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85"/>
  </p:notesMasterIdLst>
  <p:sldIdLst>
    <p:sldId id="339" r:id="rId2"/>
    <p:sldId id="342" r:id="rId3"/>
    <p:sldId id="340" r:id="rId4"/>
    <p:sldId id="256" r:id="rId5"/>
    <p:sldId id="272" r:id="rId6"/>
    <p:sldId id="349" r:id="rId7"/>
    <p:sldId id="257" r:id="rId8"/>
    <p:sldId id="296" r:id="rId9"/>
    <p:sldId id="324" r:id="rId10"/>
    <p:sldId id="275" r:id="rId11"/>
    <p:sldId id="367" r:id="rId12"/>
    <p:sldId id="328" r:id="rId13"/>
    <p:sldId id="327" r:id="rId14"/>
    <p:sldId id="365" r:id="rId15"/>
    <p:sldId id="334" r:id="rId16"/>
    <p:sldId id="266" r:id="rId17"/>
    <p:sldId id="269" r:id="rId18"/>
    <p:sldId id="297" r:id="rId19"/>
    <p:sldId id="298" r:id="rId20"/>
    <p:sldId id="299" r:id="rId21"/>
    <p:sldId id="300" r:id="rId22"/>
    <p:sldId id="281" r:id="rId23"/>
    <p:sldId id="284" r:id="rId24"/>
    <p:sldId id="283" r:id="rId25"/>
    <p:sldId id="277" r:id="rId26"/>
    <p:sldId id="278" r:id="rId27"/>
    <p:sldId id="279" r:id="rId28"/>
    <p:sldId id="280" r:id="rId29"/>
    <p:sldId id="282" r:id="rId30"/>
    <p:sldId id="302" r:id="rId31"/>
    <p:sldId id="285" r:id="rId32"/>
    <p:sldId id="286" r:id="rId33"/>
    <p:sldId id="375" r:id="rId34"/>
    <p:sldId id="374" r:id="rId35"/>
    <p:sldId id="313" r:id="rId36"/>
    <p:sldId id="314" r:id="rId37"/>
    <p:sldId id="369" r:id="rId38"/>
    <p:sldId id="316" r:id="rId39"/>
    <p:sldId id="376" r:id="rId40"/>
    <p:sldId id="319" r:id="rId41"/>
    <p:sldId id="368" r:id="rId42"/>
    <p:sldId id="373" r:id="rId43"/>
    <p:sldId id="260" r:id="rId44"/>
    <p:sldId id="304" r:id="rId45"/>
    <p:sldId id="312" r:id="rId46"/>
    <p:sldId id="379" r:id="rId47"/>
    <p:sldId id="261" r:id="rId48"/>
    <p:sldId id="306" r:id="rId49"/>
    <p:sldId id="360" r:id="rId50"/>
    <p:sldId id="335" r:id="rId51"/>
    <p:sldId id="336" r:id="rId52"/>
    <p:sldId id="353" r:id="rId53"/>
    <p:sldId id="330" r:id="rId54"/>
    <p:sldId id="331" r:id="rId55"/>
    <p:sldId id="262" r:id="rId56"/>
    <p:sldId id="307" r:id="rId57"/>
    <p:sldId id="381" r:id="rId58"/>
    <p:sldId id="308" r:id="rId59"/>
    <p:sldId id="354" r:id="rId60"/>
    <p:sldId id="383" r:id="rId61"/>
    <p:sldId id="384" r:id="rId62"/>
    <p:sldId id="361" r:id="rId63"/>
    <p:sldId id="385" r:id="rId64"/>
    <p:sldId id="355" r:id="rId65"/>
    <p:sldId id="356" r:id="rId66"/>
    <p:sldId id="380" r:id="rId67"/>
    <p:sldId id="386" r:id="rId68"/>
    <p:sldId id="387" r:id="rId69"/>
    <p:sldId id="263" r:id="rId70"/>
    <p:sldId id="357" r:id="rId71"/>
    <p:sldId id="358" r:id="rId72"/>
    <p:sldId id="363" r:id="rId73"/>
    <p:sldId id="359" r:id="rId74"/>
    <p:sldId id="366" r:id="rId75"/>
    <p:sldId id="265" r:id="rId76"/>
    <p:sldId id="310" r:id="rId77"/>
    <p:sldId id="329" r:id="rId78"/>
    <p:sldId id="362" r:id="rId79"/>
    <p:sldId id="337" r:id="rId80"/>
    <p:sldId id="338" r:id="rId81"/>
    <p:sldId id="378" r:id="rId82"/>
    <p:sldId id="323" r:id="rId83"/>
    <p:sldId id="32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82" d="100"/>
          <a:sy n="82" d="100"/>
        </p:scale>
        <p:origin x="4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46C21-985E-42E4-AB04-BB0D3B24FB5A}" type="datetimeFigureOut">
              <a:rPr lang="en-US" smtClean="0"/>
              <a:t>8/16/2018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9C039-41F8-4EF7-92CA-3AF7750DF427}" type="slidenum">
              <a:rPr lang="en-US" smtClean="0"/>
              <a:t>‹#›</a:t>
            </a:fld>
            <a:endParaRPr lang="en-US" dirty="0"/>
          </a:p>
        </p:txBody>
      </p:sp>
    </p:spTree>
    <p:extLst>
      <p:ext uri="{BB962C8B-B14F-4D97-AF65-F5344CB8AC3E}">
        <p14:creationId xmlns:p14="http://schemas.microsoft.com/office/powerpoint/2010/main" val="235347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2</a:t>
            </a:fld>
            <a:endParaRPr lang="en-US" dirty="0"/>
          </a:p>
        </p:txBody>
      </p:sp>
    </p:spTree>
    <p:extLst>
      <p:ext uri="{BB962C8B-B14F-4D97-AF65-F5344CB8AC3E}">
        <p14:creationId xmlns:p14="http://schemas.microsoft.com/office/powerpoint/2010/main" val="135270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is knowing the onset</a:t>
            </a:r>
            <a:r>
              <a:rPr lang="en-US" baseline="0" dirty="0"/>
              <a:t> of action, peak time, and duration of action of the steroid and pairing it with insulin based on the onset, peak time, and duration of action.</a:t>
            </a:r>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59</a:t>
            </a:fld>
            <a:endParaRPr lang="en-US" dirty="0"/>
          </a:p>
        </p:txBody>
      </p:sp>
    </p:spTree>
    <p:extLst>
      <p:ext uri="{BB962C8B-B14F-4D97-AF65-F5344CB8AC3E}">
        <p14:creationId xmlns:p14="http://schemas.microsoft.com/office/powerpoint/2010/main" val="652792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protocol was evidence based but has not been tested on our facility</a:t>
            </a:r>
          </a:p>
        </p:txBody>
      </p:sp>
      <p:sp>
        <p:nvSpPr>
          <p:cNvPr id="4" name="Slide Number Placeholder 3"/>
          <p:cNvSpPr>
            <a:spLocks noGrp="1"/>
          </p:cNvSpPr>
          <p:nvPr>
            <p:ph type="sldNum" sz="quarter" idx="10"/>
          </p:nvPr>
        </p:nvSpPr>
        <p:spPr/>
        <p:txBody>
          <a:bodyPr/>
          <a:lstStyle/>
          <a:p>
            <a:fld id="{93D9C039-41F8-4EF7-92CA-3AF7750DF427}" type="slidenum">
              <a:rPr lang="en-US" smtClean="0"/>
              <a:t>67</a:t>
            </a:fld>
            <a:endParaRPr lang="en-US" dirty="0"/>
          </a:p>
        </p:txBody>
      </p:sp>
    </p:spTree>
    <p:extLst>
      <p:ext uri="{BB962C8B-B14F-4D97-AF65-F5344CB8AC3E}">
        <p14:creationId xmlns:p14="http://schemas.microsoft.com/office/powerpoint/2010/main" val="84740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70</a:t>
            </a:fld>
            <a:endParaRPr lang="en-US" dirty="0"/>
          </a:p>
        </p:txBody>
      </p:sp>
    </p:spTree>
    <p:extLst>
      <p:ext uri="{BB962C8B-B14F-4D97-AF65-F5344CB8AC3E}">
        <p14:creationId xmlns:p14="http://schemas.microsoft.com/office/powerpoint/2010/main" val="235492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050F-AB49-6145-B5BA-6FE297C463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478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4</a:t>
            </a:fld>
            <a:endParaRPr lang="en-US" dirty="0"/>
          </a:p>
        </p:txBody>
      </p:sp>
    </p:spTree>
    <p:extLst>
      <p:ext uri="{BB962C8B-B14F-4D97-AF65-F5344CB8AC3E}">
        <p14:creationId xmlns:p14="http://schemas.microsoft.com/office/powerpoint/2010/main" val="384262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8</a:t>
            </a:fld>
            <a:endParaRPr lang="en-US" dirty="0"/>
          </a:p>
        </p:txBody>
      </p:sp>
    </p:spTree>
    <p:extLst>
      <p:ext uri="{BB962C8B-B14F-4D97-AF65-F5344CB8AC3E}">
        <p14:creationId xmlns:p14="http://schemas.microsoft.com/office/powerpoint/2010/main" val="274091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patients with diabetes, a single hospitalization may involve multiple transitions. Each transition requires a careful approach to insulin therapy. Patients may be admitted to a ward or to the ICU or proceed directly to surgery. They may then receive different levels of care with overlapping or sequential interventions such as NPO status, enteral nutrition by tube feeding, or total parenteral nutrition (TPN); medications such as steroids that may worsen glycemic control; and dialysis. Patients transition back to an outpatient setting, either directly to their home or to an intermediate setting such as a rehabilitation or skilled-nursing facility. The clinical situation may shift frequently, with numerous opportunities for breakdowns in communication among teams and various care providers at all levels.</a:t>
            </a:r>
          </a:p>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10</a:t>
            </a:fld>
            <a:endParaRPr lang="en-US" dirty="0"/>
          </a:p>
        </p:txBody>
      </p:sp>
    </p:spTree>
    <p:extLst>
      <p:ext uri="{BB962C8B-B14F-4D97-AF65-F5344CB8AC3E}">
        <p14:creationId xmlns:p14="http://schemas.microsoft.com/office/powerpoint/2010/main" val="146557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31</a:t>
            </a:fld>
            <a:endParaRPr lang="en-US" dirty="0"/>
          </a:p>
        </p:txBody>
      </p:sp>
    </p:spTree>
    <p:extLst>
      <p:ext uri="{BB962C8B-B14F-4D97-AF65-F5344CB8AC3E}">
        <p14:creationId xmlns:p14="http://schemas.microsoft.com/office/powerpoint/2010/main" val="421106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 insulin was given SQ and then the SQ protocol was initiated. Look right to left on the top chart and left to right on the bottom chart. First, note that Regular insulin was administered IV at 0321 on 4/19.  At that time, the anion gap was 26 with glucose level of only 280. Afterwards, the gap stayed the same but the glucose level went up. Why? Because Regular insulin half-life is only 5-10 minutes; not enough to control the glucose level if it is rising. Now, look at the top. After two doses of SQ insulin, the glucose is coming down.</a:t>
            </a:r>
          </a:p>
        </p:txBody>
      </p:sp>
      <p:sp>
        <p:nvSpPr>
          <p:cNvPr id="4" name="Slide Number Placeholder 3"/>
          <p:cNvSpPr>
            <a:spLocks noGrp="1"/>
          </p:cNvSpPr>
          <p:nvPr>
            <p:ph type="sldNum" sz="quarter" idx="10"/>
          </p:nvPr>
        </p:nvSpPr>
        <p:spPr/>
        <p:txBody>
          <a:bodyPr/>
          <a:lstStyle/>
          <a:p>
            <a:fld id="{93D9C039-41F8-4EF7-92CA-3AF7750DF427}" type="slidenum">
              <a:rPr lang="en-US" smtClean="0"/>
              <a:t>42</a:t>
            </a:fld>
            <a:endParaRPr lang="en-US" dirty="0"/>
          </a:p>
        </p:txBody>
      </p:sp>
    </p:spTree>
    <p:extLst>
      <p:ext uri="{BB962C8B-B14F-4D97-AF65-F5344CB8AC3E}">
        <p14:creationId xmlns:p14="http://schemas.microsoft.com/office/powerpoint/2010/main" val="26126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needs to go to Critical Care</a:t>
            </a:r>
          </a:p>
        </p:txBody>
      </p:sp>
    </p:spTree>
    <p:extLst>
      <p:ext uri="{BB962C8B-B14F-4D97-AF65-F5344CB8AC3E}">
        <p14:creationId xmlns:p14="http://schemas.microsoft.com/office/powerpoint/2010/main" val="60596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000" dirty="0">
                <a:latin typeface="Arial" panose="020B0604020202020204" pitchFamily="34" charset="0"/>
                <a:cs typeface="Arial" panose="020B0604020202020204" pitchFamily="34" charset="0"/>
              </a:rPr>
              <a:t>Those with infection may need a lower glucose concentration</a:t>
            </a:r>
          </a:p>
          <a:p>
            <a:pPr lvl="2"/>
            <a:r>
              <a:rPr lang="en-US" sz="1000" dirty="0">
                <a:latin typeface="Arial" panose="020B0604020202020204" pitchFamily="34" charset="0"/>
                <a:cs typeface="Arial" panose="020B0604020202020204" pitchFamily="34" charset="0"/>
              </a:rPr>
              <a:t>Those with volume overload may be dialyzed with a high concentration glucose bath to pull extra fluid. </a:t>
            </a:r>
          </a:p>
          <a:p>
            <a:pPr lvl="2"/>
            <a:r>
              <a:rPr lang="en-US" sz="1000" dirty="0">
                <a:latin typeface="Arial" panose="020B0604020202020204" pitchFamily="34" charset="0"/>
                <a:cs typeface="Arial" panose="020B0604020202020204" pitchFamily="34" charset="0"/>
              </a:rPr>
              <a:t>Adjust insulin dosages based on the concentration of glucose in dialysis fluid (dineal)</a:t>
            </a:r>
          </a:p>
          <a:p>
            <a:endParaRPr lang="en-US" dirty="0"/>
          </a:p>
        </p:txBody>
      </p:sp>
      <p:sp>
        <p:nvSpPr>
          <p:cNvPr id="4" name="Slide Number Placeholder 3"/>
          <p:cNvSpPr>
            <a:spLocks noGrp="1"/>
          </p:cNvSpPr>
          <p:nvPr>
            <p:ph type="sldNum" sz="quarter" idx="10"/>
          </p:nvPr>
        </p:nvSpPr>
        <p:spPr/>
        <p:txBody>
          <a:bodyPr/>
          <a:lstStyle/>
          <a:p>
            <a:fld id="{93D9C039-41F8-4EF7-92CA-3AF7750DF427}" type="slidenum">
              <a:rPr lang="en-US" smtClean="0"/>
              <a:t>52</a:t>
            </a:fld>
            <a:endParaRPr lang="en-US" dirty="0"/>
          </a:p>
        </p:txBody>
      </p:sp>
    </p:spTree>
    <p:extLst>
      <p:ext uri="{BB962C8B-B14F-4D97-AF65-F5344CB8AC3E}">
        <p14:creationId xmlns:p14="http://schemas.microsoft.com/office/powerpoint/2010/main" val="10530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8722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5517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92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92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071887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46669"/>
            <a:ext cx="10972800" cy="966195"/>
          </a:xfrm>
          <a:prstGeom prst="rect">
            <a:avLst/>
          </a:prstGeom>
        </p:spPr>
        <p:txBody>
          <a:bodyPr>
            <a:noAutofit/>
          </a:bodyPr>
          <a:lstStyle>
            <a:lvl1pPr algn="l">
              <a:defRPr sz="2400" b="1">
                <a:solidFill>
                  <a:schemeClr val="tx1"/>
                </a:solidFill>
                <a:latin typeface="+mj-lt"/>
                <a:cs typeface="Avenir Heavy"/>
              </a:defRPr>
            </a:lvl1pPr>
          </a:lstStyle>
          <a:p>
            <a:r>
              <a:rPr lang="en-US"/>
              <a:t>Click to edit Master title style</a:t>
            </a:r>
            <a:endParaRPr lang="en-US" dirty="0"/>
          </a:p>
        </p:txBody>
      </p:sp>
      <p:sp>
        <p:nvSpPr>
          <p:cNvPr id="3" name="Content Placeholder 2"/>
          <p:cNvSpPr>
            <a:spLocks noGrp="1"/>
          </p:cNvSpPr>
          <p:nvPr>
            <p:ph idx="1"/>
          </p:nvPr>
        </p:nvSpPr>
        <p:spPr>
          <a:xfrm>
            <a:off x="609600" y="1972234"/>
            <a:ext cx="10972800" cy="4396459"/>
          </a:xfrm>
          <a:prstGeom prst="rect">
            <a:avLst/>
          </a:prstGeom>
        </p:spPr>
        <p:txBody>
          <a:bodyPr/>
          <a:lstStyle>
            <a:lvl1pPr marL="342900" indent="-342900">
              <a:spcBef>
                <a:spcPts val="800"/>
              </a:spcBef>
              <a:spcAft>
                <a:spcPts val="0"/>
              </a:spcAft>
              <a:buFont typeface="Arial"/>
              <a:buChar char="•"/>
              <a:defRPr sz="2400" b="0" i="0">
                <a:latin typeface="+mn-lt"/>
                <a:cs typeface="Avenir Roman"/>
              </a:defRPr>
            </a:lvl1pPr>
            <a:lvl2pPr marL="684213" indent="-339725">
              <a:spcBef>
                <a:spcPts val="800"/>
              </a:spcBef>
              <a:spcAft>
                <a:spcPts val="0"/>
              </a:spcAft>
              <a:buFont typeface="Arial"/>
              <a:buChar char="•"/>
              <a:tabLst>
                <a:tab pos="627063" algn="l"/>
              </a:tabLst>
              <a:defRPr sz="2000" b="0" i="0">
                <a:latin typeface="+mn-lt"/>
                <a:cs typeface="Avenir Roman"/>
              </a:defRPr>
            </a:lvl2pPr>
            <a:lvl3pPr marL="971550" indent="-231775">
              <a:spcBef>
                <a:spcPts val="800"/>
              </a:spcBef>
              <a:spcAft>
                <a:spcPts val="0"/>
              </a:spcAft>
              <a:buFont typeface="Arial"/>
              <a:buChar char="•"/>
              <a:defRPr sz="2000" b="0" i="0">
                <a:latin typeface="+mn-lt"/>
                <a:cs typeface="Avenir Roman"/>
              </a:defRPr>
            </a:lvl3pPr>
            <a:lvl4pPr marL="1316038" indent="-287338">
              <a:spcBef>
                <a:spcPts val="800"/>
              </a:spcBef>
              <a:spcAft>
                <a:spcPts val="0"/>
              </a:spcAft>
              <a:buFont typeface="Arial"/>
              <a:buChar char="•"/>
              <a:defRPr sz="2000" b="0" i="0">
                <a:latin typeface="+mn-lt"/>
                <a:cs typeface="Avenir Roman"/>
              </a:defRPr>
            </a:lvl4pPr>
            <a:lvl5pPr marL="1598613" indent="-282575">
              <a:defRPr b="0" i="0">
                <a:latin typeface="Avenir Roman"/>
                <a:cs typeface="Avenir Roman"/>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site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099" y="6422423"/>
            <a:ext cx="2310901" cy="405692"/>
          </a:xfrm>
          <a:prstGeom prst="rect">
            <a:avLst/>
          </a:prstGeom>
        </p:spPr>
      </p:pic>
      <p:sp>
        <p:nvSpPr>
          <p:cNvPr id="9" name="Text Placeholder 8"/>
          <p:cNvSpPr>
            <a:spLocks noGrp="1"/>
          </p:cNvSpPr>
          <p:nvPr>
            <p:ph type="body" sz="quarter" idx="10" hasCustomPrompt="1"/>
          </p:nvPr>
        </p:nvSpPr>
        <p:spPr>
          <a:xfrm>
            <a:off x="609600" y="6423025"/>
            <a:ext cx="9144000" cy="405090"/>
          </a:xfrm>
          <a:prstGeom prst="rect">
            <a:avLst/>
          </a:prstGeom>
        </p:spPr>
        <p:txBody>
          <a:bodyPr/>
          <a:lstStyle>
            <a:lvl1pPr marL="0" indent="0">
              <a:buNone/>
              <a:defRPr sz="1000"/>
            </a:lvl1pPr>
            <a:lvl2pPr marL="457200" indent="0">
              <a:buNone/>
              <a:defRPr/>
            </a:lvl2pPr>
          </a:lstStyle>
          <a:p>
            <a:pPr lvl="0"/>
            <a:r>
              <a:rPr lang="en-US" dirty="0"/>
              <a:t>.</a:t>
            </a:r>
          </a:p>
        </p:txBody>
      </p:sp>
    </p:spTree>
    <p:extLst>
      <p:ext uri="{BB962C8B-B14F-4D97-AF65-F5344CB8AC3E}">
        <p14:creationId xmlns:p14="http://schemas.microsoft.com/office/powerpoint/2010/main" val="124605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46669"/>
            <a:ext cx="10972800" cy="966195"/>
          </a:xfrm>
          <a:prstGeom prst="rect">
            <a:avLst/>
          </a:prstGeom>
        </p:spPr>
        <p:txBody>
          <a:bodyPr>
            <a:noAutofit/>
          </a:bodyPr>
          <a:lstStyle>
            <a:lvl1pPr algn="l">
              <a:defRPr sz="2400" b="1">
                <a:solidFill>
                  <a:schemeClr val="tx1"/>
                </a:solidFill>
                <a:latin typeface="+mj-lt"/>
                <a:cs typeface="Avenir Heavy"/>
              </a:defRPr>
            </a:lvl1pPr>
          </a:lstStyle>
          <a:p>
            <a:r>
              <a:rPr lang="en-US"/>
              <a:t>Click to edit Master title style</a:t>
            </a:r>
            <a:endParaRPr lang="en-US" dirty="0"/>
          </a:p>
        </p:txBody>
      </p:sp>
      <p:pic>
        <p:nvPicPr>
          <p:cNvPr id="4" name="Picture 3" descr="site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099" y="6422423"/>
            <a:ext cx="2310901" cy="405692"/>
          </a:xfrm>
          <a:prstGeom prst="rect">
            <a:avLst/>
          </a:prstGeom>
        </p:spPr>
      </p:pic>
      <p:sp>
        <p:nvSpPr>
          <p:cNvPr id="5" name="Text Placeholder 8"/>
          <p:cNvSpPr>
            <a:spLocks noGrp="1"/>
          </p:cNvSpPr>
          <p:nvPr>
            <p:ph type="body" sz="quarter" idx="10" hasCustomPrompt="1"/>
          </p:nvPr>
        </p:nvSpPr>
        <p:spPr>
          <a:xfrm>
            <a:off x="609600" y="6423025"/>
            <a:ext cx="9144000" cy="405090"/>
          </a:xfrm>
          <a:prstGeom prst="rect">
            <a:avLst/>
          </a:prstGeom>
        </p:spPr>
        <p:txBody>
          <a:bodyPr/>
          <a:lstStyle>
            <a:lvl1pPr marL="0" indent="0">
              <a:buNone/>
              <a:defRPr sz="1000"/>
            </a:lvl1pPr>
            <a:lvl2pPr marL="457200" indent="0">
              <a:buNone/>
              <a:defRPr/>
            </a:lvl2pPr>
          </a:lstStyle>
          <a:p>
            <a:pPr lvl="0"/>
            <a:r>
              <a:rPr lang="en-US" dirty="0"/>
              <a:t>.</a:t>
            </a:r>
          </a:p>
        </p:txBody>
      </p:sp>
    </p:spTree>
    <p:extLst>
      <p:ext uri="{BB962C8B-B14F-4D97-AF65-F5344CB8AC3E}">
        <p14:creationId xmlns:p14="http://schemas.microsoft.com/office/powerpoint/2010/main" val="1164619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46669"/>
            <a:ext cx="10972800" cy="966195"/>
          </a:xfrm>
          <a:prstGeom prst="rect">
            <a:avLst/>
          </a:prstGeom>
        </p:spPr>
        <p:txBody>
          <a:bodyPr>
            <a:noAutofit/>
          </a:bodyPr>
          <a:lstStyle>
            <a:lvl1pPr algn="l">
              <a:defRPr sz="2400" b="1">
                <a:solidFill>
                  <a:schemeClr val="tx1"/>
                </a:solidFill>
                <a:latin typeface="+mj-lt"/>
                <a:cs typeface="Avenir Heavy"/>
              </a:defRPr>
            </a:lvl1pPr>
          </a:lstStyle>
          <a:p>
            <a:r>
              <a:rPr lang="en-US"/>
              <a:t>Click to edit Master title style</a:t>
            </a:r>
            <a:endParaRPr lang="en-US" dirty="0"/>
          </a:p>
        </p:txBody>
      </p:sp>
      <p:sp>
        <p:nvSpPr>
          <p:cNvPr id="3" name="Content Placeholder 2"/>
          <p:cNvSpPr>
            <a:spLocks noGrp="1"/>
          </p:cNvSpPr>
          <p:nvPr>
            <p:ph idx="1"/>
          </p:nvPr>
        </p:nvSpPr>
        <p:spPr>
          <a:xfrm>
            <a:off x="609600" y="1972234"/>
            <a:ext cx="10972800" cy="4396459"/>
          </a:xfrm>
          <a:prstGeom prst="rect">
            <a:avLst/>
          </a:prstGeom>
        </p:spPr>
        <p:txBody>
          <a:bodyPr/>
          <a:lstStyle>
            <a:lvl1pPr marL="342900" indent="-342900">
              <a:spcBef>
                <a:spcPts val="800"/>
              </a:spcBef>
              <a:spcAft>
                <a:spcPts val="0"/>
              </a:spcAft>
              <a:buFont typeface="Arial"/>
              <a:buChar char="•"/>
              <a:defRPr sz="2400" b="0" i="0">
                <a:latin typeface="+mn-lt"/>
                <a:cs typeface="Avenir Roman"/>
              </a:defRPr>
            </a:lvl1pPr>
            <a:lvl2pPr marL="684213" indent="-339725">
              <a:spcBef>
                <a:spcPts val="800"/>
              </a:spcBef>
              <a:spcAft>
                <a:spcPts val="0"/>
              </a:spcAft>
              <a:buFont typeface="Arial"/>
              <a:buChar char="•"/>
              <a:tabLst>
                <a:tab pos="627063" algn="l"/>
              </a:tabLst>
              <a:defRPr sz="2000" b="0" i="0">
                <a:latin typeface="+mn-lt"/>
                <a:cs typeface="Avenir Roman"/>
              </a:defRPr>
            </a:lvl2pPr>
            <a:lvl3pPr marL="971550" indent="-231775">
              <a:spcBef>
                <a:spcPts val="800"/>
              </a:spcBef>
              <a:spcAft>
                <a:spcPts val="0"/>
              </a:spcAft>
              <a:buFont typeface="Arial"/>
              <a:buChar char="•"/>
              <a:defRPr sz="2000" b="0" i="0">
                <a:latin typeface="+mn-lt"/>
                <a:cs typeface="Avenir Roman"/>
              </a:defRPr>
            </a:lvl3pPr>
            <a:lvl4pPr marL="1316038" indent="-287338">
              <a:spcBef>
                <a:spcPts val="800"/>
              </a:spcBef>
              <a:spcAft>
                <a:spcPts val="0"/>
              </a:spcAft>
              <a:buFont typeface="Arial"/>
              <a:buChar char="•"/>
              <a:defRPr sz="2000" b="0" i="0">
                <a:latin typeface="+mn-lt"/>
                <a:cs typeface="Avenir Roman"/>
              </a:defRPr>
            </a:lvl4pPr>
            <a:lvl5pPr marL="1598613" indent="-282575">
              <a:defRPr b="0" i="0">
                <a:latin typeface="Avenir Roman"/>
                <a:cs typeface="Avenir Roman"/>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site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099" y="6422423"/>
            <a:ext cx="2310901" cy="405692"/>
          </a:xfrm>
          <a:prstGeom prst="rect">
            <a:avLst/>
          </a:prstGeom>
        </p:spPr>
      </p:pic>
      <p:sp>
        <p:nvSpPr>
          <p:cNvPr id="9" name="Text Placeholder 8"/>
          <p:cNvSpPr>
            <a:spLocks noGrp="1"/>
          </p:cNvSpPr>
          <p:nvPr>
            <p:ph type="body" sz="quarter" idx="10" hasCustomPrompt="1"/>
          </p:nvPr>
        </p:nvSpPr>
        <p:spPr>
          <a:xfrm>
            <a:off x="609600" y="6423025"/>
            <a:ext cx="9144000" cy="405090"/>
          </a:xfrm>
          <a:prstGeom prst="rect">
            <a:avLst/>
          </a:prstGeom>
        </p:spPr>
        <p:txBody>
          <a:bodyPr/>
          <a:lstStyle>
            <a:lvl1pPr marL="0" indent="0">
              <a:buNone/>
              <a:defRPr sz="1000"/>
            </a:lvl1pPr>
            <a:lvl2pPr marL="457200" indent="0">
              <a:buNone/>
              <a:defRPr/>
            </a:lvl2pPr>
          </a:lstStyle>
          <a:p>
            <a:pPr lvl="0"/>
            <a:r>
              <a:rPr lang="en-US" dirty="0"/>
              <a:t>.</a:t>
            </a:r>
          </a:p>
        </p:txBody>
      </p:sp>
    </p:spTree>
    <p:extLst>
      <p:ext uri="{BB962C8B-B14F-4D97-AF65-F5344CB8AC3E}">
        <p14:creationId xmlns:p14="http://schemas.microsoft.com/office/powerpoint/2010/main" val="707103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46669"/>
            <a:ext cx="10972800" cy="966195"/>
          </a:xfrm>
          <a:prstGeom prst="rect">
            <a:avLst/>
          </a:prstGeom>
        </p:spPr>
        <p:txBody>
          <a:bodyPr>
            <a:noAutofit/>
          </a:bodyPr>
          <a:lstStyle>
            <a:lvl1pPr algn="l">
              <a:defRPr sz="2400" b="1">
                <a:solidFill>
                  <a:schemeClr val="tx1"/>
                </a:solidFill>
                <a:latin typeface="+mj-lt"/>
                <a:cs typeface="Avenir Heavy"/>
              </a:defRPr>
            </a:lvl1pPr>
          </a:lstStyle>
          <a:p>
            <a:r>
              <a:rPr lang="en-US"/>
              <a:t>Click to edit Master title style</a:t>
            </a:r>
            <a:endParaRPr lang="en-US" dirty="0"/>
          </a:p>
        </p:txBody>
      </p:sp>
      <p:sp>
        <p:nvSpPr>
          <p:cNvPr id="3" name="Content Placeholder 2"/>
          <p:cNvSpPr>
            <a:spLocks noGrp="1"/>
          </p:cNvSpPr>
          <p:nvPr>
            <p:ph idx="1"/>
          </p:nvPr>
        </p:nvSpPr>
        <p:spPr>
          <a:xfrm>
            <a:off x="609600" y="1972234"/>
            <a:ext cx="10972800" cy="4396459"/>
          </a:xfrm>
          <a:prstGeom prst="rect">
            <a:avLst/>
          </a:prstGeom>
        </p:spPr>
        <p:txBody>
          <a:bodyPr/>
          <a:lstStyle>
            <a:lvl1pPr marL="342900" indent="-342900">
              <a:spcBef>
                <a:spcPts val="800"/>
              </a:spcBef>
              <a:spcAft>
                <a:spcPts val="0"/>
              </a:spcAft>
              <a:buFont typeface="Arial"/>
              <a:buChar char="•"/>
              <a:defRPr sz="2400" b="0" i="0">
                <a:latin typeface="+mn-lt"/>
                <a:cs typeface="Avenir Roman"/>
              </a:defRPr>
            </a:lvl1pPr>
            <a:lvl2pPr marL="684213" indent="-339725">
              <a:spcBef>
                <a:spcPts val="800"/>
              </a:spcBef>
              <a:spcAft>
                <a:spcPts val="0"/>
              </a:spcAft>
              <a:buFont typeface="Arial"/>
              <a:buChar char="•"/>
              <a:tabLst>
                <a:tab pos="627063" algn="l"/>
              </a:tabLst>
              <a:defRPr sz="2000" b="0" i="0">
                <a:latin typeface="+mn-lt"/>
                <a:cs typeface="Avenir Roman"/>
              </a:defRPr>
            </a:lvl2pPr>
            <a:lvl3pPr marL="971550" indent="-231775">
              <a:spcBef>
                <a:spcPts val="800"/>
              </a:spcBef>
              <a:spcAft>
                <a:spcPts val="0"/>
              </a:spcAft>
              <a:buFont typeface="Arial"/>
              <a:buChar char="•"/>
              <a:defRPr sz="2000" b="0" i="0">
                <a:latin typeface="+mn-lt"/>
                <a:cs typeface="Avenir Roman"/>
              </a:defRPr>
            </a:lvl3pPr>
            <a:lvl4pPr marL="1316038" indent="-287338">
              <a:spcBef>
                <a:spcPts val="800"/>
              </a:spcBef>
              <a:spcAft>
                <a:spcPts val="0"/>
              </a:spcAft>
              <a:buFont typeface="Arial"/>
              <a:buChar char="•"/>
              <a:defRPr sz="2000" b="0" i="0">
                <a:latin typeface="+mn-lt"/>
                <a:cs typeface="Avenir Roman"/>
              </a:defRPr>
            </a:lvl4pPr>
            <a:lvl5pPr marL="1598613" indent="-282575">
              <a:defRPr b="0" i="0">
                <a:latin typeface="Avenir Roman"/>
                <a:cs typeface="Avenir Roman"/>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site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099" y="6422423"/>
            <a:ext cx="2310901" cy="405692"/>
          </a:xfrm>
          <a:prstGeom prst="rect">
            <a:avLst/>
          </a:prstGeom>
        </p:spPr>
      </p:pic>
      <p:sp>
        <p:nvSpPr>
          <p:cNvPr id="9" name="Text Placeholder 8"/>
          <p:cNvSpPr>
            <a:spLocks noGrp="1"/>
          </p:cNvSpPr>
          <p:nvPr>
            <p:ph type="body" sz="quarter" idx="10" hasCustomPrompt="1"/>
          </p:nvPr>
        </p:nvSpPr>
        <p:spPr>
          <a:xfrm>
            <a:off x="609600" y="6423025"/>
            <a:ext cx="9144000" cy="405090"/>
          </a:xfrm>
          <a:prstGeom prst="rect">
            <a:avLst/>
          </a:prstGeom>
        </p:spPr>
        <p:txBody>
          <a:bodyPr/>
          <a:lstStyle>
            <a:lvl1pPr marL="0" indent="0">
              <a:buNone/>
              <a:defRPr sz="1000"/>
            </a:lvl1pPr>
            <a:lvl2pPr marL="457200" indent="0">
              <a:buNone/>
              <a:defRPr/>
            </a:lvl2pPr>
          </a:lstStyle>
          <a:p>
            <a:pPr lvl="0"/>
            <a:r>
              <a:rPr lang="en-US" dirty="0"/>
              <a:t>.</a:t>
            </a:r>
          </a:p>
        </p:txBody>
      </p:sp>
    </p:spTree>
    <p:extLst>
      <p:ext uri="{BB962C8B-B14F-4D97-AF65-F5344CB8AC3E}">
        <p14:creationId xmlns:p14="http://schemas.microsoft.com/office/powerpoint/2010/main" val="57953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6487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328"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4">
                <a:solidFill>
                  <a:schemeClr val="tx1">
                    <a:tint val="75000"/>
                  </a:schemeClr>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51479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1739"/>
            <a:ext cx="5384800" cy="3397250"/>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1739"/>
            <a:ext cx="5384800" cy="3397250"/>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00912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14772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77834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71310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72745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73315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71397"/>
            <a:ext cx="10972800" cy="646240"/>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609600" y="1745795"/>
            <a:ext cx="10972800" cy="438036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FE20A659-11B8-8E41-9AC8-9727A97C0372}" type="datetimeFigureOut">
              <a:rPr lang="en-US" smtClean="0"/>
              <a:t>8/16/2018</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74C6E7D4-4D97-9940-B173-4C0F5037F33F}" type="slidenum">
              <a:rPr lang="en-US" smtClean="0"/>
              <a:t>‹#›</a:t>
            </a:fld>
            <a:endParaRPr lang="en-US" dirty="0"/>
          </a:p>
        </p:txBody>
      </p:sp>
      <p:pic>
        <p:nvPicPr>
          <p:cNvPr id="8" name="Picture 7"/>
          <p:cNvPicPr>
            <a:picLocks noChangeAspect="1"/>
          </p:cNvPicPr>
          <p:nvPr userDrawn="1"/>
        </p:nvPicPr>
        <p:blipFill>
          <a:blip r:embed="rId17"/>
          <a:stretch>
            <a:fillRect/>
          </a:stretch>
        </p:blipFill>
        <p:spPr>
          <a:xfrm>
            <a:off x="10139680" y="6166763"/>
            <a:ext cx="1605280" cy="390841"/>
          </a:xfrm>
          <a:prstGeom prst="rect">
            <a:avLst/>
          </a:prstGeom>
        </p:spPr>
      </p:pic>
    </p:spTree>
    <p:extLst>
      <p:ext uri="{BB962C8B-B14F-4D97-AF65-F5344CB8AC3E}">
        <p14:creationId xmlns:p14="http://schemas.microsoft.com/office/powerpoint/2010/main" val="373396074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683" r:id="rId12"/>
    <p:sldLayoutId id="2147483680" r:id="rId13"/>
    <p:sldLayoutId id="2147483686" r:id="rId14"/>
    <p:sldLayoutId id="2147483688" r:id="rId15"/>
  </p:sldLayoutIdLst>
  <p:txStyles>
    <p:titleStyle>
      <a:lvl1pPr algn="l" defTabSz="609036" rtl="0" eaLnBrk="1" latinLnBrk="0" hangingPunct="1">
        <a:spcBef>
          <a:spcPct val="0"/>
        </a:spcBef>
        <a:buNone/>
        <a:defRPr sz="4662" b="1" i="0" kern="1200" baseline="0">
          <a:solidFill>
            <a:srgbClr val="0076C0"/>
          </a:solidFill>
          <a:latin typeface="Arial"/>
          <a:ea typeface="+mj-ea"/>
          <a:cs typeface="+mj-cs"/>
        </a:defRPr>
      </a:lvl1pPr>
    </p:titleStyle>
    <p:bodyStyle>
      <a:lvl1pPr marL="456777" indent="-456777" algn="l" defTabSz="609036" rtl="0" eaLnBrk="1" latinLnBrk="0" hangingPunct="1">
        <a:spcBef>
          <a:spcPct val="20000"/>
        </a:spcBef>
        <a:buFont typeface="Arial"/>
        <a:buChar char="•"/>
        <a:defRPr sz="4130" kern="1200">
          <a:solidFill>
            <a:schemeClr val="tx1"/>
          </a:solidFill>
          <a:latin typeface="Arial"/>
          <a:ea typeface="+mn-ea"/>
          <a:cs typeface="+mn-cs"/>
        </a:defRPr>
      </a:lvl1pPr>
      <a:lvl2pPr marL="989684" indent="-380648" algn="l" defTabSz="609036" rtl="0" eaLnBrk="1" latinLnBrk="0" hangingPunct="1">
        <a:spcBef>
          <a:spcPct val="20000"/>
        </a:spcBef>
        <a:buFont typeface="Arial"/>
        <a:buChar char="–"/>
        <a:defRPr sz="3730" kern="1200">
          <a:solidFill>
            <a:schemeClr val="tx1"/>
          </a:solidFill>
          <a:latin typeface="+mn-lt"/>
          <a:ea typeface="+mn-ea"/>
          <a:cs typeface="+mn-cs"/>
        </a:defRPr>
      </a:lvl2pPr>
      <a:lvl3pPr marL="1522590" indent="-304518" algn="l" defTabSz="609036" rtl="0" eaLnBrk="1" latinLnBrk="0" hangingPunct="1">
        <a:spcBef>
          <a:spcPct val="20000"/>
        </a:spcBef>
        <a:buFont typeface="Arial"/>
        <a:buChar char="•"/>
        <a:defRPr sz="3197" kern="1200">
          <a:solidFill>
            <a:schemeClr val="tx1"/>
          </a:solidFill>
          <a:latin typeface="+mn-lt"/>
          <a:ea typeface="+mn-ea"/>
          <a:cs typeface="+mn-cs"/>
        </a:defRPr>
      </a:lvl3pPr>
      <a:lvl4pPr marL="2131626" indent="-304518" algn="l" defTabSz="609036" rtl="0" eaLnBrk="1" latinLnBrk="0" hangingPunct="1">
        <a:spcBef>
          <a:spcPct val="20000"/>
        </a:spcBef>
        <a:buFont typeface="Arial"/>
        <a:buChar char="–"/>
        <a:defRPr sz="2664" kern="1200">
          <a:solidFill>
            <a:schemeClr val="tx1"/>
          </a:solidFill>
          <a:latin typeface="+mn-lt"/>
          <a:ea typeface="+mn-ea"/>
          <a:cs typeface="+mn-cs"/>
        </a:defRPr>
      </a:lvl4pPr>
      <a:lvl5pPr marL="2740663" indent="-304518" algn="l" defTabSz="609036" rtl="0" eaLnBrk="1" latinLnBrk="0" hangingPunct="1">
        <a:spcBef>
          <a:spcPct val="20000"/>
        </a:spcBef>
        <a:buFont typeface="Arial"/>
        <a:buChar char="»"/>
        <a:defRPr sz="2664" kern="1200">
          <a:solidFill>
            <a:schemeClr val="tx1"/>
          </a:solidFill>
          <a:latin typeface="+mn-lt"/>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 y="-13533"/>
            <a:ext cx="12255532" cy="6893737"/>
          </a:xfrm>
          <a:prstGeom prst="rect">
            <a:avLst/>
          </a:prstGeom>
        </p:spPr>
      </p:pic>
      <p:pic>
        <p:nvPicPr>
          <p:cNvPr id="6" name="Picture 5"/>
          <p:cNvPicPr>
            <a:picLocks noChangeAspect="1"/>
          </p:cNvPicPr>
          <p:nvPr/>
        </p:nvPicPr>
        <p:blipFill>
          <a:blip r:embed="rId3"/>
          <a:stretch>
            <a:fillRect/>
          </a:stretch>
        </p:blipFill>
        <p:spPr>
          <a:xfrm>
            <a:off x="154515" y="223483"/>
            <a:ext cx="3772640" cy="812048"/>
          </a:xfrm>
          <a:prstGeom prst="rect">
            <a:avLst/>
          </a:prstGeom>
        </p:spPr>
      </p:pic>
    </p:spTree>
    <p:extLst>
      <p:ext uri="{BB962C8B-B14F-4D97-AF65-F5344CB8AC3E}">
        <p14:creationId xmlns:p14="http://schemas.microsoft.com/office/powerpoint/2010/main" val="394648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97940" y="1239508"/>
            <a:ext cx="7566562" cy="4492646"/>
          </a:xfrm>
          <a:prstGeom prst="rect">
            <a:avLst/>
          </a:prstGeom>
        </p:spPr>
      </p:pic>
      <p:sp>
        <p:nvSpPr>
          <p:cNvPr id="6" name="Footer Placeholder 5"/>
          <p:cNvSpPr>
            <a:spLocks noGrp="1"/>
          </p:cNvSpPr>
          <p:nvPr>
            <p:ph type="ftr" sz="quarter" idx="11"/>
          </p:nvPr>
        </p:nvSpPr>
        <p:spPr>
          <a:xfrm>
            <a:off x="677334" y="6172200"/>
            <a:ext cx="9241366" cy="591399"/>
          </a:xfrm>
        </p:spPr>
        <p:txBody>
          <a:bodyPr/>
          <a:lstStyle/>
          <a:p>
            <a:r>
              <a:rPr lang="pt-BR" dirty="0"/>
              <a:t>Wang, C. C., and Draznin, B., (2013). Insulin use in hospitalized patients with diabetes: navigate with care</a:t>
            </a:r>
            <a:r>
              <a:rPr lang="pt-BR" i="1" dirty="0"/>
              <a:t>. Diabetes Spectrum</a:t>
            </a:r>
            <a:r>
              <a:rPr lang="pt-BR" dirty="0"/>
              <a:t>. May 2013, 26 (2) 124-130; DOI: 10.2337/diaspect.26.2.124</a:t>
            </a:r>
            <a:endParaRPr lang="en-US" dirty="0"/>
          </a:p>
        </p:txBody>
      </p:sp>
      <p:sp>
        <p:nvSpPr>
          <p:cNvPr id="3" name="Title 2"/>
          <p:cNvSpPr>
            <a:spLocks noGrp="1"/>
          </p:cNvSpPr>
          <p:nvPr>
            <p:ph type="title"/>
          </p:nvPr>
        </p:nvSpPr>
        <p:spPr>
          <a:xfrm>
            <a:off x="677334" y="593268"/>
            <a:ext cx="10972800" cy="646240"/>
          </a:xfrm>
        </p:spPr>
        <p:txBody>
          <a:bodyPr/>
          <a:lstStyle/>
          <a:p>
            <a:r>
              <a:rPr lang="en-US" sz="3500" dirty="0"/>
              <a:t>Challenges of Inpatient Diabetes Management:</a:t>
            </a:r>
            <a:br>
              <a:rPr lang="en-US" sz="3500" dirty="0"/>
            </a:br>
            <a:endParaRPr lang="en-US" sz="3500" dirty="0"/>
          </a:p>
        </p:txBody>
      </p:sp>
    </p:spTree>
    <p:extLst>
      <p:ext uri="{BB962C8B-B14F-4D97-AF65-F5344CB8AC3E}">
        <p14:creationId xmlns:p14="http://schemas.microsoft.com/office/powerpoint/2010/main" val="248855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2926DD-88A9-4714-9C07-62B7DE7FDFCD}"/>
              </a:ext>
            </a:extLst>
          </p:cNvPr>
          <p:cNvPicPr>
            <a:picLocks noChangeAspect="1"/>
          </p:cNvPicPr>
          <p:nvPr/>
        </p:nvPicPr>
        <p:blipFill>
          <a:blip r:embed="rId2"/>
          <a:stretch>
            <a:fillRect/>
          </a:stretch>
        </p:blipFill>
        <p:spPr>
          <a:xfrm>
            <a:off x="1884784" y="321031"/>
            <a:ext cx="7931020" cy="5948266"/>
          </a:xfrm>
          <a:prstGeom prst="rect">
            <a:avLst/>
          </a:prstGeom>
        </p:spPr>
      </p:pic>
    </p:spTree>
    <p:extLst>
      <p:ext uri="{BB962C8B-B14F-4D97-AF65-F5344CB8AC3E}">
        <p14:creationId xmlns:p14="http://schemas.microsoft.com/office/powerpoint/2010/main" val="399119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03300" y="212841"/>
            <a:ext cx="7874000" cy="6082521"/>
          </a:xfrm>
          <a:prstGeom prst="rect">
            <a:avLst/>
          </a:prstGeom>
        </p:spPr>
      </p:pic>
      <p:sp>
        <p:nvSpPr>
          <p:cNvPr id="6" name="Footer Placeholder 5"/>
          <p:cNvSpPr>
            <a:spLocks noGrp="1"/>
          </p:cNvSpPr>
          <p:nvPr>
            <p:ph type="ftr" sz="quarter" idx="11"/>
          </p:nvPr>
        </p:nvSpPr>
        <p:spPr>
          <a:xfrm>
            <a:off x="651934" y="6333462"/>
            <a:ext cx="7806266" cy="365125"/>
          </a:xfrm>
        </p:spPr>
        <p:txBody>
          <a:bodyPr/>
          <a:lstStyle/>
          <a:p>
            <a:r>
              <a:rPr lang="pt-BR" dirty="0"/>
              <a:t>Wang, C. C., and Draznin, B., Insulin use in hositalized patients with diabetes: navigate with care: </a:t>
            </a:r>
            <a:r>
              <a:rPr lang="pt-BR" i="1" dirty="0"/>
              <a:t>Diabetes Spectrum </a:t>
            </a:r>
            <a:r>
              <a:rPr lang="pt-BR" dirty="0"/>
              <a:t>May 2013, 26 (2) 124-130; DOI: 10.2337/diaspect.26.2.124</a:t>
            </a:r>
            <a:endParaRPr lang="en-US" dirty="0"/>
          </a:p>
        </p:txBody>
      </p:sp>
    </p:spTree>
    <p:extLst>
      <p:ext uri="{BB962C8B-B14F-4D97-AF65-F5344CB8AC3E}">
        <p14:creationId xmlns:p14="http://schemas.microsoft.com/office/powerpoint/2010/main" val="386354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AE3F-2113-48F1-AEDD-71AA2D4F9AC8}"/>
              </a:ext>
            </a:extLst>
          </p:cNvPr>
          <p:cNvSpPr>
            <a:spLocks noGrp="1"/>
          </p:cNvSpPr>
          <p:nvPr>
            <p:ph type="title"/>
          </p:nvPr>
        </p:nvSpPr>
        <p:spPr>
          <a:xfrm>
            <a:off x="152400" y="96322"/>
            <a:ext cx="11493500" cy="1320800"/>
          </a:xfrm>
        </p:spPr>
        <p:txBody>
          <a:bodyPr>
            <a:normAutofit/>
          </a:bodyPr>
          <a:lstStyle/>
          <a:p>
            <a:r>
              <a:rPr lang="en-US" sz="3500" dirty="0"/>
              <a:t>Considerations for Hospitalized Patients with Hyperglycemia (in the Non-ICU Setting)</a:t>
            </a:r>
          </a:p>
        </p:txBody>
      </p:sp>
      <p:sp>
        <p:nvSpPr>
          <p:cNvPr id="3" name="Content Placeholder 2">
            <a:extLst>
              <a:ext uri="{FF2B5EF4-FFF2-40B4-BE49-F238E27FC236}">
                <a16:creationId xmlns:a16="http://schemas.microsoft.com/office/drawing/2014/main" id="{DF176CE8-8A30-4A15-922E-6CB466B53489}"/>
              </a:ext>
            </a:extLst>
          </p:cNvPr>
          <p:cNvSpPr>
            <a:spLocks noGrp="1"/>
          </p:cNvSpPr>
          <p:nvPr>
            <p:ph idx="1"/>
          </p:nvPr>
        </p:nvSpPr>
        <p:spPr>
          <a:xfrm>
            <a:off x="575734" y="1337953"/>
            <a:ext cx="9732048" cy="5101207"/>
          </a:xfrm>
        </p:spPr>
        <p:txBody>
          <a:bodyPr>
            <a:noAutofit/>
          </a:bodyPr>
          <a:lstStyle/>
          <a:p>
            <a:r>
              <a:rPr lang="en-US" sz="3100" dirty="0"/>
              <a:t>Type of diabetes</a:t>
            </a:r>
          </a:p>
          <a:p>
            <a:r>
              <a:rPr lang="en-US" sz="3100" dirty="0"/>
              <a:t>Number of years present and any co-morbidities</a:t>
            </a:r>
          </a:p>
          <a:p>
            <a:r>
              <a:rPr lang="en-US" sz="3100" dirty="0"/>
              <a:t>Medications used to treat diabetes</a:t>
            </a:r>
          </a:p>
          <a:p>
            <a:r>
              <a:rPr lang="en-US" sz="3100" dirty="0"/>
              <a:t>Diet at home and whether compliant</a:t>
            </a:r>
          </a:p>
          <a:p>
            <a:r>
              <a:rPr lang="en-US" sz="3100" dirty="0"/>
              <a:t>Diabetes control at home</a:t>
            </a:r>
          </a:p>
          <a:p>
            <a:r>
              <a:rPr lang="en-US" sz="3100" dirty="0"/>
              <a:t>Medications or therapies that affect glycemic control</a:t>
            </a:r>
          </a:p>
          <a:p>
            <a:r>
              <a:rPr lang="en-US" sz="3100" dirty="0"/>
              <a:t>Risks for hypoglycemia</a:t>
            </a:r>
          </a:p>
          <a:p>
            <a:r>
              <a:rPr lang="en-US" sz="3100" dirty="0"/>
              <a:t>Factors that could affect intake </a:t>
            </a:r>
          </a:p>
          <a:p>
            <a:r>
              <a:rPr lang="en-US" sz="3100" dirty="0"/>
              <a:t>Coordination of care</a:t>
            </a:r>
          </a:p>
          <a:p>
            <a:pPr marL="0" indent="0">
              <a:buNone/>
            </a:pPr>
            <a:endParaRPr lang="en-US" sz="3100" dirty="0"/>
          </a:p>
        </p:txBody>
      </p:sp>
    </p:spTree>
    <p:extLst>
      <p:ext uri="{BB962C8B-B14F-4D97-AF65-F5344CB8AC3E}">
        <p14:creationId xmlns:p14="http://schemas.microsoft.com/office/powerpoint/2010/main" val="80772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901441"/>
          </a:xfrm>
        </p:spPr>
        <p:txBody>
          <a:bodyPr/>
          <a:lstStyle/>
          <a:p>
            <a:r>
              <a:rPr lang="en-US" sz="3500" dirty="0"/>
              <a:t>Coordination of Care</a:t>
            </a:r>
          </a:p>
        </p:txBody>
      </p:sp>
      <p:pic>
        <p:nvPicPr>
          <p:cNvPr id="4" name="Content Placeholder 3"/>
          <p:cNvPicPr>
            <a:picLocks noGrp="1" noChangeAspect="1"/>
          </p:cNvPicPr>
          <p:nvPr>
            <p:ph idx="1"/>
          </p:nvPr>
        </p:nvPicPr>
        <p:blipFill rotWithShape="1">
          <a:blip r:embed="rId2"/>
          <a:srcRect l="29280" t="60644" r="10915" b="23528"/>
          <a:stretch/>
        </p:blipFill>
        <p:spPr>
          <a:xfrm>
            <a:off x="324080" y="2349500"/>
            <a:ext cx="11096433" cy="2349500"/>
          </a:xfrm>
          <a:prstGeom prst="rect">
            <a:avLst/>
          </a:prstGeom>
        </p:spPr>
      </p:pic>
    </p:spTree>
    <p:extLst>
      <p:ext uri="{BB962C8B-B14F-4D97-AF65-F5344CB8AC3E}">
        <p14:creationId xmlns:p14="http://schemas.microsoft.com/office/powerpoint/2010/main" val="94152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95299"/>
            <a:ext cx="10972800" cy="646240"/>
          </a:xfrm>
        </p:spPr>
        <p:txBody>
          <a:bodyPr/>
          <a:lstStyle/>
          <a:p>
            <a:r>
              <a:rPr lang="en-US" sz="3500" dirty="0"/>
              <a:t>Now….into the rough water</a:t>
            </a:r>
          </a:p>
        </p:txBody>
      </p:sp>
      <p:sp>
        <p:nvSpPr>
          <p:cNvPr id="3" name="Content Placeholder 2"/>
          <p:cNvSpPr>
            <a:spLocks noGrp="1"/>
          </p:cNvSpPr>
          <p:nvPr>
            <p:ph idx="1"/>
          </p:nvPr>
        </p:nvSpPr>
        <p:spPr>
          <a:xfrm>
            <a:off x="334434" y="1270000"/>
            <a:ext cx="8596668" cy="4813299"/>
          </a:xfrm>
        </p:spPr>
        <p:txBody>
          <a:bodyPr>
            <a:noAutofit/>
          </a:bodyPr>
          <a:lstStyle/>
          <a:p>
            <a:r>
              <a:rPr lang="en-US" sz="3100" dirty="0"/>
              <a:t>Pumps</a:t>
            </a:r>
          </a:p>
          <a:p>
            <a:r>
              <a:rPr lang="en-US" sz="3100" dirty="0"/>
              <a:t>DKA While Hospitalized</a:t>
            </a:r>
          </a:p>
          <a:p>
            <a:r>
              <a:rPr lang="en-US" sz="3100" dirty="0"/>
              <a:t>Conversion from IV to SQ</a:t>
            </a:r>
          </a:p>
          <a:p>
            <a:r>
              <a:rPr lang="en-US" sz="3100" dirty="0"/>
              <a:t>CKD / PD / HD</a:t>
            </a:r>
          </a:p>
          <a:p>
            <a:r>
              <a:rPr lang="en-US" sz="3100" dirty="0"/>
              <a:t>Steroid-Induced Hyperglycemia</a:t>
            </a:r>
          </a:p>
          <a:p>
            <a:r>
              <a:rPr lang="en-US" sz="3100" dirty="0"/>
              <a:t>CFRD</a:t>
            </a:r>
          </a:p>
          <a:p>
            <a:r>
              <a:rPr lang="en-US" sz="3100" dirty="0"/>
              <a:t>Tube Feedings / TPN</a:t>
            </a:r>
          </a:p>
        </p:txBody>
      </p:sp>
      <p:pic>
        <p:nvPicPr>
          <p:cNvPr id="5" name="Picture 4"/>
          <p:cNvPicPr>
            <a:picLocks noChangeAspect="1"/>
          </p:cNvPicPr>
          <p:nvPr/>
        </p:nvPicPr>
        <p:blipFill>
          <a:blip r:embed="rId2"/>
          <a:stretch>
            <a:fillRect/>
          </a:stretch>
        </p:blipFill>
        <p:spPr>
          <a:xfrm>
            <a:off x="6743700" y="3452812"/>
            <a:ext cx="5448300" cy="3405188"/>
          </a:xfrm>
          <a:prstGeom prst="rect">
            <a:avLst/>
          </a:prstGeom>
        </p:spPr>
      </p:pic>
    </p:spTree>
    <p:extLst>
      <p:ext uri="{BB962C8B-B14F-4D97-AF65-F5344CB8AC3E}">
        <p14:creationId xmlns:p14="http://schemas.microsoft.com/office/powerpoint/2010/main" val="287748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 y="220921"/>
            <a:ext cx="10972800" cy="646240"/>
          </a:xfrm>
        </p:spPr>
        <p:txBody>
          <a:bodyPr/>
          <a:lstStyle/>
          <a:p>
            <a:pPr algn="ctr"/>
            <a:r>
              <a:rPr lang="en-US" sz="3500" dirty="0"/>
              <a:t>Insulin Pumps In the Hospital Setting</a:t>
            </a:r>
          </a:p>
        </p:txBody>
      </p:sp>
      <p:pic>
        <p:nvPicPr>
          <p:cNvPr id="2" name="Picture 1"/>
          <p:cNvPicPr>
            <a:picLocks noChangeAspect="1"/>
          </p:cNvPicPr>
          <p:nvPr/>
        </p:nvPicPr>
        <p:blipFill>
          <a:blip r:embed="rId2"/>
          <a:stretch>
            <a:fillRect/>
          </a:stretch>
        </p:blipFill>
        <p:spPr>
          <a:xfrm>
            <a:off x="470972" y="1253506"/>
            <a:ext cx="3353062" cy="2501900"/>
          </a:xfrm>
          <a:prstGeom prst="rect">
            <a:avLst/>
          </a:prstGeom>
        </p:spPr>
      </p:pic>
      <p:pic>
        <p:nvPicPr>
          <p:cNvPr id="5" name="Picture 4"/>
          <p:cNvPicPr>
            <a:picLocks noChangeAspect="1"/>
          </p:cNvPicPr>
          <p:nvPr/>
        </p:nvPicPr>
        <p:blipFill>
          <a:blip r:embed="rId3"/>
          <a:stretch>
            <a:fillRect/>
          </a:stretch>
        </p:blipFill>
        <p:spPr>
          <a:xfrm>
            <a:off x="5181819" y="3381405"/>
            <a:ext cx="4725849" cy="3144838"/>
          </a:xfrm>
          <a:prstGeom prst="rect">
            <a:avLst/>
          </a:prstGeom>
        </p:spPr>
      </p:pic>
      <p:pic>
        <p:nvPicPr>
          <p:cNvPr id="7" name="Picture 6"/>
          <p:cNvPicPr>
            <a:picLocks noChangeAspect="1"/>
          </p:cNvPicPr>
          <p:nvPr/>
        </p:nvPicPr>
        <p:blipFill>
          <a:blip r:embed="rId4"/>
          <a:stretch>
            <a:fillRect/>
          </a:stretch>
        </p:blipFill>
        <p:spPr>
          <a:xfrm>
            <a:off x="9134461" y="867161"/>
            <a:ext cx="2922599" cy="1944857"/>
          </a:xfrm>
          <a:prstGeom prst="rect">
            <a:avLst/>
          </a:prstGeom>
        </p:spPr>
      </p:pic>
      <p:sp>
        <p:nvSpPr>
          <p:cNvPr id="9" name="TextBox 8"/>
          <p:cNvSpPr txBox="1"/>
          <p:nvPr/>
        </p:nvSpPr>
        <p:spPr>
          <a:xfrm>
            <a:off x="4991500" y="2768391"/>
            <a:ext cx="5106486" cy="569387"/>
          </a:xfrm>
          <a:prstGeom prst="rect">
            <a:avLst/>
          </a:prstGeom>
          <a:noFill/>
        </p:spPr>
        <p:txBody>
          <a:bodyPr wrap="square" rtlCol="0">
            <a:spAutoFit/>
          </a:bodyPr>
          <a:lstStyle/>
          <a:p>
            <a:r>
              <a:rPr lang="en-US" sz="3100" dirty="0"/>
              <a:t>Is the patient awake and alert?</a:t>
            </a:r>
          </a:p>
        </p:txBody>
      </p:sp>
      <p:sp>
        <p:nvSpPr>
          <p:cNvPr id="10" name="TextBox 9"/>
          <p:cNvSpPr txBox="1"/>
          <p:nvPr/>
        </p:nvSpPr>
        <p:spPr>
          <a:xfrm>
            <a:off x="190500" y="3914404"/>
            <a:ext cx="4267200" cy="2477601"/>
          </a:xfrm>
          <a:prstGeom prst="rect">
            <a:avLst/>
          </a:prstGeom>
          <a:noFill/>
        </p:spPr>
        <p:txBody>
          <a:bodyPr wrap="square" rtlCol="0">
            <a:spAutoFit/>
          </a:bodyPr>
          <a:lstStyle/>
          <a:p>
            <a:r>
              <a:rPr lang="en-US" sz="3100" dirty="0"/>
              <a:t>What is your policy re: insulin pumps? Who will assess and monitor the patient? What orders / protocols are in place?</a:t>
            </a:r>
          </a:p>
        </p:txBody>
      </p:sp>
    </p:spTree>
    <p:extLst>
      <p:ext uri="{BB962C8B-B14F-4D97-AF65-F5344CB8AC3E}">
        <p14:creationId xmlns:p14="http://schemas.microsoft.com/office/powerpoint/2010/main" val="145452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6600"/>
            <a:ext cx="10972800" cy="769937"/>
          </a:xfrm>
        </p:spPr>
        <p:txBody>
          <a:bodyPr>
            <a:noAutofit/>
          </a:bodyPr>
          <a:lstStyle/>
          <a:p>
            <a:pPr algn="ctr"/>
            <a:r>
              <a:rPr lang="en-US" sz="3500" dirty="0"/>
              <a:t>Insulin Pump Settings </a:t>
            </a:r>
            <a:br>
              <a:rPr lang="en-US" sz="3500" dirty="0"/>
            </a:br>
            <a:r>
              <a:rPr lang="en-US" sz="3500" dirty="0"/>
              <a:t>How They are Derived?</a:t>
            </a:r>
            <a:br>
              <a:rPr lang="en-US" sz="3500" dirty="0"/>
            </a:br>
            <a:endParaRPr lang="en-US" sz="3500" dirty="0"/>
          </a:p>
        </p:txBody>
      </p:sp>
      <p:sp>
        <p:nvSpPr>
          <p:cNvPr id="3" name="Content Placeholder 2"/>
          <p:cNvSpPr>
            <a:spLocks noGrp="1"/>
          </p:cNvSpPr>
          <p:nvPr>
            <p:ph idx="1"/>
          </p:nvPr>
        </p:nvSpPr>
        <p:spPr>
          <a:xfrm>
            <a:off x="609600" y="1796595"/>
            <a:ext cx="10972800" cy="4380369"/>
          </a:xfrm>
        </p:spPr>
        <p:txBody>
          <a:bodyPr/>
          <a:lstStyle/>
          <a:p>
            <a:r>
              <a:rPr lang="en-US" sz="3100" dirty="0"/>
              <a:t>Type of Insulin</a:t>
            </a:r>
          </a:p>
          <a:p>
            <a:r>
              <a:rPr lang="en-US" sz="3100" dirty="0"/>
              <a:t>Basal Rate</a:t>
            </a:r>
          </a:p>
          <a:p>
            <a:r>
              <a:rPr lang="en-US" sz="3100" dirty="0"/>
              <a:t>Insulin to Carbohydrate Ratio</a:t>
            </a:r>
          </a:p>
          <a:p>
            <a:r>
              <a:rPr lang="en-US" sz="3100" dirty="0"/>
              <a:t>Insulin Sensitivity or Correction Factor</a:t>
            </a:r>
          </a:p>
          <a:p>
            <a:r>
              <a:rPr lang="en-US" sz="3100" dirty="0"/>
              <a:t>Active Insulin Time</a:t>
            </a:r>
          </a:p>
          <a:p>
            <a:endParaRPr lang="en-US" dirty="0"/>
          </a:p>
          <a:p>
            <a:endParaRPr lang="en-US" dirty="0"/>
          </a:p>
        </p:txBody>
      </p:sp>
    </p:spTree>
    <p:extLst>
      <p:ext uri="{BB962C8B-B14F-4D97-AF65-F5344CB8AC3E}">
        <p14:creationId xmlns:p14="http://schemas.microsoft.com/office/powerpoint/2010/main" val="202319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1497"/>
            <a:ext cx="10972800" cy="646240"/>
          </a:xfrm>
        </p:spPr>
        <p:txBody>
          <a:bodyPr/>
          <a:lstStyle/>
          <a:p>
            <a:r>
              <a:rPr lang="en-US" sz="3500" dirty="0"/>
              <a:t>Basic Information Needed</a:t>
            </a:r>
          </a:p>
        </p:txBody>
      </p:sp>
      <p:sp>
        <p:nvSpPr>
          <p:cNvPr id="3" name="Content Placeholder 2"/>
          <p:cNvSpPr>
            <a:spLocks noGrp="1"/>
          </p:cNvSpPr>
          <p:nvPr>
            <p:ph idx="1"/>
          </p:nvPr>
        </p:nvSpPr>
        <p:spPr>
          <a:xfrm>
            <a:off x="677334" y="1254698"/>
            <a:ext cx="11133666" cy="4920472"/>
          </a:xfrm>
        </p:spPr>
        <p:txBody>
          <a:bodyPr>
            <a:normAutofit/>
          </a:bodyPr>
          <a:lstStyle/>
          <a:p>
            <a:r>
              <a:rPr lang="en-US" sz="3400" dirty="0"/>
              <a:t>Total daily dose of insulin (TDD)</a:t>
            </a:r>
          </a:p>
          <a:p>
            <a:r>
              <a:rPr lang="en-US" sz="3400" dirty="0"/>
              <a:t>Renal function</a:t>
            </a:r>
            <a:endParaRPr lang="en-US" sz="2900" dirty="0"/>
          </a:p>
          <a:p>
            <a:r>
              <a:rPr lang="en-US" sz="3400" dirty="0"/>
              <a:t>Knowledge of Rule of 500 (450) and Rule of 1700 (1500 or 1800)</a:t>
            </a:r>
          </a:p>
          <a:p>
            <a:r>
              <a:rPr lang="en-US" sz="3400" dirty="0"/>
              <a:t>Patient needs to know how to count carbohydrates</a:t>
            </a:r>
          </a:p>
          <a:p>
            <a:r>
              <a:rPr lang="en-US" sz="3400" dirty="0"/>
              <a:t>Patient needs to be awake, alert and able to operate his/her own pump</a:t>
            </a:r>
          </a:p>
          <a:p>
            <a:r>
              <a:rPr lang="en-US" sz="3400" dirty="0"/>
              <a:t>Patient needs supplies and insulin</a:t>
            </a:r>
          </a:p>
          <a:p>
            <a:pPr marL="0" indent="0">
              <a:buNone/>
            </a:pPr>
            <a:endParaRPr lang="en-US" sz="2800" dirty="0"/>
          </a:p>
        </p:txBody>
      </p:sp>
    </p:spTree>
    <p:extLst>
      <p:ext uri="{BB962C8B-B14F-4D97-AF65-F5344CB8AC3E}">
        <p14:creationId xmlns:p14="http://schemas.microsoft.com/office/powerpoint/2010/main" val="4121383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2450"/>
            <a:ext cx="8596668" cy="775317"/>
          </a:xfrm>
        </p:spPr>
        <p:txBody>
          <a:bodyPr/>
          <a:lstStyle/>
          <a:p>
            <a:r>
              <a:rPr lang="en-US" sz="3500" dirty="0"/>
              <a:t>Rule of 500</a:t>
            </a:r>
          </a:p>
        </p:txBody>
      </p:sp>
      <p:sp>
        <p:nvSpPr>
          <p:cNvPr id="3" name="Content Placeholder 2"/>
          <p:cNvSpPr>
            <a:spLocks noGrp="1"/>
          </p:cNvSpPr>
          <p:nvPr>
            <p:ph idx="1"/>
          </p:nvPr>
        </p:nvSpPr>
        <p:spPr>
          <a:xfrm>
            <a:off x="254000" y="1092200"/>
            <a:ext cx="11696700" cy="5613399"/>
          </a:xfrm>
        </p:spPr>
        <p:txBody>
          <a:bodyPr>
            <a:normAutofit lnSpcReduction="10000"/>
          </a:bodyPr>
          <a:lstStyle/>
          <a:p>
            <a:r>
              <a:rPr lang="en-US" sz="3100" dirty="0"/>
              <a:t>Take the number 500 (or 450) and divide it by TDD to get ICR</a:t>
            </a:r>
          </a:p>
          <a:p>
            <a:r>
              <a:rPr lang="en-US" sz="3100" dirty="0"/>
              <a:t>The ICR is the number GRAMS of CARBS that 1 unit of insulin will cover.</a:t>
            </a:r>
          </a:p>
          <a:p>
            <a:endParaRPr lang="en-US" sz="2800" dirty="0"/>
          </a:p>
          <a:p>
            <a:r>
              <a:rPr lang="en-US" sz="2700" dirty="0"/>
              <a:t>Example: 1 serving = approximately 15 grams of carbs (17 to be exact)</a:t>
            </a:r>
          </a:p>
          <a:p>
            <a:r>
              <a:rPr lang="en-US" sz="2700" dirty="0"/>
              <a:t>Suppose that the TDD of insulin is 70 units</a:t>
            </a:r>
          </a:p>
          <a:p>
            <a:r>
              <a:rPr lang="en-US" sz="2700" dirty="0"/>
              <a:t>500 divided by 70  or 500 / 70 = 7.1. The ICR is 1:7 </a:t>
            </a:r>
          </a:p>
          <a:p>
            <a:r>
              <a:rPr lang="en-US" sz="2700" dirty="0"/>
              <a:t>About 2 units of insulin needed for each serving (about 15 grams) of carbs </a:t>
            </a:r>
          </a:p>
          <a:p>
            <a:r>
              <a:rPr lang="en-US" sz="2700" dirty="0"/>
              <a:t>You plan to eat 60 grams of carbs</a:t>
            </a:r>
          </a:p>
          <a:p>
            <a:r>
              <a:rPr lang="en-US" sz="2700" dirty="0"/>
              <a:t>60 grams divided by 7 (your ICR)  OR 60 / 7 = 8.5. </a:t>
            </a:r>
          </a:p>
          <a:p>
            <a:r>
              <a:rPr lang="en-US" sz="2700" dirty="0"/>
              <a:t>You will administer 8 or 9 units of insulin to cover that meal.</a:t>
            </a:r>
          </a:p>
        </p:txBody>
      </p:sp>
    </p:spTree>
    <p:extLst>
      <p:ext uri="{BB962C8B-B14F-4D97-AF65-F5344CB8AC3E}">
        <p14:creationId xmlns:p14="http://schemas.microsoft.com/office/powerpoint/2010/main" val="1438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72172" y="187820"/>
            <a:ext cx="10962649" cy="857209"/>
          </a:xfrm>
        </p:spPr>
        <p:txBody>
          <a:bodyPr>
            <a:normAutofit/>
          </a:bodyPr>
          <a:lstStyle/>
          <a:p>
            <a:pPr algn="l" eaLnBrk="1" hangingPunct="1"/>
            <a:r>
              <a:rPr lang="en-US" sz="3500" dirty="0">
                <a:ea typeface="ヒラギノ角ゴ Pro W3" charset="0"/>
                <a:cs typeface="Arial"/>
              </a:rPr>
              <a:t>Disclosure to Participants</a:t>
            </a:r>
          </a:p>
        </p:txBody>
      </p:sp>
      <p:sp>
        <p:nvSpPr>
          <p:cNvPr id="6147" name="Content Placeholder 4"/>
          <p:cNvSpPr>
            <a:spLocks noGrp="1"/>
          </p:cNvSpPr>
          <p:nvPr>
            <p:ph idx="1"/>
          </p:nvPr>
        </p:nvSpPr>
        <p:spPr>
          <a:xfrm>
            <a:off x="590924" y="961901"/>
            <a:ext cx="10962649" cy="4140200"/>
          </a:xfrm>
        </p:spPr>
        <p:txBody>
          <a:bodyPr>
            <a:noAutofit/>
          </a:bodyPr>
          <a:lstStyle/>
          <a:p>
            <a:r>
              <a:rPr lang="en-US" sz="3100" dirty="0">
                <a:latin typeface="Arial" charset="0"/>
                <a:ea typeface="ヒラギノ角ゴ Pro W3" charset="0"/>
                <a:cs typeface="ヒラギノ角ゴ Pro W3" charset="0"/>
              </a:rPr>
              <a:t>Notice of Requirements For Successful Completion</a:t>
            </a:r>
          </a:p>
          <a:p>
            <a:pPr lvl="1"/>
            <a:r>
              <a:rPr lang="en-US" sz="2700" dirty="0">
                <a:latin typeface="Arial" charset="0"/>
                <a:ea typeface="ヒラギノ角ゴ Pro W3" charset="0"/>
              </a:rPr>
              <a:t>Please refer to learning goals and objectives</a:t>
            </a:r>
          </a:p>
          <a:p>
            <a:pPr lvl="1"/>
            <a:r>
              <a:rPr lang="en-US" sz="2700" dirty="0">
                <a:latin typeface="Arial" charset="0"/>
                <a:ea typeface="ヒラギノ角ゴ Pro W3" charset="0"/>
              </a:rPr>
              <a:t>Learners must attend the full activity and complete the evaluation in order to claim continuing education credit/hours</a:t>
            </a:r>
          </a:p>
          <a:p>
            <a:pPr>
              <a:spcBef>
                <a:spcPts val="799"/>
              </a:spcBef>
            </a:pPr>
            <a:r>
              <a:rPr lang="en-US" sz="3100" dirty="0">
                <a:latin typeface="Arial" charset="0"/>
                <a:ea typeface="ヒラギノ角ゴ Pro W3" charset="0"/>
                <a:cs typeface="ヒラギノ角ゴ Pro W3" charset="0"/>
              </a:rPr>
              <a:t>Conflict of Interest and Financial Relationship Disclosures:</a:t>
            </a:r>
          </a:p>
          <a:p>
            <a:pPr lvl="1"/>
            <a:r>
              <a:rPr lang="en-US" sz="2700" dirty="0">
                <a:latin typeface="Arial" charset="0"/>
                <a:ea typeface="ヒラギノ角ゴ Pro W3" charset="0"/>
              </a:rPr>
              <a:t>None</a:t>
            </a:r>
          </a:p>
          <a:p>
            <a:pPr>
              <a:spcBef>
                <a:spcPts val="799"/>
              </a:spcBef>
            </a:pPr>
            <a:r>
              <a:rPr lang="en-US" sz="3100" dirty="0">
                <a:latin typeface="Arial" charset="0"/>
                <a:ea typeface="ヒラギノ角ゴ Pro W3" charset="0"/>
                <a:cs typeface="ヒラギノ角ゴ Pro W3" charset="0"/>
              </a:rPr>
              <a:t>Non-Endorsement of Products:</a:t>
            </a:r>
          </a:p>
          <a:p>
            <a:pPr lvl="1"/>
            <a:r>
              <a:rPr lang="en-US" sz="27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799"/>
              </a:spcBef>
            </a:pPr>
            <a:r>
              <a:rPr lang="en-US" sz="3100" dirty="0">
                <a:latin typeface="Arial" charset="0"/>
                <a:ea typeface="ヒラギノ角ゴ Pro W3" charset="0"/>
                <a:cs typeface="ヒラギノ角ゴ Pro W3" charset="0"/>
              </a:rPr>
              <a:t>Off-Label Use:</a:t>
            </a:r>
          </a:p>
          <a:p>
            <a:pPr lvl="1"/>
            <a:r>
              <a:rPr lang="en-US" sz="2700" dirty="0">
                <a:latin typeface="Arial" charset="0"/>
                <a:ea typeface="ヒラギノ角ゴ Pro W3" charset="0"/>
              </a:rPr>
              <a:t>None</a:t>
            </a:r>
          </a:p>
        </p:txBody>
      </p:sp>
    </p:spTree>
    <p:extLst>
      <p:ext uri="{BB962C8B-B14F-4D97-AF65-F5344CB8AC3E}">
        <p14:creationId xmlns:p14="http://schemas.microsoft.com/office/powerpoint/2010/main" val="15864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81000"/>
            <a:ext cx="11671300" cy="877784"/>
          </a:xfrm>
        </p:spPr>
        <p:txBody>
          <a:bodyPr>
            <a:normAutofit/>
          </a:bodyPr>
          <a:lstStyle/>
          <a:p>
            <a:r>
              <a:rPr lang="en-US" sz="3500" dirty="0"/>
              <a:t>Rule of 1700 (Or 1800 Or 1500)</a:t>
            </a:r>
          </a:p>
        </p:txBody>
      </p:sp>
      <p:sp>
        <p:nvSpPr>
          <p:cNvPr id="3" name="Content Placeholder 2"/>
          <p:cNvSpPr>
            <a:spLocks noGrp="1"/>
          </p:cNvSpPr>
          <p:nvPr>
            <p:ph idx="1"/>
          </p:nvPr>
        </p:nvSpPr>
        <p:spPr>
          <a:xfrm>
            <a:off x="279400" y="1520041"/>
            <a:ext cx="11341100" cy="5142015"/>
          </a:xfrm>
        </p:spPr>
        <p:txBody>
          <a:bodyPr>
            <a:noAutofit/>
          </a:bodyPr>
          <a:lstStyle/>
          <a:p>
            <a:r>
              <a:rPr lang="en-US" sz="3100" dirty="0"/>
              <a:t>Tells you how many mg/dl the glucose will fall with each unit of insulin administered</a:t>
            </a:r>
          </a:p>
          <a:p>
            <a:r>
              <a:rPr lang="en-US" sz="3100" dirty="0"/>
              <a:t>1700 and divide by TDD to get CF or SF</a:t>
            </a:r>
          </a:p>
          <a:p>
            <a:pPr marL="609036" lvl="1" indent="0">
              <a:buNone/>
            </a:pPr>
            <a:r>
              <a:rPr lang="en-US" sz="2700" dirty="0">
                <a:latin typeface="Arial" panose="020B0604020202020204" pitchFamily="34" charset="0"/>
                <a:cs typeface="Arial" panose="020B0604020202020204" pitchFamily="34" charset="0"/>
              </a:rPr>
              <a:t>Example: </a:t>
            </a:r>
          </a:p>
          <a:p>
            <a:pPr lvl="1"/>
            <a:r>
              <a:rPr lang="en-US" sz="2700" dirty="0">
                <a:latin typeface="Arial" panose="020B0604020202020204" pitchFamily="34" charset="0"/>
                <a:cs typeface="Arial" panose="020B0604020202020204" pitchFamily="34" charset="0"/>
              </a:rPr>
              <a:t>TDD of insulin is 70 units per day </a:t>
            </a:r>
          </a:p>
          <a:p>
            <a:pPr lvl="1"/>
            <a:r>
              <a:rPr lang="en-US" sz="2700" dirty="0">
                <a:latin typeface="Arial" panose="020B0604020202020204" pitchFamily="34" charset="0"/>
                <a:cs typeface="Arial" panose="020B0604020202020204" pitchFamily="34" charset="0"/>
              </a:rPr>
              <a:t>1700 divided by 70  OR 1700 / 70 = 24.2 or 24</a:t>
            </a:r>
          </a:p>
          <a:p>
            <a:pPr lvl="1"/>
            <a:r>
              <a:rPr lang="en-US" sz="2700" dirty="0">
                <a:latin typeface="Arial" panose="020B0604020202020204" pitchFamily="34" charset="0"/>
                <a:cs typeface="Arial" panose="020B0604020202020204" pitchFamily="34" charset="0"/>
              </a:rPr>
              <a:t>My target glucose level is 100. My glucose is 240</a:t>
            </a:r>
          </a:p>
          <a:p>
            <a:pPr lvl="1"/>
            <a:r>
              <a:rPr lang="en-US" sz="2700" dirty="0">
                <a:latin typeface="Arial" panose="020B0604020202020204" pitchFamily="34" charset="0"/>
                <a:cs typeface="Arial" panose="020B0604020202020204" pitchFamily="34" charset="0"/>
              </a:rPr>
              <a:t>240 -100 = 140</a:t>
            </a:r>
          </a:p>
          <a:p>
            <a:pPr lvl="1"/>
            <a:r>
              <a:rPr lang="en-US" sz="2700" dirty="0">
                <a:latin typeface="Arial" panose="020B0604020202020204" pitchFamily="34" charset="0"/>
                <a:cs typeface="Arial" panose="020B0604020202020204" pitchFamily="34" charset="0"/>
              </a:rPr>
              <a:t>140 divided by 24  OR 140 / 24 = 5.8 or 6</a:t>
            </a:r>
          </a:p>
          <a:p>
            <a:pPr lvl="1"/>
            <a:r>
              <a:rPr lang="en-US" sz="2700" dirty="0">
                <a:latin typeface="Arial" panose="020B0604020202020204" pitchFamily="34" charset="0"/>
                <a:cs typeface="Arial" panose="020B0604020202020204" pitchFamily="34" charset="0"/>
              </a:rPr>
              <a:t>I need 6 units of insulin to correct my glucose level</a:t>
            </a:r>
          </a:p>
        </p:txBody>
      </p:sp>
    </p:spTree>
    <p:extLst>
      <p:ext uri="{BB962C8B-B14F-4D97-AF65-F5344CB8AC3E}">
        <p14:creationId xmlns:p14="http://schemas.microsoft.com/office/powerpoint/2010/main" val="36608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78" y="156839"/>
            <a:ext cx="8596668" cy="1320800"/>
          </a:xfrm>
        </p:spPr>
        <p:txBody>
          <a:bodyPr/>
          <a:lstStyle/>
          <a:p>
            <a:r>
              <a:rPr lang="en-US" sz="3500" dirty="0"/>
              <a:t>Let’s put it all together</a:t>
            </a:r>
          </a:p>
        </p:txBody>
      </p:sp>
      <p:sp>
        <p:nvSpPr>
          <p:cNvPr id="3" name="Content Placeholder 2"/>
          <p:cNvSpPr>
            <a:spLocks noGrp="1"/>
          </p:cNvSpPr>
          <p:nvPr>
            <p:ph idx="1"/>
          </p:nvPr>
        </p:nvSpPr>
        <p:spPr>
          <a:xfrm>
            <a:off x="228601" y="1563689"/>
            <a:ext cx="11772900" cy="4672011"/>
          </a:xfrm>
        </p:spPr>
        <p:txBody>
          <a:bodyPr>
            <a:normAutofit/>
          </a:bodyPr>
          <a:lstStyle/>
          <a:p>
            <a:r>
              <a:rPr lang="en-US" sz="3100" dirty="0"/>
              <a:t>My ICR is 1:15, CF is 1:40 and target is 110</a:t>
            </a:r>
          </a:p>
          <a:p>
            <a:pPr lvl="1"/>
            <a:r>
              <a:rPr lang="en-US" sz="2700" dirty="0">
                <a:latin typeface="Arial" panose="020B0604020202020204" pitchFamily="34" charset="0"/>
                <a:cs typeface="Arial" panose="020B0604020202020204" pitchFamily="34" charset="0"/>
              </a:rPr>
              <a:t>I am going to eat a ham sandwich, an apple, and drink a glass of unsweetened tea. My pre-prandial glucose level is 180.</a:t>
            </a:r>
          </a:p>
          <a:p>
            <a:pPr lvl="1"/>
            <a:r>
              <a:rPr lang="en-US" sz="2700" dirty="0">
                <a:latin typeface="Arial" panose="020B0604020202020204" pitchFamily="34" charset="0"/>
                <a:cs typeface="Arial" panose="020B0604020202020204" pitchFamily="34" charset="0"/>
              </a:rPr>
              <a:t>2 bread servings and 1 apple = 3 carb servings (45 grams)</a:t>
            </a:r>
          </a:p>
          <a:p>
            <a:pPr lvl="1"/>
            <a:r>
              <a:rPr lang="en-US" sz="2700" dirty="0">
                <a:latin typeface="Arial" panose="020B0604020202020204" pitchFamily="34" charset="0"/>
                <a:cs typeface="Arial" panose="020B0604020202020204" pitchFamily="34" charset="0"/>
              </a:rPr>
              <a:t>45 grams divided by ICR 15 = 3 units for meal insulin</a:t>
            </a:r>
          </a:p>
          <a:p>
            <a:pPr lvl="1"/>
            <a:r>
              <a:rPr lang="en-US" sz="2700" dirty="0">
                <a:latin typeface="Arial" panose="020B0604020202020204" pitchFamily="34" charset="0"/>
                <a:cs typeface="Arial" panose="020B0604020202020204" pitchFamily="34" charset="0"/>
              </a:rPr>
              <a:t>My glucose level is 180-my target of 110 = 70. 70 divided by 40 = 1.75 or 2</a:t>
            </a:r>
          </a:p>
          <a:p>
            <a:pPr lvl="1"/>
            <a:r>
              <a:rPr lang="en-US" sz="2700" dirty="0">
                <a:latin typeface="Arial" panose="020B0604020202020204" pitchFamily="34" charset="0"/>
                <a:cs typeface="Arial" panose="020B0604020202020204" pitchFamily="34" charset="0"/>
              </a:rPr>
              <a:t>I will take 3 + 2 = 5 units of insulin to cover my carb intake and to bring my glucose level to target</a:t>
            </a:r>
          </a:p>
        </p:txBody>
      </p:sp>
    </p:spTree>
    <p:extLst>
      <p:ext uri="{BB962C8B-B14F-4D97-AF65-F5344CB8AC3E}">
        <p14:creationId xmlns:p14="http://schemas.microsoft.com/office/powerpoint/2010/main" val="40837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Case Study: Insulin Pump</a:t>
            </a:r>
          </a:p>
        </p:txBody>
      </p:sp>
      <p:sp>
        <p:nvSpPr>
          <p:cNvPr id="5" name="Content Placeholder 4"/>
          <p:cNvSpPr>
            <a:spLocks noGrp="1"/>
          </p:cNvSpPr>
          <p:nvPr>
            <p:ph idx="1"/>
          </p:nvPr>
        </p:nvSpPr>
        <p:spPr>
          <a:xfrm>
            <a:off x="355600" y="1652589"/>
            <a:ext cx="11671300" cy="3880773"/>
          </a:xfrm>
        </p:spPr>
        <p:txBody>
          <a:bodyPr>
            <a:normAutofit/>
          </a:bodyPr>
          <a:lstStyle/>
          <a:p>
            <a:pPr marL="0" indent="0">
              <a:buNone/>
            </a:pPr>
            <a:r>
              <a:rPr lang="en-US" sz="3100" dirty="0"/>
              <a:t>Mrs. W. has a history of DM Type 1. At home, she uses an insulin pump for management of diabetes. She does not have her pump; it is at home. She cannot tell me her pump settings. She follows with Dr. Johnson in Jasper, AL. Phoned his office and spoke with the nurse. She states that her medication list indicates that she takes 40 units of </a:t>
            </a:r>
            <a:r>
              <a:rPr lang="en-US" sz="3100" b="1" dirty="0"/>
              <a:t>basal</a:t>
            </a:r>
            <a:r>
              <a:rPr lang="en-US" sz="3100" dirty="0"/>
              <a:t> insulin per day through her pump. She monitors 4-5 times per day.</a:t>
            </a:r>
          </a:p>
          <a:p>
            <a:endParaRPr lang="en-US" sz="3100" dirty="0"/>
          </a:p>
          <a:p>
            <a:endParaRPr lang="en-US" dirty="0"/>
          </a:p>
        </p:txBody>
      </p:sp>
    </p:spTree>
    <p:extLst>
      <p:ext uri="{BB962C8B-B14F-4D97-AF65-F5344CB8AC3E}">
        <p14:creationId xmlns:p14="http://schemas.microsoft.com/office/powerpoint/2010/main" val="419017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4" y="266700"/>
            <a:ext cx="11527366" cy="1320800"/>
          </a:xfrm>
        </p:spPr>
        <p:txBody>
          <a:bodyPr>
            <a:normAutofit/>
          </a:bodyPr>
          <a:lstStyle/>
          <a:p>
            <a:r>
              <a:rPr lang="en-US" sz="3500" dirty="0"/>
              <a:t>Pump arrives and here are the settings…..</a:t>
            </a:r>
          </a:p>
        </p:txBody>
      </p:sp>
      <p:sp>
        <p:nvSpPr>
          <p:cNvPr id="3" name="Content Placeholder 2"/>
          <p:cNvSpPr>
            <a:spLocks noGrp="1"/>
          </p:cNvSpPr>
          <p:nvPr>
            <p:ph idx="1"/>
          </p:nvPr>
        </p:nvSpPr>
        <p:spPr>
          <a:xfrm>
            <a:off x="639234" y="1346200"/>
            <a:ext cx="8596668" cy="5397499"/>
          </a:xfrm>
        </p:spPr>
        <p:txBody>
          <a:bodyPr>
            <a:normAutofit lnSpcReduction="10000"/>
          </a:bodyPr>
          <a:lstStyle/>
          <a:p>
            <a:r>
              <a:rPr lang="en-US" sz="3100" b="1" dirty="0"/>
              <a:t>Total Basal Rate 40.05</a:t>
            </a:r>
          </a:p>
          <a:p>
            <a:r>
              <a:rPr lang="en-US" sz="3100" dirty="0"/>
              <a:t>12 a - 1.55 units/hr</a:t>
            </a:r>
          </a:p>
          <a:p>
            <a:r>
              <a:rPr lang="en-US" sz="3100" dirty="0"/>
              <a:t>11 a - 1.8 units/hr</a:t>
            </a:r>
          </a:p>
          <a:p>
            <a:r>
              <a:rPr lang="en-US" sz="3100" dirty="0"/>
              <a:t>8 p - 1.7 units/hr</a:t>
            </a:r>
          </a:p>
          <a:p>
            <a:endParaRPr lang="en-US" sz="3100" dirty="0"/>
          </a:p>
          <a:p>
            <a:r>
              <a:rPr lang="en-US" sz="3100" dirty="0"/>
              <a:t>Bolus settings:</a:t>
            </a:r>
          </a:p>
          <a:p>
            <a:r>
              <a:rPr lang="en-US" sz="3100" dirty="0"/>
              <a:t>ICR 1:7</a:t>
            </a:r>
          </a:p>
          <a:p>
            <a:r>
              <a:rPr lang="en-US" sz="3100" dirty="0"/>
              <a:t>CF 1:25</a:t>
            </a:r>
          </a:p>
          <a:p>
            <a:r>
              <a:rPr lang="en-US" sz="3100" dirty="0"/>
              <a:t>Target 101-120</a:t>
            </a:r>
          </a:p>
          <a:p>
            <a:r>
              <a:rPr lang="en-US" sz="3100" dirty="0"/>
              <a:t>AIT 3 hours</a:t>
            </a:r>
          </a:p>
          <a:p>
            <a:endParaRPr lang="en-US" sz="2400" dirty="0"/>
          </a:p>
        </p:txBody>
      </p:sp>
    </p:spTree>
    <p:extLst>
      <p:ext uri="{BB962C8B-B14F-4D97-AF65-F5344CB8AC3E}">
        <p14:creationId xmlns:p14="http://schemas.microsoft.com/office/powerpoint/2010/main" val="144456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2604" t="34896" r="3125" b="44271"/>
          <a:stretch/>
        </p:blipFill>
        <p:spPr>
          <a:xfrm>
            <a:off x="298451" y="1318161"/>
            <a:ext cx="11753849" cy="3215739"/>
          </a:xfrm>
          <a:prstGeom prst="rect">
            <a:avLst/>
          </a:prstGeom>
        </p:spPr>
      </p:pic>
      <p:sp>
        <p:nvSpPr>
          <p:cNvPr id="6" name="Title 5"/>
          <p:cNvSpPr>
            <a:spLocks noGrp="1"/>
          </p:cNvSpPr>
          <p:nvPr>
            <p:ph type="title"/>
          </p:nvPr>
        </p:nvSpPr>
        <p:spPr>
          <a:xfrm>
            <a:off x="651934" y="165100"/>
            <a:ext cx="11400366" cy="1320800"/>
          </a:xfrm>
        </p:spPr>
        <p:txBody>
          <a:bodyPr/>
          <a:lstStyle/>
          <a:p>
            <a:r>
              <a:rPr lang="en-US" sz="3500" dirty="0"/>
              <a:t>Glucose levels and insulin administration for the past 24 hours</a:t>
            </a:r>
          </a:p>
        </p:txBody>
      </p:sp>
      <p:sp>
        <p:nvSpPr>
          <p:cNvPr id="7" name="TextBox 6"/>
          <p:cNvSpPr txBox="1"/>
          <p:nvPr/>
        </p:nvSpPr>
        <p:spPr>
          <a:xfrm>
            <a:off x="304800" y="4438501"/>
            <a:ext cx="10596748" cy="2477601"/>
          </a:xfrm>
          <a:prstGeom prst="rect">
            <a:avLst/>
          </a:prstGeom>
          <a:noFill/>
        </p:spPr>
        <p:txBody>
          <a:bodyPr wrap="square" rtlCol="0">
            <a:spAutoFit/>
          </a:bodyPr>
          <a:lstStyle/>
          <a:p>
            <a:r>
              <a:rPr lang="en-US" sz="3100" dirty="0"/>
              <a:t>As you can see here, the patient has not been receiving 40 units of basal insulin per day (about ½ of that amount). When speaking with her, she states that she has lost over 20 pounds during the hospital stay and her diet has been a lot more restrictive than what she would eat at home.</a:t>
            </a:r>
          </a:p>
        </p:txBody>
      </p:sp>
      <p:sp>
        <p:nvSpPr>
          <p:cNvPr id="9" name="5-Point Star 8"/>
          <p:cNvSpPr/>
          <p:nvPr/>
        </p:nvSpPr>
        <p:spPr>
          <a:xfrm>
            <a:off x="19051" y="2710056"/>
            <a:ext cx="279400" cy="33655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723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34" y="177800"/>
            <a:ext cx="8596668" cy="641597"/>
          </a:xfrm>
        </p:spPr>
        <p:txBody>
          <a:bodyPr/>
          <a:lstStyle/>
          <a:p>
            <a:r>
              <a:rPr lang="en-US" sz="3500" dirty="0"/>
              <a:t>Basal Rate</a:t>
            </a:r>
          </a:p>
        </p:txBody>
      </p:sp>
      <p:sp>
        <p:nvSpPr>
          <p:cNvPr id="3" name="Content Placeholder 2"/>
          <p:cNvSpPr>
            <a:spLocks noGrp="1"/>
          </p:cNvSpPr>
          <p:nvPr>
            <p:ph idx="1"/>
          </p:nvPr>
        </p:nvSpPr>
        <p:spPr>
          <a:xfrm>
            <a:off x="207285" y="926274"/>
            <a:ext cx="11751167" cy="5355772"/>
          </a:xfrm>
        </p:spPr>
        <p:txBody>
          <a:bodyPr>
            <a:noAutofit/>
          </a:bodyPr>
          <a:lstStyle/>
          <a:p>
            <a:r>
              <a:rPr lang="en-US" sz="3100" dirty="0"/>
              <a:t>Should be about ½ of the TDD </a:t>
            </a:r>
          </a:p>
          <a:p>
            <a:r>
              <a:rPr lang="en-US" sz="3100" dirty="0"/>
              <a:t>She was mostly receiving basal insulin and her levels were within the target range</a:t>
            </a:r>
          </a:p>
          <a:p>
            <a:r>
              <a:rPr lang="en-US" sz="3100" dirty="0"/>
              <a:t>Basal insulin dose (Glargine) will need to be about 19-20 units</a:t>
            </a:r>
          </a:p>
          <a:p>
            <a:r>
              <a:rPr lang="en-US" sz="3100" dirty="0"/>
              <a:t>Pattern of basal rates shows a lower basal rate at night; so I know that her new basal rate needs to be lower to avoid hypoglycemia</a:t>
            </a:r>
          </a:p>
          <a:p>
            <a:r>
              <a:rPr lang="en-US" sz="3100" dirty="0"/>
              <a:t>I know that 1 units/hr x 24 = 24 units so I use 1.0 units/hr for two of the settings and then decrease the number at night; I decided to administer 0.7 units so that my total basal rate is about 20 units.</a:t>
            </a:r>
          </a:p>
        </p:txBody>
      </p:sp>
    </p:spTree>
    <p:extLst>
      <p:ext uri="{BB962C8B-B14F-4D97-AF65-F5344CB8AC3E}">
        <p14:creationId xmlns:p14="http://schemas.microsoft.com/office/powerpoint/2010/main" val="155748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3501"/>
            <a:ext cx="8596668" cy="1320800"/>
          </a:xfrm>
        </p:spPr>
        <p:txBody>
          <a:bodyPr/>
          <a:lstStyle/>
          <a:p>
            <a:r>
              <a:rPr lang="en-US" sz="3500" dirty="0"/>
              <a:t>Insulin to Carbohydrate Dose (ICR)</a:t>
            </a:r>
          </a:p>
        </p:txBody>
      </p:sp>
      <p:sp>
        <p:nvSpPr>
          <p:cNvPr id="3" name="Content Placeholder 2"/>
          <p:cNvSpPr>
            <a:spLocks noGrp="1"/>
          </p:cNvSpPr>
          <p:nvPr>
            <p:ph idx="1"/>
          </p:nvPr>
        </p:nvSpPr>
        <p:spPr>
          <a:xfrm>
            <a:off x="344824" y="1384301"/>
            <a:ext cx="11362266" cy="4889500"/>
          </a:xfrm>
        </p:spPr>
        <p:txBody>
          <a:bodyPr>
            <a:normAutofit fontScale="92500" lnSpcReduction="10000"/>
          </a:bodyPr>
          <a:lstStyle/>
          <a:p>
            <a:r>
              <a:rPr lang="en-US" sz="3400" dirty="0"/>
              <a:t>The Rule of 500</a:t>
            </a:r>
          </a:p>
          <a:p>
            <a:pPr lvl="1"/>
            <a:r>
              <a:rPr lang="en-US" sz="2900" dirty="0"/>
              <a:t>500 divided by the TDD = ICR</a:t>
            </a:r>
          </a:p>
          <a:p>
            <a:pPr lvl="1"/>
            <a:r>
              <a:rPr lang="en-US" sz="2900" dirty="0"/>
              <a:t>Her previous ICR was 1:7…she is getting about ½ of her previous dose of insulin. So, I chose on a carb ratio of 1:14</a:t>
            </a:r>
          </a:p>
          <a:p>
            <a:pPr lvl="1"/>
            <a:r>
              <a:rPr lang="en-US" sz="2900" dirty="0"/>
              <a:t>The higher the number, the lower the dose of insulin that the patient will receive.</a:t>
            </a:r>
          </a:p>
          <a:p>
            <a:pPr lvl="1"/>
            <a:r>
              <a:rPr lang="en-US" sz="2900" dirty="0"/>
              <a:t>Example: You eat 45 grams of carbs…..45 divided by 14 = 3 units</a:t>
            </a:r>
          </a:p>
          <a:p>
            <a:pPr marL="0" indent="0">
              <a:buNone/>
            </a:pPr>
            <a:r>
              <a:rPr lang="en-US" sz="2900" dirty="0"/>
              <a:t>                                                         …….45 divided by 7 = 6 units</a:t>
            </a:r>
          </a:p>
          <a:p>
            <a:pPr marL="0" indent="0">
              <a:buNone/>
            </a:pPr>
            <a:r>
              <a:rPr lang="en-US" sz="3400" dirty="0"/>
              <a:t>To increase the amount of insulin, lower the number</a:t>
            </a:r>
          </a:p>
          <a:p>
            <a:pPr marL="0" indent="0">
              <a:buNone/>
            </a:pPr>
            <a:r>
              <a:rPr lang="en-US" sz="3400" dirty="0"/>
              <a:t>To decrease the amount of insulin, increase the number</a:t>
            </a:r>
          </a:p>
        </p:txBody>
      </p:sp>
    </p:spTree>
    <p:extLst>
      <p:ext uri="{BB962C8B-B14F-4D97-AF65-F5344CB8AC3E}">
        <p14:creationId xmlns:p14="http://schemas.microsoft.com/office/powerpoint/2010/main" val="3975230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Correction Factor or Sensitivity Factor</a:t>
            </a:r>
          </a:p>
        </p:txBody>
      </p:sp>
      <p:sp>
        <p:nvSpPr>
          <p:cNvPr id="3" name="Content Placeholder 2"/>
          <p:cNvSpPr>
            <a:spLocks noGrp="1"/>
          </p:cNvSpPr>
          <p:nvPr>
            <p:ph idx="1"/>
          </p:nvPr>
        </p:nvSpPr>
        <p:spPr>
          <a:xfrm>
            <a:off x="482600" y="2139495"/>
            <a:ext cx="10972800" cy="4380369"/>
          </a:xfrm>
        </p:spPr>
        <p:txBody>
          <a:bodyPr>
            <a:normAutofit/>
          </a:bodyPr>
          <a:lstStyle/>
          <a:p>
            <a:r>
              <a:rPr lang="en-US" sz="3100" dirty="0"/>
              <a:t>The Rule of 1700 (or 1500 if has renal impairment…or 1800 if you want to be more aggressive)</a:t>
            </a:r>
          </a:p>
          <a:p>
            <a:r>
              <a:rPr lang="en-US" sz="3100" dirty="0"/>
              <a:t>1700 divided by 40 = 42.5 – I rounded this number to 45</a:t>
            </a:r>
          </a:p>
        </p:txBody>
      </p:sp>
    </p:spTree>
    <p:extLst>
      <p:ext uri="{BB962C8B-B14F-4D97-AF65-F5344CB8AC3E}">
        <p14:creationId xmlns:p14="http://schemas.microsoft.com/office/powerpoint/2010/main" val="1396262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Target and Active Insulin Time</a:t>
            </a:r>
          </a:p>
        </p:txBody>
      </p:sp>
      <p:sp>
        <p:nvSpPr>
          <p:cNvPr id="3" name="Content Placeholder 2"/>
          <p:cNvSpPr>
            <a:spLocks noGrp="1"/>
          </p:cNvSpPr>
          <p:nvPr>
            <p:ph idx="1"/>
          </p:nvPr>
        </p:nvSpPr>
        <p:spPr>
          <a:xfrm>
            <a:off x="423334" y="2224089"/>
            <a:ext cx="11540066" cy="3880773"/>
          </a:xfrm>
        </p:spPr>
        <p:txBody>
          <a:bodyPr>
            <a:normAutofit/>
          </a:bodyPr>
          <a:lstStyle/>
          <a:p>
            <a:r>
              <a:rPr lang="en-US" sz="3100" dirty="0"/>
              <a:t>Target is usually 100-120 or so; sometimes 90 up to 140 depending on the patient. For this patient, I just left it where it was. </a:t>
            </a:r>
          </a:p>
          <a:p>
            <a:r>
              <a:rPr lang="en-US" sz="3100" dirty="0"/>
              <a:t>Active time is usually set at the duration of time of the insulin that you are using; in this case it was Aspart insulin – if the creatinine is within normal range. </a:t>
            </a:r>
          </a:p>
        </p:txBody>
      </p:sp>
    </p:spTree>
    <p:extLst>
      <p:ext uri="{BB962C8B-B14F-4D97-AF65-F5344CB8AC3E}">
        <p14:creationId xmlns:p14="http://schemas.microsoft.com/office/powerpoint/2010/main" val="2300362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0189"/>
            <a:ext cx="8596668" cy="743588"/>
          </a:xfrm>
        </p:spPr>
        <p:txBody>
          <a:bodyPr/>
          <a:lstStyle/>
          <a:p>
            <a:r>
              <a:rPr lang="en-US" sz="3500" dirty="0"/>
              <a:t>New Pump Settings:</a:t>
            </a:r>
          </a:p>
        </p:txBody>
      </p:sp>
      <p:sp>
        <p:nvSpPr>
          <p:cNvPr id="3" name="Content Placeholder 2"/>
          <p:cNvSpPr>
            <a:spLocks noGrp="1"/>
          </p:cNvSpPr>
          <p:nvPr>
            <p:ph idx="1"/>
          </p:nvPr>
        </p:nvSpPr>
        <p:spPr>
          <a:xfrm>
            <a:off x="588434" y="973777"/>
            <a:ext cx="11006666" cy="5526704"/>
          </a:xfrm>
        </p:spPr>
        <p:txBody>
          <a:bodyPr>
            <a:noAutofit/>
          </a:bodyPr>
          <a:lstStyle/>
          <a:p>
            <a:r>
              <a:rPr lang="en-US" sz="3100" dirty="0"/>
              <a:t>Total Basal Rate 20.7 units/24 hours</a:t>
            </a:r>
          </a:p>
          <a:p>
            <a:r>
              <a:rPr lang="en-US" sz="3100" dirty="0"/>
              <a:t>12 a – From 1.55 to 0.7 units/hr</a:t>
            </a:r>
          </a:p>
          <a:p>
            <a:r>
              <a:rPr lang="en-US" sz="3100" dirty="0"/>
              <a:t>11 a – From 1.8 to  1.0 units/hr</a:t>
            </a:r>
          </a:p>
          <a:p>
            <a:r>
              <a:rPr lang="en-US" sz="3100" dirty="0"/>
              <a:t>8 p – From 1.7  to 1.0 units/hr</a:t>
            </a:r>
          </a:p>
          <a:p>
            <a:endParaRPr lang="en-US" sz="3100" dirty="0"/>
          </a:p>
          <a:p>
            <a:r>
              <a:rPr lang="en-US" sz="3100" dirty="0"/>
              <a:t>Bolus settings</a:t>
            </a:r>
          </a:p>
          <a:p>
            <a:r>
              <a:rPr lang="en-US" sz="3100" dirty="0"/>
              <a:t>ICR  From 1:7 to 1:14</a:t>
            </a:r>
          </a:p>
          <a:p>
            <a:r>
              <a:rPr lang="en-US" sz="3100" dirty="0"/>
              <a:t>CF From 1:25 to 1:45</a:t>
            </a:r>
          </a:p>
          <a:p>
            <a:r>
              <a:rPr lang="en-US" sz="3100" dirty="0"/>
              <a:t>Target 101-120</a:t>
            </a:r>
          </a:p>
          <a:p>
            <a:r>
              <a:rPr lang="en-US" sz="3100" dirty="0"/>
              <a:t>AIT 4 hours</a:t>
            </a:r>
          </a:p>
          <a:p>
            <a:endParaRPr lang="en-US" sz="2800" dirty="0"/>
          </a:p>
        </p:txBody>
      </p:sp>
    </p:spTree>
    <p:extLst>
      <p:ext uri="{BB962C8B-B14F-4D97-AF65-F5344CB8AC3E}">
        <p14:creationId xmlns:p14="http://schemas.microsoft.com/office/powerpoint/2010/main" val="81455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4557536" y="1109583"/>
            <a:ext cx="629337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defTabSz="609036">
              <a:lnSpc>
                <a:spcPts val="4396"/>
              </a:lnSpc>
            </a:pPr>
            <a:r>
              <a:rPr lang="en-US" sz="4662" b="1" dirty="0">
                <a:solidFill>
                  <a:srgbClr val="0076C0"/>
                </a:solidFill>
                <a:latin typeface="Arial"/>
                <a:cs typeface="Arial"/>
              </a:rPr>
              <a:t>Donna P. Stevens</a:t>
            </a:r>
          </a:p>
          <a:p>
            <a:pPr marL="0" indent="0" defTabSz="609036">
              <a:lnSpc>
                <a:spcPts val="3197"/>
              </a:lnSpc>
              <a:spcBef>
                <a:spcPts val="13"/>
              </a:spcBef>
            </a:pPr>
            <a:r>
              <a:rPr lang="en-US" sz="2664" dirty="0">
                <a:solidFill>
                  <a:prstClr val="black"/>
                </a:solidFill>
                <a:latin typeface="Arial"/>
                <a:cs typeface="Arial"/>
              </a:rPr>
              <a:t>DNP, FNP-C, BC-ADM, CDE</a:t>
            </a:r>
          </a:p>
          <a:p>
            <a:pPr marL="456777" indent="-456777" defTabSz="609036">
              <a:lnSpc>
                <a:spcPts val="3197"/>
              </a:lnSpc>
              <a:spcBef>
                <a:spcPts val="13"/>
              </a:spcBef>
            </a:pPr>
            <a:endParaRPr lang="en-US" sz="2664" dirty="0">
              <a:solidFill>
                <a:prstClr val="black"/>
              </a:solidFill>
              <a:latin typeface="Arial"/>
              <a:cs typeface="Arial"/>
            </a:endParaRPr>
          </a:p>
          <a:p>
            <a:pPr marL="0" indent="0" defTabSz="609036">
              <a:lnSpc>
                <a:spcPts val="3197"/>
              </a:lnSpc>
              <a:spcBef>
                <a:spcPts val="13"/>
              </a:spcBef>
            </a:pPr>
            <a:r>
              <a:rPr lang="en-US" sz="2800" dirty="0">
                <a:solidFill>
                  <a:prstClr val="black"/>
                </a:solidFill>
                <a:latin typeface="Arial"/>
                <a:cs typeface="Arial"/>
              </a:rPr>
              <a:t>Nurse Practitioner</a:t>
            </a:r>
          </a:p>
          <a:p>
            <a:pPr marL="0" indent="0" defTabSz="609036">
              <a:lnSpc>
                <a:spcPts val="3197"/>
              </a:lnSpc>
              <a:spcBef>
                <a:spcPts val="13"/>
              </a:spcBef>
            </a:pPr>
            <a:r>
              <a:rPr lang="en-US" sz="2800" dirty="0">
                <a:solidFill>
                  <a:prstClr val="black"/>
                </a:solidFill>
                <a:latin typeface="Arial"/>
                <a:cs typeface="Arial"/>
              </a:rPr>
              <a:t>Inpatient Glycemic Management Team</a:t>
            </a:r>
          </a:p>
          <a:p>
            <a:pPr marL="0" indent="0" defTabSz="609036">
              <a:lnSpc>
                <a:spcPts val="3197"/>
              </a:lnSpc>
              <a:spcBef>
                <a:spcPts val="13"/>
              </a:spcBef>
            </a:pPr>
            <a:r>
              <a:rPr lang="en-US" sz="2664" dirty="0">
                <a:solidFill>
                  <a:prstClr val="black"/>
                </a:solidFill>
                <a:latin typeface="Arial"/>
                <a:cs typeface="Arial"/>
              </a:rPr>
              <a:t>UAB Hospital</a:t>
            </a:r>
          </a:p>
          <a:p>
            <a:pPr marL="0" indent="0" defTabSz="609036">
              <a:lnSpc>
                <a:spcPts val="3197"/>
              </a:lnSpc>
              <a:spcBef>
                <a:spcPts val="13"/>
              </a:spcBef>
            </a:pPr>
            <a:r>
              <a:rPr lang="en-US" sz="2664" dirty="0">
                <a:solidFill>
                  <a:prstClr val="black"/>
                </a:solidFill>
                <a:latin typeface="Arial"/>
                <a:cs typeface="Arial"/>
              </a:rPr>
              <a:t>Birmingham, AL</a:t>
            </a:r>
          </a:p>
          <a:p>
            <a:pPr marL="456777" indent="-456777" defTabSz="609036"/>
            <a:endParaRPr lang="en-US" sz="2398" dirty="0">
              <a:solidFill>
                <a:srgbClr val="000000"/>
              </a:solidFill>
              <a:latin typeface="Futura Std Book"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330200"/>
            <a:ext cx="3962400" cy="5943600"/>
          </a:xfrm>
          <a:prstGeom prst="rect">
            <a:avLst/>
          </a:prstGeom>
        </p:spPr>
      </p:pic>
    </p:spTree>
    <p:extLst>
      <p:ext uri="{BB962C8B-B14F-4D97-AF65-F5344CB8AC3E}">
        <p14:creationId xmlns:p14="http://schemas.microsoft.com/office/powerpoint/2010/main" val="933953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917" t="34375" r="32083" b="38151"/>
          <a:stretch/>
        </p:blipFill>
        <p:spPr>
          <a:xfrm>
            <a:off x="1625600" y="863600"/>
            <a:ext cx="8470900" cy="5220456"/>
          </a:xfrm>
          <a:prstGeom prst="rect">
            <a:avLst/>
          </a:prstGeom>
        </p:spPr>
      </p:pic>
      <p:sp>
        <p:nvSpPr>
          <p:cNvPr id="2" name="TextBox 1"/>
          <p:cNvSpPr txBox="1"/>
          <p:nvPr/>
        </p:nvSpPr>
        <p:spPr>
          <a:xfrm>
            <a:off x="520700" y="152400"/>
            <a:ext cx="11328400" cy="630942"/>
          </a:xfrm>
          <a:prstGeom prst="rect">
            <a:avLst/>
          </a:prstGeom>
          <a:noFill/>
        </p:spPr>
        <p:txBody>
          <a:bodyPr wrap="square" rtlCol="0">
            <a:spAutoFit/>
          </a:bodyPr>
          <a:lstStyle/>
          <a:p>
            <a:pPr algn="ctr"/>
            <a:r>
              <a:rPr lang="en-US" sz="3500" dirty="0">
                <a:solidFill>
                  <a:srgbClr val="0070C0"/>
                </a:solidFill>
                <a:latin typeface="Arial" panose="020B0604020202020204" pitchFamily="34" charset="0"/>
                <a:cs typeface="Arial" panose="020B0604020202020204" pitchFamily="34" charset="0"/>
              </a:rPr>
              <a:t>After restarting the insulin pump with new settings:</a:t>
            </a:r>
          </a:p>
        </p:txBody>
      </p:sp>
    </p:spTree>
    <p:extLst>
      <p:ext uri="{BB962C8B-B14F-4D97-AF65-F5344CB8AC3E}">
        <p14:creationId xmlns:p14="http://schemas.microsoft.com/office/powerpoint/2010/main" val="513841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01600"/>
            <a:ext cx="11606645" cy="931553"/>
          </a:xfrm>
        </p:spPr>
        <p:txBody>
          <a:bodyPr/>
          <a:lstStyle/>
          <a:p>
            <a:r>
              <a:rPr lang="en-US" sz="3500" dirty="0"/>
              <a:t>Converting Pump Settings To Basal Bolus Orders</a:t>
            </a:r>
          </a:p>
        </p:txBody>
      </p:sp>
      <p:sp>
        <p:nvSpPr>
          <p:cNvPr id="3" name="Content Placeholder 2"/>
          <p:cNvSpPr>
            <a:spLocks noGrp="1"/>
          </p:cNvSpPr>
          <p:nvPr>
            <p:ph idx="1"/>
          </p:nvPr>
        </p:nvSpPr>
        <p:spPr>
          <a:xfrm>
            <a:off x="356261" y="1128156"/>
            <a:ext cx="11416640" cy="4759460"/>
          </a:xfrm>
        </p:spPr>
        <p:txBody>
          <a:bodyPr>
            <a:normAutofit fontScale="77500" lnSpcReduction="20000"/>
          </a:bodyPr>
          <a:lstStyle/>
          <a:p>
            <a:pPr marL="0" indent="0">
              <a:buNone/>
            </a:pPr>
            <a:r>
              <a:rPr lang="en-US" sz="4400" dirty="0"/>
              <a:t>Basal rate: </a:t>
            </a:r>
          </a:p>
          <a:p>
            <a:r>
              <a:rPr lang="en-US" sz="3200" dirty="0"/>
              <a:t>Total Basal rate = 18.6</a:t>
            </a:r>
          </a:p>
          <a:p>
            <a:r>
              <a:rPr lang="en-US" sz="3200" dirty="0"/>
              <a:t>12 a - 10 a - 0.6 units/hr</a:t>
            </a:r>
          </a:p>
          <a:p>
            <a:r>
              <a:rPr lang="en-US" sz="3200" dirty="0"/>
              <a:t>10 a – 12a  - 0.9 units/hr Glargine 19 units or 9 units BID</a:t>
            </a:r>
          </a:p>
          <a:p>
            <a:pPr marL="0" indent="0">
              <a:buNone/>
            </a:pPr>
            <a:r>
              <a:rPr lang="en-US" sz="4400" dirty="0"/>
              <a:t>Bolus settings:</a:t>
            </a:r>
          </a:p>
          <a:p>
            <a:r>
              <a:rPr lang="en-US" sz="3500" dirty="0"/>
              <a:t>Target 12 a - 6 a – 140 mg/dl</a:t>
            </a:r>
          </a:p>
          <a:p>
            <a:r>
              <a:rPr lang="pt-BR" sz="3500" dirty="0"/>
              <a:t>6 a - 11 a – 90 mg/dl</a:t>
            </a:r>
          </a:p>
          <a:p>
            <a:r>
              <a:rPr lang="pt-BR" sz="3500" dirty="0"/>
              <a:t>11 a -12 a – 150 mg/dl</a:t>
            </a:r>
            <a:endParaRPr lang="en-US" sz="3500" dirty="0"/>
          </a:p>
          <a:p>
            <a:r>
              <a:rPr lang="en-US" sz="3500" dirty="0"/>
              <a:t>ICR 1:8 -  On 3 CHO diet = 3 x 15 = 45 divided by 8 = 5.625 or 6</a:t>
            </a:r>
          </a:p>
          <a:p>
            <a:r>
              <a:rPr lang="en-US" sz="3500" dirty="0"/>
              <a:t>CF 1:30 ---We have correction scales that have a  1:60, 1:40, 1:20 and 1:10 CF</a:t>
            </a:r>
          </a:p>
          <a:p>
            <a:endParaRPr lang="en-US" sz="5000" dirty="0"/>
          </a:p>
          <a:p>
            <a:endParaRPr lang="en-US" dirty="0"/>
          </a:p>
        </p:txBody>
      </p:sp>
    </p:spTree>
    <p:extLst>
      <p:ext uri="{BB962C8B-B14F-4D97-AF65-F5344CB8AC3E}">
        <p14:creationId xmlns:p14="http://schemas.microsoft.com/office/powerpoint/2010/main" val="3544520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New Orders:</a:t>
            </a:r>
          </a:p>
        </p:txBody>
      </p:sp>
      <p:sp>
        <p:nvSpPr>
          <p:cNvPr id="3" name="Content Placeholder 2"/>
          <p:cNvSpPr>
            <a:spLocks noGrp="1"/>
          </p:cNvSpPr>
          <p:nvPr>
            <p:ph idx="1"/>
          </p:nvPr>
        </p:nvSpPr>
        <p:spPr>
          <a:xfrm>
            <a:off x="677334" y="1765301"/>
            <a:ext cx="9660466" cy="4276062"/>
          </a:xfrm>
        </p:spPr>
        <p:txBody>
          <a:bodyPr>
            <a:normAutofit/>
          </a:bodyPr>
          <a:lstStyle/>
          <a:p>
            <a:r>
              <a:rPr lang="en-US" sz="3100" dirty="0"/>
              <a:t>Glargine 18 units nightly or 9 units BID</a:t>
            </a:r>
          </a:p>
          <a:p>
            <a:r>
              <a:rPr lang="en-US" sz="3100" dirty="0"/>
              <a:t>Nutritional Novolog 6 units TID with meals</a:t>
            </a:r>
          </a:p>
          <a:p>
            <a:r>
              <a:rPr lang="en-US" sz="3100" dirty="0"/>
              <a:t>Moderate Novolog Insulin correction scale (has CF of 1:40)</a:t>
            </a:r>
          </a:p>
        </p:txBody>
      </p:sp>
    </p:spTree>
    <p:extLst>
      <p:ext uri="{BB962C8B-B14F-4D97-AF65-F5344CB8AC3E}">
        <p14:creationId xmlns:p14="http://schemas.microsoft.com/office/powerpoint/2010/main" val="2336731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C5D4-6556-4F68-A3D0-250D5D311151}"/>
              </a:ext>
            </a:extLst>
          </p:cNvPr>
          <p:cNvSpPr>
            <a:spLocks noGrp="1"/>
          </p:cNvSpPr>
          <p:nvPr>
            <p:ph type="title"/>
          </p:nvPr>
        </p:nvSpPr>
        <p:spPr/>
        <p:txBody>
          <a:bodyPr/>
          <a:lstStyle/>
          <a:p>
            <a:r>
              <a:rPr lang="en-US" sz="3500" dirty="0"/>
              <a:t>DKA In The Hospital Setting</a:t>
            </a:r>
          </a:p>
        </p:txBody>
      </p:sp>
      <p:pic>
        <p:nvPicPr>
          <p:cNvPr id="3" name="Picture 2">
            <a:extLst>
              <a:ext uri="{FF2B5EF4-FFF2-40B4-BE49-F238E27FC236}">
                <a16:creationId xmlns:a16="http://schemas.microsoft.com/office/drawing/2014/main" id="{9DBD21D5-80B8-40CD-B3CE-D80ADDA1C41D}"/>
              </a:ext>
            </a:extLst>
          </p:cNvPr>
          <p:cNvPicPr>
            <a:picLocks noChangeAspect="1"/>
          </p:cNvPicPr>
          <p:nvPr/>
        </p:nvPicPr>
        <p:blipFill>
          <a:blip r:embed="rId2"/>
          <a:stretch>
            <a:fillRect/>
          </a:stretch>
        </p:blipFill>
        <p:spPr>
          <a:xfrm>
            <a:off x="230567" y="2845836"/>
            <a:ext cx="2531294" cy="3796941"/>
          </a:xfrm>
          <a:prstGeom prst="rect">
            <a:avLst/>
          </a:prstGeom>
        </p:spPr>
      </p:pic>
      <p:pic>
        <p:nvPicPr>
          <p:cNvPr id="4" name="Picture 3">
            <a:extLst>
              <a:ext uri="{FF2B5EF4-FFF2-40B4-BE49-F238E27FC236}">
                <a16:creationId xmlns:a16="http://schemas.microsoft.com/office/drawing/2014/main" id="{F2D0BF3A-F1FC-4CC2-BE3D-82B33BA8A930}"/>
              </a:ext>
            </a:extLst>
          </p:cNvPr>
          <p:cNvPicPr>
            <a:picLocks noChangeAspect="1"/>
          </p:cNvPicPr>
          <p:nvPr/>
        </p:nvPicPr>
        <p:blipFill>
          <a:blip r:embed="rId3"/>
          <a:stretch>
            <a:fillRect/>
          </a:stretch>
        </p:blipFill>
        <p:spPr>
          <a:xfrm>
            <a:off x="3209617" y="1670748"/>
            <a:ext cx="6494219" cy="4403481"/>
          </a:xfrm>
          <a:prstGeom prst="rect">
            <a:avLst/>
          </a:prstGeom>
        </p:spPr>
      </p:pic>
    </p:spTree>
    <p:extLst>
      <p:ext uri="{BB962C8B-B14F-4D97-AF65-F5344CB8AC3E}">
        <p14:creationId xmlns:p14="http://schemas.microsoft.com/office/powerpoint/2010/main" val="140983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1F4-F4BA-46B0-9916-D837E106905E}"/>
              </a:ext>
            </a:extLst>
          </p:cNvPr>
          <p:cNvSpPr>
            <a:spLocks noGrp="1"/>
          </p:cNvSpPr>
          <p:nvPr>
            <p:ph type="title"/>
          </p:nvPr>
        </p:nvSpPr>
        <p:spPr/>
        <p:txBody>
          <a:bodyPr/>
          <a:lstStyle/>
          <a:p>
            <a:r>
              <a:rPr lang="en-US" sz="3500" dirty="0"/>
              <a:t>DKA in the Hospital Setting</a:t>
            </a:r>
          </a:p>
        </p:txBody>
      </p:sp>
      <p:sp>
        <p:nvSpPr>
          <p:cNvPr id="3" name="Content Placeholder 2">
            <a:extLst>
              <a:ext uri="{FF2B5EF4-FFF2-40B4-BE49-F238E27FC236}">
                <a16:creationId xmlns:a16="http://schemas.microsoft.com/office/drawing/2014/main" id="{7B8224A4-4A0C-4D1A-8B53-08F46DE1DA90}"/>
              </a:ext>
            </a:extLst>
          </p:cNvPr>
          <p:cNvSpPr>
            <a:spLocks noGrp="1"/>
          </p:cNvSpPr>
          <p:nvPr>
            <p:ph idx="1"/>
          </p:nvPr>
        </p:nvSpPr>
        <p:spPr/>
        <p:txBody>
          <a:bodyPr/>
          <a:lstStyle/>
          <a:p>
            <a:r>
              <a:rPr lang="en-US" sz="3100" dirty="0"/>
              <a:t>Occurs during transitions of care or when insulin doses are held</a:t>
            </a:r>
          </a:p>
          <a:p>
            <a:r>
              <a:rPr lang="en-US" sz="3100" dirty="0"/>
              <a:t>CMS “Never  Event”</a:t>
            </a:r>
          </a:p>
          <a:p>
            <a:r>
              <a:rPr lang="en-US" sz="3100" dirty="0"/>
              <a:t>Sometimes there is a delay in transfer to higher level of care due to bed availability</a:t>
            </a:r>
          </a:p>
          <a:p>
            <a:r>
              <a:rPr lang="en-US" sz="3100" dirty="0"/>
              <a:t>Development of a streamlined safe and effective treatment plan for patients who are waiting to go to ICU</a:t>
            </a:r>
          </a:p>
          <a:p>
            <a:endParaRPr lang="en-US" sz="3100" dirty="0"/>
          </a:p>
        </p:txBody>
      </p:sp>
    </p:spTree>
    <p:extLst>
      <p:ext uri="{BB962C8B-B14F-4D97-AF65-F5344CB8AC3E}">
        <p14:creationId xmlns:p14="http://schemas.microsoft.com/office/powerpoint/2010/main" val="698147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7800"/>
            <a:ext cx="8596668" cy="1320800"/>
          </a:xfrm>
        </p:spPr>
        <p:txBody>
          <a:bodyPr/>
          <a:lstStyle/>
          <a:p>
            <a:r>
              <a:rPr lang="en-US" sz="3500" dirty="0"/>
              <a:t>Diabetic Ketoacidosis (DKA)</a:t>
            </a:r>
          </a:p>
        </p:txBody>
      </p:sp>
      <p:sp>
        <p:nvSpPr>
          <p:cNvPr id="3" name="Content Placeholder 2"/>
          <p:cNvSpPr>
            <a:spLocks noGrp="1"/>
          </p:cNvSpPr>
          <p:nvPr>
            <p:ph idx="1"/>
          </p:nvPr>
        </p:nvSpPr>
        <p:spPr>
          <a:xfrm>
            <a:off x="677334" y="1302657"/>
            <a:ext cx="11197166" cy="4657062"/>
          </a:xfrm>
        </p:spPr>
        <p:txBody>
          <a:bodyPr>
            <a:noAutofit/>
          </a:bodyPr>
          <a:lstStyle/>
          <a:p>
            <a:r>
              <a:rPr lang="en-US" sz="3100" dirty="0"/>
              <a:t>Occurs when the body does not have enough insulin to prevent ketosis (burning of fat for fuel).</a:t>
            </a:r>
          </a:p>
          <a:p>
            <a:pPr lvl="1"/>
            <a:r>
              <a:rPr lang="en-US" sz="2700" dirty="0"/>
              <a:t>Mostly seen in those with Type 1 DM, but can also be seen in ketosis prone type 2 DM</a:t>
            </a:r>
          </a:p>
          <a:p>
            <a:r>
              <a:rPr lang="en-US" sz="3100" dirty="0"/>
              <a:t>As a result, ketones (acids) build up and lead to metabolic acidosis</a:t>
            </a:r>
          </a:p>
          <a:p>
            <a:r>
              <a:rPr lang="en-US" sz="3100" dirty="0"/>
              <a:t>Electrolyte imbalances can occur</a:t>
            </a:r>
          </a:p>
          <a:p>
            <a:r>
              <a:rPr lang="en-US" sz="3100" dirty="0"/>
              <a:t>Severe volume depletion occurs</a:t>
            </a:r>
          </a:p>
          <a:p>
            <a:r>
              <a:rPr lang="en-US" sz="3100" dirty="0"/>
              <a:t>DKA can develop in a matter of hours to 1-2 days</a:t>
            </a:r>
          </a:p>
        </p:txBody>
      </p:sp>
    </p:spTree>
    <p:extLst>
      <p:ext uri="{BB962C8B-B14F-4D97-AF65-F5344CB8AC3E}">
        <p14:creationId xmlns:p14="http://schemas.microsoft.com/office/powerpoint/2010/main" val="2539374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434" y="63501"/>
            <a:ext cx="8596668" cy="1320800"/>
          </a:xfrm>
        </p:spPr>
        <p:txBody>
          <a:bodyPr/>
          <a:lstStyle/>
          <a:p>
            <a:r>
              <a:rPr lang="en-US" dirty="0"/>
              <a:t>DKA Causes</a:t>
            </a:r>
          </a:p>
        </p:txBody>
      </p:sp>
      <p:sp>
        <p:nvSpPr>
          <p:cNvPr id="3" name="Content Placeholder 2"/>
          <p:cNvSpPr>
            <a:spLocks noGrp="1"/>
          </p:cNvSpPr>
          <p:nvPr>
            <p:ph idx="1"/>
          </p:nvPr>
        </p:nvSpPr>
        <p:spPr>
          <a:xfrm>
            <a:off x="588434" y="1168401"/>
            <a:ext cx="11438466" cy="4657062"/>
          </a:xfrm>
        </p:spPr>
        <p:txBody>
          <a:bodyPr>
            <a:noAutofit/>
          </a:bodyPr>
          <a:lstStyle/>
          <a:p>
            <a:pPr marL="231775" lvl="1" indent="-231775">
              <a:lnSpc>
                <a:spcPct val="90000"/>
              </a:lnSpc>
              <a:buClr>
                <a:srgbClr val="225D2C"/>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Non-compliance with insulin</a:t>
            </a:r>
          </a:p>
          <a:p>
            <a:pPr marL="231775" lvl="1" indent="-231775">
              <a:lnSpc>
                <a:spcPct val="90000"/>
              </a:lnSpc>
              <a:buClr>
                <a:srgbClr val="225D2C"/>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Iatrogenic Causes</a:t>
            </a:r>
          </a:p>
          <a:p>
            <a:pPr>
              <a:lnSpc>
                <a:spcPct val="9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Stressful precipitating event that results in increased catacholamines, cortisol, glucagon.</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Infection (pneumonia, UTI)</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Alcohol, drugs</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Stroke</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Myocardial Infarction</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Pancreatitis</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Trauma</a:t>
            </a:r>
          </a:p>
          <a:p>
            <a:pPr lvl="1">
              <a:lnSpc>
                <a:spcPct val="90000"/>
              </a:lnSpc>
              <a:buFont typeface="Symbol" panose="05050102010706020507" pitchFamily="18" charset="2"/>
              <a:buChar char=""/>
              <a:defRPr/>
            </a:pPr>
            <a:r>
              <a:rPr lang="en-US" sz="2800" dirty="0">
                <a:latin typeface="Arial" panose="020B0604020202020204" pitchFamily="34" charset="0"/>
                <a:cs typeface="Arial" panose="020B0604020202020204" pitchFamily="34" charset="0"/>
              </a:rPr>
              <a:t>Medications (steroids, thiazide diuretics)</a:t>
            </a:r>
            <a:endParaRPr lang="en-US" sz="2800" dirty="0"/>
          </a:p>
        </p:txBody>
      </p:sp>
      <p:pic>
        <p:nvPicPr>
          <p:cNvPr id="4" name="Picture 3">
            <a:extLst>
              <a:ext uri="{FF2B5EF4-FFF2-40B4-BE49-F238E27FC236}">
                <a16:creationId xmlns:a16="http://schemas.microsoft.com/office/drawing/2014/main" id="{F10699EC-08F1-4A09-ADEC-E92D31DE4DC7}"/>
              </a:ext>
            </a:extLst>
          </p:cNvPr>
          <p:cNvPicPr>
            <a:picLocks noChangeAspect="1"/>
          </p:cNvPicPr>
          <p:nvPr/>
        </p:nvPicPr>
        <p:blipFill>
          <a:blip r:embed="rId2"/>
          <a:stretch>
            <a:fillRect/>
          </a:stretch>
        </p:blipFill>
        <p:spPr>
          <a:xfrm>
            <a:off x="7007670" y="3041780"/>
            <a:ext cx="4712668" cy="2611073"/>
          </a:xfrm>
          <a:prstGeom prst="rect">
            <a:avLst/>
          </a:prstGeom>
        </p:spPr>
      </p:pic>
    </p:spTree>
    <p:extLst>
      <p:ext uri="{BB962C8B-B14F-4D97-AF65-F5344CB8AC3E}">
        <p14:creationId xmlns:p14="http://schemas.microsoft.com/office/powerpoint/2010/main" val="3140003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89202C-E4EA-47B8-9A21-A109F3DB2317}"/>
              </a:ext>
            </a:extLst>
          </p:cNvPr>
          <p:cNvPicPr>
            <a:picLocks noChangeAspect="1"/>
          </p:cNvPicPr>
          <p:nvPr/>
        </p:nvPicPr>
        <p:blipFill rotWithShape="1">
          <a:blip r:embed="rId2"/>
          <a:srcRect l="31151" t="42063" r="3968" b="17196"/>
          <a:stretch/>
        </p:blipFill>
        <p:spPr>
          <a:xfrm>
            <a:off x="86232" y="1813264"/>
            <a:ext cx="12019535" cy="4245430"/>
          </a:xfrm>
          <a:prstGeom prst="rect">
            <a:avLst/>
          </a:prstGeom>
        </p:spPr>
      </p:pic>
      <p:sp>
        <p:nvSpPr>
          <p:cNvPr id="5" name="Title 4">
            <a:extLst>
              <a:ext uri="{FF2B5EF4-FFF2-40B4-BE49-F238E27FC236}">
                <a16:creationId xmlns:a16="http://schemas.microsoft.com/office/drawing/2014/main" id="{59BAF5E0-AD90-4B1E-8611-38827BA94A98}"/>
              </a:ext>
            </a:extLst>
          </p:cNvPr>
          <p:cNvSpPr>
            <a:spLocks noGrp="1"/>
          </p:cNvSpPr>
          <p:nvPr>
            <p:ph type="title"/>
          </p:nvPr>
        </p:nvSpPr>
        <p:spPr/>
        <p:txBody>
          <a:bodyPr/>
          <a:lstStyle/>
          <a:p>
            <a:r>
              <a:rPr lang="en-US" sz="3500" dirty="0"/>
              <a:t>DKA Order Set Criteria</a:t>
            </a:r>
          </a:p>
        </p:txBody>
      </p:sp>
    </p:spTree>
    <p:extLst>
      <p:ext uri="{BB962C8B-B14F-4D97-AF65-F5344CB8AC3E}">
        <p14:creationId xmlns:p14="http://schemas.microsoft.com/office/powerpoint/2010/main" val="3368226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65100"/>
            <a:ext cx="8596668" cy="927430"/>
          </a:xfrm>
        </p:spPr>
        <p:txBody>
          <a:bodyPr/>
          <a:lstStyle/>
          <a:p>
            <a:r>
              <a:rPr lang="en-US" sz="3500" dirty="0"/>
              <a:t>DKA Treatment  </a:t>
            </a:r>
          </a:p>
        </p:txBody>
      </p:sp>
      <p:sp>
        <p:nvSpPr>
          <p:cNvPr id="3" name="Content Placeholder 2"/>
          <p:cNvSpPr>
            <a:spLocks noGrp="1"/>
          </p:cNvSpPr>
          <p:nvPr>
            <p:ph idx="1"/>
          </p:nvPr>
        </p:nvSpPr>
        <p:spPr>
          <a:xfrm>
            <a:off x="474134" y="1260269"/>
            <a:ext cx="11489266" cy="5230811"/>
          </a:xfrm>
        </p:spPr>
        <p:txBody>
          <a:bodyPr>
            <a:normAutofit lnSpcReduction="10000"/>
          </a:bodyPr>
          <a:lstStyle/>
          <a:p>
            <a:r>
              <a:rPr lang="en-US" sz="3100" dirty="0"/>
              <a:t>Correction of fluid loss with intravenous fluids</a:t>
            </a:r>
          </a:p>
          <a:p>
            <a:pPr lvl="1"/>
            <a:r>
              <a:rPr lang="en-US" sz="2700" dirty="0"/>
              <a:t>NS 500 ml/hr x 2 hrs then 1/2NS at 250 ml/hr unit – phase 1</a:t>
            </a:r>
          </a:p>
          <a:p>
            <a:pPr lvl="1"/>
            <a:r>
              <a:rPr lang="en-US" sz="2700" dirty="0"/>
              <a:t>D51/2NS at 150 ml/hr – phase 2</a:t>
            </a:r>
          </a:p>
          <a:p>
            <a:r>
              <a:rPr lang="en-US" sz="3100" dirty="0"/>
              <a:t>Correction of hyperglycemia with insulin</a:t>
            </a:r>
          </a:p>
          <a:p>
            <a:pPr lvl="1"/>
            <a:r>
              <a:rPr lang="en-US" sz="2700" dirty="0"/>
              <a:t>Monitoring Q2h</a:t>
            </a:r>
          </a:p>
          <a:p>
            <a:pPr lvl="1"/>
            <a:r>
              <a:rPr lang="en-US" sz="2700" dirty="0"/>
              <a:t>Aspart 0.3/kg units SQ then 0.2 units/kg Q2h – phase 1</a:t>
            </a:r>
          </a:p>
          <a:p>
            <a:pPr lvl="1"/>
            <a:r>
              <a:rPr lang="en-US" sz="2700" dirty="0"/>
              <a:t>Aspart 0.1 units/kg Q2h – phase 1</a:t>
            </a:r>
          </a:p>
          <a:p>
            <a:r>
              <a:rPr lang="en-US" sz="3100" dirty="0"/>
              <a:t>Correction of electrolyte disturbances, particularly potassium loss</a:t>
            </a:r>
          </a:p>
          <a:p>
            <a:pPr lvl="1"/>
            <a:r>
              <a:rPr lang="en-US" sz="2700" dirty="0"/>
              <a:t>KCL 20 meq IV Q2h prn K+ 4-5.1</a:t>
            </a:r>
          </a:p>
          <a:p>
            <a:pPr lvl="1"/>
            <a:r>
              <a:rPr lang="en-US" sz="2700" dirty="0"/>
              <a:t>KCL 40 meq IV Q2h prn K+ &lt;4</a:t>
            </a:r>
          </a:p>
          <a:p>
            <a:pPr marL="0" indent="0">
              <a:buNone/>
            </a:pPr>
            <a:endParaRPr lang="en-US" dirty="0"/>
          </a:p>
        </p:txBody>
      </p:sp>
    </p:spTree>
    <p:extLst>
      <p:ext uri="{BB962C8B-B14F-4D97-AF65-F5344CB8AC3E}">
        <p14:creationId xmlns:p14="http://schemas.microsoft.com/office/powerpoint/2010/main" val="1758225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EDC9-3B6E-4E5B-A0C3-EA654DA882BE}"/>
              </a:ext>
            </a:extLst>
          </p:cNvPr>
          <p:cNvSpPr>
            <a:spLocks noGrp="1"/>
          </p:cNvSpPr>
          <p:nvPr>
            <p:ph type="title"/>
          </p:nvPr>
        </p:nvSpPr>
        <p:spPr/>
        <p:txBody>
          <a:bodyPr/>
          <a:lstStyle/>
          <a:p>
            <a:r>
              <a:rPr lang="en-US" sz="3500" dirty="0"/>
              <a:t>DKA Treatment</a:t>
            </a:r>
          </a:p>
        </p:txBody>
      </p:sp>
      <p:sp>
        <p:nvSpPr>
          <p:cNvPr id="3" name="Content Placeholder 2">
            <a:extLst>
              <a:ext uri="{FF2B5EF4-FFF2-40B4-BE49-F238E27FC236}">
                <a16:creationId xmlns:a16="http://schemas.microsoft.com/office/drawing/2014/main" id="{8DDE0EDA-C0B0-4F6E-AE8A-5D76268A9782}"/>
              </a:ext>
            </a:extLst>
          </p:cNvPr>
          <p:cNvSpPr>
            <a:spLocks noGrp="1"/>
          </p:cNvSpPr>
          <p:nvPr>
            <p:ph idx="1"/>
          </p:nvPr>
        </p:nvSpPr>
        <p:spPr/>
        <p:txBody>
          <a:bodyPr/>
          <a:lstStyle/>
          <a:p>
            <a:r>
              <a:rPr lang="en-US" sz="3500" dirty="0"/>
              <a:t>Correction of acid-base balance</a:t>
            </a:r>
          </a:p>
          <a:p>
            <a:pPr lvl="1"/>
            <a:r>
              <a:rPr lang="en-US" sz="3100" dirty="0"/>
              <a:t>Electrolytes Q4h</a:t>
            </a:r>
          </a:p>
          <a:p>
            <a:pPr lvl="1"/>
            <a:r>
              <a:rPr lang="en-US" sz="3100" dirty="0"/>
              <a:t>Urine Ketones and A1C</a:t>
            </a:r>
          </a:p>
          <a:p>
            <a:pPr lvl="1"/>
            <a:r>
              <a:rPr lang="en-US" sz="3100" dirty="0"/>
              <a:t>Beta Hydroxybuterate level</a:t>
            </a:r>
          </a:p>
          <a:p>
            <a:r>
              <a:rPr lang="en-US" sz="3500" dirty="0"/>
              <a:t>Clear Liquids</a:t>
            </a:r>
          </a:p>
          <a:p>
            <a:r>
              <a:rPr lang="en-US" sz="3500" dirty="0"/>
              <a:t>Telemetry Monitoring</a:t>
            </a:r>
          </a:p>
          <a:p>
            <a:r>
              <a:rPr lang="en-US" sz="3500" dirty="0"/>
              <a:t>Diabetes Education Consult</a:t>
            </a:r>
          </a:p>
          <a:p>
            <a:pPr marL="0" indent="0">
              <a:buNone/>
            </a:pPr>
            <a:endParaRPr lang="en-US" sz="3500" dirty="0"/>
          </a:p>
          <a:p>
            <a:pPr lvl="1"/>
            <a:endParaRPr lang="en-US" sz="3100" dirty="0"/>
          </a:p>
          <a:p>
            <a:pPr marL="0" indent="0">
              <a:buNone/>
            </a:pPr>
            <a:endParaRPr lang="en-US" dirty="0"/>
          </a:p>
        </p:txBody>
      </p:sp>
    </p:spTree>
    <p:extLst>
      <p:ext uri="{BB962C8B-B14F-4D97-AF65-F5344CB8AC3E}">
        <p14:creationId xmlns:p14="http://schemas.microsoft.com/office/powerpoint/2010/main" val="384557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220131"/>
            <a:ext cx="11823700" cy="1646302"/>
          </a:xfrm>
        </p:spPr>
        <p:txBody>
          <a:bodyPr>
            <a:noAutofit/>
          </a:bodyPr>
          <a:lstStyle/>
          <a:p>
            <a:r>
              <a:rPr lang="en-US" sz="3500" b="1" dirty="0">
                <a:solidFill>
                  <a:srgbClr val="0070C0"/>
                </a:solidFill>
              </a:rPr>
              <a:t>Inpatient Diabetes Management: </a:t>
            </a:r>
            <a:br>
              <a:rPr lang="en-US" sz="3500" b="1" dirty="0">
                <a:solidFill>
                  <a:srgbClr val="0070C0"/>
                </a:solidFill>
              </a:rPr>
            </a:br>
            <a:r>
              <a:rPr lang="en-US" sz="3500" b="1" dirty="0">
                <a:solidFill>
                  <a:srgbClr val="0070C0"/>
                </a:solidFill>
              </a:rPr>
              <a:t>Navigating Rough Seas and Reaching the Harbor Safely</a:t>
            </a:r>
          </a:p>
        </p:txBody>
      </p:sp>
      <p:pic>
        <p:nvPicPr>
          <p:cNvPr id="5" name="Picture 4"/>
          <p:cNvPicPr>
            <a:picLocks noChangeAspect="1"/>
          </p:cNvPicPr>
          <p:nvPr/>
        </p:nvPicPr>
        <p:blipFill>
          <a:blip r:embed="rId3"/>
          <a:stretch>
            <a:fillRect/>
          </a:stretch>
        </p:blipFill>
        <p:spPr>
          <a:xfrm>
            <a:off x="1926301" y="2084215"/>
            <a:ext cx="8199697" cy="4608685"/>
          </a:xfrm>
          <a:prstGeom prst="rect">
            <a:avLst/>
          </a:prstGeom>
        </p:spPr>
      </p:pic>
    </p:spTree>
    <p:extLst>
      <p:ext uri="{BB962C8B-B14F-4D97-AF65-F5344CB8AC3E}">
        <p14:creationId xmlns:p14="http://schemas.microsoft.com/office/powerpoint/2010/main" val="3835266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34" y="542797"/>
            <a:ext cx="10972800" cy="646240"/>
          </a:xfrm>
        </p:spPr>
        <p:txBody>
          <a:bodyPr/>
          <a:lstStyle/>
          <a:p>
            <a:r>
              <a:rPr lang="en-US" dirty="0"/>
              <a:t> </a:t>
            </a:r>
            <a:r>
              <a:rPr lang="en-US" sz="3500" dirty="0"/>
              <a:t>DKA resolution </a:t>
            </a:r>
          </a:p>
        </p:txBody>
      </p:sp>
      <p:sp>
        <p:nvSpPr>
          <p:cNvPr id="3" name="Content Placeholder 2"/>
          <p:cNvSpPr>
            <a:spLocks noGrp="1"/>
          </p:cNvSpPr>
          <p:nvPr>
            <p:ph idx="1"/>
          </p:nvPr>
        </p:nvSpPr>
        <p:spPr>
          <a:xfrm>
            <a:off x="486834" y="1893889"/>
            <a:ext cx="10384366" cy="3880773"/>
          </a:xfrm>
        </p:spPr>
        <p:txBody>
          <a:bodyPr>
            <a:normAutofit/>
          </a:bodyPr>
          <a:lstStyle/>
          <a:p>
            <a:pPr marL="0" indent="0">
              <a:buNone/>
            </a:pPr>
            <a:r>
              <a:rPr lang="en-US" sz="3100" dirty="0"/>
              <a:t>The guidelines from the American Diabetes Association (ADA) state that DKA is resolved when:</a:t>
            </a:r>
          </a:p>
          <a:p>
            <a:pPr marL="0" indent="0">
              <a:buNone/>
            </a:pPr>
            <a:r>
              <a:rPr lang="en-US" sz="3100" dirty="0"/>
              <a:t>1. the blood glucose is less than 200 mg/dl</a:t>
            </a:r>
          </a:p>
          <a:p>
            <a:pPr marL="0" indent="0">
              <a:buNone/>
            </a:pPr>
            <a:r>
              <a:rPr lang="en-US" sz="3100" dirty="0"/>
              <a:t>2.  the bicarbonate is equal to or greater than 18 mEq/l</a:t>
            </a:r>
          </a:p>
          <a:p>
            <a:pPr marL="0" indent="0">
              <a:buNone/>
            </a:pPr>
            <a:r>
              <a:rPr lang="en-US" sz="3100" dirty="0"/>
              <a:t>3. the venous pH is greater than </a:t>
            </a:r>
            <a:r>
              <a:rPr lang="en-US" sz="3100" b="1" dirty="0"/>
              <a:t>7.3</a:t>
            </a:r>
            <a:r>
              <a:rPr lang="en-US" sz="3100" dirty="0"/>
              <a:t>.</a:t>
            </a:r>
          </a:p>
          <a:p>
            <a:endParaRPr lang="en-US" sz="3200" dirty="0"/>
          </a:p>
        </p:txBody>
      </p:sp>
    </p:spTree>
    <p:extLst>
      <p:ext uri="{BB962C8B-B14F-4D97-AF65-F5344CB8AC3E}">
        <p14:creationId xmlns:p14="http://schemas.microsoft.com/office/powerpoint/2010/main" val="2366272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445D0A-A0FC-43C6-BD76-D7AC51542718}"/>
              </a:ext>
            </a:extLst>
          </p:cNvPr>
          <p:cNvPicPr>
            <a:picLocks noChangeAspect="1"/>
          </p:cNvPicPr>
          <p:nvPr/>
        </p:nvPicPr>
        <p:blipFill rotWithShape="1">
          <a:blip r:embed="rId2"/>
          <a:srcRect l="24574" t="42608" r="22904" b="8737"/>
          <a:stretch/>
        </p:blipFill>
        <p:spPr>
          <a:xfrm>
            <a:off x="916799" y="2015412"/>
            <a:ext cx="8731054" cy="4549760"/>
          </a:xfrm>
          <a:prstGeom prst="rect">
            <a:avLst/>
          </a:prstGeom>
        </p:spPr>
      </p:pic>
      <p:sp>
        <p:nvSpPr>
          <p:cNvPr id="5" name="TextBox 4">
            <a:extLst>
              <a:ext uri="{FF2B5EF4-FFF2-40B4-BE49-F238E27FC236}">
                <a16:creationId xmlns:a16="http://schemas.microsoft.com/office/drawing/2014/main" id="{2F93E589-D7E2-445B-86C0-94576CC01E80}"/>
              </a:ext>
            </a:extLst>
          </p:cNvPr>
          <p:cNvSpPr txBox="1"/>
          <p:nvPr/>
        </p:nvSpPr>
        <p:spPr>
          <a:xfrm>
            <a:off x="550506" y="307252"/>
            <a:ext cx="11047445" cy="1708160"/>
          </a:xfrm>
          <a:prstGeom prst="rect">
            <a:avLst/>
          </a:prstGeom>
          <a:noFill/>
        </p:spPr>
        <p:txBody>
          <a:bodyPr wrap="square" rtlCol="0">
            <a:spAutoFit/>
          </a:bodyPr>
          <a:lstStyle/>
          <a:p>
            <a:r>
              <a:rPr lang="en-US" sz="3500" dirty="0">
                <a:latin typeface="Arial" panose="020B0604020202020204" pitchFamily="34" charset="0"/>
                <a:cs typeface="Arial" panose="020B0604020202020204" pitchFamily="34" charset="0"/>
              </a:rPr>
              <a:t>This patient presented in mild DKA. There was no ICU bed available and he was started on the DKA SQ Protocol.</a:t>
            </a:r>
          </a:p>
        </p:txBody>
      </p:sp>
    </p:spTree>
    <p:extLst>
      <p:ext uri="{BB962C8B-B14F-4D97-AF65-F5344CB8AC3E}">
        <p14:creationId xmlns:p14="http://schemas.microsoft.com/office/powerpoint/2010/main" val="3228301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118E4-45A5-42EE-B0E4-8866902F0714}"/>
              </a:ext>
            </a:extLst>
          </p:cNvPr>
          <p:cNvPicPr>
            <a:picLocks noChangeAspect="1"/>
          </p:cNvPicPr>
          <p:nvPr/>
        </p:nvPicPr>
        <p:blipFill rotWithShape="1">
          <a:blip r:embed="rId3"/>
          <a:srcRect l="24297" t="42347" r="3728" b="9940"/>
          <a:stretch/>
        </p:blipFill>
        <p:spPr>
          <a:xfrm>
            <a:off x="220757" y="3163080"/>
            <a:ext cx="9645035" cy="3596456"/>
          </a:xfrm>
          <a:prstGeom prst="rect">
            <a:avLst/>
          </a:prstGeom>
        </p:spPr>
      </p:pic>
      <p:pic>
        <p:nvPicPr>
          <p:cNvPr id="3" name="Picture 2">
            <a:extLst>
              <a:ext uri="{FF2B5EF4-FFF2-40B4-BE49-F238E27FC236}">
                <a16:creationId xmlns:a16="http://schemas.microsoft.com/office/drawing/2014/main" id="{CFE42E77-976E-4868-82E8-F98C3FBD0EA5}"/>
              </a:ext>
            </a:extLst>
          </p:cNvPr>
          <p:cNvPicPr>
            <a:picLocks noChangeAspect="1"/>
          </p:cNvPicPr>
          <p:nvPr/>
        </p:nvPicPr>
        <p:blipFill rotWithShape="1">
          <a:blip r:embed="rId4"/>
          <a:srcRect l="30512" t="39037" r="2088" b="31119"/>
          <a:stretch/>
        </p:blipFill>
        <p:spPr>
          <a:xfrm>
            <a:off x="312918" y="475481"/>
            <a:ext cx="10790511" cy="2687599"/>
          </a:xfrm>
          <a:prstGeom prst="rect">
            <a:avLst/>
          </a:prstGeom>
        </p:spPr>
      </p:pic>
      <p:sp>
        <p:nvSpPr>
          <p:cNvPr id="4" name="TextBox 3">
            <a:extLst>
              <a:ext uri="{FF2B5EF4-FFF2-40B4-BE49-F238E27FC236}">
                <a16:creationId xmlns:a16="http://schemas.microsoft.com/office/drawing/2014/main" id="{C89255C7-A13B-4689-A17E-EFDB7B07B134}"/>
              </a:ext>
            </a:extLst>
          </p:cNvPr>
          <p:cNvSpPr txBox="1"/>
          <p:nvPr/>
        </p:nvSpPr>
        <p:spPr>
          <a:xfrm>
            <a:off x="312918" y="13816"/>
            <a:ext cx="1042661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Another patient was in the ED and there was no bed available in ICU.</a:t>
            </a:r>
          </a:p>
        </p:txBody>
      </p:sp>
    </p:spTree>
    <p:extLst>
      <p:ext uri="{BB962C8B-B14F-4D97-AF65-F5344CB8AC3E}">
        <p14:creationId xmlns:p14="http://schemas.microsoft.com/office/powerpoint/2010/main" val="593115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403096"/>
            <a:ext cx="11760200" cy="1057403"/>
          </a:xfrm>
        </p:spPr>
        <p:txBody>
          <a:bodyPr/>
          <a:lstStyle/>
          <a:p>
            <a:r>
              <a:rPr lang="en-US" sz="3500" dirty="0"/>
              <a:t>Transition From A Drip to SQ Insulin</a:t>
            </a:r>
          </a:p>
        </p:txBody>
      </p:sp>
      <p:pic>
        <p:nvPicPr>
          <p:cNvPr id="4" name="Picture 3"/>
          <p:cNvPicPr>
            <a:picLocks noChangeAspect="1"/>
          </p:cNvPicPr>
          <p:nvPr/>
        </p:nvPicPr>
        <p:blipFill>
          <a:blip r:embed="rId2"/>
          <a:stretch>
            <a:fillRect/>
          </a:stretch>
        </p:blipFill>
        <p:spPr>
          <a:xfrm>
            <a:off x="2825750" y="1994722"/>
            <a:ext cx="6337300" cy="4189063"/>
          </a:xfrm>
          <a:prstGeom prst="rect">
            <a:avLst/>
          </a:prstGeom>
        </p:spPr>
      </p:pic>
    </p:spTree>
    <p:extLst>
      <p:ext uri="{BB962C8B-B14F-4D97-AF65-F5344CB8AC3E}">
        <p14:creationId xmlns:p14="http://schemas.microsoft.com/office/powerpoint/2010/main" val="2605373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500" dirty="0"/>
              <a:t>Transitioning from IV to SQ insulin</a:t>
            </a:r>
          </a:p>
        </p:txBody>
      </p:sp>
      <p:sp>
        <p:nvSpPr>
          <p:cNvPr id="4" name="Content Placeholder 3"/>
          <p:cNvSpPr>
            <a:spLocks noGrp="1"/>
          </p:cNvSpPr>
          <p:nvPr>
            <p:ph idx="1"/>
          </p:nvPr>
        </p:nvSpPr>
        <p:spPr>
          <a:xfrm>
            <a:off x="677334" y="1703389"/>
            <a:ext cx="11171766" cy="4268203"/>
          </a:xfrm>
        </p:spPr>
        <p:txBody>
          <a:bodyPr>
            <a:normAutofit lnSpcReduction="10000"/>
          </a:bodyPr>
          <a:lstStyle/>
          <a:p>
            <a:r>
              <a:rPr lang="en-US" sz="3100" dirty="0"/>
              <a:t>Why was the insulin drip initiated?</a:t>
            </a:r>
          </a:p>
          <a:p>
            <a:pPr lvl="1"/>
            <a:r>
              <a:rPr lang="en-US" sz="2700" dirty="0"/>
              <a:t>DKA</a:t>
            </a:r>
          </a:p>
          <a:p>
            <a:pPr lvl="1"/>
            <a:r>
              <a:rPr lang="en-US" sz="2700" dirty="0"/>
              <a:t>Uncontrolled Diabetes</a:t>
            </a:r>
          </a:p>
          <a:p>
            <a:pPr lvl="1"/>
            <a:r>
              <a:rPr lang="en-US" sz="2700" dirty="0"/>
              <a:t>Steroid-Induced Hyperglycemia</a:t>
            </a:r>
          </a:p>
          <a:p>
            <a:pPr lvl="1"/>
            <a:r>
              <a:rPr lang="en-US" sz="2700" dirty="0"/>
              <a:t>Other Complications: MI, Pneumonia, Sepsis</a:t>
            </a:r>
          </a:p>
          <a:p>
            <a:pPr lvl="1"/>
            <a:r>
              <a:rPr lang="en-US" sz="2700" dirty="0"/>
              <a:t>Critical illness</a:t>
            </a:r>
          </a:p>
          <a:p>
            <a:r>
              <a:rPr lang="en-US" sz="3100" dirty="0"/>
              <a:t>Does the insulin dose need to be adjusted?</a:t>
            </a:r>
          </a:p>
          <a:p>
            <a:pPr lvl="1"/>
            <a:r>
              <a:rPr lang="en-US" sz="2700" dirty="0"/>
              <a:t>No – convert to home basal bolus insulin </a:t>
            </a:r>
          </a:p>
          <a:p>
            <a:pPr lvl="1"/>
            <a:r>
              <a:rPr lang="en-US" sz="2700" dirty="0"/>
              <a:t>Yes – convert using the insulin drip rate</a:t>
            </a:r>
          </a:p>
        </p:txBody>
      </p:sp>
    </p:spTree>
    <p:extLst>
      <p:ext uri="{BB962C8B-B14F-4D97-AF65-F5344CB8AC3E}">
        <p14:creationId xmlns:p14="http://schemas.microsoft.com/office/powerpoint/2010/main" val="1211771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9900" y="228600"/>
            <a:ext cx="11722100" cy="1295400"/>
          </a:xfrm>
          <a:prstGeom prst="rect">
            <a:avLst/>
          </a:prstGeom>
          <a:ln>
            <a:round/>
            <a:headEnd/>
            <a:tailEnd/>
          </a:ln>
          <a:extLst/>
        </p:spPr>
        <p:txBody>
          <a:bodyPr rtlCol="0">
            <a:normAutofit/>
          </a:bodyPr>
          <a:lstStyle/>
          <a:p>
            <a:pPr>
              <a:tabLst>
                <a:tab pos="3830638" algn="l"/>
              </a:tabLst>
              <a:defRPr/>
            </a:pPr>
            <a:r>
              <a:rPr lang="en-US" sz="3500" dirty="0">
                <a:solidFill>
                  <a:srgbClr val="0070C0"/>
                </a:solidFill>
              </a:rPr>
              <a:t>Transitioning from IV insulin</a:t>
            </a:r>
            <a:r>
              <a:rPr lang="en-US" sz="3500" dirty="0"/>
              <a:t>	</a:t>
            </a:r>
          </a:p>
        </p:txBody>
      </p:sp>
      <p:sp>
        <p:nvSpPr>
          <p:cNvPr id="3" name="Content Placeholder 2"/>
          <p:cNvSpPr>
            <a:spLocks noGrp="1"/>
          </p:cNvSpPr>
          <p:nvPr>
            <p:ph idx="4294967295"/>
          </p:nvPr>
        </p:nvSpPr>
        <p:spPr>
          <a:xfrm>
            <a:off x="469900" y="1362270"/>
            <a:ext cx="11214100" cy="4865494"/>
          </a:xfrm>
        </p:spPr>
        <p:txBody>
          <a:bodyPr>
            <a:normAutofit lnSpcReduction="10000"/>
          </a:bodyPr>
          <a:lstStyle/>
          <a:p>
            <a:pPr eaLnBrk="1" hangingPunct="1">
              <a:buFont typeface="Arial" panose="020B0604020202020204" pitchFamily="34" charset="0"/>
              <a:buChar char="•"/>
              <a:defRPr/>
            </a:pPr>
            <a:r>
              <a:rPr lang="en-US" sz="3100" dirty="0">
                <a:effectLst>
                  <a:outerShdw blurRad="38100" dist="38100" dir="2700000" algn="tl">
                    <a:srgbClr val="C0C0C0"/>
                  </a:outerShdw>
                </a:effectLst>
              </a:rPr>
              <a:t>IV insulin drip is discontinued</a:t>
            </a:r>
          </a:p>
          <a:p>
            <a:pPr lvl="1" eaLnBrk="1" hangingPunct="1">
              <a:buFont typeface="Arial" panose="020B0604020202020204" pitchFamily="34" charset="0"/>
              <a:buChar char="•"/>
              <a:defRPr/>
            </a:pPr>
            <a:r>
              <a:rPr lang="en-US" sz="2700" dirty="0">
                <a:effectLst>
                  <a:outerShdw blurRad="38100" dist="38100" dir="2700000" algn="tl">
                    <a:srgbClr val="C0C0C0"/>
                  </a:outerShdw>
                </a:effectLst>
              </a:rPr>
              <a:t>Basal insulin should be given at least 2-4 hours prior to discontinuing insulin drip</a:t>
            </a:r>
          </a:p>
          <a:p>
            <a:pPr lvl="1" eaLnBrk="1" hangingPunct="1">
              <a:buFont typeface="Arial" panose="020B0604020202020204" pitchFamily="34" charset="0"/>
              <a:buChar char="•"/>
              <a:defRPr/>
            </a:pPr>
            <a:r>
              <a:rPr lang="en-US" sz="2700" dirty="0">
                <a:effectLst>
                  <a:outerShdw blurRad="38100" dist="38100" dir="2700000" algn="tl">
                    <a:srgbClr val="C0C0C0"/>
                  </a:outerShdw>
                </a:effectLst>
              </a:rPr>
              <a:t>If patient will be transitioned back to an insulin pump, the pump should be initiated 30 minutes to 1 hour prior to discontinuing the insulin drip.</a:t>
            </a:r>
          </a:p>
          <a:p>
            <a:pPr>
              <a:buFont typeface="Arial" panose="020B0604020202020204" pitchFamily="34" charset="0"/>
              <a:buChar char="•"/>
              <a:defRPr/>
            </a:pPr>
            <a:r>
              <a:rPr lang="en-US" sz="3100" dirty="0">
                <a:effectLst>
                  <a:outerShdw blurRad="38100" dist="38100" dir="2700000" algn="tl">
                    <a:srgbClr val="C0C0C0"/>
                  </a:outerShdw>
                </a:effectLst>
              </a:rPr>
              <a:t>One approach is to take the insulin drip rate for the past 3-4 hours (with stable glucose levels) and get the average. Then multiply the average x 24 then x 80% or 0.80. Give ½ as basal insulin and ½ as bolus insulin.</a:t>
            </a:r>
          </a:p>
          <a:p>
            <a:pPr>
              <a:buFont typeface="Arial" panose="020B0604020202020204" pitchFamily="34" charset="0"/>
              <a:buChar char="•"/>
              <a:defRPr/>
            </a:pPr>
            <a:r>
              <a:rPr lang="en-US" sz="3100" dirty="0">
                <a:effectLst>
                  <a:outerShdw blurRad="38100" dist="38100" dir="2700000" algn="tl">
                    <a:srgbClr val="C0C0C0"/>
                  </a:outerShdw>
                </a:effectLst>
              </a:rPr>
              <a:t>Might be able to restart home regimen</a:t>
            </a:r>
          </a:p>
          <a:p>
            <a:pPr>
              <a:buFont typeface="Arial" panose="020B0604020202020204" pitchFamily="34" charset="0"/>
              <a:buChar char="•"/>
              <a:defRPr/>
            </a:pPr>
            <a:endParaRPr lang="en-US" sz="3100" dirty="0">
              <a:effectLst>
                <a:outerShdw blurRad="38100" dist="38100" dir="2700000" algn="tl">
                  <a:srgbClr val="C0C0C0"/>
                </a:outerShdw>
              </a:effectLst>
            </a:endParaRPr>
          </a:p>
          <a:p>
            <a:pPr marL="0" indent="0">
              <a:buNone/>
              <a:defRPr/>
            </a:pPr>
            <a:endParaRPr lang="en-US" dirty="0">
              <a:effectLst>
                <a:outerShdw blurRad="38100" dist="38100" dir="2700000" algn="tl">
                  <a:srgbClr val="C0C0C0"/>
                </a:outerShdw>
              </a:effectLst>
            </a:endParaRPr>
          </a:p>
        </p:txBody>
      </p:sp>
    </p:spTree>
    <p:extLst>
      <p:ext uri="{BB962C8B-B14F-4D97-AF65-F5344CB8AC3E}">
        <p14:creationId xmlns:p14="http://schemas.microsoft.com/office/powerpoint/2010/main" val="1990060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508" t="35643" b="42698"/>
          <a:stretch/>
        </p:blipFill>
        <p:spPr>
          <a:xfrm>
            <a:off x="208643" y="1549400"/>
            <a:ext cx="11575868" cy="2971800"/>
          </a:xfrm>
          <a:prstGeom prst="rect">
            <a:avLst/>
          </a:prstGeom>
        </p:spPr>
      </p:pic>
      <p:cxnSp>
        <p:nvCxnSpPr>
          <p:cNvPr id="4" name="Straight Arrow Connector 3"/>
          <p:cNvCxnSpPr/>
          <p:nvPr/>
        </p:nvCxnSpPr>
        <p:spPr>
          <a:xfrm>
            <a:off x="5207000" y="1231900"/>
            <a:ext cx="1181100" cy="17018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44450" y="549930"/>
            <a:ext cx="10325100" cy="523220"/>
          </a:xfrm>
          <a:prstGeom prst="rect">
            <a:avLst/>
          </a:prstGeom>
          <a:noFill/>
        </p:spPr>
        <p:txBody>
          <a:bodyPr wrap="square" rtlCol="0">
            <a:spAutoFit/>
          </a:bodyPr>
          <a:lstStyle/>
          <a:p>
            <a:r>
              <a:rPr lang="en-US" sz="2800" dirty="0"/>
              <a:t>Administer basal insulin 2 hours before turning off insulin drip.</a:t>
            </a:r>
          </a:p>
        </p:txBody>
      </p:sp>
    </p:spTree>
    <p:extLst>
      <p:ext uri="{BB962C8B-B14F-4D97-AF65-F5344CB8AC3E}">
        <p14:creationId xmlns:p14="http://schemas.microsoft.com/office/powerpoint/2010/main" val="2818339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with Renal Impairment</a:t>
            </a:r>
          </a:p>
        </p:txBody>
      </p:sp>
      <p:pic>
        <p:nvPicPr>
          <p:cNvPr id="3" name="Picture 2"/>
          <p:cNvPicPr>
            <a:picLocks noChangeAspect="1"/>
          </p:cNvPicPr>
          <p:nvPr/>
        </p:nvPicPr>
        <p:blipFill>
          <a:blip r:embed="rId2"/>
          <a:stretch>
            <a:fillRect/>
          </a:stretch>
        </p:blipFill>
        <p:spPr>
          <a:xfrm>
            <a:off x="2166761" y="1802606"/>
            <a:ext cx="7858478" cy="4420394"/>
          </a:xfrm>
          <a:prstGeom prst="rect">
            <a:avLst/>
          </a:prstGeom>
        </p:spPr>
      </p:pic>
    </p:spTree>
    <p:extLst>
      <p:ext uri="{BB962C8B-B14F-4D97-AF65-F5344CB8AC3E}">
        <p14:creationId xmlns:p14="http://schemas.microsoft.com/office/powerpoint/2010/main" val="3305172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900" y="377697"/>
            <a:ext cx="10972800" cy="646240"/>
          </a:xfrm>
        </p:spPr>
        <p:txBody>
          <a:bodyPr/>
          <a:lstStyle/>
          <a:p>
            <a:r>
              <a:rPr lang="en-US" sz="3500" dirty="0"/>
              <a:t>Persons With Renal Failure:</a:t>
            </a:r>
          </a:p>
        </p:txBody>
      </p:sp>
      <p:sp>
        <p:nvSpPr>
          <p:cNvPr id="4" name="Content Placeholder 3"/>
          <p:cNvSpPr>
            <a:spLocks noGrp="1"/>
          </p:cNvSpPr>
          <p:nvPr>
            <p:ph idx="1"/>
          </p:nvPr>
        </p:nvSpPr>
        <p:spPr>
          <a:xfrm>
            <a:off x="677334" y="1652589"/>
            <a:ext cx="11006666" cy="4664235"/>
          </a:xfrm>
        </p:spPr>
        <p:txBody>
          <a:bodyPr>
            <a:noAutofit/>
          </a:bodyPr>
          <a:lstStyle/>
          <a:p>
            <a:r>
              <a:rPr lang="en-US" sz="3100" dirty="0"/>
              <a:t>Those with chronic kidney disease not yet on renal replacement therapy</a:t>
            </a:r>
          </a:p>
          <a:p>
            <a:r>
              <a:rPr lang="en-US" sz="3100" dirty="0"/>
              <a:t>Those with acute kidney injury (AKI)</a:t>
            </a:r>
          </a:p>
          <a:p>
            <a:r>
              <a:rPr lang="en-US" sz="3100" dirty="0"/>
              <a:t>Those on peritoneal dialysis (PD)</a:t>
            </a:r>
          </a:p>
          <a:p>
            <a:r>
              <a:rPr lang="en-US" sz="3100" dirty="0"/>
              <a:t>Those on hemodialysis (HD)</a:t>
            </a:r>
          </a:p>
          <a:p>
            <a:r>
              <a:rPr lang="en-US" sz="3100" dirty="0"/>
              <a:t>Renal Transplant recipients with steroid-induced hyperglycemia</a:t>
            </a:r>
          </a:p>
          <a:p>
            <a:r>
              <a:rPr lang="en-US" sz="3100" dirty="0"/>
              <a:t>Those transitioning from one dialysis modality to another</a:t>
            </a:r>
          </a:p>
        </p:txBody>
      </p:sp>
    </p:spTree>
    <p:extLst>
      <p:ext uri="{BB962C8B-B14F-4D97-AF65-F5344CB8AC3E}">
        <p14:creationId xmlns:p14="http://schemas.microsoft.com/office/powerpoint/2010/main" val="3389894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74CB-CD75-4A2A-B0F5-332E19BC2115}"/>
              </a:ext>
            </a:extLst>
          </p:cNvPr>
          <p:cNvSpPr>
            <a:spLocks noGrp="1"/>
          </p:cNvSpPr>
          <p:nvPr>
            <p:ph type="title"/>
          </p:nvPr>
        </p:nvSpPr>
        <p:spPr>
          <a:xfrm>
            <a:off x="463138" y="323528"/>
            <a:ext cx="10972800" cy="646240"/>
          </a:xfrm>
        </p:spPr>
        <p:txBody>
          <a:bodyPr/>
          <a:lstStyle/>
          <a:p>
            <a:r>
              <a:rPr lang="en-US" sz="3500" dirty="0"/>
              <a:t>Approaches</a:t>
            </a:r>
          </a:p>
        </p:txBody>
      </p:sp>
      <p:sp>
        <p:nvSpPr>
          <p:cNvPr id="3" name="Content Placeholder 2">
            <a:extLst>
              <a:ext uri="{FF2B5EF4-FFF2-40B4-BE49-F238E27FC236}">
                <a16:creationId xmlns:a16="http://schemas.microsoft.com/office/drawing/2014/main" id="{59AF7B65-F108-45FD-B833-6BD2F4B0A70F}"/>
              </a:ext>
            </a:extLst>
          </p:cNvPr>
          <p:cNvSpPr>
            <a:spLocks noGrp="1"/>
          </p:cNvSpPr>
          <p:nvPr>
            <p:ph idx="1"/>
          </p:nvPr>
        </p:nvSpPr>
        <p:spPr>
          <a:xfrm>
            <a:off x="463138" y="1212981"/>
            <a:ext cx="11392654" cy="4700932"/>
          </a:xfrm>
        </p:spPr>
        <p:txBody>
          <a:bodyPr>
            <a:normAutofit lnSpcReduction="10000"/>
          </a:bodyPr>
          <a:lstStyle/>
          <a:p>
            <a:r>
              <a:rPr lang="en-US" sz="3400" dirty="0"/>
              <a:t>Hemodialysis: </a:t>
            </a:r>
          </a:p>
          <a:p>
            <a:pPr lvl="1"/>
            <a:r>
              <a:rPr lang="en-US" sz="2900" dirty="0"/>
              <a:t>Consider reducing basal insulin by 15% the day after a dialysis session</a:t>
            </a:r>
          </a:p>
          <a:p>
            <a:pPr lvl="1"/>
            <a:r>
              <a:rPr lang="en-US" sz="2900" dirty="0"/>
              <a:t>Administer basal bolus with 30-40% basal and 60-70% bolus insulin and give basal insulin in the am rather than the pm</a:t>
            </a:r>
          </a:p>
          <a:p>
            <a:r>
              <a:rPr lang="en-US" sz="3400" dirty="0"/>
              <a:t>Peritoneal Dialysis: </a:t>
            </a:r>
          </a:p>
          <a:p>
            <a:pPr lvl="1"/>
            <a:r>
              <a:rPr lang="en-US" sz="2900" dirty="0"/>
              <a:t>NPH dose at the start of a dialysis session</a:t>
            </a:r>
          </a:p>
          <a:p>
            <a:pPr lvl="1"/>
            <a:r>
              <a:rPr lang="en-US" sz="2900" dirty="0"/>
              <a:t>Basal bolus 50% Detemir and 50% bolus. If the glucose &gt; 180 mg/dl prior to dinner, a second dose of detemir was given 25% of the nocturnal dose was given in the am</a:t>
            </a:r>
          </a:p>
          <a:p>
            <a:pPr lvl="1"/>
            <a:endParaRPr lang="en-US" sz="3500" dirty="0"/>
          </a:p>
          <a:p>
            <a:pPr lvl="1"/>
            <a:endParaRPr lang="en-US" sz="2700" dirty="0"/>
          </a:p>
        </p:txBody>
      </p:sp>
      <p:sp>
        <p:nvSpPr>
          <p:cNvPr id="5" name="Footer Placeholder 4"/>
          <p:cNvSpPr>
            <a:spLocks noGrp="1"/>
          </p:cNvSpPr>
          <p:nvPr>
            <p:ph type="ftr" sz="quarter" idx="11"/>
          </p:nvPr>
        </p:nvSpPr>
        <p:spPr>
          <a:xfrm>
            <a:off x="882991" y="5913912"/>
            <a:ext cx="8878525" cy="8075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tint val="75000"/>
                  </a:prstClr>
                </a:solidFill>
                <a:effectLst/>
                <a:uLnTx/>
                <a:uFillTx/>
                <a:latin typeface="Calibri"/>
                <a:ea typeface="+mn-ea"/>
                <a:cs typeface="+mn-cs"/>
              </a:rPr>
              <a:t>Wang, C. C. &amp; Draznin, B. (2013). Insulin use in hospitalized patients with diabetes: navigate with care. </a:t>
            </a:r>
            <a:r>
              <a:rPr kumimoji="0" lang="en-US" sz="1599" b="0" i="1" u="none" strike="noStrike" kern="1200" cap="none" spc="0" normalizeH="0" baseline="0" noProof="0" dirty="0">
                <a:ln>
                  <a:noFill/>
                </a:ln>
                <a:solidFill>
                  <a:prstClr val="black">
                    <a:tint val="75000"/>
                  </a:prstClr>
                </a:solidFill>
                <a:effectLst/>
                <a:uLnTx/>
                <a:uFillTx/>
                <a:latin typeface="Calibri"/>
                <a:ea typeface="+mn-ea"/>
                <a:cs typeface="+mn-cs"/>
              </a:rPr>
              <a:t>Diabetes Spectrum</a:t>
            </a:r>
            <a:r>
              <a:rPr kumimoji="0" lang="en-US" sz="1599" b="0" i="0" u="none" strike="noStrike" kern="1200" cap="none" spc="0" normalizeH="0" baseline="0" noProof="0" dirty="0">
                <a:ln>
                  <a:noFill/>
                </a:ln>
                <a:solidFill>
                  <a:prstClr val="black">
                    <a:tint val="75000"/>
                  </a:prstClr>
                </a:solidFill>
                <a:effectLst/>
                <a:uLnTx/>
                <a:uFillTx/>
                <a:latin typeface="Calibri"/>
                <a:ea typeface="+mn-ea"/>
                <a:cs typeface="+mn-cs"/>
              </a:rPr>
              <a:t> May 2013, 26 (2) 124-130; DOI: 10.2337/diaspect.26.2.124.</a:t>
            </a:r>
          </a:p>
        </p:txBody>
      </p:sp>
    </p:spTree>
    <p:extLst>
      <p:ext uri="{BB962C8B-B14F-4D97-AF65-F5344CB8AC3E}">
        <p14:creationId xmlns:p14="http://schemas.microsoft.com/office/powerpoint/2010/main" val="235070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624114"/>
            <a:ext cx="11874500" cy="571500"/>
          </a:xfrm>
        </p:spPr>
        <p:txBody>
          <a:bodyPr>
            <a:noAutofit/>
          </a:bodyPr>
          <a:lstStyle/>
          <a:p>
            <a:r>
              <a:rPr lang="en-US" sz="3500" b="1" dirty="0">
                <a:solidFill>
                  <a:srgbClr val="0070C0"/>
                </a:solidFill>
                <a:latin typeface="Arial" panose="020B0604020202020204" pitchFamily="34" charset="0"/>
                <a:ea typeface="ヒラギノ角ゴ Pro W3" charset="0"/>
                <a:cs typeface="Arial" panose="020B0604020202020204" pitchFamily="34" charset="0"/>
              </a:rPr>
              <a:t>Objectives</a:t>
            </a:r>
            <a:endParaRPr lang="en-US" sz="35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9700" y="1793175"/>
            <a:ext cx="11874500" cy="4168238"/>
          </a:xfrm>
        </p:spPr>
        <p:txBody>
          <a:bodyPr>
            <a:noAutofit/>
          </a:bodyPr>
          <a:lstStyle/>
          <a:p>
            <a:pPr marL="0" indent="0">
              <a:buNone/>
            </a:pPr>
            <a:r>
              <a:rPr lang="en-US" sz="3100" dirty="0">
                <a:latin typeface="Arial" panose="020B0604020202020204" pitchFamily="34" charset="0"/>
                <a:cs typeface="Arial" panose="020B0604020202020204" pitchFamily="34" charset="0"/>
              </a:rPr>
              <a:t>At the conclusion of the presentation, the learner will:</a:t>
            </a:r>
          </a:p>
          <a:p>
            <a:pPr marL="1047257" lvl="1" indent="-514350">
              <a:buFont typeface="+mj-lt"/>
              <a:buAutoNum type="arabicPeriod"/>
            </a:pPr>
            <a:r>
              <a:rPr lang="en-US" sz="2700" dirty="0">
                <a:latin typeface="Arial" panose="020B0604020202020204" pitchFamily="34" charset="0"/>
                <a:cs typeface="Arial" panose="020B0604020202020204" pitchFamily="34" charset="0"/>
              </a:rPr>
              <a:t>Describe one approach to glycemic management of hospitalized patient with hyperglycemia or diabetes.</a:t>
            </a:r>
          </a:p>
          <a:p>
            <a:pPr marL="1047257" lvl="1" indent="-514350">
              <a:buFont typeface="+mj-lt"/>
              <a:buAutoNum type="arabicPeriod"/>
            </a:pPr>
            <a:r>
              <a:rPr lang="en-US" sz="2700" dirty="0">
                <a:latin typeface="Arial" panose="020B0604020202020204" pitchFamily="34" charset="0"/>
                <a:cs typeface="Arial" panose="020B0604020202020204" pitchFamily="34" charset="0"/>
              </a:rPr>
              <a:t>Compare and contrast glycemic control for those who keep their pump verses those who convert to subcutaneous insulin during the hospital stay</a:t>
            </a:r>
          </a:p>
          <a:p>
            <a:pPr marL="1047257" lvl="1" indent="-514350">
              <a:buFont typeface="+mj-lt"/>
              <a:buAutoNum type="arabicPeriod"/>
            </a:pPr>
            <a:r>
              <a:rPr lang="en-US" sz="2700" dirty="0">
                <a:latin typeface="Arial" panose="020B0604020202020204" pitchFamily="34" charset="0"/>
                <a:cs typeface="Arial" panose="020B0604020202020204" pitchFamily="34" charset="0"/>
              </a:rPr>
              <a:t>List the basic criteria for eligibility of safely wearing an insulin pump during the hospitalization</a:t>
            </a:r>
          </a:p>
        </p:txBody>
      </p:sp>
    </p:spTree>
    <p:extLst>
      <p:ext uri="{BB962C8B-B14F-4D97-AF65-F5344CB8AC3E}">
        <p14:creationId xmlns:p14="http://schemas.microsoft.com/office/powerpoint/2010/main" val="142798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03097"/>
            <a:ext cx="10972800" cy="646240"/>
          </a:xfrm>
        </p:spPr>
        <p:txBody>
          <a:bodyPr/>
          <a:lstStyle/>
          <a:p>
            <a:r>
              <a:rPr lang="en-US" sz="3500" dirty="0"/>
              <a:t>Another Approach</a:t>
            </a:r>
          </a:p>
        </p:txBody>
      </p:sp>
      <p:sp>
        <p:nvSpPr>
          <p:cNvPr id="3" name="Content Placeholder 2"/>
          <p:cNvSpPr>
            <a:spLocks noGrp="1"/>
          </p:cNvSpPr>
          <p:nvPr>
            <p:ph idx="1"/>
          </p:nvPr>
        </p:nvSpPr>
        <p:spPr>
          <a:xfrm>
            <a:off x="508000" y="1275565"/>
            <a:ext cx="11010900" cy="4380369"/>
          </a:xfrm>
        </p:spPr>
        <p:txBody>
          <a:bodyPr>
            <a:noAutofit/>
          </a:bodyPr>
          <a:lstStyle/>
          <a:p>
            <a:r>
              <a:rPr lang="en-US" sz="3100" dirty="0"/>
              <a:t>Utilize residual renal function for KT/V (clearance)</a:t>
            </a:r>
          </a:p>
          <a:p>
            <a:r>
              <a:rPr lang="en-US" sz="3100" dirty="0"/>
              <a:t>Training 5 days/week during the day and are discharged home on night-time PD</a:t>
            </a:r>
          </a:p>
          <a:p>
            <a:r>
              <a:rPr lang="en-US" sz="3100" dirty="0"/>
              <a:t>PET Test performed to assess what kind of transporter they are and a 24 hours urine to assess for residual renal function</a:t>
            </a:r>
          </a:p>
          <a:p>
            <a:r>
              <a:rPr lang="en-US" sz="3100" dirty="0"/>
              <a:t>They are placed on a prescription for dialysis after about 2 weeks</a:t>
            </a:r>
          </a:p>
        </p:txBody>
      </p:sp>
    </p:spTree>
    <p:extLst>
      <p:ext uri="{BB962C8B-B14F-4D97-AF65-F5344CB8AC3E}">
        <p14:creationId xmlns:p14="http://schemas.microsoft.com/office/powerpoint/2010/main" val="2960934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17" y="453897"/>
            <a:ext cx="10972800" cy="646240"/>
          </a:xfrm>
        </p:spPr>
        <p:txBody>
          <a:bodyPr/>
          <a:lstStyle/>
          <a:p>
            <a:r>
              <a:rPr lang="en-US" sz="3500" dirty="0"/>
              <a:t>General Practice at Our Facility</a:t>
            </a:r>
          </a:p>
        </p:txBody>
      </p:sp>
      <p:sp>
        <p:nvSpPr>
          <p:cNvPr id="3" name="Content Placeholder 2"/>
          <p:cNvSpPr>
            <a:spLocks noGrp="1"/>
          </p:cNvSpPr>
          <p:nvPr>
            <p:ph idx="1"/>
          </p:nvPr>
        </p:nvSpPr>
        <p:spPr>
          <a:xfrm>
            <a:off x="677334" y="1579417"/>
            <a:ext cx="10739966" cy="4200688"/>
          </a:xfrm>
        </p:spPr>
        <p:txBody>
          <a:bodyPr>
            <a:normAutofit/>
          </a:bodyPr>
          <a:lstStyle/>
          <a:p>
            <a:r>
              <a:rPr lang="en-US" sz="3100" dirty="0"/>
              <a:t>Patients starting PD continue on their home regimen unless glucose levels &gt;250 mg/dl during dialysis </a:t>
            </a:r>
          </a:p>
          <a:p>
            <a:r>
              <a:rPr lang="en-US" sz="3100" dirty="0"/>
              <a:t>We try not to make too many adjustments in the initiation and training period unless glucose levels run above 250 mg/dl</a:t>
            </a:r>
          </a:p>
          <a:p>
            <a:r>
              <a:rPr lang="en-US" sz="3100" dirty="0"/>
              <a:t>After on a set regimen, insulin dosing is established and titrated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80965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E59E-7091-4C03-88E8-7A3DBFC708FE}"/>
              </a:ext>
            </a:extLst>
          </p:cNvPr>
          <p:cNvSpPr>
            <a:spLocks noGrp="1"/>
          </p:cNvSpPr>
          <p:nvPr>
            <p:ph type="title"/>
          </p:nvPr>
        </p:nvSpPr>
        <p:spPr/>
        <p:txBody>
          <a:bodyPr/>
          <a:lstStyle/>
          <a:p>
            <a:r>
              <a:rPr lang="en-US" dirty="0"/>
              <a:t>Hospitalized Patients on PD</a:t>
            </a:r>
          </a:p>
        </p:txBody>
      </p:sp>
      <p:sp>
        <p:nvSpPr>
          <p:cNvPr id="3" name="Content Placeholder 2">
            <a:extLst>
              <a:ext uri="{FF2B5EF4-FFF2-40B4-BE49-F238E27FC236}">
                <a16:creationId xmlns:a16="http://schemas.microsoft.com/office/drawing/2014/main" id="{B20B473D-060C-4900-92C4-808477CC9878}"/>
              </a:ext>
            </a:extLst>
          </p:cNvPr>
          <p:cNvSpPr>
            <a:spLocks noGrp="1"/>
          </p:cNvSpPr>
          <p:nvPr>
            <p:ph idx="1"/>
          </p:nvPr>
        </p:nvSpPr>
        <p:spPr>
          <a:xfrm>
            <a:off x="609600" y="1745795"/>
            <a:ext cx="10972800" cy="4860278"/>
          </a:xfrm>
        </p:spPr>
        <p:txBody>
          <a:bodyPr>
            <a:normAutofit/>
          </a:bodyPr>
          <a:lstStyle/>
          <a:p>
            <a:pPr marL="0" indent="0">
              <a:buNone/>
            </a:pPr>
            <a:r>
              <a:rPr lang="en-US" sz="3100" dirty="0"/>
              <a:t>In the hospital, our goals are:</a:t>
            </a:r>
          </a:p>
          <a:p>
            <a:pPr lvl="1"/>
            <a:r>
              <a:rPr lang="en-US" dirty="0"/>
              <a:t> </a:t>
            </a:r>
            <a:r>
              <a:rPr lang="en-US" sz="2700" dirty="0"/>
              <a:t>Do Not treat glucose levels ordered with nightly labs</a:t>
            </a:r>
          </a:p>
          <a:p>
            <a:pPr lvl="1"/>
            <a:r>
              <a:rPr lang="en-US" sz="2700" dirty="0"/>
              <a:t> Do Not to treat early am glucose levels (0700)</a:t>
            </a:r>
          </a:p>
          <a:p>
            <a:pPr lvl="1"/>
            <a:r>
              <a:rPr lang="en-US" sz="2700" dirty="0"/>
              <a:t>To be mindful of whether they are coming in with peritonitis or with volume overload. </a:t>
            </a:r>
          </a:p>
          <a:p>
            <a:pPr marL="0" indent="0">
              <a:buNone/>
            </a:pPr>
            <a:endParaRPr lang="en-US" sz="1000" dirty="0"/>
          </a:p>
          <a:p>
            <a:endParaRPr lang="en-US" dirty="0"/>
          </a:p>
        </p:txBody>
      </p:sp>
    </p:spTree>
    <p:extLst>
      <p:ext uri="{BB962C8B-B14F-4D97-AF65-F5344CB8AC3E}">
        <p14:creationId xmlns:p14="http://schemas.microsoft.com/office/powerpoint/2010/main" val="4008874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Peritoneal Dialysis Case Study</a:t>
            </a:r>
          </a:p>
        </p:txBody>
      </p:sp>
      <p:sp>
        <p:nvSpPr>
          <p:cNvPr id="3" name="Content Placeholder 2"/>
          <p:cNvSpPr>
            <a:spLocks noGrp="1"/>
          </p:cNvSpPr>
          <p:nvPr>
            <p:ph idx="1"/>
          </p:nvPr>
        </p:nvSpPr>
        <p:spPr>
          <a:xfrm>
            <a:off x="571500" y="1422401"/>
            <a:ext cx="11214100" cy="4618962"/>
          </a:xfrm>
        </p:spPr>
        <p:txBody>
          <a:bodyPr/>
          <a:lstStyle/>
          <a:p>
            <a:r>
              <a:rPr lang="en-US" sz="3100" dirty="0"/>
              <a:t>73 yo M with PMH of orthotopic cardiac transplant in 1992, HTN, TIA and recent CVA s/p right carotid endarterectomy, DMII, and ESRD. While hospitalized, peritoneal dialysis was initiated. Following the hospitalization, he was transferred to the acute rehab hospital for inpatient rehabilitation.</a:t>
            </a:r>
          </a:p>
          <a:p>
            <a:r>
              <a:rPr lang="en-US" sz="3100" dirty="0"/>
              <a:t>At home, he was taking Novolog 75/25 insulin 60 units BID (before he was on peritoneal dialysis)</a:t>
            </a:r>
          </a:p>
          <a:p>
            <a:r>
              <a:rPr lang="en-US" sz="3100" dirty="0"/>
              <a:t>During the hospital stay, PD was initiated</a:t>
            </a:r>
          </a:p>
          <a:p>
            <a:endParaRPr lang="en-US" dirty="0"/>
          </a:p>
        </p:txBody>
      </p:sp>
    </p:spTree>
    <p:extLst>
      <p:ext uri="{BB962C8B-B14F-4D97-AF65-F5344CB8AC3E}">
        <p14:creationId xmlns:p14="http://schemas.microsoft.com/office/powerpoint/2010/main" val="414244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3066" t="35375" b="41214"/>
          <a:stretch/>
        </p:blipFill>
        <p:spPr>
          <a:xfrm>
            <a:off x="531558" y="3416320"/>
            <a:ext cx="11216590" cy="3152604"/>
          </a:xfrm>
          <a:prstGeom prst="rect">
            <a:avLst/>
          </a:prstGeom>
        </p:spPr>
      </p:pic>
      <p:sp>
        <p:nvSpPr>
          <p:cNvPr id="5" name="TextBox 4"/>
          <p:cNvSpPr txBox="1"/>
          <p:nvPr/>
        </p:nvSpPr>
        <p:spPr>
          <a:xfrm>
            <a:off x="177203" y="0"/>
            <a:ext cx="11925300" cy="3170099"/>
          </a:xfrm>
          <a:prstGeom prst="rect">
            <a:avLst/>
          </a:prstGeom>
          <a:noFill/>
        </p:spPr>
        <p:txBody>
          <a:bodyPr wrap="square" rtlCol="0">
            <a:spAutoFit/>
          </a:bodyPr>
          <a:lstStyle/>
          <a:p>
            <a:r>
              <a:rPr lang="en-US" sz="2000" dirty="0"/>
              <a:t>I chose to compartmentalize his insulin.  He was on basal bolus insulin while hospitalized and required Glargine 20 units daily and Nutritional Novolog 10 units with breakfast and 16 units with lunch and dinner. </a:t>
            </a:r>
          </a:p>
          <a:p>
            <a:endParaRPr lang="en-US" sz="2000" dirty="0"/>
          </a:p>
          <a:p>
            <a:r>
              <a:rPr lang="en-US" sz="2000" dirty="0"/>
              <a:t>I started 75/25 insulin 60 units daily, Novolog 16 units with dinner, and 75/25 - 60 units at the start of PD with 2% dineal solution and titrated the dose.</a:t>
            </a:r>
          </a:p>
          <a:p>
            <a:endParaRPr lang="en-US" sz="2000" dirty="0"/>
          </a:p>
          <a:p>
            <a:r>
              <a:rPr lang="en-US" sz="2000" dirty="0"/>
              <a:t>I was going to increase his insulin to 100 units (given in 2 injections) on this date but he regained renal function and his PD was discontinued.</a:t>
            </a:r>
          </a:p>
          <a:p>
            <a:endParaRPr lang="en-US" sz="2000" dirty="0"/>
          </a:p>
          <a:p>
            <a:r>
              <a:rPr lang="en-US" sz="2000" dirty="0"/>
              <a:t>He transitioned back to 75/25 insulin 60 units BID</a:t>
            </a:r>
          </a:p>
        </p:txBody>
      </p:sp>
    </p:spTree>
    <p:extLst>
      <p:ext uri="{BB962C8B-B14F-4D97-AF65-F5344CB8AC3E}">
        <p14:creationId xmlns:p14="http://schemas.microsoft.com/office/powerpoint/2010/main" val="501818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66700"/>
            <a:ext cx="11671300" cy="1320800"/>
          </a:xfrm>
        </p:spPr>
        <p:txBody>
          <a:bodyPr/>
          <a:lstStyle/>
          <a:p>
            <a:r>
              <a:rPr lang="en-US" sz="3500" dirty="0"/>
              <a:t>Steroid Induced Hyperglycemia</a:t>
            </a:r>
          </a:p>
        </p:txBody>
      </p:sp>
      <p:pic>
        <p:nvPicPr>
          <p:cNvPr id="3" name="Picture 2"/>
          <p:cNvPicPr>
            <a:picLocks noChangeAspect="1"/>
          </p:cNvPicPr>
          <p:nvPr/>
        </p:nvPicPr>
        <p:blipFill>
          <a:blip r:embed="rId2"/>
          <a:stretch>
            <a:fillRect/>
          </a:stretch>
        </p:blipFill>
        <p:spPr>
          <a:xfrm>
            <a:off x="3104356" y="2014970"/>
            <a:ext cx="6148387" cy="4078171"/>
          </a:xfrm>
          <a:prstGeom prst="rect">
            <a:avLst/>
          </a:prstGeom>
        </p:spPr>
      </p:pic>
    </p:spTree>
    <p:extLst>
      <p:ext uri="{BB962C8B-B14F-4D97-AF65-F5344CB8AC3E}">
        <p14:creationId xmlns:p14="http://schemas.microsoft.com/office/powerpoint/2010/main" val="4112716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265" y="771397"/>
            <a:ext cx="11597951" cy="646240"/>
          </a:xfrm>
        </p:spPr>
        <p:txBody>
          <a:bodyPr/>
          <a:lstStyle/>
          <a:p>
            <a:r>
              <a:rPr lang="en-US" sz="3500" dirty="0"/>
              <a:t>Principles of Treating Steroid Induced Hyperglycemia</a:t>
            </a:r>
          </a:p>
        </p:txBody>
      </p:sp>
      <p:sp>
        <p:nvSpPr>
          <p:cNvPr id="4" name="Content Placeholder 3"/>
          <p:cNvSpPr>
            <a:spLocks noGrp="1"/>
          </p:cNvSpPr>
          <p:nvPr>
            <p:ph idx="1"/>
          </p:nvPr>
        </p:nvSpPr>
        <p:spPr>
          <a:xfrm>
            <a:off x="609600" y="1879601"/>
            <a:ext cx="10701866" cy="4517362"/>
          </a:xfrm>
        </p:spPr>
        <p:txBody>
          <a:bodyPr>
            <a:normAutofit/>
          </a:bodyPr>
          <a:lstStyle/>
          <a:p>
            <a:r>
              <a:rPr lang="en-US" sz="3100" dirty="0"/>
              <a:t>Reasons for Use of Steroids</a:t>
            </a:r>
          </a:p>
          <a:p>
            <a:pPr lvl="1"/>
            <a:r>
              <a:rPr lang="en-US" sz="2700" dirty="0"/>
              <a:t> Treatment of Illnesses such as Asthma or COPD, Arthritis, Gout, Lupus, Myasthenia Gravis and Others</a:t>
            </a:r>
          </a:p>
          <a:p>
            <a:pPr lvl="1"/>
            <a:r>
              <a:rPr lang="en-US" sz="2700" dirty="0"/>
              <a:t>Actual or Prophylactic Medication for an Allergic reaction </a:t>
            </a:r>
          </a:p>
          <a:p>
            <a:pPr lvl="1"/>
            <a:r>
              <a:rPr lang="en-US" sz="2700" dirty="0"/>
              <a:t>Prevention of organ transplant rejection</a:t>
            </a:r>
          </a:p>
        </p:txBody>
      </p:sp>
    </p:spTree>
    <p:extLst>
      <p:ext uri="{BB962C8B-B14F-4D97-AF65-F5344CB8AC3E}">
        <p14:creationId xmlns:p14="http://schemas.microsoft.com/office/powerpoint/2010/main" val="22479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1397"/>
            <a:ext cx="11214100" cy="646240"/>
          </a:xfrm>
        </p:spPr>
        <p:txBody>
          <a:bodyPr/>
          <a:lstStyle/>
          <a:p>
            <a:r>
              <a:rPr lang="en-US" sz="3500" dirty="0"/>
              <a:t>Pathophysiology of Steroid-Induced Hyperglycemia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5621904"/>
              </p:ext>
            </p:extLst>
          </p:nvPr>
        </p:nvGraphicFramePr>
        <p:xfrm>
          <a:off x="1536127" y="1537785"/>
          <a:ext cx="9068946" cy="4415844"/>
        </p:xfrm>
        <a:graphic>
          <a:graphicData uri="http://schemas.openxmlformats.org/drawingml/2006/table">
            <a:tbl>
              <a:tblPr/>
              <a:tblGrid>
                <a:gridCol w="9068946">
                  <a:extLst>
                    <a:ext uri="{9D8B030D-6E8A-4147-A177-3AD203B41FA5}">
                      <a16:colId xmlns:a16="http://schemas.microsoft.com/office/drawing/2014/main" val="679453999"/>
                    </a:ext>
                  </a:extLst>
                </a:gridCol>
              </a:tblGrid>
              <a:tr h="679646">
                <a:tc>
                  <a:txBody>
                    <a:bodyPr/>
                    <a:lstStyle/>
                    <a:p>
                      <a:pPr algn="l" fontAlgn="t"/>
                      <a:r>
                        <a:rPr lang="en-US" sz="2000" b="1" dirty="0">
                          <a:effectLst/>
                        </a:rPr>
                        <a:t>Increase in insulin resistance with increased glucose production and inhibition of the production and secretion of insulin by pancreatic β-cells</a:t>
                      </a:r>
                      <a:endParaRPr lang="en-US" sz="2000" dirty="0">
                        <a:effectLst/>
                      </a:endParaRP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1648626633"/>
                  </a:ext>
                </a:extLst>
              </a:tr>
              <a:tr h="679646">
                <a:tc>
                  <a:txBody>
                    <a:bodyPr/>
                    <a:lstStyle/>
                    <a:p>
                      <a:pPr algn="l" fontAlgn="t"/>
                      <a:r>
                        <a:rPr lang="en-US" sz="2000" dirty="0">
                          <a:effectLst/>
                        </a:rPr>
                        <a:t>Corticosteroids increase endogenous glucose production, increment in gluconeogenesis and antagonizing the metabolic actions of insulin</a:t>
                      </a: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2534306314"/>
                  </a:ext>
                </a:extLst>
              </a:tr>
              <a:tr h="679646">
                <a:tc>
                  <a:txBody>
                    <a:bodyPr/>
                    <a:lstStyle/>
                    <a:p>
                      <a:pPr algn="l" fontAlgn="t"/>
                      <a:r>
                        <a:rPr lang="en-US" sz="2000" dirty="0">
                          <a:effectLst/>
                        </a:rPr>
                        <a:t>Enhance the effects of other counterregulatory hormones, such as glucagon and epinephrine, which increase the endogenous synthesis of glucose</a:t>
                      </a: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29053634"/>
                  </a:ext>
                </a:extLst>
              </a:tr>
              <a:tr h="981682">
                <a:tc>
                  <a:txBody>
                    <a:bodyPr/>
                    <a:lstStyle/>
                    <a:p>
                      <a:pPr algn="l" fontAlgn="t"/>
                      <a:r>
                        <a:rPr lang="en-US" sz="2000" dirty="0">
                          <a:effectLst/>
                        </a:rPr>
                        <a:t>Also been shown that the expression of the nuclear receptor peroxisome proliferator-activated receptor α is necessary for the increment in endogenous glucose production induced by corticosteroids</a:t>
                      </a: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3129308296"/>
                  </a:ext>
                </a:extLst>
              </a:tr>
              <a:tr h="679646">
                <a:tc>
                  <a:txBody>
                    <a:bodyPr/>
                    <a:lstStyle/>
                    <a:p>
                      <a:pPr algn="l" fontAlgn="t"/>
                      <a:r>
                        <a:rPr lang="en-US" sz="2000" dirty="0">
                          <a:effectLst/>
                        </a:rPr>
                        <a:t>Corticosteroids reduce peripheral glucose uptake at the level of the muscle and adipose tissue</a:t>
                      </a: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2675794807"/>
                  </a:ext>
                </a:extLst>
              </a:tr>
              <a:tr h="679646">
                <a:tc>
                  <a:txBody>
                    <a:bodyPr/>
                    <a:lstStyle/>
                    <a:p>
                      <a:pPr algn="l" fontAlgn="t"/>
                      <a:r>
                        <a:rPr lang="en-US" sz="2000" dirty="0">
                          <a:effectLst/>
                        </a:rPr>
                        <a:t>Costicosteroids also inhibit the production and secretion of insulin from pancreatic β-cells and induce β-cell failure indirectly by lipotoxicity</a:t>
                      </a:r>
                    </a:p>
                  </a:txBody>
                  <a:tcPr marL="75575" marR="75575" marT="37787" marB="37787">
                    <a:lnL>
                      <a:noFill/>
                    </a:lnL>
                    <a:lnR>
                      <a:noFill/>
                    </a:lnR>
                    <a:lnT>
                      <a:noFill/>
                    </a:lnT>
                    <a:lnB>
                      <a:noFill/>
                    </a:lnB>
                    <a:solidFill>
                      <a:srgbClr val="FFFCF0"/>
                    </a:solidFill>
                  </a:tcPr>
                </a:tc>
                <a:extLst>
                  <a:ext uri="{0D108BD9-81ED-4DB2-BD59-A6C34878D82A}">
                    <a16:rowId xmlns:a16="http://schemas.microsoft.com/office/drawing/2014/main" val="2762095601"/>
                  </a:ext>
                </a:extLst>
              </a:tr>
            </a:tbl>
          </a:graphicData>
        </a:graphic>
      </p:graphicFrame>
      <p:sp>
        <p:nvSpPr>
          <p:cNvPr id="5" name="Footer Placeholder 4"/>
          <p:cNvSpPr>
            <a:spLocks noGrp="1"/>
          </p:cNvSpPr>
          <p:nvPr>
            <p:ph type="ftr" sz="quarter" idx="11"/>
          </p:nvPr>
        </p:nvSpPr>
        <p:spPr>
          <a:xfrm>
            <a:off x="381000" y="6073778"/>
            <a:ext cx="9626600" cy="647700"/>
          </a:xfrm>
        </p:spPr>
        <p:txBody>
          <a:bodyPr/>
          <a:lstStyle/>
          <a:p>
            <a:r>
              <a:rPr lang="en-US" dirty="0"/>
              <a:t>Tamez-Pérez, H. E., Quintanilla-Flores, D. L., Rodríguez-Gutiérrez, R., González-González, J. G., &amp; Tamez-Peña, A. L. (2015). Steroid hyperglycemia: Prevalence, early detection and therapeutic recommendations: A narrative review. World Journal of Diabetes, 6(8), 1073–1081. http://doi.org/10.4239/wjd.v6.i8.1073</a:t>
            </a:r>
          </a:p>
        </p:txBody>
      </p:sp>
    </p:spTree>
    <p:extLst>
      <p:ext uri="{BB962C8B-B14F-4D97-AF65-F5344CB8AC3E}">
        <p14:creationId xmlns:p14="http://schemas.microsoft.com/office/powerpoint/2010/main" val="2241047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Types of Steroids and Effect on Glucose</a:t>
            </a:r>
          </a:p>
        </p:txBody>
      </p:sp>
      <p:sp>
        <p:nvSpPr>
          <p:cNvPr id="3" name="Content Placeholder 2"/>
          <p:cNvSpPr>
            <a:spLocks noGrp="1"/>
          </p:cNvSpPr>
          <p:nvPr>
            <p:ph idx="1"/>
          </p:nvPr>
        </p:nvSpPr>
        <p:spPr>
          <a:xfrm>
            <a:off x="677334" y="1769423"/>
            <a:ext cx="10498666" cy="4271939"/>
          </a:xfrm>
        </p:spPr>
        <p:txBody>
          <a:bodyPr>
            <a:normAutofit fontScale="70000" lnSpcReduction="20000"/>
          </a:bodyPr>
          <a:lstStyle/>
          <a:p>
            <a:r>
              <a:rPr lang="en-US" sz="4400" dirty="0"/>
              <a:t>Prednisone Cortisone Dexamethasone Hydrocortisone         </a:t>
            </a:r>
          </a:p>
          <a:p>
            <a:pPr marL="0" indent="0">
              <a:buNone/>
            </a:pPr>
            <a:r>
              <a:rPr lang="en-US" sz="4400" dirty="0"/>
              <a:t>                      5 mg = 25 mg = 0.75 mg = 20 mg</a:t>
            </a:r>
          </a:p>
          <a:p>
            <a:r>
              <a:rPr lang="en-US" sz="4400" dirty="0"/>
              <a:t>Prednisone or Methylprednisolone </a:t>
            </a:r>
          </a:p>
          <a:p>
            <a:pPr lvl="1"/>
            <a:r>
              <a:rPr lang="en-US" sz="3900" dirty="0"/>
              <a:t>Insulin resistance begins when dose administered and increases. It peaks at 8-12 hours and then the effect wears off</a:t>
            </a:r>
          </a:p>
          <a:p>
            <a:r>
              <a:rPr lang="en-US" sz="4400" dirty="0"/>
              <a:t>Dexamethasone</a:t>
            </a:r>
          </a:p>
          <a:p>
            <a:pPr lvl="1"/>
            <a:r>
              <a:rPr lang="en-US" sz="3900" dirty="0"/>
              <a:t>Rapid onset and prolonged duration of action. Effect can last for 48 hours after the last dose</a:t>
            </a:r>
          </a:p>
          <a:p>
            <a:r>
              <a:rPr lang="en-US" sz="4400" dirty="0"/>
              <a:t>Hydrocortisone</a:t>
            </a:r>
          </a:p>
          <a:p>
            <a:pPr lvl="1"/>
            <a:r>
              <a:rPr lang="en-US" sz="3900" dirty="0"/>
              <a:t>Immediate onset if administered IV. Effect lasts about 8 hours</a:t>
            </a:r>
          </a:p>
        </p:txBody>
      </p:sp>
    </p:spTree>
    <p:extLst>
      <p:ext uri="{BB962C8B-B14F-4D97-AF65-F5344CB8AC3E}">
        <p14:creationId xmlns:p14="http://schemas.microsoft.com/office/powerpoint/2010/main" val="1174283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3692-E952-4F4F-82F7-C6CD13184EA3}"/>
              </a:ext>
            </a:extLst>
          </p:cNvPr>
          <p:cNvSpPr>
            <a:spLocks noGrp="1"/>
          </p:cNvSpPr>
          <p:nvPr>
            <p:ph type="title"/>
          </p:nvPr>
        </p:nvSpPr>
        <p:spPr>
          <a:xfrm>
            <a:off x="609600" y="771397"/>
            <a:ext cx="10972800" cy="646240"/>
          </a:xfrm>
        </p:spPr>
        <p:txBody>
          <a:bodyPr/>
          <a:lstStyle/>
          <a:p>
            <a:r>
              <a:rPr lang="en-US" sz="3500" dirty="0"/>
              <a:t>Steroid-Induced Hyperglycemia</a:t>
            </a:r>
          </a:p>
        </p:txBody>
      </p:sp>
      <p:sp>
        <p:nvSpPr>
          <p:cNvPr id="3" name="Content Placeholder 2">
            <a:extLst>
              <a:ext uri="{FF2B5EF4-FFF2-40B4-BE49-F238E27FC236}">
                <a16:creationId xmlns:a16="http://schemas.microsoft.com/office/drawing/2014/main" id="{22D04873-8354-4DAF-AA9A-2703C6CC61B9}"/>
              </a:ext>
            </a:extLst>
          </p:cNvPr>
          <p:cNvSpPr>
            <a:spLocks noGrp="1"/>
          </p:cNvSpPr>
          <p:nvPr>
            <p:ph idx="1"/>
          </p:nvPr>
        </p:nvSpPr>
        <p:spPr>
          <a:xfrm>
            <a:off x="225631" y="1745795"/>
            <a:ext cx="11839699" cy="4578805"/>
          </a:xfrm>
        </p:spPr>
        <p:txBody>
          <a:bodyPr>
            <a:normAutofit/>
          </a:bodyPr>
          <a:lstStyle/>
          <a:p>
            <a:r>
              <a:rPr lang="en-US" sz="3600" dirty="0"/>
              <a:t>Dependent on whether patient has DM Type 1, DM Type 2, or Steroid-Induced Hyperglycemia</a:t>
            </a:r>
          </a:p>
          <a:p>
            <a:r>
              <a:rPr lang="en-US" sz="3600" dirty="0"/>
              <a:t>Prednisone or Methylprednisolone vs Hydrocortisone vs Dexamethasone</a:t>
            </a:r>
          </a:p>
          <a:p>
            <a:r>
              <a:rPr lang="en-US" sz="3600" dirty="0"/>
              <a:t>Several approaches to treatment were found in the literature and a few are outlined in the next slides</a:t>
            </a:r>
          </a:p>
        </p:txBody>
      </p:sp>
    </p:spTree>
    <p:extLst>
      <p:ext uri="{BB962C8B-B14F-4D97-AF65-F5344CB8AC3E}">
        <p14:creationId xmlns:p14="http://schemas.microsoft.com/office/powerpoint/2010/main" val="314661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1B02-07D6-48B5-A47A-8833479411B4}"/>
              </a:ext>
            </a:extLst>
          </p:cNvPr>
          <p:cNvSpPr>
            <a:spLocks noGrp="1"/>
          </p:cNvSpPr>
          <p:nvPr>
            <p:ph type="title"/>
          </p:nvPr>
        </p:nvSpPr>
        <p:spPr/>
        <p:txBody>
          <a:bodyPr/>
          <a:lstStyle/>
          <a:p>
            <a:r>
              <a:rPr lang="en-US" sz="3700" dirty="0"/>
              <a:t>Objectives</a:t>
            </a:r>
          </a:p>
        </p:txBody>
      </p:sp>
      <p:sp>
        <p:nvSpPr>
          <p:cNvPr id="3" name="Content Placeholder 2">
            <a:extLst>
              <a:ext uri="{FF2B5EF4-FFF2-40B4-BE49-F238E27FC236}">
                <a16:creationId xmlns:a16="http://schemas.microsoft.com/office/drawing/2014/main" id="{D2E9FB2C-1D39-430C-B329-1F5151A0A038}"/>
              </a:ext>
            </a:extLst>
          </p:cNvPr>
          <p:cNvSpPr>
            <a:spLocks noGrp="1"/>
          </p:cNvSpPr>
          <p:nvPr>
            <p:ph idx="1"/>
          </p:nvPr>
        </p:nvSpPr>
        <p:spPr>
          <a:xfrm>
            <a:off x="167951" y="1745795"/>
            <a:ext cx="11414449" cy="4380369"/>
          </a:xfrm>
        </p:spPr>
        <p:txBody>
          <a:bodyPr>
            <a:normAutofit/>
          </a:bodyPr>
          <a:lstStyle/>
          <a:p>
            <a:pPr marL="1047257" lvl="1" indent="-514350">
              <a:buFont typeface="+mj-lt"/>
              <a:buAutoNum type="arabicPeriod" startAt="4"/>
            </a:pPr>
            <a:r>
              <a:rPr lang="en-US" sz="2700" dirty="0">
                <a:latin typeface="Arial" panose="020B0604020202020204" pitchFamily="34" charset="0"/>
                <a:cs typeface="Arial" panose="020B0604020202020204" pitchFamily="34" charset="0"/>
              </a:rPr>
              <a:t>Create and adjust insulin pump settings based on insulin requirements and glycemic patterns</a:t>
            </a:r>
          </a:p>
          <a:p>
            <a:pPr marL="1047257" lvl="1" indent="-514350">
              <a:buFont typeface="+mj-lt"/>
              <a:buAutoNum type="arabicPeriod" startAt="4"/>
            </a:pPr>
            <a:r>
              <a:rPr lang="en-US" sz="2700" dirty="0">
                <a:latin typeface="Arial" panose="020B0604020202020204" pitchFamily="34" charset="0"/>
                <a:cs typeface="Arial" panose="020B0604020202020204" pitchFamily="34" charset="0"/>
              </a:rPr>
              <a:t>Utilize strategies learned to improve glycemic control in special population such as those with renal failure, cystic fibrosis, and steroid-induced hyperglycemia.</a:t>
            </a:r>
          </a:p>
          <a:p>
            <a:pPr marL="1047257" lvl="1" indent="-514350">
              <a:buFont typeface="+mj-lt"/>
              <a:buAutoNum type="arabicPeriod" startAt="4"/>
            </a:pPr>
            <a:r>
              <a:rPr lang="en-US" sz="2700" dirty="0">
                <a:latin typeface="Arial" panose="020B0604020202020204" pitchFamily="34" charset="0"/>
                <a:cs typeface="Arial" panose="020B0604020202020204" pitchFamily="34" charset="0"/>
              </a:rPr>
              <a:t>Utilize strategies learned to improve glycemic control of those who are transitioning from intravenous to subcutaneous insulin or those who have developed DKA while hospitalized and are awaiting ICU transfer</a:t>
            </a:r>
          </a:p>
          <a:p>
            <a:endParaRPr lang="en-US" dirty="0"/>
          </a:p>
        </p:txBody>
      </p:sp>
    </p:spTree>
    <p:extLst>
      <p:ext uri="{BB962C8B-B14F-4D97-AF65-F5344CB8AC3E}">
        <p14:creationId xmlns:p14="http://schemas.microsoft.com/office/powerpoint/2010/main" val="3160579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7100" y="188732"/>
            <a:ext cx="6015037" cy="6454955"/>
          </a:xfrm>
          <a:prstGeom prst="rect">
            <a:avLst/>
          </a:prstGeom>
        </p:spPr>
      </p:pic>
      <p:sp>
        <p:nvSpPr>
          <p:cNvPr id="5" name="Footer Placeholder 4"/>
          <p:cNvSpPr>
            <a:spLocks noGrp="1"/>
          </p:cNvSpPr>
          <p:nvPr>
            <p:ph type="ftr" sz="quarter" idx="11"/>
          </p:nvPr>
        </p:nvSpPr>
        <p:spPr>
          <a:xfrm>
            <a:off x="114300" y="5149852"/>
            <a:ext cx="4787900" cy="365125"/>
          </a:xfrm>
        </p:spPr>
        <p:txBody>
          <a:bodyPr/>
          <a:lstStyle/>
          <a:p>
            <a:r>
              <a:rPr lang="en-US" dirty="0"/>
              <a:t>Tamez-Pérez, H. E., Quintanilla-Flores, D. L., Rodríguez-Gutiérrez, R., González-González, J. G., &amp; Tamez-Peña, A. L. (2015). Steroid hyperglycemia: Prevalence, early detection and therapeutic recommendations: A narrative review. World Journal of Diabetes, 6(8), 1073–1081. http://doi.org/10.4239/wjd.v6.i8.1073</a:t>
            </a:r>
          </a:p>
        </p:txBody>
      </p:sp>
      <p:sp>
        <p:nvSpPr>
          <p:cNvPr id="6" name="TextBox 5"/>
          <p:cNvSpPr txBox="1"/>
          <p:nvPr/>
        </p:nvSpPr>
        <p:spPr>
          <a:xfrm>
            <a:off x="114300" y="685800"/>
            <a:ext cx="3352800"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group utilized the same approach no matter which steroid was being utilized. Next slide shows cropped view of insulin dosing</a:t>
            </a:r>
          </a:p>
        </p:txBody>
      </p:sp>
    </p:spTree>
    <p:extLst>
      <p:ext uri="{BB962C8B-B14F-4D97-AF65-F5344CB8AC3E}">
        <p14:creationId xmlns:p14="http://schemas.microsoft.com/office/powerpoint/2010/main" val="636307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3315" t="24836" b="24661"/>
          <a:stretch/>
        </p:blipFill>
        <p:spPr>
          <a:xfrm>
            <a:off x="3922790" y="241301"/>
            <a:ext cx="4263947" cy="6299199"/>
          </a:xfrm>
          <a:prstGeom prst="rect">
            <a:avLst/>
          </a:prstGeom>
        </p:spPr>
      </p:pic>
    </p:spTree>
    <p:extLst>
      <p:ext uri="{BB962C8B-B14F-4D97-AF65-F5344CB8AC3E}">
        <p14:creationId xmlns:p14="http://schemas.microsoft.com/office/powerpoint/2010/main" val="2175127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2716"/>
          <a:stretch/>
        </p:blipFill>
        <p:spPr>
          <a:xfrm>
            <a:off x="613834" y="1733029"/>
            <a:ext cx="10503066" cy="3746675"/>
          </a:xfrm>
          <a:prstGeom prst="rect">
            <a:avLst/>
          </a:prstGeom>
        </p:spPr>
      </p:pic>
      <p:sp>
        <p:nvSpPr>
          <p:cNvPr id="6" name="Title 5"/>
          <p:cNvSpPr>
            <a:spLocks noGrp="1"/>
          </p:cNvSpPr>
          <p:nvPr>
            <p:ph type="title"/>
          </p:nvPr>
        </p:nvSpPr>
        <p:spPr/>
        <p:txBody>
          <a:bodyPr/>
          <a:lstStyle/>
          <a:p>
            <a:r>
              <a:rPr lang="en-US" dirty="0"/>
              <a:t>An approach using NPH</a:t>
            </a:r>
          </a:p>
        </p:txBody>
      </p:sp>
      <p:sp>
        <p:nvSpPr>
          <p:cNvPr id="5" name="Footer Placeholder 4"/>
          <p:cNvSpPr>
            <a:spLocks noGrp="1"/>
          </p:cNvSpPr>
          <p:nvPr>
            <p:ph type="ftr" sz="quarter" idx="11"/>
          </p:nvPr>
        </p:nvSpPr>
        <p:spPr>
          <a:xfrm>
            <a:off x="825500" y="6356352"/>
            <a:ext cx="8382000" cy="365125"/>
          </a:xfrm>
        </p:spPr>
        <p:txBody>
          <a:bodyPr/>
          <a:lstStyle/>
          <a:p>
            <a:r>
              <a:rPr lang="en-US" dirty="0"/>
              <a:t>Wang, C. C. &amp; Draznin, B. (2013). Insulin use in hospitalized patients with diabetes: navigate with care. </a:t>
            </a:r>
            <a:r>
              <a:rPr lang="en-US" i="1" dirty="0"/>
              <a:t>Diabetes Spectrum</a:t>
            </a:r>
            <a:r>
              <a:rPr lang="en-US" dirty="0"/>
              <a:t> May 2013, 26 (2) 124-130; DOI: 10.2337/diaspect.26.2.124.</a:t>
            </a:r>
          </a:p>
        </p:txBody>
      </p:sp>
    </p:spTree>
    <p:extLst>
      <p:ext uri="{BB962C8B-B14F-4D97-AF65-F5344CB8AC3E}">
        <p14:creationId xmlns:p14="http://schemas.microsoft.com/office/powerpoint/2010/main" val="969117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1397"/>
            <a:ext cx="11099800" cy="646240"/>
          </a:xfrm>
        </p:spPr>
        <p:txBody>
          <a:bodyPr/>
          <a:lstStyle/>
          <a:p>
            <a:r>
              <a:rPr lang="en-US" sz="3500" dirty="0"/>
              <a:t>An Approach Using NPH, Regular and Glargine</a:t>
            </a:r>
          </a:p>
        </p:txBody>
      </p:sp>
      <p:sp>
        <p:nvSpPr>
          <p:cNvPr id="3" name="Content Placeholder 2"/>
          <p:cNvSpPr>
            <a:spLocks noGrp="1"/>
          </p:cNvSpPr>
          <p:nvPr>
            <p:ph idx="1"/>
          </p:nvPr>
        </p:nvSpPr>
        <p:spPr/>
        <p:txBody>
          <a:bodyPr>
            <a:normAutofit fontScale="70000" lnSpcReduction="20000"/>
          </a:bodyPr>
          <a:lstStyle/>
          <a:p>
            <a:r>
              <a:rPr lang="en-US" dirty="0"/>
              <a:t>NPH along with prednisolone and methylprednisolone</a:t>
            </a:r>
          </a:p>
          <a:p>
            <a:r>
              <a:rPr lang="en-US" dirty="0"/>
              <a:t>Regular human insulin along with hydrocortisone</a:t>
            </a:r>
          </a:p>
          <a:p>
            <a:r>
              <a:rPr lang="en-US" dirty="0"/>
              <a:t>Glargine along with dexamethasone as “correctional insulin.” The dose of correctional insulin should be based on the dose of the administered glucocorticoid and weight of the patient. </a:t>
            </a:r>
          </a:p>
          <a:p>
            <a:pPr lvl="1"/>
            <a:r>
              <a:rPr lang="en-US" dirty="0"/>
              <a:t>For patients having preexisting diabetes mellitus given glucocorticoids, we recommend using correctional insulin over and above the background basal-bolus insulin regimen. </a:t>
            </a:r>
          </a:p>
          <a:p>
            <a:pPr lvl="1"/>
            <a:r>
              <a:rPr lang="en-US" dirty="0"/>
              <a:t>For patients not having preexisting diabetes and developing GCIH, just the correctional insulin dose along with the administered glucocorticoid would suffice.</a:t>
            </a:r>
          </a:p>
        </p:txBody>
      </p:sp>
      <p:sp>
        <p:nvSpPr>
          <p:cNvPr id="4" name="Footer Placeholder 3"/>
          <p:cNvSpPr>
            <a:spLocks noGrp="1"/>
          </p:cNvSpPr>
          <p:nvPr>
            <p:ph type="ftr" sz="quarter" idx="11"/>
          </p:nvPr>
        </p:nvSpPr>
        <p:spPr>
          <a:xfrm>
            <a:off x="495300" y="5880101"/>
            <a:ext cx="9283700" cy="863600"/>
          </a:xfrm>
        </p:spPr>
        <p:txBody>
          <a:bodyPr/>
          <a:lstStyle/>
          <a:p>
            <a:r>
              <a:rPr lang="en-US" dirty="0"/>
              <a:t>Lakhani, O. J., Kumar, S., Tripathi, S., Desai, M., &amp; Seth, C. (2017). Comparison of Two Protocols in the Management of Glucocorticoid-induced Hyperglycemia among Hospitalized Patients. Indian Journal of Endocrinology and Metabolism, 21(6), 836–844. http://doi.org/10.4103/ijem.IJEM_226_17</a:t>
            </a:r>
          </a:p>
        </p:txBody>
      </p:sp>
    </p:spTree>
    <p:extLst>
      <p:ext uri="{BB962C8B-B14F-4D97-AF65-F5344CB8AC3E}">
        <p14:creationId xmlns:p14="http://schemas.microsoft.com/office/powerpoint/2010/main" val="1384222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F438-131B-4925-A43B-A7B9021AAE43}"/>
              </a:ext>
            </a:extLst>
          </p:cNvPr>
          <p:cNvSpPr>
            <a:spLocks noGrp="1"/>
          </p:cNvSpPr>
          <p:nvPr>
            <p:ph type="title"/>
          </p:nvPr>
        </p:nvSpPr>
        <p:spPr/>
        <p:txBody>
          <a:bodyPr/>
          <a:lstStyle/>
          <a:p>
            <a:r>
              <a:rPr lang="en-US" sz="3500" dirty="0"/>
              <a:t>Our Practice - Prednisone</a:t>
            </a:r>
          </a:p>
        </p:txBody>
      </p:sp>
      <p:sp>
        <p:nvSpPr>
          <p:cNvPr id="3" name="Content Placeholder 2">
            <a:extLst>
              <a:ext uri="{FF2B5EF4-FFF2-40B4-BE49-F238E27FC236}">
                <a16:creationId xmlns:a16="http://schemas.microsoft.com/office/drawing/2014/main" id="{0820B046-92E5-4B68-A95E-0AECAB0B6B3C}"/>
              </a:ext>
            </a:extLst>
          </p:cNvPr>
          <p:cNvSpPr>
            <a:spLocks noGrp="1"/>
          </p:cNvSpPr>
          <p:nvPr>
            <p:ph idx="1"/>
          </p:nvPr>
        </p:nvSpPr>
        <p:spPr>
          <a:xfrm>
            <a:off x="609600" y="1606095"/>
            <a:ext cx="10972800" cy="4380369"/>
          </a:xfrm>
        </p:spPr>
        <p:txBody>
          <a:bodyPr>
            <a:normAutofit/>
          </a:bodyPr>
          <a:lstStyle/>
          <a:p>
            <a:r>
              <a:rPr lang="en-US" sz="3100" dirty="0"/>
              <a:t>NPH 1 unit/mg of Prednisone or Methylprednisolone up to 20 mg then ½ mg/mg of Prednisone up to 40 mg</a:t>
            </a:r>
          </a:p>
          <a:p>
            <a:r>
              <a:rPr lang="en-US" sz="3100" dirty="0"/>
              <a:t>Example: Prednisone 30 mg = 24 or 26 units of NPH administered SQ when Prednisone of Methylprednisolone is administered orally or intravenous</a:t>
            </a:r>
          </a:p>
          <a:p>
            <a:r>
              <a:rPr lang="en-US" sz="3100" dirty="0"/>
              <a:t>If given BID; administer NPH BID</a:t>
            </a:r>
          </a:p>
          <a:p>
            <a:r>
              <a:rPr lang="en-US" sz="3100" dirty="0"/>
              <a:t>If given TID, administer NPH BID</a:t>
            </a:r>
          </a:p>
        </p:txBody>
      </p:sp>
    </p:spTree>
    <p:extLst>
      <p:ext uri="{BB962C8B-B14F-4D97-AF65-F5344CB8AC3E}">
        <p14:creationId xmlns:p14="http://schemas.microsoft.com/office/powerpoint/2010/main" val="3785108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C31A-9F87-4026-AD51-B5E742BD8011}"/>
              </a:ext>
            </a:extLst>
          </p:cNvPr>
          <p:cNvSpPr>
            <a:spLocks noGrp="1"/>
          </p:cNvSpPr>
          <p:nvPr>
            <p:ph type="title" idx="4294967295"/>
          </p:nvPr>
        </p:nvSpPr>
        <p:spPr>
          <a:xfrm>
            <a:off x="382556" y="332986"/>
            <a:ext cx="10683551" cy="2186279"/>
          </a:xfrm>
        </p:spPr>
        <p:txBody>
          <a:bodyPr/>
          <a:lstStyle/>
          <a:p>
            <a:r>
              <a:rPr lang="en-US" sz="3500" dirty="0"/>
              <a:t>Look right to left to see the pattern of hyperglycemia with oral Prednisone 10 mg. Glucose levels peaked at 1727 and then went down overnight.</a:t>
            </a:r>
          </a:p>
        </p:txBody>
      </p:sp>
      <p:pic>
        <p:nvPicPr>
          <p:cNvPr id="4" name="Picture 3">
            <a:extLst>
              <a:ext uri="{FF2B5EF4-FFF2-40B4-BE49-F238E27FC236}">
                <a16:creationId xmlns:a16="http://schemas.microsoft.com/office/drawing/2014/main" id="{2F5217A6-31CD-43C5-9310-2F038296B924}"/>
              </a:ext>
            </a:extLst>
          </p:cNvPr>
          <p:cNvPicPr>
            <a:picLocks noChangeAspect="1"/>
          </p:cNvPicPr>
          <p:nvPr/>
        </p:nvPicPr>
        <p:blipFill rotWithShape="1">
          <a:blip r:embed="rId2"/>
          <a:srcRect l="30765" t="39864" r="3342" b="38231"/>
          <a:stretch/>
        </p:blipFill>
        <p:spPr>
          <a:xfrm>
            <a:off x="382556" y="3094727"/>
            <a:ext cx="11243387" cy="2102424"/>
          </a:xfrm>
          <a:prstGeom prst="rect">
            <a:avLst/>
          </a:prstGeom>
        </p:spPr>
      </p:pic>
    </p:spTree>
    <p:extLst>
      <p:ext uri="{BB962C8B-B14F-4D97-AF65-F5344CB8AC3E}">
        <p14:creationId xmlns:p14="http://schemas.microsoft.com/office/powerpoint/2010/main" val="3854075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685" t="37257" b="43531"/>
          <a:stretch/>
        </p:blipFill>
        <p:spPr>
          <a:xfrm>
            <a:off x="372771" y="505791"/>
            <a:ext cx="10911741" cy="2491409"/>
          </a:xfrm>
          <a:prstGeom prst="rect">
            <a:avLst/>
          </a:prstGeom>
        </p:spPr>
      </p:pic>
      <p:pic>
        <p:nvPicPr>
          <p:cNvPr id="5" name="Picture 4"/>
          <p:cNvPicPr>
            <a:picLocks noChangeAspect="1"/>
          </p:cNvPicPr>
          <p:nvPr/>
        </p:nvPicPr>
        <p:blipFill rotWithShape="1">
          <a:blip r:embed="rId3"/>
          <a:srcRect l="32905" t="35090" b="39203"/>
          <a:stretch/>
        </p:blipFill>
        <p:spPr>
          <a:xfrm>
            <a:off x="251096" y="3366532"/>
            <a:ext cx="11033416" cy="3305834"/>
          </a:xfrm>
          <a:prstGeom prst="rect">
            <a:avLst/>
          </a:prstGeom>
        </p:spPr>
      </p:pic>
      <p:cxnSp>
        <p:nvCxnSpPr>
          <p:cNvPr id="8" name="Straight Arrow Connector 7"/>
          <p:cNvCxnSpPr/>
          <p:nvPr/>
        </p:nvCxnSpPr>
        <p:spPr>
          <a:xfrm>
            <a:off x="6832600" y="558800"/>
            <a:ext cx="787400" cy="20193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2" name="TextBox 11"/>
          <p:cNvSpPr txBox="1"/>
          <p:nvPr/>
        </p:nvSpPr>
        <p:spPr>
          <a:xfrm>
            <a:off x="2032000" y="136459"/>
            <a:ext cx="8064500" cy="369332"/>
          </a:xfrm>
          <a:prstGeom prst="rect">
            <a:avLst/>
          </a:prstGeom>
          <a:noFill/>
        </p:spPr>
        <p:txBody>
          <a:bodyPr wrap="square" rtlCol="0">
            <a:spAutoFit/>
          </a:bodyPr>
          <a:lstStyle/>
          <a:p>
            <a:r>
              <a:rPr lang="en-US" dirty="0"/>
              <a:t>Glucose level peaked 12 hours after Prednisone was administered.</a:t>
            </a:r>
          </a:p>
        </p:txBody>
      </p:sp>
      <p:cxnSp>
        <p:nvCxnSpPr>
          <p:cNvPr id="14" name="Straight Arrow Connector 13"/>
          <p:cNvCxnSpPr/>
          <p:nvPr/>
        </p:nvCxnSpPr>
        <p:spPr>
          <a:xfrm flipV="1">
            <a:off x="4025900" y="5943600"/>
            <a:ext cx="139700" cy="45711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2349500" y="6351876"/>
            <a:ext cx="8483600" cy="369332"/>
          </a:xfrm>
          <a:prstGeom prst="rect">
            <a:avLst/>
          </a:prstGeom>
          <a:noFill/>
        </p:spPr>
        <p:txBody>
          <a:bodyPr wrap="square" rtlCol="0">
            <a:spAutoFit/>
          </a:bodyPr>
          <a:lstStyle/>
          <a:p>
            <a:r>
              <a:rPr lang="en-US" dirty="0"/>
              <a:t>Hyperglycemia due to steroid-effect blunted with low-dose NPH </a:t>
            </a:r>
          </a:p>
        </p:txBody>
      </p:sp>
    </p:spTree>
    <p:extLst>
      <p:ext uri="{BB962C8B-B14F-4D97-AF65-F5344CB8AC3E}">
        <p14:creationId xmlns:p14="http://schemas.microsoft.com/office/powerpoint/2010/main" val="1032942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1797"/>
            <a:ext cx="10972800" cy="646240"/>
          </a:xfrm>
        </p:spPr>
        <p:txBody>
          <a:bodyPr/>
          <a:lstStyle/>
          <a:p>
            <a:r>
              <a:rPr lang="en-US" sz="3500" dirty="0"/>
              <a:t>Our Practice - Dexamethasone</a:t>
            </a:r>
          </a:p>
        </p:txBody>
      </p:sp>
      <p:graphicFrame>
        <p:nvGraphicFramePr>
          <p:cNvPr id="4" name="Table 3"/>
          <p:cNvGraphicFramePr>
            <a:graphicFrameLocks noGrp="1"/>
          </p:cNvGraphicFramePr>
          <p:nvPr>
            <p:extLst>
              <p:ext uri="{D42A27DB-BD31-4B8C-83A1-F6EECF244321}">
                <p14:modId xmlns:p14="http://schemas.microsoft.com/office/powerpoint/2010/main" val="1134157187"/>
              </p:ext>
            </p:extLst>
          </p:nvPr>
        </p:nvGraphicFramePr>
        <p:xfrm>
          <a:off x="469900" y="808035"/>
          <a:ext cx="11290300" cy="5821364"/>
        </p:xfrm>
        <a:graphic>
          <a:graphicData uri="http://schemas.openxmlformats.org/drawingml/2006/table">
            <a:tbl>
              <a:tblPr firstRow="1" bandRow="1">
                <a:tableStyleId>{5C22544A-7EE6-4342-B048-85BDC9FD1C3A}</a:tableStyleId>
              </a:tblPr>
              <a:tblGrid>
                <a:gridCol w="2822575">
                  <a:extLst>
                    <a:ext uri="{9D8B030D-6E8A-4147-A177-3AD203B41FA5}">
                      <a16:colId xmlns:a16="http://schemas.microsoft.com/office/drawing/2014/main" val="4112839644"/>
                    </a:ext>
                  </a:extLst>
                </a:gridCol>
                <a:gridCol w="2822575">
                  <a:extLst>
                    <a:ext uri="{9D8B030D-6E8A-4147-A177-3AD203B41FA5}">
                      <a16:colId xmlns:a16="http://schemas.microsoft.com/office/drawing/2014/main" val="871171102"/>
                    </a:ext>
                  </a:extLst>
                </a:gridCol>
                <a:gridCol w="2822575">
                  <a:extLst>
                    <a:ext uri="{9D8B030D-6E8A-4147-A177-3AD203B41FA5}">
                      <a16:colId xmlns:a16="http://schemas.microsoft.com/office/drawing/2014/main" val="2080488748"/>
                    </a:ext>
                  </a:extLst>
                </a:gridCol>
                <a:gridCol w="2822575">
                  <a:extLst>
                    <a:ext uri="{9D8B030D-6E8A-4147-A177-3AD203B41FA5}">
                      <a16:colId xmlns:a16="http://schemas.microsoft.com/office/drawing/2014/main" val="3198534400"/>
                    </a:ext>
                  </a:extLst>
                </a:gridCol>
              </a:tblGrid>
              <a:tr h="462013">
                <a:tc>
                  <a:txBody>
                    <a:bodyPr/>
                    <a:lstStyle/>
                    <a:p>
                      <a:r>
                        <a:rPr lang="en-US" sz="1200" dirty="0">
                          <a:latin typeface="Arial" panose="020B0604020202020204" pitchFamily="34" charset="0"/>
                          <a:cs typeface="Arial" panose="020B0604020202020204" pitchFamily="34" charset="0"/>
                        </a:rPr>
                        <a:t>Type</a:t>
                      </a:r>
                      <a:r>
                        <a:rPr lang="en-US" sz="1200" baseline="0" dirty="0">
                          <a:latin typeface="Arial" panose="020B0604020202020204" pitchFamily="34" charset="0"/>
                          <a:cs typeface="Arial" panose="020B0604020202020204" pitchFamily="34" charset="0"/>
                        </a:rPr>
                        <a:t> of DM</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Dose of Prednisone or Methylprednisolone</a:t>
                      </a:r>
                    </a:p>
                  </a:txBody>
                  <a:tcPr/>
                </a:tc>
                <a:tc>
                  <a:txBody>
                    <a:bodyPr/>
                    <a:lstStyle/>
                    <a:p>
                      <a:r>
                        <a:rPr lang="en-US" sz="1200" dirty="0">
                          <a:latin typeface="Arial" panose="020B0604020202020204" pitchFamily="34" charset="0"/>
                          <a:cs typeface="Arial" panose="020B0604020202020204" pitchFamily="34" charset="0"/>
                        </a:rPr>
                        <a:t>Dose of Dexamethasone</a:t>
                      </a:r>
                    </a:p>
                  </a:txBody>
                  <a:tcPr/>
                </a:tc>
                <a:tc>
                  <a:txBody>
                    <a:bodyPr/>
                    <a:lstStyle/>
                    <a:p>
                      <a:r>
                        <a:rPr lang="en-US" sz="1200" dirty="0">
                          <a:latin typeface="Arial" panose="020B0604020202020204" pitchFamily="34" charset="0"/>
                          <a:cs typeface="Arial" panose="020B0604020202020204" pitchFamily="34" charset="0"/>
                        </a:rPr>
                        <a:t>Dos of NPH</a:t>
                      </a:r>
                    </a:p>
                  </a:txBody>
                  <a:tcPr/>
                </a:tc>
                <a:extLst>
                  <a:ext uri="{0D108BD9-81ED-4DB2-BD59-A6C34878D82A}">
                    <a16:rowId xmlns:a16="http://schemas.microsoft.com/office/drawing/2014/main" val="481616035"/>
                  </a:ext>
                </a:extLst>
              </a:tr>
              <a:tr h="1201234">
                <a:tc>
                  <a:txBody>
                    <a:bodyPr/>
                    <a:lstStyle/>
                    <a:p>
                      <a:r>
                        <a:rPr lang="en-US" sz="1200" dirty="0">
                          <a:latin typeface="Arial" panose="020B0604020202020204" pitchFamily="34" charset="0"/>
                          <a:cs typeface="Arial" panose="020B0604020202020204" pitchFamily="34" charset="0"/>
                        </a:rPr>
                        <a:t>Steroid-Induced or EGFR &lt;30 or advanced liver disease</a:t>
                      </a:r>
                    </a:p>
                  </a:txBody>
                  <a:tcPr/>
                </a:tc>
                <a:tc>
                  <a:txBody>
                    <a:bodyPr/>
                    <a:lstStyle/>
                    <a:p>
                      <a:r>
                        <a:rPr lang="en-US" sz="1200" dirty="0">
                          <a:latin typeface="Arial" panose="020B0604020202020204" pitchFamily="34" charset="0"/>
                          <a:cs typeface="Arial" panose="020B0604020202020204" pitchFamily="34" charset="0"/>
                        </a:rPr>
                        <a:t>10 mg BID or more frequent</a:t>
                      </a:r>
                    </a:p>
                    <a:p>
                      <a:r>
                        <a:rPr lang="en-US" sz="1200" dirty="0">
                          <a:latin typeface="Arial" panose="020B0604020202020204" pitchFamily="34" charset="0"/>
                          <a:cs typeface="Arial" panose="020B0604020202020204" pitchFamily="34" charset="0"/>
                        </a:rPr>
                        <a:t>20 mg BID or more frequent</a:t>
                      </a:r>
                    </a:p>
                    <a:p>
                      <a:r>
                        <a:rPr lang="en-US" sz="1200" dirty="0">
                          <a:latin typeface="Arial" panose="020B0604020202020204" pitchFamily="34" charset="0"/>
                          <a:cs typeface="Arial" panose="020B0604020202020204" pitchFamily="34" charset="0"/>
                        </a:rPr>
                        <a:t>30 mg BID or more frequent</a:t>
                      </a:r>
                    </a:p>
                    <a:p>
                      <a:r>
                        <a:rPr lang="en-US" sz="1200" dirty="0">
                          <a:latin typeface="Arial" panose="020B0604020202020204" pitchFamily="34" charset="0"/>
                          <a:cs typeface="Arial" panose="020B0604020202020204" pitchFamily="34" charset="0"/>
                        </a:rPr>
                        <a:t>40 mg BID or more frequent</a:t>
                      </a:r>
                    </a:p>
                    <a:p>
                      <a:r>
                        <a:rPr lang="en-US" sz="1200" dirty="0">
                          <a:latin typeface="Arial" panose="020B0604020202020204" pitchFamily="34" charset="0"/>
                          <a:cs typeface="Arial" panose="020B0604020202020204" pitchFamily="34" charset="0"/>
                        </a:rPr>
                        <a:t>50 mg BID or more frequent</a:t>
                      </a:r>
                    </a:p>
                    <a:p>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60</a:t>
                      </a:r>
                      <a:r>
                        <a:rPr lang="en-US" sz="1200" baseline="0" dirty="0">
                          <a:latin typeface="Arial" panose="020B0604020202020204" pitchFamily="34" charset="0"/>
                          <a:cs typeface="Arial" panose="020B0604020202020204" pitchFamily="34" charset="0"/>
                        </a:rPr>
                        <a:t> mg BID or more frequent</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4-11 mg/d</a:t>
                      </a:r>
                    </a:p>
                    <a:p>
                      <a:r>
                        <a:rPr lang="en-US" sz="1200" dirty="0">
                          <a:latin typeface="Arial" panose="020B0604020202020204" pitchFamily="34" charset="0"/>
                          <a:cs typeface="Arial" panose="020B0604020202020204" pitchFamily="34" charset="0"/>
                        </a:rPr>
                        <a:t>12-17 mg/d</a:t>
                      </a:r>
                    </a:p>
                    <a:p>
                      <a:r>
                        <a:rPr lang="en-US" sz="1200" dirty="0">
                          <a:latin typeface="Arial" panose="020B0604020202020204" pitchFamily="34" charset="0"/>
                          <a:cs typeface="Arial" panose="020B0604020202020204" pitchFamily="34" charset="0"/>
                        </a:rPr>
                        <a:t>18-23</a:t>
                      </a:r>
                      <a:r>
                        <a:rPr lang="en-US" sz="1200" baseline="0" dirty="0">
                          <a:latin typeface="Arial" panose="020B0604020202020204" pitchFamily="34" charset="0"/>
                          <a:cs typeface="Arial" panose="020B0604020202020204" pitchFamily="34" charset="0"/>
                        </a:rPr>
                        <a:t> mg/d</a:t>
                      </a:r>
                    </a:p>
                    <a:p>
                      <a:r>
                        <a:rPr lang="en-US" sz="1200" baseline="0" dirty="0">
                          <a:latin typeface="Arial" panose="020B0604020202020204" pitchFamily="34" charset="0"/>
                          <a:cs typeface="Arial" panose="020B0604020202020204" pitchFamily="34" charset="0"/>
                        </a:rPr>
                        <a:t>24-29 mg/d</a:t>
                      </a:r>
                    </a:p>
                    <a:p>
                      <a:r>
                        <a:rPr lang="en-US" sz="1200" baseline="0" dirty="0">
                          <a:latin typeface="Arial" panose="020B0604020202020204" pitchFamily="34" charset="0"/>
                          <a:cs typeface="Arial" panose="020B0604020202020204" pitchFamily="34" charset="0"/>
                        </a:rPr>
                        <a:t>30-35 mg/d</a:t>
                      </a:r>
                    </a:p>
                    <a:p>
                      <a:r>
                        <a:rPr lang="en-US" sz="1200" u="sng" baseline="0" dirty="0">
                          <a:latin typeface="Arial" panose="020B0604020202020204" pitchFamily="34" charset="0"/>
                          <a:cs typeface="Arial" panose="020B0604020202020204" pitchFamily="34" charset="0"/>
                        </a:rPr>
                        <a:t>&gt; </a:t>
                      </a:r>
                      <a:r>
                        <a:rPr lang="en-US" sz="1200" u="none" baseline="0" dirty="0">
                          <a:latin typeface="Arial" panose="020B0604020202020204" pitchFamily="34" charset="0"/>
                          <a:cs typeface="Arial" panose="020B0604020202020204" pitchFamily="34" charset="0"/>
                        </a:rPr>
                        <a:t>36</a:t>
                      </a:r>
                      <a:endParaRPr lang="en-US" sz="1200" u="none"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2 units BID</a:t>
                      </a:r>
                    </a:p>
                    <a:p>
                      <a:r>
                        <a:rPr lang="en-US" sz="1200" dirty="0">
                          <a:latin typeface="Arial" panose="020B0604020202020204" pitchFamily="34" charset="0"/>
                          <a:cs typeface="Arial" panose="020B0604020202020204" pitchFamily="34" charset="0"/>
                        </a:rPr>
                        <a:t>3 units BID</a:t>
                      </a:r>
                    </a:p>
                    <a:p>
                      <a:r>
                        <a:rPr lang="en-US" sz="1200" dirty="0">
                          <a:latin typeface="Arial" panose="020B0604020202020204" pitchFamily="34" charset="0"/>
                          <a:cs typeface="Arial" panose="020B0604020202020204" pitchFamily="34" charset="0"/>
                        </a:rPr>
                        <a:t>4 units BID</a:t>
                      </a:r>
                    </a:p>
                    <a:p>
                      <a:r>
                        <a:rPr lang="en-US" sz="1200" dirty="0">
                          <a:latin typeface="Arial" panose="020B0604020202020204" pitchFamily="34" charset="0"/>
                          <a:cs typeface="Arial" panose="020B0604020202020204" pitchFamily="34" charset="0"/>
                        </a:rPr>
                        <a:t>6 units BID</a:t>
                      </a:r>
                    </a:p>
                    <a:p>
                      <a:r>
                        <a:rPr lang="en-US" sz="1200" dirty="0">
                          <a:latin typeface="Arial" panose="020B0604020202020204" pitchFamily="34" charset="0"/>
                          <a:cs typeface="Arial" panose="020B0604020202020204" pitchFamily="34" charset="0"/>
                        </a:rPr>
                        <a:t>8 units BID</a:t>
                      </a:r>
                    </a:p>
                    <a:p>
                      <a:r>
                        <a:rPr lang="en-US" sz="1200" dirty="0">
                          <a:latin typeface="Arial" panose="020B0604020202020204" pitchFamily="34" charset="0"/>
                          <a:cs typeface="Arial" panose="020B0604020202020204" pitchFamily="34" charset="0"/>
                        </a:rPr>
                        <a:t>10 units BID</a:t>
                      </a:r>
                    </a:p>
                  </a:txBody>
                  <a:tcPr/>
                </a:tc>
                <a:extLst>
                  <a:ext uri="{0D108BD9-81ED-4DB2-BD59-A6C34878D82A}">
                    <a16:rowId xmlns:a16="http://schemas.microsoft.com/office/drawing/2014/main" val="1069460646"/>
                  </a:ext>
                </a:extLst>
              </a:tr>
              <a:tr h="1386039">
                <a:tc>
                  <a:txBody>
                    <a:bodyPr/>
                    <a:lstStyle/>
                    <a:p>
                      <a:r>
                        <a:rPr lang="en-US" sz="1200" dirty="0">
                          <a:latin typeface="Arial" panose="020B0604020202020204" pitchFamily="34" charset="0"/>
                          <a:cs typeface="Arial" panose="020B0604020202020204" pitchFamily="34" charset="0"/>
                        </a:rPr>
                        <a:t>Type 1 DM</a:t>
                      </a:r>
                      <a:r>
                        <a:rPr lang="en-US" sz="1200" baseline="0" dirty="0">
                          <a:latin typeface="Arial" panose="020B0604020202020204" pitchFamily="34" charset="0"/>
                          <a:cs typeface="Arial" panose="020B0604020202020204" pitchFamily="34" charset="0"/>
                        </a:rPr>
                        <a:t> or Type 2 DM with eGFR 30-45 or CFRD, or poor nutrition</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10 mg BID or more frequent</a:t>
                      </a:r>
                    </a:p>
                    <a:p>
                      <a:r>
                        <a:rPr lang="en-US" sz="1200" dirty="0">
                          <a:latin typeface="Arial" panose="020B0604020202020204" pitchFamily="34" charset="0"/>
                          <a:cs typeface="Arial" panose="020B0604020202020204" pitchFamily="34" charset="0"/>
                        </a:rPr>
                        <a:t>20 mg BID or more frequent</a:t>
                      </a:r>
                    </a:p>
                    <a:p>
                      <a:r>
                        <a:rPr lang="en-US" sz="1200" dirty="0">
                          <a:latin typeface="Arial" panose="020B0604020202020204" pitchFamily="34" charset="0"/>
                          <a:cs typeface="Arial" panose="020B0604020202020204" pitchFamily="34" charset="0"/>
                        </a:rPr>
                        <a:t>30 mg BID or more frequent</a:t>
                      </a:r>
                    </a:p>
                    <a:p>
                      <a:r>
                        <a:rPr lang="en-US" sz="1200" dirty="0">
                          <a:latin typeface="Arial" panose="020B0604020202020204" pitchFamily="34" charset="0"/>
                          <a:cs typeface="Arial" panose="020B0604020202020204" pitchFamily="34" charset="0"/>
                        </a:rPr>
                        <a:t>40 mg BID or more frequent</a:t>
                      </a:r>
                    </a:p>
                    <a:p>
                      <a:r>
                        <a:rPr lang="en-US" sz="1200" dirty="0">
                          <a:latin typeface="Arial" panose="020B0604020202020204" pitchFamily="34" charset="0"/>
                          <a:cs typeface="Arial" panose="020B0604020202020204" pitchFamily="34" charset="0"/>
                        </a:rPr>
                        <a:t>50 mg BID or more frequent</a:t>
                      </a:r>
                    </a:p>
                    <a:p>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60</a:t>
                      </a:r>
                      <a:r>
                        <a:rPr lang="en-US" sz="1200" baseline="0" dirty="0">
                          <a:latin typeface="Arial" panose="020B0604020202020204" pitchFamily="34" charset="0"/>
                          <a:cs typeface="Arial" panose="020B0604020202020204" pitchFamily="34" charset="0"/>
                        </a:rPr>
                        <a:t> mg BID or more frequent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4-11 mg/d</a:t>
                      </a:r>
                    </a:p>
                    <a:p>
                      <a:r>
                        <a:rPr lang="en-US" sz="1200" dirty="0">
                          <a:latin typeface="Arial" panose="020B0604020202020204" pitchFamily="34" charset="0"/>
                          <a:cs typeface="Arial" panose="020B0604020202020204" pitchFamily="34" charset="0"/>
                        </a:rPr>
                        <a:t>12-17 mg/d</a:t>
                      </a:r>
                    </a:p>
                    <a:p>
                      <a:r>
                        <a:rPr lang="en-US" sz="1200" dirty="0">
                          <a:latin typeface="Arial" panose="020B0604020202020204" pitchFamily="34" charset="0"/>
                          <a:cs typeface="Arial" panose="020B0604020202020204" pitchFamily="34" charset="0"/>
                        </a:rPr>
                        <a:t>18-23</a:t>
                      </a:r>
                      <a:r>
                        <a:rPr lang="en-US" sz="1200" baseline="0" dirty="0">
                          <a:latin typeface="Arial" panose="020B0604020202020204" pitchFamily="34" charset="0"/>
                          <a:cs typeface="Arial" panose="020B0604020202020204" pitchFamily="34" charset="0"/>
                        </a:rPr>
                        <a:t> mg/d</a:t>
                      </a:r>
                    </a:p>
                    <a:p>
                      <a:r>
                        <a:rPr lang="en-US" sz="1200" baseline="0" dirty="0">
                          <a:latin typeface="Arial" panose="020B0604020202020204" pitchFamily="34" charset="0"/>
                          <a:cs typeface="Arial" panose="020B0604020202020204" pitchFamily="34" charset="0"/>
                        </a:rPr>
                        <a:t>24-29 mg/d</a:t>
                      </a:r>
                    </a:p>
                    <a:p>
                      <a:r>
                        <a:rPr lang="en-US" sz="1200" baseline="0" dirty="0">
                          <a:latin typeface="Arial" panose="020B0604020202020204" pitchFamily="34" charset="0"/>
                          <a:cs typeface="Arial" panose="020B0604020202020204" pitchFamily="34" charset="0"/>
                        </a:rPr>
                        <a:t>30-35 mg/d</a:t>
                      </a:r>
                    </a:p>
                    <a:p>
                      <a:r>
                        <a:rPr lang="en-US" sz="1200" u="sng" baseline="0" dirty="0">
                          <a:latin typeface="Arial" panose="020B0604020202020204" pitchFamily="34" charset="0"/>
                          <a:cs typeface="Arial" panose="020B0604020202020204" pitchFamily="34" charset="0"/>
                        </a:rPr>
                        <a:t>&gt; </a:t>
                      </a:r>
                      <a:r>
                        <a:rPr lang="en-US" sz="1200" u="none" baseline="0" dirty="0">
                          <a:latin typeface="Arial" panose="020B0604020202020204" pitchFamily="34" charset="0"/>
                          <a:cs typeface="Arial" panose="020B0604020202020204" pitchFamily="34" charset="0"/>
                        </a:rPr>
                        <a:t>36</a:t>
                      </a:r>
                      <a:endParaRPr lang="en-US" sz="1200" u="none"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3 units BID</a:t>
                      </a:r>
                    </a:p>
                    <a:p>
                      <a:r>
                        <a:rPr lang="en-US" sz="1200" dirty="0">
                          <a:latin typeface="Arial" panose="020B0604020202020204" pitchFamily="34" charset="0"/>
                          <a:cs typeface="Arial" panose="020B0604020202020204" pitchFamily="34" charset="0"/>
                        </a:rPr>
                        <a:t>5 units BID</a:t>
                      </a:r>
                    </a:p>
                    <a:p>
                      <a:r>
                        <a:rPr lang="en-US" sz="1200" dirty="0">
                          <a:latin typeface="Arial" panose="020B0604020202020204" pitchFamily="34" charset="0"/>
                          <a:cs typeface="Arial" panose="020B0604020202020204" pitchFamily="34" charset="0"/>
                        </a:rPr>
                        <a:t>8 units BID</a:t>
                      </a:r>
                    </a:p>
                    <a:p>
                      <a:r>
                        <a:rPr lang="en-US" sz="1200" dirty="0">
                          <a:latin typeface="Arial" panose="020B0604020202020204" pitchFamily="34" charset="0"/>
                          <a:cs typeface="Arial" panose="020B0604020202020204" pitchFamily="34" charset="0"/>
                        </a:rPr>
                        <a:t>10 units BID</a:t>
                      </a:r>
                    </a:p>
                    <a:p>
                      <a:r>
                        <a:rPr lang="en-US" sz="1200" dirty="0">
                          <a:latin typeface="Arial" panose="020B0604020202020204" pitchFamily="34" charset="0"/>
                          <a:cs typeface="Arial" panose="020B0604020202020204" pitchFamily="34" charset="0"/>
                        </a:rPr>
                        <a:t>12units BID</a:t>
                      </a:r>
                    </a:p>
                    <a:p>
                      <a:r>
                        <a:rPr lang="en-US" sz="1200" dirty="0">
                          <a:latin typeface="Arial" panose="020B0604020202020204" pitchFamily="34" charset="0"/>
                          <a:cs typeface="Arial" panose="020B0604020202020204" pitchFamily="34" charset="0"/>
                        </a:rPr>
                        <a:t>15 units BID</a:t>
                      </a:r>
                    </a:p>
                  </a:txBody>
                  <a:tcPr/>
                </a:tc>
                <a:extLst>
                  <a:ext uri="{0D108BD9-81ED-4DB2-BD59-A6C34878D82A}">
                    <a16:rowId xmlns:a16="http://schemas.microsoft.com/office/drawing/2014/main" val="3027644801"/>
                  </a:ext>
                </a:extLst>
              </a:tr>
              <a:tr h="1386039">
                <a:tc>
                  <a:txBody>
                    <a:bodyPr/>
                    <a:lstStyle/>
                    <a:p>
                      <a:r>
                        <a:rPr lang="en-US" sz="1200" dirty="0">
                          <a:latin typeface="Arial" panose="020B0604020202020204" pitchFamily="34" charset="0"/>
                          <a:cs typeface="Arial" panose="020B0604020202020204" pitchFamily="34" charset="0"/>
                        </a:rPr>
                        <a:t>Well Nourished Type 2 with eGFR &gt;45</a:t>
                      </a:r>
                    </a:p>
                  </a:txBody>
                  <a:tcPr/>
                </a:tc>
                <a:tc>
                  <a:txBody>
                    <a:bodyPr/>
                    <a:lstStyle/>
                    <a:p>
                      <a:r>
                        <a:rPr lang="en-US" sz="1200" dirty="0">
                          <a:latin typeface="Arial" panose="020B0604020202020204" pitchFamily="34" charset="0"/>
                          <a:cs typeface="Arial" panose="020B0604020202020204" pitchFamily="34" charset="0"/>
                        </a:rPr>
                        <a:t>10 mg BID or more frequent</a:t>
                      </a:r>
                    </a:p>
                    <a:p>
                      <a:r>
                        <a:rPr lang="en-US" sz="1200" dirty="0">
                          <a:latin typeface="Arial" panose="020B0604020202020204" pitchFamily="34" charset="0"/>
                          <a:cs typeface="Arial" panose="020B0604020202020204" pitchFamily="34" charset="0"/>
                        </a:rPr>
                        <a:t>20 mg BID or more frequent</a:t>
                      </a:r>
                    </a:p>
                    <a:p>
                      <a:r>
                        <a:rPr lang="en-US" sz="1200" dirty="0">
                          <a:latin typeface="Arial" panose="020B0604020202020204" pitchFamily="34" charset="0"/>
                          <a:cs typeface="Arial" panose="020B0604020202020204" pitchFamily="34" charset="0"/>
                        </a:rPr>
                        <a:t>30 mg BID or more frequent</a:t>
                      </a:r>
                    </a:p>
                    <a:p>
                      <a:r>
                        <a:rPr lang="en-US" sz="1200" dirty="0">
                          <a:latin typeface="Arial" panose="020B0604020202020204" pitchFamily="34" charset="0"/>
                          <a:cs typeface="Arial" panose="020B0604020202020204" pitchFamily="34" charset="0"/>
                        </a:rPr>
                        <a:t>40 mg BID or more frequent</a:t>
                      </a:r>
                    </a:p>
                    <a:p>
                      <a:r>
                        <a:rPr lang="en-US" sz="1200" dirty="0">
                          <a:latin typeface="Arial" panose="020B0604020202020204" pitchFamily="34" charset="0"/>
                          <a:cs typeface="Arial" panose="020B0604020202020204" pitchFamily="34" charset="0"/>
                        </a:rPr>
                        <a:t>50 mg BID or more frequent</a:t>
                      </a:r>
                    </a:p>
                    <a:p>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60</a:t>
                      </a:r>
                      <a:r>
                        <a:rPr lang="en-US" sz="1200" baseline="0" dirty="0">
                          <a:latin typeface="Arial" panose="020B0604020202020204" pitchFamily="34" charset="0"/>
                          <a:cs typeface="Arial" panose="020B0604020202020204" pitchFamily="34" charset="0"/>
                        </a:rPr>
                        <a:t> mg BID or more frequent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4-11 mg/d</a:t>
                      </a:r>
                    </a:p>
                    <a:p>
                      <a:r>
                        <a:rPr lang="en-US" sz="1200" dirty="0">
                          <a:latin typeface="Arial" panose="020B0604020202020204" pitchFamily="34" charset="0"/>
                          <a:cs typeface="Arial" panose="020B0604020202020204" pitchFamily="34" charset="0"/>
                        </a:rPr>
                        <a:t>12-17 mg/d</a:t>
                      </a:r>
                    </a:p>
                    <a:p>
                      <a:r>
                        <a:rPr lang="en-US" sz="1200" dirty="0">
                          <a:latin typeface="Arial" panose="020B0604020202020204" pitchFamily="34" charset="0"/>
                          <a:cs typeface="Arial" panose="020B0604020202020204" pitchFamily="34" charset="0"/>
                        </a:rPr>
                        <a:t>18-23</a:t>
                      </a:r>
                      <a:r>
                        <a:rPr lang="en-US" sz="1200" baseline="0" dirty="0">
                          <a:latin typeface="Arial" panose="020B0604020202020204" pitchFamily="34" charset="0"/>
                          <a:cs typeface="Arial" panose="020B0604020202020204" pitchFamily="34" charset="0"/>
                        </a:rPr>
                        <a:t> mg/d</a:t>
                      </a:r>
                    </a:p>
                    <a:p>
                      <a:r>
                        <a:rPr lang="en-US" sz="1200" baseline="0" dirty="0">
                          <a:latin typeface="Arial" panose="020B0604020202020204" pitchFamily="34" charset="0"/>
                          <a:cs typeface="Arial" panose="020B0604020202020204" pitchFamily="34" charset="0"/>
                        </a:rPr>
                        <a:t>24-29 mg/d</a:t>
                      </a:r>
                    </a:p>
                    <a:p>
                      <a:r>
                        <a:rPr lang="en-US" sz="1200" baseline="0" dirty="0">
                          <a:latin typeface="Arial" panose="020B0604020202020204" pitchFamily="34" charset="0"/>
                          <a:cs typeface="Arial" panose="020B0604020202020204" pitchFamily="34" charset="0"/>
                        </a:rPr>
                        <a:t>30-35 mg/d</a:t>
                      </a:r>
                    </a:p>
                    <a:p>
                      <a:r>
                        <a:rPr lang="en-US" sz="1200" u="sng" baseline="0" dirty="0">
                          <a:latin typeface="Arial" panose="020B0604020202020204" pitchFamily="34" charset="0"/>
                          <a:cs typeface="Arial" panose="020B0604020202020204" pitchFamily="34" charset="0"/>
                        </a:rPr>
                        <a:t>&gt; </a:t>
                      </a:r>
                      <a:r>
                        <a:rPr lang="en-US" sz="1200" u="none" baseline="0" dirty="0">
                          <a:latin typeface="Arial" panose="020B0604020202020204" pitchFamily="34" charset="0"/>
                          <a:cs typeface="Arial" panose="020B0604020202020204" pitchFamily="34" charset="0"/>
                        </a:rPr>
                        <a:t>36</a:t>
                      </a:r>
                      <a:endParaRPr lang="en-US" sz="1200" u="none"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5 units BID</a:t>
                      </a:r>
                    </a:p>
                    <a:p>
                      <a:r>
                        <a:rPr lang="en-US" sz="1200" dirty="0">
                          <a:latin typeface="Arial" panose="020B0604020202020204" pitchFamily="34" charset="0"/>
                          <a:cs typeface="Arial" panose="020B0604020202020204" pitchFamily="34" charset="0"/>
                        </a:rPr>
                        <a:t>10units BID</a:t>
                      </a:r>
                    </a:p>
                    <a:p>
                      <a:r>
                        <a:rPr lang="en-US" sz="1200" dirty="0">
                          <a:latin typeface="Arial" panose="020B0604020202020204" pitchFamily="34" charset="0"/>
                          <a:cs typeface="Arial" panose="020B0604020202020204" pitchFamily="34" charset="0"/>
                        </a:rPr>
                        <a:t>15 units BID</a:t>
                      </a:r>
                    </a:p>
                    <a:p>
                      <a:r>
                        <a:rPr lang="en-US" sz="1200" dirty="0">
                          <a:latin typeface="Arial" panose="020B0604020202020204" pitchFamily="34" charset="0"/>
                          <a:cs typeface="Arial" panose="020B0604020202020204" pitchFamily="34" charset="0"/>
                        </a:rPr>
                        <a:t>20 units BID</a:t>
                      </a:r>
                    </a:p>
                    <a:p>
                      <a:r>
                        <a:rPr lang="en-US" sz="1200" dirty="0">
                          <a:latin typeface="Arial" panose="020B0604020202020204" pitchFamily="34" charset="0"/>
                          <a:cs typeface="Arial" panose="020B0604020202020204" pitchFamily="34" charset="0"/>
                        </a:rPr>
                        <a:t>25 units BID</a:t>
                      </a:r>
                    </a:p>
                    <a:p>
                      <a:r>
                        <a:rPr lang="en-US" sz="1200" dirty="0">
                          <a:latin typeface="Arial" panose="020B0604020202020204" pitchFamily="34" charset="0"/>
                          <a:cs typeface="Arial" panose="020B0604020202020204" pitchFamily="34" charset="0"/>
                        </a:rPr>
                        <a:t>30 units BID</a:t>
                      </a:r>
                    </a:p>
                  </a:txBody>
                  <a:tcPr/>
                </a:tc>
                <a:extLst>
                  <a:ext uri="{0D108BD9-81ED-4DB2-BD59-A6C34878D82A}">
                    <a16:rowId xmlns:a16="http://schemas.microsoft.com/office/drawing/2014/main" val="3178899455"/>
                  </a:ext>
                </a:extLst>
              </a:tr>
              <a:tr h="1386039">
                <a:tc>
                  <a:txBody>
                    <a:bodyPr/>
                    <a:lstStyle/>
                    <a:p>
                      <a:r>
                        <a:rPr lang="en-US" sz="1200" dirty="0">
                          <a:latin typeface="Arial" panose="020B0604020202020204" pitchFamily="34" charset="0"/>
                          <a:cs typeface="Arial" panose="020B0604020202020204" pitchFamily="34" charset="0"/>
                        </a:rPr>
                        <a:t>Immediate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Post-Transplant not on IV Insulin</a:t>
                      </a:r>
                      <a:r>
                        <a:rPr lang="en-US" sz="1200" baseline="0" dirty="0">
                          <a:latin typeface="Arial" panose="020B0604020202020204" pitchFamily="34" charset="0"/>
                          <a:cs typeface="Arial" panose="020B0604020202020204" pitchFamily="34" charset="0"/>
                        </a:rPr>
                        <a:t> or Type 2 with Morbid Obesity or consistent BG &gt;300</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10 mg BID or more frequent</a:t>
                      </a:r>
                    </a:p>
                    <a:p>
                      <a:r>
                        <a:rPr lang="en-US" sz="1200" dirty="0">
                          <a:latin typeface="Arial" panose="020B0604020202020204" pitchFamily="34" charset="0"/>
                          <a:cs typeface="Arial" panose="020B0604020202020204" pitchFamily="34" charset="0"/>
                        </a:rPr>
                        <a:t>20 mg BID or more frequent</a:t>
                      </a:r>
                    </a:p>
                    <a:p>
                      <a:r>
                        <a:rPr lang="en-US" sz="1200" dirty="0">
                          <a:latin typeface="Arial" panose="020B0604020202020204" pitchFamily="34" charset="0"/>
                          <a:cs typeface="Arial" panose="020B0604020202020204" pitchFamily="34" charset="0"/>
                        </a:rPr>
                        <a:t>30 mg BID or more frequent</a:t>
                      </a:r>
                    </a:p>
                    <a:p>
                      <a:r>
                        <a:rPr lang="en-US" sz="1200" dirty="0">
                          <a:latin typeface="Arial" panose="020B0604020202020204" pitchFamily="34" charset="0"/>
                          <a:cs typeface="Arial" panose="020B0604020202020204" pitchFamily="34" charset="0"/>
                        </a:rPr>
                        <a:t>40 mg BID or more frequent</a:t>
                      </a:r>
                    </a:p>
                    <a:p>
                      <a:r>
                        <a:rPr lang="en-US" sz="1200" dirty="0">
                          <a:latin typeface="Arial" panose="020B0604020202020204" pitchFamily="34" charset="0"/>
                          <a:cs typeface="Arial" panose="020B0604020202020204" pitchFamily="34" charset="0"/>
                        </a:rPr>
                        <a:t>50 mg BID or more frequent</a:t>
                      </a:r>
                    </a:p>
                    <a:p>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60</a:t>
                      </a:r>
                      <a:r>
                        <a:rPr lang="en-US" sz="1200" baseline="0" dirty="0">
                          <a:latin typeface="Arial" panose="020B0604020202020204" pitchFamily="34" charset="0"/>
                          <a:cs typeface="Arial" panose="020B0604020202020204" pitchFamily="34" charset="0"/>
                        </a:rPr>
                        <a:t> mg BID or more frequent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4-11 mg/d</a:t>
                      </a:r>
                    </a:p>
                    <a:p>
                      <a:r>
                        <a:rPr lang="en-US" sz="1200" dirty="0">
                          <a:latin typeface="Arial" panose="020B0604020202020204" pitchFamily="34" charset="0"/>
                          <a:cs typeface="Arial" panose="020B0604020202020204" pitchFamily="34" charset="0"/>
                        </a:rPr>
                        <a:t>12-17 mg/d</a:t>
                      </a:r>
                    </a:p>
                    <a:p>
                      <a:r>
                        <a:rPr lang="en-US" sz="1200" dirty="0">
                          <a:latin typeface="Arial" panose="020B0604020202020204" pitchFamily="34" charset="0"/>
                          <a:cs typeface="Arial" panose="020B0604020202020204" pitchFamily="34" charset="0"/>
                        </a:rPr>
                        <a:t>18-23</a:t>
                      </a:r>
                      <a:r>
                        <a:rPr lang="en-US" sz="1200" baseline="0" dirty="0">
                          <a:latin typeface="Arial" panose="020B0604020202020204" pitchFamily="34" charset="0"/>
                          <a:cs typeface="Arial" panose="020B0604020202020204" pitchFamily="34" charset="0"/>
                        </a:rPr>
                        <a:t> mg/d</a:t>
                      </a:r>
                    </a:p>
                    <a:p>
                      <a:r>
                        <a:rPr lang="en-US" sz="1200" baseline="0" dirty="0">
                          <a:latin typeface="Arial" panose="020B0604020202020204" pitchFamily="34" charset="0"/>
                          <a:cs typeface="Arial" panose="020B0604020202020204" pitchFamily="34" charset="0"/>
                        </a:rPr>
                        <a:t>24-29 mg/d</a:t>
                      </a:r>
                    </a:p>
                    <a:p>
                      <a:r>
                        <a:rPr lang="en-US" sz="1200" baseline="0" dirty="0">
                          <a:latin typeface="Arial" panose="020B0604020202020204" pitchFamily="34" charset="0"/>
                          <a:cs typeface="Arial" panose="020B0604020202020204" pitchFamily="34" charset="0"/>
                        </a:rPr>
                        <a:t>30-35 mg/d</a:t>
                      </a:r>
                    </a:p>
                    <a:p>
                      <a:r>
                        <a:rPr lang="en-US" sz="1200" u="sng" baseline="0" dirty="0">
                          <a:latin typeface="Arial" panose="020B0604020202020204" pitchFamily="34" charset="0"/>
                          <a:cs typeface="Arial" panose="020B0604020202020204" pitchFamily="34" charset="0"/>
                        </a:rPr>
                        <a:t>&gt; </a:t>
                      </a:r>
                      <a:r>
                        <a:rPr lang="en-US" sz="1200" u="none" baseline="0" dirty="0">
                          <a:latin typeface="Arial" panose="020B0604020202020204" pitchFamily="34" charset="0"/>
                          <a:cs typeface="Arial" panose="020B0604020202020204" pitchFamily="34" charset="0"/>
                        </a:rPr>
                        <a:t>36</a:t>
                      </a:r>
                      <a:endParaRPr lang="en-US" sz="1200" u="none"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8 units BID</a:t>
                      </a:r>
                    </a:p>
                    <a:p>
                      <a:r>
                        <a:rPr lang="en-US" sz="1200" dirty="0">
                          <a:latin typeface="Arial" panose="020B0604020202020204" pitchFamily="34" charset="0"/>
                          <a:cs typeface="Arial" panose="020B0604020202020204" pitchFamily="34" charset="0"/>
                        </a:rPr>
                        <a:t>15 units BID</a:t>
                      </a:r>
                    </a:p>
                    <a:p>
                      <a:r>
                        <a:rPr lang="en-US" sz="1200" dirty="0">
                          <a:latin typeface="Arial" panose="020B0604020202020204" pitchFamily="34" charset="0"/>
                          <a:cs typeface="Arial" panose="020B0604020202020204" pitchFamily="34" charset="0"/>
                        </a:rPr>
                        <a:t>20 units BID</a:t>
                      </a:r>
                    </a:p>
                    <a:p>
                      <a:r>
                        <a:rPr lang="en-US" sz="1200" dirty="0">
                          <a:latin typeface="Arial" panose="020B0604020202020204" pitchFamily="34" charset="0"/>
                          <a:cs typeface="Arial" panose="020B0604020202020204" pitchFamily="34" charset="0"/>
                        </a:rPr>
                        <a:t>30 units BID</a:t>
                      </a:r>
                    </a:p>
                    <a:p>
                      <a:r>
                        <a:rPr lang="en-US" sz="1200" dirty="0">
                          <a:latin typeface="Arial" panose="020B0604020202020204" pitchFamily="34" charset="0"/>
                          <a:cs typeface="Arial" panose="020B0604020202020204" pitchFamily="34" charset="0"/>
                        </a:rPr>
                        <a:t>30 units BID</a:t>
                      </a:r>
                    </a:p>
                    <a:p>
                      <a:r>
                        <a:rPr lang="en-US" sz="1200" dirty="0">
                          <a:latin typeface="Arial" panose="020B0604020202020204" pitchFamily="34" charset="0"/>
                          <a:cs typeface="Arial" panose="020B0604020202020204" pitchFamily="34" charset="0"/>
                        </a:rPr>
                        <a:t>30 units BID</a:t>
                      </a:r>
                    </a:p>
                  </a:txBody>
                  <a:tcPr/>
                </a:tc>
                <a:extLst>
                  <a:ext uri="{0D108BD9-81ED-4DB2-BD59-A6C34878D82A}">
                    <a16:rowId xmlns:a16="http://schemas.microsoft.com/office/drawing/2014/main" val="67923329"/>
                  </a:ext>
                </a:extLst>
              </a:tr>
            </a:tbl>
          </a:graphicData>
        </a:graphic>
      </p:graphicFrame>
    </p:spTree>
    <p:extLst>
      <p:ext uri="{BB962C8B-B14F-4D97-AF65-F5344CB8AC3E}">
        <p14:creationId xmlns:p14="http://schemas.microsoft.com/office/powerpoint/2010/main" val="2332896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Dexamethasone Treated With NPH</a:t>
            </a:r>
          </a:p>
        </p:txBody>
      </p:sp>
      <p:sp>
        <p:nvSpPr>
          <p:cNvPr id="3" name="TextBox 2"/>
          <p:cNvSpPr txBox="1"/>
          <p:nvPr/>
        </p:nvSpPr>
        <p:spPr>
          <a:xfrm>
            <a:off x="1993900" y="1879600"/>
            <a:ext cx="78105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Slide will be added before my presentation at AADE 18</a:t>
            </a:r>
          </a:p>
        </p:txBody>
      </p:sp>
    </p:spTree>
    <p:extLst>
      <p:ext uri="{BB962C8B-B14F-4D97-AF65-F5344CB8AC3E}">
        <p14:creationId xmlns:p14="http://schemas.microsoft.com/office/powerpoint/2010/main" val="1455793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Cystic Fibrosis Related Diabetes</a:t>
            </a:r>
          </a:p>
        </p:txBody>
      </p:sp>
      <p:sp>
        <p:nvSpPr>
          <p:cNvPr id="3" name="AutoShape 2" descr="Image result for picture of cystic fibrosis"/>
          <p:cNvSpPr>
            <a:spLocks noChangeAspect="1" noChangeArrowheads="1"/>
          </p:cNvSpPr>
          <p:nvPr/>
        </p:nvSpPr>
        <p:spPr bwMode="auto">
          <a:xfrm>
            <a:off x="155574" y="-144463"/>
            <a:ext cx="1833557" cy="1833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2"/>
          <a:stretch>
            <a:fillRect/>
          </a:stretch>
        </p:blipFill>
        <p:spPr>
          <a:xfrm>
            <a:off x="2406650" y="1563498"/>
            <a:ext cx="7378700" cy="5112752"/>
          </a:xfrm>
          <a:prstGeom prst="rect">
            <a:avLst/>
          </a:prstGeom>
        </p:spPr>
      </p:pic>
    </p:spTree>
    <p:extLst>
      <p:ext uri="{BB962C8B-B14F-4D97-AF65-F5344CB8AC3E}">
        <p14:creationId xmlns:p14="http://schemas.microsoft.com/office/powerpoint/2010/main" val="248383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4" y="73024"/>
            <a:ext cx="11984566" cy="892176"/>
          </a:xfrm>
        </p:spPr>
        <p:txBody>
          <a:bodyPr>
            <a:noAutofit/>
          </a:bodyPr>
          <a:lstStyle/>
          <a:p>
            <a:pPr algn="ctr"/>
            <a:r>
              <a:rPr lang="en-US" sz="3500" dirty="0"/>
              <a:t>Insulin Protocols with Tiered System and NP Run Glycemic Management Team</a:t>
            </a:r>
          </a:p>
        </p:txBody>
      </p:sp>
      <p:pic>
        <p:nvPicPr>
          <p:cNvPr id="2" name="Picture 1"/>
          <p:cNvPicPr>
            <a:picLocks noChangeAspect="1"/>
          </p:cNvPicPr>
          <p:nvPr/>
        </p:nvPicPr>
        <p:blipFill>
          <a:blip r:embed="rId2"/>
          <a:stretch>
            <a:fillRect/>
          </a:stretch>
        </p:blipFill>
        <p:spPr>
          <a:xfrm>
            <a:off x="1771650" y="1091422"/>
            <a:ext cx="8576734" cy="5689600"/>
          </a:xfrm>
          <a:prstGeom prst="rect">
            <a:avLst/>
          </a:prstGeom>
        </p:spPr>
      </p:pic>
    </p:spTree>
    <p:extLst>
      <p:ext uri="{BB962C8B-B14F-4D97-AF65-F5344CB8AC3E}">
        <p14:creationId xmlns:p14="http://schemas.microsoft.com/office/powerpoint/2010/main" val="3208958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9BFC-DCA7-4081-85D1-3A6043837F91}"/>
              </a:ext>
            </a:extLst>
          </p:cNvPr>
          <p:cNvSpPr>
            <a:spLocks noGrp="1"/>
          </p:cNvSpPr>
          <p:nvPr>
            <p:ph type="title"/>
          </p:nvPr>
        </p:nvSpPr>
        <p:spPr>
          <a:xfrm>
            <a:off x="609599" y="177631"/>
            <a:ext cx="10972800" cy="646240"/>
          </a:xfrm>
        </p:spPr>
        <p:txBody>
          <a:bodyPr/>
          <a:lstStyle/>
          <a:p>
            <a:r>
              <a:rPr lang="en-US" sz="3500" dirty="0"/>
              <a:t>CFRD Treatment Recommendations</a:t>
            </a:r>
          </a:p>
        </p:txBody>
      </p:sp>
      <p:sp>
        <p:nvSpPr>
          <p:cNvPr id="3" name="Content Placeholder 2">
            <a:extLst>
              <a:ext uri="{FF2B5EF4-FFF2-40B4-BE49-F238E27FC236}">
                <a16:creationId xmlns:a16="http://schemas.microsoft.com/office/drawing/2014/main" id="{2B6D43D5-92CB-4614-9E44-0605EE631715}"/>
              </a:ext>
            </a:extLst>
          </p:cNvPr>
          <p:cNvSpPr>
            <a:spLocks noGrp="1"/>
          </p:cNvSpPr>
          <p:nvPr>
            <p:ph idx="1"/>
          </p:nvPr>
        </p:nvSpPr>
        <p:spPr>
          <a:xfrm>
            <a:off x="609599" y="1085128"/>
            <a:ext cx="11253849" cy="5320145"/>
          </a:xfrm>
        </p:spPr>
        <p:txBody>
          <a:bodyPr>
            <a:normAutofit fontScale="25000" lnSpcReduction="20000"/>
          </a:bodyPr>
          <a:lstStyle/>
          <a:p>
            <a:pPr fontAlgn="base"/>
            <a:r>
              <a:rPr lang="en-US" sz="12400" dirty="0"/>
              <a:t>Should ideally be seen quarterly by a specialized multidisciplinary team with expertise in diabetes and CF. (ADA-E; Consensus)</a:t>
            </a:r>
          </a:p>
          <a:p>
            <a:pPr fontAlgn="base"/>
            <a:r>
              <a:rPr lang="en-US" sz="12400" dirty="0"/>
              <a:t>Should receive ongoing DSME from diabetes education programs that meet national standards for DSME. (ADA-E; Consensus)</a:t>
            </a:r>
          </a:p>
          <a:p>
            <a:pPr fontAlgn="base"/>
            <a:r>
              <a:rPr lang="en-US" sz="12400" dirty="0"/>
              <a:t>Should be treated with insulin therapy. (ADA-A; USPSTF-B)</a:t>
            </a:r>
          </a:p>
          <a:p>
            <a:pPr fontAlgn="base"/>
            <a:r>
              <a:rPr lang="en-US" sz="12400" dirty="0"/>
              <a:t>Oral diabetes agents are not as effective as insulin in improving nutritional and metabolic outcomes in CFRD and are not recommended outside the context of clinical research trials. (ADA-A; USPSTF-D)</a:t>
            </a:r>
          </a:p>
          <a:p>
            <a:pPr fontAlgn="base"/>
            <a:r>
              <a:rPr lang="en-US" sz="12400" dirty="0"/>
              <a:t>Should perform SMBG at least three times a day. (ADA-E; Consensus)</a:t>
            </a:r>
          </a:p>
          <a:p>
            <a:endParaRPr lang="en-US" dirty="0"/>
          </a:p>
        </p:txBody>
      </p:sp>
    </p:spTree>
    <p:extLst>
      <p:ext uri="{BB962C8B-B14F-4D97-AF65-F5344CB8AC3E}">
        <p14:creationId xmlns:p14="http://schemas.microsoft.com/office/powerpoint/2010/main" val="1911093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EA357-C765-4FCC-8294-DD43B3229676}"/>
              </a:ext>
            </a:extLst>
          </p:cNvPr>
          <p:cNvSpPr>
            <a:spLocks noGrp="1"/>
          </p:cNvSpPr>
          <p:nvPr>
            <p:ph idx="1"/>
          </p:nvPr>
        </p:nvSpPr>
        <p:spPr>
          <a:xfrm>
            <a:off x="562099" y="320634"/>
            <a:ext cx="10972800" cy="6442363"/>
          </a:xfrm>
        </p:spPr>
        <p:txBody>
          <a:bodyPr>
            <a:normAutofit fontScale="62500" lnSpcReduction="20000"/>
          </a:bodyPr>
          <a:lstStyle/>
          <a:p>
            <a:pPr fontAlgn="base"/>
            <a:r>
              <a:rPr lang="en-US" sz="5000" dirty="0"/>
              <a:t>Should strive to attain plasma glucose goals as per the ADA recommendations for all people with diabetes</a:t>
            </a:r>
          </a:p>
          <a:p>
            <a:pPr lvl="1" fontAlgn="base"/>
            <a:r>
              <a:rPr lang="en-US" sz="4300" dirty="0"/>
              <a:t>higher or lower goals may be indicated for some patients</a:t>
            </a:r>
          </a:p>
          <a:p>
            <a:pPr lvl="1" fontAlgn="base"/>
            <a:r>
              <a:rPr lang="en-US" sz="4300" dirty="0"/>
              <a:t>individualization is important. (ADA-E; Consensus)</a:t>
            </a:r>
          </a:p>
          <a:p>
            <a:pPr fontAlgn="base"/>
            <a:r>
              <a:rPr lang="en-US" sz="5000" dirty="0"/>
              <a:t>A1C measurement is recommended quarterly for patients with CFRD. (ADA-E; Consensus)</a:t>
            </a:r>
          </a:p>
          <a:p>
            <a:pPr fontAlgn="base"/>
            <a:r>
              <a:rPr lang="en-US" sz="5000" dirty="0"/>
              <a:t>For many patients with CFRD, A1C treatment goal is &lt;7% </a:t>
            </a:r>
          </a:p>
          <a:p>
            <a:pPr lvl="1" fontAlgn="base"/>
            <a:r>
              <a:rPr lang="en-US" sz="4300" dirty="0"/>
              <a:t>higher or lower goals may be indicated for some patients</a:t>
            </a:r>
          </a:p>
          <a:p>
            <a:pPr lvl="1" fontAlgn="base"/>
            <a:r>
              <a:rPr lang="en-US" sz="4300" dirty="0"/>
              <a:t>individualization is important. (ADA-B; USPSTF-B)</a:t>
            </a:r>
          </a:p>
          <a:p>
            <a:pPr fontAlgn="base"/>
            <a:r>
              <a:rPr lang="en-US" sz="5000" dirty="0"/>
              <a:t>CFF evidence-based guidelines for nutritional management are recommended for patients with CFRD. (ADA-E; Consensus)</a:t>
            </a:r>
          </a:p>
          <a:p>
            <a:pPr fontAlgn="base"/>
            <a:r>
              <a:rPr lang="en-US" sz="5000" dirty="0"/>
              <a:t>Patients with CFRD should be advised to do moderate aerobic exercise for at least 150 min per week. (ADA-E; Consensus)</a:t>
            </a:r>
          </a:p>
          <a:p>
            <a:endParaRPr lang="en-US" dirty="0"/>
          </a:p>
        </p:txBody>
      </p:sp>
    </p:spTree>
    <p:extLst>
      <p:ext uri="{BB962C8B-B14F-4D97-AF65-F5344CB8AC3E}">
        <p14:creationId xmlns:p14="http://schemas.microsoft.com/office/powerpoint/2010/main" val="1546908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F0F8-8020-4E7E-B85D-137F91A40164}"/>
              </a:ext>
            </a:extLst>
          </p:cNvPr>
          <p:cNvSpPr>
            <a:spLocks noGrp="1"/>
          </p:cNvSpPr>
          <p:nvPr>
            <p:ph type="title"/>
          </p:nvPr>
        </p:nvSpPr>
        <p:spPr/>
        <p:txBody>
          <a:bodyPr/>
          <a:lstStyle/>
          <a:p>
            <a:r>
              <a:rPr lang="en-US" sz="3500" dirty="0"/>
              <a:t>One Approach</a:t>
            </a:r>
          </a:p>
        </p:txBody>
      </p:sp>
      <p:sp>
        <p:nvSpPr>
          <p:cNvPr id="3" name="Content Placeholder 2">
            <a:extLst>
              <a:ext uri="{FF2B5EF4-FFF2-40B4-BE49-F238E27FC236}">
                <a16:creationId xmlns:a16="http://schemas.microsoft.com/office/drawing/2014/main" id="{D82257FF-C489-4D4E-8EE7-A8D20FFF8BDA}"/>
              </a:ext>
            </a:extLst>
          </p:cNvPr>
          <p:cNvSpPr>
            <a:spLocks noGrp="1"/>
          </p:cNvSpPr>
          <p:nvPr>
            <p:ph idx="1"/>
          </p:nvPr>
        </p:nvSpPr>
        <p:spPr/>
        <p:txBody>
          <a:bodyPr>
            <a:normAutofit/>
          </a:bodyPr>
          <a:lstStyle/>
          <a:p>
            <a:r>
              <a:rPr lang="en-US" sz="3100" dirty="0"/>
              <a:t>Low-dose basal insulin</a:t>
            </a:r>
          </a:p>
          <a:p>
            <a:r>
              <a:rPr lang="en-US" sz="3100" dirty="0"/>
              <a:t>Rapid acting insulin per ICR with each meal</a:t>
            </a:r>
          </a:p>
          <a:p>
            <a:r>
              <a:rPr lang="en-US" sz="3100" dirty="0"/>
              <a:t>Correction insulin no more than every 4 hours</a:t>
            </a:r>
          </a:p>
          <a:p>
            <a:r>
              <a:rPr lang="en-US" sz="3100" dirty="0"/>
              <a:t>No carbohydrate restrictions</a:t>
            </a:r>
          </a:p>
          <a:p>
            <a:r>
              <a:rPr lang="en-US" sz="3100" dirty="0"/>
              <a:t>May be on nocturnal feedings and daily meals</a:t>
            </a:r>
          </a:p>
          <a:p>
            <a:pPr lvl="1"/>
            <a:r>
              <a:rPr lang="en-US" sz="2700" dirty="0"/>
              <a:t>Basal bolus insulin plus NPH with feeding</a:t>
            </a:r>
          </a:p>
          <a:p>
            <a:pPr lvl="1"/>
            <a:r>
              <a:rPr lang="en-US" sz="2700" dirty="0"/>
              <a:t>BID basal insulin </a:t>
            </a:r>
          </a:p>
        </p:txBody>
      </p:sp>
    </p:spTree>
    <p:extLst>
      <p:ext uri="{BB962C8B-B14F-4D97-AF65-F5344CB8AC3E}">
        <p14:creationId xmlns:p14="http://schemas.microsoft.com/office/powerpoint/2010/main" val="756014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FFD7-60BD-4C96-9DF2-1AB8BFAAC48F}"/>
              </a:ext>
            </a:extLst>
          </p:cNvPr>
          <p:cNvSpPr>
            <a:spLocks noGrp="1"/>
          </p:cNvSpPr>
          <p:nvPr>
            <p:ph type="title"/>
          </p:nvPr>
        </p:nvSpPr>
        <p:spPr/>
        <p:txBody>
          <a:bodyPr/>
          <a:lstStyle/>
          <a:p>
            <a:r>
              <a:rPr lang="en-US" sz="3500" dirty="0"/>
              <a:t>CFRD Case Study</a:t>
            </a:r>
          </a:p>
        </p:txBody>
      </p:sp>
      <p:sp>
        <p:nvSpPr>
          <p:cNvPr id="3" name="Content Placeholder 2">
            <a:extLst>
              <a:ext uri="{FF2B5EF4-FFF2-40B4-BE49-F238E27FC236}">
                <a16:creationId xmlns:a16="http://schemas.microsoft.com/office/drawing/2014/main" id="{13138BB1-8BF8-49D8-B443-0E4785BE249A}"/>
              </a:ext>
            </a:extLst>
          </p:cNvPr>
          <p:cNvSpPr>
            <a:spLocks noGrp="1"/>
          </p:cNvSpPr>
          <p:nvPr>
            <p:ph idx="1"/>
          </p:nvPr>
        </p:nvSpPr>
        <p:spPr/>
        <p:txBody>
          <a:bodyPr>
            <a:normAutofit/>
          </a:bodyPr>
          <a:lstStyle/>
          <a:p>
            <a:r>
              <a:rPr lang="en-US" sz="3100" dirty="0"/>
              <a:t>Mr. T has a history of Cystic Fibrosis and CFRD x 1 year. At home he takes Glargine 15 units nightly and Novolog 4 units with meals BID plus a correction scale. He monitors AC and HS</a:t>
            </a:r>
          </a:p>
          <a:p>
            <a:r>
              <a:rPr lang="en-US" sz="3100" dirty="0"/>
              <a:t>He was admitted with a CF exacerbation.</a:t>
            </a:r>
          </a:p>
        </p:txBody>
      </p:sp>
    </p:spTree>
    <p:extLst>
      <p:ext uri="{BB962C8B-B14F-4D97-AF65-F5344CB8AC3E}">
        <p14:creationId xmlns:p14="http://schemas.microsoft.com/office/powerpoint/2010/main" val="1998397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AE5E5-FEF6-4593-BB22-A917D1145A71}"/>
              </a:ext>
            </a:extLst>
          </p:cNvPr>
          <p:cNvSpPr txBox="1"/>
          <p:nvPr/>
        </p:nvSpPr>
        <p:spPr>
          <a:xfrm>
            <a:off x="858416" y="457200"/>
            <a:ext cx="9349274" cy="1169551"/>
          </a:xfrm>
          <a:prstGeom prst="rect">
            <a:avLst/>
          </a:prstGeom>
          <a:noFill/>
        </p:spPr>
        <p:txBody>
          <a:bodyPr wrap="square" rtlCol="0">
            <a:spAutoFit/>
          </a:bodyPr>
          <a:lstStyle/>
          <a:p>
            <a:r>
              <a:rPr lang="en-US" sz="3500" dirty="0">
                <a:latin typeface="Arial" panose="020B0604020202020204" pitchFamily="34" charset="0"/>
                <a:cs typeface="Arial" panose="020B0604020202020204" pitchFamily="34" charset="0"/>
              </a:rPr>
              <a:t>As you can see, he is eating and not receiving insulin each time resulting in hyperglycemia.</a:t>
            </a:r>
          </a:p>
        </p:txBody>
      </p:sp>
      <p:pic>
        <p:nvPicPr>
          <p:cNvPr id="6" name="Picture 5">
            <a:extLst>
              <a:ext uri="{FF2B5EF4-FFF2-40B4-BE49-F238E27FC236}">
                <a16:creationId xmlns:a16="http://schemas.microsoft.com/office/drawing/2014/main" id="{20894BC8-654B-4EF4-BD83-2CB3653452D7}"/>
              </a:ext>
            </a:extLst>
          </p:cNvPr>
          <p:cNvPicPr>
            <a:picLocks noChangeAspect="1"/>
          </p:cNvPicPr>
          <p:nvPr/>
        </p:nvPicPr>
        <p:blipFill rotWithShape="1">
          <a:blip r:embed="rId2"/>
          <a:srcRect l="31071" t="41631" r="2730" b="31021"/>
          <a:stretch/>
        </p:blipFill>
        <p:spPr>
          <a:xfrm>
            <a:off x="389426" y="2463282"/>
            <a:ext cx="11403772" cy="2649895"/>
          </a:xfrm>
          <a:prstGeom prst="rect">
            <a:avLst/>
          </a:prstGeom>
        </p:spPr>
      </p:pic>
    </p:spTree>
    <p:extLst>
      <p:ext uri="{BB962C8B-B14F-4D97-AF65-F5344CB8AC3E}">
        <p14:creationId xmlns:p14="http://schemas.microsoft.com/office/powerpoint/2010/main" val="3479088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4" y="469900"/>
            <a:ext cx="9508066" cy="1320800"/>
          </a:xfrm>
        </p:spPr>
        <p:txBody>
          <a:bodyPr/>
          <a:lstStyle/>
          <a:p>
            <a:r>
              <a:rPr lang="en-US" sz="3500" dirty="0"/>
              <a:t>Tube Feedings </a:t>
            </a:r>
            <a:br>
              <a:rPr lang="en-US" sz="3500" dirty="0"/>
            </a:br>
            <a:r>
              <a:rPr lang="en-US" sz="3500" dirty="0"/>
              <a:t>Total Parenteral Nutrition</a:t>
            </a:r>
          </a:p>
        </p:txBody>
      </p:sp>
      <p:pic>
        <p:nvPicPr>
          <p:cNvPr id="4" name="Picture 3"/>
          <p:cNvPicPr>
            <a:picLocks noChangeAspect="1"/>
          </p:cNvPicPr>
          <p:nvPr/>
        </p:nvPicPr>
        <p:blipFill>
          <a:blip r:embed="rId2"/>
          <a:stretch>
            <a:fillRect/>
          </a:stretch>
        </p:blipFill>
        <p:spPr>
          <a:xfrm>
            <a:off x="471326" y="2404424"/>
            <a:ext cx="8853282" cy="3543300"/>
          </a:xfrm>
          <a:prstGeom prst="rect">
            <a:avLst/>
          </a:prstGeom>
        </p:spPr>
      </p:pic>
    </p:spTree>
    <p:extLst>
      <p:ext uri="{BB962C8B-B14F-4D97-AF65-F5344CB8AC3E}">
        <p14:creationId xmlns:p14="http://schemas.microsoft.com/office/powerpoint/2010/main" val="2811564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00" dirty="0"/>
              <a:t>Types of Feedings / TPN</a:t>
            </a:r>
          </a:p>
        </p:txBody>
      </p:sp>
      <p:sp>
        <p:nvSpPr>
          <p:cNvPr id="4" name="Content Placeholder 3"/>
          <p:cNvSpPr>
            <a:spLocks noGrp="1"/>
          </p:cNvSpPr>
          <p:nvPr>
            <p:ph idx="1"/>
          </p:nvPr>
        </p:nvSpPr>
        <p:spPr>
          <a:xfrm>
            <a:off x="677334" y="1930400"/>
            <a:ext cx="8596668" cy="4126016"/>
          </a:xfrm>
        </p:spPr>
        <p:txBody>
          <a:bodyPr>
            <a:normAutofit lnSpcReduction="10000"/>
          </a:bodyPr>
          <a:lstStyle/>
          <a:p>
            <a:r>
              <a:rPr lang="en-US" sz="3100" dirty="0"/>
              <a:t>Feedings</a:t>
            </a:r>
          </a:p>
          <a:p>
            <a:pPr lvl="1"/>
            <a:r>
              <a:rPr lang="en-US" sz="2700" dirty="0"/>
              <a:t>Continuous</a:t>
            </a:r>
          </a:p>
          <a:p>
            <a:pPr lvl="1"/>
            <a:r>
              <a:rPr lang="en-US" sz="2700" dirty="0"/>
              <a:t>BRIK Feedings</a:t>
            </a:r>
          </a:p>
          <a:p>
            <a:pPr lvl="1"/>
            <a:r>
              <a:rPr lang="en-US" sz="2700" dirty="0"/>
              <a:t>Nocturnal Feedings</a:t>
            </a:r>
          </a:p>
          <a:p>
            <a:endParaRPr lang="en-US" dirty="0"/>
          </a:p>
          <a:p>
            <a:r>
              <a:rPr lang="en-US" sz="3100" dirty="0"/>
              <a:t>TPN</a:t>
            </a:r>
          </a:p>
          <a:p>
            <a:pPr lvl="1"/>
            <a:r>
              <a:rPr lang="en-US" sz="2700" dirty="0"/>
              <a:t>Continuous</a:t>
            </a:r>
          </a:p>
          <a:p>
            <a:pPr lvl="1"/>
            <a:r>
              <a:rPr lang="en-US" sz="2700" dirty="0"/>
              <a:t>Nocturnal</a:t>
            </a:r>
          </a:p>
        </p:txBody>
      </p:sp>
    </p:spTree>
    <p:extLst>
      <p:ext uri="{BB962C8B-B14F-4D97-AF65-F5344CB8AC3E}">
        <p14:creationId xmlns:p14="http://schemas.microsoft.com/office/powerpoint/2010/main" val="1841721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D211-0C7E-46CC-A18B-BD4A4F62C502}"/>
              </a:ext>
            </a:extLst>
          </p:cNvPr>
          <p:cNvSpPr>
            <a:spLocks noGrp="1"/>
          </p:cNvSpPr>
          <p:nvPr>
            <p:ph type="title"/>
          </p:nvPr>
        </p:nvSpPr>
        <p:spPr/>
        <p:txBody>
          <a:bodyPr/>
          <a:lstStyle/>
          <a:p>
            <a:r>
              <a:rPr lang="en-US" dirty="0"/>
              <a:t>Published Recommendation</a:t>
            </a:r>
          </a:p>
        </p:txBody>
      </p:sp>
      <p:sp>
        <p:nvSpPr>
          <p:cNvPr id="3" name="Content Placeholder 2">
            <a:extLst>
              <a:ext uri="{FF2B5EF4-FFF2-40B4-BE49-F238E27FC236}">
                <a16:creationId xmlns:a16="http://schemas.microsoft.com/office/drawing/2014/main" id="{1431209E-4F3C-41BD-9167-9C676B7BABF8}"/>
              </a:ext>
            </a:extLst>
          </p:cNvPr>
          <p:cNvSpPr>
            <a:spLocks noGrp="1"/>
          </p:cNvSpPr>
          <p:nvPr>
            <p:ph idx="1"/>
          </p:nvPr>
        </p:nvSpPr>
        <p:spPr>
          <a:xfrm>
            <a:off x="609600" y="1889803"/>
            <a:ext cx="10972800" cy="4380369"/>
          </a:xfrm>
        </p:spPr>
        <p:txBody>
          <a:bodyPr>
            <a:normAutofit/>
          </a:bodyPr>
          <a:lstStyle/>
          <a:p>
            <a:r>
              <a:rPr lang="en-US" sz="3100" dirty="0"/>
              <a:t>Total Parenteral Nutrition</a:t>
            </a:r>
          </a:p>
          <a:p>
            <a:pPr lvl="1"/>
            <a:r>
              <a:rPr lang="en-US" sz="2700" dirty="0"/>
              <a:t>1 unit of Regular insulin per 12-15 g of carbohydrate in TPN bag</a:t>
            </a:r>
          </a:p>
          <a:p>
            <a:r>
              <a:rPr lang="en-US" sz="3100" dirty="0"/>
              <a:t>Enteral nutrition (Tube Feeding)</a:t>
            </a:r>
          </a:p>
          <a:p>
            <a:pPr lvl="1"/>
            <a:r>
              <a:rPr lang="en-US" sz="2700" dirty="0"/>
              <a:t>70/30 insulin Q8h</a:t>
            </a:r>
          </a:p>
          <a:p>
            <a:pPr lvl="1"/>
            <a:r>
              <a:rPr lang="en-US" sz="2700" dirty="0"/>
              <a:t>Rapid acting insulin every 4 hours</a:t>
            </a:r>
          </a:p>
          <a:p>
            <a:pPr lvl="1"/>
            <a:r>
              <a:rPr lang="en-US" sz="2700" dirty="0"/>
              <a:t>D10W if enteral nutrition is stopped</a:t>
            </a:r>
          </a:p>
        </p:txBody>
      </p:sp>
      <p:sp>
        <p:nvSpPr>
          <p:cNvPr id="5" name="Footer Placeholder 4"/>
          <p:cNvSpPr>
            <a:spLocks noGrp="1"/>
          </p:cNvSpPr>
          <p:nvPr>
            <p:ph type="ftr" sz="quarter" idx="11"/>
          </p:nvPr>
        </p:nvSpPr>
        <p:spPr>
          <a:xfrm>
            <a:off x="609600" y="6270172"/>
            <a:ext cx="8783782" cy="451306"/>
          </a:xfrm>
        </p:spPr>
        <p:txBody>
          <a:bodyPr/>
          <a:lstStyle/>
          <a:p>
            <a:r>
              <a:rPr lang="en-US" dirty="0"/>
              <a:t>Wang, C. C. &amp; Draznin, B. (2013). Insulin use in hospitalized patients with diabetes: navigate with care. </a:t>
            </a:r>
            <a:r>
              <a:rPr lang="en-US" i="1" dirty="0"/>
              <a:t>Diabetes Spectrum</a:t>
            </a:r>
            <a:r>
              <a:rPr lang="en-US" dirty="0"/>
              <a:t> May 2013, 26 (2) 124-130; DOI: 10.2337/diaspect.26.2.124.</a:t>
            </a:r>
          </a:p>
        </p:txBody>
      </p:sp>
    </p:spTree>
    <p:extLst>
      <p:ext uri="{BB962C8B-B14F-4D97-AF65-F5344CB8AC3E}">
        <p14:creationId xmlns:p14="http://schemas.microsoft.com/office/powerpoint/2010/main" val="2380803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3EEC-C1D0-4B21-8F1E-90EC9ED55497}"/>
              </a:ext>
            </a:extLst>
          </p:cNvPr>
          <p:cNvSpPr>
            <a:spLocks noGrp="1"/>
          </p:cNvSpPr>
          <p:nvPr>
            <p:ph type="title"/>
          </p:nvPr>
        </p:nvSpPr>
        <p:spPr/>
        <p:txBody>
          <a:bodyPr/>
          <a:lstStyle/>
          <a:p>
            <a:r>
              <a:rPr lang="en-US" sz="3500" dirty="0"/>
              <a:t>One Approach</a:t>
            </a:r>
          </a:p>
        </p:txBody>
      </p:sp>
      <p:sp>
        <p:nvSpPr>
          <p:cNvPr id="3" name="Content Placeholder 2">
            <a:extLst>
              <a:ext uri="{FF2B5EF4-FFF2-40B4-BE49-F238E27FC236}">
                <a16:creationId xmlns:a16="http://schemas.microsoft.com/office/drawing/2014/main" id="{D9A261CA-79E5-4CA2-A714-8C968392A5CE}"/>
              </a:ext>
            </a:extLst>
          </p:cNvPr>
          <p:cNvSpPr>
            <a:spLocks noGrp="1"/>
          </p:cNvSpPr>
          <p:nvPr>
            <p:ph idx="1"/>
          </p:nvPr>
        </p:nvSpPr>
        <p:spPr/>
        <p:txBody>
          <a:bodyPr/>
          <a:lstStyle/>
          <a:p>
            <a:r>
              <a:rPr lang="en-US" sz="3100" dirty="0"/>
              <a:t>BRIK Feedings</a:t>
            </a:r>
          </a:p>
          <a:p>
            <a:pPr lvl="1"/>
            <a:r>
              <a:rPr lang="en-US" sz="2700" dirty="0"/>
              <a:t>Basal bolus insulin</a:t>
            </a:r>
          </a:p>
          <a:p>
            <a:r>
              <a:rPr lang="en-US" sz="3100" dirty="0"/>
              <a:t>Continuous Feedings</a:t>
            </a:r>
          </a:p>
          <a:p>
            <a:pPr lvl="1"/>
            <a:r>
              <a:rPr lang="en-US" sz="2700" dirty="0"/>
              <a:t>BID NPH</a:t>
            </a:r>
          </a:p>
          <a:p>
            <a:pPr lvl="1"/>
            <a:r>
              <a:rPr lang="en-US" sz="2700" dirty="0"/>
              <a:t>Q6h monitoring with correction insulin</a:t>
            </a:r>
          </a:p>
          <a:p>
            <a:pPr lvl="1"/>
            <a:r>
              <a:rPr lang="en-US" sz="2700" dirty="0"/>
              <a:t>80% basal 20% bolus ratio</a:t>
            </a:r>
          </a:p>
        </p:txBody>
      </p:sp>
    </p:spTree>
    <p:extLst>
      <p:ext uri="{BB962C8B-B14F-4D97-AF65-F5344CB8AC3E}">
        <p14:creationId xmlns:p14="http://schemas.microsoft.com/office/powerpoint/2010/main" val="2164621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36114"/>
            <a:ext cx="12060766" cy="1320800"/>
          </a:xfrm>
        </p:spPr>
        <p:txBody>
          <a:bodyPr>
            <a:noAutofit/>
          </a:bodyPr>
          <a:lstStyle/>
          <a:p>
            <a:r>
              <a:rPr lang="en-US" sz="3100" dirty="0">
                <a:solidFill>
                  <a:srgbClr val="0070C0"/>
                </a:solidFill>
              </a:rPr>
              <a:t>Mr. R with DM Type 2 for 5 years. At home, he takes Metformin-repaglinide 500mg / 1 mg BID. He monitors TID and they run in the 150 - 155 range. BRIK feedings Q4h and is NPO due to recent surgery for oral cancer.</a:t>
            </a:r>
            <a:br>
              <a:rPr lang="en-US" sz="3100" dirty="0">
                <a:solidFill>
                  <a:srgbClr val="0070C0"/>
                </a:solidFill>
              </a:rPr>
            </a:br>
            <a:endParaRPr lang="en-US" sz="3100" dirty="0">
              <a:solidFill>
                <a:srgbClr val="0070C0"/>
              </a:solidFill>
            </a:endParaRPr>
          </a:p>
        </p:txBody>
      </p:sp>
      <p:pic>
        <p:nvPicPr>
          <p:cNvPr id="5" name="Content Placeholder 4"/>
          <p:cNvPicPr>
            <a:picLocks noGrp="1" noChangeAspect="1"/>
          </p:cNvPicPr>
          <p:nvPr>
            <p:ph idx="1"/>
          </p:nvPr>
        </p:nvPicPr>
        <p:blipFill rotWithShape="1">
          <a:blip r:embed="rId2"/>
          <a:srcRect l="32834" t="36245" r="144" b="41400"/>
          <a:stretch/>
        </p:blipFill>
        <p:spPr>
          <a:xfrm>
            <a:off x="349790" y="2449094"/>
            <a:ext cx="11628007" cy="3102810"/>
          </a:xfrm>
          <a:prstGeom prst="rect">
            <a:avLst/>
          </a:prstGeom>
        </p:spPr>
      </p:pic>
      <p:sp>
        <p:nvSpPr>
          <p:cNvPr id="6" name="TextBox 5"/>
          <p:cNvSpPr txBox="1"/>
          <p:nvPr/>
        </p:nvSpPr>
        <p:spPr>
          <a:xfrm>
            <a:off x="349791" y="5501549"/>
            <a:ext cx="9957992" cy="1338828"/>
          </a:xfrm>
          <a:prstGeom prst="rect">
            <a:avLst/>
          </a:prstGeom>
          <a:noFill/>
        </p:spPr>
        <p:txBody>
          <a:bodyPr wrap="square" rtlCol="0">
            <a:spAutoFit/>
          </a:bodyPr>
          <a:lstStyle/>
          <a:p>
            <a:r>
              <a:rPr lang="en-US" sz="2700" dirty="0"/>
              <a:t>As you can see, he received Glargine insulin and then had nutritional insulin if he ate took more than 50% of his feeding and correction insulin to correct glucose levels. </a:t>
            </a:r>
          </a:p>
        </p:txBody>
      </p:sp>
    </p:spTree>
    <p:extLst>
      <p:ext uri="{BB962C8B-B14F-4D97-AF65-F5344CB8AC3E}">
        <p14:creationId xmlns:p14="http://schemas.microsoft.com/office/powerpoint/2010/main" val="283570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6" y="3182031"/>
            <a:ext cx="2707574" cy="3610099"/>
          </a:xfrm>
          <a:prstGeom prst="rect">
            <a:avLst/>
          </a:prstGeom>
        </p:spPr>
      </p:pic>
      <p:sp>
        <p:nvSpPr>
          <p:cNvPr id="2" name="Title 1"/>
          <p:cNvSpPr>
            <a:spLocks noGrp="1"/>
          </p:cNvSpPr>
          <p:nvPr>
            <p:ph type="title"/>
          </p:nvPr>
        </p:nvSpPr>
        <p:spPr>
          <a:xfrm>
            <a:off x="178130" y="308259"/>
            <a:ext cx="11261766" cy="646240"/>
          </a:xfrm>
        </p:spPr>
        <p:txBody>
          <a:bodyPr/>
          <a:lstStyle/>
          <a:p>
            <a:r>
              <a:rPr lang="en-US" sz="3500" dirty="0"/>
              <a:t>Inpatient Glycemic Management Team</a:t>
            </a:r>
          </a:p>
        </p:txBody>
      </p:sp>
      <p:sp>
        <p:nvSpPr>
          <p:cNvPr id="3" name="Content Placeholder 2"/>
          <p:cNvSpPr>
            <a:spLocks noGrp="1"/>
          </p:cNvSpPr>
          <p:nvPr>
            <p:ph idx="1"/>
          </p:nvPr>
        </p:nvSpPr>
        <p:spPr>
          <a:xfrm>
            <a:off x="2707575" y="954499"/>
            <a:ext cx="8942119" cy="5446449"/>
          </a:xfrm>
        </p:spPr>
        <p:txBody>
          <a:bodyPr>
            <a:noAutofit/>
          </a:bodyPr>
          <a:lstStyle/>
          <a:p>
            <a:r>
              <a:rPr lang="en-US" sz="3100" dirty="0"/>
              <a:t>Glucose reading above 300</a:t>
            </a:r>
          </a:p>
          <a:p>
            <a:r>
              <a:rPr lang="en-US" sz="3100" dirty="0"/>
              <a:t>One glucose reading below 40 or two readings of 40-69 within 24 hours</a:t>
            </a:r>
          </a:p>
          <a:p>
            <a:r>
              <a:rPr lang="en-US" sz="3100" dirty="0"/>
              <a:t>Those on an insulin pump</a:t>
            </a:r>
          </a:p>
          <a:p>
            <a:r>
              <a:rPr lang="en-US" sz="3100" dirty="0"/>
              <a:t>Those on tube feeding or TPN protocol</a:t>
            </a:r>
          </a:p>
          <a:p>
            <a:r>
              <a:rPr lang="en-US" sz="3100" dirty="0"/>
              <a:t>Those who are difficult to control</a:t>
            </a:r>
          </a:p>
          <a:p>
            <a:pPr lvl="1"/>
            <a:r>
              <a:rPr lang="en-US" sz="2700" dirty="0"/>
              <a:t>Type 1 DM</a:t>
            </a:r>
          </a:p>
          <a:p>
            <a:pPr lvl="1"/>
            <a:r>
              <a:rPr lang="en-US" sz="2700" dirty="0"/>
              <a:t>Steroid-induced hyperglycemia</a:t>
            </a:r>
          </a:p>
          <a:p>
            <a:r>
              <a:rPr lang="en-US" sz="3100" dirty="0"/>
              <a:t>Patients at Spain Rehabilitation Center for Psychiatric Medicine who have diabetes</a:t>
            </a:r>
          </a:p>
          <a:p>
            <a:r>
              <a:rPr lang="en-US" sz="3100" dirty="0"/>
              <a:t>Those with CFRD</a:t>
            </a:r>
          </a:p>
        </p:txBody>
      </p:sp>
    </p:spTree>
    <p:extLst>
      <p:ext uri="{BB962C8B-B14F-4D97-AF65-F5344CB8AC3E}">
        <p14:creationId xmlns:p14="http://schemas.microsoft.com/office/powerpoint/2010/main" val="4071658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38" y="345233"/>
            <a:ext cx="10972800" cy="2556588"/>
          </a:xfrm>
        </p:spPr>
        <p:txBody>
          <a:bodyPr/>
          <a:lstStyle/>
          <a:p>
            <a:r>
              <a:rPr lang="en-US" sz="3500" dirty="0"/>
              <a:t>Mrs. G has no history of diabetes and was on no medications at home for management of diabetes. She was transferred to the stepdown unit due to difficulty weaning from ventilator. She is on a continuous tube feeding diet.</a:t>
            </a:r>
          </a:p>
        </p:txBody>
      </p:sp>
      <p:pic>
        <p:nvPicPr>
          <p:cNvPr id="3" name="Picture 2">
            <a:extLst>
              <a:ext uri="{FF2B5EF4-FFF2-40B4-BE49-F238E27FC236}">
                <a16:creationId xmlns:a16="http://schemas.microsoft.com/office/drawing/2014/main" id="{BDBB04E9-DCFC-4B8E-A646-57EDCE8BAC93}"/>
              </a:ext>
            </a:extLst>
          </p:cNvPr>
          <p:cNvPicPr>
            <a:picLocks noChangeAspect="1"/>
          </p:cNvPicPr>
          <p:nvPr/>
        </p:nvPicPr>
        <p:blipFill rotWithShape="1">
          <a:blip r:embed="rId2"/>
          <a:srcRect l="30306" t="40272" b="36054"/>
          <a:stretch/>
        </p:blipFill>
        <p:spPr>
          <a:xfrm>
            <a:off x="355427" y="3470988"/>
            <a:ext cx="11036428" cy="2108719"/>
          </a:xfrm>
          <a:prstGeom prst="rect">
            <a:avLst/>
          </a:prstGeom>
        </p:spPr>
      </p:pic>
    </p:spTree>
    <p:extLst>
      <p:ext uri="{BB962C8B-B14F-4D97-AF65-F5344CB8AC3E}">
        <p14:creationId xmlns:p14="http://schemas.microsoft.com/office/powerpoint/2010/main" val="456370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BE87-D14F-41D6-9F6F-03AFBABB63AB}"/>
              </a:ext>
            </a:extLst>
          </p:cNvPr>
          <p:cNvSpPr>
            <a:spLocks noGrp="1"/>
          </p:cNvSpPr>
          <p:nvPr>
            <p:ph type="title"/>
          </p:nvPr>
        </p:nvSpPr>
        <p:spPr/>
        <p:txBody>
          <a:bodyPr/>
          <a:lstStyle/>
          <a:p>
            <a:r>
              <a:rPr lang="en-US" sz="3500" dirty="0"/>
              <a:t>Total Parenteral Nutrition</a:t>
            </a:r>
          </a:p>
        </p:txBody>
      </p:sp>
      <p:pic>
        <p:nvPicPr>
          <p:cNvPr id="3" name="Picture 2">
            <a:extLst>
              <a:ext uri="{FF2B5EF4-FFF2-40B4-BE49-F238E27FC236}">
                <a16:creationId xmlns:a16="http://schemas.microsoft.com/office/drawing/2014/main" id="{448C50CA-A735-44BD-8267-14CC97E8A731}"/>
              </a:ext>
            </a:extLst>
          </p:cNvPr>
          <p:cNvPicPr>
            <a:picLocks noChangeAspect="1"/>
          </p:cNvPicPr>
          <p:nvPr/>
        </p:nvPicPr>
        <p:blipFill rotWithShape="1">
          <a:blip r:embed="rId2"/>
          <a:srcRect l="30831" t="39957" r="1365" b="35025"/>
          <a:stretch/>
        </p:blipFill>
        <p:spPr>
          <a:xfrm>
            <a:off x="436561" y="3909527"/>
            <a:ext cx="11059314" cy="2295331"/>
          </a:xfrm>
          <a:prstGeom prst="rect">
            <a:avLst/>
          </a:prstGeom>
        </p:spPr>
      </p:pic>
      <p:sp>
        <p:nvSpPr>
          <p:cNvPr id="4" name="TextBox 3">
            <a:extLst>
              <a:ext uri="{FF2B5EF4-FFF2-40B4-BE49-F238E27FC236}">
                <a16:creationId xmlns:a16="http://schemas.microsoft.com/office/drawing/2014/main" id="{4A15D0F0-9FEC-49E2-9D8B-0D22F10E132C}"/>
              </a:ext>
            </a:extLst>
          </p:cNvPr>
          <p:cNvSpPr txBox="1"/>
          <p:nvPr/>
        </p:nvSpPr>
        <p:spPr>
          <a:xfrm>
            <a:off x="405460" y="1492898"/>
            <a:ext cx="11059313" cy="2585323"/>
          </a:xfrm>
          <a:prstGeom prst="rect">
            <a:avLst/>
          </a:prstGeom>
          <a:noFill/>
        </p:spPr>
        <p:txBody>
          <a:bodyPr wrap="square" rtlCol="0">
            <a:spAutoFit/>
          </a:bodyPr>
          <a:lstStyle/>
          <a:p>
            <a:pPr marL="457200" indent="-457200">
              <a:buFont typeface="Arial" panose="020B0604020202020204" pitchFamily="34" charset="0"/>
              <a:buChar char="•"/>
            </a:pPr>
            <a:r>
              <a:rPr lang="en-US" sz="2700" dirty="0">
                <a:latin typeface="Arial" panose="020B0604020202020204" pitchFamily="34" charset="0"/>
                <a:cs typeface="Arial" panose="020B0604020202020204" pitchFamily="34" charset="0"/>
              </a:rPr>
              <a:t>Regular insulin added to TPN formulation and Q6h accuchecks with correction insulin. When TPN infusing, insulin infusing. When TPN is off, insulin is off.</a:t>
            </a:r>
          </a:p>
          <a:p>
            <a:pPr marL="457200" indent="-457200">
              <a:buFont typeface="Arial" panose="020B0604020202020204" pitchFamily="34" charset="0"/>
              <a:buChar char="•"/>
            </a:pPr>
            <a:r>
              <a:rPr lang="en-US" sz="2700" dirty="0">
                <a:latin typeface="Arial" panose="020B0604020202020204" pitchFamily="34" charset="0"/>
                <a:cs typeface="Arial" panose="020B0604020202020204" pitchFamily="34" charset="0"/>
              </a:rPr>
              <a:t>Another Option is BID Glargine or NPH and Q6h correction</a:t>
            </a:r>
          </a:p>
          <a:p>
            <a:pPr marL="457200" indent="-457200">
              <a:buFont typeface="Arial" panose="020B0604020202020204" pitchFamily="34" charset="0"/>
              <a:buChar char="•"/>
            </a:pPr>
            <a:r>
              <a:rPr lang="en-US" sz="2700" dirty="0">
                <a:latin typeface="Arial" panose="020B0604020202020204" pitchFamily="34" charset="0"/>
                <a:cs typeface="Arial" panose="020B0604020202020204" pitchFamily="34" charset="0"/>
              </a:rPr>
              <a:t>Hang D10W if TPN interrupted to avoid reactive hypoglycemia</a:t>
            </a:r>
          </a:p>
          <a:p>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265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C1900-E6C0-43BC-ADDF-70C0D6D4A0F7}"/>
              </a:ext>
            </a:extLst>
          </p:cNvPr>
          <p:cNvPicPr>
            <a:picLocks noChangeAspect="1"/>
          </p:cNvPicPr>
          <p:nvPr/>
        </p:nvPicPr>
        <p:blipFill>
          <a:blip r:embed="rId2"/>
          <a:stretch>
            <a:fillRect/>
          </a:stretch>
        </p:blipFill>
        <p:spPr>
          <a:xfrm>
            <a:off x="0" y="1518514"/>
            <a:ext cx="12192000" cy="4282846"/>
          </a:xfrm>
          <a:prstGeom prst="rect">
            <a:avLst/>
          </a:prstGeom>
        </p:spPr>
      </p:pic>
    </p:spTree>
    <p:extLst>
      <p:ext uri="{BB962C8B-B14F-4D97-AF65-F5344CB8AC3E}">
        <p14:creationId xmlns:p14="http://schemas.microsoft.com/office/powerpoint/2010/main" val="652665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Quizz transparent.pn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189" y="2838561"/>
            <a:ext cx="4724911" cy="3558827"/>
          </a:xfrm>
          <a:prstGeom prst="rect">
            <a:avLst/>
          </a:prstGeom>
        </p:spPr>
      </p:pic>
      <p:pic>
        <p:nvPicPr>
          <p:cNvPr id="2" name="Picture 1"/>
          <p:cNvPicPr>
            <a:picLocks noChangeAspect="1"/>
          </p:cNvPicPr>
          <p:nvPr/>
        </p:nvPicPr>
        <p:blipFill>
          <a:blip r:embed="rId3"/>
          <a:stretch>
            <a:fillRect/>
          </a:stretch>
        </p:blipFill>
        <p:spPr>
          <a:xfrm>
            <a:off x="7874000" y="131743"/>
            <a:ext cx="3954003" cy="2977411"/>
          </a:xfrm>
          <a:prstGeom prst="rect">
            <a:avLst/>
          </a:prstGeom>
        </p:spPr>
      </p:pic>
      <p:pic>
        <p:nvPicPr>
          <p:cNvPr id="3" name="Picture 2"/>
          <p:cNvPicPr>
            <a:picLocks noChangeAspect="1"/>
          </p:cNvPicPr>
          <p:nvPr/>
        </p:nvPicPr>
        <p:blipFill>
          <a:blip r:embed="rId3"/>
          <a:stretch>
            <a:fillRect/>
          </a:stretch>
        </p:blipFill>
        <p:spPr>
          <a:xfrm>
            <a:off x="271238" y="69379"/>
            <a:ext cx="4036822" cy="3039776"/>
          </a:xfrm>
          <a:prstGeom prst="rect">
            <a:avLst/>
          </a:prstGeom>
        </p:spPr>
      </p:pic>
      <p:pic>
        <p:nvPicPr>
          <p:cNvPr id="5" name="Picture 4"/>
          <p:cNvPicPr>
            <a:picLocks noChangeAspect="1"/>
          </p:cNvPicPr>
          <p:nvPr/>
        </p:nvPicPr>
        <p:blipFill>
          <a:blip r:embed="rId3"/>
          <a:stretch>
            <a:fillRect/>
          </a:stretch>
        </p:blipFill>
        <p:spPr>
          <a:xfrm>
            <a:off x="271237" y="3114134"/>
            <a:ext cx="4116238" cy="3099576"/>
          </a:xfrm>
          <a:prstGeom prst="rect">
            <a:avLst/>
          </a:prstGeom>
        </p:spPr>
      </p:pic>
      <p:pic>
        <p:nvPicPr>
          <p:cNvPr id="6" name="Picture 5"/>
          <p:cNvPicPr>
            <a:picLocks noChangeAspect="1"/>
          </p:cNvPicPr>
          <p:nvPr/>
        </p:nvPicPr>
        <p:blipFill>
          <a:blip r:embed="rId3"/>
          <a:stretch>
            <a:fillRect/>
          </a:stretch>
        </p:blipFill>
        <p:spPr>
          <a:xfrm>
            <a:off x="4030914" y="27868"/>
            <a:ext cx="4098561" cy="3086265"/>
          </a:xfrm>
          <a:prstGeom prst="rect">
            <a:avLst/>
          </a:prstGeom>
        </p:spPr>
      </p:pic>
      <p:pic>
        <p:nvPicPr>
          <p:cNvPr id="7" name="Picture 6"/>
          <p:cNvPicPr>
            <a:picLocks noChangeAspect="1"/>
          </p:cNvPicPr>
          <p:nvPr/>
        </p:nvPicPr>
        <p:blipFill>
          <a:blip r:embed="rId3"/>
          <a:stretch>
            <a:fillRect/>
          </a:stretch>
        </p:blipFill>
        <p:spPr>
          <a:xfrm>
            <a:off x="7839475" y="3114132"/>
            <a:ext cx="4116239" cy="3099577"/>
          </a:xfrm>
          <a:prstGeom prst="rect">
            <a:avLst/>
          </a:prstGeom>
        </p:spPr>
      </p:pic>
    </p:spTree>
    <p:extLst>
      <p:ext uri="{BB962C8B-B14F-4D97-AF65-F5344CB8AC3E}">
        <p14:creationId xmlns:p14="http://schemas.microsoft.com/office/powerpoint/2010/main" val="63227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B6914-4A1D-4AA5-A254-22DE4973FA07}"/>
              </a:ext>
            </a:extLst>
          </p:cNvPr>
          <p:cNvSpPr>
            <a:spLocks noGrp="1"/>
          </p:cNvSpPr>
          <p:nvPr>
            <p:ph type="title"/>
          </p:nvPr>
        </p:nvSpPr>
        <p:spPr>
          <a:xfrm>
            <a:off x="127000" y="285008"/>
            <a:ext cx="11811000" cy="1327892"/>
          </a:xfrm>
        </p:spPr>
        <p:txBody>
          <a:bodyPr>
            <a:normAutofit/>
          </a:bodyPr>
          <a:lstStyle/>
          <a:p>
            <a:r>
              <a:rPr lang="en-US" sz="3500" dirty="0"/>
              <a:t>2016: AADE Position Paper</a:t>
            </a:r>
            <a:br>
              <a:rPr lang="en-US" sz="3500" dirty="0"/>
            </a:br>
            <a:r>
              <a:rPr lang="en-US" sz="3500" dirty="0"/>
              <a:t>Role of the CDE in Inpatient Diabetes Management</a:t>
            </a:r>
          </a:p>
        </p:txBody>
      </p:sp>
      <p:sp>
        <p:nvSpPr>
          <p:cNvPr id="4" name="Content Placeholder 3">
            <a:extLst>
              <a:ext uri="{FF2B5EF4-FFF2-40B4-BE49-F238E27FC236}">
                <a16:creationId xmlns:a16="http://schemas.microsoft.com/office/drawing/2014/main" id="{73008C33-EF90-45BA-BE1E-4911F5E46567}"/>
              </a:ext>
            </a:extLst>
          </p:cNvPr>
          <p:cNvSpPr>
            <a:spLocks noGrp="1"/>
          </p:cNvSpPr>
          <p:nvPr>
            <p:ph idx="1"/>
          </p:nvPr>
        </p:nvSpPr>
        <p:spPr>
          <a:xfrm>
            <a:off x="127000" y="1759683"/>
            <a:ext cx="11811000" cy="4138734"/>
          </a:xfrm>
        </p:spPr>
        <p:txBody>
          <a:bodyPr>
            <a:normAutofit/>
          </a:bodyPr>
          <a:lstStyle/>
          <a:p>
            <a:r>
              <a:rPr lang="en-US" sz="3100" dirty="0"/>
              <a:t>Research suggests that early and aggressive intervention to control hyperglycemia in hospitalized patients could significantly reduce morbidity, mortality, length of stay, and medical costs.</a:t>
            </a:r>
          </a:p>
          <a:p>
            <a:r>
              <a:rPr lang="en-US" sz="3100" dirty="0"/>
              <a:t> In 2012, 25% of the total $176-billion burden in direct medical costs for diabetes were related to hospitalizations.</a:t>
            </a:r>
          </a:p>
          <a:p>
            <a:r>
              <a:rPr lang="en-US" sz="3100" dirty="0"/>
              <a:t>Guidelines for inpatient management of diabetes have been published to provide standards of care for health care professionals.</a:t>
            </a:r>
          </a:p>
          <a:p>
            <a:pPr marL="0" indent="0">
              <a:buNone/>
            </a:pPr>
            <a:endParaRPr lang="en-US" dirty="0"/>
          </a:p>
        </p:txBody>
      </p:sp>
      <p:sp>
        <p:nvSpPr>
          <p:cNvPr id="2" name="Footer Placeholder 1"/>
          <p:cNvSpPr>
            <a:spLocks noGrp="1"/>
          </p:cNvSpPr>
          <p:nvPr>
            <p:ph type="ftr" sz="quarter" idx="11"/>
          </p:nvPr>
        </p:nvSpPr>
        <p:spPr>
          <a:xfrm>
            <a:off x="677332" y="6045200"/>
            <a:ext cx="9228668" cy="588865"/>
          </a:xfrm>
        </p:spPr>
        <p:txBody>
          <a:bodyPr/>
          <a:lstStyle/>
          <a:p>
            <a:r>
              <a:rPr lang="en-US" dirty="0"/>
              <a:t>American Association of Diabetes Educators Position Statement: Role of the Diabetes Educator in Inpatient Diabetes Management. </a:t>
            </a:r>
            <a:r>
              <a:rPr lang="en-US" i="1" dirty="0"/>
              <a:t>The Diabetes Educator  </a:t>
            </a:r>
            <a:r>
              <a:rPr lang="en-US" dirty="0"/>
              <a:t>Vol 44, Issue 1, pp. 57 - 62	</a:t>
            </a:r>
          </a:p>
        </p:txBody>
      </p:sp>
    </p:spTree>
    <p:extLst>
      <p:ext uri="{BB962C8B-B14F-4D97-AF65-F5344CB8AC3E}">
        <p14:creationId xmlns:p14="http://schemas.microsoft.com/office/powerpoint/2010/main" val="314951986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1025</TotalTime>
  <Words>5082</Words>
  <Application>Microsoft Office PowerPoint</Application>
  <PresentationFormat>Widescreen</PresentationFormat>
  <Paragraphs>491</Paragraphs>
  <Slides>83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Avenir Heavy</vt:lpstr>
      <vt:lpstr>Avenir Roman</vt:lpstr>
      <vt:lpstr>Calibri</vt:lpstr>
      <vt:lpstr>Futura Std Book</vt:lpstr>
      <vt:lpstr>Symbol</vt:lpstr>
      <vt:lpstr>ヒラギノ角ゴ Pro W3</vt:lpstr>
      <vt:lpstr>1_Office Theme</vt:lpstr>
      <vt:lpstr>PowerPoint Presentation</vt:lpstr>
      <vt:lpstr>Disclosure to Participants</vt:lpstr>
      <vt:lpstr>PowerPoint Presentation</vt:lpstr>
      <vt:lpstr>Inpatient Diabetes Management:  Navigating Rough Seas and Reaching the Harbor Safely</vt:lpstr>
      <vt:lpstr>Objectives</vt:lpstr>
      <vt:lpstr>Objectives</vt:lpstr>
      <vt:lpstr>Insulin Protocols with Tiered System and NP Run Glycemic Management Team</vt:lpstr>
      <vt:lpstr>Inpatient Glycemic Management Team</vt:lpstr>
      <vt:lpstr>2016: AADE Position Paper Role of the CDE in Inpatient Diabetes Management</vt:lpstr>
      <vt:lpstr>Challenges of Inpatient Diabetes Management: </vt:lpstr>
      <vt:lpstr>PowerPoint Presentation</vt:lpstr>
      <vt:lpstr>PowerPoint Presentation</vt:lpstr>
      <vt:lpstr>Considerations for Hospitalized Patients with Hyperglycemia (in the Non-ICU Setting)</vt:lpstr>
      <vt:lpstr>Coordination of Care</vt:lpstr>
      <vt:lpstr>Now….into the rough water</vt:lpstr>
      <vt:lpstr>Insulin Pumps In the Hospital Setting</vt:lpstr>
      <vt:lpstr>Insulin Pump Settings  How They are Derived? </vt:lpstr>
      <vt:lpstr>Basic Information Needed</vt:lpstr>
      <vt:lpstr>Rule of 500</vt:lpstr>
      <vt:lpstr>Rule of 1700 (Or 1800 Or 1500)</vt:lpstr>
      <vt:lpstr>Let’s put it all together</vt:lpstr>
      <vt:lpstr>Case Study: Insulin Pump</vt:lpstr>
      <vt:lpstr>Pump arrives and here are the settings…..</vt:lpstr>
      <vt:lpstr>Glucose levels and insulin administration for the past 24 hours</vt:lpstr>
      <vt:lpstr>Basal Rate</vt:lpstr>
      <vt:lpstr>Insulin to Carbohydrate Dose (ICR)</vt:lpstr>
      <vt:lpstr>Correction Factor or Sensitivity Factor</vt:lpstr>
      <vt:lpstr>Target and Active Insulin Time</vt:lpstr>
      <vt:lpstr>New Pump Settings:</vt:lpstr>
      <vt:lpstr>PowerPoint Presentation</vt:lpstr>
      <vt:lpstr>Converting Pump Settings To Basal Bolus Orders</vt:lpstr>
      <vt:lpstr>New Orders:</vt:lpstr>
      <vt:lpstr>DKA In The Hospital Setting</vt:lpstr>
      <vt:lpstr>DKA in the Hospital Setting</vt:lpstr>
      <vt:lpstr>Diabetic Ketoacidosis (DKA)</vt:lpstr>
      <vt:lpstr>DKA Causes</vt:lpstr>
      <vt:lpstr>DKA Order Set Criteria</vt:lpstr>
      <vt:lpstr>DKA Treatment  </vt:lpstr>
      <vt:lpstr>DKA Treatment</vt:lpstr>
      <vt:lpstr> DKA resolution </vt:lpstr>
      <vt:lpstr>PowerPoint Presentation</vt:lpstr>
      <vt:lpstr>PowerPoint Presentation</vt:lpstr>
      <vt:lpstr>Transition From A Drip to SQ Insulin</vt:lpstr>
      <vt:lpstr>Transitioning from IV to SQ insulin</vt:lpstr>
      <vt:lpstr>Transitioning from IV insulin </vt:lpstr>
      <vt:lpstr>PowerPoint Presentation</vt:lpstr>
      <vt:lpstr>Patients with Renal Impairment</vt:lpstr>
      <vt:lpstr>Persons With Renal Failure:</vt:lpstr>
      <vt:lpstr>Approaches</vt:lpstr>
      <vt:lpstr>Another Approach</vt:lpstr>
      <vt:lpstr>General Practice at Our Facility</vt:lpstr>
      <vt:lpstr>Hospitalized Patients on PD</vt:lpstr>
      <vt:lpstr>Peritoneal Dialysis Case Study</vt:lpstr>
      <vt:lpstr>PowerPoint Presentation</vt:lpstr>
      <vt:lpstr>Steroid Induced Hyperglycemia</vt:lpstr>
      <vt:lpstr>Principles of Treating Steroid Induced Hyperglycemia</vt:lpstr>
      <vt:lpstr>Pathophysiology of Steroid-Induced Hyperglycemia</vt:lpstr>
      <vt:lpstr>Types of Steroids and Effect on Glucose</vt:lpstr>
      <vt:lpstr>Steroid-Induced Hyperglycemia</vt:lpstr>
      <vt:lpstr>PowerPoint Presentation</vt:lpstr>
      <vt:lpstr>PowerPoint Presentation</vt:lpstr>
      <vt:lpstr>An approach using NPH</vt:lpstr>
      <vt:lpstr>An Approach Using NPH, Regular and Glargine</vt:lpstr>
      <vt:lpstr>Our Practice - Prednisone</vt:lpstr>
      <vt:lpstr>Look right to left to see the pattern of hyperglycemia with oral Prednisone 10 mg. Glucose levels peaked at 1727 and then went down overnight.</vt:lpstr>
      <vt:lpstr>PowerPoint Presentation</vt:lpstr>
      <vt:lpstr>Our Practice - Dexamethasone</vt:lpstr>
      <vt:lpstr>Dexamethasone Treated With NPH</vt:lpstr>
      <vt:lpstr>Cystic Fibrosis Related Diabetes</vt:lpstr>
      <vt:lpstr>CFRD Treatment Recommendations</vt:lpstr>
      <vt:lpstr>PowerPoint Presentation</vt:lpstr>
      <vt:lpstr>One Approach</vt:lpstr>
      <vt:lpstr>CFRD Case Study</vt:lpstr>
      <vt:lpstr>PowerPoint Presentation</vt:lpstr>
      <vt:lpstr>Tube Feedings  Total Parenteral Nutrition</vt:lpstr>
      <vt:lpstr>Types of Feedings / TPN</vt:lpstr>
      <vt:lpstr>Published Recommendation</vt:lpstr>
      <vt:lpstr>One Approach</vt:lpstr>
      <vt:lpstr>Mr. R with DM Type 2 for 5 years. At home, he takes Metformin-repaglinide 500mg / 1 mg BID. He monitors TID and they run in the 150 - 155 range. BRIK feedings Q4h and is NPO due to recent surgery for oral cancer. </vt:lpstr>
      <vt:lpstr>Mrs. G has no history of diabetes and was on no medications at home for management of diabetes. She was transferred to the stepdown unit due to difficulty weaning from ventilator. She is on a continuous tube feeding diet.</vt:lpstr>
      <vt:lpstr>Total Parenteral Nutrition</vt:lpstr>
      <vt:lpstr>PowerPoint Presentation</vt:lpstr>
      <vt:lpstr>PowerPoint Presentation</vt:lpstr>
    </vt:vector>
  </TitlesOfParts>
  <Company>UAB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Inpatient Diabetes Management: Caring for Special Populations</dc:title>
  <dc:creator>Donna Stevens</dc:creator>
  <cp:lastModifiedBy>Owner</cp:lastModifiedBy>
  <cp:revision>110</cp:revision>
  <dcterms:created xsi:type="dcterms:W3CDTF">2018-02-19T19:11:57Z</dcterms:created>
  <dcterms:modified xsi:type="dcterms:W3CDTF">2018-08-17T03:22:15Z</dcterms:modified>
</cp:coreProperties>
</file>