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71"/>
  </p:notesMasterIdLst>
  <p:handoutMasterIdLst>
    <p:handoutMasterId r:id="rId72"/>
  </p:handoutMasterIdLst>
  <p:sldIdLst>
    <p:sldId id="256" r:id="rId3"/>
    <p:sldId id="264" r:id="rId4"/>
    <p:sldId id="263" r:id="rId5"/>
    <p:sldId id="262" r:id="rId6"/>
    <p:sldId id="266" r:id="rId7"/>
    <p:sldId id="304" r:id="rId8"/>
    <p:sldId id="301" r:id="rId9"/>
    <p:sldId id="305" r:id="rId10"/>
    <p:sldId id="307" r:id="rId11"/>
    <p:sldId id="308" r:id="rId12"/>
    <p:sldId id="309" r:id="rId13"/>
    <p:sldId id="310" r:id="rId14"/>
    <p:sldId id="312" r:id="rId15"/>
    <p:sldId id="311" r:id="rId16"/>
    <p:sldId id="313" r:id="rId17"/>
    <p:sldId id="317" r:id="rId18"/>
    <p:sldId id="320" r:id="rId19"/>
    <p:sldId id="319" r:id="rId20"/>
    <p:sldId id="318" r:id="rId21"/>
    <p:sldId id="314" r:id="rId22"/>
    <p:sldId id="316" r:id="rId23"/>
    <p:sldId id="315" r:id="rId24"/>
    <p:sldId id="306" r:id="rId25"/>
    <p:sldId id="267" r:id="rId26"/>
    <p:sldId id="272" r:id="rId27"/>
    <p:sldId id="273" r:id="rId28"/>
    <p:sldId id="274" r:id="rId29"/>
    <p:sldId id="275" r:id="rId30"/>
    <p:sldId id="276" r:id="rId31"/>
    <p:sldId id="277" r:id="rId32"/>
    <p:sldId id="278" r:id="rId33"/>
    <p:sldId id="279" r:id="rId34"/>
    <p:sldId id="280" r:id="rId35"/>
    <p:sldId id="281" r:id="rId36"/>
    <p:sldId id="302" r:id="rId37"/>
    <p:sldId id="282" r:id="rId38"/>
    <p:sldId id="283" r:id="rId39"/>
    <p:sldId id="284" r:id="rId40"/>
    <p:sldId id="285" r:id="rId41"/>
    <p:sldId id="286" r:id="rId42"/>
    <p:sldId id="287" r:id="rId43"/>
    <p:sldId id="288" r:id="rId44"/>
    <p:sldId id="289" r:id="rId45"/>
    <p:sldId id="290" r:id="rId46"/>
    <p:sldId id="291" r:id="rId47"/>
    <p:sldId id="292" r:id="rId48"/>
    <p:sldId id="303" r:id="rId49"/>
    <p:sldId id="322" r:id="rId50"/>
    <p:sldId id="321" r:id="rId51"/>
    <p:sldId id="325" r:id="rId52"/>
    <p:sldId id="326" r:id="rId53"/>
    <p:sldId id="327" r:id="rId54"/>
    <p:sldId id="328" r:id="rId55"/>
    <p:sldId id="329" r:id="rId56"/>
    <p:sldId id="324" r:id="rId57"/>
    <p:sldId id="323" r:id="rId58"/>
    <p:sldId id="330" r:id="rId59"/>
    <p:sldId id="331" r:id="rId60"/>
    <p:sldId id="334" r:id="rId61"/>
    <p:sldId id="300" r:id="rId62"/>
    <p:sldId id="294" r:id="rId63"/>
    <p:sldId id="295" r:id="rId64"/>
    <p:sldId id="296" r:id="rId65"/>
    <p:sldId id="297" r:id="rId66"/>
    <p:sldId id="298" r:id="rId67"/>
    <p:sldId id="333" r:id="rId68"/>
    <p:sldId id="332" r:id="rId69"/>
    <p:sldId id="270" r:id="rId70"/>
  </p:sldIdLst>
  <p:sldSz cx="9144000" cy="514826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799"/>
    <a:srgbClr val="005798"/>
    <a:srgbClr val="0076C0"/>
    <a:srgbClr val="ED1470"/>
    <a:srgbClr val="CCD825"/>
    <a:srgbClr val="233C7F"/>
    <a:srgbClr val="223570"/>
    <a:srgbClr val="182A6A"/>
    <a:srgbClr val="233C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03" autoAdjust="0"/>
    <p:restoredTop sz="87229" autoAdjust="0"/>
  </p:normalViewPr>
  <p:slideViewPr>
    <p:cSldViewPr snapToGrid="0" snapToObjects="1">
      <p:cViewPr varScale="1">
        <p:scale>
          <a:sx n="101" d="100"/>
          <a:sy n="101" d="100"/>
        </p:scale>
        <p:origin x="672" y="72"/>
      </p:cViewPr>
      <p:guideLst>
        <p:guide orient="horz" pos="162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0B0FFD-7DD8-447F-9008-519FB1A30716}"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D8142E70-49B4-4591-BBF8-022F1FAA40A5}">
      <dgm:prSet phldrT="[Text]" custT="1"/>
      <dgm:spPr>
        <a:solidFill>
          <a:srgbClr val="0076C0">
            <a:alpha val="50000"/>
          </a:srgbClr>
        </a:solidFill>
      </dgm:spPr>
      <dgm:t>
        <a:bodyPr/>
        <a:lstStyle/>
        <a:p>
          <a:r>
            <a:rPr lang="en-US" sz="1800" dirty="0" smtClean="0">
              <a:latin typeface="Arial" panose="020B0604020202020204" pitchFamily="34" charset="0"/>
              <a:cs typeface="Arial" panose="020B0604020202020204" pitchFamily="34" charset="0"/>
            </a:rPr>
            <a:t>Economic</a:t>
          </a:r>
          <a:endParaRPr lang="en-US" sz="1800" dirty="0">
            <a:latin typeface="Arial" panose="020B0604020202020204" pitchFamily="34" charset="0"/>
            <a:cs typeface="Arial" panose="020B0604020202020204" pitchFamily="34" charset="0"/>
          </a:endParaRPr>
        </a:p>
      </dgm:t>
    </dgm:pt>
    <dgm:pt modelId="{3DCEF6B6-85EE-474D-BAC9-51F8034B9059}" type="parTrans" cxnId="{7776C0A9-CACF-4968-8CFC-9D00C193B1BB}">
      <dgm:prSet/>
      <dgm:spPr/>
      <dgm:t>
        <a:bodyPr/>
        <a:lstStyle/>
        <a:p>
          <a:endParaRPr lang="en-US" sz="1800">
            <a:latin typeface="Arial" panose="020B0604020202020204" pitchFamily="34" charset="0"/>
            <a:cs typeface="Arial" panose="020B0604020202020204" pitchFamily="34" charset="0"/>
          </a:endParaRPr>
        </a:p>
      </dgm:t>
    </dgm:pt>
    <dgm:pt modelId="{560B11D6-482E-4035-892A-AB0217118036}" type="sibTrans" cxnId="{7776C0A9-CACF-4968-8CFC-9D00C193B1BB}">
      <dgm:prSet/>
      <dgm:spPr/>
      <dgm:t>
        <a:bodyPr/>
        <a:lstStyle/>
        <a:p>
          <a:endParaRPr lang="en-US" sz="1800">
            <a:latin typeface="Arial" panose="020B0604020202020204" pitchFamily="34" charset="0"/>
            <a:cs typeface="Arial" panose="020B0604020202020204" pitchFamily="34" charset="0"/>
          </a:endParaRPr>
        </a:p>
      </dgm:t>
    </dgm:pt>
    <dgm:pt modelId="{937F7AF4-1E5E-46CA-95FB-6F68FF033F3A}">
      <dgm:prSet phldrT="[Text]" custT="1"/>
      <dgm:spPr>
        <a:solidFill>
          <a:schemeClr val="accent6">
            <a:alpha val="50000"/>
          </a:schemeClr>
        </a:solidFill>
      </dgm:spPr>
      <dgm:t>
        <a:bodyPr/>
        <a:lstStyle/>
        <a:p>
          <a:r>
            <a:rPr lang="en-US" sz="1800" dirty="0" smtClean="0">
              <a:latin typeface="Arial" panose="020B0604020202020204" pitchFamily="34" charset="0"/>
              <a:cs typeface="Arial" panose="020B0604020202020204" pitchFamily="34" charset="0"/>
            </a:rPr>
            <a:t>Clinical</a:t>
          </a:r>
          <a:endParaRPr lang="en-US" sz="1800" dirty="0">
            <a:latin typeface="Arial" panose="020B0604020202020204" pitchFamily="34" charset="0"/>
            <a:cs typeface="Arial" panose="020B0604020202020204" pitchFamily="34" charset="0"/>
          </a:endParaRPr>
        </a:p>
      </dgm:t>
    </dgm:pt>
    <dgm:pt modelId="{C239A624-E2F7-491F-911C-274F28975F17}" type="parTrans" cxnId="{D42FD489-4786-4206-A93F-60EF8BBD2BE0}">
      <dgm:prSet/>
      <dgm:spPr/>
      <dgm:t>
        <a:bodyPr/>
        <a:lstStyle/>
        <a:p>
          <a:endParaRPr lang="en-US" sz="1800">
            <a:latin typeface="Arial" panose="020B0604020202020204" pitchFamily="34" charset="0"/>
            <a:cs typeface="Arial" panose="020B0604020202020204" pitchFamily="34" charset="0"/>
          </a:endParaRPr>
        </a:p>
      </dgm:t>
    </dgm:pt>
    <dgm:pt modelId="{BE12A7C8-148C-4865-B8CD-2F1502B59F38}" type="sibTrans" cxnId="{D42FD489-4786-4206-A93F-60EF8BBD2BE0}">
      <dgm:prSet/>
      <dgm:spPr/>
      <dgm:t>
        <a:bodyPr/>
        <a:lstStyle/>
        <a:p>
          <a:endParaRPr lang="en-US" sz="1800">
            <a:latin typeface="Arial" panose="020B0604020202020204" pitchFamily="34" charset="0"/>
            <a:cs typeface="Arial" panose="020B0604020202020204" pitchFamily="34" charset="0"/>
          </a:endParaRPr>
        </a:p>
      </dgm:t>
    </dgm:pt>
    <dgm:pt modelId="{0214D67B-8809-4102-89D0-0E1CED0F2970}">
      <dgm:prSet phldrT="[Text]" custT="1"/>
      <dgm:spPr>
        <a:solidFill>
          <a:srgbClr val="7030A0">
            <a:alpha val="50000"/>
          </a:srgbClr>
        </a:solidFill>
      </dgm:spPr>
      <dgm:t>
        <a:bodyPr/>
        <a:lstStyle/>
        <a:p>
          <a:r>
            <a:rPr lang="en-US" sz="1800" dirty="0" smtClean="0">
              <a:latin typeface="Arial" panose="020B0604020202020204" pitchFamily="34" charset="0"/>
              <a:cs typeface="Arial" panose="020B0604020202020204" pitchFamily="34" charset="0"/>
            </a:rPr>
            <a:t>Humanistic</a:t>
          </a:r>
          <a:endParaRPr lang="en-US" sz="1800" dirty="0">
            <a:latin typeface="Arial" panose="020B0604020202020204" pitchFamily="34" charset="0"/>
            <a:cs typeface="Arial" panose="020B0604020202020204" pitchFamily="34" charset="0"/>
          </a:endParaRPr>
        </a:p>
      </dgm:t>
    </dgm:pt>
    <dgm:pt modelId="{67EB76FA-7929-4643-8268-D11AAC7A1E58}" type="parTrans" cxnId="{072379B7-DBF5-491B-B333-0571C11D54DC}">
      <dgm:prSet/>
      <dgm:spPr/>
      <dgm:t>
        <a:bodyPr/>
        <a:lstStyle/>
        <a:p>
          <a:endParaRPr lang="en-US" sz="1800">
            <a:latin typeface="Arial" panose="020B0604020202020204" pitchFamily="34" charset="0"/>
            <a:cs typeface="Arial" panose="020B0604020202020204" pitchFamily="34" charset="0"/>
          </a:endParaRPr>
        </a:p>
      </dgm:t>
    </dgm:pt>
    <dgm:pt modelId="{2E51648E-2932-4B03-B009-9FD26481606D}" type="sibTrans" cxnId="{072379B7-DBF5-491B-B333-0571C11D54DC}">
      <dgm:prSet/>
      <dgm:spPr/>
      <dgm:t>
        <a:bodyPr/>
        <a:lstStyle/>
        <a:p>
          <a:endParaRPr lang="en-US" sz="1800">
            <a:latin typeface="Arial" panose="020B0604020202020204" pitchFamily="34" charset="0"/>
            <a:cs typeface="Arial" panose="020B0604020202020204" pitchFamily="34" charset="0"/>
          </a:endParaRPr>
        </a:p>
      </dgm:t>
    </dgm:pt>
    <dgm:pt modelId="{BD848731-4EE4-4AD9-8B98-7C739A2533EF}" type="pres">
      <dgm:prSet presAssocID="{AA0B0FFD-7DD8-447F-9008-519FB1A30716}" presName="Name0" presStyleCnt="0">
        <dgm:presLayoutVars>
          <dgm:chMax val="7"/>
          <dgm:dir/>
          <dgm:resizeHandles val="exact"/>
        </dgm:presLayoutVars>
      </dgm:prSet>
      <dgm:spPr/>
    </dgm:pt>
    <dgm:pt modelId="{9B9A55FF-26A0-42D6-917C-CBCD8357EA69}" type="pres">
      <dgm:prSet presAssocID="{AA0B0FFD-7DD8-447F-9008-519FB1A30716}" presName="ellipse1" presStyleLbl="vennNode1" presStyleIdx="0" presStyleCnt="3" custScaleX="106776">
        <dgm:presLayoutVars>
          <dgm:bulletEnabled val="1"/>
        </dgm:presLayoutVars>
      </dgm:prSet>
      <dgm:spPr/>
      <dgm:t>
        <a:bodyPr/>
        <a:lstStyle/>
        <a:p>
          <a:endParaRPr lang="en-US"/>
        </a:p>
      </dgm:t>
    </dgm:pt>
    <dgm:pt modelId="{6E5937BA-C320-426E-B8C6-59D9DED265A4}" type="pres">
      <dgm:prSet presAssocID="{AA0B0FFD-7DD8-447F-9008-519FB1A30716}" presName="ellipse2" presStyleLbl="vennNode1" presStyleIdx="1" presStyleCnt="3">
        <dgm:presLayoutVars>
          <dgm:bulletEnabled val="1"/>
        </dgm:presLayoutVars>
      </dgm:prSet>
      <dgm:spPr/>
      <dgm:t>
        <a:bodyPr/>
        <a:lstStyle/>
        <a:p>
          <a:endParaRPr lang="en-US"/>
        </a:p>
      </dgm:t>
    </dgm:pt>
    <dgm:pt modelId="{CA2A9D0C-73A2-4615-BCB7-55FE8E3EDB60}" type="pres">
      <dgm:prSet presAssocID="{AA0B0FFD-7DD8-447F-9008-519FB1A30716}" presName="ellipse3" presStyleLbl="vennNode1" presStyleIdx="2" presStyleCnt="3" custScaleX="106624">
        <dgm:presLayoutVars>
          <dgm:bulletEnabled val="1"/>
        </dgm:presLayoutVars>
      </dgm:prSet>
      <dgm:spPr/>
      <dgm:t>
        <a:bodyPr/>
        <a:lstStyle/>
        <a:p>
          <a:endParaRPr lang="en-US"/>
        </a:p>
      </dgm:t>
    </dgm:pt>
  </dgm:ptLst>
  <dgm:cxnLst>
    <dgm:cxn modelId="{101187D7-7EAD-4FCB-A42E-732B6A89BE8D}" type="presOf" srcId="{0214D67B-8809-4102-89D0-0E1CED0F2970}" destId="{CA2A9D0C-73A2-4615-BCB7-55FE8E3EDB60}" srcOrd="0" destOrd="0" presId="urn:microsoft.com/office/officeart/2005/8/layout/rings+Icon"/>
    <dgm:cxn modelId="{0768CFFC-1B87-48DB-A9FF-BC0625C9642D}" type="presOf" srcId="{D8142E70-49B4-4591-BBF8-022F1FAA40A5}" destId="{9B9A55FF-26A0-42D6-917C-CBCD8357EA69}" srcOrd="0" destOrd="0" presId="urn:microsoft.com/office/officeart/2005/8/layout/rings+Icon"/>
    <dgm:cxn modelId="{072379B7-DBF5-491B-B333-0571C11D54DC}" srcId="{AA0B0FFD-7DD8-447F-9008-519FB1A30716}" destId="{0214D67B-8809-4102-89D0-0E1CED0F2970}" srcOrd="2" destOrd="0" parTransId="{67EB76FA-7929-4643-8268-D11AAC7A1E58}" sibTransId="{2E51648E-2932-4B03-B009-9FD26481606D}"/>
    <dgm:cxn modelId="{D42FD489-4786-4206-A93F-60EF8BBD2BE0}" srcId="{AA0B0FFD-7DD8-447F-9008-519FB1A30716}" destId="{937F7AF4-1E5E-46CA-95FB-6F68FF033F3A}" srcOrd="1" destOrd="0" parTransId="{C239A624-E2F7-491F-911C-274F28975F17}" sibTransId="{BE12A7C8-148C-4865-B8CD-2F1502B59F38}"/>
    <dgm:cxn modelId="{7776C0A9-CACF-4968-8CFC-9D00C193B1BB}" srcId="{AA0B0FFD-7DD8-447F-9008-519FB1A30716}" destId="{D8142E70-49B4-4591-BBF8-022F1FAA40A5}" srcOrd="0" destOrd="0" parTransId="{3DCEF6B6-85EE-474D-BAC9-51F8034B9059}" sibTransId="{560B11D6-482E-4035-892A-AB0217118036}"/>
    <dgm:cxn modelId="{FA5E5E11-06B8-4FF8-918B-C41B20F1E72F}" type="presOf" srcId="{937F7AF4-1E5E-46CA-95FB-6F68FF033F3A}" destId="{6E5937BA-C320-426E-B8C6-59D9DED265A4}" srcOrd="0" destOrd="0" presId="urn:microsoft.com/office/officeart/2005/8/layout/rings+Icon"/>
    <dgm:cxn modelId="{6FA7DBD2-82B5-4BCF-87AC-F8EC285AB62C}" type="presOf" srcId="{AA0B0FFD-7DD8-447F-9008-519FB1A30716}" destId="{BD848731-4EE4-4AD9-8B98-7C739A2533EF}" srcOrd="0" destOrd="0" presId="urn:microsoft.com/office/officeart/2005/8/layout/rings+Icon"/>
    <dgm:cxn modelId="{F4F95E80-ADEC-4987-BAA8-4599D46B0C53}" type="presParOf" srcId="{BD848731-4EE4-4AD9-8B98-7C739A2533EF}" destId="{9B9A55FF-26A0-42D6-917C-CBCD8357EA69}" srcOrd="0" destOrd="0" presId="urn:microsoft.com/office/officeart/2005/8/layout/rings+Icon"/>
    <dgm:cxn modelId="{CCEC2B6F-4237-48E5-9652-FDA91B1873B5}" type="presParOf" srcId="{BD848731-4EE4-4AD9-8B98-7C739A2533EF}" destId="{6E5937BA-C320-426E-B8C6-59D9DED265A4}" srcOrd="1" destOrd="0" presId="urn:microsoft.com/office/officeart/2005/8/layout/rings+Icon"/>
    <dgm:cxn modelId="{8317674D-6353-4A6F-9A03-29EFC02F6639}" type="presParOf" srcId="{BD848731-4EE4-4AD9-8B98-7C739A2533EF}" destId="{CA2A9D0C-73A2-4615-BCB7-55FE8E3EDB60}" srcOrd="2"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51329C-3251-2B4E-BCF6-7FF9519C5825}" type="doc">
      <dgm:prSet loTypeId="urn:microsoft.com/office/officeart/2005/8/layout/venn1" loCatId="relationship" qsTypeId="urn:microsoft.com/office/officeart/2005/8/quickstyle/simple4" qsCatId="simple" csTypeId="urn:microsoft.com/office/officeart/2005/8/colors/colorful1" csCatId="colorful" phldr="1"/>
      <dgm:spPr/>
      <dgm:t>
        <a:bodyPr/>
        <a:lstStyle/>
        <a:p>
          <a:endParaRPr lang="en-US"/>
        </a:p>
      </dgm:t>
    </dgm:pt>
    <dgm:pt modelId="{590E7D43-855C-3143-9B88-EE4B1623A278}">
      <dgm:prSet custT="1"/>
      <dgm:spPr/>
      <dgm:t>
        <a:bodyPr/>
        <a:lstStyle/>
        <a:p>
          <a:pPr rtl="0"/>
          <a:r>
            <a:rPr lang="en-US" sz="2400" dirty="0" smtClean="0">
              <a:latin typeface="Arial" charset="0"/>
              <a:ea typeface="Arial" charset="0"/>
              <a:cs typeface="Arial" charset="0"/>
            </a:rPr>
            <a:t>Can alter the natural history of T2DM</a:t>
          </a:r>
          <a:endParaRPr lang="en-US" sz="2400" dirty="0">
            <a:latin typeface="Arial" charset="0"/>
            <a:ea typeface="Arial" charset="0"/>
            <a:cs typeface="Arial" charset="0"/>
          </a:endParaRPr>
        </a:p>
      </dgm:t>
    </dgm:pt>
    <dgm:pt modelId="{59D29867-F473-6E4B-8D6D-297CD88A6506}" type="parTrans" cxnId="{1FE284D4-2231-3048-BC10-F8B219B69944}">
      <dgm:prSet/>
      <dgm:spPr/>
      <dgm:t>
        <a:bodyPr/>
        <a:lstStyle/>
        <a:p>
          <a:endParaRPr lang="en-US"/>
        </a:p>
      </dgm:t>
    </dgm:pt>
    <dgm:pt modelId="{67F9416E-6927-1F42-A13C-4D48C166FEE2}" type="sibTrans" cxnId="{1FE284D4-2231-3048-BC10-F8B219B69944}">
      <dgm:prSet/>
      <dgm:spPr/>
      <dgm:t>
        <a:bodyPr/>
        <a:lstStyle/>
        <a:p>
          <a:endParaRPr lang="en-US"/>
        </a:p>
      </dgm:t>
    </dgm:pt>
    <dgm:pt modelId="{A0C7971B-C0E2-5A40-A2F3-0E0C845B43FA}">
      <dgm:prSet custT="1"/>
      <dgm:spPr/>
      <dgm:t>
        <a:bodyPr/>
        <a:lstStyle/>
        <a:p>
          <a:pPr rtl="0"/>
          <a:r>
            <a:rPr lang="en-US" sz="2400" dirty="0" smtClean="0">
              <a:latin typeface="Arial" charset="0"/>
              <a:ea typeface="Arial" charset="0"/>
              <a:cs typeface="Arial" charset="0"/>
            </a:rPr>
            <a:t>Visceral fat key role/ concern</a:t>
          </a:r>
        </a:p>
        <a:p>
          <a:pPr rtl="0"/>
          <a:r>
            <a:rPr lang="en-US" sz="2400" dirty="0" smtClean="0">
              <a:latin typeface="Arial" charset="0"/>
              <a:ea typeface="Arial" charset="0"/>
              <a:cs typeface="Arial" charset="0"/>
            </a:rPr>
            <a:t>(β-cells</a:t>
          </a:r>
          <a:r>
            <a:rPr lang="en-US" sz="2400" dirty="0" smtClean="0"/>
            <a:t>) </a:t>
          </a:r>
          <a:endParaRPr lang="en-US" sz="2400" dirty="0"/>
        </a:p>
      </dgm:t>
    </dgm:pt>
    <dgm:pt modelId="{43C520F7-6B64-6748-87EC-D90CA9159269}" type="parTrans" cxnId="{EFA14110-1E9C-8647-B595-7D570AA0E93E}">
      <dgm:prSet/>
      <dgm:spPr/>
      <dgm:t>
        <a:bodyPr/>
        <a:lstStyle/>
        <a:p>
          <a:endParaRPr lang="en-US"/>
        </a:p>
      </dgm:t>
    </dgm:pt>
    <dgm:pt modelId="{7091B514-E46C-6049-8A58-C4A1AF3C9343}" type="sibTrans" cxnId="{EFA14110-1E9C-8647-B595-7D570AA0E93E}">
      <dgm:prSet/>
      <dgm:spPr/>
      <dgm:t>
        <a:bodyPr/>
        <a:lstStyle/>
        <a:p>
          <a:endParaRPr lang="en-US"/>
        </a:p>
      </dgm:t>
    </dgm:pt>
    <dgm:pt modelId="{347A661D-0725-7048-9FE3-28219CF43DB5}">
      <dgm:prSet custT="1"/>
      <dgm:spPr/>
      <dgm:t>
        <a:bodyPr/>
        <a:lstStyle/>
        <a:p>
          <a:pPr rtl="0"/>
          <a:r>
            <a:rPr lang="en-US" sz="2400" dirty="0" smtClean="0">
              <a:latin typeface="Arial" charset="0"/>
              <a:ea typeface="Arial" charset="0"/>
              <a:cs typeface="Arial" charset="0"/>
            </a:rPr>
            <a:t>Pro-inflammatory</a:t>
          </a:r>
        </a:p>
        <a:p>
          <a:pPr rtl="0"/>
          <a:r>
            <a:rPr lang="el-GR" sz="2400" dirty="0" smtClean="0">
              <a:latin typeface="Arial" charset="0"/>
              <a:ea typeface="Arial" charset="0"/>
              <a:cs typeface="Arial" charset="0"/>
            </a:rPr>
            <a:t>TNF-α</a:t>
          </a:r>
          <a:endParaRPr lang="en-US" sz="2400" dirty="0">
            <a:latin typeface="Arial" charset="0"/>
            <a:ea typeface="Arial" charset="0"/>
            <a:cs typeface="Arial" charset="0"/>
          </a:endParaRPr>
        </a:p>
      </dgm:t>
    </dgm:pt>
    <dgm:pt modelId="{BF11A823-1A36-4240-95DD-925E8D9DCBDE}" type="parTrans" cxnId="{AE158DEE-9FE6-8240-9553-C6B4929B20B9}">
      <dgm:prSet/>
      <dgm:spPr/>
      <dgm:t>
        <a:bodyPr/>
        <a:lstStyle/>
        <a:p>
          <a:endParaRPr lang="en-US"/>
        </a:p>
      </dgm:t>
    </dgm:pt>
    <dgm:pt modelId="{05E911B8-21E6-A24E-BE20-7DEE955FC6DE}" type="sibTrans" cxnId="{AE158DEE-9FE6-8240-9553-C6B4929B20B9}">
      <dgm:prSet/>
      <dgm:spPr/>
      <dgm:t>
        <a:bodyPr/>
        <a:lstStyle/>
        <a:p>
          <a:endParaRPr lang="en-US"/>
        </a:p>
      </dgm:t>
    </dgm:pt>
    <dgm:pt modelId="{006676C9-0A3B-2D4A-A89F-D4544AFCCC6C}">
      <dgm:prSet custT="1"/>
      <dgm:spPr/>
      <dgm:t>
        <a:bodyPr/>
        <a:lstStyle/>
        <a:p>
          <a:pPr rtl="0"/>
          <a:r>
            <a:rPr lang="en-US" sz="2400" dirty="0" smtClean="0">
              <a:latin typeface="Arial" charset="0"/>
              <a:ea typeface="Arial" charset="0"/>
              <a:cs typeface="Arial" charset="0"/>
            </a:rPr>
            <a:t>Pro-thromboti</a:t>
          </a:r>
          <a:r>
            <a:rPr lang="en-US" sz="2400" dirty="0" smtClean="0"/>
            <a:t>c</a:t>
          </a:r>
          <a:endParaRPr lang="en-US" sz="2400" dirty="0"/>
        </a:p>
      </dgm:t>
    </dgm:pt>
    <dgm:pt modelId="{02A65D4A-571E-984C-8A47-5B9D809DCB1B}" type="parTrans" cxnId="{046793DD-7F15-734B-9C79-1DA94D0E11C2}">
      <dgm:prSet/>
      <dgm:spPr/>
      <dgm:t>
        <a:bodyPr/>
        <a:lstStyle/>
        <a:p>
          <a:endParaRPr lang="en-US"/>
        </a:p>
      </dgm:t>
    </dgm:pt>
    <dgm:pt modelId="{05698F70-224B-F643-8698-E1AFAB18F8B7}" type="sibTrans" cxnId="{046793DD-7F15-734B-9C79-1DA94D0E11C2}">
      <dgm:prSet/>
      <dgm:spPr/>
      <dgm:t>
        <a:bodyPr/>
        <a:lstStyle/>
        <a:p>
          <a:endParaRPr lang="en-US"/>
        </a:p>
      </dgm:t>
    </dgm:pt>
    <dgm:pt modelId="{B3E36D14-5A2B-F848-B870-BB068446B645}">
      <dgm:prSet custT="1"/>
      <dgm:spPr/>
      <dgm:t>
        <a:bodyPr/>
        <a:lstStyle/>
        <a:p>
          <a:pPr algn="ctr" rtl="0">
            <a:lnSpc>
              <a:spcPct val="100000"/>
            </a:lnSpc>
            <a:spcAft>
              <a:spcPts val="0"/>
            </a:spcAft>
          </a:pPr>
          <a:r>
            <a:rPr lang="en-US" sz="2400" dirty="0" smtClean="0">
              <a:latin typeface="Arial" charset="0"/>
              <a:ea typeface="Arial" charset="0"/>
              <a:cs typeface="Arial" charset="0"/>
            </a:rPr>
            <a:t>Proinsulin resistant environment ⇡NEFA’s</a:t>
          </a:r>
        </a:p>
        <a:p>
          <a:pPr algn="ctr" rtl="0">
            <a:lnSpc>
              <a:spcPct val="100000"/>
            </a:lnSpc>
            <a:spcAft>
              <a:spcPts val="0"/>
            </a:spcAft>
          </a:pPr>
          <a:r>
            <a:rPr lang="en-US" sz="2400" dirty="0" smtClean="0">
              <a:latin typeface="Arial" charset="0"/>
              <a:ea typeface="Arial" charset="0"/>
              <a:cs typeface="Arial" charset="0"/>
            </a:rPr>
            <a:t>⇣Adiponectin</a:t>
          </a:r>
          <a:endParaRPr lang="en-US" sz="2400" dirty="0">
            <a:latin typeface="Arial" charset="0"/>
            <a:ea typeface="Arial" charset="0"/>
            <a:cs typeface="Arial" charset="0"/>
          </a:endParaRPr>
        </a:p>
      </dgm:t>
    </dgm:pt>
    <dgm:pt modelId="{A523E6DF-D3FA-474B-AF00-1B33DF108F26}" type="parTrans" cxnId="{359156D3-850C-724A-9B74-A74BD7E843D5}">
      <dgm:prSet/>
      <dgm:spPr/>
      <dgm:t>
        <a:bodyPr/>
        <a:lstStyle/>
        <a:p>
          <a:endParaRPr lang="en-US"/>
        </a:p>
      </dgm:t>
    </dgm:pt>
    <dgm:pt modelId="{BEFBDFC5-7DE5-3E4D-A4D0-612177265E6D}" type="sibTrans" cxnId="{359156D3-850C-724A-9B74-A74BD7E843D5}">
      <dgm:prSet/>
      <dgm:spPr/>
      <dgm:t>
        <a:bodyPr/>
        <a:lstStyle/>
        <a:p>
          <a:endParaRPr lang="en-US"/>
        </a:p>
      </dgm:t>
    </dgm:pt>
    <dgm:pt modelId="{2ACAC793-2555-5447-9800-F4EF6F481FB6}" type="pres">
      <dgm:prSet presAssocID="{B951329C-3251-2B4E-BCF6-7FF9519C5825}" presName="compositeShape" presStyleCnt="0">
        <dgm:presLayoutVars>
          <dgm:chMax val="7"/>
          <dgm:dir/>
          <dgm:resizeHandles val="exact"/>
        </dgm:presLayoutVars>
      </dgm:prSet>
      <dgm:spPr/>
      <dgm:t>
        <a:bodyPr/>
        <a:lstStyle/>
        <a:p>
          <a:endParaRPr lang="en-US"/>
        </a:p>
      </dgm:t>
    </dgm:pt>
    <dgm:pt modelId="{E52F50B9-2B4C-9C4B-90B1-D5622849BB81}" type="pres">
      <dgm:prSet presAssocID="{590E7D43-855C-3143-9B88-EE4B1623A278}" presName="circ1" presStyleLbl="vennNode1" presStyleIdx="0" presStyleCnt="5"/>
      <dgm:spPr/>
    </dgm:pt>
    <dgm:pt modelId="{D0220FBE-C6CC-3F47-B64C-2C88907E8E6E}" type="pres">
      <dgm:prSet presAssocID="{590E7D43-855C-3143-9B88-EE4B1623A278}" presName="circ1Tx" presStyleLbl="revTx" presStyleIdx="0" presStyleCnt="0" custScaleX="132907">
        <dgm:presLayoutVars>
          <dgm:chMax val="0"/>
          <dgm:chPref val="0"/>
          <dgm:bulletEnabled val="1"/>
        </dgm:presLayoutVars>
      </dgm:prSet>
      <dgm:spPr/>
      <dgm:t>
        <a:bodyPr/>
        <a:lstStyle/>
        <a:p>
          <a:endParaRPr lang="en-US"/>
        </a:p>
      </dgm:t>
    </dgm:pt>
    <dgm:pt modelId="{7682C8C9-1CAC-5A4B-A6E6-E6C0CC7EEC28}" type="pres">
      <dgm:prSet presAssocID="{A0C7971B-C0E2-5A40-A2F3-0E0C845B43FA}" presName="circ2" presStyleLbl="vennNode1" presStyleIdx="1" presStyleCnt="5"/>
      <dgm:spPr/>
    </dgm:pt>
    <dgm:pt modelId="{8D7CB646-59FF-724B-8475-500B19D88358}" type="pres">
      <dgm:prSet presAssocID="{A0C7971B-C0E2-5A40-A2F3-0E0C845B43FA}" presName="circ2Tx" presStyleLbl="revTx" presStyleIdx="0" presStyleCnt="0" custScaleX="151002" custLinFactNeighborX="21262" custLinFactNeighborY="-9016">
        <dgm:presLayoutVars>
          <dgm:chMax val="0"/>
          <dgm:chPref val="0"/>
          <dgm:bulletEnabled val="1"/>
        </dgm:presLayoutVars>
      </dgm:prSet>
      <dgm:spPr/>
      <dgm:t>
        <a:bodyPr/>
        <a:lstStyle/>
        <a:p>
          <a:endParaRPr lang="en-US"/>
        </a:p>
      </dgm:t>
    </dgm:pt>
    <dgm:pt modelId="{24B03BE7-491D-CE4A-BA14-1FA33DD08289}" type="pres">
      <dgm:prSet presAssocID="{347A661D-0725-7048-9FE3-28219CF43DB5}" presName="circ3" presStyleLbl="vennNode1" presStyleIdx="2" presStyleCnt="5"/>
      <dgm:spPr/>
    </dgm:pt>
    <dgm:pt modelId="{9A7E4EAD-012C-E343-90D4-12D60DA6A2DE}" type="pres">
      <dgm:prSet presAssocID="{347A661D-0725-7048-9FE3-28219CF43DB5}" presName="circ3Tx" presStyleLbl="revTx" presStyleIdx="0" presStyleCnt="0" custScaleX="241916" custLinFactNeighborX="24628">
        <dgm:presLayoutVars>
          <dgm:chMax val="0"/>
          <dgm:chPref val="0"/>
          <dgm:bulletEnabled val="1"/>
        </dgm:presLayoutVars>
      </dgm:prSet>
      <dgm:spPr/>
      <dgm:t>
        <a:bodyPr/>
        <a:lstStyle/>
        <a:p>
          <a:endParaRPr lang="en-US"/>
        </a:p>
      </dgm:t>
    </dgm:pt>
    <dgm:pt modelId="{B39C493B-1D88-6F49-962E-A656AE39F099}" type="pres">
      <dgm:prSet presAssocID="{006676C9-0A3B-2D4A-A89F-D4544AFCCC6C}" presName="circ4" presStyleLbl="vennNode1" presStyleIdx="3" presStyleCnt="5"/>
      <dgm:spPr/>
    </dgm:pt>
    <dgm:pt modelId="{907EEC96-8353-B041-AC2B-74BF09E828B8}" type="pres">
      <dgm:prSet presAssocID="{006676C9-0A3B-2D4A-A89F-D4544AFCCC6C}" presName="circ4Tx" presStyleLbl="revTx" presStyleIdx="0" presStyleCnt="0" custScaleX="218785">
        <dgm:presLayoutVars>
          <dgm:chMax val="0"/>
          <dgm:chPref val="0"/>
          <dgm:bulletEnabled val="1"/>
        </dgm:presLayoutVars>
      </dgm:prSet>
      <dgm:spPr/>
      <dgm:t>
        <a:bodyPr/>
        <a:lstStyle/>
        <a:p>
          <a:endParaRPr lang="en-US"/>
        </a:p>
      </dgm:t>
    </dgm:pt>
    <dgm:pt modelId="{3B02200C-E10B-7943-AB8A-0CA36FC06C87}" type="pres">
      <dgm:prSet presAssocID="{B3E36D14-5A2B-F848-B870-BB068446B645}" presName="circ5" presStyleLbl="vennNode1" presStyleIdx="4" presStyleCnt="5"/>
      <dgm:spPr/>
    </dgm:pt>
    <dgm:pt modelId="{98E703E7-4CD9-2046-BB70-41A9D2491DE9}" type="pres">
      <dgm:prSet presAssocID="{B3E36D14-5A2B-F848-B870-BB068446B645}" presName="circ5Tx" presStyleLbl="revTx" presStyleIdx="0" presStyleCnt="0" custScaleX="171214" custScaleY="177919" custLinFactNeighborX="-30686" custLinFactNeighborY="-18804">
        <dgm:presLayoutVars>
          <dgm:chMax val="0"/>
          <dgm:chPref val="0"/>
          <dgm:bulletEnabled val="1"/>
        </dgm:presLayoutVars>
      </dgm:prSet>
      <dgm:spPr/>
      <dgm:t>
        <a:bodyPr/>
        <a:lstStyle/>
        <a:p>
          <a:endParaRPr lang="en-US"/>
        </a:p>
      </dgm:t>
    </dgm:pt>
  </dgm:ptLst>
  <dgm:cxnLst>
    <dgm:cxn modelId="{1FE284D4-2231-3048-BC10-F8B219B69944}" srcId="{B951329C-3251-2B4E-BCF6-7FF9519C5825}" destId="{590E7D43-855C-3143-9B88-EE4B1623A278}" srcOrd="0" destOrd="0" parTransId="{59D29867-F473-6E4B-8D6D-297CD88A6506}" sibTransId="{67F9416E-6927-1F42-A13C-4D48C166FEE2}"/>
    <dgm:cxn modelId="{B702EC55-2416-0347-BAB0-EB6BE64BCED9}" type="presOf" srcId="{347A661D-0725-7048-9FE3-28219CF43DB5}" destId="{9A7E4EAD-012C-E343-90D4-12D60DA6A2DE}" srcOrd="0" destOrd="0" presId="urn:microsoft.com/office/officeart/2005/8/layout/venn1"/>
    <dgm:cxn modelId="{046793DD-7F15-734B-9C79-1DA94D0E11C2}" srcId="{B951329C-3251-2B4E-BCF6-7FF9519C5825}" destId="{006676C9-0A3B-2D4A-A89F-D4544AFCCC6C}" srcOrd="3" destOrd="0" parTransId="{02A65D4A-571E-984C-8A47-5B9D809DCB1B}" sibTransId="{05698F70-224B-F643-8698-E1AFAB18F8B7}"/>
    <dgm:cxn modelId="{20F7A422-B56D-164F-93EE-D9244F2FB259}" type="presOf" srcId="{006676C9-0A3B-2D4A-A89F-D4544AFCCC6C}" destId="{907EEC96-8353-B041-AC2B-74BF09E828B8}" srcOrd="0" destOrd="0" presId="urn:microsoft.com/office/officeart/2005/8/layout/venn1"/>
    <dgm:cxn modelId="{B8971A44-E3CD-274F-97DD-472AEDDCEF25}" type="presOf" srcId="{A0C7971B-C0E2-5A40-A2F3-0E0C845B43FA}" destId="{8D7CB646-59FF-724B-8475-500B19D88358}" srcOrd="0" destOrd="0" presId="urn:microsoft.com/office/officeart/2005/8/layout/venn1"/>
    <dgm:cxn modelId="{2366B376-0C72-3E49-9BD0-D57C80CF461E}" type="presOf" srcId="{B3E36D14-5A2B-F848-B870-BB068446B645}" destId="{98E703E7-4CD9-2046-BB70-41A9D2491DE9}" srcOrd="0" destOrd="0" presId="urn:microsoft.com/office/officeart/2005/8/layout/venn1"/>
    <dgm:cxn modelId="{359156D3-850C-724A-9B74-A74BD7E843D5}" srcId="{B951329C-3251-2B4E-BCF6-7FF9519C5825}" destId="{B3E36D14-5A2B-F848-B870-BB068446B645}" srcOrd="4" destOrd="0" parTransId="{A523E6DF-D3FA-474B-AF00-1B33DF108F26}" sibTransId="{BEFBDFC5-7DE5-3E4D-A4D0-612177265E6D}"/>
    <dgm:cxn modelId="{AE158DEE-9FE6-8240-9553-C6B4929B20B9}" srcId="{B951329C-3251-2B4E-BCF6-7FF9519C5825}" destId="{347A661D-0725-7048-9FE3-28219CF43DB5}" srcOrd="2" destOrd="0" parTransId="{BF11A823-1A36-4240-95DD-925E8D9DCBDE}" sibTransId="{05E911B8-21E6-A24E-BE20-7DEE955FC6DE}"/>
    <dgm:cxn modelId="{DCA38341-A65C-6F49-942C-E4CB978D0441}" type="presOf" srcId="{B951329C-3251-2B4E-BCF6-7FF9519C5825}" destId="{2ACAC793-2555-5447-9800-F4EF6F481FB6}" srcOrd="0" destOrd="0" presId="urn:microsoft.com/office/officeart/2005/8/layout/venn1"/>
    <dgm:cxn modelId="{022EF534-D2C0-674B-8FA7-6341617AF46A}" type="presOf" srcId="{590E7D43-855C-3143-9B88-EE4B1623A278}" destId="{D0220FBE-C6CC-3F47-B64C-2C88907E8E6E}" srcOrd="0" destOrd="0" presId="urn:microsoft.com/office/officeart/2005/8/layout/venn1"/>
    <dgm:cxn modelId="{EFA14110-1E9C-8647-B595-7D570AA0E93E}" srcId="{B951329C-3251-2B4E-BCF6-7FF9519C5825}" destId="{A0C7971B-C0E2-5A40-A2F3-0E0C845B43FA}" srcOrd="1" destOrd="0" parTransId="{43C520F7-6B64-6748-87EC-D90CA9159269}" sibTransId="{7091B514-E46C-6049-8A58-C4A1AF3C9343}"/>
    <dgm:cxn modelId="{98EF6761-2493-0149-BDAF-8FBBF510D099}" type="presParOf" srcId="{2ACAC793-2555-5447-9800-F4EF6F481FB6}" destId="{E52F50B9-2B4C-9C4B-90B1-D5622849BB81}" srcOrd="0" destOrd="0" presId="urn:microsoft.com/office/officeart/2005/8/layout/venn1"/>
    <dgm:cxn modelId="{348E49E4-DBA0-814E-9A5E-71B92135F5BF}" type="presParOf" srcId="{2ACAC793-2555-5447-9800-F4EF6F481FB6}" destId="{D0220FBE-C6CC-3F47-B64C-2C88907E8E6E}" srcOrd="1" destOrd="0" presId="urn:microsoft.com/office/officeart/2005/8/layout/venn1"/>
    <dgm:cxn modelId="{EEC6B85E-2CC4-D649-87B0-7CB617A1A5AE}" type="presParOf" srcId="{2ACAC793-2555-5447-9800-F4EF6F481FB6}" destId="{7682C8C9-1CAC-5A4B-A6E6-E6C0CC7EEC28}" srcOrd="2" destOrd="0" presId="urn:microsoft.com/office/officeart/2005/8/layout/venn1"/>
    <dgm:cxn modelId="{2656D9A1-F010-284F-89FD-12C157B495F0}" type="presParOf" srcId="{2ACAC793-2555-5447-9800-F4EF6F481FB6}" destId="{8D7CB646-59FF-724B-8475-500B19D88358}" srcOrd="3" destOrd="0" presId="urn:microsoft.com/office/officeart/2005/8/layout/venn1"/>
    <dgm:cxn modelId="{81E865EA-8A3B-6C49-8BB0-093CE78E9CAB}" type="presParOf" srcId="{2ACAC793-2555-5447-9800-F4EF6F481FB6}" destId="{24B03BE7-491D-CE4A-BA14-1FA33DD08289}" srcOrd="4" destOrd="0" presId="urn:microsoft.com/office/officeart/2005/8/layout/venn1"/>
    <dgm:cxn modelId="{39AB0DC3-1FBF-4F48-87A4-CC630C103487}" type="presParOf" srcId="{2ACAC793-2555-5447-9800-F4EF6F481FB6}" destId="{9A7E4EAD-012C-E343-90D4-12D60DA6A2DE}" srcOrd="5" destOrd="0" presId="urn:microsoft.com/office/officeart/2005/8/layout/venn1"/>
    <dgm:cxn modelId="{6793C3E9-4B9B-6949-8633-6AB0CFDAE98B}" type="presParOf" srcId="{2ACAC793-2555-5447-9800-F4EF6F481FB6}" destId="{B39C493B-1D88-6F49-962E-A656AE39F099}" srcOrd="6" destOrd="0" presId="urn:microsoft.com/office/officeart/2005/8/layout/venn1"/>
    <dgm:cxn modelId="{05E38D1E-1AFE-0045-A704-483A4B866CF9}" type="presParOf" srcId="{2ACAC793-2555-5447-9800-F4EF6F481FB6}" destId="{907EEC96-8353-B041-AC2B-74BF09E828B8}" srcOrd="7" destOrd="0" presId="urn:microsoft.com/office/officeart/2005/8/layout/venn1"/>
    <dgm:cxn modelId="{DDAD9A0A-E23D-604C-A1E3-7C804859AE44}" type="presParOf" srcId="{2ACAC793-2555-5447-9800-F4EF6F481FB6}" destId="{3B02200C-E10B-7943-AB8A-0CA36FC06C87}" srcOrd="8" destOrd="0" presId="urn:microsoft.com/office/officeart/2005/8/layout/venn1"/>
    <dgm:cxn modelId="{AD6B295F-C161-764F-B4C2-9D76D2597B7E}" type="presParOf" srcId="{2ACAC793-2555-5447-9800-F4EF6F481FB6}" destId="{98E703E7-4CD9-2046-BB70-41A9D2491DE9}"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04D167-B49F-7645-83E6-AAD0CAE60528}"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D2EC2926-CBF1-BB42-89C3-B52FBC25E6FB}">
      <dgm:prSet custT="1"/>
      <dgm:spPr/>
      <dgm:t>
        <a:bodyPr/>
        <a:lstStyle/>
        <a:p>
          <a:pPr rtl="0">
            <a:lnSpc>
              <a:spcPct val="100000"/>
            </a:lnSpc>
            <a:spcBef>
              <a:spcPts val="600"/>
            </a:spcBef>
            <a:spcAft>
              <a:spcPts val="0"/>
            </a:spcAft>
          </a:pPr>
          <a:r>
            <a:rPr lang="en-US" sz="2400" dirty="0" smtClean="0">
              <a:latin typeface="Arial" charset="0"/>
              <a:ea typeface="Arial" charset="0"/>
              <a:cs typeface="Arial" charset="0"/>
            </a:rPr>
            <a:t>Genetics are estimated to explain about 30-40% of BMI variance </a:t>
          </a:r>
          <a:endParaRPr lang="en-US" sz="2400" dirty="0">
            <a:latin typeface="Arial" charset="0"/>
            <a:ea typeface="Arial" charset="0"/>
            <a:cs typeface="Arial" charset="0"/>
          </a:endParaRPr>
        </a:p>
      </dgm:t>
    </dgm:pt>
    <dgm:pt modelId="{940434D9-DBB1-D44A-9A2B-18FDD3B2EC3F}" type="parTrans" cxnId="{7794BBC5-3CBF-EC46-8463-92697320EC8E}">
      <dgm:prSet/>
      <dgm:spPr/>
      <dgm:t>
        <a:bodyPr/>
        <a:lstStyle/>
        <a:p>
          <a:endParaRPr lang="en-US" sz="2400"/>
        </a:p>
      </dgm:t>
    </dgm:pt>
    <dgm:pt modelId="{A74F5BEA-2203-E744-9744-352872FEA92E}" type="sibTrans" cxnId="{7794BBC5-3CBF-EC46-8463-92697320EC8E}">
      <dgm:prSet/>
      <dgm:spPr/>
      <dgm:t>
        <a:bodyPr/>
        <a:lstStyle/>
        <a:p>
          <a:endParaRPr lang="en-US" sz="2400"/>
        </a:p>
      </dgm:t>
    </dgm:pt>
    <dgm:pt modelId="{D621A849-D29A-E642-AF29-A21C0D8481C6}">
      <dgm:prSet custT="1"/>
      <dgm:spPr/>
      <dgm:t>
        <a:bodyPr/>
        <a:lstStyle/>
        <a:p>
          <a:pPr rtl="0"/>
          <a:r>
            <a:rPr lang="en-US" sz="2400" dirty="0" smtClean="0">
              <a:latin typeface="Arial" charset="0"/>
              <a:ea typeface="Arial" charset="0"/>
              <a:cs typeface="Arial" charset="0"/>
            </a:rPr>
            <a:t>Certain groups highly susceptible</a:t>
          </a:r>
          <a:endParaRPr lang="en-US" sz="2400" dirty="0">
            <a:latin typeface="Arial" charset="0"/>
            <a:ea typeface="Arial" charset="0"/>
            <a:cs typeface="Arial" charset="0"/>
          </a:endParaRPr>
        </a:p>
      </dgm:t>
    </dgm:pt>
    <dgm:pt modelId="{0B1BE08A-A97C-0646-8E92-D4BB86BC319B}" type="parTrans" cxnId="{7AA4E045-DE29-5643-8747-911807B96C71}">
      <dgm:prSet/>
      <dgm:spPr/>
      <dgm:t>
        <a:bodyPr/>
        <a:lstStyle/>
        <a:p>
          <a:endParaRPr lang="en-US" sz="2400"/>
        </a:p>
      </dgm:t>
    </dgm:pt>
    <dgm:pt modelId="{85C55696-7FED-BC47-8647-38F16E7E49C8}" type="sibTrans" cxnId="{7AA4E045-DE29-5643-8747-911807B96C71}">
      <dgm:prSet/>
      <dgm:spPr/>
      <dgm:t>
        <a:bodyPr/>
        <a:lstStyle/>
        <a:p>
          <a:endParaRPr lang="en-US" sz="2400"/>
        </a:p>
      </dgm:t>
    </dgm:pt>
    <dgm:pt modelId="{70714CCA-31A0-3E48-B7A6-DBDED7C15B10}">
      <dgm:prSet custT="1"/>
      <dgm:spPr/>
      <dgm:t>
        <a:bodyPr/>
        <a:lstStyle/>
        <a:p>
          <a:pPr rtl="0">
            <a:lnSpc>
              <a:spcPct val="100000"/>
            </a:lnSpc>
            <a:spcBef>
              <a:spcPts val="600"/>
            </a:spcBef>
            <a:spcAft>
              <a:spcPts val="0"/>
            </a:spcAft>
          </a:pPr>
          <a:r>
            <a:rPr lang="en-US" sz="2400" dirty="0" smtClean="0">
              <a:latin typeface="Arial" charset="0"/>
              <a:ea typeface="Arial" charset="0"/>
              <a:cs typeface="Arial" charset="0"/>
            </a:rPr>
            <a:t>Environmental factors are estimated to explain about 60- 70% of BMI variance</a:t>
          </a:r>
          <a:endParaRPr lang="en-US" sz="2400" dirty="0">
            <a:latin typeface="Arial" charset="0"/>
            <a:ea typeface="Arial" charset="0"/>
            <a:cs typeface="Arial" charset="0"/>
          </a:endParaRPr>
        </a:p>
      </dgm:t>
    </dgm:pt>
    <dgm:pt modelId="{EC1EEF62-0407-2D48-85B7-592B958B8980}" type="parTrans" cxnId="{A271493E-D0D1-484D-8A0D-AA2C279DED4F}">
      <dgm:prSet/>
      <dgm:spPr/>
      <dgm:t>
        <a:bodyPr/>
        <a:lstStyle/>
        <a:p>
          <a:endParaRPr lang="en-US" sz="2400"/>
        </a:p>
      </dgm:t>
    </dgm:pt>
    <dgm:pt modelId="{79A87E6E-E779-F848-849B-4ED8EDBC6570}" type="sibTrans" cxnId="{A271493E-D0D1-484D-8A0D-AA2C279DED4F}">
      <dgm:prSet/>
      <dgm:spPr/>
      <dgm:t>
        <a:bodyPr/>
        <a:lstStyle/>
        <a:p>
          <a:endParaRPr lang="en-US" sz="2400"/>
        </a:p>
      </dgm:t>
    </dgm:pt>
    <dgm:pt modelId="{4A4A19E1-1A65-264B-B6A4-396D3421387B}" type="pres">
      <dgm:prSet presAssocID="{5B04D167-B49F-7645-83E6-AAD0CAE60528}" presName="linear" presStyleCnt="0">
        <dgm:presLayoutVars>
          <dgm:animLvl val="lvl"/>
          <dgm:resizeHandles val="exact"/>
        </dgm:presLayoutVars>
      </dgm:prSet>
      <dgm:spPr/>
      <dgm:t>
        <a:bodyPr/>
        <a:lstStyle/>
        <a:p>
          <a:endParaRPr lang="en-US"/>
        </a:p>
      </dgm:t>
    </dgm:pt>
    <dgm:pt modelId="{5EAE4379-1EB4-7141-8135-327A71EED0E0}" type="pres">
      <dgm:prSet presAssocID="{D2EC2926-CBF1-BB42-89C3-B52FBC25E6FB}" presName="parentText" presStyleLbl="node1" presStyleIdx="0" presStyleCnt="3" custLinFactY="-35075" custLinFactNeighborY="-100000">
        <dgm:presLayoutVars>
          <dgm:chMax val="0"/>
          <dgm:bulletEnabled val="1"/>
        </dgm:presLayoutVars>
      </dgm:prSet>
      <dgm:spPr/>
      <dgm:t>
        <a:bodyPr/>
        <a:lstStyle/>
        <a:p>
          <a:endParaRPr lang="en-US"/>
        </a:p>
      </dgm:t>
    </dgm:pt>
    <dgm:pt modelId="{196FA0AC-03C7-A74F-B838-6AFBE186038A}" type="pres">
      <dgm:prSet presAssocID="{A74F5BEA-2203-E744-9744-352872FEA92E}" presName="spacer" presStyleCnt="0"/>
      <dgm:spPr/>
    </dgm:pt>
    <dgm:pt modelId="{0F5BCAFE-4BC0-3145-BF9D-E64D7C6D57BC}" type="pres">
      <dgm:prSet presAssocID="{D621A849-D29A-E642-AF29-A21C0D8481C6}" presName="parentText" presStyleLbl="node1" presStyleIdx="1" presStyleCnt="3">
        <dgm:presLayoutVars>
          <dgm:chMax val="0"/>
          <dgm:bulletEnabled val="1"/>
        </dgm:presLayoutVars>
      </dgm:prSet>
      <dgm:spPr/>
      <dgm:t>
        <a:bodyPr/>
        <a:lstStyle/>
        <a:p>
          <a:endParaRPr lang="en-US"/>
        </a:p>
      </dgm:t>
    </dgm:pt>
    <dgm:pt modelId="{0AC8781B-8B38-7749-98E6-946C1114E55E}" type="pres">
      <dgm:prSet presAssocID="{85C55696-7FED-BC47-8647-38F16E7E49C8}" presName="spacer" presStyleCnt="0"/>
      <dgm:spPr/>
    </dgm:pt>
    <dgm:pt modelId="{56818711-945C-824A-8C5A-4928D9895E5E}" type="pres">
      <dgm:prSet presAssocID="{70714CCA-31A0-3E48-B7A6-DBDED7C15B10}" presName="parentText" presStyleLbl="node1" presStyleIdx="2" presStyleCnt="3">
        <dgm:presLayoutVars>
          <dgm:chMax val="0"/>
          <dgm:bulletEnabled val="1"/>
        </dgm:presLayoutVars>
      </dgm:prSet>
      <dgm:spPr/>
      <dgm:t>
        <a:bodyPr/>
        <a:lstStyle/>
        <a:p>
          <a:endParaRPr lang="en-US"/>
        </a:p>
      </dgm:t>
    </dgm:pt>
  </dgm:ptLst>
  <dgm:cxnLst>
    <dgm:cxn modelId="{EB69B08F-FE9E-664B-93D0-472275A717C7}" type="presOf" srcId="{5B04D167-B49F-7645-83E6-AAD0CAE60528}" destId="{4A4A19E1-1A65-264B-B6A4-396D3421387B}" srcOrd="0" destOrd="0" presId="urn:microsoft.com/office/officeart/2005/8/layout/vList2"/>
    <dgm:cxn modelId="{7794BBC5-3CBF-EC46-8463-92697320EC8E}" srcId="{5B04D167-B49F-7645-83E6-AAD0CAE60528}" destId="{D2EC2926-CBF1-BB42-89C3-B52FBC25E6FB}" srcOrd="0" destOrd="0" parTransId="{940434D9-DBB1-D44A-9A2B-18FDD3B2EC3F}" sibTransId="{A74F5BEA-2203-E744-9744-352872FEA92E}"/>
    <dgm:cxn modelId="{7AA4E045-DE29-5643-8747-911807B96C71}" srcId="{5B04D167-B49F-7645-83E6-AAD0CAE60528}" destId="{D621A849-D29A-E642-AF29-A21C0D8481C6}" srcOrd="1" destOrd="0" parTransId="{0B1BE08A-A97C-0646-8E92-D4BB86BC319B}" sibTransId="{85C55696-7FED-BC47-8647-38F16E7E49C8}"/>
    <dgm:cxn modelId="{6D77526C-AD88-CB4A-883F-4F9C90436E56}" type="presOf" srcId="{D2EC2926-CBF1-BB42-89C3-B52FBC25E6FB}" destId="{5EAE4379-1EB4-7141-8135-327A71EED0E0}" srcOrd="0" destOrd="0" presId="urn:microsoft.com/office/officeart/2005/8/layout/vList2"/>
    <dgm:cxn modelId="{2EB4D3EA-7922-9A40-A068-8B6B91F314C2}" type="presOf" srcId="{D621A849-D29A-E642-AF29-A21C0D8481C6}" destId="{0F5BCAFE-4BC0-3145-BF9D-E64D7C6D57BC}" srcOrd="0" destOrd="0" presId="urn:microsoft.com/office/officeart/2005/8/layout/vList2"/>
    <dgm:cxn modelId="{A271493E-D0D1-484D-8A0D-AA2C279DED4F}" srcId="{5B04D167-B49F-7645-83E6-AAD0CAE60528}" destId="{70714CCA-31A0-3E48-B7A6-DBDED7C15B10}" srcOrd="2" destOrd="0" parTransId="{EC1EEF62-0407-2D48-85B7-592B958B8980}" sibTransId="{79A87E6E-E779-F848-849B-4ED8EDBC6570}"/>
    <dgm:cxn modelId="{A3273F85-DD3E-7E4D-B15C-F9544DAB7A68}" type="presOf" srcId="{70714CCA-31A0-3E48-B7A6-DBDED7C15B10}" destId="{56818711-945C-824A-8C5A-4928D9895E5E}" srcOrd="0" destOrd="0" presId="urn:microsoft.com/office/officeart/2005/8/layout/vList2"/>
    <dgm:cxn modelId="{DCC9DCA0-66B3-4A42-9058-9A2E58D66708}" type="presParOf" srcId="{4A4A19E1-1A65-264B-B6A4-396D3421387B}" destId="{5EAE4379-1EB4-7141-8135-327A71EED0E0}" srcOrd="0" destOrd="0" presId="urn:microsoft.com/office/officeart/2005/8/layout/vList2"/>
    <dgm:cxn modelId="{14862594-1EBC-BF41-99CD-32C8C1DFB93D}" type="presParOf" srcId="{4A4A19E1-1A65-264B-B6A4-396D3421387B}" destId="{196FA0AC-03C7-A74F-B838-6AFBE186038A}" srcOrd="1" destOrd="0" presId="urn:microsoft.com/office/officeart/2005/8/layout/vList2"/>
    <dgm:cxn modelId="{36687377-786D-484B-8D90-27824970FFB2}" type="presParOf" srcId="{4A4A19E1-1A65-264B-B6A4-396D3421387B}" destId="{0F5BCAFE-4BC0-3145-BF9D-E64D7C6D57BC}" srcOrd="2" destOrd="0" presId="urn:microsoft.com/office/officeart/2005/8/layout/vList2"/>
    <dgm:cxn modelId="{98B1FF6B-0FD0-9649-9C17-D51D1AA799C0}" type="presParOf" srcId="{4A4A19E1-1A65-264B-B6A4-396D3421387B}" destId="{0AC8781B-8B38-7749-98E6-946C1114E55E}" srcOrd="3" destOrd="0" presId="urn:microsoft.com/office/officeart/2005/8/layout/vList2"/>
    <dgm:cxn modelId="{0A1AE14C-DA0C-F043-905A-C8C604B82A76}" type="presParOf" srcId="{4A4A19E1-1A65-264B-B6A4-396D3421387B}" destId="{56818711-945C-824A-8C5A-4928D9895E5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1B8194-4B24-D34E-82AB-D890EAC1103D}"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n-US"/>
        </a:p>
      </dgm:t>
    </dgm:pt>
    <dgm:pt modelId="{E88036FB-EA0B-2247-84EC-7FA5A8D04CBA}">
      <dgm:prSet custT="1"/>
      <dgm:spPr>
        <a:solidFill>
          <a:srgbClr val="0076C0"/>
        </a:solidFill>
      </dgm:spPr>
      <dgm:t>
        <a:bodyPr/>
        <a:lstStyle/>
        <a:p>
          <a:pPr rtl="0"/>
          <a:r>
            <a:rPr lang="en-US" sz="1800" dirty="0" smtClean="0">
              <a:latin typeface="Arial" charset="0"/>
              <a:ea typeface="Arial" charset="0"/>
              <a:cs typeface="Arial" charset="0"/>
            </a:rPr>
            <a:t>Insulin</a:t>
          </a:r>
        </a:p>
        <a:p>
          <a:pPr rtl="0"/>
          <a:r>
            <a:rPr lang="en-US" sz="1800" dirty="0" smtClean="0">
              <a:latin typeface="Arial" charset="0"/>
              <a:ea typeface="Arial" charset="0"/>
              <a:cs typeface="Arial" charset="0"/>
            </a:rPr>
            <a:t>Inflammation, Insulin Resistance, Glucose excursions</a:t>
          </a:r>
          <a:endParaRPr lang="en-US" sz="1800" dirty="0">
            <a:latin typeface="Arial" charset="0"/>
            <a:ea typeface="Arial" charset="0"/>
            <a:cs typeface="Arial" charset="0"/>
          </a:endParaRPr>
        </a:p>
      </dgm:t>
    </dgm:pt>
    <dgm:pt modelId="{F89FAE1A-3E1E-8D42-90DF-ADB7E110763D}" type="parTrans" cxnId="{4F2990AD-248C-FB4D-AC7A-83ED45EF1EA6}">
      <dgm:prSet/>
      <dgm:spPr/>
      <dgm:t>
        <a:bodyPr/>
        <a:lstStyle/>
        <a:p>
          <a:endParaRPr lang="en-US" sz="1800"/>
        </a:p>
      </dgm:t>
    </dgm:pt>
    <dgm:pt modelId="{7959AFB3-CA86-F24B-A6A7-D809AE37908D}" type="sibTrans" cxnId="{4F2990AD-248C-FB4D-AC7A-83ED45EF1EA6}">
      <dgm:prSet/>
      <dgm:spPr/>
      <dgm:t>
        <a:bodyPr/>
        <a:lstStyle/>
        <a:p>
          <a:endParaRPr lang="en-US" sz="1800"/>
        </a:p>
      </dgm:t>
    </dgm:pt>
    <dgm:pt modelId="{8B613073-CE52-E246-B4A5-9161F627415C}">
      <dgm:prSet custT="1"/>
      <dgm:spPr>
        <a:solidFill>
          <a:srgbClr val="0076C0"/>
        </a:solidFill>
      </dgm:spPr>
      <dgm:t>
        <a:bodyPr/>
        <a:lstStyle/>
        <a:p>
          <a:pPr rtl="0"/>
          <a:r>
            <a:rPr lang="en-US" sz="1800" dirty="0" smtClean="0">
              <a:latin typeface="Arial" charset="0"/>
              <a:ea typeface="Arial" charset="0"/>
              <a:cs typeface="Arial" charset="0"/>
            </a:rPr>
            <a:t>Leptin, Ghrelin</a:t>
          </a:r>
        </a:p>
        <a:p>
          <a:pPr rtl="0"/>
          <a:r>
            <a:rPr lang="en-US" sz="1800" dirty="0" smtClean="0">
              <a:latin typeface="Arial" charset="0"/>
              <a:ea typeface="Arial" charset="0"/>
              <a:cs typeface="Arial" charset="0"/>
            </a:rPr>
            <a:t>Appetite Regulation</a:t>
          </a:r>
          <a:endParaRPr lang="en-US" sz="1800" dirty="0">
            <a:latin typeface="Arial" charset="0"/>
            <a:ea typeface="Arial" charset="0"/>
            <a:cs typeface="Arial" charset="0"/>
          </a:endParaRPr>
        </a:p>
      </dgm:t>
    </dgm:pt>
    <dgm:pt modelId="{DD398202-9AAA-934B-A9D1-C4E73478A775}" type="parTrans" cxnId="{C4541856-B725-574A-A17D-9B64A977069E}">
      <dgm:prSet/>
      <dgm:spPr/>
      <dgm:t>
        <a:bodyPr/>
        <a:lstStyle/>
        <a:p>
          <a:endParaRPr lang="en-US" sz="1800"/>
        </a:p>
      </dgm:t>
    </dgm:pt>
    <dgm:pt modelId="{CCB56E42-C5B8-8B4D-B47A-BBE47177204A}" type="sibTrans" cxnId="{C4541856-B725-574A-A17D-9B64A977069E}">
      <dgm:prSet/>
      <dgm:spPr/>
      <dgm:t>
        <a:bodyPr/>
        <a:lstStyle/>
        <a:p>
          <a:endParaRPr lang="en-US" sz="1800"/>
        </a:p>
      </dgm:t>
    </dgm:pt>
    <dgm:pt modelId="{4BC4C5B4-B456-6540-9FBB-DBC50751D00A}">
      <dgm:prSet custT="1"/>
      <dgm:spPr>
        <a:solidFill>
          <a:srgbClr val="0076C0"/>
        </a:solidFill>
      </dgm:spPr>
      <dgm:t>
        <a:bodyPr/>
        <a:lstStyle/>
        <a:p>
          <a:pPr rtl="0"/>
          <a:r>
            <a:rPr lang="en-US" sz="1800" dirty="0" smtClean="0">
              <a:latin typeface="Arial" charset="0"/>
              <a:ea typeface="Arial" charset="0"/>
              <a:cs typeface="Arial" charset="0"/>
            </a:rPr>
            <a:t>GLP-2 Regulation of Energy Storage</a:t>
          </a:r>
        </a:p>
        <a:p>
          <a:pPr rtl="0"/>
          <a:r>
            <a:rPr lang="en-US" sz="1800" dirty="0" smtClean="0">
              <a:latin typeface="Arial" charset="0"/>
              <a:ea typeface="Arial" charset="0"/>
              <a:cs typeface="Arial" charset="0"/>
            </a:rPr>
            <a:t>Gut Barrier integrity</a:t>
          </a:r>
          <a:endParaRPr lang="en-US" sz="1800" dirty="0">
            <a:latin typeface="Arial" charset="0"/>
            <a:ea typeface="Arial" charset="0"/>
            <a:cs typeface="Arial" charset="0"/>
          </a:endParaRPr>
        </a:p>
      </dgm:t>
    </dgm:pt>
    <dgm:pt modelId="{075FCFC5-14E1-E84F-82E1-196A5AFCCB32}" type="parTrans" cxnId="{D140505F-C139-DE4D-A96C-E244270BC873}">
      <dgm:prSet/>
      <dgm:spPr/>
      <dgm:t>
        <a:bodyPr/>
        <a:lstStyle/>
        <a:p>
          <a:endParaRPr lang="en-US" sz="1800"/>
        </a:p>
      </dgm:t>
    </dgm:pt>
    <dgm:pt modelId="{5F22DE4D-48D9-6240-9CA5-258390A0C1F3}" type="sibTrans" cxnId="{D140505F-C139-DE4D-A96C-E244270BC873}">
      <dgm:prSet/>
      <dgm:spPr/>
      <dgm:t>
        <a:bodyPr/>
        <a:lstStyle/>
        <a:p>
          <a:endParaRPr lang="en-US" sz="1800"/>
        </a:p>
      </dgm:t>
    </dgm:pt>
    <dgm:pt modelId="{60DB41BB-565B-6F4C-B56D-04154E9E3857}" type="pres">
      <dgm:prSet presAssocID="{241B8194-4B24-D34E-82AB-D890EAC1103D}" presName="CompostProcess" presStyleCnt="0">
        <dgm:presLayoutVars>
          <dgm:dir/>
          <dgm:resizeHandles val="exact"/>
        </dgm:presLayoutVars>
      </dgm:prSet>
      <dgm:spPr/>
      <dgm:t>
        <a:bodyPr/>
        <a:lstStyle/>
        <a:p>
          <a:endParaRPr lang="en-US"/>
        </a:p>
      </dgm:t>
    </dgm:pt>
    <dgm:pt modelId="{3A9969D3-51A3-9143-9C67-0E4F48C6885F}" type="pres">
      <dgm:prSet presAssocID="{241B8194-4B24-D34E-82AB-D890EAC1103D}" presName="arrow" presStyleLbl="bgShp" presStyleIdx="0" presStyleCnt="1"/>
      <dgm:spPr/>
    </dgm:pt>
    <dgm:pt modelId="{258A8BEE-18E3-F845-88A9-02AC8D219EC7}" type="pres">
      <dgm:prSet presAssocID="{241B8194-4B24-D34E-82AB-D890EAC1103D}" presName="linearProcess" presStyleCnt="0"/>
      <dgm:spPr/>
    </dgm:pt>
    <dgm:pt modelId="{826163EC-A0A4-B64F-ABA9-F9826ABD8DDF}" type="pres">
      <dgm:prSet presAssocID="{8B613073-CE52-E246-B4A5-9161F627415C}" presName="textNode" presStyleLbl="node1" presStyleIdx="0" presStyleCnt="3">
        <dgm:presLayoutVars>
          <dgm:bulletEnabled val="1"/>
        </dgm:presLayoutVars>
      </dgm:prSet>
      <dgm:spPr/>
      <dgm:t>
        <a:bodyPr/>
        <a:lstStyle/>
        <a:p>
          <a:endParaRPr lang="en-US"/>
        </a:p>
      </dgm:t>
    </dgm:pt>
    <dgm:pt modelId="{3A50D04F-CCE9-7A48-B05A-18589D106BC1}" type="pres">
      <dgm:prSet presAssocID="{CCB56E42-C5B8-8B4D-B47A-BBE47177204A}" presName="sibTrans" presStyleCnt="0"/>
      <dgm:spPr/>
    </dgm:pt>
    <dgm:pt modelId="{5F50A9F7-4291-0C40-A9D4-4357D41B0BC1}" type="pres">
      <dgm:prSet presAssocID="{4BC4C5B4-B456-6540-9FBB-DBC50751D00A}" presName="textNode" presStyleLbl="node1" presStyleIdx="1" presStyleCnt="3">
        <dgm:presLayoutVars>
          <dgm:bulletEnabled val="1"/>
        </dgm:presLayoutVars>
      </dgm:prSet>
      <dgm:spPr/>
      <dgm:t>
        <a:bodyPr/>
        <a:lstStyle/>
        <a:p>
          <a:endParaRPr lang="en-US"/>
        </a:p>
      </dgm:t>
    </dgm:pt>
    <dgm:pt modelId="{04EA74B5-4C45-6A44-BAA5-74E70B50D054}" type="pres">
      <dgm:prSet presAssocID="{5F22DE4D-48D9-6240-9CA5-258390A0C1F3}" presName="sibTrans" presStyleCnt="0"/>
      <dgm:spPr/>
    </dgm:pt>
    <dgm:pt modelId="{F0DB1FC3-3C24-6749-B432-6920133027DE}" type="pres">
      <dgm:prSet presAssocID="{E88036FB-EA0B-2247-84EC-7FA5A8D04CBA}" presName="textNode" presStyleLbl="node1" presStyleIdx="2" presStyleCnt="3">
        <dgm:presLayoutVars>
          <dgm:bulletEnabled val="1"/>
        </dgm:presLayoutVars>
      </dgm:prSet>
      <dgm:spPr/>
      <dgm:t>
        <a:bodyPr/>
        <a:lstStyle/>
        <a:p>
          <a:endParaRPr lang="en-US"/>
        </a:p>
      </dgm:t>
    </dgm:pt>
  </dgm:ptLst>
  <dgm:cxnLst>
    <dgm:cxn modelId="{C4541856-B725-574A-A17D-9B64A977069E}" srcId="{241B8194-4B24-D34E-82AB-D890EAC1103D}" destId="{8B613073-CE52-E246-B4A5-9161F627415C}" srcOrd="0" destOrd="0" parTransId="{DD398202-9AAA-934B-A9D1-C4E73478A775}" sibTransId="{CCB56E42-C5B8-8B4D-B47A-BBE47177204A}"/>
    <dgm:cxn modelId="{B098F3EC-89F2-014C-9FA9-67DC3411DA1B}" type="presOf" srcId="{8B613073-CE52-E246-B4A5-9161F627415C}" destId="{826163EC-A0A4-B64F-ABA9-F9826ABD8DDF}" srcOrd="0" destOrd="0" presId="urn:microsoft.com/office/officeart/2005/8/layout/hProcess9"/>
    <dgm:cxn modelId="{AE2174EF-1236-B64E-A9C4-EF8C39CD0979}" type="presOf" srcId="{241B8194-4B24-D34E-82AB-D890EAC1103D}" destId="{60DB41BB-565B-6F4C-B56D-04154E9E3857}" srcOrd="0" destOrd="0" presId="urn:microsoft.com/office/officeart/2005/8/layout/hProcess9"/>
    <dgm:cxn modelId="{D140505F-C139-DE4D-A96C-E244270BC873}" srcId="{241B8194-4B24-D34E-82AB-D890EAC1103D}" destId="{4BC4C5B4-B456-6540-9FBB-DBC50751D00A}" srcOrd="1" destOrd="0" parTransId="{075FCFC5-14E1-E84F-82E1-196A5AFCCB32}" sibTransId="{5F22DE4D-48D9-6240-9CA5-258390A0C1F3}"/>
    <dgm:cxn modelId="{43FEF1D3-7F4E-234B-8D0C-3AE3FEFFCC13}" type="presOf" srcId="{E88036FB-EA0B-2247-84EC-7FA5A8D04CBA}" destId="{F0DB1FC3-3C24-6749-B432-6920133027DE}" srcOrd="0" destOrd="0" presId="urn:microsoft.com/office/officeart/2005/8/layout/hProcess9"/>
    <dgm:cxn modelId="{4F2990AD-248C-FB4D-AC7A-83ED45EF1EA6}" srcId="{241B8194-4B24-D34E-82AB-D890EAC1103D}" destId="{E88036FB-EA0B-2247-84EC-7FA5A8D04CBA}" srcOrd="2" destOrd="0" parTransId="{F89FAE1A-3E1E-8D42-90DF-ADB7E110763D}" sibTransId="{7959AFB3-CA86-F24B-A6A7-D809AE37908D}"/>
    <dgm:cxn modelId="{0FDE6E06-4DFC-094B-94D8-7A3A4A998EEB}" type="presOf" srcId="{4BC4C5B4-B456-6540-9FBB-DBC50751D00A}" destId="{5F50A9F7-4291-0C40-A9D4-4357D41B0BC1}" srcOrd="0" destOrd="0" presId="urn:microsoft.com/office/officeart/2005/8/layout/hProcess9"/>
    <dgm:cxn modelId="{D169A76B-880B-8241-9280-894438189089}" type="presParOf" srcId="{60DB41BB-565B-6F4C-B56D-04154E9E3857}" destId="{3A9969D3-51A3-9143-9C67-0E4F48C6885F}" srcOrd="0" destOrd="0" presId="urn:microsoft.com/office/officeart/2005/8/layout/hProcess9"/>
    <dgm:cxn modelId="{FDC1134F-FE7C-5C44-A656-003CF07EE6E6}" type="presParOf" srcId="{60DB41BB-565B-6F4C-B56D-04154E9E3857}" destId="{258A8BEE-18E3-F845-88A9-02AC8D219EC7}" srcOrd="1" destOrd="0" presId="urn:microsoft.com/office/officeart/2005/8/layout/hProcess9"/>
    <dgm:cxn modelId="{6174869B-2620-A64C-A125-F3A684E40D1D}" type="presParOf" srcId="{258A8BEE-18E3-F845-88A9-02AC8D219EC7}" destId="{826163EC-A0A4-B64F-ABA9-F9826ABD8DDF}" srcOrd="0" destOrd="0" presId="urn:microsoft.com/office/officeart/2005/8/layout/hProcess9"/>
    <dgm:cxn modelId="{C0AA5B70-BED7-B145-B41C-8086EA60A0E2}" type="presParOf" srcId="{258A8BEE-18E3-F845-88A9-02AC8D219EC7}" destId="{3A50D04F-CCE9-7A48-B05A-18589D106BC1}" srcOrd="1" destOrd="0" presId="urn:microsoft.com/office/officeart/2005/8/layout/hProcess9"/>
    <dgm:cxn modelId="{93A5B06A-2CD8-834E-AFDA-06FDD665681E}" type="presParOf" srcId="{258A8BEE-18E3-F845-88A9-02AC8D219EC7}" destId="{5F50A9F7-4291-0C40-A9D4-4357D41B0BC1}" srcOrd="2" destOrd="0" presId="urn:microsoft.com/office/officeart/2005/8/layout/hProcess9"/>
    <dgm:cxn modelId="{85FD415C-9F66-6E47-9C6B-49A6D0F1A492}" type="presParOf" srcId="{258A8BEE-18E3-F845-88A9-02AC8D219EC7}" destId="{04EA74B5-4C45-6A44-BAA5-74E70B50D054}" srcOrd="3" destOrd="0" presId="urn:microsoft.com/office/officeart/2005/8/layout/hProcess9"/>
    <dgm:cxn modelId="{0BED7B1B-890A-AA4E-9758-B4EDA0D6A340}" type="presParOf" srcId="{258A8BEE-18E3-F845-88A9-02AC8D219EC7}" destId="{F0DB1FC3-3C24-6749-B432-6920133027DE}"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0C56FC-0870-DA42-859A-07C7DB0EC7C5}" type="doc">
      <dgm:prSet loTypeId="urn:microsoft.com/office/officeart/2005/8/layout/cycle6" loCatId="relationship" qsTypeId="urn:microsoft.com/office/officeart/2005/8/quickstyle/simple4" qsCatId="simple" csTypeId="urn:microsoft.com/office/officeart/2005/8/colors/accent1_2" csCatId="accent1" phldr="1"/>
      <dgm:spPr/>
      <dgm:t>
        <a:bodyPr/>
        <a:lstStyle/>
        <a:p>
          <a:endParaRPr lang="en-US"/>
        </a:p>
      </dgm:t>
    </dgm:pt>
    <dgm:pt modelId="{29938C37-F469-C447-81BE-4794BA4E687F}">
      <dgm:prSet phldrT="[Text]" custT="1"/>
      <dgm:spPr>
        <a:solidFill>
          <a:srgbClr val="0076C0"/>
        </a:solidFill>
      </dgm:spPr>
      <dgm:t>
        <a:bodyPr/>
        <a:lstStyle/>
        <a:p>
          <a:r>
            <a:rPr lang="en-US" sz="2000" dirty="0" smtClean="0">
              <a:latin typeface="Arial" charset="0"/>
              <a:ea typeface="Arial" charset="0"/>
              <a:cs typeface="Arial" charset="0"/>
            </a:rPr>
            <a:t>Diet Manipulation</a:t>
          </a:r>
          <a:endParaRPr lang="en-US" sz="2000" dirty="0">
            <a:latin typeface="Arial" charset="0"/>
            <a:ea typeface="Arial" charset="0"/>
            <a:cs typeface="Arial" charset="0"/>
          </a:endParaRPr>
        </a:p>
      </dgm:t>
    </dgm:pt>
    <dgm:pt modelId="{839D338F-A64A-E04C-84DF-837D8ED499EA}" type="parTrans" cxnId="{AA8BC3D1-503E-0D41-AA22-232674453889}">
      <dgm:prSet/>
      <dgm:spPr/>
      <dgm:t>
        <a:bodyPr/>
        <a:lstStyle/>
        <a:p>
          <a:endParaRPr lang="en-US"/>
        </a:p>
      </dgm:t>
    </dgm:pt>
    <dgm:pt modelId="{07AB70E3-2881-8546-BBC2-7B1B0F3F9555}" type="sibTrans" cxnId="{AA8BC3D1-503E-0D41-AA22-232674453889}">
      <dgm:prSet/>
      <dgm:spPr/>
      <dgm:t>
        <a:bodyPr/>
        <a:lstStyle/>
        <a:p>
          <a:endParaRPr lang="en-US"/>
        </a:p>
      </dgm:t>
    </dgm:pt>
    <dgm:pt modelId="{18CD4960-50C6-E34D-9B58-3AFD7CC6BEFA}">
      <dgm:prSet phldrT="[Text]" custT="1"/>
      <dgm:spPr>
        <a:solidFill>
          <a:srgbClr val="0076C0"/>
        </a:solidFill>
      </dgm:spPr>
      <dgm:t>
        <a:bodyPr/>
        <a:lstStyle/>
        <a:p>
          <a:pPr>
            <a:lnSpc>
              <a:spcPct val="100000"/>
            </a:lnSpc>
            <a:spcBef>
              <a:spcPts val="600"/>
            </a:spcBef>
            <a:spcAft>
              <a:spcPts val="0"/>
            </a:spcAft>
          </a:pPr>
          <a:r>
            <a:rPr lang="en-US" sz="2000" dirty="0" smtClean="0">
              <a:latin typeface="Arial" charset="0"/>
              <a:ea typeface="Arial" charset="0"/>
              <a:cs typeface="Arial" charset="0"/>
            </a:rPr>
            <a:t>Host </a:t>
          </a:r>
        </a:p>
        <a:p>
          <a:pPr>
            <a:lnSpc>
              <a:spcPct val="100000"/>
            </a:lnSpc>
            <a:spcBef>
              <a:spcPts val="600"/>
            </a:spcBef>
            <a:spcAft>
              <a:spcPts val="0"/>
            </a:spcAft>
          </a:pPr>
          <a:r>
            <a:rPr lang="en-US" sz="2000" dirty="0" smtClean="0">
              <a:latin typeface="Arial" charset="0"/>
              <a:ea typeface="Arial" charset="0"/>
              <a:cs typeface="Arial" charset="0"/>
            </a:rPr>
            <a:t>Metabolism</a:t>
          </a:r>
        </a:p>
        <a:p>
          <a:pPr>
            <a:lnSpc>
              <a:spcPct val="100000"/>
            </a:lnSpc>
            <a:spcBef>
              <a:spcPts val="600"/>
            </a:spcBef>
            <a:spcAft>
              <a:spcPts val="0"/>
            </a:spcAft>
          </a:pPr>
          <a:r>
            <a:rPr lang="en-US" sz="2000" dirty="0" smtClean="0">
              <a:latin typeface="Arial" charset="0"/>
              <a:ea typeface="Arial" charset="0"/>
              <a:cs typeface="Arial" charset="0"/>
            </a:rPr>
            <a:t>Beneficial Bacteria</a:t>
          </a:r>
          <a:endParaRPr lang="en-US" sz="2000" dirty="0">
            <a:latin typeface="Arial" charset="0"/>
            <a:ea typeface="Arial" charset="0"/>
            <a:cs typeface="Arial" charset="0"/>
          </a:endParaRPr>
        </a:p>
      </dgm:t>
    </dgm:pt>
    <dgm:pt modelId="{8502AA69-7488-1343-9244-0FEDBC81D3CC}" type="parTrans" cxnId="{CF1ACD88-689B-3540-B363-74101577BFC2}">
      <dgm:prSet/>
      <dgm:spPr/>
      <dgm:t>
        <a:bodyPr/>
        <a:lstStyle/>
        <a:p>
          <a:endParaRPr lang="en-US"/>
        </a:p>
      </dgm:t>
    </dgm:pt>
    <dgm:pt modelId="{9A95B9F6-AD28-A94A-97F6-5291FBED1724}" type="sibTrans" cxnId="{CF1ACD88-689B-3540-B363-74101577BFC2}">
      <dgm:prSet/>
      <dgm:spPr/>
      <dgm:t>
        <a:bodyPr/>
        <a:lstStyle/>
        <a:p>
          <a:endParaRPr lang="en-US"/>
        </a:p>
      </dgm:t>
    </dgm:pt>
    <dgm:pt modelId="{ED5D1957-6833-644C-9851-3CF69731758F}">
      <dgm:prSet phldrT="[Text]" custT="1"/>
      <dgm:spPr>
        <a:solidFill>
          <a:srgbClr val="0076C0"/>
        </a:solidFill>
      </dgm:spPr>
      <dgm:t>
        <a:bodyPr/>
        <a:lstStyle/>
        <a:p>
          <a:pPr>
            <a:lnSpc>
              <a:spcPct val="100000"/>
            </a:lnSpc>
            <a:spcBef>
              <a:spcPts val="600"/>
            </a:spcBef>
            <a:spcAft>
              <a:spcPts val="0"/>
            </a:spcAft>
          </a:pPr>
          <a:r>
            <a:rPr lang="en-US" sz="2000" dirty="0" smtClean="0">
              <a:latin typeface="Arial" charset="0"/>
              <a:ea typeface="Arial" charset="0"/>
              <a:cs typeface="Arial" charset="0"/>
            </a:rPr>
            <a:t>Microbiota</a:t>
          </a:r>
        </a:p>
        <a:p>
          <a:pPr>
            <a:lnSpc>
              <a:spcPct val="100000"/>
            </a:lnSpc>
            <a:spcBef>
              <a:spcPts val="600"/>
            </a:spcBef>
            <a:spcAft>
              <a:spcPts val="0"/>
            </a:spcAft>
          </a:pPr>
          <a:r>
            <a:rPr lang="en-US" sz="2000" dirty="0" smtClean="0">
              <a:latin typeface="Arial" charset="0"/>
              <a:ea typeface="Arial" charset="0"/>
              <a:cs typeface="Arial" charset="0"/>
            </a:rPr>
            <a:t>Modulation</a:t>
          </a:r>
        </a:p>
        <a:p>
          <a:pPr>
            <a:lnSpc>
              <a:spcPct val="100000"/>
            </a:lnSpc>
            <a:spcBef>
              <a:spcPts val="600"/>
            </a:spcBef>
            <a:spcAft>
              <a:spcPts val="0"/>
            </a:spcAft>
          </a:pPr>
          <a:r>
            <a:rPr lang="en-US" sz="2000" dirty="0" smtClean="0">
              <a:latin typeface="Arial" charset="0"/>
              <a:ea typeface="Arial" charset="0"/>
              <a:cs typeface="Arial" charset="0"/>
            </a:rPr>
            <a:t>Composition </a:t>
          </a:r>
        </a:p>
        <a:p>
          <a:pPr>
            <a:lnSpc>
              <a:spcPct val="100000"/>
            </a:lnSpc>
            <a:spcBef>
              <a:spcPts val="600"/>
            </a:spcBef>
            <a:spcAft>
              <a:spcPts val="0"/>
            </a:spcAft>
          </a:pPr>
          <a:r>
            <a:rPr lang="en-US" sz="2000" dirty="0" smtClean="0">
              <a:latin typeface="Arial" charset="0"/>
              <a:ea typeface="Arial" charset="0"/>
              <a:cs typeface="Arial" charset="0"/>
            </a:rPr>
            <a:t>SCFA</a:t>
          </a:r>
          <a:endParaRPr lang="en-US" sz="2000" dirty="0">
            <a:latin typeface="Arial" charset="0"/>
            <a:ea typeface="Arial" charset="0"/>
            <a:cs typeface="Arial" charset="0"/>
          </a:endParaRPr>
        </a:p>
      </dgm:t>
    </dgm:pt>
    <dgm:pt modelId="{499EB003-DDA6-7948-8F2D-9E0D609F9F70}" type="parTrans" cxnId="{98CCC921-8884-C14D-A77F-1E71CAE92FAE}">
      <dgm:prSet/>
      <dgm:spPr/>
      <dgm:t>
        <a:bodyPr/>
        <a:lstStyle/>
        <a:p>
          <a:endParaRPr lang="en-US"/>
        </a:p>
      </dgm:t>
    </dgm:pt>
    <dgm:pt modelId="{84633DFC-9C05-B349-B363-8AD9D312C8A5}" type="sibTrans" cxnId="{98CCC921-8884-C14D-A77F-1E71CAE92FAE}">
      <dgm:prSet/>
      <dgm:spPr/>
      <dgm:t>
        <a:bodyPr/>
        <a:lstStyle/>
        <a:p>
          <a:endParaRPr lang="en-US"/>
        </a:p>
      </dgm:t>
    </dgm:pt>
    <dgm:pt modelId="{BABA03B2-3E2D-1049-90E7-13BD59522168}" type="pres">
      <dgm:prSet presAssocID="{B70C56FC-0870-DA42-859A-07C7DB0EC7C5}" presName="cycle" presStyleCnt="0">
        <dgm:presLayoutVars>
          <dgm:dir/>
          <dgm:resizeHandles val="exact"/>
        </dgm:presLayoutVars>
      </dgm:prSet>
      <dgm:spPr/>
      <dgm:t>
        <a:bodyPr/>
        <a:lstStyle/>
        <a:p>
          <a:endParaRPr lang="en-US"/>
        </a:p>
      </dgm:t>
    </dgm:pt>
    <dgm:pt modelId="{7B092743-E90E-0845-95F1-89D48C07F668}" type="pres">
      <dgm:prSet presAssocID="{29938C37-F469-C447-81BE-4794BA4E687F}" presName="node" presStyleLbl="node1" presStyleIdx="0" presStyleCnt="3">
        <dgm:presLayoutVars>
          <dgm:bulletEnabled val="1"/>
        </dgm:presLayoutVars>
      </dgm:prSet>
      <dgm:spPr/>
      <dgm:t>
        <a:bodyPr/>
        <a:lstStyle/>
        <a:p>
          <a:endParaRPr lang="en-US"/>
        </a:p>
      </dgm:t>
    </dgm:pt>
    <dgm:pt modelId="{50C99667-6ADE-6545-BBFD-691F38D660DA}" type="pres">
      <dgm:prSet presAssocID="{29938C37-F469-C447-81BE-4794BA4E687F}" presName="spNode" presStyleCnt="0"/>
      <dgm:spPr/>
    </dgm:pt>
    <dgm:pt modelId="{D4F51F66-7722-4B4D-A3B6-CEAC1AB7EA93}" type="pres">
      <dgm:prSet presAssocID="{07AB70E3-2881-8546-BBC2-7B1B0F3F9555}" presName="sibTrans" presStyleLbl="sibTrans1D1" presStyleIdx="0" presStyleCnt="3"/>
      <dgm:spPr/>
      <dgm:t>
        <a:bodyPr/>
        <a:lstStyle/>
        <a:p>
          <a:endParaRPr lang="en-US"/>
        </a:p>
      </dgm:t>
    </dgm:pt>
    <dgm:pt modelId="{294B885E-5BF9-B740-A485-140E34CB07D3}" type="pres">
      <dgm:prSet presAssocID="{18CD4960-50C6-E34D-9B58-3AFD7CC6BEFA}" presName="node" presStyleLbl="node1" presStyleIdx="1" presStyleCnt="3">
        <dgm:presLayoutVars>
          <dgm:bulletEnabled val="1"/>
        </dgm:presLayoutVars>
      </dgm:prSet>
      <dgm:spPr/>
      <dgm:t>
        <a:bodyPr/>
        <a:lstStyle/>
        <a:p>
          <a:endParaRPr lang="en-US"/>
        </a:p>
      </dgm:t>
    </dgm:pt>
    <dgm:pt modelId="{B152C114-2328-4A42-9632-EE82164C8669}" type="pres">
      <dgm:prSet presAssocID="{18CD4960-50C6-E34D-9B58-3AFD7CC6BEFA}" presName="spNode" presStyleCnt="0"/>
      <dgm:spPr/>
    </dgm:pt>
    <dgm:pt modelId="{EE00E87A-394D-C14D-BD61-1BFC69D920B5}" type="pres">
      <dgm:prSet presAssocID="{9A95B9F6-AD28-A94A-97F6-5291FBED1724}" presName="sibTrans" presStyleLbl="sibTrans1D1" presStyleIdx="1" presStyleCnt="3"/>
      <dgm:spPr/>
      <dgm:t>
        <a:bodyPr/>
        <a:lstStyle/>
        <a:p>
          <a:endParaRPr lang="en-US"/>
        </a:p>
      </dgm:t>
    </dgm:pt>
    <dgm:pt modelId="{E0E2E25A-60BD-D740-9B74-DE26E922227F}" type="pres">
      <dgm:prSet presAssocID="{ED5D1957-6833-644C-9851-3CF69731758F}" presName="node" presStyleLbl="node1" presStyleIdx="2" presStyleCnt="3" custRadScaleRad="104287" custRadScaleInc="22163">
        <dgm:presLayoutVars>
          <dgm:bulletEnabled val="1"/>
        </dgm:presLayoutVars>
      </dgm:prSet>
      <dgm:spPr/>
      <dgm:t>
        <a:bodyPr/>
        <a:lstStyle/>
        <a:p>
          <a:endParaRPr lang="en-US"/>
        </a:p>
      </dgm:t>
    </dgm:pt>
    <dgm:pt modelId="{1F643501-92FA-DD45-9E53-09A45946860A}" type="pres">
      <dgm:prSet presAssocID="{ED5D1957-6833-644C-9851-3CF69731758F}" presName="spNode" presStyleCnt="0"/>
      <dgm:spPr/>
    </dgm:pt>
    <dgm:pt modelId="{3FE3F2C1-5717-A140-975D-FEC1A68E87EE}" type="pres">
      <dgm:prSet presAssocID="{84633DFC-9C05-B349-B363-8AD9D312C8A5}" presName="sibTrans" presStyleLbl="sibTrans1D1" presStyleIdx="2" presStyleCnt="3"/>
      <dgm:spPr/>
      <dgm:t>
        <a:bodyPr/>
        <a:lstStyle/>
        <a:p>
          <a:endParaRPr lang="en-US"/>
        </a:p>
      </dgm:t>
    </dgm:pt>
  </dgm:ptLst>
  <dgm:cxnLst>
    <dgm:cxn modelId="{60A62504-07B1-4A44-9035-743EF93CDBAD}" type="presOf" srcId="{ED5D1957-6833-644C-9851-3CF69731758F}" destId="{E0E2E25A-60BD-D740-9B74-DE26E922227F}" srcOrd="0" destOrd="0" presId="urn:microsoft.com/office/officeart/2005/8/layout/cycle6"/>
    <dgm:cxn modelId="{AEE701B4-974C-E640-B831-7DC510BA9281}" type="presOf" srcId="{9A95B9F6-AD28-A94A-97F6-5291FBED1724}" destId="{EE00E87A-394D-C14D-BD61-1BFC69D920B5}" srcOrd="0" destOrd="0" presId="urn:microsoft.com/office/officeart/2005/8/layout/cycle6"/>
    <dgm:cxn modelId="{98CCC921-8884-C14D-A77F-1E71CAE92FAE}" srcId="{B70C56FC-0870-DA42-859A-07C7DB0EC7C5}" destId="{ED5D1957-6833-644C-9851-3CF69731758F}" srcOrd="2" destOrd="0" parTransId="{499EB003-DDA6-7948-8F2D-9E0D609F9F70}" sibTransId="{84633DFC-9C05-B349-B363-8AD9D312C8A5}"/>
    <dgm:cxn modelId="{807B80AD-2CB6-544B-9A77-A4435B060C74}" type="presOf" srcId="{84633DFC-9C05-B349-B363-8AD9D312C8A5}" destId="{3FE3F2C1-5717-A140-975D-FEC1A68E87EE}" srcOrd="0" destOrd="0" presId="urn:microsoft.com/office/officeart/2005/8/layout/cycle6"/>
    <dgm:cxn modelId="{F60D7CC3-C45F-0540-80F8-A3B32538A773}" type="presOf" srcId="{29938C37-F469-C447-81BE-4794BA4E687F}" destId="{7B092743-E90E-0845-95F1-89D48C07F668}" srcOrd="0" destOrd="0" presId="urn:microsoft.com/office/officeart/2005/8/layout/cycle6"/>
    <dgm:cxn modelId="{266E32AB-7FC2-1B4C-BE15-8A51DCBFC2D7}" type="presOf" srcId="{18CD4960-50C6-E34D-9B58-3AFD7CC6BEFA}" destId="{294B885E-5BF9-B740-A485-140E34CB07D3}" srcOrd="0" destOrd="0" presId="urn:microsoft.com/office/officeart/2005/8/layout/cycle6"/>
    <dgm:cxn modelId="{B3593251-E7B3-DA4C-95EF-3D01DF8E676A}" type="presOf" srcId="{07AB70E3-2881-8546-BBC2-7B1B0F3F9555}" destId="{D4F51F66-7722-4B4D-A3B6-CEAC1AB7EA93}" srcOrd="0" destOrd="0" presId="urn:microsoft.com/office/officeart/2005/8/layout/cycle6"/>
    <dgm:cxn modelId="{CF1ACD88-689B-3540-B363-74101577BFC2}" srcId="{B70C56FC-0870-DA42-859A-07C7DB0EC7C5}" destId="{18CD4960-50C6-E34D-9B58-3AFD7CC6BEFA}" srcOrd="1" destOrd="0" parTransId="{8502AA69-7488-1343-9244-0FEDBC81D3CC}" sibTransId="{9A95B9F6-AD28-A94A-97F6-5291FBED1724}"/>
    <dgm:cxn modelId="{AA8BC3D1-503E-0D41-AA22-232674453889}" srcId="{B70C56FC-0870-DA42-859A-07C7DB0EC7C5}" destId="{29938C37-F469-C447-81BE-4794BA4E687F}" srcOrd="0" destOrd="0" parTransId="{839D338F-A64A-E04C-84DF-837D8ED499EA}" sibTransId="{07AB70E3-2881-8546-BBC2-7B1B0F3F9555}"/>
    <dgm:cxn modelId="{5CD8CDF2-97A9-5243-A0AD-A52F0C902F06}" type="presOf" srcId="{B70C56FC-0870-DA42-859A-07C7DB0EC7C5}" destId="{BABA03B2-3E2D-1049-90E7-13BD59522168}" srcOrd="0" destOrd="0" presId="urn:microsoft.com/office/officeart/2005/8/layout/cycle6"/>
    <dgm:cxn modelId="{A66EB9A5-636B-5D4A-85ED-805A3D7AA353}" type="presParOf" srcId="{BABA03B2-3E2D-1049-90E7-13BD59522168}" destId="{7B092743-E90E-0845-95F1-89D48C07F668}" srcOrd="0" destOrd="0" presId="urn:microsoft.com/office/officeart/2005/8/layout/cycle6"/>
    <dgm:cxn modelId="{BEA9CD94-290F-434D-8B2B-A527988D28B9}" type="presParOf" srcId="{BABA03B2-3E2D-1049-90E7-13BD59522168}" destId="{50C99667-6ADE-6545-BBFD-691F38D660DA}" srcOrd="1" destOrd="0" presId="urn:microsoft.com/office/officeart/2005/8/layout/cycle6"/>
    <dgm:cxn modelId="{7584B399-B161-4640-AB65-0FF12CDEEC2F}" type="presParOf" srcId="{BABA03B2-3E2D-1049-90E7-13BD59522168}" destId="{D4F51F66-7722-4B4D-A3B6-CEAC1AB7EA93}" srcOrd="2" destOrd="0" presId="urn:microsoft.com/office/officeart/2005/8/layout/cycle6"/>
    <dgm:cxn modelId="{7249C8BF-5C93-4643-94C4-15300CEB8678}" type="presParOf" srcId="{BABA03B2-3E2D-1049-90E7-13BD59522168}" destId="{294B885E-5BF9-B740-A485-140E34CB07D3}" srcOrd="3" destOrd="0" presId="urn:microsoft.com/office/officeart/2005/8/layout/cycle6"/>
    <dgm:cxn modelId="{7691690A-1834-7546-B861-9BED133B0A04}" type="presParOf" srcId="{BABA03B2-3E2D-1049-90E7-13BD59522168}" destId="{B152C114-2328-4A42-9632-EE82164C8669}" srcOrd="4" destOrd="0" presId="urn:microsoft.com/office/officeart/2005/8/layout/cycle6"/>
    <dgm:cxn modelId="{01538975-BFDA-FF41-A317-0BE71B97DDAC}" type="presParOf" srcId="{BABA03B2-3E2D-1049-90E7-13BD59522168}" destId="{EE00E87A-394D-C14D-BD61-1BFC69D920B5}" srcOrd="5" destOrd="0" presId="urn:microsoft.com/office/officeart/2005/8/layout/cycle6"/>
    <dgm:cxn modelId="{7E645F37-9233-8B44-900B-845FCE109147}" type="presParOf" srcId="{BABA03B2-3E2D-1049-90E7-13BD59522168}" destId="{E0E2E25A-60BD-D740-9B74-DE26E922227F}" srcOrd="6" destOrd="0" presId="urn:microsoft.com/office/officeart/2005/8/layout/cycle6"/>
    <dgm:cxn modelId="{3A42B2EE-DCC8-DC41-BA13-EC80B4A6D49B}" type="presParOf" srcId="{BABA03B2-3E2D-1049-90E7-13BD59522168}" destId="{1F643501-92FA-DD45-9E53-09A45946860A}" srcOrd="7" destOrd="0" presId="urn:microsoft.com/office/officeart/2005/8/layout/cycle6"/>
    <dgm:cxn modelId="{9F52637D-67E9-3F49-9F94-086E3662B19C}" type="presParOf" srcId="{BABA03B2-3E2D-1049-90E7-13BD59522168}" destId="{3FE3F2C1-5717-A140-975D-FEC1A68E87EE}" srcOrd="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255C3C-6602-2347-99E4-2AA2FD4F3243}" type="doc">
      <dgm:prSet loTypeId="urn:microsoft.com/office/officeart/2005/8/layout/lProcess3" loCatId="" qsTypeId="urn:microsoft.com/office/officeart/2005/8/quickstyle/simple4" qsCatId="simple" csTypeId="urn:microsoft.com/office/officeart/2005/8/colors/accent1_2" csCatId="accent1" phldr="1"/>
      <dgm:spPr/>
      <dgm:t>
        <a:bodyPr/>
        <a:lstStyle/>
        <a:p>
          <a:endParaRPr lang="en-US"/>
        </a:p>
      </dgm:t>
    </dgm:pt>
    <dgm:pt modelId="{B4D2CE69-A7DA-574C-A16B-DEE484BBC2E5}">
      <dgm:prSet phldrT="[Text]" custT="1"/>
      <dgm:spPr/>
      <dgm:t>
        <a:bodyPr/>
        <a:lstStyle/>
        <a:p>
          <a:r>
            <a:rPr lang="en-US" sz="2000" dirty="0" smtClean="0">
              <a:latin typeface="Arial" charset="0"/>
              <a:ea typeface="Arial" charset="0"/>
              <a:cs typeface="Arial" charset="0"/>
            </a:rPr>
            <a:t>Environment Systematic Change</a:t>
          </a:r>
          <a:endParaRPr lang="en-US" sz="2000" dirty="0">
            <a:latin typeface="Arial" charset="0"/>
            <a:ea typeface="Arial" charset="0"/>
            <a:cs typeface="Arial" charset="0"/>
          </a:endParaRPr>
        </a:p>
      </dgm:t>
    </dgm:pt>
    <dgm:pt modelId="{03535F0E-6B6B-6D46-9A9E-978F4DD2034F}" type="parTrans" cxnId="{FA5CF94C-4933-0248-A8CC-1E9C6103D089}">
      <dgm:prSet/>
      <dgm:spPr/>
      <dgm:t>
        <a:bodyPr/>
        <a:lstStyle/>
        <a:p>
          <a:endParaRPr lang="en-US" sz="2000"/>
        </a:p>
      </dgm:t>
    </dgm:pt>
    <dgm:pt modelId="{0EB04AA2-AC77-0344-9C42-2A8E351255A9}" type="sibTrans" cxnId="{FA5CF94C-4933-0248-A8CC-1E9C6103D089}">
      <dgm:prSet/>
      <dgm:spPr/>
      <dgm:t>
        <a:bodyPr/>
        <a:lstStyle/>
        <a:p>
          <a:endParaRPr lang="en-US" sz="2000"/>
        </a:p>
      </dgm:t>
    </dgm:pt>
    <dgm:pt modelId="{8DF03E25-A991-F14E-9F10-E9B12F87B641}">
      <dgm:prSet phldrT="[Text]" custT="1"/>
      <dgm:spPr/>
      <dgm:t>
        <a:bodyPr/>
        <a:lstStyle/>
        <a:p>
          <a:r>
            <a:rPr lang="en-US" sz="2000" dirty="0" smtClean="0">
              <a:latin typeface="Arial" charset="0"/>
              <a:ea typeface="Arial" charset="0"/>
              <a:cs typeface="Arial" charset="0"/>
            </a:rPr>
            <a:t>Food</a:t>
          </a:r>
          <a:endParaRPr lang="en-US" sz="2000" dirty="0">
            <a:latin typeface="Arial" charset="0"/>
            <a:ea typeface="Arial" charset="0"/>
            <a:cs typeface="Arial" charset="0"/>
          </a:endParaRPr>
        </a:p>
      </dgm:t>
    </dgm:pt>
    <dgm:pt modelId="{CC2D2848-AD4D-674E-AC45-F683D05A3107}" type="parTrans" cxnId="{0C177068-C7B5-544F-BCE0-F7737696855E}">
      <dgm:prSet/>
      <dgm:spPr/>
      <dgm:t>
        <a:bodyPr/>
        <a:lstStyle/>
        <a:p>
          <a:endParaRPr lang="en-US" sz="2000"/>
        </a:p>
      </dgm:t>
    </dgm:pt>
    <dgm:pt modelId="{7557FFC4-6FEA-CE4E-A81B-D73AA626738A}" type="sibTrans" cxnId="{0C177068-C7B5-544F-BCE0-F7737696855E}">
      <dgm:prSet/>
      <dgm:spPr/>
      <dgm:t>
        <a:bodyPr/>
        <a:lstStyle/>
        <a:p>
          <a:endParaRPr lang="en-US" sz="2000"/>
        </a:p>
      </dgm:t>
    </dgm:pt>
    <dgm:pt modelId="{733776DA-766C-3249-AE04-7280ABE0F5FD}">
      <dgm:prSet phldrT="[Text]" custT="1"/>
      <dgm:spPr/>
      <dgm:t>
        <a:bodyPr/>
        <a:lstStyle/>
        <a:p>
          <a:r>
            <a:rPr lang="en-US" sz="2000" dirty="0" smtClean="0">
              <a:latin typeface="Arial" charset="0"/>
              <a:ea typeface="Arial" charset="0"/>
              <a:cs typeface="Arial" charset="0"/>
            </a:rPr>
            <a:t>PA </a:t>
          </a:r>
          <a:endParaRPr lang="en-US" sz="2000" dirty="0">
            <a:latin typeface="Arial" charset="0"/>
            <a:ea typeface="Arial" charset="0"/>
            <a:cs typeface="Arial" charset="0"/>
          </a:endParaRPr>
        </a:p>
      </dgm:t>
    </dgm:pt>
    <dgm:pt modelId="{12F36D8B-C31F-A342-B07E-ABF328376A63}" type="parTrans" cxnId="{A1635D00-7185-B643-9C42-54735C880C1B}">
      <dgm:prSet/>
      <dgm:spPr/>
      <dgm:t>
        <a:bodyPr/>
        <a:lstStyle/>
        <a:p>
          <a:endParaRPr lang="en-US" sz="2000"/>
        </a:p>
      </dgm:t>
    </dgm:pt>
    <dgm:pt modelId="{5C40948A-4F3D-1842-9A27-88F0A76F5CCB}" type="sibTrans" cxnId="{A1635D00-7185-B643-9C42-54735C880C1B}">
      <dgm:prSet/>
      <dgm:spPr/>
      <dgm:t>
        <a:bodyPr/>
        <a:lstStyle/>
        <a:p>
          <a:endParaRPr lang="en-US" sz="2000"/>
        </a:p>
      </dgm:t>
    </dgm:pt>
    <dgm:pt modelId="{59F0664D-E3CD-1D48-9C56-C2B1CFCF7903}">
      <dgm:prSet phldrT="[Text]" custT="1"/>
      <dgm:spPr/>
      <dgm:t>
        <a:bodyPr/>
        <a:lstStyle/>
        <a:p>
          <a:r>
            <a:rPr lang="en-US" sz="2000" dirty="0" smtClean="0">
              <a:latin typeface="Arial" charset="0"/>
              <a:ea typeface="Arial" charset="0"/>
              <a:cs typeface="Arial" charset="0"/>
            </a:rPr>
            <a:t>Broaden Opportunity</a:t>
          </a:r>
          <a:endParaRPr lang="en-US" sz="2000" dirty="0">
            <a:latin typeface="Arial" charset="0"/>
            <a:ea typeface="Arial" charset="0"/>
            <a:cs typeface="Arial" charset="0"/>
          </a:endParaRPr>
        </a:p>
      </dgm:t>
    </dgm:pt>
    <dgm:pt modelId="{8A74142C-6C37-F74D-AA0F-842E66F9B94C}" type="parTrans" cxnId="{FE0D25B0-63B7-4540-B801-C2842C779167}">
      <dgm:prSet/>
      <dgm:spPr/>
      <dgm:t>
        <a:bodyPr/>
        <a:lstStyle/>
        <a:p>
          <a:endParaRPr lang="en-US" sz="2000"/>
        </a:p>
      </dgm:t>
    </dgm:pt>
    <dgm:pt modelId="{59450507-1B62-5E4D-828E-B050019E245D}" type="sibTrans" cxnId="{FE0D25B0-63B7-4540-B801-C2842C779167}">
      <dgm:prSet/>
      <dgm:spPr/>
      <dgm:t>
        <a:bodyPr/>
        <a:lstStyle/>
        <a:p>
          <a:endParaRPr lang="en-US" sz="2000"/>
        </a:p>
      </dgm:t>
    </dgm:pt>
    <dgm:pt modelId="{165A338E-7F06-B444-97AE-31A418087ABC}">
      <dgm:prSet phldrT="[Text]" custT="1"/>
      <dgm:spPr/>
      <dgm:t>
        <a:bodyPr/>
        <a:lstStyle/>
        <a:p>
          <a:r>
            <a:rPr lang="en-US" sz="2000" dirty="0" smtClean="0">
              <a:latin typeface="Arial" charset="0"/>
              <a:ea typeface="Arial" charset="0"/>
              <a:cs typeface="Arial" charset="0"/>
            </a:rPr>
            <a:t>Level playing field</a:t>
          </a:r>
          <a:endParaRPr lang="en-US" sz="2000" dirty="0">
            <a:latin typeface="Arial" charset="0"/>
            <a:ea typeface="Arial" charset="0"/>
            <a:cs typeface="Arial" charset="0"/>
          </a:endParaRPr>
        </a:p>
      </dgm:t>
    </dgm:pt>
    <dgm:pt modelId="{EA58185D-E65E-ED44-8416-80F9F0431AD9}" type="parTrans" cxnId="{358E6DF5-7DA2-7247-8953-C54AE4D4245A}">
      <dgm:prSet/>
      <dgm:spPr/>
      <dgm:t>
        <a:bodyPr/>
        <a:lstStyle/>
        <a:p>
          <a:endParaRPr lang="en-US" sz="2000"/>
        </a:p>
      </dgm:t>
    </dgm:pt>
    <dgm:pt modelId="{472CCB1D-6881-1C44-A499-E49557D2AC87}" type="sibTrans" cxnId="{358E6DF5-7DA2-7247-8953-C54AE4D4245A}">
      <dgm:prSet/>
      <dgm:spPr/>
      <dgm:t>
        <a:bodyPr/>
        <a:lstStyle/>
        <a:p>
          <a:endParaRPr lang="en-US" sz="2000"/>
        </a:p>
      </dgm:t>
    </dgm:pt>
    <dgm:pt modelId="{5B9619BE-5B7F-D94A-98C5-4023171B3000}">
      <dgm:prSet phldrT="[Text]" custT="1"/>
      <dgm:spPr/>
      <dgm:t>
        <a:bodyPr/>
        <a:lstStyle/>
        <a:p>
          <a:r>
            <a:rPr lang="en-US" sz="2000" dirty="0" smtClean="0">
              <a:latin typeface="Arial" charset="0"/>
              <a:ea typeface="Arial" charset="0"/>
              <a:cs typeface="Arial" charset="0"/>
            </a:rPr>
            <a:t>Health Disparities</a:t>
          </a:r>
          <a:endParaRPr lang="en-US" sz="2000" dirty="0">
            <a:latin typeface="Arial" charset="0"/>
            <a:ea typeface="Arial" charset="0"/>
            <a:cs typeface="Arial" charset="0"/>
          </a:endParaRPr>
        </a:p>
      </dgm:t>
    </dgm:pt>
    <dgm:pt modelId="{6E501F80-8D5C-9C4E-A128-079C48686689}" type="parTrans" cxnId="{92CED85A-9475-9941-A042-5469C19521C4}">
      <dgm:prSet/>
      <dgm:spPr/>
      <dgm:t>
        <a:bodyPr/>
        <a:lstStyle/>
        <a:p>
          <a:endParaRPr lang="en-US" sz="2000"/>
        </a:p>
      </dgm:t>
    </dgm:pt>
    <dgm:pt modelId="{52E9D3C9-FC87-6F48-8005-B3F318323F58}" type="sibTrans" cxnId="{92CED85A-9475-9941-A042-5469C19521C4}">
      <dgm:prSet/>
      <dgm:spPr/>
      <dgm:t>
        <a:bodyPr/>
        <a:lstStyle/>
        <a:p>
          <a:endParaRPr lang="en-US" sz="2000"/>
        </a:p>
      </dgm:t>
    </dgm:pt>
    <dgm:pt modelId="{3E51271A-23B7-6348-9100-E695C8BD999F}">
      <dgm:prSet phldrT="[Text]" custT="1"/>
      <dgm:spPr/>
      <dgm:t>
        <a:bodyPr/>
        <a:lstStyle/>
        <a:p>
          <a:r>
            <a:rPr lang="en-US" sz="2000" dirty="0" smtClean="0">
              <a:latin typeface="Arial" charset="0"/>
              <a:ea typeface="Arial" charset="0"/>
              <a:cs typeface="Arial" charset="0"/>
            </a:rPr>
            <a:t>Flexibility</a:t>
          </a:r>
          <a:endParaRPr lang="en-US" sz="2000" dirty="0">
            <a:latin typeface="Arial" charset="0"/>
            <a:ea typeface="Arial" charset="0"/>
            <a:cs typeface="Arial" charset="0"/>
          </a:endParaRPr>
        </a:p>
      </dgm:t>
    </dgm:pt>
    <dgm:pt modelId="{D58CDE5C-665E-5D48-8D07-EC8E3E9CEFA2}" type="parTrans" cxnId="{C88208DF-2BE8-D244-92B1-24E23B4841A0}">
      <dgm:prSet/>
      <dgm:spPr/>
      <dgm:t>
        <a:bodyPr/>
        <a:lstStyle/>
        <a:p>
          <a:endParaRPr lang="en-US" sz="2000"/>
        </a:p>
      </dgm:t>
    </dgm:pt>
    <dgm:pt modelId="{6286631E-9220-F94C-8277-31F3852A70BB}" type="sibTrans" cxnId="{C88208DF-2BE8-D244-92B1-24E23B4841A0}">
      <dgm:prSet/>
      <dgm:spPr/>
      <dgm:t>
        <a:bodyPr/>
        <a:lstStyle/>
        <a:p>
          <a:endParaRPr lang="en-US" sz="2000"/>
        </a:p>
      </dgm:t>
    </dgm:pt>
    <dgm:pt modelId="{9C0ADC0C-3407-EC44-8A6D-BD761067BAC3}">
      <dgm:prSet phldrT="[Text]" custT="1"/>
      <dgm:spPr/>
      <dgm:t>
        <a:bodyPr/>
        <a:lstStyle/>
        <a:p>
          <a:r>
            <a:rPr lang="en-US" sz="2000" dirty="0" smtClean="0">
              <a:latin typeface="Arial" charset="0"/>
              <a:ea typeface="Arial" charset="0"/>
              <a:cs typeface="Arial" charset="0"/>
            </a:rPr>
            <a:t>Community Features</a:t>
          </a:r>
          <a:endParaRPr lang="en-US" sz="2000" dirty="0">
            <a:latin typeface="Arial" charset="0"/>
            <a:ea typeface="Arial" charset="0"/>
            <a:cs typeface="Arial" charset="0"/>
          </a:endParaRPr>
        </a:p>
      </dgm:t>
    </dgm:pt>
    <dgm:pt modelId="{5EE72FB1-A1BB-E744-9373-CD141F9A7013}" type="parTrans" cxnId="{517D9CE7-88B6-4745-A75A-31D97343E372}">
      <dgm:prSet/>
      <dgm:spPr/>
      <dgm:t>
        <a:bodyPr/>
        <a:lstStyle/>
        <a:p>
          <a:endParaRPr lang="en-US" sz="2000"/>
        </a:p>
      </dgm:t>
    </dgm:pt>
    <dgm:pt modelId="{5D52ED55-2F38-4A4B-8AFE-56DDDB6AC54B}" type="sibTrans" cxnId="{517D9CE7-88B6-4745-A75A-31D97343E372}">
      <dgm:prSet/>
      <dgm:spPr/>
      <dgm:t>
        <a:bodyPr/>
        <a:lstStyle/>
        <a:p>
          <a:endParaRPr lang="en-US" sz="2000"/>
        </a:p>
      </dgm:t>
    </dgm:pt>
    <dgm:pt modelId="{005DD928-6759-9545-8CEA-CCC54D583D85}">
      <dgm:prSet phldrT="[Text]" custT="1"/>
      <dgm:spPr/>
      <dgm:t>
        <a:bodyPr/>
        <a:lstStyle/>
        <a:p>
          <a:r>
            <a:rPr lang="en-US" sz="2000" dirty="0" smtClean="0">
              <a:latin typeface="Arial" charset="0"/>
              <a:ea typeface="Arial" charset="0"/>
              <a:cs typeface="Arial" charset="0"/>
            </a:rPr>
            <a:t>Community Needs</a:t>
          </a:r>
          <a:endParaRPr lang="en-US" sz="2000" dirty="0">
            <a:latin typeface="Arial" charset="0"/>
            <a:ea typeface="Arial" charset="0"/>
            <a:cs typeface="Arial" charset="0"/>
          </a:endParaRPr>
        </a:p>
      </dgm:t>
    </dgm:pt>
    <dgm:pt modelId="{B683A1F0-D3DC-FE4D-A762-A08CFF56E223}" type="parTrans" cxnId="{119518AD-E09F-1342-AAE5-4FA73FF1575C}">
      <dgm:prSet/>
      <dgm:spPr/>
      <dgm:t>
        <a:bodyPr/>
        <a:lstStyle/>
        <a:p>
          <a:endParaRPr lang="en-US" sz="2000"/>
        </a:p>
      </dgm:t>
    </dgm:pt>
    <dgm:pt modelId="{14792106-C175-A447-8F39-463347A1FB24}" type="sibTrans" cxnId="{119518AD-E09F-1342-AAE5-4FA73FF1575C}">
      <dgm:prSet/>
      <dgm:spPr/>
      <dgm:t>
        <a:bodyPr/>
        <a:lstStyle/>
        <a:p>
          <a:endParaRPr lang="en-US" sz="2000"/>
        </a:p>
      </dgm:t>
    </dgm:pt>
    <dgm:pt modelId="{CFEFD37C-2A97-1A4D-B62A-E3CCDA063C7C}" type="pres">
      <dgm:prSet presAssocID="{B3255C3C-6602-2347-99E4-2AA2FD4F3243}" presName="Name0" presStyleCnt="0">
        <dgm:presLayoutVars>
          <dgm:chPref val="3"/>
          <dgm:dir/>
          <dgm:animLvl val="lvl"/>
          <dgm:resizeHandles/>
        </dgm:presLayoutVars>
      </dgm:prSet>
      <dgm:spPr/>
      <dgm:t>
        <a:bodyPr/>
        <a:lstStyle/>
        <a:p>
          <a:endParaRPr lang="en-US"/>
        </a:p>
      </dgm:t>
    </dgm:pt>
    <dgm:pt modelId="{338A9BCE-7728-034C-8682-1D9CA7AF870A}" type="pres">
      <dgm:prSet presAssocID="{B4D2CE69-A7DA-574C-A16B-DEE484BBC2E5}" presName="horFlow" presStyleCnt="0"/>
      <dgm:spPr/>
    </dgm:pt>
    <dgm:pt modelId="{A03E6F02-275D-7B4F-B6DE-AE75F40CD4DA}" type="pres">
      <dgm:prSet presAssocID="{B4D2CE69-A7DA-574C-A16B-DEE484BBC2E5}" presName="bigChev" presStyleLbl="node1" presStyleIdx="0" presStyleCnt="3"/>
      <dgm:spPr/>
      <dgm:t>
        <a:bodyPr/>
        <a:lstStyle/>
        <a:p>
          <a:endParaRPr lang="en-US"/>
        </a:p>
      </dgm:t>
    </dgm:pt>
    <dgm:pt modelId="{5DA8638F-5E38-D148-91C0-0C69514EEB6F}" type="pres">
      <dgm:prSet presAssocID="{CC2D2848-AD4D-674E-AC45-F683D05A3107}" presName="parTrans" presStyleCnt="0"/>
      <dgm:spPr/>
    </dgm:pt>
    <dgm:pt modelId="{BF7BEAFC-114D-FF4C-A997-2D6A6177C9FA}" type="pres">
      <dgm:prSet presAssocID="{8DF03E25-A991-F14E-9F10-E9B12F87B641}" presName="node" presStyleLbl="alignAccFollowNode1" presStyleIdx="0" presStyleCnt="6">
        <dgm:presLayoutVars>
          <dgm:bulletEnabled val="1"/>
        </dgm:presLayoutVars>
      </dgm:prSet>
      <dgm:spPr/>
      <dgm:t>
        <a:bodyPr/>
        <a:lstStyle/>
        <a:p>
          <a:endParaRPr lang="en-US"/>
        </a:p>
      </dgm:t>
    </dgm:pt>
    <dgm:pt modelId="{8DDC0B01-A04F-D04F-85C0-38E8BAFD3D02}" type="pres">
      <dgm:prSet presAssocID="{7557FFC4-6FEA-CE4E-A81B-D73AA626738A}" presName="sibTrans" presStyleCnt="0"/>
      <dgm:spPr/>
    </dgm:pt>
    <dgm:pt modelId="{3F9CA1BD-3F71-874D-B455-E4C6FA4F1A53}" type="pres">
      <dgm:prSet presAssocID="{733776DA-766C-3249-AE04-7280ABE0F5FD}" presName="node" presStyleLbl="alignAccFollowNode1" presStyleIdx="1" presStyleCnt="6" custScaleX="126287">
        <dgm:presLayoutVars>
          <dgm:bulletEnabled val="1"/>
        </dgm:presLayoutVars>
      </dgm:prSet>
      <dgm:spPr/>
      <dgm:t>
        <a:bodyPr/>
        <a:lstStyle/>
        <a:p>
          <a:endParaRPr lang="en-US"/>
        </a:p>
      </dgm:t>
    </dgm:pt>
    <dgm:pt modelId="{EFD18196-5D72-124F-93B1-324FE6CDE6EC}" type="pres">
      <dgm:prSet presAssocID="{B4D2CE69-A7DA-574C-A16B-DEE484BBC2E5}" presName="vSp" presStyleCnt="0"/>
      <dgm:spPr/>
    </dgm:pt>
    <dgm:pt modelId="{DDBF47B7-BC49-0B46-92EC-479F52420407}" type="pres">
      <dgm:prSet presAssocID="{59F0664D-E3CD-1D48-9C56-C2B1CFCF7903}" presName="horFlow" presStyleCnt="0"/>
      <dgm:spPr/>
    </dgm:pt>
    <dgm:pt modelId="{DF4826A2-E430-1040-BC59-8BFBF9E74DDC}" type="pres">
      <dgm:prSet presAssocID="{59F0664D-E3CD-1D48-9C56-C2B1CFCF7903}" presName="bigChev" presStyleLbl="node1" presStyleIdx="1" presStyleCnt="3"/>
      <dgm:spPr/>
      <dgm:t>
        <a:bodyPr/>
        <a:lstStyle/>
        <a:p>
          <a:endParaRPr lang="en-US"/>
        </a:p>
      </dgm:t>
    </dgm:pt>
    <dgm:pt modelId="{1978A0F3-9732-DA4D-BA3A-C8EFB710543D}" type="pres">
      <dgm:prSet presAssocID="{EA58185D-E65E-ED44-8416-80F9F0431AD9}" presName="parTrans" presStyleCnt="0"/>
      <dgm:spPr/>
    </dgm:pt>
    <dgm:pt modelId="{68D135CF-FE0E-4A4A-A01C-B010DC3963DC}" type="pres">
      <dgm:prSet presAssocID="{165A338E-7F06-B444-97AE-31A418087ABC}" presName="node" presStyleLbl="alignAccFollowNode1" presStyleIdx="2" presStyleCnt="6">
        <dgm:presLayoutVars>
          <dgm:bulletEnabled val="1"/>
        </dgm:presLayoutVars>
      </dgm:prSet>
      <dgm:spPr/>
      <dgm:t>
        <a:bodyPr/>
        <a:lstStyle/>
        <a:p>
          <a:endParaRPr lang="en-US"/>
        </a:p>
      </dgm:t>
    </dgm:pt>
    <dgm:pt modelId="{0B4AE7EC-B768-4F40-B3CF-42B6F6FF5B33}" type="pres">
      <dgm:prSet presAssocID="{472CCB1D-6881-1C44-A499-E49557D2AC87}" presName="sibTrans" presStyleCnt="0"/>
      <dgm:spPr/>
    </dgm:pt>
    <dgm:pt modelId="{CB041C65-E4B0-0F4C-9D67-38E0DB926B2C}" type="pres">
      <dgm:prSet presAssocID="{5B9619BE-5B7F-D94A-98C5-4023171B3000}" presName="node" presStyleLbl="alignAccFollowNode1" presStyleIdx="3" presStyleCnt="6" custScaleX="129345">
        <dgm:presLayoutVars>
          <dgm:bulletEnabled val="1"/>
        </dgm:presLayoutVars>
      </dgm:prSet>
      <dgm:spPr/>
      <dgm:t>
        <a:bodyPr/>
        <a:lstStyle/>
        <a:p>
          <a:endParaRPr lang="en-US"/>
        </a:p>
      </dgm:t>
    </dgm:pt>
    <dgm:pt modelId="{DAB1A7B8-92BE-BF47-99AB-FEB9F0F4DB75}" type="pres">
      <dgm:prSet presAssocID="{59F0664D-E3CD-1D48-9C56-C2B1CFCF7903}" presName="vSp" presStyleCnt="0"/>
      <dgm:spPr/>
    </dgm:pt>
    <dgm:pt modelId="{78147E7F-302D-0D42-8162-92D6FFDBC715}" type="pres">
      <dgm:prSet presAssocID="{3E51271A-23B7-6348-9100-E695C8BD999F}" presName="horFlow" presStyleCnt="0"/>
      <dgm:spPr/>
    </dgm:pt>
    <dgm:pt modelId="{40194695-0918-D043-8C12-54529777C13F}" type="pres">
      <dgm:prSet presAssocID="{3E51271A-23B7-6348-9100-E695C8BD999F}" presName="bigChev" presStyleLbl="node1" presStyleIdx="2" presStyleCnt="3"/>
      <dgm:spPr/>
      <dgm:t>
        <a:bodyPr/>
        <a:lstStyle/>
        <a:p>
          <a:endParaRPr lang="en-US"/>
        </a:p>
      </dgm:t>
    </dgm:pt>
    <dgm:pt modelId="{0CA882E1-FDFC-B441-B579-A6B2504E99EC}" type="pres">
      <dgm:prSet presAssocID="{5EE72FB1-A1BB-E744-9373-CD141F9A7013}" presName="parTrans" presStyleCnt="0"/>
      <dgm:spPr/>
    </dgm:pt>
    <dgm:pt modelId="{90DCBFD8-EB2B-624A-97CA-508DB66A4579}" type="pres">
      <dgm:prSet presAssocID="{9C0ADC0C-3407-EC44-8A6D-BD761067BAC3}" presName="node" presStyleLbl="alignAccFollowNode1" presStyleIdx="4" presStyleCnt="6" custScaleX="105500">
        <dgm:presLayoutVars>
          <dgm:bulletEnabled val="1"/>
        </dgm:presLayoutVars>
      </dgm:prSet>
      <dgm:spPr/>
      <dgm:t>
        <a:bodyPr/>
        <a:lstStyle/>
        <a:p>
          <a:endParaRPr lang="en-US"/>
        </a:p>
      </dgm:t>
    </dgm:pt>
    <dgm:pt modelId="{EB501E47-3EFF-B84D-8EE1-B5CB51B89889}" type="pres">
      <dgm:prSet presAssocID="{5D52ED55-2F38-4A4B-8AFE-56DDDB6AC54B}" presName="sibTrans" presStyleCnt="0"/>
      <dgm:spPr/>
    </dgm:pt>
    <dgm:pt modelId="{4FD5000C-48A9-B748-9A94-70CCD2ACD057}" type="pres">
      <dgm:prSet presAssocID="{005DD928-6759-9545-8CEA-CCC54D583D85}" presName="node" presStyleLbl="alignAccFollowNode1" presStyleIdx="5" presStyleCnt="6" custScaleX="126904">
        <dgm:presLayoutVars>
          <dgm:bulletEnabled val="1"/>
        </dgm:presLayoutVars>
      </dgm:prSet>
      <dgm:spPr/>
      <dgm:t>
        <a:bodyPr/>
        <a:lstStyle/>
        <a:p>
          <a:endParaRPr lang="en-US"/>
        </a:p>
      </dgm:t>
    </dgm:pt>
  </dgm:ptLst>
  <dgm:cxnLst>
    <dgm:cxn modelId="{06AE470B-1129-C948-B3FA-C9109AE6A9CE}" type="presOf" srcId="{B4D2CE69-A7DA-574C-A16B-DEE484BBC2E5}" destId="{A03E6F02-275D-7B4F-B6DE-AE75F40CD4DA}" srcOrd="0" destOrd="0" presId="urn:microsoft.com/office/officeart/2005/8/layout/lProcess3"/>
    <dgm:cxn modelId="{1A93F315-6EF0-1548-B6EB-544EF33CECE0}" type="presOf" srcId="{733776DA-766C-3249-AE04-7280ABE0F5FD}" destId="{3F9CA1BD-3F71-874D-B455-E4C6FA4F1A53}" srcOrd="0" destOrd="0" presId="urn:microsoft.com/office/officeart/2005/8/layout/lProcess3"/>
    <dgm:cxn modelId="{92CED85A-9475-9941-A042-5469C19521C4}" srcId="{59F0664D-E3CD-1D48-9C56-C2B1CFCF7903}" destId="{5B9619BE-5B7F-D94A-98C5-4023171B3000}" srcOrd="1" destOrd="0" parTransId="{6E501F80-8D5C-9C4E-A128-079C48686689}" sibTransId="{52E9D3C9-FC87-6F48-8005-B3F318323F58}"/>
    <dgm:cxn modelId="{0C177068-C7B5-544F-BCE0-F7737696855E}" srcId="{B4D2CE69-A7DA-574C-A16B-DEE484BBC2E5}" destId="{8DF03E25-A991-F14E-9F10-E9B12F87B641}" srcOrd="0" destOrd="0" parTransId="{CC2D2848-AD4D-674E-AC45-F683D05A3107}" sibTransId="{7557FFC4-6FEA-CE4E-A81B-D73AA626738A}"/>
    <dgm:cxn modelId="{54B28A9D-6C4A-734E-A5E2-E0A9281B3BFA}" type="presOf" srcId="{5B9619BE-5B7F-D94A-98C5-4023171B3000}" destId="{CB041C65-E4B0-0F4C-9D67-38E0DB926B2C}" srcOrd="0" destOrd="0" presId="urn:microsoft.com/office/officeart/2005/8/layout/lProcess3"/>
    <dgm:cxn modelId="{FA5CF94C-4933-0248-A8CC-1E9C6103D089}" srcId="{B3255C3C-6602-2347-99E4-2AA2FD4F3243}" destId="{B4D2CE69-A7DA-574C-A16B-DEE484BBC2E5}" srcOrd="0" destOrd="0" parTransId="{03535F0E-6B6B-6D46-9A9E-978F4DD2034F}" sibTransId="{0EB04AA2-AC77-0344-9C42-2A8E351255A9}"/>
    <dgm:cxn modelId="{7A0A3BA4-091C-B34A-A31C-000C7CD44716}" type="presOf" srcId="{8DF03E25-A991-F14E-9F10-E9B12F87B641}" destId="{BF7BEAFC-114D-FF4C-A997-2D6A6177C9FA}" srcOrd="0" destOrd="0" presId="urn:microsoft.com/office/officeart/2005/8/layout/lProcess3"/>
    <dgm:cxn modelId="{82B8C598-3FB4-3C41-87FD-D096C9A95E84}" type="presOf" srcId="{005DD928-6759-9545-8CEA-CCC54D583D85}" destId="{4FD5000C-48A9-B748-9A94-70CCD2ACD057}" srcOrd="0" destOrd="0" presId="urn:microsoft.com/office/officeart/2005/8/layout/lProcess3"/>
    <dgm:cxn modelId="{FE0D25B0-63B7-4540-B801-C2842C779167}" srcId="{B3255C3C-6602-2347-99E4-2AA2FD4F3243}" destId="{59F0664D-E3CD-1D48-9C56-C2B1CFCF7903}" srcOrd="1" destOrd="0" parTransId="{8A74142C-6C37-F74D-AA0F-842E66F9B94C}" sibTransId="{59450507-1B62-5E4D-828E-B050019E245D}"/>
    <dgm:cxn modelId="{FC269D2D-17D0-E547-9F04-09DA11CDA6C6}" type="presOf" srcId="{B3255C3C-6602-2347-99E4-2AA2FD4F3243}" destId="{CFEFD37C-2A97-1A4D-B62A-E3CCDA063C7C}" srcOrd="0" destOrd="0" presId="urn:microsoft.com/office/officeart/2005/8/layout/lProcess3"/>
    <dgm:cxn modelId="{119518AD-E09F-1342-AAE5-4FA73FF1575C}" srcId="{3E51271A-23B7-6348-9100-E695C8BD999F}" destId="{005DD928-6759-9545-8CEA-CCC54D583D85}" srcOrd="1" destOrd="0" parTransId="{B683A1F0-D3DC-FE4D-A762-A08CFF56E223}" sibTransId="{14792106-C175-A447-8F39-463347A1FB24}"/>
    <dgm:cxn modelId="{517D9CE7-88B6-4745-A75A-31D97343E372}" srcId="{3E51271A-23B7-6348-9100-E695C8BD999F}" destId="{9C0ADC0C-3407-EC44-8A6D-BD761067BAC3}" srcOrd="0" destOrd="0" parTransId="{5EE72FB1-A1BB-E744-9373-CD141F9A7013}" sibTransId="{5D52ED55-2F38-4A4B-8AFE-56DDDB6AC54B}"/>
    <dgm:cxn modelId="{C88208DF-2BE8-D244-92B1-24E23B4841A0}" srcId="{B3255C3C-6602-2347-99E4-2AA2FD4F3243}" destId="{3E51271A-23B7-6348-9100-E695C8BD999F}" srcOrd="2" destOrd="0" parTransId="{D58CDE5C-665E-5D48-8D07-EC8E3E9CEFA2}" sibTransId="{6286631E-9220-F94C-8277-31F3852A70BB}"/>
    <dgm:cxn modelId="{6B882E87-C0A5-6345-8759-9A16E811EC7C}" type="presOf" srcId="{165A338E-7F06-B444-97AE-31A418087ABC}" destId="{68D135CF-FE0E-4A4A-A01C-B010DC3963DC}" srcOrd="0" destOrd="0" presId="urn:microsoft.com/office/officeart/2005/8/layout/lProcess3"/>
    <dgm:cxn modelId="{2BA1177C-9C58-B643-9CF1-EC8F264D2C9C}" type="presOf" srcId="{59F0664D-E3CD-1D48-9C56-C2B1CFCF7903}" destId="{DF4826A2-E430-1040-BC59-8BFBF9E74DDC}" srcOrd="0" destOrd="0" presId="urn:microsoft.com/office/officeart/2005/8/layout/lProcess3"/>
    <dgm:cxn modelId="{ADE44BE7-1ECE-C748-8D4D-47ACF2515260}" type="presOf" srcId="{9C0ADC0C-3407-EC44-8A6D-BD761067BAC3}" destId="{90DCBFD8-EB2B-624A-97CA-508DB66A4579}" srcOrd="0" destOrd="0" presId="urn:microsoft.com/office/officeart/2005/8/layout/lProcess3"/>
    <dgm:cxn modelId="{A1635D00-7185-B643-9C42-54735C880C1B}" srcId="{B4D2CE69-A7DA-574C-A16B-DEE484BBC2E5}" destId="{733776DA-766C-3249-AE04-7280ABE0F5FD}" srcOrd="1" destOrd="0" parTransId="{12F36D8B-C31F-A342-B07E-ABF328376A63}" sibTransId="{5C40948A-4F3D-1842-9A27-88F0A76F5CCB}"/>
    <dgm:cxn modelId="{B8735F53-FDDD-3C4B-BA34-B56E4D1262BB}" type="presOf" srcId="{3E51271A-23B7-6348-9100-E695C8BD999F}" destId="{40194695-0918-D043-8C12-54529777C13F}" srcOrd="0" destOrd="0" presId="urn:microsoft.com/office/officeart/2005/8/layout/lProcess3"/>
    <dgm:cxn modelId="{358E6DF5-7DA2-7247-8953-C54AE4D4245A}" srcId="{59F0664D-E3CD-1D48-9C56-C2B1CFCF7903}" destId="{165A338E-7F06-B444-97AE-31A418087ABC}" srcOrd="0" destOrd="0" parTransId="{EA58185D-E65E-ED44-8416-80F9F0431AD9}" sibTransId="{472CCB1D-6881-1C44-A499-E49557D2AC87}"/>
    <dgm:cxn modelId="{7D28CDA9-C5C4-3C43-891E-D09FAE51FBE7}" type="presParOf" srcId="{CFEFD37C-2A97-1A4D-B62A-E3CCDA063C7C}" destId="{338A9BCE-7728-034C-8682-1D9CA7AF870A}" srcOrd="0" destOrd="0" presId="urn:microsoft.com/office/officeart/2005/8/layout/lProcess3"/>
    <dgm:cxn modelId="{17504EAB-6E8E-D640-9174-600805BB3D74}" type="presParOf" srcId="{338A9BCE-7728-034C-8682-1D9CA7AF870A}" destId="{A03E6F02-275D-7B4F-B6DE-AE75F40CD4DA}" srcOrd="0" destOrd="0" presId="urn:microsoft.com/office/officeart/2005/8/layout/lProcess3"/>
    <dgm:cxn modelId="{CAF0022F-61F0-174B-9973-0FCAFC5D3335}" type="presParOf" srcId="{338A9BCE-7728-034C-8682-1D9CA7AF870A}" destId="{5DA8638F-5E38-D148-91C0-0C69514EEB6F}" srcOrd="1" destOrd="0" presId="urn:microsoft.com/office/officeart/2005/8/layout/lProcess3"/>
    <dgm:cxn modelId="{3F505025-8FBB-4C4A-ABC9-0E0673C45C38}" type="presParOf" srcId="{338A9BCE-7728-034C-8682-1D9CA7AF870A}" destId="{BF7BEAFC-114D-FF4C-A997-2D6A6177C9FA}" srcOrd="2" destOrd="0" presId="urn:microsoft.com/office/officeart/2005/8/layout/lProcess3"/>
    <dgm:cxn modelId="{53A1D6DF-C94A-E841-83CF-40EF03DEFFC1}" type="presParOf" srcId="{338A9BCE-7728-034C-8682-1D9CA7AF870A}" destId="{8DDC0B01-A04F-D04F-85C0-38E8BAFD3D02}" srcOrd="3" destOrd="0" presId="urn:microsoft.com/office/officeart/2005/8/layout/lProcess3"/>
    <dgm:cxn modelId="{292AC3E5-77E2-234F-9B22-44F859425E97}" type="presParOf" srcId="{338A9BCE-7728-034C-8682-1D9CA7AF870A}" destId="{3F9CA1BD-3F71-874D-B455-E4C6FA4F1A53}" srcOrd="4" destOrd="0" presId="urn:microsoft.com/office/officeart/2005/8/layout/lProcess3"/>
    <dgm:cxn modelId="{3F6997EE-C9F6-504D-BD69-57340FAE38EA}" type="presParOf" srcId="{CFEFD37C-2A97-1A4D-B62A-E3CCDA063C7C}" destId="{EFD18196-5D72-124F-93B1-324FE6CDE6EC}" srcOrd="1" destOrd="0" presId="urn:microsoft.com/office/officeart/2005/8/layout/lProcess3"/>
    <dgm:cxn modelId="{308DEA73-21CC-804D-A79C-A62C6B5412F4}" type="presParOf" srcId="{CFEFD37C-2A97-1A4D-B62A-E3CCDA063C7C}" destId="{DDBF47B7-BC49-0B46-92EC-479F52420407}" srcOrd="2" destOrd="0" presId="urn:microsoft.com/office/officeart/2005/8/layout/lProcess3"/>
    <dgm:cxn modelId="{743E8D94-FC17-C14D-874C-118BE6CA9366}" type="presParOf" srcId="{DDBF47B7-BC49-0B46-92EC-479F52420407}" destId="{DF4826A2-E430-1040-BC59-8BFBF9E74DDC}" srcOrd="0" destOrd="0" presId="urn:microsoft.com/office/officeart/2005/8/layout/lProcess3"/>
    <dgm:cxn modelId="{F7B6D340-4346-5743-B40F-D00EEF0103A8}" type="presParOf" srcId="{DDBF47B7-BC49-0B46-92EC-479F52420407}" destId="{1978A0F3-9732-DA4D-BA3A-C8EFB710543D}" srcOrd="1" destOrd="0" presId="urn:microsoft.com/office/officeart/2005/8/layout/lProcess3"/>
    <dgm:cxn modelId="{543FE25A-EA93-9D49-BA66-E4E9181C8207}" type="presParOf" srcId="{DDBF47B7-BC49-0B46-92EC-479F52420407}" destId="{68D135CF-FE0E-4A4A-A01C-B010DC3963DC}" srcOrd="2" destOrd="0" presId="urn:microsoft.com/office/officeart/2005/8/layout/lProcess3"/>
    <dgm:cxn modelId="{EAEE9F77-D192-8041-AAD7-C678A5C0337A}" type="presParOf" srcId="{DDBF47B7-BC49-0B46-92EC-479F52420407}" destId="{0B4AE7EC-B768-4F40-B3CF-42B6F6FF5B33}" srcOrd="3" destOrd="0" presId="urn:microsoft.com/office/officeart/2005/8/layout/lProcess3"/>
    <dgm:cxn modelId="{D2534399-995F-A04F-88B5-4C12DBF1A44C}" type="presParOf" srcId="{DDBF47B7-BC49-0B46-92EC-479F52420407}" destId="{CB041C65-E4B0-0F4C-9D67-38E0DB926B2C}" srcOrd="4" destOrd="0" presId="urn:microsoft.com/office/officeart/2005/8/layout/lProcess3"/>
    <dgm:cxn modelId="{96484E2D-4F23-D643-8169-A4FD742FEFCE}" type="presParOf" srcId="{CFEFD37C-2A97-1A4D-B62A-E3CCDA063C7C}" destId="{DAB1A7B8-92BE-BF47-99AB-FEB9F0F4DB75}" srcOrd="3" destOrd="0" presId="urn:microsoft.com/office/officeart/2005/8/layout/lProcess3"/>
    <dgm:cxn modelId="{AFF6B2C3-BDFB-714F-A8A9-DBA43AAE4149}" type="presParOf" srcId="{CFEFD37C-2A97-1A4D-B62A-E3CCDA063C7C}" destId="{78147E7F-302D-0D42-8162-92D6FFDBC715}" srcOrd="4" destOrd="0" presId="urn:microsoft.com/office/officeart/2005/8/layout/lProcess3"/>
    <dgm:cxn modelId="{8137170B-AD11-984E-94A8-853400CA2B61}" type="presParOf" srcId="{78147E7F-302D-0D42-8162-92D6FFDBC715}" destId="{40194695-0918-D043-8C12-54529777C13F}" srcOrd="0" destOrd="0" presId="urn:microsoft.com/office/officeart/2005/8/layout/lProcess3"/>
    <dgm:cxn modelId="{3D7CA66B-4F75-1B4E-8368-413D691C32EF}" type="presParOf" srcId="{78147E7F-302D-0D42-8162-92D6FFDBC715}" destId="{0CA882E1-FDFC-B441-B579-A6B2504E99EC}" srcOrd="1" destOrd="0" presId="urn:microsoft.com/office/officeart/2005/8/layout/lProcess3"/>
    <dgm:cxn modelId="{28A9323F-5E06-E443-920E-61D142F7B38F}" type="presParOf" srcId="{78147E7F-302D-0D42-8162-92D6FFDBC715}" destId="{90DCBFD8-EB2B-624A-97CA-508DB66A4579}" srcOrd="2" destOrd="0" presId="urn:microsoft.com/office/officeart/2005/8/layout/lProcess3"/>
    <dgm:cxn modelId="{C121E433-B883-0045-8D3B-9141BBFAA4BF}" type="presParOf" srcId="{78147E7F-302D-0D42-8162-92D6FFDBC715}" destId="{EB501E47-3EFF-B84D-8EE1-B5CB51B89889}" srcOrd="3" destOrd="0" presId="urn:microsoft.com/office/officeart/2005/8/layout/lProcess3"/>
    <dgm:cxn modelId="{3E44D926-E47C-DE41-8872-DFF952F711AF}" type="presParOf" srcId="{78147E7F-302D-0D42-8162-92D6FFDBC715}" destId="{4FD5000C-48A9-B748-9A94-70CCD2ACD057}"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A55FF-26A0-42D6-917C-CBCD8357EA69}">
      <dsp:nvSpPr>
        <dsp:cNvPr id="0" name=""/>
        <dsp:cNvSpPr/>
      </dsp:nvSpPr>
      <dsp:spPr>
        <a:xfrm>
          <a:off x="445139" y="0"/>
          <a:ext cx="1832902" cy="1716562"/>
        </a:xfrm>
        <a:prstGeom prst="ellipse">
          <a:avLst/>
        </a:prstGeom>
        <a:solidFill>
          <a:srgbClr val="0076C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Economic</a:t>
          </a:r>
          <a:endParaRPr lang="en-US" sz="1800" kern="1200" dirty="0">
            <a:latin typeface="Arial" panose="020B0604020202020204" pitchFamily="34" charset="0"/>
            <a:cs typeface="Arial" panose="020B0604020202020204" pitchFamily="34" charset="0"/>
          </a:endParaRPr>
        </a:p>
      </dsp:txBody>
      <dsp:txXfrm>
        <a:off x="713561" y="251385"/>
        <a:ext cx="1296058" cy="1213792"/>
      </dsp:txXfrm>
    </dsp:sp>
    <dsp:sp modelId="{6E5937BA-C320-426E-B8C6-59D9DED265A4}">
      <dsp:nvSpPr>
        <dsp:cNvPr id="0" name=""/>
        <dsp:cNvSpPr/>
      </dsp:nvSpPr>
      <dsp:spPr>
        <a:xfrm>
          <a:off x="1386839" y="1144851"/>
          <a:ext cx="1716586" cy="1716562"/>
        </a:xfrm>
        <a:prstGeom prst="ellipse">
          <a:avLst/>
        </a:prstGeom>
        <a:solidFill>
          <a:schemeClr val="accent6">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Clinical</a:t>
          </a:r>
          <a:endParaRPr lang="en-US" sz="1800" kern="1200" dirty="0">
            <a:latin typeface="Arial" panose="020B0604020202020204" pitchFamily="34" charset="0"/>
            <a:cs typeface="Arial" panose="020B0604020202020204" pitchFamily="34" charset="0"/>
          </a:endParaRPr>
        </a:p>
      </dsp:txBody>
      <dsp:txXfrm>
        <a:off x="1638227" y="1396236"/>
        <a:ext cx="1213810" cy="1213792"/>
      </dsp:txXfrm>
    </dsp:sp>
    <dsp:sp modelId="{CA2A9D0C-73A2-4615-BCB7-55FE8E3EDB60}">
      <dsp:nvSpPr>
        <dsp:cNvPr id="0" name=""/>
        <dsp:cNvSpPr/>
      </dsp:nvSpPr>
      <dsp:spPr>
        <a:xfrm>
          <a:off x="2212484" y="0"/>
          <a:ext cx="1830293" cy="1716562"/>
        </a:xfrm>
        <a:prstGeom prst="ellipse">
          <a:avLst/>
        </a:prstGeom>
        <a:solidFill>
          <a:srgbClr val="7030A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Humanistic</a:t>
          </a:r>
          <a:endParaRPr lang="en-US" sz="1800" kern="1200" dirty="0">
            <a:latin typeface="Arial" panose="020B0604020202020204" pitchFamily="34" charset="0"/>
            <a:cs typeface="Arial" panose="020B0604020202020204" pitchFamily="34" charset="0"/>
          </a:endParaRPr>
        </a:p>
      </dsp:txBody>
      <dsp:txXfrm>
        <a:off x="2480524" y="251385"/>
        <a:ext cx="1294213" cy="12137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F50B9-2B4C-9C4B-90B1-D5622849BB81}">
      <dsp:nvSpPr>
        <dsp:cNvPr id="0" name=""/>
        <dsp:cNvSpPr/>
      </dsp:nvSpPr>
      <dsp:spPr>
        <a:xfrm>
          <a:off x="3598800" y="1124454"/>
          <a:ext cx="1380908" cy="1380908"/>
        </a:xfrm>
        <a:prstGeom prst="ellipse">
          <a:avLst/>
        </a:prstGeom>
        <a:gradFill rotWithShape="0">
          <a:gsLst>
            <a:gs pos="0">
              <a:schemeClr val="accent2">
                <a:alpha val="50000"/>
                <a:hueOff val="0"/>
                <a:satOff val="0"/>
                <a:lumOff val="0"/>
                <a:alphaOff val="0"/>
                <a:tint val="100000"/>
                <a:shade val="100000"/>
                <a:satMod val="130000"/>
              </a:schemeClr>
            </a:gs>
            <a:gs pos="100000">
              <a:schemeClr val="accent2">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D0220FBE-C6CC-3F47-B64C-2C88907E8E6E}">
      <dsp:nvSpPr>
        <dsp:cNvPr id="0" name=""/>
        <dsp:cNvSpPr/>
      </dsp:nvSpPr>
      <dsp:spPr>
        <a:xfrm>
          <a:off x="3224766" y="0"/>
          <a:ext cx="2128975" cy="92718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kern="1200" dirty="0" smtClean="0">
              <a:latin typeface="Arial" charset="0"/>
              <a:ea typeface="Arial" charset="0"/>
              <a:cs typeface="Arial" charset="0"/>
            </a:rPr>
            <a:t>Can alter the natural history of T2DM</a:t>
          </a:r>
          <a:endParaRPr lang="en-US" sz="2400" kern="1200" dirty="0">
            <a:latin typeface="Arial" charset="0"/>
            <a:ea typeface="Arial" charset="0"/>
            <a:cs typeface="Arial" charset="0"/>
          </a:endParaRPr>
        </a:p>
      </dsp:txBody>
      <dsp:txXfrm>
        <a:off x="3224766" y="0"/>
        <a:ext cx="2128975" cy="927181"/>
      </dsp:txXfrm>
    </dsp:sp>
    <dsp:sp modelId="{7682C8C9-1CAC-5A4B-A6E6-E6C0CC7EEC28}">
      <dsp:nvSpPr>
        <dsp:cNvPr id="0" name=""/>
        <dsp:cNvSpPr/>
      </dsp:nvSpPr>
      <dsp:spPr>
        <a:xfrm>
          <a:off x="4124097" y="1505979"/>
          <a:ext cx="1380908" cy="1380908"/>
        </a:xfrm>
        <a:prstGeom prst="ellipse">
          <a:avLst/>
        </a:prstGeom>
        <a:gradFill rotWithShape="0">
          <a:gsLst>
            <a:gs pos="0">
              <a:schemeClr val="accent3">
                <a:alpha val="50000"/>
                <a:hueOff val="0"/>
                <a:satOff val="0"/>
                <a:lumOff val="0"/>
                <a:alphaOff val="0"/>
                <a:tint val="100000"/>
                <a:shade val="100000"/>
                <a:satMod val="130000"/>
              </a:schemeClr>
            </a:gs>
            <a:gs pos="100000">
              <a:schemeClr val="accent3">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8D7CB646-59FF-724B-8475-500B19D88358}">
      <dsp:nvSpPr>
        <dsp:cNvPr id="0" name=""/>
        <dsp:cNvSpPr/>
      </dsp:nvSpPr>
      <dsp:spPr>
        <a:xfrm>
          <a:off x="5554048" y="1132381"/>
          <a:ext cx="2168607" cy="100609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kern="1200" dirty="0" smtClean="0">
              <a:latin typeface="Arial" charset="0"/>
              <a:ea typeface="Arial" charset="0"/>
              <a:cs typeface="Arial" charset="0"/>
            </a:rPr>
            <a:t>Visceral fat key role/ concern</a:t>
          </a:r>
        </a:p>
        <a:p>
          <a:pPr lvl="0" algn="ctr" defTabSz="1066800" rtl="0">
            <a:lnSpc>
              <a:spcPct val="90000"/>
            </a:lnSpc>
            <a:spcBef>
              <a:spcPct val="0"/>
            </a:spcBef>
            <a:spcAft>
              <a:spcPct val="35000"/>
            </a:spcAft>
          </a:pPr>
          <a:r>
            <a:rPr lang="en-US" sz="2400" kern="1200" dirty="0" smtClean="0">
              <a:latin typeface="Arial" charset="0"/>
              <a:ea typeface="Arial" charset="0"/>
              <a:cs typeface="Arial" charset="0"/>
            </a:rPr>
            <a:t>(β-cells</a:t>
          </a:r>
          <a:r>
            <a:rPr lang="en-US" sz="2400" kern="1200" dirty="0" smtClean="0"/>
            <a:t>) </a:t>
          </a:r>
          <a:endParaRPr lang="en-US" sz="2400" kern="1200" dirty="0"/>
        </a:p>
      </dsp:txBody>
      <dsp:txXfrm>
        <a:off x="5554048" y="1132381"/>
        <a:ext cx="2168607" cy="1006090"/>
      </dsp:txXfrm>
    </dsp:sp>
    <dsp:sp modelId="{24B03BE7-491D-CE4A-BA14-1FA33DD08289}">
      <dsp:nvSpPr>
        <dsp:cNvPr id="0" name=""/>
        <dsp:cNvSpPr/>
      </dsp:nvSpPr>
      <dsp:spPr>
        <a:xfrm>
          <a:off x="3923589" y="2123837"/>
          <a:ext cx="1380908" cy="1380908"/>
        </a:xfrm>
        <a:prstGeom prst="ellipse">
          <a:avLst/>
        </a:prstGeom>
        <a:gradFill rotWithShape="0">
          <a:gsLst>
            <a:gs pos="0">
              <a:schemeClr val="accent4">
                <a:alpha val="50000"/>
                <a:hueOff val="0"/>
                <a:satOff val="0"/>
                <a:lumOff val="0"/>
                <a:alphaOff val="0"/>
                <a:tint val="100000"/>
                <a:shade val="100000"/>
                <a:satMod val="130000"/>
              </a:schemeClr>
            </a:gs>
            <a:gs pos="100000">
              <a:schemeClr val="accent4">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9A7E4EAD-012C-E343-90D4-12D60DA6A2DE}">
      <dsp:nvSpPr>
        <dsp:cNvPr id="0" name=""/>
        <dsp:cNvSpPr/>
      </dsp:nvSpPr>
      <dsp:spPr>
        <a:xfrm>
          <a:off x="4728615" y="2939362"/>
          <a:ext cx="3474264" cy="100609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kern="1200" dirty="0" smtClean="0">
              <a:latin typeface="Arial" charset="0"/>
              <a:ea typeface="Arial" charset="0"/>
              <a:cs typeface="Arial" charset="0"/>
            </a:rPr>
            <a:t>Pro-inflammatory</a:t>
          </a:r>
        </a:p>
        <a:p>
          <a:pPr lvl="0" algn="ctr" defTabSz="1066800" rtl="0">
            <a:lnSpc>
              <a:spcPct val="90000"/>
            </a:lnSpc>
            <a:spcBef>
              <a:spcPct val="0"/>
            </a:spcBef>
            <a:spcAft>
              <a:spcPct val="35000"/>
            </a:spcAft>
          </a:pPr>
          <a:r>
            <a:rPr lang="el-GR" sz="2400" kern="1200" dirty="0" smtClean="0">
              <a:latin typeface="Arial" charset="0"/>
              <a:ea typeface="Arial" charset="0"/>
              <a:cs typeface="Arial" charset="0"/>
            </a:rPr>
            <a:t>TNF-α</a:t>
          </a:r>
          <a:endParaRPr lang="en-US" sz="2400" kern="1200" dirty="0">
            <a:latin typeface="Arial" charset="0"/>
            <a:ea typeface="Arial" charset="0"/>
            <a:cs typeface="Arial" charset="0"/>
          </a:endParaRPr>
        </a:p>
      </dsp:txBody>
      <dsp:txXfrm>
        <a:off x="4728615" y="2939362"/>
        <a:ext cx="3474264" cy="1006090"/>
      </dsp:txXfrm>
    </dsp:sp>
    <dsp:sp modelId="{B39C493B-1D88-6F49-962E-A656AE39F099}">
      <dsp:nvSpPr>
        <dsp:cNvPr id="0" name=""/>
        <dsp:cNvSpPr/>
      </dsp:nvSpPr>
      <dsp:spPr>
        <a:xfrm>
          <a:off x="3274010" y="2123837"/>
          <a:ext cx="1380908" cy="1380908"/>
        </a:xfrm>
        <a:prstGeom prst="ellipse">
          <a:avLst/>
        </a:prstGeom>
        <a:gradFill rotWithShape="0">
          <a:gsLst>
            <a:gs pos="0">
              <a:schemeClr val="accent5">
                <a:alpha val="50000"/>
                <a:hueOff val="0"/>
                <a:satOff val="0"/>
                <a:lumOff val="0"/>
                <a:alphaOff val="0"/>
                <a:tint val="100000"/>
                <a:shade val="100000"/>
                <a:satMod val="130000"/>
              </a:schemeClr>
            </a:gs>
            <a:gs pos="100000">
              <a:schemeClr val="accent5">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907EEC96-8353-B041-AC2B-74BF09E828B8}">
      <dsp:nvSpPr>
        <dsp:cNvPr id="0" name=""/>
        <dsp:cNvSpPr/>
      </dsp:nvSpPr>
      <dsp:spPr>
        <a:xfrm>
          <a:off x="895420" y="2939362"/>
          <a:ext cx="3142069" cy="100609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kern="1200" dirty="0" smtClean="0">
              <a:latin typeface="Arial" charset="0"/>
              <a:ea typeface="Arial" charset="0"/>
              <a:cs typeface="Arial" charset="0"/>
            </a:rPr>
            <a:t>Pro-thromboti</a:t>
          </a:r>
          <a:r>
            <a:rPr lang="en-US" sz="2400" kern="1200" dirty="0" smtClean="0"/>
            <a:t>c</a:t>
          </a:r>
          <a:endParaRPr lang="en-US" sz="2400" kern="1200" dirty="0"/>
        </a:p>
      </dsp:txBody>
      <dsp:txXfrm>
        <a:off x="895420" y="2939362"/>
        <a:ext cx="3142069" cy="1006090"/>
      </dsp:txXfrm>
    </dsp:sp>
    <dsp:sp modelId="{3B02200C-E10B-7943-AB8A-0CA36FC06C87}">
      <dsp:nvSpPr>
        <dsp:cNvPr id="0" name=""/>
        <dsp:cNvSpPr/>
      </dsp:nvSpPr>
      <dsp:spPr>
        <a:xfrm>
          <a:off x="3073502" y="1505979"/>
          <a:ext cx="1380908" cy="1380908"/>
        </a:xfrm>
        <a:prstGeom prst="ellipse">
          <a:avLst/>
        </a:prstGeom>
        <a:gradFill rotWithShape="0">
          <a:gsLst>
            <a:gs pos="0">
              <a:schemeClr val="accent6">
                <a:alpha val="50000"/>
                <a:hueOff val="0"/>
                <a:satOff val="0"/>
                <a:lumOff val="0"/>
                <a:alphaOff val="0"/>
                <a:tint val="100000"/>
                <a:shade val="100000"/>
                <a:satMod val="130000"/>
              </a:schemeClr>
            </a:gs>
            <a:gs pos="100000">
              <a:schemeClr val="accent6">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98E703E7-4CD9-2046-BB70-41A9D2491DE9}">
      <dsp:nvSpPr>
        <dsp:cNvPr id="0" name=""/>
        <dsp:cNvSpPr/>
      </dsp:nvSpPr>
      <dsp:spPr>
        <a:xfrm>
          <a:off x="575373" y="641937"/>
          <a:ext cx="2458881" cy="179002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rtl="0">
            <a:lnSpc>
              <a:spcPct val="100000"/>
            </a:lnSpc>
            <a:spcBef>
              <a:spcPct val="0"/>
            </a:spcBef>
            <a:spcAft>
              <a:spcPts val="0"/>
            </a:spcAft>
          </a:pPr>
          <a:r>
            <a:rPr lang="en-US" sz="2400" kern="1200" dirty="0" smtClean="0">
              <a:latin typeface="Arial" charset="0"/>
              <a:ea typeface="Arial" charset="0"/>
              <a:cs typeface="Arial" charset="0"/>
            </a:rPr>
            <a:t>Proinsulin resistant environment ⇡NEFA’s</a:t>
          </a:r>
        </a:p>
        <a:p>
          <a:pPr lvl="0" algn="ctr" defTabSz="1066800" rtl="0">
            <a:lnSpc>
              <a:spcPct val="100000"/>
            </a:lnSpc>
            <a:spcBef>
              <a:spcPct val="0"/>
            </a:spcBef>
            <a:spcAft>
              <a:spcPts val="0"/>
            </a:spcAft>
          </a:pPr>
          <a:r>
            <a:rPr lang="en-US" sz="2400" kern="1200" dirty="0" smtClean="0">
              <a:latin typeface="Arial" charset="0"/>
              <a:ea typeface="Arial" charset="0"/>
              <a:cs typeface="Arial" charset="0"/>
            </a:rPr>
            <a:t>⇣Adiponectin</a:t>
          </a:r>
          <a:endParaRPr lang="en-US" sz="2400" kern="1200" dirty="0">
            <a:latin typeface="Arial" charset="0"/>
            <a:ea typeface="Arial" charset="0"/>
            <a:cs typeface="Arial" charset="0"/>
          </a:endParaRPr>
        </a:p>
      </dsp:txBody>
      <dsp:txXfrm>
        <a:off x="575373" y="641937"/>
        <a:ext cx="2458881" cy="17900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E4379-1EB4-7141-8135-327A71EED0E0}">
      <dsp:nvSpPr>
        <dsp:cNvPr id="0" name=""/>
        <dsp:cNvSpPr/>
      </dsp:nvSpPr>
      <dsp:spPr>
        <a:xfrm>
          <a:off x="0" y="0"/>
          <a:ext cx="4452938" cy="1052977"/>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100000"/>
            </a:lnSpc>
            <a:spcBef>
              <a:spcPct val="0"/>
            </a:spcBef>
            <a:spcAft>
              <a:spcPts val="0"/>
            </a:spcAft>
          </a:pPr>
          <a:r>
            <a:rPr lang="en-US" sz="2400" kern="1200" dirty="0" smtClean="0">
              <a:latin typeface="Arial" charset="0"/>
              <a:ea typeface="Arial" charset="0"/>
              <a:cs typeface="Arial" charset="0"/>
            </a:rPr>
            <a:t>Genetics are estimated to explain about 30-40% of BMI variance </a:t>
          </a:r>
          <a:endParaRPr lang="en-US" sz="2400" kern="1200" dirty="0">
            <a:latin typeface="Arial" charset="0"/>
            <a:ea typeface="Arial" charset="0"/>
            <a:cs typeface="Arial" charset="0"/>
          </a:endParaRPr>
        </a:p>
      </dsp:txBody>
      <dsp:txXfrm>
        <a:off x="51402" y="51402"/>
        <a:ext cx="4350134" cy="950173"/>
      </dsp:txXfrm>
    </dsp:sp>
    <dsp:sp modelId="{0F5BCAFE-4BC0-3145-BF9D-E64D7C6D57BC}">
      <dsp:nvSpPr>
        <dsp:cNvPr id="0" name=""/>
        <dsp:cNvSpPr/>
      </dsp:nvSpPr>
      <dsp:spPr>
        <a:xfrm>
          <a:off x="0" y="1064316"/>
          <a:ext cx="4452938" cy="1052977"/>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latin typeface="Arial" charset="0"/>
              <a:ea typeface="Arial" charset="0"/>
              <a:cs typeface="Arial" charset="0"/>
            </a:rPr>
            <a:t>Certain groups highly susceptible</a:t>
          </a:r>
          <a:endParaRPr lang="en-US" sz="2400" kern="1200" dirty="0">
            <a:latin typeface="Arial" charset="0"/>
            <a:ea typeface="Arial" charset="0"/>
            <a:cs typeface="Arial" charset="0"/>
          </a:endParaRPr>
        </a:p>
      </dsp:txBody>
      <dsp:txXfrm>
        <a:off x="51402" y="1115718"/>
        <a:ext cx="4350134" cy="950173"/>
      </dsp:txXfrm>
    </dsp:sp>
    <dsp:sp modelId="{56818711-945C-824A-8C5A-4928D9895E5E}">
      <dsp:nvSpPr>
        <dsp:cNvPr id="0" name=""/>
        <dsp:cNvSpPr/>
      </dsp:nvSpPr>
      <dsp:spPr>
        <a:xfrm>
          <a:off x="0" y="2128276"/>
          <a:ext cx="4452938" cy="1052977"/>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100000"/>
            </a:lnSpc>
            <a:spcBef>
              <a:spcPct val="0"/>
            </a:spcBef>
            <a:spcAft>
              <a:spcPts val="0"/>
            </a:spcAft>
          </a:pPr>
          <a:r>
            <a:rPr lang="en-US" sz="2400" kern="1200" dirty="0" smtClean="0">
              <a:latin typeface="Arial" charset="0"/>
              <a:ea typeface="Arial" charset="0"/>
              <a:cs typeface="Arial" charset="0"/>
            </a:rPr>
            <a:t>Environmental factors are estimated to explain about 60- 70% of BMI variance</a:t>
          </a:r>
          <a:endParaRPr lang="en-US" sz="2400" kern="1200" dirty="0">
            <a:latin typeface="Arial" charset="0"/>
            <a:ea typeface="Arial" charset="0"/>
            <a:cs typeface="Arial" charset="0"/>
          </a:endParaRPr>
        </a:p>
      </dsp:txBody>
      <dsp:txXfrm>
        <a:off x="51402" y="2179678"/>
        <a:ext cx="4350134" cy="9501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969D3-51A3-9143-9C67-0E4F48C6885F}">
      <dsp:nvSpPr>
        <dsp:cNvPr id="0" name=""/>
        <dsp:cNvSpPr/>
      </dsp:nvSpPr>
      <dsp:spPr>
        <a:xfrm>
          <a:off x="637715" y="0"/>
          <a:ext cx="7227438" cy="3406232"/>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26163EC-A0A4-B64F-ABA9-F9826ABD8DDF}">
      <dsp:nvSpPr>
        <dsp:cNvPr id="0" name=""/>
        <dsp:cNvSpPr/>
      </dsp:nvSpPr>
      <dsp:spPr>
        <a:xfrm>
          <a:off x="0" y="1021869"/>
          <a:ext cx="2550860" cy="1362492"/>
        </a:xfrm>
        <a:prstGeom prst="roundRect">
          <a:avLst/>
        </a:prstGeom>
        <a:solidFill>
          <a:srgbClr val="0076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latin typeface="Arial" charset="0"/>
              <a:ea typeface="Arial" charset="0"/>
              <a:cs typeface="Arial" charset="0"/>
            </a:rPr>
            <a:t>Leptin, Ghrelin</a:t>
          </a:r>
        </a:p>
        <a:p>
          <a:pPr lvl="0" algn="ctr" defTabSz="800100" rtl="0">
            <a:lnSpc>
              <a:spcPct val="90000"/>
            </a:lnSpc>
            <a:spcBef>
              <a:spcPct val="0"/>
            </a:spcBef>
            <a:spcAft>
              <a:spcPct val="35000"/>
            </a:spcAft>
          </a:pPr>
          <a:r>
            <a:rPr lang="en-US" sz="1800" kern="1200" dirty="0" smtClean="0">
              <a:latin typeface="Arial" charset="0"/>
              <a:ea typeface="Arial" charset="0"/>
              <a:cs typeface="Arial" charset="0"/>
            </a:rPr>
            <a:t>Appetite Regulation</a:t>
          </a:r>
          <a:endParaRPr lang="en-US" sz="1800" kern="1200" dirty="0">
            <a:latin typeface="Arial" charset="0"/>
            <a:ea typeface="Arial" charset="0"/>
            <a:cs typeface="Arial" charset="0"/>
          </a:endParaRPr>
        </a:p>
      </dsp:txBody>
      <dsp:txXfrm>
        <a:off x="66511" y="1088380"/>
        <a:ext cx="2417838" cy="1229470"/>
      </dsp:txXfrm>
    </dsp:sp>
    <dsp:sp modelId="{5F50A9F7-4291-0C40-A9D4-4357D41B0BC1}">
      <dsp:nvSpPr>
        <dsp:cNvPr id="0" name=""/>
        <dsp:cNvSpPr/>
      </dsp:nvSpPr>
      <dsp:spPr>
        <a:xfrm>
          <a:off x="2976004" y="1021869"/>
          <a:ext cx="2550860" cy="1362492"/>
        </a:xfrm>
        <a:prstGeom prst="roundRect">
          <a:avLst/>
        </a:prstGeom>
        <a:solidFill>
          <a:srgbClr val="0076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latin typeface="Arial" charset="0"/>
              <a:ea typeface="Arial" charset="0"/>
              <a:cs typeface="Arial" charset="0"/>
            </a:rPr>
            <a:t>GLP-2 Regulation of Energy Storage</a:t>
          </a:r>
        </a:p>
        <a:p>
          <a:pPr lvl="0" algn="ctr" defTabSz="800100" rtl="0">
            <a:lnSpc>
              <a:spcPct val="90000"/>
            </a:lnSpc>
            <a:spcBef>
              <a:spcPct val="0"/>
            </a:spcBef>
            <a:spcAft>
              <a:spcPct val="35000"/>
            </a:spcAft>
          </a:pPr>
          <a:r>
            <a:rPr lang="en-US" sz="1800" kern="1200" dirty="0" smtClean="0">
              <a:latin typeface="Arial" charset="0"/>
              <a:ea typeface="Arial" charset="0"/>
              <a:cs typeface="Arial" charset="0"/>
            </a:rPr>
            <a:t>Gut Barrier integrity</a:t>
          </a:r>
          <a:endParaRPr lang="en-US" sz="1800" kern="1200" dirty="0">
            <a:latin typeface="Arial" charset="0"/>
            <a:ea typeface="Arial" charset="0"/>
            <a:cs typeface="Arial" charset="0"/>
          </a:endParaRPr>
        </a:p>
      </dsp:txBody>
      <dsp:txXfrm>
        <a:off x="3042515" y="1088380"/>
        <a:ext cx="2417838" cy="1229470"/>
      </dsp:txXfrm>
    </dsp:sp>
    <dsp:sp modelId="{F0DB1FC3-3C24-6749-B432-6920133027DE}">
      <dsp:nvSpPr>
        <dsp:cNvPr id="0" name=""/>
        <dsp:cNvSpPr/>
      </dsp:nvSpPr>
      <dsp:spPr>
        <a:xfrm>
          <a:off x="5952008" y="1021869"/>
          <a:ext cx="2550860" cy="1362492"/>
        </a:xfrm>
        <a:prstGeom prst="roundRect">
          <a:avLst/>
        </a:prstGeom>
        <a:solidFill>
          <a:srgbClr val="0076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latin typeface="Arial" charset="0"/>
              <a:ea typeface="Arial" charset="0"/>
              <a:cs typeface="Arial" charset="0"/>
            </a:rPr>
            <a:t>Insulin</a:t>
          </a:r>
        </a:p>
        <a:p>
          <a:pPr lvl="0" algn="ctr" defTabSz="800100" rtl="0">
            <a:lnSpc>
              <a:spcPct val="90000"/>
            </a:lnSpc>
            <a:spcBef>
              <a:spcPct val="0"/>
            </a:spcBef>
            <a:spcAft>
              <a:spcPct val="35000"/>
            </a:spcAft>
          </a:pPr>
          <a:r>
            <a:rPr lang="en-US" sz="1800" kern="1200" dirty="0" smtClean="0">
              <a:latin typeface="Arial" charset="0"/>
              <a:ea typeface="Arial" charset="0"/>
              <a:cs typeface="Arial" charset="0"/>
            </a:rPr>
            <a:t>Inflammation, Insulin Resistance, Glucose excursions</a:t>
          </a:r>
          <a:endParaRPr lang="en-US" sz="1800" kern="1200" dirty="0">
            <a:latin typeface="Arial" charset="0"/>
            <a:ea typeface="Arial" charset="0"/>
            <a:cs typeface="Arial" charset="0"/>
          </a:endParaRPr>
        </a:p>
      </dsp:txBody>
      <dsp:txXfrm>
        <a:off x="6018519" y="1088380"/>
        <a:ext cx="2417838" cy="12294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092743-E90E-0845-95F1-89D48C07F668}">
      <dsp:nvSpPr>
        <dsp:cNvPr id="0" name=""/>
        <dsp:cNvSpPr/>
      </dsp:nvSpPr>
      <dsp:spPr>
        <a:xfrm>
          <a:off x="1724558" y="1998"/>
          <a:ext cx="1764013" cy="1146608"/>
        </a:xfrm>
        <a:prstGeom prst="roundRect">
          <a:avLst/>
        </a:prstGeom>
        <a:solidFill>
          <a:srgbClr val="0076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Arial" charset="0"/>
              <a:ea typeface="Arial" charset="0"/>
              <a:cs typeface="Arial" charset="0"/>
            </a:rPr>
            <a:t>Diet Manipulation</a:t>
          </a:r>
          <a:endParaRPr lang="en-US" sz="2000" kern="1200" dirty="0">
            <a:latin typeface="Arial" charset="0"/>
            <a:ea typeface="Arial" charset="0"/>
            <a:cs typeface="Arial" charset="0"/>
          </a:endParaRPr>
        </a:p>
      </dsp:txBody>
      <dsp:txXfrm>
        <a:off x="1780531" y="57971"/>
        <a:ext cx="1652067" cy="1034662"/>
      </dsp:txXfrm>
    </dsp:sp>
    <dsp:sp modelId="{D4F51F66-7722-4B4D-A3B6-CEAC1AB7EA93}">
      <dsp:nvSpPr>
        <dsp:cNvPr id="0" name=""/>
        <dsp:cNvSpPr/>
      </dsp:nvSpPr>
      <dsp:spPr>
        <a:xfrm>
          <a:off x="1078589" y="575302"/>
          <a:ext cx="3055952" cy="3055952"/>
        </a:xfrm>
        <a:custGeom>
          <a:avLst/>
          <a:gdLst/>
          <a:ahLst/>
          <a:cxnLst/>
          <a:rect l="0" t="0" r="0" b="0"/>
          <a:pathLst>
            <a:path>
              <a:moveTo>
                <a:pt x="2422771" y="289407"/>
              </a:moveTo>
              <a:arcTo wR="1527976" hR="1527976" stAng="18350760" swAng="364400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94B885E-5BF9-B740-A485-140E34CB07D3}">
      <dsp:nvSpPr>
        <dsp:cNvPr id="0" name=""/>
        <dsp:cNvSpPr/>
      </dsp:nvSpPr>
      <dsp:spPr>
        <a:xfrm>
          <a:off x="3047824" y="2293962"/>
          <a:ext cx="1764013" cy="1146608"/>
        </a:xfrm>
        <a:prstGeom prst="roundRect">
          <a:avLst/>
        </a:prstGeom>
        <a:solidFill>
          <a:srgbClr val="0076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en-US" sz="2000" kern="1200" dirty="0" smtClean="0">
              <a:latin typeface="Arial" charset="0"/>
              <a:ea typeface="Arial" charset="0"/>
              <a:cs typeface="Arial" charset="0"/>
            </a:rPr>
            <a:t>Host </a:t>
          </a:r>
        </a:p>
        <a:p>
          <a:pPr lvl="0" algn="ctr" defTabSz="889000">
            <a:lnSpc>
              <a:spcPct val="100000"/>
            </a:lnSpc>
            <a:spcBef>
              <a:spcPct val="0"/>
            </a:spcBef>
            <a:spcAft>
              <a:spcPts val="0"/>
            </a:spcAft>
          </a:pPr>
          <a:r>
            <a:rPr lang="en-US" sz="2000" kern="1200" dirty="0" smtClean="0">
              <a:latin typeface="Arial" charset="0"/>
              <a:ea typeface="Arial" charset="0"/>
              <a:cs typeface="Arial" charset="0"/>
            </a:rPr>
            <a:t>Metabolism</a:t>
          </a:r>
        </a:p>
        <a:p>
          <a:pPr lvl="0" algn="ctr" defTabSz="889000">
            <a:lnSpc>
              <a:spcPct val="100000"/>
            </a:lnSpc>
            <a:spcBef>
              <a:spcPct val="0"/>
            </a:spcBef>
            <a:spcAft>
              <a:spcPts val="0"/>
            </a:spcAft>
          </a:pPr>
          <a:r>
            <a:rPr lang="en-US" sz="2000" kern="1200" dirty="0" smtClean="0">
              <a:latin typeface="Arial" charset="0"/>
              <a:ea typeface="Arial" charset="0"/>
              <a:cs typeface="Arial" charset="0"/>
            </a:rPr>
            <a:t>Beneficial Bacteria</a:t>
          </a:r>
          <a:endParaRPr lang="en-US" sz="2000" kern="1200" dirty="0">
            <a:latin typeface="Arial" charset="0"/>
            <a:ea typeface="Arial" charset="0"/>
            <a:cs typeface="Arial" charset="0"/>
          </a:endParaRPr>
        </a:p>
      </dsp:txBody>
      <dsp:txXfrm>
        <a:off x="3103797" y="2349935"/>
        <a:ext cx="1652067" cy="1034662"/>
      </dsp:txXfrm>
    </dsp:sp>
    <dsp:sp modelId="{EE00E87A-394D-C14D-BD61-1BFC69D920B5}">
      <dsp:nvSpPr>
        <dsp:cNvPr id="0" name=""/>
        <dsp:cNvSpPr/>
      </dsp:nvSpPr>
      <dsp:spPr>
        <a:xfrm>
          <a:off x="1019634" y="609628"/>
          <a:ext cx="3055952" cy="3055952"/>
        </a:xfrm>
        <a:custGeom>
          <a:avLst/>
          <a:gdLst/>
          <a:ahLst/>
          <a:cxnLst/>
          <a:rect l="0" t="0" r="0" b="0"/>
          <a:pathLst>
            <a:path>
              <a:moveTo>
                <a:pt x="2310222" y="2840531"/>
              </a:moveTo>
              <a:arcTo wR="1527976" hR="1527976" stAng="3552373" swAng="439895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0E2E25A-60BD-D740-9B74-DE26E922227F}">
      <dsp:nvSpPr>
        <dsp:cNvPr id="0" name=""/>
        <dsp:cNvSpPr/>
      </dsp:nvSpPr>
      <dsp:spPr>
        <a:xfrm>
          <a:off x="238264" y="2104525"/>
          <a:ext cx="1764013" cy="1146608"/>
        </a:xfrm>
        <a:prstGeom prst="roundRect">
          <a:avLst/>
        </a:prstGeom>
        <a:solidFill>
          <a:srgbClr val="0076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en-US" sz="2000" kern="1200" dirty="0" smtClean="0">
              <a:latin typeface="Arial" charset="0"/>
              <a:ea typeface="Arial" charset="0"/>
              <a:cs typeface="Arial" charset="0"/>
            </a:rPr>
            <a:t>Microbiota</a:t>
          </a:r>
        </a:p>
        <a:p>
          <a:pPr lvl="0" algn="ctr" defTabSz="889000">
            <a:lnSpc>
              <a:spcPct val="100000"/>
            </a:lnSpc>
            <a:spcBef>
              <a:spcPct val="0"/>
            </a:spcBef>
            <a:spcAft>
              <a:spcPts val="0"/>
            </a:spcAft>
          </a:pPr>
          <a:r>
            <a:rPr lang="en-US" sz="2000" kern="1200" dirty="0" smtClean="0">
              <a:latin typeface="Arial" charset="0"/>
              <a:ea typeface="Arial" charset="0"/>
              <a:cs typeface="Arial" charset="0"/>
            </a:rPr>
            <a:t>Modulation</a:t>
          </a:r>
        </a:p>
        <a:p>
          <a:pPr lvl="0" algn="ctr" defTabSz="889000">
            <a:lnSpc>
              <a:spcPct val="100000"/>
            </a:lnSpc>
            <a:spcBef>
              <a:spcPct val="0"/>
            </a:spcBef>
            <a:spcAft>
              <a:spcPts val="0"/>
            </a:spcAft>
          </a:pPr>
          <a:r>
            <a:rPr lang="en-US" sz="2000" kern="1200" dirty="0" smtClean="0">
              <a:latin typeface="Arial" charset="0"/>
              <a:ea typeface="Arial" charset="0"/>
              <a:cs typeface="Arial" charset="0"/>
            </a:rPr>
            <a:t>Composition </a:t>
          </a:r>
        </a:p>
        <a:p>
          <a:pPr lvl="0" algn="ctr" defTabSz="889000">
            <a:lnSpc>
              <a:spcPct val="100000"/>
            </a:lnSpc>
            <a:spcBef>
              <a:spcPct val="0"/>
            </a:spcBef>
            <a:spcAft>
              <a:spcPts val="0"/>
            </a:spcAft>
          </a:pPr>
          <a:r>
            <a:rPr lang="en-US" sz="2000" kern="1200" dirty="0" smtClean="0">
              <a:latin typeface="Arial" charset="0"/>
              <a:ea typeface="Arial" charset="0"/>
              <a:cs typeface="Arial" charset="0"/>
            </a:rPr>
            <a:t>SCFA</a:t>
          </a:r>
          <a:endParaRPr lang="en-US" sz="2000" kern="1200" dirty="0">
            <a:latin typeface="Arial" charset="0"/>
            <a:ea typeface="Arial" charset="0"/>
            <a:cs typeface="Arial" charset="0"/>
          </a:endParaRPr>
        </a:p>
      </dsp:txBody>
      <dsp:txXfrm>
        <a:off x="294237" y="2160498"/>
        <a:ext cx="1652067" cy="1034662"/>
      </dsp:txXfrm>
    </dsp:sp>
    <dsp:sp modelId="{3FE3F2C1-5717-A140-975D-FEC1A68E87EE}">
      <dsp:nvSpPr>
        <dsp:cNvPr id="0" name=""/>
        <dsp:cNvSpPr/>
      </dsp:nvSpPr>
      <dsp:spPr>
        <a:xfrm>
          <a:off x="1012481" y="619500"/>
          <a:ext cx="3055952" cy="3055952"/>
        </a:xfrm>
        <a:custGeom>
          <a:avLst/>
          <a:gdLst/>
          <a:ahLst/>
          <a:cxnLst/>
          <a:rect l="0" t="0" r="0" b="0"/>
          <a:pathLst>
            <a:path>
              <a:moveTo>
                <a:pt x="1075" y="1470658"/>
              </a:moveTo>
              <a:arcTo wR="1527976" hR="1527976" stAng="10928987" swAng="330221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E6F02-275D-7B4F-B6DE-AE75F40CD4DA}">
      <dsp:nvSpPr>
        <dsp:cNvPr id="0" name=""/>
        <dsp:cNvSpPr/>
      </dsp:nvSpPr>
      <dsp:spPr>
        <a:xfrm>
          <a:off x="611573" y="2347"/>
          <a:ext cx="2483848" cy="993539"/>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Arial" charset="0"/>
              <a:ea typeface="Arial" charset="0"/>
              <a:cs typeface="Arial" charset="0"/>
            </a:rPr>
            <a:t>Environment Systematic Change</a:t>
          </a:r>
          <a:endParaRPr lang="en-US" sz="2000" kern="1200" dirty="0">
            <a:latin typeface="Arial" charset="0"/>
            <a:ea typeface="Arial" charset="0"/>
            <a:cs typeface="Arial" charset="0"/>
          </a:endParaRPr>
        </a:p>
      </dsp:txBody>
      <dsp:txXfrm>
        <a:off x="1108343" y="2347"/>
        <a:ext cx="1490309" cy="993539"/>
      </dsp:txXfrm>
    </dsp:sp>
    <dsp:sp modelId="{BF7BEAFC-114D-FF4C-A997-2D6A6177C9FA}">
      <dsp:nvSpPr>
        <dsp:cNvPr id="0" name=""/>
        <dsp:cNvSpPr/>
      </dsp:nvSpPr>
      <dsp:spPr>
        <a:xfrm>
          <a:off x="2772521" y="86798"/>
          <a:ext cx="2061594" cy="824637"/>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Arial" charset="0"/>
              <a:ea typeface="Arial" charset="0"/>
              <a:cs typeface="Arial" charset="0"/>
            </a:rPr>
            <a:t>Food</a:t>
          </a:r>
          <a:endParaRPr lang="en-US" sz="2000" kern="1200" dirty="0">
            <a:latin typeface="Arial" charset="0"/>
            <a:ea typeface="Arial" charset="0"/>
            <a:cs typeface="Arial" charset="0"/>
          </a:endParaRPr>
        </a:p>
      </dsp:txBody>
      <dsp:txXfrm>
        <a:off x="3184840" y="86798"/>
        <a:ext cx="1236957" cy="824637"/>
      </dsp:txXfrm>
    </dsp:sp>
    <dsp:sp modelId="{3F9CA1BD-3F71-874D-B455-E4C6FA4F1A53}">
      <dsp:nvSpPr>
        <dsp:cNvPr id="0" name=""/>
        <dsp:cNvSpPr/>
      </dsp:nvSpPr>
      <dsp:spPr>
        <a:xfrm>
          <a:off x="4545492" y="86798"/>
          <a:ext cx="2603525" cy="824637"/>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Arial" charset="0"/>
              <a:ea typeface="Arial" charset="0"/>
              <a:cs typeface="Arial" charset="0"/>
            </a:rPr>
            <a:t>PA </a:t>
          </a:r>
          <a:endParaRPr lang="en-US" sz="2000" kern="1200" dirty="0">
            <a:latin typeface="Arial" charset="0"/>
            <a:ea typeface="Arial" charset="0"/>
            <a:cs typeface="Arial" charset="0"/>
          </a:endParaRPr>
        </a:p>
      </dsp:txBody>
      <dsp:txXfrm>
        <a:off x="4957811" y="86798"/>
        <a:ext cx="1778888" cy="824637"/>
      </dsp:txXfrm>
    </dsp:sp>
    <dsp:sp modelId="{DF4826A2-E430-1040-BC59-8BFBF9E74DDC}">
      <dsp:nvSpPr>
        <dsp:cNvPr id="0" name=""/>
        <dsp:cNvSpPr/>
      </dsp:nvSpPr>
      <dsp:spPr>
        <a:xfrm>
          <a:off x="611573" y="1134982"/>
          <a:ext cx="2483848" cy="993539"/>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Arial" charset="0"/>
              <a:ea typeface="Arial" charset="0"/>
              <a:cs typeface="Arial" charset="0"/>
            </a:rPr>
            <a:t>Broaden Opportunity</a:t>
          </a:r>
          <a:endParaRPr lang="en-US" sz="2000" kern="1200" dirty="0">
            <a:latin typeface="Arial" charset="0"/>
            <a:ea typeface="Arial" charset="0"/>
            <a:cs typeface="Arial" charset="0"/>
          </a:endParaRPr>
        </a:p>
      </dsp:txBody>
      <dsp:txXfrm>
        <a:off x="1108343" y="1134982"/>
        <a:ext cx="1490309" cy="993539"/>
      </dsp:txXfrm>
    </dsp:sp>
    <dsp:sp modelId="{68D135CF-FE0E-4A4A-A01C-B010DC3963DC}">
      <dsp:nvSpPr>
        <dsp:cNvPr id="0" name=""/>
        <dsp:cNvSpPr/>
      </dsp:nvSpPr>
      <dsp:spPr>
        <a:xfrm>
          <a:off x="2772521" y="1219433"/>
          <a:ext cx="2061594" cy="824637"/>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Arial" charset="0"/>
              <a:ea typeface="Arial" charset="0"/>
              <a:cs typeface="Arial" charset="0"/>
            </a:rPr>
            <a:t>Level playing field</a:t>
          </a:r>
          <a:endParaRPr lang="en-US" sz="2000" kern="1200" dirty="0">
            <a:latin typeface="Arial" charset="0"/>
            <a:ea typeface="Arial" charset="0"/>
            <a:cs typeface="Arial" charset="0"/>
          </a:endParaRPr>
        </a:p>
      </dsp:txBody>
      <dsp:txXfrm>
        <a:off x="3184840" y="1219433"/>
        <a:ext cx="1236957" cy="824637"/>
      </dsp:txXfrm>
    </dsp:sp>
    <dsp:sp modelId="{CB041C65-E4B0-0F4C-9D67-38E0DB926B2C}">
      <dsp:nvSpPr>
        <dsp:cNvPr id="0" name=""/>
        <dsp:cNvSpPr/>
      </dsp:nvSpPr>
      <dsp:spPr>
        <a:xfrm>
          <a:off x="4545492" y="1219433"/>
          <a:ext cx="2666568" cy="824637"/>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Arial" charset="0"/>
              <a:ea typeface="Arial" charset="0"/>
              <a:cs typeface="Arial" charset="0"/>
            </a:rPr>
            <a:t>Health Disparities</a:t>
          </a:r>
          <a:endParaRPr lang="en-US" sz="2000" kern="1200" dirty="0">
            <a:latin typeface="Arial" charset="0"/>
            <a:ea typeface="Arial" charset="0"/>
            <a:cs typeface="Arial" charset="0"/>
          </a:endParaRPr>
        </a:p>
      </dsp:txBody>
      <dsp:txXfrm>
        <a:off x="4957811" y="1219433"/>
        <a:ext cx="1841931" cy="824637"/>
      </dsp:txXfrm>
    </dsp:sp>
    <dsp:sp modelId="{40194695-0918-D043-8C12-54529777C13F}">
      <dsp:nvSpPr>
        <dsp:cNvPr id="0" name=""/>
        <dsp:cNvSpPr/>
      </dsp:nvSpPr>
      <dsp:spPr>
        <a:xfrm>
          <a:off x="611573" y="2267617"/>
          <a:ext cx="2483848" cy="993539"/>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Arial" charset="0"/>
              <a:ea typeface="Arial" charset="0"/>
              <a:cs typeface="Arial" charset="0"/>
            </a:rPr>
            <a:t>Flexibility</a:t>
          </a:r>
          <a:endParaRPr lang="en-US" sz="2000" kern="1200" dirty="0">
            <a:latin typeface="Arial" charset="0"/>
            <a:ea typeface="Arial" charset="0"/>
            <a:cs typeface="Arial" charset="0"/>
          </a:endParaRPr>
        </a:p>
      </dsp:txBody>
      <dsp:txXfrm>
        <a:off x="1108343" y="2267617"/>
        <a:ext cx="1490309" cy="993539"/>
      </dsp:txXfrm>
    </dsp:sp>
    <dsp:sp modelId="{90DCBFD8-EB2B-624A-97CA-508DB66A4579}">
      <dsp:nvSpPr>
        <dsp:cNvPr id="0" name=""/>
        <dsp:cNvSpPr/>
      </dsp:nvSpPr>
      <dsp:spPr>
        <a:xfrm>
          <a:off x="2772521" y="2352068"/>
          <a:ext cx="2174981" cy="824637"/>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Arial" charset="0"/>
              <a:ea typeface="Arial" charset="0"/>
              <a:cs typeface="Arial" charset="0"/>
            </a:rPr>
            <a:t>Community Features</a:t>
          </a:r>
          <a:endParaRPr lang="en-US" sz="2000" kern="1200" dirty="0">
            <a:latin typeface="Arial" charset="0"/>
            <a:ea typeface="Arial" charset="0"/>
            <a:cs typeface="Arial" charset="0"/>
          </a:endParaRPr>
        </a:p>
      </dsp:txBody>
      <dsp:txXfrm>
        <a:off x="3184840" y="2352068"/>
        <a:ext cx="1350344" cy="824637"/>
      </dsp:txXfrm>
    </dsp:sp>
    <dsp:sp modelId="{4FD5000C-48A9-B748-9A94-70CCD2ACD057}">
      <dsp:nvSpPr>
        <dsp:cNvPr id="0" name=""/>
        <dsp:cNvSpPr/>
      </dsp:nvSpPr>
      <dsp:spPr>
        <a:xfrm>
          <a:off x="4658880" y="2352068"/>
          <a:ext cx="2616245" cy="824637"/>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Arial" charset="0"/>
              <a:ea typeface="Arial" charset="0"/>
              <a:cs typeface="Arial" charset="0"/>
            </a:rPr>
            <a:t>Community Needs</a:t>
          </a:r>
          <a:endParaRPr lang="en-US" sz="2000" kern="1200" dirty="0">
            <a:latin typeface="Arial" charset="0"/>
            <a:ea typeface="Arial" charset="0"/>
            <a:cs typeface="Arial" charset="0"/>
          </a:endParaRPr>
        </a:p>
      </dsp:txBody>
      <dsp:txXfrm>
        <a:off x="5071199" y="2352068"/>
        <a:ext cx="1791608" cy="824637"/>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3BB47217-A61E-4E79-9110-C3C5BF5A65EF}" type="datetimeFigureOut">
              <a:rPr lang="en-US" smtClean="0"/>
              <a:t>8/16/2018</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E1F1A833-97D6-4989-A60E-6764D7350DB6}" type="slidenum">
              <a:rPr lang="en-US" smtClean="0"/>
              <a:t>‹#›</a:t>
            </a:fld>
            <a:endParaRPr lang="en-US"/>
          </a:p>
        </p:txBody>
      </p:sp>
    </p:spTree>
    <p:extLst>
      <p:ext uri="{BB962C8B-B14F-4D97-AF65-F5344CB8AC3E}">
        <p14:creationId xmlns:p14="http://schemas.microsoft.com/office/powerpoint/2010/main" val="2498093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FCB88BC0-F0B6-CA46-A1C7-A9E8961E98EE}" type="datetimeFigureOut">
              <a:rPr lang="en-US" smtClean="0"/>
              <a:t>8/16/2018</a:t>
            </a:fld>
            <a:endParaRPr lang="en-US"/>
          </a:p>
        </p:txBody>
      </p:sp>
      <p:sp>
        <p:nvSpPr>
          <p:cNvPr id="4" name="Slide Image Placeholder 3"/>
          <p:cNvSpPr>
            <a:spLocks noGrp="1" noRot="1" noChangeAspect="1"/>
          </p:cNvSpPr>
          <p:nvPr>
            <p:ph type="sldImg" idx="2"/>
          </p:nvPr>
        </p:nvSpPr>
        <p:spPr>
          <a:xfrm>
            <a:off x="346075" y="696913"/>
            <a:ext cx="6189663"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C1CE050F-AB49-6145-B5BA-6FE297C46310}" type="slidenum">
              <a:rPr lang="en-US" smtClean="0"/>
              <a:t>‹#›</a:t>
            </a:fld>
            <a:endParaRPr lang="en-US"/>
          </a:p>
        </p:txBody>
      </p:sp>
    </p:spTree>
    <p:extLst>
      <p:ext uri="{BB962C8B-B14F-4D97-AF65-F5344CB8AC3E}">
        <p14:creationId xmlns:p14="http://schemas.microsoft.com/office/powerpoint/2010/main" val="35726421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CE050F-AB49-6145-B5BA-6FE297C46310}" type="slidenum">
              <a:rPr lang="en-US" smtClean="0"/>
              <a:t>2</a:t>
            </a:fld>
            <a:endParaRPr lang="en-US"/>
          </a:p>
        </p:txBody>
      </p:sp>
    </p:spTree>
    <p:extLst>
      <p:ext uri="{BB962C8B-B14F-4D97-AF65-F5344CB8AC3E}">
        <p14:creationId xmlns:p14="http://schemas.microsoft.com/office/powerpoint/2010/main" val="4032320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AE5F7-19D3-B74E-AE3A-F25F27AD6C36}" type="slidenum">
              <a:rPr lang="en-US" smtClean="0"/>
              <a:t>28</a:t>
            </a:fld>
            <a:endParaRPr lang="en-US"/>
          </a:p>
        </p:txBody>
      </p:sp>
    </p:spTree>
    <p:extLst>
      <p:ext uri="{BB962C8B-B14F-4D97-AF65-F5344CB8AC3E}">
        <p14:creationId xmlns:p14="http://schemas.microsoft.com/office/powerpoint/2010/main" val="962259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altLang="en-US" dirty="0" smtClean="0">
                <a:latin typeface="+mn-lt"/>
              </a:rPr>
              <a:t> </a:t>
            </a:r>
            <a:endParaRPr lang="en-US" dirty="0">
              <a:latin typeface="+mn-lt"/>
            </a:endParaRPr>
          </a:p>
        </p:txBody>
      </p:sp>
      <p:sp>
        <p:nvSpPr>
          <p:cNvPr id="4" name="Slide Number Placeholder 3"/>
          <p:cNvSpPr>
            <a:spLocks noGrp="1"/>
          </p:cNvSpPr>
          <p:nvPr>
            <p:ph type="sldNum" sz="quarter" idx="10"/>
          </p:nvPr>
        </p:nvSpPr>
        <p:spPr/>
        <p:txBody>
          <a:bodyPr/>
          <a:lstStyle/>
          <a:p>
            <a:fld id="{75781CEA-6F07-F041-B062-55CD40D87081}" type="slidenum">
              <a:rPr lang="en-US" smtClean="0"/>
              <a:t>29</a:t>
            </a:fld>
            <a:endParaRPr lang="en-US"/>
          </a:p>
        </p:txBody>
      </p:sp>
    </p:spTree>
    <p:extLst>
      <p:ext uri="{BB962C8B-B14F-4D97-AF65-F5344CB8AC3E}">
        <p14:creationId xmlns:p14="http://schemas.microsoft.com/office/powerpoint/2010/main" val="503588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question is – how much is nature vs nurture.</a:t>
            </a:r>
          </a:p>
          <a:p>
            <a:pPr eaLnBrk="1" hangingPunct="1"/>
            <a:endParaRPr lang="en-US" altLang="en-US"/>
          </a:p>
          <a:p>
            <a:pPr eaLnBrk="1" hangingPunct="1"/>
            <a:r>
              <a:rPr lang="en-US" altLang="en-US"/>
              <a:t>Animal studies are experimental and human studies are observational- meaning there is no genome manipulation.  Human studies use experimental designs that include families, twin and adoption.  Family studies evaluate how the disease runs in families- comparing the prevalenceof the disease in first degree relatives of both those with obesity and those without. If there is more in the family with the disease – it is considered familial but this does not mean it is because of genotype –it could be environmental. </a:t>
            </a:r>
          </a:p>
          <a:p>
            <a:pPr eaLnBrk="1" hangingPunct="1"/>
            <a:r>
              <a:rPr lang="en-US" altLang="en-US"/>
              <a:t>In contrast Twin and adoption studies, known as natural studies estimate the extent the traits or shared genes play as well as environment.</a:t>
            </a:r>
          </a:p>
          <a:p>
            <a:pPr eaLnBrk="1" hangingPunct="1"/>
            <a:endParaRPr lang="en-US" altLang="en-US"/>
          </a:p>
          <a:p>
            <a:pPr eaLnBrk="1" hangingPunct="1"/>
            <a:r>
              <a:rPr lang="en-US" altLang="en-US"/>
              <a:t>From these types of studies Genetics explains about 30-40% of the BMI variance, that certain groups are more highly susceptiable and the environment explains up to 70% of the BMI variance.</a:t>
            </a: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38348974" indent="-37886745">
              <a:spcBef>
                <a:spcPct val="30000"/>
              </a:spcBef>
              <a:defRPr sz="1200">
                <a:solidFill>
                  <a:schemeClr val="tx1"/>
                </a:solidFill>
                <a:latin typeface="Calibri" charset="0"/>
                <a:ea typeface="ＭＳ Ｐゴシック" charset="-128"/>
              </a:defRPr>
            </a:lvl2pPr>
            <a:lvl3pPr marL="1155573" indent="-231115">
              <a:spcBef>
                <a:spcPct val="30000"/>
              </a:spcBef>
              <a:defRPr sz="1200">
                <a:solidFill>
                  <a:schemeClr val="tx1"/>
                </a:solidFill>
                <a:latin typeface="Calibri" charset="0"/>
                <a:ea typeface="ＭＳ Ｐゴシック" charset="-128"/>
              </a:defRPr>
            </a:lvl3pPr>
            <a:lvl4pPr marL="1617802" indent="-231115">
              <a:spcBef>
                <a:spcPct val="30000"/>
              </a:spcBef>
              <a:defRPr sz="1200">
                <a:solidFill>
                  <a:schemeClr val="tx1"/>
                </a:solidFill>
                <a:latin typeface="Calibri" charset="0"/>
                <a:ea typeface="ＭＳ Ｐゴシック" charset="-128"/>
              </a:defRPr>
            </a:lvl4pPr>
            <a:lvl5pPr marL="2080031" indent="-231115">
              <a:spcBef>
                <a:spcPct val="30000"/>
              </a:spcBef>
              <a:defRPr sz="1200">
                <a:solidFill>
                  <a:schemeClr val="tx1"/>
                </a:solidFill>
                <a:latin typeface="Calibri" charset="0"/>
                <a:ea typeface="ＭＳ Ｐゴシック" charset="-128"/>
              </a:defRPr>
            </a:lvl5pPr>
            <a:lvl6pPr marL="2542261" indent="-231115" eaLnBrk="0" fontAlgn="base" hangingPunct="0">
              <a:spcBef>
                <a:spcPct val="30000"/>
              </a:spcBef>
              <a:spcAft>
                <a:spcPct val="0"/>
              </a:spcAft>
              <a:defRPr sz="1200">
                <a:solidFill>
                  <a:schemeClr val="tx1"/>
                </a:solidFill>
                <a:latin typeface="Calibri" charset="0"/>
                <a:ea typeface="ＭＳ Ｐゴシック" charset="-128"/>
              </a:defRPr>
            </a:lvl6pPr>
            <a:lvl7pPr marL="3004490" indent="-231115" eaLnBrk="0" fontAlgn="base" hangingPunct="0">
              <a:spcBef>
                <a:spcPct val="30000"/>
              </a:spcBef>
              <a:spcAft>
                <a:spcPct val="0"/>
              </a:spcAft>
              <a:defRPr sz="1200">
                <a:solidFill>
                  <a:schemeClr val="tx1"/>
                </a:solidFill>
                <a:latin typeface="Calibri" charset="0"/>
                <a:ea typeface="ＭＳ Ｐゴシック" charset="-128"/>
              </a:defRPr>
            </a:lvl7pPr>
            <a:lvl8pPr marL="3466719" indent="-231115" eaLnBrk="0" fontAlgn="base" hangingPunct="0">
              <a:spcBef>
                <a:spcPct val="30000"/>
              </a:spcBef>
              <a:spcAft>
                <a:spcPct val="0"/>
              </a:spcAft>
              <a:defRPr sz="1200">
                <a:solidFill>
                  <a:schemeClr val="tx1"/>
                </a:solidFill>
                <a:latin typeface="Calibri" charset="0"/>
                <a:ea typeface="ＭＳ Ｐゴシック" charset="-128"/>
              </a:defRPr>
            </a:lvl8pPr>
            <a:lvl9pPr marL="3928948" indent="-231115"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D733D639-FB60-4640-8DEA-67FB1C3D9C28}" type="slidenum">
              <a:rPr lang="en-US" altLang="en-US"/>
              <a:pPr>
                <a:spcBef>
                  <a:spcPct val="0"/>
                </a:spcBef>
              </a:pPr>
              <a:t>30</a:t>
            </a:fld>
            <a:endParaRPr lang="en-US" altLang="en-US"/>
          </a:p>
        </p:txBody>
      </p:sp>
    </p:spTree>
    <p:extLst>
      <p:ext uri="{BB962C8B-B14F-4D97-AF65-F5344CB8AC3E}">
        <p14:creationId xmlns:p14="http://schemas.microsoft.com/office/powerpoint/2010/main" val="2237355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gut bacteria have been thought to be a crucial mediator of obesity and diabetes pathogenesis. This novel proposed model, known as the ‘metagenome hypothesis’, is based on the fact that humans host</a:t>
            </a:r>
          </a:p>
          <a:p>
            <a:r>
              <a:rPr lang="en-US" dirty="0"/>
              <a:t>10</a:t>
            </a:r>
            <a:r>
              <a:rPr lang="en-US" baseline="30000" dirty="0"/>
              <a:t>14</a:t>
            </a:r>
            <a:r>
              <a:rPr lang="en-US" dirty="0"/>
              <a:t> bacteria in the gut and is a “microbial organ” performs a variety of physiological functions, from protective to metabolic regulation, including an active part in glucose and lipid metabolism. T2D is a metabolic disease characterized by a state of insulin resistance and low-grade </a:t>
            </a:r>
            <a:r>
              <a:rPr lang="en-US" dirty="0" err="1"/>
              <a:t>inflammation.Microbial</a:t>
            </a:r>
            <a:r>
              <a:rPr lang="en-US" dirty="0"/>
              <a:t> ecology can be an important regulator of energy homeostasis and glucose metabolism. Research has identified26 differentially abundant clusters when comparing  those with diabetes to subjects with normal glucose tolerance.</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E55D158-4888-F146-B307-2BC0B36E4B66}" type="slidenum">
              <a:rPr lang="en-US" smtClean="0"/>
              <a:t>31</a:t>
            </a:fld>
            <a:endParaRPr lang="en-US" dirty="0"/>
          </a:p>
        </p:txBody>
      </p:sp>
    </p:spTree>
    <p:extLst>
      <p:ext uri="{BB962C8B-B14F-4D97-AF65-F5344CB8AC3E}">
        <p14:creationId xmlns:p14="http://schemas.microsoft.com/office/powerpoint/2010/main" val="3593726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have demonstrated that modulation of gastrointestinal peptides by fermentable carbohydrates (i.e., prebiotics, or </a:t>
            </a:r>
            <a:r>
              <a:rPr lang="en-US" dirty="0" err="1"/>
              <a:t>starchesresistant</a:t>
            </a:r>
            <a:r>
              <a:rPr lang="en-US" dirty="0"/>
              <a:t> to host digestion, namely, resistant starches) is an important area of research allowing us to delineate he gut-to-brain and the gut-to-peripheral organs axis</a:t>
            </a:r>
          </a:p>
          <a:p>
            <a:r>
              <a:rPr lang="en-US" dirty="0"/>
              <a:t>fermented in the cecum and colon.</a:t>
            </a:r>
          </a:p>
          <a:p>
            <a:r>
              <a:rPr lang="en-US" dirty="0"/>
              <a:t>The link between fermentable carbohydrates and the modulation of gut peptides involved in energy and glucose homeostasis was first described in 1987 by </a:t>
            </a:r>
            <a:r>
              <a:rPr lang="en-US" dirty="0" err="1"/>
              <a:t>Goodlad</a:t>
            </a:r>
            <a:r>
              <a:rPr lang="en-US" dirty="0"/>
              <a:t> et al. Since 1996, the first evidence that microbial fermentation </a:t>
            </a:r>
            <a:r>
              <a:rPr lang="en-US" dirty="0" err="1"/>
              <a:t>waslinked</a:t>
            </a:r>
            <a:r>
              <a:rPr lang="en-US" dirty="0"/>
              <a:t> with the endogenous production of gut peptides in humans was With the ingestion of lactulose or the</a:t>
            </a:r>
          </a:p>
          <a:p>
            <a:r>
              <a:rPr lang="en-US" dirty="0"/>
              <a:t>intracolonic administration of SCFAs in healthy volunteers In 2003, another study reported that dietary </a:t>
            </a:r>
            <a:r>
              <a:rPr lang="en-US" dirty="0" err="1"/>
              <a:t>oligofructose</a:t>
            </a:r>
            <a:endParaRPr lang="en-US" dirty="0"/>
          </a:p>
          <a:p>
            <a:r>
              <a:rPr lang="en-US" dirty="0"/>
              <a:t>(20 g per day) in humans was associated with a significant increase in plasma GLP-1 following a meal- following this pilot study other studies have demonstrated -demonstrated that treatment of healthy volunteers with 16 g/d of prebiotics (</a:t>
            </a:r>
            <a:r>
              <a:rPr lang="en-US" dirty="0" err="1"/>
              <a:t>oligofructose</a:t>
            </a:r>
            <a:r>
              <a:rPr lang="en-US" dirty="0"/>
              <a:t>) for 2 weeks promoted satiety and reduced hunger and prospective food consumption</a:t>
            </a:r>
          </a:p>
          <a:p>
            <a:r>
              <a:rPr lang="en-US" dirty="0"/>
              <a:t>In addition impact of gut microbiota fermentation of inulin-type </a:t>
            </a:r>
            <a:r>
              <a:rPr lang="en-US" dirty="0" err="1"/>
              <a:t>fructans</a:t>
            </a:r>
            <a:r>
              <a:rPr lang="en-US" dirty="0"/>
              <a:t> on appetite sensations have correlated with higher plasma GLP-1 and PYY levels.  Others have also noted that along with gut peptide changes there are modest changes in </a:t>
            </a:r>
            <a:r>
              <a:rPr lang="en-US" dirty="0" err="1"/>
              <a:t>viseral</a:t>
            </a:r>
            <a:r>
              <a:rPr lang="en-US" dirty="0"/>
              <a:t> fat mass, circulating ghrelin.   More recently, interventional studies have also demonstrated improvements in gut barrier </a:t>
            </a:r>
            <a:r>
              <a:rPr lang="en-US" dirty="0" err="1"/>
              <a:t>integrety</a:t>
            </a:r>
            <a:r>
              <a:rPr lang="en-US" dirty="0"/>
              <a:t>.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E55D158-4888-F146-B307-2BC0B36E4B66}" type="slidenum">
              <a:rPr lang="en-US" smtClean="0"/>
              <a:t>32</a:t>
            </a:fld>
            <a:endParaRPr lang="en-US" dirty="0"/>
          </a:p>
        </p:txBody>
      </p:sp>
    </p:spTree>
    <p:extLst>
      <p:ext uri="{BB962C8B-B14F-4D97-AF65-F5344CB8AC3E}">
        <p14:creationId xmlns:p14="http://schemas.microsoft.com/office/powerpoint/2010/main" val="3023681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55D158-4888-F146-B307-2BC0B36E4B66}" type="slidenum">
              <a:rPr lang="en-US" smtClean="0"/>
              <a:t>33</a:t>
            </a:fld>
            <a:endParaRPr lang="en-US" dirty="0"/>
          </a:p>
        </p:txBody>
      </p:sp>
    </p:spTree>
    <p:extLst>
      <p:ext uri="{BB962C8B-B14F-4D97-AF65-F5344CB8AC3E}">
        <p14:creationId xmlns:p14="http://schemas.microsoft.com/office/powerpoint/2010/main" val="3587119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non-digestible carbohydrates are fermented by the gut microbiota, including </a:t>
            </a:r>
            <a:r>
              <a:rPr lang="en-US" dirty="0" err="1"/>
              <a:t>inulintype</a:t>
            </a:r>
            <a:endParaRPr lang="en-US" dirty="0"/>
          </a:p>
          <a:p>
            <a:r>
              <a:rPr lang="en-US" dirty="0" err="1"/>
              <a:t>fructans</a:t>
            </a:r>
            <a:r>
              <a:rPr lang="en-US" dirty="0"/>
              <a:t>, glucans, </a:t>
            </a:r>
            <a:r>
              <a:rPr lang="en-US" dirty="0" err="1"/>
              <a:t>galactans</a:t>
            </a:r>
            <a:r>
              <a:rPr lang="en-US" dirty="0"/>
              <a:t>, </a:t>
            </a:r>
            <a:r>
              <a:rPr lang="en-US" dirty="0" err="1"/>
              <a:t>arabinoxylans</a:t>
            </a:r>
            <a:r>
              <a:rPr lang="en-US" dirty="0"/>
              <a:t>, resistant starches, </a:t>
            </a:r>
            <a:r>
              <a:rPr lang="en-US" dirty="0" err="1"/>
              <a:t>pectins</a:t>
            </a:r>
            <a:r>
              <a:rPr lang="en-US" dirty="0"/>
              <a:t> and their oligosaccharides, all of which</a:t>
            </a:r>
          </a:p>
          <a:p>
            <a:r>
              <a:rPr lang="en-US" dirty="0"/>
              <a:t>have been shown to modulate the gut microbiota</a:t>
            </a:r>
          </a:p>
          <a:p>
            <a:endParaRPr lang="en-US" dirty="0"/>
          </a:p>
          <a:p>
            <a:r>
              <a:rPr lang="en-US" dirty="0"/>
              <a:t>beneficial effects of prebiotics on gut barrier function, inflammation and insulin resistance in obesity requires a functional GLP-1 receptor and protects against obesity by increasing the release of gut hormones, such as GLP-1 and GLP-2</a:t>
            </a:r>
          </a:p>
          <a:p>
            <a:endParaRPr lang="en-US" dirty="0"/>
          </a:p>
          <a:p>
            <a:r>
              <a:rPr lang="en-US" dirty="0"/>
              <a:t>Food intake is the main and most direct factor that influences the gut microbiota-  Dietary fibers are</a:t>
            </a:r>
          </a:p>
          <a:p>
            <a:r>
              <a:rPr lang="en-US" dirty="0"/>
              <a:t>key modulators of gut microbiota, but the complexity and uniqueness of the intestinal microbiota is a result of</a:t>
            </a:r>
          </a:p>
          <a:p>
            <a:r>
              <a:rPr lang="en-US" dirty="0"/>
              <a:t>all food intake, along with other environmental factors</a:t>
            </a:r>
          </a:p>
          <a:p>
            <a:endParaRPr lang="en-US" dirty="0"/>
          </a:p>
          <a:p>
            <a:endParaRPr lang="en-US" dirty="0"/>
          </a:p>
          <a:p>
            <a:endParaRPr lang="en-US" dirty="0"/>
          </a:p>
          <a:p>
            <a:r>
              <a:rPr lang="en-US" dirty="0"/>
              <a:t>Thus, although some studies reliably found links between gut microbiota fermentation, SCFAs, gut peptides and appetite regulation, further studies are needed to delineate.</a:t>
            </a:r>
          </a:p>
          <a:p>
            <a:endParaRPr lang="en-US" dirty="0"/>
          </a:p>
          <a:p>
            <a:endParaRPr lang="en-US" dirty="0"/>
          </a:p>
        </p:txBody>
      </p:sp>
      <p:sp>
        <p:nvSpPr>
          <p:cNvPr id="4" name="Slide Number Placeholder 3"/>
          <p:cNvSpPr>
            <a:spLocks noGrp="1"/>
          </p:cNvSpPr>
          <p:nvPr>
            <p:ph type="sldNum" sz="quarter" idx="10"/>
          </p:nvPr>
        </p:nvSpPr>
        <p:spPr/>
        <p:txBody>
          <a:bodyPr/>
          <a:lstStyle/>
          <a:p>
            <a:fld id="{CE55D158-4888-F146-B307-2BC0B36E4B66}" type="slidenum">
              <a:rPr lang="en-US" smtClean="0"/>
              <a:t>34</a:t>
            </a:fld>
            <a:endParaRPr lang="en-US" dirty="0"/>
          </a:p>
        </p:txBody>
      </p:sp>
    </p:spTree>
    <p:extLst>
      <p:ext uri="{BB962C8B-B14F-4D97-AF65-F5344CB8AC3E}">
        <p14:creationId xmlns:p14="http://schemas.microsoft.com/office/powerpoint/2010/main" val="3943601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CE050F-AB49-6145-B5BA-6FE297C46310}" type="slidenum">
              <a:rPr lang="en-US" smtClean="0"/>
              <a:t>35</a:t>
            </a:fld>
            <a:endParaRPr lang="en-US"/>
          </a:p>
        </p:txBody>
      </p:sp>
    </p:spTree>
    <p:extLst>
      <p:ext uri="{BB962C8B-B14F-4D97-AF65-F5344CB8AC3E}">
        <p14:creationId xmlns:p14="http://schemas.microsoft.com/office/powerpoint/2010/main" val="1185564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38348974" indent="-37886745">
              <a:spcBef>
                <a:spcPct val="30000"/>
              </a:spcBef>
              <a:defRPr sz="1200">
                <a:solidFill>
                  <a:schemeClr val="tx1"/>
                </a:solidFill>
                <a:latin typeface="Calibri" charset="0"/>
                <a:ea typeface="ＭＳ Ｐゴシック" charset="-128"/>
              </a:defRPr>
            </a:lvl2pPr>
            <a:lvl3pPr marL="1155573" indent="-231115">
              <a:spcBef>
                <a:spcPct val="30000"/>
              </a:spcBef>
              <a:defRPr sz="1200">
                <a:solidFill>
                  <a:schemeClr val="tx1"/>
                </a:solidFill>
                <a:latin typeface="Calibri" charset="0"/>
                <a:ea typeface="ＭＳ Ｐゴシック" charset="-128"/>
              </a:defRPr>
            </a:lvl3pPr>
            <a:lvl4pPr marL="1617802" indent="-231115">
              <a:spcBef>
                <a:spcPct val="30000"/>
              </a:spcBef>
              <a:defRPr sz="1200">
                <a:solidFill>
                  <a:schemeClr val="tx1"/>
                </a:solidFill>
                <a:latin typeface="Calibri" charset="0"/>
                <a:ea typeface="ＭＳ Ｐゴシック" charset="-128"/>
              </a:defRPr>
            </a:lvl4pPr>
            <a:lvl5pPr marL="2080031" indent="-231115">
              <a:spcBef>
                <a:spcPct val="30000"/>
              </a:spcBef>
              <a:defRPr sz="1200">
                <a:solidFill>
                  <a:schemeClr val="tx1"/>
                </a:solidFill>
                <a:latin typeface="Calibri" charset="0"/>
                <a:ea typeface="ＭＳ Ｐゴシック" charset="-128"/>
              </a:defRPr>
            </a:lvl5pPr>
            <a:lvl6pPr marL="2542261" indent="-231115" eaLnBrk="0" fontAlgn="base" hangingPunct="0">
              <a:spcBef>
                <a:spcPct val="30000"/>
              </a:spcBef>
              <a:spcAft>
                <a:spcPct val="0"/>
              </a:spcAft>
              <a:defRPr sz="1200">
                <a:solidFill>
                  <a:schemeClr val="tx1"/>
                </a:solidFill>
                <a:latin typeface="Calibri" charset="0"/>
                <a:ea typeface="ＭＳ Ｐゴシック" charset="-128"/>
              </a:defRPr>
            </a:lvl6pPr>
            <a:lvl7pPr marL="3004490" indent="-231115" eaLnBrk="0" fontAlgn="base" hangingPunct="0">
              <a:spcBef>
                <a:spcPct val="30000"/>
              </a:spcBef>
              <a:spcAft>
                <a:spcPct val="0"/>
              </a:spcAft>
              <a:defRPr sz="1200">
                <a:solidFill>
                  <a:schemeClr val="tx1"/>
                </a:solidFill>
                <a:latin typeface="Calibri" charset="0"/>
                <a:ea typeface="ＭＳ Ｐゴシック" charset="-128"/>
              </a:defRPr>
            </a:lvl7pPr>
            <a:lvl8pPr marL="3466719" indent="-231115" eaLnBrk="0" fontAlgn="base" hangingPunct="0">
              <a:spcBef>
                <a:spcPct val="30000"/>
              </a:spcBef>
              <a:spcAft>
                <a:spcPct val="0"/>
              </a:spcAft>
              <a:defRPr sz="1200">
                <a:solidFill>
                  <a:schemeClr val="tx1"/>
                </a:solidFill>
                <a:latin typeface="Calibri" charset="0"/>
                <a:ea typeface="ＭＳ Ｐゴシック" charset="-128"/>
              </a:defRPr>
            </a:lvl8pPr>
            <a:lvl9pPr marL="3928948" indent="-231115"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6B4C1D28-7AB4-8348-BCA5-BE23AE2887C6}" type="slidenum">
              <a:rPr lang="en-US" altLang="en-US"/>
              <a:pPr>
                <a:spcBef>
                  <a:spcPct val="0"/>
                </a:spcBef>
              </a:pPr>
              <a:t>36</a:t>
            </a:fld>
            <a:endParaRPr lang="en-US" altLang="en-US"/>
          </a:p>
        </p:txBody>
      </p:sp>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t>There are number of pyramids you have seen depicting the dietary components.  Have you ever thought about using Obesity treatment pyramid as the clinical approach. </a:t>
            </a:r>
          </a:p>
          <a:p>
            <a:pPr eaLnBrk="1" hangingPunct="1"/>
            <a:r>
              <a:rPr lang="en-US" altLang="en-US" dirty="0"/>
              <a:t>The clinical approach to obesity can be viewed as a pyramid consisting of several levels of therapeutic options.  All patients should be involved in an effort to change their lifestyle behaviors to decrease energy intake and increase physical activity.  Lifestyle modification also should be a component of all other levels of therapy.  Pharmacotherapy can be a useful adjunctive measure for properly selected patients.  Bariatric surgery is an option for patients with severe obesity, who have not responded to less-intensive interventions.</a:t>
            </a:r>
            <a:r>
              <a:rPr lang="en-US" altLang="en-US" dirty="0">
                <a:sym typeface="Symbol" charset="2"/>
              </a:rPr>
              <a:t>  The number of obese patients who require a specific level of treatment decreases as one moves up the pyramid.</a:t>
            </a:r>
          </a:p>
          <a:p>
            <a:pPr eaLnBrk="1" hangingPunct="1"/>
            <a:endParaRPr lang="en-US" altLang="en-US" dirty="0">
              <a:sym typeface="Symbol" charset="2"/>
            </a:endParaRPr>
          </a:p>
          <a:p>
            <a:pPr eaLnBrk="1" hangingPunct="1"/>
            <a:r>
              <a:rPr lang="en-US" altLang="en-US" dirty="0"/>
              <a:t> </a:t>
            </a:r>
          </a:p>
          <a:p>
            <a:pPr eaLnBrk="1" hangingPunct="1"/>
            <a:endParaRPr lang="en-US" altLang="en-US" dirty="0">
              <a:sym typeface="Symbol" charset="2"/>
            </a:endParaRPr>
          </a:p>
        </p:txBody>
      </p:sp>
    </p:spTree>
    <p:extLst>
      <p:ext uri="{BB962C8B-B14F-4D97-AF65-F5344CB8AC3E}">
        <p14:creationId xmlns:p14="http://schemas.microsoft.com/office/powerpoint/2010/main" val="861456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altLang="en-US">
              <a:latin typeface="Arial" charset="0"/>
            </a:endParaRPr>
          </a:p>
        </p:txBody>
      </p:sp>
      <p:sp>
        <p:nvSpPr>
          <p:cNvPr id="911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38348974" indent="-37886745">
              <a:spcBef>
                <a:spcPct val="30000"/>
              </a:spcBef>
              <a:defRPr sz="1200">
                <a:solidFill>
                  <a:schemeClr val="tx1"/>
                </a:solidFill>
                <a:latin typeface="Calibri" charset="0"/>
                <a:ea typeface="ＭＳ Ｐゴシック" charset="-128"/>
              </a:defRPr>
            </a:lvl2pPr>
            <a:lvl3pPr marL="1155573" indent="-231115">
              <a:spcBef>
                <a:spcPct val="30000"/>
              </a:spcBef>
              <a:defRPr sz="1200">
                <a:solidFill>
                  <a:schemeClr val="tx1"/>
                </a:solidFill>
                <a:latin typeface="Calibri" charset="0"/>
                <a:ea typeface="ＭＳ Ｐゴシック" charset="-128"/>
              </a:defRPr>
            </a:lvl3pPr>
            <a:lvl4pPr marL="1617802" indent="-231115">
              <a:spcBef>
                <a:spcPct val="30000"/>
              </a:spcBef>
              <a:defRPr sz="1200">
                <a:solidFill>
                  <a:schemeClr val="tx1"/>
                </a:solidFill>
                <a:latin typeface="Calibri" charset="0"/>
                <a:ea typeface="ＭＳ Ｐゴシック" charset="-128"/>
              </a:defRPr>
            </a:lvl4pPr>
            <a:lvl5pPr marL="2080031" indent="-231115">
              <a:spcBef>
                <a:spcPct val="30000"/>
              </a:spcBef>
              <a:defRPr sz="1200">
                <a:solidFill>
                  <a:schemeClr val="tx1"/>
                </a:solidFill>
                <a:latin typeface="Calibri" charset="0"/>
                <a:ea typeface="ＭＳ Ｐゴシック" charset="-128"/>
              </a:defRPr>
            </a:lvl5pPr>
            <a:lvl6pPr marL="2542261" indent="-231115" eaLnBrk="0" fontAlgn="base" hangingPunct="0">
              <a:spcBef>
                <a:spcPct val="30000"/>
              </a:spcBef>
              <a:spcAft>
                <a:spcPct val="0"/>
              </a:spcAft>
              <a:defRPr sz="1200">
                <a:solidFill>
                  <a:schemeClr val="tx1"/>
                </a:solidFill>
                <a:latin typeface="Calibri" charset="0"/>
                <a:ea typeface="ＭＳ Ｐゴシック" charset="-128"/>
              </a:defRPr>
            </a:lvl6pPr>
            <a:lvl7pPr marL="3004490" indent="-231115" eaLnBrk="0" fontAlgn="base" hangingPunct="0">
              <a:spcBef>
                <a:spcPct val="30000"/>
              </a:spcBef>
              <a:spcAft>
                <a:spcPct val="0"/>
              </a:spcAft>
              <a:defRPr sz="1200">
                <a:solidFill>
                  <a:schemeClr val="tx1"/>
                </a:solidFill>
                <a:latin typeface="Calibri" charset="0"/>
                <a:ea typeface="ＭＳ Ｐゴシック" charset="-128"/>
              </a:defRPr>
            </a:lvl7pPr>
            <a:lvl8pPr marL="3466719" indent="-231115" eaLnBrk="0" fontAlgn="base" hangingPunct="0">
              <a:spcBef>
                <a:spcPct val="30000"/>
              </a:spcBef>
              <a:spcAft>
                <a:spcPct val="0"/>
              </a:spcAft>
              <a:defRPr sz="1200">
                <a:solidFill>
                  <a:schemeClr val="tx1"/>
                </a:solidFill>
                <a:latin typeface="Calibri" charset="0"/>
                <a:ea typeface="ＭＳ Ｐゴシック" charset="-128"/>
              </a:defRPr>
            </a:lvl8pPr>
            <a:lvl9pPr marL="3928948" indent="-231115"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4A2ED46E-AEF9-EA45-BDB2-BB7C9D3A72D1}" type="slidenum">
              <a:rPr lang="en-US" altLang="en-US">
                <a:latin typeface="Arial" charset="0"/>
              </a:rPr>
              <a:pPr>
                <a:spcBef>
                  <a:spcPct val="0"/>
                </a:spcBef>
              </a:pPr>
              <a:t>38</a:t>
            </a:fld>
            <a:endParaRPr lang="en-US" altLang="en-US">
              <a:latin typeface="Arial" charset="0"/>
            </a:endParaRPr>
          </a:p>
        </p:txBody>
      </p:sp>
    </p:spTree>
    <p:extLst>
      <p:ext uri="{BB962C8B-B14F-4D97-AF65-F5344CB8AC3E}">
        <p14:creationId xmlns:p14="http://schemas.microsoft.com/office/powerpoint/2010/main" val="1654865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CE050F-AB49-6145-B5BA-6FE297C46310}" type="slidenum">
              <a:rPr lang="en-US" smtClean="0"/>
              <a:t>3</a:t>
            </a:fld>
            <a:endParaRPr lang="en-US"/>
          </a:p>
        </p:txBody>
      </p:sp>
    </p:spTree>
    <p:extLst>
      <p:ext uri="{BB962C8B-B14F-4D97-AF65-F5344CB8AC3E}">
        <p14:creationId xmlns:p14="http://schemas.microsoft.com/office/powerpoint/2010/main" val="301985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31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altLang="en-US">
              <a:latin typeface="Arial" charset="0"/>
            </a:endParaRPr>
          </a:p>
        </p:txBody>
      </p:sp>
      <p:sp>
        <p:nvSpPr>
          <p:cNvPr id="931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38348974" indent="-37886745">
              <a:spcBef>
                <a:spcPct val="30000"/>
              </a:spcBef>
              <a:defRPr sz="1200">
                <a:solidFill>
                  <a:schemeClr val="tx1"/>
                </a:solidFill>
                <a:latin typeface="Calibri" charset="0"/>
                <a:ea typeface="ＭＳ Ｐゴシック" charset="-128"/>
              </a:defRPr>
            </a:lvl2pPr>
            <a:lvl3pPr marL="1155573" indent="-231115">
              <a:spcBef>
                <a:spcPct val="30000"/>
              </a:spcBef>
              <a:defRPr sz="1200">
                <a:solidFill>
                  <a:schemeClr val="tx1"/>
                </a:solidFill>
                <a:latin typeface="Calibri" charset="0"/>
                <a:ea typeface="ＭＳ Ｐゴシック" charset="-128"/>
              </a:defRPr>
            </a:lvl3pPr>
            <a:lvl4pPr marL="1617802" indent="-231115">
              <a:spcBef>
                <a:spcPct val="30000"/>
              </a:spcBef>
              <a:defRPr sz="1200">
                <a:solidFill>
                  <a:schemeClr val="tx1"/>
                </a:solidFill>
                <a:latin typeface="Calibri" charset="0"/>
                <a:ea typeface="ＭＳ Ｐゴシック" charset="-128"/>
              </a:defRPr>
            </a:lvl4pPr>
            <a:lvl5pPr marL="2080031" indent="-231115">
              <a:spcBef>
                <a:spcPct val="30000"/>
              </a:spcBef>
              <a:defRPr sz="1200">
                <a:solidFill>
                  <a:schemeClr val="tx1"/>
                </a:solidFill>
                <a:latin typeface="Calibri" charset="0"/>
                <a:ea typeface="ＭＳ Ｐゴシック" charset="-128"/>
              </a:defRPr>
            </a:lvl5pPr>
            <a:lvl6pPr marL="2542261" indent="-231115" eaLnBrk="0" fontAlgn="base" hangingPunct="0">
              <a:spcBef>
                <a:spcPct val="30000"/>
              </a:spcBef>
              <a:spcAft>
                <a:spcPct val="0"/>
              </a:spcAft>
              <a:defRPr sz="1200">
                <a:solidFill>
                  <a:schemeClr val="tx1"/>
                </a:solidFill>
                <a:latin typeface="Calibri" charset="0"/>
                <a:ea typeface="ＭＳ Ｐゴシック" charset="-128"/>
              </a:defRPr>
            </a:lvl6pPr>
            <a:lvl7pPr marL="3004490" indent="-231115" eaLnBrk="0" fontAlgn="base" hangingPunct="0">
              <a:spcBef>
                <a:spcPct val="30000"/>
              </a:spcBef>
              <a:spcAft>
                <a:spcPct val="0"/>
              </a:spcAft>
              <a:defRPr sz="1200">
                <a:solidFill>
                  <a:schemeClr val="tx1"/>
                </a:solidFill>
                <a:latin typeface="Calibri" charset="0"/>
                <a:ea typeface="ＭＳ Ｐゴシック" charset="-128"/>
              </a:defRPr>
            </a:lvl7pPr>
            <a:lvl8pPr marL="3466719" indent="-231115" eaLnBrk="0" fontAlgn="base" hangingPunct="0">
              <a:spcBef>
                <a:spcPct val="30000"/>
              </a:spcBef>
              <a:spcAft>
                <a:spcPct val="0"/>
              </a:spcAft>
              <a:defRPr sz="1200">
                <a:solidFill>
                  <a:schemeClr val="tx1"/>
                </a:solidFill>
                <a:latin typeface="Calibri" charset="0"/>
                <a:ea typeface="ＭＳ Ｐゴシック" charset="-128"/>
              </a:defRPr>
            </a:lvl8pPr>
            <a:lvl9pPr marL="3928948" indent="-231115"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215935F-5225-A34C-A26E-5256BBCD1688}" type="slidenum">
              <a:rPr lang="en-US" altLang="en-US">
                <a:latin typeface="Arial" charset="0"/>
              </a:rPr>
              <a:pPr>
                <a:spcBef>
                  <a:spcPct val="0"/>
                </a:spcBef>
              </a:pPr>
              <a:t>39</a:t>
            </a:fld>
            <a:endParaRPr lang="en-US" altLang="en-US">
              <a:latin typeface="Arial" charset="0"/>
            </a:endParaRPr>
          </a:p>
        </p:txBody>
      </p:sp>
    </p:spTree>
    <p:extLst>
      <p:ext uri="{BB962C8B-B14F-4D97-AF65-F5344CB8AC3E}">
        <p14:creationId xmlns:p14="http://schemas.microsoft.com/office/powerpoint/2010/main" val="2974399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 Expert Committee Recommendations: </a:t>
            </a:r>
          </a:p>
          <a:p>
            <a:pPr lvl="1" eaLnBrk="1" hangingPunct="1"/>
            <a:r>
              <a:rPr lang="en-US" altLang="en-US" sz="2800" dirty="0"/>
              <a:t> Routine assessment of BMI for age</a:t>
            </a:r>
          </a:p>
          <a:p>
            <a:pPr lvl="1" eaLnBrk="1" hangingPunct="1"/>
            <a:r>
              <a:rPr lang="en-US" altLang="en-US" sz="2800" i="1" dirty="0"/>
              <a:t> Categorize risk</a:t>
            </a:r>
            <a:r>
              <a:rPr lang="en-US" altLang="en-US" sz="2800" dirty="0"/>
              <a:t> </a:t>
            </a:r>
          </a:p>
          <a:p>
            <a:pPr eaLnBrk="1" hangingPunct="1"/>
            <a:r>
              <a:rPr lang="en-US" altLang="en-US" dirty="0" smtClean="0">
                <a:solidFill>
                  <a:schemeClr val="tx2"/>
                </a:solidFill>
              </a:rPr>
              <a:t> Match risk w/ intervention</a:t>
            </a:r>
          </a:p>
          <a:p>
            <a:pPr eaLnBrk="1" hangingPunct="1"/>
            <a:r>
              <a:rPr lang="en-US" altLang="en-US" i="1" dirty="0" smtClean="0">
                <a:solidFill>
                  <a:schemeClr val="tx2"/>
                </a:solidFill>
              </a:rPr>
              <a:t> </a:t>
            </a:r>
            <a:r>
              <a:rPr lang="en-US" altLang="en-US" dirty="0" smtClean="0"/>
              <a:t>Level 4: consider your setting, options/resources</a:t>
            </a:r>
          </a:p>
          <a:p>
            <a:pPr eaLnBrk="1" hangingPunct="1"/>
            <a:r>
              <a:rPr lang="en-US" altLang="en-US" dirty="0" smtClean="0"/>
              <a:t> Potential for better outcomes if more realistic approach</a:t>
            </a:r>
            <a:endParaRPr lang="en-US" altLang="en-US" i="1" dirty="0" smtClean="0"/>
          </a:p>
          <a:p>
            <a:endParaRPr lang="en-US" dirty="0"/>
          </a:p>
        </p:txBody>
      </p:sp>
      <p:sp>
        <p:nvSpPr>
          <p:cNvPr id="4" name="Slide Number Placeholder 3"/>
          <p:cNvSpPr>
            <a:spLocks noGrp="1"/>
          </p:cNvSpPr>
          <p:nvPr>
            <p:ph type="sldNum" sz="quarter" idx="10"/>
          </p:nvPr>
        </p:nvSpPr>
        <p:spPr/>
        <p:txBody>
          <a:bodyPr/>
          <a:lstStyle/>
          <a:p>
            <a:fld id="{56DC9957-D62E-8A41-954F-22D7E2DC81EE}" type="slidenum">
              <a:rPr lang="en-US" smtClean="0"/>
              <a:t>40</a:t>
            </a:fld>
            <a:endParaRPr lang="en-US"/>
          </a:p>
        </p:txBody>
      </p:sp>
    </p:spTree>
    <p:extLst>
      <p:ext uri="{BB962C8B-B14F-4D97-AF65-F5344CB8AC3E}">
        <p14:creationId xmlns:p14="http://schemas.microsoft.com/office/powerpoint/2010/main" val="4230254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defRPr/>
            </a:pPr>
            <a:r>
              <a:rPr lang="en-US" sz="1100" dirty="0"/>
              <a:t> </a:t>
            </a:r>
            <a:endParaRPr lang="en-US" altLang="en-US" sz="1100" dirty="0">
              <a:latin typeface="Times New Roman" charset="0"/>
            </a:endParaRPr>
          </a:p>
        </p:txBody>
      </p:sp>
    </p:spTree>
    <p:extLst>
      <p:ext uri="{BB962C8B-B14F-4D97-AF65-F5344CB8AC3E}">
        <p14:creationId xmlns:p14="http://schemas.microsoft.com/office/powerpoint/2010/main" val="3841206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altLang="en-US">
              <a:latin typeface="Arial" charset="0"/>
            </a:endParaRPr>
          </a:p>
        </p:txBody>
      </p:sp>
      <p:sp>
        <p:nvSpPr>
          <p:cNvPr id="870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38348974" indent="-37886745">
              <a:spcBef>
                <a:spcPct val="30000"/>
              </a:spcBef>
              <a:defRPr sz="1200">
                <a:solidFill>
                  <a:schemeClr val="tx1"/>
                </a:solidFill>
                <a:latin typeface="Calibri" charset="0"/>
                <a:ea typeface="ＭＳ Ｐゴシック" charset="-128"/>
              </a:defRPr>
            </a:lvl2pPr>
            <a:lvl3pPr marL="1155573" indent="-231115">
              <a:spcBef>
                <a:spcPct val="30000"/>
              </a:spcBef>
              <a:defRPr sz="1200">
                <a:solidFill>
                  <a:schemeClr val="tx1"/>
                </a:solidFill>
                <a:latin typeface="Calibri" charset="0"/>
                <a:ea typeface="ＭＳ Ｐゴシック" charset="-128"/>
              </a:defRPr>
            </a:lvl3pPr>
            <a:lvl4pPr marL="1617802" indent="-231115">
              <a:spcBef>
                <a:spcPct val="30000"/>
              </a:spcBef>
              <a:defRPr sz="1200">
                <a:solidFill>
                  <a:schemeClr val="tx1"/>
                </a:solidFill>
                <a:latin typeface="Calibri" charset="0"/>
                <a:ea typeface="ＭＳ Ｐゴシック" charset="-128"/>
              </a:defRPr>
            </a:lvl4pPr>
            <a:lvl5pPr marL="2080031" indent="-231115">
              <a:spcBef>
                <a:spcPct val="30000"/>
              </a:spcBef>
              <a:defRPr sz="1200">
                <a:solidFill>
                  <a:schemeClr val="tx1"/>
                </a:solidFill>
                <a:latin typeface="Calibri" charset="0"/>
                <a:ea typeface="ＭＳ Ｐゴシック" charset="-128"/>
              </a:defRPr>
            </a:lvl5pPr>
            <a:lvl6pPr marL="2542261" indent="-231115" eaLnBrk="0" fontAlgn="base" hangingPunct="0">
              <a:spcBef>
                <a:spcPct val="30000"/>
              </a:spcBef>
              <a:spcAft>
                <a:spcPct val="0"/>
              </a:spcAft>
              <a:defRPr sz="1200">
                <a:solidFill>
                  <a:schemeClr val="tx1"/>
                </a:solidFill>
                <a:latin typeface="Calibri" charset="0"/>
                <a:ea typeface="ＭＳ Ｐゴシック" charset="-128"/>
              </a:defRPr>
            </a:lvl6pPr>
            <a:lvl7pPr marL="3004490" indent="-231115" eaLnBrk="0" fontAlgn="base" hangingPunct="0">
              <a:spcBef>
                <a:spcPct val="30000"/>
              </a:spcBef>
              <a:spcAft>
                <a:spcPct val="0"/>
              </a:spcAft>
              <a:defRPr sz="1200">
                <a:solidFill>
                  <a:schemeClr val="tx1"/>
                </a:solidFill>
                <a:latin typeface="Calibri" charset="0"/>
                <a:ea typeface="ＭＳ Ｐゴシック" charset="-128"/>
              </a:defRPr>
            </a:lvl7pPr>
            <a:lvl8pPr marL="3466719" indent="-231115" eaLnBrk="0" fontAlgn="base" hangingPunct="0">
              <a:spcBef>
                <a:spcPct val="30000"/>
              </a:spcBef>
              <a:spcAft>
                <a:spcPct val="0"/>
              </a:spcAft>
              <a:defRPr sz="1200">
                <a:solidFill>
                  <a:schemeClr val="tx1"/>
                </a:solidFill>
                <a:latin typeface="Calibri" charset="0"/>
                <a:ea typeface="ＭＳ Ｐゴシック" charset="-128"/>
              </a:defRPr>
            </a:lvl8pPr>
            <a:lvl9pPr marL="3928948" indent="-231115"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1D6C5606-1FA5-CC44-BEDE-7B3EF9E69FE9}" type="slidenum">
              <a:rPr lang="en-US" altLang="en-US">
                <a:latin typeface="Arial" charset="0"/>
              </a:rPr>
              <a:pPr>
                <a:spcBef>
                  <a:spcPct val="0"/>
                </a:spcBef>
              </a:pPr>
              <a:t>42</a:t>
            </a:fld>
            <a:endParaRPr lang="en-US" altLang="en-US">
              <a:latin typeface="Arial" charset="0"/>
            </a:endParaRPr>
          </a:p>
        </p:txBody>
      </p:sp>
    </p:spTree>
    <p:extLst>
      <p:ext uri="{BB962C8B-B14F-4D97-AF65-F5344CB8AC3E}">
        <p14:creationId xmlns:p14="http://schemas.microsoft.com/office/powerpoint/2010/main" val="1670950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altLang="en-US"/>
          </a:p>
        </p:txBody>
      </p:sp>
    </p:spTree>
    <p:extLst>
      <p:ext uri="{BB962C8B-B14F-4D97-AF65-F5344CB8AC3E}">
        <p14:creationId xmlns:p14="http://schemas.microsoft.com/office/powerpoint/2010/main" val="3146783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defTabSz="924458">
              <a:spcBef>
                <a:spcPct val="0"/>
              </a:spcBef>
              <a:defRPr/>
            </a:pPr>
            <a:r>
              <a:rPr lang="en-US" altLang="en-US" dirty="0" smtClean="0"/>
              <a:t>“</a:t>
            </a:r>
            <a:r>
              <a:rPr lang="en-US" altLang="en-US" dirty="0"/>
              <a:t>Reduced-calorie diets result in clinically meaningful weight loss regardless of which macronutrient they emphasize.”</a:t>
            </a:r>
          </a:p>
          <a:p>
            <a:pPr eaLnBrk="1" hangingPunct="1">
              <a:spcBef>
                <a:spcPct val="0"/>
              </a:spcBef>
            </a:pPr>
            <a:endParaRPr lang="en-US" altLang="en-US" dirty="0">
              <a:latin typeface="Arial" charset="0"/>
            </a:endParaRPr>
          </a:p>
        </p:txBody>
      </p:sp>
      <p:sp>
        <p:nvSpPr>
          <p:cNvPr id="890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38348974" indent="-37886745">
              <a:spcBef>
                <a:spcPct val="30000"/>
              </a:spcBef>
              <a:defRPr sz="1200">
                <a:solidFill>
                  <a:schemeClr val="tx1"/>
                </a:solidFill>
                <a:latin typeface="Calibri" charset="0"/>
                <a:ea typeface="ＭＳ Ｐゴシック" charset="-128"/>
              </a:defRPr>
            </a:lvl2pPr>
            <a:lvl3pPr marL="1155573" indent="-231115">
              <a:spcBef>
                <a:spcPct val="30000"/>
              </a:spcBef>
              <a:defRPr sz="1200">
                <a:solidFill>
                  <a:schemeClr val="tx1"/>
                </a:solidFill>
                <a:latin typeface="Calibri" charset="0"/>
                <a:ea typeface="ＭＳ Ｐゴシック" charset="-128"/>
              </a:defRPr>
            </a:lvl3pPr>
            <a:lvl4pPr marL="1617802" indent="-231115">
              <a:spcBef>
                <a:spcPct val="30000"/>
              </a:spcBef>
              <a:defRPr sz="1200">
                <a:solidFill>
                  <a:schemeClr val="tx1"/>
                </a:solidFill>
                <a:latin typeface="Calibri" charset="0"/>
                <a:ea typeface="ＭＳ Ｐゴシック" charset="-128"/>
              </a:defRPr>
            </a:lvl4pPr>
            <a:lvl5pPr marL="2080031" indent="-231115">
              <a:spcBef>
                <a:spcPct val="30000"/>
              </a:spcBef>
              <a:defRPr sz="1200">
                <a:solidFill>
                  <a:schemeClr val="tx1"/>
                </a:solidFill>
                <a:latin typeface="Calibri" charset="0"/>
                <a:ea typeface="ＭＳ Ｐゴシック" charset="-128"/>
              </a:defRPr>
            </a:lvl5pPr>
            <a:lvl6pPr marL="2542261" indent="-231115" eaLnBrk="0" fontAlgn="base" hangingPunct="0">
              <a:spcBef>
                <a:spcPct val="30000"/>
              </a:spcBef>
              <a:spcAft>
                <a:spcPct val="0"/>
              </a:spcAft>
              <a:defRPr sz="1200">
                <a:solidFill>
                  <a:schemeClr val="tx1"/>
                </a:solidFill>
                <a:latin typeface="Calibri" charset="0"/>
                <a:ea typeface="ＭＳ Ｐゴシック" charset="-128"/>
              </a:defRPr>
            </a:lvl6pPr>
            <a:lvl7pPr marL="3004490" indent="-231115" eaLnBrk="0" fontAlgn="base" hangingPunct="0">
              <a:spcBef>
                <a:spcPct val="30000"/>
              </a:spcBef>
              <a:spcAft>
                <a:spcPct val="0"/>
              </a:spcAft>
              <a:defRPr sz="1200">
                <a:solidFill>
                  <a:schemeClr val="tx1"/>
                </a:solidFill>
                <a:latin typeface="Calibri" charset="0"/>
                <a:ea typeface="ＭＳ Ｐゴシック" charset="-128"/>
              </a:defRPr>
            </a:lvl7pPr>
            <a:lvl8pPr marL="3466719" indent="-231115" eaLnBrk="0" fontAlgn="base" hangingPunct="0">
              <a:spcBef>
                <a:spcPct val="30000"/>
              </a:spcBef>
              <a:spcAft>
                <a:spcPct val="0"/>
              </a:spcAft>
              <a:defRPr sz="1200">
                <a:solidFill>
                  <a:schemeClr val="tx1"/>
                </a:solidFill>
                <a:latin typeface="Calibri" charset="0"/>
                <a:ea typeface="ＭＳ Ｐゴシック" charset="-128"/>
              </a:defRPr>
            </a:lvl8pPr>
            <a:lvl9pPr marL="3928948" indent="-231115"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B3456F6F-D491-6945-A0F6-FBD6370C90D2}" type="slidenum">
              <a:rPr lang="en-US" altLang="en-US">
                <a:latin typeface="Arial" charset="0"/>
              </a:rPr>
              <a:pPr>
                <a:spcBef>
                  <a:spcPct val="0"/>
                </a:spcBef>
              </a:pPr>
              <a:t>44</a:t>
            </a:fld>
            <a:endParaRPr lang="en-US" altLang="en-US">
              <a:latin typeface="Arial" charset="0"/>
            </a:endParaRPr>
          </a:p>
        </p:txBody>
      </p:sp>
    </p:spTree>
    <p:extLst>
      <p:ext uri="{BB962C8B-B14F-4D97-AF65-F5344CB8AC3E}">
        <p14:creationId xmlns:p14="http://schemas.microsoft.com/office/powerpoint/2010/main" val="3113261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a:t>As you have we have discussed – the treatment of obesity is complicated. But what is clear is that Dietary changes, goal setting , physical activity as well as monitoring are important components for successful weight loss- but what Is not clear is what are the best interventions and is it different for everyone.</a:t>
            </a:r>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51122" indent="-288893">
              <a:defRPr>
                <a:solidFill>
                  <a:schemeClr val="tx1"/>
                </a:solidFill>
                <a:latin typeface="Arial" charset="0"/>
                <a:ea typeface="Arial" charset="0"/>
                <a:cs typeface="Arial" charset="0"/>
              </a:defRPr>
            </a:lvl2pPr>
            <a:lvl3pPr marL="1155573" indent="-231115">
              <a:defRPr>
                <a:solidFill>
                  <a:schemeClr val="tx1"/>
                </a:solidFill>
                <a:latin typeface="Arial" charset="0"/>
                <a:ea typeface="Arial" charset="0"/>
                <a:cs typeface="Arial" charset="0"/>
              </a:defRPr>
            </a:lvl3pPr>
            <a:lvl4pPr marL="1617802" indent="-231115">
              <a:defRPr>
                <a:solidFill>
                  <a:schemeClr val="tx1"/>
                </a:solidFill>
                <a:latin typeface="Arial" charset="0"/>
                <a:ea typeface="Arial" charset="0"/>
                <a:cs typeface="Arial" charset="0"/>
              </a:defRPr>
            </a:lvl4pPr>
            <a:lvl5pPr marL="2080031" indent="-231115">
              <a:defRPr>
                <a:solidFill>
                  <a:schemeClr val="tx1"/>
                </a:solidFill>
                <a:latin typeface="Arial" charset="0"/>
                <a:ea typeface="Arial" charset="0"/>
                <a:cs typeface="Arial" charset="0"/>
              </a:defRPr>
            </a:lvl5pPr>
            <a:lvl6pPr marL="2542261" indent="-231115" eaLnBrk="0" fontAlgn="base" hangingPunct="0">
              <a:spcBef>
                <a:spcPct val="0"/>
              </a:spcBef>
              <a:spcAft>
                <a:spcPct val="0"/>
              </a:spcAft>
              <a:defRPr>
                <a:solidFill>
                  <a:schemeClr val="tx1"/>
                </a:solidFill>
                <a:latin typeface="Arial" charset="0"/>
                <a:ea typeface="Arial" charset="0"/>
                <a:cs typeface="Arial" charset="0"/>
              </a:defRPr>
            </a:lvl6pPr>
            <a:lvl7pPr marL="3004490" indent="-231115" eaLnBrk="0" fontAlgn="base" hangingPunct="0">
              <a:spcBef>
                <a:spcPct val="0"/>
              </a:spcBef>
              <a:spcAft>
                <a:spcPct val="0"/>
              </a:spcAft>
              <a:defRPr>
                <a:solidFill>
                  <a:schemeClr val="tx1"/>
                </a:solidFill>
                <a:latin typeface="Arial" charset="0"/>
                <a:ea typeface="Arial" charset="0"/>
                <a:cs typeface="Arial" charset="0"/>
              </a:defRPr>
            </a:lvl7pPr>
            <a:lvl8pPr marL="3466719" indent="-231115" eaLnBrk="0" fontAlgn="base" hangingPunct="0">
              <a:spcBef>
                <a:spcPct val="0"/>
              </a:spcBef>
              <a:spcAft>
                <a:spcPct val="0"/>
              </a:spcAft>
              <a:defRPr>
                <a:solidFill>
                  <a:schemeClr val="tx1"/>
                </a:solidFill>
                <a:latin typeface="Arial" charset="0"/>
                <a:ea typeface="Arial" charset="0"/>
                <a:cs typeface="Arial" charset="0"/>
              </a:defRPr>
            </a:lvl8pPr>
            <a:lvl9pPr marL="3928948" indent="-231115" eaLnBrk="0" fontAlgn="base" hangingPunct="0">
              <a:spcBef>
                <a:spcPct val="0"/>
              </a:spcBef>
              <a:spcAft>
                <a:spcPct val="0"/>
              </a:spcAft>
              <a:defRPr>
                <a:solidFill>
                  <a:schemeClr val="tx1"/>
                </a:solidFill>
                <a:latin typeface="Arial" charset="0"/>
                <a:ea typeface="Arial" charset="0"/>
                <a:cs typeface="Arial" charset="0"/>
              </a:defRPr>
            </a:lvl9pPr>
          </a:lstStyle>
          <a:p>
            <a:fld id="{2DC8482B-AD46-444D-8086-BEEAAF78CD80}" type="slidenum">
              <a:rPr lang="en-US" altLang="en-US">
                <a:latin typeface="Calibri" charset="0"/>
              </a:rPr>
              <a:pPr/>
              <a:t>46</a:t>
            </a:fld>
            <a:endParaRPr lang="en-US" altLang="en-US">
              <a:latin typeface="Calibri" charset="0"/>
            </a:endParaRPr>
          </a:p>
        </p:txBody>
      </p:sp>
    </p:spTree>
    <p:extLst>
      <p:ext uri="{BB962C8B-B14F-4D97-AF65-F5344CB8AC3E}">
        <p14:creationId xmlns:p14="http://schemas.microsoft.com/office/powerpoint/2010/main" val="19527037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CE050F-AB49-6145-B5BA-6FE297C46310}" type="slidenum">
              <a:rPr lang="en-US" smtClean="0"/>
              <a:t>47</a:t>
            </a:fld>
            <a:endParaRPr lang="en-US"/>
          </a:p>
        </p:txBody>
      </p:sp>
    </p:spTree>
    <p:extLst>
      <p:ext uri="{BB962C8B-B14F-4D97-AF65-F5344CB8AC3E}">
        <p14:creationId xmlns:p14="http://schemas.microsoft.com/office/powerpoint/2010/main" val="15952611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CE050F-AB49-6145-B5BA-6FE297C46310}" type="slidenum">
              <a:rPr lang="en-US" smtClean="0"/>
              <a:t>60</a:t>
            </a:fld>
            <a:endParaRPr lang="en-US"/>
          </a:p>
        </p:txBody>
      </p:sp>
    </p:spTree>
    <p:extLst>
      <p:ext uri="{BB962C8B-B14F-4D97-AF65-F5344CB8AC3E}">
        <p14:creationId xmlns:p14="http://schemas.microsoft.com/office/powerpoint/2010/main" val="2679111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8DEC9D8-0AE0-8044-8C5F-5338C4E29812}" type="slidenum">
              <a:rPr lang="en-US" smtClean="0"/>
              <a:pPr>
                <a:defRPr/>
              </a:pPr>
              <a:t>61</a:t>
            </a:fld>
            <a:endParaRPr lang="en-US" dirty="0"/>
          </a:p>
        </p:txBody>
      </p:sp>
    </p:spTree>
    <p:extLst>
      <p:ext uri="{BB962C8B-B14F-4D97-AF65-F5344CB8AC3E}">
        <p14:creationId xmlns:p14="http://schemas.microsoft.com/office/powerpoint/2010/main" val="28496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CE050F-AB49-6145-B5BA-6FE297C46310}" type="slidenum">
              <a:rPr lang="en-US" smtClean="0"/>
              <a:t>4</a:t>
            </a:fld>
            <a:endParaRPr lang="en-US"/>
          </a:p>
        </p:txBody>
      </p:sp>
    </p:spTree>
    <p:extLst>
      <p:ext uri="{BB962C8B-B14F-4D97-AF65-F5344CB8AC3E}">
        <p14:creationId xmlns:p14="http://schemas.microsoft.com/office/powerpoint/2010/main" val="17105687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a:defRPr/>
            </a:pPr>
            <a:fld id="{08DEC9D8-0AE0-8044-8C5F-5338C4E29812}" type="slidenum">
              <a:rPr lang="en-US" smtClean="0"/>
              <a:pPr>
                <a:defRPr/>
              </a:pPr>
              <a:t>62</a:t>
            </a:fld>
            <a:endParaRPr lang="en-US" dirty="0"/>
          </a:p>
        </p:txBody>
      </p:sp>
    </p:spTree>
    <p:extLst>
      <p:ext uri="{BB962C8B-B14F-4D97-AF65-F5344CB8AC3E}">
        <p14:creationId xmlns:p14="http://schemas.microsoft.com/office/powerpoint/2010/main" val="15800640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pPr>
              <a:spcBef>
                <a:spcPct val="0"/>
              </a:spcBef>
            </a:pPr>
            <a:r>
              <a:rPr lang="en-US" b="0" dirty="0" smtClean="0"/>
              <a:t> </a:t>
            </a:r>
            <a:endParaRPr lang="en-US" dirty="0"/>
          </a:p>
        </p:txBody>
      </p:sp>
      <p:sp>
        <p:nvSpPr>
          <p:cNvPr id="7172" name="Slide Number Placeholder 3"/>
          <p:cNvSpPr>
            <a:spLocks noGrp="1"/>
          </p:cNvSpPr>
          <p:nvPr>
            <p:ph type="sldNum" sz="quarter" idx="5"/>
          </p:nvPr>
        </p:nvSpPr>
        <p:spPr bwMode="auto">
          <a:ln>
            <a:miter lim="800000"/>
            <a:headEnd/>
            <a:tailEnd/>
          </a:ln>
        </p:spPr>
        <p:txBody>
          <a:bodyPr/>
          <a:lstStyle/>
          <a:p>
            <a:fld id="{7B9914DF-3542-A845-AC88-8AB79ACFAD84}" type="slidenum">
              <a:rPr lang="en-US"/>
              <a:pPr/>
              <a:t>63</a:t>
            </a:fld>
            <a:endParaRPr lang="en-US" dirty="0"/>
          </a:p>
        </p:txBody>
      </p:sp>
    </p:spTree>
    <p:extLst>
      <p:ext uri="{BB962C8B-B14F-4D97-AF65-F5344CB8AC3E}">
        <p14:creationId xmlns:p14="http://schemas.microsoft.com/office/powerpoint/2010/main" val="4114984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a:lstStyle/>
          <a:p>
            <a:r>
              <a:rPr lang="en-US"/>
              <a:t>Take a moment and review the dietary recall of the client.  After reviewing the case study we will now use the case study to identify key diagnosis(es) from the </a:t>
            </a:r>
            <a:r>
              <a:rPr lang="nl-NL"/>
              <a:t>nutrition assessment for the nutrition intervention. </a:t>
            </a:r>
            <a:endParaRPr lang="en-US"/>
          </a:p>
          <a:p>
            <a:endParaRPr lang="en-US"/>
          </a:p>
        </p:txBody>
      </p:sp>
      <p:sp>
        <p:nvSpPr>
          <p:cNvPr id="4" name="Slide Number Placeholder 3"/>
          <p:cNvSpPr>
            <a:spLocks noGrp="1"/>
          </p:cNvSpPr>
          <p:nvPr>
            <p:ph type="sldNum" sz="quarter" idx="5"/>
          </p:nvPr>
        </p:nvSpPr>
        <p:spPr/>
        <p:txBody>
          <a:bodyPr/>
          <a:lstStyle/>
          <a:p>
            <a:fld id="{09AFA6E1-7CAE-8C4A-B7B8-71D215D9064E}" type="slidenum">
              <a:rPr lang="en-US"/>
              <a:pPr/>
              <a:t>65</a:t>
            </a:fld>
            <a:endParaRPr lang="en-US"/>
          </a:p>
        </p:txBody>
      </p:sp>
    </p:spTree>
    <p:extLst>
      <p:ext uri="{BB962C8B-B14F-4D97-AF65-F5344CB8AC3E}">
        <p14:creationId xmlns:p14="http://schemas.microsoft.com/office/powerpoint/2010/main" val="8897401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8DEC9D8-0AE0-8044-8C5F-5338C4E29812}" type="slidenum">
              <a:rPr lang="en-US" smtClean="0"/>
              <a:pPr>
                <a:defRPr/>
              </a:pPr>
              <a:t>66</a:t>
            </a:fld>
            <a:endParaRPr lang="en-US"/>
          </a:p>
        </p:txBody>
      </p:sp>
    </p:spTree>
    <p:extLst>
      <p:ext uri="{BB962C8B-B14F-4D97-AF65-F5344CB8AC3E}">
        <p14:creationId xmlns:p14="http://schemas.microsoft.com/office/powerpoint/2010/main" val="29447651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8DEC9D8-0AE0-8044-8C5F-5338C4E29812}" type="slidenum">
              <a:rPr lang="en-US" smtClean="0"/>
              <a:pPr>
                <a:defRPr/>
              </a:pPr>
              <a:t>67</a:t>
            </a:fld>
            <a:endParaRPr lang="en-US"/>
          </a:p>
        </p:txBody>
      </p:sp>
    </p:spTree>
    <p:extLst>
      <p:ext uri="{BB962C8B-B14F-4D97-AF65-F5344CB8AC3E}">
        <p14:creationId xmlns:p14="http://schemas.microsoft.com/office/powerpoint/2010/main" val="3698188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8182" y="4415790"/>
            <a:ext cx="5505450" cy="4183380"/>
          </a:xfrm>
          <a:prstGeom prst="rect">
            <a:avLst/>
          </a:prstGeom>
        </p:spPr>
        <p:txBody>
          <a:bodyPr spcFirstLastPara="1" wrap="square" lIns="92431" tIns="46203" rIns="92431" bIns="46203" anchor="t" anchorCtr="0">
            <a:noAutofit/>
          </a:bodyPr>
          <a:lstStyle/>
          <a:p>
            <a:endParaRPr/>
          </a:p>
        </p:txBody>
      </p:sp>
      <p:sp>
        <p:nvSpPr>
          <p:cNvPr id="100" name="Shape 100"/>
          <p:cNvSpPr>
            <a:spLocks noGrp="1" noRot="1" noChangeAspect="1"/>
          </p:cNvSpPr>
          <p:nvPr>
            <p:ph type="sldImg" idx="2"/>
          </p:nvPr>
        </p:nvSpPr>
        <p:spPr>
          <a:xfrm>
            <a:off x="346075" y="696913"/>
            <a:ext cx="6189663"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9316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88182" y="4415790"/>
            <a:ext cx="5505450" cy="4183380"/>
          </a:xfrm>
          <a:prstGeom prst="rect">
            <a:avLst/>
          </a:prstGeom>
        </p:spPr>
        <p:txBody>
          <a:bodyPr spcFirstLastPara="1" wrap="square" lIns="92431" tIns="46203" rIns="92431" bIns="46203" anchor="t" anchorCtr="0">
            <a:noAutofit/>
          </a:bodyPr>
          <a:lstStyle/>
          <a:p>
            <a:endParaRPr/>
          </a:p>
        </p:txBody>
      </p:sp>
      <p:sp>
        <p:nvSpPr>
          <p:cNvPr id="106" name="Shape 106"/>
          <p:cNvSpPr>
            <a:spLocks noGrp="1" noRot="1" noChangeAspect="1"/>
          </p:cNvSpPr>
          <p:nvPr>
            <p:ph type="sldImg" idx="2"/>
          </p:nvPr>
        </p:nvSpPr>
        <p:spPr>
          <a:xfrm>
            <a:off x="346075" y="696913"/>
            <a:ext cx="6189663"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2235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CE050F-AB49-6145-B5BA-6FE297C46310}" type="slidenum">
              <a:rPr lang="en-US" smtClean="0"/>
              <a:t>7</a:t>
            </a:fld>
            <a:endParaRPr lang="en-US"/>
          </a:p>
        </p:txBody>
      </p:sp>
    </p:spTree>
    <p:extLst>
      <p:ext uri="{BB962C8B-B14F-4D97-AF65-F5344CB8AC3E}">
        <p14:creationId xmlns:p14="http://schemas.microsoft.com/office/powerpoint/2010/main" val="2797037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CE050F-AB49-6145-B5BA-6FE297C46310}" type="slidenum">
              <a:rPr lang="en-US" smtClean="0"/>
              <a:t>24</a:t>
            </a:fld>
            <a:endParaRPr lang="en-US"/>
          </a:p>
        </p:txBody>
      </p:sp>
    </p:spTree>
    <p:extLst>
      <p:ext uri="{BB962C8B-B14F-4D97-AF65-F5344CB8AC3E}">
        <p14:creationId xmlns:p14="http://schemas.microsoft.com/office/powerpoint/2010/main" val="4039926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Correcting the systemic disorder of type 2 diabetes to reduce microvascular and cardiovascular risks requires not only glycemic control but also management</a:t>
            </a:r>
          </a:p>
          <a:p>
            <a:r>
              <a:rPr lang="en-US" dirty="0"/>
              <a:t>of blood pressure and lipids</a:t>
            </a:r>
          </a:p>
          <a:p>
            <a:endParaRPr lang="en-US" dirty="0"/>
          </a:p>
        </p:txBody>
      </p:sp>
      <p:sp>
        <p:nvSpPr>
          <p:cNvPr id="4" name="Slide Number Placeholder 3"/>
          <p:cNvSpPr>
            <a:spLocks noGrp="1"/>
          </p:cNvSpPr>
          <p:nvPr>
            <p:ph type="sldNum" sz="quarter" idx="10"/>
          </p:nvPr>
        </p:nvSpPr>
        <p:spPr/>
        <p:txBody>
          <a:bodyPr/>
          <a:lstStyle/>
          <a:p>
            <a:fld id="{56DC9957-D62E-8A41-954F-22D7E2DC81EE}" type="slidenum">
              <a:rPr lang="en-US" smtClean="0"/>
              <a:t>26</a:t>
            </a:fld>
            <a:endParaRPr lang="en-US"/>
          </a:p>
        </p:txBody>
      </p:sp>
    </p:spTree>
    <p:extLst>
      <p:ext uri="{BB962C8B-B14F-4D97-AF65-F5344CB8AC3E}">
        <p14:creationId xmlns:p14="http://schemas.microsoft.com/office/powerpoint/2010/main" val="1003957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Adipose tissues modulate metabolism by releasing non-esterified fatty acids (NEFAs), glycerol, hormones (e.g., leptin and adiponectin), and </a:t>
            </a:r>
            <a:r>
              <a:rPr lang="en-US" dirty="0" err="1"/>
              <a:t>proinflammatory</a:t>
            </a:r>
            <a:r>
              <a:rPr lang="en-US" dirty="0"/>
              <a:t> cytokines (such as interleukin [IL]-6, and insulin growth factor [IGF]-1)</a:t>
            </a:r>
          </a:p>
          <a:p>
            <a:r>
              <a:rPr lang="en-US" dirty="0"/>
              <a:t>The expansion of adipose tissue in obese patients is associated with changes in the release of numerous </a:t>
            </a:r>
            <a:r>
              <a:rPr lang="en-US" dirty="0" err="1"/>
              <a:t>adipokines</a:t>
            </a:r>
            <a:r>
              <a:rPr lang="en-US" dirty="0"/>
              <a:t> from adipocytes, as well as from macrophages and other cells that populate adipose tissue.</a:t>
            </a:r>
          </a:p>
          <a:p>
            <a:endParaRPr lang="en-US" dirty="0"/>
          </a:p>
          <a:p>
            <a:endParaRPr lang="en-US" dirty="0"/>
          </a:p>
        </p:txBody>
      </p:sp>
      <p:sp>
        <p:nvSpPr>
          <p:cNvPr id="4" name="Slide Number Placeholder 3"/>
          <p:cNvSpPr>
            <a:spLocks noGrp="1"/>
          </p:cNvSpPr>
          <p:nvPr>
            <p:ph type="sldNum" sz="quarter" idx="10"/>
          </p:nvPr>
        </p:nvSpPr>
        <p:spPr/>
        <p:txBody>
          <a:bodyPr/>
          <a:lstStyle/>
          <a:p>
            <a:fld id="{56DC9957-D62E-8A41-954F-22D7E2DC81EE}" type="slidenum">
              <a:rPr lang="en-US" smtClean="0"/>
              <a:t>27</a:t>
            </a:fld>
            <a:endParaRPr lang="en-US"/>
          </a:p>
        </p:txBody>
      </p:sp>
    </p:spTree>
    <p:extLst>
      <p:ext uri="{BB962C8B-B14F-4D97-AF65-F5344CB8AC3E}">
        <p14:creationId xmlns:p14="http://schemas.microsoft.com/office/powerpoint/2010/main" val="2490596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9299"/>
            <a:ext cx="7772400" cy="110354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7349"/>
            <a:ext cx="64008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20A659-11B8-8E41-9AC8-9727A97C0372}"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2224234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20A659-11B8-8E41-9AC8-9727A97C0372}"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4035799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925"/>
            <a:ext cx="2057400" cy="329751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925"/>
            <a:ext cx="6019800" cy="32975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20A659-11B8-8E41-9AC8-9727A97C0372}"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3056056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9" y="160885"/>
            <a:ext cx="7793037" cy="109758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82688" y="1514686"/>
            <a:ext cx="7772400" cy="3088958"/>
          </a:xfrm>
        </p:spPr>
        <p:txBody>
          <a:bodyPr rtlCol="0">
            <a:normAutofit/>
          </a:bodyPr>
          <a:lstStyle/>
          <a:p>
            <a:pPr lvl="0"/>
            <a:endParaRPr lang="en-US" noProof="0" smtClean="0"/>
          </a:p>
        </p:txBody>
      </p:sp>
      <p:sp>
        <p:nvSpPr>
          <p:cNvPr id="4" name="Rectangle 11"/>
          <p:cNvSpPr>
            <a:spLocks noGrp="1" noChangeArrowheads="1"/>
          </p:cNvSpPr>
          <p:nvPr>
            <p:ph type="dt" sz="half" idx="10"/>
          </p:nvPr>
        </p:nvSpPr>
        <p:spPr/>
        <p:txBody>
          <a:bodyPr/>
          <a:lstStyle>
            <a:lvl1pPr>
              <a:defRPr/>
            </a:lvl1pPr>
          </a:lstStyle>
          <a:p>
            <a:endParaRPr lang="en-US" altLang="en-US"/>
          </a:p>
        </p:txBody>
      </p:sp>
      <p:sp>
        <p:nvSpPr>
          <p:cNvPr id="5" name="Rectangle 12"/>
          <p:cNvSpPr>
            <a:spLocks noGrp="1" noChangeArrowheads="1"/>
          </p:cNvSpPr>
          <p:nvPr>
            <p:ph type="ftr" sz="quarter" idx="11"/>
          </p:nvPr>
        </p:nvSpPr>
        <p:spPr/>
        <p:txBody>
          <a:bodyPr/>
          <a:lstStyle>
            <a:lvl1pPr>
              <a:defRPr/>
            </a:lvl1pPr>
          </a:lstStyle>
          <a:p>
            <a:endParaRPr lang="en-US" altLang="en-US"/>
          </a:p>
        </p:txBody>
      </p:sp>
      <p:sp>
        <p:nvSpPr>
          <p:cNvPr id="6" name="Rectangle 13"/>
          <p:cNvSpPr>
            <a:spLocks noGrp="1" noChangeArrowheads="1"/>
          </p:cNvSpPr>
          <p:nvPr>
            <p:ph type="sldNum" sz="quarter" idx="12"/>
          </p:nvPr>
        </p:nvSpPr>
        <p:spPr/>
        <p:txBody>
          <a:bodyPr/>
          <a:lstStyle>
            <a:lvl1pPr>
              <a:defRPr/>
            </a:lvl1pPr>
          </a:lstStyle>
          <a:p>
            <a:fld id="{56A3D8AC-253B-D545-B51C-4901E4137517}" type="slidenum">
              <a:rPr lang="en-US" altLang="en-US"/>
              <a:pPr/>
              <a:t>‹#›</a:t>
            </a:fld>
            <a:endParaRPr lang="en-US" altLang="en-US"/>
          </a:p>
        </p:txBody>
      </p:sp>
    </p:spTree>
    <p:extLst>
      <p:ext uri="{BB962C8B-B14F-4D97-AF65-F5344CB8AC3E}">
        <p14:creationId xmlns:p14="http://schemas.microsoft.com/office/powerpoint/2010/main" val="5061349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49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7825"/>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5E1425-AB73-1E47-B4AA-E0CA51D26D98}"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1864871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5E1425-AB73-1E47-B4AA-E0CA51D26D98}"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34142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8350"/>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2813"/>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5E1425-AB73-1E47-B4AA-E0CA51D26D98}"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902625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1738"/>
            <a:ext cx="4038600" cy="3397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1738"/>
            <a:ext cx="4038600" cy="3397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5E1425-AB73-1E47-B4AA-E0CA51D26D98}" type="datetimeFigureOut">
              <a:rPr lang="en-US" smtClean="0"/>
              <a:t>8/16/2018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3097751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2525"/>
            <a:ext cx="4040188"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70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2525"/>
            <a:ext cx="4041775"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70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5E1425-AB73-1E47-B4AA-E0CA51D26D98}" type="datetimeFigureOut">
              <a:rPr lang="en-US" smtClean="0"/>
              <a:t>8/16/2018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1149070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5E1425-AB73-1E47-B4AA-E0CA51D26D98}" type="datetimeFigureOut">
              <a:rPr lang="en-US" smtClean="0"/>
              <a:t>8/16/2018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2728028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5E1425-AB73-1E47-B4AA-E0CA51D26D98}" type="datetimeFigureOut">
              <a:rPr lang="en-US" smtClean="0"/>
              <a:t>8/16/2018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3053225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20A659-11B8-8E41-9AC8-9727A97C0372}"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443699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31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94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7913"/>
            <a:ext cx="3008313" cy="3521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5E1425-AB73-1E47-B4AA-E0CA51D26D98}" type="datetimeFigureOut">
              <a:rPr lang="en-US" smtClean="0"/>
              <a:t>8/16/2018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756460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3625"/>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92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9075"/>
            <a:ext cx="5486400" cy="604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5E1425-AB73-1E47-B4AA-E0CA51D26D98}" type="datetimeFigureOut">
              <a:rPr lang="en-US" smtClean="0"/>
              <a:t>8/16/2018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2025473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5E1425-AB73-1E47-B4AA-E0CA51D26D98}"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7799523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92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92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5E1425-AB73-1E47-B4AA-E0CA51D26D98}"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71136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8236"/>
            <a:ext cx="7772400" cy="102250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2054"/>
            <a:ext cx="77724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20A659-11B8-8E41-9AC8-9727A97C0372}"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1115694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2138"/>
            <a:ext cx="4038600" cy="25502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2138"/>
            <a:ext cx="4038600" cy="25502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20A659-11B8-8E41-9AC8-9727A97C0372}" type="datetimeFigureOut">
              <a:rPr lang="en-US" smtClean="0"/>
              <a:t>8/16/2018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3099115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69"/>
            <a:ext cx="8229600" cy="85804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2401"/>
            <a:ext cx="4040188"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2667"/>
            <a:ext cx="4040188"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2401"/>
            <a:ext cx="4041775"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2667"/>
            <a:ext cx="4041775"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20A659-11B8-8E41-9AC8-9727A97C0372}" type="datetimeFigureOut">
              <a:rPr lang="en-US" smtClean="0"/>
              <a:t>8/16/2018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3464440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20A659-11B8-8E41-9AC8-9727A97C0372}" type="datetimeFigureOut">
              <a:rPr lang="en-US" smtClean="0"/>
              <a:t>8/16/2018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202666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20A659-11B8-8E41-9AC8-9727A97C0372}" type="datetimeFigureOut">
              <a:rPr lang="en-US" smtClean="0"/>
              <a:t>8/16/2018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748814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977"/>
            <a:ext cx="3008313" cy="87234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977"/>
            <a:ext cx="5111750"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7322"/>
            <a:ext cx="3008313"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20A659-11B8-8E41-9AC8-9727A97C0372}" type="datetimeFigureOut">
              <a:rPr lang="en-US" smtClean="0"/>
              <a:t>8/16/2018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2493826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3784"/>
            <a:ext cx="5486400" cy="42544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007"/>
            <a:ext cx="54864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9231"/>
            <a:ext cx="5486400" cy="6042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20A659-11B8-8E41-9AC8-9727A97C0372}" type="datetimeFigureOut">
              <a:rPr lang="en-US" smtClean="0"/>
              <a:t>8/16/2018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1177877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9083"/>
            <a:ext cx="8229600" cy="485129"/>
          </a:xfrm>
          <a:prstGeom prst="rect">
            <a:avLst/>
          </a:prstGeom>
        </p:spPr>
        <p:txBody>
          <a:bodyPr vert="horz" lIns="91440" tIns="45720" rIns="91440" bIns="45720" rtlCol="0" anchor="ctr">
            <a:noAutofit/>
          </a:bodyPr>
          <a:lstStyle/>
          <a:p>
            <a:r>
              <a:rPr lang="en-US" dirty="0" smtClean="0"/>
              <a:t>Headline Here</a:t>
            </a:r>
            <a:endParaRPr lang="en-US" dirty="0"/>
          </a:p>
        </p:txBody>
      </p:sp>
      <p:sp>
        <p:nvSpPr>
          <p:cNvPr id="3" name="Text Placeholder 2"/>
          <p:cNvSpPr>
            <a:spLocks noGrp="1"/>
          </p:cNvSpPr>
          <p:nvPr>
            <p:ph type="body" idx="1"/>
          </p:nvPr>
        </p:nvSpPr>
        <p:spPr>
          <a:xfrm>
            <a:off x="457200" y="1310558"/>
            <a:ext cx="8229600" cy="3288319"/>
          </a:xfrm>
          <a:prstGeom prst="rect">
            <a:avLst/>
          </a:prstGeom>
        </p:spPr>
        <p:txBody>
          <a:bodyPr vert="horz" lIns="91440" tIns="45720" rIns="91440" bIns="45720" rtlCol="0">
            <a:normAutofit/>
          </a:bodyPr>
          <a:lstStyle/>
          <a:p>
            <a:pPr lvl="0"/>
            <a:endParaRPr lang="en-US" dirty="0"/>
          </a:p>
        </p:txBody>
      </p:sp>
      <p:sp>
        <p:nvSpPr>
          <p:cNvPr id="4" name="Date Placeholder 3"/>
          <p:cNvSpPr>
            <a:spLocks noGrp="1"/>
          </p:cNvSpPr>
          <p:nvPr>
            <p:ph type="dt" sz="half" idx="2"/>
          </p:nvPr>
        </p:nvSpPr>
        <p:spPr>
          <a:xfrm>
            <a:off x="457200" y="4771678"/>
            <a:ext cx="2133600" cy="274097"/>
          </a:xfrm>
          <a:prstGeom prst="rect">
            <a:avLst/>
          </a:prstGeom>
        </p:spPr>
        <p:txBody>
          <a:bodyPr vert="horz" lIns="91440" tIns="45720" rIns="91440" bIns="45720" rtlCol="0" anchor="ctr"/>
          <a:lstStyle>
            <a:lvl1pPr algn="l">
              <a:defRPr sz="1200">
                <a:solidFill>
                  <a:schemeClr val="tx1">
                    <a:tint val="75000"/>
                  </a:schemeClr>
                </a:solidFill>
              </a:defRPr>
            </a:lvl1pPr>
          </a:lstStyle>
          <a:p>
            <a:fld id="{FE20A659-11B8-8E41-9AC8-9727A97C0372}" type="datetimeFigureOut">
              <a:rPr lang="en-US" smtClean="0"/>
              <a:t>8/16/2018</a:t>
            </a:fld>
            <a:endParaRPr lang="en-US"/>
          </a:p>
        </p:txBody>
      </p:sp>
      <p:sp>
        <p:nvSpPr>
          <p:cNvPr id="5" name="Footer Placeholder 4"/>
          <p:cNvSpPr>
            <a:spLocks noGrp="1"/>
          </p:cNvSpPr>
          <p:nvPr>
            <p:ph type="ftr" sz="quarter" idx="3"/>
          </p:nvPr>
        </p:nvSpPr>
        <p:spPr>
          <a:xfrm>
            <a:off x="3124200" y="4771678"/>
            <a:ext cx="2895600" cy="2740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71678"/>
            <a:ext cx="2133600" cy="274097"/>
          </a:xfrm>
          <a:prstGeom prst="rect">
            <a:avLst/>
          </a:prstGeom>
        </p:spPr>
        <p:txBody>
          <a:bodyPr vert="horz" lIns="91440" tIns="45720" rIns="91440" bIns="45720" rtlCol="0" anchor="ctr"/>
          <a:lstStyle>
            <a:lvl1pPr algn="r">
              <a:defRPr sz="1200">
                <a:solidFill>
                  <a:schemeClr val="tx1">
                    <a:tint val="75000"/>
                  </a:schemeClr>
                </a:solidFill>
              </a:defRPr>
            </a:lvl1pPr>
          </a:lstStyle>
          <a:p>
            <a:fld id="{74C6E7D4-4D97-9940-B173-4C0F5037F33F}" type="slidenum">
              <a:rPr lang="en-US" smtClean="0"/>
              <a:t>‹#›</a:t>
            </a:fld>
            <a:endParaRPr lang="en-US"/>
          </a:p>
        </p:txBody>
      </p:sp>
      <p:pic>
        <p:nvPicPr>
          <p:cNvPr id="8" name="Picture 7"/>
          <p:cNvPicPr>
            <a:picLocks noChangeAspect="1"/>
          </p:cNvPicPr>
          <p:nvPr userDrawn="1"/>
        </p:nvPicPr>
        <p:blipFill>
          <a:blip r:embed="rId14"/>
          <a:stretch>
            <a:fillRect/>
          </a:stretch>
        </p:blipFill>
        <p:spPr>
          <a:xfrm>
            <a:off x="7604760" y="4629355"/>
            <a:ext cx="1203960" cy="293402"/>
          </a:xfrm>
          <a:prstGeom prst="rect">
            <a:avLst/>
          </a:prstGeom>
        </p:spPr>
      </p:pic>
    </p:spTree>
    <p:extLst>
      <p:ext uri="{BB962C8B-B14F-4D97-AF65-F5344CB8AC3E}">
        <p14:creationId xmlns:p14="http://schemas.microsoft.com/office/powerpoint/2010/main" val="1619436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457200" rtl="0" eaLnBrk="1" latinLnBrk="0" hangingPunct="1">
        <a:spcBef>
          <a:spcPct val="0"/>
        </a:spcBef>
        <a:buNone/>
        <a:defRPr sz="3500" b="1" i="0" kern="1200" baseline="0">
          <a:solidFill>
            <a:srgbClr val="0076C0"/>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1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1738"/>
            <a:ext cx="8229600" cy="33972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72025"/>
            <a:ext cx="2133600" cy="273050"/>
          </a:xfrm>
          <a:prstGeom prst="rect">
            <a:avLst/>
          </a:prstGeom>
        </p:spPr>
        <p:txBody>
          <a:bodyPr vert="horz" lIns="91440" tIns="45720" rIns="91440" bIns="45720" rtlCol="0" anchor="ctr"/>
          <a:lstStyle>
            <a:lvl1pPr algn="l">
              <a:defRPr sz="1200">
                <a:solidFill>
                  <a:schemeClr val="tx1">
                    <a:tint val="75000"/>
                  </a:schemeClr>
                </a:solidFill>
              </a:defRPr>
            </a:lvl1pPr>
          </a:lstStyle>
          <a:p>
            <a:fld id="{FA5E1425-AB73-1E47-B4AA-E0CA51D26D98}" type="datetimeFigureOut">
              <a:rPr lang="en-US" smtClean="0"/>
              <a:t>8/16/2018</a:t>
            </a:fld>
            <a:endParaRPr lang="en-US"/>
          </a:p>
        </p:txBody>
      </p:sp>
      <p:sp>
        <p:nvSpPr>
          <p:cNvPr id="5" name="Footer Placeholder 4"/>
          <p:cNvSpPr>
            <a:spLocks noGrp="1"/>
          </p:cNvSpPr>
          <p:nvPr>
            <p:ph type="ftr" sz="quarter" idx="3"/>
          </p:nvPr>
        </p:nvSpPr>
        <p:spPr>
          <a:xfrm>
            <a:off x="3124200" y="4772025"/>
            <a:ext cx="2895600" cy="273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72025"/>
            <a:ext cx="21336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D27209D5-9207-4E41-8902-F4F7BFE4C065}" type="slidenum">
              <a:rPr lang="en-US" smtClean="0"/>
              <a:t>‹#›</a:t>
            </a:fld>
            <a:endParaRPr lang="en-US"/>
          </a:p>
        </p:txBody>
      </p:sp>
    </p:spTree>
    <p:extLst>
      <p:ext uri="{BB962C8B-B14F-4D97-AF65-F5344CB8AC3E}">
        <p14:creationId xmlns:p14="http://schemas.microsoft.com/office/powerpoint/2010/main" val="3554316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stateofobesity.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24.jpeg"/><Relationship Id="rId4" Type="http://schemas.openxmlformats.org/officeDocument/2006/relationships/diagramLayout" Target="../diagrams/layout3.xml"/><Relationship Id="rId9"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6.emf"/><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rh-DPicfbAhVvmK0KHT1yACoQjRx6BAgBEAU&amp;url=https://www.freeimages.com/search/middle-aged-man&amp;psig=AOvVaw2bzJuX1eGejPyf-gBfnkSD&amp;ust=1528650632804691"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emf"/><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ADE18_coverpp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 y="-10159"/>
            <a:ext cx="9200160" cy="5175090"/>
          </a:xfrm>
          <a:prstGeom prst="rect">
            <a:avLst/>
          </a:prstGeom>
        </p:spPr>
      </p:pic>
      <p:pic>
        <p:nvPicPr>
          <p:cNvPr id="6" name="Picture 5"/>
          <p:cNvPicPr>
            <a:picLocks noChangeAspect="1"/>
          </p:cNvPicPr>
          <p:nvPr/>
        </p:nvPicPr>
        <p:blipFill>
          <a:blip r:embed="rId3"/>
          <a:stretch>
            <a:fillRect/>
          </a:stretch>
        </p:blipFill>
        <p:spPr>
          <a:xfrm>
            <a:off x="111760" y="167767"/>
            <a:ext cx="2832100" cy="609600"/>
          </a:xfrm>
          <a:prstGeom prst="rect">
            <a:avLst/>
          </a:prstGeom>
        </p:spPr>
      </p:pic>
    </p:spTree>
    <p:extLst>
      <p:ext uri="{BB962C8B-B14F-4D97-AF65-F5344CB8AC3E}">
        <p14:creationId xmlns:p14="http://schemas.microsoft.com/office/powerpoint/2010/main" val="3942922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txBox="1">
            <a:spLocks/>
          </p:cNvSpPr>
          <p:nvPr/>
        </p:nvSpPr>
        <p:spPr>
          <a:xfrm>
            <a:off x="457200" y="220005"/>
            <a:ext cx="8229600" cy="637769"/>
          </a:xfrm>
          <a:prstGeom prst="rect">
            <a:avLst/>
          </a:prstGeom>
          <a:noFill/>
          <a:ln>
            <a:noFill/>
          </a:ln>
        </p:spPr>
        <p:txBody>
          <a:bodyPr spcFirstLastPara="1" vert="horz" wrap="square" lIns="91425" tIns="45700" rIns="91425" bIns="45700" rtlCol="0" anchor="ctr" anchorCtr="0">
            <a:noAutofit/>
          </a:bodyPr>
          <a:lstStyle>
            <a:lvl1pPr algn="l" defTabSz="457200" rtl="0" eaLnBrk="1" latinLnBrk="0" hangingPunct="1">
              <a:spcBef>
                <a:spcPct val="0"/>
              </a:spcBef>
              <a:buNone/>
              <a:defRPr sz="3500" b="1" i="0" kern="1200" baseline="0">
                <a:solidFill>
                  <a:srgbClr val="0076C0"/>
                </a:solidFill>
                <a:latin typeface="Arial"/>
                <a:ea typeface="+mj-ea"/>
                <a:cs typeface="+mj-cs"/>
              </a:defRPr>
            </a:lvl1pPr>
          </a:lstStyle>
          <a:p>
            <a:pPr algn="ctr">
              <a:spcBef>
                <a:spcPts val="0"/>
              </a:spcBef>
              <a:buClr>
                <a:srgbClr val="0076C0"/>
              </a:buClr>
              <a:buSzPts val="3600"/>
              <a:buFont typeface="Arial"/>
              <a:buNone/>
            </a:pPr>
            <a:r>
              <a:rPr lang="en-US" sz="3600" dirty="0" smtClean="0"/>
              <a:t>2014 Obesity Prevalence</a:t>
            </a:r>
            <a:endParaRPr lang="en-US" dirty="0"/>
          </a:p>
        </p:txBody>
      </p:sp>
      <p:sp>
        <p:nvSpPr>
          <p:cNvPr id="7" name="Slide Number Placeholder 1"/>
          <p:cNvSpPr>
            <a:spLocks noGrp="1"/>
          </p:cNvSpPr>
          <p:nvPr>
            <p:ph type="sldNum" sz="quarter" idx="12"/>
          </p:nvPr>
        </p:nvSpPr>
        <p:spPr>
          <a:xfrm>
            <a:off x="7010400" y="4874166"/>
            <a:ext cx="2133600" cy="274097"/>
          </a:xfrm>
        </p:spPr>
        <p:txBody>
          <a:bodyPr/>
          <a:lstStyle/>
          <a:p>
            <a:pPr>
              <a:defRPr/>
            </a:pPr>
            <a:r>
              <a:rPr lang="en-US" sz="1000" dirty="0" smtClean="0">
                <a:latin typeface="Arial" panose="020B0604020202020204" pitchFamily="34" charset="0"/>
                <a:cs typeface="Arial" panose="020B0604020202020204" pitchFamily="34" charset="0"/>
              </a:rPr>
              <a:t>10</a:t>
            </a:r>
            <a:endParaRPr lang="en-US" sz="1000" dirty="0">
              <a:latin typeface="Arial" panose="020B0604020202020204" pitchFamily="34" charset="0"/>
              <a:cs typeface="Arial" panose="020B0604020202020204" pitchFamily="34" charset="0"/>
            </a:endParaRPr>
          </a:p>
        </p:txBody>
      </p:sp>
      <p:sp>
        <p:nvSpPr>
          <p:cNvPr id="6" name="TextBox 5"/>
          <p:cNvSpPr txBox="1"/>
          <p:nvPr/>
        </p:nvSpPr>
        <p:spPr>
          <a:xfrm>
            <a:off x="0" y="4898191"/>
            <a:ext cx="2651688" cy="246221"/>
          </a:xfrm>
          <a:prstGeom prst="rect">
            <a:avLst/>
          </a:prstGeom>
          <a:noFill/>
        </p:spPr>
        <p:txBody>
          <a:bodyPr wrap="none" rtlCol="0">
            <a:spAutoFit/>
          </a:bodyPr>
          <a:lstStyle/>
          <a:p>
            <a:r>
              <a:rPr lang="en-US" sz="1000" dirty="0" smtClean="0">
                <a:latin typeface="Arial" charset="0"/>
                <a:ea typeface="Arial" charset="0"/>
                <a:cs typeface="Arial" charset="0"/>
              </a:rPr>
              <a:t>Centers for Disease Control and Prevention</a:t>
            </a:r>
            <a:endParaRPr lang="hr-HR" sz="1000" dirty="0">
              <a:latin typeface="Arial" charset="0"/>
              <a:ea typeface="Arial" charset="0"/>
              <a:cs typeface="Arial" charset="0"/>
            </a:endParaRPr>
          </a:p>
        </p:txBody>
      </p:sp>
      <p:pic>
        <p:nvPicPr>
          <p:cNvPr id="4" name="Picture 3"/>
          <p:cNvPicPr>
            <a:picLocks noChangeAspect="1"/>
          </p:cNvPicPr>
          <p:nvPr/>
        </p:nvPicPr>
        <p:blipFill>
          <a:blip r:embed="rId2"/>
          <a:stretch>
            <a:fillRect/>
          </a:stretch>
        </p:blipFill>
        <p:spPr>
          <a:xfrm>
            <a:off x="922612" y="928799"/>
            <a:ext cx="6457950" cy="3829050"/>
          </a:xfrm>
          <a:prstGeom prst="rect">
            <a:avLst/>
          </a:prstGeom>
        </p:spPr>
      </p:pic>
      <p:pic>
        <p:nvPicPr>
          <p:cNvPr id="8" name="Picture 7"/>
          <p:cNvPicPr>
            <a:picLocks noChangeAspect="1"/>
          </p:cNvPicPr>
          <p:nvPr/>
        </p:nvPicPr>
        <p:blipFill>
          <a:blip r:embed="rId3"/>
          <a:stretch>
            <a:fillRect/>
          </a:stretch>
        </p:blipFill>
        <p:spPr>
          <a:xfrm>
            <a:off x="7469407" y="1747266"/>
            <a:ext cx="1457325" cy="1590675"/>
          </a:xfrm>
          <a:prstGeom prst="rect">
            <a:avLst/>
          </a:prstGeom>
        </p:spPr>
      </p:pic>
    </p:spTree>
    <p:extLst>
      <p:ext uri="{BB962C8B-B14F-4D97-AF65-F5344CB8AC3E}">
        <p14:creationId xmlns:p14="http://schemas.microsoft.com/office/powerpoint/2010/main" val="1299672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txBox="1">
            <a:spLocks/>
          </p:cNvSpPr>
          <p:nvPr/>
        </p:nvSpPr>
        <p:spPr>
          <a:xfrm>
            <a:off x="457200" y="220005"/>
            <a:ext cx="8229600" cy="637769"/>
          </a:xfrm>
          <a:prstGeom prst="rect">
            <a:avLst/>
          </a:prstGeom>
          <a:noFill/>
          <a:ln>
            <a:noFill/>
          </a:ln>
        </p:spPr>
        <p:txBody>
          <a:bodyPr spcFirstLastPara="1" vert="horz" wrap="square" lIns="91425" tIns="45700" rIns="91425" bIns="45700" rtlCol="0" anchor="ctr" anchorCtr="0">
            <a:noAutofit/>
          </a:bodyPr>
          <a:lstStyle>
            <a:lvl1pPr algn="l" defTabSz="457200" rtl="0" eaLnBrk="1" latinLnBrk="0" hangingPunct="1">
              <a:spcBef>
                <a:spcPct val="0"/>
              </a:spcBef>
              <a:buNone/>
              <a:defRPr sz="3500" b="1" i="0" kern="1200" baseline="0">
                <a:solidFill>
                  <a:srgbClr val="0076C0"/>
                </a:solidFill>
                <a:latin typeface="Arial"/>
                <a:ea typeface="+mj-ea"/>
                <a:cs typeface="+mj-cs"/>
              </a:defRPr>
            </a:lvl1pPr>
          </a:lstStyle>
          <a:p>
            <a:pPr algn="ctr">
              <a:spcBef>
                <a:spcPts val="0"/>
              </a:spcBef>
              <a:buClr>
                <a:srgbClr val="0076C0"/>
              </a:buClr>
              <a:buSzPts val="3600"/>
              <a:buFont typeface="Arial"/>
              <a:buNone/>
            </a:pPr>
            <a:r>
              <a:rPr lang="en-US" sz="3600" dirty="0" smtClean="0"/>
              <a:t>2016 Obesity Prevalence</a:t>
            </a:r>
            <a:endParaRPr lang="en-US" dirty="0"/>
          </a:p>
        </p:txBody>
      </p:sp>
      <p:sp>
        <p:nvSpPr>
          <p:cNvPr id="7" name="Slide Number Placeholder 1"/>
          <p:cNvSpPr>
            <a:spLocks noGrp="1"/>
          </p:cNvSpPr>
          <p:nvPr>
            <p:ph type="sldNum" sz="quarter" idx="12"/>
          </p:nvPr>
        </p:nvSpPr>
        <p:spPr>
          <a:xfrm>
            <a:off x="7010400" y="4874166"/>
            <a:ext cx="2133600" cy="274097"/>
          </a:xfrm>
        </p:spPr>
        <p:txBody>
          <a:bodyPr/>
          <a:lstStyle/>
          <a:p>
            <a:pPr>
              <a:defRPr/>
            </a:pPr>
            <a:r>
              <a:rPr lang="en-US" sz="1000" dirty="0" smtClean="0">
                <a:latin typeface="Arial" panose="020B0604020202020204" pitchFamily="34" charset="0"/>
                <a:cs typeface="Arial" panose="020B0604020202020204" pitchFamily="34" charset="0"/>
              </a:rPr>
              <a:t>11</a:t>
            </a:r>
            <a:endParaRPr lang="en-US" sz="1000" dirty="0">
              <a:latin typeface="Arial" panose="020B0604020202020204" pitchFamily="34" charset="0"/>
              <a:cs typeface="Arial" panose="020B0604020202020204" pitchFamily="34" charset="0"/>
            </a:endParaRPr>
          </a:p>
        </p:txBody>
      </p:sp>
      <p:sp>
        <p:nvSpPr>
          <p:cNvPr id="6" name="TextBox 5"/>
          <p:cNvSpPr txBox="1"/>
          <p:nvPr/>
        </p:nvSpPr>
        <p:spPr>
          <a:xfrm>
            <a:off x="0" y="4898191"/>
            <a:ext cx="2651688" cy="246221"/>
          </a:xfrm>
          <a:prstGeom prst="rect">
            <a:avLst/>
          </a:prstGeom>
          <a:noFill/>
        </p:spPr>
        <p:txBody>
          <a:bodyPr wrap="none" rtlCol="0">
            <a:spAutoFit/>
          </a:bodyPr>
          <a:lstStyle/>
          <a:p>
            <a:r>
              <a:rPr lang="en-US" sz="1000" dirty="0" smtClean="0">
                <a:latin typeface="Arial" charset="0"/>
                <a:ea typeface="Arial" charset="0"/>
                <a:cs typeface="Arial" charset="0"/>
              </a:rPr>
              <a:t>Centers for Disease Control and Prevention</a:t>
            </a:r>
            <a:endParaRPr lang="hr-HR" sz="1000" dirty="0">
              <a:latin typeface="Arial" charset="0"/>
              <a:ea typeface="Arial" charset="0"/>
              <a:cs typeface="Arial" charset="0"/>
            </a:endParaRPr>
          </a:p>
        </p:txBody>
      </p:sp>
      <p:pic>
        <p:nvPicPr>
          <p:cNvPr id="2" name="Picture 1"/>
          <p:cNvPicPr>
            <a:picLocks noChangeAspect="1"/>
          </p:cNvPicPr>
          <p:nvPr/>
        </p:nvPicPr>
        <p:blipFill>
          <a:blip r:embed="rId2"/>
          <a:stretch>
            <a:fillRect/>
          </a:stretch>
        </p:blipFill>
        <p:spPr>
          <a:xfrm>
            <a:off x="911286" y="973728"/>
            <a:ext cx="6543675" cy="3914775"/>
          </a:xfrm>
          <a:prstGeom prst="rect">
            <a:avLst/>
          </a:prstGeom>
        </p:spPr>
      </p:pic>
      <p:pic>
        <p:nvPicPr>
          <p:cNvPr id="3" name="Picture 2"/>
          <p:cNvPicPr>
            <a:picLocks noChangeAspect="1"/>
          </p:cNvPicPr>
          <p:nvPr/>
        </p:nvPicPr>
        <p:blipFill>
          <a:blip r:embed="rId3"/>
          <a:stretch>
            <a:fillRect/>
          </a:stretch>
        </p:blipFill>
        <p:spPr>
          <a:xfrm>
            <a:off x="7486491" y="1742502"/>
            <a:ext cx="1428750" cy="1600200"/>
          </a:xfrm>
          <a:prstGeom prst="rect">
            <a:avLst/>
          </a:prstGeom>
        </p:spPr>
      </p:pic>
    </p:spTree>
    <p:extLst>
      <p:ext uri="{BB962C8B-B14F-4D97-AF65-F5344CB8AC3E}">
        <p14:creationId xmlns:p14="http://schemas.microsoft.com/office/powerpoint/2010/main" val="1661703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txBox="1">
            <a:spLocks/>
          </p:cNvSpPr>
          <p:nvPr/>
        </p:nvSpPr>
        <p:spPr>
          <a:xfrm>
            <a:off x="457200" y="220005"/>
            <a:ext cx="8229600" cy="637769"/>
          </a:xfrm>
          <a:prstGeom prst="rect">
            <a:avLst/>
          </a:prstGeom>
          <a:noFill/>
          <a:ln>
            <a:noFill/>
          </a:ln>
        </p:spPr>
        <p:txBody>
          <a:bodyPr spcFirstLastPara="1" vert="horz" wrap="square" lIns="91425" tIns="45700" rIns="91425" bIns="45700" rtlCol="0" anchor="ctr" anchorCtr="0">
            <a:noAutofit/>
          </a:bodyPr>
          <a:lstStyle>
            <a:lvl1pPr algn="l" defTabSz="457200" rtl="0" eaLnBrk="1" latinLnBrk="0" hangingPunct="1">
              <a:spcBef>
                <a:spcPct val="0"/>
              </a:spcBef>
              <a:buNone/>
              <a:defRPr sz="3500" b="1" i="0" kern="1200" baseline="0">
                <a:solidFill>
                  <a:srgbClr val="0076C0"/>
                </a:solidFill>
                <a:latin typeface="Arial"/>
                <a:ea typeface="+mj-ea"/>
                <a:cs typeface="+mj-cs"/>
              </a:defRPr>
            </a:lvl1pPr>
          </a:lstStyle>
          <a:p>
            <a:pPr algn="ctr">
              <a:spcBef>
                <a:spcPts val="0"/>
              </a:spcBef>
              <a:buClr>
                <a:srgbClr val="0076C0"/>
              </a:buClr>
              <a:buSzPts val="3600"/>
              <a:buFont typeface="Arial"/>
              <a:buNone/>
            </a:pPr>
            <a:r>
              <a:rPr lang="en-US" sz="3600" dirty="0" smtClean="0"/>
              <a:t>Trend</a:t>
            </a:r>
            <a:endParaRPr lang="en-US" dirty="0"/>
          </a:p>
        </p:txBody>
      </p:sp>
      <p:sp>
        <p:nvSpPr>
          <p:cNvPr id="7" name="Slide Number Placeholder 1"/>
          <p:cNvSpPr>
            <a:spLocks noGrp="1"/>
          </p:cNvSpPr>
          <p:nvPr>
            <p:ph type="sldNum" sz="quarter" idx="12"/>
          </p:nvPr>
        </p:nvSpPr>
        <p:spPr>
          <a:xfrm>
            <a:off x="7010400" y="4874166"/>
            <a:ext cx="2133600" cy="274097"/>
          </a:xfrm>
        </p:spPr>
        <p:txBody>
          <a:bodyPr/>
          <a:lstStyle/>
          <a:p>
            <a:pPr>
              <a:defRPr/>
            </a:pPr>
            <a:r>
              <a:rPr lang="en-US" sz="1000" dirty="0" smtClean="0">
                <a:latin typeface="Arial" panose="020B0604020202020204" pitchFamily="34" charset="0"/>
                <a:cs typeface="Arial" panose="020B0604020202020204" pitchFamily="34" charset="0"/>
              </a:rPr>
              <a:t>12</a:t>
            </a:r>
            <a:endParaRPr lang="en-US" sz="1000" dirty="0">
              <a:latin typeface="Arial" panose="020B0604020202020204" pitchFamily="34" charset="0"/>
              <a:cs typeface="Arial" panose="020B0604020202020204" pitchFamily="34" charset="0"/>
            </a:endParaRPr>
          </a:p>
        </p:txBody>
      </p:sp>
      <p:sp>
        <p:nvSpPr>
          <p:cNvPr id="6" name="TextBox 5"/>
          <p:cNvSpPr txBox="1"/>
          <p:nvPr/>
        </p:nvSpPr>
        <p:spPr>
          <a:xfrm>
            <a:off x="0" y="4898191"/>
            <a:ext cx="6128601" cy="246221"/>
          </a:xfrm>
          <a:prstGeom prst="rect">
            <a:avLst/>
          </a:prstGeom>
          <a:noFill/>
        </p:spPr>
        <p:txBody>
          <a:bodyPr wrap="none" rtlCol="0">
            <a:spAutoFit/>
          </a:bodyPr>
          <a:lstStyle/>
          <a:p>
            <a:r>
              <a:rPr lang="en-US" altLang="en-US" sz="1000" dirty="0" smtClean="0">
                <a:latin typeface="Arial" panose="020B0604020202020204" pitchFamily="34" charset="0"/>
                <a:cs typeface="Arial" panose="020B0604020202020204" pitchFamily="34" charset="0"/>
              </a:rPr>
              <a:t>Centers for Disease Control and Prevention. Ogden  </a:t>
            </a:r>
            <a:r>
              <a:rPr lang="en-US" altLang="en-US" sz="1000" dirty="0">
                <a:latin typeface="Arial" panose="020B0604020202020204" pitchFamily="34" charset="0"/>
                <a:cs typeface="Arial" panose="020B0604020202020204" pitchFamily="34" charset="0"/>
              </a:rPr>
              <a:t>CL, et al. National Center for Health Statistics. </a:t>
            </a:r>
            <a:r>
              <a:rPr lang="en-US" altLang="en-US" sz="1000" dirty="0" smtClean="0">
                <a:latin typeface="Arial" panose="020B0604020202020204" pitchFamily="34" charset="0"/>
                <a:cs typeface="Arial" panose="020B0604020202020204" pitchFamily="34" charset="0"/>
              </a:rPr>
              <a:t>2015 </a:t>
            </a:r>
            <a:endParaRPr lang="en-US" altLang="en-US" sz="1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277007" y="765625"/>
            <a:ext cx="6400800" cy="4191000"/>
          </a:xfrm>
          <a:prstGeom prst="rect">
            <a:avLst/>
          </a:prstGeom>
        </p:spPr>
      </p:pic>
    </p:spTree>
    <p:extLst>
      <p:ext uri="{BB962C8B-B14F-4D97-AF65-F5344CB8AC3E}">
        <p14:creationId xmlns:p14="http://schemas.microsoft.com/office/powerpoint/2010/main" val="599853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a:spLocks noGrp="1"/>
          </p:cNvSpPr>
          <p:nvPr>
            <p:ph type="sldNum" sz="quarter" idx="12"/>
          </p:nvPr>
        </p:nvSpPr>
        <p:spPr>
          <a:xfrm>
            <a:off x="7010400" y="4874166"/>
            <a:ext cx="2133600" cy="274097"/>
          </a:xfrm>
        </p:spPr>
        <p:txBody>
          <a:bodyPr/>
          <a:lstStyle/>
          <a:p>
            <a:pPr>
              <a:defRPr/>
            </a:pPr>
            <a:r>
              <a:rPr lang="en-US" sz="1000" dirty="0" smtClean="0">
                <a:latin typeface="Arial" panose="020B0604020202020204" pitchFamily="34" charset="0"/>
                <a:cs typeface="Arial" panose="020B0604020202020204" pitchFamily="34" charset="0"/>
              </a:rPr>
              <a:t>13</a:t>
            </a:r>
            <a:endParaRPr lang="en-US" sz="1000" dirty="0">
              <a:latin typeface="Arial" panose="020B0604020202020204" pitchFamily="34" charset="0"/>
              <a:cs typeface="Arial" panose="020B0604020202020204" pitchFamily="34" charset="0"/>
            </a:endParaRPr>
          </a:p>
        </p:txBody>
      </p:sp>
      <p:sp>
        <p:nvSpPr>
          <p:cNvPr id="6" name="TextBox 5"/>
          <p:cNvSpPr txBox="1"/>
          <p:nvPr/>
        </p:nvSpPr>
        <p:spPr>
          <a:xfrm>
            <a:off x="0" y="4898191"/>
            <a:ext cx="6128601" cy="246221"/>
          </a:xfrm>
          <a:prstGeom prst="rect">
            <a:avLst/>
          </a:prstGeom>
          <a:noFill/>
        </p:spPr>
        <p:txBody>
          <a:bodyPr wrap="none" rtlCol="0">
            <a:spAutoFit/>
          </a:bodyPr>
          <a:lstStyle/>
          <a:p>
            <a:r>
              <a:rPr lang="en-US" altLang="en-US" sz="1000" dirty="0" smtClean="0">
                <a:latin typeface="Arial" panose="020B0604020202020204" pitchFamily="34" charset="0"/>
                <a:cs typeface="Arial" panose="020B0604020202020204" pitchFamily="34" charset="0"/>
              </a:rPr>
              <a:t>Centers for Disease Control and Prevention. Ogden  </a:t>
            </a:r>
            <a:r>
              <a:rPr lang="en-US" altLang="en-US" sz="1000" dirty="0">
                <a:latin typeface="Arial" panose="020B0604020202020204" pitchFamily="34" charset="0"/>
                <a:cs typeface="Arial" panose="020B0604020202020204" pitchFamily="34" charset="0"/>
              </a:rPr>
              <a:t>CL, et al. National Center for Health Statistics. </a:t>
            </a:r>
            <a:r>
              <a:rPr lang="en-US" altLang="en-US" sz="1000" dirty="0" smtClean="0">
                <a:latin typeface="Arial" panose="020B0604020202020204" pitchFamily="34" charset="0"/>
                <a:cs typeface="Arial" panose="020B0604020202020204" pitchFamily="34" charset="0"/>
              </a:rPr>
              <a:t>2015 </a:t>
            </a:r>
            <a:endParaRPr lang="en-US" altLang="en-US" sz="10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650579" y="241737"/>
            <a:ext cx="7700711" cy="4430717"/>
          </a:xfrm>
          <a:prstGeom prst="rect">
            <a:avLst/>
          </a:prstGeom>
        </p:spPr>
      </p:pic>
      <p:sp>
        <p:nvSpPr>
          <p:cNvPr id="3" name="Left Arrow 2"/>
          <p:cNvSpPr/>
          <p:nvPr/>
        </p:nvSpPr>
        <p:spPr>
          <a:xfrm>
            <a:off x="8077200" y="804039"/>
            <a:ext cx="814552" cy="283780"/>
          </a:xfrm>
          <a:prstGeom prst="leftArrow">
            <a:avLst/>
          </a:prstGeom>
          <a:solidFill>
            <a:srgbClr val="0076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8077199" y="1126901"/>
            <a:ext cx="982717" cy="523220"/>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~40% increase</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2743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3979"/>
            <a:ext cx="8229600" cy="3662104"/>
          </a:xfrm>
        </p:spPr>
        <p:txBody>
          <a:bodyPr>
            <a:normAutofit lnSpcReduction="10000"/>
          </a:bodyPr>
          <a:lstStyle/>
          <a:p>
            <a:r>
              <a:rPr lang="en-US" sz="2800" dirty="0" smtClean="0">
                <a:latin typeface="Arial" charset="0"/>
                <a:ea typeface="Arial" charset="0"/>
                <a:cs typeface="Arial" charset="0"/>
              </a:rPr>
              <a:t>In 2000, obesity costs the US $117 billion dollars. This has increased to up to </a:t>
            </a:r>
            <a:r>
              <a:rPr lang="en-US" sz="2800" b="1" u="sng" dirty="0" smtClean="0">
                <a:solidFill>
                  <a:srgbClr val="0076C0"/>
                </a:solidFill>
                <a:latin typeface="Arial" charset="0"/>
                <a:ea typeface="Arial" charset="0"/>
                <a:cs typeface="Arial" charset="0"/>
              </a:rPr>
              <a:t>$210 billion </a:t>
            </a:r>
            <a:r>
              <a:rPr lang="en-US" sz="2800" dirty="0" smtClean="0">
                <a:latin typeface="Arial" charset="0"/>
                <a:ea typeface="Arial" charset="0"/>
                <a:cs typeface="Arial" charset="0"/>
              </a:rPr>
              <a:t>per year</a:t>
            </a:r>
          </a:p>
          <a:p>
            <a:r>
              <a:rPr lang="en-US" sz="2800" dirty="0" smtClean="0">
                <a:latin typeface="Arial" charset="0"/>
                <a:ea typeface="Arial" charset="0"/>
                <a:cs typeface="Arial" charset="0"/>
              </a:rPr>
              <a:t>Obese adults spend 42% more on direct healthcare costs than adults who are healthy weight</a:t>
            </a:r>
          </a:p>
          <a:p>
            <a:r>
              <a:rPr lang="en-US" sz="2800" dirty="0" smtClean="0">
                <a:latin typeface="Arial" charset="0"/>
                <a:ea typeface="Arial" charset="0"/>
                <a:cs typeface="Arial" charset="0"/>
              </a:rPr>
              <a:t>People with a BMI of 30-35 are 2x more likely to be prescribed medications for chronic conditions</a:t>
            </a:r>
          </a:p>
          <a:p>
            <a:endParaRPr lang="en-US" sz="2800" dirty="0" smtClean="0">
              <a:latin typeface="Arial" charset="0"/>
              <a:ea typeface="Arial" charset="0"/>
              <a:cs typeface="Arial" charset="0"/>
            </a:endParaRPr>
          </a:p>
          <a:p>
            <a:endParaRPr lang="en-US" sz="2800" dirty="0"/>
          </a:p>
          <a:p>
            <a:endParaRPr lang="en-US" sz="2800" dirty="0"/>
          </a:p>
        </p:txBody>
      </p:sp>
      <p:sp>
        <p:nvSpPr>
          <p:cNvPr id="5" name="Shape 108"/>
          <p:cNvSpPr txBox="1">
            <a:spLocks/>
          </p:cNvSpPr>
          <p:nvPr/>
        </p:nvSpPr>
        <p:spPr>
          <a:xfrm>
            <a:off x="457200" y="220005"/>
            <a:ext cx="8229600" cy="637769"/>
          </a:xfrm>
          <a:prstGeom prst="rect">
            <a:avLst/>
          </a:prstGeom>
          <a:noFill/>
          <a:ln>
            <a:noFill/>
          </a:ln>
        </p:spPr>
        <p:txBody>
          <a:bodyPr spcFirstLastPara="1" vert="horz" wrap="square" lIns="91425" tIns="45700" rIns="91425" bIns="45700" rtlCol="0" anchor="ctr" anchorCtr="0">
            <a:noAutofit/>
          </a:bodyPr>
          <a:lstStyle>
            <a:lvl1pPr algn="l" defTabSz="457200" rtl="0" eaLnBrk="1" latinLnBrk="0" hangingPunct="1">
              <a:spcBef>
                <a:spcPct val="0"/>
              </a:spcBef>
              <a:buNone/>
              <a:defRPr sz="3500" b="1" i="0" kern="1200" baseline="0">
                <a:solidFill>
                  <a:srgbClr val="0076C0"/>
                </a:solidFill>
                <a:latin typeface="Arial"/>
                <a:ea typeface="+mj-ea"/>
                <a:cs typeface="+mj-cs"/>
              </a:defRPr>
            </a:lvl1pPr>
          </a:lstStyle>
          <a:p>
            <a:pPr algn="ctr">
              <a:spcBef>
                <a:spcPts val="0"/>
              </a:spcBef>
              <a:buClr>
                <a:srgbClr val="0076C0"/>
              </a:buClr>
              <a:buSzPts val="3600"/>
              <a:buFont typeface="Arial"/>
              <a:buNone/>
            </a:pPr>
            <a:r>
              <a:rPr lang="en-US" sz="3600" dirty="0" smtClean="0"/>
              <a:t>Economic Burden</a:t>
            </a:r>
            <a:endParaRPr lang="en-US" dirty="0"/>
          </a:p>
        </p:txBody>
      </p:sp>
      <p:sp>
        <p:nvSpPr>
          <p:cNvPr id="7" name="Slide Number Placeholder 1"/>
          <p:cNvSpPr>
            <a:spLocks noGrp="1"/>
          </p:cNvSpPr>
          <p:nvPr>
            <p:ph type="sldNum" sz="quarter" idx="12"/>
          </p:nvPr>
        </p:nvSpPr>
        <p:spPr>
          <a:xfrm>
            <a:off x="7010400" y="4874166"/>
            <a:ext cx="2133600" cy="274097"/>
          </a:xfrm>
        </p:spPr>
        <p:txBody>
          <a:bodyPr/>
          <a:lstStyle/>
          <a:p>
            <a:pPr>
              <a:defRPr/>
            </a:pPr>
            <a:r>
              <a:rPr lang="en-US" sz="1000" dirty="0" smtClean="0">
                <a:latin typeface="Arial" panose="020B0604020202020204" pitchFamily="34" charset="0"/>
                <a:cs typeface="Arial" panose="020B0604020202020204" pitchFamily="34" charset="0"/>
              </a:rPr>
              <a:t>14</a:t>
            </a:r>
            <a:endParaRPr lang="en-US" sz="1000" dirty="0">
              <a:latin typeface="Arial" panose="020B0604020202020204" pitchFamily="34" charset="0"/>
              <a:cs typeface="Arial" panose="020B0604020202020204" pitchFamily="34" charset="0"/>
            </a:endParaRPr>
          </a:p>
        </p:txBody>
      </p:sp>
      <p:sp>
        <p:nvSpPr>
          <p:cNvPr id="6" name="TextBox 5"/>
          <p:cNvSpPr txBox="1"/>
          <p:nvPr/>
        </p:nvSpPr>
        <p:spPr>
          <a:xfrm>
            <a:off x="0" y="4898191"/>
            <a:ext cx="1524776" cy="246221"/>
          </a:xfrm>
          <a:prstGeom prst="rect">
            <a:avLst/>
          </a:prstGeom>
          <a:noFill/>
        </p:spPr>
        <p:txBody>
          <a:bodyPr wrap="none" rtlCol="0">
            <a:spAutoFit/>
          </a:bodyPr>
          <a:lstStyle/>
          <a:p>
            <a:r>
              <a:rPr lang="en-US" altLang="en-US" sz="1000" dirty="0" smtClean="0">
                <a:latin typeface="Arial" panose="020B0604020202020204" pitchFamily="34" charset="0"/>
                <a:cs typeface="Arial" panose="020B0604020202020204" pitchFamily="34" charset="0"/>
              </a:rPr>
              <a:t>www.Stateofobesity.org</a:t>
            </a:r>
            <a:endParaRPr lang="en-US" alt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9229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txBox="1">
            <a:spLocks/>
          </p:cNvSpPr>
          <p:nvPr/>
        </p:nvSpPr>
        <p:spPr>
          <a:xfrm>
            <a:off x="457200" y="220005"/>
            <a:ext cx="8229600" cy="637769"/>
          </a:xfrm>
          <a:prstGeom prst="rect">
            <a:avLst/>
          </a:prstGeom>
          <a:noFill/>
          <a:ln>
            <a:noFill/>
          </a:ln>
        </p:spPr>
        <p:txBody>
          <a:bodyPr spcFirstLastPara="1" vert="horz" wrap="square" lIns="91425" tIns="45700" rIns="91425" bIns="45700" rtlCol="0" anchor="ctr" anchorCtr="0">
            <a:noAutofit/>
          </a:bodyPr>
          <a:lstStyle>
            <a:lvl1pPr algn="l" defTabSz="457200" rtl="0" eaLnBrk="1" latinLnBrk="0" hangingPunct="1">
              <a:spcBef>
                <a:spcPct val="0"/>
              </a:spcBef>
              <a:buNone/>
              <a:defRPr sz="3500" b="1" i="0" kern="1200" baseline="0">
                <a:solidFill>
                  <a:srgbClr val="0076C0"/>
                </a:solidFill>
                <a:latin typeface="Arial"/>
                <a:ea typeface="+mj-ea"/>
                <a:cs typeface="+mj-cs"/>
              </a:defRPr>
            </a:lvl1pPr>
          </a:lstStyle>
          <a:p>
            <a:pPr algn="ctr">
              <a:spcBef>
                <a:spcPts val="0"/>
              </a:spcBef>
              <a:buClr>
                <a:srgbClr val="0076C0"/>
              </a:buClr>
              <a:buSzPts val="3600"/>
              <a:buFont typeface="Arial"/>
              <a:buNone/>
            </a:pPr>
            <a:r>
              <a:rPr lang="en-US" sz="3600" dirty="0" smtClean="0"/>
              <a:t>Cost Savings Potential</a:t>
            </a:r>
            <a:endParaRPr lang="en-US" dirty="0"/>
          </a:p>
        </p:txBody>
      </p:sp>
      <p:sp>
        <p:nvSpPr>
          <p:cNvPr id="7" name="Slide Number Placeholder 1"/>
          <p:cNvSpPr>
            <a:spLocks noGrp="1"/>
          </p:cNvSpPr>
          <p:nvPr>
            <p:ph type="sldNum" sz="quarter" idx="12"/>
          </p:nvPr>
        </p:nvSpPr>
        <p:spPr>
          <a:xfrm>
            <a:off x="7010400" y="4874166"/>
            <a:ext cx="2133600" cy="274097"/>
          </a:xfrm>
        </p:spPr>
        <p:txBody>
          <a:bodyPr/>
          <a:lstStyle/>
          <a:p>
            <a:pPr>
              <a:defRPr/>
            </a:pPr>
            <a:r>
              <a:rPr lang="en-US" sz="1000" dirty="0" smtClean="0">
                <a:latin typeface="Arial" panose="020B0604020202020204" pitchFamily="34" charset="0"/>
                <a:cs typeface="Arial" panose="020B0604020202020204" pitchFamily="34" charset="0"/>
              </a:rPr>
              <a:t>15</a:t>
            </a:r>
            <a:endParaRPr lang="en-US" sz="1000" dirty="0">
              <a:latin typeface="Arial" panose="020B0604020202020204" pitchFamily="34" charset="0"/>
              <a:cs typeface="Arial" panose="020B0604020202020204" pitchFamily="34" charset="0"/>
            </a:endParaRPr>
          </a:p>
        </p:txBody>
      </p:sp>
      <p:sp>
        <p:nvSpPr>
          <p:cNvPr id="6" name="TextBox 5"/>
          <p:cNvSpPr txBox="1"/>
          <p:nvPr/>
        </p:nvSpPr>
        <p:spPr>
          <a:xfrm>
            <a:off x="0" y="4898191"/>
            <a:ext cx="4876656" cy="246221"/>
          </a:xfrm>
          <a:prstGeom prst="rect">
            <a:avLst/>
          </a:prstGeom>
          <a:noFill/>
        </p:spPr>
        <p:txBody>
          <a:bodyPr wrap="none" rtlCol="0">
            <a:spAutoFit/>
          </a:bodyPr>
          <a:lstStyle/>
          <a:p>
            <a:r>
              <a:rPr lang="en-US" altLang="en-US" sz="1000" dirty="0" smtClean="0">
                <a:latin typeface="Arial" panose="020B0604020202020204" pitchFamily="34" charset="0"/>
                <a:cs typeface="Arial" panose="020B0604020202020204" pitchFamily="34" charset="0"/>
                <a:hlinkClick r:id="rId2"/>
              </a:rPr>
              <a:t>www.Stateofobesity.org</a:t>
            </a:r>
            <a:r>
              <a:rPr lang="en-US" altLang="en-US" sz="1000" dirty="0" smtClean="0">
                <a:latin typeface="Arial" panose="020B0604020202020204" pitchFamily="34" charset="0"/>
                <a:cs typeface="Arial" panose="020B0604020202020204" pitchFamily="34" charset="0"/>
              </a:rPr>
              <a:t>; Urban Institute, The New York Academy of Medicine 2008</a:t>
            </a:r>
            <a:endParaRPr lang="en-US" altLang="en-US" sz="1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2858814" y="857774"/>
            <a:ext cx="3676814" cy="3829525"/>
          </a:xfrm>
          <a:prstGeom prst="rect">
            <a:avLst/>
          </a:prstGeom>
        </p:spPr>
      </p:pic>
    </p:spTree>
    <p:extLst>
      <p:ext uri="{BB962C8B-B14F-4D97-AF65-F5344CB8AC3E}">
        <p14:creationId xmlns:p14="http://schemas.microsoft.com/office/powerpoint/2010/main" val="33646845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txBox="1">
            <a:spLocks/>
          </p:cNvSpPr>
          <p:nvPr/>
        </p:nvSpPr>
        <p:spPr>
          <a:xfrm>
            <a:off x="457200" y="220005"/>
            <a:ext cx="8229600" cy="637769"/>
          </a:xfrm>
          <a:prstGeom prst="rect">
            <a:avLst/>
          </a:prstGeom>
          <a:noFill/>
          <a:ln>
            <a:noFill/>
          </a:ln>
        </p:spPr>
        <p:txBody>
          <a:bodyPr spcFirstLastPara="1" vert="horz" wrap="square" lIns="91425" tIns="45700" rIns="91425" bIns="45700" rtlCol="0" anchor="ctr" anchorCtr="0">
            <a:noAutofit/>
          </a:bodyPr>
          <a:lstStyle>
            <a:lvl1pPr algn="l" defTabSz="457200" rtl="0" eaLnBrk="1" latinLnBrk="0" hangingPunct="1">
              <a:spcBef>
                <a:spcPct val="0"/>
              </a:spcBef>
              <a:buNone/>
              <a:defRPr sz="3500" b="1" i="0" kern="1200" baseline="0">
                <a:solidFill>
                  <a:srgbClr val="0076C0"/>
                </a:solidFill>
                <a:latin typeface="Arial"/>
                <a:ea typeface="+mj-ea"/>
                <a:cs typeface="+mj-cs"/>
              </a:defRPr>
            </a:lvl1pPr>
          </a:lstStyle>
          <a:p>
            <a:pPr algn="ctr">
              <a:spcBef>
                <a:spcPts val="0"/>
              </a:spcBef>
              <a:buClr>
                <a:srgbClr val="0076C0"/>
              </a:buClr>
              <a:buSzPts val="3600"/>
              <a:buFont typeface="Arial"/>
              <a:buNone/>
            </a:pPr>
            <a:r>
              <a:rPr lang="en-US" sz="3600" dirty="0" smtClean="0"/>
              <a:t>Clinical Burden</a:t>
            </a:r>
            <a:endParaRPr lang="en-US" dirty="0"/>
          </a:p>
        </p:txBody>
      </p:sp>
      <p:sp>
        <p:nvSpPr>
          <p:cNvPr id="7" name="Slide Number Placeholder 1"/>
          <p:cNvSpPr>
            <a:spLocks noGrp="1"/>
          </p:cNvSpPr>
          <p:nvPr>
            <p:ph type="sldNum" sz="quarter" idx="12"/>
          </p:nvPr>
        </p:nvSpPr>
        <p:spPr>
          <a:xfrm>
            <a:off x="7010400" y="4874166"/>
            <a:ext cx="2133600" cy="274097"/>
          </a:xfrm>
        </p:spPr>
        <p:txBody>
          <a:bodyPr/>
          <a:lstStyle/>
          <a:p>
            <a:pPr>
              <a:defRPr/>
            </a:pPr>
            <a:r>
              <a:rPr lang="en-US" sz="1000" dirty="0" smtClean="0">
                <a:latin typeface="Arial" panose="020B0604020202020204" pitchFamily="34" charset="0"/>
                <a:cs typeface="Arial" panose="020B0604020202020204" pitchFamily="34" charset="0"/>
              </a:rPr>
              <a:t>16</a:t>
            </a:r>
            <a:endParaRPr lang="en-US" sz="1000" dirty="0">
              <a:latin typeface="Arial" panose="020B0604020202020204" pitchFamily="34" charset="0"/>
              <a:cs typeface="Arial" panose="020B0604020202020204" pitchFamily="34" charset="0"/>
            </a:endParaRPr>
          </a:p>
        </p:txBody>
      </p:sp>
      <p:sp>
        <p:nvSpPr>
          <p:cNvPr id="6" name="TextBox 5"/>
          <p:cNvSpPr txBox="1"/>
          <p:nvPr/>
        </p:nvSpPr>
        <p:spPr>
          <a:xfrm>
            <a:off x="0" y="4425224"/>
            <a:ext cx="6474372" cy="707886"/>
          </a:xfrm>
          <a:prstGeom prst="rect">
            <a:avLst/>
          </a:prstGeom>
          <a:noFill/>
        </p:spPr>
        <p:txBody>
          <a:bodyPr wrap="square" rtlCol="0">
            <a:spAutoFit/>
          </a:bodyPr>
          <a:lstStyle/>
          <a:p>
            <a:r>
              <a:rPr lang="en-US" altLang="en-US" sz="1000" dirty="0">
                <a:latin typeface="Arial" panose="020B0604020202020204" pitchFamily="34" charset="0"/>
                <a:cs typeface="Arial" panose="020B0604020202020204" pitchFamily="34" charset="0"/>
              </a:rPr>
              <a:t>National Center for Chronic Disease Prevention and Health Promotion, 2008</a:t>
            </a:r>
          </a:p>
          <a:p>
            <a:r>
              <a:rPr lang="en-US" altLang="en-US" sz="1000" dirty="0">
                <a:latin typeface="Arial" panose="020B0604020202020204" pitchFamily="34" charset="0"/>
                <a:cs typeface="Arial" panose="020B0604020202020204" pitchFamily="34" charset="0"/>
              </a:rPr>
              <a:t>Klein S, et al. Diabetes Care 2004;27(8):</a:t>
            </a:r>
            <a:r>
              <a:rPr lang="en-US" altLang="en-US" sz="1000" dirty="0" smtClean="0">
                <a:latin typeface="Arial" panose="020B0604020202020204" pitchFamily="34" charset="0"/>
                <a:cs typeface="Arial" panose="020B0604020202020204" pitchFamily="34" charset="0"/>
              </a:rPr>
              <a:t>2067-2073; Stevens </a:t>
            </a:r>
            <a:r>
              <a:rPr lang="en-US" altLang="en-US" sz="1000" dirty="0">
                <a:latin typeface="Arial" panose="020B0604020202020204" pitchFamily="34" charset="0"/>
                <a:cs typeface="Arial" panose="020B0604020202020204" pitchFamily="34" charset="0"/>
              </a:rPr>
              <a:t>VJ, et al. Ann Intern Med </a:t>
            </a:r>
            <a:r>
              <a:rPr lang="en-US" altLang="en-US" sz="1000" dirty="0" smtClean="0">
                <a:latin typeface="Arial" panose="020B0604020202020204" pitchFamily="34" charset="0"/>
                <a:cs typeface="Arial" panose="020B0604020202020204" pitchFamily="34" charset="0"/>
              </a:rPr>
              <a:t>2001;134:1-11; </a:t>
            </a:r>
            <a:r>
              <a:rPr lang="en-US" altLang="en-US" sz="1000" dirty="0" err="1" smtClean="0">
                <a:latin typeface="Arial" panose="020B0604020202020204" pitchFamily="34" charset="0"/>
                <a:cs typeface="Arial" panose="020B0604020202020204" pitchFamily="34" charset="0"/>
              </a:rPr>
              <a:t>Datillo</a:t>
            </a:r>
            <a:r>
              <a:rPr lang="en-US" altLang="en-US" sz="1000" dirty="0" smtClean="0">
                <a:latin typeface="Arial" panose="020B0604020202020204" pitchFamily="34" charset="0"/>
                <a:cs typeface="Arial" panose="020B0604020202020204" pitchFamily="34" charset="0"/>
              </a:rPr>
              <a:t> </a:t>
            </a:r>
            <a:r>
              <a:rPr lang="en-US" altLang="en-US" sz="1000" dirty="0">
                <a:latin typeface="Arial" panose="020B0604020202020204" pitchFamily="34" charset="0"/>
                <a:cs typeface="Arial" panose="020B0604020202020204" pitchFamily="34" charset="0"/>
              </a:rPr>
              <a:t>AM, et al. Am J </a:t>
            </a:r>
            <a:r>
              <a:rPr lang="en-US" altLang="en-US" sz="1000" dirty="0" err="1">
                <a:latin typeface="Arial" panose="020B0604020202020204" pitchFamily="34" charset="0"/>
                <a:cs typeface="Arial" panose="020B0604020202020204" pitchFamily="34" charset="0"/>
              </a:rPr>
              <a:t>Clin</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Nutr</a:t>
            </a:r>
            <a:r>
              <a:rPr lang="en-US" altLang="en-US" sz="1000" dirty="0">
                <a:latin typeface="Arial" panose="020B0604020202020204" pitchFamily="34" charset="0"/>
                <a:cs typeface="Arial" panose="020B0604020202020204" pitchFamily="34" charset="0"/>
              </a:rPr>
              <a:t> </a:t>
            </a:r>
            <a:r>
              <a:rPr lang="en-US" altLang="en-US" sz="1000" dirty="0" smtClean="0">
                <a:latin typeface="Arial" panose="020B0604020202020204" pitchFamily="34" charset="0"/>
                <a:cs typeface="Arial" panose="020B0604020202020204" pitchFamily="34" charset="0"/>
              </a:rPr>
              <a:t>1992;56:320-8; </a:t>
            </a:r>
            <a:r>
              <a:rPr lang="en-US" altLang="en-US" sz="1000" dirty="0">
                <a:latin typeface="Arial" panose="020B0604020202020204" pitchFamily="34" charset="0"/>
                <a:cs typeface="Arial" panose="020B0604020202020204" pitchFamily="34" charset="0"/>
              </a:rPr>
              <a:t>Bray G. Medical consequence of obesity. Journal of Clinical Endocrinology and Metabolism. 2004;89(6):2583</a:t>
            </a:r>
            <a:r>
              <a:rPr lang="en-US" altLang="en-US" sz="1000" dirty="0" smtClean="0">
                <a:latin typeface="Arial" panose="020B0604020202020204" pitchFamily="34" charset="0"/>
                <a:cs typeface="Arial" panose="020B0604020202020204" pitchFamily="34" charset="0"/>
              </a:rPr>
              <a:t>.</a:t>
            </a:r>
            <a:endParaRPr lang="en-US" altLang="en-US" sz="1000"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110366" y="900659"/>
            <a:ext cx="4451131" cy="3288319"/>
          </a:xfrm>
        </p:spPr>
        <p:txBody>
          <a:bodyPr>
            <a:noAutofit/>
          </a:bodyPr>
          <a:lstStyle/>
          <a:p>
            <a:r>
              <a:rPr lang="en-US" sz="2800" dirty="0" smtClean="0"/>
              <a:t>Arthritis</a:t>
            </a:r>
          </a:p>
          <a:p>
            <a:r>
              <a:rPr lang="en-US" sz="2800" dirty="0" smtClean="0"/>
              <a:t>Congestive heart failure</a:t>
            </a:r>
          </a:p>
          <a:p>
            <a:r>
              <a:rPr lang="en-US" sz="2800" dirty="0" smtClean="0"/>
              <a:t>Coronary heart disease</a:t>
            </a:r>
          </a:p>
          <a:p>
            <a:r>
              <a:rPr lang="en-US" sz="2800" dirty="0" smtClean="0"/>
              <a:t>Depression</a:t>
            </a:r>
          </a:p>
          <a:p>
            <a:r>
              <a:rPr lang="en-US" sz="2800" b="1" dirty="0" smtClean="0">
                <a:solidFill>
                  <a:srgbClr val="0076C0"/>
                </a:solidFill>
              </a:rPr>
              <a:t>Diabetes</a:t>
            </a:r>
          </a:p>
          <a:p>
            <a:r>
              <a:rPr lang="en-US" sz="2800" dirty="0" smtClean="0"/>
              <a:t>Dyslipidemia</a:t>
            </a:r>
          </a:p>
          <a:p>
            <a:r>
              <a:rPr lang="en-US" sz="2800" dirty="0" smtClean="0"/>
              <a:t>Eating disorders</a:t>
            </a:r>
            <a:endParaRPr lang="en-US" sz="2800" dirty="0"/>
          </a:p>
        </p:txBody>
      </p:sp>
      <p:sp>
        <p:nvSpPr>
          <p:cNvPr id="8" name="Content Placeholder 1"/>
          <p:cNvSpPr txBox="1">
            <a:spLocks/>
          </p:cNvSpPr>
          <p:nvPr/>
        </p:nvSpPr>
        <p:spPr>
          <a:xfrm>
            <a:off x="4508919" y="853360"/>
            <a:ext cx="4451131" cy="328831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1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GERD</a:t>
            </a:r>
          </a:p>
          <a:p>
            <a:r>
              <a:rPr lang="en-US" sz="2800" dirty="0" smtClean="0"/>
              <a:t>Hirsutism</a:t>
            </a:r>
          </a:p>
          <a:p>
            <a:r>
              <a:rPr lang="en-US" sz="2800" b="1" dirty="0" smtClean="0">
                <a:solidFill>
                  <a:srgbClr val="0076C0"/>
                </a:solidFill>
              </a:rPr>
              <a:t>Hypertension</a:t>
            </a:r>
          </a:p>
          <a:p>
            <a:r>
              <a:rPr lang="en-US" sz="2800" dirty="0" smtClean="0"/>
              <a:t>Obstructive airway disease</a:t>
            </a:r>
          </a:p>
          <a:p>
            <a:r>
              <a:rPr lang="en-US" sz="2800" dirty="0" smtClean="0"/>
              <a:t>Polycystic ovary disease</a:t>
            </a:r>
          </a:p>
          <a:p>
            <a:r>
              <a:rPr lang="en-US" sz="2800" dirty="0" smtClean="0"/>
              <a:t>Sleep apnea</a:t>
            </a:r>
          </a:p>
        </p:txBody>
      </p:sp>
    </p:spTree>
    <p:extLst>
      <p:ext uri="{BB962C8B-B14F-4D97-AF65-F5344CB8AC3E}">
        <p14:creationId xmlns:p14="http://schemas.microsoft.com/office/powerpoint/2010/main" val="4256243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txBox="1">
            <a:spLocks/>
          </p:cNvSpPr>
          <p:nvPr/>
        </p:nvSpPr>
        <p:spPr>
          <a:xfrm>
            <a:off x="457200" y="220005"/>
            <a:ext cx="8229600" cy="637769"/>
          </a:xfrm>
          <a:prstGeom prst="rect">
            <a:avLst/>
          </a:prstGeom>
          <a:noFill/>
          <a:ln>
            <a:noFill/>
          </a:ln>
        </p:spPr>
        <p:txBody>
          <a:bodyPr spcFirstLastPara="1" vert="horz" wrap="square" lIns="91425" tIns="45700" rIns="91425" bIns="45700" rtlCol="0" anchor="ctr" anchorCtr="0">
            <a:noAutofit/>
          </a:bodyPr>
          <a:lstStyle>
            <a:lvl1pPr algn="l" defTabSz="457200" rtl="0" eaLnBrk="1" latinLnBrk="0" hangingPunct="1">
              <a:spcBef>
                <a:spcPct val="0"/>
              </a:spcBef>
              <a:buNone/>
              <a:defRPr sz="3500" b="1" i="0" kern="1200" baseline="0">
                <a:solidFill>
                  <a:srgbClr val="0076C0"/>
                </a:solidFill>
                <a:latin typeface="Arial"/>
                <a:ea typeface="+mj-ea"/>
                <a:cs typeface="+mj-cs"/>
              </a:defRPr>
            </a:lvl1pPr>
          </a:lstStyle>
          <a:p>
            <a:pPr algn="ctr">
              <a:spcBef>
                <a:spcPts val="0"/>
              </a:spcBef>
              <a:buClr>
                <a:srgbClr val="0076C0"/>
              </a:buClr>
              <a:buSzPts val="3600"/>
              <a:buFont typeface="Arial"/>
              <a:buNone/>
            </a:pPr>
            <a:r>
              <a:rPr lang="en-US" sz="3600" dirty="0" smtClean="0"/>
              <a:t>Obesity and Hypertension</a:t>
            </a:r>
            <a:endParaRPr lang="en-US" dirty="0"/>
          </a:p>
        </p:txBody>
      </p:sp>
      <p:sp>
        <p:nvSpPr>
          <p:cNvPr id="7" name="Slide Number Placeholder 1"/>
          <p:cNvSpPr>
            <a:spLocks noGrp="1"/>
          </p:cNvSpPr>
          <p:nvPr>
            <p:ph type="sldNum" sz="quarter" idx="12"/>
          </p:nvPr>
        </p:nvSpPr>
        <p:spPr>
          <a:xfrm>
            <a:off x="7010400" y="4874166"/>
            <a:ext cx="2133600" cy="274097"/>
          </a:xfrm>
        </p:spPr>
        <p:txBody>
          <a:bodyPr/>
          <a:lstStyle/>
          <a:p>
            <a:pPr>
              <a:defRPr/>
            </a:pPr>
            <a:r>
              <a:rPr lang="en-US" sz="1000" dirty="0" smtClean="0">
                <a:latin typeface="Arial" panose="020B0604020202020204" pitchFamily="34" charset="0"/>
                <a:cs typeface="Arial" panose="020B0604020202020204" pitchFamily="34" charset="0"/>
              </a:rPr>
              <a:t>17</a:t>
            </a:r>
            <a:endParaRPr lang="en-US" sz="1000" dirty="0">
              <a:latin typeface="Arial" panose="020B0604020202020204" pitchFamily="34" charset="0"/>
              <a:cs typeface="Arial" panose="020B0604020202020204" pitchFamily="34" charset="0"/>
            </a:endParaRPr>
          </a:p>
        </p:txBody>
      </p:sp>
      <p:sp>
        <p:nvSpPr>
          <p:cNvPr id="6" name="TextBox 5"/>
          <p:cNvSpPr txBox="1"/>
          <p:nvPr/>
        </p:nvSpPr>
        <p:spPr>
          <a:xfrm>
            <a:off x="0" y="4898177"/>
            <a:ext cx="6474372" cy="246221"/>
          </a:xfrm>
          <a:prstGeom prst="rect">
            <a:avLst/>
          </a:prstGeom>
          <a:noFill/>
        </p:spPr>
        <p:txBody>
          <a:bodyPr wrap="square" rtlCol="0">
            <a:spAutoFit/>
          </a:bodyPr>
          <a:lstStyle/>
          <a:p>
            <a:r>
              <a:rPr lang="en-US" altLang="en-US" sz="1000" dirty="0" smtClean="0">
                <a:latin typeface="Arial" panose="020B0604020202020204" pitchFamily="34" charset="0"/>
                <a:cs typeface="Arial" panose="020B0604020202020204" pitchFamily="34" charset="0"/>
              </a:rPr>
              <a:t>Bray </a:t>
            </a:r>
            <a:r>
              <a:rPr lang="en-US" altLang="en-US" sz="1000" dirty="0">
                <a:latin typeface="Arial" panose="020B0604020202020204" pitchFamily="34" charset="0"/>
                <a:cs typeface="Arial" panose="020B0604020202020204" pitchFamily="34" charset="0"/>
              </a:rPr>
              <a:t>G. Medical consequence of obesity. Journal of Clinical Endocrinology and Metabolism. 2004;89(6):2583</a:t>
            </a:r>
            <a:r>
              <a:rPr lang="en-US" altLang="en-US" sz="1000" dirty="0" smtClean="0">
                <a:latin typeface="Arial" panose="020B0604020202020204" pitchFamily="34" charset="0"/>
                <a:cs typeface="Arial" panose="020B0604020202020204" pitchFamily="34" charset="0"/>
              </a:rPr>
              <a:t>.</a:t>
            </a:r>
            <a:endParaRPr lang="en-US" altLang="en-US" sz="1000" dirty="0">
              <a:latin typeface="Arial" panose="020B0604020202020204" pitchFamily="34" charset="0"/>
              <a:cs typeface="Arial" panose="020B0604020202020204" pitchFamily="34" charset="0"/>
            </a:endParaRPr>
          </a:p>
        </p:txBody>
      </p:sp>
      <p:sp>
        <p:nvSpPr>
          <p:cNvPr id="9" name="Content Placeholder 2"/>
          <p:cNvSpPr>
            <a:spLocks noGrp="1"/>
          </p:cNvSpPr>
          <p:nvPr>
            <p:ph idx="1"/>
          </p:nvPr>
        </p:nvSpPr>
        <p:spPr>
          <a:xfrm>
            <a:off x="457200" y="993979"/>
            <a:ext cx="8229600" cy="3662104"/>
          </a:xfrm>
        </p:spPr>
        <p:txBody>
          <a:bodyPr>
            <a:normAutofit/>
          </a:bodyPr>
          <a:lstStyle/>
          <a:p>
            <a:r>
              <a:rPr lang="en-US" sz="2800" dirty="0" smtClean="0">
                <a:latin typeface="Arial" charset="0"/>
                <a:ea typeface="Arial" charset="0"/>
                <a:cs typeface="Arial" charset="0"/>
              </a:rPr>
              <a:t>Swedish Obesity Study, up to 55% of overweight individuals had hypertension at baseline</a:t>
            </a:r>
          </a:p>
          <a:p>
            <a:r>
              <a:rPr lang="en-US" sz="2800" dirty="0" smtClean="0">
                <a:latin typeface="Arial" charset="0"/>
                <a:ea typeface="Arial" charset="0"/>
                <a:cs typeface="Arial" charset="0"/>
              </a:rPr>
              <a:t>Estimated that weight control would eliminate 48% of hypertension in white individuals and 28% in black individuals</a:t>
            </a:r>
          </a:p>
          <a:p>
            <a:endParaRPr lang="en-US" sz="2800" dirty="0" smtClean="0">
              <a:latin typeface="Arial" charset="0"/>
              <a:ea typeface="Arial" charset="0"/>
              <a:cs typeface="Arial" charset="0"/>
            </a:endParaRPr>
          </a:p>
          <a:p>
            <a:endParaRPr lang="en-US" sz="2800" dirty="0"/>
          </a:p>
          <a:p>
            <a:endParaRPr lang="en-US" sz="2800" dirty="0"/>
          </a:p>
        </p:txBody>
      </p:sp>
    </p:spTree>
    <p:extLst>
      <p:ext uri="{BB962C8B-B14F-4D97-AF65-F5344CB8AC3E}">
        <p14:creationId xmlns:p14="http://schemas.microsoft.com/office/powerpoint/2010/main" val="35491205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txBox="1">
            <a:spLocks/>
          </p:cNvSpPr>
          <p:nvPr/>
        </p:nvSpPr>
        <p:spPr>
          <a:xfrm>
            <a:off x="457200" y="220005"/>
            <a:ext cx="8229600" cy="637769"/>
          </a:xfrm>
          <a:prstGeom prst="rect">
            <a:avLst/>
          </a:prstGeom>
          <a:noFill/>
          <a:ln>
            <a:noFill/>
          </a:ln>
        </p:spPr>
        <p:txBody>
          <a:bodyPr spcFirstLastPara="1" vert="horz" wrap="square" lIns="91425" tIns="45700" rIns="91425" bIns="45700" rtlCol="0" anchor="ctr" anchorCtr="0">
            <a:noAutofit/>
          </a:bodyPr>
          <a:lstStyle>
            <a:lvl1pPr algn="l" defTabSz="457200" rtl="0" eaLnBrk="1" latinLnBrk="0" hangingPunct="1">
              <a:spcBef>
                <a:spcPct val="0"/>
              </a:spcBef>
              <a:buNone/>
              <a:defRPr sz="3500" b="1" i="0" kern="1200" baseline="0">
                <a:solidFill>
                  <a:srgbClr val="0076C0"/>
                </a:solidFill>
                <a:latin typeface="Arial"/>
                <a:ea typeface="+mj-ea"/>
                <a:cs typeface="+mj-cs"/>
              </a:defRPr>
            </a:lvl1pPr>
          </a:lstStyle>
          <a:p>
            <a:pPr algn="ctr">
              <a:spcBef>
                <a:spcPts val="0"/>
              </a:spcBef>
              <a:buClr>
                <a:srgbClr val="0076C0"/>
              </a:buClr>
              <a:buSzPts val="3600"/>
              <a:buFont typeface="Arial"/>
              <a:buNone/>
            </a:pPr>
            <a:r>
              <a:rPr lang="en-US" sz="3600" dirty="0" smtClean="0"/>
              <a:t>Weight Gain and Diabetes Risk</a:t>
            </a:r>
            <a:endParaRPr lang="en-US" dirty="0"/>
          </a:p>
        </p:txBody>
      </p:sp>
      <p:sp>
        <p:nvSpPr>
          <p:cNvPr id="7" name="Slide Number Placeholder 1"/>
          <p:cNvSpPr>
            <a:spLocks noGrp="1"/>
          </p:cNvSpPr>
          <p:nvPr>
            <p:ph type="sldNum" sz="quarter" idx="12"/>
          </p:nvPr>
        </p:nvSpPr>
        <p:spPr>
          <a:xfrm>
            <a:off x="7010400" y="4874166"/>
            <a:ext cx="2133600" cy="274097"/>
          </a:xfrm>
        </p:spPr>
        <p:txBody>
          <a:bodyPr/>
          <a:lstStyle/>
          <a:p>
            <a:pPr>
              <a:defRPr/>
            </a:pPr>
            <a:r>
              <a:rPr lang="en-US" sz="1000" dirty="0" smtClean="0">
                <a:latin typeface="Arial" panose="020B0604020202020204" pitchFamily="34" charset="0"/>
                <a:cs typeface="Arial" panose="020B0604020202020204" pitchFamily="34" charset="0"/>
              </a:rPr>
              <a:t>18</a:t>
            </a:r>
            <a:endParaRPr lang="en-US" sz="1000" dirty="0">
              <a:latin typeface="Arial" panose="020B0604020202020204" pitchFamily="34" charset="0"/>
              <a:cs typeface="Arial" panose="020B0604020202020204" pitchFamily="34" charset="0"/>
            </a:endParaRPr>
          </a:p>
        </p:txBody>
      </p:sp>
      <p:sp>
        <p:nvSpPr>
          <p:cNvPr id="6" name="TextBox 5"/>
          <p:cNvSpPr txBox="1"/>
          <p:nvPr/>
        </p:nvSpPr>
        <p:spPr>
          <a:xfrm>
            <a:off x="0" y="4751053"/>
            <a:ext cx="4960883" cy="400110"/>
          </a:xfrm>
          <a:prstGeom prst="rect">
            <a:avLst/>
          </a:prstGeom>
          <a:noFill/>
        </p:spPr>
        <p:txBody>
          <a:bodyPr wrap="square" rtlCol="0">
            <a:spAutoFit/>
          </a:bodyPr>
          <a:lstStyle/>
          <a:p>
            <a:r>
              <a:rPr lang="en-US" altLang="en-US" sz="1000" dirty="0" smtClean="0">
                <a:latin typeface="Arial" panose="020B0604020202020204" pitchFamily="34" charset="0"/>
                <a:cs typeface="Arial" panose="020B0604020202020204" pitchFamily="34" charset="0"/>
              </a:rPr>
              <a:t>Bray G. Medical consequence of obesity. Journal of Clinical Endocrinology and Metabolism. 2004;89(6):2583.</a:t>
            </a:r>
            <a:endParaRPr lang="en-US" altLang="en-US" sz="1000" dirty="0">
              <a:latin typeface="Arial" panose="020B0604020202020204" pitchFamily="34" charset="0"/>
              <a:cs typeface="Arial" panose="020B0604020202020204" pitchFamily="34" charset="0"/>
            </a:endParaRPr>
          </a:p>
        </p:txBody>
      </p:sp>
      <p:sp>
        <p:nvSpPr>
          <p:cNvPr id="8" name="Content Placeholder 2"/>
          <p:cNvSpPr>
            <a:spLocks noGrp="1"/>
          </p:cNvSpPr>
          <p:nvPr>
            <p:ph idx="1"/>
          </p:nvPr>
        </p:nvSpPr>
        <p:spPr>
          <a:xfrm>
            <a:off x="457200" y="993979"/>
            <a:ext cx="8229600" cy="3662104"/>
          </a:xfrm>
        </p:spPr>
        <p:txBody>
          <a:bodyPr>
            <a:normAutofit/>
          </a:bodyPr>
          <a:lstStyle/>
          <a:p>
            <a:r>
              <a:rPr lang="en-US" sz="2800" dirty="0" smtClean="0">
                <a:latin typeface="Arial" charset="0"/>
                <a:ea typeface="Arial" charset="0"/>
                <a:cs typeface="Arial" charset="0"/>
              </a:rPr>
              <a:t>A 20kg weight gain increases the risk of diabetes 15-fold</a:t>
            </a:r>
          </a:p>
          <a:p>
            <a:r>
              <a:rPr lang="en-US" sz="2800" dirty="0" smtClean="0">
                <a:latin typeface="Arial" charset="0"/>
                <a:ea typeface="Arial" charset="0"/>
                <a:cs typeface="Arial" charset="0"/>
              </a:rPr>
              <a:t>Up to 65% of those with type 2 diabetes can be attributed to overweight</a:t>
            </a:r>
          </a:p>
          <a:p>
            <a:endParaRPr lang="en-US" sz="2800" dirty="0" smtClean="0">
              <a:latin typeface="Arial" charset="0"/>
              <a:ea typeface="Arial" charset="0"/>
              <a:cs typeface="Arial" charset="0"/>
            </a:endParaRPr>
          </a:p>
          <a:p>
            <a:endParaRPr lang="en-US" sz="2800" dirty="0"/>
          </a:p>
          <a:p>
            <a:endParaRPr lang="en-US" sz="2800" dirty="0"/>
          </a:p>
        </p:txBody>
      </p:sp>
    </p:spTree>
    <p:extLst>
      <p:ext uri="{BB962C8B-B14F-4D97-AF65-F5344CB8AC3E}">
        <p14:creationId xmlns:p14="http://schemas.microsoft.com/office/powerpoint/2010/main" val="18300550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txBox="1">
            <a:spLocks/>
          </p:cNvSpPr>
          <p:nvPr/>
        </p:nvSpPr>
        <p:spPr>
          <a:xfrm>
            <a:off x="457200" y="220005"/>
            <a:ext cx="8229600" cy="637769"/>
          </a:xfrm>
          <a:prstGeom prst="rect">
            <a:avLst/>
          </a:prstGeom>
          <a:noFill/>
          <a:ln>
            <a:noFill/>
          </a:ln>
        </p:spPr>
        <p:txBody>
          <a:bodyPr spcFirstLastPara="1" vert="horz" wrap="square" lIns="91425" tIns="45700" rIns="91425" bIns="45700" rtlCol="0" anchor="ctr" anchorCtr="0">
            <a:noAutofit/>
          </a:bodyPr>
          <a:lstStyle>
            <a:lvl1pPr algn="l" defTabSz="457200" rtl="0" eaLnBrk="1" latinLnBrk="0" hangingPunct="1">
              <a:spcBef>
                <a:spcPct val="0"/>
              </a:spcBef>
              <a:buNone/>
              <a:defRPr sz="3500" b="1" i="0" kern="1200" baseline="0">
                <a:solidFill>
                  <a:srgbClr val="0076C0"/>
                </a:solidFill>
                <a:latin typeface="Arial"/>
                <a:ea typeface="+mj-ea"/>
                <a:cs typeface="+mj-cs"/>
              </a:defRPr>
            </a:lvl1pPr>
          </a:lstStyle>
          <a:p>
            <a:pPr algn="ctr">
              <a:spcBef>
                <a:spcPts val="0"/>
              </a:spcBef>
              <a:buClr>
                <a:srgbClr val="0076C0"/>
              </a:buClr>
              <a:buSzPts val="3600"/>
              <a:buFont typeface="Arial"/>
              <a:buNone/>
            </a:pPr>
            <a:r>
              <a:rPr lang="en-US" sz="3600" dirty="0" smtClean="0"/>
              <a:t>BMI and Diabetes Risk</a:t>
            </a:r>
            <a:endParaRPr lang="en-US" dirty="0"/>
          </a:p>
        </p:txBody>
      </p:sp>
      <p:sp>
        <p:nvSpPr>
          <p:cNvPr id="7" name="Slide Number Placeholder 1"/>
          <p:cNvSpPr>
            <a:spLocks noGrp="1"/>
          </p:cNvSpPr>
          <p:nvPr>
            <p:ph type="sldNum" sz="quarter" idx="12"/>
          </p:nvPr>
        </p:nvSpPr>
        <p:spPr>
          <a:xfrm>
            <a:off x="7010400" y="4874166"/>
            <a:ext cx="2133600" cy="274097"/>
          </a:xfrm>
        </p:spPr>
        <p:txBody>
          <a:bodyPr/>
          <a:lstStyle/>
          <a:p>
            <a:pPr>
              <a:defRPr/>
            </a:pPr>
            <a:r>
              <a:rPr lang="en-US" sz="1000" dirty="0" smtClean="0">
                <a:latin typeface="Arial" panose="020B0604020202020204" pitchFamily="34" charset="0"/>
                <a:cs typeface="Arial" panose="020B0604020202020204" pitchFamily="34" charset="0"/>
              </a:rPr>
              <a:t>19</a:t>
            </a:r>
            <a:endParaRPr lang="en-US" sz="1000" dirty="0">
              <a:latin typeface="Arial" panose="020B0604020202020204" pitchFamily="34" charset="0"/>
              <a:cs typeface="Arial" panose="020B0604020202020204" pitchFamily="34" charset="0"/>
            </a:endParaRPr>
          </a:p>
        </p:txBody>
      </p:sp>
      <p:sp>
        <p:nvSpPr>
          <p:cNvPr id="6" name="TextBox 5"/>
          <p:cNvSpPr txBox="1"/>
          <p:nvPr/>
        </p:nvSpPr>
        <p:spPr>
          <a:xfrm>
            <a:off x="0" y="4582885"/>
            <a:ext cx="4960883" cy="553998"/>
          </a:xfrm>
          <a:prstGeom prst="rect">
            <a:avLst/>
          </a:prstGeom>
          <a:noFill/>
        </p:spPr>
        <p:txBody>
          <a:bodyPr wrap="square" rtlCol="0">
            <a:spAutoFit/>
          </a:bodyPr>
          <a:lstStyle/>
          <a:p>
            <a:r>
              <a:rPr lang="en-US" altLang="en-US" sz="1000" dirty="0" smtClean="0">
                <a:latin typeface="Arial" panose="020B0604020202020204" pitchFamily="34" charset="0"/>
                <a:cs typeface="Arial" panose="020B0604020202020204" pitchFamily="34" charset="0"/>
              </a:rPr>
              <a:t>Chan J. Diabetes Care. 1994;17:961; </a:t>
            </a:r>
            <a:r>
              <a:rPr lang="en-US" altLang="en-US" sz="1000" dirty="0" err="1" smtClean="0">
                <a:latin typeface="Arial" panose="020B0604020202020204" pitchFamily="34" charset="0"/>
                <a:cs typeface="Arial" panose="020B0604020202020204" pitchFamily="34" charset="0"/>
              </a:rPr>
              <a:t>Colditz</a:t>
            </a:r>
            <a:r>
              <a:rPr lang="en-US" altLang="en-US" sz="1000" dirty="0" smtClean="0">
                <a:latin typeface="Arial" panose="020B0604020202020204" pitchFamily="34" charset="0"/>
                <a:cs typeface="Arial" panose="020B0604020202020204" pitchFamily="34" charset="0"/>
              </a:rPr>
              <a:t> G. Ann Intern Med. 1995;122; </a:t>
            </a:r>
            <a:r>
              <a:rPr lang="en-US" altLang="en-US" sz="1000" dirty="0">
                <a:latin typeface="Arial" panose="020B0604020202020204" pitchFamily="34" charset="0"/>
                <a:cs typeface="Arial" panose="020B0604020202020204" pitchFamily="34" charset="0"/>
              </a:rPr>
              <a:t>Bray G. Medical consequence of obesity. Journal of Clinical Endocrinology and Metabolism. 2004;89(6):2583</a:t>
            </a:r>
            <a:r>
              <a:rPr lang="en-US" altLang="en-US" sz="1000" dirty="0" smtClean="0">
                <a:latin typeface="Arial" panose="020B0604020202020204" pitchFamily="34" charset="0"/>
                <a:cs typeface="Arial" panose="020B0604020202020204" pitchFamily="34" charset="0"/>
              </a:rPr>
              <a:t>.</a:t>
            </a:r>
            <a:endParaRPr lang="en-US" altLang="en-US" sz="1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752558" y="957550"/>
            <a:ext cx="7638883" cy="3457164"/>
          </a:xfrm>
          <a:prstGeom prst="rect">
            <a:avLst/>
          </a:prstGeom>
        </p:spPr>
      </p:pic>
      <p:sp>
        <p:nvSpPr>
          <p:cNvPr id="10" name="TextBox 9"/>
          <p:cNvSpPr txBox="1"/>
          <p:nvPr/>
        </p:nvSpPr>
        <p:spPr>
          <a:xfrm>
            <a:off x="7802862" y="1373048"/>
            <a:ext cx="1177158" cy="830997"/>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Risk increases 40 fold</a:t>
            </a:r>
            <a:endParaRPr lang="en-US" sz="1600" dirty="0">
              <a:latin typeface="Arial" panose="020B0604020202020204" pitchFamily="34" charset="0"/>
              <a:cs typeface="Arial" panose="020B0604020202020204" pitchFamily="34" charset="0"/>
            </a:endParaRPr>
          </a:p>
        </p:txBody>
      </p:sp>
      <p:sp>
        <p:nvSpPr>
          <p:cNvPr id="11" name="Rounded Rectangle 10"/>
          <p:cNvSpPr/>
          <p:nvPr/>
        </p:nvSpPr>
        <p:spPr>
          <a:xfrm>
            <a:off x="7620000" y="857774"/>
            <a:ext cx="1360020" cy="3304323"/>
          </a:xfrm>
          <a:prstGeom prst="round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0975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148263"/>
          </a:xfrm>
          <a:prstGeom prst="rect">
            <a:avLst/>
          </a:prstGeom>
          <a:solidFill>
            <a:srgbClr val="CCD82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7618614" y="4637341"/>
            <a:ext cx="1159328" cy="282525"/>
          </a:xfrm>
          <a:prstGeom prst="rect">
            <a:avLst/>
          </a:prstGeom>
        </p:spPr>
      </p:pic>
      <p:sp>
        <p:nvSpPr>
          <p:cNvPr id="6" name="Shape 102"/>
          <p:cNvSpPr txBox="1">
            <a:spLocks noGrp="1"/>
          </p:cNvSpPr>
          <p:nvPr>
            <p:ph type="title"/>
          </p:nvPr>
        </p:nvSpPr>
        <p:spPr>
          <a:xfrm>
            <a:off x="457200" y="515414"/>
            <a:ext cx="8229600" cy="363032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76C0"/>
              </a:buClr>
              <a:buSzPts val="3600"/>
              <a:buFont typeface="Arial"/>
              <a:buNone/>
            </a:pPr>
            <a:r>
              <a:rPr lang="en-US" sz="4800" b="1" i="0" u="none" strike="noStrike" cap="none" dirty="0" smtClean="0">
                <a:solidFill>
                  <a:srgbClr val="0076C0"/>
                </a:solidFill>
                <a:latin typeface="Arial"/>
                <a:ea typeface="Arial"/>
                <a:cs typeface="Arial"/>
                <a:sym typeface="Arial"/>
              </a:rPr>
              <a:t>Obesity: multi-faceted and multi-disciplinary strategies for managing it with diabetes</a:t>
            </a:r>
            <a:endParaRPr sz="4800" b="1" i="0" u="none" strike="noStrike" cap="none" dirty="0">
              <a:solidFill>
                <a:srgbClr val="0076C0"/>
              </a:solidFill>
              <a:latin typeface="Arial"/>
              <a:ea typeface="Arial"/>
              <a:cs typeface="Arial"/>
              <a:sym typeface="Arial"/>
            </a:endParaRPr>
          </a:p>
        </p:txBody>
      </p:sp>
    </p:spTree>
    <p:extLst>
      <p:ext uri="{BB962C8B-B14F-4D97-AF65-F5344CB8AC3E}">
        <p14:creationId xmlns:p14="http://schemas.microsoft.com/office/powerpoint/2010/main" val="41125615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3979"/>
            <a:ext cx="8229600" cy="3662104"/>
          </a:xfrm>
        </p:spPr>
        <p:txBody>
          <a:bodyPr>
            <a:normAutofit/>
          </a:bodyPr>
          <a:lstStyle/>
          <a:p>
            <a:r>
              <a:rPr lang="en-US" sz="2800" dirty="0" smtClean="0">
                <a:latin typeface="Arial" charset="0"/>
                <a:ea typeface="Arial" charset="0"/>
                <a:cs typeface="Arial" charset="0"/>
              </a:rPr>
              <a:t>Systematic review of 20 studies concluded that </a:t>
            </a:r>
            <a:r>
              <a:rPr lang="en-US" sz="2800" dirty="0" err="1" smtClean="0">
                <a:latin typeface="Arial" charset="0"/>
                <a:ea typeface="Arial" charset="0"/>
                <a:cs typeface="Arial" charset="0"/>
              </a:rPr>
              <a:t>HRQoL</a:t>
            </a:r>
            <a:r>
              <a:rPr lang="en-US" sz="2800" dirty="0" smtClean="0">
                <a:latin typeface="Arial" charset="0"/>
                <a:ea typeface="Arial" charset="0"/>
                <a:cs typeface="Arial" charset="0"/>
              </a:rPr>
              <a:t> improves with weight loss and is maintained with sustained weight loss</a:t>
            </a:r>
          </a:p>
          <a:p>
            <a:r>
              <a:rPr lang="en-US" sz="2800" dirty="0" smtClean="0">
                <a:latin typeface="Arial" charset="0"/>
                <a:ea typeface="Arial" charset="0"/>
                <a:cs typeface="Arial" charset="0"/>
              </a:rPr>
              <a:t>Physical functioning improvements were more commonly statistically significant over mental health improvements on the SF-36</a:t>
            </a:r>
          </a:p>
          <a:p>
            <a:endParaRPr lang="en-US" sz="2800" dirty="0" smtClean="0">
              <a:latin typeface="Arial" charset="0"/>
              <a:ea typeface="Arial" charset="0"/>
              <a:cs typeface="Arial" charset="0"/>
            </a:endParaRPr>
          </a:p>
          <a:p>
            <a:endParaRPr lang="en-US" sz="2800" dirty="0"/>
          </a:p>
          <a:p>
            <a:endParaRPr lang="en-US" sz="2800" dirty="0"/>
          </a:p>
        </p:txBody>
      </p:sp>
      <p:sp>
        <p:nvSpPr>
          <p:cNvPr id="5" name="Shape 108"/>
          <p:cNvSpPr txBox="1">
            <a:spLocks/>
          </p:cNvSpPr>
          <p:nvPr/>
        </p:nvSpPr>
        <p:spPr>
          <a:xfrm>
            <a:off x="457200" y="220005"/>
            <a:ext cx="8229600" cy="637769"/>
          </a:xfrm>
          <a:prstGeom prst="rect">
            <a:avLst/>
          </a:prstGeom>
          <a:noFill/>
          <a:ln>
            <a:noFill/>
          </a:ln>
        </p:spPr>
        <p:txBody>
          <a:bodyPr spcFirstLastPara="1" vert="horz" wrap="square" lIns="91425" tIns="45700" rIns="91425" bIns="45700" rtlCol="0" anchor="ctr" anchorCtr="0">
            <a:noAutofit/>
          </a:bodyPr>
          <a:lstStyle>
            <a:lvl1pPr algn="l" defTabSz="457200" rtl="0" eaLnBrk="1" latinLnBrk="0" hangingPunct="1">
              <a:spcBef>
                <a:spcPct val="0"/>
              </a:spcBef>
              <a:buNone/>
              <a:defRPr sz="3500" b="1" i="0" kern="1200" baseline="0">
                <a:solidFill>
                  <a:srgbClr val="0076C0"/>
                </a:solidFill>
                <a:latin typeface="Arial"/>
                <a:ea typeface="+mj-ea"/>
                <a:cs typeface="+mj-cs"/>
              </a:defRPr>
            </a:lvl1pPr>
          </a:lstStyle>
          <a:p>
            <a:pPr algn="ctr">
              <a:spcBef>
                <a:spcPts val="0"/>
              </a:spcBef>
              <a:buClr>
                <a:srgbClr val="0076C0"/>
              </a:buClr>
              <a:buSzPts val="3600"/>
              <a:buFont typeface="Arial"/>
              <a:buNone/>
            </a:pPr>
            <a:r>
              <a:rPr lang="en-US" sz="3600" dirty="0" smtClean="0"/>
              <a:t>Humanistic Burden</a:t>
            </a:r>
            <a:endParaRPr lang="en-US" dirty="0"/>
          </a:p>
        </p:txBody>
      </p:sp>
      <p:sp>
        <p:nvSpPr>
          <p:cNvPr id="7" name="Slide Number Placeholder 1"/>
          <p:cNvSpPr>
            <a:spLocks noGrp="1"/>
          </p:cNvSpPr>
          <p:nvPr>
            <p:ph type="sldNum" sz="quarter" idx="12"/>
          </p:nvPr>
        </p:nvSpPr>
        <p:spPr>
          <a:xfrm>
            <a:off x="7010400" y="4874166"/>
            <a:ext cx="2133600" cy="274097"/>
          </a:xfrm>
        </p:spPr>
        <p:txBody>
          <a:bodyPr/>
          <a:lstStyle/>
          <a:p>
            <a:pPr>
              <a:defRPr/>
            </a:pPr>
            <a:r>
              <a:rPr lang="en-US" sz="1000" dirty="0" smtClean="0">
                <a:latin typeface="Arial" panose="020B0604020202020204" pitchFamily="34" charset="0"/>
                <a:cs typeface="Arial" panose="020B0604020202020204" pitchFamily="34" charset="0"/>
              </a:rPr>
              <a:t>20</a:t>
            </a:r>
            <a:endParaRPr lang="en-US" sz="1000" dirty="0">
              <a:latin typeface="Arial" panose="020B0604020202020204" pitchFamily="34" charset="0"/>
              <a:cs typeface="Arial" panose="020B0604020202020204" pitchFamily="34" charset="0"/>
            </a:endParaRPr>
          </a:p>
        </p:txBody>
      </p:sp>
      <p:sp>
        <p:nvSpPr>
          <p:cNvPr id="6" name="TextBox 5"/>
          <p:cNvSpPr txBox="1"/>
          <p:nvPr/>
        </p:nvSpPr>
        <p:spPr>
          <a:xfrm>
            <a:off x="0" y="4751051"/>
            <a:ext cx="7126014" cy="400110"/>
          </a:xfrm>
          <a:prstGeom prst="rect">
            <a:avLst/>
          </a:prstGeom>
          <a:noFill/>
        </p:spPr>
        <p:txBody>
          <a:bodyPr wrap="square" rtlCol="0">
            <a:spAutoFit/>
          </a:bodyPr>
          <a:lstStyle/>
          <a:p>
            <a:r>
              <a:rPr lang="en-US" altLang="en-US" sz="1000" dirty="0" err="1" smtClean="0">
                <a:latin typeface="Arial" panose="020B0604020202020204" pitchFamily="34" charset="0"/>
                <a:cs typeface="Arial" panose="020B0604020202020204" pitchFamily="34" charset="0"/>
              </a:rPr>
              <a:t>HRQoL</a:t>
            </a:r>
            <a:r>
              <a:rPr lang="en-US" altLang="en-US" sz="1000" dirty="0" smtClean="0">
                <a:latin typeface="Arial" panose="020B0604020202020204" pitchFamily="34" charset="0"/>
                <a:cs typeface="Arial" panose="020B0604020202020204" pitchFamily="34" charset="0"/>
              </a:rPr>
              <a:t>: Health related quality of life; SF-36; Medical Outcomes Study Short Form; </a:t>
            </a:r>
            <a:r>
              <a:rPr lang="en-US" altLang="en-US" sz="1000" dirty="0" err="1" smtClean="0">
                <a:latin typeface="Arial" panose="020B0604020202020204" pitchFamily="34" charset="0"/>
                <a:cs typeface="Arial" panose="020B0604020202020204" pitchFamily="34" charset="0"/>
              </a:rPr>
              <a:t>Kroes</a:t>
            </a:r>
            <a:r>
              <a:rPr lang="en-US" altLang="en-US" sz="1000" dirty="0" smtClean="0">
                <a:latin typeface="Arial" panose="020B0604020202020204" pitchFamily="34" charset="0"/>
                <a:cs typeface="Arial" panose="020B0604020202020204" pitchFamily="34" charset="0"/>
              </a:rPr>
              <a:t> M. Impact of weight change on quality of life in adults. Current Medical Research and Opinion. 2016;32(485). </a:t>
            </a:r>
            <a:endParaRPr lang="en-US" alt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04302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txBox="1">
            <a:spLocks/>
          </p:cNvSpPr>
          <p:nvPr/>
        </p:nvSpPr>
        <p:spPr>
          <a:xfrm>
            <a:off x="457200" y="220005"/>
            <a:ext cx="8229600" cy="637769"/>
          </a:xfrm>
          <a:prstGeom prst="rect">
            <a:avLst/>
          </a:prstGeom>
          <a:noFill/>
          <a:ln>
            <a:noFill/>
          </a:ln>
        </p:spPr>
        <p:txBody>
          <a:bodyPr spcFirstLastPara="1" vert="horz" wrap="square" lIns="91425" tIns="45700" rIns="91425" bIns="45700" rtlCol="0" anchor="ctr" anchorCtr="0">
            <a:noAutofit/>
          </a:bodyPr>
          <a:lstStyle>
            <a:lvl1pPr algn="l" defTabSz="457200" rtl="0" eaLnBrk="1" latinLnBrk="0" hangingPunct="1">
              <a:spcBef>
                <a:spcPct val="0"/>
              </a:spcBef>
              <a:buNone/>
              <a:defRPr sz="3500" b="1" i="0" kern="1200" baseline="0">
                <a:solidFill>
                  <a:srgbClr val="0076C0"/>
                </a:solidFill>
                <a:latin typeface="Arial"/>
                <a:ea typeface="+mj-ea"/>
                <a:cs typeface="+mj-cs"/>
              </a:defRPr>
            </a:lvl1pPr>
          </a:lstStyle>
          <a:p>
            <a:pPr algn="ctr">
              <a:spcBef>
                <a:spcPts val="0"/>
              </a:spcBef>
              <a:buClr>
                <a:srgbClr val="0076C0"/>
              </a:buClr>
              <a:buSzPts val="3600"/>
              <a:buFont typeface="Arial"/>
              <a:buNone/>
            </a:pPr>
            <a:r>
              <a:rPr lang="en-US" sz="3600" dirty="0" err="1" smtClean="0"/>
              <a:t>HRQoL</a:t>
            </a:r>
            <a:r>
              <a:rPr lang="en-US" sz="3600" dirty="0" smtClean="0"/>
              <a:t> In General Population</a:t>
            </a:r>
            <a:endParaRPr lang="en-US" dirty="0"/>
          </a:p>
        </p:txBody>
      </p:sp>
      <p:sp>
        <p:nvSpPr>
          <p:cNvPr id="7" name="Slide Number Placeholder 1"/>
          <p:cNvSpPr>
            <a:spLocks noGrp="1"/>
          </p:cNvSpPr>
          <p:nvPr>
            <p:ph type="sldNum" sz="quarter" idx="12"/>
          </p:nvPr>
        </p:nvSpPr>
        <p:spPr>
          <a:xfrm>
            <a:off x="7010400" y="4874166"/>
            <a:ext cx="2133600" cy="274097"/>
          </a:xfrm>
        </p:spPr>
        <p:txBody>
          <a:bodyPr/>
          <a:lstStyle/>
          <a:p>
            <a:pPr>
              <a:defRPr/>
            </a:pPr>
            <a:r>
              <a:rPr lang="en-US" sz="1000" dirty="0" smtClean="0">
                <a:latin typeface="Arial" panose="020B0604020202020204" pitchFamily="34" charset="0"/>
                <a:cs typeface="Arial" panose="020B0604020202020204" pitchFamily="34" charset="0"/>
              </a:rPr>
              <a:t>21</a:t>
            </a:r>
            <a:endParaRPr lang="en-US" sz="1000" dirty="0">
              <a:latin typeface="Arial" panose="020B0604020202020204" pitchFamily="34" charset="0"/>
              <a:cs typeface="Arial" panose="020B0604020202020204" pitchFamily="34" charset="0"/>
            </a:endParaRPr>
          </a:p>
        </p:txBody>
      </p:sp>
      <p:sp>
        <p:nvSpPr>
          <p:cNvPr id="6" name="TextBox 5"/>
          <p:cNvSpPr txBox="1"/>
          <p:nvPr/>
        </p:nvSpPr>
        <p:spPr>
          <a:xfrm>
            <a:off x="0" y="4751051"/>
            <a:ext cx="7126014" cy="400110"/>
          </a:xfrm>
          <a:prstGeom prst="rect">
            <a:avLst/>
          </a:prstGeom>
          <a:noFill/>
        </p:spPr>
        <p:txBody>
          <a:bodyPr wrap="square" rtlCol="0">
            <a:spAutoFit/>
          </a:bodyPr>
          <a:lstStyle/>
          <a:p>
            <a:r>
              <a:rPr lang="en-US" altLang="en-US" sz="1000" dirty="0" err="1" smtClean="0">
                <a:latin typeface="Arial" panose="020B0604020202020204" pitchFamily="34" charset="0"/>
                <a:cs typeface="Arial" panose="020B0604020202020204" pitchFamily="34" charset="0"/>
              </a:rPr>
              <a:t>HRQoL</a:t>
            </a:r>
            <a:r>
              <a:rPr lang="en-US" altLang="en-US" sz="1000" dirty="0" smtClean="0">
                <a:latin typeface="Arial" panose="020B0604020202020204" pitchFamily="34" charset="0"/>
                <a:cs typeface="Arial" panose="020B0604020202020204" pitchFamily="34" charset="0"/>
              </a:rPr>
              <a:t>: Health related quality of life; SF-36: Medical Outcomes Study Short Form; </a:t>
            </a:r>
            <a:r>
              <a:rPr lang="en-US" altLang="en-US" sz="1000" dirty="0" err="1" smtClean="0">
                <a:latin typeface="Arial" panose="020B0604020202020204" pitchFamily="34" charset="0"/>
                <a:cs typeface="Arial" panose="020B0604020202020204" pitchFamily="34" charset="0"/>
              </a:rPr>
              <a:t>Jia</a:t>
            </a:r>
            <a:r>
              <a:rPr lang="en-US" altLang="en-US" sz="1000" dirty="0" smtClean="0">
                <a:latin typeface="Arial" panose="020B0604020202020204" pitchFamily="34" charset="0"/>
                <a:cs typeface="Arial" panose="020B0604020202020204" pitchFamily="34" charset="0"/>
              </a:rPr>
              <a:t> H. The impact of obesity on health-related quality of life in the general adult US population. Journal of Public Health. 2005;27(2):156.</a:t>
            </a:r>
            <a:endParaRPr lang="en-US" altLang="en-US" sz="1000"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866232952"/>
              </p:ext>
            </p:extLst>
          </p:nvPr>
        </p:nvGraphicFramePr>
        <p:xfrm>
          <a:off x="325818" y="857776"/>
          <a:ext cx="8555422" cy="3179247"/>
        </p:xfrm>
        <a:graphic>
          <a:graphicData uri="http://schemas.openxmlformats.org/drawingml/2006/table">
            <a:tbl>
              <a:tblPr firstRow="1" bandRow="1">
                <a:tableStyleId>{5C22544A-7EE6-4342-B048-85BDC9FD1C3A}</a:tableStyleId>
              </a:tblPr>
              <a:tblGrid>
                <a:gridCol w="1608085">
                  <a:extLst>
                    <a:ext uri="{9D8B030D-6E8A-4147-A177-3AD203B41FA5}">
                      <a16:colId xmlns:a16="http://schemas.microsoft.com/office/drawing/2014/main" val="135435955"/>
                    </a:ext>
                  </a:extLst>
                </a:gridCol>
                <a:gridCol w="6947337">
                  <a:extLst>
                    <a:ext uri="{9D8B030D-6E8A-4147-A177-3AD203B41FA5}">
                      <a16:colId xmlns:a16="http://schemas.microsoft.com/office/drawing/2014/main" val="3221679180"/>
                    </a:ext>
                  </a:extLst>
                </a:gridCol>
              </a:tblGrid>
              <a:tr h="771327">
                <a:tc>
                  <a:txBody>
                    <a:bodyPr/>
                    <a:lstStyle/>
                    <a:p>
                      <a:r>
                        <a:rPr lang="en-US" sz="2000" b="0" dirty="0" smtClean="0">
                          <a:latin typeface="Arial" panose="020B0604020202020204" pitchFamily="34" charset="0"/>
                          <a:cs typeface="Arial" panose="020B0604020202020204" pitchFamily="34" charset="0"/>
                        </a:rPr>
                        <a:t>Objective</a:t>
                      </a:r>
                      <a:endParaRPr lang="en-US" sz="2000" b="0" dirty="0">
                        <a:latin typeface="Arial" panose="020B0604020202020204" pitchFamily="34" charset="0"/>
                        <a:cs typeface="Arial" panose="020B0604020202020204" pitchFamily="34" charset="0"/>
                      </a:endParaRPr>
                    </a:p>
                  </a:txBody>
                  <a:tcPr/>
                </a:tc>
                <a:tc>
                  <a:txBody>
                    <a:bodyPr/>
                    <a:lstStyle/>
                    <a:p>
                      <a:r>
                        <a:rPr lang="en-US" sz="2000" b="0" dirty="0" smtClean="0">
                          <a:latin typeface="Arial" panose="020B0604020202020204" pitchFamily="34" charset="0"/>
                          <a:cs typeface="Arial" panose="020B0604020202020204" pitchFamily="34" charset="0"/>
                        </a:rPr>
                        <a:t>Examine</a:t>
                      </a:r>
                      <a:r>
                        <a:rPr lang="en-US" sz="2000" b="0" baseline="0" dirty="0" smtClean="0">
                          <a:latin typeface="Arial" panose="020B0604020202020204" pitchFamily="34" charset="0"/>
                          <a:cs typeface="Arial" panose="020B0604020202020204" pitchFamily="34" charset="0"/>
                        </a:rPr>
                        <a:t> effects of obesity on </a:t>
                      </a:r>
                      <a:r>
                        <a:rPr lang="en-US" sz="2000" b="0" baseline="0" dirty="0" err="1" smtClean="0">
                          <a:latin typeface="Arial" panose="020B0604020202020204" pitchFamily="34" charset="0"/>
                          <a:cs typeface="Arial" panose="020B0604020202020204" pitchFamily="34" charset="0"/>
                        </a:rPr>
                        <a:t>HRQoL</a:t>
                      </a:r>
                      <a:r>
                        <a:rPr lang="en-US" sz="2000" b="0" baseline="0" dirty="0" smtClean="0">
                          <a:latin typeface="Arial" panose="020B0604020202020204" pitchFamily="34" charset="0"/>
                          <a:cs typeface="Arial" panose="020B0604020202020204" pitchFamily="34" charset="0"/>
                        </a:rPr>
                        <a:t> in adults without chronic heath conditions</a:t>
                      </a:r>
                      <a:endParaRPr lang="en-US" sz="20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81074717"/>
                  </a:ext>
                </a:extLst>
              </a:tr>
              <a:tr h="447082">
                <a:tc>
                  <a:txBody>
                    <a:bodyPr/>
                    <a:lstStyle/>
                    <a:p>
                      <a:r>
                        <a:rPr lang="en-US" sz="2000" dirty="0" smtClean="0">
                          <a:latin typeface="Arial" panose="020B0604020202020204" pitchFamily="34" charset="0"/>
                          <a:cs typeface="Arial" panose="020B0604020202020204" pitchFamily="34" charset="0"/>
                        </a:rPr>
                        <a:t>Participants</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13,646 individuals</a:t>
                      </a:r>
                      <a:r>
                        <a:rPr lang="en-US" sz="2000" baseline="0" dirty="0" smtClean="0">
                          <a:latin typeface="Arial" panose="020B0604020202020204" pitchFamily="34" charset="0"/>
                          <a:cs typeface="Arial" panose="020B0604020202020204" pitchFamily="34" charset="0"/>
                        </a:rPr>
                        <a:t> age 18 and older who completed the 2000 Medical Expenditure Panel Survey</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70339377"/>
                  </a:ext>
                </a:extLst>
              </a:tr>
              <a:tr h="447082">
                <a:tc>
                  <a:txBody>
                    <a:bodyPr/>
                    <a:lstStyle/>
                    <a:p>
                      <a:r>
                        <a:rPr lang="en-US" sz="2000" dirty="0" smtClean="0">
                          <a:latin typeface="Arial" panose="020B0604020202020204" pitchFamily="34" charset="0"/>
                          <a:cs typeface="Arial" panose="020B0604020202020204" pitchFamily="34" charset="0"/>
                        </a:rPr>
                        <a:t>Surveys</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SF-12, </a:t>
                      </a:r>
                      <a:r>
                        <a:rPr lang="en-US" sz="2000" dirty="0" err="1" smtClean="0">
                          <a:latin typeface="Arial" panose="020B0604020202020204" pitchFamily="34" charset="0"/>
                          <a:cs typeface="Arial" panose="020B0604020202020204" pitchFamily="34" charset="0"/>
                        </a:rPr>
                        <a:t>EuroQol</a:t>
                      </a:r>
                      <a:r>
                        <a:rPr lang="en-US" sz="2000" baseline="0" dirty="0" smtClean="0">
                          <a:latin typeface="Arial" panose="020B0604020202020204" pitchFamily="34" charset="0"/>
                          <a:cs typeface="Arial" panose="020B0604020202020204" pitchFamily="34" charset="0"/>
                        </a:rPr>
                        <a:t> EQ-5D Index, and EQ Visual Analogue Scale (EQ VAS)</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29489461"/>
                  </a:ext>
                </a:extLst>
              </a:tr>
              <a:tr h="447082">
                <a:tc>
                  <a:txBody>
                    <a:bodyPr/>
                    <a:lstStyle/>
                    <a:p>
                      <a:r>
                        <a:rPr lang="en-US" sz="2000" dirty="0" smtClean="0">
                          <a:latin typeface="Arial" panose="020B0604020202020204" pitchFamily="34" charset="0"/>
                          <a:cs typeface="Arial" panose="020B0604020202020204" pitchFamily="34" charset="0"/>
                        </a:rPr>
                        <a:t>Results</a:t>
                      </a:r>
                      <a:endParaRPr lang="en-US" sz="2000" dirty="0">
                        <a:latin typeface="Arial" panose="020B0604020202020204" pitchFamily="34" charset="0"/>
                        <a:cs typeface="Arial" panose="020B0604020202020204" pitchFamily="34" charset="0"/>
                      </a:endParaRPr>
                    </a:p>
                  </a:txBody>
                  <a:tcPr/>
                </a:tc>
                <a:tc>
                  <a:txBody>
                    <a:bodyPr/>
                    <a:lstStyle/>
                    <a:p>
                      <a:r>
                        <a:rPr lang="en-US" sz="2000" baseline="0" dirty="0" smtClean="0">
                          <a:latin typeface="Arial" panose="020B0604020202020204" pitchFamily="34" charset="0"/>
                          <a:cs typeface="Arial" panose="020B0604020202020204" pitchFamily="34" charset="0"/>
                        </a:rPr>
                        <a:t>SF-12 physical functioning, EQ-5D and EQ VAS were significantly lower the higher BMI (P&lt;0.0001); people with severe obesity had the worse </a:t>
                      </a:r>
                      <a:r>
                        <a:rPr lang="en-US" sz="2000" baseline="0" dirty="0" err="1" smtClean="0">
                          <a:latin typeface="Arial" panose="020B0604020202020204" pitchFamily="34" charset="0"/>
                          <a:cs typeface="Arial" panose="020B0604020202020204" pitchFamily="34" charset="0"/>
                        </a:rPr>
                        <a:t>HRQoL</a:t>
                      </a:r>
                      <a:r>
                        <a:rPr lang="en-US" sz="2000" baseline="0" dirty="0" smtClean="0">
                          <a:latin typeface="Arial" panose="020B0604020202020204" pitchFamily="34" charset="0"/>
                          <a:cs typeface="Arial" panose="020B0604020202020204" pitchFamily="34" charset="0"/>
                        </a:rPr>
                        <a:t> scores</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38681758"/>
                  </a:ext>
                </a:extLst>
              </a:tr>
            </a:tbl>
          </a:graphicData>
        </a:graphic>
      </p:graphicFrame>
    </p:spTree>
    <p:extLst>
      <p:ext uri="{BB962C8B-B14F-4D97-AF65-F5344CB8AC3E}">
        <p14:creationId xmlns:p14="http://schemas.microsoft.com/office/powerpoint/2010/main" val="33379549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txBox="1">
            <a:spLocks/>
          </p:cNvSpPr>
          <p:nvPr/>
        </p:nvSpPr>
        <p:spPr>
          <a:xfrm>
            <a:off x="457200" y="220005"/>
            <a:ext cx="8229600" cy="637769"/>
          </a:xfrm>
          <a:prstGeom prst="rect">
            <a:avLst/>
          </a:prstGeom>
          <a:noFill/>
          <a:ln>
            <a:noFill/>
          </a:ln>
        </p:spPr>
        <p:txBody>
          <a:bodyPr spcFirstLastPara="1" vert="horz" wrap="square" lIns="91425" tIns="45700" rIns="91425" bIns="45700" rtlCol="0" anchor="ctr" anchorCtr="0">
            <a:noAutofit/>
          </a:bodyPr>
          <a:lstStyle>
            <a:lvl1pPr algn="l" defTabSz="457200" rtl="0" eaLnBrk="1" latinLnBrk="0" hangingPunct="1">
              <a:spcBef>
                <a:spcPct val="0"/>
              </a:spcBef>
              <a:buNone/>
              <a:defRPr sz="3500" b="1" i="0" kern="1200" baseline="0">
                <a:solidFill>
                  <a:srgbClr val="0076C0"/>
                </a:solidFill>
                <a:latin typeface="Arial"/>
                <a:ea typeface="+mj-ea"/>
                <a:cs typeface="+mj-cs"/>
              </a:defRPr>
            </a:lvl1pPr>
          </a:lstStyle>
          <a:p>
            <a:pPr algn="ctr">
              <a:spcBef>
                <a:spcPts val="0"/>
              </a:spcBef>
              <a:buClr>
                <a:srgbClr val="0076C0"/>
              </a:buClr>
              <a:buSzPts val="3600"/>
              <a:buFont typeface="Arial"/>
              <a:buNone/>
            </a:pPr>
            <a:r>
              <a:rPr lang="en-US" sz="3600" dirty="0" smtClean="0"/>
              <a:t>Look AHEAD</a:t>
            </a:r>
            <a:endParaRPr lang="en-US" dirty="0"/>
          </a:p>
        </p:txBody>
      </p:sp>
      <p:sp>
        <p:nvSpPr>
          <p:cNvPr id="7" name="Slide Number Placeholder 1"/>
          <p:cNvSpPr>
            <a:spLocks noGrp="1"/>
          </p:cNvSpPr>
          <p:nvPr>
            <p:ph type="sldNum" sz="quarter" idx="12"/>
          </p:nvPr>
        </p:nvSpPr>
        <p:spPr>
          <a:xfrm>
            <a:off x="7010400" y="4874166"/>
            <a:ext cx="2133600" cy="274097"/>
          </a:xfrm>
        </p:spPr>
        <p:txBody>
          <a:bodyPr/>
          <a:lstStyle/>
          <a:p>
            <a:pPr>
              <a:defRPr/>
            </a:pPr>
            <a:r>
              <a:rPr lang="en-US" sz="1000" dirty="0" smtClean="0">
                <a:latin typeface="Arial" panose="020B0604020202020204" pitchFamily="34" charset="0"/>
                <a:cs typeface="Arial" panose="020B0604020202020204" pitchFamily="34" charset="0"/>
              </a:rPr>
              <a:t>22</a:t>
            </a:r>
            <a:endParaRPr lang="en-US" sz="1000" dirty="0">
              <a:latin typeface="Arial" panose="020B0604020202020204" pitchFamily="34" charset="0"/>
              <a:cs typeface="Arial" panose="020B0604020202020204" pitchFamily="34" charset="0"/>
            </a:endParaRPr>
          </a:p>
        </p:txBody>
      </p:sp>
      <p:sp>
        <p:nvSpPr>
          <p:cNvPr id="6" name="TextBox 5"/>
          <p:cNvSpPr txBox="1"/>
          <p:nvPr/>
        </p:nvSpPr>
        <p:spPr>
          <a:xfrm>
            <a:off x="0" y="4751051"/>
            <a:ext cx="7126014" cy="400110"/>
          </a:xfrm>
          <a:prstGeom prst="rect">
            <a:avLst/>
          </a:prstGeom>
          <a:noFill/>
        </p:spPr>
        <p:txBody>
          <a:bodyPr wrap="square" rtlCol="0">
            <a:spAutoFit/>
          </a:bodyPr>
          <a:lstStyle/>
          <a:p>
            <a:r>
              <a:rPr lang="en-US" altLang="en-US" sz="1000" dirty="0" err="1" smtClean="0">
                <a:latin typeface="Arial" panose="020B0604020202020204" pitchFamily="34" charset="0"/>
                <a:cs typeface="Arial" panose="020B0604020202020204" pitchFamily="34" charset="0"/>
              </a:rPr>
              <a:t>HRQoL</a:t>
            </a:r>
            <a:r>
              <a:rPr lang="en-US" altLang="en-US" sz="1000" dirty="0" smtClean="0">
                <a:latin typeface="Arial" panose="020B0604020202020204" pitchFamily="34" charset="0"/>
                <a:cs typeface="Arial" panose="020B0604020202020204" pitchFamily="34" charset="0"/>
              </a:rPr>
              <a:t>: Health related quality of life; SF-36: Medical Outcomes Study Short Form; Look AHEAD. Diabetes Care. 2014;37:1544.</a:t>
            </a:r>
            <a:endParaRPr lang="en-US" altLang="en-US" sz="1000"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919365415"/>
              </p:ext>
            </p:extLst>
          </p:nvPr>
        </p:nvGraphicFramePr>
        <p:xfrm>
          <a:off x="325818" y="857776"/>
          <a:ext cx="8555422" cy="3937574"/>
        </p:xfrm>
        <a:graphic>
          <a:graphicData uri="http://schemas.openxmlformats.org/drawingml/2006/table">
            <a:tbl>
              <a:tblPr firstRow="1" bandRow="1">
                <a:tableStyleId>{5C22544A-7EE6-4342-B048-85BDC9FD1C3A}</a:tableStyleId>
              </a:tblPr>
              <a:tblGrid>
                <a:gridCol w="1608085">
                  <a:extLst>
                    <a:ext uri="{9D8B030D-6E8A-4147-A177-3AD203B41FA5}">
                      <a16:colId xmlns:a16="http://schemas.microsoft.com/office/drawing/2014/main" val="135435955"/>
                    </a:ext>
                  </a:extLst>
                </a:gridCol>
                <a:gridCol w="6947337">
                  <a:extLst>
                    <a:ext uri="{9D8B030D-6E8A-4147-A177-3AD203B41FA5}">
                      <a16:colId xmlns:a16="http://schemas.microsoft.com/office/drawing/2014/main" val="3221679180"/>
                    </a:ext>
                  </a:extLst>
                </a:gridCol>
              </a:tblGrid>
              <a:tr h="1478812">
                <a:tc>
                  <a:txBody>
                    <a:bodyPr/>
                    <a:lstStyle/>
                    <a:p>
                      <a:r>
                        <a:rPr lang="en-US" sz="2000" b="0" dirty="0" smtClean="0">
                          <a:latin typeface="Arial" panose="020B0604020202020204" pitchFamily="34" charset="0"/>
                          <a:cs typeface="Arial" panose="020B0604020202020204" pitchFamily="34" charset="0"/>
                        </a:rPr>
                        <a:t>Objective</a:t>
                      </a:r>
                      <a:endParaRPr lang="en-US" sz="2000" b="0" dirty="0">
                        <a:latin typeface="Arial" panose="020B0604020202020204" pitchFamily="34" charset="0"/>
                        <a:cs typeface="Arial" panose="020B0604020202020204" pitchFamily="34" charset="0"/>
                      </a:endParaRPr>
                    </a:p>
                  </a:txBody>
                  <a:tcPr/>
                </a:tc>
                <a:tc>
                  <a:txBody>
                    <a:bodyPr/>
                    <a:lstStyle/>
                    <a:p>
                      <a:r>
                        <a:rPr lang="en-US" sz="2000" b="0" dirty="0" smtClean="0">
                          <a:latin typeface="Arial" panose="020B0604020202020204" pitchFamily="34" charset="0"/>
                          <a:cs typeface="Arial" panose="020B0604020202020204" pitchFamily="34" charset="0"/>
                        </a:rPr>
                        <a:t>Examine</a:t>
                      </a:r>
                      <a:r>
                        <a:rPr lang="en-US" sz="2000" b="0" baseline="0" dirty="0" smtClean="0">
                          <a:latin typeface="Arial" panose="020B0604020202020204" pitchFamily="34" charset="0"/>
                          <a:cs typeface="Arial" panose="020B0604020202020204" pitchFamily="34" charset="0"/>
                        </a:rPr>
                        <a:t> effects of lifestyle intervention compared with diabetes support and education on depression, antidepressant use, and </a:t>
                      </a:r>
                      <a:r>
                        <a:rPr lang="en-US" sz="2000" b="0" baseline="0" dirty="0" err="1" smtClean="0">
                          <a:latin typeface="Arial" panose="020B0604020202020204" pitchFamily="34" charset="0"/>
                          <a:cs typeface="Arial" panose="020B0604020202020204" pitchFamily="34" charset="0"/>
                        </a:rPr>
                        <a:t>HRQoL</a:t>
                      </a:r>
                      <a:r>
                        <a:rPr lang="en-US" sz="2000" b="0" baseline="0" dirty="0" smtClean="0">
                          <a:latin typeface="Arial" panose="020B0604020202020204" pitchFamily="34" charset="0"/>
                          <a:cs typeface="Arial" panose="020B0604020202020204" pitchFamily="34" charset="0"/>
                        </a:rPr>
                        <a:t> in overweight/obese individuals with type 2 diabetes</a:t>
                      </a:r>
                      <a:endParaRPr lang="en-US" sz="20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81074717"/>
                  </a:ext>
                </a:extLst>
              </a:tr>
              <a:tr h="447082">
                <a:tc>
                  <a:txBody>
                    <a:bodyPr/>
                    <a:lstStyle/>
                    <a:p>
                      <a:r>
                        <a:rPr lang="en-US" sz="2000" dirty="0" smtClean="0">
                          <a:latin typeface="Arial" panose="020B0604020202020204" pitchFamily="34" charset="0"/>
                          <a:cs typeface="Arial" panose="020B0604020202020204" pitchFamily="34" charset="0"/>
                        </a:rPr>
                        <a:t>Participants</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5,145 individuals with type 2 diabetes age 45 to 76</a:t>
                      </a:r>
                      <a:r>
                        <a:rPr lang="en-US" sz="2000" baseline="0" dirty="0" smtClean="0">
                          <a:latin typeface="Arial" panose="020B0604020202020204" pitchFamily="34" charset="0"/>
                          <a:cs typeface="Arial" panose="020B0604020202020204" pitchFamily="34" charset="0"/>
                        </a:rPr>
                        <a:t> and BMI ≥25 mg/kg</a:t>
                      </a:r>
                      <a:r>
                        <a:rPr lang="en-US" sz="2000" baseline="30000" dirty="0" smtClean="0">
                          <a:latin typeface="Arial" panose="020B0604020202020204" pitchFamily="34" charset="0"/>
                          <a:cs typeface="Arial" panose="020B0604020202020204" pitchFamily="34" charset="0"/>
                        </a:rPr>
                        <a:t>2</a:t>
                      </a:r>
                      <a:r>
                        <a:rPr lang="en-US" sz="2000" baseline="0" dirty="0" smtClean="0">
                          <a:latin typeface="Arial" panose="020B0604020202020204" pitchFamily="34" charset="0"/>
                          <a:cs typeface="Arial" panose="020B0604020202020204" pitchFamily="34" charset="0"/>
                        </a:rPr>
                        <a:t> over a mean of 9.6 years</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70339377"/>
                  </a:ext>
                </a:extLst>
              </a:tr>
              <a:tr h="447082">
                <a:tc>
                  <a:txBody>
                    <a:bodyPr/>
                    <a:lstStyle/>
                    <a:p>
                      <a:r>
                        <a:rPr lang="en-US" sz="2000" dirty="0" smtClean="0">
                          <a:latin typeface="Arial" panose="020B0604020202020204" pitchFamily="34" charset="0"/>
                          <a:cs typeface="Arial" panose="020B0604020202020204" pitchFamily="34" charset="0"/>
                        </a:rPr>
                        <a:t>Surveys</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Beck Depression Inventory (BDI)</a:t>
                      </a:r>
                      <a:r>
                        <a:rPr lang="en-US" sz="2000" baseline="0" dirty="0" smtClean="0">
                          <a:latin typeface="Arial" panose="020B0604020202020204" pitchFamily="34" charset="0"/>
                          <a:cs typeface="Arial" panose="020B0604020202020204" pitchFamily="34" charset="0"/>
                        </a:rPr>
                        <a:t> and SF-36</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29489461"/>
                  </a:ext>
                </a:extLst>
              </a:tr>
              <a:tr h="447082">
                <a:tc>
                  <a:txBody>
                    <a:bodyPr/>
                    <a:lstStyle/>
                    <a:p>
                      <a:r>
                        <a:rPr lang="en-US" sz="2000" dirty="0" smtClean="0">
                          <a:latin typeface="Arial" panose="020B0604020202020204" pitchFamily="34" charset="0"/>
                          <a:cs typeface="Arial" panose="020B0604020202020204" pitchFamily="34" charset="0"/>
                        </a:rPr>
                        <a:t>Results</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Lifestyle intervention group lost 6%</a:t>
                      </a:r>
                      <a:r>
                        <a:rPr lang="en-US" sz="2000" baseline="0" dirty="0" smtClean="0">
                          <a:latin typeface="Arial" panose="020B0604020202020204" pitchFamily="34" charset="0"/>
                          <a:cs typeface="Arial" panose="020B0604020202020204" pitchFamily="34" charset="0"/>
                        </a:rPr>
                        <a:t> of weight (P&lt;0.0001), over trial duration had significantly lower BDI scores (P&lt;0.001), and SF-36 physical functioning scores significantly better (P&lt;0.001)</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38681758"/>
                  </a:ext>
                </a:extLst>
              </a:tr>
            </a:tbl>
          </a:graphicData>
        </a:graphic>
      </p:graphicFrame>
    </p:spTree>
    <p:extLst>
      <p:ext uri="{BB962C8B-B14F-4D97-AF65-F5344CB8AC3E}">
        <p14:creationId xmlns:p14="http://schemas.microsoft.com/office/powerpoint/2010/main" val="40858656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txBox="1">
            <a:spLocks/>
          </p:cNvSpPr>
          <p:nvPr/>
        </p:nvSpPr>
        <p:spPr>
          <a:xfrm>
            <a:off x="457200" y="220005"/>
            <a:ext cx="8229600" cy="637769"/>
          </a:xfrm>
          <a:prstGeom prst="rect">
            <a:avLst/>
          </a:prstGeom>
          <a:noFill/>
          <a:ln>
            <a:noFill/>
          </a:ln>
        </p:spPr>
        <p:txBody>
          <a:bodyPr spcFirstLastPara="1" vert="horz" wrap="square" lIns="91425" tIns="45700" rIns="91425" bIns="45700" rtlCol="0" anchor="ctr" anchorCtr="0">
            <a:noAutofit/>
          </a:bodyPr>
          <a:lstStyle>
            <a:lvl1pPr algn="l" defTabSz="457200" rtl="0" eaLnBrk="1" latinLnBrk="0" hangingPunct="1">
              <a:spcBef>
                <a:spcPct val="0"/>
              </a:spcBef>
              <a:buNone/>
              <a:defRPr sz="3500" b="1" i="0" kern="1200" baseline="0">
                <a:solidFill>
                  <a:srgbClr val="0076C0"/>
                </a:solidFill>
                <a:latin typeface="Arial"/>
                <a:ea typeface="+mj-ea"/>
                <a:cs typeface="+mj-cs"/>
              </a:defRPr>
            </a:lvl1pPr>
          </a:lstStyle>
          <a:p>
            <a:pPr algn="ctr">
              <a:spcBef>
                <a:spcPts val="0"/>
              </a:spcBef>
              <a:buClr>
                <a:srgbClr val="0076C0"/>
              </a:buClr>
              <a:buSzPts val="3600"/>
              <a:buFont typeface="Arial"/>
              <a:buNone/>
            </a:pPr>
            <a:r>
              <a:rPr lang="en-US" sz="3600" dirty="0" smtClean="0"/>
              <a:t>Weight Classification</a:t>
            </a:r>
            <a:endParaRPr lang="en-US" dirty="0"/>
          </a:p>
        </p:txBody>
      </p:sp>
      <p:sp>
        <p:nvSpPr>
          <p:cNvPr id="7" name="Slide Number Placeholder 1"/>
          <p:cNvSpPr>
            <a:spLocks noGrp="1"/>
          </p:cNvSpPr>
          <p:nvPr>
            <p:ph type="sldNum" sz="quarter" idx="12"/>
          </p:nvPr>
        </p:nvSpPr>
        <p:spPr>
          <a:xfrm>
            <a:off x="7010400" y="4874166"/>
            <a:ext cx="2133600" cy="274097"/>
          </a:xfrm>
        </p:spPr>
        <p:txBody>
          <a:bodyPr/>
          <a:lstStyle/>
          <a:p>
            <a:pPr>
              <a:defRPr/>
            </a:pPr>
            <a:r>
              <a:rPr lang="en-US" sz="1000" dirty="0" smtClean="0">
                <a:latin typeface="Arial" panose="020B0604020202020204" pitchFamily="34" charset="0"/>
                <a:cs typeface="Arial" panose="020B0604020202020204" pitchFamily="34" charset="0"/>
              </a:rPr>
              <a:t>23</a:t>
            </a:r>
            <a:endParaRPr lang="en-US" sz="1000" dirty="0">
              <a:latin typeface="Arial" panose="020B0604020202020204" pitchFamily="34" charset="0"/>
              <a:cs typeface="Arial" panose="020B0604020202020204" pitchFamily="34" charset="0"/>
            </a:endParaRPr>
          </a:p>
        </p:txBody>
      </p:sp>
      <p:sp>
        <p:nvSpPr>
          <p:cNvPr id="6" name="TextBox 5"/>
          <p:cNvSpPr txBox="1"/>
          <p:nvPr/>
        </p:nvSpPr>
        <p:spPr>
          <a:xfrm>
            <a:off x="0" y="4739893"/>
            <a:ext cx="6625771" cy="400110"/>
          </a:xfrm>
          <a:prstGeom prst="rect">
            <a:avLst/>
          </a:prstGeom>
          <a:noFill/>
        </p:spPr>
        <p:txBody>
          <a:bodyPr wrap="square" rtlCol="0">
            <a:spAutoFit/>
          </a:bodyPr>
          <a:lstStyle/>
          <a:p>
            <a:r>
              <a:rPr lang="en-US" altLang="en-US" sz="1000" dirty="0">
                <a:latin typeface="Arial" panose="020B0604020202020204" pitchFamily="34" charset="0"/>
                <a:cs typeface="Arial" panose="020B0604020202020204" pitchFamily="34" charset="0"/>
              </a:rPr>
              <a:t>Centers for Disease Control and Prevention; National Heart, Lung, and Blood Institute 2008 Clinical Guidelines on the Identification, Evaluation and Treatment of Overweight and Obesity; 2013 AHA/ACC/TOS Guidelines</a:t>
            </a:r>
          </a:p>
        </p:txBody>
      </p:sp>
      <p:graphicFrame>
        <p:nvGraphicFramePr>
          <p:cNvPr id="4" name="Table 3"/>
          <p:cNvGraphicFramePr>
            <a:graphicFrameLocks noGrp="1"/>
          </p:cNvGraphicFramePr>
          <p:nvPr>
            <p:extLst>
              <p:ext uri="{D42A27DB-BD31-4B8C-83A1-F6EECF244321}">
                <p14:modId xmlns:p14="http://schemas.microsoft.com/office/powerpoint/2010/main" val="1032948254"/>
              </p:ext>
            </p:extLst>
          </p:nvPr>
        </p:nvGraphicFramePr>
        <p:xfrm>
          <a:off x="835573" y="848429"/>
          <a:ext cx="7472853" cy="2682240"/>
        </p:xfrm>
        <a:graphic>
          <a:graphicData uri="http://schemas.openxmlformats.org/drawingml/2006/table">
            <a:tbl>
              <a:tblPr firstRow="1" bandRow="1">
                <a:tableStyleId>{5C22544A-7EE6-4342-B048-85BDC9FD1C3A}</a:tableStyleId>
              </a:tblPr>
              <a:tblGrid>
                <a:gridCol w="2490951">
                  <a:extLst>
                    <a:ext uri="{9D8B030D-6E8A-4147-A177-3AD203B41FA5}">
                      <a16:colId xmlns:a16="http://schemas.microsoft.com/office/drawing/2014/main" val="4027159582"/>
                    </a:ext>
                  </a:extLst>
                </a:gridCol>
                <a:gridCol w="2490951">
                  <a:extLst>
                    <a:ext uri="{9D8B030D-6E8A-4147-A177-3AD203B41FA5}">
                      <a16:colId xmlns:a16="http://schemas.microsoft.com/office/drawing/2014/main" val="3778290191"/>
                    </a:ext>
                  </a:extLst>
                </a:gridCol>
                <a:gridCol w="2490951">
                  <a:extLst>
                    <a:ext uri="{9D8B030D-6E8A-4147-A177-3AD203B41FA5}">
                      <a16:colId xmlns:a16="http://schemas.microsoft.com/office/drawing/2014/main" val="2893737654"/>
                    </a:ext>
                  </a:extLst>
                </a:gridCol>
              </a:tblGrid>
              <a:tr h="370840">
                <a:tc>
                  <a:txBody>
                    <a:bodyPr/>
                    <a:lstStyle/>
                    <a:p>
                      <a:r>
                        <a:rPr lang="en-US" sz="2000" dirty="0" smtClean="0">
                          <a:latin typeface="Arial" panose="020B0604020202020204" pitchFamily="34" charset="0"/>
                          <a:cs typeface="Arial" panose="020B0604020202020204" pitchFamily="34" charset="0"/>
                        </a:rPr>
                        <a:t>Category</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Children</a:t>
                      </a:r>
                      <a:r>
                        <a:rPr lang="en-US" sz="2000" baseline="0" dirty="0" smtClean="0">
                          <a:latin typeface="Arial" panose="020B0604020202020204" pitchFamily="34" charset="0"/>
                          <a:cs typeface="Arial" panose="020B0604020202020204" pitchFamily="34" charset="0"/>
                        </a:rPr>
                        <a:t> BMI kg/m</a:t>
                      </a:r>
                      <a:r>
                        <a:rPr lang="en-US" sz="2000" baseline="30000" dirty="0" smtClean="0">
                          <a:latin typeface="Arial" panose="020B0604020202020204" pitchFamily="34" charset="0"/>
                          <a:cs typeface="Arial" panose="020B0604020202020204" pitchFamily="34" charset="0"/>
                        </a:rPr>
                        <a:t>2</a:t>
                      </a:r>
                      <a:endParaRPr lang="en-US" sz="2000" baseline="30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Adult BMI kg/m</a:t>
                      </a:r>
                      <a:r>
                        <a:rPr lang="en-US" sz="2000" baseline="30000" dirty="0" smtClean="0">
                          <a:latin typeface="Arial" panose="020B0604020202020204" pitchFamily="34" charset="0"/>
                          <a:cs typeface="Arial" panose="020B0604020202020204" pitchFamily="34" charset="0"/>
                        </a:rPr>
                        <a:t>2</a:t>
                      </a:r>
                      <a:endParaRPr lang="en-US" sz="2000" baseline="30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94574038"/>
                  </a:ext>
                </a:extLst>
              </a:tr>
              <a:tr h="370840">
                <a:tc>
                  <a:txBody>
                    <a:bodyPr/>
                    <a:lstStyle/>
                    <a:p>
                      <a:r>
                        <a:rPr lang="en-US" sz="2000" dirty="0" smtClean="0">
                          <a:latin typeface="Arial" panose="020B0604020202020204" pitchFamily="34" charset="0"/>
                          <a:cs typeface="Arial" panose="020B0604020202020204" pitchFamily="34" charset="0"/>
                        </a:rPr>
                        <a:t>Normal Weight</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5 – 85%</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18.5 – 24.9</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92877374"/>
                  </a:ext>
                </a:extLst>
              </a:tr>
              <a:tr h="370840">
                <a:tc>
                  <a:txBody>
                    <a:bodyPr/>
                    <a:lstStyle/>
                    <a:p>
                      <a:r>
                        <a:rPr lang="en-US" sz="2000" dirty="0" smtClean="0">
                          <a:latin typeface="Arial" panose="020B0604020202020204" pitchFamily="34" charset="0"/>
                          <a:cs typeface="Arial" panose="020B0604020202020204" pitchFamily="34" charset="0"/>
                        </a:rPr>
                        <a:t>Overweight</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85</a:t>
                      </a:r>
                      <a:r>
                        <a:rPr lang="en-US" sz="2000" baseline="0" dirty="0" smtClean="0">
                          <a:latin typeface="Arial" panose="020B0604020202020204" pitchFamily="34" charset="0"/>
                          <a:cs typeface="Arial" panose="020B0604020202020204" pitchFamily="34" charset="0"/>
                        </a:rPr>
                        <a:t> – 95%</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25 – 29.9</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50713107"/>
                  </a:ext>
                </a:extLst>
              </a:tr>
              <a:tr h="370840">
                <a:tc>
                  <a:txBody>
                    <a:bodyPr/>
                    <a:lstStyle/>
                    <a:p>
                      <a:r>
                        <a:rPr lang="en-US" sz="2000" dirty="0" smtClean="0">
                          <a:latin typeface="Arial" panose="020B0604020202020204" pitchFamily="34" charset="0"/>
                          <a:cs typeface="Arial" panose="020B0604020202020204" pitchFamily="34" charset="0"/>
                        </a:rPr>
                        <a:t>Obese Class</a:t>
                      </a:r>
                      <a:r>
                        <a:rPr lang="en-US" sz="2000" baseline="0" dirty="0" smtClean="0">
                          <a:latin typeface="Arial" panose="020B0604020202020204" pitchFamily="34" charset="0"/>
                          <a:cs typeface="Arial" panose="020B0604020202020204" pitchFamily="34" charset="0"/>
                        </a:rPr>
                        <a:t> I</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≥95%</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30 – 34.9 </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4841546"/>
                  </a:ext>
                </a:extLst>
              </a:tr>
              <a:tr h="370840">
                <a:tc>
                  <a:txBody>
                    <a:bodyPr/>
                    <a:lstStyle/>
                    <a:p>
                      <a:r>
                        <a:rPr lang="en-US" sz="2000" dirty="0" smtClean="0">
                          <a:latin typeface="Arial" panose="020B0604020202020204" pitchFamily="34" charset="0"/>
                          <a:cs typeface="Arial" panose="020B0604020202020204" pitchFamily="34" charset="0"/>
                        </a:rPr>
                        <a:t>Obese Class II</a:t>
                      </a:r>
                      <a:endParaRPr lang="en-US" sz="2000" dirty="0">
                        <a:latin typeface="Arial" panose="020B0604020202020204" pitchFamily="34" charset="0"/>
                        <a:cs typeface="Arial" panose="020B0604020202020204" pitchFamily="34" charset="0"/>
                      </a:endParaRPr>
                    </a:p>
                  </a:txBody>
                  <a:tcPr/>
                </a:tc>
                <a:tc>
                  <a:txBody>
                    <a:bodyPr/>
                    <a:lstStyle/>
                    <a:p>
                      <a:endParaRPr lang="en-US" sz="200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35 – 39.9</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72762546"/>
                  </a:ext>
                </a:extLst>
              </a:tr>
              <a:tr h="370840">
                <a:tc>
                  <a:txBody>
                    <a:bodyPr/>
                    <a:lstStyle/>
                    <a:p>
                      <a:r>
                        <a:rPr lang="en-US" sz="2000" dirty="0" smtClean="0">
                          <a:latin typeface="Arial" panose="020B0604020202020204" pitchFamily="34" charset="0"/>
                          <a:cs typeface="Arial" panose="020B0604020202020204" pitchFamily="34" charset="0"/>
                        </a:rPr>
                        <a:t>Obese Class III</a:t>
                      </a:r>
                      <a:endParaRPr lang="en-US" sz="2000" dirty="0">
                        <a:latin typeface="Arial" panose="020B0604020202020204" pitchFamily="34" charset="0"/>
                        <a:cs typeface="Arial" panose="020B0604020202020204" pitchFamily="34" charset="0"/>
                      </a:endParaRPr>
                    </a:p>
                  </a:txBody>
                  <a:tcPr/>
                </a:tc>
                <a:tc>
                  <a:txBody>
                    <a:bodyPr/>
                    <a:lstStyle/>
                    <a:p>
                      <a:endParaRPr lang="en-US" sz="200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≥40</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3732007"/>
                  </a:ext>
                </a:extLst>
              </a:tr>
            </a:tbl>
          </a:graphicData>
        </a:graphic>
      </p:graphicFrame>
      <p:sp>
        <p:nvSpPr>
          <p:cNvPr id="8" name="Content Placeholder 2"/>
          <p:cNvSpPr txBox="1">
            <a:spLocks/>
          </p:cNvSpPr>
          <p:nvPr/>
        </p:nvSpPr>
        <p:spPr>
          <a:xfrm>
            <a:off x="291661" y="3530669"/>
            <a:ext cx="8001000" cy="1524000"/>
          </a:xfrm>
          <a:prstGeom prst="rect">
            <a:avLst/>
          </a:prstGeom>
        </p:spPr>
        <p:txBody>
          <a:bodyPr vert="horz">
            <a:normAutofit/>
          </a:bodyPr>
          <a:lstStyle>
            <a:lvl1pPr marL="274320" indent="-274320" algn="l" rtl="0" eaLnBrk="1" latinLnBrk="0" hangingPunct="1">
              <a:spcBef>
                <a:spcPct val="20000"/>
              </a:spcBef>
              <a:buClr>
                <a:srgbClr val="FFFF00"/>
              </a:buClr>
              <a:buSzPct val="95000"/>
              <a:buFont typeface="Wingdings 2"/>
              <a:buChar char=""/>
              <a:defRPr kumimoji="0" sz="3200" kern="1200">
                <a:solidFill>
                  <a:schemeClr val="bg1"/>
                </a:solidFill>
                <a:latin typeface="Arial" pitchFamily="34" charset="0"/>
                <a:ea typeface="+mn-ea"/>
                <a:cs typeface="Arial" pitchFamily="34" charset="0"/>
              </a:defRPr>
            </a:lvl1pPr>
            <a:lvl2pPr marL="640080" indent="-246888" algn="l" rtl="0" eaLnBrk="1" latinLnBrk="0" hangingPunct="1">
              <a:spcBef>
                <a:spcPct val="20000"/>
              </a:spcBef>
              <a:buClr>
                <a:srgbClr val="FFFF00"/>
              </a:buClr>
              <a:buSzPct val="85000"/>
              <a:buFont typeface="Wingdings 2"/>
              <a:buChar char=""/>
              <a:defRPr kumimoji="0" sz="3200" kern="1200">
                <a:solidFill>
                  <a:schemeClr val="bg1"/>
                </a:solidFill>
                <a:latin typeface="Arial" pitchFamily="34" charset="0"/>
                <a:ea typeface="+mn-ea"/>
                <a:cs typeface="Arial" pitchFamily="34" charset="0"/>
              </a:defRPr>
            </a:lvl2pPr>
            <a:lvl3pPr marL="914400" indent="-246888" algn="l" rtl="0" eaLnBrk="1" latinLnBrk="0" hangingPunct="1">
              <a:spcBef>
                <a:spcPct val="20000"/>
              </a:spcBef>
              <a:buClr>
                <a:srgbClr val="FFFF00"/>
              </a:buClr>
              <a:buSzPct val="70000"/>
              <a:buFont typeface="Wingdings 2"/>
              <a:buChar char=""/>
              <a:defRPr kumimoji="0" sz="3200" kern="1200">
                <a:solidFill>
                  <a:schemeClr val="bg1"/>
                </a:solidFill>
                <a:latin typeface="Arial" pitchFamily="34" charset="0"/>
                <a:ea typeface="+mn-ea"/>
                <a:cs typeface="Arial" pitchFamily="34" charset="0"/>
              </a:defRPr>
            </a:lvl3pPr>
            <a:lvl4pPr marL="1188720" indent="-210312" algn="l" rtl="0" eaLnBrk="1" latinLnBrk="0" hangingPunct="1">
              <a:spcBef>
                <a:spcPct val="20000"/>
              </a:spcBef>
              <a:buClr>
                <a:srgbClr val="FFFF00"/>
              </a:buClr>
              <a:buSzPct val="65000"/>
              <a:buFont typeface="Wingdings 2"/>
              <a:buChar char=""/>
              <a:defRPr kumimoji="0" sz="3200" kern="1200">
                <a:solidFill>
                  <a:schemeClr val="bg1"/>
                </a:solidFill>
                <a:latin typeface="Arial" pitchFamily="34" charset="0"/>
                <a:ea typeface="+mn-ea"/>
                <a:cs typeface="Arial" pitchFamily="34" charset="0"/>
              </a:defRPr>
            </a:lvl4pPr>
            <a:lvl5pPr marL="1463040" indent="-210312" algn="l" rtl="0" eaLnBrk="1" latinLnBrk="0" hangingPunct="1">
              <a:spcBef>
                <a:spcPct val="20000"/>
              </a:spcBef>
              <a:buClr>
                <a:srgbClr val="FFFF00"/>
              </a:buClr>
              <a:buSzPct val="65000"/>
              <a:buFont typeface="Wingdings 2"/>
              <a:buChar char=""/>
              <a:defRPr kumimoji="0" sz="3200" kern="1200">
                <a:solidFill>
                  <a:schemeClr val="bg1"/>
                </a:solidFill>
                <a:latin typeface="Arial" pitchFamily="34" charset="0"/>
                <a:ea typeface="+mn-ea"/>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fontAlgn="auto">
              <a:spcAft>
                <a:spcPts val="0"/>
              </a:spcAft>
              <a:buNone/>
            </a:pPr>
            <a:r>
              <a:rPr lang="en-US" sz="2000" b="1" u="sng" dirty="0" smtClean="0">
                <a:solidFill>
                  <a:schemeClr val="tx1"/>
                </a:solidFill>
              </a:rPr>
              <a:t>Waist circumference</a:t>
            </a:r>
            <a:r>
              <a:rPr lang="en-US" sz="2000" dirty="0" smtClean="0">
                <a:solidFill>
                  <a:schemeClr val="tx1"/>
                </a:solidFill>
              </a:rPr>
              <a:t>:</a:t>
            </a:r>
          </a:p>
          <a:p>
            <a:pPr marL="0" indent="0" fontAlgn="auto">
              <a:spcAft>
                <a:spcPts val="0"/>
              </a:spcAft>
              <a:buNone/>
            </a:pPr>
            <a:r>
              <a:rPr lang="en-US" sz="2000" dirty="0" smtClean="0">
                <a:solidFill>
                  <a:schemeClr val="tx1"/>
                </a:solidFill>
              </a:rPr>
              <a:t>M &gt; 37-40 inches (Asian &gt;33)         F &gt; 31.5-35 inches (Asian &gt;29)</a:t>
            </a:r>
          </a:p>
          <a:p>
            <a:pPr marL="0" indent="0" fontAlgn="auto">
              <a:spcAft>
                <a:spcPts val="0"/>
              </a:spcAft>
              <a:buNone/>
            </a:pPr>
            <a:r>
              <a:rPr lang="en-US" sz="2000" dirty="0" smtClean="0">
                <a:solidFill>
                  <a:schemeClr val="tx1"/>
                </a:solidFill>
              </a:rPr>
              <a:t>Consider </a:t>
            </a:r>
            <a:r>
              <a:rPr lang="en-US" sz="2000" dirty="0">
                <a:solidFill>
                  <a:schemeClr val="tx1"/>
                </a:solidFill>
              </a:rPr>
              <a:t>measuring </a:t>
            </a:r>
            <a:r>
              <a:rPr lang="en-US" sz="2000" dirty="0" smtClean="0">
                <a:solidFill>
                  <a:schemeClr val="tx1"/>
                </a:solidFill>
              </a:rPr>
              <a:t>both BMI </a:t>
            </a:r>
            <a:r>
              <a:rPr lang="en-US" sz="2000" dirty="0">
                <a:solidFill>
                  <a:schemeClr val="tx1"/>
                </a:solidFill>
              </a:rPr>
              <a:t>and waist circumference to assess </a:t>
            </a:r>
            <a:r>
              <a:rPr lang="en-US" sz="2000" dirty="0" smtClean="0">
                <a:solidFill>
                  <a:schemeClr val="tx1"/>
                </a:solidFill>
              </a:rPr>
              <a:t>risk</a:t>
            </a:r>
            <a:endParaRPr lang="en-US" sz="2000" dirty="0">
              <a:solidFill>
                <a:schemeClr val="tx1"/>
              </a:solidFill>
            </a:endParaRPr>
          </a:p>
        </p:txBody>
      </p:sp>
    </p:spTree>
    <p:extLst>
      <p:ext uri="{BB962C8B-B14F-4D97-AF65-F5344CB8AC3E}">
        <p14:creationId xmlns:p14="http://schemas.microsoft.com/office/powerpoint/2010/main" val="5765418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148263"/>
          </a:xfrm>
          <a:prstGeom prst="rect">
            <a:avLst/>
          </a:prstGeom>
          <a:solidFill>
            <a:srgbClr val="CCD82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7618614" y="4637341"/>
            <a:ext cx="1159328" cy="282525"/>
          </a:xfrm>
          <a:prstGeom prst="rect">
            <a:avLst/>
          </a:prstGeom>
        </p:spPr>
      </p:pic>
      <p:sp>
        <p:nvSpPr>
          <p:cNvPr id="2" name="Title 1"/>
          <p:cNvSpPr>
            <a:spLocks noGrp="1"/>
          </p:cNvSpPr>
          <p:nvPr>
            <p:ph type="title"/>
          </p:nvPr>
        </p:nvSpPr>
        <p:spPr>
          <a:xfrm>
            <a:off x="457200" y="1144962"/>
            <a:ext cx="8229600" cy="2550695"/>
          </a:xfrm>
        </p:spPr>
        <p:txBody>
          <a:bodyPr/>
          <a:lstStyle/>
          <a:p>
            <a:pPr algn="ctr"/>
            <a:r>
              <a:rPr lang="en-US" sz="4400" dirty="0" smtClean="0"/>
              <a:t>Pathogenesis</a:t>
            </a:r>
            <a:endParaRPr lang="en-US" sz="4400" dirty="0"/>
          </a:p>
        </p:txBody>
      </p:sp>
      <p:sp>
        <p:nvSpPr>
          <p:cNvPr id="6" name="Text Placeholder 3"/>
          <p:cNvSpPr txBox="1">
            <a:spLocks/>
          </p:cNvSpPr>
          <p:nvPr/>
        </p:nvSpPr>
        <p:spPr>
          <a:xfrm>
            <a:off x="2539217" y="2785241"/>
            <a:ext cx="4471183" cy="428402"/>
          </a:xfrm>
          <a:prstGeom prst="rect">
            <a:avLst/>
          </a:prstGeom>
        </p:spPr>
        <p:txBody>
          <a:bodyPr>
            <a:normAutofit/>
          </a:bodyPr>
          <a:lstStyle>
            <a:lvl1pPr marL="342900" indent="-342900" algn="l" defTabSz="457200" rtl="0" eaLnBrk="1" latinLnBrk="0" hangingPunct="1">
              <a:spcBef>
                <a:spcPct val="20000"/>
              </a:spcBef>
              <a:buFont typeface="Arial"/>
              <a:buChar char="•"/>
              <a:defRPr sz="31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100" dirty="0" smtClean="0">
                <a:latin typeface="Arial" charset="0"/>
                <a:ea typeface="Arial" charset="0"/>
                <a:cs typeface="Arial" charset="0"/>
              </a:rPr>
              <a:t>Obesity and Diabetes Connection</a:t>
            </a:r>
            <a:endParaRPr lang="en-US" sz="2100" dirty="0">
              <a:latin typeface="Arial" charset="0"/>
              <a:ea typeface="Arial" charset="0"/>
              <a:cs typeface="Arial" charset="0"/>
            </a:endParaRPr>
          </a:p>
        </p:txBody>
      </p:sp>
    </p:spTree>
    <p:extLst>
      <p:ext uri="{BB962C8B-B14F-4D97-AF65-F5344CB8AC3E}">
        <p14:creationId xmlns:p14="http://schemas.microsoft.com/office/powerpoint/2010/main" val="19578947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3979"/>
            <a:ext cx="8229600" cy="3288319"/>
          </a:xfrm>
        </p:spPr>
        <p:txBody>
          <a:bodyPr>
            <a:normAutofit/>
          </a:bodyPr>
          <a:lstStyle/>
          <a:p>
            <a:r>
              <a:rPr lang="en-US" sz="2800" dirty="0" smtClean="0">
                <a:latin typeface="Arial" charset="0"/>
                <a:ea typeface="Arial" charset="0"/>
                <a:cs typeface="Arial" charset="0"/>
              </a:rPr>
              <a:t>Global affecting </a:t>
            </a:r>
            <a:r>
              <a:rPr lang="en-US" sz="2800" dirty="0">
                <a:latin typeface="Arial" charset="0"/>
                <a:ea typeface="Arial" charset="0"/>
                <a:cs typeface="Arial" charset="0"/>
              </a:rPr>
              <a:t>about 70%</a:t>
            </a:r>
          </a:p>
          <a:p>
            <a:r>
              <a:rPr lang="en-US" sz="2800" dirty="0" smtClean="0">
                <a:latin typeface="Arial" charset="0"/>
                <a:ea typeface="Arial" charset="0"/>
                <a:cs typeface="Arial" charset="0"/>
              </a:rPr>
              <a:t>35</a:t>
            </a:r>
            <a:r>
              <a:rPr lang="en-US" sz="2800" dirty="0">
                <a:latin typeface="Arial" charset="0"/>
                <a:ea typeface="Arial" charset="0"/>
                <a:cs typeface="Arial" charset="0"/>
              </a:rPr>
              <a:t>% of the US </a:t>
            </a:r>
            <a:r>
              <a:rPr lang="en-US" sz="2800" dirty="0" smtClean="0">
                <a:latin typeface="Arial" charset="0"/>
                <a:ea typeface="Arial" charset="0"/>
                <a:cs typeface="Arial" charset="0"/>
              </a:rPr>
              <a:t>population</a:t>
            </a:r>
          </a:p>
          <a:p>
            <a:r>
              <a:rPr lang="en-US" sz="2800" dirty="0" smtClean="0">
                <a:latin typeface="Arial" charset="0"/>
                <a:ea typeface="Arial" charset="0"/>
                <a:cs typeface="Arial" charset="0"/>
              </a:rPr>
              <a:t>Prediabetes </a:t>
            </a:r>
            <a:r>
              <a:rPr lang="en-US" sz="2800" dirty="0">
                <a:latin typeface="Arial" charset="0"/>
                <a:ea typeface="Arial" charset="0"/>
                <a:cs typeface="Arial" charset="0"/>
              </a:rPr>
              <a:t>in 2015 was 33.9% of US adults</a:t>
            </a:r>
            <a:r>
              <a:rPr lang="en-US" sz="2800" dirty="0" smtClean="0">
                <a:latin typeface="Arial" charset="0"/>
                <a:ea typeface="Arial" charset="0"/>
                <a:cs typeface="Arial" charset="0"/>
              </a:rPr>
              <a:t> </a:t>
            </a:r>
          </a:p>
          <a:p>
            <a:endParaRPr lang="en-US" sz="2800" dirty="0"/>
          </a:p>
          <a:p>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4612" y="2953449"/>
            <a:ext cx="3914775" cy="1879092"/>
          </a:xfrm>
          <a:prstGeom prst="rect">
            <a:avLst/>
          </a:prstGeom>
        </p:spPr>
      </p:pic>
      <p:sp>
        <p:nvSpPr>
          <p:cNvPr id="5" name="Shape 108"/>
          <p:cNvSpPr txBox="1">
            <a:spLocks/>
          </p:cNvSpPr>
          <p:nvPr/>
        </p:nvSpPr>
        <p:spPr>
          <a:xfrm>
            <a:off x="457200" y="220005"/>
            <a:ext cx="8229600" cy="637769"/>
          </a:xfrm>
          <a:prstGeom prst="rect">
            <a:avLst/>
          </a:prstGeom>
          <a:noFill/>
          <a:ln>
            <a:noFill/>
          </a:ln>
        </p:spPr>
        <p:txBody>
          <a:bodyPr spcFirstLastPara="1" vert="horz" wrap="square" lIns="91425" tIns="45700" rIns="91425" bIns="45700" rtlCol="0" anchor="ctr" anchorCtr="0">
            <a:noAutofit/>
          </a:bodyPr>
          <a:lstStyle>
            <a:lvl1pPr algn="l" defTabSz="457200" rtl="0" eaLnBrk="1" latinLnBrk="0" hangingPunct="1">
              <a:spcBef>
                <a:spcPct val="0"/>
              </a:spcBef>
              <a:buNone/>
              <a:defRPr sz="3500" b="1" i="0" kern="1200" baseline="0">
                <a:solidFill>
                  <a:srgbClr val="0076C0"/>
                </a:solidFill>
                <a:latin typeface="Arial"/>
                <a:ea typeface="+mj-ea"/>
                <a:cs typeface="+mj-cs"/>
              </a:defRPr>
            </a:lvl1pPr>
          </a:lstStyle>
          <a:p>
            <a:pPr algn="ctr">
              <a:spcBef>
                <a:spcPts val="0"/>
              </a:spcBef>
              <a:buClr>
                <a:srgbClr val="0076C0"/>
              </a:buClr>
              <a:buSzPts val="3600"/>
              <a:buFont typeface="Arial"/>
              <a:buNone/>
            </a:pPr>
            <a:r>
              <a:rPr lang="en-US" sz="3600" dirty="0" smtClean="0"/>
              <a:t>The Impact of Obesity and Diabetes</a:t>
            </a:r>
            <a:endParaRPr lang="en-US" dirty="0"/>
          </a:p>
        </p:txBody>
      </p:sp>
      <p:sp>
        <p:nvSpPr>
          <p:cNvPr id="7" name="Slide Number Placeholder 1"/>
          <p:cNvSpPr>
            <a:spLocks noGrp="1"/>
          </p:cNvSpPr>
          <p:nvPr>
            <p:ph type="sldNum" sz="quarter" idx="12"/>
          </p:nvPr>
        </p:nvSpPr>
        <p:spPr>
          <a:xfrm>
            <a:off x="7010400" y="4874166"/>
            <a:ext cx="2133600" cy="274097"/>
          </a:xfrm>
        </p:spPr>
        <p:txBody>
          <a:bodyPr/>
          <a:lstStyle/>
          <a:p>
            <a:pPr>
              <a:defRPr/>
            </a:pPr>
            <a:r>
              <a:rPr lang="en-US" sz="1000" dirty="0" smtClean="0">
                <a:latin typeface="Arial" panose="020B0604020202020204" pitchFamily="34" charset="0"/>
                <a:cs typeface="Arial" panose="020B0604020202020204" pitchFamily="34" charset="0"/>
              </a:rPr>
              <a:t>25</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3680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5968"/>
            <a:ext cx="8229600" cy="3288319"/>
          </a:xfrm>
        </p:spPr>
        <p:txBody>
          <a:bodyPr>
            <a:noAutofit/>
          </a:bodyPr>
          <a:lstStyle/>
          <a:p>
            <a:pPr marL="0" indent="0">
              <a:buNone/>
            </a:pPr>
            <a:r>
              <a:rPr lang="en-US" sz="2800" dirty="0" smtClean="0">
                <a:latin typeface="Arial" charset="0"/>
                <a:ea typeface="Arial" charset="0"/>
                <a:cs typeface="Arial" charset="0"/>
              </a:rPr>
              <a:t>What is obesity?</a:t>
            </a:r>
          </a:p>
          <a:p>
            <a:pPr marL="0" indent="0">
              <a:buNone/>
            </a:pPr>
            <a:r>
              <a:rPr lang="en-US" sz="2800" dirty="0" smtClean="0">
                <a:latin typeface="Arial" charset="0"/>
                <a:ea typeface="Arial" charset="0"/>
                <a:cs typeface="Arial" charset="0"/>
              </a:rPr>
              <a:t>What is diabetes?</a:t>
            </a:r>
          </a:p>
          <a:p>
            <a:pPr marL="0" indent="0">
              <a:buNone/>
            </a:pPr>
            <a:r>
              <a:rPr lang="en-US" sz="2800" dirty="0" smtClean="0">
                <a:latin typeface="Arial" charset="0"/>
                <a:ea typeface="Arial" charset="0"/>
                <a:cs typeface="Arial" charset="0"/>
              </a:rPr>
              <a:t>How are obesity and diabetes related?</a:t>
            </a:r>
          </a:p>
          <a:p>
            <a:pPr>
              <a:lnSpc>
                <a:spcPct val="100000"/>
              </a:lnSpc>
            </a:pPr>
            <a:r>
              <a:rPr lang="en-US" sz="2800" dirty="0" smtClean="0">
                <a:latin typeface="Arial" charset="0"/>
                <a:ea typeface="Arial" charset="0"/>
                <a:cs typeface="Arial" charset="0"/>
              </a:rPr>
              <a:t>Genetic</a:t>
            </a:r>
          </a:p>
          <a:p>
            <a:pPr>
              <a:lnSpc>
                <a:spcPct val="100000"/>
              </a:lnSpc>
            </a:pPr>
            <a:r>
              <a:rPr lang="en-US" sz="2800" dirty="0" smtClean="0">
                <a:latin typeface="Arial" charset="0"/>
                <a:ea typeface="Arial" charset="0"/>
                <a:cs typeface="Arial" charset="0"/>
              </a:rPr>
              <a:t>Hormone levels + body composition + energy metabolism</a:t>
            </a:r>
          </a:p>
          <a:p>
            <a:pPr>
              <a:lnSpc>
                <a:spcPct val="100000"/>
              </a:lnSpc>
            </a:pPr>
            <a:r>
              <a:rPr lang="en-US" sz="2800" dirty="0" smtClean="0">
                <a:latin typeface="Arial" charset="0"/>
                <a:ea typeface="Arial" charset="0"/>
                <a:cs typeface="Arial" charset="0"/>
              </a:rPr>
              <a:t>Modulation of metabolism by adipose tissues</a:t>
            </a:r>
            <a:endParaRPr lang="en-US" sz="2800" dirty="0">
              <a:latin typeface="Arial" charset="0"/>
              <a:ea typeface="Arial" charset="0"/>
              <a:cs typeface="Arial" charset="0"/>
            </a:endParaRPr>
          </a:p>
          <a:p>
            <a:pPr marL="0" indent="0" algn="ctr">
              <a:buNone/>
            </a:pPr>
            <a:endParaRPr lang="en-US" sz="2800" b="1" dirty="0">
              <a:latin typeface="Arial" charset="0"/>
              <a:ea typeface="Arial" charset="0"/>
              <a:cs typeface="Arial" charset="0"/>
            </a:endParaRPr>
          </a:p>
        </p:txBody>
      </p:sp>
      <p:sp>
        <p:nvSpPr>
          <p:cNvPr id="4" name="Shape 108"/>
          <p:cNvSpPr txBox="1">
            <a:spLocks/>
          </p:cNvSpPr>
          <p:nvPr/>
        </p:nvSpPr>
        <p:spPr>
          <a:xfrm>
            <a:off x="457200" y="220005"/>
            <a:ext cx="8229600" cy="637769"/>
          </a:xfrm>
          <a:prstGeom prst="rect">
            <a:avLst/>
          </a:prstGeom>
          <a:noFill/>
          <a:ln>
            <a:noFill/>
          </a:ln>
        </p:spPr>
        <p:txBody>
          <a:bodyPr spcFirstLastPara="1" vert="horz" wrap="square" lIns="91425" tIns="45700" rIns="91425" bIns="45700" rtlCol="0" anchor="ctr" anchorCtr="0">
            <a:noAutofit/>
          </a:bodyPr>
          <a:lstStyle>
            <a:lvl1pPr algn="l" defTabSz="457200" rtl="0" eaLnBrk="1" latinLnBrk="0" hangingPunct="1">
              <a:spcBef>
                <a:spcPct val="0"/>
              </a:spcBef>
              <a:buNone/>
              <a:defRPr sz="3500" b="1" i="0" kern="1200" baseline="0">
                <a:solidFill>
                  <a:srgbClr val="0076C0"/>
                </a:solidFill>
                <a:latin typeface="Arial"/>
                <a:ea typeface="+mj-ea"/>
                <a:cs typeface="+mj-cs"/>
              </a:defRPr>
            </a:lvl1pPr>
          </a:lstStyle>
          <a:p>
            <a:pPr algn="ctr">
              <a:spcBef>
                <a:spcPts val="0"/>
              </a:spcBef>
              <a:buClr>
                <a:srgbClr val="0076C0"/>
              </a:buClr>
              <a:buSzPts val="3600"/>
              <a:buFont typeface="Arial"/>
              <a:buNone/>
            </a:pPr>
            <a:r>
              <a:rPr lang="en-US" sz="3600" dirty="0" smtClean="0"/>
              <a:t>Pathogenesis of Obesity/Diabetes</a:t>
            </a:r>
            <a:endParaRPr lang="en-US" dirty="0"/>
          </a:p>
        </p:txBody>
      </p:sp>
      <p:sp>
        <p:nvSpPr>
          <p:cNvPr id="6" name="Slide Number Placeholder 1"/>
          <p:cNvSpPr>
            <a:spLocks noGrp="1"/>
          </p:cNvSpPr>
          <p:nvPr>
            <p:ph type="sldNum" sz="quarter" idx="12"/>
          </p:nvPr>
        </p:nvSpPr>
        <p:spPr>
          <a:xfrm>
            <a:off x="7010400" y="4874166"/>
            <a:ext cx="2133600" cy="274097"/>
          </a:xfrm>
        </p:spPr>
        <p:txBody>
          <a:bodyPr/>
          <a:lstStyle/>
          <a:p>
            <a:pPr>
              <a:defRPr/>
            </a:pPr>
            <a:r>
              <a:rPr lang="en-US" sz="1000" dirty="0" smtClean="0">
                <a:latin typeface="Arial" panose="020B0604020202020204" pitchFamily="34" charset="0"/>
                <a:cs typeface="Arial" panose="020B0604020202020204" pitchFamily="34" charset="0"/>
              </a:rPr>
              <a:t>26</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05646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46211939"/>
              </p:ext>
            </p:extLst>
          </p:nvPr>
        </p:nvGraphicFramePr>
        <p:xfrm>
          <a:off x="126125" y="857774"/>
          <a:ext cx="8744606" cy="3945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hape 108"/>
          <p:cNvSpPr txBox="1">
            <a:spLocks/>
          </p:cNvSpPr>
          <p:nvPr/>
        </p:nvSpPr>
        <p:spPr>
          <a:xfrm>
            <a:off x="457200" y="220005"/>
            <a:ext cx="8229600" cy="637769"/>
          </a:xfrm>
          <a:prstGeom prst="rect">
            <a:avLst/>
          </a:prstGeom>
          <a:noFill/>
          <a:ln>
            <a:noFill/>
          </a:ln>
        </p:spPr>
        <p:txBody>
          <a:bodyPr spcFirstLastPara="1" vert="horz" wrap="square" lIns="91425" tIns="45700" rIns="91425" bIns="45700" rtlCol="0" anchor="ctr" anchorCtr="0">
            <a:noAutofit/>
          </a:bodyPr>
          <a:lstStyle>
            <a:lvl1pPr algn="l" defTabSz="457200" rtl="0" eaLnBrk="1" latinLnBrk="0" hangingPunct="1">
              <a:spcBef>
                <a:spcPct val="0"/>
              </a:spcBef>
              <a:buNone/>
              <a:defRPr sz="3500" b="1" i="0" kern="1200" baseline="0">
                <a:solidFill>
                  <a:srgbClr val="0076C0"/>
                </a:solidFill>
                <a:latin typeface="Arial"/>
                <a:ea typeface="+mj-ea"/>
                <a:cs typeface="+mj-cs"/>
              </a:defRPr>
            </a:lvl1pPr>
          </a:lstStyle>
          <a:p>
            <a:pPr algn="ctr">
              <a:spcBef>
                <a:spcPts val="0"/>
              </a:spcBef>
              <a:buClr>
                <a:srgbClr val="0076C0"/>
              </a:buClr>
              <a:buSzPts val="3600"/>
              <a:buFont typeface="Arial"/>
              <a:buNone/>
            </a:pPr>
            <a:r>
              <a:rPr lang="en-US" sz="3600" dirty="0" smtClean="0"/>
              <a:t>Pathogenesis Continued</a:t>
            </a:r>
            <a:endParaRPr lang="en-US" dirty="0"/>
          </a:p>
        </p:txBody>
      </p:sp>
      <p:sp>
        <p:nvSpPr>
          <p:cNvPr id="6" name="Slide Number Placeholder 1"/>
          <p:cNvSpPr>
            <a:spLocks noGrp="1"/>
          </p:cNvSpPr>
          <p:nvPr>
            <p:ph type="sldNum" sz="quarter" idx="12"/>
          </p:nvPr>
        </p:nvSpPr>
        <p:spPr>
          <a:xfrm>
            <a:off x="7010400" y="4874166"/>
            <a:ext cx="2133600" cy="274097"/>
          </a:xfrm>
        </p:spPr>
        <p:txBody>
          <a:bodyPr/>
          <a:lstStyle/>
          <a:p>
            <a:pPr>
              <a:defRPr/>
            </a:pPr>
            <a:r>
              <a:rPr lang="en-US" sz="1000" dirty="0" smtClean="0">
                <a:latin typeface="Arial" panose="020B0604020202020204" pitchFamily="34" charset="0"/>
                <a:cs typeface="Arial" panose="020B0604020202020204" pitchFamily="34" charset="0"/>
              </a:rPr>
              <a:t>27</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81613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10400" y="4874166"/>
            <a:ext cx="2133600" cy="274097"/>
          </a:xfrm>
        </p:spPr>
        <p:txBody>
          <a:bodyPr/>
          <a:lstStyle/>
          <a:p>
            <a:pPr>
              <a:defRPr/>
            </a:pPr>
            <a:fld id="{959DD1D1-2836-42BA-AD5D-BE42573C997E}" type="slidenum">
              <a:rPr lang="en-US" sz="1000" smtClean="0">
                <a:latin typeface="Arial" panose="020B0604020202020204" pitchFamily="34" charset="0"/>
                <a:cs typeface="Arial" panose="020B0604020202020204" pitchFamily="34" charset="0"/>
              </a:rPr>
              <a:pPr>
                <a:defRPr/>
              </a:pPr>
              <a:t>28</a:t>
            </a:fld>
            <a:endParaRPr lang="en-US" sz="1000" dirty="0">
              <a:latin typeface="Arial" panose="020B0604020202020204" pitchFamily="34" charset="0"/>
              <a:cs typeface="Arial" panose="020B0604020202020204" pitchFamily="34" charset="0"/>
            </a:endParaRPr>
          </a:p>
        </p:txBody>
      </p:sp>
      <p:sp>
        <p:nvSpPr>
          <p:cNvPr id="4" name="TextBox 3"/>
          <p:cNvSpPr txBox="1"/>
          <p:nvPr/>
        </p:nvSpPr>
        <p:spPr>
          <a:xfrm>
            <a:off x="2311401" y="847084"/>
            <a:ext cx="4089400" cy="369332"/>
          </a:xfrm>
          <a:prstGeom prst="rect">
            <a:avLst/>
          </a:prstGeom>
          <a:solidFill>
            <a:schemeClr val="accent3">
              <a:alpha val="60000"/>
            </a:schemeClr>
          </a:solidFill>
        </p:spPr>
        <p:txBody>
          <a:bodyPr wrap="square" rtlCol="0">
            <a:spAutoFit/>
          </a:bodyPr>
          <a:lstStyle/>
          <a:p>
            <a:pPr algn="ctr"/>
            <a:r>
              <a:rPr lang="en-US" dirty="0">
                <a:latin typeface="Arial" panose="020B0604020202020204" pitchFamily="34" charset="0"/>
                <a:cs typeface="Arial" panose="020B0604020202020204" pitchFamily="34" charset="0"/>
              </a:rPr>
              <a:t>Insulin Resistance</a:t>
            </a:r>
          </a:p>
        </p:txBody>
      </p:sp>
      <p:sp>
        <p:nvSpPr>
          <p:cNvPr id="6" name="Rectangle 5"/>
          <p:cNvSpPr/>
          <p:nvPr/>
        </p:nvSpPr>
        <p:spPr>
          <a:xfrm>
            <a:off x="4749790" y="1714890"/>
            <a:ext cx="2184410" cy="1015663"/>
          </a:xfrm>
          <a:prstGeom prst="rect">
            <a:avLst/>
          </a:prstGeom>
          <a:solidFill>
            <a:srgbClr val="008000">
              <a:alpha val="58000"/>
            </a:srgbClr>
          </a:solidFill>
        </p:spPr>
        <p:txBody>
          <a:bodyPr wrap="square">
            <a:spAutoFit/>
          </a:bodyPr>
          <a:lstStyle/>
          <a:p>
            <a:pPr lvl="0" algn="ctr"/>
            <a:r>
              <a:rPr lang="en-US" sz="1500" dirty="0">
                <a:latin typeface="Arial" panose="020B0604020202020204" pitchFamily="34" charset="0"/>
                <a:cs typeface="Arial" panose="020B0604020202020204" pitchFamily="34" charset="0"/>
              </a:rPr>
              <a:t>Autonomic Dysfunction</a:t>
            </a:r>
          </a:p>
          <a:p>
            <a:pPr lvl="0" algn="ctr"/>
            <a:r>
              <a:rPr lang="en-US" sz="1500" dirty="0">
                <a:latin typeface="Arial" panose="020B0604020202020204" pitchFamily="34" charset="0"/>
                <a:cs typeface="Arial" panose="020B0604020202020204" pitchFamily="34" charset="0"/>
              </a:rPr>
              <a:t>Inflammation</a:t>
            </a:r>
          </a:p>
          <a:p>
            <a:pPr lvl="0" algn="ctr"/>
            <a:r>
              <a:rPr lang="en-US" sz="1500" dirty="0">
                <a:latin typeface="Arial" panose="020B0604020202020204" pitchFamily="34" charset="0"/>
                <a:cs typeface="Arial" panose="020B0604020202020204" pitchFamily="34" charset="0"/>
              </a:rPr>
              <a:t>Thrombosis</a:t>
            </a:r>
          </a:p>
          <a:p>
            <a:pPr lvl="0" algn="ctr"/>
            <a:r>
              <a:rPr lang="en-US" sz="1500" dirty="0">
                <a:latin typeface="Arial" panose="020B0604020202020204" pitchFamily="34" charset="0"/>
                <a:cs typeface="Arial" panose="020B0604020202020204" pitchFamily="34" charset="0"/>
              </a:rPr>
              <a:t>VSM proliferation</a:t>
            </a:r>
          </a:p>
        </p:txBody>
      </p:sp>
      <p:sp>
        <p:nvSpPr>
          <p:cNvPr id="7" name="Rectangle 6"/>
          <p:cNvSpPr/>
          <p:nvPr/>
        </p:nvSpPr>
        <p:spPr>
          <a:xfrm>
            <a:off x="1752601" y="1726511"/>
            <a:ext cx="2311389" cy="1015663"/>
          </a:xfrm>
          <a:prstGeom prst="rect">
            <a:avLst/>
          </a:prstGeom>
          <a:solidFill>
            <a:srgbClr val="FFC000">
              <a:alpha val="60000"/>
            </a:srgbClr>
          </a:solidFill>
        </p:spPr>
        <p:txBody>
          <a:bodyPr wrap="square">
            <a:spAutoFit/>
          </a:bodyPr>
          <a:lstStyle/>
          <a:p>
            <a:pPr lvl="0" algn="ctr"/>
            <a:r>
              <a:rPr lang="en-US" sz="1500" dirty="0">
                <a:latin typeface="Arial" panose="020B0604020202020204" pitchFamily="34" charset="0"/>
                <a:cs typeface="Arial" panose="020B0604020202020204" pitchFamily="34" charset="0"/>
              </a:rPr>
              <a:t>Immune Dysfunction</a:t>
            </a:r>
          </a:p>
          <a:p>
            <a:pPr lvl="0" algn="ctr"/>
            <a:r>
              <a:rPr lang="en-US" sz="1500" dirty="0">
                <a:latin typeface="Arial" panose="020B0604020202020204" pitchFamily="34" charset="0"/>
                <a:cs typeface="Arial" panose="020B0604020202020204" pitchFamily="34" charset="0"/>
              </a:rPr>
              <a:t>Oxidative Stress</a:t>
            </a: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
            </a:r>
            <a:br>
              <a:rPr lang="en-US" sz="1500" dirty="0">
                <a:latin typeface="Arial" panose="020B0604020202020204" pitchFamily="34" charset="0"/>
                <a:cs typeface="Arial" panose="020B0604020202020204" pitchFamily="34" charset="0"/>
              </a:rPr>
            </a:br>
            <a:endParaRPr lang="en-US" sz="1500" dirty="0">
              <a:latin typeface="Arial" panose="020B0604020202020204" pitchFamily="34" charset="0"/>
              <a:cs typeface="Arial" panose="020B0604020202020204" pitchFamily="34" charset="0"/>
            </a:endParaRPr>
          </a:p>
        </p:txBody>
      </p:sp>
      <p:sp>
        <p:nvSpPr>
          <p:cNvPr id="8" name="Rectangle 7"/>
          <p:cNvSpPr/>
          <p:nvPr/>
        </p:nvSpPr>
        <p:spPr>
          <a:xfrm>
            <a:off x="3086101" y="3062142"/>
            <a:ext cx="2654300" cy="784830"/>
          </a:xfrm>
          <a:prstGeom prst="rect">
            <a:avLst/>
          </a:prstGeom>
          <a:solidFill>
            <a:schemeClr val="accent1">
              <a:lumMod val="75000"/>
              <a:alpha val="60000"/>
            </a:schemeClr>
          </a:solidFill>
        </p:spPr>
        <p:txBody>
          <a:bodyPr wrap="square">
            <a:spAutoFit/>
          </a:bodyPr>
          <a:lstStyle/>
          <a:p>
            <a:pPr algn="ctr"/>
            <a:r>
              <a:rPr lang="en-US" sz="1500" dirty="0">
                <a:latin typeface="Arial" panose="020B0604020202020204" pitchFamily="34" charset="0"/>
                <a:ea typeface="Arial" pitchFamily="-84" charset="0"/>
                <a:cs typeface="Arial" panose="020B0604020202020204" pitchFamily="34" charset="0"/>
              </a:rPr>
              <a:t>Vascular Dysfunction </a:t>
            </a:r>
          </a:p>
          <a:p>
            <a:pPr algn="ctr"/>
            <a:r>
              <a:rPr lang="en-US" sz="1500" dirty="0">
                <a:latin typeface="Arial" panose="020B0604020202020204" pitchFamily="34" charset="0"/>
                <a:ea typeface="Arial" pitchFamily="-84" charset="0"/>
                <a:cs typeface="Arial" panose="020B0604020202020204" pitchFamily="34" charset="0"/>
              </a:rPr>
              <a:t>&amp;</a:t>
            </a:r>
          </a:p>
          <a:p>
            <a:pPr algn="ctr"/>
            <a:r>
              <a:rPr lang="en-US" sz="1500" dirty="0">
                <a:latin typeface="Arial" panose="020B0604020202020204" pitchFamily="34" charset="0"/>
                <a:ea typeface="Arial" pitchFamily="-84" charset="0"/>
                <a:cs typeface="Arial" panose="020B0604020202020204" pitchFamily="34" charset="0"/>
              </a:rPr>
              <a:t> </a:t>
            </a:r>
            <a:r>
              <a:rPr lang="en-US" sz="1500" dirty="0" err="1">
                <a:latin typeface="Arial" panose="020B0604020202020204" pitchFamily="34" charset="0"/>
                <a:ea typeface="Arial" pitchFamily="-84" charset="0"/>
                <a:cs typeface="Arial" panose="020B0604020202020204" pitchFamily="34" charset="0"/>
              </a:rPr>
              <a:t>Atherogenesis</a:t>
            </a:r>
            <a:endParaRPr lang="en-US" sz="1500" dirty="0">
              <a:latin typeface="Arial" panose="020B0604020202020204" pitchFamily="34" charset="0"/>
              <a:ea typeface="Arial" pitchFamily="-84" charset="0"/>
              <a:cs typeface="Arial" panose="020B0604020202020204" pitchFamily="34" charset="0"/>
            </a:endParaRPr>
          </a:p>
        </p:txBody>
      </p:sp>
      <p:sp>
        <p:nvSpPr>
          <p:cNvPr id="9" name="Rectangle 8"/>
          <p:cNvSpPr/>
          <p:nvPr/>
        </p:nvSpPr>
        <p:spPr>
          <a:xfrm>
            <a:off x="2832104" y="4314864"/>
            <a:ext cx="3429000" cy="646331"/>
          </a:xfrm>
          <a:prstGeom prst="rect">
            <a:avLst/>
          </a:prstGeom>
          <a:solidFill>
            <a:schemeClr val="tx2">
              <a:lumMod val="75000"/>
              <a:alpha val="60000"/>
            </a:schemeClr>
          </a:solidFill>
        </p:spPr>
        <p:txBody>
          <a:bodyPr>
            <a:spAutoFit/>
          </a:bodyPr>
          <a:lstStyle/>
          <a:p>
            <a:pPr algn="ctr"/>
            <a:r>
              <a:rPr lang="en-US" dirty="0">
                <a:solidFill>
                  <a:schemeClr val="bg1"/>
                </a:solidFill>
                <a:latin typeface="Arial" panose="020B0604020202020204" pitchFamily="34" charset="0"/>
                <a:cs typeface="Arial" panose="020B0604020202020204" pitchFamily="34" charset="0"/>
              </a:rPr>
              <a:t>Metabolic Abnormalities</a:t>
            </a:r>
          </a:p>
          <a:p>
            <a:pPr algn="ctr"/>
            <a:r>
              <a:rPr lang="en-US" dirty="0">
                <a:solidFill>
                  <a:schemeClr val="bg1"/>
                </a:solidFill>
                <a:latin typeface="Arial" panose="020B0604020202020204" pitchFamily="34" charset="0"/>
                <a:cs typeface="Arial" panose="020B0604020202020204" pitchFamily="34" charset="0"/>
              </a:rPr>
              <a:t>TG, HDL, HTN, Glucose, Renal</a:t>
            </a:r>
          </a:p>
        </p:txBody>
      </p:sp>
      <p:sp>
        <p:nvSpPr>
          <p:cNvPr id="11" name="Down Arrow 10"/>
          <p:cNvSpPr/>
          <p:nvPr/>
        </p:nvSpPr>
        <p:spPr>
          <a:xfrm>
            <a:off x="2806715" y="1202682"/>
            <a:ext cx="363474" cy="4953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Down Arrow 11"/>
          <p:cNvSpPr/>
          <p:nvPr/>
        </p:nvSpPr>
        <p:spPr>
          <a:xfrm>
            <a:off x="5740400" y="1215383"/>
            <a:ext cx="363474" cy="482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Curved Right Arrow 12"/>
          <p:cNvSpPr/>
          <p:nvPr/>
        </p:nvSpPr>
        <p:spPr>
          <a:xfrm>
            <a:off x="2286006" y="2720181"/>
            <a:ext cx="571495" cy="975614"/>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14" name="Curved Left Arrow 13"/>
          <p:cNvSpPr/>
          <p:nvPr/>
        </p:nvSpPr>
        <p:spPr>
          <a:xfrm>
            <a:off x="6007106" y="2725450"/>
            <a:ext cx="548640" cy="912114"/>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15" name="Down Arrow 14"/>
          <p:cNvSpPr/>
          <p:nvPr/>
        </p:nvSpPr>
        <p:spPr>
          <a:xfrm>
            <a:off x="4279904" y="3823889"/>
            <a:ext cx="363474" cy="490975"/>
          </a:xfrm>
          <a:prstGeom prst="downArrow">
            <a:avLst>
              <a:gd name="adj1" fmla="val 43012"/>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 name="Shape 108"/>
          <p:cNvSpPr txBox="1">
            <a:spLocks/>
          </p:cNvSpPr>
          <p:nvPr/>
        </p:nvSpPr>
        <p:spPr>
          <a:xfrm>
            <a:off x="457200" y="220005"/>
            <a:ext cx="8229600" cy="637769"/>
          </a:xfrm>
          <a:prstGeom prst="rect">
            <a:avLst/>
          </a:prstGeom>
          <a:noFill/>
          <a:ln>
            <a:noFill/>
          </a:ln>
        </p:spPr>
        <p:txBody>
          <a:bodyPr spcFirstLastPara="1" wrap="square" lIns="91425" tIns="45700" rIns="91425" bIns="45700" anchor="ctr" anchorCtr="0">
            <a:noAutofit/>
          </a:bodyPr>
          <a:lstStyle>
            <a:lvl1pPr algn="l" defTabSz="457200" rtl="0" eaLnBrk="1" latinLnBrk="0" hangingPunct="1">
              <a:spcBef>
                <a:spcPct val="0"/>
              </a:spcBef>
              <a:buNone/>
              <a:defRPr sz="3500" b="1" i="0" kern="1200" baseline="0">
                <a:solidFill>
                  <a:srgbClr val="0076C0"/>
                </a:solidFill>
                <a:latin typeface="Arial"/>
                <a:ea typeface="+mj-ea"/>
                <a:cs typeface="+mj-cs"/>
              </a:defRPr>
            </a:lvl1pPr>
          </a:lstStyle>
          <a:p>
            <a:pPr algn="ctr">
              <a:spcBef>
                <a:spcPts val="0"/>
              </a:spcBef>
              <a:buClr>
                <a:srgbClr val="0076C0"/>
              </a:buClr>
              <a:buSzPts val="3600"/>
              <a:buFont typeface="Arial"/>
              <a:buNone/>
            </a:pPr>
            <a:r>
              <a:rPr lang="en-US" sz="3600" dirty="0" smtClean="0"/>
              <a:t>Pathogenesis Summarized</a:t>
            </a:r>
            <a:endParaRPr lang="en-US" dirty="0"/>
          </a:p>
        </p:txBody>
      </p:sp>
    </p:spTree>
    <p:extLst>
      <p:ext uri="{BB962C8B-B14F-4D97-AF65-F5344CB8AC3E}">
        <p14:creationId xmlns:p14="http://schemas.microsoft.com/office/powerpoint/2010/main" val="2846687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4885902_asia_ssb_thb"/>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08477" y="1496888"/>
            <a:ext cx="2172560" cy="326350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63904" y="857774"/>
            <a:ext cx="2797628" cy="523220"/>
          </a:xfrm>
          <a:prstGeom prst="rect">
            <a:avLst/>
          </a:prstGeom>
          <a:noFill/>
        </p:spPr>
        <p:txBody>
          <a:bodyPr wrap="square" rtlCol="0">
            <a:spAutoFit/>
          </a:bodyPr>
          <a:lstStyle/>
          <a:p>
            <a:pPr algn="ctr"/>
            <a:r>
              <a:rPr lang="en-US" sz="2800" dirty="0">
                <a:latin typeface="Arial" charset="0"/>
                <a:ea typeface="Arial" charset="0"/>
                <a:cs typeface="Arial" charset="0"/>
              </a:rPr>
              <a:t>Dietary Habits</a:t>
            </a:r>
          </a:p>
        </p:txBody>
      </p:sp>
      <p:sp>
        <p:nvSpPr>
          <p:cNvPr id="6" name="Rectangle 5"/>
          <p:cNvSpPr/>
          <p:nvPr/>
        </p:nvSpPr>
        <p:spPr>
          <a:xfrm>
            <a:off x="2784108" y="1714723"/>
            <a:ext cx="1850572" cy="3170099"/>
          </a:xfrm>
          <a:prstGeom prst="rect">
            <a:avLst/>
          </a:prstGeom>
        </p:spPr>
        <p:txBody>
          <a:bodyPr wrap="square">
            <a:spAutoFit/>
          </a:bodyPr>
          <a:lstStyle/>
          <a:p>
            <a:pPr marL="214313" indent="-214313">
              <a:buFont typeface="Arial" charset="0"/>
              <a:buChar char="•"/>
            </a:pPr>
            <a:r>
              <a:rPr lang="en-US" altLang="en-US" sz="2000" dirty="0">
                <a:latin typeface="Arial" charset="0"/>
                <a:ea typeface="Arial" charset="0"/>
                <a:cs typeface="Arial" charset="0"/>
              </a:rPr>
              <a:t>Increased consumption of sugar  sweetened beverages</a:t>
            </a:r>
          </a:p>
          <a:p>
            <a:pPr marL="214313" indent="-214313">
              <a:buFont typeface="Arial" charset="0"/>
              <a:buChar char="•"/>
            </a:pPr>
            <a:r>
              <a:rPr lang="en-US" altLang="en-US" sz="2000" dirty="0">
                <a:latin typeface="Arial" charset="0"/>
                <a:ea typeface="Arial" charset="0"/>
                <a:cs typeface="Arial" charset="0"/>
              </a:rPr>
              <a:t>Continued low consumption of fruits and vegetables</a:t>
            </a:r>
          </a:p>
        </p:txBody>
      </p:sp>
      <p:pic>
        <p:nvPicPr>
          <p:cNvPr id="7" name="Picture 6" descr="11366764_fastfood-incar_flp-bw.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73388" y="1496888"/>
            <a:ext cx="2139040" cy="3271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912428" y="1789812"/>
            <a:ext cx="1725387" cy="2246769"/>
          </a:xfrm>
          <a:prstGeom prst="rect">
            <a:avLst/>
          </a:prstGeom>
        </p:spPr>
        <p:txBody>
          <a:bodyPr wrap="square">
            <a:spAutoFit/>
          </a:bodyPr>
          <a:lstStyle/>
          <a:p>
            <a:pPr marL="342900" indent="-342900">
              <a:buFont typeface="Arial" panose="020B0604020202020204" pitchFamily="34" charset="0"/>
              <a:buChar char="•"/>
            </a:pPr>
            <a:r>
              <a:rPr lang="en-US" altLang="en-US" sz="2000" dirty="0">
                <a:latin typeface="Arial" charset="0"/>
                <a:ea typeface="Arial" charset="0"/>
                <a:cs typeface="Arial" charset="0"/>
              </a:rPr>
              <a:t>Increased frequency of meals eaten away from home </a:t>
            </a:r>
          </a:p>
          <a:p>
            <a:endParaRPr lang="en-US" altLang="en-US" sz="2000" dirty="0"/>
          </a:p>
        </p:txBody>
      </p:sp>
      <p:sp>
        <p:nvSpPr>
          <p:cNvPr id="9" name="Shape 108"/>
          <p:cNvSpPr txBox="1">
            <a:spLocks/>
          </p:cNvSpPr>
          <p:nvPr/>
        </p:nvSpPr>
        <p:spPr>
          <a:xfrm>
            <a:off x="457200" y="220005"/>
            <a:ext cx="8229600" cy="637769"/>
          </a:xfrm>
          <a:prstGeom prst="rect">
            <a:avLst/>
          </a:prstGeom>
          <a:noFill/>
          <a:ln>
            <a:noFill/>
          </a:ln>
        </p:spPr>
        <p:txBody>
          <a:bodyPr spcFirstLastPara="1" vert="horz" wrap="square" lIns="91425" tIns="45700" rIns="91425" bIns="45700" rtlCol="0" anchor="ctr" anchorCtr="0">
            <a:noAutofit/>
          </a:bodyPr>
          <a:lstStyle>
            <a:lvl1pPr algn="l" defTabSz="457200" rtl="0" eaLnBrk="1" latinLnBrk="0" hangingPunct="1">
              <a:spcBef>
                <a:spcPct val="0"/>
              </a:spcBef>
              <a:buNone/>
              <a:defRPr sz="3500" b="1" i="0" kern="1200" baseline="0">
                <a:solidFill>
                  <a:srgbClr val="0076C0"/>
                </a:solidFill>
                <a:latin typeface="Arial"/>
                <a:ea typeface="+mj-ea"/>
                <a:cs typeface="+mj-cs"/>
              </a:defRPr>
            </a:lvl1pPr>
          </a:lstStyle>
          <a:p>
            <a:pPr algn="ctr">
              <a:spcBef>
                <a:spcPts val="0"/>
              </a:spcBef>
              <a:buClr>
                <a:srgbClr val="0076C0"/>
              </a:buClr>
              <a:buSzPts val="3600"/>
              <a:buFont typeface="Arial"/>
              <a:buNone/>
            </a:pPr>
            <a:r>
              <a:rPr lang="en-US" sz="3600" dirty="0" smtClean="0"/>
              <a:t>How Did We Get Here?</a:t>
            </a:r>
            <a:endParaRPr lang="en-US" dirty="0"/>
          </a:p>
        </p:txBody>
      </p:sp>
      <p:sp>
        <p:nvSpPr>
          <p:cNvPr id="10" name="Slide Number Placeholder 1"/>
          <p:cNvSpPr>
            <a:spLocks noGrp="1"/>
          </p:cNvSpPr>
          <p:nvPr>
            <p:ph type="sldNum" sz="quarter" idx="12"/>
          </p:nvPr>
        </p:nvSpPr>
        <p:spPr>
          <a:xfrm>
            <a:off x="7010400" y="4874166"/>
            <a:ext cx="2133600" cy="274097"/>
          </a:xfrm>
        </p:spPr>
        <p:txBody>
          <a:bodyPr/>
          <a:lstStyle/>
          <a:p>
            <a:pPr>
              <a:defRPr/>
            </a:pPr>
            <a:fld id="{959DD1D1-2836-42BA-AD5D-BE42573C997E}" type="slidenum">
              <a:rPr lang="en-US" sz="1000" smtClean="0">
                <a:latin typeface="Arial" panose="020B0604020202020204" pitchFamily="34" charset="0"/>
                <a:cs typeface="Arial" panose="020B0604020202020204" pitchFamily="34" charset="0"/>
              </a:rPr>
              <a:pPr>
                <a:defRPr/>
              </a:pPr>
              <a:t>29</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954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148263"/>
          </a:xfrm>
          <a:prstGeom prst="rect">
            <a:avLst/>
          </a:prstGeom>
          <a:solidFill>
            <a:srgbClr val="CCD82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7618614" y="4637341"/>
            <a:ext cx="1159328" cy="282525"/>
          </a:xfrm>
          <a:prstGeom prst="rect">
            <a:avLst/>
          </a:prstGeom>
        </p:spPr>
      </p:pic>
      <p:sp>
        <p:nvSpPr>
          <p:cNvPr id="7" name="Shape 96"/>
          <p:cNvSpPr txBox="1"/>
          <p:nvPr/>
        </p:nvSpPr>
        <p:spPr>
          <a:xfrm>
            <a:off x="3417084" y="832956"/>
            <a:ext cx="5555036" cy="3278405"/>
          </a:xfrm>
          <a:prstGeom prst="rect">
            <a:avLst/>
          </a:prstGeom>
          <a:noFill/>
          <a:ln>
            <a:noFill/>
          </a:ln>
        </p:spPr>
        <p:txBody>
          <a:bodyPr spcFirstLastPara="1" wrap="square" lIns="0" tIns="0" rIns="91425" bIns="0" anchor="t" anchorCtr="0">
            <a:noAutofit/>
          </a:bodyPr>
          <a:lstStyle/>
          <a:p>
            <a:pPr marL="0" marR="0" lvl="0" indent="0" algn="l" rtl="0">
              <a:lnSpc>
                <a:spcPct val="94285"/>
              </a:lnSpc>
              <a:spcBef>
                <a:spcPts val="0"/>
              </a:spcBef>
              <a:spcAft>
                <a:spcPts val="0"/>
              </a:spcAft>
              <a:buClr>
                <a:srgbClr val="0076C0"/>
              </a:buClr>
              <a:buSzPts val="3500"/>
              <a:buFont typeface="Arial"/>
              <a:buNone/>
            </a:pPr>
            <a:r>
              <a:rPr lang="en-US" sz="2400" b="1" dirty="0" smtClean="0">
                <a:solidFill>
                  <a:srgbClr val="0076C0"/>
                </a:solidFill>
                <a:latin typeface="Arial" panose="020B0604020202020204" pitchFamily="34" charset="0"/>
                <a:cs typeface="Arial" panose="020B0604020202020204" pitchFamily="34" charset="0"/>
              </a:rPr>
              <a:t>Katherine S. O’Neal</a:t>
            </a:r>
          </a:p>
          <a:p>
            <a:pPr marL="0" marR="0" lvl="0" indent="0" algn="l" rtl="0">
              <a:lnSpc>
                <a:spcPct val="94285"/>
              </a:lnSpc>
              <a:spcBef>
                <a:spcPts val="0"/>
              </a:spcBef>
              <a:spcAft>
                <a:spcPts val="0"/>
              </a:spcAft>
              <a:buClr>
                <a:srgbClr val="0076C0"/>
              </a:buClr>
              <a:buSzPts val="3500"/>
              <a:buFont typeface="Arial"/>
              <a:buNone/>
            </a:pPr>
            <a:r>
              <a:rPr lang="en-US" sz="1800" b="1" dirty="0" err="1" smtClean="0">
                <a:solidFill>
                  <a:srgbClr val="0076C0"/>
                </a:solidFill>
                <a:latin typeface="Arial" panose="020B0604020202020204" pitchFamily="34" charset="0"/>
                <a:cs typeface="Arial" panose="020B0604020202020204" pitchFamily="34" charset="0"/>
              </a:rPr>
              <a:t>PharmD</a:t>
            </a:r>
            <a:r>
              <a:rPr lang="en-US" sz="1800" b="1" dirty="0" smtClean="0">
                <a:solidFill>
                  <a:srgbClr val="0076C0"/>
                </a:solidFill>
                <a:latin typeface="Arial" panose="020B0604020202020204" pitchFamily="34" charset="0"/>
                <a:cs typeface="Arial" panose="020B0604020202020204" pitchFamily="34" charset="0"/>
              </a:rPr>
              <a:t>, MBA, BCACP, CDE, BC-ADM, AE-C, CLS</a:t>
            </a:r>
          </a:p>
          <a:p>
            <a:pPr marL="0" marR="0" lvl="0" indent="0" algn="l" rtl="0">
              <a:lnSpc>
                <a:spcPct val="94285"/>
              </a:lnSpc>
              <a:spcBef>
                <a:spcPts val="0"/>
              </a:spcBef>
              <a:spcAft>
                <a:spcPts val="0"/>
              </a:spcAft>
              <a:buClr>
                <a:srgbClr val="0076C0"/>
              </a:buClr>
              <a:buSzPts val="3500"/>
              <a:buFont typeface="Arial"/>
              <a:buNone/>
            </a:pPr>
            <a:r>
              <a:rPr lang="en-US" sz="1800" b="1" dirty="0" smtClean="0">
                <a:solidFill>
                  <a:srgbClr val="0076C0"/>
                </a:solidFill>
                <a:latin typeface="Arial" panose="020B0604020202020204" pitchFamily="34" charset="0"/>
                <a:cs typeface="Arial" panose="020B0604020202020204" pitchFamily="34" charset="0"/>
              </a:rPr>
              <a:t>Associate Professor and </a:t>
            </a:r>
            <a:r>
              <a:rPr lang="en-US" b="1" dirty="0" smtClean="0">
                <a:solidFill>
                  <a:srgbClr val="0076C0"/>
                </a:solidFill>
                <a:latin typeface="Arial" panose="020B0604020202020204" pitchFamily="34" charset="0"/>
                <a:cs typeface="Arial" panose="020B0604020202020204" pitchFamily="34" charset="0"/>
              </a:rPr>
              <a:t>Clinical Pharmacist</a:t>
            </a:r>
            <a:endParaRPr sz="1800" dirty="0">
              <a:latin typeface="Arial" panose="020B0604020202020204" pitchFamily="34" charset="0"/>
              <a:cs typeface="Arial" panose="020B0604020202020204" pitchFamily="34" charset="0"/>
            </a:endParaRPr>
          </a:p>
          <a:p>
            <a:pPr marL="0" marR="0" lvl="0" indent="0" algn="l" rtl="0">
              <a:lnSpc>
                <a:spcPct val="120000"/>
              </a:lnSpc>
              <a:spcBef>
                <a:spcPts val="10"/>
              </a:spcBef>
              <a:spcAft>
                <a:spcPts val="0"/>
              </a:spcAft>
              <a:buClr>
                <a:schemeClr val="dk1"/>
              </a:buClr>
              <a:buSzPts val="2000"/>
              <a:buFont typeface="Arial"/>
              <a:buNone/>
            </a:pPr>
            <a:endParaRPr lang="en-US" dirty="0" smtClean="0">
              <a:latin typeface="Arial" panose="020B0604020202020204" pitchFamily="34" charset="0"/>
              <a:cs typeface="Arial" panose="020B0604020202020204" pitchFamily="34" charset="0"/>
            </a:endParaRPr>
          </a:p>
          <a:p>
            <a:pPr marL="0" marR="0" lvl="0" indent="0" algn="l" rtl="0">
              <a:lnSpc>
                <a:spcPct val="120000"/>
              </a:lnSpc>
              <a:spcBef>
                <a:spcPts val="10"/>
              </a:spcBef>
              <a:spcAft>
                <a:spcPts val="0"/>
              </a:spcAft>
              <a:buClr>
                <a:schemeClr val="dk1"/>
              </a:buClr>
              <a:buSzPts val="2000"/>
              <a:buFont typeface="Arial"/>
              <a:buNone/>
            </a:pPr>
            <a:endParaRPr dirty="0">
              <a:latin typeface="Arial" panose="020B0604020202020204" pitchFamily="34" charset="0"/>
              <a:cs typeface="Arial" panose="020B0604020202020204" pitchFamily="34" charset="0"/>
            </a:endParaRPr>
          </a:p>
          <a:p>
            <a:pPr marL="0" marR="0" lvl="0" indent="0" algn="l" rtl="0">
              <a:lnSpc>
                <a:spcPct val="120000"/>
              </a:lnSpc>
              <a:spcBef>
                <a:spcPts val="10"/>
              </a:spcBef>
              <a:spcAft>
                <a:spcPts val="0"/>
              </a:spcAft>
              <a:buClr>
                <a:schemeClr val="dk1"/>
              </a:buClr>
              <a:buSzPts val="2000"/>
              <a:buFont typeface="Arial"/>
              <a:buNone/>
            </a:pPr>
            <a:r>
              <a:rPr lang="en-US" sz="1800" dirty="0" smtClean="0">
                <a:solidFill>
                  <a:schemeClr val="dk1"/>
                </a:solidFill>
                <a:latin typeface="Arial" panose="020B0604020202020204" pitchFamily="34" charset="0"/>
                <a:cs typeface="Arial" panose="020B0604020202020204" pitchFamily="34" charset="0"/>
              </a:rPr>
              <a:t>The University of Oklahoma Health Sciences Center</a:t>
            </a:r>
          </a:p>
          <a:p>
            <a:pPr marL="0" marR="0" lvl="0" indent="0" algn="l" rtl="0">
              <a:lnSpc>
                <a:spcPct val="120000"/>
              </a:lnSpc>
              <a:spcBef>
                <a:spcPts val="10"/>
              </a:spcBef>
              <a:spcAft>
                <a:spcPts val="0"/>
              </a:spcAft>
              <a:buClr>
                <a:schemeClr val="dk1"/>
              </a:buClr>
              <a:buSzPts val="2000"/>
              <a:buFont typeface="Arial"/>
              <a:buNone/>
            </a:pPr>
            <a:r>
              <a:rPr lang="en-US" sz="1800" dirty="0" smtClean="0">
                <a:solidFill>
                  <a:schemeClr val="dk1"/>
                </a:solidFill>
                <a:latin typeface="Arial" panose="020B0604020202020204" pitchFamily="34" charset="0"/>
                <a:cs typeface="Arial" panose="020B0604020202020204" pitchFamily="34" charset="0"/>
              </a:rPr>
              <a:t>College of Pharmacy</a:t>
            </a:r>
          </a:p>
          <a:p>
            <a:pPr marL="0" marR="0" lvl="0" indent="0" algn="l" rtl="0">
              <a:lnSpc>
                <a:spcPct val="120000"/>
              </a:lnSpc>
              <a:spcBef>
                <a:spcPts val="10"/>
              </a:spcBef>
              <a:spcAft>
                <a:spcPts val="0"/>
              </a:spcAft>
              <a:buClr>
                <a:schemeClr val="dk1"/>
              </a:buClr>
              <a:buSzPts val="2000"/>
              <a:buFont typeface="Arial"/>
              <a:buNone/>
            </a:pPr>
            <a:r>
              <a:rPr lang="en-US" dirty="0" smtClean="0">
                <a:solidFill>
                  <a:schemeClr val="dk1"/>
                </a:solidFill>
                <a:latin typeface="Arial" panose="020B0604020202020204" pitchFamily="34" charset="0"/>
                <a:cs typeface="Arial" panose="020B0604020202020204" pitchFamily="34" charset="0"/>
              </a:rPr>
              <a:t>Department of Medicine</a:t>
            </a:r>
            <a:endParaRPr lang="en-US" sz="1800" dirty="0" smtClean="0">
              <a:solidFill>
                <a:schemeClr val="dk1"/>
              </a:solidFill>
              <a:latin typeface="Arial" panose="020B0604020202020204" pitchFamily="34" charset="0"/>
              <a:cs typeface="Arial" panose="020B0604020202020204" pitchFamily="34" charset="0"/>
            </a:endParaRPr>
          </a:p>
          <a:p>
            <a:pPr marL="0" marR="0" lvl="0" indent="0" algn="l" rtl="0">
              <a:lnSpc>
                <a:spcPct val="120000"/>
              </a:lnSpc>
              <a:spcBef>
                <a:spcPts val="10"/>
              </a:spcBef>
              <a:spcAft>
                <a:spcPts val="0"/>
              </a:spcAft>
              <a:buClr>
                <a:schemeClr val="dk1"/>
              </a:buClr>
              <a:buSzPts val="2000"/>
              <a:buFont typeface="Arial"/>
              <a:buNone/>
            </a:pPr>
            <a:r>
              <a:rPr lang="en-US" sz="1800" dirty="0" smtClean="0">
                <a:solidFill>
                  <a:schemeClr val="dk1"/>
                </a:solidFill>
                <a:latin typeface="Arial" panose="020B0604020202020204" pitchFamily="34" charset="0"/>
                <a:cs typeface="Arial" panose="020B0604020202020204" pitchFamily="34" charset="0"/>
              </a:rPr>
              <a:t>OU Physicians General Internal Medicine</a:t>
            </a:r>
          </a:p>
          <a:p>
            <a:pPr marL="0" marR="0" lvl="0" indent="0" algn="l" rtl="0">
              <a:lnSpc>
                <a:spcPct val="120000"/>
              </a:lnSpc>
              <a:spcBef>
                <a:spcPts val="10"/>
              </a:spcBef>
              <a:spcAft>
                <a:spcPts val="0"/>
              </a:spcAft>
              <a:buClr>
                <a:schemeClr val="dk1"/>
              </a:buClr>
              <a:buSzPts val="2000"/>
              <a:buFont typeface="Arial"/>
              <a:buNone/>
            </a:pPr>
            <a:r>
              <a:rPr lang="en-US" sz="1800" dirty="0" smtClean="0">
                <a:solidFill>
                  <a:schemeClr val="dk1"/>
                </a:solidFill>
                <a:latin typeface="Arial" panose="020B0604020202020204" pitchFamily="34" charset="0"/>
                <a:cs typeface="Arial" panose="020B0604020202020204" pitchFamily="34" charset="0"/>
              </a:rPr>
              <a:t>Oklahoma City, OK</a:t>
            </a:r>
            <a:br>
              <a:rPr lang="en-US" sz="1800" dirty="0" smtClean="0">
                <a:solidFill>
                  <a:schemeClr val="dk1"/>
                </a:solidFill>
                <a:latin typeface="Arial" panose="020B0604020202020204" pitchFamily="34" charset="0"/>
                <a:cs typeface="Arial" panose="020B0604020202020204" pitchFamily="34" charset="0"/>
              </a:rPr>
            </a:br>
            <a:r>
              <a:rPr lang="en-US" sz="1800" dirty="0" smtClean="0">
                <a:solidFill>
                  <a:schemeClr val="dk1"/>
                </a:solidFill>
                <a:latin typeface="Arial" panose="020B0604020202020204" pitchFamily="34" charset="0"/>
                <a:cs typeface="Arial" panose="020B0604020202020204" pitchFamily="34" charset="0"/>
              </a:rPr>
              <a:t>Member, Harold Hamm Diabetes Center</a:t>
            </a:r>
            <a:endParaRPr sz="1800" dirty="0">
              <a:latin typeface="Arial" panose="020B0604020202020204" pitchFamily="34" charset="0"/>
              <a:cs typeface="Arial" panose="020B0604020202020204" pitchFamily="34" charset="0"/>
            </a:endParaRPr>
          </a:p>
          <a:p>
            <a:pPr marL="342900" marR="0" lvl="0" indent="-342900" algn="l" rtl="0">
              <a:spcBef>
                <a:spcPts val="0"/>
              </a:spcBef>
              <a:spcAft>
                <a:spcPts val="0"/>
              </a:spcAft>
              <a:buClr>
                <a:schemeClr val="dk1"/>
              </a:buClr>
              <a:buSzPts val="1800"/>
              <a:buFont typeface="Arial"/>
              <a:buNone/>
            </a:pPr>
            <a:endParaRPr sz="1800" b="0" i="0" u="none" strike="noStrike" cap="none" dirty="0">
              <a:solidFill>
                <a:srgbClr val="000000"/>
              </a:solidFill>
              <a:latin typeface="Arial" panose="020B0604020202020204" pitchFamily="34" charset="0"/>
              <a:ea typeface="Carme"/>
              <a:cs typeface="Arial" panose="020B0604020202020204" pitchFamily="34" charset="0"/>
              <a:sym typeface="Carme"/>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265" y="628539"/>
            <a:ext cx="2457198" cy="3687238"/>
          </a:xfrm>
          <a:prstGeom prst="rect">
            <a:avLst/>
          </a:prstGeom>
        </p:spPr>
      </p:pic>
    </p:spTree>
    <p:extLst>
      <p:ext uri="{BB962C8B-B14F-4D97-AF65-F5344CB8AC3E}">
        <p14:creationId xmlns:p14="http://schemas.microsoft.com/office/powerpoint/2010/main" val="7736846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032388386"/>
              </p:ext>
            </p:extLst>
          </p:nvPr>
        </p:nvGraphicFramePr>
        <p:xfrm>
          <a:off x="684214" y="1541627"/>
          <a:ext cx="4452938" cy="3181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MPj042764000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73158" y="2453481"/>
            <a:ext cx="26924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MPj042229100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20720" y="1467642"/>
            <a:ext cx="1430338"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MPj0434151000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70120" y="1541626"/>
            <a:ext cx="1766888" cy="1176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hape 108"/>
          <p:cNvSpPr txBox="1">
            <a:spLocks/>
          </p:cNvSpPr>
          <p:nvPr/>
        </p:nvSpPr>
        <p:spPr>
          <a:xfrm>
            <a:off x="457200" y="220005"/>
            <a:ext cx="8229600" cy="637769"/>
          </a:xfrm>
          <a:prstGeom prst="rect">
            <a:avLst/>
          </a:prstGeom>
          <a:noFill/>
          <a:ln>
            <a:noFill/>
          </a:ln>
        </p:spPr>
        <p:txBody>
          <a:bodyPr spcFirstLastPara="1" vert="horz" wrap="square" lIns="91425" tIns="45700" rIns="91425" bIns="45700" rtlCol="0" anchor="ctr" anchorCtr="0">
            <a:noAutofit/>
          </a:bodyPr>
          <a:lstStyle>
            <a:lvl1pPr algn="l" defTabSz="457200" rtl="0" eaLnBrk="1" latinLnBrk="0" hangingPunct="1">
              <a:spcBef>
                <a:spcPct val="0"/>
              </a:spcBef>
              <a:buNone/>
              <a:defRPr sz="3500" b="1" i="0" kern="1200" baseline="0">
                <a:solidFill>
                  <a:srgbClr val="0076C0"/>
                </a:solidFill>
                <a:latin typeface="Arial"/>
                <a:ea typeface="+mj-ea"/>
                <a:cs typeface="+mj-cs"/>
              </a:defRPr>
            </a:lvl1pPr>
          </a:lstStyle>
          <a:p>
            <a:pPr algn="ctr">
              <a:spcBef>
                <a:spcPts val="0"/>
              </a:spcBef>
              <a:buClr>
                <a:srgbClr val="0076C0"/>
              </a:buClr>
              <a:buSzPts val="3600"/>
              <a:buFont typeface="Arial"/>
              <a:buNone/>
            </a:pPr>
            <a:r>
              <a:rPr lang="en-US" sz="3600" dirty="0" smtClean="0"/>
              <a:t>Nature/Nurture</a:t>
            </a:r>
            <a:endParaRPr lang="en-US" dirty="0"/>
          </a:p>
        </p:txBody>
      </p:sp>
      <p:sp>
        <p:nvSpPr>
          <p:cNvPr id="9" name="Slide Number Placeholder 1"/>
          <p:cNvSpPr>
            <a:spLocks noGrp="1"/>
          </p:cNvSpPr>
          <p:nvPr>
            <p:ph type="sldNum" sz="quarter" idx="12"/>
          </p:nvPr>
        </p:nvSpPr>
        <p:spPr>
          <a:xfrm>
            <a:off x="7010400" y="4874166"/>
            <a:ext cx="2133600" cy="274097"/>
          </a:xfrm>
        </p:spPr>
        <p:txBody>
          <a:bodyPr/>
          <a:lstStyle/>
          <a:p>
            <a:pPr>
              <a:defRPr/>
            </a:pPr>
            <a:r>
              <a:rPr lang="en-US" sz="1000" dirty="0" smtClean="0">
                <a:latin typeface="Arial" panose="020B0604020202020204" pitchFamily="34" charset="0"/>
                <a:cs typeface="Arial" panose="020B0604020202020204" pitchFamily="34" charset="0"/>
              </a:rPr>
              <a:t>30</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06833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tretch>
            <a:fillRect/>
          </a:stretch>
        </p:blipFill>
        <p:spPr bwMode="auto">
          <a:xfrm>
            <a:off x="2104218" y="2355270"/>
            <a:ext cx="4227470" cy="264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82332" y="1075013"/>
            <a:ext cx="4779335" cy="1200329"/>
          </a:xfrm>
          <a:prstGeom prst="rect">
            <a:avLst/>
          </a:prstGeom>
        </p:spPr>
        <p:txBody>
          <a:bodyPr wrap="square">
            <a:spAutoFit/>
          </a:bodyPr>
          <a:lstStyle/>
          <a:p>
            <a:r>
              <a:rPr lang="en-US" dirty="0">
                <a:latin typeface="Arial" charset="0"/>
                <a:ea typeface="Arial" charset="0"/>
                <a:cs typeface="Arial" charset="0"/>
              </a:rPr>
              <a:t>Pathogenesis – linked to inappropriate activation of GI immune system toward the gut microbiota in genetically susceptible hosts &amp; influenced by  environmental factors</a:t>
            </a:r>
          </a:p>
        </p:txBody>
      </p:sp>
      <p:sp>
        <p:nvSpPr>
          <p:cNvPr id="6" name="Rectangle 5"/>
          <p:cNvSpPr/>
          <p:nvPr/>
        </p:nvSpPr>
        <p:spPr>
          <a:xfrm>
            <a:off x="287079" y="2658999"/>
            <a:ext cx="2509190" cy="2031325"/>
          </a:xfrm>
          <a:prstGeom prst="rect">
            <a:avLst/>
          </a:prstGeom>
        </p:spPr>
        <p:txBody>
          <a:bodyPr wrap="square">
            <a:spAutoFit/>
          </a:bodyPr>
          <a:lstStyle/>
          <a:p>
            <a:r>
              <a:rPr lang="en-US" dirty="0">
                <a:latin typeface="Arial" charset="0"/>
                <a:ea typeface="Arial" charset="0"/>
                <a:cs typeface="Arial" charset="0"/>
              </a:rPr>
              <a:t>Chronic low-grade </a:t>
            </a:r>
          </a:p>
          <a:p>
            <a:r>
              <a:rPr lang="en-US" dirty="0">
                <a:latin typeface="Arial" charset="0"/>
                <a:ea typeface="Arial" charset="0"/>
                <a:cs typeface="Arial" charset="0"/>
              </a:rPr>
              <a:t>inflammation is </a:t>
            </a:r>
          </a:p>
          <a:p>
            <a:r>
              <a:rPr lang="en-US" dirty="0">
                <a:latin typeface="Arial" charset="0"/>
                <a:ea typeface="Arial" charset="0"/>
                <a:cs typeface="Arial" charset="0"/>
              </a:rPr>
              <a:t>associated with obesity </a:t>
            </a:r>
          </a:p>
          <a:p>
            <a:r>
              <a:rPr lang="en-US" dirty="0">
                <a:latin typeface="Arial" charset="0"/>
                <a:ea typeface="Arial" charset="0"/>
                <a:cs typeface="Arial" charset="0"/>
              </a:rPr>
              <a:t>and metabolic </a:t>
            </a:r>
          </a:p>
          <a:p>
            <a:r>
              <a:rPr lang="en-US" dirty="0">
                <a:latin typeface="Arial" charset="0"/>
                <a:ea typeface="Arial" charset="0"/>
                <a:cs typeface="Arial" charset="0"/>
              </a:rPr>
              <a:t>dysfunction (insulin </a:t>
            </a:r>
          </a:p>
          <a:p>
            <a:r>
              <a:rPr lang="en-US" dirty="0">
                <a:latin typeface="Arial" charset="0"/>
                <a:ea typeface="Arial" charset="0"/>
                <a:cs typeface="Arial" charset="0"/>
              </a:rPr>
              <a:t>resistance) </a:t>
            </a:r>
          </a:p>
        </p:txBody>
      </p:sp>
      <p:sp>
        <p:nvSpPr>
          <p:cNvPr id="7" name="Rectangle 6"/>
          <p:cNvSpPr/>
          <p:nvPr/>
        </p:nvSpPr>
        <p:spPr>
          <a:xfrm>
            <a:off x="6331688" y="2730977"/>
            <a:ext cx="2583712" cy="1754326"/>
          </a:xfrm>
          <a:prstGeom prst="rect">
            <a:avLst/>
          </a:prstGeom>
        </p:spPr>
        <p:txBody>
          <a:bodyPr wrap="square">
            <a:spAutoFit/>
          </a:bodyPr>
          <a:lstStyle/>
          <a:p>
            <a:r>
              <a:rPr lang="en-US" dirty="0">
                <a:latin typeface="Arial" charset="0"/>
                <a:ea typeface="Arial" charset="0"/>
                <a:cs typeface="Arial" charset="0"/>
              </a:rPr>
              <a:t>Gut microbiota (diet-induced changes in microbiota composition) contribute to low-</a:t>
            </a:r>
          </a:p>
          <a:p>
            <a:r>
              <a:rPr lang="en-US" dirty="0">
                <a:latin typeface="Arial" charset="0"/>
                <a:ea typeface="Arial" charset="0"/>
                <a:cs typeface="Arial" charset="0"/>
              </a:rPr>
              <a:t>grade inflammation </a:t>
            </a:r>
          </a:p>
        </p:txBody>
      </p:sp>
      <p:sp>
        <p:nvSpPr>
          <p:cNvPr id="8" name="Shape 108"/>
          <p:cNvSpPr txBox="1">
            <a:spLocks/>
          </p:cNvSpPr>
          <p:nvPr/>
        </p:nvSpPr>
        <p:spPr>
          <a:xfrm>
            <a:off x="457200" y="220005"/>
            <a:ext cx="8229600" cy="637769"/>
          </a:xfrm>
          <a:prstGeom prst="rect">
            <a:avLst/>
          </a:prstGeom>
          <a:noFill/>
          <a:ln>
            <a:noFill/>
          </a:ln>
        </p:spPr>
        <p:txBody>
          <a:bodyPr spcFirstLastPara="1" vert="horz" wrap="square" lIns="91425" tIns="45700" rIns="91425" bIns="45700" rtlCol="0" anchor="ctr" anchorCtr="0">
            <a:noAutofit/>
          </a:bodyPr>
          <a:lstStyle>
            <a:lvl1pPr algn="l" defTabSz="457200" rtl="0" eaLnBrk="1" latinLnBrk="0" hangingPunct="1">
              <a:spcBef>
                <a:spcPct val="0"/>
              </a:spcBef>
              <a:buNone/>
              <a:defRPr sz="3500" b="1" i="0" kern="1200" baseline="0">
                <a:solidFill>
                  <a:srgbClr val="0076C0"/>
                </a:solidFill>
                <a:latin typeface="Arial"/>
                <a:ea typeface="+mj-ea"/>
                <a:cs typeface="+mj-cs"/>
              </a:defRPr>
            </a:lvl1pPr>
          </a:lstStyle>
          <a:p>
            <a:pPr algn="ctr">
              <a:spcBef>
                <a:spcPts val="0"/>
              </a:spcBef>
              <a:buClr>
                <a:srgbClr val="0076C0"/>
              </a:buClr>
              <a:buSzPts val="3600"/>
              <a:buFont typeface="Arial"/>
              <a:buNone/>
            </a:pPr>
            <a:r>
              <a:rPr lang="en-US" sz="3600" dirty="0" smtClean="0"/>
              <a:t>Microbiota Importance</a:t>
            </a:r>
            <a:endParaRPr lang="en-US" dirty="0"/>
          </a:p>
        </p:txBody>
      </p:sp>
      <p:sp>
        <p:nvSpPr>
          <p:cNvPr id="9" name="Slide Number Placeholder 1"/>
          <p:cNvSpPr>
            <a:spLocks noGrp="1"/>
          </p:cNvSpPr>
          <p:nvPr>
            <p:ph type="sldNum" sz="quarter" idx="12"/>
          </p:nvPr>
        </p:nvSpPr>
        <p:spPr>
          <a:xfrm>
            <a:off x="7010400" y="4874166"/>
            <a:ext cx="2133600" cy="274097"/>
          </a:xfrm>
        </p:spPr>
        <p:txBody>
          <a:bodyPr/>
          <a:lstStyle/>
          <a:p>
            <a:pPr>
              <a:defRPr/>
            </a:pPr>
            <a:r>
              <a:rPr lang="en-US" sz="1000" dirty="0" smtClean="0">
                <a:latin typeface="Arial" panose="020B0604020202020204" pitchFamily="34" charset="0"/>
                <a:cs typeface="Arial" panose="020B0604020202020204" pitchFamily="34" charset="0"/>
              </a:rPr>
              <a:t>31</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10032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1368219584"/>
              </p:ext>
            </p:extLst>
          </p:nvPr>
        </p:nvGraphicFramePr>
        <p:xfrm>
          <a:off x="304800" y="987974"/>
          <a:ext cx="8502869" cy="3406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hape 108"/>
          <p:cNvSpPr txBox="1">
            <a:spLocks/>
          </p:cNvSpPr>
          <p:nvPr/>
        </p:nvSpPr>
        <p:spPr>
          <a:xfrm>
            <a:off x="189187" y="220005"/>
            <a:ext cx="8807668" cy="637769"/>
          </a:xfrm>
          <a:prstGeom prst="rect">
            <a:avLst/>
          </a:prstGeom>
          <a:noFill/>
          <a:ln>
            <a:noFill/>
          </a:ln>
        </p:spPr>
        <p:txBody>
          <a:bodyPr spcFirstLastPara="1" vert="horz" wrap="square" lIns="91425" tIns="45700" rIns="91425" bIns="45700" rtlCol="0" anchor="ctr" anchorCtr="0">
            <a:noAutofit/>
          </a:bodyPr>
          <a:lstStyle>
            <a:lvl1pPr algn="l" defTabSz="457200" rtl="0" eaLnBrk="1" latinLnBrk="0" hangingPunct="1">
              <a:spcBef>
                <a:spcPct val="0"/>
              </a:spcBef>
              <a:buNone/>
              <a:defRPr sz="3500" b="1" i="0" kern="1200" baseline="0">
                <a:solidFill>
                  <a:srgbClr val="0076C0"/>
                </a:solidFill>
                <a:latin typeface="Arial"/>
                <a:ea typeface="+mj-ea"/>
                <a:cs typeface="+mj-cs"/>
              </a:defRPr>
            </a:lvl1pPr>
          </a:lstStyle>
          <a:p>
            <a:pPr algn="ctr">
              <a:spcBef>
                <a:spcPts val="0"/>
              </a:spcBef>
              <a:buClr>
                <a:srgbClr val="0076C0"/>
              </a:buClr>
              <a:buSzPts val="3600"/>
              <a:buFont typeface="Arial"/>
              <a:buNone/>
            </a:pPr>
            <a:r>
              <a:rPr lang="en-US" sz="3600" dirty="0" smtClean="0"/>
              <a:t>Hormone Regulation and Relationship</a:t>
            </a:r>
            <a:endParaRPr lang="en-US" dirty="0"/>
          </a:p>
        </p:txBody>
      </p:sp>
      <p:sp>
        <p:nvSpPr>
          <p:cNvPr id="6" name="Slide Number Placeholder 1"/>
          <p:cNvSpPr>
            <a:spLocks noGrp="1"/>
          </p:cNvSpPr>
          <p:nvPr>
            <p:ph type="sldNum" sz="quarter" idx="12"/>
          </p:nvPr>
        </p:nvSpPr>
        <p:spPr>
          <a:xfrm>
            <a:off x="7010400" y="4874166"/>
            <a:ext cx="2133600" cy="274097"/>
          </a:xfrm>
        </p:spPr>
        <p:txBody>
          <a:bodyPr/>
          <a:lstStyle/>
          <a:p>
            <a:pPr>
              <a:defRPr/>
            </a:pPr>
            <a:r>
              <a:rPr lang="en-US" sz="1000" dirty="0" smtClean="0">
                <a:latin typeface="Arial" panose="020B0604020202020204" pitchFamily="34" charset="0"/>
                <a:cs typeface="Arial" panose="020B0604020202020204" pitchFamily="34" charset="0"/>
              </a:rPr>
              <a:t>32</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9989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57200" y="1367796"/>
            <a:ext cx="8003628" cy="3256755"/>
          </a:xfrm>
          <a:prstGeom prst="rect">
            <a:avLst/>
          </a:prstGeom>
        </p:spPr>
        <p:txBody>
          <a:bodyPr>
            <a:noAutofit/>
          </a:bodyPr>
          <a:lstStyle/>
          <a:p>
            <a:r>
              <a:rPr lang="en-US" sz="2400" dirty="0">
                <a:latin typeface="Arial" charset="0"/>
                <a:ea typeface="Arial" charset="0"/>
                <a:cs typeface="Arial" charset="0"/>
              </a:rPr>
              <a:t>Enhanced absorption of nutrients</a:t>
            </a:r>
          </a:p>
          <a:p>
            <a:r>
              <a:rPr lang="en-US" sz="2400" dirty="0">
                <a:latin typeface="Arial" charset="0"/>
                <a:ea typeface="Arial" charset="0"/>
                <a:cs typeface="Arial" charset="0"/>
              </a:rPr>
              <a:t>Enhanced SCFA production and lipogenesis</a:t>
            </a:r>
          </a:p>
          <a:p>
            <a:r>
              <a:rPr lang="en-US" sz="2400" dirty="0">
                <a:latin typeface="Arial" charset="0"/>
                <a:ea typeface="Arial" charset="0"/>
                <a:cs typeface="Arial" charset="0"/>
              </a:rPr>
              <a:t>Reduced activity of fasting-induced adipose factor</a:t>
            </a:r>
          </a:p>
          <a:p>
            <a:r>
              <a:rPr lang="en-US" sz="2400" dirty="0">
                <a:latin typeface="Arial" charset="0"/>
                <a:ea typeface="Arial" charset="0"/>
                <a:cs typeface="Arial" charset="0"/>
              </a:rPr>
              <a:t>Reduced activity of amp-activated protein kinase</a:t>
            </a:r>
          </a:p>
          <a:p>
            <a:r>
              <a:rPr lang="en-US" sz="2400" dirty="0">
                <a:latin typeface="Arial" charset="0"/>
                <a:ea typeface="Arial" charset="0"/>
                <a:cs typeface="Arial" charset="0"/>
              </a:rPr>
              <a:t>Inflammation and intestinal permeability</a:t>
            </a:r>
          </a:p>
          <a:p>
            <a:r>
              <a:rPr lang="en-US" sz="2400" dirty="0">
                <a:latin typeface="Arial" charset="0"/>
                <a:ea typeface="Arial" charset="0"/>
                <a:cs typeface="Arial" charset="0"/>
              </a:rPr>
              <a:t>Hyperactivity of the endocannabinoid system</a:t>
            </a:r>
          </a:p>
        </p:txBody>
      </p:sp>
      <p:sp>
        <p:nvSpPr>
          <p:cNvPr id="4" name="Shape 108"/>
          <p:cNvSpPr txBox="1">
            <a:spLocks/>
          </p:cNvSpPr>
          <p:nvPr/>
        </p:nvSpPr>
        <p:spPr>
          <a:xfrm>
            <a:off x="457200" y="325106"/>
            <a:ext cx="8229600" cy="637769"/>
          </a:xfrm>
          <a:prstGeom prst="rect">
            <a:avLst/>
          </a:prstGeom>
          <a:noFill/>
          <a:ln>
            <a:noFill/>
          </a:ln>
        </p:spPr>
        <p:txBody>
          <a:bodyPr spcFirstLastPara="1" vert="horz" wrap="square" lIns="91425" tIns="45700" rIns="91425" bIns="45700" rtlCol="0" anchor="ctr" anchorCtr="0">
            <a:noAutofit/>
          </a:bodyPr>
          <a:lstStyle>
            <a:lvl1pPr algn="l" defTabSz="457200" rtl="0" eaLnBrk="1" latinLnBrk="0" hangingPunct="1">
              <a:spcBef>
                <a:spcPct val="0"/>
              </a:spcBef>
              <a:buNone/>
              <a:defRPr sz="3500" b="1" i="0" kern="1200" baseline="0">
                <a:solidFill>
                  <a:srgbClr val="0076C0"/>
                </a:solidFill>
                <a:latin typeface="Arial"/>
                <a:ea typeface="+mj-ea"/>
                <a:cs typeface="+mj-cs"/>
              </a:defRPr>
            </a:lvl1pPr>
          </a:lstStyle>
          <a:p>
            <a:pPr algn="ctr">
              <a:spcBef>
                <a:spcPts val="0"/>
              </a:spcBef>
              <a:buClr>
                <a:srgbClr val="0076C0"/>
              </a:buClr>
              <a:buSzPts val="3600"/>
              <a:buFont typeface="Arial"/>
              <a:buNone/>
            </a:pPr>
            <a:r>
              <a:rPr lang="en-US" sz="3600" dirty="0" err="1" smtClean="0"/>
              <a:t>Dysbiosis</a:t>
            </a:r>
            <a:r>
              <a:rPr lang="en-US" sz="3600" dirty="0" smtClean="0"/>
              <a:t> and Energy and Macronutrient Imbalances</a:t>
            </a:r>
            <a:endParaRPr lang="en-US" dirty="0"/>
          </a:p>
        </p:txBody>
      </p:sp>
      <p:sp>
        <p:nvSpPr>
          <p:cNvPr id="6" name="Slide Number Placeholder 1"/>
          <p:cNvSpPr>
            <a:spLocks noGrp="1"/>
          </p:cNvSpPr>
          <p:nvPr>
            <p:ph type="sldNum" sz="quarter" idx="12"/>
          </p:nvPr>
        </p:nvSpPr>
        <p:spPr>
          <a:xfrm>
            <a:off x="7010400" y="4874166"/>
            <a:ext cx="2133600" cy="274097"/>
          </a:xfrm>
        </p:spPr>
        <p:txBody>
          <a:bodyPr/>
          <a:lstStyle/>
          <a:p>
            <a:pPr>
              <a:defRPr/>
            </a:pPr>
            <a:r>
              <a:rPr lang="en-US" sz="1000" dirty="0" smtClean="0">
                <a:latin typeface="Arial" panose="020B0604020202020204" pitchFamily="34" charset="0"/>
                <a:cs typeface="Arial" panose="020B0604020202020204" pitchFamily="34" charset="0"/>
              </a:rPr>
              <a:t>33</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1775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1501414604"/>
              </p:ext>
            </p:extLst>
          </p:nvPr>
        </p:nvGraphicFramePr>
        <p:xfrm>
          <a:off x="315310" y="1303282"/>
          <a:ext cx="5213131" cy="3844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Up Arrow 12"/>
          <p:cNvSpPr/>
          <p:nvPr/>
        </p:nvSpPr>
        <p:spPr>
          <a:xfrm rot="16200000" flipV="1">
            <a:off x="5081183" y="2416268"/>
            <a:ext cx="752062" cy="1236518"/>
          </a:xfrm>
          <a:prstGeom prst="upArrow">
            <a:avLst>
              <a:gd name="adj1" fmla="val 50000"/>
              <a:gd name="adj2" fmla="val 60451"/>
            </a:avLst>
          </a:prstGeom>
          <a:solidFill>
            <a:srgbClr val="0076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TextBox 13"/>
          <p:cNvSpPr txBox="1"/>
          <p:nvPr/>
        </p:nvSpPr>
        <p:spPr>
          <a:xfrm>
            <a:off x="6285187" y="1303283"/>
            <a:ext cx="2567166" cy="2585323"/>
          </a:xfrm>
          <a:prstGeom prst="rect">
            <a:avLst/>
          </a:prstGeom>
          <a:noFill/>
        </p:spPr>
        <p:txBody>
          <a:bodyPr wrap="square" rtlCol="0">
            <a:spAutoFit/>
          </a:bodyPr>
          <a:lstStyle/>
          <a:p>
            <a:r>
              <a:rPr lang="en-US" b="1" u="sng" dirty="0">
                <a:latin typeface="Arial" charset="0"/>
                <a:ea typeface="Arial" charset="0"/>
                <a:cs typeface="Arial" charset="0"/>
              </a:rPr>
              <a:t>Decrease</a:t>
            </a:r>
            <a:r>
              <a:rPr lang="en-US" b="1" dirty="0">
                <a:latin typeface="Arial" charset="0"/>
                <a:ea typeface="Arial" charset="0"/>
                <a:cs typeface="Arial" charset="0"/>
              </a:rPr>
              <a:t> </a:t>
            </a:r>
          </a:p>
          <a:p>
            <a:r>
              <a:rPr lang="en-US" dirty="0">
                <a:latin typeface="Arial" charset="0"/>
                <a:ea typeface="Arial" charset="0"/>
                <a:cs typeface="Arial" charset="0"/>
              </a:rPr>
              <a:t>Appetite in the brain</a:t>
            </a:r>
          </a:p>
          <a:p>
            <a:r>
              <a:rPr lang="en-US" dirty="0">
                <a:latin typeface="Arial" charset="0"/>
                <a:ea typeface="Arial" charset="0"/>
                <a:cs typeface="Arial" charset="0"/>
              </a:rPr>
              <a:t>Lipogenesis</a:t>
            </a:r>
          </a:p>
          <a:p>
            <a:r>
              <a:rPr lang="en-US" dirty="0">
                <a:latin typeface="Arial" charset="0"/>
                <a:ea typeface="Arial" charset="0"/>
                <a:cs typeface="Arial" charset="0"/>
              </a:rPr>
              <a:t>Inflammation</a:t>
            </a:r>
          </a:p>
          <a:p>
            <a:r>
              <a:rPr lang="en-US" dirty="0">
                <a:latin typeface="Arial" charset="0"/>
                <a:ea typeface="Arial" charset="0"/>
                <a:cs typeface="Arial" charset="0"/>
              </a:rPr>
              <a:t>Oxidative stress</a:t>
            </a:r>
          </a:p>
          <a:p>
            <a:r>
              <a:rPr lang="en-US" dirty="0">
                <a:latin typeface="Arial" charset="0"/>
                <a:ea typeface="Arial" charset="0"/>
                <a:cs typeface="Arial" charset="0"/>
              </a:rPr>
              <a:t>Adiposgenesis</a:t>
            </a:r>
          </a:p>
          <a:p>
            <a:r>
              <a:rPr lang="en-US" dirty="0">
                <a:latin typeface="Arial" charset="0"/>
                <a:ea typeface="Arial" charset="0"/>
                <a:cs typeface="Arial" charset="0"/>
              </a:rPr>
              <a:t>Adipocyte number /size</a:t>
            </a:r>
          </a:p>
          <a:p>
            <a:endParaRPr lang="en-US" dirty="0"/>
          </a:p>
          <a:p>
            <a:endParaRPr lang="en-US" dirty="0"/>
          </a:p>
        </p:txBody>
      </p:sp>
      <p:sp>
        <p:nvSpPr>
          <p:cNvPr id="15" name="TextBox 14"/>
          <p:cNvSpPr txBox="1"/>
          <p:nvPr/>
        </p:nvSpPr>
        <p:spPr>
          <a:xfrm>
            <a:off x="6285187" y="3393892"/>
            <a:ext cx="1573455" cy="1754326"/>
          </a:xfrm>
          <a:prstGeom prst="rect">
            <a:avLst/>
          </a:prstGeom>
          <a:noFill/>
        </p:spPr>
        <p:txBody>
          <a:bodyPr wrap="square" rtlCol="0">
            <a:spAutoFit/>
          </a:bodyPr>
          <a:lstStyle/>
          <a:p>
            <a:r>
              <a:rPr lang="en-US" b="1" u="sng" dirty="0">
                <a:latin typeface="Arial" charset="0"/>
                <a:ea typeface="Arial" charset="0"/>
                <a:cs typeface="Arial" charset="0"/>
              </a:rPr>
              <a:t>Increase </a:t>
            </a:r>
          </a:p>
          <a:p>
            <a:r>
              <a:rPr lang="en-US" dirty="0">
                <a:latin typeface="Arial" charset="0"/>
                <a:ea typeface="Arial" charset="0"/>
                <a:cs typeface="Arial" charset="0"/>
              </a:rPr>
              <a:t>GLP-1</a:t>
            </a:r>
          </a:p>
          <a:p>
            <a:r>
              <a:rPr lang="en-US" dirty="0">
                <a:latin typeface="Arial" charset="0"/>
                <a:ea typeface="Arial" charset="0"/>
                <a:cs typeface="Arial" charset="0"/>
              </a:rPr>
              <a:t>PYY</a:t>
            </a:r>
          </a:p>
          <a:p>
            <a:r>
              <a:rPr lang="en-US" dirty="0">
                <a:latin typeface="Arial" charset="0"/>
                <a:ea typeface="Arial" charset="0"/>
                <a:cs typeface="Arial" charset="0"/>
              </a:rPr>
              <a:t>Intestinal Transit</a:t>
            </a:r>
          </a:p>
          <a:p>
            <a:endParaRPr lang="en-US" dirty="0">
              <a:latin typeface="Arial" charset="0"/>
              <a:ea typeface="Arial" charset="0"/>
              <a:cs typeface="Arial" charset="0"/>
            </a:endParaRPr>
          </a:p>
        </p:txBody>
      </p:sp>
      <p:sp>
        <p:nvSpPr>
          <p:cNvPr id="7" name="Shape 108"/>
          <p:cNvSpPr txBox="1">
            <a:spLocks/>
          </p:cNvSpPr>
          <p:nvPr/>
        </p:nvSpPr>
        <p:spPr>
          <a:xfrm>
            <a:off x="457200" y="283065"/>
            <a:ext cx="8229600" cy="637769"/>
          </a:xfrm>
          <a:prstGeom prst="rect">
            <a:avLst/>
          </a:prstGeom>
          <a:noFill/>
          <a:ln>
            <a:noFill/>
          </a:ln>
        </p:spPr>
        <p:txBody>
          <a:bodyPr spcFirstLastPara="1" vert="horz" wrap="square" lIns="91425" tIns="45700" rIns="91425" bIns="45700" rtlCol="0" anchor="ctr" anchorCtr="0">
            <a:noAutofit/>
          </a:bodyPr>
          <a:lstStyle>
            <a:lvl1pPr algn="l" defTabSz="457200" rtl="0" eaLnBrk="1" latinLnBrk="0" hangingPunct="1">
              <a:spcBef>
                <a:spcPct val="0"/>
              </a:spcBef>
              <a:buNone/>
              <a:defRPr sz="3500" b="1" i="0" kern="1200" baseline="0">
                <a:solidFill>
                  <a:srgbClr val="0076C0"/>
                </a:solidFill>
                <a:latin typeface="Arial"/>
                <a:ea typeface="+mj-ea"/>
                <a:cs typeface="+mj-cs"/>
              </a:defRPr>
            </a:lvl1pPr>
          </a:lstStyle>
          <a:p>
            <a:pPr algn="ctr">
              <a:spcBef>
                <a:spcPts val="0"/>
              </a:spcBef>
              <a:buClr>
                <a:srgbClr val="0076C0"/>
              </a:buClr>
              <a:buSzPts val="3600"/>
              <a:buFont typeface="Arial"/>
              <a:buNone/>
            </a:pPr>
            <a:r>
              <a:rPr lang="en-US" sz="3600" dirty="0" smtClean="0"/>
              <a:t>Interaction of Diet and Gut Microbiota Summarized</a:t>
            </a:r>
            <a:endParaRPr lang="en-US" dirty="0"/>
          </a:p>
        </p:txBody>
      </p:sp>
      <p:sp>
        <p:nvSpPr>
          <p:cNvPr id="9" name="Slide Number Placeholder 1"/>
          <p:cNvSpPr>
            <a:spLocks noGrp="1"/>
          </p:cNvSpPr>
          <p:nvPr>
            <p:ph type="sldNum" sz="quarter" idx="12"/>
          </p:nvPr>
        </p:nvSpPr>
        <p:spPr>
          <a:xfrm>
            <a:off x="7010400" y="4874166"/>
            <a:ext cx="2133600" cy="274097"/>
          </a:xfrm>
        </p:spPr>
        <p:txBody>
          <a:bodyPr/>
          <a:lstStyle/>
          <a:p>
            <a:pPr>
              <a:defRPr/>
            </a:pPr>
            <a:r>
              <a:rPr lang="en-US" sz="1000" dirty="0" smtClean="0">
                <a:latin typeface="Arial" panose="020B0604020202020204" pitchFamily="34" charset="0"/>
                <a:cs typeface="Arial" panose="020B0604020202020204" pitchFamily="34" charset="0"/>
              </a:rPr>
              <a:t>34</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55746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148263"/>
          </a:xfrm>
          <a:prstGeom prst="rect">
            <a:avLst/>
          </a:prstGeom>
          <a:solidFill>
            <a:srgbClr val="CCD82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7618614" y="4637341"/>
            <a:ext cx="1159328" cy="282525"/>
          </a:xfrm>
          <a:prstGeom prst="rect">
            <a:avLst/>
          </a:prstGeom>
        </p:spPr>
      </p:pic>
      <p:sp>
        <p:nvSpPr>
          <p:cNvPr id="2" name="Title 1"/>
          <p:cNvSpPr>
            <a:spLocks noGrp="1"/>
          </p:cNvSpPr>
          <p:nvPr>
            <p:ph type="title"/>
          </p:nvPr>
        </p:nvSpPr>
        <p:spPr>
          <a:xfrm>
            <a:off x="457200" y="1144962"/>
            <a:ext cx="8229600" cy="2550695"/>
          </a:xfrm>
        </p:spPr>
        <p:txBody>
          <a:bodyPr/>
          <a:lstStyle/>
          <a:p>
            <a:pPr algn="ctr"/>
            <a:r>
              <a:rPr lang="en-US" sz="4400" dirty="0" smtClean="0"/>
              <a:t>Key Strategies to Manage Obesity: </a:t>
            </a:r>
            <a:br>
              <a:rPr lang="en-US" sz="4400" dirty="0" smtClean="0"/>
            </a:br>
            <a:r>
              <a:rPr lang="en-US" sz="4400" dirty="0" smtClean="0"/>
              <a:t>Lifestyle and Behavioral Interventions</a:t>
            </a:r>
            <a:endParaRPr lang="en-US" sz="4400" dirty="0"/>
          </a:p>
        </p:txBody>
      </p:sp>
    </p:spTree>
    <p:extLst>
      <p:ext uri="{BB962C8B-B14F-4D97-AF65-F5344CB8AC3E}">
        <p14:creationId xmlns:p14="http://schemas.microsoft.com/office/powerpoint/2010/main" val="34332980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AutoShape 2"/>
          <p:cNvSpPr>
            <a:spLocks noChangeArrowheads="1"/>
          </p:cNvSpPr>
          <p:nvPr/>
        </p:nvSpPr>
        <p:spPr bwMode="auto">
          <a:xfrm>
            <a:off x="1619251" y="827486"/>
            <a:ext cx="5945981" cy="3169444"/>
          </a:xfrm>
          <a:prstGeom prst="roundRect">
            <a:avLst>
              <a:gd name="adj" fmla="val 11440"/>
            </a:avLst>
          </a:prstGeom>
          <a:gradFill rotWithShape="0">
            <a:gsLst>
              <a:gs pos="0">
                <a:srgbClr val="0000A4"/>
              </a:gs>
              <a:gs pos="100000">
                <a:srgbClr val="0033CC"/>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Arial" charset="0"/>
                <a:cs typeface="Arial" charset="0"/>
              </a:defRPr>
            </a:lvl1pPr>
            <a:lvl2pPr marL="37931725" indent="-37474525">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sz="1350"/>
          </a:p>
        </p:txBody>
      </p:sp>
      <p:grpSp>
        <p:nvGrpSpPr>
          <p:cNvPr id="56323" name="Group 4"/>
          <p:cNvGrpSpPr>
            <a:grpSpLocks/>
          </p:cNvGrpSpPr>
          <p:nvPr/>
        </p:nvGrpSpPr>
        <p:grpSpPr bwMode="auto">
          <a:xfrm>
            <a:off x="1820467" y="1009650"/>
            <a:ext cx="5368528" cy="3596879"/>
            <a:chOff x="569" y="846"/>
            <a:chExt cx="4509" cy="3021"/>
          </a:xfrm>
        </p:grpSpPr>
        <p:sp>
          <p:nvSpPr>
            <p:cNvPr id="56324" name="AutoShape 5"/>
            <p:cNvSpPr>
              <a:spLocks noChangeArrowheads="1"/>
            </p:cNvSpPr>
            <p:nvPr/>
          </p:nvSpPr>
          <p:spPr bwMode="auto">
            <a:xfrm>
              <a:off x="569" y="846"/>
              <a:ext cx="4051" cy="3021"/>
            </a:xfrm>
            <a:prstGeom prst="triangle">
              <a:avLst>
                <a:gd name="adj" fmla="val 50000"/>
              </a:avLst>
            </a:prstGeom>
            <a:gradFill rotWithShape="1">
              <a:gsLst>
                <a:gs pos="0">
                  <a:schemeClr val="accent1"/>
                </a:gs>
                <a:gs pos="100000">
                  <a:srgbClr val="CC0000"/>
                </a:gs>
              </a:gsLst>
              <a:lin ang="5400000" scaled="1"/>
            </a:gradFill>
            <a:ln w="38100">
              <a:solidFill>
                <a:schemeClr val="bg2"/>
              </a:solidFill>
              <a:miter lim="800000"/>
              <a:headEnd/>
              <a:tailEnd/>
            </a:ln>
          </p:spPr>
          <p:txBody>
            <a:bodyPr wrap="none" anchor="ctr"/>
            <a:lstStyle>
              <a:lvl1pPr>
                <a:defRPr>
                  <a:solidFill>
                    <a:schemeClr val="tx1"/>
                  </a:solidFill>
                  <a:latin typeface="Arial" charset="0"/>
                  <a:ea typeface="Arial" charset="0"/>
                  <a:cs typeface="Arial" charset="0"/>
                </a:defRPr>
              </a:lvl1pPr>
              <a:lvl2pPr marL="37931725" indent="-37474525">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sz="1350"/>
            </a:p>
          </p:txBody>
        </p:sp>
        <p:sp>
          <p:nvSpPr>
            <p:cNvPr id="56325" name="Freeform 6"/>
            <p:cNvSpPr>
              <a:spLocks/>
            </p:cNvSpPr>
            <p:nvPr/>
          </p:nvSpPr>
          <p:spPr bwMode="auto">
            <a:xfrm>
              <a:off x="2595" y="846"/>
              <a:ext cx="2483" cy="3015"/>
            </a:xfrm>
            <a:custGeom>
              <a:avLst/>
              <a:gdLst>
                <a:gd name="T0" fmla="*/ 0 w 2495"/>
                <a:gd name="T1" fmla="*/ 0 h 2898"/>
                <a:gd name="T2" fmla="*/ 2365 w 2495"/>
                <a:gd name="T3" fmla="*/ 3906 h 2898"/>
                <a:gd name="T4" fmla="*/ 1939 w 2495"/>
                <a:gd name="T5" fmla="*/ 4480 h 2898"/>
                <a:gd name="T6" fmla="*/ 0 w 2495"/>
                <a:gd name="T7" fmla="*/ 0 h 2898"/>
                <a:gd name="T8" fmla="*/ 0 60000 65536"/>
                <a:gd name="T9" fmla="*/ 0 60000 65536"/>
                <a:gd name="T10" fmla="*/ 0 60000 65536"/>
                <a:gd name="T11" fmla="*/ 0 60000 65536"/>
                <a:gd name="T12" fmla="*/ 0 w 2495"/>
                <a:gd name="T13" fmla="*/ 0 h 2898"/>
                <a:gd name="T14" fmla="*/ 2495 w 2495"/>
                <a:gd name="T15" fmla="*/ 2898 h 2898"/>
              </a:gdLst>
              <a:ahLst/>
              <a:cxnLst>
                <a:cxn ang="T8">
                  <a:pos x="T0" y="T1"/>
                </a:cxn>
                <a:cxn ang="T9">
                  <a:pos x="T2" y="T3"/>
                </a:cxn>
                <a:cxn ang="T10">
                  <a:pos x="T4" y="T5"/>
                </a:cxn>
                <a:cxn ang="T11">
                  <a:pos x="T6" y="T7"/>
                </a:cxn>
              </a:cxnLst>
              <a:rect l="T12" t="T13" r="T14" b="T15"/>
              <a:pathLst>
                <a:path w="2495" h="2898">
                  <a:moveTo>
                    <a:pt x="0" y="0"/>
                  </a:moveTo>
                  <a:lnTo>
                    <a:pt x="2495" y="2527"/>
                  </a:lnTo>
                  <a:lnTo>
                    <a:pt x="2046" y="2898"/>
                  </a:lnTo>
                  <a:lnTo>
                    <a:pt x="0" y="0"/>
                  </a:lnTo>
                  <a:close/>
                </a:path>
              </a:pathLst>
            </a:custGeom>
            <a:gradFill rotWithShape="1">
              <a:gsLst>
                <a:gs pos="0">
                  <a:srgbClr val="CC0000"/>
                </a:gs>
                <a:gs pos="100000">
                  <a:srgbClr val="00175E"/>
                </a:gs>
              </a:gsLst>
              <a:lin ang="5400000" scaled="1"/>
            </a:gradFill>
            <a:ln w="38100">
              <a:solidFill>
                <a:schemeClr val="bg2"/>
              </a:solidFill>
              <a:round/>
              <a:headEnd/>
              <a:tailEnd/>
            </a:ln>
          </p:spPr>
          <p:txBody>
            <a:bodyPr/>
            <a:lstStyle/>
            <a:p>
              <a:endParaRPr lang="en-US" sz="1350"/>
            </a:p>
          </p:txBody>
        </p:sp>
        <p:sp>
          <p:nvSpPr>
            <p:cNvPr id="56326" name="Line 7"/>
            <p:cNvSpPr>
              <a:spLocks noChangeShapeType="1"/>
            </p:cNvSpPr>
            <p:nvPr/>
          </p:nvSpPr>
          <p:spPr bwMode="auto">
            <a:xfrm>
              <a:off x="1294" y="2782"/>
              <a:ext cx="2621" cy="1"/>
            </a:xfrm>
            <a:prstGeom prst="line">
              <a:avLst/>
            </a:prstGeom>
            <a:noFill/>
            <a:ln w="57150">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56327" name="Line 8"/>
            <p:cNvSpPr>
              <a:spLocks noChangeShapeType="1"/>
            </p:cNvSpPr>
            <p:nvPr/>
          </p:nvSpPr>
          <p:spPr bwMode="auto">
            <a:xfrm>
              <a:off x="1936" y="1814"/>
              <a:ext cx="1297" cy="1"/>
            </a:xfrm>
            <a:prstGeom prst="line">
              <a:avLst/>
            </a:prstGeom>
            <a:noFill/>
            <a:ln w="57150">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sz="1350"/>
            </a:p>
          </p:txBody>
        </p:sp>
        <p:grpSp>
          <p:nvGrpSpPr>
            <p:cNvPr id="56328" name="Group 9"/>
            <p:cNvGrpSpPr>
              <a:grpSpLocks/>
            </p:cNvGrpSpPr>
            <p:nvPr/>
          </p:nvGrpSpPr>
          <p:grpSpPr bwMode="auto">
            <a:xfrm>
              <a:off x="2680" y="2954"/>
              <a:ext cx="1042" cy="610"/>
              <a:chOff x="2675" y="2942"/>
              <a:chExt cx="1047" cy="584"/>
            </a:xfrm>
          </p:grpSpPr>
          <p:sp>
            <p:nvSpPr>
              <p:cNvPr id="56340" name="Freeform 10"/>
              <p:cNvSpPr>
                <a:spLocks/>
              </p:cNvSpPr>
              <p:nvPr/>
            </p:nvSpPr>
            <p:spPr bwMode="auto">
              <a:xfrm rot="-5365532" flipH="1" flipV="1">
                <a:off x="2895" y="2746"/>
                <a:ext cx="560" cy="1000"/>
              </a:xfrm>
              <a:custGeom>
                <a:avLst/>
                <a:gdLst>
                  <a:gd name="T0" fmla="*/ 1005677014 w 127"/>
                  <a:gd name="T1" fmla="*/ 2147483646 h 89"/>
                  <a:gd name="T2" fmla="*/ 1555914005 w 127"/>
                  <a:gd name="T3" fmla="*/ 2147483646 h 89"/>
                  <a:gd name="T4" fmla="*/ 955960302 w 127"/>
                  <a:gd name="T5" fmla="*/ 0 h 89"/>
                  <a:gd name="T6" fmla="*/ 966683734 w 127"/>
                  <a:gd name="T7" fmla="*/ 2147483646 h 89"/>
                  <a:gd name="T8" fmla="*/ 147498180 w 127"/>
                  <a:gd name="T9" fmla="*/ 2147483646 h 89"/>
                  <a:gd name="T10" fmla="*/ 219230061 w 127"/>
                  <a:gd name="T11" fmla="*/ 2147483646 h 89"/>
                  <a:gd name="T12" fmla="*/ 981237931 w 127"/>
                  <a:gd name="T13" fmla="*/ 2147483646 h 89"/>
                  <a:gd name="T14" fmla="*/ 1005677014 w 127"/>
                  <a:gd name="T15" fmla="*/ 2147483646 h 89"/>
                  <a:gd name="T16" fmla="*/ 0 60000 65536"/>
                  <a:gd name="T17" fmla="*/ 0 60000 65536"/>
                  <a:gd name="T18" fmla="*/ 0 60000 65536"/>
                  <a:gd name="T19" fmla="*/ 0 60000 65536"/>
                  <a:gd name="T20" fmla="*/ 0 60000 65536"/>
                  <a:gd name="T21" fmla="*/ 0 60000 65536"/>
                  <a:gd name="T22" fmla="*/ 0 60000 65536"/>
                  <a:gd name="T23" fmla="*/ 0 60000 65536"/>
                  <a:gd name="T24" fmla="*/ 0 w 127"/>
                  <a:gd name="T25" fmla="*/ 0 h 89"/>
                  <a:gd name="T26" fmla="*/ 127 w 127"/>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7" h="89">
                    <a:moveTo>
                      <a:pt x="82" y="64"/>
                    </a:moveTo>
                    <a:lnTo>
                      <a:pt x="127" y="25"/>
                    </a:lnTo>
                    <a:lnTo>
                      <a:pt x="78" y="0"/>
                    </a:lnTo>
                    <a:lnTo>
                      <a:pt x="79" y="17"/>
                    </a:lnTo>
                    <a:cubicBezTo>
                      <a:pt x="79" y="17"/>
                      <a:pt x="0" y="34"/>
                      <a:pt x="12" y="88"/>
                    </a:cubicBezTo>
                    <a:lnTo>
                      <a:pt x="18" y="89"/>
                    </a:lnTo>
                    <a:cubicBezTo>
                      <a:pt x="18" y="89"/>
                      <a:pt x="20" y="65"/>
                      <a:pt x="80" y="48"/>
                    </a:cubicBezTo>
                    <a:lnTo>
                      <a:pt x="82" y="64"/>
                    </a:lnTo>
                    <a:close/>
                  </a:path>
                </a:pathLst>
              </a:custGeom>
              <a:gradFill rotWithShape="1">
                <a:gsLst>
                  <a:gs pos="0">
                    <a:srgbClr val="DB4603"/>
                  </a:gs>
                  <a:gs pos="100000">
                    <a:srgbClr val="800000"/>
                  </a:gs>
                </a:gsLst>
                <a:lin ang="0" scaled="1"/>
              </a:gra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en-US" sz="1350"/>
              </a:p>
            </p:txBody>
          </p:sp>
          <p:sp>
            <p:nvSpPr>
              <p:cNvPr id="56341" name="Freeform 11"/>
              <p:cNvSpPr>
                <a:spLocks/>
              </p:cNvSpPr>
              <p:nvPr/>
            </p:nvSpPr>
            <p:spPr bwMode="auto">
              <a:xfrm rot="-5365532" flipH="1" flipV="1">
                <a:off x="2942" y="2722"/>
                <a:ext cx="560" cy="1000"/>
              </a:xfrm>
              <a:custGeom>
                <a:avLst/>
                <a:gdLst>
                  <a:gd name="T0" fmla="*/ 1005677014 w 127"/>
                  <a:gd name="T1" fmla="*/ 2147483646 h 89"/>
                  <a:gd name="T2" fmla="*/ 1555914005 w 127"/>
                  <a:gd name="T3" fmla="*/ 2147483646 h 89"/>
                  <a:gd name="T4" fmla="*/ 955960302 w 127"/>
                  <a:gd name="T5" fmla="*/ 0 h 89"/>
                  <a:gd name="T6" fmla="*/ 966683734 w 127"/>
                  <a:gd name="T7" fmla="*/ 2147483646 h 89"/>
                  <a:gd name="T8" fmla="*/ 147498180 w 127"/>
                  <a:gd name="T9" fmla="*/ 2147483646 h 89"/>
                  <a:gd name="T10" fmla="*/ 219230061 w 127"/>
                  <a:gd name="T11" fmla="*/ 2147483646 h 89"/>
                  <a:gd name="T12" fmla="*/ 981237931 w 127"/>
                  <a:gd name="T13" fmla="*/ 2147483646 h 89"/>
                  <a:gd name="T14" fmla="*/ 1005677014 w 127"/>
                  <a:gd name="T15" fmla="*/ 2147483646 h 89"/>
                  <a:gd name="T16" fmla="*/ 0 60000 65536"/>
                  <a:gd name="T17" fmla="*/ 0 60000 65536"/>
                  <a:gd name="T18" fmla="*/ 0 60000 65536"/>
                  <a:gd name="T19" fmla="*/ 0 60000 65536"/>
                  <a:gd name="T20" fmla="*/ 0 60000 65536"/>
                  <a:gd name="T21" fmla="*/ 0 60000 65536"/>
                  <a:gd name="T22" fmla="*/ 0 60000 65536"/>
                  <a:gd name="T23" fmla="*/ 0 60000 65536"/>
                  <a:gd name="T24" fmla="*/ 0 w 127"/>
                  <a:gd name="T25" fmla="*/ 0 h 89"/>
                  <a:gd name="T26" fmla="*/ 127 w 127"/>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7" h="89">
                    <a:moveTo>
                      <a:pt x="82" y="64"/>
                    </a:moveTo>
                    <a:lnTo>
                      <a:pt x="127" y="25"/>
                    </a:lnTo>
                    <a:lnTo>
                      <a:pt x="78" y="0"/>
                    </a:lnTo>
                    <a:lnTo>
                      <a:pt x="79" y="17"/>
                    </a:lnTo>
                    <a:cubicBezTo>
                      <a:pt x="79" y="17"/>
                      <a:pt x="0" y="34"/>
                      <a:pt x="12" y="88"/>
                    </a:cubicBezTo>
                    <a:lnTo>
                      <a:pt x="18" y="89"/>
                    </a:lnTo>
                    <a:cubicBezTo>
                      <a:pt x="18" y="89"/>
                      <a:pt x="20" y="65"/>
                      <a:pt x="80" y="48"/>
                    </a:cubicBezTo>
                    <a:lnTo>
                      <a:pt x="82" y="64"/>
                    </a:lnTo>
                    <a:close/>
                  </a:path>
                </a:pathLst>
              </a:custGeom>
              <a:gradFill rotWithShape="1">
                <a:gsLst>
                  <a:gs pos="0">
                    <a:srgbClr val="DB4603"/>
                  </a:gs>
                  <a:gs pos="100000">
                    <a:srgbClr val="33CC33"/>
                  </a:gs>
                </a:gsLst>
                <a:lin ang="0" scaled="1"/>
              </a:gra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en-US" sz="1350"/>
              </a:p>
            </p:txBody>
          </p:sp>
        </p:grpSp>
        <p:grpSp>
          <p:nvGrpSpPr>
            <p:cNvPr id="56329" name="Group 12"/>
            <p:cNvGrpSpPr>
              <a:grpSpLocks/>
            </p:cNvGrpSpPr>
            <p:nvPr/>
          </p:nvGrpSpPr>
          <p:grpSpPr bwMode="auto">
            <a:xfrm flipH="1">
              <a:off x="1457" y="2954"/>
              <a:ext cx="1042" cy="610"/>
              <a:chOff x="2675" y="2942"/>
              <a:chExt cx="1047" cy="584"/>
            </a:xfrm>
          </p:grpSpPr>
          <p:sp>
            <p:nvSpPr>
              <p:cNvPr id="56338" name="Freeform 13"/>
              <p:cNvSpPr>
                <a:spLocks/>
              </p:cNvSpPr>
              <p:nvPr/>
            </p:nvSpPr>
            <p:spPr bwMode="auto">
              <a:xfrm rot="-5365532" flipH="1" flipV="1">
                <a:off x="2895" y="2746"/>
                <a:ext cx="560" cy="1000"/>
              </a:xfrm>
              <a:custGeom>
                <a:avLst/>
                <a:gdLst>
                  <a:gd name="T0" fmla="*/ 1005677014 w 127"/>
                  <a:gd name="T1" fmla="*/ 2147483646 h 89"/>
                  <a:gd name="T2" fmla="*/ 1555914005 w 127"/>
                  <a:gd name="T3" fmla="*/ 2147483646 h 89"/>
                  <a:gd name="T4" fmla="*/ 955960302 w 127"/>
                  <a:gd name="T5" fmla="*/ 0 h 89"/>
                  <a:gd name="T6" fmla="*/ 966683734 w 127"/>
                  <a:gd name="T7" fmla="*/ 2147483646 h 89"/>
                  <a:gd name="T8" fmla="*/ 147498180 w 127"/>
                  <a:gd name="T9" fmla="*/ 2147483646 h 89"/>
                  <a:gd name="T10" fmla="*/ 219230061 w 127"/>
                  <a:gd name="T11" fmla="*/ 2147483646 h 89"/>
                  <a:gd name="T12" fmla="*/ 981237931 w 127"/>
                  <a:gd name="T13" fmla="*/ 2147483646 h 89"/>
                  <a:gd name="T14" fmla="*/ 1005677014 w 127"/>
                  <a:gd name="T15" fmla="*/ 2147483646 h 89"/>
                  <a:gd name="T16" fmla="*/ 0 60000 65536"/>
                  <a:gd name="T17" fmla="*/ 0 60000 65536"/>
                  <a:gd name="T18" fmla="*/ 0 60000 65536"/>
                  <a:gd name="T19" fmla="*/ 0 60000 65536"/>
                  <a:gd name="T20" fmla="*/ 0 60000 65536"/>
                  <a:gd name="T21" fmla="*/ 0 60000 65536"/>
                  <a:gd name="T22" fmla="*/ 0 60000 65536"/>
                  <a:gd name="T23" fmla="*/ 0 60000 65536"/>
                  <a:gd name="T24" fmla="*/ 0 w 127"/>
                  <a:gd name="T25" fmla="*/ 0 h 89"/>
                  <a:gd name="T26" fmla="*/ 127 w 127"/>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7" h="89">
                    <a:moveTo>
                      <a:pt x="82" y="64"/>
                    </a:moveTo>
                    <a:lnTo>
                      <a:pt x="127" y="25"/>
                    </a:lnTo>
                    <a:lnTo>
                      <a:pt x="78" y="0"/>
                    </a:lnTo>
                    <a:lnTo>
                      <a:pt x="79" y="17"/>
                    </a:lnTo>
                    <a:cubicBezTo>
                      <a:pt x="79" y="17"/>
                      <a:pt x="0" y="34"/>
                      <a:pt x="12" y="88"/>
                    </a:cubicBezTo>
                    <a:lnTo>
                      <a:pt x="18" y="89"/>
                    </a:lnTo>
                    <a:cubicBezTo>
                      <a:pt x="18" y="89"/>
                      <a:pt x="20" y="65"/>
                      <a:pt x="80" y="48"/>
                    </a:cubicBezTo>
                    <a:lnTo>
                      <a:pt x="82" y="64"/>
                    </a:lnTo>
                    <a:close/>
                  </a:path>
                </a:pathLst>
              </a:custGeom>
              <a:gradFill rotWithShape="1">
                <a:gsLst>
                  <a:gs pos="0">
                    <a:srgbClr val="DB4603"/>
                  </a:gs>
                  <a:gs pos="100000">
                    <a:srgbClr val="800000"/>
                  </a:gs>
                </a:gsLst>
                <a:lin ang="0" scaled="1"/>
              </a:gra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en-US" sz="1350"/>
              </a:p>
            </p:txBody>
          </p:sp>
          <p:sp>
            <p:nvSpPr>
              <p:cNvPr id="56339" name="Freeform 14"/>
              <p:cNvSpPr>
                <a:spLocks/>
              </p:cNvSpPr>
              <p:nvPr/>
            </p:nvSpPr>
            <p:spPr bwMode="auto">
              <a:xfrm rot="-5365532" flipH="1" flipV="1">
                <a:off x="2942" y="2722"/>
                <a:ext cx="560" cy="1000"/>
              </a:xfrm>
              <a:custGeom>
                <a:avLst/>
                <a:gdLst>
                  <a:gd name="T0" fmla="*/ 1005677014 w 127"/>
                  <a:gd name="T1" fmla="*/ 2147483646 h 89"/>
                  <a:gd name="T2" fmla="*/ 1555914005 w 127"/>
                  <a:gd name="T3" fmla="*/ 2147483646 h 89"/>
                  <a:gd name="T4" fmla="*/ 955960302 w 127"/>
                  <a:gd name="T5" fmla="*/ 0 h 89"/>
                  <a:gd name="T6" fmla="*/ 966683734 w 127"/>
                  <a:gd name="T7" fmla="*/ 2147483646 h 89"/>
                  <a:gd name="T8" fmla="*/ 147498180 w 127"/>
                  <a:gd name="T9" fmla="*/ 2147483646 h 89"/>
                  <a:gd name="T10" fmla="*/ 219230061 w 127"/>
                  <a:gd name="T11" fmla="*/ 2147483646 h 89"/>
                  <a:gd name="T12" fmla="*/ 981237931 w 127"/>
                  <a:gd name="T13" fmla="*/ 2147483646 h 89"/>
                  <a:gd name="T14" fmla="*/ 1005677014 w 127"/>
                  <a:gd name="T15" fmla="*/ 2147483646 h 89"/>
                  <a:gd name="T16" fmla="*/ 0 60000 65536"/>
                  <a:gd name="T17" fmla="*/ 0 60000 65536"/>
                  <a:gd name="T18" fmla="*/ 0 60000 65536"/>
                  <a:gd name="T19" fmla="*/ 0 60000 65536"/>
                  <a:gd name="T20" fmla="*/ 0 60000 65536"/>
                  <a:gd name="T21" fmla="*/ 0 60000 65536"/>
                  <a:gd name="T22" fmla="*/ 0 60000 65536"/>
                  <a:gd name="T23" fmla="*/ 0 60000 65536"/>
                  <a:gd name="T24" fmla="*/ 0 w 127"/>
                  <a:gd name="T25" fmla="*/ 0 h 89"/>
                  <a:gd name="T26" fmla="*/ 127 w 127"/>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7" h="89">
                    <a:moveTo>
                      <a:pt x="82" y="64"/>
                    </a:moveTo>
                    <a:lnTo>
                      <a:pt x="127" y="25"/>
                    </a:lnTo>
                    <a:lnTo>
                      <a:pt x="78" y="0"/>
                    </a:lnTo>
                    <a:lnTo>
                      <a:pt x="79" y="17"/>
                    </a:lnTo>
                    <a:cubicBezTo>
                      <a:pt x="79" y="17"/>
                      <a:pt x="0" y="34"/>
                      <a:pt x="12" y="88"/>
                    </a:cubicBezTo>
                    <a:lnTo>
                      <a:pt x="18" y="89"/>
                    </a:lnTo>
                    <a:cubicBezTo>
                      <a:pt x="18" y="89"/>
                      <a:pt x="20" y="65"/>
                      <a:pt x="80" y="48"/>
                    </a:cubicBezTo>
                    <a:lnTo>
                      <a:pt x="82" y="64"/>
                    </a:lnTo>
                    <a:close/>
                  </a:path>
                </a:pathLst>
              </a:custGeom>
              <a:gradFill rotWithShape="1">
                <a:gsLst>
                  <a:gs pos="0">
                    <a:srgbClr val="DB4603"/>
                  </a:gs>
                  <a:gs pos="100000">
                    <a:srgbClr val="33CC33"/>
                  </a:gs>
                </a:gsLst>
                <a:lin ang="0" scaled="1"/>
              </a:gra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en-US" sz="1350"/>
              </a:p>
            </p:txBody>
          </p:sp>
        </p:grpSp>
        <p:sp>
          <p:nvSpPr>
            <p:cNvPr id="56330" name="Line 15"/>
            <p:cNvSpPr>
              <a:spLocks noChangeShapeType="1"/>
            </p:cNvSpPr>
            <p:nvPr/>
          </p:nvSpPr>
          <p:spPr bwMode="auto">
            <a:xfrm flipV="1">
              <a:off x="3914" y="2586"/>
              <a:ext cx="318" cy="200"/>
            </a:xfrm>
            <a:prstGeom prst="line">
              <a:avLst/>
            </a:prstGeom>
            <a:noFill/>
            <a:ln w="57150">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56331" name="Line 16"/>
            <p:cNvSpPr>
              <a:spLocks noChangeShapeType="1"/>
            </p:cNvSpPr>
            <p:nvPr/>
          </p:nvSpPr>
          <p:spPr bwMode="auto">
            <a:xfrm flipV="1">
              <a:off x="3243" y="1728"/>
              <a:ext cx="177" cy="82"/>
            </a:xfrm>
            <a:prstGeom prst="line">
              <a:avLst/>
            </a:prstGeom>
            <a:noFill/>
            <a:ln w="57150">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149969" name="Text Box 17"/>
            <p:cNvSpPr txBox="1">
              <a:spLocks noChangeArrowheads="1"/>
            </p:cNvSpPr>
            <p:nvPr/>
          </p:nvSpPr>
          <p:spPr bwMode="auto">
            <a:xfrm>
              <a:off x="1360" y="3540"/>
              <a:ext cx="708" cy="320"/>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spcBef>
                  <a:spcPct val="60000"/>
                </a:spcBef>
                <a:defRPr/>
              </a:pPr>
              <a:r>
                <a:rPr lang="en-US" altLang="en-US" sz="1875" b="1" dirty="0">
                  <a:effectLst>
                    <a:outerShdw blurRad="38100" dist="38100" dir="2700000" algn="tl">
                      <a:srgbClr val="C0C0C0"/>
                    </a:outerShdw>
                  </a:effectLst>
                </a:rPr>
                <a:t>Diet</a:t>
              </a:r>
            </a:p>
          </p:txBody>
        </p:sp>
        <p:sp>
          <p:nvSpPr>
            <p:cNvPr id="1149970" name="Text Box 18"/>
            <p:cNvSpPr txBox="1">
              <a:spLocks noChangeArrowheads="1"/>
            </p:cNvSpPr>
            <p:nvPr/>
          </p:nvSpPr>
          <p:spPr bwMode="auto">
            <a:xfrm>
              <a:off x="2347" y="3540"/>
              <a:ext cx="2190" cy="320"/>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spcBef>
                  <a:spcPct val="60000"/>
                </a:spcBef>
                <a:defRPr/>
              </a:pPr>
              <a:r>
                <a:rPr lang="en-US" altLang="en-US" sz="1875" b="1" dirty="0">
                  <a:effectLst>
                    <a:outerShdw blurRad="38100" dist="38100" dir="2700000" algn="tl">
                      <a:srgbClr val="C0C0C0"/>
                    </a:outerShdw>
                  </a:effectLst>
                </a:rPr>
                <a:t>Physical Activity</a:t>
              </a:r>
            </a:p>
          </p:txBody>
        </p:sp>
        <p:sp>
          <p:nvSpPr>
            <p:cNvPr id="1149971" name="Text Box 19"/>
            <p:cNvSpPr txBox="1">
              <a:spLocks noChangeArrowheads="1"/>
            </p:cNvSpPr>
            <p:nvPr/>
          </p:nvSpPr>
          <p:spPr bwMode="auto">
            <a:xfrm>
              <a:off x="1501" y="2811"/>
              <a:ext cx="2190" cy="562"/>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spcBef>
                  <a:spcPct val="60000"/>
                </a:spcBef>
                <a:defRPr/>
              </a:pPr>
              <a:r>
                <a:rPr lang="en-US" altLang="en-US" sz="1875" b="1" dirty="0">
                  <a:effectLst>
                    <a:outerShdw blurRad="38100" dist="38100" dir="2700000" algn="tl">
                      <a:srgbClr val="C0C0C0"/>
                    </a:outerShdw>
                  </a:effectLst>
                </a:rPr>
                <a:t>Lifestyle Modification</a:t>
              </a:r>
            </a:p>
          </p:txBody>
        </p:sp>
        <p:sp>
          <p:nvSpPr>
            <p:cNvPr id="1149972" name="Text Box 20"/>
            <p:cNvSpPr txBox="1">
              <a:spLocks noChangeArrowheads="1"/>
            </p:cNvSpPr>
            <p:nvPr/>
          </p:nvSpPr>
          <p:spPr bwMode="auto">
            <a:xfrm>
              <a:off x="1501" y="2401"/>
              <a:ext cx="2190" cy="320"/>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spcBef>
                  <a:spcPct val="60000"/>
                </a:spcBef>
                <a:defRPr/>
              </a:pPr>
              <a:r>
                <a:rPr lang="en-US" altLang="en-US" sz="1875" b="1" dirty="0">
                  <a:effectLst>
                    <a:outerShdw blurRad="38100" dist="38100" dir="2700000" algn="tl">
                      <a:srgbClr val="C0C0C0"/>
                    </a:outerShdw>
                  </a:effectLst>
                </a:rPr>
                <a:t>Pharmacotherapy</a:t>
              </a:r>
            </a:p>
          </p:txBody>
        </p:sp>
        <p:sp>
          <p:nvSpPr>
            <p:cNvPr id="1149973" name="Text Box 21"/>
            <p:cNvSpPr txBox="1">
              <a:spLocks noChangeArrowheads="1"/>
            </p:cNvSpPr>
            <p:nvPr/>
          </p:nvSpPr>
          <p:spPr bwMode="auto">
            <a:xfrm>
              <a:off x="2018" y="1336"/>
              <a:ext cx="1156" cy="465"/>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spcBef>
                  <a:spcPct val="60000"/>
                </a:spcBef>
                <a:defRPr/>
              </a:pPr>
              <a:r>
                <a:rPr lang="en-US" altLang="en-US" sz="1500" b="1" dirty="0">
                  <a:effectLst>
                    <a:outerShdw blurRad="38100" dist="38100" dir="2700000" algn="tl">
                      <a:srgbClr val="C0C0C0"/>
                    </a:outerShdw>
                  </a:effectLst>
                </a:rPr>
                <a:t>Metabolic Surgery</a:t>
              </a:r>
            </a:p>
          </p:txBody>
        </p:sp>
        <p:graphicFrame>
          <p:nvGraphicFramePr>
            <p:cNvPr id="56337" name="Object 22"/>
            <p:cNvGraphicFramePr>
              <a:graphicFrameLocks noChangeAspect="1"/>
            </p:cNvGraphicFramePr>
            <p:nvPr/>
          </p:nvGraphicFramePr>
          <p:xfrm>
            <a:off x="2004" y="1836"/>
            <a:ext cx="1154" cy="586"/>
          </p:xfrm>
          <a:graphic>
            <a:graphicData uri="http://schemas.openxmlformats.org/presentationml/2006/ole">
              <mc:AlternateContent xmlns:mc="http://schemas.openxmlformats.org/markup-compatibility/2006">
                <mc:Choice xmlns:v="urn:schemas-microsoft-com:vml" Requires="v">
                  <p:oleObj spid="_x0000_s1128" name="CorelDRAW" r:id="rId4" imgW="2781300" imgH="1422400" progId="CorelDRAW.Graphic.10">
                    <p:embed/>
                  </p:oleObj>
                </mc:Choice>
                <mc:Fallback>
                  <p:oleObj name="CorelDRAW" r:id="rId4" imgW="2781300" imgH="1422400" progId="CorelDRAW.Graphic.10">
                    <p:embed/>
                    <p:pic>
                      <p:nvPicPr>
                        <p:cNvPr id="56337"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4" y="1836"/>
                          <a:ext cx="1154" cy="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sp>
        <p:nvSpPr>
          <p:cNvPr id="24" name="Shape 108"/>
          <p:cNvSpPr txBox="1">
            <a:spLocks/>
          </p:cNvSpPr>
          <p:nvPr/>
        </p:nvSpPr>
        <p:spPr>
          <a:xfrm>
            <a:off x="457200" y="220005"/>
            <a:ext cx="8229600" cy="637769"/>
          </a:xfrm>
          <a:prstGeom prst="rect">
            <a:avLst/>
          </a:prstGeom>
          <a:noFill/>
          <a:ln>
            <a:noFill/>
          </a:ln>
        </p:spPr>
        <p:txBody>
          <a:bodyPr spcFirstLastPara="1" vert="horz" wrap="square" lIns="91425" tIns="45700" rIns="91425" bIns="45700" rtlCol="0" anchor="ctr" anchorCtr="0">
            <a:noAutofit/>
          </a:bodyPr>
          <a:lstStyle>
            <a:lvl1pPr algn="l" defTabSz="457200" rtl="0" eaLnBrk="1" latinLnBrk="0" hangingPunct="1">
              <a:spcBef>
                <a:spcPct val="0"/>
              </a:spcBef>
              <a:buNone/>
              <a:defRPr sz="3500" b="1" i="0" kern="1200" baseline="0">
                <a:solidFill>
                  <a:srgbClr val="0076C0"/>
                </a:solidFill>
                <a:latin typeface="Arial"/>
                <a:ea typeface="+mj-ea"/>
                <a:cs typeface="+mj-cs"/>
              </a:defRPr>
            </a:lvl1pPr>
          </a:lstStyle>
          <a:p>
            <a:pPr algn="ctr">
              <a:spcBef>
                <a:spcPts val="0"/>
              </a:spcBef>
              <a:buClr>
                <a:srgbClr val="0076C0"/>
              </a:buClr>
              <a:buSzPts val="3600"/>
              <a:buFont typeface="Arial"/>
              <a:buNone/>
            </a:pPr>
            <a:r>
              <a:rPr lang="en-US" sz="3600" dirty="0" smtClean="0"/>
              <a:t>Obesity-Diabetes Treatment Pyramid</a:t>
            </a:r>
            <a:endParaRPr lang="en-US" dirty="0"/>
          </a:p>
        </p:txBody>
      </p:sp>
      <p:sp>
        <p:nvSpPr>
          <p:cNvPr id="26" name="Slide Number Placeholder 1"/>
          <p:cNvSpPr>
            <a:spLocks noGrp="1"/>
          </p:cNvSpPr>
          <p:nvPr>
            <p:ph type="sldNum" sz="quarter" idx="12"/>
          </p:nvPr>
        </p:nvSpPr>
        <p:spPr>
          <a:xfrm>
            <a:off x="7010400" y="4874166"/>
            <a:ext cx="2133600" cy="274097"/>
          </a:xfrm>
        </p:spPr>
        <p:txBody>
          <a:bodyPr/>
          <a:lstStyle/>
          <a:p>
            <a:pPr>
              <a:defRPr/>
            </a:pPr>
            <a:r>
              <a:rPr lang="en-US" sz="1000" dirty="0" smtClean="0">
                <a:latin typeface="Arial" panose="020B0604020202020204" pitchFamily="34" charset="0"/>
                <a:cs typeface="Arial" panose="020B0604020202020204" pitchFamily="34" charset="0"/>
              </a:rPr>
              <a:t>36</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42078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200000"/>
              </a:lnSpc>
            </a:pPr>
            <a:r>
              <a:rPr lang="en-US" dirty="0" smtClean="0">
                <a:latin typeface="Arial" charset="0"/>
                <a:ea typeface="Arial" charset="0"/>
                <a:cs typeface="Arial" charset="0"/>
              </a:rPr>
              <a:t>DPP</a:t>
            </a:r>
          </a:p>
          <a:p>
            <a:pPr>
              <a:lnSpc>
                <a:spcPct val="200000"/>
              </a:lnSpc>
            </a:pPr>
            <a:r>
              <a:rPr lang="en-US" dirty="0" smtClean="0">
                <a:latin typeface="Arial" charset="0"/>
                <a:ea typeface="Arial" charset="0"/>
                <a:cs typeface="Arial" charset="0"/>
              </a:rPr>
              <a:t>Look Ahead</a:t>
            </a:r>
            <a:endParaRPr lang="en-US" dirty="0">
              <a:latin typeface="Arial" charset="0"/>
              <a:ea typeface="Arial" charset="0"/>
              <a:cs typeface="Arial" charset="0"/>
            </a:endParaRPr>
          </a:p>
        </p:txBody>
      </p:sp>
      <p:sp>
        <p:nvSpPr>
          <p:cNvPr id="4" name="Shape 108"/>
          <p:cNvSpPr txBox="1">
            <a:spLocks/>
          </p:cNvSpPr>
          <p:nvPr/>
        </p:nvSpPr>
        <p:spPr>
          <a:xfrm>
            <a:off x="457200" y="220005"/>
            <a:ext cx="8229600" cy="637769"/>
          </a:xfrm>
          <a:prstGeom prst="rect">
            <a:avLst/>
          </a:prstGeom>
          <a:noFill/>
          <a:ln>
            <a:noFill/>
          </a:ln>
        </p:spPr>
        <p:txBody>
          <a:bodyPr spcFirstLastPara="1" vert="horz" wrap="square" lIns="91425" tIns="45700" rIns="91425" bIns="45700" rtlCol="0" anchor="ctr" anchorCtr="0">
            <a:noAutofit/>
          </a:bodyPr>
          <a:lstStyle>
            <a:lvl1pPr algn="l" defTabSz="457200" rtl="0" eaLnBrk="1" latinLnBrk="0" hangingPunct="1">
              <a:spcBef>
                <a:spcPct val="0"/>
              </a:spcBef>
              <a:buNone/>
              <a:defRPr sz="3500" b="1" i="0" kern="1200" baseline="0">
                <a:solidFill>
                  <a:srgbClr val="0076C0"/>
                </a:solidFill>
                <a:latin typeface="Arial"/>
                <a:ea typeface="+mj-ea"/>
                <a:cs typeface="+mj-cs"/>
              </a:defRPr>
            </a:lvl1pPr>
          </a:lstStyle>
          <a:p>
            <a:pPr algn="ctr">
              <a:spcBef>
                <a:spcPts val="0"/>
              </a:spcBef>
              <a:buClr>
                <a:srgbClr val="0076C0"/>
              </a:buClr>
              <a:buSzPts val="3600"/>
              <a:buFont typeface="Arial"/>
              <a:buNone/>
            </a:pPr>
            <a:r>
              <a:rPr lang="en-US" sz="3600" dirty="0" smtClean="0"/>
              <a:t>What Does the Research Tell Us?</a:t>
            </a:r>
            <a:endParaRPr lang="en-US" dirty="0"/>
          </a:p>
        </p:txBody>
      </p:sp>
      <p:sp>
        <p:nvSpPr>
          <p:cNvPr id="6" name="Slide Number Placeholder 1"/>
          <p:cNvSpPr>
            <a:spLocks noGrp="1"/>
          </p:cNvSpPr>
          <p:nvPr>
            <p:ph type="sldNum" sz="quarter" idx="12"/>
          </p:nvPr>
        </p:nvSpPr>
        <p:spPr>
          <a:xfrm>
            <a:off x="7010400" y="4874166"/>
            <a:ext cx="2133600" cy="274097"/>
          </a:xfrm>
        </p:spPr>
        <p:txBody>
          <a:bodyPr/>
          <a:lstStyle/>
          <a:p>
            <a:pPr>
              <a:defRPr/>
            </a:pPr>
            <a:r>
              <a:rPr lang="en-US" sz="1000" dirty="0" smtClean="0">
                <a:latin typeface="Arial" panose="020B0604020202020204" pitchFamily="34" charset="0"/>
                <a:cs typeface="Arial" panose="020B0604020202020204" pitchFamily="34" charset="0"/>
              </a:rPr>
              <a:t>37</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10632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idx="1"/>
          </p:nvPr>
        </p:nvSpPr>
        <p:spPr/>
        <p:txBody>
          <a:bodyPr>
            <a:normAutofit/>
          </a:bodyPr>
          <a:lstStyle/>
          <a:p>
            <a:pPr eaLnBrk="1" hangingPunct="1"/>
            <a:r>
              <a:rPr lang="en-US" altLang="en-US" sz="2800" dirty="0">
                <a:latin typeface="Arial" charset="0"/>
                <a:ea typeface="Arial" charset="0"/>
                <a:cs typeface="Arial" charset="0"/>
              </a:rPr>
              <a:t>8-10% reduction in weight in first 6 months</a:t>
            </a:r>
          </a:p>
          <a:p>
            <a:pPr eaLnBrk="1" hangingPunct="1"/>
            <a:r>
              <a:rPr lang="en-US" altLang="en-US" sz="2800" dirty="0">
                <a:latin typeface="Arial" charset="0"/>
                <a:ea typeface="Arial" charset="0"/>
                <a:cs typeface="Arial" charset="0"/>
              </a:rPr>
              <a:t>Most weight loss occurs in first 12 weeks of program</a:t>
            </a:r>
          </a:p>
          <a:p>
            <a:pPr eaLnBrk="1" hangingPunct="1"/>
            <a:r>
              <a:rPr lang="en-US" altLang="en-US" sz="2800" dirty="0">
                <a:latin typeface="Arial" charset="0"/>
                <a:ea typeface="Arial" charset="0"/>
                <a:cs typeface="Arial" charset="0"/>
              </a:rPr>
              <a:t>Secondary goal: To sustain momentum and maintain weight loss</a:t>
            </a:r>
          </a:p>
        </p:txBody>
      </p:sp>
      <p:sp>
        <p:nvSpPr>
          <p:cNvPr id="4" name="Shape 108"/>
          <p:cNvSpPr txBox="1">
            <a:spLocks/>
          </p:cNvSpPr>
          <p:nvPr/>
        </p:nvSpPr>
        <p:spPr>
          <a:xfrm>
            <a:off x="457200" y="220005"/>
            <a:ext cx="8229600" cy="637769"/>
          </a:xfrm>
          <a:prstGeom prst="rect">
            <a:avLst/>
          </a:prstGeom>
          <a:noFill/>
          <a:ln>
            <a:noFill/>
          </a:ln>
        </p:spPr>
        <p:txBody>
          <a:bodyPr spcFirstLastPara="1" vert="horz" wrap="square" lIns="91425" tIns="45700" rIns="91425" bIns="45700" rtlCol="0" anchor="ctr" anchorCtr="0">
            <a:noAutofit/>
          </a:bodyPr>
          <a:lstStyle>
            <a:lvl1pPr algn="l" defTabSz="457200" rtl="0" eaLnBrk="1" latinLnBrk="0" hangingPunct="1">
              <a:spcBef>
                <a:spcPct val="0"/>
              </a:spcBef>
              <a:buNone/>
              <a:defRPr sz="3500" b="1" i="0" kern="1200" baseline="0">
                <a:solidFill>
                  <a:srgbClr val="0076C0"/>
                </a:solidFill>
                <a:latin typeface="Arial"/>
                <a:ea typeface="+mj-ea"/>
                <a:cs typeface="+mj-cs"/>
              </a:defRPr>
            </a:lvl1pPr>
          </a:lstStyle>
          <a:p>
            <a:pPr algn="ctr">
              <a:spcBef>
                <a:spcPts val="0"/>
              </a:spcBef>
              <a:buClr>
                <a:srgbClr val="0076C0"/>
              </a:buClr>
              <a:buSzPts val="3600"/>
              <a:buFont typeface="Arial"/>
              <a:buNone/>
            </a:pPr>
            <a:r>
              <a:rPr lang="en-US" sz="3600" dirty="0" smtClean="0"/>
              <a:t>Realistic and Reasonable Goals For Weight Loss</a:t>
            </a:r>
            <a:endParaRPr lang="en-US" dirty="0"/>
          </a:p>
        </p:txBody>
      </p:sp>
      <p:sp>
        <p:nvSpPr>
          <p:cNvPr id="6" name="Slide Number Placeholder 1"/>
          <p:cNvSpPr>
            <a:spLocks noGrp="1"/>
          </p:cNvSpPr>
          <p:nvPr>
            <p:ph type="sldNum" sz="quarter" idx="12"/>
          </p:nvPr>
        </p:nvSpPr>
        <p:spPr>
          <a:xfrm>
            <a:off x="7010400" y="4874166"/>
            <a:ext cx="2133600" cy="274097"/>
          </a:xfrm>
        </p:spPr>
        <p:txBody>
          <a:bodyPr/>
          <a:lstStyle/>
          <a:p>
            <a:pPr>
              <a:defRPr/>
            </a:pPr>
            <a:r>
              <a:rPr lang="en-US" sz="1000" dirty="0" smtClean="0">
                <a:latin typeface="Arial" panose="020B0604020202020204" pitchFamily="34" charset="0"/>
                <a:cs typeface="Arial" panose="020B0604020202020204" pitchFamily="34" charset="0"/>
              </a:rPr>
              <a:t>38</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774981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2467" name="Group 3"/>
          <p:cNvGraphicFramePr>
            <a:graphicFrameLocks noGrp="1"/>
          </p:cNvGraphicFramePr>
          <p:nvPr>
            <p:ph type="tbl" idx="1"/>
            <p:extLst>
              <p:ext uri="{D42A27DB-BD31-4B8C-83A1-F6EECF244321}">
                <p14:modId xmlns:p14="http://schemas.microsoft.com/office/powerpoint/2010/main" val="1360668149"/>
              </p:ext>
            </p:extLst>
          </p:nvPr>
        </p:nvGraphicFramePr>
        <p:xfrm>
          <a:off x="1066799" y="1043780"/>
          <a:ext cx="7124700" cy="3088976"/>
        </p:xfrm>
        <a:graphic>
          <a:graphicData uri="http://schemas.openxmlformats.org/drawingml/2006/table">
            <a:tbl>
              <a:tblPr/>
              <a:tblGrid>
                <a:gridCol w="2374361">
                  <a:extLst>
                    <a:ext uri="{9D8B030D-6E8A-4147-A177-3AD203B41FA5}">
                      <a16:colId xmlns:a16="http://schemas.microsoft.com/office/drawing/2014/main" val="20000"/>
                    </a:ext>
                  </a:extLst>
                </a:gridCol>
                <a:gridCol w="2375978">
                  <a:extLst>
                    <a:ext uri="{9D8B030D-6E8A-4147-A177-3AD203B41FA5}">
                      <a16:colId xmlns:a16="http://schemas.microsoft.com/office/drawing/2014/main" val="20001"/>
                    </a:ext>
                  </a:extLst>
                </a:gridCol>
                <a:gridCol w="2374361">
                  <a:extLst>
                    <a:ext uri="{9D8B030D-6E8A-4147-A177-3AD203B41FA5}">
                      <a16:colId xmlns:a16="http://schemas.microsoft.com/office/drawing/2014/main" val="20002"/>
                    </a:ext>
                  </a:extLst>
                </a:gridCol>
              </a:tblGrid>
              <a:tr h="616925">
                <a:tc>
                  <a:txBody>
                    <a:bodyPr/>
                    <a:lstStyle>
                      <a:lvl1pPr>
                        <a:spcBef>
                          <a:spcPts val="2000"/>
                        </a:spcBef>
                        <a:buClr>
                          <a:schemeClr val="accent1"/>
                        </a:buClr>
                        <a:buSzPct val="75000"/>
                        <a:buFont typeface="Wingdings" charset="2"/>
                        <a:defRPr>
                          <a:solidFill>
                            <a:srgbClr val="595959"/>
                          </a:solidFill>
                          <a:latin typeface="Rockwell" charset="0"/>
                          <a:ea typeface="ＭＳ Ｐゴシック" charset="-128"/>
                        </a:defRPr>
                      </a:lvl1pPr>
                      <a:lvl2pPr marL="37931725" indent="-37474525">
                        <a:spcBef>
                          <a:spcPts val="600"/>
                        </a:spcBef>
                        <a:buClr>
                          <a:srgbClr val="B870B8"/>
                        </a:buClr>
                        <a:buSzPct val="75000"/>
                        <a:buFont typeface="Wingdings" charset="2"/>
                        <a:defRPr sz="1600">
                          <a:solidFill>
                            <a:srgbClr val="595959"/>
                          </a:solidFill>
                          <a:latin typeface="Rockwell" charset="0"/>
                          <a:ea typeface="ＭＳ Ｐゴシック" charset="-128"/>
                        </a:defRPr>
                      </a:lvl2pPr>
                      <a:lvl3pPr>
                        <a:spcBef>
                          <a:spcPts val="600"/>
                        </a:spcBef>
                        <a:defRPr sz="1600">
                          <a:solidFill>
                            <a:srgbClr val="595959"/>
                          </a:solidFill>
                          <a:latin typeface="Rockwell" charset="0"/>
                          <a:ea typeface="ＭＳ Ｐゴシック" charset="-128"/>
                        </a:defRPr>
                      </a:lvl3pPr>
                      <a:lvl4pPr>
                        <a:spcBef>
                          <a:spcPts val="600"/>
                        </a:spcBef>
                        <a:defRPr sz="1600">
                          <a:solidFill>
                            <a:srgbClr val="595959"/>
                          </a:solidFill>
                          <a:latin typeface="Rockwell" charset="0"/>
                          <a:ea typeface="ＭＳ Ｐゴシック" charset="-128"/>
                        </a:defRPr>
                      </a:lvl4pPr>
                      <a:lvl5pPr>
                        <a:spcBef>
                          <a:spcPts val="600"/>
                        </a:spcBef>
                        <a:defRPr sz="1600">
                          <a:solidFill>
                            <a:srgbClr val="595959"/>
                          </a:solidFill>
                          <a:latin typeface="Rockwell" charset="0"/>
                          <a:ea typeface="ＭＳ Ｐゴシック" charset="-128"/>
                        </a:defRPr>
                      </a:lvl5pPr>
                      <a:lvl6pPr marL="457200" fontAlgn="base">
                        <a:spcBef>
                          <a:spcPts val="600"/>
                        </a:spcBef>
                        <a:spcAft>
                          <a:spcPct val="0"/>
                        </a:spcAft>
                        <a:defRPr sz="1600">
                          <a:solidFill>
                            <a:srgbClr val="595959"/>
                          </a:solidFill>
                          <a:latin typeface="Rockwell" charset="0"/>
                          <a:ea typeface="ＭＳ Ｐゴシック" charset="-128"/>
                        </a:defRPr>
                      </a:lvl6pPr>
                      <a:lvl7pPr marL="914400" fontAlgn="base">
                        <a:spcBef>
                          <a:spcPts val="600"/>
                        </a:spcBef>
                        <a:spcAft>
                          <a:spcPct val="0"/>
                        </a:spcAft>
                        <a:defRPr sz="1600">
                          <a:solidFill>
                            <a:srgbClr val="595959"/>
                          </a:solidFill>
                          <a:latin typeface="Rockwell" charset="0"/>
                          <a:ea typeface="ＭＳ Ｐゴシック" charset="-128"/>
                        </a:defRPr>
                      </a:lvl7pPr>
                      <a:lvl8pPr marL="1371600" fontAlgn="base">
                        <a:spcBef>
                          <a:spcPts val="600"/>
                        </a:spcBef>
                        <a:spcAft>
                          <a:spcPct val="0"/>
                        </a:spcAft>
                        <a:defRPr sz="1600">
                          <a:solidFill>
                            <a:srgbClr val="595959"/>
                          </a:solidFill>
                          <a:latin typeface="Rockwell" charset="0"/>
                          <a:ea typeface="ＭＳ Ｐゴシック" charset="-128"/>
                        </a:defRPr>
                      </a:lvl8pPr>
                      <a:lvl9pPr marL="1828800" fontAlgn="base">
                        <a:spcBef>
                          <a:spcPts val="600"/>
                        </a:spcBef>
                        <a:spcAft>
                          <a:spcPct val="0"/>
                        </a:spcAft>
                        <a:defRPr sz="1600">
                          <a:solidFill>
                            <a:srgbClr val="595959"/>
                          </a:solidFill>
                          <a:latin typeface="Rockwel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2000" b="1" i="0" u="none" strike="noStrike" cap="none" normalizeH="0" baseline="0" dirty="0">
                          <a:ln>
                            <a:noFill/>
                          </a:ln>
                          <a:solidFill>
                            <a:schemeClr val="tx1"/>
                          </a:solidFill>
                          <a:effectLst/>
                          <a:latin typeface="Arial" charset="0"/>
                          <a:ea typeface="Arial" charset="0"/>
                          <a:cs typeface="Arial" charset="0"/>
                        </a:rPr>
                        <a:t>Patients’ beliefs</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ts val="2000"/>
                        </a:spcBef>
                        <a:buClr>
                          <a:schemeClr val="accent1"/>
                        </a:buClr>
                        <a:buSzPct val="75000"/>
                        <a:buFont typeface="Wingdings" charset="2"/>
                        <a:defRPr>
                          <a:solidFill>
                            <a:srgbClr val="595959"/>
                          </a:solidFill>
                          <a:latin typeface="Rockwell" charset="0"/>
                          <a:ea typeface="ＭＳ Ｐゴシック" charset="-128"/>
                        </a:defRPr>
                      </a:lvl1pPr>
                      <a:lvl2pPr marL="37931725" indent="-37474525">
                        <a:spcBef>
                          <a:spcPts val="600"/>
                        </a:spcBef>
                        <a:buClr>
                          <a:srgbClr val="B870B8"/>
                        </a:buClr>
                        <a:buSzPct val="75000"/>
                        <a:buFont typeface="Wingdings" charset="2"/>
                        <a:defRPr sz="1600">
                          <a:solidFill>
                            <a:srgbClr val="595959"/>
                          </a:solidFill>
                          <a:latin typeface="Rockwell" charset="0"/>
                          <a:ea typeface="ＭＳ Ｐゴシック" charset="-128"/>
                        </a:defRPr>
                      </a:lvl2pPr>
                      <a:lvl3pPr>
                        <a:spcBef>
                          <a:spcPts val="600"/>
                        </a:spcBef>
                        <a:defRPr sz="1600">
                          <a:solidFill>
                            <a:srgbClr val="595959"/>
                          </a:solidFill>
                          <a:latin typeface="Rockwell" charset="0"/>
                          <a:ea typeface="ＭＳ Ｐゴシック" charset="-128"/>
                        </a:defRPr>
                      </a:lvl3pPr>
                      <a:lvl4pPr>
                        <a:spcBef>
                          <a:spcPts val="600"/>
                        </a:spcBef>
                        <a:defRPr sz="1600">
                          <a:solidFill>
                            <a:srgbClr val="595959"/>
                          </a:solidFill>
                          <a:latin typeface="Rockwell" charset="0"/>
                          <a:ea typeface="ＭＳ Ｐゴシック" charset="-128"/>
                        </a:defRPr>
                      </a:lvl4pPr>
                      <a:lvl5pPr>
                        <a:spcBef>
                          <a:spcPts val="600"/>
                        </a:spcBef>
                        <a:defRPr sz="1600">
                          <a:solidFill>
                            <a:srgbClr val="595959"/>
                          </a:solidFill>
                          <a:latin typeface="Rockwell" charset="0"/>
                          <a:ea typeface="ＭＳ Ｐゴシック" charset="-128"/>
                        </a:defRPr>
                      </a:lvl5pPr>
                      <a:lvl6pPr marL="457200" fontAlgn="base">
                        <a:spcBef>
                          <a:spcPts val="600"/>
                        </a:spcBef>
                        <a:spcAft>
                          <a:spcPct val="0"/>
                        </a:spcAft>
                        <a:defRPr sz="1600">
                          <a:solidFill>
                            <a:srgbClr val="595959"/>
                          </a:solidFill>
                          <a:latin typeface="Rockwell" charset="0"/>
                          <a:ea typeface="ＭＳ Ｐゴシック" charset="-128"/>
                        </a:defRPr>
                      </a:lvl6pPr>
                      <a:lvl7pPr marL="914400" fontAlgn="base">
                        <a:spcBef>
                          <a:spcPts val="600"/>
                        </a:spcBef>
                        <a:spcAft>
                          <a:spcPct val="0"/>
                        </a:spcAft>
                        <a:defRPr sz="1600">
                          <a:solidFill>
                            <a:srgbClr val="595959"/>
                          </a:solidFill>
                          <a:latin typeface="Rockwell" charset="0"/>
                          <a:ea typeface="ＭＳ Ｐゴシック" charset="-128"/>
                        </a:defRPr>
                      </a:lvl7pPr>
                      <a:lvl8pPr marL="1371600" fontAlgn="base">
                        <a:spcBef>
                          <a:spcPts val="600"/>
                        </a:spcBef>
                        <a:spcAft>
                          <a:spcPct val="0"/>
                        </a:spcAft>
                        <a:defRPr sz="1600">
                          <a:solidFill>
                            <a:srgbClr val="595959"/>
                          </a:solidFill>
                          <a:latin typeface="Rockwell" charset="0"/>
                          <a:ea typeface="ＭＳ Ｐゴシック" charset="-128"/>
                        </a:defRPr>
                      </a:lvl8pPr>
                      <a:lvl9pPr marL="1828800" fontAlgn="base">
                        <a:spcBef>
                          <a:spcPts val="600"/>
                        </a:spcBef>
                        <a:spcAft>
                          <a:spcPct val="0"/>
                        </a:spcAft>
                        <a:defRPr sz="1600">
                          <a:solidFill>
                            <a:srgbClr val="595959"/>
                          </a:solidFill>
                          <a:latin typeface="Rockwel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2000" b="1" i="0" u="none" strike="noStrike" cap="none" normalizeH="0" baseline="0" dirty="0">
                          <a:ln>
                            <a:noFill/>
                          </a:ln>
                          <a:solidFill>
                            <a:schemeClr val="tx1"/>
                          </a:solidFill>
                          <a:effectLst/>
                          <a:latin typeface="Arial" charset="0"/>
                          <a:ea typeface="Arial" charset="0"/>
                          <a:cs typeface="Arial" charset="0"/>
                        </a:rPr>
                        <a:t>Physicians’ beliefs</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ts val="2000"/>
                        </a:spcBef>
                        <a:buClr>
                          <a:schemeClr val="accent1"/>
                        </a:buClr>
                        <a:buSzPct val="75000"/>
                        <a:buFont typeface="Wingdings" charset="2"/>
                        <a:defRPr>
                          <a:solidFill>
                            <a:srgbClr val="595959"/>
                          </a:solidFill>
                          <a:latin typeface="Rockwell" charset="0"/>
                          <a:ea typeface="ＭＳ Ｐゴシック" charset="-128"/>
                        </a:defRPr>
                      </a:lvl1pPr>
                      <a:lvl2pPr marL="37931725" indent="-37474525">
                        <a:spcBef>
                          <a:spcPts val="600"/>
                        </a:spcBef>
                        <a:buClr>
                          <a:srgbClr val="B870B8"/>
                        </a:buClr>
                        <a:buSzPct val="75000"/>
                        <a:buFont typeface="Wingdings" charset="2"/>
                        <a:defRPr sz="1600">
                          <a:solidFill>
                            <a:srgbClr val="595959"/>
                          </a:solidFill>
                          <a:latin typeface="Rockwell" charset="0"/>
                          <a:ea typeface="ＭＳ Ｐゴシック" charset="-128"/>
                        </a:defRPr>
                      </a:lvl2pPr>
                      <a:lvl3pPr>
                        <a:spcBef>
                          <a:spcPts val="600"/>
                        </a:spcBef>
                        <a:defRPr sz="1600">
                          <a:solidFill>
                            <a:srgbClr val="595959"/>
                          </a:solidFill>
                          <a:latin typeface="Rockwell" charset="0"/>
                          <a:ea typeface="ＭＳ Ｐゴシック" charset="-128"/>
                        </a:defRPr>
                      </a:lvl3pPr>
                      <a:lvl4pPr>
                        <a:spcBef>
                          <a:spcPts val="600"/>
                        </a:spcBef>
                        <a:defRPr sz="1600">
                          <a:solidFill>
                            <a:srgbClr val="595959"/>
                          </a:solidFill>
                          <a:latin typeface="Rockwell" charset="0"/>
                          <a:ea typeface="ＭＳ Ｐゴシック" charset="-128"/>
                        </a:defRPr>
                      </a:lvl4pPr>
                      <a:lvl5pPr>
                        <a:spcBef>
                          <a:spcPts val="600"/>
                        </a:spcBef>
                        <a:defRPr sz="1600">
                          <a:solidFill>
                            <a:srgbClr val="595959"/>
                          </a:solidFill>
                          <a:latin typeface="Rockwell" charset="0"/>
                          <a:ea typeface="ＭＳ Ｐゴシック" charset="-128"/>
                        </a:defRPr>
                      </a:lvl5pPr>
                      <a:lvl6pPr marL="457200" fontAlgn="base">
                        <a:spcBef>
                          <a:spcPts val="600"/>
                        </a:spcBef>
                        <a:spcAft>
                          <a:spcPct val="0"/>
                        </a:spcAft>
                        <a:defRPr sz="1600">
                          <a:solidFill>
                            <a:srgbClr val="595959"/>
                          </a:solidFill>
                          <a:latin typeface="Rockwell" charset="0"/>
                          <a:ea typeface="ＭＳ Ｐゴシック" charset="-128"/>
                        </a:defRPr>
                      </a:lvl6pPr>
                      <a:lvl7pPr marL="914400" fontAlgn="base">
                        <a:spcBef>
                          <a:spcPts val="600"/>
                        </a:spcBef>
                        <a:spcAft>
                          <a:spcPct val="0"/>
                        </a:spcAft>
                        <a:defRPr sz="1600">
                          <a:solidFill>
                            <a:srgbClr val="595959"/>
                          </a:solidFill>
                          <a:latin typeface="Rockwell" charset="0"/>
                          <a:ea typeface="ＭＳ Ｐゴシック" charset="-128"/>
                        </a:defRPr>
                      </a:lvl7pPr>
                      <a:lvl8pPr marL="1371600" fontAlgn="base">
                        <a:spcBef>
                          <a:spcPts val="600"/>
                        </a:spcBef>
                        <a:spcAft>
                          <a:spcPct val="0"/>
                        </a:spcAft>
                        <a:defRPr sz="1600">
                          <a:solidFill>
                            <a:srgbClr val="595959"/>
                          </a:solidFill>
                          <a:latin typeface="Rockwell" charset="0"/>
                          <a:ea typeface="ＭＳ Ｐゴシック" charset="-128"/>
                        </a:defRPr>
                      </a:lvl8pPr>
                      <a:lvl9pPr marL="1828800" fontAlgn="base">
                        <a:spcBef>
                          <a:spcPts val="600"/>
                        </a:spcBef>
                        <a:spcAft>
                          <a:spcPct val="0"/>
                        </a:spcAft>
                        <a:defRPr sz="1600">
                          <a:solidFill>
                            <a:srgbClr val="595959"/>
                          </a:solidFill>
                          <a:latin typeface="Rockwel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2000" b="1" i="0" u="none" strike="noStrike" cap="none" normalizeH="0" baseline="0" dirty="0">
                          <a:ln>
                            <a:noFill/>
                          </a:ln>
                          <a:solidFill>
                            <a:schemeClr val="tx1"/>
                          </a:solidFill>
                          <a:effectLst/>
                          <a:latin typeface="Arial" charset="0"/>
                          <a:ea typeface="Arial" charset="0"/>
                          <a:cs typeface="Arial" charset="0"/>
                        </a:rPr>
                        <a:t>Clinical guidelines</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29276">
                <a:tc>
                  <a:txBody>
                    <a:bodyPr/>
                    <a:lstStyle>
                      <a:lvl1pPr>
                        <a:spcBef>
                          <a:spcPts val="2000"/>
                        </a:spcBef>
                        <a:buClr>
                          <a:schemeClr val="accent1"/>
                        </a:buClr>
                        <a:buSzPct val="75000"/>
                        <a:buFont typeface="Wingdings" charset="2"/>
                        <a:defRPr>
                          <a:solidFill>
                            <a:srgbClr val="595959"/>
                          </a:solidFill>
                          <a:latin typeface="Rockwell" charset="0"/>
                          <a:ea typeface="ＭＳ Ｐゴシック" charset="-128"/>
                        </a:defRPr>
                      </a:lvl1pPr>
                      <a:lvl2pPr marL="37931725" indent="-37474525">
                        <a:spcBef>
                          <a:spcPts val="600"/>
                        </a:spcBef>
                        <a:buClr>
                          <a:srgbClr val="B870B8"/>
                        </a:buClr>
                        <a:buSzPct val="75000"/>
                        <a:buFont typeface="Wingdings" charset="2"/>
                        <a:defRPr sz="1600">
                          <a:solidFill>
                            <a:srgbClr val="595959"/>
                          </a:solidFill>
                          <a:latin typeface="Rockwell" charset="0"/>
                          <a:ea typeface="ＭＳ Ｐゴシック" charset="-128"/>
                        </a:defRPr>
                      </a:lvl2pPr>
                      <a:lvl3pPr>
                        <a:spcBef>
                          <a:spcPts val="600"/>
                        </a:spcBef>
                        <a:defRPr sz="1600">
                          <a:solidFill>
                            <a:srgbClr val="595959"/>
                          </a:solidFill>
                          <a:latin typeface="Rockwell" charset="0"/>
                          <a:ea typeface="ＭＳ Ｐゴシック" charset="-128"/>
                        </a:defRPr>
                      </a:lvl3pPr>
                      <a:lvl4pPr>
                        <a:spcBef>
                          <a:spcPts val="600"/>
                        </a:spcBef>
                        <a:defRPr sz="1600">
                          <a:solidFill>
                            <a:srgbClr val="595959"/>
                          </a:solidFill>
                          <a:latin typeface="Rockwell" charset="0"/>
                          <a:ea typeface="ＭＳ Ｐゴシック" charset="-128"/>
                        </a:defRPr>
                      </a:lvl4pPr>
                      <a:lvl5pPr>
                        <a:spcBef>
                          <a:spcPts val="600"/>
                        </a:spcBef>
                        <a:defRPr sz="1600">
                          <a:solidFill>
                            <a:srgbClr val="595959"/>
                          </a:solidFill>
                          <a:latin typeface="Rockwell" charset="0"/>
                          <a:ea typeface="ＭＳ Ｐゴシック" charset="-128"/>
                        </a:defRPr>
                      </a:lvl5pPr>
                      <a:lvl6pPr marL="457200" fontAlgn="base">
                        <a:spcBef>
                          <a:spcPts val="600"/>
                        </a:spcBef>
                        <a:spcAft>
                          <a:spcPct val="0"/>
                        </a:spcAft>
                        <a:defRPr sz="1600">
                          <a:solidFill>
                            <a:srgbClr val="595959"/>
                          </a:solidFill>
                          <a:latin typeface="Rockwell" charset="0"/>
                          <a:ea typeface="ＭＳ Ｐゴシック" charset="-128"/>
                        </a:defRPr>
                      </a:lvl6pPr>
                      <a:lvl7pPr marL="914400" fontAlgn="base">
                        <a:spcBef>
                          <a:spcPts val="600"/>
                        </a:spcBef>
                        <a:spcAft>
                          <a:spcPct val="0"/>
                        </a:spcAft>
                        <a:defRPr sz="1600">
                          <a:solidFill>
                            <a:srgbClr val="595959"/>
                          </a:solidFill>
                          <a:latin typeface="Rockwell" charset="0"/>
                          <a:ea typeface="ＭＳ Ｐゴシック" charset="-128"/>
                        </a:defRPr>
                      </a:lvl7pPr>
                      <a:lvl8pPr marL="1371600" fontAlgn="base">
                        <a:spcBef>
                          <a:spcPts val="600"/>
                        </a:spcBef>
                        <a:spcAft>
                          <a:spcPct val="0"/>
                        </a:spcAft>
                        <a:defRPr sz="1600">
                          <a:solidFill>
                            <a:srgbClr val="595959"/>
                          </a:solidFill>
                          <a:latin typeface="Rockwell" charset="0"/>
                          <a:ea typeface="ＭＳ Ｐゴシック" charset="-128"/>
                        </a:defRPr>
                      </a:lvl8pPr>
                      <a:lvl9pPr marL="1828800" fontAlgn="base">
                        <a:spcBef>
                          <a:spcPts val="600"/>
                        </a:spcBef>
                        <a:spcAft>
                          <a:spcPct val="0"/>
                        </a:spcAft>
                        <a:defRPr sz="1600">
                          <a:solidFill>
                            <a:srgbClr val="595959"/>
                          </a:solidFill>
                          <a:latin typeface="Rockwel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2000" b="0" i="0" u="none" strike="noStrike" cap="none" normalizeH="0" baseline="0" dirty="0" smtClean="0">
                          <a:ln>
                            <a:noFill/>
                          </a:ln>
                          <a:solidFill>
                            <a:schemeClr val="tx1"/>
                          </a:solidFill>
                          <a:effectLst/>
                          <a:latin typeface="Arial" charset="0"/>
                          <a:ea typeface="Arial" charset="0"/>
                          <a:cs typeface="Arial" charset="0"/>
                        </a:rPr>
                        <a:t>Expected weight loss goals and BMI</a:t>
                      </a:r>
                      <a:endParaRPr kumimoji="0" lang="en-US" altLang="en-US" sz="2000" b="0" i="0" u="none" strike="noStrike" cap="none" normalizeH="0" baseline="0" dirty="0">
                        <a:ln>
                          <a:noFill/>
                        </a:ln>
                        <a:solidFill>
                          <a:schemeClr val="tx1"/>
                        </a:solidFill>
                        <a:effectLst/>
                        <a:latin typeface="Arial" charset="0"/>
                        <a:ea typeface="Arial" charset="0"/>
                        <a:cs typeface="Arial"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2000"/>
                        </a:spcBef>
                        <a:buClr>
                          <a:schemeClr val="accent1"/>
                        </a:buClr>
                        <a:buSzPct val="75000"/>
                        <a:buFont typeface="Wingdings" charset="2"/>
                        <a:defRPr>
                          <a:solidFill>
                            <a:srgbClr val="595959"/>
                          </a:solidFill>
                          <a:latin typeface="Rockwell" charset="0"/>
                          <a:ea typeface="ＭＳ Ｐゴシック" charset="-128"/>
                        </a:defRPr>
                      </a:lvl1pPr>
                      <a:lvl2pPr marL="37931725" indent="-37474525">
                        <a:spcBef>
                          <a:spcPts val="600"/>
                        </a:spcBef>
                        <a:buClr>
                          <a:srgbClr val="B870B8"/>
                        </a:buClr>
                        <a:buSzPct val="75000"/>
                        <a:buFont typeface="Wingdings" charset="2"/>
                        <a:defRPr sz="1600">
                          <a:solidFill>
                            <a:srgbClr val="595959"/>
                          </a:solidFill>
                          <a:latin typeface="Rockwell" charset="0"/>
                          <a:ea typeface="ＭＳ Ｐゴシック" charset="-128"/>
                        </a:defRPr>
                      </a:lvl2pPr>
                      <a:lvl3pPr>
                        <a:spcBef>
                          <a:spcPts val="600"/>
                        </a:spcBef>
                        <a:defRPr sz="1600">
                          <a:solidFill>
                            <a:srgbClr val="595959"/>
                          </a:solidFill>
                          <a:latin typeface="Rockwell" charset="0"/>
                          <a:ea typeface="ＭＳ Ｐゴシック" charset="-128"/>
                        </a:defRPr>
                      </a:lvl3pPr>
                      <a:lvl4pPr>
                        <a:spcBef>
                          <a:spcPts val="600"/>
                        </a:spcBef>
                        <a:defRPr sz="1600">
                          <a:solidFill>
                            <a:srgbClr val="595959"/>
                          </a:solidFill>
                          <a:latin typeface="Rockwell" charset="0"/>
                          <a:ea typeface="ＭＳ Ｐゴシック" charset="-128"/>
                        </a:defRPr>
                      </a:lvl4pPr>
                      <a:lvl5pPr>
                        <a:spcBef>
                          <a:spcPts val="600"/>
                        </a:spcBef>
                        <a:defRPr sz="1600">
                          <a:solidFill>
                            <a:srgbClr val="595959"/>
                          </a:solidFill>
                          <a:latin typeface="Rockwell" charset="0"/>
                          <a:ea typeface="ＭＳ Ｐゴシック" charset="-128"/>
                        </a:defRPr>
                      </a:lvl5pPr>
                      <a:lvl6pPr marL="457200" fontAlgn="base">
                        <a:spcBef>
                          <a:spcPts val="600"/>
                        </a:spcBef>
                        <a:spcAft>
                          <a:spcPct val="0"/>
                        </a:spcAft>
                        <a:defRPr sz="1600">
                          <a:solidFill>
                            <a:srgbClr val="595959"/>
                          </a:solidFill>
                          <a:latin typeface="Rockwell" charset="0"/>
                          <a:ea typeface="ＭＳ Ｐゴシック" charset="-128"/>
                        </a:defRPr>
                      </a:lvl6pPr>
                      <a:lvl7pPr marL="914400" fontAlgn="base">
                        <a:spcBef>
                          <a:spcPts val="600"/>
                        </a:spcBef>
                        <a:spcAft>
                          <a:spcPct val="0"/>
                        </a:spcAft>
                        <a:defRPr sz="1600">
                          <a:solidFill>
                            <a:srgbClr val="595959"/>
                          </a:solidFill>
                          <a:latin typeface="Rockwell" charset="0"/>
                          <a:ea typeface="ＭＳ Ｐゴシック" charset="-128"/>
                        </a:defRPr>
                      </a:lvl7pPr>
                      <a:lvl8pPr marL="1371600" fontAlgn="base">
                        <a:spcBef>
                          <a:spcPts val="600"/>
                        </a:spcBef>
                        <a:spcAft>
                          <a:spcPct val="0"/>
                        </a:spcAft>
                        <a:defRPr sz="1600">
                          <a:solidFill>
                            <a:srgbClr val="595959"/>
                          </a:solidFill>
                          <a:latin typeface="Rockwell" charset="0"/>
                          <a:ea typeface="ＭＳ Ｐゴシック" charset="-128"/>
                        </a:defRPr>
                      </a:lvl8pPr>
                      <a:lvl9pPr marL="1828800" fontAlgn="base">
                        <a:spcBef>
                          <a:spcPts val="600"/>
                        </a:spcBef>
                        <a:spcAft>
                          <a:spcPct val="0"/>
                        </a:spcAft>
                        <a:defRPr sz="1600">
                          <a:solidFill>
                            <a:srgbClr val="595959"/>
                          </a:solidFill>
                          <a:latin typeface="Rockwel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2000" b="0" i="0" u="none" strike="noStrike" cap="none" normalizeH="0" baseline="0" dirty="0" smtClean="0">
                          <a:ln>
                            <a:noFill/>
                          </a:ln>
                          <a:solidFill>
                            <a:schemeClr val="tx1"/>
                          </a:solidFill>
                          <a:effectLst/>
                          <a:latin typeface="Arial" charset="0"/>
                          <a:ea typeface="Arial" charset="0"/>
                          <a:cs typeface="Arial" charset="0"/>
                        </a:rPr>
                        <a:t>Expected weight loss goals and BMI</a:t>
                      </a:r>
                      <a:endParaRPr kumimoji="0" lang="en-US" altLang="en-US" sz="2000" b="0" i="0" u="none" strike="noStrike" cap="none" normalizeH="0" baseline="0" dirty="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2000"/>
                        </a:spcBef>
                        <a:buClr>
                          <a:schemeClr val="accent1"/>
                        </a:buClr>
                        <a:buSzPct val="75000"/>
                        <a:buFont typeface="Wingdings" charset="2"/>
                        <a:defRPr>
                          <a:solidFill>
                            <a:srgbClr val="595959"/>
                          </a:solidFill>
                          <a:latin typeface="Rockwell" charset="0"/>
                          <a:ea typeface="ＭＳ Ｐゴシック" charset="-128"/>
                        </a:defRPr>
                      </a:lvl1pPr>
                      <a:lvl2pPr marL="37931725" indent="-37474525">
                        <a:spcBef>
                          <a:spcPts val="600"/>
                        </a:spcBef>
                        <a:buClr>
                          <a:srgbClr val="B870B8"/>
                        </a:buClr>
                        <a:buSzPct val="75000"/>
                        <a:buFont typeface="Wingdings" charset="2"/>
                        <a:defRPr sz="1600">
                          <a:solidFill>
                            <a:srgbClr val="595959"/>
                          </a:solidFill>
                          <a:latin typeface="Rockwell" charset="0"/>
                          <a:ea typeface="ＭＳ Ｐゴシック" charset="-128"/>
                        </a:defRPr>
                      </a:lvl2pPr>
                      <a:lvl3pPr>
                        <a:spcBef>
                          <a:spcPts val="600"/>
                        </a:spcBef>
                        <a:defRPr sz="1600">
                          <a:solidFill>
                            <a:srgbClr val="595959"/>
                          </a:solidFill>
                          <a:latin typeface="Rockwell" charset="0"/>
                          <a:ea typeface="ＭＳ Ｐゴシック" charset="-128"/>
                        </a:defRPr>
                      </a:lvl3pPr>
                      <a:lvl4pPr>
                        <a:spcBef>
                          <a:spcPts val="600"/>
                        </a:spcBef>
                        <a:defRPr sz="1600">
                          <a:solidFill>
                            <a:srgbClr val="595959"/>
                          </a:solidFill>
                          <a:latin typeface="Rockwell" charset="0"/>
                          <a:ea typeface="ＭＳ Ｐゴシック" charset="-128"/>
                        </a:defRPr>
                      </a:lvl4pPr>
                      <a:lvl5pPr>
                        <a:spcBef>
                          <a:spcPts val="600"/>
                        </a:spcBef>
                        <a:defRPr sz="1600">
                          <a:solidFill>
                            <a:srgbClr val="595959"/>
                          </a:solidFill>
                          <a:latin typeface="Rockwell" charset="0"/>
                          <a:ea typeface="ＭＳ Ｐゴシック" charset="-128"/>
                        </a:defRPr>
                      </a:lvl5pPr>
                      <a:lvl6pPr marL="457200" fontAlgn="base">
                        <a:spcBef>
                          <a:spcPts val="600"/>
                        </a:spcBef>
                        <a:spcAft>
                          <a:spcPct val="0"/>
                        </a:spcAft>
                        <a:defRPr sz="1600">
                          <a:solidFill>
                            <a:srgbClr val="595959"/>
                          </a:solidFill>
                          <a:latin typeface="Rockwell" charset="0"/>
                          <a:ea typeface="ＭＳ Ｐゴシック" charset="-128"/>
                        </a:defRPr>
                      </a:lvl6pPr>
                      <a:lvl7pPr marL="914400" fontAlgn="base">
                        <a:spcBef>
                          <a:spcPts val="600"/>
                        </a:spcBef>
                        <a:spcAft>
                          <a:spcPct val="0"/>
                        </a:spcAft>
                        <a:defRPr sz="1600">
                          <a:solidFill>
                            <a:srgbClr val="595959"/>
                          </a:solidFill>
                          <a:latin typeface="Rockwell" charset="0"/>
                          <a:ea typeface="ＭＳ Ｐゴシック" charset="-128"/>
                        </a:defRPr>
                      </a:lvl7pPr>
                      <a:lvl8pPr marL="1371600" fontAlgn="base">
                        <a:spcBef>
                          <a:spcPts val="600"/>
                        </a:spcBef>
                        <a:spcAft>
                          <a:spcPct val="0"/>
                        </a:spcAft>
                        <a:defRPr sz="1600">
                          <a:solidFill>
                            <a:srgbClr val="595959"/>
                          </a:solidFill>
                          <a:latin typeface="Rockwell" charset="0"/>
                          <a:ea typeface="ＭＳ Ｐゴシック" charset="-128"/>
                        </a:defRPr>
                      </a:lvl8pPr>
                      <a:lvl9pPr marL="1828800" fontAlgn="base">
                        <a:spcBef>
                          <a:spcPts val="600"/>
                        </a:spcBef>
                        <a:spcAft>
                          <a:spcPct val="0"/>
                        </a:spcAft>
                        <a:defRPr sz="1600">
                          <a:solidFill>
                            <a:srgbClr val="595959"/>
                          </a:solidFill>
                          <a:latin typeface="Rockwel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2000" b="0" i="0" u="none" strike="noStrike" cap="none" normalizeH="0" baseline="0" dirty="0">
                          <a:ln>
                            <a:noFill/>
                          </a:ln>
                          <a:solidFill>
                            <a:schemeClr val="tx1"/>
                          </a:solidFill>
                          <a:effectLst/>
                          <a:latin typeface="Arial" charset="0"/>
                          <a:ea typeface="Arial" charset="0"/>
                          <a:cs typeface="Arial" charset="0"/>
                        </a:rPr>
                        <a:t>Expected weight loss </a:t>
                      </a:r>
                      <a:r>
                        <a:rPr kumimoji="0" lang="en-US" altLang="en-US" sz="2000" b="0" i="0" u="none" strike="noStrike" cap="none" normalizeH="0" baseline="0" dirty="0" smtClean="0">
                          <a:ln>
                            <a:noFill/>
                          </a:ln>
                          <a:solidFill>
                            <a:schemeClr val="tx1"/>
                          </a:solidFill>
                          <a:effectLst/>
                          <a:latin typeface="Arial" charset="0"/>
                          <a:ea typeface="Arial" charset="0"/>
                          <a:cs typeface="Arial" charset="0"/>
                        </a:rPr>
                        <a:t>goals and BMI</a:t>
                      </a:r>
                      <a:endParaRPr kumimoji="0" lang="en-US" altLang="en-US" sz="2000" b="0" i="0" u="none" strike="noStrike" cap="none" normalizeH="0" baseline="0" dirty="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8540">
                <a:tc>
                  <a:txBody>
                    <a:bodyPr/>
                    <a:lstStyle>
                      <a:lvl1pPr>
                        <a:spcBef>
                          <a:spcPts val="2000"/>
                        </a:spcBef>
                        <a:buClr>
                          <a:schemeClr val="accent1"/>
                        </a:buClr>
                        <a:buSzPct val="75000"/>
                        <a:buFont typeface="Wingdings" charset="2"/>
                        <a:defRPr>
                          <a:solidFill>
                            <a:srgbClr val="595959"/>
                          </a:solidFill>
                          <a:latin typeface="Rockwell" charset="0"/>
                          <a:ea typeface="ＭＳ Ｐゴシック" charset="-128"/>
                        </a:defRPr>
                      </a:lvl1pPr>
                      <a:lvl2pPr marL="37931725" indent="-37474525">
                        <a:spcBef>
                          <a:spcPts val="600"/>
                        </a:spcBef>
                        <a:buClr>
                          <a:srgbClr val="B870B8"/>
                        </a:buClr>
                        <a:buSzPct val="75000"/>
                        <a:buFont typeface="Wingdings" charset="2"/>
                        <a:defRPr sz="1600">
                          <a:solidFill>
                            <a:srgbClr val="595959"/>
                          </a:solidFill>
                          <a:latin typeface="Rockwell" charset="0"/>
                          <a:ea typeface="ＭＳ Ｐゴシック" charset="-128"/>
                        </a:defRPr>
                      </a:lvl2pPr>
                      <a:lvl3pPr>
                        <a:spcBef>
                          <a:spcPts val="600"/>
                        </a:spcBef>
                        <a:defRPr sz="1600">
                          <a:solidFill>
                            <a:srgbClr val="595959"/>
                          </a:solidFill>
                          <a:latin typeface="Rockwell" charset="0"/>
                          <a:ea typeface="ＭＳ Ｐゴシック" charset="-128"/>
                        </a:defRPr>
                      </a:lvl3pPr>
                      <a:lvl4pPr>
                        <a:spcBef>
                          <a:spcPts val="600"/>
                        </a:spcBef>
                        <a:defRPr sz="1600">
                          <a:solidFill>
                            <a:srgbClr val="595959"/>
                          </a:solidFill>
                          <a:latin typeface="Rockwell" charset="0"/>
                          <a:ea typeface="ＭＳ Ｐゴシック" charset="-128"/>
                        </a:defRPr>
                      </a:lvl4pPr>
                      <a:lvl5pPr>
                        <a:spcBef>
                          <a:spcPts val="600"/>
                        </a:spcBef>
                        <a:defRPr sz="1600">
                          <a:solidFill>
                            <a:srgbClr val="595959"/>
                          </a:solidFill>
                          <a:latin typeface="Rockwell" charset="0"/>
                          <a:ea typeface="ＭＳ Ｐゴシック" charset="-128"/>
                        </a:defRPr>
                      </a:lvl5pPr>
                      <a:lvl6pPr marL="457200" fontAlgn="base">
                        <a:spcBef>
                          <a:spcPts val="600"/>
                        </a:spcBef>
                        <a:spcAft>
                          <a:spcPct val="0"/>
                        </a:spcAft>
                        <a:defRPr sz="1600">
                          <a:solidFill>
                            <a:srgbClr val="595959"/>
                          </a:solidFill>
                          <a:latin typeface="Rockwell" charset="0"/>
                          <a:ea typeface="ＭＳ Ｐゴシック" charset="-128"/>
                        </a:defRPr>
                      </a:lvl6pPr>
                      <a:lvl7pPr marL="914400" fontAlgn="base">
                        <a:spcBef>
                          <a:spcPts val="600"/>
                        </a:spcBef>
                        <a:spcAft>
                          <a:spcPct val="0"/>
                        </a:spcAft>
                        <a:defRPr sz="1600">
                          <a:solidFill>
                            <a:srgbClr val="595959"/>
                          </a:solidFill>
                          <a:latin typeface="Rockwell" charset="0"/>
                          <a:ea typeface="ＭＳ Ｐゴシック" charset="-128"/>
                        </a:defRPr>
                      </a:lvl7pPr>
                      <a:lvl8pPr marL="1371600" fontAlgn="base">
                        <a:spcBef>
                          <a:spcPts val="600"/>
                        </a:spcBef>
                        <a:spcAft>
                          <a:spcPct val="0"/>
                        </a:spcAft>
                        <a:defRPr sz="1600">
                          <a:solidFill>
                            <a:srgbClr val="595959"/>
                          </a:solidFill>
                          <a:latin typeface="Rockwell" charset="0"/>
                          <a:ea typeface="ＭＳ Ｐゴシック" charset="-128"/>
                        </a:defRPr>
                      </a:lvl8pPr>
                      <a:lvl9pPr marL="1828800" fontAlgn="base">
                        <a:spcBef>
                          <a:spcPts val="600"/>
                        </a:spcBef>
                        <a:spcAft>
                          <a:spcPct val="0"/>
                        </a:spcAft>
                        <a:defRPr sz="1600">
                          <a:solidFill>
                            <a:srgbClr val="595959"/>
                          </a:solidFill>
                          <a:latin typeface="Rockwel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2000" b="0" i="0" u="none" strike="noStrike" cap="none" normalizeH="0" baseline="0" dirty="0">
                          <a:ln>
                            <a:noFill/>
                          </a:ln>
                          <a:solidFill>
                            <a:schemeClr val="tx1"/>
                          </a:solidFill>
                          <a:effectLst/>
                          <a:latin typeface="Arial" charset="0"/>
                          <a:ea typeface="Arial" charset="0"/>
                          <a:cs typeface="Arial" charset="0"/>
                        </a:rPr>
                        <a:t>24-38% loss of initial weight</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2000"/>
                        </a:spcBef>
                        <a:buClr>
                          <a:schemeClr val="accent1"/>
                        </a:buClr>
                        <a:buSzPct val="75000"/>
                        <a:buFont typeface="Wingdings" charset="2"/>
                        <a:defRPr>
                          <a:solidFill>
                            <a:srgbClr val="595959"/>
                          </a:solidFill>
                          <a:latin typeface="Rockwell" charset="0"/>
                          <a:ea typeface="ＭＳ Ｐゴシック" charset="-128"/>
                        </a:defRPr>
                      </a:lvl1pPr>
                      <a:lvl2pPr marL="37931725" indent="-37474525">
                        <a:spcBef>
                          <a:spcPts val="600"/>
                        </a:spcBef>
                        <a:buClr>
                          <a:srgbClr val="B870B8"/>
                        </a:buClr>
                        <a:buSzPct val="75000"/>
                        <a:buFont typeface="Wingdings" charset="2"/>
                        <a:defRPr sz="1600">
                          <a:solidFill>
                            <a:srgbClr val="595959"/>
                          </a:solidFill>
                          <a:latin typeface="Rockwell" charset="0"/>
                          <a:ea typeface="ＭＳ Ｐゴシック" charset="-128"/>
                        </a:defRPr>
                      </a:lvl2pPr>
                      <a:lvl3pPr>
                        <a:spcBef>
                          <a:spcPts val="600"/>
                        </a:spcBef>
                        <a:defRPr sz="1600">
                          <a:solidFill>
                            <a:srgbClr val="595959"/>
                          </a:solidFill>
                          <a:latin typeface="Rockwell" charset="0"/>
                          <a:ea typeface="ＭＳ Ｐゴシック" charset="-128"/>
                        </a:defRPr>
                      </a:lvl3pPr>
                      <a:lvl4pPr>
                        <a:spcBef>
                          <a:spcPts val="600"/>
                        </a:spcBef>
                        <a:defRPr sz="1600">
                          <a:solidFill>
                            <a:srgbClr val="595959"/>
                          </a:solidFill>
                          <a:latin typeface="Rockwell" charset="0"/>
                          <a:ea typeface="ＭＳ Ｐゴシック" charset="-128"/>
                        </a:defRPr>
                      </a:lvl4pPr>
                      <a:lvl5pPr>
                        <a:spcBef>
                          <a:spcPts val="600"/>
                        </a:spcBef>
                        <a:defRPr sz="1600">
                          <a:solidFill>
                            <a:srgbClr val="595959"/>
                          </a:solidFill>
                          <a:latin typeface="Rockwell" charset="0"/>
                          <a:ea typeface="ＭＳ Ｐゴシック" charset="-128"/>
                        </a:defRPr>
                      </a:lvl5pPr>
                      <a:lvl6pPr marL="457200" fontAlgn="base">
                        <a:spcBef>
                          <a:spcPts val="600"/>
                        </a:spcBef>
                        <a:spcAft>
                          <a:spcPct val="0"/>
                        </a:spcAft>
                        <a:defRPr sz="1600">
                          <a:solidFill>
                            <a:srgbClr val="595959"/>
                          </a:solidFill>
                          <a:latin typeface="Rockwell" charset="0"/>
                          <a:ea typeface="ＭＳ Ｐゴシック" charset="-128"/>
                        </a:defRPr>
                      </a:lvl6pPr>
                      <a:lvl7pPr marL="914400" fontAlgn="base">
                        <a:spcBef>
                          <a:spcPts val="600"/>
                        </a:spcBef>
                        <a:spcAft>
                          <a:spcPct val="0"/>
                        </a:spcAft>
                        <a:defRPr sz="1600">
                          <a:solidFill>
                            <a:srgbClr val="595959"/>
                          </a:solidFill>
                          <a:latin typeface="Rockwell" charset="0"/>
                          <a:ea typeface="ＭＳ Ｐゴシック" charset="-128"/>
                        </a:defRPr>
                      </a:lvl7pPr>
                      <a:lvl8pPr marL="1371600" fontAlgn="base">
                        <a:spcBef>
                          <a:spcPts val="600"/>
                        </a:spcBef>
                        <a:spcAft>
                          <a:spcPct val="0"/>
                        </a:spcAft>
                        <a:defRPr sz="1600">
                          <a:solidFill>
                            <a:srgbClr val="595959"/>
                          </a:solidFill>
                          <a:latin typeface="Rockwell" charset="0"/>
                          <a:ea typeface="ＭＳ Ｐゴシック" charset="-128"/>
                        </a:defRPr>
                      </a:lvl8pPr>
                      <a:lvl9pPr marL="1828800" fontAlgn="base">
                        <a:spcBef>
                          <a:spcPts val="600"/>
                        </a:spcBef>
                        <a:spcAft>
                          <a:spcPct val="0"/>
                        </a:spcAft>
                        <a:defRPr sz="1600">
                          <a:solidFill>
                            <a:srgbClr val="595959"/>
                          </a:solidFill>
                          <a:latin typeface="Rockwel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2000" b="0" i="0" u="none" strike="noStrike" cap="none" normalizeH="0" baseline="0" dirty="0">
                          <a:ln>
                            <a:noFill/>
                          </a:ln>
                          <a:solidFill>
                            <a:schemeClr val="tx1"/>
                          </a:solidFill>
                          <a:effectLst/>
                          <a:latin typeface="Arial" charset="0"/>
                          <a:ea typeface="Arial" charset="0"/>
                          <a:cs typeface="Arial" charset="0"/>
                        </a:rPr>
                        <a:t>14% loss of initial weight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2000"/>
                        </a:spcBef>
                        <a:buClr>
                          <a:schemeClr val="accent1"/>
                        </a:buClr>
                        <a:buSzPct val="75000"/>
                        <a:buFont typeface="Wingdings" charset="2"/>
                        <a:defRPr>
                          <a:solidFill>
                            <a:srgbClr val="595959"/>
                          </a:solidFill>
                          <a:latin typeface="Rockwell" charset="0"/>
                          <a:ea typeface="ＭＳ Ｐゴシック" charset="-128"/>
                        </a:defRPr>
                      </a:lvl1pPr>
                      <a:lvl2pPr marL="37931725" indent="-37474525">
                        <a:spcBef>
                          <a:spcPts val="600"/>
                        </a:spcBef>
                        <a:buClr>
                          <a:srgbClr val="B870B8"/>
                        </a:buClr>
                        <a:buSzPct val="75000"/>
                        <a:buFont typeface="Wingdings" charset="2"/>
                        <a:defRPr sz="1600">
                          <a:solidFill>
                            <a:srgbClr val="595959"/>
                          </a:solidFill>
                          <a:latin typeface="Rockwell" charset="0"/>
                          <a:ea typeface="ＭＳ Ｐゴシック" charset="-128"/>
                        </a:defRPr>
                      </a:lvl2pPr>
                      <a:lvl3pPr>
                        <a:spcBef>
                          <a:spcPts val="600"/>
                        </a:spcBef>
                        <a:defRPr sz="1600">
                          <a:solidFill>
                            <a:srgbClr val="595959"/>
                          </a:solidFill>
                          <a:latin typeface="Rockwell" charset="0"/>
                          <a:ea typeface="ＭＳ Ｐゴシック" charset="-128"/>
                        </a:defRPr>
                      </a:lvl3pPr>
                      <a:lvl4pPr>
                        <a:spcBef>
                          <a:spcPts val="600"/>
                        </a:spcBef>
                        <a:defRPr sz="1600">
                          <a:solidFill>
                            <a:srgbClr val="595959"/>
                          </a:solidFill>
                          <a:latin typeface="Rockwell" charset="0"/>
                          <a:ea typeface="ＭＳ Ｐゴシック" charset="-128"/>
                        </a:defRPr>
                      </a:lvl4pPr>
                      <a:lvl5pPr>
                        <a:spcBef>
                          <a:spcPts val="600"/>
                        </a:spcBef>
                        <a:defRPr sz="1600">
                          <a:solidFill>
                            <a:srgbClr val="595959"/>
                          </a:solidFill>
                          <a:latin typeface="Rockwell" charset="0"/>
                          <a:ea typeface="ＭＳ Ｐゴシック" charset="-128"/>
                        </a:defRPr>
                      </a:lvl5pPr>
                      <a:lvl6pPr marL="457200" fontAlgn="base">
                        <a:spcBef>
                          <a:spcPts val="600"/>
                        </a:spcBef>
                        <a:spcAft>
                          <a:spcPct val="0"/>
                        </a:spcAft>
                        <a:defRPr sz="1600">
                          <a:solidFill>
                            <a:srgbClr val="595959"/>
                          </a:solidFill>
                          <a:latin typeface="Rockwell" charset="0"/>
                          <a:ea typeface="ＭＳ Ｐゴシック" charset="-128"/>
                        </a:defRPr>
                      </a:lvl6pPr>
                      <a:lvl7pPr marL="914400" fontAlgn="base">
                        <a:spcBef>
                          <a:spcPts val="600"/>
                        </a:spcBef>
                        <a:spcAft>
                          <a:spcPct val="0"/>
                        </a:spcAft>
                        <a:defRPr sz="1600">
                          <a:solidFill>
                            <a:srgbClr val="595959"/>
                          </a:solidFill>
                          <a:latin typeface="Rockwell" charset="0"/>
                          <a:ea typeface="ＭＳ Ｐゴシック" charset="-128"/>
                        </a:defRPr>
                      </a:lvl7pPr>
                      <a:lvl8pPr marL="1371600" fontAlgn="base">
                        <a:spcBef>
                          <a:spcPts val="600"/>
                        </a:spcBef>
                        <a:spcAft>
                          <a:spcPct val="0"/>
                        </a:spcAft>
                        <a:defRPr sz="1600">
                          <a:solidFill>
                            <a:srgbClr val="595959"/>
                          </a:solidFill>
                          <a:latin typeface="Rockwell" charset="0"/>
                          <a:ea typeface="ＭＳ Ｐゴシック" charset="-128"/>
                        </a:defRPr>
                      </a:lvl8pPr>
                      <a:lvl9pPr marL="1828800" fontAlgn="base">
                        <a:spcBef>
                          <a:spcPts val="600"/>
                        </a:spcBef>
                        <a:spcAft>
                          <a:spcPct val="0"/>
                        </a:spcAft>
                        <a:defRPr sz="1600">
                          <a:solidFill>
                            <a:srgbClr val="595959"/>
                          </a:solidFill>
                          <a:latin typeface="Rockwel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2000" b="0" i="0" u="none" strike="noStrike" cap="none" normalizeH="0" baseline="0" dirty="0" smtClean="0">
                          <a:ln>
                            <a:noFill/>
                          </a:ln>
                          <a:solidFill>
                            <a:schemeClr val="tx1"/>
                          </a:solidFill>
                          <a:effectLst/>
                          <a:latin typeface="Arial" charset="0"/>
                          <a:ea typeface="Arial" charset="0"/>
                          <a:cs typeface="Arial" charset="0"/>
                        </a:rPr>
                        <a:t>5-7% </a:t>
                      </a:r>
                      <a:r>
                        <a:rPr kumimoji="0" lang="en-US" altLang="en-US" sz="2000" b="0" i="0" u="none" strike="noStrike" cap="none" normalizeH="0" baseline="0" dirty="0">
                          <a:ln>
                            <a:noFill/>
                          </a:ln>
                          <a:solidFill>
                            <a:schemeClr val="tx1"/>
                          </a:solidFill>
                          <a:effectLst/>
                          <a:latin typeface="Arial" charset="0"/>
                          <a:ea typeface="Arial" charset="0"/>
                          <a:cs typeface="Arial" charset="0"/>
                        </a:rPr>
                        <a:t>loss of initial </a:t>
                      </a:r>
                      <a:r>
                        <a:rPr kumimoji="0" lang="en-US" altLang="en-US" sz="2000" b="0" i="0" u="none" strike="noStrike" cap="none" normalizeH="0" baseline="0" dirty="0" smtClean="0">
                          <a:ln>
                            <a:noFill/>
                          </a:ln>
                          <a:solidFill>
                            <a:schemeClr val="tx1"/>
                          </a:solidFill>
                          <a:effectLst/>
                          <a:latin typeface="Arial" charset="0"/>
                          <a:ea typeface="Arial" charset="0"/>
                          <a:cs typeface="Arial" charset="0"/>
                        </a:rPr>
                        <a:t>weight</a:t>
                      </a:r>
                      <a:endParaRPr kumimoji="0" lang="en-US" altLang="en-US" sz="2000" b="0" i="0" u="none" strike="noStrike" cap="none" normalizeH="0" baseline="0" dirty="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6012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2000" b="0" i="0" u="none" strike="noStrike" cap="none" normalizeH="0" baseline="0" dirty="0" smtClean="0">
                          <a:ln>
                            <a:noFill/>
                          </a:ln>
                          <a:solidFill>
                            <a:schemeClr val="tx1"/>
                          </a:solidFill>
                          <a:effectLst/>
                          <a:latin typeface="Arial" charset="0"/>
                          <a:ea typeface="Arial" charset="0"/>
                          <a:cs typeface="Arial" charset="0"/>
                        </a:rPr>
                        <a:t>Gender differences for BMI and weight loss goals</a:t>
                      </a:r>
                      <a:endParaRPr kumimoji="0" lang="en-US" altLang="en-US" sz="2000" b="0" i="0" u="none" strike="noStrike" cap="none" normalizeH="0" baseline="0" dirty="0">
                        <a:ln>
                          <a:noFill/>
                        </a:ln>
                        <a:solidFill>
                          <a:schemeClr val="tx1"/>
                        </a:solidFill>
                        <a:effectLst/>
                        <a:latin typeface="Arial" charset="0"/>
                        <a:ea typeface="Arial" charset="0"/>
                        <a:cs typeface="Arial"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2000" b="0" i="0" u="none" strike="noStrike" cap="none" normalizeH="0" baseline="0" dirty="0" smtClean="0">
                          <a:ln>
                            <a:noFill/>
                          </a:ln>
                          <a:solidFill>
                            <a:schemeClr val="tx1"/>
                          </a:solidFill>
                          <a:effectLst/>
                          <a:latin typeface="Arial" charset="0"/>
                          <a:ea typeface="Arial" charset="0"/>
                          <a:cs typeface="Arial" charset="0"/>
                        </a:rPr>
                        <a:t>Gender differences for BMI</a:t>
                      </a:r>
                      <a:endParaRPr kumimoji="0" lang="en-US" altLang="en-US" sz="2000" b="0" i="0" u="none" strike="noStrike" cap="none" normalizeH="0" baseline="0" dirty="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2000" b="0" i="0" u="none" strike="noStrike" cap="none" normalizeH="0" baseline="0" dirty="0" smtClean="0">
                          <a:ln>
                            <a:noFill/>
                          </a:ln>
                          <a:solidFill>
                            <a:schemeClr val="tx1"/>
                          </a:solidFill>
                          <a:effectLst/>
                          <a:latin typeface="Arial" charset="0"/>
                          <a:ea typeface="Arial" charset="0"/>
                          <a:cs typeface="Arial" charset="0"/>
                        </a:rPr>
                        <a:t>No gender differences for BMI</a:t>
                      </a:r>
                      <a:endParaRPr kumimoji="0" lang="en-US" altLang="en-US" sz="2000" b="0" i="0" u="none" strike="noStrike" cap="none" normalizeH="0" baseline="0" dirty="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2180" name="Rectangle 21"/>
          <p:cNvSpPr>
            <a:spLocks noChangeArrowheads="1"/>
          </p:cNvSpPr>
          <p:nvPr/>
        </p:nvSpPr>
        <p:spPr bwMode="auto">
          <a:xfrm>
            <a:off x="0" y="4572772"/>
            <a:ext cx="683172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Arial" charset="0"/>
                <a:cs typeface="Arial" charset="0"/>
              </a:defRPr>
            </a:lvl1pPr>
            <a:lvl2pPr marL="37931725" indent="-37474525">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z="1000" dirty="0"/>
              <a:t>Lent, </a:t>
            </a:r>
            <a:r>
              <a:rPr lang="en-US" sz="1000" dirty="0" smtClean="0"/>
              <a:t>Mane </a:t>
            </a:r>
            <a:r>
              <a:rPr lang="en-US" sz="1000" dirty="0"/>
              <a:t>et al. (2016). </a:t>
            </a:r>
            <a:r>
              <a:rPr lang="en-US" sz="1000" i="1" dirty="0"/>
              <a:t>Obesity Science &amp; Practice,</a:t>
            </a:r>
            <a:r>
              <a:rPr lang="en-US" sz="1000" dirty="0"/>
              <a:t> </a:t>
            </a:r>
            <a:r>
              <a:rPr lang="en-US" sz="1000" i="1" dirty="0"/>
              <a:t>2</a:t>
            </a:r>
            <a:r>
              <a:rPr lang="en-US" sz="1000" dirty="0"/>
              <a:t>(2), </a:t>
            </a:r>
            <a:r>
              <a:rPr lang="en-US" sz="1000" dirty="0" smtClean="0"/>
              <a:t>154-161; Dutton</a:t>
            </a:r>
            <a:r>
              <a:rPr lang="en-US" sz="1000" dirty="0"/>
              <a:t>, </a:t>
            </a:r>
            <a:r>
              <a:rPr lang="en-US" sz="1000" dirty="0" err="1"/>
              <a:t>Perri</a:t>
            </a:r>
            <a:r>
              <a:rPr lang="en-US" sz="1000" dirty="0"/>
              <a:t>, Dancer-Brown, Goble, and Van </a:t>
            </a:r>
            <a:r>
              <a:rPr lang="en-US" sz="1000" dirty="0" err="1"/>
              <a:t>Vessem</a:t>
            </a:r>
            <a:r>
              <a:rPr lang="en-US" sz="1000" dirty="0"/>
              <a:t>. (2010). </a:t>
            </a:r>
            <a:r>
              <a:rPr lang="en-US" sz="1000" i="1" dirty="0"/>
              <a:t>Eating Behaviors,</a:t>
            </a:r>
            <a:r>
              <a:rPr lang="en-US" sz="1000" dirty="0"/>
              <a:t> </a:t>
            </a:r>
            <a:r>
              <a:rPr lang="en-US" sz="1000" i="1" dirty="0"/>
              <a:t>11</a:t>
            </a:r>
            <a:r>
              <a:rPr lang="en-US" sz="1000" dirty="0"/>
              <a:t>(2), </a:t>
            </a:r>
            <a:r>
              <a:rPr lang="en-US" sz="1000" dirty="0" smtClean="0"/>
              <a:t>74-78; Dutton</a:t>
            </a:r>
            <a:r>
              <a:rPr lang="en-US" sz="1000" dirty="0"/>
              <a:t>, </a:t>
            </a:r>
            <a:r>
              <a:rPr lang="en-US" sz="1000" dirty="0" err="1"/>
              <a:t>Perri</a:t>
            </a:r>
            <a:r>
              <a:rPr lang="en-US" sz="1000" dirty="0"/>
              <a:t>, Stine, Goble, &amp; Van </a:t>
            </a:r>
            <a:r>
              <a:rPr lang="en-US" sz="1000" dirty="0" err="1"/>
              <a:t>Vessem</a:t>
            </a:r>
            <a:r>
              <a:rPr lang="en-US" sz="1000" dirty="0"/>
              <a:t>. (2010). </a:t>
            </a:r>
            <a:r>
              <a:rPr lang="en-US" sz="1000" i="1" dirty="0"/>
              <a:t>Preventive Medicine,</a:t>
            </a:r>
            <a:r>
              <a:rPr lang="en-US" sz="1000" dirty="0"/>
              <a:t> </a:t>
            </a:r>
            <a:r>
              <a:rPr lang="en-US" sz="1000" i="1" dirty="0"/>
              <a:t>50</a:t>
            </a:r>
            <a:r>
              <a:rPr lang="en-US" sz="1000" dirty="0"/>
              <a:t>(4), 186-188.</a:t>
            </a:r>
            <a:endParaRPr lang="en-US" altLang="en-US" sz="1000" dirty="0"/>
          </a:p>
        </p:txBody>
      </p:sp>
      <p:sp>
        <p:nvSpPr>
          <p:cNvPr id="5" name="Shape 108"/>
          <p:cNvSpPr txBox="1">
            <a:spLocks/>
          </p:cNvSpPr>
          <p:nvPr/>
        </p:nvSpPr>
        <p:spPr>
          <a:xfrm>
            <a:off x="457200" y="220005"/>
            <a:ext cx="8229600" cy="637769"/>
          </a:xfrm>
          <a:prstGeom prst="rect">
            <a:avLst/>
          </a:prstGeom>
          <a:noFill/>
          <a:ln>
            <a:noFill/>
          </a:ln>
        </p:spPr>
        <p:txBody>
          <a:bodyPr spcFirstLastPara="1" vert="horz" wrap="square" lIns="91425" tIns="45700" rIns="91425" bIns="45700" rtlCol="0" anchor="ctr" anchorCtr="0">
            <a:noAutofit/>
          </a:bodyPr>
          <a:lstStyle>
            <a:lvl1pPr algn="l" defTabSz="457200" rtl="0" eaLnBrk="1" latinLnBrk="0" hangingPunct="1">
              <a:spcBef>
                <a:spcPct val="0"/>
              </a:spcBef>
              <a:buNone/>
              <a:defRPr sz="3500" b="1" i="0" kern="1200" baseline="0">
                <a:solidFill>
                  <a:srgbClr val="0076C0"/>
                </a:solidFill>
                <a:latin typeface="Arial"/>
                <a:ea typeface="+mj-ea"/>
                <a:cs typeface="+mj-cs"/>
              </a:defRPr>
            </a:lvl1pPr>
          </a:lstStyle>
          <a:p>
            <a:pPr algn="ctr">
              <a:spcBef>
                <a:spcPts val="0"/>
              </a:spcBef>
              <a:buClr>
                <a:srgbClr val="0076C0"/>
              </a:buClr>
              <a:buSzPts val="3600"/>
              <a:buFont typeface="Arial"/>
              <a:buNone/>
            </a:pPr>
            <a:r>
              <a:rPr lang="en-US" sz="3600" dirty="0" smtClean="0"/>
              <a:t>Discrepancies in Expectations</a:t>
            </a:r>
            <a:endParaRPr lang="en-US" dirty="0"/>
          </a:p>
        </p:txBody>
      </p:sp>
      <p:sp>
        <p:nvSpPr>
          <p:cNvPr id="7" name="Slide Number Placeholder 1"/>
          <p:cNvSpPr>
            <a:spLocks noGrp="1"/>
          </p:cNvSpPr>
          <p:nvPr>
            <p:ph type="sldNum" sz="quarter" idx="12"/>
          </p:nvPr>
        </p:nvSpPr>
        <p:spPr>
          <a:xfrm>
            <a:off x="7010400" y="4874166"/>
            <a:ext cx="2133600" cy="274097"/>
          </a:xfrm>
        </p:spPr>
        <p:txBody>
          <a:bodyPr/>
          <a:lstStyle/>
          <a:p>
            <a:pPr>
              <a:defRPr/>
            </a:pPr>
            <a:r>
              <a:rPr lang="en-US" sz="1000" dirty="0" smtClean="0">
                <a:latin typeface="Arial" panose="020B0604020202020204" pitchFamily="34" charset="0"/>
                <a:cs typeface="Arial" panose="020B0604020202020204" pitchFamily="34" charset="0"/>
              </a:rPr>
              <a:t>39</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821466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148263"/>
          </a:xfrm>
          <a:prstGeom prst="rect">
            <a:avLst/>
          </a:prstGeom>
          <a:solidFill>
            <a:srgbClr val="CCD82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7618614" y="4637341"/>
            <a:ext cx="1159328" cy="2825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865" y="616929"/>
            <a:ext cx="3118149" cy="3684402"/>
          </a:xfrm>
          <a:prstGeom prst="rect">
            <a:avLst/>
          </a:prstGeom>
        </p:spPr>
      </p:pic>
      <p:sp>
        <p:nvSpPr>
          <p:cNvPr id="7" name="Text Placeholder 7"/>
          <p:cNvSpPr txBox="1">
            <a:spLocks/>
          </p:cNvSpPr>
          <p:nvPr/>
        </p:nvSpPr>
        <p:spPr bwMode="auto">
          <a:xfrm>
            <a:off x="3748235" y="846931"/>
            <a:ext cx="4922795" cy="345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bIns="0"/>
          <a:lstStyle>
            <a:lvl1pPr marL="342900" indent="-3429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marL="0" lvl="0" indent="0">
              <a:lnSpc>
                <a:spcPct val="94285"/>
              </a:lnSpc>
              <a:buClr>
                <a:srgbClr val="0076C0"/>
              </a:buClr>
              <a:buSzPts val="3500"/>
            </a:pPr>
            <a:r>
              <a:rPr lang="en-US" sz="3200" b="1" dirty="0" smtClean="0">
                <a:solidFill>
                  <a:srgbClr val="0076C0"/>
                </a:solidFill>
                <a:latin typeface="Arial" panose="020B0604020202020204" pitchFamily="34" charset="0"/>
                <a:cs typeface="Arial" panose="020B0604020202020204" pitchFamily="34" charset="0"/>
              </a:rPr>
              <a:t>Patricia Davidson</a:t>
            </a:r>
            <a:endParaRPr lang="en-US" sz="3200" b="1" dirty="0">
              <a:solidFill>
                <a:srgbClr val="0076C0"/>
              </a:solidFill>
              <a:latin typeface="Arial" panose="020B0604020202020204" pitchFamily="34" charset="0"/>
              <a:cs typeface="Arial" panose="020B0604020202020204" pitchFamily="34" charset="0"/>
            </a:endParaRPr>
          </a:p>
          <a:p>
            <a:pPr marL="0" lvl="0" indent="0">
              <a:lnSpc>
                <a:spcPct val="94285"/>
              </a:lnSpc>
              <a:buClr>
                <a:srgbClr val="0076C0"/>
              </a:buClr>
              <a:buSzPts val="3500"/>
            </a:pPr>
            <a:r>
              <a:rPr lang="en-US" sz="1800" b="1" dirty="0" smtClean="0">
                <a:solidFill>
                  <a:srgbClr val="0076C0"/>
                </a:solidFill>
                <a:latin typeface="Arial" panose="020B0604020202020204" pitchFamily="34" charset="0"/>
                <a:cs typeface="Arial" panose="020B0604020202020204" pitchFamily="34" charset="0"/>
              </a:rPr>
              <a:t>DCN, RDN, LDN, CDE, FAND</a:t>
            </a:r>
            <a:endParaRPr lang="en-US" sz="1800" b="1" dirty="0">
              <a:solidFill>
                <a:srgbClr val="0076C0"/>
              </a:solidFill>
              <a:latin typeface="Arial" panose="020B0604020202020204" pitchFamily="34" charset="0"/>
              <a:cs typeface="Arial" panose="020B0604020202020204" pitchFamily="34" charset="0"/>
            </a:endParaRPr>
          </a:p>
          <a:p>
            <a:pPr marL="0" lvl="0" indent="0">
              <a:lnSpc>
                <a:spcPct val="94285"/>
              </a:lnSpc>
              <a:buClr>
                <a:srgbClr val="0076C0"/>
              </a:buClr>
              <a:buSzPts val="3500"/>
            </a:pPr>
            <a:r>
              <a:rPr lang="en-US" sz="1800" b="1" dirty="0">
                <a:solidFill>
                  <a:srgbClr val="0076C0"/>
                </a:solidFill>
                <a:latin typeface="Arial" panose="020B0604020202020204" pitchFamily="34" charset="0"/>
                <a:cs typeface="Arial" panose="020B0604020202020204" pitchFamily="34" charset="0"/>
              </a:rPr>
              <a:t>Associate Professor</a:t>
            </a:r>
            <a:endParaRPr lang="en-US" sz="1800" dirty="0">
              <a:latin typeface="Arial" panose="020B0604020202020204" pitchFamily="34" charset="0"/>
              <a:cs typeface="Arial" panose="020B0604020202020204" pitchFamily="34" charset="0"/>
            </a:endParaRPr>
          </a:p>
          <a:p>
            <a:pPr>
              <a:lnSpc>
                <a:spcPts val="3197"/>
              </a:lnSpc>
              <a:spcBef>
                <a:spcPts val="13"/>
              </a:spcBef>
            </a:pPr>
            <a:endParaRPr lang="en-US" sz="1800" dirty="0">
              <a:latin typeface="Arial"/>
              <a:cs typeface="Arial"/>
            </a:endParaRPr>
          </a:p>
          <a:p>
            <a:pPr marL="0" indent="0">
              <a:lnSpc>
                <a:spcPts val="3197"/>
              </a:lnSpc>
              <a:spcBef>
                <a:spcPts val="13"/>
              </a:spcBef>
            </a:pPr>
            <a:r>
              <a:rPr lang="en-US" sz="1800" dirty="0">
                <a:latin typeface="Arial"/>
                <a:cs typeface="Arial"/>
              </a:rPr>
              <a:t> </a:t>
            </a:r>
          </a:p>
          <a:p>
            <a:pPr marL="0" indent="0">
              <a:lnSpc>
                <a:spcPts val="3197"/>
              </a:lnSpc>
              <a:spcBef>
                <a:spcPts val="13"/>
              </a:spcBef>
            </a:pPr>
            <a:r>
              <a:rPr lang="en-US" sz="1800" dirty="0">
                <a:latin typeface="Arial"/>
                <a:cs typeface="Arial"/>
              </a:rPr>
              <a:t>West Chester University-PA  </a:t>
            </a:r>
          </a:p>
          <a:p>
            <a:pPr marL="0" indent="0">
              <a:lnSpc>
                <a:spcPts val="3197"/>
              </a:lnSpc>
              <a:spcBef>
                <a:spcPts val="13"/>
              </a:spcBef>
            </a:pPr>
            <a:r>
              <a:rPr lang="en-US" sz="1800" dirty="0">
                <a:latin typeface="Arial"/>
                <a:cs typeface="Arial"/>
              </a:rPr>
              <a:t>West Chester, PA</a:t>
            </a:r>
          </a:p>
          <a:p>
            <a:pPr eaLnBrk="1" hangingPunct="1">
              <a:buFont typeface="Arial" charset="0"/>
              <a:buNone/>
            </a:pPr>
            <a:endParaRPr lang="en-US" dirty="0">
              <a:solidFill>
                <a:srgbClr val="000000"/>
              </a:solidFill>
              <a:latin typeface="Futura Std Book" charset="0"/>
            </a:endParaRPr>
          </a:p>
        </p:txBody>
      </p:sp>
    </p:spTree>
    <p:extLst>
      <p:ext uri="{BB962C8B-B14F-4D97-AF65-F5344CB8AC3E}">
        <p14:creationId xmlns:p14="http://schemas.microsoft.com/office/powerpoint/2010/main" val="35235034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03030" y="1371600"/>
          <a:ext cx="8212321" cy="3108779"/>
        </p:xfrm>
        <a:graphic>
          <a:graphicData uri="http://schemas.openxmlformats.org/drawingml/2006/table">
            <a:tbl>
              <a:tblPr firstRow="1" bandRow="1">
                <a:tableStyleId>{5C22544A-7EE6-4342-B048-85BDC9FD1C3A}</a:tableStyleId>
              </a:tblPr>
              <a:tblGrid>
                <a:gridCol w="1471871">
                  <a:extLst>
                    <a:ext uri="{9D8B030D-6E8A-4147-A177-3AD203B41FA5}">
                      <a16:colId xmlns:a16="http://schemas.microsoft.com/office/drawing/2014/main" val="20000"/>
                    </a:ext>
                  </a:extLst>
                </a:gridCol>
                <a:gridCol w="1265570">
                  <a:extLst>
                    <a:ext uri="{9D8B030D-6E8A-4147-A177-3AD203B41FA5}">
                      <a16:colId xmlns:a16="http://schemas.microsoft.com/office/drawing/2014/main" val="20001"/>
                    </a:ext>
                  </a:extLst>
                </a:gridCol>
                <a:gridCol w="1368720">
                  <a:extLst>
                    <a:ext uri="{9D8B030D-6E8A-4147-A177-3AD203B41FA5}">
                      <a16:colId xmlns:a16="http://schemas.microsoft.com/office/drawing/2014/main" val="20002"/>
                    </a:ext>
                  </a:extLst>
                </a:gridCol>
                <a:gridCol w="1368720">
                  <a:extLst>
                    <a:ext uri="{9D8B030D-6E8A-4147-A177-3AD203B41FA5}">
                      <a16:colId xmlns:a16="http://schemas.microsoft.com/office/drawing/2014/main" val="20003"/>
                    </a:ext>
                  </a:extLst>
                </a:gridCol>
                <a:gridCol w="1368720">
                  <a:extLst>
                    <a:ext uri="{9D8B030D-6E8A-4147-A177-3AD203B41FA5}">
                      <a16:colId xmlns:a16="http://schemas.microsoft.com/office/drawing/2014/main" val="20004"/>
                    </a:ext>
                  </a:extLst>
                </a:gridCol>
                <a:gridCol w="1368720">
                  <a:extLst>
                    <a:ext uri="{9D8B030D-6E8A-4147-A177-3AD203B41FA5}">
                      <a16:colId xmlns:a16="http://schemas.microsoft.com/office/drawing/2014/main" val="20005"/>
                    </a:ext>
                  </a:extLst>
                </a:gridCol>
              </a:tblGrid>
              <a:tr h="1165860">
                <a:tc>
                  <a:txBody>
                    <a:bodyPr/>
                    <a:lstStyle/>
                    <a:p>
                      <a:r>
                        <a:rPr lang="en-US" sz="1800" b="0" dirty="0" smtClean="0">
                          <a:latin typeface="Arial" charset="0"/>
                          <a:ea typeface="Arial" charset="0"/>
                          <a:cs typeface="Arial" charset="0"/>
                        </a:rPr>
                        <a:t>Treatment</a:t>
                      </a:r>
                    </a:p>
                    <a:p>
                      <a:endParaRPr lang="en-US" sz="1400" dirty="0" smtClean="0">
                        <a:latin typeface="Arial" charset="0"/>
                        <a:ea typeface="Arial" charset="0"/>
                        <a:cs typeface="Arial" charset="0"/>
                      </a:endParaRPr>
                    </a:p>
                    <a:p>
                      <a:r>
                        <a:rPr lang="en-US" sz="1200" b="0" dirty="0" smtClean="0">
                          <a:latin typeface="Arial" charset="0"/>
                          <a:ea typeface="Arial" charset="0"/>
                          <a:cs typeface="Arial" charset="0"/>
                        </a:rPr>
                        <a:t>* BMI Cutoff for Asian Americans</a:t>
                      </a:r>
                      <a:endParaRPr lang="en-US" sz="1200" b="0" dirty="0">
                        <a:latin typeface="Arial" charset="0"/>
                        <a:ea typeface="Arial" charset="0"/>
                        <a:cs typeface="Arial" charset="0"/>
                      </a:endParaRPr>
                    </a:p>
                  </a:txBody>
                  <a:tcPr marL="68580" marR="68580" marT="34290" marB="34290"/>
                </a:tc>
                <a:tc>
                  <a:txBody>
                    <a:bodyPr/>
                    <a:lstStyle/>
                    <a:p>
                      <a:pPr algn="ctr"/>
                      <a:r>
                        <a:rPr lang="en-US" sz="1800" b="0" kern="1200" dirty="0" smtClean="0">
                          <a:solidFill>
                            <a:schemeClr val="lt1"/>
                          </a:solidFill>
                          <a:effectLst/>
                          <a:latin typeface="Arial" charset="0"/>
                          <a:ea typeface="Arial" charset="0"/>
                          <a:cs typeface="Arial" charset="0"/>
                        </a:rPr>
                        <a:t>25.0–26.9</a:t>
                      </a:r>
                    </a:p>
                    <a:p>
                      <a:pPr algn="ctr"/>
                      <a:r>
                        <a:rPr lang="en-US" sz="1800" b="0" kern="1200" dirty="0" smtClean="0">
                          <a:solidFill>
                            <a:schemeClr val="lt1"/>
                          </a:solidFill>
                          <a:effectLst/>
                          <a:latin typeface="Arial" charset="0"/>
                          <a:ea typeface="Arial" charset="0"/>
                          <a:cs typeface="Arial" charset="0"/>
                        </a:rPr>
                        <a:t>(23.0–26.9*)</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b-NO" sz="1800" b="0" kern="1200" dirty="0" smtClean="0">
                          <a:solidFill>
                            <a:schemeClr val="lt1"/>
                          </a:solidFill>
                          <a:effectLst/>
                          <a:latin typeface="Arial" charset="0"/>
                          <a:ea typeface="Arial" charset="0"/>
                          <a:cs typeface="Arial" charset="0"/>
                        </a:rPr>
                        <a:t>27.0–29.9</a:t>
                      </a:r>
                    </a:p>
                    <a:p>
                      <a:pPr algn="ctr"/>
                      <a:endParaRPr lang="en-US" sz="1800" b="0" dirty="0">
                        <a:latin typeface="Arial" charset="0"/>
                        <a:ea typeface="Arial" charset="0"/>
                        <a:cs typeface="Arial" charset="0"/>
                      </a:endParaRPr>
                    </a:p>
                  </a:txBody>
                  <a:tcPr marL="68580" marR="68580" marT="34290" marB="34290"/>
                </a:tc>
                <a:tc>
                  <a:txBody>
                    <a:bodyPr/>
                    <a:lstStyle/>
                    <a:p>
                      <a:pPr algn="ctr"/>
                      <a:r>
                        <a:rPr lang="nb-NO" sz="1800" b="0" kern="1200" dirty="0" smtClean="0">
                          <a:solidFill>
                            <a:schemeClr val="lt1"/>
                          </a:solidFill>
                          <a:effectLst/>
                          <a:latin typeface="Arial" charset="0"/>
                          <a:ea typeface="Arial" charset="0"/>
                          <a:cs typeface="Arial" charset="0"/>
                        </a:rPr>
                        <a:t>30.0–34.9</a:t>
                      </a:r>
                    </a:p>
                    <a:p>
                      <a:pPr algn="ctr"/>
                      <a:r>
                        <a:rPr lang="nb-NO" sz="1800" b="0" kern="1200" dirty="0" smtClean="0">
                          <a:solidFill>
                            <a:schemeClr val="lt1"/>
                          </a:solidFill>
                          <a:effectLst/>
                          <a:latin typeface="Arial" charset="0"/>
                          <a:ea typeface="Arial" charset="0"/>
                          <a:cs typeface="Arial" charset="0"/>
                        </a:rPr>
                        <a:t>(27.5–32.4*)</a:t>
                      </a:r>
                    </a:p>
                    <a:p>
                      <a:pPr algn="ctr"/>
                      <a:endParaRPr lang="en-US" sz="1800" b="0" dirty="0">
                        <a:latin typeface="Arial" charset="0"/>
                        <a:ea typeface="Arial" charset="0"/>
                        <a:cs typeface="Arial" charset="0"/>
                      </a:endParaRPr>
                    </a:p>
                  </a:txBody>
                  <a:tcPr marL="68580" marR="68580" marT="34290" marB="34290"/>
                </a:tc>
                <a:tc>
                  <a:txBody>
                    <a:bodyPr/>
                    <a:lstStyle/>
                    <a:p>
                      <a:pPr algn="ctr"/>
                      <a:r>
                        <a:rPr lang="nb-NO" sz="1800" b="0" kern="1200" dirty="0" smtClean="0">
                          <a:solidFill>
                            <a:schemeClr val="lt1"/>
                          </a:solidFill>
                          <a:effectLst/>
                          <a:latin typeface="Arial" charset="0"/>
                          <a:ea typeface="Arial" charset="0"/>
                          <a:cs typeface="Arial" charset="0"/>
                        </a:rPr>
                        <a:t>35.0–39.9</a:t>
                      </a:r>
                    </a:p>
                    <a:p>
                      <a:pPr algn="ctr"/>
                      <a:r>
                        <a:rPr lang="nb-NO" sz="1800" b="0" kern="1200" dirty="0" smtClean="0">
                          <a:solidFill>
                            <a:schemeClr val="lt1"/>
                          </a:solidFill>
                          <a:effectLst/>
                          <a:latin typeface="Arial" charset="0"/>
                          <a:ea typeface="Arial" charset="0"/>
                          <a:cs typeface="Arial" charset="0"/>
                        </a:rPr>
                        <a:t>(32.5–37.4*)</a:t>
                      </a:r>
                    </a:p>
                    <a:p>
                      <a:pPr algn="ctr"/>
                      <a:endParaRPr lang="en-US" sz="1800" b="0" dirty="0">
                        <a:latin typeface="Arial" charset="0"/>
                        <a:ea typeface="Arial" charset="0"/>
                        <a:cs typeface="Arial" charset="0"/>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lt1"/>
                          </a:solidFill>
                          <a:effectLst/>
                          <a:latin typeface="Arial" charset="0"/>
                          <a:ea typeface="Arial" charset="0"/>
                          <a:cs typeface="Arial" charset="0"/>
                        </a:rPr>
                        <a:t>≥</a:t>
                      </a:r>
                      <a:r>
                        <a:rPr lang="en-US" sz="1800" b="0" kern="1200" baseline="0" dirty="0" smtClean="0">
                          <a:solidFill>
                            <a:schemeClr val="lt1"/>
                          </a:solidFill>
                          <a:effectLst/>
                          <a:latin typeface="Arial" charset="0"/>
                          <a:ea typeface="Arial" charset="0"/>
                          <a:cs typeface="Arial" charset="0"/>
                        </a:rPr>
                        <a:t> </a:t>
                      </a:r>
                      <a:r>
                        <a:rPr lang="en-US" sz="1800" b="0" kern="1200" dirty="0" smtClean="0">
                          <a:solidFill>
                            <a:schemeClr val="lt1"/>
                          </a:solidFill>
                          <a:effectLst/>
                          <a:latin typeface="Arial" charset="0"/>
                          <a:ea typeface="Arial" charset="0"/>
                          <a:cs typeface="Arial" charset="0"/>
                        </a:rPr>
                        <a:t>40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lt1"/>
                          </a:solidFill>
                          <a:effectLst/>
                          <a:latin typeface="Arial" charset="0"/>
                          <a:ea typeface="Arial" charset="0"/>
                          <a:cs typeface="Arial" charset="0"/>
                        </a:rPr>
                        <a:t>(≥</a:t>
                      </a:r>
                      <a:r>
                        <a:rPr lang="en-US" sz="1800" b="0" kern="1200" baseline="0" dirty="0" smtClean="0">
                          <a:solidFill>
                            <a:schemeClr val="lt1"/>
                          </a:solidFill>
                          <a:effectLst/>
                          <a:latin typeface="Arial" charset="0"/>
                          <a:ea typeface="Arial" charset="0"/>
                          <a:cs typeface="Arial" charset="0"/>
                        </a:rPr>
                        <a:t> </a:t>
                      </a:r>
                      <a:r>
                        <a:rPr lang="en-US" sz="1800" b="0" kern="1200" dirty="0" smtClean="0">
                          <a:solidFill>
                            <a:schemeClr val="lt1"/>
                          </a:solidFill>
                          <a:effectLst/>
                          <a:latin typeface="Arial" charset="0"/>
                          <a:ea typeface="Arial" charset="0"/>
                          <a:cs typeface="Arial" charset="0"/>
                        </a:rPr>
                        <a:t>37.5*)</a:t>
                      </a:r>
                    </a:p>
                  </a:txBody>
                  <a:tcPr marL="68580" marR="68580" marT="34290" marB="34290"/>
                </a:tc>
                <a:extLst>
                  <a:ext uri="{0D108BD9-81ED-4DB2-BD59-A6C34878D82A}">
                    <a16:rowId xmlns:a16="http://schemas.microsoft.com/office/drawing/2014/main" val="10000"/>
                  </a:ext>
                </a:extLst>
              </a:tr>
              <a:tr h="708479">
                <a:tc>
                  <a:txBody>
                    <a:bodyPr/>
                    <a:lstStyle/>
                    <a:p>
                      <a:r>
                        <a:rPr lang="en-US" sz="1800" dirty="0" smtClean="0">
                          <a:latin typeface="Arial" charset="0"/>
                          <a:ea typeface="Arial" charset="0"/>
                          <a:cs typeface="Arial" charset="0"/>
                        </a:rPr>
                        <a:t>Diet, PA, and Behavioral</a:t>
                      </a:r>
                      <a:endParaRPr lang="en-US" sz="1800" dirty="0">
                        <a:latin typeface="Arial" charset="0"/>
                        <a:ea typeface="Arial" charset="0"/>
                        <a:cs typeface="Arial" charset="0"/>
                      </a:endParaRPr>
                    </a:p>
                  </a:txBody>
                  <a:tcPr marL="68580" marR="68580" marT="34290" marB="34290"/>
                </a:tc>
                <a:tc>
                  <a:txBody>
                    <a:bodyPr/>
                    <a:lstStyle/>
                    <a:p>
                      <a:pPr marL="742950" marR="0" lvl="1" indent="-285750" algn="l" defTabSz="914400" rtl="0" eaLnBrk="1" fontAlgn="auto" latinLnBrk="0" hangingPunct="1">
                        <a:lnSpc>
                          <a:spcPct val="100000"/>
                        </a:lnSpc>
                        <a:spcBef>
                          <a:spcPts val="0"/>
                        </a:spcBef>
                        <a:spcAft>
                          <a:spcPts val="0"/>
                        </a:spcAft>
                        <a:buClrTx/>
                        <a:buSzTx/>
                        <a:buFont typeface="Wingdings" charset="2"/>
                        <a:buNone/>
                        <a:tabLst/>
                        <a:defRPr/>
                      </a:pPr>
                      <a:endParaRPr lang="en-US" sz="2100" dirty="0"/>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10001"/>
                  </a:ext>
                </a:extLst>
              </a:tr>
              <a:tr h="617220">
                <a:tc>
                  <a:txBody>
                    <a:bodyPr/>
                    <a:lstStyle/>
                    <a:p>
                      <a:r>
                        <a:rPr lang="en-US" sz="1800" dirty="0" err="1" smtClean="0">
                          <a:latin typeface="Arial" charset="0"/>
                          <a:ea typeface="Arial" charset="0"/>
                          <a:cs typeface="Arial" charset="0"/>
                        </a:rPr>
                        <a:t>Pharmaco</a:t>
                      </a:r>
                      <a:r>
                        <a:rPr lang="en-US" sz="1800" dirty="0" smtClean="0">
                          <a:latin typeface="Arial" charset="0"/>
                          <a:ea typeface="Arial" charset="0"/>
                          <a:cs typeface="Arial" charset="0"/>
                        </a:rPr>
                        <a:t>-therapy</a:t>
                      </a:r>
                      <a:endParaRPr lang="en-US" sz="1800" dirty="0">
                        <a:latin typeface="Arial" charset="0"/>
                        <a:ea typeface="Arial" charset="0"/>
                        <a:cs typeface="Arial" charset="0"/>
                      </a:endParaRPr>
                    </a:p>
                  </a:txBody>
                  <a:tcPr marL="68580" marR="68580" marT="34290" marB="34290"/>
                </a:tc>
                <a:tc>
                  <a:txBody>
                    <a:bodyPr/>
                    <a:lstStyle/>
                    <a:p>
                      <a:endParaRPr lang="en-US" sz="1400" dirty="0"/>
                    </a:p>
                  </a:txBody>
                  <a:tcPr marL="68580" marR="68580" marT="34290" marB="34290"/>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charset="2"/>
                        <a:buNone/>
                        <a:tabLst/>
                        <a:defRPr/>
                      </a:pPr>
                      <a:endParaRPr lang="en-US" sz="1400" dirty="0" smtClean="0"/>
                    </a:p>
                    <a:p>
                      <a:pPr marL="285750" marR="0" lvl="0" indent="-285750" algn="l" defTabSz="914400" rtl="0" eaLnBrk="1" fontAlgn="auto" latinLnBrk="0" hangingPunct="1">
                        <a:lnSpc>
                          <a:spcPct val="100000"/>
                        </a:lnSpc>
                        <a:spcBef>
                          <a:spcPts val="0"/>
                        </a:spcBef>
                        <a:spcAft>
                          <a:spcPts val="0"/>
                        </a:spcAft>
                        <a:buClrTx/>
                        <a:buSzTx/>
                        <a:buFont typeface="Wingdings" charset="2"/>
                        <a:buNone/>
                        <a:tabLst/>
                        <a:defRPr/>
                      </a:pPr>
                      <a:endParaRPr lang="en-US" sz="1400" dirty="0"/>
                    </a:p>
                  </a:txBody>
                  <a:tcPr marL="68580" marR="68580" marT="34290" marB="34290"/>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charset="2"/>
                        <a:buNone/>
                        <a:tabLst/>
                        <a:defRPr/>
                      </a:pPr>
                      <a:endParaRPr lang="en-US" sz="1400" dirty="0"/>
                    </a:p>
                  </a:txBody>
                  <a:tcPr marL="68580" marR="68580" marT="34290" marB="34290"/>
                </a:tc>
                <a:tc>
                  <a:txBody>
                    <a:bodyPr/>
                    <a:lstStyle/>
                    <a:p>
                      <a:endParaRPr lang="en-US" sz="140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0002"/>
                  </a:ext>
                </a:extLst>
              </a:tr>
              <a:tr h="617220">
                <a:tc>
                  <a:txBody>
                    <a:bodyPr/>
                    <a:lstStyle/>
                    <a:p>
                      <a:r>
                        <a:rPr lang="en-US" sz="1800" dirty="0" smtClean="0">
                          <a:latin typeface="Arial" charset="0"/>
                          <a:ea typeface="Arial" charset="0"/>
                          <a:cs typeface="Arial" charset="0"/>
                        </a:rPr>
                        <a:t>Metabolic Surgery</a:t>
                      </a:r>
                      <a:endParaRPr lang="en-US" sz="1800" dirty="0">
                        <a:latin typeface="Arial" charset="0"/>
                        <a:ea typeface="Arial" charset="0"/>
                        <a:cs typeface="Arial" charset="0"/>
                      </a:endParaRPr>
                    </a:p>
                  </a:txBody>
                  <a:tcPr marL="68580" marR="68580" marT="34290" marB="34290"/>
                </a:tc>
                <a:tc>
                  <a:txBody>
                    <a:bodyPr/>
                    <a:lstStyle/>
                    <a:p>
                      <a:endParaRPr lang="en-US" sz="1400" dirty="0"/>
                    </a:p>
                  </a:txBody>
                  <a:tcPr marL="68580" marR="68580" marT="34290" marB="34290"/>
                </a:tc>
                <a:tc>
                  <a:txBody>
                    <a:bodyPr/>
                    <a:lstStyle/>
                    <a:p>
                      <a:endParaRPr lang="en-US" sz="1400" dirty="0" smtClean="0"/>
                    </a:p>
                    <a:p>
                      <a:endParaRPr lang="en-US" sz="1400" dirty="0"/>
                    </a:p>
                  </a:txBody>
                  <a:tcPr marL="68580" marR="68580" marT="34290" marB="34290"/>
                </a:tc>
                <a:tc>
                  <a:txBody>
                    <a:bodyPr/>
                    <a:lstStyle/>
                    <a:p>
                      <a:endParaRPr lang="en-US" sz="1400" dirty="0"/>
                    </a:p>
                  </a:txBody>
                  <a:tcPr marL="68580" marR="68580" marT="34290" marB="34290"/>
                </a:tc>
                <a:tc>
                  <a:txBody>
                    <a:bodyPr/>
                    <a:lstStyle/>
                    <a:p>
                      <a:endParaRPr lang="en-US" sz="140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0003"/>
                  </a:ext>
                </a:extLst>
              </a:tr>
            </a:tbl>
          </a:graphicData>
        </a:graphic>
      </p:graphicFrame>
      <p:sp>
        <p:nvSpPr>
          <p:cNvPr id="5" name="5-Point Star 4"/>
          <p:cNvSpPr/>
          <p:nvPr/>
        </p:nvSpPr>
        <p:spPr>
          <a:xfrm>
            <a:off x="2350328" y="2759756"/>
            <a:ext cx="259080" cy="2590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5-Point Star 5"/>
          <p:cNvSpPr/>
          <p:nvPr/>
        </p:nvSpPr>
        <p:spPr>
          <a:xfrm>
            <a:off x="3718560" y="2736896"/>
            <a:ext cx="259080" cy="2590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5-Point Star 6"/>
          <p:cNvSpPr/>
          <p:nvPr/>
        </p:nvSpPr>
        <p:spPr>
          <a:xfrm>
            <a:off x="3718560" y="3450035"/>
            <a:ext cx="259080" cy="2590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5-Point Star 7"/>
          <p:cNvSpPr/>
          <p:nvPr/>
        </p:nvSpPr>
        <p:spPr>
          <a:xfrm>
            <a:off x="5097780" y="2744516"/>
            <a:ext cx="259080" cy="2590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5-Point Star 8"/>
          <p:cNvSpPr/>
          <p:nvPr/>
        </p:nvSpPr>
        <p:spPr>
          <a:xfrm>
            <a:off x="5097780" y="3428366"/>
            <a:ext cx="259080" cy="2590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5-Point Star 9"/>
          <p:cNvSpPr/>
          <p:nvPr/>
        </p:nvSpPr>
        <p:spPr>
          <a:xfrm>
            <a:off x="5097780" y="4020776"/>
            <a:ext cx="259080" cy="2590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5-Point Star 10"/>
          <p:cNvSpPr/>
          <p:nvPr/>
        </p:nvSpPr>
        <p:spPr>
          <a:xfrm>
            <a:off x="6393180" y="4013156"/>
            <a:ext cx="259080" cy="2590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5-Point Star 11"/>
          <p:cNvSpPr/>
          <p:nvPr/>
        </p:nvSpPr>
        <p:spPr>
          <a:xfrm>
            <a:off x="6400800" y="3413126"/>
            <a:ext cx="259080" cy="2590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5-Point Star 12"/>
          <p:cNvSpPr/>
          <p:nvPr/>
        </p:nvSpPr>
        <p:spPr>
          <a:xfrm>
            <a:off x="6393180" y="2736896"/>
            <a:ext cx="259080" cy="2590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5-Point Star 13"/>
          <p:cNvSpPr/>
          <p:nvPr/>
        </p:nvSpPr>
        <p:spPr>
          <a:xfrm>
            <a:off x="7734300" y="4020776"/>
            <a:ext cx="259080" cy="2590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5-Point Star 14"/>
          <p:cNvSpPr/>
          <p:nvPr/>
        </p:nvSpPr>
        <p:spPr>
          <a:xfrm>
            <a:off x="7719060" y="2744516"/>
            <a:ext cx="259080" cy="2590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5-Point Star 15"/>
          <p:cNvSpPr/>
          <p:nvPr/>
        </p:nvSpPr>
        <p:spPr>
          <a:xfrm>
            <a:off x="7726680" y="3405506"/>
            <a:ext cx="259080" cy="2590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Box 16"/>
          <p:cNvSpPr txBox="1"/>
          <p:nvPr/>
        </p:nvSpPr>
        <p:spPr>
          <a:xfrm>
            <a:off x="0" y="4871847"/>
            <a:ext cx="4624984" cy="246221"/>
          </a:xfrm>
          <a:prstGeom prst="rect">
            <a:avLst/>
          </a:prstGeom>
          <a:noFill/>
        </p:spPr>
        <p:txBody>
          <a:bodyPr wrap="none" rtlCol="0">
            <a:spAutoFit/>
          </a:bodyPr>
          <a:lstStyle/>
          <a:p>
            <a:r>
              <a:rPr lang="hr-HR" sz="1000" dirty="0" err="1">
                <a:latin typeface="Arial" charset="0"/>
                <a:ea typeface="Arial" charset="0"/>
                <a:cs typeface="Arial" charset="0"/>
              </a:rPr>
              <a:t>Diabetes</a:t>
            </a:r>
            <a:r>
              <a:rPr lang="hr-HR" sz="1000" dirty="0">
                <a:latin typeface="Arial" charset="0"/>
                <a:ea typeface="Arial" charset="0"/>
                <a:cs typeface="Arial" charset="0"/>
              </a:rPr>
              <a:t> Care 2018;41(</a:t>
            </a:r>
            <a:r>
              <a:rPr lang="hr-HR" sz="1000" dirty="0" err="1">
                <a:latin typeface="Arial" charset="0"/>
                <a:ea typeface="Arial" charset="0"/>
                <a:cs typeface="Arial" charset="0"/>
              </a:rPr>
              <a:t>Suppl</a:t>
            </a:r>
            <a:r>
              <a:rPr lang="hr-HR" sz="1000" dirty="0">
                <a:latin typeface="Arial" charset="0"/>
                <a:ea typeface="Arial" charset="0"/>
                <a:cs typeface="Arial" charset="0"/>
              </a:rPr>
              <a:t>. 1):S65–S72 | https://</a:t>
            </a:r>
            <a:r>
              <a:rPr lang="hr-HR" sz="1000" dirty="0" smtClean="0">
                <a:latin typeface="Arial" charset="0"/>
                <a:ea typeface="Arial" charset="0"/>
                <a:cs typeface="Arial" charset="0"/>
              </a:rPr>
              <a:t>doi.org/10.2337/dc18-S007</a:t>
            </a:r>
            <a:endParaRPr lang="hr-HR" sz="1000" dirty="0">
              <a:latin typeface="Arial" charset="0"/>
              <a:ea typeface="Arial" charset="0"/>
              <a:cs typeface="Arial" charset="0"/>
            </a:endParaRPr>
          </a:p>
        </p:txBody>
      </p:sp>
      <p:sp>
        <p:nvSpPr>
          <p:cNvPr id="18" name="Shape 108"/>
          <p:cNvSpPr txBox="1">
            <a:spLocks/>
          </p:cNvSpPr>
          <p:nvPr/>
        </p:nvSpPr>
        <p:spPr>
          <a:xfrm>
            <a:off x="457200" y="220005"/>
            <a:ext cx="8229600" cy="637769"/>
          </a:xfrm>
          <a:prstGeom prst="rect">
            <a:avLst/>
          </a:prstGeom>
          <a:noFill/>
          <a:ln>
            <a:noFill/>
          </a:ln>
        </p:spPr>
        <p:txBody>
          <a:bodyPr spcFirstLastPara="1" vert="horz" wrap="square" lIns="91425" tIns="45700" rIns="91425" bIns="45700" rtlCol="0" anchor="ctr" anchorCtr="0">
            <a:noAutofit/>
          </a:bodyPr>
          <a:lstStyle>
            <a:lvl1pPr algn="l" defTabSz="457200" rtl="0" eaLnBrk="1" latinLnBrk="0" hangingPunct="1">
              <a:spcBef>
                <a:spcPct val="0"/>
              </a:spcBef>
              <a:buNone/>
              <a:defRPr sz="3500" b="1" i="0" kern="1200" baseline="0">
                <a:solidFill>
                  <a:srgbClr val="0076C0"/>
                </a:solidFill>
                <a:latin typeface="Arial"/>
                <a:ea typeface="+mj-ea"/>
                <a:cs typeface="+mj-cs"/>
              </a:defRPr>
            </a:lvl1pPr>
          </a:lstStyle>
          <a:p>
            <a:pPr algn="ctr">
              <a:spcBef>
                <a:spcPts val="0"/>
              </a:spcBef>
              <a:buClr>
                <a:srgbClr val="0076C0"/>
              </a:buClr>
              <a:buSzPts val="3600"/>
              <a:buFont typeface="Arial"/>
              <a:buNone/>
            </a:pPr>
            <a:r>
              <a:rPr lang="en-US" sz="3600" dirty="0" smtClean="0"/>
              <a:t>Treatment Based on BMI and Metabolic Control</a:t>
            </a:r>
            <a:endParaRPr lang="en-US" dirty="0"/>
          </a:p>
        </p:txBody>
      </p:sp>
      <p:sp>
        <p:nvSpPr>
          <p:cNvPr id="19" name="Slide Number Placeholder 1"/>
          <p:cNvSpPr>
            <a:spLocks noGrp="1"/>
          </p:cNvSpPr>
          <p:nvPr>
            <p:ph type="sldNum" sz="quarter" idx="12"/>
          </p:nvPr>
        </p:nvSpPr>
        <p:spPr>
          <a:xfrm>
            <a:off x="7010400" y="4874166"/>
            <a:ext cx="2133600" cy="274097"/>
          </a:xfrm>
        </p:spPr>
        <p:txBody>
          <a:bodyPr/>
          <a:lstStyle/>
          <a:p>
            <a:pPr>
              <a:defRPr/>
            </a:pPr>
            <a:r>
              <a:rPr lang="en-US" sz="1000" dirty="0" smtClean="0">
                <a:latin typeface="Arial" panose="020B0604020202020204" pitchFamily="34" charset="0"/>
                <a:cs typeface="Arial" panose="020B0604020202020204" pitchFamily="34" charset="0"/>
              </a:rPr>
              <a:t>40</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6655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195722113"/>
              </p:ext>
            </p:extLst>
          </p:nvPr>
        </p:nvGraphicFramePr>
        <p:xfrm>
          <a:off x="628650" y="1371600"/>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hape 108"/>
          <p:cNvSpPr txBox="1">
            <a:spLocks/>
          </p:cNvSpPr>
          <p:nvPr/>
        </p:nvSpPr>
        <p:spPr>
          <a:xfrm>
            <a:off x="285750" y="234995"/>
            <a:ext cx="8627022" cy="637769"/>
          </a:xfrm>
          <a:prstGeom prst="rect">
            <a:avLst/>
          </a:prstGeom>
          <a:noFill/>
          <a:ln>
            <a:noFill/>
          </a:ln>
        </p:spPr>
        <p:txBody>
          <a:bodyPr spcFirstLastPara="1" vert="horz" wrap="square" lIns="91425" tIns="45700" rIns="91425" bIns="45700" rtlCol="0" anchor="ctr" anchorCtr="0">
            <a:noAutofit/>
          </a:bodyPr>
          <a:lstStyle>
            <a:lvl1pPr algn="l" defTabSz="457200" rtl="0" eaLnBrk="1" latinLnBrk="0" hangingPunct="1">
              <a:spcBef>
                <a:spcPct val="0"/>
              </a:spcBef>
              <a:buNone/>
              <a:defRPr sz="3500" b="1" i="0" kern="1200" baseline="0">
                <a:solidFill>
                  <a:srgbClr val="0076C0"/>
                </a:solidFill>
                <a:latin typeface="Arial"/>
                <a:ea typeface="+mj-ea"/>
                <a:cs typeface="+mj-cs"/>
              </a:defRPr>
            </a:lvl1pPr>
          </a:lstStyle>
          <a:p>
            <a:pPr algn="ctr">
              <a:spcBef>
                <a:spcPts val="0"/>
              </a:spcBef>
              <a:buClr>
                <a:srgbClr val="0076C0"/>
              </a:buClr>
              <a:buSzPts val="3600"/>
              <a:buFont typeface="Arial"/>
              <a:buNone/>
            </a:pPr>
            <a:r>
              <a:rPr lang="en-US" sz="3600" dirty="0" smtClean="0"/>
              <a:t>DSMES to Address Obesity in Diabetes</a:t>
            </a:r>
            <a:endParaRPr lang="en-US" dirty="0"/>
          </a:p>
        </p:txBody>
      </p:sp>
      <p:sp>
        <p:nvSpPr>
          <p:cNvPr id="7" name="Slide Number Placeholder 1"/>
          <p:cNvSpPr>
            <a:spLocks noGrp="1"/>
          </p:cNvSpPr>
          <p:nvPr>
            <p:ph type="sldNum" sz="quarter" idx="12"/>
          </p:nvPr>
        </p:nvSpPr>
        <p:spPr>
          <a:xfrm>
            <a:off x="7010400" y="4874166"/>
            <a:ext cx="2133600" cy="274097"/>
          </a:xfrm>
        </p:spPr>
        <p:txBody>
          <a:bodyPr/>
          <a:lstStyle/>
          <a:p>
            <a:pPr>
              <a:defRPr/>
            </a:pPr>
            <a:r>
              <a:rPr lang="en-US" sz="1000" dirty="0" smtClean="0">
                <a:latin typeface="Arial" panose="020B0604020202020204" pitchFamily="34" charset="0"/>
                <a:cs typeface="Arial" panose="020B0604020202020204" pitchFamily="34" charset="0"/>
              </a:rPr>
              <a:t>41</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6554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a:xfrm>
            <a:off x="278524" y="854539"/>
            <a:ext cx="8229600" cy="3288319"/>
          </a:xfrm>
        </p:spPr>
        <p:txBody>
          <a:bodyPr>
            <a:noAutofit/>
          </a:bodyPr>
          <a:lstStyle/>
          <a:p>
            <a:pPr>
              <a:spcBef>
                <a:spcPts val="450"/>
              </a:spcBef>
            </a:pPr>
            <a:r>
              <a:rPr lang="en-US" altLang="en-US" sz="2400" dirty="0">
                <a:latin typeface="Arial" charset="0"/>
                <a:ea typeface="Arial" charset="0"/>
                <a:cs typeface="Arial" charset="0"/>
              </a:rPr>
              <a:t>Kcal restrictions-1200-1500/day to promote weight loss</a:t>
            </a:r>
          </a:p>
          <a:p>
            <a:pPr>
              <a:spcBef>
                <a:spcPts val="450"/>
              </a:spcBef>
            </a:pPr>
            <a:r>
              <a:rPr lang="en-US" altLang="en-US" sz="2400" dirty="0">
                <a:latin typeface="Arial" charset="0"/>
                <a:ea typeface="Arial" charset="0"/>
                <a:cs typeface="Arial" charset="0"/>
              </a:rPr>
              <a:t>Nutrient distribution seems less important to overall kcal reduction</a:t>
            </a:r>
          </a:p>
          <a:p>
            <a:pPr>
              <a:spcBef>
                <a:spcPts val="450"/>
              </a:spcBef>
            </a:pPr>
            <a:r>
              <a:rPr lang="en-US" altLang="en-US" sz="2400" dirty="0">
                <a:latin typeface="Arial" charset="0"/>
                <a:ea typeface="Arial" charset="0"/>
                <a:cs typeface="Arial" charset="0"/>
              </a:rPr>
              <a:t>Low carb &gt; </a:t>
            </a:r>
            <a:r>
              <a:rPr lang="en-US" altLang="en-US" sz="2400" dirty="0" err="1">
                <a:latin typeface="Arial" charset="0"/>
                <a:ea typeface="Arial" charset="0"/>
                <a:cs typeface="Arial" charset="0"/>
              </a:rPr>
              <a:t>wt</a:t>
            </a:r>
            <a:r>
              <a:rPr lang="en-US" altLang="en-US" sz="2400" dirty="0">
                <a:latin typeface="Arial" charset="0"/>
                <a:ea typeface="Arial" charset="0"/>
                <a:cs typeface="Arial" charset="0"/>
              </a:rPr>
              <a:t> loss in short-term; no difference in losses long-term</a:t>
            </a:r>
          </a:p>
          <a:p>
            <a:pPr>
              <a:spcBef>
                <a:spcPts val="450"/>
              </a:spcBef>
            </a:pPr>
            <a:r>
              <a:rPr lang="en-US" altLang="en-US" sz="2400" dirty="0">
                <a:latin typeface="Arial" charset="0"/>
                <a:ea typeface="Arial" charset="0"/>
                <a:cs typeface="Arial" charset="0"/>
              </a:rPr>
              <a:t>Fat, Fiber, and Protein all shown to be helpful in satiety.  </a:t>
            </a:r>
          </a:p>
          <a:p>
            <a:pPr>
              <a:spcBef>
                <a:spcPts val="450"/>
              </a:spcBef>
            </a:pPr>
            <a:r>
              <a:rPr lang="en-US" altLang="en-US" sz="2400" dirty="0">
                <a:latin typeface="Arial" charset="0"/>
                <a:ea typeface="Arial" charset="0"/>
                <a:cs typeface="Arial" charset="0"/>
              </a:rPr>
              <a:t>Protein important in maintaining lean body tissue during weight loss </a:t>
            </a:r>
          </a:p>
          <a:p>
            <a:pPr>
              <a:spcBef>
                <a:spcPts val="450"/>
              </a:spcBef>
            </a:pPr>
            <a:r>
              <a:rPr lang="en-US" altLang="en-US" sz="2400" dirty="0">
                <a:latin typeface="Arial" charset="0"/>
                <a:ea typeface="Arial" charset="0"/>
                <a:cs typeface="Arial" charset="0"/>
              </a:rPr>
              <a:t>Meal replacements-may be helpful in LCD and altering appetite expectations</a:t>
            </a:r>
          </a:p>
          <a:p>
            <a:pPr>
              <a:lnSpc>
                <a:spcPct val="110000"/>
              </a:lnSpc>
              <a:spcBef>
                <a:spcPts val="450"/>
              </a:spcBef>
              <a:spcAft>
                <a:spcPts val="450"/>
              </a:spcAft>
            </a:pPr>
            <a:endParaRPr lang="en-US" altLang="en-US" sz="2400" dirty="0">
              <a:latin typeface="Arial" charset="0"/>
              <a:ea typeface="Arial" charset="0"/>
              <a:cs typeface="Arial" charset="0"/>
            </a:endParaRPr>
          </a:p>
        </p:txBody>
      </p:sp>
      <p:sp>
        <p:nvSpPr>
          <p:cNvPr id="4" name="Shape 108"/>
          <p:cNvSpPr txBox="1">
            <a:spLocks/>
          </p:cNvSpPr>
          <p:nvPr/>
        </p:nvSpPr>
        <p:spPr>
          <a:xfrm>
            <a:off x="457200" y="220005"/>
            <a:ext cx="8229600" cy="637769"/>
          </a:xfrm>
          <a:prstGeom prst="rect">
            <a:avLst/>
          </a:prstGeom>
          <a:noFill/>
          <a:ln>
            <a:noFill/>
          </a:ln>
        </p:spPr>
        <p:txBody>
          <a:bodyPr spcFirstLastPara="1" vert="horz" wrap="square" lIns="91425" tIns="45700" rIns="91425" bIns="45700" rtlCol="0" anchor="ctr" anchorCtr="0">
            <a:noAutofit/>
          </a:bodyPr>
          <a:lstStyle>
            <a:lvl1pPr algn="l" defTabSz="457200" rtl="0" eaLnBrk="1" latinLnBrk="0" hangingPunct="1">
              <a:spcBef>
                <a:spcPct val="0"/>
              </a:spcBef>
              <a:buNone/>
              <a:defRPr sz="3500" b="1" i="0" kern="1200" baseline="0">
                <a:solidFill>
                  <a:srgbClr val="0076C0"/>
                </a:solidFill>
                <a:latin typeface="Arial"/>
                <a:ea typeface="+mj-ea"/>
                <a:cs typeface="+mj-cs"/>
              </a:defRPr>
            </a:lvl1pPr>
          </a:lstStyle>
          <a:p>
            <a:pPr algn="ctr">
              <a:spcBef>
                <a:spcPts val="0"/>
              </a:spcBef>
              <a:buClr>
                <a:srgbClr val="0076C0"/>
              </a:buClr>
              <a:buSzPts val="3600"/>
              <a:buFont typeface="Arial"/>
              <a:buNone/>
            </a:pPr>
            <a:r>
              <a:rPr lang="en-US" sz="3600" dirty="0" smtClean="0"/>
              <a:t>Dietary Recommendations</a:t>
            </a:r>
            <a:endParaRPr lang="en-US" dirty="0"/>
          </a:p>
        </p:txBody>
      </p:sp>
      <p:sp>
        <p:nvSpPr>
          <p:cNvPr id="6" name="Slide Number Placeholder 1"/>
          <p:cNvSpPr>
            <a:spLocks noGrp="1"/>
          </p:cNvSpPr>
          <p:nvPr>
            <p:ph type="sldNum" sz="quarter" idx="12"/>
          </p:nvPr>
        </p:nvSpPr>
        <p:spPr>
          <a:xfrm>
            <a:off x="7010400" y="4874166"/>
            <a:ext cx="2133600" cy="274097"/>
          </a:xfrm>
        </p:spPr>
        <p:txBody>
          <a:bodyPr/>
          <a:lstStyle/>
          <a:p>
            <a:pPr>
              <a:defRPr/>
            </a:pPr>
            <a:r>
              <a:rPr lang="en-US" sz="1000" dirty="0" smtClean="0">
                <a:latin typeface="Arial" panose="020B0604020202020204" pitchFamily="34" charset="0"/>
                <a:cs typeface="Arial" panose="020B0604020202020204" pitchFamily="34" charset="0"/>
              </a:rPr>
              <a:t>42</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78106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fade">
                                      <p:cBhvr>
                                        <p:cTn id="7" dur="500"/>
                                        <p:tgtEl>
                                          <p:spTgt spid="63491">
                                            <p:txEl>
                                              <p:pRg st="0" end="0"/>
                                            </p:txEl>
                                          </p:spTgt>
                                        </p:tgtEl>
                                      </p:cBhvr>
                                    </p:animEffect>
                                    <p:anim calcmode="lin" valueType="num">
                                      <p:cBhvr>
                                        <p:cTn id="8" dur="5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349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63491">
                                            <p:txEl>
                                              <p:pRg st="1" end="1"/>
                                            </p:txEl>
                                          </p:spTgt>
                                        </p:tgtEl>
                                        <p:attrNameLst>
                                          <p:attrName>style.visibility</p:attrName>
                                        </p:attrNameLst>
                                      </p:cBhvr>
                                      <p:to>
                                        <p:strVal val="visible"/>
                                      </p:to>
                                    </p:set>
                                    <p:animEffect transition="in" filter="fade">
                                      <p:cBhvr>
                                        <p:cTn id="14" dur="500"/>
                                        <p:tgtEl>
                                          <p:spTgt spid="63491">
                                            <p:txEl>
                                              <p:pRg st="1" end="1"/>
                                            </p:txEl>
                                          </p:spTgt>
                                        </p:tgtEl>
                                      </p:cBhvr>
                                    </p:animEffect>
                                    <p:anim calcmode="lin" valueType="num">
                                      <p:cBhvr>
                                        <p:cTn id="15" dur="500" fill="hold"/>
                                        <p:tgtEl>
                                          <p:spTgt spid="63491">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6349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63491">
                                            <p:txEl>
                                              <p:pRg st="2" end="2"/>
                                            </p:txEl>
                                          </p:spTgt>
                                        </p:tgtEl>
                                        <p:attrNameLst>
                                          <p:attrName>style.visibility</p:attrName>
                                        </p:attrNameLst>
                                      </p:cBhvr>
                                      <p:to>
                                        <p:strVal val="visible"/>
                                      </p:to>
                                    </p:set>
                                    <p:animEffect transition="in" filter="fade">
                                      <p:cBhvr>
                                        <p:cTn id="21" dur="500"/>
                                        <p:tgtEl>
                                          <p:spTgt spid="63491">
                                            <p:txEl>
                                              <p:pRg st="2" end="2"/>
                                            </p:txEl>
                                          </p:spTgt>
                                        </p:tgtEl>
                                      </p:cBhvr>
                                    </p:animEffect>
                                    <p:anim calcmode="lin" valueType="num">
                                      <p:cBhvr>
                                        <p:cTn id="22" dur="5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6349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63491">
                                            <p:txEl>
                                              <p:pRg st="3" end="3"/>
                                            </p:txEl>
                                          </p:spTgt>
                                        </p:tgtEl>
                                        <p:attrNameLst>
                                          <p:attrName>style.visibility</p:attrName>
                                        </p:attrNameLst>
                                      </p:cBhvr>
                                      <p:to>
                                        <p:strVal val="visible"/>
                                      </p:to>
                                    </p:set>
                                    <p:animEffect transition="in" filter="fade">
                                      <p:cBhvr>
                                        <p:cTn id="28" dur="500"/>
                                        <p:tgtEl>
                                          <p:spTgt spid="63491">
                                            <p:txEl>
                                              <p:pRg st="3" end="3"/>
                                            </p:txEl>
                                          </p:spTgt>
                                        </p:tgtEl>
                                      </p:cBhvr>
                                    </p:animEffect>
                                    <p:anim calcmode="lin" valueType="num">
                                      <p:cBhvr>
                                        <p:cTn id="29" dur="500" fill="hold"/>
                                        <p:tgtEl>
                                          <p:spTgt spid="63491">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63491">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63491">
                                            <p:txEl>
                                              <p:pRg st="4" end="4"/>
                                            </p:txEl>
                                          </p:spTgt>
                                        </p:tgtEl>
                                        <p:attrNameLst>
                                          <p:attrName>style.visibility</p:attrName>
                                        </p:attrNameLst>
                                      </p:cBhvr>
                                      <p:to>
                                        <p:strVal val="visible"/>
                                      </p:to>
                                    </p:set>
                                    <p:animEffect transition="in" filter="fade">
                                      <p:cBhvr>
                                        <p:cTn id="35" dur="500"/>
                                        <p:tgtEl>
                                          <p:spTgt spid="63491">
                                            <p:txEl>
                                              <p:pRg st="4" end="4"/>
                                            </p:txEl>
                                          </p:spTgt>
                                        </p:tgtEl>
                                      </p:cBhvr>
                                    </p:animEffect>
                                    <p:anim calcmode="lin" valueType="num">
                                      <p:cBhvr>
                                        <p:cTn id="36" dur="500" fill="hold"/>
                                        <p:tgtEl>
                                          <p:spTgt spid="63491">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63491">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63491">
                                            <p:txEl>
                                              <p:pRg st="5" end="5"/>
                                            </p:txEl>
                                          </p:spTgt>
                                        </p:tgtEl>
                                        <p:attrNameLst>
                                          <p:attrName>style.visibility</p:attrName>
                                        </p:attrNameLst>
                                      </p:cBhvr>
                                      <p:to>
                                        <p:strVal val="visible"/>
                                      </p:to>
                                    </p:set>
                                    <p:animEffect transition="in" filter="fade">
                                      <p:cBhvr>
                                        <p:cTn id="42" dur="500"/>
                                        <p:tgtEl>
                                          <p:spTgt spid="63491">
                                            <p:txEl>
                                              <p:pRg st="5" end="5"/>
                                            </p:txEl>
                                          </p:spTgt>
                                        </p:tgtEl>
                                      </p:cBhvr>
                                    </p:animEffect>
                                    <p:anim calcmode="lin" valueType="num">
                                      <p:cBhvr>
                                        <p:cTn id="43" dur="500" fill="hold"/>
                                        <p:tgtEl>
                                          <p:spTgt spid="63491">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63491">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idx="1"/>
          </p:nvPr>
        </p:nvSpPr>
        <p:spPr>
          <a:xfrm>
            <a:off x="236483" y="1100351"/>
            <a:ext cx="8229600" cy="3288319"/>
          </a:xfrm>
        </p:spPr>
        <p:txBody>
          <a:bodyPr>
            <a:normAutofit/>
          </a:bodyPr>
          <a:lstStyle/>
          <a:p>
            <a:pPr>
              <a:spcBef>
                <a:spcPts val="450"/>
              </a:spcBef>
              <a:spcAft>
                <a:spcPts val="450"/>
              </a:spcAft>
            </a:pPr>
            <a:r>
              <a:rPr lang="en-US" altLang="en-US" sz="2800" dirty="0"/>
              <a:t> </a:t>
            </a:r>
            <a:r>
              <a:rPr lang="en-US" altLang="en-US" sz="2800" dirty="0">
                <a:latin typeface="Arial" charset="0"/>
                <a:ea typeface="Arial" charset="0"/>
                <a:cs typeface="Arial" charset="0"/>
              </a:rPr>
              <a:t>More potent intervention (e.g. HPLC) </a:t>
            </a:r>
            <a:r>
              <a:rPr lang="en-US" altLang="en-US" sz="2800" dirty="0">
                <a:latin typeface="Arial" charset="0"/>
                <a:ea typeface="Arial" charset="0"/>
                <a:cs typeface="Arial" charset="0"/>
                <a:sym typeface="Symbol" charset="2"/>
              </a:rPr>
              <a:t></a:t>
            </a:r>
            <a:r>
              <a:rPr lang="en-US" altLang="en-US" sz="2800" dirty="0">
                <a:latin typeface="Arial" charset="0"/>
                <a:ea typeface="Arial" charset="0"/>
                <a:cs typeface="Arial" charset="0"/>
              </a:rPr>
              <a:t> greater weight loss &amp; BMI </a:t>
            </a:r>
          </a:p>
          <a:p>
            <a:pPr>
              <a:spcBef>
                <a:spcPts val="450"/>
              </a:spcBef>
              <a:spcAft>
                <a:spcPts val="450"/>
              </a:spcAft>
            </a:pPr>
            <a:r>
              <a:rPr lang="en-US" altLang="en-US" sz="2800" dirty="0">
                <a:latin typeface="Arial" charset="0"/>
                <a:ea typeface="Arial" charset="0"/>
                <a:cs typeface="Arial" charset="0"/>
              </a:rPr>
              <a:t> Both interventions w/ relapse at follow-up</a:t>
            </a:r>
          </a:p>
          <a:p>
            <a:pPr>
              <a:spcBef>
                <a:spcPts val="450"/>
              </a:spcBef>
              <a:spcAft>
                <a:spcPts val="450"/>
              </a:spcAft>
            </a:pPr>
            <a:r>
              <a:rPr lang="en-US" altLang="en-US" sz="2800" dirty="0">
                <a:latin typeface="Arial" charset="0"/>
                <a:ea typeface="Arial" charset="0"/>
                <a:cs typeface="Arial" charset="0"/>
              </a:rPr>
              <a:t> </a:t>
            </a:r>
            <a:r>
              <a:rPr lang="en-US" altLang="en-US" sz="2800" i="1" dirty="0">
                <a:latin typeface="Arial" charset="0"/>
                <a:ea typeface="Arial" charset="0"/>
                <a:cs typeface="Arial" charset="0"/>
              </a:rPr>
              <a:t>[Severe] obesity is a chronic condition &amp; requires ongoing support/treatment </a:t>
            </a:r>
            <a:r>
              <a:rPr lang="en-US" altLang="en-US" sz="2800" i="1" dirty="0" smtClean="0">
                <a:latin typeface="Arial" charset="0"/>
                <a:ea typeface="Arial" charset="0"/>
                <a:cs typeface="Arial" charset="0"/>
              </a:rPr>
              <a:t> even if metabolic control good.</a:t>
            </a:r>
          </a:p>
          <a:p>
            <a:pPr>
              <a:spcBef>
                <a:spcPts val="450"/>
              </a:spcBef>
              <a:spcAft>
                <a:spcPts val="450"/>
              </a:spcAft>
            </a:pPr>
            <a:endParaRPr lang="en-US" altLang="en-US" sz="2800" i="1" dirty="0">
              <a:latin typeface="Arial" charset="0"/>
              <a:ea typeface="Arial" charset="0"/>
              <a:cs typeface="Arial" charset="0"/>
            </a:endParaRPr>
          </a:p>
          <a:p>
            <a:pPr>
              <a:spcBef>
                <a:spcPts val="450"/>
              </a:spcBef>
              <a:spcAft>
                <a:spcPts val="450"/>
              </a:spcAft>
            </a:pPr>
            <a:endParaRPr lang="en-US" altLang="en-US" sz="2800" i="1" dirty="0">
              <a:latin typeface="Arial" charset="0"/>
              <a:ea typeface="Arial" charset="0"/>
              <a:cs typeface="Arial" charset="0"/>
            </a:endParaRPr>
          </a:p>
        </p:txBody>
      </p:sp>
      <p:sp>
        <p:nvSpPr>
          <p:cNvPr id="4" name="TextBox 3"/>
          <p:cNvSpPr txBox="1"/>
          <p:nvPr/>
        </p:nvSpPr>
        <p:spPr>
          <a:xfrm>
            <a:off x="0" y="4898191"/>
            <a:ext cx="4624984" cy="246221"/>
          </a:xfrm>
          <a:prstGeom prst="rect">
            <a:avLst/>
          </a:prstGeom>
          <a:noFill/>
        </p:spPr>
        <p:txBody>
          <a:bodyPr wrap="none" rtlCol="0">
            <a:spAutoFit/>
          </a:bodyPr>
          <a:lstStyle/>
          <a:p>
            <a:r>
              <a:rPr lang="hr-HR" sz="1000" dirty="0" err="1">
                <a:latin typeface="Arial" charset="0"/>
                <a:ea typeface="Arial" charset="0"/>
                <a:cs typeface="Arial" charset="0"/>
              </a:rPr>
              <a:t>Diabetes</a:t>
            </a:r>
            <a:r>
              <a:rPr lang="hr-HR" sz="1000" dirty="0">
                <a:latin typeface="Arial" charset="0"/>
                <a:ea typeface="Arial" charset="0"/>
                <a:cs typeface="Arial" charset="0"/>
              </a:rPr>
              <a:t> Care 2018;41(</a:t>
            </a:r>
            <a:r>
              <a:rPr lang="hr-HR" sz="1000" dirty="0" err="1">
                <a:latin typeface="Arial" charset="0"/>
                <a:ea typeface="Arial" charset="0"/>
                <a:cs typeface="Arial" charset="0"/>
              </a:rPr>
              <a:t>Suppl</a:t>
            </a:r>
            <a:r>
              <a:rPr lang="hr-HR" sz="1000" dirty="0">
                <a:latin typeface="Arial" charset="0"/>
                <a:ea typeface="Arial" charset="0"/>
                <a:cs typeface="Arial" charset="0"/>
              </a:rPr>
              <a:t>. 1):S65–S72 | https://</a:t>
            </a:r>
            <a:r>
              <a:rPr lang="hr-HR" sz="1000" dirty="0" smtClean="0">
                <a:latin typeface="Arial" charset="0"/>
                <a:ea typeface="Arial" charset="0"/>
                <a:cs typeface="Arial" charset="0"/>
              </a:rPr>
              <a:t>doi.org/10.2337/dc18-S007</a:t>
            </a:r>
            <a:endParaRPr lang="hr-HR" sz="1000" dirty="0">
              <a:latin typeface="Arial" charset="0"/>
              <a:ea typeface="Arial" charset="0"/>
              <a:cs typeface="Arial" charset="0"/>
            </a:endParaRPr>
          </a:p>
        </p:txBody>
      </p:sp>
      <p:sp>
        <p:nvSpPr>
          <p:cNvPr id="5" name="Shape 108"/>
          <p:cNvSpPr txBox="1">
            <a:spLocks/>
          </p:cNvSpPr>
          <p:nvPr/>
        </p:nvSpPr>
        <p:spPr>
          <a:xfrm>
            <a:off x="457200" y="220005"/>
            <a:ext cx="8229600" cy="637769"/>
          </a:xfrm>
          <a:prstGeom prst="rect">
            <a:avLst/>
          </a:prstGeom>
          <a:noFill/>
          <a:ln>
            <a:noFill/>
          </a:ln>
        </p:spPr>
        <p:txBody>
          <a:bodyPr spcFirstLastPara="1" vert="horz" wrap="square" lIns="91425" tIns="45700" rIns="91425" bIns="45700" rtlCol="0" anchor="ctr" anchorCtr="0">
            <a:noAutofit/>
          </a:bodyPr>
          <a:lstStyle>
            <a:lvl1pPr algn="l" defTabSz="457200" rtl="0" eaLnBrk="1" latinLnBrk="0" hangingPunct="1">
              <a:spcBef>
                <a:spcPct val="0"/>
              </a:spcBef>
              <a:buNone/>
              <a:defRPr sz="3500" b="1" i="0" kern="1200" baseline="0">
                <a:solidFill>
                  <a:srgbClr val="0076C0"/>
                </a:solidFill>
                <a:latin typeface="Arial"/>
                <a:ea typeface="+mj-ea"/>
                <a:cs typeface="+mj-cs"/>
              </a:defRPr>
            </a:lvl1pPr>
          </a:lstStyle>
          <a:p>
            <a:pPr algn="ctr">
              <a:spcBef>
                <a:spcPts val="0"/>
              </a:spcBef>
              <a:buClr>
                <a:srgbClr val="0076C0"/>
              </a:buClr>
              <a:buSzPts val="3600"/>
              <a:buFont typeface="Arial"/>
              <a:buNone/>
            </a:pPr>
            <a:r>
              <a:rPr lang="en-US" sz="3600" dirty="0" smtClean="0"/>
              <a:t>Treatment for Severely Obese</a:t>
            </a:r>
            <a:endParaRPr lang="en-US" dirty="0"/>
          </a:p>
        </p:txBody>
      </p:sp>
      <p:sp>
        <p:nvSpPr>
          <p:cNvPr id="7" name="Slide Number Placeholder 1"/>
          <p:cNvSpPr>
            <a:spLocks noGrp="1"/>
          </p:cNvSpPr>
          <p:nvPr>
            <p:ph type="sldNum" sz="quarter" idx="12"/>
          </p:nvPr>
        </p:nvSpPr>
        <p:spPr>
          <a:xfrm>
            <a:off x="7010400" y="4874166"/>
            <a:ext cx="2133600" cy="274097"/>
          </a:xfrm>
        </p:spPr>
        <p:txBody>
          <a:bodyPr/>
          <a:lstStyle/>
          <a:p>
            <a:pPr>
              <a:defRPr/>
            </a:pPr>
            <a:r>
              <a:rPr lang="en-US" sz="1000" dirty="0" smtClean="0">
                <a:latin typeface="Arial" panose="020B0604020202020204" pitchFamily="34" charset="0"/>
                <a:cs typeface="Arial" panose="020B0604020202020204" pitchFamily="34" charset="0"/>
              </a:rPr>
              <a:t>43</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36126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3"/>
          <p:cNvSpPr>
            <a:spLocks noGrp="1" noChangeArrowheads="1"/>
          </p:cNvSpPr>
          <p:nvPr>
            <p:ph idx="1"/>
          </p:nvPr>
        </p:nvSpPr>
        <p:spPr>
          <a:xfrm>
            <a:off x="457200" y="1103586"/>
            <a:ext cx="8229600" cy="2555248"/>
          </a:xfrm>
        </p:spPr>
        <p:txBody>
          <a:bodyPr>
            <a:normAutofit/>
          </a:bodyPr>
          <a:lstStyle/>
          <a:p>
            <a:pPr marL="0" indent="0" algn="ctr">
              <a:spcAft>
                <a:spcPts val="450"/>
              </a:spcAft>
              <a:buNone/>
            </a:pPr>
            <a:endParaRPr lang="en-US" altLang="en-US" sz="2800" dirty="0"/>
          </a:p>
          <a:p>
            <a:pPr marL="0" indent="0" algn="ctr">
              <a:spcAft>
                <a:spcPts val="450"/>
              </a:spcAft>
              <a:buNone/>
            </a:pPr>
            <a:r>
              <a:rPr lang="en-US" altLang="en-US" sz="2800" dirty="0" smtClean="0">
                <a:latin typeface="Arial" charset="0"/>
                <a:ea typeface="Arial" charset="0"/>
                <a:cs typeface="Arial" charset="0"/>
              </a:rPr>
              <a:t>Reduced-calorie </a:t>
            </a:r>
            <a:r>
              <a:rPr lang="en-US" altLang="en-US" sz="2800" dirty="0">
                <a:latin typeface="Arial" charset="0"/>
                <a:ea typeface="Arial" charset="0"/>
                <a:cs typeface="Arial" charset="0"/>
              </a:rPr>
              <a:t>diets alone and as adjunct to other interventions- result in clinically meaningful weight loss and improvement in metabolic parameters</a:t>
            </a:r>
            <a:r>
              <a:rPr lang="en-US" altLang="en-US" sz="2800" dirty="0" smtClean="0"/>
              <a:t>.</a:t>
            </a:r>
            <a:endParaRPr lang="en-US" altLang="en-US" sz="2800" dirty="0"/>
          </a:p>
          <a:p>
            <a:pPr eaLnBrk="1" hangingPunct="1">
              <a:buFont typeface="Wingdings" charset="2"/>
              <a:buNone/>
            </a:pPr>
            <a:endParaRPr lang="en-US" altLang="en-US" sz="2800" dirty="0"/>
          </a:p>
          <a:p>
            <a:pPr eaLnBrk="1" hangingPunct="1">
              <a:buFont typeface="Wingdings" charset="2"/>
              <a:buNone/>
            </a:pPr>
            <a:endParaRPr lang="en-US" altLang="en-US" sz="2800" dirty="0" smtClean="0"/>
          </a:p>
          <a:p>
            <a:pPr eaLnBrk="1" hangingPunct="1">
              <a:buFont typeface="Wingdings" charset="2"/>
              <a:buNone/>
            </a:pPr>
            <a:endParaRPr lang="en-US" altLang="en-US" sz="2800" dirty="0"/>
          </a:p>
        </p:txBody>
      </p:sp>
      <p:sp>
        <p:nvSpPr>
          <p:cNvPr id="4" name="Shape 108"/>
          <p:cNvSpPr txBox="1">
            <a:spLocks/>
          </p:cNvSpPr>
          <p:nvPr/>
        </p:nvSpPr>
        <p:spPr>
          <a:xfrm>
            <a:off x="457200" y="163379"/>
            <a:ext cx="8229600" cy="637769"/>
          </a:xfrm>
          <a:prstGeom prst="rect">
            <a:avLst/>
          </a:prstGeom>
          <a:noFill/>
          <a:ln>
            <a:noFill/>
          </a:ln>
        </p:spPr>
        <p:txBody>
          <a:bodyPr spcFirstLastPara="1" vert="horz" wrap="square" lIns="91425" tIns="45700" rIns="91425" bIns="45700" rtlCol="0" anchor="ctr" anchorCtr="0">
            <a:noAutofit/>
          </a:bodyPr>
          <a:lstStyle>
            <a:lvl1pPr algn="l" defTabSz="457200" rtl="0" eaLnBrk="1" latinLnBrk="0" hangingPunct="1">
              <a:spcBef>
                <a:spcPct val="0"/>
              </a:spcBef>
              <a:buNone/>
              <a:defRPr sz="3500" b="1" i="0" kern="1200" baseline="0">
                <a:solidFill>
                  <a:srgbClr val="0076C0"/>
                </a:solidFill>
                <a:latin typeface="Arial"/>
                <a:ea typeface="+mj-ea"/>
                <a:cs typeface="+mj-cs"/>
              </a:defRPr>
            </a:lvl1pPr>
          </a:lstStyle>
          <a:p>
            <a:pPr algn="ctr">
              <a:spcBef>
                <a:spcPts val="0"/>
              </a:spcBef>
              <a:buClr>
                <a:srgbClr val="0076C0"/>
              </a:buClr>
              <a:buSzPts val="3600"/>
              <a:buFont typeface="Arial"/>
              <a:buNone/>
            </a:pPr>
            <a:r>
              <a:rPr lang="en-US" sz="3600" dirty="0" smtClean="0"/>
              <a:t>The Bottom Line…</a:t>
            </a:r>
            <a:endParaRPr lang="en-US" dirty="0"/>
          </a:p>
        </p:txBody>
      </p:sp>
      <p:sp>
        <p:nvSpPr>
          <p:cNvPr id="6" name="Slide Number Placeholder 1"/>
          <p:cNvSpPr>
            <a:spLocks noGrp="1"/>
          </p:cNvSpPr>
          <p:nvPr>
            <p:ph type="sldNum" sz="quarter" idx="12"/>
          </p:nvPr>
        </p:nvSpPr>
        <p:spPr>
          <a:xfrm>
            <a:off x="7010400" y="4874166"/>
            <a:ext cx="2133600" cy="274097"/>
          </a:xfrm>
        </p:spPr>
        <p:txBody>
          <a:bodyPr/>
          <a:lstStyle/>
          <a:p>
            <a:pPr>
              <a:defRPr/>
            </a:pPr>
            <a:r>
              <a:rPr lang="en-US" sz="1000" dirty="0" smtClean="0">
                <a:latin typeface="Arial" panose="020B0604020202020204" pitchFamily="34" charset="0"/>
                <a:cs typeface="Arial" panose="020B0604020202020204" pitchFamily="34" charset="0"/>
              </a:rPr>
              <a:t>44</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209774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565" y="1019200"/>
            <a:ext cx="8229600" cy="3288319"/>
          </a:xfrm>
        </p:spPr>
        <p:txBody>
          <a:bodyPr>
            <a:noAutofit/>
          </a:bodyPr>
          <a:lstStyle/>
          <a:p>
            <a:pPr>
              <a:spcBef>
                <a:spcPts val="450"/>
              </a:spcBef>
              <a:spcAft>
                <a:spcPts val="450"/>
              </a:spcAft>
            </a:pPr>
            <a:r>
              <a:rPr lang="en-US" altLang="en-US" sz="2800" dirty="0">
                <a:latin typeface="Arial" charset="0"/>
                <a:ea typeface="Arial" charset="0"/>
                <a:cs typeface="Arial" charset="0"/>
              </a:rPr>
              <a:t>Attendance at group sessions strongly predicted weight </a:t>
            </a:r>
            <a:r>
              <a:rPr lang="en-US" altLang="en-US" sz="2800" dirty="0" smtClean="0">
                <a:latin typeface="Arial" charset="0"/>
                <a:ea typeface="Arial" charset="0"/>
                <a:cs typeface="Arial" charset="0"/>
              </a:rPr>
              <a:t>loss</a:t>
            </a:r>
            <a:endParaRPr lang="en-US" altLang="en-US" sz="2800" dirty="0">
              <a:latin typeface="Arial" charset="0"/>
              <a:ea typeface="Arial" charset="0"/>
              <a:cs typeface="Arial" charset="0"/>
            </a:endParaRPr>
          </a:p>
          <a:p>
            <a:pPr>
              <a:spcBef>
                <a:spcPts val="450"/>
              </a:spcBef>
              <a:spcAft>
                <a:spcPts val="450"/>
              </a:spcAft>
            </a:pPr>
            <a:r>
              <a:rPr lang="en-US" altLang="en-US" sz="2800" dirty="0" smtClean="0">
                <a:latin typeface="Arial" charset="0"/>
                <a:ea typeface="Arial" charset="0"/>
                <a:cs typeface="Arial" charset="0"/>
              </a:rPr>
              <a:t>Continued </a:t>
            </a:r>
            <a:r>
              <a:rPr lang="en-US" altLang="en-US" sz="2800" dirty="0">
                <a:latin typeface="Arial" charset="0"/>
                <a:ea typeface="Arial" charset="0"/>
                <a:cs typeface="Arial" charset="0"/>
              </a:rPr>
              <a:t>contact with participants after weight loss is associated with less </a:t>
            </a:r>
            <a:r>
              <a:rPr lang="en-US" altLang="en-US" sz="2800" dirty="0" smtClean="0">
                <a:latin typeface="Arial" charset="0"/>
                <a:ea typeface="Arial" charset="0"/>
                <a:cs typeface="Arial" charset="0"/>
              </a:rPr>
              <a:t>regain</a:t>
            </a:r>
          </a:p>
          <a:p>
            <a:pPr>
              <a:spcBef>
                <a:spcPts val="450"/>
              </a:spcBef>
              <a:spcAft>
                <a:spcPts val="450"/>
              </a:spcAft>
            </a:pPr>
            <a:r>
              <a:rPr lang="en-US" altLang="en-US" sz="2800" dirty="0" smtClean="0">
                <a:latin typeface="Arial" charset="0"/>
                <a:ea typeface="Arial" charset="0"/>
                <a:cs typeface="Arial" charset="0"/>
              </a:rPr>
              <a:t>These </a:t>
            </a:r>
            <a:r>
              <a:rPr lang="en-US" altLang="en-US" sz="2800" dirty="0">
                <a:latin typeface="Arial" charset="0"/>
                <a:ea typeface="Arial" charset="0"/>
                <a:cs typeface="Arial" charset="0"/>
              </a:rPr>
              <a:t>findings together point to behavioral factors rather than macronutrient metabolism as the main influences on weight </a:t>
            </a:r>
            <a:r>
              <a:rPr lang="en-US" altLang="en-US" sz="2800" dirty="0" smtClean="0">
                <a:latin typeface="Arial" charset="0"/>
                <a:ea typeface="Arial" charset="0"/>
                <a:cs typeface="Arial" charset="0"/>
              </a:rPr>
              <a:t>loss</a:t>
            </a:r>
            <a:endParaRPr lang="en-US" altLang="en-US" sz="2800" dirty="0">
              <a:latin typeface="Arial" charset="0"/>
              <a:ea typeface="Arial" charset="0"/>
              <a:cs typeface="Arial" charset="0"/>
            </a:endParaRPr>
          </a:p>
          <a:p>
            <a:endParaRPr lang="en-US" sz="2800" dirty="0"/>
          </a:p>
        </p:txBody>
      </p:sp>
      <p:sp>
        <p:nvSpPr>
          <p:cNvPr id="5" name="Rectangle 4"/>
          <p:cNvSpPr/>
          <p:nvPr/>
        </p:nvSpPr>
        <p:spPr>
          <a:xfrm>
            <a:off x="3025140" y="3882787"/>
            <a:ext cx="4572000" cy="424732"/>
          </a:xfrm>
          <a:prstGeom prst="rect">
            <a:avLst/>
          </a:prstGeom>
        </p:spPr>
        <p:txBody>
          <a:bodyPr>
            <a:spAutoFit/>
          </a:bodyPr>
          <a:lstStyle/>
          <a:p>
            <a:pPr>
              <a:lnSpc>
                <a:spcPct val="80000"/>
              </a:lnSpc>
            </a:pPr>
            <a:endParaRPr lang="en-US" altLang="en-US" sz="1350" dirty="0"/>
          </a:p>
          <a:p>
            <a:pPr>
              <a:lnSpc>
                <a:spcPct val="80000"/>
              </a:lnSpc>
            </a:pPr>
            <a:endParaRPr lang="en-US" altLang="en-US" sz="1350" dirty="0"/>
          </a:p>
        </p:txBody>
      </p:sp>
      <p:sp>
        <p:nvSpPr>
          <p:cNvPr id="6" name="TextBox 5"/>
          <p:cNvSpPr txBox="1"/>
          <p:nvPr/>
        </p:nvSpPr>
        <p:spPr>
          <a:xfrm>
            <a:off x="0" y="4881712"/>
            <a:ext cx="4624984" cy="246221"/>
          </a:xfrm>
          <a:prstGeom prst="rect">
            <a:avLst/>
          </a:prstGeom>
          <a:noFill/>
        </p:spPr>
        <p:txBody>
          <a:bodyPr wrap="none" rtlCol="0">
            <a:spAutoFit/>
          </a:bodyPr>
          <a:lstStyle/>
          <a:p>
            <a:r>
              <a:rPr lang="hr-HR" sz="1000" dirty="0" err="1">
                <a:latin typeface="Arial" panose="020B0604020202020204" pitchFamily="34" charset="0"/>
                <a:cs typeface="Arial" panose="020B0604020202020204" pitchFamily="34" charset="0"/>
              </a:rPr>
              <a:t>Diabetes</a:t>
            </a:r>
            <a:r>
              <a:rPr lang="hr-HR" sz="1000" dirty="0">
                <a:latin typeface="Arial" panose="020B0604020202020204" pitchFamily="34" charset="0"/>
                <a:cs typeface="Arial" panose="020B0604020202020204" pitchFamily="34" charset="0"/>
              </a:rPr>
              <a:t> Care 2018;41(</a:t>
            </a:r>
            <a:r>
              <a:rPr lang="hr-HR" sz="1000" dirty="0" err="1">
                <a:latin typeface="Arial" panose="020B0604020202020204" pitchFamily="34" charset="0"/>
                <a:cs typeface="Arial" panose="020B0604020202020204" pitchFamily="34" charset="0"/>
              </a:rPr>
              <a:t>Suppl</a:t>
            </a:r>
            <a:r>
              <a:rPr lang="hr-HR" sz="1000" dirty="0">
                <a:latin typeface="Arial" panose="020B0604020202020204" pitchFamily="34" charset="0"/>
                <a:cs typeface="Arial" panose="020B0604020202020204" pitchFamily="34" charset="0"/>
              </a:rPr>
              <a:t>. 1):S65–S72 | https://</a:t>
            </a:r>
            <a:r>
              <a:rPr lang="hr-HR" sz="1000" dirty="0" smtClean="0">
                <a:latin typeface="Arial" panose="020B0604020202020204" pitchFamily="34" charset="0"/>
                <a:cs typeface="Arial" panose="020B0604020202020204" pitchFamily="34" charset="0"/>
              </a:rPr>
              <a:t>doi.org/10.2337/dc18-S007</a:t>
            </a:r>
            <a:endParaRPr lang="hr-HR" sz="1000" dirty="0">
              <a:latin typeface="Arial" panose="020B0604020202020204" pitchFamily="34" charset="0"/>
              <a:cs typeface="Arial" panose="020B0604020202020204" pitchFamily="34" charset="0"/>
            </a:endParaRPr>
          </a:p>
        </p:txBody>
      </p:sp>
      <p:sp>
        <p:nvSpPr>
          <p:cNvPr id="7" name="Shape 108"/>
          <p:cNvSpPr txBox="1">
            <a:spLocks/>
          </p:cNvSpPr>
          <p:nvPr/>
        </p:nvSpPr>
        <p:spPr>
          <a:xfrm>
            <a:off x="457200" y="220005"/>
            <a:ext cx="8229600" cy="637769"/>
          </a:xfrm>
          <a:prstGeom prst="rect">
            <a:avLst/>
          </a:prstGeom>
          <a:noFill/>
          <a:ln>
            <a:noFill/>
          </a:ln>
        </p:spPr>
        <p:txBody>
          <a:bodyPr spcFirstLastPara="1" vert="horz" wrap="square" lIns="91425" tIns="45700" rIns="91425" bIns="45700" rtlCol="0" anchor="ctr" anchorCtr="0">
            <a:noAutofit/>
          </a:bodyPr>
          <a:lstStyle>
            <a:lvl1pPr algn="l" defTabSz="457200" rtl="0" eaLnBrk="1" latinLnBrk="0" hangingPunct="1">
              <a:spcBef>
                <a:spcPct val="0"/>
              </a:spcBef>
              <a:buNone/>
              <a:defRPr sz="3500" b="1" i="0" kern="1200" baseline="0">
                <a:solidFill>
                  <a:srgbClr val="0076C0"/>
                </a:solidFill>
                <a:latin typeface="Arial"/>
                <a:ea typeface="+mj-ea"/>
                <a:cs typeface="+mj-cs"/>
              </a:defRPr>
            </a:lvl1pPr>
          </a:lstStyle>
          <a:p>
            <a:pPr algn="ctr">
              <a:spcBef>
                <a:spcPts val="0"/>
              </a:spcBef>
              <a:buClr>
                <a:srgbClr val="0076C0"/>
              </a:buClr>
              <a:buSzPts val="3600"/>
              <a:buFont typeface="Arial"/>
              <a:buNone/>
            </a:pPr>
            <a:r>
              <a:rPr lang="en-US" sz="3600" dirty="0" smtClean="0"/>
              <a:t>Maintenance</a:t>
            </a:r>
            <a:endParaRPr lang="en-US" dirty="0"/>
          </a:p>
        </p:txBody>
      </p:sp>
      <p:sp>
        <p:nvSpPr>
          <p:cNvPr id="8" name="Slide Number Placeholder 1"/>
          <p:cNvSpPr>
            <a:spLocks noGrp="1"/>
          </p:cNvSpPr>
          <p:nvPr>
            <p:ph type="sldNum" sz="quarter" idx="12"/>
          </p:nvPr>
        </p:nvSpPr>
        <p:spPr>
          <a:xfrm>
            <a:off x="7010400" y="4874166"/>
            <a:ext cx="2133600" cy="274097"/>
          </a:xfrm>
        </p:spPr>
        <p:txBody>
          <a:bodyPr/>
          <a:lstStyle/>
          <a:p>
            <a:pPr>
              <a:defRPr/>
            </a:pPr>
            <a:r>
              <a:rPr lang="en-US" sz="1000" dirty="0" smtClean="0">
                <a:latin typeface="Arial" panose="020B0604020202020204" pitchFamily="34" charset="0"/>
                <a:cs typeface="Arial" panose="020B0604020202020204" pitchFamily="34" charset="0"/>
              </a:rPr>
              <a:t>45</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7185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Group 2"/>
          <p:cNvGrpSpPr>
            <a:grpSpLocks/>
          </p:cNvGrpSpPr>
          <p:nvPr/>
        </p:nvGrpSpPr>
        <p:grpSpPr bwMode="auto">
          <a:xfrm>
            <a:off x="2238704" y="1116714"/>
            <a:ext cx="4349204" cy="3781105"/>
            <a:chOff x="1705" y="560"/>
            <a:chExt cx="3002" cy="3017"/>
          </a:xfrm>
        </p:grpSpPr>
        <p:sp>
          <p:nvSpPr>
            <p:cNvPr id="62467" name="Puzzle3"/>
            <p:cNvSpPr>
              <a:spLocks noEditPoints="1" noChangeArrowheads="1"/>
            </p:cNvSpPr>
            <p:nvPr/>
          </p:nvSpPr>
          <p:spPr bwMode="auto">
            <a:xfrm>
              <a:off x="3279" y="560"/>
              <a:ext cx="1183" cy="150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altLang="en-US" sz="1350" b="1" dirty="0" smtClean="0">
                  <a:solidFill>
                    <a:schemeClr val="tx2"/>
                  </a:solidFill>
                </a:rPr>
                <a:t>  Weight </a:t>
              </a:r>
              <a:r>
                <a:rPr lang="en-US" altLang="en-US" sz="1350" b="1" dirty="0">
                  <a:solidFill>
                    <a:schemeClr val="tx2"/>
                  </a:solidFill>
                </a:rPr>
                <a:t>loss goal</a:t>
              </a:r>
            </a:p>
          </p:txBody>
        </p:sp>
        <p:sp>
          <p:nvSpPr>
            <p:cNvPr id="62468" name="Puzzle2"/>
            <p:cNvSpPr>
              <a:spLocks noEditPoints="1" noChangeArrowheads="1"/>
            </p:cNvSpPr>
            <p:nvPr/>
          </p:nvSpPr>
          <p:spPr bwMode="auto">
            <a:xfrm>
              <a:off x="2929" y="1835"/>
              <a:ext cx="1778" cy="154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endParaRPr lang="en-US" altLang="en-US" sz="900" b="1" dirty="0">
                <a:solidFill>
                  <a:schemeClr val="bg1"/>
                </a:solidFill>
                <a:latin typeface="Albertus" charset="0"/>
              </a:endParaRPr>
            </a:p>
            <a:p>
              <a:r>
                <a:rPr lang="en-US" altLang="en-US" sz="1200" b="1" dirty="0">
                  <a:solidFill>
                    <a:schemeClr val="bg1"/>
                  </a:solidFill>
                  <a:latin typeface="Albertus" charset="0"/>
                </a:rPr>
                <a:t>   </a:t>
              </a:r>
              <a:r>
                <a:rPr lang="en-US" altLang="en-US" sz="1200" b="1" dirty="0">
                  <a:solidFill>
                    <a:schemeClr val="tx2"/>
                  </a:solidFill>
                </a:rPr>
                <a:t>Monitoring</a:t>
              </a:r>
            </a:p>
            <a:p>
              <a:r>
                <a:rPr lang="en-US" altLang="en-US" sz="1200" b="1" dirty="0">
                  <a:solidFill>
                    <a:schemeClr val="bg1"/>
                  </a:solidFill>
                </a:rPr>
                <a:t>   </a:t>
              </a:r>
              <a:r>
                <a:rPr lang="en-US" altLang="en-US" sz="1200" b="1" dirty="0">
                  <a:solidFill>
                    <a:schemeClr val="tx2"/>
                  </a:solidFill>
                </a:rPr>
                <a:t>weight loss</a:t>
              </a:r>
            </a:p>
          </p:txBody>
        </p:sp>
        <p:sp>
          <p:nvSpPr>
            <p:cNvPr id="62469" name="Puzzle4"/>
            <p:cNvSpPr>
              <a:spLocks noEditPoints="1" noChangeArrowheads="1"/>
            </p:cNvSpPr>
            <p:nvPr/>
          </p:nvSpPr>
          <p:spPr bwMode="auto">
            <a:xfrm>
              <a:off x="1982" y="1814"/>
              <a:ext cx="1250" cy="176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altLang="en-US" sz="1050" b="1" dirty="0">
                  <a:solidFill>
                    <a:schemeClr val="tx2"/>
                  </a:solidFill>
                </a:rPr>
                <a:t>Regular physical</a:t>
              </a:r>
            </a:p>
            <a:p>
              <a:r>
                <a:rPr lang="en-US" altLang="en-US" sz="1050" b="1" dirty="0">
                  <a:solidFill>
                    <a:schemeClr val="tx2"/>
                  </a:solidFill>
                </a:rPr>
                <a:t>      activity</a:t>
              </a:r>
            </a:p>
          </p:txBody>
        </p:sp>
        <p:sp>
          <p:nvSpPr>
            <p:cNvPr id="62470" name="Puzzle1"/>
            <p:cNvSpPr>
              <a:spLocks noEditPoints="1" noChangeArrowheads="1"/>
            </p:cNvSpPr>
            <p:nvPr/>
          </p:nvSpPr>
          <p:spPr bwMode="auto">
            <a:xfrm>
              <a:off x="1705" y="846"/>
              <a:ext cx="1871" cy="12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74 h 21600"/>
                <a:gd name="T26" fmla="*/ 16128 w 21600"/>
                <a:gd name="T27" fmla="*/ 195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endParaRPr lang="en-US" altLang="en-US" sz="900" b="1" dirty="0">
                <a:solidFill>
                  <a:schemeClr val="bg1"/>
                </a:solidFill>
              </a:endParaRPr>
            </a:p>
            <a:p>
              <a:endParaRPr lang="en-US" altLang="en-US" sz="900" b="1" dirty="0">
                <a:solidFill>
                  <a:schemeClr val="bg1"/>
                </a:solidFill>
              </a:endParaRPr>
            </a:p>
            <a:p>
              <a:endParaRPr lang="en-US" altLang="en-US" sz="900" b="1" dirty="0">
                <a:solidFill>
                  <a:schemeClr val="bg1"/>
                </a:solidFill>
              </a:endParaRPr>
            </a:p>
            <a:p>
              <a:r>
                <a:rPr lang="en-US" altLang="en-US" sz="1200" b="1" dirty="0">
                  <a:solidFill>
                    <a:schemeClr val="tx2"/>
                  </a:solidFill>
                </a:rPr>
                <a:t>Low </a:t>
              </a:r>
              <a:r>
                <a:rPr lang="en-US" altLang="en-US" sz="1200" b="1" dirty="0" smtClean="0">
                  <a:solidFill>
                    <a:schemeClr val="tx2"/>
                  </a:solidFill>
                </a:rPr>
                <a:t>calorie diet</a:t>
              </a:r>
              <a:endParaRPr lang="en-US" altLang="en-US" sz="1200" b="1" dirty="0">
                <a:solidFill>
                  <a:schemeClr val="tx2"/>
                </a:solidFill>
              </a:endParaRPr>
            </a:p>
          </p:txBody>
        </p:sp>
      </p:grpSp>
      <p:sp>
        <p:nvSpPr>
          <p:cNvPr id="8" name="Shape 108"/>
          <p:cNvSpPr txBox="1">
            <a:spLocks/>
          </p:cNvSpPr>
          <p:nvPr/>
        </p:nvSpPr>
        <p:spPr>
          <a:xfrm>
            <a:off x="147145" y="220005"/>
            <a:ext cx="8870731" cy="637769"/>
          </a:xfrm>
          <a:prstGeom prst="rect">
            <a:avLst/>
          </a:prstGeom>
          <a:noFill/>
          <a:ln>
            <a:noFill/>
          </a:ln>
        </p:spPr>
        <p:txBody>
          <a:bodyPr spcFirstLastPara="1" vert="horz" wrap="square" lIns="91425" tIns="45700" rIns="91425" bIns="45700" rtlCol="0" anchor="ctr" anchorCtr="0">
            <a:noAutofit/>
          </a:bodyPr>
          <a:lstStyle>
            <a:lvl1pPr algn="l" defTabSz="457200" rtl="0" eaLnBrk="1" latinLnBrk="0" hangingPunct="1">
              <a:spcBef>
                <a:spcPct val="0"/>
              </a:spcBef>
              <a:buNone/>
              <a:defRPr sz="3500" b="1" i="0" kern="1200" baseline="0">
                <a:solidFill>
                  <a:srgbClr val="0076C0"/>
                </a:solidFill>
                <a:latin typeface="Arial"/>
                <a:ea typeface="+mj-ea"/>
                <a:cs typeface="+mj-cs"/>
              </a:defRPr>
            </a:lvl1pPr>
          </a:lstStyle>
          <a:p>
            <a:pPr algn="ctr">
              <a:spcBef>
                <a:spcPts val="0"/>
              </a:spcBef>
              <a:buClr>
                <a:srgbClr val="0076C0"/>
              </a:buClr>
              <a:buSzPts val="3600"/>
              <a:buFont typeface="Arial"/>
              <a:buNone/>
            </a:pPr>
            <a:r>
              <a:rPr lang="en-US" sz="3600" dirty="0" smtClean="0"/>
              <a:t>Four Components of Successful Weight Loss and Diabetes Management</a:t>
            </a:r>
            <a:endParaRPr lang="en-US" dirty="0"/>
          </a:p>
        </p:txBody>
      </p:sp>
      <p:sp>
        <p:nvSpPr>
          <p:cNvPr id="10" name="Slide Number Placeholder 1"/>
          <p:cNvSpPr>
            <a:spLocks noGrp="1"/>
          </p:cNvSpPr>
          <p:nvPr>
            <p:ph type="sldNum" sz="quarter" idx="12"/>
          </p:nvPr>
        </p:nvSpPr>
        <p:spPr>
          <a:xfrm>
            <a:off x="7010400" y="4874166"/>
            <a:ext cx="2133600" cy="274097"/>
          </a:xfrm>
        </p:spPr>
        <p:txBody>
          <a:bodyPr/>
          <a:lstStyle/>
          <a:p>
            <a:pPr>
              <a:defRPr/>
            </a:pPr>
            <a:r>
              <a:rPr lang="en-US" sz="1000" dirty="0" smtClean="0">
                <a:latin typeface="Arial" panose="020B0604020202020204" pitchFamily="34" charset="0"/>
                <a:cs typeface="Arial" panose="020B0604020202020204" pitchFamily="34" charset="0"/>
              </a:rPr>
              <a:t>46</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08059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148263"/>
          </a:xfrm>
          <a:prstGeom prst="rect">
            <a:avLst/>
          </a:prstGeom>
          <a:solidFill>
            <a:srgbClr val="CCD82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7618614" y="4637341"/>
            <a:ext cx="1159328" cy="282525"/>
          </a:xfrm>
          <a:prstGeom prst="rect">
            <a:avLst/>
          </a:prstGeom>
        </p:spPr>
      </p:pic>
      <p:sp>
        <p:nvSpPr>
          <p:cNvPr id="2" name="Title 1"/>
          <p:cNvSpPr>
            <a:spLocks noGrp="1"/>
          </p:cNvSpPr>
          <p:nvPr>
            <p:ph type="title"/>
          </p:nvPr>
        </p:nvSpPr>
        <p:spPr>
          <a:xfrm>
            <a:off x="457200" y="1144962"/>
            <a:ext cx="8229600" cy="2550695"/>
          </a:xfrm>
        </p:spPr>
        <p:txBody>
          <a:bodyPr/>
          <a:lstStyle/>
          <a:p>
            <a:pPr algn="ctr"/>
            <a:r>
              <a:rPr lang="en-US" sz="4400" dirty="0" smtClean="0"/>
              <a:t>Key Strategies to Manage Obesity: </a:t>
            </a:r>
            <a:br>
              <a:rPr lang="en-US" sz="4400" dirty="0" smtClean="0"/>
            </a:br>
            <a:r>
              <a:rPr lang="en-US" sz="4400" dirty="0" smtClean="0"/>
              <a:t>Pharmacotherapy and Surgical Interventions</a:t>
            </a:r>
            <a:endParaRPr lang="en-US" sz="4400" dirty="0"/>
          </a:p>
        </p:txBody>
      </p:sp>
    </p:spTree>
    <p:extLst>
      <p:ext uri="{BB962C8B-B14F-4D97-AF65-F5344CB8AC3E}">
        <p14:creationId xmlns:p14="http://schemas.microsoft.com/office/powerpoint/2010/main" val="4450004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565" y="1019200"/>
            <a:ext cx="8229600" cy="3288319"/>
          </a:xfrm>
        </p:spPr>
        <p:txBody>
          <a:bodyPr>
            <a:noAutofit/>
          </a:bodyPr>
          <a:lstStyle/>
          <a:p>
            <a:pPr>
              <a:spcBef>
                <a:spcPts val="450"/>
              </a:spcBef>
              <a:spcAft>
                <a:spcPts val="450"/>
              </a:spcAft>
            </a:pPr>
            <a:r>
              <a:rPr lang="en-US" altLang="en-US" sz="2800" dirty="0" smtClean="0">
                <a:latin typeface="Arial" charset="0"/>
                <a:ea typeface="Arial" charset="0"/>
                <a:cs typeface="Arial" charset="0"/>
              </a:rPr>
              <a:t>Failure to achieve a minimum of 5% weight loss after 6 months of lifestyle intervention</a:t>
            </a:r>
          </a:p>
          <a:p>
            <a:pPr>
              <a:spcBef>
                <a:spcPts val="450"/>
              </a:spcBef>
              <a:spcAft>
                <a:spcPts val="450"/>
              </a:spcAft>
            </a:pPr>
            <a:r>
              <a:rPr lang="en-US" altLang="en-US" sz="2800" dirty="0" smtClean="0">
                <a:latin typeface="Arial" charset="0"/>
                <a:ea typeface="Arial" charset="0"/>
                <a:cs typeface="Arial" charset="0"/>
              </a:rPr>
              <a:t>BMI ≥30 kg/m</a:t>
            </a:r>
            <a:r>
              <a:rPr lang="en-US" altLang="en-US" sz="2800" baseline="30000" dirty="0" smtClean="0">
                <a:latin typeface="Arial" charset="0"/>
                <a:ea typeface="Arial" charset="0"/>
                <a:cs typeface="Arial" charset="0"/>
              </a:rPr>
              <a:t>2</a:t>
            </a:r>
          </a:p>
          <a:p>
            <a:pPr>
              <a:spcBef>
                <a:spcPts val="450"/>
              </a:spcBef>
              <a:spcAft>
                <a:spcPts val="450"/>
              </a:spcAft>
            </a:pPr>
            <a:r>
              <a:rPr lang="en-US" altLang="en-US" sz="2800" dirty="0" smtClean="0">
                <a:latin typeface="Arial" charset="0"/>
                <a:ea typeface="Arial" charset="0"/>
                <a:cs typeface="Arial" charset="0"/>
              </a:rPr>
              <a:t>BMI 27 – 29.9 kg/m</a:t>
            </a:r>
            <a:r>
              <a:rPr lang="en-US" altLang="en-US" sz="2800" baseline="30000" dirty="0" smtClean="0">
                <a:latin typeface="Arial" charset="0"/>
                <a:ea typeface="Arial" charset="0"/>
                <a:cs typeface="Arial" charset="0"/>
              </a:rPr>
              <a:t>2</a:t>
            </a:r>
            <a:r>
              <a:rPr lang="en-US" altLang="en-US" sz="2800" dirty="0" smtClean="0">
                <a:latin typeface="Arial" charset="0"/>
                <a:ea typeface="Arial" charset="0"/>
                <a:cs typeface="Arial" charset="0"/>
              </a:rPr>
              <a:t> with at least 1 indication for increased risk of CVD</a:t>
            </a:r>
          </a:p>
          <a:p>
            <a:pPr>
              <a:spcBef>
                <a:spcPts val="450"/>
              </a:spcBef>
              <a:spcAft>
                <a:spcPts val="450"/>
              </a:spcAft>
            </a:pPr>
            <a:endParaRPr lang="en-US" altLang="en-US" sz="2800" dirty="0" smtClean="0">
              <a:latin typeface="Arial" charset="0"/>
              <a:ea typeface="Arial" charset="0"/>
              <a:cs typeface="Arial" charset="0"/>
            </a:endParaRPr>
          </a:p>
          <a:p>
            <a:pPr marL="0" indent="0">
              <a:spcBef>
                <a:spcPts val="450"/>
              </a:spcBef>
              <a:spcAft>
                <a:spcPts val="450"/>
              </a:spcAft>
              <a:buNone/>
            </a:pPr>
            <a:r>
              <a:rPr lang="en-US" altLang="en-US" sz="2800" b="1" u="sng" dirty="0" smtClean="0">
                <a:solidFill>
                  <a:srgbClr val="005799"/>
                </a:solidFill>
                <a:latin typeface="Arial" charset="0"/>
                <a:ea typeface="Arial" charset="0"/>
                <a:cs typeface="Arial" charset="0"/>
              </a:rPr>
              <a:t>MUST BE ADJUNCT TO LIFESTYLE CHANGES!</a:t>
            </a:r>
            <a:endParaRPr lang="en-US" altLang="en-US" sz="2800" b="1" u="sng" dirty="0">
              <a:solidFill>
                <a:srgbClr val="005799"/>
              </a:solidFill>
              <a:latin typeface="Arial" charset="0"/>
              <a:ea typeface="Arial" charset="0"/>
              <a:cs typeface="Arial" charset="0"/>
            </a:endParaRPr>
          </a:p>
          <a:p>
            <a:endParaRPr lang="en-US" sz="2800" dirty="0"/>
          </a:p>
        </p:txBody>
      </p:sp>
      <p:sp>
        <p:nvSpPr>
          <p:cNvPr id="5" name="Rectangle 4"/>
          <p:cNvSpPr/>
          <p:nvPr/>
        </p:nvSpPr>
        <p:spPr>
          <a:xfrm>
            <a:off x="3025140" y="3882787"/>
            <a:ext cx="4572000" cy="424732"/>
          </a:xfrm>
          <a:prstGeom prst="rect">
            <a:avLst/>
          </a:prstGeom>
        </p:spPr>
        <p:txBody>
          <a:bodyPr>
            <a:spAutoFit/>
          </a:bodyPr>
          <a:lstStyle/>
          <a:p>
            <a:pPr>
              <a:lnSpc>
                <a:spcPct val="80000"/>
              </a:lnSpc>
            </a:pPr>
            <a:endParaRPr lang="en-US" altLang="en-US" sz="1350" dirty="0"/>
          </a:p>
          <a:p>
            <a:pPr>
              <a:lnSpc>
                <a:spcPct val="80000"/>
              </a:lnSpc>
            </a:pPr>
            <a:endParaRPr lang="en-US" altLang="en-US" sz="1350" dirty="0"/>
          </a:p>
        </p:txBody>
      </p:sp>
      <p:sp>
        <p:nvSpPr>
          <p:cNvPr id="6" name="TextBox 5"/>
          <p:cNvSpPr txBox="1"/>
          <p:nvPr/>
        </p:nvSpPr>
        <p:spPr>
          <a:xfrm>
            <a:off x="0" y="4881712"/>
            <a:ext cx="7887096" cy="246221"/>
          </a:xfrm>
          <a:prstGeom prst="rect">
            <a:avLst/>
          </a:prstGeom>
          <a:noFill/>
        </p:spPr>
        <p:txBody>
          <a:bodyPr wrap="none" rtlCol="0">
            <a:spAutoFit/>
          </a:bodyPr>
          <a:lstStyle/>
          <a:p>
            <a:r>
              <a:rPr lang="en-US" altLang="en-US" sz="1000" dirty="0">
                <a:latin typeface="Arial" panose="020B0604020202020204" pitchFamily="34" charset="0"/>
                <a:cs typeface="Arial" panose="020B0604020202020204" pitchFamily="34" charset="0"/>
              </a:rPr>
              <a:t>National Institutes of Health Clinical Guidelines; 2013 AHA/ACC/TOS Guidelines for the management of overweight and obesity in adults</a:t>
            </a:r>
          </a:p>
        </p:txBody>
      </p:sp>
      <p:sp>
        <p:nvSpPr>
          <p:cNvPr id="7" name="Shape 108"/>
          <p:cNvSpPr txBox="1">
            <a:spLocks/>
          </p:cNvSpPr>
          <p:nvPr/>
        </p:nvSpPr>
        <p:spPr>
          <a:xfrm>
            <a:off x="457200" y="220005"/>
            <a:ext cx="8229600" cy="637769"/>
          </a:xfrm>
          <a:prstGeom prst="rect">
            <a:avLst/>
          </a:prstGeom>
          <a:noFill/>
          <a:ln>
            <a:noFill/>
          </a:ln>
        </p:spPr>
        <p:txBody>
          <a:bodyPr spcFirstLastPara="1" vert="horz" wrap="square" lIns="91425" tIns="45700" rIns="91425" bIns="45700" rtlCol="0" anchor="ctr" anchorCtr="0">
            <a:noAutofit/>
          </a:bodyPr>
          <a:lstStyle>
            <a:lvl1pPr algn="l" defTabSz="457200" rtl="0" eaLnBrk="1" latinLnBrk="0" hangingPunct="1">
              <a:spcBef>
                <a:spcPct val="0"/>
              </a:spcBef>
              <a:buNone/>
              <a:defRPr sz="3500" b="1" i="0" kern="1200" baseline="0">
                <a:solidFill>
                  <a:srgbClr val="0076C0"/>
                </a:solidFill>
                <a:latin typeface="Arial"/>
                <a:ea typeface="+mj-ea"/>
                <a:cs typeface="+mj-cs"/>
              </a:defRPr>
            </a:lvl1pPr>
          </a:lstStyle>
          <a:p>
            <a:pPr algn="ctr">
              <a:spcBef>
                <a:spcPts val="0"/>
              </a:spcBef>
              <a:buClr>
                <a:srgbClr val="0076C0"/>
              </a:buClr>
              <a:buSzPts val="3600"/>
              <a:buFont typeface="Arial"/>
              <a:buNone/>
            </a:pPr>
            <a:r>
              <a:rPr lang="en-US" sz="3600" dirty="0" smtClean="0"/>
              <a:t>Pharmacotherapy Indications</a:t>
            </a:r>
            <a:endParaRPr lang="en-US" dirty="0"/>
          </a:p>
        </p:txBody>
      </p:sp>
      <p:sp>
        <p:nvSpPr>
          <p:cNvPr id="8" name="Slide Number Placeholder 1"/>
          <p:cNvSpPr>
            <a:spLocks noGrp="1"/>
          </p:cNvSpPr>
          <p:nvPr>
            <p:ph type="sldNum" sz="quarter" idx="12"/>
          </p:nvPr>
        </p:nvSpPr>
        <p:spPr>
          <a:xfrm>
            <a:off x="7010400" y="4874166"/>
            <a:ext cx="2133600" cy="274097"/>
          </a:xfrm>
        </p:spPr>
        <p:txBody>
          <a:bodyPr/>
          <a:lstStyle/>
          <a:p>
            <a:pPr>
              <a:defRPr/>
            </a:pPr>
            <a:r>
              <a:rPr lang="en-US" sz="1000" dirty="0" smtClean="0">
                <a:latin typeface="Arial" panose="020B0604020202020204" pitchFamily="34" charset="0"/>
                <a:cs typeface="Arial" panose="020B0604020202020204" pitchFamily="34" charset="0"/>
              </a:rPr>
              <a:t>48</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77514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565" y="1019200"/>
            <a:ext cx="8229600" cy="3288319"/>
          </a:xfrm>
        </p:spPr>
        <p:txBody>
          <a:bodyPr>
            <a:noAutofit/>
          </a:bodyPr>
          <a:lstStyle/>
          <a:p>
            <a:pPr>
              <a:spcBef>
                <a:spcPts val="450"/>
              </a:spcBef>
              <a:spcAft>
                <a:spcPts val="450"/>
              </a:spcAft>
            </a:pPr>
            <a:r>
              <a:rPr lang="en-US" altLang="en-US" sz="2800" dirty="0" err="1" smtClean="0">
                <a:latin typeface="Arial" charset="0"/>
                <a:ea typeface="Arial" charset="0"/>
                <a:cs typeface="Arial" charset="0"/>
              </a:rPr>
              <a:t>Orlistat</a:t>
            </a:r>
            <a:r>
              <a:rPr lang="en-US" altLang="en-US" sz="2800" dirty="0" smtClean="0">
                <a:latin typeface="Arial" charset="0"/>
                <a:ea typeface="Arial" charset="0"/>
                <a:cs typeface="Arial" charset="0"/>
              </a:rPr>
              <a:t> (</a:t>
            </a:r>
            <a:r>
              <a:rPr lang="en-US" altLang="en-US" sz="2800" dirty="0" err="1" smtClean="0">
                <a:latin typeface="Arial" charset="0"/>
                <a:ea typeface="Arial" charset="0"/>
                <a:cs typeface="Arial" charset="0"/>
              </a:rPr>
              <a:t>Alli</a:t>
            </a:r>
            <a:r>
              <a:rPr lang="en-US" altLang="en-US" sz="2800" dirty="0" smtClean="0">
                <a:latin typeface="Arial" charset="0"/>
                <a:ea typeface="Arial" charset="0"/>
                <a:cs typeface="Arial" charset="0"/>
              </a:rPr>
              <a:t>/Xenical)</a:t>
            </a:r>
          </a:p>
          <a:p>
            <a:pPr>
              <a:spcBef>
                <a:spcPts val="450"/>
              </a:spcBef>
              <a:spcAft>
                <a:spcPts val="450"/>
              </a:spcAft>
            </a:pPr>
            <a:r>
              <a:rPr lang="en-US" altLang="en-US" sz="2800" dirty="0" err="1" smtClean="0">
                <a:latin typeface="Arial" charset="0"/>
                <a:ea typeface="Arial" charset="0"/>
                <a:cs typeface="Arial" charset="0"/>
              </a:rPr>
              <a:t>Lorcaserin</a:t>
            </a:r>
            <a:r>
              <a:rPr lang="en-US" altLang="en-US" sz="2800" dirty="0" smtClean="0">
                <a:latin typeface="Arial" charset="0"/>
                <a:ea typeface="Arial" charset="0"/>
                <a:cs typeface="Arial" charset="0"/>
              </a:rPr>
              <a:t> (</a:t>
            </a:r>
            <a:r>
              <a:rPr lang="en-US" altLang="en-US" sz="2800" dirty="0" err="1" smtClean="0">
                <a:latin typeface="Arial" charset="0"/>
                <a:ea typeface="Arial" charset="0"/>
                <a:cs typeface="Arial" charset="0"/>
              </a:rPr>
              <a:t>Belviq</a:t>
            </a:r>
            <a:r>
              <a:rPr lang="en-US" altLang="en-US" sz="2800" dirty="0" smtClean="0">
                <a:latin typeface="Arial" charset="0"/>
                <a:ea typeface="Arial" charset="0"/>
                <a:cs typeface="Arial" charset="0"/>
              </a:rPr>
              <a:t>)</a:t>
            </a:r>
          </a:p>
          <a:p>
            <a:pPr>
              <a:spcBef>
                <a:spcPts val="450"/>
              </a:spcBef>
              <a:spcAft>
                <a:spcPts val="450"/>
              </a:spcAft>
            </a:pPr>
            <a:r>
              <a:rPr lang="en-US" altLang="en-US" sz="2800" dirty="0" smtClean="0">
                <a:latin typeface="Arial" charset="0"/>
                <a:ea typeface="Arial" charset="0"/>
                <a:cs typeface="Arial" charset="0"/>
              </a:rPr>
              <a:t>Phentermine/</a:t>
            </a:r>
            <a:r>
              <a:rPr lang="en-US" altLang="en-US" sz="2800" dirty="0" err="1" smtClean="0">
                <a:latin typeface="Arial" charset="0"/>
                <a:ea typeface="Arial" charset="0"/>
                <a:cs typeface="Arial" charset="0"/>
              </a:rPr>
              <a:t>topiramate</a:t>
            </a:r>
            <a:r>
              <a:rPr lang="en-US" altLang="en-US" sz="2800" dirty="0" smtClean="0">
                <a:latin typeface="Arial" charset="0"/>
                <a:ea typeface="Arial" charset="0"/>
                <a:cs typeface="Arial" charset="0"/>
              </a:rPr>
              <a:t> ER (</a:t>
            </a:r>
            <a:r>
              <a:rPr lang="en-US" altLang="en-US" sz="2800" dirty="0" err="1" smtClean="0">
                <a:latin typeface="Arial" charset="0"/>
                <a:ea typeface="Arial" charset="0"/>
                <a:cs typeface="Arial" charset="0"/>
              </a:rPr>
              <a:t>Qsymia</a:t>
            </a:r>
            <a:r>
              <a:rPr lang="en-US" altLang="en-US" sz="2800" dirty="0" smtClean="0">
                <a:latin typeface="Arial" charset="0"/>
                <a:ea typeface="Arial" charset="0"/>
                <a:cs typeface="Arial" charset="0"/>
              </a:rPr>
              <a:t>)</a:t>
            </a:r>
          </a:p>
          <a:p>
            <a:pPr>
              <a:spcBef>
                <a:spcPts val="450"/>
              </a:spcBef>
              <a:spcAft>
                <a:spcPts val="450"/>
              </a:spcAft>
            </a:pPr>
            <a:r>
              <a:rPr lang="en-US" altLang="en-US" sz="2800" dirty="0" smtClean="0">
                <a:latin typeface="Arial" charset="0"/>
                <a:ea typeface="Arial" charset="0"/>
                <a:cs typeface="Arial" charset="0"/>
              </a:rPr>
              <a:t>Naltrexone ER/bupropion ER (</a:t>
            </a:r>
            <a:r>
              <a:rPr lang="en-US" altLang="en-US" sz="2800" dirty="0" err="1" smtClean="0">
                <a:latin typeface="Arial" charset="0"/>
                <a:ea typeface="Arial" charset="0"/>
                <a:cs typeface="Arial" charset="0"/>
              </a:rPr>
              <a:t>Contrave</a:t>
            </a:r>
            <a:r>
              <a:rPr lang="en-US" altLang="en-US" sz="2800" dirty="0" smtClean="0">
                <a:latin typeface="Arial" charset="0"/>
                <a:ea typeface="Arial" charset="0"/>
                <a:cs typeface="Arial" charset="0"/>
              </a:rPr>
              <a:t>)</a:t>
            </a:r>
          </a:p>
          <a:p>
            <a:pPr>
              <a:spcBef>
                <a:spcPts val="450"/>
              </a:spcBef>
              <a:spcAft>
                <a:spcPts val="450"/>
              </a:spcAft>
            </a:pPr>
            <a:r>
              <a:rPr lang="en-US" altLang="en-US" sz="2800" dirty="0" err="1" smtClean="0">
                <a:latin typeface="Arial" charset="0"/>
                <a:ea typeface="Arial" charset="0"/>
                <a:cs typeface="Arial" charset="0"/>
              </a:rPr>
              <a:t>Liraglutide</a:t>
            </a:r>
            <a:r>
              <a:rPr lang="en-US" altLang="en-US" sz="2800" dirty="0" smtClean="0">
                <a:latin typeface="Arial" charset="0"/>
                <a:ea typeface="Arial" charset="0"/>
                <a:cs typeface="Arial" charset="0"/>
              </a:rPr>
              <a:t> (</a:t>
            </a:r>
            <a:r>
              <a:rPr lang="en-US" altLang="en-US" sz="2800" dirty="0" err="1" smtClean="0">
                <a:latin typeface="Arial" charset="0"/>
                <a:ea typeface="Arial" charset="0"/>
                <a:cs typeface="Arial" charset="0"/>
              </a:rPr>
              <a:t>Saxenda</a:t>
            </a:r>
            <a:r>
              <a:rPr lang="en-US" altLang="en-US" sz="2800" dirty="0" smtClean="0">
                <a:latin typeface="Arial" charset="0"/>
                <a:ea typeface="Arial" charset="0"/>
                <a:cs typeface="Arial" charset="0"/>
              </a:rPr>
              <a:t>)</a:t>
            </a:r>
          </a:p>
          <a:p>
            <a:endParaRPr lang="en-US" sz="2800" dirty="0"/>
          </a:p>
        </p:txBody>
      </p:sp>
      <p:sp>
        <p:nvSpPr>
          <p:cNvPr id="5" name="Rectangle 4"/>
          <p:cNvSpPr/>
          <p:nvPr/>
        </p:nvSpPr>
        <p:spPr>
          <a:xfrm>
            <a:off x="3025140" y="3882787"/>
            <a:ext cx="4572000" cy="424732"/>
          </a:xfrm>
          <a:prstGeom prst="rect">
            <a:avLst/>
          </a:prstGeom>
        </p:spPr>
        <p:txBody>
          <a:bodyPr>
            <a:spAutoFit/>
          </a:bodyPr>
          <a:lstStyle/>
          <a:p>
            <a:pPr>
              <a:lnSpc>
                <a:spcPct val="80000"/>
              </a:lnSpc>
            </a:pPr>
            <a:endParaRPr lang="en-US" altLang="en-US" sz="1350" dirty="0"/>
          </a:p>
          <a:p>
            <a:pPr>
              <a:lnSpc>
                <a:spcPct val="80000"/>
              </a:lnSpc>
            </a:pPr>
            <a:endParaRPr lang="en-US" altLang="en-US" sz="1350" dirty="0"/>
          </a:p>
        </p:txBody>
      </p:sp>
      <p:sp>
        <p:nvSpPr>
          <p:cNvPr id="7" name="Shape 108"/>
          <p:cNvSpPr txBox="1">
            <a:spLocks/>
          </p:cNvSpPr>
          <p:nvPr/>
        </p:nvSpPr>
        <p:spPr>
          <a:xfrm>
            <a:off x="457200" y="220005"/>
            <a:ext cx="8229600" cy="637769"/>
          </a:xfrm>
          <a:prstGeom prst="rect">
            <a:avLst/>
          </a:prstGeom>
          <a:noFill/>
          <a:ln>
            <a:noFill/>
          </a:ln>
        </p:spPr>
        <p:txBody>
          <a:bodyPr spcFirstLastPara="1" vert="horz" wrap="square" lIns="91425" tIns="45700" rIns="91425" bIns="45700" rtlCol="0" anchor="ctr" anchorCtr="0">
            <a:noAutofit/>
          </a:bodyPr>
          <a:lstStyle>
            <a:lvl1pPr algn="l" defTabSz="457200" rtl="0" eaLnBrk="1" latinLnBrk="0" hangingPunct="1">
              <a:spcBef>
                <a:spcPct val="0"/>
              </a:spcBef>
              <a:buNone/>
              <a:defRPr sz="3500" b="1" i="0" kern="1200" baseline="0">
                <a:solidFill>
                  <a:srgbClr val="0076C0"/>
                </a:solidFill>
                <a:latin typeface="Arial"/>
                <a:ea typeface="+mj-ea"/>
                <a:cs typeface="+mj-cs"/>
              </a:defRPr>
            </a:lvl1pPr>
          </a:lstStyle>
          <a:p>
            <a:pPr algn="ctr">
              <a:spcBef>
                <a:spcPts val="0"/>
              </a:spcBef>
              <a:buClr>
                <a:srgbClr val="0076C0"/>
              </a:buClr>
              <a:buSzPts val="3600"/>
              <a:buFont typeface="Arial"/>
              <a:buNone/>
            </a:pPr>
            <a:r>
              <a:rPr lang="en-US" sz="3600" dirty="0" smtClean="0"/>
              <a:t>Pharmacotherapy Options</a:t>
            </a:r>
            <a:endParaRPr lang="en-US" dirty="0"/>
          </a:p>
        </p:txBody>
      </p:sp>
      <p:sp>
        <p:nvSpPr>
          <p:cNvPr id="8" name="Slide Number Placeholder 1"/>
          <p:cNvSpPr>
            <a:spLocks noGrp="1"/>
          </p:cNvSpPr>
          <p:nvPr>
            <p:ph type="sldNum" sz="quarter" idx="12"/>
          </p:nvPr>
        </p:nvSpPr>
        <p:spPr>
          <a:xfrm>
            <a:off x="7010400" y="4874166"/>
            <a:ext cx="2133600" cy="274097"/>
          </a:xfrm>
        </p:spPr>
        <p:txBody>
          <a:bodyPr/>
          <a:lstStyle/>
          <a:p>
            <a:pPr>
              <a:defRPr/>
            </a:pPr>
            <a:r>
              <a:rPr lang="en-US" sz="1000" dirty="0" smtClean="0">
                <a:latin typeface="Arial" panose="020B0604020202020204" pitchFamily="34" charset="0"/>
                <a:cs typeface="Arial" panose="020B0604020202020204" pitchFamily="34" charset="0"/>
              </a:rPr>
              <a:t>49</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1295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515414"/>
            <a:ext cx="8229600" cy="85804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76C0"/>
              </a:buClr>
              <a:buSzPts val="3600"/>
              <a:buFont typeface="Arial"/>
              <a:buNone/>
            </a:pPr>
            <a:r>
              <a:rPr lang="en-US" sz="3600" b="1" i="0" u="none" strike="noStrike" cap="none" dirty="0">
                <a:solidFill>
                  <a:srgbClr val="0076C0"/>
                </a:solidFill>
                <a:latin typeface="Arial"/>
                <a:ea typeface="Arial"/>
                <a:cs typeface="Arial"/>
                <a:sym typeface="Arial"/>
              </a:rPr>
              <a:t>Disclosure to Participants</a:t>
            </a:r>
            <a:endParaRPr sz="3600" b="1" i="0" u="none" strike="noStrike" cap="none" dirty="0">
              <a:solidFill>
                <a:srgbClr val="0076C0"/>
              </a:solidFill>
              <a:latin typeface="Arial"/>
              <a:ea typeface="Arial"/>
              <a:cs typeface="Arial"/>
              <a:sym typeface="Arial"/>
            </a:endParaRPr>
          </a:p>
        </p:txBody>
      </p:sp>
      <p:sp>
        <p:nvSpPr>
          <p:cNvPr id="103" name="Shape 103"/>
          <p:cNvSpPr txBox="1">
            <a:spLocks noGrp="1"/>
          </p:cNvSpPr>
          <p:nvPr>
            <p:ph type="body" idx="1"/>
          </p:nvPr>
        </p:nvSpPr>
        <p:spPr>
          <a:xfrm>
            <a:off x="457200" y="1372870"/>
            <a:ext cx="8229600" cy="31080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Notice of Requirements For Successful Completion</a:t>
            </a:r>
            <a:endParaRPr dirty="0"/>
          </a:p>
          <a:p>
            <a:pPr marL="742950" marR="0" lvl="1" indent="-285750" algn="l" rtl="0">
              <a:lnSpc>
                <a:spcPct val="90000"/>
              </a:lnSpc>
              <a:spcBef>
                <a:spcPts val="280"/>
              </a:spcBef>
              <a:spcAft>
                <a:spcPts val="0"/>
              </a:spcAft>
              <a:buClr>
                <a:schemeClr val="dk1"/>
              </a:buClr>
              <a:buSzPts val="1400"/>
              <a:buFont typeface="Arial"/>
              <a:buChar char="–"/>
            </a:pPr>
            <a:r>
              <a:rPr lang="en-US" sz="1400" b="0" i="0" u="none" strike="noStrike" cap="none" dirty="0">
                <a:solidFill>
                  <a:schemeClr val="dk1"/>
                </a:solidFill>
                <a:latin typeface="Arial"/>
                <a:ea typeface="Arial"/>
                <a:cs typeface="Arial"/>
                <a:sym typeface="Arial"/>
              </a:rPr>
              <a:t>Please refer to learning goals and objectives</a:t>
            </a:r>
            <a:endParaRPr dirty="0"/>
          </a:p>
          <a:p>
            <a:pPr marL="742950" marR="0" lvl="1" indent="-285750" algn="l" rtl="0">
              <a:lnSpc>
                <a:spcPct val="90000"/>
              </a:lnSpc>
              <a:spcBef>
                <a:spcPts val="280"/>
              </a:spcBef>
              <a:spcAft>
                <a:spcPts val="0"/>
              </a:spcAft>
              <a:buClr>
                <a:schemeClr val="dk1"/>
              </a:buClr>
              <a:buSzPts val="1400"/>
              <a:buFont typeface="Arial"/>
              <a:buChar char="–"/>
            </a:pPr>
            <a:r>
              <a:rPr lang="en-US" sz="1400" b="0" i="0" u="none" strike="noStrike" cap="none" dirty="0">
                <a:solidFill>
                  <a:schemeClr val="dk1"/>
                </a:solidFill>
                <a:latin typeface="Arial"/>
                <a:ea typeface="Arial"/>
                <a:cs typeface="Arial"/>
                <a:sym typeface="Arial"/>
              </a:rPr>
              <a:t>Learners must attend the full activity and complete the evaluation in order to claim continuing education credit/hours</a:t>
            </a:r>
            <a:endParaRPr dirty="0"/>
          </a:p>
          <a:p>
            <a:pPr marL="342900" marR="0" lvl="0" indent="-342900" algn="l" rtl="0">
              <a:lnSpc>
                <a:spcPct val="90000"/>
              </a:lnSpc>
              <a:spcBef>
                <a:spcPts val="60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Conflict of Interest (COI) and Financial Relationship Disclosures:</a:t>
            </a:r>
            <a:endParaRPr dirty="0"/>
          </a:p>
          <a:p>
            <a:pPr marL="742950" marR="0" lvl="1" indent="-285750" algn="l" rtl="0">
              <a:lnSpc>
                <a:spcPct val="90000"/>
              </a:lnSpc>
              <a:spcBef>
                <a:spcPts val="24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Presenter: </a:t>
            </a:r>
            <a:r>
              <a:rPr lang="en-US" sz="1200" dirty="0" smtClean="0">
                <a:latin typeface="Arial"/>
                <a:ea typeface="Arial"/>
                <a:cs typeface="Arial"/>
                <a:sym typeface="Arial"/>
              </a:rPr>
              <a:t>Katherine S. O’Neal</a:t>
            </a:r>
            <a:r>
              <a:rPr lang="en-US" sz="1200" b="0" i="0" u="none" strike="noStrike" cap="none" dirty="0" smtClean="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PharmD</a:t>
            </a:r>
            <a:r>
              <a:rPr lang="en-US" sz="1200" b="0" i="0" u="none" strike="noStrike" cap="none" dirty="0">
                <a:solidFill>
                  <a:schemeClr val="dk1"/>
                </a:solidFill>
                <a:latin typeface="Arial"/>
                <a:ea typeface="Arial"/>
                <a:cs typeface="Arial"/>
                <a:sym typeface="Arial"/>
              </a:rPr>
              <a:t>, </a:t>
            </a:r>
            <a:r>
              <a:rPr lang="en-US" sz="1200" b="0" i="0" u="none" strike="noStrike" cap="none" dirty="0" smtClean="0">
                <a:solidFill>
                  <a:schemeClr val="dk1"/>
                </a:solidFill>
                <a:latin typeface="Arial"/>
                <a:ea typeface="Arial"/>
                <a:cs typeface="Arial"/>
                <a:sym typeface="Arial"/>
              </a:rPr>
              <a:t>MBA, BCACP, CDE, BC-ADM, AE-C </a:t>
            </a:r>
            <a:r>
              <a:rPr lang="en-US" sz="1200" b="0" i="0" u="none" strike="noStrike" cap="none" dirty="0">
                <a:solidFill>
                  <a:schemeClr val="dk1"/>
                </a:solidFill>
                <a:latin typeface="Arial"/>
                <a:ea typeface="Arial"/>
                <a:cs typeface="Arial"/>
                <a:sym typeface="Arial"/>
              </a:rPr>
              <a:t>– </a:t>
            </a:r>
            <a:r>
              <a:rPr lang="en-US" sz="1200" b="0" i="0" u="none" strike="noStrike" cap="none" dirty="0" smtClean="0">
                <a:solidFill>
                  <a:schemeClr val="dk1"/>
                </a:solidFill>
                <a:latin typeface="Arial"/>
                <a:ea typeface="Arial"/>
                <a:cs typeface="Arial"/>
                <a:sym typeface="Arial"/>
              </a:rPr>
              <a:t>No COI/Financial Relationships to disclose</a:t>
            </a:r>
            <a:endParaRPr sz="1200" b="0" i="0" u="none" strike="noStrike" cap="none" dirty="0">
              <a:solidFill>
                <a:schemeClr val="dk1"/>
              </a:solidFill>
              <a:latin typeface="Arial"/>
              <a:ea typeface="Arial"/>
              <a:cs typeface="Arial"/>
              <a:sym typeface="Arial"/>
            </a:endParaRPr>
          </a:p>
          <a:p>
            <a:pPr marL="742950" marR="0" lvl="1" indent="-285750" algn="l" rtl="0">
              <a:lnSpc>
                <a:spcPct val="90000"/>
              </a:lnSpc>
              <a:spcBef>
                <a:spcPts val="24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Presenter: </a:t>
            </a:r>
            <a:r>
              <a:rPr lang="en-US" sz="1200" dirty="0" smtClean="0">
                <a:latin typeface="Arial"/>
                <a:ea typeface="Arial"/>
                <a:cs typeface="Arial"/>
                <a:sym typeface="Arial"/>
              </a:rPr>
              <a:t>Patricia Davidson, DCN, RDN, LDN, CDE, FAND </a:t>
            </a:r>
            <a:r>
              <a:rPr lang="en-US" sz="1200" b="0" i="0" u="none" strike="noStrike" cap="none" dirty="0" smtClean="0">
                <a:solidFill>
                  <a:schemeClr val="dk1"/>
                </a:solidFill>
                <a:latin typeface="Arial"/>
                <a:ea typeface="Arial"/>
                <a:cs typeface="Arial"/>
                <a:sym typeface="Arial"/>
              </a:rPr>
              <a:t>– </a:t>
            </a:r>
            <a:r>
              <a:rPr lang="en-US" sz="1200" b="0" i="0" u="none" strike="noStrike" cap="none" dirty="0">
                <a:solidFill>
                  <a:schemeClr val="dk1"/>
                </a:solidFill>
                <a:latin typeface="Arial"/>
                <a:ea typeface="Arial"/>
                <a:cs typeface="Arial"/>
                <a:sym typeface="Arial"/>
              </a:rPr>
              <a:t>No COI/Financial </a:t>
            </a:r>
            <a:r>
              <a:rPr lang="en-US" sz="1200" b="0" i="0" u="none" strike="noStrike" cap="none" dirty="0" smtClean="0">
                <a:solidFill>
                  <a:schemeClr val="dk1"/>
                </a:solidFill>
                <a:latin typeface="Arial"/>
                <a:ea typeface="Arial"/>
                <a:cs typeface="Arial"/>
                <a:sym typeface="Arial"/>
              </a:rPr>
              <a:t>Relationships </a:t>
            </a:r>
            <a:r>
              <a:rPr lang="en-US" sz="1200" b="0" i="0" u="none" strike="noStrike" cap="none" dirty="0">
                <a:solidFill>
                  <a:schemeClr val="dk1"/>
                </a:solidFill>
                <a:latin typeface="Arial"/>
                <a:ea typeface="Arial"/>
                <a:cs typeface="Arial"/>
                <a:sym typeface="Arial"/>
              </a:rPr>
              <a:t>to disclose </a:t>
            </a:r>
            <a:endParaRPr dirty="0"/>
          </a:p>
          <a:p>
            <a:pPr marL="342900" marR="0" lvl="0" indent="-342900" algn="l" rtl="0">
              <a:lnSpc>
                <a:spcPct val="90000"/>
              </a:lnSpc>
              <a:spcBef>
                <a:spcPts val="60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Non-Endorsement of Products:</a:t>
            </a:r>
            <a:endParaRPr dirty="0"/>
          </a:p>
          <a:p>
            <a:pPr marL="742950" marR="0" lvl="1" indent="-285750" algn="l" rtl="0">
              <a:lnSpc>
                <a:spcPct val="90000"/>
              </a:lnSpc>
              <a:spcBef>
                <a:spcPts val="24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Accredited status does not imply endorsement by AADE, ANCC, ACPE or CDR of any commercial products displayed in conjunction with this educational activity</a:t>
            </a:r>
            <a:endParaRPr dirty="0"/>
          </a:p>
          <a:p>
            <a:pPr marL="342900" marR="0" lvl="0" indent="-342900" algn="l" rtl="0">
              <a:lnSpc>
                <a:spcPct val="90000"/>
              </a:lnSpc>
              <a:spcBef>
                <a:spcPts val="60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Off-Label Use:</a:t>
            </a:r>
            <a:endParaRPr dirty="0"/>
          </a:p>
          <a:p>
            <a:pPr marL="742950" marR="0" lvl="1" indent="-285750" algn="l" rtl="0">
              <a:lnSpc>
                <a:spcPct val="90000"/>
              </a:lnSpc>
              <a:spcBef>
                <a:spcPts val="24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Participants will be notified by speakers to any product used for a purpose other than for which it was approved by the Food and Drug Administration.</a:t>
            </a:r>
            <a:endParaRPr dirty="0"/>
          </a:p>
        </p:txBody>
      </p:sp>
    </p:spTree>
    <p:extLst>
      <p:ext uri="{BB962C8B-B14F-4D97-AF65-F5344CB8AC3E}">
        <p14:creationId xmlns:p14="http://schemas.microsoft.com/office/powerpoint/2010/main" val="36243797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25140" y="3882787"/>
            <a:ext cx="4572000" cy="424732"/>
          </a:xfrm>
          <a:prstGeom prst="rect">
            <a:avLst/>
          </a:prstGeom>
        </p:spPr>
        <p:txBody>
          <a:bodyPr>
            <a:spAutoFit/>
          </a:bodyPr>
          <a:lstStyle/>
          <a:p>
            <a:pPr>
              <a:lnSpc>
                <a:spcPct val="80000"/>
              </a:lnSpc>
            </a:pPr>
            <a:endParaRPr lang="en-US" altLang="en-US" sz="1350" dirty="0"/>
          </a:p>
          <a:p>
            <a:pPr>
              <a:lnSpc>
                <a:spcPct val="80000"/>
              </a:lnSpc>
            </a:pPr>
            <a:endParaRPr lang="en-US" altLang="en-US" sz="1350" dirty="0"/>
          </a:p>
        </p:txBody>
      </p:sp>
      <p:sp>
        <p:nvSpPr>
          <p:cNvPr id="7" name="Shape 108"/>
          <p:cNvSpPr txBox="1">
            <a:spLocks/>
          </p:cNvSpPr>
          <p:nvPr/>
        </p:nvSpPr>
        <p:spPr>
          <a:xfrm>
            <a:off x="457200" y="220005"/>
            <a:ext cx="8229600" cy="637769"/>
          </a:xfrm>
          <a:prstGeom prst="rect">
            <a:avLst/>
          </a:prstGeom>
          <a:noFill/>
          <a:ln>
            <a:noFill/>
          </a:ln>
        </p:spPr>
        <p:txBody>
          <a:bodyPr spcFirstLastPara="1" vert="horz" wrap="square" lIns="91425" tIns="45700" rIns="91425" bIns="45700" rtlCol="0" anchor="ctr" anchorCtr="0">
            <a:noAutofit/>
          </a:bodyPr>
          <a:lstStyle>
            <a:lvl1pPr algn="l" defTabSz="457200" rtl="0" eaLnBrk="1" latinLnBrk="0" hangingPunct="1">
              <a:spcBef>
                <a:spcPct val="0"/>
              </a:spcBef>
              <a:buNone/>
              <a:defRPr sz="3500" b="1" i="0" kern="1200" baseline="0">
                <a:solidFill>
                  <a:srgbClr val="0076C0"/>
                </a:solidFill>
                <a:latin typeface="Arial"/>
                <a:ea typeface="+mj-ea"/>
                <a:cs typeface="+mj-cs"/>
              </a:defRPr>
            </a:lvl1pPr>
          </a:lstStyle>
          <a:p>
            <a:pPr algn="ctr">
              <a:spcBef>
                <a:spcPts val="0"/>
              </a:spcBef>
              <a:buClr>
                <a:srgbClr val="0076C0"/>
              </a:buClr>
              <a:buSzPts val="3600"/>
              <a:buFont typeface="Arial"/>
              <a:buNone/>
            </a:pPr>
            <a:r>
              <a:rPr lang="en-US" sz="3600" dirty="0" err="1" smtClean="0"/>
              <a:t>Orlistat</a:t>
            </a:r>
            <a:r>
              <a:rPr lang="en-US" sz="3600" dirty="0" smtClean="0"/>
              <a:t> (</a:t>
            </a:r>
            <a:r>
              <a:rPr lang="en-US" sz="3600" dirty="0" err="1" smtClean="0"/>
              <a:t>Alli</a:t>
            </a:r>
            <a:r>
              <a:rPr lang="en-US" sz="3600" dirty="0" smtClean="0"/>
              <a:t>/Xenical)</a:t>
            </a:r>
            <a:endParaRPr lang="en-US" dirty="0"/>
          </a:p>
        </p:txBody>
      </p:sp>
      <p:sp>
        <p:nvSpPr>
          <p:cNvPr id="8" name="Slide Number Placeholder 1"/>
          <p:cNvSpPr>
            <a:spLocks noGrp="1"/>
          </p:cNvSpPr>
          <p:nvPr>
            <p:ph type="sldNum" sz="quarter" idx="12"/>
          </p:nvPr>
        </p:nvSpPr>
        <p:spPr>
          <a:xfrm>
            <a:off x="7010400" y="4874166"/>
            <a:ext cx="2133600" cy="274097"/>
          </a:xfrm>
        </p:spPr>
        <p:txBody>
          <a:bodyPr/>
          <a:lstStyle/>
          <a:p>
            <a:pPr>
              <a:defRPr/>
            </a:pPr>
            <a:r>
              <a:rPr lang="en-US" sz="1000" dirty="0" smtClean="0">
                <a:latin typeface="Arial" panose="020B0604020202020204" pitchFamily="34" charset="0"/>
                <a:cs typeface="Arial" panose="020B0604020202020204" pitchFamily="34" charset="0"/>
              </a:rPr>
              <a:t>50</a:t>
            </a:r>
            <a:endParaRPr lang="en-US" sz="1000" dirty="0">
              <a:latin typeface="Arial" panose="020B0604020202020204" pitchFamily="34" charset="0"/>
              <a:cs typeface="Arial" panose="020B0604020202020204" pitchFamily="34" charset="0"/>
            </a:endParaRPr>
          </a:p>
        </p:txBody>
      </p:sp>
      <p:sp>
        <p:nvSpPr>
          <p:cNvPr id="6" name="TextBox 4"/>
          <p:cNvSpPr txBox="1">
            <a:spLocks noChangeArrowheads="1"/>
          </p:cNvSpPr>
          <p:nvPr/>
        </p:nvSpPr>
        <p:spPr bwMode="auto">
          <a:xfrm>
            <a:off x="10513" y="4893391"/>
            <a:ext cx="6705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dirty="0" err="1" smtClean="0"/>
              <a:t>Alli</a:t>
            </a:r>
            <a:r>
              <a:rPr lang="en-US" altLang="en-US" sz="1000" dirty="0" smtClean="0"/>
              <a:t>/Xenical prescribing information; Lexi-Comp</a:t>
            </a:r>
            <a:endParaRPr lang="en-US" altLang="en-US" sz="1000" dirty="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976145557"/>
              </p:ext>
            </p:extLst>
          </p:nvPr>
        </p:nvGraphicFramePr>
        <p:xfrm>
          <a:off x="325821" y="968533"/>
          <a:ext cx="8492358" cy="3571240"/>
        </p:xfrm>
        <a:graphic>
          <a:graphicData uri="http://schemas.openxmlformats.org/drawingml/2006/table">
            <a:tbl>
              <a:tblPr firstRow="1" bandRow="1">
                <a:tableStyleId>{5C22544A-7EE6-4342-B048-85BDC9FD1C3A}</a:tableStyleId>
              </a:tblPr>
              <a:tblGrid>
                <a:gridCol w="1376855">
                  <a:extLst>
                    <a:ext uri="{9D8B030D-6E8A-4147-A177-3AD203B41FA5}">
                      <a16:colId xmlns:a16="http://schemas.microsoft.com/office/drawing/2014/main" val="1316060365"/>
                    </a:ext>
                  </a:extLst>
                </a:gridCol>
                <a:gridCol w="7115503">
                  <a:extLst>
                    <a:ext uri="{9D8B030D-6E8A-4147-A177-3AD203B41FA5}">
                      <a16:colId xmlns:a16="http://schemas.microsoft.com/office/drawing/2014/main" val="2052886313"/>
                    </a:ext>
                  </a:extLst>
                </a:gridCol>
              </a:tblGrid>
              <a:tr h="370840">
                <a:tc>
                  <a:txBody>
                    <a:bodyPr/>
                    <a:lstStyle/>
                    <a:p>
                      <a:r>
                        <a:rPr lang="en-US" sz="1800" b="0" dirty="0" smtClean="0">
                          <a:latin typeface="Arial" panose="020B0604020202020204" pitchFamily="34" charset="0"/>
                          <a:cs typeface="Arial" panose="020B0604020202020204" pitchFamily="34" charset="0"/>
                        </a:rPr>
                        <a:t>Mechanism</a:t>
                      </a:r>
                      <a:r>
                        <a:rPr lang="en-US" sz="1800" b="0" baseline="0" dirty="0" smtClean="0">
                          <a:latin typeface="Arial" panose="020B0604020202020204" pitchFamily="34" charset="0"/>
                          <a:cs typeface="Arial" panose="020B0604020202020204" pitchFamily="34" charset="0"/>
                        </a:rPr>
                        <a:t> of Action</a:t>
                      </a:r>
                      <a:endParaRPr lang="en-US" sz="1800" b="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smtClean="0">
                          <a:latin typeface="Arial" panose="020B0604020202020204" pitchFamily="34" charset="0"/>
                          <a:cs typeface="Arial" panose="020B0604020202020204" pitchFamily="34" charset="0"/>
                        </a:rPr>
                        <a:t>Inhibits gastric and pancreatic lipase blocking GI absorption of fat (25% 60mg and 30% 120mg)</a:t>
                      </a:r>
                    </a:p>
                  </a:txBody>
                  <a:tcPr/>
                </a:tc>
                <a:extLst>
                  <a:ext uri="{0D108BD9-81ED-4DB2-BD59-A6C34878D82A}">
                    <a16:rowId xmlns:a16="http://schemas.microsoft.com/office/drawing/2014/main" val="3658740138"/>
                  </a:ext>
                </a:extLst>
              </a:tr>
              <a:tr h="370840">
                <a:tc>
                  <a:txBody>
                    <a:bodyPr/>
                    <a:lstStyle/>
                    <a:p>
                      <a:r>
                        <a:rPr lang="en-US" sz="1800" dirty="0" smtClean="0">
                          <a:latin typeface="Arial" panose="020B0604020202020204" pitchFamily="34" charset="0"/>
                          <a:cs typeface="Arial" panose="020B0604020202020204" pitchFamily="34" charset="0"/>
                        </a:rPr>
                        <a:t>Adverse Effects</a:t>
                      </a:r>
                      <a:endParaRPr lang="en-US" sz="18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Oily spotting, flatus, discharge, fatty stool, fecal urgency, fecal incontinence</a:t>
                      </a:r>
                    </a:p>
                  </a:txBody>
                  <a:tcPr/>
                </a:tc>
                <a:extLst>
                  <a:ext uri="{0D108BD9-81ED-4DB2-BD59-A6C34878D82A}">
                    <a16:rowId xmlns:a16="http://schemas.microsoft.com/office/drawing/2014/main" val="1870864330"/>
                  </a:ext>
                </a:extLst>
              </a:tr>
              <a:tr h="370840">
                <a:tc>
                  <a:txBody>
                    <a:bodyPr/>
                    <a:lstStyle/>
                    <a:p>
                      <a:r>
                        <a:rPr lang="en-US" sz="1800" dirty="0" smtClean="0">
                          <a:latin typeface="Arial" panose="020B0604020202020204" pitchFamily="34" charset="0"/>
                          <a:cs typeface="Arial" panose="020B0604020202020204" pitchFamily="34" charset="0"/>
                        </a:rPr>
                        <a:t>Dose</a:t>
                      </a:r>
                      <a:endParaRPr lang="en-US" sz="1800" dirty="0">
                        <a:latin typeface="Arial" panose="020B0604020202020204" pitchFamily="34" charset="0"/>
                        <a:cs typeface="Arial" panose="020B0604020202020204" pitchFamily="34" charset="0"/>
                      </a:endParaRPr>
                    </a:p>
                  </a:txBody>
                  <a:tcPr/>
                </a:tc>
                <a:tc>
                  <a:txBody>
                    <a:bodyPr/>
                    <a:lstStyle/>
                    <a:p>
                      <a:r>
                        <a:rPr lang="en-US" sz="1800" kern="1200" dirty="0" smtClean="0">
                          <a:solidFill>
                            <a:schemeClr val="dk1"/>
                          </a:solidFill>
                          <a:effectLst/>
                          <a:latin typeface="Arial" panose="020B0604020202020204" pitchFamily="34" charset="0"/>
                          <a:ea typeface="+mn-ea"/>
                          <a:cs typeface="Arial" panose="020B0604020202020204" pitchFamily="34" charset="0"/>
                        </a:rPr>
                        <a:t>60 mg three times daily (OTC);</a:t>
                      </a:r>
                    </a:p>
                    <a:p>
                      <a:r>
                        <a:rPr lang="en-US" sz="1800" kern="1200" dirty="0" smtClean="0">
                          <a:solidFill>
                            <a:schemeClr val="dk1"/>
                          </a:solidFill>
                          <a:effectLst/>
                          <a:latin typeface="Arial" panose="020B0604020202020204" pitchFamily="34" charset="0"/>
                          <a:ea typeface="+mn-ea"/>
                          <a:cs typeface="Arial" panose="020B0604020202020204" pitchFamily="34" charset="0"/>
                        </a:rPr>
                        <a:t>120 mg three times daily (prescription) </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05481089"/>
                  </a:ext>
                </a:extLst>
              </a:tr>
              <a:tr h="370840">
                <a:tc>
                  <a:txBody>
                    <a:bodyPr/>
                    <a:lstStyle/>
                    <a:p>
                      <a:r>
                        <a:rPr lang="en-US" sz="1800" dirty="0" smtClean="0">
                          <a:latin typeface="Arial" panose="020B0604020202020204" pitchFamily="34" charset="0"/>
                          <a:cs typeface="Arial" panose="020B0604020202020204" pitchFamily="34" charset="0"/>
                        </a:rPr>
                        <a:t>Results</a:t>
                      </a:r>
                      <a:endParaRPr lang="en-US" sz="1800" dirty="0">
                        <a:latin typeface="Arial" panose="020B0604020202020204" pitchFamily="34" charset="0"/>
                        <a:cs typeface="Arial" panose="020B0604020202020204" pitchFamily="34" charset="0"/>
                      </a:endParaRPr>
                    </a:p>
                  </a:txBody>
                  <a:tcPr/>
                </a:tc>
                <a:tc>
                  <a:txBody>
                    <a:bodyPr/>
                    <a:lstStyle/>
                    <a:p>
                      <a:pPr eaLnBrk="1" hangingPunct="1"/>
                      <a:r>
                        <a:rPr lang="en-US" sz="1800" dirty="0" smtClean="0">
                          <a:latin typeface="Arial" panose="020B0604020202020204" pitchFamily="34" charset="0"/>
                          <a:cs typeface="Arial" panose="020B0604020202020204" pitchFamily="34" charset="0"/>
                        </a:rPr>
                        <a:t>Meta-analysis</a:t>
                      </a:r>
                      <a:r>
                        <a:rPr lang="en-US" sz="1800" baseline="0" dirty="0" smtClean="0">
                          <a:latin typeface="Arial" panose="020B0604020202020204" pitchFamily="34" charset="0"/>
                          <a:cs typeface="Arial" panose="020B0604020202020204" pitchFamily="34" charset="0"/>
                        </a:rPr>
                        <a:t> demonstrated a weight loss ranging from 2.3kg to 2.9kg; various metabolic improvements (TC and LDL)</a:t>
                      </a:r>
                      <a:endParaRPr lang="en-US" sz="1800"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37649628"/>
                  </a:ext>
                </a:extLst>
              </a:tr>
              <a:tr h="370840">
                <a:tc>
                  <a:txBody>
                    <a:bodyPr/>
                    <a:lstStyle/>
                    <a:p>
                      <a:r>
                        <a:rPr lang="en-US" sz="1800" dirty="0" smtClean="0">
                          <a:latin typeface="Arial" panose="020B0604020202020204" pitchFamily="34" charset="0"/>
                          <a:cs typeface="Arial" panose="020B0604020202020204" pitchFamily="34" charset="0"/>
                        </a:rPr>
                        <a:t>Caution</a:t>
                      </a:r>
                      <a:endParaRPr lang="en-US" sz="18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Use with low-fat diet, supplement with vitamin A, D, E, and K, </a:t>
                      </a:r>
                      <a:r>
                        <a:rPr lang="en-US" sz="1800" dirty="0" err="1" smtClean="0">
                          <a:latin typeface="Arial" panose="020B0604020202020204" pitchFamily="34" charset="0"/>
                          <a:cs typeface="Arial" panose="020B0604020202020204" pitchFamily="34" charset="0"/>
                        </a:rPr>
                        <a:t>cholelithiasis</a:t>
                      </a:r>
                      <a:r>
                        <a:rPr lang="en-US" sz="1800" dirty="0" smtClean="0">
                          <a:latin typeface="Arial" panose="020B0604020202020204" pitchFamily="34" charset="0"/>
                          <a:cs typeface="Arial" panose="020B0604020202020204" pitchFamily="34" charset="0"/>
                        </a:rPr>
                        <a:t>, hepatic injury</a:t>
                      </a:r>
                    </a:p>
                  </a:txBody>
                  <a:tcPr/>
                </a:tc>
                <a:extLst>
                  <a:ext uri="{0D108BD9-81ED-4DB2-BD59-A6C34878D82A}">
                    <a16:rowId xmlns:a16="http://schemas.microsoft.com/office/drawing/2014/main" val="3953621055"/>
                  </a:ext>
                </a:extLst>
              </a:tr>
              <a:tr h="370840">
                <a:tc>
                  <a:txBody>
                    <a:bodyPr/>
                    <a:lstStyle/>
                    <a:p>
                      <a:r>
                        <a:rPr lang="en-US" sz="1800" dirty="0" smtClean="0">
                          <a:latin typeface="Arial" panose="020B0604020202020204" pitchFamily="34" charset="0"/>
                          <a:cs typeface="Arial" panose="020B0604020202020204" pitchFamily="34" charset="0"/>
                        </a:rPr>
                        <a:t>Cost</a:t>
                      </a:r>
                      <a:endParaRPr lang="en-US" sz="1800" dirty="0">
                        <a:latin typeface="Arial" panose="020B0604020202020204" pitchFamily="34" charset="0"/>
                        <a:cs typeface="Arial" panose="020B0604020202020204" pitchFamily="34" charset="0"/>
                      </a:endParaRPr>
                    </a:p>
                  </a:txBody>
                  <a:tcPr/>
                </a:tc>
                <a:tc>
                  <a:txBody>
                    <a:bodyPr/>
                    <a:lstStyle/>
                    <a:p>
                      <a:r>
                        <a:rPr lang="en-US" sz="1800" dirty="0" smtClean="0">
                          <a:latin typeface="Arial" panose="020B0604020202020204" pitchFamily="34" charset="0"/>
                          <a:cs typeface="Arial" panose="020B0604020202020204" pitchFamily="34" charset="0"/>
                        </a:rPr>
                        <a:t>~$53</a:t>
                      </a:r>
                      <a:r>
                        <a:rPr lang="en-US" sz="1800" baseline="0" dirty="0" smtClean="0">
                          <a:latin typeface="Arial" panose="020B0604020202020204" pitchFamily="34" charset="0"/>
                          <a:cs typeface="Arial" panose="020B0604020202020204" pitchFamily="34" charset="0"/>
                        </a:rPr>
                        <a:t> (OTC); ~$700 (Prescription)</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92652862"/>
                  </a:ext>
                </a:extLst>
              </a:tr>
            </a:tbl>
          </a:graphicData>
        </a:graphic>
      </p:graphicFrame>
    </p:spTree>
    <p:extLst>
      <p:ext uri="{BB962C8B-B14F-4D97-AF65-F5344CB8AC3E}">
        <p14:creationId xmlns:p14="http://schemas.microsoft.com/office/powerpoint/2010/main" val="21141238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25140" y="3882787"/>
            <a:ext cx="4572000" cy="424732"/>
          </a:xfrm>
          <a:prstGeom prst="rect">
            <a:avLst/>
          </a:prstGeom>
        </p:spPr>
        <p:txBody>
          <a:bodyPr>
            <a:spAutoFit/>
          </a:bodyPr>
          <a:lstStyle/>
          <a:p>
            <a:pPr>
              <a:lnSpc>
                <a:spcPct val="80000"/>
              </a:lnSpc>
            </a:pPr>
            <a:endParaRPr lang="en-US" altLang="en-US" sz="1350" dirty="0"/>
          </a:p>
          <a:p>
            <a:pPr>
              <a:lnSpc>
                <a:spcPct val="80000"/>
              </a:lnSpc>
            </a:pPr>
            <a:endParaRPr lang="en-US" altLang="en-US" sz="1350" dirty="0"/>
          </a:p>
        </p:txBody>
      </p:sp>
      <p:sp>
        <p:nvSpPr>
          <p:cNvPr id="7" name="Shape 108"/>
          <p:cNvSpPr txBox="1">
            <a:spLocks/>
          </p:cNvSpPr>
          <p:nvPr/>
        </p:nvSpPr>
        <p:spPr>
          <a:xfrm>
            <a:off x="457200" y="220005"/>
            <a:ext cx="8229600" cy="637769"/>
          </a:xfrm>
          <a:prstGeom prst="rect">
            <a:avLst/>
          </a:prstGeom>
          <a:noFill/>
          <a:ln>
            <a:noFill/>
          </a:ln>
        </p:spPr>
        <p:txBody>
          <a:bodyPr spcFirstLastPara="1" vert="horz" wrap="square" lIns="91425" tIns="45700" rIns="91425" bIns="45700" rtlCol="0" anchor="ctr" anchorCtr="0">
            <a:noAutofit/>
          </a:bodyPr>
          <a:lstStyle>
            <a:lvl1pPr algn="l" defTabSz="457200" rtl="0" eaLnBrk="1" latinLnBrk="0" hangingPunct="1">
              <a:spcBef>
                <a:spcPct val="0"/>
              </a:spcBef>
              <a:buNone/>
              <a:defRPr sz="3500" b="1" i="0" kern="1200" baseline="0">
                <a:solidFill>
                  <a:srgbClr val="0076C0"/>
                </a:solidFill>
                <a:latin typeface="Arial"/>
                <a:ea typeface="+mj-ea"/>
                <a:cs typeface="+mj-cs"/>
              </a:defRPr>
            </a:lvl1pPr>
          </a:lstStyle>
          <a:p>
            <a:pPr algn="ctr">
              <a:spcBef>
                <a:spcPts val="0"/>
              </a:spcBef>
              <a:buClr>
                <a:srgbClr val="0076C0"/>
              </a:buClr>
              <a:buSzPts val="3600"/>
              <a:buFont typeface="Arial"/>
              <a:buNone/>
            </a:pPr>
            <a:r>
              <a:rPr lang="en-US" sz="3600" dirty="0" err="1" smtClean="0"/>
              <a:t>Lorcaserin</a:t>
            </a:r>
            <a:r>
              <a:rPr lang="en-US" sz="3600" dirty="0" smtClean="0"/>
              <a:t> (</a:t>
            </a:r>
            <a:r>
              <a:rPr lang="en-US" sz="3600" dirty="0" err="1" smtClean="0"/>
              <a:t>Belviq</a:t>
            </a:r>
            <a:r>
              <a:rPr lang="en-US" sz="3600" dirty="0" smtClean="0"/>
              <a:t>)</a:t>
            </a:r>
            <a:endParaRPr lang="en-US" dirty="0"/>
          </a:p>
        </p:txBody>
      </p:sp>
      <p:sp>
        <p:nvSpPr>
          <p:cNvPr id="8" name="Slide Number Placeholder 1"/>
          <p:cNvSpPr>
            <a:spLocks noGrp="1"/>
          </p:cNvSpPr>
          <p:nvPr>
            <p:ph type="sldNum" sz="quarter" idx="12"/>
          </p:nvPr>
        </p:nvSpPr>
        <p:spPr>
          <a:xfrm>
            <a:off x="7010400" y="4874166"/>
            <a:ext cx="2133600" cy="274097"/>
          </a:xfrm>
        </p:spPr>
        <p:txBody>
          <a:bodyPr/>
          <a:lstStyle/>
          <a:p>
            <a:pPr>
              <a:defRPr/>
            </a:pPr>
            <a:r>
              <a:rPr lang="en-US" sz="1000" dirty="0" smtClean="0">
                <a:latin typeface="Arial" panose="020B0604020202020204" pitchFamily="34" charset="0"/>
                <a:cs typeface="Arial" panose="020B0604020202020204" pitchFamily="34" charset="0"/>
              </a:rPr>
              <a:t>51</a:t>
            </a:r>
            <a:endParaRPr lang="en-US" sz="1000" dirty="0">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356292167"/>
              </p:ext>
            </p:extLst>
          </p:nvPr>
        </p:nvGraphicFramePr>
        <p:xfrm>
          <a:off x="325821" y="789859"/>
          <a:ext cx="8492358" cy="4124960"/>
        </p:xfrm>
        <a:graphic>
          <a:graphicData uri="http://schemas.openxmlformats.org/drawingml/2006/table">
            <a:tbl>
              <a:tblPr firstRow="1" bandRow="1">
                <a:tableStyleId>{5C22544A-7EE6-4342-B048-85BDC9FD1C3A}</a:tableStyleId>
              </a:tblPr>
              <a:tblGrid>
                <a:gridCol w="1376855">
                  <a:extLst>
                    <a:ext uri="{9D8B030D-6E8A-4147-A177-3AD203B41FA5}">
                      <a16:colId xmlns:a16="http://schemas.microsoft.com/office/drawing/2014/main" val="1316060365"/>
                    </a:ext>
                  </a:extLst>
                </a:gridCol>
                <a:gridCol w="7115503">
                  <a:extLst>
                    <a:ext uri="{9D8B030D-6E8A-4147-A177-3AD203B41FA5}">
                      <a16:colId xmlns:a16="http://schemas.microsoft.com/office/drawing/2014/main" val="2052886313"/>
                    </a:ext>
                  </a:extLst>
                </a:gridCol>
              </a:tblGrid>
              <a:tr h="370840">
                <a:tc>
                  <a:txBody>
                    <a:bodyPr/>
                    <a:lstStyle/>
                    <a:p>
                      <a:r>
                        <a:rPr lang="en-US" sz="1800" b="0" dirty="0" smtClean="0">
                          <a:latin typeface="Arial" panose="020B0604020202020204" pitchFamily="34" charset="0"/>
                          <a:cs typeface="Arial" panose="020B0604020202020204" pitchFamily="34" charset="0"/>
                        </a:rPr>
                        <a:t>Mechanism</a:t>
                      </a:r>
                      <a:r>
                        <a:rPr lang="en-US" sz="1800" b="0" baseline="0" dirty="0" smtClean="0">
                          <a:latin typeface="Arial" panose="020B0604020202020204" pitchFamily="34" charset="0"/>
                          <a:cs typeface="Arial" panose="020B0604020202020204" pitchFamily="34" charset="0"/>
                        </a:rPr>
                        <a:t> of Action</a:t>
                      </a:r>
                      <a:endParaRPr lang="en-US" sz="1800" b="0" dirty="0">
                        <a:latin typeface="Arial" panose="020B0604020202020204" pitchFamily="34" charset="0"/>
                        <a:cs typeface="Arial" panose="020B0604020202020204" pitchFamily="34" charset="0"/>
                      </a:endParaRPr>
                    </a:p>
                  </a:txBody>
                  <a:tcPr/>
                </a:tc>
                <a:tc>
                  <a:txBody>
                    <a:bodyPr/>
                    <a:lstStyle/>
                    <a:p>
                      <a:r>
                        <a:rPr lang="en-US" sz="1800" b="0" dirty="0" smtClean="0">
                          <a:latin typeface="Arial" panose="020B0604020202020204" pitchFamily="34" charset="0"/>
                          <a:cs typeface="Arial" panose="020B0604020202020204" pitchFamily="34" charset="0"/>
                        </a:rPr>
                        <a:t>Serotonin</a:t>
                      </a:r>
                      <a:r>
                        <a:rPr lang="en-US" sz="1800" b="0" baseline="0" dirty="0" smtClean="0">
                          <a:latin typeface="Arial" panose="020B0604020202020204" pitchFamily="34" charset="0"/>
                          <a:cs typeface="Arial" panose="020B0604020202020204" pitchFamily="34" charset="0"/>
                        </a:rPr>
                        <a:t> agonist leading to increased alpha-</a:t>
                      </a:r>
                      <a:r>
                        <a:rPr lang="en-US" sz="1800" b="0" baseline="0" dirty="0" err="1" smtClean="0">
                          <a:latin typeface="Arial" panose="020B0604020202020204" pitchFamily="34" charset="0"/>
                          <a:cs typeface="Arial" panose="020B0604020202020204" pitchFamily="34" charset="0"/>
                        </a:rPr>
                        <a:t>melanocortin</a:t>
                      </a:r>
                      <a:r>
                        <a:rPr lang="en-US" sz="1800" b="0" baseline="0" dirty="0" smtClean="0">
                          <a:latin typeface="Arial" panose="020B0604020202020204" pitchFamily="34" charset="0"/>
                          <a:cs typeface="Arial" panose="020B0604020202020204" pitchFamily="34" charset="0"/>
                        </a:rPr>
                        <a:t> stimulating hormone release leading to satiety and decreased food intake</a:t>
                      </a:r>
                      <a:endParaRPr lang="en-US" sz="18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58740138"/>
                  </a:ext>
                </a:extLst>
              </a:tr>
              <a:tr h="370840">
                <a:tc>
                  <a:txBody>
                    <a:bodyPr/>
                    <a:lstStyle/>
                    <a:p>
                      <a:r>
                        <a:rPr lang="en-US" sz="1800" dirty="0" smtClean="0">
                          <a:latin typeface="Arial" panose="020B0604020202020204" pitchFamily="34" charset="0"/>
                          <a:cs typeface="Arial" panose="020B0604020202020204" pitchFamily="34" charset="0"/>
                        </a:rPr>
                        <a:t>Adverse Effects</a:t>
                      </a:r>
                      <a:endParaRPr lang="en-US" sz="18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Headache, dizziness, fatigue, nausea, dry mouth, constipation</a:t>
                      </a:r>
                    </a:p>
                  </a:txBody>
                  <a:tcPr/>
                </a:tc>
                <a:extLst>
                  <a:ext uri="{0D108BD9-81ED-4DB2-BD59-A6C34878D82A}">
                    <a16:rowId xmlns:a16="http://schemas.microsoft.com/office/drawing/2014/main" val="1870864330"/>
                  </a:ext>
                </a:extLst>
              </a:tr>
              <a:tr h="370840">
                <a:tc>
                  <a:txBody>
                    <a:bodyPr/>
                    <a:lstStyle/>
                    <a:p>
                      <a:r>
                        <a:rPr lang="en-US" sz="1800" dirty="0" smtClean="0">
                          <a:latin typeface="Arial" panose="020B0604020202020204" pitchFamily="34" charset="0"/>
                          <a:cs typeface="Arial" panose="020B0604020202020204" pitchFamily="34" charset="0"/>
                        </a:rPr>
                        <a:t>Dose</a:t>
                      </a:r>
                      <a:endParaRPr lang="en-US" sz="1800" dirty="0">
                        <a:latin typeface="Arial" panose="020B0604020202020204" pitchFamily="34" charset="0"/>
                        <a:cs typeface="Arial" panose="020B0604020202020204" pitchFamily="34" charset="0"/>
                      </a:endParaRPr>
                    </a:p>
                  </a:txBody>
                  <a:tcPr/>
                </a:tc>
                <a:tc>
                  <a:txBody>
                    <a:bodyPr/>
                    <a:lstStyle/>
                    <a:p>
                      <a:r>
                        <a:rPr lang="en-US" sz="1800" kern="1200" dirty="0" smtClean="0">
                          <a:solidFill>
                            <a:schemeClr val="dk1"/>
                          </a:solidFill>
                          <a:effectLst/>
                          <a:latin typeface="Arial" panose="020B0604020202020204" pitchFamily="34" charset="0"/>
                          <a:ea typeface="+mn-ea"/>
                          <a:cs typeface="Arial" panose="020B0604020202020204" pitchFamily="34" charset="0"/>
                        </a:rPr>
                        <a:t>10 mg twice daily (Immediate release); 20 mg once daily (extended release)</a:t>
                      </a:r>
                      <a:r>
                        <a:rPr lang="en-US" sz="1800" kern="1200" baseline="0" dirty="0" smtClean="0">
                          <a:solidFill>
                            <a:schemeClr val="dk1"/>
                          </a:solidFill>
                          <a:effectLst/>
                          <a:latin typeface="Arial" panose="020B0604020202020204" pitchFamily="34" charset="0"/>
                          <a:ea typeface="+mn-ea"/>
                          <a:cs typeface="Arial" panose="020B0604020202020204" pitchFamily="34" charset="0"/>
                        </a:rPr>
                        <a:t> (If 5% body weight not lost after 12 weeks, discontinue)</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05481089"/>
                  </a:ext>
                </a:extLst>
              </a:tr>
              <a:tr h="370840">
                <a:tc>
                  <a:txBody>
                    <a:bodyPr/>
                    <a:lstStyle/>
                    <a:p>
                      <a:r>
                        <a:rPr lang="en-US" sz="1800" dirty="0" smtClean="0">
                          <a:latin typeface="Arial" panose="020B0604020202020204" pitchFamily="34" charset="0"/>
                          <a:cs typeface="Arial" panose="020B0604020202020204" pitchFamily="34" charset="0"/>
                        </a:rPr>
                        <a:t>Results</a:t>
                      </a:r>
                      <a:endParaRPr lang="en-US" sz="18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BLOOM study-47.5%</a:t>
                      </a:r>
                      <a:r>
                        <a:rPr lang="en-US" sz="1800" baseline="0" dirty="0" smtClean="0">
                          <a:latin typeface="Arial" panose="020B0604020202020204" pitchFamily="34" charset="0"/>
                          <a:cs typeface="Arial" panose="020B0604020202020204" pitchFamily="34" charset="0"/>
                        </a:rPr>
                        <a:t> participants lost 5% weight and 7.7% lost 10% weight (P&lt;0.001), BLOOM-DM, 37.5% lost at least 5% weight (P&lt;0.001)</a:t>
                      </a:r>
                      <a:r>
                        <a:rPr lang="en-US" sz="1800" dirty="0" smtClean="0">
                          <a:latin typeface="Arial" panose="020B0604020202020204" pitchFamily="34" charset="0"/>
                          <a:cs typeface="Arial" panose="020B0604020202020204" pitchFamily="34" charset="0"/>
                        </a:rPr>
                        <a:t>, improvements in blood pressure and lipid panel (TC, LDL, and TG)</a:t>
                      </a:r>
                    </a:p>
                  </a:txBody>
                  <a:tcPr/>
                </a:tc>
                <a:extLst>
                  <a:ext uri="{0D108BD9-81ED-4DB2-BD59-A6C34878D82A}">
                    <a16:rowId xmlns:a16="http://schemas.microsoft.com/office/drawing/2014/main" val="2337649628"/>
                  </a:ext>
                </a:extLst>
              </a:tr>
              <a:tr h="370840">
                <a:tc>
                  <a:txBody>
                    <a:bodyPr/>
                    <a:lstStyle/>
                    <a:p>
                      <a:r>
                        <a:rPr lang="en-US" sz="1800" dirty="0" smtClean="0">
                          <a:latin typeface="Arial" panose="020B0604020202020204" pitchFamily="34" charset="0"/>
                          <a:cs typeface="Arial" panose="020B0604020202020204" pitchFamily="34" charset="0"/>
                        </a:rPr>
                        <a:t>Caution</a:t>
                      </a:r>
                      <a:endParaRPr lang="en-US" sz="1800" dirty="0">
                        <a:latin typeface="Arial" panose="020B0604020202020204" pitchFamily="34" charset="0"/>
                        <a:cs typeface="Arial" panose="020B0604020202020204" pitchFamily="34" charset="0"/>
                      </a:endParaRPr>
                    </a:p>
                  </a:txBody>
                  <a:tcPr/>
                </a:tc>
                <a:tc>
                  <a:txBody>
                    <a:bodyPr/>
                    <a:lstStyle/>
                    <a:p>
                      <a:r>
                        <a:rPr lang="en-US" sz="1800" dirty="0" smtClean="0">
                          <a:latin typeface="Arial" panose="020B0604020202020204" pitchFamily="34" charset="0"/>
                          <a:cs typeface="Arial" panose="020B0604020202020204" pitchFamily="34" charset="0"/>
                        </a:rPr>
                        <a:t>Serotonin syndrome</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53621055"/>
                  </a:ext>
                </a:extLst>
              </a:tr>
              <a:tr h="370840">
                <a:tc>
                  <a:txBody>
                    <a:bodyPr/>
                    <a:lstStyle/>
                    <a:p>
                      <a:r>
                        <a:rPr lang="en-US" sz="1800" dirty="0" smtClean="0">
                          <a:latin typeface="Arial" panose="020B0604020202020204" pitchFamily="34" charset="0"/>
                          <a:cs typeface="Arial" panose="020B0604020202020204" pitchFamily="34" charset="0"/>
                        </a:rPr>
                        <a:t>Cost</a:t>
                      </a:r>
                      <a:endParaRPr lang="en-US" sz="1800" dirty="0">
                        <a:latin typeface="Arial" panose="020B0604020202020204" pitchFamily="34" charset="0"/>
                        <a:cs typeface="Arial" panose="020B0604020202020204" pitchFamily="34" charset="0"/>
                      </a:endParaRPr>
                    </a:p>
                  </a:txBody>
                  <a:tcPr/>
                </a:tc>
                <a:tc>
                  <a:txBody>
                    <a:bodyPr/>
                    <a:lstStyle/>
                    <a:p>
                      <a:r>
                        <a:rPr lang="en-US" sz="1800" dirty="0" smtClean="0">
                          <a:latin typeface="Arial" panose="020B0604020202020204" pitchFamily="34" charset="0"/>
                          <a:cs typeface="Arial" panose="020B0604020202020204" pitchFamily="34" charset="0"/>
                        </a:rPr>
                        <a:t>~$317</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92652862"/>
                  </a:ext>
                </a:extLst>
              </a:tr>
            </a:tbl>
          </a:graphicData>
        </a:graphic>
      </p:graphicFrame>
      <p:sp>
        <p:nvSpPr>
          <p:cNvPr id="10" name="TextBox 4"/>
          <p:cNvSpPr txBox="1">
            <a:spLocks noChangeArrowheads="1"/>
          </p:cNvSpPr>
          <p:nvPr/>
        </p:nvSpPr>
        <p:spPr bwMode="auto">
          <a:xfrm>
            <a:off x="10513" y="4893316"/>
            <a:ext cx="6705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dirty="0" err="1" smtClean="0"/>
              <a:t>Belviq</a:t>
            </a:r>
            <a:r>
              <a:rPr lang="en-US" altLang="en-US" sz="1000" dirty="0" smtClean="0"/>
              <a:t> prescribing information; Lexi-Comp</a:t>
            </a:r>
            <a:endParaRPr lang="en-US" altLang="en-US" sz="1000" dirty="0">
              <a:cs typeface="Arial" panose="020B0604020202020204" pitchFamily="34" charset="0"/>
            </a:endParaRPr>
          </a:p>
        </p:txBody>
      </p:sp>
    </p:spTree>
    <p:extLst>
      <p:ext uri="{BB962C8B-B14F-4D97-AF65-F5344CB8AC3E}">
        <p14:creationId xmlns:p14="http://schemas.microsoft.com/office/powerpoint/2010/main" val="9445044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25140" y="3882787"/>
            <a:ext cx="4572000" cy="424732"/>
          </a:xfrm>
          <a:prstGeom prst="rect">
            <a:avLst/>
          </a:prstGeom>
        </p:spPr>
        <p:txBody>
          <a:bodyPr>
            <a:spAutoFit/>
          </a:bodyPr>
          <a:lstStyle/>
          <a:p>
            <a:pPr>
              <a:lnSpc>
                <a:spcPct val="80000"/>
              </a:lnSpc>
            </a:pPr>
            <a:endParaRPr lang="en-US" altLang="en-US" sz="1350" dirty="0"/>
          </a:p>
          <a:p>
            <a:pPr>
              <a:lnSpc>
                <a:spcPct val="80000"/>
              </a:lnSpc>
            </a:pPr>
            <a:endParaRPr lang="en-US" altLang="en-US" sz="1350" dirty="0"/>
          </a:p>
        </p:txBody>
      </p:sp>
      <p:sp>
        <p:nvSpPr>
          <p:cNvPr id="7" name="Shape 108"/>
          <p:cNvSpPr txBox="1">
            <a:spLocks/>
          </p:cNvSpPr>
          <p:nvPr/>
        </p:nvSpPr>
        <p:spPr>
          <a:xfrm>
            <a:off x="231228" y="220005"/>
            <a:ext cx="8734096" cy="637769"/>
          </a:xfrm>
          <a:prstGeom prst="rect">
            <a:avLst/>
          </a:prstGeom>
          <a:noFill/>
          <a:ln>
            <a:noFill/>
          </a:ln>
        </p:spPr>
        <p:txBody>
          <a:bodyPr spcFirstLastPara="1" vert="horz" wrap="square" lIns="91425" tIns="45700" rIns="91425" bIns="45700" rtlCol="0" anchor="ctr" anchorCtr="0">
            <a:noAutofit/>
          </a:bodyPr>
          <a:lstStyle>
            <a:lvl1pPr algn="l" defTabSz="457200" rtl="0" eaLnBrk="1" latinLnBrk="0" hangingPunct="1">
              <a:spcBef>
                <a:spcPct val="0"/>
              </a:spcBef>
              <a:buNone/>
              <a:defRPr sz="3500" b="1" i="0" kern="1200" baseline="0">
                <a:solidFill>
                  <a:srgbClr val="0076C0"/>
                </a:solidFill>
                <a:latin typeface="Arial"/>
                <a:ea typeface="+mj-ea"/>
                <a:cs typeface="+mj-cs"/>
              </a:defRPr>
            </a:lvl1pPr>
          </a:lstStyle>
          <a:p>
            <a:pPr algn="ctr">
              <a:spcBef>
                <a:spcPts val="0"/>
              </a:spcBef>
              <a:buClr>
                <a:srgbClr val="0076C0"/>
              </a:buClr>
              <a:buSzPts val="3600"/>
              <a:buFont typeface="Arial"/>
              <a:buNone/>
            </a:pPr>
            <a:r>
              <a:rPr lang="en-US" sz="3600" dirty="0" smtClean="0"/>
              <a:t>Phentermine/</a:t>
            </a:r>
            <a:r>
              <a:rPr lang="en-US" sz="3600" dirty="0" err="1" smtClean="0"/>
              <a:t>Topiramate</a:t>
            </a:r>
            <a:r>
              <a:rPr lang="en-US" sz="3600" dirty="0" smtClean="0"/>
              <a:t> ER (</a:t>
            </a:r>
            <a:r>
              <a:rPr lang="en-US" sz="3600" dirty="0" err="1" smtClean="0"/>
              <a:t>Qsymia</a:t>
            </a:r>
            <a:r>
              <a:rPr lang="en-US" sz="3600" dirty="0" smtClean="0"/>
              <a:t>)</a:t>
            </a:r>
            <a:endParaRPr lang="en-US" dirty="0"/>
          </a:p>
        </p:txBody>
      </p:sp>
      <p:sp>
        <p:nvSpPr>
          <p:cNvPr id="8" name="Slide Number Placeholder 1"/>
          <p:cNvSpPr>
            <a:spLocks noGrp="1"/>
          </p:cNvSpPr>
          <p:nvPr>
            <p:ph type="sldNum" sz="quarter" idx="12"/>
          </p:nvPr>
        </p:nvSpPr>
        <p:spPr>
          <a:xfrm>
            <a:off x="7010400" y="4874166"/>
            <a:ext cx="2133600" cy="274097"/>
          </a:xfrm>
        </p:spPr>
        <p:txBody>
          <a:bodyPr/>
          <a:lstStyle/>
          <a:p>
            <a:pPr>
              <a:defRPr/>
            </a:pPr>
            <a:r>
              <a:rPr lang="en-US" sz="1000" dirty="0" smtClean="0">
                <a:latin typeface="Arial" panose="020B0604020202020204" pitchFamily="34" charset="0"/>
                <a:cs typeface="Arial" panose="020B0604020202020204" pitchFamily="34" charset="0"/>
              </a:rPr>
              <a:t>52</a:t>
            </a:r>
            <a:endParaRPr lang="en-US" sz="1000" dirty="0">
              <a:latin typeface="Arial" panose="020B0604020202020204" pitchFamily="34" charset="0"/>
              <a:cs typeface="Arial" panose="020B0604020202020204" pitchFamily="34" charset="0"/>
            </a:endParaRPr>
          </a:p>
        </p:txBody>
      </p:sp>
      <p:sp>
        <p:nvSpPr>
          <p:cNvPr id="6" name="TextBox 4"/>
          <p:cNvSpPr txBox="1">
            <a:spLocks noChangeArrowheads="1"/>
          </p:cNvSpPr>
          <p:nvPr/>
        </p:nvSpPr>
        <p:spPr bwMode="auto">
          <a:xfrm>
            <a:off x="10513" y="4893316"/>
            <a:ext cx="6705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dirty="0" err="1" smtClean="0"/>
              <a:t>Qsymia</a:t>
            </a:r>
            <a:r>
              <a:rPr lang="en-US" altLang="en-US" sz="1000" dirty="0" smtClean="0"/>
              <a:t> prescribing information; Lexi-Comp</a:t>
            </a:r>
            <a:endParaRPr lang="en-US" altLang="en-US" sz="1000" dirty="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855202147"/>
              </p:ext>
            </p:extLst>
          </p:nvPr>
        </p:nvGraphicFramePr>
        <p:xfrm>
          <a:off x="325821" y="821389"/>
          <a:ext cx="8492358" cy="4124960"/>
        </p:xfrm>
        <a:graphic>
          <a:graphicData uri="http://schemas.openxmlformats.org/drawingml/2006/table">
            <a:tbl>
              <a:tblPr firstRow="1" bandRow="1">
                <a:tableStyleId>{5C22544A-7EE6-4342-B048-85BDC9FD1C3A}</a:tableStyleId>
              </a:tblPr>
              <a:tblGrid>
                <a:gridCol w="1376855">
                  <a:extLst>
                    <a:ext uri="{9D8B030D-6E8A-4147-A177-3AD203B41FA5}">
                      <a16:colId xmlns:a16="http://schemas.microsoft.com/office/drawing/2014/main" val="1316060365"/>
                    </a:ext>
                  </a:extLst>
                </a:gridCol>
                <a:gridCol w="7115503">
                  <a:extLst>
                    <a:ext uri="{9D8B030D-6E8A-4147-A177-3AD203B41FA5}">
                      <a16:colId xmlns:a16="http://schemas.microsoft.com/office/drawing/2014/main" val="2052886313"/>
                    </a:ext>
                  </a:extLst>
                </a:gridCol>
              </a:tblGrid>
              <a:tr h="370840">
                <a:tc>
                  <a:txBody>
                    <a:bodyPr/>
                    <a:lstStyle/>
                    <a:p>
                      <a:r>
                        <a:rPr lang="en-US" sz="1600" b="0" dirty="0" smtClean="0">
                          <a:latin typeface="Arial" panose="020B0604020202020204" pitchFamily="34" charset="0"/>
                          <a:cs typeface="Arial" panose="020B0604020202020204" pitchFamily="34" charset="0"/>
                        </a:rPr>
                        <a:t>Mechanism</a:t>
                      </a:r>
                      <a:r>
                        <a:rPr lang="en-US" sz="1600" b="0" baseline="0" dirty="0" smtClean="0">
                          <a:latin typeface="Arial" panose="020B0604020202020204" pitchFamily="34" charset="0"/>
                          <a:cs typeface="Arial" panose="020B0604020202020204" pitchFamily="34" charset="0"/>
                        </a:rPr>
                        <a:t> of Action</a:t>
                      </a:r>
                      <a:endParaRPr lang="en-US" sz="1600" b="0" dirty="0">
                        <a:latin typeface="Arial" panose="020B0604020202020204" pitchFamily="34" charset="0"/>
                        <a:cs typeface="Arial" panose="020B0604020202020204" pitchFamily="34" charset="0"/>
                      </a:endParaRPr>
                    </a:p>
                  </a:txBody>
                  <a:tcPr/>
                </a:tc>
                <a:tc>
                  <a:txBody>
                    <a:bodyPr/>
                    <a:lstStyle/>
                    <a:p>
                      <a:r>
                        <a:rPr lang="en-US" sz="1600" b="0" u="sng" dirty="0" smtClean="0">
                          <a:latin typeface="Arial" panose="020B0604020202020204" pitchFamily="34" charset="0"/>
                          <a:cs typeface="Arial" panose="020B0604020202020204" pitchFamily="34" charset="0"/>
                        </a:rPr>
                        <a:t>Anticonvulsant</a:t>
                      </a:r>
                      <a:r>
                        <a:rPr lang="en-US" sz="1600" b="0" dirty="0" smtClean="0">
                          <a:latin typeface="Arial" panose="020B0604020202020204" pitchFamily="34" charset="0"/>
                          <a:cs typeface="Arial" panose="020B0604020202020204" pitchFamily="34" charset="0"/>
                        </a:rPr>
                        <a:t>: increases energy burn and decreases caloric intake; </a:t>
                      </a:r>
                      <a:r>
                        <a:rPr lang="en-US" sz="1600" b="0" u="sng" dirty="0" smtClean="0">
                          <a:latin typeface="Arial" panose="020B0604020202020204" pitchFamily="34" charset="0"/>
                          <a:cs typeface="Arial" panose="020B0604020202020204" pitchFamily="34" charset="0"/>
                        </a:rPr>
                        <a:t>sympathomimetic</a:t>
                      </a:r>
                      <a:r>
                        <a:rPr lang="en-US" sz="1600" b="0" dirty="0" smtClean="0">
                          <a:latin typeface="Arial" panose="020B0604020202020204" pitchFamily="34" charset="0"/>
                          <a:cs typeface="Arial" panose="020B0604020202020204" pitchFamily="34" charset="0"/>
                        </a:rPr>
                        <a:t>: stimulates norepinephrine</a:t>
                      </a:r>
                      <a:r>
                        <a:rPr lang="en-US" sz="1600" b="0" baseline="0" dirty="0" smtClean="0">
                          <a:latin typeface="Arial" panose="020B0604020202020204" pitchFamily="34" charset="0"/>
                          <a:cs typeface="Arial" panose="020B0604020202020204" pitchFamily="34" charset="0"/>
                        </a:rPr>
                        <a:t> to suppress appetite</a:t>
                      </a:r>
                      <a:endParaRPr lang="en-US" sz="1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58740138"/>
                  </a:ext>
                </a:extLst>
              </a:tr>
              <a:tr h="370840">
                <a:tc>
                  <a:txBody>
                    <a:bodyPr/>
                    <a:lstStyle/>
                    <a:p>
                      <a:r>
                        <a:rPr lang="en-US" sz="1600" dirty="0" smtClean="0">
                          <a:latin typeface="Arial" panose="020B0604020202020204" pitchFamily="34" charset="0"/>
                          <a:cs typeface="Arial" panose="020B0604020202020204" pitchFamily="34" charset="0"/>
                        </a:rPr>
                        <a:t>Adverse Effects</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Paresthesia,</a:t>
                      </a:r>
                      <a:r>
                        <a:rPr lang="en-US" sz="1600" baseline="0" dirty="0" smtClean="0">
                          <a:latin typeface="Arial" panose="020B0604020202020204" pitchFamily="34" charset="0"/>
                          <a:cs typeface="Arial" panose="020B0604020202020204" pitchFamily="34" charset="0"/>
                        </a:rPr>
                        <a:t> dizziness, insomnia, xerostomia, tachycardia, elevated blood pressure, bicarbonate reductions</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70864330"/>
                  </a:ext>
                </a:extLst>
              </a:tr>
              <a:tr h="370840">
                <a:tc>
                  <a:txBody>
                    <a:bodyPr/>
                    <a:lstStyle/>
                    <a:p>
                      <a:r>
                        <a:rPr lang="en-US" sz="1600" dirty="0" smtClean="0">
                          <a:latin typeface="Arial" panose="020B0604020202020204" pitchFamily="34" charset="0"/>
                          <a:cs typeface="Arial" panose="020B0604020202020204" pitchFamily="34" charset="0"/>
                        </a:rPr>
                        <a:t>Dose</a:t>
                      </a:r>
                      <a:endParaRPr lang="en-US" sz="1600" dirty="0">
                        <a:latin typeface="Arial" panose="020B0604020202020204" pitchFamily="34" charset="0"/>
                        <a:cs typeface="Arial" panose="020B0604020202020204" pitchFamily="34" charset="0"/>
                      </a:endParaRPr>
                    </a:p>
                  </a:txBody>
                  <a:tcPr/>
                </a:tc>
                <a:tc>
                  <a:txBody>
                    <a:bodyPr/>
                    <a:lstStyle/>
                    <a:p>
                      <a:r>
                        <a:rPr lang="en-US" sz="1600" kern="1200" dirty="0" smtClean="0">
                          <a:solidFill>
                            <a:schemeClr val="dk1"/>
                          </a:solidFill>
                          <a:effectLst/>
                          <a:latin typeface="Arial" panose="020B0604020202020204" pitchFamily="34" charset="0"/>
                          <a:ea typeface="+mn-ea"/>
                          <a:cs typeface="Arial" panose="020B0604020202020204" pitchFamily="34" charset="0"/>
                        </a:rPr>
                        <a:t>3.75 mg/23 mg once daily for 14 days, titrate to 7.5 mg/46 mg for 12 weeks. If at least 3% weight not lost, discontinue or titrate to 11.25 mg/69 mg for 14 days, then titrate to 15 mg/92 mg </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05481089"/>
                  </a:ext>
                </a:extLst>
              </a:tr>
              <a:tr h="370840">
                <a:tc>
                  <a:txBody>
                    <a:bodyPr/>
                    <a:lstStyle/>
                    <a:p>
                      <a:r>
                        <a:rPr lang="en-US" sz="1600" dirty="0" smtClean="0">
                          <a:latin typeface="Arial" panose="020B0604020202020204" pitchFamily="34" charset="0"/>
                          <a:cs typeface="Arial" panose="020B0604020202020204" pitchFamily="34" charset="0"/>
                        </a:rPr>
                        <a:t>Results</a:t>
                      </a:r>
                      <a:endParaRPr lang="en-US" sz="1600" dirty="0">
                        <a:latin typeface="Arial" panose="020B0604020202020204" pitchFamily="34" charset="0"/>
                        <a:cs typeface="Arial" panose="020B0604020202020204" pitchFamily="34" charset="0"/>
                      </a:endParaRPr>
                    </a:p>
                  </a:txBody>
                  <a:tcPr/>
                </a:tc>
                <a:tc>
                  <a:txBody>
                    <a:bodyPr/>
                    <a:lstStyle/>
                    <a:p>
                      <a:pPr eaLnBrk="1" hangingPunct="1"/>
                      <a:r>
                        <a:rPr lang="en-US" sz="1600" dirty="0" smtClean="0">
                          <a:latin typeface="Arial" panose="020B0604020202020204" pitchFamily="34" charset="0"/>
                          <a:cs typeface="Arial" panose="020B0604020202020204" pitchFamily="34" charset="0"/>
                        </a:rPr>
                        <a:t>CONQUER study-48% of patients at full dose lost 10% body weight and saw improvements in lipid panel (TG, HDL, and LDL), glucose control and blood pressure</a:t>
                      </a:r>
                    </a:p>
                  </a:txBody>
                  <a:tcPr/>
                </a:tc>
                <a:extLst>
                  <a:ext uri="{0D108BD9-81ED-4DB2-BD59-A6C34878D82A}">
                    <a16:rowId xmlns:a16="http://schemas.microsoft.com/office/drawing/2014/main" val="2337649628"/>
                  </a:ext>
                </a:extLst>
              </a:tr>
              <a:tr h="370840">
                <a:tc>
                  <a:txBody>
                    <a:bodyPr/>
                    <a:lstStyle/>
                    <a:p>
                      <a:r>
                        <a:rPr lang="en-US" sz="1600" dirty="0" smtClean="0">
                          <a:latin typeface="Arial" panose="020B0604020202020204" pitchFamily="34" charset="0"/>
                          <a:cs typeface="Arial" panose="020B0604020202020204" pitchFamily="34" charset="0"/>
                        </a:rPr>
                        <a:t>Caution</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Kidney</a:t>
                      </a:r>
                      <a:r>
                        <a:rPr lang="en-US" sz="1600" baseline="0" dirty="0" smtClean="0">
                          <a:latin typeface="Arial" panose="020B0604020202020204" pitchFamily="34" charset="0"/>
                          <a:cs typeface="Arial" panose="020B0604020202020204" pitchFamily="34" charset="0"/>
                        </a:rPr>
                        <a:t> stones</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53621055"/>
                  </a:ext>
                </a:extLst>
              </a:tr>
              <a:tr h="370840">
                <a:tc>
                  <a:txBody>
                    <a:bodyPr/>
                    <a:lstStyle/>
                    <a:p>
                      <a:r>
                        <a:rPr lang="en-US" sz="1600" dirty="0" smtClean="0">
                          <a:latin typeface="Arial" panose="020B0604020202020204" pitchFamily="34" charset="0"/>
                          <a:cs typeface="Arial" panose="020B0604020202020204" pitchFamily="34" charset="0"/>
                        </a:rPr>
                        <a:t>Other</a:t>
                      </a:r>
                      <a:endParaRPr lang="en-US" sz="16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Associated with birth defects; REMS program:</a:t>
                      </a:r>
                      <a:r>
                        <a:rPr lang="en-US" sz="1600" baseline="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monthly pregnancy test and use of contraception; pharmacy must be registered, use with alcohol</a:t>
                      </a:r>
                    </a:p>
                  </a:txBody>
                  <a:tcPr/>
                </a:tc>
                <a:extLst>
                  <a:ext uri="{0D108BD9-81ED-4DB2-BD59-A6C34878D82A}">
                    <a16:rowId xmlns:a16="http://schemas.microsoft.com/office/drawing/2014/main" val="2637330086"/>
                  </a:ext>
                </a:extLst>
              </a:tr>
              <a:tr h="370840">
                <a:tc>
                  <a:txBody>
                    <a:bodyPr/>
                    <a:lstStyle/>
                    <a:p>
                      <a:r>
                        <a:rPr lang="en-US" sz="1600" dirty="0" smtClean="0">
                          <a:latin typeface="Arial" panose="020B0604020202020204" pitchFamily="34" charset="0"/>
                          <a:cs typeface="Arial" panose="020B0604020202020204" pitchFamily="34" charset="0"/>
                        </a:rPr>
                        <a:t>Cost</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~$239</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92652862"/>
                  </a:ext>
                </a:extLst>
              </a:tr>
            </a:tbl>
          </a:graphicData>
        </a:graphic>
      </p:graphicFrame>
    </p:spTree>
    <p:extLst>
      <p:ext uri="{BB962C8B-B14F-4D97-AF65-F5344CB8AC3E}">
        <p14:creationId xmlns:p14="http://schemas.microsoft.com/office/powerpoint/2010/main" val="34723922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25140" y="3882787"/>
            <a:ext cx="4572000" cy="424732"/>
          </a:xfrm>
          <a:prstGeom prst="rect">
            <a:avLst/>
          </a:prstGeom>
        </p:spPr>
        <p:txBody>
          <a:bodyPr>
            <a:spAutoFit/>
          </a:bodyPr>
          <a:lstStyle/>
          <a:p>
            <a:pPr>
              <a:lnSpc>
                <a:spcPct val="80000"/>
              </a:lnSpc>
            </a:pPr>
            <a:endParaRPr lang="en-US" altLang="en-US" sz="1350" dirty="0"/>
          </a:p>
          <a:p>
            <a:pPr>
              <a:lnSpc>
                <a:spcPct val="80000"/>
              </a:lnSpc>
            </a:pPr>
            <a:endParaRPr lang="en-US" altLang="en-US" sz="1350" dirty="0"/>
          </a:p>
        </p:txBody>
      </p:sp>
      <p:sp>
        <p:nvSpPr>
          <p:cNvPr id="7" name="Shape 108"/>
          <p:cNvSpPr txBox="1">
            <a:spLocks/>
          </p:cNvSpPr>
          <p:nvPr/>
        </p:nvSpPr>
        <p:spPr>
          <a:xfrm>
            <a:off x="231228" y="220005"/>
            <a:ext cx="8734096" cy="637769"/>
          </a:xfrm>
          <a:prstGeom prst="rect">
            <a:avLst/>
          </a:prstGeom>
          <a:noFill/>
          <a:ln>
            <a:noFill/>
          </a:ln>
        </p:spPr>
        <p:txBody>
          <a:bodyPr spcFirstLastPara="1" vert="horz" wrap="square" lIns="91425" tIns="45700" rIns="91425" bIns="45700" rtlCol="0" anchor="ctr" anchorCtr="0">
            <a:noAutofit/>
          </a:bodyPr>
          <a:lstStyle>
            <a:lvl1pPr algn="l" defTabSz="457200" rtl="0" eaLnBrk="1" latinLnBrk="0" hangingPunct="1">
              <a:spcBef>
                <a:spcPct val="0"/>
              </a:spcBef>
              <a:buNone/>
              <a:defRPr sz="3500" b="1" i="0" kern="1200" baseline="0">
                <a:solidFill>
                  <a:srgbClr val="0076C0"/>
                </a:solidFill>
                <a:latin typeface="Arial"/>
                <a:ea typeface="+mj-ea"/>
                <a:cs typeface="+mj-cs"/>
              </a:defRPr>
            </a:lvl1pPr>
          </a:lstStyle>
          <a:p>
            <a:pPr algn="ctr">
              <a:spcBef>
                <a:spcPts val="0"/>
              </a:spcBef>
              <a:buClr>
                <a:srgbClr val="0076C0"/>
              </a:buClr>
              <a:buSzPts val="3600"/>
              <a:buFont typeface="Arial"/>
              <a:buNone/>
            </a:pPr>
            <a:r>
              <a:rPr lang="en-US" sz="3600" dirty="0" smtClean="0"/>
              <a:t>Naltrexone ER/Bupropion ER (</a:t>
            </a:r>
            <a:r>
              <a:rPr lang="en-US" sz="3600" dirty="0" err="1" smtClean="0"/>
              <a:t>Contrave</a:t>
            </a:r>
            <a:r>
              <a:rPr lang="en-US" sz="3600" dirty="0" smtClean="0"/>
              <a:t>)</a:t>
            </a:r>
            <a:endParaRPr lang="en-US" dirty="0"/>
          </a:p>
        </p:txBody>
      </p:sp>
      <p:sp>
        <p:nvSpPr>
          <p:cNvPr id="8" name="Slide Number Placeholder 1"/>
          <p:cNvSpPr>
            <a:spLocks noGrp="1"/>
          </p:cNvSpPr>
          <p:nvPr>
            <p:ph type="sldNum" sz="quarter" idx="12"/>
          </p:nvPr>
        </p:nvSpPr>
        <p:spPr>
          <a:xfrm>
            <a:off x="7010400" y="4874166"/>
            <a:ext cx="2133600" cy="274097"/>
          </a:xfrm>
        </p:spPr>
        <p:txBody>
          <a:bodyPr/>
          <a:lstStyle/>
          <a:p>
            <a:pPr>
              <a:defRPr/>
            </a:pPr>
            <a:r>
              <a:rPr lang="en-US" sz="1000" dirty="0" smtClean="0">
                <a:latin typeface="Arial" panose="020B0604020202020204" pitchFamily="34" charset="0"/>
                <a:cs typeface="Arial" panose="020B0604020202020204" pitchFamily="34" charset="0"/>
              </a:rPr>
              <a:t>53</a:t>
            </a:r>
            <a:endParaRPr lang="en-US" sz="1000" dirty="0">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596996526"/>
              </p:ext>
            </p:extLst>
          </p:nvPr>
        </p:nvGraphicFramePr>
        <p:xfrm>
          <a:off x="325821" y="1052617"/>
          <a:ext cx="8492358" cy="3850640"/>
        </p:xfrm>
        <a:graphic>
          <a:graphicData uri="http://schemas.openxmlformats.org/drawingml/2006/table">
            <a:tbl>
              <a:tblPr firstRow="1" bandRow="1">
                <a:tableStyleId>{5C22544A-7EE6-4342-B048-85BDC9FD1C3A}</a:tableStyleId>
              </a:tblPr>
              <a:tblGrid>
                <a:gridCol w="1376855">
                  <a:extLst>
                    <a:ext uri="{9D8B030D-6E8A-4147-A177-3AD203B41FA5}">
                      <a16:colId xmlns:a16="http://schemas.microsoft.com/office/drawing/2014/main" val="1316060365"/>
                    </a:ext>
                  </a:extLst>
                </a:gridCol>
                <a:gridCol w="7115503">
                  <a:extLst>
                    <a:ext uri="{9D8B030D-6E8A-4147-A177-3AD203B41FA5}">
                      <a16:colId xmlns:a16="http://schemas.microsoft.com/office/drawing/2014/main" val="2052886313"/>
                    </a:ext>
                  </a:extLst>
                </a:gridCol>
              </a:tblGrid>
              <a:tr h="370840">
                <a:tc>
                  <a:txBody>
                    <a:bodyPr/>
                    <a:lstStyle/>
                    <a:p>
                      <a:r>
                        <a:rPr lang="en-US" sz="1800" b="0" dirty="0" smtClean="0">
                          <a:latin typeface="Arial" panose="020B0604020202020204" pitchFamily="34" charset="0"/>
                          <a:cs typeface="Arial" panose="020B0604020202020204" pitchFamily="34" charset="0"/>
                        </a:rPr>
                        <a:t>Mechanism</a:t>
                      </a:r>
                      <a:r>
                        <a:rPr lang="en-US" sz="1800" b="0" baseline="0" dirty="0" smtClean="0">
                          <a:latin typeface="Arial" panose="020B0604020202020204" pitchFamily="34" charset="0"/>
                          <a:cs typeface="Arial" panose="020B0604020202020204" pitchFamily="34" charset="0"/>
                        </a:rPr>
                        <a:t> of Action</a:t>
                      </a:r>
                      <a:endParaRPr lang="en-US" sz="1800" b="0" dirty="0">
                        <a:latin typeface="Arial" panose="020B0604020202020204" pitchFamily="34" charset="0"/>
                        <a:cs typeface="Arial" panose="020B0604020202020204" pitchFamily="34" charset="0"/>
                      </a:endParaRPr>
                    </a:p>
                  </a:txBody>
                  <a:tcPr/>
                </a:tc>
                <a:tc>
                  <a:txBody>
                    <a:bodyPr/>
                    <a:lstStyle/>
                    <a:p>
                      <a:r>
                        <a:rPr lang="en-US" sz="1800" b="0" kern="1200" dirty="0" smtClean="0">
                          <a:solidFill>
                            <a:schemeClr val="lt1"/>
                          </a:solidFill>
                          <a:effectLst/>
                          <a:latin typeface="Arial" panose="020B0604020202020204" pitchFamily="34" charset="0"/>
                          <a:ea typeface="+mn-ea"/>
                          <a:cs typeface="Arial" panose="020B0604020202020204" pitchFamily="34" charset="0"/>
                        </a:rPr>
                        <a:t>Opioid receptor antagonist; dopamine and norepinephrine reuptake inhibitor</a:t>
                      </a:r>
                      <a:endParaRPr lang="en-US" sz="18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58740138"/>
                  </a:ext>
                </a:extLst>
              </a:tr>
              <a:tr h="370840">
                <a:tc>
                  <a:txBody>
                    <a:bodyPr/>
                    <a:lstStyle/>
                    <a:p>
                      <a:r>
                        <a:rPr lang="en-US" sz="1800" dirty="0" smtClean="0">
                          <a:latin typeface="Arial" panose="020B0604020202020204" pitchFamily="34" charset="0"/>
                          <a:cs typeface="Arial" panose="020B0604020202020204" pitchFamily="34" charset="0"/>
                        </a:rPr>
                        <a:t>Adverse Effects</a:t>
                      </a:r>
                      <a:endParaRPr lang="en-US" sz="1800" dirty="0">
                        <a:latin typeface="Arial" panose="020B0604020202020204" pitchFamily="34" charset="0"/>
                        <a:cs typeface="Arial" panose="020B0604020202020204" pitchFamily="34" charset="0"/>
                      </a:endParaRPr>
                    </a:p>
                  </a:txBody>
                  <a:tcPr/>
                </a:tc>
                <a:tc>
                  <a:txBody>
                    <a:bodyPr/>
                    <a:lstStyle/>
                    <a:p>
                      <a:r>
                        <a:rPr lang="en-US" sz="1800" kern="1200" dirty="0" smtClean="0">
                          <a:solidFill>
                            <a:schemeClr val="dk1"/>
                          </a:solidFill>
                          <a:effectLst/>
                          <a:latin typeface="Arial" panose="020B0604020202020204" pitchFamily="34" charset="0"/>
                          <a:ea typeface="+mn-ea"/>
                          <a:cs typeface="Arial" panose="020B0604020202020204" pitchFamily="34" charset="0"/>
                        </a:rPr>
                        <a:t>Nausea, constipation, headache, vomiting, dizziness, insomnia</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70864330"/>
                  </a:ext>
                </a:extLst>
              </a:tr>
              <a:tr h="370840">
                <a:tc>
                  <a:txBody>
                    <a:bodyPr/>
                    <a:lstStyle/>
                    <a:p>
                      <a:r>
                        <a:rPr lang="en-US" sz="1800" dirty="0" smtClean="0">
                          <a:latin typeface="Arial" panose="020B0604020202020204" pitchFamily="34" charset="0"/>
                          <a:cs typeface="Arial" panose="020B0604020202020204" pitchFamily="34" charset="0"/>
                        </a:rPr>
                        <a:t>Dose</a:t>
                      </a:r>
                      <a:endParaRPr lang="en-US" sz="1800" dirty="0">
                        <a:latin typeface="Arial" panose="020B0604020202020204" pitchFamily="34" charset="0"/>
                        <a:cs typeface="Arial" panose="020B0604020202020204" pitchFamily="34" charset="0"/>
                      </a:endParaRPr>
                    </a:p>
                  </a:txBody>
                  <a:tcPr/>
                </a:tc>
                <a:tc>
                  <a:txBody>
                    <a:bodyPr/>
                    <a:lstStyle/>
                    <a:p>
                      <a:r>
                        <a:rPr lang="en-US" sz="1800" kern="1200" dirty="0" smtClean="0">
                          <a:solidFill>
                            <a:schemeClr val="dk1"/>
                          </a:solidFill>
                          <a:effectLst/>
                          <a:latin typeface="Arial" panose="020B0604020202020204" pitchFamily="34" charset="0"/>
                          <a:ea typeface="+mn-ea"/>
                          <a:cs typeface="Arial" panose="020B0604020202020204" pitchFamily="34" charset="0"/>
                        </a:rPr>
                        <a:t>8 mg/90 mg in the morning for 1 week, titrated to 8 mg/90 mg twice</a:t>
                      </a:r>
                      <a:r>
                        <a:rPr lang="en-US" sz="1800" kern="1200" baseline="0" dirty="0" smtClean="0">
                          <a:solidFill>
                            <a:schemeClr val="dk1"/>
                          </a:solidFill>
                          <a:effectLst/>
                          <a:latin typeface="Arial" panose="020B0604020202020204" pitchFamily="34" charset="0"/>
                          <a:ea typeface="+mn-ea"/>
                          <a:cs typeface="Arial" panose="020B0604020202020204" pitchFamily="34" charset="0"/>
                        </a:rPr>
                        <a:t> daily</a:t>
                      </a:r>
                      <a:r>
                        <a:rPr lang="en-US" sz="1800" kern="1200" dirty="0" smtClean="0">
                          <a:solidFill>
                            <a:schemeClr val="dk1"/>
                          </a:solidFill>
                          <a:effectLst/>
                          <a:latin typeface="Arial" panose="020B0604020202020204" pitchFamily="34" charset="0"/>
                          <a:ea typeface="+mn-ea"/>
                          <a:cs typeface="Arial" panose="020B0604020202020204" pitchFamily="34" charset="0"/>
                        </a:rPr>
                        <a:t> for 1 week, then to 16 mg/180 mg in the AM and 8 mg/90 mg in the evening for 1 week, and then 16 mg/180 mg twice</a:t>
                      </a:r>
                      <a:r>
                        <a:rPr lang="en-US" sz="1800" kern="1200" baseline="0" dirty="0" smtClean="0">
                          <a:solidFill>
                            <a:schemeClr val="dk1"/>
                          </a:solidFill>
                          <a:effectLst/>
                          <a:latin typeface="Arial" panose="020B0604020202020204" pitchFamily="34" charset="0"/>
                          <a:ea typeface="+mn-ea"/>
                          <a:cs typeface="Arial" panose="020B0604020202020204" pitchFamily="34" charset="0"/>
                        </a:rPr>
                        <a:t> daily</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05481089"/>
                  </a:ext>
                </a:extLst>
              </a:tr>
              <a:tr h="370840">
                <a:tc>
                  <a:txBody>
                    <a:bodyPr/>
                    <a:lstStyle/>
                    <a:p>
                      <a:r>
                        <a:rPr lang="en-US" sz="1800" dirty="0" smtClean="0">
                          <a:latin typeface="Arial" panose="020B0604020202020204" pitchFamily="34" charset="0"/>
                          <a:cs typeface="Arial" panose="020B0604020202020204" pitchFamily="34" charset="0"/>
                        </a:rPr>
                        <a:t>Results</a:t>
                      </a:r>
                      <a:endParaRPr lang="en-US" sz="1800" dirty="0">
                        <a:latin typeface="Arial" panose="020B0604020202020204" pitchFamily="34" charset="0"/>
                        <a:cs typeface="Arial" panose="020B0604020202020204" pitchFamily="34" charset="0"/>
                      </a:endParaRPr>
                    </a:p>
                  </a:txBody>
                  <a:tcPr/>
                </a:tc>
                <a:tc>
                  <a:txBody>
                    <a:bodyPr/>
                    <a:lstStyle/>
                    <a:p>
                      <a:pPr eaLnBrk="1" hangingPunct="1"/>
                      <a:r>
                        <a:rPr lang="en-US" sz="1800" dirty="0" smtClean="0">
                          <a:latin typeface="Arial" panose="020B0604020202020204" pitchFamily="34" charset="0"/>
                          <a:cs typeface="Arial" panose="020B0604020202020204" pitchFamily="34" charset="0"/>
                        </a:rPr>
                        <a:t>COR-I, COR-II,</a:t>
                      </a:r>
                      <a:r>
                        <a:rPr lang="en-US" sz="1800" baseline="0" dirty="0" smtClean="0">
                          <a:latin typeface="Arial" panose="020B0604020202020204" pitchFamily="34" charset="0"/>
                          <a:cs typeface="Arial" panose="020B0604020202020204" pitchFamily="34" charset="0"/>
                        </a:rPr>
                        <a:t> COR-BMOD, and COR-DM trials demonstrated a weight loss range of up to 15% (P&lt;0.0001), 44-80.4% lost 5% weight, 18.5% lost 10%, and 18.9% lost 15% (P&lt;0.0001)</a:t>
                      </a:r>
                      <a:endParaRPr lang="en-US" sz="1800"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37649628"/>
                  </a:ext>
                </a:extLst>
              </a:tr>
              <a:tr h="370840">
                <a:tc>
                  <a:txBody>
                    <a:bodyPr/>
                    <a:lstStyle/>
                    <a:p>
                      <a:r>
                        <a:rPr lang="en-US" sz="1800" dirty="0" smtClean="0">
                          <a:latin typeface="Arial" panose="020B0604020202020204" pitchFamily="34" charset="0"/>
                          <a:cs typeface="Arial" panose="020B0604020202020204" pitchFamily="34" charset="0"/>
                        </a:rPr>
                        <a:t>Caution</a:t>
                      </a:r>
                      <a:endParaRPr lang="en-US" sz="1800" dirty="0">
                        <a:latin typeface="Arial" panose="020B0604020202020204" pitchFamily="34" charset="0"/>
                        <a:cs typeface="Arial" panose="020B0604020202020204" pitchFamily="34" charset="0"/>
                      </a:endParaRPr>
                    </a:p>
                  </a:txBody>
                  <a:tcPr/>
                </a:tc>
                <a:tc>
                  <a:txBody>
                    <a:bodyPr/>
                    <a:lstStyle/>
                    <a:p>
                      <a:r>
                        <a:rPr lang="en-US" sz="1800" dirty="0" smtClean="0">
                          <a:latin typeface="Arial" panose="020B0604020202020204" pitchFamily="34" charset="0"/>
                          <a:cs typeface="Arial" panose="020B0604020202020204" pitchFamily="34" charset="0"/>
                        </a:rPr>
                        <a:t>Suicidal behavior or concomitant</a:t>
                      </a:r>
                      <a:r>
                        <a:rPr lang="en-US" sz="1800" baseline="0" dirty="0" smtClean="0">
                          <a:latin typeface="Arial" panose="020B0604020202020204" pitchFamily="34" charset="0"/>
                          <a:cs typeface="Arial" panose="020B0604020202020204" pitchFamily="34" charset="0"/>
                        </a:rPr>
                        <a:t> use with antidepressants</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53621055"/>
                  </a:ext>
                </a:extLst>
              </a:tr>
              <a:tr h="370840">
                <a:tc>
                  <a:txBody>
                    <a:bodyPr/>
                    <a:lstStyle/>
                    <a:p>
                      <a:r>
                        <a:rPr lang="en-US" sz="1800" dirty="0" smtClean="0">
                          <a:latin typeface="Arial" panose="020B0604020202020204" pitchFamily="34" charset="0"/>
                          <a:cs typeface="Arial" panose="020B0604020202020204" pitchFamily="34" charset="0"/>
                        </a:rPr>
                        <a:t>Cost</a:t>
                      </a:r>
                      <a:endParaRPr lang="en-US" sz="1800" dirty="0">
                        <a:latin typeface="Arial" panose="020B0604020202020204" pitchFamily="34" charset="0"/>
                        <a:cs typeface="Arial" panose="020B0604020202020204" pitchFamily="34" charset="0"/>
                      </a:endParaRPr>
                    </a:p>
                  </a:txBody>
                  <a:tcPr/>
                </a:tc>
                <a:tc>
                  <a:txBody>
                    <a:bodyPr/>
                    <a:lstStyle/>
                    <a:p>
                      <a:r>
                        <a:rPr lang="en-US" sz="1800" dirty="0" smtClean="0">
                          <a:latin typeface="Arial" panose="020B0604020202020204" pitchFamily="34" charset="0"/>
                          <a:cs typeface="Arial" panose="020B0604020202020204" pitchFamily="34" charset="0"/>
                        </a:rPr>
                        <a:t>~$333</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92652862"/>
                  </a:ext>
                </a:extLst>
              </a:tr>
            </a:tbl>
          </a:graphicData>
        </a:graphic>
      </p:graphicFrame>
      <p:sp>
        <p:nvSpPr>
          <p:cNvPr id="10" name="TextBox 4"/>
          <p:cNvSpPr txBox="1">
            <a:spLocks noChangeArrowheads="1"/>
          </p:cNvSpPr>
          <p:nvPr/>
        </p:nvSpPr>
        <p:spPr bwMode="auto">
          <a:xfrm>
            <a:off x="10513" y="4893316"/>
            <a:ext cx="6705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dirty="0" err="1" smtClean="0"/>
              <a:t>Contrave</a:t>
            </a:r>
            <a:r>
              <a:rPr lang="en-US" altLang="en-US" sz="1000" dirty="0" smtClean="0"/>
              <a:t> prescribing information; Lexi-Comp</a:t>
            </a:r>
            <a:endParaRPr lang="en-US" altLang="en-US" sz="1000" dirty="0">
              <a:cs typeface="Arial" panose="020B0604020202020204" pitchFamily="34" charset="0"/>
            </a:endParaRPr>
          </a:p>
        </p:txBody>
      </p:sp>
    </p:spTree>
    <p:extLst>
      <p:ext uri="{BB962C8B-B14F-4D97-AF65-F5344CB8AC3E}">
        <p14:creationId xmlns:p14="http://schemas.microsoft.com/office/powerpoint/2010/main" val="26267420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25140" y="3882787"/>
            <a:ext cx="4572000" cy="424732"/>
          </a:xfrm>
          <a:prstGeom prst="rect">
            <a:avLst/>
          </a:prstGeom>
        </p:spPr>
        <p:txBody>
          <a:bodyPr>
            <a:spAutoFit/>
          </a:bodyPr>
          <a:lstStyle/>
          <a:p>
            <a:pPr>
              <a:lnSpc>
                <a:spcPct val="80000"/>
              </a:lnSpc>
            </a:pPr>
            <a:endParaRPr lang="en-US" altLang="en-US" sz="1350" dirty="0"/>
          </a:p>
          <a:p>
            <a:pPr>
              <a:lnSpc>
                <a:spcPct val="80000"/>
              </a:lnSpc>
            </a:pPr>
            <a:endParaRPr lang="en-US" altLang="en-US" sz="1350" dirty="0"/>
          </a:p>
        </p:txBody>
      </p:sp>
      <p:sp>
        <p:nvSpPr>
          <p:cNvPr id="7" name="Shape 108"/>
          <p:cNvSpPr txBox="1">
            <a:spLocks/>
          </p:cNvSpPr>
          <p:nvPr/>
        </p:nvSpPr>
        <p:spPr>
          <a:xfrm>
            <a:off x="231228" y="220005"/>
            <a:ext cx="8734096" cy="637769"/>
          </a:xfrm>
          <a:prstGeom prst="rect">
            <a:avLst/>
          </a:prstGeom>
          <a:noFill/>
          <a:ln>
            <a:noFill/>
          </a:ln>
        </p:spPr>
        <p:txBody>
          <a:bodyPr spcFirstLastPara="1" vert="horz" wrap="square" lIns="91425" tIns="45700" rIns="91425" bIns="45700" rtlCol="0" anchor="ctr" anchorCtr="0">
            <a:noAutofit/>
          </a:bodyPr>
          <a:lstStyle>
            <a:lvl1pPr algn="l" defTabSz="457200" rtl="0" eaLnBrk="1" latinLnBrk="0" hangingPunct="1">
              <a:spcBef>
                <a:spcPct val="0"/>
              </a:spcBef>
              <a:buNone/>
              <a:defRPr sz="3500" b="1" i="0" kern="1200" baseline="0">
                <a:solidFill>
                  <a:srgbClr val="0076C0"/>
                </a:solidFill>
                <a:latin typeface="Arial"/>
                <a:ea typeface="+mj-ea"/>
                <a:cs typeface="+mj-cs"/>
              </a:defRPr>
            </a:lvl1pPr>
          </a:lstStyle>
          <a:p>
            <a:pPr algn="ctr">
              <a:spcBef>
                <a:spcPts val="0"/>
              </a:spcBef>
              <a:buClr>
                <a:srgbClr val="0076C0"/>
              </a:buClr>
              <a:buSzPts val="3600"/>
              <a:buFont typeface="Arial"/>
              <a:buNone/>
            </a:pPr>
            <a:r>
              <a:rPr lang="en-US" sz="3600" dirty="0" err="1" smtClean="0"/>
              <a:t>Liraglutide</a:t>
            </a:r>
            <a:r>
              <a:rPr lang="en-US" sz="3600" dirty="0" smtClean="0"/>
              <a:t> (</a:t>
            </a:r>
            <a:r>
              <a:rPr lang="en-US" sz="3600" dirty="0" err="1" smtClean="0"/>
              <a:t>Saxenda</a:t>
            </a:r>
            <a:r>
              <a:rPr lang="en-US" sz="3600" dirty="0" smtClean="0"/>
              <a:t>)</a:t>
            </a:r>
            <a:endParaRPr lang="en-US" dirty="0"/>
          </a:p>
        </p:txBody>
      </p:sp>
      <p:sp>
        <p:nvSpPr>
          <p:cNvPr id="8" name="Slide Number Placeholder 1"/>
          <p:cNvSpPr>
            <a:spLocks noGrp="1"/>
          </p:cNvSpPr>
          <p:nvPr>
            <p:ph type="sldNum" sz="quarter" idx="12"/>
          </p:nvPr>
        </p:nvSpPr>
        <p:spPr>
          <a:xfrm>
            <a:off x="7010400" y="4874166"/>
            <a:ext cx="2133600" cy="274097"/>
          </a:xfrm>
        </p:spPr>
        <p:txBody>
          <a:bodyPr/>
          <a:lstStyle/>
          <a:p>
            <a:pPr>
              <a:defRPr/>
            </a:pPr>
            <a:r>
              <a:rPr lang="en-US" sz="1000" dirty="0" smtClean="0">
                <a:latin typeface="Arial" panose="020B0604020202020204" pitchFamily="34" charset="0"/>
                <a:cs typeface="Arial" panose="020B0604020202020204" pitchFamily="34" charset="0"/>
              </a:rPr>
              <a:t>54</a:t>
            </a:r>
            <a:endParaRPr lang="en-US" sz="1000" dirty="0">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292647354"/>
              </p:ext>
            </p:extLst>
          </p:nvPr>
        </p:nvGraphicFramePr>
        <p:xfrm>
          <a:off x="325821" y="930069"/>
          <a:ext cx="8492358" cy="3850640"/>
        </p:xfrm>
        <a:graphic>
          <a:graphicData uri="http://schemas.openxmlformats.org/drawingml/2006/table">
            <a:tbl>
              <a:tblPr firstRow="1" bandRow="1">
                <a:tableStyleId>{5C22544A-7EE6-4342-B048-85BDC9FD1C3A}</a:tableStyleId>
              </a:tblPr>
              <a:tblGrid>
                <a:gridCol w="1376855">
                  <a:extLst>
                    <a:ext uri="{9D8B030D-6E8A-4147-A177-3AD203B41FA5}">
                      <a16:colId xmlns:a16="http://schemas.microsoft.com/office/drawing/2014/main" val="1316060365"/>
                    </a:ext>
                  </a:extLst>
                </a:gridCol>
                <a:gridCol w="7115503">
                  <a:extLst>
                    <a:ext uri="{9D8B030D-6E8A-4147-A177-3AD203B41FA5}">
                      <a16:colId xmlns:a16="http://schemas.microsoft.com/office/drawing/2014/main" val="2052886313"/>
                    </a:ext>
                  </a:extLst>
                </a:gridCol>
              </a:tblGrid>
              <a:tr h="370840">
                <a:tc>
                  <a:txBody>
                    <a:bodyPr/>
                    <a:lstStyle/>
                    <a:p>
                      <a:r>
                        <a:rPr lang="en-US" sz="1800" b="0" dirty="0" smtClean="0">
                          <a:latin typeface="Arial" panose="020B0604020202020204" pitchFamily="34" charset="0"/>
                          <a:cs typeface="Arial" panose="020B0604020202020204" pitchFamily="34" charset="0"/>
                        </a:rPr>
                        <a:t>Mechanism</a:t>
                      </a:r>
                      <a:r>
                        <a:rPr lang="en-US" sz="1800" b="0" baseline="0" dirty="0" smtClean="0">
                          <a:latin typeface="Arial" panose="020B0604020202020204" pitchFamily="34" charset="0"/>
                          <a:cs typeface="Arial" panose="020B0604020202020204" pitchFamily="34" charset="0"/>
                        </a:rPr>
                        <a:t> of Action</a:t>
                      </a:r>
                      <a:endParaRPr lang="en-US" sz="1800" b="0" dirty="0">
                        <a:latin typeface="Arial" panose="020B0604020202020204" pitchFamily="34" charset="0"/>
                        <a:cs typeface="Arial" panose="020B0604020202020204" pitchFamily="34" charset="0"/>
                      </a:endParaRPr>
                    </a:p>
                  </a:txBody>
                  <a:tcPr/>
                </a:tc>
                <a:tc>
                  <a:txBody>
                    <a:bodyPr/>
                    <a:lstStyle/>
                    <a:p>
                      <a:r>
                        <a:rPr lang="en-US" sz="1800" b="0" dirty="0" smtClean="0">
                          <a:latin typeface="Arial" panose="020B0604020202020204" pitchFamily="34" charset="0"/>
                          <a:cs typeface="Arial" panose="020B0604020202020204" pitchFamily="34" charset="0"/>
                        </a:rPr>
                        <a:t>GLP-1 agonist</a:t>
                      </a:r>
                      <a:r>
                        <a:rPr lang="en-US" sz="1800" b="0" baseline="0" dirty="0" smtClean="0">
                          <a:latin typeface="Arial" panose="020B0604020202020204" pitchFamily="34" charset="0"/>
                          <a:cs typeface="Arial" panose="020B0604020202020204" pitchFamily="34" charset="0"/>
                        </a:rPr>
                        <a:t> slowing gastric emptying and decreasing food intake</a:t>
                      </a:r>
                      <a:endParaRPr lang="en-US" sz="18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58740138"/>
                  </a:ext>
                </a:extLst>
              </a:tr>
              <a:tr h="370840">
                <a:tc>
                  <a:txBody>
                    <a:bodyPr/>
                    <a:lstStyle/>
                    <a:p>
                      <a:r>
                        <a:rPr lang="en-US" sz="1800" dirty="0" smtClean="0">
                          <a:latin typeface="Arial" panose="020B0604020202020204" pitchFamily="34" charset="0"/>
                          <a:cs typeface="Arial" panose="020B0604020202020204" pitchFamily="34" charset="0"/>
                        </a:rPr>
                        <a:t>Adverse Effects</a:t>
                      </a:r>
                      <a:endParaRPr lang="en-US" sz="1800" dirty="0">
                        <a:latin typeface="Arial" panose="020B0604020202020204" pitchFamily="34" charset="0"/>
                        <a:cs typeface="Arial" panose="020B0604020202020204" pitchFamily="34" charset="0"/>
                      </a:endParaRPr>
                    </a:p>
                  </a:txBody>
                  <a:tcPr/>
                </a:tc>
                <a:tc>
                  <a:txBody>
                    <a:bodyPr/>
                    <a:lstStyle/>
                    <a:p>
                      <a:r>
                        <a:rPr lang="en-US" sz="1800" kern="1200" dirty="0" smtClean="0">
                          <a:solidFill>
                            <a:schemeClr val="dk1"/>
                          </a:solidFill>
                          <a:effectLst/>
                          <a:latin typeface="Arial" panose="020B0604020202020204" pitchFamily="34" charset="0"/>
                          <a:ea typeface="+mn-ea"/>
                          <a:cs typeface="Arial" panose="020B0604020202020204" pitchFamily="34" charset="0"/>
                        </a:rPr>
                        <a:t>Nausea, vomiting, hypoglycemia, diarrhea, constipation, headache, increased heart rate</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70864330"/>
                  </a:ext>
                </a:extLst>
              </a:tr>
              <a:tr h="370840">
                <a:tc>
                  <a:txBody>
                    <a:bodyPr/>
                    <a:lstStyle/>
                    <a:p>
                      <a:r>
                        <a:rPr lang="en-US" sz="1800" dirty="0" smtClean="0">
                          <a:latin typeface="Arial" panose="020B0604020202020204" pitchFamily="34" charset="0"/>
                          <a:cs typeface="Arial" panose="020B0604020202020204" pitchFamily="34" charset="0"/>
                        </a:rPr>
                        <a:t>Dose</a:t>
                      </a:r>
                      <a:endParaRPr lang="en-US" sz="1800" dirty="0">
                        <a:latin typeface="Arial" panose="020B0604020202020204" pitchFamily="34" charset="0"/>
                        <a:cs typeface="Arial" panose="020B0604020202020204" pitchFamily="34" charset="0"/>
                      </a:endParaRPr>
                    </a:p>
                  </a:txBody>
                  <a:tcPr/>
                </a:tc>
                <a:tc>
                  <a:txBody>
                    <a:bodyPr/>
                    <a:lstStyle/>
                    <a:p>
                      <a:r>
                        <a:rPr lang="en-US" sz="1800" kern="1200" dirty="0" smtClean="0">
                          <a:solidFill>
                            <a:schemeClr val="dk1"/>
                          </a:solidFill>
                          <a:effectLst/>
                          <a:latin typeface="Arial" panose="020B0604020202020204" pitchFamily="34" charset="0"/>
                          <a:ea typeface="+mn-ea"/>
                          <a:cs typeface="Arial" panose="020B0604020202020204" pitchFamily="34" charset="0"/>
                        </a:rPr>
                        <a:t>0.6  mg once daily for 1 week, titrate by 0.6 mg daily at weekly intervals until 3 mg is reached; if 4%</a:t>
                      </a:r>
                      <a:r>
                        <a:rPr lang="en-US" sz="1800" kern="1200" baseline="0" dirty="0" smtClean="0">
                          <a:solidFill>
                            <a:schemeClr val="dk1"/>
                          </a:solidFill>
                          <a:effectLst/>
                          <a:latin typeface="Arial" panose="020B0604020202020204" pitchFamily="34" charset="0"/>
                          <a:ea typeface="+mn-ea"/>
                          <a:cs typeface="Arial" panose="020B0604020202020204" pitchFamily="34" charset="0"/>
                        </a:rPr>
                        <a:t> weight not lost at 16 weeks, discontinue therapy</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05481089"/>
                  </a:ext>
                </a:extLst>
              </a:tr>
              <a:tr h="370840">
                <a:tc>
                  <a:txBody>
                    <a:bodyPr/>
                    <a:lstStyle/>
                    <a:p>
                      <a:r>
                        <a:rPr lang="en-US" sz="1800" dirty="0" smtClean="0">
                          <a:latin typeface="Arial" panose="020B0604020202020204" pitchFamily="34" charset="0"/>
                          <a:cs typeface="Arial" panose="020B0604020202020204" pitchFamily="34" charset="0"/>
                        </a:rPr>
                        <a:t>Results</a:t>
                      </a:r>
                      <a:endParaRPr lang="en-US" sz="1800" dirty="0">
                        <a:latin typeface="Arial" panose="020B0604020202020204" pitchFamily="34" charset="0"/>
                        <a:cs typeface="Arial" panose="020B0604020202020204" pitchFamily="34" charset="0"/>
                      </a:endParaRPr>
                    </a:p>
                  </a:txBody>
                  <a:tcPr/>
                </a:tc>
                <a:tc>
                  <a:txBody>
                    <a:bodyPr/>
                    <a:lstStyle/>
                    <a:p>
                      <a:pPr eaLnBrk="1" hangingPunct="1"/>
                      <a:r>
                        <a:rPr lang="en-US" sz="1800" dirty="0" smtClean="0">
                          <a:latin typeface="Arial" panose="020B0604020202020204" pitchFamily="34" charset="0"/>
                          <a:cs typeface="Arial" panose="020B0604020202020204" pitchFamily="34" charset="0"/>
                        </a:rPr>
                        <a:t>SCALE trials demonstrated up</a:t>
                      </a:r>
                      <a:r>
                        <a:rPr lang="en-US" sz="1800" baseline="0" dirty="0" smtClean="0">
                          <a:latin typeface="Arial" panose="020B0604020202020204" pitchFamily="34" charset="0"/>
                          <a:cs typeface="Arial" panose="020B0604020202020204" pitchFamily="34" charset="0"/>
                        </a:rPr>
                        <a:t> to 63.2% lost 5%</a:t>
                      </a:r>
                      <a:r>
                        <a:rPr lang="en-US" sz="1800" dirty="0" smtClean="0">
                          <a:latin typeface="Arial" panose="020B0604020202020204" pitchFamily="34" charset="0"/>
                          <a:cs typeface="Arial" panose="020B0604020202020204" pitchFamily="34" charset="0"/>
                        </a:rPr>
                        <a:t> weight,</a:t>
                      </a:r>
                      <a:r>
                        <a:rPr lang="en-US" sz="1800" baseline="0" dirty="0" smtClean="0">
                          <a:latin typeface="Arial" panose="020B0604020202020204" pitchFamily="34" charset="0"/>
                          <a:cs typeface="Arial" panose="020B0604020202020204" pitchFamily="34" charset="0"/>
                        </a:rPr>
                        <a:t> 33% lost</a:t>
                      </a:r>
                      <a:r>
                        <a:rPr lang="en-US" sz="1800" dirty="0" smtClean="0">
                          <a:latin typeface="Arial" panose="020B0604020202020204" pitchFamily="34" charset="0"/>
                          <a:cs typeface="Arial" panose="020B0604020202020204" pitchFamily="34" charset="0"/>
                        </a:rPr>
                        <a:t> 10% and 14% lost 15% body</a:t>
                      </a:r>
                      <a:r>
                        <a:rPr lang="en-US" sz="1800" baseline="0" dirty="0" smtClean="0">
                          <a:latin typeface="Arial" panose="020B0604020202020204" pitchFamily="34" charset="0"/>
                          <a:cs typeface="Arial" panose="020B0604020202020204" pitchFamily="34" charset="0"/>
                        </a:rPr>
                        <a:t> weight </a:t>
                      </a:r>
                      <a:r>
                        <a:rPr lang="en-US" sz="1800" dirty="0" smtClean="0">
                          <a:latin typeface="Arial" panose="020B0604020202020204" pitchFamily="34" charset="0"/>
                          <a:cs typeface="Arial" panose="020B0604020202020204" pitchFamily="34" charset="0"/>
                        </a:rPr>
                        <a:t>(P&lt;0.0001)</a:t>
                      </a:r>
                      <a:r>
                        <a:rPr lang="en-US" sz="1800" baseline="0" dirty="0" smtClean="0">
                          <a:latin typeface="Arial" panose="020B0604020202020204" pitchFamily="34" charset="0"/>
                          <a:cs typeface="Arial" panose="020B0604020202020204" pitchFamily="34" charset="0"/>
                        </a:rPr>
                        <a:t>. Participants (81%) were able to maintain the initial 5% weight loss</a:t>
                      </a:r>
                      <a:endParaRPr lang="en-US" sz="1800"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37649628"/>
                  </a:ext>
                </a:extLst>
              </a:tr>
              <a:tr h="370840">
                <a:tc>
                  <a:txBody>
                    <a:bodyPr/>
                    <a:lstStyle/>
                    <a:p>
                      <a:r>
                        <a:rPr lang="en-US" sz="1800" dirty="0" smtClean="0">
                          <a:latin typeface="Arial" panose="020B0604020202020204" pitchFamily="34" charset="0"/>
                          <a:cs typeface="Arial" panose="020B0604020202020204" pitchFamily="34" charset="0"/>
                        </a:rPr>
                        <a:t>Caution</a:t>
                      </a:r>
                      <a:endParaRPr lang="en-US" sz="1800" dirty="0">
                        <a:latin typeface="Arial" panose="020B0604020202020204" pitchFamily="34" charset="0"/>
                        <a:cs typeface="Arial" panose="020B0604020202020204" pitchFamily="34" charset="0"/>
                      </a:endParaRPr>
                    </a:p>
                  </a:txBody>
                  <a:tcPr/>
                </a:tc>
                <a:tc>
                  <a:txBody>
                    <a:bodyPr/>
                    <a:lstStyle/>
                    <a:p>
                      <a:r>
                        <a:rPr lang="en-US" sz="1800" dirty="0" smtClean="0">
                          <a:latin typeface="Arial" panose="020B0604020202020204" pitchFamily="34" charset="0"/>
                          <a:cs typeface="Arial" panose="020B0604020202020204" pitchFamily="34" charset="0"/>
                        </a:rPr>
                        <a:t>Antibody formation,</a:t>
                      </a:r>
                      <a:r>
                        <a:rPr lang="en-US" sz="1800" baseline="0" dirty="0" smtClean="0">
                          <a:latin typeface="Arial" panose="020B0604020202020204" pitchFamily="34" charset="0"/>
                          <a:cs typeface="Arial" panose="020B0604020202020204" pitchFamily="34" charset="0"/>
                        </a:rPr>
                        <a:t> gallbladder disease, and pancreatitis</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53621055"/>
                  </a:ext>
                </a:extLst>
              </a:tr>
              <a:tr h="370840">
                <a:tc>
                  <a:txBody>
                    <a:bodyPr/>
                    <a:lstStyle/>
                    <a:p>
                      <a:r>
                        <a:rPr lang="en-US" sz="1800" dirty="0" smtClean="0">
                          <a:latin typeface="Arial" panose="020B0604020202020204" pitchFamily="34" charset="0"/>
                          <a:cs typeface="Arial" panose="020B0604020202020204" pitchFamily="34" charset="0"/>
                        </a:rPr>
                        <a:t>Cost</a:t>
                      </a:r>
                      <a:endParaRPr lang="en-US" sz="1800" dirty="0">
                        <a:latin typeface="Arial" panose="020B0604020202020204" pitchFamily="34" charset="0"/>
                        <a:cs typeface="Arial" panose="020B0604020202020204" pitchFamily="34" charset="0"/>
                      </a:endParaRPr>
                    </a:p>
                  </a:txBody>
                  <a:tcPr/>
                </a:tc>
                <a:tc>
                  <a:txBody>
                    <a:bodyPr/>
                    <a:lstStyle/>
                    <a:p>
                      <a:r>
                        <a:rPr lang="en-US" sz="1800" dirty="0" smtClean="0">
                          <a:latin typeface="Arial" panose="020B0604020202020204" pitchFamily="34" charset="0"/>
                          <a:cs typeface="Arial" panose="020B0604020202020204" pitchFamily="34" charset="0"/>
                        </a:rPr>
                        <a:t>~$288</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92652862"/>
                  </a:ext>
                </a:extLst>
              </a:tr>
            </a:tbl>
          </a:graphicData>
        </a:graphic>
      </p:graphicFrame>
      <p:sp>
        <p:nvSpPr>
          <p:cNvPr id="10" name="TextBox 4"/>
          <p:cNvSpPr txBox="1">
            <a:spLocks noChangeArrowheads="1"/>
          </p:cNvSpPr>
          <p:nvPr/>
        </p:nvSpPr>
        <p:spPr bwMode="auto">
          <a:xfrm>
            <a:off x="10513" y="4893316"/>
            <a:ext cx="6705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dirty="0" err="1" smtClean="0"/>
              <a:t>Saxenda</a:t>
            </a:r>
            <a:r>
              <a:rPr lang="en-US" altLang="en-US" sz="1000" dirty="0" smtClean="0"/>
              <a:t> prescribing information; Lexi-Comp</a:t>
            </a:r>
            <a:endParaRPr lang="en-US" altLang="en-US" sz="1000" dirty="0">
              <a:cs typeface="Arial" panose="020B0604020202020204" pitchFamily="34" charset="0"/>
            </a:endParaRPr>
          </a:p>
        </p:txBody>
      </p:sp>
    </p:spTree>
    <p:extLst>
      <p:ext uri="{BB962C8B-B14F-4D97-AF65-F5344CB8AC3E}">
        <p14:creationId xmlns:p14="http://schemas.microsoft.com/office/powerpoint/2010/main" val="31451610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25140" y="3882787"/>
            <a:ext cx="4572000" cy="424732"/>
          </a:xfrm>
          <a:prstGeom prst="rect">
            <a:avLst/>
          </a:prstGeom>
        </p:spPr>
        <p:txBody>
          <a:bodyPr>
            <a:spAutoFit/>
          </a:bodyPr>
          <a:lstStyle/>
          <a:p>
            <a:pPr>
              <a:lnSpc>
                <a:spcPct val="80000"/>
              </a:lnSpc>
            </a:pPr>
            <a:endParaRPr lang="en-US" altLang="en-US" sz="1350" dirty="0"/>
          </a:p>
          <a:p>
            <a:pPr>
              <a:lnSpc>
                <a:spcPct val="80000"/>
              </a:lnSpc>
            </a:pPr>
            <a:endParaRPr lang="en-US" altLang="en-US" sz="1350" dirty="0"/>
          </a:p>
        </p:txBody>
      </p:sp>
      <p:sp>
        <p:nvSpPr>
          <p:cNvPr id="7" name="Shape 108"/>
          <p:cNvSpPr txBox="1">
            <a:spLocks/>
          </p:cNvSpPr>
          <p:nvPr/>
        </p:nvSpPr>
        <p:spPr>
          <a:xfrm>
            <a:off x="457200" y="220005"/>
            <a:ext cx="8229600" cy="637769"/>
          </a:xfrm>
          <a:prstGeom prst="rect">
            <a:avLst/>
          </a:prstGeom>
          <a:noFill/>
          <a:ln>
            <a:noFill/>
          </a:ln>
        </p:spPr>
        <p:txBody>
          <a:bodyPr spcFirstLastPara="1" vert="horz" wrap="square" lIns="91425" tIns="45700" rIns="91425" bIns="45700" rtlCol="0" anchor="ctr" anchorCtr="0">
            <a:noAutofit/>
          </a:bodyPr>
          <a:lstStyle>
            <a:lvl1pPr algn="l" defTabSz="457200" rtl="0" eaLnBrk="1" latinLnBrk="0" hangingPunct="1">
              <a:spcBef>
                <a:spcPct val="0"/>
              </a:spcBef>
              <a:buNone/>
              <a:defRPr sz="3500" b="1" i="0" kern="1200" baseline="0">
                <a:solidFill>
                  <a:srgbClr val="0076C0"/>
                </a:solidFill>
                <a:latin typeface="Arial"/>
                <a:ea typeface="+mj-ea"/>
                <a:cs typeface="+mj-cs"/>
              </a:defRPr>
            </a:lvl1pPr>
          </a:lstStyle>
          <a:p>
            <a:pPr algn="ctr">
              <a:spcBef>
                <a:spcPts val="0"/>
              </a:spcBef>
              <a:buClr>
                <a:srgbClr val="0076C0"/>
              </a:buClr>
              <a:buSzPts val="3600"/>
              <a:buFont typeface="Arial"/>
              <a:buNone/>
            </a:pPr>
            <a:r>
              <a:rPr lang="en-US" sz="3600" dirty="0" smtClean="0"/>
              <a:t>Herbals</a:t>
            </a:r>
            <a:endParaRPr lang="en-US" dirty="0"/>
          </a:p>
        </p:txBody>
      </p:sp>
      <p:sp>
        <p:nvSpPr>
          <p:cNvPr id="8" name="Slide Number Placeholder 1"/>
          <p:cNvSpPr>
            <a:spLocks noGrp="1"/>
          </p:cNvSpPr>
          <p:nvPr>
            <p:ph type="sldNum" sz="quarter" idx="12"/>
          </p:nvPr>
        </p:nvSpPr>
        <p:spPr>
          <a:xfrm>
            <a:off x="7010400" y="4874166"/>
            <a:ext cx="2133600" cy="274097"/>
          </a:xfrm>
        </p:spPr>
        <p:txBody>
          <a:bodyPr/>
          <a:lstStyle/>
          <a:p>
            <a:pPr>
              <a:defRPr/>
            </a:pPr>
            <a:r>
              <a:rPr lang="en-US" sz="1000" dirty="0" smtClean="0">
                <a:latin typeface="Arial" panose="020B0604020202020204" pitchFamily="34" charset="0"/>
                <a:cs typeface="Arial" panose="020B0604020202020204" pitchFamily="34" charset="0"/>
              </a:rPr>
              <a:t>55</a:t>
            </a:r>
            <a:endParaRPr lang="en-US" sz="1000"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457200" y="857775"/>
            <a:ext cx="8229600" cy="3924432"/>
          </a:xfrm>
        </p:spPr>
        <p:txBody>
          <a:bodyPr>
            <a:noAutofit/>
          </a:bodyPr>
          <a:lstStyle/>
          <a:p>
            <a:r>
              <a:rPr lang="en-US" sz="1400" b="1" u="sng" dirty="0" smtClean="0">
                <a:latin typeface="Arial" panose="020B0604020202020204" pitchFamily="34" charset="0"/>
                <a:cs typeface="Arial" panose="020B0604020202020204" pitchFamily="34" charset="0"/>
              </a:rPr>
              <a:t>Chromium</a:t>
            </a:r>
          </a:p>
          <a:p>
            <a:pPr lvl="1"/>
            <a:r>
              <a:rPr lang="en-US" sz="1400" dirty="0" smtClean="0">
                <a:latin typeface="Arial" panose="020B0604020202020204" pitchFamily="34" charset="0"/>
                <a:cs typeface="Arial" panose="020B0604020202020204" pitchFamily="34" charset="0"/>
              </a:rPr>
              <a:t>Likely safe  </a:t>
            </a:r>
          </a:p>
          <a:p>
            <a:pPr lvl="1"/>
            <a:r>
              <a:rPr lang="en-US" sz="1400" dirty="0" smtClean="0">
                <a:latin typeface="Arial" panose="020B0604020202020204" pitchFamily="34" charset="0"/>
                <a:cs typeface="Arial" panose="020B0604020202020204" pitchFamily="34" charset="0"/>
              </a:rPr>
              <a:t>Dose 200 mcg/day</a:t>
            </a:r>
          </a:p>
          <a:p>
            <a:pPr lvl="1"/>
            <a:r>
              <a:rPr lang="en-US" sz="1400" dirty="0" smtClean="0">
                <a:latin typeface="Arial" panose="020B0604020202020204" pitchFamily="34" charset="0"/>
                <a:cs typeface="Arial" panose="020B0604020202020204" pitchFamily="34" charset="0"/>
              </a:rPr>
              <a:t>A/E: GI related</a:t>
            </a:r>
          </a:p>
          <a:p>
            <a:pPr lvl="1"/>
            <a:r>
              <a:rPr lang="en-US" sz="1400" dirty="0" smtClean="0">
                <a:latin typeface="Arial" panose="020B0604020202020204" pitchFamily="34" charset="0"/>
                <a:cs typeface="Arial" panose="020B0604020202020204" pitchFamily="34" charset="0"/>
              </a:rPr>
              <a:t>Insufficient level of evidence</a:t>
            </a:r>
          </a:p>
          <a:p>
            <a:r>
              <a:rPr lang="en-US" sz="1400" b="1" u="sng" dirty="0" smtClean="0">
                <a:latin typeface="Arial" panose="020B0604020202020204" pitchFamily="34" charset="0"/>
                <a:cs typeface="Arial" panose="020B0604020202020204" pitchFamily="34" charset="0"/>
              </a:rPr>
              <a:t>Bitter orange</a:t>
            </a:r>
          </a:p>
          <a:p>
            <a:pPr lvl="1"/>
            <a:r>
              <a:rPr lang="en-US" sz="1400" dirty="0" smtClean="0">
                <a:latin typeface="Arial" panose="020B0604020202020204" pitchFamily="34" charset="0"/>
                <a:cs typeface="Arial" panose="020B0604020202020204" pitchFamily="34" charset="0"/>
              </a:rPr>
              <a:t>Likely safe in foods (GRAS); Possibly unsafe as a supplement</a:t>
            </a:r>
          </a:p>
          <a:p>
            <a:pPr lvl="1"/>
            <a:r>
              <a:rPr lang="en-US" sz="1400" dirty="0" smtClean="0">
                <a:latin typeface="Arial" panose="020B0604020202020204" pitchFamily="34" charset="0"/>
                <a:cs typeface="Arial" panose="020B0604020202020204" pitchFamily="34" charset="0"/>
              </a:rPr>
              <a:t>Dose 32 – 80 mg/day</a:t>
            </a:r>
          </a:p>
          <a:p>
            <a:pPr lvl="1"/>
            <a:r>
              <a:rPr lang="en-US" sz="1400" dirty="0" smtClean="0">
                <a:latin typeface="Arial" panose="020B0604020202020204" pitchFamily="34" charset="0"/>
                <a:cs typeface="Arial" panose="020B0604020202020204" pitchFamily="34" charset="0"/>
              </a:rPr>
              <a:t>A/E: cardiovascular related, photosensitivity</a:t>
            </a:r>
          </a:p>
          <a:p>
            <a:pPr lvl="1"/>
            <a:r>
              <a:rPr lang="en-US" sz="1400" dirty="0" smtClean="0">
                <a:latin typeface="Arial" panose="020B0604020202020204" pitchFamily="34" charset="0"/>
                <a:cs typeface="Arial" panose="020B0604020202020204" pitchFamily="34" charset="0"/>
              </a:rPr>
              <a:t>Insufficient level of evidence</a:t>
            </a:r>
          </a:p>
          <a:p>
            <a:pPr lvl="1"/>
            <a:r>
              <a:rPr lang="en-US" sz="1400" dirty="0" smtClean="0">
                <a:latin typeface="Arial" panose="020B0604020202020204" pitchFamily="34" charset="0"/>
                <a:cs typeface="Arial" panose="020B0604020202020204" pitchFamily="34" charset="0"/>
              </a:rPr>
              <a:t>Drug interactions: amiodarone, antidepressants, calcium channel blockers</a:t>
            </a:r>
          </a:p>
          <a:p>
            <a:r>
              <a:rPr lang="en-US" sz="1400" b="1" u="sng" dirty="0" smtClean="0">
                <a:latin typeface="Arial" panose="020B0604020202020204" pitchFamily="34" charset="0"/>
                <a:cs typeface="Arial" panose="020B0604020202020204" pitchFamily="34" charset="0"/>
              </a:rPr>
              <a:t>Hoodia</a:t>
            </a:r>
          </a:p>
          <a:p>
            <a:pPr lvl="1"/>
            <a:r>
              <a:rPr lang="en-US" sz="1400" dirty="0" smtClean="0">
                <a:latin typeface="Arial" panose="020B0604020202020204" pitchFamily="34" charset="0"/>
                <a:cs typeface="Arial" panose="020B0604020202020204" pitchFamily="34" charset="0"/>
              </a:rPr>
              <a:t>Insufficient evidence for safety and efficacy</a:t>
            </a:r>
          </a:p>
          <a:p>
            <a:pPr lvl="1"/>
            <a:r>
              <a:rPr lang="en-US" sz="1400" dirty="0" smtClean="0">
                <a:latin typeface="Arial" panose="020B0604020202020204" pitchFamily="34" charset="0"/>
                <a:cs typeface="Arial" panose="020B0604020202020204" pitchFamily="34" charset="0"/>
              </a:rPr>
              <a:t>Dose 1 g twice daily before meals</a:t>
            </a:r>
          </a:p>
          <a:p>
            <a:pPr lvl="1"/>
            <a:r>
              <a:rPr lang="en-US" sz="1400" dirty="0" smtClean="0">
                <a:latin typeface="Arial" panose="020B0604020202020204" pitchFamily="34" charset="0"/>
                <a:cs typeface="Arial" panose="020B0604020202020204" pitchFamily="34" charset="0"/>
              </a:rPr>
              <a:t>No known drug interactions</a:t>
            </a:r>
          </a:p>
        </p:txBody>
      </p:sp>
      <p:sp>
        <p:nvSpPr>
          <p:cNvPr id="9" name="TextBox 4"/>
          <p:cNvSpPr txBox="1">
            <a:spLocks noChangeArrowheads="1"/>
          </p:cNvSpPr>
          <p:nvPr/>
        </p:nvSpPr>
        <p:spPr bwMode="auto">
          <a:xfrm>
            <a:off x="34491" y="4880873"/>
            <a:ext cx="6705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dirty="0" smtClean="0"/>
              <a:t>Natural Medicines Comprehensive Database</a:t>
            </a:r>
            <a:endParaRPr lang="en-US" altLang="en-US" sz="1000" dirty="0">
              <a:cs typeface="Arial" panose="020B0604020202020204" pitchFamily="34" charset="0"/>
            </a:endParaRPr>
          </a:p>
        </p:txBody>
      </p:sp>
    </p:spTree>
    <p:extLst>
      <p:ext uri="{BB962C8B-B14F-4D97-AF65-F5344CB8AC3E}">
        <p14:creationId xmlns:p14="http://schemas.microsoft.com/office/powerpoint/2010/main" val="15161129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565" y="1019200"/>
            <a:ext cx="8229600" cy="3288319"/>
          </a:xfrm>
        </p:spPr>
        <p:txBody>
          <a:bodyPr>
            <a:noAutofit/>
          </a:bodyPr>
          <a:lstStyle/>
          <a:p>
            <a:pPr>
              <a:spcBef>
                <a:spcPts val="450"/>
              </a:spcBef>
              <a:spcAft>
                <a:spcPts val="450"/>
              </a:spcAft>
            </a:pPr>
            <a:r>
              <a:rPr lang="en-US" sz="2800" dirty="0"/>
              <a:t>L</a:t>
            </a:r>
            <a:r>
              <a:rPr lang="en-US" sz="2800" dirty="0" smtClean="0"/>
              <a:t>aparoscopic </a:t>
            </a:r>
            <a:r>
              <a:rPr lang="en-US" sz="2800" dirty="0"/>
              <a:t>adjustable gastric banding (</a:t>
            </a:r>
            <a:r>
              <a:rPr lang="en-US" sz="2800" dirty="0" smtClean="0"/>
              <a:t>LAGB)</a:t>
            </a:r>
          </a:p>
          <a:p>
            <a:pPr>
              <a:spcBef>
                <a:spcPts val="450"/>
              </a:spcBef>
              <a:spcAft>
                <a:spcPts val="450"/>
              </a:spcAft>
            </a:pPr>
            <a:r>
              <a:rPr lang="en-US" sz="2800" dirty="0"/>
              <a:t>L</a:t>
            </a:r>
            <a:r>
              <a:rPr lang="en-US" sz="2800" dirty="0" smtClean="0"/>
              <a:t>aparoscopic </a:t>
            </a:r>
            <a:r>
              <a:rPr lang="en-US" sz="2800" dirty="0"/>
              <a:t>sleeve gastrectomy (</a:t>
            </a:r>
            <a:r>
              <a:rPr lang="en-US" sz="2800" dirty="0" smtClean="0"/>
              <a:t>LSG)</a:t>
            </a:r>
          </a:p>
          <a:p>
            <a:pPr>
              <a:spcBef>
                <a:spcPts val="450"/>
              </a:spcBef>
              <a:spcAft>
                <a:spcPts val="450"/>
              </a:spcAft>
            </a:pPr>
            <a:r>
              <a:rPr lang="en-US" sz="2800" dirty="0" smtClean="0"/>
              <a:t>Laparoscopic </a:t>
            </a:r>
            <a:r>
              <a:rPr lang="en-US" sz="2800" dirty="0"/>
              <a:t>Roux-</a:t>
            </a:r>
            <a:r>
              <a:rPr lang="en-US" sz="2800" dirty="0" err="1"/>
              <a:t>en</a:t>
            </a:r>
            <a:r>
              <a:rPr lang="en-US" sz="2800" dirty="0"/>
              <a:t>-Y gastric bypass (</a:t>
            </a:r>
            <a:r>
              <a:rPr lang="en-US" sz="2800" dirty="0" smtClean="0"/>
              <a:t>RYGB)</a:t>
            </a:r>
          </a:p>
          <a:p>
            <a:pPr>
              <a:spcBef>
                <a:spcPts val="450"/>
              </a:spcBef>
              <a:spcAft>
                <a:spcPts val="450"/>
              </a:spcAft>
            </a:pPr>
            <a:r>
              <a:rPr lang="en-US" sz="2800" dirty="0"/>
              <a:t>L</a:t>
            </a:r>
            <a:r>
              <a:rPr lang="en-US" sz="2800" dirty="0" smtClean="0"/>
              <a:t>aparoscopic </a:t>
            </a:r>
            <a:r>
              <a:rPr lang="en-US" sz="2800" dirty="0"/>
              <a:t>biliopancreatic diversion </a:t>
            </a:r>
            <a:r>
              <a:rPr lang="en-US" sz="2800" dirty="0" smtClean="0"/>
              <a:t>(BPD), </a:t>
            </a:r>
            <a:r>
              <a:rPr lang="en-US" sz="2800" dirty="0"/>
              <a:t>BPD/duodenal switch (BPD-DS)</a:t>
            </a:r>
          </a:p>
        </p:txBody>
      </p:sp>
      <p:sp>
        <p:nvSpPr>
          <p:cNvPr id="5" name="Rectangle 4"/>
          <p:cNvSpPr/>
          <p:nvPr/>
        </p:nvSpPr>
        <p:spPr>
          <a:xfrm>
            <a:off x="3025140" y="3882787"/>
            <a:ext cx="4572000" cy="424732"/>
          </a:xfrm>
          <a:prstGeom prst="rect">
            <a:avLst/>
          </a:prstGeom>
        </p:spPr>
        <p:txBody>
          <a:bodyPr>
            <a:spAutoFit/>
          </a:bodyPr>
          <a:lstStyle/>
          <a:p>
            <a:pPr>
              <a:lnSpc>
                <a:spcPct val="80000"/>
              </a:lnSpc>
            </a:pPr>
            <a:endParaRPr lang="en-US" altLang="en-US" sz="1350" dirty="0"/>
          </a:p>
          <a:p>
            <a:pPr>
              <a:lnSpc>
                <a:spcPct val="80000"/>
              </a:lnSpc>
            </a:pPr>
            <a:endParaRPr lang="en-US" altLang="en-US" sz="1350" dirty="0"/>
          </a:p>
        </p:txBody>
      </p:sp>
      <p:sp>
        <p:nvSpPr>
          <p:cNvPr id="7" name="Shape 108"/>
          <p:cNvSpPr txBox="1">
            <a:spLocks/>
          </p:cNvSpPr>
          <p:nvPr/>
        </p:nvSpPr>
        <p:spPr>
          <a:xfrm>
            <a:off x="457200" y="220005"/>
            <a:ext cx="8229600" cy="637769"/>
          </a:xfrm>
          <a:prstGeom prst="rect">
            <a:avLst/>
          </a:prstGeom>
          <a:noFill/>
          <a:ln>
            <a:noFill/>
          </a:ln>
        </p:spPr>
        <p:txBody>
          <a:bodyPr spcFirstLastPara="1" vert="horz" wrap="square" lIns="91425" tIns="45700" rIns="91425" bIns="45700" rtlCol="0" anchor="ctr" anchorCtr="0">
            <a:noAutofit/>
          </a:bodyPr>
          <a:lstStyle>
            <a:lvl1pPr algn="l" defTabSz="457200" rtl="0" eaLnBrk="1" latinLnBrk="0" hangingPunct="1">
              <a:spcBef>
                <a:spcPct val="0"/>
              </a:spcBef>
              <a:buNone/>
              <a:defRPr sz="3500" b="1" i="0" kern="1200" baseline="0">
                <a:solidFill>
                  <a:srgbClr val="0076C0"/>
                </a:solidFill>
                <a:latin typeface="Arial"/>
                <a:ea typeface="+mj-ea"/>
                <a:cs typeface="+mj-cs"/>
              </a:defRPr>
            </a:lvl1pPr>
          </a:lstStyle>
          <a:p>
            <a:pPr algn="ctr">
              <a:spcBef>
                <a:spcPts val="0"/>
              </a:spcBef>
              <a:buClr>
                <a:srgbClr val="0076C0"/>
              </a:buClr>
              <a:buSzPts val="3600"/>
              <a:buFont typeface="Arial"/>
              <a:buNone/>
            </a:pPr>
            <a:r>
              <a:rPr lang="en-US" sz="3600" dirty="0" smtClean="0"/>
              <a:t>Surgical Options</a:t>
            </a:r>
            <a:endParaRPr lang="en-US" dirty="0"/>
          </a:p>
        </p:txBody>
      </p:sp>
      <p:sp>
        <p:nvSpPr>
          <p:cNvPr id="8" name="Slide Number Placeholder 1"/>
          <p:cNvSpPr>
            <a:spLocks noGrp="1"/>
          </p:cNvSpPr>
          <p:nvPr>
            <p:ph type="sldNum" sz="quarter" idx="12"/>
          </p:nvPr>
        </p:nvSpPr>
        <p:spPr>
          <a:xfrm>
            <a:off x="7010400" y="4874166"/>
            <a:ext cx="2133600" cy="274097"/>
          </a:xfrm>
        </p:spPr>
        <p:txBody>
          <a:bodyPr/>
          <a:lstStyle/>
          <a:p>
            <a:pPr>
              <a:defRPr/>
            </a:pPr>
            <a:r>
              <a:rPr lang="en-US" sz="1000" dirty="0" smtClean="0">
                <a:latin typeface="Arial" panose="020B0604020202020204" pitchFamily="34" charset="0"/>
                <a:cs typeface="Arial" panose="020B0604020202020204" pitchFamily="34" charset="0"/>
              </a:rPr>
              <a:t>56</a:t>
            </a:r>
            <a:endParaRPr lang="en-US" sz="1000" dirty="0">
              <a:latin typeface="Arial" panose="020B0604020202020204" pitchFamily="34" charset="0"/>
              <a:cs typeface="Arial" panose="020B0604020202020204" pitchFamily="34" charset="0"/>
            </a:endParaRPr>
          </a:p>
        </p:txBody>
      </p:sp>
      <p:sp>
        <p:nvSpPr>
          <p:cNvPr id="2" name="Rectangle 1"/>
          <p:cNvSpPr/>
          <p:nvPr/>
        </p:nvSpPr>
        <p:spPr>
          <a:xfrm>
            <a:off x="15769" y="4587101"/>
            <a:ext cx="5894465" cy="553998"/>
          </a:xfrm>
          <a:prstGeom prst="rect">
            <a:avLst/>
          </a:prstGeom>
        </p:spPr>
        <p:txBody>
          <a:bodyPr wrap="square">
            <a:spAutoFit/>
          </a:bodyPr>
          <a:lstStyle/>
          <a:p>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Garvey WT, </a:t>
            </a:r>
            <a:r>
              <a:rPr lang="en-US" sz="1000" dirty="0" smtClean="0">
                <a:solidFill>
                  <a:srgbClr val="000000"/>
                </a:solidFill>
                <a:latin typeface="Arial" panose="020B0604020202020204" pitchFamily="34" charset="0"/>
                <a:ea typeface="Calibri" panose="020F0502020204030204" pitchFamily="34" charset="0"/>
                <a:cs typeface="Arial" panose="020B0604020202020204" pitchFamily="34" charset="0"/>
              </a:rPr>
              <a:t>et al. </a:t>
            </a: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American Association of Clinical Endocrinologists and American College of Endocrinology Clinical Practice Guidelines for Comprehensive Medical Care of Patients with Obesity – Executive Summary. 2016</a:t>
            </a:r>
            <a:r>
              <a:rPr lang="en-US" sz="10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77108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565" y="1019200"/>
            <a:ext cx="8229600" cy="3288319"/>
          </a:xfrm>
        </p:spPr>
        <p:txBody>
          <a:bodyPr>
            <a:noAutofit/>
          </a:bodyPr>
          <a:lstStyle/>
          <a:p>
            <a:pPr>
              <a:spcBef>
                <a:spcPts val="450"/>
              </a:spcBef>
              <a:spcAft>
                <a:spcPts val="450"/>
              </a:spcAft>
            </a:pPr>
            <a:r>
              <a:rPr lang="en-US" altLang="en-US" sz="2800" dirty="0" smtClean="0">
                <a:latin typeface="Arial" charset="0"/>
                <a:ea typeface="Arial" charset="0"/>
                <a:cs typeface="Arial" charset="0"/>
              </a:rPr>
              <a:t>Eligible if 1 of 3 criteria met: </a:t>
            </a:r>
          </a:p>
          <a:p>
            <a:pPr lvl="1">
              <a:spcBef>
                <a:spcPts val="450"/>
              </a:spcBef>
              <a:spcAft>
                <a:spcPts val="450"/>
              </a:spcAft>
            </a:pPr>
            <a:r>
              <a:rPr lang="en-US" altLang="en-US" sz="2500" dirty="0" smtClean="0">
                <a:latin typeface="Arial" charset="0"/>
                <a:ea typeface="Arial" charset="0"/>
                <a:cs typeface="Arial" charset="0"/>
              </a:rPr>
              <a:t>BMI ≥40 without coexisting medical problems</a:t>
            </a:r>
          </a:p>
          <a:p>
            <a:pPr lvl="1">
              <a:spcBef>
                <a:spcPts val="450"/>
              </a:spcBef>
              <a:spcAft>
                <a:spcPts val="450"/>
              </a:spcAft>
            </a:pPr>
            <a:r>
              <a:rPr lang="en-US" altLang="en-US" sz="2500" dirty="0" smtClean="0">
                <a:latin typeface="Arial" charset="0"/>
                <a:ea typeface="Arial" charset="0"/>
                <a:cs typeface="Arial" charset="0"/>
              </a:rPr>
              <a:t>BMI ≥35 with ≥1 obesity related comorbidities (type 2 diabetes, hypertension, hyperlipidemia, obstructive sleep apnea, asthma, arthritis)</a:t>
            </a:r>
          </a:p>
          <a:p>
            <a:pPr lvl="1">
              <a:spcBef>
                <a:spcPts val="450"/>
              </a:spcBef>
              <a:spcAft>
                <a:spcPts val="450"/>
              </a:spcAft>
            </a:pPr>
            <a:r>
              <a:rPr lang="en-US" altLang="en-US" sz="2500" dirty="0" smtClean="0">
                <a:latin typeface="Arial" charset="0"/>
                <a:ea typeface="Arial" charset="0"/>
                <a:cs typeface="Arial" charset="0"/>
              </a:rPr>
              <a:t>BMI 30-34.9 with diabetes or metabolic syndrome</a:t>
            </a:r>
          </a:p>
          <a:p>
            <a:pPr>
              <a:spcBef>
                <a:spcPts val="450"/>
              </a:spcBef>
              <a:spcAft>
                <a:spcPts val="450"/>
              </a:spcAft>
            </a:pPr>
            <a:endParaRPr lang="en-US" altLang="en-US" sz="2800" dirty="0" smtClean="0">
              <a:latin typeface="Arial" charset="0"/>
              <a:ea typeface="Arial" charset="0"/>
              <a:cs typeface="Arial" charset="0"/>
            </a:endParaRPr>
          </a:p>
          <a:p>
            <a:endParaRPr lang="en-US" sz="2800" dirty="0"/>
          </a:p>
        </p:txBody>
      </p:sp>
      <p:sp>
        <p:nvSpPr>
          <p:cNvPr id="5" name="Rectangle 4"/>
          <p:cNvSpPr/>
          <p:nvPr/>
        </p:nvSpPr>
        <p:spPr>
          <a:xfrm>
            <a:off x="3025140" y="3882787"/>
            <a:ext cx="4572000" cy="424732"/>
          </a:xfrm>
          <a:prstGeom prst="rect">
            <a:avLst/>
          </a:prstGeom>
        </p:spPr>
        <p:txBody>
          <a:bodyPr>
            <a:spAutoFit/>
          </a:bodyPr>
          <a:lstStyle/>
          <a:p>
            <a:pPr>
              <a:lnSpc>
                <a:spcPct val="80000"/>
              </a:lnSpc>
            </a:pPr>
            <a:endParaRPr lang="en-US" altLang="en-US" sz="1350" dirty="0"/>
          </a:p>
          <a:p>
            <a:pPr>
              <a:lnSpc>
                <a:spcPct val="80000"/>
              </a:lnSpc>
            </a:pPr>
            <a:endParaRPr lang="en-US" altLang="en-US" sz="1350" dirty="0"/>
          </a:p>
        </p:txBody>
      </p:sp>
      <p:sp>
        <p:nvSpPr>
          <p:cNvPr id="7" name="Shape 108"/>
          <p:cNvSpPr txBox="1">
            <a:spLocks/>
          </p:cNvSpPr>
          <p:nvPr/>
        </p:nvSpPr>
        <p:spPr>
          <a:xfrm>
            <a:off x="457200" y="220005"/>
            <a:ext cx="8229600" cy="637769"/>
          </a:xfrm>
          <a:prstGeom prst="rect">
            <a:avLst/>
          </a:prstGeom>
          <a:noFill/>
          <a:ln>
            <a:noFill/>
          </a:ln>
        </p:spPr>
        <p:txBody>
          <a:bodyPr spcFirstLastPara="1" vert="horz" wrap="square" lIns="91425" tIns="45700" rIns="91425" bIns="45700" rtlCol="0" anchor="ctr" anchorCtr="0">
            <a:noAutofit/>
          </a:bodyPr>
          <a:lstStyle>
            <a:lvl1pPr algn="l" defTabSz="457200" rtl="0" eaLnBrk="1" latinLnBrk="0" hangingPunct="1">
              <a:spcBef>
                <a:spcPct val="0"/>
              </a:spcBef>
              <a:buNone/>
              <a:defRPr sz="3500" b="1" i="0" kern="1200" baseline="0">
                <a:solidFill>
                  <a:srgbClr val="0076C0"/>
                </a:solidFill>
                <a:latin typeface="Arial"/>
                <a:ea typeface="+mj-ea"/>
                <a:cs typeface="+mj-cs"/>
              </a:defRPr>
            </a:lvl1pPr>
          </a:lstStyle>
          <a:p>
            <a:pPr algn="ctr">
              <a:spcBef>
                <a:spcPts val="0"/>
              </a:spcBef>
              <a:buClr>
                <a:srgbClr val="0076C0"/>
              </a:buClr>
              <a:buSzPts val="3600"/>
              <a:buFont typeface="Arial"/>
              <a:buNone/>
            </a:pPr>
            <a:r>
              <a:rPr lang="en-US" sz="3600" dirty="0" smtClean="0"/>
              <a:t>Eligibility Criteria</a:t>
            </a:r>
            <a:endParaRPr lang="en-US" dirty="0"/>
          </a:p>
        </p:txBody>
      </p:sp>
      <p:sp>
        <p:nvSpPr>
          <p:cNvPr id="8" name="Slide Number Placeholder 1"/>
          <p:cNvSpPr>
            <a:spLocks noGrp="1"/>
          </p:cNvSpPr>
          <p:nvPr>
            <p:ph type="sldNum" sz="quarter" idx="12"/>
          </p:nvPr>
        </p:nvSpPr>
        <p:spPr>
          <a:xfrm>
            <a:off x="7010400" y="4874166"/>
            <a:ext cx="2133600" cy="274097"/>
          </a:xfrm>
        </p:spPr>
        <p:txBody>
          <a:bodyPr/>
          <a:lstStyle/>
          <a:p>
            <a:pPr>
              <a:defRPr/>
            </a:pPr>
            <a:r>
              <a:rPr lang="en-US" sz="1000" dirty="0" smtClean="0">
                <a:latin typeface="Arial" panose="020B0604020202020204" pitchFamily="34" charset="0"/>
                <a:cs typeface="Arial" panose="020B0604020202020204" pitchFamily="34" charset="0"/>
              </a:rPr>
              <a:t>57</a:t>
            </a:r>
            <a:endParaRPr lang="en-US" sz="1000" dirty="0">
              <a:latin typeface="Arial" panose="020B0604020202020204" pitchFamily="34" charset="0"/>
              <a:cs typeface="Arial" panose="020B0604020202020204" pitchFamily="34" charset="0"/>
            </a:endParaRPr>
          </a:p>
        </p:txBody>
      </p:sp>
      <p:sp>
        <p:nvSpPr>
          <p:cNvPr id="2" name="Rectangle 1"/>
          <p:cNvSpPr/>
          <p:nvPr/>
        </p:nvSpPr>
        <p:spPr>
          <a:xfrm>
            <a:off x="15769" y="4587101"/>
            <a:ext cx="5894465" cy="553998"/>
          </a:xfrm>
          <a:prstGeom prst="rect">
            <a:avLst/>
          </a:prstGeom>
        </p:spPr>
        <p:txBody>
          <a:bodyPr wrap="square">
            <a:spAutoFit/>
          </a:bodyPr>
          <a:lstStyle/>
          <a:p>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Garvey WT, </a:t>
            </a:r>
            <a:r>
              <a:rPr lang="en-US" sz="1000" dirty="0" smtClean="0">
                <a:solidFill>
                  <a:srgbClr val="000000"/>
                </a:solidFill>
                <a:latin typeface="Arial" panose="020B0604020202020204" pitchFamily="34" charset="0"/>
                <a:ea typeface="Calibri" panose="020F0502020204030204" pitchFamily="34" charset="0"/>
                <a:cs typeface="Arial" panose="020B0604020202020204" pitchFamily="34" charset="0"/>
              </a:rPr>
              <a:t>et </a:t>
            </a: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al. American Association of Clinical Endocrinologists and American College of Endocrinology Clinical Practice Guidelines for Comprehensive Medical Care of Patients with Obesity – Executive Summary. 2016. </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07743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565" y="1019200"/>
            <a:ext cx="3416864" cy="3288319"/>
          </a:xfrm>
        </p:spPr>
        <p:txBody>
          <a:bodyPr>
            <a:noAutofit/>
          </a:bodyPr>
          <a:lstStyle/>
          <a:p>
            <a:pPr marL="0" indent="0">
              <a:spcBef>
                <a:spcPts val="450"/>
              </a:spcBef>
              <a:spcAft>
                <a:spcPts val="450"/>
              </a:spcAft>
              <a:buNone/>
            </a:pPr>
            <a:r>
              <a:rPr lang="en-US" altLang="en-US" sz="2400" b="1" u="sng" dirty="0" smtClean="0">
                <a:latin typeface="Arial" charset="0"/>
                <a:ea typeface="Arial" charset="0"/>
                <a:cs typeface="Arial" charset="0"/>
              </a:rPr>
              <a:t>Risks</a:t>
            </a:r>
            <a:r>
              <a:rPr lang="en-US" altLang="en-US" sz="2400" dirty="0" smtClean="0">
                <a:latin typeface="Arial" charset="0"/>
                <a:ea typeface="Arial" charset="0"/>
                <a:cs typeface="Arial" charset="0"/>
              </a:rPr>
              <a:t>:</a:t>
            </a:r>
          </a:p>
          <a:p>
            <a:pPr>
              <a:spcBef>
                <a:spcPts val="450"/>
              </a:spcBef>
              <a:spcAft>
                <a:spcPts val="450"/>
              </a:spcAft>
            </a:pPr>
            <a:r>
              <a:rPr lang="en-US" altLang="en-US" sz="2400" dirty="0" smtClean="0">
                <a:latin typeface="Arial" charset="0"/>
                <a:ea typeface="Arial" charset="0"/>
                <a:cs typeface="Arial" charset="0"/>
              </a:rPr>
              <a:t>Disruption of diet</a:t>
            </a:r>
          </a:p>
          <a:p>
            <a:pPr>
              <a:spcBef>
                <a:spcPts val="450"/>
              </a:spcBef>
              <a:spcAft>
                <a:spcPts val="450"/>
              </a:spcAft>
            </a:pPr>
            <a:r>
              <a:rPr lang="en-US" altLang="en-US" sz="2400" dirty="0" smtClean="0">
                <a:latin typeface="Arial" charset="0"/>
                <a:ea typeface="Arial" charset="0"/>
                <a:cs typeface="Arial" charset="0"/>
              </a:rPr>
              <a:t>Gallstone disease</a:t>
            </a:r>
          </a:p>
          <a:p>
            <a:pPr>
              <a:spcBef>
                <a:spcPts val="450"/>
              </a:spcBef>
              <a:spcAft>
                <a:spcPts val="450"/>
              </a:spcAft>
            </a:pPr>
            <a:r>
              <a:rPr lang="en-US" altLang="en-US" sz="2400" dirty="0" smtClean="0">
                <a:latin typeface="Arial" charset="0"/>
                <a:ea typeface="Arial" charset="0"/>
                <a:cs typeface="Arial" charset="0"/>
              </a:rPr>
              <a:t>Food impaction</a:t>
            </a:r>
          </a:p>
          <a:p>
            <a:pPr>
              <a:spcBef>
                <a:spcPts val="450"/>
              </a:spcBef>
              <a:spcAft>
                <a:spcPts val="450"/>
              </a:spcAft>
            </a:pPr>
            <a:r>
              <a:rPr lang="en-US" altLang="en-US" sz="2400" dirty="0" smtClean="0">
                <a:latin typeface="Arial" charset="0"/>
                <a:ea typeface="Arial" charset="0"/>
                <a:cs typeface="Arial" charset="0"/>
              </a:rPr>
              <a:t>Band displacement</a:t>
            </a:r>
          </a:p>
          <a:p>
            <a:pPr>
              <a:spcBef>
                <a:spcPts val="450"/>
              </a:spcBef>
              <a:spcAft>
                <a:spcPts val="450"/>
              </a:spcAft>
            </a:pPr>
            <a:r>
              <a:rPr lang="en-US" altLang="en-US" sz="2400" dirty="0" smtClean="0">
                <a:latin typeface="Arial" charset="0"/>
                <a:ea typeface="Arial" charset="0"/>
                <a:cs typeface="Arial" charset="0"/>
              </a:rPr>
              <a:t>Internal hernia</a:t>
            </a:r>
          </a:p>
          <a:p>
            <a:pPr>
              <a:spcBef>
                <a:spcPts val="450"/>
              </a:spcBef>
              <a:spcAft>
                <a:spcPts val="450"/>
              </a:spcAft>
            </a:pPr>
            <a:r>
              <a:rPr lang="en-US" altLang="en-US" sz="2400" dirty="0" smtClean="0">
                <a:latin typeface="Arial" charset="0"/>
                <a:ea typeface="Arial" charset="0"/>
                <a:cs typeface="Arial" charset="0"/>
              </a:rPr>
              <a:t>Drug absorption</a:t>
            </a:r>
          </a:p>
          <a:p>
            <a:endParaRPr lang="en-US" sz="2400" dirty="0"/>
          </a:p>
        </p:txBody>
      </p:sp>
      <p:sp>
        <p:nvSpPr>
          <p:cNvPr id="5" name="Rectangle 4"/>
          <p:cNvSpPr/>
          <p:nvPr/>
        </p:nvSpPr>
        <p:spPr>
          <a:xfrm>
            <a:off x="3025140" y="3882787"/>
            <a:ext cx="4572000" cy="424732"/>
          </a:xfrm>
          <a:prstGeom prst="rect">
            <a:avLst/>
          </a:prstGeom>
        </p:spPr>
        <p:txBody>
          <a:bodyPr>
            <a:spAutoFit/>
          </a:bodyPr>
          <a:lstStyle/>
          <a:p>
            <a:pPr>
              <a:lnSpc>
                <a:spcPct val="80000"/>
              </a:lnSpc>
            </a:pPr>
            <a:endParaRPr lang="en-US" altLang="en-US" sz="1350" dirty="0"/>
          </a:p>
          <a:p>
            <a:pPr>
              <a:lnSpc>
                <a:spcPct val="80000"/>
              </a:lnSpc>
            </a:pPr>
            <a:endParaRPr lang="en-US" altLang="en-US" sz="1350" dirty="0"/>
          </a:p>
        </p:txBody>
      </p:sp>
      <p:sp>
        <p:nvSpPr>
          <p:cNvPr id="7" name="Shape 108"/>
          <p:cNvSpPr txBox="1">
            <a:spLocks/>
          </p:cNvSpPr>
          <p:nvPr/>
        </p:nvSpPr>
        <p:spPr>
          <a:xfrm>
            <a:off x="457200" y="220005"/>
            <a:ext cx="8229600" cy="637769"/>
          </a:xfrm>
          <a:prstGeom prst="rect">
            <a:avLst/>
          </a:prstGeom>
          <a:noFill/>
          <a:ln>
            <a:noFill/>
          </a:ln>
        </p:spPr>
        <p:txBody>
          <a:bodyPr spcFirstLastPara="1" vert="horz" wrap="square" lIns="91425" tIns="45700" rIns="91425" bIns="45700" rtlCol="0" anchor="ctr" anchorCtr="0">
            <a:noAutofit/>
          </a:bodyPr>
          <a:lstStyle>
            <a:lvl1pPr algn="l" defTabSz="457200" rtl="0" eaLnBrk="1" latinLnBrk="0" hangingPunct="1">
              <a:spcBef>
                <a:spcPct val="0"/>
              </a:spcBef>
              <a:buNone/>
              <a:defRPr sz="3500" b="1" i="0" kern="1200" baseline="0">
                <a:solidFill>
                  <a:srgbClr val="0076C0"/>
                </a:solidFill>
                <a:latin typeface="Arial"/>
                <a:ea typeface="+mj-ea"/>
                <a:cs typeface="+mj-cs"/>
              </a:defRPr>
            </a:lvl1pPr>
          </a:lstStyle>
          <a:p>
            <a:pPr algn="ctr">
              <a:spcBef>
                <a:spcPts val="0"/>
              </a:spcBef>
              <a:buClr>
                <a:srgbClr val="0076C0"/>
              </a:buClr>
              <a:buSzPts val="3600"/>
              <a:buFont typeface="Arial"/>
              <a:buNone/>
            </a:pPr>
            <a:r>
              <a:rPr lang="en-US" sz="3600" dirty="0" smtClean="0"/>
              <a:t>Surgery Risks/Benefits</a:t>
            </a:r>
            <a:endParaRPr lang="en-US" dirty="0"/>
          </a:p>
        </p:txBody>
      </p:sp>
      <p:sp>
        <p:nvSpPr>
          <p:cNvPr id="8" name="Slide Number Placeholder 1"/>
          <p:cNvSpPr>
            <a:spLocks noGrp="1"/>
          </p:cNvSpPr>
          <p:nvPr>
            <p:ph type="sldNum" sz="quarter" idx="12"/>
          </p:nvPr>
        </p:nvSpPr>
        <p:spPr>
          <a:xfrm>
            <a:off x="7010400" y="4874166"/>
            <a:ext cx="2133600" cy="274097"/>
          </a:xfrm>
        </p:spPr>
        <p:txBody>
          <a:bodyPr/>
          <a:lstStyle/>
          <a:p>
            <a:pPr>
              <a:defRPr/>
            </a:pPr>
            <a:r>
              <a:rPr lang="en-US" sz="1000" dirty="0" smtClean="0">
                <a:latin typeface="Arial" panose="020B0604020202020204" pitchFamily="34" charset="0"/>
                <a:cs typeface="Arial" panose="020B0604020202020204" pitchFamily="34" charset="0"/>
              </a:rPr>
              <a:t>58</a:t>
            </a:r>
            <a:endParaRPr lang="en-US" sz="1000" dirty="0">
              <a:latin typeface="Arial" panose="020B0604020202020204" pitchFamily="34" charset="0"/>
              <a:cs typeface="Arial" panose="020B0604020202020204" pitchFamily="34" charset="0"/>
            </a:endParaRPr>
          </a:p>
        </p:txBody>
      </p:sp>
      <p:sp>
        <p:nvSpPr>
          <p:cNvPr id="2" name="Rectangle 1"/>
          <p:cNvSpPr/>
          <p:nvPr/>
        </p:nvSpPr>
        <p:spPr>
          <a:xfrm>
            <a:off x="15769" y="4587101"/>
            <a:ext cx="5894465" cy="553998"/>
          </a:xfrm>
          <a:prstGeom prst="rect">
            <a:avLst/>
          </a:prstGeom>
        </p:spPr>
        <p:txBody>
          <a:bodyPr wrap="square">
            <a:spAutoFit/>
          </a:bodyPr>
          <a:lstStyle/>
          <a:p>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Garvey WT, </a:t>
            </a:r>
            <a:r>
              <a:rPr lang="en-US" sz="1000" dirty="0" smtClean="0">
                <a:solidFill>
                  <a:srgbClr val="000000"/>
                </a:solidFill>
                <a:latin typeface="Arial" panose="020B0604020202020204" pitchFamily="34" charset="0"/>
                <a:ea typeface="Calibri" panose="020F0502020204030204" pitchFamily="34" charset="0"/>
                <a:cs typeface="Arial" panose="020B0604020202020204" pitchFamily="34" charset="0"/>
              </a:rPr>
              <a:t>et </a:t>
            </a: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al. American Association of Clinical Endocrinologists and American College of Endocrinology Clinical Practice Guidelines for Comprehensive Medical Care of Patients with Obesity – Executive Summary. 2016. </a:t>
            </a:r>
            <a:endParaRPr lang="en-US" sz="1000" dirty="0">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4384546" y="1019203"/>
            <a:ext cx="4011968" cy="328831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1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450"/>
              </a:spcBef>
              <a:spcAft>
                <a:spcPts val="450"/>
              </a:spcAft>
              <a:buFont typeface="Arial"/>
              <a:buNone/>
            </a:pPr>
            <a:r>
              <a:rPr lang="en-US" altLang="en-US" sz="2400" b="1" u="sng" dirty="0" smtClean="0">
                <a:latin typeface="Arial" charset="0"/>
                <a:ea typeface="Arial" charset="0"/>
                <a:cs typeface="Arial" charset="0"/>
              </a:rPr>
              <a:t>Benefits</a:t>
            </a:r>
            <a:r>
              <a:rPr lang="en-US" altLang="en-US" sz="2400" dirty="0" smtClean="0">
                <a:latin typeface="Arial" charset="0"/>
                <a:ea typeface="Arial" charset="0"/>
                <a:cs typeface="Arial" charset="0"/>
              </a:rPr>
              <a:t>:</a:t>
            </a:r>
          </a:p>
          <a:p>
            <a:pPr>
              <a:spcBef>
                <a:spcPts val="450"/>
              </a:spcBef>
              <a:spcAft>
                <a:spcPts val="450"/>
              </a:spcAft>
            </a:pPr>
            <a:r>
              <a:rPr lang="en-US" altLang="en-US" sz="2400" dirty="0" smtClean="0">
                <a:latin typeface="Arial" charset="0"/>
                <a:ea typeface="Arial" charset="0"/>
                <a:cs typeface="Arial" charset="0"/>
              </a:rPr>
              <a:t>Weight loss (30-40kg)</a:t>
            </a:r>
          </a:p>
          <a:p>
            <a:pPr>
              <a:spcBef>
                <a:spcPts val="450"/>
              </a:spcBef>
              <a:spcAft>
                <a:spcPts val="450"/>
              </a:spcAft>
            </a:pPr>
            <a:r>
              <a:rPr lang="en-US" altLang="en-US" sz="2400" dirty="0" smtClean="0">
                <a:latin typeface="Arial" charset="0"/>
                <a:ea typeface="Arial" charset="0"/>
                <a:cs typeface="Arial" charset="0"/>
              </a:rPr>
              <a:t>Improvement of </a:t>
            </a:r>
            <a:r>
              <a:rPr lang="en-US" altLang="en-US" sz="2400" dirty="0" err="1" smtClean="0">
                <a:latin typeface="Arial" charset="0"/>
                <a:ea typeface="Arial" charset="0"/>
                <a:cs typeface="Arial" charset="0"/>
              </a:rPr>
              <a:t>cardiometabolic</a:t>
            </a:r>
            <a:r>
              <a:rPr lang="en-US" altLang="en-US" sz="2400" dirty="0" smtClean="0">
                <a:latin typeface="Arial" charset="0"/>
                <a:ea typeface="Arial" charset="0"/>
                <a:cs typeface="Arial" charset="0"/>
              </a:rPr>
              <a:t> factors</a:t>
            </a:r>
          </a:p>
          <a:p>
            <a:pPr>
              <a:spcBef>
                <a:spcPts val="450"/>
              </a:spcBef>
              <a:spcAft>
                <a:spcPts val="450"/>
              </a:spcAft>
            </a:pPr>
            <a:r>
              <a:rPr lang="en-US" altLang="en-US" sz="2400" dirty="0" smtClean="0">
                <a:latin typeface="Arial" charset="0"/>
                <a:ea typeface="Arial" charset="0"/>
                <a:cs typeface="Arial" charset="0"/>
              </a:rPr>
              <a:t>Improvement of chronic conditions</a:t>
            </a:r>
          </a:p>
          <a:p>
            <a:endParaRPr lang="en-US" sz="2400" dirty="0"/>
          </a:p>
        </p:txBody>
      </p:sp>
    </p:spTree>
    <p:extLst>
      <p:ext uri="{BB962C8B-B14F-4D97-AF65-F5344CB8AC3E}">
        <p14:creationId xmlns:p14="http://schemas.microsoft.com/office/powerpoint/2010/main" val="3736801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564" y="973480"/>
            <a:ext cx="3885675" cy="3288319"/>
          </a:xfrm>
        </p:spPr>
        <p:txBody>
          <a:bodyPr>
            <a:noAutofit/>
          </a:bodyPr>
          <a:lstStyle/>
          <a:p>
            <a:pPr marL="0" indent="0">
              <a:spcBef>
                <a:spcPts val="450"/>
              </a:spcBef>
              <a:spcAft>
                <a:spcPts val="450"/>
              </a:spcAft>
              <a:buNone/>
            </a:pPr>
            <a:r>
              <a:rPr lang="en-US" altLang="en-US" sz="2400" b="1" u="sng" dirty="0" smtClean="0">
                <a:latin typeface="Arial" charset="0"/>
                <a:ea typeface="Arial" charset="0"/>
                <a:cs typeface="Arial" charset="0"/>
              </a:rPr>
              <a:t>Goals</a:t>
            </a:r>
            <a:r>
              <a:rPr lang="en-US" altLang="en-US" sz="2400" dirty="0" smtClean="0">
                <a:latin typeface="Arial" charset="0"/>
                <a:ea typeface="Arial" charset="0"/>
                <a:cs typeface="Arial" charset="0"/>
              </a:rPr>
              <a:t>:</a:t>
            </a:r>
          </a:p>
          <a:p>
            <a:pPr>
              <a:spcBef>
                <a:spcPts val="450"/>
              </a:spcBef>
              <a:spcAft>
                <a:spcPts val="450"/>
              </a:spcAft>
            </a:pPr>
            <a:r>
              <a:rPr lang="en-US" sz="2400" dirty="0" smtClean="0">
                <a:latin typeface="Arial" charset="0"/>
                <a:cs typeface="Arial" charset="0"/>
              </a:rPr>
              <a:t>Prevent further weight gain</a:t>
            </a:r>
          </a:p>
          <a:p>
            <a:pPr>
              <a:spcBef>
                <a:spcPts val="450"/>
              </a:spcBef>
              <a:spcAft>
                <a:spcPts val="450"/>
              </a:spcAft>
            </a:pPr>
            <a:r>
              <a:rPr lang="en-US" sz="2400" dirty="0" smtClean="0">
                <a:latin typeface="Arial" charset="0"/>
                <a:cs typeface="Arial" charset="0"/>
              </a:rPr>
              <a:t>Promote weight loss and measures for maintenance</a:t>
            </a:r>
          </a:p>
          <a:p>
            <a:pPr>
              <a:spcBef>
                <a:spcPts val="450"/>
              </a:spcBef>
              <a:spcAft>
                <a:spcPts val="450"/>
              </a:spcAft>
            </a:pPr>
            <a:r>
              <a:rPr lang="en-US" sz="2400" dirty="0" smtClean="0">
                <a:latin typeface="Arial" charset="0"/>
                <a:cs typeface="Arial" charset="0"/>
              </a:rPr>
              <a:t>Modify risk factors</a:t>
            </a:r>
          </a:p>
          <a:p>
            <a:pPr>
              <a:spcBef>
                <a:spcPts val="450"/>
              </a:spcBef>
              <a:spcAft>
                <a:spcPts val="450"/>
              </a:spcAft>
            </a:pPr>
            <a:r>
              <a:rPr lang="en-US" sz="2400" dirty="0" smtClean="0">
                <a:latin typeface="Arial" charset="0"/>
                <a:cs typeface="Arial" charset="0"/>
              </a:rPr>
              <a:t>Reduce risk of co-morbid conditions and death</a:t>
            </a:r>
            <a:endParaRPr lang="en-US" sz="2400" dirty="0"/>
          </a:p>
        </p:txBody>
      </p:sp>
      <p:sp>
        <p:nvSpPr>
          <p:cNvPr id="5" name="Rectangle 4"/>
          <p:cNvSpPr/>
          <p:nvPr/>
        </p:nvSpPr>
        <p:spPr>
          <a:xfrm>
            <a:off x="3025140" y="3882787"/>
            <a:ext cx="4572000" cy="424732"/>
          </a:xfrm>
          <a:prstGeom prst="rect">
            <a:avLst/>
          </a:prstGeom>
        </p:spPr>
        <p:txBody>
          <a:bodyPr>
            <a:spAutoFit/>
          </a:bodyPr>
          <a:lstStyle/>
          <a:p>
            <a:pPr>
              <a:lnSpc>
                <a:spcPct val="80000"/>
              </a:lnSpc>
            </a:pPr>
            <a:endParaRPr lang="en-US" altLang="en-US" sz="1350" dirty="0"/>
          </a:p>
          <a:p>
            <a:pPr>
              <a:lnSpc>
                <a:spcPct val="80000"/>
              </a:lnSpc>
            </a:pPr>
            <a:endParaRPr lang="en-US" altLang="en-US" sz="1350" dirty="0"/>
          </a:p>
        </p:txBody>
      </p:sp>
      <p:sp>
        <p:nvSpPr>
          <p:cNvPr id="7" name="Shape 108"/>
          <p:cNvSpPr txBox="1">
            <a:spLocks/>
          </p:cNvSpPr>
          <p:nvPr/>
        </p:nvSpPr>
        <p:spPr>
          <a:xfrm>
            <a:off x="457200" y="220005"/>
            <a:ext cx="8229600" cy="637769"/>
          </a:xfrm>
          <a:prstGeom prst="rect">
            <a:avLst/>
          </a:prstGeom>
          <a:noFill/>
          <a:ln>
            <a:noFill/>
          </a:ln>
        </p:spPr>
        <p:txBody>
          <a:bodyPr spcFirstLastPara="1" vert="horz" wrap="square" lIns="91425" tIns="45700" rIns="91425" bIns="45700" rtlCol="0" anchor="ctr" anchorCtr="0">
            <a:noAutofit/>
          </a:bodyPr>
          <a:lstStyle>
            <a:lvl1pPr algn="l" defTabSz="457200" rtl="0" eaLnBrk="1" latinLnBrk="0" hangingPunct="1">
              <a:spcBef>
                <a:spcPct val="0"/>
              </a:spcBef>
              <a:buNone/>
              <a:defRPr sz="3500" b="1" i="0" kern="1200" baseline="0">
                <a:solidFill>
                  <a:srgbClr val="0076C0"/>
                </a:solidFill>
                <a:latin typeface="Arial"/>
                <a:ea typeface="+mj-ea"/>
                <a:cs typeface="+mj-cs"/>
              </a:defRPr>
            </a:lvl1pPr>
          </a:lstStyle>
          <a:p>
            <a:pPr algn="ctr">
              <a:spcBef>
                <a:spcPts val="0"/>
              </a:spcBef>
              <a:buClr>
                <a:srgbClr val="0076C0"/>
              </a:buClr>
              <a:buSzPts val="3600"/>
              <a:buFont typeface="Arial"/>
              <a:buNone/>
            </a:pPr>
            <a:r>
              <a:rPr lang="en-US" sz="3600" dirty="0" smtClean="0"/>
              <a:t>Summary of Goals and Approaches to Increase Success</a:t>
            </a:r>
            <a:endParaRPr lang="en-US" dirty="0"/>
          </a:p>
        </p:txBody>
      </p:sp>
      <p:sp>
        <p:nvSpPr>
          <p:cNvPr id="8" name="Slide Number Placeholder 1"/>
          <p:cNvSpPr>
            <a:spLocks noGrp="1"/>
          </p:cNvSpPr>
          <p:nvPr>
            <p:ph type="sldNum" sz="quarter" idx="12"/>
          </p:nvPr>
        </p:nvSpPr>
        <p:spPr>
          <a:xfrm>
            <a:off x="7010400" y="4874166"/>
            <a:ext cx="2133600" cy="274097"/>
          </a:xfrm>
        </p:spPr>
        <p:txBody>
          <a:bodyPr/>
          <a:lstStyle/>
          <a:p>
            <a:pPr>
              <a:defRPr/>
            </a:pPr>
            <a:r>
              <a:rPr lang="en-US" sz="1000" dirty="0" smtClean="0">
                <a:latin typeface="Arial" panose="020B0604020202020204" pitchFamily="34" charset="0"/>
                <a:cs typeface="Arial" panose="020B0604020202020204" pitchFamily="34" charset="0"/>
              </a:rPr>
              <a:t>58</a:t>
            </a:r>
            <a:endParaRPr lang="en-US" sz="1000" dirty="0">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4384546" y="996343"/>
            <a:ext cx="4011968" cy="328831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1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450"/>
              </a:spcBef>
              <a:spcAft>
                <a:spcPts val="450"/>
              </a:spcAft>
              <a:buFont typeface="Arial"/>
              <a:buNone/>
            </a:pPr>
            <a:r>
              <a:rPr lang="en-US" altLang="en-US" sz="2400" b="1" u="sng" dirty="0" smtClean="0">
                <a:latin typeface="Arial" charset="0"/>
                <a:ea typeface="Arial" charset="0"/>
                <a:cs typeface="Arial" charset="0"/>
              </a:rPr>
              <a:t>Approaches</a:t>
            </a:r>
            <a:r>
              <a:rPr lang="en-US" altLang="en-US" sz="2400" dirty="0" smtClean="0">
                <a:latin typeface="Arial" charset="0"/>
                <a:ea typeface="Arial" charset="0"/>
                <a:cs typeface="Arial" charset="0"/>
              </a:rPr>
              <a:t>:</a:t>
            </a:r>
          </a:p>
          <a:p>
            <a:pPr>
              <a:spcBef>
                <a:spcPts val="450"/>
              </a:spcBef>
              <a:spcAft>
                <a:spcPts val="450"/>
              </a:spcAft>
            </a:pPr>
            <a:r>
              <a:rPr lang="en-US" altLang="en-US" sz="2400" dirty="0" smtClean="0">
                <a:latin typeface="Arial" charset="0"/>
                <a:ea typeface="Arial" charset="0"/>
                <a:cs typeface="Arial" charset="0"/>
              </a:rPr>
              <a:t>Lifestyle changes are critical</a:t>
            </a:r>
          </a:p>
          <a:p>
            <a:pPr>
              <a:spcBef>
                <a:spcPts val="450"/>
              </a:spcBef>
              <a:spcAft>
                <a:spcPts val="450"/>
              </a:spcAft>
            </a:pPr>
            <a:r>
              <a:rPr lang="en-US" altLang="en-US" sz="2400" dirty="0" smtClean="0">
                <a:latin typeface="Arial" charset="0"/>
                <a:ea typeface="Arial" charset="0"/>
                <a:cs typeface="Arial" charset="0"/>
              </a:rPr>
              <a:t>Drug therapy can be added on as adjunct therapy</a:t>
            </a:r>
          </a:p>
          <a:p>
            <a:pPr>
              <a:spcBef>
                <a:spcPts val="450"/>
              </a:spcBef>
              <a:spcAft>
                <a:spcPts val="450"/>
              </a:spcAft>
            </a:pPr>
            <a:r>
              <a:rPr lang="en-US" altLang="en-US" sz="2400" dirty="0" smtClean="0">
                <a:latin typeface="Arial" charset="0"/>
                <a:ea typeface="Arial" charset="0"/>
                <a:cs typeface="Arial" charset="0"/>
              </a:rPr>
              <a:t>When appropriate, surgical options can be considered</a:t>
            </a:r>
          </a:p>
          <a:p>
            <a:endParaRPr lang="en-US" sz="2400" dirty="0"/>
          </a:p>
        </p:txBody>
      </p:sp>
    </p:spTree>
    <p:extLst>
      <p:ext uri="{BB962C8B-B14F-4D97-AF65-F5344CB8AC3E}">
        <p14:creationId xmlns:p14="http://schemas.microsoft.com/office/powerpoint/2010/main" val="3331119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151255"/>
            <a:ext cx="8229600" cy="76152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76C0"/>
              </a:buClr>
              <a:buSzPts val="3600"/>
              <a:buFont typeface="Arial"/>
              <a:buNone/>
            </a:pPr>
            <a:r>
              <a:rPr lang="en-US" sz="3600" dirty="0" smtClean="0"/>
              <a:t>Objectives</a:t>
            </a:r>
            <a:endParaRPr dirty="0"/>
          </a:p>
        </p:txBody>
      </p:sp>
      <p:sp>
        <p:nvSpPr>
          <p:cNvPr id="6" name="Shape 116"/>
          <p:cNvSpPr txBox="1">
            <a:spLocks/>
          </p:cNvSpPr>
          <p:nvPr/>
        </p:nvSpPr>
        <p:spPr>
          <a:xfrm>
            <a:off x="4152614" y="1539304"/>
            <a:ext cx="4534186" cy="3108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SzPts val="3100"/>
              <a:buFont typeface="Arial"/>
              <a:buChar char="•"/>
            </a:pPr>
            <a:r>
              <a:rPr lang="en-US" sz="2400" dirty="0" smtClean="0"/>
              <a:t>Describe the economic, clinical and humanistic impact of obesity</a:t>
            </a:r>
          </a:p>
          <a:p>
            <a:pPr marL="342900" indent="-342900">
              <a:buSzPts val="3100"/>
              <a:buFont typeface="Arial"/>
              <a:buChar char="•"/>
            </a:pPr>
            <a:r>
              <a:rPr lang="en-US" sz="2400" dirty="0" smtClean="0"/>
              <a:t>Describe the pathogenesis and significance of obesity in diabetes</a:t>
            </a:r>
          </a:p>
          <a:p>
            <a:pPr marL="342900" indent="-342900">
              <a:buSzPts val="3100"/>
              <a:buFont typeface="Arial"/>
              <a:buChar char="•"/>
            </a:pPr>
            <a:r>
              <a:rPr lang="en-US" sz="2400" dirty="0" smtClean="0"/>
              <a:t>Compare and contrast key strategies to manage obesity</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58" y="1347952"/>
            <a:ext cx="3803478" cy="3476297"/>
          </a:xfrm>
          <a:prstGeom prst="rect">
            <a:avLst/>
          </a:prstGeom>
        </p:spPr>
      </p:pic>
    </p:spTree>
    <p:extLst>
      <p:ext uri="{BB962C8B-B14F-4D97-AF65-F5344CB8AC3E}">
        <p14:creationId xmlns:p14="http://schemas.microsoft.com/office/powerpoint/2010/main" val="9060096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148263"/>
          </a:xfrm>
          <a:prstGeom prst="rect">
            <a:avLst/>
          </a:prstGeom>
          <a:solidFill>
            <a:srgbClr val="CCD82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7618614" y="4637341"/>
            <a:ext cx="1159328" cy="282525"/>
          </a:xfrm>
          <a:prstGeom prst="rect">
            <a:avLst/>
          </a:prstGeom>
        </p:spPr>
      </p:pic>
      <p:sp>
        <p:nvSpPr>
          <p:cNvPr id="2" name="Title 1"/>
          <p:cNvSpPr>
            <a:spLocks noGrp="1"/>
          </p:cNvSpPr>
          <p:nvPr>
            <p:ph type="title"/>
          </p:nvPr>
        </p:nvSpPr>
        <p:spPr>
          <a:xfrm>
            <a:off x="457200" y="1144962"/>
            <a:ext cx="8229600" cy="2550695"/>
          </a:xfrm>
        </p:spPr>
        <p:txBody>
          <a:bodyPr/>
          <a:lstStyle/>
          <a:p>
            <a:pPr algn="ctr"/>
            <a:r>
              <a:rPr lang="en-US" sz="4400" dirty="0" smtClean="0"/>
              <a:t>Case Study</a:t>
            </a:r>
            <a:endParaRPr lang="en-US" sz="4400" dirty="0"/>
          </a:p>
        </p:txBody>
      </p:sp>
    </p:spTree>
    <p:extLst>
      <p:ext uri="{BB962C8B-B14F-4D97-AF65-F5344CB8AC3E}">
        <p14:creationId xmlns:p14="http://schemas.microsoft.com/office/powerpoint/2010/main" val="24324878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6518"/>
            <a:ext cx="8229600" cy="485129"/>
          </a:xfrm>
        </p:spPr>
        <p:txBody>
          <a:bodyPr/>
          <a:lstStyle/>
          <a:p>
            <a:pPr algn="ctr"/>
            <a:r>
              <a:rPr lang="en-US" sz="3600" b="1" dirty="0" smtClean="0"/>
              <a:t>Meet  PJ</a:t>
            </a:r>
            <a:endParaRPr lang="en-US" sz="3600" b="1" dirty="0"/>
          </a:p>
        </p:txBody>
      </p:sp>
      <p:sp>
        <p:nvSpPr>
          <p:cNvPr id="3" name="Content Placeholder 2"/>
          <p:cNvSpPr>
            <a:spLocks noGrp="1"/>
          </p:cNvSpPr>
          <p:nvPr>
            <p:ph idx="1"/>
          </p:nvPr>
        </p:nvSpPr>
        <p:spPr>
          <a:xfrm>
            <a:off x="210208" y="821647"/>
            <a:ext cx="8229600" cy="3288319"/>
          </a:xfrm>
        </p:spPr>
        <p:txBody>
          <a:bodyPr>
            <a:noAutofit/>
          </a:bodyPr>
          <a:lstStyle/>
          <a:p>
            <a:r>
              <a:rPr lang="en-US" sz="2400" dirty="0" smtClean="0"/>
              <a:t>47 yo male</a:t>
            </a:r>
          </a:p>
          <a:p>
            <a:r>
              <a:rPr lang="en-US" sz="2400" b="1" u="sng" dirty="0" err="1" smtClean="0"/>
              <a:t>Dx</a:t>
            </a:r>
            <a:r>
              <a:rPr lang="en-US" sz="2400" dirty="0" smtClean="0"/>
              <a:t>: Type 2 Diabetes, HTN, Neuropathy, </a:t>
            </a:r>
          </a:p>
          <a:p>
            <a:pPr marL="0" indent="0">
              <a:buNone/>
            </a:pPr>
            <a:r>
              <a:rPr lang="en-US" sz="2400" dirty="0"/>
              <a:t> </a:t>
            </a:r>
            <a:r>
              <a:rPr lang="en-US" sz="2400" dirty="0" smtClean="0"/>
              <a:t>   </a:t>
            </a:r>
            <a:r>
              <a:rPr lang="en-US" sz="2400" dirty="0" err="1" smtClean="0"/>
              <a:t>Hx</a:t>
            </a:r>
            <a:r>
              <a:rPr lang="en-US" sz="2400" dirty="0" smtClean="0"/>
              <a:t> of pancreatitis</a:t>
            </a:r>
          </a:p>
          <a:p>
            <a:r>
              <a:rPr lang="en-US" sz="2400" b="1" u="sng" dirty="0" smtClean="0"/>
              <a:t>Meds</a:t>
            </a:r>
            <a:r>
              <a:rPr lang="en-US" sz="2400" dirty="0" smtClean="0"/>
              <a:t>: HCTZ 25 mg daily, Metformin</a:t>
            </a:r>
          </a:p>
          <a:p>
            <a:pPr marL="0" indent="0">
              <a:buNone/>
            </a:pPr>
            <a:r>
              <a:rPr lang="en-US" sz="2400" dirty="0"/>
              <a:t> </a:t>
            </a:r>
            <a:r>
              <a:rPr lang="en-US" sz="2400" dirty="0" smtClean="0"/>
              <a:t>   1000 mg twice daily, Amitriptyline 100 mg daily</a:t>
            </a:r>
          </a:p>
          <a:p>
            <a:r>
              <a:rPr lang="en-US" sz="2400" b="1" u="sng" dirty="0" smtClean="0"/>
              <a:t>SH</a:t>
            </a:r>
            <a:r>
              <a:rPr lang="en-US" sz="2400" dirty="0" smtClean="0"/>
              <a:t>: 1-2 beers daily, former smoker, evening trips to ice cream shop</a:t>
            </a:r>
          </a:p>
          <a:p>
            <a:r>
              <a:rPr lang="en-US" sz="2400" b="1" u="sng" dirty="0" smtClean="0"/>
              <a:t>Physical activity</a:t>
            </a:r>
            <a:r>
              <a:rPr lang="en-US" sz="2400" dirty="0" smtClean="0"/>
              <a:t>: no exercise, desk job</a:t>
            </a:r>
          </a:p>
          <a:p>
            <a:r>
              <a:rPr lang="en-US" sz="2400" dirty="0" smtClean="0"/>
              <a:t>Client states he has been told to lose weight and to watch his carbohydrates</a:t>
            </a:r>
            <a:endParaRPr lang="en-US" sz="2400" dirty="0"/>
          </a:p>
        </p:txBody>
      </p:sp>
      <p:sp>
        <p:nvSpPr>
          <p:cNvPr id="7" name="Slide Number Placeholder 1"/>
          <p:cNvSpPr>
            <a:spLocks noGrp="1"/>
          </p:cNvSpPr>
          <p:nvPr>
            <p:ph type="sldNum" sz="quarter" idx="12"/>
          </p:nvPr>
        </p:nvSpPr>
        <p:spPr>
          <a:xfrm>
            <a:off x="7010400" y="4874166"/>
            <a:ext cx="2133600" cy="274097"/>
          </a:xfrm>
        </p:spPr>
        <p:txBody>
          <a:bodyPr/>
          <a:lstStyle/>
          <a:p>
            <a:pPr>
              <a:defRPr/>
            </a:pPr>
            <a:r>
              <a:rPr lang="en-US" sz="1000" dirty="0" smtClean="0">
                <a:latin typeface="Arial" panose="020B0604020202020204" pitchFamily="34" charset="0"/>
                <a:cs typeface="Arial" panose="020B0604020202020204" pitchFamily="34" charset="0"/>
              </a:rPr>
              <a:t>60</a:t>
            </a:r>
            <a:endParaRPr lang="en-US" sz="1000" dirty="0">
              <a:latin typeface="Arial" panose="020B0604020202020204" pitchFamily="34" charset="0"/>
              <a:cs typeface="Arial" panose="020B0604020202020204" pitchFamily="34" charset="0"/>
            </a:endParaRPr>
          </a:p>
        </p:txBody>
      </p:sp>
      <p:pic>
        <p:nvPicPr>
          <p:cNvPr id="2050" name="Picture 2" descr="Image result for middle aged ma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0588" y="588850"/>
            <a:ext cx="2999462" cy="1993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3445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604"/>
            <a:ext cx="8229600" cy="485129"/>
          </a:xfrm>
        </p:spPr>
        <p:txBody>
          <a:bodyPr>
            <a:normAutofit fontScale="90000"/>
          </a:bodyPr>
          <a:lstStyle/>
          <a:p>
            <a:pPr algn="ctr"/>
            <a:r>
              <a:rPr lang="en-US" sz="4000" b="1" dirty="0" smtClean="0"/>
              <a:t>Metabolic</a:t>
            </a:r>
            <a:r>
              <a:rPr lang="en-US" b="1" dirty="0" smtClean="0"/>
              <a:t> &amp; Anthropometric History</a:t>
            </a:r>
            <a:endParaRPr lang="en-US" b="1" dirty="0"/>
          </a:p>
        </p:txBody>
      </p:sp>
      <p:sp>
        <p:nvSpPr>
          <p:cNvPr id="3" name="Content Placeholder 2"/>
          <p:cNvSpPr>
            <a:spLocks noGrp="1"/>
          </p:cNvSpPr>
          <p:nvPr>
            <p:ph sz="half" idx="1"/>
          </p:nvPr>
        </p:nvSpPr>
        <p:spPr>
          <a:xfrm>
            <a:off x="457200" y="1185917"/>
            <a:ext cx="4038600" cy="2550297"/>
          </a:xfrm>
        </p:spPr>
        <p:txBody>
          <a:bodyPr>
            <a:normAutofit/>
          </a:bodyPr>
          <a:lstStyle/>
          <a:p>
            <a:pPr>
              <a:buNone/>
            </a:pPr>
            <a:r>
              <a:rPr lang="en-US" sz="2400" dirty="0"/>
              <a:t>Wt:    86.4 kg (210 lb)</a:t>
            </a:r>
          </a:p>
          <a:p>
            <a:pPr>
              <a:buNone/>
            </a:pPr>
            <a:r>
              <a:rPr lang="en-US" sz="2400" dirty="0"/>
              <a:t>Ht:    177.8 cm (70”)</a:t>
            </a:r>
          </a:p>
          <a:p>
            <a:pPr>
              <a:buNone/>
            </a:pPr>
            <a:r>
              <a:rPr lang="en-US" sz="2400" dirty="0"/>
              <a:t>BMI:  30.1 (obese)</a:t>
            </a:r>
          </a:p>
          <a:p>
            <a:pPr>
              <a:buNone/>
            </a:pPr>
            <a:r>
              <a:rPr lang="en-US" sz="2400" dirty="0"/>
              <a:t>WC:  104 cm (41 “)</a:t>
            </a:r>
          </a:p>
          <a:p>
            <a:pPr>
              <a:buNone/>
            </a:pPr>
            <a:r>
              <a:rPr lang="en-US" sz="2400" dirty="0"/>
              <a:t>BP:   146/94 mm HG</a:t>
            </a:r>
          </a:p>
          <a:p>
            <a:pPr lvl="1"/>
            <a:endParaRPr lang="en-US" dirty="0" smtClean="0"/>
          </a:p>
          <a:p>
            <a:endParaRPr lang="en-US" sz="2400" dirty="0"/>
          </a:p>
        </p:txBody>
      </p:sp>
      <p:sp>
        <p:nvSpPr>
          <p:cNvPr id="4" name="Content Placeholder 3"/>
          <p:cNvSpPr>
            <a:spLocks noGrp="1"/>
          </p:cNvSpPr>
          <p:nvPr>
            <p:ph sz="half" idx="2"/>
          </p:nvPr>
        </p:nvSpPr>
        <p:spPr>
          <a:xfrm>
            <a:off x="4572000" y="1185917"/>
            <a:ext cx="4038600" cy="2550297"/>
          </a:xfrm>
        </p:spPr>
        <p:txBody>
          <a:bodyPr>
            <a:noAutofit/>
          </a:bodyPr>
          <a:lstStyle/>
          <a:p>
            <a:pPr>
              <a:buNone/>
            </a:pPr>
            <a:r>
              <a:rPr lang="en-US" sz="2400" dirty="0"/>
              <a:t>Fasting laboratory values</a:t>
            </a:r>
          </a:p>
          <a:p>
            <a:pPr lvl="1"/>
            <a:r>
              <a:rPr lang="en-US" dirty="0"/>
              <a:t>TC: 270 mg/dl</a:t>
            </a:r>
          </a:p>
          <a:p>
            <a:pPr lvl="1"/>
            <a:r>
              <a:rPr lang="en-US" dirty="0"/>
              <a:t>TG: 300 mg/dl</a:t>
            </a:r>
          </a:p>
          <a:p>
            <a:pPr lvl="1"/>
            <a:r>
              <a:rPr lang="en-US" dirty="0"/>
              <a:t>LDL: 140 mg/dl</a:t>
            </a:r>
          </a:p>
          <a:p>
            <a:pPr lvl="1"/>
            <a:r>
              <a:rPr lang="en-US" dirty="0"/>
              <a:t>HDL: 30 mg//dl</a:t>
            </a:r>
          </a:p>
          <a:p>
            <a:pPr lvl="1"/>
            <a:r>
              <a:rPr lang="en-US" dirty="0"/>
              <a:t>FBG: 130 mg/dl</a:t>
            </a:r>
          </a:p>
          <a:p>
            <a:pPr lvl="1"/>
            <a:r>
              <a:rPr lang="en-US" dirty="0"/>
              <a:t>HbA1c: 6.9%</a:t>
            </a:r>
          </a:p>
          <a:p>
            <a:pPr>
              <a:buNone/>
            </a:pPr>
            <a:r>
              <a:rPr lang="en-US" sz="2400" dirty="0"/>
              <a:t>All other labs WNL</a:t>
            </a:r>
          </a:p>
          <a:p>
            <a:endParaRPr lang="en-US" sz="2400" dirty="0"/>
          </a:p>
        </p:txBody>
      </p:sp>
      <p:sp>
        <p:nvSpPr>
          <p:cNvPr id="6" name="Slide Number Placeholder 1"/>
          <p:cNvSpPr>
            <a:spLocks noGrp="1"/>
          </p:cNvSpPr>
          <p:nvPr>
            <p:ph type="sldNum" sz="quarter" idx="12"/>
          </p:nvPr>
        </p:nvSpPr>
        <p:spPr>
          <a:xfrm>
            <a:off x="7010400" y="4874166"/>
            <a:ext cx="2133600" cy="274097"/>
          </a:xfrm>
        </p:spPr>
        <p:txBody>
          <a:bodyPr/>
          <a:lstStyle/>
          <a:p>
            <a:pPr>
              <a:defRPr/>
            </a:pPr>
            <a:r>
              <a:rPr lang="en-US" sz="1000" dirty="0" smtClean="0">
                <a:latin typeface="Arial" panose="020B0604020202020204" pitchFamily="34" charset="0"/>
                <a:cs typeface="Arial" panose="020B0604020202020204" pitchFamily="34" charset="0"/>
              </a:rPr>
              <a:t>61</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99698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p:cNvSpPr>
          <p:nvPr>
            <p:ph idx="1"/>
          </p:nvPr>
        </p:nvSpPr>
        <p:spPr>
          <a:xfrm>
            <a:off x="310055" y="1052874"/>
            <a:ext cx="8229600" cy="3288319"/>
          </a:xfrm>
        </p:spPr>
        <p:txBody>
          <a:bodyPr>
            <a:noAutofit/>
          </a:bodyPr>
          <a:lstStyle/>
          <a:p>
            <a:pPr marL="137160"/>
            <a:r>
              <a:rPr lang="en-US" sz="2000" dirty="0" smtClean="0">
                <a:solidFill>
                  <a:schemeClr val="tx1">
                    <a:lumMod val="85000"/>
                    <a:lumOff val="15000"/>
                  </a:schemeClr>
                </a:solidFill>
              </a:rPr>
              <a:t>Appetite and intake “is good”. For &gt; 3 months, has been gaining  </a:t>
            </a:r>
          </a:p>
          <a:p>
            <a:pPr marL="0" indent="0">
              <a:buNone/>
            </a:pPr>
            <a:r>
              <a:rPr lang="en-US" sz="2000" dirty="0">
                <a:solidFill>
                  <a:schemeClr val="tx1">
                    <a:lumMod val="85000"/>
                    <a:lumOff val="15000"/>
                  </a:schemeClr>
                </a:solidFill>
              </a:rPr>
              <a:t> </a:t>
            </a:r>
            <a:r>
              <a:rPr lang="en-US" sz="2000" dirty="0" smtClean="0">
                <a:solidFill>
                  <a:schemeClr val="tx1">
                    <a:lumMod val="85000"/>
                    <a:lumOff val="15000"/>
                  </a:schemeClr>
                </a:solidFill>
              </a:rPr>
              <a:t>    weight specifically in the abdomen. </a:t>
            </a:r>
          </a:p>
          <a:p>
            <a:pPr marL="137160"/>
            <a:r>
              <a:rPr lang="en-US" sz="2000" dirty="0" smtClean="0">
                <a:solidFill>
                  <a:schemeClr val="tx1">
                    <a:lumMod val="85000"/>
                    <a:lumOff val="15000"/>
                  </a:schemeClr>
                </a:solidFill>
              </a:rPr>
              <a:t>Told he needs lose weight. Attempts to follow a low fat diet  and </a:t>
            </a:r>
          </a:p>
          <a:p>
            <a:pPr marL="0" indent="0">
              <a:buNone/>
            </a:pPr>
            <a:r>
              <a:rPr lang="en-US" sz="2000" dirty="0">
                <a:solidFill>
                  <a:schemeClr val="tx1">
                    <a:lumMod val="85000"/>
                    <a:lumOff val="15000"/>
                  </a:schemeClr>
                </a:solidFill>
              </a:rPr>
              <a:t> </a:t>
            </a:r>
            <a:r>
              <a:rPr lang="en-US" sz="2000" dirty="0" smtClean="0">
                <a:solidFill>
                  <a:schemeClr val="tx1">
                    <a:lumMod val="85000"/>
                    <a:lumOff val="15000"/>
                  </a:schemeClr>
                </a:solidFill>
              </a:rPr>
              <a:t>    decrease the carbohydrates. Inquires about the benefit of low </a:t>
            </a:r>
          </a:p>
          <a:p>
            <a:pPr marL="0" indent="0">
              <a:buNone/>
            </a:pPr>
            <a:r>
              <a:rPr lang="en-US" sz="2000" dirty="0">
                <a:solidFill>
                  <a:schemeClr val="tx1">
                    <a:lumMod val="85000"/>
                    <a:lumOff val="15000"/>
                  </a:schemeClr>
                </a:solidFill>
              </a:rPr>
              <a:t> </a:t>
            </a:r>
            <a:r>
              <a:rPr lang="en-US" sz="2000" dirty="0" smtClean="0">
                <a:solidFill>
                  <a:schemeClr val="tx1">
                    <a:lumMod val="85000"/>
                    <a:lumOff val="15000"/>
                  </a:schemeClr>
                </a:solidFill>
              </a:rPr>
              <a:t>    glycemic index diet or vegetarian diet.</a:t>
            </a:r>
          </a:p>
          <a:p>
            <a:pPr marL="137160"/>
            <a:r>
              <a:rPr lang="en-US" sz="2000" dirty="0" smtClean="0">
                <a:solidFill>
                  <a:schemeClr val="tx1">
                    <a:lumMod val="85000"/>
                    <a:lumOff val="15000"/>
                  </a:schemeClr>
                </a:solidFill>
              </a:rPr>
              <a:t>Lives alone and prepares his own meals. Eats out at least once a </a:t>
            </a:r>
          </a:p>
          <a:p>
            <a:pPr marL="0" indent="0">
              <a:buNone/>
            </a:pPr>
            <a:r>
              <a:rPr lang="en-US" sz="2000" dirty="0">
                <a:solidFill>
                  <a:schemeClr val="tx1">
                    <a:lumMod val="85000"/>
                    <a:lumOff val="15000"/>
                  </a:schemeClr>
                </a:solidFill>
              </a:rPr>
              <a:t> </a:t>
            </a:r>
            <a:r>
              <a:rPr lang="en-US" sz="2000" dirty="0" smtClean="0">
                <a:solidFill>
                  <a:schemeClr val="tx1">
                    <a:lumMod val="85000"/>
                    <a:lumOff val="15000"/>
                  </a:schemeClr>
                </a:solidFill>
              </a:rPr>
              <a:t>    day.  Every evening goes to the nearby ice cream shop for dessert. </a:t>
            </a:r>
          </a:p>
          <a:p>
            <a:pPr marL="0"/>
            <a:r>
              <a:rPr lang="en-US" sz="2000" dirty="0" smtClean="0">
                <a:solidFill>
                  <a:schemeClr val="tx1">
                    <a:lumMod val="85000"/>
                    <a:lumOff val="15000"/>
                  </a:schemeClr>
                </a:solidFill>
              </a:rPr>
              <a:t>Has no time to exercise regularly because of work. </a:t>
            </a:r>
          </a:p>
          <a:p>
            <a:pPr marL="0"/>
            <a:r>
              <a:rPr lang="en-US" sz="2000" dirty="0" smtClean="0">
                <a:solidFill>
                  <a:schemeClr val="tx1">
                    <a:lumMod val="85000"/>
                    <a:lumOff val="15000"/>
                  </a:schemeClr>
                </a:solidFill>
              </a:rPr>
              <a:t>Denies increased thirst or frequency of urination.  </a:t>
            </a:r>
          </a:p>
          <a:p>
            <a:pPr marL="0"/>
            <a:r>
              <a:rPr lang="en-US" sz="2000" dirty="0" smtClean="0">
                <a:solidFill>
                  <a:schemeClr val="tx1">
                    <a:lumMod val="85000"/>
                    <a:lumOff val="15000"/>
                  </a:schemeClr>
                </a:solidFill>
              </a:rPr>
              <a:t>Family history of diabetes</a:t>
            </a:r>
          </a:p>
          <a:p>
            <a:pPr marL="0">
              <a:buNone/>
            </a:pPr>
            <a:r>
              <a:rPr lang="en-US" sz="2000" dirty="0">
                <a:solidFill>
                  <a:srgbClr val="262626"/>
                </a:solidFill>
                <a:latin typeface="Calibri" pitchFamily="-112" charset="0"/>
              </a:rPr>
              <a:t> </a:t>
            </a:r>
          </a:p>
        </p:txBody>
      </p:sp>
      <p:sp>
        <p:nvSpPr>
          <p:cNvPr id="5" name="Slide Number Placeholder 4"/>
          <p:cNvSpPr>
            <a:spLocks noGrp="1"/>
          </p:cNvSpPr>
          <p:nvPr>
            <p:ph type="sldNum" sz="quarter" idx="12"/>
          </p:nvPr>
        </p:nvSpPr>
        <p:spPr>
          <a:xfrm>
            <a:off x="7015646" y="4866268"/>
            <a:ext cx="2133600" cy="274097"/>
          </a:xfrm>
        </p:spPr>
        <p:txBody>
          <a:bodyPr/>
          <a:lstStyle/>
          <a:p>
            <a:pPr>
              <a:defRPr/>
            </a:pPr>
            <a:fld id="{693A8404-A29B-0C40-8084-A48EC270492D}" type="slidenum">
              <a:rPr lang="en-US" sz="1000" smtClean="0">
                <a:latin typeface="Arial" panose="020B0604020202020204" pitchFamily="34" charset="0"/>
                <a:cs typeface="Arial" panose="020B0604020202020204" pitchFamily="34" charset="0"/>
              </a:rPr>
              <a:pPr>
                <a:defRPr/>
              </a:pPr>
              <a:t>63</a:t>
            </a:fld>
            <a:endParaRPr lang="en-US" sz="1000" dirty="0">
              <a:latin typeface="Arial" panose="020B0604020202020204" pitchFamily="34" charset="0"/>
              <a:cs typeface="Arial" panose="020B0604020202020204" pitchFamily="34" charset="0"/>
            </a:endParaRPr>
          </a:p>
        </p:txBody>
      </p:sp>
      <p:sp>
        <p:nvSpPr>
          <p:cNvPr id="6" name="Title 1"/>
          <p:cNvSpPr>
            <a:spLocks noGrp="1"/>
          </p:cNvSpPr>
          <p:nvPr>
            <p:ph type="title"/>
          </p:nvPr>
        </p:nvSpPr>
        <p:spPr>
          <a:xfrm>
            <a:off x="457200" y="336518"/>
            <a:ext cx="8229600" cy="485129"/>
          </a:xfrm>
        </p:spPr>
        <p:txBody>
          <a:bodyPr/>
          <a:lstStyle/>
          <a:p>
            <a:pPr algn="ctr"/>
            <a:r>
              <a:rPr lang="en-US" sz="3600" b="1" dirty="0" smtClean="0"/>
              <a:t>PJ’s History</a:t>
            </a:r>
            <a:endParaRPr lang="en-US" sz="3600" b="1" dirty="0"/>
          </a:p>
        </p:txBody>
      </p:sp>
    </p:spTree>
    <p:extLst>
      <p:ext uri="{BB962C8B-B14F-4D97-AF65-F5344CB8AC3E}">
        <p14:creationId xmlns:p14="http://schemas.microsoft.com/office/powerpoint/2010/main" val="32500147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6518"/>
            <a:ext cx="8229600" cy="485129"/>
          </a:xfrm>
        </p:spPr>
        <p:txBody>
          <a:bodyPr/>
          <a:lstStyle/>
          <a:p>
            <a:pPr algn="ctr"/>
            <a:r>
              <a:rPr lang="en-US" sz="3600" b="1" dirty="0" smtClean="0"/>
              <a:t>Usual Day</a:t>
            </a:r>
            <a:endParaRPr lang="en-US" sz="3600" b="1" dirty="0"/>
          </a:p>
        </p:txBody>
      </p:sp>
      <p:sp>
        <p:nvSpPr>
          <p:cNvPr id="3" name="Content Placeholder 2"/>
          <p:cNvSpPr>
            <a:spLocks noGrp="1"/>
          </p:cNvSpPr>
          <p:nvPr>
            <p:ph idx="1"/>
          </p:nvPr>
        </p:nvSpPr>
        <p:spPr>
          <a:xfrm>
            <a:off x="457200" y="1152503"/>
            <a:ext cx="8229600" cy="3288319"/>
          </a:xfrm>
        </p:spPr>
        <p:txBody>
          <a:bodyPr>
            <a:noAutofit/>
          </a:bodyPr>
          <a:lstStyle/>
          <a:p>
            <a:r>
              <a:rPr lang="en-US" sz="2000" u="sng" dirty="0">
                <a:latin typeface="Arial" charset="0"/>
                <a:ea typeface="Arial" charset="0"/>
                <a:cs typeface="Arial" charset="0"/>
              </a:rPr>
              <a:t>Breakfast</a:t>
            </a:r>
            <a:r>
              <a:rPr lang="en-US" sz="2000" dirty="0">
                <a:solidFill>
                  <a:srgbClr val="262626"/>
                </a:solidFill>
                <a:latin typeface="Arial" charset="0"/>
                <a:ea typeface="Arial" charset="0"/>
                <a:cs typeface="Arial" charset="0"/>
              </a:rPr>
              <a:t> at home: 8 oz fruit juice, 1 cup instant </a:t>
            </a:r>
            <a:r>
              <a:rPr lang="en-US" sz="2000" dirty="0" err="1">
                <a:solidFill>
                  <a:srgbClr val="262626"/>
                </a:solidFill>
                <a:latin typeface="Arial" charset="0"/>
                <a:ea typeface="Arial" charset="0"/>
                <a:cs typeface="Arial" charset="0"/>
              </a:rPr>
              <a:t>cinn</a:t>
            </a:r>
            <a:r>
              <a:rPr lang="en-US" sz="2000" dirty="0">
                <a:solidFill>
                  <a:srgbClr val="262626"/>
                </a:solidFill>
                <a:latin typeface="Arial" charset="0"/>
                <a:ea typeface="Arial" charset="0"/>
                <a:cs typeface="Arial" charset="0"/>
              </a:rPr>
              <a:t>/sugar oatmeal, 1 banana, 8 oz whole milk (~90g CHO)</a:t>
            </a:r>
            <a:endParaRPr lang="en-US" sz="2000" u="sng" dirty="0">
              <a:latin typeface="Arial" charset="0"/>
              <a:ea typeface="Arial" charset="0"/>
              <a:cs typeface="Arial" charset="0"/>
            </a:endParaRPr>
          </a:p>
          <a:p>
            <a:r>
              <a:rPr lang="en-US" sz="2000" u="sng" dirty="0">
                <a:latin typeface="Arial" charset="0"/>
                <a:ea typeface="Arial" charset="0"/>
                <a:cs typeface="Arial" charset="0"/>
              </a:rPr>
              <a:t>Lunch</a:t>
            </a:r>
            <a:r>
              <a:rPr lang="en-US" sz="2000" dirty="0">
                <a:solidFill>
                  <a:srgbClr val="262626"/>
                </a:solidFill>
                <a:latin typeface="Arial" charset="0"/>
                <a:ea typeface="Arial" charset="0"/>
                <a:cs typeface="Arial" charset="0"/>
              </a:rPr>
              <a:t> at Fast Food: 1/4 lb cheeseburger (no bun), French fries with 4 </a:t>
            </a:r>
            <a:r>
              <a:rPr lang="en-US" sz="2000" dirty="0" err="1">
                <a:solidFill>
                  <a:srgbClr val="262626"/>
                </a:solidFill>
                <a:latin typeface="Arial" charset="0"/>
                <a:ea typeface="Arial" charset="0"/>
                <a:cs typeface="Arial" charset="0"/>
              </a:rPr>
              <a:t>pkts</a:t>
            </a:r>
            <a:r>
              <a:rPr lang="en-US" sz="2000" dirty="0">
                <a:solidFill>
                  <a:srgbClr val="262626"/>
                </a:solidFill>
                <a:latin typeface="Arial" charset="0"/>
                <a:ea typeface="Arial" charset="0"/>
                <a:cs typeface="Arial" charset="0"/>
              </a:rPr>
              <a:t> ketchup, 22 oz </a:t>
            </a:r>
            <a:r>
              <a:rPr lang="en-US" sz="2000" dirty="0" err="1">
                <a:solidFill>
                  <a:srgbClr val="262626"/>
                </a:solidFill>
                <a:latin typeface="Arial" charset="0"/>
                <a:ea typeface="Arial" charset="0"/>
                <a:cs typeface="Arial" charset="0"/>
              </a:rPr>
              <a:t>reg</a:t>
            </a:r>
            <a:r>
              <a:rPr lang="en-US" sz="2000" dirty="0">
                <a:solidFill>
                  <a:srgbClr val="262626"/>
                </a:solidFill>
                <a:latin typeface="Arial" charset="0"/>
                <a:ea typeface="Arial" charset="0"/>
                <a:cs typeface="Arial" charset="0"/>
              </a:rPr>
              <a:t> cola (~155g CHO) </a:t>
            </a:r>
            <a:endParaRPr lang="en-US" sz="2000" u="sng" dirty="0">
              <a:latin typeface="Arial" charset="0"/>
              <a:ea typeface="Arial" charset="0"/>
              <a:cs typeface="Arial" charset="0"/>
            </a:endParaRPr>
          </a:p>
          <a:p>
            <a:r>
              <a:rPr lang="en-US" sz="2000" u="sng" dirty="0">
                <a:latin typeface="Arial" charset="0"/>
                <a:ea typeface="Arial" charset="0"/>
                <a:cs typeface="Arial" charset="0"/>
              </a:rPr>
              <a:t>Dinner</a:t>
            </a:r>
            <a:r>
              <a:rPr lang="en-US" sz="2000" dirty="0">
                <a:solidFill>
                  <a:srgbClr val="262626"/>
                </a:solidFill>
                <a:latin typeface="Arial" charset="0"/>
                <a:ea typeface="Arial" charset="0"/>
                <a:cs typeface="Arial" charset="0"/>
              </a:rPr>
              <a:t> at home: 1 cup instant white rice, 1 cup corn, 4 </a:t>
            </a:r>
            <a:r>
              <a:rPr lang="en-US" sz="2000" dirty="0" err="1">
                <a:solidFill>
                  <a:srgbClr val="262626"/>
                </a:solidFill>
                <a:latin typeface="Arial" charset="0"/>
                <a:ea typeface="Arial" charset="0"/>
                <a:cs typeface="Arial" charset="0"/>
              </a:rPr>
              <a:t>oz</a:t>
            </a:r>
            <a:r>
              <a:rPr lang="en-US" sz="2000" dirty="0">
                <a:solidFill>
                  <a:srgbClr val="262626"/>
                </a:solidFill>
                <a:latin typeface="Arial" charset="0"/>
                <a:ea typeface="Arial" charset="0"/>
                <a:cs typeface="Arial" charset="0"/>
              </a:rPr>
              <a:t> fried shrimp, 2 tsp butter, 12 oz regular beer (~105g CHO)</a:t>
            </a:r>
            <a:endParaRPr lang="en-US" sz="2000" u="sng" dirty="0">
              <a:latin typeface="Arial" charset="0"/>
              <a:ea typeface="Arial" charset="0"/>
              <a:cs typeface="Arial" charset="0"/>
            </a:endParaRPr>
          </a:p>
          <a:p>
            <a:r>
              <a:rPr lang="en-US" sz="2000" u="sng" dirty="0">
                <a:latin typeface="Arial" charset="0"/>
                <a:ea typeface="Arial" charset="0"/>
                <a:cs typeface="Arial" charset="0"/>
              </a:rPr>
              <a:t>Snacks</a:t>
            </a:r>
            <a:r>
              <a:rPr lang="en-US" sz="2000" dirty="0">
                <a:latin typeface="Arial" charset="0"/>
                <a:ea typeface="Arial" charset="0"/>
                <a:cs typeface="Arial" charset="0"/>
              </a:rPr>
              <a:t>:</a:t>
            </a:r>
            <a:r>
              <a:rPr lang="en-US" sz="2000" dirty="0">
                <a:solidFill>
                  <a:srgbClr val="262626"/>
                </a:solidFill>
                <a:latin typeface="Arial" charset="0"/>
                <a:ea typeface="Arial" charset="0"/>
                <a:cs typeface="Arial" charset="0"/>
              </a:rPr>
              <a:t> 1 cup reduced fat ice cream, 1 oz walnuts, 2 </a:t>
            </a:r>
            <a:r>
              <a:rPr lang="en-US" sz="2000" dirty="0" err="1">
                <a:solidFill>
                  <a:srgbClr val="262626"/>
                </a:solidFill>
                <a:latin typeface="Arial" charset="0"/>
                <a:ea typeface="Arial" charset="0"/>
                <a:cs typeface="Arial" charset="0"/>
              </a:rPr>
              <a:t>oz</a:t>
            </a:r>
            <a:r>
              <a:rPr lang="en-US" sz="2000" dirty="0">
                <a:solidFill>
                  <a:srgbClr val="262626"/>
                </a:solidFill>
                <a:latin typeface="Arial" charset="0"/>
                <a:ea typeface="Arial" charset="0"/>
                <a:cs typeface="Arial" charset="0"/>
              </a:rPr>
              <a:t> low-fat cheese, 6 saltine type crackers (~75g CHO) </a:t>
            </a:r>
          </a:p>
          <a:p>
            <a:r>
              <a:rPr lang="en-US" sz="2000" u="sng" dirty="0">
                <a:latin typeface="Arial" charset="0"/>
                <a:ea typeface="Arial" charset="0"/>
                <a:cs typeface="Arial" charset="0"/>
              </a:rPr>
              <a:t>Additional </a:t>
            </a:r>
            <a:r>
              <a:rPr lang="en-US" sz="2000" dirty="0">
                <a:latin typeface="Arial" charset="0"/>
                <a:ea typeface="Arial" charset="0"/>
                <a:cs typeface="Arial" charset="0"/>
              </a:rPr>
              <a:t>beverages: 1</a:t>
            </a:r>
            <a:r>
              <a:rPr lang="en-US" sz="2000" dirty="0">
                <a:solidFill>
                  <a:srgbClr val="262626"/>
                </a:solidFill>
                <a:latin typeface="Arial" charset="0"/>
                <a:ea typeface="Arial" charset="0"/>
                <a:cs typeface="Arial" charset="0"/>
              </a:rPr>
              <a:t>2 oz </a:t>
            </a:r>
            <a:r>
              <a:rPr lang="en-US" sz="2000" dirty="0" err="1">
                <a:solidFill>
                  <a:srgbClr val="262626"/>
                </a:solidFill>
                <a:latin typeface="Arial" charset="0"/>
                <a:ea typeface="Arial" charset="0"/>
                <a:cs typeface="Arial" charset="0"/>
              </a:rPr>
              <a:t>reg</a:t>
            </a:r>
            <a:r>
              <a:rPr lang="en-US" sz="2000" dirty="0">
                <a:solidFill>
                  <a:srgbClr val="262626"/>
                </a:solidFill>
                <a:latin typeface="Arial" charset="0"/>
                <a:ea typeface="Arial" charset="0"/>
                <a:cs typeface="Arial" charset="0"/>
              </a:rPr>
              <a:t> cola (~40g CHO), water occasionally, 20 oz sugar sweetened mango tea (~50g CHO)</a:t>
            </a:r>
            <a:endParaRPr lang="en-US" sz="2000" u="sng" dirty="0">
              <a:latin typeface="Arial" charset="0"/>
              <a:ea typeface="Arial" charset="0"/>
              <a:cs typeface="Arial" charset="0"/>
            </a:endParaRPr>
          </a:p>
          <a:p>
            <a:endParaRPr lang="en-US" sz="2000" u="sng" dirty="0"/>
          </a:p>
        </p:txBody>
      </p:sp>
      <p:sp>
        <p:nvSpPr>
          <p:cNvPr id="4" name="Slide Number Placeholder 3"/>
          <p:cNvSpPr>
            <a:spLocks noGrp="1"/>
          </p:cNvSpPr>
          <p:nvPr>
            <p:ph type="sldNum" sz="quarter" idx="12"/>
          </p:nvPr>
        </p:nvSpPr>
        <p:spPr>
          <a:xfrm>
            <a:off x="7010402" y="4866019"/>
            <a:ext cx="2133600" cy="274097"/>
          </a:xfrm>
        </p:spPr>
        <p:txBody>
          <a:bodyPr/>
          <a:lstStyle/>
          <a:p>
            <a:pPr>
              <a:defRPr/>
            </a:pPr>
            <a:fld id="{693A8404-A29B-0C40-8084-A48EC270492D}" type="slidenum">
              <a:rPr lang="en-US" sz="1000" smtClean="0">
                <a:latin typeface="Arial" panose="020B0604020202020204" pitchFamily="34" charset="0"/>
                <a:cs typeface="Arial" panose="020B0604020202020204" pitchFamily="34" charset="0"/>
              </a:rPr>
              <a:pPr>
                <a:defRPr/>
              </a:pPr>
              <a:t>64</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37619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373117" y="951414"/>
            <a:ext cx="8229600" cy="3288319"/>
          </a:xfrm>
        </p:spPr>
        <p:txBody>
          <a:bodyPr>
            <a:noAutofit/>
          </a:bodyPr>
          <a:lstStyle/>
          <a:p>
            <a:r>
              <a:rPr lang="en-US" sz="2000" dirty="0">
                <a:solidFill>
                  <a:srgbClr val="262626"/>
                </a:solidFill>
                <a:latin typeface="Arial" charset="0"/>
                <a:ea typeface="Arial" charset="0"/>
                <a:cs typeface="Arial" charset="0"/>
              </a:rPr>
              <a:t>Macronutrient Distribution</a:t>
            </a:r>
          </a:p>
          <a:p>
            <a:pPr lvl="1"/>
            <a:r>
              <a:rPr lang="en-US" sz="2000" dirty="0">
                <a:solidFill>
                  <a:srgbClr val="262626"/>
                </a:solidFill>
                <a:latin typeface="Arial" charset="0"/>
                <a:ea typeface="Arial" charset="0"/>
                <a:cs typeface="Arial" charset="0"/>
              </a:rPr>
              <a:t>CHO 69% (515g)</a:t>
            </a:r>
          </a:p>
          <a:p>
            <a:pPr lvl="1"/>
            <a:r>
              <a:rPr lang="en-US" sz="2000" dirty="0">
                <a:solidFill>
                  <a:srgbClr val="262626"/>
                </a:solidFill>
                <a:latin typeface="Arial" charset="0"/>
                <a:ea typeface="Arial" charset="0"/>
                <a:cs typeface="Arial" charset="0"/>
              </a:rPr>
              <a:t>PRO 15% (114g)</a:t>
            </a:r>
          </a:p>
          <a:p>
            <a:pPr lvl="1"/>
            <a:r>
              <a:rPr lang="en-US" sz="2000" dirty="0">
                <a:solidFill>
                  <a:srgbClr val="262626"/>
                </a:solidFill>
                <a:latin typeface="Arial" charset="0"/>
                <a:ea typeface="Arial" charset="0"/>
                <a:cs typeface="Arial" charset="0"/>
              </a:rPr>
              <a:t>FAT 15% (53g)</a:t>
            </a:r>
          </a:p>
          <a:p>
            <a:r>
              <a:rPr lang="en-US" sz="2000" dirty="0">
                <a:solidFill>
                  <a:srgbClr val="262626"/>
                </a:solidFill>
                <a:latin typeface="Arial" charset="0"/>
                <a:ea typeface="Arial" charset="0"/>
                <a:cs typeface="Arial" charset="0"/>
              </a:rPr>
              <a:t>Usual daily calories 2983-3230</a:t>
            </a:r>
          </a:p>
          <a:p>
            <a:r>
              <a:rPr lang="en-US" sz="2000" dirty="0">
                <a:solidFill>
                  <a:srgbClr val="262626"/>
                </a:solidFill>
                <a:latin typeface="Arial" charset="0"/>
                <a:ea typeface="Arial" charset="0"/>
                <a:cs typeface="Arial" charset="0"/>
              </a:rPr>
              <a:t>Type of fat – SFA ~15.0 % Type of protein – primarily animal</a:t>
            </a:r>
          </a:p>
          <a:p>
            <a:r>
              <a:rPr lang="en-US" sz="2000" dirty="0">
                <a:solidFill>
                  <a:srgbClr val="262626"/>
                </a:solidFill>
                <a:latin typeface="Arial" charset="0"/>
                <a:ea typeface="Arial" charset="0"/>
                <a:cs typeface="Arial" charset="0"/>
              </a:rPr>
              <a:t>Type of CHO: high </a:t>
            </a:r>
            <a:r>
              <a:rPr lang="en-US" sz="2000" dirty="0" err="1">
                <a:solidFill>
                  <a:srgbClr val="262626"/>
                </a:solidFill>
                <a:latin typeface="Arial" charset="0"/>
                <a:ea typeface="Arial" charset="0"/>
                <a:cs typeface="Arial" charset="0"/>
              </a:rPr>
              <a:t>Gl</a:t>
            </a:r>
            <a:r>
              <a:rPr lang="en-US" sz="2000" dirty="0">
                <a:solidFill>
                  <a:srgbClr val="262626"/>
                </a:solidFill>
                <a:latin typeface="Arial" charset="0"/>
                <a:ea typeface="Arial" charset="0"/>
                <a:cs typeface="Arial" charset="0"/>
              </a:rPr>
              <a:t>/GL, Fiber – 22 g  (7 g/1000 cal) </a:t>
            </a:r>
          </a:p>
          <a:p>
            <a:r>
              <a:rPr lang="en-US" sz="2000" dirty="0">
                <a:solidFill>
                  <a:srgbClr val="262626"/>
                </a:solidFill>
                <a:latin typeface="Arial" charset="0"/>
                <a:ea typeface="Arial" charset="0"/>
                <a:cs typeface="Arial" charset="0"/>
              </a:rPr>
              <a:t>Weight – obese</a:t>
            </a:r>
          </a:p>
          <a:p>
            <a:r>
              <a:rPr lang="en-US" sz="2000" dirty="0">
                <a:solidFill>
                  <a:srgbClr val="262626"/>
                </a:solidFill>
                <a:latin typeface="Arial" charset="0"/>
                <a:ea typeface="Arial" charset="0"/>
                <a:cs typeface="Arial" charset="0"/>
              </a:rPr>
              <a:t>Lifestyle</a:t>
            </a:r>
          </a:p>
          <a:p>
            <a:pPr lvl="1"/>
            <a:r>
              <a:rPr lang="en-US" sz="2000" dirty="0">
                <a:solidFill>
                  <a:srgbClr val="262626"/>
                </a:solidFill>
                <a:latin typeface="Arial" charset="0"/>
                <a:ea typeface="Arial" charset="0"/>
                <a:cs typeface="Arial" charset="0"/>
              </a:rPr>
              <a:t>Physical activity - none</a:t>
            </a:r>
          </a:p>
          <a:p>
            <a:pPr lvl="1"/>
            <a:r>
              <a:rPr lang="en-US" sz="2000" dirty="0">
                <a:solidFill>
                  <a:srgbClr val="262626"/>
                </a:solidFill>
                <a:latin typeface="Arial" charset="0"/>
                <a:ea typeface="Arial" charset="0"/>
                <a:cs typeface="Arial" charset="0"/>
              </a:rPr>
              <a:t>Dietary pattern - sugar </a:t>
            </a:r>
            <a:r>
              <a:rPr lang="en-US" sz="2000" dirty="0" err="1">
                <a:solidFill>
                  <a:srgbClr val="262626"/>
                </a:solidFill>
                <a:latin typeface="Arial" charset="0"/>
                <a:ea typeface="Arial" charset="0"/>
                <a:cs typeface="Arial" charset="0"/>
              </a:rPr>
              <a:t>sw</a:t>
            </a:r>
            <a:r>
              <a:rPr lang="en-US" sz="2000" dirty="0">
                <a:solidFill>
                  <a:srgbClr val="262626"/>
                </a:solidFill>
                <a:latin typeface="Arial" charset="0"/>
                <a:ea typeface="Arial" charset="0"/>
                <a:cs typeface="Arial" charset="0"/>
              </a:rPr>
              <a:t> drinks &amp; convenience foods</a:t>
            </a:r>
          </a:p>
        </p:txBody>
      </p:sp>
      <p:sp>
        <p:nvSpPr>
          <p:cNvPr id="5" name="Slide Number Placeholder 4"/>
          <p:cNvSpPr>
            <a:spLocks noGrp="1"/>
          </p:cNvSpPr>
          <p:nvPr>
            <p:ph type="sldNum" sz="quarter" idx="12"/>
          </p:nvPr>
        </p:nvSpPr>
        <p:spPr>
          <a:xfrm>
            <a:off x="7010399" y="4866019"/>
            <a:ext cx="2133600" cy="274097"/>
          </a:xfrm>
        </p:spPr>
        <p:txBody>
          <a:bodyPr/>
          <a:lstStyle/>
          <a:p>
            <a:pPr>
              <a:defRPr/>
            </a:pPr>
            <a:fld id="{693A8404-A29B-0C40-8084-A48EC270492D}" type="slidenum">
              <a:rPr lang="en-US" sz="1000" smtClean="0">
                <a:latin typeface="Arial" panose="020B0604020202020204" pitchFamily="34" charset="0"/>
                <a:cs typeface="Arial" panose="020B0604020202020204" pitchFamily="34" charset="0"/>
              </a:rPr>
              <a:pPr>
                <a:defRPr/>
              </a:pPr>
              <a:t>65</a:t>
            </a:fld>
            <a:endParaRPr lang="en-US" sz="1000" dirty="0">
              <a:latin typeface="Arial" panose="020B0604020202020204" pitchFamily="34" charset="0"/>
              <a:cs typeface="Arial" panose="020B0604020202020204" pitchFamily="34" charset="0"/>
            </a:endParaRPr>
          </a:p>
        </p:txBody>
      </p:sp>
      <p:sp>
        <p:nvSpPr>
          <p:cNvPr id="6" name="Slide Number Placeholder 3"/>
          <p:cNvSpPr txBox="1">
            <a:spLocks/>
          </p:cNvSpPr>
          <p:nvPr/>
        </p:nvSpPr>
        <p:spPr bwMode="auto">
          <a:xfrm>
            <a:off x="7639050" y="4638676"/>
            <a:ext cx="348854" cy="2738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rgbClr val="F27A2E"/>
              </a:buClr>
              <a:buFont typeface="Arial" pitchFamily="34" charset="0"/>
              <a:buChar char="•"/>
              <a:defRPr sz="2400">
                <a:solidFill>
                  <a:schemeClr val="tx1"/>
                </a:solidFill>
                <a:latin typeface="Futura Book" charset="0"/>
                <a:ea typeface="ヒラギノ角ゴ Pro W3" charset="-128"/>
                <a:cs typeface="Futura Book" charset="0"/>
              </a:defRPr>
            </a:lvl1pPr>
            <a:lvl2pPr marL="742950" indent="-285750" eaLnBrk="0" hangingPunct="0">
              <a:spcBef>
                <a:spcPct val="20000"/>
              </a:spcBef>
              <a:buClr>
                <a:srgbClr val="F27A2E"/>
              </a:buClr>
              <a:buFont typeface="Arial" pitchFamily="34" charset="0"/>
              <a:buChar char="–"/>
              <a:defRPr>
                <a:solidFill>
                  <a:schemeClr val="tx1"/>
                </a:solidFill>
                <a:latin typeface="Futura Book" charset="0"/>
                <a:ea typeface="ヒラギノ角ゴ Pro W3" charset="-128"/>
                <a:cs typeface="Futura Book" charset="0"/>
              </a:defRPr>
            </a:lvl2pPr>
            <a:lvl3pPr marL="1143000" indent="-228600" eaLnBrk="0" hangingPunct="0">
              <a:spcBef>
                <a:spcPct val="20000"/>
              </a:spcBef>
              <a:buClr>
                <a:srgbClr val="F27A2E"/>
              </a:buClr>
              <a:buFont typeface="Arial" pitchFamily="34" charset="0"/>
              <a:buChar char="•"/>
              <a:defRPr>
                <a:solidFill>
                  <a:schemeClr val="tx1"/>
                </a:solidFill>
                <a:latin typeface="Futura Book" charset="0"/>
                <a:ea typeface="ヒラギノ角ゴ Pro W3" charset="-128"/>
                <a:cs typeface="Futura Book" charset="0"/>
              </a:defRPr>
            </a:lvl3pPr>
            <a:lvl4pPr marL="1600200" indent="-228600" eaLnBrk="0" hangingPunct="0">
              <a:spcBef>
                <a:spcPct val="20000"/>
              </a:spcBef>
              <a:buClr>
                <a:srgbClr val="F27A2E"/>
              </a:buClr>
              <a:buFont typeface="Arial" pitchFamily="34" charset="0"/>
              <a:buChar char="–"/>
              <a:defRPr>
                <a:solidFill>
                  <a:schemeClr val="tx1"/>
                </a:solidFill>
                <a:latin typeface="Futura Book" charset="0"/>
                <a:ea typeface="ヒラギノ角ゴ Pro W3" charset="-128"/>
                <a:cs typeface="Futura Book" charset="0"/>
              </a:defRPr>
            </a:lvl4pPr>
            <a:lvl5pPr marL="2057400" indent="-228600" eaLnBrk="0" hangingPunct="0">
              <a:spcBef>
                <a:spcPct val="20000"/>
              </a:spcBef>
              <a:buClr>
                <a:srgbClr val="F27A2E"/>
              </a:buClr>
              <a:buFont typeface="Arial" pitchFamily="34" charset="0"/>
              <a:buChar char="»"/>
              <a:defRPr>
                <a:solidFill>
                  <a:schemeClr val="tx1"/>
                </a:solidFill>
                <a:latin typeface="Futura Book" charset="0"/>
                <a:ea typeface="ヒラギノ角ゴ Pro W3" charset="-128"/>
                <a:cs typeface="Futura Book" charset="0"/>
              </a:defRPr>
            </a:lvl5pPr>
            <a:lvl6pPr marL="2514600" indent="-228600" defTabSz="457200" eaLnBrk="0" fontAlgn="base" hangingPunct="0">
              <a:spcBef>
                <a:spcPct val="20000"/>
              </a:spcBef>
              <a:spcAft>
                <a:spcPct val="0"/>
              </a:spcAft>
              <a:buClr>
                <a:srgbClr val="F27A2E"/>
              </a:buClr>
              <a:buFont typeface="Arial" pitchFamily="34" charset="0"/>
              <a:buChar char="»"/>
              <a:defRPr>
                <a:solidFill>
                  <a:schemeClr val="tx1"/>
                </a:solidFill>
                <a:latin typeface="Futura Book" charset="0"/>
                <a:ea typeface="ヒラギノ角ゴ Pro W3" charset="-128"/>
                <a:cs typeface="Futura Book" charset="0"/>
              </a:defRPr>
            </a:lvl6pPr>
            <a:lvl7pPr marL="2971800" indent="-228600" defTabSz="457200" eaLnBrk="0" fontAlgn="base" hangingPunct="0">
              <a:spcBef>
                <a:spcPct val="20000"/>
              </a:spcBef>
              <a:spcAft>
                <a:spcPct val="0"/>
              </a:spcAft>
              <a:buClr>
                <a:srgbClr val="F27A2E"/>
              </a:buClr>
              <a:buFont typeface="Arial" pitchFamily="34" charset="0"/>
              <a:buChar char="»"/>
              <a:defRPr>
                <a:solidFill>
                  <a:schemeClr val="tx1"/>
                </a:solidFill>
                <a:latin typeface="Futura Book" charset="0"/>
                <a:ea typeface="ヒラギノ角ゴ Pro W3" charset="-128"/>
                <a:cs typeface="Futura Book" charset="0"/>
              </a:defRPr>
            </a:lvl7pPr>
            <a:lvl8pPr marL="3429000" indent="-228600" defTabSz="457200" eaLnBrk="0" fontAlgn="base" hangingPunct="0">
              <a:spcBef>
                <a:spcPct val="20000"/>
              </a:spcBef>
              <a:spcAft>
                <a:spcPct val="0"/>
              </a:spcAft>
              <a:buClr>
                <a:srgbClr val="F27A2E"/>
              </a:buClr>
              <a:buFont typeface="Arial" pitchFamily="34" charset="0"/>
              <a:buChar char="»"/>
              <a:defRPr>
                <a:solidFill>
                  <a:schemeClr val="tx1"/>
                </a:solidFill>
                <a:latin typeface="Futura Book" charset="0"/>
                <a:ea typeface="ヒラギノ角ゴ Pro W3" charset="-128"/>
                <a:cs typeface="Futura Book" charset="0"/>
              </a:defRPr>
            </a:lvl8pPr>
            <a:lvl9pPr marL="3886200" indent="-228600" defTabSz="457200" eaLnBrk="0" fontAlgn="base" hangingPunct="0">
              <a:spcBef>
                <a:spcPct val="20000"/>
              </a:spcBef>
              <a:spcAft>
                <a:spcPct val="0"/>
              </a:spcAft>
              <a:buClr>
                <a:srgbClr val="F27A2E"/>
              </a:buClr>
              <a:buFont typeface="Arial" pitchFamily="34" charset="0"/>
              <a:buChar char="»"/>
              <a:defRPr>
                <a:solidFill>
                  <a:schemeClr val="tx1"/>
                </a:solidFill>
                <a:latin typeface="Futura Book" charset="0"/>
                <a:ea typeface="ヒラギノ角ゴ Pro W3" charset="-128"/>
                <a:cs typeface="Futura Book" charset="0"/>
              </a:defRPr>
            </a:lvl9pPr>
          </a:lstStyle>
          <a:p>
            <a:pPr algn="r" eaLnBrk="1" hangingPunct="1">
              <a:spcBef>
                <a:spcPct val="0"/>
              </a:spcBef>
              <a:buClrTx/>
              <a:buFontTx/>
              <a:buNone/>
            </a:pPr>
            <a:r>
              <a:rPr lang="en-US" altLang="en-US" sz="900" dirty="0">
                <a:solidFill>
                  <a:schemeClr val="bg1"/>
                </a:solidFill>
                <a:latin typeface="Arial" pitchFamily="34" charset="0"/>
              </a:rPr>
              <a:t>60</a:t>
            </a:r>
          </a:p>
        </p:txBody>
      </p:sp>
      <p:sp>
        <p:nvSpPr>
          <p:cNvPr id="7" name="Title 1"/>
          <p:cNvSpPr>
            <a:spLocks noGrp="1"/>
          </p:cNvSpPr>
          <p:nvPr>
            <p:ph type="title"/>
          </p:nvPr>
        </p:nvSpPr>
        <p:spPr>
          <a:xfrm>
            <a:off x="457200" y="336518"/>
            <a:ext cx="8229600" cy="485129"/>
          </a:xfrm>
        </p:spPr>
        <p:txBody>
          <a:bodyPr/>
          <a:lstStyle/>
          <a:p>
            <a:pPr algn="ctr"/>
            <a:r>
              <a:rPr lang="en-US" sz="3600" b="1" dirty="0" smtClean="0"/>
              <a:t>Initial Assessment</a:t>
            </a:r>
            <a:endParaRPr lang="en-US" sz="3600" b="1" dirty="0"/>
          </a:p>
        </p:txBody>
      </p:sp>
    </p:spTree>
    <p:extLst>
      <p:ext uri="{BB962C8B-B14F-4D97-AF65-F5344CB8AC3E}">
        <p14:creationId xmlns:p14="http://schemas.microsoft.com/office/powerpoint/2010/main" val="41077667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17657" y="4866019"/>
            <a:ext cx="2133600" cy="274097"/>
          </a:xfrm>
        </p:spPr>
        <p:txBody>
          <a:bodyPr/>
          <a:lstStyle/>
          <a:p>
            <a:pPr>
              <a:defRPr/>
            </a:pPr>
            <a:fld id="{693A8404-A29B-0C40-8084-A48EC270492D}" type="slidenum">
              <a:rPr lang="en-US" sz="1000" smtClean="0">
                <a:latin typeface="Arial" panose="020B0604020202020204" pitchFamily="34" charset="0"/>
                <a:cs typeface="Arial" panose="020B0604020202020204" pitchFamily="34" charset="0"/>
              </a:rPr>
              <a:pPr>
                <a:defRPr/>
              </a:pPr>
              <a:t>66</a:t>
            </a:fld>
            <a:endParaRPr lang="en-US" sz="1000" dirty="0">
              <a:latin typeface="Arial" panose="020B0604020202020204" pitchFamily="34" charset="0"/>
              <a:cs typeface="Arial" panose="020B0604020202020204" pitchFamily="34" charset="0"/>
            </a:endParaRPr>
          </a:p>
        </p:txBody>
      </p:sp>
      <p:sp>
        <p:nvSpPr>
          <p:cNvPr id="6" name="Content Placeholder 4"/>
          <p:cNvSpPr txBox="1">
            <a:spLocks/>
          </p:cNvSpPr>
          <p:nvPr/>
        </p:nvSpPr>
        <p:spPr>
          <a:xfrm>
            <a:off x="387947" y="776210"/>
            <a:ext cx="8596726" cy="3653383"/>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000" b="1" dirty="0" smtClean="0">
                <a:solidFill>
                  <a:srgbClr val="000000"/>
                </a:solidFill>
                <a:latin typeface="Arial" charset="0"/>
                <a:ea typeface="ヒラギノ角ゴ Pro W3" charset="0"/>
              </a:rPr>
              <a:t>How would you prioritize PJ’s lifestyle modifications?</a:t>
            </a:r>
          </a:p>
          <a:p>
            <a:pPr marL="0" indent="0">
              <a:buNone/>
            </a:pPr>
            <a:endParaRPr lang="en-US" sz="2400" b="1" u="sng" dirty="0" smtClean="0">
              <a:solidFill>
                <a:srgbClr val="000000"/>
              </a:solidFill>
              <a:latin typeface="Arial" charset="0"/>
              <a:ea typeface="ヒラギノ角ゴ Pro W3" charset="0"/>
            </a:endParaRPr>
          </a:p>
          <a:p>
            <a:pPr marL="457200" indent="-457200">
              <a:buAutoNum type="alphaUcPeriod"/>
            </a:pPr>
            <a:r>
              <a:rPr lang="en-US" sz="2400" dirty="0" smtClean="0">
                <a:solidFill>
                  <a:srgbClr val="000000"/>
                </a:solidFill>
                <a:latin typeface="Arial" charset="0"/>
                <a:ea typeface="ヒラギノ角ゴ Pro W3" charset="0"/>
              </a:rPr>
              <a:t>Target a weight loss goal		</a:t>
            </a:r>
          </a:p>
          <a:p>
            <a:pPr marL="457200" indent="-457200">
              <a:buAutoNum type="alphaUcPeriod"/>
            </a:pPr>
            <a:r>
              <a:rPr lang="en-US" sz="2400" dirty="0" smtClean="0">
                <a:solidFill>
                  <a:srgbClr val="000000"/>
                </a:solidFill>
                <a:latin typeface="Arial" charset="0"/>
                <a:ea typeface="ヒラギノ角ゴ Pro W3" charset="0"/>
              </a:rPr>
              <a:t>Target a lower carbohydrate diet</a:t>
            </a:r>
          </a:p>
          <a:p>
            <a:pPr marL="457200" indent="-457200">
              <a:buAutoNum type="alphaUcPeriod"/>
            </a:pPr>
            <a:r>
              <a:rPr lang="en-US" sz="2400" dirty="0" smtClean="0">
                <a:solidFill>
                  <a:srgbClr val="000000"/>
                </a:solidFill>
                <a:latin typeface="Arial" charset="0"/>
                <a:ea typeface="ヒラギノ角ゴ Pro W3" charset="0"/>
              </a:rPr>
              <a:t>Address lack of physical activity</a:t>
            </a:r>
          </a:p>
          <a:p>
            <a:pPr marL="457200" indent="-457200">
              <a:buAutoNum type="alphaUcPeriod"/>
            </a:pPr>
            <a:r>
              <a:rPr lang="en-US" sz="2400" dirty="0" smtClean="0">
                <a:solidFill>
                  <a:srgbClr val="000000"/>
                </a:solidFill>
                <a:latin typeface="Arial" charset="0"/>
                <a:ea typeface="ヒラギノ角ゴ Pro W3" charset="0"/>
              </a:rPr>
              <a:t>Address his questions regarding alternative diets</a:t>
            </a:r>
          </a:p>
          <a:p>
            <a:pPr marL="457200" indent="-457200">
              <a:buAutoNum type="alphaUcPeriod"/>
            </a:pPr>
            <a:r>
              <a:rPr lang="en-US" sz="2400" dirty="0" smtClean="0">
                <a:solidFill>
                  <a:srgbClr val="000000"/>
                </a:solidFill>
                <a:latin typeface="Arial" charset="0"/>
                <a:ea typeface="ヒラギノ角ゴ Pro W3" charset="0"/>
              </a:rPr>
              <a:t>Target a lower fat diet</a:t>
            </a:r>
            <a:endParaRPr lang="en-US" sz="2400" dirty="0">
              <a:solidFill>
                <a:srgbClr val="000000"/>
              </a:solidFill>
              <a:latin typeface="Arial" charset="0"/>
              <a:ea typeface="ヒラギノ角ゴ Pro W3" charset="0"/>
            </a:endParaRPr>
          </a:p>
          <a:p>
            <a:pPr marL="457200" indent="-457200">
              <a:buAutoNum type="alphaUcPeriod"/>
            </a:pPr>
            <a:r>
              <a:rPr lang="en-US" sz="2400" dirty="0" smtClean="0">
                <a:solidFill>
                  <a:srgbClr val="000000"/>
                </a:solidFill>
                <a:latin typeface="Arial" charset="0"/>
                <a:ea typeface="ヒラギノ角ゴ Pro W3" charset="0"/>
              </a:rPr>
              <a:t>Identify small modifications in dietary habits</a:t>
            </a:r>
            <a:r>
              <a:rPr lang="en-US" sz="2000" dirty="0" smtClean="0">
                <a:solidFill>
                  <a:srgbClr val="000000"/>
                </a:solidFill>
                <a:latin typeface="Arial" charset="0"/>
                <a:ea typeface="ヒラギノ角ゴ Pro W3" charset="0"/>
              </a:rPr>
              <a:t>			</a:t>
            </a:r>
          </a:p>
        </p:txBody>
      </p:sp>
    </p:spTree>
    <p:extLst>
      <p:ext uri="{BB962C8B-B14F-4D97-AF65-F5344CB8AC3E}">
        <p14:creationId xmlns:p14="http://schemas.microsoft.com/office/powerpoint/2010/main" val="38011127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17657" y="4866019"/>
            <a:ext cx="2133600" cy="274097"/>
          </a:xfrm>
        </p:spPr>
        <p:txBody>
          <a:bodyPr/>
          <a:lstStyle/>
          <a:p>
            <a:pPr>
              <a:defRPr/>
            </a:pPr>
            <a:fld id="{693A8404-A29B-0C40-8084-A48EC270492D}" type="slidenum">
              <a:rPr lang="en-US" sz="1000" smtClean="0">
                <a:latin typeface="Arial" panose="020B0604020202020204" pitchFamily="34" charset="0"/>
                <a:cs typeface="Arial" panose="020B0604020202020204" pitchFamily="34" charset="0"/>
              </a:rPr>
              <a:pPr>
                <a:defRPr/>
              </a:pPr>
              <a:t>67</a:t>
            </a:fld>
            <a:endParaRPr lang="en-US" sz="1000" dirty="0">
              <a:latin typeface="Arial" panose="020B0604020202020204" pitchFamily="34" charset="0"/>
              <a:cs typeface="Arial" panose="020B0604020202020204" pitchFamily="34" charset="0"/>
            </a:endParaRPr>
          </a:p>
        </p:txBody>
      </p:sp>
      <p:sp>
        <p:nvSpPr>
          <p:cNvPr id="6" name="Content Placeholder 4"/>
          <p:cNvSpPr txBox="1">
            <a:spLocks/>
          </p:cNvSpPr>
          <p:nvPr/>
        </p:nvSpPr>
        <p:spPr>
          <a:xfrm>
            <a:off x="387947" y="776210"/>
            <a:ext cx="8596726" cy="36533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b="1" dirty="0" smtClean="0">
                <a:solidFill>
                  <a:srgbClr val="000000"/>
                </a:solidFill>
                <a:latin typeface="Arial" charset="0"/>
                <a:ea typeface="ヒラギノ角ゴ Pro W3" charset="0"/>
              </a:rPr>
              <a:t>Which medication would be appropriate to add on for weight management?</a:t>
            </a:r>
          </a:p>
          <a:p>
            <a:pPr marL="0" indent="0">
              <a:buNone/>
            </a:pPr>
            <a:endParaRPr lang="en-US" sz="2400" b="1" u="sng" dirty="0" smtClean="0">
              <a:solidFill>
                <a:srgbClr val="000000"/>
              </a:solidFill>
              <a:latin typeface="Arial" charset="0"/>
              <a:ea typeface="ヒラギノ角ゴ Pro W3" charset="0"/>
            </a:endParaRPr>
          </a:p>
          <a:p>
            <a:pPr marL="457200" indent="-457200">
              <a:buAutoNum type="alphaUcPeriod"/>
            </a:pPr>
            <a:r>
              <a:rPr lang="en-US" sz="2400" dirty="0" err="1" smtClean="0">
                <a:solidFill>
                  <a:srgbClr val="000000"/>
                </a:solidFill>
                <a:latin typeface="Arial" charset="0"/>
                <a:ea typeface="ヒラギノ角ゴ Pro W3" charset="0"/>
              </a:rPr>
              <a:t>Orlistat</a:t>
            </a:r>
            <a:r>
              <a:rPr lang="en-US" sz="2400" dirty="0" smtClean="0">
                <a:solidFill>
                  <a:srgbClr val="000000"/>
                </a:solidFill>
                <a:latin typeface="Arial" charset="0"/>
                <a:ea typeface="ヒラギノ角ゴ Pro W3" charset="0"/>
              </a:rPr>
              <a:t> (</a:t>
            </a:r>
            <a:r>
              <a:rPr lang="en-US" sz="2400" dirty="0" err="1" smtClean="0">
                <a:solidFill>
                  <a:srgbClr val="000000"/>
                </a:solidFill>
                <a:latin typeface="Arial" charset="0"/>
                <a:ea typeface="ヒラギノ角ゴ Pro W3" charset="0"/>
              </a:rPr>
              <a:t>Alli</a:t>
            </a:r>
            <a:r>
              <a:rPr lang="en-US" sz="2400" dirty="0" smtClean="0">
                <a:solidFill>
                  <a:srgbClr val="000000"/>
                </a:solidFill>
                <a:latin typeface="Arial" charset="0"/>
                <a:ea typeface="ヒラギノ角ゴ Pro W3" charset="0"/>
              </a:rPr>
              <a:t>/Xenical)					</a:t>
            </a:r>
          </a:p>
          <a:p>
            <a:pPr marL="457200" indent="-457200">
              <a:buAutoNum type="alphaUcPeriod"/>
            </a:pPr>
            <a:r>
              <a:rPr lang="en-US" sz="2400" dirty="0" err="1" smtClean="0">
                <a:solidFill>
                  <a:srgbClr val="000000"/>
                </a:solidFill>
                <a:latin typeface="Arial" charset="0"/>
                <a:ea typeface="ヒラギノ角ゴ Pro W3" charset="0"/>
              </a:rPr>
              <a:t>Lorcaserin</a:t>
            </a:r>
            <a:r>
              <a:rPr lang="en-US" sz="2400" dirty="0" smtClean="0">
                <a:solidFill>
                  <a:srgbClr val="000000"/>
                </a:solidFill>
                <a:latin typeface="Arial" charset="0"/>
                <a:ea typeface="ヒラギノ角ゴ Pro W3" charset="0"/>
              </a:rPr>
              <a:t> (</a:t>
            </a:r>
            <a:r>
              <a:rPr lang="en-US" sz="2400" dirty="0" err="1" smtClean="0">
                <a:solidFill>
                  <a:srgbClr val="000000"/>
                </a:solidFill>
                <a:latin typeface="Arial" charset="0"/>
                <a:ea typeface="ヒラギノ角ゴ Pro W3" charset="0"/>
              </a:rPr>
              <a:t>Belviq</a:t>
            </a:r>
            <a:r>
              <a:rPr lang="en-US" sz="2400" dirty="0" smtClean="0">
                <a:solidFill>
                  <a:srgbClr val="000000"/>
                </a:solidFill>
                <a:latin typeface="Arial" charset="0"/>
                <a:ea typeface="ヒラギノ角ゴ Pro W3" charset="0"/>
              </a:rPr>
              <a:t>)</a:t>
            </a:r>
          </a:p>
          <a:p>
            <a:pPr marL="457200" indent="-457200">
              <a:buAutoNum type="alphaUcPeriod"/>
            </a:pPr>
            <a:r>
              <a:rPr lang="en-US" sz="2400" dirty="0" smtClean="0">
                <a:solidFill>
                  <a:srgbClr val="000000"/>
                </a:solidFill>
                <a:latin typeface="Arial" charset="0"/>
                <a:ea typeface="ヒラギノ角ゴ Pro W3" charset="0"/>
              </a:rPr>
              <a:t>Phentermine/</a:t>
            </a:r>
            <a:r>
              <a:rPr lang="en-US" sz="2400" dirty="0" err="1" smtClean="0">
                <a:solidFill>
                  <a:srgbClr val="000000"/>
                </a:solidFill>
                <a:latin typeface="Arial" charset="0"/>
                <a:ea typeface="ヒラギノ角ゴ Pro W3" charset="0"/>
              </a:rPr>
              <a:t>Topiramate</a:t>
            </a:r>
            <a:r>
              <a:rPr lang="en-US" sz="2400" dirty="0" smtClean="0">
                <a:solidFill>
                  <a:srgbClr val="000000"/>
                </a:solidFill>
                <a:latin typeface="Arial" charset="0"/>
                <a:ea typeface="ヒラギノ角ゴ Pro W3" charset="0"/>
              </a:rPr>
              <a:t> ER (</a:t>
            </a:r>
            <a:r>
              <a:rPr lang="en-US" sz="2400" dirty="0" err="1" smtClean="0">
                <a:solidFill>
                  <a:srgbClr val="000000"/>
                </a:solidFill>
                <a:latin typeface="Arial" charset="0"/>
                <a:ea typeface="ヒラギノ角ゴ Pro W3" charset="0"/>
              </a:rPr>
              <a:t>Qsymia</a:t>
            </a:r>
            <a:r>
              <a:rPr lang="en-US" sz="2400" dirty="0" smtClean="0">
                <a:solidFill>
                  <a:srgbClr val="000000"/>
                </a:solidFill>
                <a:latin typeface="Arial" charset="0"/>
                <a:ea typeface="ヒラギノ角ゴ Pro W3" charset="0"/>
              </a:rPr>
              <a:t>)</a:t>
            </a:r>
          </a:p>
          <a:p>
            <a:pPr marL="457200" indent="-457200">
              <a:buAutoNum type="alphaUcPeriod"/>
            </a:pPr>
            <a:r>
              <a:rPr lang="en-US" sz="2400" dirty="0" smtClean="0">
                <a:solidFill>
                  <a:srgbClr val="000000"/>
                </a:solidFill>
                <a:latin typeface="Arial" charset="0"/>
                <a:ea typeface="ヒラギノ角ゴ Pro W3" charset="0"/>
              </a:rPr>
              <a:t>Naltrexone ER/Bupropion ER (</a:t>
            </a:r>
            <a:r>
              <a:rPr lang="en-US" sz="2400" dirty="0" err="1" smtClean="0">
                <a:solidFill>
                  <a:srgbClr val="000000"/>
                </a:solidFill>
                <a:latin typeface="Arial" charset="0"/>
                <a:ea typeface="ヒラギノ角ゴ Pro W3" charset="0"/>
              </a:rPr>
              <a:t>Contrave</a:t>
            </a:r>
            <a:r>
              <a:rPr lang="en-US" sz="2400" dirty="0" smtClean="0">
                <a:solidFill>
                  <a:srgbClr val="000000"/>
                </a:solidFill>
                <a:latin typeface="Arial" charset="0"/>
                <a:ea typeface="ヒラギノ角ゴ Pro W3" charset="0"/>
              </a:rPr>
              <a:t>)</a:t>
            </a:r>
          </a:p>
          <a:p>
            <a:pPr marL="457200" indent="-457200">
              <a:buAutoNum type="alphaUcPeriod"/>
            </a:pPr>
            <a:r>
              <a:rPr lang="en-US" sz="2400" dirty="0" err="1" smtClean="0">
                <a:solidFill>
                  <a:srgbClr val="000000"/>
                </a:solidFill>
                <a:latin typeface="Arial" charset="0"/>
                <a:ea typeface="ヒラギノ角ゴ Pro W3" charset="0"/>
              </a:rPr>
              <a:t>Liraglutide</a:t>
            </a:r>
            <a:r>
              <a:rPr lang="en-US" sz="2400" dirty="0" smtClean="0">
                <a:solidFill>
                  <a:srgbClr val="000000"/>
                </a:solidFill>
                <a:latin typeface="Arial" charset="0"/>
                <a:ea typeface="ヒラギノ角ゴ Pro W3" charset="0"/>
              </a:rPr>
              <a:t> (</a:t>
            </a:r>
            <a:r>
              <a:rPr lang="en-US" sz="2400" dirty="0" err="1" smtClean="0">
                <a:solidFill>
                  <a:srgbClr val="000000"/>
                </a:solidFill>
                <a:latin typeface="Arial" charset="0"/>
                <a:ea typeface="ヒラギノ角ゴ Pro W3" charset="0"/>
              </a:rPr>
              <a:t>Saxenda</a:t>
            </a:r>
            <a:r>
              <a:rPr lang="en-US" sz="2400" dirty="0" smtClean="0">
                <a:solidFill>
                  <a:srgbClr val="000000"/>
                </a:solidFill>
                <a:latin typeface="Arial" charset="0"/>
                <a:ea typeface="ヒラギノ角ゴ Pro W3" charset="0"/>
              </a:rPr>
              <a:t>)	</a:t>
            </a:r>
            <a:r>
              <a:rPr lang="en-US" sz="2000" dirty="0" smtClean="0">
                <a:solidFill>
                  <a:srgbClr val="000000"/>
                </a:solidFill>
                <a:latin typeface="Arial" charset="0"/>
                <a:ea typeface="ヒラギノ角ゴ Pro W3" charset="0"/>
              </a:rPr>
              <a:t>			</a:t>
            </a:r>
          </a:p>
        </p:txBody>
      </p:sp>
    </p:spTree>
    <p:extLst>
      <p:ext uri="{BB962C8B-B14F-4D97-AF65-F5344CB8AC3E}">
        <p14:creationId xmlns:p14="http://schemas.microsoft.com/office/powerpoint/2010/main" val="252753587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ADE18_coverpp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 y="-10159"/>
            <a:ext cx="9200160" cy="5175090"/>
          </a:xfrm>
          <a:prstGeom prst="rect">
            <a:avLst/>
          </a:prstGeom>
        </p:spPr>
      </p:pic>
      <p:pic>
        <p:nvPicPr>
          <p:cNvPr id="6" name="Picture 5"/>
          <p:cNvPicPr>
            <a:picLocks noChangeAspect="1"/>
          </p:cNvPicPr>
          <p:nvPr/>
        </p:nvPicPr>
        <p:blipFill>
          <a:blip r:embed="rId3"/>
          <a:stretch>
            <a:fillRect/>
          </a:stretch>
        </p:blipFill>
        <p:spPr>
          <a:xfrm>
            <a:off x="111760" y="167767"/>
            <a:ext cx="2832100" cy="609600"/>
          </a:xfrm>
          <a:prstGeom prst="rect">
            <a:avLst/>
          </a:prstGeom>
        </p:spPr>
      </p:pic>
    </p:spTree>
    <p:extLst>
      <p:ext uri="{BB962C8B-B14F-4D97-AF65-F5344CB8AC3E}">
        <p14:creationId xmlns:p14="http://schemas.microsoft.com/office/powerpoint/2010/main" val="3499611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148263"/>
          </a:xfrm>
          <a:prstGeom prst="rect">
            <a:avLst/>
          </a:prstGeom>
          <a:solidFill>
            <a:srgbClr val="CCD82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7618614" y="4637341"/>
            <a:ext cx="1159328" cy="282525"/>
          </a:xfrm>
          <a:prstGeom prst="rect">
            <a:avLst/>
          </a:prstGeom>
        </p:spPr>
      </p:pic>
      <p:sp>
        <p:nvSpPr>
          <p:cNvPr id="2" name="Title 1"/>
          <p:cNvSpPr>
            <a:spLocks noGrp="1"/>
          </p:cNvSpPr>
          <p:nvPr>
            <p:ph type="title"/>
          </p:nvPr>
        </p:nvSpPr>
        <p:spPr>
          <a:xfrm>
            <a:off x="385353" y="346420"/>
            <a:ext cx="7993117" cy="1940429"/>
          </a:xfrm>
        </p:spPr>
        <p:txBody>
          <a:bodyPr/>
          <a:lstStyle/>
          <a:p>
            <a:pPr algn="ctr"/>
            <a:r>
              <a:rPr lang="en-US" sz="4400" dirty="0" smtClean="0"/>
              <a:t>The Impact…</a:t>
            </a:r>
            <a:endParaRPr lang="en-US" sz="4400" dirty="0"/>
          </a:p>
        </p:txBody>
      </p:sp>
      <p:graphicFrame>
        <p:nvGraphicFramePr>
          <p:cNvPr id="5" name="Diagram 4"/>
          <p:cNvGraphicFramePr/>
          <p:nvPr>
            <p:extLst>
              <p:ext uri="{D42A27DB-BD31-4B8C-83A1-F6EECF244321}">
                <p14:modId xmlns:p14="http://schemas.microsoft.com/office/powerpoint/2010/main" val="2415108333"/>
              </p:ext>
            </p:extLst>
          </p:nvPr>
        </p:nvGraphicFramePr>
        <p:xfrm>
          <a:off x="1917237" y="1775927"/>
          <a:ext cx="4487917" cy="28614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11939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90779"/>
            <a:ext cx="8229600" cy="3662104"/>
          </a:xfrm>
        </p:spPr>
        <p:txBody>
          <a:bodyPr>
            <a:normAutofit/>
          </a:bodyPr>
          <a:lstStyle/>
          <a:p>
            <a:r>
              <a:rPr lang="en-US" sz="2400" dirty="0" smtClean="0">
                <a:latin typeface="Arial" charset="0"/>
                <a:ea typeface="Arial" charset="0"/>
                <a:cs typeface="Arial" charset="0"/>
              </a:rPr>
              <a:t>In 2014, the prevalence of obesity in adults was 36% and 17% in children</a:t>
            </a:r>
          </a:p>
          <a:p>
            <a:endParaRPr lang="en-US" sz="2400" dirty="0" smtClean="0">
              <a:latin typeface="Arial" charset="0"/>
              <a:ea typeface="Arial" charset="0"/>
              <a:cs typeface="Arial" charset="0"/>
            </a:endParaRPr>
          </a:p>
          <a:p>
            <a:endParaRPr lang="en-US" sz="2400" dirty="0"/>
          </a:p>
          <a:p>
            <a:endParaRPr lang="en-US" sz="2400" dirty="0"/>
          </a:p>
        </p:txBody>
      </p:sp>
      <p:sp>
        <p:nvSpPr>
          <p:cNvPr id="5" name="Shape 108"/>
          <p:cNvSpPr txBox="1">
            <a:spLocks/>
          </p:cNvSpPr>
          <p:nvPr/>
        </p:nvSpPr>
        <p:spPr>
          <a:xfrm>
            <a:off x="457200" y="220005"/>
            <a:ext cx="8229600" cy="637769"/>
          </a:xfrm>
          <a:prstGeom prst="rect">
            <a:avLst/>
          </a:prstGeom>
          <a:noFill/>
          <a:ln>
            <a:noFill/>
          </a:ln>
        </p:spPr>
        <p:txBody>
          <a:bodyPr spcFirstLastPara="1" vert="horz" wrap="square" lIns="91425" tIns="45700" rIns="91425" bIns="45700" rtlCol="0" anchor="ctr" anchorCtr="0">
            <a:noAutofit/>
          </a:bodyPr>
          <a:lstStyle>
            <a:lvl1pPr algn="l" defTabSz="457200" rtl="0" eaLnBrk="1" latinLnBrk="0" hangingPunct="1">
              <a:spcBef>
                <a:spcPct val="0"/>
              </a:spcBef>
              <a:buNone/>
              <a:defRPr sz="3500" b="1" i="0" kern="1200" baseline="0">
                <a:solidFill>
                  <a:srgbClr val="0076C0"/>
                </a:solidFill>
                <a:latin typeface="Arial"/>
                <a:ea typeface="+mj-ea"/>
                <a:cs typeface="+mj-cs"/>
              </a:defRPr>
            </a:lvl1pPr>
          </a:lstStyle>
          <a:p>
            <a:pPr algn="ctr">
              <a:spcBef>
                <a:spcPts val="0"/>
              </a:spcBef>
              <a:buClr>
                <a:srgbClr val="0076C0"/>
              </a:buClr>
              <a:buSzPts val="3600"/>
              <a:buFont typeface="Arial"/>
              <a:buNone/>
            </a:pPr>
            <a:r>
              <a:rPr lang="en-US" sz="3600" dirty="0" smtClean="0"/>
              <a:t>Statistics</a:t>
            </a:r>
            <a:endParaRPr lang="en-US" dirty="0"/>
          </a:p>
        </p:txBody>
      </p:sp>
      <p:sp>
        <p:nvSpPr>
          <p:cNvPr id="7" name="Slide Number Placeholder 1"/>
          <p:cNvSpPr>
            <a:spLocks noGrp="1"/>
          </p:cNvSpPr>
          <p:nvPr>
            <p:ph type="sldNum" sz="quarter" idx="12"/>
          </p:nvPr>
        </p:nvSpPr>
        <p:spPr>
          <a:xfrm>
            <a:off x="7010400" y="4874166"/>
            <a:ext cx="2133600" cy="274097"/>
          </a:xfrm>
        </p:spPr>
        <p:txBody>
          <a:bodyPr/>
          <a:lstStyle/>
          <a:p>
            <a:pPr>
              <a:defRPr/>
            </a:pPr>
            <a:r>
              <a:rPr lang="en-US" sz="1000" dirty="0" smtClean="0">
                <a:latin typeface="Arial" panose="020B0604020202020204" pitchFamily="34" charset="0"/>
                <a:cs typeface="Arial" panose="020B0604020202020204" pitchFamily="34" charset="0"/>
              </a:rPr>
              <a:t>8</a:t>
            </a:r>
            <a:endParaRPr lang="en-US" sz="1000" dirty="0">
              <a:latin typeface="Arial" panose="020B0604020202020204" pitchFamily="34" charset="0"/>
              <a:cs typeface="Arial" panose="020B0604020202020204" pitchFamily="34" charset="0"/>
            </a:endParaRPr>
          </a:p>
        </p:txBody>
      </p:sp>
      <p:sp>
        <p:nvSpPr>
          <p:cNvPr id="6" name="TextBox 5"/>
          <p:cNvSpPr txBox="1"/>
          <p:nvPr/>
        </p:nvSpPr>
        <p:spPr>
          <a:xfrm>
            <a:off x="0" y="4898191"/>
            <a:ext cx="6199133" cy="246221"/>
          </a:xfrm>
          <a:prstGeom prst="rect">
            <a:avLst/>
          </a:prstGeom>
          <a:noFill/>
        </p:spPr>
        <p:txBody>
          <a:bodyPr wrap="none" rtlCol="0">
            <a:spAutoFit/>
          </a:bodyPr>
          <a:lstStyle/>
          <a:p>
            <a:r>
              <a:rPr lang="en-US" altLang="en-US" sz="1000" dirty="0" smtClean="0">
                <a:latin typeface="Arial" panose="020B0604020202020204" pitchFamily="34" charset="0"/>
                <a:cs typeface="Arial" panose="020B0604020202020204" pitchFamily="34" charset="0"/>
              </a:rPr>
              <a:t>Centers for Disease Control and Prevention. Ogden  </a:t>
            </a:r>
            <a:r>
              <a:rPr lang="en-US" altLang="en-US" sz="1000" dirty="0">
                <a:latin typeface="Arial" panose="020B0604020202020204" pitchFamily="34" charset="0"/>
                <a:cs typeface="Arial" panose="020B0604020202020204" pitchFamily="34" charset="0"/>
              </a:rPr>
              <a:t>CL, et al. National Center for Health Statistics. </a:t>
            </a:r>
            <a:r>
              <a:rPr lang="en-US" altLang="en-US" sz="1000" dirty="0" smtClean="0">
                <a:latin typeface="Arial" panose="020B0604020202020204" pitchFamily="34" charset="0"/>
                <a:cs typeface="Arial" panose="020B0604020202020204" pitchFamily="34" charset="0"/>
              </a:rPr>
              <a:t>2015 </a:t>
            </a:r>
            <a:endParaRPr lang="en-US" altLang="en-US" sz="10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290286" y="1538514"/>
            <a:ext cx="8519885" cy="3359677"/>
          </a:xfrm>
          <a:prstGeom prst="rect">
            <a:avLst/>
          </a:prstGeom>
        </p:spPr>
      </p:pic>
    </p:spTree>
    <p:extLst>
      <p:ext uri="{BB962C8B-B14F-4D97-AF65-F5344CB8AC3E}">
        <p14:creationId xmlns:p14="http://schemas.microsoft.com/office/powerpoint/2010/main" val="2642265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txBox="1">
            <a:spLocks/>
          </p:cNvSpPr>
          <p:nvPr/>
        </p:nvSpPr>
        <p:spPr>
          <a:xfrm>
            <a:off x="457200" y="220005"/>
            <a:ext cx="8229600" cy="637769"/>
          </a:xfrm>
          <a:prstGeom prst="rect">
            <a:avLst/>
          </a:prstGeom>
          <a:noFill/>
          <a:ln>
            <a:noFill/>
          </a:ln>
        </p:spPr>
        <p:txBody>
          <a:bodyPr spcFirstLastPara="1" vert="horz" wrap="square" lIns="91425" tIns="45700" rIns="91425" bIns="45700" rtlCol="0" anchor="ctr" anchorCtr="0">
            <a:noAutofit/>
          </a:bodyPr>
          <a:lstStyle>
            <a:lvl1pPr algn="l" defTabSz="457200" rtl="0" eaLnBrk="1" latinLnBrk="0" hangingPunct="1">
              <a:spcBef>
                <a:spcPct val="0"/>
              </a:spcBef>
              <a:buNone/>
              <a:defRPr sz="3500" b="1" i="0" kern="1200" baseline="0">
                <a:solidFill>
                  <a:srgbClr val="0076C0"/>
                </a:solidFill>
                <a:latin typeface="Arial"/>
                <a:ea typeface="+mj-ea"/>
                <a:cs typeface="+mj-cs"/>
              </a:defRPr>
            </a:lvl1pPr>
          </a:lstStyle>
          <a:p>
            <a:pPr algn="ctr">
              <a:spcBef>
                <a:spcPts val="0"/>
              </a:spcBef>
              <a:buClr>
                <a:srgbClr val="0076C0"/>
              </a:buClr>
              <a:buSzPts val="3600"/>
              <a:buFont typeface="Arial"/>
              <a:buNone/>
            </a:pPr>
            <a:r>
              <a:rPr lang="en-US" sz="3600" dirty="0" smtClean="0"/>
              <a:t>2011 Obesity Prevalence</a:t>
            </a:r>
            <a:endParaRPr lang="en-US" dirty="0"/>
          </a:p>
        </p:txBody>
      </p:sp>
      <p:sp>
        <p:nvSpPr>
          <p:cNvPr id="7" name="Slide Number Placeholder 1"/>
          <p:cNvSpPr>
            <a:spLocks noGrp="1"/>
          </p:cNvSpPr>
          <p:nvPr>
            <p:ph type="sldNum" sz="quarter" idx="12"/>
          </p:nvPr>
        </p:nvSpPr>
        <p:spPr>
          <a:xfrm>
            <a:off x="7010400" y="4874166"/>
            <a:ext cx="2133600" cy="274097"/>
          </a:xfrm>
        </p:spPr>
        <p:txBody>
          <a:bodyPr/>
          <a:lstStyle/>
          <a:p>
            <a:pPr>
              <a:defRPr/>
            </a:pPr>
            <a:r>
              <a:rPr lang="en-US" sz="1000" dirty="0">
                <a:latin typeface="Arial" panose="020B0604020202020204" pitchFamily="34" charset="0"/>
                <a:cs typeface="Arial" panose="020B0604020202020204" pitchFamily="34" charset="0"/>
              </a:rPr>
              <a:t>9</a:t>
            </a:r>
          </a:p>
        </p:txBody>
      </p:sp>
      <p:sp>
        <p:nvSpPr>
          <p:cNvPr id="6" name="TextBox 5"/>
          <p:cNvSpPr txBox="1"/>
          <p:nvPr/>
        </p:nvSpPr>
        <p:spPr>
          <a:xfrm>
            <a:off x="0" y="4898191"/>
            <a:ext cx="2651688" cy="246221"/>
          </a:xfrm>
          <a:prstGeom prst="rect">
            <a:avLst/>
          </a:prstGeom>
          <a:noFill/>
        </p:spPr>
        <p:txBody>
          <a:bodyPr wrap="none" rtlCol="0">
            <a:spAutoFit/>
          </a:bodyPr>
          <a:lstStyle/>
          <a:p>
            <a:r>
              <a:rPr lang="en-US" sz="1000" dirty="0" smtClean="0">
                <a:latin typeface="Arial" charset="0"/>
                <a:ea typeface="Arial" charset="0"/>
                <a:cs typeface="Arial" charset="0"/>
              </a:rPr>
              <a:t>Centers for Disease Control and Prevention</a:t>
            </a:r>
            <a:endParaRPr lang="hr-HR" sz="1000" dirty="0">
              <a:latin typeface="Arial" charset="0"/>
              <a:ea typeface="Arial" charset="0"/>
              <a:cs typeface="Arial" charset="0"/>
            </a:endParaRPr>
          </a:p>
        </p:txBody>
      </p:sp>
      <p:pic>
        <p:nvPicPr>
          <p:cNvPr id="4" name="Picture 3"/>
          <p:cNvPicPr>
            <a:picLocks noChangeAspect="1"/>
          </p:cNvPicPr>
          <p:nvPr/>
        </p:nvPicPr>
        <p:blipFill>
          <a:blip r:embed="rId2"/>
          <a:stretch>
            <a:fillRect/>
          </a:stretch>
        </p:blipFill>
        <p:spPr>
          <a:xfrm>
            <a:off x="845426" y="819061"/>
            <a:ext cx="6591300" cy="4048125"/>
          </a:xfrm>
          <a:prstGeom prst="rect">
            <a:avLst/>
          </a:prstGeom>
        </p:spPr>
      </p:pic>
      <p:pic>
        <p:nvPicPr>
          <p:cNvPr id="8" name="Picture 7"/>
          <p:cNvPicPr>
            <a:picLocks noChangeAspect="1"/>
          </p:cNvPicPr>
          <p:nvPr/>
        </p:nvPicPr>
        <p:blipFill>
          <a:blip r:embed="rId3"/>
          <a:stretch>
            <a:fillRect/>
          </a:stretch>
        </p:blipFill>
        <p:spPr>
          <a:xfrm>
            <a:off x="7436726" y="1738348"/>
            <a:ext cx="1409700" cy="1590675"/>
          </a:xfrm>
          <a:prstGeom prst="rect">
            <a:avLst/>
          </a:prstGeom>
        </p:spPr>
      </p:pic>
    </p:spTree>
    <p:extLst>
      <p:ext uri="{BB962C8B-B14F-4D97-AF65-F5344CB8AC3E}">
        <p14:creationId xmlns:p14="http://schemas.microsoft.com/office/powerpoint/2010/main" val="15865414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5974</TotalTime>
  <Words>4596</Words>
  <Application>Microsoft Office PowerPoint</Application>
  <PresentationFormat>Custom</PresentationFormat>
  <Paragraphs>657</Paragraphs>
  <Slides>68</Slides>
  <Notes>34</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68</vt:i4>
      </vt:variant>
    </vt:vector>
  </HeadingPairs>
  <TitlesOfParts>
    <vt:vector size="83" baseType="lpstr">
      <vt:lpstr>ＭＳ Ｐゴシック</vt:lpstr>
      <vt:lpstr>Albertus</vt:lpstr>
      <vt:lpstr>Arial</vt:lpstr>
      <vt:lpstr>Calibri</vt:lpstr>
      <vt:lpstr>Carme</vt:lpstr>
      <vt:lpstr>Futura Book</vt:lpstr>
      <vt:lpstr>Futura Std Book</vt:lpstr>
      <vt:lpstr>Symbol</vt:lpstr>
      <vt:lpstr>Times New Roman</vt:lpstr>
      <vt:lpstr>Wingdings</vt:lpstr>
      <vt:lpstr>Wingdings 2</vt:lpstr>
      <vt:lpstr>ヒラギノ角ゴ Pro W3</vt:lpstr>
      <vt:lpstr>Office Theme</vt:lpstr>
      <vt:lpstr>Custom Design</vt:lpstr>
      <vt:lpstr>CorelDRAW</vt:lpstr>
      <vt:lpstr>PowerPoint Presentation</vt:lpstr>
      <vt:lpstr>Obesity: multi-faceted and multi-disciplinary strategies for managing it with diabetes</vt:lpstr>
      <vt:lpstr>PowerPoint Presentation</vt:lpstr>
      <vt:lpstr>PowerPoint Presentation</vt:lpstr>
      <vt:lpstr>Disclosure to Participants</vt:lpstr>
      <vt:lpstr>Objectives</vt:lpstr>
      <vt:lpstr>The Impact…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Pathogenesis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Strategies to Manage Obesity:  Lifestyle and Behavioral Interventions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Strategies to Manage Obesity:  Pharmacotherapy and Surgical Interventions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Study</vt:lpstr>
      <vt:lpstr>Meet  PJ</vt:lpstr>
      <vt:lpstr>Metabolic &amp; Anthropometric History</vt:lpstr>
      <vt:lpstr>PJ’s History</vt:lpstr>
      <vt:lpstr>Usual Day</vt:lpstr>
      <vt:lpstr>Initial Assessment</vt:lpstr>
      <vt:lpstr>PowerPoint Presentation</vt:lpstr>
      <vt:lpstr>PowerPoint Presentation</vt:lpstr>
      <vt:lpstr>PowerPoint Presentation</vt:lpstr>
    </vt:vector>
  </TitlesOfParts>
  <Company>eyespy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Jackie Tokarz</dc:creator>
  <cp:lastModifiedBy>Windows User</cp:lastModifiedBy>
  <cp:revision>120</cp:revision>
  <cp:lastPrinted>2018-07-10T12:58:27Z</cp:lastPrinted>
  <dcterms:created xsi:type="dcterms:W3CDTF">2016-11-28T23:17:59Z</dcterms:created>
  <dcterms:modified xsi:type="dcterms:W3CDTF">2018-08-16T20:20:16Z</dcterms:modified>
</cp:coreProperties>
</file>