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62" r:id="rId3"/>
    <p:sldId id="263" r:id="rId4"/>
    <p:sldId id="264" r:id="rId5"/>
    <p:sldId id="266" r:id="rId6"/>
    <p:sldId id="269" r:id="rId7"/>
    <p:sldId id="268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319" r:id="rId20"/>
    <p:sldId id="308" r:id="rId21"/>
    <p:sldId id="311" r:id="rId22"/>
    <p:sldId id="312" r:id="rId23"/>
    <p:sldId id="313" r:id="rId24"/>
    <p:sldId id="317" r:id="rId25"/>
    <p:sldId id="284" r:id="rId26"/>
    <p:sldId id="285" r:id="rId27"/>
    <p:sldId id="286" r:id="rId28"/>
    <p:sldId id="287" r:id="rId29"/>
    <p:sldId id="306" r:id="rId30"/>
    <p:sldId id="288" r:id="rId31"/>
    <p:sldId id="307" r:id="rId32"/>
    <p:sldId id="295" r:id="rId33"/>
    <p:sldId id="297" r:id="rId34"/>
    <p:sldId id="298" r:id="rId35"/>
    <p:sldId id="299" r:id="rId36"/>
    <p:sldId id="301" r:id="rId37"/>
    <p:sldId id="300" r:id="rId38"/>
    <p:sldId id="294" r:id="rId39"/>
    <p:sldId id="304" r:id="rId40"/>
    <p:sldId id="305" r:id="rId41"/>
    <p:sldId id="318" r:id="rId42"/>
    <p:sldId id="291" r:id="rId43"/>
    <p:sldId id="292" r:id="rId44"/>
    <p:sldId id="289" r:id="rId45"/>
    <p:sldId id="316" r:id="rId46"/>
    <p:sldId id="290" r:id="rId47"/>
  </p:sldIdLst>
  <p:sldSz cx="9144000" cy="5148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70"/>
    <a:srgbClr val="CCD825"/>
    <a:srgbClr val="0076C0"/>
    <a:srgbClr val="005799"/>
    <a:srgbClr val="005798"/>
    <a:srgbClr val="233C7F"/>
    <a:srgbClr val="223570"/>
    <a:srgbClr val="182A6A"/>
    <a:srgbClr val="23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01" autoAdjust="0"/>
  </p:normalViewPr>
  <p:slideViewPr>
    <p:cSldViewPr snapToGrid="0" snapToObjects="1">
      <p:cViewPr varScale="1">
        <p:scale>
          <a:sx n="162" d="100"/>
          <a:sy n="162" d="100"/>
        </p:scale>
        <p:origin x="144" y="16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D0A65-4FCE-43A4-948D-1990BD5B97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FE8FE-167B-4237-BE2A-08D06F0C09D5}">
      <dgm:prSet phldrT="[Text]" custT="1"/>
      <dgm:spPr/>
      <dgm:t>
        <a:bodyPr/>
        <a:lstStyle/>
        <a:p>
          <a:r>
            <a:rPr lang="en-US" sz="1800" dirty="0" smtClean="0"/>
            <a:t>“My BG is ~250 mg/dl”</a:t>
          </a:r>
          <a:endParaRPr lang="en-US" sz="1800" dirty="0"/>
        </a:p>
      </dgm:t>
    </dgm:pt>
    <dgm:pt modelId="{AAAB85BD-CAB6-4367-AABA-9C7F2F71307B}" type="parTrans" cxnId="{E700F3C4-DC66-4200-970B-7327B09DF5AF}">
      <dgm:prSet/>
      <dgm:spPr/>
      <dgm:t>
        <a:bodyPr/>
        <a:lstStyle/>
        <a:p>
          <a:endParaRPr lang="en-US"/>
        </a:p>
      </dgm:t>
    </dgm:pt>
    <dgm:pt modelId="{64CAD1B4-FD69-4576-9638-27673C2C64F3}" type="sibTrans" cxnId="{E700F3C4-DC66-4200-970B-7327B09DF5AF}">
      <dgm:prSet/>
      <dgm:spPr/>
      <dgm:t>
        <a:bodyPr/>
        <a:lstStyle/>
        <a:p>
          <a:endParaRPr lang="en-US"/>
        </a:p>
      </dgm:t>
    </dgm:pt>
    <dgm:pt modelId="{6A61512F-3FB1-48A5-809C-35AED0DACCB5}">
      <dgm:prSet phldrT="[Text]" custT="1"/>
      <dgm:spPr/>
      <dgm:t>
        <a:bodyPr/>
        <a:lstStyle/>
        <a:p>
          <a:r>
            <a:rPr lang="en-US" sz="2000" dirty="0" smtClean="0"/>
            <a:t>“My BG is always the same (or never the same), no matter what I do.”</a:t>
          </a:r>
          <a:endParaRPr lang="en-US" sz="2000" dirty="0"/>
        </a:p>
      </dgm:t>
    </dgm:pt>
    <dgm:pt modelId="{2FAB5625-CC11-44F5-AECB-D536FF763237}" type="parTrans" cxnId="{B8CEAD71-97E4-49A5-B5E3-3B86D1610A15}">
      <dgm:prSet/>
      <dgm:spPr/>
      <dgm:t>
        <a:bodyPr/>
        <a:lstStyle/>
        <a:p>
          <a:endParaRPr lang="en-US"/>
        </a:p>
      </dgm:t>
    </dgm:pt>
    <dgm:pt modelId="{B0D78BB7-2FB1-4884-AE04-A6043261BBB9}" type="sibTrans" cxnId="{B8CEAD71-97E4-49A5-B5E3-3B86D1610A15}">
      <dgm:prSet/>
      <dgm:spPr/>
      <dgm:t>
        <a:bodyPr/>
        <a:lstStyle/>
        <a:p>
          <a:endParaRPr lang="en-US"/>
        </a:p>
      </dgm:t>
    </dgm:pt>
    <dgm:pt modelId="{A1827851-F33A-42C7-831B-BF026936F2A1}">
      <dgm:prSet phldrT="[Text]" custT="1"/>
      <dgm:spPr/>
      <dgm:t>
        <a:bodyPr/>
        <a:lstStyle/>
        <a:p>
          <a:r>
            <a:rPr lang="en-US" sz="1800" dirty="0" smtClean="0"/>
            <a:t>“That number is ‘Bad’” </a:t>
          </a:r>
          <a:endParaRPr lang="en-US" sz="1800" dirty="0"/>
        </a:p>
      </dgm:t>
    </dgm:pt>
    <dgm:pt modelId="{F44089C4-53A5-4DB8-8914-B442C059552F}" type="parTrans" cxnId="{A0D04E14-EE6D-4CB1-84FC-8F192B498BDB}">
      <dgm:prSet/>
      <dgm:spPr/>
      <dgm:t>
        <a:bodyPr/>
        <a:lstStyle/>
        <a:p>
          <a:endParaRPr lang="en-US"/>
        </a:p>
      </dgm:t>
    </dgm:pt>
    <dgm:pt modelId="{7A7FE69D-AAD6-4FE4-BFB0-5DBA04FA9D13}" type="sibTrans" cxnId="{A0D04E14-EE6D-4CB1-84FC-8F192B498BDB}">
      <dgm:prSet/>
      <dgm:spPr/>
      <dgm:t>
        <a:bodyPr/>
        <a:lstStyle/>
        <a:p>
          <a:endParaRPr lang="en-US"/>
        </a:p>
      </dgm:t>
    </dgm:pt>
    <dgm:pt modelId="{41EF54C3-BC15-4016-976F-27214EF70273}">
      <dgm:prSet phldrT="[Text]" custT="1"/>
      <dgm:spPr/>
      <dgm:t>
        <a:bodyPr/>
        <a:lstStyle/>
        <a:p>
          <a:r>
            <a:rPr lang="en-US" sz="2000" dirty="0" smtClean="0"/>
            <a:t>BG values categorized as ‘good’ or ‘bad’ </a:t>
          </a:r>
          <a:endParaRPr lang="en-US" sz="2000" dirty="0"/>
        </a:p>
      </dgm:t>
    </dgm:pt>
    <dgm:pt modelId="{20BCE491-CA14-4664-9520-9BF418439415}" type="parTrans" cxnId="{ECFB70FF-97A0-4B47-9E69-CBB1BAA6334A}">
      <dgm:prSet/>
      <dgm:spPr/>
      <dgm:t>
        <a:bodyPr/>
        <a:lstStyle/>
        <a:p>
          <a:endParaRPr lang="en-US"/>
        </a:p>
      </dgm:t>
    </dgm:pt>
    <dgm:pt modelId="{6AF073EE-2CD9-4ADA-8C06-10E25EC5A796}" type="sibTrans" cxnId="{ECFB70FF-97A0-4B47-9E69-CBB1BAA6334A}">
      <dgm:prSet/>
      <dgm:spPr/>
      <dgm:t>
        <a:bodyPr/>
        <a:lstStyle/>
        <a:p>
          <a:endParaRPr lang="en-US"/>
        </a:p>
      </dgm:t>
    </dgm:pt>
    <dgm:pt modelId="{19EFA002-348D-4F05-A3DF-BBEC82C20DAC}">
      <dgm:prSet phldrT="[Text]"/>
      <dgm:spPr/>
      <dgm:t>
        <a:bodyPr/>
        <a:lstStyle/>
        <a:p>
          <a:r>
            <a:rPr lang="en-US" dirty="0" smtClean="0"/>
            <a:t>“I’m bad at diabetes “</a:t>
          </a:r>
          <a:endParaRPr lang="en-US" dirty="0"/>
        </a:p>
      </dgm:t>
    </dgm:pt>
    <dgm:pt modelId="{ED57F1FF-EB08-46A1-B00E-3ACA333693B7}" type="parTrans" cxnId="{072EF5DB-59B5-4746-9D6E-3005EC0E845E}">
      <dgm:prSet/>
      <dgm:spPr/>
      <dgm:t>
        <a:bodyPr/>
        <a:lstStyle/>
        <a:p>
          <a:endParaRPr lang="en-US"/>
        </a:p>
      </dgm:t>
    </dgm:pt>
    <dgm:pt modelId="{94ADBF65-E246-4D82-9503-5623D88A32F1}" type="sibTrans" cxnId="{072EF5DB-59B5-4746-9D6E-3005EC0E845E}">
      <dgm:prSet/>
      <dgm:spPr/>
      <dgm:t>
        <a:bodyPr/>
        <a:lstStyle/>
        <a:p>
          <a:endParaRPr lang="en-US"/>
        </a:p>
      </dgm:t>
    </dgm:pt>
    <dgm:pt modelId="{4E9C28F8-3E2B-4A95-BADE-FEEEBA115E71}">
      <dgm:prSet phldrT="[Text]" custT="1"/>
      <dgm:spPr/>
      <dgm:t>
        <a:bodyPr/>
        <a:lstStyle/>
        <a:p>
          <a:r>
            <a:rPr lang="en-US" sz="2000" dirty="0" smtClean="0"/>
            <a:t>Self-blame, guilt, helplessness</a:t>
          </a:r>
          <a:endParaRPr lang="en-US" sz="2000" dirty="0"/>
        </a:p>
      </dgm:t>
    </dgm:pt>
    <dgm:pt modelId="{032C0FB7-86E2-401D-A939-AF0D9924D697}" type="parTrans" cxnId="{CE40B9AF-F61B-4680-800D-381460B149E2}">
      <dgm:prSet/>
      <dgm:spPr/>
      <dgm:t>
        <a:bodyPr/>
        <a:lstStyle/>
        <a:p>
          <a:endParaRPr lang="en-US"/>
        </a:p>
      </dgm:t>
    </dgm:pt>
    <dgm:pt modelId="{CB394663-13AD-4A0E-A98D-72F5E71B1A6F}" type="sibTrans" cxnId="{CE40B9AF-F61B-4680-800D-381460B149E2}">
      <dgm:prSet/>
      <dgm:spPr/>
      <dgm:t>
        <a:bodyPr/>
        <a:lstStyle/>
        <a:p>
          <a:endParaRPr lang="en-US"/>
        </a:p>
      </dgm:t>
    </dgm:pt>
    <dgm:pt modelId="{CD722A4D-82A4-4749-B51A-F8E5C0337652}">
      <dgm:prSet phldrT="[Text]" custT="1"/>
      <dgm:spPr/>
      <dgm:t>
        <a:bodyPr/>
        <a:lstStyle/>
        <a:p>
          <a:r>
            <a:rPr lang="en-US" sz="2000" dirty="0" smtClean="0"/>
            <a:t>Stop checking</a:t>
          </a:r>
          <a:endParaRPr lang="en-US" sz="2000" dirty="0"/>
        </a:p>
      </dgm:t>
    </dgm:pt>
    <dgm:pt modelId="{356F7431-94BB-4542-AF2F-D5FAC82A622A}" type="parTrans" cxnId="{C97495C8-643C-4ED3-BC83-FC4091721CFA}">
      <dgm:prSet/>
      <dgm:spPr/>
      <dgm:t>
        <a:bodyPr/>
        <a:lstStyle/>
        <a:p>
          <a:endParaRPr lang="en-US"/>
        </a:p>
      </dgm:t>
    </dgm:pt>
    <dgm:pt modelId="{CACF56EE-27AE-4840-8A3D-9717798B9314}" type="sibTrans" cxnId="{C97495C8-643C-4ED3-BC83-FC4091721CFA}">
      <dgm:prSet/>
      <dgm:spPr/>
      <dgm:t>
        <a:bodyPr/>
        <a:lstStyle/>
        <a:p>
          <a:endParaRPr lang="en-US"/>
        </a:p>
      </dgm:t>
    </dgm:pt>
    <dgm:pt modelId="{0E3F0109-E53C-4552-9904-6A1642BAD64E}" type="pres">
      <dgm:prSet presAssocID="{6B7D0A65-4FCE-43A4-948D-1990BD5B97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FC972F-E457-4A54-BAE6-8FEE0A4A2A58}" type="pres">
      <dgm:prSet presAssocID="{7BEFE8FE-167B-4237-BE2A-08D06F0C09D5}" presName="composite" presStyleCnt="0"/>
      <dgm:spPr/>
    </dgm:pt>
    <dgm:pt modelId="{3B232398-7FEE-40B1-B722-7D9584E78994}" type="pres">
      <dgm:prSet presAssocID="{7BEFE8FE-167B-4237-BE2A-08D06F0C09D5}" presName="bentUpArrow1" presStyleLbl="alignImgPlace1" presStyleIdx="0" presStyleCnt="3"/>
      <dgm:spPr/>
    </dgm:pt>
    <dgm:pt modelId="{2266321E-99CB-4FA2-8DD8-AE0E24742DF8}" type="pres">
      <dgm:prSet presAssocID="{7BEFE8FE-167B-4237-BE2A-08D06F0C09D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C7A80-3A6F-42B0-9F7C-F43E3E2522C6}" type="pres">
      <dgm:prSet presAssocID="{7BEFE8FE-167B-4237-BE2A-08D06F0C09D5}" presName="ChildText" presStyleLbl="revTx" presStyleIdx="0" presStyleCnt="3" custScaleX="485706" custLinFactX="100000" custLinFactNeighborX="109157" custLinFactNeighborY="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7B066-7939-4DA4-B0C3-216411F241A4}" type="pres">
      <dgm:prSet presAssocID="{64CAD1B4-FD69-4576-9638-27673C2C64F3}" presName="sibTrans" presStyleCnt="0"/>
      <dgm:spPr/>
    </dgm:pt>
    <dgm:pt modelId="{F9F26844-CE37-46EE-8B17-B8D6256AE14D}" type="pres">
      <dgm:prSet presAssocID="{A1827851-F33A-42C7-831B-BF026936F2A1}" presName="composite" presStyleCnt="0"/>
      <dgm:spPr/>
    </dgm:pt>
    <dgm:pt modelId="{850659D3-1089-4B3F-B052-FCB76EB3B13A}" type="pres">
      <dgm:prSet presAssocID="{A1827851-F33A-42C7-831B-BF026936F2A1}" presName="bentUpArrow1" presStyleLbl="alignImgPlace1" presStyleIdx="1" presStyleCnt="3"/>
      <dgm:spPr/>
    </dgm:pt>
    <dgm:pt modelId="{60F6CF8C-880F-4B92-A63D-A89886E38868}" type="pres">
      <dgm:prSet presAssocID="{A1827851-F33A-42C7-831B-BF026936F2A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B29CC-A34A-4B11-85FA-1435ABFF5A89}" type="pres">
      <dgm:prSet presAssocID="{A1827851-F33A-42C7-831B-BF026936F2A1}" presName="ChildText" presStyleLbl="revTx" presStyleIdx="1" presStyleCnt="3" custScaleX="283160" custScaleY="137258" custLinFactX="340" custLinFactNeighborX="100000" custLinFactNeighborY="7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618B-7CB1-4EC2-97F7-C33825E5716B}" type="pres">
      <dgm:prSet presAssocID="{7A7FE69D-AAD6-4FE4-BFB0-5DBA04FA9D13}" presName="sibTrans" presStyleCnt="0"/>
      <dgm:spPr/>
    </dgm:pt>
    <dgm:pt modelId="{B6024CF8-0D7C-4D4E-A7D6-2F4AECBEF83C}" type="pres">
      <dgm:prSet presAssocID="{19EFA002-348D-4F05-A3DF-BBEC82C20DAC}" presName="composite" presStyleCnt="0"/>
      <dgm:spPr/>
    </dgm:pt>
    <dgm:pt modelId="{205A115B-7ECF-42DB-8AD8-01EA0E837840}" type="pres">
      <dgm:prSet presAssocID="{19EFA002-348D-4F05-A3DF-BBEC82C20DAC}" presName="bentUpArrow1" presStyleLbl="alignImgPlace1" presStyleIdx="2" presStyleCnt="3"/>
      <dgm:spPr/>
    </dgm:pt>
    <dgm:pt modelId="{71CF97D1-D03A-44EE-9642-87863AD5989E}" type="pres">
      <dgm:prSet presAssocID="{19EFA002-348D-4F05-A3DF-BBEC82C20DA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6ED48-52F7-41EE-978F-F59848A065ED}" type="pres">
      <dgm:prSet presAssocID="{19EFA002-348D-4F05-A3DF-BBEC82C20DAC}" presName="ChildText" presStyleLbl="revTx" presStyleIdx="2" presStyleCnt="3" custScaleX="299696" custScaleY="228113" custLinFactX="23275" custLinFactNeighborX="100000" custLinFactNeighborY="1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EECA3-7BB9-4DB6-8FB3-C8148A19A28B}" type="pres">
      <dgm:prSet presAssocID="{94ADBF65-E246-4D82-9503-5623D88A32F1}" presName="sibTrans" presStyleCnt="0"/>
      <dgm:spPr/>
    </dgm:pt>
    <dgm:pt modelId="{93A8BADC-0B25-4D45-BF37-5FDB683C0DB7}" type="pres">
      <dgm:prSet presAssocID="{CD722A4D-82A4-4749-B51A-F8E5C0337652}" presName="composite" presStyleCnt="0"/>
      <dgm:spPr/>
    </dgm:pt>
    <dgm:pt modelId="{F69C96F4-6452-4F32-BD68-E4280F462BD5}" type="pres">
      <dgm:prSet presAssocID="{CD722A4D-82A4-4749-B51A-F8E5C0337652}" presName="ParentText" presStyleLbl="node1" presStyleIdx="3" presStyleCnt="4" custScaleX="125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4F3F6-EA2C-4DA1-8482-87934F5E36F6}" type="presOf" srcId="{CD722A4D-82A4-4749-B51A-F8E5C0337652}" destId="{F69C96F4-6452-4F32-BD68-E4280F462BD5}" srcOrd="0" destOrd="0" presId="urn:microsoft.com/office/officeart/2005/8/layout/StepDownProcess"/>
    <dgm:cxn modelId="{CE40B9AF-F61B-4680-800D-381460B149E2}" srcId="{19EFA002-348D-4F05-A3DF-BBEC82C20DAC}" destId="{4E9C28F8-3E2B-4A95-BADE-FEEEBA115E71}" srcOrd="0" destOrd="0" parTransId="{032C0FB7-86E2-401D-A939-AF0D9924D697}" sibTransId="{CB394663-13AD-4A0E-A98D-72F5E71B1A6F}"/>
    <dgm:cxn modelId="{C97495C8-643C-4ED3-BC83-FC4091721CFA}" srcId="{6B7D0A65-4FCE-43A4-948D-1990BD5B974B}" destId="{CD722A4D-82A4-4749-B51A-F8E5C0337652}" srcOrd="3" destOrd="0" parTransId="{356F7431-94BB-4542-AF2F-D5FAC82A622A}" sibTransId="{CACF56EE-27AE-4840-8A3D-9717798B9314}"/>
    <dgm:cxn modelId="{ECFB70FF-97A0-4B47-9E69-CBB1BAA6334A}" srcId="{A1827851-F33A-42C7-831B-BF026936F2A1}" destId="{41EF54C3-BC15-4016-976F-27214EF70273}" srcOrd="0" destOrd="0" parTransId="{20BCE491-CA14-4664-9520-9BF418439415}" sibTransId="{6AF073EE-2CD9-4ADA-8C06-10E25EC5A796}"/>
    <dgm:cxn modelId="{E700F3C4-DC66-4200-970B-7327B09DF5AF}" srcId="{6B7D0A65-4FCE-43A4-948D-1990BD5B974B}" destId="{7BEFE8FE-167B-4237-BE2A-08D06F0C09D5}" srcOrd="0" destOrd="0" parTransId="{AAAB85BD-CAB6-4367-AABA-9C7F2F71307B}" sibTransId="{64CAD1B4-FD69-4576-9638-27673C2C64F3}"/>
    <dgm:cxn modelId="{A0D04E14-EE6D-4CB1-84FC-8F192B498BDB}" srcId="{6B7D0A65-4FCE-43A4-948D-1990BD5B974B}" destId="{A1827851-F33A-42C7-831B-BF026936F2A1}" srcOrd="1" destOrd="0" parTransId="{F44089C4-53A5-4DB8-8914-B442C059552F}" sibTransId="{7A7FE69D-AAD6-4FE4-BFB0-5DBA04FA9D13}"/>
    <dgm:cxn modelId="{B8CEAD71-97E4-49A5-B5E3-3B86D1610A15}" srcId="{7BEFE8FE-167B-4237-BE2A-08D06F0C09D5}" destId="{6A61512F-3FB1-48A5-809C-35AED0DACCB5}" srcOrd="0" destOrd="0" parTransId="{2FAB5625-CC11-44F5-AECB-D536FF763237}" sibTransId="{B0D78BB7-2FB1-4884-AE04-A6043261BBB9}"/>
    <dgm:cxn modelId="{C9B89853-0624-4F9D-A267-C341B00617B4}" type="presOf" srcId="{A1827851-F33A-42C7-831B-BF026936F2A1}" destId="{60F6CF8C-880F-4B92-A63D-A89886E38868}" srcOrd="0" destOrd="0" presId="urn:microsoft.com/office/officeart/2005/8/layout/StepDownProcess"/>
    <dgm:cxn modelId="{BC53F02C-02BC-434D-B775-AB4D72F7B90C}" type="presOf" srcId="{6A61512F-3FB1-48A5-809C-35AED0DACCB5}" destId="{775C7A80-3A6F-42B0-9F7C-F43E3E2522C6}" srcOrd="0" destOrd="0" presId="urn:microsoft.com/office/officeart/2005/8/layout/StepDownProcess"/>
    <dgm:cxn modelId="{072EF5DB-59B5-4746-9D6E-3005EC0E845E}" srcId="{6B7D0A65-4FCE-43A4-948D-1990BD5B974B}" destId="{19EFA002-348D-4F05-A3DF-BBEC82C20DAC}" srcOrd="2" destOrd="0" parTransId="{ED57F1FF-EB08-46A1-B00E-3ACA333693B7}" sibTransId="{94ADBF65-E246-4D82-9503-5623D88A32F1}"/>
    <dgm:cxn modelId="{0F99D78D-62C6-49C2-8741-3E846888B956}" type="presOf" srcId="{7BEFE8FE-167B-4237-BE2A-08D06F0C09D5}" destId="{2266321E-99CB-4FA2-8DD8-AE0E24742DF8}" srcOrd="0" destOrd="0" presId="urn:microsoft.com/office/officeart/2005/8/layout/StepDownProcess"/>
    <dgm:cxn modelId="{7CE91688-A664-4ED7-AD4B-9C45471BD0D9}" type="presOf" srcId="{41EF54C3-BC15-4016-976F-27214EF70273}" destId="{C22B29CC-A34A-4B11-85FA-1435ABFF5A89}" srcOrd="0" destOrd="0" presId="urn:microsoft.com/office/officeart/2005/8/layout/StepDownProcess"/>
    <dgm:cxn modelId="{2C797FF4-6669-4BAC-9081-3A8BB36CD820}" type="presOf" srcId="{6B7D0A65-4FCE-43A4-948D-1990BD5B974B}" destId="{0E3F0109-E53C-4552-9904-6A1642BAD64E}" srcOrd="0" destOrd="0" presId="urn:microsoft.com/office/officeart/2005/8/layout/StepDownProcess"/>
    <dgm:cxn modelId="{974F7B65-4880-472A-974D-AD82CBB82A02}" type="presOf" srcId="{19EFA002-348D-4F05-A3DF-BBEC82C20DAC}" destId="{71CF97D1-D03A-44EE-9642-87863AD5989E}" srcOrd="0" destOrd="0" presId="urn:microsoft.com/office/officeart/2005/8/layout/StepDownProcess"/>
    <dgm:cxn modelId="{C795ACDA-8245-430E-8954-30B3121C4B37}" type="presOf" srcId="{4E9C28F8-3E2B-4A95-BADE-FEEEBA115E71}" destId="{FC96ED48-52F7-41EE-978F-F59848A065ED}" srcOrd="0" destOrd="0" presId="urn:microsoft.com/office/officeart/2005/8/layout/StepDownProcess"/>
    <dgm:cxn modelId="{B407A56E-F734-4DB5-B328-829017F21B47}" type="presParOf" srcId="{0E3F0109-E53C-4552-9904-6A1642BAD64E}" destId="{69FC972F-E457-4A54-BAE6-8FEE0A4A2A58}" srcOrd="0" destOrd="0" presId="urn:microsoft.com/office/officeart/2005/8/layout/StepDownProcess"/>
    <dgm:cxn modelId="{220907A0-885A-4927-9700-DCD01039CCB0}" type="presParOf" srcId="{69FC972F-E457-4A54-BAE6-8FEE0A4A2A58}" destId="{3B232398-7FEE-40B1-B722-7D9584E78994}" srcOrd="0" destOrd="0" presId="urn:microsoft.com/office/officeart/2005/8/layout/StepDownProcess"/>
    <dgm:cxn modelId="{E96BC1CA-A326-4EDC-838E-F5AD690A39A8}" type="presParOf" srcId="{69FC972F-E457-4A54-BAE6-8FEE0A4A2A58}" destId="{2266321E-99CB-4FA2-8DD8-AE0E24742DF8}" srcOrd="1" destOrd="0" presId="urn:microsoft.com/office/officeart/2005/8/layout/StepDownProcess"/>
    <dgm:cxn modelId="{BE9EC64D-598D-4660-AB8B-28B3566C5E79}" type="presParOf" srcId="{69FC972F-E457-4A54-BAE6-8FEE0A4A2A58}" destId="{775C7A80-3A6F-42B0-9F7C-F43E3E2522C6}" srcOrd="2" destOrd="0" presId="urn:microsoft.com/office/officeart/2005/8/layout/StepDownProcess"/>
    <dgm:cxn modelId="{5804E43F-0ACF-460D-96F9-2B52D41ACCDA}" type="presParOf" srcId="{0E3F0109-E53C-4552-9904-6A1642BAD64E}" destId="{8EE7B066-7939-4DA4-B0C3-216411F241A4}" srcOrd="1" destOrd="0" presId="urn:microsoft.com/office/officeart/2005/8/layout/StepDownProcess"/>
    <dgm:cxn modelId="{F651928C-4FCF-4ACB-8080-207FA78932E9}" type="presParOf" srcId="{0E3F0109-E53C-4552-9904-6A1642BAD64E}" destId="{F9F26844-CE37-46EE-8B17-B8D6256AE14D}" srcOrd="2" destOrd="0" presId="urn:microsoft.com/office/officeart/2005/8/layout/StepDownProcess"/>
    <dgm:cxn modelId="{4112AA4F-604C-4BB3-9440-01A25DE9D0B1}" type="presParOf" srcId="{F9F26844-CE37-46EE-8B17-B8D6256AE14D}" destId="{850659D3-1089-4B3F-B052-FCB76EB3B13A}" srcOrd="0" destOrd="0" presId="urn:microsoft.com/office/officeart/2005/8/layout/StepDownProcess"/>
    <dgm:cxn modelId="{F5AFF7A1-23EB-4AED-922A-14DB3523C90E}" type="presParOf" srcId="{F9F26844-CE37-46EE-8B17-B8D6256AE14D}" destId="{60F6CF8C-880F-4B92-A63D-A89886E38868}" srcOrd="1" destOrd="0" presId="urn:microsoft.com/office/officeart/2005/8/layout/StepDownProcess"/>
    <dgm:cxn modelId="{E11FCD18-398B-4BC9-B66C-BB77A4BD3EB8}" type="presParOf" srcId="{F9F26844-CE37-46EE-8B17-B8D6256AE14D}" destId="{C22B29CC-A34A-4B11-85FA-1435ABFF5A89}" srcOrd="2" destOrd="0" presId="urn:microsoft.com/office/officeart/2005/8/layout/StepDownProcess"/>
    <dgm:cxn modelId="{A2B7637C-B639-4C66-867E-3ECC3946832A}" type="presParOf" srcId="{0E3F0109-E53C-4552-9904-6A1642BAD64E}" destId="{208D618B-7CB1-4EC2-97F7-C33825E5716B}" srcOrd="3" destOrd="0" presId="urn:microsoft.com/office/officeart/2005/8/layout/StepDownProcess"/>
    <dgm:cxn modelId="{DDE025ED-CE65-42B3-9773-1B2285A47150}" type="presParOf" srcId="{0E3F0109-E53C-4552-9904-6A1642BAD64E}" destId="{B6024CF8-0D7C-4D4E-A7D6-2F4AECBEF83C}" srcOrd="4" destOrd="0" presId="urn:microsoft.com/office/officeart/2005/8/layout/StepDownProcess"/>
    <dgm:cxn modelId="{9CE4DF61-9329-4E9A-AF08-8895580BB099}" type="presParOf" srcId="{B6024CF8-0D7C-4D4E-A7D6-2F4AECBEF83C}" destId="{205A115B-7ECF-42DB-8AD8-01EA0E837840}" srcOrd="0" destOrd="0" presId="urn:microsoft.com/office/officeart/2005/8/layout/StepDownProcess"/>
    <dgm:cxn modelId="{DBCAE5D3-F93E-46A3-A0CB-CF99900C4501}" type="presParOf" srcId="{B6024CF8-0D7C-4D4E-A7D6-2F4AECBEF83C}" destId="{71CF97D1-D03A-44EE-9642-87863AD5989E}" srcOrd="1" destOrd="0" presId="urn:microsoft.com/office/officeart/2005/8/layout/StepDownProcess"/>
    <dgm:cxn modelId="{6A12C682-1861-41EF-8C2E-03408082962F}" type="presParOf" srcId="{B6024CF8-0D7C-4D4E-A7D6-2F4AECBEF83C}" destId="{FC96ED48-52F7-41EE-978F-F59848A065ED}" srcOrd="2" destOrd="0" presId="urn:microsoft.com/office/officeart/2005/8/layout/StepDownProcess"/>
    <dgm:cxn modelId="{EDD5A395-C342-4DD8-8C7A-FF6DED43CC87}" type="presParOf" srcId="{0E3F0109-E53C-4552-9904-6A1642BAD64E}" destId="{F72EECA3-7BB9-4DB6-8FB3-C8148A19A28B}" srcOrd="5" destOrd="0" presId="urn:microsoft.com/office/officeart/2005/8/layout/StepDownProcess"/>
    <dgm:cxn modelId="{0C87D2DB-9D24-4DA8-AD44-D0BD568AE32C}" type="presParOf" srcId="{0E3F0109-E53C-4552-9904-6A1642BAD64E}" destId="{93A8BADC-0B25-4D45-BF37-5FDB683C0DB7}" srcOrd="6" destOrd="0" presId="urn:microsoft.com/office/officeart/2005/8/layout/StepDownProcess"/>
    <dgm:cxn modelId="{E67312F3-EE67-4605-A6EC-B2722703B582}" type="presParOf" srcId="{93A8BADC-0B25-4D45-BF37-5FDB683C0DB7}" destId="{F69C96F4-6452-4F32-BD68-E4280F462B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D0A65-4FCE-43A4-948D-1990BD5B97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FE8FE-167B-4237-BE2A-08D06F0C09D5}">
      <dgm:prSet phldrT="[Text]" custT="1"/>
      <dgm:spPr/>
      <dgm:t>
        <a:bodyPr/>
        <a:lstStyle/>
        <a:p>
          <a:r>
            <a:rPr lang="en-US" sz="2000" dirty="0" smtClean="0"/>
            <a:t>“My BG is ~250 mg/dl”</a:t>
          </a:r>
          <a:endParaRPr lang="en-US" sz="2000" dirty="0"/>
        </a:p>
      </dgm:t>
    </dgm:pt>
    <dgm:pt modelId="{AAAB85BD-CAB6-4367-AABA-9C7F2F71307B}" type="parTrans" cxnId="{E700F3C4-DC66-4200-970B-7327B09DF5AF}">
      <dgm:prSet/>
      <dgm:spPr/>
      <dgm:t>
        <a:bodyPr/>
        <a:lstStyle/>
        <a:p>
          <a:endParaRPr lang="en-US"/>
        </a:p>
      </dgm:t>
    </dgm:pt>
    <dgm:pt modelId="{64CAD1B4-FD69-4576-9638-27673C2C64F3}" type="sibTrans" cxnId="{E700F3C4-DC66-4200-970B-7327B09DF5AF}">
      <dgm:prSet/>
      <dgm:spPr/>
      <dgm:t>
        <a:bodyPr/>
        <a:lstStyle/>
        <a:p>
          <a:endParaRPr lang="en-US"/>
        </a:p>
      </dgm:t>
    </dgm:pt>
    <dgm:pt modelId="{6A61512F-3FB1-48A5-809C-35AED0DACCB5}">
      <dgm:prSet phldrT="[Text]" custT="1"/>
      <dgm:spPr/>
      <dgm:t>
        <a:bodyPr/>
        <a:lstStyle/>
        <a:p>
          <a:r>
            <a:rPr lang="en-US" sz="2000" dirty="0" smtClean="0"/>
            <a:t>“It’s </a:t>
          </a:r>
          <a:r>
            <a:rPr lang="en-US" sz="2000" u="sng" dirty="0" smtClean="0"/>
            <a:t>just a number</a:t>
          </a:r>
          <a:r>
            <a:rPr lang="en-US" sz="2000" dirty="0" smtClean="0"/>
            <a:t>, not a judgment”</a:t>
          </a:r>
          <a:endParaRPr lang="en-US" sz="2000" dirty="0"/>
        </a:p>
      </dgm:t>
    </dgm:pt>
    <dgm:pt modelId="{2FAB5625-CC11-44F5-AECB-D536FF763237}" type="parTrans" cxnId="{B8CEAD71-97E4-49A5-B5E3-3B86D1610A15}">
      <dgm:prSet/>
      <dgm:spPr/>
      <dgm:t>
        <a:bodyPr/>
        <a:lstStyle/>
        <a:p>
          <a:endParaRPr lang="en-US"/>
        </a:p>
      </dgm:t>
    </dgm:pt>
    <dgm:pt modelId="{B0D78BB7-2FB1-4884-AE04-A6043261BBB9}" type="sibTrans" cxnId="{B8CEAD71-97E4-49A5-B5E3-3B86D1610A15}">
      <dgm:prSet/>
      <dgm:spPr/>
      <dgm:t>
        <a:bodyPr/>
        <a:lstStyle/>
        <a:p>
          <a:endParaRPr lang="en-US"/>
        </a:p>
      </dgm:t>
    </dgm:pt>
    <dgm:pt modelId="{A1827851-F33A-42C7-831B-BF026936F2A1}">
      <dgm:prSet phldrT="[Text]" custT="1"/>
      <dgm:spPr/>
      <dgm:t>
        <a:bodyPr/>
        <a:lstStyle/>
        <a:p>
          <a:r>
            <a:rPr lang="en-US" sz="1800" dirty="0" smtClean="0"/>
            <a:t>“What can I do about it?” </a:t>
          </a:r>
          <a:endParaRPr lang="en-US" sz="1800" dirty="0"/>
        </a:p>
      </dgm:t>
    </dgm:pt>
    <dgm:pt modelId="{F44089C4-53A5-4DB8-8914-B442C059552F}" type="parTrans" cxnId="{A0D04E14-EE6D-4CB1-84FC-8F192B498BDB}">
      <dgm:prSet/>
      <dgm:spPr/>
      <dgm:t>
        <a:bodyPr/>
        <a:lstStyle/>
        <a:p>
          <a:endParaRPr lang="en-US"/>
        </a:p>
      </dgm:t>
    </dgm:pt>
    <dgm:pt modelId="{7A7FE69D-AAD6-4FE4-BFB0-5DBA04FA9D13}" type="sibTrans" cxnId="{A0D04E14-EE6D-4CB1-84FC-8F192B498BDB}">
      <dgm:prSet/>
      <dgm:spPr/>
      <dgm:t>
        <a:bodyPr/>
        <a:lstStyle/>
        <a:p>
          <a:endParaRPr lang="en-US"/>
        </a:p>
      </dgm:t>
    </dgm:pt>
    <dgm:pt modelId="{41EF54C3-BC15-4016-976F-27214EF70273}">
      <dgm:prSet phldrT="[Text]" custT="1"/>
      <dgm:spPr/>
      <dgm:t>
        <a:bodyPr/>
        <a:lstStyle/>
        <a:p>
          <a:r>
            <a:rPr lang="en-US" sz="2000" dirty="0" smtClean="0"/>
            <a:t>Concrete steps that will affect change in BG</a:t>
          </a:r>
          <a:endParaRPr lang="en-US" sz="2000" dirty="0"/>
        </a:p>
      </dgm:t>
    </dgm:pt>
    <dgm:pt modelId="{20BCE491-CA14-4664-9520-9BF418439415}" type="parTrans" cxnId="{ECFB70FF-97A0-4B47-9E69-CBB1BAA6334A}">
      <dgm:prSet/>
      <dgm:spPr/>
      <dgm:t>
        <a:bodyPr/>
        <a:lstStyle/>
        <a:p>
          <a:endParaRPr lang="en-US"/>
        </a:p>
      </dgm:t>
    </dgm:pt>
    <dgm:pt modelId="{6AF073EE-2CD9-4ADA-8C06-10E25EC5A796}" type="sibTrans" cxnId="{ECFB70FF-97A0-4B47-9E69-CBB1BAA6334A}">
      <dgm:prSet/>
      <dgm:spPr/>
      <dgm:t>
        <a:bodyPr/>
        <a:lstStyle/>
        <a:p>
          <a:endParaRPr lang="en-US"/>
        </a:p>
      </dgm:t>
    </dgm:pt>
    <dgm:pt modelId="{19EFA002-348D-4F05-A3DF-BBEC82C20DAC}">
      <dgm:prSet phldrT="[Text]" custT="1"/>
      <dgm:spPr/>
      <dgm:t>
        <a:bodyPr/>
        <a:lstStyle/>
        <a:p>
          <a:r>
            <a:rPr lang="en-US" sz="1300" dirty="0" smtClean="0"/>
            <a:t> </a:t>
          </a:r>
          <a:r>
            <a:rPr lang="en-US" sz="1800" dirty="0" smtClean="0"/>
            <a:t>Problem-solving </a:t>
          </a:r>
          <a:endParaRPr lang="en-US" sz="1800" dirty="0"/>
        </a:p>
      </dgm:t>
    </dgm:pt>
    <dgm:pt modelId="{ED57F1FF-EB08-46A1-B00E-3ACA333693B7}" type="parTrans" cxnId="{072EF5DB-59B5-4746-9D6E-3005EC0E845E}">
      <dgm:prSet/>
      <dgm:spPr/>
      <dgm:t>
        <a:bodyPr/>
        <a:lstStyle/>
        <a:p>
          <a:endParaRPr lang="en-US"/>
        </a:p>
      </dgm:t>
    </dgm:pt>
    <dgm:pt modelId="{94ADBF65-E246-4D82-9503-5623D88A32F1}" type="sibTrans" cxnId="{072EF5DB-59B5-4746-9D6E-3005EC0E845E}">
      <dgm:prSet/>
      <dgm:spPr/>
      <dgm:t>
        <a:bodyPr/>
        <a:lstStyle/>
        <a:p>
          <a:endParaRPr lang="en-US"/>
        </a:p>
      </dgm:t>
    </dgm:pt>
    <dgm:pt modelId="{4E9C28F8-3E2B-4A95-BADE-FEEEBA115E71}">
      <dgm:prSet phldrT="[Text]" custT="1"/>
      <dgm:spPr/>
      <dgm:t>
        <a:bodyPr/>
        <a:lstStyle/>
        <a:p>
          <a:r>
            <a:rPr lang="en-US" sz="2000" dirty="0" smtClean="0"/>
            <a:t>Increased confidence; decreased anxiety</a:t>
          </a:r>
          <a:endParaRPr lang="en-US" sz="2000" dirty="0"/>
        </a:p>
      </dgm:t>
    </dgm:pt>
    <dgm:pt modelId="{032C0FB7-86E2-401D-A939-AF0D9924D697}" type="parTrans" cxnId="{CE40B9AF-F61B-4680-800D-381460B149E2}">
      <dgm:prSet/>
      <dgm:spPr/>
      <dgm:t>
        <a:bodyPr/>
        <a:lstStyle/>
        <a:p>
          <a:endParaRPr lang="en-US"/>
        </a:p>
      </dgm:t>
    </dgm:pt>
    <dgm:pt modelId="{CB394663-13AD-4A0E-A98D-72F5E71B1A6F}" type="sibTrans" cxnId="{CE40B9AF-F61B-4680-800D-381460B149E2}">
      <dgm:prSet/>
      <dgm:spPr/>
      <dgm:t>
        <a:bodyPr/>
        <a:lstStyle/>
        <a:p>
          <a:endParaRPr lang="en-US"/>
        </a:p>
      </dgm:t>
    </dgm:pt>
    <dgm:pt modelId="{63838FDF-84C8-4C3B-AFCD-D7599A5A8B7F}">
      <dgm:prSet phldrT="[Text]" custT="1"/>
      <dgm:spPr/>
      <dgm:t>
        <a:bodyPr/>
        <a:lstStyle/>
        <a:p>
          <a:r>
            <a:rPr lang="en-US" sz="2000" dirty="0" smtClean="0"/>
            <a:t>Keep checking</a:t>
          </a:r>
          <a:endParaRPr lang="en-US" sz="2000" dirty="0"/>
        </a:p>
      </dgm:t>
    </dgm:pt>
    <dgm:pt modelId="{DB66BD60-E5B7-4C41-8597-9729EC98D119}" type="parTrans" cxnId="{6DFFD2C5-91EA-4306-9F5B-6D39F4045802}">
      <dgm:prSet/>
      <dgm:spPr/>
      <dgm:t>
        <a:bodyPr/>
        <a:lstStyle/>
        <a:p>
          <a:endParaRPr lang="en-US"/>
        </a:p>
      </dgm:t>
    </dgm:pt>
    <dgm:pt modelId="{588A715D-2B09-4FC6-A368-89EA4A8A3F6A}" type="sibTrans" cxnId="{6DFFD2C5-91EA-4306-9F5B-6D39F4045802}">
      <dgm:prSet/>
      <dgm:spPr/>
      <dgm:t>
        <a:bodyPr/>
        <a:lstStyle/>
        <a:p>
          <a:endParaRPr lang="en-US"/>
        </a:p>
      </dgm:t>
    </dgm:pt>
    <dgm:pt modelId="{0E3F0109-E53C-4552-9904-6A1642BAD64E}" type="pres">
      <dgm:prSet presAssocID="{6B7D0A65-4FCE-43A4-948D-1990BD5B97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FC972F-E457-4A54-BAE6-8FEE0A4A2A58}" type="pres">
      <dgm:prSet presAssocID="{7BEFE8FE-167B-4237-BE2A-08D06F0C09D5}" presName="composite" presStyleCnt="0"/>
      <dgm:spPr/>
    </dgm:pt>
    <dgm:pt modelId="{3B232398-7FEE-40B1-B722-7D9584E78994}" type="pres">
      <dgm:prSet presAssocID="{7BEFE8FE-167B-4237-BE2A-08D06F0C09D5}" presName="bentUpArrow1" presStyleLbl="alignImgPlace1" presStyleIdx="0" presStyleCnt="3"/>
      <dgm:spPr/>
    </dgm:pt>
    <dgm:pt modelId="{2266321E-99CB-4FA2-8DD8-AE0E24742DF8}" type="pres">
      <dgm:prSet presAssocID="{7BEFE8FE-167B-4237-BE2A-08D06F0C09D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C7A80-3A6F-42B0-9F7C-F43E3E2522C6}" type="pres">
      <dgm:prSet presAssocID="{7BEFE8FE-167B-4237-BE2A-08D06F0C09D5}" presName="ChildText" presStyleLbl="revTx" presStyleIdx="0" presStyleCnt="3" custScaleX="239507" custLinFactNeighborX="81409" custLinFactNeighborY="3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7B066-7939-4DA4-B0C3-216411F241A4}" type="pres">
      <dgm:prSet presAssocID="{64CAD1B4-FD69-4576-9638-27673C2C64F3}" presName="sibTrans" presStyleCnt="0"/>
      <dgm:spPr/>
    </dgm:pt>
    <dgm:pt modelId="{F9F26844-CE37-46EE-8B17-B8D6256AE14D}" type="pres">
      <dgm:prSet presAssocID="{A1827851-F33A-42C7-831B-BF026936F2A1}" presName="composite" presStyleCnt="0"/>
      <dgm:spPr/>
    </dgm:pt>
    <dgm:pt modelId="{850659D3-1089-4B3F-B052-FCB76EB3B13A}" type="pres">
      <dgm:prSet presAssocID="{A1827851-F33A-42C7-831B-BF026936F2A1}" presName="bentUpArrow1" presStyleLbl="alignImgPlace1" presStyleIdx="1" presStyleCnt="3"/>
      <dgm:spPr/>
    </dgm:pt>
    <dgm:pt modelId="{60F6CF8C-880F-4B92-A63D-A89886E38868}" type="pres">
      <dgm:prSet presAssocID="{A1827851-F33A-42C7-831B-BF026936F2A1}" presName="ParentText" presStyleLbl="node1" presStyleIdx="1" presStyleCnt="4" custScaleX="108120" custScaleY="1546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B29CC-A34A-4B11-85FA-1435ABFF5A89}" type="pres">
      <dgm:prSet presAssocID="{A1827851-F33A-42C7-831B-BF026936F2A1}" presName="ChildText" presStyleLbl="revTx" presStyleIdx="1" presStyleCnt="3" custScaleX="283160" custLinFactNeighborX="99441" custLinFactNeighborY="-5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618B-7CB1-4EC2-97F7-C33825E5716B}" type="pres">
      <dgm:prSet presAssocID="{7A7FE69D-AAD6-4FE4-BFB0-5DBA04FA9D13}" presName="sibTrans" presStyleCnt="0"/>
      <dgm:spPr/>
    </dgm:pt>
    <dgm:pt modelId="{B6024CF8-0D7C-4D4E-A7D6-2F4AECBEF83C}" type="pres">
      <dgm:prSet presAssocID="{19EFA002-348D-4F05-A3DF-BBEC82C20DAC}" presName="composite" presStyleCnt="0"/>
      <dgm:spPr/>
    </dgm:pt>
    <dgm:pt modelId="{794737B0-4D0A-4005-88F7-12E4FACB32B5}" type="pres">
      <dgm:prSet presAssocID="{19EFA002-348D-4F05-A3DF-BBEC82C20DAC}" presName="bentUpArrow1" presStyleLbl="alignImgPlace1" presStyleIdx="2" presStyleCnt="3"/>
      <dgm:spPr/>
    </dgm:pt>
    <dgm:pt modelId="{71CF97D1-D03A-44EE-9642-87863AD5989E}" type="pres">
      <dgm:prSet presAssocID="{19EFA002-348D-4F05-A3DF-BBEC82C20DA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2F37-5834-40CE-B5DE-8F6698E7C117}" type="pres">
      <dgm:prSet presAssocID="{19EFA002-348D-4F05-A3DF-BBEC82C20DAC}" presName="ChildText" presStyleLbl="revTx" presStyleIdx="2" presStyleCnt="3" custScaleX="309393" custLinFactX="24877" custLinFactNeighborX="100000" custLinFactNeighborY="-8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3A3E2-38D6-48E9-AA0E-D33BD3A57BAC}" type="pres">
      <dgm:prSet presAssocID="{94ADBF65-E246-4D82-9503-5623D88A32F1}" presName="sibTrans" presStyleCnt="0"/>
      <dgm:spPr/>
    </dgm:pt>
    <dgm:pt modelId="{EA570DB5-8672-4688-A573-82FD1535827A}" type="pres">
      <dgm:prSet presAssocID="{63838FDF-84C8-4C3B-AFCD-D7599A5A8B7F}" presName="composite" presStyleCnt="0"/>
      <dgm:spPr/>
    </dgm:pt>
    <dgm:pt modelId="{1B2C90BD-2EA3-49EE-BFBD-BB1505158963}" type="pres">
      <dgm:prSet presAssocID="{63838FDF-84C8-4C3B-AFCD-D7599A5A8B7F}" presName="ParentText" presStyleLbl="node1" presStyleIdx="3" presStyleCnt="4" custScaleX="126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36F93-E02F-4EE8-BB93-CAE59396FABD}" type="presOf" srcId="{4E9C28F8-3E2B-4A95-BADE-FEEEBA115E71}" destId="{B85F2F37-5834-40CE-B5DE-8F6698E7C117}" srcOrd="0" destOrd="0" presId="urn:microsoft.com/office/officeart/2005/8/layout/StepDownProcess"/>
    <dgm:cxn modelId="{CE40B9AF-F61B-4680-800D-381460B149E2}" srcId="{19EFA002-348D-4F05-A3DF-BBEC82C20DAC}" destId="{4E9C28F8-3E2B-4A95-BADE-FEEEBA115E71}" srcOrd="0" destOrd="0" parTransId="{032C0FB7-86E2-401D-A939-AF0D9924D697}" sibTransId="{CB394663-13AD-4A0E-A98D-72F5E71B1A6F}"/>
    <dgm:cxn modelId="{981B5BDC-31F5-401C-9EE6-30E543E1BAAF}" type="presOf" srcId="{6A61512F-3FB1-48A5-809C-35AED0DACCB5}" destId="{775C7A80-3A6F-42B0-9F7C-F43E3E2522C6}" srcOrd="0" destOrd="0" presId="urn:microsoft.com/office/officeart/2005/8/layout/StepDownProcess"/>
    <dgm:cxn modelId="{033E94CE-141E-4075-BCCE-68D568E10532}" type="presOf" srcId="{7BEFE8FE-167B-4237-BE2A-08D06F0C09D5}" destId="{2266321E-99CB-4FA2-8DD8-AE0E24742DF8}" srcOrd="0" destOrd="0" presId="urn:microsoft.com/office/officeart/2005/8/layout/StepDownProcess"/>
    <dgm:cxn modelId="{ECFB70FF-97A0-4B47-9E69-CBB1BAA6334A}" srcId="{A1827851-F33A-42C7-831B-BF026936F2A1}" destId="{41EF54C3-BC15-4016-976F-27214EF70273}" srcOrd="0" destOrd="0" parTransId="{20BCE491-CA14-4664-9520-9BF418439415}" sibTransId="{6AF073EE-2CD9-4ADA-8C06-10E25EC5A796}"/>
    <dgm:cxn modelId="{6DFFD2C5-91EA-4306-9F5B-6D39F4045802}" srcId="{6B7D0A65-4FCE-43A4-948D-1990BD5B974B}" destId="{63838FDF-84C8-4C3B-AFCD-D7599A5A8B7F}" srcOrd="3" destOrd="0" parTransId="{DB66BD60-E5B7-4C41-8597-9729EC98D119}" sibTransId="{588A715D-2B09-4FC6-A368-89EA4A8A3F6A}"/>
    <dgm:cxn modelId="{E700F3C4-DC66-4200-970B-7327B09DF5AF}" srcId="{6B7D0A65-4FCE-43A4-948D-1990BD5B974B}" destId="{7BEFE8FE-167B-4237-BE2A-08D06F0C09D5}" srcOrd="0" destOrd="0" parTransId="{AAAB85BD-CAB6-4367-AABA-9C7F2F71307B}" sibTransId="{64CAD1B4-FD69-4576-9638-27673C2C64F3}"/>
    <dgm:cxn modelId="{F5767EFA-0DA3-426C-94EA-C30A8C1B78B3}" type="presOf" srcId="{A1827851-F33A-42C7-831B-BF026936F2A1}" destId="{60F6CF8C-880F-4B92-A63D-A89886E38868}" srcOrd="0" destOrd="0" presId="urn:microsoft.com/office/officeart/2005/8/layout/StepDownProcess"/>
    <dgm:cxn modelId="{1526F283-8ABB-4C50-A688-EE63A9A62866}" type="presOf" srcId="{19EFA002-348D-4F05-A3DF-BBEC82C20DAC}" destId="{71CF97D1-D03A-44EE-9642-87863AD5989E}" srcOrd="0" destOrd="0" presId="urn:microsoft.com/office/officeart/2005/8/layout/StepDownProcess"/>
    <dgm:cxn modelId="{A0D04E14-EE6D-4CB1-84FC-8F192B498BDB}" srcId="{6B7D0A65-4FCE-43A4-948D-1990BD5B974B}" destId="{A1827851-F33A-42C7-831B-BF026936F2A1}" srcOrd="1" destOrd="0" parTransId="{F44089C4-53A5-4DB8-8914-B442C059552F}" sibTransId="{7A7FE69D-AAD6-4FE4-BFB0-5DBA04FA9D13}"/>
    <dgm:cxn modelId="{772258EC-966B-4586-8A9D-6F3FE6F004F3}" type="presOf" srcId="{6B7D0A65-4FCE-43A4-948D-1990BD5B974B}" destId="{0E3F0109-E53C-4552-9904-6A1642BAD64E}" srcOrd="0" destOrd="0" presId="urn:microsoft.com/office/officeart/2005/8/layout/StepDownProcess"/>
    <dgm:cxn modelId="{B8CEAD71-97E4-49A5-B5E3-3B86D1610A15}" srcId="{7BEFE8FE-167B-4237-BE2A-08D06F0C09D5}" destId="{6A61512F-3FB1-48A5-809C-35AED0DACCB5}" srcOrd="0" destOrd="0" parTransId="{2FAB5625-CC11-44F5-AECB-D536FF763237}" sibTransId="{B0D78BB7-2FB1-4884-AE04-A6043261BBB9}"/>
    <dgm:cxn modelId="{00B99AED-C1E0-404B-A099-936971B0125C}" type="presOf" srcId="{63838FDF-84C8-4C3B-AFCD-D7599A5A8B7F}" destId="{1B2C90BD-2EA3-49EE-BFBD-BB1505158963}" srcOrd="0" destOrd="0" presId="urn:microsoft.com/office/officeart/2005/8/layout/StepDownProcess"/>
    <dgm:cxn modelId="{072EF5DB-59B5-4746-9D6E-3005EC0E845E}" srcId="{6B7D0A65-4FCE-43A4-948D-1990BD5B974B}" destId="{19EFA002-348D-4F05-A3DF-BBEC82C20DAC}" srcOrd="2" destOrd="0" parTransId="{ED57F1FF-EB08-46A1-B00E-3ACA333693B7}" sibTransId="{94ADBF65-E246-4D82-9503-5623D88A32F1}"/>
    <dgm:cxn modelId="{D0DFA83F-1BB7-49F5-BD95-C0DD63DE9F8C}" type="presOf" srcId="{41EF54C3-BC15-4016-976F-27214EF70273}" destId="{C22B29CC-A34A-4B11-85FA-1435ABFF5A89}" srcOrd="0" destOrd="0" presId="urn:microsoft.com/office/officeart/2005/8/layout/StepDownProcess"/>
    <dgm:cxn modelId="{EC24A7C3-2D0E-4896-A621-7FD78BD0CC4A}" type="presParOf" srcId="{0E3F0109-E53C-4552-9904-6A1642BAD64E}" destId="{69FC972F-E457-4A54-BAE6-8FEE0A4A2A58}" srcOrd="0" destOrd="0" presId="urn:microsoft.com/office/officeart/2005/8/layout/StepDownProcess"/>
    <dgm:cxn modelId="{AEA3017C-6460-4DFC-BF78-5CAFAEB3C567}" type="presParOf" srcId="{69FC972F-E457-4A54-BAE6-8FEE0A4A2A58}" destId="{3B232398-7FEE-40B1-B722-7D9584E78994}" srcOrd="0" destOrd="0" presId="urn:microsoft.com/office/officeart/2005/8/layout/StepDownProcess"/>
    <dgm:cxn modelId="{A4B7467C-C769-4C17-BC4B-18F461BAEE88}" type="presParOf" srcId="{69FC972F-E457-4A54-BAE6-8FEE0A4A2A58}" destId="{2266321E-99CB-4FA2-8DD8-AE0E24742DF8}" srcOrd="1" destOrd="0" presId="urn:microsoft.com/office/officeart/2005/8/layout/StepDownProcess"/>
    <dgm:cxn modelId="{AC89B444-A5BD-4B31-BFB9-C02605B6E55A}" type="presParOf" srcId="{69FC972F-E457-4A54-BAE6-8FEE0A4A2A58}" destId="{775C7A80-3A6F-42B0-9F7C-F43E3E2522C6}" srcOrd="2" destOrd="0" presId="urn:microsoft.com/office/officeart/2005/8/layout/StepDownProcess"/>
    <dgm:cxn modelId="{7DC92DEA-F527-40A7-B515-5C56BF03F6F0}" type="presParOf" srcId="{0E3F0109-E53C-4552-9904-6A1642BAD64E}" destId="{8EE7B066-7939-4DA4-B0C3-216411F241A4}" srcOrd="1" destOrd="0" presId="urn:microsoft.com/office/officeart/2005/8/layout/StepDownProcess"/>
    <dgm:cxn modelId="{2DBAA9FE-446E-47D0-A839-5B9C4B463C5F}" type="presParOf" srcId="{0E3F0109-E53C-4552-9904-6A1642BAD64E}" destId="{F9F26844-CE37-46EE-8B17-B8D6256AE14D}" srcOrd="2" destOrd="0" presId="urn:microsoft.com/office/officeart/2005/8/layout/StepDownProcess"/>
    <dgm:cxn modelId="{CDD3F21A-4C6F-4C92-A06D-D998FAE5707F}" type="presParOf" srcId="{F9F26844-CE37-46EE-8B17-B8D6256AE14D}" destId="{850659D3-1089-4B3F-B052-FCB76EB3B13A}" srcOrd="0" destOrd="0" presId="urn:microsoft.com/office/officeart/2005/8/layout/StepDownProcess"/>
    <dgm:cxn modelId="{A64EEFF7-0AA0-40AA-AA62-69B13A719A4C}" type="presParOf" srcId="{F9F26844-CE37-46EE-8B17-B8D6256AE14D}" destId="{60F6CF8C-880F-4B92-A63D-A89886E38868}" srcOrd="1" destOrd="0" presId="urn:microsoft.com/office/officeart/2005/8/layout/StepDownProcess"/>
    <dgm:cxn modelId="{C235BCE5-DBA2-45D7-B2A9-065524ECF48E}" type="presParOf" srcId="{F9F26844-CE37-46EE-8B17-B8D6256AE14D}" destId="{C22B29CC-A34A-4B11-85FA-1435ABFF5A89}" srcOrd="2" destOrd="0" presId="urn:microsoft.com/office/officeart/2005/8/layout/StepDownProcess"/>
    <dgm:cxn modelId="{BB78B311-31D1-4685-98BA-AC2F960B0D70}" type="presParOf" srcId="{0E3F0109-E53C-4552-9904-6A1642BAD64E}" destId="{208D618B-7CB1-4EC2-97F7-C33825E5716B}" srcOrd="3" destOrd="0" presId="urn:microsoft.com/office/officeart/2005/8/layout/StepDownProcess"/>
    <dgm:cxn modelId="{4D4D66B1-7F64-4210-98CF-039C35B4A0FE}" type="presParOf" srcId="{0E3F0109-E53C-4552-9904-6A1642BAD64E}" destId="{B6024CF8-0D7C-4D4E-A7D6-2F4AECBEF83C}" srcOrd="4" destOrd="0" presId="urn:microsoft.com/office/officeart/2005/8/layout/StepDownProcess"/>
    <dgm:cxn modelId="{0FD0AA0B-1AF9-4DFC-9948-102A2EACD8AE}" type="presParOf" srcId="{B6024CF8-0D7C-4D4E-A7D6-2F4AECBEF83C}" destId="{794737B0-4D0A-4005-88F7-12E4FACB32B5}" srcOrd="0" destOrd="0" presId="urn:microsoft.com/office/officeart/2005/8/layout/StepDownProcess"/>
    <dgm:cxn modelId="{189A3DA2-A390-441C-8CF9-625BD4E11A24}" type="presParOf" srcId="{B6024CF8-0D7C-4D4E-A7D6-2F4AECBEF83C}" destId="{71CF97D1-D03A-44EE-9642-87863AD5989E}" srcOrd="1" destOrd="0" presId="urn:microsoft.com/office/officeart/2005/8/layout/StepDownProcess"/>
    <dgm:cxn modelId="{8E7AA32D-A15E-442B-A7C0-405654A97237}" type="presParOf" srcId="{B6024CF8-0D7C-4D4E-A7D6-2F4AECBEF83C}" destId="{B85F2F37-5834-40CE-B5DE-8F6698E7C117}" srcOrd="2" destOrd="0" presId="urn:microsoft.com/office/officeart/2005/8/layout/StepDownProcess"/>
    <dgm:cxn modelId="{DEFBCF7B-9027-4720-A45C-4EB8FCC56F65}" type="presParOf" srcId="{0E3F0109-E53C-4552-9904-6A1642BAD64E}" destId="{5183A3E2-38D6-48E9-AA0E-D33BD3A57BAC}" srcOrd="5" destOrd="0" presId="urn:microsoft.com/office/officeart/2005/8/layout/StepDownProcess"/>
    <dgm:cxn modelId="{C5D634BD-FC2B-46FA-A2AB-C1F5727E7E0B}" type="presParOf" srcId="{0E3F0109-E53C-4552-9904-6A1642BAD64E}" destId="{EA570DB5-8672-4688-A573-82FD1535827A}" srcOrd="6" destOrd="0" presId="urn:microsoft.com/office/officeart/2005/8/layout/StepDownProcess"/>
    <dgm:cxn modelId="{7E6A6290-0AC6-4B2B-B374-B5BB68BEE557}" type="presParOf" srcId="{EA570DB5-8672-4688-A573-82FD1535827A}" destId="{1B2C90BD-2EA3-49EE-BFBD-BB15051589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32398-7FEE-40B1-B722-7D9584E78994}">
      <dsp:nvSpPr>
        <dsp:cNvPr id="0" name=""/>
        <dsp:cNvSpPr/>
      </dsp:nvSpPr>
      <dsp:spPr>
        <a:xfrm rot="5400000">
          <a:off x="1289248" y="680781"/>
          <a:ext cx="601920" cy="685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6321E-99CB-4FA2-8DD8-AE0E24742DF8}">
      <dsp:nvSpPr>
        <dsp:cNvPr id="0" name=""/>
        <dsp:cNvSpPr/>
      </dsp:nvSpPr>
      <dsp:spPr>
        <a:xfrm>
          <a:off x="1129775" y="13540"/>
          <a:ext cx="1013280" cy="7092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“My BG is ~250 mg/dl”</a:t>
          </a:r>
          <a:endParaRPr lang="en-US" sz="1800" kern="1200" dirty="0"/>
        </a:p>
      </dsp:txBody>
      <dsp:txXfrm>
        <a:off x="1164405" y="48170"/>
        <a:ext cx="944020" cy="640003"/>
      </dsp:txXfrm>
    </dsp:sp>
    <dsp:sp modelId="{775C7A80-3A6F-42B0-9F7C-F43E3E2522C6}">
      <dsp:nvSpPr>
        <dsp:cNvPr id="0" name=""/>
        <dsp:cNvSpPr/>
      </dsp:nvSpPr>
      <dsp:spPr>
        <a:xfrm>
          <a:off x="2263211" y="83454"/>
          <a:ext cx="3579476" cy="573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“My BG is always the same (or never the same), no matter what I do.”</a:t>
          </a:r>
          <a:endParaRPr lang="en-US" sz="2000" kern="1200" dirty="0"/>
        </a:p>
      </dsp:txBody>
      <dsp:txXfrm>
        <a:off x="2263211" y="83454"/>
        <a:ext cx="3579476" cy="573258"/>
      </dsp:txXfrm>
    </dsp:sp>
    <dsp:sp modelId="{850659D3-1089-4B3F-B052-FCB76EB3B13A}">
      <dsp:nvSpPr>
        <dsp:cNvPr id="0" name=""/>
        <dsp:cNvSpPr/>
      </dsp:nvSpPr>
      <dsp:spPr>
        <a:xfrm rot="5400000">
          <a:off x="2599421" y="1516666"/>
          <a:ext cx="601920" cy="685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6CF8C-880F-4B92-A63D-A89886E38868}">
      <dsp:nvSpPr>
        <dsp:cNvPr id="0" name=""/>
        <dsp:cNvSpPr/>
      </dsp:nvSpPr>
      <dsp:spPr>
        <a:xfrm>
          <a:off x="2439948" y="849424"/>
          <a:ext cx="1013280" cy="7092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“That number is ‘Bad’” </a:t>
          </a:r>
          <a:endParaRPr lang="en-US" sz="1800" kern="1200" dirty="0"/>
        </a:p>
      </dsp:txBody>
      <dsp:txXfrm>
        <a:off x="2474578" y="884054"/>
        <a:ext cx="944020" cy="640003"/>
      </dsp:txXfrm>
    </dsp:sp>
    <dsp:sp modelId="{C22B29CC-A34A-4B11-85FA-1435ABFF5A89}">
      <dsp:nvSpPr>
        <dsp:cNvPr id="0" name=""/>
        <dsp:cNvSpPr/>
      </dsp:nvSpPr>
      <dsp:spPr>
        <a:xfrm>
          <a:off x="3517787" y="851093"/>
          <a:ext cx="2086786" cy="78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BG values categorized as ‘good’ or ‘bad’ </a:t>
          </a:r>
          <a:endParaRPr lang="en-US" sz="2000" kern="1200" dirty="0"/>
        </a:p>
      </dsp:txBody>
      <dsp:txXfrm>
        <a:off x="3517787" y="851093"/>
        <a:ext cx="2086786" cy="786842"/>
      </dsp:txXfrm>
    </dsp:sp>
    <dsp:sp modelId="{205A115B-7ECF-42DB-8AD8-01EA0E837840}">
      <dsp:nvSpPr>
        <dsp:cNvPr id="0" name=""/>
        <dsp:cNvSpPr/>
      </dsp:nvSpPr>
      <dsp:spPr>
        <a:xfrm rot="5400000">
          <a:off x="4317570" y="2612967"/>
          <a:ext cx="601920" cy="685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F97D1-D03A-44EE-9642-87863AD5989E}">
      <dsp:nvSpPr>
        <dsp:cNvPr id="0" name=""/>
        <dsp:cNvSpPr/>
      </dsp:nvSpPr>
      <dsp:spPr>
        <a:xfrm>
          <a:off x="4158097" y="1945726"/>
          <a:ext cx="1013280" cy="7092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“I’m bad at diabetes “</a:t>
          </a:r>
          <a:endParaRPr lang="en-US" sz="1400" kern="1200" dirty="0"/>
        </a:p>
      </dsp:txBody>
      <dsp:txXfrm>
        <a:off x="4192727" y="1980356"/>
        <a:ext cx="944020" cy="640003"/>
      </dsp:txXfrm>
    </dsp:sp>
    <dsp:sp modelId="{FC96ED48-52F7-41EE-978F-F59848A065ED}">
      <dsp:nvSpPr>
        <dsp:cNvPr id="0" name=""/>
        <dsp:cNvSpPr/>
      </dsp:nvSpPr>
      <dsp:spPr>
        <a:xfrm>
          <a:off x="5344026" y="1656319"/>
          <a:ext cx="2208650" cy="1307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Self-blame, guilt, helplessness</a:t>
          </a:r>
          <a:endParaRPr lang="en-US" sz="2000" kern="1200" dirty="0"/>
        </a:p>
      </dsp:txBody>
      <dsp:txXfrm>
        <a:off x="5344026" y="1656319"/>
        <a:ext cx="2208650" cy="1307676"/>
      </dsp:txXfrm>
    </dsp:sp>
    <dsp:sp modelId="{F69C96F4-6452-4F32-BD68-E4280F462BD5}">
      <dsp:nvSpPr>
        <dsp:cNvPr id="0" name=""/>
        <dsp:cNvSpPr/>
      </dsp:nvSpPr>
      <dsp:spPr>
        <a:xfrm>
          <a:off x="5876246" y="2742463"/>
          <a:ext cx="1267117" cy="7092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Stop checking</a:t>
          </a:r>
          <a:endParaRPr lang="en-US" sz="2000" kern="1200" dirty="0"/>
        </a:p>
      </dsp:txBody>
      <dsp:txXfrm>
        <a:off x="5910876" y="2777093"/>
        <a:ext cx="1197857" cy="640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32398-7FEE-40B1-B722-7D9584E78994}">
      <dsp:nvSpPr>
        <dsp:cNvPr id="0" name=""/>
        <dsp:cNvSpPr/>
      </dsp:nvSpPr>
      <dsp:spPr>
        <a:xfrm rot="5400000">
          <a:off x="1271702" y="756323"/>
          <a:ext cx="663226" cy="755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6321E-99CB-4FA2-8DD8-AE0E24742DF8}">
      <dsp:nvSpPr>
        <dsp:cNvPr id="0" name=""/>
        <dsp:cNvSpPr/>
      </dsp:nvSpPr>
      <dsp:spPr>
        <a:xfrm>
          <a:off x="1095987" y="21123"/>
          <a:ext cx="1116483" cy="781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“My BG is ~250 mg/dl”</a:t>
          </a:r>
          <a:endParaRPr lang="en-US" sz="2000" kern="1200" dirty="0"/>
        </a:p>
      </dsp:txBody>
      <dsp:txXfrm>
        <a:off x="1134144" y="59280"/>
        <a:ext cx="1040169" cy="705188"/>
      </dsp:txXfrm>
    </dsp:sp>
    <dsp:sp modelId="{775C7A80-3A6F-42B0-9F7C-F43E3E2522C6}">
      <dsp:nvSpPr>
        <dsp:cNvPr id="0" name=""/>
        <dsp:cNvSpPr/>
      </dsp:nvSpPr>
      <dsp:spPr>
        <a:xfrm>
          <a:off x="2307116" y="117152"/>
          <a:ext cx="1944853" cy="63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“It’s </a:t>
          </a:r>
          <a:r>
            <a:rPr lang="en-US" sz="2000" u="sng" kern="1200" dirty="0" smtClean="0"/>
            <a:t>just a number</a:t>
          </a:r>
          <a:r>
            <a:rPr lang="en-US" sz="2000" kern="1200" dirty="0" smtClean="0"/>
            <a:t>, not a judgment”</a:t>
          </a:r>
          <a:endParaRPr lang="en-US" sz="2000" kern="1200" dirty="0"/>
        </a:p>
      </dsp:txBody>
      <dsp:txXfrm>
        <a:off x="2307116" y="117152"/>
        <a:ext cx="1944853" cy="631644"/>
      </dsp:txXfrm>
    </dsp:sp>
    <dsp:sp modelId="{850659D3-1089-4B3F-B052-FCB76EB3B13A}">
      <dsp:nvSpPr>
        <dsp:cNvPr id="0" name=""/>
        <dsp:cNvSpPr/>
      </dsp:nvSpPr>
      <dsp:spPr>
        <a:xfrm rot="5400000">
          <a:off x="2514594" y="1847656"/>
          <a:ext cx="663226" cy="755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6CF8C-880F-4B92-A63D-A89886E38868}">
      <dsp:nvSpPr>
        <dsp:cNvPr id="0" name=""/>
        <dsp:cNvSpPr/>
      </dsp:nvSpPr>
      <dsp:spPr>
        <a:xfrm>
          <a:off x="2293550" y="899008"/>
          <a:ext cx="1207142" cy="12083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“What can I do about it?” </a:t>
          </a:r>
          <a:endParaRPr lang="en-US" sz="1800" kern="1200" dirty="0"/>
        </a:p>
      </dsp:txBody>
      <dsp:txXfrm>
        <a:off x="2352488" y="957946"/>
        <a:ext cx="1089266" cy="1090521"/>
      </dsp:txXfrm>
    </dsp:sp>
    <dsp:sp modelId="{C22B29CC-A34A-4B11-85FA-1435ABFF5A89}">
      <dsp:nvSpPr>
        <dsp:cNvPr id="0" name=""/>
        <dsp:cNvSpPr/>
      </dsp:nvSpPr>
      <dsp:spPr>
        <a:xfrm>
          <a:off x="3519196" y="1151649"/>
          <a:ext cx="2299326" cy="63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Concrete steps that will affect change in BG</a:t>
          </a:r>
          <a:endParaRPr lang="en-US" sz="2000" kern="1200" dirty="0"/>
        </a:p>
      </dsp:txBody>
      <dsp:txXfrm>
        <a:off x="3519196" y="1151649"/>
        <a:ext cx="2299326" cy="631644"/>
      </dsp:txXfrm>
    </dsp:sp>
    <dsp:sp modelId="{794737B0-4D0A-4005-88F7-12E4FACB32B5}">
      <dsp:nvSpPr>
        <dsp:cNvPr id="0" name=""/>
        <dsp:cNvSpPr/>
      </dsp:nvSpPr>
      <dsp:spPr>
        <a:xfrm rot="5400000">
          <a:off x="3666827" y="2725541"/>
          <a:ext cx="663226" cy="755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F97D1-D03A-44EE-9642-87863AD5989E}">
      <dsp:nvSpPr>
        <dsp:cNvPr id="0" name=""/>
        <dsp:cNvSpPr/>
      </dsp:nvSpPr>
      <dsp:spPr>
        <a:xfrm>
          <a:off x="3491112" y="1990341"/>
          <a:ext cx="1116483" cy="781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800" kern="1200" dirty="0" smtClean="0"/>
            <a:t>Problem-solving </a:t>
          </a:r>
          <a:endParaRPr lang="en-US" sz="1800" kern="1200" dirty="0"/>
        </a:p>
      </dsp:txBody>
      <dsp:txXfrm>
        <a:off x="3529269" y="2028498"/>
        <a:ext cx="1040169" cy="705188"/>
      </dsp:txXfrm>
    </dsp:sp>
    <dsp:sp modelId="{B85F2F37-5834-40CE-B5DE-8F6698E7C117}">
      <dsp:nvSpPr>
        <dsp:cNvPr id="0" name=""/>
        <dsp:cNvSpPr/>
      </dsp:nvSpPr>
      <dsp:spPr>
        <a:xfrm>
          <a:off x="4771466" y="2011267"/>
          <a:ext cx="2512344" cy="63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Increased confidence; decreased anxiety</a:t>
          </a:r>
          <a:endParaRPr lang="en-US" sz="2000" kern="1200" dirty="0"/>
        </a:p>
      </dsp:txBody>
      <dsp:txXfrm>
        <a:off x="4771466" y="2011267"/>
        <a:ext cx="2512344" cy="631644"/>
      </dsp:txXfrm>
    </dsp:sp>
    <dsp:sp modelId="{1B2C90BD-2EA3-49EE-BFBD-BB1505158963}">
      <dsp:nvSpPr>
        <dsp:cNvPr id="0" name=""/>
        <dsp:cNvSpPr/>
      </dsp:nvSpPr>
      <dsp:spPr>
        <a:xfrm>
          <a:off x="4688675" y="2868226"/>
          <a:ext cx="1417186" cy="781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Keep checking</a:t>
          </a:r>
          <a:endParaRPr lang="en-US" sz="2000" kern="1200" dirty="0"/>
        </a:p>
      </dsp:txBody>
      <dsp:txXfrm>
        <a:off x="4726832" y="2906383"/>
        <a:ext cx="1340872" cy="70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954B3-A7EF-4348-94EF-AC29938155E7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D43218-6B8F-41D5-BE93-C5093C20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B88BC0-F0B6-CA46-A1C7-A9E8961E98E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E050F-AB49-6145-B5BA-6FE297C4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985E49-ECEB-4041-AA6F-04418352DA88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8/16/2018</a:t>
            </a:fld>
            <a:endParaRPr lang="en-US" alt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7AF9-9E87-4BB1-BBC9-CD192E1EB5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36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6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62377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28264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94151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60038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30C4A0-ED99-4680-B563-2D2CEBFE8301}" type="datetime1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8/16/2018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62377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28264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94151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60038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B68FB6-410A-4D11-93E6-AB325202F5A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62377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28264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94151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60038" indent="-232943" defTabSz="94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de Groot Lilly Grand Rounds Presentation: June 1, 2018</a:t>
            </a:r>
          </a:p>
        </p:txBody>
      </p:sp>
    </p:spTree>
    <p:extLst>
      <p:ext uri="{BB962C8B-B14F-4D97-AF65-F5344CB8AC3E}">
        <p14:creationId xmlns:p14="http://schemas.microsoft.com/office/powerpoint/2010/main" val="2929397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D2A6D-E793-4EDD-868C-57214BE7E044}" type="datetime1">
              <a:rPr lang="en-US" altLang="en-US">
                <a:latin typeface="Times New Roman" panose="02020603050405020304" pitchFamily="18" charset="0"/>
              </a:rPr>
              <a:pPr/>
              <a:t>8/16/2018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3D06D-BA1A-4AE1-9AA7-6C344CBFCBF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98500"/>
            <a:ext cx="6199188" cy="3490913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ADA 60th Annual Advanced Post-Graduate Course</a:t>
            </a:r>
          </a:p>
        </p:txBody>
      </p:sp>
    </p:spTree>
    <p:extLst>
      <p:ext uri="{BB962C8B-B14F-4D97-AF65-F5344CB8AC3E}">
        <p14:creationId xmlns:p14="http://schemas.microsoft.com/office/powerpoint/2010/main" val="1410441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B59CFE-AA10-4D64-A6AE-975F7359F80B}" type="datetime1">
              <a:rPr lang="en-US" altLang="en-US">
                <a:latin typeface="Times New Roman" panose="02020603050405020304" pitchFamily="18" charset="0"/>
              </a:rPr>
              <a:pPr/>
              <a:t>8/16/2018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1FD62E-F08A-48FC-854D-32B52B067FD9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de Groot Lilly Grand Rounds Presentation: June 1, 2018</a:t>
            </a:r>
          </a:p>
        </p:txBody>
      </p:sp>
    </p:spTree>
    <p:extLst>
      <p:ext uri="{BB962C8B-B14F-4D97-AF65-F5344CB8AC3E}">
        <p14:creationId xmlns:p14="http://schemas.microsoft.com/office/powerpoint/2010/main" val="15874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Add comment about sustainability to last bullet point. </a:t>
            </a: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EC1911-4951-411F-92DF-BA0F89815FDE}" type="datetime1">
              <a:rPr lang="en-US" altLang="en-US">
                <a:latin typeface="Times New Roman" panose="02020603050405020304" pitchFamily="18" charset="0"/>
              </a:rPr>
              <a:pPr/>
              <a:t>8/16/2018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de Groot Lilly Grand Rounds Presentation: June 1, 2018</a:t>
            </a:r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56278-6EF4-4FBB-AC73-ED5C99B8E9B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6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3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2/22/2013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DC1BE4-7322-4652-8EBE-9216994B50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8025"/>
            <a:ext cx="6296025" cy="35448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ADA 60th Annual Advanced Post-Graduate Course</a:t>
            </a:r>
          </a:p>
        </p:txBody>
      </p:sp>
    </p:spTree>
    <p:extLst>
      <p:ext uri="{BB962C8B-B14F-4D97-AF65-F5344CB8AC3E}">
        <p14:creationId xmlns:p14="http://schemas.microsoft.com/office/powerpoint/2010/main" val="893008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0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0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8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5" tIns="45712" rIns="91425" bIns="45712"/>
          <a:lstStyle/>
          <a:p>
            <a:fld id="{9B26CD33-4337-4529-948A-94F6960B237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1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76E12C7-8EF6-4CB1-B7FE-F8274DC00626}" type="datetime1">
              <a:rPr lang="en-US"/>
              <a:pPr/>
              <a:t>8/16/2018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3D7D5-30DB-4296-A64A-53FD6DCDC9D8}" type="slidenum">
              <a:rPr lang="en-US"/>
              <a:pPr/>
              <a:t>41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8025"/>
            <a:ext cx="6296025" cy="3544888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4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5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9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900" dirty="0"/>
              <a:t>High variability in definitions and use of terms to describe ‘depression’ ranging from:</a:t>
            </a:r>
          </a:p>
          <a:p>
            <a:pPr>
              <a:defRPr/>
            </a:pPr>
            <a:endParaRPr lang="en-US" sz="2900" dirty="0"/>
          </a:p>
          <a:p>
            <a:pPr>
              <a:defRPr/>
            </a:pPr>
            <a:r>
              <a:rPr lang="en-US" i="1" dirty="0" smtClean="0"/>
              <a:t>Psychiatric </a:t>
            </a:r>
            <a:r>
              <a:rPr lang="en-US" i="1" dirty="0" err="1" smtClean="0"/>
              <a:t>caseness</a:t>
            </a:r>
            <a:r>
              <a:rPr lang="en-US" i="1" dirty="0" smtClean="0"/>
              <a:t> of Major Depressive Disorder </a:t>
            </a:r>
          </a:p>
          <a:p>
            <a:pPr lvl="2">
              <a:defRPr/>
            </a:pPr>
            <a:r>
              <a:rPr lang="en-US" dirty="0" smtClean="0"/>
              <a:t>Diagnosis established via standardized interview schedule administered by a trained interviewer against gold standard criteria</a:t>
            </a:r>
          </a:p>
          <a:p>
            <a:pPr lvl="2">
              <a:defRPr/>
            </a:pPr>
            <a:r>
              <a:rPr lang="en-US" dirty="0" smtClean="0"/>
              <a:t>Most severe presentation in hierarchical categorization system.</a:t>
            </a:r>
          </a:p>
          <a:p>
            <a:pPr lvl="1">
              <a:defRPr/>
            </a:pPr>
            <a:r>
              <a:rPr lang="en-US" dirty="0" err="1" smtClean="0"/>
              <a:t>Subthreshold</a:t>
            </a:r>
            <a:r>
              <a:rPr lang="en-US" dirty="0" smtClean="0"/>
              <a:t> symptoms on self-report symptom inventories</a:t>
            </a:r>
          </a:p>
          <a:p>
            <a:pPr lvl="2">
              <a:defRPr/>
            </a:pPr>
            <a:r>
              <a:rPr lang="en-US" dirty="0" smtClean="0"/>
              <a:t>May be attributable to multiple causes; Non-overlapping in time</a:t>
            </a:r>
          </a:p>
          <a:p>
            <a:pPr lvl="1">
              <a:defRPr/>
            </a:pPr>
            <a:r>
              <a:rPr lang="en-US" sz="2400" dirty="0"/>
              <a:t>Distinguished from somatic symptoms of other disorders or diseases; Symptoms cluster together across time. </a:t>
            </a:r>
          </a:p>
          <a:p>
            <a:pPr lvl="1">
              <a:defRPr/>
            </a:pPr>
            <a:r>
              <a:rPr lang="en-US" sz="2400" dirty="0"/>
              <a:t>Assessed using standardized psychiatric interviews </a:t>
            </a:r>
            <a:r>
              <a:rPr lang="en-US" sz="1800" dirty="0"/>
              <a:t>(e.g. SCID, DIS, SADS-L).</a:t>
            </a: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Depressive symptoms: </a:t>
            </a:r>
            <a:r>
              <a:rPr lang="en-US" sz="2900" dirty="0"/>
              <a:t>Individual symptoms that </a:t>
            </a:r>
            <a:r>
              <a:rPr lang="en-US" sz="2900" i="1" dirty="0"/>
              <a:t>may</a:t>
            </a:r>
            <a:r>
              <a:rPr lang="en-US" sz="2900" dirty="0"/>
              <a:t> comprise a psychiatric syndrome in sufficient quantity and duration. May be attributable to other causes. </a:t>
            </a:r>
          </a:p>
          <a:p>
            <a:pPr lvl="1">
              <a:defRPr/>
            </a:pPr>
            <a:r>
              <a:rPr lang="en-US" sz="2400" dirty="0"/>
              <a:t>Assessed using self-report questionnaires </a:t>
            </a:r>
            <a:r>
              <a:rPr lang="en-US" sz="1400" dirty="0"/>
              <a:t>(e.g. PHQ-9; Beck Depression Inventory, CES-D)</a:t>
            </a: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marL="0" lvl="1">
              <a:buClr>
                <a:schemeClr val="accent2"/>
              </a:buClr>
              <a:buSzPct val="80000"/>
              <a:defRPr/>
            </a:pPr>
            <a:r>
              <a:rPr lang="en-US" i="1" dirty="0" smtClean="0">
                <a:solidFill>
                  <a:schemeClr val="tx2"/>
                </a:solidFill>
              </a:rPr>
              <a:t>Non-Specific Psychological Distress (SPD):</a:t>
            </a:r>
            <a:r>
              <a:rPr lang="en-US" i="1" dirty="0" smtClean="0"/>
              <a:t> </a:t>
            </a:r>
            <a:r>
              <a:rPr lang="en-US" dirty="0" smtClean="0"/>
              <a:t> Frequency of behavioral, emotional, psychophysiological and cognitive symptoms associated with DSM-IVTR Axis I disorders. (Kessler  et al,  </a:t>
            </a:r>
            <a:r>
              <a:rPr lang="en-US" dirty="0" err="1" smtClean="0"/>
              <a:t>Psychol</a:t>
            </a:r>
            <a:r>
              <a:rPr lang="en-US" dirty="0" smtClean="0"/>
              <a:t> Med., 2002).</a:t>
            </a:r>
          </a:p>
          <a:p>
            <a:pPr lvl="1">
              <a:defRPr/>
            </a:pPr>
            <a:r>
              <a:rPr lang="en-US" dirty="0" smtClean="0"/>
              <a:t>K10 (10-item) and K6 (6-item) Scales:</a:t>
            </a:r>
          </a:p>
          <a:p>
            <a:pPr lvl="2">
              <a:defRPr/>
            </a:pPr>
            <a:r>
              <a:rPr lang="en-US" dirty="0" smtClean="0"/>
              <a:t>“How often have you felt…nervous, hopeless, restless, depressed, worthless, everything was an effort”</a:t>
            </a:r>
          </a:p>
          <a:p>
            <a:pPr lvl="2">
              <a:defRPr/>
            </a:pPr>
            <a:r>
              <a:rPr lang="en-US" dirty="0" smtClean="0"/>
              <a:t>5-Point </a:t>
            </a:r>
            <a:r>
              <a:rPr lang="en-US" dirty="0" err="1" smtClean="0"/>
              <a:t>Likert</a:t>
            </a:r>
            <a:r>
              <a:rPr lang="en-US" dirty="0" smtClean="0"/>
              <a:t> Scale:  “None of the time” to “All of the time”</a:t>
            </a:r>
          </a:p>
          <a:p>
            <a:pPr lvl="2">
              <a:defRPr/>
            </a:pPr>
            <a:r>
              <a:rPr lang="en-US" dirty="0" smtClean="0"/>
              <a:t>Queries worst month in the past 12 months</a:t>
            </a:r>
          </a:p>
          <a:p>
            <a:pPr lvl="2">
              <a:defRPr/>
            </a:pPr>
            <a:r>
              <a:rPr lang="en-US" dirty="0" smtClean="0"/>
              <a:t>Clinical Threshold:  Score &gt;13</a:t>
            </a:r>
            <a:endParaRPr lang="en-US" sz="800" i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900" i="1" dirty="0">
                <a:solidFill>
                  <a:schemeClr val="tx2"/>
                </a:solidFill>
              </a:rPr>
              <a:t>Diabetes-Related Distress: </a:t>
            </a:r>
            <a:r>
              <a:rPr lang="en-US" sz="2900" dirty="0"/>
              <a:t>Feelings of emotional burden in response to care regimen, interpersonal factors and physician care </a:t>
            </a:r>
            <a:r>
              <a:rPr lang="en-US" sz="1600" dirty="0"/>
              <a:t>(</a:t>
            </a:r>
            <a:r>
              <a:rPr lang="en-US" sz="1600" dirty="0" err="1"/>
              <a:t>Polonsky</a:t>
            </a:r>
            <a:r>
              <a:rPr lang="en-US" sz="1600" dirty="0"/>
              <a:t> et al., </a:t>
            </a:r>
            <a:r>
              <a:rPr lang="en-US" sz="1600" i="1" dirty="0" err="1"/>
              <a:t>Diab</a:t>
            </a:r>
            <a:r>
              <a:rPr lang="en-US" sz="1600" i="1" dirty="0"/>
              <a:t>. Care </a:t>
            </a:r>
            <a:r>
              <a:rPr lang="en-US" sz="1600" dirty="0"/>
              <a:t>1995; Welch et la., </a:t>
            </a:r>
            <a:r>
              <a:rPr lang="en-US" sz="1600" i="1" dirty="0" err="1"/>
              <a:t>Diab</a:t>
            </a:r>
            <a:r>
              <a:rPr lang="en-US" sz="1600" i="1" dirty="0"/>
              <a:t>. Care</a:t>
            </a:r>
            <a:r>
              <a:rPr lang="en-US" sz="1600" dirty="0"/>
              <a:t>, 1997)</a:t>
            </a:r>
          </a:p>
          <a:p>
            <a:pPr>
              <a:defRPr/>
            </a:pPr>
            <a:r>
              <a:rPr lang="en-US" sz="2900" dirty="0"/>
              <a:t>Measures:</a:t>
            </a:r>
          </a:p>
          <a:p>
            <a:pPr lvl="1">
              <a:defRPr/>
            </a:pPr>
            <a:r>
              <a:rPr lang="en-US" dirty="0" smtClean="0"/>
              <a:t>ATT39 </a:t>
            </a:r>
            <a:r>
              <a:rPr lang="en-US" sz="1600" dirty="0"/>
              <a:t>(Dunn et al,. </a:t>
            </a:r>
            <a:r>
              <a:rPr lang="en-US" sz="1600" i="1" dirty="0" err="1"/>
              <a:t>Diab</a:t>
            </a:r>
            <a:r>
              <a:rPr lang="en-US" sz="1600" i="1" dirty="0"/>
              <a:t>. Care</a:t>
            </a:r>
            <a:r>
              <a:rPr lang="en-US" sz="1600" dirty="0"/>
              <a:t>, 1986)</a:t>
            </a:r>
          </a:p>
          <a:p>
            <a:pPr lvl="1">
              <a:defRPr/>
            </a:pPr>
            <a:r>
              <a:rPr lang="en-US" dirty="0" smtClean="0"/>
              <a:t>Questionnaire on Stress in Patients with Diabetes-Revised </a:t>
            </a:r>
            <a:r>
              <a:rPr lang="en-US" sz="1600" dirty="0"/>
              <a:t>(QSR-D; </a:t>
            </a:r>
            <a:r>
              <a:rPr lang="en-US" sz="1600" dirty="0" err="1"/>
              <a:t>Herschbach</a:t>
            </a:r>
            <a:r>
              <a:rPr lang="en-US" sz="1600" dirty="0"/>
              <a:t>, </a:t>
            </a:r>
            <a:r>
              <a:rPr lang="en-US" sz="1600" i="1" dirty="0"/>
              <a:t>Health Psych</a:t>
            </a:r>
            <a:r>
              <a:rPr lang="en-US" sz="1600" dirty="0"/>
              <a:t>, 1997).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2/22/2013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ADA 60th Annual Advanced Post-Graduate Course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970F02-51C3-4351-BF9A-CECD1E3D76E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62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2/22/2013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F8C7F-668B-4B43-B67C-1510E52D75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8025"/>
            <a:ext cx="6296025" cy="3544888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47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ADA 60th Annual Advanced Post-Graduate Course</a:t>
            </a:r>
          </a:p>
        </p:txBody>
      </p:sp>
    </p:spTree>
    <p:extLst>
      <p:ext uri="{BB962C8B-B14F-4D97-AF65-F5344CB8AC3E}">
        <p14:creationId xmlns:p14="http://schemas.microsoft.com/office/powerpoint/2010/main" val="134878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8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ED4-E241-4804-9203-EDDD475B59E8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0184-4B1A-4D80-AB4B-209828C10D7B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8F35-DDA6-4A15-8F29-9839CE01C37F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C8D-C788-463E-976C-C0AD6455357A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6D56-3A18-4B62-BFE9-5E1E2F27943C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2EC2-C770-4E51-B1E8-055473296FB2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1F1F-DCC9-4622-A3C8-63568C002032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9B4C-9992-4D84-B077-31D913F5901D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AF5B-E93B-4105-812B-71E0E105D23E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74E-7532-4666-9B29-9D98636689DB}" type="datetime1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4FD-A369-46DF-9EA8-0EC4D8948C54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E379-B7ED-4F0B-B9B4-904377D8219A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9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7A6-AB64-4751-A33B-4CFC70CE1369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3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CC1-8CC2-4F13-AB0C-ECD45C2B8ABF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7C62-DC29-414C-901E-3EC317CD696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4E9-0A64-4F32-9F3D-5671D4E14865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610C-2E72-46F4-A75B-8D1035ECA5A1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6AC-9799-48B6-B484-436C07793E81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5077-395A-44E2-AC64-E9A10697D35E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B302-154E-4D26-B57B-F72AFBF8C4BC}" type="datetime1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FFCF-1151-452C-82D7-E30129463B81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EA5-E4A2-4BF7-9DB3-1F3EF2B3D8F1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9083"/>
            <a:ext cx="8229600" cy="48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558"/>
            <a:ext cx="8229600" cy="328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2ECB-55C7-43A8-B1D1-B0F686940D8A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04760" y="4629355"/>
            <a:ext cx="1203960" cy="2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i="0" kern="1200" baseline="0">
          <a:solidFill>
            <a:srgbClr val="0076C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7DC0-FF36-4A96-965E-D7263F966BA0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472" y="489253"/>
            <a:ext cx="8163554" cy="18428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 smtClean="0">
                <a:cs typeface="Arial" panose="020B0604020202020204" pitchFamily="34" charset="0"/>
              </a:rPr>
              <a:t>“I Know </a:t>
            </a:r>
            <a:r>
              <a:rPr lang="en-US" sz="3600" b="1" dirty="0">
                <a:cs typeface="Arial" panose="020B0604020202020204" pitchFamily="34" charset="0"/>
              </a:rPr>
              <a:t>W</a:t>
            </a:r>
            <a:r>
              <a:rPr lang="en-US" sz="3600" b="1" dirty="0" smtClean="0">
                <a:cs typeface="Arial" panose="020B0604020202020204" pitchFamily="34" charset="0"/>
              </a:rPr>
              <a:t>hat </a:t>
            </a:r>
            <a:r>
              <a:rPr lang="en-US" sz="3600" b="1" dirty="0"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cs typeface="Arial" panose="020B0604020202020204" pitchFamily="34" charset="0"/>
              </a:rPr>
              <a:t>o </a:t>
            </a:r>
            <a:r>
              <a:rPr lang="en-US" sz="3600" b="1" dirty="0"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cs typeface="Arial" panose="020B0604020202020204" pitchFamily="34" charset="0"/>
              </a:rPr>
              <a:t>o, I Just </a:t>
            </a:r>
            <a:r>
              <a:rPr lang="en-US" sz="3600" b="1" dirty="0"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cs typeface="Arial" panose="020B0604020202020204" pitchFamily="34" charset="0"/>
              </a:rPr>
              <a:t>an’t </a:t>
            </a:r>
            <a:r>
              <a:rPr lang="en-US" sz="3600" b="1" dirty="0">
                <a:cs typeface="Arial" panose="020B0604020202020204" pitchFamily="34" charset="0"/>
              </a:rPr>
              <a:t>G</a:t>
            </a:r>
            <a:r>
              <a:rPr lang="en-US" sz="3600" b="1" dirty="0" smtClean="0">
                <a:cs typeface="Arial" panose="020B0604020202020204" pitchFamily="34" charset="0"/>
              </a:rPr>
              <a:t>et </a:t>
            </a:r>
            <a:r>
              <a:rPr lang="en-US" sz="3600" b="1" dirty="0"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cs typeface="Arial" panose="020B0604020202020204" pitchFamily="34" charset="0"/>
              </a:rPr>
              <a:t>yself </a:t>
            </a:r>
            <a:r>
              <a:rPr lang="en-US" sz="3600" b="1" dirty="0"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cs typeface="Arial" panose="020B0604020202020204" pitchFamily="34" charset="0"/>
              </a:rPr>
              <a:t>o </a:t>
            </a:r>
            <a:r>
              <a:rPr lang="en-US" sz="3600" b="1" dirty="0"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cs typeface="Arial" panose="020B0604020202020204" pitchFamily="34" charset="0"/>
              </a:rPr>
              <a:t>o </a:t>
            </a:r>
            <a:r>
              <a:rPr lang="en-US" sz="3600" b="1" dirty="0"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cs typeface="Arial" panose="020B0604020202020204" pitchFamily="34" charset="0"/>
              </a:rPr>
              <a:t>t.” </a:t>
            </a:r>
            <a:br>
              <a:rPr lang="en-US" sz="3600" b="1" dirty="0" smtClean="0">
                <a:cs typeface="Arial" panose="020B0604020202020204" pitchFamily="34" charset="0"/>
              </a:rPr>
            </a:br>
            <a:r>
              <a:rPr lang="en-US" sz="2400" b="1" dirty="0" smtClean="0">
                <a:cs typeface="Arial" panose="020B0604020202020204" pitchFamily="34" charset="0"/>
              </a:rPr>
              <a:t>The Relationship of Mental Health Issues and Diabetes: Implications for Diabetes Educators  </a:t>
            </a:r>
            <a:r>
              <a:rPr lang="en-US" sz="2400" b="1" dirty="0">
                <a:cs typeface="Arial" panose="020B0604020202020204" pitchFamily="34" charset="0"/>
              </a:rPr>
              <a:t/>
            </a:r>
            <a:br>
              <a:rPr lang="en-US" sz="2400" b="1" dirty="0">
                <a:cs typeface="Arial" panose="020B0604020202020204" pitchFamily="34" charset="0"/>
              </a:rPr>
            </a:b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72" y="2427701"/>
            <a:ext cx="5110231" cy="1423485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defTabSz="34299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orbel" panose="020B0503020204020204"/>
              </a:rPr>
              <a:t>Mary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/>
              </a:rPr>
              <a:t>de Groot, 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/>
              </a:rPr>
              <a:t>Ph.D.</a:t>
            </a:r>
          </a:p>
          <a:p>
            <a:pPr defTabSz="34299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orbel" panose="020B0503020204020204"/>
              </a:rPr>
              <a:t>Associate </a:t>
            </a:r>
            <a:r>
              <a:rPr lang="en-US" sz="2000" b="1" dirty="0">
                <a:solidFill>
                  <a:schemeClr val="tx2"/>
                </a:solidFill>
                <a:latin typeface="Corbel" panose="020B0503020204020204"/>
              </a:rPr>
              <a:t>Professor, </a:t>
            </a:r>
            <a:endParaRPr lang="en-US" sz="2000" b="1" dirty="0" smtClean="0">
              <a:solidFill>
                <a:schemeClr val="tx2"/>
              </a:solidFill>
              <a:latin typeface="Corbel" panose="020B0503020204020204"/>
            </a:endParaRPr>
          </a:p>
          <a:p>
            <a:pPr defTabSz="34299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orbel" panose="020B0503020204020204"/>
              </a:rPr>
              <a:t>Indiana </a:t>
            </a:r>
            <a:r>
              <a:rPr lang="en-US" sz="2000" b="1" dirty="0">
                <a:solidFill>
                  <a:schemeClr val="tx2"/>
                </a:solidFill>
                <a:latin typeface="Corbel" panose="020B0503020204020204"/>
              </a:rPr>
              <a:t>University </a:t>
            </a:r>
            <a:r>
              <a:rPr lang="en-US" sz="2000" b="1" dirty="0" smtClean="0">
                <a:solidFill>
                  <a:schemeClr val="tx2"/>
                </a:solidFill>
                <a:latin typeface="Corbel" panose="020B0503020204020204"/>
              </a:rPr>
              <a:t>School of Medicine</a:t>
            </a:r>
          </a:p>
          <a:p>
            <a:pPr defTabSz="34299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orbel" panose="020B0503020204020204"/>
              </a:rPr>
              <a:t>Diabetes Translational Research Center</a:t>
            </a:r>
            <a:endParaRPr lang="en-US" b="1" dirty="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5" name="Picture 4" descr="Ext.IU.Som.201.lockup.eps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519031"/>
            <a:ext cx="2261937" cy="438945"/>
          </a:xfrm>
          <a:prstGeom prst="rect">
            <a:avLst/>
          </a:prstGeom>
        </p:spPr>
      </p:pic>
      <p:pic>
        <p:nvPicPr>
          <p:cNvPr id="7170" name="Picture 2" descr="C:\Users\mdegroot\AppData\Local\Microsoft\Windows\Temporary Internet Files\Content.IE5\IZ9SUK98\diabet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1" y="2840615"/>
            <a:ext cx="2335411" cy="15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436" y="171609"/>
            <a:ext cx="7334658" cy="901817"/>
          </a:xfrm>
        </p:spPr>
        <p:txBody>
          <a:bodyPr/>
          <a:lstStyle/>
          <a:p>
            <a:r>
              <a:rPr lang="en-US" altLang="en-US" dirty="0" smtClean="0"/>
              <a:t>Adult Prevalence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4436" y="1397719"/>
            <a:ext cx="3870057" cy="268853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102" b="1" dirty="0"/>
              <a:t>Diabetes:  </a:t>
            </a:r>
            <a:r>
              <a:rPr lang="en-US" altLang="en-US" sz="2102" dirty="0"/>
              <a:t>25.3%   	   </a:t>
            </a:r>
            <a:r>
              <a:rPr lang="en-US" altLang="en-US" sz="2102" dirty="0" smtClean="0"/>
              <a:t>    vs</a:t>
            </a:r>
            <a:r>
              <a:rPr lang="en-US" altLang="en-US" sz="2102" dirty="0"/>
              <a:t>.  </a:t>
            </a:r>
          </a:p>
          <a:p>
            <a:pPr>
              <a:lnSpc>
                <a:spcPct val="75000"/>
              </a:lnSpc>
              <a:spcBef>
                <a:spcPct val="55000"/>
              </a:spcBef>
              <a:buClr>
                <a:schemeClr val="tx2"/>
              </a:buClr>
            </a:pPr>
            <a:r>
              <a:rPr lang="en-US" altLang="en-US" sz="2102" dirty="0"/>
              <a:t>Type 1:    21.3%   	   </a:t>
            </a:r>
            <a:r>
              <a:rPr lang="en-US" altLang="en-US" sz="2102" dirty="0" smtClean="0"/>
              <a:t>    vs</a:t>
            </a:r>
            <a:r>
              <a:rPr lang="en-US" altLang="en-US" sz="2102" dirty="0"/>
              <a:t>. </a:t>
            </a:r>
          </a:p>
          <a:p>
            <a:pPr>
              <a:lnSpc>
                <a:spcPct val="75000"/>
              </a:lnSpc>
              <a:spcBef>
                <a:spcPct val="55000"/>
              </a:spcBef>
              <a:buClr>
                <a:schemeClr val="tx2"/>
              </a:buClr>
            </a:pPr>
            <a:r>
              <a:rPr lang="en-US" altLang="en-US" sz="2000" dirty="0"/>
              <a:t>Female:   28.2%    	   </a:t>
            </a:r>
            <a:r>
              <a:rPr lang="en-US" altLang="en-US" sz="2000" dirty="0" smtClean="0"/>
              <a:t>     vs.</a:t>
            </a:r>
          </a:p>
          <a:p>
            <a:pPr>
              <a:lnSpc>
                <a:spcPct val="75000"/>
              </a:lnSpc>
              <a:spcBef>
                <a:spcPct val="55000"/>
              </a:spcBef>
              <a:buClr>
                <a:schemeClr val="tx2"/>
              </a:buClr>
            </a:pPr>
            <a:r>
              <a:rPr lang="en-US" altLang="en-US" sz="2000" dirty="0" smtClean="0"/>
              <a:t>Diagnostic </a:t>
            </a:r>
            <a:r>
              <a:rPr lang="en-US" altLang="en-US" sz="2000" dirty="0"/>
              <a:t>Interview: 11.4% </a:t>
            </a:r>
            <a:r>
              <a:rPr lang="en-US" altLang="en-US" sz="2000" dirty="0" smtClean="0"/>
              <a:t>   </a:t>
            </a:r>
            <a:endParaRPr lang="en-US" altLang="en-US" sz="2000" dirty="0"/>
          </a:p>
          <a:p>
            <a:endParaRPr lang="en-US" altLang="en-US" sz="1802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96817" y="1340517"/>
            <a:ext cx="3096108" cy="2802943"/>
          </a:xfrm>
        </p:spPr>
        <p:txBody>
          <a:bodyPr/>
          <a:lstStyle/>
          <a:p>
            <a:pPr>
              <a:spcBef>
                <a:spcPct val="35000"/>
              </a:spcBef>
              <a:buFontTx/>
              <a:buNone/>
            </a:pPr>
            <a:r>
              <a:rPr lang="en-US" altLang="en-US" sz="2102" b="1" dirty="0" smtClean="0"/>
              <a:t>Non-Diabetes</a:t>
            </a:r>
            <a:r>
              <a:rPr lang="en-US" altLang="en-US" sz="2102" dirty="0" smtClean="0"/>
              <a:t>:  </a:t>
            </a:r>
            <a:r>
              <a:rPr lang="en-US" altLang="en-US" sz="2102" dirty="0"/>
              <a:t>11.4%   </a:t>
            </a:r>
          </a:p>
          <a:p>
            <a:pPr>
              <a:spcBef>
                <a:spcPct val="35000"/>
              </a:spcBef>
              <a:buFontTx/>
              <a:buNone/>
            </a:pPr>
            <a:r>
              <a:rPr lang="en-US" altLang="en-US" sz="2102" dirty="0"/>
              <a:t>Type 2:  27.0%</a:t>
            </a:r>
          </a:p>
          <a:p>
            <a:pPr>
              <a:spcBef>
                <a:spcPct val="35000"/>
              </a:spcBef>
              <a:buFontTx/>
              <a:buNone/>
            </a:pPr>
            <a:r>
              <a:rPr lang="en-US" altLang="en-US" sz="2102" dirty="0"/>
              <a:t>Male:  18.0%</a:t>
            </a:r>
          </a:p>
          <a:p>
            <a:pPr>
              <a:spcBef>
                <a:spcPct val="35000"/>
              </a:spcBef>
              <a:buFontTx/>
              <a:buNone/>
            </a:pPr>
            <a:r>
              <a:rPr lang="en-US" altLang="en-US" sz="2102" dirty="0"/>
              <a:t>Self-Report: 	31.0%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2523" y="4012042"/>
            <a:ext cx="1749197" cy="20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1" dirty="0">
                <a:latin typeface="+mj-lt"/>
              </a:rPr>
              <a:t>Anderson, et al., </a:t>
            </a:r>
            <a:r>
              <a:rPr lang="en-US" sz="751" i="1" dirty="0" err="1">
                <a:latin typeface="+mj-lt"/>
              </a:rPr>
              <a:t>Psychosom</a:t>
            </a:r>
            <a:r>
              <a:rPr lang="en-US" sz="751" i="1" dirty="0">
                <a:latin typeface="+mj-lt"/>
              </a:rPr>
              <a:t> Med,</a:t>
            </a:r>
            <a:r>
              <a:rPr lang="en-US" sz="751" dirty="0">
                <a:latin typeface="+mj-lt"/>
              </a:rPr>
              <a:t> 2001.</a:t>
            </a:r>
          </a:p>
        </p:txBody>
      </p:sp>
    </p:spTree>
    <p:extLst>
      <p:ext uri="{BB962C8B-B14F-4D97-AF65-F5344CB8AC3E}">
        <p14:creationId xmlns:p14="http://schemas.microsoft.com/office/powerpoint/2010/main" val="83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83" y="361756"/>
            <a:ext cx="5834698" cy="858044"/>
          </a:xfrm>
        </p:spPr>
        <p:txBody>
          <a:bodyPr/>
          <a:lstStyle/>
          <a:p>
            <a:r>
              <a:rPr lang="en-US" altLang="en-US" dirty="0" smtClean="0"/>
              <a:t>Adult Prevalence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28015" y="1411287"/>
            <a:ext cx="5834698" cy="297455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351"/>
              </a:spcAft>
              <a:buClr>
                <a:schemeClr val="tx1"/>
              </a:buClr>
            </a:pPr>
            <a:r>
              <a:rPr lang="en-US" altLang="en-US" sz="2000" dirty="0"/>
              <a:t>Women have 60% increased risk of depression</a:t>
            </a:r>
            <a:r>
              <a:rPr lang="en-US" altLang="en-US" sz="1802" dirty="0"/>
              <a:t> </a:t>
            </a:r>
            <a:r>
              <a:rPr lang="en-US" altLang="en-US" sz="1051" dirty="0"/>
              <a:t>(Anderson et al, </a:t>
            </a:r>
            <a:r>
              <a:rPr lang="en-US" altLang="en-US" sz="1051" i="1" dirty="0" err="1"/>
              <a:t>Psychosom</a:t>
            </a:r>
            <a:r>
              <a:rPr lang="en-US" altLang="en-US" sz="1051" i="1" dirty="0"/>
              <a:t> Med.</a:t>
            </a:r>
            <a:r>
              <a:rPr lang="en-US" altLang="en-US" sz="1051" dirty="0"/>
              <a:t>, 2001)</a:t>
            </a:r>
          </a:p>
          <a:p>
            <a:pPr>
              <a:lnSpc>
                <a:spcPct val="90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US" altLang="en-US" sz="2000" dirty="0"/>
              <a:t>Comparable rates of depression across ethnic groups </a:t>
            </a:r>
            <a:r>
              <a:rPr lang="en-US" altLang="en-US" sz="1201" dirty="0"/>
              <a:t>(de Groot, et al., </a:t>
            </a:r>
            <a:r>
              <a:rPr lang="en-US" altLang="en-US" sz="1201" i="1" dirty="0"/>
              <a:t>Diabetes Care</a:t>
            </a:r>
            <a:r>
              <a:rPr lang="en-US" altLang="en-US" sz="1201" dirty="0"/>
              <a:t>, 2007)</a:t>
            </a:r>
            <a:endParaRPr lang="en-US" altLang="en-US" dirty="0" smtClean="0"/>
          </a:p>
          <a:p>
            <a:pPr>
              <a:lnSpc>
                <a:spcPct val="90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US" altLang="en-US" sz="2000" dirty="0"/>
              <a:t>Rates in low-income nations are under studied </a:t>
            </a:r>
            <a:r>
              <a:rPr lang="en-US" altLang="en-US" sz="901" dirty="0"/>
              <a:t>(</a:t>
            </a:r>
            <a:r>
              <a:rPr lang="en-US" altLang="en-US" sz="901" dirty="0" err="1"/>
              <a:t>Petrak</a:t>
            </a:r>
            <a:r>
              <a:rPr lang="en-US" altLang="en-US" sz="901" dirty="0"/>
              <a:t> et al</a:t>
            </a:r>
            <a:r>
              <a:rPr lang="en-US" altLang="en-US" sz="901" i="1" dirty="0"/>
              <a:t>., Lancet </a:t>
            </a:r>
            <a:r>
              <a:rPr lang="en-US" altLang="en-US" sz="901" i="1" dirty="0" err="1"/>
              <a:t>Diab</a:t>
            </a:r>
            <a:r>
              <a:rPr lang="en-US" altLang="en-US" sz="901" i="1" dirty="0"/>
              <a:t> Endo </a:t>
            </a:r>
            <a:r>
              <a:rPr lang="en-US" altLang="en-US" sz="901" dirty="0"/>
              <a:t>2015)</a:t>
            </a:r>
          </a:p>
          <a:p>
            <a:pPr marL="343220" lvl="1" indent="0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20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Bidirectional Relationship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8348"/>
            <a:ext cx="6950154" cy="3609916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sz="2200" dirty="0"/>
              <a:t>History of type 2 diabetes increases risk of depression 24%</a:t>
            </a:r>
            <a:r>
              <a:rPr lang="en-US" altLang="en-US" sz="1802" dirty="0"/>
              <a:t> </a:t>
            </a:r>
            <a:r>
              <a:rPr lang="en-US" altLang="en-US" sz="1400" dirty="0"/>
              <a:t>(e.g., </a:t>
            </a:r>
            <a:r>
              <a:rPr lang="en-US" altLang="en-US" sz="1400" dirty="0" err="1"/>
              <a:t>Nouwen</a:t>
            </a:r>
            <a:r>
              <a:rPr lang="en-US" altLang="en-US" sz="1400" dirty="0"/>
              <a:t> et al., </a:t>
            </a:r>
            <a:r>
              <a:rPr lang="en-US" altLang="en-US" sz="1400" i="1" dirty="0" err="1"/>
              <a:t>Diabetologia</a:t>
            </a:r>
            <a:r>
              <a:rPr lang="en-US" altLang="en-US" sz="1400" dirty="0"/>
              <a:t>, 2010</a:t>
            </a:r>
            <a:r>
              <a:rPr lang="en-US" altLang="en-US" sz="1400" dirty="0" smtClean="0"/>
              <a:t>)</a:t>
            </a:r>
            <a:endParaRPr lang="en-US" altLang="en-US" dirty="0" smtClean="0"/>
          </a:p>
          <a:p>
            <a:pPr>
              <a:defRPr/>
            </a:pPr>
            <a:r>
              <a:rPr lang="en-US" altLang="en-US" sz="2400" dirty="0"/>
              <a:t>Lifetime history of depression increases the risk of type 2 diabetes onset 38-60%</a:t>
            </a:r>
            <a:r>
              <a:rPr lang="en-US" altLang="en-US" sz="1802" dirty="0"/>
              <a:t> </a:t>
            </a:r>
            <a:r>
              <a:rPr lang="en-US" altLang="en-US" sz="1400" dirty="0"/>
              <a:t>(e.g., Knol, et al., </a:t>
            </a:r>
            <a:r>
              <a:rPr lang="en-US" altLang="en-US" sz="1400" i="1" dirty="0"/>
              <a:t>Diabetologia</a:t>
            </a:r>
            <a:r>
              <a:rPr lang="en-US" altLang="en-US" sz="1400" dirty="0"/>
              <a:t>, 2006; Kawakami et al, </a:t>
            </a:r>
            <a:r>
              <a:rPr lang="en-US" altLang="en-US" sz="1400" i="1" dirty="0" err="1"/>
              <a:t>Diab</a:t>
            </a:r>
            <a:r>
              <a:rPr lang="en-US" altLang="en-US" sz="1400" i="1" dirty="0"/>
              <a:t>. Care</a:t>
            </a:r>
            <a:r>
              <a:rPr lang="en-US" altLang="en-US" sz="1400" dirty="0"/>
              <a:t>, 1999; Eaton et al., </a:t>
            </a:r>
            <a:r>
              <a:rPr lang="en-US" altLang="en-US" sz="1400" i="1" dirty="0" err="1"/>
              <a:t>Diab</a:t>
            </a:r>
            <a:r>
              <a:rPr lang="en-US" altLang="en-US" sz="1400" i="1" dirty="0"/>
              <a:t>. Care</a:t>
            </a:r>
            <a:r>
              <a:rPr lang="en-US" altLang="en-US" sz="1400" dirty="0"/>
              <a:t>, 1996; Golden, et al. </a:t>
            </a:r>
            <a:r>
              <a:rPr lang="en-US" altLang="en-US" sz="1400" i="1" dirty="0"/>
              <a:t>JAMA</a:t>
            </a:r>
            <a:r>
              <a:rPr lang="en-US" altLang="en-US" sz="1400" dirty="0"/>
              <a:t>, 2008)</a:t>
            </a:r>
            <a:endParaRPr lang="en-US" altLang="en-US" sz="1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accounting for common factors: obesity, gender, poverty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Mezuk</a:t>
            </a:r>
            <a:r>
              <a:rPr lang="en-US" altLang="en-US" sz="1400" dirty="0"/>
              <a:t>, </a:t>
            </a:r>
            <a:r>
              <a:rPr lang="en-US" altLang="en-US" sz="1400" i="1" dirty="0" err="1"/>
              <a:t>Diab</a:t>
            </a:r>
            <a:r>
              <a:rPr lang="en-US" altLang="en-US" sz="1400" i="1" dirty="0"/>
              <a:t>. Care</a:t>
            </a:r>
            <a:r>
              <a:rPr lang="en-US" altLang="en-US" sz="1400" dirty="0"/>
              <a:t>, 2008).</a:t>
            </a:r>
            <a:r>
              <a:rPr lang="en-US" sz="1400" dirty="0"/>
              <a:t> </a:t>
            </a:r>
          </a:p>
          <a:p>
            <a:pPr marL="514670" lvl="1" indent="-171450">
              <a:lnSpc>
                <a:spcPct val="75000"/>
              </a:lnSpc>
              <a:spcBef>
                <a:spcPct val="0"/>
              </a:spcBef>
              <a:spcAft>
                <a:spcPts val="1351"/>
              </a:spcAft>
              <a:buClr>
                <a:schemeClr val="tx1"/>
              </a:buClr>
              <a:defRPr/>
            </a:pPr>
            <a:endParaRPr lang="en-US" altLang="en-US" sz="1051" dirty="0"/>
          </a:p>
          <a:p>
            <a:pPr>
              <a:lnSpc>
                <a:spcPct val="75000"/>
              </a:lnSpc>
              <a:spcBef>
                <a:spcPct val="0"/>
              </a:spcBef>
              <a:spcAft>
                <a:spcPts val="1351"/>
              </a:spcAft>
              <a:buClr>
                <a:schemeClr val="tx1"/>
              </a:buClr>
              <a:defRPr/>
            </a:pPr>
            <a:r>
              <a:rPr lang="en-US" altLang="en-US" sz="2400" dirty="0"/>
              <a:t>Suggests a bidirectional </a:t>
            </a:r>
            <a:r>
              <a:rPr lang="en-US" altLang="en-US" sz="2400" dirty="0" smtClean="0"/>
              <a:t>relationship</a:t>
            </a:r>
            <a:r>
              <a:rPr lang="en-US" altLang="en-US" sz="1802" dirty="0"/>
              <a:t> </a:t>
            </a:r>
            <a:r>
              <a:rPr lang="en-US" altLang="en-US" sz="1400" dirty="0" smtClean="0"/>
              <a:t>(Golden </a:t>
            </a:r>
            <a:r>
              <a:rPr lang="en-US" altLang="en-US" sz="1400" dirty="0"/>
              <a:t>et al., </a:t>
            </a:r>
            <a:r>
              <a:rPr lang="en-US" altLang="en-US" sz="1400" i="1" dirty="0"/>
              <a:t>JAMA</a:t>
            </a:r>
            <a:r>
              <a:rPr lang="en-US" altLang="en-US" sz="1400" dirty="0"/>
              <a:t>, 2008</a:t>
            </a:r>
            <a:r>
              <a:rPr lang="en-US" altLang="en-US" sz="1400" dirty="0" smtClean="0"/>
              <a:t>)</a:t>
            </a:r>
            <a:endParaRPr lang="en-US" altLang="en-US" dirty="0" smtClean="0"/>
          </a:p>
          <a:p>
            <a:pPr>
              <a:buFont typeface="Wingdings 3" charset="2"/>
              <a:buChar char=""/>
              <a:defRPr/>
            </a:pPr>
            <a:endParaRPr lang="en-US" altLang="en-US" sz="1351" dirty="0"/>
          </a:p>
          <a:p>
            <a:pPr>
              <a:buFont typeface="Wingdings 3" charset="2"/>
              <a:buChar char="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of Depression 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75460" y="1258464"/>
            <a:ext cx="7687269" cy="377539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2" dirty="0"/>
              <a:t>Number and duration of clinical depression episodes in adults with type 2 diabetes: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802" dirty="0"/>
              <a:t>Program ACTIVE I and II </a:t>
            </a:r>
            <a:r>
              <a:rPr lang="en-US" altLang="en-US" sz="1051" dirty="0"/>
              <a:t>(de Groot et al., </a:t>
            </a:r>
            <a:r>
              <a:rPr lang="en-US" altLang="en-US" sz="1051" i="1" dirty="0" err="1"/>
              <a:t>Diab</a:t>
            </a:r>
            <a:r>
              <a:rPr lang="en-US" altLang="en-US" sz="1051" i="1" dirty="0"/>
              <a:t> Care</a:t>
            </a:r>
            <a:r>
              <a:rPr lang="en-US" altLang="en-US" sz="1051" dirty="0"/>
              <a:t>, 2016; de Groot et al., </a:t>
            </a:r>
            <a:r>
              <a:rPr lang="en-US" altLang="en-US" sz="1051" i="1" dirty="0"/>
              <a:t>Diabetes</a:t>
            </a:r>
            <a:r>
              <a:rPr lang="en-US" altLang="en-US" sz="1051" dirty="0"/>
              <a:t>, 2017):  </a:t>
            </a:r>
            <a:endParaRPr lang="en-US" altLang="en-US" sz="1802" dirty="0"/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802" dirty="0"/>
              <a:t>Mean number of lifetime episodes of Major Depression (MDD): 1.8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802" dirty="0"/>
              <a:t>Mean MDD episode duration:  23-27 months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802" dirty="0"/>
              <a:t>Mean lifetime exposure to all depression diagnoses: 43.1-61.0 months</a:t>
            </a:r>
          </a:p>
        </p:txBody>
      </p:sp>
      <p:pic>
        <p:nvPicPr>
          <p:cNvPr id="4" name="Picture 3" descr="Website change: fresh look and &lt;strong&gt;new&lt;/strong&gt; direction for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2568"/>
            <a:ext cx="951979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of Depression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085" y="1306133"/>
            <a:ext cx="7886054" cy="3148544"/>
          </a:xfrm>
        </p:spPr>
        <p:txBody>
          <a:bodyPr rtlCol="0">
            <a:normAutofit/>
          </a:bodyPr>
          <a:lstStyle/>
          <a:p>
            <a:pPr marL="82229" indent="0">
              <a:buNone/>
              <a:defRPr/>
            </a:pPr>
            <a:r>
              <a:rPr lang="en-US" altLang="en-US" sz="1802" dirty="0"/>
              <a:t>All Depressive Episodes:  MDD and Other Depressive (OD) disorders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802" dirty="0"/>
              <a:t>Age at first onset of any depressive episode: 40.4 years (S.D. 15.9)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802" dirty="0"/>
              <a:t>Mean number of all depressive episodes: 2.1 (S.D. 1.1)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802" dirty="0"/>
              <a:t>Mean duration of each episode (all depressive episodes): 29.9 months (S.D. 54.5</a:t>
            </a:r>
            <a:r>
              <a:rPr lang="en-US" altLang="en-US" sz="1802" dirty="0" smtClean="0"/>
              <a:t>)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802" dirty="0" smtClean="0"/>
              <a:t>Mean duration of exposure to all depressive episodes:  60.1 months</a:t>
            </a:r>
            <a:endParaRPr lang="en-US" altLang="en-US" sz="1802" dirty="0"/>
          </a:p>
          <a:p>
            <a:pPr>
              <a:buFont typeface="Wingdings 3" charset="2"/>
              <a:buChar char=""/>
              <a:defRPr/>
            </a:pPr>
            <a:endParaRPr lang="en-US" dirty="0"/>
          </a:p>
        </p:txBody>
      </p:sp>
      <p:pic>
        <p:nvPicPr>
          <p:cNvPr id="4" name="Picture 3" descr="Website change: fresh look and &lt;strong&gt;new&lt;/strong&gt; direction for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0" y="3474720"/>
            <a:ext cx="1223740" cy="12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of Depression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596348" y="1144058"/>
            <a:ext cx="7527235" cy="3546581"/>
          </a:xfrm>
        </p:spPr>
        <p:txBody>
          <a:bodyPr rtlCol="0">
            <a:normAutofit/>
          </a:bodyPr>
          <a:lstStyle/>
          <a:p>
            <a:pPr marL="82229" indent="0">
              <a:buNone/>
              <a:defRPr/>
            </a:pPr>
            <a:r>
              <a:rPr lang="en-US" altLang="en-US" sz="2200" dirty="0"/>
              <a:t>Episode length becomes </a:t>
            </a:r>
            <a:r>
              <a:rPr lang="en-US" altLang="en-US" sz="2200" i="1" dirty="0"/>
              <a:t>longer</a:t>
            </a:r>
            <a:r>
              <a:rPr lang="en-US" altLang="en-US" sz="2200" dirty="0"/>
              <a:t> with each subsequent episode </a:t>
            </a:r>
            <a:r>
              <a:rPr lang="en-US" altLang="en-US" sz="1201" dirty="0"/>
              <a:t>(de Groot, et al., </a:t>
            </a:r>
            <a:r>
              <a:rPr lang="en-US" altLang="en-US" sz="1201" i="1" dirty="0"/>
              <a:t>Diabetes</a:t>
            </a:r>
            <a:r>
              <a:rPr lang="en-US" altLang="en-US" sz="1201" dirty="0"/>
              <a:t>, 2017)</a:t>
            </a:r>
          </a:p>
          <a:p>
            <a:pPr marL="339644">
              <a:buFont typeface="Wingdings 3" charset="2"/>
              <a:buChar char=""/>
              <a:defRPr/>
            </a:pPr>
            <a:r>
              <a:rPr lang="en-US" altLang="en-US" sz="1800" dirty="0"/>
              <a:t>Kaplan Meier survival analyses conducted to identify time of median episode </a:t>
            </a:r>
            <a:r>
              <a:rPr lang="en-US" altLang="en-US" sz="1800" i="1" dirty="0"/>
              <a:t>duration: 14-28 </a:t>
            </a:r>
            <a:r>
              <a:rPr lang="en-US" altLang="en-US" sz="1800" i="1" dirty="0" smtClean="0"/>
              <a:t>months</a:t>
            </a:r>
            <a:endParaRPr lang="en-US" altLang="en-US" sz="1800" dirty="0" smtClean="0"/>
          </a:p>
          <a:p>
            <a:pPr marL="82229" indent="0">
              <a:buNone/>
              <a:defRPr/>
            </a:pPr>
            <a:endParaRPr lang="en-US" altLang="en-US" sz="2200" dirty="0" smtClean="0"/>
          </a:p>
          <a:p>
            <a:pPr marL="82229" indent="0">
              <a:buNone/>
              <a:defRPr/>
            </a:pPr>
            <a:r>
              <a:rPr lang="en-US" altLang="en-US" sz="2200" dirty="0" smtClean="0"/>
              <a:t>Periods </a:t>
            </a:r>
            <a:r>
              <a:rPr lang="en-US" altLang="en-US" sz="2200" i="1" dirty="0"/>
              <a:t>between</a:t>
            </a:r>
            <a:r>
              <a:rPr lang="en-US" altLang="en-US" sz="2200" dirty="0"/>
              <a:t> depressive episodes become </a:t>
            </a:r>
            <a:r>
              <a:rPr lang="en-US" altLang="en-US" sz="2200" i="1" dirty="0"/>
              <a:t>shorter</a:t>
            </a:r>
            <a:r>
              <a:rPr lang="en-US" altLang="en-US" sz="2200" dirty="0"/>
              <a:t> with additional episodes </a:t>
            </a:r>
            <a:r>
              <a:rPr lang="en-US" altLang="en-US" sz="1051" dirty="0"/>
              <a:t>(de Groot et al., Diabetes, 2017)</a:t>
            </a:r>
          </a:p>
          <a:p>
            <a:pPr marL="339644">
              <a:buFont typeface="Wingdings 3" charset="2"/>
              <a:buChar char=""/>
              <a:defRPr/>
            </a:pPr>
            <a:r>
              <a:rPr lang="en-US" altLang="en-US" sz="1800" dirty="0"/>
              <a:t>Kaplan Meier survival analyses conducted to identify median time to episode </a:t>
            </a:r>
            <a:r>
              <a:rPr lang="en-US" altLang="en-US" sz="1800" i="1" dirty="0"/>
              <a:t>remission (depression free): 138-75 months</a:t>
            </a:r>
            <a:endParaRPr lang="en-US" altLang="en-US" sz="1800" dirty="0"/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Website change: fresh look and &lt;strong&gt;new&lt;/strong&gt; direction for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43" y="224176"/>
            <a:ext cx="1109335" cy="11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6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Does Depressive Episode Duration Differ vis a vis Diabetes Diagnosis?</a:t>
            </a:r>
            <a:endParaRPr lang="en-US" dirty="0"/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543097" y="1712986"/>
            <a:ext cx="8070816" cy="2786127"/>
          </a:xfrm>
        </p:spPr>
        <p:txBody>
          <a:bodyPr/>
          <a:lstStyle/>
          <a:p>
            <a:r>
              <a:rPr lang="en-US" altLang="en-US" sz="2000" dirty="0"/>
              <a:t>Mean duration of the first MDD episode was compared in those with an MDD episode occurring </a:t>
            </a:r>
            <a:r>
              <a:rPr lang="en-US" altLang="en-US" sz="2000" i="1" dirty="0" smtClean="0"/>
              <a:t>before </a:t>
            </a:r>
            <a:r>
              <a:rPr lang="en-US" altLang="en-US" sz="2000" i="1" dirty="0" smtClean="0"/>
              <a:t>vs</a:t>
            </a:r>
            <a:r>
              <a:rPr lang="en-US" altLang="en-US" sz="2000" i="1" dirty="0"/>
              <a:t>. after </a:t>
            </a:r>
            <a:r>
              <a:rPr lang="en-US" altLang="en-US" sz="2000" dirty="0"/>
              <a:t>the onset of T2DM.</a:t>
            </a:r>
          </a:p>
          <a:p>
            <a:r>
              <a:rPr lang="en-US" altLang="en-US" sz="2000" i="1" dirty="0"/>
              <a:t>No difference in duration of MDD episode</a:t>
            </a:r>
            <a:r>
              <a:rPr lang="en-US" altLang="en-US" sz="1802" i="1" dirty="0"/>
              <a:t> </a:t>
            </a:r>
            <a:r>
              <a:rPr lang="en-US" altLang="en-US" sz="1201" i="1" dirty="0"/>
              <a:t>(de Groot et al., Diabetes Care, 2016; de Groot et al., Diabetes, 2017)</a:t>
            </a:r>
          </a:p>
        </p:txBody>
      </p:sp>
      <p:pic>
        <p:nvPicPr>
          <p:cNvPr id="4" name="Picture 3" descr="Website change: fresh look and &lt;strong&gt;new&lt;/strong&gt; direction for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2" y="3793285"/>
            <a:ext cx="1051779" cy="10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Depression and Diabetes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53628" y="1477548"/>
            <a:ext cx="8133172" cy="2849421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000" dirty="0"/>
              <a:t>Glycemic Control </a:t>
            </a:r>
            <a:r>
              <a:rPr lang="en-US" altLang="en-US" sz="1126" dirty="0"/>
              <a:t>(</a:t>
            </a:r>
            <a:r>
              <a:rPr lang="en-US" altLang="en-US" sz="1126" dirty="0" err="1"/>
              <a:t>Lustman</a:t>
            </a:r>
            <a:r>
              <a:rPr lang="en-US" altLang="en-US" sz="1126" dirty="0"/>
              <a:t>, et al., </a:t>
            </a:r>
            <a:r>
              <a:rPr lang="en-US" altLang="en-US" sz="1126" i="1" dirty="0"/>
              <a:t>Diabetes Care,</a:t>
            </a:r>
            <a:r>
              <a:rPr lang="en-US" altLang="en-US" sz="1126" dirty="0"/>
              <a:t> 2000; </a:t>
            </a:r>
            <a:r>
              <a:rPr lang="en-US" altLang="en-US" sz="1126" dirty="0" err="1"/>
              <a:t>Petrak</a:t>
            </a:r>
            <a:r>
              <a:rPr lang="en-US" altLang="en-US" sz="1126" dirty="0"/>
              <a:t>, et al., </a:t>
            </a:r>
            <a:r>
              <a:rPr lang="en-US" altLang="en-US" sz="1126" i="1" dirty="0"/>
              <a:t>Lancet </a:t>
            </a:r>
            <a:r>
              <a:rPr lang="en-US" altLang="en-US" sz="1126" i="1" dirty="0" err="1"/>
              <a:t>Diab</a:t>
            </a:r>
            <a:r>
              <a:rPr lang="en-US" altLang="en-US" sz="1126" i="1" dirty="0"/>
              <a:t> Endo </a:t>
            </a:r>
            <a:r>
              <a:rPr lang="en-US" altLang="en-US" sz="1126" dirty="0"/>
              <a:t>2015)</a:t>
            </a:r>
          </a:p>
          <a:p>
            <a:pPr>
              <a:buClr>
                <a:schemeClr val="tx2"/>
              </a:buClr>
            </a:pPr>
            <a:r>
              <a:rPr lang="en-US" altLang="en-US" sz="2000" dirty="0"/>
              <a:t>Diabetes Complications </a:t>
            </a:r>
            <a:r>
              <a:rPr lang="en-US" altLang="en-US" sz="1051" dirty="0"/>
              <a:t>(de Groot, et al., </a:t>
            </a:r>
            <a:r>
              <a:rPr lang="en-US" altLang="en-US" sz="1051" i="1" dirty="0"/>
              <a:t>Psychosomatic Medicine</a:t>
            </a:r>
            <a:r>
              <a:rPr lang="en-US" altLang="en-US" sz="1051" dirty="0"/>
              <a:t>, 2001)</a:t>
            </a:r>
          </a:p>
          <a:p>
            <a:pPr>
              <a:spcBef>
                <a:spcPct val="10000"/>
              </a:spcBef>
              <a:buClr>
                <a:schemeClr val="tx2"/>
              </a:buClr>
            </a:pPr>
            <a:r>
              <a:rPr lang="en-US" altLang="en-US" sz="2000" dirty="0"/>
              <a:t>Adherence and Medical Costs</a:t>
            </a:r>
            <a:r>
              <a:rPr lang="en-US" altLang="en-US" sz="1802" dirty="0"/>
              <a:t>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Egede</a:t>
            </a:r>
            <a:r>
              <a:rPr lang="en-US" altLang="en-US" sz="1051" dirty="0"/>
              <a:t>, et al., </a:t>
            </a:r>
            <a:r>
              <a:rPr lang="en-US" altLang="en-US" sz="1051" i="1" dirty="0"/>
              <a:t>Diabetes Care</a:t>
            </a:r>
            <a:r>
              <a:rPr lang="en-US" altLang="en-US" sz="1051" dirty="0"/>
              <a:t>, 2002; </a:t>
            </a:r>
            <a:r>
              <a:rPr lang="en-US" altLang="en-US" sz="1051" dirty="0" err="1"/>
              <a:t>Ciechanowski</a:t>
            </a:r>
            <a:r>
              <a:rPr lang="en-US" altLang="en-US" sz="1051" dirty="0"/>
              <a:t>, et al., </a:t>
            </a:r>
            <a:r>
              <a:rPr lang="en-US" altLang="en-US" sz="1051" i="1" dirty="0"/>
              <a:t>Arch Intern Med</a:t>
            </a:r>
            <a:r>
              <a:rPr lang="en-US" altLang="en-US" sz="1051" dirty="0"/>
              <a:t>, 2000)</a:t>
            </a:r>
          </a:p>
          <a:p>
            <a:pPr>
              <a:spcBef>
                <a:spcPct val="10000"/>
              </a:spcBef>
              <a:buClr>
                <a:schemeClr val="tx2"/>
              </a:buClr>
            </a:pPr>
            <a:r>
              <a:rPr lang="en-US" altLang="en-US" sz="2000" dirty="0"/>
              <a:t>Functional Disability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Egede</a:t>
            </a:r>
            <a:r>
              <a:rPr lang="en-US" altLang="en-US" sz="1051" dirty="0"/>
              <a:t>, </a:t>
            </a:r>
            <a:r>
              <a:rPr lang="en-US" altLang="en-US" sz="1051" i="1" dirty="0"/>
              <a:t>Gen </a:t>
            </a:r>
            <a:r>
              <a:rPr lang="en-US" altLang="en-US" sz="1051" i="1" dirty="0" err="1"/>
              <a:t>Hosp</a:t>
            </a:r>
            <a:r>
              <a:rPr lang="en-US" altLang="en-US" sz="1051" i="1" dirty="0"/>
              <a:t> Psychiatry</a:t>
            </a:r>
            <a:r>
              <a:rPr lang="en-US" altLang="en-US" sz="1051" dirty="0"/>
              <a:t>, 2007) </a:t>
            </a:r>
          </a:p>
          <a:p>
            <a:pPr>
              <a:spcBef>
                <a:spcPct val="10000"/>
              </a:spcBef>
              <a:buClr>
                <a:schemeClr val="tx2"/>
              </a:buClr>
            </a:pPr>
            <a:r>
              <a:rPr lang="en-US" altLang="en-US" sz="2000" dirty="0"/>
              <a:t>Premature Mortality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Katon</a:t>
            </a:r>
            <a:r>
              <a:rPr lang="en-US" altLang="en-US" sz="1051" dirty="0"/>
              <a:t>, et al., </a:t>
            </a:r>
            <a:r>
              <a:rPr lang="en-US" altLang="en-US" sz="1051" i="1" dirty="0"/>
              <a:t>JGIM</a:t>
            </a:r>
            <a:r>
              <a:rPr lang="en-US" altLang="en-US" sz="1051" dirty="0"/>
              <a:t>, 2008; Zhang, </a:t>
            </a:r>
            <a:r>
              <a:rPr lang="en-US" altLang="en-US" sz="1051" i="1" dirty="0"/>
              <a:t>Am J. Epidemiology</a:t>
            </a:r>
            <a:r>
              <a:rPr lang="en-US" altLang="en-US" sz="1051" dirty="0"/>
              <a:t>, 2005)</a:t>
            </a:r>
          </a:p>
        </p:txBody>
      </p:sp>
    </p:spTree>
    <p:extLst>
      <p:ext uri="{BB962C8B-B14F-4D97-AF65-F5344CB8AC3E}">
        <p14:creationId xmlns:p14="http://schemas.microsoft.com/office/powerpoint/2010/main" val="387196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for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Ask about depressed mood or lack of interest.</a:t>
            </a:r>
          </a:p>
          <a:p>
            <a:r>
              <a:rPr lang="en-US" sz="2800" dirty="0" smtClean="0"/>
              <a:t>Self-reported symptom inventories:</a:t>
            </a:r>
          </a:p>
          <a:p>
            <a:pPr lvl="1"/>
            <a:r>
              <a:rPr lang="en-US" sz="2400" dirty="0" smtClean="0"/>
              <a:t>PHQ-9 </a:t>
            </a:r>
            <a:r>
              <a:rPr lang="en-US" sz="1600" dirty="0" smtClean="0"/>
              <a:t>(Spitzer et al.)</a:t>
            </a:r>
          </a:p>
          <a:p>
            <a:pPr lvl="1"/>
            <a:r>
              <a:rPr lang="en-US" sz="2400" dirty="0" smtClean="0"/>
              <a:t>Beck Depression Inventory </a:t>
            </a:r>
            <a:r>
              <a:rPr lang="en-US" sz="1800" dirty="0" smtClean="0"/>
              <a:t>(Beck et al.)</a:t>
            </a:r>
          </a:p>
          <a:p>
            <a:pPr lvl="1"/>
            <a:r>
              <a:rPr lang="en-US" sz="2400" dirty="0" smtClean="0"/>
              <a:t>Center for Epidemiologic Studies – Depression (CES-D)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22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Interventions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for Depression:  Medication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97149" y="1139687"/>
            <a:ext cx="7466799" cy="37106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sz="2600" dirty="0"/>
              <a:t>Tricyclic Antidepressants (TCAs): 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altLang="en-US" sz="2102" dirty="0"/>
              <a:t>Nortriptyline  25-50 mg/daily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Lustman</a:t>
            </a:r>
            <a:r>
              <a:rPr lang="en-US" altLang="en-US" sz="1051" dirty="0"/>
              <a:t> et al., </a:t>
            </a:r>
            <a:r>
              <a:rPr lang="en-US" altLang="en-US" sz="1051" i="1" dirty="0" err="1"/>
              <a:t>Psychosom</a:t>
            </a:r>
            <a:r>
              <a:rPr lang="en-US" altLang="en-US" sz="1051" i="1" dirty="0"/>
              <a:t> Med</a:t>
            </a:r>
            <a:r>
              <a:rPr lang="en-US" altLang="en-US" sz="1051" dirty="0"/>
              <a:t>, 1997)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altLang="en-US" sz="2102" dirty="0"/>
              <a:t>Higher therapeutic dosage for </a:t>
            </a:r>
            <a:r>
              <a:rPr lang="en-US" altLang="en-US" sz="2102" dirty="0" smtClean="0"/>
              <a:t>depression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altLang="en-US" sz="2102" dirty="0" smtClean="0"/>
              <a:t>Opportunity </a:t>
            </a:r>
            <a:r>
              <a:rPr lang="en-US" altLang="en-US" sz="2102" dirty="0"/>
              <a:t>to treat neuropathic pain and depression </a:t>
            </a:r>
            <a:r>
              <a:rPr lang="en-US" altLang="en-US" sz="2102" dirty="0" smtClean="0"/>
              <a:t>simultaneously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altLang="en-US" sz="2102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sz="2702" dirty="0" smtClean="0"/>
              <a:t>Selective </a:t>
            </a:r>
            <a:r>
              <a:rPr lang="en-US" altLang="en-US" sz="2702" dirty="0"/>
              <a:t>Serotonin Reuptake Inhibitors (SSRIs) </a:t>
            </a:r>
          </a:p>
          <a:p>
            <a:pPr lvl="1">
              <a:buClr>
                <a:schemeClr val="tx2"/>
              </a:buClr>
            </a:pPr>
            <a:r>
              <a:rPr lang="en-US" altLang="en-US" sz="2102" dirty="0"/>
              <a:t>Fluoxetine  </a:t>
            </a:r>
          </a:p>
          <a:p>
            <a:pPr lvl="2">
              <a:buClr>
                <a:schemeClr val="tx2"/>
              </a:buClr>
            </a:pPr>
            <a:r>
              <a:rPr lang="en-US" altLang="en-US" sz="1702" dirty="0"/>
              <a:t>40 mg/daily </a:t>
            </a:r>
            <a:r>
              <a:rPr lang="en-US" altLang="en-US" sz="651" dirty="0"/>
              <a:t>(</a:t>
            </a:r>
            <a:r>
              <a:rPr lang="en-US" altLang="en-US" sz="651" dirty="0" err="1"/>
              <a:t>Lustman</a:t>
            </a:r>
            <a:r>
              <a:rPr lang="en-US" altLang="en-US" sz="651" dirty="0"/>
              <a:t> et al., </a:t>
            </a:r>
            <a:r>
              <a:rPr lang="en-US" altLang="en-US" sz="651" i="1" dirty="0"/>
              <a:t>Diabetes Care</a:t>
            </a:r>
            <a:r>
              <a:rPr lang="en-US" altLang="en-US" sz="651" dirty="0"/>
              <a:t>, 2000);</a:t>
            </a:r>
          </a:p>
          <a:p>
            <a:pPr lvl="2">
              <a:buClr>
                <a:schemeClr val="tx2"/>
              </a:buClr>
            </a:pPr>
            <a:r>
              <a:rPr lang="en-US" altLang="en-US" sz="1702" dirty="0"/>
              <a:t>20 mg/daily </a:t>
            </a:r>
            <a:r>
              <a:rPr lang="en-US" altLang="en-US" sz="651" dirty="0"/>
              <a:t>(</a:t>
            </a:r>
            <a:r>
              <a:rPr lang="en-US" altLang="en-US" sz="651" dirty="0" err="1"/>
              <a:t>Gulseren</a:t>
            </a:r>
            <a:r>
              <a:rPr lang="en-US" altLang="en-US" sz="651" dirty="0"/>
              <a:t> et al., </a:t>
            </a:r>
            <a:r>
              <a:rPr lang="en-US" altLang="en-US" sz="651" i="1" dirty="0"/>
              <a:t>Arch Med Res</a:t>
            </a:r>
            <a:r>
              <a:rPr lang="en-US" altLang="en-US" sz="651" dirty="0"/>
              <a:t>, 2005)</a:t>
            </a:r>
            <a:endParaRPr lang="en-US" altLang="en-US" dirty="0"/>
          </a:p>
          <a:p>
            <a:pPr lvl="1">
              <a:buClr>
                <a:schemeClr val="tx2"/>
              </a:buClr>
            </a:pPr>
            <a:r>
              <a:rPr lang="en-US" altLang="en-US" sz="2102" dirty="0"/>
              <a:t>Paroxetine </a:t>
            </a:r>
          </a:p>
          <a:p>
            <a:pPr lvl="2">
              <a:buClr>
                <a:schemeClr val="tx2"/>
              </a:buClr>
            </a:pPr>
            <a:r>
              <a:rPr lang="en-US" altLang="en-US" sz="1702" dirty="0"/>
              <a:t>20 mg/daily </a:t>
            </a:r>
            <a:r>
              <a:rPr lang="en-US" altLang="en-US" sz="651" dirty="0"/>
              <a:t>(</a:t>
            </a:r>
            <a:r>
              <a:rPr lang="en-US" altLang="en-US" sz="651" dirty="0" err="1"/>
              <a:t>Gulseren</a:t>
            </a:r>
            <a:r>
              <a:rPr lang="en-US" altLang="en-US" sz="651" dirty="0"/>
              <a:t>, et al. </a:t>
            </a:r>
            <a:r>
              <a:rPr lang="en-US" altLang="en-US" sz="651" i="1" dirty="0"/>
              <a:t>Arch Med Res</a:t>
            </a:r>
            <a:r>
              <a:rPr lang="en-US" altLang="en-US" sz="651" dirty="0"/>
              <a:t>, 2005)</a:t>
            </a:r>
          </a:p>
          <a:p>
            <a:pPr>
              <a:buClr>
                <a:schemeClr val="tx2"/>
              </a:buClr>
            </a:pPr>
            <a:r>
              <a:rPr lang="en-US" altLang="en-US" sz="2402" dirty="0"/>
              <a:t>Sertraline  </a:t>
            </a:r>
          </a:p>
          <a:p>
            <a:pPr lvl="1">
              <a:buClr>
                <a:schemeClr val="tx2"/>
              </a:buClr>
            </a:pPr>
            <a:r>
              <a:rPr lang="en-US" altLang="en-US" sz="2102" dirty="0"/>
              <a:t>50 mg/daily 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Goodnick</a:t>
            </a:r>
            <a:r>
              <a:rPr lang="en-US" altLang="en-US" sz="1051" dirty="0"/>
              <a:t>, et al., </a:t>
            </a:r>
            <a:r>
              <a:rPr lang="en-US" altLang="en-US" sz="1051" i="1" dirty="0" err="1"/>
              <a:t>Psychopharmcology</a:t>
            </a:r>
            <a:r>
              <a:rPr lang="en-US" altLang="en-US" sz="1051" i="1" dirty="0"/>
              <a:t> Bull</a:t>
            </a:r>
            <a:r>
              <a:rPr lang="en-US" altLang="en-US" sz="1051" dirty="0"/>
              <a:t>,  1997)</a:t>
            </a:r>
          </a:p>
          <a:p>
            <a:pPr lvl="1">
              <a:buClr>
                <a:schemeClr val="tx2"/>
              </a:buClr>
            </a:pPr>
            <a:r>
              <a:rPr lang="en-US" altLang="en-US" sz="2102" dirty="0"/>
              <a:t>Maintenance</a:t>
            </a:r>
            <a:r>
              <a:rPr lang="en-US" altLang="en-US" sz="2402" dirty="0"/>
              <a:t> </a:t>
            </a:r>
            <a:r>
              <a:rPr lang="en-US" altLang="en-US" sz="2102" dirty="0"/>
              <a:t>M=118 mg/day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Lustman</a:t>
            </a:r>
            <a:r>
              <a:rPr lang="en-US" altLang="en-US" sz="1051" dirty="0"/>
              <a:t> et al, </a:t>
            </a:r>
            <a:r>
              <a:rPr lang="en-US" altLang="en-US" sz="1051" i="1" dirty="0"/>
              <a:t>Arch Gen Psychiatry</a:t>
            </a:r>
            <a:r>
              <a:rPr lang="en-US" altLang="en-US" sz="1051" dirty="0"/>
              <a:t> 2006; Williams et al, </a:t>
            </a:r>
            <a:r>
              <a:rPr lang="en-US" altLang="en-US" sz="1051" i="1" dirty="0"/>
              <a:t>Diabetes Care</a:t>
            </a:r>
            <a:r>
              <a:rPr lang="en-US" altLang="en-US" sz="1051" dirty="0"/>
              <a:t>, 2007</a:t>
            </a:r>
            <a:r>
              <a:rPr lang="en-US" altLang="en-US" sz="1051" dirty="0" smtClean="0"/>
              <a:t>)</a:t>
            </a:r>
            <a:endParaRPr lang="en-US" altLang="en-US" sz="2703" dirty="0"/>
          </a:p>
          <a:p>
            <a:pPr>
              <a:buClr>
                <a:schemeClr val="tx2"/>
              </a:buClr>
            </a:pPr>
            <a:r>
              <a:rPr lang="en-US" altLang="en-US" sz="2402" dirty="0" err="1"/>
              <a:t>Buproprion</a:t>
            </a:r>
            <a:r>
              <a:rPr lang="en-US" altLang="en-US" sz="2402" dirty="0"/>
              <a:t> XL </a:t>
            </a:r>
          </a:p>
          <a:p>
            <a:pPr lvl="1">
              <a:buClr>
                <a:schemeClr val="tx2"/>
              </a:buClr>
            </a:pPr>
            <a:r>
              <a:rPr lang="en-US" altLang="en-US" sz="2102" dirty="0"/>
              <a:t>150 mg/daily to 450 mg/daily 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Lustman</a:t>
            </a:r>
            <a:r>
              <a:rPr lang="en-US" altLang="en-US" sz="1051" dirty="0"/>
              <a:t> et al., </a:t>
            </a:r>
            <a:r>
              <a:rPr lang="en-US" altLang="en-US" sz="1051" i="1" dirty="0"/>
              <a:t>Diabetes Care</a:t>
            </a:r>
            <a:r>
              <a:rPr lang="en-US" altLang="en-US" sz="1051" dirty="0"/>
              <a:t>, 2007)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altLang="en-US" sz="2102" dirty="0"/>
          </a:p>
        </p:txBody>
      </p:sp>
    </p:spTree>
    <p:extLst>
      <p:ext uri="{BB962C8B-B14F-4D97-AF65-F5344CB8AC3E}">
        <p14:creationId xmlns:p14="http://schemas.microsoft.com/office/powerpoint/2010/main" val="109640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515414"/>
            <a:ext cx="8229600" cy="85804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>
                <a:ea typeface="ヒラギノ角ゴ Pro W3" charset="0"/>
                <a:cs typeface="Arial"/>
              </a:rPr>
              <a:t>Disclosure to Participants</a:t>
            </a:r>
            <a:endParaRPr lang="en-US" dirty="0">
              <a:ea typeface="ヒラギノ角ゴ Pro W3" charset="0"/>
              <a:cs typeface="Arial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372870"/>
            <a:ext cx="8229600" cy="3108025"/>
          </a:xfrm>
        </p:spPr>
        <p:txBody>
          <a:bodyPr>
            <a:normAutofit/>
          </a:bodyPr>
          <a:lstStyle/>
          <a:p>
            <a:r>
              <a:rPr lang="en-US" sz="1600" dirty="0">
                <a:ea typeface="ヒラギノ角ゴ Pro W3" charset="0"/>
                <a:cs typeface="ヒラギノ角ゴ Pro W3" charset="0"/>
              </a:rPr>
              <a:t>Notice of Requirements For Successful Completion</a:t>
            </a:r>
          </a:p>
          <a:p>
            <a:pPr lvl="1"/>
            <a:r>
              <a:rPr lang="en-US" sz="1400" dirty="0">
                <a:ea typeface="ヒラギノ角ゴ Pro W3" charset="0"/>
              </a:rPr>
              <a:t>Please refer to learning goals and objectives</a:t>
            </a:r>
          </a:p>
          <a:p>
            <a:pPr lvl="1"/>
            <a:r>
              <a:rPr lang="en-US" sz="1400" dirty="0">
                <a:ea typeface="ヒラギノ角ゴ Pro W3" charset="0"/>
              </a:rPr>
              <a:t>Learners must attend the full activity and complete the evaluation in order to claim continuing education credit/hours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ea typeface="ヒラギノ角ゴ Pro W3" charset="0"/>
                <a:cs typeface="ヒラギノ角ゴ Pro W3" charset="0"/>
              </a:rPr>
              <a:t>Conflict of Interest (COI) and Financial Relationship Disclosures:</a:t>
            </a:r>
          </a:p>
          <a:p>
            <a:pPr lvl="1"/>
            <a:r>
              <a:rPr lang="en-US" sz="1200" dirty="0" smtClean="0">
                <a:ea typeface="ヒラギノ角ゴ Pro W3" charset="0"/>
              </a:rPr>
              <a:t>Presenter: Mary de Groot, Ph.D. </a:t>
            </a:r>
            <a:r>
              <a:rPr lang="en-US" sz="1200" dirty="0">
                <a:ea typeface="ヒラギノ角ゴ Pro W3" charset="0"/>
              </a:rPr>
              <a:t>– </a:t>
            </a:r>
            <a:r>
              <a:rPr lang="en-US" sz="1200" dirty="0" smtClean="0">
                <a:ea typeface="ヒラギノ角ゴ Pro W3" charset="0"/>
              </a:rPr>
              <a:t>Faculty Consultant, Johnson &amp; Johnson Diabetes Institute,  Eli Lilly &amp; Co.</a:t>
            </a:r>
            <a:endParaRPr lang="en-US" sz="1200" dirty="0">
              <a:ea typeface="ヒラギノ角ゴ Pro W3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ea typeface="ヒラギノ角ゴ Pro W3" charset="0"/>
                <a:cs typeface="ヒラギノ角ゴ Pro W3" charset="0"/>
              </a:rPr>
              <a:t>Non-Endorsement of Products:</a:t>
            </a:r>
          </a:p>
          <a:p>
            <a:pPr lvl="1"/>
            <a:r>
              <a:rPr lang="en-US" sz="1200" dirty="0">
                <a:ea typeface="ヒラギノ角ゴ Pro W3" charset="0"/>
              </a:rPr>
              <a:t>Accredited status does not imply endorsement by AADE, ANCC, ACPE or CDR of any commercial products displayed in conjunction with this educational </a:t>
            </a:r>
            <a:r>
              <a:rPr lang="en-US" sz="1200" dirty="0" smtClean="0">
                <a:ea typeface="ヒラギノ角ゴ Pro W3" charset="0"/>
              </a:rPr>
              <a:t>activity</a:t>
            </a:r>
            <a:endParaRPr lang="en-US" sz="12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12079"/>
            <a:ext cx="7812157" cy="297455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</a:pPr>
            <a:r>
              <a:rPr lang="en-US" altLang="en-US" sz="2800" dirty="0"/>
              <a:t>Cognitive Behavioral Therapy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Lustman</a:t>
            </a:r>
            <a:r>
              <a:rPr lang="en-US" altLang="en-US" sz="1051" dirty="0"/>
              <a:t>, et al., </a:t>
            </a:r>
            <a:r>
              <a:rPr lang="en-US" altLang="en-US" sz="1051" i="1" dirty="0"/>
              <a:t>Arch Intern Med</a:t>
            </a:r>
            <a:r>
              <a:rPr lang="en-US" altLang="en-US" sz="1051" dirty="0"/>
              <a:t>, 1998)</a:t>
            </a:r>
          </a:p>
          <a:p>
            <a:pPr lvl="1" eaLnBrk="1" hangingPunct="1"/>
            <a:r>
              <a:rPr lang="en-US" altLang="en-US" sz="2400" dirty="0" smtClean="0"/>
              <a:t>Randomized controlled trial (N=50):  CBT vs. Diabetes Education for type 2 adults</a:t>
            </a:r>
          </a:p>
          <a:p>
            <a:pPr lvl="1" eaLnBrk="1" hangingPunct="1"/>
            <a:r>
              <a:rPr lang="en-US" altLang="en-US" sz="2400" dirty="0" smtClean="0"/>
              <a:t>85% remission rate at end of intervention</a:t>
            </a:r>
          </a:p>
          <a:p>
            <a:pPr lvl="1" eaLnBrk="1" hangingPunct="1"/>
            <a:r>
              <a:rPr lang="en-US" altLang="en-US" sz="2400" dirty="0" smtClean="0"/>
              <a:t>70% remission rate at 6-month follow-up</a:t>
            </a:r>
          </a:p>
          <a:p>
            <a:pPr lvl="1" eaLnBrk="1" hangingPunct="1"/>
            <a:r>
              <a:rPr lang="en-US" altLang="en-US" sz="2400" dirty="0" smtClean="0"/>
              <a:t>.7% decrease in HbA1c at 6 month follow-up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Interventions for Depression:  Cognitive Behavioral Therapy</a:t>
            </a:r>
          </a:p>
        </p:txBody>
      </p:sp>
    </p:spTree>
    <p:extLst>
      <p:ext uri="{BB962C8B-B14F-4D97-AF65-F5344CB8AC3E}">
        <p14:creationId xmlns:p14="http://schemas.microsoft.com/office/powerpoint/2010/main" val="45171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520454" y="1410056"/>
            <a:ext cx="6950154" cy="363596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Clr>
                <a:schemeClr val="tx2"/>
              </a:buClr>
            </a:pPr>
            <a:r>
              <a:rPr lang="en-US" altLang="en-US" sz="3400" dirty="0"/>
              <a:t>TEAM Care Studies</a:t>
            </a:r>
            <a:r>
              <a:rPr lang="en-US" altLang="en-US" sz="3400" dirty="0" smtClean="0"/>
              <a:t>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Katon</a:t>
            </a:r>
            <a:r>
              <a:rPr lang="en-US" altLang="en-US" sz="1051" dirty="0"/>
              <a:t>, et al, </a:t>
            </a:r>
            <a:r>
              <a:rPr lang="en-US" altLang="en-US" sz="1051" i="1" dirty="0"/>
              <a:t>NEJM</a:t>
            </a:r>
            <a:r>
              <a:rPr lang="en-US" altLang="en-US" sz="1051" dirty="0"/>
              <a:t> 2012; Johnson et al., </a:t>
            </a:r>
            <a:r>
              <a:rPr lang="en-US" altLang="en-US" sz="1051" i="1" dirty="0" err="1"/>
              <a:t>Diab</a:t>
            </a:r>
            <a:r>
              <a:rPr lang="en-US" altLang="en-US" sz="1051" i="1" dirty="0"/>
              <a:t>. Care</a:t>
            </a:r>
            <a:r>
              <a:rPr lang="en-US" altLang="en-US" sz="1051" dirty="0"/>
              <a:t>, 2014)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 smtClean="0"/>
              <a:t>Primary care-based problem-solving therapy with sequential referral to psychiatry for antidepressant medications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 smtClean="0"/>
              <a:t>Improvements in depression outcomes; mixed findings in A1c outcomes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Petrak</a:t>
            </a:r>
            <a:r>
              <a:rPr lang="en-US" altLang="en-US" sz="1051" dirty="0"/>
              <a:t> et al., Lancet </a:t>
            </a:r>
            <a:r>
              <a:rPr lang="en-US" altLang="en-US" sz="1051" dirty="0" err="1"/>
              <a:t>Diab</a:t>
            </a:r>
            <a:r>
              <a:rPr lang="en-US" altLang="en-US" sz="1051" dirty="0"/>
              <a:t> Endo 2015)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dirty="0" smtClean="0"/>
              <a:t>Diabetes and Depression Study (DAD)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Petrak</a:t>
            </a:r>
            <a:r>
              <a:rPr lang="en-US" altLang="en-US" sz="1051" dirty="0"/>
              <a:t> et al., </a:t>
            </a:r>
            <a:r>
              <a:rPr lang="en-US" altLang="en-US" sz="1051" dirty="0" err="1"/>
              <a:t>Diab</a:t>
            </a:r>
            <a:r>
              <a:rPr lang="en-US" altLang="en-US" sz="1051" dirty="0"/>
              <a:t> Care 2015)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 smtClean="0"/>
              <a:t>Long term (1 year) effectiveness of treatment responders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 smtClean="0"/>
              <a:t>Depression improved with both CBT and sertraline groups with sertraline slightly more effective over 1 year follow up.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 smtClean="0"/>
              <a:t>No improvements in A1c 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Interventions for Depression: </a:t>
            </a:r>
            <a:br>
              <a:rPr lang="en-US" dirty="0" smtClean="0"/>
            </a:br>
            <a:r>
              <a:rPr lang="en-US" dirty="0" smtClean="0"/>
              <a:t>Counseling +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2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576" indent="-192203">
              <a:buClr>
                <a:schemeClr val="tx1"/>
              </a:buClr>
              <a:buFont typeface="Wingdings 3"/>
              <a:buChar char=""/>
              <a:defRPr/>
            </a:pPr>
            <a:r>
              <a:rPr lang="en-US" altLang="en-US" sz="2600" dirty="0"/>
              <a:t>Exercise has been demonstrated to be effective in treating depression among non-diabetes patients</a:t>
            </a:r>
            <a:r>
              <a:rPr lang="en-US" altLang="en-US" sz="2102" dirty="0"/>
              <a:t> </a:t>
            </a:r>
            <a:r>
              <a:rPr lang="en-US" altLang="en-US" sz="1051" dirty="0"/>
              <a:t>(Boule, 2000; Blumenthal, et al., </a:t>
            </a:r>
            <a:r>
              <a:rPr lang="en-US" altLang="en-US" sz="1051" i="1" dirty="0"/>
              <a:t>NEJM</a:t>
            </a:r>
            <a:r>
              <a:rPr lang="en-US" altLang="en-US" sz="1051" dirty="0"/>
              <a:t>, 1999; Babyak, </a:t>
            </a:r>
            <a:r>
              <a:rPr lang="en-US" altLang="en-US" sz="1051" i="1" dirty="0"/>
              <a:t>J. Psychosomatic Res</a:t>
            </a:r>
            <a:r>
              <a:rPr lang="en-US" altLang="en-US" sz="1051" dirty="0"/>
              <a:t>, 2000)</a:t>
            </a:r>
          </a:p>
          <a:p>
            <a:pPr marL="82373" indent="0">
              <a:buClr>
                <a:schemeClr val="tx1"/>
              </a:buClr>
              <a:buNone/>
              <a:defRPr/>
            </a:pPr>
            <a:endParaRPr lang="en-US" altLang="en-US" sz="1201" dirty="0"/>
          </a:p>
          <a:p>
            <a:pPr marL="274576" indent="-192203">
              <a:buClr>
                <a:schemeClr val="tx1"/>
              </a:buClr>
              <a:buFont typeface="Wingdings 3"/>
              <a:buChar char=""/>
              <a:defRPr/>
            </a:pPr>
            <a:r>
              <a:rPr lang="en-US" altLang="en-US" sz="2600" dirty="0"/>
              <a:t>VA Walking Study </a:t>
            </a:r>
            <a:r>
              <a:rPr lang="en-US" altLang="en-US" sz="1201" dirty="0"/>
              <a:t>(</a:t>
            </a:r>
            <a:r>
              <a:rPr lang="en-US" altLang="en-US" sz="1051" dirty="0"/>
              <a:t>Piette, et al. </a:t>
            </a:r>
            <a:r>
              <a:rPr lang="en-US" altLang="en-US" sz="1051" i="1" dirty="0"/>
              <a:t>Medical Care</a:t>
            </a:r>
            <a:r>
              <a:rPr lang="en-US" altLang="en-US" sz="1051" dirty="0"/>
              <a:t>, 2011)</a:t>
            </a:r>
          </a:p>
          <a:p>
            <a:pPr marL="729343" lvl="1" indent="-343220">
              <a:spcBef>
                <a:spcPts val="243"/>
              </a:spcBef>
              <a:buFont typeface="Verdana"/>
              <a:buChar char="◦"/>
              <a:defRPr/>
            </a:pPr>
            <a:r>
              <a:rPr lang="en-US" altLang="en-US" dirty="0" smtClean="0"/>
              <a:t>291 VA patients with elevated depressive symptoms randomized to telephone-based counseling and walking  vs. UC</a:t>
            </a:r>
          </a:p>
          <a:p>
            <a:pPr marL="729343" lvl="1" indent="-343220">
              <a:spcBef>
                <a:spcPts val="243"/>
              </a:spcBef>
              <a:buFont typeface="Verdana"/>
              <a:buChar char="◦"/>
              <a:defRPr/>
            </a:pPr>
            <a:r>
              <a:rPr lang="en-US" altLang="en-US" dirty="0" smtClean="0"/>
              <a:t>Improvements in depression (58% treatment group vs. 39% UC)</a:t>
            </a:r>
          </a:p>
          <a:p>
            <a:pPr marL="729343" lvl="1" indent="-343220">
              <a:spcBef>
                <a:spcPts val="243"/>
              </a:spcBef>
              <a:buFont typeface="Verdana"/>
              <a:buChar char="◦"/>
              <a:defRPr/>
            </a:pPr>
            <a:r>
              <a:rPr lang="en-US" altLang="en-US" dirty="0" smtClean="0"/>
              <a:t>No change in A1c</a:t>
            </a:r>
          </a:p>
          <a:p>
            <a:pPr marL="274576" indent="-192203">
              <a:buFont typeface="Wingdings 3"/>
              <a:buChar char=""/>
              <a:defRPr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Interventions for Depression: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>
          <a:xfrm>
            <a:off x="225287" y="1345096"/>
            <a:ext cx="6518889" cy="3690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200" dirty="0"/>
              <a:t>Program </a:t>
            </a:r>
            <a:r>
              <a:rPr lang="en-US" altLang="en-US" sz="3200" dirty="0" smtClean="0"/>
              <a:t>ACTIVE II Trial </a:t>
            </a:r>
            <a:r>
              <a:rPr lang="en-US" altLang="en-US" sz="1501" dirty="0" smtClean="0"/>
              <a:t>(de Groot et al., 2017)</a:t>
            </a:r>
          </a:p>
          <a:p>
            <a:pPr lvl="1"/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10 sessions of 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Cognitive Behavioral </a:t>
            </a:r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lvl="1"/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12 weeks of community-based Exercise</a:t>
            </a:r>
          </a:p>
          <a:p>
            <a:pPr lvl="1"/>
            <a:r>
              <a:rPr lang="en-US" alt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CBT+Exercise</a:t>
            </a:r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concurrently in the same 12-week period</a:t>
            </a:r>
            <a:r>
              <a:rPr lang="en-US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 active interventions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ignificantly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improved depression diagnosis and depressive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at the end of 12 weeks of treatment.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Program ACTIVE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CBT+Exercise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significantly improved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A1c values by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1.3% for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those with elevated baseline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Usual Care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also observed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Diabetes-related distress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Quality of life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356" y="176757"/>
            <a:ext cx="7207568" cy="1063974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Interventions for Depression: Counseling + </a:t>
            </a:r>
            <a:r>
              <a:rPr lang="en-US" sz="3200" dirty="0" smtClean="0"/>
              <a:t>Exercise</a:t>
            </a:r>
            <a:endParaRPr lang="en-US" sz="3003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60" y="176757"/>
            <a:ext cx="700736" cy="10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ebsite change: fresh look and &lt;strong&gt;new&lt;/strong&gt; direction for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21" y="1891202"/>
            <a:ext cx="1237339" cy="12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smtClean="0"/>
              <a:t>Anxiety Issues and Diabetes</a:t>
            </a:r>
            <a:br>
              <a:rPr lang="en-US" dirty="0" smtClean="0"/>
            </a:br>
            <a:r>
              <a:rPr lang="en-US" sz="2800" dirty="0" smtClean="0"/>
              <a:t>“</a:t>
            </a:r>
            <a:r>
              <a:rPr lang="en-US" sz="2400" dirty="0" smtClean="0"/>
              <a:t>My doctor likes to give me too much insulin.”</a:t>
            </a:r>
            <a:endParaRPr lang="en-US" sz="2400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9792" y="1880165"/>
            <a:ext cx="2427044" cy="3058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9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86" y="232335"/>
            <a:ext cx="8266117" cy="858044"/>
          </a:xfrm>
        </p:spPr>
        <p:txBody>
          <a:bodyPr/>
          <a:lstStyle/>
          <a:p>
            <a:r>
              <a:rPr lang="en-US" altLang="en-US" dirty="0" smtClean="0"/>
              <a:t>DSM-V Generalized Anxiety Disorder Criteria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501958" y="1421016"/>
            <a:ext cx="6978756" cy="3432175"/>
          </a:xfrm>
        </p:spPr>
        <p:txBody>
          <a:bodyPr rtlCol="0">
            <a:normAutofit fontScale="775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en-US" sz="2102" dirty="0"/>
              <a:t>Fear is the emotional response to real or perceived imminent threat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1952" dirty="0"/>
              <a:t>Associated with autonomic arousal  (fight or flight) and escape behaviors</a:t>
            </a:r>
          </a:p>
          <a:p>
            <a:pPr>
              <a:buClr>
                <a:schemeClr val="tx2"/>
              </a:buClr>
              <a:defRPr/>
            </a:pPr>
            <a:r>
              <a:rPr lang="en-US" sz="2102" dirty="0"/>
              <a:t>Anxiety is the anticipation of future threat. 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1952" dirty="0"/>
              <a:t>Associated with muscle tension and vigilance in preparation for future danger and cautious or avoidant behaviors. </a:t>
            </a:r>
          </a:p>
          <a:p>
            <a:pPr marL="686120" lvl="1" indent="-342900">
              <a:buClr>
                <a:schemeClr val="tx2"/>
              </a:buClr>
              <a:defRPr/>
            </a:pPr>
            <a:endParaRPr lang="en-US" sz="1952" dirty="0"/>
          </a:p>
          <a:p>
            <a:pPr>
              <a:buClr>
                <a:schemeClr val="tx2"/>
              </a:buClr>
              <a:defRPr/>
            </a:pPr>
            <a:r>
              <a:rPr lang="en-US" sz="2252" dirty="0"/>
              <a:t>Persistent worry or anxiety across multiple life domains</a:t>
            </a:r>
          </a:p>
          <a:p>
            <a:pPr>
              <a:buClr>
                <a:schemeClr val="tx2"/>
              </a:buClr>
              <a:defRPr/>
            </a:pPr>
            <a:r>
              <a:rPr lang="en-US" sz="2102" dirty="0"/>
              <a:t>Worry is in excess of what is realistic for the individual’s situation</a:t>
            </a:r>
          </a:p>
          <a:p>
            <a:pPr>
              <a:buClr>
                <a:schemeClr val="tx2"/>
              </a:buClr>
              <a:defRPr/>
            </a:pPr>
            <a:r>
              <a:rPr lang="en-US" sz="2102" dirty="0"/>
              <a:t>Worry causes impairment in social, occupational and educational functioning</a:t>
            </a:r>
            <a:endParaRPr lang="en-US" sz="1652" dirty="0"/>
          </a:p>
          <a:p>
            <a:pPr lvl="1">
              <a:defRPr/>
            </a:pPr>
            <a:endParaRPr lang="en-US" sz="751" dirty="0"/>
          </a:p>
          <a:p>
            <a:pPr lvl="1" algn="r">
              <a:buNone/>
              <a:defRPr/>
            </a:pPr>
            <a:r>
              <a:rPr lang="en-US" sz="751" dirty="0"/>
              <a:t>American Psychiatric Association, 2013</a:t>
            </a:r>
          </a:p>
        </p:txBody>
      </p:sp>
    </p:spTree>
    <p:extLst>
      <p:ext uri="{BB962C8B-B14F-4D97-AF65-F5344CB8AC3E}">
        <p14:creationId xmlns:p14="http://schemas.microsoft.com/office/powerpoint/2010/main" val="40221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31304" y="400178"/>
            <a:ext cx="8229600" cy="485129"/>
          </a:xfrm>
        </p:spPr>
        <p:txBody>
          <a:bodyPr/>
          <a:lstStyle/>
          <a:p>
            <a:r>
              <a:rPr lang="en-US" altLang="en-US" dirty="0" smtClean="0"/>
              <a:t>Prevalence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34" y="1087032"/>
            <a:ext cx="7998695" cy="37753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952" dirty="0"/>
              <a:t>Prevalence rate of generalized anxiety disorder: </a:t>
            </a:r>
            <a:r>
              <a:rPr lang="en-US" sz="1952" dirty="0" smtClean="0"/>
              <a:t>19-20</a:t>
            </a:r>
            <a:r>
              <a:rPr lang="en-US" sz="1952" dirty="0"/>
              <a:t>%</a:t>
            </a:r>
            <a:r>
              <a:rPr lang="en-US" dirty="0"/>
              <a:t> </a:t>
            </a:r>
            <a:r>
              <a:rPr lang="en-US" sz="1276" dirty="0"/>
              <a:t>(Smith et al., J. </a:t>
            </a:r>
            <a:r>
              <a:rPr lang="en-US" sz="1276" i="1" dirty="0" err="1"/>
              <a:t>Psychosom</a:t>
            </a:r>
            <a:r>
              <a:rPr lang="en-US" sz="1276" i="1" dirty="0"/>
              <a:t> Res</a:t>
            </a:r>
            <a:r>
              <a:rPr lang="en-US" sz="1276" dirty="0"/>
              <a:t>. 2013; Li et al., </a:t>
            </a:r>
            <a:r>
              <a:rPr lang="en-US" sz="1276" i="1" dirty="0" err="1"/>
              <a:t>Diabet</a:t>
            </a:r>
            <a:r>
              <a:rPr lang="en-US" sz="1276" i="1" dirty="0"/>
              <a:t> Med </a:t>
            </a:r>
            <a:r>
              <a:rPr lang="en-US" sz="1276" dirty="0"/>
              <a:t>2008)</a:t>
            </a:r>
          </a:p>
          <a:p>
            <a:pPr>
              <a:defRPr/>
            </a:pPr>
            <a:r>
              <a:rPr lang="en-US" sz="1952" dirty="0"/>
              <a:t>Higher rates observed in studies using symptom checklists: 48% (e.g. GAD-7). </a:t>
            </a:r>
          </a:p>
          <a:p>
            <a:pPr>
              <a:defRPr/>
            </a:pPr>
            <a:r>
              <a:rPr lang="en-US" sz="1952" dirty="0"/>
              <a:t>Rates are comparable in people with type 1 and type 2 diabetes </a:t>
            </a:r>
            <a:r>
              <a:rPr lang="en-US" sz="1276" dirty="0"/>
              <a:t>(Grigsby, Anderson et al., </a:t>
            </a:r>
            <a:r>
              <a:rPr lang="en-US" sz="1276" i="1" dirty="0"/>
              <a:t>J. </a:t>
            </a:r>
            <a:r>
              <a:rPr lang="en-US" sz="1276" i="1" dirty="0" err="1"/>
              <a:t>Psychosom</a:t>
            </a:r>
            <a:r>
              <a:rPr lang="en-US" sz="1276" i="1" dirty="0"/>
              <a:t> Res </a:t>
            </a:r>
            <a:r>
              <a:rPr lang="en-US" sz="1276" dirty="0"/>
              <a:t>2002) </a:t>
            </a:r>
          </a:p>
          <a:p>
            <a:pPr>
              <a:defRPr/>
            </a:pPr>
            <a:r>
              <a:rPr lang="en-US" sz="2102" dirty="0"/>
              <a:t>Rates of generalized anxiety disorder exceed those observed in the general population: 122% </a:t>
            </a:r>
            <a:r>
              <a:rPr lang="en-US" sz="1200" dirty="0"/>
              <a:t>(Fisher et al., </a:t>
            </a:r>
            <a:r>
              <a:rPr lang="en-US" sz="1200" i="1" dirty="0"/>
              <a:t>Diabetic Med</a:t>
            </a:r>
            <a:r>
              <a:rPr lang="en-US" sz="1200" dirty="0"/>
              <a:t>, </a:t>
            </a:r>
            <a:r>
              <a:rPr lang="en-US" sz="1200" dirty="0" smtClean="0"/>
              <a:t>2008)</a:t>
            </a:r>
            <a:r>
              <a:rPr lang="en-US" sz="1426" dirty="0" smtClean="0"/>
              <a:t>.  </a:t>
            </a:r>
            <a:endParaRPr lang="en-US" sz="1426" dirty="0"/>
          </a:p>
          <a:p>
            <a:pPr>
              <a:defRPr/>
            </a:pPr>
            <a:r>
              <a:rPr lang="en-US" sz="2102" dirty="0"/>
              <a:t>Anxiety symptoms persist over time </a:t>
            </a:r>
            <a:r>
              <a:rPr lang="en-US" sz="1276" dirty="0"/>
              <a:t>(Fisher et al</a:t>
            </a:r>
            <a:r>
              <a:rPr lang="en-US" sz="1276" i="1" dirty="0"/>
              <a:t>., Diabetic Med</a:t>
            </a:r>
            <a:r>
              <a:rPr lang="en-US" sz="1276" dirty="0"/>
              <a:t>, </a:t>
            </a:r>
            <a:r>
              <a:rPr lang="en-US" sz="1276" dirty="0" smtClean="0"/>
              <a:t>2008).  </a:t>
            </a:r>
            <a:endParaRPr lang="en-US" sz="1276" dirty="0"/>
          </a:p>
          <a:p>
            <a:pPr lvl="1">
              <a:defRPr/>
            </a:pPr>
            <a:r>
              <a:rPr lang="en-US" sz="1652" dirty="0"/>
              <a:t>19.8% of patients with GAD at baseline presented with GAD over an18-month follow-up period</a:t>
            </a:r>
          </a:p>
          <a:p>
            <a:pPr>
              <a:buFont typeface="Wingdings 3" charset="2"/>
              <a:buChar char=""/>
              <a:defRPr/>
            </a:pPr>
            <a:endParaRPr lang="en-US" sz="1802" dirty="0"/>
          </a:p>
        </p:txBody>
      </p:sp>
    </p:spTree>
    <p:extLst>
      <p:ext uri="{BB962C8B-B14F-4D97-AF65-F5344CB8AC3E}">
        <p14:creationId xmlns:p14="http://schemas.microsoft.com/office/powerpoint/2010/main" val="379025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09" y="231243"/>
            <a:ext cx="7813781" cy="85804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dirty="0" smtClean="0"/>
              <a:t>Diabetes-Specific Variations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532" y="972450"/>
            <a:ext cx="7556033" cy="3832595"/>
          </a:xfrm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sz="1802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Fear of Hypoglycemia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Anxiety about hypoglycemia; patient intentionally maintains higher BG to avoid anxiety or humiliation associated with low BG.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652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Fear of Long Term Diabetes Complications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Feelings of shame and anxiety about the onset or meaning of DM complications </a:t>
            </a:r>
            <a:r>
              <a:rPr lang="en-US" altLang="en-US" sz="1201" dirty="0"/>
              <a:t>(Beverly, Ritholz, et al., 2012)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Self-blame:  “I wouldn’t have DM if I took care of myself”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Fatalism: the inevitability of complications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632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Fear of Long-Term Complications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2" dirty="0">
                <a:solidFill>
                  <a:schemeClr val="tx2"/>
                </a:solidFill>
              </a:rPr>
              <a:t>Intervention Approaches</a:t>
            </a:r>
            <a:r>
              <a:rPr lang="en-US" altLang="en-US" sz="2102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2" dirty="0"/>
              <a:t>Addressing meaning and self-blame associated with complications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2" dirty="0"/>
              <a:t>Redefining goals as process, not medical </a:t>
            </a:r>
            <a:r>
              <a:rPr lang="en-US" altLang="en-US" sz="2102" dirty="0" smtClean="0"/>
              <a:t>outcomes</a:t>
            </a:r>
            <a:endParaRPr lang="en-US" altLang="en-US" sz="2102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2" dirty="0"/>
              <a:t>Grief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2" dirty="0"/>
              <a:t>Adaptation to physical limitations associated with complication (e.g. blindness; dialysis)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2" dirty="0"/>
              <a:t>Teachable moment for patients with denial</a:t>
            </a:r>
          </a:p>
        </p:txBody>
      </p:sp>
    </p:spTree>
    <p:extLst>
      <p:ext uri="{BB962C8B-B14F-4D97-AF65-F5344CB8AC3E}">
        <p14:creationId xmlns:p14="http://schemas.microsoft.com/office/powerpoint/2010/main" val="102813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92" y="220423"/>
            <a:ext cx="8396877" cy="85804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dirty="0" smtClean="0"/>
              <a:t>Diabetes Specific Variations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77" y="1192203"/>
            <a:ext cx="8224175" cy="33749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102" dirty="0">
                <a:solidFill>
                  <a:srgbClr val="FF0000"/>
                </a:solidFill>
              </a:rPr>
              <a:t>Psychological Insulin Resistance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unwillingness to initiate and sustain insulin therapy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Negative beliefs (M=3.1 beliefs per person)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Insulin= Behavioral Management Failure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 of diabetes/disease: “My grandmother went on insulin and she died 8 days later…”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“Makes my diabetes obvious to everyone”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Restrictive to lifestyle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Prevalence among T2DM: 28% reported unwillingness to engage in insulin therapy </a:t>
            </a:r>
            <a:r>
              <a:rPr lang="en-US" altLang="en-US" sz="1201" dirty="0"/>
              <a:t>(Polonsky et al., 2005)</a:t>
            </a:r>
          </a:p>
        </p:txBody>
      </p:sp>
    </p:spTree>
    <p:extLst>
      <p:ext uri="{BB962C8B-B14F-4D97-AF65-F5344CB8AC3E}">
        <p14:creationId xmlns:p14="http://schemas.microsoft.com/office/powerpoint/2010/main" val="31841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75" y="1532562"/>
            <a:ext cx="7675350" cy="274789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review the prevalence of common mental health conditions for people with diabetes</a:t>
            </a:r>
          </a:p>
          <a:p>
            <a:r>
              <a:rPr lang="en-US" sz="2800" dirty="0" smtClean="0"/>
              <a:t>To review screening </a:t>
            </a:r>
            <a:r>
              <a:rPr lang="en-US" sz="2800" dirty="0" smtClean="0"/>
              <a:t>and treatment options </a:t>
            </a:r>
            <a:r>
              <a:rPr lang="en-US" sz="2800" dirty="0" smtClean="0"/>
              <a:t>that diabetes educators can </a:t>
            </a:r>
            <a:r>
              <a:rPr lang="en-US" sz="2800" dirty="0" smtClean="0"/>
              <a:t>consider for use</a:t>
            </a:r>
            <a:r>
              <a:rPr lang="en-US" sz="2800" dirty="0" smtClean="0"/>
              <a:t> </a:t>
            </a:r>
            <a:r>
              <a:rPr lang="en-US" sz="2800" dirty="0" smtClean="0"/>
              <a:t>in their </a:t>
            </a:r>
            <a:r>
              <a:rPr lang="en-US" sz="2800" dirty="0" smtClean="0"/>
              <a:t>practice.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530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228811"/>
            <a:ext cx="8408504" cy="8580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Psychological Insulin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12" y="1201261"/>
            <a:ext cx="8026062" cy="331776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Intervention Approach:</a:t>
            </a:r>
          </a:p>
          <a:p>
            <a:pPr>
              <a:defRPr/>
            </a:pPr>
            <a:r>
              <a:rPr lang="en-US" sz="2800" dirty="0" smtClean="0"/>
              <a:t>Patient education and cognitive behavioral therapy</a:t>
            </a:r>
          </a:p>
          <a:p>
            <a:pPr lvl="1">
              <a:defRPr/>
            </a:pPr>
            <a:r>
              <a:rPr lang="en-US" sz="2200" dirty="0" smtClean="0"/>
              <a:t>Providing patient education about insulin</a:t>
            </a:r>
          </a:p>
          <a:p>
            <a:pPr lvl="1">
              <a:defRPr/>
            </a:pPr>
            <a:r>
              <a:rPr lang="en-US" sz="2200" dirty="0" smtClean="0"/>
              <a:t>Reframing attributions about insulin (e.g. insulin is ‘hormone replacement therapy’)</a:t>
            </a:r>
          </a:p>
          <a:p>
            <a:pPr lvl="1">
              <a:defRPr/>
            </a:pPr>
            <a:r>
              <a:rPr lang="en-US" sz="2200" dirty="0" smtClean="0"/>
              <a:t>Debunking misinformation or myths about insulin</a:t>
            </a:r>
          </a:p>
          <a:p>
            <a:pPr lvl="1">
              <a:defRPr/>
            </a:pPr>
            <a:r>
              <a:rPr lang="en-US" sz="2200" dirty="0" smtClean="0"/>
              <a:t>Identifying feelings about identity, vulnerability, disease progression, self-efficacy</a:t>
            </a:r>
          </a:p>
        </p:txBody>
      </p:sp>
    </p:spTree>
    <p:extLst>
      <p:ext uri="{BB962C8B-B14F-4D97-AF65-F5344CB8AC3E}">
        <p14:creationId xmlns:p14="http://schemas.microsoft.com/office/powerpoint/2010/main" val="3590532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7444" y="581696"/>
            <a:ext cx="8229600" cy="485129"/>
          </a:xfrm>
        </p:spPr>
        <p:txBody>
          <a:bodyPr/>
          <a:lstStyle/>
          <a:p>
            <a:pPr algn="ctr"/>
            <a:r>
              <a:rPr lang="en-US" dirty="0" smtClean="0"/>
              <a:t>Diabetes Distress and Burnout</a:t>
            </a:r>
            <a:br>
              <a:rPr lang="en-US" dirty="0" smtClean="0"/>
            </a:br>
            <a:r>
              <a:rPr lang="en-US" sz="2400" dirty="0" smtClean="0"/>
              <a:t>“I know what I need to do, I </a:t>
            </a:r>
            <a:r>
              <a:rPr lang="en-US" sz="2400" dirty="0" smtClean="0"/>
              <a:t>just can’t </a:t>
            </a:r>
            <a:r>
              <a:rPr lang="en-US" sz="2400" dirty="0" smtClean="0"/>
              <a:t>get myself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 smtClean="0"/>
              <a:t>do it.”</a:t>
            </a:r>
            <a:endParaRPr lang="en-US" sz="2400" dirty="0"/>
          </a:p>
        </p:txBody>
      </p:sp>
      <p:pic>
        <p:nvPicPr>
          <p:cNvPr id="7" name="Picture 4" descr="C:\Users\mdegroot\AppData\Local\Microsoft\Windows\Temporary Internet Files\Content.IE5\MWFL2ULS\MP9004424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87" y="1633046"/>
            <a:ext cx="2047598" cy="30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&lt;strong&gt;frustration&lt;/strong&gt; is flattery. by feedingyoulines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631">
            <a:off x="427766" y="2881435"/>
            <a:ext cx="2205071" cy="1731325"/>
          </a:xfrm>
          <a:prstGeom prst="rect">
            <a:avLst/>
          </a:prstGeom>
        </p:spPr>
      </p:pic>
      <p:pic>
        <p:nvPicPr>
          <p:cNvPr id="9" name="Picture 8" descr="Marisa | She. Was. &lt;strong&gt;Perplexed&lt;/strong&gt;. | By: nicholasf | Flick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963">
            <a:off x="5844209" y="1854604"/>
            <a:ext cx="1524000" cy="1014984"/>
          </a:xfrm>
          <a:prstGeom prst="rect">
            <a:avLst/>
          </a:prstGeom>
        </p:spPr>
      </p:pic>
      <p:pic>
        <p:nvPicPr>
          <p:cNvPr id="10" name="Picture 9" descr="Confused Hands Up · Free photo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166">
            <a:off x="5789875" y="3284514"/>
            <a:ext cx="195072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5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Diabetes Distress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en-US" sz="6000" dirty="0" smtClean="0"/>
              <a:t>Diabetes distress is the emotional stress of caring for diabetes related to: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Struggles with self-care routines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care team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sources of social support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Feelings of failure or disappointment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Depressed mood or anxiety</a:t>
            </a:r>
          </a:p>
          <a:p>
            <a:pPr lvl="1"/>
            <a:r>
              <a:rPr lang="en-US" alt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Powerlessness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marL="171610" lvl="1" indent="0">
              <a:buNone/>
            </a:pPr>
            <a:endParaRPr lang="en-US" altLang="en-US" dirty="0" smtClean="0"/>
          </a:p>
          <a:p>
            <a:pPr marL="171610" lvl="1" indent="0">
              <a:buNone/>
            </a:pPr>
            <a:endParaRPr lang="en-US" altLang="en-US" dirty="0" smtClean="0"/>
          </a:p>
          <a:p>
            <a:pPr marL="171610" lvl="1" indent="0">
              <a:buNone/>
            </a:pPr>
            <a:r>
              <a:rPr lang="en-US" altLang="en-US" sz="3000" dirty="0"/>
              <a:t>(</a:t>
            </a:r>
            <a:r>
              <a:rPr lang="en-US" altLang="en-US" sz="3000" dirty="0" err="1"/>
              <a:t>Polonsky</a:t>
            </a:r>
            <a:r>
              <a:rPr lang="en-US" altLang="en-US" sz="3000" dirty="0"/>
              <a:t>, et al., 1995)</a:t>
            </a:r>
          </a:p>
        </p:txBody>
      </p:sp>
      <p:pic>
        <p:nvPicPr>
          <p:cNvPr id="15364" name="Picture 4" descr="C:\Users\mdegroot\AppData\Local\Microsoft\Windows\Temporary Internet Files\Content.IE5\MWFL2ULS\MP9004424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3" y="2688537"/>
            <a:ext cx="1139011" cy="17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172" y="122793"/>
            <a:ext cx="5834698" cy="85804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Diabetes Burnout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870" y="1374878"/>
            <a:ext cx="6760479" cy="33760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dirty="0" smtClean="0"/>
              <a:t>Diabetes Burnout: </a:t>
            </a:r>
            <a:r>
              <a:rPr lang="en-US" altLang="en-US" sz="1900" dirty="0" smtClean="0"/>
              <a:t>(Polonsky, 1999) 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sz="2800" dirty="0" smtClean="0"/>
              <a:t>A loss of motivation for self-care behaviors</a:t>
            </a:r>
          </a:p>
          <a:p>
            <a:pPr eaLnBrk="1" hangingPunct="1">
              <a:defRPr/>
            </a:pPr>
            <a:r>
              <a:rPr lang="en-US" altLang="en-US" sz="2800" dirty="0" smtClean="0"/>
              <a:t>Inability to maintain an intensive regimen 24/7/365 indefinitely</a:t>
            </a:r>
          </a:p>
          <a:p>
            <a:pPr eaLnBrk="1" hangingPunct="1">
              <a:defRPr/>
            </a:pPr>
            <a:r>
              <a:rPr lang="en-US" altLang="en-US" sz="2800" dirty="0" smtClean="0"/>
              <a:t>Decrease in self-care behaviors</a:t>
            </a:r>
          </a:p>
          <a:p>
            <a:pPr eaLnBrk="1" hangingPunct="1">
              <a:defRPr/>
            </a:pPr>
            <a:r>
              <a:rPr lang="en-US" altLang="en-US" sz="2800" dirty="0" smtClean="0"/>
              <a:t>Lack of confidence in being able to manage diabetes.</a:t>
            </a:r>
          </a:p>
          <a:p>
            <a:pPr eaLnBrk="1" hangingPunct="1">
              <a:defRPr/>
            </a:pPr>
            <a:r>
              <a:rPr lang="en-US" altLang="en-US" sz="2800" dirty="0" smtClean="0"/>
              <a:t>Repeated disappointment associated with BG or A1c numbers.</a:t>
            </a:r>
          </a:p>
        </p:txBody>
      </p:sp>
    </p:spTree>
    <p:extLst>
      <p:ext uri="{BB962C8B-B14F-4D97-AF65-F5344CB8AC3E}">
        <p14:creationId xmlns:p14="http://schemas.microsoft.com/office/powerpoint/2010/main" val="35213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Diabetes Distress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1" y="1298713"/>
            <a:ext cx="7172774" cy="3491948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501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18-29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adults with type 1 or type 2 diabetes report moderate to high levels of distress. </a:t>
            </a:r>
            <a:r>
              <a:rPr lang="en-US" sz="1051" dirty="0"/>
              <a:t>(Fisher et al., </a:t>
            </a:r>
            <a:r>
              <a:rPr lang="en-US" sz="1051" i="1" dirty="0" err="1"/>
              <a:t>Diab</a:t>
            </a:r>
            <a:r>
              <a:rPr lang="en-US" sz="1051" i="1" dirty="0"/>
              <a:t>. Med</a:t>
            </a:r>
            <a:r>
              <a:rPr lang="en-US" sz="1051" dirty="0"/>
              <a:t>, 2008; </a:t>
            </a:r>
            <a:r>
              <a:rPr lang="en-US" sz="1051" dirty="0" err="1"/>
              <a:t>Karlsen</a:t>
            </a:r>
            <a:r>
              <a:rPr lang="en-US" sz="1051" dirty="0"/>
              <a:t> 2011; </a:t>
            </a:r>
            <a:r>
              <a:rPr lang="en-US" sz="1051" dirty="0" err="1"/>
              <a:t>Snoek</a:t>
            </a:r>
            <a:r>
              <a:rPr lang="en-US" sz="1051" dirty="0"/>
              <a:t> et </a:t>
            </a:r>
            <a:r>
              <a:rPr lang="en-US" sz="1051" dirty="0" smtClean="0"/>
              <a:t>al., </a:t>
            </a:r>
            <a:r>
              <a:rPr lang="en-US" sz="1051" dirty="0"/>
              <a:t>2011; 2012)</a:t>
            </a:r>
            <a:endParaRPr lang="en-US" dirty="0"/>
          </a:p>
          <a:p>
            <a:r>
              <a:rPr lang="en-US" altLang="en-US" sz="2400" dirty="0" smtClean="0"/>
              <a:t>Diabetes distress is more closely associated with higher A1c than depressed mood </a:t>
            </a:r>
            <a:r>
              <a:rPr lang="en-US" altLang="en-US" sz="1051" dirty="0"/>
              <a:t>(</a:t>
            </a:r>
            <a:r>
              <a:rPr lang="en-US" altLang="en-US" sz="1051" dirty="0" err="1"/>
              <a:t>Zoffman</a:t>
            </a:r>
            <a:r>
              <a:rPr lang="en-US" altLang="en-US" sz="1051" dirty="0"/>
              <a:t> et al., 2014)</a:t>
            </a:r>
          </a:p>
          <a:p>
            <a:r>
              <a:rPr lang="en-US" altLang="en-US" sz="2200" dirty="0" smtClean="0"/>
              <a:t>Diabetes distress can be alleviated with diabetes education</a:t>
            </a:r>
            <a:r>
              <a:rPr lang="en-US" altLang="en-US" dirty="0" smtClean="0"/>
              <a:t> </a:t>
            </a:r>
            <a:r>
              <a:rPr lang="en-US" altLang="en-US" sz="1051" dirty="0"/>
              <a:t>(Welch et al., 2010).</a:t>
            </a:r>
          </a:p>
          <a:p>
            <a:r>
              <a:rPr lang="en-US" altLang="en-US" sz="2200" dirty="0" smtClean="0"/>
              <a:t>We form ‘should’ statements or natural assumptions about self-care for diabetes. </a:t>
            </a:r>
          </a:p>
        </p:txBody>
      </p:sp>
      <p:pic>
        <p:nvPicPr>
          <p:cNvPr id="11270" name="Picture 6" descr="C:\Users\mdegroot\AppData\Local\Microsoft\Windows\Temporary Internet Files\Content.IE5\LJQOH2TJ\MP9004222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81" y="183800"/>
            <a:ext cx="743638" cy="11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‘</a:t>
            </a:r>
            <a:r>
              <a:rPr lang="en-US" altLang="en-US" dirty="0" err="1" smtClean="0"/>
              <a:t>Shoulds</a:t>
            </a:r>
            <a:r>
              <a:rPr lang="en-US" altLang="en-US" dirty="0" smtClean="0"/>
              <a:t>’ of Diabetes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Assumptions about diabetes and self-care:</a:t>
            </a:r>
          </a:p>
          <a:p>
            <a:pPr lvl="1"/>
            <a:r>
              <a:rPr lang="en-US" altLang="en-US" dirty="0" smtClean="0"/>
              <a:t>It </a:t>
            </a:r>
            <a:r>
              <a:rPr lang="en-US" altLang="en-US" u="sng" dirty="0" smtClean="0"/>
              <a:t>should</a:t>
            </a:r>
            <a:r>
              <a:rPr lang="en-US" altLang="en-US" dirty="0" smtClean="0"/>
              <a:t> get easier over time</a:t>
            </a:r>
          </a:p>
          <a:p>
            <a:pPr lvl="1"/>
            <a:r>
              <a:rPr lang="en-US" altLang="en-US" dirty="0" smtClean="0"/>
              <a:t>It </a:t>
            </a:r>
            <a:r>
              <a:rPr lang="en-US" altLang="en-US" u="sng" dirty="0" smtClean="0"/>
              <a:t>should</a:t>
            </a:r>
            <a:r>
              <a:rPr lang="en-US" altLang="en-US" dirty="0" smtClean="0"/>
              <a:t> become so routine that I don’t have to think about it anymore</a:t>
            </a:r>
          </a:p>
          <a:p>
            <a:pPr lvl="1"/>
            <a:r>
              <a:rPr lang="en-US" altLang="en-US" dirty="0" smtClean="0"/>
              <a:t>I </a:t>
            </a:r>
            <a:r>
              <a:rPr lang="en-US" altLang="en-US" u="sng" dirty="0" smtClean="0"/>
              <a:t>should</a:t>
            </a:r>
            <a:r>
              <a:rPr lang="en-US" altLang="en-US" dirty="0" smtClean="0"/>
              <a:t> be able to prevent extreme low or high BG values.</a:t>
            </a:r>
          </a:p>
          <a:p>
            <a:pPr lvl="1"/>
            <a:r>
              <a:rPr lang="en-US" altLang="en-US" dirty="0" smtClean="0"/>
              <a:t>If I work hard at it, diabetes </a:t>
            </a:r>
            <a:r>
              <a:rPr lang="en-US" altLang="en-US" u="sng" dirty="0" smtClean="0"/>
              <a:t>should</a:t>
            </a:r>
            <a:r>
              <a:rPr lang="en-US" altLang="en-US" dirty="0" smtClean="0"/>
              <a:t> go away</a:t>
            </a:r>
          </a:p>
          <a:p>
            <a:pPr lvl="1"/>
            <a:r>
              <a:rPr lang="en-US" altLang="en-US" dirty="0" smtClean="0"/>
              <a:t>My BG </a:t>
            </a:r>
            <a:r>
              <a:rPr lang="en-US" altLang="en-US" u="sng" dirty="0" smtClean="0"/>
              <a:t>will</a:t>
            </a:r>
            <a:r>
              <a:rPr lang="en-US" altLang="en-US" dirty="0" smtClean="0"/>
              <a:t> stay the same in between times I check it. 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6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111645"/>
              </p:ext>
            </p:extLst>
          </p:nvPr>
        </p:nvGraphicFramePr>
        <p:xfrm>
          <a:off x="602975" y="1086855"/>
          <a:ext cx="7865164" cy="346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6518"/>
            <a:ext cx="8229600" cy="485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Cycle of Distress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890591" y="2604052"/>
            <a:ext cx="2319131" cy="1364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38" y="200544"/>
            <a:ext cx="7873662" cy="85804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Distress and Burnout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51" y="1235730"/>
            <a:ext cx="6680966" cy="371819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1802" dirty="0" smtClean="0">
                <a:solidFill>
                  <a:srgbClr val="FF0000"/>
                </a:solidFill>
              </a:rPr>
              <a:t>Assessment</a:t>
            </a:r>
            <a:r>
              <a:rPr lang="en-US" altLang="en-US" sz="1802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US" altLang="en-US" sz="1802" dirty="0"/>
              <a:t>Problem Areas in Diabetes (PAID; </a:t>
            </a:r>
            <a:r>
              <a:rPr lang="en-US" altLang="en-US" sz="1051" dirty="0"/>
              <a:t>Polonsky, et al. 1995)</a:t>
            </a:r>
          </a:p>
          <a:p>
            <a:pPr eaLnBrk="1" hangingPunct="1"/>
            <a:r>
              <a:rPr lang="en-US" altLang="en-US" sz="1802" dirty="0"/>
              <a:t>Diabetes Distress Scale </a:t>
            </a:r>
            <a:r>
              <a:rPr lang="en-US" altLang="en-US" sz="1201" dirty="0"/>
              <a:t>(Polonsky et al., 2005)</a:t>
            </a:r>
          </a:p>
          <a:p>
            <a:pPr eaLnBrk="1" hangingPunct="1">
              <a:buFontTx/>
              <a:buNone/>
            </a:pPr>
            <a:r>
              <a:rPr lang="en-US" altLang="en-US" sz="1802" dirty="0">
                <a:solidFill>
                  <a:srgbClr val="FF0000"/>
                </a:solidFill>
              </a:rPr>
              <a:t>Intervention Approaches:</a:t>
            </a:r>
          </a:p>
          <a:p>
            <a:pPr eaLnBrk="1" hangingPunct="1"/>
            <a:r>
              <a:rPr lang="en-US" altLang="en-US" sz="1802" dirty="0"/>
              <a:t>Cognitive restructuring patient expectations about self-care </a:t>
            </a:r>
            <a:endParaRPr lang="en-US" altLang="en-US" sz="1802" dirty="0" smtClean="0"/>
          </a:p>
          <a:p>
            <a:pPr lvl="1"/>
            <a:r>
              <a:rPr lang="en-US" altLang="en-US" sz="1502" dirty="0" smtClean="0"/>
              <a:t>“</a:t>
            </a:r>
            <a:r>
              <a:rPr lang="en-US" altLang="en-US" sz="1502" dirty="0"/>
              <a:t>I have to be perfect</a:t>
            </a:r>
            <a:r>
              <a:rPr lang="en-US" altLang="en-US" sz="1502" dirty="0" smtClean="0"/>
              <a:t>”</a:t>
            </a:r>
          </a:p>
          <a:p>
            <a:pPr lvl="1"/>
            <a:r>
              <a:rPr lang="en-US" altLang="en-US" sz="1502" dirty="0" smtClean="0"/>
              <a:t>“My A1c is my report card”</a:t>
            </a:r>
            <a:endParaRPr lang="en-US" altLang="en-US" sz="1502" dirty="0"/>
          </a:p>
          <a:p>
            <a:pPr eaLnBrk="1" hangingPunct="1"/>
            <a:r>
              <a:rPr lang="en-US" altLang="en-US" sz="1802" dirty="0"/>
              <a:t>Identifying and restructuring diabetes support</a:t>
            </a:r>
          </a:p>
          <a:p>
            <a:pPr eaLnBrk="1" hangingPunct="1"/>
            <a:r>
              <a:rPr lang="en-US" altLang="en-US" sz="1802" dirty="0" smtClean="0"/>
              <a:t>Problem-solving</a:t>
            </a:r>
          </a:p>
          <a:p>
            <a:pPr eaLnBrk="1" hangingPunct="1"/>
            <a:r>
              <a:rPr lang="en-US" altLang="en-US" sz="1802" dirty="0" smtClean="0"/>
              <a:t>Identifying gaps and needs in specific areas of diabetes education</a:t>
            </a:r>
            <a:endParaRPr lang="en-US" altLang="en-US" sz="1802" dirty="0"/>
          </a:p>
        </p:txBody>
      </p:sp>
    </p:spTree>
    <p:extLst>
      <p:ext uri="{BB962C8B-B14F-4D97-AF65-F5344CB8AC3E}">
        <p14:creationId xmlns:p14="http://schemas.microsoft.com/office/powerpoint/2010/main" val="1909609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72" y="1314997"/>
            <a:ext cx="7336950" cy="3146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Every criticism feels like a ‘paper cut to the soul</a:t>
            </a:r>
            <a:r>
              <a:rPr lang="en-US" dirty="0" smtClean="0"/>
              <a:t>’ – Visits to health care providers can feel like the lemon juice. </a:t>
            </a:r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 smtClean="0"/>
              <a:t>on </a:t>
            </a:r>
            <a:r>
              <a:rPr lang="en-US" dirty="0" smtClean="0"/>
              <a:t>the behaviors; less on the numbers. </a:t>
            </a:r>
          </a:p>
          <a:p>
            <a:r>
              <a:rPr lang="en-US" dirty="0" smtClean="0"/>
              <a:t>Is the routine getting boring?  How can you mix it up safely?</a:t>
            </a:r>
          </a:p>
          <a:p>
            <a:r>
              <a:rPr lang="en-US" dirty="0" smtClean="0"/>
              <a:t>Get specific with changes to self-care </a:t>
            </a:r>
            <a:r>
              <a:rPr lang="en-US" i="1" dirty="0" smtClean="0"/>
              <a:t>micro-behaviors</a:t>
            </a:r>
            <a:r>
              <a:rPr lang="en-US" dirty="0" smtClean="0"/>
              <a:t> and the thoughts that accompany them.</a:t>
            </a:r>
            <a:endParaRPr lang="en-US" dirty="0"/>
          </a:p>
        </p:txBody>
      </p:sp>
      <p:pic>
        <p:nvPicPr>
          <p:cNvPr id="30722" name="Picture 2" descr="C:\Users\mdegroot\AppData\Local\Microsoft\Windows\Temporary Internet Files\Content.IE5\94UHUB90\break-codependency-cyc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1" y="350514"/>
            <a:ext cx="1432128" cy="10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428345"/>
              </p:ext>
            </p:extLst>
          </p:nvPr>
        </p:nvGraphicFramePr>
        <p:xfrm>
          <a:off x="536714" y="1000539"/>
          <a:ext cx="7365768" cy="367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6518"/>
            <a:ext cx="8229600" cy="485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Breaking the Cycle of Distress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Diabetes and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800" dirty="0"/>
              <a:t>Interrelationships between diabetes and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Diabetes-Related Distress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Depression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Anxiety Disorders</a:t>
            </a:r>
          </a:p>
          <a:p>
            <a:pPr>
              <a:defRPr/>
            </a:pPr>
            <a:r>
              <a:rPr lang="en-US" sz="2400" dirty="0"/>
              <a:t>Disordered Eating Behaviors/Eating Disorders</a:t>
            </a:r>
          </a:p>
        </p:txBody>
      </p:sp>
    </p:spTree>
    <p:extLst>
      <p:ext uri="{BB962C8B-B14F-4D97-AF65-F5344CB8AC3E}">
        <p14:creationId xmlns:p14="http://schemas.microsoft.com/office/powerpoint/2010/main" val="2746668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Diabetes Educators</a:t>
            </a:r>
            <a:endParaRPr lang="en-US" dirty="0"/>
          </a:p>
        </p:txBody>
      </p:sp>
      <p:pic>
        <p:nvPicPr>
          <p:cNvPr id="4" name="Content Placeholder 3" descr="Whats going on with my phone? - The Pub - Shroomery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5394"/>
            <a:ext cx="5810250" cy="2926330"/>
          </a:xfrm>
        </p:spPr>
      </p:pic>
    </p:spTree>
    <p:extLst>
      <p:ext uri="{BB962C8B-B14F-4D97-AF65-F5344CB8AC3E}">
        <p14:creationId xmlns:p14="http://schemas.microsoft.com/office/powerpoint/2010/main" val="2929802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029652"/>
            <a:ext cx="7772400" cy="383259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800" dirty="0" smtClean="0"/>
              <a:t>Diabetes educators are frontline providers for people with diabetes and their families.</a:t>
            </a:r>
          </a:p>
          <a:p>
            <a:pPr>
              <a:buClr>
                <a:schemeClr val="tx2"/>
              </a:buClr>
            </a:pPr>
            <a:r>
              <a:rPr lang="en-US" sz="2800" dirty="0" smtClean="0"/>
              <a:t>Well-positioned to recognize psychosocial aspects and barriers to regimen adherence.</a:t>
            </a:r>
          </a:p>
          <a:p>
            <a:pPr>
              <a:buClr>
                <a:schemeClr val="tx2"/>
              </a:buClr>
            </a:pPr>
            <a:r>
              <a:rPr lang="en-US" sz="2800" dirty="0" smtClean="0"/>
              <a:t>Diabetes educators are critical referral agents to assist patients to receive advanced behavioral health assessment and treatment services when indicated.</a:t>
            </a:r>
          </a:p>
          <a:p>
            <a:pPr>
              <a:buClr>
                <a:schemeClr val="tx2"/>
              </a:buClr>
              <a:buNone/>
            </a:pPr>
            <a:endParaRPr lang="en-US" sz="2800" dirty="0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71609"/>
            <a:ext cx="8331200" cy="91524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Implications for Diabetes Educators</a:t>
            </a:r>
          </a:p>
        </p:txBody>
      </p:sp>
      <p:pic>
        <p:nvPicPr>
          <p:cNvPr id="12290" name="Picture 2" descr="C:\Users\mdegroot\AppData\Local\Microsoft\Windows\Temporary Internet Files\Content.IE5\5680OEJF\descarg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4270444"/>
            <a:ext cx="1471846" cy="7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69" indent="0">
              <a:buClr>
                <a:schemeClr val="tx2"/>
              </a:buClr>
              <a:buNone/>
            </a:pPr>
            <a:r>
              <a:rPr lang="en-US" dirty="0" smtClean="0"/>
              <a:t>When a referral to behavioral health is needed: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Provide a </a:t>
            </a:r>
            <a:r>
              <a:rPr lang="en-US" dirty="0"/>
              <a:t>rationale to the patient why a behavioral health referral may improve diabetes </a:t>
            </a:r>
            <a:r>
              <a:rPr lang="en-US" dirty="0" smtClean="0"/>
              <a:t>outcomes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Keep a list of providers/do outreach to have a source of referrals that you can trust and have confidence in their expertise.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Whenever and wherever possible, integrate </a:t>
            </a:r>
            <a:r>
              <a:rPr lang="en-US" dirty="0"/>
              <a:t>and </a:t>
            </a:r>
            <a:r>
              <a:rPr lang="en-US" dirty="0" smtClean="0"/>
              <a:t>coordinate </a:t>
            </a:r>
            <a:r>
              <a:rPr lang="en-US" dirty="0"/>
              <a:t>care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Conduct follow-up </a:t>
            </a:r>
            <a:r>
              <a:rPr lang="en-US" dirty="0"/>
              <a:t>screening </a:t>
            </a:r>
            <a:r>
              <a:rPr lang="en-US" dirty="0" smtClean="0"/>
              <a:t>with patients at </a:t>
            </a:r>
            <a:r>
              <a:rPr lang="en-US" dirty="0"/>
              <a:t>subsequent </a:t>
            </a:r>
            <a:r>
              <a:rPr lang="en-US" dirty="0" smtClean="0"/>
              <a:t>visits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Diabetes Educators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36730" y="220181"/>
            <a:ext cx="6177915" cy="823483"/>
          </a:xfrm>
        </p:spPr>
        <p:txBody>
          <a:bodyPr/>
          <a:lstStyle/>
          <a:p>
            <a:r>
              <a:rPr lang="en-US" altLang="en-US" sz="3303" dirty="0"/>
              <a:t>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1013" y="990566"/>
            <a:ext cx="8156152" cy="383259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n-US" sz="2102" dirty="0"/>
              <a:t> </a:t>
            </a:r>
            <a:r>
              <a:rPr lang="en-US" altLang="en-US" sz="2102" b="1" dirty="0" smtClean="0"/>
              <a:t>Depression</a:t>
            </a:r>
            <a:endParaRPr lang="en-US" altLang="en-US" sz="2102" b="1" dirty="0"/>
          </a:p>
          <a:p>
            <a:pPr>
              <a:defRPr/>
            </a:pPr>
            <a:r>
              <a:rPr lang="en-US" altLang="en-US" sz="2102" dirty="0"/>
              <a:t>Rates of </a:t>
            </a:r>
            <a:r>
              <a:rPr lang="en-US" altLang="en-US" sz="2102" dirty="0" smtClean="0"/>
              <a:t>clinical depression </a:t>
            </a:r>
            <a:r>
              <a:rPr lang="en-US" altLang="en-US" sz="2102" dirty="0"/>
              <a:t>exceed the general population for both youth and adults with type 1 and type 2 diabetes</a:t>
            </a:r>
            <a:r>
              <a:rPr lang="en-US" altLang="en-US" sz="2102" dirty="0" smtClean="0"/>
              <a:t>. </a:t>
            </a:r>
            <a:endParaRPr lang="en-US" altLang="en-US" sz="2102" dirty="0"/>
          </a:p>
          <a:p>
            <a:pPr>
              <a:defRPr/>
            </a:pPr>
            <a:r>
              <a:rPr lang="en-US" altLang="en-US" sz="2102" dirty="0"/>
              <a:t>Depression is </a:t>
            </a:r>
            <a:r>
              <a:rPr lang="en-US" altLang="en-US" sz="2102" dirty="0" smtClean="0"/>
              <a:t>persistent, recurrent and costly.</a:t>
            </a:r>
          </a:p>
          <a:p>
            <a:pPr>
              <a:defRPr/>
            </a:pPr>
            <a:r>
              <a:rPr lang="en-US" altLang="en-US" sz="2102" dirty="0" smtClean="0">
                <a:solidFill>
                  <a:srgbClr val="FF0000"/>
                </a:solidFill>
              </a:rPr>
              <a:t>Good News</a:t>
            </a:r>
            <a:r>
              <a:rPr lang="en-US" altLang="en-US" sz="2102" dirty="0" smtClean="0"/>
              <a:t>: Multiple intervention approaches are effective and can be used in combination to resolve depression</a:t>
            </a:r>
          </a:p>
          <a:p>
            <a:pPr marL="0" indent="0">
              <a:buNone/>
              <a:defRPr/>
            </a:pPr>
            <a:r>
              <a:rPr lang="en-US" altLang="en-US" sz="2102" b="1" dirty="0" smtClean="0"/>
              <a:t>Anxiety</a:t>
            </a:r>
          </a:p>
          <a:p>
            <a:pPr>
              <a:defRPr/>
            </a:pPr>
            <a:r>
              <a:rPr lang="en-US" altLang="en-US" sz="2102" dirty="0" smtClean="0"/>
              <a:t>Anxiety </a:t>
            </a:r>
            <a:r>
              <a:rPr lang="en-US" altLang="en-US" sz="2102" dirty="0"/>
              <a:t>occurs at high rates for people with </a:t>
            </a:r>
            <a:r>
              <a:rPr lang="en-US" altLang="en-US" sz="2102" dirty="0" smtClean="0"/>
              <a:t>diabetes</a:t>
            </a:r>
            <a:endParaRPr lang="en-US" altLang="en-US" sz="2102" dirty="0"/>
          </a:p>
          <a:p>
            <a:pPr>
              <a:defRPr/>
            </a:pPr>
            <a:r>
              <a:rPr lang="en-US" altLang="en-US" sz="2102" dirty="0"/>
              <a:t>Diabetes-specific anxiety presentations can interfere with diabetes </a:t>
            </a:r>
            <a:r>
              <a:rPr lang="en-US" altLang="en-US" sz="2102" dirty="0" smtClean="0"/>
              <a:t>self-management</a:t>
            </a:r>
          </a:p>
          <a:p>
            <a:pPr>
              <a:defRPr/>
            </a:pPr>
            <a:r>
              <a:rPr lang="en-US" altLang="en-US" sz="2102" dirty="0" smtClean="0">
                <a:solidFill>
                  <a:srgbClr val="FF0000"/>
                </a:solidFill>
              </a:rPr>
              <a:t>Good News</a:t>
            </a:r>
            <a:r>
              <a:rPr lang="en-US" altLang="en-US" sz="2102" dirty="0" smtClean="0"/>
              <a:t>:  CDEs and behavioral health can address these issues.</a:t>
            </a:r>
            <a:endParaRPr lang="en-US" altLang="en-US" sz="2102" dirty="0"/>
          </a:p>
        </p:txBody>
      </p:sp>
    </p:spTree>
    <p:extLst>
      <p:ext uri="{BB962C8B-B14F-4D97-AF65-F5344CB8AC3E}">
        <p14:creationId xmlns:p14="http://schemas.microsoft.com/office/powerpoint/2010/main" val="3937841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521167" y="1183145"/>
            <a:ext cx="6950154" cy="3317769"/>
          </a:xfrm>
        </p:spPr>
        <p:txBody>
          <a:bodyPr>
            <a:normAutofit/>
          </a:bodyPr>
          <a:lstStyle/>
          <a:p>
            <a:pPr marL="82229" indent="0">
              <a:buNone/>
              <a:defRPr/>
            </a:pPr>
            <a:r>
              <a:rPr lang="en-US" altLang="en-US" sz="2000" b="1" dirty="0" smtClean="0"/>
              <a:t>Diabetes-Related Distress</a:t>
            </a:r>
          </a:p>
          <a:p>
            <a:pPr marL="539429" indent="-457200">
              <a:defRPr/>
            </a:pPr>
            <a:r>
              <a:rPr lang="en-US" altLang="en-US" sz="2000" dirty="0" smtClean="0"/>
              <a:t>Diabetes distress is common, idiopathic and correlated with A1c.</a:t>
            </a:r>
          </a:p>
          <a:p>
            <a:pPr marL="82229" indent="0"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Good News</a:t>
            </a:r>
            <a:r>
              <a:rPr lang="en-US" altLang="en-US" sz="2000" dirty="0" smtClean="0"/>
              <a:t>: Diabetes distress is treatable by YOU</a:t>
            </a:r>
          </a:p>
          <a:p>
            <a:pPr marL="539429" indent="-457200">
              <a:defRPr/>
            </a:pPr>
            <a:r>
              <a:rPr lang="en-US" altLang="en-US" sz="2000" b="1" i="1" dirty="0" smtClean="0"/>
              <a:t>Listen</a:t>
            </a:r>
            <a:r>
              <a:rPr lang="en-US" altLang="en-US" sz="2000" dirty="0" smtClean="0"/>
              <a:t> for the ‘</a:t>
            </a:r>
            <a:r>
              <a:rPr lang="en-US" altLang="en-US" sz="2000" dirty="0" err="1" smtClean="0"/>
              <a:t>Shoulds</a:t>
            </a:r>
            <a:r>
              <a:rPr lang="en-US" altLang="en-US" sz="2000" dirty="0" smtClean="0"/>
              <a:t>’ of distress</a:t>
            </a:r>
          </a:p>
          <a:p>
            <a:pPr marL="539429" indent="-457200">
              <a:defRPr/>
            </a:pPr>
            <a:r>
              <a:rPr lang="en-US" altLang="en-US" sz="2000" b="1" i="1" dirty="0" smtClean="0"/>
              <a:t>Reframe</a:t>
            </a:r>
            <a:r>
              <a:rPr lang="en-US" altLang="en-US" sz="2000" dirty="0" smtClean="0"/>
              <a:t> the ‘</a:t>
            </a:r>
            <a:r>
              <a:rPr lang="en-US" altLang="en-US" sz="2000" dirty="0" err="1" smtClean="0"/>
              <a:t>Shoulds</a:t>
            </a:r>
            <a:r>
              <a:rPr lang="en-US" altLang="en-US" sz="2000" dirty="0" smtClean="0"/>
              <a:t>’ to realistic statements </a:t>
            </a:r>
          </a:p>
          <a:p>
            <a:pPr marL="539429" indent="-457200">
              <a:defRPr/>
            </a:pPr>
            <a:r>
              <a:rPr lang="en-US" altLang="en-US" sz="2000" b="1" i="1" dirty="0" smtClean="0"/>
              <a:t>Problem-solve</a:t>
            </a:r>
            <a:r>
              <a:rPr lang="en-US" altLang="en-US" sz="2000" dirty="0" smtClean="0"/>
              <a:t> the </a:t>
            </a:r>
            <a:r>
              <a:rPr lang="en-US" altLang="en-US" sz="2000" dirty="0" err="1" smtClean="0"/>
              <a:t>microbehaviors</a:t>
            </a:r>
            <a:r>
              <a:rPr lang="en-US" altLang="en-US" sz="2000" dirty="0" smtClean="0"/>
              <a:t> to set patients up for success.</a:t>
            </a:r>
          </a:p>
          <a:p>
            <a:pPr marL="539429" indent="-457200">
              <a:defRPr/>
            </a:pPr>
            <a:endParaRPr lang="en-US" alt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939" y="336518"/>
            <a:ext cx="8229600" cy="4851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5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degroot\AppData\Local\Microsoft\Windows\Temporary Internet Files\Content.IE5\GZJE5XJF\Thank-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63" y="915246"/>
            <a:ext cx="5371116" cy="35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1622475" y="514826"/>
            <a:ext cx="5834698" cy="858044"/>
          </a:xfrm>
        </p:spPr>
        <p:txBody>
          <a:bodyPr/>
          <a:lstStyle/>
          <a:p>
            <a:r>
              <a:rPr lang="en-US" altLang="en-US" smtClean="0"/>
              <a:t>Continuum of Constructs</a:t>
            </a:r>
          </a:p>
        </p:txBody>
      </p:sp>
      <p:grpSp>
        <p:nvGrpSpPr>
          <p:cNvPr id="15363" name="Group 21"/>
          <p:cNvGrpSpPr>
            <a:grpSpLocks/>
          </p:cNvGrpSpPr>
          <p:nvPr/>
        </p:nvGrpSpPr>
        <p:grpSpPr bwMode="auto">
          <a:xfrm>
            <a:off x="1827452" y="2792218"/>
            <a:ext cx="4881316" cy="350368"/>
            <a:chOff x="762000" y="3657600"/>
            <a:chExt cx="7315200" cy="46648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62000" y="3884497"/>
              <a:ext cx="7315200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33516" y="3886084"/>
              <a:ext cx="45696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360529" y="3886084"/>
              <a:ext cx="45696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266125" y="3895605"/>
              <a:ext cx="45696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943120" y="3886084"/>
              <a:ext cx="45696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848716" y="3886084"/>
              <a:ext cx="45696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4" name="Group 22"/>
          <p:cNvGrpSpPr>
            <a:grpSpLocks/>
          </p:cNvGrpSpPr>
          <p:nvPr/>
        </p:nvGrpSpPr>
        <p:grpSpPr bwMode="auto">
          <a:xfrm>
            <a:off x="1827452" y="1674377"/>
            <a:ext cx="4796703" cy="1038776"/>
            <a:chOff x="484880" y="2129533"/>
            <a:chExt cx="7187937" cy="1383771"/>
          </a:xfrm>
        </p:grpSpPr>
        <p:sp>
          <p:nvSpPr>
            <p:cNvPr id="15366" name="TextBox 14"/>
            <p:cNvSpPr txBox="1">
              <a:spLocks noChangeArrowheads="1"/>
            </p:cNvSpPr>
            <p:nvPr/>
          </p:nvSpPr>
          <p:spPr bwMode="auto">
            <a:xfrm>
              <a:off x="484880" y="2159639"/>
              <a:ext cx="1599978" cy="135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Psychiatric Syndromes and Diagnoses</a:t>
              </a:r>
            </a:p>
          </p:txBody>
        </p: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2311865" y="2129533"/>
              <a:ext cx="1905383" cy="104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Non-Specific Psychological Distress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3153" y="2191231"/>
              <a:ext cx="1616169" cy="676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5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Depressive Symptoms</a:t>
              </a:r>
            </a:p>
          </p:txBody>
        </p:sp>
        <p:sp>
          <p:nvSpPr>
            <p:cNvPr id="15369" name="TextBox 18"/>
            <p:cNvSpPr txBox="1">
              <a:spLocks noChangeArrowheads="1"/>
            </p:cNvSpPr>
            <p:nvPr/>
          </p:nvSpPr>
          <p:spPr bwMode="auto">
            <a:xfrm>
              <a:off x="6185227" y="2187605"/>
              <a:ext cx="1487590" cy="95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en-US" sz="135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Diabetes-Related Distress</a:t>
              </a: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1827452" y="2668278"/>
            <a:ext cx="3569223" cy="60301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7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>
          <a:xfrm>
            <a:off x="437323" y="457623"/>
            <a:ext cx="8183216" cy="102965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dirty="0" smtClean="0"/>
              <a:t>Depression and Diabetes</a:t>
            </a:r>
            <a:br>
              <a:rPr lang="en-US" altLang="en-US" dirty="0" smtClean="0"/>
            </a:br>
            <a:r>
              <a:rPr lang="en-US" altLang="en-US" sz="2400" dirty="0" smtClean="0"/>
              <a:t>“I’ve failed at diabetes just like everything else in my life.”</a:t>
            </a:r>
          </a:p>
        </p:txBody>
      </p:sp>
      <p:pic>
        <p:nvPicPr>
          <p:cNvPr id="14339" name="Picture 2" descr="C:\a\Dep. Intervention Grant\Wagner Collaboration\CBT Manual Translation into Spanish\iStock_000000974029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16" y="1944899"/>
            <a:ext cx="3016263" cy="22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6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43" y="228811"/>
            <a:ext cx="5834698" cy="858044"/>
          </a:xfrm>
        </p:spPr>
        <p:txBody>
          <a:bodyPr/>
          <a:lstStyle/>
          <a:p>
            <a:r>
              <a:rPr lang="en-US" altLang="en-US" dirty="0" smtClean="0"/>
              <a:t>DSM-V Depression Criteria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541714" y="1384360"/>
            <a:ext cx="6978756" cy="3660987"/>
          </a:xfrm>
        </p:spPr>
        <p:txBody>
          <a:bodyPr rtlCol="0"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2102" dirty="0"/>
              <a:t>Depressed mood or a lack of pleasure or interest in usual activities lasting at least 2 weeks</a:t>
            </a:r>
          </a:p>
          <a:p>
            <a:pPr>
              <a:buClr>
                <a:schemeClr val="tx2"/>
              </a:buClr>
              <a:buNone/>
              <a:defRPr/>
            </a:pPr>
            <a:endParaRPr lang="en-US" dirty="0"/>
          </a:p>
          <a:p>
            <a:pPr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2000" dirty="0"/>
              <a:t>Associated features: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Hypo- or </a:t>
            </a:r>
            <a:r>
              <a:rPr lang="en-US" sz="1652" dirty="0" err="1"/>
              <a:t>hypersomnia</a:t>
            </a:r>
            <a:endParaRPr lang="en-US" sz="1652" dirty="0"/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Changes in appetite or weight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Fatigue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Decreased ability to concentrate or attention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Psychomotor retardation or agitation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Excessive guilt or worthlessness</a:t>
            </a:r>
          </a:p>
          <a:p>
            <a:pPr lvl="1">
              <a:buClr>
                <a:schemeClr val="tx2"/>
              </a:buClr>
              <a:buFont typeface="Wingdings 3" charset="2"/>
              <a:buChar char=""/>
              <a:defRPr/>
            </a:pPr>
            <a:r>
              <a:rPr lang="en-US" sz="1652" dirty="0"/>
              <a:t>Suicidal ideation, intent or plan</a:t>
            </a:r>
          </a:p>
          <a:p>
            <a:pPr lvl="1">
              <a:buNone/>
              <a:defRPr/>
            </a:pPr>
            <a:endParaRPr lang="en-US" sz="751" dirty="0"/>
          </a:p>
          <a:p>
            <a:pPr lvl="1" algn="r">
              <a:buNone/>
              <a:defRPr/>
            </a:pPr>
            <a:r>
              <a:rPr lang="en-US" sz="751" dirty="0"/>
              <a:t>American Psychiatric Association, 2013</a:t>
            </a:r>
          </a:p>
        </p:txBody>
      </p:sp>
    </p:spTree>
    <p:extLst>
      <p:ext uri="{BB962C8B-B14F-4D97-AF65-F5344CB8AC3E}">
        <p14:creationId xmlns:p14="http://schemas.microsoft.com/office/powerpoint/2010/main" val="11084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Prevalence of Depression: 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878"/>
            <a:ext cx="8229600" cy="3054999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altLang="en-US" sz="1802" dirty="0"/>
              <a:t>Few studies have been conducted to assess rates of psychiatric disorders in children and youth with type 1 diabetes </a:t>
            </a:r>
            <a:r>
              <a:rPr lang="en-US" altLang="en-US" sz="1201" dirty="0"/>
              <a:t>(T1DM; Kovacs et al., 1997; Jacobson et al, 1997)</a:t>
            </a:r>
          </a:p>
          <a:p>
            <a:pPr>
              <a:defRPr/>
            </a:pPr>
            <a:r>
              <a:rPr lang="en-US" altLang="en-US" sz="1802" dirty="0" smtClean="0"/>
              <a:t>Swedish </a:t>
            </a:r>
            <a:r>
              <a:rPr lang="en-US" altLang="en-US" sz="1802" dirty="0"/>
              <a:t>Child Diabetes Registry of T1DM children </a:t>
            </a:r>
            <a:r>
              <a:rPr lang="en-US" altLang="en-US" sz="1802" dirty="0" smtClean="0"/>
              <a:t>and </a:t>
            </a:r>
            <a:r>
              <a:rPr lang="en-US" altLang="en-US" sz="1802" dirty="0"/>
              <a:t>healthy </a:t>
            </a:r>
            <a:r>
              <a:rPr lang="en-US" altLang="en-US" sz="1802" dirty="0" smtClean="0"/>
              <a:t>siblings:        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age-, sex- and county-matched healthy control sibling pairs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randomly selected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Butwicka</a:t>
            </a: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A, et al. Diabetes Care </a:t>
            </a:r>
            <a:r>
              <a:rPr lang="en-GB" alt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802" dirty="0"/>
              <a:t>Rates of psychiatric disorders were 3 times greater in T1DM children compared to the general population (HR 3.0, 95% CI 2.7-3.4)</a:t>
            </a:r>
          </a:p>
          <a:p>
            <a:pPr lvl="1"/>
            <a:r>
              <a:rPr lang="en-US" altLang="en-US" sz="1802" dirty="0"/>
              <a:t>Increased risk of suicide attempt (HR 1.7, 95% CI 1.4-2.0) was observed in T1DM children</a:t>
            </a:r>
          </a:p>
          <a:p>
            <a:pPr lvl="1"/>
            <a:r>
              <a:rPr lang="en-US" altLang="en-US" sz="1802" dirty="0"/>
              <a:t>The risk for any psychiatric disorders among siblings of T1DM patients was negligible (95% CI: 1.0-1.1</a:t>
            </a:r>
            <a:r>
              <a:rPr lang="en-US" altLang="en-US" sz="1802" dirty="0" smtClean="0"/>
              <a:t>)</a:t>
            </a:r>
            <a:endParaRPr lang="en-US" altLang="en-US" dirty="0"/>
          </a:p>
          <a:p>
            <a:pPr>
              <a:buFont typeface="Wingdings 3" charset="2"/>
              <a:buChar char=""/>
              <a:defRPr/>
            </a:pPr>
            <a:endParaRPr lang="en-US" altLang="en-US" dirty="0"/>
          </a:p>
          <a:p>
            <a:pPr>
              <a:buFont typeface="Wingdings 3" charset="2"/>
              <a:buChar char=""/>
              <a:defRPr/>
            </a:pPr>
            <a:endParaRPr lang="en-US" altLang="en-US" dirty="0"/>
          </a:p>
          <a:p>
            <a:pPr>
              <a:buFont typeface="Wingdings 3" charset="2"/>
              <a:buChar char="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64" y="361756"/>
            <a:ext cx="6564035" cy="858044"/>
          </a:xfrm>
        </p:spPr>
        <p:txBody>
          <a:bodyPr/>
          <a:lstStyle/>
          <a:p>
            <a:r>
              <a:rPr lang="en-US" altLang="en-US" dirty="0" smtClean="0"/>
              <a:t>Adult Prevalence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89799" y="1325995"/>
            <a:ext cx="6564035" cy="3374972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351"/>
              </a:spcAft>
              <a:buClr>
                <a:schemeClr val="tx1"/>
              </a:buClr>
              <a:buFont typeface="Wingdings 3" charset="2"/>
              <a:buChar char=""/>
              <a:defRPr/>
            </a:pPr>
            <a:r>
              <a:rPr lang="en-US" altLang="en-US" sz="2000" dirty="0"/>
              <a:t>Depression is 2 times more likely in people with diabetes than the general population</a:t>
            </a:r>
            <a:r>
              <a:rPr lang="en-US" altLang="en-US" sz="2400" dirty="0"/>
              <a:t> </a:t>
            </a:r>
            <a:r>
              <a:rPr lang="en-US" altLang="en-US" sz="1051" dirty="0"/>
              <a:t>(Anderson, et al., </a:t>
            </a:r>
            <a:r>
              <a:rPr lang="en-US" altLang="en-US" sz="1051" i="1" dirty="0"/>
              <a:t>Psychosomatic Med</a:t>
            </a:r>
            <a:r>
              <a:rPr lang="en-US" altLang="en-US" sz="1051" dirty="0"/>
              <a:t>., 2001)</a:t>
            </a:r>
          </a:p>
          <a:p>
            <a:pPr marL="274576" indent="-192203">
              <a:lnSpc>
                <a:spcPct val="80000"/>
              </a:lnSpc>
              <a:buClr>
                <a:schemeClr val="tx2"/>
              </a:buClr>
              <a:buFont typeface="Wingdings 3"/>
              <a:buChar char=""/>
              <a:defRPr/>
            </a:pPr>
            <a:r>
              <a:rPr lang="en-US" altLang="en-US" sz="2000" dirty="0"/>
              <a:t>1 in 4 people with diabetes will have depression in their lifetime </a:t>
            </a:r>
            <a:r>
              <a:rPr lang="en-US" altLang="en-US" sz="1051" dirty="0"/>
              <a:t>(Anderson, et al., </a:t>
            </a:r>
            <a:r>
              <a:rPr lang="en-US" altLang="en-US" sz="1051" i="1" dirty="0"/>
              <a:t>Psychosomatic Med</a:t>
            </a:r>
            <a:r>
              <a:rPr lang="en-US" altLang="en-US" sz="1051" dirty="0"/>
              <a:t>, 2001; </a:t>
            </a:r>
            <a:r>
              <a:rPr lang="en-US" altLang="en-US" sz="1051" dirty="0" err="1"/>
              <a:t>Nefs</a:t>
            </a:r>
            <a:r>
              <a:rPr lang="en-US" altLang="en-US" sz="1051" dirty="0"/>
              <a:t> et al., 2012)</a:t>
            </a:r>
            <a:endParaRPr lang="en-US" altLang="en-US" sz="1051" dirty="0">
              <a:solidFill>
                <a:schemeClr val="accent2"/>
              </a:solidFill>
            </a:endParaRPr>
          </a:p>
          <a:p>
            <a:pPr marL="466446" lvl="1" indent="-192203">
              <a:lnSpc>
                <a:spcPct val="80000"/>
              </a:lnSpc>
              <a:buClr>
                <a:schemeClr val="tx2"/>
              </a:buClr>
              <a:buFont typeface="Wingdings 3"/>
              <a:buChar char=""/>
              <a:defRPr/>
            </a:pPr>
            <a:r>
              <a:rPr lang="en-US" altLang="en-US" sz="2000" dirty="0"/>
              <a:t>Depressive symptoms:   21%-27%  </a:t>
            </a:r>
          </a:p>
          <a:p>
            <a:pPr marL="466446" lvl="1" indent="-192203">
              <a:lnSpc>
                <a:spcPct val="80000"/>
              </a:lnSpc>
              <a:buClr>
                <a:schemeClr val="tx2"/>
              </a:buClr>
              <a:buFont typeface="Wingdings 3"/>
              <a:buChar char=""/>
              <a:defRPr/>
            </a:pPr>
            <a:r>
              <a:rPr lang="en-US" altLang="en-US" sz="2000" dirty="0"/>
              <a:t>Depressive disorders:    11%-15%</a:t>
            </a:r>
          </a:p>
          <a:p>
            <a:pPr marL="274243" lvl="1" indent="0"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5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3171</Words>
  <Application>Microsoft Office PowerPoint</Application>
  <PresentationFormat>Custom</PresentationFormat>
  <Paragraphs>373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Corbel</vt:lpstr>
      <vt:lpstr>Times New Roman</vt:lpstr>
      <vt:lpstr>Verdana</vt:lpstr>
      <vt:lpstr>Wingdings 3</vt:lpstr>
      <vt:lpstr>ヒラギノ角ゴ Pro W3</vt:lpstr>
      <vt:lpstr>Office Theme</vt:lpstr>
      <vt:lpstr>Custom Design</vt:lpstr>
      <vt:lpstr>“I Know What To Do, I Just Can’t Get Myself To Do It.”  The Relationship of Mental Health Issues and Diabetes: Implications for Diabetes Educators   </vt:lpstr>
      <vt:lpstr>Disclosure to Participants</vt:lpstr>
      <vt:lpstr>Objectives</vt:lpstr>
      <vt:lpstr>Diabetes and Mental Health</vt:lpstr>
      <vt:lpstr>Continuum of Constructs</vt:lpstr>
      <vt:lpstr>Depression and Diabetes “I’ve failed at diabetes just like everything else in my life.”</vt:lpstr>
      <vt:lpstr>DSM-V Depression Criteria</vt:lpstr>
      <vt:lpstr>Prevalence of Depression: Children and Adolescents</vt:lpstr>
      <vt:lpstr>Adult Prevalence</vt:lpstr>
      <vt:lpstr>Adult Prevalence</vt:lpstr>
      <vt:lpstr>Adult Prevalence</vt:lpstr>
      <vt:lpstr>Bidirectional Relationship</vt:lpstr>
      <vt:lpstr>Course of Depression </vt:lpstr>
      <vt:lpstr>Course of Depression</vt:lpstr>
      <vt:lpstr>Course of Depression</vt:lpstr>
      <vt:lpstr>Does Depressive Episode Duration Differ vis a vis Diabetes Diagnosis?</vt:lpstr>
      <vt:lpstr>Impact of Depression and Diabetes</vt:lpstr>
      <vt:lpstr>Screening for Depression</vt:lpstr>
      <vt:lpstr>Interventions for Depression:  Medication</vt:lpstr>
      <vt:lpstr>Interventions for Depression:  Cognitive Behavioral Therapy</vt:lpstr>
      <vt:lpstr>Interventions for Depression:  Counseling + Medications</vt:lpstr>
      <vt:lpstr>Interventions for Depression: Exercise</vt:lpstr>
      <vt:lpstr>Interventions for Depression: Counseling + Exercise</vt:lpstr>
      <vt:lpstr>Anxiety Issues and Diabetes “My doctor likes to give me too much insulin.”</vt:lpstr>
      <vt:lpstr>DSM-V Generalized Anxiety Disorder Criteria</vt:lpstr>
      <vt:lpstr>Prevalence of Anxiety</vt:lpstr>
      <vt:lpstr>Diabetes-Specific Variations</vt:lpstr>
      <vt:lpstr>Fear of Long-Term Complications</vt:lpstr>
      <vt:lpstr>Diabetes Specific Variations</vt:lpstr>
      <vt:lpstr>Psychological Insulin Resistance</vt:lpstr>
      <vt:lpstr>Diabetes Distress and Burnout “I know what I need to do, I just can’t get myself  to do it.”</vt:lpstr>
      <vt:lpstr>Diabetes Distress</vt:lpstr>
      <vt:lpstr>Diabetes Burnout</vt:lpstr>
      <vt:lpstr>Diabetes Distress</vt:lpstr>
      <vt:lpstr>The ‘Shoulds’ of Diabetes</vt:lpstr>
      <vt:lpstr>Cycle of Distress</vt:lpstr>
      <vt:lpstr>Diabetes Distress and Burnout</vt:lpstr>
      <vt:lpstr>Breaking the Cycle</vt:lpstr>
      <vt:lpstr>Breaking the Cycle of Distress</vt:lpstr>
      <vt:lpstr>Implications for Diabetes Educators</vt:lpstr>
      <vt:lpstr>Implications for Diabetes Educators</vt:lpstr>
      <vt:lpstr>Implications for Diabetes Educators</vt:lpstr>
      <vt:lpstr>Summary</vt:lpstr>
      <vt:lpstr>Summary</vt:lpstr>
      <vt:lpstr>PowerPoint Presentation</vt:lpstr>
    </vt:vector>
  </TitlesOfParts>
  <Company>eyespy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Tokarz</dc:creator>
  <cp:lastModifiedBy>De Groot, Mary</cp:lastModifiedBy>
  <cp:revision>47</cp:revision>
  <cp:lastPrinted>2018-08-16T20:33:39Z</cp:lastPrinted>
  <dcterms:created xsi:type="dcterms:W3CDTF">2016-11-28T23:17:59Z</dcterms:created>
  <dcterms:modified xsi:type="dcterms:W3CDTF">2018-08-16T20:36:48Z</dcterms:modified>
</cp:coreProperties>
</file>