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4"/>
  </p:notesMasterIdLst>
  <p:sldIdLst>
    <p:sldId id="343" r:id="rId3"/>
    <p:sldId id="323" r:id="rId4"/>
    <p:sldId id="261" r:id="rId5"/>
    <p:sldId id="327" r:id="rId6"/>
    <p:sldId id="344" r:id="rId7"/>
    <p:sldId id="295" r:id="rId8"/>
    <p:sldId id="335" r:id="rId9"/>
    <p:sldId id="332" r:id="rId10"/>
    <p:sldId id="333" r:id="rId11"/>
    <p:sldId id="330" r:id="rId12"/>
    <p:sldId id="334" r:id="rId13"/>
    <p:sldId id="412" r:id="rId14"/>
    <p:sldId id="326" r:id="rId15"/>
    <p:sldId id="331" r:id="rId16"/>
    <p:sldId id="339" r:id="rId17"/>
    <p:sldId id="410" r:id="rId18"/>
    <p:sldId id="345" r:id="rId19"/>
    <p:sldId id="342" r:id="rId20"/>
    <p:sldId id="347" r:id="rId21"/>
    <p:sldId id="348" r:id="rId22"/>
    <p:sldId id="349" r:id="rId23"/>
    <p:sldId id="407" r:id="rId24"/>
    <p:sldId id="328" r:id="rId25"/>
    <p:sldId id="338" r:id="rId26"/>
    <p:sldId id="340" r:id="rId27"/>
    <p:sldId id="341" r:id="rId28"/>
    <p:sldId id="299" r:id="rId29"/>
    <p:sldId id="302" r:id="rId30"/>
    <p:sldId id="337" r:id="rId31"/>
    <p:sldId id="409" r:id="rId32"/>
    <p:sldId id="408" r:id="rId33"/>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6569"/>
    <a:srgbClr val="0076C0"/>
    <a:srgbClr val="ED1470"/>
    <a:srgbClr val="CCD825"/>
    <a:srgbClr val="005799"/>
    <a:srgbClr val="005798"/>
    <a:srgbClr val="233C7F"/>
    <a:srgbClr val="223570"/>
    <a:srgbClr val="182A6A"/>
    <a:srgbClr val="233C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8" autoAdjust="0"/>
    <p:restoredTop sz="91344" autoAdjust="0"/>
  </p:normalViewPr>
  <p:slideViewPr>
    <p:cSldViewPr snapToGrid="0" snapToObjects="1">
      <p:cViewPr varScale="1">
        <p:scale>
          <a:sx n="83" d="100"/>
          <a:sy n="83" d="100"/>
        </p:scale>
        <p:origin x="222" y="72"/>
      </p:cViewPr>
      <p:guideLst>
        <p:guide orient="horz" pos="1622"/>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807476-1D31-4056-86FE-60E1F328042F}" type="doc">
      <dgm:prSet loTypeId="urn:microsoft.com/office/officeart/2005/8/layout/lProcess2" loCatId="relationship" qsTypeId="urn:microsoft.com/office/officeart/2005/8/quickstyle/3d4" qsCatId="3D" csTypeId="urn:microsoft.com/office/officeart/2005/8/colors/accent1_2" csCatId="accent1" phldr="1"/>
      <dgm:spPr/>
      <dgm:t>
        <a:bodyPr/>
        <a:lstStyle/>
        <a:p>
          <a:endParaRPr lang="en-US"/>
        </a:p>
      </dgm:t>
    </dgm:pt>
    <dgm:pt modelId="{4ADA88C9-782E-43A5-ABFF-AECF08A604C6}">
      <dgm:prSet phldrT="[Text]" custT="1"/>
      <dgm:spPr>
        <a:ln>
          <a:solidFill>
            <a:schemeClr val="tx1"/>
          </a:solidFill>
        </a:ln>
      </dgm:spPr>
      <dgm:t>
        <a:bodyPr anchor="ctr" anchorCtr="0"/>
        <a:lstStyle/>
        <a:p>
          <a:pPr algn="ctr">
            <a:lnSpc>
              <a:spcPct val="90000"/>
            </a:lnSpc>
            <a:spcAft>
              <a:spcPts val="0"/>
            </a:spcAft>
          </a:pPr>
          <a:endParaRPr lang="en-US" sz="2800" b="1" i="0" kern="1200" baseline="0" dirty="0">
            <a:solidFill>
              <a:srgbClr val="0076C0"/>
            </a:solidFill>
            <a:latin typeface="Arial" panose="020B0604020202020204" pitchFamily="34" charset="0"/>
            <a:ea typeface="+mj-ea"/>
            <a:cs typeface="Arial" panose="020B0604020202020204" pitchFamily="34" charset="0"/>
          </a:endParaRPr>
        </a:p>
        <a:p>
          <a:pPr algn="ctr">
            <a:lnSpc>
              <a:spcPct val="90000"/>
            </a:lnSpc>
            <a:spcAft>
              <a:spcPts val="0"/>
            </a:spcAft>
          </a:pPr>
          <a:r>
            <a:rPr lang="en-US" sz="2400" b="1" i="0" kern="1200" baseline="0" dirty="0">
              <a:solidFill>
                <a:srgbClr val="0076C0"/>
              </a:solidFill>
              <a:latin typeface="Arial" panose="020B0604020202020204" pitchFamily="34" charset="0"/>
              <a:ea typeface="+mj-ea"/>
              <a:cs typeface="Arial" panose="020B0604020202020204" pitchFamily="34" charset="0"/>
            </a:rPr>
            <a:t>Zone</a:t>
          </a:r>
          <a:r>
            <a:rPr lang="en-US" sz="2400" b="1" kern="1200" dirty="0">
              <a:solidFill>
                <a:srgbClr val="0076C0"/>
              </a:solidFill>
              <a:latin typeface="Arial" panose="020B0604020202020204" pitchFamily="34" charset="0"/>
              <a:cs typeface="Arial" panose="020B0604020202020204" pitchFamily="34" charset="0"/>
            </a:rPr>
            <a:t> 1</a:t>
          </a:r>
        </a:p>
      </dgm:t>
    </dgm:pt>
    <dgm:pt modelId="{EE4E9CBC-600D-4AF6-B2B8-8DE39ECC8163}" type="parTrans" cxnId="{A7EC3C8E-155C-405D-B973-CAA970DCB11D}">
      <dgm:prSet/>
      <dgm:spPr/>
      <dgm:t>
        <a:bodyPr/>
        <a:lstStyle/>
        <a:p>
          <a:endParaRPr lang="en-US"/>
        </a:p>
      </dgm:t>
    </dgm:pt>
    <dgm:pt modelId="{63E84777-C92F-4466-89F5-C04645E9E45D}" type="sibTrans" cxnId="{A7EC3C8E-155C-405D-B973-CAA970DCB11D}">
      <dgm:prSet/>
      <dgm:spPr/>
      <dgm:t>
        <a:bodyPr/>
        <a:lstStyle/>
        <a:p>
          <a:endParaRPr lang="en-US"/>
        </a:p>
      </dgm:t>
    </dgm:pt>
    <dgm:pt modelId="{01542EF5-C505-4909-AA7E-C1B7B83AB8CC}">
      <dgm:prSet phldrT="[Text]" custT="1"/>
      <dgm:spPr>
        <a:ln>
          <a:solidFill>
            <a:schemeClr val="tx1"/>
          </a:solidFill>
        </a:ln>
      </dgm:spPr>
      <dgm:t>
        <a:bodyPr/>
        <a:lstStyle/>
        <a:p>
          <a:endParaRPr lang="en-US" sz="4300" dirty="0">
            <a:latin typeface="Arial" panose="020B0604020202020204" pitchFamily="34" charset="0"/>
            <a:cs typeface="Arial" panose="020B0604020202020204" pitchFamily="34" charset="0"/>
          </a:endParaRPr>
        </a:p>
        <a:p>
          <a:r>
            <a:rPr lang="en-US" sz="2400" b="1" dirty="0">
              <a:solidFill>
                <a:srgbClr val="0076C0"/>
              </a:solidFill>
              <a:latin typeface="Arial" panose="020B0604020202020204" pitchFamily="34" charset="0"/>
              <a:cs typeface="Arial" panose="020B0604020202020204" pitchFamily="34" charset="0"/>
            </a:rPr>
            <a:t>Zone 3</a:t>
          </a:r>
        </a:p>
        <a:p>
          <a:endParaRPr lang="en-US" sz="2400" b="1" dirty="0">
            <a:solidFill>
              <a:srgbClr val="0076C0"/>
            </a:solidFill>
            <a:latin typeface="Arial" panose="020B0604020202020204" pitchFamily="34" charset="0"/>
            <a:cs typeface="Arial" panose="020B0604020202020204" pitchFamily="34" charset="0"/>
          </a:endParaRPr>
        </a:p>
      </dgm:t>
    </dgm:pt>
    <dgm:pt modelId="{5C5CBA05-A7FA-443B-8AD4-421FAAFA29E7}" type="parTrans" cxnId="{3704B321-8B17-4D63-B140-D8F47E895909}">
      <dgm:prSet/>
      <dgm:spPr/>
      <dgm:t>
        <a:bodyPr/>
        <a:lstStyle/>
        <a:p>
          <a:endParaRPr lang="en-US"/>
        </a:p>
      </dgm:t>
    </dgm:pt>
    <dgm:pt modelId="{E8314EDA-6330-4782-88B0-4FB6581E99EB}" type="sibTrans" cxnId="{3704B321-8B17-4D63-B140-D8F47E895909}">
      <dgm:prSet/>
      <dgm:spPr/>
      <dgm:t>
        <a:bodyPr/>
        <a:lstStyle/>
        <a:p>
          <a:endParaRPr lang="en-US"/>
        </a:p>
      </dgm:t>
    </dgm:pt>
    <dgm:pt modelId="{D95438B2-F223-4F9E-AB18-8BAF73EFFC8B}">
      <dgm:prSet phldrT="[Text]" custT="1"/>
      <dgm:spPr>
        <a:ln>
          <a:solidFill>
            <a:schemeClr val="tx1"/>
          </a:solidFill>
        </a:ln>
      </dgm:spPr>
      <dgm:t>
        <a:bodyPr/>
        <a:lstStyle/>
        <a:p>
          <a:pPr>
            <a:spcAft>
              <a:spcPct val="35000"/>
            </a:spcAft>
          </a:pPr>
          <a:endParaRPr lang="en-US" sz="4300" dirty="0">
            <a:latin typeface="Trebuchet MS" panose="020B0603020202020204" pitchFamily="34" charset="0"/>
          </a:endParaRPr>
        </a:p>
        <a:p>
          <a:pPr>
            <a:spcAft>
              <a:spcPts val="600"/>
            </a:spcAft>
          </a:pPr>
          <a:r>
            <a:rPr lang="en-US" sz="2400" b="1" dirty="0">
              <a:solidFill>
                <a:srgbClr val="0076C0"/>
              </a:solidFill>
              <a:latin typeface="Arial" panose="020B0604020202020204" pitchFamily="34" charset="0"/>
              <a:cs typeface="Arial" panose="020B0604020202020204" pitchFamily="34" charset="0"/>
            </a:rPr>
            <a:t>Zone</a:t>
          </a:r>
          <a:r>
            <a:rPr lang="en-US" sz="2400" b="1" dirty="0">
              <a:solidFill>
                <a:srgbClr val="0076C0"/>
              </a:solidFill>
              <a:latin typeface="Trebuchet MS" panose="020B0603020202020204" pitchFamily="34" charset="0"/>
            </a:rPr>
            <a:t> 2</a:t>
          </a:r>
        </a:p>
        <a:p>
          <a:pPr>
            <a:spcAft>
              <a:spcPts val="600"/>
            </a:spcAft>
          </a:pPr>
          <a:endParaRPr lang="en-US" sz="2400" b="1" dirty="0">
            <a:solidFill>
              <a:srgbClr val="0076C0"/>
            </a:solidFill>
            <a:latin typeface="Trebuchet MS" panose="020B0603020202020204" pitchFamily="34" charset="0"/>
          </a:endParaRPr>
        </a:p>
      </dgm:t>
    </dgm:pt>
    <dgm:pt modelId="{E7E21A9E-3F64-4916-BC78-30E112580E34}" type="sibTrans" cxnId="{66881F86-BBF3-4E6A-903F-0A7CC4A393C7}">
      <dgm:prSet/>
      <dgm:spPr/>
      <dgm:t>
        <a:bodyPr/>
        <a:lstStyle/>
        <a:p>
          <a:endParaRPr lang="en-US"/>
        </a:p>
      </dgm:t>
    </dgm:pt>
    <dgm:pt modelId="{984D953B-67E1-47F1-AF93-0D910E3A0322}" type="parTrans" cxnId="{66881F86-BBF3-4E6A-903F-0A7CC4A393C7}">
      <dgm:prSet/>
      <dgm:spPr/>
      <dgm:t>
        <a:bodyPr/>
        <a:lstStyle/>
        <a:p>
          <a:endParaRPr lang="en-US"/>
        </a:p>
      </dgm:t>
    </dgm:pt>
    <dgm:pt modelId="{9ACAA750-BEF3-4DAC-A6E4-E4F084FEEB5A}" type="pres">
      <dgm:prSet presAssocID="{FA807476-1D31-4056-86FE-60E1F328042F}" presName="theList" presStyleCnt="0">
        <dgm:presLayoutVars>
          <dgm:dir/>
          <dgm:animLvl val="lvl"/>
          <dgm:resizeHandles val="exact"/>
        </dgm:presLayoutVars>
      </dgm:prSet>
      <dgm:spPr/>
    </dgm:pt>
    <dgm:pt modelId="{E57751E2-EEC1-4C95-8091-D788DC34FEB2}" type="pres">
      <dgm:prSet presAssocID="{4ADA88C9-782E-43A5-ABFF-AECF08A604C6}" presName="compNode" presStyleCnt="0"/>
      <dgm:spPr/>
    </dgm:pt>
    <dgm:pt modelId="{64A747E7-8EA1-4637-B2CD-4A4768A06A72}" type="pres">
      <dgm:prSet presAssocID="{4ADA88C9-782E-43A5-ABFF-AECF08A604C6}" presName="aNode" presStyleLbl="bgShp" presStyleIdx="0" presStyleCnt="3" custLinFactNeighborX="-24165" custLinFactNeighborY="5181"/>
      <dgm:spPr/>
    </dgm:pt>
    <dgm:pt modelId="{C8CEDB12-1187-4440-80C6-7FE1D8F0FA1F}" type="pres">
      <dgm:prSet presAssocID="{4ADA88C9-782E-43A5-ABFF-AECF08A604C6}" presName="textNode" presStyleLbl="bgShp" presStyleIdx="0" presStyleCnt="3"/>
      <dgm:spPr/>
    </dgm:pt>
    <dgm:pt modelId="{72F0C8E1-A843-454A-919E-472C15D93A58}" type="pres">
      <dgm:prSet presAssocID="{4ADA88C9-782E-43A5-ABFF-AECF08A604C6}" presName="compChildNode" presStyleCnt="0"/>
      <dgm:spPr/>
    </dgm:pt>
    <dgm:pt modelId="{A141AED3-8A8C-4493-8DD7-2DDBCA5E67E3}" type="pres">
      <dgm:prSet presAssocID="{4ADA88C9-782E-43A5-ABFF-AECF08A604C6}" presName="theInnerList" presStyleCnt="0"/>
      <dgm:spPr/>
    </dgm:pt>
    <dgm:pt modelId="{85158FFA-2F10-4A10-BED5-812A51368EF6}" type="pres">
      <dgm:prSet presAssocID="{4ADA88C9-782E-43A5-ABFF-AECF08A604C6}" presName="aSpace" presStyleCnt="0"/>
      <dgm:spPr/>
    </dgm:pt>
    <dgm:pt modelId="{74070966-1BA3-4163-B9DD-0015A0983670}" type="pres">
      <dgm:prSet presAssocID="{D95438B2-F223-4F9E-AB18-8BAF73EFFC8B}" presName="compNode" presStyleCnt="0"/>
      <dgm:spPr/>
    </dgm:pt>
    <dgm:pt modelId="{79553454-CD6A-44AE-9A08-C296B69D9C46}" type="pres">
      <dgm:prSet presAssocID="{D95438B2-F223-4F9E-AB18-8BAF73EFFC8B}" presName="aNode" presStyleLbl="bgShp" presStyleIdx="1" presStyleCnt="3" custLinFactNeighborX="-1340"/>
      <dgm:spPr/>
    </dgm:pt>
    <dgm:pt modelId="{828D5F21-14F1-46F0-9BD2-C627BFF5D3CC}" type="pres">
      <dgm:prSet presAssocID="{D95438B2-F223-4F9E-AB18-8BAF73EFFC8B}" presName="textNode" presStyleLbl="bgShp" presStyleIdx="1" presStyleCnt="3"/>
      <dgm:spPr/>
    </dgm:pt>
    <dgm:pt modelId="{139C36C3-AB77-44F5-89F9-202C22776A3B}" type="pres">
      <dgm:prSet presAssocID="{D95438B2-F223-4F9E-AB18-8BAF73EFFC8B}" presName="compChildNode" presStyleCnt="0"/>
      <dgm:spPr/>
    </dgm:pt>
    <dgm:pt modelId="{E3D3292C-C00E-4AF6-8AD4-DBE632CE0712}" type="pres">
      <dgm:prSet presAssocID="{D95438B2-F223-4F9E-AB18-8BAF73EFFC8B}" presName="theInnerList" presStyleCnt="0"/>
      <dgm:spPr/>
    </dgm:pt>
    <dgm:pt modelId="{3DA7D9E6-3D09-4D94-B53A-2EF4AED79988}" type="pres">
      <dgm:prSet presAssocID="{D95438B2-F223-4F9E-AB18-8BAF73EFFC8B}" presName="aSpace" presStyleCnt="0"/>
      <dgm:spPr/>
    </dgm:pt>
    <dgm:pt modelId="{D36D7544-C1AD-4360-A33B-BF0D48DEDB2E}" type="pres">
      <dgm:prSet presAssocID="{01542EF5-C505-4909-AA7E-C1B7B83AB8CC}" presName="compNode" presStyleCnt="0"/>
      <dgm:spPr/>
    </dgm:pt>
    <dgm:pt modelId="{35FEC998-F426-4814-B5BD-02319B84139C}" type="pres">
      <dgm:prSet presAssocID="{01542EF5-C505-4909-AA7E-C1B7B83AB8CC}" presName="aNode" presStyleLbl="bgShp" presStyleIdx="2" presStyleCnt="3" custLinFactNeighborX="60639" custLinFactNeighborY="20125"/>
      <dgm:spPr/>
    </dgm:pt>
    <dgm:pt modelId="{30A04D37-4BFB-44BF-B39C-0319F97B8BF8}" type="pres">
      <dgm:prSet presAssocID="{01542EF5-C505-4909-AA7E-C1B7B83AB8CC}" presName="textNode" presStyleLbl="bgShp" presStyleIdx="2" presStyleCnt="3"/>
      <dgm:spPr/>
    </dgm:pt>
    <dgm:pt modelId="{04B2A238-EA7C-4403-888F-325E44945401}" type="pres">
      <dgm:prSet presAssocID="{01542EF5-C505-4909-AA7E-C1B7B83AB8CC}" presName="compChildNode" presStyleCnt="0"/>
      <dgm:spPr/>
    </dgm:pt>
    <dgm:pt modelId="{0B87E2C6-3B21-4E9F-9FAF-13C7C40E25AF}" type="pres">
      <dgm:prSet presAssocID="{01542EF5-C505-4909-AA7E-C1B7B83AB8CC}" presName="theInnerList" presStyleCnt="0"/>
      <dgm:spPr/>
    </dgm:pt>
  </dgm:ptLst>
  <dgm:cxnLst>
    <dgm:cxn modelId="{164F180E-65D9-4B6F-9FF9-17AEB911DBB8}" type="presOf" srcId="{01542EF5-C505-4909-AA7E-C1B7B83AB8CC}" destId="{30A04D37-4BFB-44BF-B39C-0319F97B8BF8}" srcOrd="1" destOrd="0" presId="urn:microsoft.com/office/officeart/2005/8/layout/lProcess2"/>
    <dgm:cxn modelId="{A201EA16-1B5E-4C15-80E6-762E1866AD28}" type="presOf" srcId="{FA807476-1D31-4056-86FE-60E1F328042F}" destId="{9ACAA750-BEF3-4DAC-A6E4-E4F084FEEB5A}" srcOrd="0" destOrd="0" presId="urn:microsoft.com/office/officeart/2005/8/layout/lProcess2"/>
    <dgm:cxn modelId="{3704B321-8B17-4D63-B140-D8F47E895909}" srcId="{FA807476-1D31-4056-86FE-60E1F328042F}" destId="{01542EF5-C505-4909-AA7E-C1B7B83AB8CC}" srcOrd="2" destOrd="0" parTransId="{5C5CBA05-A7FA-443B-8AD4-421FAAFA29E7}" sibTransId="{E8314EDA-6330-4782-88B0-4FB6581E99EB}"/>
    <dgm:cxn modelId="{73432642-993B-4048-910A-17609C70DBC6}" type="presOf" srcId="{D95438B2-F223-4F9E-AB18-8BAF73EFFC8B}" destId="{79553454-CD6A-44AE-9A08-C296B69D9C46}" srcOrd="0" destOrd="0" presId="urn:microsoft.com/office/officeart/2005/8/layout/lProcess2"/>
    <dgm:cxn modelId="{7BEAD248-5745-4C42-8472-2AB1668B212D}" type="presOf" srcId="{D95438B2-F223-4F9E-AB18-8BAF73EFFC8B}" destId="{828D5F21-14F1-46F0-9BD2-C627BFF5D3CC}" srcOrd="1" destOrd="0" presId="urn:microsoft.com/office/officeart/2005/8/layout/lProcess2"/>
    <dgm:cxn modelId="{F8D1406F-6C52-4C2B-8F1D-C3A7F5189853}" type="presOf" srcId="{4ADA88C9-782E-43A5-ABFF-AECF08A604C6}" destId="{64A747E7-8EA1-4637-B2CD-4A4768A06A72}" srcOrd="0" destOrd="0" presId="urn:microsoft.com/office/officeart/2005/8/layout/lProcess2"/>
    <dgm:cxn modelId="{E45A5956-8B98-43EC-8111-49F1F928606B}" type="presOf" srcId="{4ADA88C9-782E-43A5-ABFF-AECF08A604C6}" destId="{C8CEDB12-1187-4440-80C6-7FE1D8F0FA1F}" srcOrd="1" destOrd="0" presId="urn:microsoft.com/office/officeart/2005/8/layout/lProcess2"/>
    <dgm:cxn modelId="{66881F86-BBF3-4E6A-903F-0A7CC4A393C7}" srcId="{FA807476-1D31-4056-86FE-60E1F328042F}" destId="{D95438B2-F223-4F9E-AB18-8BAF73EFFC8B}" srcOrd="1" destOrd="0" parTransId="{984D953B-67E1-47F1-AF93-0D910E3A0322}" sibTransId="{E7E21A9E-3F64-4916-BC78-30E112580E34}"/>
    <dgm:cxn modelId="{A7EC3C8E-155C-405D-B973-CAA970DCB11D}" srcId="{FA807476-1D31-4056-86FE-60E1F328042F}" destId="{4ADA88C9-782E-43A5-ABFF-AECF08A604C6}" srcOrd="0" destOrd="0" parTransId="{EE4E9CBC-600D-4AF6-B2B8-8DE39ECC8163}" sibTransId="{63E84777-C92F-4466-89F5-C04645E9E45D}"/>
    <dgm:cxn modelId="{A41514CC-3081-411A-AFEF-54648E43D52E}" type="presOf" srcId="{01542EF5-C505-4909-AA7E-C1B7B83AB8CC}" destId="{35FEC998-F426-4814-B5BD-02319B84139C}" srcOrd="0" destOrd="0" presId="urn:microsoft.com/office/officeart/2005/8/layout/lProcess2"/>
    <dgm:cxn modelId="{6F6761FC-AF4E-4FA9-83D9-1C1197EEA86D}" type="presParOf" srcId="{9ACAA750-BEF3-4DAC-A6E4-E4F084FEEB5A}" destId="{E57751E2-EEC1-4C95-8091-D788DC34FEB2}" srcOrd="0" destOrd="0" presId="urn:microsoft.com/office/officeart/2005/8/layout/lProcess2"/>
    <dgm:cxn modelId="{5E4FB603-2EAD-425B-888D-822A1E2FC2E1}" type="presParOf" srcId="{E57751E2-EEC1-4C95-8091-D788DC34FEB2}" destId="{64A747E7-8EA1-4637-B2CD-4A4768A06A72}" srcOrd="0" destOrd="0" presId="urn:microsoft.com/office/officeart/2005/8/layout/lProcess2"/>
    <dgm:cxn modelId="{344A5DA6-0590-45F8-AC06-E30EEA3ADE74}" type="presParOf" srcId="{E57751E2-EEC1-4C95-8091-D788DC34FEB2}" destId="{C8CEDB12-1187-4440-80C6-7FE1D8F0FA1F}" srcOrd="1" destOrd="0" presId="urn:microsoft.com/office/officeart/2005/8/layout/lProcess2"/>
    <dgm:cxn modelId="{305578D0-83AF-4A79-96F0-296259342333}" type="presParOf" srcId="{E57751E2-EEC1-4C95-8091-D788DC34FEB2}" destId="{72F0C8E1-A843-454A-919E-472C15D93A58}" srcOrd="2" destOrd="0" presId="urn:microsoft.com/office/officeart/2005/8/layout/lProcess2"/>
    <dgm:cxn modelId="{D180DAC9-9734-41F6-A5E9-0DD887156B17}" type="presParOf" srcId="{72F0C8E1-A843-454A-919E-472C15D93A58}" destId="{A141AED3-8A8C-4493-8DD7-2DDBCA5E67E3}" srcOrd="0" destOrd="0" presId="urn:microsoft.com/office/officeart/2005/8/layout/lProcess2"/>
    <dgm:cxn modelId="{E0C7838E-86BD-4B1C-A18B-B05B8FD8FFBA}" type="presParOf" srcId="{9ACAA750-BEF3-4DAC-A6E4-E4F084FEEB5A}" destId="{85158FFA-2F10-4A10-BED5-812A51368EF6}" srcOrd="1" destOrd="0" presId="urn:microsoft.com/office/officeart/2005/8/layout/lProcess2"/>
    <dgm:cxn modelId="{2C03EC9E-691E-473C-9F4C-1CD6F750CCEA}" type="presParOf" srcId="{9ACAA750-BEF3-4DAC-A6E4-E4F084FEEB5A}" destId="{74070966-1BA3-4163-B9DD-0015A0983670}" srcOrd="2" destOrd="0" presId="urn:microsoft.com/office/officeart/2005/8/layout/lProcess2"/>
    <dgm:cxn modelId="{68750822-8126-49C5-8439-5E37E0F8D6EF}" type="presParOf" srcId="{74070966-1BA3-4163-B9DD-0015A0983670}" destId="{79553454-CD6A-44AE-9A08-C296B69D9C46}" srcOrd="0" destOrd="0" presId="urn:microsoft.com/office/officeart/2005/8/layout/lProcess2"/>
    <dgm:cxn modelId="{925C9D5E-E10D-4D36-BDC9-C093F140CFBD}" type="presParOf" srcId="{74070966-1BA3-4163-B9DD-0015A0983670}" destId="{828D5F21-14F1-46F0-9BD2-C627BFF5D3CC}" srcOrd="1" destOrd="0" presId="urn:microsoft.com/office/officeart/2005/8/layout/lProcess2"/>
    <dgm:cxn modelId="{397C8E4C-AFB7-4AC1-89A5-5B54CE03DBCB}" type="presParOf" srcId="{74070966-1BA3-4163-B9DD-0015A0983670}" destId="{139C36C3-AB77-44F5-89F9-202C22776A3B}" srcOrd="2" destOrd="0" presId="urn:microsoft.com/office/officeart/2005/8/layout/lProcess2"/>
    <dgm:cxn modelId="{80D59FD2-705D-4354-916A-2C52F55ABB20}" type="presParOf" srcId="{139C36C3-AB77-44F5-89F9-202C22776A3B}" destId="{E3D3292C-C00E-4AF6-8AD4-DBE632CE0712}" srcOrd="0" destOrd="0" presId="urn:microsoft.com/office/officeart/2005/8/layout/lProcess2"/>
    <dgm:cxn modelId="{29912C8E-8CD8-4524-81FD-743DB068017A}" type="presParOf" srcId="{9ACAA750-BEF3-4DAC-A6E4-E4F084FEEB5A}" destId="{3DA7D9E6-3D09-4D94-B53A-2EF4AED79988}" srcOrd="3" destOrd="0" presId="urn:microsoft.com/office/officeart/2005/8/layout/lProcess2"/>
    <dgm:cxn modelId="{65C3CAED-FDFF-40EB-B868-F79C724F464D}" type="presParOf" srcId="{9ACAA750-BEF3-4DAC-A6E4-E4F084FEEB5A}" destId="{D36D7544-C1AD-4360-A33B-BF0D48DEDB2E}" srcOrd="4" destOrd="0" presId="urn:microsoft.com/office/officeart/2005/8/layout/lProcess2"/>
    <dgm:cxn modelId="{28C9CAC2-4CDC-41CA-9C80-D4B8D8C7241F}" type="presParOf" srcId="{D36D7544-C1AD-4360-A33B-BF0D48DEDB2E}" destId="{35FEC998-F426-4814-B5BD-02319B84139C}" srcOrd="0" destOrd="0" presId="urn:microsoft.com/office/officeart/2005/8/layout/lProcess2"/>
    <dgm:cxn modelId="{3F5146C6-7FF6-4A6F-92F7-4F628A8BC07A}" type="presParOf" srcId="{D36D7544-C1AD-4360-A33B-BF0D48DEDB2E}" destId="{30A04D37-4BFB-44BF-B39C-0319F97B8BF8}" srcOrd="1" destOrd="0" presId="urn:microsoft.com/office/officeart/2005/8/layout/lProcess2"/>
    <dgm:cxn modelId="{EE8D271A-F04F-4780-B1B5-DE45F51EC9CB}" type="presParOf" srcId="{D36D7544-C1AD-4360-A33B-BF0D48DEDB2E}" destId="{04B2A238-EA7C-4403-888F-325E44945401}" srcOrd="2" destOrd="0" presId="urn:microsoft.com/office/officeart/2005/8/layout/lProcess2"/>
    <dgm:cxn modelId="{F312F3CB-8CA8-4879-AEB1-CFAB617B988B}" type="presParOf" srcId="{04B2A238-EA7C-4403-888F-325E44945401}" destId="{0B87E2C6-3B21-4E9F-9FAF-13C7C40E25AF}"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747E7-8EA1-4637-B2CD-4A4768A06A72}">
      <dsp:nvSpPr>
        <dsp:cNvPr id="0" name=""/>
        <dsp:cNvSpPr/>
      </dsp:nvSpPr>
      <dsp:spPr>
        <a:xfrm>
          <a:off x="0" y="0"/>
          <a:ext cx="2124160" cy="565799"/>
        </a:xfrm>
        <a:prstGeom prst="roundRect">
          <a:avLst>
            <a:gd name="adj" fmla="val 10000"/>
          </a:avLst>
        </a:prstGeom>
        <a:solidFill>
          <a:schemeClr val="accent1">
            <a:tint val="40000"/>
            <a:hueOff val="0"/>
            <a:satOff val="0"/>
            <a:lumOff val="0"/>
            <a:alphaOff val="0"/>
          </a:schemeClr>
        </a:solidFill>
        <a:ln>
          <a:solidFill>
            <a:schemeClr val="tx1"/>
          </a:solid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endParaRPr lang="en-US" sz="2800" b="1" i="0" kern="1200" baseline="0" dirty="0">
            <a:solidFill>
              <a:srgbClr val="0076C0"/>
            </a:solidFill>
            <a:latin typeface="Arial" panose="020B0604020202020204" pitchFamily="34" charset="0"/>
            <a:ea typeface="+mj-ea"/>
            <a:cs typeface="Arial" panose="020B0604020202020204" pitchFamily="34" charset="0"/>
          </a:endParaRPr>
        </a:p>
        <a:p>
          <a:pPr marL="0" lvl="0" indent="0" algn="ctr" defTabSz="1244600">
            <a:lnSpc>
              <a:spcPct val="90000"/>
            </a:lnSpc>
            <a:spcBef>
              <a:spcPct val="0"/>
            </a:spcBef>
            <a:spcAft>
              <a:spcPts val="0"/>
            </a:spcAft>
            <a:buNone/>
          </a:pPr>
          <a:r>
            <a:rPr lang="en-US" sz="2400" b="1" i="0" kern="1200" baseline="0" dirty="0">
              <a:solidFill>
                <a:srgbClr val="0076C0"/>
              </a:solidFill>
              <a:latin typeface="Arial" panose="020B0604020202020204" pitchFamily="34" charset="0"/>
              <a:ea typeface="+mj-ea"/>
              <a:cs typeface="Arial" panose="020B0604020202020204" pitchFamily="34" charset="0"/>
            </a:rPr>
            <a:t>Zone</a:t>
          </a:r>
          <a:r>
            <a:rPr lang="en-US" sz="2400" b="1" kern="1200" dirty="0">
              <a:solidFill>
                <a:srgbClr val="0076C0"/>
              </a:solidFill>
              <a:latin typeface="Arial" panose="020B0604020202020204" pitchFamily="34" charset="0"/>
              <a:cs typeface="Arial" panose="020B0604020202020204" pitchFamily="34" charset="0"/>
            </a:rPr>
            <a:t> 1</a:t>
          </a:r>
        </a:p>
      </dsp:txBody>
      <dsp:txXfrm>
        <a:off x="0" y="0"/>
        <a:ext cx="2124160" cy="169739"/>
      </dsp:txXfrm>
    </dsp:sp>
    <dsp:sp modelId="{79553454-CD6A-44AE-9A08-C296B69D9C46}">
      <dsp:nvSpPr>
        <dsp:cNvPr id="0" name=""/>
        <dsp:cNvSpPr/>
      </dsp:nvSpPr>
      <dsp:spPr>
        <a:xfrm>
          <a:off x="2255826" y="0"/>
          <a:ext cx="2124160" cy="565799"/>
        </a:xfrm>
        <a:prstGeom prst="roundRect">
          <a:avLst>
            <a:gd name="adj" fmla="val 10000"/>
          </a:avLst>
        </a:prstGeom>
        <a:solidFill>
          <a:schemeClr val="accent1">
            <a:tint val="40000"/>
            <a:hueOff val="0"/>
            <a:satOff val="0"/>
            <a:lumOff val="0"/>
            <a:alphaOff val="0"/>
          </a:schemeClr>
        </a:solidFill>
        <a:ln>
          <a:solidFill>
            <a:schemeClr val="tx1"/>
          </a:solid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latin typeface="Trebuchet MS" panose="020B0603020202020204" pitchFamily="34" charset="0"/>
          </a:endParaRPr>
        </a:p>
        <a:p>
          <a:pPr marL="0" lvl="0" indent="0" algn="ctr" defTabSz="1911350">
            <a:lnSpc>
              <a:spcPct val="90000"/>
            </a:lnSpc>
            <a:spcBef>
              <a:spcPct val="0"/>
            </a:spcBef>
            <a:spcAft>
              <a:spcPts val="600"/>
            </a:spcAft>
            <a:buNone/>
          </a:pPr>
          <a:r>
            <a:rPr lang="en-US" sz="2400" b="1" kern="1200" dirty="0">
              <a:solidFill>
                <a:srgbClr val="0076C0"/>
              </a:solidFill>
              <a:latin typeface="Arial" panose="020B0604020202020204" pitchFamily="34" charset="0"/>
              <a:cs typeface="Arial" panose="020B0604020202020204" pitchFamily="34" charset="0"/>
            </a:rPr>
            <a:t>Zone</a:t>
          </a:r>
          <a:r>
            <a:rPr lang="en-US" sz="2400" b="1" kern="1200" dirty="0">
              <a:solidFill>
                <a:srgbClr val="0076C0"/>
              </a:solidFill>
              <a:latin typeface="Trebuchet MS" panose="020B0603020202020204" pitchFamily="34" charset="0"/>
            </a:rPr>
            <a:t> 2</a:t>
          </a:r>
        </a:p>
        <a:p>
          <a:pPr marL="0" lvl="0" indent="0" algn="ctr" defTabSz="1911350">
            <a:lnSpc>
              <a:spcPct val="90000"/>
            </a:lnSpc>
            <a:spcBef>
              <a:spcPct val="0"/>
            </a:spcBef>
            <a:spcAft>
              <a:spcPts val="600"/>
            </a:spcAft>
            <a:buNone/>
          </a:pPr>
          <a:endParaRPr lang="en-US" sz="2400" b="1" kern="1200" dirty="0">
            <a:solidFill>
              <a:srgbClr val="0076C0"/>
            </a:solidFill>
            <a:latin typeface="Trebuchet MS" panose="020B0603020202020204" pitchFamily="34" charset="0"/>
          </a:endParaRPr>
        </a:p>
      </dsp:txBody>
      <dsp:txXfrm>
        <a:off x="2255826" y="0"/>
        <a:ext cx="2124160" cy="169739"/>
      </dsp:txXfrm>
    </dsp:sp>
    <dsp:sp modelId="{35FEC998-F426-4814-B5BD-02319B84139C}">
      <dsp:nvSpPr>
        <dsp:cNvPr id="0" name=""/>
        <dsp:cNvSpPr/>
      </dsp:nvSpPr>
      <dsp:spPr>
        <a:xfrm>
          <a:off x="4568580" y="0"/>
          <a:ext cx="2124160" cy="565799"/>
        </a:xfrm>
        <a:prstGeom prst="roundRect">
          <a:avLst>
            <a:gd name="adj" fmla="val 10000"/>
          </a:avLst>
        </a:prstGeom>
        <a:solidFill>
          <a:schemeClr val="accent1">
            <a:tint val="40000"/>
            <a:hueOff val="0"/>
            <a:satOff val="0"/>
            <a:lumOff val="0"/>
            <a:alphaOff val="0"/>
          </a:schemeClr>
        </a:solidFill>
        <a:ln>
          <a:solidFill>
            <a:schemeClr val="tx1"/>
          </a:solid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latin typeface="Arial" panose="020B0604020202020204" pitchFamily="34" charset="0"/>
            <a:cs typeface="Arial" panose="020B0604020202020204" pitchFamily="34" charset="0"/>
          </a:endParaRPr>
        </a:p>
        <a:p>
          <a:pPr marL="0" lvl="0" indent="0" algn="ctr" defTabSz="1911350">
            <a:lnSpc>
              <a:spcPct val="90000"/>
            </a:lnSpc>
            <a:spcBef>
              <a:spcPct val="0"/>
            </a:spcBef>
            <a:spcAft>
              <a:spcPct val="35000"/>
            </a:spcAft>
            <a:buNone/>
          </a:pPr>
          <a:r>
            <a:rPr lang="en-US" sz="2400" b="1" kern="1200" dirty="0">
              <a:solidFill>
                <a:srgbClr val="0076C0"/>
              </a:solidFill>
              <a:latin typeface="Arial" panose="020B0604020202020204" pitchFamily="34" charset="0"/>
              <a:cs typeface="Arial" panose="020B0604020202020204" pitchFamily="34" charset="0"/>
            </a:rPr>
            <a:t>Zone 3</a:t>
          </a:r>
        </a:p>
        <a:p>
          <a:pPr marL="0" lvl="0" indent="0" algn="ctr" defTabSz="1911350">
            <a:lnSpc>
              <a:spcPct val="90000"/>
            </a:lnSpc>
            <a:spcBef>
              <a:spcPct val="0"/>
            </a:spcBef>
            <a:spcAft>
              <a:spcPct val="35000"/>
            </a:spcAft>
            <a:buNone/>
          </a:pPr>
          <a:endParaRPr lang="en-US" sz="2400" b="1" kern="1200" dirty="0">
            <a:solidFill>
              <a:srgbClr val="0076C0"/>
            </a:solidFill>
            <a:latin typeface="Arial" panose="020B0604020202020204" pitchFamily="34" charset="0"/>
            <a:cs typeface="Arial" panose="020B0604020202020204" pitchFamily="34" charset="0"/>
          </a:endParaRPr>
        </a:p>
      </dsp:txBody>
      <dsp:txXfrm>
        <a:off x="4568580" y="0"/>
        <a:ext cx="2124160" cy="16973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B88BC0-F0B6-CA46-A1C7-A9E8961E98EE}" type="datetimeFigureOut">
              <a:rPr lang="en-US" smtClean="0"/>
              <a:t>8/20/2018</a:t>
            </a:fld>
            <a:endParaRPr lang="en-US" dirty="0"/>
          </a:p>
        </p:txBody>
      </p:sp>
      <p:sp>
        <p:nvSpPr>
          <p:cNvPr id="4" name="Slide Image Placeholder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CE050F-AB49-6145-B5BA-6FE297C46310}" type="slidenum">
              <a:rPr lang="en-US" smtClean="0"/>
              <a:t>‹#›</a:t>
            </a:fld>
            <a:endParaRPr lang="en-US" dirty="0"/>
          </a:p>
        </p:txBody>
      </p:sp>
    </p:spTree>
    <p:extLst>
      <p:ext uri="{BB962C8B-B14F-4D97-AF65-F5344CB8AC3E}">
        <p14:creationId xmlns:p14="http://schemas.microsoft.com/office/powerpoint/2010/main" val="35726421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1</a:t>
            </a:fld>
            <a:endParaRPr lang="en-US" dirty="0"/>
          </a:p>
        </p:txBody>
      </p:sp>
    </p:spTree>
    <p:extLst>
      <p:ext uri="{BB962C8B-B14F-4D97-AF65-F5344CB8AC3E}">
        <p14:creationId xmlns:p14="http://schemas.microsoft.com/office/powerpoint/2010/main" val="1787854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13</a:t>
            </a:fld>
            <a:endParaRPr lang="en-US" dirty="0"/>
          </a:p>
        </p:txBody>
      </p:sp>
    </p:spTree>
    <p:extLst>
      <p:ext uri="{BB962C8B-B14F-4D97-AF65-F5344CB8AC3E}">
        <p14:creationId xmlns:p14="http://schemas.microsoft.com/office/powerpoint/2010/main" val="3235792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14</a:t>
            </a:fld>
            <a:endParaRPr lang="en-US" dirty="0"/>
          </a:p>
        </p:txBody>
      </p:sp>
    </p:spTree>
    <p:extLst>
      <p:ext uri="{BB962C8B-B14F-4D97-AF65-F5344CB8AC3E}">
        <p14:creationId xmlns:p14="http://schemas.microsoft.com/office/powerpoint/2010/main" val="1098246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428 questionnaires were given out with 406 completed.</a:t>
            </a:r>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15</a:t>
            </a:fld>
            <a:endParaRPr lang="en-US" dirty="0"/>
          </a:p>
        </p:txBody>
      </p:sp>
    </p:spTree>
    <p:extLst>
      <p:ext uri="{BB962C8B-B14F-4D97-AF65-F5344CB8AC3E}">
        <p14:creationId xmlns:p14="http://schemas.microsoft.com/office/powerpoint/2010/main" val="3751444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16</a:t>
            </a:fld>
            <a:endParaRPr lang="en-US" dirty="0"/>
          </a:p>
        </p:txBody>
      </p:sp>
    </p:spTree>
    <p:extLst>
      <p:ext uri="{BB962C8B-B14F-4D97-AF65-F5344CB8AC3E}">
        <p14:creationId xmlns:p14="http://schemas.microsoft.com/office/powerpoint/2010/main" val="4236220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17</a:t>
            </a:fld>
            <a:endParaRPr lang="en-US" dirty="0"/>
          </a:p>
        </p:txBody>
      </p:sp>
    </p:spTree>
    <p:extLst>
      <p:ext uri="{BB962C8B-B14F-4D97-AF65-F5344CB8AC3E}">
        <p14:creationId xmlns:p14="http://schemas.microsoft.com/office/powerpoint/2010/main" val="3800850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18</a:t>
            </a:fld>
            <a:endParaRPr lang="en-US" dirty="0"/>
          </a:p>
        </p:txBody>
      </p:sp>
    </p:spTree>
    <p:extLst>
      <p:ext uri="{BB962C8B-B14F-4D97-AF65-F5344CB8AC3E}">
        <p14:creationId xmlns:p14="http://schemas.microsoft.com/office/powerpoint/2010/main" val="2291346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dirty="0">
                <a:solidFill>
                  <a:srgbClr val="646569"/>
                </a:solidFill>
              </a:rPr>
              <a:t>Balance increased energy expenditure with decreased overall caloric intake</a:t>
            </a:r>
          </a:p>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19</a:t>
            </a:fld>
            <a:endParaRPr lang="en-US" dirty="0"/>
          </a:p>
        </p:txBody>
      </p:sp>
    </p:spTree>
    <p:extLst>
      <p:ext uri="{BB962C8B-B14F-4D97-AF65-F5344CB8AC3E}">
        <p14:creationId xmlns:p14="http://schemas.microsoft.com/office/powerpoint/2010/main" val="181025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dirty="0">
                <a:solidFill>
                  <a:srgbClr val="646569"/>
                </a:solidFill>
              </a:rPr>
              <a:t>https://www.ncbi.nlm.nih.gov/pmc/articles/PMC5409266/</a:t>
            </a:r>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20</a:t>
            </a:fld>
            <a:endParaRPr lang="en-US" dirty="0"/>
          </a:p>
        </p:txBody>
      </p:sp>
    </p:spTree>
    <p:extLst>
      <p:ext uri="{BB962C8B-B14F-4D97-AF65-F5344CB8AC3E}">
        <p14:creationId xmlns:p14="http://schemas.microsoft.com/office/powerpoint/2010/main" val="3584367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21</a:t>
            </a:fld>
            <a:endParaRPr lang="en-US" dirty="0"/>
          </a:p>
        </p:txBody>
      </p:sp>
    </p:spTree>
    <p:extLst>
      <p:ext uri="{BB962C8B-B14F-4D97-AF65-F5344CB8AC3E}">
        <p14:creationId xmlns:p14="http://schemas.microsoft.com/office/powerpoint/2010/main" val="3273302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latin typeface="Trade Gothic LH" pitchFamily="50" charset="0"/>
            </a:endParaRPr>
          </a:p>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23</a:t>
            </a:fld>
            <a:endParaRPr lang="en-US" dirty="0"/>
          </a:p>
        </p:txBody>
      </p:sp>
    </p:spTree>
    <p:extLst>
      <p:ext uri="{BB962C8B-B14F-4D97-AF65-F5344CB8AC3E}">
        <p14:creationId xmlns:p14="http://schemas.microsoft.com/office/powerpoint/2010/main" val="2480094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2</a:t>
            </a:fld>
            <a:endParaRPr lang="en-US" dirty="0"/>
          </a:p>
        </p:txBody>
      </p:sp>
    </p:spTree>
    <p:extLst>
      <p:ext uri="{BB962C8B-B14F-4D97-AF65-F5344CB8AC3E}">
        <p14:creationId xmlns:p14="http://schemas.microsoft.com/office/powerpoint/2010/main" val="3182404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NOTE: Heart Rate Variability (HRV) is a measure of cardiac autonomic control that is determined by the amount of short and long term variability in hear rate, and has been found to be an independent risk factor for coronary heart disease and all cause mortality. Mortality risk due to acute myocardial infarction (MI) is significantly higher (up to 5.3x higher) in people with low HRV (&lt; 50 ms) compared with people who have high HRV (&gt; 100 ms). </a:t>
            </a:r>
          </a:p>
          <a:p>
            <a:r>
              <a:rPr lang="en-US" altLang="en-US" dirty="0"/>
              <a:t> </a:t>
            </a:r>
          </a:p>
          <a:p>
            <a:r>
              <a:rPr lang="en-US" altLang="en-US" dirty="0"/>
              <a:t>HRV – conventionally accepted term to describe variations of both instantaneous HR and R-R intervals (time between R’s in the QRS wave) … this study conducted manual measures of msec of R-R interval</a:t>
            </a:r>
          </a:p>
          <a:p>
            <a:r>
              <a:rPr lang="en-US" altLang="en-US" dirty="0"/>
              <a:t> </a:t>
            </a:r>
          </a:p>
          <a:p>
            <a:r>
              <a:rPr lang="en-US" altLang="en-US" dirty="0"/>
              <a:t>HRV is lower in individuals with hypertension, dyslipidemia, and type 2 diabetes</a:t>
            </a:r>
          </a:p>
          <a:p>
            <a:r>
              <a:rPr lang="en-US" altLang="en-US" dirty="0"/>
              <a:t> </a:t>
            </a:r>
          </a:p>
          <a:p>
            <a:r>
              <a:rPr lang="en-US" altLang="en-US" dirty="0"/>
              <a:t>High HRV corresponds with a high VO2max, while low HRV is an indicator of increased mortality and possible cardiac events.</a:t>
            </a:r>
          </a:p>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24</a:t>
            </a:fld>
            <a:endParaRPr lang="en-US" dirty="0"/>
          </a:p>
        </p:txBody>
      </p:sp>
    </p:spTree>
    <p:extLst>
      <p:ext uri="{BB962C8B-B14F-4D97-AF65-F5344CB8AC3E}">
        <p14:creationId xmlns:p14="http://schemas.microsoft.com/office/powerpoint/2010/main" val="316127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spcAft>
                <a:spcPts val="600"/>
              </a:spcAft>
              <a:buFontTx/>
              <a:buChar char="•"/>
            </a:pPr>
            <a:r>
              <a:rPr lang="en-US" altLang="en-US" dirty="0"/>
              <a:t>1950s – “Unreasonable” to expect patients with heart disease to perform exercise</a:t>
            </a:r>
          </a:p>
          <a:p>
            <a:pPr marL="171450" indent="-171450">
              <a:spcBef>
                <a:spcPts val="600"/>
              </a:spcBef>
              <a:spcAft>
                <a:spcPts val="600"/>
              </a:spcAft>
              <a:buFontTx/>
              <a:buChar char="•"/>
            </a:pPr>
            <a:r>
              <a:rPr lang="en-US" altLang="en-US" dirty="0"/>
              <a:t>1970s – Benefits of exercise recognized by medical community</a:t>
            </a:r>
          </a:p>
          <a:p>
            <a:pPr marL="171450" indent="-171450" eaLnBrk="1" hangingPunct="1">
              <a:spcBef>
                <a:spcPct val="0"/>
              </a:spcBef>
              <a:buFontTx/>
              <a:buChar char="•"/>
            </a:pPr>
            <a:r>
              <a:rPr lang="en-US" altLang="en-US" dirty="0"/>
              <a:t>Published Guidelines do not currently recommend HIIT for CAD patients</a:t>
            </a:r>
          </a:p>
          <a:p>
            <a:pPr marL="171450" indent="-171450" eaLnBrk="1" hangingPunct="1">
              <a:spcBef>
                <a:spcPct val="0"/>
              </a:spcBef>
              <a:buFontTx/>
              <a:buChar char="•"/>
            </a:pPr>
            <a:r>
              <a:rPr lang="en-US" altLang="en-US" dirty="0"/>
              <a:t>There is growing evidence that HIIT presents little danger for selected, stable cardiac patients provided the prescribed protocols are respected (followed). </a:t>
            </a:r>
          </a:p>
          <a:p>
            <a:pPr marL="171450" indent="-171450" eaLnBrk="1" hangingPunct="1">
              <a:spcBef>
                <a:spcPct val="0"/>
              </a:spcBef>
              <a:buFontTx/>
              <a:buChar char="•"/>
            </a:pPr>
            <a:r>
              <a:rPr lang="en-US" altLang="en-US" dirty="0"/>
              <a:t>Currently have 30,000 patient-hours of training without any significant adverse events</a:t>
            </a:r>
          </a:p>
          <a:p>
            <a:pPr marL="171450" indent="-171450" eaLnBrk="1" hangingPunct="1">
              <a:spcBef>
                <a:spcPct val="0"/>
              </a:spcBef>
              <a:buFontTx/>
              <a:buChar char="•"/>
            </a:pPr>
            <a:r>
              <a:rPr lang="en-US" altLang="en-US" dirty="0"/>
              <a:t>Research is minimal … now need to study </a:t>
            </a:r>
          </a:p>
          <a:p>
            <a:pPr marL="171450" indent="-171450" eaLnBrk="1" hangingPunct="1">
              <a:spcBef>
                <a:spcPct val="0"/>
              </a:spcBef>
              <a:buFontTx/>
              <a:buChar char="•"/>
            </a:pPr>
            <a:endParaRPr lang="en-US" altLang="en-US" sz="1400" dirty="0"/>
          </a:p>
          <a:p>
            <a:pPr marL="0" indent="0">
              <a:buFont typeface="Arial" panose="020B0604020202020204" pitchFamily="34" charset="0"/>
              <a:buNone/>
              <a:defRPr/>
            </a:pPr>
            <a:r>
              <a:rPr lang="fr-FR" sz="1400" b="1" i="1" dirty="0">
                <a:solidFill>
                  <a:schemeClr val="tx2"/>
                </a:solidFill>
              </a:rPr>
              <a:t>* Kessler, Sisson &amp; Short (2012)</a:t>
            </a:r>
          </a:p>
          <a:p>
            <a:pPr marL="0" indent="0">
              <a:buFont typeface="Arial" panose="020B0604020202020204" pitchFamily="34" charset="0"/>
              <a:buNone/>
              <a:defRPr/>
            </a:pPr>
            <a:r>
              <a:rPr lang="fr-FR" sz="1400" b="1" i="1" dirty="0">
                <a:solidFill>
                  <a:schemeClr val="tx2"/>
                </a:solidFill>
              </a:rPr>
              <a:t>** Bouri &amp; Arshadi (2010)  </a:t>
            </a:r>
          </a:p>
          <a:p>
            <a:pPr marL="0" indent="0">
              <a:buFont typeface="Arial" panose="020B0604020202020204" pitchFamily="34" charset="0"/>
              <a:buNone/>
              <a:defRPr/>
            </a:pPr>
            <a:r>
              <a:rPr lang="en-US" sz="1400" b="1" i="1" dirty="0">
                <a:solidFill>
                  <a:schemeClr val="tx2"/>
                </a:solidFill>
              </a:rPr>
              <a:t>*** Guiraud, et al. (2012)</a:t>
            </a:r>
          </a:p>
          <a:p>
            <a:pPr marL="171450" indent="-171450" eaLnBrk="1" hangingPunct="1">
              <a:spcBef>
                <a:spcPct val="0"/>
              </a:spcBef>
              <a:buFontTx/>
              <a:buChar char="•"/>
            </a:pPr>
            <a:endParaRPr lang="en-US" altLang="en-US" sz="1400" dirty="0"/>
          </a:p>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25</a:t>
            </a:fld>
            <a:endParaRPr lang="en-US" dirty="0"/>
          </a:p>
        </p:txBody>
      </p:sp>
    </p:spTree>
    <p:extLst>
      <p:ext uri="{BB962C8B-B14F-4D97-AF65-F5344CB8AC3E}">
        <p14:creationId xmlns:p14="http://schemas.microsoft.com/office/powerpoint/2010/main" val="3694828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buFontTx/>
              <a:buChar char="•"/>
            </a:pPr>
            <a:endParaRPr lang="en-US" altLang="en-US" sz="1400" dirty="0"/>
          </a:p>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26</a:t>
            </a:fld>
            <a:endParaRPr lang="en-US" dirty="0"/>
          </a:p>
        </p:txBody>
      </p:sp>
    </p:spTree>
    <p:extLst>
      <p:ext uri="{BB962C8B-B14F-4D97-AF65-F5344CB8AC3E}">
        <p14:creationId xmlns:p14="http://schemas.microsoft.com/office/powerpoint/2010/main" val="2145832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27</a:t>
            </a:fld>
            <a:endParaRPr lang="en-US" dirty="0"/>
          </a:p>
        </p:txBody>
      </p:sp>
    </p:spTree>
    <p:extLst>
      <p:ext uri="{BB962C8B-B14F-4D97-AF65-F5344CB8AC3E}">
        <p14:creationId xmlns:p14="http://schemas.microsoft.com/office/powerpoint/2010/main" val="649380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28</a:t>
            </a:fld>
            <a:endParaRPr lang="en-US" dirty="0"/>
          </a:p>
        </p:txBody>
      </p:sp>
    </p:spTree>
    <p:extLst>
      <p:ext uri="{BB962C8B-B14F-4D97-AF65-F5344CB8AC3E}">
        <p14:creationId xmlns:p14="http://schemas.microsoft.com/office/powerpoint/2010/main" val="4140191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29</a:t>
            </a:fld>
            <a:endParaRPr lang="en-US" dirty="0"/>
          </a:p>
        </p:txBody>
      </p:sp>
    </p:spTree>
    <p:extLst>
      <p:ext uri="{BB962C8B-B14F-4D97-AF65-F5344CB8AC3E}">
        <p14:creationId xmlns:p14="http://schemas.microsoft.com/office/powerpoint/2010/main" val="3317705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30</a:t>
            </a:fld>
            <a:endParaRPr lang="en-US" dirty="0"/>
          </a:p>
        </p:txBody>
      </p:sp>
    </p:spTree>
    <p:extLst>
      <p:ext uri="{BB962C8B-B14F-4D97-AF65-F5344CB8AC3E}">
        <p14:creationId xmlns:p14="http://schemas.microsoft.com/office/powerpoint/2010/main" val="3641067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31</a:t>
            </a:fld>
            <a:endParaRPr lang="en-US" dirty="0"/>
          </a:p>
        </p:txBody>
      </p:sp>
    </p:spTree>
    <p:extLst>
      <p:ext uri="{BB962C8B-B14F-4D97-AF65-F5344CB8AC3E}">
        <p14:creationId xmlns:p14="http://schemas.microsoft.com/office/powerpoint/2010/main" val="2235729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6</a:t>
            </a:fld>
            <a:endParaRPr lang="en-US" dirty="0"/>
          </a:p>
        </p:txBody>
      </p:sp>
    </p:spTree>
    <p:extLst>
      <p:ext uri="{BB962C8B-B14F-4D97-AF65-F5344CB8AC3E}">
        <p14:creationId xmlns:p14="http://schemas.microsoft.com/office/powerpoint/2010/main" val="3654002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7</a:t>
            </a:fld>
            <a:endParaRPr lang="en-US" dirty="0"/>
          </a:p>
        </p:txBody>
      </p:sp>
    </p:spTree>
    <p:extLst>
      <p:ext uri="{BB962C8B-B14F-4D97-AF65-F5344CB8AC3E}">
        <p14:creationId xmlns:p14="http://schemas.microsoft.com/office/powerpoint/2010/main" val="397081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8</a:t>
            </a:fld>
            <a:endParaRPr lang="en-US" dirty="0"/>
          </a:p>
        </p:txBody>
      </p:sp>
    </p:spTree>
    <p:extLst>
      <p:ext uri="{BB962C8B-B14F-4D97-AF65-F5344CB8AC3E}">
        <p14:creationId xmlns:p14="http://schemas.microsoft.com/office/powerpoint/2010/main" val="1496201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Rarely does a response make it better – if this is the case how do we be empathetic</a:t>
            </a:r>
          </a:p>
        </p:txBody>
      </p:sp>
      <p:sp>
        <p:nvSpPr>
          <p:cNvPr id="4" name="Slide Number Placeholder 3"/>
          <p:cNvSpPr>
            <a:spLocks noGrp="1"/>
          </p:cNvSpPr>
          <p:nvPr>
            <p:ph type="sldNum" sz="quarter" idx="10"/>
          </p:nvPr>
        </p:nvSpPr>
        <p:spPr/>
        <p:txBody>
          <a:bodyPr/>
          <a:lstStyle/>
          <a:p>
            <a:fld id="{1DF915F7-21FF-4983-8E9E-DB070BA8EC9E}" type="slidenum">
              <a:rPr lang="en-US" smtClean="0"/>
              <a:t>9</a:t>
            </a:fld>
            <a:endParaRPr lang="en-US" dirty="0"/>
          </a:p>
        </p:txBody>
      </p:sp>
    </p:spTree>
    <p:extLst>
      <p:ext uri="{BB962C8B-B14F-4D97-AF65-F5344CB8AC3E}">
        <p14:creationId xmlns:p14="http://schemas.microsoft.com/office/powerpoint/2010/main" val="2676833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in life is worth living for?</a:t>
            </a:r>
          </a:p>
        </p:txBody>
      </p:sp>
      <p:sp>
        <p:nvSpPr>
          <p:cNvPr id="4" name="Slide Number Placeholder 3"/>
          <p:cNvSpPr>
            <a:spLocks noGrp="1"/>
          </p:cNvSpPr>
          <p:nvPr>
            <p:ph type="sldNum" sz="quarter" idx="10"/>
          </p:nvPr>
        </p:nvSpPr>
        <p:spPr/>
        <p:txBody>
          <a:bodyPr/>
          <a:lstStyle/>
          <a:p>
            <a:fld id="{1DF915F7-21FF-4983-8E9E-DB070BA8EC9E}" type="slidenum">
              <a:rPr lang="en-US" smtClean="0"/>
              <a:t>10</a:t>
            </a:fld>
            <a:endParaRPr lang="en-US" dirty="0"/>
          </a:p>
        </p:txBody>
      </p:sp>
    </p:spTree>
    <p:extLst>
      <p:ext uri="{BB962C8B-B14F-4D97-AF65-F5344CB8AC3E}">
        <p14:creationId xmlns:p14="http://schemas.microsoft.com/office/powerpoint/2010/main" val="1449333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11</a:t>
            </a:fld>
            <a:endParaRPr lang="en-US" dirty="0"/>
          </a:p>
        </p:txBody>
      </p:sp>
    </p:spTree>
    <p:extLst>
      <p:ext uri="{BB962C8B-B14F-4D97-AF65-F5344CB8AC3E}">
        <p14:creationId xmlns:p14="http://schemas.microsoft.com/office/powerpoint/2010/main" val="2286654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915F7-21FF-4983-8E9E-DB070BA8EC9E}" type="slidenum">
              <a:rPr lang="en-US" smtClean="0"/>
              <a:t>12</a:t>
            </a:fld>
            <a:endParaRPr lang="en-US" dirty="0"/>
          </a:p>
        </p:txBody>
      </p:sp>
    </p:spTree>
    <p:extLst>
      <p:ext uri="{BB962C8B-B14F-4D97-AF65-F5344CB8AC3E}">
        <p14:creationId xmlns:p14="http://schemas.microsoft.com/office/powerpoint/2010/main" val="22657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299"/>
            <a:ext cx="7772400" cy="1103540"/>
          </a:xfrm>
        </p:spPr>
        <p:txBody>
          <a:bodyPr/>
          <a:lstStyle/>
          <a:p>
            <a:r>
              <a:rPr lang="en-US"/>
              <a:t>Click to edit Master title style</a:t>
            </a:r>
          </a:p>
        </p:txBody>
      </p:sp>
      <p:sp>
        <p:nvSpPr>
          <p:cNvPr id="3" name="Subtitle 2"/>
          <p:cNvSpPr>
            <a:spLocks noGrp="1"/>
          </p:cNvSpPr>
          <p:nvPr>
            <p:ph type="subTitle" idx="1"/>
          </p:nvPr>
        </p:nvSpPr>
        <p:spPr>
          <a:xfrm>
            <a:off x="1371600" y="2917349"/>
            <a:ext cx="6400800" cy="131566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20A659-11B8-8E41-9AC8-9727A97C0372}"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2224234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20A659-11B8-8E41-9AC8-9727A97C0372}"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4035799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925"/>
            <a:ext cx="2057400" cy="32975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925"/>
            <a:ext cx="6019800" cy="32975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20A659-11B8-8E41-9AC8-9727A97C0372}"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305605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4900"/>
          </a:xfrm>
        </p:spPr>
        <p:txBody>
          <a:bodyPr/>
          <a:lstStyle/>
          <a:p>
            <a:r>
              <a:rPr lang="en-US"/>
              <a:t>Click to edit Master title style</a:t>
            </a:r>
          </a:p>
        </p:txBody>
      </p:sp>
      <p:sp>
        <p:nvSpPr>
          <p:cNvPr id="3" name="Subtitle 2"/>
          <p:cNvSpPr>
            <a:spLocks noGrp="1"/>
          </p:cNvSpPr>
          <p:nvPr>
            <p:ph type="subTitle" idx="1"/>
          </p:nvPr>
        </p:nvSpPr>
        <p:spPr>
          <a:xfrm>
            <a:off x="1371600" y="2917825"/>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5E1425-AB73-1E47-B4AA-E0CA51D26D98}"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1864871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E1425-AB73-1E47-B4AA-E0CA51D26D98}"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341421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350"/>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2813"/>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5E1425-AB73-1E47-B4AA-E0CA51D26D98}"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902625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1738"/>
            <a:ext cx="4038600" cy="3397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1738"/>
            <a:ext cx="4038600" cy="3397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5E1425-AB73-1E47-B4AA-E0CA51D26D98}" type="datetimeFigureOut">
              <a:rPr lang="en-US" smtClean="0"/>
              <a:t>8/20/2018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3097751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525"/>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2525"/>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5E1425-AB73-1E47-B4AA-E0CA51D26D98}" type="datetimeFigureOut">
              <a:rPr lang="en-US" smtClean="0"/>
              <a:t>8/20/2018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1149070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5E1425-AB73-1E47-B4AA-E0CA51D26D98}" type="datetimeFigureOut">
              <a:rPr lang="en-US" smtClean="0"/>
              <a:t>8/20/2018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2728028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E1425-AB73-1E47-B4AA-E0CA51D26D98}" type="datetimeFigureOut">
              <a:rPr lang="en-US" smtClean="0"/>
              <a:t>8/20/2018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3053225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31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94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7913"/>
            <a:ext cx="3008313" cy="3521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5E1425-AB73-1E47-B4AA-E0CA51D26D98}" type="datetimeFigureOut">
              <a:rPr lang="en-US" smtClean="0"/>
              <a:t>8/20/2018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756460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20A659-11B8-8E41-9AC8-9727A97C0372}"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443699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625"/>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9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9075"/>
            <a:ext cx="5486400" cy="604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5E1425-AB73-1E47-B4AA-E0CA51D26D98}" type="datetimeFigureOut">
              <a:rPr lang="en-US" smtClean="0"/>
              <a:t>8/20/2018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2025473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E1425-AB73-1E47-B4AA-E0CA51D26D98}"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779952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926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92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E1425-AB73-1E47-B4AA-E0CA51D26D98}"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71136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6"/>
            <a:ext cx="7772400" cy="102250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20A659-11B8-8E41-9AC8-9727A97C0372}"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111569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20A659-11B8-8E41-9AC8-9727A97C0372}" type="datetimeFigureOut">
              <a:rPr lang="en-US" smtClean="0"/>
              <a:t>8/20/2018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3099115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401"/>
            <a:ext cx="4040188"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2401"/>
            <a:ext cx="4041775"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20A659-11B8-8E41-9AC8-9727A97C0372}" type="datetimeFigureOut">
              <a:rPr lang="en-US" smtClean="0"/>
              <a:t>8/20/2018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346444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20A659-11B8-8E41-9AC8-9727A97C0372}" type="datetimeFigureOut">
              <a:rPr lang="en-US" smtClean="0"/>
              <a:t>8/20/2018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202666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0A659-11B8-8E41-9AC8-9727A97C0372}" type="datetimeFigureOut">
              <a:rPr lang="en-US" smtClean="0"/>
              <a:t>8/20/2018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74881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977"/>
            <a:ext cx="3008313" cy="87234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977"/>
            <a:ext cx="5111750" cy="4393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7322"/>
            <a:ext cx="3008313" cy="35215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20A659-11B8-8E41-9AC8-9727A97C0372}" type="datetimeFigureOut">
              <a:rPr lang="en-US" smtClean="0"/>
              <a:t>8/20/2018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249382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20A659-11B8-8E41-9AC8-9727A97C0372}" type="datetimeFigureOut">
              <a:rPr lang="en-US" smtClean="0"/>
              <a:t>8/20/2018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117787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79083"/>
            <a:ext cx="8229600" cy="485129"/>
          </a:xfrm>
          <a:prstGeom prst="rect">
            <a:avLst/>
          </a:prstGeom>
        </p:spPr>
        <p:txBody>
          <a:bodyPr vert="horz" lIns="91440" tIns="45720" rIns="91440" bIns="45720" rtlCol="0" anchor="ctr">
            <a:noAutofit/>
          </a:bodyPr>
          <a:lstStyle/>
          <a:p>
            <a:r>
              <a:rPr lang="en-US" dirty="0"/>
              <a:t>Headline Here</a:t>
            </a:r>
          </a:p>
        </p:txBody>
      </p:sp>
      <p:sp>
        <p:nvSpPr>
          <p:cNvPr id="3" name="Text Placeholder 2"/>
          <p:cNvSpPr>
            <a:spLocks noGrp="1"/>
          </p:cNvSpPr>
          <p:nvPr>
            <p:ph type="body" idx="1"/>
          </p:nvPr>
        </p:nvSpPr>
        <p:spPr>
          <a:xfrm>
            <a:off x="457200" y="1310558"/>
            <a:ext cx="8229600" cy="3288319"/>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57200" y="4771678"/>
            <a:ext cx="2133600" cy="274097"/>
          </a:xfrm>
          <a:prstGeom prst="rect">
            <a:avLst/>
          </a:prstGeom>
        </p:spPr>
        <p:txBody>
          <a:bodyPr vert="horz" lIns="91440" tIns="45720" rIns="91440" bIns="45720" rtlCol="0" anchor="ctr"/>
          <a:lstStyle>
            <a:lvl1pPr algn="l">
              <a:defRPr sz="1200">
                <a:solidFill>
                  <a:schemeClr val="tx1">
                    <a:tint val="75000"/>
                  </a:schemeClr>
                </a:solidFill>
              </a:defRPr>
            </a:lvl1pPr>
          </a:lstStyle>
          <a:p>
            <a:fld id="{FE20A659-11B8-8E41-9AC8-9727A97C0372}" type="datetimeFigureOut">
              <a:rPr lang="en-US" smtClean="0"/>
              <a:t>8/20/2018</a:t>
            </a:fld>
            <a:endParaRPr lang="en-US" dirty="0"/>
          </a:p>
        </p:txBody>
      </p:sp>
      <p:sp>
        <p:nvSpPr>
          <p:cNvPr id="5" name="Footer Placeholder 4"/>
          <p:cNvSpPr>
            <a:spLocks noGrp="1"/>
          </p:cNvSpPr>
          <p:nvPr>
            <p:ph type="ftr" sz="quarter" idx="3"/>
          </p:nvPr>
        </p:nvSpPr>
        <p:spPr>
          <a:xfrm>
            <a:off x="3124200" y="4771678"/>
            <a:ext cx="2895600" cy="27409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71678"/>
            <a:ext cx="2133600" cy="274097"/>
          </a:xfrm>
          <a:prstGeom prst="rect">
            <a:avLst/>
          </a:prstGeom>
        </p:spPr>
        <p:txBody>
          <a:bodyPr vert="horz" lIns="91440" tIns="45720" rIns="91440" bIns="45720" rtlCol="0" anchor="ctr"/>
          <a:lstStyle>
            <a:lvl1pPr algn="r">
              <a:defRPr sz="1200">
                <a:solidFill>
                  <a:schemeClr val="tx1">
                    <a:tint val="75000"/>
                  </a:schemeClr>
                </a:solidFill>
              </a:defRPr>
            </a:lvl1pPr>
          </a:lstStyle>
          <a:p>
            <a:fld id="{74C6E7D4-4D97-9940-B173-4C0F5037F33F}" type="slidenum">
              <a:rPr lang="en-US" smtClean="0"/>
              <a:t>‹#›</a:t>
            </a:fld>
            <a:endParaRPr lang="en-US" dirty="0"/>
          </a:p>
        </p:txBody>
      </p:sp>
      <p:pic>
        <p:nvPicPr>
          <p:cNvPr id="8" name="Picture 7"/>
          <p:cNvPicPr>
            <a:picLocks noChangeAspect="1"/>
          </p:cNvPicPr>
          <p:nvPr userDrawn="1"/>
        </p:nvPicPr>
        <p:blipFill>
          <a:blip r:embed="rId13"/>
          <a:stretch>
            <a:fillRect/>
          </a:stretch>
        </p:blipFill>
        <p:spPr>
          <a:xfrm>
            <a:off x="7604760" y="4629355"/>
            <a:ext cx="1203960" cy="293402"/>
          </a:xfrm>
          <a:prstGeom prst="rect">
            <a:avLst/>
          </a:prstGeom>
        </p:spPr>
      </p:pic>
    </p:spTree>
    <p:extLst>
      <p:ext uri="{BB962C8B-B14F-4D97-AF65-F5344CB8AC3E}">
        <p14:creationId xmlns:p14="http://schemas.microsoft.com/office/powerpoint/2010/main" val="1619436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500" b="1" i="0" kern="1200" baseline="0">
          <a:solidFill>
            <a:srgbClr val="0076C0"/>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1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1738"/>
            <a:ext cx="8229600" cy="3397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72025"/>
            <a:ext cx="21336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FA5E1425-AB73-1E47-B4AA-E0CA51D26D98}" type="datetimeFigureOut">
              <a:rPr lang="en-US" smtClean="0"/>
              <a:t>8/20/2018</a:t>
            </a:fld>
            <a:endParaRPr lang="en-US" dirty="0"/>
          </a:p>
        </p:txBody>
      </p:sp>
      <p:sp>
        <p:nvSpPr>
          <p:cNvPr id="5" name="Footer Placeholder 4"/>
          <p:cNvSpPr>
            <a:spLocks noGrp="1"/>
          </p:cNvSpPr>
          <p:nvPr>
            <p:ph type="ftr" sz="quarter" idx="3"/>
          </p:nvPr>
        </p:nvSpPr>
        <p:spPr>
          <a:xfrm>
            <a:off x="3124200" y="4772025"/>
            <a:ext cx="28956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72025"/>
            <a:ext cx="21336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D27209D5-9207-4E41-8902-F4F7BFE4C065}" type="slidenum">
              <a:rPr lang="en-US" smtClean="0"/>
              <a:t>‹#›</a:t>
            </a:fld>
            <a:endParaRPr lang="en-US" dirty="0"/>
          </a:p>
        </p:txBody>
      </p:sp>
    </p:spTree>
    <p:extLst>
      <p:ext uri="{BB962C8B-B14F-4D97-AF65-F5344CB8AC3E}">
        <p14:creationId xmlns:p14="http://schemas.microsoft.com/office/powerpoint/2010/main" val="3554316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hyperlink" Target="https://www.ncbi.nlm.nih.gov/pmc/articles/PMC5409266/"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acefitness.org/education-and-resources/lifestyle/blog/6852/6-things-to-know-about-non-exercise-activity-thermogenesis" TargetMode="External"/><Relationship Id="rId5" Type="http://schemas.openxmlformats.org/officeDocument/2006/relationships/hyperlink" Target="https://clinicaltrials.gov/ct2/show/NCT01701570" TargetMode="External"/><Relationship Id="rId4" Type="http://schemas.openxmlformats.org/officeDocument/2006/relationships/hyperlink" Target="https://www.ncbi.nlm.nih.gov/pmc/articles/PMC1742997/"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185601" y="2005623"/>
            <a:ext cx="5486400" cy="685800"/>
          </a:xfrm>
          <a:prstGeom prst="rect">
            <a:avLst/>
          </a:prstGeom>
          <a:noFill/>
        </p:spPr>
      </p:sp>
      <p:pic>
        <p:nvPicPr>
          <p:cNvPr id="6" name="Picture 5">
            <a:extLst>
              <a:ext uri="{FF2B5EF4-FFF2-40B4-BE49-F238E27FC236}">
                <a16:creationId xmlns:a16="http://schemas.microsoft.com/office/drawing/2014/main" id="{CB67A96D-F67F-4B21-9B7C-8248451D1DFF}"/>
              </a:ext>
            </a:extLst>
          </p:cNvPr>
          <p:cNvPicPr>
            <a:picLocks noChangeAspect="1"/>
          </p:cNvPicPr>
          <p:nvPr/>
        </p:nvPicPr>
        <p:blipFill>
          <a:blip r:embed="rId3"/>
          <a:stretch>
            <a:fillRect/>
          </a:stretch>
        </p:blipFill>
        <p:spPr>
          <a:xfrm>
            <a:off x="0" y="-7594"/>
            <a:ext cx="9144000" cy="2013217"/>
          </a:xfrm>
          <a:prstGeom prst="rect">
            <a:avLst/>
          </a:prstGeom>
        </p:spPr>
      </p:pic>
      <p:sp>
        <p:nvSpPr>
          <p:cNvPr id="10" name="Text Placeholder 1">
            <a:extLst>
              <a:ext uri="{FF2B5EF4-FFF2-40B4-BE49-F238E27FC236}">
                <a16:creationId xmlns:a16="http://schemas.microsoft.com/office/drawing/2014/main" id="{58D61A02-4091-463B-8A62-AA45C81FE73E}"/>
              </a:ext>
            </a:extLst>
          </p:cNvPr>
          <p:cNvSpPr txBox="1">
            <a:spLocks/>
          </p:cNvSpPr>
          <p:nvPr/>
        </p:nvSpPr>
        <p:spPr>
          <a:xfrm>
            <a:off x="333374" y="2348523"/>
            <a:ext cx="8468856" cy="1327339"/>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500" b="1" dirty="0">
                <a:solidFill>
                  <a:srgbClr val="0076C0"/>
                </a:solidFill>
                <a:latin typeface="Arial"/>
                <a:ea typeface="+mj-ea"/>
                <a:cs typeface="+mj-cs"/>
              </a:rPr>
              <a:t>Physical Activity, Behavior Change as Treatment for Type 2 Diabetes</a:t>
            </a:r>
          </a:p>
        </p:txBody>
      </p:sp>
    </p:spTree>
    <p:extLst>
      <p:ext uri="{BB962C8B-B14F-4D97-AF65-F5344CB8AC3E}">
        <p14:creationId xmlns:p14="http://schemas.microsoft.com/office/powerpoint/2010/main" val="1185728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7160"/>
            <a:ext cx="8229600" cy="485129"/>
          </a:xfrm>
        </p:spPr>
        <p:txBody>
          <a:bodyPr>
            <a:noAutofit/>
          </a:bodyPr>
          <a:lstStyle/>
          <a:p>
            <a:r>
              <a:rPr lang="en-US" dirty="0">
                <a:latin typeface="+mn-lt"/>
              </a:rPr>
              <a:t>Positive Psychology </a:t>
            </a:r>
          </a:p>
        </p:txBody>
      </p:sp>
      <p:sp>
        <p:nvSpPr>
          <p:cNvPr id="8" name="Rectangle 7"/>
          <p:cNvSpPr/>
          <p:nvPr/>
        </p:nvSpPr>
        <p:spPr>
          <a:xfrm>
            <a:off x="2185601" y="2005623"/>
            <a:ext cx="5486400" cy="685800"/>
          </a:xfrm>
          <a:prstGeom prst="rect">
            <a:avLst/>
          </a:prstGeom>
          <a:noFill/>
        </p:spPr>
      </p:sp>
      <p:sp>
        <p:nvSpPr>
          <p:cNvPr id="6" name="Rectangle 5">
            <a:extLst>
              <a:ext uri="{FF2B5EF4-FFF2-40B4-BE49-F238E27FC236}">
                <a16:creationId xmlns:a16="http://schemas.microsoft.com/office/drawing/2014/main" id="{89E39AF6-4DC4-42B5-9F12-6D97414416C5}"/>
              </a:ext>
            </a:extLst>
          </p:cNvPr>
          <p:cNvSpPr/>
          <p:nvPr/>
        </p:nvSpPr>
        <p:spPr>
          <a:xfrm>
            <a:off x="1181100" y="1049809"/>
            <a:ext cx="6802966" cy="3283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rebuchet MS" panose="020B0603020202020204" pitchFamily="34" charset="0"/>
              </a:rPr>
              <a:t>The aim of </a:t>
            </a:r>
            <a:r>
              <a:rPr lang="en-US" sz="2000" b="1" dirty="0">
                <a:latin typeface="Trebuchet MS" panose="020B0603020202020204" pitchFamily="34" charset="0"/>
              </a:rPr>
              <a:t>Positive Psychology</a:t>
            </a:r>
            <a:r>
              <a:rPr lang="en-US" sz="2000" dirty="0">
                <a:latin typeface="Trebuchet MS" panose="020B0603020202020204" pitchFamily="34" charset="0"/>
              </a:rPr>
              <a:t> is to begin to </a:t>
            </a:r>
            <a:r>
              <a:rPr lang="en-US" sz="2000" b="1" dirty="0">
                <a:latin typeface="Trebuchet MS" panose="020B0603020202020204" pitchFamily="34" charset="0"/>
              </a:rPr>
              <a:t>catalyze</a:t>
            </a:r>
            <a:r>
              <a:rPr lang="en-US" sz="2000" dirty="0">
                <a:latin typeface="Trebuchet MS" panose="020B0603020202020204" pitchFamily="34" charset="0"/>
              </a:rPr>
              <a:t> a </a:t>
            </a:r>
            <a:r>
              <a:rPr lang="en-US" sz="2000" b="1" dirty="0">
                <a:latin typeface="Trebuchet MS" panose="020B0603020202020204" pitchFamily="34" charset="0"/>
              </a:rPr>
              <a:t>change</a:t>
            </a:r>
            <a:r>
              <a:rPr lang="en-US" sz="2000" dirty="0">
                <a:latin typeface="Trebuchet MS" panose="020B0603020202020204" pitchFamily="34" charset="0"/>
              </a:rPr>
              <a:t> in the focus of psychology from a preoccupation with only repairing the worst things in life to also </a:t>
            </a:r>
            <a:r>
              <a:rPr lang="en-US" sz="2000" b="1" dirty="0">
                <a:latin typeface="Trebuchet MS" panose="020B0603020202020204" pitchFamily="34" charset="0"/>
              </a:rPr>
              <a:t>building positive qualities</a:t>
            </a:r>
            <a:r>
              <a:rPr lang="en-US" sz="2000" dirty="0">
                <a:latin typeface="Trebuchet MS" panose="020B0603020202020204" pitchFamily="34" charset="0"/>
              </a:rPr>
              <a:t>.</a:t>
            </a:r>
          </a:p>
          <a:p>
            <a:pPr algn="ctr"/>
            <a:endParaRPr lang="en-US" sz="2000" dirty="0">
              <a:latin typeface="Trebuchet MS" panose="020B0603020202020204" pitchFamily="34" charset="0"/>
            </a:endParaRPr>
          </a:p>
          <a:p>
            <a:pPr algn="ctr"/>
            <a:r>
              <a:rPr lang="en-US" sz="2000" dirty="0">
                <a:latin typeface="Trebuchet MS" panose="020B0603020202020204" pitchFamily="34" charset="0"/>
              </a:rPr>
              <a:t>-Seligman &amp; Csikszentmihalyi</a:t>
            </a:r>
          </a:p>
        </p:txBody>
      </p:sp>
    </p:spTree>
    <p:extLst>
      <p:ext uri="{BB962C8B-B14F-4D97-AF65-F5344CB8AC3E}">
        <p14:creationId xmlns:p14="http://schemas.microsoft.com/office/powerpoint/2010/main" val="1860579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7160"/>
            <a:ext cx="8229600" cy="485129"/>
          </a:xfrm>
        </p:spPr>
        <p:txBody>
          <a:bodyPr>
            <a:noAutofit/>
          </a:bodyPr>
          <a:lstStyle/>
          <a:p>
            <a:r>
              <a:rPr lang="en-US" dirty="0">
                <a:latin typeface="+mn-lt"/>
              </a:rPr>
              <a:t>A Practice in Positive Psychology </a:t>
            </a:r>
          </a:p>
        </p:txBody>
      </p:sp>
      <p:sp>
        <p:nvSpPr>
          <p:cNvPr id="8" name="Rectangle 7"/>
          <p:cNvSpPr/>
          <p:nvPr/>
        </p:nvSpPr>
        <p:spPr>
          <a:xfrm>
            <a:off x="2185601" y="2005623"/>
            <a:ext cx="5486400" cy="685800"/>
          </a:xfrm>
          <a:prstGeom prst="rect">
            <a:avLst/>
          </a:prstGeom>
          <a:noFill/>
        </p:spPr>
      </p:sp>
      <p:sp>
        <p:nvSpPr>
          <p:cNvPr id="5" name="TextBox 4">
            <a:extLst>
              <a:ext uri="{FF2B5EF4-FFF2-40B4-BE49-F238E27FC236}">
                <a16:creationId xmlns:a16="http://schemas.microsoft.com/office/drawing/2014/main" id="{55A9442C-7C3B-455B-9730-C4D4195F33E7}"/>
              </a:ext>
            </a:extLst>
          </p:cNvPr>
          <p:cNvSpPr txBox="1"/>
          <p:nvPr/>
        </p:nvSpPr>
        <p:spPr>
          <a:xfrm>
            <a:off x="337558" y="1080815"/>
            <a:ext cx="8229600" cy="3854901"/>
          </a:xfrm>
          <a:prstGeom prst="rect">
            <a:avLst/>
          </a:prstGeom>
          <a:noFill/>
        </p:spPr>
        <p:txBody>
          <a:bodyPr wrap="square" rtlCol="0">
            <a:spAutoFit/>
          </a:bodyPr>
          <a:lstStyle/>
          <a:p>
            <a:pPr marL="342900" indent="-342900" defTabSz="114294">
              <a:lnSpc>
                <a:spcPct val="120000"/>
              </a:lnSpc>
              <a:spcBef>
                <a:spcPts val="300"/>
              </a:spcBef>
              <a:spcAft>
                <a:spcPts val="300"/>
              </a:spcAft>
              <a:buClr>
                <a:srgbClr val="646569"/>
              </a:buClr>
              <a:buSzPct val="100000"/>
              <a:buFont typeface="Arial" panose="020B0604020202020204" pitchFamily="34" charset="0"/>
              <a:buChar char="―"/>
            </a:pPr>
            <a:r>
              <a:rPr lang="en-US" sz="2000" dirty="0">
                <a:solidFill>
                  <a:srgbClr val="646569"/>
                </a:solidFill>
                <a:cs typeface="Arial"/>
              </a:rPr>
              <a:t>Part I: Write at least 3-4 sentences describing your best possible self in the future. Within your description address topics such as family, friends, health, career and/or hobbies, imagining the best case scenario for this outcome.</a:t>
            </a:r>
          </a:p>
          <a:p>
            <a:pPr marL="342900" indent="-342900" defTabSz="114294">
              <a:lnSpc>
                <a:spcPct val="120000"/>
              </a:lnSpc>
              <a:spcBef>
                <a:spcPts val="300"/>
              </a:spcBef>
              <a:spcAft>
                <a:spcPts val="300"/>
              </a:spcAft>
              <a:buClr>
                <a:srgbClr val="646569"/>
              </a:buClr>
              <a:buSzPct val="100000"/>
              <a:buFont typeface="Arial" panose="020B0604020202020204" pitchFamily="34" charset="0"/>
              <a:buChar char="―"/>
            </a:pPr>
            <a:endParaRPr lang="en-US" sz="2000" dirty="0">
              <a:solidFill>
                <a:srgbClr val="646569"/>
              </a:solidFill>
              <a:cs typeface="Arial"/>
            </a:endParaRPr>
          </a:p>
          <a:p>
            <a:pPr marL="342900" indent="-342900" defTabSz="114294">
              <a:lnSpc>
                <a:spcPct val="120000"/>
              </a:lnSpc>
              <a:spcBef>
                <a:spcPts val="300"/>
              </a:spcBef>
              <a:spcAft>
                <a:spcPts val="300"/>
              </a:spcAft>
              <a:buClr>
                <a:srgbClr val="646569"/>
              </a:buClr>
              <a:buSzPct val="100000"/>
              <a:buFont typeface="Arial" panose="020B0604020202020204" pitchFamily="34" charset="0"/>
              <a:buChar char="―"/>
            </a:pPr>
            <a:r>
              <a:rPr lang="en-US" sz="2000" dirty="0">
                <a:solidFill>
                  <a:srgbClr val="646569"/>
                </a:solidFill>
                <a:cs typeface="Arial"/>
              </a:rPr>
              <a:t>Part II: Working in pairs, take turns sharing your descriptions with one another. Take brief notes after sharing your summary and after listening to your partner’s summary describing your experience.</a:t>
            </a:r>
          </a:p>
          <a:p>
            <a:pPr algn="just"/>
            <a:endParaRPr lang="en-US" sz="2000" dirty="0">
              <a:latin typeface="Trebuchet MS" panose="020B0603020202020204" pitchFamily="34" charset="0"/>
              <a:cs typeface="Leelawadee" panose="020B0502040204020203" pitchFamily="34" charset="-34"/>
            </a:endParaRPr>
          </a:p>
          <a:p>
            <a:endParaRPr lang="en-US" sz="2000" dirty="0">
              <a:latin typeface="Trebuchet MS" panose="020B0603020202020204" pitchFamily="34" charset="0"/>
              <a:cs typeface="Leelawadee" panose="020B0502040204020203" pitchFamily="34" charset="-34"/>
            </a:endParaRPr>
          </a:p>
        </p:txBody>
      </p:sp>
    </p:spTree>
    <p:extLst>
      <p:ext uri="{BB962C8B-B14F-4D97-AF65-F5344CB8AC3E}">
        <p14:creationId xmlns:p14="http://schemas.microsoft.com/office/powerpoint/2010/main" val="320014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7160"/>
            <a:ext cx="8229600" cy="485129"/>
          </a:xfrm>
        </p:spPr>
        <p:txBody>
          <a:bodyPr>
            <a:noAutofit/>
          </a:bodyPr>
          <a:lstStyle/>
          <a:p>
            <a:r>
              <a:rPr lang="en-US" dirty="0">
                <a:latin typeface="+mj-lt"/>
              </a:rPr>
              <a:t>Stages of Change Model </a:t>
            </a:r>
          </a:p>
        </p:txBody>
      </p:sp>
      <p:sp>
        <p:nvSpPr>
          <p:cNvPr id="8" name="Rectangle 7"/>
          <p:cNvSpPr/>
          <p:nvPr/>
        </p:nvSpPr>
        <p:spPr>
          <a:xfrm>
            <a:off x="2185601" y="2005623"/>
            <a:ext cx="5486400" cy="685800"/>
          </a:xfrm>
          <a:prstGeom prst="rect">
            <a:avLst/>
          </a:prstGeom>
          <a:noFill/>
        </p:spPr>
      </p:sp>
      <p:pic>
        <p:nvPicPr>
          <p:cNvPr id="3" name="Picture 2">
            <a:extLst>
              <a:ext uri="{FF2B5EF4-FFF2-40B4-BE49-F238E27FC236}">
                <a16:creationId xmlns:a16="http://schemas.microsoft.com/office/drawing/2014/main" id="{F703F00A-F2C7-49FB-BC45-7E3843CDB320}"/>
              </a:ext>
            </a:extLst>
          </p:cNvPr>
          <p:cNvPicPr>
            <a:picLocks noChangeAspect="1"/>
          </p:cNvPicPr>
          <p:nvPr/>
        </p:nvPicPr>
        <p:blipFill>
          <a:blip r:embed="rId3"/>
          <a:stretch>
            <a:fillRect/>
          </a:stretch>
        </p:blipFill>
        <p:spPr>
          <a:xfrm>
            <a:off x="961374" y="965767"/>
            <a:ext cx="7011711" cy="3360786"/>
          </a:xfrm>
          <a:prstGeom prst="rect">
            <a:avLst/>
          </a:prstGeom>
        </p:spPr>
      </p:pic>
    </p:spTree>
    <p:extLst>
      <p:ext uri="{BB962C8B-B14F-4D97-AF65-F5344CB8AC3E}">
        <p14:creationId xmlns:p14="http://schemas.microsoft.com/office/powerpoint/2010/main" val="4107969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7160"/>
            <a:ext cx="8229600" cy="485129"/>
          </a:xfrm>
        </p:spPr>
        <p:txBody>
          <a:bodyPr>
            <a:noAutofit/>
          </a:bodyPr>
          <a:lstStyle/>
          <a:p>
            <a:r>
              <a:rPr lang="en-US" dirty="0">
                <a:latin typeface="+mj-lt"/>
              </a:rPr>
              <a:t>Stages of Change Model </a:t>
            </a:r>
          </a:p>
        </p:txBody>
      </p:sp>
      <p:sp>
        <p:nvSpPr>
          <p:cNvPr id="8" name="Rectangle 7"/>
          <p:cNvSpPr/>
          <p:nvPr/>
        </p:nvSpPr>
        <p:spPr>
          <a:xfrm>
            <a:off x="2185601" y="2005623"/>
            <a:ext cx="5486400" cy="685800"/>
          </a:xfrm>
          <a:prstGeom prst="rect">
            <a:avLst/>
          </a:prstGeom>
          <a:noFill/>
        </p:spPr>
      </p:sp>
      <p:pic>
        <p:nvPicPr>
          <p:cNvPr id="2" name="Picture 1">
            <a:extLst>
              <a:ext uri="{FF2B5EF4-FFF2-40B4-BE49-F238E27FC236}">
                <a16:creationId xmlns:a16="http://schemas.microsoft.com/office/drawing/2014/main" id="{3FCBA6FA-7C6E-4C11-AB46-81B0B3A94292}"/>
              </a:ext>
            </a:extLst>
          </p:cNvPr>
          <p:cNvPicPr>
            <a:picLocks noChangeAspect="1"/>
          </p:cNvPicPr>
          <p:nvPr/>
        </p:nvPicPr>
        <p:blipFill>
          <a:blip r:embed="rId3"/>
          <a:stretch>
            <a:fillRect/>
          </a:stretch>
        </p:blipFill>
        <p:spPr>
          <a:xfrm>
            <a:off x="1020537" y="989086"/>
            <a:ext cx="6630247" cy="3608141"/>
          </a:xfrm>
          <a:prstGeom prst="rect">
            <a:avLst/>
          </a:prstGeom>
        </p:spPr>
      </p:pic>
    </p:spTree>
    <p:extLst>
      <p:ext uri="{BB962C8B-B14F-4D97-AF65-F5344CB8AC3E}">
        <p14:creationId xmlns:p14="http://schemas.microsoft.com/office/powerpoint/2010/main" val="2482497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371CDB-6D06-4159-B3A8-1B3080532212}"/>
              </a:ext>
            </a:extLst>
          </p:cNvPr>
          <p:cNvPicPr>
            <a:picLocks noChangeAspect="1"/>
          </p:cNvPicPr>
          <p:nvPr/>
        </p:nvPicPr>
        <p:blipFill rotWithShape="1">
          <a:blip r:embed="rId3"/>
          <a:srcRect t="22418" b="13012"/>
          <a:stretch/>
        </p:blipFill>
        <p:spPr>
          <a:xfrm>
            <a:off x="0" y="2381"/>
            <a:ext cx="9144000" cy="4566799"/>
          </a:xfrm>
          <a:prstGeom prst="rect">
            <a:avLst/>
          </a:prstGeom>
        </p:spPr>
      </p:pic>
      <p:sp>
        <p:nvSpPr>
          <p:cNvPr id="8" name="Rectangle 7"/>
          <p:cNvSpPr/>
          <p:nvPr/>
        </p:nvSpPr>
        <p:spPr>
          <a:xfrm>
            <a:off x="2185601" y="2005623"/>
            <a:ext cx="5486400" cy="685800"/>
          </a:xfrm>
          <a:prstGeom prst="rect">
            <a:avLst/>
          </a:prstGeom>
          <a:noFill/>
        </p:spPr>
      </p:sp>
      <p:sp>
        <p:nvSpPr>
          <p:cNvPr id="4" name="Title 3"/>
          <p:cNvSpPr>
            <a:spLocks noGrp="1"/>
          </p:cNvSpPr>
          <p:nvPr>
            <p:ph type="title"/>
          </p:nvPr>
        </p:nvSpPr>
        <p:spPr>
          <a:xfrm>
            <a:off x="306729" y="288233"/>
            <a:ext cx="8229600" cy="485129"/>
          </a:xfrm>
        </p:spPr>
        <p:txBody>
          <a:bodyPr>
            <a:noAutofit/>
          </a:bodyPr>
          <a:lstStyle/>
          <a:p>
            <a:r>
              <a:rPr lang="en-US" sz="3200" dirty="0"/>
              <a:t>Physical Activity </a:t>
            </a:r>
          </a:p>
        </p:txBody>
      </p:sp>
    </p:spTree>
    <p:extLst>
      <p:ext uri="{BB962C8B-B14F-4D97-AF65-F5344CB8AC3E}">
        <p14:creationId xmlns:p14="http://schemas.microsoft.com/office/powerpoint/2010/main" val="580407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59"/>
            <a:ext cx="8229600" cy="612648"/>
          </a:xfrm>
        </p:spPr>
        <p:txBody>
          <a:bodyPr/>
          <a:lstStyle/>
          <a:p>
            <a:r>
              <a:rPr lang="en-US" sz="3200" dirty="0"/>
              <a:t>Barriers to Increasing Physical Activity</a:t>
            </a:r>
          </a:p>
        </p:txBody>
      </p:sp>
      <p:sp>
        <p:nvSpPr>
          <p:cNvPr id="3" name="Content Placeholder 2"/>
          <p:cNvSpPr>
            <a:spLocks noGrp="1"/>
          </p:cNvSpPr>
          <p:nvPr>
            <p:ph idx="1"/>
          </p:nvPr>
        </p:nvSpPr>
        <p:spPr>
          <a:xfrm>
            <a:off x="457200" y="1051560"/>
            <a:ext cx="7345317" cy="2896430"/>
          </a:xfrm>
        </p:spPr>
        <p:txBody>
          <a:bodyPr>
            <a:noAutofit/>
          </a:bodyPr>
          <a:lstStyle/>
          <a:p>
            <a:pPr>
              <a:spcBef>
                <a:spcPts val="1200"/>
              </a:spcBef>
            </a:pPr>
            <a:r>
              <a:rPr lang="en-US" altLang="en-US" sz="1800" dirty="0">
                <a:solidFill>
                  <a:srgbClr val="646569"/>
                </a:solidFill>
              </a:rPr>
              <a:t>Lack of facilities</a:t>
            </a:r>
          </a:p>
          <a:p>
            <a:pPr>
              <a:spcBef>
                <a:spcPts val="1200"/>
              </a:spcBef>
            </a:pPr>
            <a:r>
              <a:rPr lang="en-US" altLang="en-US" sz="1800" dirty="0">
                <a:solidFill>
                  <a:srgbClr val="646569"/>
                </a:solidFill>
              </a:rPr>
              <a:t>Lack of resources</a:t>
            </a:r>
          </a:p>
          <a:p>
            <a:pPr>
              <a:spcBef>
                <a:spcPts val="1200"/>
              </a:spcBef>
            </a:pPr>
            <a:r>
              <a:rPr lang="en-US" altLang="en-US" sz="1800" dirty="0">
                <a:solidFill>
                  <a:srgbClr val="646569"/>
                </a:solidFill>
              </a:rPr>
              <a:t>Lack of time *</a:t>
            </a:r>
          </a:p>
          <a:p>
            <a:pPr>
              <a:spcBef>
                <a:spcPts val="1200"/>
              </a:spcBef>
            </a:pPr>
            <a:r>
              <a:rPr lang="en-US" altLang="en-US" sz="1800" dirty="0">
                <a:solidFill>
                  <a:srgbClr val="646569"/>
                </a:solidFill>
              </a:rPr>
              <a:t>Low energy</a:t>
            </a:r>
          </a:p>
          <a:p>
            <a:pPr>
              <a:spcBef>
                <a:spcPts val="1200"/>
              </a:spcBef>
            </a:pPr>
            <a:r>
              <a:rPr lang="en-US" altLang="en-US" sz="1800" dirty="0">
                <a:solidFill>
                  <a:srgbClr val="646569"/>
                </a:solidFill>
              </a:rPr>
              <a:t>Fear of hypoglycemia</a:t>
            </a:r>
          </a:p>
          <a:p>
            <a:pPr>
              <a:spcBef>
                <a:spcPts val="1200"/>
              </a:spcBef>
            </a:pPr>
            <a:r>
              <a:rPr lang="en-US" altLang="en-US" sz="1800" dirty="0">
                <a:solidFill>
                  <a:srgbClr val="646569"/>
                </a:solidFill>
              </a:rPr>
              <a:t>Perceived effort</a:t>
            </a:r>
          </a:p>
          <a:p>
            <a:pPr>
              <a:spcBef>
                <a:spcPts val="1200"/>
              </a:spcBef>
            </a:pPr>
            <a:r>
              <a:rPr lang="en-US" altLang="en-US" sz="1800" dirty="0">
                <a:solidFill>
                  <a:srgbClr val="646569"/>
                </a:solidFill>
              </a:rPr>
              <a:t>Physical discomfort*</a:t>
            </a:r>
          </a:p>
          <a:p>
            <a:pPr>
              <a:spcBef>
                <a:spcPts val="1200"/>
              </a:spcBef>
            </a:pPr>
            <a:r>
              <a:rPr lang="en-US" altLang="en-US" sz="1800" dirty="0">
                <a:solidFill>
                  <a:srgbClr val="646569"/>
                </a:solidFill>
              </a:rPr>
              <a:t>Boring nature of exercise*</a:t>
            </a:r>
          </a:p>
          <a:p>
            <a:pPr marL="0" indent="0">
              <a:spcBef>
                <a:spcPts val="1200"/>
              </a:spcBef>
              <a:buNone/>
            </a:pPr>
            <a:endParaRPr lang="en-US" altLang="en-US" sz="1800" dirty="0">
              <a:solidFill>
                <a:srgbClr val="646569"/>
              </a:solidFill>
            </a:endParaRPr>
          </a:p>
          <a:p>
            <a:pPr lvl="0"/>
            <a:endParaRPr lang="en-US" sz="1800" dirty="0">
              <a:solidFill>
                <a:schemeClr val="bg2"/>
              </a:solidFill>
              <a:latin typeface="Trebuchet MS" panose="020B0603020202020204" pitchFamily="34" charset="0"/>
            </a:endParaRPr>
          </a:p>
        </p:txBody>
      </p:sp>
    </p:spTree>
    <p:extLst>
      <p:ext uri="{BB962C8B-B14F-4D97-AF65-F5344CB8AC3E}">
        <p14:creationId xmlns:p14="http://schemas.microsoft.com/office/powerpoint/2010/main" val="2860551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59"/>
            <a:ext cx="8229600" cy="612648"/>
          </a:xfrm>
        </p:spPr>
        <p:txBody>
          <a:bodyPr/>
          <a:lstStyle/>
          <a:p>
            <a:r>
              <a:rPr lang="en-US" sz="3200" dirty="0"/>
              <a:t>Building an Exercise Program</a:t>
            </a:r>
          </a:p>
        </p:txBody>
      </p:sp>
      <p:sp>
        <p:nvSpPr>
          <p:cNvPr id="3" name="Content Placeholder 2"/>
          <p:cNvSpPr>
            <a:spLocks noGrp="1"/>
          </p:cNvSpPr>
          <p:nvPr>
            <p:ph idx="1"/>
          </p:nvPr>
        </p:nvSpPr>
        <p:spPr>
          <a:xfrm>
            <a:off x="457200" y="1051560"/>
            <a:ext cx="7345317" cy="2896430"/>
          </a:xfrm>
        </p:spPr>
        <p:txBody>
          <a:bodyPr>
            <a:noAutofit/>
          </a:bodyPr>
          <a:lstStyle/>
          <a:p>
            <a:pPr>
              <a:spcBef>
                <a:spcPts val="1200"/>
              </a:spcBef>
            </a:pPr>
            <a:r>
              <a:rPr lang="en-US" altLang="en-US" sz="1800" dirty="0">
                <a:solidFill>
                  <a:srgbClr val="646569"/>
                </a:solidFill>
              </a:rPr>
              <a:t>Plan ahead; get all necessary approvals, waivers, etc.</a:t>
            </a:r>
          </a:p>
          <a:p>
            <a:pPr>
              <a:spcBef>
                <a:spcPts val="1200"/>
              </a:spcBef>
            </a:pPr>
            <a:r>
              <a:rPr lang="en-US" altLang="en-US" sz="1800" dirty="0">
                <a:solidFill>
                  <a:srgbClr val="646569"/>
                </a:solidFill>
              </a:rPr>
              <a:t>Communicate with patient’s primary care physician</a:t>
            </a:r>
          </a:p>
          <a:p>
            <a:pPr>
              <a:spcBef>
                <a:spcPts val="1200"/>
              </a:spcBef>
            </a:pPr>
            <a:r>
              <a:rPr lang="en-US" altLang="en-US" sz="1800" dirty="0">
                <a:solidFill>
                  <a:srgbClr val="646569"/>
                </a:solidFill>
              </a:rPr>
              <a:t>Inform participants that they will be doing physical activity</a:t>
            </a:r>
          </a:p>
          <a:p>
            <a:pPr>
              <a:spcBef>
                <a:spcPts val="1200"/>
              </a:spcBef>
            </a:pPr>
            <a:r>
              <a:rPr lang="en-US" altLang="en-US" sz="1800" dirty="0">
                <a:solidFill>
                  <a:srgbClr val="646569"/>
                </a:solidFill>
              </a:rPr>
              <a:t>Start with walking</a:t>
            </a:r>
          </a:p>
          <a:p>
            <a:pPr>
              <a:spcBef>
                <a:spcPts val="1200"/>
              </a:spcBef>
            </a:pPr>
            <a:r>
              <a:rPr lang="en-US" altLang="en-US" sz="1800" dirty="0">
                <a:solidFill>
                  <a:srgbClr val="646569"/>
                </a:solidFill>
              </a:rPr>
              <a:t>Build in resistance training over time</a:t>
            </a:r>
          </a:p>
          <a:p>
            <a:pPr lvl="0"/>
            <a:endParaRPr lang="en-US" sz="1800" dirty="0">
              <a:solidFill>
                <a:schemeClr val="bg2"/>
              </a:solidFill>
              <a:latin typeface="Trebuchet MS" panose="020B0603020202020204" pitchFamily="34" charset="0"/>
            </a:endParaRPr>
          </a:p>
        </p:txBody>
      </p:sp>
    </p:spTree>
    <p:extLst>
      <p:ext uri="{BB962C8B-B14F-4D97-AF65-F5344CB8AC3E}">
        <p14:creationId xmlns:p14="http://schemas.microsoft.com/office/powerpoint/2010/main" val="258307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59"/>
            <a:ext cx="8229600" cy="612648"/>
          </a:xfrm>
        </p:spPr>
        <p:txBody>
          <a:bodyPr/>
          <a:lstStyle/>
          <a:p>
            <a:r>
              <a:rPr lang="en-US" sz="3200" dirty="0"/>
              <a:t>Starting an Exercise Program</a:t>
            </a:r>
          </a:p>
        </p:txBody>
      </p:sp>
      <p:sp>
        <p:nvSpPr>
          <p:cNvPr id="3" name="Content Placeholder 2"/>
          <p:cNvSpPr>
            <a:spLocks noGrp="1"/>
          </p:cNvSpPr>
          <p:nvPr>
            <p:ph idx="1"/>
          </p:nvPr>
        </p:nvSpPr>
        <p:spPr>
          <a:xfrm>
            <a:off x="457200" y="1051560"/>
            <a:ext cx="7345317" cy="2896430"/>
          </a:xfrm>
        </p:spPr>
        <p:txBody>
          <a:bodyPr>
            <a:noAutofit/>
          </a:bodyPr>
          <a:lstStyle/>
          <a:p>
            <a:pPr>
              <a:spcBef>
                <a:spcPts val="1200"/>
              </a:spcBef>
            </a:pPr>
            <a:r>
              <a:rPr lang="en-US" altLang="en-US" sz="1800" dirty="0">
                <a:solidFill>
                  <a:srgbClr val="646569"/>
                </a:solidFill>
              </a:rPr>
              <a:t>Communicate with the client’s primary care physician</a:t>
            </a:r>
          </a:p>
          <a:p>
            <a:pPr>
              <a:spcBef>
                <a:spcPts val="1200"/>
              </a:spcBef>
            </a:pPr>
            <a:r>
              <a:rPr lang="en-US" altLang="en-US" sz="1800" dirty="0">
                <a:solidFill>
                  <a:srgbClr val="646569"/>
                </a:solidFill>
              </a:rPr>
              <a:t>Know client’s PA interests, strengths, goals &amp; challenges</a:t>
            </a:r>
          </a:p>
          <a:p>
            <a:pPr>
              <a:spcBef>
                <a:spcPts val="1200"/>
              </a:spcBef>
            </a:pPr>
            <a:r>
              <a:rPr lang="en-US" altLang="en-US" sz="1800" dirty="0">
                <a:solidFill>
                  <a:srgbClr val="646569"/>
                </a:solidFill>
              </a:rPr>
              <a:t>Keep a daily log</a:t>
            </a:r>
          </a:p>
          <a:p>
            <a:pPr>
              <a:spcBef>
                <a:spcPts val="1200"/>
              </a:spcBef>
            </a:pPr>
            <a:r>
              <a:rPr lang="en-US" altLang="en-US" sz="1800" dirty="0">
                <a:solidFill>
                  <a:srgbClr val="646569"/>
                </a:solidFill>
              </a:rPr>
              <a:t>Consider “exercise as medicine” </a:t>
            </a:r>
          </a:p>
          <a:p>
            <a:pPr>
              <a:spcBef>
                <a:spcPts val="1200"/>
              </a:spcBef>
            </a:pPr>
            <a:r>
              <a:rPr lang="en-US" altLang="en-US" sz="1800" dirty="0">
                <a:solidFill>
                  <a:srgbClr val="646569"/>
                </a:solidFill>
              </a:rPr>
              <a:t>Invest in appropriate footwear</a:t>
            </a:r>
          </a:p>
          <a:p>
            <a:pPr>
              <a:spcBef>
                <a:spcPts val="1200"/>
              </a:spcBef>
            </a:pPr>
            <a:r>
              <a:rPr lang="en-US" altLang="en-US" sz="1800" dirty="0">
                <a:solidFill>
                  <a:srgbClr val="646569"/>
                </a:solidFill>
              </a:rPr>
              <a:t>Explore non-traditional opportunities to increase physical activity</a:t>
            </a:r>
          </a:p>
          <a:p>
            <a:pPr lvl="0"/>
            <a:endParaRPr lang="en-US" sz="1800" dirty="0">
              <a:solidFill>
                <a:schemeClr val="bg2"/>
              </a:solidFill>
              <a:latin typeface="Trebuchet MS" panose="020B0603020202020204" pitchFamily="34" charset="0"/>
            </a:endParaRPr>
          </a:p>
        </p:txBody>
      </p:sp>
    </p:spTree>
    <p:extLst>
      <p:ext uri="{BB962C8B-B14F-4D97-AF65-F5344CB8AC3E}">
        <p14:creationId xmlns:p14="http://schemas.microsoft.com/office/powerpoint/2010/main" val="2487575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59"/>
            <a:ext cx="8409709" cy="612648"/>
          </a:xfrm>
        </p:spPr>
        <p:txBody>
          <a:bodyPr/>
          <a:lstStyle/>
          <a:p>
            <a:r>
              <a:rPr lang="en-US" sz="3200" dirty="0"/>
              <a:t>Practical Strategies to Support Clients</a:t>
            </a:r>
          </a:p>
        </p:txBody>
      </p:sp>
      <p:pic>
        <p:nvPicPr>
          <p:cNvPr id="7" name="Picture 2">
            <a:extLst>
              <a:ext uri="{FF2B5EF4-FFF2-40B4-BE49-F238E27FC236}">
                <a16:creationId xmlns:a16="http://schemas.microsoft.com/office/drawing/2014/main" id="{BDFEDAC4-F3C7-48C3-A60D-1F82A86A8E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5947" y="1050131"/>
            <a:ext cx="6446839" cy="3508484"/>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63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59"/>
            <a:ext cx="8229600" cy="612648"/>
          </a:xfrm>
        </p:spPr>
        <p:txBody>
          <a:bodyPr/>
          <a:lstStyle/>
          <a:p>
            <a:r>
              <a:rPr lang="en-US" sz="3200" dirty="0"/>
              <a:t>Cardio Exercise Programming (FITT)</a:t>
            </a:r>
          </a:p>
        </p:txBody>
      </p:sp>
      <p:sp>
        <p:nvSpPr>
          <p:cNvPr id="3" name="Content Placeholder 2"/>
          <p:cNvSpPr>
            <a:spLocks noGrp="1"/>
          </p:cNvSpPr>
          <p:nvPr>
            <p:ph idx="1"/>
          </p:nvPr>
        </p:nvSpPr>
        <p:spPr>
          <a:xfrm>
            <a:off x="457200" y="1051559"/>
            <a:ext cx="8061767" cy="3161625"/>
          </a:xfrm>
        </p:spPr>
        <p:txBody>
          <a:bodyPr>
            <a:noAutofit/>
          </a:bodyPr>
          <a:lstStyle/>
          <a:p>
            <a:pPr>
              <a:lnSpc>
                <a:spcPct val="150000"/>
              </a:lnSpc>
            </a:pPr>
            <a:r>
              <a:rPr lang="en-US" sz="2000" b="1" dirty="0">
                <a:solidFill>
                  <a:srgbClr val="646569"/>
                </a:solidFill>
              </a:rPr>
              <a:t>F</a:t>
            </a:r>
            <a:r>
              <a:rPr lang="en-US" sz="1800" dirty="0">
                <a:solidFill>
                  <a:srgbClr val="646569"/>
                </a:solidFill>
              </a:rPr>
              <a:t>requency: 4-5 days/week, preferably daily - do not go more than 2 days in a row without cardiovascular/aerobic exercise</a:t>
            </a:r>
          </a:p>
          <a:p>
            <a:pPr>
              <a:lnSpc>
                <a:spcPct val="150000"/>
              </a:lnSpc>
            </a:pPr>
            <a:r>
              <a:rPr lang="en-US" sz="2000" b="1" dirty="0">
                <a:solidFill>
                  <a:srgbClr val="646569"/>
                </a:solidFill>
              </a:rPr>
              <a:t>I</a:t>
            </a:r>
            <a:r>
              <a:rPr lang="en-US" sz="1800" dirty="0">
                <a:solidFill>
                  <a:srgbClr val="646569"/>
                </a:solidFill>
              </a:rPr>
              <a:t>ntensity: Zone 1 with brief periods in Zone 2 - using ACE 3-Zone Model</a:t>
            </a:r>
          </a:p>
          <a:p>
            <a:pPr>
              <a:lnSpc>
                <a:spcPct val="150000"/>
              </a:lnSpc>
            </a:pPr>
            <a:r>
              <a:rPr lang="en-US" altLang="en-US" sz="2000" b="1" dirty="0">
                <a:solidFill>
                  <a:srgbClr val="646569"/>
                </a:solidFill>
              </a:rPr>
              <a:t>T</a:t>
            </a:r>
            <a:r>
              <a:rPr lang="en-US" altLang="en-US" sz="1800" dirty="0">
                <a:solidFill>
                  <a:srgbClr val="646569"/>
                </a:solidFill>
              </a:rPr>
              <a:t>ime: 30-60 mins/session</a:t>
            </a:r>
          </a:p>
          <a:p>
            <a:pPr>
              <a:lnSpc>
                <a:spcPct val="150000"/>
              </a:lnSpc>
            </a:pPr>
            <a:r>
              <a:rPr lang="en-US" altLang="en-US" sz="2000" b="1" dirty="0">
                <a:solidFill>
                  <a:srgbClr val="646569"/>
                </a:solidFill>
              </a:rPr>
              <a:t>T</a:t>
            </a:r>
            <a:r>
              <a:rPr lang="en-US" altLang="en-US" sz="1800" dirty="0">
                <a:solidFill>
                  <a:srgbClr val="646569"/>
                </a:solidFill>
              </a:rPr>
              <a:t>ype: Low impact aerobic exercise supplemented by an increased ‘NEAT’</a:t>
            </a:r>
          </a:p>
          <a:p>
            <a:pPr lvl="0"/>
            <a:endParaRPr lang="en-US" sz="1800" dirty="0">
              <a:solidFill>
                <a:schemeClr val="bg2"/>
              </a:solidFill>
              <a:latin typeface="Trebuchet MS" panose="020B0603020202020204" pitchFamily="34" charset="0"/>
            </a:endParaRPr>
          </a:p>
        </p:txBody>
      </p:sp>
    </p:spTree>
    <p:extLst>
      <p:ext uri="{BB962C8B-B14F-4D97-AF65-F5344CB8AC3E}">
        <p14:creationId xmlns:p14="http://schemas.microsoft.com/office/powerpoint/2010/main" val="1456773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7769"/>
            <a:ext cx="8229600" cy="612648"/>
          </a:xfrm>
        </p:spPr>
        <p:txBody>
          <a:bodyPr>
            <a:noAutofit/>
          </a:bodyPr>
          <a:lstStyle/>
          <a:p>
            <a:r>
              <a:rPr lang="en-US" sz="3200" dirty="0"/>
              <a:t>Introduction</a:t>
            </a:r>
          </a:p>
        </p:txBody>
      </p:sp>
      <p:sp>
        <p:nvSpPr>
          <p:cNvPr id="8" name="Rectangle 7"/>
          <p:cNvSpPr/>
          <p:nvPr/>
        </p:nvSpPr>
        <p:spPr>
          <a:xfrm>
            <a:off x="2185601" y="2005623"/>
            <a:ext cx="5486400" cy="685800"/>
          </a:xfrm>
          <a:prstGeom prst="rect">
            <a:avLst/>
          </a:prstGeom>
          <a:noFill/>
        </p:spPr>
      </p:sp>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4204" y="883400"/>
            <a:ext cx="2409221" cy="2499404"/>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424749" y="3675147"/>
            <a:ext cx="2181396" cy="338554"/>
          </a:xfrm>
          <a:prstGeom prst="rect">
            <a:avLst/>
          </a:prstGeom>
        </p:spPr>
        <p:txBody>
          <a:bodyPr wrap="square">
            <a:spAutoFit/>
          </a:bodyPr>
          <a:lstStyle/>
          <a:p>
            <a:pPr algn="ctr"/>
            <a:r>
              <a:rPr lang="en-US" sz="1600" dirty="0">
                <a:solidFill>
                  <a:srgbClr val="646569"/>
                </a:solidFill>
                <a:cs typeface="Times New Roman" pitchFamily="18" charset="0"/>
              </a:rPr>
              <a:t>Anthony J Wall, MS, CPT</a:t>
            </a:r>
          </a:p>
        </p:txBody>
      </p:sp>
      <p:sp>
        <p:nvSpPr>
          <p:cNvPr id="11" name="Rectangle 10"/>
          <p:cNvSpPr/>
          <p:nvPr/>
        </p:nvSpPr>
        <p:spPr>
          <a:xfrm>
            <a:off x="720436" y="869112"/>
            <a:ext cx="4186001" cy="3454004"/>
          </a:xfrm>
          <a:prstGeom prst="rect">
            <a:avLst/>
          </a:prstGeom>
          <a:solidFill>
            <a:srgbClr val="DBDFE1">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rtlCol="0" anchor="ctr"/>
          <a:lstStyle/>
          <a:p>
            <a:pPr marL="257175" indent="-257175">
              <a:buFont typeface="Arial" pitchFamily="34" charset="0"/>
              <a:buChar char="•"/>
            </a:pPr>
            <a:r>
              <a:rPr lang="en-US" sz="1500" dirty="0">
                <a:solidFill>
                  <a:srgbClr val="646569"/>
                </a:solidFill>
                <a:cs typeface="Times New Roman" pitchFamily="18" charset="0"/>
              </a:rPr>
              <a:t>Director of Strategic Partnerships</a:t>
            </a:r>
            <a:br>
              <a:rPr lang="en-US" sz="1500" dirty="0">
                <a:solidFill>
                  <a:srgbClr val="646569"/>
                </a:solidFill>
                <a:cs typeface="Times New Roman" pitchFamily="18" charset="0"/>
              </a:rPr>
            </a:br>
            <a:r>
              <a:rPr lang="en-US" sz="1500" dirty="0">
                <a:solidFill>
                  <a:srgbClr val="646569"/>
                </a:solidFill>
                <a:cs typeface="Times New Roman" pitchFamily="18" charset="0"/>
              </a:rPr>
              <a:t>American Council on Exercise</a:t>
            </a:r>
            <a:br>
              <a:rPr lang="en-US" sz="1500" dirty="0">
                <a:solidFill>
                  <a:srgbClr val="646569"/>
                </a:solidFill>
                <a:cs typeface="Times New Roman" pitchFamily="18" charset="0"/>
              </a:rPr>
            </a:br>
            <a:r>
              <a:rPr lang="en-US" sz="1500" dirty="0">
                <a:solidFill>
                  <a:srgbClr val="646569"/>
                </a:solidFill>
                <a:cs typeface="Times New Roman" pitchFamily="18" charset="0"/>
              </a:rPr>
              <a:t>San Diego, CA</a:t>
            </a:r>
          </a:p>
          <a:p>
            <a:pPr marL="257175" indent="-257175">
              <a:buFont typeface="Arial" pitchFamily="34" charset="0"/>
              <a:buChar char="•"/>
            </a:pPr>
            <a:endParaRPr lang="en-US" sz="1500" dirty="0">
              <a:solidFill>
                <a:srgbClr val="646569"/>
              </a:solidFill>
              <a:cs typeface="Times New Roman" pitchFamily="18" charset="0"/>
            </a:endParaRPr>
          </a:p>
          <a:p>
            <a:pPr marL="257175" indent="-257175">
              <a:buFont typeface="Arial" pitchFamily="34" charset="0"/>
              <a:buChar char="•"/>
            </a:pPr>
            <a:r>
              <a:rPr lang="en-US" sz="1500" dirty="0">
                <a:solidFill>
                  <a:srgbClr val="646569"/>
                </a:solidFill>
                <a:cs typeface="Times New Roman" pitchFamily="18" charset="0"/>
              </a:rPr>
              <a:t>MS Exercise Physiology</a:t>
            </a:r>
          </a:p>
          <a:p>
            <a:endParaRPr lang="en-US" sz="1500" dirty="0">
              <a:solidFill>
                <a:srgbClr val="646569"/>
              </a:solidFill>
              <a:cs typeface="Times New Roman" pitchFamily="18" charset="0"/>
            </a:endParaRPr>
          </a:p>
          <a:p>
            <a:pPr marL="257175" indent="-257175">
              <a:buFont typeface="Arial" pitchFamily="34" charset="0"/>
              <a:buChar char="•"/>
            </a:pPr>
            <a:r>
              <a:rPr lang="en-US" sz="1500" dirty="0">
                <a:solidFill>
                  <a:srgbClr val="646569"/>
                </a:solidFill>
                <a:cs typeface="Times New Roman" pitchFamily="18" charset="0"/>
              </a:rPr>
              <a:t>ACE Youth Fitness Specialist</a:t>
            </a:r>
          </a:p>
          <a:p>
            <a:endParaRPr lang="en-US" sz="1500" dirty="0">
              <a:solidFill>
                <a:srgbClr val="646569"/>
              </a:solidFill>
              <a:cs typeface="Times New Roman" pitchFamily="18" charset="0"/>
            </a:endParaRPr>
          </a:p>
          <a:p>
            <a:pPr marL="257175" indent="-257175">
              <a:buFont typeface="Arial" pitchFamily="34" charset="0"/>
              <a:buChar char="•"/>
            </a:pPr>
            <a:r>
              <a:rPr lang="en-US" sz="1500" dirty="0">
                <a:solidFill>
                  <a:srgbClr val="646569"/>
                </a:solidFill>
                <a:cs typeface="Times New Roman" pitchFamily="18" charset="0"/>
              </a:rPr>
              <a:t>ACE Spokesperson</a:t>
            </a:r>
          </a:p>
          <a:p>
            <a:pPr marL="257175" indent="-257175">
              <a:buFont typeface="Arial" pitchFamily="34" charset="0"/>
              <a:buChar char="•"/>
            </a:pPr>
            <a:endParaRPr lang="en-US" sz="1500" dirty="0">
              <a:solidFill>
                <a:srgbClr val="646569"/>
              </a:solidFill>
              <a:cs typeface="Times New Roman" pitchFamily="18" charset="0"/>
            </a:endParaRPr>
          </a:p>
          <a:p>
            <a:pPr marL="257175" indent="-257175">
              <a:buFont typeface="Arial" pitchFamily="34" charset="0"/>
              <a:buChar char="•"/>
            </a:pPr>
            <a:r>
              <a:rPr lang="en-US" sz="1500" dirty="0">
                <a:solidFill>
                  <a:srgbClr val="646569"/>
                </a:solidFill>
                <a:cs typeface="Times New Roman" pitchFamily="18" charset="0"/>
              </a:rPr>
              <a:t>MFA Education Committee Member</a:t>
            </a:r>
          </a:p>
        </p:txBody>
      </p:sp>
    </p:spTree>
    <p:extLst>
      <p:ext uri="{BB962C8B-B14F-4D97-AF65-F5344CB8AC3E}">
        <p14:creationId xmlns:p14="http://schemas.microsoft.com/office/powerpoint/2010/main" val="1887034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59"/>
            <a:ext cx="8229600" cy="612648"/>
          </a:xfrm>
        </p:spPr>
        <p:txBody>
          <a:bodyPr/>
          <a:lstStyle/>
          <a:p>
            <a:r>
              <a:rPr lang="en-US" sz="3200" dirty="0"/>
              <a:t>‘NEAT’ ways to increase activity</a:t>
            </a:r>
          </a:p>
        </p:txBody>
      </p:sp>
      <p:pic>
        <p:nvPicPr>
          <p:cNvPr id="4" name="Picture 3">
            <a:extLst>
              <a:ext uri="{FF2B5EF4-FFF2-40B4-BE49-F238E27FC236}">
                <a16:creationId xmlns:a16="http://schemas.microsoft.com/office/drawing/2014/main" id="{9A9FEE46-0E37-4DD0-BABD-D9639B4F79A0}"/>
              </a:ext>
            </a:extLst>
          </p:cNvPr>
          <p:cNvPicPr>
            <a:picLocks noChangeAspect="1"/>
          </p:cNvPicPr>
          <p:nvPr/>
        </p:nvPicPr>
        <p:blipFill>
          <a:blip r:embed="rId3"/>
          <a:stretch>
            <a:fillRect/>
          </a:stretch>
        </p:blipFill>
        <p:spPr>
          <a:xfrm>
            <a:off x="530752" y="948308"/>
            <a:ext cx="3870714" cy="3891087"/>
          </a:xfrm>
          <a:prstGeom prst="rect">
            <a:avLst/>
          </a:prstGeom>
        </p:spPr>
      </p:pic>
      <p:sp>
        <p:nvSpPr>
          <p:cNvPr id="7" name="Rectangle 6">
            <a:extLst>
              <a:ext uri="{FF2B5EF4-FFF2-40B4-BE49-F238E27FC236}">
                <a16:creationId xmlns:a16="http://schemas.microsoft.com/office/drawing/2014/main" id="{DB42E0C8-741F-4BD3-8495-653D0B05DFD2}"/>
              </a:ext>
            </a:extLst>
          </p:cNvPr>
          <p:cNvSpPr/>
          <p:nvPr/>
        </p:nvSpPr>
        <p:spPr>
          <a:xfrm>
            <a:off x="5029200" y="948308"/>
            <a:ext cx="3131128" cy="2000548"/>
          </a:xfrm>
          <a:prstGeom prst="rect">
            <a:avLst/>
          </a:prstGeom>
        </p:spPr>
        <p:txBody>
          <a:bodyPr wrap="square">
            <a:spAutoFit/>
          </a:bodyPr>
          <a:lstStyle/>
          <a:p>
            <a:r>
              <a:rPr lang="en-US" dirty="0">
                <a:solidFill>
                  <a:srgbClr val="646569"/>
                </a:solidFill>
              </a:rPr>
              <a:t>Disruption or breaking up sedentary patterns with some form of physical movement </a:t>
            </a:r>
            <a:r>
              <a:rPr lang="en-US" i="1" dirty="0">
                <a:solidFill>
                  <a:srgbClr val="646569"/>
                </a:solidFill>
              </a:rPr>
              <a:t>every 30 minutes </a:t>
            </a:r>
            <a:r>
              <a:rPr lang="en-US" dirty="0">
                <a:solidFill>
                  <a:srgbClr val="646569"/>
                </a:solidFill>
              </a:rPr>
              <a:t>can have significantly positive impact on cardiorespiratory fitness.</a:t>
            </a:r>
            <a:endParaRPr lang="en-US" dirty="0">
              <a:solidFill>
                <a:srgbClr val="646569"/>
              </a:solidFill>
              <a:latin typeface="Arial"/>
            </a:endParaRPr>
          </a:p>
          <a:p>
            <a:endParaRPr lang="en-US" sz="1600" dirty="0">
              <a:solidFill>
                <a:srgbClr val="646569"/>
              </a:solidFill>
              <a:latin typeface="Arial"/>
            </a:endParaRPr>
          </a:p>
        </p:txBody>
      </p:sp>
    </p:spTree>
    <p:extLst>
      <p:ext uri="{BB962C8B-B14F-4D97-AF65-F5344CB8AC3E}">
        <p14:creationId xmlns:p14="http://schemas.microsoft.com/office/powerpoint/2010/main" val="4166859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59"/>
            <a:ext cx="8229600" cy="612648"/>
          </a:xfrm>
        </p:spPr>
        <p:txBody>
          <a:bodyPr/>
          <a:lstStyle/>
          <a:p>
            <a:r>
              <a:rPr lang="en-US" sz="3200" dirty="0"/>
              <a:t>Training Model: Ex Intensity &amp; Threshold</a:t>
            </a:r>
          </a:p>
        </p:txBody>
      </p:sp>
      <p:pic>
        <p:nvPicPr>
          <p:cNvPr id="6" name="Picture 5">
            <a:extLst>
              <a:ext uri="{FF2B5EF4-FFF2-40B4-BE49-F238E27FC236}">
                <a16:creationId xmlns:a16="http://schemas.microsoft.com/office/drawing/2014/main" id="{E2057140-3C2F-4BEE-8FE4-578DD80ABF98}"/>
              </a:ext>
            </a:extLst>
          </p:cNvPr>
          <p:cNvPicPr>
            <a:picLocks noChangeAspect="1"/>
          </p:cNvPicPr>
          <p:nvPr/>
        </p:nvPicPr>
        <p:blipFill>
          <a:blip r:embed="rId3"/>
          <a:stretch>
            <a:fillRect/>
          </a:stretch>
        </p:blipFill>
        <p:spPr>
          <a:xfrm>
            <a:off x="554318" y="1087581"/>
            <a:ext cx="3646892" cy="3496804"/>
          </a:xfrm>
          <a:prstGeom prst="rect">
            <a:avLst/>
          </a:prstGeom>
        </p:spPr>
      </p:pic>
      <p:sp>
        <p:nvSpPr>
          <p:cNvPr id="7" name="Rectangle 6">
            <a:extLst>
              <a:ext uri="{FF2B5EF4-FFF2-40B4-BE49-F238E27FC236}">
                <a16:creationId xmlns:a16="http://schemas.microsoft.com/office/drawing/2014/main" id="{A9DCD6E8-7BF4-4BF0-8BEB-D6B18EAAA753}"/>
              </a:ext>
            </a:extLst>
          </p:cNvPr>
          <p:cNvSpPr/>
          <p:nvPr/>
        </p:nvSpPr>
        <p:spPr>
          <a:xfrm>
            <a:off x="4329545" y="1079877"/>
            <a:ext cx="4357255" cy="3539430"/>
          </a:xfrm>
          <a:prstGeom prst="rect">
            <a:avLst/>
          </a:prstGeom>
        </p:spPr>
        <p:txBody>
          <a:bodyPr wrap="square">
            <a:spAutoFit/>
          </a:bodyPr>
          <a:lstStyle/>
          <a:p>
            <a:r>
              <a:rPr lang="en-US" sz="1600" dirty="0">
                <a:solidFill>
                  <a:srgbClr val="646569"/>
                </a:solidFill>
                <a:latin typeface="Arial"/>
              </a:rPr>
              <a:t>During exercise, higher intensities increase respiratory rates linearly with the </a:t>
            </a:r>
            <a:r>
              <a:rPr lang="en-US" sz="1600" i="1" dirty="0">
                <a:solidFill>
                  <a:srgbClr val="646569"/>
                </a:solidFill>
                <a:latin typeface="Arial"/>
              </a:rPr>
              <a:t>exception of two key deflection points </a:t>
            </a:r>
            <a:r>
              <a:rPr lang="en-US" sz="1600" dirty="0">
                <a:solidFill>
                  <a:srgbClr val="646569"/>
                </a:solidFill>
                <a:latin typeface="Arial"/>
              </a:rPr>
              <a:t>where significant ventilatory changes occur:</a:t>
            </a:r>
          </a:p>
          <a:p>
            <a:endParaRPr lang="en-US" sz="1600" dirty="0">
              <a:solidFill>
                <a:srgbClr val="646569"/>
              </a:solidFill>
              <a:latin typeface="Arial"/>
            </a:endParaRPr>
          </a:p>
          <a:p>
            <a:pPr marL="342900" indent="-342900">
              <a:buFont typeface="+mj-lt"/>
              <a:buAutoNum type="arabicPeriod"/>
            </a:pPr>
            <a:r>
              <a:rPr lang="en-US" sz="1600" b="1" dirty="0">
                <a:solidFill>
                  <a:srgbClr val="646569"/>
                </a:solidFill>
                <a:latin typeface="Arial"/>
              </a:rPr>
              <a:t>VT1-First Ventilatory Threshold:</a:t>
            </a:r>
            <a:br>
              <a:rPr lang="en-US" sz="1600" b="1" dirty="0">
                <a:solidFill>
                  <a:srgbClr val="646569"/>
                </a:solidFill>
                <a:latin typeface="Arial"/>
              </a:rPr>
            </a:br>
            <a:r>
              <a:rPr lang="en-US" sz="1600" dirty="0">
                <a:solidFill>
                  <a:srgbClr val="646569"/>
                </a:solidFill>
                <a:latin typeface="Arial"/>
              </a:rPr>
              <a:t>due to increased CO2 production as primary fuel utilized changes (fat    CHO); </a:t>
            </a:r>
            <a:r>
              <a:rPr lang="en-US" sz="1600" i="1" dirty="0">
                <a:solidFill>
                  <a:srgbClr val="646569"/>
                </a:solidFill>
                <a:latin typeface="Arial"/>
              </a:rPr>
              <a:t>corresponds with initial accumulation of blood lactate</a:t>
            </a:r>
          </a:p>
          <a:p>
            <a:pPr marL="342900" indent="-342900">
              <a:buFont typeface="+mj-lt"/>
              <a:buAutoNum type="arabicPeriod"/>
            </a:pPr>
            <a:endParaRPr lang="en-US" sz="1600" dirty="0">
              <a:solidFill>
                <a:srgbClr val="646569"/>
              </a:solidFill>
              <a:latin typeface="Arial"/>
            </a:endParaRPr>
          </a:p>
          <a:p>
            <a:pPr marL="342900" indent="-342900">
              <a:buFont typeface="+mj-lt"/>
              <a:buAutoNum type="arabicPeriod"/>
            </a:pPr>
            <a:r>
              <a:rPr lang="en-US" sz="1600" b="1" dirty="0">
                <a:solidFill>
                  <a:srgbClr val="646569"/>
                </a:solidFill>
                <a:latin typeface="Arial"/>
              </a:rPr>
              <a:t>VT2-Second Ventilatory Threshold: </a:t>
            </a:r>
            <a:r>
              <a:rPr lang="en-US" sz="1600" dirty="0">
                <a:solidFill>
                  <a:srgbClr val="646569"/>
                </a:solidFill>
                <a:latin typeface="Arial"/>
              </a:rPr>
              <a:t>associated with a rapid increase in blood lactate (lactate &gt; 4.0 mmol)</a:t>
            </a:r>
          </a:p>
        </p:txBody>
      </p:sp>
      <p:sp>
        <p:nvSpPr>
          <p:cNvPr id="8" name="Arrow: Right 7">
            <a:extLst>
              <a:ext uri="{FF2B5EF4-FFF2-40B4-BE49-F238E27FC236}">
                <a16:creationId xmlns:a16="http://schemas.microsoft.com/office/drawing/2014/main" id="{5F0AD3E5-FF6F-4337-BBF3-02606D588004}"/>
              </a:ext>
            </a:extLst>
          </p:cNvPr>
          <p:cNvSpPr/>
          <p:nvPr/>
        </p:nvSpPr>
        <p:spPr>
          <a:xfrm>
            <a:off x="7717882" y="2882738"/>
            <a:ext cx="168052" cy="1386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7770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32161"/>
            <a:ext cx="8229600" cy="612648"/>
          </a:xfrm>
        </p:spPr>
        <p:txBody>
          <a:bodyPr>
            <a:noAutofit/>
          </a:bodyPr>
          <a:lstStyle/>
          <a:p>
            <a:pPr>
              <a:defRPr/>
            </a:pPr>
            <a:r>
              <a:rPr lang="en-US" sz="3200" dirty="0"/>
              <a:t>Training Model: Intensity Markers </a:t>
            </a:r>
          </a:p>
        </p:txBody>
      </p:sp>
      <p:graphicFrame>
        <p:nvGraphicFramePr>
          <p:cNvPr id="5" name="Table 4"/>
          <p:cNvGraphicFramePr>
            <a:graphicFrameLocks noGrp="1"/>
          </p:cNvGraphicFramePr>
          <p:nvPr>
            <p:extLst>
              <p:ext uri="{D42A27DB-BD31-4B8C-83A1-F6EECF244321}">
                <p14:modId xmlns:p14="http://schemas.microsoft.com/office/powerpoint/2010/main" val="414994004"/>
              </p:ext>
            </p:extLst>
          </p:nvPr>
        </p:nvGraphicFramePr>
        <p:xfrm>
          <a:off x="1238098" y="2232160"/>
          <a:ext cx="6692741" cy="2161989"/>
        </p:xfrm>
        <a:graphic>
          <a:graphicData uri="http://schemas.openxmlformats.org/drawingml/2006/table">
            <a:tbl>
              <a:tblPr firstRow="1" bandRow="1">
                <a:tableStyleId>{125E5076-3810-47DD-B79F-674D7AD40C01}</a:tableStyleId>
              </a:tblPr>
              <a:tblGrid>
                <a:gridCol w="774541">
                  <a:extLst>
                    <a:ext uri="{9D8B030D-6E8A-4147-A177-3AD203B41FA5}">
                      <a16:colId xmlns:a16="http://schemas.microsoft.com/office/drawing/2014/main" val="20000"/>
                    </a:ext>
                  </a:extLst>
                </a:gridCol>
                <a:gridCol w="1900790">
                  <a:extLst>
                    <a:ext uri="{9D8B030D-6E8A-4147-A177-3AD203B41FA5}">
                      <a16:colId xmlns:a16="http://schemas.microsoft.com/office/drawing/2014/main" val="20001"/>
                    </a:ext>
                  </a:extLst>
                </a:gridCol>
                <a:gridCol w="2021949">
                  <a:extLst>
                    <a:ext uri="{9D8B030D-6E8A-4147-A177-3AD203B41FA5}">
                      <a16:colId xmlns:a16="http://schemas.microsoft.com/office/drawing/2014/main" val="20002"/>
                    </a:ext>
                  </a:extLst>
                </a:gridCol>
                <a:gridCol w="1995461">
                  <a:extLst>
                    <a:ext uri="{9D8B030D-6E8A-4147-A177-3AD203B41FA5}">
                      <a16:colId xmlns:a16="http://schemas.microsoft.com/office/drawing/2014/main" val="20003"/>
                    </a:ext>
                  </a:extLst>
                </a:gridCol>
              </a:tblGrid>
              <a:tr h="456178">
                <a:tc>
                  <a:txBody>
                    <a:bodyPr/>
                    <a:lstStyle/>
                    <a:p>
                      <a:pPr algn="ctr"/>
                      <a:r>
                        <a:rPr lang="en-US" sz="1200" dirty="0">
                          <a:latin typeface="Arial" panose="020B0604020202020204" pitchFamily="34" charset="0"/>
                          <a:cs typeface="Arial" panose="020B0604020202020204" pitchFamily="34" charset="0"/>
                        </a:rPr>
                        <a:t>VT1</a:t>
                      </a:r>
                      <a:r>
                        <a:rPr lang="en-US" sz="1200" baseline="0" dirty="0">
                          <a:latin typeface="Arial" panose="020B0604020202020204" pitchFamily="34" charset="0"/>
                          <a:cs typeface="Arial" panose="020B0604020202020204" pitchFamily="34" charset="0"/>
                        </a:rPr>
                        <a:t> &amp; VT2</a:t>
                      </a:r>
                      <a:endParaRPr lang="en-US" sz="1200" b="1" dirty="0">
                        <a:solidFill>
                          <a:schemeClr val="tx1"/>
                        </a:solidFill>
                        <a:latin typeface="Arial" panose="020B0604020202020204" pitchFamily="34" charset="0"/>
                        <a:cs typeface="Arial" panose="020B0604020202020204" pitchFamily="34" charset="0"/>
                      </a:endParaRPr>
                    </a:p>
                  </a:txBody>
                  <a:tcPr marL="68644" marR="68644" marT="34322" marB="34322" anchor="ctr"/>
                </a:tc>
                <a:tc>
                  <a:txBody>
                    <a:bodyPr/>
                    <a:lstStyle/>
                    <a:p>
                      <a:pPr marL="0" marR="0" algn="ctr">
                        <a:lnSpc>
                          <a:spcPct val="115000"/>
                        </a:lnSpc>
                        <a:spcBef>
                          <a:spcPts val="0"/>
                        </a:spcBef>
                        <a:spcAft>
                          <a:spcPts val="0"/>
                        </a:spcAft>
                      </a:pPr>
                      <a:r>
                        <a:rPr lang="en-US" sz="1200" dirty="0">
                          <a:latin typeface="Arial" panose="020B0604020202020204" pitchFamily="34" charset="0"/>
                          <a:cs typeface="Arial" panose="020B0604020202020204" pitchFamily="34" charset="0"/>
                        </a:rPr>
                        <a:t>Below VT1</a:t>
                      </a:r>
                      <a:endParaRPr lang="en-US" sz="1200" b="1" dirty="0">
                        <a:solidFill>
                          <a:schemeClr val="tx1"/>
                        </a:solidFill>
                        <a:latin typeface="Arial" panose="020B0604020202020204" pitchFamily="34" charset="0"/>
                        <a:ea typeface="Calibri"/>
                        <a:cs typeface="Arial" panose="020B0604020202020204" pitchFamily="34" charset="0"/>
                      </a:endParaRPr>
                    </a:p>
                  </a:txBody>
                  <a:tcPr marL="51483" marR="51483" marT="0" marB="0" anchor="ctr"/>
                </a:tc>
                <a:tc>
                  <a:txBody>
                    <a:bodyPr/>
                    <a:lstStyle/>
                    <a:p>
                      <a:pPr marL="0" marR="0" algn="ctr">
                        <a:lnSpc>
                          <a:spcPct val="115000"/>
                        </a:lnSpc>
                        <a:spcBef>
                          <a:spcPts val="0"/>
                        </a:spcBef>
                        <a:spcAft>
                          <a:spcPts val="0"/>
                        </a:spcAft>
                      </a:pPr>
                      <a:r>
                        <a:rPr lang="en-US" sz="1200" dirty="0">
                          <a:latin typeface="Arial" panose="020B0604020202020204" pitchFamily="34" charset="0"/>
                          <a:cs typeface="Arial" panose="020B0604020202020204" pitchFamily="34" charset="0"/>
                        </a:rPr>
                        <a:t>VT1 to just below VT2</a:t>
                      </a:r>
                      <a:endParaRPr lang="en-US" sz="1200" b="1" dirty="0">
                        <a:solidFill>
                          <a:schemeClr val="tx1"/>
                        </a:solidFill>
                        <a:latin typeface="Arial" panose="020B0604020202020204" pitchFamily="34" charset="0"/>
                        <a:ea typeface="Calibri"/>
                        <a:cs typeface="Arial" panose="020B0604020202020204" pitchFamily="34" charset="0"/>
                      </a:endParaRPr>
                    </a:p>
                  </a:txBody>
                  <a:tcPr marL="51483" marR="51483" marT="0" marB="0" anchor="ctr"/>
                </a:tc>
                <a:tc>
                  <a:txBody>
                    <a:bodyPr/>
                    <a:lstStyle/>
                    <a:p>
                      <a:pPr marL="0" marR="0" algn="ctr">
                        <a:lnSpc>
                          <a:spcPct val="115000"/>
                        </a:lnSpc>
                        <a:spcBef>
                          <a:spcPts val="0"/>
                        </a:spcBef>
                        <a:spcAft>
                          <a:spcPts val="0"/>
                        </a:spcAft>
                      </a:pPr>
                      <a:r>
                        <a:rPr lang="en-US" sz="1200" dirty="0">
                          <a:latin typeface="Arial" panose="020B0604020202020204" pitchFamily="34" charset="0"/>
                          <a:cs typeface="Arial" panose="020B0604020202020204" pitchFamily="34" charset="0"/>
                        </a:rPr>
                        <a:t>VT2 and Above</a:t>
                      </a:r>
                      <a:endParaRPr lang="en-US" sz="1200" b="1" dirty="0">
                        <a:solidFill>
                          <a:schemeClr val="bg1"/>
                        </a:solidFill>
                        <a:latin typeface="Arial" panose="020B0604020202020204" pitchFamily="34" charset="0"/>
                        <a:ea typeface="Calibri"/>
                        <a:cs typeface="Arial" panose="020B0604020202020204" pitchFamily="34" charset="0"/>
                      </a:endParaRPr>
                    </a:p>
                  </a:txBody>
                  <a:tcPr marL="51483" marR="51483" marT="0" marB="0" anchor="ctr"/>
                </a:tc>
                <a:extLst>
                  <a:ext uri="{0D108BD9-81ED-4DB2-BD59-A6C34878D82A}">
                    <a16:rowId xmlns:a16="http://schemas.microsoft.com/office/drawing/2014/main" val="10000"/>
                  </a:ext>
                </a:extLst>
              </a:tr>
              <a:tr h="380149">
                <a:tc>
                  <a:txBody>
                    <a:bodyPr/>
                    <a:lstStyle/>
                    <a:p>
                      <a:pPr algn="ctr"/>
                      <a:r>
                        <a:rPr lang="en-US" sz="1200" dirty="0">
                          <a:latin typeface="Arial" panose="020B0604020202020204" pitchFamily="34" charset="0"/>
                          <a:cs typeface="Arial" panose="020B0604020202020204" pitchFamily="34" charset="0"/>
                        </a:rPr>
                        <a:t>HR</a:t>
                      </a:r>
                      <a:endParaRPr lang="en-US" sz="1200" b="1" dirty="0">
                        <a:solidFill>
                          <a:schemeClr val="tx1"/>
                        </a:solidFill>
                        <a:latin typeface="Arial" panose="020B0604020202020204" pitchFamily="34" charset="0"/>
                        <a:cs typeface="Arial" panose="020B0604020202020204" pitchFamily="34" charset="0"/>
                      </a:endParaRPr>
                    </a:p>
                  </a:txBody>
                  <a:tcPr marL="68644" marR="68644" marT="34322" marB="34322" anchor="ctr"/>
                </a:tc>
                <a:tc>
                  <a:txBody>
                    <a:bodyPr/>
                    <a:lstStyle/>
                    <a:p>
                      <a:pPr marL="0" marR="0" algn="ctr">
                        <a:lnSpc>
                          <a:spcPct val="115000"/>
                        </a:lnSpc>
                        <a:spcBef>
                          <a:spcPts val="0"/>
                        </a:spcBef>
                        <a:spcAft>
                          <a:spcPts val="0"/>
                        </a:spcAft>
                      </a:pPr>
                      <a:r>
                        <a:rPr lang="en-US" sz="1200" dirty="0">
                          <a:latin typeface="Arial" panose="020B0604020202020204" pitchFamily="34" charset="0"/>
                          <a:cs typeface="Arial" panose="020B0604020202020204" pitchFamily="34" charset="0"/>
                        </a:rPr>
                        <a:t>HR &lt; VT1</a:t>
                      </a:r>
                      <a:endParaRPr lang="en-US" sz="1200" b="1" dirty="0">
                        <a:solidFill>
                          <a:schemeClr val="tx1"/>
                        </a:solidFill>
                        <a:latin typeface="Arial" panose="020B0604020202020204" pitchFamily="34" charset="0"/>
                        <a:ea typeface="Calibri"/>
                        <a:cs typeface="Arial" panose="020B0604020202020204" pitchFamily="34" charset="0"/>
                      </a:endParaRPr>
                    </a:p>
                  </a:txBody>
                  <a:tcPr marL="51483" marR="51483" marT="0" marB="0" anchor="ctr"/>
                </a:tc>
                <a:tc>
                  <a:txBody>
                    <a:bodyPr/>
                    <a:lstStyle/>
                    <a:p>
                      <a:pPr marL="0" marR="0" algn="ctr">
                        <a:lnSpc>
                          <a:spcPct val="115000"/>
                        </a:lnSpc>
                        <a:spcBef>
                          <a:spcPts val="0"/>
                        </a:spcBef>
                        <a:spcAft>
                          <a:spcPts val="0"/>
                        </a:spcAft>
                      </a:pPr>
                      <a:r>
                        <a:rPr lang="en-US" sz="1200" dirty="0">
                          <a:latin typeface="Arial" panose="020B0604020202020204" pitchFamily="34" charset="0"/>
                          <a:cs typeface="Arial" panose="020B0604020202020204" pitchFamily="34" charset="0"/>
                        </a:rPr>
                        <a:t>HR </a:t>
                      </a:r>
                      <a:r>
                        <a:rPr lang="en-US" sz="1200" u="sng" dirty="0">
                          <a:latin typeface="Arial" panose="020B0604020202020204" pitchFamily="34" charset="0"/>
                          <a:cs typeface="Arial" panose="020B0604020202020204" pitchFamily="34" charset="0"/>
                        </a:rPr>
                        <a:t>&gt;</a:t>
                      </a:r>
                      <a:r>
                        <a:rPr lang="en-US" sz="1200" dirty="0">
                          <a:latin typeface="Arial" panose="020B0604020202020204" pitchFamily="34" charset="0"/>
                          <a:cs typeface="Arial" panose="020B0604020202020204" pitchFamily="34" charset="0"/>
                        </a:rPr>
                        <a:t> VT1 to HR &lt; VT2</a:t>
                      </a:r>
                      <a:endParaRPr lang="en-US" sz="1200" b="1" dirty="0">
                        <a:solidFill>
                          <a:schemeClr val="tx1"/>
                        </a:solidFill>
                        <a:latin typeface="Arial" panose="020B0604020202020204" pitchFamily="34" charset="0"/>
                        <a:ea typeface="Calibri"/>
                        <a:cs typeface="Arial" panose="020B0604020202020204" pitchFamily="34" charset="0"/>
                      </a:endParaRPr>
                    </a:p>
                  </a:txBody>
                  <a:tcPr marL="51483" marR="51483" marT="0" marB="0" anchor="ctr"/>
                </a:tc>
                <a:tc>
                  <a:txBody>
                    <a:bodyPr/>
                    <a:lstStyle/>
                    <a:p>
                      <a:pPr marL="0" marR="0" algn="ctr">
                        <a:lnSpc>
                          <a:spcPct val="115000"/>
                        </a:lnSpc>
                        <a:spcBef>
                          <a:spcPts val="0"/>
                        </a:spcBef>
                        <a:spcAft>
                          <a:spcPts val="0"/>
                        </a:spcAft>
                      </a:pPr>
                      <a:r>
                        <a:rPr lang="en-US" sz="1200" dirty="0">
                          <a:latin typeface="Arial" panose="020B0604020202020204" pitchFamily="34" charset="0"/>
                          <a:cs typeface="Arial" panose="020B0604020202020204" pitchFamily="34" charset="0"/>
                        </a:rPr>
                        <a:t>HR </a:t>
                      </a:r>
                      <a:r>
                        <a:rPr lang="en-US" sz="1200" u="sng" dirty="0">
                          <a:latin typeface="Arial" panose="020B0604020202020204" pitchFamily="34" charset="0"/>
                          <a:cs typeface="Arial" panose="020B0604020202020204" pitchFamily="34" charset="0"/>
                        </a:rPr>
                        <a:t>&gt;</a:t>
                      </a:r>
                      <a:r>
                        <a:rPr lang="en-US" sz="1200" dirty="0">
                          <a:latin typeface="Arial" panose="020B0604020202020204" pitchFamily="34" charset="0"/>
                          <a:cs typeface="Arial" panose="020B0604020202020204" pitchFamily="34" charset="0"/>
                        </a:rPr>
                        <a:t> VT2</a:t>
                      </a:r>
                      <a:endParaRPr lang="en-US" sz="1200" b="1" dirty="0">
                        <a:solidFill>
                          <a:schemeClr val="bg1"/>
                        </a:solidFill>
                        <a:latin typeface="Arial" panose="020B0604020202020204" pitchFamily="34" charset="0"/>
                        <a:ea typeface="Calibri"/>
                        <a:cs typeface="Arial" panose="020B0604020202020204" pitchFamily="34" charset="0"/>
                      </a:endParaRPr>
                    </a:p>
                  </a:txBody>
                  <a:tcPr marL="51483" marR="51483" marT="0" marB="0" anchor="ctr"/>
                </a:tc>
                <a:extLst>
                  <a:ext uri="{0D108BD9-81ED-4DB2-BD59-A6C34878D82A}">
                    <a16:rowId xmlns:a16="http://schemas.microsoft.com/office/drawing/2014/main" val="10001"/>
                  </a:ext>
                </a:extLst>
              </a:tr>
              <a:tr h="456178">
                <a:tc>
                  <a:txBody>
                    <a:bodyPr/>
                    <a:lstStyle/>
                    <a:p>
                      <a:pPr algn="ctr"/>
                      <a:r>
                        <a:rPr lang="en-US" sz="1200" dirty="0">
                          <a:latin typeface="Arial" panose="020B0604020202020204" pitchFamily="34" charset="0"/>
                          <a:cs typeface="Arial" panose="020B0604020202020204" pitchFamily="34" charset="0"/>
                        </a:rPr>
                        <a:t>Talk Test</a:t>
                      </a:r>
                      <a:endParaRPr lang="en-US" sz="1200" b="1" dirty="0">
                        <a:solidFill>
                          <a:schemeClr val="tx1"/>
                        </a:solidFill>
                        <a:latin typeface="Arial" panose="020B0604020202020204" pitchFamily="34" charset="0"/>
                        <a:cs typeface="Arial" panose="020B0604020202020204" pitchFamily="34" charset="0"/>
                      </a:endParaRPr>
                    </a:p>
                  </a:txBody>
                  <a:tcPr marL="68644" marR="68644" marT="34322" marB="34322" anchor="ctr"/>
                </a:tc>
                <a:tc>
                  <a:txBody>
                    <a:bodyPr/>
                    <a:lstStyle/>
                    <a:p>
                      <a:pPr marL="0" marR="0" algn="ctr">
                        <a:lnSpc>
                          <a:spcPct val="115000"/>
                        </a:lnSpc>
                        <a:spcBef>
                          <a:spcPts val="0"/>
                        </a:spcBef>
                        <a:spcAft>
                          <a:spcPts val="0"/>
                        </a:spcAft>
                      </a:pPr>
                      <a:r>
                        <a:rPr lang="en-US" sz="1200" dirty="0">
                          <a:latin typeface="Arial" panose="020B0604020202020204" pitchFamily="34" charset="0"/>
                          <a:cs typeface="Arial" panose="020B0604020202020204" pitchFamily="34" charset="0"/>
                        </a:rPr>
                        <a:t>Can talk comfortably</a:t>
                      </a:r>
                      <a:endParaRPr lang="en-US" sz="1200" b="1" i="1" dirty="0">
                        <a:solidFill>
                          <a:schemeClr val="tx1"/>
                        </a:solidFill>
                        <a:latin typeface="Arial" panose="020B0604020202020204" pitchFamily="34" charset="0"/>
                        <a:ea typeface="Calibri"/>
                        <a:cs typeface="Arial" panose="020B0604020202020204" pitchFamily="34" charset="0"/>
                      </a:endParaRPr>
                    </a:p>
                  </a:txBody>
                  <a:tcPr marL="51483" marR="51483" marT="0" marB="0" anchor="ctr"/>
                </a:tc>
                <a:tc>
                  <a:txBody>
                    <a:bodyPr/>
                    <a:lstStyle/>
                    <a:p>
                      <a:pPr marL="0" marR="0" algn="ctr">
                        <a:lnSpc>
                          <a:spcPct val="115000"/>
                        </a:lnSpc>
                        <a:spcBef>
                          <a:spcPts val="0"/>
                        </a:spcBef>
                        <a:spcAft>
                          <a:spcPts val="0"/>
                        </a:spcAft>
                      </a:pPr>
                      <a:r>
                        <a:rPr lang="en-US" sz="1200" dirty="0">
                          <a:latin typeface="Arial" panose="020B0604020202020204" pitchFamily="34" charset="0"/>
                          <a:cs typeface="Arial" panose="020B0604020202020204" pitchFamily="34" charset="0"/>
                        </a:rPr>
                        <a:t>Not sure if talking is comfortable</a:t>
                      </a:r>
                      <a:endParaRPr lang="en-US" sz="1200" b="1" i="1" dirty="0">
                        <a:solidFill>
                          <a:schemeClr val="tx1"/>
                        </a:solidFill>
                        <a:latin typeface="Arial" panose="020B0604020202020204" pitchFamily="34" charset="0"/>
                        <a:ea typeface="Calibri"/>
                        <a:cs typeface="Arial" panose="020B0604020202020204" pitchFamily="34" charset="0"/>
                      </a:endParaRPr>
                    </a:p>
                  </a:txBody>
                  <a:tcPr marL="51483" marR="51483" marT="0" marB="0" anchor="ctr"/>
                </a:tc>
                <a:tc>
                  <a:txBody>
                    <a:bodyPr/>
                    <a:lstStyle/>
                    <a:p>
                      <a:pPr marL="0" marR="0" algn="ctr">
                        <a:lnSpc>
                          <a:spcPct val="115000"/>
                        </a:lnSpc>
                        <a:spcBef>
                          <a:spcPts val="0"/>
                        </a:spcBef>
                        <a:spcAft>
                          <a:spcPts val="0"/>
                        </a:spcAft>
                      </a:pPr>
                      <a:r>
                        <a:rPr lang="en-US" sz="1200" dirty="0">
                          <a:latin typeface="Arial" panose="020B0604020202020204" pitchFamily="34" charset="0"/>
                          <a:cs typeface="Arial" panose="020B0604020202020204" pitchFamily="34" charset="0"/>
                        </a:rPr>
                        <a:t>Definitely cannot talk comfortably</a:t>
                      </a:r>
                      <a:endParaRPr lang="en-US" sz="1200" b="1" i="1" dirty="0">
                        <a:solidFill>
                          <a:schemeClr val="bg1"/>
                        </a:solidFill>
                        <a:latin typeface="Arial" panose="020B0604020202020204" pitchFamily="34" charset="0"/>
                        <a:ea typeface="Calibri"/>
                        <a:cs typeface="Arial" panose="020B0604020202020204" pitchFamily="34" charset="0"/>
                      </a:endParaRPr>
                    </a:p>
                  </a:txBody>
                  <a:tcPr marL="51483" marR="51483" marT="0" marB="0" anchor="ctr"/>
                </a:tc>
                <a:extLst>
                  <a:ext uri="{0D108BD9-81ED-4DB2-BD59-A6C34878D82A}">
                    <a16:rowId xmlns:a16="http://schemas.microsoft.com/office/drawing/2014/main" val="10002"/>
                  </a:ext>
                </a:extLst>
              </a:tr>
              <a:tr h="434742">
                <a:tc>
                  <a:txBody>
                    <a:bodyPr/>
                    <a:lstStyle/>
                    <a:p>
                      <a:pPr algn="ctr"/>
                      <a:r>
                        <a:rPr lang="en-US" sz="1200" dirty="0">
                          <a:latin typeface="Arial" panose="020B0604020202020204" pitchFamily="34" charset="0"/>
                          <a:cs typeface="Arial" panose="020B0604020202020204" pitchFamily="34" charset="0"/>
                        </a:rPr>
                        <a:t>RPE Terms</a:t>
                      </a:r>
                      <a:endParaRPr lang="en-US" sz="1200" b="1" dirty="0">
                        <a:solidFill>
                          <a:schemeClr val="tx1"/>
                        </a:solidFill>
                        <a:latin typeface="Arial" panose="020B0604020202020204" pitchFamily="34" charset="0"/>
                        <a:cs typeface="Arial" panose="020B0604020202020204" pitchFamily="34" charset="0"/>
                      </a:endParaRPr>
                    </a:p>
                  </a:txBody>
                  <a:tcPr marL="68644" marR="68644" marT="34322" marB="34322"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Moderate to</a:t>
                      </a:r>
                    </a:p>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somewhat hard</a:t>
                      </a:r>
                      <a:endParaRPr lang="en-US" sz="1200" b="1" i="1" dirty="0">
                        <a:solidFill>
                          <a:schemeClr val="tx1"/>
                        </a:solidFill>
                        <a:latin typeface="Arial" panose="020B0604020202020204" pitchFamily="34" charset="0"/>
                        <a:ea typeface="Calibri"/>
                        <a:cs typeface="Arial" panose="020B0604020202020204" pitchFamily="34" charset="0"/>
                      </a:endParaRPr>
                    </a:p>
                  </a:txBody>
                  <a:tcPr marL="51483" marR="51483" marT="0" marB="0" anchor="ctr"/>
                </a:tc>
                <a:tc>
                  <a:txBody>
                    <a:bodyPr/>
                    <a:lstStyle/>
                    <a:p>
                      <a:pPr marL="0" marR="0" algn="ctr">
                        <a:lnSpc>
                          <a:spcPct val="115000"/>
                        </a:lnSpc>
                        <a:spcBef>
                          <a:spcPts val="0"/>
                        </a:spcBef>
                        <a:spcAft>
                          <a:spcPts val="0"/>
                        </a:spcAft>
                      </a:pPr>
                      <a:r>
                        <a:rPr lang="en-US" sz="1200" dirty="0">
                          <a:latin typeface="Arial" panose="020B0604020202020204" pitchFamily="34" charset="0"/>
                          <a:cs typeface="Arial" panose="020B0604020202020204" pitchFamily="34" charset="0"/>
                        </a:rPr>
                        <a:t>Hard</a:t>
                      </a:r>
                      <a:endParaRPr lang="en-US" sz="1200" b="1" i="1" dirty="0">
                        <a:solidFill>
                          <a:schemeClr val="tx1"/>
                        </a:solidFill>
                        <a:latin typeface="Arial" panose="020B0604020202020204" pitchFamily="34" charset="0"/>
                        <a:ea typeface="Calibri"/>
                        <a:cs typeface="Arial" panose="020B0604020202020204" pitchFamily="34" charset="0"/>
                      </a:endParaRPr>
                    </a:p>
                  </a:txBody>
                  <a:tcPr marL="51483" marR="51483" marT="0" marB="0" anchor="ctr"/>
                </a:tc>
                <a:tc>
                  <a:txBody>
                    <a:bodyPr/>
                    <a:lstStyle/>
                    <a:p>
                      <a:pPr marL="0" marR="0" algn="ctr">
                        <a:lnSpc>
                          <a:spcPct val="115000"/>
                        </a:lnSpc>
                        <a:spcBef>
                          <a:spcPts val="0"/>
                        </a:spcBef>
                        <a:spcAft>
                          <a:spcPts val="0"/>
                        </a:spcAft>
                      </a:pPr>
                      <a:r>
                        <a:rPr lang="en-US" sz="1200" dirty="0">
                          <a:latin typeface="Arial" panose="020B0604020202020204" pitchFamily="34" charset="0"/>
                          <a:cs typeface="Arial" panose="020B0604020202020204" pitchFamily="34" charset="0"/>
                        </a:rPr>
                        <a:t>Very hard to</a:t>
                      </a:r>
                    </a:p>
                    <a:p>
                      <a:pPr marL="0" marR="0" algn="ctr">
                        <a:lnSpc>
                          <a:spcPct val="115000"/>
                        </a:lnSpc>
                        <a:spcBef>
                          <a:spcPts val="0"/>
                        </a:spcBef>
                        <a:spcAft>
                          <a:spcPts val="0"/>
                        </a:spcAft>
                      </a:pPr>
                      <a:r>
                        <a:rPr lang="en-US" sz="1200" dirty="0">
                          <a:latin typeface="Arial" panose="020B0604020202020204" pitchFamily="34" charset="0"/>
                          <a:cs typeface="Arial" panose="020B0604020202020204" pitchFamily="34" charset="0"/>
                        </a:rPr>
                        <a:t>extremely hard</a:t>
                      </a:r>
                      <a:endParaRPr lang="en-US" sz="1200" b="1" i="1" dirty="0">
                        <a:solidFill>
                          <a:schemeClr val="bg1"/>
                        </a:solidFill>
                        <a:latin typeface="Arial" panose="020B0604020202020204" pitchFamily="34" charset="0"/>
                        <a:ea typeface="Calibri"/>
                        <a:cs typeface="Arial" panose="020B0604020202020204" pitchFamily="34" charset="0"/>
                      </a:endParaRPr>
                    </a:p>
                  </a:txBody>
                  <a:tcPr marL="51483" marR="51483" marT="0" marB="0" anchor="ctr"/>
                </a:tc>
                <a:extLst>
                  <a:ext uri="{0D108BD9-81ED-4DB2-BD59-A6C34878D82A}">
                    <a16:rowId xmlns:a16="http://schemas.microsoft.com/office/drawing/2014/main" val="10003"/>
                  </a:ext>
                </a:extLst>
              </a:tr>
              <a:tr h="434742">
                <a:tc>
                  <a:txBody>
                    <a:bodyPr/>
                    <a:lstStyle/>
                    <a:p>
                      <a:pPr algn="ctr"/>
                      <a:r>
                        <a:rPr lang="en-US" sz="1200" dirty="0">
                          <a:latin typeface="Arial" panose="020B0604020202020204" pitchFamily="34" charset="0"/>
                          <a:cs typeface="Arial" panose="020B0604020202020204" pitchFamily="34" charset="0"/>
                        </a:rPr>
                        <a:t>RPE </a:t>
                      </a:r>
                    </a:p>
                    <a:p>
                      <a:pPr algn="ctr"/>
                      <a:r>
                        <a:rPr lang="en-US" sz="1200" dirty="0">
                          <a:latin typeface="Arial" panose="020B0604020202020204" pitchFamily="34" charset="0"/>
                          <a:cs typeface="Arial" panose="020B0604020202020204" pitchFamily="34" charset="0"/>
                        </a:rPr>
                        <a:t>(0-10)</a:t>
                      </a:r>
                      <a:endParaRPr lang="en-US" sz="1200" b="1" dirty="0">
                        <a:solidFill>
                          <a:schemeClr val="tx1"/>
                        </a:solidFill>
                        <a:latin typeface="Arial" panose="020B0604020202020204" pitchFamily="34" charset="0"/>
                        <a:cs typeface="Arial" panose="020B0604020202020204" pitchFamily="34" charset="0"/>
                      </a:endParaRPr>
                    </a:p>
                  </a:txBody>
                  <a:tcPr marL="68644" marR="68644" marT="34322" marB="34322"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3 to 4</a:t>
                      </a:r>
                      <a:endParaRPr lang="en-US" sz="1200" b="1" dirty="0">
                        <a:solidFill>
                          <a:schemeClr val="tx1"/>
                        </a:solidFill>
                        <a:latin typeface="Arial" panose="020B0604020202020204" pitchFamily="34" charset="0"/>
                        <a:ea typeface="Calibri"/>
                        <a:cs typeface="Arial" panose="020B0604020202020204" pitchFamily="34" charset="0"/>
                      </a:endParaRPr>
                    </a:p>
                  </a:txBody>
                  <a:tcPr marL="51483" marR="51483" marT="0" marB="0" anchor="ctr"/>
                </a:tc>
                <a:tc>
                  <a:txBody>
                    <a:bodyPr/>
                    <a:lstStyle/>
                    <a:p>
                      <a:pPr marL="0" marR="0" algn="ctr">
                        <a:lnSpc>
                          <a:spcPct val="115000"/>
                        </a:lnSpc>
                        <a:spcBef>
                          <a:spcPts val="0"/>
                        </a:spcBef>
                        <a:spcAft>
                          <a:spcPts val="0"/>
                        </a:spcAft>
                      </a:pPr>
                      <a:r>
                        <a:rPr lang="en-US" sz="1200" dirty="0">
                          <a:latin typeface="Arial" panose="020B0604020202020204" pitchFamily="34" charset="0"/>
                          <a:cs typeface="Arial" panose="020B0604020202020204" pitchFamily="34" charset="0"/>
                        </a:rPr>
                        <a:t>5 to 6</a:t>
                      </a:r>
                      <a:endParaRPr lang="en-US" sz="1200" b="1" dirty="0">
                        <a:solidFill>
                          <a:schemeClr val="tx1"/>
                        </a:solidFill>
                        <a:latin typeface="Arial" panose="020B0604020202020204" pitchFamily="34" charset="0"/>
                        <a:ea typeface="Calibri"/>
                        <a:cs typeface="Arial" panose="020B0604020202020204" pitchFamily="34" charset="0"/>
                      </a:endParaRPr>
                    </a:p>
                  </a:txBody>
                  <a:tcPr marL="51483" marR="51483" marT="0" marB="0" anchor="ctr"/>
                </a:tc>
                <a:tc>
                  <a:txBody>
                    <a:bodyPr/>
                    <a:lstStyle/>
                    <a:p>
                      <a:pPr marL="0" marR="0" algn="ctr">
                        <a:lnSpc>
                          <a:spcPct val="115000"/>
                        </a:lnSpc>
                        <a:spcBef>
                          <a:spcPts val="0"/>
                        </a:spcBef>
                        <a:spcAft>
                          <a:spcPts val="0"/>
                        </a:spcAft>
                      </a:pPr>
                      <a:r>
                        <a:rPr lang="en-US" sz="1200" dirty="0">
                          <a:latin typeface="Arial" panose="020B0604020202020204" pitchFamily="34" charset="0"/>
                          <a:cs typeface="Arial" panose="020B0604020202020204" pitchFamily="34" charset="0"/>
                        </a:rPr>
                        <a:t>7 to 10</a:t>
                      </a:r>
                      <a:endParaRPr lang="en-US" sz="1200" b="1" dirty="0">
                        <a:solidFill>
                          <a:schemeClr val="bg1"/>
                        </a:solidFill>
                        <a:latin typeface="Arial" panose="020B0604020202020204" pitchFamily="34" charset="0"/>
                        <a:ea typeface="Calibri"/>
                        <a:cs typeface="Arial" panose="020B0604020202020204" pitchFamily="34" charset="0"/>
                      </a:endParaRPr>
                    </a:p>
                  </a:txBody>
                  <a:tcPr marL="51483" marR="51483" marT="0" marB="0" anchor="ctr"/>
                </a:tc>
                <a:extLst>
                  <a:ext uri="{0D108BD9-81ED-4DB2-BD59-A6C34878D82A}">
                    <a16:rowId xmlns:a16="http://schemas.microsoft.com/office/drawing/2014/main" val="10004"/>
                  </a:ext>
                </a:extLst>
              </a:tr>
            </a:tbl>
          </a:graphicData>
        </a:graphic>
      </p:graphicFrame>
      <p:sp>
        <p:nvSpPr>
          <p:cNvPr id="10" name="Down Arrow 5">
            <a:extLst>
              <a:ext uri="{FF2B5EF4-FFF2-40B4-BE49-F238E27FC236}">
                <a16:creationId xmlns:a16="http://schemas.microsoft.com/office/drawing/2014/main" id="{69A10B45-3B16-482D-AC9F-4B9837358052}"/>
              </a:ext>
            </a:extLst>
          </p:cNvPr>
          <p:cNvSpPr/>
          <p:nvPr/>
        </p:nvSpPr>
        <p:spPr>
          <a:xfrm>
            <a:off x="3210087" y="1079053"/>
            <a:ext cx="425479" cy="404949"/>
          </a:xfrm>
          <a:prstGeom prst="downArrow">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graphicFrame>
        <p:nvGraphicFramePr>
          <p:cNvPr id="11" name="Diagram 10">
            <a:extLst>
              <a:ext uri="{FF2B5EF4-FFF2-40B4-BE49-F238E27FC236}">
                <a16:creationId xmlns:a16="http://schemas.microsoft.com/office/drawing/2014/main" id="{2029E684-2762-44E1-AE5A-E84A50709E71}"/>
              </a:ext>
            </a:extLst>
          </p:cNvPr>
          <p:cNvGraphicFramePr/>
          <p:nvPr>
            <p:extLst>
              <p:ext uri="{D42A27DB-BD31-4B8C-83A1-F6EECF244321}">
                <p14:modId xmlns:p14="http://schemas.microsoft.com/office/powerpoint/2010/main" val="2441051200"/>
              </p:ext>
            </p:extLst>
          </p:nvPr>
        </p:nvGraphicFramePr>
        <p:xfrm>
          <a:off x="1238098" y="1468583"/>
          <a:ext cx="6692741" cy="565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Down Arrow 15">
            <a:extLst>
              <a:ext uri="{FF2B5EF4-FFF2-40B4-BE49-F238E27FC236}">
                <a16:creationId xmlns:a16="http://schemas.microsoft.com/office/drawing/2014/main" id="{8AD44D8C-CEC7-411B-A451-82600B6AB624}"/>
              </a:ext>
            </a:extLst>
          </p:cNvPr>
          <p:cNvSpPr/>
          <p:nvPr/>
        </p:nvSpPr>
        <p:spPr>
          <a:xfrm>
            <a:off x="5508436" y="1079052"/>
            <a:ext cx="425479" cy="404949"/>
          </a:xfrm>
          <a:prstGeom prst="downArrow">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9152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59"/>
            <a:ext cx="8229600" cy="612648"/>
          </a:xfrm>
        </p:spPr>
        <p:txBody>
          <a:bodyPr/>
          <a:lstStyle/>
          <a:p>
            <a:r>
              <a:rPr lang="en-US" sz="3200" dirty="0"/>
              <a:t>Self-blood Glucose Monitoring</a:t>
            </a:r>
          </a:p>
        </p:txBody>
      </p:sp>
      <p:sp>
        <p:nvSpPr>
          <p:cNvPr id="5" name="Content Placeholder 2">
            <a:extLst>
              <a:ext uri="{FF2B5EF4-FFF2-40B4-BE49-F238E27FC236}">
                <a16:creationId xmlns:a16="http://schemas.microsoft.com/office/drawing/2014/main" id="{A3E8CD40-373D-45A6-8A31-94F27DE0D09C}"/>
              </a:ext>
            </a:extLst>
          </p:cNvPr>
          <p:cNvSpPr>
            <a:spLocks noGrp="1"/>
          </p:cNvSpPr>
          <p:nvPr>
            <p:ph idx="1"/>
          </p:nvPr>
        </p:nvSpPr>
        <p:spPr>
          <a:xfrm>
            <a:off x="457199" y="1051560"/>
            <a:ext cx="7922871" cy="3254222"/>
          </a:xfrm>
        </p:spPr>
        <p:txBody>
          <a:bodyPr>
            <a:noAutofit/>
          </a:bodyPr>
          <a:lstStyle/>
          <a:p>
            <a:pPr marL="0" indent="0" defTabSz="114294">
              <a:lnSpc>
                <a:spcPct val="120000"/>
              </a:lnSpc>
              <a:spcBef>
                <a:spcPts val="300"/>
              </a:spcBef>
              <a:spcAft>
                <a:spcPts val="300"/>
              </a:spcAft>
              <a:buClr>
                <a:srgbClr val="646569"/>
              </a:buClr>
              <a:buSzPct val="100000"/>
              <a:buNone/>
            </a:pPr>
            <a:r>
              <a:rPr lang="en-US" altLang="en-US" sz="2100" dirty="0">
                <a:solidFill>
                  <a:srgbClr val="0076C0"/>
                </a:solidFill>
              </a:rPr>
              <a:t>Clients should perform SBGM before and after each PA session. If blood glucose is: </a:t>
            </a:r>
            <a:br>
              <a:rPr lang="en-US" altLang="en-US" sz="2100" dirty="0">
                <a:solidFill>
                  <a:srgbClr val="0076C0"/>
                </a:solidFill>
              </a:rPr>
            </a:br>
            <a:r>
              <a:rPr lang="en-US" altLang="en-US" sz="1200" dirty="0">
                <a:solidFill>
                  <a:srgbClr val="0076C0"/>
                </a:solidFill>
              </a:rPr>
              <a:t> </a:t>
            </a:r>
          </a:p>
          <a:p>
            <a:pPr lvl="1" defTabSz="114294">
              <a:lnSpc>
                <a:spcPct val="120000"/>
              </a:lnSpc>
              <a:spcBef>
                <a:spcPts val="300"/>
              </a:spcBef>
              <a:spcAft>
                <a:spcPts val="300"/>
              </a:spcAft>
              <a:buClr>
                <a:srgbClr val="646569"/>
              </a:buClr>
              <a:buSzPct val="100000"/>
            </a:pPr>
            <a:r>
              <a:rPr lang="en-US" altLang="en-US" sz="1800" b="1" dirty="0">
                <a:solidFill>
                  <a:srgbClr val="646569"/>
                </a:solidFill>
              </a:rPr>
              <a:t>&gt;250 </a:t>
            </a:r>
            <a:r>
              <a:rPr lang="en-US" altLang="en-US" sz="1800" dirty="0">
                <a:solidFill>
                  <a:srgbClr val="646569"/>
                </a:solidFill>
              </a:rPr>
              <a:t>mg/</a:t>
            </a:r>
            <a:r>
              <a:rPr lang="en-US" altLang="en-US" sz="1800" dirty="0" err="1">
                <a:solidFill>
                  <a:srgbClr val="646569"/>
                </a:solidFill>
              </a:rPr>
              <a:t>dL</a:t>
            </a:r>
            <a:r>
              <a:rPr lang="en-US" altLang="en-US" sz="1800" dirty="0">
                <a:solidFill>
                  <a:srgbClr val="646569"/>
                </a:solidFill>
              </a:rPr>
              <a:t> with ketones or </a:t>
            </a:r>
            <a:r>
              <a:rPr lang="en-US" altLang="en-US" sz="1800" b="1" dirty="0">
                <a:solidFill>
                  <a:srgbClr val="646569"/>
                </a:solidFill>
              </a:rPr>
              <a:t>&gt;300 </a:t>
            </a:r>
            <a:r>
              <a:rPr lang="en-US" altLang="en-US" sz="1800" dirty="0">
                <a:solidFill>
                  <a:srgbClr val="646569"/>
                </a:solidFill>
              </a:rPr>
              <a:t>mg/</a:t>
            </a:r>
            <a:r>
              <a:rPr lang="en-US" altLang="en-US" sz="1800" dirty="0" err="1">
                <a:solidFill>
                  <a:srgbClr val="646569"/>
                </a:solidFill>
              </a:rPr>
              <a:t>dL</a:t>
            </a:r>
            <a:r>
              <a:rPr lang="en-US" altLang="en-US" sz="1800" dirty="0">
                <a:solidFill>
                  <a:srgbClr val="646569"/>
                </a:solidFill>
              </a:rPr>
              <a:t> with no ketones present, physical activity should be postponed</a:t>
            </a:r>
          </a:p>
          <a:p>
            <a:pPr lvl="1" defTabSz="114294">
              <a:lnSpc>
                <a:spcPct val="120000"/>
              </a:lnSpc>
              <a:spcBef>
                <a:spcPts val="300"/>
              </a:spcBef>
              <a:spcAft>
                <a:spcPts val="300"/>
              </a:spcAft>
              <a:buClr>
                <a:srgbClr val="646569"/>
              </a:buClr>
              <a:buSzPct val="100000"/>
            </a:pPr>
            <a:r>
              <a:rPr lang="en-US" altLang="en-US" sz="1800" b="1" dirty="0">
                <a:solidFill>
                  <a:srgbClr val="646569"/>
                </a:solidFill>
              </a:rPr>
              <a:t>&lt;100 </a:t>
            </a:r>
            <a:r>
              <a:rPr lang="en-US" altLang="en-US" sz="1800" dirty="0">
                <a:solidFill>
                  <a:srgbClr val="646569"/>
                </a:solidFill>
              </a:rPr>
              <a:t>mg/dL, eat a small snack consisting of 15-30 grams CHO and recheck blood glucose before exercising</a:t>
            </a:r>
          </a:p>
          <a:p>
            <a:pPr lvl="1" defTabSz="114294">
              <a:lnSpc>
                <a:spcPct val="120000"/>
              </a:lnSpc>
              <a:spcBef>
                <a:spcPts val="300"/>
              </a:spcBef>
              <a:spcAft>
                <a:spcPts val="300"/>
              </a:spcAft>
              <a:buClr>
                <a:srgbClr val="646569"/>
              </a:buClr>
              <a:buSzPct val="100000"/>
            </a:pPr>
            <a:r>
              <a:rPr lang="en-US" altLang="en-US" sz="1800" dirty="0">
                <a:solidFill>
                  <a:srgbClr val="646569"/>
                </a:solidFill>
              </a:rPr>
              <a:t>Between </a:t>
            </a:r>
            <a:r>
              <a:rPr lang="en-US" altLang="en-US" sz="1800" b="1" dirty="0">
                <a:solidFill>
                  <a:srgbClr val="646569"/>
                </a:solidFill>
              </a:rPr>
              <a:t>100 </a:t>
            </a:r>
            <a:r>
              <a:rPr lang="en-US" altLang="en-US" sz="1800" dirty="0">
                <a:solidFill>
                  <a:srgbClr val="646569"/>
                </a:solidFill>
              </a:rPr>
              <a:t>and </a:t>
            </a:r>
            <a:r>
              <a:rPr lang="en-US" altLang="en-US" sz="1800" b="1" dirty="0">
                <a:solidFill>
                  <a:srgbClr val="646569"/>
                </a:solidFill>
              </a:rPr>
              <a:t>250 </a:t>
            </a:r>
            <a:r>
              <a:rPr lang="en-US" altLang="en-US" sz="1800" dirty="0">
                <a:solidFill>
                  <a:srgbClr val="646569"/>
                </a:solidFill>
              </a:rPr>
              <a:t>mg/dL, physical activity can be safely performed</a:t>
            </a:r>
          </a:p>
          <a:p>
            <a:pPr lvl="0"/>
            <a:endParaRPr lang="en-US" sz="1600" dirty="0">
              <a:solidFill>
                <a:schemeClr val="bg2"/>
              </a:solidFill>
              <a:latin typeface="Trebuchet MS" panose="020B0603020202020204" pitchFamily="34" charset="0"/>
            </a:endParaRPr>
          </a:p>
        </p:txBody>
      </p:sp>
    </p:spTree>
    <p:extLst>
      <p:ext uri="{BB962C8B-B14F-4D97-AF65-F5344CB8AC3E}">
        <p14:creationId xmlns:p14="http://schemas.microsoft.com/office/powerpoint/2010/main" val="4282359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59"/>
            <a:ext cx="8229600" cy="612648"/>
          </a:xfrm>
        </p:spPr>
        <p:txBody>
          <a:bodyPr/>
          <a:lstStyle/>
          <a:p>
            <a:r>
              <a:rPr lang="en-US" sz="3200" dirty="0"/>
              <a:t>HIIT vs Continuous Moderate Exercise</a:t>
            </a:r>
          </a:p>
        </p:txBody>
      </p:sp>
      <p:sp>
        <p:nvSpPr>
          <p:cNvPr id="3" name="Content Placeholder 2"/>
          <p:cNvSpPr>
            <a:spLocks noGrp="1"/>
          </p:cNvSpPr>
          <p:nvPr>
            <p:ph idx="1"/>
          </p:nvPr>
        </p:nvSpPr>
        <p:spPr>
          <a:xfrm>
            <a:off x="457200" y="1051560"/>
            <a:ext cx="7345317" cy="3401250"/>
          </a:xfrm>
        </p:spPr>
        <p:txBody>
          <a:bodyPr>
            <a:noAutofit/>
          </a:bodyPr>
          <a:lstStyle/>
          <a:p>
            <a:pPr marL="0" indent="0">
              <a:buNone/>
              <a:defRPr/>
            </a:pPr>
            <a:r>
              <a:rPr lang="en-US" altLang="en-US" sz="1800" dirty="0">
                <a:solidFill>
                  <a:srgbClr val="0076C0"/>
                </a:solidFill>
              </a:rPr>
              <a:t>HIIT programs demonstrate the following:</a:t>
            </a:r>
          </a:p>
          <a:p>
            <a:pPr>
              <a:defRPr/>
            </a:pPr>
            <a:endParaRPr lang="en-US" altLang="en-US" sz="1800" dirty="0">
              <a:solidFill>
                <a:srgbClr val="3FBEAC"/>
              </a:solidFill>
            </a:endParaRPr>
          </a:p>
          <a:p>
            <a:pPr lvl="1" defTabSz="114294">
              <a:spcBef>
                <a:spcPts val="0"/>
              </a:spcBef>
              <a:spcAft>
                <a:spcPts val="300"/>
              </a:spcAft>
              <a:buClr>
                <a:srgbClr val="646569"/>
              </a:buClr>
              <a:buSzPct val="100000"/>
              <a:buFont typeface="Arial" panose="020B0604020202020204" pitchFamily="34" charset="0"/>
              <a:buChar char="•"/>
              <a:defRPr/>
            </a:pPr>
            <a:r>
              <a:rPr lang="en-US" altLang="en-US" sz="2000" dirty="0">
                <a:solidFill>
                  <a:srgbClr val="646569"/>
                </a:solidFill>
              </a:rPr>
              <a:t>Improvements in aerobic fitness *</a:t>
            </a:r>
          </a:p>
          <a:p>
            <a:pPr lvl="1" defTabSz="114294">
              <a:spcBef>
                <a:spcPts val="0"/>
              </a:spcBef>
              <a:spcAft>
                <a:spcPts val="300"/>
              </a:spcAft>
              <a:buClr>
                <a:srgbClr val="646569"/>
              </a:buClr>
              <a:buSzPct val="100000"/>
              <a:buFont typeface="Arial" panose="020B0604020202020204" pitchFamily="34" charset="0"/>
              <a:buChar char="•"/>
              <a:defRPr/>
            </a:pPr>
            <a:r>
              <a:rPr lang="en-US" altLang="en-US" sz="2000" dirty="0">
                <a:solidFill>
                  <a:srgbClr val="646569"/>
                </a:solidFill>
              </a:rPr>
              <a:t>Improved insulin sensitivity * </a:t>
            </a:r>
          </a:p>
          <a:p>
            <a:pPr lvl="1" defTabSz="114294">
              <a:spcBef>
                <a:spcPts val="0"/>
              </a:spcBef>
              <a:spcAft>
                <a:spcPts val="300"/>
              </a:spcAft>
              <a:buClr>
                <a:srgbClr val="646569"/>
              </a:buClr>
              <a:buSzPct val="100000"/>
              <a:buFont typeface="Arial" panose="020B0604020202020204" pitchFamily="34" charset="0"/>
              <a:buChar char="•"/>
              <a:defRPr/>
            </a:pPr>
            <a:r>
              <a:rPr lang="en-US" altLang="en-US" sz="2000" dirty="0">
                <a:solidFill>
                  <a:srgbClr val="646569"/>
                </a:solidFill>
              </a:rPr>
              <a:t>Improved fasting glucose *</a:t>
            </a:r>
          </a:p>
          <a:p>
            <a:pPr lvl="1" defTabSz="114294">
              <a:spcBef>
                <a:spcPts val="0"/>
              </a:spcBef>
              <a:spcAft>
                <a:spcPts val="300"/>
              </a:spcAft>
              <a:buClr>
                <a:srgbClr val="646569"/>
              </a:buClr>
              <a:buSzPct val="100000"/>
              <a:buFont typeface="Arial" panose="020B0604020202020204" pitchFamily="34" charset="0"/>
              <a:buChar char="•"/>
              <a:defRPr/>
            </a:pPr>
            <a:r>
              <a:rPr lang="en-US" altLang="en-US" sz="2000" dirty="0">
                <a:solidFill>
                  <a:srgbClr val="646569"/>
                </a:solidFill>
              </a:rPr>
              <a:t>Improved HDL-C *</a:t>
            </a:r>
          </a:p>
          <a:p>
            <a:pPr lvl="1" defTabSz="114294">
              <a:spcBef>
                <a:spcPts val="0"/>
              </a:spcBef>
              <a:spcAft>
                <a:spcPts val="300"/>
              </a:spcAft>
              <a:buClr>
                <a:srgbClr val="646569"/>
              </a:buClr>
              <a:buSzPct val="100000"/>
              <a:buFont typeface="Arial" panose="020B0604020202020204" pitchFamily="34" charset="0"/>
              <a:buChar char="•"/>
              <a:defRPr/>
            </a:pPr>
            <a:r>
              <a:rPr lang="en-US" altLang="en-US" sz="2000" dirty="0">
                <a:solidFill>
                  <a:srgbClr val="646569"/>
                </a:solidFill>
              </a:rPr>
              <a:t>Reduced blood pressure * + and resting HR +  </a:t>
            </a:r>
          </a:p>
          <a:p>
            <a:pPr lvl="1" defTabSz="114294">
              <a:spcBef>
                <a:spcPts val="0"/>
              </a:spcBef>
              <a:spcAft>
                <a:spcPts val="300"/>
              </a:spcAft>
              <a:buClr>
                <a:srgbClr val="646569"/>
              </a:buClr>
              <a:buSzPct val="100000"/>
              <a:buFont typeface="Arial" panose="020B0604020202020204" pitchFamily="34" charset="0"/>
              <a:buChar char="•"/>
              <a:defRPr/>
            </a:pPr>
            <a:r>
              <a:rPr lang="en-US" altLang="en-US" sz="2000" dirty="0">
                <a:solidFill>
                  <a:srgbClr val="646569"/>
                </a:solidFill>
              </a:rPr>
              <a:t>Improved body weight and body composition *+  </a:t>
            </a:r>
          </a:p>
          <a:p>
            <a:pPr lvl="1" defTabSz="114294">
              <a:spcBef>
                <a:spcPts val="0"/>
              </a:spcBef>
              <a:spcAft>
                <a:spcPts val="300"/>
              </a:spcAft>
              <a:buClr>
                <a:srgbClr val="646569"/>
              </a:buClr>
              <a:buSzPct val="100000"/>
              <a:buFont typeface="Arial" panose="020B0604020202020204" pitchFamily="34" charset="0"/>
              <a:buChar char="•"/>
              <a:defRPr/>
            </a:pPr>
            <a:r>
              <a:rPr lang="en-US" altLang="en-US" sz="2000" dirty="0">
                <a:solidFill>
                  <a:srgbClr val="646569"/>
                </a:solidFill>
              </a:rPr>
              <a:t>Improved HR variability (HRV) 	</a:t>
            </a:r>
          </a:p>
          <a:p>
            <a:pPr marL="0" indent="0" algn="r">
              <a:buNone/>
              <a:defRPr/>
            </a:pPr>
            <a:r>
              <a:rPr lang="fr-FR" sz="900" i="1" dirty="0">
                <a:solidFill>
                  <a:srgbClr val="646569"/>
                </a:solidFill>
                <a:latin typeface="+mj-lt"/>
              </a:rPr>
              <a:t>* Kessler, Sisson &amp; Short (2012)</a:t>
            </a:r>
          </a:p>
          <a:p>
            <a:pPr marL="457200" lvl="1" indent="0" algn="r">
              <a:buNone/>
              <a:defRPr/>
            </a:pPr>
            <a:r>
              <a:rPr lang="en-US" sz="900" i="1" dirty="0">
                <a:solidFill>
                  <a:srgbClr val="646569"/>
                </a:solidFill>
                <a:latin typeface="+mj-lt"/>
              </a:rPr>
              <a:t>+ Parpa, Michaelides &amp; Brown (2009)</a:t>
            </a:r>
          </a:p>
          <a:p>
            <a:pPr lvl="0"/>
            <a:endParaRPr lang="en-US" sz="1800" dirty="0">
              <a:solidFill>
                <a:schemeClr val="bg2"/>
              </a:solidFill>
              <a:latin typeface="Trebuchet MS" panose="020B0603020202020204" pitchFamily="34" charset="0"/>
            </a:endParaRPr>
          </a:p>
        </p:txBody>
      </p:sp>
    </p:spTree>
    <p:extLst>
      <p:ext uri="{BB962C8B-B14F-4D97-AF65-F5344CB8AC3E}">
        <p14:creationId xmlns:p14="http://schemas.microsoft.com/office/powerpoint/2010/main" val="1106658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59"/>
            <a:ext cx="8229600" cy="612648"/>
          </a:xfrm>
        </p:spPr>
        <p:txBody>
          <a:bodyPr/>
          <a:lstStyle/>
          <a:p>
            <a:r>
              <a:rPr lang="en-US" sz="3200" dirty="0"/>
              <a:t>Is HIIT Appropriate for Patients?</a:t>
            </a:r>
          </a:p>
        </p:txBody>
      </p:sp>
      <p:sp>
        <p:nvSpPr>
          <p:cNvPr id="3" name="Content Placeholder 2"/>
          <p:cNvSpPr>
            <a:spLocks noGrp="1"/>
          </p:cNvSpPr>
          <p:nvPr>
            <p:ph idx="1"/>
          </p:nvPr>
        </p:nvSpPr>
        <p:spPr>
          <a:xfrm>
            <a:off x="457200" y="1051560"/>
            <a:ext cx="7345317" cy="3401250"/>
          </a:xfrm>
        </p:spPr>
        <p:txBody>
          <a:bodyPr>
            <a:noAutofit/>
          </a:bodyPr>
          <a:lstStyle/>
          <a:p>
            <a:pPr>
              <a:defRPr/>
            </a:pPr>
            <a:r>
              <a:rPr lang="en-US" altLang="en-US" sz="1800" dirty="0">
                <a:solidFill>
                  <a:srgbClr val="646569"/>
                </a:solidFill>
              </a:rPr>
              <a:t>Improves aerobic fitness and cardiometabolic risk factors in both healthy and clinical patients for 8-12 weeks </a:t>
            </a:r>
          </a:p>
          <a:p>
            <a:pPr>
              <a:defRPr/>
            </a:pPr>
            <a:r>
              <a:rPr lang="en-US" altLang="en-US" sz="1800" dirty="0">
                <a:solidFill>
                  <a:srgbClr val="646569"/>
                </a:solidFill>
              </a:rPr>
              <a:t>Growing evidence that HIIT presents little danger for select clients with stable Coronary Artery Disease (CAD)</a:t>
            </a:r>
          </a:p>
          <a:p>
            <a:pPr>
              <a:defRPr/>
            </a:pPr>
            <a:r>
              <a:rPr lang="en-US" altLang="en-US" sz="1800" dirty="0">
                <a:solidFill>
                  <a:srgbClr val="646569"/>
                </a:solidFill>
              </a:rPr>
              <a:t>“High Intensities” for clinical clients is lower than used with “apparently healthy” clientele:</a:t>
            </a:r>
          </a:p>
          <a:p>
            <a:pPr marL="0" indent="0">
              <a:buNone/>
              <a:defRPr/>
            </a:pPr>
            <a:endParaRPr lang="en-US" altLang="en-US" sz="900" dirty="0">
              <a:solidFill>
                <a:srgbClr val="646569"/>
              </a:solidFill>
            </a:endParaRPr>
          </a:p>
          <a:p>
            <a:pPr lvl="1">
              <a:defRPr/>
            </a:pPr>
            <a:r>
              <a:rPr lang="en-US" altLang="en-US" sz="1800" dirty="0">
                <a:solidFill>
                  <a:srgbClr val="646569"/>
                </a:solidFill>
              </a:rPr>
              <a:t>	65-75% HRmax/VO2max in clients with CAD **</a:t>
            </a:r>
          </a:p>
          <a:p>
            <a:pPr lvl="1">
              <a:defRPr/>
            </a:pPr>
            <a:r>
              <a:rPr lang="en-US" altLang="en-US" sz="1800" dirty="0">
                <a:solidFill>
                  <a:srgbClr val="646569"/>
                </a:solidFill>
              </a:rPr>
              <a:t>	60% HRmax/VO2max in select, stable cardiac patients ***</a:t>
            </a:r>
          </a:p>
          <a:p>
            <a:pPr lvl="1">
              <a:defRPr/>
            </a:pPr>
            <a:r>
              <a:rPr lang="en-US" altLang="en-US" sz="1800" dirty="0">
                <a:solidFill>
                  <a:srgbClr val="646569"/>
                </a:solidFill>
              </a:rPr>
              <a:t>	Recover interval is passive in some protocols ***</a:t>
            </a:r>
          </a:p>
          <a:p>
            <a:pPr>
              <a:defRPr/>
            </a:pPr>
            <a:endParaRPr lang="en-US" altLang="en-US" sz="1800" dirty="0">
              <a:solidFill>
                <a:schemeClr val="tx2"/>
              </a:solidFill>
              <a:ea typeface="ヒラギノ角ゴ Pro W3" pitchFamily="2" charset="-128"/>
            </a:endParaRPr>
          </a:p>
          <a:p>
            <a:pPr lvl="0"/>
            <a:endParaRPr lang="en-US" sz="1800" dirty="0">
              <a:solidFill>
                <a:schemeClr val="bg2"/>
              </a:solidFill>
              <a:latin typeface="Trebuchet MS" panose="020B0603020202020204" pitchFamily="34" charset="0"/>
            </a:endParaRPr>
          </a:p>
        </p:txBody>
      </p:sp>
    </p:spTree>
    <p:extLst>
      <p:ext uri="{BB962C8B-B14F-4D97-AF65-F5344CB8AC3E}">
        <p14:creationId xmlns:p14="http://schemas.microsoft.com/office/powerpoint/2010/main" val="939589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59"/>
            <a:ext cx="8229600" cy="612648"/>
          </a:xfrm>
        </p:spPr>
        <p:txBody>
          <a:bodyPr/>
          <a:lstStyle/>
          <a:p>
            <a:r>
              <a:rPr lang="en-US" sz="3200" dirty="0"/>
              <a:t>7 Minute HIIT Exercise Session</a:t>
            </a:r>
          </a:p>
        </p:txBody>
      </p:sp>
      <p:pic>
        <p:nvPicPr>
          <p:cNvPr id="7" name="Picture 2" descr="http://graphics8.nytimes.com/images/2013/05/12/health/12well_physed/12well_physed-superJumbo.jpg">
            <a:extLst>
              <a:ext uri="{FF2B5EF4-FFF2-40B4-BE49-F238E27FC236}">
                <a16:creationId xmlns:a16="http://schemas.microsoft.com/office/drawing/2014/main" id="{631A33CC-7CFB-4557-86C8-80F74CF47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97731"/>
            <a:ext cx="3962400" cy="372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7AEB222-DDE4-44C3-AFC5-AF177B548D94}"/>
              </a:ext>
            </a:extLst>
          </p:cNvPr>
          <p:cNvSpPr txBox="1"/>
          <p:nvPr/>
        </p:nvSpPr>
        <p:spPr>
          <a:xfrm flipH="1">
            <a:off x="5095875" y="1888332"/>
            <a:ext cx="3689350" cy="1200329"/>
          </a:xfrm>
          <a:prstGeom prst="rect">
            <a:avLst/>
          </a:prstGeom>
          <a:noFill/>
        </p:spPr>
        <p:txBody>
          <a:bodyPr>
            <a:spAutoFit/>
          </a:bodyPr>
          <a:lstStyle/>
          <a:p>
            <a:pPr marL="257175" indent="-257175">
              <a:buFont typeface="Arial" panose="020B0604020202020204" pitchFamily="34" charset="0"/>
              <a:buChar char="•"/>
              <a:defRPr/>
            </a:pPr>
            <a:r>
              <a:rPr lang="en-US" dirty="0">
                <a:solidFill>
                  <a:srgbClr val="646569"/>
                </a:solidFill>
                <a:latin typeface="+mj-lt"/>
                <a:cs typeface="Arial"/>
              </a:rPr>
              <a:t>30 seconds each exercise</a:t>
            </a:r>
          </a:p>
          <a:p>
            <a:pPr marL="257175" indent="-257175">
              <a:buFont typeface="Arial" panose="020B0604020202020204" pitchFamily="34" charset="0"/>
              <a:buChar char="•"/>
              <a:defRPr/>
            </a:pPr>
            <a:endParaRPr lang="en-US" dirty="0">
              <a:solidFill>
                <a:srgbClr val="646569"/>
              </a:solidFill>
              <a:latin typeface="+mj-lt"/>
              <a:cs typeface="Arial"/>
            </a:endParaRPr>
          </a:p>
          <a:p>
            <a:pPr marL="257175" indent="-257175">
              <a:buFont typeface="Arial" panose="020B0604020202020204" pitchFamily="34" charset="0"/>
              <a:buChar char="•"/>
              <a:defRPr/>
            </a:pPr>
            <a:r>
              <a:rPr lang="en-US" dirty="0">
                <a:solidFill>
                  <a:srgbClr val="646569"/>
                </a:solidFill>
                <a:latin typeface="+mj-lt"/>
                <a:cs typeface="Arial"/>
              </a:rPr>
              <a:t>10 seconds rest between exercises</a:t>
            </a:r>
          </a:p>
          <a:p>
            <a:pPr>
              <a:defRPr/>
            </a:pPr>
            <a:endParaRPr lang="en-US" dirty="0"/>
          </a:p>
        </p:txBody>
      </p:sp>
      <p:sp>
        <p:nvSpPr>
          <p:cNvPr id="9" name="TextBox 4">
            <a:extLst>
              <a:ext uri="{FF2B5EF4-FFF2-40B4-BE49-F238E27FC236}">
                <a16:creationId xmlns:a16="http://schemas.microsoft.com/office/drawing/2014/main" id="{97BF779B-8230-4C03-90AE-53C4D498A6CB}"/>
              </a:ext>
            </a:extLst>
          </p:cNvPr>
          <p:cNvSpPr txBox="1">
            <a:spLocks noChangeArrowheads="1"/>
          </p:cNvSpPr>
          <p:nvPr/>
        </p:nvSpPr>
        <p:spPr bwMode="auto">
          <a:xfrm flipH="1">
            <a:off x="5095875" y="3214866"/>
            <a:ext cx="41005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chemeClr val="tx1"/>
                </a:solidFill>
                <a:latin typeface="Arial" panose="020B0604020202020204" pitchFamily="34" charset="0"/>
                <a:ea typeface="ヒラギノ角ゴ Pro W3" pitchFamily="2" charset="-128"/>
              </a:defRPr>
            </a:lvl1pPr>
            <a:lvl2pPr marL="742950" indent="-285750">
              <a:spcBef>
                <a:spcPct val="20000"/>
              </a:spcBef>
              <a:buFont typeface="Arial" panose="020B0604020202020204" pitchFamily="34" charset="0"/>
              <a:buChar char="–"/>
              <a:defRPr sz="2500">
                <a:solidFill>
                  <a:schemeClr val="tx1"/>
                </a:solidFill>
                <a:latin typeface="Arial" panose="020B0604020202020204" pitchFamily="34" charset="0"/>
                <a:ea typeface="ヒラギノ角ゴ Pro W3" pitchFamily="2" charset="-128"/>
              </a:defRPr>
            </a:lvl2pPr>
            <a:lvl3pPr marL="1143000" indent="-228600">
              <a:spcBef>
                <a:spcPct val="20000"/>
              </a:spcBef>
              <a:buFont typeface="Arial" panose="020B0604020202020204" pitchFamily="34" charset="0"/>
              <a:buChar char="•"/>
              <a:defRPr sz="2300">
                <a:solidFill>
                  <a:schemeClr val="tx1"/>
                </a:solidFill>
                <a:latin typeface="Arial" panose="020B0604020202020204" pitchFamily="34" charset="0"/>
                <a:ea typeface="ヒラギノ角ゴ Pro W3" pitchFamily="2"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pitchFamily="2" charset="-128"/>
              </a:defRPr>
            </a:lvl9pPr>
          </a:lstStyle>
          <a:p>
            <a:pPr>
              <a:spcBef>
                <a:spcPct val="0"/>
              </a:spcBef>
              <a:buNone/>
              <a:defRPr/>
            </a:pPr>
            <a:r>
              <a:rPr lang="en-US" altLang="en-US" sz="1100" i="1" dirty="0">
                <a:solidFill>
                  <a:srgbClr val="646569"/>
                </a:solidFill>
                <a:latin typeface="+mj-lt"/>
                <a:ea typeface="+mn-ea"/>
                <a:cs typeface="Arial"/>
              </a:rPr>
              <a:t>Images from article by Gretchen Reynolds, NY Times</a:t>
            </a:r>
          </a:p>
          <a:p>
            <a:pPr>
              <a:spcBef>
                <a:spcPct val="0"/>
              </a:spcBef>
              <a:buNone/>
              <a:defRPr/>
            </a:pPr>
            <a:r>
              <a:rPr lang="en-US" altLang="en-US" sz="1100" i="1" dirty="0">
                <a:solidFill>
                  <a:srgbClr val="646569"/>
                </a:solidFill>
                <a:latin typeface="+mj-lt"/>
                <a:ea typeface="+mn-ea"/>
                <a:cs typeface="Arial"/>
              </a:rPr>
              <a:t>Source: Klika &amp; Jordan (2013)</a:t>
            </a:r>
          </a:p>
        </p:txBody>
      </p:sp>
    </p:spTree>
    <p:extLst>
      <p:ext uri="{BB962C8B-B14F-4D97-AF65-F5344CB8AC3E}">
        <p14:creationId xmlns:p14="http://schemas.microsoft.com/office/powerpoint/2010/main" val="873155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7159"/>
            <a:ext cx="8229600" cy="612648"/>
          </a:xfrm>
        </p:spPr>
        <p:txBody>
          <a:bodyPr>
            <a:noAutofit/>
          </a:bodyPr>
          <a:lstStyle/>
          <a:p>
            <a:r>
              <a:rPr lang="en-US" sz="3200" dirty="0"/>
              <a:t>Building Rapport </a:t>
            </a:r>
          </a:p>
        </p:txBody>
      </p:sp>
      <p:sp>
        <p:nvSpPr>
          <p:cNvPr id="8" name="Rectangle 7"/>
          <p:cNvSpPr/>
          <p:nvPr/>
        </p:nvSpPr>
        <p:spPr>
          <a:xfrm>
            <a:off x="2185601" y="2005623"/>
            <a:ext cx="5486400" cy="685800"/>
          </a:xfrm>
          <a:prstGeom prst="rect">
            <a:avLst/>
          </a:prstGeom>
          <a:noFill/>
        </p:spPr>
      </p:sp>
      <p:pic>
        <p:nvPicPr>
          <p:cNvPr id="23" name="Picture 2" descr="N:\Departments\Professional Education\Public\Pictures\IFT Model\IFT ModelGraphic for PPT.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16" y="1034402"/>
            <a:ext cx="8452168" cy="331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834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80" y="128847"/>
            <a:ext cx="8229600" cy="612648"/>
          </a:xfrm>
          <a:noFill/>
          <a:ln>
            <a:noFill/>
          </a:ln>
        </p:spPr>
        <p:txBody>
          <a:bodyPr vert="horz" lIns="457200" tIns="45720" rIns="91440" bIns="45720" rtlCol="0" anchor="t" anchorCtr="0">
            <a:noAutofit/>
          </a:bodyPr>
          <a:lstStyle/>
          <a:p>
            <a:r>
              <a:rPr lang="en-US" sz="3200" dirty="0"/>
              <a:t>Health Related Resting Measures</a:t>
            </a:r>
          </a:p>
        </p:txBody>
      </p:sp>
      <p:pic>
        <p:nvPicPr>
          <p:cNvPr id="1026" name="Picture 2" descr="C:\Users\anthony.wall\AppData\Local\Microsoft\Windows\Temporary Internet Files\Content.Outlook\HYNSU4GW\SF_Fgure6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694" y="999790"/>
            <a:ext cx="6114172" cy="3728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982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59"/>
            <a:ext cx="8229600" cy="612648"/>
          </a:xfrm>
        </p:spPr>
        <p:txBody>
          <a:bodyPr/>
          <a:lstStyle/>
          <a:p>
            <a:r>
              <a:rPr lang="en-US" sz="3200" dirty="0"/>
              <a:t>Summary</a:t>
            </a:r>
          </a:p>
        </p:txBody>
      </p:sp>
      <p:sp>
        <p:nvSpPr>
          <p:cNvPr id="3" name="Content Placeholder 2"/>
          <p:cNvSpPr>
            <a:spLocks noGrp="1"/>
          </p:cNvSpPr>
          <p:nvPr>
            <p:ph idx="1"/>
          </p:nvPr>
        </p:nvSpPr>
        <p:spPr>
          <a:xfrm>
            <a:off x="457200" y="1051560"/>
            <a:ext cx="6849547" cy="3260489"/>
          </a:xfrm>
        </p:spPr>
        <p:txBody>
          <a:bodyPr>
            <a:noAutofit/>
          </a:bodyPr>
          <a:lstStyle/>
          <a:p>
            <a:pPr marL="342900" lvl="1" indent="-342900">
              <a:buClr>
                <a:srgbClr val="646569"/>
              </a:buClr>
              <a:buFont typeface="Arial" panose="020B0604020202020204" pitchFamily="34" charset="0"/>
              <a:buChar char="•"/>
            </a:pPr>
            <a:r>
              <a:rPr lang="en-US" sz="2000" dirty="0">
                <a:solidFill>
                  <a:srgbClr val="646569"/>
                </a:solidFill>
              </a:rPr>
              <a:t>Each individual will present new challenges</a:t>
            </a:r>
          </a:p>
          <a:p>
            <a:pPr marL="342900" lvl="1" indent="-342900">
              <a:buClr>
                <a:srgbClr val="646569"/>
              </a:buClr>
              <a:buFont typeface="Arial" panose="020B0604020202020204" pitchFamily="34" charset="0"/>
              <a:buChar char="•"/>
            </a:pPr>
            <a:r>
              <a:rPr lang="en-US" sz="2000" dirty="0">
                <a:solidFill>
                  <a:srgbClr val="646569"/>
                </a:solidFill>
              </a:rPr>
              <a:t>Adopting a healthy lifestyle is complex</a:t>
            </a:r>
          </a:p>
          <a:p>
            <a:pPr marL="342900" lvl="1" indent="-342900">
              <a:buClr>
                <a:srgbClr val="646569"/>
              </a:buClr>
              <a:buFont typeface="Arial" panose="020B0604020202020204" pitchFamily="34" charset="0"/>
              <a:buChar char="•"/>
            </a:pPr>
            <a:r>
              <a:rPr lang="en-US" sz="2000" dirty="0">
                <a:solidFill>
                  <a:srgbClr val="646569"/>
                </a:solidFill>
              </a:rPr>
              <a:t>Understand behavior is complicated</a:t>
            </a:r>
          </a:p>
          <a:p>
            <a:pPr marL="342900" lvl="1" indent="-342900">
              <a:buClr>
                <a:srgbClr val="646569"/>
              </a:buClr>
              <a:buFont typeface="Arial" panose="020B0604020202020204" pitchFamily="34" charset="0"/>
              <a:buChar char="•"/>
            </a:pPr>
            <a:r>
              <a:rPr lang="en-US" sz="2000" dirty="0">
                <a:solidFill>
                  <a:srgbClr val="646569"/>
                </a:solidFill>
              </a:rPr>
              <a:t>Increasing physical activity slowly with small steps</a:t>
            </a:r>
          </a:p>
          <a:p>
            <a:pPr marL="342900" lvl="1" indent="-342900">
              <a:buClr>
                <a:srgbClr val="646569"/>
              </a:buClr>
              <a:buFont typeface="Arial" panose="020B0604020202020204" pitchFamily="34" charset="0"/>
              <a:buChar char="•"/>
            </a:pPr>
            <a:r>
              <a:rPr lang="en-US" sz="2000" dirty="0">
                <a:solidFill>
                  <a:srgbClr val="646569"/>
                </a:solidFill>
              </a:rPr>
              <a:t>Understand myths and assumptions</a:t>
            </a:r>
          </a:p>
          <a:p>
            <a:pPr marL="342900" lvl="1" indent="-342900">
              <a:buClr>
                <a:srgbClr val="646569"/>
              </a:buClr>
              <a:buFont typeface="Arial" panose="020B0604020202020204" pitchFamily="34" charset="0"/>
              <a:buChar char="•"/>
            </a:pPr>
            <a:r>
              <a:rPr lang="en-US" sz="2000" dirty="0">
                <a:solidFill>
                  <a:srgbClr val="646569"/>
                </a:solidFill>
              </a:rPr>
              <a:t>Be client/patient centric</a:t>
            </a:r>
          </a:p>
          <a:p>
            <a:pPr lvl="1">
              <a:buClr>
                <a:schemeClr val="tx1"/>
              </a:buClr>
            </a:pPr>
            <a:endParaRPr lang="en-US" sz="2000" dirty="0">
              <a:solidFill>
                <a:schemeClr val="bg2"/>
              </a:solidFill>
              <a:latin typeface="Trebuchet MS" panose="020B0603020202020204" pitchFamily="34" charset="0"/>
            </a:endParaRPr>
          </a:p>
        </p:txBody>
      </p:sp>
    </p:spTree>
    <p:extLst>
      <p:ext uri="{BB962C8B-B14F-4D97-AF65-F5344CB8AC3E}">
        <p14:creationId xmlns:p14="http://schemas.microsoft.com/office/powerpoint/2010/main" val="3157196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57200" y="137160"/>
            <a:ext cx="8229600" cy="612648"/>
          </a:xfrm>
        </p:spPr>
        <p:txBody>
          <a:bodyPr vert="horz" lIns="91440" tIns="45720" rIns="91440" bIns="45720" rtlCol="0" anchor="ctr">
            <a:noAutofit/>
          </a:bodyPr>
          <a:lstStyle/>
          <a:p>
            <a:r>
              <a:rPr lang="en-US" sz="3200" dirty="0"/>
              <a:t>Disclosure to Participants</a:t>
            </a:r>
          </a:p>
        </p:txBody>
      </p:sp>
      <p:sp>
        <p:nvSpPr>
          <p:cNvPr id="6147" name="Content Placeholder 4"/>
          <p:cNvSpPr>
            <a:spLocks noGrp="1"/>
          </p:cNvSpPr>
          <p:nvPr>
            <p:ph idx="1"/>
          </p:nvPr>
        </p:nvSpPr>
        <p:spPr>
          <a:xfrm>
            <a:off x="457200" y="1051560"/>
            <a:ext cx="8229600" cy="3108025"/>
          </a:xfrm>
        </p:spPr>
        <p:txBody>
          <a:bodyPr>
            <a:normAutofit/>
          </a:bodyPr>
          <a:lstStyle/>
          <a:p>
            <a:r>
              <a:rPr lang="en-US" sz="1600" dirty="0">
                <a:solidFill>
                  <a:srgbClr val="646569"/>
                </a:solidFill>
                <a:latin typeface="Arial" charset="0"/>
                <a:ea typeface="ヒラギノ角ゴ Pro W3" charset="0"/>
                <a:cs typeface="ヒラギノ角ゴ Pro W3" charset="0"/>
              </a:rPr>
              <a:t>Notice of Requirements For Successful Completion</a:t>
            </a:r>
          </a:p>
          <a:p>
            <a:pPr lvl="1"/>
            <a:r>
              <a:rPr lang="en-US" sz="1400" dirty="0">
                <a:solidFill>
                  <a:srgbClr val="646569"/>
                </a:solidFill>
                <a:latin typeface="Arial" charset="0"/>
                <a:ea typeface="ヒラギノ角ゴ Pro W3" charset="0"/>
              </a:rPr>
              <a:t>Please refer to learning goals and objectives</a:t>
            </a:r>
          </a:p>
          <a:p>
            <a:pPr lvl="1"/>
            <a:r>
              <a:rPr lang="en-US" sz="1400" dirty="0">
                <a:solidFill>
                  <a:srgbClr val="646569"/>
                </a:solidFill>
                <a:latin typeface="Arial" charset="0"/>
                <a:ea typeface="ヒラギノ角ゴ Pro W3" charset="0"/>
              </a:rPr>
              <a:t>Learners must attend the full activity and complete the evaluation in order to claim continuing education credit/hours</a:t>
            </a:r>
          </a:p>
          <a:p>
            <a:pPr>
              <a:spcBef>
                <a:spcPts val="600"/>
              </a:spcBef>
            </a:pPr>
            <a:r>
              <a:rPr lang="en-US" sz="1600" dirty="0">
                <a:solidFill>
                  <a:srgbClr val="646569"/>
                </a:solidFill>
                <a:latin typeface="Arial" charset="0"/>
                <a:ea typeface="ヒラギノ角ゴ Pro W3" charset="0"/>
                <a:cs typeface="ヒラギノ角ゴ Pro W3" charset="0"/>
              </a:rPr>
              <a:t>Conflict of Interest (COI) and Financial Relationship Disclosures:</a:t>
            </a:r>
          </a:p>
          <a:p>
            <a:pPr lvl="1"/>
            <a:r>
              <a:rPr lang="en-US" sz="1200" dirty="0">
                <a:solidFill>
                  <a:srgbClr val="646569"/>
                </a:solidFill>
                <a:latin typeface="Arial" charset="0"/>
                <a:ea typeface="ヒラギノ角ゴ Pro W3" charset="0"/>
              </a:rPr>
              <a:t>Presenter: Anthony J Wall, CPT, MS - No COI/Financial Relationship to disclose </a:t>
            </a:r>
          </a:p>
          <a:p>
            <a:pPr>
              <a:spcBef>
                <a:spcPts val="600"/>
              </a:spcBef>
            </a:pPr>
            <a:r>
              <a:rPr lang="en-US" sz="1600" dirty="0">
                <a:solidFill>
                  <a:srgbClr val="646569"/>
                </a:solidFill>
                <a:latin typeface="Arial" charset="0"/>
                <a:ea typeface="ヒラギノ角ゴ Pro W3" charset="0"/>
                <a:cs typeface="ヒラギノ角ゴ Pro W3" charset="0"/>
              </a:rPr>
              <a:t>Non-Endorsement of Products:</a:t>
            </a:r>
          </a:p>
          <a:p>
            <a:pPr lvl="1"/>
            <a:r>
              <a:rPr lang="en-US" sz="1200" dirty="0">
                <a:solidFill>
                  <a:srgbClr val="646569"/>
                </a:solidFill>
                <a:latin typeface="Arial" charset="0"/>
                <a:ea typeface="ヒラギノ角ゴ Pro W3" charset="0"/>
              </a:rPr>
              <a:t>Accredited status does not imply endorsement by AADE, ANCC, ACPE or CDR of any commercial products displayed in conjunction with this educational activity</a:t>
            </a:r>
          </a:p>
          <a:p>
            <a:pPr>
              <a:spcBef>
                <a:spcPts val="600"/>
              </a:spcBef>
            </a:pPr>
            <a:r>
              <a:rPr lang="en-US" sz="1600" dirty="0">
                <a:solidFill>
                  <a:srgbClr val="646569"/>
                </a:solidFill>
                <a:latin typeface="Arial" charset="0"/>
                <a:ea typeface="ヒラギノ角ゴ Pro W3" charset="0"/>
                <a:cs typeface="ヒラギノ角ゴ Pro W3" charset="0"/>
              </a:rPr>
              <a:t>Off-Label Use:</a:t>
            </a:r>
          </a:p>
          <a:p>
            <a:pPr lvl="1"/>
            <a:r>
              <a:rPr lang="en-US" sz="1200" dirty="0">
                <a:solidFill>
                  <a:srgbClr val="646569"/>
                </a:solidFill>
                <a:latin typeface="Arial" charset="0"/>
                <a:ea typeface="ヒラギノ角ゴ Pro W3" charset="0"/>
              </a:rPr>
              <a:t>Participants will be notified by speakers to any product used for a purpose other than for which it was approved by the Food and Drug Administration.</a:t>
            </a:r>
          </a:p>
        </p:txBody>
      </p:sp>
    </p:spTree>
    <p:extLst>
      <p:ext uri="{BB962C8B-B14F-4D97-AF65-F5344CB8AC3E}">
        <p14:creationId xmlns:p14="http://schemas.microsoft.com/office/powerpoint/2010/main" val="4059588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59"/>
            <a:ext cx="8229600" cy="612648"/>
          </a:xfrm>
        </p:spPr>
        <p:txBody>
          <a:bodyPr/>
          <a:lstStyle/>
          <a:p>
            <a:r>
              <a:rPr lang="en-US" sz="3200" dirty="0"/>
              <a:t>Free resources</a:t>
            </a:r>
          </a:p>
        </p:txBody>
      </p:sp>
      <p:sp>
        <p:nvSpPr>
          <p:cNvPr id="3" name="Content Placeholder 2"/>
          <p:cNvSpPr>
            <a:spLocks noGrp="1"/>
          </p:cNvSpPr>
          <p:nvPr>
            <p:ph idx="1"/>
          </p:nvPr>
        </p:nvSpPr>
        <p:spPr>
          <a:xfrm>
            <a:off x="4054773" y="1312396"/>
            <a:ext cx="4784411" cy="3222999"/>
          </a:xfrm>
        </p:spPr>
        <p:txBody>
          <a:bodyPr>
            <a:noAutofit/>
          </a:bodyPr>
          <a:lstStyle/>
          <a:p>
            <a:pPr marL="342900" lvl="1" indent="-342900">
              <a:buClr>
                <a:srgbClr val="646569"/>
              </a:buClr>
              <a:buFont typeface="Arial" panose="020B0604020202020204" pitchFamily="34" charset="0"/>
              <a:buChar char="•"/>
            </a:pPr>
            <a:r>
              <a:rPr lang="en-US" sz="1800" b="1" dirty="0">
                <a:solidFill>
                  <a:srgbClr val="646569"/>
                </a:solidFill>
              </a:rPr>
              <a:t>FITT Guidelines</a:t>
            </a:r>
          </a:p>
          <a:p>
            <a:pPr marL="342900" lvl="1" indent="-342900">
              <a:buClr>
                <a:srgbClr val="646569"/>
              </a:buClr>
              <a:buFont typeface="Arial" panose="020B0604020202020204" pitchFamily="34" charset="0"/>
              <a:buChar char="•"/>
            </a:pPr>
            <a:r>
              <a:rPr lang="en-US" sz="1800" b="1" dirty="0">
                <a:solidFill>
                  <a:srgbClr val="646569"/>
                </a:solidFill>
              </a:rPr>
              <a:t>Online Course:</a:t>
            </a:r>
            <a:br>
              <a:rPr lang="en-US" sz="1800" b="1" dirty="0">
                <a:solidFill>
                  <a:srgbClr val="646569"/>
                </a:solidFill>
              </a:rPr>
            </a:br>
            <a:r>
              <a:rPr lang="en-US" sz="1800" dirty="0">
                <a:solidFill>
                  <a:srgbClr val="646569"/>
                </a:solidFill>
              </a:rPr>
              <a:t>Fundamentals of Coaching Behavior Change</a:t>
            </a:r>
          </a:p>
          <a:p>
            <a:pPr marL="342900" lvl="1" indent="-342900">
              <a:buClr>
                <a:srgbClr val="646569"/>
              </a:buClr>
              <a:buFont typeface="Arial" panose="020B0604020202020204" pitchFamily="34" charset="0"/>
              <a:buChar char="•"/>
            </a:pPr>
            <a:r>
              <a:rPr lang="en-US" sz="1800" b="1" dirty="0">
                <a:solidFill>
                  <a:srgbClr val="646569"/>
                </a:solidFill>
              </a:rPr>
              <a:t>AADE Presentation Download:</a:t>
            </a:r>
            <a:br>
              <a:rPr lang="en-US" sz="1800" b="1" dirty="0">
                <a:solidFill>
                  <a:srgbClr val="646569"/>
                </a:solidFill>
              </a:rPr>
            </a:br>
            <a:r>
              <a:rPr lang="en-US" sz="1800" dirty="0">
                <a:solidFill>
                  <a:srgbClr val="646569"/>
                </a:solidFill>
              </a:rPr>
              <a:t>Physical Activity and its role in the Management of Type 2 Diabetes</a:t>
            </a:r>
          </a:p>
          <a:p>
            <a:pPr marL="342900" lvl="1" indent="-342900">
              <a:buClr>
                <a:srgbClr val="646569"/>
              </a:buClr>
              <a:buFont typeface="Arial" panose="020B0604020202020204" pitchFamily="34" charset="0"/>
              <a:buChar char="•"/>
            </a:pPr>
            <a:r>
              <a:rPr lang="en-US" sz="1800" b="1" dirty="0">
                <a:solidFill>
                  <a:srgbClr val="646569"/>
                </a:solidFill>
              </a:rPr>
              <a:t>Resources for educators and patients</a:t>
            </a:r>
          </a:p>
          <a:p>
            <a:pPr marL="342900" lvl="1" indent="-342900">
              <a:buClr>
                <a:srgbClr val="646569"/>
              </a:buClr>
              <a:buFont typeface="Arial" panose="020B0604020202020204" pitchFamily="34" charset="0"/>
              <a:buChar char="•"/>
            </a:pPr>
            <a:endParaRPr lang="en-US" sz="2000" b="1" dirty="0">
              <a:solidFill>
                <a:srgbClr val="646569"/>
              </a:solidFill>
            </a:endParaRPr>
          </a:p>
          <a:p>
            <a:pPr marL="0" lvl="1" indent="0">
              <a:buClr>
                <a:srgbClr val="646569"/>
              </a:buClr>
              <a:buNone/>
            </a:pPr>
            <a:r>
              <a:rPr lang="en-US" sz="2400" b="1" dirty="0">
                <a:solidFill>
                  <a:srgbClr val="FF0000"/>
                </a:solidFill>
              </a:rPr>
              <a:t>Visit ACEfitness.org/Healthcare</a:t>
            </a:r>
          </a:p>
        </p:txBody>
      </p:sp>
      <p:pic>
        <p:nvPicPr>
          <p:cNvPr id="4" name="Picture 3">
            <a:extLst>
              <a:ext uri="{FF2B5EF4-FFF2-40B4-BE49-F238E27FC236}">
                <a16:creationId xmlns:a16="http://schemas.microsoft.com/office/drawing/2014/main" id="{0E9F7A26-2B60-4987-888E-A14917CD55BB}"/>
              </a:ext>
            </a:extLst>
          </p:cNvPr>
          <p:cNvPicPr>
            <a:picLocks noChangeAspect="1"/>
          </p:cNvPicPr>
          <p:nvPr/>
        </p:nvPicPr>
        <p:blipFill>
          <a:blip r:embed="rId3"/>
          <a:stretch>
            <a:fillRect/>
          </a:stretch>
        </p:blipFill>
        <p:spPr>
          <a:xfrm>
            <a:off x="688592" y="1312396"/>
            <a:ext cx="2008431" cy="2598181"/>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11E40447-331C-4B36-B795-B5B18A952DC0}"/>
              </a:ext>
            </a:extLst>
          </p:cNvPr>
          <p:cNvPicPr>
            <a:picLocks noChangeAspect="1"/>
          </p:cNvPicPr>
          <p:nvPr/>
        </p:nvPicPr>
        <p:blipFill>
          <a:blip r:embed="rId4"/>
          <a:stretch>
            <a:fillRect/>
          </a:stretch>
        </p:blipFill>
        <p:spPr>
          <a:xfrm rot="900000">
            <a:off x="1274479" y="1932142"/>
            <a:ext cx="1938635" cy="250789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634569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485129"/>
          </a:xfrm>
        </p:spPr>
        <p:txBody>
          <a:bodyPr/>
          <a:lstStyle/>
          <a:p>
            <a:r>
              <a:rPr lang="en-US" sz="3200" dirty="0"/>
              <a:t>References</a:t>
            </a:r>
          </a:p>
        </p:txBody>
      </p:sp>
      <p:sp>
        <p:nvSpPr>
          <p:cNvPr id="3" name="Content Placeholder 2"/>
          <p:cNvSpPr>
            <a:spLocks noGrp="1"/>
          </p:cNvSpPr>
          <p:nvPr>
            <p:ph idx="1"/>
          </p:nvPr>
        </p:nvSpPr>
        <p:spPr>
          <a:xfrm>
            <a:off x="1175947" y="1117949"/>
            <a:ext cx="6783490" cy="3260489"/>
          </a:xfrm>
        </p:spPr>
        <p:txBody>
          <a:bodyPr>
            <a:noAutofit/>
          </a:bodyPr>
          <a:lstStyle/>
          <a:p>
            <a:pPr marL="342900" lvl="1" indent="-342900">
              <a:buClr>
                <a:srgbClr val="646569"/>
              </a:buClr>
              <a:buFont typeface="Arial" panose="020B0604020202020204" pitchFamily="34" charset="0"/>
              <a:buChar char="•"/>
            </a:pPr>
            <a:r>
              <a:rPr lang="en-US" sz="2000" dirty="0">
                <a:solidFill>
                  <a:srgbClr val="646569"/>
                </a:solidFill>
                <a:highlight>
                  <a:srgbClr val="FFFF00"/>
                </a:highlight>
                <a:hlinkClick r:id="rId3"/>
              </a:rPr>
              <a:t>https://www.ncbi.nlm.nih.gov/pmc/articles/PMC5409266/</a:t>
            </a:r>
            <a:endParaRPr lang="en-US" sz="2000" dirty="0">
              <a:solidFill>
                <a:srgbClr val="646569"/>
              </a:solidFill>
              <a:highlight>
                <a:srgbClr val="FFFF00"/>
              </a:highlight>
            </a:endParaRPr>
          </a:p>
          <a:p>
            <a:pPr marL="342900" lvl="1" indent="-342900">
              <a:buClr>
                <a:srgbClr val="646569"/>
              </a:buClr>
              <a:buFont typeface="Arial" panose="020B0604020202020204" pitchFamily="34" charset="0"/>
              <a:buChar char="•"/>
            </a:pPr>
            <a:r>
              <a:rPr lang="en-US" sz="2000" dirty="0">
                <a:solidFill>
                  <a:srgbClr val="646569"/>
                </a:solidFill>
                <a:highlight>
                  <a:srgbClr val="FFFF00"/>
                </a:highlight>
              </a:rPr>
              <a:t>Diabetes prevention group</a:t>
            </a:r>
          </a:p>
          <a:p>
            <a:pPr marL="342900" lvl="1" indent="-342900">
              <a:buClr>
                <a:srgbClr val="646569"/>
              </a:buClr>
              <a:buFont typeface="Arial" panose="020B0604020202020204" pitchFamily="34" charset="0"/>
              <a:buChar char="•"/>
            </a:pPr>
            <a:r>
              <a:rPr lang="en-US" sz="2000" dirty="0">
                <a:solidFill>
                  <a:srgbClr val="646569"/>
                </a:solidFill>
                <a:highlight>
                  <a:srgbClr val="FFFF00"/>
                </a:highlight>
              </a:rPr>
              <a:t>CDC </a:t>
            </a:r>
          </a:p>
          <a:p>
            <a:pPr marL="342900" lvl="1" indent="-342900">
              <a:buClr>
                <a:srgbClr val="646569"/>
              </a:buClr>
              <a:buFont typeface="Arial" panose="020B0604020202020204" pitchFamily="34" charset="0"/>
              <a:buChar char="•"/>
            </a:pPr>
            <a:r>
              <a:rPr lang="en-US" sz="2000" dirty="0">
                <a:solidFill>
                  <a:srgbClr val="646569"/>
                </a:solidFill>
                <a:hlinkClick r:id="rId4"/>
              </a:rPr>
              <a:t>https://www.ncbi.nlm.nih.gov/pmc/articles/PMC1742997/</a:t>
            </a:r>
            <a:endParaRPr lang="en-US" sz="2000" dirty="0">
              <a:solidFill>
                <a:srgbClr val="646569"/>
              </a:solidFill>
            </a:endParaRPr>
          </a:p>
          <a:p>
            <a:pPr marL="342900" lvl="1" indent="-342900">
              <a:buClr>
                <a:srgbClr val="646569"/>
              </a:buClr>
              <a:buFont typeface="Arial" panose="020B0604020202020204" pitchFamily="34" charset="0"/>
              <a:buChar char="•"/>
            </a:pPr>
            <a:r>
              <a:rPr lang="en-US" sz="2000" dirty="0">
                <a:solidFill>
                  <a:srgbClr val="646569"/>
                </a:solidFill>
                <a:hlinkClick r:id="rId5"/>
              </a:rPr>
              <a:t>https://clinicaltrials.gov/ct2/show/NCT01701570</a:t>
            </a:r>
            <a:endParaRPr lang="en-US" sz="2000" dirty="0">
              <a:solidFill>
                <a:srgbClr val="646569"/>
              </a:solidFill>
            </a:endParaRPr>
          </a:p>
          <a:p>
            <a:pPr marL="342900" lvl="1" indent="-342900">
              <a:buClr>
                <a:srgbClr val="646569"/>
              </a:buClr>
              <a:buFont typeface="Arial" panose="020B0604020202020204" pitchFamily="34" charset="0"/>
              <a:buChar char="•"/>
            </a:pPr>
            <a:r>
              <a:rPr lang="en-US" sz="2000" dirty="0">
                <a:solidFill>
                  <a:srgbClr val="646569"/>
                </a:solidFill>
                <a:hlinkClick r:id="rId6"/>
              </a:rPr>
              <a:t>https://www.acefitness.org/education-and-resources/lifestyle/blog/6852/6-things-to-know-about-non-exercise-activity-thermogenesis</a:t>
            </a:r>
            <a:endParaRPr lang="en-US" sz="2000" dirty="0">
              <a:solidFill>
                <a:srgbClr val="646569"/>
              </a:solidFill>
            </a:endParaRPr>
          </a:p>
          <a:p>
            <a:pPr marL="342900" lvl="1" indent="-342900">
              <a:buClr>
                <a:srgbClr val="646569"/>
              </a:buClr>
              <a:buFont typeface="Arial" panose="020B0604020202020204" pitchFamily="34" charset="0"/>
              <a:buChar char="•"/>
            </a:pPr>
            <a:endParaRPr lang="en-US" sz="2000" dirty="0">
              <a:solidFill>
                <a:srgbClr val="646569"/>
              </a:solidFill>
            </a:endParaRPr>
          </a:p>
          <a:p>
            <a:pPr marL="342900" lvl="1" indent="-342900">
              <a:buClr>
                <a:srgbClr val="646569"/>
              </a:buClr>
              <a:buFont typeface="Arial" panose="020B0604020202020204" pitchFamily="34" charset="0"/>
              <a:buChar char="•"/>
            </a:pPr>
            <a:endParaRPr lang="en-US" sz="2000" dirty="0">
              <a:solidFill>
                <a:srgbClr val="646569"/>
              </a:solidFill>
              <a:highlight>
                <a:srgbClr val="FFFF00"/>
              </a:highlight>
            </a:endParaRPr>
          </a:p>
        </p:txBody>
      </p:sp>
    </p:spTree>
    <p:extLst>
      <p:ext uri="{BB962C8B-B14F-4D97-AF65-F5344CB8AC3E}">
        <p14:creationId xmlns:p14="http://schemas.microsoft.com/office/powerpoint/2010/main" val="2968563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a:extLst>
              <a:ext uri="{FF2B5EF4-FFF2-40B4-BE49-F238E27FC236}">
                <a16:creationId xmlns:a16="http://schemas.microsoft.com/office/drawing/2014/main" id="{3FE3E252-07CF-4BAC-BA08-B07F8F5BBA13}"/>
              </a:ext>
            </a:extLst>
          </p:cNvPr>
          <p:cNvSpPr>
            <a:spLocks noGrp="1"/>
          </p:cNvSpPr>
          <p:nvPr>
            <p:ph type="title"/>
          </p:nvPr>
        </p:nvSpPr>
        <p:spPr>
          <a:xfrm>
            <a:off x="457200" y="135731"/>
            <a:ext cx="8229600" cy="609600"/>
          </a:xfrm>
        </p:spPr>
        <p:txBody>
          <a:bodyPr/>
          <a:lstStyle/>
          <a:p>
            <a:pPr eaLnBrk="1" hangingPunct="1"/>
            <a:r>
              <a:rPr lang="en-US" altLang="en-US" sz="3200" dirty="0"/>
              <a:t>Agenda</a:t>
            </a:r>
          </a:p>
        </p:txBody>
      </p:sp>
      <p:sp>
        <p:nvSpPr>
          <p:cNvPr id="9219" name="Content Placeholder 4">
            <a:extLst>
              <a:ext uri="{FF2B5EF4-FFF2-40B4-BE49-F238E27FC236}">
                <a16:creationId xmlns:a16="http://schemas.microsoft.com/office/drawing/2014/main" id="{AA9FE10D-413D-4C0A-9E51-F94AD92ADF22}"/>
              </a:ext>
            </a:extLst>
          </p:cNvPr>
          <p:cNvSpPr>
            <a:spLocks noGrp="1"/>
          </p:cNvSpPr>
          <p:nvPr>
            <p:ph idx="1"/>
          </p:nvPr>
        </p:nvSpPr>
        <p:spPr>
          <a:xfrm>
            <a:off x="457200" y="1051560"/>
            <a:ext cx="8229600" cy="3733800"/>
          </a:xfrm>
        </p:spPr>
        <p:txBody>
          <a:bodyPr>
            <a:noAutofit/>
          </a:bodyPr>
          <a:lstStyle/>
          <a:p>
            <a:r>
              <a:rPr lang="en-US" altLang="en-US" sz="1800" kern="1000" dirty="0">
                <a:solidFill>
                  <a:srgbClr val="646569"/>
                </a:solidFill>
                <a:ea typeface="ヒラギノ角ゴ Pro W3" pitchFamily="2" charset="-128"/>
              </a:rPr>
              <a:t>Introductions and Current Trends</a:t>
            </a:r>
          </a:p>
          <a:p>
            <a:pPr marL="0" indent="0">
              <a:buNone/>
            </a:pPr>
            <a:endParaRPr lang="en-US" altLang="en-US" sz="1800" kern="0" dirty="0">
              <a:solidFill>
                <a:srgbClr val="646569"/>
              </a:solidFill>
              <a:ea typeface="ヒラギノ角ゴ Pro W3" pitchFamily="2" charset="-128"/>
            </a:endParaRPr>
          </a:p>
          <a:p>
            <a:r>
              <a:rPr lang="en-US" altLang="en-US" sz="1800" kern="1000" dirty="0">
                <a:solidFill>
                  <a:srgbClr val="646569"/>
                </a:solidFill>
                <a:ea typeface="ヒラギノ角ゴ Pro W3" pitchFamily="2" charset="-128"/>
              </a:rPr>
              <a:t>Using Behavior Change to increase Physical Activity</a:t>
            </a:r>
          </a:p>
          <a:p>
            <a:endParaRPr lang="en-US" altLang="en-US" sz="1800" kern="1000" dirty="0">
              <a:solidFill>
                <a:srgbClr val="646569"/>
              </a:solidFill>
              <a:ea typeface="ヒラギノ角ゴ Pro W3" pitchFamily="2" charset="-128"/>
            </a:endParaRPr>
          </a:p>
          <a:p>
            <a:r>
              <a:rPr lang="en-US" altLang="en-US" sz="1800" kern="1000" dirty="0">
                <a:solidFill>
                  <a:srgbClr val="646569"/>
                </a:solidFill>
                <a:ea typeface="ヒラギノ角ゴ Pro W3" pitchFamily="2" charset="-128"/>
              </a:rPr>
              <a:t>Principles in Exercise Programming for Individuals with Type 2 Diabetes</a:t>
            </a:r>
          </a:p>
          <a:p>
            <a:endParaRPr lang="en-US" altLang="en-US" sz="1800" kern="1000" dirty="0">
              <a:solidFill>
                <a:srgbClr val="646569"/>
              </a:solidFill>
              <a:ea typeface="ヒラギノ角ゴ Pro W3" pitchFamily="2" charset="-128"/>
            </a:endParaRPr>
          </a:p>
          <a:p>
            <a:r>
              <a:rPr lang="en-US" altLang="en-US" sz="1800" kern="1000" dirty="0">
                <a:solidFill>
                  <a:srgbClr val="646569"/>
                </a:solidFill>
                <a:ea typeface="ヒラギノ角ゴ Pro W3" pitchFamily="2" charset="-128"/>
              </a:rPr>
              <a:t>Translating Recommendations into Action - Activity</a:t>
            </a:r>
          </a:p>
          <a:p>
            <a:endParaRPr lang="en-US" altLang="en-US" sz="1800" kern="1000" dirty="0">
              <a:solidFill>
                <a:srgbClr val="646569"/>
              </a:solidFill>
              <a:ea typeface="ヒラギノ角ゴ Pro W3" pitchFamily="2" charset="-128"/>
            </a:endParaRPr>
          </a:p>
          <a:p>
            <a:r>
              <a:rPr lang="en-US" altLang="en-US" sz="1800" kern="1000" dirty="0">
                <a:solidFill>
                  <a:srgbClr val="646569"/>
                </a:solidFill>
                <a:ea typeface="ヒラギノ角ゴ Pro W3" pitchFamily="2" charset="-128"/>
              </a:rPr>
              <a:t>Recap and wrap up</a:t>
            </a:r>
          </a:p>
        </p:txBody>
      </p:sp>
    </p:spTree>
    <p:extLst>
      <p:ext uri="{BB962C8B-B14F-4D97-AF65-F5344CB8AC3E}">
        <p14:creationId xmlns:p14="http://schemas.microsoft.com/office/powerpoint/2010/main" val="2841170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a:extLst>
              <a:ext uri="{FF2B5EF4-FFF2-40B4-BE49-F238E27FC236}">
                <a16:creationId xmlns:a16="http://schemas.microsoft.com/office/drawing/2014/main" id="{3FE3E252-07CF-4BAC-BA08-B07F8F5BBA13}"/>
              </a:ext>
            </a:extLst>
          </p:cNvPr>
          <p:cNvSpPr>
            <a:spLocks noGrp="1"/>
          </p:cNvSpPr>
          <p:nvPr>
            <p:ph type="title"/>
          </p:nvPr>
        </p:nvSpPr>
        <p:spPr>
          <a:xfrm>
            <a:off x="457200" y="135731"/>
            <a:ext cx="8229600" cy="609600"/>
          </a:xfrm>
        </p:spPr>
        <p:txBody>
          <a:bodyPr/>
          <a:lstStyle/>
          <a:p>
            <a:r>
              <a:rPr lang="en-US" altLang="en-US" sz="3200" dirty="0"/>
              <a:t>Current Trends</a:t>
            </a:r>
          </a:p>
        </p:txBody>
      </p:sp>
      <p:sp>
        <p:nvSpPr>
          <p:cNvPr id="9219" name="Content Placeholder 4">
            <a:extLst>
              <a:ext uri="{FF2B5EF4-FFF2-40B4-BE49-F238E27FC236}">
                <a16:creationId xmlns:a16="http://schemas.microsoft.com/office/drawing/2014/main" id="{AA9FE10D-413D-4C0A-9E51-F94AD92ADF22}"/>
              </a:ext>
            </a:extLst>
          </p:cNvPr>
          <p:cNvSpPr>
            <a:spLocks noGrp="1"/>
          </p:cNvSpPr>
          <p:nvPr>
            <p:ph idx="1"/>
          </p:nvPr>
        </p:nvSpPr>
        <p:spPr>
          <a:xfrm>
            <a:off x="5142053" y="973931"/>
            <a:ext cx="3429000" cy="3733800"/>
          </a:xfrm>
        </p:spPr>
        <p:txBody>
          <a:bodyPr>
            <a:noAutofit/>
          </a:bodyPr>
          <a:lstStyle/>
          <a:p>
            <a:r>
              <a:rPr lang="en-US" altLang="en-US" sz="1800" dirty="0">
                <a:solidFill>
                  <a:srgbClr val="646569"/>
                </a:solidFill>
                <a:ea typeface="ヒラギノ角ゴ Pro W3" pitchFamily="2" charset="-128"/>
              </a:rPr>
              <a:t>30.3 million people in the US have diabetes</a:t>
            </a:r>
          </a:p>
          <a:p>
            <a:endParaRPr lang="en-US" altLang="en-US" sz="1800" dirty="0">
              <a:solidFill>
                <a:srgbClr val="646569"/>
              </a:solidFill>
              <a:ea typeface="ヒラギノ角ゴ Pro W3" pitchFamily="2" charset="-128"/>
            </a:endParaRPr>
          </a:p>
          <a:p>
            <a:r>
              <a:rPr lang="en-US" altLang="en-US" sz="1800" dirty="0">
                <a:solidFill>
                  <a:srgbClr val="646569"/>
                </a:solidFill>
                <a:ea typeface="ヒラギノ角ゴ Pro W3" pitchFamily="2" charset="-128"/>
              </a:rPr>
              <a:t>25% of adults are unaware they have diabetes</a:t>
            </a:r>
          </a:p>
          <a:p>
            <a:pPr marL="0" indent="0">
              <a:buNone/>
            </a:pPr>
            <a:endParaRPr lang="en-US" altLang="en-US" sz="1800" dirty="0">
              <a:solidFill>
                <a:srgbClr val="646569"/>
              </a:solidFill>
              <a:ea typeface="ヒラギノ角ゴ Pro W3" pitchFamily="2" charset="-128"/>
            </a:endParaRPr>
          </a:p>
          <a:p>
            <a:r>
              <a:rPr lang="en-US" altLang="en-US" sz="1800" dirty="0">
                <a:solidFill>
                  <a:srgbClr val="646569"/>
                </a:solidFill>
                <a:ea typeface="ヒラギノ角ゴ Pro W3" pitchFamily="2" charset="-128"/>
              </a:rPr>
              <a:t>90% of individuals with prediabetes are unaware</a:t>
            </a:r>
          </a:p>
          <a:p>
            <a:endParaRPr lang="en-US" altLang="en-US" sz="1800" dirty="0">
              <a:solidFill>
                <a:srgbClr val="646569"/>
              </a:solidFill>
              <a:ea typeface="ヒラギノ角ゴ Pro W3" pitchFamily="2" charset="-128"/>
            </a:endParaRPr>
          </a:p>
          <a:p>
            <a:r>
              <a:rPr lang="en-US" altLang="en-US" sz="1800" dirty="0">
                <a:solidFill>
                  <a:srgbClr val="646569"/>
                </a:solidFill>
                <a:ea typeface="ヒラギノ角ゴ Pro W3" pitchFamily="2" charset="-128"/>
              </a:rPr>
              <a:t>More than 5,000 children each year develop type 2 diabetes</a:t>
            </a:r>
          </a:p>
        </p:txBody>
      </p:sp>
      <p:pic>
        <p:nvPicPr>
          <p:cNvPr id="2" name="Picture 1">
            <a:extLst>
              <a:ext uri="{FF2B5EF4-FFF2-40B4-BE49-F238E27FC236}">
                <a16:creationId xmlns:a16="http://schemas.microsoft.com/office/drawing/2014/main" id="{07E8534B-EB9B-46F6-BA42-58DC21128A8E}"/>
              </a:ext>
            </a:extLst>
          </p:cNvPr>
          <p:cNvPicPr>
            <a:picLocks noChangeAspect="1"/>
          </p:cNvPicPr>
          <p:nvPr/>
        </p:nvPicPr>
        <p:blipFill>
          <a:blip r:embed="rId2"/>
          <a:stretch>
            <a:fillRect/>
          </a:stretch>
        </p:blipFill>
        <p:spPr>
          <a:xfrm>
            <a:off x="990603" y="861039"/>
            <a:ext cx="3532906" cy="4068366"/>
          </a:xfrm>
          <a:prstGeom prst="rect">
            <a:avLst/>
          </a:prstGeom>
        </p:spPr>
      </p:pic>
    </p:spTree>
    <p:extLst>
      <p:ext uri="{BB962C8B-B14F-4D97-AF65-F5344CB8AC3E}">
        <p14:creationId xmlns:p14="http://schemas.microsoft.com/office/powerpoint/2010/main" val="3698920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663106" cy="612648"/>
          </a:xfrm>
        </p:spPr>
        <p:txBody>
          <a:bodyPr>
            <a:noAutofit/>
          </a:bodyPr>
          <a:lstStyle/>
          <a:p>
            <a:r>
              <a:rPr lang="en-US" sz="3200" dirty="0"/>
              <a:t>Team Management Approach</a:t>
            </a:r>
          </a:p>
        </p:txBody>
      </p:sp>
      <p:grpSp>
        <p:nvGrpSpPr>
          <p:cNvPr id="7" name="Group 6">
            <a:extLst>
              <a:ext uri="{FF2B5EF4-FFF2-40B4-BE49-F238E27FC236}">
                <a16:creationId xmlns:a16="http://schemas.microsoft.com/office/drawing/2014/main" id="{726F9B98-8DF5-4061-9544-3DDA8F9BC03E}"/>
              </a:ext>
            </a:extLst>
          </p:cNvPr>
          <p:cNvGrpSpPr/>
          <p:nvPr/>
        </p:nvGrpSpPr>
        <p:grpSpPr>
          <a:xfrm>
            <a:off x="1524001" y="1281650"/>
            <a:ext cx="5270938" cy="3412399"/>
            <a:chOff x="1524001" y="1281650"/>
            <a:chExt cx="5270938" cy="3412399"/>
          </a:xfrm>
        </p:grpSpPr>
        <p:pic>
          <p:nvPicPr>
            <p:cNvPr id="8" name="Picture 2">
              <a:extLst>
                <a:ext uri="{FF2B5EF4-FFF2-40B4-BE49-F238E27FC236}">
                  <a16:creationId xmlns:a16="http://schemas.microsoft.com/office/drawing/2014/main" id="{B6C5009A-9274-4960-B295-FBB262BF87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281650"/>
              <a:ext cx="5270938" cy="341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F49E79E-0F8B-40EB-801D-AC1CAECEFB0B}"/>
                </a:ext>
              </a:extLst>
            </p:cNvPr>
            <p:cNvSpPr/>
            <p:nvPr/>
          </p:nvSpPr>
          <p:spPr>
            <a:xfrm>
              <a:off x="6165273" y="1281650"/>
              <a:ext cx="629666" cy="484632"/>
            </a:xfrm>
            <a:prstGeom prst="rect">
              <a:avLst/>
            </a:prstGeom>
            <a:gradFill>
              <a:gsLst>
                <a:gs pos="0">
                  <a:schemeClr val="bg1"/>
                </a:gs>
                <a:gs pos="0">
                  <a:schemeClr val="bg1"/>
                </a:gs>
              </a:gsLs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22194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FCD2F-5356-4AE8-B1B9-150490C7DD7F}"/>
              </a:ext>
            </a:extLst>
          </p:cNvPr>
          <p:cNvPicPr>
            <a:picLocks noChangeAspect="1"/>
          </p:cNvPicPr>
          <p:nvPr/>
        </p:nvPicPr>
        <p:blipFill rotWithShape="1">
          <a:blip r:embed="rId3"/>
          <a:srcRect t="27196" b="-1261"/>
          <a:stretch/>
        </p:blipFill>
        <p:spPr>
          <a:xfrm>
            <a:off x="0" y="2381"/>
            <a:ext cx="9144000" cy="4836921"/>
          </a:xfrm>
          <a:prstGeom prst="rect">
            <a:avLst/>
          </a:prstGeom>
        </p:spPr>
      </p:pic>
      <p:sp>
        <p:nvSpPr>
          <p:cNvPr id="8" name="Rectangle 7"/>
          <p:cNvSpPr/>
          <p:nvPr/>
        </p:nvSpPr>
        <p:spPr>
          <a:xfrm>
            <a:off x="2185601" y="2005623"/>
            <a:ext cx="5486400" cy="685800"/>
          </a:xfrm>
          <a:prstGeom prst="rect">
            <a:avLst/>
          </a:prstGeom>
          <a:noFill/>
        </p:spPr>
      </p:sp>
      <p:sp>
        <p:nvSpPr>
          <p:cNvPr id="4" name="Title 3"/>
          <p:cNvSpPr>
            <a:spLocks noGrp="1"/>
          </p:cNvSpPr>
          <p:nvPr>
            <p:ph type="title"/>
          </p:nvPr>
        </p:nvSpPr>
        <p:spPr/>
        <p:txBody>
          <a:bodyPr>
            <a:noAutofit/>
          </a:bodyPr>
          <a:lstStyle/>
          <a:p>
            <a:r>
              <a:rPr lang="en-US" dirty="0">
                <a:latin typeface="+mn-lt"/>
              </a:rPr>
              <a:t>Understanding Behavior Change </a:t>
            </a:r>
          </a:p>
        </p:txBody>
      </p:sp>
    </p:spTree>
    <p:extLst>
      <p:ext uri="{BB962C8B-B14F-4D97-AF65-F5344CB8AC3E}">
        <p14:creationId xmlns:p14="http://schemas.microsoft.com/office/powerpoint/2010/main" val="708150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7160"/>
            <a:ext cx="8229600" cy="485129"/>
          </a:xfrm>
        </p:spPr>
        <p:txBody>
          <a:bodyPr>
            <a:noAutofit/>
          </a:bodyPr>
          <a:lstStyle/>
          <a:p>
            <a:r>
              <a:rPr lang="en-US" dirty="0">
                <a:latin typeface="+mn-lt"/>
              </a:rPr>
              <a:t>Centered on Self-Efficacy</a:t>
            </a:r>
          </a:p>
        </p:txBody>
      </p:sp>
      <p:sp>
        <p:nvSpPr>
          <p:cNvPr id="8" name="Rectangle 7"/>
          <p:cNvSpPr/>
          <p:nvPr/>
        </p:nvSpPr>
        <p:spPr>
          <a:xfrm>
            <a:off x="2185601" y="2005623"/>
            <a:ext cx="5486400" cy="685800"/>
          </a:xfrm>
          <a:prstGeom prst="rect">
            <a:avLst/>
          </a:prstGeom>
          <a:noFill/>
        </p:spPr>
      </p:sp>
      <p:sp>
        <p:nvSpPr>
          <p:cNvPr id="6" name="Rectangle 5">
            <a:extLst>
              <a:ext uri="{FF2B5EF4-FFF2-40B4-BE49-F238E27FC236}">
                <a16:creationId xmlns:a16="http://schemas.microsoft.com/office/drawing/2014/main" id="{89E39AF6-4DC4-42B5-9F12-6D97414416C5}"/>
              </a:ext>
            </a:extLst>
          </p:cNvPr>
          <p:cNvSpPr/>
          <p:nvPr/>
        </p:nvSpPr>
        <p:spPr>
          <a:xfrm>
            <a:off x="1181100" y="1049809"/>
            <a:ext cx="6802966" cy="3283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rebuchet MS" panose="020B0603020202020204" pitchFamily="34" charset="0"/>
              </a:rPr>
              <a:t>An individual’s belief in his or her capacity to execute behaviors necessary to produce specific performance attainments.</a:t>
            </a:r>
          </a:p>
          <a:p>
            <a:pPr algn="ctr"/>
            <a:endParaRPr lang="en-US" sz="2000" dirty="0">
              <a:latin typeface="Trebuchet MS" panose="020B0603020202020204" pitchFamily="34" charset="0"/>
            </a:endParaRPr>
          </a:p>
          <a:p>
            <a:pPr algn="ctr"/>
            <a:r>
              <a:rPr lang="en-US" sz="2000" dirty="0">
                <a:latin typeface="Trebuchet MS" panose="020B0603020202020204" pitchFamily="34" charset="0"/>
              </a:rPr>
              <a:t>-</a:t>
            </a:r>
            <a:r>
              <a:rPr lang="en-US" sz="1400" dirty="0">
                <a:solidFill>
                  <a:schemeClr val="bg1"/>
                </a:solidFill>
                <a:latin typeface="Trebuchet MS" panose="020B0603020202020204" pitchFamily="34" charset="0"/>
              </a:rPr>
              <a:t>American Psychological Association</a:t>
            </a:r>
          </a:p>
          <a:p>
            <a:pPr algn="ctr"/>
            <a:endParaRPr lang="en-US" sz="2000" dirty="0">
              <a:latin typeface="Trebuchet MS" panose="020B0603020202020204" pitchFamily="34" charset="0"/>
            </a:endParaRPr>
          </a:p>
        </p:txBody>
      </p:sp>
    </p:spTree>
    <p:extLst>
      <p:ext uri="{BB962C8B-B14F-4D97-AF65-F5344CB8AC3E}">
        <p14:creationId xmlns:p14="http://schemas.microsoft.com/office/powerpoint/2010/main" val="280829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7160"/>
            <a:ext cx="8229600" cy="485129"/>
          </a:xfrm>
        </p:spPr>
        <p:txBody>
          <a:bodyPr>
            <a:noAutofit/>
          </a:bodyPr>
          <a:lstStyle/>
          <a:p>
            <a:r>
              <a:rPr lang="en-US" dirty="0">
                <a:latin typeface="+mn-lt"/>
              </a:rPr>
              <a:t>Rooted in Empathy</a:t>
            </a:r>
          </a:p>
        </p:txBody>
      </p:sp>
      <p:sp>
        <p:nvSpPr>
          <p:cNvPr id="8" name="Rectangle 7"/>
          <p:cNvSpPr/>
          <p:nvPr/>
        </p:nvSpPr>
        <p:spPr>
          <a:xfrm>
            <a:off x="2185601" y="2005623"/>
            <a:ext cx="5486400" cy="685800"/>
          </a:xfrm>
          <a:prstGeom prst="rect">
            <a:avLst/>
          </a:prstGeom>
          <a:noFill/>
        </p:spPr>
      </p:sp>
      <p:sp>
        <p:nvSpPr>
          <p:cNvPr id="6" name="Rectangle 5">
            <a:extLst>
              <a:ext uri="{FF2B5EF4-FFF2-40B4-BE49-F238E27FC236}">
                <a16:creationId xmlns:a16="http://schemas.microsoft.com/office/drawing/2014/main" id="{89E39AF6-4DC4-42B5-9F12-6D97414416C5}"/>
              </a:ext>
            </a:extLst>
          </p:cNvPr>
          <p:cNvSpPr/>
          <p:nvPr/>
        </p:nvSpPr>
        <p:spPr>
          <a:xfrm>
            <a:off x="1181100" y="1049809"/>
            <a:ext cx="6802966" cy="3283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rebuchet MS" panose="020B0603020202020204" pitchFamily="34" charset="0"/>
              </a:rPr>
              <a:t>The ability to step into the shoes of another person, aiming to understand their feelings and perspectives, and to use that understanding to guide our actions.</a:t>
            </a:r>
          </a:p>
          <a:p>
            <a:pPr algn="ctr"/>
            <a:endParaRPr lang="en-US" sz="2000" dirty="0">
              <a:latin typeface="Trebuchet MS" panose="020B0603020202020204" pitchFamily="34" charset="0"/>
            </a:endParaRPr>
          </a:p>
          <a:p>
            <a:pPr algn="ctr"/>
            <a:r>
              <a:rPr lang="en-US" sz="2000" dirty="0">
                <a:latin typeface="Trebuchet MS" panose="020B0603020202020204" pitchFamily="34" charset="0"/>
              </a:rPr>
              <a:t>-</a:t>
            </a:r>
            <a:r>
              <a:rPr lang="en-US" sz="1400" dirty="0">
                <a:solidFill>
                  <a:schemeClr val="bg1"/>
                </a:solidFill>
                <a:latin typeface="Trebuchet MS" panose="020B0603020202020204" pitchFamily="34" charset="0"/>
              </a:rPr>
              <a:t>greatergood.berkeley.edu</a:t>
            </a:r>
            <a:endParaRPr lang="en-US" sz="2000" dirty="0">
              <a:latin typeface="Trebuchet MS" panose="020B0603020202020204" pitchFamily="34" charset="0"/>
            </a:endParaRPr>
          </a:p>
        </p:txBody>
      </p:sp>
    </p:spTree>
    <p:extLst>
      <p:ext uri="{BB962C8B-B14F-4D97-AF65-F5344CB8AC3E}">
        <p14:creationId xmlns:p14="http://schemas.microsoft.com/office/powerpoint/2010/main" val="14245996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11915</TotalTime>
  <Words>1292</Words>
  <Application>Microsoft Office PowerPoint</Application>
  <PresentationFormat>Custom</PresentationFormat>
  <Paragraphs>230</Paragraphs>
  <Slides>31</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Calibri</vt:lpstr>
      <vt:lpstr>Leelawadee</vt:lpstr>
      <vt:lpstr>Times New Roman</vt:lpstr>
      <vt:lpstr>Trade Gothic LH</vt:lpstr>
      <vt:lpstr>Trebuchet MS</vt:lpstr>
      <vt:lpstr>ヒラギノ角ゴ Pro W3</vt:lpstr>
      <vt:lpstr>Office Theme</vt:lpstr>
      <vt:lpstr>Custom Design</vt:lpstr>
      <vt:lpstr>PowerPoint Presentation</vt:lpstr>
      <vt:lpstr>Introduction</vt:lpstr>
      <vt:lpstr>Disclosure to Participants</vt:lpstr>
      <vt:lpstr>Agenda</vt:lpstr>
      <vt:lpstr>Current Trends</vt:lpstr>
      <vt:lpstr>Team Management Approach</vt:lpstr>
      <vt:lpstr>Understanding Behavior Change </vt:lpstr>
      <vt:lpstr>Centered on Self-Efficacy</vt:lpstr>
      <vt:lpstr>Rooted in Empathy</vt:lpstr>
      <vt:lpstr>Positive Psychology </vt:lpstr>
      <vt:lpstr>A Practice in Positive Psychology </vt:lpstr>
      <vt:lpstr>Stages of Change Model </vt:lpstr>
      <vt:lpstr>Stages of Change Model </vt:lpstr>
      <vt:lpstr>Physical Activity </vt:lpstr>
      <vt:lpstr>Barriers to Increasing Physical Activity</vt:lpstr>
      <vt:lpstr>Building an Exercise Program</vt:lpstr>
      <vt:lpstr>Starting an Exercise Program</vt:lpstr>
      <vt:lpstr>Practical Strategies to Support Clients</vt:lpstr>
      <vt:lpstr>Cardio Exercise Programming (FITT)</vt:lpstr>
      <vt:lpstr>‘NEAT’ ways to increase activity</vt:lpstr>
      <vt:lpstr>Training Model: Ex Intensity &amp; Threshold</vt:lpstr>
      <vt:lpstr>Training Model: Intensity Markers </vt:lpstr>
      <vt:lpstr>Self-blood Glucose Monitoring</vt:lpstr>
      <vt:lpstr>HIIT vs Continuous Moderate Exercise</vt:lpstr>
      <vt:lpstr>Is HIIT Appropriate for Patients?</vt:lpstr>
      <vt:lpstr>7 Minute HIIT Exercise Session</vt:lpstr>
      <vt:lpstr>Building Rapport </vt:lpstr>
      <vt:lpstr>Health Related Resting Measures</vt:lpstr>
      <vt:lpstr>Summary</vt:lpstr>
      <vt:lpstr>Free resources</vt:lpstr>
      <vt:lpstr>References</vt:lpstr>
    </vt:vector>
  </TitlesOfParts>
  <Company>eyespy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Tokarz</dc:creator>
  <cp:lastModifiedBy>Anthony J. Wall</cp:lastModifiedBy>
  <cp:revision>78</cp:revision>
  <dcterms:created xsi:type="dcterms:W3CDTF">2016-11-28T23:17:59Z</dcterms:created>
  <dcterms:modified xsi:type="dcterms:W3CDTF">2018-08-20T14:20:36Z</dcterms:modified>
</cp:coreProperties>
</file>