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5"/>
  </p:notesMasterIdLst>
  <p:sldIdLst>
    <p:sldId id="256" r:id="rId2"/>
    <p:sldId id="257" r:id="rId3"/>
    <p:sldId id="258" r:id="rId4"/>
    <p:sldId id="259" r:id="rId5"/>
    <p:sldId id="260" r:id="rId6"/>
    <p:sldId id="326" r:id="rId7"/>
    <p:sldId id="261" r:id="rId8"/>
    <p:sldId id="327" r:id="rId9"/>
    <p:sldId id="262" r:id="rId10"/>
    <p:sldId id="263" r:id="rId11"/>
    <p:sldId id="264" r:id="rId12"/>
    <p:sldId id="265" r:id="rId13"/>
    <p:sldId id="328" r:id="rId14"/>
    <p:sldId id="333" r:id="rId15"/>
    <p:sldId id="266" r:id="rId16"/>
    <p:sldId id="268" r:id="rId17"/>
    <p:sldId id="267" r:id="rId18"/>
    <p:sldId id="269" r:id="rId19"/>
    <p:sldId id="270" r:id="rId20"/>
    <p:sldId id="271" r:id="rId21"/>
    <p:sldId id="272" r:id="rId22"/>
    <p:sldId id="273" r:id="rId23"/>
    <p:sldId id="274" r:id="rId24"/>
    <p:sldId id="329" r:id="rId25"/>
    <p:sldId id="324" r:id="rId26"/>
    <p:sldId id="330" r:id="rId27"/>
    <p:sldId id="275" r:id="rId28"/>
    <p:sldId id="276" r:id="rId29"/>
    <p:sldId id="277" r:id="rId30"/>
    <p:sldId id="279" r:id="rId31"/>
    <p:sldId id="281" r:id="rId32"/>
    <p:sldId id="283" r:id="rId33"/>
    <p:sldId id="284" r:id="rId34"/>
    <p:sldId id="285" r:id="rId35"/>
    <p:sldId id="331"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6" r:id="rId66"/>
    <p:sldId id="317" r:id="rId67"/>
    <p:sldId id="318" r:id="rId68"/>
    <p:sldId id="319" r:id="rId69"/>
    <p:sldId id="320" r:id="rId70"/>
    <p:sldId id="332" r:id="rId71"/>
    <p:sldId id="321" r:id="rId72"/>
    <p:sldId id="322" r:id="rId73"/>
    <p:sldId id="323" r:id="rId74"/>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0"/>
    <p:restoredTop sz="77778"/>
  </p:normalViewPr>
  <p:slideViewPr>
    <p:cSldViewPr snapToGrid="0" snapToObjects="1" showGuides="1">
      <p:cViewPr varScale="1">
        <p:scale>
          <a:sx n="90" d="100"/>
          <a:sy n="90" d="100"/>
        </p:scale>
        <p:origin x="1258" y="62"/>
      </p:cViewPr>
      <p:guideLst>
        <p:guide orient="horz" pos="1620"/>
        <p:guide pos="2880"/>
      </p:guideLst>
    </p:cSldViewPr>
  </p:slideViewPr>
  <p:notesTextViewPr>
    <p:cViewPr>
      <p:scale>
        <a:sx n="1" d="1"/>
        <a:sy n="1" d="1"/>
      </p:scale>
      <p:origin x="0" y="0"/>
    </p:cViewPr>
  </p:notesTextViewPr>
  <p:sorterViewPr>
    <p:cViewPr>
      <p:scale>
        <a:sx n="100" d="100"/>
        <a:sy n="100" d="100"/>
      </p:scale>
      <p:origin x="0" y="-74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1143000" y="685800"/>
            <a:ext cx="4572000" cy="3429000"/>
          </a:xfrm>
          <a:prstGeom prst="rect">
            <a:avLst/>
          </a:prstGeom>
        </p:spPr>
        <p:txBody>
          <a:bodyPr/>
          <a:lstStyle/>
          <a:p>
            <a:endParaRPr/>
          </a:p>
        </p:txBody>
      </p:sp>
      <p:sp>
        <p:nvSpPr>
          <p:cNvPr id="352" name="Shape 3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0821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xfrm>
            <a:off x="381000" y="685800"/>
            <a:ext cx="6096000" cy="3429000"/>
          </a:xfrm>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pPr>
              <a:lnSpc>
                <a:spcPct val="90000"/>
              </a:lnSpc>
              <a:spcBef>
                <a:spcPts val="1000"/>
              </a:spcBef>
              <a:defRPr sz="1200">
                <a:solidFill>
                  <a:srgbClr val="1C1D1E"/>
                </a:solidFill>
              </a:defRPr>
            </a:pPr>
            <a:r>
              <a:rPr lang="en-US" dirty="0"/>
              <a:t>Eating disorders occur along a spectrum ranging from mild dysregulated eating behaviors which can ebb and flow to severe, enduring, life-threatening psychiatric disorders</a:t>
            </a:r>
          </a:p>
          <a:p>
            <a:pPr>
              <a:lnSpc>
                <a:spcPct val="90000"/>
              </a:lnSpc>
              <a:spcBef>
                <a:spcPts val="1000"/>
              </a:spcBef>
              <a:defRPr sz="1200">
                <a:solidFill>
                  <a:srgbClr val="1C1D1E"/>
                </a:solidFill>
              </a:defRPr>
            </a:pPr>
            <a:r>
              <a:rPr dirty="0"/>
              <a:t>Prevalence of eating disorders within the U.S. varies by type of disorder, age cohort, gender, and ethnic group among adults</a:t>
            </a:r>
            <a:r>
              <a:rPr lang="en-US" dirty="0"/>
              <a:t>.</a:t>
            </a:r>
          </a:p>
          <a:p>
            <a:pPr>
              <a:lnSpc>
                <a:spcPct val="90000"/>
              </a:lnSpc>
              <a:spcBef>
                <a:spcPts val="1000"/>
              </a:spcBef>
              <a:defRPr sz="1200">
                <a:solidFill>
                  <a:srgbClr val="1C1D1E"/>
                </a:solidFill>
              </a:defRPr>
            </a:pPr>
            <a:endParaRPr dirty="0"/>
          </a:p>
          <a:p>
            <a:pPr>
              <a:lnSpc>
                <a:spcPct val="90000"/>
              </a:lnSpc>
              <a:spcBef>
                <a:spcPts val="1000"/>
              </a:spcBef>
              <a:defRPr sz="1200">
                <a:solidFill>
                  <a:srgbClr val="1C1D1E"/>
                </a:solidFill>
              </a:defRPr>
            </a:pPr>
            <a:r>
              <a:rPr dirty="0"/>
              <a:t>The four primary categories of eating disorders are Binge Eating Disorder (26%), OSFED (44%), other specified feeding and eating disorders, where individuals may present with behaviors and symptoms which don’t meet all specific diagnostic criteria but are certainly problematic clinically and impact quality of life. Bulimia Nervosa (19%) and Anorexia Nervosa (11%), have the highest mortality rates of eating disorders but lower prevalence compared to BED and OSFED. </a:t>
            </a:r>
            <a:endParaRPr lang="en-US" dirty="0"/>
          </a:p>
          <a:p>
            <a:pPr>
              <a:lnSpc>
                <a:spcPct val="90000"/>
              </a:lnSpc>
              <a:spcBef>
                <a:spcPts val="1000"/>
              </a:spcBef>
              <a:defRPr sz="1200">
                <a:solidFill>
                  <a:srgbClr val="1C1D1E"/>
                </a:solidFill>
              </a:defRPr>
            </a:pPr>
            <a:endParaRPr dirty="0"/>
          </a:p>
          <a:p>
            <a:pPr>
              <a:lnSpc>
                <a:spcPct val="90000"/>
              </a:lnSpc>
              <a:spcBef>
                <a:spcPts val="1000"/>
              </a:spcBef>
              <a:defRPr sz="1100"/>
            </a:pPr>
            <a:r>
              <a:rPr dirty="0"/>
              <a:t>Eating disorders diagnostic criteria can include restriction of calories, </a:t>
            </a:r>
            <a:r>
              <a:rPr dirty="0" err="1"/>
              <a:t>overexercising</a:t>
            </a:r>
            <a:r>
              <a:rPr dirty="0"/>
              <a:t>, binge eating, purging and other compensatory behaviors such as laxative abuse, diuretics and restrict binge cycle. </a:t>
            </a:r>
            <a:endParaRPr lang="en-US" dirty="0"/>
          </a:p>
          <a:p>
            <a:pPr>
              <a:lnSpc>
                <a:spcPct val="90000"/>
              </a:lnSpc>
              <a:spcBef>
                <a:spcPts val="1000"/>
              </a:spcBef>
              <a:defRPr sz="1100"/>
            </a:pPr>
            <a:r>
              <a:rPr lang="en-US" dirty="0"/>
              <a:t>No two eating disorders look the same. </a:t>
            </a:r>
          </a:p>
          <a:p>
            <a:pPr>
              <a:lnSpc>
                <a:spcPct val="90000"/>
              </a:lnSpc>
              <a:spcBef>
                <a:spcPts val="1000"/>
              </a:spcBef>
              <a:defRPr sz="1100"/>
            </a:pPr>
            <a:endParaRPr lang="en-US" dirty="0"/>
          </a:p>
          <a:p>
            <a:pPr>
              <a:lnSpc>
                <a:spcPct val="90000"/>
              </a:lnSpc>
              <a:spcBef>
                <a:spcPts val="1000"/>
              </a:spcBef>
              <a:defRPr sz="1100"/>
            </a:pPr>
            <a:endParaRPr lang="en-US" dirty="0"/>
          </a:p>
          <a:p>
            <a:pPr>
              <a:lnSpc>
                <a:spcPct val="90000"/>
              </a:lnSpc>
              <a:spcBef>
                <a:spcPts val="1000"/>
              </a:spcBef>
              <a:defRPr sz="1100"/>
            </a:pPr>
            <a:endParaRPr lang="en-US" dirty="0"/>
          </a:p>
          <a:p>
            <a:pPr>
              <a:lnSpc>
                <a:spcPct val="90000"/>
              </a:lnSpc>
              <a:spcBef>
                <a:spcPts val="1000"/>
              </a:spcBef>
              <a:defRPr sz="1100"/>
            </a:pPr>
            <a:r>
              <a:rPr dirty="0"/>
              <a:t>Eating disorders occur in people at a range of body weights, and low body weight is not a requirement of an eating disorder diagnosis. Disordered eating occurs along a spectrum, described as sub-clinical and can look like body image dissatisfaction, restrained eating, disinhibited eating, or emotional eating. Although disordered eating may not technically fall into a severe eating disorder diagnosis, the impact disordered eating can have on an individual’s life can be great. </a:t>
            </a:r>
            <a:endParaRPr lang="en-US" dirty="0"/>
          </a:p>
          <a:p>
            <a:pPr>
              <a:lnSpc>
                <a:spcPct val="90000"/>
              </a:lnSpc>
              <a:spcBef>
                <a:spcPts val="1000"/>
              </a:spcBef>
              <a:defRPr sz="1100"/>
            </a:pPr>
            <a:endParaRPr lang="en-US" dirty="0"/>
          </a:p>
          <a:p>
            <a:pPr>
              <a:lnSpc>
                <a:spcPct val="90000"/>
              </a:lnSpc>
              <a:spcBef>
                <a:spcPts val="1000"/>
              </a:spcBef>
              <a:defRPr sz="1100"/>
            </a:pPr>
            <a:r>
              <a:rPr lang="en-US" dirty="0"/>
              <a:t>Now if you’re new to learning about eating disorders, I want to pause and highlight that there is common misconception that you can “see” and eating disorder. You cannot. Sure there are some cases, where underweight is a primary </a:t>
            </a:r>
            <a:r>
              <a:rPr lang="en-US" dirty="0" err="1"/>
              <a:t>sympotom</a:t>
            </a:r>
            <a:r>
              <a:rPr lang="en-US" dirty="0"/>
              <a:t> of and eating disorder, but when we look here we can see all but 11% of cases don’t require low body weight as a diagnostic </a:t>
            </a:r>
            <a:r>
              <a:rPr lang="en-US" dirty="0" err="1"/>
              <a:t>critera</a:t>
            </a:r>
            <a:r>
              <a:rPr lang="en-US" dirty="0"/>
              <a:t>. This is critical as a whole as a medical community we begin to break down this misconception because the stigma of having an eating disorder combined with the stigma of living in a larger body keep many many people from seeking treatment and also from receiving treatment even when they try to find it. </a:t>
            </a:r>
          </a:p>
          <a:p>
            <a:pPr>
              <a:lnSpc>
                <a:spcPct val="90000"/>
              </a:lnSpc>
              <a:spcBef>
                <a:spcPts val="1000"/>
              </a:spcBef>
              <a:defRPr sz="1100"/>
            </a:pPr>
            <a:endParaRPr dirty="0"/>
          </a:p>
          <a:p>
            <a:pPr>
              <a:lnSpc>
                <a:spcPct val="90000"/>
              </a:lnSpc>
              <a:spcBef>
                <a:spcPts val="1000"/>
              </a:spcBef>
            </a:pPr>
            <a:r>
              <a:rPr dirty="0"/>
              <a:t>Individuals who do not meet specific diagnostic criteria yet suffer from ED symptoms and behaviors fall in to the category of OSFED - which is by far the most common eating disorder presentation. May involve variety of </a:t>
            </a:r>
            <a:r>
              <a:rPr dirty="0" err="1"/>
              <a:t>ed</a:t>
            </a:r>
            <a:r>
              <a:rPr dirty="0"/>
              <a:t> symptoms and behaviors. </a:t>
            </a:r>
            <a:endParaRPr lang="en-US" dirty="0"/>
          </a:p>
          <a:p>
            <a:pPr>
              <a:lnSpc>
                <a:spcPct val="90000"/>
              </a:lnSpc>
              <a:spcBef>
                <a:spcPts val="1000"/>
              </a:spcBef>
            </a:pPr>
            <a:endParaRPr dirty="0"/>
          </a:p>
          <a:p>
            <a:pPr>
              <a:lnSpc>
                <a:spcPct val="90000"/>
              </a:lnSpc>
              <a:spcBef>
                <a:spcPts val="1000"/>
              </a:spcBef>
            </a:pPr>
            <a:r>
              <a:rPr dirty="0"/>
              <a:t>Close to 5% OF US adolescents and similar number of adults suffer from unspecified eating disorder. OSFED also includes atypical anorexia (aka anorexia at higher weight), purging disorder, ARFID, night eating syndrome, sub-clinical BN and BED with varying frequency of binge behavior)</a:t>
            </a:r>
          </a:p>
          <a:p>
            <a:pPr>
              <a:lnSpc>
                <a:spcPct val="90000"/>
              </a:lnSpc>
              <a:spcBef>
                <a:spcPts val="1000"/>
              </a:spcBef>
              <a:defRPr sz="1100"/>
            </a:pPr>
            <a:r>
              <a:rPr dirty="0"/>
              <a:t>Likely that many patients in the OSFED category never receive formal diagnosis or treatment and will not reveal their eating disorder willingly. They may not even know they have an eating disorder. What they do have is shame, low self-esteem, </a:t>
            </a:r>
            <a:r>
              <a:rPr i="1" dirty="0">
                <a:solidFill>
                  <a:srgbClr val="FF0000"/>
                </a:solidFill>
              </a:rPr>
              <a:t>and a desire to achieve improved health.</a:t>
            </a:r>
            <a:r>
              <a:rPr dirty="0">
                <a:solidFill>
                  <a:srgbClr val="FF0000"/>
                </a:solidFill>
              </a:rPr>
              <a:t> </a:t>
            </a:r>
          </a:p>
          <a:p>
            <a:pPr>
              <a:lnSpc>
                <a:spcPct val="90000"/>
              </a:lnSpc>
              <a:spcBef>
                <a:spcPts val="1000"/>
              </a:spcBef>
              <a:defRPr>
                <a:solidFill>
                  <a:srgbClr val="FF0000"/>
                </a:solidFill>
                <a:latin typeface="Calibri"/>
                <a:ea typeface="Calibri"/>
                <a:cs typeface="Calibri"/>
                <a:sym typeface="Calibri"/>
              </a:defRPr>
            </a:pPr>
            <a:endParaRPr dirty="0">
              <a:solidFill>
                <a:srgbClr val="FF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a:defRPr sz="1100"/>
            </a:lvl1pPr>
          </a:lstStyle>
          <a:p>
            <a:endParaRPr dirty="0"/>
          </a:p>
        </p:txBody>
      </p:sp>
    </p:spTree>
    <p:extLst>
      <p:ext uri="{BB962C8B-B14F-4D97-AF65-F5344CB8AC3E}">
        <p14:creationId xmlns:p14="http://schemas.microsoft.com/office/powerpoint/2010/main" val="4290163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Shape 410"/>
          <p:cNvSpPr>
            <a:spLocks noGrp="1" noRot="1" noChangeAspect="1"/>
          </p:cNvSpPr>
          <p:nvPr>
            <p:ph type="sldImg"/>
          </p:nvPr>
        </p:nvSpPr>
        <p:spPr>
          <a:xfrm>
            <a:off x="381000" y="685800"/>
            <a:ext cx="6096000" cy="3429000"/>
          </a:xfrm>
          <a:prstGeom prst="rect">
            <a:avLst/>
          </a:prstGeom>
        </p:spPr>
        <p:txBody>
          <a:bodyPr/>
          <a:lstStyle/>
          <a:p>
            <a:endParaRPr/>
          </a:p>
        </p:txBody>
      </p:sp>
      <p:sp>
        <p:nvSpPr>
          <p:cNvPr id="411" name="Shape 411"/>
          <p:cNvSpPr>
            <a:spLocks noGrp="1"/>
          </p:cNvSpPr>
          <p:nvPr>
            <p:ph type="body" sz="quarter" idx="1"/>
          </p:nvPr>
        </p:nvSpPr>
        <p:spPr>
          <a:prstGeom prst="rect">
            <a:avLst/>
          </a:prstGeom>
        </p:spPr>
        <p:txBody>
          <a:bodyPr/>
          <a:lstStyle/>
          <a:p>
            <a:pPr>
              <a:defRPr sz="1100"/>
            </a:pPr>
            <a:r>
              <a:rPr lang="en-US" dirty="0"/>
              <a:t>The Bio psychosocial model of eating disorders is an often reference model in the ED field. </a:t>
            </a:r>
          </a:p>
          <a:p>
            <a:pPr>
              <a:defRPr sz="1100"/>
            </a:pPr>
            <a:endParaRPr lang="en-US" dirty="0"/>
          </a:p>
          <a:p>
            <a:pPr>
              <a:defRPr sz="1100"/>
            </a:pPr>
            <a:r>
              <a:rPr lang="en-US" dirty="0"/>
              <a:t>We need to know that </a:t>
            </a:r>
            <a:r>
              <a:rPr dirty="0"/>
              <a:t>eating disorders are never a choice We know that the cause/s of eating disorders are still unknown, although the bio-psychosocial model of eating disorders is a paradigm that can explain the multiple factors and conditions that can create the “perfect storm” for development of an eating disorder. </a:t>
            </a:r>
          </a:p>
          <a:p>
            <a:endParaRPr sz="1100" dirty="0"/>
          </a:p>
          <a:p>
            <a:r>
              <a:rPr dirty="0"/>
              <a:t>The bio-psycho-social model explains that the risk factors for eating disorders involve a range of biological, psychological and sociocultural issues. </a:t>
            </a:r>
            <a:endParaRPr lang="en-US" dirty="0"/>
          </a:p>
          <a:p>
            <a:r>
              <a:rPr lang="en-US" dirty="0"/>
              <a:t>I’d actually like to propose here that there are significant factors not addressed my this model, which you’ll see in red. And that we can do better for people, and recognize historical trauma, weight bias in healthcare, access to healthcare and weight stigma are also factors that impact EDs</a:t>
            </a:r>
            <a:endParaRPr dirty="0"/>
          </a:p>
          <a:p>
            <a:endParaRPr dirty="0"/>
          </a:p>
          <a:p>
            <a:r>
              <a:rPr lang="en-US" dirty="0"/>
              <a:t>To break it down for you a little further, </a:t>
            </a:r>
            <a:r>
              <a:rPr dirty="0"/>
              <a:t>within those risk factors, there are also predisposing factors, precipitating factors and perpetuating factors which we believe contribute to the development of chronic and enduring conditions. For example, an individual may suffer from predisposing anxiety, then social pressure during puberty  leading to altered food intake can be precipitating, and the experience of food restriction in anorexia may further alter neurobiology perpetuating the disease. </a:t>
            </a:r>
          </a:p>
          <a:p>
            <a:endParaRPr dirty="0"/>
          </a:p>
          <a:p>
            <a:r>
              <a:rPr dirty="0"/>
              <a:t>Related comorbidities: anxiety, addiction, self-harm, depression, low self-directedness, low self-esteem, suicidality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a:defRPr sz="1100"/>
            </a:pPr>
            <a:r>
              <a:rPr dirty="0"/>
              <a:t>Why do so many eating disorders go untreated and unrecognized? </a:t>
            </a:r>
          </a:p>
          <a:p>
            <a:pPr>
              <a:defRPr sz="1100"/>
            </a:pPr>
            <a:r>
              <a:rPr dirty="0"/>
              <a:t>Treatment is a privilege - financial cost, time cost, can take years or decades of treatment</a:t>
            </a:r>
          </a:p>
          <a:p>
            <a:pPr>
              <a:defRPr sz="1100"/>
            </a:pPr>
            <a:r>
              <a:rPr dirty="0"/>
              <a:t>Individual’s reluctance to seek help - perhaps relying on the ED to cope , shame around the behaviors</a:t>
            </a:r>
          </a:p>
          <a:p>
            <a:pPr>
              <a:defRPr sz="1100"/>
            </a:pPr>
            <a:r>
              <a:rPr dirty="0"/>
              <a:t>Stereotypes - healthcare providers, friends, family, - “if you can’t see the ED, there is no ED”. What’s so wrong? Normalized diet culture. </a:t>
            </a:r>
          </a:p>
          <a:p>
            <a:pPr>
              <a:defRPr sz="1100"/>
            </a:pPr>
            <a:r>
              <a:rPr dirty="0"/>
              <a:t>Shame tied to body size and binge eating behavior - binge eating, compensatory and purging behaviors highly secretive</a:t>
            </a:r>
          </a:p>
          <a:p>
            <a:pPr>
              <a:defRPr sz="1100"/>
            </a:pPr>
            <a:r>
              <a:rPr dirty="0"/>
              <a:t>BED not screened for but weight is pathologized and diagnosed as “obesity”. Focus stays on weight. </a:t>
            </a:r>
          </a:p>
          <a:p>
            <a:pPr>
              <a:defRPr sz="1100"/>
            </a:pPr>
            <a:r>
              <a:rPr dirty="0"/>
              <a:t>Weight bias about EDs- you can “see” who has an ED</a:t>
            </a:r>
          </a:p>
          <a:p>
            <a:pPr>
              <a:defRPr sz="1100"/>
            </a:pPr>
            <a:r>
              <a:rPr dirty="0"/>
              <a:t>Healthcare avoidance among people at higher weights</a:t>
            </a:r>
          </a:p>
          <a:p>
            <a:pPr>
              <a:defRPr sz="1100"/>
            </a:pPr>
            <a:r>
              <a:rPr dirty="0"/>
              <a:t>Lack of provider awareness outside of ED specialty</a:t>
            </a:r>
          </a:p>
          <a:p>
            <a:pPr>
              <a:defRPr sz="1100"/>
            </a:pPr>
            <a:endParaRPr dirty="0"/>
          </a:p>
          <a:p>
            <a:pPr>
              <a:spcBef>
                <a:spcPts val="600"/>
              </a:spcBef>
            </a:pPr>
            <a:r>
              <a:rPr dirty="0"/>
              <a:t>Boys and Men</a:t>
            </a:r>
          </a:p>
          <a:p>
            <a:pPr>
              <a:spcBef>
                <a:spcPts val="600"/>
              </a:spcBef>
            </a:pPr>
            <a:r>
              <a:rPr dirty="0"/>
              <a:t>Disordered Eating</a:t>
            </a:r>
          </a:p>
          <a:p>
            <a:pPr>
              <a:spcBef>
                <a:spcPts val="600"/>
              </a:spcBef>
            </a:pPr>
            <a:r>
              <a:rPr dirty="0"/>
              <a:t>Stereotypes: race, ethnicity, age, size</a:t>
            </a:r>
          </a:p>
          <a:p>
            <a:pPr>
              <a:spcBef>
                <a:spcPts val="600"/>
              </a:spcBef>
            </a:pPr>
            <a:r>
              <a:rPr dirty="0"/>
              <a:t>Orthorexia, OSFED, AAN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a:defRPr sz="1100"/>
            </a:lvl1pPr>
          </a:lstStyle>
          <a:p>
            <a:r>
              <a:rPr dirty="0"/>
              <a:t>We know that patient’s lived experience matters. When eating disorder care or psychotherapy contrasts with medical care, there is an interruption of healing. When diabetes care doesn’t align with supporting a healthy relationship to food and body, the healing is interrupted.  This is not to say that eating disorder treatment is more of a priority than </a:t>
            </a:r>
            <a:r>
              <a:rPr lang="en-US" dirty="0"/>
              <a:t>another condition</a:t>
            </a:r>
            <a:r>
              <a:rPr dirty="0"/>
              <a:t>, or the other way around</a:t>
            </a:r>
            <a:r>
              <a:rPr lang="en-US" dirty="0"/>
              <a:t> but that these are at times co-occurring. </a:t>
            </a:r>
            <a:r>
              <a:rPr dirty="0"/>
              <a:t> We </a:t>
            </a:r>
            <a:r>
              <a:rPr lang="en-US" dirty="0"/>
              <a:t>can look at the </a:t>
            </a:r>
            <a:r>
              <a:rPr dirty="0"/>
              <a:t>importance of aligning care </a:t>
            </a:r>
            <a:r>
              <a:rPr lang="en-US" dirty="0"/>
              <a:t>, utilizing a weight neutral approach in </a:t>
            </a:r>
            <a:r>
              <a:rPr lang="en-US" dirty="0" err="1"/>
              <a:t>dabetes</a:t>
            </a:r>
            <a:r>
              <a:rPr lang="en-US" dirty="0"/>
              <a:t> care AND in ED recovery/relapse prevention </a:t>
            </a:r>
            <a:r>
              <a:rPr dirty="0"/>
              <a:t>so that whole person healing can take place</a:t>
            </a:r>
            <a:r>
              <a:rPr lang="en-US" dirty="0"/>
              <a:t>.</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Shape 426"/>
          <p:cNvSpPr>
            <a:spLocks noGrp="1" noRot="1" noChangeAspect="1"/>
          </p:cNvSpPr>
          <p:nvPr>
            <p:ph type="sldImg"/>
          </p:nvPr>
        </p:nvSpPr>
        <p:spPr>
          <a:xfrm>
            <a:off x="381000" y="685800"/>
            <a:ext cx="6096000" cy="3429000"/>
          </a:xfrm>
          <a:prstGeom prst="rect">
            <a:avLst/>
          </a:prstGeom>
        </p:spPr>
        <p:txBody>
          <a:bodyPr/>
          <a:lstStyle/>
          <a:p>
            <a:endParaRPr/>
          </a:p>
        </p:txBody>
      </p:sp>
      <p:sp>
        <p:nvSpPr>
          <p:cNvPr id="427" name="Shape 427"/>
          <p:cNvSpPr>
            <a:spLocks noGrp="1"/>
          </p:cNvSpPr>
          <p:nvPr>
            <p:ph type="body" sz="quarter" idx="1"/>
          </p:nvPr>
        </p:nvSpPr>
        <p:spPr>
          <a:prstGeom prst="rect">
            <a:avLst/>
          </a:prstGeom>
        </p:spPr>
        <p:txBody>
          <a:bodyPr/>
          <a:lstStyle/>
          <a:p>
            <a:pPr>
              <a:defRPr sz="1100"/>
            </a:pPr>
            <a:r>
              <a:rPr dirty="0"/>
              <a:t>Let’s </a:t>
            </a:r>
            <a:r>
              <a:rPr dirty="0" err="1"/>
              <a:t>segway</a:t>
            </a:r>
            <a:r>
              <a:rPr dirty="0"/>
              <a:t> in to our river analogy. </a:t>
            </a:r>
            <a:r>
              <a:rPr lang="en-US" dirty="0"/>
              <a:t>This analogy is to help us take on awareness of  the complexities a person is experiencing that impact their diabetes self-management and with that awareness, how health care providers can make a difference in a weight neutral way.</a:t>
            </a:r>
          </a:p>
          <a:p>
            <a:pPr>
              <a:defRPr sz="1100"/>
            </a:pPr>
            <a:endParaRPr lang="en-US" dirty="0"/>
          </a:p>
          <a:p>
            <a:pPr>
              <a:defRPr sz="1100"/>
            </a:pPr>
            <a:r>
              <a:rPr lang="en-US" dirty="0"/>
              <a:t>A river is complex. Even when we pull over at the view point, stop and look, want to capture that beautiful photo, we may see a beautiful, </a:t>
            </a:r>
            <a:r>
              <a:rPr lang="en-US" dirty="0" err="1"/>
              <a:t>appearning</a:t>
            </a:r>
            <a:r>
              <a:rPr lang="en-US" dirty="0"/>
              <a:t>-clean water, and thriving ecosystem, but really there are many many tributaries and factors that play in to the health of the river that we can’t possibly see just from one snapshot.  What if snowmelt is low and water levels are dropping? What about chemicals polluting the water from a runoff 5 miles upstream that over time will kill the fish?</a:t>
            </a:r>
          </a:p>
          <a:p>
            <a:pPr>
              <a:defRPr sz="1100"/>
            </a:pPr>
            <a:endParaRPr lang="en-US" dirty="0"/>
          </a:p>
          <a:p>
            <a:pPr>
              <a:defRPr sz="1100"/>
            </a:pPr>
            <a:r>
              <a:rPr lang="en-US" dirty="0"/>
              <a:t>I’d like to make the case that we also cannot look at a person, or a person’s BMI, or even a person’s lab report and ”see their health.” </a:t>
            </a:r>
          </a:p>
          <a:p>
            <a:pPr>
              <a:defRPr sz="1100"/>
            </a:pPr>
            <a:endParaRPr lang="en-US" dirty="0"/>
          </a:p>
          <a:p>
            <a:pPr>
              <a:defRPr sz="1100"/>
            </a:pPr>
            <a:r>
              <a:rPr lang="en-US" dirty="0"/>
              <a:t>The WHO’s definition of health I believe is valid here: Dr. </a:t>
            </a:r>
            <a:r>
              <a:rPr lang="en-US" dirty="0" err="1"/>
              <a:t>Lesely</a:t>
            </a:r>
            <a:r>
              <a:rPr lang="en-US" dirty="0"/>
              <a:t> Williams from the Liberation Center in Phoenix Arizona spoke just two weeks ago at a conference in Portland and brought up that the World Health organization holds what I believe to be an excellent definition of health:  “Health is a state of complete physical, mental, and social wellbeing and not merely the absence of disease or infirmity” </a:t>
            </a:r>
          </a:p>
          <a:p>
            <a:pPr>
              <a:defRPr sz="1100"/>
            </a:pPr>
            <a:endParaRPr lang="en-US" dirty="0"/>
          </a:p>
          <a:p>
            <a:pPr>
              <a:defRPr sz="1100"/>
            </a:pPr>
            <a:r>
              <a:rPr lang="en-US" dirty="0"/>
              <a:t>If our goal is to help people who want to become healthier get there, don’t we need to be able to see and address the factors that can’t be measured by a snapshot in time? If a person’s weight is diagnosed as the problem, don’t we need to acknowledge that prescribing weight loss is likely to do harm because we have no effective ways to tell a person to lose weight, and instead look at how to reduce stress, shame, disordered eating, mental health and improve self-compassion and access to care? </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lvl1pPr>
              <a:defRPr sz="1100"/>
            </a:lvl1pPr>
          </a:lstStyle>
          <a:p>
            <a:endParaRPr lang="en-US" dirty="0"/>
          </a:p>
          <a:p>
            <a:r>
              <a:rPr lang="en-US" dirty="0"/>
              <a:t>Over time, unaddressed factors that are harming the health of the river build up. If you could talk to this river, you wouldn’t just say – well get rid of all the garbage and everything will be fine. You have to address where the garbage is coming from? What are the factors related to this obstacle? </a:t>
            </a:r>
          </a:p>
          <a:p>
            <a:endParaRPr lang="en-US" dirty="0"/>
          </a:p>
          <a:p>
            <a:r>
              <a:rPr lang="en-US" dirty="0"/>
              <a:t>Please understand, that I am NOT equating body weight to garbage. I’m simply calling out that what we see, is often not enough information to tell us the whole picture. And, a person navigating life with a chronic health condition, or living in a larger body, or experiencing rising A1C, is not dirty. Health is not a barometer for worthiness. </a:t>
            </a:r>
          </a:p>
          <a:p>
            <a:endParaRPr lang="en-US" dirty="0"/>
          </a:p>
          <a:p>
            <a:endParaRPr lang="en-US" dirty="0"/>
          </a:p>
          <a:p>
            <a:r>
              <a:rPr lang="en-US" dirty="0"/>
              <a:t>If a person’s dysregulated eating has resulted in high A1C, if the disordered eating goes unrecognized and untreated and recommendations for weight loss, restriction and applied it will worsen the problem and magnify the shame. </a:t>
            </a:r>
          </a:p>
          <a:p>
            <a:endParaRPr lang="en-US" dirty="0"/>
          </a:p>
          <a:p>
            <a:r>
              <a:rPr lang="en-US" dirty="0"/>
              <a:t>Shame in and of itself is a major factor that we cannot see. Shame can only be uncovered when we allow someone to feel safe enough, in our clinic or exam room, …safe enough to bring some attention to their body. That is a very difficult thing for a person with an eating disorder to do. </a:t>
            </a:r>
          </a:p>
          <a:p>
            <a:endParaRPr lang="en-US" dirty="0"/>
          </a:p>
          <a:p>
            <a:r>
              <a:rPr dirty="0"/>
              <a:t>We </a:t>
            </a:r>
            <a:r>
              <a:rPr lang="en-US" dirty="0"/>
              <a:t>can view </a:t>
            </a:r>
            <a:r>
              <a:rPr dirty="0"/>
              <a:t>disordered eating, binge eating, restrict-binge cycle, or even chronic dieting as obstacles to regulated eating patterns that promote </a:t>
            </a:r>
            <a:r>
              <a:rPr lang="en-US" dirty="0"/>
              <a:t>optimal </a:t>
            </a:r>
            <a:r>
              <a:rPr dirty="0"/>
              <a:t>blood glucose </a:t>
            </a:r>
            <a:r>
              <a:rPr lang="en-US" dirty="0"/>
              <a:t>levels</a:t>
            </a:r>
            <a:r>
              <a:rPr dirty="0"/>
              <a:t>. Disordered eating, stigma, shame, can all impact ability or willingness to be active</a:t>
            </a:r>
            <a:r>
              <a:rPr lang="en-US" dirty="0"/>
              <a:t> or  make positive behavior changes</a:t>
            </a:r>
            <a:r>
              <a:rPr dirty="0"/>
              <a:t>. These are just a few examples.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Shape 436"/>
          <p:cNvSpPr>
            <a:spLocks noGrp="1" noRot="1" noChangeAspect="1"/>
          </p:cNvSpPr>
          <p:nvPr>
            <p:ph type="sldImg"/>
          </p:nvPr>
        </p:nvSpPr>
        <p:spPr>
          <a:xfrm>
            <a:off x="381000" y="685800"/>
            <a:ext cx="6096000" cy="3429000"/>
          </a:xfrm>
          <a:prstGeom prst="rect">
            <a:avLst/>
          </a:prstGeom>
        </p:spPr>
        <p:txBody>
          <a:bodyPr/>
          <a:lstStyle/>
          <a:p>
            <a:endParaRPr/>
          </a:p>
        </p:txBody>
      </p:sp>
      <p:sp>
        <p:nvSpPr>
          <p:cNvPr id="437" name="Shape 437"/>
          <p:cNvSpPr>
            <a:spLocks noGrp="1"/>
          </p:cNvSpPr>
          <p:nvPr>
            <p:ph type="body" sz="quarter" idx="1"/>
          </p:nvPr>
        </p:nvSpPr>
        <p:spPr>
          <a:prstGeom prst="rect">
            <a:avLst/>
          </a:prstGeom>
        </p:spPr>
        <p:txBody>
          <a:bodyPr/>
          <a:lstStyle/>
          <a:p>
            <a:pPr>
              <a:defRPr sz="1100"/>
            </a:pPr>
            <a:r>
              <a:rPr dirty="0"/>
              <a:t>So many different things flow into the larger river, affecting the health and the flow of the river. Sometimes its the factors we can’t even see that have come before that are impacting the flow. </a:t>
            </a:r>
            <a:r>
              <a:rPr b="1" dirty="0"/>
              <a:t>What pieces of the patient’s health do providers impact?</a:t>
            </a:r>
            <a:r>
              <a:rPr dirty="0"/>
              <a:t> If we refer to these factors as tributaries and obstacles, we can make some sense of all the different factors at play beyond just what someone eats, if they exercise or not, or their BMI.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Over on the left, under tributaries – these are some major factors related to a person’s behaviors, and health. You can see obstacles listed for each category- some obstacles we as providers can impact, and some that won’t ever change. I want to help you see how you can make such significant impact on all of these areas without any focus on weight, since we are</a:t>
            </a:r>
          </a:p>
          <a:p>
            <a:endParaRPr lang="en-US" dirty="0"/>
          </a:p>
          <a:p>
            <a:r>
              <a:rPr lang="en-US" dirty="0"/>
              <a:t> Genetics play a role in body size, risk of diabetes, and risk for an eating disorder. How a person moves impacts their diabetes – an obstacle can be their level of ability or disability, and the piece of that we may impact is their relationship to movement, their feeling of safety and comfort in where they can exercise. Having access to safe places to move, time to move. </a:t>
            </a:r>
          </a:p>
          <a:p>
            <a:endParaRPr lang="en-US" dirty="0"/>
          </a:p>
          <a:p>
            <a:endParaRPr lang="en-US" dirty="0"/>
          </a:p>
          <a:p>
            <a:r>
              <a:rPr lang="en-US" dirty="0"/>
              <a:t>Every single person is likely to have some obstacles to their health that we simply can’t change. </a:t>
            </a:r>
          </a:p>
        </p:txBody>
      </p:sp>
    </p:spTree>
    <p:extLst>
      <p:ext uri="{BB962C8B-B14F-4D97-AF65-F5344CB8AC3E}">
        <p14:creationId xmlns:p14="http://schemas.microsoft.com/office/powerpoint/2010/main" val="3874222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would actually say The “end” goal, is to remove…..</a:t>
            </a:r>
          </a:p>
          <a:p>
            <a:endParaRPr lang="en-US" dirty="0"/>
          </a:p>
          <a:p>
            <a:r>
              <a:rPr lang="en-US" dirty="0"/>
              <a:t>Change requires feeling worthy, being heard, and feeling validated as a person. </a:t>
            </a:r>
          </a:p>
        </p:txBody>
      </p:sp>
    </p:spTree>
    <p:extLst>
      <p:ext uri="{BB962C8B-B14F-4D97-AF65-F5344CB8AC3E}">
        <p14:creationId xmlns:p14="http://schemas.microsoft.com/office/powerpoint/2010/main" val="481184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Eating Disorders background. The current call to action to move away from weight centered approach in healthcare. </a:t>
            </a:r>
            <a:endParaRPr lang="en-US" dirty="0"/>
          </a:p>
        </p:txBody>
      </p:sp>
    </p:spTree>
    <p:extLst>
      <p:ext uri="{BB962C8B-B14F-4D97-AF65-F5344CB8AC3E}">
        <p14:creationId xmlns:p14="http://schemas.microsoft.com/office/powerpoint/2010/main" val="2552951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xfrm>
            <a:off x="381000" y="685800"/>
            <a:ext cx="6096000" cy="3429000"/>
          </a:xfrm>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dirty="0"/>
              <a:t>Let’s recall that weight stigma is social devaluation and denigration of people perceived to carry excess weight leading to prejudice, negative stereotyping and discrimination. </a:t>
            </a:r>
          </a:p>
          <a:p>
            <a:endParaRPr dirty="0"/>
          </a:p>
          <a:p>
            <a:r>
              <a:rPr dirty="0"/>
              <a:t>This graphic illustrates the variables that may explain the links between weight stigma, internalized weight stigma and adverse health and well being. Weight stigma can be seen as a starting point of negative body image, </a:t>
            </a:r>
            <a:r>
              <a:rPr dirty="0" err="1"/>
              <a:t>poors</a:t>
            </a:r>
            <a:r>
              <a:rPr dirty="0"/>
              <a:t> self care and negative health. </a:t>
            </a:r>
          </a:p>
          <a:p>
            <a:r>
              <a:rPr dirty="0"/>
              <a:t> </a:t>
            </a:r>
          </a:p>
          <a:p>
            <a:r>
              <a:rPr dirty="0"/>
              <a:t>When a person experiences weight stigma, they experience shame, which leads to decreased psychological well-being, which for a number of reasons can negatively impact physical health. </a:t>
            </a:r>
          </a:p>
          <a:p>
            <a:endParaRPr dirty="0"/>
          </a:p>
          <a:p>
            <a:r>
              <a:rPr dirty="0"/>
              <a:t>When a person experiences internalized weight stigma, where they believe they are to blame and their body is wrong which leads to more efforts to diet or adhere to unrealistic body and appearance standards.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noRot="1" noChangeAspect="1"/>
          </p:cNvSpPr>
          <p:nvPr>
            <p:ph type="sldImg"/>
          </p:nvPr>
        </p:nvSpPr>
        <p:spPr>
          <a:xfrm>
            <a:off x="381000" y="685800"/>
            <a:ext cx="6096000" cy="3429000"/>
          </a:xfrm>
          <a:prstGeom prst="rect">
            <a:avLst/>
          </a:prstGeom>
        </p:spPr>
        <p:txBody>
          <a:bodyPr/>
          <a:lstStyle/>
          <a:p>
            <a:endParaRPr/>
          </a:p>
        </p:txBody>
      </p:sp>
      <p:sp>
        <p:nvSpPr>
          <p:cNvPr id="447" name="Shape 447"/>
          <p:cNvSpPr>
            <a:spLocks noGrp="1"/>
          </p:cNvSpPr>
          <p:nvPr>
            <p:ph type="body" sz="quarter" idx="1"/>
          </p:nvPr>
        </p:nvSpPr>
        <p:spPr>
          <a:prstGeom prst="rect">
            <a:avLst/>
          </a:prstGeom>
        </p:spPr>
        <p:txBody>
          <a:bodyPr/>
          <a:lstStyle/>
          <a:p>
            <a:r>
              <a:rPr dirty="0"/>
              <a:t>Let’s recall that weight stigma is social devaluation and denigration of people perceived to carry excess weight leading to prejudice, negative stereotyping and discrimination. </a:t>
            </a:r>
          </a:p>
          <a:p>
            <a:endParaRPr dirty="0"/>
          </a:p>
          <a:p>
            <a:r>
              <a:rPr dirty="0"/>
              <a:t>This graphic illustrates the variables that may explain the links between weight stigma, internalized weight stigma and adverse health and well being. Weight stigma can be seen as a starting point of negative body image, </a:t>
            </a:r>
            <a:r>
              <a:rPr dirty="0" err="1"/>
              <a:t>poors</a:t>
            </a:r>
            <a:r>
              <a:rPr dirty="0"/>
              <a:t> self care and negative health. </a:t>
            </a:r>
          </a:p>
          <a:p>
            <a:r>
              <a:rPr dirty="0"/>
              <a:t> </a:t>
            </a:r>
          </a:p>
          <a:p>
            <a:r>
              <a:rPr dirty="0"/>
              <a:t>When a person experiences weight stigma, they experience shame, which leads to decreased psychological well-being, which for a number of reasons can negatively impact physical health. </a:t>
            </a:r>
          </a:p>
          <a:p>
            <a:endParaRPr dirty="0"/>
          </a:p>
          <a:p>
            <a:r>
              <a:rPr dirty="0"/>
              <a:t>When a person experiences internalized weight stigma, where they believe they are to blame and their body is wrong which leads to more efforts to diet or adhere to unrealistic body and appearance standards. </a:t>
            </a:r>
          </a:p>
        </p:txBody>
      </p:sp>
    </p:spTree>
    <p:extLst>
      <p:ext uri="{BB962C8B-B14F-4D97-AF65-F5344CB8AC3E}">
        <p14:creationId xmlns:p14="http://schemas.microsoft.com/office/powerpoint/2010/main" val="3618511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2009 a commentary published in the Journal of the American Academy of Nurse Practitioners recognized stigma as a barrier to diabetes management, highlighting healthcare avoidance as one of the biggest contributors. </a:t>
            </a:r>
          </a:p>
        </p:txBody>
      </p:sp>
    </p:spTree>
    <p:extLst>
      <p:ext uri="{BB962C8B-B14F-4D97-AF65-F5344CB8AC3E}">
        <p14:creationId xmlns:p14="http://schemas.microsoft.com/office/powerpoint/2010/main" val="889776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2009 a commentary published in the Journal of the American Academy of Nurse Practitioners recognized stigma as a barrier to diabetes management, highlighting healthcare avoidance as one of the biggest contributors. </a:t>
            </a:r>
          </a:p>
        </p:txBody>
      </p:sp>
    </p:spTree>
    <p:extLst>
      <p:ext uri="{BB962C8B-B14F-4D97-AF65-F5344CB8AC3E}">
        <p14:creationId xmlns:p14="http://schemas.microsoft.com/office/powerpoint/2010/main" val="3441442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 name="Shape 452"/>
          <p:cNvSpPr>
            <a:spLocks noGrp="1" noRot="1" noChangeAspect="1"/>
          </p:cNvSpPr>
          <p:nvPr>
            <p:ph type="sldImg"/>
          </p:nvPr>
        </p:nvSpPr>
        <p:spPr>
          <a:prstGeom prst="rect">
            <a:avLst/>
          </a:prstGeom>
        </p:spPr>
        <p:txBody>
          <a:bodyPr/>
          <a:lstStyle/>
          <a:p>
            <a:endParaRPr/>
          </a:p>
        </p:txBody>
      </p:sp>
      <p:sp>
        <p:nvSpPr>
          <p:cNvPr id="453" name="Shape 453"/>
          <p:cNvSpPr>
            <a:spLocks noGrp="1"/>
          </p:cNvSpPr>
          <p:nvPr>
            <p:ph type="body" sz="quarter" idx="1"/>
          </p:nvPr>
        </p:nvSpPr>
        <p:spPr>
          <a:prstGeom prst="rect">
            <a:avLst/>
          </a:prstGeom>
        </p:spPr>
        <p:txBody>
          <a:bodyPr/>
          <a:lstStyle/>
          <a:p>
            <a:pPr>
              <a:defRPr sz="1100"/>
            </a:pPr>
            <a:r>
              <a:rPr dirty="0"/>
              <a:t>Eating Disorders do not discriminate based on BMI (one problem is that not all bodies are included in the research); Anorexia can affect people at any BMI, same with ALL EDs, there is weight bias in ED treatment and in research.</a:t>
            </a:r>
          </a:p>
          <a:p>
            <a:pPr>
              <a:defRPr sz="1100"/>
            </a:pPr>
            <a:endParaRPr dirty="0"/>
          </a:p>
          <a:p>
            <a:pPr>
              <a:defRPr sz="1100"/>
            </a:pPr>
            <a:r>
              <a:rPr dirty="0"/>
              <a:t>One study looking at 93 obese adults who completed 3 questionnaires, found that indeed weight stigmatizing experiences predicted binge eating behavior and concludes that the </a:t>
            </a:r>
            <a:r>
              <a:rPr dirty="0" err="1"/>
              <a:t>psychologicial</a:t>
            </a:r>
            <a:r>
              <a:rPr dirty="0"/>
              <a:t> distress of weight stigma may be an important mediating factor. </a:t>
            </a:r>
          </a:p>
          <a:p>
            <a:pPr>
              <a:defRPr sz="1100"/>
            </a:pPr>
            <a:endParaRPr dirty="0"/>
          </a:p>
          <a:p>
            <a:pPr>
              <a:defRPr sz="1100"/>
            </a:pPr>
            <a:r>
              <a:rPr dirty="0"/>
              <a:t>Another study looked at adults seeking weight loss treatment and evaluated the relationship between experiencing weight stigma, their own beliefs about weight and psychological functioning. It underscored the particular damaging effects of weight stigma with the greatest damage seen in people who help strong </a:t>
            </a:r>
            <a:r>
              <a:rPr dirty="0" err="1"/>
              <a:t>antifat</a:t>
            </a:r>
            <a:r>
              <a:rPr dirty="0"/>
              <a:t> beliefs themselves (internalized weight stigma).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Shape 457"/>
          <p:cNvSpPr>
            <a:spLocks noGrp="1" noRot="1" noChangeAspect="1"/>
          </p:cNvSpPr>
          <p:nvPr>
            <p:ph type="sldImg"/>
          </p:nvPr>
        </p:nvSpPr>
        <p:spPr>
          <a:prstGeom prst="rect">
            <a:avLst/>
          </a:prstGeom>
        </p:spPr>
        <p:txBody>
          <a:bodyPr/>
          <a:lstStyle/>
          <a:p>
            <a:endParaRPr/>
          </a:p>
        </p:txBody>
      </p:sp>
      <p:sp>
        <p:nvSpPr>
          <p:cNvPr id="458" name="Shape 458"/>
          <p:cNvSpPr>
            <a:spLocks noGrp="1"/>
          </p:cNvSpPr>
          <p:nvPr>
            <p:ph type="body" sz="quarter" idx="1"/>
          </p:nvPr>
        </p:nvSpPr>
        <p:spPr>
          <a:prstGeom prst="rect">
            <a:avLst/>
          </a:prstGeom>
        </p:spPr>
        <p:txBody>
          <a:bodyPr/>
          <a:lstStyle/>
          <a:p>
            <a:pPr>
              <a:lnSpc>
                <a:spcPct val="115000"/>
              </a:lnSpc>
              <a:defRPr sz="1200"/>
            </a:pPr>
            <a:r>
              <a:t>There is new research looking at weight stigma and healthcare avoidance, although numerous studies have demonstrated this in addition to the Mensinger study we’ve referenced. If anyone wants to see that I’d be happy to send that information to you.</a:t>
            </a:r>
          </a:p>
          <a:p>
            <a:pPr>
              <a:lnSpc>
                <a:spcPct val="115000"/>
              </a:lnSpc>
              <a:defRPr sz="1200"/>
            </a:pPr>
            <a:r>
              <a:t>Social Identity Threat Theory identifies a framework for why we see this, having to do with shame and stress leading to avoidance. </a:t>
            </a:r>
          </a:p>
          <a:p>
            <a:pPr>
              <a:lnSpc>
                <a:spcPct val="115000"/>
              </a:lnSpc>
              <a:defRPr sz="1200"/>
            </a:pPr>
            <a:endParaRPr/>
          </a:p>
          <a:p>
            <a:pPr>
              <a:lnSpc>
                <a:spcPct val="115000"/>
              </a:lnSpc>
              <a:defRPr sz="1200"/>
            </a:pPr>
            <a:r>
              <a:t>This research begins to identify that when we can make a positive change on internalized weight stigma from a weight inclusive approach, we see a positive changes like decreased problematic emotional eating, decreased episodes of uncontrolled eating, more enjoyable and consistent physical activity, and less overvaluation of shape and weight (a positive mental health outcome). When people are experiencing less cognitive dissonance about their body, they are able to take better care of themselves. </a:t>
            </a:r>
          </a:p>
          <a:p>
            <a:pPr>
              <a:lnSpc>
                <a:spcPct val="115000"/>
              </a:lnSpc>
              <a:defRPr sz="1200"/>
            </a:pPr>
            <a:endParaRPr/>
          </a:p>
          <a:p>
            <a:pPr>
              <a:lnSpc>
                <a:spcPct val="115000"/>
              </a:lnSpc>
              <a:defRPr sz="1200"/>
            </a:pPr>
            <a:endParaRPr/>
          </a:p>
          <a:p>
            <a:pPr>
              <a:lnSpc>
                <a:spcPct val="115000"/>
              </a:lnSpc>
              <a:defRPr sz="2400"/>
            </a:pPr>
            <a:endParaRPr/>
          </a:p>
          <a:p>
            <a:pPr>
              <a:defRPr sz="2700"/>
            </a:pP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381000" y="685800"/>
            <a:ext cx="6096000" cy="3429000"/>
          </a:xfrm>
          <a:prstGeom prst="rect">
            <a:avLst/>
          </a:prstGeom>
        </p:spPr>
        <p:txBody>
          <a:bodyPr/>
          <a:lstStyle/>
          <a:p>
            <a:endParaRPr/>
          </a:p>
        </p:txBody>
      </p:sp>
      <p:sp>
        <p:nvSpPr>
          <p:cNvPr id="464" name="Shape 464"/>
          <p:cNvSpPr>
            <a:spLocks noGrp="1"/>
          </p:cNvSpPr>
          <p:nvPr>
            <p:ph type="body" sz="quarter" idx="1"/>
          </p:nvPr>
        </p:nvSpPr>
        <p:spPr>
          <a:prstGeom prst="rect">
            <a:avLst/>
          </a:prstGeom>
        </p:spPr>
        <p:txBody>
          <a:bodyPr/>
          <a:lstStyle/>
          <a:p>
            <a:pPr marL="596900" indent="-288925">
              <a:lnSpc>
                <a:spcPct val="115000"/>
              </a:lnSpc>
              <a:buClr>
                <a:srgbClr val="222222"/>
              </a:buClr>
              <a:buSzPts val="900"/>
              <a:buFont typeface="Arial"/>
              <a:buChar char="●"/>
              <a:defRPr sz="900">
                <a:solidFill>
                  <a:srgbClr val="222222"/>
                </a:solidFill>
              </a:defRPr>
            </a:pPr>
            <a:r>
              <a:t>You learn that he is a former college athlete, </a:t>
            </a:r>
          </a:p>
          <a:p>
            <a:pPr marL="596900" indent="-288925">
              <a:lnSpc>
                <a:spcPct val="115000"/>
              </a:lnSpc>
              <a:buClr>
                <a:srgbClr val="222222"/>
              </a:buClr>
              <a:buSzPts val="900"/>
              <a:buFont typeface="Arial"/>
              <a:buChar char="●"/>
              <a:defRPr sz="900">
                <a:solidFill>
                  <a:srgbClr val="222222"/>
                </a:solidFill>
              </a:defRPr>
            </a:pPr>
            <a:r>
              <a:t>Patient explains that he "binges" and sometimes doesn't take is insulin.</a:t>
            </a:r>
          </a:p>
          <a:p>
            <a:pPr marL="596900" indent="-288925">
              <a:lnSpc>
                <a:spcPct val="115000"/>
              </a:lnSpc>
              <a:buClr>
                <a:srgbClr val="222222"/>
              </a:buClr>
              <a:buSzPts val="900"/>
              <a:buFont typeface="Arial"/>
              <a:buChar char="●"/>
              <a:defRPr sz="900">
                <a:solidFill>
                  <a:srgbClr val="222222"/>
                </a:solidFill>
              </a:defRPr>
            </a:pPr>
            <a:r>
              <a:t>He is very dissatisfied with his body (body dysmorphia)</a:t>
            </a:r>
          </a:p>
          <a:p>
            <a:pPr marL="596900" indent="-288925">
              <a:lnSpc>
                <a:spcPct val="115000"/>
              </a:lnSpc>
              <a:buClr>
                <a:srgbClr val="222222"/>
              </a:buClr>
              <a:buSzPts val="900"/>
              <a:buFont typeface="Arial"/>
              <a:buChar char="●"/>
              <a:defRPr sz="900">
                <a:solidFill>
                  <a:srgbClr val="222222"/>
                </a:solidFill>
              </a:defRPr>
            </a:pPr>
            <a:endParaRPr/>
          </a:p>
          <a:p>
            <a:pPr marL="596900" indent="-288925">
              <a:lnSpc>
                <a:spcPct val="115000"/>
              </a:lnSpc>
              <a:buClr>
                <a:srgbClr val="222222"/>
              </a:buClr>
              <a:buSzPts val="900"/>
              <a:buFont typeface="Arial"/>
              <a:buChar char="●"/>
              <a:defRPr sz="900">
                <a:solidFill>
                  <a:srgbClr val="222222"/>
                </a:solidFill>
              </a:defRPr>
            </a:pPr>
            <a:r>
              <a:t>He states that he is eating very few carbs (recall shows about 50g per day</a:t>
            </a:r>
          </a:p>
          <a:p>
            <a:pPr marL="1054100" lvl="1" indent="-288925">
              <a:lnSpc>
                <a:spcPct val="115000"/>
              </a:lnSpc>
              <a:buClr>
                <a:srgbClr val="222222"/>
              </a:buClr>
              <a:buSzPts val="900"/>
              <a:buFont typeface="Arial"/>
              <a:buChar char="○"/>
              <a:defRPr sz="900">
                <a:solidFill>
                  <a:srgbClr val="222222"/>
                </a:solidFill>
              </a:defRPr>
            </a:pPr>
            <a:r>
              <a:t>How can you counsel without harping on weight or worsening the underlying eating disorder</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381000" y="685800"/>
            <a:ext cx="6096000" cy="3429000"/>
          </a:xfrm>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pPr marL="596900" indent="-288925">
              <a:lnSpc>
                <a:spcPct val="115000"/>
              </a:lnSpc>
              <a:buClr>
                <a:srgbClr val="222222"/>
              </a:buClr>
              <a:buSzPts val="900"/>
              <a:buFont typeface="Arial"/>
              <a:buChar char="●"/>
              <a:defRPr sz="900">
                <a:solidFill>
                  <a:srgbClr val="222222"/>
                </a:solidFill>
              </a:defRPr>
            </a:pPr>
            <a:r>
              <a:t>3 years ago at an annual doctor appointment, Stacey was conversing with her doctor about wanting to conceive and she was told she was obese and needed to lose weight if she wanted to have a healthy pregnancy. </a:t>
            </a:r>
          </a:p>
          <a:p>
            <a:pPr marL="596900" indent="-288925">
              <a:lnSpc>
                <a:spcPct val="115000"/>
              </a:lnSpc>
              <a:buClr>
                <a:srgbClr val="222222"/>
              </a:buClr>
              <a:buSzPts val="900"/>
              <a:buFont typeface="Arial"/>
              <a:buChar char="●"/>
              <a:defRPr sz="900">
                <a:solidFill>
                  <a:srgbClr val="222222"/>
                </a:solidFill>
              </a:defRPr>
            </a:pPr>
            <a:r>
              <a:t>I</a:t>
            </a:r>
            <a:r>
              <a:rPr b="1"/>
              <a:t>nfertility notes</a:t>
            </a:r>
            <a:r>
              <a:t> state: infertility from 20-pound weight loss and lack of menses 3 years</a:t>
            </a:r>
          </a:p>
          <a:p>
            <a:pPr marL="1054100" lvl="1" indent="-288925">
              <a:lnSpc>
                <a:spcPct val="115000"/>
              </a:lnSpc>
              <a:buClr>
                <a:srgbClr val="222222"/>
              </a:buClr>
              <a:buSzPts val="900"/>
              <a:buFont typeface="Arial"/>
              <a:buChar char="○"/>
              <a:defRPr sz="900" b="1" i="1">
                <a:solidFill>
                  <a:srgbClr val="222222"/>
                </a:solidFill>
              </a:defRPr>
            </a:pPr>
            <a:r>
              <a:t>What you don't realize is: </a:t>
            </a:r>
            <a:r>
              <a:rPr b="0" i="0"/>
              <a:t> She has undiagnosed "atypical" anorexia; binges 1 x week on weekends, laxative abuse, depression. </a:t>
            </a:r>
          </a:p>
          <a:p>
            <a:pPr marL="1054100" lvl="1" indent="-288925">
              <a:lnSpc>
                <a:spcPct val="115000"/>
              </a:lnSpc>
              <a:buClr>
                <a:srgbClr val="222222"/>
              </a:buClr>
              <a:buSzPts val="900"/>
              <a:buFont typeface="Arial"/>
              <a:buChar char="○"/>
              <a:defRPr sz="900">
                <a:solidFill>
                  <a:srgbClr val="222222"/>
                </a:solidFill>
              </a:defRPr>
            </a:pPr>
            <a:r>
              <a:t>(I would walk the audience thru how to use the insulin knife)</a:t>
            </a:r>
          </a:p>
          <a:p>
            <a:pPr marL="1651000" lvl="2" indent="-298450">
              <a:lnSpc>
                <a:spcPct val="115000"/>
              </a:lnSpc>
              <a:buClr>
                <a:srgbClr val="222222"/>
              </a:buClr>
              <a:buSzPts val="900"/>
              <a:buFont typeface="Arial"/>
              <a:buChar char="■"/>
              <a:defRPr sz="900">
                <a:solidFill>
                  <a:srgbClr val="222222"/>
                </a:solidFill>
              </a:defRPr>
            </a:pPr>
            <a:r>
              <a:t>How can you counsel without harping on weight or worsening the underlying eating disorder?</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91448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xfrm>
            <a:off x="381000" y="685800"/>
            <a:ext cx="6096000" cy="3429000"/>
          </a:xfrm>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p>
            <a:pPr marL="596900" indent="-288925">
              <a:lnSpc>
                <a:spcPct val="115000"/>
              </a:lnSpc>
              <a:buClr>
                <a:srgbClr val="222222"/>
              </a:buClr>
              <a:buSzPts val="900"/>
              <a:buFont typeface="Arial"/>
              <a:buChar char="●"/>
              <a:defRPr sz="900">
                <a:solidFill>
                  <a:srgbClr val="222222"/>
                </a:solidFill>
              </a:defRPr>
            </a:pPr>
            <a:r>
              <a:t>You learn that he is a former college athlete, </a:t>
            </a:r>
          </a:p>
          <a:p>
            <a:pPr marL="596900" indent="-288925">
              <a:lnSpc>
                <a:spcPct val="115000"/>
              </a:lnSpc>
              <a:buClr>
                <a:srgbClr val="222222"/>
              </a:buClr>
              <a:buSzPts val="900"/>
              <a:buFont typeface="Arial"/>
              <a:buChar char="●"/>
              <a:defRPr sz="900">
                <a:solidFill>
                  <a:srgbClr val="222222"/>
                </a:solidFill>
              </a:defRPr>
            </a:pPr>
            <a:r>
              <a:t>Patient explains that he "binges" and sometimes doesn't take is insulin.</a:t>
            </a:r>
          </a:p>
          <a:p>
            <a:pPr marL="596900" indent="-288925">
              <a:lnSpc>
                <a:spcPct val="115000"/>
              </a:lnSpc>
              <a:buClr>
                <a:srgbClr val="222222"/>
              </a:buClr>
              <a:buSzPts val="900"/>
              <a:buFont typeface="Arial"/>
              <a:buChar char="●"/>
              <a:defRPr sz="900">
                <a:solidFill>
                  <a:srgbClr val="222222"/>
                </a:solidFill>
              </a:defRPr>
            </a:pPr>
            <a:r>
              <a:t>He is very dissatisfied with his body (body dysmorphia)</a:t>
            </a:r>
          </a:p>
          <a:p>
            <a:pPr marL="596900" indent="-288925">
              <a:lnSpc>
                <a:spcPct val="115000"/>
              </a:lnSpc>
              <a:buClr>
                <a:srgbClr val="222222"/>
              </a:buClr>
              <a:buSzPts val="900"/>
              <a:buFont typeface="Arial"/>
              <a:buChar char="●"/>
              <a:defRPr sz="900">
                <a:solidFill>
                  <a:srgbClr val="222222"/>
                </a:solidFill>
              </a:defRPr>
            </a:pPr>
            <a:endParaRPr/>
          </a:p>
          <a:p>
            <a:pPr marL="596900" indent="-288925">
              <a:lnSpc>
                <a:spcPct val="115000"/>
              </a:lnSpc>
              <a:buClr>
                <a:srgbClr val="222222"/>
              </a:buClr>
              <a:buSzPts val="900"/>
              <a:buFont typeface="Arial"/>
              <a:buChar char="●"/>
              <a:defRPr sz="900">
                <a:solidFill>
                  <a:srgbClr val="222222"/>
                </a:solidFill>
              </a:defRPr>
            </a:pPr>
            <a:r>
              <a:t>He states that he is eating very few carbs (recall shows about 50g per day</a:t>
            </a:r>
          </a:p>
          <a:p>
            <a:pPr marL="1054100" lvl="1" indent="-288925">
              <a:lnSpc>
                <a:spcPct val="115000"/>
              </a:lnSpc>
              <a:buClr>
                <a:srgbClr val="222222"/>
              </a:buClr>
              <a:buSzPts val="900"/>
              <a:buFont typeface="Arial"/>
              <a:buChar char="○"/>
              <a:defRPr sz="900">
                <a:solidFill>
                  <a:srgbClr val="222222"/>
                </a:solidFill>
              </a:defRPr>
            </a:pPr>
            <a:r>
              <a:t>How can you counsel without harping on weight or worsening the underlying eating disorder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a:defRPr sz="1100"/>
            </a:pPr>
            <a:r>
              <a:rPr lang="en-US" b="0" i="1" dirty="0" smtClean="0"/>
              <a:t>Thoughts and beliefs</a:t>
            </a:r>
            <a:r>
              <a:rPr lang="en-US" b="0" i="1" baseline="0" dirty="0" smtClean="0"/>
              <a:t> about weight. </a:t>
            </a:r>
            <a:r>
              <a:rPr lang="en-US" b="0" i="1" dirty="0" smtClean="0"/>
              <a:t>weight </a:t>
            </a:r>
            <a:r>
              <a:rPr lang="en-US" b="0" i="1" dirty="0"/>
              <a:t>loss = healthy, </a:t>
            </a:r>
            <a:r>
              <a:rPr lang="en-US" b="0" i="1" dirty="0" smtClean="0"/>
              <a:t>fat = unhealthy.  Taught to us from early age. </a:t>
            </a:r>
          </a:p>
          <a:p>
            <a:pPr>
              <a:defRPr sz="1100"/>
            </a:pPr>
            <a:r>
              <a:rPr lang="en-US" b="0" i="1" dirty="0" smtClean="0"/>
              <a:t>Cultural and societal</a:t>
            </a:r>
            <a:r>
              <a:rPr lang="en-US" b="0" i="1" baseline="0" dirty="0" smtClean="0"/>
              <a:t> beliefs. </a:t>
            </a:r>
          </a:p>
          <a:p>
            <a:pPr>
              <a:defRPr sz="1100"/>
            </a:pPr>
            <a:r>
              <a:rPr lang="en-US" b="0" i="1" baseline="0" dirty="0" smtClean="0"/>
              <a:t>Thinking not me? Pretty common response</a:t>
            </a:r>
            <a:endParaRPr lang="en-US" b="0" i="1" dirty="0" smtClean="0"/>
          </a:p>
          <a:p>
            <a:pPr>
              <a:defRPr sz="1100"/>
            </a:pPr>
            <a:endParaRPr lang="en-US" b="0" i="1" dirty="0"/>
          </a:p>
          <a:p>
            <a:pPr>
              <a:defRPr sz="1100"/>
            </a:pPr>
            <a:endParaRPr b="0" dirty="0"/>
          </a:p>
          <a:p>
            <a:pPr>
              <a:defRPr sz="1100"/>
            </a:pPr>
            <a:r>
              <a:rPr dirty="0"/>
              <a:t>				</a:t>
            </a:r>
          </a:p>
          <a:p>
            <a:pPr>
              <a:lnSpc>
                <a:spcPct val="115000"/>
              </a:lnSpc>
              <a:defRPr sz="700"/>
            </a:pPr>
            <a:r>
              <a:rPr dirty="0"/>
              <a:t>						</a:t>
            </a:r>
          </a:p>
          <a:p>
            <a:pPr>
              <a:lnSpc>
                <a:spcPct val="115000"/>
              </a:lnSpc>
              <a:defRPr sz="1100"/>
            </a:pPr>
            <a:r>
              <a:rPr dirty="0"/>
              <a:t>					 				</a:t>
            </a:r>
          </a:p>
          <a:p>
            <a:pPr>
              <a:defRPr sz="1100"/>
            </a:pPr>
            <a:r>
              <a:rPr dirty="0"/>
              <a:t>			</a:t>
            </a:r>
          </a:p>
          <a:p>
            <a:pPr>
              <a:defRPr sz="1100"/>
            </a:pPr>
            <a:r>
              <a:rPr dirty="0"/>
              <a:t>		</a:t>
            </a:r>
          </a:p>
          <a:p>
            <a:pPr>
              <a:defRPr sz="1100"/>
            </a:pPr>
            <a:endParaRPr dirty="0"/>
          </a:p>
          <a:p>
            <a:pPr>
              <a:defRPr sz="1100"/>
            </a:pPr>
            <a:r>
              <a:rPr dirty="0"/>
              <a:t>			</a:t>
            </a:r>
          </a:p>
          <a:p>
            <a:pPr>
              <a:defRPr sz="1100"/>
            </a:pPr>
            <a:r>
              <a:rPr dirty="0"/>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xfrm>
            <a:off x="381000" y="685800"/>
            <a:ext cx="6096000" cy="3429000"/>
          </a:xfrm>
          <a:prstGeom prst="rect">
            <a:avLst/>
          </a:prstGeom>
        </p:spPr>
        <p:txBody>
          <a:bodyPr/>
          <a:lstStyle/>
          <a:p>
            <a:endParaRPr/>
          </a:p>
        </p:txBody>
      </p:sp>
      <p:sp>
        <p:nvSpPr>
          <p:cNvPr id="564" name="Shape 564"/>
          <p:cNvSpPr>
            <a:spLocks noGrp="1"/>
          </p:cNvSpPr>
          <p:nvPr>
            <p:ph type="body" sz="quarter" idx="1"/>
          </p:nvPr>
        </p:nvSpPr>
        <p:spPr>
          <a:prstGeom prst="rect">
            <a:avLst/>
          </a:prstGeom>
        </p:spPr>
        <p:txBody>
          <a:bodyPr/>
          <a:lstStyle/>
          <a:p>
            <a:pPr marL="596900" indent="-288925">
              <a:lnSpc>
                <a:spcPct val="115000"/>
              </a:lnSpc>
              <a:buClr>
                <a:srgbClr val="222222"/>
              </a:buClr>
              <a:buSzPts val="900"/>
              <a:buFont typeface="Arial"/>
              <a:buChar char="●"/>
              <a:defRPr sz="900">
                <a:solidFill>
                  <a:srgbClr val="222222"/>
                </a:solidFill>
              </a:defRPr>
            </a:pPr>
            <a:r>
              <a:t>I</a:t>
            </a:r>
            <a:r>
              <a:rPr b="1"/>
              <a:t>nfertility notes</a:t>
            </a:r>
            <a:r>
              <a:t> state: infertility from 20-pound weight loss and lack of menses 3 years</a:t>
            </a:r>
          </a:p>
          <a:p>
            <a:pPr marL="1054100" lvl="1" indent="-288925">
              <a:lnSpc>
                <a:spcPct val="115000"/>
              </a:lnSpc>
              <a:buClr>
                <a:srgbClr val="222222"/>
              </a:buClr>
              <a:buSzPts val="900"/>
              <a:buFont typeface="Arial"/>
              <a:buChar char="○"/>
              <a:defRPr sz="900" b="1" i="1">
                <a:solidFill>
                  <a:srgbClr val="222222"/>
                </a:solidFill>
              </a:defRPr>
            </a:pPr>
            <a:r>
              <a:t>What you don't realize is: </a:t>
            </a:r>
            <a:r>
              <a:rPr b="0" i="0"/>
              <a:t> She has undiagnosed "atypical" anorexia; binges1 x week on weekends, laxative abuse, depression. </a:t>
            </a:r>
          </a:p>
          <a:p>
            <a:pPr marL="1054100" lvl="1" indent="-288925">
              <a:lnSpc>
                <a:spcPct val="115000"/>
              </a:lnSpc>
              <a:buClr>
                <a:srgbClr val="222222"/>
              </a:buClr>
              <a:buSzPts val="900"/>
              <a:buFont typeface="Arial"/>
              <a:buChar char="○"/>
              <a:defRPr sz="900">
                <a:solidFill>
                  <a:srgbClr val="222222"/>
                </a:solidFill>
              </a:defRPr>
            </a:pPr>
            <a:r>
              <a:t>(I would walk the audience thru how to use the insulin knife)</a:t>
            </a:r>
          </a:p>
          <a:p>
            <a:pPr marL="1651000" lvl="2" indent="-298450">
              <a:lnSpc>
                <a:spcPct val="115000"/>
              </a:lnSpc>
              <a:buClr>
                <a:srgbClr val="222222"/>
              </a:buClr>
              <a:buSzPts val="900"/>
              <a:buFont typeface="Arial"/>
              <a:buChar char="■"/>
              <a:defRPr sz="900">
                <a:solidFill>
                  <a:srgbClr val="222222"/>
                </a:solidFill>
              </a:defRPr>
            </a:pPr>
            <a:r>
              <a:t>How can you counsel without harping on weight or worsening the underlying eating disorder?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Shape 568"/>
          <p:cNvSpPr>
            <a:spLocks noGrp="1" noRot="1" noChangeAspect="1"/>
          </p:cNvSpPr>
          <p:nvPr>
            <p:ph type="sldImg"/>
          </p:nvPr>
        </p:nvSpPr>
        <p:spPr>
          <a:prstGeom prst="rect">
            <a:avLst/>
          </a:prstGeom>
        </p:spPr>
        <p:txBody>
          <a:bodyPr/>
          <a:lstStyle/>
          <a:p>
            <a:endParaRPr/>
          </a:p>
        </p:txBody>
      </p:sp>
      <p:sp>
        <p:nvSpPr>
          <p:cNvPr id="569" name="Shape 569"/>
          <p:cNvSpPr>
            <a:spLocks noGrp="1"/>
          </p:cNvSpPr>
          <p:nvPr>
            <p:ph type="body" sz="quarter" idx="1"/>
          </p:nvPr>
        </p:nvSpPr>
        <p:spPr>
          <a:prstGeom prst="rect">
            <a:avLst/>
          </a:prstGeom>
        </p:spPr>
        <p:txBody>
          <a:bodyPr/>
          <a:lstStyle/>
          <a:p>
            <a:pPr>
              <a:defRPr sz="1100"/>
            </a:pPr>
            <a:r>
              <a:rPr dirty="0"/>
              <a:t>It’s important to know - amenorrhea (absence of period) can occur in women who are overweight and can be directly linked to calorie restriction or exercise patterns as a means of weight control. A woman does not need to be under normal weight range for this to occur. </a:t>
            </a:r>
          </a:p>
          <a:p>
            <a:pPr>
              <a:defRPr sz="1100"/>
            </a:pPr>
            <a:endParaRPr dirty="0"/>
          </a:p>
          <a:p>
            <a:pPr>
              <a:defRPr sz="1100"/>
            </a:pPr>
            <a:r>
              <a:rPr dirty="0"/>
              <a:t>You might say something like…</a:t>
            </a:r>
          </a:p>
          <a:p>
            <a:pPr>
              <a:defRPr sz="1100"/>
            </a:pPr>
            <a:endParaRPr dirty="0"/>
          </a:p>
          <a:p>
            <a:pPr>
              <a:defRPr sz="1100"/>
            </a:pPr>
            <a:r>
              <a:rPr dirty="0"/>
              <a:t>I love to support all my patients with learning a healthy relationship to food and body, it really can help your diabetes management. </a:t>
            </a:r>
          </a:p>
          <a:p>
            <a:pPr>
              <a:defRPr sz="1100"/>
            </a:pPr>
            <a:r>
              <a:rPr dirty="0"/>
              <a:t>Do you ever feel out of control when eating? Would you say the food or body image concerns take up a lot of your mental energy? What percentage of your waking thoughts do you think are tied to food, body, or weight concerns? Would you like a referral to speak with someone who specializes in disordered eating who can help?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381000" y="685800"/>
            <a:ext cx="6096000" cy="3429000"/>
          </a:xfrm>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pPr>
              <a:defRPr sz="1100"/>
            </a:pPr>
            <a:r>
              <a:t>Mary is showing signs of disordered eating: With some questioning around her nutrition, you can identify  rigid food rules, cutting out major food groups with no flexibility, fear of eating foods that are not harmful to her body, emotional distress related to eating certain foods, signs of harm from this diet pattern. </a:t>
            </a:r>
          </a:p>
          <a:p>
            <a:pPr>
              <a:defRPr sz="1100"/>
            </a:pPr>
            <a:endParaRPr/>
          </a:p>
          <a:p>
            <a:pPr>
              <a:defRPr sz="1100"/>
            </a:pPr>
            <a:r>
              <a:t>Pathological nutrition seeks health, but in actuality, deteriorates it.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Shape 590"/>
          <p:cNvSpPr>
            <a:spLocks noGrp="1" noRot="1" noChangeAspect="1"/>
          </p:cNvSpPr>
          <p:nvPr>
            <p:ph type="sldImg"/>
          </p:nvPr>
        </p:nvSpPr>
        <p:spPr>
          <a:xfrm>
            <a:off x="381000" y="685800"/>
            <a:ext cx="6096000" cy="3429000"/>
          </a:xfrm>
          <a:prstGeom prst="rect">
            <a:avLst/>
          </a:prstGeom>
        </p:spPr>
        <p:txBody>
          <a:bodyPr/>
          <a:lstStyle/>
          <a:p>
            <a:endParaRPr/>
          </a:p>
        </p:txBody>
      </p:sp>
      <p:sp>
        <p:nvSpPr>
          <p:cNvPr id="591" name="Shape 591"/>
          <p:cNvSpPr>
            <a:spLocks noGrp="1"/>
          </p:cNvSpPr>
          <p:nvPr>
            <p:ph type="body" sz="quarter" idx="1"/>
          </p:nvPr>
        </p:nvSpPr>
        <p:spPr>
          <a:prstGeom prst="rect">
            <a:avLst/>
          </a:prstGeom>
        </p:spPr>
        <p:txBody>
          <a:bodyPr/>
          <a:lstStyle>
            <a:lvl1pPr>
              <a:defRPr sz="1100"/>
            </a:lvl1pPr>
          </a:lstStyle>
          <a:p>
            <a:r>
              <a:rPr dirty="0"/>
              <a:t>In this case, Mary’s restrictions are eliminating essential food groups, likely her undereating and low fiber intake causing slow GI motility and constipation.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pPr>
              <a:defRPr sz="1100"/>
            </a:pPr>
            <a:endParaRPr dirty="0"/>
          </a:p>
        </p:txBody>
      </p:sp>
    </p:spTree>
    <p:extLst>
      <p:ext uri="{BB962C8B-B14F-4D97-AF65-F5344CB8AC3E}">
        <p14:creationId xmlns:p14="http://schemas.microsoft.com/office/powerpoint/2010/main" val="3344331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p>
            <a:pPr>
              <a:defRPr sz="1100"/>
            </a:pPr>
            <a:r>
              <a:rPr lang="en-US" dirty="0"/>
              <a:t>Weight stigma is </a:t>
            </a:r>
            <a:r>
              <a:rPr lang="en-US" dirty="0" smtClean="0"/>
              <a:t>the experienced negative </a:t>
            </a:r>
            <a:r>
              <a:rPr lang="en-US" dirty="0"/>
              <a:t>stereotyping, </a:t>
            </a:r>
            <a:r>
              <a:rPr lang="en-US" dirty="0" smtClean="0"/>
              <a:t>discrimination and devaluation faced every day by people</a:t>
            </a:r>
            <a:r>
              <a:rPr lang="en-US" baseline="0" dirty="0" smtClean="0"/>
              <a:t> perceived to carry excess weight</a:t>
            </a:r>
            <a:r>
              <a:rPr lang="en-US" dirty="0" smtClean="0"/>
              <a:t>. </a:t>
            </a:r>
            <a:r>
              <a:rPr lang="en-US" dirty="0"/>
              <a:t>It is what people experience. Examples include showing up at a public place such as a restaurant, or healthcare office that does not provide furniture that can accommodate all bodies. Its blatant bullying and shaming. It is even the experience that not all bodies are represented in the vast majority of media and advertising, as if higher weight people don’t have the same needs for clothing or items that thin people do. </a:t>
            </a:r>
            <a:endParaRPr dirty="0"/>
          </a:p>
          <a:p>
            <a:pPr>
              <a:defRPr sz="1100"/>
            </a:pPr>
            <a:endParaRPr dirty="0"/>
          </a:p>
          <a:p>
            <a:pPr>
              <a:defRPr sz="1100" b="1"/>
            </a:pPr>
            <a:r>
              <a:rPr b="0" dirty="0"/>
              <a:t>Evidence inform</a:t>
            </a:r>
            <a:r>
              <a:rPr lang="en-US" b="0" dirty="0"/>
              <a:t>s</a:t>
            </a:r>
            <a:r>
              <a:rPr b="0" dirty="0"/>
              <a:t> us that there are true</a:t>
            </a:r>
            <a:r>
              <a:rPr lang="en-US" b="0" dirty="0"/>
              <a:t> </a:t>
            </a:r>
            <a:r>
              <a:rPr b="0" dirty="0"/>
              <a:t>consequences of weight stigma including </a:t>
            </a:r>
            <a:r>
              <a:rPr lang="en-US" b="0" dirty="0"/>
              <a:t>how it affects </a:t>
            </a:r>
            <a:r>
              <a:rPr b="0" dirty="0"/>
              <a:t>eating behavior and stress hormones that contribute to </a:t>
            </a:r>
            <a:r>
              <a:rPr lang="en-US" b="0" dirty="0"/>
              <a:t>unintentional </a:t>
            </a:r>
            <a:r>
              <a:rPr b="0" dirty="0"/>
              <a:t>weight gain. </a:t>
            </a:r>
            <a:endParaRPr lang="en-US" b="0" dirty="0" smtClean="0"/>
          </a:p>
          <a:p>
            <a:pPr>
              <a:defRPr sz="1100" b="1"/>
            </a:pPr>
            <a:endParaRPr lang="en-US" b="0" dirty="0" smtClean="0"/>
          </a:p>
          <a:p>
            <a:pPr>
              <a:defRPr sz="1100" b="1"/>
            </a:pPr>
            <a:r>
              <a:rPr lang="en-US" b="0" dirty="0" smtClean="0"/>
              <a:t>So common</a:t>
            </a:r>
            <a:r>
              <a:rPr lang="en-US" b="0" baseline="0" dirty="0" smtClean="0"/>
              <a:t> we often don’t recognize it’s happening around us unless it happens to us. </a:t>
            </a:r>
            <a:endParaRPr lang="en-US" b="0" dirty="0" smtClean="0"/>
          </a:p>
          <a:p>
            <a:pPr>
              <a:defRPr sz="1100" b="1"/>
            </a:pPr>
            <a:endParaRPr b="0" dirty="0"/>
          </a:p>
          <a:p>
            <a:pPr>
              <a:lnSpc>
                <a:spcPct val="115000"/>
              </a:lnSpc>
              <a:defRPr sz="700"/>
            </a:pPr>
            <a:r>
              <a:rPr lang="en-US" dirty="0" smtClean="0"/>
              <a:t>Weight stigma is walking in to a </a:t>
            </a:r>
            <a:r>
              <a:rPr lang="en-US" dirty="0" err="1" smtClean="0"/>
              <a:t>dr</a:t>
            </a:r>
            <a:r>
              <a:rPr lang="en-US" dirty="0" smtClean="0"/>
              <a:t> office and not having a seat that is comfortable.</a:t>
            </a:r>
            <a:r>
              <a:rPr lang="en-US" baseline="0" dirty="0" smtClean="0"/>
              <a:t> WS is not receiving the same medical intervention that a thin person would but instead you are told you first have to lose weight, when we have to proven ways to do this sustainably and healthfully. Weight stigma is not seeing your body represented in ads, pictures. Weight stigma is being afraid to exercise in public due to having been teased or bullied because of size. </a:t>
            </a:r>
            <a:endParaRPr dirty="0"/>
          </a:p>
          <a:p>
            <a:pPr>
              <a:lnSpc>
                <a:spcPct val="115000"/>
              </a:lnSpc>
              <a:defRPr sz="1100"/>
            </a:pPr>
            <a:r>
              <a:rPr dirty="0"/>
              <a:t>					 				</a:t>
            </a:r>
          </a:p>
          <a:p>
            <a:pPr>
              <a:defRPr sz="1100"/>
            </a:pPr>
            <a:r>
              <a:rPr dirty="0"/>
              <a:t>			</a:t>
            </a:r>
          </a:p>
          <a:p>
            <a:pPr>
              <a:defRPr sz="1100"/>
            </a:pPr>
            <a:r>
              <a:rPr dirty="0"/>
              <a:t>		</a:t>
            </a:r>
          </a:p>
          <a:p>
            <a:pPr>
              <a:defRPr sz="1100"/>
            </a:pPr>
            <a:endParaRPr dirty="0"/>
          </a:p>
          <a:p>
            <a:pPr>
              <a:defRPr sz="1100"/>
            </a:pPr>
            <a:r>
              <a:rPr dirty="0"/>
              <a:t>			</a:t>
            </a:r>
          </a:p>
          <a:p>
            <a:pPr>
              <a:defRPr sz="1100"/>
            </a:pPr>
            <a:r>
              <a:rPr dirty="0"/>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noRot="1" noChangeAspect="1"/>
          </p:cNvSpPr>
          <p:nvPr>
            <p:ph type="sldImg"/>
          </p:nvPr>
        </p:nvSpPr>
        <p:spPr>
          <a:xfrm>
            <a:off x="381000" y="685800"/>
            <a:ext cx="6096000" cy="3429000"/>
          </a:xfrm>
          <a:prstGeom prst="rect">
            <a:avLst/>
          </a:prstGeom>
        </p:spPr>
        <p:txBody>
          <a:bodyPr/>
          <a:lstStyle/>
          <a:p>
            <a:endParaRPr/>
          </a:p>
        </p:txBody>
      </p:sp>
      <p:sp>
        <p:nvSpPr>
          <p:cNvPr id="416" name="Shape 416"/>
          <p:cNvSpPr>
            <a:spLocks noGrp="1"/>
          </p:cNvSpPr>
          <p:nvPr>
            <p:ph type="body" sz="quarter" idx="1"/>
          </p:nvPr>
        </p:nvSpPr>
        <p:spPr>
          <a:prstGeom prst="rect">
            <a:avLst/>
          </a:prstGeom>
        </p:spPr>
        <p:txBody>
          <a:bodyPr/>
          <a:lstStyle>
            <a:lvl1pPr>
              <a:defRPr sz="1100"/>
            </a:lvl1pPr>
          </a:lstStyle>
          <a:p>
            <a:endParaRPr dirty="0"/>
          </a:p>
        </p:txBody>
      </p:sp>
    </p:spTree>
    <p:extLst>
      <p:ext uri="{BB962C8B-B14F-4D97-AF65-F5344CB8AC3E}">
        <p14:creationId xmlns:p14="http://schemas.microsoft.com/office/powerpoint/2010/main" val="3027608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xfrm>
            <a:off x="381000" y="685800"/>
            <a:ext cx="6096000" cy="3429000"/>
          </a:xfrm>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a:defRPr sz="1100"/>
            </a:pPr>
            <a:endParaRPr b="0" dirty="0"/>
          </a:p>
          <a:p>
            <a:pPr>
              <a:defRPr sz="1100" b="1"/>
            </a:pPr>
            <a:r>
              <a:rPr lang="en-US" dirty="0"/>
              <a:t>The </a:t>
            </a:r>
            <a:r>
              <a:rPr dirty="0"/>
              <a:t>Weight normative/weight centri</a:t>
            </a:r>
            <a:r>
              <a:rPr b="0" dirty="0"/>
              <a:t>c paradigm is </a:t>
            </a:r>
            <a:r>
              <a:rPr lang="en-US" b="0" dirty="0"/>
              <a:t>the current norm in healthcare. But not just in healthcare, in fashion, in fitness, in nearly every aspect of wellness, in social settings, in schools, this is everywhere. Weight normative very literally says, says that some weights are normal, and others are not. </a:t>
            </a:r>
            <a:endParaRPr lang="en-US" b="0" dirty="0" smtClean="0"/>
          </a:p>
          <a:p>
            <a:pPr>
              <a:defRPr sz="1100" b="1"/>
            </a:pPr>
            <a:endParaRPr lang="en-US" b="0" dirty="0" smtClean="0"/>
          </a:p>
          <a:p>
            <a:pPr>
              <a:defRPr sz="1100" b="1"/>
            </a:pPr>
            <a:r>
              <a:rPr lang="en-US" b="0" dirty="0" smtClean="0"/>
              <a:t>It</a:t>
            </a:r>
            <a:r>
              <a:rPr lang="en-US" b="0" baseline="0" dirty="0" smtClean="0"/>
              <a:t> functions from the belief that if we control calories and exercise enough we will all obtain a </a:t>
            </a:r>
            <a:r>
              <a:rPr lang="en-US" b="0" baseline="0" dirty="0" err="1" smtClean="0"/>
              <a:t>normalish</a:t>
            </a:r>
            <a:r>
              <a:rPr lang="en-US" b="0" baseline="0" dirty="0" smtClean="0"/>
              <a:t> BMI. But this simply isn’t true. Weight is far more complicated than we make it out to be in healthcare and we place extreme personal responsibility on to the patient to control their weight. In fact only 5-25% of health is affected by individual behaviors, the other 75-95% of health is affected by other factors </a:t>
            </a:r>
          </a:p>
          <a:p>
            <a:pPr>
              <a:defRPr sz="1100" b="1"/>
            </a:pPr>
            <a:endParaRPr lang="en-US" b="0" baseline="0" dirty="0" smtClean="0"/>
          </a:p>
          <a:p>
            <a:pPr>
              <a:defRPr sz="1100" b="1"/>
            </a:pPr>
            <a:r>
              <a:rPr lang="en-US" b="0" baseline="0" dirty="0" smtClean="0"/>
              <a:t>None of what I’m saying is to point fingers or place blame. </a:t>
            </a:r>
            <a:endParaRPr lang="en-US" b="0" dirty="0"/>
          </a:p>
          <a:p>
            <a:pPr>
              <a:defRPr sz="1100" b="1"/>
            </a:pPr>
            <a:endParaRPr lang="en-US" b="0" dirty="0"/>
          </a:p>
          <a:p>
            <a:pPr>
              <a:defRPr sz="1100" b="1"/>
            </a:pPr>
            <a:r>
              <a:rPr lang="en-US" b="0" dirty="0"/>
              <a:t> It uses </a:t>
            </a:r>
            <a:r>
              <a:rPr b="0" dirty="0"/>
              <a:t>weight and/or BMI when defining health status </a:t>
            </a:r>
            <a:r>
              <a:rPr lang="en-US" b="0" dirty="0"/>
              <a:t>. It is assuming, that a person living in a larger body should be trying to lose weight. It is celebrating weight loss when it may not be a sign of health at all. Isn’t it true, that without even thinking, people often assume losing weight if you live in a large body means getting healthier? But what if that weight loss was due to disordered eating, extreme restriction or over exercising, loss of appetite, or something acutely wrong/?</a:t>
            </a:r>
          </a:p>
          <a:p>
            <a:pPr>
              <a:defRPr sz="1100" b="1"/>
            </a:pPr>
            <a:endParaRPr lang="en-US" b="0" dirty="0"/>
          </a:p>
          <a:p>
            <a:pPr>
              <a:defRPr sz="1100" b="1"/>
            </a:pPr>
            <a:r>
              <a:rPr b="0" dirty="0"/>
              <a:t>Data shows a weight normative approach can foster stigma, which as you’ll see, is linked to worse health outcomes and healthcare avoidance</a:t>
            </a:r>
            <a:r>
              <a:rPr lang="en-US" b="0" dirty="0"/>
              <a:t> which we’ll talk about more. </a:t>
            </a:r>
            <a:r>
              <a:rPr b="0" dirty="0"/>
              <a:t>. </a:t>
            </a:r>
          </a:p>
          <a:p>
            <a:pPr>
              <a:defRPr sz="1100"/>
            </a:pPr>
            <a:endParaRPr b="0" dirty="0"/>
          </a:p>
          <a:p>
            <a:pPr>
              <a:defRPr sz="1100"/>
            </a:pPr>
            <a:r>
              <a:rPr lang="en-US" dirty="0"/>
              <a:t>I want to take a moment, to acknowledge my appreciation for AADE</a:t>
            </a:r>
            <a:r>
              <a:rPr dirty="0"/>
              <a:t>.</a:t>
            </a:r>
            <a:r>
              <a:rPr lang="en-US" dirty="0"/>
              <a:t> As I was browsing the conference website in preparation to come here, I came across the lovely language guidance that is now being used by your organization to reduce stigma and shame associated with being a person living with diabetes. When I read that, and I read that AADE is making a point to be very direct in tackling the stigma of language around Diabetes because you realize it causes harm and can </a:t>
            </a:r>
            <a:r>
              <a:rPr lang="en-US" dirty="0" err="1"/>
              <a:t>interefere</a:t>
            </a:r>
            <a:r>
              <a:rPr lang="en-US" dirty="0"/>
              <a:t> with lifestyle </a:t>
            </a:r>
            <a:r>
              <a:rPr lang="en-US" dirty="0" err="1"/>
              <a:t>modifcations</a:t>
            </a:r>
            <a:r>
              <a:rPr lang="en-US" dirty="0"/>
              <a:t> and healthcare I was thrilled – because that is the very same approach we are suggesting today, needs to be taken regarding weight and body size. Even if you believe, losing weight is key for health with diabetes, you can understand how shame and stigma </a:t>
            </a:r>
            <a:r>
              <a:rPr lang="en-US" dirty="0" err="1"/>
              <a:t>interefere</a:t>
            </a:r>
            <a:r>
              <a:rPr lang="en-US" dirty="0"/>
              <a:t>. </a:t>
            </a:r>
          </a:p>
          <a:p>
            <a:pPr>
              <a:defRPr sz="1100"/>
            </a:pPr>
            <a:endParaRPr lang="en-US" dirty="0"/>
          </a:p>
          <a:p>
            <a:pPr>
              <a:defRPr sz="1100"/>
            </a:pPr>
            <a:endParaRPr dirty="0"/>
          </a:p>
          <a:p>
            <a:pPr>
              <a:defRPr sz="1100"/>
            </a:pPr>
            <a:r>
              <a:rPr dirty="0"/>
              <a:t>			</a:t>
            </a:r>
          </a:p>
          <a:p>
            <a:pPr>
              <a:lnSpc>
                <a:spcPct val="115000"/>
              </a:lnSpc>
              <a:defRPr sz="700"/>
            </a:pPr>
            <a:r>
              <a:rPr dirty="0"/>
              <a:t>						</a:t>
            </a:r>
          </a:p>
          <a:p>
            <a:pPr>
              <a:lnSpc>
                <a:spcPct val="115000"/>
              </a:lnSpc>
              <a:defRPr sz="1100"/>
            </a:pPr>
            <a:r>
              <a:rPr dirty="0"/>
              <a:t>					 				</a:t>
            </a:r>
          </a:p>
          <a:p>
            <a:pPr>
              <a:defRPr sz="1100"/>
            </a:pPr>
            <a:r>
              <a:rPr dirty="0"/>
              <a:t>			</a:t>
            </a:r>
          </a:p>
          <a:p>
            <a:pPr>
              <a:defRPr sz="1100"/>
            </a:pPr>
            <a:r>
              <a:rPr dirty="0"/>
              <a:t>		</a:t>
            </a:r>
          </a:p>
          <a:p>
            <a:pPr>
              <a:defRPr sz="1100"/>
            </a:pPr>
            <a:endParaRPr dirty="0"/>
          </a:p>
          <a:p>
            <a:pPr>
              <a:defRPr sz="1100"/>
            </a:pPr>
            <a:r>
              <a:rPr dirty="0"/>
              <a:t>			</a:t>
            </a:r>
          </a:p>
          <a:p>
            <a:pPr>
              <a:defRPr sz="1100"/>
            </a:pPr>
            <a:r>
              <a:rPr dirty="0"/>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xfrm>
            <a:off x="381000" y="685800"/>
            <a:ext cx="6096000" cy="3429000"/>
          </a:xfrm>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a:defRPr sz="1100"/>
            </a:pPr>
            <a:r>
              <a:rPr lang="en-US" dirty="0" smtClean="0"/>
              <a:t>If we have new information about a medication and you find out it’s actually more likely to cause harm than benefit someone, would you still prescribe it? </a:t>
            </a:r>
          </a:p>
          <a:p>
            <a:pPr>
              <a:defRPr sz="1100"/>
            </a:pPr>
            <a:endParaRPr lang="en-US" dirty="0" smtClean="0"/>
          </a:p>
          <a:p>
            <a:pPr>
              <a:defRPr sz="1100"/>
            </a:pPr>
            <a:r>
              <a:rPr lang="en-US" dirty="0" smtClean="0"/>
              <a:t>What can we do instead of weight centric counseling?</a:t>
            </a:r>
          </a:p>
          <a:p>
            <a:pPr>
              <a:defRPr sz="1100"/>
            </a:pPr>
            <a:endParaRPr lang="en-US" b="0" dirty="0" smtClean="0"/>
          </a:p>
          <a:p>
            <a:pPr>
              <a:defRPr sz="1100"/>
            </a:pPr>
            <a:endParaRPr b="0" dirty="0"/>
          </a:p>
          <a:p>
            <a:pPr>
              <a:defRPr sz="1100" b="1"/>
            </a:pPr>
            <a:r>
              <a:rPr dirty="0"/>
              <a:t>The weight neutral,</a:t>
            </a:r>
            <a:r>
              <a:rPr b="0" dirty="0"/>
              <a:t> also called weight inclusive paradigm emphasizes viewing health and wellbeing as </a:t>
            </a:r>
            <a:r>
              <a:rPr b="0" dirty="0" err="1"/>
              <a:t>multifacted</a:t>
            </a:r>
            <a:r>
              <a:rPr b="0" dirty="0"/>
              <a:t>. It does not diagnose health based on weight or BMI, but focuses efforts on improving health access while reducing weight stigma. </a:t>
            </a:r>
          </a:p>
          <a:p>
            <a:pPr>
              <a:defRPr sz="1100"/>
            </a:pPr>
            <a:endParaRPr b="0" dirty="0"/>
          </a:p>
          <a:p>
            <a:pPr>
              <a:lnSpc>
                <a:spcPct val="115000"/>
              </a:lnSpc>
              <a:defRPr sz="700"/>
            </a:pPr>
            <a:r>
              <a:rPr lang="en-US" dirty="0"/>
              <a:t>Weight neutral approach is not anti weight loss. It is anti the pursuit of weight loss, since we have no evidence that there is a safe or helpful way to achieve weight loss that is sustainable beyond the short term and we have very clear evidence that the pursuit of weight loss may trigger disordered eating, negatively impact the body and mental health. Weight neutral is shift from a focus on a weight goal, to a focus on helping the individual make behavioral and lifestyle adjustments that fit within their values and wellbeing without doing harm. Weight neutral approach does not function from the belief that all bodies, if only diet and exercise can be perfected, will land within the “normal” BMI range.. </a:t>
            </a:r>
            <a:r>
              <a:rPr dirty="0"/>
              <a:t>						</a:t>
            </a:r>
          </a:p>
          <a:p>
            <a:pPr>
              <a:lnSpc>
                <a:spcPct val="115000"/>
              </a:lnSpc>
              <a:defRPr sz="1100"/>
            </a:pPr>
            <a:r>
              <a:rPr dirty="0"/>
              <a:t>					 				</a:t>
            </a:r>
          </a:p>
          <a:p>
            <a:pPr>
              <a:defRPr sz="1100"/>
            </a:pPr>
            <a:r>
              <a:rPr dirty="0"/>
              <a:t>			</a:t>
            </a:r>
          </a:p>
          <a:p>
            <a:pPr>
              <a:defRPr sz="1100"/>
            </a:pPr>
            <a:r>
              <a:rPr dirty="0"/>
              <a:t>		</a:t>
            </a:r>
          </a:p>
          <a:p>
            <a:pPr>
              <a:defRPr sz="1100"/>
            </a:pPr>
            <a:endParaRPr dirty="0"/>
          </a:p>
          <a:p>
            <a:pPr>
              <a:defRPr sz="1100"/>
            </a:pPr>
            <a:r>
              <a:rPr dirty="0"/>
              <a:t>			</a:t>
            </a:r>
          </a:p>
          <a:p>
            <a:pPr>
              <a:defRPr sz="1100"/>
            </a:pPr>
            <a:r>
              <a:rPr dirty="0"/>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xfrm>
            <a:off x="381000" y="685800"/>
            <a:ext cx="6096000" cy="3429000"/>
          </a:xfrm>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a:lnSpc>
                <a:spcPct val="90000"/>
              </a:lnSpc>
              <a:spcBef>
                <a:spcPts val="1000"/>
              </a:spcBef>
            </a:pPr>
            <a:endParaRPr lang="en-US" dirty="0"/>
          </a:p>
          <a:p>
            <a:pPr>
              <a:lnSpc>
                <a:spcPct val="90000"/>
              </a:lnSpc>
              <a:spcBef>
                <a:spcPts val="1000"/>
              </a:spcBef>
            </a:pPr>
            <a:r>
              <a:rPr dirty="0"/>
              <a:t>Estimated eating disorder prevalence among US adults is around 10.5%</a:t>
            </a:r>
            <a:r>
              <a:rPr lang="en-US" dirty="0"/>
              <a:t> lifetime prevalence</a:t>
            </a:r>
            <a:r>
              <a:rPr dirty="0"/>
              <a:t>. We don’t have statistics around estimates of undiagnosed eating disorders although we do know that more eating disorders go untreated and undiagnosed that those that are being treated for many reasons, access to care and affordable treatment make getting the right treatment difficult.  </a:t>
            </a:r>
            <a:r>
              <a:rPr sz="1200" dirty="0">
                <a:solidFill>
                  <a:srgbClr val="FF0000"/>
                </a:solidFill>
                <a:latin typeface="Calibri"/>
                <a:ea typeface="Calibri"/>
                <a:cs typeface="Calibri"/>
                <a:sym typeface="Calibri"/>
              </a:rPr>
              <a:t>More people than we know of have disordered eating, calling for a paradigm shift in our approach to medical treatment and counseling as well as assessment and diagnosis of eating disorders.</a:t>
            </a:r>
          </a:p>
          <a:p>
            <a:pPr>
              <a:lnSpc>
                <a:spcPct val="90000"/>
              </a:lnSpc>
              <a:spcBef>
                <a:spcPts val="1000"/>
              </a:spcBef>
            </a:pPr>
            <a:r>
              <a:rPr dirty="0"/>
              <a:t>We can safely assume there is great deal of overlap and that a significant number of persons with prediabetes and diabetes struggle with disordered eating. We need more studies conducted to provide the hard evidence, but it’s interesting to note that one study reported 23% of bariatric surgery candidates met the DSM-5 criteria for Binge Eating Disorder, while “a cure for diabetes” is one of the more common reasons why patients may be seeking bariatric surgery.  (Marek 2014)</a:t>
            </a:r>
          </a:p>
          <a:p>
            <a:pPr>
              <a:lnSpc>
                <a:spcPct val="90000"/>
              </a:lnSpc>
              <a:spcBef>
                <a:spcPts val="1000"/>
              </a:spcBef>
              <a:defRPr>
                <a:latin typeface="Calibri"/>
                <a:ea typeface="Calibri"/>
                <a:cs typeface="Calibri"/>
                <a:sym typeface="Calibri"/>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Shape 11"/>
          <p:cNvSpPr>
            <a:spLocks noGrp="1"/>
          </p:cNvSpPr>
          <p:nvPr>
            <p:ph type="title"/>
          </p:nvPr>
        </p:nvSpPr>
        <p:spPr>
          <a:xfrm>
            <a:off x="311708" y="744573"/>
            <a:ext cx="8520601" cy="2052603"/>
          </a:xfrm>
          <a:prstGeom prst="rect">
            <a:avLst/>
          </a:prstGeom>
        </p:spPr>
        <p:txBody>
          <a:bodyPr anchor="b"/>
          <a:lstStyle>
            <a:lvl1pPr algn="ctr">
              <a:defRPr sz="5200"/>
            </a:lvl1pPr>
          </a:lstStyle>
          <a:p>
            <a:r>
              <a:t>Click to add title</a:t>
            </a:r>
          </a:p>
        </p:txBody>
      </p:sp>
      <p:sp>
        <p:nvSpPr>
          <p:cNvPr id="12" name="Shape 12"/>
          <p:cNvSpPr>
            <a:spLocks noGrp="1"/>
          </p:cNvSpPr>
          <p:nvPr>
            <p:ph type="body" sz="quarter" idx="1"/>
          </p:nvPr>
        </p:nvSpPr>
        <p:spPr>
          <a:xfrm>
            <a:off x="311698" y="2834125"/>
            <a:ext cx="8520603" cy="792602"/>
          </a:xfrm>
          <a:prstGeom prst="rect">
            <a:avLst/>
          </a:prstGeom>
        </p:spPr>
        <p:txBody>
          <a:bodyPr/>
          <a:lstStyle>
            <a:lvl1pPr marL="228600" indent="-114300" algn="ctr">
              <a:lnSpc>
                <a:spcPct val="100000"/>
              </a:lnSpc>
              <a:buClrTx/>
              <a:buSzTx/>
              <a:buFontTx/>
              <a:buNone/>
              <a:defRPr sz="2800"/>
            </a:lvl1pPr>
          </a:lstStyle>
          <a:p>
            <a:r>
              <a:t>Click to add subtitle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Shape 91"/>
          <p:cNvSpPr>
            <a:spLocks noGrp="1"/>
          </p:cNvSpPr>
          <p:nvPr>
            <p:ph type="title"/>
          </p:nvPr>
        </p:nvSpPr>
        <p:spPr>
          <a:xfrm>
            <a:off x="311698" y="1106125"/>
            <a:ext cx="8520603" cy="1963500"/>
          </a:xfrm>
          <a:prstGeom prst="rect">
            <a:avLst/>
          </a:prstGeom>
        </p:spPr>
        <p:txBody>
          <a:bodyPr anchor="b"/>
          <a:lstStyle>
            <a:lvl1pPr algn="ctr">
              <a:defRPr sz="12000"/>
            </a:lvl1pPr>
          </a:lstStyle>
          <a:p>
            <a:r>
              <a:t>xx%</a:t>
            </a:r>
          </a:p>
        </p:txBody>
      </p:sp>
      <p:sp>
        <p:nvSpPr>
          <p:cNvPr id="92" name="Shape 92"/>
          <p:cNvSpPr>
            <a:spLocks noGrp="1"/>
          </p:cNvSpPr>
          <p:nvPr>
            <p:ph type="body" sz="half" idx="1"/>
          </p:nvPr>
        </p:nvSpPr>
        <p:spPr>
          <a:xfrm>
            <a:off x="311698" y="3152225"/>
            <a:ext cx="8520603" cy="1300800"/>
          </a:xfrm>
          <a:prstGeom prst="rect">
            <a:avLst/>
          </a:prstGeom>
        </p:spPr>
        <p:txBody>
          <a:bodyPr/>
          <a:lstStyle>
            <a:lvl1pPr algn="ctr"/>
          </a:lstStyle>
          <a:p>
            <a:r>
              <a:t>Click to add text</a:t>
            </a:r>
          </a:p>
        </p:txBody>
      </p:sp>
      <p:sp>
        <p:nvSpPr>
          <p:cNvPr id="93" name="Shape 9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hape 10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pic>
        <p:nvPicPr>
          <p:cNvPr id="107"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08" name="Shape 108"/>
          <p:cNvSpPr>
            <a:spLocks noGrp="1"/>
          </p:cNvSpPr>
          <p:nvPr>
            <p:ph type="title"/>
          </p:nvPr>
        </p:nvSpPr>
        <p:spPr>
          <a:xfrm>
            <a:off x="685800" y="1597823"/>
            <a:ext cx="7772400" cy="1102524"/>
          </a:xfrm>
          <a:prstGeom prst="rect">
            <a:avLst/>
          </a:prstGeom>
        </p:spPr>
        <p:txBody>
          <a:bodyPr anchor="ctr"/>
          <a:lstStyle>
            <a:lvl1pPr>
              <a:defRPr sz="5000" b="1">
                <a:solidFill>
                  <a:srgbClr val="A30101"/>
                </a:solidFill>
              </a:defRPr>
            </a:lvl1pPr>
          </a:lstStyle>
          <a:p>
            <a:r>
              <a:t>Click to add title</a:t>
            </a:r>
          </a:p>
        </p:txBody>
      </p:sp>
      <p:sp>
        <p:nvSpPr>
          <p:cNvPr id="109" name="Shape 109"/>
          <p:cNvSpPr>
            <a:spLocks noGrp="1"/>
          </p:cNvSpPr>
          <p:nvPr>
            <p:ph type="body" sz="quarter" idx="1"/>
          </p:nvPr>
        </p:nvSpPr>
        <p:spPr>
          <a:xfrm>
            <a:off x="1371600" y="2914656"/>
            <a:ext cx="6400800" cy="1314454"/>
          </a:xfrm>
          <a:prstGeom prst="rect">
            <a:avLst/>
          </a:prstGeom>
        </p:spPr>
        <p:txBody>
          <a:bodyPr/>
          <a:lstStyle>
            <a:lvl1pPr marL="393700" indent="-361950" algn="ctr">
              <a:lnSpc>
                <a:spcPct val="100000"/>
              </a:lnSpc>
              <a:spcBef>
                <a:spcPts val="600"/>
              </a:spcBef>
              <a:buClrTx/>
              <a:buSzTx/>
              <a:buFontTx/>
              <a:buNone/>
              <a:defRPr sz="3100">
                <a:solidFill>
                  <a:srgbClr val="888888"/>
                </a:solidFill>
              </a:defRPr>
            </a:lvl1pPr>
          </a:lstStyle>
          <a:p>
            <a:r>
              <a:t>Click to add subtitle</a:t>
            </a:r>
          </a:p>
        </p:txBody>
      </p:sp>
      <p:sp>
        <p:nvSpPr>
          <p:cNvPr id="110" name="Shape 110"/>
          <p:cNvSpPr>
            <a:spLocks noGrp="1"/>
          </p:cNvSpPr>
          <p:nvPr>
            <p:ph type="sldNum" sz="quarter" idx="2"/>
          </p:nvPr>
        </p:nvSpPr>
        <p:spPr>
          <a:xfrm>
            <a:off x="6216389" y="4608065"/>
            <a:ext cx="336812" cy="31839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pic>
        <p:nvPicPr>
          <p:cNvPr id="117"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18" name="Shape 118"/>
          <p:cNvSpPr>
            <a:spLocks noGrp="1"/>
          </p:cNvSpPr>
          <p:nvPr>
            <p:ph type="title"/>
          </p:nvPr>
        </p:nvSpPr>
        <p:spPr>
          <a:xfrm>
            <a:off x="457200" y="578548"/>
            <a:ext cx="8229600" cy="484683"/>
          </a:xfrm>
          <a:prstGeom prst="rect">
            <a:avLst/>
          </a:prstGeom>
        </p:spPr>
        <p:txBody>
          <a:bodyPr anchor="ctr"/>
          <a:lstStyle>
            <a:lvl1pPr>
              <a:defRPr sz="5000" b="1">
                <a:solidFill>
                  <a:srgbClr val="A30101"/>
                </a:solidFill>
              </a:defRPr>
            </a:lvl1pPr>
          </a:lstStyle>
          <a:p>
            <a:r>
              <a:t>Click to add title</a:t>
            </a:r>
          </a:p>
        </p:txBody>
      </p:sp>
      <p:sp>
        <p:nvSpPr>
          <p:cNvPr id="119" name="Shape 119"/>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pic>
        <p:nvPicPr>
          <p:cNvPr id="126"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27" name="Shape 127"/>
          <p:cNvSpPr>
            <a:spLocks noGrp="1"/>
          </p:cNvSpPr>
          <p:nvPr>
            <p:ph type="title"/>
          </p:nvPr>
        </p:nvSpPr>
        <p:spPr>
          <a:xfrm>
            <a:off x="457200" y="578548"/>
            <a:ext cx="8229600" cy="484683"/>
          </a:xfrm>
          <a:prstGeom prst="rect">
            <a:avLst/>
          </a:prstGeom>
        </p:spPr>
        <p:txBody>
          <a:bodyPr anchor="ctr"/>
          <a:lstStyle>
            <a:lvl1pPr>
              <a:defRPr sz="5000" b="1">
                <a:solidFill>
                  <a:srgbClr val="A30101"/>
                </a:solidFill>
              </a:defRPr>
            </a:lvl1pPr>
          </a:lstStyle>
          <a:p>
            <a:r>
              <a:t>Click to add title</a:t>
            </a:r>
          </a:p>
        </p:txBody>
      </p:sp>
      <p:sp>
        <p:nvSpPr>
          <p:cNvPr id="128" name="Shape 128"/>
          <p:cNvSpPr>
            <a:spLocks noGrp="1"/>
          </p:cNvSpPr>
          <p:nvPr>
            <p:ph type="body" idx="1"/>
          </p:nvPr>
        </p:nvSpPr>
        <p:spPr>
          <a:xfrm>
            <a:off x="457200" y="1309347"/>
            <a:ext cx="8229600" cy="3285289"/>
          </a:xfrm>
          <a:prstGeom prst="rect">
            <a:avLst/>
          </a:prstGeom>
        </p:spPr>
        <p:txBody>
          <a:bodyPr/>
          <a:lstStyle>
            <a:lvl1pPr indent="-425450">
              <a:lnSpc>
                <a:spcPct val="100000"/>
              </a:lnSpc>
              <a:spcBef>
                <a:spcPts val="600"/>
              </a:spcBef>
              <a:buClr>
                <a:srgbClr val="000000"/>
              </a:buClr>
              <a:buSzPts val="3100"/>
              <a:buChar char="•"/>
              <a:defRPr sz="3100">
                <a:solidFill>
                  <a:srgbClr val="000000"/>
                </a:solidFill>
              </a:defRPr>
            </a:lvl1pPr>
          </a:lstStyle>
          <a:p>
            <a:r>
              <a:t>Click to add text</a:t>
            </a:r>
          </a:p>
        </p:txBody>
      </p:sp>
      <p:sp>
        <p:nvSpPr>
          <p:cNvPr id="129" name="Shape 129"/>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pic>
        <p:nvPicPr>
          <p:cNvPr id="136"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37" name="Shape 137"/>
          <p:cNvSpPr>
            <a:spLocks noGrp="1"/>
          </p:cNvSpPr>
          <p:nvPr>
            <p:ph type="title"/>
          </p:nvPr>
        </p:nvSpPr>
        <p:spPr>
          <a:xfrm>
            <a:off x="722312" y="3305183"/>
            <a:ext cx="7772401" cy="1021561"/>
          </a:xfrm>
          <a:prstGeom prst="rect">
            <a:avLst/>
          </a:prstGeom>
        </p:spPr>
        <p:txBody>
          <a:bodyPr/>
          <a:lstStyle>
            <a:lvl1pPr>
              <a:defRPr sz="4000" b="1">
                <a:solidFill>
                  <a:srgbClr val="0076C0"/>
                </a:solidFill>
              </a:defRPr>
            </a:lvl1pPr>
          </a:lstStyle>
          <a:p>
            <a:r>
              <a:t>Click to add title</a:t>
            </a:r>
          </a:p>
        </p:txBody>
      </p:sp>
      <p:sp>
        <p:nvSpPr>
          <p:cNvPr id="138" name="Shape 138"/>
          <p:cNvSpPr>
            <a:spLocks noGrp="1"/>
          </p:cNvSpPr>
          <p:nvPr>
            <p:ph type="body" sz="quarter" idx="1"/>
          </p:nvPr>
        </p:nvSpPr>
        <p:spPr>
          <a:xfrm>
            <a:off x="722312" y="2180039"/>
            <a:ext cx="7772401" cy="1125146"/>
          </a:xfrm>
          <a:prstGeom prst="rect">
            <a:avLst/>
          </a:prstGeom>
        </p:spPr>
        <p:txBody>
          <a:bodyPr anchor="b"/>
          <a:lstStyle>
            <a:lvl1pPr marL="0" indent="228600">
              <a:lnSpc>
                <a:spcPct val="100000"/>
              </a:lnSpc>
              <a:spcBef>
                <a:spcPts val="400"/>
              </a:spcBef>
              <a:buClrTx/>
              <a:buSzTx/>
              <a:buFontTx/>
              <a:buNone/>
              <a:defRPr sz="2000">
                <a:solidFill>
                  <a:srgbClr val="888888"/>
                </a:solidFill>
              </a:defRPr>
            </a:lvl1pPr>
          </a:lstStyle>
          <a:p>
            <a:r>
              <a:t>Click to add text</a:t>
            </a:r>
          </a:p>
        </p:txBody>
      </p:sp>
      <p:sp>
        <p:nvSpPr>
          <p:cNvPr id="139" name="Shape 139"/>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pic>
        <p:nvPicPr>
          <p:cNvPr id="146"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47" name="Shape 147"/>
          <p:cNvSpPr>
            <a:spLocks noGrp="1"/>
          </p:cNvSpPr>
          <p:nvPr>
            <p:ph type="title"/>
          </p:nvPr>
        </p:nvSpPr>
        <p:spPr>
          <a:xfrm>
            <a:off x="457200" y="578548"/>
            <a:ext cx="8229600" cy="484683"/>
          </a:xfrm>
          <a:prstGeom prst="rect">
            <a:avLst/>
          </a:prstGeom>
        </p:spPr>
        <p:txBody>
          <a:bodyPr anchor="ctr"/>
          <a:lstStyle>
            <a:lvl1pPr>
              <a:defRPr sz="5000" b="1">
                <a:solidFill>
                  <a:srgbClr val="A30101"/>
                </a:solidFill>
              </a:defRPr>
            </a:lvl1pPr>
          </a:lstStyle>
          <a:p>
            <a:r>
              <a:t>Click to add title</a:t>
            </a:r>
          </a:p>
        </p:txBody>
      </p:sp>
      <p:sp>
        <p:nvSpPr>
          <p:cNvPr id="148" name="Shape 148"/>
          <p:cNvSpPr>
            <a:spLocks noGrp="1"/>
          </p:cNvSpPr>
          <p:nvPr>
            <p:ph type="body" sz="half" idx="1"/>
          </p:nvPr>
        </p:nvSpPr>
        <p:spPr>
          <a:xfrm>
            <a:off x="457200" y="901306"/>
            <a:ext cx="4038600" cy="2547946"/>
          </a:xfrm>
          <a:prstGeom prst="rect">
            <a:avLst/>
          </a:prstGeom>
        </p:spPr>
        <p:txBody>
          <a:bodyPr/>
          <a:lstStyle>
            <a:lvl1pPr indent="-406400">
              <a:lnSpc>
                <a:spcPct val="100000"/>
              </a:lnSpc>
              <a:spcBef>
                <a:spcPts val="500"/>
              </a:spcBef>
              <a:buClr>
                <a:srgbClr val="000000"/>
              </a:buClr>
              <a:buSzPts val="2800"/>
              <a:buChar char="•"/>
              <a:defRPr sz="2800">
                <a:solidFill>
                  <a:srgbClr val="000000"/>
                </a:solidFill>
              </a:defRPr>
            </a:lvl1pPr>
          </a:lstStyle>
          <a:p>
            <a:r>
              <a:t>Click to add text</a:t>
            </a:r>
          </a:p>
        </p:txBody>
      </p:sp>
      <p:sp>
        <p:nvSpPr>
          <p:cNvPr id="149" name="Shape 149"/>
          <p:cNvSpPr>
            <a:spLocks noGrp="1"/>
          </p:cNvSpPr>
          <p:nvPr>
            <p:ph type="body" sz="half" idx="13"/>
          </p:nvPr>
        </p:nvSpPr>
        <p:spPr>
          <a:xfrm>
            <a:off x="4648200" y="901304"/>
            <a:ext cx="4038600" cy="2547947"/>
          </a:xfrm>
          <a:prstGeom prst="rect">
            <a:avLst/>
          </a:prstGeom>
        </p:spPr>
        <p:txBody>
          <a:bodyPr/>
          <a:lstStyle/>
          <a:p>
            <a:endParaRPr/>
          </a:p>
        </p:txBody>
      </p:sp>
      <p:sp>
        <p:nvSpPr>
          <p:cNvPr id="150" name="Shape 150"/>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WO_OBJECTS_WITH_TEXT">
    <p:spTree>
      <p:nvGrpSpPr>
        <p:cNvPr id="1" name=""/>
        <p:cNvGrpSpPr/>
        <p:nvPr/>
      </p:nvGrpSpPr>
      <p:grpSpPr>
        <a:xfrm>
          <a:off x="0" y="0"/>
          <a:ext cx="0" cy="0"/>
          <a:chOff x="0" y="0"/>
          <a:chExt cx="0" cy="0"/>
        </a:xfrm>
      </p:grpSpPr>
      <p:pic>
        <p:nvPicPr>
          <p:cNvPr id="157"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58" name="Shape 158"/>
          <p:cNvSpPr>
            <a:spLocks noGrp="1"/>
          </p:cNvSpPr>
          <p:nvPr>
            <p:ph type="title"/>
          </p:nvPr>
        </p:nvSpPr>
        <p:spPr>
          <a:xfrm>
            <a:off x="457200" y="205978"/>
            <a:ext cx="8229600" cy="857254"/>
          </a:xfrm>
          <a:prstGeom prst="rect">
            <a:avLst/>
          </a:prstGeom>
        </p:spPr>
        <p:txBody>
          <a:bodyPr anchor="ctr"/>
          <a:lstStyle>
            <a:lvl1pPr>
              <a:defRPr sz="5000" b="1">
                <a:solidFill>
                  <a:srgbClr val="A30101"/>
                </a:solidFill>
              </a:defRPr>
            </a:lvl1pPr>
          </a:lstStyle>
          <a:p>
            <a:r>
              <a:t>Click to add title</a:t>
            </a:r>
          </a:p>
        </p:txBody>
      </p:sp>
      <p:sp>
        <p:nvSpPr>
          <p:cNvPr id="159" name="Shape 159"/>
          <p:cNvSpPr>
            <a:spLocks noGrp="1"/>
          </p:cNvSpPr>
          <p:nvPr>
            <p:ph type="body" sz="quarter" idx="1"/>
          </p:nvPr>
        </p:nvSpPr>
        <p:spPr>
          <a:xfrm>
            <a:off x="457200" y="1151336"/>
            <a:ext cx="4040188" cy="479825"/>
          </a:xfrm>
          <a:prstGeom prst="rect">
            <a:avLst/>
          </a:prstGeom>
        </p:spPr>
        <p:txBody>
          <a:bodyPr anchor="b"/>
          <a:lstStyle>
            <a:lvl1pPr marL="0" indent="228600">
              <a:lnSpc>
                <a:spcPct val="100000"/>
              </a:lnSpc>
              <a:spcBef>
                <a:spcPts val="400"/>
              </a:spcBef>
              <a:buClrTx/>
              <a:buSzTx/>
              <a:buFontTx/>
              <a:buNone/>
              <a:defRPr sz="2400" b="1">
                <a:solidFill>
                  <a:srgbClr val="000000"/>
                </a:solidFill>
              </a:defRPr>
            </a:lvl1pPr>
          </a:lstStyle>
          <a:p>
            <a:r>
              <a:t>Click to add text</a:t>
            </a:r>
          </a:p>
        </p:txBody>
      </p:sp>
      <p:sp>
        <p:nvSpPr>
          <p:cNvPr id="160" name="Shape 160"/>
          <p:cNvSpPr>
            <a:spLocks noGrp="1"/>
          </p:cNvSpPr>
          <p:nvPr>
            <p:ph type="body" sz="half" idx="13"/>
          </p:nvPr>
        </p:nvSpPr>
        <p:spPr>
          <a:xfrm>
            <a:off x="457200" y="1631161"/>
            <a:ext cx="4040188" cy="2963475"/>
          </a:xfrm>
          <a:prstGeom prst="rect">
            <a:avLst/>
          </a:prstGeom>
        </p:spPr>
        <p:txBody>
          <a:bodyPr/>
          <a:lstStyle/>
          <a:p>
            <a:endParaRPr/>
          </a:p>
        </p:txBody>
      </p:sp>
      <p:sp>
        <p:nvSpPr>
          <p:cNvPr id="161" name="Shape 161"/>
          <p:cNvSpPr>
            <a:spLocks noGrp="1"/>
          </p:cNvSpPr>
          <p:nvPr>
            <p:ph type="body" sz="quarter" idx="14"/>
          </p:nvPr>
        </p:nvSpPr>
        <p:spPr>
          <a:xfrm>
            <a:off x="4645026" y="1151336"/>
            <a:ext cx="4041777" cy="479825"/>
          </a:xfrm>
          <a:prstGeom prst="rect">
            <a:avLst/>
          </a:prstGeom>
        </p:spPr>
        <p:txBody>
          <a:bodyPr anchor="b"/>
          <a:lstStyle/>
          <a:p>
            <a:endParaRPr/>
          </a:p>
        </p:txBody>
      </p:sp>
      <p:sp>
        <p:nvSpPr>
          <p:cNvPr id="162" name="Shape 162"/>
          <p:cNvSpPr>
            <a:spLocks noGrp="1"/>
          </p:cNvSpPr>
          <p:nvPr>
            <p:ph type="body" sz="half" idx="15"/>
          </p:nvPr>
        </p:nvSpPr>
        <p:spPr>
          <a:xfrm>
            <a:off x="4645026" y="1631161"/>
            <a:ext cx="4041777" cy="2963475"/>
          </a:xfrm>
          <a:prstGeom prst="rect">
            <a:avLst/>
          </a:prstGeom>
        </p:spPr>
        <p:txBody>
          <a:bodyPr/>
          <a:lstStyle/>
          <a:p>
            <a:endParaRPr/>
          </a:p>
        </p:txBody>
      </p:sp>
      <p:sp>
        <p:nvSpPr>
          <p:cNvPr id="163" name="Shape 163"/>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pic>
        <p:nvPicPr>
          <p:cNvPr id="170"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71" name="Shape 171"/>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OBJECT_WITH_CAPTION_TEXT">
    <p:spTree>
      <p:nvGrpSpPr>
        <p:cNvPr id="1" name=""/>
        <p:cNvGrpSpPr/>
        <p:nvPr/>
      </p:nvGrpSpPr>
      <p:grpSpPr>
        <a:xfrm>
          <a:off x="0" y="0"/>
          <a:ext cx="0" cy="0"/>
          <a:chOff x="0" y="0"/>
          <a:chExt cx="0" cy="0"/>
        </a:xfrm>
      </p:grpSpPr>
      <p:pic>
        <p:nvPicPr>
          <p:cNvPr id="178"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79" name="Shape 179"/>
          <p:cNvSpPr>
            <a:spLocks noGrp="1"/>
          </p:cNvSpPr>
          <p:nvPr>
            <p:ph type="title"/>
          </p:nvPr>
        </p:nvSpPr>
        <p:spPr>
          <a:xfrm>
            <a:off x="457201" y="204788"/>
            <a:ext cx="3008315" cy="871541"/>
          </a:xfrm>
          <a:prstGeom prst="rect">
            <a:avLst/>
          </a:prstGeom>
        </p:spPr>
        <p:txBody>
          <a:bodyPr anchor="b"/>
          <a:lstStyle>
            <a:lvl1pPr>
              <a:defRPr sz="2000" b="1">
                <a:solidFill>
                  <a:srgbClr val="0076C0"/>
                </a:solidFill>
              </a:defRPr>
            </a:lvl1pPr>
          </a:lstStyle>
          <a:p>
            <a:r>
              <a:t>Click to add title</a:t>
            </a:r>
          </a:p>
        </p:txBody>
      </p:sp>
      <p:sp>
        <p:nvSpPr>
          <p:cNvPr id="180" name="Shape 180"/>
          <p:cNvSpPr>
            <a:spLocks noGrp="1"/>
          </p:cNvSpPr>
          <p:nvPr>
            <p:ph type="body" idx="1"/>
          </p:nvPr>
        </p:nvSpPr>
        <p:spPr>
          <a:xfrm>
            <a:off x="3575050" y="204788"/>
            <a:ext cx="5111750" cy="4389848"/>
          </a:xfrm>
          <a:prstGeom prst="rect">
            <a:avLst/>
          </a:prstGeom>
        </p:spPr>
        <p:txBody>
          <a:bodyPr/>
          <a:lstStyle>
            <a:lvl1pPr indent="-431800">
              <a:lnSpc>
                <a:spcPct val="100000"/>
              </a:lnSpc>
              <a:spcBef>
                <a:spcPts val="600"/>
              </a:spcBef>
              <a:buClr>
                <a:srgbClr val="000000"/>
              </a:buClr>
              <a:buSzPts val="3200"/>
              <a:buChar char="•"/>
              <a:defRPr sz="3200">
                <a:solidFill>
                  <a:srgbClr val="000000"/>
                </a:solidFill>
              </a:defRPr>
            </a:lvl1pPr>
          </a:lstStyle>
          <a:p>
            <a:r>
              <a:t>Click to add text</a:t>
            </a:r>
          </a:p>
        </p:txBody>
      </p:sp>
      <p:sp>
        <p:nvSpPr>
          <p:cNvPr id="181" name="Shape 181"/>
          <p:cNvSpPr>
            <a:spLocks noGrp="1"/>
          </p:cNvSpPr>
          <p:nvPr>
            <p:ph type="body" sz="half" idx="13"/>
          </p:nvPr>
        </p:nvSpPr>
        <p:spPr>
          <a:xfrm>
            <a:off x="457199" y="1076326"/>
            <a:ext cx="3008317" cy="3518310"/>
          </a:xfrm>
          <a:prstGeom prst="rect">
            <a:avLst/>
          </a:prstGeom>
        </p:spPr>
        <p:txBody>
          <a:bodyPr/>
          <a:lstStyle/>
          <a:p>
            <a:endParaRPr/>
          </a:p>
        </p:txBody>
      </p:sp>
      <p:sp>
        <p:nvSpPr>
          <p:cNvPr id="182" name="Shape 182"/>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Shape 20"/>
          <p:cNvSpPr>
            <a:spLocks noGrp="1"/>
          </p:cNvSpPr>
          <p:nvPr>
            <p:ph type="title"/>
          </p:nvPr>
        </p:nvSpPr>
        <p:spPr>
          <a:xfrm>
            <a:off x="311698" y="2150848"/>
            <a:ext cx="8520603" cy="841802"/>
          </a:xfrm>
          <a:prstGeom prst="rect">
            <a:avLst/>
          </a:prstGeom>
        </p:spPr>
        <p:txBody>
          <a:bodyPr anchor="ctr"/>
          <a:lstStyle>
            <a:lvl1pPr algn="ctr">
              <a:defRPr sz="3600"/>
            </a:lvl1pPr>
          </a:lstStyle>
          <a:p>
            <a:r>
              <a:t>Click to add title</a:t>
            </a:r>
          </a:p>
        </p:txBody>
      </p:sp>
      <p:sp>
        <p:nvSpPr>
          <p:cNvPr id="21" name="Shape 2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ICTURE_WITH_CAPTION_TEXT">
    <p:spTree>
      <p:nvGrpSpPr>
        <p:cNvPr id="1" name=""/>
        <p:cNvGrpSpPr/>
        <p:nvPr/>
      </p:nvGrpSpPr>
      <p:grpSpPr>
        <a:xfrm>
          <a:off x="0" y="0"/>
          <a:ext cx="0" cy="0"/>
          <a:chOff x="0" y="0"/>
          <a:chExt cx="0" cy="0"/>
        </a:xfrm>
      </p:grpSpPr>
      <p:pic>
        <p:nvPicPr>
          <p:cNvPr id="189"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190" name="Shape 190"/>
          <p:cNvSpPr>
            <a:spLocks noGrp="1"/>
          </p:cNvSpPr>
          <p:nvPr>
            <p:ph type="title"/>
          </p:nvPr>
        </p:nvSpPr>
        <p:spPr>
          <a:xfrm>
            <a:off x="1792288" y="3600458"/>
            <a:ext cx="5486402" cy="425056"/>
          </a:xfrm>
          <a:prstGeom prst="rect">
            <a:avLst/>
          </a:prstGeom>
        </p:spPr>
        <p:txBody>
          <a:bodyPr anchor="b"/>
          <a:lstStyle>
            <a:lvl1pPr>
              <a:defRPr sz="2000" b="1">
                <a:solidFill>
                  <a:srgbClr val="0076C0"/>
                </a:solidFill>
              </a:defRPr>
            </a:lvl1pPr>
          </a:lstStyle>
          <a:p>
            <a:r>
              <a:t>Click to add title</a:t>
            </a:r>
          </a:p>
        </p:txBody>
      </p:sp>
      <p:sp>
        <p:nvSpPr>
          <p:cNvPr id="191" name="Shape 191"/>
          <p:cNvSpPr>
            <a:spLocks noGrp="1"/>
          </p:cNvSpPr>
          <p:nvPr>
            <p:ph type="pic" sz="half" idx="13"/>
          </p:nvPr>
        </p:nvSpPr>
        <p:spPr>
          <a:xfrm>
            <a:off x="1792288" y="459581"/>
            <a:ext cx="5486402" cy="3086110"/>
          </a:xfrm>
          <a:prstGeom prst="rect">
            <a:avLst/>
          </a:prstGeom>
        </p:spPr>
        <p:txBody>
          <a:bodyPr lIns="91439" tIns="45719" rIns="91439" bIns="45719">
            <a:noAutofit/>
          </a:bodyPr>
          <a:lstStyle/>
          <a:p>
            <a:endParaRPr/>
          </a:p>
        </p:txBody>
      </p:sp>
      <p:sp>
        <p:nvSpPr>
          <p:cNvPr id="192" name="Shape 192"/>
          <p:cNvSpPr>
            <a:spLocks noGrp="1"/>
          </p:cNvSpPr>
          <p:nvPr>
            <p:ph type="body" sz="quarter" idx="1"/>
          </p:nvPr>
        </p:nvSpPr>
        <p:spPr>
          <a:xfrm>
            <a:off x="1792288" y="4025512"/>
            <a:ext cx="5486402" cy="603650"/>
          </a:xfrm>
          <a:prstGeom prst="rect">
            <a:avLst/>
          </a:prstGeom>
        </p:spPr>
        <p:txBody>
          <a:bodyPr/>
          <a:lstStyle>
            <a:lvl1pPr marL="0" indent="228600">
              <a:lnSpc>
                <a:spcPct val="100000"/>
              </a:lnSpc>
              <a:spcBef>
                <a:spcPts val="200"/>
              </a:spcBef>
              <a:buClrTx/>
              <a:buSzTx/>
              <a:buFontTx/>
              <a:buNone/>
              <a:defRPr sz="1400">
                <a:solidFill>
                  <a:srgbClr val="000000"/>
                </a:solidFill>
              </a:defRPr>
            </a:lvl1pPr>
          </a:lstStyle>
          <a:p>
            <a:r>
              <a:t>Click to add text</a:t>
            </a:r>
          </a:p>
        </p:txBody>
      </p:sp>
      <p:sp>
        <p:nvSpPr>
          <p:cNvPr id="193" name="Shape 193"/>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VERTICAL_TEXT">
    <p:spTree>
      <p:nvGrpSpPr>
        <p:cNvPr id="1" name=""/>
        <p:cNvGrpSpPr/>
        <p:nvPr/>
      </p:nvGrpSpPr>
      <p:grpSpPr>
        <a:xfrm>
          <a:off x="0" y="0"/>
          <a:ext cx="0" cy="0"/>
          <a:chOff x="0" y="0"/>
          <a:chExt cx="0" cy="0"/>
        </a:xfrm>
      </p:grpSpPr>
      <p:pic>
        <p:nvPicPr>
          <p:cNvPr id="200"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201" name="Shape 201"/>
          <p:cNvSpPr>
            <a:spLocks noGrp="1"/>
          </p:cNvSpPr>
          <p:nvPr>
            <p:ph type="title"/>
          </p:nvPr>
        </p:nvSpPr>
        <p:spPr>
          <a:xfrm>
            <a:off x="457200" y="578548"/>
            <a:ext cx="8229600" cy="484683"/>
          </a:xfrm>
          <a:prstGeom prst="rect">
            <a:avLst/>
          </a:prstGeom>
        </p:spPr>
        <p:txBody>
          <a:bodyPr anchor="ctr"/>
          <a:lstStyle>
            <a:lvl1pPr>
              <a:defRPr sz="5000" b="1">
                <a:solidFill>
                  <a:srgbClr val="A30101"/>
                </a:solidFill>
              </a:defRPr>
            </a:lvl1pPr>
          </a:lstStyle>
          <a:p>
            <a:r>
              <a:t>Click to add title</a:t>
            </a:r>
          </a:p>
        </p:txBody>
      </p:sp>
      <p:sp>
        <p:nvSpPr>
          <p:cNvPr id="202" name="Shape 202"/>
          <p:cNvSpPr>
            <a:spLocks noGrp="1"/>
          </p:cNvSpPr>
          <p:nvPr>
            <p:ph type="body" idx="1"/>
          </p:nvPr>
        </p:nvSpPr>
        <p:spPr>
          <a:xfrm rot="5400000">
            <a:off x="2929357" y="-1162809"/>
            <a:ext cx="3285286" cy="8229601"/>
          </a:xfrm>
          <a:prstGeom prst="rect">
            <a:avLst/>
          </a:prstGeom>
        </p:spPr>
        <p:txBody>
          <a:bodyPr/>
          <a:lstStyle>
            <a:lvl1pPr indent="-425450">
              <a:lnSpc>
                <a:spcPct val="100000"/>
              </a:lnSpc>
              <a:spcBef>
                <a:spcPts val="600"/>
              </a:spcBef>
              <a:buClr>
                <a:srgbClr val="000000"/>
              </a:buClr>
              <a:buSzPts val="3100"/>
              <a:buChar char="•"/>
              <a:defRPr sz="3100">
                <a:solidFill>
                  <a:srgbClr val="000000"/>
                </a:solidFill>
              </a:defRPr>
            </a:lvl1pPr>
          </a:lstStyle>
          <a:p>
            <a:r>
              <a:t>Click to add text</a:t>
            </a:r>
          </a:p>
        </p:txBody>
      </p:sp>
      <p:sp>
        <p:nvSpPr>
          <p:cNvPr id="203" name="Shape 203"/>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VERTICAL_TITLE_AND_VERTICAL_TEXT">
    <p:spTree>
      <p:nvGrpSpPr>
        <p:cNvPr id="1" name=""/>
        <p:cNvGrpSpPr/>
        <p:nvPr/>
      </p:nvGrpSpPr>
      <p:grpSpPr>
        <a:xfrm>
          <a:off x="0" y="0"/>
          <a:ext cx="0" cy="0"/>
          <a:chOff x="0" y="0"/>
          <a:chExt cx="0" cy="0"/>
        </a:xfrm>
      </p:grpSpPr>
      <p:pic>
        <p:nvPicPr>
          <p:cNvPr id="210"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211" name="Shape 211"/>
          <p:cNvSpPr>
            <a:spLocks noGrp="1"/>
          </p:cNvSpPr>
          <p:nvPr>
            <p:ph type="title"/>
          </p:nvPr>
        </p:nvSpPr>
        <p:spPr>
          <a:xfrm rot="5400000">
            <a:off x="6010866" y="773315"/>
            <a:ext cx="3294468" cy="2057401"/>
          </a:xfrm>
          <a:prstGeom prst="rect">
            <a:avLst/>
          </a:prstGeom>
        </p:spPr>
        <p:txBody>
          <a:bodyPr anchor="ctr"/>
          <a:lstStyle>
            <a:lvl1pPr>
              <a:defRPr sz="5000" b="1">
                <a:solidFill>
                  <a:srgbClr val="A30101"/>
                </a:solidFill>
              </a:defRPr>
            </a:lvl1pPr>
          </a:lstStyle>
          <a:p>
            <a:r>
              <a:t>Click to add title</a:t>
            </a:r>
          </a:p>
        </p:txBody>
      </p:sp>
      <p:sp>
        <p:nvSpPr>
          <p:cNvPr id="212" name="Shape 212"/>
          <p:cNvSpPr>
            <a:spLocks noGrp="1"/>
          </p:cNvSpPr>
          <p:nvPr>
            <p:ph type="body" idx="1"/>
          </p:nvPr>
        </p:nvSpPr>
        <p:spPr>
          <a:xfrm rot="5400000">
            <a:off x="1819866" y="-1207885"/>
            <a:ext cx="3294468" cy="6019802"/>
          </a:xfrm>
          <a:prstGeom prst="rect">
            <a:avLst/>
          </a:prstGeom>
        </p:spPr>
        <p:txBody>
          <a:bodyPr/>
          <a:lstStyle>
            <a:lvl1pPr indent="-425450">
              <a:lnSpc>
                <a:spcPct val="100000"/>
              </a:lnSpc>
              <a:spcBef>
                <a:spcPts val="600"/>
              </a:spcBef>
              <a:buClr>
                <a:srgbClr val="000000"/>
              </a:buClr>
              <a:buSzPts val="3100"/>
              <a:buChar char="•"/>
              <a:defRPr sz="3100">
                <a:solidFill>
                  <a:srgbClr val="000000"/>
                </a:solidFill>
              </a:defRPr>
            </a:lvl1pPr>
          </a:lstStyle>
          <a:p>
            <a:r>
              <a:t>Click to add text</a:t>
            </a:r>
          </a:p>
        </p:txBody>
      </p:sp>
      <p:sp>
        <p:nvSpPr>
          <p:cNvPr id="213" name="Shape 213"/>
          <p:cNvSpPr>
            <a:spLocks noGrp="1"/>
          </p:cNvSpPr>
          <p:nvPr>
            <p:ph type="sldNum" sz="quarter" idx="2"/>
          </p:nvPr>
        </p:nvSpPr>
        <p:spPr>
          <a:xfrm>
            <a:off x="8422860" y="4769599"/>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20" name="Shape 220"/>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221" name="Shape 221"/>
          <p:cNvSpPr>
            <a:spLocks noGrp="1"/>
          </p:cNvSpPr>
          <p:nvPr>
            <p:ph type="title"/>
          </p:nvPr>
        </p:nvSpPr>
        <p:spPr>
          <a:xfrm>
            <a:off x="457200" y="563757"/>
            <a:ext cx="8229600" cy="3009603"/>
          </a:xfrm>
          <a:prstGeom prst="rect">
            <a:avLst/>
          </a:prstGeom>
        </p:spPr>
        <p:txBody>
          <a:bodyPr/>
          <a:lstStyle>
            <a:lvl1pPr>
              <a:defRPr sz="7200" b="1">
                <a:solidFill>
                  <a:srgbClr val="A30101"/>
                </a:solidFill>
              </a:defRPr>
            </a:lvl1pPr>
          </a:lstStyle>
          <a:p>
            <a:r>
              <a:t>Click to add title</a:t>
            </a:r>
          </a:p>
        </p:txBody>
      </p:sp>
      <p:sp>
        <p:nvSpPr>
          <p:cNvPr id="222" name="Shape 222"/>
          <p:cNvSpPr>
            <a:spLocks noGrp="1"/>
          </p:cNvSpPr>
          <p:nvPr>
            <p:ph type="body" sz="half" idx="1"/>
          </p:nvPr>
        </p:nvSpPr>
        <p:spPr>
          <a:xfrm>
            <a:off x="457200" y="3716392"/>
            <a:ext cx="8229600" cy="1232703"/>
          </a:xfrm>
          <a:prstGeom prst="rect">
            <a:avLst/>
          </a:prstGeom>
        </p:spPr>
        <p:txBody>
          <a:bodyPr/>
          <a:lstStyle>
            <a:lvl1pPr marL="0" indent="228600">
              <a:lnSpc>
                <a:spcPct val="100000"/>
              </a:lnSpc>
              <a:buClrTx/>
              <a:buSzTx/>
              <a:buFontTx/>
              <a:buNone/>
              <a:defRPr sz="4800">
                <a:solidFill>
                  <a:srgbClr val="5B595A"/>
                </a:solidFill>
              </a:defRPr>
            </a:lvl1pPr>
          </a:lstStyle>
          <a:p>
            <a:r>
              <a:t>Click to add text</a:t>
            </a:r>
          </a:p>
        </p:txBody>
      </p:sp>
      <p:sp>
        <p:nvSpPr>
          <p:cNvPr id="223" name="Shape 223"/>
          <p:cNvSpPr/>
          <p:nvPr/>
        </p:nvSpPr>
        <p:spPr>
          <a:xfrm>
            <a:off x="457199" y="411479"/>
            <a:ext cx="8229603" cy="3"/>
          </a:xfrm>
          <a:prstGeom prst="line">
            <a:avLst/>
          </a:prstGeom>
          <a:ln w="57150">
            <a:solidFill>
              <a:srgbClr val="CC0202"/>
            </a:solidFill>
          </a:ln>
        </p:spPr>
        <p:txBody>
          <a:bodyPr lIns="45718" tIns="45718" rIns="45718" bIns="45718"/>
          <a:lstStyle/>
          <a:p>
            <a:endParaRPr/>
          </a:p>
        </p:txBody>
      </p:sp>
      <p:sp>
        <p:nvSpPr>
          <p:cNvPr id="224" name="Shape 224"/>
          <p:cNvSpPr/>
          <p:nvPr/>
        </p:nvSpPr>
        <p:spPr>
          <a:xfrm>
            <a:off x="355597" y="3644874"/>
            <a:ext cx="8229605" cy="3"/>
          </a:xfrm>
          <a:prstGeom prst="line">
            <a:avLst/>
          </a:prstGeom>
          <a:ln w="57150">
            <a:solidFill>
              <a:srgbClr val="A30101"/>
            </a:solidFill>
          </a:ln>
        </p:spPr>
        <p:txBody>
          <a:bodyPr lIns="45718" tIns="45718" rIns="45718" bIns="45718"/>
          <a:lstStyle/>
          <a:p>
            <a:endParaRPr/>
          </a:p>
        </p:txBody>
      </p:sp>
      <p:sp>
        <p:nvSpPr>
          <p:cNvPr id="225" name="Shape 225"/>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
        <p:cNvGrpSpPr/>
        <p:nvPr/>
      </p:nvGrpSpPr>
      <p:grpSpPr>
        <a:xfrm>
          <a:off x="0" y="0"/>
          <a:ext cx="0" cy="0"/>
          <a:chOff x="0" y="0"/>
          <a:chExt cx="0" cy="0"/>
        </a:xfrm>
      </p:grpSpPr>
      <p:sp>
        <p:nvSpPr>
          <p:cNvPr id="232" name="Shape 232"/>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233" name="Shape 233"/>
          <p:cNvSpPr/>
          <p:nvPr/>
        </p:nvSpPr>
        <p:spPr>
          <a:xfrm>
            <a:off x="457199" y="1143000"/>
            <a:ext cx="8229603" cy="0"/>
          </a:xfrm>
          <a:prstGeom prst="line">
            <a:avLst/>
          </a:prstGeom>
          <a:ln w="50800">
            <a:solidFill>
              <a:srgbClr val="A30101"/>
            </a:solidFill>
          </a:ln>
        </p:spPr>
        <p:txBody>
          <a:bodyPr lIns="45718" tIns="45718" rIns="45718" bIns="45718"/>
          <a:lstStyle/>
          <a:p>
            <a:endParaRPr/>
          </a:p>
        </p:txBody>
      </p:sp>
      <p:sp>
        <p:nvSpPr>
          <p:cNvPr id="234" name="Shape 234"/>
          <p:cNvSpPr>
            <a:spLocks noGrp="1"/>
          </p:cNvSpPr>
          <p:nvPr>
            <p:ph type="title"/>
          </p:nvPr>
        </p:nvSpPr>
        <p:spPr>
          <a:xfrm>
            <a:off x="457200" y="205978"/>
            <a:ext cx="8229600" cy="857400"/>
          </a:xfrm>
          <a:prstGeom prst="rect">
            <a:avLst/>
          </a:prstGeom>
        </p:spPr>
        <p:txBody>
          <a:bodyPr anchor="b"/>
          <a:lstStyle>
            <a:lvl1pPr>
              <a:defRPr sz="3600" b="1">
                <a:solidFill>
                  <a:srgbClr val="A30101"/>
                </a:solidFill>
              </a:defRPr>
            </a:lvl1pPr>
          </a:lstStyle>
          <a:p>
            <a:r>
              <a:t>Click to add title</a:t>
            </a:r>
          </a:p>
        </p:txBody>
      </p:sp>
      <p:sp>
        <p:nvSpPr>
          <p:cNvPr id="235" name="Shape 235"/>
          <p:cNvSpPr>
            <a:spLocks noGrp="1"/>
          </p:cNvSpPr>
          <p:nvPr>
            <p:ph type="body" idx="1"/>
          </p:nvPr>
        </p:nvSpPr>
        <p:spPr>
          <a:xfrm>
            <a:off x="457200" y="1200150"/>
            <a:ext cx="8229600" cy="3725699"/>
          </a:xfrm>
          <a:prstGeom prst="rect">
            <a:avLst/>
          </a:prstGeom>
        </p:spPr>
        <p:txBody>
          <a:bodyPr/>
          <a:lstStyle>
            <a:lvl1pPr marL="0" indent="228600">
              <a:lnSpc>
                <a:spcPct val="100000"/>
              </a:lnSpc>
              <a:buClrTx/>
              <a:buSzTx/>
              <a:buFontTx/>
              <a:buNone/>
              <a:defRPr sz="3000">
                <a:solidFill>
                  <a:srgbClr val="000000"/>
                </a:solidFill>
              </a:defRPr>
            </a:lvl1pPr>
          </a:lstStyle>
          <a:p>
            <a:r>
              <a:t>Click to add text</a:t>
            </a:r>
          </a:p>
        </p:txBody>
      </p:sp>
      <p:sp>
        <p:nvSpPr>
          <p:cNvPr id="236" name="Shape 236"/>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nd body 2">
    <p:spTree>
      <p:nvGrpSpPr>
        <p:cNvPr id="1" name=""/>
        <p:cNvGrpSpPr/>
        <p:nvPr/>
      </p:nvGrpSpPr>
      <p:grpSpPr>
        <a:xfrm>
          <a:off x="0" y="0"/>
          <a:ext cx="0" cy="0"/>
          <a:chOff x="0" y="0"/>
          <a:chExt cx="0" cy="0"/>
        </a:xfrm>
      </p:grpSpPr>
      <p:sp>
        <p:nvSpPr>
          <p:cNvPr id="243" name="Shape 243"/>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244" name="Shape 244"/>
          <p:cNvSpPr/>
          <p:nvPr/>
        </p:nvSpPr>
        <p:spPr>
          <a:xfrm>
            <a:off x="457199" y="1143000"/>
            <a:ext cx="8229603" cy="0"/>
          </a:xfrm>
          <a:prstGeom prst="line">
            <a:avLst/>
          </a:prstGeom>
          <a:ln w="50800">
            <a:solidFill>
              <a:srgbClr val="A30101"/>
            </a:solidFill>
          </a:ln>
        </p:spPr>
        <p:txBody>
          <a:bodyPr lIns="45718" tIns="45718" rIns="45718" bIns="45718"/>
          <a:lstStyle/>
          <a:p>
            <a:endParaRPr/>
          </a:p>
        </p:txBody>
      </p:sp>
      <p:sp>
        <p:nvSpPr>
          <p:cNvPr id="245" name="Shape 245"/>
          <p:cNvSpPr>
            <a:spLocks noGrp="1"/>
          </p:cNvSpPr>
          <p:nvPr>
            <p:ph type="title"/>
          </p:nvPr>
        </p:nvSpPr>
        <p:spPr>
          <a:xfrm>
            <a:off x="457200" y="205978"/>
            <a:ext cx="8229600" cy="857400"/>
          </a:xfrm>
          <a:prstGeom prst="rect">
            <a:avLst/>
          </a:prstGeom>
        </p:spPr>
        <p:txBody>
          <a:bodyPr anchor="b"/>
          <a:lstStyle>
            <a:lvl1pPr>
              <a:defRPr sz="3600" b="1">
                <a:solidFill>
                  <a:srgbClr val="A30101"/>
                </a:solidFill>
              </a:defRPr>
            </a:lvl1pPr>
          </a:lstStyle>
          <a:p>
            <a:r>
              <a:t>Click to add title</a:t>
            </a:r>
          </a:p>
        </p:txBody>
      </p:sp>
      <p:sp>
        <p:nvSpPr>
          <p:cNvPr id="246" name="Shape 246"/>
          <p:cNvSpPr>
            <a:spLocks noGrp="1"/>
          </p:cNvSpPr>
          <p:nvPr>
            <p:ph type="body" idx="1"/>
          </p:nvPr>
        </p:nvSpPr>
        <p:spPr>
          <a:xfrm>
            <a:off x="457200" y="1200150"/>
            <a:ext cx="8229600" cy="3725699"/>
          </a:xfrm>
          <a:prstGeom prst="rect">
            <a:avLst/>
          </a:prstGeom>
        </p:spPr>
        <p:txBody>
          <a:bodyPr/>
          <a:lstStyle>
            <a:lvl1pPr marL="0" indent="228600">
              <a:lnSpc>
                <a:spcPct val="100000"/>
              </a:lnSpc>
              <a:buClrTx/>
              <a:buSzTx/>
              <a:buFontTx/>
              <a:buNone/>
              <a:defRPr sz="3000">
                <a:solidFill>
                  <a:srgbClr val="000000"/>
                </a:solidFill>
              </a:defRPr>
            </a:lvl1pPr>
          </a:lstStyle>
          <a:p>
            <a:r>
              <a:t>Click to add text</a:t>
            </a:r>
          </a:p>
        </p:txBody>
      </p:sp>
      <p:sp>
        <p:nvSpPr>
          <p:cNvPr id="247" name="Shape 247"/>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254" name="Shape 254"/>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255" name="Shape 255"/>
          <p:cNvSpPr>
            <a:spLocks noGrp="1"/>
          </p:cNvSpPr>
          <p:nvPr>
            <p:ph type="title"/>
          </p:nvPr>
        </p:nvSpPr>
        <p:spPr>
          <a:xfrm>
            <a:off x="457200" y="563757"/>
            <a:ext cx="8229600" cy="3009603"/>
          </a:xfrm>
          <a:prstGeom prst="rect">
            <a:avLst/>
          </a:prstGeom>
        </p:spPr>
        <p:txBody>
          <a:bodyPr/>
          <a:lstStyle>
            <a:lvl1pPr>
              <a:defRPr sz="7200" b="1">
                <a:solidFill>
                  <a:srgbClr val="A30101"/>
                </a:solidFill>
              </a:defRPr>
            </a:lvl1pPr>
          </a:lstStyle>
          <a:p>
            <a:r>
              <a:t>Click to add title</a:t>
            </a:r>
          </a:p>
        </p:txBody>
      </p:sp>
      <p:sp>
        <p:nvSpPr>
          <p:cNvPr id="256" name="Shape 256"/>
          <p:cNvSpPr>
            <a:spLocks noGrp="1"/>
          </p:cNvSpPr>
          <p:nvPr>
            <p:ph type="body" sz="half" idx="1"/>
          </p:nvPr>
        </p:nvSpPr>
        <p:spPr>
          <a:xfrm>
            <a:off x="457200" y="3716392"/>
            <a:ext cx="8229600" cy="1232703"/>
          </a:xfrm>
          <a:prstGeom prst="rect">
            <a:avLst/>
          </a:prstGeom>
        </p:spPr>
        <p:txBody>
          <a:bodyPr/>
          <a:lstStyle>
            <a:lvl1pPr marL="0" indent="228600">
              <a:lnSpc>
                <a:spcPct val="100000"/>
              </a:lnSpc>
              <a:buClrTx/>
              <a:buSzTx/>
              <a:buFontTx/>
              <a:buNone/>
              <a:defRPr sz="4800">
                <a:solidFill>
                  <a:srgbClr val="5B595A"/>
                </a:solidFill>
              </a:defRPr>
            </a:lvl1pPr>
          </a:lstStyle>
          <a:p>
            <a:r>
              <a:t>Click to add text</a:t>
            </a:r>
          </a:p>
        </p:txBody>
      </p:sp>
      <p:sp>
        <p:nvSpPr>
          <p:cNvPr id="257" name="Shape 257"/>
          <p:cNvSpPr/>
          <p:nvPr/>
        </p:nvSpPr>
        <p:spPr>
          <a:xfrm>
            <a:off x="457199" y="411479"/>
            <a:ext cx="8229603" cy="3"/>
          </a:xfrm>
          <a:prstGeom prst="line">
            <a:avLst/>
          </a:prstGeom>
          <a:ln w="57150">
            <a:solidFill>
              <a:srgbClr val="CC0202"/>
            </a:solidFill>
          </a:ln>
        </p:spPr>
        <p:txBody>
          <a:bodyPr lIns="45718" tIns="45718" rIns="45718" bIns="45718"/>
          <a:lstStyle/>
          <a:p>
            <a:endParaRPr/>
          </a:p>
        </p:txBody>
      </p:sp>
      <p:sp>
        <p:nvSpPr>
          <p:cNvPr id="258" name="Shape 258"/>
          <p:cNvSpPr/>
          <p:nvPr/>
        </p:nvSpPr>
        <p:spPr>
          <a:xfrm>
            <a:off x="457197" y="2078221"/>
            <a:ext cx="8229605" cy="3"/>
          </a:xfrm>
          <a:prstGeom prst="line">
            <a:avLst/>
          </a:prstGeom>
          <a:ln w="57150">
            <a:solidFill>
              <a:srgbClr val="A30101"/>
            </a:solidFill>
          </a:ln>
        </p:spPr>
        <p:txBody>
          <a:bodyPr lIns="45718" tIns="45718" rIns="45718" bIns="45718"/>
          <a:lstStyle/>
          <a:p>
            <a:endParaRPr/>
          </a:p>
        </p:txBody>
      </p:sp>
      <p:sp>
        <p:nvSpPr>
          <p:cNvPr id="259" name="Shape 259"/>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two columns">
    <p:spTree>
      <p:nvGrpSpPr>
        <p:cNvPr id="1" name=""/>
        <p:cNvGrpSpPr/>
        <p:nvPr/>
      </p:nvGrpSpPr>
      <p:grpSpPr>
        <a:xfrm>
          <a:off x="0" y="0"/>
          <a:ext cx="0" cy="0"/>
          <a:chOff x="0" y="0"/>
          <a:chExt cx="0" cy="0"/>
        </a:xfrm>
      </p:grpSpPr>
      <p:sp>
        <p:nvSpPr>
          <p:cNvPr id="266" name="Shape 266"/>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267" name="Shape 267"/>
          <p:cNvSpPr/>
          <p:nvPr/>
        </p:nvSpPr>
        <p:spPr>
          <a:xfrm>
            <a:off x="457199" y="1143000"/>
            <a:ext cx="8229603" cy="0"/>
          </a:xfrm>
          <a:prstGeom prst="line">
            <a:avLst/>
          </a:prstGeom>
          <a:ln w="50800">
            <a:solidFill>
              <a:srgbClr val="CCD825"/>
            </a:solidFill>
          </a:ln>
        </p:spPr>
        <p:txBody>
          <a:bodyPr lIns="45718" tIns="45718" rIns="45718" bIns="45718"/>
          <a:lstStyle/>
          <a:p>
            <a:endParaRPr/>
          </a:p>
        </p:txBody>
      </p:sp>
      <p:sp>
        <p:nvSpPr>
          <p:cNvPr id="268" name="Shape 268"/>
          <p:cNvSpPr>
            <a:spLocks noGrp="1"/>
          </p:cNvSpPr>
          <p:nvPr>
            <p:ph type="title"/>
          </p:nvPr>
        </p:nvSpPr>
        <p:spPr>
          <a:xfrm>
            <a:off x="457200" y="205978"/>
            <a:ext cx="8229600" cy="857400"/>
          </a:xfrm>
          <a:prstGeom prst="rect">
            <a:avLst/>
          </a:prstGeom>
        </p:spPr>
        <p:txBody>
          <a:bodyPr anchor="b"/>
          <a:lstStyle>
            <a:lvl1pPr>
              <a:defRPr sz="3600" b="1">
                <a:solidFill>
                  <a:srgbClr val="0076C0"/>
                </a:solidFill>
              </a:defRPr>
            </a:lvl1pPr>
          </a:lstStyle>
          <a:p>
            <a:r>
              <a:t>Click to add title</a:t>
            </a:r>
          </a:p>
        </p:txBody>
      </p:sp>
      <p:sp>
        <p:nvSpPr>
          <p:cNvPr id="269" name="Shape 269"/>
          <p:cNvSpPr>
            <a:spLocks noGrp="1"/>
          </p:cNvSpPr>
          <p:nvPr>
            <p:ph type="body" sz="half" idx="1"/>
          </p:nvPr>
        </p:nvSpPr>
        <p:spPr>
          <a:xfrm>
            <a:off x="457200" y="1200150"/>
            <a:ext cx="3994500" cy="3725699"/>
          </a:xfrm>
          <a:prstGeom prst="rect">
            <a:avLst/>
          </a:prstGeom>
          <a:ln w="9525">
            <a:solidFill>
              <a:srgbClr val="A30101"/>
            </a:solidFill>
            <a:round/>
          </a:ln>
        </p:spPr>
        <p:txBody>
          <a:bodyPr/>
          <a:lstStyle>
            <a:lvl1pPr marL="0" indent="228600">
              <a:lnSpc>
                <a:spcPct val="100000"/>
              </a:lnSpc>
              <a:buClrTx/>
              <a:buSzTx/>
              <a:buFontTx/>
              <a:buNone/>
              <a:defRPr sz="3000">
                <a:solidFill>
                  <a:srgbClr val="000000"/>
                </a:solidFill>
              </a:defRPr>
            </a:lvl1pPr>
          </a:lstStyle>
          <a:p>
            <a:r>
              <a:t>Click to add text</a:t>
            </a:r>
          </a:p>
        </p:txBody>
      </p:sp>
      <p:sp>
        <p:nvSpPr>
          <p:cNvPr id="270" name="Shape 270"/>
          <p:cNvSpPr>
            <a:spLocks noGrp="1"/>
          </p:cNvSpPr>
          <p:nvPr>
            <p:ph type="body" sz="half" idx="13"/>
          </p:nvPr>
        </p:nvSpPr>
        <p:spPr>
          <a:xfrm>
            <a:off x="4692272" y="1200150"/>
            <a:ext cx="3994504" cy="3725699"/>
          </a:xfrm>
          <a:prstGeom prst="rect">
            <a:avLst/>
          </a:prstGeom>
        </p:spPr>
        <p:txBody>
          <a:bodyPr/>
          <a:lstStyle/>
          <a:p>
            <a:endParaRPr/>
          </a:p>
        </p:txBody>
      </p:sp>
      <p:sp>
        <p:nvSpPr>
          <p:cNvPr id="271" name="Shape 271"/>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nd two columns 2">
    <p:spTree>
      <p:nvGrpSpPr>
        <p:cNvPr id="1" name=""/>
        <p:cNvGrpSpPr/>
        <p:nvPr/>
      </p:nvGrpSpPr>
      <p:grpSpPr>
        <a:xfrm>
          <a:off x="0" y="0"/>
          <a:ext cx="0" cy="0"/>
          <a:chOff x="0" y="0"/>
          <a:chExt cx="0" cy="0"/>
        </a:xfrm>
      </p:grpSpPr>
      <p:sp>
        <p:nvSpPr>
          <p:cNvPr id="278" name="Shape 278"/>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279" name="Shape 279"/>
          <p:cNvSpPr/>
          <p:nvPr/>
        </p:nvSpPr>
        <p:spPr>
          <a:xfrm>
            <a:off x="457199" y="1143000"/>
            <a:ext cx="8229603" cy="0"/>
          </a:xfrm>
          <a:prstGeom prst="line">
            <a:avLst/>
          </a:prstGeom>
          <a:ln w="50800">
            <a:solidFill>
              <a:srgbClr val="A30101"/>
            </a:solidFill>
          </a:ln>
        </p:spPr>
        <p:txBody>
          <a:bodyPr lIns="45718" tIns="45718" rIns="45718" bIns="45718"/>
          <a:lstStyle/>
          <a:p>
            <a:endParaRPr/>
          </a:p>
        </p:txBody>
      </p:sp>
      <p:sp>
        <p:nvSpPr>
          <p:cNvPr id="280" name="Shape 280"/>
          <p:cNvSpPr>
            <a:spLocks noGrp="1"/>
          </p:cNvSpPr>
          <p:nvPr>
            <p:ph type="title"/>
          </p:nvPr>
        </p:nvSpPr>
        <p:spPr>
          <a:xfrm>
            <a:off x="457200" y="205978"/>
            <a:ext cx="8229600" cy="857400"/>
          </a:xfrm>
          <a:prstGeom prst="rect">
            <a:avLst/>
          </a:prstGeom>
        </p:spPr>
        <p:txBody>
          <a:bodyPr anchor="b"/>
          <a:lstStyle>
            <a:lvl1pPr>
              <a:defRPr sz="3600" b="1">
                <a:solidFill>
                  <a:srgbClr val="A30101"/>
                </a:solidFill>
              </a:defRPr>
            </a:lvl1pPr>
          </a:lstStyle>
          <a:p>
            <a:r>
              <a:t>Click to add title</a:t>
            </a:r>
          </a:p>
        </p:txBody>
      </p:sp>
      <p:sp>
        <p:nvSpPr>
          <p:cNvPr id="281" name="Shape 281"/>
          <p:cNvSpPr>
            <a:spLocks noGrp="1"/>
          </p:cNvSpPr>
          <p:nvPr>
            <p:ph type="body" sz="half" idx="1"/>
          </p:nvPr>
        </p:nvSpPr>
        <p:spPr>
          <a:xfrm>
            <a:off x="457200" y="1200150"/>
            <a:ext cx="3994500" cy="3725699"/>
          </a:xfrm>
          <a:prstGeom prst="rect">
            <a:avLst/>
          </a:prstGeom>
        </p:spPr>
        <p:txBody>
          <a:bodyPr/>
          <a:lstStyle>
            <a:lvl1pPr marL="0" indent="228600">
              <a:lnSpc>
                <a:spcPct val="100000"/>
              </a:lnSpc>
              <a:buClrTx/>
              <a:buSzTx/>
              <a:buFontTx/>
              <a:buNone/>
              <a:defRPr sz="3000">
                <a:solidFill>
                  <a:srgbClr val="000000"/>
                </a:solidFill>
              </a:defRPr>
            </a:lvl1pPr>
          </a:lstStyle>
          <a:p>
            <a:r>
              <a:t>Click to add text</a:t>
            </a:r>
          </a:p>
        </p:txBody>
      </p:sp>
      <p:sp>
        <p:nvSpPr>
          <p:cNvPr id="282" name="Shape 282"/>
          <p:cNvSpPr>
            <a:spLocks noGrp="1"/>
          </p:cNvSpPr>
          <p:nvPr>
            <p:ph type="body" sz="half" idx="13"/>
          </p:nvPr>
        </p:nvSpPr>
        <p:spPr>
          <a:xfrm>
            <a:off x="4692272" y="1200150"/>
            <a:ext cx="3994504" cy="3725699"/>
          </a:xfrm>
          <a:prstGeom prst="rect">
            <a:avLst/>
          </a:prstGeom>
        </p:spPr>
        <p:txBody>
          <a:bodyPr/>
          <a:lstStyle/>
          <a:p>
            <a:endParaRPr/>
          </a:p>
        </p:txBody>
      </p:sp>
      <p:sp>
        <p:nvSpPr>
          <p:cNvPr id="283" name="Shape 283"/>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90" name="Shape 290"/>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291" name="Shape 291"/>
          <p:cNvSpPr/>
          <p:nvPr/>
        </p:nvSpPr>
        <p:spPr>
          <a:xfrm>
            <a:off x="457199" y="113139"/>
            <a:ext cx="8229603" cy="3"/>
          </a:xfrm>
          <a:prstGeom prst="line">
            <a:avLst/>
          </a:prstGeom>
          <a:ln w="50800">
            <a:solidFill>
              <a:srgbClr val="CFD4D4"/>
            </a:solidFill>
          </a:ln>
        </p:spPr>
        <p:txBody>
          <a:bodyPr lIns="45718" tIns="45718" rIns="45718" bIns="45718"/>
          <a:lstStyle/>
          <a:p>
            <a:endParaRPr/>
          </a:p>
        </p:txBody>
      </p:sp>
      <p:sp>
        <p:nvSpPr>
          <p:cNvPr id="292" name="Shape 292"/>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r>
              <a:t>Click to add title</a:t>
            </a:r>
          </a:p>
        </p:txBody>
      </p:sp>
      <p:sp>
        <p:nvSpPr>
          <p:cNvPr id="29" name="Shape 29"/>
          <p:cNvSpPr>
            <a:spLocks noGrp="1"/>
          </p:cNvSpPr>
          <p:nvPr>
            <p:ph type="body" idx="1"/>
          </p:nvPr>
        </p:nvSpPr>
        <p:spPr>
          <a:prstGeom prst="rect">
            <a:avLst/>
          </a:prstGeom>
        </p:spPr>
        <p:txBody>
          <a:bodyPr/>
          <a:lstStyle/>
          <a:p>
            <a:r>
              <a:t>Click to add text</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99" name="Shape 299"/>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300" name="Shape 300"/>
          <p:cNvSpPr>
            <a:spLocks noGrp="1"/>
          </p:cNvSpPr>
          <p:nvPr>
            <p:ph type="title"/>
          </p:nvPr>
        </p:nvSpPr>
        <p:spPr>
          <a:xfrm>
            <a:off x="457200" y="205978"/>
            <a:ext cx="8229600" cy="857400"/>
          </a:xfrm>
          <a:prstGeom prst="rect">
            <a:avLst/>
          </a:prstGeom>
        </p:spPr>
        <p:txBody>
          <a:bodyPr anchor="b"/>
          <a:lstStyle>
            <a:lvl1pPr>
              <a:defRPr sz="3600" b="1">
                <a:solidFill>
                  <a:srgbClr val="A30101"/>
                </a:solidFill>
              </a:defRPr>
            </a:lvl1pPr>
          </a:lstStyle>
          <a:p>
            <a:r>
              <a:t>Click to add title</a:t>
            </a:r>
          </a:p>
        </p:txBody>
      </p:sp>
      <p:sp>
        <p:nvSpPr>
          <p:cNvPr id="301" name="Shape 301"/>
          <p:cNvSpPr/>
          <p:nvPr/>
        </p:nvSpPr>
        <p:spPr>
          <a:xfrm>
            <a:off x="457199" y="1143000"/>
            <a:ext cx="8229603" cy="0"/>
          </a:xfrm>
          <a:prstGeom prst="line">
            <a:avLst/>
          </a:prstGeom>
          <a:ln w="50800">
            <a:solidFill>
              <a:srgbClr val="A30101"/>
            </a:solidFill>
          </a:ln>
        </p:spPr>
        <p:txBody>
          <a:bodyPr lIns="45718" tIns="45718" rIns="45718" bIns="45718"/>
          <a:lstStyle/>
          <a:p>
            <a:endParaRPr/>
          </a:p>
        </p:txBody>
      </p:sp>
      <p:sp>
        <p:nvSpPr>
          <p:cNvPr id="302" name="Shape 302"/>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Caption">
    <p:spTree>
      <p:nvGrpSpPr>
        <p:cNvPr id="1" name=""/>
        <p:cNvGrpSpPr/>
        <p:nvPr/>
      </p:nvGrpSpPr>
      <p:grpSpPr>
        <a:xfrm>
          <a:off x="0" y="0"/>
          <a:ext cx="0" cy="0"/>
          <a:chOff x="0" y="0"/>
          <a:chExt cx="0" cy="0"/>
        </a:xfrm>
      </p:grpSpPr>
      <p:sp>
        <p:nvSpPr>
          <p:cNvPr id="309" name="Shape 309"/>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310" name="Shape 310"/>
          <p:cNvSpPr>
            <a:spLocks noGrp="1"/>
          </p:cNvSpPr>
          <p:nvPr>
            <p:ph type="body" sz="quarter" idx="1"/>
          </p:nvPr>
        </p:nvSpPr>
        <p:spPr>
          <a:xfrm>
            <a:off x="457200" y="4406308"/>
            <a:ext cx="8229600" cy="519603"/>
          </a:xfrm>
          <a:prstGeom prst="rect">
            <a:avLst/>
          </a:prstGeom>
        </p:spPr>
        <p:txBody>
          <a:bodyPr/>
          <a:lstStyle>
            <a:lvl1pPr marL="0" indent="228600" algn="ctr">
              <a:lnSpc>
                <a:spcPct val="100000"/>
              </a:lnSpc>
              <a:buClrTx/>
              <a:buSzTx/>
              <a:buFontTx/>
              <a:buNone/>
              <a:defRPr>
                <a:solidFill>
                  <a:srgbClr val="000000"/>
                </a:solidFill>
              </a:defRPr>
            </a:lvl1pPr>
          </a:lstStyle>
          <a:p>
            <a:r>
              <a:t>Click to add text</a:t>
            </a:r>
          </a:p>
        </p:txBody>
      </p:sp>
      <p:sp>
        <p:nvSpPr>
          <p:cNvPr id="311" name="Shape 311"/>
          <p:cNvSpPr/>
          <p:nvPr/>
        </p:nvSpPr>
        <p:spPr>
          <a:xfrm>
            <a:off x="457199" y="4317760"/>
            <a:ext cx="8229603" cy="3"/>
          </a:xfrm>
          <a:prstGeom prst="line">
            <a:avLst/>
          </a:prstGeom>
          <a:ln w="50800">
            <a:solidFill>
              <a:srgbClr val="CFD4D4"/>
            </a:solidFill>
          </a:ln>
        </p:spPr>
        <p:txBody>
          <a:bodyPr lIns="45718" tIns="45718" rIns="45718" bIns="45718"/>
          <a:lstStyle/>
          <a:p>
            <a:endParaRPr/>
          </a:p>
        </p:txBody>
      </p:sp>
      <p:sp>
        <p:nvSpPr>
          <p:cNvPr id="312" name="Shape 312"/>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nd body 3">
    <p:spTree>
      <p:nvGrpSpPr>
        <p:cNvPr id="1" name=""/>
        <p:cNvGrpSpPr/>
        <p:nvPr/>
      </p:nvGrpSpPr>
      <p:grpSpPr>
        <a:xfrm>
          <a:off x="0" y="0"/>
          <a:ext cx="0" cy="0"/>
          <a:chOff x="0" y="0"/>
          <a:chExt cx="0" cy="0"/>
        </a:xfrm>
      </p:grpSpPr>
      <p:sp>
        <p:nvSpPr>
          <p:cNvPr id="319" name="Shape 319"/>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320" name="Shape 320"/>
          <p:cNvSpPr/>
          <p:nvPr/>
        </p:nvSpPr>
        <p:spPr>
          <a:xfrm>
            <a:off x="457199" y="1143000"/>
            <a:ext cx="8229603" cy="0"/>
          </a:xfrm>
          <a:prstGeom prst="line">
            <a:avLst/>
          </a:prstGeom>
          <a:ln w="50800">
            <a:solidFill>
              <a:srgbClr val="A30101"/>
            </a:solidFill>
          </a:ln>
        </p:spPr>
        <p:txBody>
          <a:bodyPr lIns="45718" tIns="45718" rIns="45718" bIns="45718"/>
          <a:lstStyle/>
          <a:p>
            <a:endParaRPr/>
          </a:p>
        </p:txBody>
      </p:sp>
      <p:sp>
        <p:nvSpPr>
          <p:cNvPr id="321" name="Shape 321"/>
          <p:cNvSpPr>
            <a:spLocks noGrp="1"/>
          </p:cNvSpPr>
          <p:nvPr>
            <p:ph type="title"/>
          </p:nvPr>
        </p:nvSpPr>
        <p:spPr>
          <a:xfrm>
            <a:off x="457200" y="205978"/>
            <a:ext cx="8229600" cy="857400"/>
          </a:xfrm>
          <a:prstGeom prst="rect">
            <a:avLst/>
          </a:prstGeom>
        </p:spPr>
        <p:txBody>
          <a:bodyPr anchor="b"/>
          <a:lstStyle>
            <a:lvl1pPr>
              <a:defRPr sz="3600" b="1">
                <a:solidFill>
                  <a:srgbClr val="A30101"/>
                </a:solidFill>
              </a:defRPr>
            </a:lvl1pPr>
          </a:lstStyle>
          <a:p>
            <a:r>
              <a:t>Click to add title</a:t>
            </a:r>
          </a:p>
        </p:txBody>
      </p:sp>
      <p:sp>
        <p:nvSpPr>
          <p:cNvPr id="322" name="Shape 322"/>
          <p:cNvSpPr>
            <a:spLocks noGrp="1"/>
          </p:cNvSpPr>
          <p:nvPr>
            <p:ph type="body" idx="1"/>
          </p:nvPr>
        </p:nvSpPr>
        <p:spPr>
          <a:xfrm>
            <a:off x="457200" y="1200150"/>
            <a:ext cx="8229600" cy="3725699"/>
          </a:xfrm>
          <a:prstGeom prst="rect">
            <a:avLst/>
          </a:prstGeom>
        </p:spPr>
        <p:txBody>
          <a:bodyPr/>
          <a:lstStyle>
            <a:lvl1pPr marL="0" indent="228600">
              <a:lnSpc>
                <a:spcPct val="100000"/>
              </a:lnSpc>
              <a:buClrTx/>
              <a:buSzTx/>
              <a:buFontTx/>
              <a:buNone/>
              <a:defRPr sz="3000">
                <a:solidFill>
                  <a:srgbClr val="000000"/>
                </a:solidFill>
              </a:defRPr>
            </a:lvl1pPr>
          </a:lstStyle>
          <a:p>
            <a:r>
              <a:t>Click to add text</a:t>
            </a:r>
          </a:p>
        </p:txBody>
      </p:sp>
      <p:sp>
        <p:nvSpPr>
          <p:cNvPr id="323" name="Shape 323"/>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nd two columns 3">
    <p:spTree>
      <p:nvGrpSpPr>
        <p:cNvPr id="1" name=""/>
        <p:cNvGrpSpPr/>
        <p:nvPr/>
      </p:nvGrpSpPr>
      <p:grpSpPr>
        <a:xfrm>
          <a:off x="0" y="0"/>
          <a:ext cx="0" cy="0"/>
          <a:chOff x="0" y="0"/>
          <a:chExt cx="0" cy="0"/>
        </a:xfrm>
      </p:grpSpPr>
      <p:sp>
        <p:nvSpPr>
          <p:cNvPr id="330" name="Shape 330"/>
          <p:cNvSpPr/>
          <p:nvPr/>
        </p:nvSpPr>
        <p:spPr>
          <a:xfrm>
            <a:off x="457199" y="5023258"/>
            <a:ext cx="8229603" cy="3"/>
          </a:xfrm>
          <a:prstGeom prst="line">
            <a:avLst/>
          </a:prstGeom>
          <a:ln w="50800">
            <a:solidFill>
              <a:srgbClr val="CFD4D4"/>
            </a:solidFill>
          </a:ln>
        </p:spPr>
        <p:txBody>
          <a:bodyPr lIns="45718" tIns="45718" rIns="45718" bIns="45718"/>
          <a:lstStyle/>
          <a:p>
            <a:endParaRPr/>
          </a:p>
        </p:txBody>
      </p:sp>
      <p:sp>
        <p:nvSpPr>
          <p:cNvPr id="331" name="Shape 331"/>
          <p:cNvSpPr/>
          <p:nvPr/>
        </p:nvSpPr>
        <p:spPr>
          <a:xfrm>
            <a:off x="457199" y="1143000"/>
            <a:ext cx="8229603" cy="0"/>
          </a:xfrm>
          <a:prstGeom prst="line">
            <a:avLst/>
          </a:prstGeom>
          <a:ln w="50800">
            <a:solidFill>
              <a:srgbClr val="A30101"/>
            </a:solidFill>
          </a:ln>
        </p:spPr>
        <p:txBody>
          <a:bodyPr lIns="45718" tIns="45718" rIns="45718" bIns="45718"/>
          <a:lstStyle/>
          <a:p>
            <a:endParaRPr/>
          </a:p>
        </p:txBody>
      </p:sp>
      <p:sp>
        <p:nvSpPr>
          <p:cNvPr id="332" name="Shape 332"/>
          <p:cNvSpPr>
            <a:spLocks noGrp="1"/>
          </p:cNvSpPr>
          <p:nvPr>
            <p:ph type="title"/>
          </p:nvPr>
        </p:nvSpPr>
        <p:spPr>
          <a:xfrm>
            <a:off x="457200" y="205978"/>
            <a:ext cx="8229600" cy="857400"/>
          </a:xfrm>
          <a:prstGeom prst="rect">
            <a:avLst/>
          </a:prstGeom>
        </p:spPr>
        <p:txBody>
          <a:bodyPr anchor="b"/>
          <a:lstStyle>
            <a:lvl1pPr>
              <a:defRPr sz="3600" b="1">
                <a:solidFill>
                  <a:srgbClr val="A30101"/>
                </a:solidFill>
              </a:defRPr>
            </a:lvl1pPr>
          </a:lstStyle>
          <a:p>
            <a:r>
              <a:t>Click to add title</a:t>
            </a:r>
          </a:p>
        </p:txBody>
      </p:sp>
      <p:sp>
        <p:nvSpPr>
          <p:cNvPr id="333" name="Shape 333"/>
          <p:cNvSpPr>
            <a:spLocks noGrp="1"/>
          </p:cNvSpPr>
          <p:nvPr>
            <p:ph type="body" sz="half" idx="1"/>
          </p:nvPr>
        </p:nvSpPr>
        <p:spPr>
          <a:xfrm>
            <a:off x="457200" y="1200150"/>
            <a:ext cx="3994500" cy="3725699"/>
          </a:xfrm>
          <a:prstGeom prst="rect">
            <a:avLst/>
          </a:prstGeom>
        </p:spPr>
        <p:txBody>
          <a:bodyPr/>
          <a:lstStyle>
            <a:lvl1pPr marL="0" indent="228600">
              <a:lnSpc>
                <a:spcPct val="100000"/>
              </a:lnSpc>
              <a:buClrTx/>
              <a:buSzTx/>
              <a:buFontTx/>
              <a:buNone/>
              <a:defRPr sz="3000">
                <a:solidFill>
                  <a:srgbClr val="000000"/>
                </a:solidFill>
              </a:defRPr>
            </a:lvl1pPr>
          </a:lstStyle>
          <a:p>
            <a:r>
              <a:t>Click to add text</a:t>
            </a:r>
          </a:p>
        </p:txBody>
      </p:sp>
      <p:sp>
        <p:nvSpPr>
          <p:cNvPr id="334" name="Shape 334"/>
          <p:cNvSpPr>
            <a:spLocks noGrp="1"/>
          </p:cNvSpPr>
          <p:nvPr>
            <p:ph type="body" sz="half" idx="13"/>
          </p:nvPr>
        </p:nvSpPr>
        <p:spPr>
          <a:xfrm>
            <a:off x="4692272" y="1200150"/>
            <a:ext cx="3994504" cy="3725699"/>
          </a:xfrm>
          <a:prstGeom prst="rect">
            <a:avLst/>
          </a:prstGeom>
        </p:spPr>
        <p:txBody>
          <a:bodyPr/>
          <a:lstStyle/>
          <a:p>
            <a:endParaRPr/>
          </a:p>
        </p:txBody>
      </p:sp>
      <p:sp>
        <p:nvSpPr>
          <p:cNvPr id="335" name="Shape 335"/>
          <p:cNvSpPr>
            <a:spLocks noGrp="1"/>
          </p:cNvSpPr>
          <p:nvPr>
            <p:ph type="sldNum" sz="quarter" idx="2"/>
          </p:nvPr>
        </p:nvSpPr>
        <p:spPr>
          <a:xfrm>
            <a:off x="8726351" y="4762701"/>
            <a:ext cx="379140" cy="367898"/>
          </a:xfrm>
          <a:prstGeom prst="rect">
            <a:avLst/>
          </a:prstGeom>
        </p:spPr>
        <p:txBody>
          <a:bodyPr lIns="91398" tIns="91398" rIns="91398" bIns="91398"/>
          <a:lstStyle>
            <a:lvl1pPr>
              <a:defRPr sz="1300">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pic>
        <p:nvPicPr>
          <p:cNvPr id="342" name="image1.png"/>
          <p:cNvPicPr>
            <a:picLocks noChangeAspect="1"/>
          </p:cNvPicPr>
          <p:nvPr/>
        </p:nvPicPr>
        <p:blipFill>
          <a:blip r:embed="rId2">
            <a:extLst/>
          </a:blip>
          <a:stretch>
            <a:fillRect/>
          </a:stretch>
        </p:blipFill>
        <p:spPr>
          <a:xfrm>
            <a:off x="7604759" y="4533834"/>
            <a:ext cx="1202853" cy="293134"/>
          </a:xfrm>
          <a:prstGeom prst="rect">
            <a:avLst/>
          </a:prstGeom>
          <a:ln w="12700">
            <a:miter lim="400000"/>
          </a:ln>
        </p:spPr>
      </p:pic>
      <p:sp>
        <p:nvSpPr>
          <p:cNvPr id="343" name="Shape 343"/>
          <p:cNvSpPr>
            <a:spLocks noGrp="1"/>
          </p:cNvSpPr>
          <p:nvPr>
            <p:ph type="title"/>
          </p:nvPr>
        </p:nvSpPr>
        <p:spPr>
          <a:xfrm>
            <a:off x="457200" y="578548"/>
            <a:ext cx="8229600" cy="484683"/>
          </a:xfrm>
          <a:prstGeom prst="rect">
            <a:avLst/>
          </a:prstGeom>
        </p:spPr>
        <p:txBody>
          <a:bodyPr anchor="ctr"/>
          <a:lstStyle>
            <a:lvl1pPr>
              <a:defRPr sz="5000" b="1">
                <a:solidFill>
                  <a:srgbClr val="A30101"/>
                </a:solidFill>
              </a:defRPr>
            </a:lvl1pPr>
          </a:lstStyle>
          <a:p>
            <a:r>
              <a:t>Title Text</a:t>
            </a:r>
          </a:p>
        </p:txBody>
      </p:sp>
      <p:sp>
        <p:nvSpPr>
          <p:cNvPr id="344" name="Shape 344"/>
          <p:cNvSpPr>
            <a:spLocks noGrp="1"/>
          </p:cNvSpPr>
          <p:nvPr>
            <p:ph type="body" idx="1"/>
          </p:nvPr>
        </p:nvSpPr>
        <p:spPr>
          <a:xfrm>
            <a:off x="457200" y="1309347"/>
            <a:ext cx="8229600" cy="3285289"/>
          </a:xfrm>
          <a:prstGeom prst="rect">
            <a:avLst/>
          </a:prstGeom>
        </p:spPr>
        <p:txBody>
          <a:bodyPr/>
          <a:lstStyle>
            <a:lvl1pPr indent="-425450">
              <a:lnSpc>
                <a:spcPct val="100000"/>
              </a:lnSpc>
              <a:spcBef>
                <a:spcPts val="600"/>
              </a:spcBef>
              <a:buClr>
                <a:srgbClr val="000000"/>
              </a:buClr>
              <a:buSzPts val="3100"/>
              <a:buChar char="•"/>
              <a:defRPr sz="3100">
                <a:solidFill>
                  <a:srgbClr val="000000"/>
                </a:solidFill>
              </a:defRPr>
            </a:lvl1pPr>
            <a:lvl2pPr marL="957942" indent="-449942">
              <a:lnSpc>
                <a:spcPct val="100000"/>
              </a:lnSpc>
              <a:spcBef>
                <a:spcPts val="600"/>
              </a:spcBef>
              <a:buClr>
                <a:srgbClr val="000000"/>
              </a:buClr>
              <a:buSzPts val="3100"/>
              <a:buChar char="–"/>
              <a:defRPr sz="3100">
                <a:solidFill>
                  <a:srgbClr val="000000"/>
                </a:solidFill>
              </a:defRPr>
            </a:lvl2pPr>
            <a:lvl3pPr marL="1482725" indent="-492125">
              <a:lnSpc>
                <a:spcPct val="100000"/>
              </a:lnSpc>
              <a:spcBef>
                <a:spcPts val="600"/>
              </a:spcBef>
              <a:buClr>
                <a:srgbClr val="000000"/>
              </a:buClr>
              <a:buSzPts val="3100"/>
              <a:buChar char="•"/>
              <a:defRPr sz="3100">
                <a:solidFill>
                  <a:srgbClr val="000000"/>
                </a:solidFill>
              </a:defRPr>
            </a:lvl3pPr>
            <a:lvl4pPr marL="2024378" indent="-551178">
              <a:lnSpc>
                <a:spcPct val="100000"/>
              </a:lnSpc>
              <a:spcBef>
                <a:spcPts val="600"/>
              </a:spcBef>
              <a:buClr>
                <a:srgbClr val="000000"/>
              </a:buClr>
              <a:buSzPts val="3100"/>
              <a:buChar char="–"/>
              <a:defRPr sz="3100">
                <a:solidFill>
                  <a:srgbClr val="000000"/>
                </a:solidFill>
              </a:defRPr>
            </a:lvl4pPr>
            <a:lvl5pPr marL="2481578" indent="-551178">
              <a:lnSpc>
                <a:spcPct val="100000"/>
              </a:lnSpc>
              <a:spcBef>
                <a:spcPts val="600"/>
              </a:spcBef>
              <a:buClr>
                <a:srgbClr val="000000"/>
              </a:buClr>
              <a:buSzPts val="3100"/>
              <a:buChar char="»"/>
              <a:defRPr sz="3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 name="Shape 345"/>
          <p:cNvSpPr>
            <a:spLocks noGrp="1"/>
          </p:cNvSpPr>
          <p:nvPr>
            <p:ph type="sldNum" sz="quarter" idx="2"/>
          </p:nvPr>
        </p:nvSpPr>
        <p:spPr>
          <a:xfrm>
            <a:off x="8422860" y="4769598"/>
            <a:ext cx="263940" cy="269199"/>
          </a:xfrm>
          <a:prstGeom prst="rect">
            <a:avLst/>
          </a:prstGeom>
        </p:spPr>
        <p:txBody>
          <a:bodyPr lIns="45699" tIns="45699" rIns="45699" bIns="45699"/>
          <a:lstStyle>
            <a:lvl1pPr>
              <a:defRPr sz="12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Shape 37"/>
          <p:cNvSpPr>
            <a:spLocks noGrp="1"/>
          </p:cNvSpPr>
          <p:nvPr>
            <p:ph type="title"/>
          </p:nvPr>
        </p:nvSpPr>
        <p:spPr>
          <a:prstGeom prst="rect">
            <a:avLst/>
          </a:prstGeom>
        </p:spPr>
        <p:txBody>
          <a:bodyPr/>
          <a:lstStyle/>
          <a:p>
            <a:r>
              <a:t>Click to add title</a:t>
            </a:r>
          </a:p>
        </p:txBody>
      </p:sp>
      <p:sp>
        <p:nvSpPr>
          <p:cNvPr id="38" name="Shape 38"/>
          <p:cNvSpPr>
            <a:spLocks noGrp="1"/>
          </p:cNvSpPr>
          <p:nvPr>
            <p:ph type="body" sz="half" idx="1"/>
          </p:nvPr>
        </p:nvSpPr>
        <p:spPr>
          <a:xfrm>
            <a:off x="311698" y="1152475"/>
            <a:ext cx="3999903" cy="3416400"/>
          </a:xfrm>
          <a:prstGeom prst="rect">
            <a:avLst/>
          </a:prstGeom>
        </p:spPr>
        <p:txBody>
          <a:bodyPr/>
          <a:lstStyle>
            <a:lvl1pPr indent="-317500">
              <a:buSzPts val="1400"/>
              <a:defRPr sz="1400"/>
            </a:lvl1pPr>
          </a:lstStyle>
          <a:p>
            <a:r>
              <a:t>Click to add text</a:t>
            </a:r>
          </a:p>
        </p:txBody>
      </p:sp>
      <p:sp>
        <p:nvSpPr>
          <p:cNvPr id="39" name="Shape 39"/>
          <p:cNvSpPr>
            <a:spLocks noGrp="1"/>
          </p:cNvSpPr>
          <p:nvPr>
            <p:ph type="body" sz="half" idx="13"/>
          </p:nvPr>
        </p:nvSpPr>
        <p:spPr>
          <a:xfrm>
            <a:off x="4832398" y="1152475"/>
            <a:ext cx="3999903" cy="3416400"/>
          </a:xfrm>
          <a:prstGeom prst="rect">
            <a:avLst/>
          </a:prstGeom>
        </p:spPr>
        <p:txBody>
          <a:bodyPr/>
          <a:lstStyle/>
          <a:p>
            <a:endParaRP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Click to add title</a:t>
            </a: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Shape 55"/>
          <p:cNvSpPr>
            <a:spLocks noGrp="1"/>
          </p:cNvSpPr>
          <p:nvPr>
            <p:ph type="title"/>
          </p:nvPr>
        </p:nvSpPr>
        <p:spPr>
          <a:xfrm>
            <a:off x="311698" y="555600"/>
            <a:ext cx="2808003" cy="755700"/>
          </a:xfrm>
          <a:prstGeom prst="rect">
            <a:avLst/>
          </a:prstGeom>
        </p:spPr>
        <p:txBody>
          <a:bodyPr anchor="b"/>
          <a:lstStyle>
            <a:lvl1pPr>
              <a:defRPr sz="2400"/>
            </a:lvl1pPr>
          </a:lstStyle>
          <a:p>
            <a:r>
              <a:t>Click to add title</a:t>
            </a:r>
          </a:p>
        </p:txBody>
      </p:sp>
      <p:sp>
        <p:nvSpPr>
          <p:cNvPr id="56" name="Shape 56"/>
          <p:cNvSpPr>
            <a:spLocks noGrp="1"/>
          </p:cNvSpPr>
          <p:nvPr>
            <p:ph type="body" sz="quarter" idx="1"/>
          </p:nvPr>
        </p:nvSpPr>
        <p:spPr>
          <a:xfrm>
            <a:off x="311698" y="1389598"/>
            <a:ext cx="2808003" cy="3179403"/>
          </a:xfrm>
          <a:prstGeom prst="rect">
            <a:avLst/>
          </a:prstGeom>
        </p:spPr>
        <p:txBody>
          <a:bodyPr/>
          <a:lstStyle>
            <a:lvl1pPr indent="-304800">
              <a:buSzPts val="1200"/>
              <a:defRPr sz="1200"/>
            </a:lvl1pPr>
          </a:lstStyle>
          <a:p>
            <a:r>
              <a:t>Click to add text</a:t>
            </a:r>
          </a:p>
        </p:txBody>
      </p:sp>
      <p:sp>
        <p:nvSpPr>
          <p:cNvPr id="57" name="Shape 5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Shape 64"/>
          <p:cNvSpPr>
            <a:spLocks noGrp="1"/>
          </p:cNvSpPr>
          <p:nvPr>
            <p:ph type="title"/>
          </p:nvPr>
        </p:nvSpPr>
        <p:spPr>
          <a:xfrm>
            <a:off x="490250" y="450148"/>
            <a:ext cx="6367801" cy="4090803"/>
          </a:xfrm>
          <a:prstGeom prst="rect">
            <a:avLst/>
          </a:prstGeom>
        </p:spPr>
        <p:txBody>
          <a:bodyPr anchor="ctr"/>
          <a:lstStyle>
            <a:lvl1pPr>
              <a:defRPr sz="4800"/>
            </a:lvl1pPr>
          </a:lstStyle>
          <a:p>
            <a:r>
              <a:t>Click to add title</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Shape 72"/>
          <p:cNvSpPr/>
          <p:nvPr/>
        </p:nvSpPr>
        <p:spPr>
          <a:xfrm>
            <a:off x="4572000" y="-126"/>
            <a:ext cx="4572000" cy="5143503"/>
          </a:xfrm>
          <a:prstGeom prst="rect">
            <a:avLst/>
          </a:prstGeom>
          <a:solidFill>
            <a:srgbClr val="EEEEEE"/>
          </a:solidFill>
          <a:ln w="12700">
            <a:miter lim="400000"/>
          </a:ln>
        </p:spPr>
        <p:txBody>
          <a:bodyPr lIns="45718" tIns="45718" rIns="45718" bIns="45718" anchor="ctr"/>
          <a:lstStyle/>
          <a:p>
            <a:pPr>
              <a:defRPr>
                <a:latin typeface="+mj-lt"/>
                <a:ea typeface="+mj-ea"/>
                <a:cs typeface="+mj-cs"/>
                <a:sym typeface="Arial"/>
              </a:defRPr>
            </a:pPr>
            <a:endParaRPr/>
          </a:p>
        </p:txBody>
      </p:sp>
      <p:sp>
        <p:nvSpPr>
          <p:cNvPr id="73" name="Shape 73"/>
          <p:cNvSpPr>
            <a:spLocks noGrp="1"/>
          </p:cNvSpPr>
          <p:nvPr>
            <p:ph type="title"/>
          </p:nvPr>
        </p:nvSpPr>
        <p:spPr>
          <a:xfrm>
            <a:off x="265500" y="1233175"/>
            <a:ext cx="4045200" cy="1482302"/>
          </a:xfrm>
          <a:prstGeom prst="rect">
            <a:avLst/>
          </a:prstGeom>
        </p:spPr>
        <p:txBody>
          <a:bodyPr anchor="b"/>
          <a:lstStyle>
            <a:lvl1pPr algn="ctr">
              <a:defRPr sz="4200"/>
            </a:lvl1pPr>
          </a:lstStyle>
          <a:p>
            <a:r>
              <a:t>Click to add title</a:t>
            </a:r>
          </a:p>
        </p:txBody>
      </p:sp>
      <p:sp>
        <p:nvSpPr>
          <p:cNvPr id="74" name="Shape 74"/>
          <p:cNvSpPr>
            <a:spLocks noGrp="1"/>
          </p:cNvSpPr>
          <p:nvPr>
            <p:ph type="body" sz="quarter" idx="1"/>
          </p:nvPr>
        </p:nvSpPr>
        <p:spPr>
          <a:xfrm>
            <a:off x="265500" y="2803075"/>
            <a:ext cx="4045200" cy="1235101"/>
          </a:xfrm>
          <a:prstGeom prst="rect">
            <a:avLst/>
          </a:prstGeom>
        </p:spPr>
        <p:txBody>
          <a:bodyPr/>
          <a:lstStyle>
            <a:lvl1pPr marL="228600" indent="-114300" algn="ctr">
              <a:lnSpc>
                <a:spcPct val="100000"/>
              </a:lnSpc>
              <a:buClrTx/>
              <a:buSzTx/>
              <a:buFontTx/>
              <a:buNone/>
              <a:defRPr sz="2100"/>
            </a:lvl1pPr>
          </a:lstStyle>
          <a:p>
            <a:r>
              <a:t>Click to add subtitle</a:t>
            </a:r>
          </a:p>
        </p:txBody>
      </p:sp>
      <p:sp>
        <p:nvSpPr>
          <p:cNvPr id="75" name="Shape 75"/>
          <p:cNvSpPr>
            <a:spLocks noGrp="1"/>
          </p:cNvSpPr>
          <p:nvPr>
            <p:ph type="body" sz="half" idx="13"/>
          </p:nvPr>
        </p:nvSpPr>
        <p:spPr>
          <a:xfrm>
            <a:off x="4939500" y="724074"/>
            <a:ext cx="3837000" cy="3695103"/>
          </a:xfrm>
          <a:prstGeom prst="rect">
            <a:avLst/>
          </a:prstGeom>
        </p:spPr>
        <p:txBody>
          <a:bodyPr anchor="ctr"/>
          <a:lstStyle/>
          <a:p>
            <a:endParaRP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Shape 83"/>
          <p:cNvSpPr>
            <a:spLocks noGrp="1"/>
          </p:cNvSpPr>
          <p:nvPr>
            <p:ph type="body" sz="quarter" idx="1"/>
          </p:nvPr>
        </p:nvSpPr>
        <p:spPr>
          <a:xfrm>
            <a:off x="311698" y="4230575"/>
            <a:ext cx="5998804" cy="605102"/>
          </a:xfrm>
          <a:prstGeom prst="rect">
            <a:avLst/>
          </a:prstGeom>
        </p:spPr>
        <p:txBody>
          <a:bodyPr anchor="ctr"/>
          <a:lstStyle>
            <a:lvl1pPr marL="0" indent="228600">
              <a:lnSpc>
                <a:spcPct val="100000"/>
              </a:lnSpc>
              <a:buClrTx/>
              <a:buSzTx/>
              <a:buFontTx/>
              <a:buNone/>
            </a:lvl1pPr>
          </a:lstStyle>
          <a:p>
            <a:r>
              <a:t>Click to add text</a:t>
            </a:r>
          </a:p>
        </p:txBody>
      </p:sp>
      <p:sp>
        <p:nvSpPr>
          <p:cNvPr id="84" name="Shape 8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311698" y="445025"/>
            <a:ext cx="8520603" cy="572702"/>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a:bodyPr>
          <a:lstStyle/>
          <a:p>
            <a:r>
              <a:t>Click to add title</a:t>
            </a:r>
          </a:p>
        </p:txBody>
      </p:sp>
      <p:sp>
        <p:nvSpPr>
          <p:cNvPr id="3" name="Shape 3"/>
          <p:cNvSpPr>
            <a:spLocks noGrp="1"/>
          </p:cNvSpPr>
          <p:nvPr>
            <p:ph type="body" idx="1"/>
          </p:nvPr>
        </p:nvSpPr>
        <p:spPr>
          <a:xfrm>
            <a:off x="311698" y="1152475"/>
            <a:ext cx="8520603" cy="3416400"/>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a:bodyPr>
          <a:lstStyle/>
          <a:p>
            <a:r>
              <a:t>Click to add text</a:t>
            </a:r>
          </a:p>
        </p:txBody>
      </p:sp>
      <p:sp>
        <p:nvSpPr>
          <p:cNvPr id="4" name="Shape 4"/>
          <p:cNvSpPr>
            <a:spLocks noGrp="1"/>
          </p:cNvSpPr>
          <p:nvPr>
            <p:ph type="sldNum" sz="quarter" idx="2"/>
          </p:nvPr>
        </p:nvSpPr>
        <p:spPr>
          <a:xfrm>
            <a:off x="8684348" y="4700820"/>
            <a:ext cx="336812" cy="318394"/>
          </a:xfrm>
          <a:prstGeom prst="rect">
            <a:avLst/>
          </a:prstGeom>
          <a:ln w="12700">
            <a:miter lim="400000"/>
          </a:ln>
        </p:spPr>
        <p:txBody>
          <a:bodyPr wrap="none" lIns="91423" tIns="91423" rIns="91423" bIns="91423" anchor="ctr">
            <a:spAutoFit/>
          </a:bodyPr>
          <a:lstStyle>
            <a:lvl1pPr algn="r">
              <a:defRPr sz="1000">
                <a:solidFill>
                  <a:srgbClr val="585858"/>
                </a:solidFill>
                <a:latin typeface="+mj-lt"/>
                <a:ea typeface="+mj-ea"/>
                <a:cs typeface="+mj-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ln>
            <a:noFill/>
          </a:ln>
          <a:solidFill>
            <a:srgbClr val="585858"/>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en.wikipedia.org/wiki/Diabetes_mellitus_type_2" TargetMode="Externa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image2.png" descr="AADE18_coverppt.pdf"/>
          <p:cNvPicPr>
            <a:picLocks noChangeAspect="1"/>
          </p:cNvPicPr>
          <p:nvPr/>
        </p:nvPicPr>
        <p:blipFill>
          <a:blip r:embed="rId2">
            <a:extLst/>
          </a:blip>
          <a:stretch>
            <a:fillRect/>
          </a:stretch>
        </p:blipFill>
        <p:spPr>
          <a:xfrm>
            <a:off x="-10162" y="-10150"/>
            <a:ext cx="9191674" cy="5170317"/>
          </a:xfrm>
          <a:prstGeom prst="rect">
            <a:avLst/>
          </a:prstGeom>
          <a:ln w="12700">
            <a:miter lim="400000"/>
          </a:ln>
        </p:spPr>
      </p:pic>
      <p:pic>
        <p:nvPicPr>
          <p:cNvPr id="355" name="image3.png"/>
          <p:cNvPicPr>
            <a:picLocks noChangeAspect="1"/>
          </p:cNvPicPr>
          <p:nvPr/>
        </p:nvPicPr>
        <p:blipFill>
          <a:blip r:embed="rId3">
            <a:extLst/>
          </a:blip>
          <a:stretch>
            <a:fillRect/>
          </a:stretch>
        </p:blipFill>
        <p:spPr>
          <a:xfrm>
            <a:off x="111760" y="167611"/>
            <a:ext cx="2829487" cy="609041"/>
          </a:xfrm>
          <a:prstGeom prst="rect">
            <a:avLst/>
          </a:prstGeom>
          <a:ln w="12700">
            <a:miter lim="400000"/>
          </a:ln>
        </p:spPr>
      </p:pic>
      <p:sp>
        <p:nvSpPr>
          <p:cNvPr id="356" name="Shape 356"/>
          <p:cNvSpPr/>
          <p:nvPr/>
        </p:nvSpPr>
        <p:spPr>
          <a:xfrm>
            <a:off x="354723" y="1024750"/>
            <a:ext cx="4309204" cy="3368291"/>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gn="ctr">
              <a:defRPr sz="3600">
                <a:latin typeface="+mj-lt"/>
                <a:ea typeface="+mj-ea"/>
                <a:cs typeface="+mj-cs"/>
                <a:sym typeface="Arial"/>
              </a:defRPr>
            </a:pPr>
            <a:r>
              <a:t>How To Teach Clients About </a:t>
            </a:r>
            <a:r>
              <a:rPr b="1">
                <a:solidFill>
                  <a:srgbClr val="4F81BD"/>
                </a:solidFill>
              </a:rPr>
              <a:t>Prediabetes and Diabetes</a:t>
            </a:r>
            <a:r>
              <a:t> </a:t>
            </a:r>
          </a:p>
          <a:p>
            <a:pPr algn="ctr">
              <a:defRPr sz="3600">
                <a:latin typeface="+mj-lt"/>
                <a:ea typeface="+mj-ea"/>
                <a:cs typeface="+mj-cs"/>
                <a:sym typeface="Arial"/>
              </a:defRPr>
            </a:pPr>
            <a:r>
              <a:t>Without Triggering </a:t>
            </a:r>
            <a:r>
              <a:rPr b="1">
                <a:solidFill>
                  <a:srgbClr val="C0504D"/>
                </a:solidFill>
              </a:rPr>
              <a:t>Disordered Eating</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image9.jpeg"/>
          <p:cNvPicPr>
            <a:picLocks noChangeAspect="1"/>
          </p:cNvPicPr>
          <p:nvPr/>
        </p:nvPicPr>
        <p:blipFill>
          <a:blip r:embed="rId3">
            <a:alphaModFix amt="47045"/>
            <a:extLst/>
          </a:blip>
          <a:stretch>
            <a:fillRect/>
          </a:stretch>
        </p:blipFill>
        <p:spPr>
          <a:xfrm>
            <a:off x="0" y="0"/>
            <a:ext cx="9144000" cy="5143499"/>
          </a:xfrm>
          <a:prstGeom prst="rect">
            <a:avLst/>
          </a:prstGeom>
          <a:ln w="12700">
            <a:miter lim="400000"/>
          </a:ln>
        </p:spPr>
      </p:pic>
      <p:sp>
        <p:nvSpPr>
          <p:cNvPr id="391" name="Shape 391"/>
          <p:cNvSpPr>
            <a:spLocks noGrp="1"/>
          </p:cNvSpPr>
          <p:nvPr>
            <p:ph type="title"/>
          </p:nvPr>
        </p:nvSpPr>
        <p:spPr>
          <a:xfrm>
            <a:off x="457200" y="247437"/>
            <a:ext cx="8229600" cy="857400"/>
          </a:xfrm>
          <a:prstGeom prst="rect">
            <a:avLst/>
          </a:prstGeom>
        </p:spPr>
        <p:txBody>
          <a:bodyPr lIns="45699" tIns="45699" rIns="45699" bIns="45699"/>
          <a:lstStyle/>
          <a:p>
            <a:r>
              <a:t>Terms</a:t>
            </a:r>
          </a:p>
        </p:txBody>
      </p:sp>
      <p:sp>
        <p:nvSpPr>
          <p:cNvPr id="392" name="Shape 392"/>
          <p:cNvSpPr>
            <a:spLocks noGrp="1"/>
          </p:cNvSpPr>
          <p:nvPr>
            <p:ph type="body" idx="1"/>
          </p:nvPr>
        </p:nvSpPr>
        <p:spPr>
          <a:xfrm>
            <a:off x="267499" y="707149"/>
            <a:ext cx="8010105" cy="3528301"/>
          </a:xfrm>
          <a:prstGeom prst="rect">
            <a:avLst/>
          </a:prstGeom>
        </p:spPr>
        <p:txBody>
          <a:bodyPr lIns="45699" tIns="45699" rIns="45699" bIns="45699"/>
          <a:lstStyle/>
          <a:p>
            <a:pPr indent="-342900">
              <a:buSzPts val="2400"/>
              <a:defRPr sz="2400" b="1"/>
            </a:pPr>
            <a:endParaRPr/>
          </a:p>
          <a:p>
            <a:pPr indent="-342900">
              <a:buSzPts val="2400"/>
              <a:defRPr sz="2400" b="1"/>
            </a:pPr>
            <a:r>
              <a:t>Weight neutral / inclusive paradigm:</a:t>
            </a:r>
            <a:r>
              <a:rPr b="0"/>
              <a:t> health and wellbeing are multifaceted, efforts directed toward improving health access and reducing weight stigma (Tylka et al,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92">
                                            <p:bg/>
                                          </p:spTgt>
                                        </p:tgtEl>
                                        <p:attrNameLst>
                                          <p:attrName>style.visibility</p:attrName>
                                        </p:attrNameLst>
                                      </p:cBhvr>
                                      <p:to>
                                        <p:strVal val="visible"/>
                                      </p:to>
                                    </p:set>
                                    <p:animEffect transition="in" filter="dissolve">
                                      <p:cBhvr>
                                        <p:cTn id="7" dur="500"/>
                                        <p:tgtEl>
                                          <p:spTgt spid="392">
                                            <p:bg/>
                                          </p:spTgt>
                                        </p:tgtEl>
                                      </p:cBhvr>
                                    </p:animEffect>
                                  </p:childTnLst>
                                </p:cTn>
                              </p:par>
                              <p:par>
                                <p:cTn id="8" presetID="9" presetClass="entr" presetSubtype="0" fill="hold" grpId="1" nodeType="withEffect">
                                  <p:stCondLst>
                                    <p:cond delay="0"/>
                                  </p:stCondLst>
                                  <p:iterate>
                                    <p:tmAbs val="0"/>
                                  </p:iterate>
                                  <p:childTnLst>
                                    <p:set>
                                      <p:cBhvr>
                                        <p:cTn id="9" fill="hold"/>
                                        <p:tgtEl>
                                          <p:spTgt spid="392">
                                            <p:txEl>
                                              <p:pRg st="0" end="0"/>
                                            </p:txEl>
                                          </p:spTgt>
                                        </p:tgtEl>
                                        <p:attrNameLst>
                                          <p:attrName>style.visibility</p:attrName>
                                        </p:attrNameLst>
                                      </p:cBhvr>
                                      <p:to>
                                        <p:strVal val="visible"/>
                                      </p:to>
                                    </p:set>
                                    <p:animEffect transition="in" filter="dissolve">
                                      <p:cBhvr>
                                        <p:cTn id="10" dur="500"/>
                                        <p:tgtEl>
                                          <p:spTgt spid="392">
                                            <p:txEl>
                                              <p:pRg st="0" end="0"/>
                                            </p:txEl>
                                          </p:spTgt>
                                        </p:tgtEl>
                                      </p:cBhvr>
                                    </p:animEffect>
                                  </p:childTnLst>
                                </p:cTn>
                              </p:par>
                            </p:childTnLst>
                          </p:cTn>
                        </p:par>
                        <p:par>
                          <p:cTn id="11" fill="hold">
                            <p:stCondLst>
                              <p:cond delay="500"/>
                            </p:stCondLst>
                            <p:childTnLst>
                              <p:par>
                                <p:cTn id="12" presetID="9" presetClass="entr" fill="hold" grpId="1" nodeType="afterEffect">
                                  <p:stCondLst>
                                    <p:cond delay="0"/>
                                  </p:stCondLst>
                                  <p:iterate>
                                    <p:tmAbs val="0"/>
                                  </p:iterate>
                                  <p:childTnLst>
                                    <p:set>
                                      <p:cBhvr>
                                        <p:cTn id="13" fill="hold"/>
                                        <p:tgtEl>
                                          <p:spTgt spid="392">
                                            <p:txEl>
                                              <p:pRg st="1" end="1"/>
                                            </p:txEl>
                                          </p:spTgt>
                                        </p:tgtEl>
                                        <p:attrNameLst>
                                          <p:attrName>style.visibility</p:attrName>
                                        </p:attrNameLst>
                                      </p:cBhvr>
                                      <p:to>
                                        <p:strVal val="visible"/>
                                      </p:to>
                                    </p:set>
                                    <p:animEffect transition="in" filter="dissolve">
                                      <p:cBhvr>
                                        <p:cTn id="14" dur="500"/>
                                        <p:tgtEl>
                                          <p:spTgt spid="3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 grpId="1" build="p"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p:cNvSpPr>
          <p:nvPr>
            <p:ph type="title"/>
          </p:nvPr>
        </p:nvSpPr>
        <p:spPr>
          <a:xfrm>
            <a:off x="457200" y="245867"/>
            <a:ext cx="8229600" cy="817482"/>
          </a:xfrm>
          <a:prstGeom prst="rect">
            <a:avLst/>
          </a:prstGeom>
        </p:spPr>
        <p:txBody>
          <a:bodyPr/>
          <a:lstStyle>
            <a:lvl1pPr defTabSz="475487">
              <a:defRPr sz="3743"/>
            </a:lvl1pPr>
          </a:lstStyle>
          <a:p>
            <a:r>
              <a:t>Scope of Disordered Eating in USA</a:t>
            </a:r>
          </a:p>
        </p:txBody>
      </p:sp>
      <p:pic>
        <p:nvPicPr>
          <p:cNvPr id="397" name="image10.png"/>
          <p:cNvPicPr>
            <a:picLocks noChangeAspect="1"/>
          </p:cNvPicPr>
          <p:nvPr/>
        </p:nvPicPr>
        <p:blipFill>
          <a:blip r:embed="rId3">
            <a:extLst/>
          </a:blip>
          <a:stretch>
            <a:fillRect/>
          </a:stretch>
        </p:blipFill>
        <p:spPr>
          <a:xfrm>
            <a:off x="1935675" y="1215749"/>
            <a:ext cx="4503594" cy="377535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p:cNvSpPr>
          <p:nvPr>
            <p:ph type="title"/>
          </p:nvPr>
        </p:nvSpPr>
        <p:spPr>
          <a:xfrm>
            <a:off x="457200" y="333725"/>
            <a:ext cx="8229600" cy="729624"/>
          </a:xfrm>
          <a:prstGeom prst="rect">
            <a:avLst/>
          </a:prstGeom>
        </p:spPr>
        <p:txBody>
          <a:bodyPr/>
          <a:lstStyle>
            <a:lvl1pPr defTabSz="420623">
              <a:defRPr sz="3312"/>
            </a:lvl1pPr>
          </a:lstStyle>
          <a:p>
            <a:r>
              <a:t>Eating Disorders Prevalence in the USA</a:t>
            </a:r>
          </a:p>
        </p:txBody>
      </p:sp>
      <p:pic>
        <p:nvPicPr>
          <p:cNvPr id="402" name="image11.png"/>
          <p:cNvPicPr>
            <a:picLocks noChangeAspect="1"/>
          </p:cNvPicPr>
          <p:nvPr/>
        </p:nvPicPr>
        <p:blipFill>
          <a:blip r:embed="rId3">
            <a:extLst/>
          </a:blip>
          <a:stretch>
            <a:fillRect/>
          </a:stretch>
        </p:blipFill>
        <p:spPr>
          <a:xfrm>
            <a:off x="1400449" y="1130000"/>
            <a:ext cx="6141554" cy="358847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title"/>
          </p:nvPr>
        </p:nvSpPr>
        <p:spPr>
          <a:xfrm>
            <a:off x="611579" y="247020"/>
            <a:ext cx="8229600" cy="792578"/>
          </a:xfrm>
          <a:prstGeom prst="rect">
            <a:avLst/>
          </a:prstGeom>
        </p:spPr>
        <p:txBody>
          <a:bodyPr>
            <a:noAutofit/>
          </a:bodyPr>
          <a:lstStyle>
            <a:lvl1pPr defTabSz="548640">
              <a:defRPr sz="4320"/>
            </a:lvl1pPr>
          </a:lstStyle>
          <a:p>
            <a:r>
              <a:rPr lang="en-US" sz="2800" dirty="0"/>
              <a:t>Disordered Eating: Symptoms &amp; Behaviors</a:t>
            </a:r>
            <a:endParaRPr sz="2800" dirty="0"/>
          </a:p>
        </p:txBody>
      </p:sp>
      <p:sp>
        <p:nvSpPr>
          <p:cNvPr id="414" name="Shape 414"/>
          <p:cNvSpPr>
            <a:spLocks noGrp="1"/>
          </p:cNvSpPr>
          <p:nvPr>
            <p:ph type="body" idx="1"/>
          </p:nvPr>
        </p:nvSpPr>
        <p:spPr>
          <a:xfrm>
            <a:off x="330200" y="850900"/>
            <a:ext cx="8229600" cy="4292600"/>
          </a:xfrm>
          <a:prstGeom prst="rect">
            <a:avLst/>
          </a:prstGeom>
        </p:spPr>
        <p:txBody>
          <a:bodyPr>
            <a:normAutofit lnSpcReduction="10000"/>
          </a:bodyPr>
          <a:lstStyle/>
          <a:p>
            <a:pPr indent="-457200">
              <a:buSzTx/>
            </a:pPr>
            <a:r>
              <a:rPr lang="en-US" sz="1800" dirty="0"/>
              <a:t>Restriction of calories after ‘overeating’; not allowed to eat when hungry</a:t>
            </a:r>
          </a:p>
          <a:p>
            <a:pPr indent="-457200">
              <a:buSzTx/>
            </a:pPr>
            <a:r>
              <a:rPr lang="en-US" sz="1800" dirty="0"/>
              <a:t>Not able to connect eating to pleasure, satisfaction, enjoyment</a:t>
            </a:r>
          </a:p>
          <a:p>
            <a:pPr indent="-457200">
              <a:buSzTx/>
            </a:pPr>
            <a:r>
              <a:rPr lang="en-US" sz="1800" dirty="0"/>
              <a:t>Over-exercising, exercising when injured, rigid exercise routine, ‘burning off’ food</a:t>
            </a:r>
          </a:p>
          <a:p>
            <a:pPr indent="-457200">
              <a:buSzTx/>
            </a:pPr>
            <a:r>
              <a:rPr lang="en-US" sz="1800" dirty="0"/>
              <a:t>Binge eating: feeling out of control when eating, eating past comfortable fullness, remorse or shame after eating</a:t>
            </a:r>
          </a:p>
          <a:p>
            <a:pPr indent="-457200">
              <a:buSzTx/>
            </a:pPr>
            <a:r>
              <a:rPr lang="en-US" sz="1800" dirty="0"/>
              <a:t>Not able to keep certain foods in the house</a:t>
            </a:r>
          </a:p>
          <a:p>
            <a:pPr indent="-457200">
              <a:buSzTx/>
            </a:pPr>
            <a:r>
              <a:rPr lang="en-US" sz="1800" dirty="0"/>
              <a:t>Overvaluation of weight, shape, appearance</a:t>
            </a:r>
          </a:p>
          <a:p>
            <a:pPr indent="-457200">
              <a:buSzTx/>
            </a:pPr>
            <a:r>
              <a:rPr lang="en-US" sz="1800" dirty="0"/>
              <a:t>Talking about feeling “guilty” after eating</a:t>
            </a:r>
          </a:p>
          <a:p>
            <a:pPr indent="-457200">
              <a:buSzTx/>
            </a:pPr>
            <a:r>
              <a:rPr lang="en-US" sz="1800" dirty="0"/>
              <a:t>Purging: Laxative abuse, diuretic use, vomiting, exercise </a:t>
            </a:r>
          </a:p>
          <a:p>
            <a:pPr indent="-457200">
              <a:buSzTx/>
            </a:pPr>
            <a:r>
              <a:rPr lang="en-US" sz="1800" dirty="0"/>
              <a:t>Weight cycling</a:t>
            </a:r>
          </a:p>
          <a:p>
            <a:pPr indent="-457200">
              <a:buSzTx/>
            </a:pPr>
            <a:r>
              <a:rPr lang="en-US" sz="1800" dirty="0"/>
              <a:t>Tearful or emotional when asked about relationship to food / body</a:t>
            </a:r>
          </a:p>
          <a:p>
            <a:pPr indent="-457200">
              <a:buSzTx/>
            </a:pPr>
            <a:r>
              <a:rPr lang="en-US" sz="1800" dirty="0"/>
              <a:t>Loss of menses (</a:t>
            </a:r>
            <a:r>
              <a:rPr lang="en-US" sz="1800" dirty="0" err="1"/>
              <a:t>bcp</a:t>
            </a:r>
            <a:r>
              <a:rPr lang="en-US" sz="1800" dirty="0"/>
              <a:t> not a natural period)</a:t>
            </a:r>
          </a:p>
        </p:txBody>
      </p:sp>
    </p:spTree>
    <p:extLst>
      <p:ext uri="{BB962C8B-B14F-4D97-AF65-F5344CB8AC3E}">
        <p14:creationId xmlns:p14="http://schemas.microsoft.com/office/powerpoint/2010/main" val="253185627"/>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F21F8-1A99-5A47-9C0E-6995E8541D5D}"/>
              </a:ext>
            </a:extLst>
          </p:cNvPr>
          <p:cNvSpPr>
            <a:spLocks noGrp="1"/>
          </p:cNvSpPr>
          <p:nvPr>
            <p:ph type="title"/>
          </p:nvPr>
        </p:nvSpPr>
        <p:spPr>
          <a:xfrm>
            <a:off x="269309" y="503392"/>
            <a:ext cx="8229600" cy="484683"/>
          </a:xfrm>
        </p:spPr>
        <p:txBody>
          <a:bodyPr>
            <a:noAutofit/>
          </a:bodyPr>
          <a:lstStyle/>
          <a:p>
            <a:r>
              <a:rPr lang="en-US" sz="3600" dirty="0"/>
              <a:t>Living in a Disordered Diet Culture</a:t>
            </a:r>
          </a:p>
        </p:txBody>
      </p:sp>
      <p:sp>
        <p:nvSpPr>
          <p:cNvPr id="3" name="Text Placeholder 2">
            <a:extLst>
              <a:ext uri="{FF2B5EF4-FFF2-40B4-BE49-F238E27FC236}">
                <a16:creationId xmlns:a16="http://schemas.microsoft.com/office/drawing/2014/main" id="{3E18BF98-733D-9B40-B414-AD7203A1D443}"/>
              </a:ext>
            </a:extLst>
          </p:cNvPr>
          <p:cNvSpPr>
            <a:spLocks noGrp="1"/>
          </p:cNvSpPr>
          <p:nvPr>
            <p:ph type="body" idx="1"/>
          </p:nvPr>
        </p:nvSpPr>
        <p:spPr/>
        <p:txBody>
          <a:bodyPr/>
          <a:lstStyle/>
          <a:p>
            <a:r>
              <a:rPr lang="en-US" dirty="0"/>
              <a:t>Normalized restricting</a:t>
            </a:r>
          </a:p>
          <a:p>
            <a:r>
              <a:rPr lang="en-US" dirty="0"/>
              <a:t>Normalized guilt – food labels “guilt free”</a:t>
            </a:r>
          </a:p>
          <a:p>
            <a:r>
              <a:rPr lang="en-US" dirty="0"/>
              <a:t>Normalized calorie counting</a:t>
            </a:r>
          </a:p>
          <a:p>
            <a:r>
              <a:rPr lang="en-US" dirty="0"/>
              <a:t>Normalized binge eating - holidays, </a:t>
            </a:r>
            <a:r>
              <a:rPr lang="en-US" dirty="0" err="1"/>
              <a:t>etc</a:t>
            </a:r>
            <a:endParaRPr lang="en-US" dirty="0"/>
          </a:p>
          <a:p>
            <a:r>
              <a:rPr lang="en-US" dirty="0"/>
              <a:t>Normalized thin ideal</a:t>
            </a:r>
          </a:p>
        </p:txBody>
      </p:sp>
    </p:spTree>
    <p:extLst>
      <p:ext uri="{BB962C8B-B14F-4D97-AF65-F5344CB8AC3E}">
        <p14:creationId xmlns:p14="http://schemas.microsoft.com/office/powerpoint/2010/main" val="1176054080"/>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p:cNvSpPr>
          <p:nvPr>
            <p:ph type="title"/>
          </p:nvPr>
        </p:nvSpPr>
        <p:spPr>
          <a:xfrm>
            <a:off x="457200" y="578548"/>
            <a:ext cx="8229600" cy="484801"/>
          </a:xfrm>
          <a:prstGeom prst="rect">
            <a:avLst/>
          </a:prstGeom>
        </p:spPr>
        <p:txBody>
          <a:bodyPr/>
          <a:lstStyle/>
          <a:p>
            <a:pPr defTabSz="384047">
              <a:defRPr sz="1800"/>
            </a:pPr>
            <a:endParaRPr/>
          </a:p>
        </p:txBody>
      </p:sp>
      <p:sp>
        <p:nvSpPr>
          <p:cNvPr id="407" name="Shape 407"/>
          <p:cNvSpPr>
            <a:spLocks noGrp="1"/>
          </p:cNvSpPr>
          <p:nvPr>
            <p:ph type="body" idx="1"/>
          </p:nvPr>
        </p:nvSpPr>
        <p:spPr>
          <a:xfrm>
            <a:off x="457200" y="1309347"/>
            <a:ext cx="8229600" cy="3285302"/>
          </a:xfrm>
          <a:prstGeom prst="rect">
            <a:avLst/>
          </a:prstGeom>
        </p:spPr>
        <p:txBody>
          <a:bodyPr/>
          <a:lstStyle/>
          <a:p>
            <a:pPr marL="0" indent="0">
              <a:buSzTx/>
              <a:buNone/>
            </a:pPr>
            <a:endParaRPr/>
          </a:p>
        </p:txBody>
      </p:sp>
      <p:pic>
        <p:nvPicPr>
          <p:cNvPr id="408" name="image12.png"/>
          <p:cNvPicPr>
            <a:picLocks noChangeAspect="1"/>
          </p:cNvPicPr>
          <p:nvPr/>
        </p:nvPicPr>
        <p:blipFill>
          <a:blip r:embed="rId3">
            <a:extLst/>
          </a:blip>
          <a:stretch>
            <a:fillRect/>
          </a:stretch>
        </p:blipFill>
        <p:spPr>
          <a:xfrm>
            <a:off x="0" y="0"/>
            <a:ext cx="9144000" cy="5143500"/>
          </a:xfrm>
          <a:prstGeom prst="rect">
            <a:avLst/>
          </a:prstGeom>
          <a:ln w="12700">
            <a:miter lim="400000"/>
          </a:ln>
        </p:spPr>
      </p:pic>
      <p:sp>
        <p:nvSpPr>
          <p:cNvPr id="409" name="Shape 409"/>
          <p:cNvSpPr/>
          <p:nvPr/>
        </p:nvSpPr>
        <p:spPr>
          <a:xfrm>
            <a:off x="5788650" y="4625959"/>
            <a:ext cx="3882300" cy="330679"/>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chor="ctr">
            <a:spAutoFit/>
          </a:bodyPr>
          <a:lstStyle>
            <a:lvl1pPr>
              <a:defRPr sz="1100">
                <a:latin typeface="+mj-lt"/>
                <a:ea typeface="+mj-ea"/>
                <a:cs typeface="+mj-cs"/>
                <a:sym typeface="Arial"/>
              </a:defRPr>
            </a:lvl1pPr>
          </a:lstStyle>
          <a:p>
            <a:r>
              <a:t>(Frank, 2016)</a:t>
            </a:r>
          </a:p>
        </p:txBody>
      </p:sp>
      <p:sp>
        <p:nvSpPr>
          <p:cNvPr id="2" name="TextBox 1">
            <a:extLst>
              <a:ext uri="{FF2B5EF4-FFF2-40B4-BE49-F238E27FC236}">
                <a16:creationId xmlns:a16="http://schemas.microsoft.com/office/drawing/2014/main" id="{EBBA231A-CEA7-7A4D-9A53-1B3188AD86F8}"/>
              </a:ext>
            </a:extLst>
          </p:cNvPr>
          <p:cNvSpPr txBox="1"/>
          <p:nvPr/>
        </p:nvSpPr>
        <p:spPr>
          <a:xfrm>
            <a:off x="1422400" y="3277350"/>
            <a:ext cx="17780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0000"/>
                </a:solidFill>
                <a:effectLst/>
                <a:uFillTx/>
                <a:latin typeface="+mn-lt"/>
                <a:ea typeface="+mn-ea"/>
                <a:cs typeface="+mn-cs"/>
                <a:sym typeface="Helvetica"/>
              </a:rPr>
              <a:t>Historical Trauma</a:t>
            </a:r>
          </a:p>
        </p:txBody>
      </p:sp>
      <p:sp>
        <p:nvSpPr>
          <p:cNvPr id="7" name="TextBox 6">
            <a:extLst>
              <a:ext uri="{FF2B5EF4-FFF2-40B4-BE49-F238E27FC236}">
                <a16:creationId xmlns:a16="http://schemas.microsoft.com/office/drawing/2014/main" id="{47512D5E-3755-A34D-9952-02CE2B80C5A2}"/>
              </a:ext>
            </a:extLst>
          </p:cNvPr>
          <p:cNvSpPr txBox="1"/>
          <p:nvPr/>
        </p:nvSpPr>
        <p:spPr>
          <a:xfrm>
            <a:off x="3483700" y="4568223"/>
            <a:ext cx="17780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0000"/>
                </a:solidFill>
                <a:effectLst/>
                <a:uFillTx/>
                <a:latin typeface="+mn-lt"/>
                <a:ea typeface="+mn-ea"/>
                <a:cs typeface="+mn-cs"/>
                <a:sym typeface="Helvetica"/>
              </a:rPr>
              <a:t>Weight Stigma</a:t>
            </a:r>
          </a:p>
        </p:txBody>
      </p:sp>
      <p:sp>
        <p:nvSpPr>
          <p:cNvPr id="8" name="TextBox 7">
            <a:extLst>
              <a:ext uri="{FF2B5EF4-FFF2-40B4-BE49-F238E27FC236}">
                <a16:creationId xmlns:a16="http://schemas.microsoft.com/office/drawing/2014/main" id="{9D653B3E-9BAF-A749-BB32-9B8B8C14BE6D}"/>
              </a:ext>
            </a:extLst>
          </p:cNvPr>
          <p:cNvSpPr txBox="1"/>
          <p:nvPr/>
        </p:nvSpPr>
        <p:spPr>
          <a:xfrm>
            <a:off x="1422400" y="4161030"/>
            <a:ext cx="226695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0000"/>
                </a:solidFill>
                <a:effectLst/>
                <a:uFillTx/>
                <a:latin typeface="+mn-lt"/>
                <a:ea typeface="+mn-ea"/>
                <a:cs typeface="+mn-cs"/>
                <a:sym typeface="Helvetica"/>
              </a:rPr>
              <a:t>Access to Healthcare</a:t>
            </a:r>
          </a:p>
        </p:txBody>
      </p:sp>
      <p:sp>
        <p:nvSpPr>
          <p:cNvPr id="9" name="TextBox 8">
            <a:extLst>
              <a:ext uri="{FF2B5EF4-FFF2-40B4-BE49-F238E27FC236}">
                <a16:creationId xmlns:a16="http://schemas.microsoft.com/office/drawing/2014/main" id="{C7E17BF9-32AE-A444-97C6-436AE585C1E6}"/>
              </a:ext>
            </a:extLst>
          </p:cNvPr>
          <p:cNvSpPr txBox="1"/>
          <p:nvPr/>
        </p:nvSpPr>
        <p:spPr>
          <a:xfrm>
            <a:off x="805075" y="3879683"/>
            <a:ext cx="2427075"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FF0000"/>
                </a:solidFill>
                <a:effectLst/>
                <a:uFillTx/>
                <a:latin typeface="+mn-lt"/>
                <a:ea typeface="+mn-ea"/>
                <a:cs typeface="+mn-cs"/>
                <a:sym typeface="Helvetica"/>
              </a:rPr>
              <a:t>Weight </a:t>
            </a:r>
            <a:r>
              <a:rPr lang="en-US" b="1" dirty="0">
                <a:solidFill>
                  <a:srgbClr val="FF0000"/>
                </a:solidFill>
              </a:rPr>
              <a:t>Bias in Healthcare</a:t>
            </a:r>
            <a:endParaRPr kumimoji="0" lang="en-US" sz="1400" b="1" i="0" u="none" strike="noStrike" cap="none" spc="0" normalizeH="0" baseline="0" dirty="0">
              <a:ln>
                <a:noFill/>
              </a:ln>
              <a:solidFill>
                <a:srgbClr val="FF0000"/>
              </a:solidFill>
              <a:effectLst/>
              <a:uFillTx/>
              <a:sym typeface="Helvetica"/>
            </a:endParaRP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 name="image13.jpeg"/>
          <p:cNvPicPr>
            <a:picLocks noChangeAspect="1"/>
          </p:cNvPicPr>
          <p:nvPr/>
        </p:nvPicPr>
        <p:blipFill>
          <a:blip r:embed="rId3">
            <a:alphaModFix amt="50000"/>
            <a:extLst/>
          </a:blip>
          <a:srcRect l="58801" r="7050"/>
          <a:stretch>
            <a:fillRect/>
          </a:stretch>
        </p:blipFill>
        <p:spPr>
          <a:xfrm>
            <a:off x="6524167" y="-51825"/>
            <a:ext cx="2619837" cy="5247012"/>
          </a:xfrm>
          <a:prstGeom prst="rect">
            <a:avLst/>
          </a:prstGeom>
          <a:ln w="12700">
            <a:miter lim="400000"/>
          </a:ln>
        </p:spPr>
      </p:pic>
      <p:sp>
        <p:nvSpPr>
          <p:cNvPr id="419" name="Shape 419"/>
          <p:cNvSpPr>
            <a:spLocks noGrp="1"/>
          </p:cNvSpPr>
          <p:nvPr>
            <p:ph type="body" idx="1"/>
          </p:nvPr>
        </p:nvSpPr>
        <p:spPr>
          <a:xfrm>
            <a:off x="225674" y="1626623"/>
            <a:ext cx="6979502" cy="3285302"/>
          </a:xfrm>
          <a:prstGeom prst="rect">
            <a:avLst/>
          </a:prstGeom>
        </p:spPr>
        <p:txBody>
          <a:bodyPr/>
          <a:lstStyle/>
          <a:p>
            <a:pPr marL="438911" indent="-365758" defTabSz="877822">
              <a:spcBef>
                <a:spcPts val="500"/>
              </a:spcBef>
              <a:buSzPts val="2300"/>
              <a:defRPr sz="2300"/>
            </a:pPr>
            <a:r>
              <a:t>Treatment for an EDO is a privilege - </a:t>
            </a:r>
            <a:r>
              <a:rPr sz="1700"/>
              <a:t>financial and time cost</a:t>
            </a:r>
          </a:p>
          <a:p>
            <a:pPr marL="438911" indent="-365758" defTabSz="877822">
              <a:spcBef>
                <a:spcPts val="0"/>
              </a:spcBef>
              <a:buSzPts val="2300"/>
              <a:defRPr sz="2300"/>
            </a:pPr>
            <a:r>
              <a:t>Reluctance to seek help: coping and shame</a:t>
            </a:r>
          </a:p>
          <a:p>
            <a:pPr marL="438911" indent="-365758" defTabSz="877822">
              <a:spcBef>
                <a:spcPts val="0"/>
              </a:spcBef>
              <a:buSzPts val="2300"/>
              <a:defRPr sz="2300"/>
            </a:pPr>
            <a:r>
              <a:t>Stereotypes: weight bias, normalized diet culture</a:t>
            </a:r>
          </a:p>
          <a:p>
            <a:pPr marL="438911" indent="-365758" defTabSz="877822">
              <a:spcBef>
                <a:spcPts val="0"/>
              </a:spcBef>
              <a:buSzPts val="2300"/>
              <a:defRPr sz="2300"/>
            </a:pPr>
            <a:r>
              <a:t>Lack of provider awareness </a:t>
            </a:r>
          </a:p>
          <a:p>
            <a:pPr marL="438911" indent="-365758" defTabSz="877822">
              <a:spcBef>
                <a:spcPts val="0"/>
              </a:spcBef>
              <a:buSzPts val="2300"/>
              <a:defRPr sz="2300"/>
            </a:pPr>
            <a:r>
              <a:t>Internalized weight stigma about size and eating disorders</a:t>
            </a:r>
          </a:p>
          <a:p>
            <a:pPr marL="438911" indent="-365758" defTabSz="877822">
              <a:spcBef>
                <a:spcPts val="0"/>
              </a:spcBef>
              <a:buSzPts val="2300"/>
              <a:defRPr sz="2300"/>
            </a:pPr>
            <a:r>
              <a:t>Weight normative healthcare focuses on size/weight, may miss signs of DOE</a:t>
            </a:r>
          </a:p>
        </p:txBody>
      </p:sp>
      <p:sp>
        <p:nvSpPr>
          <p:cNvPr id="420" name="Shape 420"/>
          <p:cNvSpPr/>
          <p:nvPr/>
        </p:nvSpPr>
        <p:spPr>
          <a:xfrm>
            <a:off x="-15807" y="27037"/>
            <a:ext cx="9175614" cy="126820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100" b="1">
                <a:solidFill>
                  <a:srgbClr val="A30101"/>
                </a:solidFill>
                <a:latin typeface="+mj-lt"/>
                <a:ea typeface="+mj-ea"/>
                <a:cs typeface="+mj-cs"/>
                <a:sym typeface="Arial"/>
              </a:defRPr>
            </a:lvl1pPr>
          </a:lstStyle>
          <a:p>
            <a:r>
              <a:t>Why are so many eating disorders never diagnosed?</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title"/>
          </p:nvPr>
        </p:nvSpPr>
        <p:spPr>
          <a:xfrm>
            <a:off x="457200" y="270771"/>
            <a:ext cx="8229600" cy="792578"/>
          </a:xfrm>
          <a:prstGeom prst="rect">
            <a:avLst/>
          </a:prstGeom>
        </p:spPr>
        <p:txBody>
          <a:bodyPr>
            <a:normAutofit fontScale="90000"/>
          </a:bodyPr>
          <a:lstStyle>
            <a:lvl1pPr defTabSz="548640">
              <a:defRPr sz="4320"/>
            </a:lvl1pPr>
          </a:lstStyle>
          <a:p>
            <a:r>
              <a:t>Traditional Disjoint </a:t>
            </a:r>
          </a:p>
        </p:txBody>
      </p:sp>
      <p:sp>
        <p:nvSpPr>
          <p:cNvPr id="414" name="Shape 414"/>
          <p:cNvSpPr>
            <a:spLocks noGrp="1"/>
          </p:cNvSpPr>
          <p:nvPr>
            <p:ph type="body" idx="1"/>
          </p:nvPr>
        </p:nvSpPr>
        <p:spPr>
          <a:xfrm>
            <a:off x="457200" y="1309347"/>
            <a:ext cx="8229600" cy="3285301"/>
          </a:xfrm>
          <a:prstGeom prst="rect">
            <a:avLst/>
          </a:prstGeom>
        </p:spPr>
        <p:txBody>
          <a:bodyPr/>
          <a:lstStyle/>
          <a:p>
            <a:pPr marL="0" indent="0">
              <a:buSzTx/>
              <a:buNone/>
              <a:defRPr i="1"/>
            </a:pPr>
            <a:r>
              <a:t>“My therapist tells me not to talk about my weight and that my body is fine. But my doctor keeps weighing me and says that I need to lose weight.</a:t>
            </a:r>
            <a:r>
              <a:rPr i="0"/>
              <a:t>” </a:t>
            </a:r>
          </a:p>
          <a:p>
            <a:pPr marL="0" indent="0">
              <a:buSzTx/>
              <a:buNone/>
            </a:pPr>
            <a:endParaRPr i="1"/>
          </a:p>
          <a:p>
            <a:pPr marL="0" indent="0">
              <a:buSzTx/>
              <a:buNone/>
              <a:defRPr sz="1200"/>
            </a:pPr>
            <a:r>
              <a:t>(Alberga et.al, 2016)</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title"/>
          </p:nvPr>
        </p:nvSpPr>
        <p:spPr>
          <a:xfrm>
            <a:off x="457200" y="48476"/>
            <a:ext cx="8794200" cy="726300"/>
          </a:xfrm>
          <a:prstGeom prst="rect">
            <a:avLst/>
          </a:prstGeom>
        </p:spPr>
        <p:txBody>
          <a:bodyPr>
            <a:normAutofit fontScale="90000"/>
          </a:bodyPr>
          <a:lstStyle>
            <a:lvl1pPr defTabSz="457200">
              <a:defRPr sz="3600"/>
            </a:lvl1pPr>
          </a:lstStyle>
          <a:p>
            <a:r>
              <a:t>Free-flowing, clean, healthy ecosystem</a:t>
            </a:r>
          </a:p>
        </p:txBody>
      </p:sp>
      <p:pic>
        <p:nvPicPr>
          <p:cNvPr id="425" name="image14.png"/>
          <p:cNvPicPr>
            <a:picLocks noChangeAspect="1"/>
          </p:cNvPicPr>
          <p:nvPr/>
        </p:nvPicPr>
        <p:blipFill>
          <a:blip r:embed="rId3">
            <a:extLst/>
          </a:blip>
          <a:stretch>
            <a:fillRect/>
          </a:stretch>
        </p:blipFill>
        <p:spPr>
          <a:xfrm>
            <a:off x="2579825" y="889850"/>
            <a:ext cx="3984327" cy="3984327"/>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p:cNvSpPr>
          <p:nvPr>
            <p:ph type="title"/>
          </p:nvPr>
        </p:nvSpPr>
        <p:spPr>
          <a:xfrm>
            <a:off x="457200" y="214365"/>
            <a:ext cx="8229600" cy="848984"/>
          </a:xfrm>
          <a:prstGeom prst="rect">
            <a:avLst/>
          </a:prstGeom>
        </p:spPr>
        <p:txBody>
          <a:bodyPr>
            <a:normAutofit fontScale="90000"/>
          </a:bodyPr>
          <a:lstStyle>
            <a:lvl1pPr defTabSz="365760">
              <a:defRPr sz="2880"/>
            </a:lvl1pPr>
          </a:lstStyle>
          <a:p>
            <a:r>
              <a:t>Interruptions in flow create an unhealthy system</a:t>
            </a:r>
          </a:p>
        </p:txBody>
      </p:sp>
      <p:pic>
        <p:nvPicPr>
          <p:cNvPr id="430" name="image15.png"/>
          <p:cNvPicPr>
            <a:picLocks noChangeAspect="1"/>
          </p:cNvPicPr>
          <p:nvPr/>
        </p:nvPicPr>
        <p:blipFill>
          <a:blip r:embed="rId3">
            <a:extLst/>
          </a:blip>
          <a:stretch>
            <a:fillRect/>
          </a:stretch>
        </p:blipFill>
        <p:spPr>
          <a:xfrm>
            <a:off x="2240725" y="1133612"/>
            <a:ext cx="4863399" cy="3636777"/>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image4.jpeg"/>
          <p:cNvPicPr>
            <a:picLocks noChangeAspect="1"/>
          </p:cNvPicPr>
          <p:nvPr/>
        </p:nvPicPr>
        <p:blipFill>
          <a:blip r:embed="rId3">
            <a:alphaModFix amt="48000"/>
            <a:extLst/>
          </a:blip>
          <a:stretch>
            <a:fillRect/>
          </a:stretch>
        </p:blipFill>
        <p:spPr>
          <a:xfrm>
            <a:off x="0" y="1"/>
            <a:ext cx="9144000" cy="5143499"/>
          </a:xfrm>
          <a:prstGeom prst="rect">
            <a:avLst/>
          </a:prstGeom>
          <a:ln w="12700">
            <a:miter lim="400000"/>
          </a:ln>
        </p:spPr>
      </p:pic>
      <p:sp>
        <p:nvSpPr>
          <p:cNvPr id="359" name="Shape 359"/>
          <p:cNvSpPr/>
          <p:nvPr/>
        </p:nvSpPr>
        <p:spPr>
          <a:xfrm>
            <a:off x="4966025" y="3074273"/>
            <a:ext cx="3126902" cy="1635040"/>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defRPr sz="2000">
                <a:latin typeface="+mj-lt"/>
                <a:ea typeface="+mj-ea"/>
                <a:cs typeface="+mj-cs"/>
                <a:sym typeface="Arial"/>
              </a:defRPr>
            </a:pPr>
            <a:r>
              <a:t>Megrette Fletcher, M.Ed., RD, CDE</a:t>
            </a:r>
          </a:p>
          <a:p>
            <a:pPr>
              <a:defRPr sz="2000">
                <a:latin typeface="+mj-lt"/>
                <a:ea typeface="+mj-ea"/>
                <a:cs typeface="+mj-cs"/>
                <a:sym typeface="Arial"/>
              </a:defRPr>
            </a:pPr>
            <a:r>
              <a:t>Author</a:t>
            </a:r>
          </a:p>
          <a:p>
            <a:pPr>
              <a:defRPr sz="2000">
                <a:latin typeface="+mj-lt"/>
                <a:ea typeface="+mj-ea"/>
                <a:cs typeface="+mj-cs"/>
                <a:sym typeface="Arial"/>
              </a:defRPr>
            </a:pPr>
            <a:r>
              <a:t>Diabetes Educator</a:t>
            </a:r>
          </a:p>
          <a:p>
            <a:pPr>
              <a:defRPr sz="2000">
                <a:latin typeface="+mj-lt"/>
                <a:ea typeface="+mj-ea"/>
                <a:cs typeface="+mj-cs"/>
                <a:sym typeface="Arial"/>
              </a:defRPr>
            </a:pPr>
            <a:r>
              <a:t>Dover, NH </a:t>
            </a:r>
          </a:p>
        </p:txBody>
      </p:sp>
      <p:sp>
        <p:nvSpPr>
          <p:cNvPr id="360" name="Shape 360"/>
          <p:cNvSpPr/>
          <p:nvPr/>
        </p:nvSpPr>
        <p:spPr>
          <a:xfrm>
            <a:off x="615495" y="3074273"/>
            <a:ext cx="4164603" cy="1258644"/>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p>
            <a:pPr>
              <a:lnSpc>
                <a:spcPct val="120000"/>
              </a:lnSpc>
              <a:defRPr sz="2000">
                <a:latin typeface="+mj-lt"/>
                <a:ea typeface="+mj-ea"/>
                <a:cs typeface="+mj-cs"/>
                <a:sym typeface="Arial"/>
              </a:defRPr>
            </a:pPr>
            <a:r>
              <a:rPr dirty="0"/>
              <a:t>Sumner Brooks,</a:t>
            </a:r>
            <a:r>
              <a:rPr sz="1800" dirty="0"/>
              <a:t> </a:t>
            </a:r>
            <a:r>
              <a:rPr lang="en-US" sz="1800" dirty="0"/>
              <a:t>MPH, </a:t>
            </a:r>
            <a:r>
              <a:rPr sz="1800" dirty="0"/>
              <a:t>RDN, </a:t>
            </a:r>
            <a:r>
              <a:rPr lang="en-US" sz="1800" dirty="0"/>
              <a:t>CEDRD</a:t>
            </a:r>
            <a:r>
              <a:rPr sz="1800" dirty="0"/>
              <a:t> </a:t>
            </a:r>
          </a:p>
          <a:p>
            <a:pPr>
              <a:lnSpc>
                <a:spcPct val="120000"/>
              </a:lnSpc>
              <a:defRPr sz="2000">
                <a:latin typeface="+mj-lt"/>
                <a:ea typeface="+mj-ea"/>
                <a:cs typeface="+mj-cs"/>
                <a:sym typeface="Arial"/>
              </a:defRPr>
            </a:pPr>
            <a:r>
              <a:rPr dirty="0" err="1"/>
              <a:t>EDRDpro</a:t>
            </a:r>
            <a:r>
              <a:rPr lang="en-US" dirty="0"/>
              <a:t>™ </a:t>
            </a:r>
            <a:r>
              <a:rPr dirty="0"/>
              <a:t>Founder </a:t>
            </a:r>
            <a:endParaRPr lang="en-US" dirty="0"/>
          </a:p>
          <a:p>
            <a:pPr>
              <a:lnSpc>
                <a:spcPct val="120000"/>
              </a:lnSpc>
              <a:defRPr sz="2000">
                <a:latin typeface="+mj-lt"/>
                <a:ea typeface="+mj-ea"/>
                <a:cs typeface="+mj-cs"/>
                <a:sym typeface="Arial"/>
              </a:defRPr>
            </a:pPr>
            <a:r>
              <a:rPr dirty="0"/>
              <a:t>Portland, OR</a:t>
            </a:r>
          </a:p>
        </p:txBody>
      </p:sp>
      <p:pic>
        <p:nvPicPr>
          <p:cNvPr id="361" name="image5.jpeg"/>
          <p:cNvPicPr>
            <a:picLocks noChangeAspect="1"/>
          </p:cNvPicPr>
          <p:nvPr/>
        </p:nvPicPr>
        <p:blipFill>
          <a:blip r:embed="rId4">
            <a:extLst/>
          </a:blip>
          <a:stretch>
            <a:fillRect/>
          </a:stretch>
        </p:blipFill>
        <p:spPr>
          <a:xfrm>
            <a:off x="5359048" y="623380"/>
            <a:ext cx="1566627" cy="2054923"/>
          </a:xfrm>
          <a:prstGeom prst="rect">
            <a:avLst/>
          </a:prstGeom>
          <a:ln w="12700">
            <a:miter lim="400000"/>
          </a:ln>
        </p:spPr>
      </p:pic>
      <p:pic>
        <p:nvPicPr>
          <p:cNvPr id="362" name="image6.jpeg"/>
          <p:cNvPicPr>
            <a:picLocks noChangeAspect="1"/>
          </p:cNvPicPr>
          <p:nvPr/>
        </p:nvPicPr>
        <p:blipFill>
          <a:blip r:embed="rId5">
            <a:extLst/>
          </a:blip>
          <a:srcRect l="25328" t="5584" r="20756" b="23970"/>
          <a:stretch>
            <a:fillRect/>
          </a:stretch>
        </p:blipFill>
        <p:spPr>
          <a:xfrm>
            <a:off x="1507737" y="623380"/>
            <a:ext cx="1764768" cy="220802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Shape 434"/>
          <p:cNvSpPr>
            <a:spLocks noGrp="1"/>
          </p:cNvSpPr>
          <p:nvPr>
            <p:ph type="title"/>
          </p:nvPr>
        </p:nvSpPr>
        <p:spPr>
          <a:xfrm>
            <a:off x="457200" y="339827"/>
            <a:ext cx="8229600" cy="723522"/>
          </a:xfrm>
          <a:prstGeom prst="rect">
            <a:avLst/>
          </a:prstGeom>
        </p:spPr>
        <p:txBody>
          <a:bodyPr>
            <a:normAutofit fontScale="90000"/>
          </a:bodyPr>
          <a:lstStyle>
            <a:lvl1pPr defTabSz="475487">
              <a:defRPr sz="3743"/>
            </a:lvl1pPr>
          </a:lstStyle>
          <a:p>
            <a:r>
              <a:rPr dirty="0"/>
              <a:t>What impacts the flow of the river?</a:t>
            </a:r>
          </a:p>
        </p:txBody>
      </p:sp>
      <p:pic>
        <p:nvPicPr>
          <p:cNvPr id="435" name="image16.png"/>
          <p:cNvPicPr>
            <a:picLocks noChangeAspect="1"/>
          </p:cNvPicPr>
          <p:nvPr/>
        </p:nvPicPr>
        <p:blipFill>
          <a:blip r:embed="rId3">
            <a:extLst/>
          </a:blip>
          <a:stretch>
            <a:fillRect/>
          </a:stretch>
        </p:blipFill>
        <p:spPr>
          <a:xfrm>
            <a:off x="1722976" y="1182050"/>
            <a:ext cx="5501124" cy="3643599"/>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 name="image17.png"/>
          <p:cNvPicPr>
            <a:picLocks noChangeAspect="1"/>
          </p:cNvPicPr>
          <p:nvPr/>
        </p:nvPicPr>
        <p:blipFill>
          <a:blip r:embed="rId3">
            <a:extLst/>
          </a:blip>
          <a:srcRect l="4046" t="5427" r="4046" b="2353"/>
          <a:stretch>
            <a:fillRect/>
          </a:stretch>
        </p:blipFill>
        <p:spPr>
          <a:xfrm>
            <a:off x="990600" y="951724"/>
            <a:ext cx="7426829" cy="4191776"/>
          </a:xfrm>
          <a:prstGeom prst="rect">
            <a:avLst/>
          </a:prstGeom>
          <a:ln w="12700">
            <a:miter lim="400000"/>
          </a:ln>
        </p:spPr>
      </p:pic>
      <p:sp>
        <p:nvSpPr>
          <p:cNvPr id="3" name="Shape 434">
            <a:extLst>
              <a:ext uri="{FF2B5EF4-FFF2-40B4-BE49-F238E27FC236}">
                <a16:creationId xmlns:a16="http://schemas.microsoft.com/office/drawing/2014/main" id="{81C8184C-8A52-6B49-88A3-2C837E27A8D8}"/>
              </a:ext>
            </a:extLst>
          </p:cNvPr>
          <p:cNvSpPr>
            <a:spLocks noGrp="1"/>
          </p:cNvSpPr>
          <p:nvPr>
            <p:ph type="title"/>
          </p:nvPr>
        </p:nvSpPr>
        <p:spPr>
          <a:xfrm>
            <a:off x="187829" y="228202"/>
            <a:ext cx="8229600" cy="723522"/>
          </a:xfrm>
          <a:prstGeom prst="rect">
            <a:avLst/>
          </a:prstGeom>
        </p:spPr>
        <p:txBody>
          <a:bodyPr>
            <a:noAutofit/>
          </a:bodyPr>
          <a:lstStyle>
            <a:lvl1pPr defTabSz="475487">
              <a:defRPr sz="3743"/>
            </a:lvl1pPr>
          </a:lstStyle>
          <a:p>
            <a:r>
              <a:rPr lang="en-US" sz="2800" dirty="0"/>
              <a:t>Remove the weight focus from counseling:</a:t>
            </a:r>
            <a:endParaRPr sz="2800" dirty="0"/>
          </a:p>
        </p:txBody>
      </p:sp>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image18.png"/>
          <p:cNvPicPr>
            <a:picLocks noChangeAspect="1"/>
          </p:cNvPicPr>
          <p:nvPr/>
        </p:nvPicPr>
        <p:blipFill>
          <a:blip r:embed="rId3">
            <a:extLst/>
          </a:blip>
          <a:stretch>
            <a:fillRect/>
          </a:stretch>
        </p:blipFill>
        <p:spPr>
          <a:xfrm>
            <a:off x="1139849" y="68825"/>
            <a:ext cx="5971460" cy="500585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image19.jpeg"/>
          <p:cNvPicPr>
            <a:picLocks noChangeAspect="1"/>
          </p:cNvPicPr>
          <p:nvPr/>
        </p:nvPicPr>
        <p:blipFill>
          <a:blip r:embed="rId3">
            <a:extLst/>
          </a:blip>
          <a:stretch>
            <a:fillRect/>
          </a:stretch>
        </p:blipFill>
        <p:spPr>
          <a:xfrm>
            <a:off x="115128" y="198948"/>
            <a:ext cx="8913743" cy="4783703"/>
          </a:xfrm>
          <a:prstGeom prst="rect">
            <a:avLst/>
          </a:prstGeom>
          <a:ln w="12700">
            <a:miter lim="400000"/>
          </a:ln>
        </p:spPr>
      </p:pic>
      <p:sp>
        <p:nvSpPr>
          <p:cNvPr id="444" name="Shape 444"/>
          <p:cNvSpPr/>
          <p:nvPr/>
        </p:nvSpPr>
        <p:spPr>
          <a:xfrm>
            <a:off x="733150" y="4650925"/>
            <a:ext cx="3436500" cy="380232"/>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defRPr>
                <a:latin typeface="+mj-lt"/>
                <a:ea typeface="+mj-ea"/>
                <a:cs typeface="+mj-cs"/>
                <a:sym typeface="Arial"/>
              </a:defRPr>
            </a:lvl1pPr>
          </a:lstStyle>
          <a:p>
            <a:r>
              <a:t>(Tylka et. al 2014)</a:t>
            </a:r>
          </a:p>
        </p:txBody>
      </p:sp>
      <p:sp>
        <p:nvSpPr>
          <p:cNvPr id="445" name="Shape 445"/>
          <p:cNvSpPr>
            <a:spLocks noGrp="1"/>
          </p:cNvSpPr>
          <p:nvPr>
            <p:ph type="title"/>
          </p:nvPr>
        </p:nvSpPr>
        <p:spPr>
          <a:xfrm>
            <a:off x="457200" y="45872"/>
            <a:ext cx="8229600" cy="484802"/>
          </a:xfrm>
          <a:prstGeom prst="rect">
            <a:avLst/>
          </a:prstGeom>
        </p:spPr>
        <p:txBody>
          <a:bodyPr>
            <a:normAutofit fontScale="90000"/>
          </a:bodyPr>
          <a:lstStyle>
            <a:lvl1pPr defTabSz="640079">
              <a:defRPr sz="1800"/>
            </a:lvl1pPr>
          </a:lstStyle>
          <a:p>
            <a:r>
              <a:rPr sz="2000" dirty="0"/>
              <a:t>Theoretical Model of Weight Stigma: </a:t>
            </a: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p:cNvSpPr>
          <p:nvPr>
            <p:ph type="title"/>
          </p:nvPr>
        </p:nvSpPr>
        <p:spPr>
          <a:xfrm>
            <a:off x="457200" y="223981"/>
            <a:ext cx="8229600" cy="963531"/>
          </a:xfrm>
          <a:prstGeom prst="rect">
            <a:avLst/>
          </a:prstGeom>
        </p:spPr>
        <p:txBody>
          <a:bodyPr>
            <a:normAutofit/>
          </a:bodyPr>
          <a:lstStyle>
            <a:lvl1pPr defTabSz="640079">
              <a:defRPr sz="1800"/>
            </a:lvl1pPr>
          </a:lstStyle>
          <a:p>
            <a:r>
              <a:rPr lang="en-US" sz="2800" dirty="0"/>
              <a:t>As Defined by The World Health Organization:</a:t>
            </a:r>
            <a:endParaRPr sz="2800" dirty="0"/>
          </a:p>
        </p:txBody>
      </p:sp>
      <p:sp>
        <p:nvSpPr>
          <p:cNvPr id="5" name="Shape 449">
            <a:extLst>
              <a:ext uri="{FF2B5EF4-FFF2-40B4-BE49-F238E27FC236}">
                <a16:creationId xmlns:a16="http://schemas.microsoft.com/office/drawing/2014/main" id="{90FCC6DD-0BD4-4244-8372-6F337CBED1E1}"/>
              </a:ext>
            </a:extLst>
          </p:cNvPr>
          <p:cNvSpPr>
            <a:spLocks noGrp="1"/>
          </p:cNvSpPr>
          <p:nvPr>
            <p:ph type="body" sz="half" idx="1"/>
          </p:nvPr>
        </p:nvSpPr>
        <p:spPr>
          <a:xfrm>
            <a:off x="457200" y="1187512"/>
            <a:ext cx="7523018" cy="3285302"/>
          </a:xfrm>
          <a:prstGeom prst="rect">
            <a:avLst/>
          </a:prstGeom>
        </p:spPr>
        <p:txBody>
          <a:bodyPr/>
          <a:lstStyle/>
          <a:p>
            <a:pPr marL="0" indent="0">
              <a:buSzTx/>
              <a:buNone/>
              <a:defRPr sz="2400"/>
            </a:pPr>
            <a:r>
              <a:rPr lang="en-US" sz="3200" dirty="0"/>
              <a:t>Health is a </a:t>
            </a:r>
            <a:r>
              <a:rPr lang="en-US" sz="3200" b="1" dirty="0"/>
              <a:t>“</a:t>
            </a:r>
            <a:r>
              <a:rPr lang="en-US" sz="3200" b="1" i="1" dirty="0"/>
              <a:t>State of complete physical, mental and social well being, and not merely the absence of disease or infirmity</a:t>
            </a:r>
            <a:r>
              <a:rPr lang="en-US" sz="3200" b="1" dirty="0"/>
              <a:t>.”</a:t>
            </a:r>
            <a:endParaRPr sz="1800" b="1" dirty="0"/>
          </a:p>
          <a:p>
            <a:pPr marL="0" indent="0">
              <a:buSzTx/>
              <a:buNone/>
              <a:defRPr sz="1400"/>
            </a:pPr>
            <a:endParaRPr sz="1400" dirty="0"/>
          </a:p>
        </p:txBody>
      </p:sp>
    </p:spTree>
    <p:extLst>
      <p:ext uri="{BB962C8B-B14F-4D97-AF65-F5344CB8AC3E}">
        <p14:creationId xmlns:p14="http://schemas.microsoft.com/office/powerpoint/2010/main" val="420739363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22718A-3CA5-2D4C-8CF6-F7ABA5EC9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2" y="578548"/>
            <a:ext cx="7301758" cy="4109215"/>
          </a:xfrm>
          <a:prstGeom prst="rect">
            <a:avLst/>
          </a:prstGeom>
        </p:spPr>
      </p:pic>
      <p:sp>
        <p:nvSpPr>
          <p:cNvPr id="2" name="Title 1">
            <a:extLst>
              <a:ext uri="{FF2B5EF4-FFF2-40B4-BE49-F238E27FC236}">
                <a16:creationId xmlns:a16="http://schemas.microsoft.com/office/drawing/2014/main" id="{B3EA1DC9-E17A-D940-829D-B7644B5F66AB}"/>
              </a:ext>
            </a:extLst>
          </p:cNvPr>
          <p:cNvSpPr>
            <a:spLocks noGrp="1"/>
          </p:cNvSpPr>
          <p:nvPr>
            <p:ph type="title"/>
          </p:nvPr>
        </p:nvSpPr>
        <p:spPr/>
        <p:txBody>
          <a:bodyPr>
            <a:normAutofit fontScale="90000"/>
          </a:bodyPr>
          <a:lstStyle/>
          <a:p>
            <a:r>
              <a:rPr lang="en-US" dirty="0"/>
              <a:t>Weight Stigma:</a:t>
            </a:r>
          </a:p>
        </p:txBody>
      </p:sp>
    </p:spTree>
    <p:extLst>
      <p:ext uri="{BB962C8B-B14F-4D97-AF65-F5344CB8AC3E}">
        <p14:creationId xmlns:p14="http://schemas.microsoft.com/office/powerpoint/2010/main" val="1818302817"/>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1DC9-E17A-D940-829D-B7644B5F66AB}"/>
              </a:ext>
            </a:extLst>
          </p:cNvPr>
          <p:cNvSpPr>
            <a:spLocks noGrp="1"/>
          </p:cNvSpPr>
          <p:nvPr>
            <p:ph type="title"/>
          </p:nvPr>
        </p:nvSpPr>
        <p:spPr/>
        <p:txBody>
          <a:bodyPr>
            <a:normAutofit fontScale="90000"/>
          </a:bodyPr>
          <a:lstStyle/>
          <a:p>
            <a:r>
              <a:rPr lang="en-US" dirty="0"/>
              <a:t>Weight Stigma:</a:t>
            </a:r>
          </a:p>
        </p:txBody>
      </p:sp>
      <p:sp>
        <p:nvSpPr>
          <p:cNvPr id="4" name="Shape 449">
            <a:extLst>
              <a:ext uri="{FF2B5EF4-FFF2-40B4-BE49-F238E27FC236}">
                <a16:creationId xmlns:a16="http://schemas.microsoft.com/office/drawing/2014/main" id="{F056B7D5-EC9B-C148-AE61-B52D6E21BAF1}"/>
              </a:ext>
            </a:extLst>
          </p:cNvPr>
          <p:cNvSpPr>
            <a:spLocks noGrp="1"/>
          </p:cNvSpPr>
          <p:nvPr>
            <p:ph type="body" sz="half" idx="1"/>
          </p:nvPr>
        </p:nvSpPr>
        <p:spPr>
          <a:xfrm>
            <a:off x="457200" y="1334748"/>
            <a:ext cx="8242302" cy="3285302"/>
          </a:xfrm>
          <a:prstGeom prst="rect">
            <a:avLst/>
          </a:prstGeom>
        </p:spPr>
        <p:txBody>
          <a:bodyPr>
            <a:normAutofit/>
          </a:bodyPr>
          <a:lstStyle/>
          <a:p>
            <a:pPr indent="-457200">
              <a:buSzTx/>
              <a:defRPr sz="2400"/>
            </a:pPr>
            <a:r>
              <a:rPr lang="en-US" sz="3200" dirty="0"/>
              <a:t>Health care avoidance cited as one of the biggest barriers to disease management resulting from weight stigma.</a:t>
            </a:r>
            <a:endParaRPr sz="3200" dirty="0"/>
          </a:p>
        </p:txBody>
      </p:sp>
    </p:spTree>
    <p:extLst>
      <p:ext uri="{BB962C8B-B14F-4D97-AF65-F5344CB8AC3E}">
        <p14:creationId xmlns:p14="http://schemas.microsoft.com/office/powerpoint/2010/main" val="2506157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Shape 449"/>
          <p:cNvSpPr>
            <a:spLocks noGrp="1"/>
          </p:cNvSpPr>
          <p:nvPr>
            <p:ph type="body" sz="half" idx="1"/>
          </p:nvPr>
        </p:nvSpPr>
        <p:spPr>
          <a:xfrm>
            <a:off x="444498" y="1690348"/>
            <a:ext cx="4514403" cy="3285302"/>
          </a:xfrm>
          <a:prstGeom prst="rect">
            <a:avLst/>
          </a:prstGeom>
        </p:spPr>
        <p:txBody>
          <a:bodyPr/>
          <a:lstStyle/>
          <a:p>
            <a:pPr marL="0" indent="0">
              <a:buSzTx/>
              <a:buNone/>
              <a:defRPr sz="2400"/>
            </a:pPr>
            <a:r>
              <a:rPr dirty="0"/>
              <a:t>WS predicts binge eating behavior among people at higher BMIs </a:t>
            </a:r>
            <a:r>
              <a:rPr sz="1400" dirty="0"/>
              <a:t>(Ashmore 2008)</a:t>
            </a:r>
          </a:p>
          <a:p>
            <a:pPr marL="0" indent="0">
              <a:buSzTx/>
              <a:buNone/>
              <a:defRPr sz="1400"/>
            </a:pPr>
            <a:endParaRPr sz="1400" dirty="0"/>
          </a:p>
          <a:p>
            <a:pPr marL="0" indent="0">
              <a:buSzTx/>
              <a:buNone/>
              <a:defRPr sz="2400"/>
            </a:pPr>
            <a:r>
              <a:rPr dirty="0"/>
              <a:t>The experience of WS is damaging and contributes to poor mental health adjustment. </a:t>
            </a:r>
          </a:p>
          <a:p>
            <a:pPr marL="0" indent="0">
              <a:buSzTx/>
              <a:buNone/>
              <a:defRPr sz="1400"/>
            </a:pPr>
            <a:r>
              <a:rPr dirty="0"/>
              <a:t>(Friedman, 2005)</a:t>
            </a:r>
          </a:p>
        </p:txBody>
      </p:sp>
      <p:pic>
        <p:nvPicPr>
          <p:cNvPr id="450" name="image20.jpeg"/>
          <p:cNvPicPr>
            <a:picLocks noChangeAspect="1"/>
          </p:cNvPicPr>
          <p:nvPr/>
        </p:nvPicPr>
        <p:blipFill>
          <a:blip r:embed="rId3">
            <a:extLst/>
          </a:blip>
          <a:srcRect r="23477"/>
          <a:stretch>
            <a:fillRect/>
          </a:stretch>
        </p:blipFill>
        <p:spPr>
          <a:xfrm>
            <a:off x="5142000" y="1063350"/>
            <a:ext cx="3164448" cy="3450453"/>
          </a:xfrm>
          <a:prstGeom prst="rect">
            <a:avLst/>
          </a:prstGeom>
          <a:ln w="12700">
            <a:miter lim="400000"/>
          </a:ln>
        </p:spPr>
      </p:pic>
      <p:sp>
        <p:nvSpPr>
          <p:cNvPr id="451" name="Shape 451"/>
          <p:cNvSpPr/>
          <p:nvPr/>
        </p:nvSpPr>
        <p:spPr>
          <a:xfrm>
            <a:off x="257088" y="52438"/>
            <a:ext cx="5673486" cy="101794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3200" b="1">
                <a:solidFill>
                  <a:srgbClr val="A30101"/>
                </a:solidFill>
                <a:latin typeface="+mj-lt"/>
                <a:ea typeface="+mj-ea"/>
                <a:cs typeface="+mj-cs"/>
                <a:sym typeface="Arial"/>
              </a:defRPr>
            </a:pPr>
            <a:r>
              <a:t>Impact of Weight Stigma on </a:t>
            </a:r>
          </a:p>
          <a:p>
            <a:pPr>
              <a:defRPr sz="3200" b="1">
                <a:solidFill>
                  <a:srgbClr val="A30101"/>
                </a:solidFill>
                <a:latin typeface="+mj-lt"/>
                <a:ea typeface="+mj-ea"/>
                <a:cs typeface="+mj-cs"/>
                <a:sym typeface="Arial"/>
              </a:defRPr>
            </a:pPr>
            <a:r>
              <a:t>Eating Disorders</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p:cNvSpPr>
          <p:nvPr>
            <p:ph type="title"/>
          </p:nvPr>
        </p:nvSpPr>
        <p:spPr>
          <a:xfrm>
            <a:off x="0" y="-101342"/>
            <a:ext cx="8791500" cy="1661699"/>
          </a:xfrm>
          <a:prstGeom prst="rect">
            <a:avLst/>
          </a:prstGeom>
        </p:spPr>
        <p:txBody>
          <a:bodyPr lIns="45699" tIns="45699" rIns="45699" bIns="45699"/>
          <a:lstStyle>
            <a:lvl1pPr indent="457200">
              <a:defRPr sz="3800"/>
            </a:lvl1pPr>
          </a:lstStyle>
          <a:p>
            <a:r>
              <a:t>Weight Stigma Impacts Health Care</a:t>
            </a:r>
          </a:p>
        </p:txBody>
      </p:sp>
      <p:sp>
        <p:nvSpPr>
          <p:cNvPr id="456" name="Shape 456"/>
          <p:cNvSpPr>
            <a:spLocks noGrp="1"/>
          </p:cNvSpPr>
          <p:nvPr>
            <p:ph type="body" idx="1"/>
          </p:nvPr>
        </p:nvSpPr>
        <p:spPr>
          <a:xfrm>
            <a:off x="279650" y="1252448"/>
            <a:ext cx="8791500" cy="3528304"/>
          </a:xfrm>
          <a:prstGeom prst="rect">
            <a:avLst/>
          </a:prstGeom>
        </p:spPr>
        <p:txBody>
          <a:bodyPr lIns="45699" tIns="45699" rIns="45699" bIns="45699"/>
          <a:lstStyle/>
          <a:p>
            <a:pPr marL="406908" indent="-350393" defTabSz="813816">
              <a:lnSpc>
                <a:spcPct val="115000"/>
              </a:lnSpc>
              <a:spcBef>
                <a:spcPts val="0"/>
              </a:spcBef>
              <a:buSzPts val="2300"/>
              <a:defRPr sz="2300"/>
            </a:pPr>
            <a:r>
              <a:t>Women who experience weight stigma avoid seeking healthcare </a:t>
            </a:r>
            <a:r>
              <a:rPr sz="1200"/>
              <a:t>(Mensinger 2018) </a:t>
            </a:r>
          </a:p>
          <a:p>
            <a:pPr marL="0" indent="0" defTabSz="813816">
              <a:lnSpc>
                <a:spcPct val="115000"/>
              </a:lnSpc>
              <a:spcBef>
                <a:spcPts val="0"/>
              </a:spcBef>
              <a:buSzTx/>
              <a:buNone/>
              <a:defRPr sz="1200"/>
            </a:pPr>
            <a:endParaRPr sz="1200"/>
          </a:p>
          <a:p>
            <a:pPr marL="406908" indent="-339088" defTabSz="813816">
              <a:lnSpc>
                <a:spcPct val="115000"/>
              </a:lnSpc>
              <a:spcBef>
                <a:spcPts val="0"/>
              </a:spcBef>
              <a:buSzPts val="2100"/>
              <a:defRPr sz="2100"/>
            </a:pPr>
            <a:r>
              <a:t>Weight inclusive approach improves health behaviors, including physical activity frequency, uncontrolled eating, emotional eating, and overvaluation of shape and weight concerns  </a:t>
            </a:r>
            <a:r>
              <a:rPr sz="1200"/>
              <a:t>(Mensinger 2016)</a:t>
            </a:r>
          </a:p>
          <a:p>
            <a:pPr marL="0" indent="0" defTabSz="813816">
              <a:lnSpc>
                <a:spcPct val="115000"/>
              </a:lnSpc>
              <a:spcBef>
                <a:spcPts val="0"/>
              </a:spcBef>
              <a:buSzTx/>
              <a:buNone/>
              <a:defRPr sz="900"/>
            </a:pPr>
            <a:r>
              <a:t> 	 		</a:t>
            </a:r>
          </a:p>
          <a:p>
            <a:pPr marL="0" indent="0" defTabSz="813816">
              <a:lnSpc>
                <a:spcPct val="115000"/>
              </a:lnSpc>
              <a:spcBef>
                <a:spcPts val="0"/>
              </a:spcBef>
              <a:buSzTx/>
              <a:buNone/>
              <a:defRPr sz="900"/>
            </a:pPr>
            <a:r>
              <a:t>						</a:t>
            </a:r>
          </a:p>
          <a:p>
            <a:pPr marL="0" indent="0" defTabSz="813816">
              <a:lnSpc>
                <a:spcPct val="115000"/>
              </a:lnSpc>
              <a:spcBef>
                <a:spcPts val="0"/>
              </a:spcBef>
              <a:buSzTx/>
              <a:buNone/>
              <a:defRPr sz="1400"/>
            </a:pPr>
            <a:endParaRPr/>
          </a:p>
          <a:p>
            <a:pPr marL="0" indent="0" defTabSz="813816">
              <a:lnSpc>
                <a:spcPct val="115000"/>
              </a:lnSpc>
              <a:spcBef>
                <a:spcPts val="0"/>
              </a:spcBef>
              <a:buSzTx/>
              <a:buNone/>
              <a:defRPr sz="900"/>
            </a:pPr>
            <a:r>
              <a:t>					</a:t>
            </a:r>
          </a:p>
          <a:p>
            <a:pPr marL="0" indent="0" defTabSz="813816">
              <a:lnSpc>
                <a:spcPct val="115000"/>
              </a:lnSpc>
              <a:spcBef>
                <a:spcPts val="0"/>
              </a:spcBef>
              <a:buSzTx/>
              <a:buNone/>
              <a:defRPr sz="900"/>
            </a:pPr>
            <a:r>
              <a:t>				</a:t>
            </a:r>
          </a:p>
          <a:p>
            <a:pPr marL="0" indent="0" defTabSz="813816">
              <a:lnSpc>
                <a:spcPct val="115000"/>
              </a:lnSpc>
              <a:spcBef>
                <a:spcPts val="0"/>
              </a:spcBef>
              <a:buSzTx/>
              <a:buNone/>
              <a:defRPr sz="900"/>
            </a:pPr>
            <a:r>
              <a:t>			</a:t>
            </a:r>
          </a:p>
          <a:p>
            <a:pPr marL="0" indent="0" defTabSz="813816">
              <a:lnSpc>
                <a:spcPct val="115000"/>
              </a:lnSpc>
              <a:spcBef>
                <a:spcPts val="0"/>
              </a:spcBef>
              <a:buSzTx/>
              <a:buNone/>
              <a:defRPr sz="900"/>
            </a:pPr>
            <a:r>
              <a:t>		</a:t>
            </a:r>
          </a:p>
        </p:txBody>
      </p:sp>
    </p:spTree>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Shape 460"/>
          <p:cNvSpPr>
            <a:spLocks noGrp="1"/>
          </p:cNvSpPr>
          <p:nvPr>
            <p:ph type="title"/>
          </p:nvPr>
        </p:nvSpPr>
        <p:spPr>
          <a:xfrm>
            <a:off x="457200" y="199532"/>
            <a:ext cx="8229600" cy="863817"/>
          </a:xfrm>
          <a:prstGeom prst="rect">
            <a:avLst/>
          </a:prstGeom>
        </p:spPr>
        <p:txBody>
          <a:bodyPr>
            <a:normAutofit fontScale="90000"/>
          </a:bodyPr>
          <a:lstStyle>
            <a:lvl1pPr defTabSz="603504">
              <a:defRPr sz="4752"/>
            </a:lvl1pPr>
          </a:lstStyle>
          <a:p>
            <a:r>
              <a:t>Meet Robert</a:t>
            </a:r>
          </a:p>
        </p:txBody>
      </p:sp>
      <p:sp>
        <p:nvSpPr>
          <p:cNvPr id="461" name="Shape 461"/>
          <p:cNvSpPr>
            <a:spLocks noGrp="1"/>
          </p:cNvSpPr>
          <p:nvPr>
            <p:ph type="body" sz="half" idx="1"/>
          </p:nvPr>
        </p:nvSpPr>
        <p:spPr>
          <a:xfrm>
            <a:off x="457199" y="1309349"/>
            <a:ext cx="4012502" cy="3285301"/>
          </a:xfrm>
          <a:prstGeom prst="rect">
            <a:avLst/>
          </a:prstGeom>
        </p:spPr>
        <p:txBody>
          <a:bodyPr/>
          <a:lstStyle/>
          <a:p>
            <a:pPr marL="596900" indent="-381000">
              <a:lnSpc>
                <a:spcPct val="115000"/>
              </a:lnSpc>
              <a:spcBef>
                <a:spcPts val="0"/>
              </a:spcBef>
              <a:buClr>
                <a:srgbClr val="222222"/>
              </a:buClr>
              <a:buSzPts val="2400"/>
              <a:buChar char="●"/>
              <a:defRPr sz="2400">
                <a:solidFill>
                  <a:srgbClr val="222222"/>
                </a:solidFill>
              </a:defRPr>
            </a:pPr>
            <a:r>
              <a:t>55 year old man: Uncontrolled T2DM recently started insulin; </a:t>
            </a:r>
          </a:p>
          <a:p>
            <a:pPr marL="596900" indent="-381000">
              <a:lnSpc>
                <a:spcPct val="115000"/>
              </a:lnSpc>
              <a:spcBef>
                <a:spcPts val="0"/>
              </a:spcBef>
              <a:buClr>
                <a:srgbClr val="222222"/>
              </a:buClr>
              <a:buSzPts val="2400"/>
              <a:buChar char="●"/>
              <a:defRPr sz="2400">
                <a:solidFill>
                  <a:srgbClr val="222222"/>
                </a:solidFill>
              </a:defRPr>
            </a:pPr>
            <a:r>
              <a:t>The message he hears: “</a:t>
            </a:r>
            <a:r>
              <a:rPr b="1" i="1"/>
              <a:t>Restrict your carbs and eat more protein”.</a:t>
            </a:r>
          </a:p>
        </p:txBody>
      </p:sp>
      <p:pic>
        <p:nvPicPr>
          <p:cNvPr id="462" name="image21.jpeg"/>
          <p:cNvPicPr>
            <a:picLocks noChangeAspect="1"/>
          </p:cNvPicPr>
          <p:nvPr/>
        </p:nvPicPr>
        <p:blipFill>
          <a:blip r:embed="rId3">
            <a:extLst/>
          </a:blip>
          <a:srcRect l="4495" r="4494"/>
          <a:stretch>
            <a:fillRect/>
          </a:stretch>
        </p:blipFill>
        <p:spPr>
          <a:xfrm>
            <a:off x="4395632" y="860749"/>
            <a:ext cx="4475894" cy="3285300"/>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image7.jpeg"/>
          <p:cNvPicPr>
            <a:picLocks noChangeAspect="1"/>
          </p:cNvPicPr>
          <p:nvPr/>
        </p:nvPicPr>
        <p:blipFill>
          <a:blip r:embed="rId2">
            <a:extLst/>
          </a:blip>
          <a:stretch>
            <a:fillRect/>
          </a:stretch>
        </p:blipFill>
        <p:spPr>
          <a:xfrm>
            <a:off x="-77725" y="0"/>
            <a:ext cx="9221725" cy="5143504"/>
          </a:xfrm>
          <a:prstGeom prst="rect">
            <a:avLst/>
          </a:prstGeom>
          <a:ln w="12700">
            <a:miter lim="400000"/>
          </a:ln>
        </p:spPr>
      </p:pic>
      <p:sp>
        <p:nvSpPr>
          <p:cNvPr id="365" name="Shape 365"/>
          <p:cNvSpPr>
            <a:spLocks noGrp="1"/>
          </p:cNvSpPr>
          <p:nvPr>
            <p:ph type="title"/>
          </p:nvPr>
        </p:nvSpPr>
        <p:spPr>
          <a:xfrm>
            <a:off x="-1" y="239049"/>
            <a:ext cx="6450602" cy="857400"/>
          </a:xfrm>
          <a:prstGeom prst="rect">
            <a:avLst/>
          </a:prstGeom>
        </p:spPr>
        <p:txBody>
          <a:bodyPr lIns="45699" tIns="45699" rIns="45699" bIns="45699"/>
          <a:lstStyle>
            <a:lvl1pPr>
              <a:defRPr sz="3600"/>
            </a:lvl1pPr>
          </a:lstStyle>
          <a:p>
            <a:r>
              <a:t>Disclosure to Participants</a:t>
            </a:r>
          </a:p>
        </p:txBody>
      </p:sp>
      <p:sp>
        <p:nvSpPr>
          <p:cNvPr id="366" name="Shape 366"/>
          <p:cNvSpPr>
            <a:spLocks noGrp="1"/>
          </p:cNvSpPr>
          <p:nvPr>
            <p:ph type="body" idx="1"/>
          </p:nvPr>
        </p:nvSpPr>
        <p:spPr>
          <a:xfrm>
            <a:off x="-2" y="1096448"/>
            <a:ext cx="5071204" cy="3909004"/>
          </a:xfrm>
          <a:prstGeom prst="rect">
            <a:avLst/>
          </a:prstGeom>
        </p:spPr>
        <p:txBody>
          <a:bodyPr lIns="45699" tIns="45699" rIns="45699" bIns="45699"/>
          <a:lstStyle/>
          <a:p>
            <a:pPr marL="342900" indent="-342900">
              <a:lnSpc>
                <a:spcPct val="90000"/>
              </a:lnSpc>
              <a:spcBef>
                <a:spcPts val="0"/>
              </a:spcBef>
              <a:buSzPts val="1600"/>
              <a:defRPr sz="1600"/>
            </a:pPr>
            <a:r>
              <a:rPr dirty="0"/>
              <a:t>Notice of Requirements For Successful Completion</a:t>
            </a:r>
          </a:p>
          <a:p>
            <a:pPr marL="742950" lvl="1" indent="-285750">
              <a:lnSpc>
                <a:spcPct val="90000"/>
              </a:lnSpc>
              <a:spcBef>
                <a:spcPts val="200"/>
              </a:spcBef>
              <a:buClr>
                <a:srgbClr val="000000"/>
              </a:buClr>
              <a:buSzPts val="1400"/>
              <a:buChar char="–"/>
              <a:defRPr sz="1400">
                <a:solidFill>
                  <a:srgbClr val="000000"/>
                </a:solidFill>
              </a:defRPr>
            </a:pPr>
            <a:r>
              <a:rPr dirty="0"/>
              <a:t>Learners must attend the full activity and complete the evaluation in order to claim continuing education credit/hours</a:t>
            </a:r>
            <a:endParaRPr sz="2800" dirty="0">
              <a:latin typeface="Calibri"/>
              <a:ea typeface="Calibri"/>
              <a:cs typeface="Calibri"/>
              <a:sym typeface="Calibri"/>
            </a:endParaRPr>
          </a:p>
          <a:p>
            <a:pPr marL="342900" indent="-342900">
              <a:lnSpc>
                <a:spcPct val="90000"/>
              </a:lnSpc>
              <a:buSzPts val="1600"/>
              <a:defRPr sz="1600"/>
            </a:pPr>
            <a:r>
              <a:rPr dirty="0"/>
              <a:t>Conflict of Interest (COI) and Financial Relationship Disclosures:</a:t>
            </a:r>
          </a:p>
          <a:p>
            <a:pPr marL="742950" lvl="1" indent="-285750">
              <a:lnSpc>
                <a:spcPct val="90000"/>
              </a:lnSpc>
              <a:spcBef>
                <a:spcPts val="200"/>
              </a:spcBef>
              <a:buClr>
                <a:srgbClr val="000000"/>
              </a:buClr>
              <a:buSzPts val="1200"/>
              <a:buChar char="–"/>
              <a:defRPr sz="1200">
                <a:solidFill>
                  <a:srgbClr val="000000"/>
                </a:solidFill>
              </a:defRPr>
            </a:pPr>
            <a:r>
              <a:rPr dirty="0"/>
              <a:t>Sumner Brooks, MPH, RD, </a:t>
            </a:r>
            <a:r>
              <a:rPr lang="en-US" dirty="0"/>
              <a:t>CEDRD</a:t>
            </a:r>
            <a:r>
              <a:rPr dirty="0"/>
              <a:t> - owner of </a:t>
            </a:r>
            <a:r>
              <a:rPr dirty="0" err="1"/>
              <a:t>EDRDpro</a:t>
            </a:r>
            <a:r>
              <a:rPr dirty="0"/>
              <a:t>. No disclosures.</a:t>
            </a:r>
          </a:p>
          <a:p>
            <a:pPr marL="742950" lvl="1" indent="-285750">
              <a:lnSpc>
                <a:spcPct val="90000"/>
              </a:lnSpc>
              <a:spcBef>
                <a:spcPts val="200"/>
              </a:spcBef>
              <a:buClr>
                <a:srgbClr val="000000"/>
              </a:buClr>
              <a:buSzPts val="1200"/>
              <a:buChar char="–"/>
              <a:defRPr sz="1200">
                <a:solidFill>
                  <a:srgbClr val="000000"/>
                </a:solidFill>
              </a:defRPr>
            </a:pPr>
            <a:r>
              <a:rPr dirty="0" err="1"/>
              <a:t>Megrette</a:t>
            </a:r>
            <a:r>
              <a:rPr dirty="0"/>
              <a:t> Fletcher M.Ed., RD, CDE receives funds from Skelly Skills and Am I Hungry LLC </a:t>
            </a:r>
            <a:endParaRPr sz="2800" dirty="0">
              <a:latin typeface="Calibri"/>
              <a:ea typeface="Calibri"/>
              <a:cs typeface="Calibri"/>
              <a:sym typeface="Calibri"/>
            </a:endParaRPr>
          </a:p>
          <a:p>
            <a:pPr marL="342900" indent="-342900">
              <a:lnSpc>
                <a:spcPct val="90000"/>
              </a:lnSpc>
              <a:buSzPts val="1600"/>
              <a:defRPr sz="1600"/>
            </a:pPr>
            <a:r>
              <a:rPr dirty="0"/>
              <a:t>Non-Endorsement of Products:</a:t>
            </a:r>
          </a:p>
          <a:p>
            <a:pPr marL="742950" lvl="1" indent="-285750">
              <a:lnSpc>
                <a:spcPct val="90000"/>
              </a:lnSpc>
              <a:spcBef>
                <a:spcPts val="200"/>
              </a:spcBef>
              <a:buClr>
                <a:srgbClr val="000000"/>
              </a:buClr>
              <a:buSzPts val="1200"/>
              <a:buChar char="–"/>
              <a:defRPr sz="1200">
                <a:solidFill>
                  <a:srgbClr val="000000"/>
                </a:solidFill>
              </a:defRPr>
            </a:pPr>
            <a:r>
              <a:rPr dirty="0"/>
              <a:t>Accredited status does not imply endorsement by AADE, ANCC, ACPE or CDR of any commercial products displayed in conjunction with this educational activity</a:t>
            </a: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Shape 475"/>
          <p:cNvSpPr>
            <a:spLocks noGrp="1"/>
          </p:cNvSpPr>
          <p:nvPr>
            <p:ph type="title"/>
          </p:nvPr>
        </p:nvSpPr>
        <p:spPr>
          <a:xfrm>
            <a:off x="457200" y="578548"/>
            <a:ext cx="8229600" cy="484801"/>
          </a:xfrm>
          <a:prstGeom prst="rect">
            <a:avLst/>
          </a:prstGeom>
        </p:spPr>
        <p:txBody>
          <a:bodyPr>
            <a:noAutofit/>
          </a:bodyPr>
          <a:lstStyle>
            <a:lvl1pPr defTabSz="337961">
              <a:defRPr sz="2112"/>
            </a:lvl1pPr>
          </a:lstStyle>
          <a:p>
            <a:r>
              <a:rPr sz="3600" dirty="0"/>
              <a:t>Meet Stacey</a:t>
            </a:r>
          </a:p>
        </p:txBody>
      </p:sp>
      <p:sp>
        <p:nvSpPr>
          <p:cNvPr id="476" name="Shape 476"/>
          <p:cNvSpPr>
            <a:spLocks noGrp="1"/>
          </p:cNvSpPr>
          <p:nvPr>
            <p:ph type="body" sz="half" idx="1"/>
          </p:nvPr>
        </p:nvSpPr>
        <p:spPr>
          <a:xfrm>
            <a:off x="-129926" y="1224498"/>
            <a:ext cx="4329902" cy="3285303"/>
          </a:xfrm>
          <a:prstGeom prst="rect">
            <a:avLst/>
          </a:prstGeom>
        </p:spPr>
        <p:txBody>
          <a:bodyPr/>
          <a:lstStyle/>
          <a:p>
            <a:pPr marL="596900" indent="-381000">
              <a:lnSpc>
                <a:spcPct val="115000"/>
              </a:lnSpc>
              <a:spcBef>
                <a:spcPts val="0"/>
              </a:spcBef>
              <a:buClr>
                <a:srgbClr val="222222"/>
              </a:buClr>
              <a:buSzPts val="2400"/>
              <a:buChar char="●"/>
              <a:defRPr sz="2400">
                <a:solidFill>
                  <a:srgbClr val="222222"/>
                </a:solidFill>
              </a:defRPr>
            </a:pPr>
            <a:r>
              <a:rPr dirty="0"/>
              <a:t>Woman in mid thirties with prediabetes. </a:t>
            </a:r>
          </a:p>
          <a:p>
            <a:pPr marL="596900" indent="-381000">
              <a:lnSpc>
                <a:spcPct val="115000"/>
              </a:lnSpc>
              <a:spcBef>
                <a:spcPts val="0"/>
              </a:spcBef>
              <a:buClr>
                <a:srgbClr val="222222"/>
              </a:buClr>
              <a:buSzPts val="2400"/>
              <a:buChar char="●"/>
              <a:defRPr sz="2400">
                <a:solidFill>
                  <a:srgbClr val="222222"/>
                </a:solidFill>
              </a:defRPr>
            </a:pPr>
            <a:r>
              <a:rPr dirty="0"/>
              <a:t>She would like to get pregnant. </a:t>
            </a:r>
          </a:p>
          <a:p>
            <a:pPr marL="596900" indent="-381000">
              <a:lnSpc>
                <a:spcPct val="115000"/>
              </a:lnSpc>
              <a:spcBef>
                <a:spcPts val="0"/>
              </a:spcBef>
              <a:buClr>
                <a:srgbClr val="222222"/>
              </a:buClr>
              <a:buSzPts val="2400"/>
              <a:buChar char="●"/>
              <a:defRPr sz="2400">
                <a:solidFill>
                  <a:srgbClr val="222222"/>
                </a:solidFill>
              </a:defRPr>
            </a:pPr>
            <a:r>
              <a:rPr dirty="0"/>
              <a:t>The message she hears: </a:t>
            </a:r>
            <a:r>
              <a:rPr b="1" i="1" dirty="0"/>
              <a:t>“Eat less and move more for health.”</a:t>
            </a:r>
            <a:r>
              <a:rPr dirty="0"/>
              <a:t> </a:t>
            </a:r>
          </a:p>
        </p:txBody>
      </p:sp>
      <p:pic>
        <p:nvPicPr>
          <p:cNvPr id="477" name="image22.jpeg"/>
          <p:cNvPicPr>
            <a:picLocks noChangeAspect="1"/>
          </p:cNvPicPr>
          <p:nvPr/>
        </p:nvPicPr>
        <p:blipFill>
          <a:blip r:embed="rId3">
            <a:extLst/>
          </a:blip>
          <a:srcRect l="16192" r="16199"/>
          <a:stretch>
            <a:fillRect/>
          </a:stretch>
        </p:blipFill>
        <p:spPr>
          <a:xfrm>
            <a:off x="4480825" y="467573"/>
            <a:ext cx="3886776" cy="3805704"/>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Shape 493"/>
          <p:cNvSpPr>
            <a:spLocks noGrp="1"/>
          </p:cNvSpPr>
          <p:nvPr>
            <p:ph type="title"/>
          </p:nvPr>
        </p:nvSpPr>
        <p:spPr>
          <a:xfrm>
            <a:off x="457200" y="578548"/>
            <a:ext cx="8229600" cy="484801"/>
          </a:xfrm>
          <a:prstGeom prst="rect">
            <a:avLst/>
          </a:prstGeom>
        </p:spPr>
        <p:txBody>
          <a:bodyPr>
            <a:noAutofit/>
          </a:bodyPr>
          <a:lstStyle>
            <a:lvl1pPr defTabSz="288035">
              <a:defRPr sz="2100"/>
            </a:lvl1pPr>
          </a:lstStyle>
          <a:p>
            <a:r>
              <a:rPr sz="3600" dirty="0"/>
              <a:t>Meet Mary</a:t>
            </a:r>
          </a:p>
        </p:txBody>
      </p:sp>
      <p:sp>
        <p:nvSpPr>
          <p:cNvPr id="494" name="Shape 494"/>
          <p:cNvSpPr>
            <a:spLocks noGrp="1"/>
          </p:cNvSpPr>
          <p:nvPr>
            <p:ph type="body" sz="half" idx="1"/>
          </p:nvPr>
        </p:nvSpPr>
        <p:spPr>
          <a:xfrm>
            <a:off x="457198" y="1309349"/>
            <a:ext cx="4397704" cy="3285301"/>
          </a:xfrm>
          <a:prstGeom prst="rect">
            <a:avLst/>
          </a:prstGeom>
        </p:spPr>
        <p:txBody>
          <a:bodyPr/>
          <a:lstStyle/>
          <a:p>
            <a:pPr indent="-381000">
              <a:lnSpc>
                <a:spcPct val="115000"/>
              </a:lnSpc>
              <a:spcBef>
                <a:spcPts val="0"/>
              </a:spcBef>
              <a:buClr>
                <a:srgbClr val="222222"/>
              </a:buClr>
              <a:buSzPts val="2400"/>
              <a:buChar char="●"/>
              <a:defRPr sz="2400">
                <a:solidFill>
                  <a:srgbClr val="222222"/>
                </a:solidFill>
              </a:defRPr>
            </a:pPr>
            <a:r>
              <a:rPr dirty="0"/>
              <a:t>Small elderly woman in 70’s: Controlled Type 2 diabetes for 3 years, (A1c &lt;7) has been strictly counting carbs, The message she hears “</a:t>
            </a:r>
            <a:r>
              <a:rPr b="1" i="1" dirty="0"/>
              <a:t>Keep up the good work”</a:t>
            </a:r>
            <a:r>
              <a:rPr dirty="0"/>
              <a:t>.</a:t>
            </a:r>
          </a:p>
        </p:txBody>
      </p:sp>
      <p:pic>
        <p:nvPicPr>
          <p:cNvPr id="495" name="image23.jpeg"/>
          <p:cNvPicPr>
            <a:picLocks noChangeAspect="1"/>
          </p:cNvPicPr>
          <p:nvPr/>
        </p:nvPicPr>
        <p:blipFill>
          <a:blip r:embed="rId2">
            <a:extLst/>
          </a:blip>
          <a:srcRect l="4495" r="4495"/>
          <a:stretch>
            <a:fillRect/>
          </a:stretch>
        </p:blipFill>
        <p:spPr>
          <a:xfrm>
            <a:off x="4926274" y="1109509"/>
            <a:ext cx="3984302" cy="292447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Shape 504"/>
          <p:cNvSpPr>
            <a:spLocks noGrp="1"/>
          </p:cNvSpPr>
          <p:nvPr>
            <p:ph type="title"/>
          </p:nvPr>
        </p:nvSpPr>
        <p:spPr>
          <a:xfrm>
            <a:off x="0" y="0"/>
            <a:ext cx="8791500" cy="1661699"/>
          </a:xfrm>
          <a:prstGeom prst="rect">
            <a:avLst/>
          </a:prstGeom>
        </p:spPr>
        <p:txBody>
          <a:bodyPr lIns="45699" tIns="45699" rIns="45699" bIns="45699"/>
          <a:lstStyle>
            <a:lvl1pPr indent="457200">
              <a:lnSpc>
                <a:spcPct val="115000"/>
              </a:lnSpc>
              <a:defRPr sz="3600"/>
            </a:lvl1pPr>
          </a:lstStyle>
          <a:p>
            <a:r>
              <a:t>EDO and Diabetes Care </a:t>
            </a:r>
          </a:p>
        </p:txBody>
      </p:sp>
      <p:sp>
        <p:nvSpPr>
          <p:cNvPr id="505" name="Shape 505"/>
          <p:cNvSpPr>
            <a:spLocks noGrp="1"/>
          </p:cNvSpPr>
          <p:nvPr>
            <p:ph type="body" idx="1"/>
          </p:nvPr>
        </p:nvSpPr>
        <p:spPr>
          <a:xfrm>
            <a:off x="176250" y="1218073"/>
            <a:ext cx="8791500" cy="3528304"/>
          </a:xfrm>
          <a:prstGeom prst="rect">
            <a:avLst/>
          </a:prstGeom>
        </p:spPr>
        <p:txBody>
          <a:bodyPr lIns="45699" tIns="45699" rIns="45699" bIns="45699"/>
          <a:lstStyle/>
          <a:p>
            <a:pPr marL="397763" indent="-342517" defTabSz="795527">
              <a:lnSpc>
                <a:spcPct val="103500"/>
              </a:lnSpc>
              <a:spcBef>
                <a:spcPts val="0"/>
              </a:spcBef>
              <a:buSzPts val="2200"/>
              <a:buFontTx/>
              <a:buAutoNum type="arabicPeriod"/>
              <a:defRPr sz="2200"/>
            </a:pPr>
            <a:r>
              <a:t>Eating disorders show up in diabetes care, many likely undiagnosed and ED behaviors can contribute to poor glycemic control</a:t>
            </a:r>
          </a:p>
          <a:p>
            <a:pPr marL="397763" indent="-342517" defTabSz="795527">
              <a:lnSpc>
                <a:spcPct val="103500"/>
              </a:lnSpc>
              <a:spcBef>
                <a:spcPts val="0"/>
              </a:spcBef>
              <a:buSzPts val="2200"/>
              <a:buFontTx/>
              <a:buAutoNum type="arabicPeriod"/>
              <a:defRPr sz="2200"/>
            </a:pPr>
            <a:r>
              <a:t>Current disjoint between ED care and DM care </a:t>
            </a:r>
          </a:p>
          <a:p>
            <a:pPr marL="397763" indent="-342517" defTabSz="795527">
              <a:lnSpc>
                <a:spcPct val="103500"/>
              </a:lnSpc>
              <a:spcBef>
                <a:spcPts val="0"/>
              </a:spcBef>
              <a:buSzPts val="2200"/>
              <a:buFontTx/>
              <a:buAutoNum type="arabicPeriod"/>
              <a:defRPr sz="2200"/>
            </a:pPr>
            <a:r>
              <a:t>Weight bias and weight stigma negatively impact health outcomes and contribute to DOE/ EDO</a:t>
            </a:r>
          </a:p>
          <a:p>
            <a:pPr marL="397763" indent="-342517" defTabSz="795527">
              <a:lnSpc>
                <a:spcPct val="103500"/>
              </a:lnSpc>
              <a:spcBef>
                <a:spcPts val="0"/>
              </a:spcBef>
              <a:buSzPts val="2200"/>
              <a:buFontTx/>
              <a:buAutoNum type="arabicPeriod"/>
              <a:defRPr sz="2200"/>
            </a:pPr>
            <a:r>
              <a:t>More research is needed on the effect of weight neutral approach to diabetes care</a:t>
            </a:r>
          </a:p>
          <a:p>
            <a:pPr marL="0" indent="0" defTabSz="795527">
              <a:lnSpc>
                <a:spcPct val="90000"/>
              </a:lnSpc>
              <a:spcBef>
                <a:spcPts val="0"/>
              </a:spcBef>
              <a:buSzTx/>
              <a:buNone/>
              <a:defRPr sz="2300"/>
            </a:pPr>
            <a:r>
              <a:t> </a:t>
            </a:r>
          </a:p>
        </p:txBody>
      </p:sp>
    </p:spTree>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Shape 507"/>
          <p:cNvSpPr>
            <a:spLocks noGrp="1"/>
          </p:cNvSpPr>
          <p:nvPr>
            <p:ph type="body" sz="half" idx="1"/>
          </p:nvPr>
        </p:nvSpPr>
        <p:spPr>
          <a:xfrm>
            <a:off x="457199" y="1148998"/>
            <a:ext cx="4696324" cy="3777003"/>
          </a:xfrm>
          <a:prstGeom prst="rect">
            <a:avLst/>
          </a:prstGeom>
        </p:spPr>
        <p:txBody>
          <a:bodyPr/>
          <a:lstStyle/>
          <a:p>
            <a:pPr indent="-342900">
              <a:buSzPts val="2400"/>
              <a:defRPr sz="2400"/>
            </a:pPr>
            <a:r>
              <a:t>Improvement in patient well-being and DM management </a:t>
            </a:r>
          </a:p>
          <a:p>
            <a:pPr indent="-342900">
              <a:spcBef>
                <a:spcPts val="0"/>
              </a:spcBef>
              <a:buSzPts val="2400"/>
              <a:defRPr sz="2400"/>
            </a:pPr>
            <a:r>
              <a:t>Reduction in disordered eating &amp; EDO recovery</a:t>
            </a:r>
          </a:p>
          <a:p>
            <a:pPr indent="-342900">
              <a:spcBef>
                <a:spcPts val="0"/>
              </a:spcBef>
              <a:buSzPts val="2400"/>
              <a:defRPr sz="2400"/>
            </a:pPr>
            <a:r>
              <a:t>Consistent care for patients</a:t>
            </a:r>
          </a:p>
        </p:txBody>
      </p:sp>
      <p:sp>
        <p:nvSpPr>
          <p:cNvPr id="508" name="Shape 508"/>
          <p:cNvSpPr/>
          <p:nvPr/>
        </p:nvSpPr>
        <p:spPr>
          <a:xfrm>
            <a:off x="414134" y="204838"/>
            <a:ext cx="8315730" cy="80726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5000" b="1">
                <a:solidFill>
                  <a:srgbClr val="A30101"/>
                </a:solidFill>
                <a:latin typeface="+mj-lt"/>
                <a:ea typeface="+mj-ea"/>
                <a:cs typeface="+mj-cs"/>
                <a:sym typeface="Arial"/>
              </a:defRPr>
            </a:lvl1pPr>
          </a:lstStyle>
          <a:p>
            <a:r>
              <a:t>We all have the same goals</a:t>
            </a:r>
          </a:p>
        </p:txBody>
      </p:sp>
    </p:spTree>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p:cNvSpPr>
          <p:nvPr>
            <p:ph type="body" idx="1"/>
          </p:nvPr>
        </p:nvSpPr>
        <p:spPr>
          <a:xfrm>
            <a:off x="457200" y="1148999"/>
            <a:ext cx="7734945" cy="3777002"/>
          </a:xfrm>
          <a:prstGeom prst="rect">
            <a:avLst/>
          </a:prstGeom>
        </p:spPr>
        <p:txBody>
          <a:bodyPr/>
          <a:lstStyle/>
          <a:p>
            <a:pPr marL="0" indent="0" defTabSz="521208">
              <a:spcBef>
                <a:spcPts val="300"/>
              </a:spcBef>
              <a:buSzTx/>
              <a:buNone/>
              <a:defRPr sz="2500" b="1"/>
            </a:pPr>
            <a:r>
              <a:t>What we can do</a:t>
            </a:r>
            <a:r>
              <a:rPr b="0"/>
              <a:t>:</a:t>
            </a:r>
            <a:endParaRPr sz="1300"/>
          </a:p>
          <a:p>
            <a:pPr marL="260604" indent="-195451" defTabSz="521208">
              <a:spcBef>
                <a:spcPts val="300"/>
              </a:spcBef>
              <a:buSzPts val="2300"/>
              <a:defRPr sz="2300"/>
            </a:pPr>
            <a:r>
              <a:t>Awareness and education about DOE</a:t>
            </a:r>
          </a:p>
          <a:p>
            <a:pPr marL="260604" indent="-195451" defTabSz="521208">
              <a:spcBef>
                <a:spcPts val="0"/>
              </a:spcBef>
              <a:buSzPts val="2300"/>
              <a:defRPr sz="2300"/>
            </a:pPr>
            <a:r>
              <a:t>Know the obstacles HCPs have the opportunity to remove </a:t>
            </a:r>
          </a:p>
          <a:p>
            <a:pPr marL="260604" indent="-195451" defTabSz="521208">
              <a:spcBef>
                <a:spcPts val="0"/>
              </a:spcBef>
              <a:buSzPts val="2300"/>
              <a:defRPr sz="2300"/>
            </a:pPr>
            <a:r>
              <a:t>Consider weight bias as a variable to well being</a:t>
            </a:r>
          </a:p>
          <a:p>
            <a:pPr marL="260604" indent="-195451" defTabSz="521208">
              <a:spcBef>
                <a:spcPts val="0"/>
              </a:spcBef>
              <a:buSzPts val="2300"/>
              <a:defRPr sz="2300"/>
            </a:pPr>
            <a:r>
              <a:t>Acknowledge lived experiences </a:t>
            </a:r>
          </a:p>
          <a:p>
            <a:pPr marL="260604" indent="-195451" defTabSz="521208">
              <a:spcBef>
                <a:spcPts val="0"/>
              </a:spcBef>
              <a:buSzPts val="2300"/>
              <a:defRPr sz="2300"/>
            </a:pPr>
            <a:r>
              <a:t>Remove shame from diabetes care</a:t>
            </a:r>
          </a:p>
          <a:p>
            <a:pPr marL="260604" indent="-195451" defTabSz="521208">
              <a:spcBef>
                <a:spcPts val="0"/>
              </a:spcBef>
              <a:buSzPts val="2300"/>
              <a:defRPr sz="2300"/>
            </a:pPr>
            <a:r>
              <a:t>Begin to tackle weight bias from a population-level approach</a:t>
            </a:r>
          </a:p>
        </p:txBody>
      </p:sp>
      <p:sp>
        <p:nvSpPr>
          <p:cNvPr id="511" name="Shape 511"/>
          <p:cNvSpPr/>
          <p:nvPr/>
        </p:nvSpPr>
        <p:spPr>
          <a:xfrm>
            <a:off x="414134" y="204838"/>
            <a:ext cx="8315730" cy="807265"/>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5000" b="1">
                <a:solidFill>
                  <a:srgbClr val="A30101"/>
                </a:solidFill>
                <a:latin typeface="+mj-lt"/>
                <a:ea typeface="+mj-ea"/>
                <a:cs typeface="+mj-cs"/>
                <a:sym typeface="Arial"/>
              </a:defRPr>
            </a:lvl1pPr>
          </a:lstStyle>
          <a:p>
            <a:r>
              <a:t>We all have the same goals</a:t>
            </a:r>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p:cNvSpPr>
          <p:nvPr>
            <p:ph type="body" idx="1"/>
          </p:nvPr>
        </p:nvSpPr>
        <p:spPr>
          <a:xfrm>
            <a:off x="267500" y="1446998"/>
            <a:ext cx="8791500" cy="3528304"/>
          </a:xfrm>
          <a:prstGeom prst="rect">
            <a:avLst/>
          </a:prstGeom>
        </p:spPr>
        <p:txBody>
          <a:bodyPr lIns="45699" tIns="45699" rIns="45699" bIns="45699"/>
          <a:lstStyle/>
          <a:p>
            <a:pPr marL="452627" indent="-389763" defTabSz="905255">
              <a:lnSpc>
                <a:spcPct val="103500"/>
              </a:lnSpc>
              <a:spcBef>
                <a:spcPts val="0"/>
              </a:spcBef>
              <a:buSzPts val="2500"/>
              <a:defRPr sz="2500"/>
            </a:pPr>
            <a:r>
              <a:t>Hx of ED or </a:t>
            </a:r>
            <a:r>
              <a:rPr b="1"/>
              <a:t>chronic dieting</a:t>
            </a:r>
            <a:r>
              <a:t> can be triggered with dx of diabetes</a:t>
            </a:r>
          </a:p>
          <a:p>
            <a:pPr marL="452627" indent="-389763" defTabSz="905255">
              <a:lnSpc>
                <a:spcPct val="103500"/>
              </a:lnSpc>
              <a:spcBef>
                <a:spcPts val="0"/>
              </a:spcBef>
              <a:buSzPts val="2500"/>
              <a:defRPr sz="2500"/>
            </a:pPr>
            <a:r>
              <a:t>Weight focused counseling </a:t>
            </a:r>
            <a:r>
              <a:rPr b="1" i="1"/>
              <a:t>is triggering for clients</a:t>
            </a:r>
            <a:r>
              <a:t> and may create barriers for overall diabetes care.</a:t>
            </a:r>
          </a:p>
          <a:p>
            <a:pPr marL="452627" indent="-389763" defTabSz="905255">
              <a:lnSpc>
                <a:spcPct val="103500"/>
              </a:lnSpc>
              <a:spcBef>
                <a:spcPts val="0"/>
              </a:spcBef>
              <a:buSzPts val="2500"/>
              <a:defRPr sz="2500" b="1" i="1"/>
            </a:pPr>
            <a:r>
              <a:t>Weight stigma</a:t>
            </a:r>
            <a:r>
              <a:rPr b="0" i="0"/>
              <a:t> decreases utilization of care, and has other health consequences.</a:t>
            </a:r>
          </a:p>
          <a:p>
            <a:pPr marL="0" indent="0" defTabSz="905255">
              <a:lnSpc>
                <a:spcPct val="103500"/>
              </a:lnSpc>
              <a:spcBef>
                <a:spcPts val="0"/>
              </a:spcBef>
              <a:buSzTx/>
              <a:buNone/>
              <a:defRPr sz="2500"/>
            </a:pPr>
            <a:endParaRPr b="0" i="0"/>
          </a:p>
          <a:p>
            <a:pPr marL="0" indent="0" defTabSz="905255">
              <a:lnSpc>
                <a:spcPct val="90000"/>
              </a:lnSpc>
              <a:spcBef>
                <a:spcPts val="0"/>
              </a:spcBef>
              <a:buSzTx/>
              <a:buNone/>
              <a:defRPr sz="2600"/>
            </a:pPr>
            <a:r>
              <a:t> </a:t>
            </a:r>
          </a:p>
        </p:txBody>
      </p:sp>
      <p:sp>
        <p:nvSpPr>
          <p:cNvPr id="514" name="Shape 514"/>
          <p:cNvSpPr/>
          <p:nvPr/>
        </p:nvSpPr>
        <p:spPr>
          <a:xfrm>
            <a:off x="1120621" y="141338"/>
            <a:ext cx="6902756" cy="122104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lnSpc>
                <a:spcPct val="115000"/>
              </a:lnSpc>
              <a:defRPr sz="3600" b="1">
                <a:solidFill>
                  <a:srgbClr val="A30101"/>
                </a:solidFill>
                <a:latin typeface="+mj-lt"/>
                <a:ea typeface="+mj-ea"/>
                <a:cs typeface="+mj-cs"/>
                <a:sym typeface="Arial"/>
              </a:defRPr>
            </a:pPr>
            <a:r>
              <a:t>Weight-neutral Counseling for </a:t>
            </a:r>
          </a:p>
          <a:p>
            <a:pPr algn="ctr">
              <a:lnSpc>
                <a:spcPct val="115000"/>
              </a:lnSpc>
              <a:defRPr sz="3600" b="1">
                <a:solidFill>
                  <a:srgbClr val="A30101"/>
                </a:solidFill>
                <a:latin typeface="+mj-lt"/>
                <a:ea typeface="+mj-ea"/>
                <a:cs typeface="+mj-cs"/>
                <a:sym typeface="Arial"/>
              </a:defRPr>
            </a:pPr>
            <a:r>
              <a:t>Diabetes Care</a:t>
            </a:r>
          </a:p>
        </p:txBody>
      </p:sp>
    </p:spTree>
    <p:extLst>
      <p:ext uri="{BB962C8B-B14F-4D97-AF65-F5344CB8AC3E}">
        <p14:creationId xmlns:p14="http://schemas.microsoft.com/office/powerpoint/2010/main" val="195767213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p:cNvSpPr>
          <p:nvPr>
            <p:ph type="body" idx="1"/>
          </p:nvPr>
        </p:nvSpPr>
        <p:spPr>
          <a:xfrm>
            <a:off x="176249" y="1615196"/>
            <a:ext cx="8791500" cy="3528304"/>
          </a:xfrm>
          <a:prstGeom prst="rect">
            <a:avLst/>
          </a:prstGeom>
        </p:spPr>
        <p:txBody>
          <a:bodyPr lIns="45699" tIns="45699" rIns="45699" bIns="45699">
            <a:normAutofit lnSpcReduction="10000"/>
          </a:bodyPr>
          <a:lstStyle/>
          <a:p>
            <a:pPr marL="342900" indent="-342900" defTabSz="905255">
              <a:lnSpc>
                <a:spcPct val="103500"/>
              </a:lnSpc>
              <a:spcBef>
                <a:spcPts val="0"/>
              </a:spcBef>
              <a:buSzTx/>
              <a:defRPr sz="2500"/>
            </a:pPr>
            <a:r>
              <a:rPr lang="en-US" b="0" i="0" dirty="0"/>
              <a:t>Weight neutral / inclusive care gives the patient the opportunity to also heal their disordered eating along with addressing diabetes self-management. </a:t>
            </a:r>
          </a:p>
          <a:p>
            <a:pPr marL="342900" indent="-342900" defTabSz="905255">
              <a:lnSpc>
                <a:spcPct val="103500"/>
              </a:lnSpc>
              <a:spcBef>
                <a:spcPts val="0"/>
              </a:spcBef>
              <a:buSzTx/>
              <a:defRPr sz="2500"/>
            </a:pPr>
            <a:endParaRPr lang="en-US" dirty="0"/>
          </a:p>
          <a:p>
            <a:pPr marL="342900" indent="-342900" defTabSz="905255">
              <a:lnSpc>
                <a:spcPct val="103500"/>
              </a:lnSpc>
              <a:spcBef>
                <a:spcPts val="0"/>
              </a:spcBef>
              <a:buSzTx/>
              <a:defRPr sz="2500"/>
            </a:pPr>
            <a:r>
              <a:rPr lang="en-US" b="0" i="0" dirty="0"/>
              <a:t>When we create safe spaces, our patients become free to heal. </a:t>
            </a:r>
          </a:p>
          <a:p>
            <a:pPr marL="0" indent="0" defTabSz="905255">
              <a:lnSpc>
                <a:spcPct val="103500"/>
              </a:lnSpc>
              <a:spcBef>
                <a:spcPts val="0"/>
              </a:spcBef>
              <a:buSzTx/>
              <a:buNone/>
              <a:defRPr sz="2500"/>
            </a:pPr>
            <a:endParaRPr lang="en-US" dirty="0"/>
          </a:p>
          <a:p>
            <a:pPr marL="0" indent="0" defTabSz="905255">
              <a:lnSpc>
                <a:spcPct val="103500"/>
              </a:lnSpc>
              <a:spcBef>
                <a:spcPts val="0"/>
              </a:spcBef>
              <a:buSzTx/>
              <a:buNone/>
              <a:defRPr sz="2500"/>
            </a:pPr>
            <a:endParaRPr b="0" i="0" dirty="0"/>
          </a:p>
          <a:p>
            <a:pPr marL="0" indent="0" defTabSz="905255">
              <a:lnSpc>
                <a:spcPct val="90000"/>
              </a:lnSpc>
              <a:spcBef>
                <a:spcPts val="0"/>
              </a:spcBef>
              <a:buSzTx/>
              <a:buNone/>
              <a:defRPr sz="2600"/>
            </a:pPr>
            <a:r>
              <a:rPr dirty="0"/>
              <a:t> </a:t>
            </a:r>
          </a:p>
        </p:txBody>
      </p:sp>
      <p:sp>
        <p:nvSpPr>
          <p:cNvPr id="514" name="Shape 514"/>
          <p:cNvSpPr/>
          <p:nvPr/>
        </p:nvSpPr>
        <p:spPr>
          <a:xfrm>
            <a:off x="1120621" y="141338"/>
            <a:ext cx="6902756" cy="122104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lgn="ctr">
              <a:lnSpc>
                <a:spcPct val="115000"/>
              </a:lnSpc>
              <a:defRPr sz="3600" b="1">
                <a:solidFill>
                  <a:srgbClr val="A30101"/>
                </a:solidFill>
                <a:latin typeface="+mj-lt"/>
                <a:ea typeface="+mj-ea"/>
                <a:cs typeface="+mj-cs"/>
                <a:sym typeface="Arial"/>
              </a:defRPr>
            </a:pPr>
            <a:r>
              <a:t>Weight-neutral Counseling for </a:t>
            </a:r>
          </a:p>
          <a:p>
            <a:pPr algn="ctr">
              <a:lnSpc>
                <a:spcPct val="115000"/>
              </a:lnSpc>
              <a:defRPr sz="3600" b="1">
                <a:solidFill>
                  <a:srgbClr val="A30101"/>
                </a:solidFill>
                <a:latin typeface="+mj-lt"/>
                <a:ea typeface="+mj-ea"/>
                <a:cs typeface="+mj-cs"/>
                <a:sym typeface="Arial"/>
              </a:defRPr>
            </a:pPr>
            <a:r>
              <a:t>Diabetes Care</a:t>
            </a:r>
          </a:p>
        </p:txBody>
      </p:sp>
    </p:spTree>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 name="image24.jpeg"/>
          <p:cNvPicPr>
            <a:picLocks noChangeAspect="1"/>
          </p:cNvPicPr>
          <p:nvPr/>
        </p:nvPicPr>
        <p:blipFill>
          <a:blip r:embed="rId2">
            <a:alphaModFix amt="47000"/>
            <a:extLst/>
          </a:blip>
          <a:stretch>
            <a:fillRect/>
          </a:stretch>
        </p:blipFill>
        <p:spPr>
          <a:xfrm>
            <a:off x="0" y="0"/>
            <a:ext cx="3429000" cy="5143500"/>
          </a:xfrm>
          <a:prstGeom prst="rect">
            <a:avLst/>
          </a:prstGeom>
          <a:ln w="12700">
            <a:miter lim="400000"/>
          </a:ln>
        </p:spPr>
      </p:pic>
      <p:sp>
        <p:nvSpPr>
          <p:cNvPr id="517" name="Shape 517"/>
          <p:cNvSpPr>
            <a:spLocks noGrp="1"/>
          </p:cNvSpPr>
          <p:nvPr>
            <p:ph type="title"/>
          </p:nvPr>
        </p:nvSpPr>
        <p:spPr>
          <a:xfrm>
            <a:off x="170224" y="539950"/>
            <a:ext cx="8288102" cy="1102500"/>
          </a:xfrm>
          <a:prstGeom prst="rect">
            <a:avLst/>
          </a:prstGeom>
        </p:spPr>
        <p:txBody>
          <a:bodyPr/>
          <a:lstStyle>
            <a:lvl1pPr defTabSz="676655">
              <a:defRPr sz="3700"/>
            </a:lvl1pPr>
          </a:lstStyle>
          <a:p>
            <a:r>
              <a:t>Weight Neutral Diabetes Counseling</a:t>
            </a:r>
          </a:p>
        </p:txBody>
      </p:sp>
      <p:sp>
        <p:nvSpPr>
          <p:cNvPr id="518" name="Shape 518"/>
          <p:cNvSpPr>
            <a:spLocks noGrp="1"/>
          </p:cNvSpPr>
          <p:nvPr>
            <p:ph type="body" idx="1"/>
          </p:nvPr>
        </p:nvSpPr>
        <p:spPr>
          <a:xfrm>
            <a:off x="2149798" y="1488712"/>
            <a:ext cx="6400803" cy="3102475"/>
          </a:xfrm>
          <a:prstGeom prst="rect">
            <a:avLst/>
          </a:prstGeom>
        </p:spPr>
        <p:txBody>
          <a:bodyPr/>
          <a:lstStyle/>
          <a:p>
            <a:pPr marL="0" indent="0">
              <a:defRPr sz="3000">
                <a:solidFill>
                  <a:srgbClr val="000000"/>
                </a:solidFill>
              </a:defRPr>
            </a:pPr>
            <a:r>
              <a:t>Teaching diabetes is </a:t>
            </a:r>
            <a:r>
              <a:rPr b="1"/>
              <a:t>hard enough</a:t>
            </a:r>
            <a:r>
              <a:t>. </a:t>
            </a:r>
          </a:p>
          <a:p>
            <a:pPr marL="0" indent="0">
              <a:defRPr sz="3000">
                <a:solidFill>
                  <a:srgbClr val="000000"/>
                </a:solidFill>
              </a:defRPr>
            </a:pPr>
            <a:r>
              <a:t>Let’s stop bringing </a:t>
            </a:r>
            <a:r>
              <a:rPr b="1">
                <a:solidFill>
                  <a:srgbClr val="0076C0"/>
                </a:solidFill>
              </a:rPr>
              <a:t>food judgment</a:t>
            </a:r>
            <a:r>
              <a:t>, </a:t>
            </a:r>
            <a:r>
              <a:rPr b="1">
                <a:solidFill>
                  <a:srgbClr val="5B595A"/>
                </a:solidFill>
              </a:rPr>
              <a:t>body shame</a:t>
            </a:r>
            <a:r>
              <a:t> and </a:t>
            </a:r>
            <a:r>
              <a:rPr b="1">
                <a:solidFill>
                  <a:srgbClr val="A30101"/>
                </a:solidFill>
              </a:rPr>
              <a:t>weight stigma</a:t>
            </a:r>
            <a:r>
              <a:t> into the appointments.</a:t>
            </a:r>
          </a:p>
        </p:txBody>
      </p:sp>
    </p:spTree>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 name="image25.jpeg"/>
          <p:cNvPicPr>
            <a:picLocks noChangeAspect="1"/>
          </p:cNvPicPr>
          <p:nvPr/>
        </p:nvPicPr>
        <p:blipFill>
          <a:blip r:embed="rId2">
            <a:alphaModFix amt="91658"/>
            <a:extLst/>
          </a:blip>
          <a:srcRect b="25718"/>
          <a:stretch>
            <a:fillRect/>
          </a:stretch>
        </p:blipFill>
        <p:spPr>
          <a:xfrm>
            <a:off x="143101" y="1339126"/>
            <a:ext cx="3355877" cy="3740075"/>
          </a:xfrm>
          <a:prstGeom prst="rect">
            <a:avLst/>
          </a:prstGeom>
          <a:ln w="12700">
            <a:miter lim="400000"/>
          </a:ln>
        </p:spPr>
      </p:pic>
      <p:sp>
        <p:nvSpPr>
          <p:cNvPr id="521" name="Shape 521"/>
          <p:cNvSpPr>
            <a:spLocks noGrp="1"/>
          </p:cNvSpPr>
          <p:nvPr>
            <p:ph type="title"/>
          </p:nvPr>
        </p:nvSpPr>
        <p:spPr>
          <a:xfrm>
            <a:off x="440499" y="-213125"/>
            <a:ext cx="8532602" cy="1440459"/>
          </a:xfrm>
          <a:prstGeom prst="rect">
            <a:avLst/>
          </a:prstGeom>
        </p:spPr>
        <p:txBody>
          <a:bodyPr anchor="b"/>
          <a:lstStyle/>
          <a:p>
            <a:pPr algn="ctr" defTabSz="566927">
              <a:defRPr sz="3900" b="1">
                <a:solidFill>
                  <a:srgbClr val="A30101"/>
                </a:solidFill>
              </a:defRPr>
            </a:pPr>
            <a:r>
              <a:rPr dirty="0"/>
              <a:t>How?</a:t>
            </a:r>
            <a:r>
              <a:rPr dirty="0">
                <a:solidFill>
                  <a:srgbClr val="0076C0"/>
                </a:solidFill>
              </a:rPr>
              <a:t> </a:t>
            </a:r>
            <a:endParaRPr sz="1800" dirty="0">
              <a:solidFill>
                <a:srgbClr val="0076C0"/>
              </a:solidFill>
            </a:endParaRPr>
          </a:p>
          <a:p>
            <a:pPr algn="ctr" defTabSz="566927">
              <a:defRPr sz="3900" b="1">
                <a:solidFill>
                  <a:srgbClr val="A30101"/>
                </a:solidFill>
              </a:defRPr>
            </a:pPr>
            <a:r>
              <a:rPr dirty="0"/>
              <a:t>Weight-neutral Diabetes Care!</a:t>
            </a:r>
          </a:p>
        </p:txBody>
      </p:sp>
      <p:sp>
        <p:nvSpPr>
          <p:cNvPr id="522" name="Shape 522"/>
          <p:cNvSpPr>
            <a:spLocks noGrp="1"/>
          </p:cNvSpPr>
          <p:nvPr>
            <p:ph type="body" idx="1"/>
          </p:nvPr>
        </p:nvSpPr>
        <p:spPr>
          <a:xfrm>
            <a:off x="3539573" y="1330074"/>
            <a:ext cx="5605945" cy="4571451"/>
          </a:xfrm>
          <a:prstGeom prst="rect">
            <a:avLst/>
          </a:prstGeom>
        </p:spPr>
        <p:txBody>
          <a:bodyPr/>
          <a:lstStyle/>
          <a:p>
            <a:pPr marL="0" indent="0" algn="ctr" defTabSz="402336">
              <a:lnSpc>
                <a:spcPct val="100000"/>
              </a:lnSpc>
              <a:buSzTx/>
              <a:buNone/>
              <a:defRPr sz="2500">
                <a:solidFill>
                  <a:srgbClr val="000000"/>
                </a:solidFill>
              </a:defRPr>
            </a:pPr>
            <a:r>
              <a:rPr dirty="0"/>
              <a:t>Encourage individuals to engage in </a:t>
            </a:r>
            <a:r>
              <a:rPr b="1" dirty="0">
                <a:solidFill>
                  <a:srgbClr val="0076C0"/>
                </a:solidFill>
              </a:rPr>
              <a:t>health-promoting behaviors</a:t>
            </a:r>
            <a:r>
              <a:rPr dirty="0"/>
              <a:t>, such as taking medication, monitoring and managing stress, eating balanced meals, engaging in regular and consistent activity, and seeing medical professionals to manage their diabetes care independent of size, or weight change. </a:t>
            </a:r>
            <a:endParaRPr sz="1000" dirty="0">
              <a:solidFill>
                <a:srgbClr val="666666"/>
              </a:solidFill>
            </a:endParaRPr>
          </a:p>
          <a:p>
            <a:pPr marL="0" indent="0" algn="ctr" defTabSz="402336">
              <a:buSzTx/>
              <a:buNone/>
              <a:defRPr sz="500">
                <a:solidFill>
                  <a:srgbClr val="000000"/>
                </a:solidFill>
              </a:defRPr>
            </a:pPr>
            <a:r>
              <a:rPr dirty="0"/>
              <a:t>							</a:t>
            </a:r>
          </a:p>
          <a:p>
            <a:pPr marL="0" indent="0" algn="ctr" defTabSz="402336">
              <a:buSzTx/>
              <a:buNone/>
              <a:defRPr sz="400">
                <a:solidFill>
                  <a:srgbClr val="000000"/>
                </a:solidFill>
              </a:defRPr>
            </a:pPr>
            <a:r>
              <a:rPr dirty="0"/>
              <a:t>						 					</a:t>
            </a:r>
          </a:p>
          <a:p>
            <a:pPr marL="0" indent="0" algn="ctr" defTabSz="402336">
              <a:buSzTx/>
              <a:buNone/>
              <a:defRPr sz="400">
                <a:solidFill>
                  <a:srgbClr val="000000"/>
                </a:solidFill>
              </a:defRPr>
            </a:pPr>
            <a:r>
              <a:rPr dirty="0"/>
              <a:t>				</a:t>
            </a:r>
          </a:p>
          <a:p>
            <a:pPr marL="0" indent="0" algn="ctr" defTabSz="402336">
              <a:buSzTx/>
              <a:buNone/>
              <a:defRPr sz="400">
                <a:solidFill>
                  <a:srgbClr val="000000"/>
                </a:solidFill>
              </a:defRPr>
            </a:pPr>
            <a:r>
              <a:rPr dirty="0"/>
              <a:t>			</a:t>
            </a:r>
          </a:p>
          <a:p>
            <a:pPr marL="0" indent="0" algn="ctr" defTabSz="402336">
              <a:buSzTx/>
              <a:buNone/>
              <a:defRPr sz="400">
                <a:solidFill>
                  <a:srgbClr val="000000"/>
                </a:solidFill>
              </a:defRPr>
            </a:pPr>
            <a:r>
              <a:rPr dirty="0"/>
              <a:t>		</a:t>
            </a:r>
          </a:p>
          <a:p>
            <a:pPr marL="0" indent="0" algn="ctr" defTabSz="402336">
              <a:buSzTx/>
              <a:buNone/>
              <a:defRPr sz="1500">
                <a:solidFill>
                  <a:srgbClr val="666666"/>
                </a:solidFill>
              </a:defRPr>
            </a:pPr>
            <a:r>
              <a:rPr dirty="0"/>
              <a:t> </a:t>
            </a:r>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Shape 524"/>
          <p:cNvSpPr>
            <a:spLocks noGrp="1"/>
          </p:cNvSpPr>
          <p:nvPr>
            <p:ph type="title"/>
          </p:nvPr>
        </p:nvSpPr>
        <p:spPr>
          <a:xfrm>
            <a:off x="671899" y="880150"/>
            <a:ext cx="3042050" cy="2948458"/>
          </a:xfrm>
          <a:prstGeom prst="rect">
            <a:avLst/>
          </a:prstGeom>
        </p:spPr>
        <p:txBody>
          <a:bodyPr/>
          <a:lstStyle/>
          <a:p>
            <a:r>
              <a:t>From the Look AHEAD Trial</a:t>
            </a:r>
          </a:p>
        </p:txBody>
      </p:sp>
      <p:pic>
        <p:nvPicPr>
          <p:cNvPr id="525" name="image26.png"/>
          <p:cNvPicPr>
            <a:picLocks noChangeAspect="1"/>
          </p:cNvPicPr>
          <p:nvPr/>
        </p:nvPicPr>
        <p:blipFill>
          <a:blip r:embed="rId2">
            <a:extLst/>
          </a:blip>
          <a:srcRect l="7938" t="25046" r="6125" b="33556"/>
          <a:stretch>
            <a:fillRect/>
          </a:stretch>
        </p:blipFill>
        <p:spPr>
          <a:xfrm>
            <a:off x="3830239" y="1074456"/>
            <a:ext cx="5314229" cy="256001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 name="image8.png"/>
          <p:cNvPicPr>
            <a:picLocks noChangeAspect="1"/>
          </p:cNvPicPr>
          <p:nvPr/>
        </p:nvPicPr>
        <p:blipFill>
          <a:blip r:embed="rId3">
            <a:alphaModFix amt="29000"/>
            <a:extLst/>
          </a:blip>
          <a:stretch>
            <a:fillRect/>
          </a:stretch>
        </p:blipFill>
        <p:spPr>
          <a:xfrm>
            <a:off x="0" y="0"/>
            <a:ext cx="9144000" cy="5143500"/>
          </a:xfrm>
          <a:prstGeom prst="rect">
            <a:avLst/>
          </a:prstGeom>
          <a:ln w="12700">
            <a:miter lim="400000"/>
          </a:ln>
        </p:spPr>
      </p:pic>
      <p:sp>
        <p:nvSpPr>
          <p:cNvPr id="369" name="Shape 369"/>
          <p:cNvSpPr>
            <a:spLocks noGrp="1"/>
          </p:cNvSpPr>
          <p:nvPr>
            <p:ph type="title"/>
          </p:nvPr>
        </p:nvSpPr>
        <p:spPr>
          <a:xfrm>
            <a:off x="457200" y="247437"/>
            <a:ext cx="8229600" cy="857400"/>
          </a:xfrm>
          <a:prstGeom prst="rect">
            <a:avLst/>
          </a:prstGeom>
        </p:spPr>
        <p:txBody>
          <a:bodyPr lIns="45699" tIns="45699" rIns="45699" bIns="45699"/>
          <a:lstStyle>
            <a:lvl1pPr>
              <a:defRPr sz="3600"/>
            </a:lvl1pPr>
          </a:lstStyle>
          <a:p>
            <a:r>
              <a:t>Learning Objectives</a:t>
            </a:r>
          </a:p>
        </p:txBody>
      </p:sp>
      <p:sp>
        <p:nvSpPr>
          <p:cNvPr id="370" name="Shape 370"/>
          <p:cNvSpPr>
            <a:spLocks noGrp="1"/>
          </p:cNvSpPr>
          <p:nvPr>
            <p:ph type="body" idx="1"/>
          </p:nvPr>
        </p:nvSpPr>
        <p:spPr>
          <a:xfrm>
            <a:off x="352500" y="1104837"/>
            <a:ext cx="8791500" cy="3528301"/>
          </a:xfrm>
          <a:prstGeom prst="rect">
            <a:avLst/>
          </a:prstGeom>
        </p:spPr>
        <p:txBody>
          <a:bodyPr lIns="45699" tIns="45699" rIns="45699" bIns="45699"/>
          <a:lstStyle/>
          <a:p>
            <a:pPr indent="-393700">
              <a:lnSpc>
                <a:spcPct val="115000"/>
              </a:lnSpc>
              <a:spcBef>
                <a:spcPts val="0"/>
              </a:spcBef>
              <a:buSzPts val="2600"/>
              <a:buFontTx/>
              <a:buAutoNum type="arabicPeriod"/>
              <a:defRPr sz="2600"/>
            </a:pPr>
            <a:r>
              <a:rPr dirty="0"/>
              <a:t>State three defects of prediabetes and diabetes </a:t>
            </a:r>
          </a:p>
          <a:p>
            <a:pPr indent="-393700">
              <a:lnSpc>
                <a:spcPct val="115000"/>
              </a:lnSpc>
              <a:spcBef>
                <a:spcPts val="0"/>
              </a:spcBef>
              <a:buSzPts val="2600"/>
              <a:buFontTx/>
              <a:buAutoNum type="arabicPeriod"/>
              <a:defRPr sz="2600"/>
            </a:pPr>
            <a:r>
              <a:rPr dirty="0"/>
              <a:t>Compare and contrast two ways a weight-neutral education differs from a weight biased educational session</a:t>
            </a:r>
          </a:p>
          <a:p>
            <a:pPr indent="-393700">
              <a:lnSpc>
                <a:spcPct val="115000"/>
              </a:lnSpc>
              <a:spcBef>
                <a:spcPts val="0"/>
              </a:spcBef>
              <a:buSzPts val="2600"/>
              <a:buFontTx/>
              <a:buAutoNum type="arabicPeriod"/>
              <a:defRPr sz="2600"/>
            </a:pPr>
            <a:r>
              <a:rPr dirty="0"/>
              <a:t>Recognize three warnings signs of disordered eating as it might present in prediabetes or diabetes care</a:t>
            </a:r>
          </a:p>
          <a:p>
            <a:pPr marL="0" indent="0">
              <a:spcBef>
                <a:spcPts val="0"/>
              </a:spcBef>
              <a:buSzTx/>
              <a:buNone/>
              <a:defRPr sz="2700"/>
            </a:pPr>
            <a:r>
              <a:rPr dirty="0"/>
              <a:t> </a:t>
            </a: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Shape 527"/>
          <p:cNvSpPr>
            <a:spLocks noGrp="1"/>
          </p:cNvSpPr>
          <p:nvPr>
            <p:ph type="title"/>
          </p:nvPr>
        </p:nvSpPr>
        <p:spPr>
          <a:xfrm>
            <a:off x="95599" y="-314677"/>
            <a:ext cx="9144001" cy="1472974"/>
          </a:xfrm>
          <a:prstGeom prst="rect">
            <a:avLst/>
          </a:prstGeom>
        </p:spPr>
        <p:txBody>
          <a:bodyPr lIns="45699" tIns="45699" rIns="45699" bIns="45699"/>
          <a:lstStyle/>
          <a:p>
            <a:pPr defTabSz="475487">
              <a:defRPr sz="1300" b="0">
                <a:solidFill>
                  <a:srgbClr val="000000"/>
                </a:solidFill>
              </a:defRPr>
            </a:pPr>
            <a:endParaRPr/>
          </a:p>
          <a:p>
            <a:pPr defTabSz="475487">
              <a:defRPr sz="1300" b="0">
                <a:solidFill>
                  <a:srgbClr val="000000"/>
                </a:solidFill>
              </a:defRPr>
            </a:pPr>
            <a:endParaRPr/>
          </a:p>
          <a:p>
            <a:pPr defTabSz="475487">
              <a:defRPr sz="3700"/>
            </a:pPr>
            <a:r>
              <a:t>Weight-neutral Counseling for Diabetes </a:t>
            </a:r>
          </a:p>
        </p:txBody>
      </p:sp>
      <p:sp>
        <p:nvSpPr>
          <p:cNvPr id="528" name="Shape 528"/>
          <p:cNvSpPr>
            <a:spLocks noGrp="1"/>
          </p:cNvSpPr>
          <p:nvPr>
            <p:ph type="body" idx="1"/>
          </p:nvPr>
        </p:nvSpPr>
        <p:spPr>
          <a:xfrm>
            <a:off x="271849" y="1254056"/>
            <a:ext cx="8791500" cy="3528304"/>
          </a:xfrm>
          <a:prstGeom prst="rect">
            <a:avLst/>
          </a:prstGeom>
        </p:spPr>
        <p:txBody>
          <a:bodyPr lIns="45699" tIns="45699" rIns="45699" bIns="45699"/>
          <a:lstStyle/>
          <a:p>
            <a:pPr marL="397763" indent="-342517" defTabSz="795527">
              <a:lnSpc>
                <a:spcPct val="103500"/>
              </a:lnSpc>
              <a:spcBef>
                <a:spcPts val="0"/>
              </a:spcBef>
              <a:buSzPts val="2200"/>
              <a:defRPr sz="2200"/>
            </a:pPr>
            <a:r>
              <a:rPr dirty="0"/>
              <a:t>The effectiveness of weight loss for diabetes, long term is poor - the results from the Look AHEAD Trial show this.</a:t>
            </a:r>
          </a:p>
          <a:p>
            <a:pPr marL="397763" indent="-342517" defTabSz="795527">
              <a:lnSpc>
                <a:spcPct val="103500"/>
              </a:lnSpc>
              <a:spcBef>
                <a:spcPts val="0"/>
              </a:spcBef>
              <a:buSzPts val="2200"/>
              <a:defRPr sz="2200"/>
            </a:pPr>
            <a:r>
              <a:rPr dirty="0"/>
              <a:t>Always remember -- Weight </a:t>
            </a:r>
            <a:r>
              <a:rPr b="1" i="1" u="sng" dirty="0"/>
              <a:t>is not a behavior</a:t>
            </a:r>
            <a:r>
              <a:rPr dirty="0"/>
              <a:t> </a:t>
            </a:r>
          </a:p>
          <a:p>
            <a:pPr marL="397763" indent="-342517" defTabSz="795527">
              <a:lnSpc>
                <a:spcPct val="103500"/>
              </a:lnSpc>
              <a:spcBef>
                <a:spcPts val="0"/>
              </a:spcBef>
              <a:buSzPts val="2200"/>
              <a:defRPr sz="2200" b="1" i="1" u="sng"/>
            </a:pPr>
            <a:r>
              <a:rPr dirty="0"/>
              <a:t>Weight loss</a:t>
            </a:r>
            <a:r>
              <a:rPr b="0" i="0" u="none" dirty="0"/>
              <a:t> does not cure diabetes</a:t>
            </a:r>
          </a:p>
          <a:p>
            <a:pPr marL="397763" indent="-342517" defTabSz="795527">
              <a:lnSpc>
                <a:spcPct val="103500"/>
              </a:lnSpc>
              <a:spcBef>
                <a:spcPts val="0"/>
              </a:spcBef>
              <a:buSzPts val="2200"/>
              <a:defRPr sz="2200" b="1" i="1" u="sng"/>
            </a:pPr>
            <a:r>
              <a:rPr dirty="0"/>
              <a:t>Lifestyle change</a:t>
            </a:r>
            <a:r>
              <a:rPr b="0" i="0" u="none" dirty="0"/>
              <a:t> (eating well, enjoyable movement, sleep, stress management) improve blood glucose immediately and makes overall management effective.</a:t>
            </a:r>
          </a:p>
          <a:p>
            <a:pPr marL="0" indent="0" defTabSz="795527">
              <a:lnSpc>
                <a:spcPct val="103500"/>
              </a:lnSpc>
              <a:spcBef>
                <a:spcPts val="0"/>
              </a:spcBef>
              <a:buSzTx/>
              <a:buNone/>
              <a:defRPr sz="2200"/>
            </a:pPr>
            <a:endParaRPr b="0" i="0" u="none" dirty="0"/>
          </a:p>
          <a:p>
            <a:pPr marL="0" indent="0" defTabSz="795527">
              <a:lnSpc>
                <a:spcPct val="90000"/>
              </a:lnSpc>
              <a:spcBef>
                <a:spcPts val="0"/>
              </a:spcBef>
              <a:buSzTx/>
              <a:buNone/>
              <a:defRPr sz="2300"/>
            </a:pPr>
            <a:r>
              <a:rPr dirty="0"/>
              <a:t> </a:t>
            </a:r>
          </a:p>
        </p:txBody>
      </p:sp>
    </p:spTree>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p:cNvSpPr>
          <p:nvPr>
            <p:ph type="title"/>
          </p:nvPr>
        </p:nvSpPr>
        <p:spPr>
          <a:xfrm>
            <a:off x="457200" y="222038"/>
            <a:ext cx="8229600" cy="857400"/>
          </a:xfrm>
          <a:prstGeom prst="rect">
            <a:avLst/>
          </a:prstGeom>
        </p:spPr>
        <p:txBody>
          <a:bodyPr lIns="45699" tIns="45699" rIns="45699" bIns="45699">
            <a:normAutofit fontScale="90000"/>
          </a:bodyPr>
          <a:lstStyle/>
          <a:p>
            <a:pPr algn="ctr" defTabSz="548640">
              <a:defRPr sz="4320"/>
            </a:pPr>
            <a:endParaRPr sz="600" b="0">
              <a:solidFill>
                <a:srgbClr val="000000"/>
              </a:solidFill>
            </a:endParaRPr>
          </a:p>
          <a:p>
            <a:pPr algn="ctr" defTabSz="548640">
              <a:defRPr sz="4320"/>
            </a:pPr>
            <a:endParaRPr sz="600" b="0">
              <a:solidFill>
                <a:srgbClr val="000000"/>
              </a:solidFill>
            </a:endParaRPr>
          </a:p>
          <a:p>
            <a:pPr algn="ctr" defTabSz="548640">
              <a:defRPr sz="4320"/>
            </a:pPr>
            <a:r>
              <a:t>The Insulin Knife Concept</a:t>
            </a:r>
          </a:p>
        </p:txBody>
      </p:sp>
      <p:pic>
        <p:nvPicPr>
          <p:cNvPr id="531" name="image27.jpeg"/>
          <p:cNvPicPr>
            <a:picLocks noChangeAspect="1"/>
          </p:cNvPicPr>
          <p:nvPr/>
        </p:nvPicPr>
        <p:blipFill>
          <a:blip r:embed="rId2">
            <a:extLst/>
          </a:blip>
          <a:stretch>
            <a:fillRect/>
          </a:stretch>
        </p:blipFill>
        <p:spPr>
          <a:xfrm rot="2">
            <a:off x="3954624" y="1351074"/>
            <a:ext cx="3003598" cy="3457151"/>
          </a:xfrm>
          <a:prstGeom prst="rect">
            <a:avLst/>
          </a:prstGeom>
          <a:ln w="12700">
            <a:miter lim="400000"/>
          </a:ln>
        </p:spPr>
      </p:pic>
      <p:sp>
        <p:nvSpPr>
          <p:cNvPr id="532" name="Shape 532"/>
          <p:cNvSpPr/>
          <p:nvPr/>
        </p:nvSpPr>
        <p:spPr>
          <a:xfrm>
            <a:off x="1099650" y="1239275"/>
            <a:ext cx="2542502" cy="2834891"/>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spAutoFit/>
          </a:bodyPr>
          <a:lstStyle>
            <a:lvl1pPr algn="ctr">
              <a:defRPr sz="3600">
                <a:latin typeface="+mj-lt"/>
                <a:ea typeface="+mj-ea"/>
                <a:cs typeface="+mj-cs"/>
                <a:sym typeface="Arial"/>
              </a:defRPr>
            </a:lvl1pPr>
          </a:lstStyle>
          <a:p>
            <a:r>
              <a:t>This handout is available for download. </a:t>
            </a:r>
          </a:p>
        </p:txBody>
      </p:sp>
    </p:spTree>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p:cNvSpPr>
          <p:nvPr>
            <p:ph type="title"/>
          </p:nvPr>
        </p:nvSpPr>
        <p:spPr>
          <a:xfrm>
            <a:off x="457200" y="205978"/>
            <a:ext cx="8229600" cy="857400"/>
          </a:xfrm>
          <a:prstGeom prst="rect">
            <a:avLst/>
          </a:prstGeom>
        </p:spPr>
        <p:txBody>
          <a:bodyPr>
            <a:normAutofit fontScale="90000"/>
          </a:bodyPr>
          <a:lstStyle>
            <a:lvl1pPr defTabSz="603504">
              <a:defRPr sz="4752"/>
            </a:lvl1pPr>
          </a:lstStyle>
          <a:p>
            <a:r>
              <a:t>Using the “Insulin Knife”</a:t>
            </a:r>
          </a:p>
        </p:txBody>
      </p:sp>
      <p:sp>
        <p:nvSpPr>
          <p:cNvPr id="535" name="Shape 535"/>
          <p:cNvSpPr>
            <a:spLocks noGrp="1"/>
          </p:cNvSpPr>
          <p:nvPr>
            <p:ph type="body" sz="half" idx="1"/>
          </p:nvPr>
        </p:nvSpPr>
        <p:spPr>
          <a:xfrm>
            <a:off x="457198" y="1212298"/>
            <a:ext cx="3857102" cy="3725703"/>
          </a:xfrm>
          <a:prstGeom prst="rect">
            <a:avLst/>
          </a:prstGeom>
        </p:spPr>
        <p:txBody>
          <a:bodyPr/>
          <a:lstStyle/>
          <a:p>
            <a:pPr indent="0">
              <a:lnSpc>
                <a:spcPct val="115000"/>
              </a:lnSpc>
            </a:pPr>
            <a:r>
              <a:t>Before using this handout, the educator will set the stage to help the client imagine that insulin is like a knife. </a:t>
            </a:r>
          </a:p>
          <a:p>
            <a:pPr indent="0">
              <a:lnSpc>
                <a:spcPct val="115000"/>
              </a:lnSpc>
              <a:defRPr sz="1100"/>
            </a:pPr>
            <a:r>
              <a:t>			 				</a:t>
            </a:r>
          </a:p>
        </p:txBody>
      </p:sp>
      <p:pic>
        <p:nvPicPr>
          <p:cNvPr id="536" name="image28.jpeg"/>
          <p:cNvPicPr>
            <a:picLocks noChangeAspect="1"/>
          </p:cNvPicPr>
          <p:nvPr/>
        </p:nvPicPr>
        <p:blipFill>
          <a:blip r:embed="rId2">
            <a:extLst/>
          </a:blip>
          <a:srcRect l="22688" r="20335"/>
          <a:stretch>
            <a:fillRect/>
          </a:stretch>
        </p:blipFill>
        <p:spPr>
          <a:xfrm>
            <a:off x="4887240" y="1215775"/>
            <a:ext cx="3184315" cy="3725699"/>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p:cNvSpPr>
          <p:nvPr>
            <p:ph type="title"/>
          </p:nvPr>
        </p:nvSpPr>
        <p:spPr>
          <a:xfrm>
            <a:off x="457200" y="205978"/>
            <a:ext cx="8229600" cy="857400"/>
          </a:xfrm>
          <a:prstGeom prst="rect">
            <a:avLst/>
          </a:prstGeom>
        </p:spPr>
        <p:txBody>
          <a:bodyPr/>
          <a:lstStyle/>
          <a:p>
            <a:r>
              <a:rPr dirty="0"/>
              <a:t>Counseling dialog</a:t>
            </a:r>
          </a:p>
        </p:txBody>
      </p:sp>
      <p:sp>
        <p:nvSpPr>
          <p:cNvPr id="539" name="Shape 539"/>
          <p:cNvSpPr>
            <a:spLocks noGrp="1"/>
          </p:cNvSpPr>
          <p:nvPr>
            <p:ph type="body" idx="1"/>
          </p:nvPr>
        </p:nvSpPr>
        <p:spPr>
          <a:xfrm>
            <a:off x="457200" y="1200149"/>
            <a:ext cx="8229600" cy="3725703"/>
          </a:xfrm>
          <a:prstGeom prst="rect">
            <a:avLst/>
          </a:prstGeom>
        </p:spPr>
        <p:txBody>
          <a:bodyPr/>
          <a:lstStyle/>
          <a:p>
            <a:pPr indent="0">
              <a:lnSpc>
                <a:spcPct val="115000"/>
              </a:lnSpc>
              <a:defRPr sz="2400" i="1"/>
            </a:pPr>
            <a:r>
              <a:rPr dirty="0"/>
              <a:t>“You understand that the nutrition that you eat is trapped in the blood stream and can’t move into the cells unless there is insulin.” [agrees/affirm] </a:t>
            </a:r>
          </a:p>
          <a:p>
            <a:pPr indent="0">
              <a:lnSpc>
                <a:spcPct val="115000"/>
              </a:lnSpc>
              <a:defRPr sz="2400" i="1"/>
            </a:pPr>
            <a:endParaRPr dirty="0"/>
          </a:p>
          <a:p>
            <a:pPr indent="0">
              <a:lnSpc>
                <a:spcPct val="115000"/>
              </a:lnSpc>
              <a:defRPr sz="2400" i="1"/>
            </a:pPr>
            <a:r>
              <a:rPr dirty="0"/>
              <a:t>“To understand diabetes better, imagine that insulin is like a knife.”</a:t>
            </a:r>
          </a:p>
          <a:p>
            <a:pPr indent="0">
              <a:lnSpc>
                <a:spcPct val="115000"/>
              </a:lnSpc>
              <a:defRPr sz="2400" i="1"/>
            </a:pPr>
            <a:r>
              <a:rPr dirty="0"/>
              <a:t>[agrees/affirm] </a:t>
            </a:r>
          </a:p>
        </p:txBody>
      </p:sp>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p:cNvSpPr>
          <p:nvPr>
            <p:ph type="title"/>
          </p:nvPr>
        </p:nvSpPr>
        <p:spPr>
          <a:xfrm>
            <a:off x="457200" y="205978"/>
            <a:ext cx="8229600" cy="857400"/>
          </a:xfrm>
          <a:prstGeom prst="rect">
            <a:avLst/>
          </a:prstGeom>
        </p:spPr>
        <p:txBody>
          <a:bodyPr>
            <a:normAutofit fontScale="90000"/>
          </a:bodyPr>
          <a:lstStyle>
            <a:lvl1pPr defTabSz="877823">
              <a:defRPr sz="4800"/>
            </a:lvl1pPr>
          </a:lstStyle>
          <a:p>
            <a:r>
              <a:t>Using the “Insulin Knife”</a:t>
            </a:r>
          </a:p>
        </p:txBody>
      </p:sp>
      <p:sp>
        <p:nvSpPr>
          <p:cNvPr id="542" name="Shape 542"/>
          <p:cNvSpPr>
            <a:spLocks noGrp="1"/>
          </p:cNvSpPr>
          <p:nvPr>
            <p:ph type="body" idx="1"/>
          </p:nvPr>
        </p:nvSpPr>
        <p:spPr>
          <a:xfrm>
            <a:off x="457200" y="1127199"/>
            <a:ext cx="8229600" cy="3725703"/>
          </a:xfrm>
          <a:prstGeom prst="rect">
            <a:avLst/>
          </a:prstGeom>
        </p:spPr>
        <p:txBody>
          <a:bodyPr>
            <a:normAutofit lnSpcReduction="10000"/>
          </a:bodyPr>
          <a:lstStyle/>
          <a:p>
            <a:pPr indent="0">
              <a:defRPr sz="1100"/>
            </a:pPr>
            <a:r>
              <a:t>				</a:t>
            </a:r>
            <a:r>
              <a:rPr b="1"/>
              <a:t> </a:t>
            </a:r>
          </a:p>
          <a:p>
            <a:pPr indent="0">
              <a:lnSpc>
                <a:spcPct val="115000"/>
              </a:lnSpc>
              <a:defRPr sz="2600"/>
            </a:pPr>
            <a:r>
              <a:t>“When you are diagnosed with diabetes, your provider has to answer three questions to manage your blood sugar.</a:t>
            </a:r>
          </a:p>
          <a:p>
            <a:pPr marL="457200" indent="-393700">
              <a:lnSpc>
                <a:spcPct val="115000"/>
              </a:lnSpc>
              <a:buClr>
                <a:srgbClr val="000000"/>
              </a:buClr>
              <a:buSzPts val="2600"/>
              <a:buAutoNum type="arabicPeriod"/>
              <a:defRPr sz="2600"/>
            </a:pPr>
            <a:r>
              <a:t>How </a:t>
            </a:r>
            <a:r>
              <a:rPr b="1"/>
              <a:t>BIG</a:t>
            </a:r>
            <a:r>
              <a:t> is your Insulin Knife?</a:t>
            </a:r>
          </a:p>
          <a:p>
            <a:pPr marL="457200" indent="-393700">
              <a:lnSpc>
                <a:spcPct val="115000"/>
              </a:lnSpc>
              <a:buClr>
                <a:srgbClr val="000000"/>
              </a:buClr>
              <a:buSzPts val="2600"/>
              <a:buAutoNum type="arabicPeriod"/>
              <a:defRPr sz="2600"/>
            </a:pPr>
            <a:r>
              <a:t>How </a:t>
            </a:r>
            <a:r>
              <a:rPr b="1"/>
              <a:t>SHARP</a:t>
            </a:r>
            <a:r>
              <a:t> is your Insulin Knife?</a:t>
            </a:r>
          </a:p>
          <a:p>
            <a:pPr marL="457200" indent="-393700">
              <a:lnSpc>
                <a:spcPct val="115000"/>
              </a:lnSpc>
              <a:buClr>
                <a:srgbClr val="000000"/>
              </a:buClr>
              <a:buSzPts val="2600"/>
              <a:buAutoNum type="arabicPeriod"/>
              <a:defRPr sz="2600" b="1"/>
            </a:pPr>
            <a:r>
              <a:t>HOW MUCH WORK</a:t>
            </a:r>
            <a:r>
              <a:rPr b="0"/>
              <a:t> are you asking your </a:t>
            </a:r>
          </a:p>
          <a:p>
            <a:pPr indent="0">
              <a:lnSpc>
                <a:spcPct val="115000"/>
              </a:lnSpc>
              <a:defRPr sz="2600"/>
            </a:pPr>
            <a:r>
              <a:t>Insulin Knife to do?”</a:t>
            </a:r>
          </a:p>
          <a:p>
            <a:pPr indent="0">
              <a:lnSpc>
                <a:spcPct val="115000"/>
              </a:lnSpc>
              <a:defRPr sz="1100"/>
            </a:pPr>
            <a:r>
              <a:t>			 				</a:t>
            </a:r>
          </a:p>
        </p:txBody>
      </p:sp>
    </p:spTree>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p:cNvSpPr>
          <p:nvPr>
            <p:ph type="title"/>
          </p:nvPr>
        </p:nvSpPr>
        <p:spPr>
          <a:xfrm>
            <a:off x="457200" y="172147"/>
            <a:ext cx="8229600" cy="1219816"/>
          </a:xfrm>
          <a:prstGeom prst="rect">
            <a:avLst/>
          </a:prstGeom>
        </p:spPr>
        <p:txBody>
          <a:bodyPr/>
          <a:lstStyle/>
          <a:p>
            <a:pPr defTabSz="548640">
              <a:defRPr sz="3800"/>
            </a:pPr>
            <a:r>
              <a:rPr dirty="0"/>
              <a:t>Meet Robert </a:t>
            </a:r>
          </a:p>
        </p:txBody>
      </p:sp>
      <p:sp>
        <p:nvSpPr>
          <p:cNvPr id="545" name="Shape 545"/>
          <p:cNvSpPr>
            <a:spLocks noGrp="1"/>
          </p:cNvSpPr>
          <p:nvPr>
            <p:ph type="body" sz="half" idx="1"/>
          </p:nvPr>
        </p:nvSpPr>
        <p:spPr>
          <a:xfrm>
            <a:off x="82747" y="1135499"/>
            <a:ext cx="5334003" cy="3698967"/>
          </a:xfrm>
          <a:prstGeom prst="rect">
            <a:avLst/>
          </a:prstGeom>
        </p:spPr>
        <p:txBody>
          <a:bodyPr>
            <a:normAutofit fontScale="92500"/>
          </a:bodyPr>
          <a:lstStyle/>
          <a:p>
            <a:pPr marL="596900" indent="-368300">
              <a:lnSpc>
                <a:spcPct val="115000"/>
              </a:lnSpc>
              <a:spcBef>
                <a:spcPts val="0"/>
              </a:spcBef>
              <a:buClr>
                <a:srgbClr val="222222"/>
              </a:buClr>
              <a:buSzPts val="2200"/>
              <a:buChar char="●"/>
              <a:defRPr sz="2200">
                <a:solidFill>
                  <a:srgbClr val="222222"/>
                </a:solidFill>
              </a:defRPr>
            </a:pPr>
            <a:r>
              <a:rPr lang="en-US" dirty="0" smtClean="0"/>
              <a:t>The message he hears: </a:t>
            </a:r>
            <a:r>
              <a:rPr lang="en-US" dirty="0"/>
              <a:t>“</a:t>
            </a:r>
            <a:r>
              <a:rPr lang="en-US" b="1" i="1" dirty="0"/>
              <a:t>Restrict your carbs and eat more protein”.</a:t>
            </a:r>
            <a:endParaRPr lang="en-US" dirty="0" smtClean="0"/>
          </a:p>
          <a:p>
            <a:pPr marL="596900" indent="-368300">
              <a:lnSpc>
                <a:spcPct val="115000"/>
              </a:lnSpc>
              <a:spcBef>
                <a:spcPts val="0"/>
              </a:spcBef>
              <a:buClr>
                <a:srgbClr val="222222"/>
              </a:buClr>
              <a:buSzPts val="2200"/>
              <a:buChar char="●"/>
              <a:defRPr sz="2200">
                <a:solidFill>
                  <a:srgbClr val="222222"/>
                </a:solidFill>
              </a:defRPr>
            </a:pPr>
            <a:r>
              <a:rPr dirty="0" smtClean="0"/>
              <a:t>You </a:t>
            </a:r>
            <a:r>
              <a:rPr dirty="0"/>
              <a:t>learn that he is a former college athlete,  and he "binges" and sometimes doesn't take his insulin.</a:t>
            </a:r>
          </a:p>
          <a:p>
            <a:pPr marL="596900" indent="-368300">
              <a:lnSpc>
                <a:spcPct val="115000"/>
              </a:lnSpc>
              <a:spcBef>
                <a:spcPts val="0"/>
              </a:spcBef>
              <a:buClr>
                <a:srgbClr val="222222"/>
              </a:buClr>
              <a:buSzPts val="2200"/>
              <a:buChar char="●"/>
              <a:defRPr sz="2200">
                <a:solidFill>
                  <a:srgbClr val="222222"/>
                </a:solidFill>
              </a:defRPr>
            </a:pPr>
            <a:r>
              <a:rPr dirty="0"/>
              <a:t>He is very dissatisfied with his body (body </a:t>
            </a:r>
            <a:r>
              <a:rPr dirty="0" err="1"/>
              <a:t>dysmorphia</a:t>
            </a:r>
            <a:r>
              <a:rPr dirty="0"/>
              <a:t>)</a:t>
            </a:r>
          </a:p>
          <a:p>
            <a:pPr marL="596900" indent="-368300">
              <a:lnSpc>
                <a:spcPct val="115000"/>
              </a:lnSpc>
              <a:spcBef>
                <a:spcPts val="0"/>
              </a:spcBef>
              <a:buClr>
                <a:srgbClr val="222222"/>
              </a:buClr>
              <a:buSzPts val="2200"/>
              <a:buChar char="●"/>
              <a:defRPr sz="2200">
                <a:solidFill>
                  <a:srgbClr val="222222"/>
                </a:solidFill>
              </a:defRPr>
            </a:pPr>
            <a:r>
              <a:rPr dirty="0"/>
              <a:t>He states that he is eating very few carbs (recall shows about 50g per day</a:t>
            </a:r>
          </a:p>
        </p:txBody>
      </p:sp>
      <p:pic>
        <p:nvPicPr>
          <p:cNvPr id="546" name="image21.jpeg"/>
          <p:cNvPicPr>
            <a:picLocks noChangeAspect="1"/>
          </p:cNvPicPr>
          <p:nvPr/>
        </p:nvPicPr>
        <p:blipFill>
          <a:blip r:embed="rId3">
            <a:extLst/>
          </a:blip>
          <a:srcRect l="9350" r="9342"/>
          <a:stretch>
            <a:fillRect/>
          </a:stretch>
        </p:blipFill>
        <p:spPr>
          <a:xfrm>
            <a:off x="5416750" y="1505174"/>
            <a:ext cx="3548749" cy="2915626"/>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p:cNvSpPr>
          <p:nvPr>
            <p:ph type="title"/>
          </p:nvPr>
        </p:nvSpPr>
        <p:spPr>
          <a:xfrm>
            <a:off x="457200" y="205978"/>
            <a:ext cx="8229600" cy="857400"/>
          </a:xfrm>
          <a:prstGeom prst="rect">
            <a:avLst/>
          </a:prstGeom>
        </p:spPr>
        <p:txBody>
          <a:bodyPr/>
          <a:lstStyle>
            <a:lvl1pPr>
              <a:defRPr>
                <a:solidFill>
                  <a:srgbClr val="0076C0"/>
                </a:solidFill>
              </a:defRPr>
            </a:lvl1pPr>
          </a:lstStyle>
          <a:p>
            <a:r>
              <a:t>Insulin Function Declines</a:t>
            </a:r>
          </a:p>
        </p:txBody>
      </p:sp>
      <p:pic>
        <p:nvPicPr>
          <p:cNvPr id="551" name="image29.jpeg"/>
          <p:cNvPicPr>
            <a:picLocks noChangeAspect="1"/>
          </p:cNvPicPr>
          <p:nvPr/>
        </p:nvPicPr>
        <p:blipFill>
          <a:blip r:embed="rId2">
            <a:extLst/>
          </a:blip>
          <a:stretch>
            <a:fillRect/>
          </a:stretch>
        </p:blipFill>
        <p:spPr>
          <a:xfrm>
            <a:off x="457201" y="1229725"/>
            <a:ext cx="5218375" cy="3913774"/>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Shape 553"/>
          <p:cNvSpPr>
            <a:spLocks noGrp="1"/>
          </p:cNvSpPr>
          <p:nvPr>
            <p:ph type="title"/>
          </p:nvPr>
        </p:nvSpPr>
        <p:spPr>
          <a:xfrm>
            <a:off x="393899" y="0"/>
            <a:ext cx="8356201" cy="957771"/>
          </a:xfrm>
          <a:prstGeom prst="rect">
            <a:avLst/>
          </a:prstGeom>
        </p:spPr>
        <p:txBody>
          <a:bodyPr/>
          <a:lstStyle>
            <a:lvl1pPr algn="ctr">
              <a:defRPr>
                <a:solidFill>
                  <a:srgbClr val="0076C0"/>
                </a:solidFill>
              </a:defRPr>
            </a:lvl1pPr>
          </a:lstStyle>
          <a:p>
            <a:r>
              <a:t>“How Big” is your knife?</a:t>
            </a:r>
          </a:p>
        </p:txBody>
      </p:sp>
      <p:pic>
        <p:nvPicPr>
          <p:cNvPr id="554" name="image30.png"/>
          <p:cNvPicPr>
            <a:picLocks noChangeAspect="1"/>
          </p:cNvPicPr>
          <p:nvPr/>
        </p:nvPicPr>
        <p:blipFill>
          <a:blip r:embed="rId2">
            <a:extLst/>
          </a:blip>
          <a:stretch>
            <a:fillRect/>
          </a:stretch>
        </p:blipFill>
        <p:spPr>
          <a:xfrm>
            <a:off x="1879600" y="1809408"/>
            <a:ext cx="5596048" cy="190999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Shape 556"/>
          <p:cNvSpPr>
            <a:spLocks noGrp="1"/>
          </p:cNvSpPr>
          <p:nvPr>
            <p:ph type="title"/>
          </p:nvPr>
        </p:nvSpPr>
        <p:spPr>
          <a:xfrm>
            <a:off x="457200" y="205978"/>
            <a:ext cx="8229600" cy="857400"/>
          </a:xfrm>
          <a:prstGeom prst="rect">
            <a:avLst/>
          </a:prstGeom>
        </p:spPr>
        <p:txBody>
          <a:bodyPr/>
          <a:lstStyle>
            <a:lvl1pPr>
              <a:defRPr sz="4000">
                <a:solidFill>
                  <a:srgbClr val="0076C0"/>
                </a:solidFill>
              </a:defRPr>
            </a:lvl1pPr>
          </a:lstStyle>
          <a:p>
            <a:r>
              <a:t>Counseling Robert</a:t>
            </a:r>
          </a:p>
        </p:txBody>
      </p:sp>
      <p:sp>
        <p:nvSpPr>
          <p:cNvPr id="557" name="Shape 557"/>
          <p:cNvSpPr>
            <a:spLocks noGrp="1"/>
          </p:cNvSpPr>
          <p:nvPr>
            <p:ph type="body" sz="half" idx="1"/>
          </p:nvPr>
        </p:nvSpPr>
        <p:spPr>
          <a:xfrm>
            <a:off x="457200" y="1200149"/>
            <a:ext cx="2937300" cy="3725703"/>
          </a:xfrm>
          <a:prstGeom prst="rect">
            <a:avLst/>
          </a:prstGeom>
        </p:spPr>
        <p:txBody>
          <a:bodyPr/>
          <a:lstStyle/>
          <a:p>
            <a:pPr indent="0">
              <a:defRPr sz="2400" i="1">
                <a:solidFill>
                  <a:srgbClr val="A30101"/>
                </a:solidFill>
              </a:defRPr>
            </a:pPr>
            <a:r>
              <a:t>Simple Reflection</a:t>
            </a:r>
          </a:p>
          <a:p>
            <a:pPr indent="0"/>
            <a:r>
              <a:t>“You’re thinking that if you eat less, than your diabetes will improve.” </a:t>
            </a:r>
          </a:p>
        </p:txBody>
      </p:sp>
      <p:sp>
        <p:nvSpPr>
          <p:cNvPr id="558" name="Shape 558"/>
          <p:cNvSpPr>
            <a:spLocks noGrp="1"/>
          </p:cNvSpPr>
          <p:nvPr>
            <p:ph type="body" idx="13"/>
          </p:nvPr>
        </p:nvSpPr>
        <p:spPr>
          <a:xfrm>
            <a:off x="3834951" y="1200149"/>
            <a:ext cx="4851902" cy="3725703"/>
          </a:xfrm>
          <a:prstGeom prst="rect">
            <a:avLst/>
          </a:prstGeom>
          <a:extLst>
            <a:ext uri="{C572A759-6A51-4108-AA02-DFA0A04FC94B}">
              <ma14:wrappingTextBoxFlag xmlns="" xmlns:ma14="http://schemas.microsoft.com/office/mac/drawingml/2011/main" val="1"/>
            </a:ext>
          </a:extLst>
        </p:spPr>
        <p:txBody>
          <a:bodyPr/>
          <a:lstStyle/>
          <a:p>
            <a:pPr marL="0" indent="0">
              <a:lnSpc>
                <a:spcPct val="100000"/>
              </a:lnSpc>
              <a:buSzTx/>
              <a:buNone/>
              <a:defRPr sz="2400" i="1">
                <a:solidFill>
                  <a:srgbClr val="A30101"/>
                </a:solidFill>
              </a:defRPr>
            </a:pPr>
            <a:r>
              <a:t>Open Ended Question</a:t>
            </a:r>
          </a:p>
          <a:p>
            <a:pPr marL="0" indent="0">
              <a:lnSpc>
                <a:spcPct val="100000"/>
              </a:lnSpc>
              <a:buSzTx/>
              <a:buNone/>
              <a:defRPr sz="3000">
                <a:solidFill>
                  <a:srgbClr val="000000"/>
                </a:solidFill>
              </a:defRPr>
            </a:pPr>
            <a:r>
              <a:t>“What would be the benefit of understanding how insulin production changes with diabetes. </a:t>
            </a:r>
            <a:r>
              <a:rPr b="1"/>
              <a:t>IE: learning how big your insulin knife is.”</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 name="Shape 560"/>
          <p:cNvSpPr>
            <a:spLocks noGrp="1"/>
          </p:cNvSpPr>
          <p:nvPr>
            <p:ph type="title"/>
          </p:nvPr>
        </p:nvSpPr>
        <p:spPr>
          <a:xfrm>
            <a:off x="215900" y="45147"/>
            <a:ext cx="8229600" cy="1556961"/>
          </a:xfrm>
          <a:prstGeom prst="rect">
            <a:avLst/>
          </a:prstGeom>
        </p:spPr>
        <p:txBody>
          <a:bodyPr/>
          <a:lstStyle/>
          <a:p>
            <a:pPr defTabSz="621791">
              <a:defRPr sz="4800"/>
            </a:pPr>
            <a:r>
              <a:rPr dirty="0"/>
              <a:t>Meet Stacey </a:t>
            </a:r>
          </a:p>
        </p:txBody>
      </p:sp>
      <p:sp>
        <p:nvSpPr>
          <p:cNvPr id="561" name="Shape 561"/>
          <p:cNvSpPr>
            <a:spLocks noGrp="1"/>
          </p:cNvSpPr>
          <p:nvPr>
            <p:ph type="body" sz="half" idx="1"/>
          </p:nvPr>
        </p:nvSpPr>
        <p:spPr>
          <a:xfrm>
            <a:off x="310173" y="1440398"/>
            <a:ext cx="3927904" cy="3285303"/>
          </a:xfrm>
          <a:prstGeom prst="rect">
            <a:avLst/>
          </a:prstGeom>
        </p:spPr>
        <p:txBody>
          <a:bodyPr/>
          <a:lstStyle/>
          <a:p>
            <a:pPr marL="0" indent="0">
              <a:lnSpc>
                <a:spcPct val="115000"/>
              </a:lnSpc>
              <a:spcBef>
                <a:spcPts val="0"/>
              </a:spcBef>
              <a:buSzTx/>
              <a:buNone/>
              <a:defRPr sz="2400">
                <a:solidFill>
                  <a:srgbClr val="222222"/>
                </a:solidFill>
              </a:defRPr>
            </a:pPr>
            <a:r>
              <a:rPr dirty="0"/>
              <a:t>The message she hears: </a:t>
            </a:r>
            <a:r>
              <a:rPr lang="en-US" b="1" i="1" dirty="0"/>
              <a:t>“Eat less and move more for health</a:t>
            </a:r>
            <a:r>
              <a:rPr lang="en-US" dirty="0" smtClean="0"/>
              <a:t>.”</a:t>
            </a:r>
          </a:p>
          <a:p>
            <a:pPr marL="0" indent="0">
              <a:lnSpc>
                <a:spcPct val="115000"/>
              </a:lnSpc>
              <a:spcBef>
                <a:spcPts val="0"/>
              </a:spcBef>
              <a:buSzTx/>
              <a:buNone/>
              <a:defRPr sz="2400">
                <a:solidFill>
                  <a:srgbClr val="222222"/>
                </a:solidFill>
              </a:defRPr>
            </a:pPr>
            <a:r>
              <a:rPr b="1" dirty="0" smtClean="0"/>
              <a:t>Infertility </a:t>
            </a:r>
            <a:r>
              <a:rPr b="1" dirty="0"/>
              <a:t>notes</a:t>
            </a:r>
            <a:r>
              <a:rPr dirty="0"/>
              <a:t> state: infertility from 20-pound weight loss and lack of menses 3 years</a:t>
            </a:r>
          </a:p>
        </p:txBody>
      </p:sp>
      <p:pic>
        <p:nvPicPr>
          <p:cNvPr id="562" name="image22.jpeg"/>
          <p:cNvPicPr>
            <a:picLocks noChangeAspect="1"/>
          </p:cNvPicPr>
          <p:nvPr/>
        </p:nvPicPr>
        <p:blipFill>
          <a:blip r:embed="rId3">
            <a:extLst/>
          </a:blip>
          <a:srcRect l="32407" t="11550" r="13148"/>
          <a:stretch>
            <a:fillRect/>
          </a:stretch>
        </p:blipFill>
        <p:spPr>
          <a:xfrm>
            <a:off x="4206692" y="1368549"/>
            <a:ext cx="3188460" cy="3429195"/>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9.jpeg"/>
          <p:cNvPicPr>
            <a:picLocks noChangeAspect="1"/>
          </p:cNvPicPr>
          <p:nvPr/>
        </p:nvPicPr>
        <p:blipFill>
          <a:blip r:embed="rId3">
            <a:alphaModFix amt="49875"/>
            <a:extLst/>
          </a:blip>
          <a:stretch>
            <a:fillRect/>
          </a:stretch>
        </p:blipFill>
        <p:spPr>
          <a:xfrm>
            <a:off x="0" y="1"/>
            <a:ext cx="9144000" cy="5143499"/>
          </a:xfrm>
          <a:prstGeom prst="rect">
            <a:avLst/>
          </a:prstGeom>
          <a:ln w="12700">
            <a:miter lim="400000"/>
          </a:ln>
        </p:spPr>
      </p:pic>
      <p:sp>
        <p:nvSpPr>
          <p:cNvPr id="373" name="Shape 373"/>
          <p:cNvSpPr>
            <a:spLocks noGrp="1"/>
          </p:cNvSpPr>
          <p:nvPr>
            <p:ph type="title"/>
          </p:nvPr>
        </p:nvSpPr>
        <p:spPr>
          <a:xfrm>
            <a:off x="457200" y="247438"/>
            <a:ext cx="8229600" cy="857400"/>
          </a:xfrm>
          <a:prstGeom prst="rect">
            <a:avLst/>
          </a:prstGeom>
        </p:spPr>
        <p:txBody>
          <a:bodyPr lIns="45699" tIns="45699" rIns="45699" bIns="45699"/>
          <a:lstStyle/>
          <a:p>
            <a:r>
              <a:t>Terms</a:t>
            </a:r>
          </a:p>
        </p:txBody>
      </p:sp>
      <p:sp>
        <p:nvSpPr>
          <p:cNvPr id="374" name="Shape 374"/>
          <p:cNvSpPr>
            <a:spLocks noGrp="1"/>
          </p:cNvSpPr>
          <p:nvPr>
            <p:ph type="body" idx="1"/>
          </p:nvPr>
        </p:nvSpPr>
        <p:spPr>
          <a:xfrm>
            <a:off x="267500" y="1189748"/>
            <a:ext cx="8609001" cy="3528304"/>
          </a:xfrm>
          <a:prstGeom prst="rect">
            <a:avLst/>
          </a:prstGeom>
        </p:spPr>
        <p:txBody>
          <a:bodyPr lIns="45699" tIns="45699" rIns="45699" bIns="45699"/>
          <a:lstStyle/>
          <a:p>
            <a:pPr indent="-342900">
              <a:buSzPts val="2400"/>
              <a:defRPr sz="2400" b="1"/>
            </a:pPr>
            <a:r>
              <a:t>Weight bias:</a:t>
            </a:r>
            <a:r>
              <a:rPr b="0"/>
              <a:t> </a:t>
            </a:r>
            <a:r>
              <a:rPr b="0" i="1"/>
              <a:t>negative weight related attitudes, beliefs, assumptions and judgements (Alberga, 2016)</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74">
                                            <p:bg/>
                                          </p:spTgt>
                                        </p:tgtEl>
                                        <p:attrNameLst>
                                          <p:attrName>style.visibility</p:attrName>
                                        </p:attrNameLst>
                                      </p:cBhvr>
                                      <p:to>
                                        <p:strVal val="visible"/>
                                      </p:to>
                                    </p:set>
                                    <p:animEffect transition="in" filter="dissolve">
                                      <p:cBhvr>
                                        <p:cTn id="7" dur="500"/>
                                        <p:tgtEl>
                                          <p:spTgt spid="374">
                                            <p:bg/>
                                          </p:spTgt>
                                        </p:tgtEl>
                                      </p:cBhvr>
                                    </p:animEffect>
                                  </p:childTnLst>
                                </p:cTn>
                              </p:par>
                              <p:par>
                                <p:cTn id="8" presetID="9" presetClass="entr" presetSubtype="0" fill="hold" grpId="1" nodeType="withEffect">
                                  <p:stCondLst>
                                    <p:cond delay="0"/>
                                  </p:stCondLst>
                                  <p:iterate>
                                    <p:tmAbs val="0"/>
                                  </p:iterate>
                                  <p:childTnLst>
                                    <p:set>
                                      <p:cBhvr>
                                        <p:cTn id="9" fill="hold"/>
                                        <p:tgtEl>
                                          <p:spTgt spid="374">
                                            <p:txEl>
                                              <p:pRg st="0" end="0"/>
                                            </p:txEl>
                                          </p:spTgt>
                                        </p:tgtEl>
                                        <p:attrNameLst>
                                          <p:attrName>style.visibility</p:attrName>
                                        </p:attrNameLst>
                                      </p:cBhvr>
                                      <p:to>
                                        <p:strVal val="visible"/>
                                      </p:to>
                                    </p:set>
                                    <p:animEffect transition="in" filter="dissolve">
                                      <p:cBhvr>
                                        <p:cTn id="10" dur="500"/>
                                        <p:tgtEl>
                                          <p:spTgt spid="3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1" build="p"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Shape 566"/>
          <p:cNvSpPr>
            <a:spLocks noGrp="1"/>
          </p:cNvSpPr>
          <p:nvPr>
            <p:ph type="title"/>
          </p:nvPr>
        </p:nvSpPr>
        <p:spPr>
          <a:xfrm>
            <a:off x="457200" y="362647"/>
            <a:ext cx="8229600" cy="1023065"/>
          </a:xfrm>
          <a:prstGeom prst="rect">
            <a:avLst/>
          </a:prstGeom>
        </p:spPr>
        <p:txBody>
          <a:bodyPr/>
          <a:lstStyle>
            <a:lvl1pPr>
              <a:defRPr sz="4000">
                <a:solidFill>
                  <a:srgbClr val="0076C0"/>
                </a:solidFill>
              </a:defRPr>
            </a:lvl1pPr>
          </a:lstStyle>
          <a:p>
            <a:r>
              <a:t>What you don't realize is: </a:t>
            </a:r>
          </a:p>
        </p:txBody>
      </p:sp>
      <p:sp>
        <p:nvSpPr>
          <p:cNvPr id="567" name="Shape 567"/>
          <p:cNvSpPr>
            <a:spLocks noGrp="1"/>
          </p:cNvSpPr>
          <p:nvPr>
            <p:ph type="body" idx="1"/>
          </p:nvPr>
        </p:nvSpPr>
        <p:spPr>
          <a:xfrm>
            <a:off x="457199" y="1536150"/>
            <a:ext cx="7821601" cy="2547900"/>
          </a:xfrm>
          <a:prstGeom prst="rect">
            <a:avLst/>
          </a:prstGeom>
        </p:spPr>
        <p:txBody>
          <a:bodyPr/>
          <a:lstStyle/>
          <a:p>
            <a:pPr marL="596900" indent="-381000">
              <a:lnSpc>
                <a:spcPct val="115000"/>
              </a:lnSpc>
              <a:spcBef>
                <a:spcPts val="0"/>
              </a:spcBef>
              <a:buClr>
                <a:srgbClr val="222222"/>
              </a:buClr>
              <a:buSzPts val="2400"/>
              <a:buChar char="●"/>
              <a:defRPr sz="2400">
                <a:solidFill>
                  <a:srgbClr val="222222"/>
                </a:solidFill>
              </a:defRPr>
            </a:pPr>
            <a:r>
              <a:t>She has undiagnosed "atypical" anorexia; </a:t>
            </a:r>
          </a:p>
          <a:p>
            <a:pPr marL="596900" indent="-381000">
              <a:lnSpc>
                <a:spcPct val="115000"/>
              </a:lnSpc>
              <a:spcBef>
                <a:spcPts val="0"/>
              </a:spcBef>
              <a:buClr>
                <a:srgbClr val="222222"/>
              </a:buClr>
              <a:buSzPts val="2400"/>
              <a:buChar char="●"/>
              <a:defRPr sz="2400">
                <a:solidFill>
                  <a:srgbClr val="222222"/>
                </a:solidFill>
              </a:defRPr>
            </a:pPr>
            <a:r>
              <a:t>Binges 1 x week on weekends, laxative abuse, depression. </a:t>
            </a:r>
          </a:p>
          <a:p>
            <a:pPr marL="596900" indent="-381000">
              <a:lnSpc>
                <a:spcPct val="115000"/>
              </a:lnSpc>
              <a:spcBef>
                <a:spcPts val="0"/>
              </a:spcBef>
              <a:buClr>
                <a:srgbClr val="222222"/>
              </a:buClr>
              <a:buSzPts val="2400"/>
              <a:buChar char="●"/>
              <a:defRPr sz="2400">
                <a:solidFill>
                  <a:srgbClr val="222222"/>
                </a:solidFill>
              </a:defRPr>
            </a:pPr>
            <a:r>
              <a:t>How can you counsel without harping on weight or worsening the underlying eating disorder?</a:t>
            </a:r>
          </a:p>
        </p:txBody>
      </p:sp>
    </p:spTree>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Shape 571"/>
          <p:cNvSpPr>
            <a:spLocks noGrp="1"/>
          </p:cNvSpPr>
          <p:nvPr>
            <p:ph type="title"/>
          </p:nvPr>
        </p:nvSpPr>
        <p:spPr>
          <a:xfrm>
            <a:off x="393899" y="-475428"/>
            <a:ext cx="8356201" cy="1687199"/>
          </a:xfrm>
          <a:prstGeom prst="rect">
            <a:avLst/>
          </a:prstGeom>
        </p:spPr>
        <p:txBody>
          <a:bodyPr/>
          <a:lstStyle/>
          <a:p>
            <a:pPr algn="ctr">
              <a:defRPr>
                <a:solidFill>
                  <a:srgbClr val="0076C0"/>
                </a:solidFill>
              </a:defRPr>
            </a:pPr>
            <a:r>
              <a:t>“How Sharp”</a:t>
            </a:r>
          </a:p>
          <a:p>
            <a:pPr algn="ctr">
              <a:defRPr>
                <a:solidFill>
                  <a:srgbClr val="0076C0"/>
                </a:solidFill>
              </a:defRPr>
            </a:pPr>
            <a:r>
              <a:t> looks at insulin resistance</a:t>
            </a:r>
          </a:p>
        </p:txBody>
      </p:sp>
      <p:pic>
        <p:nvPicPr>
          <p:cNvPr id="572" name="image31.png"/>
          <p:cNvPicPr>
            <a:picLocks noChangeAspect="1"/>
          </p:cNvPicPr>
          <p:nvPr/>
        </p:nvPicPr>
        <p:blipFill>
          <a:blip r:embed="rId2">
            <a:extLst/>
          </a:blip>
          <a:stretch>
            <a:fillRect/>
          </a:stretch>
        </p:blipFill>
        <p:spPr>
          <a:xfrm>
            <a:off x="2423073" y="2202375"/>
            <a:ext cx="4297854" cy="162140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p:cNvSpPr>
          <p:nvPr>
            <p:ph type="title"/>
          </p:nvPr>
        </p:nvSpPr>
        <p:spPr>
          <a:xfrm>
            <a:off x="457200" y="205978"/>
            <a:ext cx="8229600" cy="857400"/>
          </a:xfrm>
          <a:prstGeom prst="rect">
            <a:avLst/>
          </a:prstGeom>
        </p:spPr>
        <p:txBody>
          <a:bodyPr/>
          <a:lstStyle>
            <a:lvl1pPr>
              <a:defRPr sz="4000">
                <a:solidFill>
                  <a:srgbClr val="0076C0"/>
                </a:solidFill>
              </a:defRPr>
            </a:lvl1pPr>
          </a:lstStyle>
          <a:p>
            <a:r>
              <a:t>Counseling Stacey</a:t>
            </a:r>
          </a:p>
        </p:txBody>
      </p:sp>
      <p:sp>
        <p:nvSpPr>
          <p:cNvPr id="575" name="Shape 575"/>
          <p:cNvSpPr>
            <a:spLocks noGrp="1"/>
          </p:cNvSpPr>
          <p:nvPr>
            <p:ph type="body" sz="half" idx="1"/>
          </p:nvPr>
        </p:nvSpPr>
        <p:spPr>
          <a:xfrm>
            <a:off x="457198" y="1200149"/>
            <a:ext cx="3027903" cy="3725703"/>
          </a:xfrm>
          <a:prstGeom prst="rect">
            <a:avLst/>
          </a:prstGeom>
        </p:spPr>
        <p:txBody>
          <a:bodyPr/>
          <a:lstStyle/>
          <a:p>
            <a:pPr indent="0">
              <a:defRPr sz="2400" i="1">
                <a:solidFill>
                  <a:srgbClr val="A30101"/>
                </a:solidFill>
              </a:defRPr>
            </a:pPr>
            <a:r>
              <a:t>Simple Reflection</a:t>
            </a:r>
          </a:p>
          <a:p>
            <a:pPr indent="0"/>
            <a:r>
              <a:t>“You think that losing weight is the only way to address your infertility”</a:t>
            </a:r>
          </a:p>
        </p:txBody>
      </p:sp>
      <p:sp>
        <p:nvSpPr>
          <p:cNvPr id="576" name="Shape 576"/>
          <p:cNvSpPr>
            <a:spLocks noGrp="1"/>
          </p:cNvSpPr>
          <p:nvPr>
            <p:ph type="body" idx="13"/>
          </p:nvPr>
        </p:nvSpPr>
        <p:spPr>
          <a:xfrm>
            <a:off x="4692272" y="1200149"/>
            <a:ext cx="3994502" cy="3725703"/>
          </a:xfrm>
          <a:prstGeom prst="rect">
            <a:avLst/>
          </a:prstGeom>
          <a:extLst>
            <a:ext uri="{C572A759-6A51-4108-AA02-DFA0A04FC94B}">
              <ma14:wrappingTextBoxFlag xmlns="" xmlns:ma14="http://schemas.microsoft.com/office/mac/drawingml/2011/main" val="1"/>
            </a:ext>
          </a:extLst>
        </p:spPr>
        <p:txBody>
          <a:bodyPr/>
          <a:lstStyle/>
          <a:p>
            <a:pPr marL="0" indent="0">
              <a:lnSpc>
                <a:spcPct val="100000"/>
              </a:lnSpc>
              <a:buSzTx/>
              <a:buNone/>
              <a:defRPr sz="2400" i="1">
                <a:solidFill>
                  <a:srgbClr val="A30101"/>
                </a:solidFill>
              </a:defRPr>
            </a:pPr>
            <a:r>
              <a:t>Open Ended Question</a:t>
            </a:r>
          </a:p>
          <a:p>
            <a:pPr marL="0" indent="0">
              <a:lnSpc>
                <a:spcPct val="100000"/>
              </a:lnSpc>
              <a:buSzTx/>
              <a:buNone/>
              <a:defRPr sz="3000">
                <a:solidFill>
                  <a:srgbClr val="000000"/>
                </a:solidFill>
              </a:defRPr>
            </a:pPr>
            <a:r>
              <a:t>“What are the advantages of focusing on sharpen your insulin knife instead of your weight?”</a:t>
            </a:r>
          </a:p>
        </p:txBody>
      </p:sp>
    </p:spTree>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Shape 578"/>
          <p:cNvSpPr>
            <a:spLocks noGrp="1"/>
          </p:cNvSpPr>
          <p:nvPr>
            <p:ph type="title"/>
          </p:nvPr>
        </p:nvSpPr>
        <p:spPr>
          <a:xfrm>
            <a:off x="457200" y="342752"/>
            <a:ext cx="8229600" cy="857400"/>
          </a:xfrm>
          <a:prstGeom prst="rect">
            <a:avLst/>
          </a:prstGeom>
        </p:spPr>
        <p:txBody>
          <a:bodyPr/>
          <a:lstStyle>
            <a:lvl1pPr>
              <a:defRPr sz="4000"/>
            </a:lvl1pPr>
          </a:lstStyle>
          <a:p>
            <a:r>
              <a:t>What might dull your knife?</a:t>
            </a:r>
          </a:p>
        </p:txBody>
      </p:sp>
      <p:sp>
        <p:nvSpPr>
          <p:cNvPr id="579" name="Shape 579"/>
          <p:cNvSpPr>
            <a:spLocks noGrp="1"/>
          </p:cNvSpPr>
          <p:nvPr>
            <p:ph type="body" idx="1"/>
          </p:nvPr>
        </p:nvSpPr>
        <p:spPr>
          <a:xfrm>
            <a:off x="279398" y="1220279"/>
            <a:ext cx="8349893" cy="3725701"/>
          </a:xfrm>
          <a:prstGeom prst="rect">
            <a:avLst/>
          </a:prstGeom>
        </p:spPr>
        <p:txBody>
          <a:bodyPr/>
          <a:lstStyle/>
          <a:p>
            <a:pPr indent="0">
              <a:lnSpc>
                <a:spcPct val="90000"/>
              </a:lnSpc>
            </a:pPr>
            <a:r>
              <a:t>Insulin resistance is caused by many factors. </a:t>
            </a:r>
          </a:p>
          <a:p>
            <a:pPr marL="457198" indent="-342899">
              <a:lnSpc>
                <a:spcPct val="90000"/>
              </a:lnSpc>
              <a:buClr>
                <a:srgbClr val="000000"/>
              </a:buClr>
              <a:buSzPts val="2100"/>
              <a:buFont typeface="Arial"/>
              <a:buChar char="●"/>
              <a:defRPr sz="2100"/>
            </a:pPr>
            <a:r>
              <a:t>Age</a:t>
            </a:r>
          </a:p>
          <a:p>
            <a:pPr marL="457198" indent="-342899">
              <a:lnSpc>
                <a:spcPct val="90000"/>
              </a:lnSpc>
              <a:buClr>
                <a:srgbClr val="000000"/>
              </a:buClr>
              <a:buSzPts val="2100"/>
              <a:buFont typeface="Arial"/>
              <a:buChar char="●"/>
              <a:defRPr sz="2100"/>
            </a:pPr>
            <a:r>
              <a:t>Inactivity</a:t>
            </a:r>
          </a:p>
          <a:p>
            <a:pPr marL="457198" indent="-342899">
              <a:lnSpc>
                <a:spcPct val="90000"/>
              </a:lnSpc>
              <a:buClr>
                <a:srgbClr val="000000"/>
              </a:buClr>
              <a:buSzPts val="2100"/>
              <a:buFont typeface="Arial"/>
              <a:buChar char="●"/>
              <a:defRPr sz="2100"/>
            </a:pPr>
            <a:r>
              <a:t>Medication</a:t>
            </a:r>
          </a:p>
          <a:p>
            <a:pPr marL="457198" indent="-342899">
              <a:lnSpc>
                <a:spcPct val="90000"/>
              </a:lnSpc>
              <a:buClr>
                <a:srgbClr val="000000"/>
              </a:buClr>
              <a:buSzPts val="2100"/>
              <a:buFont typeface="Arial"/>
              <a:buChar char="●"/>
              <a:defRPr sz="2100" b="1"/>
            </a:pPr>
            <a:r>
              <a:t>Stress</a:t>
            </a:r>
          </a:p>
          <a:p>
            <a:pPr marL="457198" indent="-342899">
              <a:lnSpc>
                <a:spcPct val="90000"/>
              </a:lnSpc>
              <a:buClr>
                <a:srgbClr val="000000"/>
              </a:buClr>
              <a:buSzPts val="2100"/>
              <a:buFont typeface="Arial"/>
              <a:buChar char="●"/>
              <a:defRPr sz="2100"/>
            </a:pPr>
            <a:r>
              <a:t>Pain</a:t>
            </a:r>
          </a:p>
          <a:p>
            <a:pPr marL="457198" indent="-342899">
              <a:lnSpc>
                <a:spcPct val="90000"/>
              </a:lnSpc>
              <a:buClr>
                <a:srgbClr val="000000"/>
              </a:buClr>
              <a:buSzPts val="2100"/>
              <a:buFont typeface="Arial"/>
              <a:buChar char="●"/>
              <a:defRPr sz="2100"/>
            </a:pPr>
            <a:r>
              <a:t>Illness</a:t>
            </a:r>
          </a:p>
          <a:p>
            <a:pPr marL="457198" indent="-342899">
              <a:lnSpc>
                <a:spcPct val="90000"/>
              </a:lnSpc>
              <a:buClr>
                <a:srgbClr val="000000"/>
              </a:buClr>
              <a:buSzPts val="2100"/>
              <a:buFont typeface="Arial"/>
              <a:buChar char="●"/>
              <a:defRPr sz="2100"/>
            </a:pPr>
            <a:r>
              <a:t>Diet high in saturated fats vs high fat diet</a:t>
            </a:r>
          </a:p>
          <a:p>
            <a:pPr marL="457198" indent="-342899">
              <a:lnSpc>
                <a:spcPct val="90000"/>
              </a:lnSpc>
              <a:buClr>
                <a:srgbClr val="000000"/>
              </a:buClr>
              <a:buSzPts val="2100"/>
              <a:buFont typeface="Arial"/>
              <a:buChar char="●"/>
              <a:defRPr sz="2100" b="1"/>
            </a:pPr>
            <a:r>
              <a:t>Sleep</a:t>
            </a:r>
          </a:p>
          <a:p>
            <a:pPr marL="457198" indent="-342899">
              <a:lnSpc>
                <a:spcPct val="90000"/>
              </a:lnSpc>
              <a:buClr>
                <a:srgbClr val="000000"/>
              </a:buClr>
              <a:buSzPts val="2100"/>
              <a:buFont typeface="Arial"/>
              <a:buChar char="●"/>
              <a:defRPr sz="2100" b="1"/>
            </a:pPr>
            <a:r>
              <a:t>Hormones</a:t>
            </a:r>
          </a:p>
          <a:p>
            <a:pPr marL="457198" indent="-342899">
              <a:lnSpc>
                <a:spcPct val="90000"/>
              </a:lnSpc>
              <a:buClr>
                <a:srgbClr val="000000"/>
              </a:buClr>
              <a:buSzPts val="2100"/>
              <a:buFont typeface="Arial"/>
              <a:buChar char="●"/>
              <a:defRPr sz="2100"/>
            </a:pPr>
            <a:r>
              <a:t>Infection (dental is common)</a:t>
            </a:r>
          </a:p>
        </p:txBody>
      </p:sp>
    </p:spTree>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 name="Shape 581"/>
          <p:cNvSpPr>
            <a:spLocks noGrp="1"/>
          </p:cNvSpPr>
          <p:nvPr>
            <p:ph type="title"/>
          </p:nvPr>
        </p:nvSpPr>
        <p:spPr>
          <a:xfrm>
            <a:off x="457200" y="222948"/>
            <a:ext cx="8229600" cy="1023907"/>
          </a:xfrm>
          <a:prstGeom prst="rect">
            <a:avLst/>
          </a:prstGeom>
        </p:spPr>
        <p:txBody>
          <a:bodyPr/>
          <a:lstStyle/>
          <a:p>
            <a:pPr defTabSz="749808">
              <a:defRPr sz="5300"/>
            </a:pPr>
            <a:r>
              <a:rPr dirty="0"/>
              <a:t>Meet </a:t>
            </a:r>
            <a:r>
              <a:rPr dirty="0" smtClean="0"/>
              <a:t>Mary</a:t>
            </a:r>
            <a:endParaRPr sz="2100" b="0" dirty="0">
              <a:solidFill>
                <a:srgbClr val="222222"/>
              </a:solidFill>
            </a:endParaRPr>
          </a:p>
        </p:txBody>
      </p:sp>
      <p:sp>
        <p:nvSpPr>
          <p:cNvPr id="582" name="Shape 582"/>
          <p:cNvSpPr>
            <a:spLocks noGrp="1"/>
          </p:cNvSpPr>
          <p:nvPr>
            <p:ph type="body" sz="half" idx="1"/>
          </p:nvPr>
        </p:nvSpPr>
        <p:spPr>
          <a:xfrm>
            <a:off x="236949" y="1348198"/>
            <a:ext cx="4984202" cy="3621735"/>
          </a:xfrm>
          <a:prstGeom prst="rect">
            <a:avLst/>
          </a:prstGeom>
        </p:spPr>
        <p:txBody>
          <a:bodyPr>
            <a:normAutofit fontScale="92500"/>
          </a:bodyPr>
          <a:lstStyle/>
          <a:p>
            <a:pPr indent="-381000">
              <a:lnSpc>
                <a:spcPct val="115000"/>
              </a:lnSpc>
              <a:spcBef>
                <a:spcPts val="0"/>
              </a:spcBef>
              <a:buClr>
                <a:srgbClr val="222222"/>
              </a:buClr>
              <a:buSzPts val="2400"/>
              <a:buChar char="●"/>
              <a:defRPr sz="2400">
                <a:solidFill>
                  <a:srgbClr val="222222"/>
                </a:solidFill>
              </a:defRPr>
            </a:pPr>
            <a:r>
              <a:rPr lang="en-US" dirty="0" smtClean="0"/>
              <a:t>The message she hears: </a:t>
            </a:r>
            <a:r>
              <a:rPr lang="en-US" sz="2400" b="1" dirty="0">
                <a:solidFill>
                  <a:srgbClr val="222222"/>
                </a:solidFill>
              </a:rPr>
              <a:t>“</a:t>
            </a:r>
            <a:r>
              <a:rPr lang="en-US" sz="2400" b="1" i="1" dirty="0">
                <a:solidFill>
                  <a:srgbClr val="222222"/>
                </a:solidFill>
              </a:rPr>
              <a:t>Keep up the good work”</a:t>
            </a:r>
            <a:r>
              <a:rPr lang="en-US" sz="2400" b="1" dirty="0">
                <a:solidFill>
                  <a:srgbClr val="222222"/>
                </a:solidFill>
              </a:rPr>
              <a:t>.</a:t>
            </a:r>
            <a:endParaRPr lang="en-US" b="1" dirty="0" smtClean="0"/>
          </a:p>
          <a:p>
            <a:pPr indent="-381000">
              <a:lnSpc>
                <a:spcPct val="115000"/>
              </a:lnSpc>
              <a:spcBef>
                <a:spcPts val="0"/>
              </a:spcBef>
              <a:buClr>
                <a:srgbClr val="222222"/>
              </a:buClr>
              <a:buSzPts val="2400"/>
              <a:buChar char="●"/>
              <a:defRPr sz="2400">
                <a:solidFill>
                  <a:srgbClr val="222222"/>
                </a:solidFill>
              </a:defRPr>
            </a:pPr>
            <a:r>
              <a:rPr dirty="0" smtClean="0"/>
              <a:t>From </a:t>
            </a:r>
            <a:r>
              <a:rPr dirty="0"/>
              <a:t>obtaining a 24 hour recall you learn she restricts all fruit, grains, legumes and dairy to limit </a:t>
            </a:r>
            <a:r>
              <a:rPr dirty="0" smtClean="0"/>
              <a:t>carbs</a:t>
            </a:r>
            <a:r>
              <a:rPr lang="en-US" dirty="0"/>
              <a:t>.</a:t>
            </a:r>
            <a:endParaRPr dirty="0"/>
          </a:p>
          <a:p>
            <a:pPr indent="-381000">
              <a:lnSpc>
                <a:spcPct val="115000"/>
              </a:lnSpc>
              <a:spcBef>
                <a:spcPts val="0"/>
              </a:spcBef>
              <a:buClr>
                <a:srgbClr val="222222"/>
              </a:buClr>
              <a:buSzPts val="2400"/>
              <a:buChar char="●"/>
              <a:defRPr sz="2400">
                <a:solidFill>
                  <a:srgbClr val="222222"/>
                </a:solidFill>
              </a:defRPr>
            </a:pPr>
            <a:r>
              <a:rPr dirty="0"/>
              <a:t>She complains about her bowels (suffers chronic constipation)</a:t>
            </a:r>
          </a:p>
        </p:txBody>
      </p:sp>
      <p:pic>
        <p:nvPicPr>
          <p:cNvPr id="583" name="image23.jpeg"/>
          <p:cNvPicPr>
            <a:picLocks noChangeAspect="1"/>
          </p:cNvPicPr>
          <p:nvPr/>
        </p:nvPicPr>
        <p:blipFill>
          <a:blip r:embed="rId3">
            <a:extLst/>
          </a:blip>
          <a:srcRect l="4495" r="4495"/>
          <a:stretch>
            <a:fillRect/>
          </a:stretch>
        </p:blipFill>
        <p:spPr>
          <a:xfrm>
            <a:off x="5154974" y="1394024"/>
            <a:ext cx="3735702" cy="27420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p:cNvSpPr>
          <p:nvPr>
            <p:ph type="title"/>
          </p:nvPr>
        </p:nvSpPr>
        <p:spPr>
          <a:xfrm>
            <a:off x="457200" y="206080"/>
            <a:ext cx="8229600" cy="857269"/>
          </a:xfrm>
          <a:prstGeom prst="rect">
            <a:avLst/>
          </a:prstGeom>
        </p:spPr>
        <p:txBody>
          <a:bodyPr/>
          <a:lstStyle>
            <a:lvl1pPr>
              <a:defRPr sz="4000">
                <a:solidFill>
                  <a:srgbClr val="0076C0"/>
                </a:solidFill>
              </a:defRPr>
            </a:lvl1pPr>
          </a:lstStyle>
          <a:p>
            <a:r>
              <a:t>What you don't realize is: </a:t>
            </a:r>
          </a:p>
        </p:txBody>
      </p:sp>
      <p:sp>
        <p:nvSpPr>
          <p:cNvPr id="588" name="Shape 588"/>
          <p:cNvSpPr>
            <a:spLocks noGrp="1"/>
          </p:cNvSpPr>
          <p:nvPr>
            <p:ph type="body" sz="half" idx="1"/>
          </p:nvPr>
        </p:nvSpPr>
        <p:spPr>
          <a:xfrm>
            <a:off x="457200" y="1354781"/>
            <a:ext cx="4038600" cy="2547900"/>
          </a:xfrm>
          <a:prstGeom prst="rect">
            <a:avLst/>
          </a:prstGeom>
        </p:spPr>
        <p:txBody>
          <a:bodyPr>
            <a:normAutofit lnSpcReduction="10000"/>
          </a:bodyPr>
          <a:lstStyle/>
          <a:p>
            <a:pPr marL="0" indent="0" defTabSz="896111">
              <a:lnSpc>
                <a:spcPct val="103500"/>
              </a:lnSpc>
              <a:spcBef>
                <a:spcPts val="0"/>
              </a:spcBef>
              <a:buSzTx/>
              <a:buNone/>
              <a:defRPr sz="2300">
                <a:solidFill>
                  <a:srgbClr val="222222"/>
                </a:solidFill>
              </a:defRPr>
            </a:pPr>
            <a:r>
              <a:rPr dirty="0"/>
              <a:t>She is expressing fear of eating and is avoidance of all social eating, anxiety about food.</a:t>
            </a:r>
          </a:p>
          <a:p>
            <a:pPr marL="0" indent="0" defTabSz="896111">
              <a:lnSpc>
                <a:spcPct val="103500"/>
              </a:lnSpc>
              <a:spcBef>
                <a:spcPts val="0"/>
              </a:spcBef>
              <a:buSzTx/>
              <a:buNone/>
              <a:defRPr sz="2300" b="1" i="1">
                <a:solidFill>
                  <a:srgbClr val="222222"/>
                </a:solidFill>
              </a:defRPr>
            </a:pPr>
            <a:r>
              <a:rPr dirty="0"/>
              <a:t>What you don't realize is: </a:t>
            </a:r>
            <a:r>
              <a:rPr b="0" i="0" dirty="0"/>
              <a:t> She </a:t>
            </a:r>
            <a:r>
              <a:rPr lang="en-US" b="0" i="0" dirty="0"/>
              <a:t>has restrictive disordered eating patterns</a:t>
            </a:r>
            <a:endParaRPr b="0" i="0" dirty="0"/>
          </a:p>
        </p:txBody>
      </p:sp>
      <p:pic>
        <p:nvPicPr>
          <p:cNvPr id="589" name="image23.jpeg"/>
          <p:cNvPicPr>
            <a:picLocks noChangeAspect="1"/>
          </p:cNvPicPr>
          <p:nvPr/>
        </p:nvPicPr>
        <p:blipFill>
          <a:blip r:embed="rId3">
            <a:extLst/>
          </a:blip>
          <a:srcRect l="33808" r="15496" b="42106"/>
          <a:stretch>
            <a:fillRect/>
          </a:stretch>
        </p:blipFill>
        <p:spPr>
          <a:xfrm>
            <a:off x="4815439" y="1353370"/>
            <a:ext cx="3788744" cy="2890317"/>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p:cNvSpPr>
          <p:nvPr>
            <p:ph type="title"/>
          </p:nvPr>
        </p:nvSpPr>
        <p:spPr>
          <a:xfrm>
            <a:off x="559199" y="-627828"/>
            <a:ext cx="8356201" cy="1687199"/>
          </a:xfrm>
          <a:prstGeom prst="rect">
            <a:avLst/>
          </a:prstGeom>
        </p:spPr>
        <p:txBody>
          <a:bodyPr/>
          <a:lstStyle/>
          <a:p>
            <a:pPr>
              <a:defRPr>
                <a:solidFill>
                  <a:srgbClr val="0076C0"/>
                </a:solidFill>
              </a:defRPr>
            </a:pPr>
            <a:r>
              <a:t>“How Much Work” is </a:t>
            </a:r>
            <a:r>
              <a:rPr i="1">
                <a:solidFill>
                  <a:srgbClr val="666666"/>
                </a:solidFill>
              </a:rPr>
              <a:t>Insulin Load</a:t>
            </a:r>
          </a:p>
        </p:txBody>
      </p:sp>
      <p:pic>
        <p:nvPicPr>
          <p:cNvPr id="594" name="image32.png"/>
          <p:cNvPicPr>
            <a:picLocks noChangeAspect="1"/>
          </p:cNvPicPr>
          <p:nvPr/>
        </p:nvPicPr>
        <p:blipFill>
          <a:blip r:embed="rId2">
            <a:extLst/>
          </a:blip>
          <a:stretch>
            <a:fillRect/>
          </a:stretch>
        </p:blipFill>
        <p:spPr>
          <a:xfrm>
            <a:off x="765190" y="2006600"/>
            <a:ext cx="7613618" cy="1858678"/>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Shape 596"/>
          <p:cNvSpPr>
            <a:spLocks noGrp="1"/>
          </p:cNvSpPr>
          <p:nvPr>
            <p:ph type="title"/>
          </p:nvPr>
        </p:nvSpPr>
        <p:spPr>
          <a:xfrm>
            <a:off x="492674" y="-653228"/>
            <a:ext cx="8356204" cy="1687199"/>
          </a:xfrm>
          <a:prstGeom prst="rect">
            <a:avLst/>
          </a:prstGeom>
        </p:spPr>
        <p:txBody>
          <a:bodyPr/>
          <a:lstStyle/>
          <a:p>
            <a:pPr>
              <a:defRPr>
                <a:solidFill>
                  <a:srgbClr val="0076C0"/>
                </a:solidFill>
              </a:defRPr>
            </a:pPr>
            <a:r>
              <a:t>Teaching </a:t>
            </a:r>
            <a:r>
              <a:rPr i="1">
                <a:solidFill>
                  <a:srgbClr val="666666"/>
                </a:solidFill>
              </a:rPr>
              <a:t>Insulin Load </a:t>
            </a:r>
          </a:p>
        </p:txBody>
      </p:sp>
      <p:sp>
        <p:nvSpPr>
          <p:cNvPr id="597" name="Shape 597"/>
          <p:cNvSpPr>
            <a:spLocks noGrp="1"/>
          </p:cNvSpPr>
          <p:nvPr>
            <p:ph type="body" idx="1"/>
          </p:nvPr>
        </p:nvSpPr>
        <p:spPr>
          <a:xfrm>
            <a:off x="492675" y="1417798"/>
            <a:ext cx="7446599" cy="3725704"/>
          </a:xfrm>
          <a:prstGeom prst="rect">
            <a:avLst/>
          </a:prstGeom>
        </p:spPr>
        <p:txBody>
          <a:bodyPr/>
          <a:lstStyle/>
          <a:p>
            <a:pPr indent="0">
              <a:defRPr sz="3600" b="1">
                <a:solidFill>
                  <a:srgbClr val="A30101"/>
                </a:solidFill>
              </a:defRPr>
            </a:pPr>
            <a:r>
              <a:t>Background - </a:t>
            </a:r>
            <a:r>
              <a:rPr sz="3000" b="0">
                <a:solidFill>
                  <a:srgbClr val="000000"/>
                </a:solidFill>
              </a:rPr>
              <a:t>What is Insulin Load</a:t>
            </a:r>
          </a:p>
          <a:p>
            <a:pPr marL="457200" indent="-381000">
              <a:buClr>
                <a:srgbClr val="000000"/>
              </a:buClr>
              <a:buSzPts val="2400"/>
              <a:buFont typeface="Arial"/>
              <a:buChar char="●"/>
              <a:defRPr sz="2400">
                <a:solidFill>
                  <a:srgbClr val="222222"/>
                </a:solidFill>
              </a:defRPr>
            </a:pPr>
            <a:r>
              <a:t>Insulin is released in two phases. The first-phase release is rapidly triggered in response to increased blood glucose levels, and lasts about 10 minutes. </a:t>
            </a:r>
          </a:p>
          <a:p>
            <a:pPr marL="457200" indent="-381000">
              <a:buClr>
                <a:srgbClr val="000000"/>
              </a:buClr>
              <a:buSzPts val="2400"/>
              <a:buFont typeface="Arial"/>
              <a:buChar char="●"/>
              <a:defRPr sz="2400">
                <a:solidFill>
                  <a:srgbClr val="222222"/>
                </a:solidFill>
              </a:defRPr>
            </a:pPr>
            <a:r>
              <a:t>The second phase is a sustained, slow release that peaks in 2 to 3 hours. </a:t>
            </a:r>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Shape 599"/>
          <p:cNvSpPr>
            <a:spLocks noGrp="1"/>
          </p:cNvSpPr>
          <p:nvPr>
            <p:ph type="title"/>
          </p:nvPr>
        </p:nvSpPr>
        <p:spPr>
          <a:xfrm>
            <a:off x="393898" y="279400"/>
            <a:ext cx="8356204" cy="767271"/>
          </a:xfrm>
          <a:prstGeom prst="rect">
            <a:avLst/>
          </a:prstGeom>
        </p:spPr>
        <p:txBody>
          <a:bodyPr/>
          <a:lstStyle/>
          <a:p>
            <a:pPr>
              <a:defRPr>
                <a:solidFill>
                  <a:srgbClr val="0076C0"/>
                </a:solidFill>
              </a:defRPr>
            </a:pPr>
            <a:r>
              <a:t>Teaching </a:t>
            </a:r>
            <a:r>
              <a:rPr i="1">
                <a:solidFill>
                  <a:srgbClr val="666666"/>
                </a:solidFill>
              </a:rPr>
              <a:t>Insulin Load </a:t>
            </a:r>
            <a:r>
              <a:rPr>
                <a:solidFill>
                  <a:srgbClr val="A30101"/>
                </a:solidFill>
              </a:rPr>
              <a:t>Background</a:t>
            </a:r>
          </a:p>
        </p:txBody>
      </p:sp>
      <p:sp>
        <p:nvSpPr>
          <p:cNvPr id="600" name="Shape 600"/>
          <p:cNvSpPr>
            <a:spLocks noGrp="1"/>
          </p:cNvSpPr>
          <p:nvPr>
            <p:ph type="body" idx="1"/>
          </p:nvPr>
        </p:nvSpPr>
        <p:spPr>
          <a:xfrm>
            <a:off x="479725" y="1326448"/>
            <a:ext cx="7446599" cy="3725703"/>
          </a:xfrm>
          <a:prstGeom prst="rect">
            <a:avLst/>
          </a:prstGeom>
        </p:spPr>
        <p:txBody>
          <a:bodyPr/>
          <a:lstStyle/>
          <a:p>
            <a:pPr indent="0"/>
            <a:endParaRPr/>
          </a:p>
          <a:p>
            <a:pPr indent="0"/>
            <a:r>
              <a:t>What is Insulin Load</a:t>
            </a:r>
          </a:p>
          <a:p>
            <a:pPr marL="457200" indent="-381000">
              <a:buClr>
                <a:srgbClr val="000000"/>
              </a:buClr>
              <a:buSzPts val="2400"/>
              <a:buFont typeface="Arial"/>
              <a:buChar char="●"/>
              <a:defRPr sz="2400">
                <a:solidFill>
                  <a:srgbClr val="222222"/>
                </a:solidFill>
              </a:defRPr>
            </a:pPr>
            <a:r>
              <a:t>Insulin is released in two phases. The first-phase release is rapidly triggered in response to increased blood glucose levels, and lasts about 10 minutes. </a:t>
            </a:r>
          </a:p>
          <a:p>
            <a:pPr marL="457200" indent="-381000">
              <a:buClr>
                <a:srgbClr val="000000"/>
              </a:buClr>
              <a:buSzPts val="2400"/>
              <a:buFont typeface="Arial"/>
              <a:buChar char="●"/>
              <a:defRPr sz="2400">
                <a:solidFill>
                  <a:srgbClr val="222222"/>
                </a:solidFill>
              </a:defRPr>
            </a:pPr>
            <a:r>
              <a:t>The second phase is a sustained, slow release that peaks in 2 to 3 hours. </a:t>
            </a:r>
          </a:p>
        </p:txBody>
      </p:sp>
      <p:pic>
        <p:nvPicPr>
          <p:cNvPr id="601" name="image32.png"/>
          <p:cNvPicPr>
            <a:picLocks noChangeAspect="1"/>
          </p:cNvPicPr>
          <p:nvPr/>
        </p:nvPicPr>
        <p:blipFill>
          <a:blip r:embed="rId2">
            <a:extLst/>
          </a:blip>
          <a:stretch>
            <a:fillRect/>
          </a:stretch>
        </p:blipFill>
        <p:spPr>
          <a:xfrm>
            <a:off x="4762000" y="1222799"/>
            <a:ext cx="4576351" cy="1117201"/>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Shape 603"/>
          <p:cNvSpPr>
            <a:spLocks noGrp="1"/>
          </p:cNvSpPr>
          <p:nvPr>
            <p:ph type="title"/>
          </p:nvPr>
        </p:nvSpPr>
        <p:spPr>
          <a:xfrm>
            <a:off x="393898" y="-538500"/>
            <a:ext cx="8356204" cy="1687199"/>
          </a:xfrm>
          <a:prstGeom prst="rect">
            <a:avLst/>
          </a:prstGeom>
        </p:spPr>
        <p:txBody>
          <a:bodyPr/>
          <a:lstStyle/>
          <a:p>
            <a:pPr>
              <a:defRPr>
                <a:solidFill>
                  <a:srgbClr val="0076C0"/>
                </a:solidFill>
              </a:defRPr>
            </a:pPr>
            <a:r>
              <a:t>Teaching </a:t>
            </a:r>
            <a:r>
              <a:rPr i="1">
                <a:solidFill>
                  <a:srgbClr val="666666"/>
                </a:solidFill>
              </a:rPr>
              <a:t>Insulin Load </a:t>
            </a:r>
            <a:r>
              <a:rPr>
                <a:solidFill>
                  <a:srgbClr val="A30101"/>
                </a:solidFill>
              </a:rPr>
              <a:t>Background</a:t>
            </a:r>
          </a:p>
        </p:txBody>
      </p:sp>
      <p:sp>
        <p:nvSpPr>
          <p:cNvPr id="604" name="Shape 604"/>
          <p:cNvSpPr>
            <a:spLocks noGrp="1"/>
          </p:cNvSpPr>
          <p:nvPr>
            <p:ph type="body" idx="1"/>
          </p:nvPr>
        </p:nvSpPr>
        <p:spPr>
          <a:xfrm>
            <a:off x="470175" y="1417798"/>
            <a:ext cx="7446599" cy="3725704"/>
          </a:xfrm>
          <a:prstGeom prst="rect">
            <a:avLst/>
          </a:prstGeom>
        </p:spPr>
        <p:txBody>
          <a:bodyPr/>
          <a:lstStyle/>
          <a:p>
            <a:pPr indent="0"/>
            <a:endParaRPr/>
          </a:p>
          <a:p>
            <a:pPr indent="0"/>
            <a:r>
              <a:t>What is Insulin Load</a:t>
            </a:r>
          </a:p>
          <a:p>
            <a:pPr marL="457200" indent="-381000">
              <a:buClr>
                <a:srgbClr val="000000"/>
              </a:buClr>
              <a:buSzPts val="2400"/>
              <a:buFont typeface="Arial"/>
              <a:buChar char="●"/>
              <a:defRPr sz="2400">
                <a:solidFill>
                  <a:srgbClr val="222222"/>
                </a:solidFill>
              </a:defRPr>
            </a:pPr>
            <a:r>
              <a:t>Reduced first-phase insulin release may be the earliest detectable beta cell defect predicting onset of </a:t>
            </a:r>
            <a:r>
              <a:rPr u="sng">
                <a:solidFill>
                  <a:srgbClr val="0000FF"/>
                </a:solidFill>
                <a:uFill>
                  <a:solidFill>
                    <a:srgbClr val="0000FF"/>
                  </a:solidFill>
                </a:uFill>
                <a:hlinkClick r:id="rId2"/>
              </a:rPr>
              <a:t>type 2 diabetes</a:t>
            </a:r>
            <a:r>
              <a:t>. </a:t>
            </a:r>
            <a:r>
              <a:rPr sz="1500"/>
              <a:t>(Prato, 2002)</a:t>
            </a:r>
          </a:p>
        </p:txBody>
      </p:sp>
      <p:pic>
        <p:nvPicPr>
          <p:cNvPr id="605" name="image32.png"/>
          <p:cNvPicPr>
            <a:picLocks noChangeAspect="1"/>
          </p:cNvPicPr>
          <p:nvPr/>
        </p:nvPicPr>
        <p:blipFill>
          <a:blip r:embed="rId3">
            <a:extLst/>
          </a:blip>
          <a:stretch>
            <a:fillRect/>
          </a:stretch>
        </p:blipFill>
        <p:spPr>
          <a:xfrm>
            <a:off x="4499974" y="1238399"/>
            <a:ext cx="4576353" cy="111720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9.jpeg"/>
          <p:cNvPicPr>
            <a:picLocks noChangeAspect="1"/>
          </p:cNvPicPr>
          <p:nvPr/>
        </p:nvPicPr>
        <p:blipFill>
          <a:blip r:embed="rId3">
            <a:alphaModFix amt="49875"/>
            <a:extLst/>
          </a:blip>
          <a:stretch>
            <a:fillRect/>
          </a:stretch>
        </p:blipFill>
        <p:spPr>
          <a:xfrm>
            <a:off x="0" y="1"/>
            <a:ext cx="9144000" cy="5143499"/>
          </a:xfrm>
          <a:prstGeom prst="rect">
            <a:avLst/>
          </a:prstGeom>
          <a:ln w="12700">
            <a:miter lim="400000"/>
          </a:ln>
        </p:spPr>
      </p:pic>
      <p:sp>
        <p:nvSpPr>
          <p:cNvPr id="373" name="Shape 373"/>
          <p:cNvSpPr>
            <a:spLocks noGrp="1"/>
          </p:cNvSpPr>
          <p:nvPr>
            <p:ph type="title"/>
          </p:nvPr>
        </p:nvSpPr>
        <p:spPr>
          <a:xfrm>
            <a:off x="457200" y="247438"/>
            <a:ext cx="8229600" cy="857400"/>
          </a:xfrm>
          <a:prstGeom prst="rect">
            <a:avLst/>
          </a:prstGeom>
        </p:spPr>
        <p:txBody>
          <a:bodyPr lIns="45699" tIns="45699" rIns="45699" bIns="45699">
            <a:normAutofit/>
          </a:bodyPr>
          <a:lstStyle/>
          <a:p>
            <a:r>
              <a:rPr lang="en-US" sz="4400" dirty="0"/>
              <a:t>Implicit Bias Test</a:t>
            </a:r>
            <a:endParaRPr sz="4400" dirty="0"/>
          </a:p>
        </p:txBody>
      </p:sp>
      <p:sp>
        <p:nvSpPr>
          <p:cNvPr id="374" name="Shape 374"/>
          <p:cNvSpPr>
            <a:spLocks noGrp="1"/>
          </p:cNvSpPr>
          <p:nvPr>
            <p:ph type="body" idx="1"/>
          </p:nvPr>
        </p:nvSpPr>
        <p:spPr>
          <a:xfrm>
            <a:off x="896892" y="1104838"/>
            <a:ext cx="8609001" cy="3528304"/>
          </a:xfrm>
          <a:prstGeom prst="rect">
            <a:avLst/>
          </a:prstGeom>
        </p:spPr>
        <p:txBody>
          <a:bodyPr lIns="45699" tIns="45699" rIns="45699" bIns="45699">
            <a:normAutofit/>
          </a:bodyPr>
          <a:lstStyle/>
          <a:p>
            <a:pPr indent="-342900">
              <a:buSzPts val="2400"/>
              <a:defRPr sz="2400" b="1"/>
            </a:pPr>
            <a:r>
              <a:rPr lang="en-US" sz="3200" dirty="0">
                <a:latin typeface="Arial" panose="020B0604020202020204" pitchFamily="34" charset="0"/>
                <a:cs typeface="Arial" panose="020B0604020202020204" pitchFamily="34" charset="0"/>
              </a:rPr>
              <a:t>Head to </a:t>
            </a:r>
            <a:r>
              <a:rPr lang="en-US" sz="3200" dirty="0" err="1">
                <a:latin typeface="Arial" panose="020B0604020202020204" pitchFamily="34" charset="0"/>
                <a:cs typeface="Arial" panose="020B0604020202020204" pitchFamily="34" charset="0"/>
              </a:rPr>
              <a:t>Harvard.edu</a:t>
            </a:r>
            <a:r>
              <a:rPr lang="en-US" sz="3200" dirty="0">
                <a:latin typeface="Arial" panose="020B0604020202020204" pitchFamily="34" charset="0"/>
                <a:cs typeface="Arial" panose="020B0604020202020204" pitchFamily="34" charset="0"/>
              </a:rPr>
              <a:t> Project Implicit to learn more about your own implicit biases</a:t>
            </a:r>
          </a:p>
          <a:p>
            <a:pPr indent="-342900">
              <a:buSzPts val="2400"/>
              <a:defRPr sz="2400" b="1"/>
            </a:pPr>
            <a:endParaRPr lang="en-US" sz="3200" dirty="0"/>
          </a:p>
          <a:p>
            <a:pPr marL="114300" indent="0">
              <a:buSzPts val="2400"/>
              <a:buNone/>
              <a:defRPr sz="2400" b="1"/>
            </a:pPr>
            <a:r>
              <a:rPr lang="en-US" sz="3200" i="1" dirty="0"/>
              <a:t>https://</a:t>
            </a:r>
            <a:r>
              <a:rPr lang="en-US" sz="3200" i="1" dirty="0" err="1"/>
              <a:t>implicit.harvard.edu</a:t>
            </a:r>
            <a:r>
              <a:rPr lang="en-US" sz="3200" i="1" dirty="0"/>
              <a:t>/implicit/</a:t>
            </a:r>
            <a:endParaRPr sz="3200" b="0" i="1" dirty="0"/>
          </a:p>
        </p:txBody>
      </p:sp>
    </p:spTree>
    <p:extLst>
      <p:ext uri="{BB962C8B-B14F-4D97-AF65-F5344CB8AC3E}">
        <p14:creationId xmlns:p14="http://schemas.microsoft.com/office/powerpoint/2010/main" val="917078641"/>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374">
                                            <p:bg/>
                                          </p:spTgt>
                                        </p:tgtEl>
                                        <p:attrNameLst>
                                          <p:attrName>style.visibility</p:attrName>
                                        </p:attrNameLst>
                                      </p:cBhvr>
                                      <p:to>
                                        <p:strVal val="visible"/>
                                      </p:to>
                                    </p:set>
                                    <p:animEffect transition="in" filter="dissolve">
                                      <p:cBhvr>
                                        <p:cTn id="7" dur="500"/>
                                        <p:tgtEl>
                                          <p:spTgt spid="374">
                                            <p:bg/>
                                          </p:spTgt>
                                        </p:tgtEl>
                                      </p:cBhvr>
                                    </p:animEffect>
                                  </p:childTnLst>
                                </p:cTn>
                              </p:par>
                              <p:par>
                                <p:cTn id="8" presetID="9" presetClass="entr" presetSubtype="0" fill="hold" grpId="0" nodeType="withEffect">
                                  <p:stCondLst>
                                    <p:cond delay="0"/>
                                  </p:stCondLst>
                                  <p:iterate>
                                    <p:tmAbs val="0"/>
                                  </p:iterate>
                                  <p:childTnLst>
                                    <p:set>
                                      <p:cBhvr>
                                        <p:cTn id="9" fill="hold"/>
                                        <p:tgtEl>
                                          <p:spTgt spid="374">
                                            <p:txEl>
                                              <p:pRg st="0" end="0"/>
                                            </p:txEl>
                                          </p:spTgt>
                                        </p:tgtEl>
                                        <p:attrNameLst>
                                          <p:attrName>style.visibility</p:attrName>
                                        </p:attrNameLst>
                                      </p:cBhvr>
                                      <p:to>
                                        <p:strVal val="visible"/>
                                      </p:to>
                                    </p:set>
                                    <p:animEffect transition="in" filter="dissolve">
                                      <p:cBhvr>
                                        <p:cTn id="10" dur="500"/>
                                        <p:tgtEl>
                                          <p:spTgt spid="374">
                                            <p:txEl>
                                              <p:pRg st="0" end="0"/>
                                            </p:txEl>
                                          </p:spTgt>
                                        </p:tgtEl>
                                      </p:cBhvr>
                                    </p:animEffect>
                                  </p:childTnLst>
                                </p:cTn>
                              </p:par>
                            </p:childTnLst>
                          </p:cTn>
                        </p:par>
                        <p:par>
                          <p:cTn id="11" fill="hold">
                            <p:stCondLst>
                              <p:cond delay="500"/>
                            </p:stCondLst>
                            <p:childTnLst>
                              <p:par>
                                <p:cTn id="12" presetID="9" presetClass="entr" presetSubtype="0" fill="hold" grpId="0" nodeType="afterEffect">
                                  <p:stCondLst>
                                    <p:cond delay="0"/>
                                  </p:stCondLst>
                                  <p:iterate>
                                    <p:tmAbs val="0"/>
                                  </p:iterate>
                                  <p:childTnLst>
                                    <p:set>
                                      <p:cBhvr>
                                        <p:cTn id="13" fill="hold"/>
                                        <p:tgtEl>
                                          <p:spTgt spid="374">
                                            <p:txEl>
                                              <p:pRg st="2" end="2"/>
                                            </p:txEl>
                                          </p:spTgt>
                                        </p:tgtEl>
                                        <p:attrNameLst>
                                          <p:attrName>style.visibility</p:attrName>
                                        </p:attrNameLst>
                                      </p:cBhvr>
                                      <p:to>
                                        <p:strVal val="visible"/>
                                      </p:to>
                                    </p:set>
                                    <p:animEffect transition="in" filter="dissolve">
                                      <p:cBhvr>
                                        <p:cTn id="14" dur="500"/>
                                        <p:tgtEl>
                                          <p:spTgt spid="3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4" grpId="0" build="p"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Shape 607"/>
          <p:cNvSpPr>
            <a:spLocks noGrp="1"/>
          </p:cNvSpPr>
          <p:nvPr>
            <p:ph type="title"/>
          </p:nvPr>
        </p:nvSpPr>
        <p:spPr>
          <a:xfrm>
            <a:off x="406799" y="-665928"/>
            <a:ext cx="8356201" cy="1687199"/>
          </a:xfrm>
          <a:prstGeom prst="rect">
            <a:avLst/>
          </a:prstGeom>
        </p:spPr>
        <p:txBody>
          <a:bodyPr/>
          <a:lstStyle>
            <a:lvl1pPr algn="ctr">
              <a:defRPr>
                <a:solidFill>
                  <a:srgbClr val="0076C0"/>
                </a:solidFill>
              </a:defRPr>
            </a:lvl1pPr>
          </a:lstStyle>
          <a:p>
            <a:r>
              <a:t>“How Much Work” is the insulin load</a:t>
            </a:r>
          </a:p>
        </p:txBody>
      </p:sp>
      <p:sp>
        <p:nvSpPr>
          <p:cNvPr id="608" name="Shape 608"/>
          <p:cNvSpPr>
            <a:spLocks noGrp="1"/>
          </p:cNvSpPr>
          <p:nvPr>
            <p:ph type="body" sz="half" idx="1"/>
          </p:nvPr>
        </p:nvSpPr>
        <p:spPr>
          <a:xfrm>
            <a:off x="408549" y="1175848"/>
            <a:ext cx="4929602" cy="3725703"/>
          </a:xfrm>
          <a:prstGeom prst="rect">
            <a:avLst/>
          </a:prstGeom>
        </p:spPr>
        <p:txBody>
          <a:bodyPr/>
          <a:lstStyle/>
          <a:p>
            <a:pPr indent="0"/>
            <a:r>
              <a:t>What is Insulin Load</a:t>
            </a:r>
          </a:p>
          <a:p>
            <a:pPr marL="457200" indent="-381000">
              <a:buClr>
                <a:srgbClr val="000000"/>
              </a:buClr>
              <a:buSzPts val="2400"/>
              <a:buFont typeface="Arial"/>
              <a:buChar char="●"/>
              <a:defRPr sz="2400"/>
            </a:pPr>
            <a:r>
              <a:t>This is looking at the total amount of carbohydrates</a:t>
            </a:r>
          </a:p>
          <a:p>
            <a:pPr marL="457200" indent="-381000">
              <a:buClr>
                <a:srgbClr val="000000"/>
              </a:buClr>
              <a:buSzPts val="2400"/>
              <a:buFont typeface="Arial"/>
              <a:buChar char="●"/>
              <a:defRPr sz="2400"/>
            </a:pPr>
            <a:r>
              <a:t>The distribution of carbohydrates</a:t>
            </a:r>
          </a:p>
          <a:p>
            <a:pPr marL="457200" indent="-381000">
              <a:buClr>
                <a:srgbClr val="000000"/>
              </a:buClr>
              <a:buSzPts val="2400"/>
              <a:buFont typeface="Arial"/>
              <a:buChar char="●"/>
              <a:defRPr sz="2400"/>
            </a:pPr>
            <a:r>
              <a:t>The composition of the carbohydrates (fiber vs low fiber)(less processed vs more processed)</a:t>
            </a:r>
          </a:p>
        </p:txBody>
      </p:sp>
      <p:pic>
        <p:nvPicPr>
          <p:cNvPr id="609" name="image32.png"/>
          <p:cNvPicPr>
            <a:picLocks noChangeAspect="1"/>
          </p:cNvPicPr>
          <p:nvPr/>
        </p:nvPicPr>
        <p:blipFill>
          <a:blip r:embed="rId2">
            <a:extLst/>
          </a:blip>
          <a:stretch>
            <a:fillRect/>
          </a:stretch>
        </p:blipFill>
        <p:spPr>
          <a:xfrm>
            <a:off x="4481100" y="1783275"/>
            <a:ext cx="4565625" cy="131825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Shape 611"/>
          <p:cNvSpPr>
            <a:spLocks noGrp="1"/>
          </p:cNvSpPr>
          <p:nvPr>
            <p:ph type="title"/>
          </p:nvPr>
        </p:nvSpPr>
        <p:spPr>
          <a:xfrm>
            <a:off x="457200" y="205978"/>
            <a:ext cx="8229600" cy="857400"/>
          </a:xfrm>
          <a:prstGeom prst="rect">
            <a:avLst/>
          </a:prstGeom>
        </p:spPr>
        <p:txBody>
          <a:bodyPr/>
          <a:lstStyle>
            <a:lvl1pPr>
              <a:defRPr sz="4000">
                <a:solidFill>
                  <a:srgbClr val="0076C0"/>
                </a:solidFill>
              </a:defRPr>
            </a:lvl1pPr>
          </a:lstStyle>
          <a:p>
            <a:r>
              <a:t>Counseling Mary</a:t>
            </a:r>
          </a:p>
        </p:txBody>
      </p:sp>
      <p:sp>
        <p:nvSpPr>
          <p:cNvPr id="612" name="Shape 612"/>
          <p:cNvSpPr>
            <a:spLocks noGrp="1"/>
          </p:cNvSpPr>
          <p:nvPr>
            <p:ph type="body" sz="half" idx="1"/>
          </p:nvPr>
        </p:nvSpPr>
        <p:spPr>
          <a:xfrm>
            <a:off x="457200" y="1200149"/>
            <a:ext cx="3994500" cy="3725703"/>
          </a:xfrm>
          <a:prstGeom prst="rect">
            <a:avLst/>
          </a:prstGeom>
        </p:spPr>
        <p:txBody>
          <a:bodyPr/>
          <a:lstStyle/>
          <a:p>
            <a:pPr indent="0">
              <a:defRPr sz="2400" i="1">
                <a:solidFill>
                  <a:srgbClr val="A30101"/>
                </a:solidFill>
              </a:defRPr>
            </a:pPr>
            <a:r>
              <a:t>Simple Reflection</a:t>
            </a:r>
          </a:p>
          <a:p>
            <a:pPr indent="0"/>
            <a:r>
              <a:t>“You’re really concerned that you are asking your insulin knife to do too much work.”</a:t>
            </a:r>
          </a:p>
        </p:txBody>
      </p:sp>
      <p:sp>
        <p:nvSpPr>
          <p:cNvPr id="613" name="Shape 613"/>
          <p:cNvSpPr>
            <a:spLocks noGrp="1"/>
          </p:cNvSpPr>
          <p:nvPr>
            <p:ph type="body" idx="13"/>
          </p:nvPr>
        </p:nvSpPr>
        <p:spPr>
          <a:xfrm>
            <a:off x="4692272" y="1200149"/>
            <a:ext cx="3994502" cy="3725703"/>
          </a:xfrm>
          <a:prstGeom prst="rect">
            <a:avLst/>
          </a:prstGeom>
          <a:extLst>
            <a:ext uri="{C572A759-6A51-4108-AA02-DFA0A04FC94B}">
              <ma14:wrappingTextBoxFlag xmlns="" xmlns:ma14="http://schemas.microsoft.com/office/mac/drawingml/2011/main" val="1"/>
            </a:ext>
          </a:extLst>
        </p:spPr>
        <p:txBody>
          <a:bodyPr>
            <a:normAutofit lnSpcReduction="10000"/>
          </a:bodyPr>
          <a:lstStyle/>
          <a:p>
            <a:pPr marL="0" indent="0">
              <a:lnSpc>
                <a:spcPct val="100000"/>
              </a:lnSpc>
              <a:buSzTx/>
              <a:buNone/>
              <a:defRPr sz="2400" i="1">
                <a:solidFill>
                  <a:srgbClr val="A30101"/>
                </a:solidFill>
              </a:defRPr>
            </a:pPr>
            <a:r>
              <a:t>Open Ended Question</a:t>
            </a:r>
          </a:p>
          <a:p>
            <a:pPr marL="0" indent="0">
              <a:lnSpc>
                <a:spcPct val="100000"/>
              </a:lnSpc>
              <a:buSzTx/>
              <a:buNone/>
              <a:defRPr sz="3000">
                <a:solidFill>
                  <a:srgbClr val="000000"/>
                </a:solidFill>
              </a:defRPr>
            </a:pPr>
            <a:r>
              <a:t>“How would learning about eating foods that don’t overwhelm your  insulin knife and can improve constipation help you?”</a:t>
            </a:r>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p:cNvSpPr>
          <p:nvPr>
            <p:ph type="title"/>
          </p:nvPr>
        </p:nvSpPr>
        <p:spPr>
          <a:xfrm>
            <a:off x="503497" y="336335"/>
            <a:ext cx="8356204" cy="688132"/>
          </a:xfrm>
          <a:prstGeom prst="rect">
            <a:avLst/>
          </a:prstGeom>
        </p:spPr>
        <p:txBody>
          <a:bodyPr>
            <a:normAutofit fontScale="90000"/>
          </a:bodyPr>
          <a:lstStyle>
            <a:lvl1pPr defTabSz="502920">
              <a:defRPr sz="3850"/>
            </a:lvl1pPr>
          </a:lstStyle>
          <a:p>
            <a:r>
              <a:rPr dirty="0"/>
              <a:t>Navigating Counseling Challenges</a:t>
            </a:r>
            <a:endParaRPr dirty="0">
              <a:solidFill>
                <a:srgbClr val="0076C0"/>
              </a:solidFill>
            </a:endParaRPr>
          </a:p>
        </p:txBody>
      </p:sp>
      <p:sp>
        <p:nvSpPr>
          <p:cNvPr id="616" name="Shape 616"/>
          <p:cNvSpPr>
            <a:spLocks noGrp="1"/>
          </p:cNvSpPr>
          <p:nvPr>
            <p:ph type="body" sz="half" idx="1"/>
          </p:nvPr>
        </p:nvSpPr>
        <p:spPr>
          <a:xfrm>
            <a:off x="408550" y="1175848"/>
            <a:ext cx="3874500" cy="3725703"/>
          </a:xfrm>
          <a:prstGeom prst="rect">
            <a:avLst/>
          </a:prstGeom>
        </p:spPr>
        <p:txBody>
          <a:bodyPr/>
          <a:lstStyle>
            <a:lvl1pPr indent="0">
              <a:lnSpc>
                <a:spcPct val="115000"/>
              </a:lnSpc>
            </a:lvl1pPr>
          </a:lstStyle>
          <a:p>
            <a:r>
              <a:t>Addressing a client’s emotional response which can be triggered by past eating disorders.</a:t>
            </a:r>
          </a:p>
        </p:txBody>
      </p:sp>
      <p:pic>
        <p:nvPicPr>
          <p:cNvPr id="617" name="image33.jpeg"/>
          <p:cNvPicPr>
            <a:picLocks noChangeAspect="1"/>
          </p:cNvPicPr>
          <p:nvPr/>
        </p:nvPicPr>
        <p:blipFill>
          <a:blip r:embed="rId2">
            <a:extLst/>
          </a:blip>
          <a:stretch>
            <a:fillRect/>
          </a:stretch>
        </p:blipFill>
        <p:spPr>
          <a:xfrm>
            <a:off x="4681599" y="1466372"/>
            <a:ext cx="3625382" cy="2721452"/>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p:cNvSpPr>
          <p:nvPr>
            <p:ph type="title"/>
          </p:nvPr>
        </p:nvSpPr>
        <p:spPr>
          <a:xfrm>
            <a:off x="456322" y="378668"/>
            <a:ext cx="8356204" cy="645799"/>
          </a:xfrm>
          <a:prstGeom prst="rect">
            <a:avLst/>
          </a:prstGeom>
        </p:spPr>
        <p:txBody>
          <a:bodyPr>
            <a:normAutofit fontScale="90000"/>
          </a:bodyPr>
          <a:lstStyle>
            <a:lvl1pPr defTabSz="502920">
              <a:defRPr sz="3905"/>
            </a:lvl1pPr>
          </a:lstStyle>
          <a:p>
            <a:r>
              <a:rPr dirty="0"/>
              <a:t>Navigating Counseling Challenges</a:t>
            </a:r>
            <a:endParaRPr dirty="0">
              <a:solidFill>
                <a:srgbClr val="0076C0"/>
              </a:solidFill>
            </a:endParaRPr>
          </a:p>
        </p:txBody>
      </p:sp>
      <p:sp>
        <p:nvSpPr>
          <p:cNvPr id="620" name="Shape 620"/>
          <p:cNvSpPr/>
          <p:nvPr/>
        </p:nvSpPr>
        <p:spPr>
          <a:xfrm>
            <a:off x="4634424" y="1303923"/>
            <a:ext cx="3847201" cy="3327344"/>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fontScale="85000" lnSpcReduction="20000"/>
          </a:bodyPr>
          <a:lstStyle>
            <a:lvl1pPr>
              <a:lnSpc>
                <a:spcPct val="103500"/>
              </a:lnSpc>
              <a:defRPr sz="3000">
                <a:latin typeface="+mj-lt"/>
                <a:ea typeface="+mj-ea"/>
                <a:cs typeface="+mj-cs"/>
                <a:sym typeface="Arial"/>
              </a:defRPr>
            </a:lvl1pPr>
          </a:lstStyle>
          <a:p>
            <a:r>
              <a:rPr dirty="0"/>
              <a:t>This is best accomplished by NOT talking about weight, weight loss, or body size</a:t>
            </a:r>
            <a:r>
              <a:rPr dirty="0" smtClean="0"/>
              <a:t>.</a:t>
            </a:r>
            <a:endParaRPr lang="en-US" dirty="0" smtClean="0"/>
          </a:p>
          <a:p>
            <a:endParaRPr lang="en-US" dirty="0"/>
          </a:p>
          <a:p>
            <a:r>
              <a:rPr lang="en-US" dirty="0" smtClean="0"/>
              <a:t>Weight-neutral is not “obesity promoting” nor is it “anti-weight loss.”</a:t>
            </a:r>
            <a:endParaRPr dirty="0"/>
          </a:p>
        </p:txBody>
      </p:sp>
      <p:pic>
        <p:nvPicPr>
          <p:cNvPr id="621" name="image34.jpeg"/>
          <p:cNvPicPr>
            <a:picLocks noChangeAspect="1"/>
          </p:cNvPicPr>
          <p:nvPr/>
        </p:nvPicPr>
        <p:blipFill>
          <a:blip r:embed="rId2">
            <a:extLst/>
          </a:blip>
          <a:srcRect l="32220" r="25295" b="27562"/>
          <a:stretch>
            <a:fillRect/>
          </a:stretch>
        </p:blipFill>
        <p:spPr>
          <a:xfrm>
            <a:off x="693254" y="1220197"/>
            <a:ext cx="3277845" cy="3725703"/>
          </a:xfrm>
          <a:prstGeom prst="rect">
            <a:avLst/>
          </a:prstGeom>
          <a:ln w="12700">
            <a:miter lim="400000"/>
          </a:ln>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image35.jpeg"/>
          <p:cNvPicPr>
            <a:picLocks noChangeAspect="1"/>
          </p:cNvPicPr>
          <p:nvPr/>
        </p:nvPicPr>
        <p:blipFill>
          <a:blip r:embed="rId2">
            <a:alphaModFix amt="81935"/>
            <a:extLst/>
          </a:blip>
          <a:stretch>
            <a:fillRect/>
          </a:stretch>
        </p:blipFill>
        <p:spPr>
          <a:xfrm>
            <a:off x="1" y="977900"/>
            <a:ext cx="9143998" cy="5143497"/>
          </a:xfrm>
          <a:prstGeom prst="rect">
            <a:avLst/>
          </a:prstGeom>
          <a:ln w="12700">
            <a:miter lim="400000"/>
          </a:ln>
        </p:spPr>
      </p:pic>
      <p:sp>
        <p:nvSpPr>
          <p:cNvPr id="624" name="Shape 624"/>
          <p:cNvSpPr>
            <a:spLocks noGrp="1"/>
          </p:cNvSpPr>
          <p:nvPr>
            <p:ph type="title"/>
          </p:nvPr>
        </p:nvSpPr>
        <p:spPr>
          <a:xfrm>
            <a:off x="470098" y="-546288"/>
            <a:ext cx="8356204" cy="1687199"/>
          </a:xfrm>
          <a:prstGeom prst="rect">
            <a:avLst/>
          </a:prstGeom>
        </p:spPr>
        <p:txBody>
          <a:bodyPr/>
          <a:lstStyle>
            <a:lvl1pPr defTabSz="502920">
              <a:defRPr sz="3905"/>
            </a:lvl1pPr>
          </a:lstStyle>
          <a:p>
            <a:r>
              <a:rPr dirty="0"/>
              <a:t>Navigating Counseling Challenges</a:t>
            </a:r>
            <a:endParaRPr dirty="0">
              <a:solidFill>
                <a:srgbClr val="0076C0"/>
              </a:solidFill>
            </a:endParaRPr>
          </a:p>
        </p:txBody>
      </p:sp>
      <p:sp>
        <p:nvSpPr>
          <p:cNvPr id="625" name="Shape 625"/>
          <p:cNvSpPr/>
          <p:nvPr/>
        </p:nvSpPr>
        <p:spPr>
          <a:xfrm>
            <a:off x="4327275" y="1303923"/>
            <a:ext cx="4154400" cy="3281046"/>
          </a:xfrm>
          <a:prstGeom prst="rect">
            <a:avLst/>
          </a:prstGeom>
          <a:ln w="12700">
            <a:miter lim="400000"/>
          </a:ln>
          <a:extLst>
            <a:ext uri="{C572A759-6A51-4108-AA02-DFA0A04FC94B}">
              <ma14:wrappingTextBoxFlag xmlns="" xmlns:ma14="http://schemas.microsoft.com/office/mac/drawingml/2011/main" val="1"/>
            </a:ext>
          </a:extLst>
        </p:spPr>
        <p:txBody>
          <a:bodyPr lIns="91423" tIns="91423" rIns="91423" bIns="91423">
            <a:normAutofit lnSpcReduction="10000"/>
          </a:bodyPr>
          <a:lstStyle>
            <a:lvl1pPr>
              <a:lnSpc>
                <a:spcPct val="103500"/>
              </a:lnSpc>
              <a:defRPr sz="3000">
                <a:latin typeface="+mj-lt"/>
                <a:ea typeface="+mj-ea"/>
                <a:cs typeface="+mj-cs"/>
                <a:sym typeface="Arial"/>
              </a:defRPr>
            </a:lvl1pPr>
          </a:lstStyle>
          <a:p>
            <a:r>
              <a:t>Remain nonjudgmental regarding options. This can be demonstrated by encouraging autonomy, a technique in Motivational Interviewing </a:t>
            </a:r>
          </a:p>
        </p:txBody>
      </p:sp>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p:cNvSpPr>
          <p:nvPr>
            <p:ph type="title"/>
          </p:nvPr>
        </p:nvSpPr>
        <p:spPr>
          <a:xfrm>
            <a:off x="457200" y="205978"/>
            <a:ext cx="8229600" cy="857400"/>
          </a:xfrm>
          <a:prstGeom prst="rect">
            <a:avLst/>
          </a:prstGeom>
        </p:spPr>
        <p:txBody>
          <a:bodyPr anchor="b"/>
          <a:lstStyle>
            <a:lvl1pPr defTabSz="429768">
              <a:defRPr sz="3384" b="1">
                <a:solidFill>
                  <a:srgbClr val="A30101"/>
                </a:solidFill>
              </a:defRPr>
            </a:lvl1pPr>
          </a:lstStyle>
          <a:p>
            <a:r>
              <a:t>What IS Weight-neutral Diabetes Care?</a:t>
            </a:r>
          </a:p>
        </p:txBody>
      </p:sp>
      <p:sp>
        <p:nvSpPr>
          <p:cNvPr id="631" name="Shape 631"/>
          <p:cNvSpPr>
            <a:spLocks noGrp="1"/>
          </p:cNvSpPr>
          <p:nvPr>
            <p:ph type="body" sz="half" idx="1"/>
          </p:nvPr>
        </p:nvSpPr>
        <p:spPr>
          <a:xfrm>
            <a:off x="457198" y="1629873"/>
            <a:ext cx="4075503" cy="2488502"/>
          </a:xfrm>
          <a:prstGeom prst="rect">
            <a:avLst/>
          </a:prstGeom>
        </p:spPr>
        <p:txBody>
          <a:bodyPr/>
          <a:lstStyle/>
          <a:p>
            <a:pPr marL="0" indent="0" algn="ctr">
              <a:buSzTx/>
              <a:buNone/>
              <a:defRPr sz="3000">
                <a:solidFill>
                  <a:schemeClr val="accent2">
                    <a:lumOff val="-2588"/>
                  </a:schemeClr>
                </a:solidFill>
              </a:defRPr>
            </a:pPr>
            <a:r>
              <a:t>It is the best possible diabetes care, regardless of a person’s weight.</a:t>
            </a:r>
            <a:r>
              <a:rPr sz="3600"/>
              <a:t> </a:t>
            </a:r>
          </a:p>
        </p:txBody>
      </p:sp>
      <p:pic>
        <p:nvPicPr>
          <p:cNvPr id="632" name="image36.jpeg"/>
          <p:cNvPicPr>
            <a:picLocks noChangeAspect="1"/>
          </p:cNvPicPr>
          <p:nvPr/>
        </p:nvPicPr>
        <p:blipFill>
          <a:blip r:embed="rId2">
            <a:extLst/>
          </a:blip>
          <a:stretch>
            <a:fillRect/>
          </a:stretch>
        </p:blipFill>
        <p:spPr>
          <a:xfrm>
            <a:off x="4697800" y="1189502"/>
            <a:ext cx="2516186" cy="3775325"/>
          </a:xfrm>
          <a:prstGeom prst="rect">
            <a:avLst/>
          </a:prstGeom>
          <a:ln w="12700">
            <a:miter lim="400000"/>
          </a:ln>
        </p:spPr>
      </p:pic>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p:cNvSpPr>
          <p:nvPr>
            <p:ph type="title"/>
          </p:nvPr>
        </p:nvSpPr>
        <p:spPr>
          <a:xfrm>
            <a:off x="457200" y="247438"/>
            <a:ext cx="8229600" cy="857400"/>
          </a:xfrm>
          <a:prstGeom prst="rect">
            <a:avLst/>
          </a:prstGeom>
        </p:spPr>
        <p:txBody>
          <a:bodyPr lIns="45699" tIns="45699" rIns="45699" bIns="45699"/>
          <a:lstStyle>
            <a:lvl1pPr>
              <a:defRPr sz="3600"/>
            </a:lvl1pPr>
          </a:lstStyle>
          <a:p>
            <a:r>
              <a:t>Learning Objectives - Answered</a:t>
            </a:r>
          </a:p>
        </p:txBody>
      </p:sp>
      <p:sp>
        <p:nvSpPr>
          <p:cNvPr id="635" name="Shape 635"/>
          <p:cNvSpPr>
            <a:spLocks noGrp="1"/>
          </p:cNvSpPr>
          <p:nvPr>
            <p:ph type="body" sz="half" idx="1"/>
          </p:nvPr>
        </p:nvSpPr>
        <p:spPr>
          <a:xfrm>
            <a:off x="267499" y="1270181"/>
            <a:ext cx="4694702" cy="3528304"/>
          </a:xfrm>
          <a:prstGeom prst="rect">
            <a:avLst/>
          </a:prstGeom>
        </p:spPr>
        <p:txBody>
          <a:bodyPr lIns="45699" tIns="45699" rIns="45699" bIns="45699">
            <a:normAutofit/>
          </a:bodyPr>
          <a:lstStyle/>
          <a:p>
            <a:pPr marL="452627" indent="-389763" defTabSz="905255">
              <a:lnSpc>
                <a:spcPct val="103500"/>
              </a:lnSpc>
              <a:spcBef>
                <a:spcPts val="0"/>
              </a:spcBef>
              <a:buSzPts val="2500"/>
              <a:defRPr sz="2500"/>
            </a:pPr>
            <a:r>
              <a:rPr dirty="0"/>
              <a:t>State three defects of prediabetes and diabetes - </a:t>
            </a:r>
          </a:p>
          <a:p>
            <a:pPr marL="452627" indent="-389763" defTabSz="905255">
              <a:lnSpc>
                <a:spcPct val="103500"/>
              </a:lnSpc>
              <a:spcBef>
                <a:spcPts val="0"/>
              </a:spcBef>
              <a:buSzPts val="2500"/>
              <a:defRPr sz="2500" b="1">
                <a:solidFill>
                  <a:srgbClr val="A61C00"/>
                </a:solidFill>
              </a:defRPr>
            </a:pPr>
            <a:r>
              <a:rPr dirty="0"/>
              <a:t>Decreased insulin production, </a:t>
            </a:r>
            <a:r>
              <a:rPr lang="en-US" dirty="0" smtClean="0"/>
              <a:t>increased </a:t>
            </a:r>
            <a:r>
              <a:rPr dirty="0" smtClean="0"/>
              <a:t>insulin </a:t>
            </a:r>
            <a:r>
              <a:rPr dirty="0"/>
              <a:t>resistance, and </a:t>
            </a:r>
            <a:r>
              <a:rPr lang="en-US" dirty="0" smtClean="0"/>
              <a:t>insulin</a:t>
            </a:r>
            <a:r>
              <a:rPr dirty="0" smtClean="0"/>
              <a:t> </a:t>
            </a:r>
            <a:r>
              <a:rPr dirty="0"/>
              <a:t>load</a:t>
            </a:r>
            <a:r>
              <a:rPr b="0" dirty="0"/>
              <a:t>.</a:t>
            </a:r>
          </a:p>
          <a:p>
            <a:pPr marL="0" indent="0" defTabSz="905255">
              <a:lnSpc>
                <a:spcPct val="103500"/>
              </a:lnSpc>
              <a:spcBef>
                <a:spcPts val="0"/>
              </a:spcBef>
              <a:buSzTx/>
              <a:buNone/>
              <a:defRPr sz="2500">
                <a:solidFill>
                  <a:srgbClr val="A61C00"/>
                </a:solidFill>
              </a:defRPr>
            </a:pPr>
            <a:endParaRPr b="0" dirty="0"/>
          </a:p>
          <a:p>
            <a:pPr marL="0" indent="0" defTabSz="905255">
              <a:lnSpc>
                <a:spcPct val="90000"/>
              </a:lnSpc>
              <a:spcBef>
                <a:spcPts val="0"/>
              </a:spcBef>
              <a:buSzTx/>
              <a:buNone/>
              <a:defRPr sz="2600"/>
            </a:pPr>
            <a:r>
              <a:rPr dirty="0"/>
              <a:t> </a:t>
            </a:r>
          </a:p>
        </p:txBody>
      </p:sp>
      <p:pic>
        <p:nvPicPr>
          <p:cNvPr id="636" name="image37.jpeg"/>
          <p:cNvPicPr>
            <a:picLocks noChangeAspect="1"/>
          </p:cNvPicPr>
          <p:nvPr/>
        </p:nvPicPr>
        <p:blipFill>
          <a:blip r:embed="rId2">
            <a:extLst/>
          </a:blip>
          <a:stretch>
            <a:fillRect/>
          </a:stretch>
        </p:blipFill>
        <p:spPr>
          <a:xfrm>
            <a:off x="5114599" y="1062112"/>
            <a:ext cx="3877003" cy="3300965"/>
          </a:xfrm>
          <a:prstGeom prst="rect">
            <a:avLst/>
          </a:prstGeom>
          <a:ln w="12700">
            <a:miter lim="400000"/>
          </a:ln>
        </p:spPr>
      </p:pic>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p:cNvSpPr>
          <p:nvPr>
            <p:ph type="title"/>
          </p:nvPr>
        </p:nvSpPr>
        <p:spPr>
          <a:xfrm>
            <a:off x="457200" y="247438"/>
            <a:ext cx="8229600" cy="857400"/>
          </a:xfrm>
          <a:prstGeom prst="rect">
            <a:avLst/>
          </a:prstGeom>
        </p:spPr>
        <p:txBody>
          <a:bodyPr lIns="45699" tIns="45699" rIns="45699" bIns="45699"/>
          <a:lstStyle>
            <a:lvl1pPr>
              <a:defRPr sz="3600"/>
            </a:lvl1pPr>
          </a:lstStyle>
          <a:p>
            <a:r>
              <a:t>Learning Objectives--Answered</a:t>
            </a:r>
          </a:p>
        </p:txBody>
      </p:sp>
      <p:sp>
        <p:nvSpPr>
          <p:cNvPr id="639" name="Shape 639"/>
          <p:cNvSpPr>
            <a:spLocks noGrp="1"/>
          </p:cNvSpPr>
          <p:nvPr>
            <p:ph type="body" sz="quarter" idx="1"/>
          </p:nvPr>
        </p:nvSpPr>
        <p:spPr>
          <a:xfrm>
            <a:off x="308782" y="1285311"/>
            <a:ext cx="5627400" cy="1623302"/>
          </a:xfrm>
          <a:prstGeom prst="rect">
            <a:avLst/>
          </a:prstGeom>
        </p:spPr>
        <p:txBody>
          <a:bodyPr lIns="45699" tIns="45699" rIns="45699" bIns="45699"/>
          <a:lstStyle>
            <a:lvl1pPr marL="452627" indent="-421194" defTabSz="905255">
              <a:lnSpc>
                <a:spcPct val="90000"/>
              </a:lnSpc>
              <a:spcBef>
                <a:spcPts val="0"/>
              </a:spcBef>
              <a:buSzPts val="2500"/>
              <a:defRPr sz="2500"/>
            </a:lvl1pPr>
          </a:lstStyle>
          <a:p>
            <a:r>
              <a:rPr dirty="0"/>
              <a:t>Compare and contrast two ways a weight-neutral education differs from a weight biased educational session</a:t>
            </a:r>
          </a:p>
        </p:txBody>
      </p:sp>
      <p:pic>
        <p:nvPicPr>
          <p:cNvPr id="640" name="image38.jpeg"/>
          <p:cNvPicPr>
            <a:picLocks noChangeAspect="1"/>
          </p:cNvPicPr>
          <p:nvPr/>
        </p:nvPicPr>
        <p:blipFill>
          <a:blip r:embed="rId2">
            <a:extLst/>
          </a:blip>
          <a:srcRect t="13467" b="8462"/>
          <a:stretch>
            <a:fillRect/>
          </a:stretch>
        </p:blipFill>
        <p:spPr>
          <a:xfrm>
            <a:off x="6188300" y="1451073"/>
            <a:ext cx="2498505" cy="2915080"/>
          </a:xfrm>
          <a:prstGeom prst="rect">
            <a:avLst/>
          </a:prstGeom>
          <a:ln w="12700">
            <a:miter lim="400000"/>
          </a:ln>
        </p:spPr>
      </p:pic>
      <p:sp>
        <p:nvSpPr>
          <p:cNvPr id="641" name="Shape 641"/>
          <p:cNvSpPr/>
          <p:nvPr/>
        </p:nvSpPr>
        <p:spPr>
          <a:xfrm>
            <a:off x="308782" y="2704749"/>
            <a:ext cx="5755278" cy="185946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40631" indent="-240631">
              <a:spcBef>
                <a:spcPts val="500"/>
              </a:spcBef>
              <a:buSzPct val="100000"/>
              <a:buChar char="•"/>
              <a:defRPr sz="2400" b="1">
                <a:latin typeface="+mj-lt"/>
                <a:ea typeface="+mj-ea"/>
                <a:cs typeface="+mj-cs"/>
                <a:sym typeface="Arial"/>
              </a:defRPr>
            </a:pPr>
            <a:r>
              <a:t>It does not talk about weight, weight loss, the benefit of weight loss. </a:t>
            </a:r>
            <a:r>
              <a:rPr>
                <a:solidFill>
                  <a:srgbClr val="A30101"/>
                </a:solidFill>
              </a:rPr>
              <a:t>The focus is promoting consistent and sustainable behaviors vs discussing outcomes.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41"/>
                                        </p:tgtEl>
                                        <p:attrNameLst>
                                          <p:attrName>style.visibility</p:attrName>
                                        </p:attrNameLst>
                                      </p:cBhvr>
                                      <p:to>
                                        <p:strVal val="visible"/>
                                      </p:to>
                                    </p:set>
                                    <p:animEffect transition="in" filter="dissolve">
                                      <p:cBhvr>
                                        <p:cTn id="7" dur="500"/>
                                        <p:tgtEl>
                                          <p:spTgt spid="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Shape 643"/>
          <p:cNvSpPr>
            <a:spLocks noGrp="1"/>
          </p:cNvSpPr>
          <p:nvPr>
            <p:ph type="title"/>
          </p:nvPr>
        </p:nvSpPr>
        <p:spPr>
          <a:xfrm>
            <a:off x="457200" y="247438"/>
            <a:ext cx="8229600" cy="857400"/>
          </a:xfrm>
          <a:prstGeom prst="rect">
            <a:avLst/>
          </a:prstGeom>
        </p:spPr>
        <p:txBody>
          <a:bodyPr lIns="45699" tIns="45699" rIns="45699" bIns="45699"/>
          <a:lstStyle>
            <a:lvl1pPr>
              <a:defRPr sz="3600"/>
            </a:lvl1pPr>
          </a:lstStyle>
          <a:p>
            <a:r>
              <a:t>Learning Objectives-- Answered</a:t>
            </a:r>
          </a:p>
        </p:txBody>
      </p:sp>
      <p:sp>
        <p:nvSpPr>
          <p:cNvPr id="644" name="Shape 644"/>
          <p:cNvSpPr>
            <a:spLocks noGrp="1"/>
          </p:cNvSpPr>
          <p:nvPr>
            <p:ph type="body" sz="half" idx="1"/>
          </p:nvPr>
        </p:nvSpPr>
        <p:spPr>
          <a:xfrm>
            <a:off x="560900" y="1220384"/>
            <a:ext cx="5627400" cy="1794751"/>
          </a:xfrm>
          <a:prstGeom prst="rect">
            <a:avLst/>
          </a:prstGeom>
        </p:spPr>
        <p:txBody>
          <a:bodyPr lIns="45699" tIns="45699" rIns="45699" bIns="45699"/>
          <a:lstStyle>
            <a:lvl1pPr>
              <a:spcBef>
                <a:spcPts val="0"/>
              </a:spcBef>
              <a:buSzPts val="2600"/>
              <a:defRPr sz="2600"/>
            </a:lvl1pPr>
          </a:lstStyle>
          <a:p>
            <a:r>
              <a:t>Compare and contrast two ways a weight-neutral education differs from a weight biased educational session</a:t>
            </a:r>
          </a:p>
        </p:txBody>
      </p:sp>
      <p:pic>
        <p:nvPicPr>
          <p:cNvPr id="645" name="image38.jpeg"/>
          <p:cNvPicPr>
            <a:picLocks noChangeAspect="1"/>
          </p:cNvPicPr>
          <p:nvPr/>
        </p:nvPicPr>
        <p:blipFill>
          <a:blip r:embed="rId2">
            <a:extLst/>
          </a:blip>
          <a:srcRect t="13467" b="8462"/>
          <a:stretch>
            <a:fillRect/>
          </a:stretch>
        </p:blipFill>
        <p:spPr>
          <a:xfrm>
            <a:off x="6188300" y="1451073"/>
            <a:ext cx="2498505" cy="2915080"/>
          </a:xfrm>
          <a:prstGeom prst="rect">
            <a:avLst/>
          </a:prstGeom>
          <a:ln w="12700">
            <a:miter lim="400000"/>
          </a:ln>
        </p:spPr>
      </p:pic>
      <p:sp>
        <p:nvSpPr>
          <p:cNvPr id="646" name="Shape 646"/>
          <p:cNvSpPr/>
          <p:nvPr/>
        </p:nvSpPr>
        <p:spPr>
          <a:xfrm>
            <a:off x="547148" y="2961016"/>
            <a:ext cx="5654904" cy="129900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marL="360947" indent="-360947">
              <a:buClr>
                <a:srgbClr val="9C1401"/>
              </a:buClr>
              <a:buSzPct val="100000"/>
              <a:buChar char="•"/>
              <a:defRPr sz="2800" b="1">
                <a:solidFill>
                  <a:srgbClr val="A30101"/>
                </a:solidFill>
                <a:latin typeface="+mj-lt"/>
                <a:ea typeface="+mj-ea"/>
                <a:cs typeface="+mj-cs"/>
                <a:sym typeface="Arial"/>
              </a:defRPr>
            </a:lvl1pPr>
          </a:lstStyle>
          <a:p>
            <a:r>
              <a:t>It focuses efforts on reducing weight stigma in the healthcare setting</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46"/>
                                        </p:tgtEl>
                                        <p:attrNameLst>
                                          <p:attrName>style.visibility</p:attrName>
                                        </p:attrNameLst>
                                      </p:cBhvr>
                                      <p:to>
                                        <p:strVal val="visible"/>
                                      </p:to>
                                    </p:set>
                                    <p:animEffect transition="in" filter="dissolve">
                                      <p:cBhvr>
                                        <p:cTn id="7"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p:cNvSpPr>
          <p:nvPr>
            <p:ph type="title"/>
          </p:nvPr>
        </p:nvSpPr>
        <p:spPr>
          <a:xfrm>
            <a:off x="457200" y="247438"/>
            <a:ext cx="8229600" cy="857400"/>
          </a:xfrm>
          <a:prstGeom prst="rect">
            <a:avLst/>
          </a:prstGeom>
        </p:spPr>
        <p:txBody>
          <a:bodyPr lIns="45699" tIns="45699" rIns="45699" bIns="45699"/>
          <a:lstStyle>
            <a:lvl1pPr>
              <a:defRPr sz="3600"/>
            </a:lvl1pPr>
          </a:lstStyle>
          <a:p>
            <a:r>
              <a:t>Learning Objectives-- Answered</a:t>
            </a:r>
          </a:p>
        </p:txBody>
      </p:sp>
      <p:sp>
        <p:nvSpPr>
          <p:cNvPr id="649" name="Shape 649"/>
          <p:cNvSpPr>
            <a:spLocks noGrp="1"/>
          </p:cNvSpPr>
          <p:nvPr>
            <p:ph type="body" sz="half" idx="1"/>
          </p:nvPr>
        </p:nvSpPr>
        <p:spPr>
          <a:xfrm>
            <a:off x="267499" y="948448"/>
            <a:ext cx="7820101" cy="1294010"/>
          </a:xfrm>
          <a:prstGeom prst="rect">
            <a:avLst/>
          </a:prstGeom>
        </p:spPr>
        <p:txBody>
          <a:bodyPr lIns="45699" tIns="45699" rIns="45699" bIns="45699"/>
          <a:lstStyle>
            <a:lvl1pPr>
              <a:spcBef>
                <a:spcPts val="0"/>
              </a:spcBef>
              <a:buSzPts val="2600"/>
              <a:defRPr sz="2600"/>
            </a:lvl1pPr>
          </a:lstStyle>
          <a:p>
            <a:r>
              <a:t>Recognize three warnings signs of disordered eating as it might present in prediabetes or diabetes care </a:t>
            </a:r>
          </a:p>
        </p:txBody>
      </p:sp>
      <p:sp>
        <p:nvSpPr>
          <p:cNvPr id="650" name="Shape 650"/>
          <p:cNvSpPr/>
          <p:nvPr/>
        </p:nvSpPr>
        <p:spPr>
          <a:xfrm>
            <a:off x="267499" y="2139948"/>
            <a:ext cx="7820101" cy="265915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495300" indent="-495300">
              <a:spcBef>
                <a:spcPts val="400"/>
              </a:spcBef>
              <a:buClr>
                <a:srgbClr val="000000"/>
              </a:buClr>
              <a:buSzPts val="2500"/>
              <a:buFont typeface="Arial"/>
              <a:buChar char="•"/>
              <a:defRPr sz="2500" b="1">
                <a:solidFill>
                  <a:srgbClr val="9C1401"/>
                </a:solidFill>
                <a:latin typeface="+mj-lt"/>
                <a:ea typeface="+mj-ea"/>
                <a:cs typeface="+mj-cs"/>
                <a:sym typeface="Arial"/>
              </a:defRPr>
            </a:pPr>
            <a:r>
              <a:t>Some signs of disordered eating examples include: reports of binge eating or uncontrolled eating, restrictive eating, restrict-binge cycle, emotional distress about weight and food, amenorrhea, compensatory restriction or laxative use, rigid food rules, overvaluation of weight and shape  </a:t>
            </a:r>
            <a:r>
              <a:rPr>
                <a:solidFill>
                  <a:srgbClr val="000000"/>
                </a:solidFill>
              </a:rPr>
              <a:t> </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50"/>
                                        </p:tgtEl>
                                        <p:attrNameLst>
                                          <p:attrName>style.visibility</p:attrName>
                                        </p:attrNameLst>
                                      </p:cBhvr>
                                      <p:to>
                                        <p:strVal val="visible"/>
                                      </p:to>
                                    </p:set>
                                    <p:animEffect transition="in" filter="dissolve">
                                      <p:cBhvr>
                                        <p:cTn id="7" dur="500"/>
                                        <p:tgtEl>
                                          <p:spTgt spid="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 name="image9.jpeg"/>
          <p:cNvPicPr>
            <a:picLocks noChangeAspect="1"/>
          </p:cNvPicPr>
          <p:nvPr/>
        </p:nvPicPr>
        <p:blipFill>
          <a:blip r:embed="rId3">
            <a:alphaModFix amt="53688"/>
            <a:extLst/>
          </a:blip>
          <a:stretch>
            <a:fillRect/>
          </a:stretch>
        </p:blipFill>
        <p:spPr>
          <a:xfrm>
            <a:off x="0" y="0"/>
            <a:ext cx="9144000" cy="5143499"/>
          </a:xfrm>
          <a:prstGeom prst="rect">
            <a:avLst/>
          </a:prstGeom>
          <a:ln w="12700">
            <a:miter lim="400000"/>
          </a:ln>
        </p:spPr>
      </p:pic>
      <p:sp>
        <p:nvSpPr>
          <p:cNvPr id="379" name="Shape 379"/>
          <p:cNvSpPr>
            <a:spLocks noGrp="1"/>
          </p:cNvSpPr>
          <p:nvPr>
            <p:ph type="title"/>
          </p:nvPr>
        </p:nvSpPr>
        <p:spPr>
          <a:xfrm>
            <a:off x="457200" y="247437"/>
            <a:ext cx="8229600" cy="857400"/>
          </a:xfrm>
          <a:prstGeom prst="rect">
            <a:avLst/>
          </a:prstGeom>
        </p:spPr>
        <p:txBody>
          <a:bodyPr lIns="45699" tIns="45699" rIns="45699" bIns="45699"/>
          <a:lstStyle/>
          <a:p>
            <a:r>
              <a:t>Terms</a:t>
            </a:r>
          </a:p>
        </p:txBody>
      </p:sp>
      <p:sp>
        <p:nvSpPr>
          <p:cNvPr id="380" name="Shape 380"/>
          <p:cNvSpPr>
            <a:spLocks noGrp="1"/>
          </p:cNvSpPr>
          <p:nvPr>
            <p:ph type="body" idx="1"/>
          </p:nvPr>
        </p:nvSpPr>
        <p:spPr>
          <a:xfrm>
            <a:off x="216700" y="1075449"/>
            <a:ext cx="8229601" cy="3528301"/>
          </a:xfrm>
          <a:prstGeom prst="rect">
            <a:avLst/>
          </a:prstGeom>
        </p:spPr>
        <p:txBody>
          <a:bodyPr lIns="45699" tIns="45699" rIns="45699" bIns="45699"/>
          <a:lstStyle/>
          <a:p>
            <a:pPr indent="-342900">
              <a:buSzPts val="2400"/>
              <a:defRPr sz="2400" b="1"/>
            </a:pPr>
            <a:r>
              <a:rPr dirty="0"/>
              <a:t>Weight stigma:</a:t>
            </a:r>
            <a:r>
              <a:rPr b="0" dirty="0"/>
              <a:t> social devaluation and denigration of people perceived to carry excess weight leading to prejudice, negative stereotyping and discrimination (</a:t>
            </a:r>
            <a:r>
              <a:rPr b="0" dirty="0" err="1"/>
              <a:t>Tomiyama</a:t>
            </a:r>
            <a:r>
              <a:rPr b="0" dirty="0"/>
              <a:t>,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80">
                                            <p:bg/>
                                          </p:spTgt>
                                        </p:tgtEl>
                                        <p:attrNameLst>
                                          <p:attrName>style.visibility</p:attrName>
                                        </p:attrNameLst>
                                      </p:cBhvr>
                                      <p:to>
                                        <p:strVal val="visible"/>
                                      </p:to>
                                    </p:set>
                                    <p:animEffect transition="in" filter="dissolve">
                                      <p:cBhvr>
                                        <p:cTn id="7" dur="500"/>
                                        <p:tgtEl>
                                          <p:spTgt spid="380">
                                            <p:bg/>
                                          </p:spTgt>
                                        </p:tgtEl>
                                      </p:cBhvr>
                                    </p:animEffect>
                                  </p:childTnLst>
                                </p:cTn>
                              </p:par>
                              <p:par>
                                <p:cTn id="8" presetID="9" presetClass="entr" presetSubtype="0" fill="hold" grpId="1" nodeType="withEffect">
                                  <p:stCondLst>
                                    <p:cond delay="0"/>
                                  </p:stCondLst>
                                  <p:iterate>
                                    <p:tmAbs val="0"/>
                                  </p:iterate>
                                  <p:childTnLst>
                                    <p:set>
                                      <p:cBhvr>
                                        <p:cTn id="9" fill="hold"/>
                                        <p:tgtEl>
                                          <p:spTgt spid="380">
                                            <p:txEl>
                                              <p:pRg st="0" end="0"/>
                                            </p:txEl>
                                          </p:spTgt>
                                        </p:tgtEl>
                                        <p:attrNameLst>
                                          <p:attrName>style.visibility</p:attrName>
                                        </p:attrNameLst>
                                      </p:cBhvr>
                                      <p:to>
                                        <p:strVal val="visible"/>
                                      </p:to>
                                    </p:set>
                                    <p:animEffect transition="in" filter="dissolve">
                                      <p:cBhvr>
                                        <p:cTn id="10" dur="500"/>
                                        <p:tgtEl>
                                          <p:spTgt spid="3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1" build="p"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Shape 648"/>
          <p:cNvSpPr>
            <a:spLocks noGrp="1"/>
          </p:cNvSpPr>
          <p:nvPr>
            <p:ph type="title"/>
          </p:nvPr>
        </p:nvSpPr>
        <p:spPr>
          <a:xfrm>
            <a:off x="457200" y="247438"/>
            <a:ext cx="8229600" cy="857400"/>
          </a:xfrm>
          <a:prstGeom prst="rect">
            <a:avLst/>
          </a:prstGeom>
        </p:spPr>
        <p:txBody>
          <a:bodyPr lIns="45699" tIns="45699" rIns="45699" bIns="45699"/>
          <a:lstStyle>
            <a:lvl1pPr>
              <a:defRPr sz="3600"/>
            </a:lvl1pPr>
          </a:lstStyle>
          <a:p>
            <a:r>
              <a:rPr lang="en-US" dirty="0"/>
              <a:t>Ask yourself:</a:t>
            </a:r>
            <a:endParaRPr dirty="0"/>
          </a:p>
        </p:txBody>
      </p:sp>
      <p:sp>
        <p:nvSpPr>
          <p:cNvPr id="3" name="Text Placeholder 2">
            <a:extLst>
              <a:ext uri="{FF2B5EF4-FFF2-40B4-BE49-F238E27FC236}">
                <a16:creationId xmlns:a16="http://schemas.microsoft.com/office/drawing/2014/main" id="{3EAE7E03-9752-934E-882B-1CCEAB328C1E}"/>
              </a:ext>
            </a:extLst>
          </p:cNvPr>
          <p:cNvSpPr>
            <a:spLocks noGrp="1"/>
          </p:cNvSpPr>
          <p:nvPr>
            <p:ph type="body" idx="1"/>
          </p:nvPr>
        </p:nvSpPr>
        <p:spPr/>
        <p:txBody>
          <a:bodyPr/>
          <a:lstStyle/>
          <a:p>
            <a:r>
              <a:rPr lang="en-US" i="1" dirty="0"/>
              <a:t>Would you have heard this message any differently if I were in a different body</a:t>
            </a:r>
            <a:r>
              <a:rPr lang="en-US" dirty="0"/>
              <a:t>? 					~Lucy </a:t>
            </a:r>
            <a:r>
              <a:rPr lang="en-US" dirty="0" err="1"/>
              <a:t>Aphramor</a:t>
            </a:r>
            <a:endParaRPr lang="en-US" dirty="0"/>
          </a:p>
        </p:txBody>
      </p:sp>
    </p:spTree>
    <p:extLst>
      <p:ext uri="{BB962C8B-B14F-4D97-AF65-F5344CB8AC3E}">
        <p14:creationId xmlns:p14="http://schemas.microsoft.com/office/powerpoint/2010/main" val="798942344"/>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Shape 652"/>
          <p:cNvSpPr>
            <a:spLocks noGrp="1"/>
          </p:cNvSpPr>
          <p:nvPr>
            <p:ph type="title"/>
          </p:nvPr>
        </p:nvSpPr>
        <p:spPr>
          <a:xfrm>
            <a:off x="457200" y="385440"/>
            <a:ext cx="8229600" cy="1325137"/>
          </a:xfrm>
          <a:prstGeom prst="rect">
            <a:avLst/>
          </a:prstGeom>
        </p:spPr>
        <p:txBody>
          <a:bodyPr>
            <a:normAutofit fontScale="90000"/>
          </a:bodyPr>
          <a:lstStyle>
            <a:lvl1pPr defTabSz="493776">
              <a:defRPr sz="3400"/>
            </a:lvl1pPr>
          </a:lstStyle>
          <a:p>
            <a:r>
              <a:rPr dirty="0"/>
              <a:t>Learn more about </a:t>
            </a:r>
            <a:r>
              <a:rPr lang="en-US" dirty="0"/>
              <a:t>the Weight Normative vs </a:t>
            </a:r>
            <a:r>
              <a:rPr dirty="0"/>
              <a:t>Weight Inclusive</a:t>
            </a:r>
            <a:r>
              <a:rPr lang="en-US" dirty="0"/>
              <a:t> Paradigm Using the Contemporary Evidence Base</a:t>
            </a:r>
            <a:endParaRPr dirty="0"/>
          </a:p>
        </p:txBody>
      </p:sp>
      <p:sp>
        <p:nvSpPr>
          <p:cNvPr id="653" name="Shape 653"/>
          <p:cNvSpPr>
            <a:spLocks noGrp="1"/>
          </p:cNvSpPr>
          <p:nvPr>
            <p:ph type="body" idx="1"/>
          </p:nvPr>
        </p:nvSpPr>
        <p:spPr>
          <a:xfrm>
            <a:off x="457200" y="1969416"/>
            <a:ext cx="8229600" cy="3285300"/>
          </a:xfrm>
          <a:prstGeom prst="rect">
            <a:avLst/>
          </a:prstGeom>
        </p:spPr>
        <p:txBody>
          <a:bodyPr/>
          <a:lstStyle/>
          <a:p>
            <a:pPr marL="0" indent="0">
              <a:buSzTx/>
              <a:buNone/>
            </a:pPr>
            <a:r>
              <a:rPr dirty="0"/>
              <a:t>Free video access on exploring the research by Laura Thomas PhD</a:t>
            </a:r>
          </a:p>
          <a:p>
            <a:pPr marL="0" indent="0">
              <a:buSzTx/>
              <a:buNone/>
            </a:pPr>
            <a:endParaRPr dirty="0"/>
          </a:p>
          <a:p>
            <a:pPr marL="0" indent="0">
              <a:buSzTx/>
              <a:buNone/>
              <a:defRPr b="1"/>
            </a:pPr>
            <a:r>
              <a:rPr dirty="0" err="1"/>
              <a:t>EDRDpro.com</a:t>
            </a:r>
            <a:r>
              <a:rPr dirty="0"/>
              <a:t>/</a:t>
            </a:r>
            <a:r>
              <a:rPr dirty="0" err="1"/>
              <a:t>freevideo</a:t>
            </a:r>
            <a:r>
              <a:rPr dirty="0"/>
              <a:t> </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title"/>
          </p:nvPr>
        </p:nvSpPr>
        <p:spPr>
          <a:xfrm>
            <a:off x="457200" y="159198"/>
            <a:ext cx="8229600" cy="1325136"/>
          </a:xfrm>
          <a:prstGeom prst="rect">
            <a:avLst/>
          </a:prstGeom>
        </p:spPr>
        <p:txBody>
          <a:bodyPr/>
          <a:lstStyle>
            <a:lvl1pPr defTabSz="502919">
              <a:defRPr sz="3500"/>
            </a:lvl1pPr>
          </a:lstStyle>
          <a:p>
            <a:r>
              <a:t>Learn more about Weight Neutral Approach to Diabetes</a:t>
            </a:r>
          </a:p>
        </p:txBody>
      </p:sp>
      <p:sp>
        <p:nvSpPr>
          <p:cNvPr id="656" name="Shape 656"/>
          <p:cNvSpPr>
            <a:spLocks noGrp="1"/>
          </p:cNvSpPr>
          <p:nvPr>
            <p:ph type="body" idx="1"/>
          </p:nvPr>
        </p:nvSpPr>
        <p:spPr>
          <a:xfrm>
            <a:off x="457200" y="1620624"/>
            <a:ext cx="8229600" cy="3285300"/>
          </a:xfrm>
          <a:prstGeom prst="rect">
            <a:avLst/>
          </a:prstGeom>
        </p:spPr>
        <p:txBody>
          <a:bodyPr/>
          <a:lstStyle/>
          <a:p>
            <a:pPr marL="0" indent="0">
              <a:buSzTx/>
              <a:buNone/>
            </a:pPr>
            <a:r>
              <a:t>Join the </a:t>
            </a:r>
            <a:r>
              <a:rPr b="1"/>
              <a:t>FREE </a:t>
            </a:r>
            <a:r>
              <a:t>Weight-Neutral for Diabetes Care closed Facebook group for professionals: search for </a:t>
            </a:r>
            <a:r>
              <a:rPr b="1"/>
              <a:t>WN4DC</a:t>
            </a:r>
          </a:p>
        </p:txBody>
      </p:sp>
      <p:pic>
        <p:nvPicPr>
          <p:cNvPr id="657" name="image39.jpeg"/>
          <p:cNvPicPr>
            <a:picLocks noChangeAspect="1"/>
          </p:cNvPicPr>
          <p:nvPr/>
        </p:nvPicPr>
        <p:blipFill>
          <a:blip r:embed="rId2">
            <a:extLst/>
          </a:blip>
          <a:stretch>
            <a:fillRect/>
          </a:stretch>
        </p:blipFill>
        <p:spPr>
          <a:xfrm>
            <a:off x="1790700" y="3137159"/>
            <a:ext cx="3948080" cy="1822191"/>
          </a:xfrm>
          <a:prstGeom prst="rect">
            <a:avLst/>
          </a:prstGeom>
          <a:ln w="12700">
            <a:miter lim="400000"/>
          </a:ln>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 name="Shape 659"/>
          <p:cNvSpPr>
            <a:spLocks noGrp="1"/>
          </p:cNvSpPr>
          <p:nvPr>
            <p:ph type="title"/>
          </p:nvPr>
        </p:nvSpPr>
        <p:spPr>
          <a:xfrm>
            <a:off x="457200" y="211973"/>
            <a:ext cx="8229600" cy="667117"/>
          </a:xfrm>
          <a:prstGeom prst="rect">
            <a:avLst/>
          </a:prstGeom>
        </p:spPr>
        <p:txBody>
          <a:bodyPr/>
          <a:lstStyle>
            <a:lvl1pPr defTabSz="438911">
              <a:defRPr sz="3000"/>
            </a:lvl1pPr>
          </a:lstStyle>
          <a:p>
            <a:r>
              <a:t>References</a:t>
            </a:r>
          </a:p>
        </p:txBody>
      </p:sp>
      <p:sp>
        <p:nvSpPr>
          <p:cNvPr id="660" name="Shape 660"/>
          <p:cNvSpPr>
            <a:spLocks noGrp="1"/>
          </p:cNvSpPr>
          <p:nvPr>
            <p:ph type="body" idx="1"/>
          </p:nvPr>
        </p:nvSpPr>
        <p:spPr>
          <a:xfrm>
            <a:off x="457200" y="848675"/>
            <a:ext cx="8634115" cy="3991043"/>
          </a:xfrm>
          <a:prstGeom prst="rect">
            <a:avLst/>
          </a:prstGeom>
        </p:spPr>
        <p:txBody>
          <a:bodyPr/>
          <a:lstStyle/>
          <a:p>
            <a:pPr marL="0" indent="0" defTabSz="822958">
              <a:lnSpc>
                <a:spcPct val="90000"/>
              </a:lnSpc>
              <a:spcBef>
                <a:spcPts val="500"/>
              </a:spcBef>
              <a:buSzTx/>
              <a:buNone/>
              <a:defRPr sz="900"/>
            </a:pPr>
            <a:r>
              <a:rPr dirty="0" err="1"/>
              <a:t>Alberga</a:t>
            </a:r>
            <a:r>
              <a:rPr dirty="0"/>
              <a:t>, Angela S., et al. “Weight Bias: a Call to Action.” Journal of Eating Disorders, vol. 4, no. 1, 2016, doi:10.1186/s40337-016-0112-4.</a:t>
            </a:r>
          </a:p>
          <a:p>
            <a:pPr marL="0" indent="0" defTabSz="822958">
              <a:lnSpc>
                <a:spcPct val="90000"/>
              </a:lnSpc>
              <a:spcBef>
                <a:spcPts val="500"/>
              </a:spcBef>
              <a:buSzTx/>
              <a:buNone/>
              <a:defRPr sz="900"/>
            </a:pPr>
            <a:r>
              <a:rPr dirty="0"/>
              <a:t>Ashmore, </a:t>
            </a:r>
            <a:r>
              <a:rPr dirty="0" err="1"/>
              <a:t>Jamile</a:t>
            </a:r>
            <a:r>
              <a:rPr dirty="0"/>
              <a:t> A., et al. “Weight-Based Stigmatization, Psychological Distress, &amp; Binge Eating Behavior among Obese Treatment-Seeking Adults.” Eating Behaviors, vol. 9, no. 2, 2008, pp. 203–209., doi:10.1016/j.eatbeh.2007.09.006.</a:t>
            </a:r>
          </a:p>
          <a:p>
            <a:pPr marL="0" indent="0" defTabSz="822958">
              <a:lnSpc>
                <a:spcPct val="90000"/>
              </a:lnSpc>
              <a:spcBef>
                <a:spcPts val="500"/>
              </a:spcBef>
              <a:buSzTx/>
              <a:buNone/>
              <a:defRPr sz="900"/>
            </a:pPr>
            <a:r>
              <a:rPr dirty="0"/>
              <a:t> Frank, Guido K. W. “The Perfect Storm - A Bio-Psycho-Social Risk Model for Developing and Maintaining Eating Disorders.” Frontiers in Behavioral Neuroscience, vol. 10, 2016, doi:10.3389/fnbeh.2016.00044.</a:t>
            </a:r>
          </a:p>
          <a:p>
            <a:pPr marL="0" indent="0" defTabSz="822958">
              <a:lnSpc>
                <a:spcPct val="90000"/>
              </a:lnSpc>
              <a:spcBef>
                <a:spcPts val="500"/>
              </a:spcBef>
              <a:buSzTx/>
              <a:buNone/>
              <a:defRPr sz="900"/>
            </a:pPr>
            <a:r>
              <a:rPr dirty="0"/>
              <a:t>Friedman, Kelli E., et al. “Weight Stigmatization and Ideological Beliefs: Relation to Psychological Functioning in Obese Adults.” Obesity Research, vol. 13, no. 5, 2005, pp. 907–916., doi:10.1038/oby.2005.105.</a:t>
            </a:r>
          </a:p>
          <a:p>
            <a:pPr marL="0" indent="0" defTabSz="822958">
              <a:lnSpc>
                <a:spcPct val="90000"/>
              </a:lnSpc>
              <a:spcBef>
                <a:spcPts val="500"/>
              </a:spcBef>
              <a:buSzTx/>
              <a:buNone/>
              <a:defRPr sz="900"/>
            </a:pPr>
            <a:r>
              <a:rPr dirty="0"/>
              <a:t>Greg, E.W.; Chen, H.; </a:t>
            </a:r>
            <a:r>
              <a:rPr dirty="0" err="1"/>
              <a:t>Wagenknecht</a:t>
            </a:r>
            <a:r>
              <a:rPr dirty="0"/>
              <a:t>, L.E.; et al. “Association of an Intensive Lifestyle 9 Intervention with Remission of Type 2 Diabetes.” American Medical Association. 2012; Vol 308:23:2489-2496.</a:t>
            </a:r>
          </a:p>
          <a:p>
            <a:pPr marL="0" indent="0" defTabSz="822958">
              <a:lnSpc>
                <a:spcPct val="90000"/>
              </a:lnSpc>
              <a:spcBef>
                <a:spcPts val="500"/>
              </a:spcBef>
              <a:buSzTx/>
              <a:buNone/>
              <a:defRPr sz="900"/>
            </a:pPr>
            <a:r>
              <a:rPr dirty="0"/>
              <a:t>Holman RR: Assessing the potential for α-glucosidase inhibitors in prediabetic states. Diabetes Res </a:t>
            </a:r>
            <a:r>
              <a:rPr dirty="0" err="1"/>
              <a:t>Clin</a:t>
            </a:r>
            <a:r>
              <a:rPr dirty="0"/>
              <a:t> Pract40 (Suppl.):S21 –S25,1998</a:t>
            </a:r>
          </a:p>
          <a:p>
            <a:pPr marL="0" indent="0" defTabSz="822958">
              <a:lnSpc>
                <a:spcPct val="90000"/>
              </a:lnSpc>
              <a:spcBef>
                <a:spcPts val="500"/>
              </a:spcBef>
              <a:buSzTx/>
              <a:buNone/>
              <a:defRPr sz="900"/>
            </a:pPr>
            <a:r>
              <a:rPr dirty="0"/>
              <a:t>Marek, Ryan J., et al. “Impact of Using DSM-5 Criteria for Diagnosing Binge Eating Disorder in Bariatric Surgery Candidates: Change in Prevalence Rate, Demographic Characteristics, and Scores on the Minnesota Multiphasic Personality Inventory - 2 Restructured Form (MMPI-2-RF).” International Journal of Eating Disorders, vol. 47, no. 5, 2014, pp. 553–557., doi:10.1002/eat.22268.</a:t>
            </a:r>
          </a:p>
          <a:p>
            <a:pPr marL="0" indent="0" defTabSz="822958">
              <a:lnSpc>
                <a:spcPct val="90000"/>
              </a:lnSpc>
              <a:spcBef>
                <a:spcPts val="500"/>
              </a:spcBef>
              <a:buSzTx/>
              <a:buNone/>
              <a:defRPr sz="900"/>
            </a:pPr>
            <a:r>
              <a:rPr dirty="0"/>
              <a:t> </a:t>
            </a:r>
            <a:r>
              <a:rPr dirty="0" err="1"/>
              <a:t>Mensinger</a:t>
            </a:r>
            <a:r>
              <a:rPr dirty="0"/>
              <a:t>, Janell L., et al. “A Weight-Neutral versus Weight-Loss Approach for Health Promotion in Women with High BMI: A Randomized-Controlled Trial.” Appetite, vol. 105, 2016, pp. 364–374., doi:10.1016/j.appet.2016.06.006.</a:t>
            </a:r>
          </a:p>
          <a:p>
            <a:pPr marL="0" indent="0" defTabSz="822958">
              <a:lnSpc>
                <a:spcPct val="90000"/>
              </a:lnSpc>
              <a:spcBef>
                <a:spcPts val="500"/>
              </a:spcBef>
              <a:buSzTx/>
              <a:buNone/>
              <a:defRPr sz="900"/>
            </a:pPr>
            <a:r>
              <a:rPr dirty="0"/>
              <a:t> </a:t>
            </a:r>
            <a:r>
              <a:rPr dirty="0" err="1"/>
              <a:t>Mensinger</a:t>
            </a:r>
            <a:r>
              <a:rPr dirty="0"/>
              <a:t>, Janell L., et al. “Mechanisms Underlying Weight Status and Healthcare Avoidance in Women: A Study of Weight Stigma, Body-Related Shame and Guilt, and Healthcare Stress.” Body Image, vol. 25, 2018, pp. 139–147., doi:10.1016/j.bodyim.2018.03.001.</a:t>
            </a:r>
          </a:p>
          <a:p>
            <a:pPr marL="0" indent="0" defTabSz="822958">
              <a:lnSpc>
                <a:spcPct val="90000"/>
              </a:lnSpc>
              <a:spcBef>
                <a:spcPts val="500"/>
              </a:spcBef>
              <a:buSzTx/>
              <a:buNone/>
              <a:defRPr sz="900"/>
            </a:pPr>
            <a:r>
              <a:rPr dirty="0"/>
              <a:t>Prato, S. Del, et al. “Phasic Insulin Release and Metabolic Regulation in Type 2 Diabetes.” Diabetes, vol. 51, no. Supplement 1, 2002, doi:10.2337/diabetes.51.2007.s109.</a:t>
            </a:r>
          </a:p>
          <a:p>
            <a:pPr marL="0" indent="0" defTabSz="822958">
              <a:lnSpc>
                <a:spcPct val="90000"/>
              </a:lnSpc>
              <a:spcBef>
                <a:spcPts val="500"/>
              </a:spcBef>
              <a:buSzTx/>
              <a:buNone/>
              <a:defRPr sz="900"/>
            </a:pPr>
            <a:r>
              <a:rPr dirty="0"/>
              <a:t> </a:t>
            </a:r>
            <a:r>
              <a:rPr dirty="0" err="1"/>
              <a:t>Tomiyama</a:t>
            </a:r>
            <a:r>
              <a:rPr dirty="0"/>
              <a:t>, A. Janet. “Weight Stigma Is Stressful. A Review of Evidence for the Cyclic Obesity/Weight-Based Stigma Model.” Appetite, vol. 82, 2014, pp. 8–15., doi:10.1016/j.appet.2014.06.108.</a:t>
            </a:r>
          </a:p>
          <a:p>
            <a:pPr marL="0" indent="0" defTabSz="822958">
              <a:lnSpc>
                <a:spcPct val="90000"/>
              </a:lnSpc>
              <a:spcBef>
                <a:spcPts val="500"/>
              </a:spcBef>
              <a:buSzTx/>
              <a:buNone/>
              <a:defRPr sz="900"/>
            </a:pPr>
            <a:r>
              <a:rPr dirty="0"/>
              <a:t> </a:t>
            </a:r>
            <a:r>
              <a:rPr dirty="0" err="1">
                <a:latin typeface="Calibri"/>
                <a:ea typeface="Calibri"/>
                <a:cs typeface="Calibri"/>
                <a:sym typeface="Calibri"/>
              </a:rPr>
              <a:t>Tylka</a:t>
            </a:r>
            <a:r>
              <a:rPr dirty="0">
                <a:latin typeface="Calibri"/>
                <a:ea typeface="Calibri"/>
                <a:cs typeface="Calibri"/>
                <a:sym typeface="Calibri"/>
              </a:rPr>
              <a:t>, Tracy &amp; </a:t>
            </a:r>
            <a:r>
              <a:rPr dirty="0" err="1">
                <a:latin typeface="Calibri"/>
                <a:ea typeface="Calibri"/>
                <a:cs typeface="Calibri"/>
                <a:sym typeface="Calibri"/>
              </a:rPr>
              <a:t>Annunziato</a:t>
            </a:r>
            <a:r>
              <a:rPr dirty="0">
                <a:latin typeface="Calibri"/>
                <a:ea typeface="Calibri"/>
                <a:cs typeface="Calibri"/>
                <a:sym typeface="Calibri"/>
              </a:rPr>
              <a:t>, Rachel &amp; </a:t>
            </a:r>
            <a:r>
              <a:rPr dirty="0" err="1">
                <a:latin typeface="Calibri"/>
                <a:ea typeface="Calibri"/>
                <a:cs typeface="Calibri"/>
                <a:sym typeface="Calibri"/>
              </a:rPr>
              <a:t>Burgard</a:t>
            </a:r>
            <a:r>
              <a:rPr dirty="0">
                <a:latin typeface="Calibri"/>
                <a:ea typeface="Calibri"/>
                <a:cs typeface="Calibri"/>
                <a:sym typeface="Calibri"/>
              </a:rPr>
              <a:t>, Deb &amp; </a:t>
            </a:r>
            <a:r>
              <a:rPr dirty="0" err="1">
                <a:latin typeface="Calibri"/>
                <a:ea typeface="Calibri"/>
                <a:cs typeface="Calibri"/>
                <a:sym typeface="Calibri"/>
              </a:rPr>
              <a:t>Danielsdottir</a:t>
            </a:r>
            <a:r>
              <a:rPr dirty="0">
                <a:latin typeface="Calibri"/>
                <a:ea typeface="Calibri"/>
                <a:cs typeface="Calibri"/>
                <a:sym typeface="Calibri"/>
              </a:rPr>
              <a:t>, </a:t>
            </a:r>
            <a:r>
              <a:rPr dirty="0" err="1">
                <a:latin typeface="Calibri"/>
                <a:ea typeface="Calibri"/>
                <a:cs typeface="Calibri"/>
                <a:sym typeface="Calibri"/>
              </a:rPr>
              <a:t>Sigrun</a:t>
            </a:r>
            <a:r>
              <a:rPr dirty="0">
                <a:latin typeface="Calibri"/>
                <a:ea typeface="Calibri"/>
                <a:cs typeface="Calibri"/>
                <a:sym typeface="Calibri"/>
              </a:rPr>
              <a:t> &amp; Shuman, Ellen &amp; Davis, Chad &amp; </a:t>
            </a:r>
            <a:r>
              <a:rPr dirty="0" err="1">
                <a:latin typeface="Calibri"/>
                <a:ea typeface="Calibri"/>
                <a:cs typeface="Calibri"/>
                <a:sym typeface="Calibri"/>
              </a:rPr>
              <a:t>Calogero</a:t>
            </a:r>
            <a:r>
              <a:rPr dirty="0">
                <a:latin typeface="Calibri"/>
                <a:ea typeface="Calibri"/>
                <a:cs typeface="Calibri"/>
                <a:sym typeface="Calibri"/>
              </a:rPr>
              <a:t>, Rachel. (2014). The Weight-Inclusive versus Weight-Normative Approach to Health: Evaluating the Evidence for Prioritizing Well-Being over Weight Loss. Journal of obesity. 2014. 983495. 10.1155/2014/983495.</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p:cNvSpPr>
          <p:nvPr>
            <p:ph type="title"/>
          </p:nvPr>
        </p:nvSpPr>
        <p:spPr>
          <a:xfrm>
            <a:off x="552202" y="342023"/>
            <a:ext cx="8229600" cy="792578"/>
          </a:xfrm>
          <a:prstGeom prst="rect">
            <a:avLst/>
          </a:prstGeom>
        </p:spPr>
        <p:txBody>
          <a:bodyPr>
            <a:noAutofit/>
          </a:bodyPr>
          <a:lstStyle>
            <a:lvl1pPr defTabSz="548640">
              <a:defRPr sz="4320"/>
            </a:lvl1pPr>
          </a:lstStyle>
          <a:p>
            <a:r>
              <a:rPr lang="en-US" sz="3200" dirty="0"/>
              <a:t>AADE : Ahead of the curve on stigma</a:t>
            </a:r>
            <a:endParaRPr sz="3200" dirty="0"/>
          </a:p>
        </p:txBody>
      </p:sp>
      <p:sp>
        <p:nvSpPr>
          <p:cNvPr id="414" name="Shape 414"/>
          <p:cNvSpPr>
            <a:spLocks noGrp="1"/>
          </p:cNvSpPr>
          <p:nvPr>
            <p:ph type="body" idx="1"/>
          </p:nvPr>
        </p:nvSpPr>
        <p:spPr>
          <a:xfrm>
            <a:off x="457200" y="1141046"/>
            <a:ext cx="8229600" cy="3460047"/>
          </a:xfrm>
          <a:prstGeom prst="rect">
            <a:avLst/>
          </a:prstGeom>
        </p:spPr>
        <p:txBody>
          <a:bodyPr>
            <a:normAutofit/>
          </a:bodyPr>
          <a:lstStyle/>
          <a:p>
            <a:pPr indent="-457200">
              <a:buSzTx/>
            </a:pPr>
            <a:r>
              <a:rPr lang="en-US" sz="2400" dirty="0"/>
              <a:t>KUDOS to You AADE18! </a:t>
            </a:r>
          </a:p>
          <a:p>
            <a:pPr indent="-457200">
              <a:buSzTx/>
            </a:pPr>
            <a:endParaRPr lang="en-US" sz="2400" dirty="0"/>
          </a:p>
          <a:p>
            <a:pPr indent="-457200">
              <a:buSzTx/>
            </a:pPr>
            <a:r>
              <a:rPr lang="en-US" sz="2400" dirty="0"/>
              <a:t>New language guidance to tackle stigma acknowledges stigma contributes to stress and shame</a:t>
            </a:r>
          </a:p>
          <a:p>
            <a:pPr indent="-457200">
              <a:buSzTx/>
            </a:pPr>
            <a:r>
              <a:rPr lang="en-US" sz="2400" dirty="0"/>
              <a:t>Including Social Determinants of Health (SDH) in your strategic plan</a:t>
            </a:r>
          </a:p>
          <a:p>
            <a:pPr indent="-457200">
              <a:buSzTx/>
            </a:pPr>
            <a:r>
              <a:rPr lang="en-US" sz="2400" dirty="0"/>
              <a:t>Quick Guide for Healthcare Providers</a:t>
            </a:r>
            <a:endParaRPr sz="2400" dirty="0"/>
          </a:p>
        </p:txBody>
      </p:sp>
    </p:spTree>
    <p:extLst>
      <p:ext uri="{BB962C8B-B14F-4D97-AF65-F5344CB8AC3E}">
        <p14:creationId xmlns:p14="http://schemas.microsoft.com/office/powerpoint/2010/main" val="113995146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image9.jpeg"/>
          <p:cNvPicPr>
            <a:picLocks noChangeAspect="1"/>
          </p:cNvPicPr>
          <p:nvPr/>
        </p:nvPicPr>
        <p:blipFill>
          <a:blip r:embed="rId3">
            <a:alphaModFix amt="45192"/>
            <a:extLst/>
          </a:blip>
          <a:stretch>
            <a:fillRect/>
          </a:stretch>
        </p:blipFill>
        <p:spPr>
          <a:xfrm>
            <a:off x="0" y="1"/>
            <a:ext cx="9144000" cy="5143499"/>
          </a:xfrm>
          <a:prstGeom prst="rect">
            <a:avLst/>
          </a:prstGeom>
          <a:ln w="12700">
            <a:miter lim="400000"/>
          </a:ln>
        </p:spPr>
      </p:pic>
      <p:sp>
        <p:nvSpPr>
          <p:cNvPr id="385" name="Shape 385"/>
          <p:cNvSpPr>
            <a:spLocks noGrp="1"/>
          </p:cNvSpPr>
          <p:nvPr>
            <p:ph type="title"/>
          </p:nvPr>
        </p:nvSpPr>
        <p:spPr>
          <a:xfrm>
            <a:off x="457200" y="247437"/>
            <a:ext cx="8229600" cy="857400"/>
          </a:xfrm>
          <a:prstGeom prst="rect">
            <a:avLst/>
          </a:prstGeom>
        </p:spPr>
        <p:txBody>
          <a:bodyPr lIns="45699" tIns="45699" rIns="45699" bIns="45699"/>
          <a:lstStyle/>
          <a:p>
            <a:r>
              <a:t>Terms</a:t>
            </a:r>
          </a:p>
        </p:txBody>
      </p:sp>
      <p:sp>
        <p:nvSpPr>
          <p:cNvPr id="386" name="Shape 386"/>
          <p:cNvSpPr>
            <a:spLocks noGrp="1"/>
          </p:cNvSpPr>
          <p:nvPr>
            <p:ph type="body" idx="1"/>
          </p:nvPr>
        </p:nvSpPr>
        <p:spPr>
          <a:xfrm>
            <a:off x="267500" y="807597"/>
            <a:ext cx="8229601" cy="3528304"/>
          </a:xfrm>
          <a:prstGeom prst="rect">
            <a:avLst/>
          </a:prstGeom>
        </p:spPr>
        <p:txBody>
          <a:bodyPr lIns="45699" tIns="45699" rIns="45699" bIns="45699"/>
          <a:lstStyle/>
          <a:p>
            <a:pPr marL="0" indent="0">
              <a:buSzTx/>
              <a:buNone/>
              <a:defRPr sz="1000"/>
            </a:pPr>
            <a:endParaRPr/>
          </a:p>
          <a:p>
            <a:pPr indent="-342900">
              <a:buSzPts val="2400"/>
              <a:defRPr sz="2400" b="1"/>
            </a:pPr>
            <a:r>
              <a:t>Weight normative/centric paradigm:</a:t>
            </a:r>
            <a:r>
              <a:rPr b="0"/>
              <a:t> emphasis on weight and weight loss when defining health and wellbeing (Tylka et al, 2014)</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86">
                                            <p:bg/>
                                          </p:spTgt>
                                        </p:tgtEl>
                                        <p:attrNameLst>
                                          <p:attrName>style.visibility</p:attrName>
                                        </p:attrNameLst>
                                      </p:cBhvr>
                                      <p:to>
                                        <p:strVal val="visible"/>
                                      </p:to>
                                    </p:set>
                                    <p:animEffect transition="in" filter="dissolve">
                                      <p:cBhvr>
                                        <p:cTn id="7" dur="500"/>
                                        <p:tgtEl>
                                          <p:spTgt spid="386">
                                            <p:bg/>
                                          </p:spTgt>
                                        </p:tgtEl>
                                      </p:cBhvr>
                                    </p:animEffect>
                                  </p:childTnLst>
                                </p:cTn>
                              </p:par>
                              <p:par>
                                <p:cTn id="8" presetID="9" presetClass="entr" presetSubtype="0" fill="hold" grpId="1" nodeType="withEffect">
                                  <p:stCondLst>
                                    <p:cond delay="0"/>
                                  </p:stCondLst>
                                  <p:iterate>
                                    <p:tmAbs val="0"/>
                                  </p:iterate>
                                  <p:childTnLst>
                                    <p:set>
                                      <p:cBhvr>
                                        <p:cTn id="9" fill="hold"/>
                                        <p:tgtEl>
                                          <p:spTgt spid="386">
                                            <p:txEl>
                                              <p:pRg st="0" end="0"/>
                                            </p:txEl>
                                          </p:spTgt>
                                        </p:tgtEl>
                                        <p:attrNameLst>
                                          <p:attrName>style.visibility</p:attrName>
                                        </p:attrNameLst>
                                      </p:cBhvr>
                                      <p:to>
                                        <p:strVal val="visible"/>
                                      </p:to>
                                    </p:set>
                                    <p:animEffect transition="in" filter="dissolve">
                                      <p:cBhvr>
                                        <p:cTn id="10" dur="500"/>
                                        <p:tgtEl>
                                          <p:spTgt spid="386">
                                            <p:txEl>
                                              <p:pRg st="0" end="0"/>
                                            </p:txEl>
                                          </p:spTgt>
                                        </p:tgtEl>
                                      </p:cBhvr>
                                    </p:animEffect>
                                  </p:childTnLst>
                                </p:cTn>
                              </p:par>
                            </p:childTnLst>
                          </p:cTn>
                        </p:par>
                        <p:par>
                          <p:cTn id="11" fill="hold">
                            <p:stCondLst>
                              <p:cond delay="500"/>
                            </p:stCondLst>
                            <p:childTnLst>
                              <p:par>
                                <p:cTn id="12" presetID="9" presetClass="entr" fill="hold" grpId="1" nodeType="afterEffect">
                                  <p:stCondLst>
                                    <p:cond delay="0"/>
                                  </p:stCondLst>
                                  <p:iterate>
                                    <p:tmAbs val="0"/>
                                  </p:iterate>
                                  <p:childTnLst>
                                    <p:set>
                                      <p:cBhvr>
                                        <p:cTn id="13" fill="hold"/>
                                        <p:tgtEl>
                                          <p:spTgt spid="386">
                                            <p:txEl>
                                              <p:pRg st="1" end="1"/>
                                            </p:txEl>
                                          </p:spTgt>
                                        </p:tgtEl>
                                        <p:attrNameLst>
                                          <p:attrName>style.visibility</p:attrName>
                                        </p:attrNameLst>
                                      </p:cBhvr>
                                      <p:to>
                                        <p:strVal val="visible"/>
                                      </p:to>
                                    </p:set>
                                    <p:animEffect transition="in" filter="dissolve">
                                      <p:cBhvr>
                                        <p:cTn id="14" dur="500"/>
                                        <p:tgtEl>
                                          <p:spTgt spid="38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1" build="p" animBg="1" advAuto="0"/>
    </p:bld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7421</TotalTime>
  <Words>7075</Words>
  <Application>Microsoft Office PowerPoint</Application>
  <PresentationFormat>On-screen Show (16:9)</PresentationFormat>
  <Paragraphs>503</Paragraphs>
  <Slides>73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73</vt:i4>
      </vt:variant>
    </vt:vector>
  </HeadingPairs>
  <TitlesOfParts>
    <vt:vector size="77" baseType="lpstr">
      <vt:lpstr>Arial</vt:lpstr>
      <vt:lpstr>Calibri</vt:lpstr>
      <vt:lpstr>Helvetica</vt:lpstr>
      <vt:lpstr>Simple Light</vt:lpstr>
      <vt:lpstr>PowerPoint Presentation</vt:lpstr>
      <vt:lpstr>PowerPoint Presentation</vt:lpstr>
      <vt:lpstr>Disclosure to Participants</vt:lpstr>
      <vt:lpstr>Learning Objectives</vt:lpstr>
      <vt:lpstr>Terms</vt:lpstr>
      <vt:lpstr>Implicit Bias Test</vt:lpstr>
      <vt:lpstr>Terms</vt:lpstr>
      <vt:lpstr>AADE : Ahead of the curve on stigma</vt:lpstr>
      <vt:lpstr>Terms</vt:lpstr>
      <vt:lpstr>Terms</vt:lpstr>
      <vt:lpstr>Scope of Disordered Eating in USA</vt:lpstr>
      <vt:lpstr>Eating Disorders Prevalence in the USA</vt:lpstr>
      <vt:lpstr>Disordered Eating: Symptoms &amp; Behaviors</vt:lpstr>
      <vt:lpstr>Living in a Disordered Diet Culture</vt:lpstr>
      <vt:lpstr>PowerPoint Presentation</vt:lpstr>
      <vt:lpstr>PowerPoint Presentation</vt:lpstr>
      <vt:lpstr>Traditional Disjoint </vt:lpstr>
      <vt:lpstr>Free-flowing, clean, healthy ecosystem</vt:lpstr>
      <vt:lpstr>Interruptions in flow create an unhealthy system</vt:lpstr>
      <vt:lpstr>What impacts the flow of the river?</vt:lpstr>
      <vt:lpstr>Remove the weight focus from counseling:</vt:lpstr>
      <vt:lpstr>PowerPoint Presentation</vt:lpstr>
      <vt:lpstr>Theoretical Model of Weight Stigma: </vt:lpstr>
      <vt:lpstr>As Defined by The World Health Organization:</vt:lpstr>
      <vt:lpstr>Weight Stigma:</vt:lpstr>
      <vt:lpstr>Weight Stigma:</vt:lpstr>
      <vt:lpstr>PowerPoint Presentation</vt:lpstr>
      <vt:lpstr>Weight Stigma Impacts Health Care</vt:lpstr>
      <vt:lpstr>Meet Robert</vt:lpstr>
      <vt:lpstr>Meet Stacey</vt:lpstr>
      <vt:lpstr>Meet Mary</vt:lpstr>
      <vt:lpstr>EDO and Diabetes Care </vt:lpstr>
      <vt:lpstr>PowerPoint Presentation</vt:lpstr>
      <vt:lpstr>PowerPoint Presentation</vt:lpstr>
      <vt:lpstr>PowerPoint Presentation</vt:lpstr>
      <vt:lpstr>PowerPoint Presentation</vt:lpstr>
      <vt:lpstr>Weight Neutral Diabetes Counseling</vt:lpstr>
      <vt:lpstr>How?  Weight-neutral Diabetes Care!</vt:lpstr>
      <vt:lpstr>From the Look AHEAD Trial</vt:lpstr>
      <vt:lpstr>  Weight-neutral Counseling for Diabetes </vt:lpstr>
      <vt:lpstr>  The Insulin Knife Concept</vt:lpstr>
      <vt:lpstr>Using the “Insulin Knife”</vt:lpstr>
      <vt:lpstr>Counseling dialog</vt:lpstr>
      <vt:lpstr>Using the “Insulin Knife”</vt:lpstr>
      <vt:lpstr>Meet Robert </vt:lpstr>
      <vt:lpstr>Insulin Function Declines</vt:lpstr>
      <vt:lpstr>“How Big” is your knife?</vt:lpstr>
      <vt:lpstr>Counseling Robert</vt:lpstr>
      <vt:lpstr>Meet Stacey </vt:lpstr>
      <vt:lpstr>What you don't realize is: </vt:lpstr>
      <vt:lpstr>“How Sharp”  looks at insulin resistance</vt:lpstr>
      <vt:lpstr>Counseling Stacey</vt:lpstr>
      <vt:lpstr>What might dull your knife?</vt:lpstr>
      <vt:lpstr>Meet Mary</vt:lpstr>
      <vt:lpstr>What you don't realize is: </vt:lpstr>
      <vt:lpstr>“How Much Work” is Insulin Load</vt:lpstr>
      <vt:lpstr>Teaching Insulin Load </vt:lpstr>
      <vt:lpstr>Teaching Insulin Load Background</vt:lpstr>
      <vt:lpstr>Teaching Insulin Load Background</vt:lpstr>
      <vt:lpstr>“How Much Work” is the insulin load</vt:lpstr>
      <vt:lpstr>Counseling Mary</vt:lpstr>
      <vt:lpstr>Navigating Counseling Challenges</vt:lpstr>
      <vt:lpstr>Navigating Counseling Challenges</vt:lpstr>
      <vt:lpstr>Navigating Counseling Challenges</vt:lpstr>
      <vt:lpstr>What IS Weight-neutral Diabetes Care?</vt:lpstr>
      <vt:lpstr>Learning Objectives - Answered</vt:lpstr>
      <vt:lpstr>Learning Objectives--Answered</vt:lpstr>
      <vt:lpstr>Learning Objectives-- Answered</vt:lpstr>
      <vt:lpstr>Learning Objectives-- Answered</vt:lpstr>
      <vt:lpstr>Ask yourself:</vt:lpstr>
      <vt:lpstr>Learn more about the Weight Normative vs Weight Inclusive Paradigm Using the Contemporary Evidence Base</vt:lpstr>
      <vt:lpstr>Learn more about Weight Neutral Approach to Diabetes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Windows User</cp:lastModifiedBy>
  <cp:revision>54</cp:revision>
  <dcterms:modified xsi:type="dcterms:W3CDTF">2018-08-19T16:23:26Z</dcterms:modified>
</cp:coreProperties>
</file>