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63"/>
  </p:notesMasterIdLst>
  <p:handoutMasterIdLst>
    <p:handoutMasterId r:id="rId64"/>
  </p:handoutMasterIdLst>
  <p:sldIdLst>
    <p:sldId id="256" r:id="rId4"/>
    <p:sldId id="257" r:id="rId5"/>
    <p:sldId id="258" r:id="rId6"/>
    <p:sldId id="259" r:id="rId7"/>
    <p:sldId id="260" r:id="rId8"/>
    <p:sldId id="261" r:id="rId9"/>
    <p:sldId id="303" r:id="rId10"/>
    <p:sldId id="262" r:id="rId11"/>
    <p:sldId id="263" r:id="rId12"/>
    <p:sldId id="264" r:id="rId13"/>
    <p:sldId id="265" r:id="rId14"/>
    <p:sldId id="266" r:id="rId15"/>
    <p:sldId id="268" r:id="rId16"/>
    <p:sldId id="269" r:id="rId17"/>
    <p:sldId id="270" r:id="rId18"/>
    <p:sldId id="272" r:id="rId19"/>
    <p:sldId id="273" r:id="rId20"/>
    <p:sldId id="274" r:id="rId21"/>
    <p:sldId id="275" r:id="rId22"/>
    <p:sldId id="276" r:id="rId23"/>
    <p:sldId id="277" r:id="rId24"/>
    <p:sldId id="300" r:id="rId25"/>
    <p:sldId id="312" r:id="rId26"/>
    <p:sldId id="305" r:id="rId27"/>
    <p:sldId id="325" r:id="rId28"/>
    <p:sldId id="279" r:id="rId29"/>
    <p:sldId id="306" r:id="rId30"/>
    <p:sldId id="310" r:id="rId31"/>
    <p:sldId id="326" r:id="rId32"/>
    <p:sldId id="287" r:id="rId33"/>
    <p:sldId id="307" r:id="rId34"/>
    <p:sldId id="288" r:id="rId35"/>
    <p:sldId id="286" r:id="rId36"/>
    <p:sldId id="319" r:id="rId37"/>
    <p:sldId id="318" r:id="rId38"/>
    <p:sldId id="293" r:id="rId39"/>
    <p:sldId id="290" r:id="rId40"/>
    <p:sldId id="291" r:id="rId41"/>
    <p:sldId id="314" r:id="rId42"/>
    <p:sldId id="292" r:id="rId43"/>
    <p:sldId id="285" r:id="rId44"/>
    <p:sldId id="313" r:id="rId45"/>
    <p:sldId id="301" r:id="rId46"/>
    <p:sldId id="316" r:id="rId47"/>
    <p:sldId id="296" r:id="rId48"/>
    <p:sldId id="317" r:id="rId49"/>
    <p:sldId id="323" r:id="rId50"/>
    <p:sldId id="309" r:id="rId51"/>
    <p:sldId id="297" r:id="rId52"/>
    <p:sldId id="295" r:id="rId53"/>
    <p:sldId id="302" r:id="rId54"/>
    <p:sldId id="324" r:id="rId55"/>
    <p:sldId id="294" r:id="rId56"/>
    <p:sldId id="298" r:id="rId57"/>
    <p:sldId id="320" r:id="rId58"/>
    <p:sldId id="322" r:id="rId59"/>
    <p:sldId id="308" r:id="rId60"/>
    <p:sldId id="321" r:id="rId61"/>
    <p:sldId id="311" r:id="rId62"/>
  </p:sldIdLst>
  <p:sldSz cx="9144000" cy="5148263"/>
  <p:notesSz cx="7010400" cy="9236075"/>
  <p:embeddedFontLst>
    <p:embeddedFont>
      <p:font typeface="Carme" panose="020B0604020202020204" charset="0"/>
      <p:regular r:id="rId65"/>
    </p:embeddedFont>
    <p:embeddedFont>
      <p:font typeface="Corbel" panose="020B0503020204020204" pitchFamily="34" charset="0"/>
      <p:regular r:id="rId66"/>
      <p:bold r:id="rId67"/>
      <p:italic r:id="rId68"/>
      <p:boldItalic r:id="rId69"/>
    </p:embeddedFont>
    <p:embeddedFont>
      <p:font typeface="Georgia" panose="02040502050405020303" pitchFamily="18" charset="0"/>
      <p:regular r:id="rId70"/>
      <p:bold r:id="rId71"/>
      <p:italic r:id="rId72"/>
      <p:boldItalic r:id="rId73"/>
    </p:embeddedFont>
    <p:embeddedFont>
      <p:font typeface="Times" panose="02020603050405020304" pitchFamily="18" charset="0"/>
      <p:regular r:id="rId74"/>
      <p:bold r:id="rId75"/>
      <p:italic r:id="rId76"/>
      <p:boldItalic r:id="rId77"/>
    </p:embeddedFont>
    <p:embeddedFont>
      <p:font typeface="Calibri" panose="020F050202020403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2">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C00"/>
    <a:srgbClr val="A0AC00"/>
    <a:srgbClr val="CDC800"/>
    <a:srgbClr val="BCB800"/>
    <a:srgbClr val="B4B000"/>
    <a:srgbClr val="91C400"/>
    <a:srgbClr val="99CC00"/>
    <a:srgbClr val="CD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4C5EB1-B673-430C-960D-E561D1FECE35}">
  <a:tblStyle styleId="{164C5EB1-B673-430C-960D-E561D1FECE3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73310" autoAdjust="0"/>
  </p:normalViewPr>
  <p:slideViewPr>
    <p:cSldViewPr snapToGrid="0">
      <p:cViewPr varScale="1">
        <p:scale>
          <a:sx n="85" d="100"/>
          <a:sy n="85" d="100"/>
        </p:scale>
        <p:origin x="1378" y="58"/>
      </p:cViewPr>
      <p:guideLst>
        <p:guide orient="horz" pos="16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318"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8" y="0"/>
            <a:ext cx="3038318" cy="461804"/>
          </a:xfrm>
          <a:prstGeom prst="rect">
            <a:avLst/>
          </a:prstGeom>
        </p:spPr>
        <p:txBody>
          <a:bodyPr vert="horz" lIns="91440" tIns="45720" rIns="91440" bIns="45720" rtlCol="0"/>
          <a:lstStyle>
            <a:lvl1pPr algn="r">
              <a:defRPr sz="1200"/>
            </a:lvl1pPr>
          </a:lstStyle>
          <a:p>
            <a:fld id="{048E1F1E-ABBE-4623-8A43-3AA5CDE3CC82}" type="datetimeFigureOut">
              <a:rPr lang="en-US" smtClean="0"/>
              <a:t>8/17/2018</a:t>
            </a:fld>
            <a:endParaRPr lang="en-US"/>
          </a:p>
        </p:txBody>
      </p:sp>
      <p:sp>
        <p:nvSpPr>
          <p:cNvPr id="4" name="Footer Placeholder 3"/>
          <p:cNvSpPr>
            <a:spLocks noGrp="1"/>
          </p:cNvSpPr>
          <p:nvPr>
            <p:ph type="ftr" sz="quarter" idx="2"/>
          </p:nvPr>
        </p:nvSpPr>
        <p:spPr>
          <a:xfrm>
            <a:off x="3" y="8772134"/>
            <a:ext cx="3038318"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8" y="8772134"/>
            <a:ext cx="3038318" cy="461804"/>
          </a:xfrm>
          <a:prstGeom prst="rect">
            <a:avLst/>
          </a:prstGeom>
        </p:spPr>
        <p:txBody>
          <a:bodyPr vert="horz" lIns="91440" tIns="45720" rIns="91440" bIns="45720" rtlCol="0" anchor="b"/>
          <a:lstStyle>
            <a:lvl1pPr algn="r">
              <a:defRPr sz="1200"/>
            </a:lvl1pPr>
          </a:lstStyle>
          <a:p>
            <a:fld id="{81C2868D-0F08-405F-B10B-F2C064CF5D9E}" type="slidenum">
              <a:rPr lang="en-US" smtClean="0"/>
              <a:t>‹#›</a:t>
            </a:fld>
            <a:endParaRPr lang="en-US"/>
          </a:p>
        </p:txBody>
      </p:sp>
    </p:spTree>
    <p:extLst>
      <p:ext uri="{BB962C8B-B14F-4D97-AF65-F5344CB8AC3E}">
        <p14:creationId xmlns:p14="http://schemas.microsoft.com/office/powerpoint/2010/main" val="316571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180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43" y="0"/>
            <a:ext cx="3037840" cy="461804"/>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9"/>
            <a:ext cx="3037840" cy="46180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192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hi.org/resources/Pages/Publications/TripleAimCareHealthandCost.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raminghamheartstudy.org/risk-functions/cardiovascular-disease/10-year-risk.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ealthitanalytics.com/features/identifying-care-disparities-for-population-health-manage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thecommunityguide.org/findings/diabetes-management-interventions-engaging-community-health-worker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hrsa.gov/healthit/mhealth.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healthpayerintelligence.com/news/how-the-bundled-payment-system-supports-coordinated-care"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acponline.org/about-acp/about-internal-medicine/career-paths/residency-career-counseling/guidance/understanding-capitation" TargetMode="External"/><Relationship Id="rId4" Type="http://schemas.openxmlformats.org/officeDocument/2006/relationships/hyperlink" Target="https://revcycleintelligence.com/news/understanding-the-basics-of-bundled-payments-in-healthcare"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healthit.gov/providers-professionals/learn-ehr-basic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healio.com/endocrinology/diabetes/news/in-the-journals/%7b4d5d2ed8-d89c-472a-9d2e-07f8070a79f3%7d/severe-obesity-raises-risk-for-youth-onset-diabetes-in-native-american-childre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Headings Arial 35</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Bullets = Arial 31</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Sub-Bullets = Arial 27</a:t>
            </a:r>
            <a:endParaRPr sz="1200" b="0" i="0" u="none" strike="noStrike" cap="none" dirty="0">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29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Shape 31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10</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922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Shape 32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4" name="Shape 324"/>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11</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8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smtClean="0">
                <a:solidFill>
                  <a:srgbClr val="FFFFFF"/>
                </a:solidFill>
                <a:latin typeface="Calibri"/>
                <a:ea typeface="Calibri"/>
                <a:cs typeface="Calibri"/>
                <a:sym typeface="Calibri"/>
              </a:rPr>
              <a:t>The way that people think, behave, approach work and life as a result of having worked </a:t>
            </a:r>
            <a:r>
              <a:rPr lang="en-US" sz="1200" b="1" i="1" dirty="0" smtClean="0">
                <a:solidFill>
                  <a:srgbClr val="FFFFFF"/>
                </a:solidFill>
                <a:latin typeface="Calibri"/>
                <a:ea typeface="Calibri"/>
                <a:cs typeface="Calibri"/>
                <a:sym typeface="Calibri"/>
              </a:rPr>
              <a:t>with</a:t>
            </a:r>
            <a:r>
              <a:rPr lang="en-US" sz="1200" b="1" dirty="0" smtClean="0">
                <a:solidFill>
                  <a:srgbClr val="FFFFFF"/>
                </a:solidFill>
                <a:latin typeface="Calibri"/>
                <a:ea typeface="Calibri"/>
                <a:cs typeface="Calibri"/>
                <a:sym typeface="Calibri"/>
              </a:rPr>
              <a:t> you – is your leadership legacy.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smtClean="0">
                <a:solidFill>
                  <a:srgbClr val="FFFFFF"/>
                </a:solidFill>
                <a:latin typeface="Calibri"/>
                <a:cs typeface="Calibri"/>
                <a:sym typeface="Calibri"/>
              </a:rPr>
              <a:t>What is YOUR leadership legacy?</a:t>
            </a:r>
            <a:endParaRPr lang="en-US" dirty="0" smtClean="0"/>
          </a:p>
          <a:p>
            <a:pPr marL="0" lvl="0" indent="0">
              <a:spcBef>
                <a:spcPts val="0"/>
              </a:spcBef>
              <a:spcAft>
                <a:spcPts val="0"/>
              </a:spcAft>
              <a:buNone/>
            </a:pPr>
            <a:endParaRPr dirty="0"/>
          </a:p>
        </p:txBody>
      </p:sp>
      <p:sp>
        <p:nvSpPr>
          <p:cNvPr id="331" name="Shape 331"/>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026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smtClean="0"/>
              <a:t>Driving growth are changes mandated by the Affordable Care Act, such as Meaningful Use, the Hospital Readmissions Reduction Program, and the shift to patient-centric care, and an aging population.</a:t>
            </a:r>
          </a:p>
          <a:p>
            <a:pPr marL="0" lvl="0" indent="0">
              <a:spcBef>
                <a:spcPts val="0"/>
              </a:spcBef>
              <a:spcAft>
                <a:spcPts val="0"/>
              </a:spcAft>
              <a:buNone/>
            </a:pPr>
            <a:r>
              <a:rPr lang="en-US" dirty="0" smtClean="0"/>
              <a:t>Among the areas getting most of the attention are chronic conditions and obesity, infant mortality, frail elders, and mental and behavioral health.</a:t>
            </a:r>
          </a:p>
          <a:p>
            <a:pPr marL="0" lvl="0" indent="0">
              <a:spcBef>
                <a:spcPts val="0"/>
              </a:spcBef>
              <a:spcAft>
                <a:spcPts val="0"/>
              </a:spcAft>
              <a:buNone/>
            </a:pPr>
            <a:endParaRPr lang="en-US" dirty="0" smtClean="0"/>
          </a:p>
          <a:p>
            <a:pPr marL="0" lvl="0" indent="0">
              <a:spcBef>
                <a:spcPts val="0"/>
              </a:spcBef>
              <a:spcAft>
                <a:spcPts val="0"/>
              </a:spcAft>
              <a:buNone/>
            </a:pPr>
            <a:r>
              <a:rPr lang="en-US" dirty="0" smtClean="0"/>
              <a:t>Healthy People 2020 - DHHS</a:t>
            </a:r>
            <a:endParaRPr dirty="0"/>
          </a:p>
        </p:txBody>
      </p:sp>
      <p:sp>
        <p:nvSpPr>
          <p:cNvPr id="348" name="Shape 348"/>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73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Shape 355"/>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1200"/>
              <a:buFont typeface="Arial"/>
              <a:buNone/>
            </a:pPr>
            <a:r>
              <a:rPr lang="en-US" sz="1200" b="0" i="0" u="none" strike="noStrike" cap="none" dirty="0">
                <a:solidFill>
                  <a:srgbClr val="262626"/>
                </a:solidFill>
                <a:latin typeface="Arial"/>
                <a:ea typeface="Arial"/>
                <a:cs typeface="Arial"/>
                <a:sym typeface="Arial"/>
              </a:rPr>
              <a:t>To address a delivery system that is often fragmented, lacks clinical information capabilities, duplicates services and is poorly designed for coordinated delivery of chronic care. </a:t>
            </a:r>
            <a:endParaRPr lang="en-US" sz="1200" b="0" i="0" u="none" strike="noStrike" cap="none" dirty="0" smtClean="0">
              <a:solidFill>
                <a:srgbClr val="262626"/>
              </a:solidFill>
              <a:latin typeface="Arial"/>
              <a:ea typeface="Arial"/>
              <a:cs typeface="Arial"/>
              <a:sym typeface="Arial"/>
            </a:endParaRPr>
          </a:p>
          <a:p>
            <a:r>
              <a:rPr lang="en-US" sz="1200" b="1" i="0" u="none" strike="noStrike" cap="none" dirty="0" smtClean="0">
                <a:solidFill>
                  <a:schemeClr val="dk1"/>
                </a:solidFill>
                <a:effectLst/>
                <a:latin typeface="Calibri"/>
                <a:ea typeface="Calibri"/>
                <a:cs typeface="Calibri"/>
                <a:sym typeface="Calibri"/>
              </a:rPr>
              <a:t>Health Systems</a:t>
            </a:r>
          </a:p>
          <a:p>
            <a:r>
              <a:rPr lang="en-US" sz="1200" b="1" i="0" u="none" strike="noStrike" cap="none" dirty="0" smtClean="0">
                <a:solidFill>
                  <a:schemeClr val="dk1"/>
                </a:solidFill>
                <a:effectLst/>
                <a:latin typeface="Calibri"/>
                <a:ea typeface="Calibri"/>
                <a:cs typeface="Calibri"/>
                <a:sym typeface="Calibri"/>
              </a:rPr>
              <a:t>Create an organization that provides safe, high quality care</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 health system’s business plan reflects its commitment to apply the CCM across the organization. Clinician leaders are visible, dedicated members of the team.</a:t>
            </a:r>
          </a:p>
          <a:p>
            <a:r>
              <a:rPr lang="en-US" sz="1200" b="0" i="0" u="none" strike="noStrike" cap="none" dirty="0" smtClean="0">
                <a:solidFill>
                  <a:schemeClr val="dk1"/>
                </a:solidFill>
                <a:effectLst/>
                <a:latin typeface="Calibri"/>
                <a:ea typeface="Calibri"/>
                <a:cs typeface="Calibri"/>
                <a:sym typeface="Calibri"/>
              </a:rPr>
              <a:t>Visibly support improvement at all levels of the organization, beginning with the senior leader </a:t>
            </a:r>
          </a:p>
          <a:p>
            <a:r>
              <a:rPr lang="en-US" sz="1200" b="0" i="0" u="none" strike="noStrike" cap="none" dirty="0" smtClean="0">
                <a:solidFill>
                  <a:schemeClr val="dk1"/>
                </a:solidFill>
                <a:effectLst/>
                <a:latin typeface="Calibri"/>
                <a:ea typeface="Calibri"/>
                <a:cs typeface="Calibri"/>
                <a:sym typeface="Calibri"/>
              </a:rPr>
              <a:t>Promote effective improvement strategies aimed at comprehensive system change </a:t>
            </a:r>
          </a:p>
          <a:p>
            <a:r>
              <a:rPr lang="en-US" sz="1200" b="0" i="0" u="none" strike="noStrike" cap="none" dirty="0" smtClean="0">
                <a:solidFill>
                  <a:schemeClr val="dk1"/>
                </a:solidFill>
                <a:effectLst/>
                <a:latin typeface="Calibri"/>
                <a:ea typeface="Calibri"/>
                <a:cs typeface="Calibri"/>
                <a:sym typeface="Calibri"/>
              </a:rPr>
              <a:t>Encourage open and systematic handling of errors and quality problems to improve care </a:t>
            </a:r>
          </a:p>
          <a:p>
            <a:r>
              <a:rPr lang="en-US" sz="1200" b="0" i="0" u="none" strike="noStrike" cap="none" dirty="0" smtClean="0">
                <a:solidFill>
                  <a:schemeClr val="dk1"/>
                </a:solidFill>
                <a:effectLst/>
                <a:latin typeface="Calibri"/>
                <a:ea typeface="Calibri"/>
                <a:cs typeface="Calibri"/>
                <a:sym typeface="Calibri"/>
              </a:rPr>
              <a:t>Provide incentives based on quality of care </a:t>
            </a:r>
          </a:p>
          <a:p>
            <a:r>
              <a:rPr lang="en-US" sz="1200" b="0" i="0" u="none" strike="noStrike" cap="none" dirty="0" smtClean="0">
                <a:solidFill>
                  <a:schemeClr val="dk1"/>
                </a:solidFill>
                <a:effectLst/>
                <a:latin typeface="Calibri"/>
                <a:ea typeface="Calibri"/>
                <a:cs typeface="Calibri"/>
                <a:sym typeface="Calibri"/>
              </a:rPr>
              <a:t>Develop agreements that facilitate care coordination within and across organizations </a:t>
            </a:r>
          </a:p>
          <a:p>
            <a:r>
              <a:rPr lang="en-US" sz="1200" b="1" i="0" u="none" strike="noStrike" cap="none" dirty="0" smtClean="0">
                <a:solidFill>
                  <a:schemeClr val="dk1"/>
                </a:solidFill>
                <a:effectLst/>
                <a:latin typeface="Calibri"/>
                <a:ea typeface="Calibri"/>
                <a:cs typeface="Calibri"/>
                <a:sym typeface="Calibri"/>
              </a:rPr>
              <a:t>The Community </a:t>
            </a:r>
          </a:p>
          <a:p>
            <a:r>
              <a:rPr lang="en-US" sz="1200" b="1" i="0" u="none" strike="noStrike" cap="none" dirty="0" smtClean="0">
                <a:solidFill>
                  <a:schemeClr val="dk1"/>
                </a:solidFill>
                <a:effectLst/>
                <a:latin typeface="Calibri"/>
                <a:ea typeface="Calibri"/>
                <a:cs typeface="Calibri"/>
                <a:sym typeface="Calibri"/>
              </a:rPr>
              <a:t>Mobilize community resources to meet needs of patients </a:t>
            </a:r>
            <a:br>
              <a:rPr lang="en-US" sz="1200" b="1"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Community resources, from school to government, non-profits and faith-based organization, bolster health systems’ efforts to keep chronically ill patients supported, involved and active.</a:t>
            </a:r>
          </a:p>
          <a:p>
            <a:r>
              <a:rPr lang="en-US" sz="1200" b="0" i="0" u="none" strike="noStrike" cap="none" dirty="0" smtClean="0">
                <a:solidFill>
                  <a:schemeClr val="dk1"/>
                </a:solidFill>
                <a:effectLst/>
                <a:latin typeface="Calibri"/>
                <a:ea typeface="Calibri"/>
                <a:cs typeface="Calibri"/>
                <a:sym typeface="Calibri"/>
              </a:rPr>
              <a:t>Encourage patients to participate in effective community programs </a:t>
            </a:r>
          </a:p>
          <a:p>
            <a:r>
              <a:rPr lang="en-US" sz="1200" b="0" i="0" u="none" strike="noStrike" cap="none" dirty="0" smtClean="0">
                <a:solidFill>
                  <a:schemeClr val="dk1"/>
                </a:solidFill>
                <a:effectLst/>
                <a:latin typeface="Calibri"/>
                <a:ea typeface="Calibri"/>
                <a:cs typeface="Calibri"/>
                <a:sym typeface="Calibri"/>
              </a:rPr>
              <a:t>Form partnerships with community organizations to support and develop interventions that fill gaps in needed services </a:t>
            </a:r>
          </a:p>
          <a:p>
            <a:r>
              <a:rPr lang="en-US" sz="1200" b="0" i="0" u="none" strike="noStrike" cap="none" dirty="0" smtClean="0">
                <a:solidFill>
                  <a:schemeClr val="dk1"/>
                </a:solidFill>
                <a:effectLst/>
                <a:latin typeface="Calibri"/>
                <a:ea typeface="Calibri"/>
                <a:cs typeface="Calibri"/>
                <a:sym typeface="Calibri"/>
              </a:rPr>
              <a:t>Advocate for policies that improve patient care </a:t>
            </a:r>
          </a:p>
          <a:p>
            <a:r>
              <a:rPr lang="en-US" sz="1200" b="1" i="0" u="none" strike="noStrike" cap="none" dirty="0" smtClean="0">
                <a:solidFill>
                  <a:schemeClr val="dk1"/>
                </a:solidFill>
                <a:effectLst/>
                <a:latin typeface="Calibri"/>
                <a:ea typeface="Calibri"/>
                <a:cs typeface="Calibri"/>
                <a:sym typeface="Calibri"/>
              </a:rPr>
              <a:t>Self-Management Support </a:t>
            </a:r>
          </a:p>
          <a:p>
            <a:r>
              <a:rPr lang="en-US" sz="1200" b="1" i="0" u="none" strike="noStrike" cap="none" dirty="0" smtClean="0">
                <a:solidFill>
                  <a:schemeClr val="dk1"/>
                </a:solidFill>
                <a:effectLst/>
                <a:latin typeface="Calibri"/>
                <a:ea typeface="Calibri"/>
                <a:cs typeface="Calibri"/>
                <a:sym typeface="Calibri"/>
              </a:rPr>
              <a:t>Empower and prepare patients to manage their health care</a:t>
            </a:r>
            <a:r>
              <a:rPr lang="en-US" sz="1200" b="0" i="0" u="none" strike="noStrike" cap="none" dirty="0" smtClean="0">
                <a:solidFill>
                  <a:schemeClr val="dk1"/>
                </a:solidFill>
                <a:effectLst/>
                <a:latin typeface="Calibri"/>
                <a:ea typeface="Calibri"/>
                <a:cs typeface="Calibri"/>
                <a:sym typeface="Calibri"/>
              </a:rPr>
              <a:t>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Patients are encouraged to set goals, identify barriers and challenges, and monitor their own conditions. A variety of tools and resources provide patients with visual reminders to manage their health.</a:t>
            </a:r>
          </a:p>
          <a:p>
            <a:r>
              <a:rPr lang="en-US" sz="1200" b="0" i="0" u="none" strike="noStrike" cap="none" dirty="0" smtClean="0">
                <a:solidFill>
                  <a:schemeClr val="dk1"/>
                </a:solidFill>
                <a:effectLst/>
                <a:latin typeface="Calibri"/>
                <a:ea typeface="Calibri"/>
                <a:cs typeface="Calibri"/>
                <a:sym typeface="Calibri"/>
              </a:rPr>
              <a:t>Emphasize the patient’s central role in managing his or her health </a:t>
            </a:r>
          </a:p>
          <a:p>
            <a:r>
              <a:rPr lang="en-US" sz="1200" b="0" i="0" u="none" strike="noStrike" cap="none" dirty="0" smtClean="0">
                <a:solidFill>
                  <a:schemeClr val="dk1"/>
                </a:solidFill>
                <a:effectLst/>
                <a:latin typeface="Calibri"/>
                <a:ea typeface="Calibri"/>
                <a:cs typeface="Calibri"/>
                <a:sym typeface="Calibri"/>
              </a:rPr>
              <a:t>Use effective self-management support strategies that include assessment (physician or self?), goal-setting, action planning, problem-solving and follow-up </a:t>
            </a:r>
          </a:p>
          <a:p>
            <a:r>
              <a:rPr lang="en-US" sz="1200" b="0" i="0" u="none" strike="noStrike" cap="none" dirty="0" smtClean="0">
                <a:solidFill>
                  <a:schemeClr val="dk1"/>
                </a:solidFill>
                <a:effectLst/>
                <a:latin typeface="Calibri"/>
                <a:ea typeface="Calibri"/>
                <a:cs typeface="Calibri"/>
                <a:sym typeface="Calibri"/>
              </a:rPr>
              <a:t>Organize internal and community resources to provide ongoing self-management support to patients </a:t>
            </a:r>
          </a:p>
          <a:p>
            <a:r>
              <a:rPr lang="en-US" sz="1200" b="1" i="0" u="none" strike="noStrike" cap="none" dirty="0" smtClean="0">
                <a:solidFill>
                  <a:schemeClr val="dk1"/>
                </a:solidFill>
                <a:effectLst/>
                <a:latin typeface="Calibri"/>
                <a:ea typeface="Calibri"/>
                <a:cs typeface="Calibri"/>
                <a:sym typeface="Calibri"/>
              </a:rPr>
              <a:t>Delivery System Design </a:t>
            </a:r>
          </a:p>
          <a:p>
            <a:r>
              <a:rPr lang="en-US" sz="1200" b="1" i="0" u="none" strike="noStrike" cap="none" dirty="0" smtClean="0">
                <a:solidFill>
                  <a:schemeClr val="dk1"/>
                </a:solidFill>
                <a:effectLst/>
                <a:latin typeface="Calibri"/>
                <a:ea typeface="Calibri"/>
                <a:cs typeface="Calibri"/>
                <a:sym typeface="Calibri"/>
              </a:rPr>
              <a:t>Assure effective, efficient care and self-management support</a:t>
            </a:r>
            <a:r>
              <a:rPr lang="en-US" sz="1200" b="0" i="0" u="none" strike="noStrike" cap="none" dirty="0" smtClean="0">
                <a:solidFill>
                  <a:schemeClr val="dk1"/>
                </a:solidFill>
                <a:effectLst/>
                <a:latin typeface="Calibri"/>
                <a:ea typeface="Calibri"/>
                <a:cs typeface="Calibri"/>
                <a:sym typeface="Calibri"/>
              </a:rPr>
              <a:t>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Regular, proactive planned visits which incorporate patient goals help individuals maintain optimal health, and allow health systems to better manage their resources. Visits often employ the skills of several team members.</a:t>
            </a:r>
          </a:p>
          <a:p>
            <a:r>
              <a:rPr lang="en-US" sz="1200" b="0" i="0" u="none" strike="noStrike" cap="none" dirty="0" smtClean="0">
                <a:solidFill>
                  <a:schemeClr val="dk1"/>
                </a:solidFill>
                <a:effectLst/>
                <a:latin typeface="Calibri"/>
                <a:ea typeface="Calibri"/>
                <a:cs typeface="Calibri"/>
                <a:sym typeface="Calibri"/>
              </a:rPr>
              <a:t>Define roles and distribute tasks among team members </a:t>
            </a:r>
          </a:p>
          <a:p>
            <a:r>
              <a:rPr lang="en-US" sz="1200" b="0" i="0" u="none" strike="noStrike" cap="none" dirty="0" smtClean="0">
                <a:solidFill>
                  <a:schemeClr val="dk1"/>
                </a:solidFill>
                <a:effectLst/>
                <a:latin typeface="Calibri"/>
                <a:ea typeface="Calibri"/>
                <a:cs typeface="Calibri"/>
                <a:sym typeface="Calibri"/>
              </a:rPr>
              <a:t>Use planned interactions to support evidence-based care </a:t>
            </a:r>
          </a:p>
          <a:p>
            <a:r>
              <a:rPr lang="en-US" sz="1200" b="0" i="0" u="none" strike="noStrike" cap="none" dirty="0" smtClean="0">
                <a:solidFill>
                  <a:schemeClr val="dk1"/>
                </a:solidFill>
                <a:effectLst/>
                <a:latin typeface="Calibri"/>
                <a:ea typeface="Calibri"/>
                <a:cs typeface="Calibri"/>
                <a:sym typeface="Calibri"/>
              </a:rPr>
              <a:t>Provide clinical case management services for complex patients </a:t>
            </a:r>
          </a:p>
          <a:p>
            <a:r>
              <a:rPr lang="en-US" sz="1200" b="0" i="0" u="none" strike="noStrike" cap="none" dirty="0" smtClean="0">
                <a:solidFill>
                  <a:schemeClr val="dk1"/>
                </a:solidFill>
                <a:effectLst/>
                <a:latin typeface="Calibri"/>
                <a:ea typeface="Calibri"/>
                <a:cs typeface="Calibri"/>
                <a:sym typeface="Calibri"/>
              </a:rPr>
              <a:t>Ensure regular follow-up by the care team </a:t>
            </a:r>
          </a:p>
          <a:p>
            <a:r>
              <a:rPr lang="en-US" sz="1200" b="0" i="0" u="none" strike="noStrike" cap="none" dirty="0" smtClean="0">
                <a:solidFill>
                  <a:schemeClr val="dk1"/>
                </a:solidFill>
                <a:effectLst/>
                <a:latin typeface="Calibri"/>
                <a:ea typeface="Calibri"/>
                <a:cs typeface="Calibri"/>
                <a:sym typeface="Calibri"/>
              </a:rPr>
              <a:t>Give care that patients understand and that agrees with their cultural background </a:t>
            </a:r>
          </a:p>
          <a:p>
            <a:r>
              <a:rPr lang="en-US" sz="1200" b="1" i="0" u="none" strike="noStrike" cap="none" dirty="0" smtClean="0">
                <a:solidFill>
                  <a:schemeClr val="dk1"/>
                </a:solidFill>
                <a:effectLst/>
                <a:latin typeface="Calibri"/>
                <a:ea typeface="Calibri"/>
                <a:cs typeface="Calibri"/>
                <a:sym typeface="Calibri"/>
              </a:rPr>
              <a:t>Decision Support </a:t>
            </a:r>
          </a:p>
          <a:p>
            <a:r>
              <a:rPr lang="en-US" sz="1200" b="1" i="0" u="none" strike="noStrike" cap="none" dirty="0" smtClean="0">
                <a:solidFill>
                  <a:schemeClr val="dk1"/>
                </a:solidFill>
                <a:effectLst/>
                <a:latin typeface="Calibri"/>
                <a:ea typeface="Calibri"/>
                <a:cs typeface="Calibri"/>
                <a:sym typeface="Calibri"/>
              </a:rPr>
              <a:t>Promote care consistent with scientific data and patient preferences</a:t>
            </a:r>
            <a:r>
              <a:rPr lang="en-US" sz="1200" b="0" i="0" u="none" strike="noStrike" cap="none" dirty="0" smtClean="0">
                <a:solidFill>
                  <a:schemeClr val="dk1"/>
                </a:solidFill>
                <a:effectLst/>
                <a:latin typeface="Calibri"/>
                <a:ea typeface="Calibri"/>
                <a:cs typeface="Calibri"/>
                <a:sym typeface="Calibri"/>
              </a:rPr>
              <a:t>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Clinicians have convenient access to the latest evidence-based guidelines for care for each chronic condition. Continual educational outreach to clinicians reinforces utilization of these standards.</a:t>
            </a:r>
          </a:p>
          <a:p>
            <a:r>
              <a:rPr lang="en-US" sz="1200" b="0" i="0" u="none" strike="noStrike" cap="none" dirty="0" smtClean="0">
                <a:solidFill>
                  <a:schemeClr val="dk1"/>
                </a:solidFill>
                <a:effectLst/>
                <a:latin typeface="Calibri"/>
                <a:ea typeface="Calibri"/>
                <a:cs typeface="Calibri"/>
                <a:sym typeface="Calibri"/>
              </a:rPr>
              <a:t>Embed evidence-based guidelines into daily clinical practice </a:t>
            </a:r>
          </a:p>
          <a:p>
            <a:r>
              <a:rPr lang="en-US" sz="1200" b="0" i="0" u="none" strike="noStrike" cap="none" dirty="0" smtClean="0">
                <a:solidFill>
                  <a:schemeClr val="dk1"/>
                </a:solidFill>
                <a:effectLst/>
                <a:latin typeface="Calibri"/>
                <a:ea typeface="Calibri"/>
                <a:cs typeface="Calibri"/>
                <a:sym typeface="Calibri"/>
              </a:rPr>
              <a:t>Share evidence-based guidelines and information with patients to encourage their participation </a:t>
            </a:r>
          </a:p>
          <a:p>
            <a:r>
              <a:rPr lang="en-US" sz="1200" b="0" i="0" u="none" strike="noStrike" cap="none" dirty="0" smtClean="0">
                <a:solidFill>
                  <a:schemeClr val="dk1"/>
                </a:solidFill>
                <a:effectLst/>
                <a:latin typeface="Calibri"/>
                <a:ea typeface="Calibri"/>
                <a:cs typeface="Calibri"/>
                <a:sym typeface="Calibri"/>
              </a:rPr>
              <a:t>Use proven provider education methods </a:t>
            </a:r>
          </a:p>
          <a:p>
            <a:r>
              <a:rPr lang="en-US" sz="1200" b="0" i="0" u="none" strike="noStrike" cap="none" dirty="0" smtClean="0">
                <a:solidFill>
                  <a:schemeClr val="dk1"/>
                </a:solidFill>
                <a:effectLst/>
                <a:latin typeface="Calibri"/>
                <a:ea typeface="Calibri"/>
                <a:cs typeface="Calibri"/>
                <a:sym typeface="Calibri"/>
              </a:rPr>
              <a:t>Integrate specialist expertise and primary care </a:t>
            </a:r>
          </a:p>
          <a:p>
            <a:r>
              <a:rPr lang="en-US" sz="1200" b="1" i="0" u="none" strike="noStrike" cap="none" dirty="0" smtClean="0">
                <a:solidFill>
                  <a:schemeClr val="dk1"/>
                </a:solidFill>
                <a:effectLst/>
                <a:latin typeface="Calibri"/>
                <a:ea typeface="Calibri"/>
                <a:cs typeface="Calibri"/>
                <a:sym typeface="Calibri"/>
              </a:rPr>
              <a:t>Clinical Information Systems</a:t>
            </a:r>
          </a:p>
          <a:p>
            <a:r>
              <a:rPr lang="en-US" sz="1200" b="1" i="0" u="none" strike="noStrike" cap="none" dirty="0" smtClean="0">
                <a:solidFill>
                  <a:schemeClr val="dk1"/>
                </a:solidFill>
                <a:effectLst/>
                <a:latin typeface="Calibri"/>
                <a:ea typeface="Calibri"/>
                <a:cs typeface="Calibri"/>
                <a:sym typeface="Calibri"/>
              </a:rPr>
              <a:t>Organize data to facilitate efficient and effective care</a:t>
            </a:r>
            <a:r>
              <a:rPr lang="en-US" sz="1200" b="0" i="0" u="none" strike="noStrike" cap="none" dirty="0" smtClean="0">
                <a:solidFill>
                  <a:schemeClr val="dk1"/>
                </a:solidFill>
                <a:effectLst/>
                <a:latin typeface="Calibri"/>
                <a:ea typeface="Calibri"/>
                <a:cs typeface="Calibri"/>
                <a:sym typeface="Calibri"/>
              </a:rPr>
              <a:t>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Health systems harness technology to provide clinicians with an inclusive list (registry) of patients with a given chronic disease. A registry provides the information necessary to monitor patient health status and reduce complications.</a:t>
            </a:r>
          </a:p>
          <a:p>
            <a:r>
              <a:rPr lang="en-US" sz="1200" b="0" i="0" u="none" strike="noStrike" cap="none" dirty="0" smtClean="0">
                <a:solidFill>
                  <a:schemeClr val="dk1"/>
                </a:solidFill>
                <a:effectLst/>
                <a:latin typeface="Calibri"/>
                <a:ea typeface="Calibri"/>
                <a:cs typeface="Calibri"/>
                <a:sym typeface="Calibri"/>
              </a:rPr>
              <a:t>Provide timely reminders for providers and patients </a:t>
            </a:r>
          </a:p>
          <a:p>
            <a:r>
              <a:rPr lang="en-US" sz="1200" b="0" i="0" u="none" strike="noStrike" cap="none" dirty="0" smtClean="0">
                <a:solidFill>
                  <a:schemeClr val="dk1"/>
                </a:solidFill>
                <a:effectLst/>
                <a:latin typeface="Calibri"/>
                <a:ea typeface="Calibri"/>
                <a:cs typeface="Calibri"/>
                <a:sym typeface="Calibri"/>
              </a:rPr>
              <a:t>Identify relevant subpopulations for proactive care </a:t>
            </a:r>
          </a:p>
          <a:p>
            <a:r>
              <a:rPr lang="en-US" sz="1200" b="0" i="0" u="none" strike="noStrike" cap="none" dirty="0" smtClean="0">
                <a:solidFill>
                  <a:schemeClr val="dk1"/>
                </a:solidFill>
                <a:effectLst/>
                <a:latin typeface="Calibri"/>
                <a:ea typeface="Calibri"/>
                <a:cs typeface="Calibri"/>
                <a:sym typeface="Calibri"/>
              </a:rPr>
              <a:t>Facilitate individual patient care planning </a:t>
            </a:r>
          </a:p>
          <a:p>
            <a:r>
              <a:rPr lang="en-US" sz="1200" b="0" i="0" u="none" strike="noStrike" cap="none" dirty="0" smtClean="0">
                <a:solidFill>
                  <a:schemeClr val="dk1"/>
                </a:solidFill>
                <a:effectLst/>
                <a:latin typeface="Calibri"/>
                <a:ea typeface="Calibri"/>
                <a:cs typeface="Calibri"/>
                <a:sym typeface="Calibri"/>
              </a:rPr>
              <a:t>Share information with patients and providers to coordinate care </a:t>
            </a:r>
          </a:p>
          <a:p>
            <a:r>
              <a:rPr lang="en-US" sz="1200" b="0" i="0" u="none" strike="noStrike" cap="none" dirty="0" smtClean="0">
                <a:solidFill>
                  <a:schemeClr val="dk1"/>
                </a:solidFill>
                <a:effectLst/>
                <a:latin typeface="Calibri"/>
                <a:ea typeface="Calibri"/>
                <a:cs typeface="Calibri"/>
                <a:sym typeface="Calibri"/>
              </a:rPr>
              <a:t>Monitor performance of practice team and care system </a:t>
            </a:r>
          </a:p>
          <a:p>
            <a:pPr marL="0" marR="0" lvl="0" indent="0" algn="l" rtl="0">
              <a:lnSpc>
                <a:spcPct val="100000"/>
              </a:lnSpc>
              <a:spcBef>
                <a:spcPts val="0"/>
              </a:spcBef>
              <a:spcAft>
                <a:spcPts val="0"/>
              </a:spcAft>
              <a:buClr>
                <a:srgbClr val="262626"/>
              </a:buClr>
              <a:buSzPts val="1200"/>
              <a:buFont typeface="Arial"/>
              <a:buNone/>
            </a:pP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56" name="Shape 356"/>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42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430213" y="692150"/>
            <a:ext cx="6151562"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Shape 37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IHI first developed the </a:t>
            </a:r>
            <a:r>
              <a:rPr lang="en-US" sz="1200" b="0" i="0" u="sng" strike="noStrike" cap="none" dirty="0">
                <a:solidFill>
                  <a:schemeClr val="hlink"/>
                </a:solidFill>
                <a:latin typeface="Calibri"/>
                <a:ea typeface="Calibri"/>
                <a:cs typeface="Calibri"/>
                <a:sym typeface="Calibri"/>
                <a:hlinkClick r:id="rId3"/>
              </a:rPr>
              <a:t>Triple Aim framework in 2007</a:t>
            </a:r>
            <a:r>
              <a:rPr lang="en-US" sz="1200" b="0" i="0" u="none" strike="noStrike" cap="none" dirty="0">
                <a:solidFill>
                  <a:schemeClr val="dk1"/>
                </a:solidFill>
                <a:latin typeface="Calibri"/>
                <a:ea typeface="Calibri"/>
                <a:cs typeface="Calibri"/>
                <a:sym typeface="Calibri"/>
              </a:rPr>
              <a:t>, the idea of trying to improve the patient care experience, improve the health of a population, and reduce per capita health care costs at the same time was considered somewhat radical. It took years for such an ambitious concept, and the words used to describe it, to enter the health care mainstream. </a:t>
            </a:r>
            <a:endParaRPr sz="1200" b="0" i="0" u="none" strike="noStrike" cap="none" dirty="0">
              <a:solidFill>
                <a:schemeClr val="dk1"/>
              </a:solidFill>
              <a:latin typeface="Calibri"/>
              <a:ea typeface="Calibri"/>
              <a:cs typeface="Calibri"/>
              <a:sym typeface="Calibri"/>
            </a:endParaRPr>
          </a:p>
        </p:txBody>
      </p:sp>
      <p:sp>
        <p:nvSpPr>
          <p:cNvPr id="374" name="Shape 374"/>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15</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53625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9" name="Shape 389"/>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54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260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6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3" name="Shape 413"/>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05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433388" y="695325"/>
            <a:ext cx="6145212"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Shape 245"/>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Segue from previous speaker—supportive statement about the CDE role now and future</a:t>
            </a:r>
            <a:endParaRPr sz="1200" b="0" i="0" u="none" strike="noStrike" cap="none"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970943" y="8772670"/>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270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77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28" name="Shape 428"/>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641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cap="none" dirty="0" smtClean="0">
                <a:solidFill>
                  <a:schemeClr val="dk1"/>
                </a:solidFill>
                <a:effectLst/>
                <a:latin typeface="Calibri"/>
                <a:ea typeface="Calibri"/>
                <a:cs typeface="Calibri"/>
                <a:sym typeface="Calibri"/>
              </a:rPr>
              <a:t>Throughout the next decade, Healthy People 2020 will assess health disparities in the U.S. population by tracking rates of illness, death, chronic conditions, behaviors, and other types of outcomes in relation to demographic factors including:</a:t>
            </a:r>
          </a:p>
          <a:p>
            <a:pPr fontAlgn="base"/>
            <a:r>
              <a:rPr lang="en-US" sz="1200" b="0" i="0" u="none" strike="noStrike" cap="none" dirty="0" smtClean="0">
                <a:solidFill>
                  <a:schemeClr val="dk1"/>
                </a:solidFill>
                <a:effectLst/>
                <a:latin typeface="Calibri"/>
                <a:ea typeface="Calibri"/>
                <a:cs typeface="Calibri"/>
                <a:sym typeface="Calibri"/>
              </a:rPr>
              <a:t>Race and ethnicity</a:t>
            </a:r>
          </a:p>
          <a:p>
            <a:pPr fontAlgn="base"/>
            <a:r>
              <a:rPr lang="en-US" sz="1200" b="0" i="0" u="none" strike="noStrike" cap="none" dirty="0" smtClean="0">
                <a:solidFill>
                  <a:schemeClr val="dk1"/>
                </a:solidFill>
                <a:effectLst/>
                <a:latin typeface="Calibri"/>
                <a:ea typeface="Calibri"/>
                <a:cs typeface="Calibri"/>
                <a:sym typeface="Calibri"/>
              </a:rPr>
              <a:t>Gender</a:t>
            </a:r>
          </a:p>
          <a:p>
            <a:pPr fontAlgn="base"/>
            <a:r>
              <a:rPr lang="en-US" sz="1200" b="0" i="0" u="none" strike="noStrike" cap="none" dirty="0" smtClean="0">
                <a:solidFill>
                  <a:schemeClr val="dk1"/>
                </a:solidFill>
                <a:effectLst/>
                <a:latin typeface="Calibri"/>
                <a:ea typeface="Calibri"/>
                <a:cs typeface="Calibri"/>
                <a:sym typeface="Calibri"/>
              </a:rPr>
              <a:t>Sexual identity and orientation</a:t>
            </a:r>
          </a:p>
          <a:p>
            <a:pPr fontAlgn="base"/>
            <a:r>
              <a:rPr lang="en-US" sz="1200" b="0" i="0" u="none" strike="noStrike" cap="none" dirty="0" smtClean="0">
                <a:solidFill>
                  <a:schemeClr val="dk1"/>
                </a:solidFill>
                <a:effectLst/>
                <a:latin typeface="Calibri"/>
                <a:ea typeface="Calibri"/>
                <a:cs typeface="Calibri"/>
                <a:sym typeface="Calibri"/>
              </a:rPr>
              <a:t>Disability status or special health care needs</a:t>
            </a:r>
          </a:p>
          <a:p>
            <a:pPr fontAlgn="base"/>
            <a:r>
              <a:rPr lang="en-US" sz="1200" b="0" i="0" u="none" strike="noStrike" cap="none" dirty="0" smtClean="0">
                <a:solidFill>
                  <a:schemeClr val="dk1"/>
                </a:solidFill>
                <a:effectLst/>
                <a:latin typeface="Calibri"/>
                <a:ea typeface="Calibri"/>
                <a:cs typeface="Calibri"/>
                <a:sym typeface="Calibri"/>
              </a:rPr>
              <a:t>Geographic location (rural and urban)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1611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474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famous and well-developed examples of a scoring methodology is the </a:t>
            </a:r>
            <a:r>
              <a:rPr lang="en-US" dirty="0" smtClean="0">
                <a:hlinkClick r:id="rId3"/>
              </a:rPr>
              <a:t>Framingham Risk Score</a:t>
            </a:r>
            <a:r>
              <a:rPr lang="en-US" dirty="0" smtClean="0"/>
              <a:t> for cardiovascular disease (CVD). </a:t>
            </a:r>
          </a:p>
          <a:p>
            <a:r>
              <a:rPr lang="en-US" dirty="0" smtClean="0"/>
              <a:t>a risk score is a standardized metric for the likelihood that an individual will experience a particular outcome</a:t>
            </a:r>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313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8634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smtClean="0"/>
              <a:t>A comprehensive portrait of total risk should include the social and behavioral determinants of health along with traditional clinical and claims data</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Achieving </a:t>
            </a:r>
            <a:r>
              <a:rPr lang="en-US" sz="1200" b="0" i="0" u="none" strike="noStrike" cap="none" dirty="0">
                <a:solidFill>
                  <a:schemeClr val="dk1"/>
                </a:solidFill>
                <a:latin typeface="Calibri"/>
                <a:ea typeface="Calibri"/>
                <a:cs typeface="Calibri"/>
                <a:sym typeface="Calibri"/>
              </a:rPr>
              <a:t>success on any level of intervention in the pyramid depends upon partnerships among public health proponents, medical centers, business entities, communities and citizens.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now have inescapable evidence that illness is bad for business. We know that illness produces absenteeism, </a:t>
            </a:r>
            <a:r>
              <a:rPr lang="en-US" sz="1200" b="0" i="0" u="none" strike="noStrike" cap="none" dirty="0" err="1">
                <a:solidFill>
                  <a:schemeClr val="dk1"/>
                </a:solidFill>
                <a:latin typeface="Calibri"/>
                <a:ea typeface="Calibri"/>
                <a:cs typeface="Calibri"/>
                <a:sym typeface="Calibri"/>
              </a:rPr>
              <a:t>presenteeism</a:t>
            </a:r>
            <a:r>
              <a:rPr lang="en-US" sz="1200" b="0" i="0" u="none" strike="noStrike" cap="none" dirty="0">
                <a:solidFill>
                  <a:schemeClr val="dk1"/>
                </a:solidFill>
                <a:latin typeface="Calibri"/>
                <a:ea typeface="Calibri"/>
                <a:cs typeface="Calibri"/>
                <a:sym typeface="Calibri"/>
              </a:rPr>
              <a:t> (showing up but being unproductive), and greater rates of disability.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know that 1 percent of patients in a large group of people account for about 20 percent of medical costs; that 5 percent of patients account for 50 percent of costs; and that 10 percent of patients account for 75 percent of costs</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45" name="Shape 445"/>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2915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They may also include basic </a:t>
            </a:r>
            <a:r>
              <a:rPr lang="en-US" sz="1200" dirty="0" smtClean="0">
                <a:hlinkClick r:id="rId3"/>
              </a:rPr>
              <a:t>socioeconomic circumstances</a:t>
            </a:r>
            <a:r>
              <a:rPr lang="en-US" sz="1200" dirty="0" smtClean="0"/>
              <a:t>, such as race, income level, and ethnicity, that hinder access to care or produce deeply entrenched cultural responses to certain lifestyle choices.</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p>
          <a:p>
            <a:r>
              <a:rPr lang="en-US" sz="1200" b="1" i="0" u="none" strike="noStrike" cap="none" baseline="0" dirty="0" smtClean="0">
                <a:solidFill>
                  <a:schemeClr val="dk1"/>
                </a:solidFill>
                <a:latin typeface="Calibri"/>
                <a:ea typeface="Calibri"/>
                <a:cs typeface="Calibri"/>
                <a:sym typeface="Calibri"/>
              </a:rPr>
              <a:t>With </a:t>
            </a:r>
            <a:r>
              <a:rPr lang="en-US" sz="1200" b="1" i="0" u="none" strike="noStrike" cap="none" baseline="0" dirty="0" err="1" smtClean="0">
                <a:solidFill>
                  <a:schemeClr val="dk1"/>
                </a:solidFill>
                <a:latin typeface="Calibri"/>
                <a:ea typeface="Calibri"/>
                <a:cs typeface="Calibri"/>
                <a:sym typeface="Calibri"/>
              </a:rPr>
              <a:t>OptumIQ</a:t>
            </a:r>
            <a:r>
              <a:rPr lang="en-US" sz="1200" b="1" i="0" u="none" strike="noStrike" cap="none" baseline="0" dirty="0" smtClean="0">
                <a:solidFill>
                  <a:schemeClr val="dk1"/>
                </a:solidFill>
                <a:latin typeface="Calibri"/>
                <a:ea typeface="Calibri"/>
                <a:cs typeface="Calibri"/>
                <a:sym typeface="Calibri"/>
              </a:rPr>
              <a:t>, the Next Best Action strategy leverages advances in machine learning, deep learning and rules-based models </a:t>
            </a:r>
            <a:r>
              <a:rPr lang="en-US" sz="1200" b="0" i="0" u="none" strike="noStrike" cap="none" baseline="0" dirty="0" smtClean="0">
                <a:solidFill>
                  <a:schemeClr val="dk1"/>
                </a:solidFill>
                <a:latin typeface="Calibri"/>
                <a:ea typeface="Calibri"/>
                <a:cs typeface="Calibri"/>
                <a:sym typeface="Calibri"/>
              </a:rPr>
              <a:t>to customize</a:t>
            </a:r>
          </a:p>
          <a:p>
            <a:r>
              <a:rPr lang="en-US" sz="1200" b="0" i="0" u="none" strike="noStrike" cap="none" baseline="0" dirty="0" smtClean="0">
                <a:solidFill>
                  <a:schemeClr val="dk1"/>
                </a:solidFill>
                <a:latin typeface="Calibri"/>
                <a:ea typeface="Calibri"/>
                <a:cs typeface="Calibri"/>
                <a:sym typeface="Calibri"/>
              </a:rPr>
              <a:t>the recommended treatment for each patient based on:</a:t>
            </a:r>
          </a:p>
          <a:p>
            <a:r>
              <a:rPr lang="en-US" sz="1200" b="0" i="0" u="none" strike="noStrike" cap="none" baseline="0" dirty="0" smtClean="0">
                <a:solidFill>
                  <a:schemeClr val="dk1"/>
                </a:solidFill>
                <a:latin typeface="Calibri"/>
                <a:ea typeface="Calibri"/>
                <a:cs typeface="Calibri"/>
                <a:sym typeface="Calibri"/>
              </a:rPr>
              <a:t>• Attitudinal data</a:t>
            </a:r>
          </a:p>
          <a:p>
            <a:r>
              <a:rPr lang="en-US" sz="1200" b="0" i="0" u="none" strike="noStrike" cap="none" baseline="0" dirty="0" smtClean="0">
                <a:solidFill>
                  <a:schemeClr val="dk1"/>
                </a:solidFill>
                <a:latin typeface="Calibri"/>
                <a:ea typeface="Calibri"/>
                <a:cs typeface="Calibri"/>
                <a:sym typeface="Calibri"/>
              </a:rPr>
              <a:t>• Clinical data</a:t>
            </a:r>
          </a:p>
          <a:p>
            <a:r>
              <a:rPr lang="en-US" sz="1200" b="0" i="0" u="none" strike="noStrike" cap="none" baseline="0" dirty="0" smtClean="0">
                <a:solidFill>
                  <a:schemeClr val="dk1"/>
                </a:solidFill>
                <a:latin typeface="Calibri"/>
                <a:ea typeface="Calibri"/>
                <a:cs typeface="Calibri"/>
                <a:sym typeface="Calibri"/>
              </a:rPr>
              <a:t>• Behavioral data</a:t>
            </a:r>
          </a:p>
          <a:p>
            <a:r>
              <a:rPr lang="en-US" sz="1200" b="0" i="0" u="none" strike="noStrike" cap="none" baseline="0" dirty="0" smtClean="0">
                <a:solidFill>
                  <a:schemeClr val="dk1"/>
                </a:solidFill>
                <a:latin typeface="Calibri"/>
                <a:ea typeface="Calibri"/>
                <a:cs typeface="Calibri"/>
                <a:sym typeface="Calibri"/>
              </a:rPr>
              <a:t>• Demographic data</a:t>
            </a:r>
          </a:p>
          <a:p>
            <a:r>
              <a:rPr lang="en-US" sz="1200" b="0" i="0" u="none" strike="noStrike" cap="none" baseline="0" dirty="0" smtClean="0">
                <a:solidFill>
                  <a:schemeClr val="dk1"/>
                </a:solidFill>
                <a:latin typeface="Calibri"/>
                <a:ea typeface="Calibri"/>
                <a:cs typeface="Calibri"/>
                <a:sym typeface="Calibri"/>
              </a:rPr>
              <a:t>• Geographic data</a:t>
            </a:r>
          </a:p>
          <a:p>
            <a:r>
              <a:rPr lang="en-US" sz="1200" b="0" i="0" u="none" strike="noStrike" cap="none" baseline="0" dirty="0" smtClean="0">
                <a:solidFill>
                  <a:schemeClr val="dk1"/>
                </a:solidFill>
                <a:latin typeface="Calibri"/>
                <a:ea typeface="Calibri"/>
                <a:cs typeface="Calibri"/>
                <a:sym typeface="Calibri"/>
              </a:rPr>
              <a:t>• Medical claims</a:t>
            </a:r>
          </a:p>
          <a:p>
            <a:r>
              <a:rPr lang="en-US" sz="1200" b="0" i="0" u="none" strike="noStrike" cap="none" baseline="0" dirty="0" smtClean="0">
                <a:solidFill>
                  <a:schemeClr val="dk1"/>
                </a:solidFill>
                <a:latin typeface="Calibri"/>
                <a:ea typeface="Calibri"/>
                <a:cs typeface="Calibri"/>
                <a:sym typeface="Calibri"/>
              </a:rPr>
              <a:t>• Pharmacy claims</a:t>
            </a:r>
          </a:p>
          <a:p>
            <a:r>
              <a:rPr lang="en-US" sz="1200" b="0" i="0" u="none" strike="noStrike" cap="none" baseline="0" dirty="0" smtClean="0">
                <a:solidFill>
                  <a:schemeClr val="dk1"/>
                </a:solidFill>
                <a:latin typeface="Calibri"/>
                <a:ea typeface="Calibri"/>
                <a:cs typeface="Calibri"/>
                <a:sym typeface="Calibri"/>
              </a:rPr>
              <a:t>• Psychographic data</a:t>
            </a:r>
          </a:p>
          <a:p>
            <a:r>
              <a:rPr lang="en-US" sz="1200" b="0" i="0" u="none" strike="noStrike" cap="none" baseline="0" dirty="0" smtClean="0">
                <a:solidFill>
                  <a:schemeClr val="dk1"/>
                </a:solidFill>
                <a:latin typeface="Calibri"/>
                <a:ea typeface="Calibri"/>
                <a:cs typeface="Calibri"/>
                <a:sym typeface="Calibri"/>
              </a:rPr>
              <a:t>• Response data</a:t>
            </a:r>
          </a:p>
          <a:p>
            <a:r>
              <a:rPr lang="en-US" sz="1200" b="0" i="0" u="none" strike="noStrike" cap="none" baseline="0" dirty="0" smtClean="0">
                <a:solidFill>
                  <a:schemeClr val="dk1"/>
                </a:solidFill>
                <a:latin typeface="Calibri"/>
                <a:ea typeface="Calibri"/>
                <a:cs typeface="Calibri"/>
                <a:sym typeface="Calibri"/>
              </a:rPr>
              <a:t>• Technographic data</a:t>
            </a:r>
            <a:endParaRPr lang="en-US" sz="1200"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992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Calibri"/>
              <a:buNone/>
            </a:pPr>
            <a:r>
              <a:rPr lang="en-US" sz="1200" b="1" i="0" u="none" strike="noStrike" cap="none" dirty="0" smtClean="0">
                <a:solidFill>
                  <a:schemeClr val="dk1"/>
                </a:solidFill>
                <a:latin typeface="Calibri"/>
                <a:ea typeface="Calibri"/>
                <a:cs typeface="Calibri"/>
                <a:sym typeface="Calibri"/>
              </a:rPr>
              <a:t>What is a patient registry?</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A clinical data registry, or patient registry, is a system for uniform information collection. This information helps evaluate specified outcomes for a patient population defined by a certain disease, condition, or exposure</a:t>
            </a: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Use registries to:</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Describe the natural history of disease</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Determine clinical effectiveness of health care products and services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Determine cost-effectiveness of health care products and services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Measure or monitor safety and harm</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Measure quality of care</a:t>
            </a:r>
          </a:p>
          <a:p>
            <a:pPr marL="0" marR="0" lvl="0" indent="0" algn="l" rtl="0">
              <a:spcBef>
                <a:spcPts val="0"/>
              </a:spcBef>
              <a:spcAft>
                <a:spcPts val="0"/>
              </a:spcAft>
              <a:buClr>
                <a:srgbClr val="000000"/>
              </a:buClr>
              <a:buSzPts val="1600"/>
              <a:buFont typeface="Arial"/>
              <a:buNone/>
            </a:pP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Outcomes Registries</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Predictive analytics</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	care disparity</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	Risk prediction-ER/hospital admission</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Evidence based decision support/standard of care</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Scheduling-E based</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Lab scheduling</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Care coordination</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Collaboration</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Med adherence</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HIN-</a:t>
            </a:r>
            <a:r>
              <a:rPr lang="en-US" sz="1400" dirty="0" err="1" smtClean="0">
                <a:solidFill>
                  <a:srgbClr val="000000"/>
                </a:solidFill>
                <a:latin typeface="Calibri"/>
                <a:ea typeface="Calibri"/>
                <a:cs typeface="Calibri"/>
                <a:sym typeface="Calibri"/>
              </a:rPr>
              <a:t>Allscripts</a:t>
            </a:r>
            <a:endParaRPr lang="en-US" sz="2400" dirty="0" smtClean="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lang="en-US" sz="14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But the question is where to focus, what outcomes, and that is where the CDE can assist in determining the focus of their populations</a:t>
            </a: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Question to attendees: A1C lowering is the standard utilized, does this equal quality in a value based care environment?</a:t>
            </a: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Personal engagement in one’s health: “Engagement in health when an individual performs sustained actions towards achieving optimal health and well-being” according to the population health alliance.</a:t>
            </a: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How do we outreach and engage our patients and continue to meet the needs of the population</a:t>
            </a: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What is the role of diabetes educators in this format</a:t>
            </a: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Thinking outside the box is crucial</a:t>
            </a: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How do we drive technology based on science and impart accurate information to our patients</a:t>
            </a: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What about,</a:t>
            </a:r>
            <a:r>
              <a:rPr lang="en-US" sz="1400" b="0" i="0" u="none" strike="noStrike" cap="none" baseline="0" dirty="0" smtClean="0">
                <a:solidFill>
                  <a:schemeClr val="dk1"/>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Prevention,</a:t>
            </a:r>
            <a:r>
              <a:rPr lang="en-US" sz="1400" b="0" i="0" u="none" strike="noStrike" cap="none" baseline="0" dirty="0" smtClean="0">
                <a:solidFill>
                  <a:schemeClr val="dk1"/>
                </a:solidFill>
                <a:latin typeface="Calibri"/>
                <a:ea typeface="Calibri"/>
                <a:cs typeface="Calibri"/>
                <a:sym typeface="Calibri"/>
              </a:rPr>
              <a:t> intervention, </a:t>
            </a: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System integration</a:t>
            </a: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5314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75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954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Shape 501"/>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But experts, government officials and corporate buyers cannot succeed without individuals and families coming to believe that their interests will be served, their lives improved and their personal budgets spared by taking their health seriously. Changing habits is among the most daunting of endeavors for any of us. But we now have behavioral interventions like Motivational Interviewing (4) and Screening and Brief Intervention and Referral for Treatment — SBIRT (5). We have smart phone apps (and other technologies) for monitoring and managing just about everything human from the food we ingest to the moods we have. Peer influences are helping to reduce smoking and excessive sugary drinks. Insurance incentives to live healthy can add leverage for prevention and self-care. No single intervention works here either but when bundled together people do change.</a:t>
            </a:r>
            <a:endParaRPr sz="1200" b="0" i="0" u="none" strike="noStrike" cap="none">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7058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8026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12" name="Shape 51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765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1.CDE</a:t>
            </a:r>
            <a:r>
              <a:rPr lang="en-US" sz="1200" b="0" i="0" u="none" strike="noStrike" cap="none" baseline="0" dirty="0" smtClean="0">
                <a:solidFill>
                  <a:schemeClr val="dk1"/>
                </a:solidFill>
                <a:latin typeface="Calibri"/>
                <a:ea typeface="Calibri"/>
                <a:cs typeface="Calibri"/>
                <a:sym typeface="Calibri"/>
              </a:rPr>
              <a:t> role current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2 Where current</a:t>
            </a:r>
            <a:r>
              <a:rPr lang="en-US" sz="1200" b="0" i="0" u="none" strike="noStrike" cap="none" baseline="0" dirty="0" smtClean="0">
                <a:solidFill>
                  <a:schemeClr val="dk1"/>
                </a:solidFill>
                <a:latin typeface="Calibri"/>
                <a:ea typeface="Calibri"/>
                <a:cs typeface="Calibri"/>
                <a:sym typeface="Calibri"/>
              </a:rPr>
              <a:t> vs future:</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Recommendation</a:t>
            </a:r>
            <a:r>
              <a:rPr lang="en-US" sz="1200" b="0" i="0" u="none" strike="noStrike" cap="none" baseline="0" dirty="0" smtClean="0">
                <a:solidFill>
                  <a:schemeClr val="dk1"/>
                </a:solidFill>
                <a:latin typeface="Calibri"/>
                <a:ea typeface="Calibri"/>
                <a:cs typeface="Calibri"/>
                <a:sym typeface="Calibri"/>
              </a:rPr>
              <a:t> for </a:t>
            </a:r>
            <a:r>
              <a:rPr lang="en-US" sz="1200" b="0" i="0" u="none" strike="noStrike" cap="none" dirty="0" smtClean="0">
                <a:solidFill>
                  <a:schemeClr val="dk1"/>
                </a:solidFill>
                <a:latin typeface="Calibri"/>
                <a:ea typeface="Calibri"/>
                <a:cs typeface="Calibri"/>
                <a:sym typeface="Calibri"/>
              </a:rPr>
              <a:t>Strategies (Discussion Paper</a:t>
            </a:r>
            <a:r>
              <a:rPr lang="en-US" sz="1200" b="0" i="0" u="none" strike="noStrike" cap="none" baseline="0" dirty="0" smtClean="0">
                <a:solidFill>
                  <a:schemeClr val="dk1"/>
                </a:solidFill>
                <a:latin typeface="Calibri"/>
                <a:ea typeface="Calibri"/>
                <a:cs typeface="Calibri"/>
                <a:sym typeface="Calibri"/>
              </a:rPr>
              <a:t> –National Academy of Medicine) </a:t>
            </a:r>
            <a:r>
              <a:rPr lang="en-US" sz="1200" b="0" i="0" u="none" strike="noStrike" cap="none" dirty="0" smtClean="0">
                <a:solidFill>
                  <a:schemeClr val="dk1"/>
                </a:solidFill>
                <a:latin typeface="Calibri"/>
                <a:ea typeface="Calibri"/>
                <a:cs typeface="Calibri"/>
                <a:sym typeface="Calibri"/>
              </a:rPr>
              <a:t>to meet future</a:t>
            </a:r>
            <a:r>
              <a:rPr lang="en-US" sz="1200" b="0" i="0" u="none" strike="noStrike" cap="none" baseline="0" dirty="0" smtClean="0">
                <a:solidFill>
                  <a:schemeClr val="dk1"/>
                </a:solidFill>
                <a:latin typeface="Calibri"/>
                <a:ea typeface="Calibri"/>
                <a:cs typeface="Calibri"/>
                <a:sym typeface="Calibri"/>
              </a:rPr>
              <a:t> demands of diabetes population growth</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spcAft>
                <a:spcPts val="0"/>
              </a:spcAft>
              <a:buClr>
                <a:schemeClr val="dk1"/>
              </a:buClr>
              <a:buSzPts val="1200"/>
              <a:buFont typeface="Calibri"/>
              <a:buNone/>
            </a:pPr>
            <a:r>
              <a:rPr lang="en-US" dirty="0" smtClean="0"/>
              <a:t>Recommendation interventions to be effective in improving diabetes care on the health care side: patient education and support; provider role changes, such as expanding the roles of pharmacists or nurses using multidisciplinary teams; and telemedicine</a:t>
            </a:r>
          </a:p>
          <a:p>
            <a:pPr marL="0" marR="0" lvl="0" indent="0" algn="l" rtl="0">
              <a:spcBef>
                <a:spcPts val="0"/>
              </a:spcBef>
              <a:spcAft>
                <a:spcPts val="0"/>
              </a:spcAft>
              <a:buClr>
                <a:schemeClr val="dk1"/>
              </a:buClr>
              <a:buSzPts val="1200"/>
              <a:buFont typeface="Calibri"/>
              <a:buNone/>
            </a:pPr>
            <a:r>
              <a:rPr lang="en-US" dirty="0" smtClean="0"/>
              <a:t>Expanded</a:t>
            </a:r>
            <a:r>
              <a:rPr lang="en-US" baseline="0" dirty="0" smtClean="0"/>
              <a:t> public health roles including:</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I think we are all well aware of what we do as clinicians</a:t>
            </a:r>
            <a:r>
              <a:rPr lang="en-US" sz="1200" b="0" i="0" u="none" strike="noStrike" cap="none" baseline="0" dirty="0" smtClean="0">
                <a:solidFill>
                  <a:schemeClr val="dk1"/>
                </a:solidFill>
                <a:latin typeface="Calibri"/>
                <a:ea typeface="Calibri"/>
                <a:cs typeface="Calibri"/>
                <a:sym typeface="Calibri"/>
              </a:rPr>
              <a:t> but there aren’t enough of us to go around. When we look at the social disparities and the need for cultural literacy I think we need to turn our focus the community and the role of the community health worker. </a:t>
            </a:r>
          </a:p>
          <a:p>
            <a:pPr marL="0" marR="0" lvl="0" indent="0" algn="l" rtl="0">
              <a:spcBef>
                <a:spcPts val="0"/>
              </a:spcBef>
              <a:spcAft>
                <a:spcPts val="0"/>
              </a:spcAft>
              <a:buClr>
                <a:schemeClr val="dk1"/>
              </a:buClr>
              <a:buSzPts val="12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baseline="0" dirty="0" smtClean="0">
                <a:solidFill>
                  <a:schemeClr val="dk1"/>
                </a:solidFill>
                <a:latin typeface="Calibri"/>
                <a:ea typeface="Calibri"/>
                <a:cs typeface="Calibri"/>
                <a:sym typeface="Calibri"/>
              </a:rPr>
              <a:t>The ADA scientific sessions this year highlighted the role of the community health worker ….</a:t>
            </a:r>
          </a:p>
          <a:p>
            <a:pPr marL="0" marR="0" lvl="0" indent="0" algn="l" rtl="0">
              <a:spcBef>
                <a:spcPts val="0"/>
              </a:spcBef>
              <a:spcAft>
                <a:spcPts val="0"/>
              </a:spcAft>
              <a:buClr>
                <a:schemeClr val="dk1"/>
              </a:buClr>
              <a:buSzPts val="12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baseline="0" dirty="0" smtClean="0">
                <a:solidFill>
                  <a:schemeClr val="dk1"/>
                </a:solidFill>
                <a:latin typeface="Calibri"/>
                <a:ea typeface="Calibri"/>
                <a:cs typeface="Calibri"/>
                <a:sym typeface="Calibri"/>
              </a:rPr>
              <a:t>Reference: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smtClean="0">
                <a:solidFill>
                  <a:schemeClr val="dk1"/>
                </a:solidFill>
                <a:latin typeface="Calibri"/>
                <a:ea typeface="Calibri"/>
                <a:cs typeface="Calibri"/>
                <a:sym typeface="Calibri"/>
              </a:rPr>
              <a:t>https://nam.edu/wp-content/uploads/2016/02/A-Population-Health-Strategy-for-Diabetes-New-Partners-New-Opportunities.pdf</a:t>
            </a:r>
          </a:p>
          <a:p>
            <a:pPr marL="0" marR="0" lvl="0" indent="0" algn="l" rtl="0">
              <a:spcBef>
                <a:spcPts val="0"/>
              </a:spcBef>
              <a:spcAft>
                <a:spcPts val="0"/>
              </a:spcAft>
              <a:buClr>
                <a:schemeClr val="dk1"/>
              </a:buClr>
              <a:buSzPts val="1200"/>
              <a:buFont typeface="Calibri"/>
              <a:buNone/>
            </a:pPr>
            <a:endParaRPr lang="en-US" sz="1200" b="0" i="0" u="none" strike="noStrike" cap="none" baseline="0" dirty="0" smtClean="0">
              <a:solidFill>
                <a:schemeClr val="dk1"/>
              </a:solidFill>
              <a:latin typeface="Calibri"/>
              <a:ea typeface="Calibri"/>
              <a:cs typeface="Calibri"/>
              <a:sym typeface="Calibri"/>
            </a:endParaRPr>
          </a:p>
        </p:txBody>
      </p:sp>
      <p:sp>
        <p:nvSpPr>
          <p:cNvPr id="495" name="Shape 495"/>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1997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7498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0" i="0" u="none" strike="noStrike" cap="none" dirty="0" smtClean="0">
                <a:solidFill>
                  <a:schemeClr val="dk1"/>
                </a:solidFill>
                <a:effectLst/>
                <a:latin typeface="Calibri"/>
                <a:ea typeface="Calibri"/>
                <a:cs typeface="Calibri"/>
                <a:sym typeface="Calibri"/>
              </a:rPr>
              <a:t>The Community Preventive Services Task Force (CPSTF) </a:t>
            </a:r>
            <a:r>
              <a:rPr lang="en-US" sz="1200" b="0" i="0" u="none" strike="noStrike" cap="none" dirty="0" smtClean="0">
                <a:solidFill>
                  <a:schemeClr val="dk1"/>
                </a:solidFill>
                <a:effectLst/>
                <a:latin typeface="Calibri"/>
                <a:ea typeface="Calibri"/>
                <a:cs typeface="Calibri"/>
                <a:sym typeface="Calibri"/>
                <a:hlinkClick r:id="rId3"/>
              </a:rPr>
              <a:t>recommends interventions that engage community health workers to help patients manage their diabetes</a:t>
            </a:r>
            <a:r>
              <a:rPr lang="en-US" sz="1200" b="0" i="0" u="none" strike="noStrike" cap="none" dirty="0" smtClean="0">
                <a:solidFill>
                  <a:schemeClr val="dk1"/>
                </a:solidFill>
                <a:effectLst/>
                <a:latin typeface="Calibri"/>
                <a:ea typeface="Calibri"/>
                <a:cs typeface="Calibri"/>
                <a:sym typeface="Calibri"/>
              </a:rPr>
              <a:t>.</a:t>
            </a:r>
            <a:endParaRPr lang="en-US" baseline="0" dirty="0" smtClean="0"/>
          </a:p>
          <a:p>
            <a:r>
              <a:rPr lang="en-US" baseline="0" dirty="0" smtClean="0"/>
              <a:t>Goal: Improve Diabetes self-management behaviors</a:t>
            </a:r>
          </a:p>
          <a:p>
            <a:r>
              <a:rPr lang="en-US" baseline="0" dirty="0" smtClean="0"/>
              <a:t>Interventions:</a:t>
            </a:r>
          </a:p>
          <a:p>
            <a:endParaRPr lang="en-US" baseline="0" dirty="0" smtClean="0"/>
          </a:p>
          <a:p>
            <a:r>
              <a:rPr lang="en-US" sz="1200" b="0" i="0" u="none" strike="noStrike" cap="none" dirty="0" smtClean="0">
                <a:solidFill>
                  <a:schemeClr val="dk1"/>
                </a:solidFill>
                <a:effectLst/>
                <a:latin typeface="Calibri"/>
                <a:ea typeface="Calibri"/>
                <a:cs typeface="Calibri"/>
                <a:sym typeface="Calibri"/>
              </a:rPr>
              <a:t>Screening and health education</a:t>
            </a:r>
          </a:p>
          <a:p>
            <a:r>
              <a:rPr lang="en-US" sz="1200" b="0" i="0" u="none" strike="noStrike" cap="none" dirty="0" smtClean="0">
                <a:solidFill>
                  <a:schemeClr val="dk1"/>
                </a:solidFill>
                <a:effectLst/>
                <a:latin typeface="Calibri"/>
                <a:ea typeface="Calibri"/>
                <a:cs typeface="Calibri"/>
                <a:sym typeface="Calibri"/>
              </a:rPr>
              <a:t>Outreach, enrollment, and information</a:t>
            </a:r>
          </a:p>
          <a:p>
            <a:r>
              <a:rPr lang="en-US" sz="1200" b="0" i="0" u="none" strike="noStrike" cap="none" dirty="0" smtClean="0">
                <a:solidFill>
                  <a:schemeClr val="dk1"/>
                </a:solidFill>
                <a:effectLst/>
                <a:latin typeface="Calibri"/>
                <a:ea typeface="Calibri"/>
                <a:cs typeface="Calibri"/>
                <a:sym typeface="Calibri"/>
              </a:rPr>
              <a:t>Member of a care delivery team</a:t>
            </a:r>
          </a:p>
          <a:p>
            <a:r>
              <a:rPr lang="en-US" sz="1200" b="0" i="0" u="none" strike="noStrike" cap="none" dirty="0" smtClean="0">
                <a:solidFill>
                  <a:schemeClr val="dk1"/>
                </a:solidFill>
                <a:effectLst/>
                <a:latin typeface="Calibri"/>
                <a:ea typeface="Calibri"/>
                <a:cs typeface="Calibri"/>
                <a:sym typeface="Calibri"/>
              </a:rPr>
              <a:t>Patient navigation</a:t>
            </a:r>
          </a:p>
          <a:p>
            <a:r>
              <a:rPr lang="en-US" sz="1200" b="0" i="0" u="none" strike="noStrike" cap="none" dirty="0" smtClean="0">
                <a:solidFill>
                  <a:schemeClr val="dk1"/>
                </a:solidFill>
                <a:effectLst/>
                <a:latin typeface="Calibri"/>
                <a:ea typeface="Calibri"/>
                <a:cs typeface="Calibri"/>
                <a:sym typeface="Calibri"/>
              </a:rPr>
              <a:t>Community organizers</a:t>
            </a:r>
          </a:p>
          <a:p>
            <a:endParaRPr lang="en-US" baseline="0" dirty="0" smtClean="0"/>
          </a:p>
          <a:p>
            <a:r>
              <a:rPr lang="en-US" baseline="0" dirty="0" smtClean="0"/>
              <a:t>CPSTF: Outcomes show improved A1C and reduction of healthcare use. Self reported improvements in lifestyle changes such as physical </a:t>
            </a:r>
            <a:r>
              <a:rPr lang="en-US" baseline="0" dirty="0" err="1" smtClean="0"/>
              <a:t>acivity</a:t>
            </a:r>
            <a:r>
              <a:rPr lang="en-US" baseline="0" dirty="0" smtClean="0"/>
              <a:t> and improved nutrition</a:t>
            </a:r>
          </a:p>
          <a:p>
            <a:endParaRPr lang="en-US" baseline="0" dirty="0" smtClean="0"/>
          </a:p>
          <a:p>
            <a:r>
              <a:rPr lang="en-US" sz="1200" b="0" i="0" u="none" strike="noStrike" cap="none" dirty="0" smtClean="0">
                <a:solidFill>
                  <a:schemeClr val="dk1"/>
                </a:solidFill>
                <a:effectLst/>
                <a:latin typeface="Calibri"/>
                <a:ea typeface="Calibri"/>
                <a:cs typeface="Calibri"/>
                <a:sym typeface="Calibri"/>
              </a:rPr>
              <a:t>Additionally, the available economic evidence suggests these interventions are cost-effective.</a:t>
            </a:r>
            <a:endParaRPr lang="en-US" baseline="0" dirty="0" smtClean="0"/>
          </a:p>
          <a:p>
            <a:endParaRPr lang="en-US" baseline="0" dirty="0" smtClean="0"/>
          </a:p>
          <a:p>
            <a:r>
              <a:rPr lang="en-US" baseline="0" dirty="0" smtClean="0"/>
              <a:t>For more information: https://www.cdc.gov/dhdsp/pubs/toolkits/chw-toolkit.htm</a:t>
            </a:r>
          </a:p>
          <a:p>
            <a:r>
              <a:rPr lang="en-US" dirty="0" smtClean="0"/>
              <a:t>https://www.thecommunityguide.org/content/community-health-workers-help-patients-manage-diabetes</a:t>
            </a:r>
          </a:p>
          <a:p>
            <a:endParaRPr lang="en-US" dirty="0" smtClean="0"/>
          </a:p>
          <a:p>
            <a:endParaRPr lang="en-US" dirty="0" smtClean="0"/>
          </a:p>
          <a:p>
            <a:r>
              <a:rPr lang="en-US" dirty="0" smtClean="0"/>
              <a:t>Let move on to</a:t>
            </a:r>
            <a:r>
              <a:rPr lang="en-US" baseline="0" dirty="0" smtClean="0"/>
              <a:t> technology, the CDE and </a:t>
            </a:r>
            <a:r>
              <a:rPr lang="en-US" baseline="0" dirty="0" err="1" smtClean="0"/>
              <a:t>populatiaon</a:t>
            </a:r>
            <a:r>
              <a:rPr lang="en-US" baseline="0" dirty="0" smtClean="0"/>
              <a:t> health</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7035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433388" y="695325"/>
            <a:ext cx="6145212"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Shape 556"/>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Multiple technological modalities for patient engagement  promote </a:t>
            </a:r>
            <a:r>
              <a:rPr lang="en-US" sz="1200" b="0" i="0" u="none" strike="noStrike" cap="none" dirty="0">
                <a:solidFill>
                  <a:schemeClr val="dk1"/>
                </a:solidFill>
                <a:latin typeface="Calibri"/>
                <a:ea typeface="Calibri"/>
                <a:cs typeface="Calibri"/>
                <a:sym typeface="Calibri"/>
              </a:rPr>
              <a:t>diabetes self-management </a:t>
            </a:r>
            <a:r>
              <a:rPr lang="en-US" sz="1200" b="0" i="0" u="none" strike="noStrike" cap="none" dirty="0" smtClean="0">
                <a:solidFill>
                  <a:schemeClr val="dk1"/>
                </a:solidFill>
                <a:latin typeface="Calibri"/>
                <a:ea typeface="Calibri"/>
                <a:cs typeface="Calibri"/>
                <a:sym typeface="Calibri"/>
              </a:rPr>
              <a:t>through</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montoring</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feedback and support.</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Brick and mortar –traditional</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What choices can we offer our patient’s besides brick and  mortar... That expand our reach and improve population health </a:t>
            </a:r>
            <a:r>
              <a:rPr lang="en-US" sz="1200" b="0" i="0" u="none" strike="noStrike" cap="none" dirty="0" smtClean="0">
                <a:solidFill>
                  <a:schemeClr val="dk1"/>
                </a:solidFill>
                <a:latin typeface="Calibri"/>
                <a:ea typeface="Calibri"/>
                <a:cs typeface="Calibri"/>
                <a:sym typeface="Calibri"/>
              </a:rPr>
              <a:t>goals</a:t>
            </a:r>
          </a:p>
          <a:p>
            <a:pPr marL="0" marR="0" lvl="0" indent="0" algn="l" rtl="0">
              <a:lnSpc>
                <a:spcPct val="115000"/>
              </a:lnSpc>
              <a:spcBef>
                <a:spcPts val="0"/>
              </a:spcBef>
              <a:spcAft>
                <a:spcPts val="0"/>
              </a:spcAft>
              <a:buClr>
                <a:schemeClr val="dk1"/>
              </a:buClr>
              <a:buSzPts val="1200"/>
              <a:buFont typeface="Calibri"/>
              <a:buNone/>
            </a:pPr>
            <a:r>
              <a:rPr lang="en-US" sz="1200" b="1" i="0" u="none" strike="noStrike" cap="none" dirty="0" smtClean="0">
                <a:solidFill>
                  <a:schemeClr val="dk1"/>
                </a:solidFill>
                <a:latin typeface="Calibri"/>
                <a:ea typeface="Calibri"/>
                <a:cs typeface="Calibri"/>
                <a:sym typeface="Calibri"/>
              </a:rPr>
              <a:t>NIH Consensus Group (</a:t>
            </a:r>
            <a:r>
              <a:rPr lang="en-US" sz="1200" b="0" i="0" u="sng" strike="noStrike" cap="none" dirty="0" smtClean="0">
                <a:solidFill>
                  <a:schemeClr val="hlink"/>
                </a:solidFill>
                <a:latin typeface="Calibri"/>
                <a:ea typeface="Calibri"/>
                <a:cs typeface="Calibri"/>
                <a:sym typeface="Calibri"/>
                <a:hlinkClick r:id="rId3"/>
              </a:rPr>
              <a:t>www.hrsa.gov/healthit/mhealth.html</a:t>
            </a:r>
            <a:r>
              <a:rPr lang="en-US" sz="1200" b="0" i="0" u="sng" strike="noStrike" cap="none" dirty="0" smtClean="0">
                <a:solidFill>
                  <a:schemeClr val="dk1"/>
                </a:solidFill>
                <a:latin typeface="Calibri"/>
                <a:ea typeface="Calibri"/>
                <a:cs typeface="Calibri"/>
                <a:sym typeface="Calibri"/>
              </a:rPr>
              <a:t>)</a:t>
            </a: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err="1" smtClean="0">
                <a:solidFill>
                  <a:schemeClr val="dk1"/>
                </a:solidFill>
                <a:latin typeface="Calibri"/>
                <a:ea typeface="Calibri"/>
                <a:cs typeface="Calibri"/>
                <a:sym typeface="Calibri"/>
              </a:rPr>
              <a:t>mHealth</a:t>
            </a:r>
            <a:r>
              <a:rPr lang="en-US" sz="1200" b="0" i="0" u="none" strike="noStrike" cap="none" dirty="0" smtClean="0">
                <a:solidFill>
                  <a:schemeClr val="dk1"/>
                </a:solidFill>
                <a:latin typeface="Calibri"/>
                <a:ea typeface="Calibri"/>
                <a:cs typeface="Calibri"/>
                <a:sym typeface="Calibri"/>
              </a:rPr>
              <a:t> is the use of mobile and wireless devices to improve health outcomes, healthcare services and health research.”</a:t>
            </a:r>
          </a:p>
          <a:p>
            <a:pPr marL="0" marR="0" lvl="0" indent="0" algn="l" rtl="0">
              <a:lnSpc>
                <a:spcPct val="115000"/>
              </a:lnSpc>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1" i="0" u="none" strike="noStrike" cap="none" dirty="0" smtClean="0">
                <a:solidFill>
                  <a:schemeClr val="dk1"/>
                </a:solidFill>
                <a:latin typeface="Calibri"/>
                <a:ea typeface="Calibri"/>
                <a:cs typeface="Calibri"/>
                <a:sym typeface="Calibri"/>
              </a:rPr>
              <a:t>E health</a:t>
            </a:r>
            <a:r>
              <a:rPr lang="en-US" sz="1200" b="0" i="0" u="none" strike="noStrike" cap="none" dirty="0" smtClean="0">
                <a:solidFill>
                  <a:schemeClr val="dk1"/>
                </a:solidFill>
                <a:latin typeface="Calibri"/>
                <a:ea typeface="Calibri"/>
                <a:cs typeface="Calibri"/>
                <a:sym typeface="Calibri"/>
              </a:rPr>
              <a:t>-use of digital information and communication to improve health and health care, includes internet mobile devices</a:t>
            </a:r>
          </a:p>
          <a:p>
            <a:pPr marL="0" marR="0" lvl="0" indent="0" algn="l" rtl="0">
              <a:lnSpc>
                <a:spcPct val="115000"/>
              </a:lnSpc>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1" i="0" u="none" strike="noStrike" cap="none" baseline="0" dirty="0" smtClean="0">
                <a:solidFill>
                  <a:schemeClr val="dk1"/>
                </a:solidFill>
                <a:latin typeface="Calibri"/>
                <a:ea typeface="Calibri"/>
                <a:cs typeface="Calibri"/>
                <a:sym typeface="Calibri"/>
              </a:rPr>
              <a:t>Connected Health </a:t>
            </a:r>
            <a:r>
              <a:rPr lang="en-US" sz="1200" b="0" i="0" u="none" strike="noStrike" cap="none" dirty="0" smtClean="0">
                <a:solidFill>
                  <a:schemeClr val="dk1"/>
                </a:solidFill>
                <a:latin typeface="Calibri"/>
                <a:ea typeface="Calibri"/>
                <a:cs typeface="Calibri"/>
                <a:sym typeface="Calibri"/>
              </a:rPr>
              <a:t>=wireless digital electronic mobile and telehealth- conceptual model for health management utilizing such devices to promote service and interventions based on the patient needs---health information is shared</a:t>
            </a:r>
          </a:p>
          <a:p>
            <a:pPr marL="0" marR="0" lvl="0" indent="0" algn="l" rtl="0">
              <a:lnSpc>
                <a:spcPct val="115000"/>
              </a:lnSpc>
              <a:spcBef>
                <a:spcPts val="100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So, what are the Connected health models, what does it look like? How do we utilize the technology to reach people with diabetes and provide quality service</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15000"/>
              </a:lnSpc>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The AADE DE Spheres if influence E-communities are</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 </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Connected Health Environment</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E-Health Education</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Diabetes On-line Communities</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Social Media</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EHR/Personal health records</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Telehealth</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M Health</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Digital Health</a:t>
            </a:r>
          </a:p>
          <a:p>
            <a:pPr marL="0" marR="0" lvl="0" indent="0" algn="l" rtl="0">
              <a:lnSpc>
                <a:spcPct val="115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How do we utilize </a:t>
            </a:r>
            <a:r>
              <a:rPr lang="en-US" sz="1200" b="0" i="0" u="none" strike="noStrike" cap="none" dirty="0" smtClean="0">
                <a:solidFill>
                  <a:schemeClr val="dk1"/>
                </a:solidFill>
                <a:latin typeface="Calibri"/>
                <a:ea typeface="Calibri"/>
                <a:cs typeface="Calibri"/>
                <a:sym typeface="Calibri"/>
              </a:rPr>
              <a:t>connected</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health modalities and </a:t>
            </a:r>
            <a:r>
              <a:rPr lang="en-US" sz="1200" b="0" i="0" u="none" strike="noStrike" cap="none" dirty="0">
                <a:solidFill>
                  <a:schemeClr val="dk1"/>
                </a:solidFill>
                <a:latin typeface="Calibri"/>
                <a:ea typeface="Calibri"/>
                <a:cs typeface="Calibri"/>
                <a:sym typeface="Calibri"/>
              </a:rPr>
              <a:t>is there science to support the use of m-health?</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Some evidence suggests there is are small </a:t>
            </a:r>
            <a:r>
              <a:rPr lang="en-US" sz="1200" b="0" i="0" u="none" strike="noStrike" cap="none" dirty="0" smtClean="0">
                <a:solidFill>
                  <a:schemeClr val="dk1"/>
                </a:solidFill>
                <a:latin typeface="Calibri"/>
                <a:ea typeface="Calibri"/>
                <a:cs typeface="Calibri"/>
                <a:sym typeface="Calibri"/>
              </a:rPr>
              <a:t>benefits </a:t>
            </a:r>
            <a:r>
              <a:rPr lang="en-US" sz="1200" b="0" i="0" u="none" strike="noStrike" cap="none" dirty="0">
                <a:solidFill>
                  <a:schemeClr val="dk1"/>
                </a:solidFill>
                <a:latin typeface="Calibri"/>
                <a:ea typeface="Calibri"/>
                <a:cs typeface="Calibri"/>
                <a:sym typeface="Calibri"/>
              </a:rPr>
              <a:t>on glycemic  control with the use of computer-based diabetes programs but a larger A1C reduction effect with mobile phone-based interventions. The jury is still out, we have much to learn!</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1" i="0" u="none" strike="noStrike" cap="none" baseline="0" dirty="0">
                <a:solidFill>
                  <a:schemeClr val="dk1"/>
                </a:solidFill>
                <a:latin typeface="Calibri"/>
                <a:ea typeface="Calibri"/>
                <a:cs typeface="Calibri"/>
                <a:sym typeface="Calibri"/>
              </a:rPr>
              <a:t>Goal:  wide spread communication and </a:t>
            </a:r>
            <a:r>
              <a:rPr lang="en-US" sz="1200" b="1" i="0" u="none" strike="noStrike" cap="none" baseline="0" dirty="0" smtClean="0">
                <a:solidFill>
                  <a:schemeClr val="dk1"/>
                </a:solidFill>
                <a:latin typeface="Calibri"/>
                <a:ea typeface="Calibri"/>
                <a:cs typeface="Calibri"/>
                <a:sym typeface="Calibri"/>
              </a:rPr>
              <a:t>outreach</a:t>
            </a:r>
          </a:p>
          <a:p>
            <a:pPr marL="0" marR="0" lvl="0" indent="0" algn="l" rtl="0">
              <a:lnSpc>
                <a:spcPct val="115000"/>
              </a:lnSpc>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Shah and Garg Clinical Diabetes and Endocrinology (2015) 1:16</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DOI 10.1186/s40842-015-0016-2-Managing Diabetes in the digital age</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_ Large EHR systems in the US include: EPIC, Kaiser and </a:t>
            </a:r>
            <a:r>
              <a:rPr lang="en-US" sz="1200" b="0" i="0" u="none" strike="noStrike" cap="none" dirty="0" err="1">
                <a:solidFill>
                  <a:schemeClr val="dk1"/>
                </a:solidFill>
                <a:latin typeface="Calibri"/>
                <a:ea typeface="Calibri"/>
                <a:cs typeface="Calibri"/>
                <a:sym typeface="Calibri"/>
              </a:rPr>
              <a:t>VistaA</a:t>
            </a:r>
            <a:r>
              <a:rPr lang="en-US" sz="1200" b="0" i="0" u="none" strike="noStrike" cap="none" dirty="0">
                <a:solidFill>
                  <a:schemeClr val="dk1"/>
                </a:solidFill>
                <a:latin typeface="Calibri"/>
                <a:ea typeface="Calibri"/>
                <a:cs typeface="Calibri"/>
                <a:sym typeface="Calibri"/>
              </a:rPr>
              <a:t> (USD of Vet. Affairs</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15000"/>
              </a:lnSpc>
              <a:spcBef>
                <a:spcPts val="100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Allowing patients to access medical records has the potential to improve self care and shared clinical decision making</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Many options </a:t>
            </a:r>
            <a:r>
              <a:rPr lang="en-US" sz="1800" b="1" i="0" u="none" strike="noStrike" cap="none" dirty="0">
                <a:solidFill>
                  <a:schemeClr val="dk1"/>
                </a:solidFill>
                <a:latin typeface="Calibri"/>
                <a:ea typeface="Calibri"/>
                <a:cs typeface="Calibri"/>
                <a:sym typeface="Calibri"/>
              </a:rPr>
              <a:t>:</a:t>
            </a:r>
            <a:endParaRPr sz="18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Online</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Text</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Smart phone app</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Video Conferencing</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Blogging</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Social media</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Video Games</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Noto Sans Symbols"/>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Calibri"/>
                <a:ea typeface="Calibri"/>
                <a:cs typeface="Calibri"/>
                <a:sym typeface="Calibri"/>
              </a:rPr>
              <a:t>Technology and patient records for data collection, </a:t>
            </a:r>
            <a:r>
              <a:rPr lang="en-US" sz="1200" b="0" i="0" u="none" strike="noStrike" cap="none" dirty="0" err="1">
                <a:solidFill>
                  <a:schemeClr val="dk1"/>
                </a:solidFill>
                <a:latin typeface="Calibri"/>
                <a:ea typeface="Calibri"/>
                <a:cs typeface="Calibri"/>
                <a:sym typeface="Calibri"/>
              </a:rPr>
              <a:t>etc</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57" name="Shape 557"/>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4128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701041" y="4387136"/>
            <a:ext cx="5608320" cy="415623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The joint position</a:t>
            </a:r>
            <a:r>
              <a:rPr lang="en-US" sz="1200" b="0" i="0" u="none" strike="noStrike" cap="none" baseline="0" dirty="0" smtClean="0">
                <a:solidFill>
                  <a:schemeClr val="dk1"/>
                </a:solidFill>
                <a:latin typeface="Calibri"/>
                <a:ea typeface="Calibri"/>
                <a:cs typeface="Calibri"/>
                <a:sym typeface="Calibri"/>
              </a:rPr>
              <a:t> statement guides us:</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1" i="0" u="none" strike="noStrike" cap="none" dirty="0" smtClean="0">
                <a:solidFill>
                  <a:schemeClr val="dk1"/>
                </a:solidFill>
                <a:latin typeface="Calibri"/>
                <a:ea typeface="Calibri"/>
                <a:cs typeface="Calibri"/>
                <a:sym typeface="Calibri"/>
              </a:rPr>
              <a:t>Diabetes </a:t>
            </a:r>
            <a:r>
              <a:rPr lang="en-US" sz="1200" b="1" i="0" u="none" strike="noStrike" cap="none" dirty="0">
                <a:solidFill>
                  <a:schemeClr val="dk1"/>
                </a:solidFill>
                <a:latin typeface="Calibri"/>
                <a:ea typeface="Calibri"/>
                <a:cs typeface="Calibri"/>
                <a:sym typeface="Calibri"/>
              </a:rPr>
              <a:t>Self-management Education and Support in Type 2 Diabetes A Joint Position Statement of the American Diabetes Association, the American Association of Diabetes Educators, and the Academy of Nutrition and Dietetics (2015)</a:t>
            </a: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1" i="0" u="none" strike="noStrike" cap="none" dirty="0">
                <a:solidFill>
                  <a:schemeClr val="dk1"/>
                </a:solidFill>
                <a:latin typeface="Calibri"/>
                <a:ea typeface="Calibri"/>
                <a:cs typeface="Calibri"/>
                <a:sym typeface="Calibri"/>
              </a:rPr>
              <a:t>Guiding Principles and Key Elements of Initial and Ongoing DSME/S</a:t>
            </a: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Coordination of care across specialty care, facility-based care, and community organizations. Ensure collaborative care and coordination with treatment goals. • Understand primary care provider and specialist’s treatment targets • Provide overview of DSME/S to referring providers • Follow medication adjustment protocols or make necessary recommendation to primary care provider • Correspond with referring provider about education plan, progress toward treatment goals, and needs to coordinate education and support from entire clinical team; ensure documentation in the health record • Ensure provision of culturally appropriate care • Use evidence-based decision support • Use performance data to identify opportunities for improvement</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https://www.diabeteseducator.org/docs/default-source/practice/practice-resources/position-statements/dsme_joint_position_statement_2015.pdf?sfvrsn=0</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What are the tools:</a:t>
            </a: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Connected health communities, that is E-communities and M health go hand in </a:t>
            </a:r>
            <a:r>
              <a:rPr lang="en-US" sz="1200" b="0" i="0" u="none" strike="noStrike" cap="none" dirty="0" smtClean="0">
                <a:solidFill>
                  <a:schemeClr val="dk1"/>
                </a:solidFill>
                <a:latin typeface="Calibri"/>
                <a:ea typeface="Calibri"/>
                <a:cs typeface="Calibri"/>
                <a:sym typeface="Calibri"/>
              </a:rPr>
              <a:t>hand</a:t>
            </a:r>
            <a:r>
              <a:rPr lang="en-US" sz="1200" b="0" i="0" u="none" strike="noStrike" cap="none" baseline="0" dirty="0" smtClean="0">
                <a:solidFill>
                  <a:schemeClr val="dk1"/>
                </a:solidFill>
                <a:latin typeface="Calibri"/>
                <a:ea typeface="Calibri"/>
                <a:cs typeface="Calibri"/>
                <a:sym typeface="Calibri"/>
              </a:rPr>
              <a:t> with these guiding principles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smtClean="0">
                <a:solidFill>
                  <a:schemeClr val="dk1"/>
                </a:solidFill>
                <a:latin typeface="Calibri"/>
                <a:ea typeface="Calibri"/>
                <a:cs typeface="Calibri"/>
                <a:sym typeface="Calibri"/>
              </a:rPr>
              <a:t>What about the people we serve, are the e/m/connected health-communities reachable?</a:t>
            </a: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32" name="Shape 53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9597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Shape 539"/>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effectLst/>
                <a:latin typeface="Calibri"/>
                <a:ea typeface="Calibri"/>
                <a:cs typeface="Calibri"/>
                <a:sym typeface="Calibri"/>
              </a:rPr>
              <a:t>The vast majority of Americans – 95% – now own a cellphone of some kind. The share of Americans that own smartphones is now 77%, up from just 35% in Pew Research Center’s first survey of smartphone ownership conducted in 2011.</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http://www.pewinternet.org/fact-sheet/mobile/</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0" u="none" strike="noStrike" cap="none" dirty="0" smtClean="0">
                <a:solidFill>
                  <a:schemeClr val="dk1"/>
                </a:solidFill>
                <a:effectLst/>
                <a:latin typeface="Calibri"/>
                <a:ea typeface="Calibri"/>
                <a:cs typeface="Calibri"/>
                <a:sym typeface="Calibri"/>
              </a:rPr>
              <a:t>Smartphone dependency over time</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effectLst/>
                <a:latin typeface="Calibri"/>
                <a:ea typeface="Calibri"/>
                <a:cs typeface="Calibri"/>
                <a:sym typeface="Calibri"/>
              </a:rPr>
              <a:t>Today just over one-in-ten American adults are “smartphone-only” internet users – meaning they own a smartphone, but do not have traditional home broadband service.</a:t>
            </a:r>
          </a:p>
          <a:p>
            <a:pPr fontAlgn="base"/>
            <a:endParaRPr lang="en-US" sz="1200" b="1" i="0" u="none" strike="noStrike" cap="none" dirty="0" smtClean="0">
              <a:solidFill>
                <a:schemeClr val="dk1"/>
              </a:solidFill>
              <a:effectLst/>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40" name="Shape 540"/>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653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cap="none" dirty="0" smtClean="0">
                <a:solidFill>
                  <a:schemeClr val="dk1"/>
                </a:solidFill>
                <a:effectLst/>
                <a:latin typeface="Calibri"/>
                <a:ea typeface="Calibri"/>
                <a:cs typeface="Calibri"/>
                <a:sym typeface="Calibri"/>
              </a:rPr>
              <a:t>Who is smartphone dependent</a:t>
            </a:r>
          </a:p>
          <a:p>
            <a:pPr fontAlgn="base"/>
            <a:r>
              <a:rPr lang="en-US" sz="1200" b="0" i="0" u="none" strike="noStrike" cap="none" dirty="0" smtClean="0">
                <a:solidFill>
                  <a:schemeClr val="dk1"/>
                </a:solidFill>
                <a:effectLst/>
                <a:latin typeface="Calibri"/>
                <a:ea typeface="Calibri"/>
                <a:cs typeface="Calibri"/>
                <a:sym typeface="Calibri"/>
              </a:rPr>
              <a:t>Reliance on smartphones for online access is especially common among younger adults, non-whites and lower-income Americans.</a:t>
            </a:r>
          </a:p>
          <a:p>
            <a:pPr fontAlgn="base"/>
            <a:r>
              <a:rPr lang="en-US" sz="1200" b="1" i="0" u="none" strike="noStrike" cap="none" dirty="0" smtClean="0">
                <a:solidFill>
                  <a:schemeClr val="dk1"/>
                </a:solidFill>
                <a:effectLst/>
                <a:latin typeface="Calibri"/>
                <a:ea typeface="Calibri"/>
                <a:cs typeface="Calibri"/>
                <a:sym typeface="Calibri"/>
              </a:rPr>
              <a:t>Ownership of other devices</a:t>
            </a:r>
          </a:p>
          <a:p>
            <a:pPr fontAlgn="base"/>
            <a:r>
              <a:rPr lang="en-US" sz="1200" b="0" i="0" u="none" strike="noStrike" cap="none" dirty="0" smtClean="0">
                <a:solidFill>
                  <a:schemeClr val="dk1"/>
                </a:solidFill>
                <a:effectLst/>
                <a:latin typeface="Calibri"/>
                <a:ea typeface="Calibri"/>
                <a:cs typeface="Calibri"/>
                <a:sym typeface="Calibri"/>
              </a:rPr>
              <a:t>Along with mobile phones, Americans own a range of other information devices. Nearly three quarters of U.S. adults now own desktop or laptop computers, while roughly half now own tablet computers and around one-in-five own e-reader devices.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251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4</a:t>
            </a:fld>
            <a:endParaRPr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0213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Shape 547"/>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wireless broadband and smartphone market totals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1.5 billion globally as of 2013 which is expected</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to rise to 6.5 billion by 2018</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http://www.mobihealthnews.com/content/survey-64-percent-patients-use-digital-device-manage-health</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We</a:t>
            </a:r>
            <a:r>
              <a:rPr lang="en-US" sz="1200" b="0" i="0" u="none" strike="noStrike" cap="none" baseline="0" dirty="0" smtClean="0">
                <a:solidFill>
                  <a:schemeClr val="dk1"/>
                </a:solidFill>
                <a:latin typeface="Calibri"/>
                <a:ea typeface="Calibri"/>
                <a:cs typeface="Calibri"/>
                <a:sym typeface="Calibri"/>
              </a:rPr>
              <a:t> see the forecast, we know the diabetes statistics and predictions as well. What are the payment models, why is that important to the CDE</a:t>
            </a:r>
          </a:p>
          <a:p>
            <a:pPr marL="0" marR="0" lvl="0" indent="0" algn="l" rtl="0">
              <a:lnSpc>
                <a:spcPct val="115000"/>
              </a:lnSpc>
              <a:spcBef>
                <a:spcPts val="0"/>
              </a:spcBef>
              <a:spcAft>
                <a:spcPts val="0"/>
              </a:spcAft>
              <a:buClr>
                <a:srgbClr val="000000"/>
              </a:buClr>
              <a:buSzPts val="1400"/>
              <a:buFont typeface="Georgia"/>
              <a:buNone/>
            </a:pPr>
            <a:r>
              <a:rPr lang="en-US" sz="1200" b="0" i="0" u="none" strike="noStrike" cap="none" dirty="0" smtClean="0">
                <a:solidFill>
                  <a:srgbClr val="000000"/>
                </a:solidFill>
                <a:latin typeface="Georgia"/>
                <a:ea typeface="Georgia"/>
                <a:cs typeface="Georgia"/>
                <a:sym typeface="Georgia"/>
              </a:rPr>
              <a:t>https://www.brookings.edu/blog/usc-brookings-schaeffer-on-health-policy/2014/07/23/the-beginners-guide-to-new-health-care-payment-models/</a:t>
            </a:r>
          </a:p>
          <a:p>
            <a:pPr marL="0" marR="0" lvl="0" indent="0" algn="l" rtl="0">
              <a:spcBef>
                <a:spcPts val="0"/>
              </a:spcBef>
              <a:spcAft>
                <a:spcPts val="0"/>
              </a:spcAft>
              <a:buClr>
                <a:schemeClr val="dk1"/>
              </a:buClr>
              <a:buSzPts val="1400"/>
              <a:buFont typeface="Calibri"/>
              <a:buNone/>
            </a:pPr>
            <a:endParaRPr lang="en-US" sz="1200" b="0" i="0" u="none" strike="noStrike" cap="none" dirty="0" smtClean="0">
              <a:solidFill>
                <a:srgbClr val="000000"/>
              </a:solidFill>
              <a:highlight>
                <a:srgbClr val="FFFFFF"/>
              </a:highlight>
              <a:latin typeface="Times"/>
              <a:ea typeface="Times"/>
              <a:cs typeface="Times"/>
              <a:sym typeface="Times"/>
            </a:endParaRP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We also have a sea change underway in the financing of health care. Buyers of health care (federal and state governments and large employers in the private sector — the vast predominance of the purchasers of medical services) are now putting in place payments that will reduce reimbursing medical providers for doing more and instead incentivize them to economically contain the health costs of their subscribers. When health plans and medical practices are put at financial risk for not managing to a fixed budget or, even better, create arrangements where savings are shared by purchasers and providers together, the marketplace can add its muscle to achieving health. Penalties like not paying for inpatient readmissions within 30 days also drive better health. They force hospitals to be partners with communities and </a:t>
            </a:r>
            <a:r>
              <a:rPr lang="en-US" sz="1200" b="0" i="1" u="none" strike="noStrike" cap="none" dirty="0" smtClean="0">
                <a:solidFill>
                  <a:schemeClr val="dk1"/>
                </a:solidFill>
                <a:latin typeface="Calibri"/>
                <a:ea typeface="Calibri"/>
                <a:cs typeface="Calibri"/>
                <a:sym typeface="Calibri"/>
              </a:rPr>
              <a:t>with patients (and families)</a:t>
            </a:r>
            <a:r>
              <a:rPr lang="en-US" sz="1200" b="0" i="0" u="none" strike="noStrike" cap="none" dirty="0" smtClean="0">
                <a:solidFill>
                  <a:schemeClr val="dk1"/>
                </a:solidFill>
                <a:latin typeface="Calibri"/>
                <a:ea typeface="Calibri"/>
                <a:cs typeface="Calibri"/>
                <a:sym typeface="Calibri"/>
              </a:rPr>
              <a:t> since what happens after a hospital stay usually has little to do with what happened in the hospital and everything to do with follow-up care and the attention patients give to their health. </a:t>
            </a:r>
            <a:endParaRPr lang="en-US" sz="1200" b="0" i="0" u="none" strike="noStrike" cap="none" dirty="0" smtClean="0">
              <a:solidFill>
                <a:srgbClr val="000000"/>
              </a:solidFill>
              <a:highlight>
                <a:srgbClr val="FFFFFF"/>
              </a:highlight>
              <a:latin typeface="Times"/>
              <a:ea typeface="Times"/>
              <a:cs typeface="Times"/>
              <a:sym typeface="Times"/>
            </a:endParaRP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p:txBody>
      </p:sp>
      <p:sp>
        <p:nvSpPr>
          <p:cNvPr id="548" name="Shape 548"/>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5766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33333"/>
              </a:buClr>
              <a:buSzPts val="1200"/>
              <a:buFont typeface="Georgia"/>
              <a:buNone/>
              <a:tabLst/>
              <a:defRPr/>
            </a:pPr>
            <a:r>
              <a:rPr lang="en-US" sz="1200" b="0" i="0" u="none" strike="noStrike" cap="none" baseline="0" dirty="0" smtClean="0">
                <a:solidFill>
                  <a:srgbClr val="333333"/>
                </a:solidFill>
                <a:highlight>
                  <a:srgbClr val="FFFFFF"/>
                </a:highlight>
                <a:latin typeface="Georgia"/>
                <a:ea typeface="Georgia"/>
                <a:cs typeface="Georgia"/>
                <a:sym typeface="Georgia"/>
              </a:rPr>
              <a:t>I spoke 3 years ago and many of you asked how </a:t>
            </a:r>
            <a:r>
              <a:rPr lang="en-US" sz="1200" b="0" i="0" u="none" strike="noStrike" cap="none" baseline="0" dirty="0" err="1" smtClean="0">
                <a:solidFill>
                  <a:srgbClr val="333333"/>
                </a:solidFill>
                <a:highlight>
                  <a:srgbClr val="FFFFFF"/>
                </a:highlight>
                <a:latin typeface="Georgia"/>
                <a:ea typeface="Georgia"/>
                <a:cs typeface="Georgia"/>
                <a:sym typeface="Georgia"/>
              </a:rPr>
              <a:t>telemangement</a:t>
            </a:r>
            <a:r>
              <a:rPr lang="en-US" sz="1200" b="0" i="0" u="none" strike="noStrike" cap="none" baseline="0" dirty="0" smtClean="0">
                <a:solidFill>
                  <a:srgbClr val="333333"/>
                </a:solidFill>
                <a:highlight>
                  <a:srgbClr val="FFFFFF"/>
                </a:highlight>
                <a:latin typeface="Georgia"/>
                <a:ea typeface="Georgia"/>
                <a:cs typeface="Georgia"/>
                <a:sym typeface="Georgia"/>
              </a:rPr>
              <a:t> was reimbursed, </a:t>
            </a:r>
            <a:endParaRPr lang="en-US" sz="1200" b="0" i="0" u="none" strike="noStrike" cap="none" dirty="0" smtClean="0">
              <a:solidFill>
                <a:srgbClr val="333333"/>
              </a:solidFill>
              <a:highlight>
                <a:srgbClr val="FFFFFF"/>
              </a:highlight>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333333"/>
              </a:buClr>
              <a:buSzPts val="1200"/>
              <a:buFont typeface="Georgia"/>
              <a:buNone/>
              <a:tabLst/>
              <a:defRPr/>
            </a:pPr>
            <a:r>
              <a:rPr lang="en-US" sz="1200" b="0" i="0" u="none" strike="noStrike" cap="none" dirty="0" smtClean="0">
                <a:solidFill>
                  <a:srgbClr val="333333"/>
                </a:solidFill>
                <a:highlight>
                  <a:srgbClr val="FFFFFF"/>
                </a:highlight>
                <a:latin typeface="Georgia"/>
                <a:ea typeface="Georgia"/>
                <a:cs typeface="Georgia"/>
                <a:sym typeface="Georgia"/>
              </a:rPr>
              <a:t>The system</a:t>
            </a:r>
            <a:r>
              <a:rPr lang="en-US" sz="1200" b="0" i="0" u="none" strike="noStrike" cap="none" baseline="0" dirty="0" smtClean="0">
                <a:solidFill>
                  <a:srgbClr val="333333"/>
                </a:solidFill>
                <a:highlight>
                  <a:srgbClr val="FFFFFF"/>
                </a:highlight>
                <a:latin typeface="Georgia"/>
                <a:ea typeface="Georgia"/>
                <a:cs typeface="Georgia"/>
                <a:sym typeface="Georgia"/>
              </a:rPr>
              <a:t> I am familiar with is brick and mortar diabetes education, referral from the physician, paid for by the insurance plan, more like the traditional fee for service. The tele-management program is similar to a population based payment program, a set fee to outreach and intervene with a particular insurance based population.</a:t>
            </a:r>
          </a:p>
          <a:p>
            <a:pPr marL="0" marR="0" lvl="0" indent="0" algn="l" defTabSz="914400" rtl="0" eaLnBrk="1" fontAlgn="auto" latinLnBrk="0" hangingPunct="1">
              <a:lnSpc>
                <a:spcPct val="100000"/>
              </a:lnSpc>
              <a:spcBef>
                <a:spcPts val="0"/>
              </a:spcBef>
              <a:spcAft>
                <a:spcPts val="0"/>
              </a:spcAft>
              <a:buClr>
                <a:srgbClr val="333333"/>
              </a:buClr>
              <a:buSzPts val="1200"/>
              <a:buFont typeface="Georgia"/>
              <a:buNone/>
              <a:tabLst/>
              <a:defRPr/>
            </a:pPr>
            <a:r>
              <a:rPr lang="en-US" sz="1200" b="0" i="0" u="none" strike="noStrike" cap="none" dirty="0" smtClean="0">
                <a:solidFill>
                  <a:srgbClr val="333333"/>
                </a:solidFill>
                <a:highlight>
                  <a:srgbClr val="FFFFFF"/>
                </a:highlight>
                <a:latin typeface="Georgia"/>
                <a:ea typeface="Georgia"/>
                <a:cs typeface="Georgia"/>
                <a:sym typeface="Georgia"/>
              </a:rPr>
              <a:t>I think it is important</a:t>
            </a:r>
            <a:r>
              <a:rPr lang="en-US" sz="1200" b="0" i="0" u="none" strike="noStrike" cap="none" baseline="0" dirty="0" smtClean="0">
                <a:solidFill>
                  <a:srgbClr val="333333"/>
                </a:solidFill>
                <a:highlight>
                  <a:srgbClr val="FFFFFF"/>
                </a:highlight>
                <a:latin typeface="Georgia"/>
                <a:ea typeface="Georgia"/>
                <a:cs typeface="Georgia"/>
                <a:sym typeface="Georgia"/>
              </a:rPr>
              <a:t> for the CDE to have some familiarity in order to lead the way in the future and to drive payment models that include not only brick and motor but also payment for virtual-remote diabetes education. </a:t>
            </a:r>
          </a:p>
          <a:p>
            <a:pPr marL="0" marR="0" lvl="0" indent="0" algn="l" defTabSz="914400" rtl="0" eaLnBrk="1" fontAlgn="auto" latinLnBrk="0" hangingPunct="1">
              <a:lnSpc>
                <a:spcPct val="100000"/>
              </a:lnSpc>
              <a:spcBef>
                <a:spcPts val="0"/>
              </a:spcBef>
              <a:spcAft>
                <a:spcPts val="0"/>
              </a:spcAft>
              <a:buClr>
                <a:srgbClr val="333333"/>
              </a:buClr>
              <a:buSzPts val="1200"/>
              <a:buFont typeface="Georgia"/>
              <a:buNone/>
              <a:tabLst/>
              <a:defRPr/>
            </a:pPr>
            <a:endParaRPr lang="en-US" sz="1200" b="0" i="0" u="none" strike="noStrike" cap="none" dirty="0" smtClean="0">
              <a:solidFill>
                <a:srgbClr val="333333"/>
              </a:solidFill>
              <a:highlight>
                <a:srgbClr val="FFFFFF"/>
              </a:highlight>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333333"/>
              </a:buClr>
              <a:buSzPts val="1200"/>
              <a:buFont typeface="Georgia"/>
              <a:buNone/>
              <a:tabLst/>
              <a:defRPr/>
            </a:pPr>
            <a:endParaRPr lang="en-US" sz="1200" b="0" i="0" u="none" strike="noStrike" cap="none" dirty="0" smtClean="0">
              <a:solidFill>
                <a:srgbClr val="333333"/>
              </a:solidFill>
              <a:highlight>
                <a:srgbClr val="FFFFFF"/>
              </a:highlight>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333333"/>
              </a:buClr>
              <a:buSzPts val="1200"/>
              <a:buFont typeface="Georgia"/>
              <a:buNone/>
              <a:tabLst/>
              <a:defRPr/>
            </a:pPr>
            <a:r>
              <a:rPr lang="en-US" sz="1200" b="0" i="0" u="none" strike="noStrike" cap="none" dirty="0" smtClean="0">
                <a:solidFill>
                  <a:srgbClr val="333333"/>
                </a:solidFill>
                <a:highlight>
                  <a:srgbClr val="FFFFFF"/>
                </a:highlight>
                <a:latin typeface="Georgia"/>
                <a:ea typeface="Georgia"/>
                <a:cs typeface="Georgia"/>
                <a:sym typeface="Georgia"/>
              </a:rPr>
              <a:t>LAN: Health Care Payment </a:t>
            </a:r>
            <a:r>
              <a:rPr lang="en-US" sz="1200" b="1" i="0" u="none" strike="noStrike" cap="none" baseline="0" dirty="0" smtClean="0">
                <a:solidFill>
                  <a:srgbClr val="333333"/>
                </a:solidFill>
                <a:highlight>
                  <a:srgbClr val="FFFFFF"/>
                </a:highlight>
                <a:latin typeface="Georgia"/>
                <a:ea typeface="Georgia"/>
                <a:cs typeface="Georgia"/>
                <a:sym typeface="Georgia"/>
              </a:rPr>
              <a:t>Learning and Action network</a:t>
            </a:r>
            <a:r>
              <a:rPr lang="en-US" sz="1200" b="0" i="0" u="none" strike="noStrike" cap="none" dirty="0" smtClean="0">
                <a:solidFill>
                  <a:srgbClr val="333333"/>
                </a:solidFill>
                <a:highlight>
                  <a:srgbClr val="FFFFFF"/>
                </a:highlight>
                <a:latin typeface="Georgia"/>
                <a:ea typeface="Georgia"/>
                <a:cs typeface="Georgia"/>
                <a:sym typeface="Georgia"/>
              </a:rPr>
              <a:t>,</a:t>
            </a:r>
            <a:r>
              <a:rPr lang="en-US" sz="1200" b="0" i="0" u="none" strike="noStrike" cap="none" baseline="0" dirty="0" smtClean="0">
                <a:solidFill>
                  <a:srgbClr val="333333"/>
                </a:solidFill>
                <a:highlight>
                  <a:srgbClr val="FFFFFF"/>
                </a:highlight>
                <a:latin typeface="Georgia"/>
                <a:ea typeface="Georgia"/>
                <a:cs typeface="Georgia"/>
                <a:sym typeface="Georgia"/>
              </a:rPr>
              <a:t> created to accelerate APM adoption</a:t>
            </a:r>
            <a:endParaRPr lang="en-US" sz="1200" b="0"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rgbClr val="333333"/>
              </a:buClr>
              <a:buSzPts val="1200"/>
              <a:buFont typeface="Georgia"/>
              <a:buNone/>
            </a:pPr>
            <a:r>
              <a:rPr lang="en-US" sz="1200" b="0" i="0" u="none" strike="noStrike" cap="none" dirty="0" smtClean="0">
                <a:solidFill>
                  <a:schemeClr val="dk1"/>
                </a:solidFill>
                <a:effectLst/>
                <a:latin typeface="Calibri"/>
                <a:ea typeface="Calibri"/>
                <a:cs typeface="Calibri"/>
                <a:sym typeface="Calibri"/>
              </a:rPr>
              <a:t>The LAN was launched in March 2015 to accelerate the adoption of </a:t>
            </a:r>
            <a:r>
              <a:rPr lang="en-US" sz="1200" b="1" i="0" u="none" strike="noStrike" cap="none" dirty="0" smtClean="0">
                <a:solidFill>
                  <a:schemeClr val="dk1"/>
                </a:solidFill>
                <a:effectLst/>
                <a:latin typeface="Calibri"/>
                <a:ea typeface="Calibri"/>
                <a:cs typeface="Calibri"/>
                <a:sym typeface="Calibri"/>
              </a:rPr>
              <a:t>alternative payment models </a:t>
            </a:r>
            <a:r>
              <a:rPr lang="en-US" sz="1200" b="0" i="0" u="none" strike="noStrike" cap="none" dirty="0" smtClean="0">
                <a:solidFill>
                  <a:schemeClr val="dk1"/>
                </a:solidFill>
                <a:effectLst/>
                <a:latin typeface="Calibri"/>
                <a:ea typeface="Calibri"/>
                <a:cs typeface="Calibri"/>
                <a:sym typeface="Calibri"/>
              </a:rPr>
              <a:t>(APM) and drive alignment in payment reform approaches across the public and private sectors</a:t>
            </a:r>
            <a:endParaRPr lang="en-US" sz="1200" b="0" i="0" u="none" strike="noStrike" cap="none" dirty="0" smtClean="0">
              <a:solidFill>
                <a:srgbClr val="333333"/>
              </a:solidFill>
              <a:highlight>
                <a:srgbClr val="FFFFFF"/>
              </a:highlight>
              <a:latin typeface="Georgia"/>
              <a:ea typeface="Georgia"/>
              <a:cs typeface="Georgia"/>
              <a:sym typeface="Georgia"/>
            </a:endParaRPr>
          </a:p>
          <a:p>
            <a:pPr marL="0" marR="0" lvl="0" indent="0" algn="l" rtl="0">
              <a:spcBef>
                <a:spcPts val="0"/>
              </a:spcBef>
              <a:spcAft>
                <a:spcPts val="0"/>
              </a:spcAft>
              <a:buClr>
                <a:srgbClr val="333333"/>
              </a:buClr>
              <a:buSzPts val="1200"/>
              <a:buFont typeface="Georgia"/>
              <a:buNone/>
            </a:pPr>
            <a:endParaRPr lang="en-US" sz="1200" b="0" i="0" u="none" strike="noStrike" cap="none" dirty="0" smtClean="0">
              <a:solidFill>
                <a:srgbClr val="333333"/>
              </a:solidFill>
              <a:highlight>
                <a:srgbClr val="FFFFFF"/>
              </a:highlight>
              <a:latin typeface="Georgia"/>
              <a:ea typeface="Georgia"/>
              <a:cs typeface="Georgia"/>
              <a:sym typeface="Georgia"/>
            </a:endParaRPr>
          </a:p>
        </p:txBody>
      </p:sp>
      <p:sp>
        <p:nvSpPr>
          <p:cNvPr id="489" name="Shape 489"/>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918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rgbClr val="333333"/>
              </a:buClr>
              <a:buSzPts val="1200"/>
              <a:buFont typeface="Georgia"/>
              <a:buNone/>
            </a:pPr>
            <a:r>
              <a:rPr lang="en-US" sz="1200" b="0" i="0" u="none" strike="noStrike" cap="none" dirty="0" smtClean="0">
                <a:solidFill>
                  <a:srgbClr val="333333"/>
                </a:solidFill>
                <a:highlight>
                  <a:srgbClr val="FFFFFF"/>
                </a:highlight>
                <a:latin typeface="Georgia"/>
                <a:ea typeface="Georgia"/>
                <a:cs typeface="Georgia"/>
                <a:sym typeface="Georgia"/>
              </a:rPr>
              <a:t>APM-Alternate Payment model:</a:t>
            </a:r>
            <a:r>
              <a:rPr lang="en-US" sz="1200" b="0" i="0" u="none" strike="noStrike" cap="none" baseline="0" dirty="0" smtClean="0">
                <a:solidFill>
                  <a:srgbClr val="333333"/>
                </a:solidFill>
                <a:highlight>
                  <a:srgbClr val="FFFFFF"/>
                </a:highlight>
                <a:latin typeface="Georgia"/>
                <a:ea typeface="Georgia"/>
                <a:cs typeface="Georgia"/>
                <a:sym typeface="Georgia"/>
              </a:rPr>
              <a:t> </a:t>
            </a:r>
            <a:r>
              <a:rPr lang="en-US" dirty="0" smtClean="0"/>
              <a:t>Alternative payment models (APMs) have the potential to realign treatment and payment incentives to improve health care quality while containing cost. </a:t>
            </a:r>
            <a:endParaRPr lang="en-US" sz="1200" b="0" i="0" u="none" strike="noStrike" cap="none" dirty="0" smtClean="0">
              <a:solidFill>
                <a:srgbClr val="333333"/>
              </a:solidFill>
              <a:highlight>
                <a:srgbClr val="FFFFFF"/>
              </a:highlight>
              <a:latin typeface="Georgia"/>
              <a:ea typeface="Georgia"/>
              <a:cs typeface="Georgia"/>
              <a:sym typeface="Georgia"/>
            </a:endParaRPr>
          </a:p>
          <a:p>
            <a:pPr marL="0" marR="0" lvl="0" indent="0" algn="l" rtl="0">
              <a:spcBef>
                <a:spcPts val="0"/>
              </a:spcBef>
              <a:spcAft>
                <a:spcPts val="0"/>
              </a:spcAft>
              <a:buClr>
                <a:srgbClr val="333333"/>
              </a:buClr>
              <a:buSzPts val="1200"/>
              <a:buFont typeface="Georgia"/>
              <a:buNone/>
            </a:pPr>
            <a:r>
              <a:rPr lang="en-US" sz="1200" b="0" i="0" u="none" strike="noStrike" cap="none" dirty="0" smtClean="0">
                <a:solidFill>
                  <a:srgbClr val="333333"/>
                </a:solidFill>
                <a:highlight>
                  <a:srgbClr val="FFFFFF"/>
                </a:highlight>
                <a:latin typeface="Georgia"/>
                <a:ea typeface="Georgia"/>
                <a:cs typeface="Georgia"/>
                <a:sym typeface="Georgia"/>
              </a:rPr>
              <a:t>Category</a:t>
            </a:r>
            <a:r>
              <a:rPr lang="en-US" sz="1200" b="0" i="0" u="none" strike="noStrike" cap="none" baseline="0" dirty="0" smtClean="0">
                <a:solidFill>
                  <a:srgbClr val="333333"/>
                </a:solidFill>
                <a:highlight>
                  <a:srgbClr val="FFFFFF"/>
                </a:highlight>
                <a:latin typeface="Georgia"/>
                <a:ea typeface="Georgia"/>
                <a:cs typeface="Georgia"/>
                <a:sym typeface="Georgia"/>
              </a:rPr>
              <a:t> 1 Fee for service-not linked to quality measure Direct payment from insurance company, direct patient </a:t>
            </a:r>
            <a:r>
              <a:rPr lang="en-US" sz="1200" b="0" i="0" u="none" strike="noStrike" cap="none" baseline="0" dirty="0" err="1" smtClean="0">
                <a:solidFill>
                  <a:srgbClr val="333333"/>
                </a:solidFill>
                <a:highlight>
                  <a:srgbClr val="FFFFFF"/>
                </a:highlight>
                <a:latin typeface="Georgia"/>
                <a:ea typeface="Georgia"/>
                <a:cs typeface="Georgia"/>
                <a:sym typeface="Georgia"/>
              </a:rPr>
              <a:t>contrating</a:t>
            </a:r>
            <a:r>
              <a:rPr lang="en-US" sz="1200" b="0" i="0" u="none" strike="noStrike" cap="none" baseline="0" dirty="0" smtClean="0">
                <a:solidFill>
                  <a:srgbClr val="333333"/>
                </a:solidFill>
                <a:highlight>
                  <a:srgbClr val="FFFFFF"/>
                </a:highlight>
                <a:latin typeface="Georgia"/>
                <a:ea typeface="Georgia"/>
                <a:cs typeface="Georgia"/>
                <a:sym typeface="Georgia"/>
              </a:rPr>
              <a:t>-concierge primary care</a:t>
            </a:r>
          </a:p>
          <a:p>
            <a:pPr marL="0" marR="0" lvl="0" indent="0" algn="l" rtl="0">
              <a:spcBef>
                <a:spcPts val="0"/>
              </a:spcBef>
              <a:spcAft>
                <a:spcPts val="0"/>
              </a:spcAft>
              <a:buClr>
                <a:srgbClr val="333333"/>
              </a:buClr>
              <a:buSzPts val="1200"/>
              <a:buFont typeface="Georgia"/>
              <a:buNone/>
            </a:pPr>
            <a:r>
              <a:rPr lang="en-US" sz="1200" b="0" i="0" u="none" strike="noStrike" cap="none" baseline="0" dirty="0" smtClean="0">
                <a:solidFill>
                  <a:srgbClr val="333333"/>
                </a:solidFill>
                <a:highlight>
                  <a:srgbClr val="FFFFFF"/>
                </a:highlight>
                <a:latin typeface="Georgia"/>
                <a:ea typeface="Georgia"/>
                <a:cs typeface="Georgia"/>
                <a:sym typeface="Georgia"/>
              </a:rPr>
              <a:t>Category 2 Fee for service lined to quality –bonus payments for quality reporting, quality performance, and possible penalties for quality performance</a:t>
            </a:r>
          </a:p>
          <a:p>
            <a:pPr marL="0" marR="0" lvl="0" indent="0" algn="l" rtl="0">
              <a:spcBef>
                <a:spcPts val="0"/>
              </a:spcBef>
              <a:spcAft>
                <a:spcPts val="0"/>
              </a:spcAft>
              <a:buClr>
                <a:srgbClr val="333333"/>
              </a:buClr>
              <a:buSzPts val="1200"/>
              <a:buFont typeface="Georgia"/>
              <a:buNone/>
            </a:pPr>
            <a:r>
              <a:rPr lang="en-US" sz="1200" b="0" i="0" u="none" strike="noStrike" cap="none" baseline="0" dirty="0" smtClean="0">
                <a:solidFill>
                  <a:srgbClr val="333333"/>
                </a:solidFill>
                <a:highlight>
                  <a:srgbClr val="FFFFFF"/>
                </a:highlight>
                <a:latin typeface="Georgia"/>
                <a:ea typeface="Georgia"/>
                <a:cs typeface="Georgia"/>
                <a:sym typeface="Georgia"/>
              </a:rPr>
              <a:t>Category 3 Bundled payment, episode based payment, PCHMs, may have shared savings alone or shared savings and losses</a:t>
            </a:r>
          </a:p>
          <a:p>
            <a:pPr marL="0" marR="0" lvl="0" indent="0" algn="l" rtl="0">
              <a:spcBef>
                <a:spcPts val="0"/>
              </a:spcBef>
              <a:spcAft>
                <a:spcPts val="0"/>
              </a:spcAft>
              <a:buClr>
                <a:srgbClr val="333333"/>
              </a:buClr>
              <a:buSzPts val="1200"/>
              <a:buFont typeface="Georgia"/>
              <a:buNone/>
            </a:pPr>
            <a:r>
              <a:rPr lang="en-US" sz="1200" b="0" i="0" u="none" strike="noStrike" cap="none" baseline="0" dirty="0" smtClean="0">
                <a:solidFill>
                  <a:srgbClr val="333333"/>
                </a:solidFill>
                <a:highlight>
                  <a:srgbClr val="FFFFFF"/>
                </a:highlight>
                <a:latin typeface="Georgia"/>
                <a:ea typeface="Georgia"/>
                <a:cs typeface="Georgia"/>
                <a:sym typeface="Georgia"/>
              </a:rPr>
              <a:t>Category 4 Population based payments ;  Capitated paid for condition-specific payment, via ACO, PCHM,</a:t>
            </a:r>
          </a:p>
          <a:p>
            <a:pPr marL="0" marR="0" lvl="0" indent="0" algn="l" rtl="0">
              <a:spcBef>
                <a:spcPts val="0"/>
              </a:spcBef>
              <a:spcAft>
                <a:spcPts val="0"/>
              </a:spcAft>
              <a:buClr>
                <a:srgbClr val="333333"/>
              </a:buClr>
              <a:buSzPts val="1200"/>
              <a:buFont typeface="Georgia"/>
              <a:buNone/>
            </a:pPr>
            <a:r>
              <a:rPr lang="en-US" sz="1200" b="0" i="0" u="none" strike="noStrike" cap="none" dirty="0" smtClean="0">
                <a:solidFill>
                  <a:srgbClr val="333333"/>
                </a:solidFill>
                <a:highlight>
                  <a:srgbClr val="FFFFFF"/>
                </a:highlight>
                <a:latin typeface="Georgia"/>
                <a:ea typeface="Georgia"/>
                <a:cs typeface="Georgia"/>
                <a:sym typeface="Georgia"/>
              </a:rPr>
              <a:t>http://hcp-lan.org/workproducts/apm_measurement_report_2017.pdf</a:t>
            </a:r>
          </a:p>
          <a:p>
            <a:pPr marL="0" marR="0" lvl="0" indent="0" algn="l" rtl="0">
              <a:spcBef>
                <a:spcPts val="0"/>
              </a:spcBef>
              <a:spcAft>
                <a:spcPts val="0"/>
              </a:spcAft>
              <a:buClr>
                <a:srgbClr val="333333"/>
              </a:buClr>
              <a:buSzPts val="1200"/>
              <a:buFont typeface="Georgia"/>
              <a:buNone/>
            </a:pPr>
            <a:r>
              <a:rPr lang="en-US" sz="1200" b="0" i="0" u="none" strike="noStrike" cap="none" dirty="0" smtClean="0">
                <a:solidFill>
                  <a:srgbClr val="333333"/>
                </a:solidFill>
                <a:highlight>
                  <a:srgbClr val="FFFFFF"/>
                </a:highlight>
                <a:latin typeface="Georgia"/>
                <a:ea typeface="Georgia"/>
                <a:cs typeface="Georgia"/>
                <a:sym typeface="Georgia"/>
              </a:rPr>
              <a:t>https://hcp-lan.org/groups/apm-fpt-work-products/apm-report/</a:t>
            </a:r>
          </a:p>
          <a:p>
            <a:pPr marL="0" marR="0" lvl="0" indent="0" algn="l" rtl="0">
              <a:spcBef>
                <a:spcPts val="0"/>
              </a:spcBef>
              <a:spcAft>
                <a:spcPts val="0"/>
              </a:spcAft>
              <a:buClr>
                <a:srgbClr val="333333"/>
              </a:buClr>
              <a:buSzPts val="1200"/>
              <a:buFont typeface="Georgia"/>
              <a:buNone/>
            </a:pPr>
            <a:endParaRPr lang="en-US" sz="1200" b="0" i="0" u="none" strike="noStrike" cap="none" dirty="0" smtClean="0">
              <a:solidFill>
                <a:srgbClr val="333333"/>
              </a:solidFill>
              <a:highlight>
                <a:srgbClr val="FFFFFF"/>
              </a:highlight>
              <a:latin typeface="Georgia"/>
              <a:ea typeface="Georgia"/>
              <a:cs typeface="Georgia"/>
              <a:sym typeface="Georgia"/>
            </a:endParaRPr>
          </a:p>
          <a:p>
            <a:pPr marL="0" marR="0" lvl="0" indent="0" algn="l" rtl="0">
              <a:spcBef>
                <a:spcPts val="0"/>
              </a:spcBef>
              <a:spcAft>
                <a:spcPts val="0"/>
              </a:spcAft>
              <a:buClr>
                <a:srgbClr val="333333"/>
              </a:buClr>
              <a:buSzPts val="1200"/>
              <a:buFont typeface="Georgia"/>
              <a:buNone/>
            </a:pPr>
            <a:r>
              <a:rPr lang="en-US" sz="1200" b="0" i="0" u="none" strike="noStrike" cap="none" dirty="0" smtClean="0">
                <a:solidFill>
                  <a:srgbClr val="333333"/>
                </a:solidFill>
                <a:highlight>
                  <a:srgbClr val="FFFFFF"/>
                </a:highlight>
                <a:latin typeface="Georgia"/>
                <a:ea typeface="Georgia"/>
                <a:cs typeface="Georgia"/>
                <a:sym typeface="Georgia"/>
              </a:rPr>
              <a:t>Under a </a:t>
            </a:r>
            <a:r>
              <a:rPr lang="en-US" sz="1200" b="0" i="0" u="sng" strike="noStrike" cap="none" dirty="0" smtClean="0">
                <a:solidFill>
                  <a:schemeClr val="hlink"/>
                </a:solidFill>
                <a:highlight>
                  <a:srgbClr val="FFFFFF"/>
                </a:highlight>
                <a:latin typeface="Georgia"/>
                <a:ea typeface="Georgia"/>
                <a:cs typeface="Georgia"/>
                <a:sym typeface="Georgia"/>
                <a:hlinkClick r:id="rId3"/>
              </a:rPr>
              <a:t>bundled payment model</a:t>
            </a:r>
            <a:r>
              <a:rPr lang="en-US" sz="1200" b="0" i="0" u="none" strike="noStrike" cap="none" dirty="0" smtClean="0">
                <a:solidFill>
                  <a:srgbClr val="333333"/>
                </a:solidFill>
                <a:highlight>
                  <a:srgbClr val="FFFFFF"/>
                </a:highlight>
                <a:latin typeface="Georgia"/>
                <a:ea typeface="Georgia"/>
                <a:cs typeface="Georgia"/>
                <a:sym typeface="Georgia"/>
              </a:rPr>
              <a:t>, providers and/or healthcare facilities are paid a single payment for all the services performed to treat a patient undergoing a specific episode of care. An “episode of care” is the care delivery process for a certain condition or care delivered within a defined period of time. (</a:t>
            </a:r>
            <a:r>
              <a:rPr lang="en-US" sz="1200" b="0" i="0" u="sng" strike="noStrike" cap="none" dirty="0" smtClean="0">
                <a:solidFill>
                  <a:schemeClr val="hlink"/>
                </a:solidFill>
                <a:highlight>
                  <a:srgbClr val="FFFFFF"/>
                </a:highlight>
                <a:latin typeface="Georgia"/>
                <a:ea typeface="Georgia"/>
                <a:cs typeface="Georgia"/>
                <a:sym typeface="Georgia"/>
                <a:hlinkClick r:id="rId4"/>
              </a:rPr>
              <a:t>https://revcycleintelligence.com/news/understanding-the-basics-of-bundled-payments-in-healthcare</a:t>
            </a:r>
            <a:r>
              <a:rPr lang="en-US" sz="1200" b="0" i="0" u="none" strike="noStrike" cap="none" dirty="0" smtClean="0">
                <a:solidFill>
                  <a:srgbClr val="333333"/>
                </a:solidFill>
                <a:highlight>
                  <a:srgbClr val="FFFFFF"/>
                </a:highlight>
                <a:latin typeface="Georgia"/>
                <a:ea typeface="Georgia"/>
                <a:cs typeface="Georgia"/>
                <a:sym typeface="Georgia"/>
              </a:rPr>
              <a:t>)</a:t>
            </a:r>
          </a:p>
          <a:p>
            <a:pPr marL="0" marR="0" lvl="0" indent="0" algn="l" rtl="0">
              <a:spcBef>
                <a:spcPts val="0"/>
              </a:spcBef>
              <a:spcAft>
                <a:spcPts val="0"/>
              </a:spcAft>
              <a:buClr>
                <a:schemeClr val="dk1"/>
              </a:buClr>
              <a:buSzPts val="1400"/>
              <a:buFont typeface="Calibri"/>
              <a:buNone/>
            </a:pPr>
            <a:endParaRPr lang="en-US" sz="1400" b="0" i="0" u="none" strike="noStrike" cap="none" dirty="0" smtClean="0">
              <a:solidFill>
                <a:srgbClr val="000000"/>
              </a:solidFill>
              <a:highlight>
                <a:srgbClr val="FFFFFF"/>
              </a:highlight>
              <a:latin typeface="Georgia"/>
              <a:ea typeface="Georgia"/>
              <a:cs typeface="Georgia"/>
              <a:sym typeface="Georgia"/>
            </a:endParaRPr>
          </a:p>
          <a:p>
            <a:pPr marL="0" marR="0" lvl="0" indent="0" algn="l" rtl="0">
              <a:spcBef>
                <a:spcPts val="0"/>
              </a:spcBef>
              <a:spcAft>
                <a:spcPts val="0"/>
              </a:spcAft>
              <a:buClr>
                <a:srgbClr val="000000"/>
              </a:buClr>
              <a:buSzPts val="1400"/>
              <a:buFont typeface="Georgia"/>
              <a:buNone/>
            </a:pPr>
            <a:r>
              <a:rPr lang="en-US" sz="1400" b="0" i="0" u="none" strike="noStrike" cap="none" dirty="0" smtClean="0">
                <a:solidFill>
                  <a:srgbClr val="000000"/>
                </a:solidFill>
                <a:highlight>
                  <a:srgbClr val="FFFFFF"/>
                </a:highlight>
                <a:latin typeface="Georgia"/>
                <a:ea typeface="Georgia"/>
                <a:cs typeface="Georgia"/>
                <a:sym typeface="Georgia"/>
              </a:rPr>
              <a:t>Capitation is a fixed amount of money per patient per unit of time paid in advance to the physician for the delivery of health care services</a:t>
            </a:r>
          </a:p>
          <a:p>
            <a:pPr marL="0" marR="0" lvl="0" indent="0" algn="l" rtl="0">
              <a:spcBef>
                <a:spcPts val="0"/>
              </a:spcBef>
              <a:spcAft>
                <a:spcPts val="0"/>
              </a:spcAft>
              <a:buClr>
                <a:srgbClr val="000000"/>
              </a:buClr>
              <a:buSzPts val="1400"/>
              <a:buFont typeface="Georgia"/>
              <a:buNone/>
            </a:pPr>
            <a:r>
              <a:rPr lang="en-US" sz="1400" b="0" i="0" u="none" strike="noStrike" cap="none" dirty="0" smtClean="0">
                <a:solidFill>
                  <a:srgbClr val="000000"/>
                </a:solidFill>
                <a:latin typeface="Georgia"/>
                <a:ea typeface="Georgia"/>
                <a:cs typeface="Georgia"/>
                <a:sym typeface="Georgia"/>
              </a:rPr>
              <a:t>Preventive, diagnostic, and treatment services</a:t>
            </a:r>
          </a:p>
          <a:p>
            <a:pPr marL="457200" marR="0" lvl="0" indent="-317500" algn="l" rtl="0">
              <a:lnSpc>
                <a:spcPct val="115000"/>
              </a:lnSpc>
              <a:spcBef>
                <a:spcPts val="0"/>
              </a:spcBef>
              <a:spcAft>
                <a:spcPts val="0"/>
              </a:spcAft>
              <a:buClr>
                <a:srgbClr val="000000"/>
              </a:buClr>
              <a:buSzPts val="1400"/>
              <a:buFont typeface="Georgia"/>
              <a:buChar char="●"/>
            </a:pPr>
            <a:r>
              <a:rPr lang="en-US" sz="1400" b="0" i="0" u="none" strike="noStrike" cap="none" dirty="0" smtClean="0">
                <a:solidFill>
                  <a:srgbClr val="000000"/>
                </a:solidFill>
                <a:latin typeface="Georgia"/>
                <a:ea typeface="Georgia"/>
                <a:cs typeface="Georgia"/>
                <a:sym typeface="Georgia"/>
              </a:rPr>
              <a:t>Injections, immunizations, and medications administered in the office</a:t>
            </a:r>
          </a:p>
          <a:p>
            <a:pPr marL="457200" marR="0" lvl="0" indent="-317500" algn="l" rtl="0">
              <a:lnSpc>
                <a:spcPct val="115000"/>
              </a:lnSpc>
              <a:spcBef>
                <a:spcPts val="0"/>
              </a:spcBef>
              <a:spcAft>
                <a:spcPts val="0"/>
              </a:spcAft>
              <a:buClr>
                <a:srgbClr val="000000"/>
              </a:buClr>
              <a:buSzPts val="1400"/>
              <a:buFont typeface="Georgia"/>
              <a:buChar char="●"/>
            </a:pPr>
            <a:r>
              <a:rPr lang="en-US" sz="1400" b="0" i="0" u="none" strike="noStrike" cap="none" dirty="0" smtClean="0">
                <a:solidFill>
                  <a:srgbClr val="000000"/>
                </a:solidFill>
                <a:latin typeface="Georgia"/>
                <a:ea typeface="Georgia"/>
                <a:cs typeface="Georgia"/>
                <a:sym typeface="Georgia"/>
              </a:rPr>
              <a:t>Outpatient laboratory tests done either in the office or at a designated laboratory</a:t>
            </a:r>
          </a:p>
          <a:p>
            <a:pPr marL="457200" marR="0" lvl="0" indent="-317500" algn="l" rtl="0">
              <a:lnSpc>
                <a:spcPct val="115000"/>
              </a:lnSpc>
              <a:spcBef>
                <a:spcPts val="0"/>
              </a:spcBef>
              <a:spcAft>
                <a:spcPts val="0"/>
              </a:spcAft>
              <a:buClr>
                <a:srgbClr val="000000"/>
              </a:buClr>
              <a:buSzPts val="1400"/>
              <a:buFont typeface="Georgia"/>
              <a:buChar char="●"/>
            </a:pPr>
            <a:r>
              <a:rPr lang="en-US" sz="1400" b="0" i="0" u="none" strike="noStrike" cap="none" dirty="0" smtClean="0">
                <a:solidFill>
                  <a:srgbClr val="000000"/>
                </a:solidFill>
                <a:latin typeface="Georgia"/>
                <a:ea typeface="Georgia"/>
                <a:cs typeface="Georgia"/>
                <a:sym typeface="Georgia"/>
              </a:rPr>
              <a:t>Health education and counseling services performed in the office</a:t>
            </a:r>
          </a:p>
          <a:p>
            <a:pPr marL="457200" marR="0" lvl="0" indent="-317500" algn="l" rtl="0">
              <a:lnSpc>
                <a:spcPct val="115000"/>
              </a:lnSpc>
              <a:spcBef>
                <a:spcPts val="0"/>
              </a:spcBef>
              <a:spcAft>
                <a:spcPts val="0"/>
              </a:spcAft>
              <a:buClr>
                <a:srgbClr val="000000"/>
              </a:buClr>
              <a:buSzPts val="1400"/>
              <a:buFont typeface="Georgia"/>
              <a:buChar char="●"/>
            </a:pPr>
            <a:r>
              <a:rPr lang="en-US" sz="1400" b="0" i="0" u="none" strike="noStrike" cap="none" dirty="0" smtClean="0">
                <a:solidFill>
                  <a:srgbClr val="000000"/>
                </a:solidFill>
                <a:latin typeface="Georgia"/>
                <a:ea typeface="Georgia"/>
                <a:cs typeface="Georgia"/>
                <a:sym typeface="Georgia"/>
              </a:rPr>
              <a:t>Routine vision and hearing screening (</a:t>
            </a:r>
            <a:r>
              <a:rPr lang="en-US" sz="1400" b="0" i="0" u="sng" strike="noStrike" cap="none" dirty="0" smtClean="0">
                <a:solidFill>
                  <a:schemeClr val="hlink"/>
                </a:solidFill>
                <a:latin typeface="Georgia"/>
                <a:ea typeface="Georgia"/>
                <a:cs typeface="Georgia"/>
                <a:sym typeface="Georgia"/>
                <a:hlinkClick r:id="rId5"/>
              </a:rPr>
              <a:t>https://www.acponline.org/about-acp/about-internal-medicine/career-paths/residency-career-counseling/guidance/understanding-capitation</a:t>
            </a:r>
            <a:r>
              <a:rPr lang="en-US" sz="1400" b="0" i="0" u="none" strike="noStrike" cap="none" dirty="0" smtClean="0">
                <a:solidFill>
                  <a:srgbClr val="000000"/>
                </a:solidFill>
                <a:latin typeface="Georgia"/>
                <a:ea typeface="Georgia"/>
                <a:cs typeface="Georgia"/>
                <a:sym typeface="Georgia"/>
              </a:rPr>
              <a:t>)</a:t>
            </a:r>
          </a:p>
          <a:p>
            <a:pPr marL="0" marR="0" lvl="0" indent="0" algn="l" rtl="0">
              <a:lnSpc>
                <a:spcPct val="115000"/>
              </a:lnSpc>
              <a:spcBef>
                <a:spcPts val="0"/>
              </a:spcBef>
              <a:spcAft>
                <a:spcPts val="0"/>
              </a:spcAft>
              <a:buClr>
                <a:schemeClr val="dk1"/>
              </a:buClr>
              <a:buSzPts val="1400"/>
              <a:buFont typeface="Calibri"/>
              <a:buNone/>
            </a:pPr>
            <a:endParaRPr lang="en-US" sz="1400" b="0" i="0" u="none" strike="noStrike" cap="none" dirty="0" smtClean="0">
              <a:solidFill>
                <a:srgbClr val="000000"/>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400"/>
              <a:buFont typeface="Georgia"/>
              <a:buNone/>
            </a:pPr>
            <a:r>
              <a:rPr lang="en-US" sz="1400" b="0" i="0" u="none" strike="noStrike" cap="none" dirty="0" smtClean="0">
                <a:solidFill>
                  <a:srgbClr val="000000"/>
                </a:solidFill>
                <a:latin typeface="Georgia"/>
                <a:ea typeface="Georgia"/>
                <a:cs typeface="Georgia"/>
                <a:sym typeface="Georgia"/>
              </a:rPr>
              <a:t>ACO</a:t>
            </a:r>
          </a:p>
          <a:p>
            <a:r>
              <a:rPr lang="en-US" sz="1200" b="1" i="0" u="none" strike="noStrike" cap="none" dirty="0" smtClean="0">
                <a:solidFill>
                  <a:schemeClr val="dk1"/>
                </a:solidFill>
                <a:effectLst/>
                <a:latin typeface="Calibri"/>
                <a:ea typeface="Calibri"/>
                <a:cs typeface="Calibri"/>
                <a:sym typeface="Calibri"/>
              </a:rPr>
              <a:t>What is an ACO?</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ACOs are groups of doctors, hospitals, and other health care providers, who come together voluntarily to give coordinated high-quality care to their Medicare patients.</a:t>
            </a:r>
          </a:p>
          <a:p>
            <a:r>
              <a:rPr lang="en-US" sz="1200" b="0" i="0" u="none" strike="noStrike" cap="none" dirty="0" smtClean="0">
                <a:solidFill>
                  <a:schemeClr val="dk1"/>
                </a:solidFill>
                <a:effectLst/>
                <a:latin typeface="Calibri"/>
                <a:ea typeface="Calibri"/>
                <a:cs typeface="Calibri"/>
                <a:sym typeface="Calibri"/>
              </a:rPr>
              <a:t>The goal of coordinated care is to ensure that patients get the right care at the right time, while avoiding unnecessary duplication of services and preventing medical errors.</a:t>
            </a:r>
          </a:p>
          <a:p>
            <a:r>
              <a:rPr lang="en-US" sz="1200" b="0" i="0" u="none" strike="noStrike" cap="none" dirty="0" smtClean="0">
                <a:solidFill>
                  <a:schemeClr val="dk1"/>
                </a:solidFill>
                <a:effectLst/>
                <a:latin typeface="Calibri"/>
                <a:ea typeface="Calibri"/>
                <a:cs typeface="Calibri"/>
                <a:sym typeface="Calibri"/>
              </a:rPr>
              <a:t>When an ACO succeeds both in delivering high-quality care and spending health care dollars more wisely, the ACO will share in the savings it achieves for the Medicare program</a:t>
            </a:r>
          </a:p>
          <a:p>
            <a:pPr marL="0" marR="0" lvl="0" indent="0" algn="l" rtl="0">
              <a:lnSpc>
                <a:spcPct val="115000"/>
              </a:lnSpc>
              <a:spcBef>
                <a:spcPts val="0"/>
              </a:spcBef>
              <a:spcAft>
                <a:spcPts val="0"/>
              </a:spcAft>
              <a:buClr>
                <a:srgbClr val="000000"/>
              </a:buClr>
              <a:buSzPts val="1400"/>
              <a:buFont typeface="Georgia"/>
              <a:buNone/>
            </a:pPr>
            <a:r>
              <a:rPr lang="en-US" sz="1400" b="0" i="0" u="none" strike="noStrike" cap="none" dirty="0" smtClean="0">
                <a:solidFill>
                  <a:srgbClr val="000000"/>
                </a:solidFill>
                <a:latin typeface="Georgia"/>
                <a:ea typeface="Georgia"/>
                <a:cs typeface="Georgia"/>
                <a:sym typeface="Georgia"/>
              </a:rPr>
              <a:t>https://www.cms.gov/Medicare/Medicare-Fee-for-Service-Payment/ACO/</a:t>
            </a:r>
          </a:p>
          <a:p>
            <a:pPr marL="0" marR="0" lvl="0" indent="0" algn="l" rtl="0">
              <a:lnSpc>
                <a:spcPct val="115000"/>
              </a:lnSpc>
              <a:spcBef>
                <a:spcPts val="0"/>
              </a:spcBef>
              <a:spcAft>
                <a:spcPts val="0"/>
              </a:spcAft>
              <a:buClr>
                <a:srgbClr val="000000"/>
              </a:buClr>
              <a:buSzPts val="1400"/>
              <a:buFont typeface="Georgia"/>
              <a:buNone/>
            </a:pPr>
            <a:r>
              <a:rPr lang="en-US" sz="1400" b="0" i="0" u="none" strike="noStrike" cap="none" dirty="0" smtClean="0">
                <a:solidFill>
                  <a:srgbClr val="000000"/>
                </a:solidFill>
                <a:latin typeface="Georgia"/>
                <a:ea typeface="Georgia"/>
                <a:cs typeface="Georgia"/>
                <a:sym typeface="Georgia"/>
              </a:rPr>
              <a:t>What</a:t>
            </a:r>
            <a:r>
              <a:rPr lang="en-US" sz="1400" b="0" i="0" u="none" strike="noStrike" cap="none" baseline="0" dirty="0" smtClean="0">
                <a:solidFill>
                  <a:srgbClr val="000000"/>
                </a:solidFill>
                <a:latin typeface="Georgia"/>
                <a:ea typeface="Georgia"/>
                <a:cs typeface="Georgia"/>
                <a:sym typeface="Georgia"/>
              </a:rPr>
              <a:t> is a </a:t>
            </a:r>
            <a:r>
              <a:rPr lang="en-US" sz="1400" b="1" i="0" u="none" strike="noStrike" cap="none" dirty="0" smtClean="0">
                <a:solidFill>
                  <a:srgbClr val="000000"/>
                </a:solidFill>
                <a:latin typeface="Georgia"/>
                <a:ea typeface="Georgia"/>
                <a:cs typeface="Georgia"/>
                <a:sym typeface="Georgia"/>
              </a:rPr>
              <a:t>PCMH</a:t>
            </a:r>
            <a:r>
              <a:rPr lang="en-US" sz="1400" b="0" i="0" u="none" strike="noStrike" cap="none" dirty="0" smtClean="0">
                <a:solidFill>
                  <a:srgbClr val="000000"/>
                </a:solidFill>
                <a:latin typeface="Georgia"/>
                <a:ea typeface="Georgia"/>
                <a:cs typeface="Georgia"/>
                <a:sym typeface="Georgia"/>
              </a:rPr>
              <a:t>-Interdisciplinary</a:t>
            </a:r>
            <a:r>
              <a:rPr lang="en-US" sz="1400" b="0" i="0" u="none" strike="noStrike" cap="none" baseline="0" dirty="0" smtClean="0">
                <a:solidFill>
                  <a:srgbClr val="000000"/>
                </a:solidFill>
                <a:latin typeface="Georgia"/>
                <a:ea typeface="Georgia"/>
                <a:cs typeface="Georgia"/>
                <a:sym typeface="Georgia"/>
              </a:rPr>
              <a:t> approach</a:t>
            </a:r>
            <a:endParaRPr lang="en-US" sz="1400" b="0" i="0" u="none" strike="noStrike" cap="none" dirty="0" smtClean="0">
              <a:solidFill>
                <a:srgbClr val="000000"/>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400"/>
              <a:buFont typeface="Georgia"/>
              <a:buNone/>
            </a:pPr>
            <a:r>
              <a:rPr lang="en-US" sz="1400" b="0" i="0" u="none" strike="noStrike" cap="none" dirty="0" smtClean="0">
                <a:solidFill>
                  <a:srgbClr val="000000"/>
                </a:solidFill>
                <a:latin typeface="Georgia"/>
                <a:ea typeface="Georgia"/>
                <a:cs typeface="Georgia"/>
                <a:sym typeface="Georgia"/>
              </a:rPr>
              <a:t>5 functions:</a:t>
            </a:r>
          </a:p>
          <a:p>
            <a:pPr marL="0" marR="0" lvl="0" indent="0" algn="l" rtl="0">
              <a:lnSpc>
                <a:spcPct val="115000"/>
              </a:lnSpc>
              <a:spcBef>
                <a:spcPts val="0"/>
              </a:spcBef>
              <a:spcAft>
                <a:spcPts val="0"/>
              </a:spcAft>
              <a:buClr>
                <a:srgbClr val="000000"/>
              </a:buClr>
              <a:buSzPts val="1400"/>
              <a:buFont typeface="Georgia"/>
              <a:buNone/>
            </a:pPr>
            <a:r>
              <a:rPr lang="en-US" sz="1400" b="0" i="0" u="none" strike="noStrike" cap="none" dirty="0" smtClean="0">
                <a:solidFill>
                  <a:srgbClr val="000000"/>
                </a:solidFill>
                <a:latin typeface="Georgia"/>
                <a:ea typeface="Georgia"/>
                <a:cs typeface="Georgia"/>
                <a:sym typeface="Georgia"/>
              </a:rPr>
              <a:t>Comprehensive</a:t>
            </a:r>
            <a:r>
              <a:rPr lang="en-US" sz="1400" b="0" i="0" u="none" strike="noStrike" cap="none" baseline="0" dirty="0" smtClean="0">
                <a:solidFill>
                  <a:srgbClr val="000000"/>
                </a:solidFill>
                <a:latin typeface="Georgia"/>
                <a:ea typeface="Georgia"/>
                <a:cs typeface="Georgia"/>
                <a:sym typeface="Georgia"/>
              </a:rPr>
              <a:t> care, patient centered, coordinated care, accessible services, quality and safety</a:t>
            </a:r>
          </a:p>
          <a:p>
            <a:pPr marL="0" marR="0" lvl="0" indent="0" algn="l" rtl="0">
              <a:lnSpc>
                <a:spcPct val="115000"/>
              </a:lnSpc>
              <a:spcBef>
                <a:spcPts val="0"/>
              </a:spcBef>
              <a:spcAft>
                <a:spcPts val="0"/>
              </a:spcAft>
              <a:buClr>
                <a:srgbClr val="000000"/>
              </a:buClr>
              <a:buSzPts val="1400"/>
              <a:buFont typeface="Georgia"/>
              <a:buNone/>
            </a:pPr>
            <a:r>
              <a:rPr lang="en-US" sz="1400" b="0" i="0" u="none" strike="noStrike" cap="none" dirty="0" smtClean="0">
                <a:solidFill>
                  <a:srgbClr val="000000"/>
                </a:solidFill>
                <a:latin typeface="Georgia"/>
                <a:ea typeface="Georgia"/>
                <a:cs typeface="Georgia"/>
                <a:sym typeface="Georgia"/>
              </a:rPr>
              <a:t>https://pcmh.ahrq.gov/page/defining-pcmh</a:t>
            </a:r>
          </a:p>
          <a:p>
            <a:pPr marL="0" marR="0" lvl="0" indent="0" algn="l" rtl="0">
              <a:lnSpc>
                <a:spcPct val="115000"/>
              </a:lnSpc>
              <a:spcBef>
                <a:spcPts val="0"/>
              </a:spcBef>
              <a:spcAft>
                <a:spcPts val="0"/>
              </a:spcAft>
              <a:buClr>
                <a:srgbClr val="000000"/>
              </a:buClr>
              <a:buSzPts val="1400"/>
              <a:buFont typeface="Georgia"/>
              <a:buNone/>
            </a:pPr>
            <a:endParaRPr lang="en-US" sz="1400" b="0" i="0" u="none" strike="noStrike" cap="none" dirty="0" smtClean="0">
              <a:solidFill>
                <a:srgbClr val="000000"/>
              </a:solidFill>
              <a:latin typeface="Georgia"/>
              <a:ea typeface="Georgia"/>
              <a:cs typeface="Georgia"/>
              <a:sym typeface="Georgia"/>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5609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i="0" u="none" strike="noStrike" cap="none" dirty="0" smtClean="0">
                <a:solidFill>
                  <a:schemeClr val="dk1"/>
                </a:solidFill>
                <a:effectLst/>
                <a:latin typeface="Calibri"/>
                <a:ea typeface="Calibri"/>
                <a:cs typeface="Calibri"/>
                <a:sym typeface="Calibri"/>
              </a:rPr>
              <a:t>The way</a:t>
            </a:r>
            <a:r>
              <a:rPr lang="en-US" sz="1200" b="0" i="0" u="none" strike="noStrike" cap="none" baseline="0" dirty="0" smtClean="0">
                <a:solidFill>
                  <a:schemeClr val="dk1"/>
                </a:solidFill>
                <a:effectLst/>
                <a:latin typeface="Calibri"/>
                <a:ea typeface="Calibri"/>
                <a:cs typeface="Calibri"/>
                <a:sym typeface="Calibri"/>
              </a:rPr>
              <a:t> we seek and pay for health care is changing, connected health is not just the new buzz word!</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The connected health initiative, supported by HC </a:t>
            </a:r>
            <a:r>
              <a:rPr lang="en-US" sz="1200" b="0" i="0" u="none" strike="noStrike" cap="none" dirty="0" smtClean="0">
                <a:solidFill>
                  <a:schemeClr val="dk1"/>
                </a:solidFill>
                <a:latin typeface="Calibri"/>
                <a:ea typeface="Calibri"/>
                <a:cs typeface="Calibri"/>
                <a:sym typeface="Calibri"/>
              </a:rPr>
              <a:t>Providers,</a:t>
            </a:r>
            <a:r>
              <a:rPr lang="en-US" sz="1200" b="0" i="0" u="none" strike="noStrike" cap="none" baseline="0" dirty="0" smtClean="0">
                <a:solidFill>
                  <a:schemeClr val="dk1"/>
                </a:solidFill>
                <a:latin typeface="Calibri"/>
                <a:ea typeface="Calibri"/>
                <a:cs typeface="Calibri"/>
                <a:sym typeface="Calibri"/>
              </a:rPr>
              <a:t> payers, vendors and tech companies make up the CHI</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i="0" u="none" strike="noStrike" cap="none" dirty="0" smtClean="0">
                <a:solidFill>
                  <a:schemeClr val="dk1"/>
                </a:solidFill>
                <a:effectLst/>
                <a:latin typeface="Calibri"/>
                <a:ea typeface="Calibri"/>
                <a:cs typeface="Calibri"/>
                <a:sym typeface="Calibri"/>
              </a:rPr>
              <a:t>The</a:t>
            </a:r>
            <a:r>
              <a:rPr lang="en-US" sz="1200" b="0" i="0" u="none" strike="noStrike" cap="none" baseline="0" dirty="0" smtClean="0">
                <a:solidFill>
                  <a:schemeClr val="dk1"/>
                </a:solidFill>
                <a:effectLst/>
                <a:latin typeface="Calibri"/>
                <a:ea typeface="Calibri"/>
                <a:cs typeface="Calibri"/>
                <a:sym typeface="Calibri"/>
              </a:rPr>
              <a:t> group is </a:t>
            </a: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i="0" u="none" strike="noStrike" cap="none" dirty="0" smtClean="0">
                <a:solidFill>
                  <a:schemeClr val="dk1"/>
                </a:solidFill>
                <a:effectLst/>
                <a:latin typeface="Calibri"/>
                <a:ea typeface="Calibri"/>
                <a:cs typeface="Calibri"/>
                <a:sym typeface="Calibri"/>
              </a:rPr>
              <a:t>http://www.connectedhi.com/#aboutus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i="0" u="none" strike="noStrike" cap="none" dirty="0" smtClean="0">
                <a:solidFill>
                  <a:schemeClr val="dk1"/>
                </a:solidFill>
                <a:effectLst/>
                <a:latin typeface="Calibri"/>
                <a:ea typeface="Calibri"/>
                <a:cs typeface="Calibri"/>
                <a:sym typeface="Calibri"/>
              </a:rPr>
              <a:t>CHI works to clarify outdated health regulations, incentivize the use of connected health technologies, and ensure an environment in which patients and consumers can see improvement in their health.</a:t>
            </a: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i="0" u="none" strike="noStrike" cap="none" dirty="0" smtClean="0">
                <a:solidFill>
                  <a:schemeClr val="dk1"/>
                </a:solidFill>
                <a:latin typeface="Calibri"/>
                <a:ea typeface="Calibri"/>
                <a:cs typeface="Calibri"/>
                <a:sym typeface="Calibri"/>
              </a:rPr>
              <a:t>https://www.healthcare-informatics.com/news-item/telemedicine/connected-health-initiative-outlines-federal-policy-recommendations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200" b="0" i="0" u="none" strike="noStrike" cap="none" dirty="0" smtClean="0">
              <a:solidFill>
                <a:schemeClr val="dk1"/>
              </a:solidFill>
              <a:latin typeface="Calibri"/>
              <a:ea typeface="Calibri"/>
              <a:cs typeface="Calibri"/>
              <a:sym typeface="Calibri"/>
            </a:endParaRPr>
          </a:p>
          <a:p>
            <a:pPr marL="171450" marR="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The organization also recommends that CMS (Medicare</a:t>
            </a:r>
            <a:r>
              <a:rPr lang="en-US" sz="1200" b="0" i="0" u="none" strike="noStrike" cap="none" baseline="0" dirty="0" smtClean="0">
                <a:solidFill>
                  <a:schemeClr val="dk1"/>
                </a:solidFill>
                <a:effectLst/>
                <a:latin typeface="Calibri"/>
                <a:ea typeface="Calibri"/>
                <a:cs typeface="Calibri"/>
                <a:sym typeface="Calibri"/>
              </a:rPr>
              <a:t> and Medicaid)</a:t>
            </a:r>
            <a:r>
              <a:rPr lang="en-US" sz="1200" b="0" i="0" u="none" strike="noStrike" cap="none" dirty="0" smtClean="0">
                <a:solidFill>
                  <a:schemeClr val="dk1"/>
                </a:solidFill>
                <a:effectLst/>
                <a:latin typeface="Calibri"/>
                <a:ea typeface="Calibri"/>
                <a:cs typeface="Calibri"/>
                <a:sym typeface="Calibri"/>
              </a:rPr>
              <a:t>offer waivers and incentive payments more broadly to Medicare providers to optimize multiple provider types and support virtual Diabetes Self-Management Training (DSMT) and include CDC-recognized virtual diabetes prevention program providers in the Medicare Diabetes Prevention Program (MDPP).</a:t>
            </a:r>
          </a:p>
          <a:p>
            <a:pPr marL="171450" marR="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CHI recommends that CMS use an outcome-based approach to support the inclusion of telehealth and remote monitoring within the Quality Payment Program </a:t>
            </a:r>
          </a:p>
          <a:p>
            <a:pPr marL="171450" marR="0" lvl="0" indent="-171450" algn="l" rtl="0">
              <a:lnSpc>
                <a:spcPct val="115000"/>
              </a:lnSpc>
              <a:spcBef>
                <a:spcPts val="0"/>
              </a:spcBef>
              <a:spcAft>
                <a:spcPts val="0"/>
              </a:spcAft>
              <a:buClr>
                <a:schemeClr val="dk1"/>
              </a:buClr>
              <a:buSzPts val="110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Georgia"/>
              <a:buNone/>
            </a:pPr>
            <a:r>
              <a:rPr lang="en-US" sz="1200" b="0" i="0" u="none" strike="noStrike" cap="none" dirty="0" smtClean="0">
                <a:solidFill>
                  <a:srgbClr val="000000"/>
                </a:solidFill>
                <a:latin typeface="Georgia"/>
                <a:ea typeface="Georgia"/>
                <a:cs typeface="Georgia"/>
                <a:sym typeface="Georgia"/>
              </a:rPr>
              <a:t>If we look</a:t>
            </a:r>
            <a:r>
              <a:rPr lang="en-US" sz="1200" b="0" i="0" u="none" strike="noStrike" cap="none" baseline="0" dirty="0" smtClean="0">
                <a:solidFill>
                  <a:srgbClr val="000000"/>
                </a:solidFill>
                <a:latin typeface="Georgia"/>
                <a:ea typeface="Georgia"/>
                <a:cs typeface="Georgia"/>
                <a:sym typeface="Georgia"/>
              </a:rPr>
              <a:t> at the population based accountabilities and the up and coming (hopefully) inclusion of connected health payment we the need for technology to promote patient/provider engagement, thus we look to the electronic medical record.</a:t>
            </a:r>
            <a:endParaRPr lang="en-US" sz="1200" b="0" i="0" u="none" strike="noStrike" cap="none" dirty="0" smtClean="0">
              <a:solidFill>
                <a:srgbClr val="000000"/>
              </a:solidFill>
              <a:latin typeface="Georgia"/>
              <a:ea typeface="Georgia"/>
              <a:cs typeface="Georgia"/>
              <a:sym typeface="Georgia"/>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0710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0028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Shape 589"/>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We can see the</a:t>
            </a:r>
            <a:r>
              <a:rPr lang="en-US" sz="1200" b="0" i="0" u="none" strike="noStrike" cap="none" baseline="0" dirty="0" smtClean="0">
                <a:solidFill>
                  <a:schemeClr val="dk1"/>
                </a:solidFill>
                <a:latin typeface="Calibri"/>
                <a:ea typeface="Calibri"/>
                <a:cs typeface="Calibri"/>
                <a:sym typeface="Calibri"/>
              </a:rPr>
              <a:t> multitude of venders at work to provide electronic health records. EPIC is the one I am most familiar with and have worked with in the past 17 years. </a:t>
            </a:r>
            <a:r>
              <a:rPr lang="en-US" sz="1200" b="0" i="0" u="none" strike="noStrike" cap="none" dirty="0" smtClean="0">
                <a:solidFill>
                  <a:schemeClr val="dk1"/>
                </a:solidFill>
                <a:latin typeface="Calibri"/>
                <a:ea typeface="Calibri"/>
                <a:cs typeface="Calibri"/>
                <a:sym typeface="Calibri"/>
              </a:rPr>
              <a:t>Vista A is not representative</a:t>
            </a:r>
            <a:r>
              <a:rPr lang="en-US" sz="1200" b="0" i="0" u="none" strike="noStrike" cap="none" baseline="0" dirty="0" smtClean="0">
                <a:solidFill>
                  <a:schemeClr val="dk1"/>
                </a:solidFill>
                <a:latin typeface="Calibri"/>
                <a:ea typeface="Calibri"/>
                <a:cs typeface="Calibri"/>
                <a:sym typeface="Calibri"/>
              </a:rPr>
              <a:t> but some of you may know this VA system.</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Not</a:t>
            </a:r>
            <a:r>
              <a:rPr lang="en-US" sz="1200" b="0" i="0" u="none" strike="noStrike" cap="none" baseline="0" dirty="0" smtClean="0">
                <a:solidFill>
                  <a:schemeClr val="dk1"/>
                </a:solidFill>
                <a:latin typeface="Calibri"/>
                <a:ea typeface="Calibri"/>
                <a:cs typeface="Calibri"/>
                <a:sym typeface="Calibri"/>
              </a:rPr>
              <a:t> all of these systems speak/communicate with each other and this of course can be a challenge to maintain coordinated patient care. In Northern Ca. alone there are multiple major health systems and hospitals, in the past year we have gained inter-system access to some of the patient records which may streamline and help with coordinating care.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An </a:t>
            </a:r>
            <a:r>
              <a:rPr lang="en-US" sz="1200" b="0" i="0" u="none" strike="noStrike" cap="none" dirty="0" smtClean="0">
                <a:solidFill>
                  <a:schemeClr val="dk1"/>
                </a:solidFill>
                <a:effectLst/>
                <a:latin typeface="Calibri"/>
                <a:ea typeface="Calibri"/>
                <a:cs typeface="Calibri"/>
                <a:sym typeface="Calibri"/>
                <a:hlinkClick r:id="rId3"/>
              </a:rPr>
              <a:t>electronic health record</a:t>
            </a:r>
            <a:r>
              <a:rPr lang="en-US" sz="1200" b="0" i="0" u="none" strike="noStrike" cap="none" dirty="0" smtClean="0">
                <a:solidFill>
                  <a:schemeClr val="dk1"/>
                </a:solidFill>
                <a:effectLst/>
                <a:latin typeface="Calibri"/>
                <a:ea typeface="Calibri"/>
                <a:cs typeface="Calibri"/>
                <a:sym typeface="Calibri"/>
              </a:rPr>
              <a:t> (EHR) is a digital version of a patient’s paper chart. EHRs are real-time, patient-centered records that make information available instantly and securely to authorized users. While an EHR does contain the medical and treatment histories of patients, an EHR system is built to go beyond standard clinical data collected in a provider’s office and can be inclusive of a broader view of a patient’s care. EHRs can:</a:t>
            </a:r>
          </a:p>
          <a:p>
            <a:r>
              <a:rPr lang="en-US" sz="1200" b="0" i="0" u="none" strike="noStrike" cap="none" dirty="0" smtClean="0">
                <a:solidFill>
                  <a:schemeClr val="dk1"/>
                </a:solidFill>
                <a:effectLst/>
                <a:latin typeface="Calibri"/>
                <a:ea typeface="Calibri"/>
                <a:cs typeface="Calibri"/>
                <a:sym typeface="Calibri"/>
              </a:rPr>
              <a:t>Contain a patient’s medical history, diagnoses, medications, treatment plans, immunization dates, allergies, radiology images, and laboratory and test results</a:t>
            </a:r>
          </a:p>
          <a:p>
            <a:r>
              <a:rPr lang="en-US" sz="1200" b="0" i="0" u="none" strike="noStrike" cap="none" dirty="0" smtClean="0">
                <a:solidFill>
                  <a:schemeClr val="dk1"/>
                </a:solidFill>
                <a:effectLst/>
                <a:latin typeface="Calibri"/>
                <a:ea typeface="Calibri"/>
                <a:cs typeface="Calibri"/>
                <a:sym typeface="Calibri"/>
              </a:rPr>
              <a:t>Allow access to evidence-based tools that providers can use to make decisions about a patient’s care</a:t>
            </a:r>
          </a:p>
          <a:p>
            <a:r>
              <a:rPr lang="en-US" sz="1200" b="0" i="0" u="none" strike="noStrike" cap="none" dirty="0" smtClean="0">
                <a:solidFill>
                  <a:schemeClr val="dk1"/>
                </a:solidFill>
                <a:effectLst/>
                <a:latin typeface="Calibri"/>
                <a:ea typeface="Calibri"/>
                <a:cs typeface="Calibri"/>
                <a:sym typeface="Calibri"/>
              </a:rPr>
              <a:t>Automate and streamline provider workflow</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dirty="0" smtClean="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dirty="0" smtClean="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dirty="0" smtClean="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smtClean="0">
                <a:solidFill>
                  <a:srgbClr val="000000"/>
                </a:solidFill>
                <a:latin typeface="Calibri"/>
                <a:ea typeface="Calibri"/>
                <a:cs typeface="Calibri"/>
                <a:sym typeface="Calibri"/>
              </a:rPr>
              <a:t>As of 2015EHR prevalence, </a:t>
            </a:r>
          </a:p>
          <a:p>
            <a:r>
              <a:rPr lang="en-US" sz="1200" b="0" i="0" u="none" strike="noStrike" cap="none" dirty="0" smtClean="0">
                <a:solidFill>
                  <a:schemeClr val="dk1"/>
                </a:solidFill>
                <a:effectLst/>
                <a:latin typeface="Calibri"/>
                <a:ea typeface="Calibri"/>
                <a:cs typeface="Calibri"/>
                <a:sym typeface="Calibri"/>
              </a:rPr>
              <a:t>Percent of office-based physicians using any EMR/EHR system: 86.9%</a:t>
            </a:r>
          </a:p>
          <a:p>
            <a:r>
              <a:rPr lang="en-US" sz="1200" b="0" i="0" u="none" strike="noStrike" cap="none" dirty="0" smtClean="0">
                <a:solidFill>
                  <a:schemeClr val="dk1"/>
                </a:solidFill>
                <a:effectLst/>
                <a:latin typeface="Calibri"/>
                <a:ea typeface="Calibri"/>
                <a:cs typeface="Calibri"/>
                <a:sym typeface="Calibri"/>
              </a:rPr>
              <a:t>Percent of office-based physicians with a basic system: 53.9%</a:t>
            </a:r>
          </a:p>
          <a:p>
            <a:r>
              <a:rPr lang="en-US" sz="1200" b="0" i="0" u="none" strike="noStrike" cap="none" dirty="0" smtClean="0">
                <a:solidFill>
                  <a:schemeClr val="dk1"/>
                </a:solidFill>
                <a:effectLst/>
                <a:latin typeface="Calibri"/>
                <a:ea typeface="Calibri"/>
                <a:cs typeface="Calibri"/>
                <a:sym typeface="Calibri"/>
              </a:rPr>
              <a:t>https://www.cdc.gov/nchs/fastats/electronic-medical-records.htm</a:t>
            </a:r>
          </a:p>
          <a:p>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smtClean="0">
                <a:solidFill>
                  <a:srgbClr val="000000"/>
                </a:solidFill>
                <a:latin typeface="Calibri"/>
                <a:ea typeface="Calibri"/>
                <a:cs typeface="Calibri"/>
                <a:sym typeface="Calibri"/>
              </a:rPr>
              <a:t>Value: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smtClean="0">
                <a:solidFill>
                  <a:srgbClr val="000000"/>
                </a:solidFill>
                <a:latin typeface="Calibri"/>
                <a:ea typeface="Calibri"/>
                <a:cs typeface="Calibri"/>
                <a:sym typeface="Calibri"/>
              </a:rPr>
              <a:t>CDE and</a:t>
            </a:r>
            <a:r>
              <a:rPr lang="en-US" sz="1200" baseline="0" dirty="0" smtClean="0">
                <a:solidFill>
                  <a:srgbClr val="000000"/>
                </a:solidFill>
                <a:latin typeface="Calibri"/>
                <a:ea typeface="Calibri"/>
                <a:cs typeface="Calibri"/>
                <a:sym typeface="Calibri"/>
              </a:rPr>
              <a:t> </a:t>
            </a:r>
            <a:r>
              <a:rPr lang="en-US" sz="1200" dirty="0" smtClean="0">
                <a:solidFill>
                  <a:srgbClr val="000000"/>
                </a:solidFill>
                <a:latin typeface="Calibri"/>
                <a:ea typeface="Calibri"/>
                <a:cs typeface="Calibri"/>
                <a:sym typeface="Calibri"/>
              </a:rPr>
              <a:t>Interdisciplinary communication</a:t>
            </a:r>
            <a:endParaRPr lang="en-US" sz="105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200" dirty="0" smtClean="0">
                <a:solidFill>
                  <a:srgbClr val="000000"/>
                </a:solidFill>
                <a:latin typeface="Calibri"/>
                <a:ea typeface="Calibri"/>
                <a:cs typeface="Calibri"/>
                <a:sym typeface="Calibri"/>
              </a:rPr>
              <a:t>Population Health Management Tools</a:t>
            </a:r>
          </a:p>
        </p:txBody>
      </p:sp>
      <p:sp>
        <p:nvSpPr>
          <p:cNvPr id="590" name="Shape 590"/>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3095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Value based and care-incentive based payments for quality  require technology for: Data collection, analyzing, quality measures-hundreds, outcomes measurement</a:t>
            </a:r>
          </a:p>
          <a:p>
            <a:pPr marL="0" marR="0" lvl="0" indent="0" algn="l" rtl="0">
              <a:lnSpc>
                <a:spcPct val="115000"/>
              </a:lnSpc>
              <a:spcBef>
                <a:spcPts val="0"/>
              </a:spcBef>
              <a:spcAft>
                <a:spcPts val="0"/>
              </a:spcAft>
              <a:buClr>
                <a:schemeClr val="dk1"/>
              </a:buClr>
              <a:buSzPts val="11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Outcomes:</a:t>
            </a:r>
            <a:r>
              <a:rPr lang="en-US" sz="1200" b="0" i="0" u="none" strike="noStrike" cap="none" baseline="0" dirty="0" smtClean="0">
                <a:solidFill>
                  <a:schemeClr val="dk1"/>
                </a:solidFill>
                <a:latin typeface="Calibri"/>
                <a:ea typeface="Calibri"/>
                <a:cs typeface="Calibri"/>
                <a:sym typeface="Calibri"/>
              </a:rPr>
              <a:t> such </a:t>
            </a:r>
            <a:r>
              <a:rPr lang="en-US" sz="1200" b="0" i="0" u="none" strike="noStrike" cap="none" dirty="0" smtClean="0">
                <a:solidFill>
                  <a:schemeClr val="dk1"/>
                </a:solidFill>
                <a:latin typeface="Calibri"/>
                <a:ea typeface="Calibri"/>
                <a:cs typeface="Calibri"/>
                <a:sym typeface="Calibri"/>
              </a:rPr>
              <a:t>attendance to classes, Lab</a:t>
            </a:r>
            <a:r>
              <a:rPr lang="en-US" sz="1200" b="0" i="0" u="none" strike="noStrike" cap="none" baseline="0" dirty="0" smtClean="0">
                <a:solidFill>
                  <a:schemeClr val="dk1"/>
                </a:solidFill>
                <a:latin typeface="Calibri"/>
                <a:ea typeface="Calibri"/>
                <a:cs typeface="Calibri"/>
                <a:sym typeface="Calibri"/>
              </a:rPr>
              <a:t> reporting, </a:t>
            </a:r>
            <a:r>
              <a:rPr lang="en-US" sz="1200" b="0" i="0" u="none" strike="noStrike" cap="none" dirty="0" smtClean="0">
                <a:solidFill>
                  <a:schemeClr val="dk1"/>
                </a:solidFill>
                <a:latin typeface="Calibri"/>
                <a:ea typeface="Calibri"/>
                <a:cs typeface="Calibri"/>
                <a:sym typeface="Calibri"/>
              </a:rPr>
              <a:t>med adherence, Health Maintenance tracking</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Registries</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Predictive analytics: ER/</a:t>
            </a:r>
            <a:r>
              <a:rPr lang="en-US" sz="1200" b="0" i="0" u="none" strike="noStrike" cap="none" dirty="0" err="1" smtClean="0">
                <a:solidFill>
                  <a:schemeClr val="dk1"/>
                </a:solidFill>
                <a:latin typeface="Calibri"/>
                <a:ea typeface="Calibri"/>
                <a:cs typeface="Calibri"/>
                <a:sym typeface="Calibri"/>
              </a:rPr>
              <a:t>Hosp</a:t>
            </a:r>
            <a:r>
              <a:rPr lang="en-US" sz="1200" b="0" i="0" u="none" strike="noStrike" cap="none" baseline="0" dirty="0" smtClean="0">
                <a:solidFill>
                  <a:schemeClr val="dk1"/>
                </a:solidFill>
                <a:latin typeface="Calibri"/>
                <a:ea typeface="Calibri"/>
                <a:cs typeface="Calibri"/>
                <a:sym typeface="Calibri"/>
              </a:rPr>
              <a:t> risks scoring, </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baseline="0" dirty="0" smtClean="0">
                <a:solidFill>
                  <a:schemeClr val="dk1"/>
                </a:solidFill>
                <a:latin typeface="Calibri"/>
                <a:ea typeface="Calibri"/>
                <a:cs typeface="Calibri"/>
                <a:sym typeface="Calibri"/>
              </a:rPr>
              <a:t>Clinical Decision Support: Guideline driven algorithms and work flows</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baseline="0" dirty="0" smtClean="0">
                <a:solidFill>
                  <a:schemeClr val="dk1"/>
                </a:solidFill>
                <a:latin typeface="Calibri"/>
                <a:ea typeface="Calibri"/>
                <a:cs typeface="Calibri"/>
                <a:sym typeface="Calibri"/>
              </a:rPr>
              <a:t>Patient Decision Support: guideline driven tools and approved </a:t>
            </a:r>
            <a:r>
              <a:rPr lang="en-US" sz="1200" b="0" i="0" u="none" strike="noStrike" cap="none" baseline="0" dirty="0" err="1" smtClean="0">
                <a:solidFill>
                  <a:schemeClr val="dk1"/>
                </a:solidFill>
                <a:latin typeface="Calibri"/>
                <a:ea typeface="Calibri"/>
                <a:cs typeface="Calibri"/>
                <a:sym typeface="Calibri"/>
              </a:rPr>
              <a:t>educatiaon</a:t>
            </a:r>
            <a:r>
              <a:rPr lang="en-US" sz="1200" b="0" i="0" u="none" strike="noStrike" cap="none" baseline="0" dirty="0" smtClean="0">
                <a:solidFill>
                  <a:schemeClr val="dk1"/>
                </a:solidFill>
                <a:latin typeface="Calibri"/>
                <a:ea typeface="Calibri"/>
                <a:cs typeface="Calibri"/>
                <a:sym typeface="Calibri"/>
              </a:rPr>
              <a:t> materials</a:t>
            </a: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baseline="0" dirty="0" smtClean="0">
                <a:solidFill>
                  <a:schemeClr val="dk1"/>
                </a:solidFill>
                <a:latin typeface="Calibri"/>
                <a:ea typeface="Calibri"/>
                <a:cs typeface="Calibri"/>
                <a:sym typeface="Calibri"/>
              </a:rPr>
              <a:t>AI</a:t>
            </a:r>
          </a:p>
          <a:p>
            <a:pPr marL="0" marR="0" lvl="0" indent="0" algn="l" rtl="0">
              <a:lnSpc>
                <a:spcPct val="115000"/>
              </a:lnSpc>
              <a:spcBef>
                <a:spcPts val="0"/>
              </a:spcBef>
              <a:spcAft>
                <a:spcPts val="0"/>
              </a:spcAft>
              <a:buClr>
                <a:schemeClr val="dk1"/>
              </a:buClr>
              <a:buSzPts val="1100"/>
              <a:buFont typeface="Arial"/>
              <a:buNone/>
            </a:pPr>
            <a:endParaRPr lang="en-US" sz="1200" b="0" i="0" u="none" strike="noStrike" cap="none" dirty="0" smtClean="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7356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Calibri"/>
              <a:buNone/>
            </a:pPr>
            <a:r>
              <a:rPr lang="en-US" sz="1200" b="1" i="0" u="none" strike="noStrike" cap="none" dirty="0" smtClean="0">
                <a:solidFill>
                  <a:schemeClr val="dk1"/>
                </a:solidFill>
                <a:latin typeface="Calibri"/>
                <a:ea typeface="Calibri"/>
                <a:cs typeface="Calibri"/>
                <a:sym typeface="Calibri"/>
              </a:rPr>
              <a:t>What is a patient registry?</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A clinical data registry, or patient registry, is a system for uniform information collection. This information helps evaluate specified outcomes for a patient population defined by a certain disease, condition, or exposure</a:t>
            </a: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Use registries to:</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Describe the natural history of disease</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Determine clinical effectiveness of health care products and services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Determine cost-effectiveness of health care products and services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Measure or monitor safety and harm</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Measure quality of care</a:t>
            </a:r>
          </a:p>
          <a:p>
            <a:pPr marL="0" marR="0" lvl="0" indent="0" algn="l" rtl="0">
              <a:spcBef>
                <a:spcPts val="0"/>
              </a:spcBef>
              <a:spcAft>
                <a:spcPts val="0"/>
              </a:spcAft>
              <a:buClr>
                <a:srgbClr val="000000"/>
              </a:buClr>
              <a:buSzPts val="1600"/>
              <a:buFont typeface="Arial"/>
              <a:buNone/>
            </a:pP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Outcomes Registries</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Predictive analytics</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	care disparity</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	Risk prediction-ER/hospital admission</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Evidence based decision support/standard of care</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Scheduling-E based</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Lab scheduling</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Care coordination</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Collaboration</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Med adherence</a:t>
            </a:r>
            <a:endParaRPr lang="en-US" sz="1200" dirty="0" smtClean="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en-US" sz="1400" dirty="0" smtClean="0">
                <a:solidFill>
                  <a:srgbClr val="000000"/>
                </a:solidFill>
                <a:latin typeface="Calibri"/>
                <a:ea typeface="Calibri"/>
                <a:cs typeface="Calibri"/>
                <a:sym typeface="Calibri"/>
              </a:rPr>
              <a:t>HIN-</a:t>
            </a:r>
            <a:r>
              <a:rPr lang="en-US" sz="1400" dirty="0" err="1" smtClean="0">
                <a:solidFill>
                  <a:srgbClr val="000000"/>
                </a:solidFill>
                <a:latin typeface="Calibri"/>
                <a:ea typeface="Calibri"/>
                <a:cs typeface="Calibri"/>
                <a:sym typeface="Calibri"/>
              </a:rPr>
              <a:t>Allscripts</a:t>
            </a:r>
            <a:endParaRPr lang="en-US" sz="2400" dirty="0" smtClean="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lang="en-US" sz="14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(But the question is where to focus, what outcomes, and that is where the CDE can assist in determining the focus of their populations</a:t>
            </a: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Question to attendees: A1C lowering is the standard utilized, does this equal quality in a value based care environment?</a:t>
            </a: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Personal engagement in one’s health: “Engagement in health when an individual performs sustained actions towards achieving optimal health and well-being” according to the population health alliance.</a:t>
            </a: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smtClean="0">
                <a:solidFill>
                  <a:schemeClr val="dk1"/>
                </a:solidFill>
                <a:latin typeface="Calibri"/>
                <a:ea typeface="Calibri"/>
                <a:cs typeface="Calibri"/>
                <a:sym typeface="Calibri"/>
              </a:rPr>
              <a:t>How do we outreach and engage our patients and continue to meet the needs of the population)</a:t>
            </a: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What is the role of diabetes educators in this format</a:t>
            </a: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Thinking outside the box is crucial</a:t>
            </a: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How do we drive technology based on science and impart accurate information to our patients</a:t>
            </a: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What about,</a:t>
            </a:r>
            <a:r>
              <a:rPr lang="en-US" sz="1400" b="0" i="0" u="none" strike="noStrike" cap="none" baseline="0" dirty="0" smtClean="0">
                <a:solidFill>
                  <a:schemeClr val="dk1"/>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Prevention,</a:t>
            </a:r>
            <a:r>
              <a:rPr lang="en-US" sz="1400" b="0" i="0" u="none" strike="noStrike" cap="none" baseline="0" dirty="0" smtClean="0">
                <a:solidFill>
                  <a:schemeClr val="dk1"/>
                </a:solidFill>
                <a:latin typeface="Calibri"/>
                <a:ea typeface="Calibri"/>
                <a:cs typeface="Calibri"/>
                <a:sym typeface="Calibri"/>
              </a:rPr>
              <a:t> intervention, </a:t>
            </a: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400" b="0" i="0" u="none" strike="noStrike" cap="none" dirty="0" smtClean="0">
                <a:solidFill>
                  <a:schemeClr val="dk1"/>
                </a:solidFill>
                <a:latin typeface="Calibri"/>
                <a:ea typeface="Calibri"/>
                <a:cs typeface="Calibri"/>
                <a:sym typeface="Calibri"/>
              </a:rPr>
              <a:t>System integration</a:t>
            </a: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400" b="0" i="0" u="none" strike="noStrike" cap="none" dirty="0" smtClean="0">
              <a:solidFill>
                <a:schemeClr val="dk1"/>
              </a:solidFill>
              <a:latin typeface="Calibri"/>
              <a:ea typeface="Calibri"/>
              <a:cs typeface="Calibri"/>
              <a:sym typeface="Calibri"/>
            </a:endParaRPr>
          </a:p>
          <a:p>
            <a:endParaRPr lang="en-US" dirty="0" smtClean="0"/>
          </a:p>
          <a:p>
            <a:endParaRPr lang="en-US" dirty="0" smtClean="0"/>
          </a:p>
          <a:p>
            <a:endParaRPr lang="en-US" dirty="0" smtClean="0"/>
          </a:p>
          <a:p>
            <a:endParaRPr lang="en-US" dirty="0" smtClean="0"/>
          </a:p>
          <a:p>
            <a:endParaRPr lang="en-US" dirty="0" smtClean="0"/>
          </a:p>
          <a:p>
            <a:r>
              <a:rPr lang="en-US" dirty="0" smtClean="0"/>
              <a:t>https://www.stepsforward.org/modules/point-of-care-registry</a:t>
            </a:r>
            <a:endParaRPr lang="en-US" dirty="0"/>
          </a:p>
        </p:txBody>
      </p:sp>
      <p:sp>
        <p:nvSpPr>
          <p:cNvPr id="4" name="Slide Number Placeholder 3"/>
          <p:cNvSpPr>
            <a:spLocks noGrp="1"/>
          </p:cNvSpPr>
          <p:nvPr>
            <p:ph type="sldNum" idx="10"/>
          </p:nvPr>
        </p:nvSpPr>
        <p:spPr/>
        <p:txBody>
          <a:bodyPr/>
          <a:lstStyle/>
          <a:p>
            <a:fld id="{00000000-1234-1234-1234-123412341234}" type="slidenum">
              <a:rPr lang="en-US" smtClean="0">
                <a:solidFill>
                  <a:prstClr val="black"/>
                </a:solidFill>
                <a:latin typeface="Calibri"/>
                <a:ea typeface="Calibri"/>
                <a:cs typeface="Calibri"/>
                <a:sym typeface="Calibri"/>
              </a:rPr>
              <a:pPr/>
              <a:t>47</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983414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Risk stratification, predictive analytics and the utilization of registries are the precursors to outcomes.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Clinical and Health Status: A1C, BP. Lipid </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Pr>
              <a:t>Adequate control of intermediate outcomes such as A1C, BP, and LDL levels have been included in most diabetes quality measurement sets.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Pr>
              <a:t>However we need to look beyond clinical measures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Pr>
              <a:t>It has been shown that control of risk factors is related to improved outcomes, although this is dependent on patient factors as well as the strategies used to modify the risk factors.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These can be used to measure quality efforts of health systems improvement and health care delivery but not necessary improve patient outcomes.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Future recommendations suggest new opportunities for measuring outcomes in diabetes, such as personalized risk-based quality measures, health care costs, clinical action measures, adherence.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EHR driven data collections will be required to extract the outcomes.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https://www.ajmc.com/journals/evidence-based-diabetes-management/2016/march-2016/measuring-the-quality-of-diabetes-care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https://www.ajmc.com/journals/evidence-based-diabetes-management/2016/december-2016/diabetes-educators-in-accountable-care-organizations-meeting-quality-measures-through-diabetes-self-management-education-and-care-coordination</a:t>
            </a:r>
            <a:endParaRPr kumimoji="0" lang="en-US" sz="12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smtClean="0">
              <a:ln>
                <a:noFill/>
              </a:ln>
              <a:solidFill>
                <a:srgbClr val="000000"/>
              </a:solidFill>
              <a:effectLst/>
              <a:uLnTx/>
              <a:uFillTx/>
              <a:latin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0416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Telehealth—value/barriers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Text</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Webinar</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Social media</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Apps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E-mail</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CGM</a:t>
            </a:r>
            <a:endParaRPr sz="1200" b="0" i="0" u="none" strike="noStrike" cap="none" dirty="0">
              <a:solidFill>
                <a:schemeClr val="dk1"/>
              </a:solidFill>
              <a:latin typeface="Calibri"/>
              <a:ea typeface="Calibri"/>
              <a:cs typeface="Calibri"/>
              <a:sym typeface="Calibri"/>
            </a:endParaRPr>
          </a:p>
        </p:txBody>
      </p:sp>
      <p:sp>
        <p:nvSpPr>
          <p:cNvPr id="599" name="Shape 599"/>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058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71" name="Shape 271"/>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67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Shape 578"/>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Value </a:t>
            </a:r>
            <a:r>
              <a:rPr lang="en-US" sz="1200" b="0" i="0" u="none" strike="noStrike" cap="none" dirty="0">
                <a:solidFill>
                  <a:schemeClr val="dk1"/>
                </a:solidFill>
                <a:latin typeface="Calibri"/>
                <a:ea typeface="Calibri"/>
                <a:cs typeface="Calibri"/>
                <a:sym typeface="Calibri"/>
              </a:rPr>
              <a:t>added: Community partnerships</a:t>
            </a:r>
            <a:endParaRPr sz="1200" b="0" i="0" u="none" strike="noStrike" cap="none" dirty="0">
              <a:solidFill>
                <a:schemeClr val="dk1"/>
              </a:solidFill>
              <a:latin typeface="Calibri"/>
              <a:ea typeface="Calibri"/>
              <a:cs typeface="Calibri"/>
              <a:sym typeface="Calibri"/>
            </a:endParaRPr>
          </a:p>
          <a:p>
            <a:pPr marL="1371600" marR="0" lvl="3"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Facilitate communication</a:t>
            </a:r>
            <a:endParaRPr sz="1200" b="0" i="0" u="none" strike="noStrike" cap="none" dirty="0">
              <a:solidFill>
                <a:schemeClr val="dk1"/>
              </a:solidFill>
              <a:latin typeface="Calibri"/>
              <a:ea typeface="Calibri"/>
              <a:cs typeface="Calibri"/>
              <a:sym typeface="Calibri"/>
            </a:endParaRPr>
          </a:p>
          <a:p>
            <a:pPr marL="1371600" marR="0" lvl="3"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Improve health literacy</a:t>
            </a:r>
            <a:endParaRPr sz="1200" b="0" i="0" u="none" strike="noStrike" cap="none" dirty="0">
              <a:solidFill>
                <a:schemeClr val="dk1"/>
              </a:solidFill>
              <a:latin typeface="Calibri"/>
              <a:ea typeface="Calibri"/>
              <a:cs typeface="Calibri"/>
              <a:sym typeface="Calibri"/>
            </a:endParaRPr>
          </a:p>
          <a:p>
            <a:pPr marL="1371600" marR="0" lvl="3"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Increase social interaction</a:t>
            </a:r>
            <a:endParaRPr sz="1200" b="0" i="0" u="none" strike="noStrike" cap="none" dirty="0">
              <a:solidFill>
                <a:schemeClr val="dk1"/>
              </a:solidFill>
              <a:latin typeface="Calibri"/>
              <a:ea typeface="Calibri"/>
              <a:cs typeface="Calibri"/>
              <a:sym typeface="Calibri"/>
            </a:endParaRPr>
          </a:p>
          <a:p>
            <a:pPr marL="1371600" marR="0" lvl="3"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Create awareness of </a:t>
            </a:r>
            <a:r>
              <a:rPr lang="en-US" sz="1200" b="0" i="0" u="none" strike="noStrike" cap="none" dirty="0" smtClean="0">
                <a:solidFill>
                  <a:schemeClr val="dk1"/>
                </a:solidFill>
                <a:latin typeface="Calibri"/>
                <a:ea typeface="Calibri"/>
                <a:cs typeface="Calibri"/>
                <a:sym typeface="Calibri"/>
              </a:rPr>
              <a:t>risks</a:t>
            </a:r>
          </a:p>
          <a:p>
            <a:pPr marL="1371600" marR="0" lvl="3"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http://www.pewinternet.org/fact-sheet/social-media/</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Today around seven-in-ten Americans use social media to connect with one another, engage with news content, share information and entertain themselves. </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Such as </a:t>
            </a:r>
          </a:p>
          <a:p>
            <a:pPr marL="0" marR="0" lvl="0" indent="0" algn="l" rtl="0">
              <a:spcBef>
                <a:spcPts val="0"/>
              </a:spcBef>
              <a:spcAft>
                <a:spcPts val="0"/>
              </a:spcAft>
              <a:buClr>
                <a:schemeClr val="dk1"/>
              </a:buClr>
              <a:buSzPts val="1200"/>
              <a:buFont typeface="Calibri"/>
              <a:buNone/>
            </a:pPr>
            <a:r>
              <a:rPr lang="en-US" sz="1200" dirty="0" smtClean="0">
                <a:solidFill>
                  <a:srgbClr val="262626"/>
                </a:solidFill>
              </a:rPr>
              <a:t>Social media</a:t>
            </a:r>
          </a:p>
          <a:p>
            <a:pPr marL="0" marR="0" lvl="0" indent="0" algn="l" rtl="0">
              <a:spcBef>
                <a:spcPts val="0"/>
              </a:spcBef>
              <a:spcAft>
                <a:spcPts val="0"/>
              </a:spcAft>
              <a:buClr>
                <a:srgbClr val="000000"/>
              </a:buClr>
              <a:buSzPts val="3000"/>
              <a:buFont typeface="Arial"/>
              <a:buNone/>
            </a:pPr>
            <a:r>
              <a:rPr lang="en-US" sz="1200" dirty="0" smtClean="0">
                <a:solidFill>
                  <a:srgbClr val="262626"/>
                </a:solidFill>
                <a:latin typeface="Arial"/>
                <a:ea typeface="Arial"/>
                <a:cs typeface="Arial"/>
                <a:sym typeface="Arial"/>
              </a:rPr>
              <a:t>Blogging</a:t>
            </a:r>
          </a:p>
          <a:p>
            <a:pPr marL="0" marR="0" lvl="0" indent="0" algn="l" rtl="0">
              <a:spcBef>
                <a:spcPts val="0"/>
              </a:spcBef>
              <a:spcAft>
                <a:spcPts val="0"/>
              </a:spcAft>
              <a:buClr>
                <a:srgbClr val="000000"/>
              </a:buClr>
              <a:buSzPts val="3000"/>
              <a:buFont typeface="Arial"/>
              <a:buNone/>
            </a:pPr>
            <a:r>
              <a:rPr lang="en-US" sz="1200" dirty="0" smtClean="0">
                <a:solidFill>
                  <a:srgbClr val="262626"/>
                </a:solidFill>
                <a:latin typeface="Arial"/>
                <a:ea typeface="Arial"/>
                <a:cs typeface="Arial"/>
                <a:sym typeface="Arial"/>
              </a:rPr>
              <a:t>Video Games</a:t>
            </a:r>
          </a:p>
          <a:p>
            <a:pPr marL="0" marR="0" lvl="0" indent="0" algn="l" rtl="0">
              <a:spcBef>
                <a:spcPts val="0"/>
              </a:spcBef>
              <a:spcAft>
                <a:spcPts val="0"/>
              </a:spcAft>
              <a:buClr>
                <a:srgbClr val="000000"/>
              </a:buClr>
              <a:buSzPts val="3000"/>
              <a:buFont typeface="Arial"/>
              <a:buNone/>
            </a:pPr>
            <a:r>
              <a:rPr lang="en-US" sz="1200" dirty="0" smtClean="0">
                <a:solidFill>
                  <a:srgbClr val="262626"/>
                </a:solidFill>
                <a:latin typeface="Arial"/>
                <a:ea typeface="Arial"/>
                <a:cs typeface="Arial"/>
                <a:sym typeface="Arial"/>
              </a:rPr>
              <a:t>Wearables</a:t>
            </a: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Blog</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http://www.pewinternet.org/2006/07/19/bloggers/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Thirty-nine percent of internet users, or about 57 million American adults, read blogs – a significant increase since the fall of 2005.</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Most bloggers say they cover a lot of different topics, but when asked to choose one main topic, 37% of bloggers cite “my life and experiences” as a primary topic of their blog.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i="0" u="none" strike="noStrike" cap="none" dirty="0" smtClean="0">
                <a:solidFill>
                  <a:schemeClr val="dk1"/>
                </a:solidFill>
                <a:effectLst/>
                <a:latin typeface="Calibri"/>
                <a:ea typeface="Calibri"/>
                <a:cs typeface="Calibri"/>
                <a:sym typeface="Calibri"/>
              </a:rPr>
              <a:t>http://www.pewinternet.org/2018/03/21/the-science-people-see-on-social-media/</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Wearables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https://www.statista.com/outlook/319/109/wearables/united-states#market-users</a:t>
            </a: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79" name="Shape 579"/>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5006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i="0" u="none" strike="noStrike" cap="none" dirty="0" smtClean="0">
                <a:solidFill>
                  <a:schemeClr val="dk1"/>
                </a:solidFill>
                <a:effectLst/>
                <a:latin typeface="Calibri"/>
                <a:ea typeface="Calibri"/>
                <a:cs typeface="Calibri"/>
                <a:sym typeface="Calibri"/>
              </a:rPr>
              <a:t>http://www.pewinternet.org/2018/03/21/the-science-people-see-on-social-media/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1"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Video games: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http://www.pewinternet.org/2015/12/15/gaming-and-gamers/</a:t>
            </a: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About half of American adults (49%) “ever play video games on a computer, TV, game console, or portable device like a cellphone,” and 10% consider themselves to be “gamers.”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i="0" u="none" strike="noStrike" cap="none" dirty="0" smtClean="0">
                <a:solidFill>
                  <a:schemeClr val="dk1"/>
                </a:solidFill>
                <a:effectLst/>
                <a:latin typeface="Calibri"/>
                <a:ea typeface="Calibri"/>
                <a:cs typeface="Calibri"/>
                <a:sym typeface="Calibri"/>
              </a:rPr>
              <a:t>Equal numbers of men and women ever play video games, although men are twice as likely to call themselves “gamers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1"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77288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Researchers found that 77% of apps were designed to support </a:t>
            </a:r>
            <a:r>
              <a:rPr lang="en-US" sz="1200" b="0" i="0" u="none" strike="noStrike" cap="none" dirty="0" smtClean="0">
                <a:solidFill>
                  <a:schemeClr val="dk1"/>
                </a:solidFill>
                <a:effectLst/>
                <a:latin typeface="Calibri"/>
                <a:ea typeface="Calibri"/>
                <a:cs typeface="Calibri"/>
                <a:sym typeface="Calibri"/>
                <a:hlinkClick r:id="rId3"/>
              </a:rPr>
              <a:t>healthy eating behaviors</a:t>
            </a:r>
            <a:r>
              <a:rPr lang="en-US" sz="1200" b="0" i="0" u="none" strike="noStrike" cap="none" dirty="0" smtClean="0">
                <a:solidFill>
                  <a:schemeClr val="dk1"/>
                </a:solidFill>
                <a:effectLst/>
                <a:latin typeface="Calibri"/>
                <a:ea typeface="Calibri"/>
                <a:cs typeface="Calibri"/>
                <a:sym typeface="Calibri"/>
              </a:rPr>
              <a:t>, 76% supported monitoring, 58% supporting taking </a:t>
            </a:r>
            <a:r>
              <a:rPr lang="en-US" sz="1200" b="0" i="0" u="none" strike="noStrike" cap="none" dirty="0" err="1" smtClean="0">
                <a:solidFill>
                  <a:schemeClr val="dk1"/>
                </a:solidFill>
                <a:effectLst/>
                <a:latin typeface="Calibri"/>
                <a:ea typeface="Calibri"/>
                <a:cs typeface="Calibri"/>
                <a:sym typeface="Calibri"/>
              </a:rPr>
              <a:t>antidiabetes</a:t>
            </a:r>
            <a:r>
              <a:rPr lang="en-US" sz="1200" b="0" i="0" u="none" strike="noStrike" cap="none" dirty="0" smtClean="0">
                <a:solidFill>
                  <a:schemeClr val="dk1"/>
                </a:solidFill>
                <a:effectLst/>
                <a:latin typeface="Calibri"/>
                <a:ea typeface="Calibri"/>
                <a:cs typeface="Calibri"/>
                <a:sym typeface="Calibri"/>
              </a:rPr>
              <a:t> medications and 45% supported being active. However, only 31% of eligible apps in 2017 were designed to provide features that support problem-solving, 10% supported healthy coping and 5% supported reducing risk</a:t>
            </a:r>
          </a:p>
          <a:p>
            <a:pPr marL="0" marR="0" lvl="0" indent="0" algn="l" rtl="0">
              <a:spcBef>
                <a:spcPts val="0"/>
              </a:spcBef>
              <a:spcAft>
                <a:spcPts val="0"/>
              </a:spcAft>
              <a:buClr>
                <a:schemeClr val="dk1"/>
              </a:buClr>
              <a:buSzPts val="1200"/>
              <a:buFont typeface="Calibri"/>
              <a:buNone/>
            </a:pPr>
            <a:endParaRPr lang="fr-FR" sz="1200" b="1"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fr-FR" sz="1200" b="1" i="0" u="none" strike="noStrike" cap="none" dirty="0" smtClean="0">
                <a:solidFill>
                  <a:schemeClr val="dk1"/>
                </a:solidFill>
                <a:effectLst/>
                <a:latin typeface="Calibri"/>
                <a:ea typeface="Calibri"/>
                <a:cs typeface="Calibri"/>
                <a:sym typeface="Calibri"/>
              </a:rPr>
              <a:t>https://www.healio.com/endocrinology/diabetes-education/news/in-the-journals/%7b2fc95648-1ee0-4ab8-b3c5-48a927e672f4%7d/most-diabetes-apps-fail-to-meet-all-aade-self-care-criteria</a:t>
            </a:r>
          </a:p>
          <a:p>
            <a:pPr marL="0" marR="0" lvl="0" indent="0" algn="l" rtl="0">
              <a:spcBef>
                <a:spcPts val="0"/>
              </a:spcBef>
              <a:spcAft>
                <a:spcPts val="0"/>
              </a:spcAft>
              <a:buClr>
                <a:schemeClr val="dk1"/>
              </a:buClr>
              <a:buSzPts val="1200"/>
              <a:buFont typeface="Calibri"/>
              <a:buNone/>
            </a:pPr>
            <a:endParaRPr lang="fr-FR" sz="1200" b="1"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“Ideally, the best solutions have four key items: the ability to have two-way communication, use and analysis of patient-generated health data to tailor education, and the opportunity for feedback,” </a:t>
            </a:r>
            <a:r>
              <a:rPr lang="en-US" sz="1200" b="1" i="0" u="none" strike="noStrike" cap="none" dirty="0" smtClean="0">
                <a:solidFill>
                  <a:schemeClr val="dk1"/>
                </a:solidFill>
                <a:effectLst/>
                <a:latin typeface="Calibri"/>
                <a:ea typeface="Calibri"/>
                <a:cs typeface="Calibri"/>
                <a:sym typeface="Calibri"/>
              </a:rPr>
              <a:t>Deborah A. Greenwood, PhD, RN, BC-ADM, CDE, FAADE,</a:t>
            </a:r>
            <a:endParaRPr lang="en-US" sz="1200" b="0"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https://www.healio.com/endocrinology/news/online/%7B1b2559e3-2438-4af8-a797-98772a508483%7D/diabetes-apps-evolve-to-address-individual-health-issues-goals</a:t>
            </a: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The Tailored Self-Management Education and support</a:t>
            </a:r>
            <a:r>
              <a:rPr lang="en-US" sz="1200" b="0" i="0" u="none" strike="noStrike" cap="none" baseline="0" dirty="0" smtClean="0">
                <a:solidFill>
                  <a:schemeClr val="dk1"/>
                </a:solidFill>
                <a:effectLst/>
                <a:latin typeface="Calibri"/>
                <a:ea typeface="Calibri"/>
                <a:cs typeface="Calibri"/>
                <a:sym typeface="Calibri"/>
              </a:rPr>
              <a:t> model is patient centered </a:t>
            </a:r>
            <a:endParaRPr lang="en-US" sz="1200" b="0" i="0" u="none" strike="noStrike"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1"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fld id="{00000000-1234-1234-1234-123412341234}" type="slidenum">
              <a:rPr lang="en-US" smtClean="0">
                <a:solidFill>
                  <a:prstClr val="black"/>
                </a:solidFill>
                <a:latin typeface="Calibri"/>
                <a:ea typeface="Calibri"/>
                <a:cs typeface="Calibri"/>
                <a:sym typeface="Calibri"/>
              </a:rPr>
              <a:pPr/>
              <a:t>52</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867728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433388" y="695325"/>
            <a:ext cx="6145212"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Shape 564"/>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1" u="none" strike="noStrike" cap="none" dirty="0" smtClean="0">
                <a:solidFill>
                  <a:schemeClr val="dk1"/>
                </a:solidFill>
                <a:latin typeface="Calibri"/>
                <a:ea typeface="Calibri"/>
                <a:cs typeface="Calibri"/>
                <a:sym typeface="Calibri"/>
              </a:rPr>
              <a:t>A </a:t>
            </a:r>
            <a:r>
              <a:rPr lang="en-US" sz="1200" b="0" i="1" u="none" strike="noStrike" cap="none" dirty="0">
                <a:solidFill>
                  <a:schemeClr val="dk1"/>
                </a:solidFill>
                <a:latin typeface="Calibri"/>
                <a:ea typeface="Calibri"/>
                <a:cs typeface="Calibri"/>
                <a:sym typeface="Calibri"/>
              </a:rPr>
              <a:t>recent review of a</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major electronic database for clinical trials including 16</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randomized controlled trials with 3,578 adult participants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with type 2 diabetes mellitus by Pal and colleagues showed</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small benefits on glycemic control (pooled effect on</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HbA1c: −0.2 %) with the use of computer-based diabetes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self-management interventions. In a subgroup analysis on</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mobile phone–based interventions, they found a larger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effect on A1c reduction (pooled effect on HbA1c</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was −0.50 %). Nevertheless, they did not find benefits of</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computer- or mobile-based interventions on improving</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depression, quality of life, or weight. In addition, the authors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highlighted deficiencies such as selection bias and</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inadequate randomization procedure)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http://www.danaapps.org</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65" name="Shape 565"/>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5663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Shape 61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https://www.diabeteseducator.org/news/aade-blog/aade-blog-details/aade/2018/03/15/understanding-population-health-where-does-the-diabetes-educator-fit</a:t>
            </a:r>
            <a:endParaRPr sz="1200" b="0" i="0" u="none" strike="noStrike" cap="none">
              <a:solidFill>
                <a:schemeClr val="dk1"/>
              </a:solidFill>
              <a:latin typeface="Calibri"/>
              <a:ea typeface="Calibri"/>
              <a:cs typeface="Calibri"/>
              <a:sym typeface="Calibri"/>
            </a:endParaRPr>
          </a:p>
        </p:txBody>
      </p:sp>
      <p:sp>
        <p:nvSpPr>
          <p:cNvPr id="614" name="Shape 614"/>
          <p:cNvSpPr txBox="1">
            <a:spLocks noGrp="1"/>
          </p:cNvSpPr>
          <p:nvPr>
            <p:ph type="sldNum" idx="12"/>
          </p:nvPr>
        </p:nvSpPr>
        <p:spPr>
          <a:xfrm>
            <a:off x="3970943" y="8772668"/>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9407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4078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OPTUM - Our mission - To help people live healthier lives and to help make the health system work better for everyone.</a:t>
            </a:r>
          </a:p>
          <a:p>
            <a:r>
              <a:rPr lang="en-US" dirty="0" smtClean="0"/>
              <a:t>With our industry-leading health care data — 180 million lives of claims and 85 million lives of clinical data — and technology and analytics expertise, Optum is delivering predictive analytics that help customers take action.</a:t>
            </a:r>
            <a:endParaRPr lang="en-US" b="1" dirty="0" smtClean="0">
              <a:effectLst/>
            </a:endParaRPr>
          </a:p>
          <a:p>
            <a:r>
              <a:rPr lang="en-US" dirty="0" smtClean="0"/>
              <a:t>Optum serves the unique needs of a population by delivering effective and sustained consumer engagement with our comprehensive clinical and financial services, targeted through deep population health analytics.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77072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954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44250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53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77" name="Shape 277"/>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710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95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Shape 283"/>
          <p:cNvSpPr txBox="1">
            <a:spLocks noGrp="1"/>
          </p:cNvSpPr>
          <p:nvPr>
            <p:ph type="body" idx="1"/>
          </p:nvPr>
        </p:nvSpPr>
        <p:spPr>
          <a:xfrm>
            <a:off x="701041" y="4387136"/>
            <a:ext cx="560832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Numbers from NCBDE &amp; AADE May</a:t>
            </a:r>
            <a:r>
              <a:rPr lang="en-US" sz="1200" b="0" i="0" u="none" strike="noStrike" cap="none" baseline="0" dirty="0" smtClean="0">
                <a:solidFill>
                  <a:schemeClr val="dk1"/>
                </a:solidFill>
                <a:latin typeface="Calibri"/>
                <a:ea typeface="Calibri"/>
                <a:cs typeface="Calibri"/>
                <a:sym typeface="Calibri"/>
              </a:rPr>
              <a:t> 2018</a:t>
            </a:r>
          </a:p>
          <a:p>
            <a:pPr marL="0" marR="0" lvl="0" indent="0" algn="l" rtl="0">
              <a:spcBef>
                <a:spcPts val="0"/>
              </a:spcBef>
              <a:spcAft>
                <a:spcPts val="0"/>
              </a:spcAft>
              <a:buNone/>
            </a:pPr>
            <a:r>
              <a:rPr lang="en-US" sz="1200" b="0" i="0" u="none" strike="noStrike" cap="none" baseline="0" dirty="0" smtClean="0">
                <a:solidFill>
                  <a:schemeClr val="dk1"/>
                </a:solidFill>
                <a:latin typeface="Calibri"/>
                <a:ea typeface="Calibri"/>
                <a:cs typeface="Calibri"/>
                <a:sym typeface="Calibri"/>
              </a:rPr>
              <a:t>Physical Therapist</a:t>
            </a:r>
            <a:endParaRPr sz="1200" b="0" i="0" u="none" strike="noStrike" cap="none" dirty="0">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970943"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8</a:t>
            </a:fld>
            <a:endParaRPr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115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701041" y="4387136"/>
            <a:ext cx="5608320" cy="4156234"/>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06" name="Shape 306"/>
          <p:cNvSpPr>
            <a:spLocks noGrp="1" noRot="1" noChangeAspect="1"/>
          </p:cNvSpPr>
          <p:nvPr>
            <p:ph type="sldImg" idx="2"/>
          </p:nvPr>
        </p:nvSpPr>
        <p:spPr>
          <a:xfrm>
            <a:off x="428625" y="692150"/>
            <a:ext cx="61531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882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1599299"/>
            <a:ext cx="7772400" cy="110354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1371600" y="2917349"/>
            <a:ext cx="6400800" cy="1315667"/>
          </a:xfrm>
          <a:prstGeom prst="rect">
            <a:avLst/>
          </a:prstGeom>
          <a:noFill/>
          <a:ln>
            <a:noFill/>
          </a:ln>
        </p:spPr>
        <p:txBody>
          <a:bodyPr spcFirstLastPara="1" wrap="square" lIns="91425" tIns="45700" rIns="91425" bIns="45700" anchor="t" anchorCtr="0"/>
          <a:lstStyle>
            <a:lvl1pPr marR="0" lvl="0" algn="ctr" rtl="0">
              <a:spcBef>
                <a:spcPts val="620"/>
              </a:spcBef>
              <a:spcAft>
                <a:spcPts val="0"/>
              </a:spcAft>
              <a:buClr>
                <a:srgbClr val="888888"/>
              </a:buClr>
              <a:buSzPts val="3100"/>
              <a:buFont typeface="Arial"/>
              <a:buNone/>
              <a:defRPr sz="31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Shape 75"/>
          <p:cNvSpPr txBox="1">
            <a:spLocks noGrp="1"/>
          </p:cNvSpPr>
          <p:nvPr>
            <p:ph type="body" idx="1"/>
          </p:nvPr>
        </p:nvSpPr>
        <p:spPr>
          <a:xfrm rot="5400000">
            <a:off x="2927840" y="-1160083"/>
            <a:ext cx="3288319" cy="8229600"/>
          </a:xfrm>
          <a:prstGeom prst="rect">
            <a:avLst/>
          </a:prstGeom>
          <a:noFill/>
          <a:ln>
            <a:noFill/>
          </a:ln>
        </p:spPr>
        <p:txBody>
          <a:bodyPr spcFirstLastPara="1" wrap="square" lIns="91425" tIns="45700" rIns="91425" bIns="45700" anchor="t" anchorCtr="0"/>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6009345" y="774980"/>
            <a:ext cx="3297510"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rot="5400000">
            <a:off x="1818345" y="-1206220"/>
            <a:ext cx="3297510" cy="6019800"/>
          </a:xfrm>
          <a:prstGeom prst="rect">
            <a:avLst/>
          </a:prstGeom>
          <a:noFill/>
          <a:ln>
            <a:noFill/>
          </a:ln>
        </p:spPr>
        <p:txBody>
          <a:bodyPr spcFirstLastPara="1" wrap="square" lIns="91425" tIns="45700" rIns="91425" bIns="45700" anchor="t" anchorCtr="0"/>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310558"/>
            <a:ext cx="8229600" cy="3288319"/>
          </a:xfrm>
          <a:prstGeom prst="rect">
            <a:avLst/>
          </a:prstGeom>
          <a:noFill/>
          <a:ln>
            <a:noFill/>
          </a:ln>
        </p:spPr>
        <p:txBody>
          <a:bodyPr spcFirstLastPara="1" wrap="square" lIns="91425" tIns="45700" rIns="91425" bIns="45700" anchor="t" anchorCtr="0"/>
          <a:lstStyle>
            <a:lvl1pPr marL="457200" marR="0" lvl="0"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6169"/>
            <a:ext cx="8229600" cy="8580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457200" y="1152401"/>
            <a:ext cx="4040188" cy="48026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2"/>
          </p:nvPr>
        </p:nvSpPr>
        <p:spPr>
          <a:xfrm>
            <a:off x="457200" y="1632667"/>
            <a:ext cx="4040188" cy="296621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3"/>
          </p:nvPr>
        </p:nvSpPr>
        <p:spPr>
          <a:xfrm>
            <a:off x="4645026" y="1152401"/>
            <a:ext cx="4041775" cy="48026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4"/>
          </p:nvPr>
        </p:nvSpPr>
        <p:spPr>
          <a:xfrm>
            <a:off x="4645026" y="1632667"/>
            <a:ext cx="4041775" cy="296621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722313" y="3308236"/>
            <a:ext cx="7772400" cy="1022502"/>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76C0"/>
              </a:buClr>
              <a:buSzPts val="4000"/>
              <a:buFont typeface="Arial"/>
              <a:buNone/>
              <a:defRPr sz="40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body" idx="1"/>
          </p:nvPr>
        </p:nvSpPr>
        <p:spPr>
          <a:xfrm>
            <a:off x="722313" y="2182054"/>
            <a:ext cx="7772400" cy="1126182"/>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body" idx="1"/>
          </p:nvPr>
        </p:nvSpPr>
        <p:spPr>
          <a:xfrm>
            <a:off x="457200" y="902138"/>
            <a:ext cx="4038600" cy="2550297"/>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2"/>
          </p:nvPr>
        </p:nvSpPr>
        <p:spPr>
          <a:xfrm>
            <a:off x="4648200" y="902138"/>
            <a:ext cx="4038600" cy="2550297"/>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1" y="204977"/>
            <a:ext cx="3008313" cy="87234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76C0"/>
              </a:buClr>
              <a:buSzPts val="2000"/>
              <a:buFont typeface="Arial"/>
              <a:buNone/>
              <a:defRPr sz="20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body" idx="1"/>
          </p:nvPr>
        </p:nvSpPr>
        <p:spPr>
          <a:xfrm>
            <a:off x="3575050" y="204977"/>
            <a:ext cx="5111750" cy="43939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2"/>
          </p:nvPr>
        </p:nvSpPr>
        <p:spPr>
          <a:xfrm>
            <a:off x="457201" y="1077322"/>
            <a:ext cx="3008313" cy="352155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792288" y="3603784"/>
            <a:ext cx="5486400" cy="42544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76C0"/>
              </a:buClr>
              <a:buSzPts val="2000"/>
              <a:buFont typeface="Arial"/>
              <a:buNone/>
              <a:defRPr sz="20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Shape 144"/>
          <p:cNvSpPr>
            <a:spLocks noGrp="1"/>
          </p:cNvSpPr>
          <p:nvPr>
            <p:ph type="pic" idx="2"/>
          </p:nvPr>
        </p:nvSpPr>
        <p:spPr>
          <a:xfrm>
            <a:off x="1792288" y="460007"/>
            <a:ext cx="5486400" cy="308895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1"/>
          </p:nvPr>
        </p:nvSpPr>
        <p:spPr>
          <a:xfrm>
            <a:off x="1792288" y="4029231"/>
            <a:ext cx="5486400" cy="60420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1"/>
          </p:nvPr>
        </p:nvSpPr>
        <p:spPr>
          <a:xfrm rot="5400000">
            <a:off x="2927840" y="-1160083"/>
            <a:ext cx="3288319" cy="8229600"/>
          </a:xfrm>
          <a:prstGeom prst="rect">
            <a:avLst/>
          </a:prstGeom>
          <a:noFill/>
          <a:ln>
            <a:noFill/>
          </a:ln>
        </p:spPr>
        <p:txBody>
          <a:bodyPr spcFirstLastPara="1" wrap="square" lIns="91425" tIns="45700" rIns="91425" bIns="45700" anchor="t" anchorCtr="0"/>
          <a:lstStyle>
            <a:lvl1pPr marL="457200" marR="0" lvl="0"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rot="5400000">
            <a:off x="6009345" y="774980"/>
            <a:ext cx="3297510" cy="20574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Shape 157"/>
          <p:cNvSpPr txBox="1">
            <a:spLocks noGrp="1"/>
          </p:cNvSpPr>
          <p:nvPr>
            <p:ph type="body" idx="1"/>
          </p:nvPr>
        </p:nvSpPr>
        <p:spPr>
          <a:xfrm rot="5400000">
            <a:off x="1818345" y="-1206220"/>
            <a:ext cx="3297510" cy="6019800"/>
          </a:xfrm>
          <a:prstGeom prst="rect">
            <a:avLst/>
          </a:prstGeom>
          <a:noFill/>
          <a:ln>
            <a:noFill/>
          </a:ln>
        </p:spPr>
        <p:txBody>
          <a:bodyPr spcFirstLastPara="1" wrap="square" lIns="91425" tIns="45700" rIns="91425" bIns="45700" anchor="t" anchorCtr="0"/>
          <a:lstStyle>
            <a:lvl1pPr marL="457200" marR="0" lvl="0"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685800" y="1598613"/>
            <a:ext cx="7772400" cy="1104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Shape 169"/>
          <p:cNvSpPr txBox="1">
            <a:spLocks noGrp="1"/>
          </p:cNvSpPr>
          <p:nvPr>
            <p:ph type="subTitle" idx="1"/>
          </p:nvPr>
        </p:nvSpPr>
        <p:spPr>
          <a:xfrm>
            <a:off x="1371600" y="2917825"/>
            <a:ext cx="6400800" cy="131445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0" name="Shape 170"/>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Shape 175"/>
          <p:cNvSpPr txBox="1">
            <a:spLocks noGrp="1"/>
          </p:cNvSpPr>
          <p:nvPr>
            <p:ph type="body" idx="1"/>
          </p:nvPr>
        </p:nvSpPr>
        <p:spPr>
          <a:xfrm>
            <a:off x="457200" y="1201738"/>
            <a:ext cx="8229600" cy="339725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22313" y="3308350"/>
            <a:ext cx="7772400" cy="10223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Shape 181"/>
          <p:cNvSpPr txBox="1">
            <a:spLocks noGrp="1"/>
          </p:cNvSpPr>
          <p:nvPr>
            <p:ph type="body" idx="1"/>
          </p:nvPr>
        </p:nvSpPr>
        <p:spPr>
          <a:xfrm>
            <a:off x="722313" y="2182813"/>
            <a:ext cx="7772400" cy="112553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2" name="Shape 182"/>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7" name="Shape 187"/>
          <p:cNvSpPr txBox="1">
            <a:spLocks noGrp="1"/>
          </p:cNvSpPr>
          <p:nvPr>
            <p:ph type="body" idx="1"/>
          </p:nvPr>
        </p:nvSpPr>
        <p:spPr>
          <a:xfrm>
            <a:off x="457200" y="1201738"/>
            <a:ext cx="4038600" cy="339725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2"/>
          </p:nvPr>
        </p:nvSpPr>
        <p:spPr>
          <a:xfrm>
            <a:off x="4648200" y="1201738"/>
            <a:ext cx="4038600" cy="339725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txBox="1">
            <a:spLocks noGrp="1"/>
          </p:cNvSpPr>
          <p:nvPr>
            <p:ph type="body" idx="1"/>
          </p:nvPr>
        </p:nvSpPr>
        <p:spPr>
          <a:xfrm>
            <a:off x="457200" y="1152525"/>
            <a:ext cx="4040188" cy="479425"/>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2"/>
          </p:nvPr>
        </p:nvSpPr>
        <p:spPr>
          <a:xfrm>
            <a:off x="457200" y="1631950"/>
            <a:ext cx="4040188" cy="296703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body" idx="3"/>
          </p:nvPr>
        </p:nvSpPr>
        <p:spPr>
          <a:xfrm>
            <a:off x="4645025" y="1152525"/>
            <a:ext cx="4041775" cy="479425"/>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body" idx="4"/>
          </p:nvPr>
        </p:nvSpPr>
        <p:spPr>
          <a:xfrm>
            <a:off x="4645025" y="1631950"/>
            <a:ext cx="4041775" cy="296703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3" name="Shape 203"/>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Shape 207"/>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04788"/>
            <a:ext cx="3008313" cy="873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2" name="Shape 212"/>
          <p:cNvSpPr txBox="1">
            <a:spLocks noGrp="1"/>
          </p:cNvSpPr>
          <p:nvPr>
            <p:ph type="body" idx="1"/>
          </p:nvPr>
        </p:nvSpPr>
        <p:spPr>
          <a:xfrm>
            <a:off x="3575050" y="204788"/>
            <a:ext cx="5111750" cy="4394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2"/>
          </p:nvPr>
        </p:nvSpPr>
        <p:spPr>
          <a:xfrm>
            <a:off x="457200" y="1077913"/>
            <a:ext cx="3008313" cy="3521075"/>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57200" y="1310558"/>
            <a:ext cx="8229600" cy="3288319"/>
          </a:xfrm>
          <a:prstGeom prst="rect">
            <a:avLst/>
          </a:prstGeom>
          <a:noFill/>
          <a:ln>
            <a:noFill/>
          </a:ln>
        </p:spPr>
        <p:txBody>
          <a:bodyPr spcFirstLastPara="1" wrap="square" lIns="91425" tIns="45700" rIns="91425" bIns="45700" anchor="t" anchorCtr="0"/>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792288" y="3603625"/>
            <a:ext cx="5486400" cy="4254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9" name="Shape 219"/>
          <p:cNvSpPr>
            <a:spLocks noGrp="1"/>
          </p:cNvSpPr>
          <p:nvPr>
            <p:ph type="pic" idx="2"/>
          </p:nvPr>
        </p:nvSpPr>
        <p:spPr>
          <a:xfrm>
            <a:off x="1792288" y="460375"/>
            <a:ext cx="5486400" cy="308927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1792288" y="4029075"/>
            <a:ext cx="5486400" cy="604838"/>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6" name="Shape 226"/>
          <p:cNvSpPr txBox="1">
            <a:spLocks noGrp="1"/>
          </p:cNvSpPr>
          <p:nvPr>
            <p:ph type="body" idx="1"/>
          </p:nvPr>
        </p:nvSpPr>
        <p:spPr>
          <a:xfrm rot="5400000">
            <a:off x="2873375" y="-1214437"/>
            <a:ext cx="339725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rot="5400000">
            <a:off x="5461794" y="1373981"/>
            <a:ext cx="4392613"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Shape 232"/>
          <p:cNvSpPr txBox="1">
            <a:spLocks noGrp="1"/>
          </p:cNvSpPr>
          <p:nvPr>
            <p:ph type="body" idx="1"/>
          </p:nvPr>
        </p:nvSpPr>
        <p:spPr>
          <a:xfrm rot="5400000">
            <a:off x="1270794" y="-607218"/>
            <a:ext cx="4392613"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902138"/>
            <a:ext cx="4038600" cy="2550297"/>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902138"/>
            <a:ext cx="4038600" cy="2550297"/>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3" y="3308236"/>
            <a:ext cx="7772400" cy="102250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0076C0"/>
              </a:buClr>
              <a:buSzPts val="4000"/>
              <a:buFont typeface="Arial"/>
              <a:buNone/>
              <a:defRPr sz="40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722313" y="2182054"/>
            <a:ext cx="7772400" cy="1126182"/>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6169"/>
            <a:ext cx="8229600" cy="8580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body" idx="1"/>
          </p:nvPr>
        </p:nvSpPr>
        <p:spPr>
          <a:xfrm>
            <a:off x="457200" y="1152401"/>
            <a:ext cx="4040188" cy="480266"/>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1632667"/>
            <a:ext cx="4040188" cy="296621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6" y="1152401"/>
            <a:ext cx="4041775" cy="480266"/>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6" y="1632667"/>
            <a:ext cx="4041775" cy="296621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1" y="204977"/>
            <a:ext cx="3008313" cy="87234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0076C0"/>
              </a:buClr>
              <a:buSzPts val="2000"/>
              <a:buFont typeface="Arial"/>
              <a:buNone/>
              <a:defRPr sz="20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body" idx="1"/>
          </p:nvPr>
        </p:nvSpPr>
        <p:spPr>
          <a:xfrm>
            <a:off x="3575050" y="204977"/>
            <a:ext cx="5111750" cy="4393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1" y="1077322"/>
            <a:ext cx="3008313" cy="3521555"/>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3603784"/>
            <a:ext cx="5486400" cy="42544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0076C0"/>
              </a:buClr>
              <a:buSzPts val="2000"/>
              <a:buFont typeface="Arial"/>
              <a:buNone/>
              <a:defRPr sz="20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Shape 68"/>
          <p:cNvSpPr>
            <a:spLocks noGrp="1"/>
          </p:cNvSpPr>
          <p:nvPr>
            <p:ph type="pic" idx="2"/>
          </p:nvPr>
        </p:nvSpPr>
        <p:spPr>
          <a:xfrm>
            <a:off x="1792288" y="460007"/>
            <a:ext cx="5486400" cy="3088958"/>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88" y="4029231"/>
            <a:ext cx="5486400" cy="604205"/>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310558"/>
            <a:ext cx="8229600" cy="3288319"/>
          </a:xfrm>
          <a:prstGeom prst="rect">
            <a:avLst/>
          </a:prstGeom>
          <a:noFill/>
          <a:ln>
            <a:noFill/>
          </a:ln>
        </p:spPr>
        <p:txBody>
          <a:bodyPr spcFirstLastPara="1" wrap="square" lIns="91425" tIns="45700" rIns="91425" bIns="45700" anchor="t" anchorCtr="0"/>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5" name="Shape 15"/>
          <p:cNvPicPr preferRelativeResize="0"/>
          <p:nvPr/>
        </p:nvPicPr>
        <p:blipFill rotWithShape="1">
          <a:blip r:embed="rId13">
            <a:alphaModFix/>
          </a:blip>
          <a:srcRect/>
          <a:stretch/>
        </p:blipFill>
        <p:spPr>
          <a:xfrm>
            <a:off x="7604760" y="4629355"/>
            <a:ext cx="1203960" cy="2934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76C0"/>
              </a:buClr>
              <a:buSzPts val="3500"/>
              <a:buFont typeface="Arial"/>
              <a:buNone/>
              <a:defRPr sz="3500" b="1" i="0" u="none" strike="noStrike" cap="none">
                <a:solidFill>
                  <a:srgbClr val="0076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body" idx="1"/>
          </p:nvPr>
        </p:nvSpPr>
        <p:spPr>
          <a:xfrm>
            <a:off x="457200" y="1310558"/>
            <a:ext cx="8229600" cy="3288319"/>
          </a:xfrm>
          <a:prstGeom prst="rect">
            <a:avLst/>
          </a:prstGeom>
          <a:noFill/>
          <a:ln>
            <a:noFill/>
          </a:ln>
        </p:spPr>
        <p:txBody>
          <a:bodyPr spcFirstLastPara="1" wrap="square" lIns="91425" tIns="45700" rIns="91425" bIns="45700" anchor="t" anchorCtr="0"/>
          <a:lstStyle>
            <a:lvl1pPr marL="457200" marR="0" lvl="0"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4771678"/>
            <a:ext cx="2133600" cy="27409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4771678"/>
            <a:ext cx="2895600" cy="27409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4771678"/>
            <a:ext cx="2133600" cy="2740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91" name="Shape 91"/>
          <p:cNvPicPr preferRelativeResize="0"/>
          <p:nvPr/>
        </p:nvPicPr>
        <p:blipFill rotWithShape="1">
          <a:blip r:embed="rId12">
            <a:alphaModFix/>
          </a:blip>
          <a:srcRect/>
          <a:stretch/>
        </p:blipFill>
        <p:spPr>
          <a:xfrm>
            <a:off x="7604760" y="4629355"/>
            <a:ext cx="1203960" cy="2934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Shape 163"/>
          <p:cNvSpPr txBox="1">
            <a:spLocks noGrp="1"/>
          </p:cNvSpPr>
          <p:nvPr>
            <p:ph type="body" idx="1"/>
          </p:nvPr>
        </p:nvSpPr>
        <p:spPr>
          <a:xfrm>
            <a:off x="457200" y="1201738"/>
            <a:ext cx="8229600" cy="339725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dt" idx="10"/>
          </p:nvPr>
        </p:nvSpPr>
        <p:spPr>
          <a:xfrm>
            <a:off x="457200" y="4772025"/>
            <a:ext cx="2133600" cy="2730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ftr" idx="11"/>
          </p:nvPr>
        </p:nvSpPr>
        <p:spPr>
          <a:xfrm>
            <a:off x="3124200" y="4772025"/>
            <a:ext cx="2895600" cy="27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sldNum" idx="12"/>
          </p:nvPr>
        </p:nvSpPr>
        <p:spPr>
          <a:xfrm>
            <a:off x="6553200" y="4772025"/>
            <a:ext cx="2133600" cy="2730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improvingchroniccare.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www.diabeteseducator.org/"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hyperlink" Target="http://www.rchnfoundation.org/" TargetMode="External"/><Relationship Id="rId5" Type="http://schemas.openxmlformats.org/officeDocument/2006/relationships/hyperlink" Target="http://www.himss.org/" TargetMode="External"/><Relationship Id="rId4" Type="http://schemas.openxmlformats.org/officeDocument/2006/relationships/hyperlink" Target="http://www.ihi.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descr="AADE18_coverppt.pdf"/>
          <p:cNvPicPr preferRelativeResize="0"/>
          <p:nvPr/>
        </p:nvPicPr>
        <p:blipFill rotWithShape="1">
          <a:blip r:embed="rId3">
            <a:alphaModFix/>
          </a:blip>
          <a:srcRect/>
          <a:stretch/>
        </p:blipFill>
        <p:spPr>
          <a:xfrm>
            <a:off x="-10160" y="-10159"/>
            <a:ext cx="9200160" cy="5175090"/>
          </a:xfrm>
          <a:prstGeom prst="rect">
            <a:avLst/>
          </a:prstGeom>
          <a:noFill/>
          <a:ln>
            <a:noFill/>
          </a:ln>
        </p:spPr>
      </p:pic>
      <p:pic>
        <p:nvPicPr>
          <p:cNvPr id="242" name="Shape 242"/>
          <p:cNvPicPr preferRelativeResize="0"/>
          <p:nvPr/>
        </p:nvPicPr>
        <p:blipFill rotWithShape="1">
          <a:blip r:embed="rId4">
            <a:alphaModFix/>
          </a:blip>
          <a:srcRect/>
          <a:stretch/>
        </p:blipFill>
        <p:spPr>
          <a:xfrm>
            <a:off x="111760" y="167767"/>
            <a:ext cx="2832100" cy="6096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403823"/>
            <a:ext cx="8229600" cy="4851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500"/>
              <a:buFont typeface="Arial"/>
              <a:buNone/>
            </a:pPr>
            <a:r>
              <a:rPr lang="en-US" sz="3500" b="1" i="0" u="none" strike="noStrike" cap="none" dirty="0">
                <a:solidFill>
                  <a:srgbClr val="0076C0"/>
                </a:solidFill>
                <a:latin typeface="Arial"/>
                <a:ea typeface="Arial"/>
                <a:cs typeface="Arial"/>
                <a:sym typeface="Arial"/>
              </a:rPr>
              <a:t>The 7 Cs in Leadership</a:t>
            </a:r>
            <a:endParaRPr sz="3500" b="1" i="0" u="none" strike="noStrike" cap="none" dirty="0">
              <a:solidFill>
                <a:srgbClr val="0076C0"/>
              </a:solidFill>
              <a:latin typeface="Arial"/>
              <a:ea typeface="Arial"/>
              <a:cs typeface="Arial"/>
              <a:sym typeface="Arial"/>
            </a:endParaRPr>
          </a:p>
        </p:txBody>
      </p:sp>
      <p:pic>
        <p:nvPicPr>
          <p:cNvPr id="317" name="Shape 317"/>
          <p:cNvPicPr preferRelativeResize="0">
            <a:picLocks noGrp="1"/>
          </p:cNvPicPr>
          <p:nvPr>
            <p:ph type="body" idx="1"/>
          </p:nvPr>
        </p:nvPicPr>
        <p:blipFill rotWithShape="1">
          <a:blip r:embed="rId3">
            <a:alphaModFix/>
          </a:blip>
          <a:srcRect/>
          <a:stretch/>
        </p:blipFill>
        <p:spPr>
          <a:xfrm>
            <a:off x="831012" y="1262932"/>
            <a:ext cx="7486809" cy="3351916"/>
          </a:xfrm>
          <a:prstGeom prst="rect">
            <a:avLst/>
          </a:prstGeom>
          <a:noFill/>
          <a:ln>
            <a:noFill/>
          </a:ln>
        </p:spPr>
      </p:pic>
      <p:sp>
        <p:nvSpPr>
          <p:cNvPr id="318" name="Shape 318"/>
          <p:cNvSpPr txBox="1"/>
          <p:nvPr/>
        </p:nvSpPr>
        <p:spPr>
          <a:xfrm>
            <a:off x="1328468" y="4760757"/>
            <a:ext cx="6167887" cy="3696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C2C2C"/>
              </a:buClr>
              <a:buSzPts val="1800"/>
              <a:buFont typeface="Corbel"/>
              <a:buNone/>
            </a:pPr>
            <a:r>
              <a:rPr lang="en-US" sz="1800" dirty="0">
                <a:solidFill>
                  <a:srgbClr val="2C2C2C"/>
                </a:solidFill>
                <a:latin typeface="Corbel"/>
                <a:ea typeface="Corbel"/>
                <a:cs typeface="Corbel"/>
                <a:sym typeface="Corbel"/>
              </a:rPr>
              <a:t>Weismuller, PC et al. NASN School Nurse. January 2016: 34-39. </a:t>
            </a:r>
            <a:endParaRPr sz="1800" dirty="0">
              <a:solidFill>
                <a:srgbClr val="2C2C2C"/>
              </a:solidFill>
              <a:latin typeface="Corbel"/>
              <a:ea typeface="Corbel"/>
              <a:cs typeface="Corbel"/>
              <a:sym typeface="Corbel"/>
            </a:endParaRPr>
          </a:p>
        </p:txBody>
      </p:sp>
      <p:sp>
        <p:nvSpPr>
          <p:cNvPr id="319" name="Shape 319"/>
          <p:cNvSpPr/>
          <p:nvPr/>
        </p:nvSpPr>
        <p:spPr>
          <a:xfrm>
            <a:off x="702474" y="1187006"/>
            <a:ext cx="1737360" cy="3455057"/>
          </a:xfrm>
          <a:prstGeom prst="rect">
            <a:avLst/>
          </a:prstGeom>
          <a:noFill/>
          <a:ln w="444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0458B"/>
              </a:solidFill>
              <a:latin typeface="Calibri"/>
              <a:ea typeface="Calibri"/>
              <a:cs typeface="Calibri"/>
              <a:sym typeface="Calibri"/>
            </a:endParaRPr>
          </a:p>
        </p:txBody>
      </p:sp>
      <p:sp>
        <p:nvSpPr>
          <p:cNvPr id="320" name="Shape 320"/>
          <p:cNvSpPr/>
          <p:nvPr/>
        </p:nvSpPr>
        <p:spPr>
          <a:xfrm>
            <a:off x="1264920" y="2253795"/>
            <a:ext cx="6537960" cy="1132618"/>
          </a:xfrm>
          <a:prstGeom prst="rect">
            <a:avLst/>
          </a:prstGeom>
          <a:solidFill>
            <a:srgbClr val="ACB71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dirty="0">
                <a:solidFill>
                  <a:srgbClr val="FFFFFF"/>
                </a:solidFill>
                <a:latin typeface="Calibri"/>
                <a:ea typeface="Calibri"/>
                <a:cs typeface="Calibri"/>
                <a:sym typeface="Calibri"/>
              </a:rPr>
              <a:t>It’s </a:t>
            </a:r>
            <a:r>
              <a:rPr lang="en-US" sz="4000" b="1" i="1" dirty="0">
                <a:solidFill>
                  <a:srgbClr val="0070C0"/>
                </a:solidFill>
                <a:latin typeface="Calibri"/>
                <a:ea typeface="Calibri"/>
                <a:cs typeface="Calibri"/>
                <a:sym typeface="Calibri"/>
              </a:rPr>
              <a:t>what we do </a:t>
            </a:r>
            <a:r>
              <a:rPr lang="en-US" sz="4000" b="1" dirty="0">
                <a:solidFill>
                  <a:srgbClr val="FFFFFF"/>
                </a:solidFill>
                <a:latin typeface="Calibri"/>
                <a:ea typeface="Calibri"/>
                <a:cs typeface="Calibri"/>
                <a:sym typeface="Calibri"/>
              </a:rPr>
              <a:t>as               diabetes educators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fade">
                                      <p:cBhvr>
                                        <p:cTn id="12"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95684" y="34270"/>
            <a:ext cx="8351520" cy="113261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500"/>
              <a:buFont typeface="Arial"/>
              <a:buNone/>
            </a:pPr>
            <a:r>
              <a:rPr lang="en-US" sz="3500" b="1" i="0" u="none" strike="noStrike" cap="none" dirty="0">
                <a:solidFill>
                  <a:srgbClr val="0076C0"/>
                </a:solidFill>
                <a:latin typeface="Arial"/>
                <a:ea typeface="Arial"/>
                <a:cs typeface="Arial"/>
                <a:sym typeface="Arial"/>
              </a:rPr>
              <a:t>So </a:t>
            </a:r>
            <a:r>
              <a:rPr lang="en-US" sz="3500" b="1" i="1" u="none" strike="noStrike" cap="none" dirty="0">
                <a:solidFill>
                  <a:srgbClr val="0076C0"/>
                </a:solidFill>
                <a:latin typeface="Arial"/>
                <a:ea typeface="Arial"/>
                <a:cs typeface="Arial"/>
                <a:sym typeface="Arial"/>
              </a:rPr>
              <a:t>What</a:t>
            </a:r>
            <a:r>
              <a:rPr lang="en-US" sz="3500" b="1" i="0" u="none" strike="noStrike" cap="none" dirty="0">
                <a:solidFill>
                  <a:srgbClr val="0076C0"/>
                </a:solidFill>
                <a:latin typeface="Arial"/>
                <a:ea typeface="Arial"/>
                <a:cs typeface="Arial"/>
                <a:sym typeface="Arial"/>
              </a:rPr>
              <a:t> do </a:t>
            </a:r>
            <a:r>
              <a:rPr lang="en-US" sz="3500" b="1" i="0" u="none" strike="noStrike" cap="none" dirty="0" smtClean="0">
                <a:solidFill>
                  <a:srgbClr val="0076C0"/>
                </a:solidFill>
                <a:latin typeface="Arial"/>
                <a:ea typeface="Arial"/>
                <a:cs typeface="Arial"/>
                <a:sym typeface="Arial"/>
              </a:rPr>
              <a:t>we </a:t>
            </a:r>
            <a:r>
              <a:rPr lang="en-US" sz="3500" b="1" i="0" u="none" strike="noStrike" cap="none" dirty="0">
                <a:solidFill>
                  <a:srgbClr val="0076C0"/>
                </a:solidFill>
                <a:latin typeface="Arial"/>
                <a:ea typeface="Arial"/>
                <a:cs typeface="Arial"/>
                <a:sym typeface="Arial"/>
              </a:rPr>
              <a:t>do… </a:t>
            </a:r>
            <a:r>
              <a:rPr lang="en-US" sz="3500" b="1" i="1" u="none" strike="noStrike" cap="none" dirty="0">
                <a:solidFill>
                  <a:srgbClr val="0076C0"/>
                </a:solidFill>
                <a:latin typeface="Arial"/>
                <a:ea typeface="Arial"/>
                <a:cs typeface="Arial"/>
                <a:sym typeface="Arial"/>
              </a:rPr>
              <a:t>really</a:t>
            </a:r>
            <a:r>
              <a:rPr lang="en-US" sz="3500" b="1" i="0" u="none" strike="noStrike" cap="none" dirty="0">
                <a:solidFill>
                  <a:srgbClr val="0076C0"/>
                </a:solidFill>
                <a:latin typeface="Arial"/>
                <a:ea typeface="Arial"/>
                <a:cs typeface="Arial"/>
                <a:sym typeface="Arial"/>
              </a:rPr>
              <a:t>?</a:t>
            </a:r>
            <a:endParaRPr dirty="0"/>
          </a:p>
        </p:txBody>
      </p:sp>
      <p:sp>
        <p:nvSpPr>
          <p:cNvPr id="327" name="Shape 327"/>
          <p:cNvSpPr txBox="1">
            <a:spLocks noGrp="1"/>
          </p:cNvSpPr>
          <p:nvPr>
            <p:ph type="body" idx="1"/>
          </p:nvPr>
        </p:nvSpPr>
        <p:spPr>
          <a:xfrm>
            <a:off x="798669" y="1223008"/>
            <a:ext cx="8336702" cy="3157601"/>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262626"/>
              </a:buClr>
              <a:buSzPts val="2220"/>
              <a:buFont typeface="Noto Sans Symbols"/>
              <a:buChar char="▪"/>
            </a:pPr>
            <a:r>
              <a:rPr lang="en-US" sz="2220" b="0" i="0" u="none" strike="noStrike" cap="none" dirty="0">
                <a:solidFill>
                  <a:srgbClr val="262626"/>
                </a:solidFill>
                <a:latin typeface="Arial"/>
                <a:ea typeface="Arial"/>
                <a:cs typeface="Arial"/>
                <a:sym typeface="Arial"/>
              </a:rPr>
              <a:t>   </a:t>
            </a:r>
            <a:r>
              <a:rPr lang="en-US" sz="2405" b="0" i="0" u="none" strike="noStrike" cap="none" dirty="0">
                <a:solidFill>
                  <a:srgbClr val="262626"/>
                </a:solidFill>
                <a:latin typeface="Arial"/>
                <a:ea typeface="Arial"/>
                <a:cs typeface="Arial"/>
                <a:sym typeface="Arial"/>
              </a:rPr>
              <a:t>Risk mitigation</a:t>
            </a:r>
            <a:endParaRPr sz="2405" b="0" i="0" u="none" strike="noStrike" cap="none" dirty="0">
              <a:solidFill>
                <a:srgbClr val="262626"/>
              </a:solidFill>
              <a:latin typeface="Arial"/>
              <a:ea typeface="Arial"/>
              <a:cs typeface="Arial"/>
              <a:sym typeface="Arial"/>
            </a:endParaRPr>
          </a:p>
          <a:p>
            <a:pPr marL="342900" marR="0" lvl="0" indent="-342900" algn="l" rtl="0">
              <a:lnSpc>
                <a:spcPct val="80000"/>
              </a:lnSpc>
              <a:spcBef>
                <a:spcPts val="481"/>
              </a:spcBef>
              <a:spcAft>
                <a:spcPts val="0"/>
              </a:spcAft>
              <a:buClr>
                <a:srgbClr val="262626"/>
              </a:buClr>
              <a:buSzPts val="2405"/>
              <a:buFont typeface="Noto Sans Symbols"/>
              <a:buChar char="▪"/>
            </a:pPr>
            <a:r>
              <a:rPr lang="en-US" sz="2405" b="0" i="0" u="none" strike="noStrike" cap="none" dirty="0">
                <a:solidFill>
                  <a:srgbClr val="262626"/>
                </a:solidFill>
                <a:latin typeface="Arial"/>
                <a:ea typeface="Arial"/>
                <a:cs typeface="Arial"/>
                <a:sym typeface="Arial"/>
              </a:rPr>
              <a:t>   Safety </a:t>
            </a:r>
            <a:endParaRPr dirty="0"/>
          </a:p>
          <a:p>
            <a:pPr marL="342900" marR="0" lvl="0" indent="-342900" algn="l" rtl="0">
              <a:lnSpc>
                <a:spcPct val="80000"/>
              </a:lnSpc>
              <a:spcBef>
                <a:spcPts val="481"/>
              </a:spcBef>
              <a:spcAft>
                <a:spcPts val="0"/>
              </a:spcAft>
              <a:buClr>
                <a:srgbClr val="262626"/>
              </a:buClr>
              <a:buSzPts val="2405"/>
              <a:buFont typeface="Noto Sans Symbols"/>
              <a:buChar char="▪"/>
            </a:pPr>
            <a:r>
              <a:rPr lang="en-US" sz="2405" b="0" i="0" u="none" strike="noStrike" cap="none" dirty="0">
                <a:solidFill>
                  <a:srgbClr val="262626"/>
                </a:solidFill>
                <a:latin typeface="Arial"/>
                <a:ea typeface="Arial"/>
                <a:cs typeface="Arial"/>
                <a:sym typeface="Arial"/>
              </a:rPr>
              <a:t>   Quality improvement</a:t>
            </a:r>
            <a:endParaRPr sz="2405" b="0" i="0" u="none" strike="noStrike" cap="none" dirty="0">
              <a:solidFill>
                <a:srgbClr val="262626"/>
              </a:solidFill>
              <a:latin typeface="Arial"/>
              <a:ea typeface="Arial"/>
              <a:cs typeface="Arial"/>
              <a:sym typeface="Arial"/>
            </a:endParaRPr>
          </a:p>
          <a:p>
            <a:pPr marL="342900" marR="0" lvl="0" indent="-342900" algn="l" rtl="0">
              <a:lnSpc>
                <a:spcPct val="80000"/>
              </a:lnSpc>
              <a:spcBef>
                <a:spcPts val="481"/>
              </a:spcBef>
              <a:spcAft>
                <a:spcPts val="0"/>
              </a:spcAft>
              <a:buClr>
                <a:srgbClr val="262626"/>
              </a:buClr>
              <a:buSzPts val="2405"/>
              <a:buFont typeface="Noto Sans Symbols"/>
              <a:buChar char="▪"/>
            </a:pPr>
            <a:r>
              <a:rPr lang="en-US" sz="2405" b="0" i="0" u="none" strike="noStrike" cap="none" dirty="0">
                <a:solidFill>
                  <a:srgbClr val="262626"/>
                </a:solidFill>
                <a:latin typeface="Arial"/>
                <a:ea typeface="Arial"/>
                <a:cs typeface="Arial"/>
                <a:sym typeface="Arial"/>
              </a:rPr>
              <a:t>   Care coordination</a:t>
            </a:r>
            <a:endParaRPr sz="2405" b="0" i="0" u="none" strike="noStrike" cap="none" dirty="0">
              <a:solidFill>
                <a:srgbClr val="262626"/>
              </a:solidFill>
              <a:latin typeface="Arial"/>
              <a:ea typeface="Arial"/>
              <a:cs typeface="Arial"/>
              <a:sym typeface="Arial"/>
            </a:endParaRPr>
          </a:p>
          <a:p>
            <a:pPr marL="342900" lvl="0" indent="-342900">
              <a:lnSpc>
                <a:spcPct val="80000"/>
              </a:lnSpc>
              <a:spcBef>
                <a:spcPts val="481"/>
              </a:spcBef>
              <a:buClr>
                <a:srgbClr val="262626"/>
              </a:buClr>
              <a:buSzPts val="2405"/>
              <a:buFont typeface="Noto Sans Symbols"/>
              <a:buChar char="▪"/>
            </a:pPr>
            <a:r>
              <a:rPr lang="en-US" sz="2405" b="0" i="0" u="none" strike="noStrike" cap="none" dirty="0">
                <a:solidFill>
                  <a:srgbClr val="262626"/>
                </a:solidFill>
                <a:latin typeface="Arial"/>
                <a:ea typeface="Arial"/>
                <a:cs typeface="Arial"/>
                <a:sym typeface="Arial"/>
              </a:rPr>
              <a:t> </a:t>
            </a:r>
            <a:r>
              <a:rPr lang="en-US" sz="2405" b="0" i="0" u="none" strike="noStrike" cap="none" dirty="0" smtClean="0">
                <a:solidFill>
                  <a:srgbClr val="262626"/>
                </a:solidFill>
                <a:latin typeface="Arial"/>
                <a:ea typeface="Arial"/>
                <a:cs typeface="Arial"/>
                <a:sym typeface="Arial"/>
              </a:rPr>
              <a:t>  </a:t>
            </a:r>
            <a:r>
              <a:rPr lang="en-US" sz="2405" dirty="0" smtClean="0">
                <a:solidFill>
                  <a:srgbClr val="262626"/>
                </a:solidFill>
              </a:rPr>
              <a:t>Inter-disciplinary </a:t>
            </a:r>
            <a:r>
              <a:rPr lang="en-US" sz="2405" dirty="0">
                <a:solidFill>
                  <a:srgbClr val="262626"/>
                </a:solidFill>
              </a:rPr>
              <a:t>collaborator </a:t>
            </a:r>
            <a:r>
              <a:rPr lang="en-US" sz="2405" dirty="0" smtClean="0">
                <a:solidFill>
                  <a:srgbClr val="262626"/>
                </a:solidFill>
              </a:rPr>
              <a:t>/ Work </a:t>
            </a:r>
            <a:r>
              <a:rPr lang="en-US" sz="2405" b="0" i="0" u="none" strike="noStrike" cap="none" dirty="0">
                <a:solidFill>
                  <a:srgbClr val="262626"/>
                </a:solidFill>
                <a:latin typeface="Arial"/>
                <a:ea typeface="Arial"/>
                <a:cs typeface="Arial"/>
                <a:sym typeface="Arial"/>
              </a:rPr>
              <a:t>force leveraging </a:t>
            </a:r>
            <a:endParaRPr sz="2405" b="0" i="0" u="none" strike="noStrike" cap="none" dirty="0">
              <a:solidFill>
                <a:srgbClr val="262626"/>
              </a:solidFill>
              <a:latin typeface="Arial"/>
              <a:ea typeface="Arial"/>
              <a:cs typeface="Arial"/>
              <a:sym typeface="Arial"/>
            </a:endParaRPr>
          </a:p>
          <a:p>
            <a:pPr marL="342900" marR="0" lvl="0" indent="-342900" algn="l" rtl="0">
              <a:lnSpc>
                <a:spcPct val="80000"/>
              </a:lnSpc>
              <a:spcBef>
                <a:spcPts val="481"/>
              </a:spcBef>
              <a:spcAft>
                <a:spcPts val="0"/>
              </a:spcAft>
              <a:buClr>
                <a:srgbClr val="262626"/>
              </a:buClr>
              <a:buSzPts val="2405"/>
              <a:buFont typeface="Noto Sans Symbols"/>
              <a:buChar char="▪"/>
            </a:pPr>
            <a:r>
              <a:rPr lang="en-US" sz="2405" b="0" i="0" u="none" strike="noStrike" cap="none" dirty="0">
                <a:solidFill>
                  <a:srgbClr val="262626"/>
                </a:solidFill>
                <a:latin typeface="Arial"/>
                <a:ea typeface="Arial"/>
                <a:cs typeface="Arial"/>
                <a:sym typeface="Arial"/>
              </a:rPr>
              <a:t>   System / care </a:t>
            </a:r>
            <a:r>
              <a:rPr lang="en-US" sz="2405" b="0" i="0" u="none" strike="noStrike" cap="none" dirty="0" smtClean="0">
                <a:solidFill>
                  <a:srgbClr val="262626"/>
                </a:solidFill>
                <a:latin typeface="Arial"/>
                <a:ea typeface="Arial"/>
                <a:cs typeface="Arial"/>
                <a:sym typeface="Arial"/>
              </a:rPr>
              <a:t>design &amp; re-design</a:t>
            </a:r>
            <a:endParaRPr dirty="0"/>
          </a:p>
          <a:p>
            <a:pPr marL="342900" marR="0" lvl="0" indent="-342900" algn="l" rtl="0">
              <a:lnSpc>
                <a:spcPct val="80000"/>
              </a:lnSpc>
              <a:spcBef>
                <a:spcPts val="481"/>
              </a:spcBef>
              <a:spcAft>
                <a:spcPts val="0"/>
              </a:spcAft>
              <a:buClr>
                <a:srgbClr val="262626"/>
              </a:buClr>
              <a:buSzPts val="2405"/>
              <a:buFont typeface="Noto Sans Symbols"/>
              <a:buChar char="▪"/>
            </a:pPr>
            <a:r>
              <a:rPr lang="en-US" sz="2405" b="0" i="0" u="none" strike="noStrike" cap="none" dirty="0">
                <a:solidFill>
                  <a:srgbClr val="262626"/>
                </a:solidFill>
                <a:latin typeface="Arial"/>
                <a:ea typeface="Arial"/>
                <a:cs typeface="Arial"/>
                <a:sym typeface="Arial"/>
              </a:rPr>
              <a:t>   Strategic planning</a:t>
            </a:r>
            <a:endParaRPr sz="2405" b="0" i="0" u="none" strike="noStrike" cap="none" dirty="0">
              <a:solidFill>
                <a:srgbClr val="262626"/>
              </a:solidFill>
              <a:latin typeface="Arial"/>
              <a:ea typeface="Arial"/>
              <a:cs typeface="Arial"/>
              <a:sym typeface="Arial"/>
            </a:endParaRPr>
          </a:p>
        </p:txBody>
      </p:sp>
      <p:sp>
        <p:nvSpPr>
          <p:cNvPr id="328" name="Shape 328"/>
          <p:cNvSpPr/>
          <p:nvPr/>
        </p:nvSpPr>
        <p:spPr>
          <a:xfrm>
            <a:off x="1043078" y="3873260"/>
            <a:ext cx="7338060" cy="919578"/>
          </a:xfrm>
          <a:prstGeom prst="rect">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2400"/>
              <a:buFont typeface="Arial"/>
              <a:buNone/>
            </a:pPr>
            <a:r>
              <a:rPr lang="en-US" sz="2400" b="1" dirty="0">
                <a:solidFill>
                  <a:srgbClr val="FFFFFF"/>
                </a:solidFill>
                <a:latin typeface="Arial"/>
                <a:ea typeface="Arial"/>
                <a:cs typeface="Arial"/>
                <a:sym typeface="Arial"/>
              </a:rPr>
              <a:t>Embrace the same 7 Cs in leadership for system education as we do with patient education. </a:t>
            </a:r>
            <a:endParaRPr dirty="0"/>
          </a:p>
          <a:p>
            <a:pPr marL="0" marR="0" lvl="0" indent="0" algn="ctr" rtl="0">
              <a:spcBef>
                <a:spcPts val="0"/>
              </a:spcBef>
              <a:spcAft>
                <a:spcPts val="0"/>
              </a:spcAft>
              <a:buClr>
                <a:schemeClr val="dk1"/>
              </a:buClr>
              <a:buSzPts val="2400"/>
              <a:buFont typeface="Calibri"/>
              <a:buNone/>
            </a:pPr>
            <a:endParaRPr sz="2400" dirty="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animEffect transition="in" filter="fade">
                                      <p:cBhvr>
                                        <p:cTn id="7" dur="500"/>
                                        <p:tgtEl>
                                          <p:spTgt spid="3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
                                            <p:txEl>
                                              <p:pRg st="1" end="1"/>
                                            </p:txEl>
                                          </p:spTgt>
                                        </p:tgtEl>
                                        <p:attrNameLst>
                                          <p:attrName>style.visibility</p:attrName>
                                        </p:attrNameLst>
                                      </p:cBhvr>
                                      <p:to>
                                        <p:strVal val="visible"/>
                                      </p:to>
                                    </p:set>
                                    <p:animEffect transition="in" filter="fade">
                                      <p:cBhvr>
                                        <p:cTn id="12" dur="500"/>
                                        <p:tgtEl>
                                          <p:spTgt spid="3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
                                            <p:txEl>
                                              <p:pRg st="2" end="2"/>
                                            </p:txEl>
                                          </p:spTgt>
                                        </p:tgtEl>
                                        <p:attrNameLst>
                                          <p:attrName>style.visibility</p:attrName>
                                        </p:attrNameLst>
                                      </p:cBhvr>
                                      <p:to>
                                        <p:strVal val="visible"/>
                                      </p:to>
                                    </p:set>
                                    <p:animEffect transition="in" filter="fade">
                                      <p:cBhvr>
                                        <p:cTn id="17" dur="500"/>
                                        <p:tgtEl>
                                          <p:spTgt spid="3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
                                            <p:txEl>
                                              <p:pRg st="3" end="3"/>
                                            </p:txEl>
                                          </p:spTgt>
                                        </p:tgtEl>
                                        <p:attrNameLst>
                                          <p:attrName>style.visibility</p:attrName>
                                        </p:attrNameLst>
                                      </p:cBhvr>
                                      <p:to>
                                        <p:strVal val="visible"/>
                                      </p:to>
                                    </p:set>
                                    <p:animEffect transition="in" filter="fade">
                                      <p:cBhvr>
                                        <p:cTn id="22" dur="500"/>
                                        <p:tgtEl>
                                          <p:spTgt spid="3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
                                            <p:txEl>
                                              <p:pRg st="4" end="4"/>
                                            </p:txEl>
                                          </p:spTgt>
                                        </p:tgtEl>
                                        <p:attrNameLst>
                                          <p:attrName>style.visibility</p:attrName>
                                        </p:attrNameLst>
                                      </p:cBhvr>
                                      <p:to>
                                        <p:strVal val="visible"/>
                                      </p:to>
                                    </p:set>
                                    <p:animEffect transition="in" filter="fade">
                                      <p:cBhvr>
                                        <p:cTn id="27" dur="500"/>
                                        <p:tgtEl>
                                          <p:spTgt spid="3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
                                            <p:txEl>
                                              <p:pRg st="5" end="5"/>
                                            </p:txEl>
                                          </p:spTgt>
                                        </p:tgtEl>
                                        <p:attrNameLst>
                                          <p:attrName>style.visibility</p:attrName>
                                        </p:attrNameLst>
                                      </p:cBhvr>
                                      <p:to>
                                        <p:strVal val="visible"/>
                                      </p:to>
                                    </p:set>
                                    <p:animEffect transition="in" filter="fade">
                                      <p:cBhvr>
                                        <p:cTn id="32" dur="500"/>
                                        <p:tgtEl>
                                          <p:spTgt spid="3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
                                            <p:txEl>
                                              <p:pRg st="6" end="6"/>
                                            </p:txEl>
                                          </p:spTgt>
                                        </p:tgtEl>
                                        <p:attrNameLst>
                                          <p:attrName>style.visibility</p:attrName>
                                        </p:attrNameLst>
                                      </p:cBhvr>
                                      <p:to>
                                        <p:strVal val="visible"/>
                                      </p:to>
                                    </p:set>
                                    <p:animEffect transition="in" filter="fade">
                                      <p:cBhvr>
                                        <p:cTn id="37" dur="500"/>
                                        <p:tgtEl>
                                          <p:spTgt spid="3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fade">
                                      <p:cBhvr>
                                        <p:cTn id="42"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build="p"/>
      <p:bldP spid="3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579083"/>
            <a:ext cx="8229600" cy="4851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76C0"/>
              </a:buClr>
              <a:buSzPts val="3500"/>
              <a:buFont typeface="Arial"/>
              <a:buNone/>
            </a:pPr>
            <a:endParaRPr sz="3500" b="1" i="0" u="none" strike="noStrike" cap="none">
              <a:solidFill>
                <a:srgbClr val="0076C0"/>
              </a:solidFill>
              <a:latin typeface="Arial"/>
              <a:ea typeface="Arial"/>
              <a:cs typeface="Arial"/>
              <a:sym typeface="Arial"/>
            </a:endParaRPr>
          </a:p>
        </p:txBody>
      </p:sp>
      <p:pic>
        <p:nvPicPr>
          <p:cNvPr id="334" name="Shape 334"/>
          <p:cNvPicPr preferRelativeResize="0"/>
          <p:nvPr/>
        </p:nvPicPr>
        <p:blipFill rotWithShape="1">
          <a:blip r:embed="rId3">
            <a:alphaModFix/>
          </a:blip>
          <a:srcRect/>
          <a:stretch/>
        </p:blipFill>
        <p:spPr>
          <a:xfrm>
            <a:off x="0" y="0"/>
            <a:ext cx="9022080" cy="4049967"/>
          </a:xfrm>
          <a:prstGeom prst="rect">
            <a:avLst/>
          </a:prstGeom>
          <a:noFill/>
          <a:ln>
            <a:noFill/>
          </a:ln>
        </p:spPr>
      </p:pic>
      <p:sp>
        <p:nvSpPr>
          <p:cNvPr id="335" name="Shape 335"/>
          <p:cNvSpPr/>
          <p:nvPr/>
        </p:nvSpPr>
        <p:spPr>
          <a:xfrm>
            <a:off x="685800" y="1890377"/>
            <a:ext cx="7909560" cy="2308319"/>
          </a:xfrm>
          <a:prstGeom prst="rect">
            <a:avLst/>
          </a:prstGeom>
          <a:solidFill>
            <a:srgbClr val="002E8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200"/>
              <a:buFont typeface="Calibri"/>
              <a:buNone/>
            </a:pPr>
            <a:r>
              <a:rPr lang="en-US" sz="3200" b="1">
                <a:solidFill>
                  <a:srgbClr val="FFFFFF"/>
                </a:solidFill>
                <a:latin typeface="Calibri"/>
                <a:ea typeface="Calibri"/>
                <a:cs typeface="Calibri"/>
                <a:sym typeface="Calibri"/>
              </a:rPr>
              <a:t>Language of Diabetes Educators</a:t>
            </a:r>
            <a:endParaRPr/>
          </a:p>
          <a:p>
            <a:pPr marL="0" marR="0" lvl="0" indent="0" algn="ctr" rtl="0">
              <a:spcBef>
                <a:spcPts val="0"/>
              </a:spcBef>
              <a:spcAft>
                <a:spcPts val="0"/>
              </a:spcAft>
              <a:buClr>
                <a:srgbClr val="FFFFFF"/>
              </a:buClr>
              <a:buSzPts val="2200"/>
              <a:buFont typeface="Calibri"/>
              <a:buNone/>
            </a:pPr>
            <a:r>
              <a:rPr lang="en-US" sz="2200" b="1">
                <a:solidFill>
                  <a:srgbClr val="FFFFFF"/>
                </a:solidFill>
                <a:latin typeface="Calibri"/>
                <a:ea typeface="Calibri"/>
                <a:cs typeface="Calibri"/>
                <a:sym typeface="Calibri"/>
              </a:rPr>
              <a:t>How we talk as and about diabetes educators plays an important role in engagement, conceptualization of diabetes educators and our management, treatment outcomes and psychosocial well-being. For diabetes educators, language has an impact on motivation, behaviors and outcomes. </a:t>
            </a:r>
            <a:endParaRPr/>
          </a:p>
        </p:txBody>
      </p:sp>
      <p:sp>
        <p:nvSpPr>
          <p:cNvPr id="336" name="Shape 336"/>
          <p:cNvSpPr txBox="1"/>
          <p:nvPr/>
        </p:nvSpPr>
        <p:spPr>
          <a:xfrm>
            <a:off x="1261757" y="4677856"/>
            <a:ext cx="7406640" cy="3696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458B"/>
              </a:buClr>
              <a:buSzPts val="1800"/>
              <a:buFont typeface="Corbel"/>
              <a:buNone/>
            </a:pPr>
            <a:r>
              <a:rPr lang="en-US" sz="1800" dirty="0">
                <a:solidFill>
                  <a:schemeClr val="tx1">
                    <a:lumMod val="75000"/>
                    <a:lumOff val="25000"/>
                  </a:schemeClr>
                </a:solidFill>
                <a:latin typeface="Corbel"/>
                <a:ea typeface="Corbel"/>
                <a:cs typeface="Corbel"/>
                <a:sym typeface="Corbel"/>
              </a:rPr>
              <a:t>Dickinson, JK et al. Diabetes Care 2017 Dec; 40(12): 1790-1799</a:t>
            </a:r>
            <a:endParaRPr sz="1800" dirty="0">
              <a:solidFill>
                <a:schemeClr val="tx1">
                  <a:lumMod val="75000"/>
                  <a:lumOff val="25000"/>
                </a:schemeClr>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48575" y="251287"/>
            <a:ext cx="8229600" cy="4851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500"/>
              <a:buFont typeface="Arial"/>
              <a:buNone/>
            </a:pPr>
            <a:r>
              <a:rPr lang="en-US" sz="3500" b="1" i="0" u="none" strike="noStrike" cap="none" dirty="0">
                <a:solidFill>
                  <a:srgbClr val="0076C0"/>
                </a:solidFill>
                <a:latin typeface="Arial"/>
                <a:ea typeface="Arial"/>
                <a:cs typeface="Arial"/>
                <a:sym typeface="Arial"/>
              </a:rPr>
              <a:t>Population Health</a:t>
            </a:r>
            <a:endParaRPr sz="3500" b="1" i="0" u="none" strike="noStrike" cap="none" dirty="0">
              <a:solidFill>
                <a:srgbClr val="0076C0"/>
              </a:solidFill>
              <a:latin typeface="Arial"/>
              <a:ea typeface="Arial"/>
              <a:cs typeface="Arial"/>
              <a:sym typeface="Arial"/>
            </a:endParaRPr>
          </a:p>
        </p:txBody>
      </p:sp>
      <p:sp>
        <p:nvSpPr>
          <p:cNvPr id="351" name="Shape 351"/>
          <p:cNvSpPr txBox="1">
            <a:spLocks noGrp="1"/>
          </p:cNvSpPr>
          <p:nvPr>
            <p:ph type="body" idx="1"/>
          </p:nvPr>
        </p:nvSpPr>
        <p:spPr>
          <a:xfrm>
            <a:off x="379562" y="1026543"/>
            <a:ext cx="8462513" cy="3425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lang="en-US" sz="2400" dirty="0"/>
          </a:p>
          <a:p>
            <a:pPr marL="0" marR="0" lvl="0" indent="0" algn="l" rtl="0">
              <a:spcBef>
                <a:spcPts val="0"/>
              </a:spcBef>
              <a:spcAft>
                <a:spcPts val="0"/>
              </a:spcAft>
              <a:buClr>
                <a:schemeClr val="dk1"/>
              </a:buClr>
              <a:buSzPts val="2400"/>
              <a:buFont typeface="Arial"/>
              <a:buNone/>
            </a:pPr>
            <a:r>
              <a:rPr lang="en-US" sz="2400" b="0" i="0" u="none" strike="noStrike" cap="none" dirty="0" smtClean="0">
                <a:solidFill>
                  <a:schemeClr val="dk1"/>
                </a:solidFill>
                <a:latin typeface="Arial"/>
                <a:ea typeface="Arial"/>
                <a:cs typeface="Arial"/>
                <a:sym typeface="Arial"/>
              </a:rPr>
              <a:t> </a:t>
            </a:r>
          </a:p>
          <a:p>
            <a:pPr marL="0" marR="0" lvl="0" indent="0" algn="l" rtl="0">
              <a:spcBef>
                <a:spcPts val="0"/>
              </a:spcBef>
              <a:spcAft>
                <a:spcPts val="0"/>
              </a:spcAft>
              <a:buClr>
                <a:schemeClr val="dk1"/>
              </a:buClr>
              <a:buSzPts val="2400"/>
              <a:buFont typeface="Arial"/>
              <a:buNone/>
            </a:pPr>
            <a:endParaRPr lang="en-US" sz="1200" b="0" i="0" u="none" strike="noStrike" cap="none" dirty="0" smtClean="0">
              <a:solidFill>
                <a:srgbClr val="0070C0"/>
              </a:solidFill>
              <a:latin typeface="Arial"/>
              <a:ea typeface="Arial"/>
              <a:cs typeface="Arial"/>
              <a:sym typeface="Arial"/>
            </a:endParaRPr>
          </a:p>
          <a:p>
            <a:pPr marL="0" marR="0" lvl="0" indent="0" algn="l" rtl="0">
              <a:spcBef>
                <a:spcPts val="0"/>
              </a:spcBef>
              <a:spcAft>
                <a:spcPts val="0"/>
              </a:spcAft>
              <a:buClr>
                <a:schemeClr val="dk1"/>
              </a:buClr>
              <a:buSzPts val="2400"/>
              <a:buFont typeface="Arial"/>
              <a:buNone/>
            </a:pPr>
            <a:endParaRPr lang="en-US" sz="800" dirty="0" smtClean="0">
              <a:solidFill>
                <a:srgbClr val="0070C0"/>
              </a:solidFill>
            </a:endParaRPr>
          </a:p>
          <a:p>
            <a:pPr marL="0" marR="0" lvl="0" indent="0" algn="l" rtl="0">
              <a:spcBef>
                <a:spcPts val="0"/>
              </a:spcBef>
              <a:spcAft>
                <a:spcPts val="0"/>
              </a:spcAft>
              <a:buClr>
                <a:schemeClr val="dk1"/>
              </a:buClr>
              <a:buSzPts val="2400"/>
              <a:buFont typeface="Arial"/>
              <a:buNone/>
            </a:pPr>
            <a:endParaRPr lang="en-US" sz="2400" b="0" i="0" u="none" strike="noStrike" cap="none" dirty="0" smtClean="0">
              <a:solidFill>
                <a:schemeClr val="tx1">
                  <a:lumMod val="85000"/>
                  <a:lumOff val="15000"/>
                </a:schemeClr>
              </a:solidFill>
              <a:latin typeface="Arial"/>
              <a:ea typeface="Arial"/>
              <a:cs typeface="Arial"/>
              <a:sym typeface="Arial"/>
            </a:endParaRPr>
          </a:p>
          <a:p>
            <a:pPr marL="0" marR="0" lvl="0" indent="0" algn="l" rtl="0">
              <a:spcBef>
                <a:spcPts val="0"/>
              </a:spcBef>
              <a:spcAft>
                <a:spcPts val="0"/>
              </a:spcAft>
              <a:buClr>
                <a:schemeClr val="dk1"/>
              </a:buClr>
              <a:buSzPts val="2400"/>
              <a:buFont typeface="Arial"/>
              <a:buNone/>
            </a:pPr>
            <a:endParaRPr lang="en-US" sz="800" dirty="0" smtClean="0">
              <a:solidFill>
                <a:srgbClr val="0070C0"/>
              </a:solidFill>
            </a:endParaRPr>
          </a:p>
          <a:p>
            <a:pPr marL="0" marR="0" lvl="0" indent="0" algn="l" rtl="0">
              <a:spcBef>
                <a:spcPts val="0"/>
              </a:spcBef>
              <a:spcAft>
                <a:spcPts val="0"/>
              </a:spcAft>
              <a:buClr>
                <a:schemeClr val="dk1"/>
              </a:buClr>
              <a:buSzPts val="2400"/>
              <a:buFont typeface="Arial"/>
              <a:buNone/>
            </a:pPr>
            <a:endParaRPr dirty="0">
              <a:solidFill>
                <a:schemeClr val="tx1">
                  <a:lumMod val="85000"/>
                  <a:lumOff val="15000"/>
                </a:schemeClr>
              </a:solidFill>
            </a:endParaRPr>
          </a:p>
        </p:txBody>
      </p:sp>
      <p:sp>
        <p:nvSpPr>
          <p:cNvPr id="352" name="Shape 352"/>
          <p:cNvSpPr txBox="1"/>
          <p:nvPr/>
        </p:nvSpPr>
        <p:spPr>
          <a:xfrm>
            <a:off x="1050682" y="4538495"/>
            <a:ext cx="638556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err="1">
                <a:solidFill>
                  <a:schemeClr val="tx1">
                    <a:lumMod val="85000"/>
                    <a:lumOff val="15000"/>
                  </a:schemeClr>
                </a:solidFill>
                <a:latin typeface="Calibri"/>
                <a:ea typeface="Calibri"/>
                <a:cs typeface="Calibri"/>
                <a:sym typeface="Calibri"/>
              </a:rPr>
              <a:t>Kindig</a:t>
            </a:r>
            <a:r>
              <a:rPr lang="en-US" sz="1800" dirty="0">
                <a:solidFill>
                  <a:schemeClr val="tx1">
                    <a:lumMod val="85000"/>
                    <a:lumOff val="15000"/>
                  </a:schemeClr>
                </a:solidFill>
                <a:latin typeface="Calibri"/>
                <a:ea typeface="Calibri"/>
                <a:cs typeface="Calibri"/>
                <a:sym typeface="Calibri"/>
              </a:rPr>
              <a:t> D, </a:t>
            </a:r>
            <a:r>
              <a:rPr lang="en-US" sz="1800" dirty="0" err="1">
                <a:solidFill>
                  <a:schemeClr val="tx1">
                    <a:lumMod val="85000"/>
                    <a:lumOff val="15000"/>
                  </a:schemeClr>
                </a:solidFill>
                <a:latin typeface="Calibri"/>
                <a:ea typeface="Calibri"/>
                <a:cs typeface="Calibri"/>
                <a:sym typeface="Calibri"/>
              </a:rPr>
              <a:t>Stoddart</a:t>
            </a:r>
            <a:r>
              <a:rPr lang="en-US" sz="1800" dirty="0">
                <a:solidFill>
                  <a:schemeClr val="tx1">
                    <a:lumMod val="85000"/>
                    <a:lumOff val="15000"/>
                  </a:schemeClr>
                </a:solidFill>
                <a:latin typeface="Calibri"/>
                <a:ea typeface="Calibri"/>
                <a:cs typeface="Calibri"/>
                <a:sym typeface="Calibri"/>
              </a:rPr>
              <a:t> G. Am J Public Health </a:t>
            </a:r>
            <a:r>
              <a:rPr lang="en-US" sz="1800" dirty="0" smtClean="0">
                <a:solidFill>
                  <a:schemeClr val="tx1">
                    <a:lumMod val="85000"/>
                    <a:lumOff val="15000"/>
                  </a:schemeClr>
                </a:solidFill>
                <a:latin typeface="Calibri"/>
                <a:ea typeface="Calibri"/>
                <a:cs typeface="Calibri"/>
                <a:sym typeface="Calibri"/>
              </a:rPr>
              <a:t>2003;93:380–383</a:t>
            </a:r>
          </a:p>
          <a:p>
            <a:pPr marL="0" marR="0" lvl="0" indent="0" algn="ctr" rtl="0">
              <a:spcBef>
                <a:spcPts val="0"/>
              </a:spcBef>
              <a:spcAft>
                <a:spcPts val="0"/>
              </a:spcAft>
              <a:buNone/>
            </a:pPr>
            <a:r>
              <a:rPr lang="en-US" sz="1800" dirty="0" smtClean="0">
                <a:solidFill>
                  <a:schemeClr val="tx1">
                    <a:lumMod val="85000"/>
                    <a:lumOff val="15000"/>
                  </a:schemeClr>
                </a:solidFill>
                <a:latin typeface="Calibri"/>
                <a:cs typeface="Calibri"/>
                <a:sym typeface="Calibri"/>
              </a:rPr>
              <a:t>Nash, E. Deloitte’s Life Sciences &amp; Health Care; 2015.  </a:t>
            </a:r>
            <a:endParaRPr dirty="0">
              <a:solidFill>
                <a:schemeClr val="tx1">
                  <a:lumMod val="85000"/>
                  <a:lumOff val="15000"/>
                </a:schemeClr>
              </a:solidFill>
            </a:endParaRPr>
          </a:p>
        </p:txBody>
      </p:sp>
      <p:sp>
        <p:nvSpPr>
          <p:cNvPr id="6" name="Shape 359"/>
          <p:cNvSpPr/>
          <p:nvPr/>
        </p:nvSpPr>
        <p:spPr>
          <a:xfrm>
            <a:off x="1229554" y="2018583"/>
            <a:ext cx="6538822" cy="1328465"/>
          </a:xfrm>
          <a:prstGeom prst="rect">
            <a:avLst/>
          </a:prstGeom>
          <a:solidFill>
            <a:srgbClr val="0070C0"/>
          </a:solidFill>
          <a:ln w="28575" cap="flat" cmpd="sng">
            <a:solidFill>
              <a:schemeClr val="bg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lvl="0" algn="ctr"/>
            <a:r>
              <a:rPr lang="en-US" sz="2400" dirty="0">
                <a:solidFill>
                  <a:schemeClr val="bg1"/>
                </a:solidFill>
              </a:rPr>
              <a:t>The efforts to use health care resources </a:t>
            </a:r>
            <a:r>
              <a:rPr lang="en-US" sz="2400" dirty="0" smtClean="0">
                <a:solidFill>
                  <a:schemeClr val="bg1"/>
                </a:solidFill>
              </a:rPr>
              <a:t>effectively &amp; </a:t>
            </a:r>
            <a:r>
              <a:rPr lang="en-US" sz="2400" dirty="0">
                <a:solidFill>
                  <a:schemeClr val="bg1"/>
                </a:solidFill>
              </a:rPr>
              <a:t>efficiently to improve the lifetime health </a:t>
            </a:r>
            <a:r>
              <a:rPr lang="en-US" sz="2400" dirty="0" smtClean="0">
                <a:solidFill>
                  <a:schemeClr val="bg1"/>
                </a:solidFill>
              </a:rPr>
              <a:t>and wellbeing </a:t>
            </a:r>
            <a:r>
              <a:rPr lang="en-US" sz="2400" dirty="0">
                <a:solidFill>
                  <a:schemeClr val="bg1"/>
                </a:solidFill>
              </a:rPr>
              <a:t>of a specific population</a:t>
            </a:r>
            <a:endParaRPr sz="1800" b="1" dirty="0">
              <a:solidFill>
                <a:schemeClr val="bg1"/>
              </a:solidFill>
              <a:sym typeface="Arial"/>
            </a:endParaRPr>
          </a:p>
        </p:txBody>
      </p:sp>
      <p:sp>
        <p:nvSpPr>
          <p:cNvPr id="3" name="Rectangle 2"/>
          <p:cNvSpPr/>
          <p:nvPr/>
        </p:nvSpPr>
        <p:spPr>
          <a:xfrm>
            <a:off x="1242205" y="845392"/>
            <a:ext cx="6538822" cy="1086928"/>
          </a:xfrm>
          <a:prstGeom prst="rect">
            <a:avLst/>
          </a:prstGeom>
          <a:solidFill>
            <a:srgbClr val="AFB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a:t>
            </a:r>
            <a:r>
              <a:rPr lang="en-US" sz="2400" dirty="0"/>
              <a:t>health outcomes of a group of </a:t>
            </a:r>
            <a:r>
              <a:rPr lang="en-US" sz="2400" dirty="0" smtClean="0"/>
              <a:t>           individuals</a:t>
            </a:r>
            <a:r>
              <a:rPr lang="en-US" sz="2400" dirty="0"/>
              <a:t>, including the distribution </a:t>
            </a:r>
            <a:r>
              <a:rPr lang="en-US" sz="2400" dirty="0" smtClean="0"/>
              <a:t>                of </a:t>
            </a:r>
            <a:r>
              <a:rPr lang="en-US" sz="2400" dirty="0"/>
              <a:t>such outcomes within the group</a:t>
            </a:r>
          </a:p>
        </p:txBody>
      </p:sp>
      <p:sp>
        <p:nvSpPr>
          <p:cNvPr id="8" name="Shape 320"/>
          <p:cNvSpPr/>
          <p:nvPr/>
        </p:nvSpPr>
        <p:spPr>
          <a:xfrm>
            <a:off x="1230416" y="3454828"/>
            <a:ext cx="6537960" cy="1132618"/>
          </a:xfrm>
          <a:prstGeom prst="rect">
            <a:avLst/>
          </a:prstGeom>
          <a:solidFill>
            <a:srgbClr val="ACB71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dirty="0">
                <a:solidFill>
                  <a:srgbClr val="FFFFFF"/>
                </a:solidFill>
                <a:latin typeface="Calibri"/>
                <a:ea typeface="Calibri"/>
                <a:cs typeface="Calibri"/>
                <a:sym typeface="Calibri"/>
              </a:rPr>
              <a:t>It’s </a:t>
            </a:r>
            <a:r>
              <a:rPr lang="en-US" sz="4000" b="1" i="1" dirty="0">
                <a:solidFill>
                  <a:srgbClr val="0070C0"/>
                </a:solidFill>
                <a:latin typeface="Calibri"/>
                <a:ea typeface="Calibri"/>
                <a:cs typeface="Calibri"/>
                <a:sym typeface="Calibri"/>
              </a:rPr>
              <a:t>what we do </a:t>
            </a:r>
            <a:r>
              <a:rPr lang="en-US" sz="4000" b="1" dirty="0">
                <a:solidFill>
                  <a:srgbClr val="FFFFFF"/>
                </a:solidFill>
                <a:latin typeface="Calibri"/>
                <a:ea typeface="Calibri"/>
                <a:cs typeface="Calibri"/>
                <a:sym typeface="Calibri"/>
              </a:rPr>
              <a:t>as               diabetes educators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114406"/>
            <a:ext cx="8229600" cy="8580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600"/>
              <a:buFont typeface="Arial"/>
              <a:buNone/>
            </a:pPr>
            <a:r>
              <a:rPr lang="en-US" sz="3600" b="1" i="0" u="none" strike="noStrike" cap="none">
                <a:solidFill>
                  <a:srgbClr val="0076C0"/>
                </a:solidFill>
                <a:latin typeface="Arial"/>
                <a:ea typeface="Arial"/>
                <a:cs typeface="Arial"/>
                <a:sym typeface="Arial"/>
              </a:rPr>
              <a:t>The Chronic Care Model</a:t>
            </a:r>
            <a:endParaRPr/>
          </a:p>
        </p:txBody>
      </p:sp>
      <p:sp>
        <p:nvSpPr>
          <p:cNvPr id="359" name="Shape 359"/>
          <p:cNvSpPr/>
          <p:nvPr/>
        </p:nvSpPr>
        <p:spPr>
          <a:xfrm>
            <a:off x="867374" y="1097280"/>
            <a:ext cx="1798320" cy="929640"/>
          </a:xfrm>
          <a:prstGeom prst="rect">
            <a:avLst/>
          </a:prstGeom>
          <a:solidFill>
            <a:srgbClr val="ACB71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262626"/>
                </a:solidFill>
                <a:latin typeface="Arial"/>
                <a:ea typeface="Arial"/>
                <a:cs typeface="Arial"/>
                <a:sym typeface="Arial"/>
              </a:rPr>
              <a:t>Delivery System Design</a:t>
            </a:r>
            <a:endParaRPr sz="1800" b="1" dirty="0">
              <a:solidFill>
                <a:srgbClr val="262626"/>
              </a:solidFill>
              <a:latin typeface="Arial"/>
              <a:ea typeface="Arial"/>
              <a:cs typeface="Arial"/>
              <a:sym typeface="Arial"/>
            </a:endParaRPr>
          </a:p>
        </p:txBody>
      </p:sp>
      <p:sp>
        <p:nvSpPr>
          <p:cNvPr id="360" name="Shape 360"/>
          <p:cNvSpPr/>
          <p:nvPr/>
        </p:nvSpPr>
        <p:spPr>
          <a:xfrm>
            <a:off x="3540560" y="1097280"/>
            <a:ext cx="1798320" cy="929640"/>
          </a:xfrm>
          <a:prstGeom prst="rect">
            <a:avLst/>
          </a:prstGeom>
          <a:solidFill>
            <a:srgbClr val="ACB71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Arial"/>
                <a:ea typeface="Arial"/>
                <a:cs typeface="Arial"/>
                <a:sym typeface="Arial"/>
              </a:rPr>
              <a:t>Self-Management Support</a:t>
            </a:r>
            <a:endParaRPr sz="1800" b="1">
              <a:solidFill>
                <a:srgbClr val="262626"/>
              </a:solidFill>
              <a:latin typeface="Arial"/>
              <a:ea typeface="Arial"/>
              <a:cs typeface="Arial"/>
              <a:sym typeface="Arial"/>
            </a:endParaRPr>
          </a:p>
        </p:txBody>
      </p:sp>
      <p:sp>
        <p:nvSpPr>
          <p:cNvPr id="361" name="Shape 361"/>
          <p:cNvSpPr/>
          <p:nvPr/>
        </p:nvSpPr>
        <p:spPr>
          <a:xfrm>
            <a:off x="6191892" y="1097280"/>
            <a:ext cx="1798320" cy="929640"/>
          </a:xfrm>
          <a:prstGeom prst="rect">
            <a:avLst/>
          </a:prstGeom>
          <a:solidFill>
            <a:srgbClr val="ACB71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Arial"/>
                <a:ea typeface="Arial"/>
                <a:cs typeface="Arial"/>
                <a:sym typeface="Arial"/>
              </a:rPr>
              <a:t>Decision Support</a:t>
            </a:r>
            <a:endParaRPr sz="1800" b="1">
              <a:solidFill>
                <a:srgbClr val="262626"/>
              </a:solidFill>
              <a:latin typeface="Arial"/>
              <a:ea typeface="Arial"/>
              <a:cs typeface="Arial"/>
              <a:sym typeface="Arial"/>
            </a:endParaRPr>
          </a:p>
        </p:txBody>
      </p:sp>
      <p:sp>
        <p:nvSpPr>
          <p:cNvPr id="362" name="Shape 362"/>
          <p:cNvSpPr/>
          <p:nvPr/>
        </p:nvSpPr>
        <p:spPr>
          <a:xfrm>
            <a:off x="858748" y="2280392"/>
            <a:ext cx="1798320" cy="929640"/>
          </a:xfrm>
          <a:prstGeom prst="rect">
            <a:avLst/>
          </a:prstGeom>
          <a:solidFill>
            <a:srgbClr val="ACB71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262626"/>
                </a:solidFill>
                <a:latin typeface="Arial"/>
                <a:ea typeface="Arial"/>
                <a:cs typeface="Arial"/>
                <a:sym typeface="Arial"/>
              </a:rPr>
              <a:t>Clinical Information Systems</a:t>
            </a:r>
            <a:endParaRPr sz="1800" b="1" dirty="0">
              <a:solidFill>
                <a:srgbClr val="262626"/>
              </a:solidFill>
              <a:latin typeface="Arial"/>
              <a:ea typeface="Arial"/>
              <a:cs typeface="Arial"/>
              <a:sym typeface="Arial"/>
            </a:endParaRPr>
          </a:p>
        </p:txBody>
      </p:sp>
      <p:sp>
        <p:nvSpPr>
          <p:cNvPr id="363" name="Shape 363"/>
          <p:cNvSpPr/>
          <p:nvPr/>
        </p:nvSpPr>
        <p:spPr>
          <a:xfrm>
            <a:off x="3531934" y="2263140"/>
            <a:ext cx="1798320" cy="929640"/>
          </a:xfrm>
          <a:prstGeom prst="rect">
            <a:avLst/>
          </a:prstGeom>
          <a:solidFill>
            <a:srgbClr val="ACB71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Arial"/>
                <a:ea typeface="Arial"/>
                <a:cs typeface="Arial"/>
                <a:sym typeface="Arial"/>
              </a:rPr>
              <a:t>Community Resources &amp; Policies</a:t>
            </a:r>
            <a:endParaRPr sz="1800" b="1">
              <a:solidFill>
                <a:srgbClr val="262626"/>
              </a:solidFill>
              <a:latin typeface="Arial"/>
              <a:ea typeface="Arial"/>
              <a:cs typeface="Arial"/>
              <a:sym typeface="Arial"/>
            </a:endParaRPr>
          </a:p>
        </p:txBody>
      </p:sp>
      <p:sp>
        <p:nvSpPr>
          <p:cNvPr id="364" name="Shape 364"/>
          <p:cNvSpPr/>
          <p:nvPr/>
        </p:nvSpPr>
        <p:spPr>
          <a:xfrm>
            <a:off x="6200518" y="2263140"/>
            <a:ext cx="1798320" cy="935248"/>
          </a:xfrm>
          <a:prstGeom prst="rect">
            <a:avLst/>
          </a:prstGeom>
          <a:solidFill>
            <a:srgbClr val="ACB71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262626"/>
                </a:solidFill>
                <a:latin typeface="Arial"/>
                <a:ea typeface="Arial"/>
                <a:cs typeface="Arial"/>
                <a:sym typeface="Arial"/>
              </a:rPr>
              <a:t>Health Care organization</a:t>
            </a:r>
            <a:endParaRPr sz="1800" b="1" dirty="0">
              <a:solidFill>
                <a:srgbClr val="262626"/>
              </a:solidFill>
              <a:latin typeface="Arial"/>
              <a:ea typeface="Arial"/>
              <a:cs typeface="Arial"/>
              <a:sym typeface="Arial"/>
            </a:endParaRPr>
          </a:p>
        </p:txBody>
      </p:sp>
      <p:sp>
        <p:nvSpPr>
          <p:cNvPr id="365" name="Shape 365"/>
          <p:cNvSpPr/>
          <p:nvPr/>
        </p:nvSpPr>
        <p:spPr>
          <a:xfrm>
            <a:off x="855302" y="3436620"/>
            <a:ext cx="2373630" cy="1242060"/>
          </a:xfrm>
          <a:prstGeom prst="ellipse">
            <a:avLst/>
          </a:prstGeom>
          <a:solidFill>
            <a:srgbClr val="0076C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Informed </a:t>
            </a:r>
            <a:r>
              <a:rPr lang="en-US" sz="2000" dirty="0" smtClean="0">
                <a:solidFill>
                  <a:schemeClr val="lt1"/>
                </a:solidFill>
                <a:latin typeface="Arial"/>
                <a:ea typeface="Arial"/>
                <a:cs typeface="Arial"/>
                <a:sym typeface="Arial"/>
              </a:rPr>
              <a:t>Activated Patient </a:t>
            </a:r>
            <a:endParaRPr sz="2000" dirty="0">
              <a:solidFill>
                <a:schemeClr val="lt1"/>
              </a:solidFill>
              <a:latin typeface="Arial"/>
              <a:ea typeface="Arial"/>
              <a:cs typeface="Arial"/>
              <a:sym typeface="Arial"/>
            </a:endParaRPr>
          </a:p>
        </p:txBody>
      </p:sp>
      <p:sp>
        <p:nvSpPr>
          <p:cNvPr id="366" name="Shape 366"/>
          <p:cNvSpPr/>
          <p:nvPr/>
        </p:nvSpPr>
        <p:spPr>
          <a:xfrm>
            <a:off x="5543550" y="3512672"/>
            <a:ext cx="2404110" cy="1265068"/>
          </a:xfrm>
          <a:prstGeom prst="ellipse">
            <a:avLst/>
          </a:prstGeom>
          <a:solidFill>
            <a:srgbClr val="0076C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Prepared  Pro-active Practice Team </a:t>
            </a:r>
            <a:endParaRPr sz="2000" dirty="0">
              <a:solidFill>
                <a:schemeClr val="lt1"/>
              </a:solidFill>
              <a:latin typeface="Arial"/>
              <a:ea typeface="Arial"/>
              <a:cs typeface="Arial"/>
              <a:sym typeface="Arial"/>
            </a:endParaRPr>
          </a:p>
        </p:txBody>
      </p:sp>
      <p:sp>
        <p:nvSpPr>
          <p:cNvPr id="367" name="Shape 367"/>
          <p:cNvSpPr/>
          <p:nvPr/>
        </p:nvSpPr>
        <p:spPr>
          <a:xfrm>
            <a:off x="3408900" y="3672692"/>
            <a:ext cx="1992631" cy="81534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C00000"/>
                </a:solidFill>
                <a:latin typeface="Arial"/>
                <a:ea typeface="Arial"/>
                <a:cs typeface="Arial"/>
                <a:sym typeface="Arial"/>
              </a:rPr>
              <a:t>Productive Interactions</a:t>
            </a:r>
            <a:endParaRPr sz="2000" b="1">
              <a:solidFill>
                <a:srgbClr val="C00000"/>
              </a:solidFill>
              <a:latin typeface="Arial"/>
              <a:ea typeface="Arial"/>
              <a:cs typeface="Arial"/>
              <a:sym typeface="Arial"/>
            </a:endParaRPr>
          </a:p>
        </p:txBody>
      </p:sp>
      <p:cxnSp>
        <p:nvCxnSpPr>
          <p:cNvPr id="368" name="Shape 368"/>
          <p:cNvCxnSpPr/>
          <p:nvPr/>
        </p:nvCxnSpPr>
        <p:spPr>
          <a:xfrm>
            <a:off x="3434778" y="3512672"/>
            <a:ext cx="1992630" cy="0"/>
          </a:xfrm>
          <a:prstGeom prst="straightConnector1">
            <a:avLst/>
          </a:prstGeom>
          <a:noFill/>
          <a:ln w="25400" cap="flat" cmpd="sng">
            <a:solidFill>
              <a:srgbClr val="C00000"/>
            </a:solidFill>
            <a:prstDash val="solid"/>
            <a:round/>
            <a:headEnd type="stealth" w="med" len="med"/>
            <a:tailEnd type="stealth" w="med" len="med"/>
          </a:ln>
          <a:effectLst>
            <a:outerShdw blurRad="40000" dist="20000" dir="5400000" rotWithShape="0">
              <a:srgbClr val="000000">
                <a:alpha val="37647"/>
              </a:srgbClr>
            </a:outerShdw>
          </a:effectLst>
        </p:spPr>
      </p:cxnSp>
      <p:cxnSp>
        <p:nvCxnSpPr>
          <p:cNvPr id="369" name="Shape 369"/>
          <p:cNvCxnSpPr/>
          <p:nvPr/>
        </p:nvCxnSpPr>
        <p:spPr>
          <a:xfrm>
            <a:off x="3443404" y="4617424"/>
            <a:ext cx="1992630" cy="0"/>
          </a:xfrm>
          <a:prstGeom prst="straightConnector1">
            <a:avLst/>
          </a:prstGeom>
          <a:noFill/>
          <a:ln w="25400" cap="flat" cmpd="sng">
            <a:solidFill>
              <a:srgbClr val="C00000"/>
            </a:solidFill>
            <a:prstDash val="solid"/>
            <a:round/>
            <a:headEnd type="stealth" w="med" len="med"/>
            <a:tailEnd type="stealth" w="med" len="med"/>
          </a:ln>
          <a:effectLst>
            <a:outerShdw blurRad="40000" dist="20000" dir="5400000" rotWithShape="0">
              <a:srgbClr val="000000">
                <a:alpha val="37647"/>
              </a:srgbClr>
            </a:outerShdw>
          </a:effectLst>
        </p:spPr>
      </p:cxnSp>
      <p:sp>
        <p:nvSpPr>
          <p:cNvPr id="370" name="Shape 370"/>
          <p:cNvSpPr txBox="1"/>
          <p:nvPr/>
        </p:nvSpPr>
        <p:spPr>
          <a:xfrm>
            <a:off x="2665694" y="4785360"/>
            <a:ext cx="378142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chemeClr val="tx1">
                    <a:lumMod val="75000"/>
                    <a:lumOff val="25000"/>
                  </a:schemeClr>
                </a:solidFill>
                <a:latin typeface="Calibri"/>
                <a:ea typeface="Calibri"/>
                <a:cs typeface="Calibri"/>
                <a:sym typeface="Calibri"/>
                <a:hlinkClick r:id="rId3"/>
              </a:rPr>
              <a:t>http://www.improvingchroniccare.org</a:t>
            </a:r>
            <a:endParaRPr sz="1800" dirty="0">
              <a:solidFill>
                <a:schemeClr val="tx1">
                  <a:lumMod val="75000"/>
                  <a:lumOff val="25000"/>
                </a:schemeClr>
              </a:solidFill>
              <a:latin typeface="Calibri"/>
              <a:ea typeface="Calibri"/>
              <a:cs typeface="Calibri"/>
              <a:sym typeface="Calibri"/>
            </a:endParaRPr>
          </a:p>
          <a:p>
            <a:pPr marL="0" marR="0" lvl="0" indent="0" algn="l" rtl="0">
              <a:spcBef>
                <a:spcPts val="0"/>
              </a:spcBef>
              <a:spcAft>
                <a:spcPts val="0"/>
              </a:spcAft>
              <a:buNone/>
            </a:pPr>
            <a:endParaRPr sz="1800" dirty="0">
              <a:solidFill>
                <a:srgbClr val="26262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533400" y="57203"/>
            <a:ext cx="8229600" cy="85804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76C0"/>
              </a:buClr>
              <a:buSzPts val="3600"/>
              <a:buFont typeface="Arial"/>
              <a:buNone/>
            </a:pPr>
            <a:r>
              <a:rPr lang="en-US" sz="3600" b="1" i="0" u="none" strike="noStrike" cap="none">
                <a:solidFill>
                  <a:srgbClr val="0076C0"/>
                </a:solidFill>
                <a:latin typeface="Arial"/>
                <a:ea typeface="Arial"/>
                <a:cs typeface="Arial"/>
                <a:sym typeface="Arial"/>
              </a:rPr>
              <a:t>IHI Triple (</a:t>
            </a:r>
            <a:r>
              <a:rPr lang="en-US" sz="3600" b="1" i="0" u="none" strike="noStrike" cap="none">
                <a:solidFill>
                  <a:srgbClr val="FF0000"/>
                </a:solidFill>
                <a:latin typeface="Arial"/>
                <a:ea typeface="Arial"/>
                <a:cs typeface="Arial"/>
                <a:sym typeface="Arial"/>
              </a:rPr>
              <a:t>Quadruple</a:t>
            </a:r>
            <a:r>
              <a:rPr lang="en-US" sz="3600" b="1" i="0" u="none" strike="noStrike" cap="none">
                <a:solidFill>
                  <a:srgbClr val="0076C0"/>
                </a:solidFill>
                <a:latin typeface="Arial"/>
                <a:ea typeface="Arial"/>
                <a:cs typeface="Arial"/>
                <a:sym typeface="Arial"/>
              </a:rPr>
              <a:t>) AIM Enterprise</a:t>
            </a:r>
            <a:endParaRPr/>
          </a:p>
        </p:txBody>
      </p:sp>
      <p:pic>
        <p:nvPicPr>
          <p:cNvPr id="377" name="Shape 377"/>
          <p:cNvPicPr preferRelativeResize="0"/>
          <p:nvPr/>
        </p:nvPicPr>
        <p:blipFill rotWithShape="1">
          <a:blip r:embed="rId3">
            <a:alphaModFix/>
          </a:blip>
          <a:srcRect/>
          <a:stretch/>
        </p:blipFill>
        <p:spPr>
          <a:xfrm>
            <a:off x="403860" y="915247"/>
            <a:ext cx="6499860" cy="4059012"/>
          </a:xfrm>
          <a:prstGeom prst="rect">
            <a:avLst/>
          </a:prstGeom>
          <a:noFill/>
          <a:ln>
            <a:noFill/>
          </a:ln>
        </p:spPr>
      </p:pic>
      <p:pic>
        <p:nvPicPr>
          <p:cNvPr id="378" name="Shape 378"/>
          <p:cNvPicPr preferRelativeResize="0"/>
          <p:nvPr/>
        </p:nvPicPr>
        <p:blipFill rotWithShape="1">
          <a:blip r:embed="rId4">
            <a:alphaModFix/>
          </a:blip>
          <a:srcRect/>
          <a:stretch/>
        </p:blipFill>
        <p:spPr>
          <a:xfrm>
            <a:off x="6689725" y="915247"/>
            <a:ext cx="2073275" cy="204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aphicFrame>
        <p:nvGraphicFramePr>
          <p:cNvPr id="391" name="Shape 391"/>
          <p:cNvGraphicFramePr/>
          <p:nvPr>
            <p:extLst>
              <p:ext uri="{D42A27DB-BD31-4B8C-83A1-F6EECF244321}">
                <p14:modId xmlns:p14="http://schemas.microsoft.com/office/powerpoint/2010/main" val="4268305903"/>
              </p:ext>
            </p:extLst>
          </p:nvPr>
        </p:nvGraphicFramePr>
        <p:xfrm>
          <a:off x="121920" y="1453145"/>
          <a:ext cx="8862050" cy="3706685"/>
        </p:xfrm>
        <a:graphic>
          <a:graphicData uri="http://schemas.openxmlformats.org/drawingml/2006/table">
            <a:tbl>
              <a:tblPr firstRow="1" bandRow="1">
                <a:noFill/>
                <a:tableStyleId>{164C5EB1-B673-430C-960D-E561D1FECE35}</a:tableStyleId>
              </a:tblPr>
              <a:tblGrid>
                <a:gridCol w="3276600">
                  <a:extLst>
                    <a:ext uri="{9D8B030D-6E8A-4147-A177-3AD203B41FA5}">
                      <a16:colId xmlns:a16="http://schemas.microsoft.com/office/drawing/2014/main" val="20000"/>
                    </a:ext>
                  </a:extLst>
                </a:gridCol>
                <a:gridCol w="5585450">
                  <a:extLst>
                    <a:ext uri="{9D8B030D-6E8A-4147-A177-3AD203B41FA5}">
                      <a16:colId xmlns:a16="http://schemas.microsoft.com/office/drawing/2014/main" val="20001"/>
                    </a:ext>
                  </a:extLst>
                </a:gridCol>
              </a:tblGrid>
              <a:tr h="329650">
                <a:tc>
                  <a:txBody>
                    <a:bodyPr/>
                    <a:lstStyle/>
                    <a:p>
                      <a:pPr marL="0" marR="0" lvl="0" indent="0" algn="l" rtl="0">
                        <a:spcBef>
                          <a:spcPts val="0"/>
                        </a:spcBef>
                        <a:spcAft>
                          <a:spcPts val="0"/>
                        </a:spcAft>
                        <a:buNone/>
                      </a:pPr>
                      <a:r>
                        <a:rPr lang="en-US" sz="1800" u="none" strike="noStrike" cap="none" dirty="0">
                          <a:latin typeface="Arial"/>
                          <a:ea typeface="Arial"/>
                          <a:cs typeface="Arial"/>
                          <a:sym typeface="Arial"/>
                        </a:rPr>
                        <a:t>3 Core Components </a:t>
                      </a:r>
                      <a:endParaRPr sz="1800" dirty="0">
                        <a:latin typeface="Arial"/>
                        <a:ea typeface="Arial"/>
                        <a:cs typeface="Arial"/>
                        <a:sym typeface="Arial"/>
                      </a:endParaRPr>
                    </a:p>
                  </a:txBody>
                  <a:tcPr marL="91450" marR="91450" marT="34325" marB="34325">
                    <a:solidFill>
                      <a:srgbClr val="0076C0"/>
                    </a:solidFill>
                  </a:tcPr>
                </a:tc>
                <a:tc>
                  <a:txBody>
                    <a:bodyPr/>
                    <a:lstStyle/>
                    <a:p>
                      <a:pPr marL="0" marR="0" lvl="0" indent="0" algn="l" rtl="0">
                        <a:spcBef>
                          <a:spcPts val="0"/>
                        </a:spcBef>
                        <a:spcAft>
                          <a:spcPts val="0"/>
                        </a:spcAft>
                        <a:buNone/>
                      </a:pPr>
                      <a:r>
                        <a:rPr lang="en-US" sz="1800">
                          <a:latin typeface="Arial"/>
                          <a:ea typeface="Arial"/>
                          <a:cs typeface="Arial"/>
                          <a:sym typeface="Arial"/>
                        </a:rPr>
                        <a:t>Key elements</a:t>
                      </a:r>
                      <a:endParaRPr/>
                    </a:p>
                  </a:txBody>
                  <a:tcPr marL="91450" marR="91450" marT="34325" marB="34325">
                    <a:solidFill>
                      <a:srgbClr val="0076C0"/>
                    </a:solidFill>
                  </a:tcPr>
                </a:tc>
                <a:extLst>
                  <a:ext uri="{0D108BD9-81ED-4DB2-BD59-A6C34878D82A}">
                    <a16:rowId xmlns:a16="http://schemas.microsoft.com/office/drawing/2014/main" val="10000"/>
                  </a:ext>
                </a:extLst>
              </a:tr>
              <a:tr h="329650">
                <a:tc rowSpan="3">
                  <a:txBody>
                    <a:bodyPr/>
                    <a:lstStyle/>
                    <a:p>
                      <a:pPr marL="0" marR="0" lvl="0" indent="0" algn="l" rtl="0">
                        <a:lnSpc>
                          <a:spcPct val="100000"/>
                        </a:lnSpc>
                        <a:spcBef>
                          <a:spcPts val="0"/>
                        </a:spcBef>
                        <a:spcAft>
                          <a:spcPts val="0"/>
                        </a:spcAft>
                        <a:buClr>
                          <a:srgbClr val="262626"/>
                        </a:buClr>
                        <a:buSzPts val="1800"/>
                        <a:buFont typeface="Arial"/>
                        <a:buNone/>
                      </a:pPr>
                      <a:r>
                        <a:rPr lang="en-US" sz="1800" b="1">
                          <a:solidFill>
                            <a:srgbClr val="262626"/>
                          </a:solidFill>
                          <a:latin typeface="Arial"/>
                          <a:ea typeface="Arial"/>
                          <a:cs typeface="Arial"/>
                          <a:sym typeface="Arial"/>
                        </a:rPr>
                        <a:t>Creating the right foundation for population management</a:t>
                      </a:r>
                      <a:endParaRPr/>
                    </a:p>
                  </a:txBody>
                  <a:tcPr marL="91450" marR="91450" marT="34325" marB="34325"/>
                </a:tc>
                <a:tc>
                  <a:txBody>
                    <a:bodyPr/>
                    <a:lstStyle/>
                    <a:p>
                      <a:pPr marL="0" marR="0" lvl="0" indent="0" algn="l" rtl="0">
                        <a:spcBef>
                          <a:spcPts val="0"/>
                        </a:spcBef>
                        <a:spcAft>
                          <a:spcPts val="0"/>
                        </a:spcAft>
                        <a:buNone/>
                      </a:pPr>
                      <a:r>
                        <a:rPr lang="en-US" sz="1800" dirty="0">
                          <a:solidFill>
                            <a:schemeClr val="accent6">
                              <a:lumMod val="75000"/>
                            </a:schemeClr>
                          </a:solidFill>
                          <a:latin typeface="Arial"/>
                          <a:ea typeface="Arial"/>
                          <a:cs typeface="Arial"/>
                          <a:sym typeface="Arial"/>
                        </a:rPr>
                        <a:t>Identifying a relevant population</a:t>
                      </a:r>
                      <a:endParaRPr dirty="0">
                        <a:solidFill>
                          <a:schemeClr val="accent6">
                            <a:lumMod val="75000"/>
                          </a:schemeClr>
                        </a:solidFill>
                      </a:endParaRPr>
                    </a:p>
                  </a:txBody>
                  <a:tcPr marL="91450" marR="91450" marT="34325" marB="34325"/>
                </a:tc>
                <a:extLst>
                  <a:ext uri="{0D108BD9-81ED-4DB2-BD59-A6C34878D82A}">
                    <a16:rowId xmlns:a16="http://schemas.microsoft.com/office/drawing/2014/main" val="10001"/>
                  </a:ext>
                </a:extLst>
              </a:tr>
              <a:tr h="406000">
                <a:tc vMerge="1">
                  <a:txBody>
                    <a:bodyPr/>
                    <a:lstStyle/>
                    <a:p>
                      <a:endParaRPr lang="en-US"/>
                    </a:p>
                  </a:txBody>
                  <a:tcPr/>
                </a:tc>
                <a:tc>
                  <a:txBody>
                    <a:bodyPr/>
                    <a:lstStyle/>
                    <a:p>
                      <a:pPr marL="0" marR="0" lvl="0" indent="0" algn="l" rtl="0">
                        <a:spcBef>
                          <a:spcPts val="0"/>
                        </a:spcBef>
                        <a:spcAft>
                          <a:spcPts val="0"/>
                        </a:spcAft>
                        <a:buNone/>
                      </a:pPr>
                      <a:r>
                        <a:rPr lang="en-US" sz="1800">
                          <a:solidFill>
                            <a:srgbClr val="DC640A"/>
                          </a:solidFill>
                          <a:latin typeface="Arial"/>
                          <a:ea typeface="Arial"/>
                          <a:cs typeface="Arial"/>
                          <a:sym typeface="Arial"/>
                        </a:rPr>
                        <a:t>Creating leadership &amp; governance structures</a:t>
                      </a:r>
                      <a:endParaRPr/>
                    </a:p>
                  </a:txBody>
                  <a:tcPr marL="91450" marR="91450" marT="34325" marB="34325"/>
                </a:tc>
                <a:extLst>
                  <a:ext uri="{0D108BD9-81ED-4DB2-BD59-A6C34878D82A}">
                    <a16:rowId xmlns:a16="http://schemas.microsoft.com/office/drawing/2014/main" val="10002"/>
                  </a:ext>
                </a:extLst>
              </a:tr>
              <a:tr h="329650">
                <a:tc vMerge="1">
                  <a:txBody>
                    <a:bodyPr/>
                    <a:lstStyle/>
                    <a:p>
                      <a:endParaRPr lang="en-US"/>
                    </a:p>
                  </a:txBody>
                  <a:tcPr/>
                </a:tc>
                <a:tc>
                  <a:txBody>
                    <a:bodyPr/>
                    <a:lstStyle/>
                    <a:p>
                      <a:pPr marL="0" marR="0" lvl="0" indent="0" algn="l" rtl="0">
                        <a:spcBef>
                          <a:spcPts val="0"/>
                        </a:spcBef>
                        <a:spcAft>
                          <a:spcPts val="0"/>
                        </a:spcAft>
                        <a:buNone/>
                      </a:pPr>
                      <a:r>
                        <a:rPr lang="en-US" sz="1800">
                          <a:solidFill>
                            <a:srgbClr val="EF6D0B"/>
                          </a:solidFill>
                          <a:latin typeface="Arial"/>
                          <a:ea typeface="Arial"/>
                          <a:cs typeface="Arial"/>
                          <a:sym typeface="Arial"/>
                        </a:rPr>
                        <a:t>Purpose with which stakeholders will coalesce</a:t>
                      </a:r>
                      <a:endParaRPr/>
                    </a:p>
                  </a:txBody>
                  <a:tcPr marL="91450" marR="91450" marT="34325" marB="34325"/>
                </a:tc>
                <a:extLst>
                  <a:ext uri="{0D108BD9-81ED-4DB2-BD59-A6C34878D82A}">
                    <a16:rowId xmlns:a16="http://schemas.microsoft.com/office/drawing/2014/main" val="10003"/>
                  </a:ext>
                </a:extLst>
              </a:tr>
              <a:tr h="329650">
                <a:tc rowSpan="4">
                  <a:txBody>
                    <a:bodyPr/>
                    <a:lstStyle/>
                    <a:p>
                      <a:pPr marL="0" marR="0" lvl="0" indent="0" algn="l" rtl="0">
                        <a:lnSpc>
                          <a:spcPct val="100000"/>
                        </a:lnSpc>
                        <a:spcBef>
                          <a:spcPts val="0"/>
                        </a:spcBef>
                        <a:spcAft>
                          <a:spcPts val="0"/>
                        </a:spcAft>
                        <a:buClr>
                          <a:srgbClr val="262626"/>
                        </a:buClr>
                        <a:buSzPts val="1800"/>
                        <a:buFont typeface="Arial"/>
                        <a:buNone/>
                      </a:pPr>
                      <a:r>
                        <a:rPr lang="en-US" sz="1800" b="1" dirty="0">
                          <a:solidFill>
                            <a:srgbClr val="262626"/>
                          </a:solidFill>
                          <a:latin typeface="Arial"/>
                          <a:ea typeface="Arial"/>
                          <a:cs typeface="Arial"/>
                          <a:sym typeface="Arial"/>
                        </a:rPr>
                        <a:t>Managing services at scale for the population</a:t>
                      </a:r>
                      <a:endParaRPr dirty="0"/>
                    </a:p>
                    <a:p>
                      <a:pPr marL="0" marR="0" lvl="0" indent="0" algn="l" rtl="0">
                        <a:spcBef>
                          <a:spcPts val="0"/>
                        </a:spcBef>
                        <a:spcAft>
                          <a:spcPts val="0"/>
                        </a:spcAft>
                        <a:buNone/>
                      </a:pPr>
                      <a:endParaRPr sz="1800" b="1" dirty="0">
                        <a:solidFill>
                          <a:srgbClr val="262626"/>
                        </a:solidFill>
                        <a:latin typeface="Arial"/>
                        <a:ea typeface="Arial"/>
                        <a:cs typeface="Arial"/>
                        <a:sym typeface="Arial"/>
                      </a:endParaRPr>
                    </a:p>
                  </a:txBody>
                  <a:tcPr marL="91450" marR="91450" marT="34325" marB="34325"/>
                </a:tc>
                <a:tc>
                  <a:txBody>
                    <a:bodyPr/>
                    <a:lstStyle/>
                    <a:p>
                      <a:pPr marL="0" marR="0" lvl="0" indent="0" algn="l" rtl="0">
                        <a:spcBef>
                          <a:spcPts val="0"/>
                        </a:spcBef>
                        <a:spcAft>
                          <a:spcPts val="0"/>
                        </a:spcAft>
                        <a:buNone/>
                      </a:pPr>
                      <a:r>
                        <a:rPr lang="en-US" sz="1800" dirty="0">
                          <a:solidFill>
                            <a:schemeClr val="accent6">
                              <a:lumMod val="75000"/>
                            </a:schemeClr>
                          </a:solidFill>
                          <a:latin typeface="Arial"/>
                          <a:ea typeface="Arial"/>
                          <a:cs typeface="Arial"/>
                          <a:sym typeface="Arial"/>
                        </a:rPr>
                        <a:t>Population segment on which to focus</a:t>
                      </a:r>
                      <a:endParaRPr dirty="0">
                        <a:solidFill>
                          <a:schemeClr val="accent6">
                            <a:lumMod val="75000"/>
                          </a:schemeClr>
                        </a:solidFill>
                      </a:endParaRPr>
                    </a:p>
                  </a:txBody>
                  <a:tcPr marL="91450" marR="91450" marT="34325" marB="34325"/>
                </a:tc>
                <a:extLst>
                  <a:ext uri="{0D108BD9-81ED-4DB2-BD59-A6C34878D82A}">
                    <a16:rowId xmlns:a16="http://schemas.microsoft.com/office/drawing/2014/main" val="10004"/>
                  </a:ext>
                </a:extLst>
              </a:tr>
              <a:tr h="329650">
                <a:tc vMerge="1">
                  <a:txBody>
                    <a:bodyPr/>
                    <a:lstStyle/>
                    <a:p>
                      <a:endParaRPr lang="en-US"/>
                    </a:p>
                  </a:txBody>
                  <a:tcPr/>
                </a:tc>
                <a:tc>
                  <a:txBody>
                    <a:bodyPr/>
                    <a:lstStyle/>
                    <a:p>
                      <a:pPr marL="0" marR="0" lvl="0" indent="0" algn="l" rtl="0">
                        <a:spcBef>
                          <a:spcPts val="0"/>
                        </a:spcBef>
                        <a:spcAft>
                          <a:spcPts val="0"/>
                        </a:spcAft>
                        <a:buNone/>
                      </a:pPr>
                      <a:r>
                        <a:rPr lang="en-US" sz="1800">
                          <a:solidFill>
                            <a:srgbClr val="EF6D0B"/>
                          </a:solidFill>
                          <a:latin typeface="Arial"/>
                          <a:ea typeface="Arial"/>
                          <a:cs typeface="Arial"/>
                          <a:sym typeface="Arial"/>
                        </a:rPr>
                        <a:t>Needs and assets assessment / Service redesign</a:t>
                      </a:r>
                      <a:endParaRPr/>
                    </a:p>
                  </a:txBody>
                  <a:tcPr marL="91450" marR="91450" marT="34325" marB="34325"/>
                </a:tc>
                <a:extLst>
                  <a:ext uri="{0D108BD9-81ED-4DB2-BD59-A6C34878D82A}">
                    <a16:rowId xmlns:a16="http://schemas.microsoft.com/office/drawing/2014/main" val="10005"/>
                  </a:ext>
                </a:extLst>
              </a:tr>
              <a:tr h="329650">
                <a:tc vMerge="1">
                  <a:txBody>
                    <a:bodyPr/>
                    <a:lstStyle/>
                    <a:p>
                      <a:endParaRPr lang="en-US"/>
                    </a:p>
                  </a:txBody>
                  <a:tcPr/>
                </a:tc>
                <a:tc>
                  <a:txBody>
                    <a:bodyPr/>
                    <a:lstStyle/>
                    <a:p>
                      <a:pPr marL="0" marR="0" lvl="0" indent="0" algn="l" rtl="0">
                        <a:lnSpc>
                          <a:spcPct val="100000"/>
                        </a:lnSpc>
                        <a:spcBef>
                          <a:spcPts val="0"/>
                        </a:spcBef>
                        <a:spcAft>
                          <a:spcPts val="0"/>
                        </a:spcAft>
                        <a:buClr>
                          <a:srgbClr val="262626"/>
                        </a:buClr>
                        <a:buSzPts val="1800"/>
                        <a:buFont typeface="Arial"/>
                        <a:buNone/>
                      </a:pPr>
                      <a:r>
                        <a:rPr lang="en-US" sz="1800" dirty="0">
                          <a:solidFill>
                            <a:schemeClr val="accent6">
                              <a:lumMod val="75000"/>
                            </a:schemeClr>
                          </a:solidFill>
                          <a:latin typeface="Arial"/>
                          <a:ea typeface="Arial"/>
                          <a:cs typeface="Arial"/>
                          <a:sym typeface="Arial"/>
                        </a:rPr>
                        <a:t>Develop portfolio projects</a:t>
                      </a:r>
                      <a:endParaRPr dirty="0">
                        <a:solidFill>
                          <a:schemeClr val="accent6">
                            <a:lumMod val="75000"/>
                          </a:schemeClr>
                        </a:solidFill>
                      </a:endParaRPr>
                    </a:p>
                  </a:txBody>
                  <a:tcPr marL="91450" marR="91450" marT="34325" marB="34325"/>
                </a:tc>
                <a:extLst>
                  <a:ext uri="{0D108BD9-81ED-4DB2-BD59-A6C34878D82A}">
                    <a16:rowId xmlns:a16="http://schemas.microsoft.com/office/drawing/2014/main" val="10006"/>
                  </a:ext>
                </a:extLst>
              </a:tr>
              <a:tr h="329650">
                <a:tc vMerge="1">
                  <a:txBody>
                    <a:bodyPr/>
                    <a:lstStyle/>
                    <a:p>
                      <a:endParaRPr lang="en-US"/>
                    </a:p>
                  </a:txBody>
                  <a:tcPr/>
                </a:tc>
                <a:tc>
                  <a:txBody>
                    <a:bodyPr/>
                    <a:lstStyle/>
                    <a:p>
                      <a:pPr marL="0" marR="0" lvl="0" indent="0" algn="l" rtl="0">
                        <a:spcBef>
                          <a:spcPts val="0"/>
                        </a:spcBef>
                        <a:spcAft>
                          <a:spcPts val="0"/>
                        </a:spcAft>
                        <a:buNone/>
                      </a:pPr>
                      <a:r>
                        <a:rPr lang="en-US" sz="1800">
                          <a:solidFill>
                            <a:srgbClr val="EF6D0B"/>
                          </a:solidFill>
                          <a:latin typeface="Arial"/>
                          <a:ea typeface="Arial"/>
                          <a:cs typeface="Arial"/>
                          <a:sym typeface="Arial"/>
                        </a:rPr>
                        <a:t>Develop plan for delivering services at scale</a:t>
                      </a:r>
                      <a:endParaRPr/>
                    </a:p>
                  </a:txBody>
                  <a:tcPr marL="91450" marR="91450" marT="34325" marB="34325"/>
                </a:tc>
                <a:extLst>
                  <a:ext uri="{0D108BD9-81ED-4DB2-BD59-A6C34878D82A}">
                    <a16:rowId xmlns:a16="http://schemas.microsoft.com/office/drawing/2014/main" val="10007"/>
                  </a:ext>
                </a:extLst>
              </a:tr>
              <a:tr h="329650">
                <a:tc rowSpan="2">
                  <a:txBody>
                    <a:bodyPr/>
                    <a:lstStyle/>
                    <a:p>
                      <a:pPr marL="0" marR="0" lvl="0" indent="0" algn="l" rtl="0">
                        <a:lnSpc>
                          <a:spcPct val="100000"/>
                        </a:lnSpc>
                        <a:spcBef>
                          <a:spcPts val="0"/>
                        </a:spcBef>
                        <a:spcAft>
                          <a:spcPts val="0"/>
                        </a:spcAft>
                        <a:buClr>
                          <a:srgbClr val="EF6D0B"/>
                        </a:buClr>
                        <a:buSzPts val="1800"/>
                        <a:buFont typeface="Arial"/>
                        <a:buNone/>
                      </a:pPr>
                      <a:r>
                        <a:rPr lang="en-US" sz="1800" b="1" dirty="0">
                          <a:solidFill>
                            <a:schemeClr val="tx1">
                              <a:lumMod val="85000"/>
                              <a:lumOff val="15000"/>
                            </a:schemeClr>
                          </a:solidFill>
                          <a:latin typeface="Arial"/>
                          <a:ea typeface="Arial"/>
                          <a:cs typeface="Arial"/>
                          <a:sym typeface="Arial"/>
                        </a:rPr>
                        <a:t>Establishing a learning system to drive and sustain work over time</a:t>
                      </a:r>
                      <a:endParaRPr dirty="0">
                        <a:solidFill>
                          <a:schemeClr val="tx1">
                            <a:lumMod val="85000"/>
                            <a:lumOff val="15000"/>
                          </a:schemeClr>
                        </a:solidFill>
                      </a:endParaRPr>
                    </a:p>
                  </a:txBody>
                  <a:tcPr marL="91450" marR="91450" marT="34325" marB="34325">
                    <a:solidFill>
                      <a:srgbClr val="DFCFDE"/>
                    </a:solidFill>
                  </a:tcPr>
                </a:tc>
                <a:tc>
                  <a:txBody>
                    <a:bodyPr/>
                    <a:lstStyle/>
                    <a:p>
                      <a:pPr marL="0" marR="0" lvl="0" indent="0" algn="l" rtl="0">
                        <a:spcBef>
                          <a:spcPts val="0"/>
                        </a:spcBef>
                        <a:spcAft>
                          <a:spcPts val="0"/>
                        </a:spcAft>
                        <a:buNone/>
                      </a:pPr>
                      <a:r>
                        <a:rPr lang="en-US" sz="1800" dirty="0">
                          <a:solidFill>
                            <a:schemeClr val="accent6">
                              <a:lumMod val="75000"/>
                            </a:schemeClr>
                          </a:solidFill>
                          <a:latin typeface="Arial"/>
                          <a:ea typeface="Arial"/>
                          <a:cs typeface="Arial"/>
                          <a:sym typeface="Arial"/>
                        </a:rPr>
                        <a:t>Using Population level measures</a:t>
                      </a:r>
                      <a:endParaRPr dirty="0">
                        <a:solidFill>
                          <a:schemeClr val="accent6">
                            <a:lumMod val="75000"/>
                          </a:schemeClr>
                        </a:solidFill>
                      </a:endParaRPr>
                    </a:p>
                  </a:txBody>
                  <a:tcPr marL="91450" marR="91450" marT="34325" marB="34325"/>
                </a:tc>
                <a:extLst>
                  <a:ext uri="{0D108BD9-81ED-4DB2-BD59-A6C34878D82A}">
                    <a16:rowId xmlns:a16="http://schemas.microsoft.com/office/drawing/2014/main" val="10008"/>
                  </a:ext>
                </a:extLst>
              </a:tr>
              <a:tr h="556925">
                <a:tc vMerge="1">
                  <a:txBody>
                    <a:bodyPr/>
                    <a:lstStyle/>
                    <a:p>
                      <a:endParaRPr lang="en-US"/>
                    </a:p>
                  </a:txBody>
                  <a:tcPr/>
                </a:tc>
                <a:tc>
                  <a:txBody>
                    <a:bodyPr/>
                    <a:lstStyle/>
                    <a:p>
                      <a:pPr marL="0" marR="0" lvl="0" indent="0" algn="l" rtl="0">
                        <a:lnSpc>
                          <a:spcPct val="100000"/>
                        </a:lnSpc>
                        <a:spcBef>
                          <a:spcPts val="0"/>
                        </a:spcBef>
                        <a:spcAft>
                          <a:spcPts val="0"/>
                        </a:spcAft>
                        <a:buClr>
                          <a:srgbClr val="262626"/>
                        </a:buClr>
                        <a:buSzPts val="1800"/>
                        <a:buFont typeface="Arial"/>
                        <a:buNone/>
                      </a:pPr>
                      <a:r>
                        <a:rPr lang="en-US" sz="1800" dirty="0">
                          <a:solidFill>
                            <a:schemeClr val="accent6">
                              <a:lumMod val="75000"/>
                            </a:schemeClr>
                          </a:solidFill>
                          <a:latin typeface="Arial"/>
                          <a:ea typeface="Arial"/>
                          <a:cs typeface="Arial"/>
                          <a:sym typeface="Arial"/>
                        </a:rPr>
                        <a:t>Using informative cases</a:t>
                      </a:r>
                      <a:endParaRPr sz="1800" dirty="0">
                        <a:solidFill>
                          <a:schemeClr val="accent6">
                            <a:lumMod val="75000"/>
                          </a:schemeClr>
                        </a:solidFill>
                        <a:latin typeface="Arial"/>
                        <a:ea typeface="Arial"/>
                        <a:cs typeface="Arial"/>
                        <a:sym typeface="Arial"/>
                      </a:endParaRPr>
                    </a:p>
                  </a:txBody>
                  <a:tcPr marL="91450" marR="91450" marT="34325" marB="34325"/>
                </a:tc>
                <a:extLst>
                  <a:ext uri="{0D108BD9-81ED-4DB2-BD59-A6C34878D82A}">
                    <a16:rowId xmlns:a16="http://schemas.microsoft.com/office/drawing/2014/main" val="10009"/>
                  </a:ext>
                </a:extLst>
              </a:tr>
            </a:tbl>
          </a:graphicData>
        </a:graphic>
      </p:graphicFrame>
      <p:pic>
        <p:nvPicPr>
          <p:cNvPr id="392" name="Shape 392"/>
          <p:cNvPicPr preferRelativeResize="0"/>
          <p:nvPr/>
        </p:nvPicPr>
        <p:blipFill rotWithShape="1">
          <a:blip r:embed="rId3">
            <a:alphaModFix/>
          </a:blip>
          <a:srcRect/>
          <a:stretch/>
        </p:blipFill>
        <p:spPr>
          <a:xfrm>
            <a:off x="1493520" y="53849"/>
            <a:ext cx="6380798" cy="1314576"/>
          </a:xfrm>
          <a:prstGeom prst="rect">
            <a:avLst/>
          </a:prstGeom>
          <a:noFill/>
          <a:ln>
            <a:noFill/>
          </a:ln>
        </p:spPr>
      </p:pic>
      <p:sp>
        <p:nvSpPr>
          <p:cNvPr id="4" name="Shape 320"/>
          <p:cNvSpPr/>
          <p:nvPr/>
        </p:nvSpPr>
        <p:spPr>
          <a:xfrm>
            <a:off x="1097567" y="2630678"/>
            <a:ext cx="6537960" cy="1132618"/>
          </a:xfrm>
          <a:prstGeom prst="rect">
            <a:avLst/>
          </a:prstGeom>
          <a:solidFill>
            <a:srgbClr val="ACB71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dirty="0">
                <a:solidFill>
                  <a:srgbClr val="FFFFFF"/>
                </a:solidFill>
                <a:latin typeface="Calibri"/>
                <a:ea typeface="Calibri"/>
                <a:cs typeface="Calibri"/>
                <a:sym typeface="Calibri"/>
              </a:rPr>
              <a:t>It’s </a:t>
            </a:r>
            <a:r>
              <a:rPr lang="en-US" sz="4000" b="1" i="1" dirty="0">
                <a:solidFill>
                  <a:srgbClr val="0070C0"/>
                </a:solidFill>
                <a:latin typeface="Calibri"/>
                <a:ea typeface="Calibri"/>
                <a:cs typeface="Calibri"/>
                <a:sym typeface="Calibri"/>
              </a:rPr>
              <a:t>what we do </a:t>
            </a:r>
            <a:r>
              <a:rPr lang="en-US" sz="4000" b="1" dirty="0">
                <a:solidFill>
                  <a:srgbClr val="FFFFFF"/>
                </a:solidFill>
                <a:latin typeface="Calibri"/>
                <a:ea typeface="Calibri"/>
                <a:cs typeface="Calibri"/>
                <a:sym typeface="Calibri"/>
              </a:rPr>
              <a:t>as               diabetes educators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p:cNvPicPr preferRelativeResize="0">
            <a:picLocks noGrp="1"/>
          </p:cNvPicPr>
          <p:nvPr>
            <p:ph type="body" idx="1"/>
          </p:nvPr>
        </p:nvPicPr>
        <p:blipFill rotWithShape="1">
          <a:blip r:embed="rId3">
            <a:alphaModFix/>
          </a:blip>
          <a:srcRect/>
          <a:stretch/>
        </p:blipFill>
        <p:spPr>
          <a:xfrm>
            <a:off x="540193" y="1547495"/>
            <a:ext cx="7081313" cy="3496945"/>
          </a:xfrm>
          <a:prstGeom prst="rect">
            <a:avLst/>
          </a:prstGeom>
          <a:noFill/>
          <a:ln>
            <a:noFill/>
          </a:ln>
        </p:spPr>
      </p:pic>
      <p:sp>
        <p:nvSpPr>
          <p:cNvPr id="398" name="Shape 398"/>
          <p:cNvSpPr/>
          <p:nvPr/>
        </p:nvSpPr>
        <p:spPr>
          <a:xfrm>
            <a:off x="213359" y="2871418"/>
            <a:ext cx="518643" cy="400420"/>
          </a:xfrm>
          <a:prstGeom prst="star5">
            <a:avLst>
              <a:gd name="adj" fmla="val 19098"/>
              <a:gd name="hf" fmla="val 105146"/>
              <a:gd name="vf" fmla="val 110557"/>
            </a:avLst>
          </a:prstGeom>
          <a:solidFill>
            <a:schemeClr val="accent5"/>
          </a:solidFill>
          <a:ln w="25400" cap="flat" cmpd="sng">
            <a:solidFill>
              <a:srgbClr val="494429"/>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F6D0B"/>
              </a:solidFill>
              <a:latin typeface="Calibri"/>
              <a:ea typeface="Calibri"/>
              <a:cs typeface="Calibri"/>
              <a:sym typeface="Calibri"/>
            </a:endParaRPr>
          </a:p>
        </p:txBody>
      </p:sp>
      <p:sp>
        <p:nvSpPr>
          <p:cNvPr id="399" name="Shape 399"/>
          <p:cNvSpPr/>
          <p:nvPr/>
        </p:nvSpPr>
        <p:spPr>
          <a:xfrm>
            <a:off x="213359" y="3603573"/>
            <a:ext cx="511024" cy="400420"/>
          </a:xfrm>
          <a:prstGeom prst="star5">
            <a:avLst>
              <a:gd name="adj" fmla="val 19098"/>
              <a:gd name="hf" fmla="val 105146"/>
              <a:gd name="vf" fmla="val 110557"/>
            </a:avLst>
          </a:prstGeom>
          <a:solidFill>
            <a:srgbClr val="CCD825"/>
          </a:solidFill>
          <a:ln w="25400" cap="flat" cmpd="sng">
            <a:solidFill>
              <a:srgbClr val="494429"/>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F6D0B"/>
              </a:solidFill>
              <a:latin typeface="Calibri"/>
              <a:ea typeface="Calibri"/>
              <a:cs typeface="Calibri"/>
              <a:sym typeface="Calibri"/>
            </a:endParaRPr>
          </a:p>
        </p:txBody>
      </p:sp>
      <p:sp>
        <p:nvSpPr>
          <p:cNvPr id="400" name="Shape 400"/>
          <p:cNvSpPr/>
          <p:nvPr/>
        </p:nvSpPr>
        <p:spPr>
          <a:xfrm>
            <a:off x="213359" y="4130246"/>
            <a:ext cx="512368" cy="400420"/>
          </a:xfrm>
          <a:prstGeom prst="star5">
            <a:avLst>
              <a:gd name="adj" fmla="val 19098"/>
              <a:gd name="hf" fmla="val 105146"/>
              <a:gd name="vf" fmla="val 110557"/>
            </a:avLst>
          </a:prstGeom>
          <a:solidFill>
            <a:schemeClr val="accent5"/>
          </a:solidFill>
          <a:ln w="25400" cap="flat" cmpd="sng">
            <a:solidFill>
              <a:srgbClr val="494429"/>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F6D0B"/>
              </a:solidFill>
              <a:latin typeface="Calibri"/>
              <a:ea typeface="Calibri"/>
              <a:cs typeface="Calibri"/>
              <a:sym typeface="Calibri"/>
            </a:endParaRPr>
          </a:p>
        </p:txBody>
      </p:sp>
      <p:pic>
        <p:nvPicPr>
          <p:cNvPr id="401" name="Shape 401"/>
          <p:cNvPicPr preferRelativeResize="0"/>
          <p:nvPr/>
        </p:nvPicPr>
        <p:blipFill rotWithShape="1">
          <a:blip r:embed="rId4">
            <a:alphaModFix/>
          </a:blip>
          <a:srcRect/>
          <a:stretch/>
        </p:blipFill>
        <p:spPr>
          <a:xfrm>
            <a:off x="608773" y="44809"/>
            <a:ext cx="6810501" cy="1426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5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fade">
                                      <p:cBhvr>
                                        <p:cTn id="17"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p:cNvPicPr preferRelativeResize="0"/>
          <p:nvPr/>
        </p:nvPicPr>
        <p:blipFill rotWithShape="1">
          <a:blip r:embed="rId3">
            <a:alphaModFix/>
          </a:blip>
          <a:srcRect/>
          <a:stretch/>
        </p:blipFill>
        <p:spPr>
          <a:xfrm>
            <a:off x="608773" y="44809"/>
            <a:ext cx="6810501" cy="1426486"/>
          </a:xfrm>
          <a:prstGeom prst="rect">
            <a:avLst/>
          </a:prstGeom>
          <a:noFill/>
          <a:ln>
            <a:noFill/>
          </a:ln>
        </p:spPr>
      </p:pic>
      <p:pic>
        <p:nvPicPr>
          <p:cNvPr id="407" name="Shape 407"/>
          <p:cNvPicPr preferRelativeResize="0">
            <a:picLocks noGrp="1"/>
          </p:cNvPicPr>
          <p:nvPr>
            <p:ph type="body" idx="1"/>
          </p:nvPr>
        </p:nvPicPr>
        <p:blipFill rotWithShape="1">
          <a:blip r:embed="rId4">
            <a:alphaModFix/>
          </a:blip>
          <a:srcRect/>
          <a:stretch/>
        </p:blipFill>
        <p:spPr>
          <a:xfrm>
            <a:off x="3024709" y="1707515"/>
            <a:ext cx="3048862" cy="3287713"/>
          </a:xfrm>
          <a:prstGeom prst="rect">
            <a:avLst/>
          </a:prstGeom>
          <a:noFill/>
          <a:ln>
            <a:noFill/>
          </a:ln>
        </p:spPr>
      </p:pic>
      <p:sp>
        <p:nvSpPr>
          <p:cNvPr id="408" name="Shape 408"/>
          <p:cNvSpPr/>
          <p:nvPr/>
        </p:nvSpPr>
        <p:spPr>
          <a:xfrm>
            <a:off x="2613660" y="2426974"/>
            <a:ext cx="502920" cy="400420"/>
          </a:xfrm>
          <a:prstGeom prst="star5">
            <a:avLst>
              <a:gd name="adj" fmla="val 19098"/>
              <a:gd name="hf" fmla="val 105146"/>
              <a:gd name="vf" fmla="val 110557"/>
            </a:avLst>
          </a:prstGeom>
          <a:solidFill>
            <a:schemeClr val="accent5"/>
          </a:solidFill>
          <a:ln w="25400" cap="flat" cmpd="sng">
            <a:solidFill>
              <a:srgbClr val="494429"/>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F6D0B"/>
              </a:solidFill>
              <a:latin typeface="Calibri"/>
              <a:ea typeface="Calibri"/>
              <a:cs typeface="Calibri"/>
              <a:sym typeface="Calibri"/>
            </a:endParaRPr>
          </a:p>
        </p:txBody>
      </p:sp>
      <p:sp>
        <p:nvSpPr>
          <p:cNvPr id="409" name="Shape 409"/>
          <p:cNvSpPr/>
          <p:nvPr/>
        </p:nvSpPr>
        <p:spPr>
          <a:xfrm>
            <a:off x="2613660" y="3508905"/>
            <a:ext cx="502920" cy="400420"/>
          </a:xfrm>
          <a:prstGeom prst="star5">
            <a:avLst>
              <a:gd name="adj" fmla="val 19098"/>
              <a:gd name="hf" fmla="val 105146"/>
              <a:gd name="vf" fmla="val 110557"/>
            </a:avLst>
          </a:prstGeom>
          <a:solidFill>
            <a:srgbClr val="CCD825"/>
          </a:solidFill>
          <a:ln w="25400" cap="flat" cmpd="sng">
            <a:solidFill>
              <a:srgbClr val="494429"/>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F6D0B"/>
              </a:solidFill>
              <a:latin typeface="Calibri"/>
              <a:ea typeface="Calibri"/>
              <a:cs typeface="Calibri"/>
              <a:sym typeface="Calibri"/>
            </a:endParaRPr>
          </a:p>
        </p:txBody>
      </p:sp>
      <p:sp>
        <p:nvSpPr>
          <p:cNvPr id="410" name="Shape 410"/>
          <p:cNvSpPr/>
          <p:nvPr/>
        </p:nvSpPr>
        <p:spPr>
          <a:xfrm>
            <a:off x="2613660" y="3981454"/>
            <a:ext cx="502920" cy="400420"/>
          </a:xfrm>
          <a:prstGeom prst="star5">
            <a:avLst>
              <a:gd name="adj" fmla="val 19098"/>
              <a:gd name="hf" fmla="val 105146"/>
              <a:gd name="vf" fmla="val 110557"/>
            </a:avLst>
          </a:prstGeom>
          <a:solidFill>
            <a:schemeClr val="accent5"/>
          </a:solidFill>
          <a:ln w="25400" cap="flat" cmpd="sng">
            <a:solidFill>
              <a:srgbClr val="494429"/>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F6D0B"/>
              </a:solidFill>
              <a:latin typeface="Calibri"/>
              <a:ea typeface="Calibri"/>
              <a:cs typeface="Calibri"/>
              <a:sym typeface="Calibri"/>
            </a:endParaRPr>
          </a:p>
        </p:txBody>
      </p:sp>
      <p:sp>
        <p:nvSpPr>
          <p:cNvPr id="7" name="Shape 320"/>
          <p:cNvSpPr/>
          <p:nvPr/>
        </p:nvSpPr>
        <p:spPr>
          <a:xfrm>
            <a:off x="1264920" y="2253795"/>
            <a:ext cx="6537960" cy="1132618"/>
          </a:xfrm>
          <a:prstGeom prst="rect">
            <a:avLst/>
          </a:prstGeom>
          <a:solidFill>
            <a:srgbClr val="ACB71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dirty="0">
                <a:solidFill>
                  <a:srgbClr val="FFFFFF"/>
                </a:solidFill>
                <a:latin typeface="Calibri"/>
                <a:ea typeface="Calibri"/>
                <a:cs typeface="Calibri"/>
                <a:sym typeface="Calibri"/>
              </a:rPr>
              <a:t>It’s </a:t>
            </a:r>
            <a:r>
              <a:rPr lang="en-US" sz="4000" b="1" i="1" dirty="0">
                <a:solidFill>
                  <a:srgbClr val="0070C0"/>
                </a:solidFill>
                <a:latin typeface="Calibri"/>
                <a:ea typeface="Calibri"/>
                <a:cs typeface="Calibri"/>
                <a:sym typeface="Calibri"/>
              </a:rPr>
              <a:t>what we do </a:t>
            </a:r>
            <a:r>
              <a:rPr lang="en-US" sz="4000" b="1" dirty="0">
                <a:solidFill>
                  <a:srgbClr val="FFFFFF"/>
                </a:solidFill>
                <a:latin typeface="Calibri"/>
                <a:ea typeface="Calibri"/>
                <a:cs typeface="Calibri"/>
                <a:sym typeface="Calibri"/>
              </a:rPr>
              <a:t>as               diabetes educators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5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
                                        </p:tgtEl>
                                        <p:attrNameLst>
                                          <p:attrName>style.visibility</p:attrName>
                                        </p:attrNameLst>
                                      </p:cBhvr>
                                      <p:to>
                                        <p:strVal val="visible"/>
                                      </p:to>
                                    </p:set>
                                    <p:animEffect transition="in" filter="fade">
                                      <p:cBhvr>
                                        <p:cTn id="12" dur="500"/>
                                        <p:tgtEl>
                                          <p:spTgt spid="4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
                                        </p:tgtEl>
                                        <p:attrNameLst>
                                          <p:attrName>style.visibility</p:attrName>
                                        </p:attrNameLst>
                                      </p:cBhvr>
                                      <p:to>
                                        <p:strVal val="visible"/>
                                      </p:to>
                                    </p:set>
                                    <p:animEffect transition="in" filter="fade">
                                      <p:cBhvr>
                                        <p:cTn id="17" dur="500"/>
                                        <p:tgtEl>
                                          <p:spTgt spid="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36183"/>
            <a:ext cx="8229600" cy="4851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200"/>
              <a:buFont typeface="Arial"/>
              <a:buNone/>
            </a:pPr>
            <a:r>
              <a:rPr lang="en-US" sz="3200" b="1" i="0" u="none" strike="noStrike" cap="none" dirty="0">
                <a:solidFill>
                  <a:srgbClr val="0076C0"/>
                </a:solidFill>
                <a:latin typeface="Arial"/>
                <a:ea typeface="Arial"/>
                <a:cs typeface="Arial"/>
                <a:sym typeface="Arial"/>
              </a:rPr>
              <a:t>Population Health framework…..</a:t>
            </a:r>
            <a:endParaRPr sz="3500" b="1" i="0" u="none" strike="noStrike" cap="none" dirty="0">
              <a:solidFill>
                <a:srgbClr val="0076C0"/>
              </a:solidFill>
              <a:latin typeface="Arial"/>
              <a:ea typeface="Arial"/>
              <a:cs typeface="Arial"/>
              <a:sym typeface="Arial"/>
            </a:endParaRPr>
          </a:p>
        </p:txBody>
      </p:sp>
      <p:pic>
        <p:nvPicPr>
          <p:cNvPr id="416" name="Shape 416"/>
          <p:cNvPicPr preferRelativeResize="0">
            <a:picLocks noGrp="1"/>
          </p:cNvPicPr>
          <p:nvPr>
            <p:ph type="body" idx="1"/>
          </p:nvPr>
        </p:nvPicPr>
        <p:blipFill rotWithShape="1">
          <a:blip r:embed="rId3">
            <a:alphaModFix/>
          </a:blip>
          <a:srcRect/>
          <a:stretch/>
        </p:blipFill>
        <p:spPr>
          <a:xfrm>
            <a:off x="908387" y="918548"/>
            <a:ext cx="6721373" cy="4185268"/>
          </a:xfrm>
          <a:prstGeom prst="rect">
            <a:avLst/>
          </a:prstGeom>
          <a:noFill/>
          <a:ln>
            <a:noFill/>
          </a:ln>
        </p:spPr>
      </p:pic>
      <p:sp>
        <p:nvSpPr>
          <p:cNvPr id="417" name="Shape 417"/>
          <p:cNvSpPr txBox="1"/>
          <p:nvPr/>
        </p:nvSpPr>
        <p:spPr>
          <a:xfrm>
            <a:off x="671983" y="4809709"/>
            <a:ext cx="303276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262626"/>
                </a:solidFill>
                <a:latin typeface="Arial"/>
                <a:ea typeface="Arial"/>
                <a:cs typeface="Arial"/>
                <a:sym typeface="Arial"/>
              </a:rPr>
              <a:t>Care Continuum Alliance 2012</a:t>
            </a:r>
            <a:endParaRPr sz="1600" dirty="0">
              <a:solidFill>
                <a:srgbClr val="26262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81000" y="667367"/>
            <a:ext cx="8229600" cy="1697020"/>
          </a:xfrm>
          <a:prstGeom prst="rect">
            <a:avLst/>
          </a:prstGeom>
          <a:noFill/>
          <a:ln>
            <a:noFill/>
          </a:ln>
        </p:spPr>
        <p:txBody>
          <a:bodyPr spcFirstLastPara="1" wrap="square" lIns="91400" tIns="45675" rIns="91400" bIns="45675" anchor="ctr" anchorCtr="0">
            <a:noAutofit/>
          </a:bodyPr>
          <a:lstStyle/>
          <a:p>
            <a:pPr marL="0" marR="0" lvl="0" indent="0" algn="l" rtl="0">
              <a:spcBef>
                <a:spcPts val="0"/>
              </a:spcBef>
              <a:spcAft>
                <a:spcPts val="0"/>
              </a:spcAft>
              <a:buClr>
                <a:srgbClr val="0076C0"/>
              </a:buClr>
              <a:buSzPts val="3500"/>
              <a:buFont typeface="Arial"/>
              <a:buNone/>
            </a:pPr>
            <a:r>
              <a:rPr lang="en-US" sz="3500" b="1" i="0" u="none" strike="noStrike" cap="none" dirty="0">
                <a:solidFill>
                  <a:srgbClr val="0076C0"/>
                </a:solidFill>
                <a:latin typeface="Arial"/>
                <a:ea typeface="Arial"/>
                <a:cs typeface="Arial"/>
                <a:sym typeface="Arial"/>
              </a:rPr>
              <a:t/>
            </a:r>
            <a:br>
              <a:rPr lang="en-US" sz="3500" b="1" i="0" u="none" strike="noStrike" cap="none" dirty="0">
                <a:solidFill>
                  <a:srgbClr val="0076C0"/>
                </a:solidFill>
                <a:latin typeface="Arial"/>
                <a:ea typeface="Arial"/>
                <a:cs typeface="Arial"/>
                <a:sym typeface="Arial"/>
              </a:rPr>
            </a:br>
            <a:r>
              <a:rPr lang="en-US" sz="3500" b="1" i="0" u="none" strike="noStrike" cap="none" dirty="0">
                <a:solidFill>
                  <a:srgbClr val="0076C0"/>
                </a:solidFill>
                <a:latin typeface="Arial"/>
                <a:ea typeface="Arial"/>
                <a:cs typeface="Arial"/>
                <a:sym typeface="Arial"/>
              </a:rPr>
              <a:t/>
            </a:r>
            <a:br>
              <a:rPr lang="en-US" sz="3500" b="1" i="0" u="none" strike="noStrike" cap="none" dirty="0">
                <a:solidFill>
                  <a:srgbClr val="0076C0"/>
                </a:solidFill>
                <a:latin typeface="Arial"/>
                <a:ea typeface="Arial"/>
                <a:cs typeface="Arial"/>
                <a:sym typeface="Arial"/>
              </a:rPr>
            </a:br>
            <a:r>
              <a:rPr lang="en-US" sz="3500" b="0" i="0" u="none" strike="noStrike" cap="none" dirty="0">
                <a:solidFill>
                  <a:srgbClr val="0076C0"/>
                </a:solidFill>
                <a:latin typeface="Arial"/>
                <a:ea typeface="Arial"/>
                <a:cs typeface="Arial"/>
                <a:sym typeface="Arial"/>
              </a:rPr>
              <a:t/>
            </a:r>
            <a:br>
              <a:rPr lang="en-US" sz="3500" b="0" i="0" u="none" strike="noStrike" cap="none" dirty="0">
                <a:solidFill>
                  <a:srgbClr val="0076C0"/>
                </a:solidFill>
                <a:latin typeface="Arial"/>
                <a:ea typeface="Arial"/>
                <a:cs typeface="Arial"/>
                <a:sym typeface="Arial"/>
              </a:rPr>
            </a:br>
            <a:r>
              <a:rPr lang="en-US" sz="3500" b="1" i="0" u="none" strike="noStrike" cap="none" dirty="0">
                <a:solidFill>
                  <a:srgbClr val="0076C0"/>
                </a:solidFill>
                <a:latin typeface="Arial"/>
                <a:ea typeface="Arial"/>
                <a:cs typeface="Arial"/>
                <a:sym typeface="Arial"/>
              </a:rPr>
              <a:t/>
            </a:r>
            <a:br>
              <a:rPr lang="en-US" sz="3500" b="1" i="0" u="none" strike="noStrike" cap="none" dirty="0">
                <a:solidFill>
                  <a:srgbClr val="0076C0"/>
                </a:solidFill>
                <a:latin typeface="Arial"/>
                <a:ea typeface="Arial"/>
                <a:cs typeface="Arial"/>
                <a:sym typeface="Arial"/>
              </a:rPr>
            </a:br>
            <a:r>
              <a:rPr lang="en-US" sz="3500" b="1" i="0" u="none" strike="noStrike" cap="none" dirty="0">
                <a:solidFill>
                  <a:srgbClr val="0076C0"/>
                </a:solidFill>
                <a:latin typeface="Arial"/>
                <a:ea typeface="Arial"/>
                <a:cs typeface="Arial"/>
                <a:sym typeface="Arial"/>
              </a:rPr>
              <a:t/>
            </a:r>
            <a:br>
              <a:rPr lang="en-US" sz="3500" b="1" i="0" u="none" strike="noStrike" cap="none" dirty="0">
                <a:solidFill>
                  <a:srgbClr val="0076C0"/>
                </a:solidFill>
                <a:latin typeface="Arial"/>
                <a:ea typeface="Arial"/>
                <a:cs typeface="Arial"/>
                <a:sym typeface="Arial"/>
              </a:rPr>
            </a:br>
            <a:endParaRPr sz="3500" b="1" i="0" u="none" strike="noStrike" cap="none" dirty="0">
              <a:solidFill>
                <a:srgbClr val="0076C0"/>
              </a:solidFill>
              <a:latin typeface="Arial"/>
              <a:ea typeface="Arial"/>
              <a:cs typeface="Arial"/>
              <a:sym typeface="Arial"/>
            </a:endParaRPr>
          </a:p>
        </p:txBody>
      </p:sp>
      <p:sp>
        <p:nvSpPr>
          <p:cNvPr id="249" name="Shape 249"/>
          <p:cNvSpPr txBox="1"/>
          <p:nvPr/>
        </p:nvSpPr>
        <p:spPr>
          <a:xfrm>
            <a:off x="365760" y="177809"/>
            <a:ext cx="8557260" cy="1801893"/>
          </a:xfrm>
          <a:prstGeom prst="rect">
            <a:avLst/>
          </a:prstGeom>
          <a:noFill/>
          <a:ln>
            <a:noFill/>
          </a:ln>
        </p:spPr>
        <p:txBody>
          <a:bodyPr spcFirstLastPara="1" wrap="square" lIns="91400" tIns="45675" rIns="91400" bIns="45675" anchor="ctr" anchorCtr="0">
            <a:noAutofit/>
          </a:bodyPr>
          <a:lstStyle/>
          <a:p>
            <a:pPr marL="0" marR="0" lvl="0" indent="0" algn="l" rtl="0">
              <a:spcBef>
                <a:spcPts val="0"/>
              </a:spcBef>
              <a:spcAft>
                <a:spcPts val="0"/>
              </a:spcAft>
              <a:buNone/>
            </a:pPr>
            <a:r>
              <a:rPr lang="en-US" sz="3600" b="0" i="0" u="none" strike="noStrike" cap="none" dirty="0">
                <a:solidFill>
                  <a:srgbClr val="ACB71F"/>
                </a:solidFill>
                <a:latin typeface="Arial"/>
                <a:ea typeface="Arial"/>
                <a:cs typeface="Arial"/>
                <a:sym typeface="Arial"/>
              </a:rPr>
              <a:t>Turning Passion into Action: </a:t>
            </a:r>
            <a:endParaRPr sz="3600" dirty="0">
              <a:solidFill>
                <a:srgbClr val="ACB71F"/>
              </a:solidFill>
              <a:latin typeface="Arial"/>
              <a:ea typeface="Arial"/>
              <a:cs typeface="Arial"/>
              <a:sym typeface="Arial"/>
            </a:endParaRPr>
          </a:p>
          <a:p>
            <a:pPr marL="0" marR="0" lvl="0" indent="0" algn="l" rtl="0">
              <a:spcBef>
                <a:spcPts val="0"/>
              </a:spcBef>
              <a:spcAft>
                <a:spcPts val="0"/>
              </a:spcAft>
              <a:buNone/>
            </a:pPr>
            <a:r>
              <a:rPr lang="en-US" sz="3600" dirty="0">
                <a:solidFill>
                  <a:srgbClr val="0076C0"/>
                </a:solidFill>
                <a:latin typeface="Arial"/>
                <a:ea typeface="Arial"/>
                <a:cs typeface="Arial"/>
                <a:sym typeface="Arial"/>
              </a:rPr>
              <a:t>Population Health, Diabetes and the (Certified) Diabetes Educator - Why Me?</a:t>
            </a:r>
            <a:endParaRPr sz="3200" dirty="0">
              <a:solidFill>
                <a:srgbClr val="0076C0"/>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2688811" y="2194560"/>
            <a:ext cx="3029047" cy="27219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396240" y="266663"/>
            <a:ext cx="8229600" cy="4851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500"/>
              <a:buFont typeface="Arial"/>
              <a:buNone/>
            </a:pPr>
            <a:r>
              <a:rPr lang="en-US" sz="3500" b="1" i="0" u="none" strike="noStrike" cap="none">
                <a:solidFill>
                  <a:srgbClr val="0076C0"/>
                </a:solidFill>
                <a:latin typeface="Arial"/>
                <a:ea typeface="Arial"/>
                <a:cs typeface="Arial"/>
                <a:sym typeface="Arial"/>
              </a:rPr>
              <a:t>Health Assessment</a:t>
            </a:r>
            <a:endParaRPr sz="3500" b="1" i="0" u="none" strike="noStrike" cap="none">
              <a:solidFill>
                <a:srgbClr val="0076C0"/>
              </a:solidFill>
              <a:latin typeface="Arial"/>
              <a:ea typeface="Arial"/>
              <a:cs typeface="Arial"/>
              <a:sym typeface="Arial"/>
            </a:endParaRPr>
          </a:p>
        </p:txBody>
      </p:sp>
      <p:sp>
        <p:nvSpPr>
          <p:cNvPr id="423" name="Shape 423"/>
          <p:cNvSpPr txBox="1">
            <a:spLocks noGrp="1"/>
          </p:cNvSpPr>
          <p:nvPr>
            <p:ph type="body" idx="1"/>
          </p:nvPr>
        </p:nvSpPr>
        <p:spPr>
          <a:xfrm>
            <a:off x="457200" y="1275329"/>
            <a:ext cx="3817620" cy="25502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ACB71F"/>
              </a:buClr>
              <a:buSzPts val="2400"/>
              <a:buFont typeface="Arial"/>
              <a:buChar char="•"/>
            </a:pPr>
            <a:r>
              <a:rPr lang="en-US" sz="2400" b="1" i="0" u="none" strike="noStrike" cap="none">
                <a:solidFill>
                  <a:srgbClr val="ACB71F"/>
                </a:solidFill>
                <a:latin typeface="Arial"/>
                <a:ea typeface="Arial"/>
                <a:cs typeface="Arial"/>
                <a:sym typeface="Arial"/>
              </a:rPr>
              <a:t>Health</a:t>
            </a:r>
            <a:r>
              <a:rPr lang="en-US" sz="2400" b="0" i="0" u="none" strike="noStrike" cap="none">
                <a:solidFill>
                  <a:srgbClr val="262626"/>
                </a:solidFill>
                <a:latin typeface="Arial"/>
                <a:ea typeface="Arial"/>
                <a:cs typeface="Arial"/>
                <a:sym typeface="Arial"/>
              </a:rPr>
              <a:t> is a state of complete physical, mental and social well-being and not merely the absence of disease or infirmity.</a:t>
            </a:r>
            <a:endParaRPr/>
          </a:p>
        </p:txBody>
      </p:sp>
      <p:pic>
        <p:nvPicPr>
          <p:cNvPr id="424" name="Shape 424"/>
          <p:cNvPicPr preferRelativeResize="0"/>
          <p:nvPr/>
        </p:nvPicPr>
        <p:blipFill rotWithShape="1">
          <a:blip r:embed="rId3">
            <a:alphaModFix/>
          </a:blip>
          <a:srcRect/>
          <a:stretch/>
        </p:blipFill>
        <p:spPr>
          <a:xfrm>
            <a:off x="4910138" y="1275329"/>
            <a:ext cx="2981325" cy="3028950"/>
          </a:xfrm>
          <a:prstGeom prst="rect">
            <a:avLst/>
          </a:prstGeom>
          <a:noFill/>
          <a:ln>
            <a:noFill/>
          </a:ln>
        </p:spPr>
      </p:pic>
      <p:sp>
        <p:nvSpPr>
          <p:cNvPr id="425" name="Shape 425"/>
          <p:cNvSpPr txBox="1"/>
          <p:nvPr/>
        </p:nvSpPr>
        <p:spPr>
          <a:xfrm>
            <a:off x="784860" y="4631174"/>
            <a:ext cx="618744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62626"/>
                </a:solidFill>
                <a:latin typeface="Calibri"/>
                <a:ea typeface="Calibri"/>
                <a:cs typeface="Calibri"/>
                <a:sym typeface="Calibri"/>
              </a:rPr>
              <a:t>WHO Definition since 1946</a:t>
            </a:r>
            <a:endParaRPr sz="1800">
              <a:solidFill>
                <a:srgbClr val="26262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1445550" y="309025"/>
            <a:ext cx="6351900" cy="92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6C0"/>
              </a:buClr>
              <a:buSzPts val="3500"/>
              <a:buFont typeface="Arial"/>
              <a:buNone/>
            </a:pPr>
            <a:r>
              <a:rPr lang="en-US" sz="3500" b="1" i="0" u="none" strike="noStrike" cap="none">
                <a:solidFill>
                  <a:srgbClr val="0076C0"/>
                </a:solidFill>
                <a:latin typeface="Arial"/>
                <a:ea typeface="Arial"/>
                <a:cs typeface="Arial"/>
                <a:sym typeface="Arial"/>
              </a:rPr>
              <a:t>Social Determinants of Health</a:t>
            </a:r>
            <a:endParaRPr sz="3500" b="1" i="0" u="none" strike="noStrike" cap="none">
              <a:solidFill>
                <a:srgbClr val="0076C0"/>
              </a:solidFill>
              <a:latin typeface="Arial"/>
              <a:ea typeface="Arial"/>
              <a:cs typeface="Arial"/>
              <a:sym typeface="Arial"/>
            </a:endParaRPr>
          </a:p>
        </p:txBody>
      </p:sp>
      <p:sp>
        <p:nvSpPr>
          <p:cNvPr id="431" name="Shape 431"/>
          <p:cNvSpPr txBox="1">
            <a:spLocks noGrp="1"/>
          </p:cNvSpPr>
          <p:nvPr>
            <p:ph type="body" idx="1"/>
          </p:nvPr>
        </p:nvSpPr>
        <p:spPr>
          <a:xfrm>
            <a:off x="987175" y="3486313"/>
            <a:ext cx="7584900" cy="378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27"/>
              </a:spcBef>
              <a:spcAft>
                <a:spcPts val="0"/>
              </a:spcAft>
              <a:buClr>
                <a:schemeClr val="dk1"/>
              </a:buClr>
              <a:buSzPts val="2635"/>
              <a:buFont typeface="Arial"/>
              <a:buNone/>
            </a:pPr>
            <a:endParaRPr sz="3100" b="0" i="0" u="none" strike="noStrike" cap="none">
              <a:solidFill>
                <a:schemeClr val="dk1"/>
              </a:solidFill>
              <a:latin typeface="Arial"/>
              <a:ea typeface="Arial"/>
              <a:cs typeface="Arial"/>
              <a:sym typeface="Arial"/>
            </a:endParaRPr>
          </a:p>
          <a:p>
            <a:pPr marL="342900" marR="0" lvl="0" indent="-175577" algn="l" rtl="0">
              <a:lnSpc>
                <a:spcPct val="90000"/>
              </a:lnSpc>
              <a:spcBef>
                <a:spcPts val="527"/>
              </a:spcBef>
              <a:spcAft>
                <a:spcPts val="0"/>
              </a:spcAft>
              <a:buClr>
                <a:schemeClr val="dk1"/>
              </a:buClr>
              <a:buSzPts val="2635"/>
              <a:buFont typeface="Arial"/>
              <a:buNone/>
            </a:pPr>
            <a:endParaRPr sz="2635" b="0" i="0" u="none" strike="noStrike" cap="none">
              <a:solidFill>
                <a:schemeClr val="dk1"/>
              </a:solidFill>
              <a:latin typeface="Arial"/>
              <a:ea typeface="Arial"/>
              <a:cs typeface="Arial"/>
              <a:sym typeface="Arial"/>
            </a:endParaRPr>
          </a:p>
        </p:txBody>
      </p:sp>
      <p:sp>
        <p:nvSpPr>
          <p:cNvPr id="432" name="Shape 432"/>
          <p:cNvSpPr txBox="1"/>
          <p:nvPr/>
        </p:nvSpPr>
        <p:spPr>
          <a:xfrm>
            <a:off x="547665" y="1656444"/>
            <a:ext cx="3765255" cy="1376315"/>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2400"/>
              <a:buFont typeface="Arial"/>
              <a:buNone/>
            </a:pPr>
            <a:r>
              <a:rPr lang="en-US" sz="2400">
                <a:solidFill>
                  <a:srgbClr val="262626"/>
                </a:solidFill>
                <a:latin typeface="Arial"/>
                <a:ea typeface="Arial"/>
                <a:cs typeface="Arial"/>
                <a:sym typeface="Arial"/>
              </a:rPr>
              <a:t>“The economic, environmental, political, and social conditions in which people live and are responsible for a major part of health inequity worldwide” </a:t>
            </a:r>
            <a:endParaRPr sz="2400">
              <a:solidFill>
                <a:srgbClr val="262626"/>
              </a:solidFill>
              <a:latin typeface="Arial"/>
              <a:ea typeface="Arial"/>
              <a:cs typeface="Arial"/>
              <a:sym typeface="Arial"/>
            </a:endParaRPr>
          </a:p>
        </p:txBody>
      </p:sp>
      <p:sp>
        <p:nvSpPr>
          <p:cNvPr id="433" name="Shape 433" descr="a diagram of the five social determinants of health"/>
          <p:cNvSpPr/>
          <p:nvPr/>
        </p:nvSpPr>
        <p:spPr>
          <a:xfrm>
            <a:off x="63500"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34" name="Shape 434"/>
          <p:cNvPicPr preferRelativeResize="0"/>
          <p:nvPr/>
        </p:nvPicPr>
        <p:blipFill rotWithShape="1">
          <a:blip r:embed="rId3">
            <a:alphaModFix/>
          </a:blip>
          <a:srcRect/>
          <a:stretch/>
        </p:blipFill>
        <p:spPr>
          <a:xfrm>
            <a:off x="4724400" y="1450795"/>
            <a:ext cx="3365183" cy="3115490"/>
          </a:xfrm>
          <a:prstGeom prst="rect">
            <a:avLst/>
          </a:prstGeom>
          <a:noFill/>
          <a:ln>
            <a:noFill/>
          </a:ln>
        </p:spPr>
      </p:pic>
      <p:sp>
        <p:nvSpPr>
          <p:cNvPr id="435" name="Shape 435"/>
          <p:cNvSpPr txBox="1"/>
          <p:nvPr/>
        </p:nvSpPr>
        <p:spPr>
          <a:xfrm>
            <a:off x="63500" y="4787265"/>
            <a:ext cx="747268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262626"/>
                </a:solidFill>
                <a:latin typeface="Arial"/>
                <a:ea typeface="Arial"/>
                <a:cs typeface="Arial"/>
                <a:sym typeface="Arial"/>
              </a:rPr>
              <a:t>HealthyPeople.gov – Healthy People 2020 – Understanding Social Determinants of Health</a:t>
            </a:r>
            <a:endParaRPr sz="1400">
              <a:solidFill>
                <a:srgbClr val="26262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5" y="246244"/>
            <a:ext cx="8103528" cy="544912"/>
          </a:xfrm>
        </p:spPr>
        <p:txBody>
          <a:bodyPr/>
          <a:lstStyle/>
          <a:p>
            <a:r>
              <a:rPr lang="en-US" dirty="0" smtClean="0"/>
              <a:t>Health Disparities and Health Equity</a:t>
            </a:r>
            <a:endParaRPr lang="en-US" dirty="0"/>
          </a:p>
        </p:txBody>
      </p:sp>
      <p:sp>
        <p:nvSpPr>
          <p:cNvPr id="3" name="Text Placeholder 2"/>
          <p:cNvSpPr>
            <a:spLocks noGrp="1"/>
          </p:cNvSpPr>
          <p:nvPr>
            <p:ph type="body" idx="1"/>
          </p:nvPr>
        </p:nvSpPr>
        <p:spPr>
          <a:xfrm>
            <a:off x="819507" y="2469014"/>
            <a:ext cx="7090914" cy="1956320"/>
          </a:xfrm>
          <a:ln w="22225">
            <a:solidFill>
              <a:srgbClr val="0070C0"/>
            </a:solidFill>
          </a:ln>
        </p:spPr>
        <p:txBody>
          <a:bodyPr/>
          <a:lstStyle/>
          <a:p>
            <a:pPr fontAlgn="base">
              <a:buClr>
                <a:srgbClr val="0070C0"/>
              </a:buClr>
              <a:buFont typeface="Arial" panose="020B0604020202020204" pitchFamily="34" charset="0"/>
              <a:buChar char="•"/>
            </a:pPr>
            <a:r>
              <a:rPr lang="en-US" sz="1800" b="1" dirty="0" smtClean="0">
                <a:solidFill>
                  <a:schemeClr val="accent3">
                    <a:lumMod val="75000"/>
                  </a:schemeClr>
                </a:solidFill>
              </a:rPr>
              <a:t>Education: </a:t>
            </a:r>
            <a:r>
              <a:rPr lang="en-US" sz="1800" b="1" dirty="0" smtClean="0">
                <a:solidFill>
                  <a:srgbClr val="0070C0"/>
                </a:solidFill>
              </a:rPr>
              <a:t>Higher education/Literacy</a:t>
            </a:r>
            <a:endParaRPr lang="en-US" sz="1800" b="1" dirty="0">
              <a:solidFill>
                <a:srgbClr val="0070C0"/>
              </a:solidFill>
            </a:endParaRPr>
          </a:p>
          <a:p>
            <a:pPr fontAlgn="base">
              <a:buClr>
                <a:srgbClr val="0070C0"/>
              </a:buClr>
              <a:buFont typeface="Arial" panose="020B0604020202020204" pitchFamily="34" charset="0"/>
              <a:buChar char="•"/>
            </a:pPr>
            <a:r>
              <a:rPr lang="en-US" sz="1800" b="1" dirty="0" smtClean="0">
                <a:solidFill>
                  <a:schemeClr val="accent3">
                    <a:lumMod val="75000"/>
                  </a:schemeClr>
                </a:solidFill>
              </a:rPr>
              <a:t>Economic: </a:t>
            </a:r>
            <a:r>
              <a:rPr lang="en-US" sz="1800" b="1" dirty="0" smtClean="0">
                <a:solidFill>
                  <a:srgbClr val="0070C0"/>
                </a:solidFill>
              </a:rPr>
              <a:t>Food insecurity/Access to nutritious </a:t>
            </a:r>
            <a:r>
              <a:rPr lang="en-US" sz="1800" b="1" dirty="0">
                <a:solidFill>
                  <a:srgbClr val="0070C0"/>
                </a:solidFill>
              </a:rPr>
              <a:t>food</a:t>
            </a:r>
          </a:p>
          <a:p>
            <a:pPr fontAlgn="base">
              <a:buClr>
                <a:srgbClr val="0070C0"/>
              </a:buClr>
              <a:buFont typeface="Arial" panose="020B0604020202020204" pitchFamily="34" charset="0"/>
              <a:buChar char="•"/>
            </a:pPr>
            <a:r>
              <a:rPr lang="en-US" sz="1800" b="1" dirty="0" smtClean="0">
                <a:solidFill>
                  <a:schemeClr val="accent3">
                    <a:lumMod val="75000"/>
                  </a:schemeClr>
                </a:solidFill>
              </a:rPr>
              <a:t>Social/Community Context: </a:t>
            </a:r>
            <a:r>
              <a:rPr lang="en-US" sz="1800" b="1" dirty="0" smtClean="0">
                <a:solidFill>
                  <a:srgbClr val="0070C0"/>
                </a:solidFill>
              </a:rPr>
              <a:t>Civic participation</a:t>
            </a:r>
          </a:p>
          <a:p>
            <a:pPr fontAlgn="base">
              <a:buClr>
                <a:srgbClr val="0070C0"/>
              </a:buClr>
              <a:buFont typeface="Arial" panose="020B0604020202020204" pitchFamily="34" charset="0"/>
              <a:buChar char="•"/>
            </a:pPr>
            <a:r>
              <a:rPr lang="en-US" sz="1800" b="1" dirty="0" smtClean="0">
                <a:solidFill>
                  <a:schemeClr val="accent3">
                    <a:lumMod val="75000"/>
                  </a:schemeClr>
                </a:solidFill>
              </a:rPr>
              <a:t>Neighborhood: </a:t>
            </a:r>
            <a:r>
              <a:rPr lang="en-US" sz="1800" b="1" dirty="0" smtClean="0">
                <a:solidFill>
                  <a:srgbClr val="0070C0"/>
                </a:solidFill>
              </a:rPr>
              <a:t>Quality housing; Affordable transportation</a:t>
            </a:r>
            <a:endParaRPr lang="en-US" sz="1800" b="1" dirty="0">
              <a:solidFill>
                <a:srgbClr val="0070C0"/>
              </a:solidFill>
            </a:endParaRPr>
          </a:p>
          <a:p>
            <a:pPr fontAlgn="base">
              <a:buClr>
                <a:srgbClr val="0070C0"/>
              </a:buClr>
              <a:buFont typeface="Arial" panose="020B0604020202020204" pitchFamily="34" charset="0"/>
              <a:buChar char="•"/>
            </a:pPr>
            <a:r>
              <a:rPr lang="en-US" sz="1800" b="1" dirty="0" smtClean="0">
                <a:solidFill>
                  <a:schemeClr val="accent3">
                    <a:lumMod val="75000"/>
                  </a:schemeClr>
                </a:solidFill>
              </a:rPr>
              <a:t>Health care</a:t>
            </a:r>
            <a:r>
              <a:rPr lang="en-US" sz="1800" b="1" dirty="0" smtClean="0">
                <a:solidFill>
                  <a:srgbClr val="0070C0"/>
                </a:solidFill>
              </a:rPr>
              <a:t>: Access; Cultural literacy; Health insurance</a:t>
            </a:r>
            <a:endParaRPr lang="en-US" dirty="0"/>
          </a:p>
        </p:txBody>
      </p:sp>
      <p:sp>
        <p:nvSpPr>
          <p:cNvPr id="4" name="Rectangle 3"/>
          <p:cNvSpPr/>
          <p:nvPr/>
        </p:nvSpPr>
        <p:spPr>
          <a:xfrm>
            <a:off x="183466" y="1044409"/>
            <a:ext cx="4192858" cy="1200329"/>
          </a:xfrm>
          <a:prstGeom prst="rect">
            <a:avLst/>
          </a:prstGeom>
        </p:spPr>
        <p:txBody>
          <a:bodyPr wrap="square">
            <a:spAutoFit/>
          </a:bodyPr>
          <a:lstStyle/>
          <a:p>
            <a:r>
              <a:rPr lang="en-US" sz="1800" b="1" i="1" dirty="0" smtClean="0">
                <a:solidFill>
                  <a:srgbClr val="A0AC00"/>
                </a:solidFill>
                <a:latin typeface="Arial" panose="020B0604020202020204" pitchFamily="34" charset="0"/>
              </a:rPr>
              <a:t>Health </a:t>
            </a:r>
            <a:r>
              <a:rPr lang="en-US" sz="1800" b="1" i="1" dirty="0">
                <a:solidFill>
                  <a:srgbClr val="A0AC00"/>
                </a:solidFill>
                <a:latin typeface="Arial" panose="020B0604020202020204" pitchFamily="34" charset="0"/>
              </a:rPr>
              <a:t>disparity</a:t>
            </a:r>
            <a:r>
              <a:rPr lang="en-US" sz="1800" b="1" dirty="0">
                <a:solidFill>
                  <a:srgbClr val="A0AC00"/>
                </a:solidFill>
                <a:latin typeface="Arial" panose="020B0604020202020204" pitchFamily="34" charset="0"/>
              </a:rPr>
              <a:t> </a:t>
            </a:r>
            <a:r>
              <a:rPr lang="en-US" sz="1800" b="1" dirty="0" smtClean="0">
                <a:solidFill>
                  <a:schemeClr val="accent3">
                    <a:lumMod val="75000"/>
                  </a:schemeClr>
                </a:solidFill>
                <a:latin typeface="Arial" panose="020B0604020202020204" pitchFamily="34" charset="0"/>
              </a:rPr>
              <a:t> </a:t>
            </a:r>
            <a:r>
              <a:rPr lang="en-US" sz="1800" b="1" dirty="0" smtClean="0">
                <a:solidFill>
                  <a:schemeClr val="tx1">
                    <a:lumMod val="65000"/>
                    <a:lumOff val="35000"/>
                  </a:schemeClr>
                </a:solidFill>
                <a:latin typeface="Arial" panose="020B0604020202020204" pitchFamily="34" charset="0"/>
              </a:rPr>
              <a:t>“</a:t>
            </a:r>
            <a:r>
              <a:rPr lang="en-US" sz="1800" b="1" dirty="0">
                <a:solidFill>
                  <a:schemeClr val="tx1">
                    <a:lumMod val="65000"/>
                    <a:lumOff val="35000"/>
                  </a:schemeClr>
                </a:solidFill>
                <a:latin typeface="Arial" panose="020B0604020202020204" pitchFamily="34" charset="0"/>
              </a:rPr>
              <a:t>a particular type </a:t>
            </a:r>
            <a:r>
              <a:rPr lang="en-US" sz="1800" b="1" dirty="0" smtClean="0">
                <a:solidFill>
                  <a:schemeClr val="tx1">
                    <a:lumMod val="65000"/>
                    <a:lumOff val="35000"/>
                  </a:schemeClr>
                </a:solidFill>
                <a:latin typeface="Arial" panose="020B0604020202020204" pitchFamily="34" charset="0"/>
              </a:rPr>
              <a:t> of </a:t>
            </a:r>
            <a:r>
              <a:rPr lang="en-US" sz="1800" b="1" dirty="0">
                <a:solidFill>
                  <a:schemeClr val="tx1">
                    <a:lumMod val="65000"/>
                    <a:lumOff val="35000"/>
                  </a:schemeClr>
                </a:solidFill>
                <a:latin typeface="Arial" panose="020B0604020202020204" pitchFamily="34" charset="0"/>
              </a:rPr>
              <a:t>health difference that is closely linked with social, economic, </a:t>
            </a:r>
            <a:r>
              <a:rPr lang="en-US" sz="1800" b="1" dirty="0" smtClean="0">
                <a:solidFill>
                  <a:schemeClr val="tx1">
                    <a:lumMod val="65000"/>
                    <a:lumOff val="35000"/>
                  </a:schemeClr>
                </a:solidFill>
                <a:latin typeface="Arial" panose="020B0604020202020204" pitchFamily="34" charset="0"/>
              </a:rPr>
              <a:t>and /  or </a:t>
            </a:r>
            <a:r>
              <a:rPr lang="en-US" sz="1800" b="1" dirty="0">
                <a:solidFill>
                  <a:schemeClr val="tx1">
                    <a:lumMod val="65000"/>
                    <a:lumOff val="35000"/>
                  </a:schemeClr>
                </a:solidFill>
                <a:latin typeface="Arial" panose="020B0604020202020204" pitchFamily="34" charset="0"/>
              </a:rPr>
              <a:t>environmental </a:t>
            </a:r>
            <a:r>
              <a:rPr lang="en-US" sz="1800" b="1" dirty="0" smtClean="0">
                <a:solidFill>
                  <a:schemeClr val="tx1">
                    <a:lumMod val="65000"/>
                    <a:lumOff val="35000"/>
                  </a:schemeClr>
                </a:solidFill>
                <a:latin typeface="Arial" panose="020B0604020202020204" pitchFamily="34" charset="0"/>
              </a:rPr>
              <a:t>disadvantage</a:t>
            </a:r>
            <a:r>
              <a:rPr lang="en-US" sz="1800" b="1" dirty="0" smtClean="0">
                <a:solidFill>
                  <a:schemeClr val="accent3">
                    <a:lumMod val="75000"/>
                  </a:schemeClr>
                </a:solidFill>
                <a:latin typeface="Arial" panose="020B0604020202020204" pitchFamily="34" charset="0"/>
              </a:rPr>
              <a:t>”</a:t>
            </a:r>
            <a:endParaRPr lang="en-US" sz="1800" b="1" dirty="0">
              <a:solidFill>
                <a:schemeClr val="accent3">
                  <a:lumMod val="75000"/>
                </a:schemeClr>
              </a:solidFill>
            </a:endParaRPr>
          </a:p>
        </p:txBody>
      </p:sp>
      <p:sp>
        <p:nvSpPr>
          <p:cNvPr id="5" name="Rectangle 4"/>
          <p:cNvSpPr/>
          <p:nvPr/>
        </p:nvSpPr>
        <p:spPr>
          <a:xfrm>
            <a:off x="4376324" y="1038317"/>
            <a:ext cx="4572000" cy="646331"/>
          </a:xfrm>
          <a:prstGeom prst="rect">
            <a:avLst/>
          </a:prstGeom>
        </p:spPr>
        <p:txBody>
          <a:bodyPr>
            <a:spAutoFit/>
          </a:bodyPr>
          <a:lstStyle/>
          <a:p>
            <a:r>
              <a:rPr lang="en-US" sz="1800" b="1" i="1" dirty="0" smtClean="0">
                <a:solidFill>
                  <a:srgbClr val="A0AC00"/>
                </a:solidFill>
                <a:latin typeface="Arial" panose="020B0604020202020204" pitchFamily="34" charset="0"/>
              </a:rPr>
              <a:t>Health </a:t>
            </a:r>
            <a:r>
              <a:rPr lang="en-US" sz="1800" b="1" i="1" dirty="0">
                <a:solidFill>
                  <a:srgbClr val="A0AC00"/>
                </a:solidFill>
                <a:latin typeface="Arial" panose="020B0604020202020204" pitchFamily="34" charset="0"/>
              </a:rPr>
              <a:t>equity</a:t>
            </a:r>
            <a:r>
              <a:rPr lang="en-US" sz="1800" b="1" dirty="0">
                <a:solidFill>
                  <a:srgbClr val="0070C0"/>
                </a:solidFill>
                <a:latin typeface="Arial" panose="020B0604020202020204" pitchFamily="34" charset="0"/>
              </a:rPr>
              <a:t> </a:t>
            </a:r>
            <a:r>
              <a:rPr lang="en-US" sz="1800" b="1" dirty="0" smtClean="0">
                <a:solidFill>
                  <a:schemeClr val="tx1">
                    <a:lumMod val="65000"/>
                    <a:lumOff val="35000"/>
                  </a:schemeClr>
                </a:solidFill>
                <a:latin typeface="Arial" panose="020B0604020202020204" pitchFamily="34" charset="0"/>
              </a:rPr>
              <a:t>“</a:t>
            </a:r>
            <a:r>
              <a:rPr lang="en-US" sz="1800" b="1" dirty="0">
                <a:solidFill>
                  <a:schemeClr val="tx1">
                    <a:lumMod val="65000"/>
                    <a:lumOff val="35000"/>
                  </a:schemeClr>
                </a:solidFill>
                <a:latin typeface="Arial" panose="020B0604020202020204" pitchFamily="34" charset="0"/>
              </a:rPr>
              <a:t>attainment of the highest level of health for all </a:t>
            </a:r>
            <a:r>
              <a:rPr lang="en-US" sz="1800" b="1" dirty="0" smtClean="0">
                <a:solidFill>
                  <a:schemeClr val="tx1">
                    <a:lumMod val="65000"/>
                    <a:lumOff val="35000"/>
                  </a:schemeClr>
                </a:solidFill>
                <a:latin typeface="Arial" panose="020B0604020202020204" pitchFamily="34" charset="0"/>
              </a:rPr>
              <a:t>people”</a:t>
            </a:r>
            <a:endParaRPr lang="en-US" sz="1800" b="1" dirty="0">
              <a:solidFill>
                <a:schemeClr val="tx1">
                  <a:lumMod val="65000"/>
                  <a:lumOff val="35000"/>
                </a:schemeClr>
              </a:solidFill>
            </a:endParaRPr>
          </a:p>
        </p:txBody>
      </p:sp>
    </p:spTree>
    <p:extLst>
      <p:ext uri="{BB962C8B-B14F-4D97-AF65-F5344CB8AC3E}">
        <p14:creationId xmlns:p14="http://schemas.microsoft.com/office/powerpoint/2010/main" val="1534011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096" y="484193"/>
            <a:ext cx="2747515" cy="485129"/>
          </a:xfrm>
        </p:spPr>
        <p:txBody>
          <a:bodyPr/>
          <a:lstStyle/>
          <a:p>
            <a:r>
              <a:rPr lang="en-US" dirty="0" smtClean="0"/>
              <a:t>Question…</a:t>
            </a:r>
            <a:endParaRPr lang="en-US" dirty="0"/>
          </a:p>
        </p:txBody>
      </p:sp>
      <p:sp>
        <p:nvSpPr>
          <p:cNvPr id="4" name="Rectangle 3"/>
          <p:cNvSpPr/>
          <p:nvPr/>
        </p:nvSpPr>
        <p:spPr>
          <a:xfrm>
            <a:off x="1130060" y="1915062"/>
            <a:ext cx="6763109" cy="14751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Is zip code may more relevant to health than genetic code?</a:t>
            </a:r>
            <a:endParaRPr lang="en-US" sz="3200" b="1" dirty="0"/>
          </a:p>
        </p:txBody>
      </p:sp>
    </p:spTree>
    <p:extLst>
      <p:ext uri="{BB962C8B-B14F-4D97-AF65-F5344CB8AC3E}">
        <p14:creationId xmlns:p14="http://schemas.microsoft.com/office/powerpoint/2010/main" val="222321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360922"/>
            <a:ext cx="8229600" cy="485129"/>
          </a:xfrm>
        </p:spPr>
        <p:txBody>
          <a:bodyPr/>
          <a:lstStyle/>
          <a:p>
            <a:pPr algn="ctr"/>
            <a:r>
              <a:rPr lang="en-US" dirty="0" smtClean="0"/>
              <a:t>Risk Stratification</a:t>
            </a:r>
            <a:endParaRPr lang="en-US" dirty="0"/>
          </a:p>
        </p:txBody>
      </p:sp>
      <p:sp>
        <p:nvSpPr>
          <p:cNvPr id="3" name="Text Placeholder 2"/>
          <p:cNvSpPr>
            <a:spLocks noGrp="1"/>
          </p:cNvSpPr>
          <p:nvPr>
            <p:ph type="body" idx="1"/>
          </p:nvPr>
        </p:nvSpPr>
        <p:spPr>
          <a:xfrm>
            <a:off x="439947" y="922370"/>
            <a:ext cx="8229600" cy="3288319"/>
          </a:xfrm>
        </p:spPr>
        <p:txBody>
          <a:bodyPr/>
          <a:lstStyle/>
          <a:p>
            <a:r>
              <a:rPr lang="en-US" sz="2400" dirty="0" smtClean="0">
                <a:solidFill>
                  <a:schemeClr val="tx1">
                    <a:lumMod val="85000"/>
                    <a:lumOff val="15000"/>
                  </a:schemeClr>
                </a:solidFill>
              </a:rPr>
              <a:t>Foundation for achieving Triple Aim components</a:t>
            </a:r>
          </a:p>
          <a:p>
            <a:endParaRPr lang="en-US" sz="2400" dirty="0" smtClean="0"/>
          </a:p>
          <a:p>
            <a:pPr marL="31750" indent="0">
              <a:buNone/>
            </a:pPr>
            <a:endParaRPr lang="en-US" sz="2400" dirty="0"/>
          </a:p>
          <a:p>
            <a:endParaRPr lang="en-US" sz="2400" dirty="0" smtClean="0"/>
          </a:p>
          <a:p>
            <a:endParaRPr lang="en-US" sz="2400" dirty="0"/>
          </a:p>
          <a:p>
            <a:endParaRPr lang="en-US" sz="2400" dirty="0" smtClean="0"/>
          </a:p>
          <a:p>
            <a:endParaRPr lang="en-US" sz="1200" dirty="0"/>
          </a:p>
        </p:txBody>
      </p:sp>
      <p:sp>
        <p:nvSpPr>
          <p:cNvPr id="4" name="TextBox 3"/>
          <p:cNvSpPr txBox="1"/>
          <p:nvPr/>
        </p:nvSpPr>
        <p:spPr>
          <a:xfrm>
            <a:off x="2163074" y="4735900"/>
            <a:ext cx="4692770" cy="307777"/>
          </a:xfrm>
          <a:prstGeom prst="rect">
            <a:avLst/>
          </a:prstGeom>
          <a:noFill/>
        </p:spPr>
        <p:txBody>
          <a:bodyPr wrap="square" rtlCol="0">
            <a:spAutoFit/>
          </a:bodyPr>
          <a:lstStyle/>
          <a:p>
            <a:pPr algn="ctr"/>
            <a:r>
              <a:rPr lang="en-US" dirty="0" smtClean="0"/>
              <a:t>https://healthitanalytics.com</a:t>
            </a:r>
            <a:endParaRPr lang="en-US" dirty="0"/>
          </a:p>
        </p:txBody>
      </p:sp>
      <p:sp>
        <p:nvSpPr>
          <p:cNvPr id="5" name="Rounded Rectangle 4"/>
          <p:cNvSpPr/>
          <p:nvPr/>
        </p:nvSpPr>
        <p:spPr>
          <a:xfrm>
            <a:off x="651306" y="1713768"/>
            <a:ext cx="3541139" cy="2030095"/>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 </a:t>
            </a:r>
            <a:r>
              <a:rPr lang="en-US" sz="2000" b="1" dirty="0">
                <a:solidFill>
                  <a:srgbClr val="0070C0"/>
                </a:solidFill>
              </a:rPr>
              <a:t>risk score </a:t>
            </a:r>
            <a:r>
              <a:rPr lang="en-US" sz="2000" dirty="0"/>
              <a:t>is a standardized metric for the likelihood that an individual will experience a particular outcome</a:t>
            </a:r>
          </a:p>
          <a:p>
            <a:pPr algn="ctr"/>
            <a:endParaRPr lang="en-US" sz="1800" b="1" dirty="0">
              <a:solidFill>
                <a:schemeClr val="tx1">
                  <a:lumMod val="85000"/>
                  <a:lumOff val="15000"/>
                </a:schemeClr>
              </a:solidFill>
            </a:endParaRPr>
          </a:p>
        </p:txBody>
      </p:sp>
      <p:sp>
        <p:nvSpPr>
          <p:cNvPr id="6" name="Rounded Rectangle 5"/>
          <p:cNvSpPr/>
          <p:nvPr/>
        </p:nvSpPr>
        <p:spPr>
          <a:xfrm>
            <a:off x="4735903" y="1713768"/>
            <a:ext cx="3648972" cy="2030095"/>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 </a:t>
            </a:r>
            <a:r>
              <a:rPr lang="en-US" sz="2000" b="1" dirty="0">
                <a:solidFill>
                  <a:srgbClr val="0070C0"/>
                </a:solidFill>
              </a:rPr>
              <a:t>risk stratification framework</a:t>
            </a:r>
            <a:r>
              <a:rPr lang="en-US" sz="2000" dirty="0"/>
              <a:t> may combine several individual risk scores to create a broader profile of a patient and his or her complex, ongoing needs</a:t>
            </a:r>
          </a:p>
        </p:txBody>
      </p:sp>
      <p:sp>
        <p:nvSpPr>
          <p:cNvPr id="7" name="Rounded Rectangle 6"/>
          <p:cNvSpPr/>
          <p:nvPr/>
        </p:nvSpPr>
        <p:spPr>
          <a:xfrm>
            <a:off x="491706" y="4019925"/>
            <a:ext cx="8100203" cy="39681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0" indent="0" algn="ctr">
              <a:buNone/>
            </a:pPr>
            <a:r>
              <a:rPr lang="en-US" sz="2000" b="1" dirty="0"/>
              <a:t>Help providers </a:t>
            </a:r>
            <a:r>
              <a:rPr lang="en-US" sz="2000" b="1" dirty="0" smtClean="0"/>
              <a:t>establish </a:t>
            </a:r>
            <a:r>
              <a:rPr lang="en-US" sz="2000" b="1" dirty="0"/>
              <a:t>the </a:t>
            </a:r>
            <a:r>
              <a:rPr lang="en-US" sz="2000" b="1" dirty="0" smtClean="0"/>
              <a:t>complexity of need </a:t>
            </a:r>
            <a:r>
              <a:rPr lang="en-US" sz="2000" b="1" dirty="0"/>
              <a:t>of their patients</a:t>
            </a:r>
            <a:endParaRPr lang="en-US" sz="2000" b="1" dirty="0">
              <a:solidFill>
                <a:schemeClr val="tx1">
                  <a:lumMod val="85000"/>
                  <a:lumOff val="15000"/>
                </a:schemeClr>
              </a:solidFill>
            </a:endParaRPr>
          </a:p>
        </p:txBody>
      </p:sp>
    </p:spTree>
    <p:extLst>
      <p:ext uri="{BB962C8B-B14F-4D97-AF65-F5344CB8AC3E}">
        <p14:creationId xmlns:p14="http://schemas.microsoft.com/office/powerpoint/2010/main" val="3762397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875469" y="1164565"/>
            <a:ext cx="3010619" cy="1165564"/>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0" indent="0" algn="ctr">
              <a:buNone/>
            </a:pPr>
            <a:r>
              <a:rPr lang="en-US" sz="2400" b="1" dirty="0" smtClean="0">
                <a:solidFill>
                  <a:schemeClr val="tx1">
                    <a:lumMod val="85000"/>
                    <a:lumOff val="15000"/>
                  </a:schemeClr>
                </a:solidFill>
              </a:rPr>
              <a:t>Stratify Patient</a:t>
            </a:r>
            <a:endParaRPr lang="en-US" sz="2400" b="1" dirty="0">
              <a:solidFill>
                <a:schemeClr val="tx1">
                  <a:lumMod val="85000"/>
                  <a:lumOff val="15000"/>
                </a:schemeClr>
              </a:solidFill>
            </a:endParaRPr>
          </a:p>
        </p:txBody>
      </p:sp>
      <p:sp>
        <p:nvSpPr>
          <p:cNvPr id="5" name="Text Placeholder 3"/>
          <p:cNvSpPr txBox="1">
            <a:spLocks/>
          </p:cNvSpPr>
          <p:nvPr/>
        </p:nvSpPr>
        <p:spPr>
          <a:xfrm>
            <a:off x="2875470" y="2464278"/>
            <a:ext cx="3010619" cy="1165564"/>
          </a:xfrm>
          <a:prstGeom prst="roundRect">
            <a:avLst/>
          </a:prstGeom>
          <a:solidFill>
            <a:srgbClr val="AFBC00"/>
          </a:solidFill>
          <a:ln w="25400" cap="flat" cmpd="sng" algn="ctr">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rtlCol="0" anchor="ctr" anchorCtr="0"/>
          <a:lstStyle>
            <a:defPPr marR="0" lvl="0" algn="l" rtl="0">
              <a:lnSpc>
                <a:spcPct val="100000"/>
              </a:lnSpc>
              <a:spcBef>
                <a:spcPts val="0"/>
              </a:spcBef>
              <a:spcAft>
                <a:spcPts val="0"/>
              </a:spcAft>
            </a:defPPr>
            <a:lvl1pPr marL="457200" marR="0" lvl="0"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1750" indent="0" algn="ctr">
              <a:buFont typeface="Arial"/>
              <a:buNone/>
            </a:pPr>
            <a:r>
              <a:rPr lang="en-US" sz="2400" b="1" dirty="0" smtClean="0">
                <a:solidFill>
                  <a:schemeClr val="tx1">
                    <a:lumMod val="85000"/>
                    <a:lumOff val="15000"/>
                  </a:schemeClr>
                </a:solidFill>
              </a:rPr>
              <a:t>Stratify System</a:t>
            </a:r>
            <a:endParaRPr lang="en-US" sz="2400" b="1" dirty="0">
              <a:solidFill>
                <a:schemeClr val="tx1">
                  <a:lumMod val="85000"/>
                  <a:lumOff val="15000"/>
                </a:schemeClr>
              </a:solidFill>
            </a:endParaRPr>
          </a:p>
        </p:txBody>
      </p:sp>
      <p:sp>
        <p:nvSpPr>
          <p:cNvPr id="6" name="Text Placeholder 3"/>
          <p:cNvSpPr txBox="1">
            <a:spLocks/>
          </p:cNvSpPr>
          <p:nvPr/>
        </p:nvSpPr>
        <p:spPr>
          <a:xfrm>
            <a:off x="2875470" y="3781244"/>
            <a:ext cx="3010619" cy="1165564"/>
          </a:xfrm>
          <a:prstGeom prst="roundRect">
            <a:avLst/>
          </a:prstGeom>
          <a:solidFill>
            <a:srgbClr val="AFBC00"/>
          </a:solidFill>
          <a:ln w="25400" cap="flat" cmpd="sng" algn="ctr">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rtlCol="0" anchor="ctr" anchorCtr="0"/>
          <a:lstStyle>
            <a:defPPr marR="0" lvl="0" algn="l" rtl="0">
              <a:lnSpc>
                <a:spcPct val="100000"/>
              </a:lnSpc>
              <a:spcBef>
                <a:spcPts val="0"/>
              </a:spcBef>
              <a:spcAft>
                <a:spcPts val="0"/>
              </a:spcAft>
            </a:defPPr>
            <a:lvl1pPr marL="457200" marR="0" lvl="0"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1750" indent="0" algn="ctr">
              <a:buFont typeface="Arial"/>
              <a:buNone/>
            </a:pPr>
            <a:r>
              <a:rPr lang="en-US" sz="2400" b="1" dirty="0" smtClean="0">
                <a:solidFill>
                  <a:schemeClr val="tx1">
                    <a:lumMod val="85000"/>
                    <a:lumOff val="15000"/>
                  </a:schemeClr>
                </a:solidFill>
              </a:rPr>
              <a:t>Stratify Team</a:t>
            </a:r>
            <a:endParaRPr lang="en-US" sz="2400" b="1" dirty="0">
              <a:solidFill>
                <a:schemeClr val="tx1">
                  <a:lumMod val="85000"/>
                  <a:lumOff val="15000"/>
                </a:schemeClr>
              </a:solidFill>
            </a:endParaRPr>
          </a:p>
        </p:txBody>
      </p:sp>
      <p:sp>
        <p:nvSpPr>
          <p:cNvPr id="8" name="Title 1"/>
          <p:cNvSpPr>
            <a:spLocks noGrp="1"/>
          </p:cNvSpPr>
          <p:nvPr>
            <p:ph type="title"/>
          </p:nvPr>
        </p:nvSpPr>
        <p:spPr>
          <a:xfrm>
            <a:off x="457200" y="363433"/>
            <a:ext cx="8229600" cy="485129"/>
          </a:xfrm>
        </p:spPr>
        <p:txBody>
          <a:bodyPr/>
          <a:lstStyle/>
          <a:p>
            <a:pPr algn="ctr"/>
            <a:r>
              <a:rPr lang="en-US" dirty="0" smtClean="0"/>
              <a:t>Risk Stratification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726" y="833572"/>
            <a:ext cx="2861819" cy="144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952443" y="2154226"/>
            <a:ext cx="4856672" cy="1785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Right patient </a:t>
            </a:r>
          </a:p>
          <a:p>
            <a:pPr algn="ctr"/>
            <a:r>
              <a:rPr lang="en-US" sz="2400" dirty="0" smtClean="0"/>
              <a:t>Right care </a:t>
            </a:r>
          </a:p>
          <a:p>
            <a:pPr algn="ctr"/>
            <a:r>
              <a:rPr lang="en-US" sz="2400" dirty="0" smtClean="0"/>
              <a:t>Right place </a:t>
            </a:r>
          </a:p>
          <a:p>
            <a:pPr algn="ctr"/>
            <a:r>
              <a:rPr lang="en-US" sz="2400" dirty="0" smtClean="0"/>
              <a:t>Right time</a:t>
            </a:r>
            <a:endParaRPr lang="en-US" sz="2400" dirty="0"/>
          </a:p>
        </p:txBody>
      </p:sp>
      <p:sp>
        <p:nvSpPr>
          <p:cNvPr id="15" name="Rounded Rectangle 14"/>
          <p:cNvSpPr/>
          <p:nvPr/>
        </p:nvSpPr>
        <p:spPr>
          <a:xfrm>
            <a:off x="992038" y="2819154"/>
            <a:ext cx="6814868" cy="4558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Effective and Efficient Resource Utilization</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28143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396203"/>
            <a:ext cx="8229600" cy="4851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6C0"/>
              </a:buClr>
              <a:buSzPts val="3500"/>
              <a:buFont typeface="Arial"/>
              <a:buNone/>
            </a:pPr>
            <a:r>
              <a:rPr lang="en-US" sz="3500" b="1" i="0" u="none" strike="noStrike" cap="none">
                <a:solidFill>
                  <a:srgbClr val="0076C0"/>
                </a:solidFill>
                <a:latin typeface="Arial"/>
                <a:ea typeface="Arial"/>
                <a:cs typeface="Arial"/>
                <a:sym typeface="Arial"/>
              </a:rPr>
              <a:t>Stratification Criteria</a:t>
            </a:r>
            <a:endParaRPr sz="3500" b="1" i="0" u="none" strike="noStrike" cap="none">
              <a:solidFill>
                <a:srgbClr val="0076C0"/>
              </a:solidFill>
              <a:latin typeface="Arial"/>
              <a:ea typeface="Arial"/>
              <a:cs typeface="Arial"/>
              <a:sym typeface="Arial"/>
            </a:endParaRPr>
          </a:p>
        </p:txBody>
      </p:sp>
      <p:sp>
        <p:nvSpPr>
          <p:cNvPr id="448" name="Shape 448"/>
          <p:cNvSpPr txBox="1">
            <a:spLocks noGrp="1"/>
          </p:cNvSpPr>
          <p:nvPr>
            <p:ph type="body" idx="1"/>
          </p:nvPr>
        </p:nvSpPr>
        <p:spPr>
          <a:xfrm>
            <a:off x="457200" y="1013378"/>
            <a:ext cx="8229600" cy="3288319"/>
          </a:xfrm>
          <a:prstGeom prst="rect">
            <a:avLst/>
          </a:prstGeom>
          <a:noFill/>
          <a:ln>
            <a:noFill/>
          </a:ln>
        </p:spPr>
        <p:txBody>
          <a:bodyPr spcFirstLastPara="1" wrap="square" lIns="91425" tIns="45700" rIns="91425" bIns="45700" anchor="t" anchorCtr="0">
            <a:noAutofit/>
          </a:bodyPr>
          <a:lstStyle/>
          <a:p>
            <a:pPr marL="31750" marR="0" lvl="0" indent="0" algn="ctr" rtl="0">
              <a:lnSpc>
                <a:spcPct val="100000"/>
              </a:lnSpc>
              <a:spcBef>
                <a:spcPts val="620"/>
              </a:spcBef>
              <a:spcAft>
                <a:spcPts val="0"/>
              </a:spcAft>
              <a:buClr>
                <a:schemeClr val="dk1"/>
              </a:buClr>
              <a:buSzPts val="3100"/>
              <a:buNone/>
            </a:pPr>
            <a:r>
              <a:rPr lang="en-US" sz="2400" b="0" i="0" u="none" strike="noStrike" cap="none" dirty="0">
                <a:solidFill>
                  <a:srgbClr val="262626"/>
                </a:solidFill>
                <a:latin typeface="Arial"/>
                <a:ea typeface="Arial"/>
                <a:cs typeface="Arial"/>
                <a:sym typeface="Arial"/>
              </a:rPr>
              <a:t>Population health extends to the 90 percent </a:t>
            </a:r>
            <a:r>
              <a:rPr lang="en-US" sz="2400" b="0" i="0" u="none" strike="noStrike" cap="none" dirty="0" smtClean="0">
                <a:solidFill>
                  <a:srgbClr val="262626"/>
                </a:solidFill>
                <a:latin typeface="Arial"/>
                <a:ea typeface="Arial"/>
                <a:cs typeface="Arial"/>
                <a:sym typeface="Arial"/>
              </a:rPr>
              <a:t>                                                 of </a:t>
            </a:r>
            <a:r>
              <a:rPr lang="en-US" sz="2400" b="0" i="0" u="none" strike="noStrike" cap="none" dirty="0">
                <a:solidFill>
                  <a:srgbClr val="262626"/>
                </a:solidFill>
                <a:latin typeface="Arial"/>
                <a:ea typeface="Arial"/>
                <a:cs typeface="Arial"/>
                <a:sym typeface="Arial"/>
              </a:rPr>
              <a:t>factors that make us sick.</a:t>
            </a:r>
            <a:endParaRPr dirty="0"/>
          </a:p>
        </p:txBody>
      </p:sp>
      <p:pic>
        <p:nvPicPr>
          <p:cNvPr id="450" name="Shape 450"/>
          <p:cNvPicPr preferRelativeResize="0"/>
          <p:nvPr/>
        </p:nvPicPr>
        <p:blipFill rotWithShape="1">
          <a:blip r:embed="rId3">
            <a:alphaModFix/>
          </a:blip>
          <a:srcRect/>
          <a:stretch/>
        </p:blipFill>
        <p:spPr>
          <a:xfrm>
            <a:off x="2944472" y="1912620"/>
            <a:ext cx="3117597" cy="2983666"/>
          </a:xfrm>
          <a:prstGeom prst="rect">
            <a:avLst/>
          </a:prstGeom>
          <a:noFill/>
          <a:ln>
            <a:noFill/>
          </a:ln>
        </p:spPr>
      </p:pic>
      <p:sp>
        <p:nvSpPr>
          <p:cNvPr id="451" name="Shape 451"/>
          <p:cNvSpPr txBox="1"/>
          <p:nvPr/>
        </p:nvSpPr>
        <p:spPr>
          <a:xfrm>
            <a:off x="297180" y="4831080"/>
            <a:ext cx="701802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62626"/>
                </a:solidFill>
                <a:latin typeface="Arial"/>
                <a:ea typeface="Arial"/>
                <a:cs typeface="Arial"/>
                <a:sym typeface="Arial"/>
              </a:rPr>
              <a:t>McGinnis et sl. Health Affairs, 2002;21:78-93</a:t>
            </a: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p:txBody>
      </p:sp>
      <p:sp>
        <p:nvSpPr>
          <p:cNvPr id="452" name="Shape 452"/>
          <p:cNvSpPr/>
          <p:nvPr/>
        </p:nvSpPr>
        <p:spPr>
          <a:xfrm>
            <a:off x="5206617" y="3291841"/>
            <a:ext cx="754380" cy="43434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685"/>
            <a:ext cx="8229600" cy="485129"/>
          </a:xfrm>
        </p:spPr>
        <p:txBody>
          <a:bodyPr/>
          <a:lstStyle/>
          <a:p>
            <a:pPr algn="ctr"/>
            <a:r>
              <a:rPr lang="en-US" dirty="0" smtClean="0"/>
              <a:t>Key Stratification considerations</a:t>
            </a:r>
            <a:endParaRPr lang="en-US" dirty="0"/>
          </a:p>
        </p:txBody>
      </p:sp>
      <p:sp>
        <p:nvSpPr>
          <p:cNvPr id="3" name="Text Placeholder 2"/>
          <p:cNvSpPr>
            <a:spLocks noGrp="1"/>
          </p:cNvSpPr>
          <p:nvPr>
            <p:ph type="body" idx="1"/>
          </p:nvPr>
        </p:nvSpPr>
        <p:spPr>
          <a:xfrm>
            <a:off x="457200" y="1828118"/>
            <a:ext cx="8229600" cy="3288319"/>
          </a:xfrm>
        </p:spPr>
        <p:txBody>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pPr marL="31750" indent="0">
              <a:buNone/>
            </a:pPr>
            <a:endParaRPr lang="en-US" sz="1400" dirty="0" smtClean="0"/>
          </a:p>
          <a:p>
            <a:pPr marL="31750" indent="0">
              <a:buNone/>
            </a:pPr>
            <a:endParaRPr lang="en-US" sz="1400" dirty="0"/>
          </a:p>
          <a:p>
            <a:pPr marL="31750" indent="0">
              <a:buNone/>
            </a:pPr>
            <a:r>
              <a:rPr lang="en-US" sz="1400" dirty="0" smtClean="0"/>
              <a:t>.</a:t>
            </a:r>
          </a:p>
          <a:p>
            <a:pPr marL="31750" indent="0">
              <a:buNone/>
            </a:pPr>
            <a:endParaRPr lang="en-US" sz="2400" dirty="0"/>
          </a:p>
        </p:txBody>
      </p:sp>
      <p:sp>
        <p:nvSpPr>
          <p:cNvPr id="4" name="Rounded Rectangle 3"/>
          <p:cNvSpPr/>
          <p:nvPr/>
        </p:nvSpPr>
        <p:spPr>
          <a:xfrm>
            <a:off x="733241" y="1104191"/>
            <a:ext cx="2294627"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Socio-economic Status</a:t>
            </a:r>
            <a:endParaRPr lang="en-US" sz="1800" b="1" dirty="0">
              <a:solidFill>
                <a:schemeClr val="tx1">
                  <a:lumMod val="85000"/>
                  <a:lumOff val="15000"/>
                </a:schemeClr>
              </a:solidFill>
            </a:endParaRPr>
          </a:p>
        </p:txBody>
      </p:sp>
      <p:sp>
        <p:nvSpPr>
          <p:cNvPr id="5" name="Rounded Rectangle 4"/>
          <p:cNvSpPr/>
          <p:nvPr/>
        </p:nvSpPr>
        <p:spPr>
          <a:xfrm>
            <a:off x="6150637" y="1095558"/>
            <a:ext cx="2083274" cy="1095555"/>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Food access </a:t>
            </a:r>
            <a:endParaRPr lang="en-US" sz="1800" b="1" dirty="0">
              <a:solidFill>
                <a:schemeClr val="tx1">
                  <a:lumMod val="85000"/>
                  <a:lumOff val="15000"/>
                </a:schemeClr>
              </a:solidFill>
            </a:endParaRPr>
          </a:p>
        </p:txBody>
      </p:sp>
      <p:sp>
        <p:nvSpPr>
          <p:cNvPr id="6" name="Rounded Rectangle 5"/>
          <p:cNvSpPr/>
          <p:nvPr/>
        </p:nvSpPr>
        <p:spPr>
          <a:xfrm>
            <a:off x="733240" y="2518912"/>
            <a:ext cx="2294627" cy="1095555"/>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Educational status &amp; capacity</a:t>
            </a:r>
            <a:endParaRPr lang="en-US" sz="1800" b="1" dirty="0">
              <a:solidFill>
                <a:schemeClr val="tx1">
                  <a:lumMod val="85000"/>
                  <a:lumOff val="15000"/>
                </a:schemeClr>
              </a:solidFill>
            </a:endParaRPr>
          </a:p>
        </p:txBody>
      </p:sp>
      <p:sp>
        <p:nvSpPr>
          <p:cNvPr id="7" name="Rounded Rectangle 6"/>
          <p:cNvSpPr/>
          <p:nvPr/>
        </p:nvSpPr>
        <p:spPr>
          <a:xfrm>
            <a:off x="6150637" y="2516024"/>
            <a:ext cx="2083274"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Available community resources</a:t>
            </a:r>
            <a:endParaRPr lang="en-US" sz="1800" b="1" dirty="0">
              <a:solidFill>
                <a:schemeClr val="tx1">
                  <a:lumMod val="85000"/>
                  <a:lumOff val="15000"/>
                </a:schemeClr>
              </a:solidFill>
            </a:endParaRPr>
          </a:p>
        </p:txBody>
      </p:sp>
      <p:sp>
        <p:nvSpPr>
          <p:cNvPr id="8" name="Rounded Rectangle 7"/>
          <p:cNvSpPr/>
          <p:nvPr/>
        </p:nvSpPr>
        <p:spPr>
          <a:xfrm>
            <a:off x="3614468" y="1104190"/>
            <a:ext cx="2096217"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Pharmacy use</a:t>
            </a:r>
            <a:endParaRPr lang="en-US" sz="1800" b="1" dirty="0">
              <a:solidFill>
                <a:schemeClr val="tx1">
                  <a:lumMod val="85000"/>
                  <a:lumOff val="15000"/>
                </a:schemeClr>
              </a:solidFill>
            </a:endParaRPr>
          </a:p>
        </p:txBody>
      </p:sp>
      <p:sp>
        <p:nvSpPr>
          <p:cNvPr id="9" name="Rounded Rectangle 8"/>
          <p:cNvSpPr/>
          <p:nvPr/>
        </p:nvSpPr>
        <p:spPr>
          <a:xfrm>
            <a:off x="3614468" y="2518912"/>
            <a:ext cx="2096217"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Transportation</a:t>
            </a:r>
            <a:endParaRPr lang="en-US" sz="1800" b="1" dirty="0">
              <a:solidFill>
                <a:schemeClr val="tx1">
                  <a:lumMod val="85000"/>
                  <a:lumOff val="15000"/>
                </a:schemeClr>
              </a:solidFill>
            </a:endParaRPr>
          </a:p>
        </p:txBody>
      </p:sp>
      <p:sp>
        <p:nvSpPr>
          <p:cNvPr id="10" name="Rounded Rectangle 9"/>
          <p:cNvSpPr/>
          <p:nvPr/>
        </p:nvSpPr>
        <p:spPr>
          <a:xfrm>
            <a:off x="560721" y="3804257"/>
            <a:ext cx="7970809" cy="38818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May </a:t>
            </a:r>
            <a:r>
              <a:rPr lang="en-US" sz="1800" dirty="0"/>
              <a:t>account for </a:t>
            </a:r>
            <a:r>
              <a:rPr lang="en-US" sz="1800" b="1" dirty="0" smtClean="0"/>
              <a:t>70 </a:t>
            </a:r>
            <a:r>
              <a:rPr lang="en-US" sz="1800" b="1" dirty="0"/>
              <a:t>percent</a:t>
            </a:r>
            <a:r>
              <a:rPr lang="en-US" sz="1800" dirty="0"/>
              <a:t> of data that contributes to better health</a:t>
            </a:r>
          </a:p>
        </p:txBody>
      </p:sp>
      <p:sp>
        <p:nvSpPr>
          <p:cNvPr id="11" name="TextBox 10"/>
          <p:cNvSpPr txBox="1"/>
          <p:nvPr/>
        </p:nvSpPr>
        <p:spPr>
          <a:xfrm>
            <a:off x="2122098" y="4856665"/>
            <a:ext cx="4692770" cy="307777"/>
          </a:xfrm>
          <a:prstGeom prst="rect">
            <a:avLst/>
          </a:prstGeom>
          <a:noFill/>
        </p:spPr>
        <p:txBody>
          <a:bodyPr wrap="square" rtlCol="0">
            <a:spAutoFit/>
          </a:bodyPr>
          <a:lstStyle/>
          <a:p>
            <a:pPr algn="ctr"/>
            <a:r>
              <a:rPr lang="en-US" dirty="0" smtClean="0"/>
              <a:t>https://healthitanalytics.com</a:t>
            </a:r>
            <a:endParaRPr lang="en-US" dirty="0"/>
          </a:p>
        </p:txBody>
      </p:sp>
      <p:sp>
        <p:nvSpPr>
          <p:cNvPr id="12" name="Rounded Rectangle 11"/>
          <p:cNvSpPr/>
          <p:nvPr/>
        </p:nvSpPr>
        <p:spPr>
          <a:xfrm>
            <a:off x="1630345" y="4389405"/>
            <a:ext cx="1319832" cy="4558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EMR</a:t>
            </a:r>
            <a:endParaRPr lang="en-US" sz="1600" b="1" dirty="0"/>
          </a:p>
        </p:txBody>
      </p:sp>
      <p:sp>
        <p:nvSpPr>
          <p:cNvPr id="13" name="Rounded Rectangle 12"/>
          <p:cNvSpPr/>
          <p:nvPr/>
        </p:nvSpPr>
        <p:spPr>
          <a:xfrm>
            <a:off x="4697049" y="4389350"/>
            <a:ext cx="1319832" cy="4759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Claims Data</a:t>
            </a:r>
            <a:endParaRPr lang="en-US" sz="1600" b="1" dirty="0"/>
          </a:p>
        </p:txBody>
      </p:sp>
      <p:sp>
        <p:nvSpPr>
          <p:cNvPr id="14" name="Rounded Rectangle 13"/>
          <p:cNvSpPr/>
          <p:nvPr/>
        </p:nvSpPr>
        <p:spPr>
          <a:xfrm>
            <a:off x="3183096" y="4380723"/>
            <a:ext cx="1319832" cy="4759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Patient Surveys</a:t>
            </a:r>
            <a:endParaRPr lang="en-US" sz="1600" b="1" dirty="0"/>
          </a:p>
        </p:txBody>
      </p:sp>
      <p:sp>
        <p:nvSpPr>
          <p:cNvPr id="15" name="Rounded Rectangle 14"/>
          <p:cNvSpPr/>
          <p:nvPr/>
        </p:nvSpPr>
        <p:spPr>
          <a:xfrm>
            <a:off x="6203800" y="4391530"/>
            <a:ext cx="1319832" cy="4759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County Data</a:t>
            </a:r>
            <a:endParaRPr lang="en-US" sz="1600" b="1" dirty="0"/>
          </a:p>
        </p:txBody>
      </p:sp>
    </p:spTree>
    <p:extLst>
      <p:ext uri="{BB962C8B-B14F-4D97-AF65-F5344CB8AC3E}">
        <p14:creationId xmlns:p14="http://schemas.microsoft.com/office/powerpoint/2010/main" val="566875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5" y="130519"/>
            <a:ext cx="8229600" cy="485129"/>
          </a:xfrm>
        </p:spPr>
        <p:txBody>
          <a:bodyPr/>
          <a:lstStyle/>
          <a:p>
            <a:pPr algn="ctr"/>
            <a:r>
              <a:rPr lang="en-US" dirty="0" smtClean="0"/>
              <a:t>Disease Registries</a:t>
            </a:r>
            <a:endParaRPr lang="en-US" dirty="0"/>
          </a:p>
        </p:txBody>
      </p:sp>
      <p:sp>
        <p:nvSpPr>
          <p:cNvPr id="3" name="Text Placeholder 2"/>
          <p:cNvSpPr>
            <a:spLocks noGrp="1"/>
          </p:cNvSpPr>
          <p:nvPr>
            <p:ph type="body" idx="1"/>
          </p:nvPr>
        </p:nvSpPr>
        <p:spPr>
          <a:xfrm>
            <a:off x="526208" y="1173204"/>
            <a:ext cx="8229600" cy="2778713"/>
          </a:xfrm>
        </p:spPr>
        <p:txBody>
          <a:bodyPr/>
          <a:lstStyle/>
          <a:p>
            <a:r>
              <a:rPr lang="en-US" sz="2000" b="1" dirty="0" smtClean="0">
                <a:solidFill>
                  <a:srgbClr val="0070C0"/>
                </a:solidFill>
              </a:rPr>
              <a:t>Identification &amp; tracking</a:t>
            </a:r>
            <a:r>
              <a:rPr lang="en-US" sz="2000" dirty="0" smtClean="0">
                <a:solidFill>
                  <a:schemeClr val="tx1">
                    <a:lumMod val="85000"/>
                    <a:lumOff val="15000"/>
                  </a:schemeClr>
                </a:solidFill>
              </a:rPr>
              <a:t> of patients with a specific chronic condition</a:t>
            </a:r>
          </a:p>
          <a:p>
            <a:r>
              <a:rPr lang="en-US" sz="2000" b="1" dirty="0" smtClean="0">
                <a:solidFill>
                  <a:srgbClr val="0070C0"/>
                </a:solidFill>
              </a:rPr>
              <a:t>Facilitates health outcome management </a:t>
            </a:r>
            <a:r>
              <a:rPr lang="en-US" sz="2000" dirty="0" smtClean="0">
                <a:solidFill>
                  <a:schemeClr val="tx1">
                    <a:lumMod val="85000"/>
                    <a:lumOff val="15000"/>
                  </a:schemeClr>
                </a:solidFill>
              </a:rPr>
              <a:t>at both the individual and clinic level</a:t>
            </a:r>
            <a:endParaRPr lang="en-US" sz="2000" dirty="0">
              <a:solidFill>
                <a:schemeClr val="tx1">
                  <a:lumMod val="85000"/>
                  <a:lumOff val="15000"/>
                </a:schemeClr>
              </a:solidFill>
            </a:endParaRPr>
          </a:p>
          <a:p>
            <a:r>
              <a:rPr lang="en-US" sz="2000" b="1" dirty="0" smtClean="0">
                <a:solidFill>
                  <a:srgbClr val="0070C0"/>
                </a:solidFill>
              </a:rPr>
              <a:t>Individual disease management </a:t>
            </a:r>
            <a:r>
              <a:rPr lang="en-US" sz="2000" dirty="0" smtClean="0">
                <a:solidFill>
                  <a:schemeClr val="tx1">
                    <a:lumMod val="85000"/>
                    <a:lumOff val="15000"/>
                  </a:schemeClr>
                </a:solidFill>
              </a:rPr>
              <a:t>through notification of abnormal test results, missed test results, appointments</a:t>
            </a:r>
          </a:p>
          <a:p>
            <a:r>
              <a:rPr lang="en-US" sz="2000" dirty="0" smtClean="0">
                <a:solidFill>
                  <a:schemeClr val="tx1"/>
                </a:solidFill>
              </a:rPr>
              <a:t>Tracks progress </a:t>
            </a:r>
            <a:r>
              <a:rPr lang="en-US" sz="2000" dirty="0" smtClean="0">
                <a:solidFill>
                  <a:schemeClr val="tx1">
                    <a:lumMod val="85000"/>
                    <a:lumOff val="15000"/>
                  </a:schemeClr>
                </a:solidFill>
              </a:rPr>
              <a:t>of </a:t>
            </a:r>
            <a:r>
              <a:rPr lang="en-US" sz="2000" b="1" dirty="0" smtClean="0">
                <a:solidFill>
                  <a:srgbClr val="0070C0"/>
                </a:solidFill>
              </a:rPr>
              <a:t>high risk patients</a:t>
            </a:r>
          </a:p>
          <a:p>
            <a:r>
              <a:rPr lang="en-US" sz="2000" dirty="0" smtClean="0">
                <a:solidFill>
                  <a:schemeClr val="tx1">
                    <a:lumMod val="85000"/>
                    <a:lumOff val="15000"/>
                  </a:schemeClr>
                </a:solidFill>
              </a:rPr>
              <a:t>Promotes use of </a:t>
            </a:r>
            <a:r>
              <a:rPr lang="en-US" sz="2000" b="1" dirty="0" smtClean="0">
                <a:solidFill>
                  <a:srgbClr val="0070C0"/>
                </a:solidFill>
              </a:rPr>
              <a:t>evidence-based care</a:t>
            </a:r>
          </a:p>
        </p:txBody>
      </p:sp>
      <p:sp>
        <p:nvSpPr>
          <p:cNvPr id="4" name="Rounded Rectangle 3"/>
          <p:cNvSpPr/>
          <p:nvPr/>
        </p:nvSpPr>
        <p:spPr>
          <a:xfrm>
            <a:off x="1086894" y="4087591"/>
            <a:ext cx="2191106" cy="751856"/>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Monitoring </a:t>
            </a:r>
            <a:r>
              <a:rPr lang="en-US" sz="1800" b="1" dirty="0">
                <a:solidFill>
                  <a:schemeClr val="tx1">
                    <a:lumMod val="85000"/>
                    <a:lumOff val="15000"/>
                  </a:schemeClr>
                </a:solidFill>
              </a:rPr>
              <a:t>the </a:t>
            </a:r>
            <a:r>
              <a:rPr lang="en-US" sz="1800" b="1" dirty="0" smtClean="0">
                <a:solidFill>
                  <a:schemeClr val="tx1">
                    <a:lumMod val="85000"/>
                    <a:lumOff val="15000"/>
                  </a:schemeClr>
                </a:solidFill>
              </a:rPr>
              <a:t>effectiveness &amp; </a:t>
            </a:r>
            <a:r>
              <a:rPr lang="en-US" sz="1800" b="1" dirty="0">
                <a:solidFill>
                  <a:schemeClr val="tx1">
                    <a:lumMod val="85000"/>
                    <a:lumOff val="15000"/>
                  </a:schemeClr>
                </a:solidFill>
              </a:rPr>
              <a:t>quality of </a:t>
            </a:r>
            <a:r>
              <a:rPr lang="en-US" sz="1800" b="1" dirty="0" smtClean="0">
                <a:solidFill>
                  <a:schemeClr val="tx1">
                    <a:lumMod val="85000"/>
                    <a:lumOff val="15000"/>
                  </a:schemeClr>
                </a:solidFill>
              </a:rPr>
              <a:t>tmt.  </a:t>
            </a:r>
            <a:endParaRPr lang="en-US" sz="1800" b="1" dirty="0">
              <a:solidFill>
                <a:schemeClr val="tx1">
                  <a:lumMod val="85000"/>
                  <a:lumOff val="15000"/>
                </a:schemeClr>
              </a:solidFill>
            </a:endParaRPr>
          </a:p>
        </p:txBody>
      </p:sp>
      <p:sp>
        <p:nvSpPr>
          <p:cNvPr id="6" name="Rounded Rectangle 5"/>
          <p:cNvSpPr/>
          <p:nvPr/>
        </p:nvSpPr>
        <p:spPr>
          <a:xfrm>
            <a:off x="3467769" y="4055999"/>
            <a:ext cx="2191106" cy="812317"/>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cs typeface="Calibri"/>
                <a:sym typeface="Calibri"/>
              </a:rPr>
              <a:t>Improving </a:t>
            </a:r>
            <a:r>
              <a:rPr lang="en-US" sz="1800" b="1" dirty="0">
                <a:solidFill>
                  <a:schemeClr val="tx1">
                    <a:lumMod val="85000"/>
                    <a:lumOff val="15000"/>
                  </a:schemeClr>
                </a:solidFill>
                <a:cs typeface="Calibri"/>
                <a:sym typeface="Calibri"/>
              </a:rPr>
              <a:t>treatment chains </a:t>
            </a:r>
            <a:endParaRPr lang="en-US" sz="1800" b="1" dirty="0">
              <a:solidFill>
                <a:schemeClr val="tx1">
                  <a:lumMod val="85000"/>
                  <a:lumOff val="15000"/>
                </a:schemeClr>
              </a:solidFill>
            </a:endParaRPr>
          </a:p>
        </p:txBody>
      </p:sp>
      <p:sp>
        <p:nvSpPr>
          <p:cNvPr id="7" name="Rounded Rectangle 6"/>
          <p:cNvSpPr/>
          <p:nvPr/>
        </p:nvSpPr>
        <p:spPr>
          <a:xfrm>
            <a:off x="5911928" y="4055999"/>
            <a:ext cx="2191106" cy="812318"/>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smtClean="0">
              <a:solidFill>
                <a:schemeClr val="tx1">
                  <a:lumMod val="85000"/>
                  <a:lumOff val="15000"/>
                </a:schemeClr>
              </a:solidFill>
            </a:endParaRPr>
          </a:p>
          <a:p>
            <a:pPr algn="ctr"/>
            <a:r>
              <a:rPr lang="en-US" sz="1800" b="1" dirty="0" smtClean="0">
                <a:solidFill>
                  <a:schemeClr val="tx1">
                    <a:lumMod val="85000"/>
                    <a:lumOff val="15000"/>
                  </a:schemeClr>
                </a:solidFill>
              </a:rPr>
              <a:t>Analyzing </a:t>
            </a:r>
          </a:p>
          <a:p>
            <a:pPr algn="ctr"/>
            <a:r>
              <a:rPr lang="en-US" sz="1800" b="1" dirty="0" smtClean="0">
                <a:solidFill>
                  <a:schemeClr val="tx1">
                    <a:lumMod val="85000"/>
                    <a:lumOff val="15000"/>
                  </a:schemeClr>
                </a:solidFill>
              </a:rPr>
              <a:t>clinical </a:t>
            </a:r>
            <a:r>
              <a:rPr lang="en-US" sz="1800" b="1" dirty="0">
                <a:solidFill>
                  <a:schemeClr val="tx1">
                    <a:lumMod val="85000"/>
                    <a:lumOff val="15000"/>
                  </a:schemeClr>
                </a:solidFill>
              </a:rPr>
              <a:t>data</a:t>
            </a:r>
          </a:p>
          <a:p>
            <a:pPr algn="ctr"/>
            <a:endParaRPr lang="en-US" sz="1800" b="1" dirty="0">
              <a:solidFill>
                <a:schemeClr val="tx1">
                  <a:lumMod val="85000"/>
                  <a:lumOff val="15000"/>
                </a:schemeClr>
              </a:solidFill>
            </a:endParaRPr>
          </a:p>
        </p:txBody>
      </p:sp>
      <p:sp>
        <p:nvSpPr>
          <p:cNvPr id="9" name="TextBox 8"/>
          <p:cNvSpPr txBox="1"/>
          <p:nvPr/>
        </p:nvSpPr>
        <p:spPr>
          <a:xfrm>
            <a:off x="3122725" y="4883937"/>
            <a:ext cx="4071668" cy="307777"/>
          </a:xfrm>
          <a:prstGeom prst="rect">
            <a:avLst/>
          </a:prstGeom>
          <a:noFill/>
        </p:spPr>
        <p:txBody>
          <a:bodyPr wrap="square" rtlCol="0">
            <a:spAutoFit/>
          </a:bodyPr>
          <a:lstStyle/>
          <a:p>
            <a:r>
              <a:rPr lang="en-US" dirty="0" smtClean="0"/>
              <a:t>Hummel, J. </a:t>
            </a:r>
            <a:r>
              <a:rPr lang="en-US" dirty="0" err="1" smtClean="0"/>
              <a:t>Clin</a:t>
            </a:r>
            <a:r>
              <a:rPr lang="en-US" dirty="0" smtClean="0"/>
              <a:t>. </a:t>
            </a:r>
            <a:r>
              <a:rPr lang="en-US" dirty="0" err="1" smtClean="0"/>
              <a:t>Diab</a:t>
            </a:r>
            <a:r>
              <a:rPr lang="en-US" dirty="0"/>
              <a:t>;</a:t>
            </a:r>
            <a:r>
              <a:rPr lang="pt-BR" dirty="0" smtClean="0"/>
              <a:t> 2000 18(3) </a:t>
            </a:r>
            <a:endParaRPr lang="en-US" dirty="0"/>
          </a:p>
        </p:txBody>
      </p:sp>
      <p:sp>
        <p:nvSpPr>
          <p:cNvPr id="5" name="Rounded Rectangle 4"/>
          <p:cNvSpPr/>
          <p:nvPr/>
        </p:nvSpPr>
        <p:spPr>
          <a:xfrm>
            <a:off x="1035170" y="767765"/>
            <a:ext cx="7099539" cy="3709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a:ea typeface="Calibri"/>
                <a:cs typeface="Calibri"/>
                <a:sym typeface="Calibri"/>
              </a:rPr>
              <a:t>A </a:t>
            </a:r>
            <a:r>
              <a:rPr lang="en-US" sz="2400" dirty="0">
                <a:solidFill>
                  <a:schemeClr val="bg1"/>
                </a:solidFill>
                <a:latin typeface="Calibri"/>
                <a:ea typeface="Calibri"/>
                <a:cs typeface="Calibri"/>
                <a:sym typeface="Calibri"/>
              </a:rPr>
              <a:t>system for uniform </a:t>
            </a:r>
            <a:r>
              <a:rPr lang="en-US" sz="2400" dirty="0" smtClean="0">
                <a:solidFill>
                  <a:schemeClr val="bg1"/>
                </a:solidFill>
                <a:latin typeface="Calibri"/>
                <a:ea typeface="Calibri"/>
                <a:cs typeface="Calibri"/>
                <a:sym typeface="Calibri"/>
              </a:rPr>
              <a:t>patient information </a:t>
            </a:r>
            <a:r>
              <a:rPr lang="en-US" sz="2400" dirty="0">
                <a:solidFill>
                  <a:schemeClr val="bg1"/>
                </a:solidFill>
                <a:latin typeface="Calibri"/>
                <a:ea typeface="Calibri"/>
                <a:cs typeface="Calibri"/>
                <a:sym typeface="Calibri"/>
              </a:rPr>
              <a:t>collection</a:t>
            </a:r>
            <a:endParaRPr lang="en-US" sz="2400" dirty="0">
              <a:solidFill>
                <a:schemeClr val="bg1"/>
              </a:solidFill>
            </a:endParaRPr>
          </a:p>
        </p:txBody>
      </p:sp>
    </p:spTree>
    <p:extLst>
      <p:ext uri="{BB962C8B-B14F-4D97-AF65-F5344CB8AC3E}">
        <p14:creationId xmlns:p14="http://schemas.microsoft.com/office/powerpoint/2010/main" val="8074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91"/>
            <a:ext cx="8229600" cy="485129"/>
          </a:xfrm>
        </p:spPr>
        <p:txBody>
          <a:bodyPr/>
          <a:lstStyle/>
          <a:p>
            <a:pPr algn="ctr"/>
            <a:r>
              <a:rPr lang="en-US" dirty="0" smtClean="0"/>
              <a:t>Clinical Management Pathways</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24" y="1430422"/>
            <a:ext cx="8128419" cy="355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966155" y="810875"/>
            <a:ext cx="7142672" cy="603850"/>
          </a:xfrm>
          <a:prstGeom prst="roundRect">
            <a:avLst/>
          </a:prstGeom>
          <a:solidFill>
            <a:srgbClr val="AFB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Standardized evidence-based multi-disciplinary health care to create optimal patient and system outcomes</a:t>
            </a:r>
            <a:endParaRPr lang="en-US" sz="2000" b="1" dirty="0">
              <a:solidFill>
                <a:schemeClr val="bg1"/>
              </a:solidFill>
            </a:endParaRPr>
          </a:p>
        </p:txBody>
      </p:sp>
      <p:sp>
        <p:nvSpPr>
          <p:cNvPr id="4" name="Rectangle 3"/>
          <p:cNvSpPr/>
          <p:nvPr/>
        </p:nvSpPr>
        <p:spPr>
          <a:xfrm>
            <a:off x="586628" y="4949668"/>
            <a:ext cx="7539487" cy="16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smtClean="0">
                <a:solidFill>
                  <a:schemeClr val="tx1">
                    <a:lumMod val="85000"/>
                    <a:lumOff val="15000"/>
                  </a:schemeClr>
                </a:solidFill>
              </a:rPr>
              <a:t>Mould</a:t>
            </a:r>
            <a:r>
              <a:rPr lang="en-US" i="1" dirty="0" smtClean="0">
                <a:solidFill>
                  <a:schemeClr val="tx1">
                    <a:lumMod val="85000"/>
                    <a:lumOff val="15000"/>
                  </a:schemeClr>
                </a:solidFill>
              </a:rPr>
              <a:t>, G et al. IJCC 2011. </a:t>
            </a:r>
            <a:r>
              <a:rPr lang="en-US" b="1" i="1" dirty="0">
                <a:solidFill>
                  <a:schemeClr val="tx1">
                    <a:lumMod val="85000"/>
                    <a:lumOff val="15000"/>
                  </a:schemeClr>
                </a:solidFill>
              </a:rPr>
              <a:t>15</a:t>
            </a:r>
            <a:r>
              <a:rPr lang="en-US" i="1" dirty="0">
                <a:solidFill>
                  <a:schemeClr val="tx1">
                    <a:lumMod val="85000"/>
                    <a:lumOff val="15000"/>
                  </a:schemeClr>
                </a:solidFill>
              </a:rPr>
              <a:t> (3): </a:t>
            </a:r>
            <a:r>
              <a:rPr lang="en-US" i="1" dirty="0" smtClean="0">
                <a:solidFill>
                  <a:schemeClr val="tx1">
                    <a:lumMod val="85000"/>
                    <a:lumOff val="15000"/>
                  </a:schemeClr>
                </a:solidFill>
              </a:rPr>
              <a:t>90–97 </a:t>
            </a:r>
            <a:endParaRPr lang="en-US" dirty="0">
              <a:solidFill>
                <a:schemeClr val="tx1">
                  <a:lumMod val="85000"/>
                  <a:lumOff val="15000"/>
                </a:schemeClr>
              </a:solidFill>
            </a:endParaRPr>
          </a:p>
        </p:txBody>
      </p:sp>
    </p:spTree>
    <p:extLst>
      <p:ext uri="{BB962C8B-B14F-4D97-AF65-F5344CB8AC3E}">
        <p14:creationId xmlns:p14="http://schemas.microsoft.com/office/powerpoint/2010/main" val="268209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0" y="0"/>
            <a:ext cx="9144000" cy="5148263"/>
          </a:xfrm>
          <a:prstGeom prst="rect">
            <a:avLst/>
          </a:prstGeom>
          <a:solidFill>
            <a:srgbClr val="CCD82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57" name="Shape 257"/>
          <p:cNvPicPr preferRelativeResize="0"/>
          <p:nvPr/>
        </p:nvPicPr>
        <p:blipFill rotWithShape="1">
          <a:blip r:embed="rId3">
            <a:alphaModFix/>
          </a:blip>
          <a:srcRect/>
          <a:stretch/>
        </p:blipFill>
        <p:spPr>
          <a:xfrm>
            <a:off x="7618614" y="4637341"/>
            <a:ext cx="1159328" cy="282525"/>
          </a:xfrm>
          <a:prstGeom prst="rect">
            <a:avLst/>
          </a:prstGeom>
          <a:noFill/>
          <a:ln>
            <a:noFill/>
          </a:ln>
        </p:spPr>
      </p:pic>
      <p:sp>
        <p:nvSpPr>
          <p:cNvPr id="258" name="Shape 258"/>
          <p:cNvSpPr txBox="1"/>
          <p:nvPr/>
        </p:nvSpPr>
        <p:spPr>
          <a:xfrm>
            <a:off x="3048000" y="1168237"/>
            <a:ext cx="5729942" cy="2593199"/>
          </a:xfrm>
          <a:prstGeom prst="rect">
            <a:avLst/>
          </a:prstGeom>
          <a:noFill/>
          <a:ln>
            <a:noFill/>
          </a:ln>
        </p:spPr>
        <p:txBody>
          <a:bodyPr spcFirstLastPara="1" wrap="square" lIns="0" tIns="0" rIns="91425" bIns="0" anchor="t" anchorCtr="0">
            <a:noAutofit/>
          </a:bodyPr>
          <a:lstStyle/>
          <a:p>
            <a:pPr marL="0" marR="0" lvl="0" indent="0" algn="l" rtl="0">
              <a:lnSpc>
                <a:spcPct val="94285"/>
              </a:lnSpc>
              <a:spcBef>
                <a:spcPts val="0"/>
              </a:spcBef>
              <a:spcAft>
                <a:spcPts val="0"/>
              </a:spcAft>
              <a:buClr>
                <a:srgbClr val="0076C0"/>
              </a:buClr>
              <a:buSzPts val="3500"/>
              <a:buFont typeface="Arial"/>
              <a:buNone/>
            </a:pPr>
            <a:r>
              <a:rPr lang="en-US" sz="3500" b="1" dirty="0">
                <a:solidFill>
                  <a:srgbClr val="0076C0"/>
                </a:solidFill>
                <a:latin typeface="Arial"/>
                <a:ea typeface="Arial"/>
                <a:cs typeface="Arial"/>
                <a:sym typeface="Arial"/>
              </a:rPr>
              <a:t>Kellie Rodriguez</a:t>
            </a:r>
            <a:endParaRPr dirty="0"/>
          </a:p>
          <a:p>
            <a:pPr marL="0" marR="0" lvl="0" indent="0" algn="l" rtl="0">
              <a:spcBef>
                <a:spcPts val="10"/>
              </a:spcBef>
              <a:spcAft>
                <a:spcPts val="0"/>
              </a:spcAft>
              <a:buClr>
                <a:schemeClr val="dk1"/>
              </a:buClr>
              <a:buSzPts val="2800"/>
              <a:buFont typeface="Arial"/>
              <a:buNone/>
            </a:pPr>
            <a:r>
              <a:rPr lang="en-US" sz="2800" dirty="0" smtClean="0">
                <a:solidFill>
                  <a:schemeClr val="dk1"/>
                </a:solidFill>
                <a:latin typeface="Arial"/>
                <a:ea typeface="Arial"/>
                <a:cs typeface="Arial"/>
                <a:sym typeface="Arial"/>
              </a:rPr>
              <a:t>RN, MSN</a:t>
            </a:r>
            <a:r>
              <a:rPr lang="en-US" sz="2800" dirty="0">
                <a:solidFill>
                  <a:schemeClr val="dk1"/>
                </a:solidFill>
                <a:latin typeface="Arial"/>
                <a:ea typeface="Arial"/>
                <a:cs typeface="Arial"/>
                <a:sym typeface="Arial"/>
              </a:rPr>
              <a:t>, MBA, CDE</a:t>
            </a:r>
            <a:endParaRPr dirty="0"/>
          </a:p>
          <a:p>
            <a:pPr marL="0" marR="0" lvl="0" indent="0" algn="l" rtl="0">
              <a:spcBef>
                <a:spcPts val="10"/>
              </a:spcBef>
              <a:spcAft>
                <a:spcPts val="0"/>
              </a:spcAft>
              <a:buClr>
                <a:schemeClr val="dk1"/>
              </a:buClr>
              <a:buSzPts val="2800"/>
              <a:buFont typeface="Arial"/>
              <a:buNone/>
            </a:pPr>
            <a:r>
              <a:rPr lang="en-US" sz="2800" dirty="0">
                <a:solidFill>
                  <a:schemeClr val="dk1"/>
                </a:solidFill>
                <a:latin typeface="Arial"/>
                <a:ea typeface="Arial"/>
                <a:cs typeface="Arial"/>
                <a:sym typeface="Arial"/>
              </a:rPr>
              <a:t>Director, Global Diabetes Program</a:t>
            </a:r>
            <a:endParaRPr sz="2800" dirty="0">
              <a:solidFill>
                <a:schemeClr val="dk1"/>
              </a:solidFill>
              <a:latin typeface="Arial"/>
              <a:ea typeface="Arial"/>
              <a:cs typeface="Arial"/>
              <a:sym typeface="Arial"/>
            </a:endParaRPr>
          </a:p>
          <a:p>
            <a:pPr marL="0" marR="0" lvl="0" indent="0" algn="l" rtl="0">
              <a:spcBef>
                <a:spcPts val="10"/>
              </a:spcBef>
              <a:spcAft>
                <a:spcPts val="0"/>
              </a:spcAft>
              <a:buClr>
                <a:schemeClr val="dk1"/>
              </a:buClr>
              <a:buSzPts val="2800"/>
              <a:buFont typeface="Arial"/>
              <a:buNone/>
            </a:pPr>
            <a:r>
              <a:rPr lang="en-US" sz="2800" dirty="0">
                <a:solidFill>
                  <a:schemeClr val="dk1"/>
                </a:solidFill>
                <a:latin typeface="Arial"/>
                <a:ea typeface="Arial"/>
                <a:cs typeface="Arial"/>
                <a:sym typeface="Arial"/>
              </a:rPr>
              <a:t>Parkland Health &amp; Hospital System  </a:t>
            </a:r>
            <a:endParaRPr sz="2800" dirty="0">
              <a:solidFill>
                <a:schemeClr val="dk1"/>
              </a:solidFill>
              <a:latin typeface="Arial"/>
              <a:ea typeface="Arial"/>
              <a:cs typeface="Arial"/>
              <a:sym typeface="Arial"/>
            </a:endParaRPr>
          </a:p>
          <a:p>
            <a:pPr marL="0" marR="0" lvl="0" indent="0" algn="l" rtl="0">
              <a:spcBef>
                <a:spcPts val="10"/>
              </a:spcBef>
              <a:spcAft>
                <a:spcPts val="0"/>
              </a:spcAft>
              <a:buClr>
                <a:schemeClr val="dk1"/>
              </a:buClr>
              <a:buSzPts val="2800"/>
              <a:buFont typeface="Arial"/>
              <a:buNone/>
            </a:pPr>
            <a:r>
              <a:rPr lang="en-US" sz="2800" dirty="0">
                <a:solidFill>
                  <a:schemeClr val="dk1"/>
                </a:solidFill>
                <a:latin typeface="Arial"/>
                <a:ea typeface="Arial"/>
                <a:cs typeface="Arial"/>
                <a:sym typeface="Arial"/>
              </a:rPr>
              <a:t>Dallas, TX</a:t>
            </a:r>
            <a:endParaRPr dirty="0"/>
          </a:p>
          <a:p>
            <a:pPr marL="342900" marR="0" lvl="0" indent="-342900" algn="l" rtl="0">
              <a:spcBef>
                <a:spcPts val="0"/>
              </a:spcBef>
              <a:spcAft>
                <a:spcPts val="0"/>
              </a:spcAft>
              <a:buClr>
                <a:schemeClr val="dk1"/>
              </a:buClr>
              <a:buSzPts val="1800"/>
              <a:buFont typeface="Arial"/>
              <a:buNone/>
            </a:pPr>
            <a:endParaRPr sz="1800" dirty="0">
              <a:solidFill>
                <a:srgbClr val="000000"/>
              </a:solidFill>
              <a:latin typeface="Carme"/>
              <a:ea typeface="Carme"/>
              <a:cs typeface="Carme"/>
              <a:sym typeface="Carme"/>
            </a:endParaRPr>
          </a:p>
        </p:txBody>
      </p:sp>
      <p:pic>
        <p:nvPicPr>
          <p:cNvPr id="259" name="Shape 259" descr="C:\Users\P46643\Pictures\Kellie Rodriguez.png"/>
          <p:cNvPicPr preferRelativeResize="0"/>
          <p:nvPr/>
        </p:nvPicPr>
        <p:blipFill rotWithShape="1">
          <a:blip r:embed="rId4">
            <a:alphaModFix/>
          </a:blip>
          <a:srcRect/>
          <a:stretch/>
        </p:blipFill>
        <p:spPr>
          <a:xfrm>
            <a:off x="821499" y="1191612"/>
            <a:ext cx="1783286" cy="2405604"/>
          </a:xfrm>
          <a:prstGeom prst="rect">
            <a:avLst/>
          </a:prstGeom>
          <a:noFill/>
          <a:ln w="0">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53769"/>
            <a:ext cx="8229600" cy="8580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6C0"/>
              </a:buClr>
              <a:buSzPts val="3500"/>
              <a:buFont typeface="Arial"/>
              <a:buNone/>
            </a:pPr>
            <a:r>
              <a:rPr lang="en-US" sz="3500" b="1" i="0" u="none" strike="noStrike" cap="none">
                <a:solidFill>
                  <a:srgbClr val="0076C0"/>
                </a:solidFill>
                <a:latin typeface="Arial"/>
                <a:ea typeface="Arial"/>
                <a:cs typeface="Arial"/>
                <a:sym typeface="Arial"/>
              </a:rPr>
              <a:t>Engagement</a:t>
            </a:r>
            <a:endParaRPr sz="3500" b="1" i="0" u="none" strike="noStrike" cap="none">
              <a:solidFill>
                <a:srgbClr val="0076C0"/>
              </a:solidFill>
              <a:latin typeface="Arial"/>
              <a:ea typeface="Arial"/>
              <a:cs typeface="Arial"/>
              <a:sym typeface="Arial"/>
            </a:endParaRPr>
          </a:p>
        </p:txBody>
      </p:sp>
      <p:sp>
        <p:nvSpPr>
          <p:cNvPr id="505" name="Shape 505"/>
          <p:cNvSpPr txBox="1">
            <a:spLocks noGrp="1"/>
          </p:cNvSpPr>
          <p:nvPr>
            <p:ph type="body" idx="1"/>
          </p:nvPr>
        </p:nvSpPr>
        <p:spPr>
          <a:xfrm>
            <a:off x="457200" y="1152401"/>
            <a:ext cx="4040188" cy="480266"/>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48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506" name="Shape 506"/>
          <p:cNvSpPr txBox="1">
            <a:spLocks noGrp="1"/>
          </p:cNvSpPr>
          <p:nvPr>
            <p:ph type="body" idx="2"/>
          </p:nvPr>
        </p:nvSpPr>
        <p:spPr>
          <a:xfrm>
            <a:off x="457200" y="1632667"/>
            <a:ext cx="4040188" cy="296621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507" name="Shape 507"/>
          <p:cNvSpPr txBox="1">
            <a:spLocks noGrp="1"/>
          </p:cNvSpPr>
          <p:nvPr>
            <p:ph type="body" idx="4"/>
          </p:nvPr>
        </p:nvSpPr>
        <p:spPr>
          <a:xfrm>
            <a:off x="5120641" y="939041"/>
            <a:ext cx="3634740" cy="3499816"/>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480"/>
              </a:spcBef>
              <a:spcAft>
                <a:spcPts val="0"/>
              </a:spcAft>
              <a:buClr>
                <a:schemeClr val="dk1"/>
              </a:buClr>
              <a:buSzPts val="2400"/>
              <a:buFont typeface="Arial"/>
              <a:buNone/>
            </a:pPr>
            <a:r>
              <a:rPr lang="en-US" sz="2000" b="1" i="0" u="none" strike="noStrike" cap="none">
                <a:solidFill>
                  <a:srgbClr val="ACB71F"/>
                </a:solidFill>
                <a:latin typeface="Arial"/>
                <a:ea typeface="Arial"/>
                <a:cs typeface="Arial"/>
                <a:sym typeface="Arial"/>
              </a:rPr>
              <a:t>Patient engagement: </a:t>
            </a:r>
            <a:r>
              <a:rPr lang="en-US" sz="2000" b="0" i="0" u="none" strike="noStrike" cap="none">
                <a:solidFill>
                  <a:srgbClr val="262626"/>
                </a:solidFill>
                <a:latin typeface="Arial"/>
                <a:ea typeface="Arial"/>
                <a:cs typeface="Arial"/>
                <a:sym typeface="Arial"/>
              </a:rPr>
              <a:t>The interventions designed to increase activation.  </a:t>
            </a:r>
            <a:endParaRPr sz="2000" b="0" i="0" u="none" strike="noStrike" cap="none">
              <a:solidFill>
                <a:srgbClr val="262626"/>
              </a:solidFill>
              <a:latin typeface="Arial"/>
              <a:ea typeface="Arial"/>
              <a:cs typeface="Arial"/>
              <a:sym typeface="Arial"/>
            </a:endParaRPr>
          </a:p>
          <a:p>
            <a:pPr marL="76200" marR="0" lvl="0" indent="0" algn="l" rtl="0">
              <a:lnSpc>
                <a:spcPct val="100000"/>
              </a:lnSpc>
              <a:spcBef>
                <a:spcPts val="480"/>
              </a:spcBef>
              <a:spcAft>
                <a:spcPts val="0"/>
              </a:spcAft>
              <a:buClr>
                <a:schemeClr val="dk1"/>
              </a:buClr>
              <a:buSzPts val="2400"/>
              <a:buFont typeface="Arial"/>
              <a:buNone/>
            </a:pPr>
            <a:r>
              <a:rPr lang="en-US" sz="2000" b="1" i="0" u="none" strike="noStrike" cap="none">
                <a:solidFill>
                  <a:srgbClr val="ACB71F"/>
                </a:solidFill>
                <a:latin typeface="Arial"/>
                <a:ea typeface="Arial"/>
                <a:cs typeface="Arial"/>
                <a:sym typeface="Arial"/>
              </a:rPr>
              <a:t>Patient activation: </a:t>
            </a:r>
            <a:r>
              <a:rPr lang="en-US" sz="2000" b="0" i="0" u="none" strike="noStrike" cap="none">
                <a:solidFill>
                  <a:srgbClr val="262626"/>
                </a:solidFill>
                <a:latin typeface="Arial"/>
                <a:ea typeface="Arial"/>
                <a:cs typeface="Arial"/>
                <a:sym typeface="Arial"/>
              </a:rPr>
              <a:t>Understanding one’s role in the care process &amp; having the knowledge, skill and confidence to manage one’s health &amp; health care.</a:t>
            </a:r>
            <a:endParaRPr/>
          </a:p>
          <a:p>
            <a:pPr marL="76200" marR="0" lvl="0" indent="0" algn="l" rtl="0">
              <a:lnSpc>
                <a:spcPct val="100000"/>
              </a:lnSpc>
              <a:spcBef>
                <a:spcPts val="480"/>
              </a:spcBef>
              <a:spcAft>
                <a:spcPts val="0"/>
              </a:spcAft>
              <a:buClr>
                <a:schemeClr val="dk1"/>
              </a:buClr>
              <a:buSzPts val="2400"/>
              <a:buFont typeface="Arial"/>
              <a:buNone/>
            </a:pPr>
            <a:r>
              <a:rPr lang="en-US" sz="2000" b="1" i="0" u="none" strike="noStrike" cap="none">
                <a:solidFill>
                  <a:srgbClr val="0076C0"/>
                </a:solidFill>
                <a:latin typeface="Arial"/>
                <a:ea typeface="Arial"/>
                <a:cs typeface="Arial"/>
                <a:sym typeface="Arial"/>
              </a:rPr>
              <a:t>PAM: Patient Activation Measure</a:t>
            </a:r>
            <a:endParaRPr/>
          </a:p>
        </p:txBody>
      </p:sp>
      <p:pic>
        <p:nvPicPr>
          <p:cNvPr id="508" name="Shape 508"/>
          <p:cNvPicPr preferRelativeResize="0"/>
          <p:nvPr/>
        </p:nvPicPr>
        <p:blipFill rotWithShape="1">
          <a:blip r:embed="rId3">
            <a:alphaModFix/>
          </a:blip>
          <a:srcRect/>
          <a:stretch/>
        </p:blipFill>
        <p:spPr>
          <a:xfrm>
            <a:off x="190500" y="4735275"/>
            <a:ext cx="7307580" cy="400050"/>
          </a:xfrm>
          <a:prstGeom prst="rect">
            <a:avLst/>
          </a:prstGeom>
          <a:noFill/>
          <a:ln>
            <a:noFill/>
          </a:ln>
        </p:spPr>
      </p:pic>
      <p:pic>
        <p:nvPicPr>
          <p:cNvPr id="509" name="Shape 509"/>
          <p:cNvPicPr preferRelativeResize="0"/>
          <p:nvPr/>
        </p:nvPicPr>
        <p:blipFill rotWithShape="1">
          <a:blip r:embed="rId4">
            <a:alphaModFix/>
          </a:blip>
          <a:srcRect/>
          <a:stretch/>
        </p:blipFill>
        <p:spPr>
          <a:xfrm>
            <a:off x="304800" y="789752"/>
            <a:ext cx="4693920" cy="397676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94" y="225417"/>
            <a:ext cx="8229600" cy="485129"/>
          </a:xfrm>
        </p:spPr>
        <p:txBody>
          <a:bodyPr/>
          <a:lstStyle/>
          <a:p>
            <a:pPr algn="ctr"/>
            <a:r>
              <a:rPr lang="en-US" dirty="0" smtClean="0"/>
              <a:t>For engagement success….</a:t>
            </a:r>
            <a:endParaRPr lang="en-US" dirty="0"/>
          </a:p>
        </p:txBody>
      </p:sp>
      <p:sp>
        <p:nvSpPr>
          <p:cNvPr id="4" name="Rounded Rectangle 3"/>
          <p:cNvSpPr/>
          <p:nvPr/>
        </p:nvSpPr>
        <p:spPr>
          <a:xfrm>
            <a:off x="802260" y="1009273"/>
            <a:ext cx="7806906" cy="603850"/>
          </a:xfrm>
          <a:prstGeom prst="roundRect">
            <a:avLst/>
          </a:prstGeom>
          <a:solidFill>
            <a:srgbClr val="AFB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No population health management intervention can </a:t>
            </a:r>
            <a:endParaRPr lang="en-US" sz="2000" dirty="0" smtClean="0">
              <a:solidFill>
                <a:schemeClr val="tx1">
                  <a:lumMod val="85000"/>
                  <a:lumOff val="15000"/>
                </a:schemeClr>
              </a:solidFill>
            </a:endParaRPr>
          </a:p>
          <a:p>
            <a:pPr algn="ctr"/>
            <a:r>
              <a:rPr lang="en-US" sz="2000" dirty="0" smtClean="0">
                <a:solidFill>
                  <a:schemeClr val="tx1">
                    <a:lumMod val="85000"/>
                    <a:lumOff val="15000"/>
                  </a:schemeClr>
                </a:solidFill>
              </a:rPr>
              <a:t>be </a:t>
            </a:r>
            <a:r>
              <a:rPr lang="en-US" sz="2000" dirty="0">
                <a:solidFill>
                  <a:schemeClr val="tx1">
                    <a:lumMod val="85000"/>
                    <a:lumOff val="15000"/>
                  </a:schemeClr>
                </a:solidFill>
              </a:rPr>
              <a:t>successful unless the patient wants it to </a:t>
            </a:r>
            <a:r>
              <a:rPr lang="en-US" sz="2000" dirty="0" smtClean="0">
                <a:solidFill>
                  <a:schemeClr val="tx1">
                    <a:lumMod val="85000"/>
                    <a:lumOff val="15000"/>
                  </a:schemeClr>
                </a:solidFill>
              </a:rPr>
              <a:t>be</a:t>
            </a:r>
            <a:endParaRPr lang="en-US" sz="2000" dirty="0"/>
          </a:p>
        </p:txBody>
      </p:sp>
      <p:sp>
        <p:nvSpPr>
          <p:cNvPr id="5" name="Rounded Rectangle 4"/>
          <p:cNvSpPr/>
          <p:nvPr/>
        </p:nvSpPr>
        <p:spPr>
          <a:xfrm>
            <a:off x="776382" y="3885931"/>
            <a:ext cx="7806906" cy="603850"/>
          </a:xfrm>
          <a:prstGeom prst="roundRect">
            <a:avLst/>
          </a:prstGeom>
          <a:solidFill>
            <a:srgbClr val="AFB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85000"/>
                    <a:lumOff val="15000"/>
                  </a:schemeClr>
                </a:solidFill>
              </a:rPr>
              <a:t>Need </a:t>
            </a:r>
            <a:r>
              <a:rPr lang="en-US" sz="2000" dirty="0">
                <a:solidFill>
                  <a:schemeClr val="tx1">
                    <a:lumMod val="85000"/>
                    <a:lumOff val="15000"/>
                  </a:schemeClr>
                </a:solidFill>
              </a:rPr>
              <a:t>to go beyond the four walls of the organization </a:t>
            </a:r>
            <a:r>
              <a:rPr lang="en-US" sz="2000" dirty="0" smtClean="0">
                <a:solidFill>
                  <a:schemeClr val="tx1">
                    <a:lumMod val="85000"/>
                    <a:lumOff val="15000"/>
                  </a:schemeClr>
                </a:solidFill>
              </a:rPr>
              <a:t>                                    to </a:t>
            </a:r>
            <a:r>
              <a:rPr lang="en-US" sz="2000" dirty="0">
                <a:solidFill>
                  <a:schemeClr val="tx1">
                    <a:lumMod val="85000"/>
                    <a:lumOff val="15000"/>
                  </a:schemeClr>
                </a:solidFill>
              </a:rPr>
              <a:t>get to a </a:t>
            </a:r>
            <a:r>
              <a:rPr lang="en-US" sz="2000" dirty="0" smtClean="0">
                <a:solidFill>
                  <a:schemeClr val="tx1">
                    <a:lumMod val="85000"/>
                    <a:lumOff val="15000"/>
                  </a:schemeClr>
                </a:solidFill>
              </a:rPr>
              <a:t>truly </a:t>
            </a:r>
            <a:r>
              <a:rPr lang="en-US" sz="2000" dirty="0">
                <a:solidFill>
                  <a:schemeClr val="tx1">
                    <a:lumMod val="85000"/>
                    <a:lumOff val="15000"/>
                  </a:schemeClr>
                </a:solidFill>
              </a:rPr>
              <a:t>longitudinal and personal level of patient care </a:t>
            </a:r>
          </a:p>
        </p:txBody>
      </p:sp>
      <p:sp>
        <p:nvSpPr>
          <p:cNvPr id="6" name="Rounded Rectangle 5"/>
          <p:cNvSpPr/>
          <p:nvPr/>
        </p:nvSpPr>
        <p:spPr>
          <a:xfrm>
            <a:off x="796506" y="1961073"/>
            <a:ext cx="7806906" cy="603850"/>
          </a:xfrm>
          <a:prstGeom prst="roundRect">
            <a:avLst/>
          </a:prstGeom>
          <a:solidFill>
            <a:srgbClr val="AFB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85000"/>
                    <a:lumOff val="15000"/>
                  </a:schemeClr>
                </a:solidFill>
              </a:rPr>
              <a:t>Need to </a:t>
            </a:r>
            <a:r>
              <a:rPr lang="en-US" sz="2000" dirty="0">
                <a:solidFill>
                  <a:schemeClr val="tx1">
                    <a:lumMod val="85000"/>
                    <a:lumOff val="15000"/>
                  </a:schemeClr>
                </a:solidFill>
              </a:rPr>
              <a:t>develop &amp; communicate interventions based on education, social context, language, </a:t>
            </a:r>
            <a:r>
              <a:rPr lang="en-US" sz="2000" dirty="0" smtClean="0">
                <a:solidFill>
                  <a:schemeClr val="tx1">
                    <a:lumMod val="85000"/>
                    <a:lumOff val="15000"/>
                  </a:schemeClr>
                </a:solidFill>
              </a:rPr>
              <a:t>gender </a:t>
            </a:r>
            <a:r>
              <a:rPr lang="en-US" sz="2000" dirty="0">
                <a:solidFill>
                  <a:schemeClr val="tx1">
                    <a:lumMod val="85000"/>
                    <a:lumOff val="15000"/>
                  </a:schemeClr>
                </a:solidFill>
              </a:rPr>
              <a:t>and other relevant </a:t>
            </a:r>
            <a:r>
              <a:rPr lang="en-US" sz="2000" dirty="0" smtClean="0">
                <a:solidFill>
                  <a:schemeClr val="tx1">
                    <a:lumMod val="85000"/>
                    <a:lumOff val="15000"/>
                  </a:schemeClr>
                </a:solidFill>
              </a:rPr>
              <a:t>data</a:t>
            </a:r>
            <a:endParaRPr lang="en-US" sz="2000" dirty="0">
              <a:solidFill>
                <a:schemeClr val="tx1">
                  <a:lumMod val="85000"/>
                  <a:lumOff val="15000"/>
                </a:schemeClr>
              </a:solidFill>
            </a:endParaRPr>
          </a:p>
        </p:txBody>
      </p:sp>
      <p:sp>
        <p:nvSpPr>
          <p:cNvPr id="7" name="Rounded Rectangle 6"/>
          <p:cNvSpPr/>
          <p:nvPr/>
        </p:nvSpPr>
        <p:spPr>
          <a:xfrm>
            <a:off x="796506" y="2967487"/>
            <a:ext cx="7806906" cy="603850"/>
          </a:xfrm>
          <a:prstGeom prst="roundRect">
            <a:avLst/>
          </a:prstGeom>
          <a:solidFill>
            <a:srgbClr val="AFB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0" lvl="0" algn="ctr">
              <a:spcBef>
                <a:spcPts val="620"/>
              </a:spcBef>
              <a:buSzPts val="3100"/>
            </a:pPr>
            <a:r>
              <a:rPr lang="en-US" sz="2000" dirty="0">
                <a:solidFill>
                  <a:srgbClr val="000000">
                    <a:lumMod val="85000"/>
                    <a:lumOff val="15000"/>
                  </a:srgbClr>
                </a:solidFill>
                <a:cs typeface="Arial"/>
              </a:rPr>
              <a:t>Requires meeting patients where they are, rather than providing cookie-cutter solutions that patients must conform to for treatment</a:t>
            </a:r>
          </a:p>
        </p:txBody>
      </p:sp>
      <p:sp>
        <p:nvSpPr>
          <p:cNvPr id="8" name="TextBox 7"/>
          <p:cNvSpPr txBox="1"/>
          <p:nvPr/>
        </p:nvSpPr>
        <p:spPr>
          <a:xfrm>
            <a:off x="2122098" y="4735901"/>
            <a:ext cx="4692770" cy="307777"/>
          </a:xfrm>
          <a:prstGeom prst="rect">
            <a:avLst/>
          </a:prstGeom>
          <a:noFill/>
        </p:spPr>
        <p:txBody>
          <a:bodyPr wrap="square" rtlCol="0">
            <a:spAutoFit/>
          </a:bodyPr>
          <a:lstStyle/>
          <a:p>
            <a:pPr algn="ctr"/>
            <a:r>
              <a:rPr lang="en-US" dirty="0" smtClean="0"/>
              <a:t>https://healthitanalytics.com</a:t>
            </a:r>
            <a:endParaRPr lang="en-US" dirty="0"/>
          </a:p>
        </p:txBody>
      </p:sp>
    </p:spTree>
    <p:extLst>
      <p:ext uri="{BB962C8B-B14F-4D97-AF65-F5344CB8AC3E}">
        <p14:creationId xmlns:p14="http://schemas.microsoft.com/office/powerpoint/2010/main" val="1318932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192977"/>
            <a:ext cx="8229600" cy="4851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6C0"/>
              </a:buClr>
              <a:buSzPts val="3500"/>
              <a:buFont typeface="Arial"/>
              <a:buNone/>
            </a:pPr>
            <a:r>
              <a:rPr lang="en-US" sz="3500" b="1" i="0" u="none" strike="noStrike" cap="none" dirty="0" smtClean="0">
                <a:solidFill>
                  <a:srgbClr val="0076C0"/>
                </a:solidFill>
                <a:latin typeface="Arial"/>
                <a:ea typeface="Arial"/>
                <a:cs typeface="Arial"/>
                <a:sym typeface="Arial"/>
              </a:rPr>
              <a:t>          PAM</a:t>
            </a:r>
            <a:endParaRPr sz="3500" b="1" i="0" u="none" strike="noStrike" cap="none" dirty="0">
              <a:solidFill>
                <a:srgbClr val="0076C0"/>
              </a:solidFill>
              <a:latin typeface="Arial"/>
              <a:ea typeface="Arial"/>
              <a:cs typeface="Arial"/>
              <a:sym typeface="Arial"/>
            </a:endParaRPr>
          </a:p>
        </p:txBody>
      </p:sp>
      <p:sp>
        <p:nvSpPr>
          <p:cNvPr id="515" name="Shape 515"/>
          <p:cNvSpPr txBox="1">
            <a:spLocks noGrp="1"/>
          </p:cNvSpPr>
          <p:nvPr>
            <p:ph type="body" idx="1"/>
          </p:nvPr>
        </p:nvSpPr>
        <p:spPr>
          <a:xfrm>
            <a:off x="457200" y="1310558"/>
            <a:ext cx="8229600" cy="32883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620"/>
              </a:spcBef>
              <a:spcAft>
                <a:spcPts val="0"/>
              </a:spcAft>
              <a:buClr>
                <a:schemeClr val="dk1"/>
              </a:buClr>
              <a:buSzPts val="3100"/>
              <a:buFont typeface="Arial"/>
              <a:buNone/>
            </a:pPr>
            <a:endParaRPr sz="3100" b="0" i="0" u="none" strike="noStrike" cap="none">
              <a:solidFill>
                <a:schemeClr val="dk1"/>
              </a:solidFill>
              <a:latin typeface="Arial"/>
              <a:ea typeface="Arial"/>
              <a:cs typeface="Arial"/>
              <a:sym typeface="Arial"/>
            </a:endParaRPr>
          </a:p>
        </p:txBody>
      </p:sp>
      <p:pic>
        <p:nvPicPr>
          <p:cNvPr id="516" name="Shape 516"/>
          <p:cNvPicPr preferRelativeResize="0"/>
          <p:nvPr/>
        </p:nvPicPr>
        <p:blipFill rotWithShape="1">
          <a:blip r:embed="rId3">
            <a:alphaModFix/>
          </a:blip>
          <a:srcRect/>
          <a:stretch/>
        </p:blipFill>
        <p:spPr>
          <a:xfrm>
            <a:off x="38100" y="790578"/>
            <a:ext cx="4549140" cy="3800679"/>
          </a:xfrm>
          <a:prstGeom prst="rect">
            <a:avLst/>
          </a:prstGeom>
          <a:noFill/>
          <a:ln>
            <a:noFill/>
          </a:ln>
        </p:spPr>
      </p:pic>
      <p:pic>
        <p:nvPicPr>
          <p:cNvPr id="517" name="Shape 517"/>
          <p:cNvPicPr preferRelativeResize="0"/>
          <p:nvPr/>
        </p:nvPicPr>
        <p:blipFill rotWithShape="1">
          <a:blip r:embed="rId4">
            <a:alphaModFix/>
          </a:blip>
          <a:srcRect/>
          <a:stretch/>
        </p:blipFill>
        <p:spPr>
          <a:xfrm>
            <a:off x="4798695" y="192977"/>
            <a:ext cx="4223385" cy="4904576"/>
          </a:xfrm>
          <a:prstGeom prst="rect">
            <a:avLst/>
          </a:prstGeom>
          <a:noFill/>
          <a:ln w="22225" cap="flat" cmpd="sng">
            <a:solidFill>
              <a:srgbClr val="ACB71F"/>
            </a:solidFill>
            <a:prstDash val="solid"/>
            <a:miter lim="800000"/>
            <a:headEnd type="none" w="sm" len="sm"/>
            <a:tailEnd type="none" w="sm" len="sm"/>
          </a:ln>
        </p:spPr>
      </p:pic>
      <p:sp>
        <p:nvSpPr>
          <p:cNvPr id="518" name="Shape 518"/>
          <p:cNvSpPr txBox="1"/>
          <p:nvPr/>
        </p:nvSpPr>
        <p:spPr>
          <a:xfrm>
            <a:off x="259080" y="4653290"/>
            <a:ext cx="457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3F3F3F"/>
                </a:solidFill>
                <a:latin typeface="Arial"/>
                <a:ea typeface="Arial"/>
                <a:cs typeface="Arial"/>
                <a:sym typeface="Arial"/>
              </a:rPr>
              <a:t>Hibbard, JH et al. Health Research and Educational Trust DOI: 10.1111/j.1475-6773.2005.00438.x</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1052422" y="124952"/>
            <a:ext cx="6857999" cy="101310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6C0"/>
              </a:buClr>
              <a:buSzPts val="3500"/>
              <a:buFont typeface="Arial"/>
              <a:buNone/>
            </a:pPr>
            <a:r>
              <a:rPr lang="en-US" sz="3500" b="1" i="0" u="none" strike="noStrike" cap="none" dirty="0" smtClean="0">
                <a:solidFill>
                  <a:srgbClr val="0076C0"/>
                </a:solidFill>
                <a:latin typeface="Arial"/>
                <a:ea typeface="Arial"/>
                <a:cs typeface="Arial"/>
                <a:sym typeface="Arial"/>
              </a:rPr>
              <a:t>Population </a:t>
            </a:r>
            <a:r>
              <a:rPr lang="en-US" sz="3500" b="1" i="0" u="none" strike="noStrike" cap="none" dirty="0">
                <a:solidFill>
                  <a:srgbClr val="0076C0"/>
                </a:solidFill>
                <a:latin typeface="Arial"/>
                <a:ea typeface="Arial"/>
                <a:cs typeface="Arial"/>
                <a:sym typeface="Arial"/>
              </a:rPr>
              <a:t>Health </a:t>
            </a:r>
            <a:r>
              <a:rPr lang="en-US" sz="3500" b="1" i="0" u="none" strike="noStrike" cap="none" dirty="0" smtClean="0">
                <a:solidFill>
                  <a:srgbClr val="0076C0"/>
                </a:solidFill>
                <a:latin typeface="Arial"/>
                <a:ea typeface="Arial"/>
                <a:cs typeface="Arial"/>
                <a:sym typeface="Arial"/>
              </a:rPr>
              <a:t/>
            </a:r>
            <a:br>
              <a:rPr lang="en-US" sz="3500" b="1" i="0" u="none" strike="noStrike" cap="none" dirty="0" smtClean="0">
                <a:solidFill>
                  <a:srgbClr val="0076C0"/>
                </a:solidFill>
                <a:latin typeface="Arial"/>
                <a:ea typeface="Arial"/>
                <a:cs typeface="Arial"/>
                <a:sym typeface="Arial"/>
              </a:rPr>
            </a:br>
            <a:r>
              <a:rPr lang="en-US" sz="3500" b="1" i="0" u="none" strike="noStrike" cap="none" dirty="0" smtClean="0">
                <a:solidFill>
                  <a:srgbClr val="0076C0"/>
                </a:solidFill>
                <a:latin typeface="Arial"/>
                <a:ea typeface="Arial"/>
                <a:cs typeface="Arial"/>
                <a:sym typeface="Arial"/>
              </a:rPr>
              <a:t>Patient Centered Care</a:t>
            </a:r>
            <a:endParaRPr sz="3500" b="1" i="0" u="none" strike="noStrike" cap="none" dirty="0">
              <a:solidFill>
                <a:srgbClr val="0076C0"/>
              </a:solidFill>
              <a:latin typeface="Arial"/>
              <a:ea typeface="Arial"/>
              <a:cs typeface="Arial"/>
              <a:sym typeface="Arial"/>
            </a:endParaRPr>
          </a:p>
        </p:txBody>
      </p:sp>
      <p:sp>
        <p:nvSpPr>
          <p:cNvPr id="3" name="Rectangle 2"/>
          <p:cNvSpPr/>
          <p:nvPr/>
        </p:nvSpPr>
        <p:spPr>
          <a:xfrm>
            <a:off x="199247" y="1301950"/>
            <a:ext cx="3466978" cy="1963614"/>
          </a:xfrm>
          <a:prstGeom prst="rect">
            <a:avLst/>
          </a:prstGeom>
        </p:spPr>
        <p:txBody>
          <a:bodyPr wrap="square">
            <a:spAutoFit/>
          </a:bodyPr>
          <a:lstStyle/>
          <a:p>
            <a:pPr marL="19304" lvl="0">
              <a:lnSpc>
                <a:spcPct val="80000"/>
              </a:lnSpc>
              <a:buClr>
                <a:schemeClr val="dk1"/>
              </a:buClr>
              <a:buSzPts val="1400"/>
            </a:pPr>
            <a:r>
              <a:rPr lang="en-US" sz="2400" b="1" dirty="0">
                <a:solidFill>
                  <a:schemeClr val="accent3">
                    <a:lumMod val="75000"/>
                  </a:schemeClr>
                </a:solidFill>
              </a:rPr>
              <a:t>CDE </a:t>
            </a:r>
            <a:r>
              <a:rPr lang="en-US" sz="2400" b="1" dirty="0" smtClean="0">
                <a:solidFill>
                  <a:schemeClr val="accent3">
                    <a:lumMod val="75000"/>
                  </a:schemeClr>
                </a:solidFill>
              </a:rPr>
              <a:t>Roles:</a:t>
            </a:r>
            <a:endParaRPr lang="en-US" sz="2400" b="1" dirty="0">
              <a:solidFill>
                <a:schemeClr val="accent3">
                  <a:lumMod val="75000"/>
                </a:schemeClr>
              </a:solidFill>
            </a:endParaRPr>
          </a:p>
          <a:p>
            <a:pPr marL="19304" lvl="0">
              <a:lnSpc>
                <a:spcPct val="80000"/>
              </a:lnSpc>
              <a:buClr>
                <a:schemeClr val="dk1"/>
              </a:buClr>
              <a:buSzPts val="1400"/>
            </a:pPr>
            <a:r>
              <a:rPr lang="en-US" sz="1800" dirty="0">
                <a:solidFill>
                  <a:srgbClr val="0070C0"/>
                </a:solidFill>
                <a:ea typeface="Calibri"/>
                <a:cs typeface="Calibri"/>
                <a:sym typeface="Calibri"/>
              </a:rPr>
              <a:t>DSME classes </a:t>
            </a:r>
          </a:p>
          <a:p>
            <a:pPr marL="19304" lvl="0">
              <a:lnSpc>
                <a:spcPct val="80000"/>
              </a:lnSpc>
              <a:buClr>
                <a:schemeClr val="dk1"/>
              </a:buClr>
              <a:buSzPts val="1400"/>
            </a:pPr>
            <a:r>
              <a:rPr lang="en-US" sz="1800" dirty="0">
                <a:solidFill>
                  <a:srgbClr val="0070C0"/>
                </a:solidFill>
                <a:ea typeface="Calibri"/>
                <a:cs typeface="Calibri"/>
                <a:sym typeface="Calibri"/>
              </a:rPr>
              <a:t>DSMES</a:t>
            </a:r>
          </a:p>
          <a:p>
            <a:pPr marL="19304" lvl="0">
              <a:lnSpc>
                <a:spcPct val="80000"/>
              </a:lnSpc>
              <a:buClr>
                <a:schemeClr val="dk1"/>
              </a:buClr>
              <a:buSzPts val="1400"/>
            </a:pPr>
            <a:r>
              <a:rPr lang="en-US" sz="1800" dirty="0">
                <a:solidFill>
                  <a:srgbClr val="0070C0"/>
                </a:solidFill>
                <a:ea typeface="Calibri"/>
                <a:cs typeface="Calibri"/>
                <a:sym typeface="Calibri"/>
              </a:rPr>
              <a:t>Health coaching</a:t>
            </a:r>
          </a:p>
          <a:p>
            <a:pPr marL="19304" lvl="0">
              <a:lnSpc>
                <a:spcPct val="80000"/>
              </a:lnSpc>
              <a:buClr>
                <a:schemeClr val="dk1"/>
              </a:buClr>
              <a:buSzPts val="1400"/>
            </a:pPr>
            <a:r>
              <a:rPr lang="en-US" sz="1800" dirty="0">
                <a:solidFill>
                  <a:srgbClr val="0070C0"/>
                </a:solidFill>
                <a:ea typeface="Calibri"/>
                <a:cs typeface="Calibri"/>
                <a:sym typeface="Calibri"/>
              </a:rPr>
              <a:t>Care/Case Management</a:t>
            </a:r>
          </a:p>
          <a:p>
            <a:pPr marL="19304" lvl="0">
              <a:lnSpc>
                <a:spcPct val="80000"/>
              </a:lnSpc>
              <a:buClr>
                <a:schemeClr val="dk1"/>
              </a:buClr>
              <a:buSzPts val="1400"/>
            </a:pPr>
            <a:r>
              <a:rPr lang="en-US" sz="1800" b="1" dirty="0">
                <a:solidFill>
                  <a:schemeClr val="accent3">
                    <a:lumMod val="75000"/>
                  </a:schemeClr>
                </a:solidFill>
                <a:ea typeface="Calibri"/>
                <a:cs typeface="Calibri"/>
                <a:sym typeface="Calibri"/>
              </a:rPr>
              <a:t>Educator: Other health professionals and community service </a:t>
            </a:r>
            <a:r>
              <a:rPr lang="en-US" sz="1800" b="1" dirty="0" smtClean="0">
                <a:solidFill>
                  <a:schemeClr val="accent3">
                    <a:lumMod val="75000"/>
                  </a:schemeClr>
                </a:solidFill>
                <a:ea typeface="Calibri"/>
                <a:cs typeface="Calibri"/>
                <a:sym typeface="Calibri"/>
              </a:rPr>
              <a:t>workers</a:t>
            </a:r>
            <a:endParaRPr lang="en-US" sz="1800" b="1" dirty="0">
              <a:solidFill>
                <a:schemeClr val="accent3">
                  <a:lumMod val="75000"/>
                </a:schemeClr>
              </a:solidFill>
              <a:ea typeface="Calibri"/>
              <a:cs typeface="Calibri"/>
              <a:sym typeface="Calibri"/>
            </a:endParaRPr>
          </a:p>
        </p:txBody>
      </p:sp>
      <p:sp>
        <p:nvSpPr>
          <p:cNvPr id="2" name="Rectangle 1"/>
          <p:cNvSpPr/>
          <p:nvPr/>
        </p:nvSpPr>
        <p:spPr>
          <a:xfrm>
            <a:off x="4045789" y="1550859"/>
            <a:ext cx="4157932" cy="2873094"/>
          </a:xfrm>
          <a:prstGeom prst="rect">
            <a:avLst/>
          </a:prstGeom>
        </p:spPr>
        <p:txBody>
          <a:bodyPr wrap="square">
            <a:spAutoFit/>
          </a:bodyPr>
          <a:lstStyle/>
          <a:p>
            <a:pPr marL="19304" lvl="0">
              <a:lnSpc>
                <a:spcPct val="80000"/>
              </a:lnSpc>
              <a:spcBef>
                <a:spcPts val="341"/>
              </a:spcBef>
              <a:buClr>
                <a:schemeClr val="dk1"/>
              </a:buClr>
              <a:buSzPts val="1400"/>
            </a:pPr>
            <a:r>
              <a:rPr lang="en-US" sz="2400" b="1" dirty="0">
                <a:solidFill>
                  <a:schemeClr val="accent3">
                    <a:lumMod val="75000"/>
                  </a:schemeClr>
                </a:solidFill>
              </a:rPr>
              <a:t>Supportive Services</a:t>
            </a:r>
          </a:p>
          <a:p>
            <a:pPr marL="466090" lvl="1">
              <a:lnSpc>
                <a:spcPct val="80000"/>
              </a:lnSpc>
              <a:spcBef>
                <a:spcPts val="308"/>
              </a:spcBef>
              <a:buClr>
                <a:schemeClr val="dk1"/>
              </a:buClr>
              <a:buSzPts val="1400"/>
            </a:pPr>
            <a:r>
              <a:rPr lang="en-US" sz="2000" dirty="0">
                <a:solidFill>
                  <a:schemeClr val="accent3">
                    <a:lumMod val="75000"/>
                  </a:schemeClr>
                </a:solidFill>
                <a:sym typeface="Calibri"/>
              </a:rPr>
              <a:t>Community health workers</a:t>
            </a:r>
          </a:p>
          <a:p>
            <a:pPr marL="466090" lvl="1">
              <a:lnSpc>
                <a:spcPct val="80000"/>
              </a:lnSpc>
              <a:spcBef>
                <a:spcPts val="308"/>
              </a:spcBef>
              <a:buClr>
                <a:schemeClr val="dk1"/>
              </a:buClr>
              <a:buSzPts val="1400"/>
            </a:pPr>
            <a:r>
              <a:rPr lang="en-US" sz="2000" dirty="0">
                <a:solidFill>
                  <a:srgbClr val="0070C0"/>
                </a:solidFill>
                <a:sym typeface="Calibri"/>
              </a:rPr>
              <a:t>Community health navigators</a:t>
            </a:r>
          </a:p>
          <a:p>
            <a:pPr marL="466090" lvl="1">
              <a:lnSpc>
                <a:spcPct val="80000"/>
              </a:lnSpc>
              <a:spcBef>
                <a:spcPts val="308"/>
              </a:spcBef>
              <a:buClr>
                <a:schemeClr val="dk1"/>
              </a:buClr>
              <a:buSzPts val="1400"/>
            </a:pPr>
            <a:r>
              <a:rPr lang="en-US" sz="2000" dirty="0">
                <a:solidFill>
                  <a:srgbClr val="0070C0"/>
                </a:solidFill>
              </a:rPr>
              <a:t>Public Health Practitioners</a:t>
            </a:r>
          </a:p>
          <a:p>
            <a:pPr marL="466090" lvl="1">
              <a:lnSpc>
                <a:spcPct val="80000"/>
              </a:lnSpc>
              <a:spcBef>
                <a:spcPts val="308"/>
              </a:spcBef>
              <a:buClr>
                <a:schemeClr val="dk1"/>
              </a:buClr>
              <a:buSzPts val="1400"/>
            </a:pPr>
            <a:r>
              <a:rPr lang="en-US" sz="2000" dirty="0">
                <a:solidFill>
                  <a:srgbClr val="0070C0"/>
                </a:solidFill>
              </a:rPr>
              <a:t>Teachers</a:t>
            </a:r>
          </a:p>
          <a:p>
            <a:pPr marL="466090" lvl="1">
              <a:lnSpc>
                <a:spcPct val="80000"/>
              </a:lnSpc>
              <a:spcBef>
                <a:spcPts val="308"/>
              </a:spcBef>
              <a:buClr>
                <a:schemeClr val="dk1"/>
              </a:buClr>
              <a:buSzPts val="1400"/>
            </a:pPr>
            <a:r>
              <a:rPr lang="en-US" sz="2000" dirty="0">
                <a:solidFill>
                  <a:srgbClr val="0070C0"/>
                </a:solidFill>
              </a:rPr>
              <a:t>Churches</a:t>
            </a:r>
          </a:p>
          <a:p>
            <a:pPr marL="466090" lvl="1" indent="0">
              <a:lnSpc>
                <a:spcPct val="80000"/>
              </a:lnSpc>
              <a:spcBef>
                <a:spcPts val="308"/>
              </a:spcBef>
              <a:buSzPts val="1400"/>
              <a:buNone/>
            </a:pPr>
            <a:r>
              <a:rPr lang="en-US" sz="2000" dirty="0">
                <a:solidFill>
                  <a:srgbClr val="0070C0"/>
                </a:solidFill>
              </a:rPr>
              <a:t>Peer support programs:</a:t>
            </a:r>
          </a:p>
          <a:p>
            <a:pPr marL="466090" lvl="1">
              <a:lnSpc>
                <a:spcPct val="80000"/>
              </a:lnSpc>
              <a:spcBef>
                <a:spcPts val="308"/>
              </a:spcBef>
              <a:buClr>
                <a:schemeClr val="dk1"/>
              </a:buClr>
              <a:buSzPts val="1400"/>
            </a:pPr>
            <a:r>
              <a:rPr lang="en-US" sz="2000" dirty="0">
                <a:solidFill>
                  <a:srgbClr val="0070C0"/>
                </a:solidFill>
              </a:rPr>
              <a:t>Advocacy Groups, Mental Health, Women’s, Men’s and Youth Groups</a:t>
            </a:r>
          </a:p>
        </p:txBody>
      </p:sp>
      <p:sp>
        <p:nvSpPr>
          <p:cNvPr id="6" name="TextBox 5"/>
          <p:cNvSpPr txBox="1"/>
          <p:nvPr/>
        </p:nvSpPr>
        <p:spPr>
          <a:xfrm>
            <a:off x="323910" y="3265564"/>
            <a:ext cx="3217652" cy="1668149"/>
          </a:xfrm>
          <a:prstGeom prst="rect">
            <a:avLst/>
          </a:prstGeom>
          <a:solidFill>
            <a:srgbClr val="A0AC00"/>
          </a:solidFill>
        </p:spPr>
        <p:txBody>
          <a:bodyPr wrap="square" rtlCol="0">
            <a:spAutoFit/>
          </a:bodyPr>
          <a:lstStyle/>
          <a:p>
            <a:pPr marL="19304" lvl="0">
              <a:lnSpc>
                <a:spcPct val="80000"/>
              </a:lnSpc>
              <a:buClr>
                <a:schemeClr val="dk1"/>
              </a:buClr>
              <a:buSzPts val="1400"/>
            </a:pPr>
            <a:r>
              <a:rPr lang="en-US" sz="2000" b="1" dirty="0">
                <a:solidFill>
                  <a:schemeClr val="bg1"/>
                </a:solidFill>
                <a:ea typeface="Calibri"/>
                <a:cs typeface="Calibri"/>
                <a:sym typeface="Calibri"/>
              </a:rPr>
              <a:t>Where:</a:t>
            </a:r>
          </a:p>
          <a:p>
            <a:pPr marL="19304" lvl="0">
              <a:lnSpc>
                <a:spcPct val="80000"/>
              </a:lnSpc>
              <a:buClr>
                <a:schemeClr val="dk1"/>
              </a:buClr>
              <a:buSzPts val="1400"/>
            </a:pPr>
            <a:r>
              <a:rPr lang="en-US" sz="1800" dirty="0">
                <a:solidFill>
                  <a:srgbClr val="0070C0"/>
                </a:solidFill>
                <a:ea typeface="Calibri"/>
                <a:cs typeface="Calibri"/>
                <a:sym typeface="Calibri"/>
              </a:rPr>
              <a:t>Education Centers</a:t>
            </a:r>
          </a:p>
          <a:p>
            <a:pPr marL="19304" lvl="0">
              <a:lnSpc>
                <a:spcPct val="80000"/>
              </a:lnSpc>
              <a:buClr>
                <a:schemeClr val="dk1"/>
              </a:buClr>
              <a:buSzPts val="1400"/>
            </a:pPr>
            <a:r>
              <a:rPr lang="en-US" sz="1800" dirty="0">
                <a:solidFill>
                  <a:srgbClr val="0070C0"/>
                </a:solidFill>
                <a:ea typeface="Calibri"/>
                <a:cs typeface="Calibri"/>
                <a:sym typeface="Calibri"/>
              </a:rPr>
              <a:t>Hospitals </a:t>
            </a:r>
          </a:p>
          <a:p>
            <a:pPr marL="19304" lvl="0">
              <a:lnSpc>
                <a:spcPct val="80000"/>
              </a:lnSpc>
              <a:buClr>
                <a:schemeClr val="dk1"/>
              </a:buClr>
              <a:buSzPts val="1400"/>
            </a:pPr>
            <a:r>
              <a:rPr lang="en-US" sz="1800" dirty="0">
                <a:solidFill>
                  <a:srgbClr val="0070C0"/>
                </a:solidFill>
                <a:ea typeface="Calibri"/>
                <a:cs typeface="Calibri"/>
                <a:sym typeface="Calibri"/>
              </a:rPr>
              <a:t>Clinics</a:t>
            </a:r>
          </a:p>
          <a:p>
            <a:pPr marL="19304" lvl="0">
              <a:lnSpc>
                <a:spcPct val="80000"/>
              </a:lnSpc>
              <a:buClr>
                <a:schemeClr val="dk1"/>
              </a:buClr>
              <a:buSzPts val="1400"/>
            </a:pPr>
            <a:r>
              <a:rPr lang="en-US" sz="1800" dirty="0">
                <a:solidFill>
                  <a:srgbClr val="0070C0"/>
                </a:solidFill>
                <a:ea typeface="Calibri"/>
                <a:cs typeface="Calibri"/>
                <a:sym typeface="Calibri"/>
              </a:rPr>
              <a:t>Primary Care </a:t>
            </a:r>
          </a:p>
          <a:p>
            <a:pPr marL="19304" lvl="0">
              <a:lnSpc>
                <a:spcPct val="80000"/>
              </a:lnSpc>
              <a:buClr>
                <a:schemeClr val="dk1"/>
              </a:buClr>
              <a:buSzPts val="1400"/>
            </a:pPr>
            <a:r>
              <a:rPr lang="en-US" sz="1800" dirty="0">
                <a:solidFill>
                  <a:schemeClr val="bg1">
                    <a:lumMod val="95000"/>
                  </a:schemeClr>
                </a:solidFill>
                <a:ea typeface="Calibri"/>
                <a:cs typeface="Calibri"/>
                <a:sym typeface="Calibri"/>
              </a:rPr>
              <a:t>Mobile/Virtual Education</a:t>
            </a:r>
          </a:p>
          <a:p>
            <a:pPr marL="19304" lvl="0">
              <a:lnSpc>
                <a:spcPct val="80000"/>
              </a:lnSpc>
              <a:buClr>
                <a:schemeClr val="dk1"/>
              </a:buClr>
              <a:buSzPts val="1400"/>
            </a:pPr>
            <a:r>
              <a:rPr lang="en-US" sz="1800" dirty="0">
                <a:solidFill>
                  <a:schemeClr val="bg1"/>
                </a:solidFill>
                <a:ea typeface="Calibri"/>
                <a:cs typeface="Calibri"/>
                <a:sym typeface="Calibri"/>
              </a:rPr>
              <a:t>Within the Community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810" y="415176"/>
            <a:ext cx="2622430" cy="485129"/>
          </a:xfrm>
        </p:spPr>
        <p:txBody>
          <a:bodyPr/>
          <a:lstStyle/>
          <a:p>
            <a:r>
              <a:rPr lang="en-US" dirty="0" smtClean="0"/>
              <a:t>Question…</a:t>
            </a:r>
            <a:endParaRPr lang="en-US" dirty="0"/>
          </a:p>
        </p:txBody>
      </p:sp>
      <p:sp>
        <p:nvSpPr>
          <p:cNvPr id="3" name="Text Placeholder 2"/>
          <p:cNvSpPr>
            <a:spLocks noGrp="1"/>
          </p:cNvSpPr>
          <p:nvPr>
            <p:ph type="body" idx="1"/>
          </p:nvPr>
        </p:nvSpPr>
        <p:spPr>
          <a:xfrm>
            <a:off x="457200" y="1741858"/>
            <a:ext cx="8229600" cy="1907095"/>
          </a:xfrm>
          <a:solidFill>
            <a:srgbClr val="0070C0"/>
          </a:solidFill>
        </p:spPr>
        <p:txBody>
          <a:bodyPr/>
          <a:lstStyle/>
          <a:p>
            <a:pPr marL="31750" indent="0" algn="ctr">
              <a:buNone/>
            </a:pPr>
            <a:r>
              <a:rPr lang="en-US" dirty="0" smtClean="0">
                <a:solidFill>
                  <a:schemeClr val="bg1"/>
                </a:solidFill>
              </a:rPr>
              <a:t>Do you work with community health workers, navigators, health coaches or any other supportive roles?</a:t>
            </a:r>
            <a:endParaRPr lang="en-US" dirty="0">
              <a:solidFill>
                <a:schemeClr val="bg1"/>
              </a:solidFill>
            </a:endParaRPr>
          </a:p>
        </p:txBody>
      </p:sp>
    </p:spTree>
    <p:extLst>
      <p:ext uri="{BB962C8B-B14F-4D97-AF65-F5344CB8AC3E}">
        <p14:creationId xmlns:p14="http://schemas.microsoft.com/office/powerpoint/2010/main" val="263684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13" y="251271"/>
            <a:ext cx="6116128" cy="485129"/>
          </a:xfrm>
        </p:spPr>
        <p:txBody>
          <a:bodyPr/>
          <a:lstStyle/>
          <a:p>
            <a:r>
              <a:rPr lang="en-US" dirty="0" smtClean="0"/>
              <a:t>Community Health Workers</a:t>
            </a:r>
            <a:endParaRPr lang="en-US" dirty="0"/>
          </a:p>
        </p:txBody>
      </p:sp>
      <p:sp>
        <p:nvSpPr>
          <p:cNvPr id="3" name="Text Placeholder 2"/>
          <p:cNvSpPr>
            <a:spLocks noGrp="1"/>
          </p:cNvSpPr>
          <p:nvPr>
            <p:ph type="body" idx="1"/>
          </p:nvPr>
        </p:nvSpPr>
        <p:spPr>
          <a:xfrm>
            <a:off x="250166" y="853359"/>
            <a:ext cx="4166559" cy="2295284"/>
          </a:xfrm>
        </p:spPr>
        <p:txBody>
          <a:bodyPr/>
          <a:lstStyle/>
          <a:p>
            <a:pPr>
              <a:buClr>
                <a:srgbClr val="0070C0"/>
              </a:buClr>
              <a:buSzPct val="100000"/>
            </a:pPr>
            <a:r>
              <a:rPr lang="en-US" sz="2000" dirty="0" smtClean="0">
                <a:solidFill>
                  <a:schemeClr val="tx1">
                    <a:lumMod val="75000"/>
                    <a:lumOff val="25000"/>
                  </a:schemeClr>
                </a:solidFill>
              </a:rPr>
              <a:t>Frontline </a:t>
            </a:r>
            <a:r>
              <a:rPr lang="en-US" sz="2000" dirty="0">
                <a:solidFill>
                  <a:schemeClr val="tx1">
                    <a:lumMod val="75000"/>
                    <a:lumOff val="25000"/>
                  </a:schemeClr>
                </a:solidFill>
              </a:rPr>
              <a:t>public health worker </a:t>
            </a:r>
            <a:endParaRPr lang="en-US" sz="2000" dirty="0" smtClean="0">
              <a:solidFill>
                <a:schemeClr val="tx1">
                  <a:lumMod val="75000"/>
                  <a:lumOff val="25000"/>
                </a:schemeClr>
              </a:solidFill>
            </a:endParaRPr>
          </a:p>
          <a:p>
            <a:pPr>
              <a:buClr>
                <a:srgbClr val="0070C0"/>
              </a:buClr>
              <a:buSzPct val="100000"/>
            </a:pPr>
            <a:r>
              <a:rPr lang="en-US" sz="2000" dirty="0">
                <a:solidFill>
                  <a:schemeClr val="tx1">
                    <a:lumMod val="75000"/>
                    <a:lumOff val="25000"/>
                  </a:schemeClr>
                </a:solidFill>
              </a:rPr>
              <a:t>T</a:t>
            </a:r>
            <a:r>
              <a:rPr lang="en-US" sz="2000" dirty="0" smtClean="0">
                <a:solidFill>
                  <a:schemeClr val="tx1">
                    <a:lumMod val="75000"/>
                    <a:lumOff val="25000"/>
                  </a:schemeClr>
                </a:solidFill>
              </a:rPr>
              <a:t>rusted </a:t>
            </a:r>
            <a:r>
              <a:rPr lang="en-US" sz="2000" dirty="0">
                <a:solidFill>
                  <a:schemeClr val="tx1">
                    <a:lumMod val="75000"/>
                    <a:lumOff val="25000"/>
                  </a:schemeClr>
                </a:solidFill>
              </a:rPr>
              <a:t>member of </a:t>
            </a:r>
            <a:r>
              <a:rPr lang="en-US" sz="2000" dirty="0" smtClean="0">
                <a:solidFill>
                  <a:schemeClr val="tx1">
                    <a:lumMod val="75000"/>
                    <a:lumOff val="25000"/>
                  </a:schemeClr>
                </a:solidFill>
              </a:rPr>
              <a:t>the community</a:t>
            </a:r>
          </a:p>
          <a:p>
            <a:pPr>
              <a:buClr>
                <a:srgbClr val="0070C0"/>
              </a:buClr>
              <a:buSzPct val="100000"/>
            </a:pPr>
            <a:r>
              <a:rPr lang="en-US" sz="2000" dirty="0">
                <a:solidFill>
                  <a:schemeClr val="tx1">
                    <a:lumMod val="75000"/>
                    <a:lumOff val="25000"/>
                  </a:schemeClr>
                </a:solidFill>
              </a:rPr>
              <a:t>C</a:t>
            </a:r>
            <a:r>
              <a:rPr lang="en-US" sz="2000" dirty="0" smtClean="0">
                <a:solidFill>
                  <a:schemeClr val="tx1">
                    <a:lumMod val="75000"/>
                    <a:lumOff val="25000"/>
                  </a:schemeClr>
                </a:solidFill>
              </a:rPr>
              <a:t>lose </a:t>
            </a:r>
            <a:r>
              <a:rPr lang="en-US" sz="2000" dirty="0">
                <a:solidFill>
                  <a:schemeClr val="tx1">
                    <a:lumMod val="75000"/>
                    <a:lumOff val="25000"/>
                  </a:schemeClr>
                </a:solidFill>
              </a:rPr>
              <a:t>understanding of the community served. </a:t>
            </a:r>
            <a:endParaRPr lang="en-US" sz="2000" dirty="0" smtClean="0">
              <a:solidFill>
                <a:schemeClr val="tx1">
                  <a:lumMod val="75000"/>
                  <a:lumOff val="25000"/>
                </a:schemeClr>
              </a:solidFill>
            </a:endParaRPr>
          </a:p>
        </p:txBody>
      </p:sp>
      <p:sp>
        <p:nvSpPr>
          <p:cNvPr id="4" name="TextBox 3"/>
          <p:cNvSpPr txBox="1"/>
          <p:nvPr/>
        </p:nvSpPr>
        <p:spPr>
          <a:xfrm>
            <a:off x="4994695" y="897141"/>
            <a:ext cx="3830127" cy="2246769"/>
          </a:xfrm>
          <a:prstGeom prst="rect">
            <a:avLst/>
          </a:prstGeom>
          <a:noFill/>
        </p:spPr>
        <p:txBody>
          <a:bodyPr wrap="square" rtlCol="0">
            <a:spAutoFit/>
          </a:bodyPr>
          <a:lstStyle/>
          <a:p>
            <a:pPr marL="342900" indent="-342900">
              <a:buClr>
                <a:srgbClr val="0070C0"/>
              </a:buClr>
              <a:buFont typeface="Arial" panose="020B0604020202020204" pitchFamily="34" charset="0"/>
              <a:buChar char="•"/>
            </a:pPr>
            <a:r>
              <a:rPr lang="en-US" sz="2000" dirty="0" smtClean="0">
                <a:solidFill>
                  <a:schemeClr val="tx1">
                    <a:lumMod val="75000"/>
                    <a:lumOff val="25000"/>
                  </a:schemeClr>
                </a:solidFill>
              </a:rPr>
              <a:t>Liaison/link/intermediary </a:t>
            </a:r>
            <a:r>
              <a:rPr lang="en-US" sz="2000" dirty="0">
                <a:solidFill>
                  <a:schemeClr val="tx1">
                    <a:lumMod val="75000"/>
                    <a:lumOff val="25000"/>
                  </a:schemeClr>
                </a:solidFill>
              </a:rPr>
              <a:t>between health/social services and the community </a:t>
            </a:r>
            <a:endParaRPr lang="en-US" sz="2000" dirty="0" smtClean="0">
              <a:solidFill>
                <a:schemeClr val="tx1">
                  <a:lumMod val="75000"/>
                  <a:lumOff val="25000"/>
                </a:schemeClr>
              </a:solidFill>
            </a:endParaRPr>
          </a:p>
          <a:p>
            <a:pPr marL="342900" indent="-342900">
              <a:buClr>
                <a:srgbClr val="0070C0"/>
              </a:buClr>
              <a:buFont typeface="Arial" panose="020B0604020202020204" pitchFamily="34" charset="0"/>
              <a:buChar char="•"/>
            </a:pPr>
            <a:r>
              <a:rPr lang="en-US" sz="2000" dirty="0" smtClean="0">
                <a:solidFill>
                  <a:schemeClr val="tx1">
                    <a:lumMod val="75000"/>
                    <a:lumOff val="25000"/>
                  </a:schemeClr>
                </a:solidFill>
              </a:rPr>
              <a:t>Facilitate </a:t>
            </a:r>
            <a:r>
              <a:rPr lang="en-US" sz="2000" dirty="0">
                <a:solidFill>
                  <a:schemeClr val="tx1">
                    <a:lumMod val="75000"/>
                    <a:lumOff val="25000"/>
                  </a:schemeClr>
                </a:solidFill>
              </a:rPr>
              <a:t>access to </a:t>
            </a:r>
            <a:r>
              <a:rPr lang="en-US" sz="2000" dirty="0" smtClean="0">
                <a:solidFill>
                  <a:schemeClr val="tx1">
                    <a:lumMod val="75000"/>
                    <a:lumOff val="25000"/>
                  </a:schemeClr>
                </a:solidFill>
              </a:rPr>
              <a:t>services</a:t>
            </a:r>
            <a:endParaRPr lang="en-US" sz="2000" dirty="0">
              <a:solidFill>
                <a:schemeClr val="tx1">
                  <a:lumMod val="75000"/>
                  <a:lumOff val="25000"/>
                </a:schemeClr>
              </a:solidFill>
            </a:endParaRPr>
          </a:p>
          <a:p>
            <a:pPr marL="342900" indent="-342900">
              <a:buClr>
                <a:srgbClr val="0070C0"/>
              </a:buClr>
              <a:buFont typeface="Arial" panose="020B0604020202020204" pitchFamily="34" charset="0"/>
              <a:buChar char="•"/>
            </a:pPr>
            <a:r>
              <a:rPr lang="en-US" sz="2000" dirty="0" smtClean="0">
                <a:solidFill>
                  <a:schemeClr val="tx1">
                    <a:lumMod val="75000"/>
                    <a:lumOff val="25000"/>
                  </a:schemeClr>
                </a:solidFill>
              </a:rPr>
              <a:t>Improve </a:t>
            </a:r>
            <a:r>
              <a:rPr lang="en-US" sz="2000" dirty="0">
                <a:solidFill>
                  <a:schemeClr val="tx1">
                    <a:lumMod val="75000"/>
                    <a:lumOff val="25000"/>
                  </a:schemeClr>
                </a:solidFill>
              </a:rPr>
              <a:t>the quality and cultural competence of service delivery.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445" y="3223278"/>
            <a:ext cx="2890657" cy="188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4453" y="666308"/>
            <a:ext cx="7306808" cy="461665"/>
          </a:xfrm>
          <a:prstGeom prst="rect">
            <a:avLst/>
          </a:prstGeom>
          <a:solidFill>
            <a:srgbClr val="0070C0"/>
          </a:solidFill>
        </p:spPr>
        <p:txBody>
          <a:bodyPr wrap="none" rtlCol="0">
            <a:spAutoFit/>
          </a:bodyPr>
          <a:lstStyle/>
          <a:p>
            <a:r>
              <a:rPr lang="en-US" sz="2400" dirty="0">
                <a:solidFill>
                  <a:schemeClr val="bg1"/>
                </a:solidFill>
              </a:rPr>
              <a:t>Goal: Improve Diabetes self-management behaviors</a:t>
            </a:r>
          </a:p>
        </p:txBody>
      </p:sp>
      <p:sp>
        <p:nvSpPr>
          <p:cNvPr id="6" name="TextBox 5"/>
          <p:cNvSpPr txBox="1"/>
          <p:nvPr/>
        </p:nvSpPr>
        <p:spPr>
          <a:xfrm>
            <a:off x="2018581" y="1475117"/>
            <a:ext cx="4057521" cy="2031325"/>
          </a:xfrm>
          <a:prstGeom prst="rect">
            <a:avLst/>
          </a:prstGeom>
          <a:solidFill>
            <a:srgbClr val="0070C0"/>
          </a:solidFill>
        </p:spPr>
        <p:txBody>
          <a:bodyPr wrap="none" rtlCol="0">
            <a:spAutoFit/>
          </a:bodyPr>
          <a:lstStyle/>
          <a:p>
            <a:r>
              <a:rPr lang="en-US" sz="1800" b="1" dirty="0">
                <a:solidFill>
                  <a:schemeClr val="bg1"/>
                </a:solidFill>
                <a:latin typeface="+mn-lt"/>
              </a:rPr>
              <a:t>Interventions:</a:t>
            </a:r>
          </a:p>
          <a:p>
            <a:endParaRPr lang="en-US" sz="1800" dirty="0">
              <a:solidFill>
                <a:schemeClr val="bg1"/>
              </a:solidFill>
              <a:latin typeface="+mn-lt"/>
            </a:endParaRPr>
          </a:p>
          <a:p>
            <a:r>
              <a:rPr lang="en-US" sz="1800" dirty="0">
                <a:solidFill>
                  <a:schemeClr val="bg1"/>
                </a:solidFill>
                <a:latin typeface="+mn-lt"/>
                <a:ea typeface="Calibri"/>
                <a:cs typeface="Calibri"/>
                <a:sym typeface="Calibri"/>
              </a:rPr>
              <a:t>Screening and health education</a:t>
            </a:r>
          </a:p>
          <a:p>
            <a:r>
              <a:rPr lang="en-US" sz="1800" dirty="0">
                <a:solidFill>
                  <a:schemeClr val="bg1"/>
                </a:solidFill>
                <a:latin typeface="+mn-lt"/>
                <a:ea typeface="Calibri"/>
                <a:cs typeface="Calibri"/>
                <a:sym typeface="Calibri"/>
              </a:rPr>
              <a:t>Outreach, enrollment, and information</a:t>
            </a:r>
          </a:p>
          <a:p>
            <a:r>
              <a:rPr lang="en-US" sz="1800" dirty="0">
                <a:solidFill>
                  <a:schemeClr val="bg1"/>
                </a:solidFill>
                <a:latin typeface="+mn-lt"/>
                <a:ea typeface="Calibri"/>
                <a:cs typeface="Calibri"/>
                <a:sym typeface="Calibri"/>
              </a:rPr>
              <a:t>Member of a care delivery team</a:t>
            </a:r>
          </a:p>
          <a:p>
            <a:r>
              <a:rPr lang="en-US" sz="1800" dirty="0">
                <a:solidFill>
                  <a:schemeClr val="bg1"/>
                </a:solidFill>
                <a:latin typeface="+mn-lt"/>
                <a:ea typeface="Calibri"/>
                <a:cs typeface="Calibri"/>
                <a:sym typeface="Calibri"/>
              </a:rPr>
              <a:t>Patient navigation</a:t>
            </a:r>
          </a:p>
          <a:p>
            <a:r>
              <a:rPr lang="en-US" sz="1800" dirty="0">
                <a:solidFill>
                  <a:schemeClr val="bg1"/>
                </a:solidFill>
                <a:latin typeface="+mn-lt"/>
                <a:ea typeface="Calibri"/>
                <a:cs typeface="Calibri"/>
                <a:sym typeface="Calibri"/>
              </a:rPr>
              <a:t>Community organizers</a:t>
            </a:r>
          </a:p>
        </p:txBody>
      </p:sp>
      <p:sp>
        <p:nvSpPr>
          <p:cNvPr id="7" name="TextBox 6"/>
          <p:cNvSpPr txBox="1"/>
          <p:nvPr/>
        </p:nvSpPr>
        <p:spPr>
          <a:xfrm>
            <a:off x="112143" y="3783106"/>
            <a:ext cx="2907100" cy="1200329"/>
          </a:xfrm>
          <a:prstGeom prst="rect">
            <a:avLst/>
          </a:prstGeom>
          <a:noFill/>
        </p:spPr>
        <p:txBody>
          <a:bodyPr wrap="square" rtlCol="0">
            <a:spAutoFit/>
          </a:bodyPr>
          <a:lstStyle/>
          <a:p>
            <a:r>
              <a:rPr lang="en-US" sz="1200" dirty="0"/>
              <a:t>For more information: https://www.cdc.gov/dhdsp/pubs/toolkits/chw-toolkit.htm</a:t>
            </a:r>
          </a:p>
          <a:p>
            <a:r>
              <a:rPr lang="en-US" sz="1200" dirty="0"/>
              <a:t>https://www.thecommunityguide.org/content/community-health-workers-help-patients-manage-diabetes</a:t>
            </a:r>
          </a:p>
        </p:txBody>
      </p:sp>
    </p:spTree>
    <p:extLst>
      <p:ext uri="{BB962C8B-B14F-4D97-AF65-F5344CB8AC3E}">
        <p14:creationId xmlns:p14="http://schemas.microsoft.com/office/powerpoint/2010/main" val="40344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159300" y="122665"/>
            <a:ext cx="8984700" cy="12661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500"/>
              </a:spcBef>
              <a:spcAft>
                <a:spcPts val="0"/>
              </a:spcAft>
              <a:buClr>
                <a:srgbClr val="F5D155"/>
              </a:buClr>
              <a:buSzPts val="2500"/>
              <a:buFont typeface="Arial"/>
              <a:buNone/>
            </a:pPr>
            <a:r>
              <a:rPr lang="en-US" sz="3600" b="1" i="0" u="none" strike="noStrike" cap="none" dirty="0">
                <a:solidFill>
                  <a:srgbClr val="0076C0"/>
                </a:solidFill>
                <a:latin typeface="Arial"/>
                <a:ea typeface="Arial"/>
                <a:cs typeface="Arial"/>
                <a:sym typeface="Arial"/>
              </a:rPr>
              <a:t>Technology + Feedback + Support </a:t>
            </a:r>
            <a:endParaRPr sz="3600" b="1" i="0" u="none" strike="noStrike" cap="none" dirty="0">
              <a:solidFill>
                <a:srgbClr val="0076C0"/>
              </a:solidFill>
              <a:latin typeface="Arial"/>
              <a:ea typeface="Arial"/>
              <a:cs typeface="Arial"/>
              <a:sym typeface="Arial"/>
            </a:endParaRPr>
          </a:p>
          <a:p>
            <a:pPr marL="0" marR="0" lvl="0" indent="0" algn="ctr" rtl="0">
              <a:lnSpc>
                <a:spcPct val="100000"/>
              </a:lnSpc>
              <a:spcBef>
                <a:spcPts val="500"/>
              </a:spcBef>
              <a:spcAft>
                <a:spcPts val="0"/>
              </a:spcAft>
              <a:buClr>
                <a:srgbClr val="F5D155"/>
              </a:buClr>
              <a:buSzPts val="2500"/>
              <a:buFont typeface="Arial"/>
              <a:buNone/>
            </a:pPr>
            <a:r>
              <a:rPr lang="en-US" sz="3600" b="1" i="0" u="none" strike="noStrike" cap="none" dirty="0">
                <a:solidFill>
                  <a:srgbClr val="0076C0"/>
                </a:solidFill>
                <a:latin typeface="Arial"/>
                <a:ea typeface="Arial"/>
                <a:cs typeface="Arial"/>
                <a:sym typeface="Arial"/>
              </a:rPr>
              <a:t>= Connected Health</a:t>
            </a:r>
            <a:endParaRPr sz="3600" b="1" i="0" u="none" strike="noStrike" cap="none" dirty="0">
              <a:solidFill>
                <a:srgbClr val="0076C0"/>
              </a:solidFill>
              <a:latin typeface="Arial"/>
              <a:ea typeface="Arial"/>
              <a:cs typeface="Arial"/>
              <a:sym typeface="Arial"/>
            </a:endParaRPr>
          </a:p>
          <a:p>
            <a:pPr marL="457200" marR="0" lvl="1" indent="0" algn="ctr" rtl="0">
              <a:lnSpc>
                <a:spcPct val="100000"/>
              </a:lnSpc>
              <a:spcBef>
                <a:spcPts val="360"/>
              </a:spcBef>
              <a:spcAft>
                <a:spcPts val="0"/>
              </a:spcAft>
              <a:buClr>
                <a:schemeClr val="dk1"/>
              </a:buClr>
              <a:buSzPts val="1800"/>
              <a:buFont typeface="Arial"/>
              <a:buNone/>
            </a:pPr>
            <a:endParaRPr sz="1600" b="1" i="0" u="none" strike="noStrike" cap="none" dirty="0">
              <a:solidFill>
                <a:srgbClr val="F5D155"/>
              </a:solidFill>
              <a:latin typeface="Calibri"/>
              <a:ea typeface="Calibri"/>
              <a:cs typeface="Calibri"/>
              <a:sym typeface="Calibri"/>
            </a:endParaRPr>
          </a:p>
          <a:p>
            <a:pPr marL="457200" marR="0" lvl="1" indent="0" algn="ctr" rtl="0">
              <a:lnSpc>
                <a:spcPct val="100000"/>
              </a:lnSpc>
              <a:spcBef>
                <a:spcPts val="360"/>
              </a:spcBef>
              <a:spcAft>
                <a:spcPts val="0"/>
              </a:spcAft>
              <a:buClr>
                <a:schemeClr val="dk1"/>
              </a:buClr>
              <a:buSzPts val="1800"/>
              <a:buFont typeface="Arial"/>
              <a:buNone/>
            </a:pPr>
            <a:endParaRPr sz="1600" b="1" i="0" u="none" strike="noStrike" cap="none" dirty="0">
              <a:solidFill>
                <a:srgbClr val="F5D155"/>
              </a:solidFill>
              <a:latin typeface="Calibri"/>
              <a:ea typeface="Calibri"/>
              <a:cs typeface="Calibri"/>
              <a:sym typeface="Calibri"/>
            </a:endParaRPr>
          </a:p>
          <a:p>
            <a:pPr marL="457200" marR="0" lvl="1" indent="0" algn="ctr" rtl="0">
              <a:lnSpc>
                <a:spcPct val="100000"/>
              </a:lnSpc>
              <a:spcBef>
                <a:spcPts val="500"/>
              </a:spcBef>
              <a:spcAft>
                <a:spcPts val="0"/>
              </a:spcAft>
              <a:buClr>
                <a:srgbClr val="F5D155"/>
              </a:buClr>
              <a:buSzPts val="2500"/>
              <a:buFont typeface="Arial"/>
              <a:buNone/>
            </a:pPr>
            <a:r>
              <a:rPr lang="en-US" sz="1600" b="0" i="0" u="none" strike="noStrike" cap="none" dirty="0">
                <a:solidFill>
                  <a:srgbClr val="F5D155"/>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0" marR="0" lvl="1" indent="0" algn="ctr" rtl="0">
              <a:lnSpc>
                <a:spcPct val="100000"/>
              </a:lnSpc>
              <a:spcBef>
                <a:spcPts val="500"/>
              </a:spcBef>
              <a:spcAft>
                <a:spcPts val="0"/>
              </a:spcAft>
              <a:buClr>
                <a:schemeClr val="dk1"/>
              </a:buClr>
              <a:buSzPts val="2500"/>
              <a:buFont typeface="Arial"/>
              <a:buNone/>
            </a:pPr>
            <a:endParaRPr sz="1600" b="0" i="0" u="none" strike="noStrike" cap="none" dirty="0">
              <a:solidFill>
                <a:srgbClr val="F5D155"/>
              </a:solidFill>
              <a:latin typeface="Calibri"/>
              <a:ea typeface="Calibri"/>
              <a:cs typeface="Calibri"/>
              <a:sym typeface="Calibri"/>
            </a:endParaRPr>
          </a:p>
          <a:p>
            <a:pPr marL="0" marR="0" lvl="1" indent="0" algn="ctr" rtl="0">
              <a:lnSpc>
                <a:spcPct val="100000"/>
              </a:lnSpc>
              <a:spcBef>
                <a:spcPts val="500"/>
              </a:spcBef>
              <a:spcAft>
                <a:spcPts val="0"/>
              </a:spcAft>
              <a:buClr>
                <a:schemeClr val="dk1"/>
              </a:buClr>
              <a:buSzPts val="2500"/>
              <a:buFont typeface="Arial"/>
              <a:buNone/>
            </a:pPr>
            <a:endParaRPr sz="1600" b="0" i="0" u="none" strike="noStrike" cap="none" dirty="0">
              <a:solidFill>
                <a:srgbClr val="F5D155"/>
              </a:solidFill>
              <a:latin typeface="Calibri"/>
              <a:ea typeface="Calibri"/>
              <a:cs typeface="Calibri"/>
              <a:sym typeface="Calibri"/>
            </a:endParaRPr>
          </a:p>
          <a:p>
            <a:pPr marL="0" marR="0" lvl="1" indent="0" algn="ctr" rtl="0">
              <a:lnSpc>
                <a:spcPct val="100000"/>
              </a:lnSpc>
              <a:spcBef>
                <a:spcPts val="500"/>
              </a:spcBef>
              <a:spcAft>
                <a:spcPts val="0"/>
              </a:spcAft>
              <a:buClr>
                <a:schemeClr val="dk1"/>
              </a:buClr>
              <a:buSzPts val="2500"/>
              <a:buFont typeface="Arial"/>
              <a:buNone/>
            </a:pPr>
            <a:endParaRPr sz="1600" b="0" i="0" u="none" strike="noStrike" cap="none" dirty="0">
              <a:solidFill>
                <a:srgbClr val="F5D155"/>
              </a:solidFill>
              <a:latin typeface="Calibri"/>
              <a:ea typeface="Calibri"/>
              <a:cs typeface="Calibri"/>
              <a:sym typeface="Calibri"/>
            </a:endParaRPr>
          </a:p>
          <a:p>
            <a:pPr marL="0" marR="0" lvl="1" indent="0" algn="ctr" rtl="0">
              <a:lnSpc>
                <a:spcPct val="100000"/>
              </a:lnSpc>
              <a:spcBef>
                <a:spcPts val="500"/>
              </a:spcBef>
              <a:spcAft>
                <a:spcPts val="0"/>
              </a:spcAft>
              <a:buClr>
                <a:srgbClr val="F5D155"/>
              </a:buClr>
              <a:buSzPts val="2500"/>
              <a:buFont typeface="Arial"/>
              <a:buNone/>
            </a:pPr>
            <a:endParaRPr sz="1600" b="0" i="0" u="none" strike="noStrike" cap="none" dirty="0">
              <a:solidFill>
                <a:schemeClr val="dk1"/>
              </a:solidFill>
              <a:latin typeface="Calibri"/>
              <a:ea typeface="Calibri"/>
              <a:cs typeface="Calibri"/>
              <a:sym typeface="Calibri"/>
            </a:endParaRPr>
          </a:p>
          <a:p>
            <a:pPr marL="1200150" marR="0" lvl="2" indent="-196850" algn="ctr" rtl="0">
              <a:lnSpc>
                <a:spcPct val="100000"/>
              </a:lnSpc>
              <a:spcBef>
                <a:spcPts val="460"/>
              </a:spcBef>
              <a:spcAft>
                <a:spcPts val="0"/>
              </a:spcAft>
              <a:buClr>
                <a:schemeClr val="dk1"/>
              </a:buClr>
              <a:buSzPts val="2300"/>
              <a:buFont typeface="Arial"/>
              <a:buNone/>
            </a:pPr>
            <a:endParaRPr sz="1600" b="0" i="0" u="none" strike="noStrike" cap="none" dirty="0">
              <a:solidFill>
                <a:schemeClr val="dk1"/>
              </a:solidFill>
              <a:latin typeface="Calibri"/>
              <a:ea typeface="Calibri"/>
              <a:cs typeface="Calibri"/>
              <a:sym typeface="Calibri"/>
            </a:endParaRPr>
          </a:p>
        </p:txBody>
      </p:sp>
      <p:pic>
        <p:nvPicPr>
          <p:cNvPr id="3" name="Shape 535"/>
          <p:cNvPicPr preferRelativeResize="0"/>
          <p:nvPr/>
        </p:nvPicPr>
        <p:blipFill rotWithShape="1">
          <a:blip r:embed="rId3">
            <a:alphaModFix/>
          </a:blip>
          <a:srcRect/>
          <a:stretch/>
        </p:blipFill>
        <p:spPr>
          <a:xfrm>
            <a:off x="3052032" y="1500996"/>
            <a:ext cx="3176239" cy="3420355"/>
          </a:xfrm>
          <a:prstGeom prst="rect">
            <a:avLst/>
          </a:prstGeom>
          <a:noFill/>
          <a:ln>
            <a:noFill/>
          </a:ln>
        </p:spPr>
      </p:pic>
      <p:sp>
        <p:nvSpPr>
          <p:cNvPr id="2" name="TextBox 1"/>
          <p:cNvSpPr txBox="1"/>
          <p:nvPr/>
        </p:nvSpPr>
        <p:spPr>
          <a:xfrm>
            <a:off x="138024" y="1713405"/>
            <a:ext cx="3023934" cy="338554"/>
          </a:xfrm>
          <a:prstGeom prst="rect">
            <a:avLst/>
          </a:prstGeom>
          <a:noFill/>
        </p:spPr>
        <p:txBody>
          <a:bodyPr wrap="square" rtlCol="0">
            <a:spAutoFit/>
          </a:bodyPr>
          <a:lstStyle/>
          <a:p>
            <a:r>
              <a:rPr lang="en-US" sz="1600" dirty="0" smtClean="0">
                <a:solidFill>
                  <a:schemeClr val="accent1"/>
                </a:solidFill>
              </a:rPr>
              <a:t>Connected Health Environment</a:t>
            </a:r>
            <a:endParaRPr lang="en-US" sz="1600" dirty="0">
              <a:solidFill>
                <a:schemeClr val="accent1"/>
              </a:solidFill>
            </a:endParaRPr>
          </a:p>
        </p:txBody>
      </p:sp>
      <p:sp>
        <p:nvSpPr>
          <p:cNvPr id="4" name="TextBox 3"/>
          <p:cNvSpPr txBox="1"/>
          <p:nvPr/>
        </p:nvSpPr>
        <p:spPr>
          <a:xfrm>
            <a:off x="824456" y="2399535"/>
            <a:ext cx="1915909" cy="338554"/>
          </a:xfrm>
          <a:prstGeom prst="rect">
            <a:avLst/>
          </a:prstGeom>
          <a:noFill/>
        </p:spPr>
        <p:txBody>
          <a:bodyPr wrap="none" rtlCol="0">
            <a:spAutoFit/>
          </a:bodyPr>
          <a:lstStyle/>
          <a:p>
            <a:r>
              <a:rPr lang="en-US" sz="1600" dirty="0" smtClean="0">
                <a:solidFill>
                  <a:schemeClr val="accent1"/>
                </a:solidFill>
              </a:rPr>
              <a:t>E-health Education</a:t>
            </a:r>
            <a:endParaRPr lang="en-US" sz="1600" dirty="0">
              <a:solidFill>
                <a:schemeClr val="accent1"/>
              </a:solidFill>
            </a:endParaRPr>
          </a:p>
        </p:txBody>
      </p:sp>
      <p:sp>
        <p:nvSpPr>
          <p:cNvPr id="5" name="TextBox 4"/>
          <p:cNvSpPr txBox="1"/>
          <p:nvPr/>
        </p:nvSpPr>
        <p:spPr>
          <a:xfrm>
            <a:off x="436530" y="3174787"/>
            <a:ext cx="2691763" cy="338554"/>
          </a:xfrm>
          <a:prstGeom prst="rect">
            <a:avLst/>
          </a:prstGeom>
          <a:noFill/>
        </p:spPr>
        <p:txBody>
          <a:bodyPr wrap="none" rtlCol="0">
            <a:spAutoFit/>
          </a:bodyPr>
          <a:lstStyle/>
          <a:p>
            <a:r>
              <a:rPr lang="en-US" sz="1600" dirty="0" smtClean="0">
                <a:solidFill>
                  <a:schemeClr val="accent1"/>
                </a:solidFill>
              </a:rPr>
              <a:t>Diabetes Online community</a:t>
            </a:r>
            <a:endParaRPr lang="en-US" sz="1600" dirty="0">
              <a:solidFill>
                <a:schemeClr val="accent1"/>
              </a:solidFill>
            </a:endParaRPr>
          </a:p>
        </p:txBody>
      </p:sp>
      <p:sp>
        <p:nvSpPr>
          <p:cNvPr id="6" name="TextBox 5"/>
          <p:cNvSpPr txBox="1"/>
          <p:nvPr/>
        </p:nvSpPr>
        <p:spPr>
          <a:xfrm>
            <a:off x="1104181" y="3881887"/>
            <a:ext cx="1356462" cy="338554"/>
          </a:xfrm>
          <a:prstGeom prst="rect">
            <a:avLst/>
          </a:prstGeom>
          <a:noFill/>
        </p:spPr>
        <p:txBody>
          <a:bodyPr wrap="none" rtlCol="0">
            <a:spAutoFit/>
          </a:bodyPr>
          <a:lstStyle/>
          <a:p>
            <a:r>
              <a:rPr lang="en-US" sz="1600" dirty="0" smtClean="0">
                <a:solidFill>
                  <a:schemeClr val="accent1"/>
                </a:solidFill>
              </a:rPr>
              <a:t>Social Media</a:t>
            </a:r>
            <a:endParaRPr lang="en-US" sz="1600" dirty="0">
              <a:solidFill>
                <a:schemeClr val="accent1"/>
              </a:solidFill>
            </a:endParaRPr>
          </a:p>
        </p:txBody>
      </p:sp>
      <p:sp>
        <p:nvSpPr>
          <p:cNvPr id="7" name="TextBox 6"/>
          <p:cNvSpPr txBox="1"/>
          <p:nvPr/>
        </p:nvSpPr>
        <p:spPr>
          <a:xfrm>
            <a:off x="6228271" y="1658525"/>
            <a:ext cx="2451312" cy="338554"/>
          </a:xfrm>
          <a:prstGeom prst="rect">
            <a:avLst/>
          </a:prstGeom>
          <a:noFill/>
        </p:spPr>
        <p:txBody>
          <a:bodyPr wrap="none" rtlCol="0">
            <a:spAutoFit/>
          </a:bodyPr>
          <a:lstStyle/>
          <a:p>
            <a:r>
              <a:rPr lang="en-US" sz="1600" dirty="0" smtClean="0">
                <a:solidFill>
                  <a:schemeClr val="accent1"/>
                </a:solidFill>
              </a:rPr>
              <a:t>Electronic Health Record</a:t>
            </a:r>
            <a:endParaRPr lang="en-US" sz="1600" dirty="0">
              <a:solidFill>
                <a:schemeClr val="accent1"/>
              </a:solidFill>
            </a:endParaRPr>
          </a:p>
        </p:txBody>
      </p:sp>
      <p:sp>
        <p:nvSpPr>
          <p:cNvPr id="8" name="TextBox 7"/>
          <p:cNvSpPr txBox="1"/>
          <p:nvPr/>
        </p:nvSpPr>
        <p:spPr>
          <a:xfrm>
            <a:off x="6392173" y="2215131"/>
            <a:ext cx="2462534" cy="338554"/>
          </a:xfrm>
          <a:prstGeom prst="rect">
            <a:avLst/>
          </a:prstGeom>
          <a:noFill/>
        </p:spPr>
        <p:txBody>
          <a:bodyPr wrap="none" rtlCol="0">
            <a:spAutoFit/>
          </a:bodyPr>
          <a:lstStyle/>
          <a:p>
            <a:r>
              <a:rPr lang="en-US" sz="1600" dirty="0" smtClean="0">
                <a:solidFill>
                  <a:schemeClr val="accent1"/>
                </a:solidFill>
              </a:rPr>
              <a:t>Personal Health Records</a:t>
            </a:r>
            <a:endParaRPr lang="en-US" sz="1600" dirty="0">
              <a:solidFill>
                <a:schemeClr val="accent1"/>
              </a:solidFill>
            </a:endParaRPr>
          </a:p>
        </p:txBody>
      </p:sp>
      <p:sp>
        <p:nvSpPr>
          <p:cNvPr id="9" name="TextBox 8"/>
          <p:cNvSpPr txBox="1"/>
          <p:nvPr/>
        </p:nvSpPr>
        <p:spPr>
          <a:xfrm>
            <a:off x="6883899" y="2747910"/>
            <a:ext cx="1140056" cy="338554"/>
          </a:xfrm>
          <a:prstGeom prst="rect">
            <a:avLst/>
          </a:prstGeom>
          <a:noFill/>
        </p:spPr>
        <p:txBody>
          <a:bodyPr wrap="none" rtlCol="0">
            <a:spAutoFit/>
          </a:bodyPr>
          <a:lstStyle/>
          <a:p>
            <a:r>
              <a:rPr lang="en-US" sz="1600" dirty="0" smtClean="0">
                <a:solidFill>
                  <a:schemeClr val="accent1"/>
                </a:solidFill>
              </a:rPr>
              <a:t>Telehealth</a:t>
            </a:r>
            <a:endParaRPr lang="en-US" sz="1600" dirty="0">
              <a:solidFill>
                <a:schemeClr val="accent1"/>
              </a:solidFill>
            </a:endParaRPr>
          </a:p>
        </p:txBody>
      </p:sp>
      <p:sp>
        <p:nvSpPr>
          <p:cNvPr id="10" name="TextBox 9"/>
          <p:cNvSpPr txBox="1"/>
          <p:nvPr/>
        </p:nvSpPr>
        <p:spPr>
          <a:xfrm>
            <a:off x="6883899" y="3335438"/>
            <a:ext cx="1016625" cy="338554"/>
          </a:xfrm>
          <a:prstGeom prst="rect">
            <a:avLst/>
          </a:prstGeom>
          <a:noFill/>
        </p:spPr>
        <p:txBody>
          <a:bodyPr wrap="none" rtlCol="0">
            <a:spAutoFit/>
          </a:bodyPr>
          <a:lstStyle/>
          <a:p>
            <a:r>
              <a:rPr lang="en-US" sz="1600" dirty="0" smtClean="0">
                <a:solidFill>
                  <a:schemeClr val="accent1"/>
                </a:solidFill>
              </a:rPr>
              <a:t>M-Health</a:t>
            </a:r>
            <a:endParaRPr lang="en-US" sz="1600" dirty="0">
              <a:solidFill>
                <a:schemeClr val="accent1"/>
              </a:solidFill>
            </a:endParaRPr>
          </a:p>
        </p:txBody>
      </p:sp>
      <p:sp>
        <p:nvSpPr>
          <p:cNvPr id="11" name="TextBox 10"/>
          <p:cNvSpPr txBox="1"/>
          <p:nvPr/>
        </p:nvSpPr>
        <p:spPr>
          <a:xfrm>
            <a:off x="6922767" y="3887262"/>
            <a:ext cx="1401346" cy="338554"/>
          </a:xfrm>
          <a:prstGeom prst="rect">
            <a:avLst/>
          </a:prstGeom>
          <a:noFill/>
        </p:spPr>
        <p:txBody>
          <a:bodyPr wrap="none" rtlCol="0">
            <a:spAutoFit/>
          </a:bodyPr>
          <a:lstStyle/>
          <a:p>
            <a:r>
              <a:rPr lang="en-US" sz="1600" dirty="0" smtClean="0">
                <a:solidFill>
                  <a:schemeClr val="accent1"/>
                </a:solidFill>
              </a:rPr>
              <a:t>Digital Health</a:t>
            </a:r>
            <a:endParaRPr lang="en-US" sz="16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3"/>
            <a:ext cx="8229600" cy="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8CD5"/>
              </a:buClr>
              <a:buSzPts val="3500"/>
              <a:buFont typeface="Arial"/>
              <a:buNone/>
            </a:pPr>
            <a:r>
              <a:rPr lang="en-US" sz="3500" b="1" i="0" u="none" strike="noStrike" cap="none" dirty="0">
                <a:solidFill>
                  <a:srgbClr val="0076C0"/>
                </a:solidFill>
                <a:latin typeface="Arial"/>
                <a:ea typeface="Arial"/>
                <a:cs typeface="Arial"/>
                <a:sym typeface="Arial"/>
              </a:rPr>
              <a:t>Connected Health COMMUNITIES</a:t>
            </a:r>
            <a:endParaRPr sz="3500" b="1" i="0" u="none" strike="noStrike" cap="none" dirty="0">
              <a:solidFill>
                <a:srgbClr val="0076C0"/>
              </a:solidFill>
              <a:latin typeface="Arial"/>
              <a:ea typeface="Arial"/>
              <a:cs typeface="Arial"/>
              <a:sym typeface="Arial"/>
            </a:endParaRPr>
          </a:p>
        </p:txBody>
      </p:sp>
      <p:sp>
        <p:nvSpPr>
          <p:cNvPr id="536" name="Shape 536"/>
          <p:cNvSpPr txBox="1"/>
          <p:nvPr/>
        </p:nvSpPr>
        <p:spPr>
          <a:xfrm>
            <a:off x="434964" y="775575"/>
            <a:ext cx="4948800" cy="4158734"/>
          </a:xfrm>
          <a:prstGeom prst="rect">
            <a:avLst/>
          </a:prstGeom>
          <a:noFill/>
          <a:ln>
            <a:noFill/>
          </a:ln>
        </p:spPr>
        <p:txBody>
          <a:bodyPr spcFirstLastPara="1" wrap="square" lIns="91425" tIns="45700" rIns="91425" bIns="45700" anchor="t" anchorCtr="0">
            <a:noAutofit/>
          </a:bodyPr>
          <a:lstStyle/>
          <a:p>
            <a:pPr marR="0" lvl="0" algn="ctr" rtl="0">
              <a:lnSpc>
                <a:spcPct val="115000"/>
              </a:lnSpc>
              <a:spcBef>
                <a:spcPts val="0"/>
              </a:spcBef>
              <a:spcAft>
                <a:spcPts val="0"/>
              </a:spcAft>
              <a:buClr>
                <a:srgbClr val="000000"/>
              </a:buClr>
              <a:buSzPts val="1100"/>
            </a:pPr>
            <a:r>
              <a:rPr lang="en-US" sz="2700" b="1" dirty="0">
                <a:solidFill>
                  <a:schemeClr val="accent3">
                    <a:lumMod val="75000"/>
                  </a:schemeClr>
                </a:solidFill>
                <a:latin typeface="Calibri"/>
                <a:ea typeface="Calibri"/>
                <a:cs typeface="Calibri"/>
                <a:sym typeface="Calibri"/>
              </a:rPr>
              <a:t>AADE/ADA/AND 2015 DSMES Joint Position Statement</a:t>
            </a:r>
            <a:endParaRPr sz="2700" b="1" dirty="0">
              <a:solidFill>
                <a:schemeClr val="accent3">
                  <a:lumMod val="75000"/>
                </a:schemeClr>
              </a:solidFill>
              <a:latin typeface="Calibri"/>
              <a:ea typeface="Calibri"/>
              <a:cs typeface="Calibri"/>
              <a:sym typeface="Calibri"/>
            </a:endParaRPr>
          </a:p>
          <a:p>
            <a:pPr marR="0" lvl="0" algn="ctr" rtl="0">
              <a:spcBef>
                <a:spcPts val="0"/>
              </a:spcBef>
              <a:spcAft>
                <a:spcPts val="0"/>
              </a:spcAft>
              <a:buClr>
                <a:srgbClr val="000000"/>
              </a:buClr>
              <a:buSzPts val="2400"/>
            </a:pPr>
            <a:r>
              <a:rPr lang="en-US" sz="2400" b="1" dirty="0">
                <a:solidFill>
                  <a:srgbClr val="0070C0"/>
                </a:solidFill>
                <a:latin typeface="Calibri"/>
                <a:ea typeface="Calibri"/>
                <a:cs typeface="Calibri"/>
                <a:sym typeface="Calibri"/>
              </a:rPr>
              <a:t>Guiding Principles and Key Elements of Initial and Ongoing DSME</a:t>
            </a:r>
            <a:endParaRPr sz="2400" b="1" dirty="0">
              <a:solidFill>
                <a:srgbClr val="0070C0"/>
              </a:solidFill>
              <a:latin typeface="Calibri"/>
              <a:ea typeface="Calibri"/>
              <a:cs typeface="Calibri"/>
              <a:sym typeface="Calibri"/>
            </a:endParaRPr>
          </a:p>
          <a:p>
            <a:pPr marL="400050" marR="0" lvl="0" indent="-285750" algn="l" rtl="0">
              <a:spcBef>
                <a:spcPts val="0"/>
              </a:spcBef>
              <a:spcAft>
                <a:spcPts val="0"/>
              </a:spcAft>
              <a:buClr>
                <a:srgbClr val="0070C0"/>
              </a:buClr>
              <a:buSzPts val="1800"/>
              <a:buFont typeface="Arial" panose="020B0604020202020204" pitchFamily="34" charset="0"/>
              <a:buChar char="•"/>
            </a:pPr>
            <a:r>
              <a:rPr lang="en-US" sz="2000" u="sng" dirty="0">
                <a:solidFill>
                  <a:srgbClr val="0070C0"/>
                </a:solidFill>
                <a:latin typeface="Calibri"/>
                <a:ea typeface="Calibri"/>
                <a:cs typeface="Calibri"/>
                <a:sym typeface="Calibri"/>
              </a:rPr>
              <a:t>Engagement</a:t>
            </a:r>
            <a:endParaRPr sz="2000" u="sng" dirty="0">
              <a:solidFill>
                <a:srgbClr val="0070C0"/>
              </a:solidFill>
              <a:latin typeface="Calibri"/>
              <a:ea typeface="Calibri"/>
              <a:cs typeface="Calibri"/>
              <a:sym typeface="Calibri"/>
            </a:endParaRPr>
          </a:p>
          <a:p>
            <a:pPr marL="400050" marR="0" lvl="0" indent="-285750" algn="l" rtl="0">
              <a:spcBef>
                <a:spcPts val="0"/>
              </a:spcBef>
              <a:spcAft>
                <a:spcPts val="0"/>
              </a:spcAft>
              <a:buClr>
                <a:srgbClr val="0070C0"/>
              </a:buClr>
              <a:buSzPts val="1800"/>
              <a:buFont typeface="Arial" panose="020B0604020202020204" pitchFamily="34" charset="0"/>
              <a:buChar char="•"/>
            </a:pPr>
            <a:r>
              <a:rPr lang="en-US" sz="2000" u="sng" dirty="0">
                <a:solidFill>
                  <a:srgbClr val="0070C0"/>
                </a:solidFill>
                <a:latin typeface="Calibri"/>
                <a:ea typeface="Calibri"/>
                <a:cs typeface="Calibri"/>
                <a:sym typeface="Calibri"/>
              </a:rPr>
              <a:t>Information Sharing</a:t>
            </a:r>
            <a:endParaRPr sz="2000" u="sng" dirty="0">
              <a:solidFill>
                <a:srgbClr val="0070C0"/>
              </a:solidFill>
              <a:latin typeface="Calibri"/>
              <a:ea typeface="Calibri"/>
              <a:cs typeface="Calibri"/>
              <a:sym typeface="Calibri"/>
            </a:endParaRPr>
          </a:p>
          <a:p>
            <a:pPr marL="400050" marR="0" lvl="0" indent="-285750" algn="l" rtl="0">
              <a:spcBef>
                <a:spcPts val="0"/>
              </a:spcBef>
              <a:spcAft>
                <a:spcPts val="0"/>
              </a:spcAft>
              <a:buClr>
                <a:srgbClr val="0070C0"/>
              </a:buClr>
              <a:buSzPts val="1800"/>
              <a:buFont typeface="Arial" panose="020B0604020202020204" pitchFamily="34" charset="0"/>
              <a:buChar char="•"/>
            </a:pPr>
            <a:r>
              <a:rPr lang="en-US" sz="2000" u="sng" dirty="0" smtClean="0">
                <a:solidFill>
                  <a:srgbClr val="0070C0"/>
                </a:solidFill>
                <a:latin typeface="Calibri"/>
                <a:ea typeface="Calibri"/>
                <a:cs typeface="Calibri"/>
                <a:sym typeface="Calibri"/>
              </a:rPr>
              <a:t>Psycho-Social </a:t>
            </a:r>
            <a:r>
              <a:rPr lang="en-US" sz="2000" u="sng" dirty="0">
                <a:solidFill>
                  <a:srgbClr val="0070C0"/>
                </a:solidFill>
                <a:latin typeface="Calibri"/>
                <a:ea typeface="Calibri"/>
                <a:cs typeface="Calibri"/>
                <a:sym typeface="Calibri"/>
              </a:rPr>
              <a:t>and Behavioral Support</a:t>
            </a:r>
            <a:endParaRPr sz="2000" u="sng" dirty="0">
              <a:solidFill>
                <a:srgbClr val="0070C0"/>
              </a:solidFill>
              <a:latin typeface="Calibri"/>
              <a:ea typeface="Calibri"/>
              <a:cs typeface="Calibri"/>
              <a:sym typeface="Calibri"/>
            </a:endParaRPr>
          </a:p>
          <a:p>
            <a:pPr marL="400050" marR="0" lvl="0" indent="-285750" algn="l" rtl="0">
              <a:spcBef>
                <a:spcPts val="0"/>
              </a:spcBef>
              <a:spcAft>
                <a:spcPts val="0"/>
              </a:spcAft>
              <a:buClr>
                <a:srgbClr val="0070C0"/>
              </a:buClr>
              <a:buSzPts val="1800"/>
              <a:buFont typeface="Arial" panose="020B0604020202020204" pitchFamily="34" charset="0"/>
              <a:buChar char="•"/>
            </a:pPr>
            <a:r>
              <a:rPr lang="en-US" sz="2000" u="sng" dirty="0">
                <a:solidFill>
                  <a:srgbClr val="0070C0"/>
                </a:solidFill>
                <a:latin typeface="Calibri"/>
                <a:ea typeface="Calibri"/>
                <a:cs typeface="Calibri"/>
                <a:sym typeface="Calibri"/>
              </a:rPr>
              <a:t>Integration</a:t>
            </a:r>
            <a:r>
              <a:rPr lang="en-US" sz="2000" dirty="0">
                <a:solidFill>
                  <a:schemeClr val="tx1">
                    <a:lumMod val="85000"/>
                    <a:lumOff val="15000"/>
                  </a:schemeClr>
                </a:solidFill>
                <a:latin typeface="Calibri"/>
                <a:ea typeface="Calibri"/>
                <a:cs typeface="Calibri"/>
                <a:sym typeface="Calibri"/>
              </a:rPr>
              <a:t> with other Therapies</a:t>
            </a:r>
            <a:endParaRPr sz="2000" dirty="0">
              <a:solidFill>
                <a:schemeClr val="tx1">
                  <a:lumMod val="85000"/>
                  <a:lumOff val="15000"/>
                </a:schemeClr>
              </a:solidFill>
              <a:latin typeface="Calibri"/>
              <a:ea typeface="Calibri"/>
              <a:cs typeface="Calibri"/>
              <a:sym typeface="Calibri"/>
            </a:endParaRPr>
          </a:p>
          <a:p>
            <a:pPr marL="400050" marR="0" lvl="0" indent="-285750" algn="l" rtl="0">
              <a:spcBef>
                <a:spcPts val="0"/>
              </a:spcBef>
              <a:spcAft>
                <a:spcPts val="0"/>
              </a:spcAft>
              <a:buClr>
                <a:srgbClr val="0070C0"/>
              </a:buClr>
              <a:buSzPts val="1800"/>
              <a:buFont typeface="Arial" panose="020B0604020202020204" pitchFamily="34" charset="0"/>
              <a:buChar char="•"/>
            </a:pPr>
            <a:r>
              <a:rPr lang="en-US" sz="2000" u="sng" dirty="0">
                <a:solidFill>
                  <a:srgbClr val="0070C0"/>
                </a:solidFill>
                <a:latin typeface="Calibri"/>
                <a:ea typeface="Calibri"/>
                <a:cs typeface="Calibri"/>
                <a:sym typeface="Calibri"/>
              </a:rPr>
              <a:t>Coordination</a:t>
            </a:r>
            <a:r>
              <a:rPr lang="en-US" sz="2000" dirty="0">
                <a:solidFill>
                  <a:srgbClr val="0070C0"/>
                </a:solidFill>
                <a:latin typeface="Calibri"/>
                <a:ea typeface="Calibri"/>
                <a:cs typeface="Calibri"/>
                <a:sym typeface="Calibri"/>
              </a:rPr>
              <a:t> </a:t>
            </a:r>
            <a:r>
              <a:rPr lang="en-US" sz="2000" dirty="0">
                <a:solidFill>
                  <a:schemeClr val="tx1">
                    <a:lumMod val="85000"/>
                    <a:lumOff val="15000"/>
                  </a:schemeClr>
                </a:solidFill>
                <a:latin typeface="Calibri"/>
                <a:ea typeface="Calibri"/>
                <a:cs typeface="Calibri"/>
                <a:sym typeface="Calibri"/>
              </a:rPr>
              <a:t>of care across specialty care, facility-based care, and </a:t>
            </a:r>
            <a:r>
              <a:rPr lang="en-US" sz="2000" u="sng" dirty="0">
                <a:solidFill>
                  <a:srgbClr val="0070C0"/>
                </a:solidFill>
                <a:latin typeface="Calibri"/>
                <a:ea typeface="Calibri"/>
                <a:cs typeface="Calibri"/>
                <a:sym typeface="Calibri"/>
              </a:rPr>
              <a:t>community organizations</a:t>
            </a:r>
            <a:r>
              <a:rPr lang="en-US" sz="2000" dirty="0">
                <a:solidFill>
                  <a:schemeClr val="tx1">
                    <a:lumMod val="85000"/>
                    <a:lumOff val="15000"/>
                  </a:schemeClr>
                </a:solidFill>
                <a:latin typeface="Calibri"/>
                <a:ea typeface="Calibri"/>
                <a:cs typeface="Calibri"/>
                <a:sym typeface="Calibri"/>
              </a:rPr>
              <a:t>. Ensure </a:t>
            </a:r>
            <a:r>
              <a:rPr lang="en-US" sz="2000" u="sng" dirty="0">
                <a:solidFill>
                  <a:srgbClr val="0070C0"/>
                </a:solidFill>
                <a:latin typeface="Calibri"/>
                <a:ea typeface="Calibri"/>
                <a:cs typeface="Calibri"/>
                <a:sym typeface="Calibri"/>
              </a:rPr>
              <a:t>collaborative</a:t>
            </a:r>
            <a:r>
              <a:rPr lang="en-US" sz="2000" dirty="0">
                <a:solidFill>
                  <a:schemeClr val="tx1">
                    <a:lumMod val="85000"/>
                    <a:lumOff val="15000"/>
                  </a:schemeClr>
                </a:solidFill>
                <a:latin typeface="Calibri"/>
                <a:ea typeface="Calibri"/>
                <a:cs typeface="Calibri"/>
                <a:sym typeface="Calibri"/>
              </a:rPr>
              <a:t> care and coordination with treatment goals</a:t>
            </a:r>
            <a:endParaRPr sz="2000" dirty="0">
              <a:solidFill>
                <a:schemeClr val="tx1">
                  <a:lumMod val="85000"/>
                  <a:lumOff val="15000"/>
                </a:schemeClr>
              </a:solidFill>
              <a:latin typeface="Calibri"/>
              <a:ea typeface="Calibri"/>
              <a:cs typeface="Calibri"/>
              <a:sym typeface="Calibri"/>
            </a:endParaRPr>
          </a:p>
          <a:p>
            <a:pPr marL="0" marR="0" lvl="0" indent="0" algn="l" rtl="0">
              <a:spcBef>
                <a:spcPts val="0"/>
              </a:spcBef>
              <a:spcAft>
                <a:spcPts val="0"/>
              </a:spcAft>
              <a:buClr>
                <a:srgbClr val="000000"/>
              </a:buClr>
              <a:buSzPts val="1800"/>
              <a:buFont typeface="Arial"/>
              <a:buNone/>
            </a:pPr>
            <a:endParaRPr sz="1800" b="1"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800"/>
              <a:buFont typeface="Arial"/>
              <a:buNone/>
            </a:pPr>
            <a:endParaRPr sz="1800" dirty="0">
              <a:solidFill>
                <a:srgbClr val="F5D155"/>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662" y="1138687"/>
            <a:ext cx="3347050" cy="276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320"/>
          <p:cNvSpPr/>
          <p:nvPr/>
        </p:nvSpPr>
        <p:spPr>
          <a:xfrm>
            <a:off x="1264920" y="2253795"/>
            <a:ext cx="6537960" cy="1132618"/>
          </a:xfrm>
          <a:prstGeom prst="rect">
            <a:avLst/>
          </a:prstGeom>
          <a:solidFill>
            <a:srgbClr val="ACB71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dirty="0">
                <a:solidFill>
                  <a:srgbClr val="FFFFFF"/>
                </a:solidFill>
                <a:latin typeface="Calibri"/>
                <a:ea typeface="Calibri"/>
                <a:cs typeface="Calibri"/>
                <a:sym typeface="Calibri"/>
              </a:rPr>
              <a:t>It’s </a:t>
            </a:r>
            <a:r>
              <a:rPr lang="en-US" sz="4000" b="1" i="1" dirty="0">
                <a:solidFill>
                  <a:srgbClr val="0070C0"/>
                </a:solidFill>
                <a:latin typeface="Calibri"/>
                <a:ea typeface="Calibri"/>
                <a:cs typeface="Calibri"/>
                <a:sym typeface="Calibri"/>
              </a:rPr>
              <a:t>what we do </a:t>
            </a:r>
            <a:r>
              <a:rPr lang="en-US" sz="4000" b="1" dirty="0">
                <a:solidFill>
                  <a:srgbClr val="FFFFFF"/>
                </a:solidFill>
                <a:latin typeface="Calibri"/>
                <a:ea typeface="Calibri"/>
                <a:cs typeface="Calibri"/>
                <a:sym typeface="Calibri"/>
              </a:rPr>
              <a:t>as               diabetes educators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p:nvPr/>
        </p:nvSpPr>
        <p:spPr>
          <a:xfrm>
            <a:off x="1079300" y="190531"/>
            <a:ext cx="6810300" cy="6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3500"/>
              <a:buFont typeface="Arial"/>
              <a:buNone/>
            </a:pPr>
            <a:r>
              <a:rPr lang="en-US" sz="3500" b="1" dirty="0" smtClean="0">
                <a:solidFill>
                  <a:srgbClr val="0076C0"/>
                </a:solidFill>
                <a:latin typeface="Arial"/>
                <a:ea typeface="Arial"/>
                <a:cs typeface="Arial"/>
                <a:sym typeface="Arial"/>
              </a:rPr>
              <a:t>How Connected Are WE?</a:t>
            </a:r>
            <a:endParaRPr sz="3500" b="1" dirty="0">
              <a:solidFill>
                <a:srgbClr val="0076C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1881569" y="963930"/>
            <a:ext cx="5321488" cy="388312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8521" y="1060046"/>
            <a:ext cx="7530860" cy="3529199"/>
          </a:xfrm>
          <a:prstGeom prst="rect">
            <a:avLst/>
          </a:prstGeom>
        </p:spPr>
      </p:pic>
      <p:sp>
        <p:nvSpPr>
          <p:cNvPr id="3" name="TextBox 2"/>
          <p:cNvSpPr txBox="1"/>
          <p:nvPr/>
        </p:nvSpPr>
        <p:spPr>
          <a:xfrm>
            <a:off x="2380891" y="224280"/>
            <a:ext cx="4083169" cy="646331"/>
          </a:xfrm>
          <a:prstGeom prst="rect">
            <a:avLst/>
          </a:prstGeom>
          <a:noFill/>
        </p:spPr>
        <p:txBody>
          <a:bodyPr wrap="none" rtlCol="0">
            <a:spAutoFit/>
          </a:bodyPr>
          <a:lstStyle/>
          <a:p>
            <a:r>
              <a:rPr lang="en-US" sz="3500" b="1" dirty="0" smtClean="0">
                <a:solidFill>
                  <a:srgbClr val="0070C0"/>
                </a:solidFill>
                <a:latin typeface="+mj-lt"/>
              </a:rPr>
              <a:t>Cell </a:t>
            </a:r>
            <a:r>
              <a:rPr lang="en-US" sz="3500" b="1" dirty="0">
                <a:solidFill>
                  <a:srgbClr val="0070C0"/>
                </a:solidFill>
                <a:latin typeface="+mj-lt"/>
              </a:rPr>
              <a:t>P</a:t>
            </a:r>
            <a:r>
              <a:rPr lang="en-US" sz="3500" b="1" dirty="0" smtClean="0">
                <a:solidFill>
                  <a:srgbClr val="0070C0"/>
                </a:solidFill>
                <a:latin typeface="+mj-lt"/>
              </a:rPr>
              <a:t>hone Usage</a:t>
            </a:r>
            <a:endParaRPr lang="en-US" sz="3500" b="1" dirty="0">
              <a:solidFill>
                <a:srgbClr val="0070C0"/>
              </a:solidFill>
              <a:latin typeface="+mj-lt"/>
            </a:endParaRPr>
          </a:p>
        </p:txBody>
      </p:sp>
      <p:sp>
        <p:nvSpPr>
          <p:cNvPr id="4" name="Rectangle 3"/>
          <p:cNvSpPr/>
          <p:nvPr/>
        </p:nvSpPr>
        <p:spPr>
          <a:xfrm>
            <a:off x="888520" y="1777042"/>
            <a:ext cx="6806241" cy="828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88519" y="2596551"/>
            <a:ext cx="6806241" cy="10869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8518" y="3683479"/>
            <a:ext cx="6806241" cy="905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4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0" y="0"/>
            <a:ext cx="9144000" cy="5148263"/>
          </a:xfrm>
          <a:prstGeom prst="rect">
            <a:avLst/>
          </a:prstGeom>
          <a:solidFill>
            <a:srgbClr val="CCD825"/>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dirty="0">
              <a:solidFill>
                <a:srgbClr val="FFFFFF"/>
              </a:solidFill>
              <a:latin typeface="Calibri"/>
              <a:ea typeface="Calibri"/>
              <a:cs typeface="Calibri"/>
              <a:sym typeface="Calibri"/>
            </a:endParaRPr>
          </a:p>
        </p:txBody>
      </p:sp>
      <p:pic>
        <p:nvPicPr>
          <p:cNvPr id="266" name="Shape 266"/>
          <p:cNvPicPr preferRelativeResize="0"/>
          <p:nvPr/>
        </p:nvPicPr>
        <p:blipFill rotWithShape="1">
          <a:blip r:embed="rId3">
            <a:alphaModFix/>
          </a:blip>
          <a:srcRect/>
          <a:stretch/>
        </p:blipFill>
        <p:spPr>
          <a:xfrm>
            <a:off x="7618614" y="4637341"/>
            <a:ext cx="1159328" cy="282525"/>
          </a:xfrm>
          <a:prstGeom prst="rect">
            <a:avLst/>
          </a:prstGeom>
          <a:noFill/>
          <a:ln>
            <a:noFill/>
          </a:ln>
        </p:spPr>
      </p:pic>
      <p:sp>
        <p:nvSpPr>
          <p:cNvPr id="267" name="Shape 267"/>
          <p:cNvSpPr txBox="1"/>
          <p:nvPr/>
        </p:nvSpPr>
        <p:spPr>
          <a:xfrm>
            <a:off x="3975725" y="1424674"/>
            <a:ext cx="3642900" cy="2118000"/>
          </a:xfrm>
          <a:prstGeom prst="rect">
            <a:avLst/>
          </a:prstGeom>
          <a:noFill/>
          <a:ln>
            <a:noFill/>
          </a:ln>
        </p:spPr>
        <p:txBody>
          <a:bodyPr spcFirstLastPara="1" wrap="square" lIns="0" tIns="0" rIns="91425" bIns="0" anchor="t" anchorCtr="0">
            <a:noAutofit/>
          </a:bodyPr>
          <a:lstStyle/>
          <a:p>
            <a:pPr marL="0" marR="0" lvl="0" indent="0" algn="l" rtl="0">
              <a:spcBef>
                <a:spcPts val="0"/>
              </a:spcBef>
              <a:spcAft>
                <a:spcPts val="0"/>
              </a:spcAft>
              <a:buClr>
                <a:srgbClr val="000000"/>
              </a:buClr>
              <a:buSzPts val="1100"/>
              <a:buFont typeface="Arial"/>
              <a:buNone/>
            </a:pPr>
            <a:r>
              <a:rPr lang="en-US" sz="3500" b="1" dirty="0">
                <a:solidFill>
                  <a:srgbClr val="0076C0"/>
                </a:solidFill>
                <a:latin typeface="Arial"/>
                <a:ea typeface="Arial"/>
                <a:cs typeface="Arial"/>
                <a:sym typeface="Arial"/>
              </a:rPr>
              <a:t>Joan Olveda</a:t>
            </a:r>
            <a:endParaRPr sz="3500" b="1" dirty="0">
              <a:solidFill>
                <a:srgbClr val="0076C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US" sz="2800" dirty="0">
                <a:solidFill>
                  <a:srgbClr val="000000"/>
                </a:solidFill>
                <a:latin typeface="Calibri"/>
                <a:ea typeface="Calibri"/>
                <a:cs typeface="Calibri"/>
                <a:sym typeface="Calibri"/>
              </a:rPr>
              <a:t>RN, BSN, CDE</a:t>
            </a:r>
            <a:endParaRPr sz="2800"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2800" dirty="0">
                <a:solidFill>
                  <a:srgbClr val="000000"/>
                </a:solidFill>
                <a:latin typeface="Arial"/>
                <a:ea typeface="Arial"/>
                <a:cs typeface="Arial"/>
                <a:sym typeface="Arial"/>
              </a:rPr>
              <a:t>Sutter Health</a:t>
            </a:r>
            <a:endParaRPr sz="2800" dirty="0">
              <a:solidFill>
                <a:srgbClr val="000000"/>
              </a:solidFill>
              <a:latin typeface="Arial"/>
              <a:ea typeface="Arial"/>
              <a:cs typeface="Arial"/>
              <a:sym typeface="Arial"/>
            </a:endParaRPr>
          </a:p>
          <a:p>
            <a:pPr marL="0" marR="0" lvl="0" indent="0" algn="l" rtl="0">
              <a:spcBef>
                <a:spcPts val="10"/>
              </a:spcBef>
              <a:spcAft>
                <a:spcPts val="0"/>
              </a:spcAft>
              <a:buClr>
                <a:srgbClr val="000000"/>
              </a:buClr>
              <a:buSzPts val="2800"/>
              <a:buFont typeface="Arial"/>
              <a:buNone/>
            </a:pPr>
            <a:r>
              <a:rPr lang="en-US" sz="2800" dirty="0">
                <a:solidFill>
                  <a:srgbClr val="000000"/>
                </a:solidFill>
                <a:latin typeface="Arial"/>
                <a:ea typeface="Arial"/>
                <a:cs typeface="Arial"/>
                <a:sym typeface="Arial"/>
              </a:rPr>
              <a:t>Sacramento, Ca</a:t>
            </a:r>
            <a:endParaRPr sz="3500" b="1" dirty="0">
              <a:solidFill>
                <a:srgbClr val="0076C0"/>
              </a:solidFill>
              <a:latin typeface="Arial"/>
              <a:ea typeface="Arial"/>
              <a:cs typeface="Arial"/>
              <a:sym typeface="Arial"/>
            </a:endParaRPr>
          </a:p>
        </p:txBody>
      </p:sp>
      <p:pic>
        <p:nvPicPr>
          <p:cNvPr id="268" name="Shape 268"/>
          <p:cNvPicPr preferRelativeResize="0"/>
          <p:nvPr/>
        </p:nvPicPr>
        <p:blipFill rotWithShape="1">
          <a:blip r:embed="rId4">
            <a:alphaModFix/>
          </a:blip>
          <a:srcRect/>
          <a:stretch/>
        </p:blipFill>
        <p:spPr>
          <a:xfrm>
            <a:off x="1123142" y="1095555"/>
            <a:ext cx="1783959" cy="2587924"/>
          </a:xfrm>
          <a:prstGeom prst="rect">
            <a:avLst/>
          </a:prstGeom>
          <a:noFill/>
          <a:ln w="190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p:cNvPicPr preferRelativeResize="0"/>
          <p:nvPr/>
        </p:nvPicPr>
        <p:blipFill rotWithShape="1">
          <a:blip r:embed="rId3">
            <a:alphaModFix/>
          </a:blip>
          <a:srcRect/>
          <a:stretch/>
        </p:blipFill>
        <p:spPr>
          <a:xfrm>
            <a:off x="385828" y="840475"/>
            <a:ext cx="4186175" cy="3468900"/>
          </a:xfrm>
          <a:prstGeom prst="rect">
            <a:avLst/>
          </a:prstGeom>
          <a:noFill/>
          <a:ln>
            <a:noFill/>
          </a:ln>
        </p:spPr>
      </p:pic>
      <p:sp>
        <p:nvSpPr>
          <p:cNvPr id="551" name="Shape 551"/>
          <p:cNvSpPr txBox="1"/>
          <p:nvPr/>
        </p:nvSpPr>
        <p:spPr>
          <a:xfrm>
            <a:off x="1098175" y="4245475"/>
            <a:ext cx="6947700" cy="40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Arial"/>
              <a:buNone/>
            </a:pPr>
            <a:r>
              <a:rPr lang="en-US" sz="1200">
                <a:solidFill>
                  <a:srgbClr val="000000"/>
                </a:solidFill>
                <a:latin typeface="Calibri"/>
                <a:ea typeface="Calibri"/>
                <a:cs typeface="Calibri"/>
                <a:sym typeface="Calibri"/>
              </a:rPr>
              <a:t>http://www.mobihealthnews.com/content/survey-64-percent-patients-use-digital-device-manage-health</a:t>
            </a:r>
            <a:endParaRPr sz="1200">
              <a:solidFill>
                <a:srgbClr val="000000"/>
              </a:solidFill>
              <a:latin typeface="Arial"/>
              <a:ea typeface="Arial"/>
              <a:cs typeface="Arial"/>
              <a:sym typeface="Arial"/>
            </a:endParaRPr>
          </a:p>
        </p:txBody>
      </p:sp>
      <p:pic>
        <p:nvPicPr>
          <p:cNvPr id="552" name="Shape 552"/>
          <p:cNvPicPr preferRelativeResize="0"/>
          <p:nvPr/>
        </p:nvPicPr>
        <p:blipFill rotWithShape="1">
          <a:blip r:embed="rId4">
            <a:alphaModFix/>
          </a:blip>
          <a:srcRect/>
          <a:stretch/>
        </p:blipFill>
        <p:spPr>
          <a:xfrm>
            <a:off x="4914004" y="1604577"/>
            <a:ext cx="3848275" cy="2280700"/>
          </a:xfrm>
          <a:prstGeom prst="rect">
            <a:avLst/>
          </a:prstGeom>
          <a:noFill/>
          <a:ln>
            <a:noFill/>
          </a:ln>
        </p:spPr>
      </p:pic>
      <p:sp>
        <p:nvSpPr>
          <p:cNvPr id="553" name="Shape 553"/>
          <p:cNvSpPr txBox="1"/>
          <p:nvPr/>
        </p:nvSpPr>
        <p:spPr>
          <a:xfrm>
            <a:off x="2056813" y="109125"/>
            <a:ext cx="5030400" cy="719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3600"/>
              <a:buFont typeface="Arial"/>
              <a:buNone/>
            </a:pPr>
            <a:r>
              <a:rPr lang="en-US" sz="3500" b="1" dirty="0">
                <a:solidFill>
                  <a:srgbClr val="0076C0"/>
                </a:solidFill>
                <a:latin typeface="Arial"/>
                <a:ea typeface="Arial"/>
                <a:cs typeface="Arial"/>
                <a:sym typeface="Arial"/>
              </a:rPr>
              <a:t>Digital Health Forecast</a:t>
            </a:r>
            <a:endParaRPr sz="3500" b="1" dirty="0">
              <a:solidFill>
                <a:srgbClr val="0076C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1000"/>
                                        <p:tgtEl>
                                          <p:spTgt spid="552"/>
                                        </p:tgtEl>
                                      </p:cBhvr>
                                    </p:animEffect>
                                    <p:anim calcmode="lin" valueType="num">
                                      <p:cBhvr>
                                        <p:cTn id="8" dur="1000" fill="hold"/>
                                        <p:tgtEl>
                                          <p:spTgt spid="552"/>
                                        </p:tgtEl>
                                        <p:attrNameLst>
                                          <p:attrName>ppt_x</p:attrName>
                                        </p:attrNameLst>
                                      </p:cBhvr>
                                      <p:tavLst>
                                        <p:tav tm="0">
                                          <p:val>
                                            <p:strVal val="#ppt_x"/>
                                          </p:val>
                                        </p:tav>
                                        <p:tav tm="100000">
                                          <p:val>
                                            <p:strVal val="#ppt_x"/>
                                          </p:val>
                                        </p:tav>
                                      </p:tavLst>
                                    </p:anim>
                                    <p:anim calcmode="lin" valueType="num">
                                      <p:cBhvr>
                                        <p:cTn id="9"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2511066" y="181443"/>
            <a:ext cx="3921300" cy="48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6C0"/>
              </a:buClr>
              <a:buSzPts val="3500"/>
              <a:buFont typeface="Arial"/>
              <a:buNone/>
            </a:pPr>
            <a:r>
              <a:rPr lang="en-US" sz="3500" b="1" i="0" u="none" strike="noStrike" cap="none" dirty="0">
                <a:solidFill>
                  <a:srgbClr val="0076C0"/>
                </a:solidFill>
                <a:latin typeface="Arial"/>
                <a:ea typeface="Arial"/>
                <a:cs typeface="Arial"/>
                <a:sym typeface="Arial"/>
              </a:rPr>
              <a:t>Payment Models</a:t>
            </a:r>
            <a:endParaRPr sz="3500" b="1" i="0" u="none" strike="noStrike" cap="none" dirty="0">
              <a:solidFill>
                <a:srgbClr val="0076C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282514" y="1207680"/>
            <a:ext cx="8326647" cy="3209026"/>
          </a:xfrm>
          <a:prstGeom prst="rect">
            <a:avLst/>
          </a:prstGeom>
        </p:spPr>
      </p:pic>
      <p:sp>
        <p:nvSpPr>
          <p:cNvPr id="3" name="TextBox 2"/>
          <p:cNvSpPr txBox="1"/>
          <p:nvPr/>
        </p:nvSpPr>
        <p:spPr>
          <a:xfrm>
            <a:off x="1188405" y="807570"/>
            <a:ext cx="6583854" cy="400110"/>
          </a:xfrm>
          <a:prstGeom prst="rect">
            <a:avLst/>
          </a:prstGeom>
          <a:solidFill>
            <a:srgbClr val="0070C0"/>
          </a:solidFill>
        </p:spPr>
        <p:txBody>
          <a:bodyPr wrap="none" rtlCol="0">
            <a:spAutoFit/>
          </a:bodyPr>
          <a:lstStyle/>
          <a:p>
            <a:r>
              <a:rPr lang="en-US" sz="2000" dirty="0" smtClean="0">
                <a:solidFill>
                  <a:schemeClr val="bg1"/>
                </a:solidFill>
              </a:rPr>
              <a:t>Health Care Payment Learning and Action Network-LAN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94" y="224286"/>
            <a:ext cx="6323162" cy="654494"/>
          </a:xfrm>
        </p:spPr>
        <p:txBody>
          <a:bodyPr/>
          <a:lstStyle/>
          <a:p>
            <a:pPr algn="ctr"/>
            <a:r>
              <a:rPr lang="en-US" dirty="0" smtClean="0"/>
              <a:t>Alternative Payment </a:t>
            </a:r>
            <a:r>
              <a:rPr lang="en-US" dirty="0"/>
              <a:t>Models</a:t>
            </a:r>
          </a:p>
        </p:txBody>
      </p:sp>
      <p:pic>
        <p:nvPicPr>
          <p:cNvPr id="4" name="Picture 3"/>
          <p:cNvPicPr>
            <a:picLocks noChangeAspect="1"/>
          </p:cNvPicPr>
          <p:nvPr/>
        </p:nvPicPr>
        <p:blipFill>
          <a:blip r:embed="rId3"/>
          <a:stretch>
            <a:fillRect/>
          </a:stretch>
        </p:blipFill>
        <p:spPr>
          <a:xfrm>
            <a:off x="313450" y="1035169"/>
            <a:ext cx="8354675" cy="3205721"/>
          </a:xfrm>
          <a:prstGeom prst="rect">
            <a:avLst/>
          </a:prstGeom>
        </p:spPr>
      </p:pic>
      <p:sp>
        <p:nvSpPr>
          <p:cNvPr id="3" name="TextBox 2"/>
          <p:cNvSpPr txBox="1"/>
          <p:nvPr/>
        </p:nvSpPr>
        <p:spPr>
          <a:xfrm>
            <a:off x="3605842" y="4173751"/>
            <a:ext cx="2659702" cy="646331"/>
          </a:xfrm>
          <a:prstGeom prst="rect">
            <a:avLst/>
          </a:prstGeom>
          <a:solidFill>
            <a:schemeClr val="accent1"/>
          </a:solidFill>
        </p:spPr>
        <p:txBody>
          <a:bodyPr wrap="none" rtlCol="0">
            <a:spAutoFit/>
          </a:bodyPr>
          <a:lstStyle/>
          <a:p>
            <a:r>
              <a:rPr lang="en-US" sz="1800" dirty="0" smtClean="0">
                <a:solidFill>
                  <a:schemeClr val="bg1"/>
                </a:solidFill>
              </a:rPr>
              <a:t>Bundled Payment</a:t>
            </a:r>
          </a:p>
          <a:p>
            <a:r>
              <a:rPr lang="en-US" sz="1800" dirty="0" smtClean="0">
                <a:solidFill>
                  <a:schemeClr val="bg1"/>
                </a:solidFill>
              </a:rPr>
              <a:t>Episode based payment</a:t>
            </a:r>
            <a:endParaRPr lang="en-US" sz="1800" dirty="0">
              <a:solidFill>
                <a:schemeClr val="bg1"/>
              </a:solidFill>
            </a:endParaRPr>
          </a:p>
        </p:txBody>
      </p:sp>
      <p:sp>
        <p:nvSpPr>
          <p:cNvPr id="5" name="TextBox 4"/>
          <p:cNvSpPr txBox="1"/>
          <p:nvPr/>
        </p:nvSpPr>
        <p:spPr>
          <a:xfrm>
            <a:off x="4010246" y="1660737"/>
            <a:ext cx="4865434" cy="369332"/>
          </a:xfrm>
          <a:prstGeom prst="rect">
            <a:avLst/>
          </a:prstGeom>
          <a:solidFill>
            <a:schemeClr val="accent1"/>
          </a:solidFill>
        </p:spPr>
        <p:txBody>
          <a:bodyPr wrap="none" rtlCol="0">
            <a:spAutoFit/>
          </a:bodyPr>
          <a:lstStyle/>
          <a:p>
            <a:r>
              <a:rPr lang="en-US" sz="1800" dirty="0" smtClean="0">
                <a:solidFill>
                  <a:schemeClr val="bg1"/>
                </a:solidFill>
              </a:rPr>
              <a:t>GOAL: High quality care, spend dollars wisely</a:t>
            </a:r>
          </a:p>
        </p:txBody>
      </p:sp>
      <p:sp>
        <p:nvSpPr>
          <p:cNvPr id="6" name="TextBox 5"/>
          <p:cNvSpPr txBox="1"/>
          <p:nvPr/>
        </p:nvSpPr>
        <p:spPr>
          <a:xfrm>
            <a:off x="6512944" y="3917724"/>
            <a:ext cx="2557110" cy="646331"/>
          </a:xfrm>
          <a:prstGeom prst="rect">
            <a:avLst/>
          </a:prstGeom>
          <a:solidFill>
            <a:schemeClr val="accent1"/>
          </a:solidFill>
        </p:spPr>
        <p:txBody>
          <a:bodyPr wrap="none" rtlCol="0">
            <a:spAutoFit/>
          </a:bodyPr>
          <a:lstStyle/>
          <a:p>
            <a:r>
              <a:rPr lang="en-US" sz="1800" dirty="0" smtClean="0">
                <a:solidFill>
                  <a:schemeClr val="bg1"/>
                </a:solidFill>
              </a:rPr>
              <a:t>Capitated payment</a:t>
            </a:r>
          </a:p>
          <a:p>
            <a:r>
              <a:rPr lang="en-US" sz="1800" dirty="0" smtClean="0">
                <a:solidFill>
                  <a:schemeClr val="bg1"/>
                </a:solidFill>
              </a:rPr>
              <a:t>Per member per month</a:t>
            </a:r>
            <a:endParaRPr lang="en-US" sz="1800" dirty="0">
              <a:solidFill>
                <a:schemeClr val="bg1"/>
              </a:solidFill>
            </a:endParaRPr>
          </a:p>
        </p:txBody>
      </p:sp>
      <p:sp>
        <p:nvSpPr>
          <p:cNvPr id="7" name="TextBox 6"/>
          <p:cNvSpPr txBox="1"/>
          <p:nvPr/>
        </p:nvSpPr>
        <p:spPr>
          <a:xfrm>
            <a:off x="94890" y="4494290"/>
            <a:ext cx="3278038" cy="615553"/>
          </a:xfrm>
          <a:prstGeom prst="rect">
            <a:avLst/>
          </a:prstGeom>
          <a:noFill/>
        </p:spPr>
        <p:txBody>
          <a:bodyPr wrap="square" rtlCol="0">
            <a:spAutoFit/>
          </a:bodyPr>
          <a:lstStyle/>
          <a:p>
            <a:r>
              <a:rPr lang="en-US" sz="800" dirty="0" smtClean="0">
                <a:latin typeface="+mn-lt"/>
              </a:rPr>
              <a:t>For more information:</a:t>
            </a:r>
          </a:p>
          <a:p>
            <a:pPr lvl="0">
              <a:buClr>
                <a:srgbClr val="333333"/>
              </a:buClr>
              <a:buSzPts val="1200"/>
            </a:pPr>
            <a:r>
              <a:rPr lang="en-US" sz="800" dirty="0">
                <a:solidFill>
                  <a:srgbClr val="333333"/>
                </a:solidFill>
                <a:highlight>
                  <a:srgbClr val="FFFFFF"/>
                </a:highlight>
                <a:latin typeface="+mn-lt"/>
                <a:ea typeface="Georgia"/>
                <a:cs typeface="Georgia"/>
                <a:sym typeface="Georgia"/>
              </a:rPr>
              <a:t>http://hcp-lan.org/workproducts/apm_measurement_report_2017.pdf</a:t>
            </a:r>
          </a:p>
          <a:p>
            <a:pPr lvl="0">
              <a:buClr>
                <a:srgbClr val="333333"/>
              </a:buClr>
              <a:buSzPts val="1200"/>
            </a:pPr>
            <a:r>
              <a:rPr lang="en-US" sz="800" dirty="0">
                <a:solidFill>
                  <a:srgbClr val="333333"/>
                </a:solidFill>
                <a:highlight>
                  <a:srgbClr val="FFFFFF"/>
                </a:highlight>
                <a:latin typeface="+mn-lt"/>
                <a:ea typeface="Georgia"/>
                <a:cs typeface="Georgia"/>
                <a:sym typeface="Georgia"/>
              </a:rPr>
              <a:t>https://hcp-lan.org/groups/apm-fpt-work-products/apm-report/</a:t>
            </a:r>
          </a:p>
          <a:p>
            <a:endParaRPr lang="en-US" sz="1000" dirty="0"/>
          </a:p>
        </p:txBody>
      </p:sp>
    </p:spTree>
    <p:extLst>
      <p:ext uri="{BB962C8B-B14F-4D97-AF65-F5344CB8AC3E}">
        <p14:creationId xmlns:p14="http://schemas.microsoft.com/office/powerpoint/2010/main" val="16357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89211"/>
            <a:ext cx="8697951" cy="989092"/>
          </a:xfrm>
        </p:spPr>
        <p:txBody>
          <a:bodyPr/>
          <a:lstStyle/>
          <a:p>
            <a:pPr algn="ctr"/>
            <a:r>
              <a:rPr lang="en-US" dirty="0" smtClean="0"/>
              <a:t>Connected Health Initiative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057" y="1386457"/>
            <a:ext cx="3495171" cy="350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88521" y="871269"/>
            <a:ext cx="7263442" cy="1047979"/>
          </a:xfrm>
          <a:prstGeom prst="rect">
            <a:avLst/>
          </a:prstGeom>
          <a:solidFill>
            <a:srgbClr val="0070C0"/>
          </a:solidFill>
        </p:spPr>
        <p:txBody>
          <a:bodyPr wrap="square" rtlCol="0">
            <a:spAutoFit/>
          </a:bodyPr>
          <a:lstStyle/>
          <a:p>
            <a:pPr lvl="0" algn="ctr">
              <a:lnSpc>
                <a:spcPct val="115000"/>
              </a:lnSpc>
              <a:buClr>
                <a:schemeClr val="dk1"/>
              </a:buClr>
              <a:buSzPts val="1100"/>
              <a:defRPr/>
            </a:pPr>
            <a:r>
              <a:rPr lang="en-US" sz="1800" dirty="0">
                <a:solidFill>
                  <a:schemeClr val="bg1"/>
                </a:solidFill>
                <a:latin typeface="+mn-lt"/>
                <a:ea typeface="Calibri"/>
                <a:cs typeface="Calibri"/>
                <a:sym typeface="Calibri"/>
              </a:rPr>
              <a:t>CHI works to clarify outdated health regulations, incentivize the use of connected health technologies, and ensure an environment in which patients and consumers can see </a:t>
            </a:r>
            <a:r>
              <a:rPr lang="en-US" sz="1800" dirty="0" smtClean="0">
                <a:solidFill>
                  <a:schemeClr val="bg1"/>
                </a:solidFill>
                <a:latin typeface="+mn-lt"/>
                <a:ea typeface="Calibri"/>
                <a:cs typeface="Calibri"/>
                <a:sym typeface="Calibri"/>
              </a:rPr>
              <a:t>improvement </a:t>
            </a:r>
            <a:r>
              <a:rPr lang="en-US" sz="1800" dirty="0">
                <a:solidFill>
                  <a:schemeClr val="bg1"/>
                </a:solidFill>
                <a:latin typeface="+mn-lt"/>
                <a:ea typeface="Calibri"/>
                <a:cs typeface="Calibri"/>
                <a:sym typeface="Calibri"/>
              </a:rPr>
              <a:t>in their health.</a:t>
            </a:r>
          </a:p>
        </p:txBody>
      </p:sp>
      <p:sp>
        <p:nvSpPr>
          <p:cNvPr id="4" name="TextBox 3"/>
          <p:cNvSpPr txBox="1"/>
          <p:nvPr/>
        </p:nvSpPr>
        <p:spPr>
          <a:xfrm>
            <a:off x="1086928" y="4873925"/>
            <a:ext cx="3129383" cy="325538"/>
          </a:xfrm>
          <a:prstGeom prst="rect">
            <a:avLst/>
          </a:prstGeom>
          <a:noFill/>
        </p:spPr>
        <p:txBody>
          <a:bodyPr wrap="none" rtlCol="0">
            <a:spAutoFit/>
          </a:bodyPr>
          <a:lstStyle/>
          <a:p>
            <a:pPr lvl="0">
              <a:lnSpc>
                <a:spcPct val="115000"/>
              </a:lnSpc>
              <a:buClr>
                <a:schemeClr val="dk1"/>
              </a:buClr>
              <a:buSzPts val="1100"/>
              <a:defRPr/>
            </a:pPr>
            <a:r>
              <a:rPr lang="en-US" dirty="0">
                <a:solidFill>
                  <a:schemeClr val="dk1"/>
                </a:solidFill>
                <a:latin typeface="Calibri"/>
                <a:ea typeface="Calibri"/>
                <a:cs typeface="Calibri"/>
                <a:sym typeface="Calibri"/>
              </a:rPr>
              <a:t>http://www.connectedhi.com/#aboutus</a:t>
            </a:r>
          </a:p>
        </p:txBody>
      </p:sp>
    </p:spTree>
    <p:extLst>
      <p:ext uri="{BB962C8B-B14F-4D97-AF65-F5344CB8AC3E}">
        <p14:creationId xmlns:p14="http://schemas.microsoft.com/office/powerpoint/2010/main" val="187480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5400" y="1532936"/>
            <a:ext cx="8229600" cy="1814096"/>
          </a:xfrm>
          <a:solidFill>
            <a:srgbClr val="0070C0"/>
          </a:solidFill>
        </p:spPr>
        <p:txBody>
          <a:bodyPr/>
          <a:lstStyle/>
          <a:p>
            <a:pPr marL="31750" indent="0" algn="ctr">
              <a:buNone/>
            </a:pPr>
            <a:r>
              <a:rPr lang="en-US" b="1" dirty="0" smtClean="0">
                <a:solidFill>
                  <a:schemeClr val="bg1"/>
                </a:solidFill>
              </a:rPr>
              <a:t>How many of you are utilizing a         connected health system and / or                                  an Electronic Health Record?</a:t>
            </a:r>
            <a:endParaRPr lang="en-US" b="1" dirty="0">
              <a:solidFill>
                <a:schemeClr val="bg1"/>
              </a:solidFill>
            </a:endParaRPr>
          </a:p>
        </p:txBody>
      </p:sp>
      <p:sp>
        <p:nvSpPr>
          <p:cNvPr id="4" name="TextBox 3"/>
          <p:cNvSpPr txBox="1"/>
          <p:nvPr/>
        </p:nvSpPr>
        <p:spPr>
          <a:xfrm>
            <a:off x="3398807" y="220663"/>
            <a:ext cx="2579552" cy="630942"/>
          </a:xfrm>
          <a:prstGeom prst="rect">
            <a:avLst/>
          </a:prstGeom>
          <a:noFill/>
        </p:spPr>
        <p:txBody>
          <a:bodyPr wrap="none" rtlCol="0">
            <a:spAutoFit/>
          </a:bodyPr>
          <a:lstStyle/>
          <a:p>
            <a:r>
              <a:rPr lang="en-US" sz="3500" b="1" dirty="0" smtClean="0">
                <a:solidFill>
                  <a:srgbClr val="0070C0"/>
                </a:solidFill>
              </a:rPr>
              <a:t>Question…</a:t>
            </a:r>
            <a:endParaRPr lang="en-US" sz="3500" b="1" dirty="0">
              <a:solidFill>
                <a:srgbClr val="0070C0"/>
              </a:solidFill>
            </a:endParaRPr>
          </a:p>
        </p:txBody>
      </p:sp>
    </p:spTree>
    <p:extLst>
      <p:ext uri="{BB962C8B-B14F-4D97-AF65-F5344CB8AC3E}">
        <p14:creationId xmlns:p14="http://schemas.microsoft.com/office/powerpoint/2010/main" val="2049586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p:nvPr/>
        </p:nvSpPr>
        <p:spPr>
          <a:xfrm>
            <a:off x="1059180" y="4501932"/>
            <a:ext cx="57912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93" name="Shape 593"/>
          <p:cNvSpPr txBox="1"/>
          <p:nvPr/>
        </p:nvSpPr>
        <p:spPr>
          <a:xfrm>
            <a:off x="1025492" y="140181"/>
            <a:ext cx="7059363" cy="8087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3600"/>
              <a:buFont typeface="Arial"/>
              <a:buNone/>
            </a:pPr>
            <a:r>
              <a:rPr lang="en-US" sz="3600" b="1" dirty="0" smtClean="0">
                <a:solidFill>
                  <a:srgbClr val="0076C0"/>
                </a:solidFill>
                <a:latin typeface="Arial"/>
                <a:ea typeface="Arial"/>
                <a:cs typeface="Arial"/>
                <a:sym typeface="Arial"/>
              </a:rPr>
              <a:t>Electronic </a:t>
            </a:r>
            <a:r>
              <a:rPr lang="en-US" sz="3600" b="1" dirty="0">
                <a:solidFill>
                  <a:srgbClr val="0076C0"/>
                </a:solidFill>
                <a:latin typeface="Arial"/>
                <a:ea typeface="Arial"/>
                <a:cs typeface="Arial"/>
                <a:sym typeface="Arial"/>
              </a:rPr>
              <a:t>Health </a:t>
            </a:r>
            <a:r>
              <a:rPr lang="en-US" sz="3600" b="1" dirty="0" smtClean="0">
                <a:solidFill>
                  <a:srgbClr val="0076C0"/>
                </a:solidFill>
                <a:latin typeface="Arial"/>
                <a:ea typeface="Arial"/>
                <a:cs typeface="Arial"/>
                <a:sym typeface="Arial"/>
              </a:rPr>
              <a:t>Record</a:t>
            </a:r>
            <a:endParaRPr sz="3600" b="1" dirty="0">
              <a:solidFill>
                <a:srgbClr val="0076C0"/>
              </a:solidFill>
              <a:latin typeface="Arial"/>
              <a:ea typeface="Aria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030" y="861585"/>
            <a:ext cx="6467754" cy="381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95"/>
          <p:cNvSpPr txBox="1"/>
          <p:nvPr/>
        </p:nvSpPr>
        <p:spPr>
          <a:xfrm>
            <a:off x="1147302" y="1021906"/>
            <a:ext cx="6512943" cy="388652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3000"/>
              <a:buFont typeface="Arial"/>
              <a:buNone/>
            </a:pPr>
            <a:r>
              <a:rPr lang="en-US" sz="2800" dirty="0" smtClean="0">
                <a:solidFill>
                  <a:srgbClr val="0070C0"/>
                </a:solidFill>
                <a:latin typeface="+mn-lt"/>
                <a:ea typeface="Calibri"/>
                <a:cs typeface="Calibri"/>
                <a:sym typeface="Calibri"/>
              </a:rPr>
              <a:t>Health Information</a:t>
            </a:r>
          </a:p>
          <a:p>
            <a:pPr marL="0" marR="0" lvl="0" indent="0" algn="ctr" rtl="0">
              <a:spcBef>
                <a:spcPts val="0"/>
              </a:spcBef>
              <a:spcAft>
                <a:spcPts val="0"/>
              </a:spcAft>
              <a:buClr>
                <a:srgbClr val="000000"/>
              </a:buClr>
              <a:buSzPts val="3000"/>
              <a:buFont typeface="Arial"/>
              <a:buNone/>
            </a:pPr>
            <a:r>
              <a:rPr lang="en-US" sz="2800" dirty="0" smtClean="0">
                <a:solidFill>
                  <a:schemeClr val="accent3">
                    <a:lumMod val="75000"/>
                  </a:schemeClr>
                </a:solidFill>
                <a:latin typeface="+mn-lt"/>
                <a:ea typeface="Calibri"/>
                <a:cs typeface="Calibri"/>
                <a:sym typeface="Calibri"/>
              </a:rPr>
              <a:t>Data Collection Networks</a:t>
            </a:r>
          </a:p>
          <a:p>
            <a:pPr marL="0" marR="0" lvl="0" indent="0" algn="ctr" rtl="0">
              <a:spcBef>
                <a:spcPts val="0"/>
              </a:spcBef>
              <a:spcAft>
                <a:spcPts val="0"/>
              </a:spcAft>
              <a:buClr>
                <a:srgbClr val="000000"/>
              </a:buClr>
              <a:buSzPts val="3000"/>
              <a:buFont typeface="Arial"/>
              <a:buNone/>
            </a:pPr>
            <a:r>
              <a:rPr lang="en-US" sz="2800" b="1" dirty="0" smtClean="0">
                <a:solidFill>
                  <a:srgbClr val="0070C0"/>
                </a:solidFill>
                <a:latin typeface="+mn-lt"/>
                <a:ea typeface="Calibri"/>
                <a:cs typeface="Calibri"/>
                <a:sym typeface="Calibri"/>
              </a:rPr>
              <a:t>Registries</a:t>
            </a:r>
          </a:p>
          <a:p>
            <a:pPr marL="0" marR="0" lvl="0" indent="0" algn="ctr" rtl="0">
              <a:spcBef>
                <a:spcPts val="0"/>
              </a:spcBef>
              <a:spcAft>
                <a:spcPts val="0"/>
              </a:spcAft>
              <a:buClr>
                <a:srgbClr val="000000"/>
              </a:buClr>
              <a:buSzPts val="3000"/>
              <a:buFont typeface="Arial"/>
              <a:buNone/>
            </a:pPr>
            <a:r>
              <a:rPr lang="en-US" sz="2800" dirty="0" smtClean="0">
                <a:solidFill>
                  <a:schemeClr val="accent3">
                    <a:lumMod val="75000"/>
                  </a:schemeClr>
                </a:solidFill>
                <a:latin typeface="+mn-lt"/>
                <a:ea typeface="Calibri"/>
                <a:cs typeface="Calibri"/>
                <a:sym typeface="Calibri"/>
              </a:rPr>
              <a:t>Quality Measures and Reporting</a:t>
            </a:r>
          </a:p>
          <a:p>
            <a:pPr marL="0" marR="0" lvl="0" indent="0" algn="ctr" rtl="0">
              <a:spcBef>
                <a:spcPts val="0"/>
              </a:spcBef>
              <a:spcAft>
                <a:spcPts val="0"/>
              </a:spcAft>
              <a:buClr>
                <a:srgbClr val="000000"/>
              </a:buClr>
              <a:buSzPts val="3000"/>
              <a:buFont typeface="Arial"/>
              <a:buNone/>
            </a:pPr>
            <a:r>
              <a:rPr lang="en-US" sz="2800" dirty="0" smtClean="0">
                <a:solidFill>
                  <a:srgbClr val="0070C0"/>
                </a:solidFill>
                <a:latin typeface="+mn-lt"/>
                <a:ea typeface="Calibri"/>
                <a:cs typeface="Calibri"/>
                <a:sym typeface="Calibri"/>
              </a:rPr>
              <a:t>Predictive Analytics</a:t>
            </a:r>
          </a:p>
          <a:p>
            <a:pPr marL="0" marR="0" lvl="0" indent="0" algn="ctr" rtl="0">
              <a:spcBef>
                <a:spcPts val="0"/>
              </a:spcBef>
              <a:spcAft>
                <a:spcPts val="0"/>
              </a:spcAft>
              <a:buClr>
                <a:srgbClr val="000000"/>
              </a:buClr>
              <a:buSzPts val="3000"/>
              <a:buFont typeface="Arial"/>
              <a:buNone/>
            </a:pPr>
            <a:r>
              <a:rPr lang="en-US" sz="2800" dirty="0" smtClean="0">
                <a:solidFill>
                  <a:schemeClr val="accent3">
                    <a:lumMod val="75000"/>
                  </a:schemeClr>
                </a:solidFill>
                <a:latin typeface="+mn-lt"/>
                <a:ea typeface="Calibri"/>
                <a:cs typeface="Calibri"/>
                <a:sym typeface="Calibri"/>
              </a:rPr>
              <a:t>Outcomes</a:t>
            </a:r>
          </a:p>
          <a:p>
            <a:pPr marL="50800" lvl="0" algn="ctr">
              <a:buClr>
                <a:srgbClr val="0070C0"/>
              </a:buClr>
              <a:buSzPts val="2800"/>
            </a:pPr>
            <a:r>
              <a:rPr lang="fr-FR" sz="2800" dirty="0">
                <a:solidFill>
                  <a:srgbClr val="0070C0"/>
                </a:solidFill>
                <a:ea typeface="Calibri"/>
                <a:cs typeface="Calibri"/>
                <a:sym typeface="Calibri"/>
              </a:rPr>
              <a:t>Clinical decision support</a:t>
            </a:r>
            <a:endParaRPr lang="fr-FR" sz="2800" dirty="0">
              <a:solidFill>
                <a:srgbClr val="0070C0"/>
              </a:solidFill>
            </a:endParaRPr>
          </a:p>
          <a:p>
            <a:pPr marL="50800" lvl="0" algn="ctr">
              <a:buClr>
                <a:srgbClr val="0070C0"/>
              </a:buClr>
              <a:buSzPts val="2800"/>
            </a:pPr>
            <a:r>
              <a:rPr lang="fr-FR" sz="2800" b="1" dirty="0">
                <a:solidFill>
                  <a:schemeClr val="accent3">
                    <a:lumMod val="75000"/>
                  </a:schemeClr>
                </a:solidFill>
                <a:ea typeface="Calibri"/>
                <a:cs typeface="Calibri"/>
                <a:sym typeface="Calibri"/>
              </a:rPr>
              <a:t>Patient decision support</a:t>
            </a:r>
          </a:p>
          <a:p>
            <a:pPr marL="50800" lvl="0" algn="ctr">
              <a:buClr>
                <a:srgbClr val="0070C0"/>
              </a:buClr>
              <a:buSzPts val="2800"/>
            </a:pPr>
            <a:r>
              <a:rPr lang="fr-FR" sz="2800" dirty="0">
                <a:solidFill>
                  <a:srgbClr val="0070C0"/>
                </a:solidFill>
                <a:ea typeface="Calibri"/>
                <a:cs typeface="Calibri"/>
                <a:sym typeface="Calibri"/>
              </a:rPr>
              <a:t>Artificial Intelligence</a:t>
            </a:r>
          </a:p>
          <a:p>
            <a:pPr marL="0" marR="0" lvl="0" indent="0" algn="ctr" rtl="0">
              <a:spcBef>
                <a:spcPts val="0"/>
              </a:spcBef>
              <a:spcAft>
                <a:spcPts val="0"/>
              </a:spcAft>
              <a:buClr>
                <a:srgbClr val="000000"/>
              </a:buClr>
              <a:buSzPts val="3000"/>
              <a:buFont typeface="Arial"/>
              <a:buNone/>
            </a:pPr>
            <a:endParaRPr sz="2800" dirty="0">
              <a:solidFill>
                <a:srgbClr val="0070C0"/>
              </a:solidFill>
              <a:latin typeface="+mn-lt"/>
              <a:ea typeface="Calibri"/>
              <a:cs typeface="Calibri"/>
              <a:sym typeface="Calibri"/>
            </a:endParaRPr>
          </a:p>
        </p:txBody>
      </p:sp>
      <p:sp>
        <p:nvSpPr>
          <p:cNvPr id="3" name="TextBox 2"/>
          <p:cNvSpPr txBox="1"/>
          <p:nvPr/>
        </p:nvSpPr>
        <p:spPr>
          <a:xfrm>
            <a:off x="2895611" y="185793"/>
            <a:ext cx="2978701" cy="630942"/>
          </a:xfrm>
          <a:prstGeom prst="rect">
            <a:avLst/>
          </a:prstGeom>
          <a:noFill/>
        </p:spPr>
        <p:txBody>
          <a:bodyPr wrap="none" rtlCol="0">
            <a:spAutoFit/>
          </a:bodyPr>
          <a:lstStyle/>
          <a:p>
            <a:pPr lvl="0" algn="ctr">
              <a:buSzPts val="3000"/>
            </a:pPr>
            <a:r>
              <a:rPr lang="en-US" sz="3500" b="1" u="sng" dirty="0">
                <a:solidFill>
                  <a:srgbClr val="0070C0"/>
                </a:solidFill>
                <a:ea typeface="Calibri"/>
                <a:cs typeface="Calibri" panose="020F0502020204030204" pitchFamily="34" charset="0"/>
                <a:sym typeface="Calibri"/>
              </a:rPr>
              <a:t>Functionality</a:t>
            </a:r>
          </a:p>
        </p:txBody>
      </p:sp>
    </p:spTree>
    <p:extLst>
      <p:ext uri="{BB962C8B-B14F-4D97-AF65-F5344CB8AC3E}">
        <p14:creationId xmlns:p14="http://schemas.microsoft.com/office/powerpoint/2010/main" val="1827098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96" y="113257"/>
            <a:ext cx="6392172" cy="485129"/>
          </a:xfrm>
        </p:spPr>
        <p:txBody>
          <a:bodyPr/>
          <a:lstStyle/>
          <a:p>
            <a:pPr algn="ctr"/>
            <a:r>
              <a:rPr lang="en-US" dirty="0" smtClean="0">
                <a:solidFill>
                  <a:schemeClr val="accent3">
                    <a:lumMod val="75000"/>
                  </a:schemeClr>
                </a:solidFill>
              </a:rPr>
              <a:t>Population Health Registries</a:t>
            </a:r>
            <a:endParaRPr lang="en-US" dirty="0">
              <a:solidFill>
                <a:schemeClr val="accent3">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57" y="151286"/>
            <a:ext cx="1242207" cy="121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165" y="758424"/>
            <a:ext cx="7142673" cy="584775"/>
          </a:xfrm>
          <a:prstGeom prst="rect">
            <a:avLst/>
          </a:prstGeom>
        </p:spPr>
        <p:txBody>
          <a:bodyPr wrap="square">
            <a:spAutoFit/>
          </a:bodyPr>
          <a:lstStyle/>
          <a:p>
            <a:r>
              <a:rPr lang="en-US" sz="1600" dirty="0">
                <a:solidFill>
                  <a:srgbClr val="0070C0"/>
                </a:solidFill>
              </a:rPr>
              <a:t>Provide a list of all the patients in the practice with the target condition(s) (e.g., diabetes, asthma, hypertension, etc.) </a:t>
            </a:r>
            <a:endParaRPr lang="en-US" sz="1600" dirty="0"/>
          </a:p>
        </p:txBody>
      </p:sp>
      <p:sp>
        <p:nvSpPr>
          <p:cNvPr id="5" name="Rectangle 4"/>
          <p:cNvSpPr/>
          <p:nvPr/>
        </p:nvSpPr>
        <p:spPr>
          <a:xfrm>
            <a:off x="250165" y="1567691"/>
            <a:ext cx="8057073" cy="584775"/>
          </a:xfrm>
          <a:prstGeom prst="rect">
            <a:avLst/>
          </a:prstGeom>
        </p:spPr>
        <p:txBody>
          <a:bodyPr wrap="square">
            <a:spAutoFit/>
          </a:bodyPr>
          <a:lstStyle/>
          <a:p>
            <a:pPr>
              <a:buClr>
                <a:srgbClr val="0070C0"/>
              </a:buClr>
              <a:buSzPct val="100000"/>
            </a:pPr>
            <a:r>
              <a:rPr lang="en-US" sz="1600" dirty="0">
                <a:solidFill>
                  <a:srgbClr val="0070C0"/>
                </a:solidFill>
              </a:rPr>
              <a:t>Show a “snapshot” of the EHR to detail important clinical parameters and identify the gaps </a:t>
            </a:r>
            <a:r>
              <a:rPr lang="en-US" sz="1600" dirty="0" smtClean="0">
                <a:solidFill>
                  <a:srgbClr val="0070C0"/>
                </a:solidFill>
              </a:rPr>
              <a:t>in recommended </a:t>
            </a:r>
            <a:r>
              <a:rPr lang="en-US" sz="1600" dirty="0">
                <a:solidFill>
                  <a:srgbClr val="0070C0"/>
                </a:solidFill>
              </a:rPr>
              <a:t>care </a:t>
            </a:r>
          </a:p>
        </p:txBody>
      </p:sp>
      <p:sp>
        <p:nvSpPr>
          <p:cNvPr id="6" name="Rectangle 5"/>
          <p:cNvSpPr/>
          <p:nvPr/>
        </p:nvSpPr>
        <p:spPr>
          <a:xfrm>
            <a:off x="250165" y="2182443"/>
            <a:ext cx="7573992" cy="830997"/>
          </a:xfrm>
          <a:prstGeom prst="rect">
            <a:avLst/>
          </a:prstGeom>
        </p:spPr>
        <p:txBody>
          <a:bodyPr wrap="square">
            <a:spAutoFit/>
          </a:bodyPr>
          <a:lstStyle/>
          <a:p>
            <a:pPr>
              <a:buClr>
                <a:srgbClr val="0070C0"/>
              </a:buClr>
              <a:buSzPct val="100000"/>
            </a:pPr>
            <a:r>
              <a:rPr lang="en-US" sz="1600" dirty="0">
                <a:solidFill>
                  <a:srgbClr val="0070C0"/>
                </a:solidFill>
              </a:rPr>
              <a:t>Aggregate the results from all patients in the practice with the specific condition to assess the overall quality of care provided, such as the percentage of patients with diabetes who have their blood pressure controlled </a:t>
            </a:r>
          </a:p>
        </p:txBody>
      </p:sp>
      <p:sp>
        <p:nvSpPr>
          <p:cNvPr id="7" name="Rectangle 6"/>
          <p:cNvSpPr/>
          <p:nvPr/>
        </p:nvSpPr>
        <p:spPr>
          <a:xfrm>
            <a:off x="250165" y="3034294"/>
            <a:ext cx="7470477" cy="1077218"/>
          </a:xfrm>
          <a:prstGeom prst="rect">
            <a:avLst/>
          </a:prstGeom>
        </p:spPr>
        <p:txBody>
          <a:bodyPr wrap="square">
            <a:spAutoFit/>
          </a:bodyPr>
          <a:lstStyle/>
          <a:p>
            <a:pPr>
              <a:buClr>
                <a:srgbClr val="0070C0"/>
              </a:buClr>
              <a:buSzPct val="100000"/>
            </a:pPr>
            <a:r>
              <a:rPr lang="en-US" sz="1600" dirty="0">
                <a:solidFill>
                  <a:srgbClr val="0070C0"/>
                </a:solidFill>
              </a:rPr>
              <a:t>Produce support for outreach and follow-up (e.g., easily identify all patients with diabetes who have not had an eye exam or who are not taking </a:t>
            </a:r>
            <a:r>
              <a:rPr lang="en-US" sz="1600" dirty="0" smtClean="0">
                <a:solidFill>
                  <a:srgbClr val="0070C0"/>
                </a:solidFill>
              </a:rPr>
              <a:t>aspirin). Integrate </a:t>
            </a:r>
            <a:r>
              <a:rPr lang="en-US" sz="1600" dirty="0">
                <a:solidFill>
                  <a:srgbClr val="0070C0"/>
                </a:solidFill>
              </a:rPr>
              <a:t>clinical quality reporting into the process of care and rather than as a separate </a:t>
            </a:r>
            <a:r>
              <a:rPr lang="en-US" sz="1600" dirty="0" smtClean="0">
                <a:solidFill>
                  <a:srgbClr val="0070C0"/>
                </a:solidFill>
              </a:rPr>
              <a:t>endeavor.</a:t>
            </a:r>
            <a:endParaRPr lang="en-US" sz="1600" dirty="0">
              <a:solidFill>
                <a:srgbClr val="0070C0"/>
              </a:solidFill>
            </a:endParaRPr>
          </a:p>
        </p:txBody>
      </p:sp>
      <p:sp>
        <p:nvSpPr>
          <p:cNvPr id="8" name="TextBox 7"/>
          <p:cNvSpPr txBox="1"/>
          <p:nvPr/>
        </p:nvSpPr>
        <p:spPr>
          <a:xfrm>
            <a:off x="1526875" y="1475101"/>
            <a:ext cx="6193767" cy="2554545"/>
          </a:xfrm>
          <a:prstGeom prst="rect">
            <a:avLst/>
          </a:prstGeom>
          <a:solidFill>
            <a:srgbClr val="0070C0"/>
          </a:solidFill>
        </p:spPr>
        <p:txBody>
          <a:bodyPr wrap="square" rtlCol="0">
            <a:spAutoFit/>
          </a:bodyPr>
          <a:lstStyle/>
          <a:p>
            <a:r>
              <a:rPr lang="en-US" sz="2000" b="1" dirty="0" smtClean="0">
                <a:solidFill>
                  <a:srgbClr val="CDC800"/>
                </a:solidFill>
              </a:rPr>
              <a:t>Where do you start?</a:t>
            </a:r>
          </a:p>
          <a:p>
            <a:endParaRPr lang="en-US" sz="2000" b="1" dirty="0" smtClean="0">
              <a:solidFill>
                <a:srgbClr val="CDC800"/>
              </a:solidFill>
            </a:endParaRPr>
          </a:p>
          <a:p>
            <a:pPr marL="285750" indent="-285750">
              <a:buClr>
                <a:schemeClr val="bg1"/>
              </a:buClr>
              <a:buFont typeface="Arial" panose="020B0604020202020204" pitchFamily="34" charset="0"/>
              <a:buChar char="•"/>
            </a:pPr>
            <a:r>
              <a:rPr lang="en-US" sz="2000" dirty="0" smtClean="0">
                <a:solidFill>
                  <a:schemeClr val="bg1">
                    <a:lumMod val="95000"/>
                  </a:schemeClr>
                </a:solidFill>
              </a:rPr>
              <a:t>Brainstorm-what do you need for your practice?</a:t>
            </a:r>
          </a:p>
          <a:p>
            <a:pPr marL="285750" indent="-285750">
              <a:buClr>
                <a:schemeClr val="bg1"/>
              </a:buClr>
              <a:buFont typeface="Arial" panose="020B0604020202020204" pitchFamily="34" charset="0"/>
              <a:buChar char="•"/>
            </a:pPr>
            <a:r>
              <a:rPr lang="en-US" sz="2000" dirty="0" smtClean="0">
                <a:solidFill>
                  <a:schemeClr val="bg1">
                    <a:lumMod val="95000"/>
                  </a:schemeClr>
                </a:solidFill>
              </a:rPr>
              <a:t>Build the framework-work with your EHR team</a:t>
            </a:r>
          </a:p>
          <a:p>
            <a:pPr marL="285750" indent="-285750">
              <a:buClr>
                <a:schemeClr val="bg1"/>
              </a:buClr>
              <a:buFont typeface="Arial" panose="020B0604020202020204" pitchFamily="34" charset="0"/>
              <a:buChar char="•"/>
            </a:pPr>
            <a:r>
              <a:rPr lang="en-US" sz="2000" dirty="0" smtClean="0">
                <a:solidFill>
                  <a:schemeClr val="bg1">
                    <a:lumMod val="95000"/>
                  </a:schemeClr>
                </a:solidFill>
              </a:rPr>
              <a:t>Develop workflows, training, support staff needs</a:t>
            </a:r>
          </a:p>
          <a:p>
            <a:pPr marL="285750" indent="-285750">
              <a:buClr>
                <a:schemeClr val="bg1"/>
              </a:buClr>
              <a:buFont typeface="Arial" panose="020B0604020202020204" pitchFamily="34" charset="0"/>
              <a:buChar char="•"/>
            </a:pPr>
            <a:r>
              <a:rPr lang="en-US" sz="2000" dirty="0" smtClean="0">
                <a:solidFill>
                  <a:schemeClr val="bg1">
                    <a:lumMod val="95000"/>
                  </a:schemeClr>
                </a:solidFill>
              </a:rPr>
              <a:t>Implement – start with small scale testing</a:t>
            </a:r>
          </a:p>
          <a:p>
            <a:pPr marL="285750" indent="-285750">
              <a:buClr>
                <a:schemeClr val="bg1"/>
              </a:buClr>
              <a:buFont typeface="Arial" panose="020B0604020202020204" pitchFamily="34" charset="0"/>
              <a:buChar char="•"/>
            </a:pPr>
            <a:r>
              <a:rPr lang="en-US" sz="2000" dirty="0" smtClean="0">
                <a:solidFill>
                  <a:schemeClr val="bg1">
                    <a:lumMod val="95000"/>
                  </a:schemeClr>
                </a:solidFill>
              </a:rPr>
              <a:t>Evaluate your findings and adjust care accordingly</a:t>
            </a:r>
          </a:p>
          <a:p>
            <a:pPr>
              <a:buClr>
                <a:schemeClr val="bg1"/>
              </a:buClr>
            </a:pPr>
            <a:endParaRPr lang="en-US" sz="2000" dirty="0">
              <a:solidFill>
                <a:schemeClr val="bg1">
                  <a:lumMod val="95000"/>
                </a:schemeClr>
              </a:solidFill>
            </a:endParaRPr>
          </a:p>
        </p:txBody>
      </p:sp>
      <p:sp>
        <p:nvSpPr>
          <p:cNvPr id="3" name="TextBox 2"/>
          <p:cNvSpPr txBox="1"/>
          <p:nvPr/>
        </p:nvSpPr>
        <p:spPr>
          <a:xfrm>
            <a:off x="0" y="4433977"/>
            <a:ext cx="3563796" cy="615553"/>
          </a:xfrm>
          <a:prstGeom prst="rect">
            <a:avLst/>
          </a:prstGeom>
          <a:noFill/>
        </p:spPr>
        <p:txBody>
          <a:bodyPr wrap="none" rtlCol="0">
            <a:spAutoFit/>
          </a:bodyPr>
          <a:lstStyle/>
          <a:p>
            <a:r>
              <a:rPr lang="en-US" sz="1000" dirty="0" smtClean="0"/>
              <a:t>For more information:</a:t>
            </a:r>
            <a:endParaRPr lang="en-US" sz="1000" dirty="0"/>
          </a:p>
          <a:p>
            <a:r>
              <a:rPr lang="en-US" sz="1000" dirty="0"/>
              <a:t>https://www.stepsforward.org/modules/point-of-care-registry</a:t>
            </a:r>
          </a:p>
          <a:p>
            <a:endParaRPr lang="en-US" dirty="0"/>
          </a:p>
        </p:txBody>
      </p:sp>
    </p:spTree>
    <p:extLst>
      <p:ext uri="{BB962C8B-B14F-4D97-AF65-F5344CB8AC3E}">
        <p14:creationId xmlns:p14="http://schemas.microsoft.com/office/powerpoint/2010/main" val="57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53" y="354796"/>
            <a:ext cx="8229600" cy="485129"/>
          </a:xfrm>
        </p:spPr>
        <p:txBody>
          <a:bodyPr/>
          <a:lstStyle/>
          <a:p>
            <a:pPr algn="ctr"/>
            <a:r>
              <a:rPr lang="en-US" dirty="0" smtClean="0">
                <a:solidFill>
                  <a:srgbClr val="0070C0"/>
                </a:solidFill>
              </a:rPr>
              <a:t>Population Health Outcomes</a:t>
            </a:r>
            <a:endParaRPr lang="en-US" dirty="0">
              <a:solidFill>
                <a:srgbClr val="0070C0"/>
              </a:solidFill>
            </a:endParaRPr>
          </a:p>
        </p:txBody>
      </p:sp>
      <p:sp>
        <p:nvSpPr>
          <p:cNvPr id="3" name="Text Placeholder 2"/>
          <p:cNvSpPr>
            <a:spLocks noGrp="1"/>
          </p:cNvSpPr>
          <p:nvPr>
            <p:ph type="body" idx="1"/>
          </p:nvPr>
        </p:nvSpPr>
        <p:spPr>
          <a:xfrm>
            <a:off x="655608" y="1375085"/>
            <a:ext cx="8229600" cy="3288319"/>
          </a:xfrm>
        </p:spPr>
        <p:txBody>
          <a:bodyPr/>
          <a:lstStyle/>
          <a:p>
            <a:pPr marL="31750" indent="0">
              <a:buNone/>
            </a:pPr>
            <a:endParaRPr lang="en-US" sz="2800" dirty="0" smtClean="0"/>
          </a:p>
          <a:p>
            <a:pPr marL="31750" indent="0">
              <a:buNone/>
            </a:pPr>
            <a:endParaRPr lang="en-US" sz="2800" dirty="0"/>
          </a:p>
          <a:p>
            <a:pPr marL="31750" indent="0">
              <a:buNone/>
            </a:pPr>
            <a:endParaRPr lang="en-US" sz="2800" dirty="0" smtClean="0"/>
          </a:p>
        </p:txBody>
      </p:sp>
      <p:sp>
        <p:nvSpPr>
          <p:cNvPr id="4" name="Rounded Rectangle 3"/>
          <p:cNvSpPr/>
          <p:nvPr/>
        </p:nvSpPr>
        <p:spPr>
          <a:xfrm>
            <a:off x="789316" y="1561369"/>
            <a:ext cx="2078966"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Clinical &amp; Health Status</a:t>
            </a:r>
            <a:endParaRPr lang="en-US" sz="1800" b="1" dirty="0">
              <a:solidFill>
                <a:schemeClr val="tx1">
                  <a:lumMod val="85000"/>
                  <a:lumOff val="15000"/>
                </a:schemeClr>
              </a:solidFill>
            </a:endParaRPr>
          </a:p>
        </p:txBody>
      </p:sp>
      <p:sp>
        <p:nvSpPr>
          <p:cNvPr id="6" name="Rounded Rectangle 5"/>
          <p:cNvSpPr/>
          <p:nvPr/>
        </p:nvSpPr>
        <p:spPr>
          <a:xfrm>
            <a:off x="6236901" y="3217632"/>
            <a:ext cx="2083274" cy="1095555"/>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Financial Outcomes </a:t>
            </a:r>
            <a:endParaRPr lang="en-US" sz="1800" b="1" dirty="0">
              <a:solidFill>
                <a:schemeClr val="tx1">
                  <a:lumMod val="85000"/>
                  <a:lumOff val="15000"/>
                </a:schemeClr>
              </a:solidFill>
            </a:endParaRPr>
          </a:p>
        </p:txBody>
      </p:sp>
      <p:sp>
        <p:nvSpPr>
          <p:cNvPr id="7" name="Rounded Rectangle 6"/>
          <p:cNvSpPr/>
          <p:nvPr/>
        </p:nvSpPr>
        <p:spPr>
          <a:xfrm>
            <a:off x="681485" y="3140004"/>
            <a:ext cx="2294627" cy="1095555"/>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Patient &amp; Provider Productivity, QOL  &amp; Satisfaction </a:t>
            </a:r>
            <a:endParaRPr lang="en-US" sz="1800" b="1" dirty="0">
              <a:solidFill>
                <a:schemeClr val="tx1">
                  <a:lumMod val="85000"/>
                  <a:lumOff val="15000"/>
                </a:schemeClr>
              </a:solidFill>
            </a:endParaRPr>
          </a:p>
        </p:txBody>
      </p:sp>
      <p:sp>
        <p:nvSpPr>
          <p:cNvPr id="8" name="Rounded Rectangle 7"/>
          <p:cNvSpPr/>
          <p:nvPr/>
        </p:nvSpPr>
        <p:spPr>
          <a:xfrm>
            <a:off x="6290813" y="1561371"/>
            <a:ext cx="1975449"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Behavior Change</a:t>
            </a:r>
            <a:endParaRPr lang="en-US" sz="1800" b="1" dirty="0">
              <a:solidFill>
                <a:schemeClr val="tx1">
                  <a:lumMod val="85000"/>
                  <a:lumOff val="15000"/>
                </a:schemeClr>
              </a:solidFill>
            </a:endParaRPr>
          </a:p>
        </p:txBody>
      </p:sp>
      <p:sp>
        <p:nvSpPr>
          <p:cNvPr id="9" name="Rounded Rectangle 8"/>
          <p:cNvSpPr/>
          <p:nvPr/>
        </p:nvSpPr>
        <p:spPr>
          <a:xfrm>
            <a:off x="3605842" y="1561370"/>
            <a:ext cx="2096217"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Psychosocial Outcomes</a:t>
            </a:r>
            <a:endParaRPr lang="en-US" sz="1800" b="1" dirty="0">
              <a:solidFill>
                <a:schemeClr val="tx1">
                  <a:lumMod val="85000"/>
                  <a:lumOff val="15000"/>
                </a:schemeClr>
              </a:solidFill>
            </a:endParaRPr>
          </a:p>
        </p:txBody>
      </p:sp>
      <p:sp>
        <p:nvSpPr>
          <p:cNvPr id="11" name="Rounded Rectangle 10"/>
          <p:cNvSpPr/>
          <p:nvPr/>
        </p:nvSpPr>
        <p:spPr>
          <a:xfrm>
            <a:off x="3605841" y="3128491"/>
            <a:ext cx="2096217" cy="1104181"/>
          </a:xfrm>
          <a:prstGeom prst="roundRect">
            <a:avLst/>
          </a:prstGeom>
          <a:solidFill>
            <a:srgbClr val="AFB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lumMod val="85000"/>
                    <a:lumOff val="15000"/>
                  </a:schemeClr>
                </a:solidFill>
              </a:rPr>
              <a:t>System Utilization</a:t>
            </a:r>
            <a:endParaRPr lang="en-US" sz="1800" b="1" dirty="0">
              <a:solidFill>
                <a:schemeClr val="tx1">
                  <a:lumMod val="85000"/>
                  <a:lumOff val="15000"/>
                </a:schemeClr>
              </a:solidFill>
            </a:endParaRPr>
          </a:p>
        </p:txBody>
      </p:sp>
      <p:sp>
        <p:nvSpPr>
          <p:cNvPr id="10" name="Rounded Rectangle 9"/>
          <p:cNvSpPr/>
          <p:nvPr/>
        </p:nvSpPr>
        <p:spPr>
          <a:xfrm>
            <a:off x="2144383" y="2196822"/>
            <a:ext cx="4779033" cy="204591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Look at the whole picture from the patient at the center to the system level in order to promote high quality, affordable care</a:t>
            </a:r>
            <a:endParaRPr lang="en-US" sz="2400" b="1" dirty="0">
              <a:solidFill>
                <a:schemeClr val="tx2"/>
              </a:solidFill>
            </a:endParaRPr>
          </a:p>
        </p:txBody>
      </p:sp>
      <p:sp>
        <p:nvSpPr>
          <p:cNvPr id="13" name="Shape 320"/>
          <p:cNvSpPr/>
          <p:nvPr/>
        </p:nvSpPr>
        <p:spPr>
          <a:xfrm>
            <a:off x="1531619" y="2196822"/>
            <a:ext cx="6537960" cy="1132618"/>
          </a:xfrm>
          <a:prstGeom prst="rect">
            <a:avLst/>
          </a:prstGeom>
          <a:solidFill>
            <a:srgbClr val="ACB71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dirty="0">
                <a:solidFill>
                  <a:srgbClr val="FFFFFF"/>
                </a:solidFill>
                <a:latin typeface="Calibri"/>
                <a:ea typeface="Calibri"/>
                <a:cs typeface="Calibri"/>
                <a:sym typeface="Calibri"/>
              </a:rPr>
              <a:t>It’s </a:t>
            </a:r>
            <a:r>
              <a:rPr lang="en-US" sz="4000" b="1" i="1" dirty="0">
                <a:solidFill>
                  <a:srgbClr val="0070C0"/>
                </a:solidFill>
                <a:latin typeface="Calibri"/>
                <a:ea typeface="Calibri"/>
                <a:cs typeface="Calibri"/>
                <a:sym typeface="Calibri"/>
              </a:rPr>
              <a:t>what we </a:t>
            </a:r>
            <a:r>
              <a:rPr lang="en-US" sz="4000" b="1" i="1" dirty="0" smtClean="0">
                <a:solidFill>
                  <a:srgbClr val="0070C0"/>
                </a:solidFill>
                <a:latin typeface="Calibri"/>
                <a:ea typeface="Calibri"/>
                <a:cs typeface="Calibri"/>
                <a:sym typeface="Calibri"/>
              </a:rPr>
              <a:t>must do </a:t>
            </a:r>
            <a:r>
              <a:rPr lang="en-US" sz="4000" b="1" dirty="0">
                <a:solidFill>
                  <a:srgbClr val="FFFFFF"/>
                </a:solidFill>
                <a:latin typeface="Calibri"/>
                <a:ea typeface="Calibri"/>
                <a:cs typeface="Calibri"/>
                <a:sym typeface="Calibri"/>
              </a:rPr>
              <a:t>as               diabetes educators</a:t>
            </a:r>
            <a:endParaRPr dirty="0"/>
          </a:p>
        </p:txBody>
      </p:sp>
    </p:spTree>
    <p:extLst>
      <p:ext uri="{BB962C8B-B14F-4D97-AF65-F5344CB8AC3E}">
        <p14:creationId xmlns:p14="http://schemas.microsoft.com/office/powerpoint/2010/main" val="420796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1030" name="Picture 6" descr="C:\Users\Joan\AppData\Local\Microsoft\Windows\INetCache\IE\O9MP5NHD\050112_0927_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136" y="1860334"/>
            <a:ext cx="2942529" cy="2222489"/>
          </a:xfrm>
          <a:prstGeom prst="rect">
            <a:avLst/>
          </a:prstGeom>
          <a:noFill/>
          <a:extLst>
            <a:ext uri="{909E8E84-426E-40DD-AFC4-6F175D3DCCD1}">
              <a14:hiddenFill xmlns:a14="http://schemas.microsoft.com/office/drawing/2010/main">
                <a:solidFill>
                  <a:srgbClr val="FFFFFF"/>
                </a:solidFill>
              </a14:hiddenFill>
            </a:ext>
          </a:extLst>
        </p:spPr>
      </p:pic>
      <p:sp>
        <p:nvSpPr>
          <p:cNvPr id="601" name="Shape 601"/>
          <p:cNvSpPr txBox="1"/>
          <p:nvPr/>
        </p:nvSpPr>
        <p:spPr>
          <a:xfrm>
            <a:off x="975183" y="2177981"/>
            <a:ext cx="1876245" cy="553380"/>
          </a:xfrm>
          <a:prstGeom prst="rect">
            <a:avLst/>
          </a:prstGeom>
          <a:solidFill>
            <a:schemeClr val="tx2"/>
          </a:solidFill>
          <a:ln>
            <a:noFill/>
          </a:ln>
        </p:spPr>
        <p:txBody>
          <a:bodyPr spcFirstLastPara="1" wrap="square" lIns="91425" tIns="45700" rIns="91425" bIns="45700" anchor="t" anchorCtr="0">
            <a:noAutofit/>
          </a:bodyPr>
          <a:lstStyle/>
          <a:p>
            <a:pPr marL="393700" marR="0" lvl="0" indent="-342900" algn="l" rtl="0">
              <a:spcBef>
                <a:spcPts val="0"/>
              </a:spcBef>
              <a:spcAft>
                <a:spcPts val="0"/>
              </a:spcAft>
              <a:buClr>
                <a:schemeClr val="accent3">
                  <a:lumMod val="75000"/>
                </a:schemeClr>
              </a:buClr>
              <a:buSzPts val="2800"/>
              <a:buFont typeface="Arial" panose="020B0604020202020204" pitchFamily="34" charset="0"/>
              <a:buChar char="•"/>
            </a:pPr>
            <a:r>
              <a:rPr lang="en-US" sz="2400" dirty="0" smtClean="0">
                <a:solidFill>
                  <a:schemeClr val="accent3">
                    <a:lumMod val="75000"/>
                  </a:schemeClr>
                </a:solidFill>
                <a:latin typeface="+mn-lt"/>
                <a:ea typeface="Calibri"/>
                <a:cs typeface="Calibri"/>
                <a:sym typeface="Calibri"/>
              </a:rPr>
              <a:t>Webinars</a:t>
            </a:r>
          </a:p>
          <a:p>
            <a:pPr marL="393700" marR="0" lvl="0" indent="-342900" algn="l" rtl="0">
              <a:spcBef>
                <a:spcPts val="0"/>
              </a:spcBef>
              <a:spcAft>
                <a:spcPts val="0"/>
              </a:spcAft>
              <a:buClr>
                <a:schemeClr val="accent3">
                  <a:lumMod val="75000"/>
                </a:schemeClr>
              </a:buClr>
              <a:buSzPts val="2800"/>
              <a:buFont typeface="Arial" panose="020B0604020202020204" pitchFamily="34" charset="0"/>
              <a:buChar char="•"/>
            </a:pPr>
            <a:endParaRPr sz="2400" dirty="0">
              <a:solidFill>
                <a:schemeClr val="accent3">
                  <a:lumMod val="75000"/>
                </a:schemeClr>
              </a:solidFill>
              <a:latin typeface="+mn-lt"/>
              <a:sym typeface="Arial"/>
            </a:endParaRPr>
          </a:p>
        </p:txBody>
      </p:sp>
      <p:sp>
        <p:nvSpPr>
          <p:cNvPr id="602" name="Shape 602"/>
          <p:cNvSpPr txBox="1"/>
          <p:nvPr/>
        </p:nvSpPr>
        <p:spPr>
          <a:xfrm>
            <a:off x="1515113" y="77638"/>
            <a:ext cx="5946736" cy="1056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3600"/>
              <a:buFont typeface="Arial"/>
              <a:buNone/>
            </a:pPr>
            <a:r>
              <a:rPr lang="en-US" sz="3600" b="1" dirty="0" smtClean="0">
                <a:solidFill>
                  <a:srgbClr val="0076C0"/>
                </a:solidFill>
              </a:rPr>
              <a:t>Communication Delivery Modalities</a:t>
            </a:r>
            <a:endParaRPr sz="3600" dirty="0">
              <a:solidFill>
                <a:srgbClr val="0076C0"/>
              </a:solidFill>
              <a:latin typeface="Arial"/>
              <a:ea typeface="Arial"/>
              <a:cs typeface="Arial"/>
              <a:sym typeface="Arial"/>
            </a:endParaRPr>
          </a:p>
        </p:txBody>
      </p:sp>
      <p:sp>
        <p:nvSpPr>
          <p:cNvPr id="2" name="TextBox 1"/>
          <p:cNvSpPr txBox="1"/>
          <p:nvPr/>
        </p:nvSpPr>
        <p:spPr>
          <a:xfrm>
            <a:off x="1904680" y="3986924"/>
            <a:ext cx="5153975" cy="1077218"/>
          </a:xfrm>
          <a:prstGeom prst="rect">
            <a:avLst/>
          </a:prstGeom>
          <a:solidFill>
            <a:schemeClr val="tx2"/>
          </a:solidFill>
        </p:spPr>
        <p:txBody>
          <a:bodyPr wrap="none" rtlCol="0">
            <a:spAutoFit/>
          </a:bodyPr>
          <a:lstStyle/>
          <a:p>
            <a:pPr marL="393700" lvl="0" indent="-342900">
              <a:buClr>
                <a:schemeClr val="accent3">
                  <a:lumMod val="75000"/>
                </a:schemeClr>
              </a:buClr>
              <a:buSzPts val="2800"/>
              <a:buFont typeface="Arial" panose="020B0604020202020204" pitchFamily="34" charset="0"/>
              <a:buChar char="•"/>
            </a:pPr>
            <a:r>
              <a:rPr lang="en-US" sz="2400" dirty="0" smtClean="0">
                <a:solidFill>
                  <a:schemeClr val="accent3">
                    <a:lumMod val="75000"/>
                  </a:schemeClr>
                </a:solidFill>
                <a:ea typeface="Calibri"/>
                <a:cs typeface="Calibri"/>
                <a:sym typeface="Calibri"/>
              </a:rPr>
              <a:t>Telehealth DSMES/Health Coach</a:t>
            </a:r>
            <a:endParaRPr lang="en-US" sz="2400" dirty="0" smtClean="0">
              <a:solidFill>
                <a:schemeClr val="accent3">
                  <a:lumMod val="75000"/>
                </a:schemeClr>
              </a:solidFill>
            </a:endParaRPr>
          </a:p>
          <a:p>
            <a:pPr marL="850900" lvl="1" indent="-342900">
              <a:buClr>
                <a:schemeClr val="accent3">
                  <a:lumMod val="75000"/>
                </a:schemeClr>
              </a:buClr>
              <a:buSzPts val="2800"/>
              <a:buFont typeface="Arial" panose="020B0604020202020204" pitchFamily="34" charset="0"/>
              <a:buChar char="•"/>
            </a:pPr>
            <a:r>
              <a:rPr lang="en-US" sz="2000" dirty="0" smtClean="0">
                <a:solidFill>
                  <a:schemeClr val="accent3">
                    <a:lumMod val="75000"/>
                  </a:schemeClr>
                </a:solidFill>
                <a:ea typeface="Calibri"/>
                <a:cs typeface="Calibri"/>
                <a:sym typeface="Calibri"/>
              </a:rPr>
              <a:t>One on one</a:t>
            </a:r>
          </a:p>
          <a:p>
            <a:pPr marL="850900" lvl="1" indent="-342900">
              <a:buClr>
                <a:schemeClr val="accent3">
                  <a:lumMod val="75000"/>
                </a:schemeClr>
              </a:buClr>
              <a:buSzPts val="2800"/>
              <a:buFont typeface="Arial" panose="020B0604020202020204" pitchFamily="34" charset="0"/>
              <a:buChar char="•"/>
            </a:pPr>
            <a:r>
              <a:rPr lang="en-US" sz="2000" dirty="0" smtClean="0">
                <a:solidFill>
                  <a:schemeClr val="accent3">
                    <a:lumMod val="75000"/>
                  </a:schemeClr>
                </a:solidFill>
                <a:ea typeface="Calibri"/>
                <a:cs typeface="Calibri"/>
                <a:sym typeface="Calibri"/>
              </a:rPr>
              <a:t>Video conferencing</a:t>
            </a:r>
            <a:endParaRPr lang="en-US" sz="2000" dirty="0">
              <a:solidFill>
                <a:schemeClr val="accent3">
                  <a:lumMod val="75000"/>
                </a:schemeClr>
              </a:solidFill>
              <a:ea typeface="Calibri"/>
              <a:cs typeface="Calibri"/>
              <a:sym typeface="Calibri"/>
            </a:endParaRPr>
          </a:p>
        </p:txBody>
      </p:sp>
      <p:sp>
        <p:nvSpPr>
          <p:cNvPr id="3" name="TextBox 2"/>
          <p:cNvSpPr txBox="1"/>
          <p:nvPr/>
        </p:nvSpPr>
        <p:spPr>
          <a:xfrm>
            <a:off x="6589511" y="2209091"/>
            <a:ext cx="1455848" cy="461665"/>
          </a:xfrm>
          <a:prstGeom prst="rect">
            <a:avLst/>
          </a:prstGeom>
          <a:solidFill>
            <a:schemeClr val="tx2"/>
          </a:solidFill>
        </p:spPr>
        <p:txBody>
          <a:bodyPr wrap="none" rtlCol="0">
            <a:spAutoFit/>
          </a:bodyPr>
          <a:lstStyle/>
          <a:p>
            <a:pPr marL="393700" lvl="0" indent="-342900">
              <a:buClr>
                <a:schemeClr val="accent3">
                  <a:lumMod val="75000"/>
                </a:schemeClr>
              </a:buClr>
              <a:buSzPts val="2800"/>
              <a:buFont typeface="Arial" panose="020B0604020202020204" pitchFamily="34" charset="0"/>
              <a:buChar char="•"/>
            </a:pPr>
            <a:r>
              <a:rPr lang="en-US" sz="2400" dirty="0">
                <a:solidFill>
                  <a:schemeClr val="accent3">
                    <a:lumMod val="75000"/>
                  </a:schemeClr>
                </a:solidFill>
                <a:ea typeface="Calibri"/>
                <a:cs typeface="Calibri"/>
                <a:sym typeface="Calibri"/>
              </a:rPr>
              <a:t>E-mail</a:t>
            </a:r>
            <a:endParaRPr lang="en-US" sz="2400" dirty="0">
              <a:solidFill>
                <a:schemeClr val="accent3">
                  <a:lumMod val="75000"/>
                </a:schemeClr>
              </a:solidFill>
            </a:endParaRPr>
          </a:p>
        </p:txBody>
      </p:sp>
      <p:sp>
        <p:nvSpPr>
          <p:cNvPr id="4" name="TextBox 3"/>
          <p:cNvSpPr txBox="1"/>
          <p:nvPr/>
        </p:nvSpPr>
        <p:spPr>
          <a:xfrm>
            <a:off x="149471" y="3138460"/>
            <a:ext cx="2755883" cy="461665"/>
          </a:xfrm>
          <a:prstGeom prst="rect">
            <a:avLst/>
          </a:prstGeom>
          <a:solidFill>
            <a:schemeClr val="tx2"/>
          </a:solidFill>
        </p:spPr>
        <p:txBody>
          <a:bodyPr wrap="none" rtlCol="0">
            <a:spAutoFit/>
          </a:bodyPr>
          <a:lstStyle/>
          <a:p>
            <a:pPr marL="393700" lvl="0" indent="-342900">
              <a:buClr>
                <a:srgbClr val="9BBB59">
                  <a:lumMod val="75000"/>
                </a:srgbClr>
              </a:buClr>
              <a:buSzPts val="2800"/>
              <a:buFont typeface="Arial" panose="020B0604020202020204" pitchFamily="34" charset="0"/>
              <a:buChar char="•"/>
            </a:pPr>
            <a:r>
              <a:rPr lang="en-US" sz="2400" dirty="0">
                <a:solidFill>
                  <a:srgbClr val="9BBB59">
                    <a:lumMod val="75000"/>
                  </a:srgbClr>
                </a:solidFill>
                <a:ea typeface="Calibri"/>
                <a:cs typeface="Calibri"/>
                <a:sym typeface="Calibri"/>
              </a:rPr>
              <a:t>Text messaging</a:t>
            </a:r>
          </a:p>
        </p:txBody>
      </p:sp>
      <p:sp>
        <p:nvSpPr>
          <p:cNvPr id="5" name="TextBox 4"/>
          <p:cNvSpPr txBox="1"/>
          <p:nvPr/>
        </p:nvSpPr>
        <p:spPr>
          <a:xfrm>
            <a:off x="2947834" y="1244472"/>
            <a:ext cx="3081293" cy="584775"/>
          </a:xfrm>
          <a:prstGeom prst="rect">
            <a:avLst/>
          </a:prstGeom>
          <a:noFill/>
        </p:spPr>
        <p:txBody>
          <a:bodyPr wrap="none" rtlCol="0">
            <a:spAutoFit/>
          </a:bodyPr>
          <a:lstStyle/>
          <a:p>
            <a:pPr marL="50800" lvl="0">
              <a:buClr>
                <a:schemeClr val="accent3">
                  <a:lumMod val="75000"/>
                </a:schemeClr>
              </a:buClr>
              <a:buSzPts val="2800"/>
            </a:pPr>
            <a:r>
              <a:rPr lang="en-US" sz="3200" b="1" dirty="0">
                <a:solidFill>
                  <a:schemeClr val="accent3">
                    <a:lumMod val="75000"/>
                  </a:schemeClr>
                </a:solidFill>
                <a:ea typeface="Calibri"/>
                <a:cs typeface="Calibri"/>
                <a:sym typeface="Calibri"/>
              </a:rPr>
              <a:t>Patient portals</a:t>
            </a:r>
          </a:p>
        </p:txBody>
      </p:sp>
      <p:sp>
        <p:nvSpPr>
          <p:cNvPr id="6" name="TextBox 5"/>
          <p:cNvSpPr txBox="1"/>
          <p:nvPr/>
        </p:nvSpPr>
        <p:spPr>
          <a:xfrm>
            <a:off x="6627338" y="3139238"/>
            <a:ext cx="1300356" cy="461665"/>
          </a:xfrm>
          <a:prstGeom prst="rect">
            <a:avLst/>
          </a:prstGeom>
          <a:solidFill>
            <a:schemeClr val="tx2"/>
          </a:solidFill>
        </p:spPr>
        <p:txBody>
          <a:bodyPr wrap="none" rtlCol="0">
            <a:spAutoFit/>
          </a:bodyPr>
          <a:lstStyle/>
          <a:p>
            <a:pPr marL="393700" lvl="0" indent="-342900">
              <a:buClr>
                <a:srgbClr val="9BBB59">
                  <a:lumMod val="75000"/>
                </a:srgbClr>
              </a:buClr>
              <a:buSzPts val="2800"/>
              <a:buFont typeface="Arial" panose="020B0604020202020204" pitchFamily="34" charset="0"/>
              <a:buChar char="•"/>
            </a:pPr>
            <a:r>
              <a:rPr lang="en-US" sz="2400" dirty="0">
                <a:solidFill>
                  <a:srgbClr val="9BBB59">
                    <a:lumMod val="75000"/>
                  </a:srgbClr>
                </a:solidFill>
                <a:ea typeface="Calibri"/>
                <a:cs typeface="Calibri"/>
                <a:sym typeface="Calibri"/>
              </a:rPr>
              <a:t>CGM</a:t>
            </a:r>
          </a:p>
        </p:txBody>
      </p:sp>
      <p:sp>
        <p:nvSpPr>
          <p:cNvPr id="7" name="TextBox 6"/>
          <p:cNvSpPr txBox="1"/>
          <p:nvPr/>
        </p:nvSpPr>
        <p:spPr>
          <a:xfrm>
            <a:off x="319761" y="1316268"/>
            <a:ext cx="2047355" cy="461665"/>
          </a:xfrm>
          <a:prstGeom prst="rect">
            <a:avLst/>
          </a:prstGeom>
          <a:solidFill>
            <a:schemeClr val="tx2"/>
          </a:solidFill>
        </p:spPr>
        <p:txBody>
          <a:bodyPr wrap="none" rtlCol="0">
            <a:spAutoFit/>
          </a:bodyPr>
          <a:lstStyle/>
          <a:p>
            <a:r>
              <a:rPr lang="en-US" sz="2400" b="1" dirty="0" smtClean="0">
                <a:solidFill>
                  <a:schemeClr val="accent3">
                    <a:lumMod val="75000"/>
                  </a:schemeClr>
                </a:solidFill>
              </a:rPr>
              <a:t>Social Media</a:t>
            </a:r>
            <a:endParaRPr lang="en-US" sz="2400" b="1" dirty="0">
              <a:solidFill>
                <a:schemeClr val="accent3">
                  <a:lumMod val="75000"/>
                </a:schemeClr>
              </a:solidFill>
            </a:endParaRPr>
          </a:p>
        </p:txBody>
      </p:sp>
      <p:sp>
        <p:nvSpPr>
          <p:cNvPr id="8" name="TextBox 7"/>
          <p:cNvSpPr txBox="1"/>
          <p:nvPr/>
        </p:nvSpPr>
        <p:spPr>
          <a:xfrm>
            <a:off x="6978793" y="1314652"/>
            <a:ext cx="954107" cy="461665"/>
          </a:xfrm>
          <a:prstGeom prst="rect">
            <a:avLst/>
          </a:prstGeom>
          <a:solidFill>
            <a:schemeClr val="tx2"/>
          </a:solidFill>
        </p:spPr>
        <p:txBody>
          <a:bodyPr wrap="none" rtlCol="0">
            <a:spAutoFit/>
          </a:bodyPr>
          <a:lstStyle/>
          <a:p>
            <a:r>
              <a:rPr lang="en-US" sz="2400" b="1" dirty="0" smtClean="0">
                <a:solidFill>
                  <a:schemeClr val="accent3">
                    <a:lumMod val="75000"/>
                  </a:schemeClr>
                </a:solidFill>
              </a:rPr>
              <a:t>Apps</a:t>
            </a:r>
            <a:endParaRPr lang="en-US" sz="2400" b="1"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1"/>
                                        </p:tgtEl>
                                        <p:attrNameLst>
                                          <p:attrName>style.visibility</p:attrName>
                                        </p:attrNameLst>
                                      </p:cBhvr>
                                      <p:to>
                                        <p:strVal val="visible"/>
                                      </p:to>
                                    </p:set>
                                    <p:anim calcmode="lin" valueType="num">
                                      <p:cBhvr additive="base">
                                        <p:cTn id="31" dur="500" fill="hold"/>
                                        <p:tgtEl>
                                          <p:spTgt spid="601"/>
                                        </p:tgtEl>
                                        <p:attrNameLst>
                                          <p:attrName>ppt_x</p:attrName>
                                        </p:attrNameLst>
                                      </p:cBhvr>
                                      <p:tavLst>
                                        <p:tav tm="0">
                                          <p:val>
                                            <p:strVal val="#ppt_x"/>
                                          </p:val>
                                        </p:tav>
                                        <p:tav tm="100000">
                                          <p:val>
                                            <p:strVal val="#ppt_x"/>
                                          </p:val>
                                        </p:tav>
                                      </p:tavLst>
                                    </p:anim>
                                    <p:anim calcmode="lin" valueType="num">
                                      <p:cBhvr additive="base">
                                        <p:cTn id="32" dur="500" fill="hold"/>
                                        <p:tgtEl>
                                          <p:spTgt spid="60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p:bldP spid="2" grpId="0" animBg="1"/>
      <p:bldP spid="3" grpId="0" animBg="1"/>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9194"/>
            <a:ext cx="8229600" cy="8580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600"/>
              <a:buFont typeface="Arial"/>
              <a:buNone/>
            </a:pPr>
            <a:r>
              <a:rPr lang="en-US" sz="3600" b="1" i="0" u="none" strike="noStrike" cap="none" dirty="0">
                <a:solidFill>
                  <a:srgbClr val="0076C0"/>
                </a:solidFill>
                <a:latin typeface="Arial"/>
                <a:ea typeface="Arial"/>
                <a:cs typeface="Arial"/>
                <a:sym typeface="Arial"/>
              </a:rPr>
              <a:t>Disclosure to Participants</a:t>
            </a:r>
            <a:endParaRPr sz="3600" b="1" i="0" u="none" strike="noStrike" cap="none" dirty="0">
              <a:solidFill>
                <a:srgbClr val="0076C0"/>
              </a:solidFill>
              <a:latin typeface="Arial"/>
              <a:ea typeface="Arial"/>
              <a:cs typeface="Arial"/>
              <a:sym typeface="Arial"/>
            </a:endParaRPr>
          </a:p>
        </p:txBody>
      </p:sp>
      <p:sp>
        <p:nvSpPr>
          <p:cNvPr id="274" name="Shape 274"/>
          <p:cNvSpPr txBox="1">
            <a:spLocks noGrp="1"/>
          </p:cNvSpPr>
          <p:nvPr>
            <p:ph type="body" idx="1"/>
          </p:nvPr>
        </p:nvSpPr>
        <p:spPr>
          <a:xfrm>
            <a:off x="396240" y="1372870"/>
            <a:ext cx="8290560" cy="345059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2D050"/>
              </a:buClr>
              <a:buSzPts val="1600"/>
              <a:buFont typeface="Arial"/>
              <a:buChar char="•"/>
            </a:pPr>
            <a:r>
              <a:rPr lang="en-US" sz="1600" b="1" i="0" u="none" strike="noStrike" cap="none" dirty="0">
                <a:solidFill>
                  <a:srgbClr val="92D050"/>
                </a:solidFill>
                <a:latin typeface="Arial"/>
                <a:ea typeface="Arial"/>
                <a:cs typeface="Arial"/>
                <a:sym typeface="Arial"/>
              </a:rPr>
              <a:t>Notice of Requirements For Successful Completion</a:t>
            </a:r>
            <a:endParaRPr dirty="0"/>
          </a:p>
          <a:p>
            <a:pPr marL="742950" marR="0" lvl="1" indent="-285750" algn="l" rtl="0">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Please refer to learning goals and objectives</a:t>
            </a:r>
            <a:endParaRPr dirty="0"/>
          </a:p>
          <a:p>
            <a:pPr marL="742950" marR="0" lvl="1" indent="-285750" algn="l" rtl="0">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Learners must attend the full activity and complete the evaluation in order to claim continuing education credit/hours</a:t>
            </a:r>
            <a:endParaRPr dirty="0"/>
          </a:p>
          <a:p>
            <a:pPr marL="342900" marR="0" lvl="0" indent="-342900" algn="l" rtl="0">
              <a:spcBef>
                <a:spcPts val="600"/>
              </a:spcBef>
              <a:spcAft>
                <a:spcPts val="0"/>
              </a:spcAft>
              <a:buClr>
                <a:srgbClr val="78B832"/>
              </a:buClr>
              <a:buSzPts val="1600"/>
              <a:buFont typeface="Arial"/>
              <a:buChar char="•"/>
            </a:pPr>
            <a:r>
              <a:rPr lang="en-US" sz="1600" b="1" i="0" u="none" strike="noStrike" cap="none" dirty="0">
                <a:solidFill>
                  <a:srgbClr val="78B832"/>
                </a:solidFill>
                <a:latin typeface="Arial"/>
                <a:ea typeface="Arial"/>
                <a:cs typeface="Arial"/>
                <a:sym typeface="Arial"/>
              </a:rPr>
              <a:t>Conflict of Interest (COI) and Financial Relationship Disclosures:</a:t>
            </a:r>
            <a:endParaRPr dirty="0"/>
          </a:p>
          <a:p>
            <a:pPr marL="742950" marR="0" lvl="1" indent="-285750" algn="l" rtl="0">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Kellie Rodriguez, MSN, MBA, CDE – </a:t>
            </a:r>
            <a:r>
              <a:rPr lang="en-US" sz="1400" b="0" i="0" u="none" strike="noStrike" cap="none" dirty="0">
                <a:solidFill>
                  <a:srgbClr val="FF0000"/>
                </a:solidFill>
                <a:latin typeface="Arial"/>
                <a:ea typeface="Arial"/>
                <a:cs typeface="Arial"/>
                <a:sym typeface="Arial"/>
              </a:rPr>
              <a:t>No </a:t>
            </a:r>
            <a:r>
              <a:rPr lang="en-US" sz="1400" b="0" i="0" u="none" strike="noStrike" cap="none" dirty="0" smtClean="0">
                <a:solidFill>
                  <a:srgbClr val="FF0000"/>
                </a:solidFill>
                <a:latin typeface="Arial"/>
                <a:ea typeface="Arial"/>
                <a:cs typeface="Arial"/>
                <a:sym typeface="Arial"/>
              </a:rPr>
              <a:t>disclosures</a:t>
            </a:r>
            <a:endParaRPr dirty="0"/>
          </a:p>
          <a:p>
            <a:pPr marL="742950" marR="0" lvl="1" indent="-285750" algn="l" rtl="0">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Joan Olveda, RN, BSN, CDE – </a:t>
            </a:r>
            <a:r>
              <a:rPr lang="en-US" sz="1400" b="0" i="0" u="none" strike="noStrike" cap="none" dirty="0">
                <a:solidFill>
                  <a:srgbClr val="FF0000"/>
                </a:solidFill>
                <a:latin typeface="Arial"/>
                <a:ea typeface="Arial"/>
                <a:cs typeface="Arial"/>
                <a:sym typeface="Arial"/>
              </a:rPr>
              <a:t>No </a:t>
            </a:r>
            <a:r>
              <a:rPr lang="en-US" sz="1400" b="0" i="0" u="none" strike="noStrike" cap="none" dirty="0" smtClean="0">
                <a:solidFill>
                  <a:srgbClr val="FF0000"/>
                </a:solidFill>
                <a:latin typeface="Arial"/>
                <a:ea typeface="Arial"/>
                <a:cs typeface="Arial"/>
                <a:sym typeface="Arial"/>
              </a:rPr>
              <a:t>disclosures</a:t>
            </a:r>
            <a:endParaRPr sz="1400" b="0" i="0" u="none" strike="noStrike" cap="none" dirty="0">
              <a:solidFill>
                <a:srgbClr val="FF0000"/>
              </a:solidFill>
              <a:latin typeface="Arial"/>
              <a:ea typeface="Arial"/>
              <a:cs typeface="Arial"/>
              <a:sym typeface="Arial"/>
            </a:endParaRPr>
          </a:p>
          <a:p>
            <a:pPr marL="342900" marR="0" lvl="0" indent="-342900" algn="l" rtl="0">
              <a:spcBef>
                <a:spcPts val="600"/>
              </a:spcBef>
              <a:spcAft>
                <a:spcPts val="0"/>
              </a:spcAft>
              <a:buClr>
                <a:srgbClr val="92D050"/>
              </a:buClr>
              <a:buSzPts val="1600"/>
              <a:buFont typeface="Arial"/>
              <a:buChar char="•"/>
            </a:pPr>
            <a:r>
              <a:rPr lang="en-US" sz="1600" b="1" i="0" u="none" strike="noStrike" cap="none" dirty="0">
                <a:solidFill>
                  <a:srgbClr val="92D050"/>
                </a:solidFill>
                <a:latin typeface="Arial"/>
                <a:ea typeface="Arial"/>
                <a:cs typeface="Arial"/>
                <a:sym typeface="Arial"/>
              </a:rPr>
              <a:t>Non-Endorsement of Products:</a:t>
            </a:r>
            <a:endParaRPr dirty="0"/>
          </a:p>
          <a:p>
            <a:pPr marL="742950" marR="0" lvl="1" indent="-285750" algn="l" rtl="0">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Accredited status does not imply endorsement by AADE, ANCC, ACPE or CDR of any commercial products displayed in conjunction with this educational activity</a:t>
            </a:r>
            <a:endParaRPr dirty="0"/>
          </a:p>
          <a:p>
            <a:pPr marL="342900" marR="0" lvl="0" indent="-342900" algn="l" rtl="0">
              <a:spcBef>
                <a:spcPts val="600"/>
              </a:spcBef>
              <a:spcAft>
                <a:spcPts val="0"/>
              </a:spcAft>
              <a:buClr>
                <a:srgbClr val="92D050"/>
              </a:buClr>
              <a:buSzPts val="1600"/>
              <a:buFont typeface="Arial"/>
              <a:buChar char="•"/>
            </a:pPr>
            <a:r>
              <a:rPr lang="en-US" sz="1600" b="1" i="0" u="none" strike="noStrike" cap="none" dirty="0">
                <a:solidFill>
                  <a:srgbClr val="92D050"/>
                </a:solidFill>
                <a:latin typeface="Arial"/>
                <a:ea typeface="Arial"/>
                <a:cs typeface="Arial"/>
                <a:sym typeface="Arial"/>
              </a:rPr>
              <a:t>Off-Label Use:</a:t>
            </a:r>
            <a:endParaRPr dirty="0"/>
          </a:p>
          <a:p>
            <a:pPr marL="742950" marR="0" lvl="1" indent="-285750" algn="l" rtl="0">
              <a:spcBef>
                <a:spcPts val="28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No off-label use</a:t>
            </a: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p:nvPr/>
        </p:nvSpPr>
        <p:spPr>
          <a:xfrm>
            <a:off x="-2000228" y="982938"/>
            <a:ext cx="4328149" cy="1940788"/>
          </a:xfrm>
          <a:prstGeom prst="rect">
            <a:avLst/>
          </a:prstGeom>
          <a:noFill/>
          <a:ln>
            <a:noFill/>
          </a:ln>
        </p:spPr>
        <p:txBody>
          <a:bodyPr spcFirstLastPara="1" wrap="square" lIns="91425" tIns="45700" rIns="91425" bIns="45700" anchor="t" anchorCtr="0">
            <a:noAutofit/>
          </a:bodyPr>
          <a:lstStyle/>
          <a:p>
            <a:pPr algn="ctr">
              <a:buSzPts val="3000"/>
            </a:pPr>
            <a:endParaRPr sz="3000" dirty="0">
              <a:solidFill>
                <a:srgbClr val="262626"/>
              </a:solidFill>
              <a:latin typeface="Arial"/>
              <a:ea typeface="Arial"/>
              <a:cs typeface="Arial"/>
              <a:sym typeface="Arial"/>
            </a:endParaRPr>
          </a:p>
        </p:txBody>
      </p:sp>
      <p:sp>
        <p:nvSpPr>
          <p:cNvPr id="582" name="Shape 582"/>
          <p:cNvSpPr txBox="1"/>
          <p:nvPr/>
        </p:nvSpPr>
        <p:spPr>
          <a:xfrm>
            <a:off x="492129" y="153863"/>
            <a:ext cx="8282310" cy="646800"/>
          </a:xfrm>
          <a:prstGeom prst="rect">
            <a:avLst/>
          </a:prstGeom>
          <a:noFill/>
          <a:ln>
            <a:noFill/>
          </a:ln>
        </p:spPr>
        <p:txBody>
          <a:bodyPr spcFirstLastPara="1" wrap="square" lIns="91425" tIns="45700" rIns="91425" bIns="45700" anchor="t" anchorCtr="0">
            <a:noAutofit/>
          </a:bodyPr>
          <a:lstStyle/>
          <a:p>
            <a:pPr lvl="0" algn="ctr">
              <a:buSzPts val="3600"/>
            </a:pPr>
            <a:r>
              <a:rPr lang="en-US" sz="3600" b="1" dirty="0">
                <a:solidFill>
                  <a:srgbClr val="0076C0"/>
                </a:solidFill>
              </a:rPr>
              <a:t>Connected Health </a:t>
            </a:r>
            <a:r>
              <a:rPr lang="en-US" sz="3600" b="1" dirty="0" smtClean="0">
                <a:solidFill>
                  <a:srgbClr val="0076C0"/>
                </a:solidFill>
              </a:rPr>
              <a:t>And Social Media</a:t>
            </a:r>
            <a:endParaRPr lang="en-US" sz="3600" b="1" dirty="0">
              <a:solidFill>
                <a:srgbClr val="0076C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96" y="982938"/>
            <a:ext cx="20764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386" y="835930"/>
            <a:ext cx="26098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699" y="3027243"/>
            <a:ext cx="1833294" cy="186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31569" y="2934857"/>
            <a:ext cx="2901588" cy="1323439"/>
          </a:xfrm>
          <a:prstGeom prst="rect">
            <a:avLst/>
          </a:prstGeom>
        </p:spPr>
        <p:txBody>
          <a:bodyPr wrap="square">
            <a:spAutoFit/>
          </a:bodyPr>
          <a:lstStyle/>
          <a:p>
            <a:r>
              <a:rPr lang="en-US" sz="2000" dirty="0">
                <a:solidFill>
                  <a:schemeClr val="accent3">
                    <a:lumMod val="75000"/>
                  </a:schemeClr>
                </a:solidFill>
                <a:latin typeface="+mn-lt"/>
                <a:ea typeface="Calibri"/>
                <a:cs typeface="Calibri"/>
                <a:sym typeface="Calibri"/>
              </a:rPr>
              <a:t>Eight percent of internet users, or about 12 million American adults, keep a blog. </a:t>
            </a:r>
            <a:endParaRPr lang="en-US" sz="2000" dirty="0">
              <a:solidFill>
                <a:schemeClr val="accent3">
                  <a:lumMod val="75000"/>
                </a:schemeClr>
              </a:solidFill>
              <a:latin typeface="+mn-lt"/>
            </a:endParaRPr>
          </a:p>
        </p:txBody>
      </p:sp>
      <p:sp>
        <p:nvSpPr>
          <p:cNvPr id="4" name="TextBox 3"/>
          <p:cNvSpPr txBox="1"/>
          <p:nvPr/>
        </p:nvSpPr>
        <p:spPr>
          <a:xfrm>
            <a:off x="5095227" y="2455180"/>
            <a:ext cx="3679212" cy="461665"/>
          </a:xfrm>
          <a:prstGeom prst="rect">
            <a:avLst/>
          </a:prstGeom>
          <a:noFill/>
        </p:spPr>
        <p:txBody>
          <a:bodyPr wrap="none" rtlCol="0">
            <a:spAutoFit/>
          </a:bodyPr>
          <a:lstStyle/>
          <a:p>
            <a:r>
              <a:rPr lang="en-US" sz="2400" dirty="0" smtClean="0">
                <a:solidFill>
                  <a:schemeClr val="accent3">
                    <a:lumMod val="75000"/>
                  </a:schemeClr>
                </a:solidFill>
              </a:rPr>
              <a:t>30.2 million users in 2017</a:t>
            </a:r>
            <a:endParaRPr lang="en-US" sz="24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215" y="181429"/>
            <a:ext cx="7103227" cy="584775"/>
          </a:xfrm>
          <a:prstGeom prst="rect">
            <a:avLst/>
          </a:prstGeom>
        </p:spPr>
        <p:txBody>
          <a:bodyPr wrap="none">
            <a:spAutoFit/>
          </a:bodyPr>
          <a:lstStyle/>
          <a:p>
            <a:pPr lvl="0" algn="ctr">
              <a:buSzPts val="3600"/>
            </a:pPr>
            <a:r>
              <a:rPr lang="en-US" sz="3200" b="1" dirty="0">
                <a:solidFill>
                  <a:srgbClr val="0076C0"/>
                </a:solidFill>
              </a:rPr>
              <a:t>Connected Health </a:t>
            </a:r>
            <a:r>
              <a:rPr lang="en-US" sz="3200" b="1" dirty="0" smtClean="0">
                <a:solidFill>
                  <a:srgbClr val="0076C0"/>
                </a:solidFill>
              </a:rPr>
              <a:t>and Social Media</a:t>
            </a:r>
            <a:endParaRPr lang="en-US" sz="3200" b="1" dirty="0">
              <a:solidFill>
                <a:srgbClr val="0076C0"/>
              </a:solidFill>
            </a:endParaRPr>
          </a:p>
        </p:txBody>
      </p:sp>
      <p:pic>
        <p:nvPicPr>
          <p:cNvPr id="4" name="Picture 3"/>
          <p:cNvPicPr>
            <a:picLocks noChangeAspect="1"/>
          </p:cNvPicPr>
          <p:nvPr/>
        </p:nvPicPr>
        <p:blipFill>
          <a:blip r:embed="rId3"/>
          <a:stretch>
            <a:fillRect/>
          </a:stretch>
        </p:blipFill>
        <p:spPr>
          <a:xfrm>
            <a:off x="366517" y="2822967"/>
            <a:ext cx="4021005" cy="2258649"/>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30" y="1113074"/>
            <a:ext cx="2902698" cy="151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58190" y="940092"/>
            <a:ext cx="2464639" cy="2031325"/>
          </a:xfrm>
          <a:prstGeom prst="rect">
            <a:avLst/>
          </a:prstGeom>
          <a:noFill/>
        </p:spPr>
        <p:txBody>
          <a:bodyPr wrap="square" rtlCol="0">
            <a:spAutoFit/>
          </a:bodyPr>
          <a:lstStyle/>
          <a:p>
            <a:pPr lvl="0">
              <a:buClr>
                <a:schemeClr val="dk1"/>
              </a:buClr>
              <a:buSzPts val="1200"/>
            </a:pPr>
            <a:r>
              <a:rPr lang="en-US" sz="1800" dirty="0" smtClean="0">
                <a:solidFill>
                  <a:schemeClr val="accent3">
                    <a:lumMod val="75000"/>
                  </a:schemeClr>
                </a:solidFill>
                <a:latin typeface="+mn-lt"/>
                <a:ea typeface="Calibri"/>
                <a:cs typeface="Calibri"/>
                <a:sym typeface="Calibri"/>
              </a:rPr>
              <a:t>Around </a:t>
            </a:r>
            <a:r>
              <a:rPr lang="en-US" sz="1800" dirty="0">
                <a:solidFill>
                  <a:schemeClr val="accent3">
                    <a:lumMod val="75000"/>
                  </a:schemeClr>
                </a:solidFill>
                <a:latin typeface="+mn-lt"/>
                <a:ea typeface="Calibri"/>
                <a:cs typeface="Calibri"/>
                <a:sym typeface="Calibri"/>
              </a:rPr>
              <a:t>seven-in-ten Americans use social media to connect with one another, engage with news content, share information and entertain themselves.</a:t>
            </a:r>
            <a:r>
              <a:rPr lang="en-US" dirty="0">
                <a:solidFill>
                  <a:schemeClr val="accent3">
                    <a:lumMod val="75000"/>
                  </a:schemeClr>
                </a:solidFill>
                <a:latin typeface="+mn-lt"/>
                <a:ea typeface="Calibri"/>
                <a:cs typeface="Calibri"/>
                <a:sym typeface="Calibri"/>
              </a:rPr>
              <a:t> </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686" y="1171519"/>
            <a:ext cx="25717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51686" y="2982516"/>
            <a:ext cx="2743624" cy="923330"/>
          </a:xfrm>
          <a:prstGeom prst="rect">
            <a:avLst/>
          </a:prstGeom>
        </p:spPr>
        <p:txBody>
          <a:bodyPr wrap="square">
            <a:spAutoFit/>
          </a:bodyPr>
          <a:lstStyle/>
          <a:p>
            <a:r>
              <a:rPr lang="en-US" sz="1800" dirty="0">
                <a:solidFill>
                  <a:schemeClr val="accent3">
                    <a:lumMod val="75000"/>
                  </a:schemeClr>
                </a:solidFill>
                <a:latin typeface="+mn-lt"/>
                <a:ea typeface="Calibri"/>
                <a:cs typeface="Calibri"/>
                <a:sym typeface="Calibri"/>
              </a:rPr>
              <a:t>About half of American adults (49%) “ever play video </a:t>
            </a:r>
            <a:r>
              <a:rPr lang="en-US" sz="1800" dirty="0" smtClean="0">
                <a:solidFill>
                  <a:schemeClr val="accent3">
                    <a:lumMod val="75000"/>
                  </a:schemeClr>
                </a:solidFill>
                <a:latin typeface="+mn-lt"/>
                <a:ea typeface="Calibri"/>
                <a:cs typeface="Calibri"/>
                <a:sym typeface="Calibri"/>
              </a:rPr>
              <a:t>games” </a:t>
            </a:r>
            <a:endParaRPr lang="en-US" sz="1800" dirty="0">
              <a:solidFill>
                <a:schemeClr val="accent3">
                  <a:lumMod val="75000"/>
                </a:schemeClr>
              </a:solidFill>
              <a:latin typeface="+mn-lt"/>
            </a:endParaRPr>
          </a:p>
        </p:txBody>
      </p:sp>
    </p:spTree>
    <p:extLst>
      <p:ext uri="{BB962C8B-B14F-4D97-AF65-F5344CB8AC3E}">
        <p14:creationId xmlns:p14="http://schemas.microsoft.com/office/powerpoint/2010/main" val="11216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2833" y="345323"/>
            <a:ext cx="3029997" cy="584775"/>
          </a:xfrm>
          <a:prstGeom prst="rect">
            <a:avLst/>
          </a:prstGeom>
        </p:spPr>
        <p:txBody>
          <a:bodyPr wrap="none">
            <a:spAutoFit/>
          </a:bodyPr>
          <a:lstStyle/>
          <a:p>
            <a:pPr algn="ctr">
              <a:buSzPts val="3600"/>
            </a:pPr>
            <a:r>
              <a:rPr lang="en-US" sz="3200" b="1" dirty="0" smtClean="0">
                <a:solidFill>
                  <a:srgbClr val="0076C0"/>
                </a:solidFill>
              </a:rPr>
              <a:t>Diabetes Apps</a:t>
            </a:r>
            <a:endParaRPr lang="en-US" sz="3200" b="1" dirty="0">
              <a:solidFill>
                <a:srgbClr val="0076C0"/>
              </a:solidFill>
            </a:endParaRPr>
          </a:p>
        </p:txBody>
      </p:sp>
      <p:sp>
        <p:nvSpPr>
          <p:cNvPr id="3" name="Rectangle 2"/>
          <p:cNvSpPr/>
          <p:nvPr/>
        </p:nvSpPr>
        <p:spPr>
          <a:xfrm>
            <a:off x="1041081" y="1984075"/>
            <a:ext cx="6991459" cy="2308324"/>
          </a:xfrm>
          <a:prstGeom prst="rect">
            <a:avLst/>
          </a:prstGeom>
          <a:solidFill>
            <a:schemeClr val="tx2"/>
          </a:solidFill>
        </p:spPr>
        <p:txBody>
          <a:bodyPr wrap="square">
            <a:spAutoFit/>
          </a:bodyPr>
          <a:lstStyle/>
          <a:p>
            <a:pPr>
              <a:buSzPts val="1200"/>
            </a:pPr>
            <a:r>
              <a:rPr lang="en-US" sz="2400" dirty="0">
                <a:solidFill>
                  <a:srgbClr val="9BBB59">
                    <a:lumMod val="75000"/>
                  </a:srgbClr>
                </a:solidFill>
                <a:ea typeface="Calibri"/>
                <a:cs typeface="Calibri"/>
                <a:sym typeface="Calibri"/>
              </a:rPr>
              <a:t>“Ideally, the best solutions have four key items: the ability to have two-way communication, use and analysis of patient-generated health data to tailor education, and the opportunity for feedback,” </a:t>
            </a:r>
            <a:r>
              <a:rPr lang="en-US" sz="2400" b="1" dirty="0">
                <a:solidFill>
                  <a:srgbClr val="9BBB59">
                    <a:lumMod val="75000"/>
                  </a:srgbClr>
                </a:solidFill>
                <a:ea typeface="Calibri"/>
                <a:cs typeface="Calibri"/>
                <a:sym typeface="Calibri"/>
              </a:rPr>
              <a:t>Deborah A. Greenwood, PhD, RN, BC-ADM, CDE, </a:t>
            </a:r>
            <a:r>
              <a:rPr lang="en-US" sz="2400" b="1" dirty="0" smtClean="0">
                <a:solidFill>
                  <a:srgbClr val="9BBB59">
                    <a:lumMod val="75000"/>
                  </a:srgbClr>
                </a:solidFill>
                <a:ea typeface="Calibri"/>
                <a:cs typeface="Calibri"/>
                <a:sym typeface="Calibri"/>
              </a:rPr>
              <a:t>FAADE</a:t>
            </a:r>
            <a:endParaRPr lang="en-US" sz="2400" dirty="0">
              <a:solidFill>
                <a:srgbClr val="9BBB59">
                  <a:lumMod val="75000"/>
                </a:srgbClr>
              </a:solidFill>
              <a:ea typeface="Calibri"/>
              <a:cs typeface="Calibri"/>
              <a:sym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945" y="997439"/>
            <a:ext cx="5477772" cy="382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638" y="4669708"/>
            <a:ext cx="2977097" cy="338554"/>
          </a:xfrm>
          <a:prstGeom prst="rect">
            <a:avLst/>
          </a:prstGeom>
          <a:noFill/>
        </p:spPr>
        <p:txBody>
          <a:bodyPr wrap="none" rtlCol="0">
            <a:spAutoFit/>
          </a:bodyPr>
          <a:lstStyle/>
          <a:p>
            <a:r>
              <a:rPr lang="en-US" sz="800" dirty="0" smtClean="0"/>
              <a:t>For more information:</a:t>
            </a:r>
          </a:p>
          <a:p>
            <a:r>
              <a:rPr lang="en-US" sz="800" dirty="0"/>
              <a:t>http://journals.sagepub.com/doi/10.1177/1932296817713506</a:t>
            </a:r>
          </a:p>
        </p:txBody>
      </p:sp>
    </p:spTree>
    <p:extLst>
      <p:ext uri="{BB962C8B-B14F-4D97-AF65-F5344CB8AC3E}">
        <p14:creationId xmlns:p14="http://schemas.microsoft.com/office/powerpoint/2010/main" val="8539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3074" name="Picture 2" descr="C:\Users\Joan\AppData\Local\Microsoft\Windows\INetCache\IE\FNH8LL8K\appsto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632" y="924586"/>
            <a:ext cx="6246927" cy="3834764"/>
          </a:xfrm>
          <a:prstGeom prst="rect">
            <a:avLst/>
          </a:prstGeom>
          <a:noFill/>
          <a:extLst>
            <a:ext uri="{909E8E84-426E-40DD-AFC4-6F175D3DCCD1}">
              <a14:hiddenFill xmlns:a14="http://schemas.microsoft.com/office/drawing/2010/main">
                <a:solidFill>
                  <a:srgbClr val="FFFFFF"/>
                </a:solidFill>
              </a14:hiddenFill>
            </a:ext>
          </a:extLst>
        </p:spPr>
      </p:pic>
      <p:sp>
        <p:nvSpPr>
          <p:cNvPr id="567" name="Shape 567"/>
          <p:cNvSpPr txBox="1">
            <a:spLocks noGrp="1"/>
          </p:cNvSpPr>
          <p:nvPr>
            <p:ph type="title"/>
          </p:nvPr>
        </p:nvSpPr>
        <p:spPr>
          <a:xfrm>
            <a:off x="2515841" y="114000"/>
            <a:ext cx="3485073" cy="72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5D155"/>
              </a:buClr>
              <a:buSzPts val="3600"/>
              <a:buFont typeface="Arial"/>
              <a:buNone/>
            </a:pPr>
            <a:r>
              <a:rPr lang="en-US" sz="3600" b="1" i="0" u="none" strike="noStrike" cap="none">
                <a:solidFill>
                  <a:srgbClr val="F5D155"/>
                </a:solidFill>
                <a:latin typeface="Arial"/>
                <a:ea typeface="Arial"/>
                <a:cs typeface="Arial"/>
                <a:sym typeface="Arial"/>
              </a:rPr>
              <a:t/>
            </a:r>
            <a:br>
              <a:rPr lang="en-US" sz="3600" b="1" i="0" u="none" strike="noStrike" cap="none">
                <a:solidFill>
                  <a:srgbClr val="F5D155"/>
                </a:solidFill>
                <a:latin typeface="Arial"/>
                <a:ea typeface="Arial"/>
                <a:cs typeface="Arial"/>
                <a:sym typeface="Arial"/>
              </a:rPr>
            </a:br>
            <a:endParaRPr sz="3600" b="1" i="0" u="none" strike="noStrike" cap="none">
              <a:solidFill>
                <a:srgbClr val="573A7E"/>
              </a:solidFill>
              <a:latin typeface="Arial"/>
              <a:ea typeface="Arial"/>
              <a:cs typeface="Arial"/>
              <a:sym typeface="Arial"/>
            </a:endParaRPr>
          </a:p>
        </p:txBody>
      </p:sp>
      <p:sp>
        <p:nvSpPr>
          <p:cNvPr id="569" name="Shape 569"/>
          <p:cNvSpPr txBox="1"/>
          <p:nvPr/>
        </p:nvSpPr>
        <p:spPr>
          <a:xfrm>
            <a:off x="1602028" y="114000"/>
            <a:ext cx="5312700" cy="63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3600"/>
              <a:buFont typeface="Arial"/>
              <a:buNone/>
            </a:pPr>
            <a:r>
              <a:rPr lang="en-US" sz="3600" b="1" dirty="0" smtClean="0">
                <a:solidFill>
                  <a:srgbClr val="0070C0"/>
                </a:solidFill>
                <a:latin typeface="Arial"/>
                <a:ea typeface="Arial"/>
                <a:cs typeface="Arial"/>
                <a:sym typeface="Arial"/>
              </a:rPr>
              <a:t>App Evaluation</a:t>
            </a:r>
            <a:endParaRPr sz="3600" b="1" dirty="0">
              <a:solidFill>
                <a:srgbClr val="0070C0"/>
              </a:solidFill>
              <a:latin typeface="Arial"/>
              <a:ea typeface="Arial"/>
              <a:cs typeface="Arial"/>
              <a:sym typeface="Arial"/>
            </a:endParaRPr>
          </a:p>
        </p:txBody>
      </p:sp>
      <p:pic>
        <p:nvPicPr>
          <p:cNvPr id="570" name="Shape 570"/>
          <p:cNvPicPr preferRelativeResize="0"/>
          <p:nvPr/>
        </p:nvPicPr>
        <p:blipFill rotWithShape="1">
          <a:blip r:embed="rId4">
            <a:alphaModFix/>
          </a:blip>
          <a:srcRect/>
          <a:stretch/>
        </p:blipFill>
        <p:spPr>
          <a:xfrm>
            <a:off x="6779384" y="2624021"/>
            <a:ext cx="1220350" cy="1939350"/>
          </a:xfrm>
          <a:prstGeom prst="rect">
            <a:avLst/>
          </a:prstGeom>
          <a:noFill/>
          <a:ln>
            <a:noFill/>
          </a:ln>
        </p:spPr>
      </p:pic>
      <p:pic>
        <p:nvPicPr>
          <p:cNvPr id="571" name="Shape 571"/>
          <p:cNvPicPr preferRelativeResize="0"/>
          <p:nvPr/>
        </p:nvPicPr>
        <p:blipFill rotWithShape="1">
          <a:blip r:embed="rId5">
            <a:alphaModFix/>
          </a:blip>
          <a:srcRect/>
          <a:stretch/>
        </p:blipFill>
        <p:spPr>
          <a:xfrm>
            <a:off x="6779384" y="435809"/>
            <a:ext cx="1478385" cy="2146375"/>
          </a:xfrm>
          <a:prstGeom prst="rect">
            <a:avLst/>
          </a:prstGeom>
          <a:noFill/>
          <a:ln>
            <a:noFill/>
          </a:ln>
        </p:spPr>
      </p:pic>
      <p:sp>
        <p:nvSpPr>
          <p:cNvPr id="572" name="Shape 572"/>
          <p:cNvSpPr/>
          <p:nvPr/>
        </p:nvSpPr>
        <p:spPr>
          <a:xfrm>
            <a:off x="3308325" y="4759350"/>
            <a:ext cx="2333350" cy="35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Arial"/>
              <a:buNone/>
            </a:pPr>
            <a:r>
              <a:rPr lang="en-US" dirty="0">
                <a:solidFill>
                  <a:schemeClr val="accent1"/>
                </a:solidFill>
                <a:latin typeface="+mn-lt"/>
                <a:ea typeface="Calibri"/>
                <a:cs typeface="Calibri"/>
                <a:sym typeface="Calibri"/>
              </a:rPr>
              <a:t>http://</a:t>
            </a:r>
            <a:r>
              <a:rPr lang="en-US" dirty="0" smtClean="0">
                <a:solidFill>
                  <a:schemeClr val="accent1"/>
                </a:solidFill>
                <a:latin typeface="+mn-lt"/>
                <a:ea typeface="Calibri"/>
                <a:cs typeface="Calibri"/>
                <a:sym typeface="Calibri"/>
              </a:rPr>
              <a:t>www.danaapps.org</a:t>
            </a:r>
            <a:endParaRPr dirty="0">
              <a:solidFill>
                <a:schemeClr val="accent1"/>
              </a:solidFill>
              <a:latin typeface="+mn-lt"/>
              <a:sym typeface="Arial"/>
            </a:endParaRPr>
          </a:p>
        </p:txBody>
      </p:sp>
      <p:pic>
        <p:nvPicPr>
          <p:cNvPr id="573" name="Shape 573"/>
          <p:cNvPicPr preferRelativeResize="0"/>
          <p:nvPr/>
        </p:nvPicPr>
        <p:blipFill rotWithShape="1">
          <a:blip r:embed="rId6">
            <a:alphaModFix/>
          </a:blip>
          <a:srcRect/>
          <a:stretch/>
        </p:blipFill>
        <p:spPr>
          <a:xfrm>
            <a:off x="2432856" y="773697"/>
            <a:ext cx="4096570" cy="2938586"/>
          </a:xfrm>
          <a:prstGeom prst="rect">
            <a:avLst/>
          </a:prstGeom>
          <a:noFill/>
          <a:ln>
            <a:noFill/>
          </a:ln>
        </p:spPr>
      </p:pic>
      <p:sp>
        <p:nvSpPr>
          <p:cNvPr id="574" name="Shape 574"/>
          <p:cNvSpPr txBox="1"/>
          <p:nvPr/>
        </p:nvSpPr>
        <p:spPr>
          <a:xfrm>
            <a:off x="266891" y="950464"/>
            <a:ext cx="2165965" cy="3550842"/>
          </a:xfrm>
          <a:prstGeom prst="rect">
            <a:avLst/>
          </a:prstGeom>
          <a:solidFill>
            <a:schemeClr val="tx2"/>
          </a:solidFill>
          <a:ln w="9525" cap="flat" cmpd="sng">
            <a:solidFill>
              <a:srgbClr val="538CD5"/>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3000" dirty="0">
                <a:solidFill>
                  <a:srgbClr val="ACB71F"/>
                </a:solidFill>
                <a:latin typeface="Arial"/>
                <a:ea typeface="Arial"/>
                <a:cs typeface="Arial"/>
                <a:sym typeface="Arial"/>
              </a:rPr>
              <a:t>AADE 7</a:t>
            </a:r>
            <a:endParaRPr sz="3000" dirty="0">
              <a:solidFill>
                <a:srgbClr val="ACB71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US" sz="2000" dirty="0">
                <a:solidFill>
                  <a:srgbClr val="0070C0"/>
                </a:solidFill>
                <a:latin typeface="Arial"/>
                <a:ea typeface="Arial"/>
                <a:cs typeface="Arial"/>
                <a:sym typeface="Arial"/>
              </a:rPr>
              <a:t>Healthy Eating</a:t>
            </a:r>
            <a:endParaRPr sz="2000" dirty="0">
              <a:solidFill>
                <a:srgbClr val="0070C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US" sz="2000" dirty="0">
                <a:solidFill>
                  <a:srgbClr val="0070C0"/>
                </a:solidFill>
                <a:latin typeface="Arial"/>
                <a:ea typeface="Arial"/>
                <a:cs typeface="Arial"/>
                <a:sym typeface="Arial"/>
              </a:rPr>
              <a:t>Being Active</a:t>
            </a:r>
            <a:endParaRPr sz="2000" dirty="0">
              <a:solidFill>
                <a:srgbClr val="0070C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US" sz="2000" dirty="0">
                <a:solidFill>
                  <a:srgbClr val="0070C0"/>
                </a:solidFill>
                <a:latin typeface="Arial"/>
                <a:ea typeface="Arial"/>
                <a:cs typeface="Arial"/>
                <a:sym typeface="Arial"/>
              </a:rPr>
              <a:t>Monitoring</a:t>
            </a:r>
            <a:endParaRPr sz="2000" dirty="0">
              <a:solidFill>
                <a:srgbClr val="0070C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US" sz="2000" dirty="0">
                <a:solidFill>
                  <a:srgbClr val="0070C0"/>
                </a:solidFill>
                <a:latin typeface="Arial"/>
                <a:ea typeface="Arial"/>
                <a:cs typeface="Arial"/>
                <a:sym typeface="Arial"/>
              </a:rPr>
              <a:t>Taking Medication</a:t>
            </a:r>
            <a:endParaRPr sz="2000" dirty="0">
              <a:solidFill>
                <a:srgbClr val="0070C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US" sz="2000" dirty="0">
                <a:solidFill>
                  <a:srgbClr val="0070C0"/>
                </a:solidFill>
                <a:latin typeface="Arial"/>
                <a:ea typeface="Arial"/>
                <a:cs typeface="Arial"/>
                <a:sym typeface="Arial"/>
              </a:rPr>
              <a:t>Problem solving</a:t>
            </a:r>
            <a:endParaRPr sz="2000" dirty="0">
              <a:solidFill>
                <a:srgbClr val="0070C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US" sz="2000" dirty="0">
                <a:solidFill>
                  <a:srgbClr val="0070C0"/>
                </a:solidFill>
                <a:latin typeface="Arial"/>
                <a:ea typeface="Arial"/>
                <a:cs typeface="Arial"/>
                <a:sym typeface="Arial"/>
              </a:rPr>
              <a:t>Reducing Risks</a:t>
            </a:r>
            <a:endParaRPr sz="2000" dirty="0">
              <a:solidFill>
                <a:srgbClr val="0070C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US" sz="2000" dirty="0">
                <a:solidFill>
                  <a:srgbClr val="0070C0"/>
                </a:solidFill>
                <a:latin typeface="Arial"/>
                <a:ea typeface="Arial"/>
                <a:cs typeface="Arial"/>
                <a:sym typeface="Arial"/>
              </a:rPr>
              <a:t>Healthy coping</a:t>
            </a:r>
            <a:endParaRPr sz="2000" dirty="0">
              <a:solidFill>
                <a:srgbClr val="0070C0"/>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4"/>
                                        </p:tgtEl>
                                        <p:attrNameLst>
                                          <p:attrName>style.visibility</p:attrName>
                                        </p:attrNameLst>
                                      </p:cBhvr>
                                      <p:to>
                                        <p:strVal val="visible"/>
                                      </p:to>
                                    </p:set>
                                    <p:anim calcmode="lin" valueType="num">
                                      <p:cBhvr additive="base">
                                        <p:cTn id="7" dur="500" fill="hold"/>
                                        <p:tgtEl>
                                          <p:spTgt spid="574"/>
                                        </p:tgtEl>
                                        <p:attrNameLst>
                                          <p:attrName>ppt_x</p:attrName>
                                        </p:attrNameLst>
                                      </p:cBhvr>
                                      <p:tavLst>
                                        <p:tav tm="0">
                                          <p:val>
                                            <p:strVal val="#ppt_x"/>
                                          </p:val>
                                        </p:tav>
                                        <p:tav tm="100000">
                                          <p:val>
                                            <p:strVal val="#ppt_x"/>
                                          </p:val>
                                        </p:tav>
                                      </p:tavLst>
                                    </p:anim>
                                    <p:anim calcmode="lin" valueType="num">
                                      <p:cBhvr additive="base">
                                        <p:cTn id="8" dur="500" fill="hold"/>
                                        <p:tgtEl>
                                          <p:spTgt spid="5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
                                        </p:tgtEl>
                                        <p:attrNameLst>
                                          <p:attrName>style.visibility</p:attrName>
                                        </p:attrNameLst>
                                      </p:cBhvr>
                                      <p:to>
                                        <p:strVal val="visible"/>
                                      </p:to>
                                    </p:set>
                                    <p:anim calcmode="lin" valueType="num">
                                      <p:cBhvr additive="base">
                                        <p:cTn id="13" dur="500" fill="hold"/>
                                        <p:tgtEl>
                                          <p:spTgt spid="573"/>
                                        </p:tgtEl>
                                        <p:attrNameLst>
                                          <p:attrName>ppt_x</p:attrName>
                                        </p:attrNameLst>
                                      </p:cBhvr>
                                      <p:tavLst>
                                        <p:tav tm="0">
                                          <p:val>
                                            <p:strVal val="#ppt_x"/>
                                          </p:val>
                                        </p:tav>
                                        <p:tav tm="100000">
                                          <p:val>
                                            <p:strVal val="#ppt_x"/>
                                          </p:val>
                                        </p:tav>
                                      </p:tavLst>
                                    </p:anim>
                                    <p:anim calcmode="lin" valueType="num">
                                      <p:cBhvr additive="base">
                                        <p:cTn id="14" dur="500" fill="hold"/>
                                        <p:tgtEl>
                                          <p:spTgt spid="5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1"/>
                                        </p:tgtEl>
                                        <p:attrNameLst>
                                          <p:attrName>style.visibility</p:attrName>
                                        </p:attrNameLst>
                                      </p:cBhvr>
                                      <p:to>
                                        <p:strVal val="visible"/>
                                      </p:to>
                                    </p:set>
                                    <p:anim calcmode="lin" valueType="num">
                                      <p:cBhvr additive="base">
                                        <p:cTn id="19" dur="500" fill="hold"/>
                                        <p:tgtEl>
                                          <p:spTgt spid="571"/>
                                        </p:tgtEl>
                                        <p:attrNameLst>
                                          <p:attrName>ppt_x</p:attrName>
                                        </p:attrNameLst>
                                      </p:cBhvr>
                                      <p:tavLst>
                                        <p:tav tm="0">
                                          <p:val>
                                            <p:strVal val="#ppt_x"/>
                                          </p:val>
                                        </p:tav>
                                        <p:tav tm="100000">
                                          <p:val>
                                            <p:strVal val="#ppt_x"/>
                                          </p:val>
                                        </p:tav>
                                      </p:tavLst>
                                    </p:anim>
                                    <p:anim calcmode="lin" valueType="num">
                                      <p:cBhvr additive="base">
                                        <p:cTn id="20" dur="500" fill="hold"/>
                                        <p:tgtEl>
                                          <p:spTgt spid="5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0"/>
                                        </p:tgtEl>
                                        <p:attrNameLst>
                                          <p:attrName>style.visibility</p:attrName>
                                        </p:attrNameLst>
                                      </p:cBhvr>
                                      <p:to>
                                        <p:strVal val="visible"/>
                                      </p:to>
                                    </p:set>
                                    <p:anim calcmode="lin" valueType="num">
                                      <p:cBhvr additive="base">
                                        <p:cTn id="25" dur="500" fill="hold"/>
                                        <p:tgtEl>
                                          <p:spTgt spid="570"/>
                                        </p:tgtEl>
                                        <p:attrNameLst>
                                          <p:attrName>ppt_x</p:attrName>
                                        </p:attrNameLst>
                                      </p:cBhvr>
                                      <p:tavLst>
                                        <p:tav tm="0">
                                          <p:val>
                                            <p:strVal val="#ppt_x"/>
                                          </p:val>
                                        </p:tav>
                                        <p:tav tm="100000">
                                          <p:val>
                                            <p:strVal val="#ppt_x"/>
                                          </p:val>
                                        </p:tav>
                                      </p:tavLst>
                                    </p:anim>
                                    <p:anim calcmode="lin" valueType="num">
                                      <p:cBhvr additive="base">
                                        <p:cTn id="26" dur="500" fill="hold"/>
                                        <p:tgtEl>
                                          <p:spTgt spid="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Shape 616"/>
          <p:cNvPicPr preferRelativeResize="0"/>
          <p:nvPr/>
        </p:nvPicPr>
        <p:blipFill rotWithShape="1">
          <a:blip r:embed="rId3">
            <a:alphaModFix/>
          </a:blip>
          <a:srcRect/>
          <a:stretch/>
        </p:blipFill>
        <p:spPr>
          <a:xfrm>
            <a:off x="776127" y="978355"/>
            <a:ext cx="7674153" cy="1630283"/>
          </a:xfrm>
          <a:prstGeom prst="rect">
            <a:avLst/>
          </a:prstGeom>
          <a:noFill/>
          <a:ln>
            <a:noFill/>
          </a:ln>
        </p:spPr>
      </p:pic>
      <p:sp>
        <p:nvSpPr>
          <p:cNvPr id="617" name="Shape 617"/>
          <p:cNvSpPr/>
          <p:nvPr/>
        </p:nvSpPr>
        <p:spPr>
          <a:xfrm>
            <a:off x="1328456" y="2950224"/>
            <a:ext cx="6029864" cy="21845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800"/>
              <a:buFont typeface="Arial"/>
              <a:buNone/>
            </a:pPr>
            <a:r>
              <a:rPr lang="en-US" sz="2000" dirty="0">
                <a:solidFill>
                  <a:schemeClr val="tx1">
                    <a:lumMod val="75000"/>
                    <a:lumOff val="25000"/>
                  </a:schemeClr>
                </a:solidFill>
                <a:latin typeface="Arial"/>
                <a:ea typeface="Arial"/>
                <a:cs typeface="Arial"/>
                <a:sym typeface="Arial"/>
              </a:rPr>
              <a:t>The Population Health Practice Area Discussion Group provides diabetes educators with the opportunity to share approaches for managing populations of people living with diabetes from both diabetes educator and health system perspectives.</a:t>
            </a:r>
            <a:endParaRPr sz="2000" dirty="0">
              <a:solidFill>
                <a:schemeClr val="tx1">
                  <a:lumMod val="75000"/>
                  <a:lumOff val="25000"/>
                </a:schemeClr>
              </a:solidFill>
              <a:latin typeface="Arial"/>
              <a:ea typeface="Arial"/>
              <a:cs typeface="Arial"/>
              <a:sym typeface="Arial"/>
            </a:endParaRPr>
          </a:p>
        </p:txBody>
      </p:sp>
      <p:sp>
        <p:nvSpPr>
          <p:cNvPr id="618" name="Shape 618"/>
          <p:cNvSpPr txBox="1"/>
          <p:nvPr/>
        </p:nvSpPr>
        <p:spPr>
          <a:xfrm>
            <a:off x="586740" y="217717"/>
            <a:ext cx="783336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3600"/>
              <a:buFont typeface="Arial"/>
              <a:buNone/>
            </a:pPr>
            <a:r>
              <a:rPr lang="en-US" sz="3600" b="1">
                <a:solidFill>
                  <a:srgbClr val="0076C0"/>
                </a:solidFill>
                <a:latin typeface="Arial"/>
                <a:ea typeface="Arial"/>
                <a:cs typeface="Arial"/>
                <a:sym typeface="Arial"/>
              </a:rPr>
              <a:t>Diabetes Outreach Communities</a:t>
            </a:r>
            <a:endParaRPr sz="3600" b="1">
              <a:solidFill>
                <a:srgbClr val="0076C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8" y="234040"/>
            <a:ext cx="8229600" cy="485129"/>
          </a:xfrm>
        </p:spPr>
        <p:txBody>
          <a:bodyPr/>
          <a:lstStyle/>
          <a:p>
            <a:pPr algn="ctr"/>
            <a:r>
              <a:rPr lang="en-US" dirty="0" smtClean="0"/>
              <a:t>Key CDE Strategies to Drive Change</a:t>
            </a:r>
            <a:endParaRPr lang="en-US" dirty="0"/>
          </a:p>
        </p:txBody>
      </p:sp>
      <p:sp>
        <p:nvSpPr>
          <p:cNvPr id="3" name="Text Placeholder 2"/>
          <p:cNvSpPr>
            <a:spLocks noGrp="1"/>
          </p:cNvSpPr>
          <p:nvPr>
            <p:ph type="body" idx="1"/>
          </p:nvPr>
        </p:nvSpPr>
        <p:spPr>
          <a:xfrm>
            <a:off x="368150" y="715361"/>
            <a:ext cx="8229600" cy="3288319"/>
          </a:xfrm>
        </p:spPr>
        <p:txBody>
          <a:bodyPr/>
          <a:lstStyle/>
          <a:p>
            <a:r>
              <a:rPr lang="en-US" sz="2200" dirty="0" smtClean="0">
                <a:solidFill>
                  <a:schemeClr val="tx1">
                    <a:lumMod val="75000"/>
                    <a:lumOff val="25000"/>
                  </a:schemeClr>
                </a:solidFill>
              </a:rPr>
              <a:t>Be </a:t>
            </a:r>
            <a:r>
              <a:rPr lang="en-US" sz="2200" i="1" dirty="0" smtClean="0">
                <a:solidFill>
                  <a:schemeClr val="tx1">
                    <a:lumMod val="75000"/>
                    <a:lumOff val="25000"/>
                  </a:schemeClr>
                </a:solidFill>
              </a:rPr>
              <a:t>prepared</a:t>
            </a:r>
            <a:r>
              <a:rPr lang="en-US" sz="2200" dirty="0" smtClean="0">
                <a:solidFill>
                  <a:schemeClr val="tx1">
                    <a:lumMod val="75000"/>
                    <a:lumOff val="25000"/>
                  </a:schemeClr>
                </a:solidFill>
              </a:rPr>
              <a:t> to change </a:t>
            </a:r>
          </a:p>
          <a:p>
            <a:r>
              <a:rPr lang="en-US" sz="2200" dirty="0" smtClean="0">
                <a:solidFill>
                  <a:schemeClr val="tx1">
                    <a:lumMod val="75000"/>
                    <a:lumOff val="25000"/>
                  </a:schemeClr>
                </a:solidFill>
              </a:rPr>
              <a:t>Look at your current role(s) across the 6 Population Health framework categories</a:t>
            </a:r>
          </a:p>
          <a:p>
            <a:r>
              <a:rPr lang="en-US" sz="2200" dirty="0" smtClean="0">
                <a:solidFill>
                  <a:schemeClr val="tx1">
                    <a:lumMod val="75000"/>
                    <a:lumOff val="25000"/>
                  </a:schemeClr>
                </a:solidFill>
              </a:rPr>
              <a:t>Take a system approach to your services</a:t>
            </a:r>
          </a:p>
          <a:p>
            <a:r>
              <a:rPr lang="en-US" sz="2200" dirty="0" smtClean="0">
                <a:solidFill>
                  <a:schemeClr val="tx1">
                    <a:lumMod val="75000"/>
                    <a:lumOff val="25000"/>
                  </a:schemeClr>
                </a:solidFill>
              </a:rPr>
              <a:t>Review your ‘language’ &amp; align with health care / system ‘language’ </a:t>
            </a:r>
          </a:p>
          <a:p>
            <a:r>
              <a:rPr lang="en-US" sz="2200" dirty="0">
                <a:solidFill>
                  <a:schemeClr val="tx1">
                    <a:lumMod val="75000"/>
                    <a:lumOff val="25000"/>
                  </a:schemeClr>
                </a:solidFill>
              </a:rPr>
              <a:t>Target </a:t>
            </a:r>
            <a:r>
              <a:rPr lang="en-US" sz="2200" dirty="0" smtClean="0">
                <a:solidFill>
                  <a:schemeClr val="tx1">
                    <a:lumMod val="75000"/>
                    <a:lumOff val="25000"/>
                  </a:schemeClr>
                </a:solidFill>
              </a:rPr>
              <a:t>elements of the </a:t>
            </a:r>
            <a:r>
              <a:rPr lang="en-US" sz="2200" dirty="0">
                <a:solidFill>
                  <a:schemeClr val="tx1">
                    <a:lumMod val="75000"/>
                    <a:lumOff val="25000"/>
                  </a:schemeClr>
                </a:solidFill>
              </a:rPr>
              <a:t>Quadruple </a:t>
            </a:r>
            <a:r>
              <a:rPr lang="en-US" sz="2200" dirty="0" smtClean="0">
                <a:solidFill>
                  <a:schemeClr val="tx1">
                    <a:lumMod val="75000"/>
                    <a:lumOff val="25000"/>
                  </a:schemeClr>
                </a:solidFill>
              </a:rPr>
              <a:t>Aim</a:t>
            </a:r>
          </a:p>
          <a:p>
            <a:r>
              <a:rPr lang="en-US" sz="2200" dirty="0" smtClean="0">
                <a:solidFill>
                  <a:schemeClr val="tx1">
                    <a:lumMod val="75000"/>
                    <a:lumOff val="25000"/>
                  </a:schemeClr>
                </a:solidFill>
              </a:rPr>
              <a:t>Keep your eyes and ears </a:t>
            </a:r>
            <a:r>
              <a:rPr lang="en-US" sz="2200" i="1" dirty="0" smtClean="0">
                <a:solidFill>
                  <a:schemeClr val="tx1">
                    <a:lumMod val="75000"/>
                    <a:lumOff val="25000"/>
                  </a:schemeClr>
                </a:solidFill>
              </a:rPr>
              <a:t>broadly</a:t>
            </a:r>
            <a:r>
              <a:rPr lang="en-US" sz="2200" dirty="0" smtClean="0">
                <a:solidFill>
                  <a:schemeClr val="tx1">
                    <a:lumMod val="75000"/>
                    <a:lumOff val="25000"/>
                  </a:schemeClr>
                </a:solidFill>
              </a:rPr>
              <a:t> open</a:t>
            </a:r>
          </a:p>
          <a:p>
            <a:r>
              <a:rPr lang="en-US" sz="2200" dirty="0" smtClean="0">
                <a:solidFill>
                  <a:schemeClr val="tx1">
                    <a:lumMod val="75000"/>
                    <a:lumOff val="25000"/>
                  </a:schemeClr>
                </a:solidFill>
              </a:rPr>
              <a:t>Optimize peer &amp; public policy / advocacy networks</a:t>
            </a:r>
          </a:p>
          <a:p>
            <a:r>
              <a:rPr lang="en-US" sz="2200" dirty="0" smtClean="0">
                <a:solidFill>
                  <a:schemeClr val="tx1">
                    <a:lumMod val="75000"/>
                    <a:lumOff val="25000"/>
                  </a:schemeClr>
                </a:solidFill>
              </a:rPr>
              <a:t>Think diversely – payment models, communication, interventions, community</a:t>
            </a:r>
            <a:endParaRPr lang="en-US" sz="2200" dirty="0">
              <a:solidFill>
                <a:schemeClr val="tx1">
                  <a:lumMod val="75000"/>
                  <a:lumOff val="25000"/>
                </a:schemeClr>
              </a:solidFill>
            </a:endParaRPr>
          </a:p>
          <a:p>
            <a:endParaRPr lang="en-US" sz="2400" dirty="0" smtClean="0">
              <a:solidFill>
                <a:schemeClr val="tx1">
                  <a:lumMod val="75000"/>
                  <a:lumOff val="25000"/>
                </a:schemeClr>
              </a:solidFill>
            </a:endParaRPr>
          </a:p>
          <a:p>
            <a:endParaRPr lang="en-US" sz="2400" dirty="0">
              <a:solidFill>
                <a:schemeClr val="tx1">
                  <a:lumMod val="75000"/>
                  <a:lumOff val="2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219" y="2794958"/>
            <a:ext cx="1489585" cy="138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0363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151" y="216791"/>
            <a:ext cx="8833449" cy="485129"/>
          </a:xfrm>
        </p:spPr>
        <p:txBody>
          <a:bodyPr/>
          <a:lstStyle/>
          <a:p>
            <a:r>
              <a:rPr lang="en-US" sz="3200" dirty="0" smtClean="0"/>
              <a:t>Apply our Skillsets to Ourselves….  </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64" y="940058"/>
            <a:ext cx="7100978" cy="370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6829" y="4779035"/>
            <a:ext cx="6996022" cy="307777"/>
          </a:xfrm>
          <a:prstGeom prst="rect">
            <a:avLst/>
          </a:prstGeom>
          <a:noFill/>
        </p:spPr>
        <p:txBody>
          <a:bodyPr wrap="square" rtlCol="0">
            <a:spAutoFit/>
          </a:bodyPr>
          <a:lstStyle/>
          <a:p>
            <a:r>
              <a:rPr lang="en-US" dirty="0">
                <a:solidFill>
                  <a:schemeClr val="tx1">
                    <a:lumMod val="75000"/>
                    <a:lumOff val="25000"/>
                  </a:schemeClr>
                </a:solidFill>
              </a:rPr>
              <a:t>https://</a:t>
            </a:r>
            <a:r>
              <a:rPr lang="en-US" dirty="0" smtClean="0">
                <a:solidFill>
                  <a:schemeClr val="tx1">
                    <a:lumMod val="75000"/>
                    <a:lumOff val="25000"/>
                  </a:schemeClr>
                </a:solidFill>
              </a:rPr>
              <a:t>www.optum.com/2015/2_ConsumerEngagement_S.Serxner.pdf</a:t>
            </a:r>
            <a:endParaRPr lang="en-US" dirty="0">
              <a:solidFill>
                <a:schemeClr val="tx1">
                  <a:lumMod val="75000"/>
                  <a:lumOff val="25000"/>
                </a:schemeClr>
              </a:solidFill>
            </a:endParaRPr>
          </a:p>
        </p:txBody>
      </p:sp>
    </p:spTree>
    <p:extLst>
      <p:ext uri="{BB962C8B-B14F-4D97-AF65-F5344CB8AC3E}">
        <p14:creationId xmlns:p14="http://schemas.microsoft.com/office/powerpoint/2010/main" val="1071057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0" y="0"/>
            <a:ext cx="9144000" cy="5148263"/>
          </a:xfrm>
          <a:prstGeom prst="rect">
            <a:avLst/>
          </a:prstGeom>
          <a:solidFill>
            <a:srgbClr val="CCD82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7" name="Shape 257"/>
          <p:cNvPicPr preferRelativeResize="0"/>
          <p:nvPr/>
        </p:nvPicPr>
        <p:blipFill rotWithShape="1">
          <a:blip r:embed="rId3">
            <a:alphaModFix/>
          </a:blip>
          <a:srcRect/>
          <a:stretch/>
        </p:blipFill>
        <p:spPr>
          <a:xfrm>
            <a:off x="7618614" y="4637341"/>
            <a:ext cx="1159328" cy="282525"/>
          </a:xfrm>
          <a:prstGeom prst="rect">
            <a:avLst/>
          </a:prstGeom>
          <a:noFill/>
          <a:ln>
            <a:noFill/>
          </a:ln>
        </p:spPr>
      </p:pic>
      <p:sp>
        <p:nvSpPr>
          <p:cNvPr id="258" name="Shape 258"/>
          <p:cNvSpPr txBox="1"/>
          <p:nvPr/>
        </p:nvSpPr>
        <p:spPr>
          <a:xfrm>
            <a:off x="534838" y="1431973"/>
            <a:ext cx="8243104" cy="3006932"/>
          </a:xfrm>
          <a:prstGeom prst="rect">
            <a:avLst/>
          </a:prstGeom>
          <a:noFill/>
          <a:ln>
            <a:noFill/>
          </a:ln>
        </p:spPr>
        <p:txBody>
          <a:bodyPr spcFirstLastPara="1" wrap="square" lIns="0" tIns="0" rIns="91425" bIns="0" anchor="t" anchorCtr="0">
            <a:noAutofit/>
          </a:bodyPr>
          <a:lstStyle/>
          <a:p>
            <a:pPr marL="342900" marR="0" lvl="0" indent="-342900" algn="ctr" rtl="0">
              <a:spcBef>
                <a:spcPts val="0"/>
              </a:spcBef>
              <a:spcAft>
                <a:spcPts val="0"/>
              </a:spcAft>
              <a:buClr>
                <a:schemeClr val="dk1"/>
              </a:buClr>
              <a:buSzPts val="1800"/>
              <a:buFont typeface="Arial"/>
              <a:buNone/>
            </a:pPr>
            <a:r>
              <a:rPr lang="en-US" sz="4000" dirty="0" smtClean="0">
                <a:solidFill>
                  <a:schemeClr val="tx1">
                    <a:lumMod val="85000"/>
                    <a:lumOff val="15000"/>
                  </a:schemeClr>
                </a:solidFill>
                <a:latin typeface="Carme"/>
                <a:ea typeface="Carme"/>
                <a:cs typeface="Carme"/>
                <a:sym typeface="Carme"/>
              </a:rPr>
              <a:t>How many of you </a:t>
            </a:r>
          </a:p>
          <a:p>
            <a:pPr marL="342900" marR="0" lvl="0" indent="-342900" algn="ctr" rtl="0">
              <a:spcBef>
                <a:spcPts val="0"/>
              </a:spcBef>
              <a:spcAft>
                <a:spcPts val="0"/>
              </a:spcAft>
              <a:buClr>
                <a:schemeClr val="dk1"/>
              </a:buClr>
              <a:buSzPts val="1800"/>
              <a:buFont typeface="Arial"/>
              <a:buNone/>
            </a:pPr>
            <a:r>
              <a:rPr lang="en-US" sz="4000" dirty="0" smtClean="0">
                <a:solidFill>
                  <a:schemeClr val="tx1">
                    <a:lumMod val="85000"/>
                    <a:lumOff val="15000"/>
                  </a:schemeClr>
                </a:solidFill>
                <a:latin typeface="Carme"/>
                <a:ea typeface="Carme"/>
                <a:cs typeface="Carme"/>
                <a:sym typeface="Carme"/>
              </a:rPr>
              <a:t>currently have roles in </a:t>
            </a:r>
          </a:p>
          <a:p>
            <a:pPr marL="342900" marR="0" lvl="0" indent="-342900" algn="ctr" rtl="0">
              <a:spcBef>
                <a:spcPts val="0"/>
              </a:spcBef>
              <a:spcAft>
                <a:spcPts val="0"/>
              </a:spcAft>
              <a:buClr>
                <a:schemeClr val="dk1"/>
              </a:buClr>
              <a:buSzPts val="1800"/>
              <a:buFont typeface="Arial"/>
              <a:buNone/>
            </a:pPr>
            <a:r>
              <a:rPr lang="en-US" sz="4000" b="1" dirty="0" smtClean="0">
                <a:solidFill>
                  <a:srgbClr val="0070C0"/>
                </a:solidFill>
                <a:latin typeface="Carme"/>
                <a:ea typeface="Carme"/>
                <a:cs typeface="Carme"/>
                <a:sym typeface="Carme"/>
              </a:rPr>
              <a:t>Population Health Management</a:t>
            </a:r>
            <a:r>
              <a:rPr lang="en-US" sz="4000" dirty="0" smtClean="0">
                <a:solidFill>
                  <a:srgbClr val="0070C0"/>
                </a:solidFill>
                <a:latin typeface="Carme"/>
                <a:ea typeface="Carme"/>
                <a:cs typeface="Carme"/>
                <a:sym typeface="Carme"/>
              </a:rPr>
              <a:t>?  </a:t>
            </a:r>
            <a:endParaRPr sz="4000" dirty="0">
              <a:solidFill>
                <a:srgbClr val="0070C0"/>
              </a:solidFill>
              <a:latin typeface="Carme"/>
              <a:ea typeface="Carme"/>
              <a:cs typeface="Carme"/>
              <a:sym typeface="Carme"/>
            </a:endParaRPr>
          </a:p>
        </p:txBody>
      </p:sp>
    </p:spTree>
    <p:extLst>
      <p:ext uri="{BB962C8B-B14F-4D97-AF65-F5344CB8AC3E}">
        <p14:creationId xmlns:p14="http://schemas.microsoft.com/office/powerpoint/2010/main" val="2134185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411"/>
            <a:ext cx="8229600" cy="485129"/>
          </a:xfrm>
        </p:spPr>
        <p:txBody>
          <a:bodyPr/>
          <a:lstStyle/>
          <a:p>
            <a:pPr algn="ctr"/>
            <a:r>
              <a:rPr lang="en-US" dirty="0" smtClean="0">
                <a:solidFill>
                  <a:srgbClr val="0070C0"/>
                </a:solidFill>
              </a:rPr>
              <a:t>Population Health Resources </a:t>
            </a:r>
            <a:endParaRPr lang="en-US" dirty="0">
              <a:solidFill>
                <a:srgbClr val="0070C0"/>
              </a:solidFill>
            </a:endParaRPr>
          </a:p>
        </p:txBody>
      </p:sp>
      <p:sp>
        <p:nvSpPr>
          <p:cNvPr id="3" name="Text Placeholder 2"/>
          <p:cNvSpPr>
            <a:spLocks noGrp="1"/>
          </p:cNvSpPr>
          <p:nvPr>
            <p:ph type="body" idx="1"/>
          </p:nvPr>
        </p:nvSpPr>
        <p:spPr>
          <a:xfrm>
            <a:off x="448573" y="1051765"/>
            <a:ext cx="8229600" cy="3288319"/>
          </a:xfrm>
        </p:spPr>
        <p:txBody>
          <a:bodyPr/>
          <a:lstStyle/>
          <a:p>
            <a:r>
              <a:rPr lang="en-US" sz="2400" dirty="0">
                <a:solidFill>
                  <a:schemeClr val="tx1">
                    <a:lumMod val="85000"/>
                    <a:lumOff val="15000"/>
                  </a:schemeClr>
                </a:solidFill>
              </a:rPr>
              <a:t>Each </a:t>
            </a:r>
            <a:r>
              <a:rPr lang="en-US" sz="2400" dirty="0" smtClean="0">
                <a:solidFill>
                  <a:schemeClr val="tx1">
                    <a:lumMod val="85000"/>
                    <a:lumOff val="15000"/>
                  </a:schemeClr>
                </a:solidFill>
              </a:rPr>
              <a:t>other!</a:t>
            </a:r>
          </a:p>
          <a:p>
            <a:r>
              <a:rPr lang="en-US" sz="2400" dirty="0">
                <a:solidFill>
                  <a:schemeClr val="tx1">
                    <a:lumMod val="85000"/>
                    <a:lumOff val="15000"/>
                  </a:schemeClr>
                </a:solidFill>
                <a:hlinkClick r:id="rId3"/>
              </a:rPr>
              <a:t>www.diabeteseducator.org</a:t>
            </a:r>
            <a:endParaRPr lang="en-US" sz="2400" dirty="0">
              <a:solidFill>
                <a:schemeClr val="tx1">
                  <a:lumMod val="85000"/>
                  <a:lumOff val="15000"/>
                </a:schemeClr>
              </a:solidFill>
            </a:endParaRPr>
          </a:p>
          <a:p>
            <a:r>
              <a:rPr lang="en-US" sz="2400" dirty="0" smtClean="0">
                <a:hlinkClick r:id="rId4"/>
              </a:rPr>
              <a:t>www.ihi.org</a:t>
            </a:r>
            <a:endParaRPr lang="en-US" sz="2400" dirty="0" smtClean="0"/>
          </a:p>
          <a:p>
            <a:r>
              <a:rPr lang="en-US" sz="2400" dirty="0" smtClean="0">
                <a:hlinkClick r:id="rId5"/>
              </a:rPr>
              <a:t>www.himss.org</a:t>
            </a:r>
            <a:endParaRPr lang="en-US" sz="2400" dirty="0" smtClean="0"/>
          </a:p>
          <a:p>
            <a:r>
              <a:rPr lang="en-US" sz="2400" dirty="0" smtClean="0">
                <a:solidFill>
                  <a:schemeClr val="tx1">
                    <a:lumMod val="85000"/>
                    <a:lumOff val="15000"/>
                  </a:schemeClr>
                </a:solidFill>
              </a:rPr>
              <a:t>Population Health / Data Analytics resources –                    </a:t>
            </a:r>
            <a:r>
              <a:rPr lang="en-US" sz="1800" dirty="0" err="1" smtClean="0">
                <a:solidFill>
                  <a:schemeClr val="tx1">
                    <a:lumMod val="85000"/>
                    <a:lumOff val="15000"/>
                  </a:schemeClr>
                </a:solidFill>
              </a:rPr>
              <a:t>eg</a:t>
            </a:r>
            <a:r>
              <a:rPr lang="en-US" sz="1800" dirty="0" smtClean="0">
                <a:solidFill>
                  <a:schemeClr val="tx1">
                    <a:lumMod val="85000"/>
                    <a:lumOff val="15000"/>
                  </a:schemeClr>
                </a:solidFill>
              </a:rPr>
              <a:t> Athena Health, Health Catalyst, Optum</a:t>
            </a:r>
          </a:p>
          <a:p>
            <a:r>
              <a:rPr lang="en-US" sz="2400" dirty="0" smtClean="0">
                <a:solidFill>
                  <a:schemeClr val="tx1">
                    <a:lumMod val="85000"/>
                    <a:lumOff val="15000"/>
                  </a:schemeClr>
                </a:solidFill>
              </a:rPr>
              <a:t>State Departments of Health</a:t>
            </a:r>
          </a:p>
          <a:p>
            <a:r>
              <a:rPr lang="en-US" sz="2400" dirty="0" smtClean="0">
                <a:solidFill>
                  <a:schemeClr val="tx1">
                    <a:lumMod val="85000"/>
                    <a:lumOff val="15000"/>
                  </a:schemeClr>
                </a:solidFill>
                <a:hlinkClick r:id="rId6"/>
              </a:rPr>
              <a:t>www.rchnfoundation.org</a:t>
            </a:r>
            <a:endParaRPr lang="en-US" sz="2400" dirty="0" smtClean="0">
              <a:solidFill>
                <a:schemeClr val="tx1">
                  <a:lumMod val="85000"/>
                  <a:lumOff val="15000"/>
                </a:schemeClr>
              </a:solidFill>
            </a:endParaRPr>
          </a:p>
          <a:p>
            <a:pPr marL="31750" indent="0">
              <a:buNone/>
            </a:pPr>
            <a:endParaRPr lang="en-US" sz="2400" dirty="0" smtClean="0">
              <a:solidFill>
                <a:schemeClr val="tx1">
                  <a:lumMod val="85000"/>
                  <a:lumOff val="15000"/>
                </a:schemeClr>
              </a:solidFill>
            </a:endParaRPr>
          </a:p>
        </p:txBody>
      </p:sp>
    </p:spTree>
    <p:extLst>
      <p:ext uri="{BB962C8B-B14F-4D97-AF65-F5344CB8AC3E}">
        <p14:creationId xmlns:p14="http://schemas.microsoft.com/office/powerpoint/2010/main" val="2070961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56892"/>
            <a:ext cx="8229600" cy="3288319"/>
          </a:xfrm>
        </p:spPr>
        <p:txBody>
          <a:bodyPr/>
          <a:lstStyle/>
          <a:p>
            <a:pPr marL="31750" indent="0" algn="ctr">
              <a:buNone/>
            </a:pPr>
            <a:r>
              <a:rPr lang="en-US" sz="4400" b="1" dirty="0" smtClean="0">
                <a:solidFill>
                  <a:srgbClr val="AFBC00"/>
                </a:solidFill>
              </a:rPr>
              <a:t>Thank you! </a:t>
            </a:r>
          </a:p>
          <a:p>
            <a:pPr marL="31750" indent="0" algn="ctr">
              <a:buNone/>
            </a:pPr>
            <a:r>
              <a:rPr lang="en-US" sz="4400" b="1" dirty="0" smtClean="0">
                <a:solidFill>
                  <a:srgbClr val="0070C0"/>
                </a:solidFill>
              </a:rPr>
              <a:t>Questions? </a:t>
            </a:r>
            <a:endParaRPr lang="en-US" sz="4400" b="1" dirty="0">
              <a:solidFill>
                <a:srgbClr val="0070C0"/>
              </a:solidFill>
            </a:endParaRPr>
          </a:p>
        </p:txBody>
      </p:sp>
      <p:pic>
        <p:nvPicPr>
          <p:cNvPr id="4" name="Shape 259" descr="C:\Users\P46643\Pictures\Kellie Rodriguez.png"/>
          <p:cNvPicPr preferRelativeResize="0"/>
          <p:nvPr/>
        </p:nvPicPr>
        <p:blipFill rotWithShape="1">
          <a:blip r:embed="rId3">
            <a:alphaModFix/>
          </a:blip>
          <a:srcRect/>
          <a:stretch/>
        </p:blipFill>
        <p:spPr>
          <a:xfrm>
            <a:off x="7056408" y="1380304"/>
            <a:ext cx="1509230" cy="1958039"/>
          </a:xfrm>
          <a:prstGeom prst="rect">
            <a:avLst/>
          </a:prstGeom>
          <a:noFill/>
          <a:ln>
            <a:noFill/>
          </a:ln>
        </p:spPr>
      </p:pic>
      <p:pic>
        <p:nvPicPr>
          <p:cNvPr id="5" name="Shape 268"/>
          <p:cNvPicPr preferRelativeResize="0"/>
          <p:nvPr/>
        </p:nvPicPr>
        <p:blipFill rotWithShape="1">
          <a:blip r:embed="rId4">
            <a:alphaModFix/>
          </a:blip>
          <a:srcRect/>
          <a:stretch/>
        </p:blipFill>
        <p:spPr>
          <a:xfrm>
            <a:off x="828137" y="1406026"/>
            <a:ext cx="1457864" cy="1932317"/>
          </a:xfrm>
          <a:prstGeom prst="rect">
            <a:avLst/>
          </a:prstGeom>
          <a:noFill/>
          <a:ln w="190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028" y="2941528"/>
            <a:ext cx="1981015" cy="191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83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9194"/>
            <a:ext cx="8229600" cy="8580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600"/>
              <a:buFont typeface="Arial"/>
              <a:buNone/>
            </a:pPr>
            <a:r>
              <a:rPr lang="en-US" sz="3600" b="1" i="0" u="none" strike="noStrike" cap="none" dirty="0">
                <a:solidFill>
                  <a:srgbClr val="0076C0"/>
                </a:solidFill>
                <a:latin typeface="Arial"/>
                <a:ea typeface="Arial"/>
                <a:cs typeface="Arial"/>
                <a:sym typeface="Arial"/>
              </a:rPr>
              <a:t>Presentation Objectives</a:t>
            </a:r>
            <a:endParaRPr sz="3600" b="1" i="0" u="none" strike="noStrike" cap="none" dirty="0">
              <a:solidFill>
                <a:srgbClr val="0076C0"/>
              </a:solidFill>
              <a:latin typeface="Arial"/>
              <a:ea typeface="Arial"/>
              <a:cs typeface="Arial"/>
              <a:sym typeface="Arial"/>
            </a:endParaRPr>
          </a:p>
        </p:txBody>
      </p:sp>
      <p:sp>
        <p:nvSpPr>
          <p:cNvPr id="280" name="Shape 280"/>
          <p:cNvSpPr txBox="1">
            <a:spLocks noGrp="1"/>
          </p:cNvSpPr>
          <p:nvPr>
            <p:ph type="body" idx="1"/>
          </p:nvPr>
        </p:nvSpPr>
        <p:spPr>
          <a:xfrm>
            <a:off x="457200" y="1223345"/>
            <a:ext cx="8315864" cy="3108025"/>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rgbClr val="262626"/>
              </a:buClr>
              <a:buSzPts val="2800"/>
              <a:buFont typeface="+mj-lt"/>
              <a:buAutoNum type="arabicPeriod"/>
            </a:pPr>
            <a:r>
              <a:rPr lang="en-US" sz="2600" b="0" i="0" u="none" strike="noStrike" cap="none" dirty="0" smtClean="0">
                <a:solidFill>
                  <a:srgbClr val="262626"/>
                </a:solidFill>
                <a:latin typeface="Arial"/>
                <a:ea typeface="Arial"/>
                <a:cs typeface="Arial"/>
                <a:sym typeface="Arial"/>
              </a:rPr>
              <a:t>Describe </a:t>
            </a:r>
            <a:r>
              <a:rPr lang="en-US" sz="2600" b="0" i="0" u="none" strike="noStrike" cap="none" dirty="0">
                <a:solidFill>
                  <a:srgbClr val="262626"/>
                </a:solidFill>
                <a:latin typeface="Arial"/>
                <a:ea typeface="Arial"/>
                <a:cs typeface="Arial"/>
                <a:sym typeface="Arial"/>
              </a:rPr>
              <a:t>core elements of a Population Health  </a:t>
            </a:r>
            <a:r>
              <a:rPr lang="en-US" sz="2600" b="0" i="0" u="none" strike="noStrike" cap="none" dirty="0" smtClean="0">
                <a:solidFill>
                  <a:srgbClr val="262626"/>
                </a:solidFill>
                <a:latin typeface="Arial"/>
                <a:ea typeface="Arial"/>
                <a:cs typeface="Arial"/>
                <a:sym typeface="Arial"/>
              </a:rPr>
              <a:t>  framework</a:t>
            </a:r>
            <a:endParaRPr dirty="0"/>
          </a:p>
          <a:p>
            <a:pPr marL="228600" marR="0" lvl="0" indent="-228600" algn="l" rtl="0">
              <a:spcBef>
                <a:spcPts val="0"/>
              </a:spcBef>
              <a:spcAft>
                <a:spcPts val="0"/>
              </a:spcAft>
              <a:buClr>
                <a:schemeClr val="dk1"/>
              </a:buClr>
              <a:buSzPts val="1200"/>
              <a:buFont typeface="+mj-lt"/>
              <a:buAutoNum type="arabicPeriod"/>
            </a:pPr>
            <a:endParaRPr sz="1200" b="0" i="0" u="none" strike="noStrike" cap="none" dirty="0">
              <a:solidFill>
                <a:srgbClr val="262626"/>
              </a:solidFill>
              <a:latin typeface="Arial"/>
              <a:ea typeface="Arial"/>
              <a:cs typeface="Arial"/>
              <a:sym typeface="Arial"/>
            </a:endParaRPr>
          </a:p>
          <a:p>
            <a:pPr marL="514350" marR="0" lvl="0" indent="-514350" algn="l" rtl="0">
              <a:spcBef>
                <a:spcPts val="0"/>
              </a:spcBef>
              <a:spcAft>
                <a:spcPts val="0"/>
              </a:spcAft>
              <a:buClr>
                <a:srgbClr val="262626"/>
              </a:buClr>
              <a:buSzPts val="2600"/>
              <a:buFont typeface="+mj-lt"/>
              <a:buAutoNum type="arabicPeriod"/>
            </a:pPr>
            <a:r>
              <a:rPr lang="en-US" sz="2600" b="0" i="0" u="none" strike="noStrike" cap="none" dirty="0">
                <a:solidFill>
                  <a:srgbClr val="262626"/>
                </a:solidFill>
                <a:latin typeface="Arial"/>
                <a:ea typeface="Arial"/>
                <a:cs typeface="Arial"/>
                <a:sym typeface="Arial"/>
              </a:rPr>
              <a:t>Discuss the inherent roles of the Certified </a:t>
            </a:r>
            <a:r>
              <a:rPr lang="en-US" sz="2600" b="0" i="0" u="none" strike="noStrike" cap="none" dirty="0" smtClean="0">
                <a:solidFill>
                  <a:srgbClr val="262626"/>
                </a:solidFill>
                <a:latin typeface="Arial"/>
                <a:ea typeface="Arial"/>
                <a:cs typeface="Arial"/>
                <a:sym typeface="Arial"/>
              </a:rPr>
              <a:t>Diabetes </a:t>
            </a:r>
            <a:r>
              <a:rPr lang="en-US" sz="2600" b="0" i="0" u="none" strike="noStrike" cap="none" dirty="0">
                <a:solidFill>
                  <a:srgbClr val="262626"/>
                </a:solidFill>
                <a:latin typeface="Arial"/>
                <a:ea typeface="Arial"/>
                <a:cs typeface="Arial"/>
                <a:sym typeface="Arial"/>
              </a:rPr>
              <a:t>Educators (CDE) / </a:t>
            </a:r>
            <a:r>
              <a:rPr lang="en-US" sz="2600" b="0" i="0" u="none" strike="noStrike" cap="none" dirty="0" smtClean="0">
                <a:solidFill>
                  <a:srgbClr val="262626"/>
                </a:solidFill>
                <a:latin typeface="Arial"/>
                <a:ea typeface="Arial"/>
                <a:cs typeface="Arial"/>
                <a:sym typeface="Arial"/>
              </a:rPr>
              <a:t>Diabetes </a:t>
            </a:r>
            <a:r>
              <a:rPr lang="en-US" sz="2600" dirty="0">
                <a:solidFill>
                  <a:srgbClr val="262626"/>
                </a:solidFill>
              </a:rPr>
              <a:t>E</a:t>
            </a:r>
            <a:r>
              <a:rPr lang="en-US" sz="2600" b="0" i="0" u="none" strike="noStrike" cap="none" dirty="0" smtClean="0">
                <a:solidFill>
                  <a:srgbClr val="262626"/>
                </a:solidFill>
                <a:latin typeface="Arial"/>
                <a:ea typeface="Arial"/>
                <a:cs typeface="Arial"/>
                <a:sym typeface="Arial"/>
              </a:rPr>
              <a:t>ducator within </a:t>
            </a:r>
            <a:r>
              <a:rPr lang="en-US" sz="2600" b="0" i="0" u="none" strike="noStrike" cap="none" dirty="0">
                <a:solidFill>
                  <a:srgbClr val="262626"/>
                </a:solidFill>
                <a:latin typeface="Arial"/>
                <a:ea typeface="Arial"/>
                <a:cs typeface="Arial"/>
                <a:sym typeface="Arial"/>
              </a:rPr>
              <a:t>a Population Health framework for </a:t>
            </a:r>
            <a:r>
              <a:rPr lang="en-US" sz="2600" b="0" i="0" u="none" strike="noStrike" cap="none" dirty="0" smtClean="0">
                <a:solidFill>
                  <a:srgbClr val="262626"/>
                </a:solidFill>
                <a:latin typeface="Arial"/>
                <a:ea typeface="Arial"/>
                <a:cs typeface="Arial"/>
                <a:sym typeface="Arial"/>
              </a:rPr>
              <a:t>diabetes </a:t>
            </a:r>
            <a:r>
              <a:rPr lang="en-US" sz="2600" b="0" i="0" u="none" strike="noStrike" cap="none" dirty="0">
                <a:solidFill>
                  <a:srgbClr val="262626"/>
                </a:solidFill>
                <a:latin typeface="Arial"/>
                <a:ea typeface="Arial"/>
                <a:cs typeface="Arial"/>
                <a:sym typeface="Arial"/>
              </a:rPr>
              <a:t>care and education</a:t>
            </a:r>
            <a:endParaRPr dirty="0"/>
          </a:p>
          <a:p>
            <a:pPr marL="228600" marR="0" lvl="0" indent="-228600" algn="l" rtl="0">
              <a:spcBef>
                <a:spcPts val="0"/>
              </a:spcBef>
              <a:spcAft>
                <a:spcPts val="0"/>
              </a:spcAft>
              <a:buClr>
                <a:schemeClr val="dk1"/>
              </a:buClr>
              <a:buSzPts val="1200"/>
              <a:buFont typeface="+mj-lt"/>
              <a:buAutoNum type="arabicPeriod"/>
            </a:pPr>
            <a:endParaRPr sz="1200" b="0" i="0" u="none" strike="noStrike" cap="none" dirty="0">
              <a:solidFill>
                <a:srgbClr val="262626"/>
              </a:solidFill>
              <a:latin typeface="Arial"/>
              <a:ea typeface="Arial"/>
              <a:cs typeface="Arial"/>
              <a:sym typeface="Arial"/>
            </a:endParaRPr>
          </a:p>
          <a:p>
            <a:pPr marL="514350" marR="0" lvl="0" indent="-514350" algn="l" rtl="0">
              <a:spcBef>
                <a:spcPts val="520"/>
              </a:spcBef>
              <a:spcAft>
                <a:spcPts val="0"/>
              </a:spcAft>
              <a:buClr>
                <a:srgbClr val="262626"/>
              </a:buClr>
              <a:buSzPts val="2600"/>
              <a:buFont typeface="+mj-lt"/>
              <a:buAutoNum type="arabicPeriod"/>
            </a:pPr>
            <a:r>
              <a:rPr lang="en-US" sz="2600" b="0" i="0" u="none" strike="noStrike" cap="none" dirty="0" smtClean="0">
                <a:solidFill>
                  <a:srgbClr val="262626"/>
                </a:solidFill>
                <a:latin typeface="Arial"/>
                <a:ea typeface="Arial"/>
                <a:cs typeface="Arial"/>
                <a:sym typeface="Arial"/>
              </a:rPr>
              <a:t>Outline </a:t>
            </a:r>
            <a:r>
              <a:rPr lang="en-US" sz="2600" b="0" i="0" u="none" strike="noStrike" cap="none" dirty="0">
                <a:solidFill>
                  <a:srgbClr val="262626"/>
                </a:solidFill>
                <a:latin typeface="Arial"/>
                <a:ea typeface="Arial"/>
                <a:cs typeface="Arial"/>
                <a:sym typeface="Arial"/>
              </a:rPr>
              <a:t>strategies for the CDE to drive change</a:t>
            </a:r>
            <a:endParaRPr sz="2600" b="0" i="0" u="none" strike="noStrike" cap="none" dirty="0">
              <a:solidFill>
                <a:srgbClr val="26262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0" y="0"/>
            <a:ext cx="9144000" cy="5148263"/>
          </a:xfrm>
          <a:prstGeom prst="rect">
            <a:avLst/>
          </a:prstGeom>
          <a:solidFill>
            <a:srgbClr val="CCD82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57" name="Shape 257"/>
          <p:cNvPicPr preferRelativeResize="0"/>
          <p:nvPr/>
        </p:nvPicPr>
        <p:blipFill rotWithShape="1">
          <a:blip r:embed="rId3">
            <a:alphaModFix/>
          </a:blip>
          <a:srcRect/>
          <a:stretch/>
        </p:blipFill>
        <p:spPr>
          <a:xfrm>
            <a:off x="7618614" y="4637341"/>
            <a:ext cx="1159328" cy="282525"/>
          </a:xfrm>
          <a:prstGeom prst="rect">
            <a:avLst/>
          </a:prstGeom>
          <a:noFill/>
          <a:ln>
            <a:noFill/>
          </a:ln>
        </p:spPr>
      </p:pic>
      <p:sp>
        <p:nvSpPr>
          <p:cNvPr id="258" name="Shape 258"/>
          <p:cNvSpPr txBox="1"/>
          <p:nvPr/>
        </p:nvSpPr>
        <p:spPr>
          <a:xfrm>
            <a:off x="534838" y="1431973"/>
            <a:ext cx="8243104" cy="3006932"/>
          </a:xfrm>
          <a:prstGeom prst="rect">
            <a:avLst/>
          </a:prstGeom>
          <a:noFill/>
          <a:ln>
            <a:noFill/>
          </a:ln>
        </p:spPr>
        <p:txBody>
          <a:bodyPr spcFirstLastPara="1" wrap="square" lIns="0" tIns="0" rIns="91425" bIns="0" anchor="t" anchorCtr="0">
            <a:noAutofit/>
          </a:bodyPr>
          <a:lstStyle/>
          <a:p>
            <a:pPr marL="342900" marR="0" lvl="0" indent="-342900" algn="ctr" rtl="0">
              <a:spcBef>
                <a:spcPts val="0"/>
              </a:spcBef>
              <a:spcAft>
                <a:spcPts val="0"/>
              </a:spcAft>
              <a:buClr>
                <a:schemeClr val="dk1"/>
              </a:buClr>
              <a:buSzPts val="1800"/>
              <a:buFont typeface="Arial"/>
              <a:buNone/>
            </a:pPr>
            <a:r>
              <a:rPr lang="en-US" sz="4000" dirty="0" smtClean="0">
                <a:solidFill>
                  <a:schemeClr val="tx1">
                    <a:lumMod val="85000"/>
                    <a:lumOff val="15000"/>
                  </a:schemeClr>
                </a:solidFill>
                <a:latin typeface="Carme"/>
                <a:ea typeface="Carme"/>
                <a:cs typeface="Carme"/>
                <a:sym typeface="Carme"/>
              </a:rPr>
              <a:t>How many of you </a:t>
            </a:r>
          </a:p>
          <a:p>
            <a:pPr marL="342900" marR="0" lvl="0" indent="-342900" algn="ctr" rtl="0">
              <a:spcBef>
                <a:spcPts val="0"/>
              </a:spcBef>
              <a:spcAft>
                <a:spcPts val="0"/>
              </a:spcAft>
              <a:buClr>
                <a:schemeClr val="dk1"/>
              </a:buClr>
              <a:buSzPts val="1800"/>
              <a:buFont typeface="Arial"/>
              <a:buNone/>
            </a:pPr>
            <a:r>
              <a:rPr lang="en-US" sz="4000" dirty="0" smtClean="0">
                <a:solidFill>
                  <a:schemeClr val="tx1">
                    <a:lumMod val="85000"/>
                    <a:lumOff val="15000"/>
                  </a:schemeClr>
                </a:solidFill>
                <a:latin typeface="Carme"/>
                <a:ea typeface="Carme"/>
                <a:cs typeface="Carme"/>
                <a:sym typeface="Carme"/>
              </a:rPr>
              <a:t>currently have roles in </a:t>
            </a:r>
          </a:p>
          <a:p>
            <a:pPr marL="342900" marR="0" lvl="0" indent="-342900" algn="ctr" rtl="0">
              <a:spcBef>
                <a:spcPts val="0"/>
              </a:spcBef>
              <a:spcAft>
                <a:spcPts val="0"/>
              </a:spcAft>
              <a:buClr>
                <a:schemeClr val="dk1"/>
              </a:buClr>
              <a:buSzPts val="1800"/>
              <a:buFont typeface="Arial"/>
              <a:buNone/>
            </a:pPr>
            <a:r>
              <a:rPr lang="en-US" sz="4000" b="1" dirty="0" smtClean="0">
                <a:solidFill>
                  <a:srgbClr val="0070C0"/>
                </a:solidFill>
                <a:latin typeface="Carme"/>
                <a:ea typeface="Carme"/>
                <a:cs typeface="Carme"/>
                <a:sym typeface="Carme"/>
              </a:rPr>
              <a:t>Population Health Management</a:t>
            </a:r>
            <a:r>
              <a:rPr lang="en-US" sz="4000" dirty="0" smtClean="0">
                <a:solidFill>
                  <a:srgbClr val="0070C0"/>
                </a:solidFill>
                <a:latin typeface="Carme"/>
                <a:ea typeface="Carme"/>
                <a:cs typeface="Carme"/>
                <a:sym typeface="Carme"/>
              </a:rPr>
              <a:t>?  </a:t>
            </a:r>
            <a:endParaRPr sz="4000" dirty="0">
              <a:solidFill>
                <a:srgbClr val="0070C0"/>
              </a:solidFill>
              <a:latin typeface="Carme"/>
              <a:ea typeface="Carme"/>
              <a:cs typeface="Carme"/>
              <a:sym typeface="Carme"/>
            </a:endParaRPr>
          </a:p>
        </p:txBody>
      </p:sp>
    </p:spTree>
    <p:extLst>
      <p:ext uri="{BB962C8B-B14F-4D97-AF65-F5344CB8AC3E}">
        <p14:creationId xmlns:p14="http://schemas.microsoft.com/office/powerpoint/2010/main" val="12369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342863"/>
            <a:ext cx="8229600" cy="4851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500"/>
              <a:buFont typeface="Arial"/>
              <a:buNone/>
            </a:pPr>
            <a:r>
              <a:rPr lang="en-US" sz="3500" b="1" i="0" u="none" strike="noStrike" cap="none" dirty="0">
                <a:solidFill>
                  <a:srgbClr val="0076C0"/>
                </a:solidFill>
                <a:latin typeface="Arial"/>
                <a:ea typeface="Arial"/>
                <a:cs typeface="Arial"/>
                <a:sym typeface="Arial"/>
              </a:rPr>
              <a:t>About us……</a:t>
            </a:r>
            <a:endParaRPr dirty="0"/>
          </a:p>
        </p:txBody>
      </p:sp>
      <p:sp>
        <p:nvSpPr>
          <p:cNvPr id="287" name="Shape 287"/>
          <p:cNvSpPr/>
          <p:nvPr/>
        </p:nvSpPr>
        <p:spPr>
          <a:xfrm>
            <a:off x="293305" y="2312974"/>
            <a:ext cx="1293956"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smtClean="0">
                <a:solidFill>
                  <a:srgbClr val="595959"/>
                </a:solidFill>
                <a:latin typeface="Arial"/>
                <a:ea typeface="Arial"/>
                <a:cs typeface="Arial"/>
                <a:sym typeface="Arial"/>
              </a:rPr>
              <a:t>Nurses</a:t>
            </a:r>
            <a:endParaRPr sz="1800" b="1" dirty="0">
              <a:solidFill>
                <a:srgbClr val="595959"/>
              </a:solidFill>
              <a:latin typeface="Arial"/>
              <a:ea typeface="Arial"/>
              <a:cs typeface="Arial"/>
              <a:sym typeface="Arial"/>
            </a:endParaRPr>
          </a:p>
        </p:txBody>
      </p:sp>
      <p:sp>
        <p:nvSpPr>
          <p:cNvPr id="288" name="Shape 288"/>
          <p:cNvSpPr/>
          <p:nvPr/>
        </p:nvSpPr>
        <p:spPr>
          <a:xfrm>
            <a:off x="1897814" y="2313226"/>
            <a:ext cx="1450106"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smtClean="0">
                <a:solidFill>
                  <a:srgbClr val="595959"/>
                </a:solidFill>
                <a:latin typeface="Arial"/>
                <a:ea typeface="Arial"/>
                <a:cs typeface="Arial"/>
                <a:sym typeface="Arial"/>
              </a:rPr>
              <a:t>Dietitians/Nutrition.</a:t>
            </a:r>
            <a:endParaRPr sz="1800" b="1" dirty="0">
              <a:solidFill>
                <a:srgbClr val="595959"/>
              </a:solidFill>
              <a:latin typeface="Arial"/>
              <a:ea typeface="Arial"/>
              <a:cs typeface="Arial"/>
              <a:sym typeface="Arial"/>
            </a:endParaRPr>
          </a:p>
        </p:txBody>
      </p:sp>
      <p:sp>
        <p:nvSpPr>
          <p:cNvPr id="289" name="Shape 289"/>
          <p:cNvSpPr/>
          <p:nvPr/>
        </p:nvSpPr>
        <p:spPr>
          <a:xfrm>
            <a:off x="3647190" y="2330479"/>
            <a:ext cx="1701188"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smtClean="0">
                <a:solidFill>
                  <a:srgbClr val="595959"/>
                </a:solidFill>
                <a:latin typeface="Arial"/>
                <a:ea typeface="Arial"/>
                <a:cs typeface="Arial"/>
                <a:sym typeface="Arial"/>
              </a:rPr>
              <a:t>Pharmacists</a:t>
            </a:r>
            <a:endParaRPr sz="1800" b="1" dirty="0">
              <a:solidFill>
                <a:srgbClr val="595959"/>
              </a:solidFill>
              <a:latin typeface="Arial"/>
              <a:ea typeface="Arial"/>
              <a:cs typeface="Arial"/>
              <a:sym typeface="Arial"/>
            </a:endParaRPr>
          </a:p>
        </p:txBody>
      </p:sp>
      <p:sp>
        <p:nvSpPr>
          <p:cNvPr id="290" name="Shape 290"/>
          <p:cNvSpPr/>
          <p:nvPr/>
        </p:nvSpPr>
        <p:spPr>
          <a:xfrm>
            <a:off x="5636360" y="2345687"/>
            <a:ext cx="1440180" cy="670974"/>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700"/>
              <a:buFont typeface="Arial"/>
              <a:buNone/>
            </a:pPr>
            <a:endParaRPr lang="en-US" sz="1700" b="1" dirty="0" smtClean="0">
              <a:solidFill>
                <a:srgbClr val="595959"/>
              </a:solidFill>
              <a:latin typeface="Arial"/>
              <a:ea typeface="Arial"/>
              <a:cs typeface="Arial"/>
              <a:sym typeface="Arial"/>
            </a:endParaRPr>
          </a:p>
          <a:p>
            <a:pPr marL="0" marR="0" lvl="0" indent="0" algn="ctr" rtl="0">
              <a:spcBef>
                <a:spcPts val="0"/>
              </a:spcBef>
              <a:spcAft>
                <a:spcPts val="0"/>
              </a:spcAft>
              <a:buClr>
                <a:srgbClr val="595959"/>
              </a:buClr>
              <a:buSzPts val="1700"/>
              <a:buFont typeface="Arial"/>
              <a:buNone/>
            </a:pPr>
            <a:r>
              <a:rPr lang="en-US" sz="1700" b="1" dirty="0" smtClean="0">
                <a:solidFill>
                  <a:srgbClr val="595959"/>
                </a:solidFill>
                <a:latin typeface="Arial"/>
                <a:ea typeface="Arial"/>
                <a:cs typeface="Arial"/>
                <a:sym typeface="Arial"/>
              </a:rPr>
              <a:t>Providers/ Specialists</a:t>
            </a:r>
          </a:p>
          <a:p>
            <a:pPr marL="0" marR="0" lvl="0" indent="0" algn="ctr" rtl="0">
              <a:spcBef>
                <a:spcPts val="0"/>
              </a:spcBef>
              <a:spcAft>
                <a:spcPts val="0"/>
              </a:spcAft>
              <a:buClr>
                <a:srgbClr val="595959"/>
              </a:buClr>
              <a:buSzPts val="1700"/>
              <a:buFont typeface="Arial"/>
              <a:buNone/>
            </a:pPr>
            <a:endParaRPr sz="1700" b="1" dirty="0">
              <a:solidFill>
                <a:srgbClr val="595959"/>
              </a:solidFill>
              <a:latin typeface="Arial"/>
              <a:ea typeface="Arial"/>
              <a:cs typeface="Arial"/>
              <a:sym typeface="Arial"/>
            </a:endParaRPr>
          </a:p>
        </p:txBody>
      </p:sp>
      <p:sp>
        <p:nvSpPr>
          <p:cNvPr id="291" name="Shape 291"/>
          <p:cNvSpPr/>
          <p:nvPr/>
        </p:nvSpPr>
        <p:spPr>
          <a:xfrm>
            <a:off x="7353542" y="2356610"/>
            <a:ext cx="1435659" cy="660304"/>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a:solidFill>
                  <a:srgbClr val="595959"/>
                </a:solidFill>
                <a:latin typeface="Arial"/>
                <a:ea typeface="Arial"/>
                <a:cs typeface="Arial"/>
                <a:sym typeface="Arial"/>
              </a:rPr>
              <a:t>Clinical Psych.</a:t>
            </a:r>
            <a:endParaRPr sz="1800" b="1" dirty="0">
              <a:solidFill>
                <a:srgbClr val="595959"/>
              </a:solidFill>
              <a:latin typeface="Arial"/>
              <a:ea typeface="Arial"/>
              <a:cs typeface="Arial"/>
              <a:sym typeface="Arial"/>
            </a:endParaRPr>
          </a:p>
        </p:txBody>
      </p:sp>
      <p:sp>
        <p:nvSpPr>
          <p:cNvPr id="292" name="Shape 292"/>
          <p:cNvSpPr/>
          <p:nvPr/>
        </p:nvSpPr>
        <p:spPr>
          <a:xfrm>
            <a:off x="293304" y="3101868"/>
            <a:ext cx="1293884"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a:solidFill>
                  <a:srgbClr val="595959"/>
                </a:solidFill>
                <a:latin typeface="Arial"/>
                <a:ea typeface="Arial"/>
                <a:cs typeface="Arial"/>
                <a:sym typeface="Arial"/>
              </a:rPr>
              <a:t>Social Workers</a:t>
            </a:r>
            <a:endParaRPr dirty="0"/>
          </a:p>
        </p:txBody>
      </p:sp>
      <p:sp>
        <p:nvSpPr>
          <p:cNvPr id="293" name="Shape 293"/>
          <p:cNvSpPr/>
          <p:nvPr/>
        </p:nvSpPr>
        <p:spPr>
          <a:xfrm>
            <a:off x="1897878" y="3108001"/>
            <a:ext cx="1450042"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a:solidFill>
                  <a:srgbClr val="595959"/>
                </a:solidFill>
                <a:latin typeface="Arial"/>
                <a:ea typeface="Arial"/>
                <a:cs typeface="Arial"/>
                <a:sym typeface="Arial"/>
              </a:rPr>
              <a:t>PT / OTs</a:t>
            </a:r>
            <a:endParaRPr sz="1800" b="1" dirty="0">
              <a:solidFill>
                <a:srgbClr val="595959"/>
              </a:solidFill>
              <a:latin typeface="Arial"/>
              <a:ea typeface="Arial"/>
              <a:cs typeface="Arial"/>
              <a:sym typeface="Arial"/>
            </a:endParaRPr>
          </a:p>
        </p:txBody>
      </p:sp>
      <p:sp>
        <p:nvSpPr>
          <p:cNvPr id="294" name="Shape 294"/>
          <p:cNvSpPr/>
          <p:nvPr/>
        </p:nvSpPr>
        <p:spPr>
          <a:xfrm>
            <a:off x="1447800" y="3965620"/>
            <a:ext cx="2148840" cy="880925"/>
          </a:xfrm>
          <a:prstGeom prst="roundRect">
            <a:avLst>
              <a:gd name="adj" fmla="val 16667"/>
            </a:avLst>
          </a:prstGeom>
          <a:solidFill>
            <a:srgbClr val="17365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400"/>
              <a:buFont typeface="Arial"/>
              <a:buNone/>
            </a:pPr>
            <a:r>
              <a:rPr lang="en-US" sz="2400" b="1" dirty="0">
                <a:solidFill>
                  <a:srgbClr val="FFFFFF"/>
                </a:solidFill>
                <a:latin typeface="Arial"/>
                <a:ea typeface="Arial"/>
                <a:cs typeface="Arial"/>
                <a:sym typeface="Arial"/>
              </a:rPr>
              <a:t>Discipline </a:t>
            </a:r>
            <a:endParaRPr dirty="0"/>
          </a:p>
          <a:p>
            <a:pPr marL="0" marR="0" lvl="0" indent="0" algn="ctr" rtl="0">
              <a:spcBef>
                <a:spcPts val="0"/>
              </a:spcBef>
              <a:spcAft>
                <a:spcPts val="0"/>
              </a:spcAft>
              <a:buClr>
                <a:srgbClr val="FFFFFF"/>
              </a:buClr>
              <a:buSzPts val="2400"/>
              <a:buFont typeface="Arial"/>
              <a:buNone/>
            </a:pPr>
            <a:r>
              <a:rPr lang="en-US" sz="2400" b="1" dirty="0">
                <a:solidFill>
                  <a:srgbClr val="FFFFFF"/>
                </a:solidFill>
                <a:latin typeface="Arial"/>
                <a:ea typeface="Arial"/>
                <a:cs typeface="Arial"/>
                <a:sym typeface="Arial"/>
              </a:rPr>
              <a:t>Commitment </a:t>
            </a:r>
            <a:endParaRPr dirty="0"/>
          </a:p>
        </p:txBody>
      </p:sp>
      <p:sp>
        <p:nvSpPr>
          <p:cNvPr id="295" name="Shape 295"/>
          <p:cNvSpPr/>
          <p:nvPr/>
        </p:nvSpPr>
        <p:spPr>
          <a:xfrm>
            <a:off x="5468142" y="3985687"/>
            <a:ext cx="2148840" cy="880925"/>
          </a:xfrm>
          <a:prstGeom prst="roundRect">
            <a:avLst>
              <a:gd name="adj" fmla="val 16667"/>
            </a:avLst>
          </a:prstGeom>
          <a:solidFill>
            <a:srgbClr val="17365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400"/>
              <a:buFont typeface="Arial"/>
              <a:buNone/>
            </a:pPr>
            <a:r>
              <a:rPr lang="en-US" sz="2400" b="1" dirty="0">
                <a:solidFill>
                  <a:srgbClr val="FFFFFF"/>
                </a:solidFill>
                <a:latin typeface="Arial"/>
                <a:ea typeface="Arial"/>
                <a:cs typeface="Arial"/>
                <a:sym typeface="Arial"/>
              </a:rPr>
              <a:t>Educator Commitment </a:t>
            </a:r>
            <a:endParaRPr dirty="0"/>
          </a:p>
        </p:txBody>
      </p:sp>
      <p:sp>
        <p:nvSpPr>
          <p:cNvPr id="296" name="Shape 296"/>
          <p:cNvSpPr/>
          <p:nvPr/>
        </p:nvSpPr>
        <p:spPr>
          <a:xfrm>
            <a:off x="4122634" y="4082021"/>
            <a:ext cx="914400" cy="686435"/>
          </a:xfrm>
          <a:prstGeom prst="mathPlus">
            <a:avLst>
              <a:gd name="adj1" fmla="val 23520"/>
            </a:avLst>
          </a:prstGeom>
          <a:solidFill>
            <a:srgbClr val="0076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rgbClr val="00458B"/>
              </a:solidFill>
              <a:latin typeface="Calibri"/>
              <a:ea typeface="Calibri"/>
              <a:cs typeface="Calibri"/>
              <a:sym typeface="Calibri"/>
            </a:endParaRPr>
          </a:p>
        </p:txBody>
      </p:sp>
      <p:sp>
        <p:nvSpPr>
          <p:cNvPr id="297" name="Shape 297"/>
          <p:cNvSpPr/>
          <p:nvPr/>
        </p:nvSpPr>
        <p:spPr>
          <a:xfrm>
            <a:off x="3657636" y="3125253"/>
            <a:ext cx="1682116"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a:solidFill>
                  <a:srgbClr val="595959"/>
                </a:solidFill>
                <a:latin typeface="Arial"/>
                <a:ea typeface="Arial"/>
                <a:cs typeface="Arial"/>
                <a:sym typeface="Arial"/>
              </a:rPr>
              <a:t>Exercise </a:t>
            </a:r>
            <a:r>
              <a:rPr lang="en-US" sz="1800" b="1" dirty="0" smtClean="0">
                <a:solidFill>
                  <a:srgbClr val="595959"/>
                </a:solidFill>
                <a:latin typeface="Arial"/>
                <a:ea typeface="Arial"/>
                <a:cs typeface="Arial"/>
                <a:sym typeface="Arial"/>
              </a:rPr>
              <a:t>Physiols.</a:t>
            </a:r>
            <a:endParaRPr dirty="0"/>
          </a:p>
        </p:txBody>
      </p:sp>
      <p:sp>
        <p:nvSpPr>
          <p:cNvPr id="298" name="Shape 298"/>
          <p:cNvSpPr/>
          <p:nvPr/>
        </p:nvSpPr>
        <p:spPr>
          <a:xfrm>
            <a:off x="7345050" y="3125253"/>
            <a:ext cx="1440180"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r>
              <a:rPr lang="en-US" sz="1800" b="1" dirty="0" smtClean="0">
                <a:solidFill>
                  <a:srgbClr val="595959"/>
                </a:solidFill>
                <a:latin typeface="Arial"/>
                <a:ea typeface="Arial"/>
                <a:cs typeface="Arial"/>
                <a:sym typeface="Arial"/>
              </a:rPr>
              <a:t>Para Profess.</a:t>
            </a:r>
            <a:endParaRPr sz="1800" b="1" dirty="0">
              <a:solidFill>
                <a:srgbClr val="595959"/>
              </a:solidFill>
              <a:latin typeface="Arial"/>
              <a:ea typeface="Arial"/>
              <a:cs typeface="Arial"/>
              <a:sym typeface="Arial"/>
            </a:endParaRPr>
          </a:p>
        </p:txBody>
      </p:sp>
      <p:sp>
        <p:nvSpPr>
          <p:cNvPr id="299" name="Shape 299"/>
          <p:cNvSpPr/>
          <p:nvPr/>
        </p:nvSpPr>
        <p:spPr>
          <a:xfrm>
            <a:off x="160020" y="1257189"/>
            <a:ext cx="2247900" cy="800841"/>
          </a:xfrm>
          <a:prstGeom prst="roundRect">
            <a:avLst>
              <a:gd name="adj" fmla="val 16667"/>
            </a:avLst>
          </a:prstGeom>
          <a:solidFill>
            <a:srgbClr val="0076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400"/>
              <a:buFont typeface="Arial"/>
              <a:buNone/>
            </a:pPr>
            <a:r>
              <a:rPr lang="en-US" sz="2400" b="1" dirty="0" smtClean="0">
                <a:solidFill>
                  <a:srgbClr val="FFFFFF"/>
                </a:solidFill>
                <a:latin typeface="Arial"/>
                <a:ea typeface="Arial"/>
                <a:cs typeface="Arial"/>
                <a:sym typeface="Arial"/>
              </a:rPr>
              <a:t>19,500</a:t>
            </a:r>
            <a:r>
              <a:rPr lang="en-US" sz="2400" b="1" dirty="0">
                <a:solidFill>
                  <a:srgbClr val="FFFFFF"/>
                </a:solidFill>
                <a:latin typeface="Arial"/>
                <a:ea typeface="Arial"/>
                <a:cs typeface="Arial"/>
                <a:sym typeface="Arial"/>
              </a:rPr>
              <a:t>+ CDEs</a:t>
            </a:r>
            <a:endParaRPr sz="2400" b="1" dirty="0">
              <a:solidFill>
                <a:srgbClr val="FFFFFF"/>
              </a:solidFill>
              <a:latin typeface="Arial"/>
              <a:ea typeface="Arial"/>
              <a:cs typeface="Arial"/>
              <a:sym typeface="Arial"/>
            </a:endParaRPr>
          </a:p>
        </p:txBody>
      </p:sp>
      <p:sp>
        <p:nvSpPr>
          <p:cNvPr id="300" name="Shape 300"/>
          <p:cNvSpPr/>
          <p:nvPr/>
        </p:nvSpPr>
        <p:spPr>
          <a:xfrm>
            <a:off x="3477310" y="1297504"/>
            <a:ext cx="2240280" cy="800841"/>
          </a:xfrm>
          <a:prstGeom prst="roundRect">
            <a:avLst>
              <a:gd name="adj" fmla="val 16667"/>
            </a:avLst>
          </a:prstGeom>
          <a:solidFill>
            <a:srgbClr val="0076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Arial"/>
              <a:buNone/>
            </a:pPr>
            <a:endParaRPr lang="en-US" sz="1800" b="1" dirty="0" smtClean="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800"/>
              <a:buFont typeface="Arial"/>
              <a:buNone/>
            </a:pPr>
            <a:r>
              <a:rPr lang="en-US" sz="1800" b="1" dirty="0" smtClean="0">
                <a:solidFill>
                  <a:srgbClr val="FFFFFF"/>
                </a:solidFill>
                <a:latin typeface="Arial"/>
                <a:ea typeface="Arial"/>
                <a:cs typeface="Arial"/>
                <a:sym typeface="Arial"/>
              </a:rPr>
              <a:t>13,700+</a:t>
            </a:r>
            <a:endParaRPr dirty="0"/>
          </a:p>
          <a:p>
            <a:pPr marL="0" marR="0" lvl="0" indent="0" algn="ctr" rtl="0">
              <a:spcBef>
                <a:spcPts val="0"/>
              </a:spcBef>
              <a:spcAft>
                <a:spcPts val="0"/>
              </a:spcAft>
              <a:buClr>
                <a:srgbClr val="FFFFFF"/>
              </a:buClr>
              <a:buSzPts val="1800"/>
              <a:buFont typeface="Arial"/>
              <a:buNone/>
            </a:pPr>
            <a:r>
              <a:rPr lang="en-US" sz="1800" b="1" dirty="0">
                <a:solidFill>
                  <a:srgbClr val="FFFFFF"/>
                </a:solidFill>
                <a:latin typeface="Arial"/>
                <a:ea typeface="Arial"/>
                <a:cs typeface="Arial"/>
                <a:sym typeface="Arial"/>
              </a:rPr>
              <a:t>AADE members</a:t>
            </a:r>
            <a:endParaRPr dirty="0"/>
          </a:p>
          <a:p>
            <a:pPr marL="0" marR="0" lvl="0" indent="0" algn="ctr" rtl="0">
              <a:spcBef>
                <a:spcPts val="0"/>
              </a:spcBef>
              <a:spcAft>
                <a:spcPts val="0"/>
              </a:spcAft>
              <a:buClr>
                <a:srgbClr val="FFFFFF"/>
              </a:buClr>
              <a:buSzPts val="1800"/>
              <a:buFont typeface="Arial"/>
              <a:buNone/>
            </a:pPr>
            <a:endParaRPr sz="1800" b="1" dirty="0">
              <a:solidFill>
                <a:srgbClr val="FFFFFF"/>
              </a:solidFill>
              <a:latin typeface="Arial"/>
              <a:ea typeface="Arial"/>
              <a:cs typeface="Arial"/>
              <a:sym typeface="Arial"/>
            </a:endParaRPr>
          </a:p>
        </p:txBody>
      </p:sp>
      <p:sp>
        <p:nvSpPr>
          <p:cNvPr id="301" name="Shape 301"/>
          <p:cNvSpPr/>
          <p:nvPr/>
        </p:nvSpPr>
        <p:spPr>
          <a:xfrm>
            <a:off x="2458242" y="1331644"/>
            <a:ext cx="914400" cy="686435"/>
          </a:xfrm>
          <a:prstGeom prst="mathPlus">
            <a:avLst>
              <a:gd name="adj1" fmla="val 23520"/>
            </a:avLst>
          </a:prstGeom>
          <a:solidFill>
            <a:srgbClr val="0076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rgbClr val="00458B"/>
              </a:solidFill>
              <a:latin typeface="Calibri"/>
              <a:ea typeface="Calibri"/>
              <a:cs typeface="Calibri"/>
              <a:sym typeface="Calibri"/>
            </a:endParaRPr>
          </a:p>
        </p:txBody>
      </p:sp>
      <p:sp>
        <p:nvSpPr>
          <p:cNvPr id="302" name="Shape 302"/>
          <p:cNvSpPr/>
          <p:nvPr/>
        </p:nvSpPr>
        <p:spPr>
          <a:xfrm>
            <a:off x="5909524" y="1366148"/>
            <a:ext cx="914400" cy="686435"/>
          </a:xfrm>
          <a:prstGeom prst="mathEqual">
            <a:avLst>
              <a:gd name="adj1" fmla="val 23520"/>
              <a:gd name="adj2" fmla="val 11760"/>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rgbClr val="00458B"/>
              </a:solidFill>
              <a:latin typeface="Calibri"/>
              <a:ea typeface="Calibri"/>
              <a:cs typeface="Calibri"/>
              <a:sym typeface="Calibri"/>
            </a:endParaRPr>
          </a:p>
        </p:txBody>
      </p:sp>
      <p:sp>
        <p:nvSpPr>
          <p:cNvPr id="303" name="Shape 303"/>
          <p:cNvSpPr/>
          <p:nvPr/>
        </p:nvSpPr>
        <p:spPr>
          <a:xfrm>
            <a:off x="6985378" y="1289060"/>
            <a:ext cx="1905000" cy="800841"/>
          </a:xfrm>
          <a:prstGeom prst="roundRect">
            <a:avLst>
              <a:gd name="adj" fmla="val 16667"/>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Arial"/>
              <a:buNone/>
            </a:pPr>
            <a:r>
              <a:rPr lang="en-US" sz="1800" b="1" dirty="0" smtClean="0">
                <a:solidFill>
                  <a:srgbClr val="FFFFFF"/>
                </a:solidFill>
                <a:latin typeface="Arial"/>
                <a:ea typeface="Arial"/>
                <a:cs typeface="Arial"/>
                <a:sym typeface="Arial"/>
              </a:rPr>
              <a:t>27,000+ </a:t>
            </a:r>
            <a:endParaRPr dirty="0"/>
          </a:p>
          <a:p>
            <a:pPr marL="0" marR="0" lvl="0" indent="0" algn="ctr" rtl="0">
              <a:spcBef>
                <a:spcPts val="0"/>
              </a:spcBef>
              <a:spcAft>
                <a:spcPts val="0"/>
              </a:spcAft>
              <a:buClr>
                <a:srgbClr val="FFFFFF"/>
              </a:buClr>
              <a:buSzPts val="1800"/>
              <a:buFont typeface="Arial"/>
              <a:buNone/>
            </a:pPr>
            <a:r>
              <a:rPr lang="en-US" sz="1800" b="1" dirty="0">
                <a:solidFill>
                  <a:srgbClr val="FFFFFF"/>
                </a:solidFill>
                <a:latin typeface="Arial"/>
                <a:ea typeface="Arial"/>
                <a:cs typeface="Arial"/>
                <a:sym typeface="Arial"/>
              </a:rPr>
              <a:t>‘known’  </a:t>
            </a:r>
            <a:endParaRPr dirty="0"/>
          </a:p>
          <a:p>
            <a:pPr marL="0" marR="0" lvl="0" indent="0" algn="ctr" rtl="0">
              <a:spcBef>
                <a:spcPts val="0"/>
              </a:spcBef>
              <a:spcAft>
                <a:spcPts val="0"/>
              </a:spcAft>
              <a:buClr>
                <a:srgbClr val="FFFFFF"/>
              </a:buClr>
              <a:buSzPts val="1800"/>
              <a:buFont typeface="Arial"/>
              <a:buNone/>
            </a:pPr>
            <a:r>
              <a:rPr lang="en-US" sz="1800" b="1" dirty="0">
                <a:solidFill>
                  <a:srgbClr val="FFFFFF"/>
                </a:solidFill>
                <a:latin typeface="Arial"/>
                <a:ea typeface="Arial"/>
                <a:cs typeface="Arial"/>
                <a:sym typeface="Arial"/>
              </a:rPr>
              <a:t>TOTAL</a:t>
            </a:r>
            <a:endParaRPr sz="1800" b="1" dirty="0">
              <a:solidFill>
                <a:srgbClr val="FFFFFF"/>
              </a:solidFill>
              <a:latin typeface="Arial"/>
              <a:ea typeface="Arial"/>
              <a:cs typeface="Arial"/>
              <a:sym typeface="Arial"/>
            </a:endParaRPr>
          </a:p>
        </p:txBody>
      </p:sp>
      <p:sp>
        <p:nvSpPr>
          <p:cNvPr id="21" name="Shape 298"/>
          <p:cNvSpPr/>
          <p:nvPr/>
        </p:nvSpPr>
        <p:spPr>
          <a:xfrm>
            <a:off x="5627734" y="3125253"/>
            <a:ext cx="1448806" cy="686435"/>
          </a:xfrm>
          <a:prstGeom prst="roundRect">
            <a:avLst>
              <a:gd name="adj" fmla="val 16667"/>
            </a:avLst>
          </a:prstGeom>
          <a:solidFill>
            <a:srgbClr val="FEFEF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95959"/>
              </a:buClr>
              <a:buSzPts val="1800"/>
              <a:buFont typeface="Arial"/>
              <a:buNone/>
            </a:pPr>
            <a:endParaRPr lang="en-US" sz="1800" b="1" dirty="0" smtClean="0">
              <a:solidFill>
                <a:srgbClr val="595959"/>
              </a:solidFill>
              <a:latin typeface="Arial"/>
              <a:ea typeface="Arial"/>
              <a:cs typeface="Arial"/>
              <a:sym typeface="Arial"/>
            </a:endParaRPr>
          </a:p>
          <a:p>
            <a:pPr marL="0" marR="0" lvl="0" indent="0" algn="ctr" rtl="0">
              <a:spcBef>
                <a:spcPts val="0"/>
              </a:spcBef>
              <a:spcAft>
                <a:spcPts val="0"/>
              </a:spcAft>
              <a:buClr>
                <a:srgbClr val="595959"/>
              </a:buClr>
              <a:buSzPts val="1800"/>
              <a:buFont typeface="Arial"/>
              <a:buNone/>
            </a:pPr>
            <a:r>
              <a:rPr lang="en-US" sz="1800" b="1" dirty="0" smtClean="0">
                <a:solidFill>
                  <a:srgbClr val="595959"/>
                </a:solidFill>
                <a:latin typeface="Arial"/>
                <a:ea typeface="Arial"/>
                <a:cs typeface="Arial"/>
                <a:sym typeface="Arial"/>
              </a:rPr>
              <a:t>Dentists/ Optoms.</a:t>
            </a:r>
          </a:p>
          <a:p>
            <a:pPr marL="0" marR="0" lvl="0" indent="0" algn="ctr" rtl="0">
              <a:spcBef>
                <a:spcPts val="0"/>
              </a:spcBef>
              <a:spcAft>
                <a:spcPts val="0"/>
              </a:spcAft>
              <a:buClr>
                <a:srgbClr val="595959"/>
              </a:buClr>
              <a:buSzPts val="1800"/>
              <a:buFont typeface="Arial"/>
              <a:buNone/>
            </a:pPr>
            <a:endParaRPr sz="1800" b="1" dirty="0">
              <a:solidFill>
                <a:srgbClr val="59595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5878"/>
            <a:ext cx="8229600" cy="8580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6C0"/>
              </a:buClr>
              <a:buSzPts val="3500"/>
              <a:buFont typeface="Arial"/>
              <a:buNone/>
            </a:pPr>
            <a:r>
              <a:rPr lang="en-US" sz="3500" b="1" i="0" u="none" strike="noStrike" cap="none" dirty="0">
                <a:solidFill>
                  <a:srgbClr val="0076C0"/>
                </a:solidFill>
                <a:latin typeface="Arial"/>
                <a:ea typeface="Arial"/>
                <a:cs typeface="Arial"/>
                <a:sym typeface="Arial"/>
              </a:rPr>
              <a:t>AADE Strategic Plan 2016-2018</a:t>
            </a:r>
            <a:endParaRPr dirty="0"/>
          </a:p>
        </p:txBody>
      </p:sp>
      <p:pic>
        <p:nvPicPr>
          <p:cNvPr id="309" name="Shape 309"/>
          <p:cNvPicPr preferRelativeResize="0">
            <a:picLocks noGrp="1"/>
          </p:cNvPicPr>
          <p:nvPr>
            <p:ph type="body" idx="1"/>
          </p:nvPr>
        </p:nvPicPr>
        <p:blipFill rotWithShape="1">
          <a:blip r:embed="rId3">
            <a:alphaModFix/>
          </a:blip>
          <a:srcRect/>
          <a:stretch/>
        </p:blipFill>
        <p:spPr>
          <a:xfrm>
            <a:off x="2057400" y="715992"/>
            <a:ext cx="4800600" cy="4401225"/>
          </a:xfrm>
          <a:prstGeom prst="rect">
            <a:avLst/>
          </a:prstGeom>
          <a:noFill/>
          <a:ln>
            <a:noFill/>
          </a:ln>
        </p:spPr>
      </p:pic>
      <p:sp>
        <p:nvSpPr>
          <p:cNvPr id="310" name="Shape 310"/>
          <p:cNvSpPr txBox="1"/>
          <p:nvPr/>
        </p:nvSpPr>
        <p:spPr>
          <a:xfrm>
            <a:off x="121920" y="4632960"/>
            <a:ext cx="420624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62626"/>
                </a:solidFill>
                <a:latin typeface="Calibri"/>
                <a:ea typeface="Calibri"/>
                <a:cs typeface="Calibri"/>
                <a:sym typeface="Calibri"/>
              </a:rPr>
              <a:t>www.diabeteseducator.org</a:t>
            </a:r>
            <a:endParaRPr sz="2000" dirty="0">
              <a:solidFill>
                <a:srgbClr val="26262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2372</TotalTime>
  <Words>5472</Words>
  <Application>Microsoft Office PowerPoint</Application>
  <PresentationFormat>Custom</PresentationFormat>
  <Paragraphs>844</Paragraphs>
  <Slides>59</Slides>
  <Notes>59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Arial</vt:lpstr>
      <vt:lpstr>Carme</vt:lpstr>
      <vt:lpstr>Corbel</vt:lpstr>
      <vt:lpstr>Georgia</vt:lpstr>
      <vt:lpstr>Noto Sans Symbols</vt:lpstr>
      <vt:lpstr>Times</vt:lpstr>
      <vt:lpstr>Calibri</vt:lpstr>
      <vt:lpstr>Office Theme</vt:lpstr>
      <vt:lpstr>1_Office Theme</vt:lpstr>
      <vt:lpstr>Custom Design</vt:lpstr>
      <vt:lpstr>PowerPoint Presentation</vt:lpstr>
      <vt:lpstr>     </vt:lpstr>
      <vt:lpstr>PowerPoint Presentation</vt:lpstr>
      <vt:lpstr>PowerPoint Presentation</vt:lpstr>
      <vt:lpstr>Disclosure to Participants</vt:lpstr>
      <vt:lpstr>Presentation Objectives</vt:lpstr>
      <vt:lpstr>PowerPoint Presentation</vt:lpstr>
      <vt:lpstr>About us……</vt:lpstr>
      <vt:lpstr>AADE Strategic Plan 2016-2018</vt:lpstr>
      <vt:lpstr>The 7 Cs in Leadership</vt:lpstr>
      <vt:lpstr>So What do we do… really?</vt:lpstr>
      <vt:lpstr>PowerPoint Presentation</vt:lpstr>
      <vt:lpstr>Population Health</vt:lpstr>
      <vt:lpstr>The Chronic Care Model</vt:lpstr>
      <vt:lpstr>IHI Triple (Quadruple) AIM Enterprise</vt:lpstr>
      <vt:lpstr>PowerPoint Presentation</vt:lpstr>
      <vt:lpstr>PowerPoint Presentation</vt:lpstr>
      <vt:lpstr>PowerPoint Presentation</vt:lpstr>
      <vt:lpstr>Population Health framework…..</vt:lpstr>
      <vt:lpstr>Health Assessment</vt:lpstr>
      <vt:lpstr>Social Determinants of Health</vt:lpstr>
      <vt:lpstr>Health Disparities and Health Equity</vt:lpstr>
      <vt:lpstr>Question…</vt:lpstr>
      <vt:lpstr>Risk Stratification</vt:lpstr>
      <vt:lpstr>Risk Stratification</vt:lpstr>
      <vt:lpstr>Stratification Criteria</vt:lpstr>
      <vt:lpstr>Key Stratification considerations</vt:lpstr>
      <vt:lpstr>Disease Registries</vt:lpstr>
      <vt:lpstr>Clinical Management Pathways</vt:lpstr>
      <vt:lpstr>Engagement</vt:lpstr>
      <vt:lpstr>For engagement success….</vt:lpstr>
      <vt:lpstr>          PAM</vt:lpstr>
      <vt:lpstr>Population Health  Patient Centered Care</vt:lpstr>
      <vt:lpstr>Question…</vt:lpstr>
      <vt:lpstr>Community Health Workers</vt:lpstr>
      <vt:lpstr>PowerPoint Presentation</vt:lpstr>
      <vt:lpstr>Connected Health COMMUNITIES</vt:lpstr>
      <vt:lpstr>PowerPoint Presentation</vt:lpstr>
      <vt:lpstr>PowerPoint Presentation</vt:lpstr>
      <vt:lpstr>PowerPoint Presentation</vt:lpstr>
      <vt:lpstr>Payment Models</vt:lpstr>
      <vt:lpstr>Alternative Payment Models</vt:lpstr>
      <vt:lpstr>Connected Health Initiative</vt:lpstr>
      <vt:lpstr>PowerPoint Presentation</vt:lpstr>
      <vt:lpstr>PowerPoint Presentation</vt:lpstr>
      <vt:lpstr>PowerPoint Presentation</vt:lpstr>
      <vt:lpstr>Population Health Registries</vt:lpstr>
      <vt:lpstr>Population Health Outcomes</vt:lpstr>
      <vt:lpstr>PowerPoint Presentation</vt:lpstr>
      <vt:lpstr>PowerPoint Presentation</vt:lpstr>
      <vt:lpstr>PowerPoint Presentation</vt:lpstr>
      <vt:lpstr>PowerPoint Presentation</vt:lpstr>
      <vt:lpstr> </vt:lpstr>
      <vt:lpstr>PowerPoint Presentation</vt:lpstr>
      <vt:lpstr>Key CDE Strategies to Drive Change</vt:lpstr>
      <vt:lpstr>Apply our Skillsets to Ourselves….  </vt:lpstr>
      <vt:lpstr>PowerPoint Presentation</vt:lpstr>
      <vt:lpstr>Population Health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Olveda, Joan</dc:creator>
  <cp:lastModifiedBy>Windows User</cp:lastModifiedBy>
  <cp:revision>229</cp:revision>
  <cp:lastPrinted>2018-08-13T15:35:25Z</cp:lastPrinted>
  <dcterms:modified xsi:type="dcterms:W3CDTF">2018-08-17T14:32:43Z</dcterms:modified>
</cp:coreProperties>
</file>