
<file path=[Content_Types].xml><?xml version="1.0" encoding="utf-8"?>
<Types xmlns="http://schemas.openxmlformats.org/package/2006/content-types">
  <Default Extension="png" ContentType="image/png"/>
  <Default Extension="BMP" ContentType="image/bmp"/>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02" r:id="rId1"/>
  </p:sldMasterIdLst>
  <p:notesMasterIdLst>
    <p:notesMasterId r:id="rId67"/>
  </p:notesMasterIdLst>
  <p:sldIdLst>
    <p:sldId id="270" r:id="rId2"/>
    <p:sldId id="271" r:id="rId3"/>
    <p:sldId id="386" r:id="rId4"/>
    <p:sldId id="256" r:id="rId5"/>
    <p:sldId id="339" r:id="rId6"/>
    <p:sldId id="292" r:id="rId7"/>
    <p:sldId id="307" r:id="rId8"/>
    <p:sldId id="257" r:id="rId9"/>
    <p:sldId id="340" r:id="rId10"/>
    <p:sldId id="385" r:id="rId11"/>
    <p:sldId id="344" r:id="rId12"/>
    <p:sldId id="342" r:id="rId13"/>
    <p:sldId id="343" r:id="rId14"/>
    <p:sldId id="341" r:id="rId15"/>
    <p:sldId id="345" r:id="rId16"/>
    <p:sldId id="346" r:id="rId17"/>
    <p:sldId id="347" r:id="rId18"/>
    <p:sldId id="358" r:id="rId19"/>
    <p:sldId id="359" r:id="rId20"/>
    <p:sldId id="263" r:id="rId21"/>
    <p:sldId id="264" r:id="rId22"/>
    <p:sldId id="265" r:id="rId23"/>
    <p:sldId id="351" r:id="rId24"/>
    <p:sldId id="380" r:id="rId25"/>
    <p:sldId id="381" r:id="rId26"/>
    <p:sldId id="355" r:id="rId27"/>
    <p:sldId id="306" r:id="rId28"/>
    <p:sldId id="301" r:id="rId29"/>
    <p:sldId id="305" r:id="rId30"/>
    <p:sldId id="313" r:id="rId31"/>
    <p:sldId id="303" r:id="rId32"/>
    <p:sldId id="321" r:id="rId33"/>
    <p:sldId id="320" r:id="rId34"/>
    <p:sldId id="354" r:id="rId35"/>
    <p:sldId id="302" r:id="rId36"/>
    <p:sldId id="276" r:id="rId37"/>
    <p:sldId id="288" r:id="rId38"/>
    <p:sldId id="319" r:id="rId39"/>
    <p:sldId id="384" r:id="rId40"/>
    <p:sldId id="366" r:id="rId41"/>
    <p:sldId id="365" r:id="rId42"/>
    <p:sldId id="289" r:id="rId43"/>
    <p:sldId id="368" r:id="rId44"/>
    <p:sldId id="324" r:id="rId45"/>
    <p:sldId id="375" r:id="rId46"/>
    <p:sldId id="318" r:id="rId47"/>
    <p:sldId id="376" r:id="rId48"/>
    <p:sldId id="290" r:id="rId49"/>
    <p:sldId id="325" r:id="rId50"/>
    <p:sldId id="326" r:id="rId51"/>
    <p:sldId id="377" r:id="rId52"/>
    <p:sldId id="291" r:id="rId53"/>
    <p:sldId id="378" r:id="rId54"/>
    <p:sldId id="327" r:id="rId55"/>
    <p:sldId id="294" r:id="rId56"/>
    <p:sldId id="369" r:id="rId57"/>
    <p:sldId id="370" r:id="rId58"/>
    <p:sldId id="371" r:id="rId59"/>
    <p:sldId id="372" r:id="rId60"/>
    <p:sldId id="373" r:id="rId61"/>
    <p:sldId id="382" r:id="rId62"/>
    <p:sldId id="383" r:id="rId63"/>
    <p:sldId id="374" r:id="rId64"/>
    <p:sldId id="328" r:id="rId65"/>
    <p:sldId id="364"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14" autoAdjust="0"/>
    <p:restoredTop sz="94660"/>
  </p:normalViewPr>
  <p:slideViewPr>
    <p:cSldViewPr snapToGrid="0">
      <p:cViewPr varScale="1">
        <p:scale>
          <a:sx n="82" d="100"/>
          <a:sy n="82" d="100"/>
        </p:scale>
        <p:origin x="105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0359AF-F0B7-48E9-834F-0639F0C0E7B6}" type="datetimeFigureOut">
              <a:rPr lang="en-US" smtClean="0"/>
              <a:t>8/18/2018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55238-77BF-4757-9496-EB31737D7441}" type="slidenum">
              <a:rPr lang="en-US" smtClean="0"/>
              <a:t>‹#›</a:t>
            </a:fld>
            <a:endParaRPr lang="en-US" dirty="0"/>
          </a:p>
        </p:txBody>
      </p:sp>
    </p:spTree>
    <p:extLst>
      <p:ext uri="{BB962C8B-B14F-4D97-AF65-F5344CB8AC3E}">
        <p14:creationId xmlns:p14="http://schemas.microsoft.com/office/powerpoint/2010/main" val="3799767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innerbody.com/image_urinov/dige05-new.html"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www.innerbody.com/image_digeov/card10-new2.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1CE050F-AB49-6145-B5BA-6FE297C463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87589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55238-77BF-4757-9496-EB31737D7441}" type="slidenum">
              <a:rPr lang="en-US" smtClean="0"/>
              <a:t>43</a:t>
            </a:fld>
            <a:endParaRPr lang="en-US" dirty="0"/>
          </a:p>
        </p:txBody>
      </p:sp>
    </p:spTree>
    <p:extLst>
      <p:ext uri="{BB962C8B-B14F-4D97-AF65-F5344CB8AC3E}">
        <p14:creationId xmlns:p14="http://schemas.microsoft.com/office/powerpoint/2010/main" val="31043032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Exercise recommendation is unchanged for those with CKD</a:t>
            </a:r>
          </a:p>
        </p:txBody>
      </p:sp>
      <p:sp>
        <p:nvSpPr>
          <p:cNvPr id="4" name="Slide Number Placeholder 3"/>
          <p:cNvSpPr>
            <a:spLocks noGrp="1"/>
          </p:cNvSpPr>
          <p:nvPr>
            <p:ph type="sldNum" sz="quarter" idx="10"/>
          </p:nvPr>
        </p:nvSpPr>
        <p:spPr/>
        <p:txBody>
          <a:bodyPr/>
          <a:lstStyle/>
          <a:p>
            <a:fld id="{69C55238-77BF-4757-9496-EB31737D7441}" type="slidenum">
              <a:rPr lang="en-US" smtClean="0"/>
              <a:t>46</a:t>
            </a:fld>
            <a:endParaRPr lang="en-US" dirty="0"/>
          </a:p>
        </p:txBody>
      </p:sp>
    </p:spTree>
    <p:extLst>
      <p:ext uri="{BB962C8B-B14F-4D97-AF65-F5344CB8AC3E}">
        <p14:creationId xmlns:p14="http://schemas.microsoft.com/office/powerpoint/2010/main" val="2435282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55238-77BF-4757-9496-EB31737D7441}" type="slidenum">
              <a:rPr lang="en-US" smtClean="0"/>
              <a:t>63</a:t>
            </a:fld>
            <a:endParaRPr lang="en-US" dirty="0"/>
          </a:p>
        </p:txBody>
      </p:sp>
    </p:spTree>
    <p:extLst>
      <p:ext uri="{BB962C8B-B14F-4D97-AF65-F5344CB8AC3E}">
        <p14:creationId xmlns:p14="http://schemas.microsoft.com/office/powerpoint/2010/main" val="2008325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D9C039-41F8-4EF7-92CA-3AF7750DF427}" type="slidenum">
              <a:rPr lang="en-US" smtClean="0"/>
              <a:t>3</a:t>
            </a:fld>
            <a:endParaRPr lang="en-US" dirty="0"/>
          </a:p>
        </p:txBody>
      </p:sp>
    </p:spTree>
    <p:extLst>
      <p:ext uri="{BB962C8B-B14F-4D97-AF65-F5344CB8AC3E}">
        <p14:creationId xmlns:p14="http://schemas.microsoft.com/office/powerpoint/2010/main" val="130262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55238-77BF-4757-9496-EB31737D7441}" type="slidenum">
              <a:rPr lang="en-US" smtClean="0"/>
              <a:t>12</a:t>
            </a:fld>
            <a:endParaRPr lang="en-US" dirty="0"/>
          </a:p>
        </p:txBody>
      </p:sp>
    </p:spTree>
    <p:extLst>
      <p:ext uri="{BB962C8B-B14F-4D97-AF65-F5344CB8AC3E}">
        <p14:creationId xmlns:p14="http://schemas.microsoft.com/office/powerpoint/2010/main" val="1005682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a:t>
            </a:r>
            <a:r>
              <a:rPr lang="en-US" sz="1200" b="1" i="0" u="none" strike="noStrike" kern="1200" dirty="0">
                <a:solidFill>
                  <a:schemeClr val="tx1"/>
                </a:solidFill>
                <a:effectLst/>
                <a:latin typeface="+mn-lt"/>
                <a:ea typeface="+mn-ea"/>
                <a:cs typeface="+mn-cs"/>
                <a:hlinkClick r:id="rId3"/>
              </a:rPr>
              <a:t>kidneys</a:t>
            </a:r>
            <a:r>
              <a:rPr lang="en-US" sz="1200" b="0" i="0" u="none" strike="noStrike" kern="1200" dirty="0">
                <a:solidFill>
                  <a:schemeClr val="tx1"/>
                </a:solidFill>
                <a:effectLst/>
                <a:latin typeface="+mn-lt"/>
                <a:ea typeface="+mn-ea"/>
                <a:cs typeface="+mn-cs"/>
              </a:rPr>
              <a:t> are a pair of bean-shaped organs found along the posterior wall of the abdominal cavity in the retroperitoneal space next to the vertebral column. They sit next tore located between the T12-L3 vertebrae. The left kidney is located slightly higher than the right kidney because the right side of the </a:t>
            </a:r>
            <a:r>
              <a:rPr lang="en-US" sz="1200" b="1" i="0" u="none" strike="noStrike" kern="1200" dirty="0">
                <a:solidFill>
                  <a:schemeClr val="tx1"/>
                </a:solidFill>
                <a:effectLst/>
                <a:latin typeface="+mn-lt"/>
                <a:ea typeface="+mn-ea"/>
                <a:cs typeface="+mn-cs"/>
                <a:hlinkClick r:id="rId4"/>
              </a:rPr>
              <a:t>liver</a:t>
            </a:r>
            <a:r>
              <a:rPr lang="en-US" sz="1200" b="0" i="0" u="none" strike="noStrike" kern="1200" dirty="0">
                <a:solidFill>
                  <a:schemeClr val="tx1"/>
                </a:solidFill>
                <a:effectLst/>
                <a:latin typeface="+mn-lt"/>
                <a:ea typeface="+mn-ea"/>
                <a:cs typeface="+mn-cs"/>
              </a:rPr>
              <a:t> is much larger than the left side. They perform several functions; we will discuss in a moment. The hylum is the indention of the kidneys and is where nerves, lymphatics and arteries and viens enter and exit the kidneys. The outer portion of the kidney is the cortex and the inner portion is the medulla. The Medulla is made up of 10-18 pyramids.  The pyramids form minor calyces and then major calyces. Urine collects in the pelvis and then exits out of the ureter.</a:t>
            </a:r>
            <a:endParaRPr lang="en-US" dirty="0"/>
          </a:p>
        </p:txBody>
      </p:sp>
      <p:sp>
        <p:nvSpPr>
          <p:cNvPr id="4" name="Slide Number Placeholder 3"/>
          <p:cNvSpPr>
            <a:spLocks noGrp="1"/>
          </p:cNvSpPr>
          <p:nvPr>
            <p:ph type="sldNum" sz="quarter" idx="10"/>
          </p:nvPr>
        </p:nvSpPr>
        <p:spPr/>
        <p:txBody>
          <a:bodyPr/>
          <a:lstStyle/>
          <a:p>
            <a:fld id="{69C55238-77BF-4757-9496-EB31737D7441}" type="slidenum">
              <a:rPr lang="en-US" smtClean="0"/>
              <a:t>20</a:t>
            </a:fld>
            <a:endParaRPr lang="en-US" dirty="0"/>
          </a:p>
        </p:txBody>
      </p:sp>
    </p:spTree>
    <p:extLst>
      <p:ext uri="{BB962C8B-B14F-4D97-AF65-F5344CB8AC3E}">
        <p14:creationId xmlns:p14="http://schemas.microsoft.com/office/powerpoint/2010/main" val="1882827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kidneys filter about 150 liters of blood per day. We have about 5 liters of blood. So, the kidneys filter the entire blood volume 30 times per day. This is more than once every hour. Blood flows into the kidney by the afferent arteries and then divides into submental, interlobar, and arcurate arteries. Cortical ratiate arteries supply blood to the cortex of the kidney where capillary bundles are located. These capillaries are called glomeruli. The glomerulus is where filtration occurs. The nephron is the filtering unit. There are about 1 million nephrons in each kidney. Each nephron is made up of the renal corpusle and the renal tubule. The renal corpuscle contains the capillaries and boman’s capsule which is where filtration begins.  As blood passes through the capillaries, water and sodium are filtered and go into renal capsule. Renal cells surround the glomerulus. Once blood flows into the glomerulus, water and sodium as well as some other solutes pass through the endothelial lining of the  capillary and into Boman’s capsule. The epithelium of the lining is surrounded by finger-like projections called podocytes; which will become an important component of the anatomy; we will talk about this more in a few moments. Between the podocytes are spaces that only allow small particles to pass through and blocks large particles such as proteins and red blood cells. The filtrate then goes through the proximal tubule, the loop of henle and the distal tubule before going into the calyces to be excreted. This is where the filtrate becomes fine-tuned. </a:t>
            </a:r>
          </a:p>
        </p:txBody>
      </p:sp>
      <p:sp>
        <p:nvSpPr>
          <p:cNvPr id="4" name="Slide Number Placeholder 3"/>
          <p:cNvSpPr>
            <a:spLocks noGrp="1"/>
          </p:cNvSpPr>
          <p:nvPr>
            <p:ph type="sldNum" sz="quarter" idx="10"/>
          </p:nvPr>
        </p:nvSpPr>
        <p:spPr/>
        <p:txBody>
          <a:bodyPr/>
          <a:lstStyle/>
          <a:p>
            <a:fld id="{69C55238-77BF-4757-9496-EB31737D7441}" type="slidenum">
              <a:rPr lang="en-US" smtClean="0"/>
              <a:t>21</a:t>
            </a:fld>
            <a:endParaRPr lang="en-US" dirty="0"/>
          </a:p>
        </p:txBody>
      </p:sp>
    </p:spTree>
    <p:extLst>
      <p:ext uri="{BB962C8B-B14F-4D97-AF65-F5344CB8AC3E}">
        <p14:creationId xmlns:p14="http://schemas.microsoft.com/office/powerpoint/2010/main" val="273385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69C55238-77BF-4757-9496-EB31737D7441}" type="slidenum">
              <a:rPr lang="en-US" smtClean="0"/>
              <a:t>28</a:t>
            </a:fld>
            <a:endParaRPr lang="en-US" dirty="0"/>
          </a:p>
        </p:txBody>
      </p:sp>
    </p:spTree>
    <p:extLst>
      <p:ext uri="{BB962C8B-B14F-4D97-AF65-F5344CB8AC3E}">
        <p14:creationId xmlns:p14="http://schemas.microsoft.com/office/powerpoint/2010/main" val="706601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to assess urine albumin in a spot urine sample Assumption: the ratio of albumin to creatinine in the spot urine correlates to the amount excreted in 24 hours</a:t>
            </a:r>
          </a:p>
          <a:p>
            <a:r>
              <a:rPr lang="en-US" dirty="0"/>
              <a:t>Expressed as mg of albumin per gm of creatinine. (There is about 1 gm of creatinine in the urine in 24 hours.) So, the result of the albumin level is expressed in mg/day</a:t>
            </a:r>
          </a:p>
          <a:p>
            <a:r>
              <a:rPr lang="en-US" dirty="0"/>
              <a:t>UACR </a:t>
            </a:r>
            <a:r>
              <a:rPr lang="en-US" u="sng" dirty="0"/>
              <a:t>&lt;</a:t>
            </a:r>
            <a:r>
              <a:rPr lang="en-US" dirty="0"/>
              <a:t> 30 mg/g is “normal”, Microalbuminuria is 30-300 mg, Macroalbuminuria &gt;300 mg/g, </a:t>
            </a:r>
          </a:p>
        </p:txBody>
      </p:sp>
      <p:sp>
        <p:nvSpPr>
          <p:cNvPr id="4" name="Slide Number Placeholder 3"/>
          <p:cNvSpPr>
            <a:spLocks noGrp="1"/>
          </p:cNvSpPr>
          <p:nvPr>
            <p:ph type="sldNum" sz="quarter" idx="10"/>
          </p:nvPr>
        </p:nvSpPr>
        <p:spPr/>
        <p:txBody>
          <a:bodyPr/>
          <a:lstStyle/>
          <a:p>
            <a:fld id="{69C55238-77BF-4757-9496-EB31737D7441}" type="slidenum">
              <a:rPr lang="en-US" smtClean="0"/>
              <a:t>31</a:t>
            </a:fld>
            <a:endParaRPr lang="en-US" dirty="0"/>
          </a:p>
        </p:txBody>
      </p:sp>
    </p:spTree>
    <p:extLst>
      <p:ext uri="{BB962C8B-B14F-4D97-AF65-F5344CB8AC3E}">
        <p14:creationId xmlns:p14="http://schemas.microsoft.com/office/powerpoint/2010/main" val="374633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Other common names for UACR include microalbumin, urine albumin, albumin-to-creatinine ratio and microalbumin/creatinine ratio.</a:t>
            </a:r>
            <a:endParaRPr lang="en-US" sz="1400" dirty="0"/>
          </a:p>
          <a:p>
            <a:endParaRPr lang="en-US" dirty="0"/>
          </a:p>
        </p:txBody>
      </p:sp>
      <p:sp>
        <p:nvSpPr>
          <p:cNvPr id="4" name="Slide Number Placeholder 3"/>
          <p:cNvSpPr>
            <a:spLocks noGrp="1"/>
          </p:cNvSpPr>
          <p:nvPr>
            <p:ph type="sldNum" sz="quarter" idx="10"/>
          </p:nvPr>
        </p:nvSpPr>
        <p:spPr/>
        <p:txBody>
          <a:bodyPr/>
          <a:lstStyle/>
          <a:p>
            <a:fld id="{69C55238-77BF-4757-9496-EB31737D7441}" type="slidenum">
              <a:rPr lang="en-US" smtClean="0"/>
              <a:t>37</a:t>
            </a:fld>
            <a:endParaRPr lang="en-US" dirty="0"/>
          </a:p>
        </p:txBody>
      </p:sp>
    </p:spTree>
    <p:extLst>
      <p:ext uri="{BB962C8B-B14F-4D97-AF65-F5344CB8AC3E}">
        <p14:creationId xmlns:p14="http://schemas.microsoft.com/office/powerpoint/2010/main" val="883682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55238-77BF-4757-9496-EB31737D7441}" type="slidenum">
              <a:rPr lang="en-US" smtClean="0"/>
              <a:t>42</a:t>
            </a:fld>
            <a:endParaRPr lang="en-US" dirty="0"/>
          </a:p>
        </p:txBody>
      </p:sp>
    </p:spTree>
    <p:extLst>
      <p:ext uri="{BB962C8B-B14F-4D97-AF65-F5344CB8AC3E}">
        <p14:creationId xmlns:p14="http://schemas.microsoft.com/office/powerpoint/2010/main" val="49714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036" indent="0" algn="ctr">
              <a:buNone/>
              <a:defRPr>
                <a:solidFill>
                  <a:schemeClr val="tx1">
                    <a:tint val="75000"/>
                  </a:schemeClr>
                </a:solidFill>
              </a:defRPr>
            </a:lvl2pPr>
            <a:lvl3pPr marL="1218072" indent="0" algn="ctr">
              <a:buNone/>
              <a:defRPr>
                <a:solidFill>
                  <a:schemeClr val="tx1">
                    <a:tint val="75000"/>
                  </a:schemeClr>
                </a:solidFill>
              </a:defRPr>
            </a:lvl3pPr>
            <a:lvl4pPr marL="1827108" indent="0" algn="ctr">
              <a:buNone/>
              <a:defRPr>
                <a:solidFill>
                  <a:schemeClr val="tx1">
                    <a:tint val="75000"/>
                  </a:schemeClr>
                </a:solidFill>
              </a:defRPr>
            </a:lvl4pPr>
            <a:lvl5pPr marL="2436144" indent="0" algn="ctr">
              <a:buNone/>
              <a:defRPr>
                <a:solidFill>
                  <a:schemeClr val="tx1">
                    <a:tint val="75000"/>
                  </a:schemeClr>
                </a:solidFill>
              </a:defRPr>
            </a:lvl5pPr>
            <a:lvl6pPr marL="3045181" indent="0" algn="ctr">
              <a:buNone/>
              <a:defRPr>
                <a:solidFill>
                  <a:schemeClr val="tx1">
                    <a:tint val="75000"/>
                  </a:schemeClr>
                </a:solidFill>
              </a:defRPr>
            </a:lvl6pPr>
            <a:lvl7pPr marL="3654217" indent="0" algn="ctr">
              <a:buNone/>
              <a:defRPr>
                <a:solidFill>
                  <a:schemeClr val="tx1">
                    <a:tint val="75000"/>
                  </a:schemeClr>
                </a:solidFill>
              </a:defRPr>
            </a:lvl7pPr>
            <a:lvl8pPr marL="4263253" indent="0" algn="ctr">
              <a:buNone/>
              <a:defRPr>
                <a:solidFill>
                  <a:schemeClr val="tx1">
                    <a:tint val="75000"/>
                  </a:schemeClr>
                </a:solidFill>
              </a:defRPr>
            </a:lvl8pPr>
            <a:lvl9pPr marL="487228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E20A659-11B8-8E41-9AC8-9727A97C0372}" type="datetimeFigureOut">
              <a:rPr lang="en-US" smtClean="0"/>
              <a:t>8/18/2018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C6E7D4-4D97-9940-B173-4C0F5037F33F}" type="slidenum">
              <a:rPr lang="en-US" smtClean="0"/>
              <a:t>‹#›</a:t>
            </a:fld>
            <a:endParaRPr lang="en-US" dirty="0"/>
          </a:p>
        </p:txBody>
      </p:sp>
    </p:spTree>
    <p:extLst>
      <p:ext uri="{BB962C8B-B14F-4D97-AF65-F5344CB8AC3E}">
        <p14:creationId xmlns:p14="http://schemas.microsoft.com/office/powerpoint/2010/main" val="1643747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20A659-11B8-8E41-9AC8-9727A97C0372}" type="datetimeFigureOut">
              <a:rPr lang="en-US" smtClean="0"/>
              <a:t>8/18/2018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C6E7D4-4D97-9940-B173-4C0F5037F33F}" type="slidenum">
              <a:rPr lang="en-US" smtClean="0"/>
              <a:t>‹#›</a:t>
            </a:fld>
            <a:endParaRPr lang="en-US" dirty="0"/>
          </a:p>
        </p:txBody>
      </p:sp>
    </p:spTree>
    <p:extLst>
      <p:ext uri="{BB962C8B-B14F-4D97-AF65-F5344CB8AC3E}">
        <p14:creationId xmlns:p14="http://schemas.microsoft.com/office/powerpoint/2010/main" val="770190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926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6"/>
            <a:ext cx="8026400" cy="43926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20A659-11B8-8E41-9AC8-9727A97C0372}" type="datetimeFigureOut">
              <a:rPr lang="en-US" smtClean="0"/>
              <a:t>8/18/2018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C6E7D4-4D97-9940-B173-4C0F5037F33F}" type="slidenum">
              <a:rPr lang="en-US" smtClean="0"/>
              <a:t>‹#›</a:t>
            </a:fld>
            <a:endParaRPr lang="en-US" dirty="0"/>
          </a:p>
        </p:txBody>
      </p:sp>
    </p:spTree>
    <p:extLst>
      <p:ext uri="{BB962C8B-B14F-4D97-AF65-F5344CB8AC3E}">
        <p14:creationId xmlns:p14="http://schemas.microsoft.com/office/powerpoint/2010/main" val="14290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20A659-11B8-8E41-9AC8-9727A97C0372}" type="datetimeFigureOut">
              <a:rPr lang="en-US" smtClean="0"/>
              <a:t>8/18/2018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C6E7D4-4D97-9940-B173-4C0F5037F33F}" type="slidenum">
              <a:rPr lang="en-US" smtClean="0"/>
              <a:t>‹#›</a:t>
            </a:fld>
            <a:endParaRPr lang="en-US" dirty="0"/>
          </a:p>
        </p:txBody>
      </p:sp>
    </p:spTree>
    <p:extLst>
      <p:ext uri="{BB962C8B-B14F-4D97-AF65-F5344CB8AC3E}">
        <p14:creationId xmlns:p14="http://schemas.microsoft.com/office/powerpoint/2010/main" val="2852806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5328"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2664">
                <a:solidFill>
                  <a:schemeClr val="tx1">
                    <a:tint val="75000"/>
                  </a:schemeClr>
                </a:solidFill>
              </a:defRPr>
            </a:lvl1pPr>
            <a:lvl2pPr marL="609036" indent="0">
              <a:buNone/>
              <a:defRPr sz="2398">
                <a:solidFill>
                  <a:schemeClr val="tx1">
                    <a:tint val="75000"/>
                  </a:schemeClr>
                </a:solidFill>
              </a:defRPr>
            </a:lvl2pPr>
            <a:lvl3pPr marL="1218072" indent="0">
              <a:buNone/>
              <a:defRPr sz="2131">
                <a:solidFill>
                  <a:schemeClr val="tx1">
                    <a:tint val="75000"/>
                  </a:schemeClr>
                </a:solidFill>
              </a:defRPr>
            </a:lvl3pPr>
            <a:lvl4pPr marL="1827108" indent="0">
              <a:buNone/>
              <a:defRPr sz="1865">
                <a:solidFill>
                  <a:schemeClr val="tx1">
                    <a:tint val="75000"/>
                  </a:schemeClr>
                </a:solidFill>
              </a:defRPr>
            </a:lvl4pPr>
            <a:lvl5pPr marL="2436144" indent="0">
              <a:buNone/>
              <a:defRPr sz="1865">
                <a:solidFill>
                  <a:schemeClr val="tx1">
                    <a:tint val="75000"/>
                  </a:schemeClr>
                </a:solidFill>
              </a:defRPr>
            </a:lvl5pPr>
            <a:lvl6pPr marL="3045181" indent="0">
              <a:buNone/>
              <a:defRPr sz="1865">
                <a:solidFill>
                  <a:schemeClr val="tx1">
                    <a:tint val="75000"/>
                  </a:schemeClr>
                </a:solidFill>
              </a:defRPr>
            </a:lvl6pPr>
            <a:lvl7pPr marL="3654217" indent="0">
              <a:buNone/>
              <a:defRPr sz="1865">
                <a:solidFill>
                  <a:schemeClr val="tx1">
                    <a:tint val="75000"/>
                  </a:schemeClr>
                </a:solidFill>
              </a:defRPr>
            </a:lvl7pPr>
            <a:lvl8pPr marL="4263253" indent="0">
              <a:buNone/>
              <a:defRPr sz="1865">
                <a:solidFill>
                  <a:schemeClr val="tx1">
                    <a:tint val="75000"/>
                  </a:schemeClr>
                </a:solidFill>
              </a:defRPr>
            </a:lvl8pPr>
            <a:lvl9pPr marL="4872289" indent="0">
              <a:buNone/>
              <a:defRPr sz="186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20A659-11B8-8E41-9AC8-9727A97C0372}" type="datetimeFigureOut">
              <a:rPr lang="en-US" smtClean="0"/>
              <a:t>8/18/2018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4C6E7D4-4D97-9940-B173-4C0F5037F33F}" type="slidenum">
              <a:rPr lang="en-US" smtClean="0"/>
              <a:t>‹#›</a:t>
            </a:fld>
            <a:endParaRPr lang="en-US" dirty="0"/>
          </a:p>
        </p:txBody>
      </p:sp>
    </p:spTree>
    <p:extLst>
      <p:ext uri="{BB962C8B-B14F-4D97-AF65-F5344CB8AC3E}">
        <p14:creationId xmlns:p14="http://schemas.microsoft.com/office/powerpoint/2010/main" val="2936424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1739"/>
            <a:ext cx="5384800" cy="3397250"/>
          </a:xfrm>
        </p:spPr>
        <p:txBody>
          <a:bodyPr/>
          <a:lstStyle>
            <a:lvl1pPr>
              <a:defRPr sz="3730"/>
            </a:lvl1pPr>
            <a:lvl2pPr>
              <a:defRPr sz="3197"/>
            </a:lvl2pPr>
            <a:lvl3pPr>
              <a:defRPr sz="2664"/>
            </a:lvl3pPr>
            <a:lvl4pPr>
              <a:defRPr sz="2398"/>
            </a:lvl4pPr>
            <a:lvl5pPr>
              <a:defRPr sz="2398"/>
            </a:lvl5pPr>
            <a:lvl6pPr>
              <a:defRPr sz="2398"/>
            </a:lvl6pPr>
            <a:lvl7pPr>
              <a:defRPr sz="2398"/>
            </a:lvl7pPr>
            <a:lvl8pPr>
              <a:defRPr sz="2398"/>
            </a:lvl8pPr>
            <a:lvl9pPr>
              <a:defRPr sz="23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1739"/>
            <a:ext cx="5384800" cy="3397250"/>
          </a:xfrm>
        </p:spPr>
        <p:txBody>
          <a:bodyPr/>
          <a:lstStyle>
            <a:lvl1pPr>
              <a:defRPr sz="3730"/>
            </a:lvl1pPr>
            <a:lvl2pPr>
              <a:defRPr sz="3197"/>
            </a:lvl2pPr>
            <a:lvl3pPr>
              <a:defRPr sz="2664"/>
            </a:lvl3pPr>
            <a:lvl4pPr>
              <a:defRPr sz="2398"/>
            </a:lvl4pPr>
            <a:lvl5pPr>
              <a:defRPr sz="2398"/>
            </a:lvl5pPr>
            <a:lvl6pPr>
              <a:defRPr sz="2398"/>
            </a:lvl6pPr>
            <a:lvl7pPr>
              <a:defRPr sz="2398"/>
            </a:lvl7pPr>
            <a:lvl8pPr>
              <a:defRPr sz="2398"/>
            </a:lvl8pPr>
            <a:lvl9pPr>
              <a:defRPr sz="23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20A659-11B8-8E41-9AC8-9727A97C0372}" type="datetimeFigureOut">
              <a:rPr lang="en-US" smtClean="0"/>
              <a:t>8/18/2018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C6E7D4-4D97-9940-B173-4C0F5037F33F}" type="slidenum">
              <a:rPr lang="en-US" smtClean="0"/>
              <a:t>‹#›</a:t>
            </a:fld>
            <a:endParaRPr lang="en-US" dirty="0"/>
          </a:p>
        </p:txBody>
      </p:sp>
    </p:spTree>
    <p:extLst>
      <p:ext uri="{BB962C8B-B14F-4D97-AF65-F5344CB8AC3E}">
        <p14:creationId xmlns:p14="http://schemas.microsoft.com/office/powerpoint/2010/main" val="3975457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3197" b="1"/>
            </a:lvl1pPr>
            <a:lvl2pPr marL="609036" indent="0">
              <a:buNone/>
              <a:defRPr sz="2664" b="1"/>
            </a:lvl2pPr>
            <a:lvl3pPr marL="1218072" indent="0">
              <a:buNone/>
              <a:defRPr sz="2398" b="1"/>
            </a:lvl3pPr>
            <a:lvl4pPr marL="1827108" indent="0">
              <a:buNone/>
              <a:defRPr sz="2131" b="1"/>
            </a:lvl4pPr>
            <a:lvl5pPr marL="2436144" indent="0">
              <a:buNone/>
              <a:defRPr sz="2131" b="1"/>
            </a:lvl5pPr>
            <a:lvl6pPr marL="3045181" indent="0">
              <a:buNone/>
              <a:defRPr sz="2131" b="1"/>
            </a:lvl6pPr>
            <a:lvl7pPr marL="3654217" indent="0">
              <a:buNone/>
              <a:defRPr sz="2131" b="1"/>
            </a:lvl7pPr>
            <a:lvl8pPr marL="4263253" indent="0">
              <a:buNone/>
              <a:defRPr sz="2131" b="1"/>
            </a:lvl8pPr>
            <a:lvl9pPr marL="4872289" indent="0">
              <a:buNone/>
              <a:defRPr sz="2131"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197"/>
            </a:lvl1pPr>
            <a:lvl2pPr>
              <a:defRPr sz="2664"/>
            </a:lvl2pPr>
            <a:lvl3pPr>
              <a:defRPr sz="2398"/>
            </a:lvl3pPr>
            <a:lvl4pPr>
              <a:defRPr sz="2131"/>
            </a:lvl4pPr>
            <a:lvl5pPr>
              <a:defRPr sz="2131"/>
            </a:lvl5pPr>
            <a:lvl6pPr>
              <a:defRPr sz="2131"/>
            </a:lvl6pPr>
            <a:lvl7pPr>
              <a:defRPr sz="2131"/>
            </a:lvl7pPr>
            <a:lvl8pPr>
              <a:defRPr sz="2131"/>
            </a:lvl8pPr>
            <a:lvl9pPr>
              <a:defRPr sz="213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3197" b="1"/>
            </a:lvl1pPr>
            <a:lvl2pPr marL="609036" indent="0">
              <a:buNone/>
              <a:defRPr sz="2664" b="1"/>
            </a:lvl2pPr>
            <a:lvl3pPr marL="1218072" indent="0">
              <a:buNone/>
              <a:defRPr sz="2398" b="1"/>
            </a:lvl3pPr>
            <a:lvl4pPr marL="1827108" indent="0">
              <a:buNone/>
              <a:defRPr sz="2131" b="1"/>
            </a:lvl4pPr>
            <a:lvl5pPr marL="2436144" indent="0">
              <a:buNone/>
              <a:defRPr sz="2131" b="1"/>
            </a:lvl5pPr>
            <a:lvl6pPr marL="3045181" indent="0">
              <a:buNone/>
              <a:defRPr sz="2131" b="1"/>
            </a:lvl6pPr>
            <a:lvl7pPr marL="3654217" indent="0">
              <a:buNone/>
              <a:defRPr sz="2131" b="1"/>
            </a:lvl7pPr>
            <a:lvl8pPr marL="4263253" indent="0">
              <a:buNone/>
              <a:defRPr sz="2131" b="1"/>
            </a:lvl8pPr>
            <a:lvl9pPr marL="4872289" indent="0">
              <a:buNone/>
              <a:defRPr sz="2131"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197"/>
            </a:lvl1pPr>
            <a:lvl2pPr>
              <a:defRPr sz="2664"/>
            </a:lvl2pPr>
            <a:lvl3pPr>
              <a:defRPr sz="2398"/>
            </a:lvl3pPr>
            <a:lvl4pPr>
              <a:defRPr sz="2131"/>
            </a:lvl4pPr>
            <a:lvl5pPr>
              <a:defRPr sz="2131"/>
            </a:lvl5pPr>
            <a:lvl6pPr>
              <a:defRPr sz="2131"/>
            </a:lvl6pPr>
            <a:lvl7pPr>
              <a:defRPr sz="2131"/>
            </a:lvl7pPr>
            <a:lvl8pPr>
              <a:defRPr sz="2131"/>
            </a:lvl8pPr>
            <a:lvl9pPr>
              <a:defRPr sz="213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20A659-11B8-8E41-9AC8-9727A97C0372}" type="datetimeFigureOut">
              <a:rPr lang="en-US" smtClean="0"/>
              <a:t>8/18/2018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4C6E7D4-4D97-9940-B173-4C0F5037F33F}" type="slidenum">
              <a:rPr lang="en-US" smtClean="0"/>
              <a:t>‹#›</a:t>
            </a:fld>
            <a:endParaRPr lang="en-US" dirty="0"/>
          </a:p>
        </p:txBody>
      </p:sp>
    </p:spTree>
    <p:extLst>
      <p:ext uri="{BB962C8B-B14F-4D97-AF65-F5344CB8AC3E}">
        <p14:creationId xmlns:p14="http://schemas.microsoft.com/office/powerpoint/2010/main" val="555729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20A659-11B8-8E41-9AC8-9727A97C0372}" type="datetimeFigureOut">
              <a:rPr lang="en-US" smtClean="0"/>
              <a:t>8/18/2018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4C6E7D4-4D97-9940-B173-4C0F5037F33F}" type="slidenum">
              <a:rPr lang="en-US" smtClean="0"/>
              <a:t>‹#›</a:t>
            </a:fld>
            <a:endParaRPr lang="en-US" dirty="0"/>
          </a:p>
        </p:txBody>
      </p:sp>
    </p:spTree>
    <p:extLst>
      <p:ext uri="{BB962C8B-B14F-4D97-AF65-F5344CB8AC3E}">
        <p14:creationId xmlns:p14="http://schemas.microsoft.com/office/powerpoint/2010/main" val="1456398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20A659-11B8-8E41-9AC8-9727A97C0372}" type="datetimeFigureOut">
              <a:rPr lang="en-US" smtClean="0"/>
              <a:t>8/18/2018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4C6E7D4-4D97-9940-B173-4C0F5037F33F}" type="slidenum">
              <a:rPr lang="en-US" smtClean="0"/>
              <a:t>‹#›</a:t>
            </a:fld>
            <a:endParaRPr lang="en-US" dirty="0"/>
          </a:p>
        </p:txBody>
      </p:sp>
    </p:spTree>
    <p:extLst>
      <p:ext uri="{BB962C8B-B14F-4D97-AF65-F5344CB8AC3E}">
        <p14:creationId xmlns:p14="http://schemas.microsoft.com/office/powerpoint/2010/main" val="3752161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1"/>
          </a:xfrm>
        </p:spPr>
        <p:txBody>
          <a:bodyPr anchor="b"/>
          <a:lstStyle>
            <a:lvl1pPr algn="l">
              <a:defRPr sz="2664" b="1"/>
            </a:lvl1pPr>
          </a:lstStyle>
          <a:p>
            <a:r>
              <a:rPr lang="en-US"/>
              <a:t>Click to edit Master title style</a:t>
            </a:r>
          </a:p>
        </p:txBody>
      </p:sp>
      <p:sp>
        <p:nvSpPr>
          <p:cNvPr id="3" name="Content Placeholder 2"/>
          <p:cNvSpPr>
            <a:spLocks noGrp="1"/>
          </p:cNvSpPr>
          <p:nvPr>
            <p:ph idx="1"/>
          </p:nvPr>
        </p:nvSpPr>
        <p:spPr>
          <a:xfrm>
            <a:off x="4766733" y="273050"/>
            <a:ext cx="6815667" cy="5853113"/>
          </a:xfrm>
        </p:spPr>
        <p:txBody>
          <a:bodyPr/>
          <a:lstStyle>
            <a:lvl1pPr>
              <a:defRPr sz="4263"/>
            </a:lvl1pPr>
            <a:lvl2pPr>
              <a:defRPr sz="3730"/>
            </a:lvl2pPr>
            <a:lvl3pPr>
              <a:defRPr sz="3197"/>
            </a:lvl3pPr>
            <a:lvl4pPr>
              <a:defRPr sz="2664"/>
            </a:lvl4pPr>
            <a:lvl5pPr>
              <a:defRPr sz="2664"/>
            </a:lvl5pPr>
            <a:lvl6pPr>
              <a:defRPr sz="2664"/>
            </a:lvl6pPr>
            <a:lvl7pPr>
              <a:defRPr sz="2664"/>
            </a:lvl7pPr>
            <a:lvl8pPr>
              <a:defRPr sz="2664"/>
            </a:lvl8pPr>
            <a:lvl9pPr>
              <a:defRPr sz="26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1"/>
            <a:ext cx="4011084" cy="4691063"/>
          </a:xfrm>
        </p:spPr>
        <p:txBody>
          <a:bodyPr/>
          <a:lstStyle>
            <a:lvl1pPr marL="0" indent="0">
              <a:buNone/>
              <a:defRPr sz="1865"/>
            </a:lvl1pPr>
            <a:lvl2pPr marL="609036" indent="0">
              <a:buNone/>
              <a:defRPr sz="1599"/>
            </a:lvl2pPr>
            <a:lvl3pPr marL="1218072" indent="0">
              <a:buNone/>
              <a:defRPr sz="1332"/>
            </a:lvl3pPr>
            <a:lvl4pPr marL="1827108" indent="0">
              <a:buNone/>
              <a:defRPr sz="1199"/>
            </a:lvl4pPr>
            <a:lvl5pPr marL="2436144" indent="0">
              <a:buNone/>
              <a:defRPr sz="1199"/>
            </a:lvl5pPr>
            <a:lvl6pPr marL="3045181" indent="0">
              <a:buNone/>
              <a:defRPr sz="1199"/>
            </a:lvl6pPr>
            <a:lvl7pPr marL="3654217" indent="0">
              <a:buNone/>
              <a:defRPr sz="1199"/>
            </a:lvl7pPr>
            <a:lvl8pPr marL="4263253" indent="0">
              <a:buNone/>
              <a:defRPr sz="1199"/>
            </a:lvl8pPr>
            <a:lvl9pPr marL="4872289" indent="0">
              <a:buNone/>
              <a:defRPr sz="1199"/>
            </a:lvl9pPr>
          </a:lstStyle>
          <a:p>
            <a:pPr lvl="0"/>
            <a:r>
              <a:rPr lang="en-US"/>
              <a:t>Click to edit Master text styles</a:t>
            </a:r>
          </a:p>
        </p:txBody>
      </p:sp>
      <p:sp>
        <p:nvSpPr>
          <p:cNvPr id="5" name="Date Placeholder 4"/>
          <p:cNvSpPr>
            <a:spLocks noGrp="1"/>
          </p:cNvSpPr>
          <p:nvPr>
            <p:ph type="dt" sz="half" idx="10"/>
          </p:nvPr>
        </p:nvSpPr>
        <p:spPr/>
        <p:txBody>
          <a:bodyPr/>
          <a:lstStyle/>
          <a:p>
            <a:fld id="{FE20A659-11B8-8E41-9AC8-9727A97C0372}" type="datetimeFigureOut">
              <a:rPr lang="en-US" smtClean="0"/>
              <a:t>8/18/2018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C6E7D4-4D97-9940-B173-4C0F5037F33F}" type="slidenum">
              <a:rPr lang="en-US" smtClean="0"/>
              <a:t>‹#›</a:t>
            </a:fld>
            <a:endParaRPr lang="en-US" dirty="0"/>
          </a:p>
        </p:txBody>
      </p:sp>
    </p:spTree>
    <p:extLst>
      <p:ext uri="{BB962C8B-B14F-4D97-AF65-F5344CB8AC3E}">
        <p14:creationId xmlns:p14="http://schemas.microsoft.com/office/powerpoint/2010/main" val="983676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664"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3"/>
            </a:lvl1pPr>
            <a:lvl2pPr marL="609036" indent="0">
              <a:buNone/>
              <a:defRPr sz="3730"/>
            </a:lvl2pPr>
            <a:lvl3pPr marL="1218072" indent="0">
              <a:buNone/>
              <a:defRPr sz="3197"/>
            </a:lvl3pPr>
            <a:lvl4pPr marL="1827108" indent="0">
              <a:buNone/>
              <a:defRPr sz="2664"/>
            </a:lvl4pPr>
            <a:lvl5pPr marL="2436144" indent="0">
              <a:buNone/>
              <a:defRPr sz="2664"/>
            </a:lvl5pPr>
            <a:lvl6pPr marL="3045181" indent="0">
              <a:buNone/>
              <a:defRPr sz="2664"/>
            </a:lvl6pPr>
            <a:lvl7pPr marL="3654217" indent="0">
              <a:buNone/>
              <a:defRPr sz="2664"/>
            </a:lvl7pPr>
            <a:lvl8pPr marL="4263253" indent="0">
              <a:buNone/>
              <a:defRPr sz="2664"/>
            </a:lvl8pPr>
            <a:lvl9pPr marL="4872289" indent="0">
              <a:buNone/>
              <a:defRPr sz="2664"/>
            </a:lvl9pPr>
          </a:lstStyle>
          <a:p>
            <a:endParaRPr lang="en-US" dirty="0"/>
          </a:p>
        </p:txBody>
      </p:sp>
      <p:sp>
        <p:nvSpPr>
          <p:cNvPr id="4" name="Text Placeholder 3"/>
          <p:cNvSpPr>
            <a:spLocks noGrp="1"/>
          </p:cNvSpPr>
          <p:nvPr>
            <p:ph type="body" sz="half" idx="2"/>
          </p:nvPr>
        </p:nvSpPr>
        <p:spPr>
          <a:xfrm>
            <a:off x="2389717" y="5367339"/>
            <a:ext cx="7315200" cy="804861"/>
          </a:xfrm>
        </p:spPr>
        <p:txBody>
          <a:bodyPr/>
          <a:lstStyle>
            <a:lvl1pPr marL="0" indent="0">
              <a:buNone/>
              <a:defRPr sz="1865"/>
            </a:lvl1pPr>
            <a:lvl2pPr marL="609036" indent="0">
              <a:buNone/>
              <a:defRPr sz="1599"/>
            </a:lvl2pPr>
            <a:lvl3pPr marL="1218072" indent="0">
              <a:buNone/>
              <a:defRPr sz="1332"/>
            </a:lvl3pPr>
            <a:lvl4pPr marL="1827108" indent="0">
              <a:buNone/>
              <a:defRPr sz="1199"/>
            </a:lvl4pPr>
            <a:lvl5pPr marL="2436144" indent="0">
              <a:buNone/>
              <a:defRPr sz="1199"/>
            </a:lvl5pPr>
            <a:lvl6pPr marL="3045181" indent="0">
              <a:buNone/>
              <a:defRPr sz="1199"/>
            </a:lvl6pPr>
            <a:lvl7pPr marL="3654217" indent="0">
              <a:buNone/>
              <a:defRPr sz="1199"/>
            </a:lvl7pPr>
            <a:lvl8pPr marL="4263253" indent="0">
              <a:buNone/>
              <a:defRPr sz="1199"/>
            </a:lvl8pPr>
            <a:lvl9pPr marL="4872289" indent="0">
              <a:buNone/>
              <a:defRPr sz="1199"/>
            </a:lvl9pPr>
          </a:lstStyle>
          <a:p>
            <a:pPr lvl="0"/>
            <a:r>
              <a:rPr lang="en-US"/>
              <a:t>Click to edit Master text styles</a:t>
            </a:r>
          </a:p>
        </p:txBody>
      </p:sp>
      <p:sp>
        <p:nvSpPr>
          <p:cNvPr id="5" name="Date Placeholder 4"/>
          <p:cNvSpPr>
            <a:spLocks noGrp="1"/>
          </p:cNvSpPr>
          <p:nvPr>
            <p:ph type="dt" sz="half" idx="10"/>
          </p:nvPr>
        </p:nvSpPr>
        <p:spPr/>
        <p:txBody>
          <a:bodyPr/>
          <a:lstStyle/>
          <a:p>
            <a:fld id="{FE20A659-11B8-8E41-9AC8-9727A97C0372}" type="datetimeFigureOut">
              <a:rPr lang="en-US" smtClean="0"/>
              <a:t>8/18/2018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4C6E7D4-4D97-9940-B173-4C0F5037F33F}" type="slidenum">
              <a:rPr lang="en-US" smtClean="0"/>
              <a:t>‹#›</a:t>
            </a:fld>
            <a:endParaRPr lang="en-US" dirty="0"/>
          </a:p>
        </p:txBody>
      </p:sp>
    </p:spTree>
    <p:extLst>
      <p:ext uri="{BB962C8B-B14F-4D97-AF65-F5344CB8AC3E}">
        <p14:creationId xmlns:p14="http://schemas.microsoft.com/office/powerpoint/2010/main" val="1958346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771397"/>
            <a:ext cx="10972800" cy="646240"/>
          </a:xfrm>
          <a:prstGeom prst="rect">
            <a:avLst/>
          </a:prstGeom>
        </p:spPr>
        <p:txBody>
          <a:bodyPr vert="horz" lIns="91440" tIns="45720" rIns="91440" bIns="45720" rtlCol="0" anchor="ctr">
            <a:noAutofit/>
          </a:bodyPr>
          <a:lstStyle/>
          <a:p>
            <a:r>
              <a:rPr lang="en-US" dirty="0"/>
              <a:t>Headline Here</a:t>
            </a:r>
          </a:p>
        </p:txBody>
      </p:sp>
      <p:sp>
        <p:nvSpPr>
          <p:cNvPr id="3" name="Text Placeholder 2"/>
          <p:cNvSpPr>
            <a:spLocks noGrp="1"/>
          </p:cNvSpPr>
          <p:nvPr>
            <p:ph type="body" idx="1"/>
          </p:nvPr>
        </p:nvSpPr>
        <p:spPr>
          <a:xfrm>
            <a:off x="609600" y="1745795"/>
            <a:ext cx="10972800" cy="4380369"/>
          </a:xfrm>
          <a:prstGeom prst="rect">
            <a:avLst/>
          </a:prstGeom>
        </p:spPr>
        <p:txBody>
          <a:bodyPr vert="horz" lIns="91440" tIns="45720" rIns="91440" bIns="45720" rtlCol="0">
            <a:normAutofit/>
          </a:bodyPr>
          <a:lstStyle/>
          <a:p>
            <a:pPr lvl="0"/>
            <a:endParaRPr lang="en-US"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599">
                <a:solidFill>
                  <a:schemeClr val="tx1">
                    <a:tint val="75000"/>
                  </a:schemeClr>
                </a:solidFill>
              </a:defRPr>
            </a:lvl1pPr>
          </a:lstStyle>
          <a:p>
            <a:fld id="{FE20A659-11B8-8E41-9AC8-9727A97C0372}" type="datetimeFigureOut">
              <a:rPr lang="en-US" smtClean="0"/>
              <a:t>8/18/2018</a:t>
            </a:fld>
            <a:endParaRPr lang="en-US" dirty="0"/>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59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599">
                <a:solidFill>
                  <a:schemeClr val="tx1">
                    <a:tint val="75000"/>
                  </a:schemeClr>
                </a:solidFill>
              </a:defRPr>
            </a:lvl1pPr>
          </a:lstStyle>
          <a:p>
            <a:fld id="{74C6E7D4-4D97-9940-B173-4C0F5037F33F}" type="slidenum">
              <a:rPr lang="en-US" smtClean="0"/>
              <a:t>‹#›</a:t>
            </a:fld>
            <a:endParaRPr lang="en-US" dirty="0"/>
          </a:p>
        </p:txBody>
      </p:sp>
      <p:pic>
        <p:nvPicPr>
          <p:cNvPr id="8" name="Picture 7"/>
          <p:cNvPicPr>
            <a:picLocks noChangeAspect="1"/>
          </p:cNvPicPr>
          <p:nvPr userDrawn="1"/>
        </p:nvPicPr>
        <p:blipFill>
          <a:blip r:embed="rId13"/>
          <a:stretch>
            <a:fillRect/>
          </a:stretch>
        </p:blipFill>
        <p:spPr>
          <a:xfrm>
            <a:off x="10139680" y="6166763"/>
            <a:ext cx="1605280" cy="390841"/>
          </a:xfrm>
          <a:prstGeom prst="rect">
            <a:avLst/>
          </a:prstGeom>
        </p:spPr>
      </p:pic>
    </p:spTree>
    <p:extLst>
      <p:ext uri="{BB962C8B-B14F-4D97-AF65-F5344CB8AC3E}">
        <p14:creationId xmlns:p14="http://schemas.microsoft.com/office/powerpoint/2010/main" val="169927839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609036" rtl="0" eaLnBrk="1" latinLnBrk="0" hangingPunct="1">
        <a:spcBef>
          <a:spcPct val="0"/>
        </a:spcBef>
        <a:buNone/>
        <a:defRPr sz="4662" b="1" i="0" kern="1200" baseline="0">
          <a:solidFill>
            <a:srgbClr val="0076C0"/>
          </a:solidFill>
          <a:latin typeface="Arial"/>
          <a:ea typeface="+mj-ea"/>
          <a:cs typeface="+mj-cs"/>
        </a:defRPr>
      </a:lvl1pPr>
    </p:titleStyle>
    <p:bodyStyle>
      <a:lvl1pPr marL="456777" indent="-456777" algn="l" defTabSz="609036" rtl="0" eaLnBrk="1" latinLnBrk="0" hangingPunct="1">
        <a:spcBef>
          <a:spcPct val="20000"/>
        </a:spcBef>
        <a:buFont typeface="Arial"/>
        <a:buChar char="•"/>
        <a:defRPr sz="4130" kern="1200">
          <a:solidFill>
            <a:schemeClr val="tx1"/>
          </a:solidFill>
          <a:latin typeface="Arial"/>
          <a:ea typeface="+mn-ea"/>
          <a:cs typeface="+mn-cs"/>
        </a:defRPr>
      </a:lvl1pPr>
      <a:lvl2pPr marL="989684" indent="-380648" algn="l" defTabSz="609036" rtl="0" eaLnBrk="1" latinLnBrk="0" hangingPunct="1">
        <a:spcBef>
          <a:spcPct val="20000"/>
        </a:spcBef>
        <a:buFont typeface="Arial"/>
        <a:buChar char="–"/>
        <a:defRPr sz="3730" kern="1200">
          <a:solidFill>
            <a:schemeClr val="tx1"/>
          </a:solidFill>
          <a:latin typeface="+mn-lt"/>
          <a:ea typeface="+mn-ea"/>
          <a:cs typeface="+mn-cs"/>
        </a:defRPr>
      </a:lvl2pPr>
      <a:lvl3pPr marL="1522590" indent="-304518" algn="l" defTabSz="609036" rtl="0" eaLnBrk="1" latinLnBrk="0" hangingPunct="1">
        <a:spcBef>
          <a:spcPct val="20000"/>
        </a:spcBef>
        <a:buFont typeface="Arial"/>
        <a:buChar char="•"/>
        <a:defRPr sz="3197" kern="1200">
          <a:solidFill>
            <a:schemeClr val="tx1"/>
          </a:solidFill>
          <a:latin typeface="+mn-lt"/>
          <a:ea typeface="+mn-ea"/>
          <a:cs typeface="+mn-cs"/>
        </a:defRPr>
      </a:lvl3pPr>
      <a:lvl4pPr marL="2131626" indent="-304518" algn="l" defTabSz="609036" rtl="0" eaLnBrk="1" latinLnBrk="0" hangingPunct="1">
        <a:spcBef>
          <a:spcPct val="20000"/>
        </a:spcBef>
        <a:buFont typeface="Arial"/>
        <a:buChar char="–"/>
        <a:defRPr sz="2664" kern="1200">
          <a:solidFill>
            <a:schemeClr val="tx1"/>
          </a:solidFill>
          <a:latin typeface="+mn-lt"/>
          <a:ea typeface="+mn-ea"/>
          <a:cs typeface="+mn-cs"/>
        </a:defRPr>
      </a:lvl4pPr>
      <a:lvl5pPr marL="2740663" indent="-304518" algn="l" defTabSz="609036" rtl="0" eaLnBrk="1" latinLnBrk="0" hangingPunct="1">
        <a:spcBef>
          <a:spcPct val="20000"/>
        </a:spcBef>
        <a:buFont typeface="Arial"/>
        <a:buChar char="»"/>
        <a:defRPr sz="2664" kern="1200">
          <a:solidFill>
            <a:schemeClr val="tx1"/>
          </a:solidFill>
          <a:latin typeface="+mn-lt"/>
          <a:ea typeface="+mn-ea"/>
          <a:cs typeface="+mn-cs"/>
        </a:defRPr>
      </a:lvl5pPr>
      <a:lvl6pPr marL="3349699" indent="-304518" algn="l" defTabSz="609036" rtl="0" eaLnBrk="1" latinLnBrk="0" hangingPunct="1">
        <a:spcBef>
          <a:spcPct val="20000"/>
        </a:spcBef>
        <a:buFont typeface="Arial"/>
        <a:buChar char="•"/>
        <a:defRPr sz="2664" kern="1200">
          <a:solidFill>
            <a:schemeClr val="tx1"/>
          </a:solidFill>
          <a:latin typeface="+mn-lt"/>
          <a:ea typeface="+mn-ea"/>
          <a:cs typeface="+mn-cs"/>
        </a:defRPr>
      </a:lvl6pPr>
      <a:lvl7pPr marL="3958735" indent="-304518" algn="l" defTabSz="609036" rtl="0" eaLnBrk="1" latinLnBrk="0" hangingPunct="1">
        <a:spcBef>
          <a:spcPct val="20000"/>
        </a:spcBef>
        <a:buFont typeface="Arial"/>
        <a:buChar char="•"/>
        <a:defRPr sz="2664" kern="1200">
          <a:solidFill>
            <a:schemeClr val="tx1"/>
          </a:solidFill>
          <a:latin typeface="+mn-lt"/>
          <a:ea typeface="+mn-ea"/>
          <a:cs typeface="+mn-cs"/>
        </a:defRPr>
      </a:lvl7pPr>
      <a:lvl8pPr marL="4567771" indent="-304518" algn="l" defTabSz="609036" rtl="0" eaLnBrk="1" latinLnBrk="0" hangingPunct="1">
        <a:spcBef>
          <a:spcPct val="20000"/>
        </a:spcBef>
        <a:buFont typeface="Arial"/>
        <a:buChar char="•"/>
        <a:defRPr sz="2664" kern="1200">
          <a:solidFill>
            <a:schemeClr val="tx1"/>
          </a:solidFill>
          <a:latin typeface="+mn-lt"/>
          <a:ea typeface="+mn-ea"/>
          <a:cs typeface="+mn-cs"/>
        </a:defRPr>
      </a:lvl8pPr>
      <a:lvl9pPr marL="5176807" indent="-304518" algn="l" defTabSz="609036" rtl="0" eaLnBrk="1" latinLnBrk="0" hangingPunct="1">
        <a:spcBef>
          <a:spcPct val="20000"/>
        </a:spcBef>
        <a:buFont typeface="Arial"/>
        <a:buChar char="•"/>
        <a:defRPr sz="2664" kern="1200">
          <a:solidFill>
            <a:schemeClr val="tx1"/>
          </a:solidFill>
          <a:latin typeface="+mn-lt"/>
          <a:ea typeface="+mn-ea"/>
          <a:cs typeface="+mn-cs"/>
        </a:defRPr>
      </a:lvl9pPr>
    </p:bodyStyle>
    <p:otherStyle>
      <a:defPPr>
        <a:defRPr lang="en-US"/>
      </a:defPPr>
      <a:lvl1pPr marL="0" algn="l" defTabSz="609036" rtl="0" eaLnBrk="1" latinLnBrk="0" hangingPunct="1">
        <a:defRPr sz="2398" kern="1200">
          <a:solidFill>
            <a:schemeClr val="tx1"/>
          </a:solidFill>
          <a:latin typeface="+mn-lt"/>
          <a:ea typeface="+mn-ea"/>
          <a:cs typeface="+mn-cs"/>
        </a:defRPr>
      </a:lvl1pPr>
      <a:lvl2pPr marL="609036" algn="l" defTabSz="609036" rtl="0" eaLnBrk="1" latinLnBrk="0" hangingPunct="1">
        <a:defRPr sz="2398" kern="1200">
          <a:solidFill>
            <a:schemeClr val="tx1"/>
          </a:solidFill>
          <a:latin typeface="+mn-lt"/>
          <a:ea typeface="+mn-ea"/>
          <a:cs typeface="+mn-cs"/>
        </a:defRPr>
      </a:lvl2pPr>
      <a:lvl3pPr marL="1218072" algn="l" defTabSz="609036" rtl="0" eaLnBrk="1" latinLnBrk="0" hangingPunct="1">
        <a:defRPr sz="2398" kern="1200">
          <a:solidFill>
            <a:schemeClr val="tx1"/>
          </a:solidFill>
          <a:latin typeface="+mn-lt"/>
          <a:ea typeface="+mn-ea"/>
          <a:cs typeface="+mn-cs"/>
        </a:defRPr>
      </a:lvl3pPr>
      <a:lvl4pPr marL="1827108" algn="l" defTabSz="609036" rtl="0" eaLnBrk="1" latinLnBrk="0" hangingPunct="1">
        <a:defRPr sz="2398" kern="1200">
          <a:solidFill>
            <a:schemeClr val="tx1"/>
          </a:solidFill>
          <a:latin typeface="+mn-lt"/>
          <a:ea typeface="+mn-ea"/>
          <a:cs typeface="+mn-cs"/>
        </a:defRPr>
      </a:lvl4pPr>
      <a:lvl5pPr marL="2436144" algn="l" defTabSz="609036" rtl="0" eaLnBrk="1" latinLnBrk="0" hangingPunct="1">
        <a:defRPr sz="2398" kern="1200">
          <a:solidFill>
            <a:schemeClr val="tx1"/>
          </a:solidFill>
          <a:latin typeface="+mn-lt"/>
          <a:ea typeface="+mn-ea"/>
          <a:cs typeface="+mn-cs"/>
        </a:defRPr>
      </a:lvl5pPr>
      <a:lvl6pPr marL="3045181" algn="l" defTabSz="609036" rtl="0" eaLnBrk="1" latinLnBrk="0" hangingPunct="1">
        <a:defRPr sz="2398" kern="1200">
          <a:solidFill>
            <a:schemeClr val="tx1"/>
          </a:solidFill>
          <a:latin typeface="+mn-lt"/>
          <a:ea typeface="+mn-ea"/>
          <a:cs typeface="+mn-cs"/>
        </a:defRPr>
      </a:lvl6pPr>
      <a:lvl7pPr marL="3654217" algn="l" defTabSz="609036" rtl="0" eaLnBrk="1" latinLnBrk="0" hangingPunct="1">
        <a:defRPr sz="2398" kern="1200">
          <a:solidFill>
            <a:schemeClr val="tx1"/>
          </a:solidFill>
          <a:latin typeface="+mn-lt"/>
          <a:ea typeface="+mn-ea"/>
          <a:cs typeface="+mn-cs"/>
        </a:defRPr>
      </a:lvl7pPr>
      <a:lvl8pPr marL="4263253" algn="l" defTabSz="609036" rtl="0" eaLnBrk="1" latinLnBrk="0" hangingPunct="1">
        <a:defRPr sz="2398" kern="1200">
          <a:solidFill>
            <a:schemeClr val="tx1"/>
          </a:solidFill>
          <a:latin typeface="+mn-lt"/>
          <a:ea typeface="+mn-ea"/>
          <a:cs typeface="+mn-cs"/>
        </a:defRPr>
      </a:lvl8pPr>
      <a:lvl9pPr marL="4872289" algn="l" defTabSz="609036" rtl="0" eaLnBrk="1" latinLnBrk="0" hangingPunct="1">
        <a:defRPr sz="23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pepengaussie.blogspot.com/2008_04_27_archive.html" TargetMode="External"/><Relationship Id="rId2" Type="http://schemas.openxmlformats.org/officeDocument/2006/relationships/image" Target="../media/image7.B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ncbi.nlm.nih.gov/pubmed/16874718"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aludaplicada.blogspot.com.es/2012/06/tratamiento-de-diabetes-con-medicina.html"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nancynwilson.com/building-an-online-business-2/"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diabeteseducator.org/docs/default-source/practice/practice-documents/practice-papers/diabetes-and-kidney-disease.pdf?sfvrsn=2"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pepengaussie.blogspot.com/2008_04_27_archive.html" TargetMode="External"/><Relationship Id="rId2" Type="http://schemas.openxmlformats.org/officeDocument/2006/relationships/image" Target="../media/image7.BMP"/><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mmjgwrites.wordpress.com/" TargetMode="External"/><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ADE18_coverppt.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5" y="-13533"/>
            <a:ext cx="12255532" cy="6893737"/>
          </a:xfrm>
          <a:prstGeom prst="rect">
            <a:avLst/>
          </a:prstGeom>
        </p:spPr>
      </p:pic>
      <p:pic>
        <p:nvPicPr>
          <p:cNvPr id="6" name="Picture 5"/>
          <p:cNvPicPr>
            <a:picLocks noChangeAspect="1"/>
          </p:cNvPicPr>
          <p:nvPr/>
        </p:nvPicPr>
        <p:blipFill>
          <a:blip r:embed="rId3"/>
          <a:stretch>
            <a:fillRect/>
          </a:stretch>
        </p:blipFill>
        <p:spPr>
          <a:xfrm>
            <a:off x="154515" y="223483"/>
            <a:ext cx="3772640" cy="812048"/>
          </a:xfrm>
          <a:prstGeom prst="rect">
            <a:avLst/>
          </a:prstGeom>
        </p:spPr>
      </p:pic>
    </p:spTree>
    <p:extLst>
      <p:ext uri="{BB962C8B-B14F-4D97-AF65-F5344CB8AC3E}">
        <p14:creationId xmlns:p14="http://schemas.microsoft.com/office/powerpoint/2010/main" val="3365224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2AC5B-8B54-4D24-8F35-EA8B5A00D507}"/>
              </a:ext>
            </a:extLst>
          </p:cNvPr>
          <p:cNvSpPr>
            <a:spLocks noGrp="1"/>
          </p:cNvSpPr>
          <p:nvPr>
            <p:ph type="title"/>
          </p:nvPr>
        </p:nvSpPr>
        <p:spPr/>
        <p:txBody>
          <a:bodyPr/>
          <a:lstStyle/>
          <a:p>
            <a:r>
              <a:rPr lang="en-US" sz="3500" dirty="0"/>
              <a:t>Overview</a:t>
            </a:r>
          </a:p>
        </p:txBody>
      </p:sp>
      <p:sp>
        <p:nvSpPr>
          <p:cNvPr id="3" name="Content Placeholder 2">
            <a:extLst>
              <a:ext uri="{FF2B5EF4-FFF2-40B4-BE49-F238E27FC236}">
                <a16:creationId xmlns:a16="http://schemas.microsoft.com/office/drawing/2014/main" id="{B7E903EC-2B98-4393-91D6-EB9798EDAC54}"/>
              </a:ext>
            </a:extLst>
          </p:cNvPr>
          <p:cNvSpPr>
            <a:spLocks noGrp="1"/>
          </p:cNvSpPr>
          <p:nvPr>
            <p:ph idx="1"/>
          </p:nvPr>
        </p:nvSpPr>
        <p:spPr/>
        <p:txBody>
          <a:bodyPr/>
          <a:lstStyle/>
          <a:p>
            <a:pPr marL="742950" indent="-742950">
              <a:buAutoNum type="arabicPeriod" startAt="5"/>
            </a:pPr>
            <a:r>
              <a:rPr lang="en-US" sz="3100" dirty="0"/>
              <a:t>Case Study</a:t>
            </a:r>
          </a:p>
          <a:p>
            <a:pPr marL="742950" indent="-742950">
              <a:buAutoNum type="arabicPeriod" startAt="5"/>
            </a:pPr>
            <a:r>
              <a:rPr lang="en-US" sz="3100" dirty="0"/>
              <a:t>Additional information</a:t>
            </a:r>
          </a:p>
          <a:p>
            <a:pPr marL="742950" indent="-742950">
              <a:buAutoNum type="arabicPeriod" startAt="5"/>
            </a:pPr>
            <a:r>
              <a:rPr lang="en-US" sz="3100" dirty="0"/>
              <a:t>Test Your Knowledge</a:t>
            </a:r>
          </a:p>
          <a:p>
            <a:endParaRPr lang="en-US" dirty="0"/>
          </a:p>
        </p:txBody>
      </p:sp>
    </p:spTree>
    <p:extLst>
      <p:ext uri="{BB962C8B-B14F-4D97-AF65-F5344CB8AC3E}">
        <p14:creationId xmlns:p14="http://schemas.microsoft.com/office/powerpoint/2010/main" val="2259080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4DD22-65FC-463E-8935-54C3D5060BA3}"/>
              </a:ext>
            </a:extLst>
          </p:cNvPr>
          <p:cNvSpPr>
            <a:spLocks noGrp="1"/>
          </p:cNvSpPr>
          <p:nvPr>
            <p:ph type="title"/>
          </p:nvPr>
        </p:nvSpPr>
        <p:spPr/>
        <p:txBody>
          <a:bodyPr/>
          <a:lstStyle/>
          <a:p>
            <a:r>
              <a:rPr lang="en-US" sz="3500" dirty="0"/>
              <a:t>Introduction</a:t>
            </a:r>
          </a:p>
        </p:txBody>
      </p:sp>
      <p:pic>
        <p:nvPicPr>
          <p:cNvPr id="27" name="Content Placeholder 26">
            <a:extLst>
              <a:ext uri="{FF2B5EF4-FFF2-40B4-BE49-F238E27FC236}">
                <a16:creationId xmlns:a16="http://schemas.microsoft.com/office/drawing/2014/main" id="{4A003FB8-8CD4-4FEC-A42A-B65D7BEC0A87}"/>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97763" y="1417637"/>
            <a:ext cx="5616661" cy="5402467"/>
          </a:xfrm>
        </p:spPr>
      </p:pic>
    </p:spTree>
    <p:extLst>
      <p:ext uri="{BB962C8B-B14F-4D97-AF65-F5344CB8AC3E}">
        <p14:creationId xmlns:p14="http://schemas.microsoft.com/office/powerpoint/2010/main" val="2008180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224" y="606775"/>
            <a:ext cx="10972800" cy="646240"/>
          </a:xfrm>
        </p:spPr>
        <p:txBody>
          <a:bodyPr/>
          <a:lstStyle/>
          <a:p>
            <a:r>
              <a:rPr lang="en-US" sz="3500" dirty="0"/>
              <a:t>History of DKD</a:t>
            </a:r>
          </a:p>
        </p:txBody>
      </p:sp>
      <p:sp>
        <p:nvSpPr>
          <p:cNvPr id="3" name="Rectangle 2"/>
          <p:cNvSpPr/>
          <p:nvPr/>
        </p:nvSpPr>
        <p:spPr>
          <a:xfrm>
            <a:off x="457199" y="1413976"/>
            <a:ext cx="10223500" cy="4385816"/>
          </a:xfrm>
          <a:prstGeom prst="rect">
            <a:avLst/>
          </a:prstGeom>
        </p:spPr>
        <p:txBody>
          <a:bodyPr wrap="square">
            <a:spAutoFit/>
          </a:bodyPr>
          <a:lstStyle/>
          <a:p>
            <a:pPr marL="285750" indent="-285750">
              <a:buFont typeface="Arial" panose="020B0604020202020204" pitchFamily="34" charset="0"/>
              <a:buChar char="•"/>
            </a:pPr>
            <a:r>
              <a:rPr lang="en-US" sz="3100" dirty="0">
                <a:latin typeface="Arial" panose="020B0604020202020204" pitchFamily="34" charset="0"/>
                <a:cs typeface="Arial" panose="020B0604020202020204" pitchFamily="34" charset="0"/>
              </a:rPr>
              <a:t>Diabetic Nephropathy became more widely recognized in the 1920’s after insulin began to be utilized for treatment of diabetes. </a:t>
            </a:r>
          </a:p>
          <a:p>
            <a:pPr marL="285750" indent="-285750">
              <a:buFont typeface="Arial" panose="020B0604020202020204" pitchFamily="34" charset="0"/>
              <a:buChar char="•"/>
            </a:pPr>
            <a:r>
              <a:rPr lang="en-US" sz="3100" dirty="0">
                <a:latin typeface="Arial" panose="020B0604020202020204" pitchFamily="34" charset="0"/>
                <a:cs typeface="Arial" panose="020B0604020202020204" pitchFamily="34" charset="0"/>
              </a:rPr>
              <a:t>Paul Kimmelstiel and Clifford Wilson detailed nodular renal lesions in 8 maturity-onset (48-68 year old) people with diabetes in 1935 . They barely noted the association with diabetes.</a:t>
            </a:r>
          </a:p>
          <a:p>
            <a:pPr marL="285750" indent="-285750">
              <a:buFont typeface="Arial" panose="020B0604020202020204" pitchFamily="34" charset="0"/>
              <a:buChar char="•"/>
            </a:pPr>
            <a:r>
              <a:rPr lang="en-US" sz="3100" dirty="0">
                <a:latin typeface="Arial" panose="020B0604020202020204" pitchFamily="34" charset="0"/>
                <a:cs typeface="Arial" panose="020B0604020202020204" pitchFamily="34" charset="0"/>
              </a:rPr>
              <a:t>However, in 1941, Arthur Allen clarified the association diabetes and kidney disease.</a:t>
            </a:r>
          </a:p>
        </p:txBody>
      </p:sp>
      <p:sp>
        <p:nvSpPr>
          <p:cNvPr id="4" name="Rectangle 3"/>
          <p:cNvSpPr/>
          <p:nvPr/>
        </p:nvSpPr>
        <p:spPr>
          <a:xfrm>
            <a:off x="457199" y="5693053"/>
            <a:ext cx="9554547" cy="923330"/>
          </a:xfrm>
          <a:prstGeom prst="rect">
            <a:avLst/>
          </a:prstGeom>
        </p:spPr>
        <p:txBody>
          <a:bodyPr wrap="square">
            <a:spAutoFit/>
          </a:bodyPr>
          <a:lstStyle/>
          <a:p>
            <a:br>
              <a:rPr lang="en-US" dirty="0">
                <a:solidFill>
                  <a:srgbClr val="642A8F"/>
                </a:solidFill>
                <a:latin typeface="arial" panose="020B0604020202020204" pitchFamily="34" charset="0"/>
                <a:hlinkClick r:id="rId3"/>
              </a:rPr>
            </a:br>
            <a:r>
              <a:rPr lang="en-US" dirty="0">
                <a:solidFill>
                  <a:srgbClr val="000000"/>
                </a:solidFill>
                <a:latin typeface="arial" panose="020B0604020202020204" pitchFamily="34" charset="0"/>
              </a:rPr>
              <a:t>Cameron JS., </a:t>
            </a:r>
            <a:r>
              <a:rPr lang="en-US" i="1" dirty="0">
                <a:solidFill>
                  <a:srgbClr val="642A8F"/>
                </a:solidFill>
                <a:latin typeface="arial" panose="020B0604020202020204" pitchFamily="34" charset="0"/>
                <a:hlinkClick r:id="rId3"/>
              </a:rPr>
              <a:t>The discovery of diabetic nephropathy: from small print to center stage.</a:t>
            </a:r>
            <a:r>
              <a:rPr lang="en-US" i="1" dirty="0">
                <a:solidFill>
                  <a:srgbClr val="642A8F"/>
                </a:solidFill>
                <a:latin typeface="arial" panose="020B0604020202020204" pitchFamily="34" charset="0"/>
              </a:rPr>
              <a:t> </a:t>
            </a:r>
            <a:r>
              <a:rPr lang="en-US" dirty="0">
                <a:solidFill>
                  <a:srgbClr val="000000"/>
                </a:solidFill>
                <a:latin typeface="arial" panose="020B0604020202020204" pitchFamily="34" charset="0"/>
              </a:rPr>
              <a:t>J Nephrology. 2006 May-Jun;19 Supplement 10:S75-87.</a:t>
            </a:r>
            <a:endParaRPr lang="en-US"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4252450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8343" y="419747"/>
            <a:ext cx="11569700" cy="5839083"/>
          </a:xfrm>
          <a:prstGeom prst="rect">
            <a:avLst/>
          </a:prstGeom>
        </p:spPr>
      </p:pic>
      <p:cxnSp>
        <p:nvCxnSpPr>
          <p:cNvPr id="4" name="Straight Arrow Connector 3">
            <a:extLst>
              <a:ext uri="{FF2B5EF4-FFF2-40B4-BE49-F238E27FC236}">
                <a16:creationId xmlns:a16="http://schemas.microsoft.com/office/drawing/2014/main" id="{AEE6838F-FC34-40F1-867A-A7574BBA1073}"/>
              </a:ext>
            </a:extLst>
          </p:cNvPr>
          <p:cNvCxnSpPr>
            <a:cxnSpLocks/>
          </p:cNvCxnSpPr>
          <p:nvPr/>
        </p:nvCxnSpPr>
        <p:spPr>
          <a:xfrm>
            <a:off x="1819469" y="1763486"/>
            <a:ext cx="0" cy="69046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Star: 5 Points 6">
            <a:extLst>
              <a:ext uri="{FF2B5EF4-FFF2-40B4-BE49-F238E27FC236}">
                <a16:creationId xmlns:a16="http://schemas.microsoft.com/office/drawing/2014/main" id="{E7CBAF33-3F08-4ACB-ADF8-FC2FC4BD467E}"/>
              </a:ext>
            </a:extLst>
          </p:cNvPr>
          <p:cNvSpPr/>
          <p:nvPr/>
        </p:nvSpPr>
        <p:spPr>
          <a:xfrm>
            <a:off x="1572208" y="1315616"/>
            <a:ext cx="494522" cy="569168"/>
          </a:xfrm>
          <a:prstGeom prst="star5">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dirty="0"/>
          </a:p>
        </p:txBody>
      </p:sp>
      <p:sp>
        <p:nvSpPr>
          <p:cNvPr id="2" name="Star: 5 Points 1">
            <a:extLst>
              <a:ext uri="{FF2B5EF4-FFF2-40B4-BE49-F238E27FC236}">
                <a16:creationId xmlns:a16="http://schemas.microsoft.com/office/drawing/2014/main" id="{EE7ADB23-0504-45BA-874A-2C61A81BC470}"/>
              </a:ext>
            </a:extLst>
          </p:cNvPr>
          <p:cNvSpPr/>
          <p:nvPr/>
        </p:nvSpPr>
        <p:spPr>
          <a:xfrm>
            <a:off x="2799183" y="3153748"/>
            <a:ext cx="438539" cy="550506"/>
          </a:xfrm>
          <a:prstGeom prst="star5">
            <a:avLst>
              <a:gd name="adj" fmla="val 23697"/>
              <a:gd name="hf" fmla="val 105146"/>
              <a:gd name="vf" fmla="val 11055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8288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CBDE64-1EC4-46A9-921B-39751C86D956}"/>
              </a:ext>
            </a:extLst>
          </p:cNvPr>
          <p:cNvSpPr>
            <a:spLocks noGrp="1"/>
          </p:cNvSpPr>
          <p:nvPr>
            <p:ph type="title"/>
          </p:nvPr>
        </p:nvSpPr>
        <p:spPr/>
        <p:txBody>
          <a:bodyPr/>
          <a:lstStyle/>
          <a:p>
            <a:r>
              <a:rPr lang="en-US" sz="3500" dirty="0"/>
              <a:t>History of DKD</a:t>
            </a:r>
          </a:p>
        </p:txBody>
      </p:sp>
      <p:sp>
        <p:nvSpPr>
          <p:cNvPr id="4" name="Content Placeholder 3">
            <a:extLst>
              <a:ext uri="{FF2B5EF4-FFF2-40B4-BE49-F238E27FC236}">
                <a16:creationId xmlns:a16="http://schemas.microsoft.com/office/drawing/2014/main" id="{71D2A3D3-2475-4482-B4D4-F1D0C27F1E42}"/>
              </a:ext>
            </a:extLst>
          </p:cNvPr>
          <p:cNvSpPr>
            <a:spLocks noGrp="1"/>
          </p:cNvSpPr>
          <p:nvPr>
            <p:ph idx="1"/>
          </p:nvPr>
        </p:nvSpPr>
        <p:spPr/>
        <p:txBody>
          <a:bodyPr>
            <a:normAutofit/>
          </a:bodyPr>
          <a:lstStyle/>
          <a:p>
            <a:r>
              <a:rPr lang="en-US" sz="3100" dirty="0"/>
              <a:t>It took more than three millennia from the first description of diabetes in 1552 BC to the recognition of an association between diabetes and kidney disease</a:t>
            </a:r>
          </a:p>
          <a:p>
            <a:r>
              <a:rPr lang="en-US" sz="3100" dirty="0"/>
              <a:t>It took only several decades DKD to become the leading cause of ESRD in the United States</a:t>
            </a:r>
          </a:p>
        </p:txBody>
      </p:sp>
      <p:sp>
        <p:nvSpPr>
          <p:cNvPr id="5" name="Footer Placeholder 4">
            <a:extLst>
              <a:ext uri="{FF2B5EF4-FFF2-40B4-BE49-F238E27FC236}">
                <a16:creationId xmlns:a16="http://schemas.microsoft.com/office/drawing/2014/main" id="{59CCFD5B-05F6-4152-B94C-97D7FA2D4C73}"/>
              </a:ext>
            </a:extLst>
          </p:cNvPr>
          <p:cNvSpPr>
            <a:spLocks noGrp="1"/>
          </p:cNvSpPr>
          <p:nvPr>
            <p:ph type="ftr" sz="quarter" idx="11"/>
          </p:nvPr>
        </p:nvSpPr>
        <p:spPr>
          <a:xfrm>
            <a:off x="531845" y="6356352"/>
            <a:ext cx="7494555" cy="365125"/>
          </a:xfrm>
        </p:spPr>
        <p:txBody>
          <a:bodyPr/>
          <a:lstStyle/>
          <a:p>
            <a:r>
              <a:rPr lang="en-US" dirty="0"/>
              <a:t>Alicic R. Z,.  Diabetic kidney disease. CJASN December 07, 2017 vol. 12 no. 12 2032-2045</a:t>
            </a:r>
          </a:p>
        </p:txBody>
      </p:sp>
    </p:spTree>
    <p:extLst>
      <p:ext uri="{BB962C8B-B14F-4D97-AF65-F5344CB8AC3E}">
        <p14:creationId xmlns:p14="http://schemas.microsoft.com/office/powerpoint/2010/main" val="2939153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AB9BBA4-AD2D-4DE6-9490-C862B83335CE}"/>
              </a:ext>
            </a:extLst>
          </p:cNvPr>
          <p:cNvGraphicFramePr>
            <a:graphicFrameLocks noGrp="1"/>
          </p:cNvGraphicFramePr>
          <p:nvPr>
            <p:extLst/>
          </p:nvPr>
        </p:nvGraphicFramePr>
        <p:xfrm>
          <a:off x="205273" y="643813"/>
          <a:ext cx="11812556" cy="5486398"/>
        </p:xfrm>
        <a:graphic>
          <a:graphicData uri="http://schemas.openxmlformats.org/drawingml/2006/table">
            <a:tbl>
              <a:tblPr>
                <a:tableStyleId>{3C2FFA5D-87B4-456A-9821-1D502468CF0F}</a:tableStyleId>
              </a:tblPr>
              <a:tblGrid>
                <a:gridCol w="2362511">
                  <a:extLst>
                    <a:ext uri="{9D8B030D-6E8A-4147-A177-3AD203B41FA5}">
                      <a16:colId xmlns:a16="http://schemas.microsoft.com/office/drawing/2014/main" val="2881389514"/>
                    </a:ext>
                  </a:extLst>
                </a:gridCol>
                <a:gridCol w="1264626">
                  <a:extLst>
                    <a:ext uri="{9D8B030D-6E8A-4147-A177-3AD203B41FA5}">
                      <a16:colId xmlns:a16="http://schemas.microsoft.com/office/drawing/2014/main" val="1106287970"/>
                    </a:ext>
                  </a:extLst>
                </a:gridCol>
                <a:gridCol w="1992217">
                  <a:extLst>
                    <a:ext uri="{9D8B030D-6E8A-4147-A177-3AD203B41FA5}">
                      <a16:colId xmlns:a16="http://schemas.microsoft.com/office/drawing/2014/main" val="3012943039"/>
                    </a:ext>
                  </a:extLst>
                </a:gridCol>
                <a:gridCol w="1375064">
                  <a:extLst>
                    <a:ext uri="{9D8B030D-6E8A-4147-A177-3AD203B41FA5}">
                      <a16:colId xmlns:a16="http://schemas.microsoft.com/office/drawing/2014/main" val="1211890907"/>
                    </a:ext>
                  </a:extLst>
                </a:gridCol>
                <a:gridCol w="4818138">
                  <a:extLst>
                    <a:ext uri="{9D8B030D-6E8A-4147-A177-3AD203B41FA5}">
                      <a16:colId xmlns:a16="http://schemas.microsoft.com/office/drawing/2014/main" val="2709186428"/>
                    </a:ext>
                  </a:extLst>
                </a:gridCol>
              </a:tblGrid>
              <a:tr h="646964">
                <a:tc>
                  <a:txBody>
                    <a:bodyPr/>
                    <a:lstStyle/>
                    <a:p>
                      <a:pPr algn="ctr" fontAlgn="base"/>
                      <a:r>
                        <a:rPr lang="en-US" sz="2400" dirty="0">
                          <a:effectLst/>
                        </a:rPr>
                        <a:t>Trial </a:t>
                      </a:r>
                      <a:endParaRPr lang="en-US" sz="2400" b="1" dirty="0">
                        <a:effectLst/>
                        <a:latin typeface="inherit"/>
                      </a:endParaRPr>
                    </a:p>
                  </a:txBody>
                  <a:tcPr marL="30442" marR="30442" marT="15221" marB="15221" anchor="ctr"/>
                </a:tc>
                <a:tc>
                  <a:txBody>
                    <a:bodyPr/>
                    <a:lstStyle/>
                    <a:p>
                      <a:pPr algn="ctr" fontAlgn="base"/>
                      <a:r>
                        <a:rPr lang="en-US" sz="2400" dirty="0">
                          <a:effectLst/>
                        </a:rPr>
                        <a:t>n </a:t>
                      </a:r>
                      <a:endParaRPr lang="en-US" sz="2400" b="1" dirty="0">
                        <a:effectLst/>
                        <a:latin typeface="inherit"/>
                      </a:endParaRPr>
                    </a:p>
                  </a:txBody>
                  <a:tcPr marL="30442" marR="30442" marT="15221" marB="15221" anchor="ctr"/>
                </a:tc>
                <a:tc>
                  <a:txBody>
                    <a:bodyPr/>
                    <a:lstStyle/>
                    <a:p>
                      <a:pPr algn="ctr" fontAlgn="base"/>
                      <a:r>
                        <a:rPr lang="en-US" sz="2400" dirty="0">
                          <a:effectLst/>
                        </a:rPr>
                        <a:t>Design </a:t>
                      </a:r>
                      <a:endParaRPr lang="en-US" sz="2400" b="1" dirty="0">
                        <a:effectLst/>
                        <a:latin typeface="inherit"/>
                      </a:endParaRPr>
                    </a:p>
                  </a:txBody>
                  <a:tcPr marL="30442" marR="30442" marT="15221" marB="15221" anchor="ctr"/>
                </a:tc>
                <a:tc>
                  <a:txBody>
                    <a:bodyPr/>
                    <a:lstStyle/>
                    <a:p>
                      <a:pPr algn="ctr" fontAlgn="base"/>
                      <a:r>
                        <a:rPr lang="en-US" sz="2400" dirty="0">
                          <a:effectLst/>
                        </a:rPr>
                        <a:t>FU </a:t>
                      </a:r>
                      <a:endParaRPr lang="en-US" sz="2400" b="1" dirty="0">
                        <a:effectLst/>
                        <a:latin typeface="inherit"/>
                      </a:endParaRPr>
                    </a:p>
                  </a:txBody>
                  <a:tcPr marL="30442" marR="30442" marT="15221" marB="15221" anchor="ctr"/>
                </a:tc>
                <a:tc>
                  <a:txBody>
                    <a:bodyPr/>
                    <a:lstStyle/>
                    <a:p>
                      <a:pPr algn="ctr" fontAlgn="base"/>
                      <a:r>
                        <a:rPr lang="en-US" sz="2400" dirty="0">
                          <a:effectLst/>
                        </a:rPr>
                        <a:t>Renal outcome </a:t>
                      </a:r>
                      <a:endParaRPr lang="en-US" sz="2400" b="1" dirty="0">
                        <a:effectLst/>
                        <a:latin typeface="inherit"/>
                      </a:endParaRPr>
                    </a:p>
                  </a:txBody>
                  <a:tcPr marL="30442" marR="30442" marT="15221" marB="15221" anchor="ctr"/>
                </a:tc>
                <a:extLst>
                  <a:ext uri="{0D108BD9-81ED-4DB2-BD59-A6C34878D82A}">
                    <a16:rowId xmlns:a16="http://schemas.microsoft.com/office/drawing/2014/main" val="3879286004"/>
                  </a:ext>
                </a:extLst>
              </a:tr>
              <a:tr h="1682158">
                <a:tc>
                  <a:txBody>
                    <a:bodyPr/>
                    <a:lstStyle/>
                    <a:p>
                      <a:pPr algn="ctr" fontAlgn="base"/>
                      <a:r>
                        <a:rPr lang="en-US" sz="3200" dirty="0">
                          <a:effectLst/>
                        </a:rPr>
                        <a:t>DCCT  </a:t>
                      </a:r>
                      <a:endParaRPr lang="en-US" sz="3200" dirty="0">
                        <a:effectLst/>
                        <a:latin typeface="inherit"/>
                      </a:endParaRPr>
                    </a:p>
                  </a:txBody>
                  <a:tcPr marL="30442" marR="30442" marT="15221" marB="15221" anchor="ctr"/>
                </a:tc>
                <a:tc>
                  <a:txBody>
                    <a:bodyPr/>
                    <a:lstStyle/>
                    <a:p>
                      <a:pPr algn="ctr" fontAlgn="base"/>
                      <a:r>
                        <a:rPr lang="en-US" sz="1800" dirty="0">
                          <a:effectLst/>
                        </a:rPr>
                        <a:t>1441 T1DM </a:t>
                      </a:r>
                      <a:endParaRPr lang="en-US" sz="1800" dirty="0">
                        <a:effectLst/>
                        <a:latin typeface="inherit"/>
                      </a:endParaRPr>
                    </a:p>
                  </a:txBody>
                  <a:tcPr marL="30442" marR="30442" marT="15221" marB="15221" anchor="ctr"/>
                </a:tc>
                <a:tc>
                  <a:txBody>
                    <a:bodyPr/>
                    <a:lstStyle/>
                    <a:p>
                      <a:pPr algn="ctr" fontAlgn="base"/>
                      <a:r>
                        <a:rPr lang="en-US" sz="1800" dirty="0">
                          <a:effectLst/>
                        </a:rPr>
                        <a:t>Intensive versus standard glycemic control </a:t>
                      </a:r>
                      <a:endParaRPr lang="en-US" sz="1800" dirty="0">
                        <a:effectLst/>
                        <a:latin typeface="inherit"/>
                      </a:endParaRPr>
                    </a:p>
                  </a:txBody>
                  <a:tcPr marL="30442" marR="30442" marT="15221" marB="15221" anchor="ctr"/>
                </a:tc>
                <a:tc>
                  <a:txBody>
                    <a:bodyPr/>
                    <a:lstStyle/>
                    <a:p>
                      <a:pPr algn="ctr" fontAlgn="base"/>
                      <a:r>
                        <a:rPr lang="en-US" sz="1800" dirty="0">
                          <a:effectLst/>
                        </a:rPr>
                        <a:t>6.5 years </a:t>
                      </a:r>
                      <a:endParaRPr lang="en-US" sz="1800" dirty="0">
                        <a:effectLst/>
                        <a:latin typeface="inherit"/>
                      </a:endParaRPr>
                    </a:p>
                  </a:txBody>
                  <a:tcPr marL="30442" marR="30442" marT="15221" marB="15221" anchor="ctr"/>
                </a:tc>
                <a:tc>
                  <a:txBody>
                    <a:bodyPr/>
                    <a:lstStyle/>
                    <a:p>
                      <a:pPr algn="ctr" fontAlgn="base"/>
                      <a:r>
                        <a:rPr lang="en-US" sz="1800" dirty="0">
                          <a:effectLst/>
                        </a:rPr>
                        <a:t>Intensive glycemic control versus standard control (HbA</a:t>
                      </a:r>
                      <a:r>
                        <a:rPr lang="en-US" sz="1800" baseline="-25000" dirty="0">
                          <a:effectLst/>
                        </a:rPr>
                        <a:t>1c</a:t>
                      </a:r>
                      <a:r>
                        <a:rPr lang="en-US" sz="1800" dirty="0">
                          <a:effectLst/>
                        </a:rPr>
                        <a:t> 7.3 versus 9.1%) reduced incident micro- and macro-albuminuria by 39 and 54%. </a:t>
                      </a:r>
                      <a:endParaRPr lang="en-US" sz="1800" dirty="0">
                        <a:effectLst/>
                        <a:latin typeface="inherit"/>
                      </a:endParaRPr>
                    </a:p>
                  </a:txBody>
                  <a:tcPr marL="30442" marR="30442" marT="15221" marB="15221" anchor="ctr"/>
                </a:tc>
                <a:extLst>
                  <a:ext uri="{0D108BD9-81ED-4DB2-BD59-A6C34878D82A}">
                    <a16:rowId xmlns:a16="http://schemas.microsoft.com/office/drawing/2014/main" val="2028370986"/>
                  </a:ext>
                </a:extLst>
              </a:tr>
              <a:tr h="1682158">
                <a:tc>
                  <a:txBody>
                    <a:bodyPr/>
                    <a:lstStyle/>
                    <a:p>
                      <a:pPr algn="ctr" fontAlgn="base"/>
                      <a:r>
                        <a:rPr lang="en-US" sz="3200" dirty="0">
                          <a:effectLst/>
                        </a:rPr>
                        <a:t>EDIC/DCCT </a:t>
                      </a:r>
                      <a:r>
                        <a:rPr lang="en-US" sz="1600" dirty="0">
                          <a:effectLst/>
                        </a:rPr>
                        <a:t> </a:t>
                      </a:r>
                      <a:endParaRPr lang="en-US" sz="1600" dirty="0">
                        <a:effectLst/>
                        <a:latin typeface="inherit"/>
                      </a:endParaRPr>
                    </a:p>
                  </a:txBody>
                  <a:tcPr marL="30442" marR="30442" marT="15221" marB="15221" anchor="ctr"/>
                </a:tc>
                <a:tc>
                  <a:txBody>
                    <a:bodyPr/>
                    <a:lstStyle/>
                    <a:p>
                      <a:pPr algn="ctr" fontAlgn="base"/>
                      <a:r>
                        <a:rPr lang="en-US" sz="1800" dirty="0">
                          <a:effectLst/>
                        </a:rPr>
                        <a:t>1441 T1DM </a:t>
                      </a:r>
                      <a:endParaRPr lang="en-US" sz="1800" dirty="0">
                        <a:effectLst/>
                        <a:latin typeface="inherit"/>
                      </a:endParaRPr>
                    </a:p>
                  </a:txBody>
                  <a:tcPr marL="30442" marR="30442" marT="15221" marB="15221" anchor="ctr"/>
                </a:tc>
                <a:tc>
                  <a:txBody>
                    <a:bodyPr/>
                    <a:lstStyle/>
                    <a:p>
                      <a:pPr algn="ctr" fontAlgn="base"/>
                      <a:r>
                        <a:rPr lang="en-US" sz="1800" dirty="0">
                          <a:effectLst/>
                        </a:rPr>
                        <a:t>Intensive versus standard glycemic control </a:t>
                      </a:r>
                      <a:endParaRPr lang="en-US" sz="1800" dirty="0">
                        <a:effectLst/>
                        <a:latin typeface="inherit"/>
                      </a:endParaRPr>
                    </a:p>
                  </a:txBody>
                  <a:tcPr marL="30442" marR="30442" marT="15221" marB="15221" anchor="ctr"/>
                </a:tc>
                <a:tc>
                  <a:txBody>
                    <a:bodyPr/>
                    <a:lstStyle/>
                    <a:p>
                      <a:pPr algn="ctr" fontAlgn="base"/>
                      <a:r>
                        <a:rPr lang="en-US" sz="1800" dirty="0">
                          <a:effectLst/>
                        </a:rPr>
                        <a:t>18 years </a:t>
                      </a:r>
                      <a:endParaRPr lang="en-US" sz="1800" dirty="0">
                        <a:effectLst/>
                        <a:latin typeface="inherit"/>
                      </a:endParaRPr>
                    </a:p>
                  </a:txBody>
                  <a:tcPr marL="30442" marR="30442" marT="15221" marB="15221" anchor="ctr"/>
                </a:tc>
                <a:tc>
                  <a:txBody>
                    <a:bodyPr/>
                    <a:lstStyle/>
                    <a:p>
                      <a:pPr algn="ctr" fontAlgn="base"/>
                      <a:r>
                        <a:rPr lang="en-US" sz="1800" dirty="0">
                          <a:effectLst/>
                        </a:rPr>
                        <a:t>Renoprotective efficacy of intensive glycemic control persisted and resulted in 45% risk reduction of micro-albuminuria at 18 years </a:t>
                      </a:r>
                      <a:endParaRPr lang="en-US" sz="1800" dirty="0">
                        <a:effectLst/>
                        <a:latin typeface="inherit"/>
                      </a:endParaRPr>
                    </a:p>
                  </a:txBody>
                  <a:tcPr marL="30442" marR="30442" marT="15221" marB="15221" anchor="ctr"/>
                </a:tc>
                <a:extLst>
                  <a:ext uri="{0D108BD9-81ED-4DB2-BD59-A6C34878D82A}">
                    <a16:rowId xmlns:a16="http://schemas.microsoft.com/office/drawing/2014/main" val="789635680"/>
                  </a:ext>
                </a:extLst>
              </a:tr>
              <a:tr h="1475118">
                <a:tc>
                  <a:txBody>
                    <a:bodyPr/>
                    <a:lstStyle/>
                    <a:p>
                      <a:pPr algn="ctr" fontAlgn="base"/>
                      <a:r>
                        <a:rPr lang="en-US" sz="3200" dirty="0">
                          <a:effectLst/>
                        </a:rPr>
                        <a:t>UKPDS 33  </a:t>
                      </a:r>
                      <a:endParaRPr lang="en-US" sz="3200" dirty="0">
                        <a:effectLst/>
                        <a:latin typeface="inherit"/>
                      </a:endParaRPr>
                    </a:p>
                  </a:txBody>
                  <a:tcPr marL="30442" marR="30442" marT="15221" marB="15221" anchor="ctr"/>
                </a:tc>
                <a:tc>
                  <a:txBody>
                    <a:bodyPr/>
                    <a:lstStyle/>
                    <a:p>
                      <a:pPr algn="ctr" fontAlgn="base"/>
                      <a:r>
                        <a:rPr lang="en-US" sz="1800" dirty="0">
                          <a:effectLst/>
                        </a:rPr>
                        <a:t>3867 T2DM </a:t>
                      </a:r>
                      <a:endParaRPr lang="en-US" sz="1800" dirty="0">
                        <a:effectLst/>
                        <a:latin typeface="inherit"/>
                      </a:endParaRPr>
                    </a:p>
                  </a:txBody>
                  <a:tcPr marL="30442" marR="30442" marT="15221" marB="15221" anchor="ctr"/>
                </a:tc>
                <a:tc>
                  <a:txBody>
                    <a:bodyPr/>
                    <a:lstStyle/>
                    <a:p>
                      <a:pPr algn="ctr" fontAlgn="base"/>
                      <a:r>
                        <a:rPr lang="en-US" sz="1800" dirty="0">
                          <a:effectLst/>
                        </a:rPr>
                        <a:t>Intensive versus standard glycemic control </a:t>
                      </a:r>
                      <a:endParaRPr lang="en-US" sz="1800" dirty="0">
                        <a:effectLst/>
                        <a:latin typeface="inherit"/>
                      </a:endParaRPr>
                    </a:p>
                  </a:txBody>
                  <a:tcPr marL="30442" marR="30442" marT="15221" marB="15221" anchor="ctr"/>
                </a:tc>
                <a:tc>
                  <a:txBody>
                    <a:bodyPr/>
                    <a:lstStyle/>
                    <a:p>
                      <a:pPr algn="ctr" fontAlgn="base"/>
                      <a:r>
                        <a:rPr lang="en-US" sz="1800" dirty="0">
                          <a:effectLst/>
                        </a:rPr>
                        <a:t>10 years </a:t>
                      </a:r>
                      <a:endParaRPr lang="en-US" sz="1800" dirty="0">
                        <a:effectLst/>
                        <a:latin typeface="inherit"/>
                      </a:endParaRPr>
                    </a:p>
                  </a:txBody>
                  <a:tcPr marL="30442" marR="30442" marT="15221" marB="15221" anchor="ctr"/>
                </a:tc>
                <a:tc>
                  <a:txBody>
                    <a:bodyPr/>
                    <a:lstStyle/>
                    <a:p>
                      <a:pPr algn="ctr" fontAlgn="base"/>
                      <a:r>
                        <a:rPr lang="en-US" sz="1800" dirty="0">
                          <a:effectLst/>
                        </a:rPr>
                        <a:t>Intensive glycemic control versus standard control (HbA</a:t>
                      </a:r>
                      <a:r>
                        <a:rPr lang="en-US" sz="1800" baseline="-25000" dirty="0">
                          <a:effectLst/>
                        </a:rPr>
                        <a:t>1c</a:t>
                      </a:r>
                      <a:r>
                        <a:rPr lang="en-US" sz="1800" dirty="0">
                          <a:effectLst/>
                        </a:rPr>
                        <a:t> 7.0 versus 7.9%) led to 33% risk reduction for micro-albuminuria. </a:t>
                      </a:r>
                      <a:endParaRPr lang="en-US" sz="1800" dirty="0">
                        <a:effectLst/>
                        <a:latin typeface="inherit"/>
                      </a:endParaRPr>
                    </a:p>
                  </a:txBody>
                  <a:tcPr marL="30442" marR="30442" marT="15221" marB="15221" anchor="ctr"/>
                </a:tc>
                <a:extLst>
                  <a:ext uri="{0D108BD9-81ED-4DB2-BD59-A6C34878D82A}">
                    <a16:rowId xmlns:a16="http://schemas.microsoft.com/office/drawing/2014/main" val="466346768"/>
                  </a:ext>
                </a:extLst>
              </a:tr>
            </a:tbl>
          </a:graphicData>
        </a:graphic>
      </p:graphicFrame>
      <p:sp>
        <p:nvSpPr>
          <p:cNvPr id="6" name="Title 5">
            <a:extLst>
              <a:ext uri="{FF2B5EF4-FFF2-40B4-BE49-F238E27FC236}">
                <a16:creationId xmlns:a16="http://schemas.microsoft.com/office/drawing/2014/main" id="{2CCA73FA-1390-4BF3-ACA3-2B5D2AD1B9E6}"/>
              </a:ext>
            </a:extLst>
          </p:cNvPr>
          <p:cNvSpPr>
            <a:spLocks noGrp="1"/>
          </p:cNvSpPr>
          <p:nvPr>
            <p:ph type="title"/>
          </p:nvPr>
        </p:nvSpPr>
        <p:spPr>
          <a:xfrm>
            <a:off x="205273" y="0"/>
            <a:ext cx="11439331" cy="646240"/>
          </a:xfrm>
        </p:spPr>
        <p:txBody>
          <a:bodyPr/>
          <a:lstStyle/>
          <a:p>
            <a:r>
              <a:rPr lang="en-US" sz="3500" dirty="0"/>
              <a:t>Hallmark Studies</a:t>
            </a:r>
          </a:p>
        </p:txBody>
      </p:sp>
    </p:spTree>
    <p:extLst>
      <p:ext uri="{BB962C8B-B14F-4D97-AF65-F5344CB8AC3E}">
        <p14:creationId xmlns:p14="http://schemas.microsoft.com/office/powerpoint/2010/main" val="2221955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A6EC617-B03F-4DD4-A83B-7D3FA15D6031}"/>
              </a:ext>
            </a:extLst>
          </p:cNvPr>
          <p:cNvGraphicFramePr>
            <a:graphicFrameLocks noGrp="1"/>
          </p:cNvGraphicFramePr>
          <p:nvPr>
            <p:extLst/>
          </p:nvPr>
        </p:nvGraphicFramePr>
        <p:xfrm>
          <a:off x="139960" y="439965"/>
          <a:ext cx="11961846" cy="4379913"/>
        </p:xfrm>
        <a:graphic>
          <a:graphicData uri="http://schemas.openxmlformats.org/drawingml/2006/table">
            <a:tbl>
              <a:tblPr>
                <a:tableStyleId>{69C7853C-536D-4A76-A0AE-DD22124D55A5}</a:tableStyleId>
              </a:tblPr>
              <a:tblGrid>
                <a:gridCol w="2658186">
                  <a:extLst>
                    <a:ext uri="{9D8B030D-6E8A-4147-A177-3AD203B41FA5}">
                      <a16:colId xmlns:a16="http://schemas.microsoft.com/office/drawing/2014/main" val="237750465"/>
                    </a:ext>
                  </a:extLst>
                </a:gridCol>
                <a:gridCol w="1400630">
                  <a:extLst>
                    <a:ext uri="{9D8B030D-6E8A-4147-A177-3AD203B41FA5}">
                      <a16:colId xmlns:a16="http://schemas.microsoft.com/office/drawing/2014/main" val="3723476829"/>
                    </a:ext>
                  </a:extLst>
                </a:gridCol>
                <a:gridCol w="1884783">
                  <a:extLst>
                    <a:ext uri="{9D8B030D-6E8A-4147-A177-3AD203B41FA5}">
                      <a16:colId xmlns:a16="http://schemas.microsoft.com/office/drawing/2014/main" val="3301308350"/>
                    </a:ext>
                  </a:extLst>
                </a:gridCol>
                <a:gridCol w="2304661">
                  <a:extLst>
                    <a:ext uri="{9D8B030D-6E8A-4147-A177-3AD203B41FA5}">
                      <a16:colId xmlns:a16="http://schemas.microsoft.com/office/drawing/2014/main" val="1236698205"/>
                    </a:ext>
                  </a:extLst>
                </a:gridCol>
                <a:gridCol w="3713586">
                  <a:extLst>
                    <a:ext uri="{9D8B030D-6E8A-4147-A177-3AD203B41FA5}">
                      <a16:colId xmlns:a16="http://schemas.microsoft.com/office/drawing/2014/main" val="1401082154"/>
                    </a:ext>
                  </a:extLst>
                </a:gridCol>
              </a:tblGrid>
              <a:tr h="3065925">
                <a:tc>
                  <a:txBody>
                    <a:bodyPr/>
                    <a:lstStyle/>
                    <a:p>
                      <a:pPr algn="l" fontAlgn="base"/>
                      <a:r>
                        <a:rPr lang="en-US" sz="3200" dirty="0">
                          <a:effectLst/>
                        </a:rPr>
                        <a:t>ADVANCE</a:t>
                      </a:r>
                      <a:endParaRPr lang="en-US" sz="3200" dirty="0">
                        <a:effectLst/>
                        <a:latin typeface="inherit"/>
                      </a:endParaRPr>
                    </a:p>
                  </a:txBody>
                  <a:tcPr marL="39851" marR="39851" marT="19926" marB="19926" anchor="ctr"/>
                </a:tc>
                <a:tc>
                  <a:txBody>
                    <a:bodyPr/>
                    <a:lstStyle/>
                    <a:p>
                      <a:pPr algn="l" fontAlgn="base"/>
                      <a:r>
                        <a:rPr lang="en-US" sz="1800" dirty="0">
                          <a:effectLst/>
                        </a:rPr>
                        <a:t>11 140 T2DM </a:t>
                      </a:r>
                      <a:endParaRPr lang="en-US" sz="1800" dirty="0">
                        <a:effectLst/>
                        <a:latin typeface="inherit"/>
                      </a:endParaRPr>
                    </a:p>
                  </a:txBody>
                  <a:tcPr marL="39851" marR="39851" marT="19926" marB="19926" anchor="ctr"/>
                </a:tc>
                <a:tc>
                  <a:txBody>
                    <a:bodyPr/>
                    <a:lstStyle/>
                    <a:p>
                      <a:pPr algn="l" fontAlgn="base"/>
                      <a:r>
                        <a:rPr lang="en-US" sz="1800" dirty="0">
                          <a:effectLst/>
                        </a:rPr>
                        <a:t>Intensive versus standard glycemic control </a:t>
                      </a:r>
                      <a:endParaRPr lang="en-US" sz="1800" dirty="0">
                        <a:effectLst/>
                        <a:latin typeface="inherit"/>
                      </a:endParaRPr>
                    </a:p>
                  </a:txBody>
                  <a:tcPr marL="39851" marR="39851" marT="19926" marB="19926" anchor="ctr"/>
                </a:tc>
                <a:tc>
                  <a:txBody>
                    <a:bodyPr/>
                    <a:lstStyle/>
                    <a:p>
                      <a:pPr algn="l" fontAlgn="base"/>
                      <a:r>
                        <a:rPr lang="en-US" sz="1800" dirty="0">
                          <a:effectLst/>
                        </a:rPr>
                        <a:t>5 years </a:t>
                      </a:r>
                      <a:endParaRPr lang="en-US" sz="1800" dirty="0">
                        <a:effectLst/>
                        <a:latin typeface="inherit"/>
                      </a:endParaRPr>
                    </a:p>
                  </a:txBody>
                  <a:tcPr marL="39851" marR="39851" marT="19926" marB="19926" anchor="ctr"/>
                </a:tc>
                <a:tc>
                  <a:txBody>
                    <a:bodyPr/>
                    <a:lstStyle/>
                    <a:p>
                      <a:pPr algn="l" fontAlgn="base"/>
                      <a:r>
                        <a:rPr lang="en-US" sz="1800" dirty="0">
                          <a:effectLst/>
                        </a:rPr>
                        <a:t>Intensive glycemic control versus standard control (HbA</a:t>
                      </a:r>
                      <a:r>
                        <a:rPr lang="en-US" sz="1800" baseline="-25000" dirty="0">
                          <a:effectLst/>
                        </a:rPr>
                        <a:t>1c</a:t>
                      </a:r>
                      <a:r>
                        <a:rPr lang="en-US" sz="1800" dirty="0">
                          <a:effectLst/>
                        </a:rPr>
                        <a:t> 6.5 versus 7.3%) reduced risk of micro-, macro-albuminuria and ESRD by 9, 30 and 65%. For those with macro-albuminuria, number needed to treat to prevent one ESRD = 41. </a:t>
                      </a:r>
                      <a:endParaRPr lang="en-US" sz="1800" dirty="0">
                        <a:effectLst/>
                        <a:latin typeface="inherit"/>
                      </a:endParaRPr>
                    </a:p>
                  </a:txBody>
                  <a:tcPr marL="39851" marR="39851" marT="19926" marB="19926" anchor="ctr"/>
                </a:tc>
                <a:extLst>
                  <a:ext uri="{0D108BD9-81ED-4DB2-BD59-A6C34878D82A}">
                    <a16:rowId xmlns:a16="http://schemas.microsoft.com/office/drawing/2014/main" val="3341178181"/>
                  </a:ext>
                </a:extLst>
              </a:tr>
              <a:tr h="1313988">
                <a:tc>
                  <a:txBody>
                    <a:bodyPr/>
                    <a:lstStyle/>
                    <a:p>
                      <a:pPr algn="l" fontAlgn="base"/>
                      <a:r>
                        <a:rPr lang="en-US" sz="3200" dirty="0">
                          <a:effectLst/>
                        </a:rPr>
                        <a:t>ACCORD</a:t>
                      </a:r>
                      <a:endParaRPr lang="en-US" sz="3200" dirty="0">
                        <a:effectLst/>
                        <a:latin typeface="inherit"/>
                      </a:endParaRPr>
                    </a:p>
                  </a:txBody>
                  <a:tcPr marL="39851" marR="39851" marT="19926" marB="19926" anchor="ctr"/>
                </a:tc>
                <a:tc>
                  <a:txBody>
                    <a:bodyPr/>
                    <a:lstStyle/>
                    <a:p>
                      <a:pPr algn="l" fontAlgn="base"/>
                      <a:r>
                        <a:rPr lang="en-US" sz="1800" dirty="0">
                          <a:effectLst/>
                        </a:rPr>
                        <a:t>10 251 T2DM </a:t>
                      </a:r>
                      <a:endParaRPr lang="en-US" sz="1800" dirty="0">
                        <a:effectLst/>
                        <a:latin typeface="inherit"/>
                      </a:endParaRPr>
                    </a:p>
                  </a:txBody>
                  <a:tcPr marL="39851" marR="39851" marT="19926" marB="19926" anchor="ctr"/>
                </a:tc>
                <a:tc>
                  <a:txBody>
                    <a:bodyPr/>
                    <a:lstStyle/>
                    <a:p>
                      <a:pPr algn="l" fontAlgn="base"/>
                      <a:r>
                        <a:rPr lang="en-US" sz="1800" dirty="0">
                          <a:effectLst/>
                        </a:rPr>
                        <a:t>Intensive versus standard glycemic control </a:t>
                      </a:r>
                      <a:endParaRPr lang="en-US" sz="1800" dirty="0">
                        <a:effectLst/>
                        <a:latin typeface="inherit"/>
                      </a:endParaRPr>
                    </a:p>
                  </a:txBody>
                  <a:tcPr marL="39851" marR="39851" marT="19926" marB="19926" anchor="ctr"/>
                </a:tc>
                <a:tc>
                  <a:txBody>
                    <a:bodyPr/>
                    <a:lstStyle/>
                    <a:p>
                      <a:pPr algn="l" fontAlgn="base"/>
                      <a:r>
                        <a:rPr lang="en-US" sz="1800" dirty="0">
                          <a:effectLst/>
                        </a:rPr>
                        <a:t>Terminated at 3.5 years </a:t>
                      </a:r>
                      <a:endParaRPr lang="en-US" sz="1800" dirty="0">
                        <a:effectLst/>
                        <a:latin typeface="inherit"/>
                      </a:endParaRPr>
                    </a:p>
                  </a:txBody>
                  <a:tcPr marL="39851" marR="39851" marT="19926" marB="19926" anchor="ctr"/>
                </a:tc>
                <a:tc>
                  <a:txBody>
                    <a:bodyPr/>
                    <a:lstStyle/>
                    <a:p>
                      <a:pPr algn="l" fontAlgn="base"/>
                      <a:r>
                        <a:rPr lang="en-US" sz="1800" dirty="0">
                          <a:effectLst/>
                        </a:rPr>
                        <a:t>Targeting HbA</a:t>
                      </a:r>
                      <a:r>
                        <a:rPr lang="en-US" sz="1800" baseline="-25000" dirty="0">
                          <a:effectLst/>
                        </a:rPr>
                        <a:t>1c</a:t>
                      </a:r>
                      <a:r>
                        <a:rPr lang="en-US" sz="1800" dirty="0">
                          <a:effectLst/>
                        </a:rPr>
                        <a:t> 6.0 versus 7.0–7.9% resulted in excess mortality (HR 1.22; 95% CI 1.01–1.46; P = 0.04). </a:t>
                      </a:r>
                      <a:endParaRPr lang="en-US" sz="1800" dirty="0">
                        <a:effectLst/>
                        <a:latin typeface="inherit"/>
                      </a:endParaRPr>
                    </a:p>
                  </a:txBody>
                  <a:tcPr marL="39851" marR="39851" marT="19926" marB="19926" anchor="ctr"/>
                </a:tc>
                <a:extLst>
                  <a:ext uri="{0D108BD9-81ED-4DB2-BD59-A6C34878D82A}">
                    <a16:rowId xmlns:a16="http://schemas.microsoft.com/office/drawing/2014/main" val="3828739895"/>
                  </a:ext>
                </a:extLst>
              </a:tr>
            </a:tbl>
          </a:graphicData>
        </a:graphic>
      </p:graphicFrame>
    </p:spTree>
    <p:extLst>
      <p:ext uri="{BB962C8B-B14F-4D97-AF65-F5344CB8AC3E}">
        <p14:creationId xmlns:p14="http://schemas.microsoft.com/office/powerpoint/2010/main" val="229958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FD8268A-E3C4-41FF-85CE-62594E1B0E7B}"/>
              </a:ext>
            </a:extLst>
          </p:cNvPr>
          <p:cNvGraphicFramePr>
            <a:graphicFrameLocks noGrp="1"/>
          </p:cNvGraphicFramePr>
          <p:nvPr>
            <p:extLst>
              <p:ext uri="{D42A27DB-BD31-4B8C-83A1-F6EECF244321}">
                <p14:modId xmlns:p14="http://schemas.microsoft.com/office/powerpoint/2010/main" val="2726362653"/>
              </p:ext>
            </p:extLst>
          </p:nvPr>
        </p:nvGraphicFramePr>
        <p:xfrm>
          <a:off x="391886" y="773824"/>
          <a:ext cx="11588620" cy="2738196"/>
        </p:xfrm>
        <a:graphic>
          <a:graphicData uri="http://schemas.openxmlformats.org/drawingml/2006/table">
            <a:tbl>
              <a:tblPr/>
              <a:tblGrid>
                <a:gridCol w="1550811">
                  <a:extLst>
                    <a:ext uri="{9D8B030D-6E8A-4147-A177-3AD203B41FA5}">
                      <a16:colId xmlns:a16="http://schemas.microsoft.com/office/drawing/2014/main" val="4228022679"/>
                    </a:ext>
                  </a:extLst>
                </a:gridCol>
                <a:gridCol w="1200829">
                  <a:extLst>
                    <a:ext uri="{9D8B030D-6E8A-4147-A177-3AD203B41FA5}">
                      <a16:colId xmlns:a16="http://schemas.microsoft.com/office/drawing/2014/main" val="1505087999"/>
                    </a:ext>
                  </a:extLst>
                </a:gridCol>
                <a:gridCol w="2678776">
                  <a:extLst>
                    <a:ext uri="{9D8B030D-6E8A-4147-A177-3AD203B41FA5}">
                      <a16:colId xmlns:a16="http://schemas.microsoft.com/office/drawing/2014/main" val="2200826767"/>
                    </a:ext>
                  </a:extLst>
                </a:gridCol>
                <a:gridCol w="961053">
                  <a:extLst>
                    <a:ext uri="{9D8B030D-6E8A-4147-A177-3AD203B41FA5}">
                      <a16:colId xmlns:a16="http://schemas.microsoft.com/office/drawing/2014/main" val="990355088"/>
                    </a:ext>
                  </a:extLst>
                </a:gridCol>
                <a:gridCol w="5197151">
                  <a:extLst>
                    <a:ext uri="{9D8B030D-6E8A-4147-A177-3AD203B41FA5}">
                      <a16:colId xmlns:a16="http://schemas.microsoft.com/office/drawing/2014/main" val="2420759438"/>
                    </a:ext>
                  </a:extLst>
                </a:gridCol>
              </a:tblGrid>
              <a:tr h="1351886">
                <a:tc>
                  <a:txBody>
                    <a:bodyPr/>
                    <a:lstStyle/>
                    <a:p>
                      <a:pPr algn="l" fontAlgn="base"/>
                      <a:r>
                        <a:rPr lang="en-US" sz="1800" dirty="0">
                          <a:effectLst/>
                          <a:latin typeface="inherit"/>
                        </a:rPr>
                        <a:t>RENAAL </a:t>
                      </a:r>
                    </a:p>
                  </a:txBody>
                  <a:tcPr marL="14710" marR="14710" marT="7355" marB="7355" anchor="ctr">
                    <a:lnL>
                      <a:noFill/>
                    </a:lnL>
                    <a:lnR>
                      <a:noFill/>
                    </a:lnR>
                    <a:lnT>
                      <a:noFill/>
                    </a:lnT>
                    <a:lnB w="7620" cap="flat" cmpd="sng" algn="ctr">
                      <a:noFill/>
                      <a:prstDash val="solid"/>
                      <a:round/>
                      <a:headEnd type="none" w="med" len="med"/>
                      <a:tailEnd type="none" w="med" len="med"/>
                    </a:lnB>
                    <a:solidFill>
                      <a:srgbClr val="FFFFFF"/>
                    </a:solidFill>
                  </a:tcPr>
                </a:tc>
                <a:tc>
                  <a:txBody>
                    <a:bodyPr/>
                    <a:lstStyle/>
                    <a:p>
                      <a:pPr algn="l" fontAlgn="base"/>
                      <a:r>
                        <a:rPr lang="en-US" sz="1800" dirty="0">
                          <a:effectLst/>
                          <a:latin typeface="inherit"/>
                        </a:rPr>
                        <a:t>1513 T2DM </a:t>
                      </a:r>
                    </a:p>
                  </a:txBody>
                  <a:tcPr marL="14710" marR="14710" marT="7355" marB="7355" anchor="ctr">
                    <a:lnL>
                      <a:noFill/>
                    </a:lnL>
                    <a:lnR>
                      <a:noFill/>
                    </a:lnR>
                    <a:lnT>
                      <a:noFill/>
                    </a:lnT>
                    <a:lnB w="7620" cap="flat" cmpd="sng" algn="ctr">
                      <a:noFill/>
                      <a:prstDash val="solid"/>
                      <a:round/>
                      <a:headEnd type="none" w="med" len="med"/>
                      <a:tailEnd type="none" w="med" len="med"/>
                    </a:lnB>
                    <a:solidFill>
                      <a:srgbClr val="FFFFFF"/>
                    </a:solidFill>
                  </a:tcPr>
                </a:tc>
                <a:tc>
                  <a:txBody>
                    <a:bodyPr/>
                    <a:lstStyle/>
                    <a:p>
                      <a:pPr algn="l" fontAlgn="base"/>
                      <a:r>
                        <a:rPr lang="en-US" sz="1800" dirty="0">
                          <a:effectLst/>
                          <a:latin typeface="inherit"/>
                        </a:rPr>
                        <a:t>Losartan versus placebo </a:t>
                      </a:r>
                    </a:p>
                  </a:txBody>
                  <a:tcPr marL="14710" marR="14710" marT="7355" marB="7355" anchor="ctr">
                    <a:lnL>
                      <a:noFill/>
                    </a:lnL>
                    <a:lnR>
                      <a:noFill/>
                    </a:lnR>
                    <a:lnT>
                      <a:noFill/>
                    </a:lnT>
                    <a:lnB w="7620" cap="flat" cmpd="sng" algn="ctr">
                      <a:noFill/>
                      <a:prstDash val="solid"/>
                      <a:round/>
                      <a:headEnd type="none" w="med" len="med"/>
                      <a:tailEnd type="none" w="med" len="med"/>
                    </a:lnB>
                    <a:solidFill>
                      <a:srgbClr val="FFFFFF"/>
                    </a:solidFill>
                  </a:tcPr>
                </a:tc>
                <a:tc>
                  <a:txBody>
                    <a:bodyPr/>
                    <a:lstStyle/>
                    <a:p>
                      <a:pPr algn="l" fontAlgn="base"/>
                      <a:r>
                        <a:rPr lang="en-US" sz="1800" dirty="0">
                          <a:effectLst/>
                          <a:latin typeface="inherit"/>
                        </a:rPr>
                        <a:t>3.4 years </a:t>
                      </a:r>
                    </a:p>
                  </a:txBody>
                  <a:tcPr marL="14710" marR="14710" marT="7355" marB="7355" anchor="ctr">
                    <a:lnL>
                      <a:noFill/>
                    </a:lnL>
                    <a:lnR>
                      <a:noFill/>
                    </a:lnR>
                    <a:lnT>
                      <a:noFill/>
                    </a:lnT>
                    <a:lnB w="7620" cap="flat" cmpd="sng" algn="ctr">
                      <a:noFill/>
                      <a:prstDash val="solid"/>
                      <a:round/>
                      <a:headEnd type="none" w="med" len="med"/>
                      <a:tailEnd type="none" w="med" len="med"/>
                    </a:lnB>
                    <a:solidFill>
                      <a:srgbClr val="FFFFFF"/>
                    </a:solidFill>
                  </a:tcPr>
                </a:tc>
                <a:tc>
                  <a:txBody>
                    <a:bodyPr/>
                    <a:lstStyle/>
                    <a:p>
                      <a:pPr algn="l" fontAlgn="base"/>
                      <a:r>
                        <a:rPr lang="en-US" sz="1800" dirty="0">
                          <a:solidFill>
                            <a:srgbClr val="FF0000"/>
                          </a:solidFill>
                          <a:effectLst/>
                          <a:latin typeface="inherit"/>
                        </a:rPr>
                        <a:t>Multivariate analysis: every 10 mmHg SBP rise increased risk of ESRD or death by 6.7%.</a:t>
                      </a:r>
                      <a:r>
                        <a:rPr lang="en-US" sz="1800" dirty="0">
                          <a:effectLst/>
                          <a:latin typeface="inherit"/>
                        </a:rPr>
                        <a:t> Losartan led to decrement of proteinuria (35%; P &lt; 0.001), risk reduction of serum creatinine doubling (25%; P = 0.006) and ESRD (28%; P = 0.002). </a:t>
                      </a:r>
                    </a:p>
                  </a:txBody>
                  <a:tcPr marL="14710" marR="14710" marT="7355" marB="7355" anchor="ctr">
                    <a:lnL>
                      <a:noFill/>
                    </a:lnL>
                    <a:lnR>
                      <a:noFill/>
                    </a:lnR>
                    <a:lnT>
                      <a:noFill/>
                    </a:lnT>
                    <a:lnB w="762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3193180637"/>
                  </a:ext>
                </a:extLst>
              </a:tr>
              <a:tr h="1351886">
                <a:tc>
                  <a:txBody>
                    <a:bodyPr/>
                    <a:lstStyle/>
                    <a:p>
                      <a:pPr algn="l" fontAlgn="base"/>
                      <a:r>
                        <a:rPr lang="en-US" sz="1800" dirty="0">
                          <a:effectLst/>
                          <a:latin typeface="inherit"/>
                        </a:rPr>
                        <a:t>CANTATA-SU </a:t>
                      </a:r>
                    </a:p>
                  </a:txBody>
                  <a:tcPr marL="25049" marR="25049" marT="12525" marB="12525" anchor="ctr">
                    <a:lnL>
                      <a:noFill/>
                    </a:lnL>
                    <a:lnR>
                      <a:noFill/>
                    </a:lnR>
                    <a:lnT>
                      <a:noFill/>
                    </a:lnT>
                    <a:lnB w="7620" cap="flat" cmpd="sng" algn="ctr">
                      <a:solidFill>
                        <a:srgbClr val="CFD5E4"/>
                      </a:solidFill>
                      <a:prstDash val="solid"/>
                      <a:round/>
                      <a:headEnd type="none" w="med" len="med"/>
                      <a:tailEnd type="none" w="med" len="med"/>
                    </a:lnB>
                    <a:solidFill>
                      <a:srgbClr val="FFFFFF"/>
                    </a:solidFill>
                  </a:tcPr>
                </a:tc>
                <a:tc>
                  <a:txBody>
                    <a:bodyPr/>
                    <a:lstStyle/>
                    <a:p>
                      <a:pPr algn="l" fontAlgn="base"/>
                      <a:r>
                        <a:rPr lang="en-US" sz="1800" dirty="0">
                          <a:effectLst/>
                          <a:latin typeface="inherit"/>
                        </a:rPr>
                        <a:t>1450 T2DM </a:t>
                      </a:r>
                    </a:p>
                  </a:txBody>
                  <a:tcPr marL="25049" marR="25049" marT="12525" marB="12525" anchor="ctr">
                    <a:lnL>
                      <a:noFill/>
                    </a:lnL>
                    <a:lnR>
                      <a:noFill/>
                    </a:lnR>
                    <a:lnT>
                      <a:noFill/>
                    </a:lnT>
                    <a:lnB w="7620" cap="flat" cmpd="sng" algn="ctr">
                      <a:solidFill>
                        <a:srgbClr val="CFD5E4"/>
                      </a:solidFill>
                      <a:prstDash val="solid"/>
                      <a:round/>
                      <a:headEnd type="none" w="med" len="med"/>
                      <a:tailEnd type="none" w="med" len="med"/>
                    </a:lnB>
                    <a:solidFill>
                      <a:srgbClr val="FFFFFF"/>
                    </a:solidFill>
                  </a:tcPr>
                </a:tc>
                <a:tc>
                  <a:txBody>
                    <a:bodyPr/>
                    <a:lstStyle/>
                    <a:p>
                      <a:pPr algn="l" fontAlgn="base"/>
                      <a:r>
                        <a:rPr lang="en-US" sz="1800" dirty="0">
                          <a:effectLst/>
                          <a:latin typeface="inherit"/>
                        </a:rPr>
                        <a:t>Canagliflozin versus glimepiride </a:t>
                      </a:r>
                    </a:p>
                  </a:txBody>
                  <a:tcPr marL="25049" marR="25049" marT="12525" marB="12525" anchor="ctr">
                    <a:lnL>
                      <a:noFill/>
                    </a:lnL>
                    <a:lnR>
                      <a:noFill/>
                    </a:lnR>
                    <a:lnT>
                      <a:noFill/>
                    </a:lnT>
                    <a:lnB w="7620" cap="flat" cmpd="sng" algn="ctr">
                      <a:solidFill>
                        <a:srgbClr val="CFD5E4"/>
                      </a:solidFill>
                      <a:prstDash val="solid"/>
                      <a:round/>
                      <a:headEnd type="none" w="med" len="med"/>
                      <a:tailEnd type="none" w="med" len="med"/>
                    </a:lnB>
                    <a:solidFill>
                      <a:srgbClr val="FFFFFF"/>
                    </a:solidFill>
                  </a:tcPr>
                </a:tc>
                <a:tc>
                  <a:txBody>
                    <a:bodyPr/>
                    <a:lstStyle/>
                    <a:p>
                      <a:pPr algn="l" fontAlgn="base"/>
                      <a:r>
                        <a:rPr lang="en-US" sz="1800" dirty="0">
                          <a:effectLst/>
                          <a:latin typeface="inherit"/>
                        </a:rPr>
                        <a:t>52 weeks </a:t>
                      </a:r>
                    </a:p>
                  </a:txBody>
                  <a:tcPr marL="25049" marR="25049" marT="12525" marB="12525" anchor="ctr">
                    <a:lnL>
                      <a:noFill/>
                    </a:lnL>
                    <a:lnR>
                      <a:noFill/>
                    </a:lnR>
                    <a:lnT>
                      <a:noFill/>
                    </a:lnT>
                    <a:lnB w="7620" cap="flat" cmpd="sng" algn="ctr">
                      <a:solidFill>
                        <a:srgbClr val="CFD5E4"/>
                      </a:solidFill>
                      <a:prstDash val="solid"/>
                      <a:round/>
                      <a:headEnd type="none" w="med" len="med"/>
                      <a:tailEnd type="none" w="med" len="med"/>
                    </a:lnB>
                    <a:solidFill>
                      <a:srgbClr val="FFFFFF"/>
                    </a:solidFill>
                  </a:tcPr>
                </a:tc>
                <a:tc>
                  <a:txBody>
                    <a:bodyPr/>
                    <a:lstStyle/>
                    <a:p>
                      <a:pPr algn="l" fontAlgn="base"/>
                      <a:r>
                        <a:rPr lang="en-US" sz="1800" dirty="0">
                          <a:solidFill>
                            <a:srgbClr val="FF0000"/>
                          </a:solidFill>
                          <a:effectLst/>
                          <a:latin typeface="inherit"/>
                        </a:rPr>
                        <a:t>Canagliflozin caused initial decrease in GFR but subsequently stabilized while individuals in the glimepiride arm had progressive GFR decline (–1.7 versus –5.1 mL/min/1.73 m</a:t>
                      </a:r>
                      <a:r>
                        <a:rPr lang="en-US" sz="1800" b="0" baseline="30000" dirty="0">
                          <a:solidFill>
                            <a:srgbClr val="FF0000"/>
                          </a:solidFill>
                          <a:effectLst/>
                          <a:latin typeface="Source Sans Pro"/>
                        </a:rPr>
                        <a:t>2</a:t>
                      </a:r>
                      <a:r>
                        <a:rPr lang="en-US" sz="1800" dirty="0">
                          <a:solidFill>
                            <a:srgbClr val="FF0000"/>
                          </a:solidFill>
                          <a:effectLst/>
                          <a:latin typeface="inherit"/>
                        </a:rPr>
                        <a:t> after 52 weeks). </a:t>
                      </a:r>
                    </a:p>
                  </a:txBody>
                  <a:tcPr marL="25049" marR="25049" marT="12525" marB="12525" anchor="ctr">
                    <a:lnL>
                      <a:noFill/>
                    </a:lnL>
                    <a:lnR>
                      <a:noFill/>
                    </a:lnR>
                    <a:lnT>
                      <a:noFill/>
                    </a:lnT>
                    <a:lnB w="7620" cap="flat" cmpd="sng" algn="ctr">
                      <a:solidFill>
                        <a:srgbClr val="CFD5E4"/>
                      </a:solidFill>
                      <a:prstDash val="solid"/>
                      <a:round/>
                      <a:headEnd type="none" w="med" len="med"/>
                      <a:tailEnd type="none" w="med" len="med"/>
                    </a:lnB>
                    <a:solidFill>
                      <a:srgbClr val="FFFFFF"/>
                    </a:solidFill>
                  </a:tcPr>
                </a:tc>
                <a:extLst>
                  <a:ext uri="{0D108BD9-81ED-4DB2-BD59-A6C34878D82A}">
                    <a16:rowId xmlns:a16="http://schemas.microsoft.com/office/drawing/2014/main" val="1705850421"/>
                  </a:ext>
                </a:extLst>
              </a:tr>
            </a:tbl>
          </a:graphicData>
        </a:graphic>
      </p:graphicFrame>
      <p:sp>
        <p:nvSpPr>
          <p:cNvPr id="6" name="Title 5">
            <a:extLst>
              <a:ext uri="{FF2B5EF4-FFF2-40B4-BE49-F238E27FC236}">
                <a16:creationId xmlns:a16="http://schemas.microsoft.com/office/drawing/2014/main" id="{62F23BC5-E59F-466C-8FF7-477328699898}"/>
              </a:ext>
            </a:extLst>
          </p:cNvPr>
          <p:cNvSpPr>
            <a:spLocks noGrp="1"/>
          </p:cNvSpPr>
          <p:nvPr>
            <p:ph type="title"/>
          </p:nvPr>
        </p:nvSpPr>
        <p:spPr>
          <a:xfrm>
            <a:off x="413657" y="127585"/>
            <a:ext cx="10972800" cy="646240"/>
          </a:xfrm>
        </p:spPr>
        <p:txBody>
          <a:bodyPr/>
          <a:lstStyle/>
          <a:p>
            <a:r>
              <a:rPr lang="en-US" sz="3500" dirty="0"/>
              <a:t>Hallmark Drug Studies</a:t>
            </a:r>
          </a:p>
        </p:txBody>
      </p:sp>
    </p:spTree>
    <p:extLst>
      <p:ext uri="{BB962C8B-B14F-4D97-AF65-F5344CB8AC3E}">
        <p14:creationId xmlns:p14="http://schemas.microsoft.com/office/powerpoint/2010/main" val="256168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57F4361-1255-441E-B1C4-7C89F002900C}"/>
              </a:ext>
            </a:extLst>
          </p:cNvPr>
          <p:cNvSpPr>
            <a:spLocks noGrp="1"/>
          </p:cNvSpPr>
          <p:nvPr>
            <p:ph type="title"/>
          </p:nvPr>
        </p:nvSpPr>
        <p:spPr/>
        <p:txBody>
          <a:bodyPr/>
          <a:lstStyle/>
          <a:p>
            <a:r>
              <a:rPr lang="en-US" sz="3500" dirty="0"/>
              <a:t>Prevention</a:t>
            </a:r>
          </a:p>
        </p:txBody>
      </p:sp>
      <p:sp>
        <p:nvSpPr>
          <p:cNvPr id="6" name="Content Placeholder 5">
            <a:extLst>
              <a:ext uri="{FF2B5EF4-FFF2-40B4-BE49-F238E27FC236}">
                <a16:creationId xmlns:a16="http://schemas.microsoft.com/office/drawing/2014/main" id="{7308CDA6-364C-4E80-8531-D38FAE1B3E18}"/>
              </a:ext>
            </a:extLst>
          </p:cNvPr>
          <p:cNvSpPr>
            <a:spLocks noGrp="1"/>
          </p:cNvSpPr>
          <p:nvPr>
            <p:ph idx="1"/>
          </p:nvPr>
        </p:nvSpPr>
        <p:spPr/>
        <p:txBody>
          <a:bodyPr>
            <a:normAutofit/>
          </a:bodyPr>
          <a:lstStyle/>
          <a:p>
            <a:r>
              <a:rPr lang="en-US" sz="3100" dirty="0"/>
              <a:t>Early Control of Diabetes is Critical!</a:t>
            </a:r>
          </a:p>
        </p:txBody>
      </p:sp>
      <p:pic>
        <p:nvPicPr>
          <p:cNvPr id="11" name="Picture 10">
            <a:extLst>
              <a:ext uri="{FF2B5EF4-FFF2-40B4-BE49-F238E27FC236}">
                <a16:creationId xmlns:a16="http://schemas.microsoft.com/office/drawing/2014/main" id="{E7313208-E962-4438-8BEB-EDC1A362C53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88514" y="2642453"/>
            <a:ext cx="4395850" cy="3483711"/>
          </a:xfrm>
          <a:prstGeom prst="rect">
            <a:avLst/>
          </a:prstGeom>
        </p:spPr>
      </p:pic>
    </p:spTree>
    <p:extLst>
      <p:ext uri="{BB962C8B-B14F-4D97-AF65-F5344CB8AC3E}">
        <p14:creationId xmlns:p14="http://schemas.microsoft.com/office/powerpoint/2010/main" val="2893267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9CE4B-19A3-46FB-9D28-6AA3390C6409}"/>
              </a:ext>
            </a:extLst>
          </p:cNvPr>
          <p:cNvSpPr>
            <a:spLocks noGrp="1"/>
          </p:cNvSpPr>
          <p:nvPr>
            <p:ph type="title"/>
          </p:nvPr>
        </p:nvSpPr>
        <p:spPr/>
        <p:txBody>
          <a:bodyPr/>
          <a:lstStyle/>
          <a:p>
            <a:r>
              <a:rPr lang="en-US" sz="3500" dirty="0"/>
              <a:t>Legacy Effect or Metabolic Memory</a:t>
            </a:r>
          </a:p>
        </p:txBody>
      </p:sp>
      <p:sp>
        <p:nvSpPr>
          <p:cNvPr id="3" name="Content Placeholder 2">
            <a:extLst>
              <a:ext uri="{FF2B5EF4-FFF2-40B4-BE49-F238E27FC236}">
                <a16:creationId xmlns:a16="http://schemas.microsoft.com/office/drawing/2014/main" id="{86E242F7-F523-40E0-9DAF-2DE12DF4E1A0}"/>
              </a:ext>
            </a:extLst>
          </p:cNvPr>
          <p:cNvSpPr>
            <a:spLocks noGrp="1"/>
          </p:cNvSpPr>
          <p:nvPr>
            <p:ph idx="1"/>
          </p:nvPr>
        </p:nvSpPr>
        <p:spPr>
          <a:xfrm>
            <a:off x="609600" y="1745795"/>
            <a:ext cx="10972800" cy="4263119"/>
          </a:xfrm>
        </p:spPr>
        <p:txBody>
          <a:bodyPr>
            <a:normAutofit fontScale="92500" lnSpcReduction="10000"/>
          </a:bodyPr>
          <a:lstStyle/>
          <a:p>
            <a:r>
              <a:rPr lang="en-US" sz="3400" dirty="0"/>
              <a:t>Two landmark trials, the DCCT and UKPDS, conducted with patients with early-stage DM1 or DM2 showed that intensive blood glucose control early in the course of disease exhibited a long-lasting favorable effect on the risk of DKD development.</a:t>
            </a:r>
          </a:p>
          <a:p>
            <a:r>
              <a:rPr lang="en-US" sz="3400" dirty="0"/>
              <a:t>This “legacy effect,” also named “metabolic memory,” suggests that early intensive glycemic control can prevent irreversible damage, such as epigenetic alterations, associated with hyperglycemia.</a:t>
            </a:r>
          </a:p>
          <a:p>
            <a:endParaRPr lang="en-US" dirty="0"/>
          </a:p>
        </p:txBody>
      </p:sp>
      <p:sp>
        <p:nvSpPr>
          <p:cNvPr id="4" name="Footer Placeholder 3">
            <a:extLst>
              <a:ext uri="{FF2B5EF4-FFF2-40B4-BE49-F238E27FC236}">
                <a16:creationId xmlns:a16="http://schemas.microsoft.com/office/drawing/2014/main" id="{CA6678E0-A504-4D4C-9DA2-606B096FE86D}"/>
              </a:ext>
            </a:extLst>
          </p:cNvPr>
          <p:cNvSpPr>
            <a:spLocks noGrp="1"/>
          </p:cNvSpPr>
          <p:nvPr>
            <p:ph type="ftr" sz="quarter" idx="11"/>
          </p:nvPr>
        </p:nvSpPr>
        <p:spPr>
          <a:xfrm>
            <a:off x="531845" y="6356352"/>
            <a:ext cx="7494555" cy="365125"/>
          </a:xfrm>
        </p:spPr>
        <p:txBody>
          <a:bodyPr/>
          <a:lstStyle/>
          <a:p>
            <a:r>
              <a:rPr lang="en-US" dirty="0"/>
              <a:t>Alicic R. Z,.  Diabetic kidney disease. CJASN December 07, 2017 vol. 12 no. 12 2032-2045</a:t>
            </a:r>
          </a:p>
        </p:txBody>
      </p:sp>
    </p:spTree>
    <p:extLst>
      <p:ext uri="{BB962C8B-B14F-4D97-AF65-F5344CB8AC3E}">
        <p14:creationId xmlns:p14="http://schemas.microsoft.com/office/powerpoint/2010/main" val="4003994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Placeholder 7"/>
          <p:cNvSpPr txBox="1">
            <a:spLocks/>
          </p:cNvSpPr>
          <p:nvPr/>
        </p:nvSpPr>
        <p:spPr bwMode="auto">
          <a:xfrm>
            <a:off x="4557536" y="1109583"/>
            <a:ext cx="6293373" cy="345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bIns="0"/>
          <a:lstStyle>
            <a:lvl1pPr marL="342900" indent="-342900">
              <a:defRPr sz="2400">
                <a:solidFill>
                  <a:schemeClr val="tx1"/>
                </a:solidFill>
                <a:latin typeface="Arial" charset="0"/>
                <a:ea typeface="ヒラギノ角ゴ Pro W3" charset="0"/>
                <a:cs typeface="ヒラギノ角ゴ Pro W3" charset="0"/>
              </a:defRPr>
            </a:lvl1pPr>
            <a:lvl2pPr marL="742950" indent="-285750">
              <a:defRPr sz="2400">
                <a:solidFill>
                  <a:schemeClr val="tx1"/>
                </a:solidFill>
                <a:latin typeface="Arial" charset="0"/>
                <a:ea typeface="ヒラギノ角ゴ Pro W3" charset="0"/>
              </a:defRPr>
            </a:lvl2pPr>
            <a:lvl3pPr marL="1143000" indent="-228600">
              <a:defRPr sz="2400">
                <a:solidFill>
                  <a:schemeClr val="tx1"/>
                </a:solidFill>
                <a:latin typeface="Arial" charset="0"/>
                <a:ea typeface="ヒラギノ角ゴ Pro W3" charset="0"/>
              </a:defRPr>
            </a:lvl3pPr>
            <a:lvl4pPr marL="1600200" indent="-228600">
              <a:defRPr sz="2400">
                <a:solidFill>
                  <a:schemeClr val="tx1"/>
                </a:solidFill>
                <a:latin typeface="Arial" charset="0"/>
                <a:ea typeface="ヒラギノ角ゴ Pro W3" charset="0"/>
              </a:defRPr>
            </a:lvl4pPr>
            <a:lvl5pPr marL="2057400" indent="-22860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marL="0" indent="0" defTabSz="609036">
              <a:lnSpc>
                <a:spcPts val="4396"/>
              </a:lnSpc>
            </a:pPr>
            <a:r>
              <a:rPr lang="en-US" sz="4662" b="1" dirty="0">
                <a:solidFill>
                  <a:srgbClr val="0076C0"/>
                </a:solidFill>
                <a:latin typeface="Arial"/>
                <a:cs typeface="Arial"/>
              </a:rPr>
              <a:t>Donna P. Stevens</a:t>
            </a:r>
          </a:p>
          <a:p>
            <a:pPr marL="0" indent="0" defTabSz="609036">
              <a:lnSpc>
                <a:spcPts val="3197"/>
              </a:lnSpc>
              <a:spcBef>
                <a:spcPts val="13"/>
              </a:spcBef>
            </a:pPr>
            <a:r>
              <a:rPr lang="en-US" sz="2664" dirty="0">
                <a:solidFill>
                  <a:prstClr val="black"/>
                </a:solidFill>
                <a:latin typeface="Arial"/>
                <a:cs typeface="Arial"/>
              </a:rPr>
              <a:t>DNP, FNP-C, BC-ADM, CDE</a:t>
            </a:r>
          </a:p>
          <a:p>
            <a:pPr marL="456777" indent="-456777" defTabSz="609036">
              <a:lnSpc>
                <a:spcPts val="3197"/>
              </a:lnSpc>
              <a:spcBef>
                <a:spcPts val="13"/>
              </a:spcBef>
            </a:pPr>
            <a:endParaRPr lang="en-US" sz="2664" dirty="0">
              <a:solidFill>
                <a:prstClr val="black"/>
              </a:solidFill>
              <a:latin typeface="Arial"/>
              <a:cs typeface="Arial"/>
            </a:endParaRPr>
          </a:p>
          <a:p>
            <a:pPr marL="0" indent="0" defTabSz="609036">
              <a:lnSpc>
                <a:spcPts val="3197"/>
              </a:lnSpc>
              <a:spcBef>
                <a:spcPts val="13"/>
              </a:spcBef>
            </a:pPr>
            <a:r>
              <a:rPr lang="en-US" sz="2664" dirty="0">
                <a:solidFill>
                  <a:prstClr val="black"/>
                </a:solidFill>
                <a:latin typeface="Arial"/>
                <a:cs typeface="Arial"/>
              </a:rPr>
              <a:t>Nurse Practitioner</a:t>
            </a:r>
          </a:p>
          <a:p>
            <a:pPr marL="0" indent="0" defTabSz="609036">
              <a:lnSpc>
                <a:spcPts val="3197"/>
              </a:lnSpc>
              <a:spcBef>
                <a:spcPts val="13"/>
              </a:spcBef>
            </a:pPr>
            <a:r>
              <a:rPr lang="en-US" sz="2664" dirty="0">
                <a:solidFill>
                  <a:prstClr val="black"/>
                </a:solidFill>
                <a:latin typeface="Arial"/>
                <a:cs typeface="Arial"/>
              </a:rPr>
              <a:t>Inpatient Glycemic Management Team</a:t>
            </a:r>
          </a:p>
          <a:p>
            <a:pPr marL="0" indent="0" defTabSz="609036">
              <a:lnSpc>
                <a:spcPts val="3197"/>
              </a:lnSpc>
              <a:spcBef>
                <a:spcPts val="13"/>
              </a:spcBef>
            </a:pPr>
            <a:r>
              <a:rPr lang="en-US" sz="2664" dirty="0">
                <a:solidFill>
                  <a:prstClr val="black"/>
                </a:solidFill>
                <a:latin typeface="Arial"/>
                <a:cs typeface="Arial"/>
              </a:rPr>
              <a:t>University of Alabama at Birmingham</a:t>
            </a:r>
          </a:p>
          <a:p>
            <a:pPr marL="0" indent="0" defTabSz="609036">
              <a:lnSpc>
                <a:spcPts val="3197"/>
              </a:lnSpc>
              <a:spcBef>
                <a:spcPts val="13"/>
              </a:spcBef>
            </a:pPr>
            <a:r>
              <a:rPr lang="en-US" sz="2664" dirty="0">
                <a:solidFill>
                  <a:prstClr val="black"/>
                </a:solidFill>
                <a:latin typeface="Arial"/>
                <a:cs typeface="Arial"/>
              </a:rPr>
              <a:t>Birmingham, AL</a:t>
            </a:r>
          </a:p>
          <a:p>
            <a:pPr marL="456777" indent="-456777" defTabSz="609036"/>
            <a:endParaRPr lang="en-US" sz="2398" dirty="0">
              <a:solidFill>
                <a:srgbClr val="000000"/>
              </a:solidFill>
              <a:latin typeface="Futura Std Book"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3732" y="584200"/>
            <a:ext cx="3208867" cy="4813300"/>
          </a:xfrm>
          <a:prstGeom prst="rect">
            <a:avLst/>
          </a:prstGeom>
        </p:spPr>
      </p:pic>
    </p:spTree>
    <p:extLst>
      <p:ext uri="{BB962C8B-B14F-4D97-AF65-F5344CB8AC3E}">
        <p14:creationId xmlns:p14="http://schemas.microsoft.com/office/powerpoint/2010/main" val="33792660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114301"/>
            <a:ext cx="10058400" cy="939800"/>
          </a:xfrm>
        </p:spPr>
        <p:txBody>
          <a:bodyPr/>
          <a:lstStyle/>
          <a:p>
            <a:r>
              <a:rPr lang="en-US" sz="3500" dirty="0"/>
              <a:t>Anatomy of the kidney</a:t>
            </a:r>
          </a:p>
        </p:txBody>
      </p:sp>
      <p:pic>
        <p:nvPicPr>
          <p:cNvPr id="9" name="Content Placeholder 8"/>
          <p:cNvPicPr>
            <a:picLocks noGrp="1" noChangeAspect="1"/>
          </p:cNvPicPr>
          <p:nvPr>
            <p:ph idx="1"/>
          </p:nvPr>
        </p:nvPicPr>
        <p:blipFill>
          <a:blip r:embed="rId3"/>
          <a:stretch>
            <a:fillRect/>
          </a:stretch>
        </p:blipFill>
        <p:spPr>
          <a:xfrm>
            <a:off x="1676401" y="1219200"/>
            <a:ext cx="8217804" cy="5185993"/>
          </a:xfrm>
          <a:prstGeom prst="rect">
            <a:avLst/>
          </a:prstGeom>
        </p:spPr>
      </p:pic>
    </p:spTree>
    <p:extLst>
      <p:ext uri="{BB962C8B-B14F-4D97-AF65-F5344CB8AC3E}">
        <p14:creationId xmlns:p14="http://schemas.microsoft.com/office/powerpoint/2010/main" val="4108844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t>The Nephron</a:t>
            </a:r>
          </a:p>
        </p:txBody>
      </p:sp>
      <p:pic>
        <p:nvPicPr>
          <p:cNvPr id="4" name="Content Placeholder 3"/>
          <p:cNvPicPr>
            <a:picLocks noGrp="1" noChangeAspect="1"/>
          </p:cNvPicPr>
          <p:nvPr>
            <p:ph idx="1"/>
          </p:nvPr>
        </p:nvPicPr>
        <p:blipFill>
          <a:blip r:embed="rId3"/>
          <a:stretch>
            <a:fillRect/>
          </a:stretch>
        </p:blipFill>
        <p:spPr>
          <a:xfrm>
            <a:off x="5435081" y="0"/>
            <a:ext cx="4711699" cy="6648997"/>
          </a:xfrm>
          <a:prstGeom prst="rect">
            <a:avLst/>
          </a:prstGeom>
        </p:spPr>
      </p:pic>
      <p:pic>
        <p:nvPicPr>
          <p:cNvPr id="3" name="Picture 2">
            <a:extLst>
              <a:ext uri="{FF2B5EF4-FFF2-40B4-BE49-F238E27FC236}">
                <a16:creationId xmlns:a16="http://schemas.microsoft.com/office/drawing/2014/main" id="{714A944A-4C76-47E9-A111-BA97EC4D71AF}"/>
              </a:ext>
            </a:extLst>
          </p:cNvPr>
          <p:cNvPicPr>
            <a:picLocks noChangeAspect="1"/>
          </p:cNvPicPr>
          <p:nvPr/>
        </p:nvPicPr>
        <p:blipFill rotWithShape="1">
          <a:blip r:embed="rId4"/>
          <a:srcRect l="8725" t="46939" r="55076" b="32517"/>
          <a:stretch/>
        </p:blipFill>
        <p:spPr>
          <a:xfrm>
            <a:off x="541176" y="4021495"/>
            <a:ext cx="5056383" cy="1614196"/>
          </a:xfrm>
          <a:prstGeom prst="rect">
            <a:avLst/>
          </a:prstGeom>
        </p:spPr>
      </p:pic>
    </p:spTree>
    <p:extLst>
      <p:ext uri="{BB962C8B-B14F-4D97-AF65-F5344CB8AC3E}">
        <p14:creationId xmlns:p14="http://schemas.microsoft.com/office/powerpoint/2010/main" val="21598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t>Functions of the kidneys</a:t>
            </a:r>
          </a:p>
        </p:txBody>
      </p:sp>
      <p:sp>
        <p:nvSpPr>
          <p:cNvPr id="3" name="Content Placeholder 2"/>
          <p:cNvSpPr>
            <a:spLocks noGrp="1"/>
          </p:cNvSpPr>
          <p:nvPr>
            <p:ph idx="1"/>
          </p:nvPr>
        </p:nvSpPr>
        <p:spPr/>
        <p:txBody>
          <a:bodyPr>
            <a:noAutofit/>
          </a:bodyPr>
          <a:lstStyle/>
          <a:p>
            <a:r>
              <a:rPr lang="en-US" sz="3100" dirty="0"/>
              <a:t>Homeostasis</a:t>
            </a:r>
          </a:p>
          <a:p>
            <a:pPr marL="1275857" lvl="1" indent="-742950"/>
            <a:r>
              <a:rPr lang="en-US" sz="2700" dirty="0"/>
              <a:t>Fluid and electrolyte balance</a:t>
            </a:r>
          </a:p>
          <a:p>
            <a:pPr marL="1275857" lvl="1" indent="-742950"/>
            <a:r>
              <a:rPr lang="en-US" sz="2700" dirty="0"/>
              <a:t>Acid Base balance</a:t>
            </a:r>
          </a:p>
          <a:p>
            <a:r>
              <a:rPr lang="en-US" sz="3100" dirty="0"/>
              <a:t>Excretory Function</a:t>
            </a:r>
          </a:p>
          <a:p>
            <a:pPr marL="1275857" lvl="1" indent="-742950"/>
            <a:r>
              <a:rPr lang="en-US" sz="2700" dirty="0"/>
              <a:t>Removal of waste including nitrogenous waste</a:t>
            </a:r>
          </a:p>
          <a:p>
            <a:r>
              <a:rPr lang="en-US" sz="3100" dirty="0"/>
              <a:t>Hormonal Functions</a:t>
            </a:r>
          </a:p>
          <a:p>
            <a:pPr marL="1275857" lvl="1" indent="-742950"/>
            <a:r>
              <a:rPr lang="en-US" sz="2700" dirty="0"/>
              <a:t>Renin production – BP control</a:t>
            </a:r>
          </a:p>
          <a:p>
            <a:pPr marL="1275857" lvl="1" indent="-742950"/>
            <a:r>
              <a:rPr lang="en-US" sz="2700" dirty="0"/>
              <a:t>Erythropoiesis</a:t>
            </a:r>
          </a:p>
          <a:p>
            <a:pPr marL="1275857" lvl="1" indent="-742950"/>
            <a:r>
              <a:rPr lang="en-US" sz="2700" dirty="0"/>
              <a:t>Mineral balance – bone health</a:t>
            </a:r>
          </a:p>
        </p:txBody>
      </p:sp>
    </p:spTree>
    <p:extLst>
      <p:ext uri="{BB962C8B-B14F-4D97-AF65-F5344CB8AC3E}">
        <p14:creationId xmlns:p14="http://schemas.microsoft.com/office/powerpoint/2010/main" val="4275572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40971" y="139959"/>
            <a:ext cx="8782404" cy="6590955"/>
          </a:xfrm>
          <a:prstGeom prst="rect">
            <a:avLst/>
          </a:prstGeom>
        </p:spPr>
      </p:pic>
    </p:spTree>
    <p:extLst>
      <p:ext uri="{BB962C8B-B14F-4D97-AF65-F5344CB8AC3E}">
        <p14:creationId xmlns:p14="http://schemas.microsoft.com/office/powerpoint/2010/main" val="3362956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t>Risk Factors for DKD</a:t>
            </a:r>
          </a:p>
        </p:txBody>
      </p:sp>
      <p:sp>
        <p:nvSpPr>
          <p:cNvPr id="3" name="Content Placeholder 2"/>
          <p:cNvSpPr>
            <a:spLocks noGrp="1"/>
          </p:cNvSpPr>
          <p:nvPr>
            <p:ph idx="1"/>
          </p:nvPr>
        </p:nvSpPr>
        <p:spPr>
          <a:xfrm>
            <a:off x="609600" y="1745795"/>
            <a:ext cx="10972800" cy="4785634"/>
          </a:xfrm>
        </p:spPr>
        <p:txBody>
          <a:bodyPr>
            <a:normAutofit fontScale="62500" lnSpcReduction="20000"/>
          </a:bodyPr>
          <a:lstStyle/>
          <a:p>
            <a:r>
              <a:rPr lang="en-US" sz="5000" dirty="0"/>
              <a:t>Major risk factors for kidney disease:</a:t>
            </a:r>
          </a:p>
          <a:p>
            <a:pPr lvl="1"/>
            <a:r>
              <a:rPr lang="en-US" sz="4300" dirty="0"/>
              <a:t>High blood pressure </a:t>
            </a:r>
          </a:p>
          <a:p>
            <a:pPr lvl="1"/>
            <a:r>
              <a:rPr lang="en-US" sz="4300" dirty="0"/>
              <a:t>Diabetes</a:t>
            </a:r>
          </a:p>
          <a:p>
            <a:pPr lvl="1"/>
            <a:r>
              <a:rPr lang="en-US" sz="4300" dirty="0"/>
              <a:t>Cardiovascular disease </a:t>
            </a:r>
          </a:p>
          <a:p>
            <a:pPr lvl="1"/>
            <a:r>
              <a:rPr lang="en-US" sz="4300" dirty="0"/>
              <a:t>Family history of kidney failure</a:t>
            </a:r>
          </a:p>
          <a:p>
            <a:r>
              <a:rPr lang="en-US" sz="5000" dirty="0"/>
              <a:t>Additional risk factors:</a:t>
            </a:r>
          </a:p>
          <a:p>
            <a:pPr lvl="1"/>
            <a:r>
              <a:rPr lang="en-US" sz="4300" dirty="0"/>
              <a:t>Obesity</a:t>
            </a:r>
          </a:p>
          <a:p>
            <a:pPr lvl="1"/>
            <a:r>
              <a:rPr lang="en-US" sz="4300" dirty="0"/>
              <a:t>Autoimmune diseases</a:t>
            </a:r>
          </a:p>
          <a:p>
            <a:pPr lvl="1"/>
            <a:r>
              <a:rPr lang="en-US" sz="4300" dirty="0"/>
              <a:t>Urinary tract infections</a:t>
            </a:r>
          </a:p>
          <a:p>
            <a:pPr lvl="1"/>
            <a:r>
              <a:rPr lang="en-US" sz="4300" dirty="0"/>
              <a:t>Systemic infections</a:t>
            </a:r>
          </a:p>
          <a:p>
            <a:pPr lvl="1"/>
            <a:r>
              <a:rPr lang="en-US" sz="4300" dirty="0"/>
              <a:t>Kidney loss, damage, injury or infection</a:t>
            </a:r>
            <a:endParaRPr lang="en-US" dirty="0"/>
          </a:p>
        </p:txBody>
      </p:sp>
    </p:spTree>
    <p:extLst>
      <p:ext uri="{BB962C8B-B14F-4D97-AF65-F5344CB8AC3E}">
        <p14:creationId xmlns:p14="http://schemas.microsoft.com/office/powerpoint/2010/main" val="3822455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805597"/>
          </a:xfrm>
        </p:spPr>
        <p:txBody>
          <a:bodyPr/>
          <a:lstStyle/>
          <a:p>
            <a:r>
              <a:rPr lang="en-US" sz="3500" dirty="0"/>
              <a:t>Risk Factors For CKD</a:t>
            </a:r>
          </a:p>
        </p:txBody>
      </p:sp>
      <p:pic>
        <p:nvPicPr>
          <p:cNvPr id="4" name="Content Placeholder 3"/>
          <p:cNvPicPr>
            <a:picLocks noGrp="1" noChangeAspect="1"/>
          </p:cNvPicPr>
          <p:nvPr>
            <p:ph idx="1"/>
          </p:nvPr>
        </p:nvPicPr>
        <p:blipFill rotWithShape="1">
          <a:blip r:embed="rId2"/>
          <a:srcRect l="12185" t="33912" r="42569" b="26167"/>
          <a:stretch/>
        </p:blipFill>
        <p:spPr>
          <a:xfrm>
            <a:off x="668072" y="1092200"/>
            <a:ext cx="8261323" cy="5681824"/>
          </a:xfrm>
          <a:prstGeom prst="rect">
            <a:avLst/>
          </a:prstGeom>
        </p:spPr>
      </p:pic>
    </p:spTree>
    <p:extLst>
      <p:ext uri="{BB962C8B-B14F-4D97-AF65-F5344CB8AC3E}">
        <p14:creationId xmlns:p14="http://schemas.microsoft.com/office/powerpoint/2010/main" val="798364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830424" y="-41057"/>
            <a:ext cx="8882743" cy="6910578"/>
          </a:xfrm>
          <a:prstGeom prst="rect">
            <a:avLst/>
          </a:prstGeom>
        </p:spPr>
      </p:pic>
    </p:spTree>
    <p:extLst>
      <p:ext uri="{BB962C8B-B14F-4D97-AF65-F5344CB8AC3E}">
        <p14:creationId xmlns:p14="http://schemas.microsoft.com/office/powerpoint/2010/main" val="2617620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B2A78-8215-4591-B60B-720ABF2BAD5D}"/>
              </a:ext>
            </a:extLst>
          </p:cNvPr>
          <p:cNvSpPr>
            <a:spLocks noGrp="1"/>
          </p:cNvSpPr>
          <p:nvPr>
            <p:ph type="title"/>
          </p:nvPr>
        </p:nvSpPr>
        <p:spPr/>
        <p:txBody>
          <a:bodyPr/>
          <a:lstStyle/>
          <a:p>
            <a:r>
              <a:rPr lang="en-US" sz="3500" dirty="0"/>
              <a:t>Step 1: Early Recognition of Chronic Kidney Disease (CKD)</a:t>
            </a:r>
          </a:p>
        </p:txBody>
      </p:sp>
      <p:pic>
        <p:nvPicPr>
          <p:cNvPr id="5" name="Content Placeholder 4">
            <a:extLst>
              <a:ext uri="{FF2B5EF4-FFF2-40B4-BE49-F238E27FC236}">
                <a16:creationId xmlns:a16="http://schemas.microsoft.com/office/drawing/2014/main" id="{8832E21D-7031-480F-968C-84B87C285D1F}"/>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808514" y="1961898"/>
            <a:ext cx="5839812" cy="4773362"/>
          </a:xfrm>
        </p:spPr>
      </p:pic>
    </p:spTree>
    <p:extLst>
      <p:ext uri="{BB962C8B-B14F-4D97-AF65-F5344CB8AC3E}">
        <p14:creationId xmlns:p14="http://schemas.microsoft.com/office/powerpoint/2010/main" val="2063914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C5336-00C5-42CA-8EDE-D73C6B71C14F}"/>
              </a:ext>
            </a:extLst>
          </p:cNvPr>
          <p:cNvSpPr>
            <a:spLocks noGrp="1"/>
          </p:cNvSpPr>
          <p:nvPr>
            <p:ph type="title"/>
          </p:nvPr>
        </p:nvSpPr>
        <p:spPr>
          <a:xfrm>
            <a:off x="609600" y="547462"/>
            <a:ext cx="10972800" cy="646240"/>
          </a:xfrm>
        </p:spPr>
        <p:txBody>
          <a:bodyPr/>
          <a:lstStyle/>
          <a:p>
            <a:r>
              <a:rPr lang="en-US" sz="3500" dirty="0"/>
              <a:t>How To Determine If There is CKD</a:t>
            </a:r>
          </a:p>
        </p:txBody>
      </p:sp>
      <p:sp>
        <p:nvSpPr>
          <p:cNvPr id="3" name="Content Placeholder 2">
            <a:extLst>
              <a:ext uri="{FF2B5EF4-FFF2-40B4-BE49-F238E27FC236}">
                <a16:creationId xmlns:a16="http://schemas.microsoft.com/office/drawing/2014/main" id="{5EAF15F3-B19A-409B-80F0-1EEF94EB7194}"/>
              </a:ext>
            </a:extLst>
          </p:cNvPr>
          <p:cNvSpPr>
            <a:spLocks noGrp="1"/>
          </p:cNvSpPr>
          <p:nvPr>
            <p:ph idx="1"/>
          </p:nvPr>
        </p:nvSpPr>
        <p:spPr>
          <a:xfrm>
            <a:off x="609600" y="1446245"/>
            <a:ext cx="10972800" cy="5057192"/>
          </a:xfrm>
        </p:spPr>
        <p:txBody>
          <a:bodyPr>
            <a:normAutofit fontScale="77500" lnSpcReduction="20000"/>
          </a:bodyPr>
          <a:lstStyle/>
          <a:p>
            <a:r>
              <a:rPr lang="en-US" sz="4000" dirty="0"/>
              <a:t>CKD: An on-going change in renal function for at least three months. </a:t>
            </a:r>
          </a:p>
          <a:p>
            <a:r>
              <a:rPr lang="en-US" sz="4000" dirty="0"/>
              <a:t>eGFR is used to measure renal function</a:t>
            </a:r>
          </a:p>
          <a:p>
            <a:pPr lvl="1"/>
            <a:r>
              <a:rPr lang="en-US" sz="3500" dirty="0"/>
              <a:t>Is a creatinine-based measurement. It is NOT the actual GFR; it is estimated. It is +/- 30% of the actual GFR in 85% of patients</a:t>
            </a:r>
          </a:p>
          <a:p>
            <a:pPr lvl="1"/>
            <a:r>
              <a:rPr lang="en-US" sz="3500" dirty="0"/>
              <a:t>MDRD calculation and CKD-EPI</a:t>
            </a:r>
          </a:p>
          <a:p>
            <a:r>
              <a:rPr lang="en-US" sz="4000" dirty="0"/>
              <a:t>Limitations of creatinine-based calculations</a:t>
            </a:r>
          </a:p>
          <a:p>
            <a:pPr lvl="1"/>
            <a:r>
              <a:rPr lang="en-US" sz="3500" dirty="0"/>
              <a:t>Does not take into account age, race, muscle mass</a:t>
            </a:r>
          </a:p>
          <a:p>
            <a:pPr lvl="1"/>
            <a:r>
              <a:rPr lang="en-US" sz="3500" dirty="0"/>
              <a:t>If the creatinine is rapidly changing (AKI)</a:t>
            </a:r>
          </a:p>
          <a:p>
            <a:pPr lvl="1"/>
            <a:r>
              <a:rPr lang="en-US" sz="3500" dirty="0"/>
              <a:t>Some dietary changes</a:t>
            </a:r>
          </a:p>
          <a:p>
            <a:pPr lvl="1"/>
            <a:r>
              <a:rPr lang="en-US" sz="3500" dirty="0"/>
              <a:t>Some medications</a:t>
            </a:r>
          </a:p>
        </p:txBody>
      </p:sp>
    </p:spTree>
    <p:extLst>
      <p:ext uri="{BB962C8B-B14F-4D97-AF65-F5344CB8AC3E}">
        <p14:creationId xmlns:p14="http://schemas.microsoft.com/office/powerpoint/2010/main" val="1096398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FFC31-EEB4-4851-86C3-735BC2449D9A}"/>
              </a:ext>
            </a:extLst>
          </p:cNvPr>
          <p:cNvSpPr>
            <a:spLocks noGrp="1"/>
          </p:cNvSpPr>
          <p:nvPr>
            <p:ph type="title"/>
          </p:nvPr>
        </p:nvSpPr>
        <p:spPr/>
        <p:txBody>
          <a:bodyPr/>
          <a:lstStyle/>
          <a:p>
            <a:r>
              <a:rPr lang="en-US" sz="3500" dirty="0"/>
              <a:t>Do not be misled by a “normal” creatinine levels</a:t>
            </a:r>
          </a:p>
        </p:txBody>
      </p:sp>
      <p:sp>
        <p:nvSpPr>
          <p:cNvPr id="3" name="Content Placeholder 2">
            <a:extLst>
              <a:ext uri="{FF2B5EF4-FFF2-40B4-BE49-F238E27FC236}">
                <a16:creationId xmlns:a16="http://schemas.microsoft.com/office/drawing/2014/main" id="{C3F3A44E-1E33-43C8-A9D0-401001E7BC44}"/>
              </a:ext>
            </a:extLst>
          </p:cNvPr>
          <p:cNvSpPr>
            <a:spLocks noGrp="1"/>
          </p:cNvSpPr>
          <p:nvPr>
            <p:ph idx="1"/>
          </p:nvPr>
        </p:nvSpPr>
        <p:spPr>
          <a:xfrm>
            <a:off x="609600" y="1951068"/>
            <a:ext cx="10972800" cy="4380369"/>
          </a:xfrm>
        </p:spPr>
        <p:txBody>
          <a:bodyPr>
            <a:normAutofit/>
          </a:bodyPr>
          <a:lstStyle/>
          <a:p>
            <a:r>
              <a:rPr lang="en-US" sz="3100" dirty="0"/>
              <a:t>A young muscular male with a creatine of 1.2 would have a clearance of &gt;60</a:t>
            </a:r>
          </a:p>
          <a:p>
            <a:r>
              <a:rPr lang="en-US" sz="3100" dirty="0"/>
              <a:t>An elderly woman with a creatinine of 1.2 would have a clearance of &lt;45</a:t>
            </a:r>
          </a:p>
          <a:p>
            <a:r>
              <a:rPr lang="en-US" sz="3100" dirty="0"/>
              <a:t>Why?: muscle mass</a:t>
            </a:r>
          </a:p>
          <a:p>
            <a:r>
              <a:rPr lang="en-US" sz="3100" dirty="0"/>
              <a:t>Always calculate the eGFR</a:t>
            </a:r>
          </a:p>
        </p:txBody>
      </p:sp>
    </p:spTree>
    <p:extLst>
      <p:ext uri="{BB962C8B-B14F-4D97-AF65-F5344CB8AC3E}">
        <p14:creationId xmlns:p14="http://schemas.microsoft.com/office/powerpoint/2010/main" val="1663823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472172" y="187820"/>
            <a:ext cx="10962649" cy="857209"/>
          </a:xfrm>
        </p:spPr>
        <p:txBody>
          <a:bodyPr>
            <a:normAutofit/>
          </a:bodyPr>
          <a:lstStyle/>
          <a:p>
            <a:pPr algn="l" eaLnBrk="1" hangingPunct="1"/>
            <a:r>
              <a:rPr lang="en-US" sz="3500" dirty="0">
                <a:ea typeface="ヒラギノ角ゴ Pro W3" charset="0"/>
                <a:cs typeface="Arial"/>
              </a:rPr>
              <a:t>Disclosure to Participants</a:t>
            </a:r>
          </a:p>
        </p:txBody>
      </p:sp>
      <p:sp>
        <p:nvSpPr>
          <p:cNvPr id="6147" name="Content Placeholder 4"/>
          <p:cNvSpPr>
            <a:spLocks noGrp="1"/>
          </p:cNvSpPr>
          <p:nvPr>
            <p:ph idx="1"/>
          </p:nvPr>
        </p:nvSpPr>
        <p:spPr>
          <a:xfrm>
            <a:off x="590924" y="961901"/>
            <a:ext cx="10962649" cy="4140200"/>
          </a:xfrm>
        </p:spPr>
        <p:txBody>
          <a:bodyPr>
            <a:noAutofit/>
          </a:bodyPr>
          <a:lstStyle/>
          <a:p>
            <a:r>
              <a:rPr lang="en-US" sz="3100" dirty="0">
                <a:latin typeface="Arial" charset="0"/>
                <a:ea typeface="ヒラギノ角ゴ Pro W3" charset="0"/>
                <a:cs typeface="ヒラギノ角ゴ Pro W3" charset="0"/>
              </a:rPr>
              <a:t>Notice of Requirements For Successful Completion</a:t>
            </a:r>
          </a:p>
          <a:p>
            <a:pPr lvl="1"/>
            <a:r>
              <a:rPr lang="en-US" sz="2700" dirty="0">
                <a:latin typeface="Arial" charset="0"/>
                <a:ea typeface="ヒラギノ角ゴ Pro W3" charset="0"/>
              </a:rPr>
              <a:t>Please refer to learning goals and objectives</a:t>
            </a:r>
          </a:p>
          <a:p>
            <a:pPr lvl="1"/>
            <a:r>
              <a:rPr lang="en-US" sz="2700" dirty="0">
                <a:latin typeface="Arial" charset="0"/>
                <a:ea typeface="ヒラギノ角ゴ Pro W3" charset="0"/>
              </a:rPr>
              <a:t>Learners must attend the full activity and complete the evaluation in order to claim continuing education credit/hours</a:t>
            </a:r>
          </a:p>
          <a:p>
            <a:pPr>
              <a:spcBef>
                <a:spcPts val="799"/>
              </a:spcBef>
            </a:pPr>
            <a:r>
              <a:rPr lang="en-US" sz="3100" dirty="0">
                <a:latin typeface="Arial" charset="0"/>
                <a:ea typeface="ヒラギノ角ゴ Pro W3" charset="0"/>
                <a:cs typeface="ヒラギノ角ゴ Pro W3" charset="0"/>
              </a:rPr>
              <a:t>Conflict of Interest and Financial Relationship Disclosures:</a:t>
            </a:r>
          </a:p>
          <a:p>
            <a:pPr lvl="1"/>
            <a:r>
              <a:rPr lang="en-US" sz="2700" dirty="0">
                <a:latin typeface="Arial" charset="0"/>
                <a:ea typeface="ヒラギノ角ゴ Pro W3" charset="0"/>
              </a:rPr>
              <a:t>None</a:t>
            </a:r>
          </a:p>
          <a:p>
            <a:pPr>
              <a:spcBef>
                <a:spcPts val="799"/>
              </a:spcBef>
            </a:pPr>
            <a:r>
              <a:rPr lang="en-US" sz="3100" dirty="0">
                <a:latin typeface="Arial" charset="0"/>
                <a:ea typeface="ヒラギノ角ゴ Pro W3" charset="0"/>
                <a:cs typeface="ヒラギノ角ゴ Pro W3" charset="0"/>
              </a:rPr>
              <a:t>Non-Endorsement of Products:</a:t>
            </a:r>
          </a:p>
          <a:p>
            <a:pPr lvl="1"/>
            <a:r>
              <a:rPr lang="en-US" sz="2700" dirty="0">
                <a:latin typeface="Arial" charset="0"/>
                <a:ea typeface="ヒラギノ角ゴ Pro W3" charset="0"/>
              </a:rPr>
              <a:t>Accredited status does not imply endorsement by AADE, ANCC, ACPE or CDR of any commercial products displayed in conjunction with this educational activity</a:t>
            </a:r>
          </a:p>
          <a:p>
            <a:pPr>
              <a:spcBef>
                <a:spcPts val="799"/>
              </a:spcBef>
            </a:pPr>
            <a:r>
              <a:rPr lang="en-US" sz="3100" dirty="0">
                <a:latin typeface="Arial" charset="0"/>
                <a:ea typeface="ヒラギノ角ゴ Pro W3" charset="0"/>
                <a:cs typeface="ヒラギノ角ゴ Pro W3" charset="0"/>
              </a:rPr>
              <a:t>Off-Label Use:</a:t>
            </a:r>
          </a:p>
          <a:p>
            <a:pPr lvl="1"/>
            <a:r>
              <a:rPr lang="en-US" sz="2700" dirty="0">
                <a:latin typeface="Arial" charset="0"/>
                <a:ea typeface="ヒラギノ角ゴ Pro W3" charset="0"/>
              </a:rPr>
              <a:t>None</a:t>
            </a:r>
          </a:p>
        </p:txBody>
      </p:sp>
    </p:spTree>
    <p:extLst>
      <p:ext uri="{BB962C8B-B14F-4D97-AF65-F5344CB8AC3E}">
        <p14:creationId xmlns:p14="http://schemas.microsoft.com/office/powerpoint/2010/main" val="35321332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AC864-C926-443C-9D9C-ADF77176B1E1}"/>
              </a:ext>
            </a:extLst>
          </p:cNvPr>
          <p:cNvSpPr>
            <a:spLocks noGrp="1"/>
          </p:cNvSpPr>
          <p:nvPr>
            <p:ph type="title"/>
          </p:nvPr>
        </p:nvSpPr>
        <p:spPr>
          <a:xfrm>
            <a:off x="506963" y="286205"/>
            <a:ext cx="10972800" cy="646240"/>
          </a:xfrm>
        </p:spPr>
        <p:txBody>
          <a:bodyPr/>
          <a:lstStyle/>
          <a:p>
            <a:r>
              <a:rPr lang="en-US" sz="3500" dirty="0"/>
              <a:t>Urine Tests Used to Monitor for Protein</a:t>
            </a:r>
          </a:p>
        </p:txBody>
      </p:sp>
      <p:sp>
        <p:nvSpPr>
          <p:cNvPr id="3" name="Content Placeholder 2">
            <a:extLst>
              <a:ext uri="{FF2B5EF4-FFF2-40B4-BE49-F238E27FC236}">
                <a16:creationId xmlns:a16="http://schemas.microsoft.com/office/drawing/2014/main" id="{4E8AA2BC-8066-422E-AD7D-C8BD4BDEF13F}"/>
              </a:ext>
            </a:extLst>
          </p:cNvPr>
          <p:cNvSpPr>
            <a:spLocks noGrp="1"/>
          </p:cNvSpPr>
          <p:nvPr>
            <p:ph idx="1"/>
          </p:nvPr>
        </p:nvSpPr>
        <p:spPr>
          <a:xfrm>
            <a:off x="506963" y="1269934"/>
            <a:ext cx="10972800" cy="4380369"/>
          </a:xfrm>
        </p:spPr>
        <p:txBody>
          <a:bodyPr>
            <a:normAutofit/>
          </a:bodyPr>
          <a:lstStyle/>
          <a:p>
            <a:r>
              <a:rPr lang="en-US" sz="3100" dirty="0"/>
              <a:t>Urine dipstick</a:t>
            </a:r>
          </a:p>
          <a:p>
            <a:pPr lvl="1"/>
            <a:r>
              <a:rPr lang="en-US" sz="2700" dirty="0"/>
              <a:t>Highly variable and dependent on concentration of urine</a:t>
            </a:r>
          </a:p>
          <a:p>
            <a:pPr lvl="1"/>
            <a:r>
              <a:rPr lang="en-US" sz="2700" dirty="0"/>
              <a:t>1+ = about 30 mg/day of protein</a:t>
            </a:r>
          </a:p>
          <a:p>
            <a:r>
              <a:rPr lang="en-US" sz="3100" dirty="0"/>
              <a:t>Urine Protein/Creatinine Ratio</a:t>
            </a:r>
          </a:p>
          <a:p>
            <a:pPr lvl="1"/>
            <a:r>
              <a:rPr lang="en-US" sz="3100" dirty="0"/>
              <a:t>Measures all proteins in the urine; not just albumin</a:t>
            </a:r>
          </a:p>
          <a:p>
            <a:r>
              <a:rPr lang="en-US" sz="3100" dirty="0"/>
              <a:t>Urine Albumin/Creatinine Ratio (UACR)</a:t>
            </a:r>
          </a:p>
        </p:txBody>
      </p:sp>
    </p:spTree>
    <p:extLst>
      <p:ext uri="{BB962C8B-B14F-4D97-AF65-F5344CB8AC3E}">
        <p14:creationId xmlns:p14="http://schemas.microsoft.com/office/powerpoint/2010/main" val="2140245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9C04A-5505-47F0-ABF6-45603B8F21DC}"/>
              </a:ext>
            </a:extLst>
          </p:cNvPr>
          <p:cNvSpPr>
            <a:spLocks noGrp="1"/>
          </p:cNvSpPr>
          <p:nvPr>
            <p:ph type="title"/>
          </p:nvPr>
        </p:nvSpPr>
        <p:spPr>
          <a:xfrm>
            <a:off x="497633" y="444826"/>
            <a:ext cx="10972800" cy="646240"/>
          </a:xfrm>
        </p:spPr>
        <p:txBody>
          <a:bodyPr/>
          <a:lstStyle/>
          <a:p>
            <a:r>
              <a:rPr lang="en-US" sz="3500" dirty="0"/>
              <a:t>Albuminuria</a:t>
            </a:r>
          </a:p>
        </p:txBody>
      </p:sp>
      <p:pic>
        <p:nvPicPr>
          <p:cNvPr id="15362" name="Picture 2" descr="Image result for albuminuria levels picture">
            <a:extLst>
              <a:ext uri="{FF2B5EF4-FFF2-40B4-BE49-F238E27FC236}">
                <a16:creationId xmlns:a16="http://schemas.microsoft.com/office/drawing/2014/main" id="{81F850EA-6861-48E3-BE8F-74AEA325504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0575" y="3657601"/>
            <a:ext cx="11530850" cy="32003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D204802-7156-40C6-BEE9-C733C639CC89}"/>
              </a:ext>
            </a:extLst>
          </p:cNvPr>
          <p:cNvSpPr txBox="1"/>
          <p:nvPr/>
        </p:nvSpPr>
        <p:spPr>
          <a:xfrm>
            <a:off x="544286" y="1205974"/>
            <a:ext cx="10879494" cy="3108543"/>
          </a:xfrm>
          <a:prstGeom prst="rect">
            <a:avLst/>
          </a:prstGeom>
          <a:noFill/>
        </p:spPr>
        <p:txBody>
          <a:bodyPr wrap="square" rtlCol="0">
            <a:spAutoFit/>
          </a:bodyPr>
          <a:lstStyle/>
          <a:p>
            <a:pPr algn="ctr"/>
            <a:r>
              <a:rPr lang="en-US" sz="2700" dirty="0"/>
              <a:t>An abnormal urine albumin is a marker for glomerular disease, including diabetes. It is also a marker for cardiovascular disease and it is thought that it is a marker for endothelial dysfunction.</a:t>
            </a:r>
          </a:p>
          <a:p>
            <a:pPr algn="ctr"/>
            <a:r>
              <a:rPr lang="en-US" sz="2700" dirty="0"/>
              <a:t>Because of the significance of urine albuminuria, it was recommended by the 2013 Practice Advisory Committee for DKD that tests be done to </a:t>
            </a:r>
            <a:r>
              <a:rPr lang="en-US" sz="2700" dirty="0">
                <a:solidFill>
                  <a:srgbClr val="FF0000"/>
                </a:solidFill>
              </a:rPr>
              <a:t>confirm </a:t>
            </a:r>
            <a:r>
              <a:rPr lang="en-US" sz="2700" dirty="0"/>
              <a:t>albuminuria over a 2-3 month period after discovery.</a:t>
            </a:r>
          </a:p>
          <a:p>
            <a:pPr algn="ctr"/>
            <a:endParaRPr lang="en-US" sz="2800" dirty="0"/>
          </a:p>
        </p:txBody>
      </p:sp>
    </p:spTree>
    <p:extLst>
      <p:ext uri="{BB962C8B-B14F-4D97-AF65-F5344CB8AC3E}">
        <p14:creationId xmlns:p14="http://schemas.microsoft.com/office/powerpoint/2010/main" val="28452813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E143E-A47F-4029-BE58-6D6816BA857C}"/>
              </a:ext>
            </a:extLst>
          </p:cNvPr>
          <p:cNvSpPr>
            <a:spLocks noGrp="1"/>
          </p:cNvSpPr>
          <p:nvPr>
            <p:ph type="title"/>
          </p:nvPr>
        </p:nvSpPr>
        <p:spPr>
          <a:xfrm>
            <a:off x="441649" y="211560"/>
            <a:ext cx="10972800" cy="646240"/>
          </a:xfrm>
        </p:spPr>
        <p:txBody>
          <a:bodyPr/>
          <a:lstStyle/>
          <a:p>
            <a:r>
              <a:rPr lang="en-US" sz="3500" dirty="0"/>
              <a:t>Management of DKD</a:t>
            </a:r>
          </a:p>
        </p:txBody>
      </p:sp>
      <p:sp>
        <p:nvSpPr>
          <p:cNvPr id="3" name="Content Placeholder 2">
            <a:extLst>
              <a:ext uri="{FF2B5EF4-FFF2-40B4-BE49-F238E27FC236}">
                <a16:creationId xmlns:a16="http://schemas.microsoft.com/office/drawing/2014/main" id="{F1250B93-F486-4C7B-993C-E067DBD7DDB6}"/>
              </a:ext>
            </a:extLst>
          </p:cNvPr>
          <p:cNvSpPr>
            <a:spLocks noGrp="1"/>
          </p:cNvSpPr>
          <p:nvPr>
            <p:ph idx="1"/>
          </p:nvPr>
        </p:nvSpPr>
        <p:spPr>
          <a:xfrm>
            <a:off x="441649" y="1092652"/>
            <a:ext cx="10972800" cy="5765348"/>
          </a:xfrm>
        </p:spPr>
        <p:txBody>
          <a:bodyPr>
            <a:normAutofit fontScale="55000" lnSpcReduction="20000"/>
          </a:bodyPr>
          <a:lstStyle/>
          <a:p>
            <a:r>
              <a:rPr lang="en-US" dirty="0">
                <a:solidFill>
                  <a:srgbClr val="0070C0"/>
                </a:solidFill>
              </a:rPr>
              <a:t>Ensure Diagnosis is Correct</a:t>
            </a:r>
          </a:p>
          <a:p>
            <a:r>
              <a:rPr lang="en-US" dirty="0"/>
              <a:t>Implement Appropriate Therapy</a:t>
            </a:r>
          </a:p>
          <a:p>
            <a:pPr lvl="1"/>
            <a:r>
              <a:rPr lang="en-US" dirty="0"/>
              <a:t>Blood Pressure Control</a:t>
            </a:r>
          </a:p>
          <a:p>
            <a:pPr lvl="1"/>
            <a:r>
              <a:rPr lang="en-US" dirty="0"/>
              <a:t>Blood Glucose Control</a:t>
            </a:r>
          </a:p>
          <a:p>
            <a:pPr lvl="1"/>
            <a:r>
              <a:rPr lang="en-US" dirty="0"/>
              <a:t>Cardiovascular Disease Risk Factors</a:t>
            </a:r>
          </a:p>
          <a:p>
            <a:r>
              <a:rPr lang="en-US" dirty="0"/>
              <a:t>Monitor Progression / Set Goals</a:t>
            </a:r>
          </a:p>
          <a:p>
            <a:pPr lvl="1"/>
            <a:r>
              <a:rPr lang="en-US" dirty="0"/>
              <a:t>Slow eGFR decline</a:t>
            </a:r>
          </a:p>
          <a:p>
            <a:pPr lvl="1"/>
            <a:r>
              <a:rPr lang="en-US" dirty="0"/>
              <a:t>Reduce albuminuria</a:t>
            </a:r>
          </a:p>
          <a:p>
            <a:r>
              <a:rPr lang="en-US" dirty="0"/>
              <a:t>Screen for CKD Complications</a:t>
            </a:r>
          </a:p>
          <a:p>
            <a:pPr lvl="1"/>
            <a:r>
              <a:rPr lang="en-US" dirty="0"/>
              <a:t>Anemia</a:t>
            </a:r>
          </a:p>
          <a:p>
            <a:pPr lvl="1"/>
            <a:r>
              <a:rPr lang="en-US" dirty="0"/>
              <a:t>Hyperkalemia</a:t>
            </a:r>
          </a:p>
          <a:p>
            <a:pPr lvl="1"/>
            <a:r>
              <a:rPr lang="en-US" dirty="0"/>
              <a:t>Hypoalbuminemia</a:t>
            </a:r>
          </a:p>
          <a:p>
            <a:pPr lvl="1"/>
            <a:r>
              <a:rPr lang="en-US" dirty="0"/>
              <a:t>Metabolic Acidosis</a:t>
            </a:r>
          </a:p>
          <a:p>
            <a:r>
              <a:rPr lang="en-US" dirty="0"/>
              <a:t>Abnormal Bone and Mineral Metabolism</a:t>
            </a:r>
          </a:p>
          <a:p>
            <a:r>
              <a:rPr lang="en-US" dirty="0"/>
              <a:t>Educate </a:t>
            </a:r>
          </a:p>
          <a:p>
            <a:r>
              <a:rPr lang="en-US" dirty="0"/>
              <a:t>Prepare for Renal Replacement Therapy</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05022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DE623-50E1-4A03-B739-9AE8D5E63404}"/>
              </a:ext>
            </a:extLst>
          </p:cNvPr>
          <p:cNvSpPr>
            <a:spLocks noGrp="1"/>
          </p:cNvSpPr>
          <p:nvPr>
            <p:ph type="title"/>
          </p:nvPr>
        </p:nvSpPr>
        <p:spPr/>
        <p:txBody>
          <a:bodyPr/>
          <a:lstStyle/>
          <a:p>
            <a:r>
              <a:rPr lang="en-US" sz="3500" dirty="0"/>
              <a:t>Diagnosis</a:t>
            </a:r>
          </a:p>
        </p:txBody>
      </p:sp>
      <p:sp>
        <p:nvSpPr>
          <p:cNvPr id="3" name="Content Placeholder 2">
            <a:extLst>
              <a:ext uri="{FF2B5EF4-FFF2-40B4-BE49-F238E27FC236}">
                <a16:creationId xmlns:a16="http://schemas.microsoft.com/office/drawing/2014/main" id="{2E95C4FC-72CB-4EB0-8E2A-A81F596487A5}"/>
              </a:ext>
            </a:extLst>
          </p:cNvPr>
          <p:cNvSpPr>
            <a:spLocks noGrp="1"/>
          </p:cNvSpPr>
          <p:nvPr>
            <p:ph idx="1"/>
          </p:nvPr>
        </p:nvSpPr>
        <p:spPr/>
        <p:txBody>
          <a:bodyPr>
            <a:normAutofit/>
          </a:bodyPr>
          <a:lstStyle/>
          <a:p>
            <a:r>
              <a:rPr lang="en-US" sz="3100" dirty="0"/>
              <a:t>The presence of albuminuria and diabetes does not mean that CKD is caused from diabetes. </a:t>
            </a:r>
          </a:p>
          <a:p>
            <a:r>
              <a:rPr lang="en-US" sz="3100" dirty="0"/>
              <a:t>DKD is likely if:</a:t>
            </a:r>
          </a:p>
          <a:p>
            <a:pPr lvl="1"/>
            <a:r>
              <a:rPr lang="en-US" sz="2700" dirty="0"/>
              <a:t>Diabetes present for at least 10 years</a:t>
            </a:r>
          </a:p>
          <a:p>
            <a:pPr lvl="1"/>
            <a:r>
              <a:rPr lang="en-US" sz="2700" dirty="0"/>
              <a:t>There is albuminuria</a:t>
            </a:r>
          </a:p>
          <a:p>
            <a:pPr lvl="1"/>
            <a:r>
              <a:rPr lang="en-US" sz="2700" dirty="0"/>
              <a:t>There is Diabetic Retinopathy</a:t>
            </a:r>
          </a:p>
          <a:p>
            <a:pPr marL="609036" lvl="1" indent="0">
              <a:buNone/>
            </a:pPr>
            <a:endParaRPr lang="en-US" dirty="0"/>
          </a:p>
          <a:p>
            <a:pPr lvl="1"/>
            <a:endParaRPr lang="en-US" dirty="0"/>
          </a:p>
        </p:txBody>
      </p:sp>
    </p:spTree>
    <p:extLst>
      <p:ext uri="{BB962C8B-B14F-4D97-AF65-F5344CB8AC3E}">
        <p14:creationId xmlns:p14="http://schemas.microsoft.com/office/powerpoint/2010/main" val="28882222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63700" y="0"/>
            <a:ext cx="8834437" cy="6670584"/>
          </a:xfrm>
          <a:prstGeom prst="rect">
            <a:avLst/>
          </a:prstGeom>
        </p:spPr>
      </p:pic>
    </p:spTree>
    <p:extLst>
      <p:ext uri="{BB962C8B-B14F-4D97-AF65-F5344CB8AC3E}">
        <p14:creationId xmlns:p14="http://schemas.microsoft.com/office/powerpoint/2010/main" val="4988177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A0CD2-B7DD-42C6-8C27-4B41984BEDD3}"/>
              </a:ext>
            </a:extLst>
          </p:cNvPr>
          <p:cNvSpPr>
            <a:spLocks noGrp="1"/>
          </p:cNvSpPr>
          <p:nvPr>
            <p:ph type="title"/>
          </p:nvPr>
        </p:nvSpPr>
        <p:spPr>
          <a:xfrm>
            <a:off x="488302" y="286205"/>
            <a:ext cx="10972800" cy="646240"/>
          </a:xfrm>
        </p:spPr>
        <p:txBody>
          <a:bodyPr/>
          <a:lstStyle/>
          <a:p>
            <a:r>
              <a:rPr lang="en-US" sz="3500" dirty="0"/>
              <a:t>Stages of CKD</a:t>
            </a:r>
          </a:p>
        </p:txBody>
      </p:sp>
      <p:pic>
        <p:nvPicPr>
          <p:cNvPr id="14338" name="Picture 2" descr="Image result for stages of chronic kidney disease picture">
            <a:extLst>
              <a:ext uri="{FF2B5EF4-FFF2-40B4-BE49-F238E27FC236}">
                <a16:creationId xmlns:a16="http://schemas.microsoft.com/office/drawing/2014/main" id="{20955A2C-8C81-434F-B568-7621C0BAC8C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75249" y="1073020"/>
            <a:ext cx="8224628" cy="5652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968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0666" t="17526" r="12234" b="20447"/>
          <a:stretch/>
        </p:blipFill>
        <p:spPr>
          <a:xfrm>
            <a:off x="48483" y="190574"/>
            <a:ext cx="11549468" cy="5956226"/>
          </a:xfrm>
          <a:prstGeom prst="rect">
            <a:avLst/>
          </a:prstGeom>
        </p:spPr>
      </p:pic>
    </p:spTree>
    <p:extLst>
      <p:ext uri="{BB962C8B-B14F-4D97-AF65-F5344CB8AC3E}">
        <p14:creationId xmlns:p14="http://schemas.microsoft.com/office/powerpoint/2010/main" val="35891260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3C6C8-7042-4BFE-BFFA-A0F8F1D609D1}"/>
              </a:ext>
            </a:extLst>
          </p:cNvPr>
          <p:cNvSpPr>
            <a:spLocks noGrp="1"/>
          </p:cNvSpPr>
          <p:nvPr>
            <p:ph type="title"/>
          </p:nvPr>
        </p:nvSpPr>
        <p:spPr>
          <a:xfrm>
            <a:off x="130629" y="612777"/>
            <a:ext cx="11961843" cy="646240"/>
          </a:xfrm>
        </p:spPr>
        <p:txBody>
          <a:bodyPr/>
          <a:lstStyle/>
          <a:p>
            <a:r>
              <a:rPr lang="en-US" sz="3500" dirty="0">
                <a:latin typeface="Arial" panose="020B0604020202020204" pitchFamily="34" charset="0"/>
                <a:ea typeface="Times New Roman" panose="02020603050405020304" pitchFamily="18" charset="0"/>
                <a:cs typeface="Arial" panose="020B0604020202020204" pitchFamily="34" charset="0"/>
              </a:rPr>
              <a:t>Monitor Progression</a:t>
            </a:r>
            <a:endParaRPr lang="en-US" sz="3500" dirty="0"/>
          </a:p>
        </p:txBody>
      </p:sp>
      <p:sp>
        <p:nvSpPr>
          <p:cNvPr id="4" name="Content Placeholder 3"/>
          <p:cNvSpPr>
            <a:spLocks noGrp="1"/>
          </p:cNvSpPr>
          <p:nvPr>
            <p:ph idx="1"/>
          </p:nvPr>
        </p:nvSpPr>
        <p:spPr/>
        <p:txBody>
          <a:bodyPr>
            <a:normAutofit fontScale="92500" lnSpcReduction="20000"/>
          </a:bodyPr>
          <a:lstStyle/>
          <a:p>
            <a:pPr lvl="0"/>
            <a:r>
              <a:rPr lang="en-US" sz="3600" dirty="0"/>
              <a:t>Review and discus eGFR and UACR  </a:t>
            </a:r>
          </a:p>
          <a:p>
            <a:pPr lvl="1"/>
            <a:r>
              <a:rPr lang="en-US" sz="3200" dirty="0"/>
              <a:t>eGFR estimates kidney function.</a:t>
            </a:r>
          </a:p>
          <a:p>
            <a:pPr lvl="2"/>
            <a:r>
              <a:rPr lang="en-US" sz="3200" dirty="0"/>
              <a:t>Persistent levels &lt; 60 are considered CKD.</a:t>
            </a:r>
          </a:p>
          <a:p>
            <a:pPr lvl="1"/>
            <a:r>
              <a:rPr lang="en-US" sz="3200" dirty="0"/>
              <a:t>UACR &gt; 30 mg/g is considered as kidney damage.</a:t>
            </a:r>
          </a:p>
          <a:p>
            <a:pPr lvl="2"/>
            <a:r>
              <a:rPr lang="en-US" sz="3200" dirty="0"/>
              <a:t>An elevated UACR should be confirmed in the absence of urinary tract infection with 2 additional tests collected over the next 3 to 6 months.</a:t>
            </a:r>
          </a:p>
          <a:p>
            <a:pPr lvl="2"/>
            <a:r>
              <a:rPr lang="en-US" sz="3200" dirty="0"/>
              <a:t>Patients with high levels of urine albumin, also known as albuminuria, are at greatest risk of rapid progression to kidney failure. </a:t>
            </a:r>
          </a:p>
          <a:p>
            <a:pPr marL="0" marR="0" indent="0">
              <a:lnSpc>
                <a:spcPct val="150000"/>
              </a:lnSpc>
              <a:spcBef>
                <a:spcPts val="0"/>
              </a:spcBef>
              <a:spcAft>
                <a:spcPts val="0"/>
              </a:spcAft>
              <a:buNone/>
            </a:pPr>
            <a:endParaRPr lang="en-US" sz="5100" dirty="0">
              <a:latin typeface="Arial" panose="020B0604020202020204" pitchFamily="34" charset="0"/>
              <a:ea typeface="Times New Roman" panose="02020603050405020304" pitchFamily="18" charset="0"/>
              <a:cs typeface="Arial" panose="020B0604020202020204" pitchFamily="34" charset="0"/>
            </a:endParaRPr>
          </a:p>
          <a:p>
            <a:pPr marL="0">
              <a:lnSpc>
                <a:spcPct val="150000"/>
              </a:lnSpc>
              <a:spcBef>
                <a:spcPts val="0"/>
              </a:spcBef>
            </a:pPr>
            <a:endParaRPr lang="en-US" sz="5100" dirty="0"/>
          </a:p>
          <a:p>
            <a:pPr marL="0">
              <a:lnSpc>
                <a:spcPct val="150000"/>
              </a:lnSpc>
              <a:spcBef>
                <a:spcPts val="0"/>
              </a:spcBef>
            </a:pPr>
            <a:endParaRPr lang="en-US" dirty="0"/>
          </a:p>
          <a:p>
            <a:pPr marL="0">
              <a:lnSpc>
                <a:spcPct val="150000"/>
              </a:lnSpc>
              <a:spcBef>
                <a:spcPts val="0"/>
              </a:spcBef>
            </a:pPr>
            <a:endParaRPr lang="en-US" dirty="0"/>
          </a:p>
          <a:p>
            <a:pPr marL="0">
              <a:lnSpc>
                <a:spcPct val="150000"/>
              </a:lnSpc>
              <a:spcBef>
                <a:spcPts val="0"/>
              </a:spcBef>
            </a:pPr>
            <a:endParaRPr lang="en-US" dirty="0"/>
          </a:p>
          <a:p>
            <a:pPr marL="0">
              <a:lnSpc>
                <a:spcPct val="150000"/>
              </a:lnSpc>
              <a:spcBef>
                <a:spcPts val="0"/>
              </a:spcBef>
            </a:pPr>
            <a:endParaRPr lang="en-US" dirty="0"/>
          </a:p>
          <a:p>
            <a:pPr marL="0" marR="0">
              <a:lnSpc>
                <a:spcPct val="150000"/>
              </a:lnSpc>
              <a:spcBef>
                <a:spcPts val="0"/>
              </a:spcBef>
              <a:spcAft>
                <a:spcPts val="0"/>
              </a:spcAft>
            </a:pPr>
            <a:endParaRPr lang="en-US" sz="4800" dirty="0">
              <a:latin typeface="Cambria" panose="02040503050406030204" pitchFamily="18" charset="0"/>
              <a:ea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747977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4D2F3-6D80-45D7-B94D-A1471580DC23}"/>
              </a:ext>
            </a:extLst>
          </p:cNvPr>
          <p:cNvSpPr>
            <a:spLocks noGrp="1"/>
          </p:cNvSpPr>
          <p:nvPr>
            <p:ph type="title"/>
          </p:nvPr>
        </p:nvSpPr>
        <p:spPr>
          <a:xfrm>
            <a:off x="167951" y="771397"/>
            <a:ext cx="11831215" cy="646240"/>
          </a:xfrm>
        </p:spPr>
        <p:txBody>
          <a:bodyPr/>
          <a:lstStyle/>
          <a:p>
            <a:r>
              <a:rPr lang="en-US" dirty="0"/>
              <a:t> </a:t>
            </a:r>
            <a:r>
              <a:rPr lang="en-US" sz="3500" dirty="0"/>
              <a:t>More Tests Are Needed When CKD Identified</a:t>
            </a:r>
          </a:p>
        </p:txBody>
      </p:sp>
      <p:sp>
        <p:nvSpPr>
          <p:cNvPr id="3" name="Content Placeholder 2">
            <a:extLst>
              <a:ext uri="{FF2B5EF4-FFF2-40B4-BE49-F238E27FC236}">
                <a16:creationId xmlns:a16="http://schemas.microsoft.com/office/drawing/2014/main" id="{BA80A25C-5440-46C4-A4C7-7E7312DEBBF3}"/>
              </a:ext>
            </a:extLst>
          </p:cNvPr>
          <p:cNvSpPr>
            <a:spLocks noGrp="1"/>
          </p:cNvSpPr>
          <p:nvPr>
            <p:ph idx="1"/>
          </p:nvPr>
        </p:nvSpPr>
        <p:spPr/>
        <p:txBody>
          <a:bodyPr>
            <a:noAutofit/>
          </a:bodyPr>
          <a:lstStyle/>
          <a:p>
            <a:r>
              <a:rPr lang="en-US" sz="3100" dirty="0"/>
              <a:t>Electrolytes and Ca, Phos levels</a:t>
            </a:r>
          </a:p>
          <a:p>
            <a:r>
              <a:rPr lang="en-US" sz="3100" dirty="0"/>
              <a:t>Fasting Lipid Panel</a:t>
            </a:r>
          </a:p>
          <a:p>
            <a:r>
              <a:rPr lang="en-US" sz="3100" dirty="0"/>
              <a:t>CBC</a:t>
            </a:r>
          </a:p>
          <a:p>
            <a:r>
              <a:rPr lang="en-US" sz="3100" dirty="0"/>
              <a:t>A1C</a:t>
            </a:r>
          </a:p>
          <a:p>
            <a:r>
              <a:rPr lang="en-US" sz="3100" dirty="0"/>
              <a:t>Renal U/S</a:t>
            </a:r>
          </a:p>
          <a:p>
            <a:r>
              <a:rPr lang="en-US" sz="3100" dirty="0"/>
              <a:t>Ua, ACR</a:t>
            </a:r>
          </a:p>
          <a:p>
            <a:r>
              <a:rPr lang="en-US" sz="3100" dirty="0"/>
              <a:t>Dilated Retinal Exam</a:t>
            </a:r>
          </a:p>
          <a:p>
            <a:r>
              <a:rPr lang="en-US" sz="3100" dirty="0"/>
              <a:t>Others: Vitamin D, Iron Studies, PTH</a:t>
            </a:r>
          </a:p>
        </p:txBody>
      </p:sp>
    </p:spTree>
    <p:extLst>
      <p:ext uri="{BB962C8B-B14F-4D97-AF65-F5344CB8AC3E}">
        <p14:creationId xmlns:p14="http://schemas.microsoft.com/office/powerpoint/2010/main" val="8494519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6635C-8B42-459D-A854-7CF2A36DB021}"/>
              </a:ext>
            </a:extLst>
          </p:cNvPr>
          <p:cNvSpPr>
            <a:spLocks noGrp="1"/>
          </p:cNvSpPr>
          <p:nvPr>
            <p:ph type="title"/>
          </p:nvPr>
        </p:nvSpPr>
        <p:spPr/>
        <p:txBody>
          <a:bodyPr/>
          <a:lstStyle/>
          <a:p>
            <a:r>
              <a:rPr lang="en-US" sz="3500" dirty="0"/>
              <a:t>Avoid Acute Kidney Injury</a:t>
            </a:r>
          </a:p>
        </p:txBody>
      </p:sp>
      <p:sp>
        <p:nvSpPr>
          <p:cNvPr id="3" name="Content Placeholder 2">
            <a:extLst>
              <a:ext uri="{FF2B5EF4-FFF2-40B4-BE49-F238E27FC236}">
                <a16:creationId xmlns:a16="http://schemas.microsoft.com/office/drawing/2014/main" id="{EC21AE13-D0A5-4476-86BD-1428442119DB}"/>
              </a:ext>
            </a:extLst>
          </p:cNvPr>
          <p:cNvSpPr>
            <a:spLocks noGrp="1"/>
          </p:cNvSpPr>
          <p:nvPr>
            <p:ph idx="1"/>
          </p:nvPr>
        </p:nvSpPr>
        <p:spPr/>
        <p:txBody>
          <a:bodyPr>
            <a:normAutofit/>
          </a:bodyPr>
          <a:lstStyle/>
          <a:p>
            <a:r>
              <a:rPr lang="en-US" sz="3100" dirty="0"/>
              <a:t>Avoid NSAIDS</a:t>
            </a:r>
          </a:p>
          <a:p>
            <a:r>
              <a:rPr lang="en-US" sz="3100" dirty="0"/>
              <a:t>No OTC medications unless approved</a:t>
            </a:r>
          </a:p>
          <a:p>
            <a:r>
              <a:rPr lang="en-US" sz="3100" dirty="0"/>
              <a:t>Medications dosages may need to be adjusted</a:t>
            </a:r>
          </a:p>
        </p:txBody>
      </p:sp>
    </p:spTree>
    <p:extLst>
      <p:ext uri="{BB962C8B-B14F-4D97-AF65-F5344CB8AC3E}">
        <p14:creationId xmlns:p14="http://schemas.microsoft.com/office/powerpoint/2010/main" val="22274317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Diabetes and Kidney Disease</a:t>
            </a:r>
          </a:p>
        </p:txBody>
      </p:sp>
      <p:sp>
        <p:nvSpPr>
          <p:cNvPr id="3" name="Subtitle 2"/>
          <p:cNvSpPr>
            <a:spLocks noGrp="1"/>
          </p:cNvSpPr>
          <p:nvPr>
            <p:ph type="subTitle" idx="1"/>
          </p:nvPr>
        </p:nvSpPr>
        <p:spPr>
          <a:xfrm>
            <a:off x="914400" y="3886200"/>
            <a:ext cx="10604500" cy="1752600"/>
          </a:xfrm>
        </p:spPr>
        <p:txBody>
          <a:bodyPr/>
          <a:lstStyle/>
          <a:p>
            <a:r>
              <a:rPr lang="en-US" dirty="0"/>
              <a:t>You Don’t Know Diddly...or Do You?</a:t>
            </a:r>
          </a:p>
        </p:txBody>
      </p:sp>
    </p:spTree>
    <p:extLst>
      <p:ext uri="{BB962C8B-B14F-4D97-AF65-F5344CB8AC3E}">
        <p14:creationId xmlns:p14="http://schemas.microsoft.com/office/powerpoint/2010/main" val="24374014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E143E-A47F-4029-BE58-6D6816BA857C}"/>
              </a:ext>
            </a:extLst>
          </p:cNvPr>
          <p:cNvSpPr>
            <a:spLocks noGrp="1"/>
          </p:cNvSpPr>
          <p:nvPr>
            <p:ph type="title"/>
          </p:nvPr>
        </p:nvSpPr>
        <p:spPr>
          <a:xfrm>
            <a:off x="441649" y="211560"/>
            <a:ext cx="10972800" cy="646240"/>
          </a:xfrm>
        </p:spPr>
        <p:txBody>
          <a:bodyPr/>
          <a:lstStyle/>
          <a:p>
            <a:r>
              <a:rPr lang="en-US" sz="3600" dirty="0"/>
              <a:t>Management of DKD</a:t>
            </a:r>
          </a:p>
        </p:txBody>
      </p:sp>
      <p:sp>
        <p:nvSpPr>
          <p:cNvPr id="3" name="Content Placeholder 2">
            <a:extLst>
              <a:ext uri="{FF2B5EF4-FFF2-40B4-BE49-F238E27FC236}">
                <a16:creationId xmlns:a16="http://schemas.microsoft.com/office/drawing/2014/main" id="{F1250B93-F486-4C7B-993C-E067DBD7DDB6}"/>
              </a:ext>
            </a:extLst>
          </p:cNvPr>
          <p:cNvSpPr>
            <a:spLocks noGrp="1"/>
          </p:cNvSpPr>
          <p:nvPr>
            <p:ph idx="1"/>
          </p:nvPr>
        </p:nvSpPr>
        <p:spPr>
          <a:xfrm>
            <a:off x="441649" y="1092652"/>
            <a:ext cx="10972800" cy="5765348"/>
          </a:xfrm>
        </p:spPr>
        <p:txBody>
          <a:bodyPr>
            <a:normAutofit fontScale="55000" lnSpcReduction="20000"/>
          </a:bodyPr>
          <a:lstStyle/>
          <a:p>
            <a:r>
              <a:rPr lang="en-US" dirty="0"/>
              <a:t>Ensure Diagnosis is Correct</a:t>
            </a:r>
          </a:p>
          <a:p>
            <a:r>
              <a:rPr lang="en-US" dirty="0">
                <a:solidFill>
                  <a:srgbClr val="0070C0"/>
                </a:solidFill>
              </a:rPr>
              <a:t>Implement Appropriate Therapy</a:t>
            </a:r>
          </a:p>
          <a:p>
            <a:pPr lvl="1"/>
            <a:r>
              <a:rPr lang="en-US" dirty="0">
                <a:solidFill>
                  <a:srgbClr val="0070C0"/>
                </a:solidFill>
              </a:rPr>
              <a:t>Blood Pressure Control</a:t>
            </a:r>
          </a:p>
          <a:p>
            <a:pPr lvl="1"/>
            <a:r>
              <a:rPr lang="en-US" dirty="0">
                <a:solidFill>
                  <a:srgbClr val="0070C0"/>
                </a:solidFill>
              </a:rPr>
              <a:t>Blood Glucose Control</a:t>
            </a:r>
          </a:p>
          <a:p>
            <a:pPr lvl="1"/>
            <a:r>
              <a:rPr lang="en-US" dirty="0">
                <a:solidFill>
                  <a:srgbClr val="0070C0"/>
                </a:solidFill>
              </a:rPr>
              <a:t>Cardiovascular Disease Risk Factors</a:t>
            </a:r>
          </a:p>
          <a:p>
            <a:r>
              <a:rPr lang="en-US" dirty="0"/>
              <a:t>Monitor Progression / Set Goals</a:t>
            </a:r>
          </a:p>
          <a:p>
            <a:pPr lvl="1"/>
            <a:r>
              <a:rPr lang="en-US" dirty="0"/>
              <a:t>Slow eGFR decline</a:t>
            </a:r>
          </a:p>
          <a:p>
            <a:pPr lvl="1"/>
            <a:r>
              <a:rPr lang="en-US" dirty="0"/>
              <a:t>Reduce albuminuria</a:t>
            </a:r>
          </a:p>
          <a:p>
            <a:r>
              <a:rPr lang="en-US" dirty="0"/>
              <a:t>Screen for CKD Complications</a:t>
            </a:r>
          </a:p>
          <a:p>
            <a:pPr lvl="1"/>
            <a:r>
              <a:rPr lang="en-US" dirty="0"/>
              <a:t>Anemia</a:t>
            </a:r>
          </a:p>
          <a:p>
            <a:pPr lvl="1"/>
            <a:r>
              <a:rPr lang="en-US" dirty="0"/>
              <a:t>Hyperkalemia</a:t>
            </a:r>
          </a:p>
          <a:p>
            <a:pPr lvl="1"/>
            <a:r>
              <a:rPr lang="en-US" dirty="0"/>
              <a:t>Hypoalbuminemia</a:t>
            </a:r>
          </a:p>
          <a:p>
            <a:pPr lvl="1"/>
            <a:r>
              <a:rPr lang="en-US" dirty="0"/>
              <a:t>Metabolic Acidosis</a:t>
            </a:r>
          </a:p>
          <a:p>
            <a:pPr lvl="1"/>
            <a:r>
              <a:rPr lang="en-US" dirty="0"/>
              <a:t>Abnormal Bone and Mineral Metabolism</a:t>
            </a:r>
          </a:p>
          <a:p>
            <a:r>
              <a:rPr lang="en-US" dirty="0"/>
              <a:t>Educate </a:t>
            </a:r>
          </a:p>
          <a:p>
            <a:r>
              <a:rPr lang="en-US" dirty="0"/>
              <a:t>Prepare for Renal Replacement Therapy</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2009802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4E599-9672-4C1B-8038-8E59223A757E}"/>
              </a:ext>
            </a:extLst>
          </p:cNvPr>
          <p:cNvSpPr>
            <a:spLocks noGrp="1"/>
          </p:cNvSpPr>
          <p:nvPr>
            <p:ph type="title"/>
          </p:nvPr>
        </p:nvSpPr>
        <p:spPr/>
        <p:txBody>
          <a:bodyPr/>
          <a:lstStyle/>
          <a:p>
            <a:r>
              <a:rPr lang="en-US" dirty="0"/>
              <a:t>BP Control</a:t>
            </a:r>
          </a:p>
        </p:txBody>
      </p:sp>
      <p:sp>
        <p:nvSpPr>
          <p:cNvPr id="3" name="Content Placeholder 2">
            <a:extLst>
              <a:ext uri="{FF2B5EF4-FFF2-40B4-BE49-F238E27FC236}">
                <a16:creationId xmlns:a16="http://schemas.microsoft.com/office/drawing/2014/main" id="{FDC987CF-949B-49D8-B78A-A22A9E24CAF5}"/>
              </a:ext>
            </a:extLst>
          </p:cNvPr>
          <p:cNvSpPr>
            <a:spLocks noGrp="1"/>
          </p:cNvSpPr>
          <p:nvPr>
            <p:ph idx="1"/>
          </p:nvPr>
        </p:nvSpPr>
        <p:spPr/>
        <p:txBody>
          <a:bodyPr>
            <a:normAutofit fontScale="85000" lnSpcReduction="20000"/>
          </a:bodyPr>
          <a:lstStyle/>
          <a:p>
            <a:r>
              <a:rPr lang="en-US" dirty="0"/>
              <a:t>Monitor BP -**key to slowing progression</a:t>
            </a:r>
          </a:p>
          <a:p>
            <a:r>
              <a:rPr lang="en-US" dirty="0"/>
              <a:t>JNC8 rec &lt;140/90</a:t>
            </a:r>
          </a:p>
          <a:p>
            <a:r>
              <a:rPr lang="en-US" dirty="0"/>
              <a:t>Recommend limiting dietary sodium to 2300 mg/day</a:t>
            </a:r>
          </a:p>
          <a:p>
            <a:pPr lvl="1"/>
            <a:r>
              <a:rPr lang="en-US" dirty="0"/>
              <a:t>Do no replace with salt substitutes as they contain KCL</a:t>
            </a:r>
          </a:p>
          <a:p>
            <a:r>
              <a:rPr lang="en-US" dirty="0"/>
              <a:t>Educate re: ACE-I and ARB’s to slow progression</a:t>
            </a:r>
          </a:p>
          <a:p>
            <a:pPr lvl="1"/>
            <a:r>
              <a:rPr lang="en-US" dirty="0"/>
              <a:t>Monitor K+ levels</a:t>
            </a:r>
          </a:p>
          <a:p>
            <a:pPr lvl="1"/>
            <a:r>
              <a:rPr lang="en-US" dirty="0"/>
              <a:t>Limit K+ in diet if serum level is elevated</a:t>
            </a:r>
          </a:p>
          <a:p>
            <a:r>
              <a:rPr lang="en-US" dirty="0"/>
              <a:t>Multiple BP meds may be needed to control the BP</a:t>
            </a:r>
          </a:p>
          <a:p>
            <a:endParaRPr lang="en-US" dirty="0"/>
          </a:p>
        </p:txBody>
      </p:sp>
    </p:spTree>
    <p:extLst>
      <p:ext uri="{BB962C8B-B14F-4D97-AF65-F5344CB8AC3E}">
        <p14:creationId xmlns:p14="http://schemas.microsoft.com/office/powerpoint/2010/main" val="6519723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3D945-FF77-4461-B1CC-F8A1425C51D4}"/>
              </a:ext>
            </a:extLst>
          </p:cNvPr>
          <p:cNvSpPr>
            <a:spLocks noGrp="1"/>
          </p:cNvSpPr>
          <p:nvPr>
            <p:ph type="title"/>
          </p:nvPr>
        </p:nvSpPr>
        <p:spPr/>
        <p:txBody>
          <a:bodyPr/>
          <a:lstStyle/>
          <a:p>
            <a:r>
              <a:rPr lang="en-US" dirty="0"/>
              <a:t>Glucose Control</a:t>
            </a:r>
          </a:p>
        </p:txBody>
      </p:sp>
      <p:sp>
        <p:nvSpPr>
          <p:cNvPr id="4" name="Content Placeholder 3">
            <a:extLst>
              <a:ext uri="{FF2B5EF4-FFF2-40B4-BE49-F238E27FC236}">
                <a16:creationId xmlns:a16="http://schemas.microsoft.com/office/drawing/2014/main" id="{80E696A5-FDA2-4055-97EF-7B4B9576D8B3}"/>
              </a:ext>
            </a:extLst>
          </p:cNvPr>
          <p:cNvSpPr>
            <a:spLocks noGrp="1"/>
          </p:cNvSpPr>
          <p:nvPr>
            <p:ph idx="1"/>
          </p:nvPr>
        </p:nvSpPr>
        <p:spPr/>
        <p:txBody>
          <a:bodyPr>
            <a:normAutofit fontScale="55000" lnSpcReduction="20000"/>
          </a:bodyPr>
          <a:lstStyle/>
          <a:p>
            <a:pPr algn="just"/>
            <a:r>
              <a:rPr lang="en-US" dirty="0"/>
              <a:t>Help patient achieve optimal glucose management</a:t>
            </a:r>
          </a:p>
          <a:p>
            <a:pPr lvl="1" algn="just"/>
            <a:r>
              <a:rPr lang="en-US" dirty="0"/>
              <a:t>A1C individualized; An A1C of &lt;7% in newly diagnosed patients may delay the onset or progression of DKD. </a:t>
            </a:r>
          </a:p>
          <a:p>
            <a:pPr lvl="1" algn="just"/>
            <a:r>
              <a:rPr lang="en-US" dirty="0"/>
              <a:t>If has long duration of DM, achieving target may not slow progression</a:t>
            </a:r>
          </a:p>
          <a:p>
            <a:pPr lvl="1" algn="just"/>
            <a:r>
              <a:rPr lang="en-US" dirty="0"/>
              <a:t>Some oral hypoglycemic agents may need to be adjusted or discontinued</a:t>
            </a:r>
          </a:p>
          <a:p>
            <a:pPr lvl="1" algn="just"/>
            <a:r>
              <a:rPr lang="en-US" dirty="0"/>
              <a:t>An unexplained improvement in glucose control may reflect DKD progression</a:t>
            </a:r>
          </a:p>
          <a:p>
            <a:pPr lvl="1" algn="just"/>
            <a:r>
              <a:rPr lang="en-US" dirty="0"/>
              <a:t>Insulin requirements may need to be lowered</a:t>
            </a:r>
          </a:p>
          <a:p>
            <a:pPr lvl="1" algn="just"/>
            <a:r>
              <a:rPr lang="en-US" dirty="0"/>
              <a:t>Treat hypoglycemia appropriately – use low-potassium juices such as apple or cranberry juice when hyperkalemia present</a:t>
            </a:r>
          </a:p>
          <a:p>
            <a:pPr algn="just"/>
            <a:r>
              <a:rPr lang="en-US" dirty="0"/>
              <a:t>Once DKD has been established, tight control of glucose levels have not shown to slow progression of disease</a:t>
            </a:r>
          </a:p>
          <a:p>
            <a:pPr lvl="1" algn="just"/>
            <a:r>
              <a:rPr lang="en-US" dirty="0"/>
              <a:t>A1C level of &lt;8 may be appropriate if there is recurrent hypoglycemia, multiple co-morbidities are present, or if there is limited life expectancy</a:t>
            </a:r>
          </a:p>
          <a:p>
            <a:pPr lvl="1" algn="just"/>
            <a:endParaRPr lang="en-US" dirty="0"/>
          </a:p>
          <a:p>
            <a:pPr marL="609036" lvl="1" indent="0" algn="just">
              <a:buNone/>
            </a:pPr>
            <a:endParaRPr lang="en-US" dirty="0"/>
          </a:p>
          <a:p>
            <a:pPr algn="just"/>
            <a:endParaRPr lang="en-US" dirty="0"/>
          </a:p>
        </p:txBody>
      </p:sp>
      <p:sp>
        <p:nvSpPr>
          <p:cNvPr id="6" name="Rectangle 2"/>
          <p:cNvSpPr>
            <a:spLocks noChangeArrowheads="1"/>
          </p:cNvSpPr>
          <p:nvPr/>
        </p:nvSpPr>
        <p:spPr bwMode="auto">
          <a:xfrm>
            <a:off x="152400" y="152400"/>
            <a:ext cx="4022725"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9386891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35780D-AA68-4130-85EA-80A989316CCB}"/>
              </a:ext>
            </a:extLst>
          </p:cNvPr>
          <p:cNvPicPr>
            <a:picLocks noChangeAspect="1"/>
          </p:cNvPicPr>
          <p:nvPr/>
        </p:nvPicPr>
        <p:blipFill rotWithShape="1">
          <a:blip r:embed="rId3"/>
          <a:srcRect l="38954" t="11974" r="10919" b="21360"/>
          <a:stretch/>
        </p:blipFill>
        <p:spPr>
          <a:xfrm>
            <a:off x="2024743" y="211470"/>
            <a:ext cx="8294913" cy="6205355"/>
          </a:xfrm>
          <a:prstGeom prst="rect">
            <a:avLst/>
          </a:prstGeom>
        </p:spPr>
      </p:pic>
    </p:spTree>
    <p:extLst>
      <p:ext uri="{BB962C8B-B14F-4D97-AF65-F5344CB8AC3E}">
        <p14:creationId xmlns:p14="http://schemas.microsoft.com/office/powerpoint/2010/main" val="37401439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5CB14-8032-4AB4-8061-A9A0BB85F6B7}"/>
              </a:ext>
            </a:extLst>
          </p:cNvPr>
          <p:cNvSpPr>
            <a:spLocks noGrp="1"/>
          </p:cNvSpPr>
          <p:nvPr>
            <p:ph type="title"/>
          </p:nvPr>
        </p:nvSpPr>
        <p:spPr>
          <a:xfrm>
            <a:off x="165368" y="207193"/>
            <a:ext cx="11867745" cy="646240"/>
          </a:xfrm>
        </p:spPr>
        <p:txBody>
          <a:bodyPr/>
          <a:lstStyle/>
          <a:p>
            <a:r>
              <a:rPr lang="en-US" sz="3500" dirty="0"/>
              <a:t>Treatment of Risk Factors for CV Disease</a:t>
            </a:r>
          </a:p>
        </p:txBody>
      </p:sp>
      <p:sp>
        <p:nvSpPr>
          <p:cNvPr id="3" name="Content Placeholder 2">
            <a:extLst>
              <a:ext uri="{FF2B5EF4-FFF2-40B4-BE49-F238E27FC236}">
                <a16:creationId xmlns:a16="http://schemas.microsoft.com/office/drawing/2014/main" id="{D5F53D58-4CF7-4392-9B71-630B0574FD18}"/>
              </a:ext>
            </a:extLst>
          </p:cNvPr>
          <p:cNvSpPr>
            <a:spLocks noGrp="1"/>
          </p:cNvSpPr>
          <p:nvPr>
            <p:ph idx="1"/>
          </p:nvPr>
        </p:nvSpPr>
        <p:spPr>
          <a:xfrm>
            <a:off x="612840" y="1002723"/>
            <a:ext cx="10972800" cy="5459818"/>
          </a:xfrm>
        </p:spPr>
        <p:txBody>
          <a:bodyPr>
            <a:normAutofit fontScale="85000" lnSpcReduction="10000"/>
          </a:bodyPr>
          <a:lstStyle/>
          <a:p>
            <a:pPr algn="just"/>
            <a:r>
              <a:rPr lang="en-US" sz="3600" dirty="0"/>
              <a:t>Treat risk factors for cardiovascular disease, the leading cause of mortality for those with DKD</a:t>
            </a:r>
          </a:p>
          <a:p>
            <a:pPr lvl="1"/>
            <a:r>
              <a:rPr lang="en-US" sz="3200" dirty="0"/>
              <a:t>Medications and diet for treatment of dyslipidemia</a:t>
            </a:r>
          </a:p>
          <a:p>
            <a:pPr lvl="1"/>
            <a:r>
              <a:rPr lang="en-US" sz="3200" dirty="0"/>
              <a:t>Patients may be prescribed meds – watch for muscle toxicity or elevated liver function tests</a:t>
            </a:r>
          </a:p>
          <a:p>
            <a:pPr lvl="1"/>
            <a:r>
              <a:rPr lang="en-US" sz="3200" dirty="0"/>
              <a:t>Management of nontraditional risk factors </a:t>
            </a:r>
          </a:p>
          <a:p>
            <a:pPr lvl="2"/>
            <a:r>
              <a:rPr lang="en-US" sz="3200" dirty="0"/>
              <a:t>Anemia</a:t>
            </a:r>
          </a:p>
          <a:p>
            <a:pPr lvl="2"/>
            <a:r>
              <a:rPr lang="en-US" sz="3200" dirty="0"/>
              <a:t>Urine albumin</a:t>
            </a:r>
          </a:p>
          <a:p>
            <a:pPr lvl="2"/>
            <a:r>
              <a:rPr lang="en-US" sz="3200" dirty="0"/>
              <a:t>Abnormal mineral and electrolyte metabolism (calcium, phosphorus, and potassium)</a:t>
            </a:r>
          </a:p>
          <a:p>
            <a:pPr lvl="1"/>
            <a:r>
              <a:rPr lang="en-US" sz="3200" dirty="0"/>
              <a:t>Educate patients that the degree of </a:t>
            </a:r>
            <a:r>
              <a:rPr lang="en-US" sz="3200" dirty="0">
                <a:solidFill>
                  <a:srgbClr val="FF0000"/>
                </a:solidFill>
              </a:rPr>
              <a:t>risk of CV events or progression to ESRD increases as albuminuria levels rise</a:t>
            </a:r>
            <a:r>
              <a:rPr lang="en-US" sz="3200" dirty="0"/>
              <a:t>, and as eGFR falls. </a:t>
            </a:r>
          </a:p>
          <a:p>
            <a:pPr marL="0" lvl="0" indent="0" defTabSz="914400" eaLnBrk="0" fontAlgn="base" hangingPunct="0">
              <a:spcBef>
                <a:spcPct val="0"/>
              </a:spcBef>
              <a:spcAft>
                <a:spcPct val="0"/>
              </a:spcAft>
              <a:buNone/>
              <a:tabLst>
                <a:tab pos="914400" algn="l"/>
              </a:tabLst>
            </a:pPr>
            <a:endParaRPr lang="en-US" altLang="en-US" sz="3000" dirty="0">
              <a:latin typeface="Calibri" panose="020F0502020204030204" pitchFamily="34" charset="0"/>
              <a:ea typeface="Times New Roman" panose="02020603050405020304" pitchFamily="18" charset="0"/>
              <a:cs typeface="Times New Roman" panose="02020603050405020304" pitchFamily="18" charset="0"/>
            </a:endParaRPr>
          </a:p>
          <a:p>
            <a:pPr algn="just"/>
            <a:endParaRPr lang="en-US" dirty="0"/>
          </a:p>
          <a:p>
            <a:pPr algn="just"/>
            <a:endParaRPr lang="en-US" dirty="0"/>
          </a:p>
          <a:p>
            <a:endParaRPr lang="en-US" dirty="0"/>
          </a:p>
        </p:txBody>
      </p:sp>
    </p:spTree>
    <p:extLst>
      <p:ext uri="{BB962C8B-B14F-4D97-AF65-F5344CB8AC3E}">
        <p14:creationId xmlns:p14="http://schemas.microsoft.com/office/powerpoint/2010/main" val="17438857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E143E-A47F-4029-BE58-6D6816BA857C}"/>
              </a:ext>
            </a:extLst>
          </p:cNvPr>
          <p:cNvSpPr>
            <a:spLocks noGrp="1"/>
          </p:cNvSpPr>
          <p:nvPr>
            <p:ph type="title"/>
          </p:nvPr>
        </p:nvSpPr>
        <p:spPr>
          <a:xfrm>
            <a:off x="441649" y="211560"/>
            <a:ext cx="10972800" cy="646240"/>
          </a:xfrm>
        </p:spPr>
        <p:txBody>
          <a:bodyPr/>
          <a:lstStyle/>
          <a:p>
            <a:r>
              <a:rPr lang="en-US" sz="3600" dirty="0"/>
              <a:t>Management of DKD</a:t>
            </a:r>
          </a:p>
        </p:txBody>
      </p:sp>
      <p:sp>
        <p:nvSpPr>
          <p:cNvPr id="3" name="Content Placeholder 2">
            <a:extLst>
              <a:ext uri="{FF2B5EF4-FFF2-40B4-BE49-F238E27FC236}">
                <a16:creationId xmlns:a16="http://schemas.microsoft.com/office/drawing/2014/main" id="{F1250B93-F486-4C7B-993C-E067DBD7DDB6}"/>
              </a:ext>
            </a:extLst>
          </p:cNvPr>
          <p:cNvSpPr>
            <a:spLocks noGrp="1"/>
          </p:cNvSpPr>
          <p:nvPr>
            <p:ph idx="1"/>
          </p:nvPr>
        </p:nvSpPr>
        <p:spPr>
          <a:xfrm>
            <a:off x="441649" y="1092652"/>
            <a:ext cx="10972800" cy="5765348"/>
          </a:xfrm>
        </p:spPr>
        <p:txBody>
          <a:bodyPr>
            <a:normAutofit fontScale="55000" lnSpcReduction="20000"/>
          </a:bodyPr>
          <a:lstStyle/>
          <a:p>
            <a:r>
              <a:rPr lang="en-US" dirty="0"/>
              <a:t>Ensure Diagnosis is Correct</a:t>
            </a:r>
          </a:p>
          <a:p>
            <a:r>
              <a:rPr lang="en-US" dirty="0"/>
              <a:t>Implement Appropriate Therapy</a:t>
            </a:r>
          </a:p>
          <a:p>
            <a:pPr lvl="1"/>
            <a:r>
              <a:rPr lang="en-US" dirty="0"/>
              <a:t>Blood Pressure Control</a:t>
            </a:r>
          </a:p>
          <a:p>
            <a:pPr lvl="1"/>
            <a:r>
              <a:rPr lang="en-US" dirty="0"/>
              <a:t>Blood Glucose Control</a:t>
            </a:r>
          </a:p>
          <a:p>
            <a:pPr lvl="1"/>
            <a:r>
              <a:rPr lang="en-US" dirty="0"/>
              <a:t>Cardiovascular Disease Risk Factors</a:t>
            </a:r>
          </a:p>
          <a:p>
            <a:r>
              <a:rPr lang="en-US" dirty="0">
                <a:solidFill>
                  <a:srgbClr val="0070C0"/>
                </a:solidFill>
              </a:rPr>
              <a:t>Monitor Progression / Set Goals</a:t>
            </a:r>
          </a:p>
          <a:p>
            <a:pPr lvl="1"/>
            <a:r>
              <a:rPr lang="en-US" dirty="0">
                <a:solidFill>
                  <a:srgbClr val="0070C0"/>
                </a:solidFill>
              </a:rPr>
              <a:t>Slow eGFR decline</a:t>
            </a:r>
          </a:p>
          <a:p>
            <a:pPr lvl="1"/>
            <a:r>
              <a:rPr lang="en-US" dirty="0">
                <a:solidFill>
                  <a:srgbClr val="0070C0"/>
                </a:solidFill>
              </a:rPr>
              <a:t>Reduce albuminuria</a:t>
            </a:r>
          </a:p>
          <a:p>
            <a:r>
              <a:rPr lang="en-US" dirty="0"/>
              <a:t>Screen for CKD Complications</a:t>
            </a:r>
          </a:p>
          <a:p>
            <a:pPr lvl="1"/>
            <a:r>
              <a:rPr lang="en-US" dirty="0"/>
              <a:t>Anemia</a:t>
            </a:r>
          </a:p>
          <a:p>
            <a:pPr lvl="1"/>
            <a:r>
              <a:rPr lang="en-US" dirty="0"/>
              <a:t>Hyperkalemia</a:t>
            </a:r>
          </a:p>
          <a:p>
            <a:pPr lvl="1"/>
            <a:r>
              <a:rPr lang="en-US" dirty="0"/>
              <a:t>Hypoalbuminemia</a:t>
            </a:r>
          </a:p>
          <a:p>
            <a:pPr lvl="1"/>
            <a:r>
              <a:rPr lang="en-US" dirty="0"/>
              <a:t>Metabolic Acidosis</a:t>
            </a:r>
          </a:p>
          <a:p>
            <a:pPr lvl="1"/>
            <a:r>
              <a:rPr lang="en-US" dirty="0"/>
              <a:t>Abnormal Bone and Mineral Metabolism</a:t>
            </a:r>
          </a:p>
          <a:p>
            <a:r>
              <a:rPr lang="en-US" dirty="0"/>
              <a:t>Educate </a:t>
            </a:r>
          </a:p>
          <a:p>
            <a:r>
              <a:rPr lang="en-US" dirty="0"/>
              <a:t>Prepare for Renal Replacement Therapy</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6062515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9F21-806C-4A93-9128-85A85B701C90}"/>
              </a:ext>
            </a:extLst>
          </p:cNvPr>
          <p:cNvSpPr>
            <a:spLocks noGrp="1"/>
          </p:cNvSpPr>
          <p:nvPr>
            <p:ph type="title"/>
          </p:nvPr>
        </p:nvSpPr>
        <p:spPr/>
        <p:txBody>
          <a:bodyPr/>
          <a:lstStyle/>
          <a:p>
            <a:r>
              <a:rPr lang="en-US" sz="3500" dirty="0"/>
              <a:t>Reduction of Albuminuria</a:t>
            </a:r>
          </a:p>
        </p:txBody>
      </p:sp>
      <p:sp>
        <p:nvSpPr>
          <p:cNvPr id="3" name="Content Placeholder 2">
            <a:extLst>
              <a:ext uri="{FF2B5EF4-FFF2-40B4-BE49-F238E27FC236}">
                <a16:creationId xmlns:a16="http://schemas.microsoft.com/office/drawing/2014/main" id="{C82E012A-991E-4133-992F-50A921B15BA1}"/>
              </a:ext>
            </a:extLst>
          </p:cNvPr>
          <p:cNvSpPr>
            <a:spLocks noGrp="1"/>
          </p:cNvSpPr>
          <p:nvPr>
            <p:ph idx="1"/>
          </p:nvPr>
        </p:nvSpPr>
        <p:spPr/>
        <p:txBody>
          <a:bodyPr>
            <a:normAutofit/>
          </a:bodyPr>
          <a:lstStyle/>
          <a:p>
            <a:r>
              <a:rPr lang="en-US" sz="3100" dirty="0"/>
              <a:t>Control Blood Pressure</a:t>
            </a:r>
          </a:p>
          <a:p>
            <a:r>
              <a:rPr lang="en-US" sz="3100" dirty="0"/>
              <a:t>Reduce Sodium Intake</a:t>
            </a:r>
          </a:p>
          <a:p>
            <a:r>
              <a:rPr lang="en-US" sz="3100" dirty="0"/>
              <a:t>Diabetes Control </a:t>
            </a:r>
          </a:p>
          <a:p>
            <a:r>
              <a:rPr lang="en-US" sz="3100" dirty="0"/>
              <a:t>Reduce Weight</a:t>
            </a:r>
          </a:p>
          <a:p>
            <a:r>
              <a:rPr lang="en-US" sz="3100" dirty="0"/>
              <a:t>Stop Smoking</a:t>
            </a:r>
          </a:p>
          <a:p>
            <a:r>
              <a:rPr lang="en-US" sz="3100" dirty="0"/>
              <a:t>Reduce Protein Intake, if Excessive</a:t>
            </a:r>
          </a:p>
        </p:txBody>
      </p:sp>
    </p:spTree>
    <p:extLst>
      <p:ext uri="{BB962C8B-B14F-4D97-AF65-F5344CB8AC3E}">
        <p14:creationId xmlns:p14="http://schemas.microsoft.com/office/powerpoint/2010/main" val="18782442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E143E-A47F-4029-BE58-6D6816BA857C}"/>
              </a:ext>
            </a:extLst>
          </p:cNvPr>
          <p:cNvSpPr>
            <a:spLocks noGrp="1"/>
          </p:cNvSpPr>
          <p:nvPr>
            <p:ph type="title"/>
          </p:nvPr>
        </p:nvSpPr>
        <p:spPr>
          <a:xfrm>
            <a:off x="441649" y="211560"/>
            <a:ext cx="10972800" cy="646240"/>
          </a:xfrm>
        </p:spPr>
        <p:txBody>
          <a:bodyPr/>
          <a:lstStyle/>
          <a:p>
            <a:r>
              <a:rPr lang="en-US" sz="3600" dirty="0"/>
              <a:t>Management of DKD</a:t>
            </a:r>
          </a:p>
        </p:txBody>
      </p:sp>
      <p:sp>
        <p:nvSpPr>
          <p:cNvPr id="3" name="Content Placeholder 2">
            <a:extLst>
              <a:ext uri="{FF2B5EF4-FFF2-40B4-BE49-F238E27FC236}">
                <a16:creationId xmlns:a16="http://schemas.microsoft.com/office/drawing/2014/main" id="{F1250B93-F486-4C7B-993C-E067DBD7DDB6}"/>
              </a:ext>
            </a:extLst>
          </p:cNvPr>
          <p:cNvSpPr>
            <a:spLocks noGrp="1"/>
          </p:cNvSpPr>
          <p:nvPr>
            <p:ph idx="1"/>
          </p:nvPr>
        </p:nvSpPr>
        <p:spPr>
          <a:xfrm>
            <a:off x="441649" y="1092652"/>
            <a:ext cx="10972800" cy="5765348"/>
          </a:xfrm>
        </p:spPr>
        <p:txBody>
          <a:bodyPr>
            <a:normAutofit fontScale="55000" lnSpcReduction="20000"/>
          </a:bodyPr>
          <a:lstStyle/>
          <a:p>
            <a:r>
              <a:rPr lang="en-US" dirty="0"/>
              <a:t>Ensure Diagnosis is Correct</a:t>
            </a:r>
          </a:p>
          <a:p>
            <a:r>
              <a:rPr lang="en-US" dirty="0"/>
              <a:t>Implement Appropriate Therapy</a:t>
            </a:r>
          </a:p>
          <a:p>
            <a:pPr lvl="1"/>
            <a:r>
              <a:rPr lang="en-US" dirty="0"/>
              <a:t>Blood Pressure Control</a:t>
            </a:r>
          </a:p>
          <a:p>
            <a:pPr lvl="1"/>
            <a:r>
              <a:rPr lang="en-US" dirty="0"/>
              <a:t>Blood Glucose Control</a:t>
            </a:r>
          </a:p>
          <a:p>
            <a:pPr lvl="1"/>
            <a:r>
              <a:rPr lang="en-US" dirty="0"/>
              <a:t>Cardiovascular Disease Risk Factors</a:t>
            </a:r>
          </a:p>
          <a:p>
            <a:r>
              <a:rPr lang="en-US" dirty="0"/>
              <a:t>Monitor Progression / Set Goals</a:t>
            </a:r>
          </a:p>
          <a:p>
            <a:pPr lvl="1"/>
            <a:r>
              <a:rPr lang="en-US" dirty="0"/>
              <a:t>Slow eGFR decline</a:t>
            </a:r>
          </a:p>
          <a:p>
            <a:pPr lvl="1"/>
            <a:r>
              <a:rPr lang="en-US" dirty="0"/>
              <a:t>Reduce albuminuria</a:t>
            </a:r>
          </a:p>
          <a:p>
            <a:r>
              <a:rPr lang="en-US" dirty="0">
                <a:solidFill>
                  <a:srgbClr val="0070C0"/>
                </a:solidFill>
              </a:rPr>
              <a:t>Screen for CKD Complications</a:t>
            </a:r>
          </a:p>
          <a:p>
            <a:pPr lvl="1"/>
            <a:r>
              <a:rPr lang="en-US" dirty="0">
                <a:solidFill>
                  <a:srgbClr val="0070C0"/>
                </a:solidFill>
              </a:rPr>
              <a:t>Anemia</a:t>
            </a:r>
          </a:p>
          <a:p>
            <a:pPr lvl="1"/>
            <a:r>
              <a:rPr lang="en-US" dirty="0">
                <a:solidFill>
                  <a:srgbClr val="0070C0"/>
                </a:solidFill>
              </a:rPr>
              <a:t>Hyperkalemia</a:t>
            </a:r>
          </a:p>
          <a:p>
            <a:pPr lvl="1"/>
            <a:r>
              <a:rPr lang="en-US" dirty="0">
                <a:solidFill>
                  <a:srgbClr val="0070C0"/>
                </a:solidFill>
              </a:rPr>
              <a:t>Hypoalbuminemia</a:t>
            </a:r>
          </a:p>
          <a:p>
            <a:pPr lvl="1"/>
            <a:r>
              <a:rPr lang="en-US" dirty="0">
                <a:solidFill>
                  <a:srgbClr val="0070C0"/>
                </a:solidFill>
              </a:rPr>
              <a:t>Metabolic Acidosis</a:t>
            </a:r>
          </a:p>
          <a:p>
            <a:pPr lvl="1"/>
            <a:r>
              <a:rPr lang="en-US" dirty="0">
                <a:solidFill>
                  <a:srgbClr val="0070C0"/>
                </a:solidFill>
              </a:rPr>
              <a:t>Abnormal Bone and Mineral Metabolism</a:t>
            </a:r>
          </a:p>
          <a:p>
            <a:r>
              <a:rPr lang="en-US" dirty="0"/>
              <a:t>Educate </a:t>
            </a:r>
          </a:p>
          <a:p>
            <a:r>
              <a:rPr lang="en-US" dirty="0"/>
              <a:t>Prepare for Renal Replacement Therapy</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2501014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027" y="335403"/>
            <a:ext cx="10972800" cy="646240"/>
          </a:xfrm>
        </p:spPr>
        <p:txBody>
          <a:bodyPr/>
          <a:lstStyle/>
          <a:p>
            <a:r>
              <a:rPr lang="en-US" sz="3500" dirty="0"/>
              <a:t>Identify and Monitor DKD Complications</a:t>
            </a:r>
          </a:p>
        </p:txBody>
      </p:sp>
      <p:sp>
        <p:nvSpPr>
          <p:cNvPr id="5" name="Rectangle 1"/>
          <p:cNvSpPr>
            <a:spLocks noGrp="1" noChangeArrowheads="1"/>
          </p:cNvSpPr>
          <p:nvPr>
            <p:ph idx="1"/>
          </p:nvPr>
        </p:nvSpPr>
        <p:spPr bwMode="auto">
          <a:xfrm>
            <a:off x="283027" y="1083298"/>
            <a:ext cx="102997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914400" algn="l"/>
              </a:tabLst>
            </a:pPr>
            <a:r>
              <a:rPr kumimoji="0" lang="en-US" altLang="en-US" sz="31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Anemia </a:t>
            </a:r>
          </a:p>
          <a:p>
            <a:pPr lvl="1" defTabSz="914400">
              <a:buFont typeface="Arial" panose="020B0604020202020204" pitchFamily="34" charset="0"/>
              <a:buChar char="•"/>
            </a:pPr>
            <a:r>
              <a:rPr lang="en-US" altLang="en-US" sz="2700" dirty="0">
                <a:latin typeface="Calibri" panose="020F0502020204030204" pitchFamily="34" charset="0"/>
                <a:ea typeface="Times New Roman" panose="02020603050405020304" pitchFamily="18" charset="0"/>
                <a:cs typeface="Times New Roman" panose="02020603050405020304" pitchFamily="18" charset="0"/>
              </a:rPr>
              <a:t>May develop due to reduced erythropoietin synthesis by kidneys</a:t>
            </a:r>
          </a:p>
          <a:p>
            <a:pPr lvl="1" defTabSz="914400">
              <a:buFont typeface="Arial" panose="020B0604020202020204" pitchFamily="34" charset="0"/>
              <a:buChar char="•"/>
            </a:pPr>
            <a:r>
              <a:rPr kumimoji="0" lang="en-US" altLang="en-US" sz="2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Assess </a:t>
            </a:r>
            <a:r>
              <a:rPr lang="en-US" altLang="en-US" sz="2700" dirty="0">
                <a:latin typeface="Calibri" panose="020F0502020204030204" pitchFamily="34" charset="0"/>
                <a:ea typeface="Times New Roman" panose="02020603050405020304" pitchFamily="18" charset="0"/>
                <a:cs typeface="Times New Roman" panose="02020603050405020304" pitchFamily="18" charset="0"/>
              </a:rPr>
              <a:t>hemoglobin and iron indices</a:t>
            </a:r>
          </a:p>
          <a:p>
            <a:pPr lvl="1" defTabSz="914400">
              <a:buFont typeface="Arial" panose="020B0604020202020204" pitchFamily="34" charset="0"/>
              <a:buChar char="•"/>
            </a:pPr>
            <a:r>
              <a:rPr kumimoji="0" lang="en-US" altLang="en-US" sz="27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Supplemental iron may be required</a:t>
            </a:r>
          </a:p>
          <a:p>
            <a:pPr marR="0" lvl="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914400" algn="l"/>
              </a:tabLst>
            </a:pPr>
            <a:r>
              <a:rPr kumimoji="0" lang="en-US" altLang="en-US" sz="35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Hyperkalemia</a:t>
            </a:r>
          </a:p>
          <a:p>
            <a:pPr lvl="1" defTabSz="914400">
              <a:buFont typeface="Arial" panose="020B0604020202020204" pitchFamily="34" charset="0"/>
              <a:buChar char="•"/>
            </a:pPr>
            <a:r>
              <a:rPr lang="en-US" altLang="en-US" sz="2700" dirty="0">
                <a:latin typeface="Calibri" panose="020F0502020204030204" pitchFamily="34" charset="0"/>
                <a:ea typeface="Times New Roman" panose="02020603050405020304" pitchFamily="18" charset="0"/>
                <a:cs typeface="Times New Roman" panose="02020603050405020304" pitchFamily="18" charset="0"/>
              </a:rPr>
              <a:t>May develop earlier in people with diabetes</a:t>
            </a:r>
          </a:p>
          <a:p>
            <a:pPr lvl="1" defTabSz="914400">
              <a:buFont typeface="Arial" panose="020B0604020202020204" pitchFamily="34" charset="0"/>
              <a:buChar char="•"/>
            </a:pPr>
            <a:r>
              <a:rPr lang="en-US" altLang="en-US" sz="2700" dirty="0">
                <a:latin typeface="Calibri" panose="020F0502020204030204" pitchFamily="34" charset="0"/>
                <a:ea typeface="Times New Roman" panose="02020603050405020304" pitchFamily="18" charset="0"/>
                <a:cs typeface="Times New Roman" panose="02020603050405020304" pitchFamily="18" charset="0"/>
              </a:rPr>
              <a:t>Angiotensin converting enzyme inhibitors and angiotensin receptor blockers increase risk of hyperkalemia, however, the PCP may continue use due to their anti-proteinuric effect</a:t>
            </a:r>
          </a:p>
          <a:p>
            <a:pPr lvl="1" defTabSz="914400">
              <a:buFont typeface="Arial" panose="020B0604020202020204" pitchFamily="34" charset="0"/>
              <a:buChar char="•"/>
            </a:pPr>
            <a:r>
              <a:rPr lang="en-US" altLang="en-US" sz="2700" dirty="0">
                <a:latin typeface="Calibri" panose="020F0502020204030204" pitchFamily="34" charset="0"/>
                <a:ea typeface="Times New Roman" panose="02020603050405020304" pitchFamily="18" charset="0"/>
                <a:cs typeface="Times New Roman" panose="02020603050405020304" pitchFamily="18" charset="0"/>
              </a:rPr>
              <a:t>Limit dietary potassium </a:t>
            </a:r>
            <a:r>
              <a:rPr lang="en-US" altLang="en-US" sz="2700" u="sng" dirty="0">
                <a:latin typeface="Calibri" panose="020F0502020204030204" pitchFamily="34" charset="0"/>
                <a:ea typeface="Times New Roman" panose="02020603050405020304" pitchFamily="18" charset="0"/>
                <a:cs typeface="Times New Roman" panose="02020603050405020304" pitchFamily="18" charset="0"/>
              </a:rPr>
              <a:t>when serum level is elevated</a:t>
            </a:r>
            <a:endParaRPr lang="en-US" altLang="en-US" sz="2700" dirty="0"/>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tab pos="914400" algn="l"/>
              </a:tabLst>
            </a:pP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9144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649649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91DC6-F706-43AE-81F6-DF010D72E3DA}"/>
              </a:ext>
            </a:extLst>
          </p:cNvPr>
          <p:cNvSpPr>
            <a:spLocks noGrp="1"/>
          </p:cNvSpPr>
          <p:nvPr>
            <p:ph type="title"/>
          </p:nvPr>
        </p:nvSpPr>
        <p:spPr>
          <a:xfrm>
            <a:off x="609600" y="248883"/>
            <a:ext cx="10972800" cy="646240"/>
          </a:xfrm>
        </p:spPr>
        <p:txBody>
          <a:bodyPr/>
          <a:lstStyle/>
          <a:p>
            <a:r>
              <a:rPr lang="en-US" sz="3500" dirty="0"/>
              <a:t>Identify and Monitor DKD Complications</a:t>
            </a:r>
          </a:p>
        </p:txBody>
      </p:sp>
      <p:sp>
        <p:nvSpPr>
          <p:cNvPr id="3" name="Content Placeholder 2">
            <a:extLst>
              <a:ext uri="{FF2B5EF4-FFF2-40B4-BE49-F238E27FC236}">
                <a16:creationId xmlns:a16="http://schemas.microsoft.com/office/drawing/2014/main" id="{BF873990-60B3-4088-9F08-E319286A8389}"/>
              </a:ext>
            </a:extLst>
          </p:cNvPr>
          <p:cNvSpPr>
            <a:spLocks noGrp="1"/>
          </p:cNvSpPr>
          <p:nvPr>
            <p:ph idx="1"/>
          </p:nvPr>
        </p:nvSpPr>
        <p:spPr>
          <a:xfrm>
            <a:off x="609600" y="895123"/>
            <a:ext cx="10972800" cy="5861937"/>
          </a:xfrm>
        </p:spPr>
        <p:txBody>
          <a:bodyPr>
            <a:noAutofit/>
          </a:bodyPr>
          <a:lstStyle/>
          <a:p>
            <a:pPr lvl="0" defTabSz="914400" eaLnBrk="0" fontAlgn="base" hangingPunct="0">
              <a:spcBef>
                <a:spcPct val="0"/>
              </a:spcBef>
              <a:spcAft>
                <a:spcPct val="0"/>
              </a:spcAft>
              <a:buFont typeface="Arial" panose="020B0604020202020204" pitchFamily="34" charset="0"/>
              <a:buChar char="•"/>
              <a:tabLst>
                <a:tab pos="914400" algn="l"/>
              </a:tabLst>
            </a:pPr>
            <a:r>
              <a:rPr lang="en-US" altLang="en-US" sz="3100" dirty="0">
                <a:latin typeface="Calibri" panose="020F0502020204030204" pitchFamily="34" charset="0"/>
                <a:ea typeface="Times New Roman" panose="02020603050405020304" pitchFamily="18" charset="0"/>
                <a:cs typeface="Times New Roman" panose="02020603050405020304" pitchFamily="18" charset="0"/>
              </a:rPr>
              <a:t>Hypoalbuminemia </a:t>
            </a:r>
          </a:p>
          <a:p>
            <a:pPr lvl="1" defTabSz="914400" eaLnBrk="0" fontAlgn="base" hangingPunct="0">
              <a:spcBef>
                <a:spcPct val="0"/>
              </a:spcBef>
              <a:spcAft>
                <a:spcPct val="0"/>
              </a:spcAft>
              <a:buFont typeface="Arial" panose="020B0604020202020204" pitchFamily="34" charset="0"/>
              <a:buChar char="•"/>
              <a:tabLst>
                <a:tab pos="914400" algn="l"/>
              </a:tabLst>
            </a:pPr>
            <a:r>
              <a:rPr lang="en-US" altLang="en-US" sz="2700" dirty="0">
                <a:latin typeface="Calibri" panose="020F0502020204030204" pitchFamily="34" charset="0"/>
                <a:ea typeface="Times New Roman" panose="02020603050405020304" pitchFamily="18" charset="0"/>
                <a:cs typeface="Times New Roman" panose="02020603050405020304" pitchFamily="18" charset="0"/>
              </a:rPr>
              <a:t>Common and multifactorial in DKD </a:t>
            </a:r>
          </a:p>
          <a:p>
            <a:pPr lvl="1" defTabSz="914400" eaLnBrk="0" fontAlgn="base" hangingPunct="0">
              <a:spcBef>
                <a:spcPct val="0"/>
              </a:spcBef>
              <a:spcAft>
                <a:spcPct val="0"/>
              </a:spcAft>
              <a:buFont typeface="Arial" panose="020B0604020202020204" pitchFamily="34" charset="0"/>
              <a:buChar char="•"/>
              <a:tabLst>
                <a:tab pos="914400" algn="l"/>
              </a:tabLst>
            </a:pPr>
            <a:r>
              <a:rPr lang="en-US" altLang="en-US" sz="2700" dirty="0">
                <a:latin typeface="Calibri" panose="020F0502020204030204" pitchFamily="34" charset="0"/>
                <a:ea typeface="Times New Roman" panose="02020603050405020304" pitchFamily="18" charset="0"/>
                <a:cs typeface="Times New Roman" panose="02020603050405020304" pitchFamily="18" charset="0"/>
              </a:rPr>
              <a:t>The patient may report an aversion to meat as the eGFR declines.  Evaluate protein and calorie intake </a:t>
            </a:r>
          </a:p>
          <a:p>
            <a:pPr lvl="1" defTabSz="914400" eaLnBrk="0" fontAlgn="base" hangingPunct="0">
              <a:spcBef>
                <a:spcPct val="0"/>
              </a:spcBef>
              <a:spcAft>
                <a:spcPct val="0"/>
              </a:spcAft>
              <a:buFont typeface="Arial" panose="020B0604020202020204" pitchFamily="34" charset="0"/>
              <a:buChar char="•"/>
              <a:tabLst>
                <a:tab pos="914400" algn="l"/>
              </a:tabLst>
            </a:pPr>
            <a:r>
              <a:rPr lang="en-US" altLang="en-US" sz="2700" dirty="0">
                <a:latin typeface="Calibri" panose="020F0502020204030204" pitchFamily="34" charset="0"/>
                <a:ea typeface="Times New Roman" panose="02020603050405020304" pitchFamily="18" charset="0"/>
                <a:cs typeface="Times New Roman" panose="02020603050405020304" pitchFamily="18" charset="0"/>
              </a:rPr>
              <a:t>Poor oral health is associated with inflammation and poor intake. Refer for dental care if appropriate</a:t>
            </a:r>
          </a:p>
          <a:p>
            <a:pPr lvl="0" defTabSz="914400" eaLnBrk="0" fontAlgn="base" hangingPunct="0">
              <a:spcBef>
                <a:spcPct val="0"/>
              </a:spcBef>
              <a:spcAft>
                <a:spcPct val="0"/>
              </a:spcAft>
              <a:buFont typeface="Arial" panose="020B0604020202020204" pitchFamily="34" charset="0"/>
              <a:buChar char="•"/>
              <a:tabLst>
                <a:tab pos="914400" algn="l"/>
              </a:tabLst>
            </a:pPr>
            <a:r>
              <a:rPr lang="en-US" altLang="en-US" sz="3100" dirty="0">
                <a:latin typeface="Calibri" panose="020F0502020204030204" pitchFamily="34" charset="0"/>
                <a:ea typeface="Times New Roman" panose="02020603050405020304" pitchFamily="18" charset="0"/>
                <a:cs typeface="Times New Roman" panose="02020603050405020304" pitchFamily="18" charset="0"/>
              </a:rPr>
              <a:t>Metabolic acidosis</a:t>
            </a:r>
          </a:p>
          <a:p>
            <a:pPr lvl="1" defTabSz="914400" eaLnBrk="0" fontAlgn="base" hangingPunct="0">
              <a:spcBef>
                <a:spcPct val="0"/>
              </a:spcBef>
              <a:spcAft>
                <a:spcPct val="0"/>
              </a:spcAft>
              <a:buFont typeface="Arial" panose="020B0604020202020204" pitchFamily="34" charset="0"/>
              <a:buChar char="•"/>
              <a:tabLst>
                <a:tab pos="914400" algn="l"/>
              </a:tabLst>
            </a:pPr>
            <a:r>
              <a:rPr lang="en-US" altLang="en-US" sz="2700" dirty="0">
                <a:latin typeface="Calibri" panose="020F0502020204030204" pitchFamily="34" charset="0"/>
                <a:ea typeface="Times New Roman" panose="02020603050405020304" pitchFamily="18" charset="0"/>
                <a:cs typeface="Times New Roman" panose="02020603050405020304" pitchFamily="18" charset="0"/>
              </a:rPr>
              <a:t>Defined as serum CO2 &lt; 22 mEq/L, may develop </a:t>
            </a:r>
          </a:p>
          <a:p>
            <a:pPr lvl="1" defTabSz="914400" eaLnBrk="0" fontAlgn="base" hangingPunct="0">
              <a:spcBef>
                <a:spcPct val="0"/>
              </a:spcBef>
              <a:spcAft>
                <a:spcPct val="0"/>
              </a:spcAft>
              <a:buFont typeface="Arial" panose="020B0604020202020204" pitchFamily="34" charset="0"/>
              <a:buChar char="•"/>
              <a:tabLst>
                <a:tab pos="914400" algn="l"/>
              </a:tabLst>
            </a:pPr>
            <a:r>
              <a:rPr lang="en-US" altLang="en-US" sz="2700" dirty="0">
                <a:latin typeface="Calibri" panose="020F0502020204030204" pitchFamily="34" charset="0"/>
                <a:ea typeface="Times New Roman" panose="02020603050405020304" pitchFamily="18" charset="0"/>
                <a:cs typeface="Times New Roman" panose="02020603050405020304" pitchFamily="18" charset="0"/>
              </a:rPr>
              <a:t>Maintain serum CO2 &gt; 22 mEq/L may be beneficial </a:t>
            </a:r>
          </a:p>
          <a:p>
            <a:pPr lvl="1" defTabSz="914400" eaLnBrk="0" fontAlgn="base" hangingPunct="0">
              <a:spcBef>
                <a:spcPct val="0"/>
              </a:spcBef>
              <a:spcAft>
                <a:spcPct val="0"/>
              </a:spcAft>
              <a:buFont typeface="Arial" panose="020B0604020202020204" pitchFamily="34" charset="0"/>
              <a:buChar char="•"/>
              <a:tabLst>
                <a:tab pos="914400" algn="l"/>
              </a:tabLst>
            </a:pPr>
            <a:r>
              <a:rPr lang="en-US" altLang="en-US" sz="2700" dirty="0">
                <a:latin typeface="Calibri" panose="020F0502020204030204" pitchFamily="34" charset="0"/>
                <a:ea typeface="Times New Roman" panose="02020603050405020304" pitchFamily="18" charset="0"/>
                <a:cs typeface="Times New Roman" panose="02020603050405020304" pitchFamily="18" charset="0"/>
              </a:rPr>
              <a:t>Reduce animal protein intake may result in an increase in serum bicarbonate, as animal protein is a source of metabolic acids </a:t>
            </a:r>
          </a:p>
          <a:p>
            <a:pPr lvl="1" defTabSz="914400" eaLnBrk="0" fontAlgn="base" hangingPunct="0">
              <a:spcBef>
                <a:spcPct val="0"/>
              </a:spcBef>
              <a:spcAft>
                <a:spcPct val="0"/>
              </a:spcAft>
              <a:buFont typeface="Arial" panose="020B0604020202020204" pitchFamily="34" charset="0"/>
              <a:buChar char="•"/>
              <a:tabLst>
                <a:tab pos="914400" algn="l"/>
              </a:tabLst>
            </a:pPr>
            <a:r>
              <a:rPr lang="en-US" altLang="en-US" sz="2700" dirty="0">
                <a:latin typeface="Calibri" panose="020F0502020204030204" pitchFamily="34" charset="0"/>
                <a:ea typeface="Times New Roman" panose="02020603050405020304" pitchFamily="18" charset="0"/>
                <a:cs typeface="Times New Roman" panose="02020603050405020304" pitchFamily="18" charset="0"/>
              </a:rPr>
              <a:t>Acidosis may be treated with supplemental bicarbonate </a:t>
            </a:r>
          </a:p>
          <a:p>
            <a:pPr lvl="1" defTabSz="914400" eaLnBrk="0" fontAlgn="base" hangingPunct="0">
              <a:spcBef>
                <a:spcPct val="0"/>
              </a:spcBef>
              <a:spcAft>
                <a:spcPct val="0"/>
              </a:spcAft>
              <a:buFont typeface="Arial" panose="020B0604020202020204" pitchFamily="34" charset="0"/>
              <a:buChar char="•"/>
              <a:tabLst>
                <a:tab pos="914400" algn="l"/>
              </a:tabLst>
            </a:pPr>
            <a:r>
              <a:rPr lang="en-US" altLang="en-US" sz="2700" dirty="0">
                <a:latin typeface="Calibri" panose="020F0502020204030204" pitchFamily="34" charset="0"/>
                <a:ea typeface="Times New Roman" panose="02020603050405020304" pitchFamily="18" charset="0"/>
                <a:cs typeface="Times New Roman" panose="02020603050405020304" pitchFamily="18" charset="0"/>
              </a:rPr>
              <a:t>Monitor blood pressure closely when sodium bicarbonate is used to treat acidosis </a:t>
            </a:r>
            <a:endParaRPr lang="en-US" altLang="en-US" sz="2700" dirty="0"/>
          </a:p>
          <a:p>
            <a:pPr marL="457200" lvl="1" indent="0" defTabSz="914400" eaLnBrk="0" fontAlgn="base" hangingPunct="0">
              <a:spcBef>
                <a:spcPct val="0"/>
              </a:spcBef>
              <a:spcAft>
                <a:spcPct val="0"/>
              </a:spcAft>
              <a:buNone/>
              <a:tabLst>
                <a:tab pos="914400" algn="l"/>
              </a:tabLst>
            </a:pPr>
            <a:endParaRPr lang="en-US" altLang="en-US" sz="2800" dirty="0"/>
          </a:p>
        </p:txBody>
      </p:sp>
    </p:spTree>
    <p:extLst>
      <p:ext uri="{BB962C8B-B14F-4D97-AF65-F5344CB8AC3E}">
        <p14:creationId xmlns:p14="http://schemas.microsoft.com/office/powerpoint/2010/main" val="1590808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E8AB7-90D5-4C03-8176-0047AB91A3D0}"/>
              </a:ext>
            </a:extLst>
          </p:cNvPr>
          <p:cNvSpPr>
            <a:spLocks noGrp="1"/>
          </p:cNvSpPr>
          <p:nvPr>
            <p:ph type="title"/>
          </p:nvPr>
        </p:nvSpPr>
        <p:spPr>
          <a:xfrm>
            <a:off x="514598" y="321810"/>
            <a:ext cx="10972800" cy="646240"/>
          </a:xfrm>
        </p:spPr>
        <p:txBody>
          <a:bodyPr/>
          <a:lstStyle/>
          <a:p>
            <a:r>
              <a:rPr lang="en-US" sz="3500" dirty="0"/>
              <a:t>Other Team Members</a:t>
            </a:r>
          </a:p>
        </p:txBody>
      </p:sp>
      <p:sp>
        <p:nvSpPr>
          <p:cNvPr id="3" name="Content Placeholder 2">
            <a:extLst>
              <a:ext uri="{FF2B5EF4-FFF2-40B4-BE49-F238E27FC236}">
                <a16:creationId xmlns:a16="http://schemas.microsoft.com/office/drawing/2014/main" id="{00D0C5C0-A1D0-4B51-98E9-478D04D46DE6}"/>
              </a:ext>
            </a:extLst>
          </p:cNvPr>
          <p:cNvSpPr>
            <a:spLocks noGrp="1"/>
          </p:cNvSpPr>
          <p:nvPr>
            <p:ph idx="1"/>
          </p:nvPr>
        </p:nvSpPr>
        <p:spPr>
          <a:xfrm>
            <a:off x="514598" y="1175657"/>
            <a:ext cx="10972800" cy="5557652"/>
          </a:xfrm>
        </p:spPr>
        <p:txBody>
          <a:bodyPr>
            <a:normAutofit fontScale="40000" lnSpcReduction="20000"/>
          </a:bodyPr>
          <a:lstStyle/>
          <a:p>
            <a:pPr marL="0" indent="0">
              <a:buNone/>
            </a:pPr>
            <a:r>
              <a:rPr lang="en-US" sz="6500" dirty="0"/>
              <a:t>Andrew S. Narva, MD, FASN</a:t>
            </a:r>
          </a:p>
          <a:p>
            <a:pPr marL="0" indent="0">
              <a:buNone/>
            </a:pPr>
            <a:r>
              <a:rPr lang="en-US" sz="6500" dirty="0"/>
              <a:t>National Institute of Health</a:t>
            </a:r>
          </a:p>
          <a:p>
            <a:pPr marL="0" indent="0">
              <a:buNone/>
            </a:pPr>
            <a:r>
              <a:rPr lang="en-US" sz="6500" dirty="0"/>
              <a:t>Bethesda, Marilyn</a:t>
            </a:r>
          </a:p>
          <a:p>
            <a:pPr marL="0" indent="0">
              <a:buNone/>
            </a:pPr>
            <a:r>
              <a:rPr lang="en-US" sz="6500" dirty="0"/>
              <a:t>Director of The National Kidney Disease Education Program</a:t>
            </a:r>
          </a:p>
          <a:p>
            <a:pPr marL="0" indent="0">
              <a:buNone/>
            </a:pPr>
            <a:endParaRPr lang="en-US" sz="6500" dirty="0"/>
          </a:p>
          <a:p>
            <a:pPr marL="0" indent="0">
              <a:buNone/>
            </a:pPr>
            <a:r>
              <a:rPr lang="en-US" sz="6500" dirty="0"/>
              <a:t>Mary M. Julius, RD, LD, CDE</a:t>
            </a:r>
          </a:p>
          <a:p>
            <a:pPr marL="0" indent="0">
              <a:buNone/>
            </a:pPr>
            <a:r>
              <a:rPr lang="en-US" sz="6500" dirty="0"/>
              <a:t>Louis Stokes</a:t>
            </a:r>
          </a:p>
          <a:p>
            <a:pPr marL="0" indent="0">
              <a:buNone/>
            </a:pPr>
            <a:r>
              <a:rPr lang="en-US" sz="6500" dirty="0"/>
              <a:t>Cleveland, Virginia</a:t>
            </a:r>
          </a:p>
          <a:p>
            <a:pPr marL="0" indent="0">
              <a:buNone/>
            </a:pPr>
            <a:endParaRPr lang="en-US" sz="6500" dirty="0"/>
          </a:p>
          <a:p>
            <a:pPr marL="0" indent="0">
              <a:buNone/>
            </a:pPr>
            <a:r>
              <a:rPr lang="en-US" sz="6500" dirty="0"/>
              <a:t>Lois Hill, MS, RD, LD, CSR, LDE</a:t>
            </a:r>
          </a:p>
          <a:p>
            <a:pPr marL="0" indent="0">
              <a:buNone/>
            </a:pPr>
            <a:r>
              <a:rPr lang="en-US" sz="6500" dirty="0"/>
              <a:t>Nutrition Solutions</a:t>
            </a:r>
          </a:p>
          <a:p>
            <a:pPr marL="0" indent="0">
              <a:buNone/>
            </a:pPr>
            <a:r>
              <a:rPr lang="en-US" sz="6500" dirty="0"/>
              <a:t>Lexington, Kentucky</a:t>
            </a:r>
          </a:p>
          <a:p>
            <a:endParaRPr lang="en-US" dirty="0"/>
          </a:p>
        </p:txBody>
      </p:sp>
      <p:pic>
        <p:nvPicPr>
          <p:cNvPr id="4" name="Picture 3">
            <a:extLst>
              <a:ext uri="{FF2B5EF4-FFF2-40B4-BE49-F238E27FC236}">
                <a16:creationId xmlns:a16="http://schemas.microsoft.com/office/drawing/2014/main" id="{C0CF2E21-FF13-4582-959D-044AE04562D2}"/>
              </a:ext>
            </a:extLst>
          </p:cNvPr>
          <p:cNvPicPr>
            <a:picLocks noChangeAspect="1"/>
          </p:cNvPicPr>
          <p:nvPr/>
        </p:nvPicPr>
        <p:blipFill>
          <a:blip r:embed="rId2"/>
          <a:stretch>
            <a:fillRect/>
          </a:stretch>
        </p:blipFill>
        <p:spPr>
          <a:xfrm>
            <a:off x="10282262" y="90652"/>
            <a:ext cx="1776282" cy="2664423"/>
          </a:xfrm>
          <a:prstGeom prst="rect">
            <a:avLst/>
          </a:prstGeom>
        </p:spPr>
      </p:pic>
      <p:sp>
        <p:nvSpPr>
          <p:cNvPr id="5" name="Rectangle 1">
            <a:extLst>
              <a:ext uri="{FF2B5EF4-FFF2-40B4-BE49-F238E27FC236}">
                <a16:creationId xmlns:a16="http://schemas.microsoft.com/office/drawing/2014/main" id="{5F4D2692-B093-42AA-A011-4FD353D55577}"/>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2200" tIns="31740" rIns="91440" bIns="317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333333"/>
                </a:solidFill>
                <a:effectLst/>
                <a:latin typeface="open sans"/>
              </a:rPr>
              <a:t>Nutrition Solutions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333333"/>
                </a:solidFill>
                <a:effectLst/>
                <a:latin typeface="open sans"/>
              </a:rPr>
              <a:t>Job Title:</a:t>
            </a:r>
            <a:endParaRPr kumimoji="0" lang="en-US" altLang="en-US" sz="1000" b="0" i="0" u="none" strike="noStrike" cap="none" normalizeH="0" baseline="0" dirty="0">
              <a:ln>
                <a:noFill/>
              </a:ln>
              <a:solidFill>
                <a:srgbClr val="333333"/>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9A70A451-3422-426A-9972-3DAA6F320DF3}"/>
              </a:ext>
            </a:extLst>
          </p:cNvPr>
          <p:cNvSpPr>
            <a:spLocks noChangeArrowheads="1"/>
          </p:cNvSpPr>
          <p:nvPr/>
        </p:nvSpPr>
        <p:spPr bwMode="auto">
          <a:xfrm>
            <a:off x="0" y="0"/>
            <a:ext cx="12192000"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8" name="Rectangle 4">
            <a:extLst>
              <a:ext uri="{FF2B5EF4-FFF2-40B4-BE49-F238E27FC236}">
                <a16:creationId xmlns:a16="http://schemas.microsoft.com/office/drawing/2014/main" id="{AF9AF786-7C38-466E-A08F-2CF624EDDF8C}"/>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52200" tIns="31740" rIns="91440" bIns="3174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a:ln>
                  <a:noFill/>
                </a:ln>
                <a:solidFill>
                  <a:srgbClr val="333333"/>
                </a:solidFill>
                <a:effectLst/>
                <a:latin typeface="open sans"/>
              </a:rPr>
              <a:t>Nutrition Solutions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1" i="0" u="none" strike="noStrike" cap="none" normalizeH="0" baseline="0" dirty="0">
                <a:ln>
                  <a:noFill/>
                </a:ln>
                <a:solidFill>
                  <a:srgbClr val="333333"/>
                </a:solidFill>
                <a:effectLst/>
                <a:latin typeface="open sans"/>
              </a:rPr>
              <a:t>Job Title:</a:t>
            </a:r>
            <a:endParaRPr kumimoji="0" lang="en-US" altLang="en-US" sz="1000" b="0" i="0" u="none" strike="noStrike" cap="none" normalizeH="0" baseline="0" dirty="0">
              <a:ln>
                <a:noFill/>
              </a:ln>
              <a:solidFill>
                <a:srgbClr val="333333"/>
              </a:solidFill>
              <a:effectLst/>
              <a:latin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5">
            <a:extLst>
              <a:ext uri="{FF2B5EF4-FFF2-40B4-BE49-F238E27FC236}">
                <a16:creationId xmlns:a16="http://schemas.microsoft.com/office/drawing/2014/main" id="{3622270E-BBAC-45B6-9ECA-1CECA3B550A3}"/>
              </a:ext>
            </a:extLst>
          </p:cNvPr>
          <p:cNvSpPr>
            <a:spLocks noChangeArrowheads="1"/>
          </p:cNvSpPr>
          <p:nvPr/>
        </p:nvSpPr>
        <p:spPr bwMode="auto">
          <a:xfrm>
            <a:off x="0" y="0"/>
            <a:ext cx="12192000" cy="6350"/>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10707569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4412F-341F-44E9-A6C2-FFD069EB24A5}"/>
              </a:ext>
            </a:extLst>
          </p:cNvPr>
          <p:cNvSpPr>
            <a:spLocks noGrp="1"/>
          </p:cNvSpPr>
          <p:nvPr>
            <p:ph type="title"/>
          </p:nvPr>
        </p:nvSpPr>
        <p:spPr>
          <a:xfrm>
            <a:off x="889519" y="659429"/>
            <a:ext cx="10972800" cy="646240"/>
          </a:xfrm>
        </p:spPr>
        <p:txBody>
          <a:bodyPr/>
          <a:lstStyle/>
          <a:p>
            <a:r>
              <a:rPr lang="en-US" sz="3500" dirty="0"/>
              <a:t>Identify and Monitor DKD Complications</a:t>
            </a:r>
          </a:p>
        </p:txBody>
      </p:sp>
      <p:sp>
        <p:nvSpPr>
          <p:cNvPr id="3" name="Content Placeholder 2">
            <a:extLst>
              <a:ext uri="{FF2B5EF4-FFF2-40B4-BE49-F238E27FC236}">
                <a16:creationId xmlns:a16="http://schemas.microsoft.com/office/drawing/2014/main" id="{16B59656-E98D-474B-9DE8-BC4E5D5F88C2}"/>
              </a:ext>
            </a:extLst>
          </p:cNvPr>
          <p:cNvSpPr>
            <a:spLocks noGrp="1"/>
          </p:cNvSpPr>
          <p:nvPr>
            <p:ph idx="1"/>
          </p:nvPr>
        </p:nvSpPr>
        <p:spPr/>
        <p:txBody>
          <a:bodyPr/>
          <a:lstStyle/>
          <a:p>
            <a:pPr lvl="0" defTabSz="914400" eaLnBrk="0" fontAlgn="base" hangingPunct="0">
              <a:spcBef>
                <a:spcPct val="0"/>
              </a:spcBef>
              <a:spcAft>
                <a:spcPct val="0"/>
              </a:spcAft>
              <a:buFont typeface="Arial" panose="020B0604020202020204" pitchFamily="34" charset="0"/>
              <a:buChar char="•"/>
              <a:tabLst>
                <a:tab pos="914400" algn="l"/>
              </a:tabLst>
            </a:pPr>
            <a:r>
              <a:rPr lang="en-US" altLang="en-US" sz="3100" dirty="0">
                <a:latin typeface="Calibri" panose="020F0502020204030204" pitchFamily="34" charset="0"/>
                <a:ea typeface="Times New Roman" panose="02020603050405020304" pitchFamily="18" charset="0"/>
                <a:cs typeface="Times New Roman" panose="02020603050405020304" pitchFamily="18" charset="0"/>
              </a:rPr>
              <a:t>Abnormal mineral metabolism and bone disease </a:t>
            </a:r>
          </a:p>
          <a:p>
            <a:pPr lvl="1" defTabSz="914400" eaLnBrk="0" fontAlgn="base" hangingPunct="0">
              <a:spcBef>
                <a:spcPct val="0"/>
              </a:spcBef>
              <a:spcAft>
                <a:spcPct val="0"/>
              </a:spcAft>
              <a:buFont typeface="Arial" panose="020B0604020202020204" pitchFamily="34" charset="0"/>
              <a:buChar char="•"/>
              <a:tabLst>
                <a:tab pos="914400" algn="l"/>
              </a:tabLst>
            </a:pPr>
            <a:r>
              <a:rPr lang="en-US" altLang="en-US" sz="2700" dirty="0">
                <a:latin typeface="Calibri" panose="020F0502020204030204" pitchFamily="34" charset="0"/>
                <a:ea typeface="Times New Roman" panose="02020603050405020304" pitchFamily="18" charset="0"/>
                <a:cs typeface="Times New Roman" panose="02020603050405020304" pitchFamily="18" charset="0"/>
              </a:rPr>
              <a:t>Abnormal mineral metabolism and bone disease are common</a:t>
            </a:r>
          </a:p>
          <a:p>
            <a:pPr lvl="1" defTabSz="914400" eaLnBrk="0" fontAlgn="base" hangingPunct="0">
              <a:spcBef>
                <a:spcPct val="0"/>
              </a:spcBef>
              <a:spcAft>
                <a:spcPct val="0"/>
              </a:spcAft>
              <a:buFont typeface="Arial" panose="020B0604020202020204" pitchFamily="34" charset="0"/>
              <a:buChar char="•"/>
              <a:tabLst>
                <a:tab pos="914400" algn="l"/>
              </a:tabLst>
            </a:pPr>
            <a:r>
              <a:rPr lang="en-US" altLang="en-US" sz="2700" dirty="0">
                <a:latin typeface="Calibri" panose="020F0502020204030204" pitchFamily="34" charset="0"/>
                <a:ea typeface="Times New Roman" panose="02020603050405020304" pitchFamily="18" charset="0"/>
                <a:cs typeface="Times New Roman" panose="02020603050405020304" pitchFamily="18" charset="0"/>
              </a:rPr>
              <a:t>Monitor calcium, phosphorus, vitamin D, parathyroid hormone</a:t>
            </a:r>
          </a:p>
          <a:p>
            <a:pPr lvl="1" defTabSz="914400" eaLnBrk="0" fontAlgn="base" hangingPunct="0">
              <a:spcBef>
                <a:spcPct val="0"/>
              </a:spcBef>
              <a:spcAft>
                <a:spcPct val="0"/>
              </a:spcAft>
              <a:buFont typeface="Arial" panose="020B0604020202020204" pitchFamily="34" charset="0"/>
              <a:buChar char="•"/>
              <a:tabLst>
                <a:tab pos="914400" algn="l"/>
              </a:tabLst>
            </a:pPr>
            <a:r>
              <a:rPr lang="en-US" altLang="en-US" sz="2700" dirty="0">
                <a:latin typeface="Calibri" panose="020F0502020204030204" pitchFamily="34" charset="0"/>
                <a:ea typeface="Times New Roman" panose="02020603050405020304" pitchFamily="18" charset="0"/>
                <a:cs typeface="Times New Roman" panose="02020603050405020304" pitchFamily="18" charset="0"/>
              </a:rPr>
              <a:t>Vitamin D supplementation may increase risk of hypercalcemia and hyperphosphatemia</a:t>
            </a:r>
            <a:endParaRPr lang="en-US" sz="2700" dirty="0"/>
          </a:p>
          <a:p>
            <a:pPr marL="0" indent="0">
              <a:buNone/>
            </a:pPr>
            <a:endParaRPr lang="en-US" dirty="0"/>
          </a:p>
        </p:txBody>
      </p:sp>
    </p:spTree>
    <p:extLst>
      <p:ext uri="{BB962C8B-B14F-4D97-AF65-F5344CB8AC3E}">
        <p14:creationId xmlns:p14="http://schemas.microsoft.com/office/powerpoint/2010/main" val="25797395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E143E-A47F-4029-BE58-6D6816BA857C}"/>
              </a:ext>
            </a:extLst>
          </p:cNvPr>
          <p:cNvSpPr>
            <a:spLocks noGrp="1"/>
          </p:cNvSpPr>
          <p:nvPr>
            <p:ph type="title"/>
          </p:nvPr>
        </p:nvSpPr>
        <p:spPr>
          <a:xfrm>
            <a:off x="441649" y="211560"/>
            <a:ext cx="10972800" cy="646240"/>
          </a:xfrm>
        </p:spPr>
        <p:txBody>
          <a:bodyPr/>
          <a:lstStyle/>
          <a:p>
            <a:r>
              <a:rPr lang="en-US" sz="3600" dirty="0"/>
              <a:t>Management of DKD</a:t>
            </a:r>
          </a:p>
        </p:txBody>
      </p:sp>
      <p:sp>
        <p:nvSpPr>
          <p:cNvPr id="3" name="Content Placeholder 2">
            <a:extLst>
              <a:ext uri="{FF2B5EF4-FFF2-40B4-BE49-F238E27FC236}">
                <a16:creationId xmlns:a16="http://schemas.microsoft.com/office/drawing/2014/main" id="{F1250B93-F486-4C7B-993C-E067DBD7DDB6}"/>
              </a:ext>
            </a:extLst>
          </p:cNvPr>
          <p:cNvSpPr>
            <a:spLocks noGrp="1"/>
          </p:cNvSpPr>
          <p:nvPr>
            <p:ph idx="1"/>
          </p:nvPr>
        </p:nvSpPr>
        <p:spPr>
          <a:xfrm>
            <a:off x="441649" y="1092652"/>
            <a:ext cx="10972800" cy="5765348"/>
          </a:xfrm>
        </p:spPr>
        <p:txBody>
          <a:bodyPr>
            <a:normAutofit fontScale="55000" lnSpcReduction="20000"/>
          </a:bodyPr>
          <a:lstStyle/>
          <a:p>
            <a:r>
              <a:rPr lang="en-US" dirty="0"/>
              <a:t>Ensure Diagnosis is Correct</a:t>
            </a:r>
          </a:p>
          <a:p>
            <a:r>
              <a:rPr lang="en-US" dirty="0"/>
              <a:t>Implement Appropriate Therapy</a:t>
            </a:r>
          </a:p>
          <a:p>
            <a:pPr lvl="1"/>
            <a:r>
              <a:rPr lang="en-US" dirty="0"/>
              <a:t>Blood Pressure Control</a:t>
            </a:r>
          </a:p>
          <a:p>
            <a:pPr lvl="1"/>
            <a:r>
              <a:rPr lang="en-US" dirty="0"/>
              <a:t>Blood Glucose Control</a:t>
            </a:r>
          </a:p>
          <a:p>
            <a:pPr lvl="1"/>
            <a:r>
              <a:rPr lang="en-US" dirty="0"/>
              <a:t>Cardiovascular Disease Risk Factors</a:t>
            </a:r>
          </a:p>
          <a:p>
            <a:r>
              <a:rPr lang="en-US" dirty="0"/>
              <a:t>Monitor Progression / Set Goals</a:t>
            </a:r>
          </a:p>
          <a:p>
            <a:pPr lvl="1"/>
            <a:r>
              <a:rPr lang="en-US" dirty="0"/>
              <a:t>Slow eGFR decline</a:t>
            </a:r>
          </a:p>
          <a:p>
            <a:pPr lvl="1"/>
            <a:r>
              <a:rPr lang="en-US" dirty="0"/>
              <a:t>Reduce albuminuria</a:t>
            </a:r>
          </a:p>
          <a:p>
            <a:r>
              <a:rPr lang="en-US" dirty="0"/>
              <a:t>Screen for CKD Complications</a:t>
            </a:r>
          </a:p>
          <a:p>
            <a:pPr lvl="1"/>
            <a:r>
              <a:rPr lang="en-US" dirty="0"/>
              <a:t>Anemia</a:t>
            </a:r>
          </a:p>
          <a:p>
            <a:pPr lvl="1"/>
            <a:r>
              <a:rPr lang="en-US" dirty="0"/>
              <a:t>Hyperkalemia</a:t>
            </a:r>
          </a:p>
          <a:p>
            <a:pPr lvl="1"/>
            <a:r>
              <a:rPr lang="en-US" dirty="0"/>
              <a:t>Hypoalbuminemia</a:t>
            </a:r>
          </a:p>
          <a:p>
            <a:pPr lvl="1"/>
            <a:r>
              <a:rPr lang="en-US" dirty="0"/>
              <a:t>Metabolic Acidosis</a:t>
            </a:r>
          </a:p>
          <a:p>
            <a:pPr lvl="1"/>
            <a:r>
              <a:rPr lang="en-US" dirty="0"/>
              <a:t>Abnormal Bone and Mineral Metabolism</a:t>
            </a:r>
          </a:p>
          <a:p>
            <a:r>
              <a:rPr lang="en-US" dirty="0">
                <a:solidFill>
                  <a:srgbClr val="0070C0"/>
                </a:solidFill>
              </a:rPr>
              <a:t>Educate </a:t>
            </a:r>
          </a:p>
          <a:p>
            <a:r>
              <a:rPr lang="en-US" dirty="0">
                <a:solidFill>
                  <a:srgbClr val="0070C0"/>
                </a:solidFill>
              </a:rPr>
              <a:t>Prepare for Renal Replacement Therapy</a:t>
            </a:r>
          </a:p>
          <a:p>
            <a:endParaRPr lang="en-US" dirty="0">
              <a:solidFill>
                <a:srgbClr val="0070C0"/>
              </a:solidFill>
            </a:endParaRPr>
          </a:p>
          <a:p>
            <a:endParaRPr lang="en-US" dirty="0">
              <a:solidFill>
                <a:srgbClr val="0070C0"/>
              </a:solidFill>
            </a:endParaRPr>
          </a:p>
          <a:p>
            <a:endParaRPr lang="en-US" dirty="0"/>
          </a:p>
          <a:p>
            <a:endParaRPr lang="en-US" dirty="0"/>
          </a:p>
          <a:p>
            <a:endParaRPr lang="en-US" dirty="0"/>
          </a:p>
        </p:txBody>
      </p:sp>
    </p:spTree>
    <p:extLst>
      <p:ext uri="{BB962C8B-B14F-4D97-AF65-F5344CB8AC3E}">
        <p14:creationId xmlns:p14="http://schemas.microsoft.com/office/powerpoint/2010/main" val="3815847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t>Promote Self-Management</a:t>
            </a:r>
          </a:p>
        </p:txBody>
      </p:sp>
      <p:sp>
        <p:nvSpPr>
          <p:cNvPr id="3" name="Content Placeholder 2"/>
          <p:cNvSpPr>
            <a:spLocks noGrp="1"/>
          </p:cNvSpPr>
          <p:nvPr>
            <p:ph idx="1"/>
          </p:nvPr>
        </p:nvSpPr>
        <p:spPr>
          <a:xfrm>
            <a:off x="609600" y="1603291"/>
            <a:ext cx="10972800" cy="4776303"/>
          </a:xfrm>
        </p:spPr>
        <p:txBody>
          <a:bodyPr>
            <a:normAutofit fontScale="85000" lnSpcReduction="20000"/>
          </a:bodyPr>
          <a:lstStyle/>
          <a:p>
            <a:pPr lvl="0"/>
            <a:r>
              <a:rPr lang="en-US" sz="3600" dirty="0"/>
              <a:t>Talk to patients about their kidneys, DKD, and their risk.</a:t>
            </a:r>
          </a:p>
          <a:p>
            <a:pPr lvl="0"/>
            <a:r>
              <a:rPr lang="en-US" sz="3600" dirty="0"/>
              <a:t>Communicate the importance of testing and how DKD is diagnosed.</a:t>
            </a:r>
          </a:p>
          <a:p>
            <a:pPr lvl="0"/>
            <a:r>
              <a:rPr lang="en-US" sz="3600" dirty="0"/>
              <a:t>Explain the progressive nature of DKD and the basics of treatment.</a:t>
            </a:r>
          </a:p>
          <a:p>
            <a:pPr lvl="0"/>
            <a:r>
              <a:rPr lang="en-US" sz="3600" dirty="0"/>
              <a:t>Make patients aware of the risks of using non-steroidal anti-inflammatory drugs (NSAIDS) especially in association with volume depletion and concurrent use of RAAS antagonists.</a:t>
            </a:r>
          </a:p>
          <a:p>
            <a:pPr lvl="0"/>
            <a:r>
              <a:rPr lang="en-US" sz="3600" dirty="0"/>
              <a:t>Teach patient to save their nondominant arm – no lab sticks or BP monitoring.</a:t>
            </a:r>
          </a:p>
          <a:p>
            <a:pPr lvl="0"/>
            <a:endParaRPr lang="en-US" sz="5100" dirty="0"/>
          </a:p>
          <a:p>
            <a:endParaRPr lang="en-US" dirty="0"/>
          </a:p>
        </p:txBody>
      </p:sp>
    </p:spTree>
    <p:extLst>
      <p:ext uri="{BB962C8B-B14F-4D97-AF65-F5344CB8AC3E}">
        <p14:creationId xmlns:p14="http://schemas.microsoft.com/office/powerpoint/2010/main" val="23742509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69042-5C69-4931-A1CA-4A27D2B976F5}"/>
              </a:ext>
            </a:extLst>
          </p:cNvPr>
          <p:cNvSpPr>
            <a:spLocks noGrp="1"/>
          </p:cNvSpPr>
          <p:nvPr>
            <p:ph type="title"/>
          </p:nvPr>
        </p:nvSpPr>
        <p:spPr/>
        <p:txBody>
          <a:bodyPr/>
          <a:lstStyle/>
          <a:p>
            <a:r>
              <a:rPr lang="en-US" sz="3500" dirty="0"/>
              <a:t>Healthy Coping</a:t>
            </a:r>
          </a:p>
        </p:txBody>
      </p:sp>
      <p:sp>
        <p:nvSpPr>
          <p:cNvPr id="3" name="Content Placeholder 2">
            <a:extLst>
              <a:ext uri="{FF2B5EF4-FFF2-40B4-BE49-F238E27FC236}">
                <a16:creationId xmlns:a16="http://schemas.microsoft.com/office/drawing/2014/main" id="{D1990F70-2244-441B-B88B-EBA1079B3882}"/>
              </a:ext>
            </a:extLst>
          </p:cNvPr>
          <p:cNvSpPr>
            <a:spLocks noGrp="1"/>
          </p:cNvSpPr>
          <p:nvPr>
            <p:ph idx="1"/>
          </p:nvPr>
        </p:nvSpPr>
        <p:spPr/>
        <p:txBody>
          <a:bodyPr>
            <a:normAutofit/>
          </a:bodyPr>
          <a:lstStyle/>
          <a:p>
            <a:r>
              <a:rPr lang="en-US" sz="3100" dirty="0"/>
              <a:t>Patients with chronic disease are at risk for depression</a:t>
            </a:r>
          </a:p>
          <a:p>
            <a:r>
              <a:rPr lang="en-US" sz="3100" dirty="0"/>
              <a:t>Multiple chronic health conditions increases the risk for depression</a:t>
            </a:r>
          </a:p>
          <a:p>
            <a:r>
              <a:rPr lang="en-US" sz="3100" dirty="0"/>
              <a:t>Always assess for depression and make appropriate referral if needed</a:t>
            </a:r>
          </a:p>
        </p:txBody>
      </p:sp>
    </p:spTree>
    <p:extLst>
      <p:ext uri="{BB962C8B-B14F-4D97-AF65-F5344CB8AC3E}">
        <p14:creationId xmlns:p14="http://schemas.microsoft.com/office/powerpoint/2010/main" val="10506553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0D99E-F890-4AEB-A1AE-738929D35C42}"/>
              </a:ext>
            </a:extLst>
          </p:cNvPr>
          <p:cNvSpPr>
            <a:spLocks noGrp="1"/>
          </p:cNvSpPr>
          <p:nvPr>
            <p:ph type="title"/>
          </p:nvPr>
        </p:nvSpPr>
        <p:spPr/>
        <p:txBody>
          <a:bodyPr/>
          <a:lstStyle/>
          <a:p>
            <a:r>
              <a:rPr lang="en-US" sz="3500" dirty="0"/>
              <a:t>AADE Practice Paper on DKD</a:t>
            </a:r>
          </a:p>
        </p:txBody>
      </p:sp>
      <p:sp>
        <p:nvSpPr>
          <p:cNvPr id="3" name="Content Placeholder 2">
            <a:extLst>
              <a:ext uri="{FF2B5EF4-FFF2-40B4-BE49-F238E27FC236}">
                <a16:creationId xmlns:a16="http://schemas.microsoft.com/office/drawing/2014/main" id="{D5DB9467-62D5-429F-8F36-A2A17CB3BB93}"/>
              </a:ext>
            </a:extLst>
          </p:cNvPr>
          <p:cNvSpPr>
            <a:spLocks noGrp="1"/>
          </p:cNvSpPr>
          <p:nvPr>
            <p:ph idx="1"/>
          </p:nvPr>
        </p:nvSpPr>
        <p:spPr/>
        <p:txBody>
          <a:bodyPr>
            <a:normAutofit/>
          </a:bodyPr>
          <a:lstStyle/>
          <a:p>
            <a:r>
              <a:rPr lang="en-US" sz="3100" dirty="0">
                <a:hlinkClick r:id="rId2"/>
              </a:rPr>
              <a:t>https://www.diabeteseducator.org/docs/default-source/practice/practice-documents/practice-papers/diabetes-and-kidney-disease.pdf?sfvrsn=2</a:t>
            </a:r>
            <a:endParaRPr lang="en-US" sz="3100" dirty="0"/>
          </a:p>
          <a:p>
            <a:r>
              <a:rPr lang="en-US" sz="3100" dirty="0"/>
              <a:t>Reviews content broken down into categories: AADE 7 self-care behaviors</a:t>
            </a:r>
          </a:p>
        </p:txBody>
      </p:sp>
    </p:spTree>
    <p:extLst>
      <p:ext uri="{BB962C8B-B14F-4D97-AF65-F5344CB8AC3E}">
        <p14:creationId xmlns:p14="http://schemas.microsoft.com/office/powerpoint/2010/main" val="24046869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79512"/>
            <a:ext cx="10972800" cy="646240"/>
          </a:xfrm>
        </p:spPr>
        <p:txBody>
          <a:bodyPr/>
          <a:lstStyle/>
          <a:p>
            <a:r>
              <a:rPr lang="en-US" sz="3500" dirty="0"/>
              <a:t>More Information:</a:t>
            </a:r>
          </a:p>
        </p:txBody>
      </p:sp>
      <p:sp>
        <p:nvSpPr>
          <p:cNvPr id="4" name="Content Placeholder 3"/>
          <p:cNvSpPr>
            <a:spLocks noGrp="1"/>
          </p:cNvSpPr>
          <p:nvPr>
            <p:ph idx="1"/>
          </p:nvPr>
        </p:nvSpPr>
        <p:spPr>
          <a:xfrm>
            <a:off x="609600" y="1342035"/>
            <a:ext cx="10972800" cy="5379399"/>
          </a:xfrm>
        </p:spPr>
        <p:txBody>
          <a:bodyPr>
            <a:normAutofit fontScale="77500" lnSpcReduction="20000"/>
          </a:bodyPr>
          <a:lstStyle/>
          <a:p>
            <a:r>
              <a:rPr lang="en-US" sz="4000" dirty="0"/>
              <a:t>NKDEP developed a four-module training program in partnership with the AADE </a:t>
            </a:r>
          </a:p>
          <a:p>
            <a:r>
              <a:rPr lang="en-US" sz="4000" dirty="0"/>
              <a:t>The program covers implementation of the AADE Practice Advisory for DKD, with each of the four modules focused on a specific aspect of kidney disease management</a:t>
            </a:r>
          </a:p>
          <a:p>
            <a:pPr lvl="1"/>
            <a:r>
              <a:rPr lang="en-US" sz="3500" dirty="0"/>
              <a:t> identification</a:t>
            </a:r>
          </a:p>
          <a:p>
            <a:pPr lvl="1"/>
            <a:r>
              <a:rPr lang="en-US" sz="3500" dirty="0"/>
              <a:t> slowing progression</a:t>
            </a:r>
          </a:p>
          <a:p>
            <a:pPr lvl="1"/>
            <a:r>
              <a:rPr lang="en-US" sz="3500" dirty="0"/>
              <a:t> addressing complications</a:t>
            </a:r>
          </a:p>
          <a:p>
            <a:pPr lvl="1"/>
            <a:r>
              <a:rPr lang="en-US" sz="3500" dirty="0"/>
              <a:t>educating patients </a:t>
            </a:r>
          </a:p>
          <a:p>
            <a:r>
              <a:rPr lang="en-US" sz="4000" dirty="0"/>
              <a:t>Additionally, the program reviews content from the perspective of the AADE 7 self-care behaviors. </a:t>
            </a:r>
          </a:p>
        </p:txBody>
      </p:sp>
    </p:spTree>
    <p:extLst>
      <p:ext uri="{BB962C8B-B14F-4D97-AF65-F5344CB8AC3E}">
        <p14:creationId xmlns:p14="http://schemas.microsoft.com/office/powerpoint/2010/main" val="41489832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0796C-4F71-4EE4-BE3B-7B15D4BFCA55}"/>
              </a:ext>
            </a:extLst>
          </p:cNvPr>
          <p:cNvSpPr>
            <a:spLocks noGrp="1"/>
          </p:cNvSpPr>
          <p:nvPr>
            <p:ph type="title"/>
          </p:nvPr>
        </p:nvSpPr>
        <p:spPr/>
        <p:txBody>
          <a:bodyPr/>
          <a:lstStyle/>
          <a:p>
            <a:r>
              <a:rPr lang="en-US" sz="3500" dirty="0"/>
              <a:t>Case Study</a:t>
            </a:r>
          </a:p>
        </p:txBody>
      </p:sp>
      <p:sp>
        <p:nvSpPr>
          <p:cNvPr id="3" name="Content Placeholder 2">
            <a:extLst>
              <a:ext uri="{FF2B5EF4-FFF2-40B4-BE49-F238E27FC236}">
                <a16:creationId xmlns:a16="http://schemas.microsoft.com/office/drawing/2014/main" id="{25026423-F8C6-4062-9FF7-2969C235187C}"/>
              </a:ext>
            </a:extLst>
          </p:cNvPr>
          <p:cNvSpPr>
            <a:spLocks noGrp="1"/>
          </p:cNvSpPr>
          <p:nvPr>
            <p:ph idx="1"/>
          </p:nvPr>
        </p:nvSpPr>
        <p:spPr/>
        <p:txBody>
          <a:bodyPr>
            <a:normAutofit/>
          </a:bodyPr>
          <a:lstStyle/>
          <a:p>
            <a:r>
              <a:rPr lang="en-US" sz="3100" dirty="0"/>
              <a:t>A 60 year old patient presents for diabetes education. She has a diagnosis of pre-diabetes. </a:t>
            </a:r>
          </a:p>
          <a:p>
            <a:r>
              <a:rPr lang="en-US" sz="3100" dirty="0"/>
              <a:t>Family history: Mother with ESRD and Father with Hypertension</a:t>
            </a:r>
          </a:p>
          <a:p>
            <a:r>
              <a:rPr lang="en-US" sz="3100" dirty="0"/>
              <a:t>Her A1C is 5.8, creatinine 1.3, and eGFR is 55 with a ACR of 70. Her BP is 170/106, weight 205.</a:t>
            </a:r>
          </a:p>
        </p:txBody>
      </p:sp>
    </p:spTree>
    <p:extLst>
      <p:ext uri="{BB962C8B-B14F-4D97-AF65-F5344CB8AC3E}">
        <p14:creationId xmlns:p14="http://schemas.microsoft.com/office/powerpoint/2010/main" val="4556751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6914A-2EAB-44F3-BCA4-338E6B1ABEFE}"/>
              </a:ext>
            </a:extLst>
          </p:cNvPr>
          <p:cNvSpPr>
            <a:spLocks noGrp="1"/>
          </p:cNvSpPr>
          <p:nvPr>
            <p:ph type="title"/>
          </p:nvPr>
        </p:nvSpPr>
        <p:spPr/>
        <p:txBody>
          <a:bodyPr/>
          <a:lstStyle/>
          <a:p>
            <a:r>
              <a:rPr lang="en-US" sz="3500" dirty="0"/>
              <a:t>Case Study</a:t>
            </a:r>
          </a:p>
        </p:txBody>
      </p:sp>
      <p:sp>
        <p:nvSpPr>
          <p:cNvPr id="3" name="Content Placeholder 2">
            <a:extLst>
              <a:ext uri="{FF2B5EF4-FFF2-40B4-BE49-F238E27FC236}">
                <a16:creationId xmlns:a16="http://schemas.microsoft.com/office/drawing/2014/main" id="{ED0DB98B-9645-48D6-AE1B-2EC88B4A91F5}"/>
              </a:ext>
            </a:extLst>
          </p:cNvPr>
          <p:cNvSpPr>
            <a:spLocks noGrp="1"/>
          </p:cNvSpPr>
          <p:nvPr>
            <p:ph idx="1"/>
          </p:nvPr>
        </p:nvSpPr>
        <p:spPr/>
        <p:txBody>
          <a:bodyPr/>
          <a:lstStyle/>
          <a:p>
            <a:pPr marL="0" indent="0">
              <a:buNone/>
            </a:pPr>
            <a:r>
              <a:rPr lang="en-US" dirty="0">
                <a:solidFill>
                  <a:srgbClr val="0070C0"/>
                </a:solidFill>
              </a:rPr>
              <a:t>1. </a:t>
            </a:r>
            <a:r>
              <a:rPr lang="en-US" sz="3100" dirty="0">
                <a:solidFill>
                  <a:srgbClr val="0070C0"/>
                </a:solidFill>
              </a:rPr>
              <a:t>Ensure diagnosis is correct</a:t>
            </a:r>
          </a:p>
          <a:p>
            <a:r>
              <a:rPr lang="en-US" sz="3100" dirty="0"/>
              <a:t>What medical diagnoses does this patient have; based on the information given?</a:t>
            </a:r>
          </a:p>
          <a:p>
            <a:r>
              <a:rPr lang="en-US" sz="3100" dirty="0"/>
              <a:t>Obesity, Pre-Diabetes, Hypertension, and CKD, stage 3a-2 (see next slide)</a:t>
            </a:r>
          </a:p>
        </p:txBody>
      </p:sp>
    </p:spTree>
    <p:extLst>
      <p:ext uri="{BB962C8B-B14F-4D97-AF65-F5344CB8AC3E}">
        <p14:creationId xmlns:p14="http://schemas.microsoft.com/office/powerpoint/2010/main" val="268355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A0CD2-B7DD-42C6-8C27-4B41984BEDD3}"/>
              </a:ext>
            </a:extLst>
          </p:cNvPr>
          <p:cNvSpPr>
            <a:spLocks noGrp="1"/>
          </p:cNvSpPr>
          <p:nvPr>
            <p:ph type="title"/>
          </p:nvPr>
        </p:nvSpPr>
        <p:spPr>
          <a:xfrm>
            <a:off x="488302" y="286205"/>
            <a:ext cx="10972800" cy="646240"/>
          </a:xfrm>
        </p:spPr>
        <p:txBody>
          <a:bodyPr/>
          <a:lstStyle/>
          <a:p>
            <a:r>
              <a:rPr lang="en-US" sz="3500" dirty="0"/>
              <a:t>Stages of CKD</a:t>
            </a:r>
          </a:p>
        </p:txBody>
      </p:sp>
      <p:pic>
        <p:nvPicPr>
          <p:cNvPr id="14338" name="Picture 2" descr="Image result for stages of chronic kidney disease picture">
            <a:extLst>
              <a:ext uri="{FF2B5EF4-FFF2-40B4-BE49-F238E27FC236}">
                <a16:creationId xmlns:a16="http://schemas.microsoft.com/office/drawing/2014/main" id="{20955A2C-8C81-434F-B568-7621C0BAC8C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75249" y="1073020"/>
            <a:ext cx="8224628" cy="5652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5354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0EFD9-9DE9-4004-B2FF-3D82768EEFC4}"/>
              </a:ext>
            </a:extLst>
          </p:cNvPr>
          <p:cNvSpPr>
            <a:spLocks noGrp="1"/>
          </p:cNvSpPr>
          <p:nvPr>
            <p:ph type="title"/>
          </p:nvPr>
        </p:nvSpPr>
        <p:spPr>
          <a:xfrm>
            <a:off x="609600" y="230222"/>
            <a:ext cx="10972800" cy="646240"/>
          </a:xfrm>
        </p:spPr>
        <p:txBody>
          <a:bodyPr/>
          <a:lstStyle/>
          <a:p>
            <a:r>
              <a:rPr lang="en-US" sz="3500" dirty="0"/>
              <a:t>Case Study</a:t>
            </a:r>
          </a:p>
        </p:txBody>
      </p:sp>
      <p:sp>
        <p:nvSpPr>
          <p:cNvPr id="3" name="Content Placeholder 2">
            <a:extLst>
              <a:ext uri="{FF2B5EF4-FFF2-40B4-BE49-F238E27FC236}">
                <a16:creationId xmlns:a16="http://schemas.microsoft.com/office/drawing/2014/main" id="{84C2AEDD-2683-4978-AC9E-EBD9236328B7}"/>
              </a:ext>
            </a:extLst>
          </p:cNvPr>
          <p:cNvSpPr>
            <a:spLocks noGrp="1"/>
          </p:cNvSpPr>
          <p:nvPr>
            <p:ph idx="1"/>
          </p:nvPr>
        </p:nvSpPr>
        <p:spPr>
          <a:xfrm>
            <a:off x="609600" y="1235033"/>
            <a:ext cx="10972800" cy="5455015"/>
          </a:xfrm>
        </p:spPr>
        <p:txBody>
          <a:bodyPr>
            <a:noAutofit/>
          </a:bodyPr>
          <a:lstStyle/>
          <a:p>
            <a:pPr marL="0" indent="0">
              <a:buNone/>
            </a:pPr>
            <a:r>
              <a:rPr lang="en-US" sz="3100" dirty="0">
                <a:solidFill>
                  <a:srgbClr val="0070C0"/>
                </a:solidFill>
              </a:rPr>
              <a:t>2.</a:t>
            </a:r>
            <a:r>
              <a:rPr lang="en-US" sz="3100" dirty="0"/>
              <a:t> </a:t>
            </a:r>
            <a:r>
              <a:rPr lang="en-US" sz="3100" dirty="0">
                <a:solidFill>
                  <a:srgbClr val="0070C0"/>
                </a:solidFill>
              </a:rPr>
              <a:t>Implement Appropriate Therapy</a:t>
            </a:r>
          </a:p>
          <a:p>
            <a:pPr lvl="1"/>
            <a:r>
              <a:rPr lang="en-US" sz="3100" dirty="0">
                <a:solidFill>
                  <a:srgbClr val="0070C0"/>
                </a:solidFill>
              </a:rPr>
              <a:t>BP control, BS control, CV Dz risk factors</a:t>
            </a:r>
          </a:p>
          <a:p>
            <a:pPr marL="0" indent="0">
              <a:buNone/>
            </a:pPr>
            <a:r>
              <a:rPr lang="en-US" sz="3100" dirty="0">
                <a:solidFill>
                  <a:srgbClr val="0070C0"/>
                </a:solidFill>
              </a:rPr>
              <a:t>3. Monitor Progression / Set Goals</a:t>
            </a:r>
          </a:p>
          <a:p>
            <a:pPr lvl="1"/>
            <a:r>
              <a:rPr lang="en-US" sz="3100" dirty="0">
                <a:solidFill>
                  <a:srgbClr val="0070C0"/>
                </a:solidFill>
              </a:rPr>
              <a:t>Slow eGFR decline and Reduce albuminuria</a:t>
            </a:r>
          </a:p>
          <a:p>
            <a:r>
              <a:rPr lang="en-US" sz="3100" dirty="0"/>
              <a:t>What medications are indicated for this patient?</a:t>
            </a:r>
          </a:p>
          <a:p>
            <a:pPr lvl="1"/>
            <a:r>
              <a:rPr lang="en-US" sz="2700" dirty="0"/>
              <a:t>ACE – for BP control and to control albuminuria</a:t>
            </a:r>
          </a:p>
          <a:p>
            <a:pPr lvl="1"/>
            <a:r>
              <a:rPr lang="en-US" sz="2700" dirty="0"/>
              <a:t>Baby Aspirin – prevention</a:t>
            </a:r>
          </a:p>
          <a:p>
            <a:pPr lvl="1"/>
            <a:r>
              <a:rPr lang="en-US" sz="2700" dirty="0"/>
              <a:t>? Statin – if cholesterol is high</a:t>
            </a:r>
          </a:p>
          <a:p>
            <a:pPr lvl="1"/>
            <a:r>
              <a:rPr lang="en-US" sz="2700" dirty="0"/>
              <a:t>Can this patient take Metformin? Does she need Metformin?</a:t>
            </a:r>
          </a:p>
          <a:p>
            <a:pPr marL="0" indent="0">
              <a:buNone/>
            </a:pPr>
            <a:endParaRPr lang="en-US" sz="2000" dirty="0"/>
          </a:p>
          <a:p>
            <a:pPr marL="0" indent="0">
              <a:buNone/>
            </a:pPr>
            <a:endParaRPr lang="en-US" sz="2000" dirty="0"/>
          </a:p>
          <a:p>
            <a:endParaRPr lang="en-US" sz="2000" dirty="0"/>
          </a:p>
        </p:txBody>
      </p:sp>
    </p:spTree>
    <p:extLst>
      <p:ext uri="{BB962C8B-B14F-4D97-AF65-F5344CB8AC3E}">
        <p14:creationId xmlns:p14="http://schemas.microsoft.com/office/powerpoint/2010/main" val="1195503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500" dirty="0"/>
              <a:t>Objectives</a:t>
            </a:r>
          </a:p>
        </p:txBody>
      </p:sp>
      <p:sp>
        <p:nvSpPr>
          <p:cNvPr id="3" name="Content Placeholder 2"/>
          <p:cNvSpPr>
            <a:spLocks noGrp="1"/>
          </p:cNvSpPr>
          <p:nvPr>
            <p:ph idx="1"/>
          </p:nvPr>
        </p:nvSpPr>
        <p:spPr/>
        <p:txBody>
          <a:bodyPr>
            <a:normAutofit/>
          </a:bodyPr>
          <a:lstStyle/>
          <a:p>
            <a:r>
              <a:rPr lang="en-US" sz="3100" dirty="0"/>
              <a:t>Identify and monitor for DKD</a:t>
            </a:r>
          </a:p>
          <a:p>
            <a:r>
              <a:rPr lang="en-US" sz="3100" dirty="0"/>
              <a:t>Educate on strategies utilized to slow progression of DKD</a:t>
            </a:r>
          </a:p>
          <a:p>
            <a:r>
              <a:rPr lang="en-US" sz="3100" dirty="0"/>
              <a:t>Discuss the role of the CDE in the interdisciplinary team and provide teaching strategies that promote self-management of diabetes in those with DKD.</a:t>
            </a:r>
          </a:p>
          <a:p>
            <a:pPr marL="0" indent="0">
              <a:buNone/>
            </a:pPr>
            <a:endParaRPr lang="en-US" dirty="0"/>
          </a:p>
        </p:txBody>
      </p:sp>
    </p:spTree>
    <p:extLst>
      <p:ext uri="{BB962C8B-B14F-4D97-AF65-F5344CB8AC3E}">
        <p14:creationId xmlns:p14="http://schemas.microsoft.com/office/powerpoint/2010/main" val="4151078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7EF7E-0ACD-4C1B-9743-516A76602060}"/>
              </a:ext>
            </a:extLst>
          </p:cNvPr>
          <p:cNvSpPr>
            <a:spLocks noGrp="1"/>
          </p:cNvSpPr>
          <p:nvPr>
            <p:ph type="title"/>
          </p:nvPr>
        </p:nvSpPr>
        <p:spPr/>
        <p:txBody>
          <a:bodyPr/>
          <a:lstStyle/>
          <a:p>
            <a:r>
              <a:rPr lang="en-US" sz="3500" dirty="0"/>
              <a:t>Case Study</a:t>
            </a:r>
          </a:p>
        </p:txBody>
      </p:sp>
      <p:sp>
        <p:nvSpPr>
          <p:cNvPr id="3" name="Content Placeholder 2">
            <a:extLst>
              <a:ext uri="{FF2B5EF4-FFF2-40B4-BE49-F238E27FC236}">
                <a16:creationId xmlns:a16="http://schemas.microsoft.com/office/drawing/2014/main" id="{84874034-5FF5-4CB2-BD0A-FF210D3609B5}"/>
              </a:ext>
            </a:extLst>
          </p:cNvPr>
          <p:cNvSpPr>
            <a:spLocks noGrp="1"/>
          </p:cNvSpPr>
          <p:nvPr>
            <p:ph idx="1"/>
          </p:nvPr>
        </p:nvSpPr>
        <p:spPr/>
        <p:txBody>
          <a:bodyPr>
            <a:normAutofit fontScale="70000" lnSpcReduction="20000"/>
          </a:bodyPr>
          <a:lstStyle/>
          <a:p>
            <a:pPr marL="0" indent="0">
              <a:buNone/>
            </a:pPr>
            <a:r>
              <a:rPr lang="en-US" sz="4400" dirty="0">
                <a:solidFill>
                  <a:srgbClr val="0070C0"/>
                </a:solidFill>
              </a:rPr>
              <a:t>4. Screen for CKD Complications</a:t>
            </a:r>
          </a:p>
          <a:p>
            <a:pPr lvl="1"/>
            <a:r>
              <a:rPr lang="en-US" sz="4400" dirty="0">
                <a:solidFill>
                  <a:srgbClr val="0070C0"/>
                </a:solidFill>
              </a:rPr>
              <a:t>Anemia, Hyperkalemia, Hypoalbuminemia, Metabolic Acidosis, Abnormal Bone and Mineral Metabolism</a:t>
            </a:r>
          </a:p>
          <a:p>
            <a:endParaRPr lang="en-US" dirty="0"/>
          </a:p>
          <a:p>
            <a:r>
              <a:rPr lang="en-US" sz="4400" dirty="0"/>
              <a:t>What labs are needed?</a:t>
            </a:r>
          </a:p>
          <a:p>
            <a:pPr lvl="1"/>
            <a:r>
              <a:rPr lang="en-US" sz="3900" dirty="0"/>
              <a:t>Anemia – Hgb and Hct, Iron Studies, Ferritin</a:t>
            </a:r>
          </a:p>
          <a:p>
            <a:pPr lvl="1"/>
            <a:r>
              <a:rPr lang="en-US" sz="3900" dirty="0"/>
              <a:t>Hyperkalemia- Electrolytes</a:t>
            </a:r>
          </a:p>
          <a:p>
            <a:pPr lvl="1"/>
            <a:r>
              <a:rPr lang="en-US" sz="3900" dirty="0"/>
              <a:t>Metabolic Acidosis- Electrolytes</a:t>
            </a:r>
          </a:p>
          <a:p>
            <a:pPr lvl="1"/>
            <a:r>
              <a:rPr lang="en-US" sz="3900" dirty="0"/>
              <a:t>Bone Disease- Ca, Phos, Vitamin D level, and PT</a:t>
            </a:r>
          </a:p>
          <a:p>
            <a:r>
              <a:rPr lang="en-US" sz="4400" dirty="0"/>
              <a:t>Does she had Diabetic Kidney Disease? Why or Why not?</a:t>
            </a:r>
          </a:p>
          <a:p>
            <a:pPr lvl="1"/>
            <a:endParaRPr lang="en-US" dirty="0"/>
          </a:p>
        </p:txBody>
      </p:sp>
    </p:spTree>
    <p:extLst>
      <p:ext uri="{BB962C8B-B14F-4D97-AF65-F5344CB8AC3E}">
        <p14:creationId xmlns:p14="http://schemas.microsoft.com/office/powerpoint/2010/main" val="228644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83B47-B65C-4BDA-BBCF-B8DED64B34BC}"/>
              </a:ext>
            </a:extLst>
          </p:cNvPr>
          <p:cNvSpPr>
            <a:spLocks noGrp="1"/>
          </p:cNvSpPr>
          <p:nvPr>
            <p:ph type="title"/>
          </p:nvPr>
        </p:nvSpPr>
        <p:spPr>
          <a:xfrm>
            <a:off x="609600" y="296384"/>
            <a:ext cx="10972800" cy="646240"/>
          </a:xfrm>
        </p:spPr>
        <p:txBody>
          <a:bodyPr/>
          <a:lstStyle/>
          <a:p>
            <a:r>
              <a:rPr lang="en-US" sz="3500" dirty="0"/>
              <a:t>Case Study</a:t>
            </a:r>
          </a:p>
        </p:txBody>
      </p:sp>
      <p:sp>
        <p:nvSpPr>
          <p:cNvPr id="3" name="Content Placeholder 2">
            <a:extLst>
              <a:ext uri="{FF2B5EF4-FFF2-40B4-BE49-F238E27FC236}">
                <a16:creationId xmlns:a16="http://schemas.microsoft.com/office/drawing/2014/main" id="{69025559-DBA0-45FD-B5E8-BE59A2B9FD0D}"/>
              </a:ext>
            </a:extLst>
          </p:cNvPr>
          <p:cNvSpPr>
            <a:spLocks noGrp="1"/>
          </p:cNvSpPr>
          <p:nvPr>
            <p:ph idx="1"/>
          </p:nvPr>
        </p:nvSpPr>
        <p:spPr>
          <a:xfrm>
            <a:off x="609600" y="1092652"/>
            <a:ext cx="10972800" cy="5628782"/>
          </a:xfrm>
        </p:spPr>
        <p:txBody>
          <a:bodyPr>
            <a:normAutofit fontScale="92500" lnSpcReduction="20000"/>
          </a:bodyPr>
          <a:lstStyle/>
          <a:p>
            <a:pPr marL="0" indent="0">
              <a:buNone/>
            </a:pPr>
            <a:r>
              <a:rPr lang="en-US" sz="3400" dirty="0">
                <a:solidFill>
                  <a:srgbClr val="0070C0"/>
                </a:solidFill>
              </a:rPr>
              <a:t>5. Educate and Prepare for Renal Replacement Therapy</a:t>
            </a:r>
          </a:p>
          <a:p>
            <a:endParaRPr lang="en-US" sz="2000" dirty="0"/>
          </a:p>
          <a:p>
            <a:r>
              <a:rPr lang="en-US" sz="3400" dirty="0"/>
              <a:t>What education should this patient receive?</a:t>
            </a:r>
          </a:p>
          <a:p>
            <a:pPr lvl="1"/>
            <a:r>
              <a:rPr lang="en-US" sz="2900" dirty="0"/>
              <a:t>Diabetes Education with dietary instruction utilizing sodium restriction and any other recommendations based on labs (potassium).</a:t>
            </a:r>
          </a:p>
          <a:p>
            <a:pPr lvl="1"/>
            <a:r>
              <a:rPr lang="en-US" sz="2900" dirty="0"/>
              <a:t>Encourage exercise based on recommendations for all people with diabetes	</a:t>
            </a:r>
          </a:p>
          <a:p>
            <a:pPr lvl="1"/>
            <a:r>
              <a:rPr lang="en-US" sz="2900" dirty="0"/>
              <a:t>Communicate the importance of testing and how DKD is diagnosed.</a:t>
            </a:r>
          </a:p>
          <a:p>
            <a:pPr lvl="1"/>
            <a:r>
              <a:rPr lang="en-US" sz="2900" dirty="0"/>
              <a:t>Explain the progressive nature of DKD and the basics of treatment.</a:t>
            </a:r>
          </a:p>
          <a:p>
            <a:pPr lvl="1"/>
            <a:r>
              <a:rPr lang="en-US" sz="2900" dirty="0"/>
              <a:t>Make patients aware of the risks of using non-steroidal anti-inflammatory drugs (NSAIDS) especially in association with volume depletion and concurrent use of RAAS antagonists.</a:t>
            </a:r>
          </a:p>
          <a:p>
            <a:pPr lvl="1"/>
            <a:r>
              <a:rPr lang="en-US" sz="2900" dirty="0"/>
              <a:t>Ask patient to save the non-dominant arm from lab draws (saving the arm for dialysis access)</a:t>
            </a:r>
          </a:p>
          <a:p>
            <a:pPr marL="0" indent="0">
              <a:buNone/>
            </a:pPr>
            <a:endParaRPr lang="en-US" sz="2400" dirty="0"/>
          </a:p>
          <a:p>
            <a:endParaRPr lang="en-US" dirty="0"/>
          </a:p>
        </p:txBody>
      </p:sp>
    </p:spTree>
    <p:extLst>
      <p:ext uri="{BB962C8B-B14F-4D97-AF65-F5344CB8AC3E}">
        <p14:creationId xmlns:p14="http://schemas.microsoft.com/office/powerpoint/2010/main" val="312448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51180-E7BD-446F-B6BC-4E16A96DD5DE}"/>
              </a:ext>
            </a:extLst>
          </p:cNvPr>
          <p:cNvSpPr>
            <a:spLocks noGrp="1"/>
          </p:cNvSpPr>
          <p:nvPr>
            <p:ph type="title"/>
          </p:nvPr>
        </p:nvSpPr>
        <p:spPr/>
        <p:txBody>
          <a:bodyPr/>
          <a:lstStyle/>
          <a:p>
            <a:r>
              <a:rPr lang="en-US" sz="3500" dirty="0"/>
              <a:t>Utilize 7 self-care behaviors</a:t>
            </a:r>
          </a:p>
        </p:txBody>
      </p:sp>
      <p:sp>
        <p:nvSpPr>
          <p:cNvPr id="3" name="Content Placeholder 2">
            <a:extLst>
              <a:ext uri="{FF2B5EF4-FFF2-40B4-BE49-F238E27FC236}">
                <a16:creationId xmlns:a16="http://schemas.microsoft.com/office/drawing/2014/main" id="{D642B7AF-D582-47EB-83F9-0CE490C48B1F}"/>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8036359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24386-4CED-4F19-BE75-40775555F950}"/>
              </a:ext>
            </a:extLst>
          </p:cNvPr>
          <p:cNvSpPr>
            <a:spLocks noGrp="1"/>
          </p:cNvSpPr>
          <p:nvPr>
            <p:ph type="title"/>
          </p:nvPr>
        </p:nvSpPr>
        <p:spPr/>
        <p:txBody>
          <a:bodyPr/>
          <a:lstStyle/>
          <a:p>
            <a:r>
              <a:rPr lang="en-US" sz="3500" dirty="0"/>
              <a:t>Case Study</a:t>
            </a:r>
          </a:p>
        </p:txBody>
      </p:sp>
      <p:sp>
        <p:nvSpPr>
          <p:cNvPr id="3" name="Content Placeholder 2">
            <a:extLst>
              <a:ext uri="{FF2B5EF4-FFF2-40B4-BE49-F238E27FC236}">
                <a16:creationId xmlns:a16="http://schemas.microsoft.com/office/drawing/2014/main" id="{DF7E1750-475F-4590-9F1D-9DBF28065604}"/>
              </a:ext>
            </a:extLst>
          </p:cNvPr>
          <p:cNvSpPr>
            <a:spLocks noGrp="1"/>
          </p:cNvSpPr>
          <p:nvPr>
            <p:ph idx="1"/>
          </p:nvPr>
        </p:nvSpPr>
        <p:spPr/>
        <p:txBody>
          <a:bodyPr>
            <a:normAutofit/>
          </a:bodyPr>
          <a:lstStyle/>
          <a:p>
            <a:r>
              <a:rPr lang="en-US" sz="3100" dirty="0"/>
              <a:t>At the next visit…</a:t>
            </a:r>
          </a:p>
          <a:p>
            <a:r>
              <a:rPr lang="en-US" sz="3100" dirty="0"/>
              <a:t>BP 136/78, eGFR 60, ACR 28, A1C 5.6 and weight 190, Potassium 4.6</a:t>
            </a:r>
          </a:p>
          <a:p>
            <a:r>
              <a:rPr lang="en-US" sz="3100" dirty="0"/>
              <a:t>She is taking all medications as prescribed</a:t>
            </a:r>
          </a:p>
        </p:txBody>
      </p:sp>
    </p:spTree>
    <p:extLst>
      <p:ext uri="{BB962C8B-B14F-4D97-AF65-F5344CB8AC3E}">
        <p14:creationId xmlns:p14="http://schemas.microsoft.com/office/powerpoint/2010/main" val="38930344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7B563-DD43-4977-A042-CB4439BEFFE6}"/>
              </a:ext>
            </a:extLst>
          </p:cNvPr>
          <p:cNvSpPr>
            <a:spLocks noGrp="1"/>
          </p:cNvSpPr>
          <p:nvPr>
            <p:ph type="title"/>
          </p:nvPr>
        </p:nvSpPr>
        <p:spPr/>
        <p:txBody>
          <a:bodyPr/>
          <a:lstStyle/>
          <a:p>
            <a:r>
              <a:rPr lang="en-US" sz="3500" dirty="0"/>
              <a:t>So…..Now You Know Diddly</a:t>
            </a:r>
          </a:p>
        </p:txBody>
      </p:sp>
      <p:pic>
        <p:nvPicPr>
          <p:cNvPr id="5" name="Content Placeholder 4">
            <a:extLst>
              <a:ext uri="{FF2B5EF4-FFF2-40B4-BE49-F238E27FC236}">
                <a16:creationId xmlns:a16="http://schemas.microsoft.com/office/drawing/2014/main" id="{23D939C1-B2DB-4C33-B476-E3F09F106E3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059038" y="1791478"/>
            <a:ext cx="4702088" cy="4522771"/>
          </a:xfrm>
        </p:spPr>
      </p:pic>
    </p:spTree>
    <p:extLst>
      <p:ext uri="{BB962C8B-B14F-4D97-AF65-F5344CB8AC3E}">
        <p14:creationId xmlns:p14="http://schemas.microsoft.com/office/powerpoint/2010/main" val="33206441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F66E2-EA6C-4F69-BED8-F19F0F60F38A}"/>
              </a:ext>
            </a:extLst>
          </p:cNvPr>
          <p:cNvSpPr>
            <a:spLocks noGrp="1"/>
          </p:cNvSpPr>
          <p:nvPr>
            <p:ph type="title"/>
          </p:nvPr>
        </p:nvSpPr>
        <p:spPr/>
        <p:txBody>
          <a:bodyPr/>
          <a:lstStyle/>
          <a:p>
            <a:r>
              <a:rPr lang="en-US" sz="3500" dirty="0"/>
              <a:t>Questions</a:t>
            </a:r>
          </a:p>
        </p:txBody>
      </p:sp>
      <p:pic>
        <p:nvPicPr>
          <p:cNvPr id="5" name="Content Placeholder 4">
            <a:extLst>
              <a:ext uri="{FF2B5EF4-FFF2-40B4-BE49-F238E27FC236}">
                <a16:creationId xmlns:a16="http://schemas.microsoft.com/office/drawing/2014/main" id="{417B828E-59F2-4F88-A3F6-9128C4168E26}"/>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58554" y="1746250"/>
            <a:ext cx="5474891" cy="4379913"/>
          </a:xfrm>
        </p:spPr>
      </p:pic>
    </p:spTree>
    <p:extLst>
      <p:ext uri="{BB962C8B-B14F-4D97-AF65-F5344CB8AC3E}">
        <p14:creationId xmlns:p14="http://schemas.microsoft.com/office/powerpoint/2010/main" val="3173502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3B782-CEC4-4427-B86A-20ACB86A41DB}"/>
              </a:ext>
            </a:extLst>
          </p:cNvPr>
          <p:cNvSpPr>
            <a:spLocks noGrp="1"/>
          </p:cNvSpPr>
          <p:nvPr>
            <p:ph type="title"/>
          </p:nvPr>
        </p:nvSpPr>
        <p:spPr>
          <a:xfrm>
            <a:off x="385665" y="312051"/>
            <a:ext cx="10972800" cy="646240"/>
          </a:xfrm>
        </p:spPr>
        <p:txBody>
          <a:bodyPr/>
          <a:lstStyle/>
          <a:p>
            <a:r>
              <a:rPr lang="en-US" sz="3500" dirty="0"/>
              <a:t>Why is it important?</a:t>
            </a:r>
          </a:p>
        </p:txBody>
      </p:sp>
      <p:sp>
        <p:nvSpPr>
          <p:cNvPr id="3" name="Content Placeholder 2">
            <a:extLst>
              <a:ext uri="{FF2B5EF4-FFF2-40B4-BE49-F238E27FC236}">
                <a16:creationId xmlns:a16="http://schemas.microsoft.com/office/drawing/2014/main" id="{7F68FC92-7FD8-4BFE-81DC-C1BE914C378C}"/>
              </a:ext>
            </a:extLst>
          </p:cNvPr>
          <p:cNvSpPr>
            <a:spLocks noGrp="1"/>
          </p:cNvSpPr>
          <p:nvPr>
            <p:ph idx="1"/>
          </p:nvPr>
        </p:nvSpPr>
        <p:spPr>
          <a:xfrm>
            <a:off x="138404" y="958291"/>
            <a:ext cx="10972800" cy="5899709"/>
          </a:xfrm>
        </p:spPr>
        <p:txBody>
          <a:bodyPr>
            <a:normAutofit fontScale="62500" lnSpcReduction="20000"/>
          </a:bodyPr>
          <a:lstStyle/>
          <a:p>
            <a:r>
              <a:rPr lang="en-US" sz="5000" dirty="0"/>
              <a:t>DKD develops in approximately 40% of patients who are diabetic and is the leading cause of CKD worldwide. </a:t>
            </a:r>
          </a:p>
          <a:p>
            <a:r>
              <a:rPr lang="en-US" sz="5000" dirty="0"/>
              <a:t>ESRD is the most recognizable consequence of DKD, the majority of patients actually die from </a:t>
            </a:r>
            <a:r>
              <a:rPr lang="en-US" sz="5000" dirty="0">
                <a:solidFill>
                  <a:srgbClr val="FF0000"/>
                </a:solidFill>
              </a:rPr>
              <a:t>cardiovascular diseases </a:t>
            </a:r>
            <a:r>
              <a:rPr lang="en-US" sz="5000" dirty="0"/>
              <a:t>and </a:t>
            </a:r>
            <a:r>
              <a:rPr lang="en-US" sz="5000" dirty="0">
                <a:solidFill>
                  <a:srgbClr val="FF0000"/>
                </a:solidFill>
              </a:rPr>
              <a:t>infections</a:t>
            </a:r>
            <a:r>
              <a:rPr lang="en-US" sz="5000" dirty="0"/>
              <a:t> before needing kidney replacement therapy.</a:t>
            </a:r>
          </a:p>
          <a:p>
            <a:r>
              <a:rPr lang="en-US" sz="5000" dirty="0"/>
              <a:t>Between 1990 and 2012, the number of deaths attributed to DKD rose by </a:t>
            </a:r>
            <a:r>
              <a:rPr lang="en-US" sz="5000" dirty="0">
                <a:solidFill>
                  <a:srgbClr val="FF0000"/>
                </a:solidFill>
              </a:rPr>
              <a:t>94%. </a:t>
            </a:r>
          </a:p>
          <a:p>
            <a:r>
              <a:rPr lang="en-US" sz="5000" dirty="0"/>
              <a:t>This dramatic rise is one of the </a:t>
            </a:r>
            <a:r>
              <a:rPr lang="en-US" sz="5000" dirty="0">
                <a:solidFill>
                  <a:srgbClr val="FF0000"/>
                </a:solidFill>
              </a:rPr>
              <a:t>highest </a:t>
            </a:r>
            <a:r>
              <a:rPr lang="en-US" sz="5000" dirty="0"/>
              <a:t>observed for all reported chronic diseases.</a:t>
            </a:r>
          </a:p>
          <a:p>
            <a:r>
              <a:rPr lang="en-US" sz="5000" dirty="0"/>
              <a:t>Most of the excess risk of all-cause and cardiovascular disease (CVD) mortality for patients with diabetes </a:t>
            </a:r>
            <a:r>
              <a:rPr lang="en-US" sz="5000" dirty="0">
                <a:solidFill>
                  <a:srgbClr val="FF0000"/>
                </a:solidFill>
              </a:rPr>
              <a:t>is related to the presence of DKD. </a:t>
            </a:r>
          </a:p>
          <a:p>
            <a:endParaRPr lang="en-US" sz="5000" dirty="0"/>
          </a:p>
          <a:p>
            <a:endParaRPr lang="en-US" dirty="0"/>
          </a:p>
        </p:txBody>
      </p:sp>
      <p:pic>
        <p:nvPicPr>
          <p:cNvPr id="5" name="Picture 4">
            <a:extLst>
              <a:ext uri="{FF2B5EF4-FFF2-40B4-BE49-F238E27FC236}">
                <a16:creationId xmlns:a16="http://schemas.microsoft.com/office/drawing/2014/main" id="{F566BE21-3E87-4A57-994F-872928516B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24931" y="34561"/>
            <a:ext cx="1510004" cy="1510004"/>
          </a:xfrm>
          <a:prstGeom prst="rect">
            <a:avLst/>
          </a:prstGeom>
        </p:spPr>
      </p:pic>
      <p:sp>
        <p:nvSpPr>
          <p:cNvPr id="6" name="Footer Placeholder 5">
            <a:extLst>
              <a:ext uri="{FF2B5EF4-FFF2-40B4-BE49-F238E27FC236}">
                <a16:creationId xmlns:a16="http://schemas.microsoft.com/office/drawing/2014/main" id="{734E4C52-7540-43BF-9A50-6621AB7EB876}"/>
              </a:ext>
            </a:extLst>
          </p:cNvPr>
          <p:cNvSpPr>
            <a:spLocks noGrp="1"/>
          </p:cNvSpPr>
          <p:nvPr>
            <p:ph type="ftr" sz="quarter" idx="11"/>
          </p:nvPr>
        </p:nvSpPr>
        <p:spPr>
          <a:xfrm>
            <a:off x="385665" y="6319261"/>
            <a:ext cx="8176302" cy="365125"/>
          </a:xfrm>
        </p:spPr>
        <p:txBody>
          <a:bodyPr/>
          <a:lstStyle/>
          <a:p>
            <a:r>
              <a:rPr lang="en-US" dirty="0"/>
              <a:t>Alicic R. Z,.  Diabetic kidney disease. CJASN December 07, 2017 vol. 12 no. 12 2032-2045</a:t>
            </a:r>
          </a:p>
        </p:txBody>
      </p:sp>
    </p:spTree>
    <p:extLst>
      <p:ext uri="{BB962C8B-B14F-4D97-AF65-F5344CB8AC3E}">
        <p14:creationId xmlns:p14="http://schemas.microsoft.com/office/powerpoint/2010/main" val="3729642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0980" y="99593"/>
            <a:ext cx="10972800" cy="646240"/>
          </a:xfrm>
        </p:spPr>
        <p:txBody>
          <a:bodyPr/>
          <a:lstStyle/>
          <a:p>
            <a:r>
              <a:rPr lang="en-US" sz="3500" dirty="0"/>
              <a:t>Overview </a:t>
            </a:r>
          </a:p>
        </p:txBody>
      </p:sp>
      <p:sp>
        <p:nvSpPr>
          <p:cNvPr id="2" name="Content Placeholder 1">
            <a:extLst>
              <a:ext uri="{FF2B5EF4-FFF2-40B4-BE49-F238E27FC236}">
                <a16:creationId xmlns:a16="http://schemas.microsoft.com/office/drawing/2014/main" id="{CB2E63EA-8EDB-4CE1-B666-00CA3AC5AF41}"/>
              </a:ext>
            </a:extLst>
          </p:cNvPr>
          <p:cNvSpPr>
            <a:spLocks noGrp="1"/>
          </p:cNvSpPr>
          <p:nvPr>
            <p:ph idx="1"/>
          </p:nvPr>
        </p:nvSpPr>
        <p:spPr>
          <a:xfrm>
            <a:off x="609600" y="828961"/>
            <a:ext cx="10972800" cy="6029039"/>
          </a:xfrm>
        </p:spPr>
        <p:txBody>
          <a:bodyPr>
            <a:normAutofit fontScale="70000" lnSpcReduction="20000"/>
          </a:bodyPr>
          <a:lstStyle/>
          <a:p>
            <a:pPr marL="742950" indent="-742950">
              <a:buFont typeface="+mj-lt"/>
              <a:buAutoNum type="arabicPeriod"/>
            </a:pPr>
            <a:r>
              <a:rPr lang="en-US" sz="4400" dirty="0"/>
              <a:t>Introduction</a:t>
            </a:r>
          </a:p>
          <a:p>
            <a:pPr marL="1275857" lvl="1" indent="-742950">
              <a:buFont typeface="+mj-lt"/>
              <a:buAutoNum type="arabicPeriod"/>
            </a:pPr>
            <a:r>
              <a:rPr lang="en-US" sz="3900" dirty="0"/>
              <a:t>Evidence of the Link Between Diabetes and Kidney Disease</a:t>
            </a:r>
          </a:p>
          <a:p>
            <a:pPr marL="1808763" lvl="2" indent="-742950">
              <a:buFont typeface="+mj-lt"/>
              <a:buAutoNum type="arabicPeriod"/>
            </a:pPr>
            <a:r>
              <a:rPr lang="en-US" sz="3900" dirty="0"/>
              <a:t>Hallmark Studies</a:t>
            </a:r>
          </a:p>
          <a:p>
            <a:pPr marL="1275857" lvl="1" indent="-742950">
              <a:buFont typeface="+mj-lt"/>
              <a:buAutoNum type="arabicPeriod"/>
            </a:pPr>
            <a:r>
              <a:rPr lang="en-US" sz="3900" dirty="0"/>
              <a:t>Anatomy and Physiology</a:t>
            </a:r>
          </a:p>
          <a:p>
            <a:pPr marL="1808763" lvl="2" indent="-742950">
              <a:buFont typeface="+mj-lt"/>
              <a:buAutoNum type="arabicPeriod"/>
            </a:pPr>
            <a:r>
              <a:rPr lang="en-US" sz="3900" dirty="0"/>
              <a:t>Functions of the kidneys</a:t>
            </a:r>
          </a:p>
          <a:p>
            <a:pPr marL="1808763" lvl="2" indent="-742950">
              <a:buFont typeface="+mj-lt"/>
              <a:buAutoNum type="arabicPeriod"/>
            </a:pPr>
            <a:r>
              <a:rPr lang="en-US" sz="3900" dirty="0"/>
              <a:t>Measuring albuminuria</a:t>
            </a:r>
          </a:p>
          <a:p>
            <a:pPr marL="1275857" lvl="1" indent="-742950">
              <a:buFont typeface="+mj-lt"/>
              <a:buAutoNum type="arabicPeriod"/>
            </a:pPr>
            <a:r>
              <a:rPr lang="en-US" sz="3900" dirty="0"/>
              <a:t>Prevalence</a:t>
            </a:r>
          </a:p>
          <a:p>
            <a:pPr marL="1275857" lvl="1" indent="-742950">
              <a:buFont typeface="+mj-lt"/>
              <a:buAutoNum type="arabicPeriod"/>
            </a:pPr>
            <a:r>
              <a:rPr lang="en-US" sz="3900" dirty="0"/>
              <a:t>Risk Factors</a:t>
            </a:r>
          </a:p>
          <a:p>
            <a:pPr marL="1275857" lvl="1" indent="-742950">
              <a:buFont typeface="+mj-lt"/>
              <a:buAutoNum type="arabicPeriod"/>
            </a:pPr>
            <a:r>
              <a:rPr lang="en-US" sz="3900" dirty="0"/>
              <a:t>Natural History of the Disease</a:t>
            </a:r>
          </a:p>
          <a:p>
            <a:pPr marL="742950" indent="-742950">
              <a:buFont typeface="+mj-lt"/>
              <a:buAutoNum type="arabicPeriod"/>
            </a:pPr>
            <a:r>
              <a:rPr lang="en-US" sz="4400" dirty="0"/>
              <a:t>Diagnosis of DKD</a:t>
            </a:r>
          </a:p>
          <a:p>
            <a:pPr marL="1275857" lvl="1" indent="-742950">
              <a:buFont typeface="+mj-lt"/>
              <a:buAutoNum type="arabicPeriod"/>
            </a:pPr>
            <a:r>
              <a:rPr lang="en-US" sz="3900" dirty="0"/>
              <a:t>Early Recognition</a:t>
            </a:r>
          </a:p>
          <a:p>
            <a:pPr marL="1808763" lvl="2" indent="-742950">
              <a:buFont typeface="+mj-lt"/>
              <a:buAutoNum type="arabicPeriod"/>
            </a:pPr>
            <a:r>
              <a:rPr lang="en-US" sz="3900" dirty="0"/>
              <a:t>Stages of CKD</a:t>
            </a:r>
          </a:p>
          <a:p>
            <a:pPr marL="1808763" lvl="2" indent="-742950">
              <a:buFont typeface="+mj-lt"/>
              <a:buAutoNum type="arabicPeriod"/>
            </a:pPr>
            <a:r>
              <a:rPr lang="en-US" sz="3900" dirty="0"/>
              <a:t>Other tests needed</a:t>
            </a:r>
          </a:p>
          <a:p>
            <a:pPr marL="1808763" lvl="2" indent="-742950">
              <a:buFont typeface="+mj-lt"/>
              <a:buAutoNum type="arabicPeriod"/>
            </a:pPr>
            <a:r>
              <a:rPr lang="en-US" sz="3900" dirty="0"/>
              <a:t>Stages of CKD</a:t>
            </a:r>
          </a:p>
          <a:p>
            <a:pPr marL="742950" indent="-742950">
              <a:buFont typeface="+mj-lt"/>
              <a:buAutoNum type="arabicPeriod"/>
            </a:pPr>
            <a:endParaRPr lang="en-US" dirty="0"/>
          </a:p>
        </p:txBody>
      </p:sp>
    </p:spTree>
    <p:extLst>
      <p:ext uri="{BB962C8B-B14F-4D97-AF65-F5344CB8AC3E}">
        <p14:creationId xmlns:p14="http://schemas.microsoft.com/office/powerpoint/2010/main" val="2314035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3A9F0-49B1-4501-B45D-3EFCCB6D0E09}"/>
              </a:ext>
            </a:extLst>
          </p:cNvPr>
          <p:cNvSpPr>
            <a:spLocks noGrp="1"/>
          </p:cNvSpPr>
          <p:nvPr>
            <p:ph type="title"/>
          </p:nvPr>
        </p:nvSpPr>
        <p:spPr>
          <a:xfrm>
            <a:off x="609600" y="0"/>
            <a:ext cx="10972800" cy="646240"/>
          </a:xfrm>
        </p:spPr>
        <p:txBody>
          <a:bodyPr/>
          <a:lstStyle/>
          <a:p>
            <a:r>
              <a:rPr lang="en-US" sz="3500" dirty="0"/>
              <a:t>Overview cont.</a:t>
            </a:r>
          </a:p>
        </p:txBody>
      </p:sp>
      <p:sp>
        <p:nvSpPr>
          <p:cNvPr id="3" name="Content Placeholder 2">
            <a:extLst>
              <a:ext uri="{FF2B5EF4-FFF2-40B4-BE49-F238E27FC236}">
                <a16:creationId xmlns:a16="http://schemas.microsoft.com/office/drawing/2014/main" id="{188E2844-BE3B-4428-B5F7-50A629DC16F3}"/>
              </a:ext>
            </a:extLst>
          </p:cNvPr>
          <p:cNvSpPr>
            <a:spLocks noGrp="1"/>
          </p:cNvSpPr>
          <p:nvPr>
            <p:ph idx="1"/>
          </p:nvPr>
        </p:nvSpPr>
        <p:spPr>
          <a:xfrm>
            <a:off x="419595" y="764384"/>
            <a:ext cx="10972800" cy="5731418"/>
          </a:xfrm>
        </p:spPr>
        <p:txBody>
          <a:bodyPr>
            <a:normAutofit fontScale="62500" lnSpcReduction="20000"/>
          </a:bodyPr>
          <a:lstStyle/>
          <a:p>
            <a:pPr marL="742950" indent="-742950">
              <a:buAutoNum type="arabicPeriod" startAt="3"/>
            </a:pPr>
            <a:r>
              <a:rPr lang="en-US" sz="5000" dirty="0"/>
              <a:t>Management of DKD</a:t>
            </a:r>
          </a:p>
          <a:p>
            <a:pPr marL="1275857" lvl="1" indent="-742950">
              <a:buFont typeface="+mj-lt"/>
              <a:buAutoNum type="arabicPeriod"/>
            </a:pPr>
            <a:r>
              <a:rPr lang="en-US" sz="4900" dirty="0"/>
              <a:t>Control Blood Pressure</a:t>
            </a:r>
          </a:p>
          <a:p>
            <a:pPr marL="1275857" lvl="1" indent="-742950">
              <a:buFont typeface="+mj-lt"/>
              <a:buAutoNum type="arabicPeriod"/>
            </a:pPr>
            <a:r>
              <a:rPr lang="en-US" sz="4900" dirty="0"/>
              <a:t>Reduce Albuminuria</a:t>
            </a:r>
          </a:p>
          <a:p>
            <a:pPr marL="1275857" lvl="1" indent="-742950">
              <a:buFont typeface="+mj-lt"/>
              <a:buAutoNum type="arabicPeriod"/>
            </a:pPr>
            <a:r>
              <a:rPr lang="en-US" sz="4900" dirty="0"/>
              <a:t>Identify and Manage Complications</a:t>
            </a:r>
          </a:p>
          <a:p>
            <a:pPr marL="1275857" lvl="1" indent="-742950">
              <a:buFont typeface="+mj-lt"/>
              <a:buAutoNum type="arabicPeriod"/>
            </a:pPr>
            <a:r>
              <a:rPr lang="en-US" sz="4900" dirty="0"/>
              <a:t>Educate Patients / Prep for Renal Replacement Therapy</a:t>
            </a:r>
          </a:p>
          <a:p>
            <a:pPr marL="0" indent="0">
              <a:buNone/>
            </a:pPr>
            <a:r>
              <a:rPr lang="en-US" dirty="0"/>
              <a:t>4. 	</a:t>
            </a:r>
            <a:r>
              <a:rPr lang="en-US" sz="5000" dirty="0"/>
              <a:t>The Role of the CDE</a:t>
            </a:r>
          </a:p>
          <a:p>
            <a:pPr marL="1275857" lvl="1" indent="-742950">
              <a:buFont typeface="+mj-lt"/>
              <a:buAutoNum type="arabicPeriod"/>
            </a:pPr>
            <a:r>
              <a:rPr lang="en-US" sz="4900" dirty="0"/>
              <a:t>Identify and Monitor People with DKD</a:t>
            </a:r>
          </a:p>
          <a:p>
            <a:pPr marL="1275857" lvl="1" indent="-742950">
              <a:buFont typeface="+mj-lt"/>
              <a:buAutoNum type="arabicPeriod"/>
            </a:pPr>
            <a:r>
              <a:rPr lang="en-US" sz="4900" dirty="0"/>
              <a:t>Support Treatment of Risk Factors for Cardiovascular Disease</a:t>
            </a:r>
          </a:p>
          <a:p>
            <a:pPr marL="1275857" lvl="1" indent="-742950">
              <a:buFont typeface="+mj-lt"/>
              <a:buAutoNum type="arabicPeriod"/>
            </a:pPr>
            <a:r>
              <a:rPr lang="en-US" sz="4900" dirty="0"/>
              <a:t>Collaborate with Other Team Members to Identify and Monitor Complications</a:t>
            </a:r>
          </a:p>
          <a:p>
            <a:pPr marL="1275857" lvl="1" indent="-742950">
              <a:buFont typeface="+mj-lt"/>
              <a:buAutoNum type="arabicPeriod"/>
            </a:pPr>
            <a:r>
              <a:rPr lang="en-US" sz="4900" dirty="0"/>
              <a:t>Promote Self Management</a:t>
            </a:r>
          </a:p>
          <a:p>
            <a:pPr marL="742950" indent="-742950">
              <a:buFont typeface="+mj-lt"/>
              <a:buAutoNum type="arabicPeriod" startAt="3"/>
            </a:pPr>
            <a:endParaRPr lang="en-US" dirty="0"/>
          </a:p>
          <a:p>
            <a:pPr marL="1275857" lvl="1" indent="-742950">
              <a:buFont typeface="+mj-lt"/>
              <a:buAutoNum type="arabicPeriod"/>
            </a:pPr>
            <a:endParaRPr lang="en-US" dirty="0"/>
          </a:p>
          <a:p>
            <a:pPr marL="1275857" lvl="1" indent="-742950">
              <a:buFont typeface="+mj-lt"/>
              <a:buAutoNum type="arabicPeriod"/>
            </a:pPr>
            <a:endParaRPr lang="en-US" dirty="0"/>
          </a:p>
          <a:p>
            <a:pPr marL="1275857" lvl="1" indent="-742950">
              <a:buFont typeface="+mj-lt"/>
              <a:buAutoNum type="arabicPeriod"/>
            </a:pPr>
            <a:endParaRPr lang="en-US" dirty="0"/>
          </a:p>
          <a:p>
            <a:endParaRPr lang="en-US" dirty="0"/>
          </a:p>
        </p:txBody>
      </p:sp>
    </p:spTree>
    <p:extLst>
      <p:ext uri="{BB962C8B-B14F-4D97-AF65-F5344CB8AC3E}">
        <p14:creationId xmlns:p14="http://schemas.microsoft.com/office/powerpoint/2010/main" val="2193990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1051</TotalTime>
  <Words>3293</Words>
  <Application>Microsoft Office PowerPoint</Application>
  <PresentationFormat>Widescreen</PresentationFormat>
  <Paragraphs>472</Paragraphs>
  <Slides>65</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Arial</vt:lpstr>
      <vt:lpstr>Calibri</vt:lpstr>
      <vt:lpstr>Cambria</vt:lpstr>
      <vt:lpstr>Futura Std Book</vt:lpstr>
      <vt:lpstr>inherit</vt:lpstr>
      <vt:lpstr>open sans</vt:lpstr>
      <vt:lpstr>Source Sans Pro</vt:lpstr>
      <vt:lpstr>Times New Roman</vt:lpstr>
      <vt:lpstr>ヒラギノ角ゴ Pro W3</vt:lpstr>
      <vt:lpstr>Office Theme</vt:lpstr>
      <vt:lpstr>PowerPoint Presentation</vt:lpstr>
      <vt:lpstr>PowerPoint Presentation</vt:lpstr>
      <vt:lpstr>Disclosure to Participants</vt:lpstr>
      <vt:lpstr>Diabetes and Kidney Disease</vt:lpstr>
      <vt:lpstr>Other Team Members</vt:lpstr>
      <vt:lpstr>Objectives</vt:lpstr>
      <vt:lpstr>Why is it important?</vt:lpstr>
      <vt:lpstr>Overview </vt:lpstr>
      <vt:lpstr>Overview cont.</vt:lpstr>
      <vt:lpstr>Overview</vt:lpstr>
      <vt:lpstr>Introduction</vt:lpstr>
      <vt:lpstr>History of DKD</vt:lpstr>
      <vt:lpstr>PowerPoint Presentation</vt:lpstr>
      <vt:lpstr>History of DKD</vt:lpstr>
      <vt:lpstr>Hallmark Studies</vt:lpstr>
      <vt:lpstr>PowerPoint Presentation</vt:lpstr>
      <vt:lpstr>Hallmark Drug Studies</vt:lpstr>
      <vt:lpstr>Prevention</vt:lpstr>
      <vt:lpstr>Legacy Effect or Metabolic Memory</vt:lpstr>
      <vt:lpstr>Anatomy of the kidney</vt:lpstr>
      <vt:lpstr>The Nephron</vt:lpstr>
      <vt:lpstr>Functions of the kidneys</vt:lpstr>
      <vt:lpstr>PowerPoint Presentation</vt:lpstr>
      <vt:lpstr>Risk Factors for DKD</vt:lpstr>
      <vt:lpstr>Risk Factors For CKD</vt:lpstr>
      <vt:lpstr>PowerPoint Presentation</vt:lpstr>
      <vt:lpstr>Step 1: Early Recognition of Chronic Kidney Disease (CKD)</vt:lpstr>
      <vt:lpstr>How To Determine If There is CKD</vt:lpstr>
      <vt:lpstr>Do not be misled by a “normal” creatinine levels</vt:lpstr>
      <vt:lpstr>Urine Tests Used to Monitor for Protein</vt:lpstr>
      <vt:lpstr>Albuminuria</vt:lpstr>
      <vt:lpstr>Management of DKD</vt:lpstr>
      <vt:lpstr>Diagnosis</vt:lpstr>
      <vt:lpstr>PowerPoint Presentation</vt:lpstr>
      <vt:lpstr>Stages of CKD</vt:lpstr>
      <vt:lpstr>PowerPoint Presentation</vt:lpstr>
      <vt:lpstr>Monitor Progression</vt:lpstr>
      <vt:lpstr> More Tests Are Needed When CKD Identified</vt:lpstr>
      <vt:lpstr>Avoid Acute Kidney Injury</vt:lpstr>
      <vt:lpstr>Management of DKD</vt:lpstr>
      <vt:lpstr>BP Control</vt:lpstr>
      <vt:lpstr>Glucose Control</vt:lpstr>
      <vt:lpstr>PowerPoint Presentation</vt:lpstr>
      <vt:lpstr>Treatment of Risk Factors for CV Disease</vt:lpstr>
      <vt:lpstr>Management of DKD</vt:lpstr>
      <vt:lpstr>Reduction of Albuminuria</vt:lpstr>
      <vt:lpstr>Management of DKD</vt:lpstr>
      <vt:lpstr>Identify and Monitor DKD Complications</vt:lpstr>
      <vt:lpstr>Identify and Monitor DKD Complications</vt:lpstr>
      <vt:lpstr>Identify and Monitor DKD Complications</vt:lpstr>
      <vt:lpstr>Management of DKD</vt:lpstr>
      <vt:lpstr>Promote Self-Management</vt:lpstr>
      <vt:lpstr>Healthy Coping</vt:lpstr>
      <vt:lpstr>AADE Practice Paper on DKD</vt:lpstr>
      <vt:lpstr>More Information:</vt:lpstr>
      <vt:lpstr>Case Study</vt:lpstr>
      <vt:lpstr>Case Study</vt:lpstr>
      <vt:lpstr>Stages of CKD</vt:lpstr>
      <vt:lpstr>Case Study</vt:lpstr>
      <vt:lpstr>Case Study</vt:lpstr>
      <vt:lpstr>Case Study</vt:lpstr>
      <vt:lpstr>Utilize 7 self-care behaviors</vt:lpstr>
      <vt:lpstr>Case Study</vt:lpstr>
      <vt:lpstr>So…..Now You Know Diddly</vt:lpstr>
      <vt:lpstr>Questions</vt:lpstr>
    </vt:vector>
  </TitlesOfParts>
  <Company>UAB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Diabetes and Kidney Disease</dc:title>
  <dc:creator>Donna Stevens</dc:creator>
  <cp:lastModifiedBy>Owner</cp:lastModifiedBy>
  <cp:revision>96</cp:revision>
  <dcterms:created xsi:type="dcterms:W3CDTF">2018-02-19T18:33:50Z</dcterms:created>
  <dcterms:modified xsi:type="dcterms:W3CDTF">2018-08-18T09:42:45Z</dcterms:modified>
</cp:coreProperties>
</file>