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83" r:id="rId2"/>
  </p:sldMasterIdLst>
  <p:notesMasterIdLst>
    <p:notesMasterId r:id="rId30"/>
  </p:notesMasterIdLst>
  <p:sldIdLst>
    <p:sldId id="296" r:id="rId3"/>
    <p:sldId id="299" r:id="rId4"/>
    <p:sldId id="262" r:id="rId5"/>
    <p:sldId id="287" r:id="rId6"/>
    <p:sldId id="261" r:id="rId7"/>
    <p:sldId id="292" r:id="rId8"/>
    <p:sldId id="264" r:id="rId9"/>
    <p:sldId id="279" r:id="rId10"/>
    <p:sldId id="266" r:id="rId11"/>
    <p:sldId id="293" r:id="rId12"/>
    <p:sldId id="290" r:id="rId13"/>
    <p:sldId id="271" r:id="rId14"/>
    <p:sldId id="273" r:id="rId15"/>
    <p:sldId id="272" r:id="rId16"/>
    <p:sldId id="291" r:id="rId17"/>
    <p:sldId id="281" r:id="rId18"/>
    <p:sldId id="282" r:id="rId19"/>
    <p:sldId id="294" r:id="rId20"/>
    <p:sldId id="284" r:id="rId21"/>
    <p:sldId id="285" r:id="rId22"/>
    <p:sldId id="286" r:id="rId23"/>
    <p:sldId id="305" r:id="rId24"/>
    <p:sldId id="307" r:id="rId25"/>
    <p:sldId id="300" r:id="rId26"/>
    <p:sldId id="308" r:id="rId27"/>
    <p:sldId id="303" r:id="rId28"/>
    <p:sldId id="309" r:id="rId29"/>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BC80"/>
    <a:srgbClr val="002C77"/>
    <a:srgbClr val="254B8E"/>
    <a:srgbClr val="003BB0"/>
    <a:srgbClr val="538022"/>
    <a:srgbClr val="72A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p:cViewPr varScale="1">
        <p:scale>
          <a:sx n="116" d="100"/>
          <a:sy n="116" d="100"/>
        </p:scale>
        <p:origin x="518" y="77"/>
      </p:cViewPr>
      <p:guideLst/>
    </p:cSldViewPr>
  </p:slideViewPr>
  <p:notesTextViewPr>
    <p:cViewPr>
      <p:scale>
        <a:sx n="1" d="1"/>
        <a:sy n="1" d="1"/>
      </p:scale>
      <p:origin x="0" y="0"/>
    </p:cViewPr>
  </p:notesTextViewPr>
  <p:sorterViewPr>
    <p:cViewPr>
      <p:scale>
        <a:sx n="100" d="100"/>
        <a:sy n="100" d="100"/>
      </p:scale>
      <p:origin x="0" y="-29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75493512722722E-2"/>
          <c:y val="6.534820525221649E-2"/>
          <c:w val="0.88995328538721985"/>
          <c:h val="0.7436369649971759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04F10B49-FBD4-4F15-9CAE-AF993F3FE6A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72F-439C-B3E8-0F47A39DCE50}"/>
                </c:ext>
              </c:extLst>
            </c:dLbl>
            <c:dLbl>
              <c:idx val="1"/>
              <c:tx>
                <c:rich>
                  <a:bodyPr/>
                  <a:lstStyle/>
                  <a:p>
                    <a:fld id="{D0A0A683-6552-4FDD-9A2F-71562A2E069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72F-439C-B3E8-0F47A39DCE50}"/>
                </c:ext>
              </c:extLst>
            </c:dLbl>
            <c:dLbl>
              <c:idx val="2"/>
              <c:layout>
                <c:manualLayout>
                  <c:x val="2.2428382818234028E-3"/>
                  <c:y val="0"/>
                </c:manualLayout>
              </c:layout>
              <c:tx>
                <c:rich>
                  <a:bodyPr/>
                  <a:lstStyle/>
                  <a:p>
                    <a:fld id="{B7D42673-C213-4CA9-B58C-2B00AD3D13E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72F-439C-B3E8-0F47A39DCE5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than high school</c:v>
                </c:pt>
                <c:pt idx="1">
                  <c:v>High School</c:v>
                </c:pt>
                <c:pt idx="2">
                  <c:v>Less than high school</c:v>
                </c:pt>
              </c:strCache>
            </c:strRef>
          </c:cat>
          <c:val>
            <c:numRef>
              <c:f>Sheet1!$B$2:$B$4</c:f>
              <c:numCache>
                <c:formatCode>General</c:formatCode>
                <c:ptCount val="3"/>
                <c:pt idx="0">
                  <c:v>7.2</c:v>
                </c:pt>
                <c:pt idx="1">
                  <c:v>9.5</c:v>
                </c:pt>
                <c:pt idx="2">
                  <c:v>12.6</c:v>
                </c:pt>
              </c:numCache>
            </c:numRef>
          </c:val>
          <c:extLst>
            <c:ext xmlns:c16="http://schemas.microsoft.com/office/drawing/2014/chart" uri="{C3380CC4-5D6E-409C-BE32-E72D297353CC}">
              <c16:uniqueId val="{00000000-C72F-439C-B3E8-0F47A39DCE50}"/>
            </c:ext>
          </c:extLst>
        </c:ser>
        <c:dLbls>
          <c:showLegendKey val="0"/>
          <c:showVal val="0"/>
          <c:showCatName val="0"/>
          <c:showSerName val="0"/>
          <c:showPercent val="0"/>
          <c:showBubbleSize val="0"/>
        </c:dLbls>
        <c:gapWidth val="219"/>
        <c:overlap val="-27"/>
        <c:axId val="501747648"/>
        <c:axId val="501747976"/>
      </c:barChart>
      <c:catAx>
        <c:axId val="50174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501747976"/>
        <c:crosses val="autoZero"/>
        <c:auto val="1"/>
        <c:lblAlgn val="ctr"/>
        <c:lblOffset val="100"/>
        <c:noMultiLvlLbl val="0"/>
      </c:catAx>
      <c:valAx>
        <c:axId val="501747976"/>
        <c:scaling>
          <c:orientation val="minMax"/>
          <c:max val="1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1"/>
                </a:solidFill>
                <a:latin typeface="+mj-lt"/>
                <a:ea typeface="+mn-ea"/>
                <a:cs typeface="+mn-cs"/>
              </a:defRPr>
            </a:pPr>
            <a:endParaRPr lang="en-US"/>
          </a:p>
        </c:txPr>
        <c:crossAx val="50174764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FF113-0D51-4D31-BEA8-70DDC09DC620}" type="doc">
      <dgm:prSet loTypeId="urn:microsoft.com/office/officeart/2005/8/layout/cycle1" loCatId="cycle" qsTypeId="urn:microsoft.com/office/officeart/2005/8/quickstyle/3d2" qsCatId="3D" csTypeId="urn:microsoft.com/office/officeart/2005/8/colors/colorful1" csCatId="colorful" phldr="1"/>
      <dgm:spPr/>
      <dgm:t>
        <a:bodyPr/>
        <a:lstStyle/>
        <a:p>
          <a:endParaRPr lang="en-US"/>
        </a:p>
      </dgm:t>
    </dgm:pt>
    <dgm:pt modelId="{FCE5D422-37B3-4B74-A913-F80A39ED7FDA}">
      <dgm:prSet phldrT="[Text]"/>
      <dgm:spPr>
        <a:xfrm>
          <a:off x="3124795" y="76015"/>
          <a:ext cx="1205626" cy="1205626"/>
        </a:xfrm>
        <a:prstGeom prst="rect">
          <a:avLst/>
        </a:prstGeom>
      </dgm:spPr>
      <dgm:t>
        <a:bodyPr/>
        <a:lstStyle/>
        <a:p>
          <a:r>
            <a:rPr lang="en-US" b="1" smtClean="0">
              <a:latin typeface="Calibri" panose="020F0502020204030204"/>
              <a:ea typeface="+mn-ea"/>
              <a:cs typeface="+mn-cs"/>
            </a:rPr>
            <a:t>Occupation</a:t>
          </a:r>
          <a:endParaRPr lang="en-US" b="1" dirty="0">
            <a:latin typeface="Calibri" panose="020F0502020204030204"/>
            <a:ea typeface="+mn-ea"/>
            <a:cs typeface="+mn-cs"/>
          </a:endParaRPr>
        </a:p>
      </dgm:t>
    </dgm:pt>
    <dgm:pt modelId="{218D4E2E-EC3F-4201-B1F2-FEDEF0CACA1A}" type="parTrans" cxnId="{386B8D5E-5866-44A7-A3F5-7E35CB665014}">
      <dgm:prSet/>
      <dgm:spPr/>
      <dgm:t>
        <a:bodyPr/>
        <a:lstStyle/>
        <a:p>
          <a:endParaRPr lang="en-US"/>
        </a:p>
      </dgm:t>
    </dgm:pt>
    <dgm:pt modelId="{BA60FE5B-1569-4ED7-9182-C698E795937B}" type="sibTrans" cxnId="{386B8D5E-5866-44A7-A3F5-7E35CB665014}">
      <dgm:prSet/>
      <dgm:spPr>
        <a:xfrm>
          <a:off x="1002692" y="316"/>
          <a:ext cx="3403428" cy="3403428"/>
        </a:xfrm>
        <a:prstGeom prst="circularArrow">
          <a:avLst>
            <a:gd name="adj1" fmla="val 6908"/>
            <a:gd name="adj2" fmla="val 465796"/>
            <a:gd name="adj3" fmla="val 547545"/>
            <a:gd name="adj4" fmla="val 20586659"/>
            <a:gd name="adj5" fmla="val 8059"/>
          </a:avLst>
        </a:prstGeom>
      </dgm:spPr>
      <dgm:t>
        <a:bodyPr/>
        <a:lstStyle/>
        <a:p>
          <a:endParaRPr lang="en-US"/>
        </a:p>
      </dgm:t>
    </dgm:pt>
    <dgm:pt modelId="{BB1F085C-0EB9-4213-BE26-2EC3ABACDD40}">
      <dgm:prSet phldrT="[Text]"/>
      <dgm:spPr>
        <a:xfrm>
          <a:off x="3124795" y="2122419"/>
          <a:ext cx="1205626" cy="1205626"/>
        </a:xfrm>
        <a:prstGeom prst="rect">
          <a:avLst/>
        </a:prstGeom>
      </dgm:spPr>
      <dgm:t>
        <a:bodyPr/>
        <a:lstStyle/>
        <a:p>
          <a:r>
            <a:rPr lang="en-US" b="1" smtClean="0">
              <a:latin typeface="Calibri" panose="020F0502020204030204"/>
              <a:ea typeface="+mn-ea"/>
              <a:cs typeface="+mn-cs"/>
            </a:rPr>
            <a:t>Income</a:t>
          </a:r>
          <a:endParaRPr lang="en-US" b="1" dirty="0">
            <a:latin typeface="Calibri" panose="020F0502020204030204"/>
            <a:ea typeface="+mn-ea"/>
            <a:cs typeface="+mn-cs"/>
          </a:endParaRPr>
        </a:p>
      </dgm:t>
    </dgm:pt>
    <dgm:pt modelId="{FC539EA2-597E-4B9C-BBAF-55D82C0ECC90}" type="parTrans" cxnId="{25113DDB-2CFF-4A60-A538-780A342A5005}">
      <dgm:prSet/>
      <dgm:spPr/>
      <dgm:t>
        <a:bodyPr/>
        <a:lstStyle/>
        <a:p>
          <a:endParaRPr lang="en-US"/>
        </a:p>
      </dgm:t>
    </dgm:pt>
    <dgm:pt modelId="{18CF3CCE-6958-4722-BA30-19E40AE2C155}" type="sibTrans" cxnId="{25113DDB-2CFF-4A60-A538-780A342A5005}">
      <dgm:prSet/>
      <dgm:spPr>
        <a:xfrm>
          <a:off x="1002692" y="316"/>
          <a:ext cx="3403428" cy="3403428"/>
        </a:xfrm>
        <a:prstGeom prst="circularArrow">
          <a:avLst>
            <a:gd name="adj1" fmla="val 6908"/>
            <a:gd name="adj2" fmla="val 465796"/>
            <a:gd name="adj3" fmla="val 5947545"/>
            <a:gd name="adj4" fmla="val 4386659"/>
            <a:gd name="adj5" fmla="val 8059"/>
          </a:avLst>
        </a:prstGeom>
      </dgm:spPr>
      <dgm:t>
        <a:bodyPr/>
        <a:lstStyle/>
        <a:p>
          <a:endParaRPr lang="en-US"/>
        </a:p>
      </dgm:t>
    </dgm:pt>
    <dgm:pt modelId="{2F141033-843B-4CC2-8EE6-C6F186E8BAB4}">
      <dgm:prSet phldrT="[Text]"/>
      <dgm:spPr>
        <a:xfrm>
          <a:off x="1078391" y="2122419"/>
          <a:ext cx="1205626" cy="1205626"/>
        </a:xfrm>
        <a:prstGeom prst="rect">
          <a:avLst/>
        </a:prstGeom>
      </dgm:spPr>
      <dgm:t>
        <a:bodyPr/>
        <a:lstStyle/>
        <a:p>
          <a:r>
            <a:rPr lang="en-US" b="1" smtClean="0">
              <a:latin typeface="Calibri" panose="020F0502020204030204"/>
              <a:ea typeface="+mn-ea"/>
              <a:cs typeface="+mn-cs"/>
            </a:rPr>
            <a:t>Residence</a:t>
          </a:r>
          <a:endParaRPr lang="en-US" b="1" dirty="0">
            <a:latin typeface="Calibri" panose="020F0502020204030204"/>
            <a:ea typeface="+mn-ea"/>
            <a:cs typeface="+mn-cs"/>
          </a:endParaRPr>
        </a:p>
      </dgm:t>
    </dgm:pt>
    <dgm:pt modelId="{8D55CB71-EE8D-4DAB-B792-BED6531C37FE}" type="parTrans" cxnId="{C1C9E210-9E15-410E-87FD-678F70598A94}">
      <dgm:prSet/>
      <dgm:spPr/>
      <dgm:t>
        <a:bodyPr/>
        <a:lstStyle/>
        <a:p>
          <a:endParaRPr lang="en-US"/>
        </a:p>
      </dgm:t>
    </dgm:pt>
    <dgm:pt modelId="{A1767418-6C6D-4A08-A458-140401A2727C}" type="sibTrans" cxnId="{C1C9E210-9E15-410E-87FD-678F70598A94}">
      <dgm:prSet/>
      <dgm:spPr>
        <a:xfrm>
          <a:off x="1002692" y="316"/>
          <a:ext cx="3403428" cy="3403428"/>
        </a:xfrm>
        <a:prstGeom prst="circularArrow">
          <a:avLst>
            <a:gd name="adj1" fmla="val 6908"/>
            <a:gd name="adj2" fmla="val 465796"/>
            <a:gd name="adj3" fmla="val 11347545"/>
            <a:gd name="adj4" fmla="val 9786659"/>
            <a:gd name="adj5" fmla="val 8059"/>
          </a:avLst>
        </a:prstGeom>
        <a:solidFill>
          <a:srgbClr val="C00000"/>
        </a:solidFill>
      </dgm:spPr>
      <dgm:t>
        <a:bodyPr/>
        <a:lstStyle/>
        <a:p>
          <a:endParaRPr lang="en-US"/>
        </a:p>
      </dgm:t>
    </dgm:pt>
    <dgm:pt modelId="{EBB7F978-9B3D-463E-991E-A911529934F7}">
      <dgm:prSet phldrT="[Text]"/>
      <dgm:spPr>
        <a:xfrm>
          <a:off x="1078391" y="76015"/>
          <a:ext cx="1205626" cy="1205626"/>
        </a:xfrm>
        <a:prstGeom prst="rect">
          <a:avLst/>
        </a:prstGeom>
      </dgm:spPr>
      <dgm:t>
        <a:bodyPr/>
        <a:lstStyle/>
        <a:p>
          <a:r>
            <a:rPr lang="en-US" b="1" smtClean="0">
              <a:latin typeface="Calibri" panose="020F0502020204030204"/>
              <a:ea typeface="+mn-ea"/>
              <a:cs typeface="+mn-cs"/>
            </a:rPr>
            <a:t>Education</a:t>
          </a:r>
          <a:endParaRPr lang="en-US" b="1" dirty="0">
            <a:latin typeface="Calibri" panose="020F0502020204030204"/>
            <a:ea typeface="+mn-ea"/>
            <a:cs typeface="+mn-cs"/>
          </a:endParaRPr>
        </a:p>
      </dgm:t>
    </dgm:pt>
    <dgm:pt modelId="{63C1CC43-D575-4F55-B76D-2C5558DA0562}" type="parTrans" cxnId="{5A9F313A-5A2A-4ACA-B7EC-C22718698029}">
      <dgm:prSet/>
      <dgm:spPr/>
      <dgm:t>
        <a:bodyPr/>
        <a:lstStyle/>
        <a:p>
          <a:endParaRPr lang="en-US"/>
        </a:p>
      </dgm:t>
    </dgm:pt>
    <dgm:pt modelId="{6A2684B1-B8A9-4C6D-8C95-BF70ECAAB575}" type="sibTrans" cxnId="{5A9F313A-5A2A-4ACA-B7EC-C22718698029}">
      <dgm:prSet/>
      <dgm:spPr>
        <a:xfrm>
          <a:off x="1002692" y="316"/>
          <a:ext cx="3403428" cy="3403428"/>
        </a:xfrm>
        <a:prstGeom prst="circularArrow">
          <a:avLst>
            <a:gd name="adj1" fmla="val 6908"/>
            <a:gd name="adj2" fmla="val 465796"/>
            <a:gd name="adj3" fmla="val 16747545"/>
            <a:gd name="adj4" fmla="val 15186659"/>
            <a:gd name="adj5" fmla="val 8059"/>
          </a:avLst>
        </a:prstGeom>
      </dgm:spPr>
      <dgm:t>
        <a:bodyPr/>
        <a:lstStyle/>
        <a:p>
          <a:endParaRPr lang="en-US"/>
        </a:p>
      </dgm:t>
    </dgm:pt>
    <dgm:pt modelId="{8EE14E0F-EDF1-4108-A10E-8A248A6FDD2C}" type="pres">
      <dgm:prSet presAssocID="{55CFF113-0D51-4D31-BEA8-70DDC09DC620}" presName="cycle" presStyleCnt="0">
        <dgm:presLayoutVars>
          <dgm:dir/>
          <dgm:resizeHandles val="exact"/>
        </dgm:presLayoutVars>
      </dgm:prSet>
      <dgm:spPr/>
      <dgm:t>
        <a:bodyPr/>
        <a:lstStyle/>
        <a:p>
          <a:endParaRPr lang="en-US"/>
        </a:p>
      </dgm:t>
    </dgm:pt>
    <dgm:pt modelId="{CA2A56AE-BFA9-46D5-9BEF-130F1B2F3701}" type="pres">
      <dgm:prSet presAssocID="{FCE5D422-37B3-4B74-A913-F80A39ED7FDA}" presName="dummy" presStyleCnt="0"/>
      <dgm:spPr/>
      <dgm:t>
        <a:bodyPr/>
        <a:lstStyle/>
        <a:p>
          <a:endParaRPr lang="en-US"/>
        </a:p>
      </dgm:t>
    </dgm:pt>
    <dgm:pt modelId="{C4A7867C-0CDC-4645-9BFA-AA22AB128AC4}" type="pres">
      <dgm:prSet presAssocID="{FCE5D422-37B3-4B74-A913-F80A39ED7FDA}" presName="node" presStyleLbl="revTx" presStyleIdx="0" presStyleCnt="4">
        <dgm:presLayoutVars>
          <dgm:bulletEnabled val="1"/>
        </dgm:presLayoutVars>
      </dgm:prSet>
      <dgm:spPr/>
      <dgm:t>
        <a:bodyPr/>
        <a:lstStyle/>
        <a:p>
          <a:endParaRPr lang="en-US"/>
        </a:p>
      </dgm:t>
    </dgm:pt>
    <dgm:pt modelId="{975F6D15-9924-4787-88A5-C32463ABE400}" type="pres">
      <dgm:prSet presAssocID="{BA60FE5B-1569-4ED7-9182-C698E795937B}" presName="sibTrans" presStyleLbl="node1" presStyleIdx="0" presStyleCnt="4"/>
      <dgm:spPr/>
      <dgm:t>
        <a:bodyPr/>
        <a:lstStyle/>
        <a:p>
          <a:endParaRPr lang="en-US"/>
        </a:p>
      </dgm:t>
    </dgm:pt>
    <dgm:pt modelId="{300901D7-CE74-4686-A980-55FFAE715FFB}" type="pres">
      <dgm:prSet presAssocID="{BB1F085C-0EB9-4213-BE26-2EC3ABACDD40}" presName="dummy" presStyleCnt="0"/>
      <dgm:spPr/>
      <dgm:t>
        <a:bodyPr/>
        <a:lstStyle/>
        <a:p>
          <a:endParaRPr lang="en-US"/>
        </a:p>
      </dgm:t>
    </dgm:pt>
    <dgm:pt modelId="{560E43F3-C1CB-4AEE-9354-6377DBE3A9E6}" type="pres">
      <dgm:prSet presAssocID="{BB1F085C-0EB9-4213-BE26-2EC3ABACDD40}" presName="node" presStyleLbl="revTx" presStyleIdx="1" presStyleCnt="4">
        <dgm:presLayoutVars>
          <dgm:bulletEnabled val="1"/>
        </dgm:presLayoutVars>
      </dgm:prSet>
      <dgm:spPr/>
      <dgm:t>
        <a:bodyPr/>
        <a:lstStyle/>
        <a:p>
          <a:endParaRPr lang="en-US"/>
        </a:p>
      </dgm:t>
    </dgm:pt>
    <dgm:pt modelId="{0C9272F3-EECF-409B-9BD2-7C8B21D8AB98}" type="pres">
      <dgm:prSet presAssocID="{18CF3CCE-6958-4722-BA30-19E40AE2C155}" presName="sibTrans" presStyleLbl="node1" presStyleIdx="1" presStyleCnt="4"/>
      <dgm:spPr/>
      <dgm:t>
        <a:bodyPr/>
        <a:lstStyle/>
        <a:p>
          <a:endParaRPr lang="en-US"/>
        </a:p>
      </dgm:t>
    </dgm:pt>
    <dgm:pt modelId="{8B1D0342-129B-4AAE-917B-B9D557F50A89}" type="pres">
      <dgm:prSet presAssocID="{2F141033-843B-4CC2-8EE6-C6F186E8BAB4}" presName="dummy" presStyleCnt="0"/>
      <dgm:spPr/>
      <dgm:t>
        <a:bodyPr/>
        <a:lstStyle/>
        <a:p>
          <a:endParaRPr lang="en-US"/>
        </a:p>
      </dgm:t>
    </dgm:pt>
    <dgm:pt modelId="{FEA92892-E51E-4AA1-9972-9901F821B911}" type="pres">
      <dgm:prSet presAssocID="{2F141033-843B-4CC2-8EE6-C6F186E8BAB4}" presName="node" presStyleLbl="revTx" presStyleIdx="2" presStyleCnt="4">
        <dgm:presLayoutVars>
          <dgm:bulletEnabled val="1"/>
        </dgm:presLayoutVars>
      </dgm:prSet>
      <dgm:spPr/>
      <dgm:t>
        <a:bodyPr/>
        <a:lstStyle/>
        <a:p>
          <a:endParaRPr lang="en-US"/>
        </a:p>
      </dgm:t>
    </dgm:pt>
    <dgm:pt modelId="{83CED81A-BCCF-4DDC-9F4B-05880082AA01}" type="pres">
      <dgm:prSet presAssocID="{A1767418-6C6D-4A08-A458-140401A2727C}" presName="sibTrans" presStyleLbl="node1" presStyleIdx="2" presStyleCnt="4"/>
      <dgm:spPr/>
      <dgm:t>
        <a:bodyPr/>
        <a:lstStyle/>
        <a:p>
          <a:endParaRPr lang="en-US"/>
        </a:p>
      </dgm:t>
    </dgm:pt>
    <dgm:pt modelId="{81BBA2AC-CCFD-47A5-8F2B-96D69987FF74}" type="pres">
      <dgm:prSet presAssocID="{EBB7F978-9B3D-463E-991E-A911529934F7}" presName="dummy" presStyleCnt="0"/>
      <dgm:spPr/>
      <dgm:t>
        <a:bodyPr/>
        <a:lstStyle/>
        <a:p>
          <a:endParaRPr lang="en-US"/>
        </a:p>
      </dgm:t>
    </dgm:pt>
    <dgm:pt modelId="{92DAB59E-DF6B-4FE3-A62C-F863C178F3AB}" type="pres">
      <dgm:prSet presAssocID="{EBB7F978-9B3D-463E-991E-A911529934F7}" presName="node" presStyleLbl="revTx" presStyleIdx="3" presStyleCnt="4">
        <dgm:presLayoutVars>
          <dgm:bulletEnabled val="1"/>
        </dgm:presLayoutVars>
      </dgm:prSet>
      <dgm:spPr/>
      <dgm:t>
        <a:bodyPr/>
        <a:lstStyle/>
        <a:p>
          <a:endParaRPr lang="en-US"/>
        </a:p>
      </dgm:t>
    </dgm:pt>
    <dgm:pt modelId="{BB555E58-6DCB-47C7-80C5-3CDA312A614C}" type="pres">
      <dgm:prSet presAssocID="{6A2684B1-B8A9-4C6D-8C95-BF70ECAAB575}" presName="sibTrans" presStyleLbl="node1" presStyleIdx="3" presStyleCnt="4"/>
      <dgm:spPr/>
      <dgm:t>
        <a:bodyPr/>
        <a:lstStyle/>
        <a:p>
          <a:endParaRPr lang="en-US"/>
        </a:p>
      </dgm:t>
    </dgm:pt>
  </dgm:ptLst>
  <dgm:cxnLst>
    <dgm:cxn modelId="{59CA5819-13E1-45E8-A035-34612BBE067A}" type="presOf" srcId="{FCE5D422-37B3-4B74-A913-F80A39ED7FDA}" destId="{C4A7867C-0CDC-4645-9BFA-AA22AB128AC4}" srcOrd="0" destOrd="0" presId="urn:microsoft.com/office/officeart/2005/8/layout/cycle1"/>
    <dgm:cxn modelId="{714D5FCA-6437-4D4F-B16D-2446C38E7E4D}" type="presOf" srcId="{55CFF113-0D51-4D31-BEA8-70DDC09DC620}" destId="{8EE14E0F-EDF1-4108-A10E-8A248A6FDD2C}" srcOrd="0" destOrd="0" presId="urn:microsoft.com/office/officeart/2005/8/layout/cycle1"/>
    <dgm:cxn modelId="{386B8D5E-5866-44A7-A3F5-7E35CB665014}" srcId="{55CFF113-0D51-4D31-BEA8-70DDC09DC620}" destId="{FCE5D422-37B3-4B74-A913-F80A39ED7FDA}" srcOrd="0" destOrd="0" parTransId="{218D4E2E-EC3F-4201-B1F2-FEDEF0CACA1A}" sibTransId="{BA60FE5B-1569-4ED7-9182-C698E795937B}"/>
    <dgm:cxn modelId="{0032FBB9-20DD-498B-8D93-D8DE901D1150}" type="presOf" srcId="{A1767418-6C6D-4A08-A458-140401A2727C}" destId="{83CED81A-BCCF-4DDC-9F4B-05880082AA01}" srcOrd="0" destOrd="0" presId="urn:microsoft.com/office/officeart/2005/8/layout/cycle1"/>
    <dgm:cxn modelId="{97E6AE10-2816-4ED7-819E-758D563D067B}" type="presOf" srcId="{BB1F085C-0EB9-4213-BE26-2EC3ABACDD40}" destId="{560E43F3-C1CB-4AEE-9354-6377DBE3A9E6}" srcOrd="0" destOrd="0" presId="urn:microsoft.com/office/officeart/2005/8/layout/cycle1"/>
    <dgm:cxn modelId="{2386ADE8-8B26-424F-83E3-971A81DB60A2}" type="presOf" srcId="{6A2684B1-B8A9-4C6D-8C95-BF70ECAAB575}" destId="{BB555E58-6DCB-47C7-80C5-3CDA312A614C}" srcOrd="0" destOrd="0" presId="urn:microsoft.com/office/officeart/2005/8/layout/cycle1"/>
    <dgm:cxn modelId="{C1C9E210-9E15-410E-87FD-678F70598A94}" srcId="{55CFF113-0D51-4D31-BEA8-70DDC09DC620}" destId="{2F141033-843B-4CC2-8EE6-C6F186E8BAB4}" srcOrd="2" destOrd="0" parTransId="{8D55CB71-EE8D-4DAB-B792-BED6531C37FE}" sibTransId="{A1767418-6C6D-4A08-A458-140401A2727C}"/>
    <dgm:cxn modelId="{2EEEED97-C291-4C9C-B10A-C841F34FF01D}" type="presOf" srcId="{EBB7F978-9B3D-463E-991E-A911529934F7}" destId="{92DAB59E-DF6B-4FE3-A62C-F863C178F3AB}" srcOrd="0" destOrd="0" presId="urn:microsoft.com/office/officeart/2005/8/layout/cycle1"/>
    <dgm:cxn modelId="{9898BDE4-F558-407F-933D-CE676A4A532A}" type="presOf" srcId="{18CF3CCE-6958-4722-BA30-19E40AE2C155}" destId="{0C9272F3-EECF-409B-9BD2-7C8B21D8AB98}" srcOrd="0" destOrd="0" presId="urn:microsoft.com/office/officeart/2005/8/layout/cycle1"/>
    <dgm:cxn modelId="{7E91F91F-8007-41C3-8541-D896C0D3421E}" type="presOf" srcId="{2F141033-843B-4CC2-8EE6-C6F186E8BAB4}" destId="{FEA92892-E51E-4AA1-9972-9901F821B911}" srcOrd="0" destOrd="0" presId="urn:microsoft.com/office/officeart/2005/8/layout/cycle1"/>
    <dgm:cxn modelId="{25113DDB-2CFF-4A60-A538-780A342A5005}" srcId="{55CFF113-0D51-4D31-BEA8-70DDC09DC620}" destId="{BB1F085C-0EB9-4213-BE26-2EC3ABACDD40}" srcOrd="1" destOrd="0" parTransId="{FC539EA2-597E-4B9C-BBAF-55D82C0ECC90}" sibTransId="{18CF3CCE-6958-4722-BA30-19E40AE2C155}"/>
    <dgm:cxn modelId="{5A9F313A-5A2A-4ACA-B7EC-C22718698029}" srcId="{55CFF113-0D51-4D31-BEA8-70DDC09DC620}" destId="{EBB7F978-9B3D-463E-991E-A911529934F7}" srcOrd="3" destOrd="0" parTransId="{63C1CC43-D575-4F55-B76D-2C5558DA0562}" sibTransId="{6A2684B1-B8A9-4C6D-8C95-BF70ECAAB575}"/>
    <dgm:cxn modelId="{75DFDA84-82DF-4797-BCE3-49B128967BE4}" type="presOf" srcId="{BA60FE5B-1569-4ED7-9182-C698E795937B}" destId="{975F6D15-9924-4787-88A5-C32463ABE400}" srcOrd="0" destOrd="0" presId="urn:microsoft.com/office/officeart/2005/8/layout/cycle1"/>
    <dgm:cxn modelId="{BC84A2E9-5174-4BC5-87CD-AC669C0EB835}" type="presParOf" srcId="{8EE14E0F-EDF1-4108-A10E-8A248A6FDD2C}" destId="{CA2A56AE-BFA9-46D5-9BEF-130F1B2F3701}" srcOrd="0" destOrd="0" presId="urn:microsoft.com/office/officeart/2005/8/layout/cycle1"/>
    <dgm:cxn modelId="{D7F0A1AF-3DCF-4462-9EDD-B34F09D38669}" type="presParOf" srcId="{8EE14E0F-EDF1-4108-A10E-8A248A6FDD2C}" destId="{C4A7867C-0CDC-4645-9BFA-AA22AB128AC4}" srcOrd="1" destOrd="0" presId="urn:microsoft.com/office/officeart/2005/8/layout/cycle1"/>
    <dgm:cxn modelId="{184C823F-8D16-4323-A0BF-BBDFFA0512BA}" type="presParOf" srcId="{8EE14E0F-EDF1-4108-A10E-8A248A6FDD2C}" destId="{975F6D15-9924-4787-88A5-C32463ABE400}" srcOrd="2" destOrd="0" presId="urn:microsoft.com/office/officeart/2005/8/layout/cycle1"/>
    <dgm:cxn modelId="{3F16F538-08E1-4470-BF36-F406A48105D3}" type="presParOf" srcId="{8EE14E0F-EDF1-4108-A10E-8A248A6FDD2C}" destId="{300901D7-CE74-4686-A980-55FFAE715FFB}" srcOrd="3" destOrd="0" presId="urn:microsoft.com/office/officeart/2005/8/layout/cycle1"/>
    <dgm:cxn modelId="{5343D555-A152-48B5-9FCE-8B3D4585FEC4}" type="presParOf" srcId="{8EE14E0F-EDF1-4108-A10E-8A248A6FDD2C}" destId="{560E43F3-C1CB-4AEE-9354-6377DBE3A9E6}" srcOrd="4" destOrd="0" presId="urn:microsoft.com/office/officeart/2005/8/layout/cycle1"/>
    <dgm:cxn modelId="{2CB62879-1FFA-497D-9B9B-58B05301FBE5}" type="presParOf" srcId="{8EE14E0F-EDF1-4108-A10E-8A248A6FDD2C}" destId="{0C9272F3-EECF-409B-9BD2-7C8B21D8AB98}" srcOrd="5" destOrd="0" presId="urn:microsoft.com/office/officeart/2005/8/layout/cycle1"/>
    <dgm:cxn modelId="{421A1D9D-EB30-441A-AF8D-82132979EEE2}" type="presParOf" srcId="{8EE14E0F-EDF1-4108-A10E-8A248A6FDD2C}" destId="{8B1D0342-129B-4AAE-917B-B9D557F50A89}" srcOrd="6" destOrd="0" presId="urn:microsoft.com/office/officeart/2005/8/layout/cycle1"/>
    <dgm:cxn modelId="{17108976-125A-4337-B7A9-52726390F6E7}" type="presParOf" srcId="{8EE14E0F-EDF1-4108-A10E-8A248A6FDD2C}" destId="{FEA92892-E51E-4AA1-9972-9901F821B911}" srcOrd="7" destOrd="0" presId="urn:microsoft.com/office/officeart/2005/8/layout/cycle1"/>
    <dgm:cxn modelId="{48A68B6B-A61F-48DD-8EC2-FEAA9DD2ECB2}" type="presParOf" srcId="{8EE14E0F-EDF1-4108-A10E-8A248A6FDD2C}" destId="{83CED81A-BCCF-4DDC-9F4B-05880082AA01}" srcOrd="8" destOrd="0" presId="urn:microsoft.com/office/officeart/2005/8/layout/cycle1"/>
    <dgm:cxn modelId="{45A610FF-9D5D-41D2-B68E-D663B513A226}" type="presParOf" srcId="{8EE14E0F-EDF1-4108-A10E-8A248A6FDD2C}" destId="{81BBA2AC-CCFD-47A5-8F2B-96D69987FF74}" srcOrd="9" destOrd="0" presId="urn:microsoft.com/office/officeart/2005/8/layout/cycle1"/>
    <dgm:cxn modelId="{F1599709-CE00-4FEF-B62A-5E637113B2E6}" type="presParOf" srcId="{8EE14E0F-EDF1-4108-A10E-8A248A6FDD2C}" destId="{92DAB59E-DF6B-4FE3-A62C-F863C178F3AB}" srcOrd="10" destOrd="0" presId="urn:microsoft.com/office/officeart/2005/8/layout/cycle1"/>
    <dgm:cxn modelId="{49D43076-783D-4246-BF1D-ADEAF2245B0A}" type="presParOf" srcId="{8EE14E0F-EDF1-4108-A10E-8A248A6FDD2C}" destId="{BB555E58-6DCB-47C7-80C5-3CDA312A614C}"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7867C-0CDC-4645-9BFA-AA22AB128AC4}">
      <dsp:nvSpPr>
        <dsp:cNvPr id="0" name=""/>
        <dsp:cNvSpPr/>
      </dsp:nvSpPr>
      <dsp:spPr>
        <a:xfrm>
          <a:off x="3124795" y="76015"/>
          <a:ext cx="1205626" cy="1205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mtClean="0">
              <a:latin typeface="Calibri" panose="020F0502020204030204"/>
              <a:ea typeface="+mn-ea"/>
              <a:cs typeface="+mn-cs"/>
            </a:rPr>
            <a:t>Occupation</a:t>
          </a:r>
          <a:endParaRPr lang="en-US" sz="1900" b="1" kern="1200" dirty="0">
            <a:latin typeface="Calibri" panose="020F0502020204030204"/>
            <a:ea typeface="+mn-ea"/>
            <a:cs typeface="+mn-cs"/>
          </a:endParaRPr>
        </a:p>
      </dsp:txBody>
      <dsp:txXfrm>
        <a:off x="3124795" y="76015"/>
        <a:ext cx="1205626" cy="1205626"/>
      </dsp:txXfrm>
    </dsp:sp>
    <dsp:sp modelId="{975F6D15-9924-4787-88A5-C32463ABE400}">
      <dsp:nvSpPr>
        <dsp:cNvPr id="0" name=""/>
        <dsp:cNvSpPr/>
      </dsp:nvSpPr>
      <dsp:spPr>
        <a:xfrm>
          <a:off x="1002692" y="316"/>
          <a:ext cx="3403428" cy="3403428"/>
        </a:xfrm>
        <a:prstGeom prst="circularArrow">
          <a:avLst>
            <a:gd name="adj1" fmla="val 6908"/>
            <a:gd name="adj2" fmla="val 465796"/>
            <a:gd name="adj3" fmla="val 547545"/>
            <a:gd name="adj4" fmla="val 20586659"/>
            <a:gd name="adj5" fmla="val 805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60E43F3-C1CB-4AEE-9354-6377DBE3A9E6}">
      <dsp:nvSpPr>
        <dsp:cNvPr id="0" name=""/>
        <dsp:cNvSpPr/>
      </dsp:nvSpPr>
      <dsp:spPr>
        <a:xfrm>
          <a:off x="3124795" y="2122419"/>
          <a:ext cx="1205626" cy="1205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mtClean="0">
              <a:latin typeface="Calibri" panose="020F0502020204030204"/>
              <a:ea typeface="+mn-ea"/>
              <a:cs typeface="+mn-cs"/>
            </a:rPr>
            <a:t>Income</a:t>
          </a:r>
          <a:endParaRPr lang="en-US" sz="1900" b="1" kern="1200" dirty="0">
            <a:latin typeface="Calibri" panose="020F0502020204030204"/>
            <a:ea typeface="+mn-ea"/>
            <a:cs typeface="+mn-cs"/>
          </a:endParaRPr>
        </a:p>
      </dsp:txBody>
      <dsp:txXfrm>
        <a:off x="3124795" y="2122419"/>
        <a:ext cx="1205626" cy="1205626"/>
      </dsp:txXfrm>
    </dsp:sp>
    <dsp:sp modelId="{0C9272F3-EECF-409B-9BD2-7C8B21D8AB98}">
      <dsp:nvSpPr>
        <dsp:cNvPr id="0" name=""/>
        <dsp:cNvSpPr/>
      </dsp:nvSpPr>
      <dsp:spPr>
        <a:xfrm>
          <a:off x="1002692" y="316"/>
          <a:ext cx="3403428" cy="3403428"/>
        </a:xfrm>
        <a:prstGeom prst="circularArrow">
          <a:avLst>
            <a:gd name="adj1" fmla="val 6908"/>
            <a:gd name="adj2" fmla="val 465796"/>
            <a:gd name="adj3" fmla="val 5947545"/>
            <a:gd name="adj4" fmla="val 4386659"/>
            <a:gd name="adj5" fmla="val 805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A92892-E51E-4AA1-9972-9901F821B911}">
      <dsp:nvSpPr>
        <dsp:cNvPr id="0" name=""/>
        <dsp:cNvSpPr/>
      </dsp:nvSpPr>
      <dsp:spPr>
        <a:xfrm>
          <a:off x="1078391" y="2122419"/>
          <a:ext cx="1205626" cy="1205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mtClean="0">
              <a:latin typeface="Calibri" panose="020F0502020204030204"/>
              <a:ea typeface="+mn-ea"/>
              <a:cs typeface="+mn-cs"/>
            </a:rPr>
            <a:t>Residence</a:t>
          </a:r>
          <a:endParaRPr lang="en-US" sz="1900" b="1" kern="1200" dirty="0">
            <a:latin typeface="Calibri" panose="020F0502020204030204"/>
            <a:ea typeface="+mn-ea"/>
            <a:cs typeface="+mn-cs"/>
          </a:endParaRPr>
        </a:p>
      </dsp:txBody>
      <dsp:txXfrm>
        <a:off x="1078391" y="2122419"/>
        <a:ext cx="1205626" cy="1205626"/>
      </dsp:txXfrm>
    </dsp:sp>
    <dsp:sp modelId="{83CED81A-BCCF-4DDC-9F4B-05880082AA01}">
      <dsp:nvSpPr>
        <dsp:cNvPr id="0" name=""/>
        <dsp:cNvSpPr/>
      </dsp:nvSpPr>
      <dsp:spPr>
        <a:xfrm>
          <a:off x="1002692" y="316"/>
          <a:ext cx="3403428" cy="3403428"/>
        </a:xfrm>
        <a:prstGeom prst="circularArrow">
          <a:avLst>
            <a:gd name="adj1" fmla="val 6908"/>
            <a:gd name="adj2" fmla="val 465796"/>
            <a:gd name="adj3" fmla="val 11347545"/>
            <a:gd name="adj4" fmla="val 9786659"/>
            <a:gd name="adj5" fmla="val 8059"/>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2DAB59E-DF6B-4FE3-A62C-F863C178F3AB}">
      <dsp:nvSpPr>
        <dsp:cNvPr id="0" name=""/>
        <dsp:cNvSpPr/>
      </dsp:nvSpPr>
      <dsp:spPr>
        <a:xfrm>
          <a:off x="1078391" y="76015"/>
          <a:ext cx="1205626" cy="1205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mtClean="0">
              <a:latin typeface="Calibri" panose="020F0502020204030204"/>
              <a:ea typeface="+mn-ea"/>
              <a:cs typeface="+mn-cs"/>
            </a:rPr>
            <a:t>Education</a:t>
          </a:r>
          <a:endParaRPr lang="en-US" sz="1900" b="1" kern="1200" dirty="0">
            <a:latin typeface="Calibri" panose="020F0502020204030204"/>
            <a:ea typeface="+mn-ea"/>
            <a:cs typeface="+mn-cs"/>
          </a:endParaRPr>
        </a:p>
      </dsp:txBody>
      <dsp:txXfrm>
        <a:off x="1078391" y="76015"/>
        <a:ext cx="1205626" cy="1205626"/>
      </dsp:txXfrm>
    </dsp:sp>
    <dsp:sp modelId="{BB555E58-6DCB-47C7-80C5-3CDA312A614C}">
      <dsp:nvSpPr>
        <dsp:cNvPr id="0" name=""/>
        <dsp:cNvSpPr/>
      </dsp:nvSpPr>
      <dsp:spPr>
        <a:xfrm>
          <a:off x="1002692" y="316"/>
          <a:ext cx="3403428" cy="3403428"/>
        </a:xfrm>
        <a:prstGeom prst="circularArrow">
          <a:avLst>
            <a:gd name="adj1" fmla="val 6908"/>
            <a:gd name="adj2" fmla="val 465796"/>
            <a:gd name="adj3" fmla="val 16747545"/>
            <a:gd name="adj4" fmla="val 15186659"/>
            <a:gd name="adj5" fmla="val 805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F435BA-8839-40AA-AF80-8751D1D85BA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CC8DE0-34C8-4E99-920E-7C58A10FBA6B}" type="slidenum">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2880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8923F29C-D7C5-452A-9EBF-D6ACE5388251}" type="slidenum">
              <a:rPr lang="en-US" altLang="en-US" sz="1200"/>
              <a:pPr/>
              <a:t>4</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extLst>
      <p:ext uri="{BB962C8B-B14F-4D97-AF65-F5344CB8AC3E}">
        <p14:creationId xmlns:p14="http://schemas.microsoft.com/office/powerpoint/2010/main" val="163696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77A09835-F4E1-481B-9F4E-A3CEB64A29C4}" type="slidenum">
              <a:rPr lang="en-US" altLang="en-US" sz="1200"/>
              <a:pPr/>
              <a:t>5</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 People 2020 is another declaration,</a:t>
            </a:r>
            <a:r>
              <a:rPr lang="en-US" baseline="0" dirty="0" smtClean="0"/>
              <a:t> within U.S. of awareness of SDOH and the need to improve those determinants</a:t>
            </a:r>
          </a:p>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08CAF88-38AE-427A-B1A8-FD115343D501}" type="datetime1">
              <a:rPr lang="en-US" smtClean="0">
                <a:latin typeface="Arial" pitchFamily="34" charset="0"/>
                <a:cs typeface="Arial" pitchFamily="34" charset="0"/>
              </a:rPr>
              <a:t>8/17/2018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394144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dirty="0" smtClean="0"/>
              <a:t>Education is associated with diabetes.</a:t>
            </a:r>
            <a:r>
              <a:rPr lang="en-US" baseline="0" dirty="0" smtClean="0"/>
              <a:t> Years of Education is directly and independently associated with rates of diabetes, in a step-wise fashion.  </a:t>
            </a:r>
          </a:p>
          <a:p>
            <a:r>
              <a:rPr lang="en-US" baseline="0" dirty="0" smtClean="0"/>
              <a:t>Here you see rates of diabetes in the population for people with More than HS, HS. And Less than HS education. </a:t>
            </a:r>
          </a:p>
          <a:p>
            <a:pPr marL="0" indent="0">
              <a:buNone/>
            </a:pP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600" b="0" i="1"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E8D41B-AE01-416D-A608-C540C4F8D0F5}" type="datetime1">
              <a:rPr kumimoji="0" lang="en-US" sz="600" b="0" i="1"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8/17/2018</a:t>
            </a:fld>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600" b="0" i="1"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1948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4113" y="301625"/>
            <a:ext cx="4681537" cy="2633663"/>
          </a:xfrm>
        </p:spPr>
      </p:sp>
      <p:sp>
        <p:nvSpPr>
          <p:cNvPr id="3" name="Notes Placeholder 2"/>
          <p:cNvSpPr>
            <a:spLocks noGrp="1"/>
          </p:cNvSpPr>
          <p:nvPr>
            <p:ph type="body" idx="1"/>
          </p:nvPr>
        </p:nvSpPr>
        <p:spPr/>
        <p:txBody>
          <a:bodyPr/>
          <a:lstStyle/>
          <a:p>
            <a:r>
              <a:rPr lang="en-US" dirty="0"/>
              <a:t>NOTE:  This is a depiction that is freely available on the internet. There is no copyright. The</a:t>
            </a:r>
            <a:r>
              <a:rPr lang="en-US" baseline="0" dirty="0"/>
              <a:t> Hopkins researchers have traced it to the named artist here to credit (</a:t>
            </a:r>
            <a:r>
              <a:rPr lang="en-US" dirty="0"/>
              <a:t>Chris Froehle, PhD).</a:t>
            </a:r>
          </a:p>
          <a:p>
            <a:r>
              <a:rPr lang="en-US" dirty="0"/>
              <a:t>http://</a:t>
            </a:r>
            <a:r>
              <a:rPr lang="en-US" dirty="0" err="1"/>
              <a:t>interactioninstitute.org</a:t>
            </a:r>
            <a:r>
              <a:rPr lang="en-US" dirty="0"/>
              <a:t>/illustrating-equality-vs-equity/ is where the Interaction </a:t>
            </a:r>
            <a:r>
              <a:rPr lang="en-US" dirty="0" err="1"/>
              <a:t>Institue</a:t>
            </a:r>
            <a:r>
              <a:rPr lang="en-US" dirty="0"/>
              <a:t> for Social Change grants free use</a:t>
            </a:r>
          </a:p>
          <a:p>
            <a:pPr marL="0" indent="0">
              <a:buNone/>
            </a:pPr>
            <a:endParaRPr lang="en-US" dirty="0"/>
          </a:p>
        </p:txBody>
      </p:sp>
      <p:sp>
        <p:nvSpPr>
          <p:cNvPr id="4" name="Slide Number Placeholder 3"/>
          <p:cNvSpPr>
            <a:spLocks noGrp="1"/>
          </p:cNvSpPr>
          <p:nvPr>
            <p:ph type="sldNum" sz="quarter" idx="10"/>
          </p:nvPr>
        </p:nvSpPr>
        <p:spPr/>
        <p:txBody>
          <a:bodyPr/>
          <a:lstStyle/>
          <a:p>
            <a:pPr algn="r" defTabSz="462046">
              <a:defRPr/>
            </a:pPr>
            <a:fld id="{7CE90982-2EAA-4D6C-9F98-14E4699F563D}" type="slidenum">
              <a:rPr lang="en-US" sz="1200">
                <a:solidFill>
                  <a:prstClr val="black"/>
                </a:solidFill>
                <a:latin typeface="Calibri" panose="020F0502020204030204"/>
              </a:rPr>
              <a:pPr algn="r" defTabSz="462046">
                <a:defRPr/>
              </a:pPr>
              <a:t>18</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97862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 the question of how we distinguish MH disorders from a normative range of response</a:t>
            </a:r>
            <a:r>
              <a:rPr lang="en-US" baseline="0" dirty="0" smtClean="0"/>
              <a:t> to socioecological stressors (distress). </a:t>
            </a:r>
          </a:p>
          <a:p>
            <a:r>
              <a:rPr lang="en-US" baseline="0" dirty="0" smtClean="0"/>
              <a:t>Have a major challenge of diagnostic accuracy. </a:t>
            </a:r>
          </a:p>
          <a:p>
            <a:r>
              <a:rPr lang="en-US" baseline="0" dirty="0" smtClean="0"/>
              <a:t>No room for distress—normal emotional responses to life circumstances.</a:t>
            </a:r>
            <a:endParaRPr lang="en-US" dirty="0" smtClean="0"/>
          </a:p>
          <a:p>
            <a:endParaRPr lang="en-US" dirty="0" smtClean="0"/>
          </a:p>
          <a:p>
            <a:r>
              <a:rPr lang="en-US" dirty="0" smtClean="0"/>
              <a:t>New</a:t>
            </a:r>
            <a:r>
              <a:rPr lang="en-US" baseline="0" dirty="0" smtClean="0"/>
              <a:t> example:</a:t>
            </a:r>
          </a:p>
          <a:p>
            <a:r>
              <a:rPr lang="en-US" baseline="0" dirty="0" smtClean="0"/>
              <a:t>FBI – new designation of new threat:  Black Identity Extremists. Over-identifying with our race.  </a:t>
            </a:r>
          </a:p>
          <a:p>
            <a:r>
              <a:rPr lang="en-US" baseline="0" dirty="0" smtClean="0"/>
              <a:t>(Not White </a:t>
            </a:r>
            <a:r>
              <a:rPr lang="en-US" baseline="0" dirty="0" err="1" smtClean="0"/>
              <a:t>Nationism</a:t>
            </a:r>
            <a:r>
              <a:rPr lang="en-US" baseline="0" dirty="0" smtClean="0"/>
              <a:t>, Neo Nazi-ism)</a:t>
            </a:r>
          </a:p>
        </p:txBody>
      </p:sp>
      <p:sp>
        <p:nvSpPr>
          <p:cNvPr id="4" name="Slide Number Placeholder 3"/>
          <p:cNvSpPr>
            <a:spLocks noGrp="1"/>
          </p:cNvSpPr>
          <p:nvPr>
            <p:ph type="sldNum" sz="quarter" idx="10"/>
          </p:nvPr>
        </p:nvSpPr>
        <p:spPr/>
        <p:txBody>
          <a:bodyPr/>
          <a:lstStyle/>
          <a:p>
            <a:fld id="{7CE90982-2EAA-4D6C-9F98-14E4699F563D}" type="slidenum">
              <a:rPr lang="en-US" smtClean="0"/>
              <a:t>26</a:t>
            </a:fld>
            <a:endParaRPr lang="en-US"/>
          </a:p>
        </p:txBody>
      </p:sp>
    </p:spTree>
    <p:extLst>
      <p:ext uri="{BB962C8B-B14F-4D97-AF65-F5344CB8AC3E}">
        <p14:creationId xmlns:p14="http://schemas.microsoft.com/office/powerpoint/2010/main" val="2128599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it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5813" y="438150"/>
            <a:ext cx="30622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809626" y="2571750"/>
            <a:ext cx="7800975" cy="857250"/>
          </a:xfrm>
        </p:spPr>
        <p:txBody>
          <a:bodyPr/>
          <a:lstStyle>
            <a:lvl1pPr>
              <a:defRPr>
                <a:solidFill>
                  <a:schemeClr val="bg1"/>
                </a:solidFill>
              </a:defRPr>
            </a:lvl1pPr>
          </a:lstStyle>
          <a:p>
            <a:r>
              <a:rPr lang="en-US" smtClean="0"/>
              <a:t>Click to edit Master title style</a:t>
            </a:r>
            <a:endParaRPr lang="en-US"/>
          </a:p>
        </p:txBody>
      </p:sp>
      <p:sp>
        <p:nvSpPr>
          <p:cNvPr id="2052" name="Rectangle 4"/>
          <p:cNvSpPr>
            <a:spLocks noGrp="1" noChangeArrowheads="1"/>
          </p:cNvSpPr>
          <p:nvPr>
            <p:ph type="subTitle" idx="1"/>
          </p:nvPr>
        </p:nvSpPr>
        <p:spPr bwMode="white">
          <a:xfrm>
            <a:off x="809626" y="3457575"/>
            <a:ext cx="7800975" cy="685800"/>
          </a:xfrm>
        </p:spPr>
        <p:txBody>
          <a:bodyPr/>
          <a:lstStyle>
            <a:lvl1pPr marL="0" indent="0">
              <a:buFontTx/>
              <a:buNone/>
              <a:defRPr sz="2400">
                <a:solidFill>
                  <a:schemeClr val="bg1"/>
                </a:solidFill>
              </a:defRPr>
            </a:lvl1pPr>
          </a:lstStyle>
          <a:p>
            <a:r>
              <a:rPr lang="en-US" smtClean="0"/>
              <a:t>Click to edit Master subtitle style</a:t>
            </a:r>
            <a:endParaRPr lang="en-US"/>
          </a:p>
        </p:txBody>
      </p:sp>
      <p:sp>
        <p:nvSpPr>
          <p:cNvPr id="6" name="Date Placeholder 5"/>
          <p:cNvSpPr>
            <a:spLocks noGrp="1" noChangeArrowheads="1"/>
          </p:cNvSpPr>
          <p:nvPr>
            <p:ph type="dt" sz="half" idx="10"/>
          </p:nvPr>
        </p:nvSpPr>
        <p:spPr bwMode="white">
          <a:xfrm>
            <a:off x="819150" y="4648200"/>
            <a:ext cx="1905000" cy="285750"/>
          </a:xfrm>
        </p:spPr>
        <p:txBody>
          <a:bodyPr/>
          <a:lstStyle>
            <a:lvl1pPr>
              <a:defRPr smtClean="0">
                <a:solidFill>
                  <a:schemeClr val="bg1"/>
                </a:solidFill>
              </a:defRPr>
            </a:lvl1pPr>
          </a:lstStyle>
          <a:p>
            <a:pPr>
              <a:defRPr/>
            </a:pPr>
            <a:fld id="{C3B0B035-FC11-4243-8E61-D5F0A2D5D976}" type="datetime4">
              <a:rPr lang="en-US"/>
              <a:pPr>
                <a:defRPr/>
              </a:pPr>
              <a:t>August 17, 2018</a:t>
            </a:fld>
            <a:endParaRPr lang="en-US">
              <a:latin typeface="Times" charset="0"/>
            </a:endParaRPr>
          </a:p>
        </p:txBody>
      </p:sp>
      <p:sp>
        <p:nvSpPr>
          <p:cNvPr id="7" name="Footer Placeholder 6"/>
          <p:cNvSpPr>
            <a:spLocks noGrp="1" noChangeArrowheads="1"/>
          </p:cNvSpPr>
          <p:nvPr>
            <p:ph type="ftr" sz="quarter" idx="11"/>
          </p:nvPr>
        </p:nvSpPr>
        <p:spPr bwMode="white">
          <a:xfrm>
            <a:off x="3124200" y="4648200"/>
            <a:ext cx="2895600" cy="285750"/>
          </a:xfrm>
        </p:spPr>
        <p:txBody>
          <a:bodyPr/>
          <a:lstStyle>
            <a:lvl1pPr>
              <a:defRPr>
                <a:solidFill>
                  <a:schemeClr val="bg1"/>
                </a:solidFill>
              </a:defRPr>
            </a:lvl1pPr>
          </a:lstStyle>
          <a:p>
            <a:pPr>
              <a:defRPr/>
            </a:pPr>
            <a:endParaRPr lang="en-US"/>
          </a:p>
        </p:txBody>
      </p:sp>
      <p:sp>
        <p:nvSpPr>
          <p:cNvPr id="8" name="Slide Number Placeholder 7"/>
          <p:cNvSpPr>
            <a:spLocks noGrp="1" noChangeArrowheads="1"/>
          </p:cNvSpPr>
          <p:nvPr>
            <p:ph type="sldNum" sz="quarter" idx="12"/>
          </p:nvPr>
        </p:nvSpPr>
        <p:spPr bwMode="white">
          <a:xfrm>
            <a:off x="6705600" y="4648200"/>
            <a:ext cx="1905000" cy="285750"/>
          </a:xfrm>
        </p:spPr>
        <p:txBody>
          <a:bodyPr/>
          <a:lstStyle>
            <a:lvl1pPr>
              <a:defRPr>
                <a:solidFill>
                  <a:schemeClr val="bg1"/>
                </a:solidFill>
              </a:defRPr>
            </a:lvl1pPr>
          </a:lstStyle>
          <a:p>
            <a:fld id="{F40BD605-C4C3-465A-8AB1-717C55196845}" type="slidenum">
              <a:rPr lang="en-US" altLang="en-US"/>
              <a:pPr/>
              <a:t>‹#›</a:t>
            </a:fld>
            <a:endParaRPr lang="en-US" altLang="en-US"/>
          </a:p>
        </p:txBody>
      </p:sp>
    </p:spTree>
    <p:extLst>
      <p:ext uri="{BB962C8B-B14F-4D97-AF65-F5344CB8AC3E}">
        <p14:creationId xmlns:p14="http://schemas.microsoft.com/office/powerpoint/2010/main" val="250312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7C38EC2C-84D0-42E1-8A1D-97FFD55B2669}" type="datetime4">
              <a:rPr lang="en-US"/>
              <a:pPr>
                <a:defRPr/>
              </a:pPr>
              <a:t>August 17, 2018</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8CF790-066C-4310-9C5C-79DD049C824F}"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07251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92894"/>
            <a:ext cx="1943100" cy="42791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292894"/>
            <a:ext cx="5676900" cy="42791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F29781AC-B4DC-4C08-9CD5-EEC2CA741F51}" type="datetime4">
              <a:rPr lang="en-US"/>
              <a:pPr>
                <a:defRPr/>
              </a:pPr>
              <a:t>August 17, 2018</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FA5800-C975-4879-9F37-607D22A81DEF}"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56536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574675"/>
            <a:ext cx="8308974" cy="857250"/>
          </a:xfrm>
        </p:spPr>
        <p:txBody>
          <a:bodyPr anchor="t" anchorCtr="0"/>
          <a:lstStyle/>
          <a:p>
            <a:r>
              <a:rPr lang="en-US" dirty="0"/>
              <a:t>Click to edit Master title style</a:t>
            </a:r>
          </a:p>
        </p:txBody>
      </p:sp>
      <p:sp>
        <p:nvSpPr>
          <p:cNvPr id="3" name="Content Placeholder 2"/>
          <p:cNvSpPr>
            <a:spLocks noGrp="1"/>
          </p:cNvSpPr>
          <p:nvPr>
            <p:ph idx="1"/>
          </p:nvPr>
        </p:nvSpPr>
        <p:spPr>
          <a:xfrm>
            <a:off x="382252" y="1518193"/>
            <a:ext cx="8304563" cy="3076433"/>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0"/>
          <p:cNvSpPr>
            <a:spLocks noGrp="1"/>
          </p:cNvSpPr>
          <p:nvPr>
            <p:ph type="body" sz="quarter" idx="13" hasCustomPrompt="1"/>
          </p:nvPr>
        </p:nvSpPr>
        <p:spPr>
          <a:xfrm>
            <a:off x="382238" y="362423"/>
            <a:ext cx="8304562" cy="257175"/>
          </a:xfrm>
        </p:spPr>
        <p:txBody>
          <a:bodyPr>
            <a:noAutofit/>
          </a:bodyPr>
          <a:lstStyle>
            <a:lvl1pPr marL="0" indent="0">
              <a:buNone/>
              <a:defRPr sz="1400" b="1" spc="130" baseline="0">
                <a:solidFill>
                  <a:schemeClr val="bg1">
                    <a:lumMod val="65000"/>
                  </a:schemeClr>
                </a:solidFill>
                <a:latin typeface="Arial"/>
                <a:cs typeface="Arial"/>
              </a:defRPr>
            </a:lvl1pPr>
          </a:lstStyle>
          <a:p>
            <a:pPr lvl="0"/>
            <a:r>
              <a:rPr lang="en-US" dirty="0"/>
              <a:t>SECTION TITLE HERE</a:t>
            </a:r>
          </a:p>
        </p:txBody>
      </p:sp>
    </p:spTree>
    <p:extLst>
      <p:ext uri="{BB962C8B-B14F-4D97-AF65-F5344CB8AC3E}">
        <p14:creationId xmlns:p14="http://schemas.microsoft.com/office/powerpoint/2010/main" val="3701887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89" indent="0" algn="ctr">
              <a:buNone/>
              <a:defRPr>
                <a:solidFill>
                  <a:schemeClr val="tx1">
                    <a:tint val="75000"/>
                  </a:schemeClr>
                </a:solidFill>
              </a:defRPr>
            </a:lvl2pPr>
            <a:lvl3pPr marL="913577" indent="0" algn="ctr">
              <a:buNone/>
              <a:defRPr>
                <a:solidFill>
                  <a:schemeClr val="tx1">
                    <a:tint val="75000"/>
                  </a:schemeClr>
                </a:solidFill>
              </a:defRPr>
            </a:lvl3pPr>
            <a:lvl4pPr marL="1370366" indent="0" algn="ctr">
              <a:buNone/>
              <a:defRPr>
                <a:solidFill>
                  <a:schemeClr val="tx1">
                    <a:tint val="75000"/>
                  </a:schemeClr>
                </a:solidFill>
              </a:defRPr>
            </a:lvl4pPr>
            <a:lvl5pPr marL="1827154" indent="0" algn="ctr">
              <a:buNone/>
              <a:defRPr>
                <a:solidFill>
                  <a:schemeClr val="tx1">
                    <a:tint val="75000"/>
                  </a:schemeClr>
                </a:solidFill>
              </a:defRPr>
            </a:lvl5pPr>
            <a:lvl6pPr marL="2283943" indent="0" algn="ctr">
              <a:buNone/>
              <a:defRPr>
                <a:solidFill>
                  <a:schemeClr val="tx1">
                    <a:tint val="75000"/>
                  </a:schemeClr>
                </a:solidFill>
              </a:defRPr>
            </a:lvl6pPr>
            <a:lvl7pPr marL="2740731" indent="0" algn="ctr">
              <a:buNone/>
              <a:defRPr>
                <a:solidFill>
                  <a:schemeClr val="tx1">
                    <a:tint val="75000"/>
                  </a:schemeClr>
                </a:solidFill>
              </a:defRPr>
            </a:lvl7pPr>
            <a:lvl8pPr marL="3197520" indent="0" algn="ctr">
              <a:buNone/>
              <a:defRPr>
                <a:solidFill>
                  <a:schemeClr val="tx1">
                    <a:tint val="75000"/>
                  </a:schemeClr>
                </a:solidFill>
              </a:defRPr>
            </a:lvl8pPr>
            <a:lvl9pPr marL="365430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285436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66415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996"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998">
                <a:solidFill>
                  <a:schemeClr val="tx1">
                    <a:tint val="75000"/>
                  </a:schemeClr>
                </a:solidFill>
              </a:defRPr>
            </a:lvl1pPr>
            <a:lvl2pPr marL="456789" indent="0">
              <a:buNone/>
              <a:defRPr sz="1798">
                <a:solidFill>
                  <a:schemeClr val="tx1">
                    <a:tint val="75000"/>
                  </a:schemeClr>
                </a:solidFill>
              </a:defRPr>
            </a:lvl2pPr>
            <a:lvl3pPr marL="913577" indent="0">
              <a:buNone/>
              <a:defRPr sz="1599">
                <a:solidFill>
                  <a:schemeClr val="tx1">
                    <a:tint val="75000"/>
                  </a:schemeClr>
                </a:solidFill>
              </a:defRPr>
            </a:lvl3pPr>
            <a:lvl4pPr marL="1370366" indent="0">
              <a:buNone/>
              <a:defRPr sz="1399">
                <a:solidFill>
                  <a:schemeClr val="tx1">
                    <a:tint val="75000"/>
                  </a:schemeClr>
                </a:solidFill>
              </a:defRPr>
            </a:lvl4pPr>
            <a:lvl5pPr marL="1827154" indent="0">
              <a:buNone/>
              <a:defRPr sz="1399">
                <a:solidFill>
                  <a:schemeClr val="tx1">
                    <a:tint val="75000"/>
                  </a:schemeClr>
                </a:solidFill>
              </a:defRPr>
            </a:lvl5pPr>
            <a:lvl6pPr marL="2283943" indent="0">
              <a:buNone/>
              <a:defRPr sz="1399">
                <a:solidFill>
                  <a:schemeClr val="tx1">
                    <a:tint val="75000"/>
                  </a:schemeClr>
                </a:solidFill>
              </a:defRPr>
            </a:lvl6pPr>
            <a:lvl7pPr marL="2740731" indent="0">
              <a:buNone/>
              <a:defRPr sz="1399">
                <a:solidFill>
                  <a:schemeClr val="tx1">
                    <a:tint val="75000"/>
                  </a:schemeClr>
                </a:solidFill>
              </a:defRPr>
            </a:lvl7pPr>
            <a:lvl8pPr marL="3197520" indent="0">
              <a:buNone/>
              <a:defRPr sz="1399">
                <a:solidFill>
                  <a:schemeClr val="tx1">
                    <a:tint val="75000"/>
                  </a:schemeClr>
                </a:solidFill>
              </a:defRPr>
            </a:lvl8pPr>
            <a:lvl9pPr marL="3654308" indent="0">
              <a:buNone/>
              <a:defRPr sz="13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0A659-11B8-8E41-9AC8-9727A97C0372}"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824305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1304"/>
            <a:ext cx="4038600" cy="2547938"/>
          </a:xfrm>
        </p:spPr>
        <p:txBody>
          <a:bodyPr/>
          <a:lstStyle>
            <a:lvl1pPr>
              <a:defRPr sz="2797"/>
            </a:lvl1pPr>
            <a:lvl2pPr>
              <a:defRPr sz="2398"/>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1304"/>
            <a:ext cx="4038600" cy="2547938"/>
          </a:xfrm>
        </p:spPr>
        <p:txBody>
          <a:bodyPr/>
          <a:lstStyle>
            <a:lvl1pPr>
              <a:defRPr sz="2797"/>
            </a:lvl1pPr>
            <a:lvl2pPr>
              <a:defRPr sz="2398"/>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0A659-11B8-8E41-9AC8-9727A97C0372}"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96106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398" b="1"/>
            </a:lvl1pPr>
            <a:lvl2pPr marL="456789" indent="0">
              <a:buNone/>
              <a:defRPr sz="1998" b="1"/>
            </a:lvl2pPr>
            <a:lvl3pPr marL="913577" indent="0">
              <a:buNone/>
              <a:defRPr sz="1798" b="1"/>
            </a:lvl3pPr>
            <a:lvl4pPr marL="1370366" indent="0">
              <a:buNone/>
              <a:defRPr sz="1599" b="1"/>
            </a:lvl4pPr>
            <a:lvl5pPr marL="1827154" indent="0">
              <a:buNone/>
              <a:defRPr sz="1599" b="1"/>
            </a:lvl5pPr>
            <a:lvl6pPr marL="2283943" indent="0">
              <a:buNone/>
              <a:defRPr sz="1599" b="1"/>
            </a:lvl6pPr>
            <a:lvl7pPr marL="2740731" indent="0">
              <a:buNone/>
              <a:defRPr sz="1599" b="1"/>
            </a:lvl7pPr>
            <a:lvl8pPr marL="3197520" indent="0">
              <a:buNone/>
              <a:defRPr sz="1599" b="1"/>
            </a:lvl8pPr>
            <a:lvl9pPr marL="3654308" indent="0">
              <a:buNone/>
              <a:defRPr sz="1599"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98"/>
            </a:lvl1pPr>
            <a:lvl2pPr>
              <a:defRPr sz="1998"/>
            </a:lvl2pPr>
            <a:lvl3pPr>
              <a:defRPr sz="1798"/>
            </a:lvl3pPr>
            <a:lvl4pPr>
              <a:defRPr sz="1599"/>
            </a:lvl4pPr>
            <a:lvl5pPr>
              <a:defRPr sz="1599"/>
            </a:lvl5pPr>
            <a:lvl6pPr>
              <a:defRPr sz="1599"/>
            </a:lvl6pPr>
            <a:lvl7pPr>
              <a:defRPr sz="1599"/>
            </a:lvl7pPr>
            <a:lvl8pPr>
              <a:defRPr sz="1599"/>
            </a:lvl8pPr>
            <a:lvl9pPr>
              <a:defRPr sz="15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398" b="1"/>
            </a:lvl1pPr>
            <a:lvl2pPr marL="456789" indent="0">
              <a:buNone/>
              <a:defRPr sz="1998" b="1"/>
            </a:lvl2pPr>
            <a:lvl3pPr marL="913577" indent="0">
              <a:buNone/>
              <a:defRPr sz="1798" b="1"/>
            </a:lvl3pPr>
            <a:lvl4pPr marL="1370366" indent="0">
              <a:buNone/>
              <a:defRPr sz="1599" b="1"/>
            </a:lvl4pPr>
            <a:lvl5pPr marL="1827154" indent="0">
              <a:buNone/>
              <a:defRPr sz="1599" b="1"/>
            </a:lvl5pPr>
            <a:lvl6pPr marL="2283943" indent="0">
              <a:buNone/>
              <a:defRPr sz="1599" b="1"/>
            </a:lvl6pPr>
            <a:lvl7pPr marL="2740731" indent="0">
              <a:buNone/>
              <a:defRPr sz="1599" b="1"/>
            </a:lvl7pPr>
            <a:lvl8pPr marL="3197520" indent="0">
              <a:buNone/>
              <a:defRPr sz="1599" b="1"/>
            </a:lvl8pPr>
            <a:lvl9pPr marL="3654308" indent="0">
              <a:buNone/>
              <a:defRPr sz="1599"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398"/>
            </a:lvl1pPr>
            <a:lvl2pPr>
              <a:defRPr sz="1998"/>
            </a:lvl2pPr>
            <a:lvl3pPr>
              <a:defRPr sz="1798"/>
            </a:lvl3pPr>
            <a:lvl4pPr>
              <a:defRPr sz="1599"/>
            </a:lvl4pPr>
            <a:lvl5pPr>
              <a:defRPr sz="1599"/>
            </a:lvl5pPr>
            <a:lvl6pPr>
              <a:defRPr sz="1599"/>
            </a:lvl6pPr>
            <a:lvl7pPr>
              <a:defRPr sz="1599"/>
            </a:lvl7pPr>
            <a:lvl8pPr>
              <a:defRPr sz="1599"/>
            </a:lvl8pPr>
            <a:lvl9pPr>
              <a:defRPr sz="15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0A659-11B8-8E41-9AC8-9727A97C0372}"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497622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0A659-11B8-8E41-9AC8-9727A97C0372}"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933258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0A659-11B8-8E41-9AC8-9727A97C0372}"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24057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9FA48F58-EF68-4126-8781-507559DC6D75}" type="datetime4">
              <a:rPr lang="en-US"/>
              <a:pPr>
                <a:defRPr/>
              </a:pPr>
              <a:t>August 17, 2018</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9D0D93-0576-4C29-8F30-E72FFD9E2AFB}"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040039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1998" b="1"/>
            </a:lvl1pPr>
          </a:lstStyle>
          <a:p>
            <a:r>
              <a:rPr lang="en-US" smtClean="0"/>
              <a:t>Click to edit Master title style</a:t>
            </a:r>
            <a:endParaRPr lang="en-US"/>
          </a:p>
        </p:txBody>
      </p:sp>
      <p:sp>
        <p:nvSpPr>
          <p:cNvPr id="3" name="Content Placeholder 2"/>
          <p:cNvSpPr>
            <a:spLocks noGrp="1"/>
          </p:cNvSpPr>
          <p:nvPr>
            <p:ph idx="1"/>
          </p:nvPr>
        </p:nvSpPr>
        <p:spPr>
          <a:xfrm>
            <a:off x="3575050" y="204787"/>
            <a:ext cx="5111750" cy="438983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399"/>
            </a:lvl1pPr>
            <a:lvl2pPr marL="456789" indent="0">
              <a:buNone/>
              <a:defRPr sz="1199"/>
            </a:lvl2pPr>
            <a:lvl3pPr marL="913577" indent="0">
              <a:buNone/>
              <a:defRPr sz="999"/>
            </a:lvl3pPr>
            <a:lvl4pPr marL="1370366" indent="0">
              <a:buNone/>
              <a:defRPr sz="899"/>
            </a:lvl4pPr>
            <a:lvl5pPr marL="1827154" indent="0">
              <a:buNone/>
              <a:defRPr sz="899"/>
            </a:lvl5pPr>
            <a:lvl6pPr marL="2283943" indent="0">
              <a:buNone/>
              <a:defRPr sz="899"/>
            </a:lvl6pPr>
            <a:lvl7pPr marL="2740731" indent="0">
              <a:buNone/>
              <a:defRPr sz="899"/>
            </a:lvl7pPr>
            <a:lvl8pPr marL="3197520" indent="0">
              <a:buNone/>
              <a:defRPr sz="899"/>
            </a:lvl8pPr>
            <a:lvl9pPr marL="3654308" indent="0">
              <a:buNone/>
              <a:defRPr sz="89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837687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3"/>
          </a:xfrm>
        </p:spPr>
        <p:txBody>
          <a:bodyPr anchor="b"/>
          <a:lstStyle>
            <a:lvl1pPr algn="l">
              <a:defRPr sz="1998"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2"/>
            <a:ext cx="5486400" cy="3086100"/>
          </a:xfrm>
        </p:spPr>
        <p:txBody>
          <a:bodyPr/>
          <a:lstStyle>
            <a:lvl1pPr marL="0" indent="0">
              <a:buNone/>
              <a:defRPr sz="3197"/>
            </a:lvl1pPr>
            <a:lvl2pPr marL="456789" indent="0">
              <a:buNone/>
              <a:defRPr sz="2797"/>
            </a:lvl2pPr>
            <a:lvl3pPr marL="913577" indent="0">
              <a:buNone/>
              <a:defRPr sz="2398"/>
            </a:lvl3pPr>
            <a:lvl4pPr marL="1370366" indent="0">
              <a:buNone/>
              <a:defRPr sz="1998"/>
            </a:lvl4pPr>
            <a:lvl5pPr marL="1827154" indent="0">
              <a:buNone/>
              <a:defRPr sz="1998"/>
            </a:lvl5pPr>
            <a:lvl6pPr marL="2283943" indent="0">
              <a:buNone/>
              <a:defRPr sz="1998"/>
            </a:lvl6pPr>
            <a:lvl7pPr marL="2740731" indent="0">
              <a:buNone/>
              <a:defRPr sz="1998"/>
            </a:lvl7pPr>
            <a:lvl8pPr marL="3197520" indent="0">
              <a:buNone/>
              <a:defRPr sz="1998"/>
            </a:lvl8pPr>
            <a:lvl9pPr marL="3654308" indent="0">
              <a:buNone/>
              <a:defRPr sz="1998"/>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99"/>
            </a:lvl1pPr>
            <a:lvl2pPr marL="456789" indent="0">
              <a:buNone/>
              <a:defRPr sz="1199"/>
            </a:lvl2pPr>
            <a:lvl3pPr marL="913577" indent="0">
              <a:buNone/>
              <a:defRPr sz="999"/>
            </a:lvl3pPr>
            <a:lvl4pPr marL="1370366" indent="0">
              <a:buNone/>
              <a:defRPr sz="899"/>
            </a:lvl4pPr>
            <a:lvl5pPr marL="1827154" indent="0">
              <a:buNone/>
              <a:defRPr sz="899"/>
            </a:lvl5pPr>
            <a:lvl6pPr marL="2283943" indent="0">
              <a:buNone/>
              <a:defRPr sz="899"/>
            </a:lvl6pPr>
            <a:lvl7pPr marL="2740731" indent="0">
              <a:buNone/>
              <a:defRPr sz="899"/>
            </a:lvl7pPr>
            <a:lvl8pPr marL="3197520" indent="0">
              <a:buNone/>
              <a:defRPr sz="899"/>
            </a:lvl8pPr>
            <a:lvl9pPr marL="3654308" indent="0">
              <a:buNone/>
              <a:defRPr sz="89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1671566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2177275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44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4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0A659-11B8-8E41-9AC8-9727A97C0372}"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a:p>
        </p:txBody>
      </p:sp>
    </p:spTree>
    <p:extLst>
      <p:ext uri="{BB962C8B-B14F-4D97-AF65-F5344CB8AC3E}">
        <p14:creationId xmlns:p14="http://schemas.microsoft.com/office/powerpoint/2010/main" val="361992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mtClean="0"/>
            </a:lvl1pPr>
          </a:lstStyle>
          <a:p>
            <a:pPr>
              <a:defRPr/>
            </a:pPr>
            <a:fld id="{5FB8B020-83C6-449C-9F3F-FF17B2A2C40C}" type="datetime4">
              <a:rPr lang="en-US"/>
              <a:pPr>
                <a:defRPr/>
              </a:pPr>
              <a:t>August 17, 2018</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3D2048-944D-450A-8F85-BC22BFF8B768}"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23924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2025"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357CF200-2471-488F-AE9F-CF918078B191}" type="datetime4">
              <a:rPr lang="en-US"/>
              <a:pPr>
                <a:defRPr/>
              </a:pPr>
              <a:t>August 17, 2018</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74786C0-CF99-4F22-A961-EAEE971888A3}"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60437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BB1AFC73-A824-49F5-8B47-3BC8C95BA508}" type="datetime4">
              <a:rPr lang="en-US"/>
              <a:pPr>
                <a:defRPr/>
              </a:pPr>
              <a:t>August 17, 2018</a:t>
            </a:fld>
            <a:endParaRPr lang="en-US">
              <a:latin typeface="Times" charset="0"/>
            </a:endParaRP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3EE92A24-F96E-4238-835A-AEFAB4D08E83}"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05925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734F2FED-3067-48B9-B471-F53D9F8D828F}" type="datetime4">
              <a:rPr lang="en-US"/>
              <a:pPr>
                <a:defRPr/>
              </a:pPr>
              <a:t>August 17, 2018</a:t>
            </a:fld>
            <a:endParaRPr lang="en-US">
              <a:latin typeface="Times" charset="0"/>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233BC087-6C25-4017-B1EA-5583CD7679A7}"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0061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AABA0270-5D1A-4C8F-B67F-1F2AD154FAEE}" type="datetime4">
              <a:rPr lang="en-US"/>
              <a:pPr>
                <a:defRPr/>
              </a:pPr>
              <a:t>August 17, 2018</a:t>
            </a:fld>
            <a:endParaRPr lang="en-US">
              <a:latin typeface="Times" charset="0"/>
            </a:endParaRP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A2292226-7637-4990-BA81-C3F9394CCB22}"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417556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mtClean="0"/>
            </a:lvl1pPr>
          </a:lstStyle>
          <a:p>
            <a:pPr>
              <a:defRPr/>
            </a:pPr>
            <a:fld id="{3B3C4FC8-88D5-4DD2-A885-6FBBE14755D7}" type="datetime4">
              <a:rPr lang="en-US"/>
              <a:pPr>
                <a:defRPr/>
              </a:pPr>
              <a:t>August 17, 2018</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92C002D-3486-447D-BAB1-93E9524F96DE}"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82421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mtClean="0"/>
            </a:lvl1pPr>
          </a:lstStyle>
          <a:p>
            <a:pPr>
              <a:defRPr/>
            </a:pPr>
            <a:fld id="{38D9EA8A-BB9A-4AD4-82DD-75E103D3508F}" type="datetime4">
              <a:rPr lang="en-US"/>
              <a:pPr>
                <a:defRPr/>
              </a:pPr>
              <a:t>August 17, 2018</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39B767C-450F-4E5B-A9E7-2FDEF59024D6}"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55137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black">
          <a:xfrm>
            <a:off x="809625" y="293688"/>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black">
          <a:xfrm>
            <a:off x="809625"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black">
          <a:xfrm>
            <a:off x="809625" y="474345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rgbClr val="254B8E"/>
                </a:solidFill>
                <a:latin typeface="Arial" pitchFamily="34" charset="0"/>
                <a:ea typeface="MS PGothic" pitchFamily="34" charset="-128"/>
              </a:defRPr>
            </a:lvl1pPr>
          </a:lstStyle>
          <a:p>
            <a:pPr>
              <a:defRPr/>
            </a:pPr>
            <a:fld id="{66467EFD-B03D-4C47-BA0C-E37499F2DE6E}" type="datetime4">
              <a:rPr lang="en-US"/>
              <a:pPr>
                <a:defRPr/>
              </a:pPr>
              <a:t>August 17, 2018</a:t>
            </a:fld>
            <a:endParaRPr lang="en-US"/>
          </a:p>
        </p:txBody>
      </p:sp>
      <p:sp>
        <p:nvSpPr>
          <p:cNvPr id="1029" name="Rectangle 5"/>
          <p:cNvSpPr>
            <a:spLocks noGrp="1" noChangeArrowheads="1"/>
          </p:cNvSpPr>
          <p:nvPr>
            <p:ph type="ftr" sz="quarter" idx="3"/>
          </p:nvPr>
        </p:nvSpPr>
        <p:spPr bwMode="black">
          <a:xfrm>
            <a:off x="3124200" y="474345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black">
          <a:xfrm>
            <a:off x="6667500" y="474345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Arial" panose="020B0604020202020204" pitchFamily="34" charset="0"/>
              </a:defRPr>
            </a:lvl1pPr>
          </a:lstStyle>
          <a:p>
            <a:fld id="{E1B73DAF-C773-45B2-8C4E-DBB7906D41DF}" type="slidenum">
              <a:rPr lang="en-US" altLang="en-US"/>
              <a:pPr/>
              <a:t>‹#›</a:t>
            </a:fld>
            <a:endParaRPr lang="en-US" altLang="en-US">
              <a:solidFill>
                <a:srgbClr val="002C77"/>
              </a:solidFill>
            </a:endParaRPr>
          </a:p>
        </p:txBody>
      </p:sp>
      <p:pic>
        <p:nvPicPr>
          <p:cNvPr id="1032" name="Picture 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535863" y="285750"/>
            <a:ext cx="1531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82" r:id="rId12"/>
  </p:sldLayoutIdLst>
  <p:hf hdr="0"/>
  <p:txStyles>
    <p:titleStyle>
      <a:lvl1pPr algn="l" rtl="0" eaLnBrk="1" fontAlgn="base" hangingPunct="1">
        <a:spcBef>
          <a:spcPct val="0"/>
        </a:spcBef>
        <a:spcAft>
          <a:spcPct val="0"/>
        </a:spcAft>
        <a:defRPr sz="3600" b="1">
          <a:solidFill>
            <a:srgbClr val="254B8E"/>
          </a:solidFill>
          <a:latin typeface="+mj-lt"/>
          <a:ea typeface="ＭＳ Ｐゴシック" panose="020B0600070205080204" pitchFamily="34" charset="-128"/>
          <a:cs typeface="+mj-cs"/>
        </a:defRPr>
      </a:lvl1pPr>
      <a:lvl2pPr algn="l" rtl="0" eaLnBrk="1" fontAlgn="base" hangingPunct="1">
        <a:spcBef>
          <a:spcPct val="0"/>
        </a:spcBef>
        <a:spcAft>
          <a:spcPct val="0"/>
        </a:spcAft>
        <a:defRPr sz="3600" b="1">
          <a:solidFill>
            <a:srgbClr val="254B8E"/>
          </a:solidFill>
          <a:latin typeface="Arial" charset="0"/>
          <a:ea typeface="ＭＳ Ｐゴシック" panose="020B0600070205080204" pitchFamily="34" charset="-128"/>
        </a:defRPr>
      </a:lvl2pPr>
      <a:lvl3pPr algn="l" rtl="0" eaLnBrk="1" fontAlgn="base" hangingPunct="1">
        <a:spcBef>
          <a:spcPct val="0"/>
        </a:spcBef>
        <a:spcAft>
          <a:spcPct val="0"/>
        </a:spcAft>
        <a:defRPr sz="3600" b="1">
          <a:solidFill>
            <a:srgbClr val="254B8E"/>
          </a:solidFill>
          <a:latin typeface="Arial" charset="0"/>
          <a:ea typeface="ＭＳ Ｐゴシック" panose="020B0600070205080204" pitchFamily="34" charset="-128"/>
        </a:defRPr>
      </a:lvl3pPr>
      <a:lvl4pPr algn="l" rtl="0" eaLnBrk="1" fontAlgn="base" hangingPunct="1">
        <a:spcBef>
          <a:spcPct val="0"/>
        </a:spcBef>
        <a:spcAft>
          <a:spcPct val="0"/>
        </a:spcAft>
        <a:defRPr sz="3600" b="1">
          <a:solidFill>
            <a:srgbClr val="254B8E"/>
          </a:solidFill>
          <a:latin typeface="Arial" charset="0"/>
          <a:ea typeface="ＭＳ Ｐゴシック" panose="020B0600070205080204" pitchFamily="34" charset="-128"/>
        </a:defRPr>
      </a:lvl4pPr>
      <a:lvl5pPr algn="l" rtl="0" eaLnBrk="1" fontAlgn="base" hangingPunct="1">
        <a:spcBef>
          <a:spcPct val="0"/>
        </a:spcBef>
        <a:spcAft>
          <a:spcPct val="0"/>
        </a:spcAft>
        <a:defRPr sz="3600" b="1">
          <a:solidFill>
            <a:srgbClr val="254B8E"/>
          </a:solidFill>
          <a:latin typeface="Arial" charset="0"/>
          <a:ea typeface="ＭＳ Ｐゴシック" panose="020B0600070205080204" pitchFamily="34"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ＭＳ Ｐゴシック" panose="020B0600070205080204" pitchFamily="34" charset="-128"/>
          <a:cs typeface="+mn-cs"/>
        </a:defRPr>
      </a:lvl1pPr>
      <a:lvl2pPr marL="742950" indent="-285750" algn="l" rtl="0" eaLnBrk="1" fontAlgn="base" hangingPunct="1">
        <a:spcBef>
          <a:spcPct val="20000"/>
        </a:spcBef>
        <a:spcAft>
          <a:spcPct val="0"/>
        </a:spcAft>
        <a:buChar char="–"/>
        <a:defRPr sz="2800">
          <a:solidFill>
            <a:srgbClr val="254B8E"/>
          </a:solidFill>
          <a:latin typeface="+mn-lt"/>
          <a:ea typeface="ＭＳ Ｐゴシック" panose="020B0600070205080204" pitchFamily="34" charset="-128"/>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panose="020B0600070205080204" pitchFamily="34" charset="-128"/>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panose="020B0600070205080204" pitchFamily="34" charset="-128"/>
        </a:defRPr>
      </a:lvl4pPr>
      <a:lvl5pPr marL="2057400" indent="-228600" algn="l" rtl="0" eaLnBrk="1" fontAlgn="base" hangingPunct="1">
        <a:spcBef>
          <a:spcPct val="20000"/>
        </a:spcBef>
        <a:spcAft>
          <a:spcPct val="0"/>
        </a:spcAft>
        <a:buChar char="»"/>
        <a:defRPr sz="2000">
          <a:solidFill>
            <a:srgbClr val="254B8E"/>
          </a:solidFill>
          <a:latin typeface="+mn-lt"/>
          <a:ea typeface="ＭＳ Ｐゴシック" panose="020B0600070205080204" pitchFamily="34" charset="-128"/>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8548"/>
            <a:ext cx="8229600" cy="484680"/>
          </a:xfrm>
          <a:prstGeom prst="rect">
            <a:avLst/>
          </a:prstGeom>
        </p:spPr>
        <p:txBody>
          <a:bodyPr vert="horz" lIns="91440" tIns="45720" rIns="91440" bIns="45720" rtlCol="0" anchor="ctr">
            <a:noAutofit/>
          </a:bodyPr>
          <a:lstStyle/>
          <a:p>
            <a:r>
              <a:rPr lang="en-US" dirty="0" smtClean="0"/>
              <a:t>Headline Here</a:t>
            </a:r>
            <a:endParaRPr lang="en-US" dirty="0"/>
          </a:p>
        </p:txBody>
      </p:sp>
      <p:sp>
        <p:nvSpPr>
          <p:cNvPr id="3" name="Text Placeholder 2"/>
          <p:cNvSpPr>
            <a:spLocks noGrp="1"/>
          </p:cNvSpPr>
          <p:nvPr>
            <p:ph type="body" idx="1"/>
          </p:nvPr>
        </p:nvSpPr>
        <p:spPr>
          <a:xfrm>
            <a:off x="457200" y="1309346"/>
            <a:ext cx="8229600" cy="3285277"/>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4767264"/>
            <a:ext cx="2133600" cy="273843"/>
          </a:xfrm>
          <a:prstGeom prst="rect">
            <a:avLst/>
          </a:prstGeom>
        </p:spPr>
        <p:txBody>
          <a:bodyPr vert="horz" lIns="91440" tIns="45720" rIns="91440" bIns="45720" rtlCol="0" anchor="ctr"/>
          <a:lstStyle>
            <a:lvl1pPr algn="l">
              <a:defRPr sz="1199">
                <a:solidFill>
                  <a:schemeClr val="tx1">
                    <a:tint val="75000"/>
                  </a:schemeClr>
                </a:solidFill>
              </a:defRPr>
            </a:lvl1pPr>
          </a:lstStyle>
          <a:p>
            <a:fld id="{FE20A659-11B8-8E41-9AC8-9727A97C0372}" type="datetimeFigureOut">
              <a:rPr lang="en-US" smtClean="0"/>
              <a:t>8/17/2018</a:t>
            </a:fld>
            <a:endParaRPr lang="en-US"/>
          </a:p>
        </p:txBody>
      </p:sp>
      <p:sp>
        <p:nvSpPr>
          <p:cNvPr id="5" name="Footer Placeholder 4"/>
          <p:cNvSpPr>
            <a:spLocks noGrp="1"/>
          </p:cNvSpPr>
          <p:nvPr>
            <p:ph type="ftr" sz="quarter" idx="3"/>
          </p:nvPr>
        </p:nvSpPr>
        <p:spPr>
          <a:xfrm>
            <a:off x="3124200" y="4767264"/>
            <a:ext cx="2895600" cy="273843"/>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3"/>
          </a:xfrm>
          <a:prstGeom prst="rect">
            <a:avLst/>
          </a:prstGeom>
        </p:spPr>
        <p:txBody>
          <a:bodyPr vert="horz" lIns="91440" tIns="45720" rIns="91440" bIns="45720" rtlCol="0" anchor="ctr"/>
          <a:lstStyle>
            <a:lvl1pPr algn="r">
              <a:defRPr sz="1199">
                <a:solidFill>
                  <a:schemeClr val="tx1">
                    <a:tint val="75000"/>
                  </a:schemeClr>
                </a:solidFill>
              </a:defRPr>
            </a:lvl1pPr>
          </a:lstStyle>
          <a:p>
            <a:fld id="{74C6E7D4-4D97-9940-B173-4C0F5037F33F}" type="slidenum">
              <a:rPr lang="en-US" smtClean="0"/>
              <a:t>‹#›</a:t>
            </a:fld>
            <a:endParaRPr lang="en-US"/>
          </a:p>
        </p:txBody>
      </p:sp>
      <p:pic>
        <p:nvPicPr>
          <p:cNvPr id="8" name="Picture 7"/>
          <p:cNvPicPr>
            <a:picLocks noChangeAspect="1"/>
          </p:cNvPicPr>
          <p:nvPr userDrawn="1"/>
        </p:nvPicPr>
        <p:blipFill>
          <a:blip r:embed="rId13"/>
          <a:stretch>
            <a:fillRect/>
          </a:stretch>
        </p:blipFill>
        <p:spPr>
          <a:xfrm>
            <a:off x="7604760" y="4625072"/>
            <a:ext cx="1203960" cy="293131"/>
          </a:xfrm>
          <a:prstGeom prst="rect">
            <a:avLst/>
          </a:prstGeom>
        </p:spPr>
      </p:pic>
    </p:spTree>
    <p:extLst>
      <p:ext uri="{BB962C8B-B14F-4D97-AF65-F5344CB8AC3E}">
        <p14:creationId xmlns:p14="http://schemas.microsoft.com/office/powerpoint/2010/main" val="135071827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456789" rtl="0" eaLnBrk="1" latinLnBrk="0" hangingPunct="1">
        <a:spcBef>
          <a:spcPct val="0"/>
        </a:spcBef>
        <a:buNone/>
        <a:defRPr sz="3497" b="1" i="0" kern="1200" baseline="0">
          <a:solidFill>
            <a:srgbClr val="0076C0"/>
          </a:solidFill>
          <a:latin typeface="Arial"/>
          <a:ea typeface="+mj-ea"/>
          <a:cs typeface="+mj-cs"/>
        </a:defRPr>
      </a:lvl1pPr>
    </p:titleStyle>
    <p:bodyStyle>
      <a:lvl1pPr marL="342591" indent="-342591" algn="l" defTabSz="456789" rtl="0" eaLnBrk="1" latinLnBrk="0" hangingPunct="1">
        <a:spcBef>
          <a:spcPct val="20000"/>
        </a:spcBef>
        <a:buFont typeface="Arial"/>
        <a:buChar char="•"/>
        <a:defRPr sz="3097" kern="1200">
          <a:solidFill>
            <a:schemeClr val="tx1"/>
          </a:solidFill>
          <a:latin typeface="Arial"/>
          <a:ea typeface="+mn-ea"/>
          <a:cs typeface="+mn-cs"/>
        </a:defRPr>
      </a:lvl1pPr>
      <a:lvl2pPr marL="742281" indent="-285493" algn="l" defTabSz="456789" rtl="0" eaLnBrk="1" latinLnBrk="0" hangingPunct="1">
        <a:spcBef>
          <a:spcPct val="20000"/>
        </a:spcBef>
        <a:buFont typeface="Arial"/>
        <a:buChar char="–"/>
        <a:defRPr sz="2797" kern="1200">
          <a:solidFill>
            <a:schemeClr val="tx1"/>
          </a:solidFill>
          <a:latin typeface="+mn-lt"/>
          <a:ea typeface="+mn-ea"/>
          <a:cs typeface="+mn-cs"/>
        </a:defRPr>
      </a:lvl2pPr>
      <a:lvl3pPr marL="1141971" indent="-228394" algn="l" defTabSz="456789" rtl="0" eaLnBrk="1" latinLnBrk="0" hangingPunct="1">
        <a:spcBef>
          <a:spcPct val="20000"/>
        </a:spcBef>
        <a:buFont typeface="Arial"/>
        <a:buChar char="•"/>
        <a:defRPr sz="2398" kern="1200">
          <a:solidFill>
            <a:schemeClr val="tx1"/>
          </a:solidFill>
          <a:latin typeface="+mn-lt"/>
          <a:ea typeface="+mn-ea"/>
          <a:cs typeface="+mn-cs"/>
        </a:defRPr>
      </a:lvl3pPr>
      <a:lvl4pPr marL="1598760" indent="-228394" algn="l" defTabSz="456789" rtl="0" eaLnBrk="1" latinLnBrk="0" hangingPunct="1">
        <a:spcBef>
          <a:spcPct val="20000"/>
        </a:spcBef>
        <a:buFont typeface="Arial"/>
        <a:buChar char="–"/>
        <a:defRPr sz="1998" kern="1200">
          <a:solidFill>
            <a:schemeClr val="tx1"/>
          </a:solidFill>
          <a:latin typeface="+mn-lt"/>
          <a:ea typeface="+mn-ea"/>
          <a:cs typeface="+mn-cs"/>
        </a:defRPr>
      </a:lvl4pPr>
      <a:lvl5pPr marL="2055548" indent="-228394" algn="l" defTabSz="456789" rtl="0" eaLnBrk="1" latinLnBrk="0" hangingPunct="1">
        <a:spcBef>
          <a:spcPct val="20000"/>
        </a:spcBef>
        <a:buFont typeface="Arial"/>
        <a:buChar char="»"/>
        <a:defRPr sz="1998" kern="1200">
          <a:solidFill>
            <a:schemeClr val="tx1"/>
          </a:solidFill>
          <a:latin typeface="+mn-lt"/>
          <a:ea typeface="+mn-ea"/>
          <a:cs typeface="+mn-cs"/>
        </a:defRPr>
      </a:lvl5pPr>
      <a:lvl6pPr marL="2512337" indent="-228394" algn="l" defTabSz="456789" rtl="0" eaLnBrk="1" latinLnBrk="0" hangingPunct="1">
        <a:spcBef>
          <a:spcPct val="20000"/>
        </a:spcBef>
        <a:buFont typeface="Arial"/>
        <a:buChar char="•"/>
        <a:defRPr sz="1998" kern="1200">
          <a:solidFill>
            <a:schemeClr val="tx1"/>
          </a:solidFill>
          <a:latin typeface="+mn-lt"/>
          <a:ea typeface="+mn-ea"/>
          <a:cs typeface="+mn-cs"/>
        </a:defRPr>
      </a:lvl6pPr>
      <a:lvl7pPr marL="2969125" indent="-228394" algn="l" defTabSz="456789" rtl="0" eaLnBrk="1" latinLnBrk="0" hangingPunct="1">
        <a:spcBef>
          <a:spcPct val="20000"/>
        </a:spcBef>
        <a:buFont typeface="Arial"/>
        <a:buChar char="•"/>
        <a:defRPr sz="1998" kern="1200">
          <a:solidFill>
            <a:schemeClr val="tx1"/>
          </a:solidFill>
          <a:latin typeface="+mn-lt"/>
          <a:ea typeface="+mn-ea"/>
          <a:cs typeface="+mn-cs"/>
        </a:defRPr>
      </a:lvl7pPr>
      <a:lvl8pPr marL="3425914" indent="-228394" algn="l" defTabSz="456789" rtl="0" eaLnBrk="1" latinLnBrk="0" hangingPunct="1">
        <a:spcBef>
          <a:spcPct val="20000"/>
        </a:spcBef>
        <a:buFont typeface="Arial"/>
        <a:buChar char="•"/>
        <a:defRPr sz="1998" kern="1200">
          <a:solidFill>
            <a:schemeClr val="tx1"/>
          </a:solidFill>
          <a:latin typeface="+mn-lt"/>
          <a:ea typeface="+mn-ea"/>
          <a:cs typeface="+mn-cs"/>
        </a:defRPr>
      </a:lvl8pPr>
      <a:lvl9pPr marL="3882702" indent="-228394" algn="l" defTabSz="456789"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789" rtl="0" eaLnBrk="1" latinLnBrk="0" hangingPunct="1">
        <a:defRPr sz="1798" kern="1200">
          <a:solidFill>
            <a:schemeClr val="tx1"/>
          </a:solidFill>
          <a:latin typeface="+mn-lt"/>
          <a:ea typeface="+mn-ea"/>
          <a:cs typeface="+mn-cs"/>
        </a:defRPr>
      </a:lvl1pPr>
      <a:lvl2pPr marL="456789" algn="l" defTabSz="456789" rtl="0" eaLnBrk="1" latinLnBrk="0" hangingPunct="1">
        <a:defRPr sz="1798" kern="1200">
          <a:solidFill>
            <a:schemeClr val="tx1"/>
          </a:solidFill>
          <a:latin typeface="+mn-lt"/>
          <a:ea typeface="+mn-ea"/>
          <a:cs typeface="+mn-cs"/>
        </a:defRPr>
      </a:lvl2pPr>
      <a:lvl3pPr marL="913577" algn="l" defTabSz="456789" rtl="0" eaLnBrk="1" latinLnBrk="0" hangingPunct="1">
        <a:defRPr sz="1798" kern="1200">
          <a:solidFill>
            <a:schemeClr val="tx1"/>
          </a:solidFill>
          <a:latin typeface="+mn-lt"/>
          <a:ea typeface="+mn-ea"/>
          <a:cs typeface="+mn-cs"/>
        </a:defRPr>
      </a:lvl3pPr>
      <a:lvl4pPr marL="1370366" algn="l" defTabSz="456789" rtl="0" eaLnBrk="1" latinLnBrk="0" hangingPunct="1">
        <a:defRPr sz="1798" kern="1200">
          <a:solidFill>
            <a:schemeClr val="tx1"/>
          </a:solidFill>
          <a:latin typeface="+mn-lt"/>
          <a:ea typeface="+mn-ea"/>
          <a:cs typeface="+mn-cs"/>
        </a:defRPr>
      </a:lvl4pPr>
      <a:lvl5pPr marL="1827154" algn="l" defTabSz="456789" rtl="0" eaLnBrk="1" latinLnBrk="0" hangingPunct="1">
        <a:defRPr sz="1798" kern="1200">
          <a:solidFill>
            <a:schemeClr val="tx1"/>
          </a:solidFill>
          <a:latin typeface="+mn-lt"/>
          <a:ea typeface="+mn-ea"/>
          <a:cs typeface="+mn-cs"/>
        </a:defRPr>
      </a:lvl5pPr>
      <a:lvl6pPr marL="2283943" algn="l" defTabSz="456789" rtl="0" eaLnBrk="1" latinLnBrk="0" hangingPunct="1">
        <a:defRPr sz="1798" kern="1200">
          <a:solidFill>
            <a:schemeClr val="tx1"/>
          </a:solidFill>
          <a:latin typeface="+mn-lt"/>
          <a:ea typeface="+mn-ea"/>
          <a:cs typeface="+mn-cs"/>
        </a:defRPr>
      </a:lvl6pPr>
      <a:lvl7pPr marL="2740731" algn="l" defTabSz="456789" rtl="0" eaLnBrk="1" latinLnBrk="0" hangingPunct="1">
        <a:defRPr sz="1798" kern="1200">
          <a:solidFill>
            <a:schemeClr val="tx1"/>
          </a:solidFill>
          <a:latin typeface="+mn-lt"/>
          <a:ea typeface="+mn-ea"/>
          <a:cs typeface="+mn-cs"/>
        </a:defRPr>
      </a:lvl7pPr>
      <a:lvl8pPr marL="3197520" algn="l" defTabSz="456789" rtl="0" eaLnBrk="1" latinLnBrk="0" hangingPunct="1">
        <a:defRPr sz="1798" kern="1200">
          <a:solidFill>
            <a:schemeClr val="tx1"/>
          </a:solidFill>
          <a:latin typeface="+mn-lt"/>
          <a:ea typeface="+mn-ea"/>
          <a:cs typeface="+mn-cs"/>
        </a:defRPr>
      </a:lvl8pPr>
      <a:lvl9pPr marL="3654308" algn="l" defTabSz="456789"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DE18_coverp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 y="-10150"/>
            <a:ext cx="9191649" cy="5170303"/>
          </a:xfrm>
          <a:prstGeom prst="rect">
            <a:avLst/>
          </a:prstGeom>
        </p:spPr>
      </p:pic>
      <p:pic>
        <p:nvPicPr>
          <p:cNvPr id="6" name="Picture 5"/>
          <p:cNvPicPr>
            <a:picLocks noChangeAspect="1"/>
          </p:cNvPicPr>
          <p:nvPr/>
        </p:nvPicPr>
        <p:blipFill>
          <a:blip r:embed="rId3"/>
          <a:stretch>
            <a:fillRect/>
          </a:stretch>
        </p:blipFill>
        <p:spPr>
          <a:xfrm>
            <a:off x="115886" y="167612"/>
            <a:ext cx="2829480" cy="609036"/>
          </a:xfrm>
          <a:prstGeom prst="rect">
            <a:avLst/>
          </a:prstGeom>
        </p:spPr>
      </p:pic>
    </p:spTree>
    <p:extLst>
      <p:ext uri="{BB962C8B-B14F-4D97-AF65-F5344CB8AC3E}">
        <p14:creationId xmlns:p14="http://schemas.microsoft.com/office/powerpoint/2010/main" val="1989702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668" y="268730"/>
            <a:ext cx="6307831" cy="608409"/>
          </a:xfrm>
        </p:spPr>
        <p:txBody>
          <a:bodyPr>
            <a:normAutofit/>
          </a:bodyPr>
          <a:lstStyle/>
          <a:p>
            <a:r>
              <a:rPr lang="en-US" sz="2800" dirty="0"/>
              <a:t>Evolution of Social Determinants </a:t>
            </a:r>
          </a:p>
        </p:txBody>
      </p:sp>
      <p:sp>
        <p:nvSpPr>
          <p:cNvPr id="9" name="TextBox 8"/>
          <p:cNvSpPr txBox="1"/>
          <p:nvPr/>
        </p:nvSpPr>
        <p:spPr>
          <a:xfrm>
            <a:off x="6617319" y="3914350"/>
            <a:ext cx="2089033" cy="923330"/>
          </a:xfrm>
          <a:prstGeom prst="rect">
            <a:avLst/>
          </a:prstGeom>
          <a:solidFill>
            <a:schemeClr val="accent3"/>
          </a:solidFill>
        </p:spPr>
        <p:txBody>
          <a:bodyPr wrap="none" rtlCol="0">
            <a:spAutoFit/>
          </a:bodyPr>
          <a:lstStyle/>
          <a:p>
            <a:r>
              <a:rPr lang="en-US" sz="1800" dirty="0">
                <a:solidFill>
                  <a:schemeClr val="bg1"/>
                </a:solidFill>
              </a:rPr>
              <a:t>Household Income</a:t>
            </a:r>
          </a:p>
          <a:p>
            <a:r>
              <a:rPr lang="en-US" sz="1800" dirty="0">
                <a:solidFill>
                  <a:schemeClr val="bg1"/>
                </a:solidFill>
              </a:rPr>
              <a:t>Poverty Status</a:t>
            </a:r>
          </a:p>
          <a:p>
            <a:r>
              <a:rPr lang="en-US" sz="1800" dirty="0">
                <a:solidFill>
                  <a:schemeClr val="bg1"/>
                </a:solidFill>
              </a:rPr>
              <a:t>Economic insecurity</a:t>
            </a:r>
          </a:p>
        </p:txBody>
      </p:sp>
      <p:sp>
        <p:nvSpPr>
          <p:cNvPr id="11" name="TextBox 10"/>
          <p:cNvSpPr txBox="1"/>
          <p:nvPr/>
        </p:nvSpPr>
        <p:spPr>
          <a:xfrm>
            <a:off x="3697997" y="4842853"/>
            <a:ext cx="1814920" cy="253916"/>
          </a:xfrm>
          <a:prstGeom prst="rect">
            <a:avLst/>
          </a:prstGeom>
          <a:noFill/>
        </p:spPr>
        <p:txBody>
          <a:bodyPr wrap="none" rtlCol="0">
            <a:spAutoFit/>
          </a:bodyPr>
          <a:lstStyle/>
          <a:p>
            <a:r>
              <a:rPr lang="en-US" sz="1050" dirty="0">
                <a:solidFill>
                  <a:schemeClr val="bg1"/>
                </a:solidFill>
              </a:rPr>
              <a:t>Copyright © Hill-Briggs 2017</a:t>
            </a:r>
          </a:p>
        </p:txBody>
      </p:sp>
      <p:sp>
        <p:nvSpPr>
          <p:cNvPr id="13" name="TextBox 12"/>
          <p:cNvSpPr txBox="1"/>
          <p:nvPr/>
        </p:nvSpPr>
        <p:spPr>
          <a:xfrm>
            <a:off x="197668" y="1298230"/>
            <a:ext cx="2725426" cy="738664"/>
          </a:xfrm>
          <a:prstGeom prst="rect">
            <a:avLst/>
          </a:prstGeom>
          <a:solidFill>
            <a:srgbClr val="C00000"/>
          </a:solidFill>
        </p:spPr>
        <p:txBody>
          <a:bodyPr wrap="none" rtlCol="0">
            <a:spAutoFit/>
          </a:bodyPr>
          <a:lstStyle/>
          <a:p>
            <a:pPr marL="0" marR="0" lvl="0" indent="0" algn="r" defTabSz="3429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anose="020F0502020204030204"/>
              </a:rPr>
              <a:t>Literacy, Health Literacy</a:t>
            </a:r>
          </a:p>
          <a:p>
            <a:pPr marL="0" marR="0" lvl="0" indent="0" algn="r" defTabSz="3429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anose="020F0502020204030204"/>
              </a:rPr>
              <a:t>Educational Attainment (Quantity)</a:t>
            </a:r>
          </a:p>
          <a:p>
            <a:pPr marL="0" marR="0" lvl="0" indent="0" algn="r" defTabSz="3429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anose="020F0502020204030204"/>
              </a:rPr>
              <a:t>Educational Achievement (Quality)</a:t>
            </a:r>
          </a:p>
        </p:txBody>
      </p:sp>
      <p:sp>
        <p:nvSpPr>
          <p:cNvPr id="14" name="TextBox 13"/>
          <p:cNvSpPr txBox="1"/>
          <p:nvPr/>
        </p:nvSpPr>
        <p:spPr>
          <a:xfrm>
            <a:off x="197668" y="3827443"/>
            <a:ext cx="2763898" cy="954107"/>
          </a:xfrm>
          <a:prstGeom prst="rect">
            <a:avLst/>
          </a:prstGeom>
          <a:solidFill>
            <a:schemeClr val="accent3">
              <a:lumMod val="85000"/>
            </a:schemeClr>
          </a:solidFill>
        </p:spPr>
        <p:txBody>
          <a:bodyPr wrap="none" rtlCol="0">
            <a:spAutoFit/>
          </a:bodyPr>
          <a:lstStyle/>
          <a:p>
            <a:pPr marL="0" marR="0" lvl="0" indent="0" algn="r" defTabSz="3429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panose="020F0502020204030204"/>
              </a:rPr>
              <a:t>Food Deserts</a:t>
            </a:r>
          </a:p>
          <a:p>
            <a:pPr marL="0" marR="0" lvl="0" indent="0" algn="r" defTabSz="3429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panose="020F0502020204030204"/>
              </a:rPr>
              <a:t>Access (e.g. education, health care)</a:t>
            </a:r>
          </a:p>
          <a:p>
            <a:pPr marL="0" marR="0" lvl="0" indent="0" algn="r" defTabSz="3429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panose="020F0502020204030204"/>
              </a:rPr>
              <a:t>Neighborhood, Built Environment</a:t>
            </a:r>
          </a:p>
          <a:p>
            <a:pPr marL="0" marR="0" lvl="0" indent="0" algn="r" defTabSz="3429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panose="020F0502020204030204"/>
              </a:rPr>
              <a:t>Environmental Exposures</a:t>
            </a:r>
          </a:p>
        </p:txBody>
      </p:sp>
      <p:sp>
        <p:nvSpPr>
          <p:cNvPr id="15" name="TextBox 14"/>
          <p:cNvSpPr txBox="1"/>
          <p:nvPr/>
        </p:nvSpPr>
        <p:spPr>
          <a:xfrm>
            <a:off x="6505499" y="1363632"/>
            <a:ext cx="2109873" cy="584775"/>
          </a:xfrm>
          <a:prstGeom prst="rect">
            <a:avLst/>
          </a:prstGeom>
          <a:solidFill>
            <a:schemeClr val="accent5"/>
          </a:solidFill>
        </p:spPr>
        <p:txBody>
          <a:bodyPr wrap="none" rtlCol="0">
            <a:spAutoFit/>
          </a:bodyPr>
          <a:lstStyle/>
          <a:p>
            <a:pPr marL="0" marR="0" lvl="0" indent="0" defTabSz="3429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Calibri" panose="020F0502020204030204"/>
              </a:rPr>
              <a:t>Employment Status</a:t>
            </a:r>
          </a:p>
          <a:p>
            <a:pPr marL="0" marR="0" lvl="0" indent="0" defTabSz="3429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Calibri" panose="020F0502020204030204"/>
              </a:rPr>
              <a:t>Job Classification           </a:t>
            </a:r>
          </a:p>
        </p:txBody>
      </p:sp>
      <p:sp>
        <p:nvSpPr>
          <p:cNvPr id="16" name="TextBox 15"/>
          <p:cNvSpPr txBox="1"/>
          <p:nvPr/>
        </p:nvSpPr>
        <p:spPr>
          <a:xfrm>
            <a:off x="6360428" y="3534968"/>
            <a:ext cx="2400016" cy="830997"/>
          </a:xfrm>
          <a:prstGeom prst="rect">
            <a:avLst/>
          </a:prstGeom>
          <a:solidFill>
            <a:srgbClr val="003BB0"/>
          </a:solidFill>
        </p:spPr>
        <p:txBody>
          <a:bodyPr wrap="none" rtlCol="0">
            <a:spAutoFit/>
          </a:bodyPr>
          <a:lstStyle/>
          <a:p>
            <a:pPr marL="0" marR="0" lvl="0" indent="0" defTabSz="3429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panose="020F0502020204030204"/>
              </a:rPr>
              <a:t>Household Income              </a:t>
            </a:r>
          </a:p>
          <a:p>
            <a:pPr marL="0" marR="0" lvl="0" indent="0" defTabSz="3429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panose="020F0502020204030204"/>
              </a:rPr>
              <a:t>Poverty Status</a:t>
            </a:r>
          </a:p>
          <a:p>
            <a:pPr marL="0" marR="0" lvl="0" indent="0" defTabSz="3429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panose="020F0502020204030204"/>
              </a:rPr>
              <a:t>Economic insecurity</a:t>
            </a:r>
          </a:p>
        </p:txBody>
      </p:sp>
      <p:graphicFrame>
        <p:nvGraphicFramePr>
          <p:cNvPr id="17" name="Diagram 16"/>
          <p:cNvGraphicFramePr/>
          <p:nvPr>
            <p:extLst>
              <p:ext uri="{D42A27DB-BD31-4B8C-83A1-F6EECF244321}">
                <p14:modId xmlns:p14="http://schemas.microsoft.com/office/powerpoint/2010/main" val="3917993420"/>
              </p:ext>
            </p:extLst>
          </p:nvPr>
        </p:nvGraphicFramePr>
        <p:xfrm>
          <a:off x="1901050" y="1205018"/>
          <a:ext cx="5408814" cy="340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Oval 18"/>
          <p:cNvSpPr/>
          <p:nvPr/>
        </p:nvSpPr>
        <p:spPr>
          <a:xfrm>
            <a:off x="3351630" y="2107712"/>
            <a:ext cx="2507653" cy="1598674"/>
          </a:xfrm>
          <a:prstGeom prst="ellipse">
            <a:avLst/>
          </a:prstGeom>
          <a:no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00"/>
                </a:solidFill>
                <a:effectLst/>
                <a:uLnTx/>
                <a:uFillTx/>
                <a:latin typeface="Calibri" panose="020F0502020204030204"/>
                <a:ea typeface="+mn-ea"/>
                <a:cs typeface="+mn-cs"/>
              </a:rPr>
              <a:t>Socioeconomic</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00"/>
                </a:solidFill>
                <a:effectLst/>
                <a:uLnTx/>
                <a:uFillTx/>
                <a:latin typeface="Calibri" panose="020F0502020204030204"/>
                <a:ea typeface="+mn-ea"/>
                <a:cs typeface="+mn-cs"/>
              </a:rPr>
              <a:t>Status</a:t>
            </a:r>
          </a:p>
        </p:txBody>
      </p:sp>
    </p:spTree>
    <p:extLst>
      <p:ext uri="{BB962C8B-B14F-4D97-AF65-F5344CB8AC3E}">
        <p14:creationId xmlns:p14="http://schemas.microsoft.com/office/powerpoint/2010/main" val="140960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5657850" cy="431321"/>
          </a:xfrm>
        </p:spPr>
        <p:txBody>
          <a:bodyPr/>
          <a:lstStyle/>
          <a:p>
            <a:r>
              <a:rPr lang="en-US" sz="3200" dirty="0"/>
              <a:t>Healthy People 2020</a:t>
            </a:r>
          </a:p>
        </p:txBody>
      </p:sp>
      <p:sp>
        <p:nvSpPr>
          <p:cNvPr id="3" name="Content Placeholder 2"/>
          <p:cNvSpPr>
            <a:spLocks noGrp="1"/>
          </p:cNvSpPr>
          <p:nvPr>
            <p:ph idx="1"/>
          </p:nvPr>
        </p:nvSpPr>
        <p:spPr>
          <a:xfrm>
            <a:off x="762000" y="1352550"/>
            <a:ext cx="7402552" cy="3097886"/>
          </a:xfrm>
        </p:spPr>
        <p:txBody>
          <a:bodyPr>
            <a:noAutofit/>
          </a:bodyPr>
          <a:lstStyle/>
          <a:p>
            <a:pPr marL="0" indent="0">
              <a:spcBef>
                <a:spcPts val="0"/>
              </a:spcBef>
              <a:buNone/>
            </a:pPr>
            <a:r>
              <a:rPr lang="en-US" sz="1800" dirty="0"/>
              <a:t>The </a:t>
            </a:r>
            <a:r>
              <a:rPr lang="en-US" sz="1800" b="1" dirty="0">
                <a:solidFill>
                  <a:srgbClr val="002060"/>
                </a:solidFill>
              </a:rPr>
              <a:t>Social Determinants of Health</a:t>
            </a:r>
            <a:r>
              <a:rPr lang="en-US" sz="1800" dirty="0"/>
              <a:t> topic area is designed to identify ways to create social and physical environments that promote good health for all. The Healthy People 2020 Approach is based on five (5) key areas of social determinants of health:</a:t>
            </a:r>
          </a:p>
          <a:p>
            <a:pPr>
              <a:spcBef>
                <a:spcPts val="0"/>
              </a:spcBef>
            </a:pPr>
            <a:endParaRPr lang="en-US" sz="1800" dirty="0"/>
          </a:p>
          <a:p>
            <a:pPr marL="257175">
              <a:spcBef>
                <a:spcPts val="0"/>
              </a:spcBef>
              <a:buClr>
                <a:srgbClr val="C00000"/>
              </a:buClr>
              <a:buFont typeface="Wingdings" panose="05000000000000000000" pitchFamily="2" charset="2"/>
              <a:buChar char="Ø"/>
            </a:pPr>
            <a:r>
              <a:rPr lang="en-US" sz="1800" dirty="0"/>
              <a:t> Economic Stability</a:t>
            </a:r>
          </a:p>
          <a:p>
            <a:pPr marL="257175">
              <a:spcBef>
                <a:spcPts val="0"/>
              </a:spcBef>
              <a:buClr>
                <a:srgbClr val="C00000"/>
              </a:buClr>
              <a:buFont typeface="Wingdings" panose="05000000000000000000" pitchFamily="2" charset="2"/>
              <a:buChar char="Ø"/>
            </a:pPr>
            <a:r>
              <a:rPr lang="en-US" sz="1800" dirty="0"/>
              <a:t> Education</a:t>
            </a:r>
          </a:p>
          <a:p>
            <a:pPr marL="257175">
              <a:spcBef>
                <a:spcPts val="0"/>
              </a:spcBef>
              <a:buClr>
                <a:srgbClr val="C00000"/>
              </a:buClr>
              <a:buFont typeface="Wingdings" panose="05000000000000000000" pitchFamily="2" charset="2"/>
              <a:buChar char="Ø"/>
            </a:pPr>
            <a:r>
              <a:rPr lang="en-US" sz="1800" dirty="0"/>
              <a:t> Social and Community Context</a:t>
            </a:r>
          </a:p>
          <a:p>
            <a:pPr marL="257175">
              <a:spcBef>
                <a:spcPts val="0"/>
              </a:spcBef>
              <a:buClr>
                <a:srgbClr val="C00000"/>
              </a:buClr>
              <a:buFont typeface="Wingdings" panose="05000000000000000000" pitchFamily="2" charset="2"/>
              <a:buChar char="Ø"/>
            </a:pPr>
            <a:r>
              <a:rPr lang="en-US" sz="1800" dirty="0"/>
              <a:t> Health and Health Care</a:t>
            </a:r>
          </a:p>
          <a:p>
            <a:pPr marL="257175">
              <a:spcBef>
                <a:spcPts val="0"/>
              </a:spcBef>
              <a:buClr>
                <a:srgbClr val="C00000"/>
              </a:buClr>
              <a:buFont typeface="Wingdings" panose="05000000000000000000" pitchFamily="2" charset="2"/>
              <a:buChar char="Ø"/>
            </a:pPr>
            <a:r>
              <a:rPr lang="en-US" sz="1800" dirty="0"/>
              <a:t> Neighborhood and Built Environment</a:t>
            </a:r>
          </a:p>
          <a:p>
            <a:pPr marL="0" indent="0">
              <a:spcBef>
                <a:spcPts val="0"/>
              </a:spcBef>
              <a:buNone/>
            </a:pPr>
            <a:endParaRPr lang="en-US" sz="1800" dirty="0"/>
          </a:p>
        </p:txBody>
      </p:sp>
      <p:sp>
        <p:nvSpPr>
          <p:cNvPr id="4" name="Rectangle 3">
            <a:extLst>
              <a:ext uri="{FF2B5EF4-FFF2-40B4-BE49-F238E27FC236}">
                <a16:creationId xmlns:a16="http://schemas.microsoft.com/office/drawing/2014/main" id="{DA188BA4-0DEE-864A-A786-2D5D83462B02}"/>
              </a:ext>
            </a:extLst>
          </p:cNvPr>
          <p:cNvSpPr/>
          <p:nvPr/>
        </p:nvSpPr>
        <p:spPr>
          <a:xfrm>
            <a:off x="1224776" y="4705350"/>
            <a:ext cx="6172200" cy="276999"/>
          </a:xfrm>
          <a:prstGeom prst="rect">
            <a:avLst/>
          </a:prstGeom>
        </p:spPr>
        <p:txBody>
          <a:bodyPr wrap="square">
            <a:spAutoFit/>
          </a:bodyPr>
          <a:lstStyle/>
          <a:p>
            <a:r>
              <a:rPr lang="en-US" sz="1200" dirty="0" smtClean="0">
                <a:latin typeface="+mn-lt"/>
              </a:rPr>
              <a:t>https</a:t>
            </a:r>
            <a:r>
              <a:rPr lang="en-US" sz="1200" dirty="0">
                <a:latin typeface="+mn-lt"/>
              </a:rPr>
              <a:t>://www.healthypeople.gov/2020/topics-objectives/topic/social-determinants-of-health</a:t>
            </a:r>
          </a:p>
        </p:txBody>
      </p:sp>
    </p:spTree>
    <p:extLst>
      <p:ext uri="{BB962C8B-B14F-4D97-AF65-F5344CB8AC3E}">
        <p14:creationId xmlns:p14="http://schemas.microsoft.com/office/powerpoint/2010/main" val="294719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7010400" cy="992621"/>
          </a:xfrm>
        </p:spPr>
        <p:txBody>
          <a:bodyPr>
            <a:noAutofit/>
          </a:bodyPr>
          <a:lstStyle/>
          <a:p>
            <a:r>
              <a:rPr lang="en-US" sz="2800" dirty="0" smtClean="0"/>
              <a:t>Impact </a:t>
            </a:r>
            <a:r>
              <a:rPr lang="en-US" sz="2800" dirty="0"/>
              <a:t>of Social Determinants on Health </a:t>
            </a:r>
            <a:r>
              <a:rPr lang="en-US" sz="2800" dirty="0" smtClean="0"/>
              <a:t>Outcomes: U.S. Trends</a:t>
            </a:r>
            <a:endParaRPr lang="en-US" sz="2800" dirty="0"/>
          </a:p>
        </p:txBody>
      </p:sp>
      <p:sp>
        <p:nvSpPr>
          <p:cNvPr id="3" name="Content Placeholder 2"/>
          <p:cNvSpPr>
            <a:spLocks noGrp="1"/>
          </p:cNvSpPr>
          <p:nvPr>
            <p:ph idx="1"/>
          </p:nvPr>
        </p:nvSpPr>
        <p:spPr>
          <a:xfrm>
            <a:off x="738089" y="2234716"/>
            <a:ext cx="7543800" cy="2099879"/>
          </a:xfrm>
        </p:spPr>
        <p:txBody>
          <a:bodyPr>
            <a:normAutofit/>
          </a:bodyPr>
          <a:lstStyle/>
          <a:p>
            <a:pPr marL="0" indent="0">
              <a:buClr>
                <a:schemeClr val="accent3"/>
              </a:buClr>
              <a:buSzPct val="112000"/>
              <a:buNone/>
            </a:pPr>
            <a:r>
              <a:rPr lang="en-US" sz="2100" dirty="0" smtClean="0"/>
              <a:t>MEASURES   </a:t>
            </a:r>
          </a:p>
          <a:p>
            <a:pPr>
              <a:buClr>
                <a:srgbClr val="C00000"/>
              </a:buClr>
              <a:buSzPct val="112000"/>
              <a:buFont typeface="Wingdings" panose="05000000000000000000" pitchFamily="2" charset="2"/>
              <a:buChar char="q"/>
            </a:pPr>
            <a:r>
              <a:rPr lang="en-US" sz="2100" dirty="0" smtClean="0"/>
              <a:t>Life </a:t>
            </a:r>
            <a:r>
              <a:rPr lang="en-US" sz="2100" dirty="0"/>
              <a:t>expectancy (in years of age) </a:t>
            </a:r>
          </a:p>
          <a:p>
            <a:pPr>
              <a:buClr>
                <a:srgbClr val="C00000"/>
              </a:buClr>
              <a:buSzPct val="112000"/>
              <a:buFont typeface="Wingdings" panose="05000000000000000000" pitchFamily="2" charset="2"/>
              <a:buChar char="q"/>
            </a:pPr>
            <a:r>
              <a:rPr lang="en-US" sz="2100" dirty="0" smtClean="0"/>
              <a:t>Child </a:t>
            </a:r>
            <a:r>
              <a:rPr lang="en-US" sz="2100" dirty="0"/>
              <a:t>mortality rates</a:t>
            </a:r>
          </a:p>
          <a:p>
            <a:pPr>
              <a:buClr>
                <a:srgbClr val="C00000"/>
              </a:buClr>
              <a:buSzPct val="112000"/>
              <a:buFont typeface="Wingdings" panose="05000000000000000000" pitchFamily="2" charset="2"/>
              <a:buChar char="q"/>
            </a:pPr>
            <a:r>
              <a:rPr lang="en-US" sz="2100" dirty="0" smtClean="0"/>
              <a:t>Disease </a:t>
            </a:r>
            <a:r>
              <a:rPr lang="en-US" sz="2100" dirty="0"/>
              <a:t>prevalence</a:t>
            </a:r>
          </a:p>
          <a:p>
            <a:pPr>
              <a:buClr>
                <a:srgbClr val="C00000"/>
              </a:buClr>
              <a:buSzPct val="112000"/>
              <a:buFont typeface="Wingdings" panose="05000000000000000000" pitchFamily="2" charset="2"/>
              <a:buChar char="q"/>
            </a:pPr>
            <a:r>
              <a:rPr lang="en-US" sz="2100" dirty="0" smtClean="0"/>
              <a:t>Health-related </a:t>
            </a:r>
            <a:r>
              <a:rPr lang="en-US" sz="2100" dirty="0"/>
              <a:t>quality of life </a:t>
            </a:r>
          </a:p>
        </p:txBody>
      </p:sp>
      <p:sp>
        <p:nvSpPr>
          <p:cNvPr id="5" name="TextBox 4"/>
          <p:cNvSpPr txBox="1"/>
          <p:nvPr/>
        </p:nvSpPr>
        <p:spPr>
          <a:xfrm>
            <a:off x="3697997" y="4842853"/>
            <a:ext cx="1814920" cy="253916"/>
          </a:xfrm>
          <a:prstGeom prst="rect">
            <a:avLst/>
          </a:prstGeom>
          <a:noFill/>
        </p:spPr>
        <p:txBody>
          <a:bodyPr wrap="none" rtlCol="0">
            <a:spAutoFit/>
          </a:bodyPr>
          <a:lstStyle/>
          <a:p>
            <a:r>
              <a:rPr lang="en-US" sz="1050" dirty="0">
                <a:solidFill>
                  <a:schemeClr val="bg1"/>
                </a:solidFill>
              </a:rPr>
              <a:t>Copyright © Hill-Briggs 2017</a:t>
            </a:r>
          </a:p>
        </p:txBody>
      </p:sp>
    </p:spTree>
    <p:extLst>
      <p:ext uri="{BB962C8B-B14F-4D97-AF65-F5344CB8AC3E}">
        <p14:creationId xmlns:p14="http://schemas.microsoft.com/office/powerpoint/2010/main" val="772898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436661"/>
            <a:ext cx="7354614" cy="4381757"/>
          </a:xfrm>
          <a:prstGeom prst="rect">
            <a:avLst/>
          </a:prstGeom>
        </p:spPr>
      </p:pic>
      <p:sp>
        <p:nvSpPr>
          <p:cNvPr id="6" name="Footer Placeholder 4"/>
          <p:cNvSpPr txBox="1">
            <a:spLocks noGrp="1"/>
          </p:cNvSpPr>
          <p:nvPr/>
        </p:nvSpPr>
        <p:spPr bwMode="auto">
          <a:xfrm>
            <a:off x="603772" y="4819531"/>
            <a:ext cx="7620000" cy="26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1200" dirty="0" err="1">
                <a:latin typeface="Calibri" panose="020F0502020204030204" pitchFamily="34" charset="0"/>
                <a:cs typeface="Calibri" panose="020F0502020204030204" pitchFamily="34" charset="0"/>
              </a:rPr>
              <a:t>Braveman</a:t>
            </a:r>
            <a:r>
              <a:rPr lang="en-US" altLang="en-US" sz="1200" dirty="0">
                <a:latin typeface="Calibri" panose="020F0502020204030204" pitchFamily="34" charset="0"/>
                <a:cs typeface="Calibri" panose="020F0502020204030204" pitchFamily="34" charset="0"/>
              </a:rPr>
              <a:t> PA, et al. Copyright </a:t>
            </a:r>
            <a:r>
              <a:rPr lang="en-US" sz="1200" dirty="0">
                <a:latin typeface="Calibri" panose="020F0502020204030204" pitchFamily="34" charset="0"/>
                <a:cs typeface="Calibri" panose="020F0502020204030204" pitchFamily="34" charset="0"/>
              </a:rPr>
              <a:t>© American Public Health Association 2010. </a:t>
            </a:r>
            <a:r>
              <a:rPr lang="en-US" altLang="en-US" sz="1200" dirty="0">
                <a:latin typeface="Calibri" panose="020F0502020204030204" pitchFamily="34" charset="0"/>
                <a:cs typeface="Calibri" panose="020F0502020204030204" pitchFamily="34" charset="0"/>
              </a:rPr>
              <a:t>All Rights Reserved. Used With Permission.</a:t>
            </a:r>
          </a:p>
        </p:txBody>
      </p:sp>
      <p:sp>
        <p:nvSpPr>
          <p:cNvPr id="7" name="TextBox 6"/>
          <p:cNvSpPr txBox="1"/>
          <p:nvPr/>
        </p:nvSpPr>
        <p:spPr>
          <a:xfrm>
            <a:off x="630634" y="2580057"/>
            <a:ext cx="3074752" cy="307777"/>
          </a:xfrm>
          <a:prstGeom prst="rect">
            <a:avLst/>
          </a:prstGeom>
          <a:noFill/>
        </p:spPr>
        <p:txBody>
          <a:bodyPr wrap="none" rtlCol="0">
            <a:spAutoFit/>
          </a:bodyPr>
          <a:lstStyle/>
          <a:p>
            <a:r>
              <a:rPr lang="en-US" sz="1400" b="1" dirty="0">
                <a:solidFill>
                  <a:srgbClr val="002C77"/>
                </a:solidFill>
                <a:latin typeface="Calibri" panose="020F0502020204030204" pitchFamily="34" charset="0"/>
                <a:cs typeface="Calibri" panose="020F0502020204030204" pitchFamily="34" charset="0"/>
              </a:rPr>
              <a:t>Disability in Children, By Poverty Level </a:t>
            </a:r>
          </a:p>
        </p:txBody>
      </p:sp>
      <p:sp>
        <p:nvSpPr>
          <p:cNvPr id="8" name="TextBox 7"/>
          <p:cNvSpPr txBox="1"/>
          <p:nvPr/>
        </p:nvSpPr>
        <p:spPr>
          <a:xfrm>
            <a:off x="4400615" y="281659"/>
            <a:ext cx="4743385" cy="307777"/>
          </a:xfrm>
          <a:prstGeom prst="rect">
            <a:avLst/>
          </a:prstGeom>
          <a:solidFill>
            <a:schemeClr val="bg1"/>
          </a:solidFill>
        </p:spPr>
        <p:txBody>
          <a:bodyPr wrap="square" rtlCol="0">
            <a:spAutoFit/>
          </a:bodyPr>
          <a:lstStyle/>
          <a:p>
            <a:r>
              <a:rPr lang="en-US" sz="1400" b="1" dirty="0">
                <a:solidFill>
                  <a:srgbClr val="002C77"/>
                </a:solidFill>
                <a:latin typeface="Calibri" panose="020F0502020204030204" pitchFamily="34" charset="0"/>
                <a:cs typeface="Calibri" panose="020F0502020204030204" pitchFamily="34" charset="0"/>
              </a:rPr>
              <a:t>Low Health Status in Children, By </a:t>
            </a:r>
            <a:r>
              <a:rPr lang="en-US" sz="1400" b="1" dirty="0" smtClean="0">
                <a:solidFill>
                  <a:srgbClr val="002C77"/>
                </a:solidFill>
                <a:latin typeface="Calibri" panose="020F0502020204030204" pitchFamily="34" charset="0"/>
                <a:cs typeface="Calibri" panose="020F0502020204030204" pitchFamily="34" charset="0"/>
              </a:rPr>
              <a:t>Poverty Level</a:t>
            </a:r>
            <a:endParaRPr lang="en-US" sz="1400" b="1" dirty="0">
              <a:solidFill>
                <a:srgbClr val="002C77"/>
              </a:solidFill>
              <a:latin typeface="Calibri" panose="020F0502020204030204" pitchFamily="34" charset="0"/>
              <a:cs typeface="Calibri" panose="020F0502020204030204" pitchFamily="34" charset="0"/>
            </a:endParaRPr>
          </a:p>
        </p:txBody>
      </p:sp>
      <p:sp>
        <p:nvSpPr>
          <p:cNvPr id="9" name="TextBox 8"/>
          <p:cNvSpPr txBox="1"/>
          <p:nvPr/>
        </p:nvSpPr>
        <p:spPr>
          <a:xfrm>
            <a:off x="4572000" y="2497845"/>
            <a:ext cx="4419600" cy="307777"/>
          </a:xfrm>
          <a:prstGeom prst="rect">
            <a:avLst/>
          </a:prstGeom>
          <a:noFill/>
        </p:spPr>
        <p:txBody>
          <a:bodyPr wrap="square" rtlCol="0">
            <a:spAutoFit/>
          </a:bodyPr>
          <a:lstStyle/>
          <a:p>
            <a:r>
              <a:rPr lang="en-US" sz="1400" b="1" dirty="0" err="1">
                <a:solidFill>
                  <a:srgbClr val="002C77"/>
                </a:solidFill>
                <a:latin typeface="Calibri" panose="020F0502020204030204" pitchFamily="34" charset="0"/>
                <a:cs typeface="Calibri" panose="020F0502020204030204" pitchFamily="34" charset="0"/>
              </a:rPr>
              <a:t>Sendentary</a:t>
            </a:r>
            <a:r>
              <a:rPr lang="en-US" sz="1400" b="1" dirty="0">
                <a:solidFill>
                  <a:srgbClr val="002C77"/>
                </a:solidFill>
                <a:latin typeface="Calibri" panose="020F0502020204030204" pitchFamily="34" charset="0"/>
                <a:cs typeface="Calibri" panose="020F0502020204030204" pitchFamily="34" charset="0"/>
              </a:rPr>
              <a:t> Behavior in Teenagers, By Years of Schooling</a:t>
            </a:r>
          </a:p>
        </p:txBody>
      </p:sp>
      <p:sp>
        <p:nvSpPr>
          <p:cNvPr id="10" name="TextBox 9"/>
          <p:cNvSpPr txBox="1"/>
          <p:nvPr/>
        </p:nvSpPr>
        <p:spPr>
          <a:xfrm>
            <a:off x="600483" y="333905"/>
            <a:ext cx="2819400" cy="307777"/>
          </a:xfrm>
          <a:prstGeom prst="rect">
            <a:avLst/>
          </a:prstGeom>
          <a:noFill/>
        </p:spPr>
        <p:txBody>
          <a:bodyPr wrap="square" rtlCol="0">
            <a:spAutoFit/>
          </a:bodyPr>
          <a:lstStyle/>
          <a:p>
            <a:r>
              <a:rPr lang="en-US" sz="1400" b="1" dirty="0">
                <a:solidFill>
                  <a:srgbClr val="002C77"/>
                </a:solidFill>
                <a:latin typeface="Calibri" panose="020F0502020204030204" pitchFamily="34" charset="0"/>
                <a:cs typeface="Calibri" panose="020F0502020204030204" pitchFamily="34" charset="0"/>
              </a:rPr>
              <a:t>Infant Mortality Rate, By Child </a:t>
            </a:r>
            <a:r>
              <a:rPr lang="en-US" sz="1400" b="1" dirty="0" smtClean="0">
                <a:solidFill>
                  <a:srgbClr val="002C77"/>
                </a:solidFill>
                <a:latin typeface="Calibri" panose="020F0502020204030204" pitchFamily="34" charset="0"/>
                <a:cs typeface="Calibri" panose="020F0502020204030204" pitchFamily="34" charset="0"/>
              </a:rPr>
              <a:t>Age </a:t>
            </a:r>
            <a:endParaRPr lang="en-US" sz="1400" b="1" dirty="0">
              <a:solidFill>
                <a:srgbClr val="002C7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3040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712" y="482064"/>
            <a:ext cx="7600061" cy="4266757"/>
          </a:xfrm>
          <a:prstGeom prst="rect">
            <a:avLst/>
          </a:prstGeom>
        </p:spPr>
      </p:pic>
      <p:sp>
        <p:nvSpPr>
          <p:cNvPr id="5" name="TextBox 4"/>
          <p:cNvSpPr txBox="1"/>
          <p:nvPr/>
        </p:nvSpPr>
        <p:spPr>
          <a:xfrm>
            <a:off x="762000" y="285750"/>
            <a:ext cx="3940246" cy="307777"/>
          </a:xfrm>
          <a:prstGeom prst="rect">
            <a:avLst/>
          </a:prstGeom>
          <a:noFill/>
          <a:ln>
            <a:noFill/>
          </a:ln>
        </p:spPr>
        <p:txBody>
          <a:bodyPr wrap="none" rtlCol="0">
            <a:spAutoFit/>
          </a:bodyPr>
          <a:lstStyle/>
          <a:p>
            <a:r>
              <a:rPr lang="en-US" sz="1400" b="1" dirty="0">
                <a:solidFill>
                  <a:srgbClr val="002C77"/>
                </a:solidFill>
                <a:latin typeface="Calibri" panose="020F0502020204030204" pitchFamily="34" charset="0"/>
                <a:cs typeface="Calibri" panose="020F0502020204030204" pitchFamily="34" charset="0"/>
              </a:rPr>
              <a:t>Life Expectancy at Age 25, By Poverty Level Status</a:t>
            </a:r>
          </a:p>
        </p:txBody>
      </p:sp>
      <p:sp>
        <p:nvSpPr>
          <p:cNvPr id="6" name="TextBox 5"/>
          <p:cNvSpPr txBox="1"/>
          <p:nvPr/>
        </p:nvSpPr>
        <p:spPr>
          <a:xfrm>
            <a:off x="5068620" y="282773"/>
            <a:ext cx="4075379" cy="307777"/>
          </a:xfrm>
          <a:prstGeom prst="rect">
            <a:avLst/>
          </a:prstGeom>
          <a:solidFill>
            <a:schemeClr val="bg1"/>
          </a:solidFill>
        </p:spPr>
        <p:txBody>
          <a:bodyPr wrap="square" rtlCol="0">
            <a:spAutoFit/>
          </a:bodyPr>
          <a:lstStyle/>
          <a:p>
            <a:r>
              <a:rPr lang="en-US" sz="1400" b="1" dirty="0">
                <a:solidFill>
                  <a:srgbClr val="002C77"/>
                </a:solidFill>
                <a:latin typeface="Calibri" panose="020F0502020204030204" pitchFamily="34" charset="0"/>
                <a:cs typeface="Calibri" panose="020F0502020204030204" pitchFamily="34" charset="0"/>
              </a:rPr>
              <a:t>Excellent-Very Good Health, By Years of Schooling</a:t>
            </a:r>
          </a:p>
        </p:txBody>
      </p:sp>
      <p:sp>
        <p:nvSpPr>
          <p:cNvPr id="7" name="TextBox 6"/>
          <p:cNvSpPr txBox="1"/>
          <p:nvPr/>
        </p:nvSpPr>
        <p:spPr>
          <a:xfrm>
            <a:off x="5140726" y="2527798"/>
            <a:ext cx="3049104" cy="307777"/>
          </a:xfrm>
          <a:prstGeom prst="rect">
            <a:avLst/>
          </a:prstGeom>
          <a:noFill/>
        </p:spPr>
        <p:txBody>
          <a:bodyPr wrap="none" rtlCol="0">
            <a:spAutoFit/>
          </a:bodyPr>
          <a:lstStyle/>
          <a:p>
            <a:r>
              <a:rPr lang="en-US" sz="1400" b="1" dirty="0">
                <a:solidFill>
                  <a:srgbClr val="002C77"/>
                </a:solidFill>
                <a:latin typeface="Calibri" panose="020F0502020204030204" pitchFamily="34" charset="0"/>
                <a:cs typeface="Calibri" panose="020F0502020204030204" pitchFamily="34" charset="0"/>
              </a:rPr>
              <a:t>   </a:t>
            </a:r>
            <a:r>
              <a:rPr lang="en-US" sz="1400" b="1" dirty="0">
                <a:solidFill>
                  <a:srgbClr val="C00000"/>
                </a:solidFill>
                <a:latin typeface="Calibri" panose="020F0502020204030204" pitchFamily="34" charset="0"/>
                <a:cs typeface="Calibri" panose="020F0502020204030204" pitchFamily="34" charset="0"/>
              </a:rPr>
              <a:t>Diabetes, By Poverty Level Status       </a:t>
            </a:r>
          </a:p>
        </p:txBody>
      </p:sp>
      <p:sp>
        <p:nvSpPr>
          <p:cNvPr id="8" name="TextBox 7"/>
          <p:cNvSpPr txBox="1"/>
          <p:nvPr/>
        </p:nvSpPr>
        <p:spPr>
          <a:xfrm>
            <a:off x="1057602" y="2568773"/>
            <a:ext cx="3590598" cy="307777"/>
          </a:xfrm>
          <a:prstGeom prst="rect">
            <a:avLst/>
          </a:prstGeom>
          <a:noFill/>
        </p:spPr>
        <p:txBody>
          <a:bodyPr wrap="none" rtlCol="0">
            <a:spAutoFit/>
          </a:bodyPr>
          <a:lstStyle/>
          <a:p>
            <a:r>
              <a:rPr lang="en-US" sz="1400" b="1" dirty="0">
                <a:solidFill>
                  <a:srgbClr val="002C77"/>
                </a:solidFill>
                <a:latin typeface="Calibri" panose="020F0502020204030204" pitchFamily="34" charset="0"/>
                <a:cs typeface="Calibri" panose="020F0502020204030204" pitchFamily="34" charset="0"/>
              </a:rPr>
              <a:t>Coronary Heart Disease, By Years of Schooling</a:t>
            </a:r>
          </a:p>
        </p:txBody>
      </p:sp>
      <p:sp>
        <p:nvSpPr>
          <p:cNvPr id="9" name="Footer Placeholder 4"/>
          <p:cNvSpPr txBox="1">
            <a:spLocks noGrp="1"/>
          </p:cNvSpPr>
          <p:nvPr/>
        </p:nvSpPr>
        <p:spPr bwMode="auto">
          <a:xfrm>
            <a:off x="457200" y="4779966"/>
            <a:ext cx="8513378" cy="26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1200" dirty="0" err="1">
                <a:latin typeface="Calibri" panose="020F0502020204030204" pitchFamily="34" charset="0"/>
                <a:cs typeface="Calibri" panose="020F0502020204030204" pitchFamily="34" charset="0"/>
              </a:rPr>
              <a:t>Braveman</a:t>
            </a:r>
            <a:r>
              <a:rPr lang="en-US" altLang="en-US" sz="1200" dirty="0">
                <a:latin typeface="Calibri" panose="020F0502020204030204" pitchFamily="34" charset="0"/>
                <a:cs typeface="Calibri" panose="020F0502020204030204" pitchFamily="34" charset="0"/>
              </a:rPr>
              <a:t> PA, et al. Copyright </a:t>
            </a:r>
            <a:r>
              <a:rPr lang="en-US" sz="1200" dirty="0">
                <a:latin typeface="Calibri" panose="020F0502020204030204" pitchFamily="34" charset="0"/>
                <a:cs typeface="Calibri" panose="020F0502020204030204" pitchFamily="34" charset="0"/>
              </a:rPr>
              <a:t>© American Public Health Association 2010. </a:t>
            </a:r>
            <a:r>
              <a:rPr lang="en-US" altLang="en-US" sz="1200" dirty="0">
                <a:latin typeface="Calibri" panose="020F0502020204030204" pitchFamily="34" charset="0"/>
                <a:cs typeface="Calibri" panose="020F0502020204030204" pitchFamily="34" charset="0"/>
              </a:rPr>
              <a:t>All Rights Reserved. Used With Permission.</a:t>
            </a:r>
          </a:p>
        </p:txBody>
      </p:sp>
    </p:spTree>
    <p:extLst>
      <p:ext uri="{BB962C8B-B14F-4D97-AF65-F5344CB8AC3E}">
        <p14:creationId xmlns:p14="http://schemas.microsoft.com/office/powerpoint/2010/main" val="3311607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33350"/>
            <a:ext cx="7924800" cy="492772"/>
          </a:xfrm>
        </p:spPr>
        <p:txBody>
          <a:bodyPr/>
          <a:lstStyle/>
          <a:p>
            <a:r>
              <a:rPr lang="en-US" sz="2800" dirty="0" smtClean="0"/>
              <a:t>Diabetes Prevalence By </a:t>
            </a:r>
            <a:r>
              <a:rPr lang="en-US" sz="2800" dirty="0"/>
              <a:t>Years of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8363906"/>
              </p:ext>
            </p:extLst>
          </p:nvPr>
        </p:nvGraphicFramePr>
        <p:xfrm>
          <a:off x="1828800" y="1131742"/>
          <a:ext cx="5662468" cy="363843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bwMode="auto">
          <a:xfrm>
            <a:off x="2133600" y="4857750"/>
            <a:ext cx="5887621" cy="184666"/>
          </a:xfrm>
          <a:prstGeom prst="rect">
            <a:avLst/>
          </a:prstGeom>
          <a:noFill/>
          <a:ln w="19050" algn="ctr">
            <a:noFill/>
            <a:miter lim="800000"/>
            <a:headEnd/>
            <a:tailEnd/>
          </a:ln>
        </p:spPr>
        <p:txBody>
          <a:bodyPr wrap="square" lIns="0" tIns="0" rIns="0" bIns="0" rtlCol="0">
            <a:spAutoFit/>
          </a:bodyPr>
          <a:lstStyle/>
          <a:p>
            <a:r>
              <a:rPr lang="en-US" sz="1200" dirty="0" smtClean="0">
                <a:latin typeface="+mn-lt"/>
              </a:rPr>
              <a:t>Centers </a:t>
            </a:r>
            <a:r>
              <a:rPr lang="en-US" sz="1200" dirty="0">
                <a:latin typeface="+mn-lt"/>
              </a:rPr>
              <a:t>for Disease Control and Prevention, National Diabetes Statistics Report, 2017 </a:t>
            </a:r>
          </a:p>
        </p:txBody>
      </p:sp>
    </p:spTree>
    <p:extLst>
      <p:ext uri="{BB962C8B-B14F-4D97-AF65-F5344CB8AC3E}">
        <p14:creationId xmlns:p14="http://schemas.microsoft.com/office/powerpoint/2010/main" val="194486961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7848074" cy="896517"/>
          </a:xfrm>
        </p:spPr>
        <p:txBody>
          <a:bodyPr>
            <a:noAutofit/>
          </a:bodyPr>
          <a:lstStyle/>
          <a:p>
            <a:r>
              <a:rPr lang="en-US" sz="2800" dirty="0" smtClean="0"/>
              <a:t>Recommendations for Intervention from Global and (U.S.) National Expert Panels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0390959"/>
              </p:ext>
            </p:extLst>
          </p:nvPr>
        </p:nvGraphicFramePr>
        <p:xfrm>
          <a:off x="457200" y="1893570"/>
          <a:ext cx="8147533" cy="2659380"/>
        </p:xfrm>
        <a:graphic>
          <a:graphicData uri="http://schemas.openxmlformats.org/drawingml/2006/table">
            <a:tbl>
              <a:tblPr firstRow="1" bandRow="1">
                <a:tableStyleId>{21E4AEA4-8DFA-4A89-87EB-49C32662AFE0}</a:tableStyleId>
              </a:tblPr>
              <a:tblGrid>
                <a:gridCol w="4150176">
                  <a:extLst>
                    <a:ext uri="{9D8B030D-6E8A-4147-A177-3AD203B41FA5}">
                      <a16:colId xmlns:a16="http://schemas.microsoft.com/office/drawing/2014/main" val="3503694361"/>
                    </a:ext>
                  </a:extLst>
                </a:gridCol>
                <a:gridCol w="3997357">
                  <a:extLst>
                    <a:ext uri="{9D8B030D-6E8A-4147-A177-3AD203B41FA5}">
                      <a16:colId xmlns:a16="http://schemas.microsoft.com/office/drawing/2014/main" val="3398075812"/>
                    </a:ext>
                  </a:extLst>
                </a:gridCol>
              </a:tblGrid>
              <a:tr h="342900">
                <a:tc>
                  <a:txBody>
                    <a:bodyPr/>
                    <a:lstStyle/>
                    <a:p>
                      <a:r>
                        <a:rPr lang="en-US" sz="1800" dirty="0" smtClean="0"/>
                        <a:t>Committee</a:t>
                      </a:r>
                      <a:endParaRPr lang="en-US" sz="1800" dirty="0"/>
                    </a:p>
                  </a:txBody>
                  <a:tcPr marL="68580" marR="68580" marT="34290" marB="34290"/>
                </a:tc>
                <a:tc>
                  <a:txBody>
                    <a:bodyPr/>
                    <a:lstStyle/>
                    <a:p>
                      <a:r>
                        <a:rPr lang="en-US" sz="1800" dirty="0" smtClean="0"/>
                        <a:t>Organization</a:t>
                      </a:r>
                      <a:endParaRPr lang="en-US" sz="1800" dirty="0"/>
                    </a:p>
                  </a:txBody>
                  <a:tcPr marL="68580" marR="68580" marT="34290" marB="34290"/>
                </a:tc>
                <a:extLst>
                  <a:ext uri="{0D108BD9-81ED-4DB2-BD59-A6C34878D82A}">
                    <a16:rowId xmlns:a16="http://schemas.microsoft.com/office/drawing/2014/main" val="898383275"/>
                  </a:ext>
                </a:extLst>
              </a:tr>
              <a:tr h="52578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500" dirty="0" smtClean="0"/>
                        <a:t>Commission on Social Determinants of Health</a:t>
                      </a:r>
                      <a:endParaRPr lang="en-US" sz="15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500" dirty="0" smtClean="0"/>
                        <a:t>World Health Organization</a:t>
                      </a:r>
                    </a:p>
                    <a:p>
                      <a:pPr>
                        <a:spcAft>
                          <a:spcPts val="1200"/>
                        </a:spcAft>
                      </a:pPr>
                      <a:endParaRPr lang="en-US" sz="1500" dirty="0"/>
                    </a:p>
                  </a:txBody>
                  <a:tcPr marL="68580" marR="68580" marT="34290" marB="34290"/>
                </a:tc>
                <a:extLst>
                  <a:ext uri="{0D108BD9-81ED-4DB2-BD59-A6C34878D82A}">
                    <a16:rowId xmlns:a16="http://schemas.microsoft.com/office/drawing/2014/main" val="2658027120"/>
                  </a:ext>
                </a:extLst>
              </a:tr>
              <a:tr h="525780">
                <a:tc>
                  <a:txBody>
                    <a:bodyPr/>
                    <a:lstStyle/>
                    <a:p>
                      <a:pPr>
                        <a:spcAft>
                          <a:spcPts val="1200"/>
                        </a:spcAft>
                      </a:pPr>
                      <a:r>
                        <a:rPr lang="en-US" sz="1500" kern="1200" dirty="0" smtClean="0">
                          <a:effectLst/>
                        </a:rPr>
                        <a:t>Committee on Recommended Social and Behavioral Domains and Measures for Electronic Health Records</a:t>
                      </a:r>
                      <a:endParaRPr lang="en-US" sz="15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500" kern="1200" dirty="0" smtClean="0">
                          <a:effectLst/>
                        </a:rPr>
                        <a:t>Institut</a:t>
                      </a:r>
                      <a:r>
                        <a:rPr lang="en-US" sz="1500" kern="1200" baseline="0" dirty="0" smtClean="0">
                          <a:effectLst/>
                        </a:rPr>
                        <a:t>e of Medicine</a:t>
                      </a:r>
                      <a:r>
                        <a:rPr lang="en-US" sz="1500" kern="1200" dirty="0" smtClean="0">
                          <a:effectLst/>
                        </a:rPr>
                        <a:t>/National Academies of Sciences, Engineering, and Medicine</a:t>
                      </a:r>
                      <a:endParaRPr lang="en-US" sz="1500" dirty="0" smtClean="0"/>
                    </a:p>
                  </a:txBody>
                  <a:tcPr marL="68580" marR="68580" marT="34290" marB="34290"/>
                </a:tc>
                <a:extLst>
                  <a:ext uri="{0D108BD9-81ED-4DB2-BD59-A6C34878D82A}">
                    <a16:rowId xmlns:a16="http://schemas.microsoft.com/office/drawing/2014/main" val="3656615449"/>
                  </a:ext>
                </a:extLst>
              </a:tr>
              <a:tr h="883920">
                <a:tc>
                  <a:txBody>
                    <a:bodyPr/>
                    <a:lstStyle/>
                    <a:p>
                      <a:pPr>
                        <a:spcAft>
                          <a:spcPts val="1200"/>
                        </a:spcAft>
                      </a:pPr>
                      <a:r>
                        <a:rPr lang="en-US" sz="1500" kern="1200" dirty="0" smtClean="0">
                          <a:effectLst/>
                        </a:rPr>
                        <a:t>Committee on Educating Health Professionals to Address the Social Determinants of Health</a:t>
                      </a:r>
                      <a:endParaRPr lang="en-US" sz="15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500" kern="1200" dirty="0" smtClean="0">
                          <a:effectLst/>
                        </a:rPr>
                        <a:t>Institute of Medicine (IOM) Board on Global Health/National Academies of Sciences, Engineering, and Medicine</a:t>
                      </a:r>
                    </a:p>
                  </a:txBody>
                  <a:tcPr marL="68580" marR="68580" marT="34290" marB="34290"/>
                </a:tc>
                <a:extLst>
                  <a:ext uri="{0D108BD9-81ED-4DB2-BD59-A6C34878D82A}">
                    <a16:rowId xmlns:a16="http://schemas.microsoft.com/office/drawing/2014/main" val="3256913405"/>
                  </a:ext>
                </a:extLst>
              </a:tr>
            </a:tbl>
          </a:graphicData>
        </a:graphic>
      </p:graphicFrame>
      <p:sp>
        <p:nvSpPr>
          <p:cNvPr id="5" name="TextBox 4"/>
          <p:cNvSpPr txBox="1"/>
          <p:nvPr/>
        </p:nvSpPr>
        <p:spPr>
          <a:xfrm>
            <a:off x="3697997" y="4842853"/>
            <a:ext cx="1814920" cy="253916"/>
          </a:xfrm>
          <a:prstGeom prst="rect">
            <a:avLst/>
          </a:prstGeom>
          <a:noFill/>
        </p:spPr>
        <p:txBody>
          <a:bodyPr wrap="none" rtlCol="0">
            <a:spAutoFit/>
          </a:bodyPr>
          <a:lstStyle/>
          <a:p>
            <a:r>
              <a:rPr lang="en-US" sz="1050" dirty="0">
                <a:solidFill>
                  <a:schemeClr val="bg1"/>
                </a:solidFill>
              </a:rPr>
              <a:t>Copyright © Hill-Briggs 2017</a:t>
            </a:r>
          </a:p>
        </p:txBody>
      </p:sp>
    </p:spTree>
    <p:extLst>
      <p:ext uri="{BB962C8B-B14F-4D97-AF65-F5344CB8AC3E}">
        <p14:creationId xmlns:p14="http://schemas.microsoft.com/office/powerpoint/2010/main" val="3812172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97997" y="4842853"/>
            <a:ext cx="1814920" cy="253916"/>
          </a:xfrm>
          <a:prstGeom prst="rect">
            <a:avLst/>
          </a:prstGeom>
          <a:noFill/>
        </p:spPr>
        <p:txBody>
          <a:bodyPr wrap="none" rtlCol="0">
            <a:spAutoFit/>
          </a:bodyPr>
          <a:lstStyle/>
          <a:p>
            <a:r>
              <a:rPr lang="en-US" sz="1050" dirty="0">
                <a:solidFill>
                  <a:schemeClr val="bg1"/>
                </a:solidFill>
              </a:rPr>
              <a:t>Copyright © Hill-Briggs 2017</a:t>
            </a:r>
          </a:p>
        </p:txBody>
      </p:sp>
      <p:sp>
        <p:nvSpPr>
          <p:cNvPr id="9" name="Title 5"/>
          <p:cNvSpPr>
            <a:spLocks noGrp="1"/>
          </p:cNvSpPr>
          <p:nvPr>
            <p:ph type="title"/>
          </p:nvPr>
        </p:nvSpPr>
        <p:spPr>
          <a:xfrm>
            <a:off x="0" y="67345"/>
            <a:ext cx="9144000" cy="599405"/>
          </a:xfrm>
          <a:solidFill>
            <a:srgbClr val="002060"/>
          </a:solidFill>
        </p:spPr>
        <p:txBody>
          <a:bodyPr>
            <a:normAutofit/>
          </a:bodyPr>
          <a:lstStyle/>
          <a:p>
            <a:r>
              <a:rPr lang="en-US" sz="2400" dirty="0">
                <a:solidFill>
                  <a:schemeClr val="bg1"/>
                </a:solidFill>
              </a:rPr>
              <a:t>    </a:t>
            </a:r>
            <a:r>
              <a:rPr lang="en-US" sz="2400" dirty="0" smtClean="0">
                <a:solidFill>
                  <a:schemeClr val="bg1"/>
                </a:solidFill>
              </a:rPr>
              <a:t>WHO </a:t>
            </a:r>
            <a:r>
              <a:rPr lang="en-US" sz="2400" dirty="0">
                <a:solidFill>
                  <a:schemeClr val="bg1"/>
                </a:solidFill>
              </a:rPr>
              <a:t>Commission Recommendations </a:t>
            </a:r>
            <a:endParaRPr lang="en-US" sz="1500" dirty="0">
              <a:solidFill>
                <a:schemeClr val="bg1"/>
              </a:solidFill>
            </a:endParaRPr>
          </a:p>
        </p:txBody>
      </p:sp>
      <p:sp>
        <p:nvSpPr>
          <p:cNvPr id="10" name="Rectangle 9"/>
          <p:cNvSpPr/>
          <p:nvPr/>
        </p:nvSpPr>
        <p:spPr>
          <a:xfrm>
            <a:off x="350575" y="971550"/>
            <a:ext cx="8641025" cy="4478149"/>
          </a:xfrm>
          <a:prstGeom prst="rect">
            <a:avLst/>
          </a:prstGeom>
        </p:spPr>
        <p:txBody>
          <a:bodyPr wrap="square">
            <a:spAutoFit/>
          </a:bodyPr>
          <a:lstStyle/>
          <a:p>
            <a:pPr eaLnBrk="1" fontAlgn="auto" hangingPunct="1">
              <a:spcBef>
                <a:spcPts val="900"/>
              </a:spcBef>
              <a:spcAft>
                <a:spcPts val="0"/>
              </a:spcAft>
            </a:pPr>
            <a:r>
              <a:rPr lang="en-US" sz="1600" b="1" dirty="0">
                <a:solidFill>
                  <a:srgbClr val="C00000"/>
                </a:solidFill>
                <a:latin typeface="Arial"/>
                <a:ea typeface="+mn-ea"/>
              </a:rPr>
              <a:t>1</a:t>
            </a:r>
            <a:r>
              <a:rPr lang="en-US" sz="1600" b="1" dirty="0">
                <a:solidFill>
                  <a:srgbClr val="002C77"/>
                </a:solidFill>
                <a:latin typeface="Arial"/>
                <a:ea typeface="+mn-ea"/>
              </a:rPr>
              <a:t>.  </a:t>
            </a:r>
            <a:r>
              <a:rPr lang="en-US" sz="1600" b="1" dirty="0">
                <a:solidFill>
                  <a:srgbClr val="C00000"/>
                </a:solidFill>
                <a:latin typeface="Arial"/>
                <a:ea typeface="+mn-ea"/>
              </a:rPr>
              <a:t>Improve Daily Living Conditions</a:t>
            </a:r>
          </a:p>
          <a:p>
            <a:pPr lvl="1" eaLnBrk="1" fontAlgn="auto" hangingPunct="1">
              <a:spcBef>
                <a:spcPts val="0"/>
              </a:spcBef>
              <a:spcAft>
                <a:spcPts val="0"/>
              </a:spcAft>
            </a:pPr>
            <a:r>
              <a:rPr lang="en-US" sz="1600" dirty="0">
                <a:solidFill>
                  <a:srgbClr val="002C77"/>
                </a:solidFill>
                <a:latin typeface="Arial"/>
                <a:ea typeface="+mn-ea"/>
              </a:rPr>
              <a:t>Put major emphasis on early child development and education. Improve living and working conditions. Create social protection policy supportive of all. </a:t>
            </a:r>
          </a:p>
          <a:p>
            <a:pPr eaLnBrk="1" fontAlgn="auto" hangingPunct="1">
              <a:spcBef>
                <a:spcPts val="900"/>
              </a:spcBef>
              <a:spcAft>
                <a:spcPts val="0"/>
              </a:spcAft>
            </a:pPr>
            <a:r>
              <a:rPr lang="en-US" sz="1600" b="1" dirty="0">
                <a:solidFill>
                  <a:srgbClr val="C00000"/>
                </a:solidFill>
                <a:latin typeface="Arial"/>
                <a:ea typeface="+mn-ea"/>
              </a:rPr>
              <a:t>2</a:t>
            </a:r>
            <a:r>
              <a:rPr lang="en-US" sz="1600" b="1" dirty="0">
                <a:solidFill>
                  <a:srgbClr val="002C77"/>
                </a:solidFill>
                <a:latin typeface="Arial"/>
                <a:ea typeface="+mn-ea"/>
              </a:rPr>
              <a:t>. </a:t>
            </a:r>
            <a:r>
              <a:rPr lang="en-US" sz="1600" b="1" dirty="0">
                <a:solidFill>
                  <a:srgbClr val="C00000"/>
                </a:solidFill>
                <a:latin typeface="Arial"/>
                <a:ea typeface="+mn-ea"/>
              </a:rPr>
              <a:t>Tackle the Inequitable Distribution of Power, Money, and Resources</a:t>
            </a:r>
          </a:p>
          <a:p>
            <a:pPr marR="16530" lvl="1" eaLnBrk="1" fontAlgn="auto" hangingPunct="1">
              <a:spcBef>
                <a:spcPts val="900"/>
              </a:spcBef>
              <a:spcAft>
                <a:spcPts val="0"/>
              </a:spcAft>
            </a:pPr>
            <a:r>
              <a:rPr lang="en-US" sz="1600" dirty="0">
                <a:solidFill>
                  <a:srgbClr val="002C77"/>
                </a:solidFill>
                <a:latin typeface="Arial"/>
                <a:ea typeface="+mn-ea"/>
              </a:rPr>
              <a:t>Create a strong public sector that is committed, capable, and adequately ﬁnanced. Ensure legitimacy, space, and support for civil society, for an accountable private sector, and for the public to agree to reinvestment in collective action.</a:t>
            </a:r>
          </a:p>
          <a:p>
            <a:pPr marL="342900" marR="16530" indent="-342900" eaLnBrk="1" fontAlgn="auto" hangingPunct="1">
              <a:spcBef>
                <a:spcPts val="900"/>
              </a:spcBef>
              <a:spcAft>
                <a:spcPts val="0"/>
              </a:spcAft>
              <a:buFontTx/>
              <a:buAutoNum type="arabicPeriod" startAt="3"/>
            </a:pPr>
            <a:r>
              <a:rPr lang="en-US" sz="1600" b="1" dirty="0">
                <a:solidFill>
                  <a:srgbClr val="C00000"/>
                </a:solidFill>
                <a:latin typeface="Arial"/>
                <a:ea typeface="+mn-ea"/>
              </a:rPr>
              <a:t>Measure and Understand the Problem and Assess the Impact of Action</a:t>
            </a:r>
          </a:p>
          <a:p>
            <a:pPr marR="16530" lvl="1" eaLnBrk="1" fontAlgn="auto" hangingPunct="1">
              <a:spcBef>
                <a:spcPts val="900"/>
              </a:spcBef>
              <a:spcAft>
                <a:spcPts val="0"/>
              </a:spcAft>
            </a:pPr>
            <a:r>
              <a:rPr lang="en-US" sz="1600" dirty="0">
                <a:solidFill>
                  <a:srgbClr val="002C77"/>
                </a:solidFill>
                <a:latin typeface="Arial"/>
                <a:ea typeface="+mn-ea"/>
              </a:rPr>
              <a:t>Acknowledge there is a problem. Ensure that health inequity is measured. Develop national and global health equity surveillance systems for routine monitoring of health inequity and the social determinants of health. Evaluate the health equity impact of policy and action. Ensure stronger focus on social determinants in public health research.</a:t>
            </a:r>
          </a:p>
          <a:p>
            <a:pPr marR="16530" lvl="1" eaLnBrk="1" fontAlgn="auto" hangingPunct="1">
              <a:spcBef>
                <a:spcPts val="900"/>
              </a:spcBef>
              <a:spcAft>
                <a:spcPts val="0"/>
              </a:spcAft>
            </a:pPr>
            <a:r>
              <a:rPr lang="en-US" sz="1600" dirty="0">
                <a:solidFill>
                  <a:srgbClr val="002C77"/>
                </a:solidFill>
                <a:latin typeface="Garamond"/>
                <a:ea typeface="+mn-ea"/>
              </a:rPr>
              <a:t>Source: http://www.who.int/social_determinants/thecommission/finalreport/</a:t>
            </a:r>
            <a:r>
              <a:rPr lang="en-US" sz="1600" dirty="0" err="1">
                <a:solidFill>
                  <a:srgbClr val="002C77"/>
                </a:solidFill>
                <a:latin typeface="Garamond"/>
                <a:ea typeface="+mn-ea"/>
              </a:rPr>
              <a:t>en</a:t>
            </a:r>
            <a:r>
              <a:rPr lang="en-US" sz="1600" dirty="0">
                <a:solidFill>
                  <a:srgbClr val="002C77"/>
                </a:solidFill>
                <a:latin typeface="Garamond"/>
                <a:ea typeface="+mn-ea"/>
              </a:rPr>
              <a:t>/</a:t>
            </a:r>
            <a:endParaRPr lang="en-US" sz="1600" dirty="0">
              <a:solidFill>
                <a:srgbClr val="002C77"/>
              </a:solidFill>
              <a:latin typeface="Arial"/>
              <a:ea typeface="+mn-ea"/>
            </a:endParaRPr>
          </a:p>
          <a:p>
            <a:pPr marR="16530" eaLnBrk="1" fontAlgn="auto" hangingPunct="1">
              <a:spcBef>
                <a:spcPts val="900"/>
              </a:spcBef>
              <a:spcAft>
                <a:spcPts val="0"/>
              </a:spcAft>
            </a:pPr>
            <a:endParaRPr lang="en-US" sz="1600" dirty="0">
              <a:solidFill>
                <a:srgbClr val="002C77"/>
              </a:solidFill>
              <a:latin typeface="Arial"/>
              <a:ea typeface="+mn-ea"/>
            </a:endParaRPr>
          </a:p>
        </p:txBody>
      </p:sp>
    </p:spTree>
    <p:extLst>
      <p:ext uri="{BB962C8B-B14F-4D97-AF65-F5344CB8AC3E}">
        <p14:creationId xmlns:p14="http://schemas.microsoft.com/office/powerpoint/2010/main" val="69509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438400" y="633814"/>
            <a:ext cx="2209800" cy="289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14350" fontAlgn="auto">
              <a:spcAft>
                <a:spcPts val="0"/>
              </a:spcAft>
              <a:defRPr/>
            </a:pPr>
            <a:r>
              <a:rPr lang="en-US" sz="1800" b="1" dirty="0">
                <a:solidFill>
                  <a:srgbClr val="002060"/>
                </a:solidFill>
                <a:latin typeface="Calibri" panose="020F0502020204030204" pitchFamily="34" charset="0"/>
                <a:cs typeface="Calibri" panose="020F0502020204030204" pitchFamily="34" charset="0"/>
              </a:rPr>
              <a:t>Equity</a:t>
            </a:r>
            <a:r>
              <a:rPr lang="en-US" sz="1800" dirty="0">
                <a:solidFill>
                  <a:srgbClr val="002060"/>
                </a:solidFill>
                <a:latin typeface="Calibri" panose="020F0502020204030204" pitchFamily="34" charset="0"/>
                <a:cs typeface="Calibri" panose="020F0502020204030204" pitchFamily="34" charset="0"/>
              </a:rPr>
              <a:t> </a:t>
            </a:r>
            <a:r>
              <a:rPr lang="en-US" sz="1800" dirty="0" smtClean="0">
                <a:solidFill>
                  <a:srgbClr val="002060"/>
                </a:solidFill>
                <a:latin typeface="Calibri" panose="020F0502020204030204" pitchFamily="34" charset="0"/>
                <a:cs typeface="Calibri" panose="020F0502020204030204" pitchFamily="34" charset="0"/>
              </a:rPr>
              <a:t>(Current Goal)</a:t>
            </a:r>
            <a:endParaRPr lang="en-US" sz="1800" dirty="0">
              <a:solidFill>
                <a:srgbClr val="002060"/>
              </a:solidFill>
              <a:latin typeface="Calibri" panose="020F0502020204030204" pitchFamily="34" charset="0"/>
              <a:cs typeface="Calibri" panose="020F0502020204030204" pitchFamily="34" charset="0"/>
            </a:endParaRPr>
          </a:p>
        </p:txBody>
      </p:sp>
      <p:sp>
        <p:nvSpPr>
          <p:cNvPr id="9" name="Title 1"/>
          <p:cNvSpPr txBox="1">
            <a:spLocks/>
          </p:cNvSpPr>
          <p:nvPr/>
        </p:nvSpPr>
        <p:spPr>
          <a:xfrm>
            <a:off x="475420" y="659717"/>
            <a:ext cx="1987156" cy="2728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14350" fontAlgn="auto">
              <a:spcAft>
                <a:spcPts val="0"/>
              </a:spcAft>
              <a:defRPr/>
            </a:pPr>
            <a:r>
              <a:rPr lang="en-US" sz="1800" b="1" dirty="0">
                <a:solidFill>
                  <a:srgbClr val="002060"/>
                </a:solidFill>
                <a:latin typeface="Calibri" panose="020F0502020204030204" pitchFamily="34" charset="0"/>
                <a:cs typeface="Calibri" panose="020F0502020204030204" pitchFamily="34" charset="0"/>
              </a:rPr>
              <a:t>Equality</a:t>
            </a:r>
          </a:p>
        </p:txBody>
      </p:sp>
      <p:sp>
        <p:nvSpPr>
          <p:cNvPr id="11" name="Slide Number Placeholder 10"/>
          <p:cNvSpPr>
            <a:spLocks noGrp="1"/>
          </p:cNvSpPr>
          <p:nvPr>
            <p:ph type="sldNum" sz="quarter" idx="4294967295"/>
          </p:nvPr>
        </p:nvSpPr>
        <p:spPr>
          <a:xfrm>
            <a:off x="7107130" y="4364404"/>
            <a:ext cx="738014" cy="205383"/>
          </a:xfrm>
        </p:spPr>
        <p:txBody>
          <a:bodyPr/>
          <a:lstStyle/>
          <a:p>
            <a:pPr defTabSz="257175" eaLnBrk="1" fontAlgn="auto" hangingPunct="1">
              <a:spcBef>
                <a:spcPts val="0"/>
              </a:spcBef>
              <a:spcAft>
                <a:spcPts val="0"/>
              </a:spcAft>
              <a:defRPr/>
            </a:pPr>
            <a:fld id="{B1602087-C898-4C72-B975-4C8855C259FB}" type="slidenum">
              <a:rPr lang="en-US" sz="591">
                <a:solidFill>
                  <a:srgbClr val="FFFFFF"/>
                </a:solidFill>
                <a:latin typeface="Calibri" panose="020F0502020204030204"/>
                <a:ea typeface="+mn-ea"/>
                <a:cs typeface="Arial" pitchFamily="34" charset="0"/>
              </a:rPr>
              <a:pPr defTabSz="257175" eaLnBrk="1" fontAlgn="auto" hangingPunct="1">
                <a:spcBef>
                  <a:spcPts val="0"/>
                </a:spcBef>
                <a:spcAft>
                  <a:spcPts val="0"/>
                </a:spcAft>
                <a:defRPr/>
              </a:pPr>
              <a:t>18</a:t>
            </a:fld>
            <a:endParaRPr lang="en-US" sz="591" dirty="0">
              <a:solidFill>
                <a:srgbClr val="FFFFFF"/>
              </a:solidFill>
              <a:latin typeface="Calibri" panose="020F0502020204030204"/>
              <a:ea typeface="+mn-ea"/>
              <a:cs typeface="Arial" pitchFamily="34" charset="0"/>
            </a:endParaRPr>
          </a:p>
        </p:txBody>
      </p:sp>
      <p:sp>
        <p:nvSpPr>
          <p:cNvPr id="14" name="Title 5"/>
          <p:cNvSpPr txBox="1">
            <a:spLocks/>
          </p:cNvSpPr>
          <p:nvPr/>
        </p:nvSpPr>
        <p:spPr>
          <a:xfrm>
            <a:off x="0" y="134758"/>
            <a:ext cx="9144000" cy="524959"/>
          </a:xfrm>
          <a:prstGeom prst="rect">
            <a:avLst/>
          </a:prstGeom>
          <a:solidFill>
            <a:schemeClr val="bg1"/>
          </a:solidFill>
        </p:spPr>
        <p:txBody>
          <a:bodyPr/>
          <a:lst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a:lstStyle>
          <a:p>
            <a:pPr defTabSz="685800" fontAlgn="auto">
              <a:spcAft>
                <a:spcPts val="0"/>
              </a:spcAft>
              <a:defRPr/>
            </a:pPr>
            <a:r>
              <a:rPr lang="en-US" sz="2700" dirty="0" smtClean="0">
                <a:solidFill>
                  <a:srgbClr val="002C77"/>
                </a:solidFill>
              </a:rPr>
              <a:t> Evolving Framework  </a:t>
            </a:r>
            <a:endParaRPr lang="en-US" sz="2700" dirty="0">
              <a:solidFill>
                <a:srgbClr val="002C77"/>
              </a:solidFill>
            </a:endParaRPr>
          </a:p>
        </p:txBody>
      </p:sp>
      <p:pic>
        <p:nvPicPr>
          <p:cNvPr id="7" name="Picture 6">
            <a:extLst>
              <a:ext uri="{FF2B5EF4-FFF2-40B4-BE49-F238E27FC236}">
                <a16:creationId xmlns:a16="http://schemas.microsoft.com/office/drawing/2014/main" id="{4785BD80-6918-A943-9232-2948E01948EE}"/>
              </a:ext>
            </a:extLst>
          </p:cNvPr>
          <p:cNvPicPr>
            <a:picLocks noChangeAspect="1"/>
          </p:cNvPicPr>
          <p:nvPr/>
        </p:nvPicPr>
        <p:blipFill>
          <a:blip r:embed="rId3"/>
          <a:stretch>
            <a:fillRect/>
          </a:stretch>
        </p:blipFill>
        <p:spPr>
          <a:xfrm>
            <a:off x="6332136" y="991612"/>
            <a:ext cx="2033792" cy="2438919"/>
          </a:xfrm>
          <a:prstGeom prst="rect">
            <a:avLst/>
          </a:prstGeom>
        </p:spPr>
      </p:pic>
      <p:pic>
        <p:nvPicPr>
          <p:cNvPr id="10" name="Picture 9">
            <a:extLst>
              <a:ext uri="{FF2B5EF4-FFF2-40B4-BE49-F238E27FC236}">
                <a16:creationId xmlns:a16="http://schemas.microsoft.com/office/drawing/2014/main" id="{B51A54C4-CA49-8946-94CA-7D897C8952D2}"/>
              </a:ext>
            </a:extLst>
          </p:cNvPr>
          <p:cNvPicPr>
            <a:picLocks noChangeAspect="1"/>
          </p:cNvPicPr>
          <p:nvPr/>
        </p:nvPicPr>
        <p:blipFill>
          <a:blip r:embed="rId4"/>
          <a:stretch>
            <a:fillRect/>
          </a:stretch>
        </p:blipFill>
        <p:spPr>
          <a:xfrm>
            <a:off x="556317" y="1002217"/>
            <a:ext cx="1646194" cy="2331533"/>
          </a:xfrm>
          <a:prstGeom prst="rect">
            <a:avLst/>
          </a:prstGeom>
        </p:spPr>
      </p:pic>
      <p:pic>
        <p:nvPicPr>
          <p:cNvPr id="22" name="Picture 21">
            <a:extLst>
              <a:ext uri="{FF2B5EF4-FFF2-40B4-BE49-F238E27FC236}">
                <a16:creationId xmlns:a16="http://schemas.microsoft.com/office/drawing/2014/main" id="{B6EC5085-313E-4946-8BEA-5A9111CB5169}"/>
              </a:ext>
            </a:extLst>
          </p:cNvPr>
          <p:cNvPicPr>
            <a:picLocks noChangeAspect="1"/>
          </p:cNvPicPr>
          <p:nvPr/>
        </p:nvPicPr>
        <p:blipFill>
          <a:blip r:embed="rId5"/>
          <a:stretch>
            <a:fillRect/>
          </a:stretch>
        </p:blipFill>
        <p:spPr>
          <a:xfrm>
            <a:off x="2495963" y="989882"/>
            <a:ext cx="1660541" cy="2405493"/>
          </a:xfrm>
          <a:prstGeom prst="rect">
            <a:avLst/>
          </a:prstGeom>
        </p:spPr>
      </p:pic>
      <p:sp>
        <p:nvSpPr>
          <p:cNvPr id="23" name="TextBox 22">
            <a:extLst>
              <a:ext uri="{FF2B5EF4-FFF2-40B4-BE49-F238E27FC236}">
                <a16:creationId xmlns:a16="http://schemas.microsoft.com/office/drawing/2014/main" id="{FF9B9748-5AC6-9944-81D1-308594A49666}"/>
              </a:ext>
            </a:extLst>
          </p:cNvPr>
          <p:cNvSpPr txBox="1"/>
          <p:nvPr/>
        </p:nvSpPr>
        <p:spPr bwMode="auto">
          <a:xfrm>
            <a:off x="450390" y="3390170"/>
            <a:ext cx="1910452" cy="1077218"/>
          </a:xfrm>
          <a:prstGeom prst="rect">
            <a:avLst/>
          </a:prstGeom>
          <a:solidFill>
            <a:schemeClr val="bg1"/>
          </a:solidFill>
          <a:ln w="19050" algn="ctr">
            <a:noFill/>
            <a:miter lim="800000"/>
            <a:headEnd/>
            <a:tailEnd/>
          </a:ln>
        </p:spPr>
        <p:txBody>
          <a:bodyPr wrap="square" lIns="0" tIns="0" rIns="0" bIns="0" rtlCol="0">
            <a:spAutoFit/>
          </a:bodyPr>
          <a:lstStyle/>
          <a:p>
            <a:r>
              <a:rPr lang="en-US" sz="1400" dirty="0" smtClean="0">
                <a:latin typeface="+mj-lt"/>
              </a:rPr>
              <a:t>It is </a:t>
            </a:r>
            <a:r>
              <a:rPr lang="en-US" sz="1400" dirty="0">
                <a:latin typeface="+mj-lt"/>
              </a:rPr>
              <a:t>assumed that everyone will </a:t>
            </a:r>
            <a:r>
              <a:rPr lang="en-US" sz="1400" dirty="0" smtClean="0">
                <a:latin typeface="+mj-lt"/>
              </a:rPr>
              <a:t>benefit </a:t>
            </a:r>
            <a:r>
              <a:rPr lang="en-US" sz="1400" dirty="0">
                <a:latin typeface="+mj-lt"/>
              </a:rPr>
              <a:t>from the same </a:t>
            </a:r>
            <a:r>
              <a:rPr lang="en-US" sz="1400" dirty="0" smtClean="0">
                <a:latin typeface="+mj-lt"/>
              </a:rPr>
              <a:t>supports</a:t>
            </a:r>
            <a:r>
              <a:rPr lang="en-US" sz="1400" dirty="0">
                <a:latin typeface="+mj-lt"/>
              </a:rPr>
              <a:t>. They are being </a:t>
            </a:r>
            <a:r>
              <a:rPr lang="en-US" sz="1400" dirty="0" smtClean="0">
                <a:latin typeface="+mj-lt"/>
              </a:rPr>
              <a:t>treated </a:t>
            </a:r>
            <a:r>
              <a:rPr lang="en-US" sz="1400" dirty="0">
                <a:latin typeface="+mj-lt"/>
              </a:rPr>
              <a:t>equally</a:t>
            </a:r>
            <a:r>
              <a:rPr lang="en-US" sz="1400" dirty="0" smtClean="0">
                <a:latin typeface="+mj-lt"/>
              </a:rPr>
              <a:t>.</a:t>
            </a:r>
            <a:endParaRPr lang="en-US" sz="1400" dirty="0">
              <a:latin typeface="+mj-lt"/>
            </a:endParaRPr>
          </a:p>
        </p:txBody>
      </p:sp>
      <p:sp>
        <p:nvSpPr>
          <p:cNvPr id="24" name="TextBox 23">
            <a:extLst>
              <a:ext uri="{FF2B5EF4-FFF2-40B4-BE49-F238E27FC236}">
                <a16:creationId xmlns:a16="http://schemas.microsoft.com/office/drawing/2014/main" id="{51138090-9FB7-7D43-B877-E36AB5565269}"/>
              </a:ext>
            </a:extLst>
          </p:cNvPr>
          <p:cNvSpPr txBox="1"/>
          <p:nvPr/>
        </p:nvSpPr>
        <p:spPr bwMode="auto">
          <a:xfrm>
            <a:off x="2495963" y="3353716"/>
            <a:ext cx="2152237" cy="1292662"/>
          </a:xfrm>
          <a:prstGeom prst="rect">
            <a:avLst/>
          </a:prstGeom>
          <a:solidFill>
            <a:schemeClr val="bg1"/>
          </a:solidFill>
          <a:ln w="19050" algn="ctr">
            <a:noFill/>
            <a:miter lim="800000"/>
            <a:headEnd/>
            <a:tailEnd/>
          </a:ln>
        </p:spPr>
        <p:txBody>
          <a:bodyPr wrap="square" lIns="0" tIns="0" rIns="0" bIns="0" rtlCol="0">
            <a:spAutoFit/>
          </a:bodyPr>
          <a:lstStyle/>
          <a:p>
            <a:r>
              <a:rPr lang="en-US" sz="1400" dirty="0">
                <a:latin typeface="+mj-lt"/>
              </a:rPr>
              <a:t>I</a:t>
            </a:r>
            <a:r>
              <a:rPr lang="en-US" sz="1400" dirty="0" smtClean="0">
                <a:latin typeface="+mj-lt"/>
              </a:rPr>
              <a:t>ndividuals </a:t>
            </a:r>
            <a:r>
              <a:rPr lang="en-US" sz="1400" dirty="0">
                <a:latin typeface="+mj-lt"/>
              </a:rPr>
              <a:t>are given different </a:t>
            </a:r>
            <a:r>
              <a:rPr lang="en-US" sz="1400" dirty="0" smtClean="0">
                <a:latin typeface="+mj-lt"/>
              </a:rPr>
              <a:t>supports </a:t>
            </a:r>
            <a:r>
              <a:rPr lang="en-US" sz="1400" dirty="0">
                <a:latin typeface="+mj-lt"/>
              </a:rPr>
              <a:t>to make it possible </a:t>
            </a:r>
            <a:r>
              <a:rPr lang="en-US" sz="1400" dirty="0" smtClean="0">
                <a:latin typeface="+mj-lt"/>
              </a:rPr>
              <a:t>for </a:t>
            </a:r>
            <a:r>
              <a:rPr lang="en-US" sz="1400" dirty="0">
                <a:latin typeface="+mj-lt"/>
              </a:rPr>
              <a:t>them to have equal </a:t>
            </a:r>
            <a:r>
              <a:rPr lang="en-US" sz="1400" dirty="0" smtClean="0">
                <a:latin typeface="+mj-lt"/>
              </a:rPr>
              <a:t>access </a:t>
            </a:r>
            <a:r>
              <a:rPr lang="en-US" sz="1400" dirty="0">
                <a:latin typeface="+mj-lt"/>
              </a:rPr>
              <a:t>to the game. They </a:t>
            </a:r>
            <a:r>
              <a:rPr lang="en-US" sz="1400" dirty="0" smtClean="0">
                <a:latin typeface="+mj-lt"/>
              </a:rPr>
              <a:t>are </a:t>
            </a:r>
            <a:r>
              <a:rPr lang="en-US" sz="1400" dirty="0">
                <a:latin typeface="+mj-lt"/>
              </a:rPr>
              <a:t>being treated equitably</a:t>
            </a:r>
            <a:r>
              <a:rPr lang="en-US" sz="1400" dirty="0" smtClean="0">
                <a:latin typeface="+mj-lt"/>
              </a:rPr>
              <a:t>.</a:t>
            </a:r>
            <a:endParaRPr lang="en-US" sz="1400" dirty="0">
              <a:latin typeface="+mj-lt"/>
            </a:endParaRPr>
          </a:p>
        </p:txBody>
      </p:sp>
      <p:sp>
        <p:nvSpPr>
          <p:cNvPr id="25" name="TextBox 24">
            <a:extLst>
              <a:ext uri="{FF2B5EF4-FFF2-40B4-BE49-F238E27FC236}">
                <a16:creationId xmlns:a16="http://schemas.microsoft.com/office/drawing/2014/main" id="{6DF54E7C-936E-A847-8F88-F56281B92C27}"/>
              </a:ext>
            </a:extLst>
          </p:cNvPr>
          <p:cNvSpPr txBox="1"/>
          <p:nvPr/>
        </p:nvSpPr>
        <p:spPr bwMode="auto">
          <a:xfrm>
            <a:off x="6350136" y="3492569"/>
            <a:ext cx="2592444" cy="1292662"/>
          </a:xfrm>
          <a:prstGeom prst="rect">
            <a:avLst/>
          </a:prstGeom>
          <a:solidFill>
            <a:schemeClr val="bg1"/>
          </a:solidFill>
          <a:ln w="19050" algn="ctr">
            <a:noFill/>
            <a:miter lim="800000"/>
            <a:headEnd/>
            <a:tailEnd/>
          </a:ln>
        </p:spPr>
        <p:txBody>
          <a:bodyPr wrap="square" lIns="0" tIns="0" rIns="0" bIns="0" rtlCol="0">
            <a:spAutoFit/>
          </a:bodyPr>
          <a:lstStyle/>
          <a:p>
            <a:r>
              <a:rPr lang="en-US" sz="1400" dirty="0">
                <a:latin typeface="+mj-lt"/>
              </a:rPr>
              <a:t>A</a:t>
            </a:r>
            <a:r>
              <a:rPr lang="en-US" sz="1400" dirty="0" smtClean="0">
                <a:latin typeface="+mj-lt"/>
              </a:rPr>
              <a:t>ll </a:t>
            </a:r>
            <a:r>
              <a:rPr lang="en-US" sz="1400" dirty="0">
                <a:latin typeface="+mj-lt"/>
              </a:rPr>
              <a:t>three </a:t>
            </a:r>
            <a:r>
              <a:rPr lang="en-US" sz="1400" dirty="0" smtClean="0">
                <a:latin typeface="+mj-lt"/>
              </a:rPr>
              <a:t>can </a:t>
            </a:r>
            <a:r>
              <a:rPr lang="en-US" sz="1400" dirty="0">
                <a:latin typeface="+mj-lt"/>
              </a:rPr>
              <a:t>see the game without </a:t>
            </a:r>
            <a:r>
              <a:rPr lang="en-US" sz="1400" dirty="0" smtClean="0">
                <a:latin typeface="+mj-lt"/>
              </a:rPr>
              <a:t>any </a:t>
            </a:r>
            <a:r>
              <a:rPr lang="en-US" sz="1400" dirty="0">
                <a:latin typeface="+mj-lt"/>
              </a:rPr>
              <a:t>supports or accommodations  </a:t>
            </a:r>
            <a:r>
              <a:rPr lang="en-US" sz="1400" dirty="0" smtClean="0">
                <a:latin typeface="+mj-lt"/>
              </a:rPr>
              <a:t> </a:t>
            </a:r>
            <a:r>
              <a:rPr lang="en-US" sz="1400" dirty="0">
                <a:latin typeface="+mj-lt"/>
              </a:rPr>
              <a:t>because the cause of the inequity </a:t>
            </a:r>
            <a:r>
              <a:rPr lang="en-US" sz="1400" dirty="0" smtClean="0">
                <a:latin typeface="+mj-lt"/>
              </a:rPr>
              <a:t>was </a:t>
            </a:r>
            <a:r>
              <a:rPr lang="en-US" sz="1400" dirty="0">
                <a:latin typeface="+mj-lt"/>
              </a:rPr>
              <a:t>addressed. The systemic </a:t>
            </a:r>
            <a:r>
              <a:rPr lang="en-US" sz="1400" dirty="0" smtClean="0">
                <a:latin typeface="+mj-lt"/>
              </a:rPr>
              <a:t>barrier </a:t>
            </a:r>
            <a:r>
              <a:rPr lang="en-US" sz="1400" dirty="0">
                <a:latin typeface="+mj-lt"/>
              </a:rPr>
              <a:t>has been removed</a:t>
            </a:r>
            <a:r>
              <a:rPr lang="en-US" sz="1400" dirty="0" smtClean="0">
                <a:latin typeface="+mj-lt"/>
              </a:rPr>
              <a:t>.</a:t>
            </a:r>
            <a:endParaRPr lang="en-US" sz="1400" dirty="0">
              <a:latin typeface="+mj-lt"/>
            </a:endParaRPr>
          </a:p>
        </p:txBody>
      </p:sp>
      <p:sp>
        <p:nvSpPr>
          <p:cNvPr id="20" name="TextBox 19"/>
          <p:cNvSpPr txBox="1"/>
          <p:nvPr/>
        </p:nvSpPr>
        <p:spPr bwMode="auto">
          <a:xfrm>
            <a:off x="604307" y="4857750"/>
            <a:ext cx="8228472" cy="184666"/>
          </a:xfrm>
          <a:prstGeom prst="rect">
            <a:avLst/>
          </a:prstGeom>
          <a:noFill/>
          <a:ln w="19050" algn="ctr">
            <a:noFill/>
            <a:miter lim="800000"/>
            <a:headEnd/>
            <a:tailEnd/>
          </a:ln>
        </p:spPr>
        <p:txBody>
          <a:bodyPr wrap="square" lIns="0" tIns="0" rIns="0" bIns="0" rtlCol="0">
            <a:spAutoFit/>
          </a:bodyPr>
          <a:lstStyle/>
          <a:p>
            <a:pPr lvl="0"/>
            <a:r>
              <a:rPr kumimoji="0" lang="en-US" sz="1200" b="0" i="0" u="none" strike="noStrike" kern="1200" cap="none" spc="0" normalizeH="0" baseline="0" noProof="0" dirty="0">
                <a:ln>
                  <a:noFill/>
                </a:ln>
                <a:solidFill>
                  <a:srgbClr val="052049"/>
                </a:solidFill>
                <a:effectLst/>
                <a:uLnTx/>
                <a:uFillTx/>
                <a:latin typeface="Calibri" panose="020F0502020204030204" pitchFamily="34" charset="0"/>
                <a:ea typeface="+mn-ea"/>
                <a:cs typeface="Calibri" panose="020F0502020204030204" pitchFamily="34" charset="0"/>
              </a:rPr>
              <a:t>Credit: Chris Froehle, PhD. </a:t>
            </a:r>
            <a:r>
              <a:rPr lang="en-US" sz="1200" dirty="0">
                <a:solidFill>
                  <a:srgbClr val="052049"/>
                </a:solidFill>
                <a:latin typeface="Calibri" panose="020F0502020204030204" pitchFamily="34" charset="0"/>
                <a:cs typeface="Calibri" panose="020F0502020204030204" pitchFamily="34" charset="0"/>
              </a:rPr>
              <a:t>and</a:t>
            </a:r>
            <a:r>
              <a:rPr kumimoji="0" lang="en-US" sz="1200" b="0" i="0" u="none" strike="noStrike" kern="1200" cap="none" spc="0" normalizeH="0" baseline="0" noProof="0" dirty="0">
                <a:ln>
                  <a:noFill/>
                </a:ln>
                <a:solidFill>
                  <a:srgbClr val="052049"/>
                </a:solidFill>
                <a:effectLst/>
                <a:uLnTx/>
                <a:uFillTx/>
                <a:latin typeface="Calibri" panose="020F0502020204030204" pitchFamily="34" charset="0"/>
                <a:ea typeface="+mn-ea"/>
                <a:cs typeface="Calibri" panose="020F0502020204030204" pitchFamily="34" charset="0"/>
              </a:rPr>
              <a:t> </a:t>
            </a:r>
            <a:r>
              <a:rPr lang="en-US" sz="1200" dirty="0">
                <a:latin typeface="Calibri" panose="020F0502020204030204" pitchFamily="34" charset="0"/>
                <a:cs typeface="Calibri" panose="020F0502020204030204" pitchFamily="34" charset="0"/>
              </a:rPr>
              <a:t>Interaction Institute for Social Change, Artist: Angus Maguire. </a:t>
            </a:r>
            <a:r>
              <a:rPr lang="en-US" sz="1200" dirty="0" smtClean="0">
                <a:latin typeface="Calibri" panose="020F0502020204030204" pitchFamily="34" charset="0"/>
                <a:cs typeface="Calibri" panose="020F0502020204030204" pitchFamily="34" charset="0"/>
              </a:rPr>
              <a:t>4</a:t>
            </a:r>
            <a:r>
              <a:rPr lang="en-US" sz="1200" baseline="30000" dirty="0" smtClean="0">
                <a:latin typeface="Calibri" panose="020F0502020204030204" pitchFamily="34" charset="0"/>
                <a:cs typeface="Calibri" panose="020F0502020204030204" pitchFamily="34" charset="0"/>
              </a:rPr>
              <a:t>th</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panel modified by T. Garnero</a:t>
            </a:r>
            <a:endParaRPr kumimoji="0" lang="en-US" sz="1200" b="0" i="0" u="none" strike="noStrike" kern="1200" cap="none" spc="0" normalizeH="0" baseline="0" noProof="0" dirty="0">
              <a:ln>
                <a:noFill/>
              </a:ln>
              <a:solidFill>
                <a:srgbClr val="052049"/>
              </a:solidFill>
              <a:effectLst/>
              <a:uLnTx/>
              <a:uFillTx/>
              <a:latin typeface="Calibri" panose="020F0502020204030204" pitchFamily="34" charset="0"/>
              <a:ea typeface="+mn-ea"/>
              <a:cs typeface="Calibri" panose="020F0502020204030204" pitchFamily="34" charset="0"/>
            </a:endParaRPr>
          </a:p>
        </p:txBody>
      </p:sp>
      <p:sp>
        <p:nvSpPr>
          <p:cNvPr id="15" name="Title 1"/>
          <p:cNvSpPr txBox="1">
            <a:spLocks/>
          </p:cNvSpPr>
          <p:nvPr/>
        </p:nvSpPr>
        <p:spPr>
          <a:xfrm>
            <a:off x="5910340" y="431927"/>
            <a:ext cx="2971800" cy="4622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14350" fontAlgn="auto">
              <a:lnSpc>
                <a:spcPct val="80000"/>
              </a:lnSpc>
              <a:spcAft>
                <a:spcPts val="0"/>
              </a:spcAft>
              <a:defRPr/>
            </a:pPr>
            <a:r>
              <a:rPr lang="en-US" sz="1800" b="1" dirty="0" smtClean="0">
                <a:solidFill>
                  <a:srgbClr val="002060"/>
                </a:solidFill>
                <a:latin typeface="Calibri" panose="020F0502020204030204" pitchFamily="34" charset="0"/>
                <a:cs typeface="Calibri" panose="020F0502020204030204" pitchFamily="34" charset="0"/>
              </a:rPr>
              <a:t>Systemic </a:t>
            </a:r>
            <a:r>
              <a:rPr lang="en-US" sz="1800" b="1" dirty="0">
                <a:solidFill>
                  <a:srgbClr val="002060"/>
                </a:solidFill>
                <a:latin typeface="Calibri" panose="020F0502020204030204" pitchFamily="34" charset="0"/>
                <a:cs typeface="Calibri" panose="020F0502020204030204" pitchFamily="34" charset="0"/>
              </a:rPr>
              <a:t>Barrier Removal</a:t>
            </a:r>
            <a:r>
              <a:rPr lang="en-US" sz="1800" b="1" dirty="0" smtClean="0">
                <a:solidFill>
                  <a:srgbClr val="002060"/>
                </a:solidFill>
                <a:latin typeface="Calibri" panose="020F0502020204030204" pitchFamily="34" charset="0"/>
                <a:cs typeface="Calibri" panose="020F0502020204030204" pitchFamily="34" charset="0"/>
              </a:rPr>
              <a:t>/       Root Cause </a:t>
            </a:r>
            <a:r>
              <a:rPr lang="en-US" sz="1800" dirty="0" smtClean="0">
                <a:solidFill>
                  <a:srgbClr val="002060"/>
                </a:solidFill>
                <a:latin typeface="Calibri" panose="020F0502020204030204" pitchFamily="34" charset="0"/>
                <a:cs typeface="Calibri" panose="020F0502020204030204" pitchFamily="34" charset="0"/>
              </a:rPr>
              <a:t>(WHO Goal)</a:t>
            </a:r>
            <a:endParaRPr lang="en-US" sz="1800" dirty="0">
              <a:solidFill>
                <a:srgbClr val="002060"/>
              </a:solidFill>
              <a:latin typeface="Calibri" panose="020F0502020204030204" pitchFamily="34" charset="0"/>
              <a:cs typeface="Calibri" panose="020F0502020204030204" pitchFamily="34" charset="0"/>
            </a:endParaRPr>
          </a:p>
        </p:txBody>
      </p:sp>
      <p:pic>
        <p:nvPicPr>
          <p:cNvPr id="16" name="Picture 1" descr="image001"/>
          <p:cNvPicPr>
            <a:picLocks noChangeAspect="1" noChangeArrowheads="1"/>
          </p:cNvPicPr>
          <p:nvPr/>
        </p:nvPicPr>
        <p:blipFill rotWithShape="1">
          <a:blip r:embed="rId6">
            <a:extLst>
              <a:ext uri="{28A0092B-C50C-407E-A947-70E740481C1C}">
                <a14:useLocalDpi xmlns:a14="http://schemas.microsoft.com/office/drawing/2010/main" val="0"/>
              </a:ext>
            </a:extLst>
          </a:blip>
          <a:srcRect l="66667" t="11163" r="3333" b="11059"/>
          <a:stretch/>
        </p:blipFill>
        <p:spPr bwMode="auto">
          <a:xfrm>
            <a:off x="4610100" y="1086224"/>
            <a:ext cx="1268440" cy="230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27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23" grpId="0" animBg="1"/>
      <p:bldP spid="24" grpId="0" animBg="1"/>
      <p:bldP spid="25"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7150"/>
            <a:ext cx="9143999" cy="730753"/>
          </a:xfrm>
          <a:solidFill>
            <a:srgbClr val="002060"/>
          </a:solidFill>
        </p:spPr>
        <p:txBody>
          <a:bodyPr>
            <a:noAutofit/>
          </a:bodyPr>
          <a:lstStyle/>
          <a:p>
            <a:pPr marL="182880">
              <a:lnSpc>
                <a:spcPct val="100000"/>
              </a:lnSpc>
            </a:pPr>
            <a:r>
              <a:rPr lang="en-US" sz="2000" dirty="0" smtClean="0">
                <a:solidFill>
                  <a:schemeClr val="bg1"/>
                </a:solidFill>
              </a:rPr>
              <a:t>IOM </a:t>
            </a:r>
            <a:r>
              <a:rPr lang="en-US" sz="2000" dirty="0">
                <a:solidFill>
                  <a:schemeClr val="bg1"/>
                </a:solidFill>
              </a:rPr>
              <a:t>Recommendations: </a:t>
            </a:r>
            <a:r>
              <a:rPr lang="en-US" sz="2000" dirty="0" smtClean="0">
                <a:solidFill>
                  <a:schemeClr val="bg1"/>
                </a:solidFill>
              </a:rPr>
              <a:t> Measures </a:t>
            </a:r>
            <a:r>
              <a:rPr lang="en-US" sz="2000" dirty="0">
                <a:solidFill>
                  <a:schemeClr val="bg1"/>
                </a:solidFill>
              </a:rPr>
              <a:t>for </a:t>
            </a:r>
            <a:r>
              <a:rPr lang="en-US" sz="2000" dirty="0" smtClean="0">
                <a:solidFill>
                  <a:schemeClr val="bg1"/>
                </a:solidFill>
              </a:rPr>
              <a:t>Electronic Medical </a:t>
            </a:r>
            <a:br>
              <a:rPr lang="en-US" sz="2000" dirty="0" smtClean="0">
                <a:solidFill>
                  <a:schemeClr val="bg1"/>
                </a:solidFill>
              </a:rPr>
            </a:br>
            <a:r>
              <a:rPr lang="en-US" sz="2000" dirty="0" smtClean="0">
                <a:solidFill>
                  <a:schemeClr val="bg1"/>
                </a:solidFill>
              </a:rPr>
              <a:t>Records (EMRs), 2014  </a:t>
            </a:r>
            <a:endParaRPr lang="en-US" sz="20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20442684"/>
              </p:ext>
            </p:extLst>
          </p:nvPr>
        </p:nvGraphicFramePr>
        <p:xfrm>
          <a:off x="3221793" y="1016139"/>
          <a:ext cx="5556884" cy="3669541"/>
        </p:xfrm>
        <a:graphic>
          <a:graphicData uri="http://schemas.openxmlformats.org/drawingml/2006/table">
            <a:tbl>
              <a:tblPr firstRow="1" firstCol="1" bandRow="1"/>
              <a:tblGrid>
                <a:gridCol w="3061335">
                  <a:extLst>
                    <a:ext uri="{9D8B030D-6E8A-4147-A177-3AD203B41FA5}">
                      <a16:colId xmlns:a16="http://schemas.microsoft.com/office/drawing/2014/main" val="20000"/>
                    </a:ext>
                  </a:extLst>
                </a:gridCol>
                <a:gridCol w="2495549">
                  <a:extLst>
                    <a:ext uri="{9D8B030D-6E8A-4147-A177-3AD203B41FA5}">
                      <a16:colId xmlns:a16="http://schemas.microsoft.com/office/drawing/2014/main" val="20002"/>
                    </a:ext>
                  </a:extLst>
                </a:gridCol>
              </a:tblGrid>
              <a:tr h="49949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15000"/>
                        </a:lnSpc>
                        <a:spcBef>
                          <a:spcPts val="0"/>
                        </a:spcBef>
                        <a:spcAft>
                          <a:spcPts val="0"/>
                        </a:spcAft>
                      </a:pPr>
                      <a:r>
                        <a:rPr lang="en-US" sz="1400" dirty="0" smtClean="0">
                          <a:solidFill>
                            <a:schemeClr val="tx1"/>
                          </a:solidFill>
                          <a:effectLst/>
                        </a:rPr>
                        <a:t>CORE SOCIAL AND BEHAVIORAL DOMAINS/ MEASURES</a:t>
                      </a:r>
                      <a:endParaRPr lang="en-US" sz="1400" dirty="0">
                        <a:solidFill>
                          <a:schemeClr val="tx1"/>
                        </a:solidFill>
                        <a:effectLst/>
                        <a:latin typeface="Calibri"/>
                        <a:ea typeface="Calibri"/>
                        <a:cs typeface="Times New Roman"/>
                      </a:endParaRPr>
                    </a:p>
                  </a:txBody>
                  <a:tcPr marL="51435" marR="51435" marT="0" marB="0">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15000"/>
                        </a:lnSpc>
                        <a:spcBef>
                          <a:spcPts val="0"/>
                        </a:spcBef>
                        <a:spcAft>
                          <a:spcPts val="0"/>
                        </a:spcAft>
                      </a:pPr>
                      <a:r>
                        <a:rPr lang="en-US" sz="1400" dirty="0">
                          <a:solidFill>
                            <a:schemeClr val="tx1"/>
                          </a:solidFill>
                          <a:effectLst/>
                        </a:rPr>
                        <a:t>FREQUENCY</a:t>
                      </a:r>
                      <a:endParaRPr lang="en-US" sz="1400" dirty="0">
                        <a:solidFill>
                          <a:schemeClr val="tx1"/>
                        </a:solidFill>
                        <a:effectLst/>
                        <a:latin typeface="Calibri"/>
                        <a:ea typeface="Calibri"/>
                        <a:cs typeface="Times New Roman"/>
                      </a:endParaRPr>
                    </a:p>
                  </a:txBody>
                  <a:tcPr marL="51435" marR="51435" marT="0" marB="0">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r h="12155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0000"/>
                        </a:lnSpc>
                        <a:spcBef>
                          <a:spcPts val="0"/>
                        </a:spcBef>
                        <a:spcAft>
                          <a:spcPts val="0"/>
                        </a:spcAft>
                      </a:pPr>
                      <a:r>
                        <a:rPr lang="en-US" sz="1400" b="0" cap="none" baseline="0" dirty="0">
                          <a:effectLst/>
                        </a:rPr>
                        <a:t> </a:t>
                      </a:r>
                      <a:r>
                        <a:rPr lang="en-US" sz="1400" b="1" cap="none" baseline="0" dirty="0" smtClean="0">
                          <a:solidFill>
                            <a:srgbClr val="C00000"/>
                          </a:solidFill>
                          <a:effectLst/>
                        </a:rPr>
                        <a:t>Current Common Domains</a:t>
                      </a:r>
                    </a:p>
                    <a:p>
                      <a:pPr marL="0" marR="0">
                        <a:lnSpc>
                          <a:spcPct val="100000"/>
                        </a:lnSpc>
                        <a:spcBef>
                          <a:spcPts val="0"/>
                        </a:spcBef>
                        <a:spcAft>
                          <a:spcPts val="0"/>
                        </a:spcAft>
                      </a:pPr>
                      <a:r>
                        <a:rPr lang="en-US" sz="1400" b="0" cap="none" baseline="0" dirty="0" smtClean="0">
                          <a:solidFill>
                            <a:schemeClr val="tx1"/>
                          </a:solidFill>
                          <a:effectLst/>
                        </a:rPr>
                        <a:t>Alcohol </a:t>
                      </a:r>
                      <a:r>
                        <a:rPr lang="en-US" sz="1400" b="0" cap="none" baseline="0" dirty="0">
                          <a:solidFill>
                            <a:schemeClr val="tx1"/>
                          </a:solidFill>
                          <a:effectLst/>
                        </a:rPr>
                        <a:t>Use</a:t>
                      </a:r>
                    </a:p>
                    <a:p>
                      <a:pPr marL="0" marR="0">
                        <a:lnSpc>
                          <a:spcPct val="100000"/>
                        </a:lnSpc>
                        <a:spcBef>
                          <a:spcPts val="0"/>
                        </a:spcBef>
                        <a:spcAft>
                          <a:spcPts val="0"/>
                        </a:spcAft>
                      </a:pPr>
                      <a:r>
                        <a:rPr lang="en-US" sz="1400" b="0" cap="none" baseline="0" dirty="0">
                          <a:solidFill>
                            <a:schemeClr val="tx1"/>
                          </a:solidFill>
                          <a:effectLst/>
                        </a:rPr>
                        <a:t>Race and </a:t>
                      </a:r>
                      <a:r>
                        <a:rPr lang="en-US" sz="1400" b="0" cap="none" baseline="0" dirty="0" smtClean="0">
                          <a:solidFill>
                            <a:schemeClr val="tx1"/>
                          </a:solidFill>
                          <a:effectLst/>
                        </a:rPr>
                        <a:t>Ethnicity</a:t>
                      </a:r>
                      <a:endParaRPr lang="en-US" sz="1400" b="0" cap="none" baseline="0" dirty="0">
                        <a:solidFill>
                          <a:schemeClr val="tx1"/>
                        </a:solidFill>
                        <a:effectLst/>
                      </a:endParaRPr>
                    </a:p>
                    <a:p>
                      <a:pPr marL="0" marR="0">
                        <a:lnSpc>
                          <a:spcPct val="100000"/>
                        </a:lnSpc>
                        <a:spcBef>
                          <a:spcPts val="0"/>
                        </a:spcBef>
                        <a:spcAft>
                          <a:spcPts val="0"/>
                        </a:spcAft>
                      </a:pPr>
                      <a:r>
                        <a:rPr lang="en-US" sz="1400" b="0" cap="none" baseline="0" dirty="0">
                          <a:solidFill>
                            <a:schemeClr val="tx1"/>
                          </a:solidFill>
                          <a:effectLst/>
                        </a:rPr>
                        <a:t>Residential Address</a:t>
                      </a:r>
                    </a:p>
                    <a:p>
                      <a:pPr marL="0" marR="0">
                        <a:lnSpc>
                          <a:spcPct val="100000"/>
                        </a:lnSpc>
                        <a:spcBef>
                          <a:spcPts val="0"/>
                        </a:spcBef>
                        <a:spcAft>
                          <a:spcPts val="0"/>
                        </a:spcAft>
                      </a:pPr>
                      <a:r>
                        <a:rPr lang="en-US" sz="1400" b="0" cap="none" baseline="0" dirty="0">
                          <a:solidFill>
                            <a:schemeClr val="tx1"/>
                          </a:solidFill>
                          <a:effectLst/>
                        </a:rPr>
                        <a:t>Tobacco </a:t>
                      </a:r>
                      <a:r>
                        <a:rPr lang="en-US" sz="1400" b="0" cap="none" baseline="0" dirty="0" smtClean="0">
                          <a:solidFill>
                            <a:schemeClr val="tx1"/>
                          </a:solidFill>
                          <a:effectLst/>
                        </a:rPr>
                        <a:t>Use</a:t>
                      </a:r>
                      <a:endParaRPr lang="en-US" sz="1400" b="0" cap="none" baseline="0" dirty="0">
                        <a:solidFill>
                          <a:schemeClr val="tx1"/>
                        </a:solidFill>
                        <a:effectLst/>
                      </a:endParaRPr>
                    </a:p>
                  </a:txBody>
                  <a:tcPr marL="51435" marR="51435" marT="0" marB="0">
                    <a:lnL w="127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0000"/>
                        </a:lnSpc>
                        <a:spcBef>
                          <a:spcPts val="0"/>
                        </a:spcBef>
                        <a:spcAft>
                          <a:spcPts val="0"/>
                        </a:spcAft>
                      </a:pPr>
                      <a:r>
                        <a:rPr lang="en-US" sz="1400" dirty="0">
                          <a:effectLst/>
                        </a:rPr>
                        <a:t> </a:t>
                      </a:r>
                    </a:p>
                    <a:p>
                      <a:pPr marL="0" marR="0">
                        <a:lnSpc>
                          <a:spcPct val="100000"/>
                        </a:lnSpc>
                        <a:spcBef>
                          <a:spcPts val="0"/>
                        </a:spcBef>
                        <a:spcAft>
                          <a:spcPts val="0"/>
                        </a:spcAft>
                      </a:pPr>
                      <a:r>
                        <a:rPr lang="en-US" sz="1400" dirty="0">
                          <a:effectLst/>
                        </a:rPr>
                        <a:t>Screen and follow up</a:t>
                      </a:r>
                    </a:p>
                    <a:p>
                      <a:pPr marL="0" marR="0">
                        <a:lnSpc>
                          <a:spcPct val="100000"/>
                        </a:lnSpc>
                        <a:spcBef>
                          <a:spcPts val="0"/>
                        </a:spcBef>
                        <a:spcAft>
                          <a:spcPts val="0"/>
                        </a:spcAft>
                      </a:pPr>
                      <a:r>
                        <a:rPr lang="en-US" sz="1400" dirty="0">
                          <a:effectLst/>
                        </a:rPr>
                        <a:t>At entry</a:t>
                      </a:r>
                    </a:p>
                    <a:p>
                      <a:pPr marL="0" marR="0">
                        <a:lnSpc>
                          <a:spcPct val="100000"/>
                        </a:lnSpc>
                        <a:spcBef>
                          <a:spcPts val="0"/>
                        </a:spcBef>
                        <a:spcAft>
                          <a:spcPts val="0"/>
                        </a:spcAft>
                      </a:pPr>
                      <a:r>
                        <a:rPr lang="en-US" sz="1400" dirty="0">
                          <a:effectLst/>
                        </a:rPr>
                        <a:t>Verify every visit</a:t>
                      </a:r>
                    </a:p>
                    <a:p>
                      <a:pPr marL="0" marR="0">
                        <a:lnSpc>
                          <a:spcPct val="100000"/>
                        </a:lnSpc>
                        <a:spcBef>
                          <a:spcPts val="0"/>
                        </a:spcBef>
                        <a:spcAft>
                          <a:spcPts val="0"/>
                        </a:spcAft>
                      </a:pPr>
                      <a:r>
                        <a:rPr lang="en-US" sz="1400" dirty="0">
                          <a:effectLst/>
                        </a:rPr>
                        <a:t>Screen and follow up</a:t>
                      </a:r>
                      <a:endParaRPr lang="en-US" sz="1400" dirty="0">
                        <a:effectLst/>
                        <a:latin typeface="Calibri"/>
                        <a:ea typeface="Calibri"/>
                        <a:cs typeface="Times New Roman"/>
                      </a:endParaRPr>
                    </a:p>
                  </a:txBody>
                  <a:tcPr marL="51435" marR="51435" marT="0" marB="0">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10001"/>
                  </a:ext>
                </a:extLst>
              </a:tr>
              <a:tr h="19545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0000"/>
                        </a:lnSpc>
                        <a:spcBef>
                          <a:spcPts val="0"/>
                        </a:spcBef>
                        <a:spcAft>
                          <a:spcPts val="0"/>
                        </a:spcAft>
                      </a:pPr>
                      <a:r>
                        <a:rPr lang="en-US" sz="1400" b="1" cap="none" baseline="0" dirty="0" smtClean="0">
                          <a:solidFill>
                            <a:srgbClr val="C00000"/>
                          </a:solidFill>
                          <a:effectLst/>
                        </a:rPr>
                        <a:t>Additional Domains</a:t>
                      </a:r>
                    </a:p>
                    <a:p>
                      <a:pPr marL="0" marR="0">
                        <a:lnSpc>
                          <a:spcPct val="100000"/>
                        </a:lnSpc>
                        <a:spcBef>
                          <a:spcPts val="0"/>
                        </a:spcBef>
                        <a:spcAft>
                          <a:spcPts val="0"/>
                        </a:spcAft>
                      </a:pPr>
                      <a:r>
                        <a:rPr lang="en-US" sz="1400" b="0" cap="none" baseline="0" dirty="0" smtClean="0">
                          <a:solidFill>
                            <a:schemeClr val="tx1"/>
                          </a:solidFill>
                          <a:effectLst/>
                        </a:rPr>
                        <a:t>Census </a:t>
                      </a:r>
                      <a:r>
                        <a:rPr lang="en-US" sz="1400" b="0" cap="none" baseline="0" dirty="0">
                          <a:solidFill>
                            <a:schemeClr val="tx1"/>
                          </a:solidFill>
                          <a:effectLst/>
                        </a:rPr>
                        <a:t>Tract-Median Income</a:t>
                      </a:r>
                    </a:p>
                    <a:p>
                      <a:pPr marL="0" marR="0">
                        <a:lnSpc>
                          <a:spcPct val="100000"/>
                        </a:lnSpc>
                        <a:spcBef>
                          <a:spcPts val="0"/>
                        </a:spcBef>
                        <a:spcAft>
                          <a:spcPts val="0"/>
                        </a:spcAft>
                      </a:pPr>
                      <a:r>
                        <a:rPr lang="en-US" sz="1400" b="0" cap="none" baseline="0" dirty="0">
                          <a:solidFill>
                            <a:schemeClr val="tx1"/>
                          </a:solidFill>
                          <a:effectLst/>
                        </a:rPr>
                        <a:t>Depression</a:t>
                      </a:r>
                    </a:p>
                    <a:p>
                      <a:pPr marL="0" marR="0">
                        <a:lnSpc>
                          <a:spcPct val="100000"/>
                        </a:lnSpc>
                        <a:spcBef>
                          <a:spcPts val="0"/>
                        </a:spcBef>
                        <a:spcAft>
                          <a:spcPts val="0"/>
                        </a:spcAft>
                      </a:pPr>
                      <a:r>
                        <a:rPr lang="en-US" sz="1400" b="0" cap="none" baseline="0" dirty="0">
                          <a:solidFill>
                            <a:schemeClr val="tx1"/>
                          </a:solidFill>
                          <a:effectLst/>
                        </a:rPr>
                        <a:t>Education</a:t>
                      </a:r>
                    </a:p>
                    <a:p>
                      <a:pPr marL="0" marR="0">
                        <a:lnSpc>
                          <a:spcPct val="100000"/>
                        </a:lnSpc>
                        <a:spcBef>
                          <a:spcPts val="0"/>
                        </a:spcBef>
                        <a:spcAft>
                          <a:spcPts val="0"/>
                        </a:spcAft>
                      </a:pPr>
                      <a:r>
                        <a:rPr lang="en-US" sz="1400" b="0" cap="none" baseline="0" dirty="0">
                          <a:solidFill>
                            <a:schemeClr val="tx1"/>
                          </a:solidFill>
                          <a:effectLst/>
                        </a:rPr>
                        <a:t>Financial Resource Strain</a:t>
                      </a:r>
                    </a:p>
                    <a:p>
                      <a:pPr marL="0" marR="0">
                        <a:lnSpc>
                          <a:spcPct val="100000"/>
                        </a:lnSpc>
                        <a:spcBef>
                          <a:spcPts val="0"/>
                        </a:spcBef>
                        <a:spcAft>
                          <a:spcPts val="0"/>
                        </a:spcAft>
                      </a:pPr>
                      <a:r>
                        <a:rPr lang="en-US" sz="1400" b="0" cap="none" baseline="0" dirty="0">
                          <a:solidFill>
                            <a:schemeClr val="tx1"/>
                          </a:solidFill>
                          <a:effectLst/>
                        </a:rPr>
                        <a:t>Intimate Partner Violence </a:t>
                      </a:r>
                    </a:p>
                    <a:p>
                      <a:pPr marL="0" marR="0">
                        <a:lnSpc>
                          <a:spcPct val="100000"/>
                        </a:lnSpc>
                        <a:spcBef>
                          <a:spcPts val="0"/>
                        </a:spcBef>
                        <a:spcAft>
                          <a:spcPts val="0"/>
                        </a:spcAft>
                      </a:pPr>
                      <a:r>
                        <a:rPr lang="en-US" sz="1400" b="0" cap="none" baseline="0" dirty="0">
                          <a:solidFill>
                            <a:schemeClr val="tx1"/>
                          </a:solidFill>
                          <a:effectLst/>
                        </a:rPr>
                        <a:t>Physical Activity</a:t>
                      </a:r>
                    </a:p>
                    <a:p>
                      <a:pPr marL="0" marR="0">
                        <a:lnSpc>
                          <a:spcPct val="100000"/>
                        </a:lnSpc>
                        <a:spcBef>
                          <a:spcPts val="0"/>
                        </a:spcBef>
                        <a:spcAft>
                          <a:spcPts val="0"/>
                        </a:spcAft>
                      </a:pPr>
                      <a:r>
                        <a:rPr lang="en-US" sz="1400" b="0" cap="none" baseline="0" dirty="0">
                          <a:solidFill>
                            <a:schemeClr val="tx1"/>
                          </a:solidFill>
                          <a:effectLst/>
                        </a:rPr>
                        <a:t>Social </a:t>
                      </a:r>
                      <a:r>
                        <a:rPr lang="en-US" sz="1400" b="0" cap="none" baseline="0" dirty="0" smtClean="0">
                          <a:solidFill>
                            <a:schemeClr val="tx1"/>
                          </a:solidFill>
                          <a:effectLst/>
                        </a:rPr>
                        <a:t>Connections </a:t>
                      </a:r>
                      <a:r>
                        <a:rPr lang="en-US" sz="1400" b="0" cap="none" baseline="0" dirty="0">
                          <a:solidFill>
                            <a:schemeClr val="tx1"/>
                          </a:solidFill>
                          <a:effectLst/>
                        </a:rPr>
                        <a:t>&amp; Social Isolation</a:t>
                      </a:r>
                    </a:p>
                    <a:p>
                      <a:pPr marL="0" marR="0">
                        <a:lnSpc>
                          <a:spcPct val="100000"/>
                        </a:lnSpc>
                        <a:spcBef>
                          <a:spcPts val="0"/>
                        </a:spcBef>
                        <a:spcAft>
                          <a:spcPts val="0"/>
                        </a:spcAft>
                      </a:pPr>
                      <a:r>
                        <a:rPr lang="en-US" sz="1400" b="0" cap="none" baseline="0" dirty="0">
                          <a:solidFill>
                            <a:schemeClr val="tx1"/>
                          </a:solidFill>
                          <a:effectLst/>
                        </a:rPr>
                        <a:t>Stress</a:t>
                      </a:r>
                      <a:endParaRPr lang="en-US" sz="1400" b="0" cap="none" baseline="0" dirty="0">
                        <a:solidFill>
                          <a:schemeClr val="tx1"/>
                        </a:solidFill>
                        <a:effectLst/>
                        <a:latin typeface="Calibri"/>
                        <a:ea typeface="Calibri"/>
                        <a:cs typeface="Times New Roman"/>
                      </a:endParaRPr>
                    </a:p>
                  </a:txBody>
                  <a:tcPr marL="51435" marR="51435" marT="0" marB="0">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0000"/>
                        </a:lnSpc>
                        <a:spcBef>
                          <a:spcPts val="0"/>
                        </a:spcBef>
                        <a:spcAft>
                          <a:spcPts val="0"/>
                        </a:spcAft>
                      </a:pPr>
                      <a:endParaRPr lang="en-US" sz="1400" dirty="0" smtClean="0">
                        <a:effectLst/>
                      </a:endParaRPr>
                    </a:p>
                    <a:p>
                      <a:pPr marL="0" marR="0">
                        <a:lnSpc>
                          <a:spcPct val="100000"/>
                        </a:lnSpc>
                        <a:spcBef>
                          <a:spcPts val="0"/>
                        </a:spcBef>
                        <a:spcAft>
                          <a:spcPts val="0"/>
                        </a:spcAft>
                      </a:pPr>
                      <a:r>
                        <a:rPr lang="en-US" sz="1400" dirty="0" smtClean="0">
                          <a:effectLst/>
                        </a:rPr>
                        <a:t>Update </a:t>
                      </a:r>
                      <a:r>
                        <a:rPr lang="en-US" sz="1400" dirty="0">
                          <a:effectLst/>
                        </a:rPr>
                        <a:t>on address change</a:t>
                      </a:r>
                    </a:p>
                    <a:p>
                      <a:pPr marL="0" marR="0">
                        <a:lnSpc>
                          <a:spcPct val="100000"/>
                        </a:lnSpc>
                        <a:spcBef>
                          <a:spcPts val="0"/>
                        </a:spcBef>
                        <a:spcAft>
                          <a:spcPts val="0"/>
                        </a:spcAft>
                      </a:pPr>
                      <a:r>
                        <a:rPr lang="en-US" sz="1400" dirty="0">
                          <a:effectLst/>
                        </a:rPr>
                        <a:t>Screen and follow up</a:t>
                      </a:r>
                    </a:p>
                    <a:p>
                      <a:pPr marL="0" marR="0">
                        <a:lnSpc>
                          <a:spcPct val="100000"/>
                        </a:lnSpc>
                        <a:spcBef>
                          <a:spcPts val="0"/>
                        </a:spcBef>
                        <a:spcAft>
                          <a:spcPts val="0"/>
                        </a:spcAft>
                      </a:pPr>
                      <a:r>
                        <a:rPr lang="en-US" sz="1400" dirty="0">
                          <a:effectLst/>
                        </a:rPr>
                        <a:t>At entry</a:t>
                      </a:r>
                    </a:p>
                    <a:p>
                      <a:pPr marL="0" marR="0">
                        <a:lnSpc>
                          <a:spcPct val="100000"/>
                        </a:lnSpc>
                        <a:spcBef>
                          <a:spcPts val="0"/>
                        </a:spcBef>
                        <a:spcAft>
                          <a:spcPts val="0"/>
                        </a:spcAft>
                      </a:pPr>
                      <a:r>
                        <a:rPr lang="en-US" sz="1400" dirty="0">
                          <a:effectLst/>
                        </a:rPr>
                        <a:t>Screen and follow up</a:t>
                      </a:r>
                    </a:p>
                    <a:p>
                      <a:pPr marL="0" marR="0">
                        <a:lnSpc>
                          <a:spcPct val="100000"/>
                        </a:lnSpc>
                        <a:spcBef>
                          <a:spcPts val="0"/>
                        </a:spcBef>
                        <a:spcAft>
                          <a:spcPts val="0"/>
                        </a:spcAft>
                      </a:pPr>
                      <a:r>
                        <a:rPr lang="en-US" sz="1400" dirty="0">
                          <a:effectLst/>
                        </a:rPr>
                        <a:t>Screen and follow up</a:t>
                      </a:r>
                    </a:p>
                    <a:p>
                      <a:pPr marL="0" marR="0">
                        <a:lnSpc>
                          <a:spcPct val="100000"/>
                        </a:lnSpc>
                        <a:spcBef>
                          <a:spcPts val="0"/>
                        </a:spcBef>
                        <a:spcAft>
                          <a:spcPts val="0"/>
                        </a:spcAft>
                      </a:pPr>
                      <a:r>
                        <a:rPr lang="en-US" sz="1400" dirty="0">
                          <a:effectLst/>
                        </a:rPr>
                        <a:t>Screen and follow up</a:t>
                      </a:r>
                    </a:p>
                    <a:p>
                      <a:pPr marL="0" marR="0">
                        <a:lnSpc>
                          <a:spcPct val="100000"/>
                        </a:lnSpc>
                        <a:spcBef>
                          <a:spcPts val="0"/>
                        </a:spcBef>
                        <a:spcAft>
                          <a:spcPts val="0"/>
                        </a:spcAft>
                      </a:pPr>
                      <a:r>
                        <a:rPr lang="en-US" sz="1400" dirty="0">
                          <a:effectLst/>
                        </a:rPr>
                        <a:t>Screen and follow up</a:t>
                      </a:r>
                    </a:p>
                    <a:p>
                      <a:pPr marL="0" marR="0">
                        <a:lnSpc>
                          <a:spcPct val="100000"/>
                        </a:lnSpc>
                        <a:spcBef>
                          <a:spcPts val="0"/>
                        </a:spcBef>
                        <a:spcAft>
                          <a:spcPts val="0"/>
                        </a:spcAft>
                      </a:pPr>
                      <a:r>
                        <a:rPr lang="en-US" sz="1400" dirty="0">
                          <a:effectLst/>
                        </a:rPr>
                        <a:t>Screen and follow </a:t>
                      </a:r>
                      <a:r>
                        <a:rPr lang="en-US" sz="1400" dirty="0" smtClean="0">
                          <a:effectLst/>
                        </a:rPr>
                        <a:t>up</a:t>
                      </a:r>
                      <a:endParaRPr lang="en-US" sz="1400" dirty="0">
                        <a:effectLst/>
                        <a:latin typeface="Calibri"/>
                        <a:ea typeface="Calibri"/>
                        <a:cs typeface="Times New Roman"/>
                      </a:endParaRPr>
                    </a:p>
                  </a:txBody>
                  <a:tcPr marL="51435" marR="51435" marT="0" marB="0">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320698" y="932330"/>
            <a:ext cx="2667000" cy="4016484"/>
          </a:xfrm>
          <a:prstGeom prst="rect">
            <a:avLst/>
          </a:prstGeom>
        </p:spPr>
        <p:txBody>
          <a:bodyPr wrap="square">
            <a:spAutoFit/>
          </a:bodyPr>
          <a:lstStyle/>
          <a:p>
            <a:pPr>
              <a:spcBef>
                <a:spcPts val="0"/>
              </a:spcBef>
              <a:spcAft>
                <a:spcPts val="0"/>
              </a:spcAft>
            </a:pPr>
            <a:r>
              <a:rPr lang="en-US" sz="1500" b="1" dirty="0">
                <a:solidFill>
                  <a:srgbClr val="C00000"/>
                </a:solidFill>
                <a:latin typeface="+mn-lt"/>
              </a:rPr>
              <a:t>Finding:</a:t>
            </a:r>
            <a:r>
              <a:rPr lang="en-US" sz="1500" dirty="0">
                <a:latin typeface="+mn-lt"/>
              </a:rPr>
              <a:t>  Standardized data collection and measurement are critical to facilitate use and exchange of information on social and behavioral determinants of health. </a:t>
            </a:r>
          </a:p>
          <a:p>
            <a:pPr>
              <a:spcBef>
                <a:spcPts val="0"/>
              </a:spcBef>
              <a:spcAft>
                <a:spcPts val="0"/>
              </a:spcAft>
            </a:pPr>
            <a:endParaRPr lang="en-US" sz="1500" dirty="0">
              <a:latin typeface="+mn-lt"/>
            </a:endParaRPr>
          </a:p>
          <a:p>
            <a:pPr>
              <a:spcBef>
                <a:spcPts val="0"/>
              </a:spcBef>
              <a:spcAft>
                <a:spcPts val="0"/>
              </a:spcAft>
            </a:pPr>
            <a:r>
              <a:rPr lang="en-US" sz="1500" b="1" dirty="0">
                <a:solidFill>
                  <a:srgbClr val="C00000"/>
                </a:solidFill>
                <a:latin typeface="+mn-lt"/>
              </a:rPr>
              <a:t>Recommendation:</a:t>
            </a:r>
            <a:r>
              <a:rPr lang="en-US" sz="1500" dirty="0">
                <a:solidFill>
                  <a:srgbClr val="C00000"/>
                </a:solidFill>
                <a:latin typeface="+mn-lt"/>
              </a:rPr>
              <a:t> </a:t>
            </a:r>
            <a:r>
              <a:rPr lang="en-US" sz="1500" dirty="0">
                <a:latin typeface="+mn-lt"/>
              </a:rPr>
              <a:t>The Office of the National Coordinator for Health Information Technology and the Centers for Medicare &amp; Medicaid Services should include in the certification and meaningful use regulations the recommended measures.</a:t>
            </a:r>
          </a:p>
        </p:txBody>
      </p:sp>
      <p:sp>
        <p:nvSpPr>
          <p:cNvPr id="9" name="TextBox 8"/>
          <p:cNvSpPr txBox="1"/>
          <p:nvPr/>
        </p:nvSpPr>
        <p:spPr>
          <a:xfrm>
            <a:off x="320698" y="4857750"/>
            <a:ext cx="8421536" cy="276999"/>
          </a:xfrm>
          <a:prstGeom prst="rect">
            <a:avLst/>
          </a:prstGeom>
          <a:noFill/>
        </p:spPr>
        <p:txBody>
          <a:bodyPr wrap="none" rtlCol="0">
            <a:spAutoFit/>
          </a:bodyPr>
          <a:lstStyle/>
          <a:p>
            <a:r>
              <a:rPr lang="en-US" sz="1200" dirty="0" smtClean="0">
                <a:latin typeface="Calibri" panose="020F0502020204030204" pitchFamily="34" charset="0"/>
                <a:cs typeface="Calibri" panose="020F0502020204030204" pitchFamily="34" charset="0"/>
              </a:rPr>
              <a:t>https</a:t>
            </a:r>
            <a:r>
              <a:rPr lang="en-US" sz="1200" dirty="0">
                <a:latin typeface="Calibri" panose="020F0502020204030204" pitchFamily="34" charset="0"/>
                <a:cs typeface="Calibri" panose="020F0502020204030204" pitchFamily="34" charset="0"/>
              </a:rPr>
              <a:t>://www.nap.edu/catalog/21923/a-framework-for-educating-health-professionals-to-address-the-social-determinants-of-health</a:t>
            </a:r>
          </a:p>
        </p:txBody>
      </p:sp>
    </p:spTree>
    <p:extLst>
      <p:ext uri="{BB962C8B-B14F-4D97-AF65-F5344CB8AC3E}">
        <p14:creationId xmlns:p14="http://schemas.microsoft.com/office/powerpoint/2010/main" val="492408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35541" cy="5143500"/>
          </a:xfrm>
          <a:prstGeom prst="rect">
            <a:avLst/>
          </a:prstGeom>
          <a:solidFill>
            <a:srgbClr val="CCD825"/>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6789" eaLnBrk="1" fontAlgn="auto" hangingPunct="1">
              <a:spcBef>
                <a:spcPts val="0"/>
              </a:spcBef>
              <a:spcAft>
                <a:spcPts val="0"/>
              </a:spcAft>
            </a:pPr>
            <a:endParaRPr lang="en-US" sz="1798">
              <a:solidFill>
                <a:prstClr val="white"/>
              </a:solidFill>
              <a:latin typeface="Calibri"/>
            </a:endParaRPr>
          </a:p>
        </p:txBody>
      </p:sp>
      <p:sp>
        <p:nvSpPr>
          <p:cNvPr id="15364" name="Rectangle 2"/>
          <p:cNvSpPr>
            <a:spLocks noGrp="1" noChangeArrowheads="1"/>
          </p:cNvSpPr>
          <p:nvPr>
            <p:ph type="ctrTitle"/>
          </p:nvPr>
        </p:nvSpPr>
        <p:spPr>
          <a:xfrm>
            <a:off x="251676" y="1393346"/>
            <a:ext cx="8411003" cy="1219200"/>
          </a:xfrm>
        </p:spPr>
        <p:txBody>
          <a:bodyPr/>
          <a:lstStyle/>
          <a:p>
            <a:pPr algn="ctr"/>
            <a:r>
              <a:rPr lang="en-US" altLang="en-US" sz="3400" dirty="0">
                <a:ea typeface="ＭＳ Ｐゴシック" panose="020B0600070205080204" pitchFamily="34" charset="-128"/>
              </a:rPr>
              <a:t>Addressing Social Determinants of Health for Diabetes Population Health</a:t>
            </a:r>
            <a:endParaRPr lang="en-US" altLang="en-US" sz="3400" dirty="0" smtClean="0">
              <a:ea typeface="ＭＳ Ｐゴシック" panose="020B0600070205080204" pitchFamily="34" charset="-128"/>
            </a:endParaRPr>
          </a:p>
        </p:txBody>
      </p:sp>
      <p:sp>
        <p:nvSpPr>
          <p:cNvPr id="15366" name="Text Box 4"/>
          <p:cNvSpPr txBox="1">
            <a:spLocks noChangeArrowheads="1"/>
          </p:cNvSpPr>
          <p:nvPr/>
        </p:nvSpPr>
        <p:spPr bwMode="auto">
          <a:xfrm>
            <a:off x="244051" y="2971710"/>
            <a:ext cx="86713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smtClean="0">
                <a:ln>
                  <a:noFill/>
                </a:ln>
                <a:solidFill>
                  <a:srgbClr val="002060"/>
                </a:solidFill>
                <a:effectLst/>
                <a:uLnTx/>
                <a:uFillTx/>
                <a:latin typeface="Arial" panose="020B0604020202020204" pitchFamily="34" charset="0"/>
                <a:ea typeface="ＭＳ Ｐゴシック" panose="020B0600070205080204" pitchFamily="34" charset="-128"/>
                <a:cs typeface="+mn-cs"/>
              </a:rPr>
              <a:t>Felicia Hill-Briggs, PhD; </a:t>
            </a:r>
            <a:r>
              <a:rPr kumimoji="0" lang="en-US" altLang="en-US" sz="2000" b="1" i="0" u="none" strike="noStrike" kern="1200" cap="none" spc="0" normalizeH="0" noProof="0" dirty="0" smtClean="0">
                <a:ln>
                  <a:noFill/>
                </a:ln>
                <a:solidFill>
                  <a:srgbClr val="002060"/>
                </a:solidFill>
                <a:effectLst/>
                <a:uLnTx/>
                <a:uFillTx/>
                <a:latin typeface="Arial" panose="020B0604020202020204" pitchFamily="34" charset="0"/>
                <a:ea typeface="ＭＳ Ｐゴシック" panose="020B0600070205080204" pitchFamily="34" charset="-128"/>
                <a:cs typeface="+mn-cs"/>
              </a:rPr>
              <a:t>Patti Ephraim, MPH;  Tiffany Gary-Webb, PhD</a:t>
            </a:r>
            <a:endParaRPr kumimoji="0" lang="en-US" altLang="en-US" sz="2000" b="1" i="0" u="none" strike="noStrike" kern="1200" cap="none" spc="0" normalizeH="0" baseline="0" noProof="0" dirty="0">
              <a:ln>
                <a:noFill/>
              </a:ln>
              <a:solidFill>
                <a:srgbClr val="002060"/>
              </a:solidFill>
              <a:effectLst/>
              <a:uLnTx/>
              <a:uFillTx/>
              <a:ea typeface="ＭＳ Ｐゴシック" panose="020B0600070205080204" pitchFamily="34" charset="-128"/>
              <a:cs typeface="+mn-cs"/>
            </a:endParaRPr>
          </a:p>
        </p:txBody>
      </p:sp>
      <p:sp>
        <p:nvSpPr>
          <p:cNvPr id="7" name="Footer Placeholder 6"/>
          <p:cNvSpPr>
            <a:spLocks noGrp="1"/>
          </p:cNvSpPr>
          <p:nvPr>
            <p:ph type="ftr" sz="quarter" idx="11"/>
          </p:nvPr>
        </p:nvSpPr>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noProof="0" dirty="0" smtClean="0">
                <a:ln>
                  <a:noFill/>
                </a:ln>
                <a:solidFill>
                  <a:srgbClr val="FFFFFF"/>
                </a:solidFill>
                <a:effectLst/>
                <a:uLnTx/>
                <a:uFillTx/>
                <a:latin typeface="Arial" panose="020B0604020202020204" pitchFamily="34" charset="0"/>
                <a:ea typeface="ＭＳ Ｐゴシック" panose="020B0600070205080204" pitchFamily="34" charset="-128"/>
                <a:cs typeface="+mn-cs"/>
              </a:rPr>
              <a:t>August 17, 2018</a:t>
            </a:r>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pic>
        <p:nvPicPr>
          <p:cNvPr id="9" name="Picture 8"/>
          <p:cNvPicPr>
            <a:picLocks noChangeAspect="1"/>
          </p:cNvPicPr>
          <p:nvPr/>
        </p:nvPicPr>
        <p:blipFill>
          <a:blip r:embed="rId3"/>
          <a:stretch>
            <a:fillRect/>
          </a:stretch>
        </p:blipFill>
        <p:spPr>
          <a:xfrm>
            <a:off x="7478658" y="4621921"/>
            <a:ext cx="1158256" cy="282264"/>
          </a:xfrm>
          <a:prstGeom prst="rect">
            <a:avLst/>
          </a:prstGeom>
        </p:spPr>
      </p:pic>
    </p:spTree>
    <p:extLst>
      <p:ext uri="{BB962C8B-B14F-4D97-AF65-F5344CB8AC3E}">
        <p14:creationId xmlns:p14="http://schemas.microsoft.com/office/powerpoint/2010/main" val="455937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52550"/>
            <a:ext cx="7576613" cy="3300413"/>
          </a:xfrm>
        </p:spPr>
        <p:txBody>
          <a:bodyPr>
            <a:normAutofit/>
          </a:bodyPr>
          <a:lstStyle/>
          <a:p>
            <a:pPr marL="0" indent="0">
              <a:spcAft>
                <a:spcPts val="0"/>
              </a:spcAft>
              <a:buNone/>
            </a:pPr>
            <a:r>
              <a:rPr lang="en-US" sz="1600" b="1" dirty="0">
                <a:solidFill>
                  <a:srgbClr val="C00000"/>
                </a:solidFill>
              </a:rPr>
              <a:t>RECOMMENDATION 1.</a:t>
            </a:r>
            <a:r>
              <a:rPr lang="en-US" sz="1600" dirty="0">
                <a:solidFill>
                  <a:srgbClr val="C00000"/>
                </a:solidFill>
              </a:rPr>
              <a:t>   </a:t>
            </a:r>
          </a:p>
          <a:p>
            <a:pPr marL="0" indent="0">
              <a:spcAft>
                <a:spcPts val="0"/>
              </a:spcAft>
              <a:buNone/>
            </a:pPr>
            <a:r>
              <a:rPr lang="en-US" sz="1600" dirty="0" smtClean="0"/>
              <a:t>Health </a:t>
            </a:r>
            <a:r>
              <a:rPr lang="en-US" sz="1600" dirty="0"/>
              <a:t>professional educators should </a:t>
            </a:r>
            <a:r>
              <a:rPr lang="en-US" sz="1600" dirty="0" smtClean="0"/>
              <a:t>create </a:t>
            </a:r>
            <a:r>
              <a:rPr lang="en-US" sz="1600" dirty="0"/>
              <a:t>lifelong learners who appreciate the value of relationships and collaborations for understanding and addressing community-identified needs and for strengthening community assets. </a:t>
            </a:r>
            <a:endParaRPr lang="en-US" sz="1600" dirty="0" smtClean="0"/>
          </a:p>
          <a:p>
            <a:pPr marL="0" indent="0">
              <a:spcAft>
                <a:spcPts val="0"/>
              </a:spcAft>
              <a:buNone/>
            </a:pPr>
            <a:endParaRPr lang="en-US" sz="1600" dirty="0"/>
          </a:p>
          <a:p>
            <a:pPr marL="0" indent="0">
              <a:spcAft>
                <a:spcPts val="0"/>
              </a:spcAft>
              <a:buNone/>
            </a:pPr>
            <a:r>
              <a:rPr lang="en-US" sz="1600" b="1" dirty="0">
                <a:solidFill>
                  <a:srgbClr val="C00000"/>
                </a:solidFill>
              </a:rPr>
              <a:t>RECOMMENDATION 2</a:t>
            </a:r>
            <a:r>
              <a:rPr lang="en-US" sz="1600" dirty="0">
                <a:solidFill>
                  <a:srgbClr val="C00000"/>
                </a:solidFill>
              </a:rPr>
              <a:t>. </a:t>
            </a:r>
          </a:p>
          <a:p>
            <a:pPr marL="0" indent="0">
              <a:spcAft>
                <a:spcPts val="0"/>
              </a:spcAft>
              <a:buNone/>
            </a:pPr>
            <a:r>
              <a:rPr lang="en-US" sz="1600" dirty="0" smtClean="0"/>
              <a:t>To </a:t>
            </a:r>
            <a:r>
              <a:rPr lang="en-US" sz="1600" dirty="0"/>
              <a:t>prepare health professionals to take action on the social determinants of health in, with, and across communities, health professional and educational associations and organizations at the global, regional, and national levels should apply </a:t>
            </a:r>
            <a:r>
              <a:rPr lang="en-US" sz="1600" dirty="0" smtClean="0"/>
              <a:t>[frameworks for] partnering </a:t>
            </a:r>
            <a:r>
              <a:rPr lang="en-US" sz="1600" dirty="0"/>
              <a:t>with communities to increase the inclusivity and diversity of the health professional student body and faculty. </a:t>
            </a:r>
          </a:p>
        </p:txBody>
      </p:sp>
      <p:sp>
        <p:nvSpPr>
          <p:cNvPr id="8" name="Title 5"/>
          <p:cNvSpPr>
            <a:spLocks noGrp="1"/>
          </p:cNvSpPr>
          <p:nvPr>
            <p:ph type="title"/>
          </p:nvPr>
        </p:nvSpPr>
        <p:spPr>
          <a:xfrm>
            <a:off x="1" y="57150"/>
            <a:ext cx="9143999" cy="609600"/>
          </a:xfrm>
          <a:solidFill>
            <a:srgbClr val="002060"/>
          </a:solidFill>
        </p:spPr>
        <p:txBody>
          <a:bodyPr>
            <a:noAutofit/>
          </a:bodyPr>
          <a:lstStyle/>
          <a:p>
            <a:pPr marL="91440">
              <a:lnSpc>
                <a:spcPct val="100000"/>
              </a:lnSpc>
            </a:pPr>
            <a:r>
              <a:rPr lang="en-US" sz="2000" dirty="0" smtClean="0">
                <a:solidFill>
                  <a:schemeClr val="bg1"/>
                </a:solidFill>
              </a:rPr>
              <a:t> IOM </a:t>
            </a:r>
            <a:r>
              <a:rPr lang="en-US" sz="2000" dirty="0">
                <a:solidFill>
                  <a:schemeClr val="bg1"/>
                </a:solidFill>
              </a:rPr>
              <a:t>Recommendations:  </a:t>
            </a:r>
            <a:r>
              <a:rPr lang="en-US" sz="2000" dirty="0" smtClean="0">
                <a:solidFill>
                  <a:schemeClr val="bg1"/>
                </a:solidFill>
              </a:rPr>
              <a:t>Health </a:t>
            </a:r>
            <a:r>
              <a:rPr lang="en-US" sz="2000" dirty="0">
                <a:solidFill>
                  <a:schemeClr val="bg1"/>
                </a:solidFill>
              </a:rPr>
              <a:t>Professional Education, </a:t>
            </a:r>
            <a:r>
              <a:rPr lang="en-US" sz="2000" dirty="0" smtClean="0">
                <a:solidFill>
                  <a:schemeClr val="bg1"/>
                </a:solidFill>
              </a:rPr>
              <a:t>2016</a:t>
            </a:r>
            <a:endParaRPr lang="en-US" sz="2000" dirty="0">
              <a:solidFill>
                <a:schemeClr val="bg1"/>
              </a:solidFill>
            </a:endParaRPr>
          </a:p>
        </p:txBody>
      </p:sp>
      <p:sp>
        <p:nvSpPr>
          <p:cNvPr id="9" name="TextBox 8"/>
          <p:cNvSpPr txBox="1"/>
          <p:nvPr/>
        </p:nvSpPr>
        <p:spPr>
          <a:xfrm>
            <a:off x="417664" y="4781550"/>
            <a:ext cx="8421536" cy="276999"/>
          </a:xfrm>
          <a:prstGeom prst="rect">
            <a:avLst/>
          </a:prstGeom>
          <a:noFill/>
        </p:spPr>
        <p:txBody>
          <a:bodyPr wrap="none" rtlCol="0">
            <a:spAutoFit/>
          </a:bodyPr>
          <a:lstStyle/>
          <a:p>
            <a:r>
              <a:rPr lang="en-US" sz="1200" dirty="0" smtClean="0">
                <a:solidFill>
                  <a:srgbClr val="002060"/>
                </a:solidFill>
                <a:latin typeface="Calibri" panose="020F0502020204030204" pitchFamily="34" charset="0"/>
                <a:cs typeface="Calibri" panose="020F0502020204030204" pitchFamily="34" charset="0"/>
              </a:rPr>
              <a:t>https</a:t>
            </a:r>
            <a:r>
              <a:rPr lang="en-US" sz="1200" dirty="0">
                <a:solidFill>
                  <a:srgbClr val="002060"/>
                </a:solidFill>
                <a:latin typeface="Calibri" panose="020F0502020204030204" pitchFamily="34" charset="0"/>
                <a:cs typeface="Calibri" panose="020F0502020204030204" pitchFamily="34" charset="0"/>
              </a:rPr>
              <a:t>://www.nap.edu/catalog/21923/a-framework-for-educating-health-professionals-to-address-the-social-determinants-of-health</a:t>
            </a:r>
          </a:p>
        </p:txBody>
      </p:sp>
    </p:spTree>
    <p:extLst>
      <p:ext uri="{BB962C8B-B14F-4D97-AF65-F5344CB8AC3E}">
        <p14:creationId xmlns:p14="http://schemas.microsoft.com/office/powerpoint/2010/main" val="244944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3950"/>
            <a:ext cx="8305800" cy="3577588"/>
          </a:xfrm>
        </p:spPr>
        <p:txBody>
          <a:bodyPr>
            <a:noAutofit/>
          </a:bodyPr>
          <a:lstStyle/>
          <a:p>
            <a:pPr marL="0" indent="0">
              <a:lnSpc>
                <a:spcPct val="110000"/>
              </a:lnSpc>
              <a:spcBef>
                <a:spcPts val="450"/>
              </a:spcBef>
              <a:spcAft>
                <a:spcPts val="0"/>
              </a:spcAft>
              <a:buNone/>
            </a:pPr>
            <a:r>
              <a:rPr lang="en-US" sz="1600" b="1" dirty="0">
                <a:solidFill>
                  <a:srgbClr val="C00000"/>
                </a:solidFill>
              </a:rPr>
              <a:t>RECOMMENDATION 3</a:t>
            </a:r>
            <a:r>
              <a:rPr lang="en-US" sz="1600" dirty="0">
                <a:solidFill>
                  <a:srgbClr val="C00000"/>
                </a:solidFill>
              </a:rPr>
              <a:t>. </a:t>
            </a:r>
          </a:p>
          <a:p>
            <a:pPr marL="0" indent="0">
              <a:lnSpc>
                <a:spcPct val="110000"/>
              </a:lnSpc>
              <a:spcBef>
                <a:spcPts val="450"/>
              </a:spcBef>
              <a:spcAft>
                <a:spcPts val="0"/>
              </a:spcAft>
              <a:buNone/>
            </a:pPr>
            <a:r>
              <a:rPr lang="en-US" sz="1600" dirty="0" smtClean="0"/>
              <a:t>Governments </a:t>
            </a:r>
            <a:r>
              <a:rPr lang="en-US" sz="1600" dirty="0"/>
              <a:t>and individual ministries (e.g., signatories of the Rio Declaration), health professional and educational associations and organizations, and community groups should foster an enabling environment that supports and values the integration of the </a:t>
            </a:r>
            <a:r>
              <a:rPr lang="en-US" sz="1600" dirty="0" smtClean="0"/>
              <a:t>social determinants framework </a:t>
            </a:r>
            <a:r>
              <a:rPr lang="en-US" sz="1600" dirty="0"/>
              <a:t>principles into their mission, culture, and work</a:t>
            </a:r>
            <a:r>
              <a:rPr lang="en-US" sz="1600" dirty="0" smtClean="0"/>
              <a:t>.</a:t>
            </a:r>
          </a:p>
          <a:p>
            <a:pPr marL="0" indent="0">
              <a:lnSpc>
                <a:spcPct val="110000"/>
              </a:lnSpc>
              <a:spcBef>
                <a:spcPts val="450"/>
              </a:spcBef>
              <a:spcAft>
                <a:spcPts val="0"/>
              </a:spcAft>
              <a:buNone/>
            </a:pPr>
            <a:r>
              <a:rPr lang="en-US" sz="1600" dirty="0" smtClean="0"/>
              <a:t> </a:t>
            </a:r>
          </a:p>
          <a:p>
            <a:pPr marL="0" indent="0">
              <a:lnSpc>
                <a:spcPct val="110000"/>
              </a:lnSpc>
              <a:spcBef>
                <a:spcPts val="450"/>
              </a:spcBef>
              <a:spcAft>
                <a:spcPts val="0"/>
              </a:spcAft>
              <a:buNone/>
            </a:pPr>
            <a:r>
              <a:rPr lang="en-US" sz="1600" b="1" dirty="0">
                <a:solidFill>
                  <a:srgbClr val="C00000"/>
                </a:solidFill>
              </a:rPr>
              <a:t>RECOMMENDATION 4.</a:t>
            </a:r>
            <a:r>
              <a:rPr lang="en-US" sz="1600" dirty="0">
                <a:solidFill>
                  <a:srgbClr val="C00000"/>
                </a:solidFill>
              </a:rPr>
              <a:t> </a:t>
            </a:r>
          </a:p>
          <a:p>
            <a:pPr marL="0" indent="0">
              <a:lnSpc>
                <a:spcPct val="110000"/>
              </a:lnSpc>
              <a:spcBef>
                <a:spcPts val="450"/>
              </a:spcBef>
              <a:spcAft>
                <a:spcPts val="0"/>
              </a:spcAft>
              <a:buNone/>
            </a:pPr>
            <a:r>
              <a:rPr lang="en-US" sz="1600" dirty="0" smtClean="0"/>
              <a:t>Governments</a:t>
            </a:r>
            <a:r>
              <a:rPr lang="en-US" sz="1600" dirty="0"/>
              <a:t>, health professional and educational associations and organizations, and community organizations should use </a:t>
            </a:r>
            <a:r>
              <a:rPr lang="en-US" sz="1600" dirty="0" smtClean="0"/>
              <a:t>[a social determinants] framework </a:t>
            </a:r>
            <a:r>
              <a:rPr lang="en-US" sz="1600" dirty="0"/>
              <a:t>and model to guide and support evaluation research aimed at identifying and illustrating effective approaches for learning about the social determinants of health in and with communities while improving health outcomes, thereby building the evidence base. </a:t>
            </a:r>
          </a:p>
        </p:txBody>
      </p:sp>
      <p:sp>
        <p:nvSpPr>
          <p:cNvPr id="7" name="Title 5"/>
          <p:cNvSpPr>
            <a:spLocks noGrp="1"/>
          </p:cNvSpPr>
          <p:nvPr>
            <p:ph type="title"/>
          </p:nvPr>
        </p:nvSpPr>
        <p:spPr>
          <a:xfrm>
            <a:off x="1" y="133351"/>
            <a:ext cx="9143999" cy="609600"/>
          </a:xfrm>
          <a:solidFill>
            <a:srgbClr val="002060"/>
          </a:solidFill>
        </p:spPr>
        <p:txBody>
          <a:bodyPr>
            <a:noAutofit/>
          </a:bodyPr>
          <a:lstStyle/>
          <a:p>
            <a:pPr marL="91440">
              <a:lnSpc>
                <a:spcPct val="100000"/>
              </a:lnSpc>
            </a:pPr>
            <a:r>
              <a:rPr lang="en-US" sz="2000" dirty="0" smtClean="0">
                <a:solidFill>
                  <a:schemeClr val="bg1"/>
                </a:solidFill>
              </a:rPr>
              <a:t> IOM </a:t>
            </a:r>
            <a:r>
              <a:rPr lang="en-US" sz="2000" dirty="0">
                <a:solidFill>
                  <a:schemeClr val="bg1"/>
                </a:solidFill>
              </a:rPr>
              <a:t>Recommendations:  </a:t>
            </a:r>
            <a:r>
              <a:rPr lang="en-US" sz="2000" dirty="0" smtClean="0">
                <a:solidFill>
                  <a:schemeClr val="bg1"/>
                </a:solidFill>
              </a:rPr>
              <a:t>Health </a:t>
            </a:r>
            <a:r>
              <a:rPr lang="en-US" sz="2000" dirty="0">
                <a:solidFill>
                  <a:schemeClr val="bg1"/>
                </a:solidFill>
              </a:rPr>
              <a:t>Professional Education, </a:t>
            </a:r>
            <a:r>
              <a:rPr lang="en-US" sz="2000" dirty="0" smtClean="0">
                <a:solidFill>
                  <a:schemeClr val="bg1"/>
                </a:solidFill>
              </a:rPr>
              <a:t>2016</a:t>
            </a:r>
            <a:endParaRPr lang="en-US" sz="2000" dirty="0">
              <a:solidFill>
                <a:schemeClr val="bg1"/>
              </a:solidFill>
            </a:endParaRPr>
          </a:p>
        </p:txBody>
      </p:sp>
    </p:spTree>
    <p:extLst>
      <p:ext uri="{BB962C8B-B14F-4D97-AF65-F5344CB8AC3E}">
        <p14:creationId xmlns:p14="http://schemas.microsoft.com/office/powerpoint/2010/main" val="2929593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001000" cy="1752600"/>
          </a:xfrm>
        </p:spPr>
        <p:txBody>
          <a:bodyPr>
            <a:normAutofit/>
          </a:bodyPr>
          <a:lstStyle/>
          <a:p>
            <a:pPr algn="ctr"/>
            <a:r>
              <a:rPr lang="en-US" dirty="0" smtClean="0"/>
              <a:t>SDOH </a:t>
            </a:r>
            <a:r>
              <a:rPr lang="en-US" dirty="0"/>
              <a:t>as Stressors and Implications for Psychosocial </a:t>
            </a:r>
            <a:r>
              <a:rPr lang="en-US" dirty="0" smtClean="0"/>
              <a:t>Care: </a:t>
            </a:r>
            <a:r>
              <a:rPr lang="en-US" dirty="0" smtClean="0">
                <a:solidFill>
                  <a:srgbClr val="C2BC80"/>
                </a:solidFill>
              </a:rPr>
              <a:t>Socioecological Stress</a:t>
            </a:r>
            <a:endParaRPr lang="en-US" dirty="0">
              <a:solidFill>
                <a:srgbClr val="C2BC80"/>
              </a:solidFill>
            </a:endParaRPr>
          </a:p>
        </p:txBody>
      </p:sp>
      <p:sp>
        <p:nvSpPr>
          <p:cNvPr id="5" name="Slide Number Placeholder 4"/>
          <p:cNvSpPr>
            <a:spLocks noGrp="1"/>
          </p:cNvSpPr>
          <p:nvPr>
            <p:ph type="sldNum" sz="quarter" idx="12"/>
          </p:nvPr>
        </p:nvSpPr>
        <p:spPr/>
        <p:txBody>
          <a:bodyPr/>
          <a:lstStyle/>
          <a:p>
            <a:fld id="{233BC087-6C25-4017-B1EA-5583CD7679A7}" type="slidenum">
              <a:rPr lang="en-US" altLang="en-US" smtClean="0"/>
              <a:pPr/>
              <a:t>22</a:t>
            </a:fld>
            <a:endParaRPr lang="en-US" altLang="en-US">
              <a:solidFill>
                <a:srgbClr val="002C77"/>
              </a:solidFill>
            </a:endParaRPr>
          </a:p>
        </p:txBody>
      </p:sp>
    </p:spTree>
    <p:extLst>
      <p:ext uri="{BB962C8B-B14F-4D97-AF65-F5344CB8AC3E}">
        <p14:creationId xmlns:p14="http://schemas.microsoft.com/office/powerpoint/2010/main" val="3231754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0550"/>
            <a:ext cx="7772400" cy="857250"/>
          </a:xfrm>
        </p:spPr>
        <p:txBody>
          <a:bodyPr/>
          <a:lstStyle/>
          <a:p>
            <a:r>
              <a:rPr lang="en-US" dirty="0" smtClean="0"/>
              <a:t>Social </a:t>
            </a:r>
            <a:r>
              <a:rPr lang="en-US" sz="3200" dirty="0" smtClean="0"/>
              <a:t>Determinants</a:t>
            </a:r>
            <a:r>
              <a:rPr lang="en-US" dirty="0" smtClean="0"/>
              <a:t> of Health</a:t>
            </a:r>
            <a:endParaRPr lang="en-US" dirty="0"/>
          </a:p>
        </p:txBody>
      </p:sp>
      <p:sp>
        <p:nvSpPr>
          <p:cNvPr id="6" name="Slide Number Placeholder 5"/>
          <p:cNvSpPr>
            <a:spLocks noGrp="1"/>
          </p:cNvSpPr>
          <p:nvPr>
            <p:ph type="sldNum" sz="quarter" idx="12"/>
          </p:nvPr>
        </p:nvSpPr>
        <p:spPr/>
        <p:txBody>
          <a:bodyPr/>
          <a:lstStyle/>
          <a:p>
            <a:fld id="{6E9D0D93-0576-4C29-8F30-E72FFD9E2AFB}" type="slidenum">
              <a:rPr lang="en-US" altLang="en-US" smtClean="0"/>
              <a:pPr/>
              <a:t>23</a:t>
            </a:fld>
            <a:endParaRPr lang="en-US" altLang="en-US">
              <a:solidFill>
                <a:srgbClr val="002C77"/>
              </a:solidFill>
            </a:endParaRPr>
          </a:p>
        </p:txBody>
      </p:sp>
      <p:sp>
        <p:nvSpPr>
          <p:cNvPr id="7" name="Content Placeholder 5"/>
          <p:cNvSpPr>
            <a:spLocks noGrp="1"/>
          </p:cNvSpPr>
          <p:nvPr>
            <p:ph idx="1"/>
          </p:nvPr>
        </p:nvSpPr>
        <p:spPr>
          <a:xfrm>
            <a:off x="990600" y="1962150"/>
            <a:ext cx="7162799" cy="2262353"/>
          </a:xfrm>
        </p:spPr>
        <p:txBody>
          <a:bodyPr/>
          <a:lstStyle/>
          <a:p>
            <a:pPr marL="0" indent="0">
              <a:lnSpc>
                <a:spcPct val="100000"/>
              </a:lnSpc>
              <a:buNone/>
            </a:pPr>
            <a:r>
              <a:rPr lang="en-US" sz="2100" dirty="0"/>
              <a:t>The social determinants of health are the conditions in which people are born, grow, work, live, and age, and the wider set of forces and systems shaping the conditions of daily life. These forces and systems include economic policies and systems, development agendas, social norms, social policies and political systems. </a:t>
            </a:r>
            <a:endParaRPr lang="en-US" sz="2100" dirty="0" smtClean="0"/>
          </a:p>
          <a:p>
            <a:pPr marL="0" indent="0" algn="r">
              <a:lnSpc>
                <a:spcPct val="100000"/>
              </a:lnSpc>
              <a:buNone/>
            </a:pPr>
            <a:r>
              <a:rPr lang="en-US" sz="1600" i="1" dirty="0" smtClean="0"/>
              <a:t>World Health Organization</a:t>
            </a:r>
            <a:endParaRPr lang="en-US" sz="1600" i="1" dirty="0"/>
          </a:p>
          <a:p>
            <a:pPr>
              <a:lnSpc>
                <a:spcPct val="100000"/>
              </a:lnSpc>
            </a:pPr>
            <a:endParaRPr lang="en-US" sz="1800" dirty="0"/>
          </a:p>
          <a:p>
            <a:pPr marL="685800" lvl="2" indent="0" algn="r">
              <a:buNone/>
            </a:pPr>
            <a:endParaRPr lang="en-US" dirty="0"/>
          </a:p>
        </p:txBody>
      </p:sp>
    </p:spTree>
    <p:extLst>
      <p:ext uri="{BB962C8B-B14F-4D97-AF65-F5344CB8AC3E}">
        <p14:creationId xmlns:p14="http://schemas.microsoft.com/office/powerpoint/2010/main" val="1795295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6858000" cy="685800"/>
          </a:xfrm>
        </p:spPr>
        <p:txBody>
          <a:bodyPr>
            <a:noAutofit/>
          </a:bodyPr>
          <a:lstStyle/>
          <a:p>
            <a:pPr>
              <a:lnSpc>
                <a:spcPct val="90000"/>
              </a:lnSpc>
            </a:pPr>
            <a:r>
              <a:rPr lang="en-US" dirty="0" smtClean="0"/>
              <a:t>Socioecological Stressors</a:t>
            </a:r>
            <a:endParaRPr lang="en-US" dirty="0"/>
          </a:p>
        </p:txBody>
      </p:sp>
      <p:sp>
        <p:nvSpPr>
          <p:cNvPr id="7" name="Content Placeholder 6"/>
          <p:cNvSpPr>
            <a:spLocks noGrp="1"/>
          </p:cNvSpPr>
          <p:nvPr>
            <p:ph idx="1"/>
          </p:nvPr>
        </p:nvSpPr>
        <p:spPr>
          <a:xfrm>
            <a:off x="800100" y="1181785"/>
            <a:ext cx="7772400" cy="3505200"/>
          </a:xfrm>
        </p:spPr>
        <p:txBody>
          <a:bodyPr>
            <a:noAutofit/>
          </a:bodyPr>
          <a:lstStyle/>
          <a:p>
            <a:pPr marL="0" indent="0">
              <a:spcBef>
                <a:spcPts val="0"/>
              </a:spcBef>
              <a:buNone/>
            </a:pPr>
            <a:r>
              <a:rPr lang="en-US" sz="2000" dirty="0" smtClean="0"/>
              <a:t>[Social determinant conditions] generate </a:t>
            </a:r>
            <a:r>
              <a:rPr lang="en-US" sz="2000" dirty="0"/>
              <a:t>problem situations requiring adaptation more often and with less </a:t>
            </a:r>
            <a:r>
              <a:rPr lang="en-US" sz="2000" dirty="0" smtClean="0"/>
              <a:t>resources for </a:t>
            </a:r>
            <a:r>
              <a:rPr lang="en-US" sz="2000" dirty="0"/>
              <a:t>solution than more </a:t>
            </a:r>
            <a:r>
              <a:rPr lang="en-US" sz="2000" dirty="0" smtClean="0"/>
              <a:t>organized areas [non social-determinant areas]. </a:t>
            </a:r>
            <a:r>
              <a:rPr lang="en-US" sz="2000" dirty="0"/>
              <a:t>The rates of certain critical social conditions </a:t>
            </a:r>
            <a:r>
              <a:rPr lang="en-US" sz="2000" dirty="0" smtClean="0"/>
              <a:t>in given </a:t>
            </a:r>
            <a:r>
              <a:rPr lang="en-US" sz="2000" dirty="0"/>
              <a:t>socioecological areas reflect the probability of inducing disequilibria in the </a:t>
            </a:r>
            <a:r>
              <a:rPr lang="en-US" sz="2000" dirty="0" smtClean="0"/>
              <a:t>local organisms. For example, low </a:t>
            </a:r>
            <a:r>
              <a:rPr lang="en-US" sz="2000" dirty="0"/>
              <a:t>socio-economic </a:t>
            </a:r>
            <a:r>
              <a:rPr lang="en-US" sz="2000" dirty="0" smtClean="0"/>
              <a:t>status (income and education, </a:t>
            </a:r>
            <a:r>
              <a:rPr lang="en-US" sz="2000" dirty="0"/>
              <a:t>high crime, high density, high residential mobility, and high rates of marital </a:t>
            </a:r>
            <a:r>
              <a:rPr lang="en-US" sz="2000" dirty="0" smtClean="0"/>
              <a:t>break-up must </a:t>
            </a:r>
            <a:r>
              <a:rPr lang="en-US" sz="2000" dirty="0"/>
              <a:t>be considered in estimating relative degree of </a:t>
            </a:r>
            <a:r>
              <a:rPr lang="en-US" sz="2000" dirty="0" smtClean="0"/>
              <a:t>stress-inducing conditions.</a:t>
            </a:r>
            <a:r>
              <a:rPr lang="nl-NL" sz="2000" dirty="0"/>
              <a:t> </a:t>
            </a:r>
            <a:endParaRPr lang="nl-NL" sz="2000" dirty="0" smtClean="0"/>
          </a:p>
          <a:p>
            <a:pPr marL="0" indent="0" algn="r">
              <a:spcBef>
                <a:spcPts val="600"/>
              </a:spcBef>
              <a:buNone/>
            </a:pPr>
            <a:r>
              <a:rPr lang="nl-NL" sz="1600" i="1" dirty="0" smtClean="0"/>
              <a:t>Harburg E. et al. J Chron </a:t>
            </a:r>
            <a:r>
              <a:rPr lang="nl-NL" sz="1600" i="1" dirty="0"/>
              <a:t>Dis 1973, Vol. 26, pp. </a:t>
            </a:r>
            <a:r>
              <a:rPr lang="nl-NL" sz="1600" i="1" dirty="0" smtClean="0"/>
              <a:t>595-611</a:t>
            </a:r>
          </a:p>
          <a:p>
            <a:pPr marL="0" indent="0" algn="r">
              <a:lnSpc>
                <a:spcPct val="120000"/>
              </a:lnSpc>
              <a:spcBef>
                <a:spcPts val="0"/>
              </a:spcBef>
              <a:buNone/>
            </a:pPr>
            <a:r>
              <a:rPr lang="nl-NL" sz="1600" i="1" dirty="0" smtClean="0"/>
              <a:t>Harburg E. et al. Psychosomatic Medicine,1973</a:t>
            </a:r>
            <a:endParaRPr lang="en-US" sz="1600" i="1" dirty="0" smtClean="0"/>
          </a:p>
          <a:p>
            <a:pPr marL="0" indent="0">
              <a:lnSpc>
                <a:spcPct val="120000"/>
              </a:lnSpc>
              <a:spcBef>
                <a:spcPts val="0"/>
              </a:spcBef>
              <a:buNone/>
            </a:pPr>
            <a:endParaRPr lang="en-US" sz="2000" dirty="0" smtClean="0"/>
          </a:p>
          <a:p>
            <a:pPr marL="0" indent="0">
              <a:lnSpc>
                <a:spcPct val="120000"/>
              </a:lnSpc>
              <a:spcBef>
                <a:spcPts val="0"/>
              </a:spcBef>
              <a:buNone/>
            </a:pPr>
            <a:endParaRPr lang="en-US" sz="2000" dirty="0" smtClean="0"/>
          </a:p>
        </p:txBody>
      </p:sp>
      <p:sp>
        <p:nvSpPr>
          <p:cNvPr id="6" name="Slide Number Placeholder 5"/>
          <p:cNvSpPr>
            <a:spLocks noGrp="1"/>
          </p:cNvSpPr>
          <p:nvPr>
            <p:ph type="sldNum" sz="quarter" idx="12"/>
          </p:nvPr>
        </p:nvSpPr>
        <p:spPr/>
        <p:txBody>
          <a:bodyPr/>
          <a:lstStyle/>
          <a:p>
            <a:fld id="{6E9D0D93-0576-4C29-8F30-E72FFD9E2AFB}" type="slidenum">
              <a:rPr lang="en-US" altLang="en-US" smtClean="0"/>
              <a:pPr/>
              <a:t>24</a:t>
            </a:fld>
            <a:endParaRPr lang="en-US" altLang="en-US" dirty="0">
              <a:solidFill>
                <a:srgbClr val="002C77"/>
              </a:solidFill>
            </a:endParaRPr>
          </a:p>
        </p:txBody>
      </p:sp>
    </p:spTree>
    <p:extLst>
      <p:ext uri="{BB962C8B-B14F-4D97-AF65-F5344CB8AC3E}">
        <p14:creationId xmlns:p14="http://schemas.microsoft.com/office/powerpoint/2010/main" val="2383616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6858000" cy="762000"/>
          </a:xfrm>
        </p:spPr>
        <p:txBody>
          <a:bodyPr>
            <a:noAutofit/>
          </a:bodyPr>
          <a:lstStyle/>
          <a:p>
            <a:pPr>
              <a:lnSpc>
                <a:spcPct val="90000"/>
              </a:lnSpc>
            </a:pPr>
            <a:r>
              <a:rPr lang="en-US" dirty="0" smtClean="0"/>
              <a:t>Socioecological Stress</a:t>
            </a:r>
            <a:endParaRPr lang="en-US" dirty="0"/>
          </a:p>
        </p:txBody>
      </p:sp>
      <p:sp>
        <p:nvSpPr>
          <p:cNvPr id="7" name="Content Placeholder 6"/>
          <p:cNvSpPr>
            <a:spLocks noGrp="1"/>
          </p:cNvSpPr>
          <p:nvPr>
            <p:ph idx="1"/>
          </p:nvPr>
        </p:nvSpPr>
        <p:spPr>
          <a:xfrm>
            <a:off x="1219200" y="1809750"/>
            <a:ext cx="6810375" cy="1871663"/>
          </a:xfrm>
        </p:spPr>
        <p:txBody>
          <a:bodyPr>
            <a:normAutofit/>
          </a:bodyPr>
          <a:lstStyle/>
          <a:p>
            <a:pPr marL="0" indent="0">
              <a:buNone/>
            </a:pPr>
            <a:r>
              <a:rPr lang="en-US" sz="2400" dirty="0" smtClean="0"/>
              <a:t>The emotional and/or physiological toll (disequilibrium) on the individual or population due to socioecological stressors and living under social determinant conditions.</a:t>
            </a:r>
          </a:p>
        </p:txBody>
      </p:sp>
      <p:sp>
        <p:nvSpPr>
          <p:cNvPr id="6" name="Slide Number Placeholder 5"/>
          <p:cNvSpPr>
            <a:spLocks noGrp="1"/>
          </p:cNvSpPr>
          <p:nvPr>
            <p:ph type="sldNum" sz="quarter" idx="12"/>
          </p:nvPr>
        </p:nvSpPr>
        <p:spPr/>
        <p:txBody>
          <a:bodyPr/>
          <a:lstStyle/>
          <a:p>
            <a:fld id="{6E9D0D93-0576-4C29-8F30-E72FFD9E2AFB}" type="slidenum">
              <a:rPr lang="en-US" altLang="en-US" smtClean="0"/>
              <a:pPr/>
              <a:t>25</a:t>
            </a:fld>
            <a:endParaRPr lang="en-US" altLang="en-US">
              <a:solidFill>
                <a:srgbClr val="002C77"/>
              </a:solidFill>
            </a:endParaRPr>
          </a:p>
        </p:txBody>
      </p:sp>
    </p:spTree>
    <p:extLst>
      <p:ext uri="{BB962C8B-B14F-4D97-AF65-F5344CB8AC3E}">
        <p14:creationId xmlns:p14="http://schemas.microsoft.com/office/powerpoint/2010/main" val="917949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841"/>
            <a:ext cx="8118602" cy="916982"/>
          </a:xfrm>
        </p:spPr>
        <p:txBody>
          <a:bodyPr>
            <a:noAutofit/>
          </a:bodyPr>
          <a:lstStyle/>
          <a:p>
            <a:pPr>
              <a:lnSpc>
                <a:spcPct val="100000"/>
              </a:lnSpc>
            </a:pPr>
            <a:r>
              <a:rPr lang="en-US" sz="2400" dirty="0">
                <a:solidFill>
                  <a:srgbClr val="002C77"/>
                </a:solidFill>
                <a:latin typeface="Calibri" panose="020F0502020204030204" pitchFamily="34" charset="0"/>
                <a:cs typeface="Calibri" panose="020F0502020204030204" pitchFamily="34" charset="0"/>
              </a:rPr>
              <a:t>Mental Health Disorders vs. Normative Stress Response (Distress)</a:t>
            </a:r>
          </a:p>
        </p:txBody>
      </p:sp>
      <p:sp>
        <p:nvSpPr>
          <p:cNvPr id="5" name="Text Placeholder 4"/>
          <p:cNvSpPr>
            <a:spLocks noGrp="1"/>
          </p:cNvSpPr>
          <p:nvPr>
            <p:ph idx="1"/>
          </p:nvPr>
        </p:nvSpPr>
        <p:spPr>
          <a:xfrm>
            <a:off x="2499251" y="921530"/>
            <a:ext cx="6288610" cy="3099179"/>
          </a:xfrm>
          <a:solidFill>
            <a:schemeClr val="bg1"/>
          </a:solidFill>
        </p:spPr>
        <p:txBody>
          <a:bodyPr>
            <a:noAutofit/>
          </a:bodyPr>
          <a:lstStyle/>
          <a:p>
            <a:pPr>
              <a:spcBef>
                <a:spcPts val="0"/>
              </a:spcBef>
              <a:spcAft>
                <a:spcPts val="900"/>
              </a:spcAft>
            </a:pPr>
            <a:r>
              <a:rPr lang="en-US" sz="1800" b="1" dirty="0">
                <a:latin typeface="Calibri" panose="020F0502020204030204" pitchFamily="34" charset="0"/>
                <a:cs typeface="Calibri" panose="020F0502020204030204" pitchFamily="34" charset="0"/>
              </a:rPr>
              <a:t>Challenge of diagnostic accuracy </a:t>
            </a:r>
          </a:p>
          <a:p>
            <a:pPr>
              <a:spcBef>
                <a:spcPts val="0"/>
              </a:spcBef>
              <a:spcAft>
                <a:spcPts val="450"/>
              </a:spcAft>
            </a:pPr>
            <a:r>
              <a:rPr lang="en-US" sz="1800" b="1" dirty="0">
                <a:latin typeface="Calibri" panose="020F0502020204030204" pitchFamily="34" charset="0"/>
                <a:cs typeface="Calibri" panose="020F0502020204030204" pitchFamily="34" charset="0"/>
              </a:rPr>
              <a:t>Roles of cultural misunderstandings and clinician bias </a:t>
            </a:r>
          </a:p>
          <a:p>
            <a:pPr marL="0" indent="0">
              <a:spcBef>
                <a:spcPts val="0"/>
              </a:spcBef>
              <a:spcAft>
                <a:spcPts val="0"/>
              </a:spcAft>
              <a:buNone/>
            </a:pPr>
            <a:r>
              <a:rPr lang="en-US" sz="1500" dirty="0">
                <a:latin typeface="Calibri" panose="020F0502020204030204" pitchFamily="34" charset="0"/>
                <a:cs typeface="Calibri" panose="020F0502020204030204" pitchFamily="34" charset="0"/>
              </a:rPr>
              <a:t>      Examples:  In African American (AA) patients:</a:t>
            </a:r>
          </a:p>
          <a:p>
            <a:pPr lvl="1">
              <a:spcBef>
                <a:spcPts val="0"/>
              </a:spcBef>
              <a:spcAft>
                <a:spcPts val="450"/>
              </a:spcAft>
            </a:pPr>
            <a:r>
              <a:rPr lang="en-US" sz="1500" dirty="0">
                <a:latin typeface="Calibri" panose="020F0502020204030204" pitchFamily="34" charset="0"/>
                <a:cs typeface="Calibri" panose="020F0502020204030204" pitchFamily="34" charset="0"/>
              </a:rPr>
              <a:t>Anger mislabeled as emotional dyscontrol or personality disorder (patient-provider communication studies)</a:t>
            </a:r>
          </a:p>
          <a:p>
            <a:pPr lvl="1">
              <a:spcBef>
                <a:spcPts val="0"/>
              </a:spcBef>
              <a:spcAft>
                <a:spcPts val="900"/>
              </a:spcAft>
            </a:pPr>
            <a:r>
              <a:rPr lang="en-US" sz="1500" dirty="0">
                <a:latin typeface="Calibri" panose="020F0502020204030204" pitchFamily="34" charset="0"/>
                <a:cs typeface="Calibri" panose="020F0502020204030204" pitchFamily="34" charset="0"/>
              </a:rPr>
              <a:t>Depression and anxiety misdiagnosed as schizophrenia, paranoia, or other psychotic symptomatology (medication studies)</a:t>
            </a:r>
          </a:p>
          <a:p>
            <a:pPr>
              <a:spcBef>
                <a:spcPts val="0"/>
              </a:spcBef>
              <a:spcAft>
                <a:spcPts val="450"/>
              </a:spcAft>
            </a:pPr>
            <a:r>
              <a:rPr lang="en-US" sz="1800" b="1" dirty="0">
                <a:latin typeface="Calibri" panose="020F0502020204030204" pitchFamily="34" charset="0"/>
                <a:cs typeface="Calibri" panose="020F0502020204030204" pitchFamily="34" charset="0"/>
              </a:rPr>
              <a:t>Impact of over-medicating and medication hypersensitivity </a:t>
            </a:r>
          </a:p>
          <a:p>
            <a:pPr lvl="1">
              <a:spcBef>
                <a:spcPts val="0"/>
              </a:spcBef>
              <a:spcAft>
                <a:spcPts val="450"/>
              </a:spcAft>
            </a:pPr>
            <a:r>
              <a:rPr lang="en-US" sz="1500" dirty="0">
                <a:latin typeface="Calibri" panose="020F0502020204030204" pitchFamily="34" charset="0"/>
                <a:cs typeface="Calibri" panose="020F0502020204030204" pitchFamily="34" charset="0"/>
              </a:rPr>
              <a:t>At doses used in Whites, AA higher sensitivity to psychotropic medications</a:t>
            </a:r>
          </a:p>
          <a:p>
            <a:pPr lvl="2">
              <a:spcBef>
                <a:spcPts val="0"/>
              </a:spcBef>
              <a:spcAft>
                <a:spcPts val="0"/>
              </a:spcAft>
            </a:pPr>
            <a:r>
              <a:rPr lang="en-US" sz="1350" dirty="0">
                <a:latin typeface="Calibri" panose="020F0502020204030204" pitchFamily="34" charset="0"/>
                <a:cs typeface="Calibri" panose="020F0502020204030204" pitchFamily="34" charset="0"/>
              </a:rPr>
              <a:t>Faster and higher metabolic response</a:t>
            </a:r>
          </a:p>
          <a:p>
            <a:pPr lvl="2">
              <a:spcBef>
                <a:spcPts val="0"/>
              </a:spcBef>
              <a:spcAft>
                <a:spcPts val="0"/>
              </a:spcAft>
            </a:pPr>
            <a:r>
              <a:rPr lang="en-US" sz="1350" dirty="0">
                <a:latin typeface="Calibri" panose="020F0502020204030204" pitchFamily="34" charset="0"/>
                <a:cs typeface="Calibri" panose="020F0502020204030204" pitchFamily="34" charset="0"/>
              </a:rPr>
              <a:t>More severe side effects, delirium</a:t>
            </a:r>
          </a:p>
        </p:txBody>
      </p:sp>
      <p:pic>
        <p:nvPicPr>
          <p:cNvPr id="10" name="Picture 9"/>
          <p:cNvPicPr>
            <a:picLocks noChangeAspect="1"/>
          </p:cNvPicPr>
          <p:nvPr/>
        </p:nvPicPr>
        <p:blipFill>
          <a:blip r:embed="rId3"/>
          <a:stretch>
            <a:fillRect/>
          </a:stretch>
        </p:blipFill>
        <p:spPr>
          <a:xfrm>
            <a:off x="305130" y="1295991"/>
            <a:ext cx="1972314" cy="2514216"/>
          </a:xfrm>
          <a:prstGeom prst="rect">
            <a:avLst/>
          </a:prstGeom>
          <a:ln w="15875">
            <a:solidFill>
              <a:schemeClr val="accent1"/>
            </a:solidFill>
          </a:ln>
        </p:spPr>
      </p:pic>
      <p:sp>
        <p:nvSpPr>
          <p:cNvPr id="12" name="TextBox 11"/>
          <p:cNvSpPr txBox="1"/>
          <p:nvPr/>
        </p:nvSpPr>
        <p:spPr>
          <a:xfrm>
            <a:off x="493604" y="3838028"/>
            <a:ext cx="1298753"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David Satcher, MD, PhD</a:t>
            </a:r>
          </a:p>
        </p:txBody>
      </p:sp>
      <p:sp>
        <p:nvSpPr>
          <p:cNvPr id="13" name="Text Placeholder 4"/>
          <p:cNvSpPr txBox="1">
            <a:spLocks/>
          </p:cNvSpPr>
          <p:nvPr/>
        </p:nvSpPr>
        <p:spPr bwMode="black">
          <a:xfrm>
            <a:off x="281009" y="4353197"/>
            <a:ext cx="8369296" cy="53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rgbClr val="254B8E"/>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rgbClr val="254B8E"/>
                </a:solidFill>
                <a:latin typeface="+mn-lt"/>
                <a:ea typeface="ＭＳ Ｐゴシック" charset="0"/>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0"/>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0"/>
              </a:defRPr>
            </a:lvl4pPr>
            <a:lvl5pPr marL="2057400" indent="-228600" algn="l" rtl="0" eaLnBrk="1" fontAlgn="base" hangingPunct="1">
              <a:spcBef>
                <a:spcPct val="20000"/>
              </a:spcBef>
              <a:spcAft>
                <a:spcPct val="0"/>
              </a:spcAft>
              <a:buChar char="»"/>
              <a:defRPr sz="2000">
                <a:solidFill>
                  <a:srgbClr val="254B8E"/>
                </a:solidFill>
                <a:latin typeface="+mn-lt"/>
                <a:ea typeface="ＭＳ Ｐゴシック" charset="0"/>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a:lstStyle>
          <a:p>
            <a:pPr lvl="1" defTabSz="685800">
              <a:lnSpc>
                <a:spcPct val="105000"/>
              </a:lnSpc>
              <a:spcBef>
                <a:spcPts val="0"/>
              </a:spcBef>
              <a:spcAft>
                <a:spcPts val="450"/>
              </a:spcAft>
              <a:buFont typeface="Arial" panose="020B0604020202020204" pitchFamily="34" charset="0"/>
              <a:buChar char="•"/>
            </a:pPr>
            <a:r>
              <a:rPr lang="en-US" sz="1500" kern="0" dirty="0">
                <a:solidFill>
                  <a:schemeClr val="tx1"/>
                </a:solidFill>
                <a:latin typeface="Calibri" panose="020F0502020204030204" pitchFamily="34" charset="0"/>
                <a:cs typeface="Calibri" panose="020F0502020204030204" pitchFamily="34" charset="0"/>
              </a:rPr>
              <a:t>In inpatient settings, clinicians tend to prescribe both more and higher doses of oral and injectable antipsychotic medications to AA than to whites</a:t>
            </a:r>
          </a:p>
        </p:txBody>
      </p:sp>
      <p:sp>
        <p:nvSpPr>
          <p:cNvPr id="9" name="TextBox 8"/>
          <p:cNvSpPr txBox="1"/>
          <p:nvPr/>
        </p:nvSpPr>
        <p:spPr>
          <a:xfrm>
            <a:off x="0" y="4872529"/>
            <a:ext cx="9144000" cy="276999"/>
          </a:xfrm>
          <a:prstGeom prst="rect">
            <a:avLst/>
          </a:prstGeom>
          <a:solidFill>
            <a:srgbClr val="002060"/>
          </a:solidFill>
        </p:spPr>
        <p:txBody>
          <a:bodyPr wrap="square" rtlCol="0">
            <a:spAutoFit/>
          </a:bodyPr>
          <a:lstStyle/>
          <a:p>
            <a:pPr algn="ctr"/>
            <a:r>
              <a:rPr lang="en-US" sz="1200" i="1" dirty="0">
                <a:solidFill>
                  <a:schemeClr val="bg1"/>
                </a:solidFill>
              </a:rPr>
              <a:t>U.S. Department of Health and Human Services (DHHS 2001). Rockville, MD.</a:t>
            </a:r>
          </a:p>
        </p:txBody>
      </p:sp>
      <p:sp>
        <p:nvSpPr>
          <p:cNvPr id="8" name="Slide Number Placeholder 7"/>
          <p:cNvSpPr>
            <a:spLocks noGrp="1"/>
          </p:cNvSpPr>
          <p:nvPr>
            <p:ph type="sldNum" sz="quarter" idx="12"/>
          </p:nvPr>
        </p:nvSpPr>
        <p:spPr>
          <a:xfrm>
            <a:off x="8469630" y="4886383"/>
            <a:ext cx="685800" cy="188061"/>
          </a:xfrm>
        </p:spPr>
        <p:txBody>
          <a:bodyPr>
            <a:normAutofit fontScale="70000" lnSpcReduction="20000"/>
          </a:bodyPr>
          <a:lstStyle/>
          <a:p>
            <a:fld id="{4FAB73BC-B049-4115-A692-8D63A059BFB8}" type="slidenum">
              <a:rPr lang="en-US" sz="1050">
                <a:solidFill>
                  <a:schemeClr val="accent1">
                    <a:lumMod val="20000"/>
                    <a:lumOff val="80000"/>
                  </a:schemeClr>
                </a:solidFill>
                <a:latin typeface="Calibri" panose="020F0502020204030204" pitchFamily="34" charset="0"/>
                <a:cs typeface="Calibri" panose="020F0502020204030204" pitchFamily="34" charset="0"/>
              </a:rPr>
              <a:t>26</a:t>
            </a:fld>
            <a:endParaRPr lang="en-US" sz="1050" dirty="0">
              <a:solidFill>
                <a:schemeClr val="accent1">
                  <a:lumMod val="20000"/>
                  <a:lumOff val="8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004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7772400" cy="857250"/>
          </a:xfrm>
        </p:spPr>
        <p:txBody>
          <a:bodyPr/>
          <a:lstStyle/>
          <a:p>
            <a:r>
              <a:rPr lang="en-US" sz="3200" dirty="0" smtClean="0"/>
              <a:t>Role of Diabetes Educator</a:t>
            </a:r>
            <a:endParaRPr lang="en-US" sz="3200" dirty="0"/>
          </a:p>
        </p:txBody>
      </p:sp>
      <p:sp>
        <p:nvSpPr>
          <p:cNvPr id="3" name="Content Placeholder 2"/>
          <p:cNvSpPr>
            <a:spLocks noGrp="1"/>
          </p:cNvSpPr>
          <p:nvPr>
            <p:ph idx="1"/>
          </p:nvPr>
        </p:nvSpPr>
        <p:spPr>
          <a:xfrm>
            <a:off x="571500" y="1285875"/>
            <a:ext cx="8001000" cy="3457575"/>
          </a:xfrm>
        </p:spPr>
        <p:txBody>
          <a:bodyPr>
            <a:normAutofit fontScale="55000" lnSpcReduction="20000"/>
          </a:bodyPr>
          <a:lstStyle/>
          <a:p>
            <a:pPr>
              <a:lnSpc>
                <a:spcPct val="120000"/>
              </a:lnSpc>
            </a:pPr>
            <a:r>
              <a:rPr lang="en-US" dirty="0" smtClean="0"/>
              <a:t>Listen and hear the nature of the distress.</a:t>
            </a:r>
          </a:p>
          <a:p>
            <a:pPr>
              <a:lnSpc>
                <a:spcPct val="120000"/>
              </a:lnSpc>
            </a:pPr>
            <a:r>
              <a:rPr lang="en-US" dirty="0" smtClean="0"/>
              <a:t>Probe for how patient is coping with the distress.</a:t>
            </a:r>
          </a:p>
          <a:p>
            <a:pPr lvl="1">
              <a:lnSpc>
                <a:spcPct val="120000"/>
              </a:lnSpc>
            </a:pPr>
            <a:r>
              <a:rPr lang="en-US" dirty="0" smtClean="0"/>
              <a:t>Emphasize productive, action-oriented coping (overcome suppression of anger)</a:t>
            </a:r>
          </a:p>
          <a:p>
            <a:pPr>
              <a:lnSpc>
                <a:spcPct val="120000"/>
              </a:lnSpc>
            </a:pPr>
            <a:r>
              <a:rPr lang="en-US" dirty="0" smtClean="0"/>
              <a:t>Be a patient advocate</a:t>
            </a:r>
          </a:p>
          <a:p>
            <a:pPr lvl="1">
              <a:lnSpc>
                <a:spcPct val="120000"/>
              </a:lnSpc>
            </a:pPr>
            <a:r>
              <a:rPr lang="en-US" dirty="0" smtClean="0"/>
              <a:t>Be aware of implications for treatment</a:t>
            </a:r>
          </a:p>
          <a:p>
            <a:pPr lvl="1">
              <a:lnSpc>
                <a:spcPct val="120000"/>
              </a:lnSpc>
            </a:pPr>
            <a:r>
              <a:rPr lang="en-US" dirty="0" smtClean="0"/>
              <a:t>If patients are on psychiatric medications, help monitor for symptom improvement and for adverse reactions or side effects</a:t>
            </a:r>
          </a:p>
          <a:p>
            <a:pPr>
              <a:lnSpc>
                <a:spcPct val="120000"/>
              </a:lnSpc>
            </a:pPr>
            <a:r>
              <a:rPr lang="en-US" dirty="0" smtClean="0"/>
              <a:t>Address the source of distress when due to diabetes care and management</a:t>
            </a:r>
          </a:p>
          <a:p>
            <a:pPr lvl="1">
              <a:lnSpc>
                <a:spcPct val="120000"/>
              </a:lnSpc>
            </a:pPr>
            <a:r>
              <a:rPr lang="en-US" dirty="0" smtClean="0"/>
              <a:t>Target supports to address SDOH as sources of distress complicating diabetes self-management and </a:t>
            </a:r>
          </a:p>
          <a:p>
            <a:pPr lvl="1">
              <a:lnSpc>
                <a:spcPct val="120000"/>
              </a:lnSpc>
            </a:pPr>
            <a:r>
              <a:rPr lang="en-US" dirty="0" smtClean="0"/>
              <a:t>Become an advocate for systemic change </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9D0D93-0576-4C29-8F30-E72FFD9E2AFB}" type="slidenum">
              <a:rPr kumimoji="0" lang="en-US" altLang="en-US" sz="1200" b="0" i="0" u="none" strike="noStrike" kern="1200" cap="none" spc="0" normalizeH="0" baseline="0" noProof="0" smtClean="0">
                <a:ln>
                  <a:noFill/>
                </a:ln>
                <a:solidFill>
                  <a:srgbClr val="254B8E"/>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2C77"/>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0977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7543800" cy="638352"/>
          </a:xfrm>
        </p:spPr>
        <p:txBody>
          <a:bodyPr/>
          <a:lstStyle/>
          <a:p>
            <a:r>
              <a:rPr lang="en-US" dirty="0" smtClean="0"/>
              <a:t>Overview</a:t>
            </a:r>
            <a:endParaRPr lang="en-US" dirty="0"/>
          </a:p>
        </p:txBody>
      </p:sp>
      <p:sp>
        <p:nvSpPr>
          <p:cNvPr id="3" name="Content Placeholder 2"/>
          <p:cNvSpPr>
            <a:spLocks noGrp="1"/>
          </p:cNvSpPr>
          <p:nvPr>
            <p:ph idx="1"/>
          </p:nvPr>
        </p:nvSpPr>
        <p:spPr>
          <a:xfrm>
            <a:off x="914400" y="1428750"/>
            <a:ext cx="7543800" cy="3169920"/>
          </a:xfrm>
        </p:spPr>
        <p:txBody>
          <a:bodyPr>
            <a:normAutofit fontScale="92500" lnSpcReduction="20000"/>
          </a:bodyPr>
          <a:lstStyle/>
          <a:p>
            <a:pPr marL="428625" indent="-428625">
              <a:lnSpc>
                <a:spcPct val="110000"/>
              </a:lnSpc>
              <a:spcBef>
                <a:spcPts val="0"/>
              </a:spcBef>
              <a:spcAft>
                <a:spcPts val="1200"/>
              </a:spcAft>
              <a:buFont typeface="+mj-lt"/>
              <a:buAutoNum type="romanUcPeriod"/>
            </a:pPr>
            <a:r>
              <a:rPr lang="en-US" sz="2400" dirty="0" smtClean="0"/>
              <a:t>The Social Determinants of Health: Definitions</a:t>
            </a:r>
            <a:r>
              <a:rPr lang="en-US" sz="2400" dirty="0"/>
              <a:t>, Constructs, and </a:t>
            </a:r>
            <a:r>
              <a:rPr lang="en-US" sz="2400" dirty="0" smtClean="0"/>
              <a:t>Recommendations </a:t>
            </a:r>
          </a:p>
          <a:p>
            <a:pPr marL="428625" indent="-428625">
              <a:lnSpc>
                <a:spcPct val="110000"/>
              </a:lnSpc>
              <a:spcBef>
                <a:spcPts val="0"/>
              </a:spcBef>
              <a:spcAft>
                <a:spcPts val="1200"/>
              </a:spcAft>
              <a:buFont typeface="+mj-lt"/>
              <a:buAutoNum type="romanUcPeriod"/>
            </a:pPr>
            <a:r>
              <a:rPr lang="en-US" sz="2400" dirty="0" smtClean="0"/>
              <a:t>Measurement </a:t>
            </a:r>
            <a:r>
              <a:rPr lang="en-US" sz="2400" dirty="0"/>
              <a:t>of </a:t>
            </a:r>
            <a:r>
              <a:rPr lang="en-US" sz="2400" dirty="0" smtClean="0"/>
              <a:t>Social Determinants of Health in </a:t>
            </a:r>
            <a:r>
              <a:rPr lang="en-US" sz="2400" dirty="0"/>
              <a:t>Clinical Practice and Use of Population </a:t>
            </a:r>
            <a:r>
              <a:rPr lang="en-US" sz="2400" dirty="0" smtClean="0"/>
              <a:t>Social Determinants of Health Data </a:t>
            </a:r>
            <a:r>
              <a:rPr lang="en-US" sz="2400" dirty="0"/>
              <a:t>in Diabetes </a:t>
            </a:r>
            <a:r>
              <a:rPr lang="en-US" sz="2400" dirty="0" smtClean="0"/>
              <a:t>Programming </a:t>
            </a:r>
          </a:p>
          <a:p>
            <a:pPr marL="428625" indent="-428625">
              <a:lnSpc>
                <a:spcPct val="110000"/>
              </a:lnSpc>
              <a:spcBef>
                <a:spcPts val="0"/>
              </a:spcBef>
              <a:spcAft>
                <a:spcPts val="1200"/>
              </a:spcAft>
              <a:buFont typeface="+mj-lt"/>
              <a:buAutoNum type="romanUcPeriod"/>
            </a:pPr>
            <a:r>
              <a:rPr lang="en-US" sz="2400" dirty="0" smtClean="0"/>
              <a:t>Addressing Social Determinants of Health</a:t>
            </a:r>
          </a:p>
          <a:p>
            <a:pPr marL="428625" indent="-428625">
              <a:lnSpc>
                <a:spcPct val="110000"/>
              </a:lnSpc>
              <a:spcBef>
                <a:spcPts val="0"/>
              </a:spcBef>
              <a:spcAft>
                <a:spcPts val="1200"/>
              </a:spcAft>
              <a:buFont typeface="+mj-lt"/>
              <a:buAutoNum type="romanUcPeriod"/>
            </a:pPr>
            <a:r>
              <a:rPr lang="en-US" sz="2400" dirty="0" smtClean="0"/>
              <a:t>Social Determinants as Stressors and Implications for Psychosocial Care</a:t>
            </a:r>
            <a:endParaRPr lang="en-US" sz="2400" dirty="0"/>
          </a:p>
        </p:txBody>
      </p:sp>
    </p:spTree>
    <p:extLst>
      <p:ext uri="{BB962C8B-B14F-4D97-AF65-F5344CB8AC3E}">
        <p14:creationId xmlns:p14="http://schemas.microsoft.com/office/powerpoint/2010/main" val="1236535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81000" y="1428750"/>
            <a:ext cx="8229600" cy="1085850"/>
          </a:xfrm>
        </p:spPr>
        <p:txBody>
          <a:bodyPr/>
          <a:lstStyle/>
          <a:p>
            <a:pPr algn="ctr"/>
            <a:r>
              <a:rPr lang="en-US" altLang="en-US" sz="2800" dirty="0" smtClean="0">
                <a:solidFill>
                  <a:srgbClr val="254B8E"/>
                </a:solidFill>
              </a:rPr>
              <a:t>The </a:t>
            </a:r>
            <a:r>
              <a:rPr lang="en-US" altLang="en-US" sz="2800" dirty="0">
                <a:solidFill>
                  <a:srgbClr val="254B8E"/>
                </a:solidFill>
              </a:rPr>
              <a:t>Social Determinants of Health: Definitions, Constructs, and </a:t>
            </a:r>
            <a:r>
              <a:rPr lang="en-US" altLang="en-US" sz="2800" dirty="0" smtClean="0">
                <a:solidFill>
                  <a:srgbClr val="254B8E"/>
                </a:solidFill>
              </a:rPr>
              <a:t>Recommendations</a:t>
            </a:r>
          </a:p>
        </p:txBody>
      </p:sp>
      <p:sp>
        <p:nvSpPr>
          <p:cNvPr id="13317" name="Rectangle 3"/>
          <p:cNvSpPr>
            <a:spLocks noGrp="1" noChangeArrowheads="1"/>
          </p:cNvSpPr>
          <p:nvPr>
            <p:ph type="subTitle" idx="1"/>
          </p:nvPr>
        </p:nvSpPr>
        <p:spPr>
          <a:xfrm>
            <a:off x="557212" y="2724150"/>
            <a:ext cx="7877175" cy="1809750"/>
          </a:xfrm>
        </p:spPr>
        <p:txBody>
          <a:bodyPr/>
          <a:lstStyle/>
          <a:p>
            <a:pPr algn="ctr" eaLnBrk="1" hangingPunct="1"/>
            <a:r>
              <a:rPr lang="en-US" altLang="en-US" sz="2200" dirty="0" smtClean="0"/>
              <a:t>Felicia Hill-Briggs, PhD, ABPP</a:t>
            </a:r>
          </a:p>
          <a:p>
            <a:pPr algn="ctr" eaLnBrk="1" hangingPunct="1"/>
            <a:r>
              <a:rPr lang="en-US" altLang="en-US" sz="1800" dirty="0" smtClean="0"/>
              <a:t>Professor of Medicine, Johns Hopkins School of Medicine</a:t>
            </a:r>
          </a:p>
          <a:p>
            <a:pPr algn="ctr" eaLnBrk="1" hangingPunct="1"/>
            <a:r>
              <a:rPr lang="en-US" altLang="en-US" sz="1800" dirty="0" smtClean="0"/>
              <a:t>Senior Director, Population Health Research and Development, Johns Hopkins HealthCare LLC</a:t>
            </a:r>
          </a:p>
          <a:p>
            <a:pPr algn="ctr" eaLnBrk="1" hangingPunct="1"/>
            <a:r>
              <a:rPr lang="en-US" altLang="en-US" sz="1800" dirty="0" smtClean="0"/>
              <a:t>ADA President of Health Care and Education</a:t>
            </a:r>
          </a:p>
        </p:txBody>
      </p:sp>
    </p:spTree>
    <p:extLst>
      <p:ext uri="{BB962C8B-B14F-4D97-AF65-F5344CB8AC3E}">
        <p14:creationId xmlns:p14="http://schemas.microsoft.com/office/powerpoint/2010/main" val="296776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304800" y="285750"/>
            <a:ext cx="7772400" cy="857250"/>
          </a:xfrm>
        </p:spPr>
        <p:txBody>
          <a:bodyPr/>
          <a:lstStyle/>
          <a:p>
            <a:pPr eaLnBrk="1" hangingPunct="1"/>
            <a:r>
              <a:rPr lang="en-US" altLang="en-US" dirty="0" smtClean="0"/>
              <a:t>Disclosures for Dr. Hill-Briggs</a:t>
            </a:r>
          </a:p>
        </p:txBody>
      </p:sp>
      <p:sp>
        <p:nvSpPr>
          <p:cNvPr id="14339" name="Content Placeholder 4"/>
          <p:cNvSpPr>
            <a:spLocks noGrp="1"/>
          </p:cNvSpPr>
          <p:nvPr>
            <p:ph idx="1"/>
          </p:nvPr>
        </p:nvSpPr>
        <p:spPr>
          <a:xfrm>
            <a:off x="762000" y="1809750"/>
            <a:ext cx="7772400" cy="2362200"/>
          </a:xfrm>
        </p:spPr>
        <p:txBody>
          <a:bodyPr/>
          <a:lstStyle/>
          <a:p>
            <a:pPr eaLnBrk="1" hangingPunct="1"/>
            <a:r>
              <a:rPr lang="en-US" altLang="en-US" sz="2000" dirty="0" smtClean="0"/>
              <a:t>Officer and Member of the ADA Board of Directors</a:t>
            </a:r>
          </a:p>
          <a:p>
            <a:pPr eaLnBrk="1" hangingPunct="1"/>
            <a:r>
              <a:rPr lang="en-US" altLang="en-US" sz="2000" dirty="0" smtClean="0"/>
              <a:t>Consultant, Johnson &amp; Johnson, Educational webinar on social determinants of health</a:t>
            </a:r>
            <a:endParaRPr lang="en-US" altLang="en-US" sz="2000" dirty="0"/>
          </a:p>
          <a:p>
            <a:pPr eaLnBrk="1" hangingPunct="1"/>
            <a:r>
              <a:rPr lang="en-US" altLang="en-US" sz="2000" dirty="0" smtClean="0"/>
              <a:t>Royalties, Eli Lilly licensure of Health Problem-Solving Scale intellectual property</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2896"/>
          <a:stretch/>
        </p:blipFill>
        <p:spPr>
          <a:xfrm>
            <a:off x="1676400" y="133350"/>
            <a:ext cx="7476074" cy="4953000"/>
          </a:xfrm>
          <a:prstGeom prst="rect">
            <a:avLst/>
          </a:prstGeom>
          <a:solidFill>
            <a:schemeClr val="bg1"/>
          </a:solidFill>
          <a:ln>
            <a:noFill/>
          </a:ln>
        </p:spPr>
      </p:pic>
      <p:sp>
        <p:nvSpPr>
          <p:cNvPr id="9" name="Title 1"/>
          <p:cNvSpPr>
            <a:spLocks noGrp="1"/>
          </p:cNvSpPr>
          <p:nvPr>
            <p:ph type="title"/>
          </p:nvPr>
        </p:nvSpPr>
        <p:spPr>
          <a:xfrm>
            <a:off x="0" y="2647950"/>
            <a:ext cx="1600200" cy="990600"/>
          </a:xfrm>
        </p:spPr>
        <p:txBody>
          <a:bodyPr>
            <a:noAutofit/>
          </a:bodyPr>
          <a:lstStyle/>
          <a:p>
            <a:pPr algn="ctr">
              <a:spcAft>
                <a:spcPts val="900"/>
              </a:spcAft>
            </a:pPr>
            <a:r>
              <a:rPr lang="en-US" sz="1950" dirty="0"/>
              <a:t>Diabetes Population </a:t>
            </a:r>
            <a:r>
              <a:rPr lang="en-US" sz="1950" dirty="0" smtClean="0"/>
              <a:t>Health</a:t>
            </a:r>
            <a:endParaRPr lang="en-US" sz="1350" dirty="0"/>
          </a:p>
        </p:txBody>
      </p:sp>
      <p:sp>
        <p:nvSpPr>
          <p:cNvPr id="2" name="Rectangle 1"/>
          <p:cNvSpPr/>
          <p:nvPr/>
        </p:nvSpPr>
        <p:spPr>
          <a:xfrm>
            <a:off x="107658" y="4324350"/>
            <a:ext cx="1384883" cy="701731"/>
          </a:xfrm>
          <a:prstGeom prst="rect">
            <a:avLst/>
          </a:prstGeom>
        </p:spPr>
        <p:txBody>
          <a:bodyPr wrap="square">
            <a:spAutoFit/>
          </a:bodyPr>
          <a:lstStyle/>
          <a:p>
            <a:pPr algn="ctr">
              <a:lnSpc>
                <a:spcPct val="110000"/>
              </a:lnSpc>
            </a:pPr>
            <a:r>
              <a:rPr lang="en-US" sz="1200" i="1" dirty="0" smtClean="0">
                <a:solidFill>
                  <a:srgbClr val="002060"/>
                </a:solidFill>
              </a:rPr>
              <a:t>Current </a:t>
            </a:r>
            <a:r>
              <a:rPr lang="en-US" sz="1200" i="1" dirty="0">
                <a:solidFill>
                  <a:srgbClr val="002060"/>
                </a:solidFill>
              </a:rPr>
              <a:t>Diabetes Reports, 2017;17(7): 51-82.</a:t>
            </a:r>
            <a:endParaRPr lang="en-US" sz="1200" dirty="0">
              <a:solidFill>
                <a:srgbClr val="002060"/>
              </a:solidFill>
            </a:endParaRPr>
          </a:p>
        </p:txBody>
      </p:sp>
    </p:spTree>
    <p:extLst>
      <p:ext uri="{BB962C8B-B14F-4D97-AF65-F5344CB8AC3E}">
        <p14:creationId xmlns:p14="http://schemas.microsoft.com/office/powerpoint/2010/main" val="1429428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3276"/>
            <a:ext cx="7543800" cy="857250"/>
          </a:xfrm>
        </p:spPr>
        <p:txBody>
          <a:bodyPr>
            <a:noAutofit/>
          </a:bodyPr>
          <a:lstStyle/>
          <a:p>
            <a:r>
              <a:rPr lang="en-US" sz="2800" dirty="0" smtClean="0"/>
              <a:t>World Health Organization (WHO) Definition of Social Determinants of Health </a:t>
            </a:r>
            <a:endParaRPr lang="en-US" sz="2800" dirty="0"/>
          </a:p>
        </p:txBody>
      </p:sp>
      <p:sp>
        <p:nvSpPr>
          <p:cNvPr id="6" name="Content Placeholder 5"/>
          <p:cNvSpPr>
            <a:spLocks noGrp="1"/>
          </p:cNvSpPr>
          <p:nvPr>
            <p:ph idx="1"/>
          </p:nvPr>
        </p:nvSpPr>
        <p:spPr>
          <a:xfrm>
            <a:off x="990600" y="1962150"/>
            <a:ext cx="7162799" cy="2262353"/>
          </a:xfrm>
        </p:spPr>
        <p:txBody>
          <a:bodyPr/>
          <a:lstStyle/>
          <a:p>
            <a:pPr marL="0" indent="0">
              <a:lnSpc>
                <a:spcPct val="100000"/>
              </a:lnSpc>
              <a:buNone/>
            </a:pPr>
            <a:r>
              <a:rPr lang="en-US" sz="2100" dirty="0"/>
              <a:t>The social determinants of health are the conditions in which people are born, grow, work, live, and age, and the wider set of forces and systems shaping the conditions of daily life. These forces and systems include economic policies and systems, development agendas, social norms, social policies and political systems. </a:t>
            </a:r>
          </a:p>
          <a:p>
            <a:pPr>
              <a:lnSpc>
                <a:spcPct val="100000"/>
              </a:lnSpc>
            </a:pPr>
            <a:endParaRPr lang="en-US" sz="1800" dirty="0"/>
          </a:p>
          <a:p>
            <a:pPr marL="685800" lvl="2" indent="0" algn="r">
              <a:buNone/>
            </a:pPr>
            <a:endParaRPr lang="en-US" dirty="0"/>
          </a:p>
        </p:txBody>
      </p:sp>
      <p:sp>
        <p:nvSpPr>
          <p:cNvPr id="3" name="TextBox 2"/>
          <p:cNvSpPr txBox="1"/>
          <p:nvPr/>
        </p:nvSpPr>
        <p:spPr>
          <a:xfrm>
            <a:off x="2586277" y="4802282"/>
            <a:ext cx="3538627" cy="646331"/>
          </a:xfrm>
          <a:prstGeom prst="rect">
            <a:avLst/>
          </a:prstGeom>
          <a:noFill/>
        </p:spPr>
        <p:txBody>
          <a:bodyPr wrap="square" rtlCol="0">
            <a:spAutoFit/>
          </a:bodyPr>
          <a:lstStyle/>
          <a:p>
            <a:r>
              <a:rPr lang="en-US" sz="1800" b="1" dirty="0">
                <a:solidFill>
                  <a:schemeClr val="bg1"/>
                </a:solidFill>
              </a:rPr>
              <a:t>http://www.who.int/social_determinants/en/</a:t>
            </a:r>
          </a:p>
        </p:txBody>
      </p:sp>
    </p:spTree>
    <p:extLst>
      <p:ext uri="{BB962C8B-B14F-4D97-AF65-F5344CB8AC3E}">
        <p14:creationId xmlns:p14="http://schemas.microsoft.com/office/powerpoint/2010/main" val="257753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97997" y="4842853"/>
            <a:ext cx="1814920" cy="253916"/>
          </a:xfrm>
          <a:prstGeom prst="rect">
            <a:avLst/>
          </a:prstGeom>
          <a:noFill/>
        </p:spPr>
        <p:txBody>
          <a:bodyPr wrap="none" rtlCol="0">
            <a:spAutoFit/>
          </a:bodyPr>
          <a:lstStyle/>
          <a:p>
            <a:r>
              <a:rPr lang="en-US" sz="1050" dirty="0">
                <a:solidFill>
                  <a:schemeClr val="bg1"/>
                </a:solidFill>
              </a:rPr>
              <a:t>Copyright © Hill-Briggs 2017</a:t>
            </a:r>
          </a:p>
        </p:txBody>
      </p:sp>
      <p:sp>
        <p:nvSpPr>
          <p:cNvPr id="4" name="Title 3"/>
          <p:cNvSpPr>
            <a:spLocks noGrp="1"/>
          </p:cNvSpPr>
          <p:nvPr>
            <p:ph type="title"/>
          </p:nvPr>
        </p:nvSpPr>
        <p:spPr>
          <a:xfrm>
            <a:off x="277305" y="211113"/>
            <a:ext cx="6656895" cy="562829"/>
          </a:xfrm>
        </p:spPr>
        <p:txBody>
          <a:bodyPr/>
          <a:lstStyle/>
          <a:p>
            <a:r>
              <a:rPr lang="en-US" sz="2800" dirty="0" smtClean="0"/>
              <a:t>Related Phenomena</a:t>
            </a:r>
            <a:endParaRPr lang="en-US" sz="2800" dirty="0"/>
          </a:p>
        </p:txBody>
      </p:sp>
      <p:sp>
        <p:nvSpPr>
          <p:cNvPr id="12" name="Rounded Rectangle 11"/>
          <p:cNvSpPr/>
          <p:nvPr/>
        </p:nvSpPr>
        <p:spPr>
          <a:xfrm>
            <a:off x="228600" y="1123950"/>
            <a:ext cx="3375740" cy="685800"/>
          </a:xfrm>
          <a:prstGeom prst="roundRect">
            <a:avLst/>
          </a:prstGeom>
          <a:solidFill>
            <a:srgbClr val="C00000"/>
          </a:solidFill>
          <a:ln w="15875" cap="flat" cmpd="sng" algn="ctr">
            <a:solidFill>
              <a:srgbClr val="C00000"/>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Socioeconomic Status or Class</a:t>
            </a:r>
          </a:p>
        </p:txBody>
      </p:sp>
      <p:sp>
        <p:nvSpPr>
          <p:cNvPr id="13" name="TextBox 12"/>
          <p:cNvSpPr txBox="1"/>
          <p:nvPr/>
        </p:nvSpPr>
        <p:spPr>
          <a:xfrm>
            <a:off x="277305" y="2188905"/>
            <a:ext cx="3349889" cy="2554545"/>
          </a:xfrm>
          <a:prstGeom prst="rect">
            <a:avLst/>
          </a:prstGeom>
          <a:noFill/>
        </p:spPr>
        <p:txBody>
          <a:bodyPr wrap="square" rtlCol="0">
            <a:spAutoFit/>
          </a:bodyPr>
          <a:lstStyle/>
          <a:p>
            <a:pPr defTabSz="342900" eaLnBrk="1" hangingPunct="1">
              <a:spcBef>
                <a:spcPts val="0"/>
              </a:spcBef>
              <a:spcAft>
                <a:spcPts val="0"/>
              </a:spcAft>
            </a:pPr>
            <a:r>
              <a:rPr lang="en-US" sz="1600" b="1" dirty="0">
                <a:solidFill>
                  <a:srgbClr val="C00000"/>
                </a:solidFill>
                <a:latin typeface="Calibri" panose="020F0502020204030204"/>
              </a:rPr>
              <a:t>Socioeconomic status is the social standing or class of an individual or group. It is often measured as a combination of education, income and occupation.  Examinations of socioeconomic status often reveal inequities in access to resources, plus issues related to privilege, power and control.  </a:t>
            </a:r>
          </a:p>
          <a:p>
            <a:pPr defTabSz="342900" eaLnBrk="1" hangingPunct="1">
              <a:spcBef>
                <a:spcPts val="0"/>
              </a:spcBef>
              <a:spcAft>
                <a:spcPts val="0"/>
              </a:spcAft>
            </a:pPr>
            <a:r>
              <a:rPr lang="en-US" sz="1600" b="1" i="1" dirty="0">
                <a:solidFill>
                  <a:srgbClr val="C00000"/>
                </a:solidFill>
                <a:latin typeface="Calibri" panose="020F0502020204030204"/>
              </a:rPr>
              <a:t>American Psychological Association</a:t>
            </a:r>
          </a:p>
        </p:txBody>
      </p:sp>
      <p:sp>
        <p:nvSpPr>
          <p:cNvPr id="16" name="Down Arrow 15"/>
          <p:cNvSpPr/>
          <p:nvPr/>
        </p:nvSpPr>
        <p:spPr>
          <a:xfrm rot="19489615">
            <a:off x="3976686" y="1768131"/>
            <a:ext cx="414001" cy="2443866"/>
          </a:xfrm>
          <a:prstGeom prst="downArrow">
            <a:avLst>
              <a:gd name="adj1" fmla="val 50000"/>
              <a:gd name="adj2" fmla="val 46376"/>
            </a:avLst>
          </a:prstGeom>
          <a:solidFill>
            <a:srgbClr val="C00000"/>
          </a:solidFill>
          <a:ln w="1587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srgbClr val="C00000"/>
              </a:solidFill>
              <a:effectLst/>
              <a:uLnTx/>
              <a:uFillTx/>
              <a:latin typeface="Calibri" panose="020F0502020204030204"/>
              <a:ea typeface="+mn-ea"/>
              <a:cs typeface="+mn-cs"/>
            </a:endParaRPr>
          </a:p>
        </p:txBody>
      </p:sp>
      <p:sp>
        <p:nvSpPr>
          <p:cNvPr id="18" name="Rounded Rectangle 17"/>
          <p:cNvSpPr/>
          <p:nvPr/>
        </p:nvSpPr>
        <p:spPr>
          <a:xfrm>
            <a:off x="5138022" y="4199233"/>
            <a:ext cx="3701177" cy="685800"/>
          </a:xfrm>
          <a:prstGeom prst="roundRect">
            <a:avLst/>
          </a:prstGeom>
          <a:solidFill>
            <a:schemeClr val="tx1">
              <a:lumMod val="65000"/>
              <a:lumOff val="35000"/>
            </a:schemeClr>
          </a:solidFill>
          <a:ln w="15875" cap="flat" cmpd="sng" algn="ctr">
            <a:solidFill>
              <a:schemeClr val="accent6"/>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Calibri" panose="020F0502020204030204"/>
                <a:ea typeface="+mn-ea"/>
                <a:cs typeface="+mn-cs"/>
              </a:rPr>
              <a:t>Health Disparities</a:t>
            </a:r>
          </a:p>
        </p:txBody>
      </p:sp>
      <p:sp>
        <p:nvSpPr>
          <p:cNvPr id="19" name="TextBox 18"/>
          <p:cNvSpPr txBox="1"/>
          <p:nvPr/>
        </p:nvSpPr>
        <p:spPr>
          <a:xfrm>
            <a:off x="4952999" y="1014979"/>
            <a:ext cx="3886200" cy="3093154"/>
          </a:xfrm>
          <a:prstGeom prst="rect">
            <a:avLst/>
          </a:prstGeom>
          <a:solidFill>
            <a:sysClr val="window" lastClr="FFFFFF"/>
          </a:solidFill>
          <a:ln>
            <a:noFill/>
          </a:ln>
        </p:spPr>
        <p:txBody>
          <a:bodyPr wrap="square" rtlCol="0">
            <a:spAutoFit/>
          </a:bodyPr>
          <a:lstStyle/>
          <a:p>
            <a:pPr marL="0" marR="0" lvl="0" indent="0" defTabSz="3429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effectLst/>
                <a:uLnTx/>
                <a:uFillTx/>
                <a:latin typeface="Calibri" panose="020F0502020204030204"/>
              </a:rPr>
              <a:t>A type of difference in health that is closely linked with social or economic disadvantage. Health disparities negatively affect groups of people who have systematically experienced greater social or economic obstacles to health. These obstacles stem from characteristics historically linked to discrimination or exclusion such as race or ethnicity, religion, socioeconomic status, gender, mental health, sexual orientation, or geographic location. Other characteristics include cognitive, sensory, or physical disability differences. </a:t>
            </a:r>
          </a:p>
          <a:p>
            <a:pPr marL="0" marR="0" lvl="0" indent="0" algn="r" defTabSz="342900" eaLnBrk="1" fontAlgn="auto" latinLnBrk="0" hangingPunct="1">
              <a:lnSpc>
                <a:spcPct val="100000"/>
              </a:lnSpc>
              <a:spcBef>
                <a:spcPts val="0"/>
              </a:spcBef>
              <a:spcAft>
                <a:spcPts val="0"/>
              </a:spcAft>
              <a:buClrTx/>
              <a:buSzTx/>
              <a:buFontTx/>
              <a:buNone/>
              <a:tabLst/>
              <a:defRPr/>
            </a:pPr>
            <a:r>
              <a:rPr kumimoji="0" lang="en-US" sz="1500" b="1" i="1" u="none" strike="noStrike" kern="0" cap="none" spc="0" normalizeH="0" baseline="0" noProof="0" dirty="0" smtClean="0">
                <a:ln>
                  <a:noFill/>
                </a:ln>
                <a:effectLst/>
                <a:uLnTx/>
                <a:uFillTx/>
                <a:latin typeface="Calibri" panose="020F0502020204030204"/>
              </a:rPr>
              <a:t>U.S. Dept. of Health and Human Services</a:t>
            </a:r>
          </a:p>
        </p:txBody>
      </p:sp>
    </p:spTree>
    <p:extLst>
      <p:ext uri="{BB962C8B-B14F-4D97-AF65-F5344CB8AC3E}">
        <p14:creationId xmlns:p14="http://schemas.microsoft.com/office/powerpoint/2010/main" val="27786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rot="18664245">
            <a:off x="4812439" y="3405425"/>
            <a:ext cx="414001" cy="443361"/>
          </a:xfrm>
          <a:prstGeom prst="downArrow">
            <a:avLst>
              <a:gd name="adj1" fmla="val 50000"/>
              <a:gd name="adj2" fmla="val 4637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2252662" y="2618194"/>
            <a:ext cx="4414838" cy="685800"/>
          </a:xfrm>
          <a:prstGeom prst="rect">
            <a:avLst/>
          </a:prstGeom>
          <a:solidFill>
            <a:srgbClr val="003BB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Social Determinants of Health</a:t>
            </a:r>
          </a:p>
        </p:txBody>
      </p:sp>
      <p:sp>
        <p:nvSpPr>
          <p:cNvPr id="12" name="Down Arrow 11"/>
          <p:cNvSpPr/>
          <p:nvPr/>
        </p:nvSpPr>
        <p:spPr>
          <a:xfrm rot="18664245">
            <a:off x="3601322" y="1965969"/>
            <a:ext cx="414001" cy="443361"/>
          </a:xfrm>
          <a:prstGeom prst="downArrow">
            <a:avLst>
              <a:gd name="adj1" fmla="val 50000"/>
              <a:gd name="adj2" fmla="val 4637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72AF2F"/>
              </a:solidFill>
            </a:endParaRPr>
          </a:p>
        </p:txBody>
      </p:sp>
      <p:sp>
        <p:nvSpPr>
          <p:cNvPr id="8" name="TextBox 7"/>
          <p:cNvSpPr txBox="1"/>
          <p:nvPr/>
        </p:nvSpPr>
        <p:spPr>
          <a:xfrm>
            <a:off x="3697997" y="4842853"/>
            <a:ext cx="1814920" cy="253916"/>
          </a:xfrm>
          <a:prstGeom prst="rect">
            <a:avLst/>
          </a:prstGeom>
          <a:noFill/>
        </p:spPr>
        <p:txBody>
          <a:bodyPr wrap="none" rtlCol="0">
            <a:spAutoFit/>
          </a:bodyPr>
          <a:lstStyle/>
          <a:p>
            <a:r>
              <a:rPr lang="en-US" sz="1050" dirty="0">
                <a:solidFill>
                  <a:schemeClr val="bg1"/>
                </a:solidFill>
              </a:rPr>
              <a:t>Copyright © Hill-Briggs 2017</a:t>
            </a:r>
          </a:p>
        </p:txBody>
      </p:sp>
      <p:sp>
        <p:nvSpPr>
          <p:cNvPr id="11" name="Rounded Rectangle 10"/>
          <p:cNvSpPr/>
          <p:nvPr/>
        </p:nvSpPr>
        <p:spPr>
          <a:xfrm>
            <a:off x="381000" y="1047750"/>
            <a:ext cx="3308079" cy="685800"/>
          </a:xfrm>
          <a:prstGeom prst="roundRect">
            <a:avLst/>
          </a:prstGeom>
          <a:solidFill>
            <a:srgbClr val="C00000"/>
          </a:solidFill>
          <a:ln w="15875" cap="flat" cmpd="sng" algn="ctr">
            <a:solidFill>
              <a:srgbClr val="C00000"/>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Socioeconomic Status or Class</a:t>
            </a:r>
          </a:p>
        </p:txBody>
      </p:sp>
      <p:sp>
        <p:nvSpPr>
          <p:cNvPr id="13" name="Rounded Rectangle 12"/>
          <p:cNvSpPr/>
          <p:nvPr/>
        </p:nvSpPr>
        <p:spPr>
          <a:xfrm>
            <a:off x="5181600" y="4011206"/>
            <a:ext cx="3701177" cy="685800"/>
          </a:xfrm>
          <a:prstGeom prst="roundRect">
            <a:avLst/>
          </a:prstGeom>
          <a:solidFill>
            <a:schemeClr val="tx1">
              <a:lumMod val="65000"/>
              <a:lumOff val="35000"/>
            </a:schemeClr>
          </a:solidFill>
          <a:ln w="15875" cap="flat" cmpd="sng" algn="ctr">
            <a:solidFill>
              <a:srgbClr val="7030A0"/>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Calibri" panose="020F0502020204030204"/>
                <a:ea typeface="+mn-ea"/>
                <a:cs typeface="+mn-cs"/>
              </a:rPr>
              <a:t>Health Disparities</a:t>
            </a:r>
          </a:p>
        </p:txBody>
      </p:sp>
    </p:spTree>
    <p:extLst>
      <p:ext uri="{BB962C8B-B14F-4D97-AF65-F5344CB8AC3E}">
        <p14:creationId xmlns:p14="http://schemas.microsoft.com/office/powerpoint/2010/main" val="276905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1" grpId="0" animBg="1"/>
      <p:bldP spid="13" grpId="0" animBg="1"/>
    </p:bldLst>
  </p:timing>
</p:sld>
</file>

<file path=ppt/theme/theme1.xml><?xml version="1.0" encoding="utf-8"?>
<a:theme xmlns:a="http://schemas.openxmlformats.org/drawingml/2006/main" name="JHM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JHM_White_HD</Template>
  <TotalTime>3614</TotalTime>
  <Words>2111</Words>
  <Application>Microsoft Office PowerPoint</Application>
  <PresentationFormat>On-screen Show (16:9)</PresentationFormat>
  <Paragraphs>226</Paragraphs>
  <Slides>27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MS PGothic</vt:lpstr>
      <vt:lpstr>MS PGothic</vt:lpstr>
      <vt:lpstr>Arial</vt:lpstr>
      <vt:lpstr>Calibri</vt:lpstr>
      <vt:lpstr>Garamond</vt:lpstr>
      <vt:lpstr>Times</vt:lpstr>
      <vt:lpstr>Times New Roman</vt:lpstr>
      <vt:lpstr>Wingdings</vt:lpstr>
      <vt:lpstr>JHM_White</vt:lpstr>
      <vt:lpstr>1_Office Theme</vt:lpstr>
      <vt:lpstr>PowerPoint Presentation</vt:lpstr>
      <vt:lpstr>Addressing Social Determinants of Health for Diabetes Population Health</vt:lpstr>
      <vt:lpstr>Overview</vt:lpstr>
      <vt:lpstr>The Social Determinants of Health: Definitions, Constructs, and Recommendations</vt:lpstr>
      <vt:lpstr>Disclosures for Dr. Hill-Briggs</vt:lpstr>
      <vt:lpstr>Diabetes Population Health</vt:lpstr>
      <vt:lpstr>World Health Organization (WHO) Definition of Social Determinants of Health </vt:lpstr>
      <vt:lpstr>Related Phenomena</vt:lpstr>
      <vt:lpstr>PowerPoint Presentation</vt:lpstr>
      <vt:lpstr>Evolution of Social Determinants </vt:lpstr>
      <vt:lpstr>Healthy People 2020</vt:lpstr>
      <vt:lpstr>Impact of Social Determinants on Health Outcomes: U.S. Trends</vt:lpstr>
      <vt:lpstr>PowerPoint Presentation</vt:lpstr>
      <vt:lpstr>PowerPoint Presentation</vt:lpstr>
      <vt:lpstr>Diabetes Prevalence By Years of Education</vt:lpstr>
      <vt:lpstr>Recommendations for Intervention from Global and (U.S.) National Expert Panels</vt:lpstr>
      <vt:lpstr>    WHO Commission Recommendations </vt:lpstr>
      <vt:lpstr>PowerPoint Presentation</vt:lpstr>
      <vt:lpstr>IOM Recommendations:  Measures for Electronic Medical  Records (EMRs), 2014  </vt:lpstr>
      <vt:lpstr> IOM Recommendations:  Health Professional Education, 2016</vt:lpstr>
      <vt:lpstr> IOM Recommendations:  Health Professional Education, 2016</vt:lpstr>
      <vt:lpstr>SDOH as Stressors and Implications for Psychosocial Care: Socioecological Stress</vt:lpstr>
      <vt:lpstr>Social Determinants of Health</vt:lpstr>
      <vt:lpstr>Socioecological Stressors</vt:lpstr>
      <vt:lpstr>Socioecological Stress</vt:lpstr>
      <vt:lpstr>Mental Health Disorders vs. Normative Stress Response (Distress)</vt:lpstr>
      <vt:lpstr>Role of Diabetes Educator</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Felicia Hill-Briggs</dc:creator>
  <cp:lastModifiedBy>Windows User</cp:lastModifiedBy>
  <cp:revision>80</cp:revision>
  <dcterms:created xsi:type="dcterms:W3CDTF">2018-07-23T18:26:53Z</dcterms:created>
  <dcterms:modified xsi:type="dcterms:W3CDTF">2018-08-17T19:05:58Z</dcterms:modified>
</cp:coreProperties>
</file>