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97" r:id="rId6"/>
    <p:sldMasterId id="2147483711" r:id="rId7"/>
    <p:sldMasterId id="2147483740" r:id="rId8"/>
    <p:sldMasterId id="2147483769" r:id="rId9"/>
  </p:sldMasterIdLst>
  <p:notesMasterIdLst>
    <p:notesMasterId r:id="rId49"/>
  </p:notesMasterIdLst>
  <p:sldIdLst>
    <p:sldId id="269" r:id="rId10"/>
    <p:sldId id="703" r:id="rId11"/>
    <p:sldId id="482" r:id="rId12"/>
    <p:sldId id="663" r:id="rId13"/>
    <p:sldId id="675" r:id="rId14"/>
    <p:sldId id="676" r:id="rId15"/>
    <p:sldId id="683" r:id="rId16"/>
    <p:sldId id="684" r:id="rId17"/>
    <p:sldId id="687" r:id="rId18"/>
    <p:sldId id="699" r:id="rId19"/>
    <p:sldId id="700" r:id="rId20"/>
    <p:sldId id="697" r:id="rId21"/>
    <p:sldId id="698" r:id="rId22"/>
    <p:sldId id="661" r:id="rId23"/>
    <p:sldId id="664" r:id="rId24"/>
    <p:sldId id="665" r:id="rId25"/>
    <p:sldId id="662" r:id="rId26"/>
    <p:sldId id="668" r:id="rId27"/>
    <p:sldId id="724" r:id="rId28"/>
    <p:sldId id="670" r:id="rId29"/>
    <p:sldId id="713" r:id="rId30"/>
    <p:sldId id="720" r:id="rId31"/>
    <p:sldId id="721" r:id="rId32"/>
    <p:sldId id="722" r:id="rId33"/>
    <p:sldId id="723" r:id="rId34"/>
    <p:sldId id="716" r:id="rId35"/>
    <p:sldId id="717" r:id="rId36"/>
    <p:sldId id="718" r:id="rId37"/>
    <p:sldId id="666" r:id="rId38"/>
    <p:sldId id="671" r:id="rId39"/>
    <p:sldId id="672" r:id="rId40"/>
    <p:sldId id="725" r:id="rId41"/>
    <p:sldId id="603" r:id="rId42"/>
    <p:sldId id="704" r:id="rId43"/>
    <p:sldId id="702" r:id="rId44"/>
    <p:sldId id="705" r:id="rId45"/>
    <p:sldId id="523" r:id="rId46"/>
    <p:sldId id="726" r:id="rId47"/>
    <p:sldId id="674" r:id="rId48"/>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Linda Weiss" initials="LW" lastIdx="24" clrIdx="0">
    <p:extLst>
      <p:ext uri="{19B8F6BF-5375-455C-9EA6-DF929625EA0E}">
        <p15:presenceInfo xmlns:p15="http://schemas.microsoft.com/office/powerpoint/2012/main" userId="S-1-5-21-4123936156-1846312820-3932347359-28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80B"/>
    <a:srgbClr val="5EE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86" autoAdjust="0"/>
    <p:restoredTop sz="82091" autoAdjust="0"/>
  </p:normalViewPr>
  <p:slideViewPr>
    <p:cSldViewPr>
      <p:cViewPr>
        <p:scale>
          <a:sx n="68" d="100"/>
          <a:sy n="68" d="100"/>
        </p:scale>
        <p:origin x="1068" y="5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0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27475" y="0"/>
            <a:ext cx="3005138" cy="460375"/>
          </a:xfrm>
          <a:prstGeom prst="rect">
            <a:avLst/>
          </a:prstGeom>
        </p:spPr>
        <p:txBody>
          <a:bodyPr vert="horz" lIns="92309" tIns="46154" rIns="92309" bIns="46154" rtlCol="0"/>
          <a:lstStyle>
            <a:lvl1pPr algn="r" fontAlgn="auto">
              <a:spcBef>
                <a:spcPts val="0"/>
              </a:spcBef>
              <a:spcAft>
                <a:spcPts val="0"/>
              </a:spcAft>
              <a:defRPr sz="1200">
                <a:latin typeface="+mn-lt"/>
                <a:cs typeface="+mn-cs"/>
              </a:defRPr>
            </a:lvl1pPr>
          </a:lstStyle>
          <a:p>
            <a:pPr>
              <a:defRPr/>
            </a:pPr>
            <a:fld id="{7BD55741-50EE-45EE-A29E-B5484E290B2A}" type="datetimeFigureOut">
              <a:rPr lang="en-US"/>
              <a:pPr>
                <a:defRPr/>
              </a:pPr>
              <a:t>8/10/2018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pPr lvl="0"/>
            <a:endParaRPr lang="en-US" noProof="0"/>
          </a:p>
        </p:txBody>
      </p:sp>
      <p:sp>
        <p:nvSpPr>
          <p:cNvPr id="5" name="Notes Placeholder 4"/>
          <p:cNvSpPr>
            <a:spLocks noGrp="1"/>
          </p:cNvSpPr>
          <p:nvPr>
            <p:ph type="body" sz="quarter" idx="3"/>
          </p:nvPr>
        </p:nvSpPr>
        <p:spPr>
          <a:xfrm>
            <a:off x="693738" y="4379913"/>
            <a:ext cx="5546725" cy="4148137"/>
          </a:xfrm>
          <a:prstGeom prst="rect">
            <a:avLst/>
          </a:prstGeom>
        </p:spPr>
        <p:txBody>
          <a:bodyPr vert="horz" lIns="92309" tIns="46154" rIns="92309" bIns="4615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58238"/>
            <a:ext cx="3005138" cy="460375"/>
          </a:xfrm>
          <a:prstGeom prst="rect">
            <a:avLst/>
          </a:prstGeom>
        </p:spPr>
        <p:txBody>
          <a:bodyPr vert="horz" lIns="92309" tIns="46154" rIns="92309" bIns="4615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27475" y="8758238"/>
            <a:ext cx="3005138" cy="460375"/>
          </a:xfrm>
          <a:prstGeom prst="rect">
            <a:avLst/>
          </a:prstGeom>
        </p:spPr>
        <p:txBody>
          <a:bodyPr vert="horz" lIns="92309" tIns="46154" rIns="92309" bIns="46154" rtlCol="0" anchor="b"/>
          <a:lstStyle>
            <a:lvl1pPr algn="r" fontAlgn="auto">
              <a:spcBef>
                <a:spcPts val="0"/>
              </a:spcBef>
              <a:spcAft>
                <a:spcPts val="0"/>
              </a:spcAft>
              <a:defRPr sz="1200">
                <a:latin typeface="+mn-lt"/>
                <a:cs typeface="+mn-cs"/>
              </a:defRPr>
            </a:lvl1pPr>
          </a:lstStyle>
          <a:p>
            <a:pPr>
              <a:defRPr/>
            </a:pPr>
            <a:fld id="{5779879A-FFFC-42B6-A675-67172034EA17}" type="slidenum">
              <a:rPr lang="en-US"/>
              <a:pPr>
                <a:defRPr/>
              </a:pPr>
              <a:t>‹#›</a:t>
            </a:fld>
            <a:endParaRPr lang="en-US"/>
          </a:p>
        </p:txBody>
      </p:sp>
    </p:spTree>
    <p:extLst>
      <p:ext uri="{BB962C8B-B14F-4D97-AF65-F5344CB8AC3E}">
        <p14:creationId xmlns:p14="http://schemas.microsoft.com/office/powerpoint/2010/main" val="3749142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TYPEFACE:</a:t>
            </a:r>
            <a:r>
              <a:rPr lang="en-US" baseline="0" dirty="0"/>
              <a:t>	Calibri, lined up under the Ps of Pitt and Public</a:t>
            </a:r>
            <a:br>
              <a:rPr lang="en-US" baseline="0" dirty="0"/>
            </a:br>
            <a:r>
              <a:rPr lang="en-US" baseline="0" dirty="0"/>
              <a:t>HEADING: 	44/exactly44, bold, U/</a:t>
            </a:r>
            <a:r>
              <a:rPr lang="en-US" baseline="0" dirty="0" err="1"/>
              <a:t>lc</a:t>
            </a:r>
            <a:r>
              <a:rPr lang="en-US" baseline="0" dirty="0"/>
              <a:t>, flush left; turquoise theme color</a:t>
            </a:r>
          </a:p>
          <a:p>
            <a:pPr eaLnBrk="1" hangingPunct="1">
              <a:spcBef>
                <a:spcPct val="0"/>
              </a:spcBef>
            </a:pPr>
            <a:r>
              <a:rPr lang="en-US" baseline="0" dirty="0"/>
              <a:t>TEXT:	32/single, regular wgt, U/</a:t>
            </a:r>
            <a:r>
              <a:rPr lang="en-US" baseline="0" dirty="0" err="1"/>
              <a:t>lc</a:t>
            </a:r>
            <a:r>
              <a:rPr lang="en-US" baseline="0" dirty="0"/>
              <a:t>, flush left; darkest gray or navy theme colors</a:t>
            </a:r>
            <a:endParaRPr lang="en-US" dirty="0"/>
          </a:p>
        </p:txBody>
      </p:sp>
      <p:sp>
        <p:nvSpPr>
          <p:cNvPr id="12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0008" indent="-288465">
              <a:defRPr>
                <a:solidFill>
                  <a:schemeClr val="tx1"/>
                </a:solidFill>
                <a:latin typeface="Calibri" pitchFamily="34" charset="0"/>
              </a:defRPr>
            </a:lvl2pPr>
            <a:lvl3pPr marL="1153859" indent="-230772">
              <a:defRPr>
                <a:solidFill>
                  <a:schemeClr val="tx1"/>
                </a:solidFill>
                <a:latin typeface="Calibri" pitchFamily="34" charset="0"/>
              </a:defRPr>
            </a:lvl3pPr>
            <a:lvl4pPr marL="1615402" indent="-230772">
              <a:defRPr>
                <a:solidFill>
                  <a:schemeClr val="tx1"/>
                </a:solidFill>
                <a:latin typeface="Calibri" pitchFamily="34" charset="0"/>
              </a:defRPr>
            </a:lvl4pPr>
            <a:lvl5pPr marL="2076945" indent="-230772">
              <a:defRPr>
                <a:solidFill>
                  <a:schemeClr val="tx1"/>
                </a:solidFill>
                <a:latin typeface="Calibri" pitchFamily="34" charset="0"/>
              </a:defRPr>
            </a:lvl5pPr>
            <a:lvl6pPr marL="2538489" indent="-230772" fontAlgn="base">
              <a:spcBef>
                <a:spcPct val="0"/>
              </a:spcBef>
              <a:spcAft>
                <a:spcPct val="0"/>
              </a:spcAft>
              <a:defRPr>
                <a:solidFill>
                  <a:schemeClr val="tx1"/>
                </a:solidFill>
                <a:latin typeface="Calibri" pitchFamily="34" charset="0"/>
              </a:defRPr>
            </a:lvl6pPr>
            <a:lvl7pPr marL="3000032" indent="-230772" fontAlgn="base">
              <a:spcBef>
                <a:spcPct val="0"/>
              </a:spcBef>
              <a:spcAft>
                <a:spcPct val="0"/>
              </a:spcAft>
              <a:defRPr>
                <a:solidFill>
                  <a:schemeClr val="tx1"/>
                </a:solidFill>
                <a:latin typeface="Calibri" pitchFamily="34" charset="0"/>
              </a:defRPr>
            </a:lvl7pPr>
            <a:lvl8pPr marL="3461576" indent="-230772" fontAlgn="base">
              <a:spcBef>
                <a:spcPct val="0"/>
              </a:spcBef>
              <a:spcAft>
                <a:spcPct val="0"/>
              </a:spcAft>
              <a:defRPr>
                <a:solidFill>
                  <a:schemeClr val="tx1"/>
                </a:solidFill>
                <a:latin typeface="Calibri" pitchFamily="34" charset="0"/>
              </a:defRPr>
            </a:lvl8pPr>
            <a:lvl9pPr marL="3923119" indent="-23077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D4994E-E1EE-451F-9AF1-5F65DB7A30D4}"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06979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D52B70D-C9F0-463D-A1C7-9ECE747EB07A}" type="slidenum">
              <a:rPr lang="en-US"/>
              <a:pPr/>
              <a:t>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935038" y="4416425"/>
            <a:ext cx="5140325" cy="4648200"/>
          </a:xfrm>
          <a:noFill/>
          <a:ln/>
        </p:spPr>
        <p:txBody>
          <a:bodyPr/>
          <a:lstStyle/>
          <a:p>
            <a:pPr eaLnBrk="1" hangingPunct="1"/>
            <a:r>
              <a:rPr lang="en-US"/>
              <a:t>Our minimal intervention was conducted by a lay educator who was a high school graduate.  She conducted calls twice yearly to remind participants of their diabetes-related preventive screenings.   Written feedback of call was sent to the participant’s primary care provider.</a:t>
            </a:r>
          </a:p>
          <a:p>
            <a:pPr eaLnBrk="1" hangingPunct="1"/>
            <a:endParaRPr lang="en-US"/>
          </a:p>
          <a:p>
            <a:pPr eaLnBrk="1" hangingPunct="1"/>
            <a:r>
              <a:rPr lang="en-US"/>
              <a:t>The Intensive intervention was conducted by a nurse case manager who implemented standardized algorithms and intervention action plans and saw patients in the clinic at least once per year.  Information from the visit and recommendations were sent to the provider and verbal contact was initiated as necessary.</a:t>
            </a:r>
          </a:p>
          <a:p>
            <a:pPr eaLnBrk="1" hangingPunct="1"/>
            <a:endParaRPr lang="en-US"/>
          </a:p>
          <a:p>
            <a:pPr eaLnBrk="1" hangingPunct="1"/>
            <a:r>
              <a:rPr lang="en-US"/>
              <a:t>The community health workers  were high school grads and members of various communities within Baltimore City.  They met with participants at their homes or in the community at least 3 times per year.  Similar to the NCM, they implemented algorithms and intervention action plans to guide the intervention, although they focused more on the social environment and family support.</a:t>
            </a:r>
          </a:p>
          <a:p>
            <a:pPr eaLnBrk="1" hangingPunct="1"/>
            <a:endParaRPr lang="en-US"/>
          </a:p>
          <a:p>
            <a:pPr eaLnBrk="1" hangingPunct="1"/>
            <a:r>
              <a:rPr lang="en-US"/>
              <a:t>For individuals in the intensive intervention, additional contacts were scheduled as needed.  </a:t>
            </a:r>
          </a:p>
          <a:p>
            <a:pPr eaLnBrk="1" hangingPunct="1"/>
            <a:endParaRPr lang="en-US"/>
          </a:p>
          <a:p>
            <a:pPr eaLnBrk="1" hangingPunct="1"/>
            <a:r>
              <a:rPr lang="en-US"/>
              <a:t> All participants received the quarterly newsletter, Sweet talk</a:t>
            </a:r>
          </a:p>
        </p:txBody>
      </p:sp>
      <p:sp>
        <p:nvSpPr>
          <p:cNvPr id="98309" name="Header Placeholder 7"/>
          <p:cNvSpPr>
            <a:spLocks noGrp="1"/>
          </p:cNvSpPr>
          <p:nvPr>
            <p:ph type="hdr" sz="quarter"/>
          </p:nvPr>
        </p:nvSpPr>
        <p:spPr>
          <a:noFill/>
        </p:spPr>
        <p:txBody>
          <a:bodyPr/>
          <a:lstStyle/>
          <a:p>
            <a:r>
              <a:rPr lang="fr-FR"/>
              <a:t>Diabetes Management/Diabetes Care Interventions (Lecture9)</a:t>
            </a:r>
            <a:endParaRPr lang="en-US"/>
          </a:p>
        </p:txBody>
      </p:sp>
      <p:sp>
        <p:nvSpPr>
          <p:cNvPr id="98310" name="Date Placeholder 8"/>
          <p:cNvSpPr>
            <a:spLocks noGrp="1"/>
          </p:cNvSpPr>
          <p:nvPr>
            <p:ph type="dt" sz="quarter" idx="1"/>
          </p:nvPr>
        </p:nvSpPr>
        <p:spPr>
          <a:noFill/>
        </p:spPr>
        <p:txBody>
          <a:bodyPr/>
          <a:lstStyle/>
          <a:p>
            <a:r>
              <a:rPr lang="en-US"/>
              <a:t>6/17/09</a:t>
            </a:r>
          </a:p>
        </p:txBody>
      </p:sp>
    </p:spTree>
    <p:extLst>
      <p:ext uri="{BB962C8B-B14F-4D97-AF65-F5344CB8AC3E}">
        <p14:creationId xmlns:p14="http://schemas.microsoft.com/office/powerpoint/2010/main" val="220915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2948806-FDAC-47D5-AC35-ED0504DF9C91}" type="slidenum">
              <a:rPr lang="en-US"/>
              <a:pPr/>
              <a:t>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
        <p:nvSpPr>
          <p:cNvPr id="99333" name="Header Placeholder 7"/>
          <p:cNvSpPr>
            <a:spLocks noGrp="1"/>
          </p:cNvSpPr>
          <p:nvPr>
            <p:ph type="hdr" sz="quarter"/>
          </p:nvPr>
        </p:nvSpPr>
        <p:spPr>
          <a:noFill/>
        </p:spPr>
        <p:txBody>
          <a:bodyPr/>
          <a:lstStyle/>
          <a:p>
            <a:r>
              <a:rPr lang="fr-FR"/>
              <a:t>Diabetes Management/Diabetes Care Interventions (Lecture9)</a:t>
            </a:r>
            <a:endParaRPr lang="en-US"/>
          </a:p>
        </p:txBody>
      </p:sp>
      <p:sp>
        <p:nvSpPr>
          <p:cNvPr id="99334" name="Date Placeholder 8"/>
          <p:cNvSpPr>
            <a:spLocks noGrp="1"/>
          </p:cNvSpPr>
          <p:nvPr>
            <p:ph type="dt" sz="quarter" idx="1"/>
          </p:nvPr>
        </p:nvSpPr>
        <p:spPr>
          <a:noFill/>
        </p:spPr>
        <p:txBody>
          <a:bodyPr/>
          <a:lstStyle/>
          <a:p>
            <a:r>
              <a:rPr lang="en-US"/>
              <a:t>6/17/09</a:t>
            </a:r>
          </a:p>
        </p:txBody>
      </p:sp>
    </p:spTree>
    <p:extLst>
      <p:ext uri="{BB962C8B-B14F-4D97-AF65-F5344CB8AC3E}">
        <p14:creationId xmlns:p14="http://schemas.microsoft.com/office/powerpoint/2010/main" val="226306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E5791A-7917-48C5-B867-303D8B1DAB8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
        <p:nvSpPr>
          <p:cNvPr id="108549" name="Header Placeholder 7"/>
          <p:cNvSpPr>
            <a:spLocks noGrp="1"/>
          </p:cNvSpPr>
          <p:nvPr>
            <p:ph type="hdr" sz="quarter"/>
          </p:nvPr>
        </p:nvSpPr>
        <p:spPr>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Diabetes Management/Diabetes Care Interventions (Lecture9)</a:t>
            </a: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8550" name="Date Placeholder 8"/>
          <p:cNvSpPr>
            <a:spLocks noGrp="1"/>
          </p:cNvSpPr>
          <p:nvPr>
            <p:ph type="dt" sz="quarter" idx="1"/>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6/17/09</a:t>
            </a:r>
          </a:p>
        </p:txBody>
      </p:sp>
    </p:spTree>
    <p:extLst>
      <p:ext uri="{BB962C8B-B14F-4D97-AF65-F5344CB8AC3E}">
        <p14:creationId xmlns:p14="http://schemas.microsoft.com/office/powerpoint/2010/main" val="223403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BE810-42F5-47D5-B6CC-DC520F9DEF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16052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1FEC1-4DB8-417B-BA70-2F5BE7B2F445}" type="slidenum">
              <a:rPr lang="en-US"/>
              <a:pPr/>
              <a:t>12</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335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F49E71-A265-164D-A78A-4D9D8B693E0A}" type="slidenum">
              <a:rPr lang="en-US" smtClean="0"/>
              <a:pPr/>
              <a:t>18</a:t>
            </a:fld>
            <a:endParaRPr lang="en-US"/>
          </a:p>
        </p:txBody>
      </p:sp>
    </p:spTree>
    <p:extLst>
      <p:ext uri="{BB962C8B-B14F-4D97-AF65-F5344CB8AC3E}">
        <p14:creationId xmlns:p14="http://schemas.microsoft.com/office/powerpoint/2010/main" val="106845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D5DFB-5711-41C6-95C4-D7435410384B}" type="slidenum">
              <a:rPr lang="en-US" smtClean="0"/>
              <a:t>26</a:t>
            </a:fld>
            <a:endParaRPr lang="en-US"/>
          </a:p>
        </p:txBody>
      </p:sp>
    </p:spTree>
    <p:extLst>
      <p:ext uri="{BB962C8B-B14F-4D97-AF65-F5344CB8AC3E}">
        <p14:creationId xmlns:p14="http://schemas.microsoft.com/office/powerpoint/2010/main" val="251703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D5DFB-5711-41C6-95C4-D7435410384B}" type="slidenum">
              <a:rPr lang="en-US" smtClean="0"/>
              <a:t>28</a:t>
            </a:fld>
            <a:endParaRPr lang="en-US"/>
          </a:p>
        </p:txBody>
      </p:sp>
    </p:spTree>
    <p:extLst>
      <p:ext uri="{BB962C8B-B14F-4D97-AF65-F5344CB8AC3E}">
        <p14:creationId xmlns:p14="http://schemas.microsoft.com/office/powerpoint/2010/main" val="1154932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DD5F68E-3F14-4F58-A373-2A697B501C52}" type="datetimeFigureOut">
              <a:rPr lang="en-US"/>
              <a:pPr>
                <a:defRPr/>
              </a:pPr>
              <a:t>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82B2B6-2B30-442D-AD0C-72DF02885A27}" type="slidenum">
              <a:rPr lang="en-US"/>
              <a:pPr>
                <a:defRPr/>
              </a:pPr>
              <a:t>‹#›</a:t>
            </a:fld>
            <a:endParaRPr lang="en-US"/>
          </a:p>
        </p:txBody>
      </p:sp>
    </p:spTree>
    <p:extLst>
      <p:ext uri="{BB962C8B-B14F-4D97-AF65-F5344CB8AC3E}">
        <p14:creationId xmlns:p14="http://schemas.microsoft.com/office/powerpoint/2010/main" val="36470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3956AA-D82B-4440-B9B2-56EB0CCF50A9}" type="datetimeFigureOut">
              <a:rPr lang="en-US"/>
              <a:pPr>
                <a:defRPr/>
              </a:pPr>
              <a:t>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219E2E-BC59-40F8-BA65-BCB801D2694C}" type="slidenum">
              <a:rPr lang="en-US"/>
              <a:pPr>
                <a:defRPr/>
              </a:pPr>
              <a:t>‹#›</a:t>
            </a:fld>
            <a:endParaRPr lang="en-US"/>
          </a:p>
        </p:txBody>
      </p:sp>
    </p:spTree>
    <p:extLst>
      <p:ext uri="{BB962C8B-B14F-4D97-AF65-F5344CB8AC3E}">
        <p14:creationId xmlns:p14="http://schemas.microsoft.com/office/powerpoint/2010/main" val="1348096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84899B-D0E7-456E-BD80-E4AA42281391}" type="datetimeFigureOut">
              <a:rPr lang="en-US"/>
              <a:pPr>
                <a:defRPr/>
              </a:pPr>
              <a:t>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E209F2-BC9F-4B1D-B83E-2513C0732AD8}" type="slidenum">
              <a:rPr lang="en-US"/>
              <a:pPr>
                <a:defRPr/>
              </a:pPr>
              <a:t>‹#›</a:t>
            </a:fld>
            <a:endParaRPr lang="en-US"/>
          </a:p>
        </p:txBody>
      </p:sp>
    </p:spTree>
    <p:extLst>
      <p:ext uri="{BB962C8B-B14F-4D97-AF65-F5344CB8AC3E}">
        <p14:creationId xmlns:p14="http://schemas.microsoft.com/office/powerpoint/2010/main" val="877625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681" name="Shape 681"/>
          <p:cNvSpPr>
            <a:spLocks noGrp="1"/>
          </p:cNvSpPr>
          <p:nvPr>
            <p:ph type="sldNum" sz="quarter" idx="2"/>
          </p:nvPr>
        </p:nvSpPr>
        <p:spPr>
          <a:xfrm>
            <a:off x="3714807" y="6472471"/>
            <a:ext cx="267916" cy="37083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9426063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ext Placeholder 2"/>
          <p:cNvSpPr>
            <a:spLocks noGrp="1"/>
          </p:cNvSpPr>
          <p:nvPr>
            <p:ph type="body" sz="half" idx="1"/>
          </p:nvPr>
        </p:nvSpPr>
        <p:spPr>
          <a:xfrm>
            <a:off x="12192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27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able Placeholder 2"/>
          <p:cNvSpPr>
            <a:spLocks noGrp="1"/>
          </p:cNvSpPr>
          <p:nvPr>
            <p:ph type="tbl"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2078923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325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158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2029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lvl1pPr>
              <a:defRPr strike="noStrike" cap="none" spc="0" normalizeH="0" baseline="0"/>
            </a:lvl1pPr>
          </a:lstStyle>
          <a:p>
            <a:r>
              <a:rPr lang="en-US" dirty="0"/>
              <a:t>Click to edit Master title style</a:t>
            </a:r>
          </a:p>
        </p:txBody>
      </p:sp>
      <p:sp>
        <p:nvSpPr>
          <p:cNvPr id="23" name="Text Placeholder 22"/>
          <p:cNvSpPr>
            <a:spLocks noGrp="1"/>
          </p:cNvSpPr>
          <p:nvPr>
            <p:ph type="body" sz="quarter" idx="10"/>
          </p:nvPr>
        </p:nvSpPr>
        <p:spPr>
          <a:xfrm>
            <a:off x="685800" y="1889689"/>
            <a:ext cx="7772400" cy="3745470"/>
          </a:xfrm>
        </p:spPr>
        <p:txBody>
          <a:bodyPr>
            <a:spAutoFit/>
          </a:bodyPr>
          <a:lstStyle>
            <a:lvl1pPr marL="0" indent="0">
              <a:lnSpc>
                <a:spcPts val="2600"/>
              </a:lnSpc>
              <a:spcBef>
                <a:spcPts val="0"/>
              </a:spcBef>
              <a:buFontTx/>
              <a:buNone/>
              <a:defRPr sz="1600"/>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041545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457200"/>
            <a:ext cx="7772400" cy="5334000"/>
          </a:xfrm>
        </p:spPr>
        <p:txBody>
          <a:bodyPr/>
          <a:lstStyle/>
          <a:p>
            <a:endParaRPr lang="en-US"/>
          </a:p>
        </p:txBody>
      </p:sp>
    </p:spTree>
    <p:extLst>
      <p:ext uri="{BB962C8B-B14F-4D97-AF65-F5344CB8AC3E}">
        <p14:creationId xmlns:p14="http://schemas.microsoft.com/office/powerpoint/2010/main" val="710268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12E4C6-452E-4D43-BD4D-C231FC14BE94}" type="datetimeFigureOut">
              <a:rPr lang="en-US"/>
              <a:pPr>
                <a:defRPr/>
              </a:pPr>
              <a:t>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B46F8C-7739-4C62-B213-CE4B3BBBB7E8}" type="slidenum">
              <a:rPr lang="en-US"/>
              <a:pPr>
                <a:defRPr/>
              </a:pPr>
              <a:t>‹#›</a:t>
            </a:fld>
            <a:endParaRPr lang="en-US"/>
          </a:p>
        </p:txBody>
      </p:sp>
    </p:spTree>
    <p:extLst>
      <p:ext uri="{BB962C8B-B14F-4D97-AF65-F5344CB8AC3E}">
        <p14:creationId xmlns:p14="http://schemas.microsoft.com/office/powerpoint/2010/main" val="1141969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19800" y="1295401"/>
            <a:ext cx="2438400" cy="2362200"/>
          </a:xfrm>
        </p:spPr>
        <p:txBody>
          <a:bodyPr lIns="0" tIns="0" rIns="0" bIns="0" anchor="b"/>
          <a:lstStyle>
            <a:lvl1pPr>
              <a:defRPr sz="1800"/>
            </a:lvl1pPr>
          </a:lstStyle>
          <a:p>
            <a:r>
              <a:rPr lang="en-US" dirty="0"/>
              <a:t>Click to edit Master title style</a:t>
            </a:r>
          </a:p>
        </p:txBody>
      </p:sp>
      <p:sp>
        <p:nvSpPr>
          <p:cNvPr id="4" name="Text Placeholder 3"/>
          <p:cNvSpPr>
            <a:spLocks noGrp="1"/>
          </p:cNvSpPr>
          <p:nvPr>
            <p:ph type="body" sz="quarter" idx="10"/>
          </p:nvPr>
        </p:nvSpPr>
        <p:spPr>
          <a:xfrm>
            <a:off x="6019800" y="4114800"/>
            <a:ext cx="2438400" cy="1676400"/>
          </a:xfrm>
        </p:spPr>
        <p:txBody>
          <a:bodyPr lIns="0" tIns="0" rIns="0" bIns="0">
            <a:normAutofit/>
          </a:bodyPr>
          <a:lstStyle>
            <a:lvl1pPr marL="0" indent="0">
              <a:spcBef>
                <a:spcPts val="0"/>
              </a:spcBef>
              <a:buFontTx/>
              <a:buNone/>
              <a:defRPr lang="en-US" sz="1100" b="0" i="0" smtClean="0">
                <a:latin typeface="+mj-lt"/>
              </a:defRPr>
            </a:lvl1pPr>
          </a:lstStyle>
          <a:p>
            <a:pPr lvl="0"/>
            <a:endParaRPr lang="en-US" dirty="0"/>
          </a:p>
        </p:txBody>
      </p:sp>
    </p:spTree>
    <p:extLst>
      <p:ext uri="{BB962C8B-B14F-4D97-AF65-F5344CB8AC3E}">
        <p14:creationId xmlns:p14="http://schemas.microsoft.com/office/powerpoint/2010/main" val="1310526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able Placeholder 9"/>
          <p:cNvSpPr>
            <a:spLocks noGrp="1"/>
          </p:cNvSpPr>
          <p:nvPr>
            <p:ph type="tbl" sz="quarter" idx="10"/>
          </p:nvPr>
        </p:nvSpPr>
        <p:spPr>
          <a:xfrm>
            <a:off x="4572000" y="1295400"/>
            <a:ext cx="3886200" cy="4038600"/>
          </a:xfrm>
        </p:spPr>
        <p:txBody>
          <a:bodyPr/>
          <a:lstStyle/>
          <a:p>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3213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685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defTabSz="457200" fontAlgn="auto">
              <a:spcBef>
                <a:spcPts val="0"/>
              </a:spcBef>
              <a:spcAft>
                <a:spcPts val="0"/>
              </a:spcAft>
            </a:pPr>
            <a:fld id="{8A4BD30B-5C71-4735-B362-B20779448A6B}" type="slidenum">
              <a:rPr lang="en-US">
                <a:solidFill>
                  <a:prstClr val="black"/>
                </a:solidFill>
                <a:latin typeface="Calibri"/>
                <a:cs typeface="+mn-cs"/>
              </a:rPr>
              <a:pPr defTabSz="457200" fontAlgn="auto">
                <a:spcBef>
                  <a:spcPts val="0"/>
                </a:spcBef>
                <a:spcAft>
                  <a:spcPts val="0"/>
                </a:spcAft>
              </a:pPr>
              <a:t>‹#›</a:t>
            </a:fld>
            <a:endParaRPr lang="en-US">
              <a:solidFill>
                <a:prstClr val="black"/>
              </a:solidFill>
              <a:latin typeface="Calibri"/>
              <a:cs typeface="+mn-cs"/>
            </a:endParaRPr>
          </a:p>
        </p:txBody>
      </p:sp>
    </p:spTree>
    <p:extLst>
      <p:ext uri="{BB962C8B-B14F-4D97-AF65-F5344CB8AC3E}">
        <p14:creationId xmlns:p14="http://schemas.microsoft.com/office/powerpoint/2010/main" val="2454824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457200" fontAlgn="auto">
              <a:spcBef>
                <a:spcPts val="0"/>
              </a:spcBef>
              <a:spcAft>
                <a:spcPts val="0"/>
              </a:spcAft>
            </a:pPr>
            <a:fld id="{5EA28188-3F61-435A-A448-A48EE340C697}" type="slidenum">
              <a:rPr lang="en-US">
                <a:solidFill>
                  <a:prstClr val="black"/>
                </a:solidFill>
                <a:latin typeface="Calibri"/>
                <a:cs typeface="+mn-cs"/>
              </a:rPr>
              <a:pPr defTabSz="457200" fontAlgn="auto">
                <a:spcBef>
                  <a:spcPts val="0"/>
                </a:spcBef>
                <a:spcAft>
                  <a:spcPts val="0"/>
                </a:spcAft>
              </a:pPr>
              <a:t>‹#›</a:t>
            </a:fld>
            <a:endParaRPr lang="en-US">
              <a:solidFill>
                <a:prstClr val="black"/>
              </a:solidFill>
              <a:latin typeface="Calibri"/>
              <a:cs typeface="+mn-cs"/>
            </a:endParaRPr>
          </a:p>
        </p:txBody>
      </p:sp>
    </p:spTree>
    <p:extLst>
      <p:ext uri="{BB962C8B-B14F-4D97-AF65-F5344CB8AC3E}">
        <p14:creationId xmlns:p14="http://schemas.microsoft.com/office/powerpoint/2010/main" val="3003494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9921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ext Placeholder 2"/>
          <p:cNvSpPr>
            <a:spLocks noGrp="1"/>
          </p:cNvSpPr>
          <p:nvPr>
            <p:ph type="body" sz="half" idx="1"/>
          </p:nvPr>
        </p:nvSpPr>
        <p:spPr>
          <a:xfrm>
            <a:off x="12192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505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3182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able Placeholder 2"/>
          <p:cNvSpPr>
            <a:spLocks noGrp="1"/>
          </p:cNvSpPr>
          <p:nvPr>
            <p:ph type="tbl"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690514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54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4052A7-820C-4760-AEFB-2A7D5BDC01FD}" type="datetimeFigureOut">
              <a:rPr lang="en-US"/>
              <a:pPr>
                <a:defRPr/>
              </a:pPr>
              <a:t>8/10/2018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3DE212-F183-4E3B-A476-CE042889E48E}" type="slidenum">
              <a:rPr lang="en-US"/>
              <a:pPr>
                <a:defRPr/>
              </a:pPr>
              <a:t>‹#›</a:t>
            </a:fld>
            <a:endParaRPr lang="en-US"/>
          </a:p>
        </p:txBody>
      </p:sp>
    </p:spTree>
    <p:extLst>
      <p:ext uri="{BB962C8B-B14F-4D97-AF65-F5344CB8AC3E}">
        <p14:creationId xmlns:p14="http://schemas.microsoft.com/office/powerpoint/2010/main" val="721259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9784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lvl1pPr>
              <a:defRPr strike="noStrike" cap="none" spc="0" normalizeH="0" baseline="0"/>
            </a:lvl1pPr>
          </a:lstStyle>
          <a:p>
            <a:r>
              <a:rPr lang="en-US" dirty="0"/>
              <a:t>Click to edit Master title style</a:t>
            </a:r>
          </a:p>
        </p:txBody>
      </p:sp>
      <p:sp>
        <p:nvSpPr>
          <p:cNvPr id="23" name="Text Placeholder 22"/>
          <p:cNvSpPr>
            <a:spLocks noGrp="1"/>
          </p:cNvSpPr>
          <p:nvPr>
            <p:ph type="body" sz="quarter" idx="10"/>
          </p:nvPr>
        </p:nvSpPr>
        <p:spPr>
          <a:xfrm>
            <a:off x="685800" y="1889689"/>
            <a:ext cx="7772400" cy="3745470"/>
          </a:xfrm>
        </p:spPr>
        <p:txBody>
          <a:bodyPr>
            <a:spAutoFit/>
          </a:bodyPr>
          <a:lstStyle>
            <a:lvl1pPr marL="0" indent="0">
              <a:lnSpc>
                <a:spcPts val="2600"/>
              </a:lnSpc>
              <a:spcBef>
                <a:spcPts val="0"/>
              </a:spcBef>
              <a:buFontTx/>
              <a:buNone/>
              <a:defRPr sz="1600"/>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4119695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457200"/>
            <a:ext cx="7772400" cy="5334000"/>
          </a:xfrm>
        </p:spPr>
        <p:txBody>
          <a:bodyPr/>
          <a:lstStyle/>
          <a:p>
            <a:endParaRPr lang="en-US"/>
          </a:p>
        </p:txBody>
      </p:sp>
    </p:spTree>
    <p:extLst>
      <p:ext uri="{BB962C8B-B14F-4D97-AF65-F5344CB8AC3E}">
        <p14:creationId xmlns:p14="http://schemas.microsoft.com/office/powerpoint/2010/main" val="1382537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19800" y="1295401"/>
            <a:ext cx="2438400" cy="2362200"/>
          </a:xfrm>
        </p:spPr>
        <p:txBody>
          <a:bodyPr lIns="0" tIns="0" rIns="0" bIns="0" anchor="b"/>
          <a:lstStyle>
            <a:lvl1pPr>
              <a:defRPr sz="1800"/>
            </a:lvl1pPr>
          </a:lstStyle>
          <a:p>
            <a:r>
              <a:rPr lang="en-US" dirty="0"/>
              <a:t>Click to edit Master title style</a:t>
            </a:r>
          </a:p>
        </p:txBody>
      </p:sp>
      <p:sp>
        <p:nvSpPr>
          <p:cNvPr id="4" name="Text Placeholder 3"/>
          <p:cNvSpPr>
            <a:spLocks noGrp="1"/>
          </p:cNvSpPr>
          <p:nvPr>
            <p:ph type="body" sz="quarter" idx="10"/>
          </p:nvPr>
        </p:nvSpPr>
        <p:spPr>
          <a:xfrm>
            <a:off x="6019800" y="4114800"/>
            <a:ext cx="2438400" cy="1676400"/>
          </a:xfrm>
        </p:spPr>
        <p:txBody>
          <a:bodyPr lIns="0" tIns="0" rIns="0" bIns="0">
            <a:normAutofit/>
          </a:bodyPr>
          <a:lstStyle>
            <a:lvl1pPr marL="0" indent="0">
              <a:spcBef>
                <a:spcPts val="0"/>
              </a:spcBef>
              <a:buFontTx/>
              <a:buNone/>
              <a:defRPr lang="en-US" sz="1100" b="0" i="0" smtClean="0">
                <a:latin typeface="+mj-lt"/>
              </a:defRPr>
            </a:lvl1pPr>
          </a:lstStyle>
          <a:p>
            <a:pPr lvl="0"/>
            <a:endParaRPr lang="en-US" dirty="0"/>
          </a:p>
        </p:txBody>
      </p:sp>
    </p:spTree>
    <p:extLst>
      <p:ext uri="{BB962C8B-B14F-4D97-AF65-F5344CB8AC3E}">
        <p14:creationId xmlns:p14="http://schemas.microsoft.com/office/powerpoint/2010/main" val="258234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able Placeholder 9"/>
          <p:cNvSpPr>
            <a:spLocks noGrp="1"/>
          </p:cNvSpPr>
          <p:nvPr>
            <p:ph type="tbl" sz="quarter" idx="10"/>
          </p:nvPr>
        </p:nvSpPr>
        <p:spPr>
          <a:xfrm>
            <a:off x="4572000" y="1295400"/>
            <a:ext cx="3886200" cy="4038600"/>
          </a:xfrm>
        </p:spPr>
        <p:txBody>
          <a:bodyPr/>
          <a:lstStyle/>
          <a:p>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12558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897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457200" fontAlgn="auto">
              <a:spcBef>
                <a:spcPts val="0"/>
              </a:spcBef>
              <a:spcAft>
                <a:spcPts val="0"/>
              </a:spcAft>
              <a:defRPr/>
            </a:pPr>
            <a:fld id="{4CA28D46-3A5C-471A-B48E-187F7502039F}" type="slidenum">
              <a:rPr lang="en-US">
                <a:solidFill>
                  <a:prstClr val="black"/>
                </a:solidFill>
                <a:latin typeface="Calibri"/>
                <a:cs typeface="+mn-cs"/>
              </a:rPr>
              <a:pPr defTabSz="457200" fontAlgn="auto">
                <a:spcBef>
                  <a:spcPts val="0"/>
                </a:spcBef>
                <a:spcAft>
                  <a:spcPts val="0"/>
                </a:spcAft>
                <a:defRPr/>
              </a:pPr>
              <a:t>‹#›</a:t>
            </a:fld>
            <a:endParaRPr lang="en-US">
              <a:solidFill>
                <a:prstClr val="black"/>
              </a:solidFill>
              <a:latin typeface="Calibri"/>
              <a:cs typeface="+mn-cs"/>
            </a:endParaRPr>
          </a:p>
        </p:txBody>
      </p:sp>
    </p:spTree>
    <p:extLst>
      <p:ext uri="{BB962C8B-B14F-4D97-AF65-F5344CB8AC3E}">
        <p14:creationId xmlns:p14="http://schemas.microsoft.com/office/powerpoint/2010/main" val="2269454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457200" fontAlgn="auto">
              <a:spcBef>
                <a:spcPts val="0"/>
              </a:spcBef>
              <a:spcAft>
                <a:spcPts val="0"/>
              </a:spcAft>
              <a:defRPr/>
            </a:pPr>
            <a:fld id="{1575B904-DB03-4213-BDB1-43453F24C19A}" type="slidenum">
              <a:rPr lang="en-US">
                <a:solidFill>
                  <a:prstClr val="black"/>
                </a:solidFill>
                <a:latin typeface="Calibri"/>
                <a:cs typeface="+mn-cs"/>
              </a:rPr>
              <a:pPr defTabSz="457200" fontAlgn="auto">
                <a:spcBef>
                  <a:spcPts val="0"/>
                </a:spcBef>
                <a:spcAft>
                  <a:spcPts val="0"/>
                </a:spcAft>
                <a:defRPr/>
              </a:pPr>
              <a:t>‹#›</a:t>
            </a:fld>
            <a:endParaRPr lang="en-US">
              <a:solidFill>
                <a:prstClr val="black"/>
              </a:solidFill>
              <a:latin typeface="Calibri"/>
              <a:cs typeface="+mn-cs"/>
            </a:endParaRPr>
          </a:p>
        </p:txBody>
      </p:sp>
    </p:spTree>
    <p:extLst>
      <p:ext uri="{BB962C8B-B14F-4D97-AF65-F5344CB8AC3E}">
        <p14:creationId xmlns:p14="http://schemas.microsoft.com/office/powerpoint/2010/main" val="2762646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457200" fontAlgn="auto">
              <a:spcBef>
                <a:spcPts val="0"/>
              </a:spcBef>
              <a:spcAft>
                <a:spcPts val="0"/>
              </a:spcAft>
              <a:defRPr/>
            </a:pPr>
            <a:fld id="{6ABB2920-3088-460E-A666-7F63347793CA}" type="slidenum">
              <a:rPr lang="en-US">
                <a:solidFill>
                  <a:prstClr val="black"/>
                </a:solidFill>
                <a:latin typeface="Calibri"/>
                <a:cs typeface="+mn-cs"/>
              </a:rPr>
              <a:pPr defTabSz="457200" fontAlgn="auto">
                <a:spcBef>
                  <a:spcPts val="0"/>
                </a:spcBef>
                <a:spcAft>
                  <a:spcPts val="0"/>
                </a:spcAft>
                <a:defRPr/>
              </a:pPr>
              <a:t>‹#›</a:t>
            </a:fld>
            <a:endParaRPr lang="en-US">
              <a:solidFill>
                <a:prstClr val="black"/>
              </a:solidFill>
              <a:latin typeface="Calibri"/>
              <a:cs typeface="+mn-cs"/>
            </a:endParaRPr>
          </a:p>
        </p:txBody>
      </p:sp>
    </p:spTree>
    <p:extLst>
      <p:ext uri="{BB962C8B-B14F-4D97-AF65-F5344CB8AC3E}">
        <p14:creationId xmlns:p14="http://schemas.microsoft.com/office/powerpoint/2010/main" val="35317329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457200" fontAlgn="auto">
              <a:spcBef>
                <a:spcPts val="0"/>
              </a:spcBef>
              <a:spcAft>
                <a:spcPts val="0"/>
              </a:spcAft>
              <a:defRPr/>
            </a:pPr>
            <a:fld id="{972C7678-2CA5-4B72-BEEC-306EDD92962D}" type="slidenum">
              <a:rPr lang="en-US">
                <a:solidFill>
                  <a:prstClr val="black"/>
                </a:solidFill>
                <a:latin typeface="Calibri"/>
                <a:cs typeface="+mn-cs"/>
              </a:rPr>
              <a:pPr defTabSz="457200" fontAlgn="auto">
                <a:spcBef>
                  <a:spcPts val="0"/>
                </a:spcBef>
                <a:spcAft>
                  <a:spcPts val="0"/>
                </a:spcAft>
                <a:defRPr/>
              </a:pPr>
              <a:t>‹#›</a:t>
            </a:fld>
            <a:endParaRPr lang="en-US">
              <a:solidFill>
                <a:prstClr val="black"/>
              </a:solidFill>
              <a:latin typeface="Calibri"/>
              <a:cs typeface="+mn-cs"/>
            </a:endParaRPr>
          </a:p>
        </p:txBody>
      </p:sp>
    </p:spTree>
    <p:extLst>
      <p:ext uri="{BB962C8B-B14F-4D97-AF65-F5344CB8AC3E}">
        <p14:creationId xmlns:p14="http://schemas.microsoft.com/office/powerpoint/2010/main" val="268363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F751F08-BA43-4FB9-8CE6-F82E9925E3E1}" type="datetimeFigureOut">
              <a:rPr lang="en-US"/>
              <a:pPr>
                <a:defRPr/>
              </a:pPr>
              <a:t>8/10/2018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3D551-C9AB-4126-B306-45602158E621}" type="slidenum">
              <a:rPr lang="en-US"/>
              <a:pPr>
                <a:defRPr/>
              </a:pPr>
              <a:t>‹#›</a:t>
            </a:fld>
            <a:endParaRPr lang="en-US"/>
          </a:p>
        </p:txBody>
      </p:sp>
    </p:spTree>
    <p:extLst>
      <p:ext uri="{BB962C8B-B14F-4D97-AF65-F5344CB8AC3E}">
        <p14:creationId xmlns:p14="http://schemas.microsoft.com/office/powerpoint/2010/main" val="1554821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fontAlgn="auto">
              <a:spcBef>
                <a:spcPts val="0"/>
              </a:spcBef>
              <a:spcAft>
                <a:spcPts val="0"/>
              </a:spcAft>
              <a:defRPr/>
            </a:pPr>
            <a:endParaRPr lang="en-US">
              <a:solidFill>
                <a:prstClr val="black"/>
              </a:solidFill>
              <a:latin typeface="Calibri"/>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defTabSz="457200" fontAlgn="auto">
              <a:spcBef>
                <a:spcPts val="0"/>
              </a:spcBef>
              <a:spcAft>
                <a:spcPts val="0"/>
              </a:spcAft>
              <a:defRPr/>
            </a:pPr>
            <a:fld id="{DA6B7B55-5590-470F-B1A9-1A8559DE7426}" type="slidenum">
              <a:rPr lang="en-US">
                <a:solidFill>
                  <a:prstClr val="black"/>
                </a:solidFill>
                <a:latin typeface="Calibri"/>
                <a:cs typeface="+mn-cs"/>
              </a:rPr>
              <a:pPr defTabSz="457200" fontAlgn="auto">
                <a:spcBef>
                  <a:spcPts val="0"/>
                </a:spcBef>
                <a:spcAft>
                  <a:spcPts val="0"/>
                </a:spcAft>
                <a:defRPr/>
              </a:pPr>
              <a:t>‹#›</a:t>
            </a:fld>
            <a:endParaRPr lang="en-US">
              <a:solidFill>
                <a:prstClr val="black"/>
              </a:solidFill>
              <a:latin typeface="Calibri"/>
              <a:cs typeface="+mn-cs"/>
            </a:endParaRPr>
          </a:p>
        </p:txBody>
      </p:sp>
    </p:spTree>
    <p:extLst>
      <p:ext uri="{BB962C8B-B14F-4D97-AF65-F5344CB8AC3E}">
        <p14:creationId xmlns:p14="http://schemas.microsoft.com/office/powerpoint/2010/main" val="2450299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644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6509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lvl1pPr>
              <a:defRPr strike="noStrike" cap="none" spc="0" normalizeH="0" baseline="0"/>
            </a:lvl1pPr>
          </a:lstStyle>
          <a:p>
            <a:r>
              <a:rPr lang="en-US" dirty="0"/>
              <a:t>Click to edit Master title style</a:t>
            </a:r>
          </a:p>
        </p:txBody>
      </p:sp>
      <p:sp>
        <p:nvSpPr>
          <p:cNvPr id="23" name="Text Placeholder 22"/>
          <p:cNvSpPr>
            <a:spLocks noGrp="1"/>
          </p:cNvSpPr>
          <p:nvPr>
            <p:ph type="body" sz="quarter" idx="10"/>
          </p:nvPr>
        </p:nvSpPr>
        <p:spPr>
          <a:xfrm>
            <a:off x="685800" y="1889689"/>
            <a:ext cx="7772400" cy="3745470"/>
          </a:xfrm>
        </p:spPr>
        <p:txBody>
          <a:bodyPr>
            <a:spAutoFit/>
          </a:bodyPr>
          <a:lstStyle>
            <a:lvl1pPr marL="0" indent="0">
              <a:lnSpc>
                <a:spcPts val="2600"/>
              </a:lnSpc>
              <a:spcBef>
                <a:spcPts val="0"/>
              </a:spcBef>
              <a:buFontTx/>
              <a:buNone/>
              <a:defRPr sz="1600"/>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5272576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457200"/>
            <a:ext cx="7772400" cy="5334000"/>
          </a:xfrm>
        </p:spPr>
        <p:txBody>
          <a:bodyPr/>
          <a:lstStyle/>
          <a:p>
            <a:endParaRPr lang="en-US"/>
          </a:p>
        </p:txBody>
      </p:sp>
    </p:spTree>
    <p:extLst>
      <p:ext uri="{BB962C8B-B14F-4D97-AF65-F5344CB8AC3E}">
        <p14:creationId xmlns:p14="http://schemas.microsoft.com/office/powerpoint/2010/main" val="3134160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19800" y="1295401"/>
            <a:ext cx="2438400" cy="2362200"/>
          </a:xfrm>
        </p:spPr>
        <p:txBody>
          <a:bodyPr lIns="0" tIns="0" rIns="0" bIns="0" anchor="b"/>
          <a:lstStyle>
            <a:lvl1pPr>
              <a:defRPr sz="1800"/>
            </a:lvl1pPr>
          </a:lstStyle>
          <a:p>
            <a:r>
              <a:rPr lang="en-US" dirty="0"/>
              <a:t>Click to edit Master title style</a:t>
            </a:r>
          </a:p>
        </p:txBody>
      </p:sp>
      <p:sp>
        <p:nvSpPr>
          <p:cNvPr id="4" name="Text Placeholder 3"/>
          <p:cNvSpPr>
            <a:spLocks noGrp="1"/>
          </p:cNvSpPr>
          <p:nvPr>
            <p:ph type="body" sz="quarter" idx="10"/>
          </p:nvPr>
        </p:nvSpPr>
        <p:spPr>
          <a:xfrm>
            <a:off x="6019800" y="4114800"/>
            <a:ext cx="2438400" cy="1676400"/>
          </a:xfrm>
        </p:spPr>
        <p:txBody>
          <a:bodyPr lIns="0" tIns="0" rIns="0" bIns="0">
            <a:normAutofit/>
          </a:bodyPr>
          <a:lstStyle>
            <a:lvl1pPr marL="0" indent="0">
              <a:spcBef>
                <a:spcPts val="0"/>
              </a:spcBef>
              <a:buFontTx/>
              <a:buNone/>
              <a:defRPr lang="en-US" sz="1100" b="0" i="0" smtClean="0">
                <a:latin typeface="+mj-lt"/>
              </a:defRPr>
            </a:lvl1pPr>
          </a:lstStyle>
          <a:p>
            <a:pPr lvl="0"/>
            <a:endParaRPr lang="en-US" dirty="0"/>
          </a:p>
        </p:txBody>
      </p:sp>
    </p:spTree>
    <p:extLst>
      <p:ext uri="{BB962C8B-B14F-4D97-AF65-F5344CB8AC3E}">
        <p14:creationId xmlns:p14="http://schemas.microsoft.com/office/powerpoint/2010/main" val="644926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able Placeholder 9"/>
          <p:cNvSpPr>
            <a:spLocks noGrp="1"/>
          </p:cNvSpPr>
          <p:nvPr>
            <p:ph type="tbl" sz="quarter" idx="10"/>
          </p:nvPr>
        </p:nvSpPr>
        <p:spPr>
          <a:xfrm>
            <a:off x="4572000" y="1295400"/>
            <a:ext cx="3886200" cy="4038600"/>
          </a:xfrm>
        </p:spPr>
        <p:txBody>
          <a:bodyPr/>
          <a:lstStyle/>
          <a:p>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4872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7056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pPr defTabSz="457200" fontAlgn="auto">
              <a:spcBef>
                <a:spcPts val="0"/>
              </a:spcBef>
              <a:spcAft>
                <a:spcPts val="0"/>
              </a:spcAft>
            </a:pPr>
            <a:fld id="{5EA28188-3F61-435A-A448-A48EE340C697}" type="slidenum">
              <a:rPr lang="en-US">
                <a:solidFill>
                  <a:prstClr val="black"/>
                </a:solidFill>
                <a:latin typeface="Calibri"/>
                <a:cs typeface="+mn-cs"/>
              </a:rPr>
              <a:pPr defTabSz="457200" fontAlgn="auto">
                <a:spcBef>
                  <a:spcPts val="0"/>
                </a:spcBef>
                <a:spcAft>
                  <a:spcPts val="0"/>
                </a:spcAft>
              </a:pPr>
              <a:t>‹#›</a:t>
            </a:fld>
            <a:endParaRPr lang="en-US">
              <a:solidFill>
                <a:prstClr val="black"/>
              </a:solidFill>
              <a:latin typeface="Calibri"/>
              <a:cs typeface="+mn-cs"/>
            </a:endParaRPr>
          </a:p>
        </p:txBody>
      </p:sp>
    </p:spTree>
    <p:extLst>
      <p:ext uri="{BB962C8B-B14F-4D97-AF65-F5344CB8AC3E}">
        <p14:creationId xmlns:p14="http://schemas.microsoft.com/office/powerpoint/2010/main" val="3310734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844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3A04C11-790C-414D-8153-C09FBC87D087}" type="datetimeFigureOut">
              <a:rPr lang="en-US"/>
              <a:pPr>
                <a:defRPr/>
              </a:pPr>
              <a:t>8/10/2018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A58143-59CB-4C5D-BE01-7B78E6CDF1C1}" type="slidenum">
              <a:rPr lang="en-US"/>
              <a:pPr>
                <a:defRPr/>
              </a:pPr>
              <a:t>‹#›</a:t>
            </a:fld>
            <a:endParaRPr lang="en-US"/>
          </a:p>
        </p:txBody>
      </p:sp>
    </p:spTree>
    <p:extLst>
      <p:ext uri="{BB962C8B-B14F-4D97-AF65-F5344CB8AC3E}">
        <p14:creationId xmlns:p14="http://schemas.microsoft.com/office/powerpoint/2010/main" val="1099356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defTabSz="457200" fontAlgn="auto">
              <a:spcBef>
                <a:spcPts val="0"/>
              </a:spcBef>
              <a:spcAft>
                <a:spcPts val="0"/>
              </a:spcAft>
            </a:pPr>
            <a:endParaRPr lang="en-US">
              <a:solidFill>
                <a:prstClr val="black"/>
              </a:solidFill>
              <a:latin typeface="Calibri"/>
              <a:cs typeface="+mn-cs"/>
            </a:endParaRPr>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defTabSz="457200" fontAlgn="auto">
              <a:spcBef>
                <a:spcPts val="0"/>
              </a:spcBef>
              <a:spcAft>
                <a:spcPts val="0"/>
              </a:spcAft>
            </a:pPr>
            <a:fld id="{D7733696-5DAC-4E03-A800-C69CD640ED5A}" type="slidenum">
              <a:rPr lang="en-US">
                <a:solidFill>
                  <a:prstClr val="black"/>
                </a:solidFill>
                <a:latin typeface="Calibri"/>
                <a:cs typeface="+mn-cs"/>
              </a:rPr>
              <a:pPr defTabSz="457200" fontAlgn="auto">
                <a:spcBef>
                  <a:spcPts val="0"/>
                </a:spcBef>
                <a:spcAft>
                  <a:spcPts val="0"/>
                </a:spcAft>
              </a:pPr>
              <a:t>‹#›</a:t>
            </a:fld>
            <a:endParaRPr lang="en-US">
              <a:solidFill>
                <a:prstClr val="black"/>
              </a:solidFill>
              <a:latin typeface="Calibri"/>
              <a:cs typeface="+mn-cs"/>
            </a:endParaRPr>
          </a:p>
        </p:txBody>
      </p:sp>
    </p:spTree>
    <p:extLst>
      <p:ext uri="{BB962C8B-B14F-4D97-AF65-F5344CB8AC3E}">
        <p14:creationId xmlns:p14="http://schemas.microsoft.com/office/powerpoint/2010/main" val="4146413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ext Placeholder 2"/>
          <p:cNvSpPr>
            <a:spLocks noGrp="1"/>
          </p:cNvSpPr>
          <p:nvPr>
            <p:ph type="body" sz="half" idx="1"/>
          </p:nvPr>
        </p:nvSpPr>
        <p:spPr>
          <a:xfrm>
            <a:off x="12192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99281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393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able Placeholder 2"/>
          <p:cNvSpPr>
            <a:spLocks noGrp="1"/>
          </p:cNvSpPr>
          <p:nvPr>
            <p:ph type="tbl"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4061443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3739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8759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lvl1pPr>
              <a:defRPr strike="noStrike" cap="none" spc="0" normalizeH="0" baseline="0"/>
            </a:lvl1pPr>
          </a:lstStyle>
          <a:p>
            <a:r>
              <a:rPr lang="en-US" dirty="0"/>
              <a:t>Click to edit Master title style</a:t>
            </a:r>
          </a:p>
        </p:txBody>
      </p:sp>
      <p:sp>
        <p:nvSpPr>
          <p:cNvPr id="23" name="Text Placeholder 22"/>
          <p:cNvSpPr>
            <a:spLocks noGrp="1"/>
          </p:cNvSpPr>
          <p:nvPr>
            <p:ph type="body" sz="quarter" idx="10"/>
          </p:nvPr>
        </p:nvSpPr>
        <p:spPr>
          <a:xfrm>
            <a:off x="685800" y="1889689"/>
            <a:ext cx="7772400" cy="3745470"/>
          </a:xfrm>
        </p:spPr>
        <p:txBody>
          <a:bodyPr>
            <a:spAutoFit/>
          </a:bodyPr>
          <a:lstStyle>
            <a:lvl1pPr marL="0" indent="0">
              <a:lnSpc>
                <a:spcPts val="2600"/>
              </a:lnSpc>
              <a:spcBef>
                <a:spcPts val="0"/>
              </a:spcBef>
              <a:buFontTx/>
              <a:buNone/>
              <a:defRPr sz="1600"/>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901377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457200"/>
            <a:ext cx="7772400" cy="5334000"/>
          </a:xfrm>
        </p:spPr>
        <p:txBody>
          <a:bodyPr/>
          <a:lstStyle/>
          <a:p>
            <a:endParaRPr lang="en-US"/>
          </a:p>
        </p:txBody>
      </p:sp>
    </p:spTree>
    <p:extLst>
      <p:ext uri="{BB962C8B-B14F-4D97-AF65-F5344CB8AC3E}">
        <p14:creationId xmlns:p14="http://schemas.microsoft.com/office/powerpoint/2010/main" val="41549861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19800" y="1295401"/>
            <a:ext cx="2438400" cy="2362200"/>
          </a:xfrm>
        </p:spPr>
        <p:txBody>
          <a:bodyPr lIns="0" tIns="0" rIns="0" bIns="0" anchor="b"/>
          <a:lstStyle>
            <a:lvl1pPr>
              <a:defRPr sz="1800"/>
            </a:lvl1pPr>
          </a:lstStyle>
          <a:p>
            <a:r>
              <a:rPr lang="en-US" dirty="0"/>
              <a:t>Click to edit Master title style</a:t>
            </a:r>
          </a:p>
        </p:txBody>
      </p:sp>
      <p:sp>
        <p:nvSpPr>
          <p:cNvPr id="4" name="Text Placeholder 3"/>
          <p:cNvSpPr>
            <a:spLocks noGrp="1"/>
          </p:cNvSpPr>
          <p:nvPr>
            <p:ph type="body" sz="quarter" idx="10"/>
          </p:nvPr>
        </p:nvSpPr>
        <p:spPr>
          <a:xfrm>
            <a:off x="6019800" y="4114800"/>
            <a:ext cx="2438400" cy="1676400"/>
          </a:xfrm>
        </p:spPr>
        <p:txBody>
          <a:bodyPr lIns="0" tIns="0" rIns="0" bIns="0">
            <a:normAutofit/>
          </a:bodyPr>
          <a:lstStyle>
            <a:lvl1pPr marL="0" indent="0">
              <a:spcBef>
                <a:spcPts val="0"/>
              </a:spcBef>
              <a:buFontTx/>
              <a:buNone/>
              <a:defRPr lang="en-US" sz="1100" b="0" i="0" smtClean="0">
                <a:latin typeface="+mj-lt"/>
              </a:defRPr>
            </a:lvl1pPr>
          </a:lstStyle>
          <a:p>
            <a:pPr lvl="0"/>
            <a:endParaRPr lang="en-US" dirty="0"/>
          </a:p>
        </p:txBody>
      </p:sp>
    </p:spTree>
    <p:extLst>
      <p:ext uri="{BB962C8B-B14F-4D97-AF65-F5344CB8AC3E}">
        <p14:creationId xmlns:p14="http://schemas.microsoft.com/office/powerpoint/2010/main" val="31532957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able Placeholder 9"/>
          <p:cNvSpPr>
            <a:spLocks noGrp="1"/>
          </p:cNvSpPr>
          <p:nvPr>
            <p:ph type="tbl" sz="quarter" idx="10"/>
          </p:nvPr>
        </p:nvSpPr>
        <p:spPr>
          <a:xfrm>
            <a:off x="4572000" y="1295400"/>
            <a:ext cx="3886200" cy="4038600"/>
          </a:xfrm>
        </p:spPr>
        <p:txBody>
          <a:bodyPr/>
          <a:lstStyle/>
          <a:p>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378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10D03D7-B029-44DC-B368-0DA9F0172AB1}" type="datetimeFigureOut">
              <a:rPr lang="en-US"/>
              <a:pPr>
                <a:defRPr/>
              </a:pPr>
              <a:t>8/10/2018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779BCF-759B-458A-A39E-C30B7903B52C}" type="slidenum">
              <a:rPr lang="en-US"/>
              <a:pPr>
                <a:defRPr/>
              </a:pPr>
              <a:t>‹#›</a:t>
            </a:fld>
            <a:endParaRPr lang="en-US"/>
          </a:p>
        </p:txBody>
      </p:sp>
    </p:spTree>
    <p:extLst>
      <p:ext uri="{BB962C8B-B14F-4D97-AF65-F5344CB8AC3E}">
        <p14:creationId xmlns:p14="http://schemas.microsoft.com/office/powerpoint/2010/main" val="30801984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904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7831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58445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ext Placeholder 2"/>
          <p:cNvSpPr>
            <a:spLocks noGrp="1"/>
          </p:cNvSpPr>
          <p:nvPr>
            <p:ph type="body" sz="half" idx="1"/>
          </p:nvPr>
        </p:nvSpPr>
        <p:spPr>
          <a:xfrm>
            <a:off x="1219200" y="1676400"/>
            <a:ext cx="7239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200" y="4038600"/>
            <a:ext cx="7239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549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44143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0461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lvl1pPr>
              <a:defRPr strike="noStrike" cap="none" spc="0" normalizeH="0" baseline="0"/>
            </a:lvl1pPr>
          </a:lstStyle>
          <a:p>
            <a:r>
              <a:rPr lang="en-US" dirty="0"/>
              <a:t>Click to edit Master title style</a:t>
            </a:r>
          </a:p>
        </p:txBody>
      </p:sp>
      <p:sp>
        <p:nvSpPr>
          <p:cNvPr id="23" name="Text Placeholder 22"/>
          <p:cNvSpPr>
            <a:spLocks noGrp="1"/>
          </p:cNvSpPr>
          <p:nvPr>
            <p:ph type="body" sz="quarter" idx="10"/>
          </p:nvPr>
        </p:nvSpPr>
        <p:spPr>
          <a:xfrm>
            <a:off x="685800" y="1889689"/>
            <a:ext cx="7772400" cy="3745470"/>
          </a:xfrm>
        </p:spPr>
        <p:txBody>
          <a:bodyPr>
            <a:spAutoFit/>
          </a:bodyPr>
          <a:lstStyle>
            <a:lvl1pPr marL="0" indent="0">
              <a:lnSpc>
                <a:spcPts val="2600"/>
              </a:lnSpc>
              <a:spcBef>
                <a:spcPts val="0"/>
              </a:spcBef>
              <a:buFontTx/>
              <a:buNone/>
              <a:defRPr sz="1600"/>
            </a:lvl1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7378194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85800" y="457200"/>
            <a:ext cx="7772400" cy="5334000"/>
          </a:xfrm>
        </p:spPr>
        <p:txBody>
          <a:bodyPr/>
          <a:lstStyle/>
          <a:p>
            <a:endParaRPr lang="en-US"/>
          </a:p>
        </p:txBody>
      </p:sp>
    </p:spTree>
    <p:extLst>
      <p:ext uri="{BB962C8B-B14F-4D97-AF65-F5344CB8AC3E}">
        <p14:creationId xmlns:p14="http://schemas.microsoft.com/office/powerpoint/2010/main" val="29670157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19800" y="1295401"/>
            <a:ext cx="2438400" cy="2362200"/>
          </a:xfrm>
        </p:spPr>
        <p:txBody>
          <a:bodyPr lIns="0" tIns="0" rIns="0" bIns="0" anchor="b"/>
          <a:lstStyle>
            <a:lvl1pPr>
              <a:defRPr sz="1800"/>
            </a:lvl1pPr>
          </a:lstStyle>
          <a:p>
            <a:r>
              <a:rPr lang="en-US" dirty="0"/>
              <a:t>Click to edit Master title style</a:t>
            </a:r>
          </a:p>
        </p:txBody>
      </p:sp>
      <p:sp>
        <p:nvSpPr>
          <p:cNvPr id="4" name="Text Placeholder 3"/>
          <p:cNvSpPr>
            <a:spLocks noGrp="1"/>
          </p:cNvSpPr>
          <p:nvPr>
            <p:ph type="body" sz="quarter" idx="10"/>
          </p:nvPr>
        </p:nvSpPr>
        <p:spPr>
          <a:xfrm>
            <a:off x="6019800" y="4114800"/>
            <a:ext cx="2438400" cy="1676400"/>
          </a:xfrm>
        </p:spPr>
        <p:txBody>
          <a:bodyPr lIns="0" tIns="0" rIns="0" bIns="0">
            <a:normAutofit/>
          </a:bodyPr>
          <a:lstStyle>
            <a:lvl1pPr marL="0" indent="0">
              <a:spcBef>
                <a:spcPts val="0"/>
              </a:spcBef>
              <a:buFontTx/>
              <a:buNone/>
              <a:defRPr lang="en-US" sz="1100" b="0" i="0" smtClean="0">
                <a:latin typeface="+mj-lt"/>
              </a:defRPr>
            </a:lvl1pPr>
          </a:lstStyle>
          <a:p>
            <a:pPr lvl="0"/>
            <a:endParaRPr lang="en-US" dirty="0"/>
          </a:p>
        </p:txBody>
      </p:sp>
    </p:spTree>
    <p:extLst>
      <p:ext uri="{BB962C8B-B14F-4D97-AF65-F5344CB8AC3E}">
        <p14:creationId xmlns:p14="http://schemas.microsoft.com/office/powerpoint/2010/main" val="3729010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able Placeholder 9"/>
          <p:cNvSpPr>
            <a:spLocks noGrp="1"/>
          </p:cNvSpPr>
          <p:nvPr>
            <p:ph type="tbl" sz="quarter" idx="10"/>
          </p:nvPr>
        </p:nvSpPr>
        <p:spPr>
          <a:xfrm>
            <a:off x="4572000" y="1295400"/>
            <a:ext cx="3886200" cy="4038600"/>
          </a:xfrm>
        </p:spPr>
        <p:txBody>
          <a:bodyPr/>
          <a:lstStyle/>
          <a:p>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693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DF681F-971E-41A5-BCB8-A530B8E59870}" type="datetimeFigureOut">
              <a:rPr lang="en-US"/>
              <a:pPr>
                <a:defRPr/>
              </a:pPr>
              <a:t>8/10/2018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A16D17-A9F8-4EB2-A192-CCCDA584B06A}" type="slidenum">
              <a:rPr lang="en-US"/>
              <a:pPr>
                <a:defRPr/>
              </a:pPr>
              <a:t>‹#›</a:t>
            </a:fld>
            <a:endParaRPr lang="en-US"/>
          </a:p>
        </p:txBody>
      </p:sp>
    </p:spTree>
    <p:extLst>
      <p:ext uri="{BB962C8B-B14F-4D97-AF65-F5344CB8AC3E}">
        <p14:creationId xmlns:p14="http://schemas.microsoft.com/office/powerpoint/2010/main" val="20298886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6855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fld id="{8A4BD30B-5C71-4735-B362-B20779448A6B}" type="slidenum">
              <a:rPr lang="en-US"/>
              <a:pPr/>
              <a:t>‹#›</a:t>
            </a:fld>
            <a:endParaRPr lang="en-US"/>
          </a:p>
        </p:txBody>
      </p:sp>
    </p:spTree>
    <p:extLst>
      <p:ext uri="{BB962C8B-B14F-4D97-AF65-F5344CB8AC3E}">
        <p14:creationId xmlns:p14="http://schemas.microsoft.com/office/powerpoint/2010/main" val="22951633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6869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ext Placeholder 2"/>
          <p:cNvSpPr>
            <a:spLocks noGrp="1"/>
          </p:cNvSpPr>
          <p:nvPr>
            <p:ph type="body" sz="half" idx="1"/>
          </p:nvPr>
        </p:nvSpPr>
        <p:spPr>
          <a:xfrm>
            <a:off x="12192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676400"/>
            <a:ext cx="35433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7452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5591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371600"/>
          </a:xfrm>
        </p:spPr>
        <p:txBody>
          <a:bodyPr/>
          <a:lstStyle/>
          <a:p>
            <a:r>
              <a:rPr lang="en-US"/>
              <a:t>Click to edit Master title style</a:t>
            </a:r>
          </a:p>
        </p:txBody>
      </p:sp>
      <p:sp>
        <p:nvSpPr>
          <p:cNvPr id="3" name="Table Placeholder 2"/>
          <p:cNvSpPr>
            <a:spLocks noGrp="1"/>
          </p:cNvSpPr>
          <p:nvPr>
            <p:ph type="tbl" idx="1"/>
          </p:nvPr>
        </p:nvSpPr>
        <p:spPr>
          <a:xfrm>
            <a:off x="1219200" y="1676400"/>
            <a:ext cx="7239000" cy="4572000"/>
          </a:xfrm>
        </p:spPr>
        <p:txBody>
          <a:bodyPr/>
          <a:lstStyle/>
          <a:p>
            <a:pPr lvl="0"/>
            <a:endParaRPr lang="en-US" noProof="0"/>
          </a:p>
        </p:txBody>
      </p:sp>
    </p:spTree>
    <p:extLst>
      <p:ext uri="{BB962C8B-B14F-4D97-AF65-F5344CB8AC3E}">
        <p14:creationId xmlns:p14="http://schemas.microsoft.com/office/powerpoint/2010/main" val="10179048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BF4987C-1507-4C53-866B-40A15024E9C0}" type="slidenum">
              <a:rPr lang="en-US"/>
              <a:pPr>
                <a:defRPr/>
              </a:pPr>
              <a:t>‹#›</a:t>
            </a:fld>
            <a:endParaRPr lang="en-US"/>
          </a:p>
        </p:txBody>
      </p:sp>
    </p:spTree>
    <p:extLst>
      <p:ext uri="{BB962C8B-B14F-4D97-AF65-F5344CB8AC3E}">
        <p14:creationId xmlns:p14="http://schemas.microsoft.com/office/powerpoint/2010/main" val="129980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698C62-5B76-46A7-92DD-07998BEFF2C6}" type="datetimeFigureOut">
              <a:rPr lang="en-US"/>
              <a:pPr>
                <a:defRPr/>
              </a:pPr>
              <a:t>8/10/2018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C6DF20-581B-4B40-AEC1-63B0A35BB273}" type="slidenum">
              <a:rPr lang="en-US"/>
              <a:pPr>
                <a:defRPr/>
              </a:pPr>
              <a:t>‹#›</a:t>
            </a:fld>
            <a:endParaRPr lang="en-US"/>
          </a:p>
        </p:txBody>
      </p:sp>
    </p:spTree>
    <p:extLst>
      <p:ext uri="{BB962C8B-B14F-4D97-AF65-F5344CB8AC3E}">
        <p14:creationId xmlns:p14="http://schemas.microsoft.com/office/powerpoint/2010/main" val="241131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083A82-3117-415D-B7FF-1D86C7744453}" type="datetimeFigureOut">
              <a:rPr lang="en-US"/>
              <a:pPr>
                <a:defRPr/>
              </a:pPr>
              <a:t>8/10/2018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5B6B23-B611-403A-A510-0D500AC84834}" type="slidenum">
              <a:rPr lang="en-US"/>
              <a:pPr>
                <a:defRPr/>
              </a:pPr>
              <a:t>‹#›</a:t>
            </a:fld>
            <a:endParaRPr lang="en-US"/>
          </a:p>
        </p:txBody>
      </p:sp>
    </p:spTree>
    <p:extLst>
      <p:ext uri="{BB962C8B-B14F-4D97-AF65-F5344CB8AC3E}">
        <p14:creationId xmlns:p14="http://schemas.microsoft.com/office/powerpoint/2010/main" val="397791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w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wmf"/><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image" Target="../media/image2.w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theme" Target="../theme/theme5.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2.wmf"/><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B1EB03-0548-4BCF-B360-9B5B1B47CFB5}" type="datetimeFigureOut">
              <a:rPr lang="en-US"/>
              <a:pPr>
                <a:defRPr/>
              </a:pPr>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96D1653-A2CE-4152-988B-80901262ED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65" r:id="rId12"/>
    <p:sldLayoutId id="2147483766" r:id="rId13"/>
    <p:sldLayoutId id="2147483767" r:id="rId14"/>
    <p:sldLayoutId id="2147483768" r:id="rId1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81000"/>
            <a:ext cx="7772400" cy="646331"/>
          </a:xfrm>
          <a:prstGeom prst="rect">
            <a:avLst/>
          </a:prstGeom>
        </p:spPr>
        <p:txBody>
          <a:bodyPr vert="horz" wrap="square"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85800" y="1295401"/>
            <a:ext cx="7772400" cy="44958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footer.wmf"/>
          <p:cNvPicPr>
            <a:picLocks noChangeAspect="1"/>
          </p:cNvPicPr>
          <p:nvPr userDrawn="1"/>
        </p:nvPicPr>
        <p:blipFill>
          <a:blip r:embed="rId15"/>
          <a:stretch>
            <a:fillRect/>
          </a:stretch>
        </p:blipFill>
        <p:spPr>
          <a:xfrm>
            <a:off x="0" y="6099175"/>
            <a:ext cx="9144000" cy="762000"/>
          </a:xfrm>
          <a:prstGeom prst="rect">
            <a:avLst/>
          </a:prstGeom>
        </p:spPr>
      </p:pic>
      <p:sp>
        <p:nvSpPr>
          <p:cNvPr id="9" name="TextBox 8"/>
          <p:cNvSpPr txBox="1"/>
          <p:nvPr userDrawn="1"/>
        </p:nvSpPr>
        <p:spPr>
          <a:xfrm>
            <a:off x="685800" y="6586378"/>
            <a:ext cx="1600200" cy="246221"/>
          </a:xfrm>
          <a:prstGeom prst="rect">
            <a:avLst/>
          </a:prstGeom>
          <a:noFill/>
        </p:spPr>
        <p:txBody>
          <a:bodyPr wrap="square" rtlCol="0">
            <a:spAutoFit/>
          </a:bodyPr>
          <a:lstStyle/>
          <a:p>
            <a:pPr defTabSz="457200" fontAlgn="auto">
              <a:spcBef>
                <a:spcPts val="0"/>
              </a:spcBef>
              <a:spcAft>
                <a:spcPts val="0"/>
              </a:spcAft>
            </a:pPr>
            <a:fld id="{C55F676F-225D-F241-9ABC-41E06718377B}" type="slidenum">
              <a:rPr lang="en-US" sz="1000" smtClean="0">
                <a:solidFill>
                  <a:prstClr val="white"/>
                </a:solidFill>
                <a:latin typeface="Calibri"/>
                <a:cs typeface="+mn-cs"/>
              </a:rPr>
              <a:pPr defTabSz="457200" fontAlgn="auto">
                <a:spcBef>
                  <a:spcPts val="0"/>
                </a:spcBef>
                <a:spcAft>
                  <a:spcPts val="0"/>
                </a:spcAft>
              </a:pPr>
              <a:t>‹#›</a:t>
            </a:fld>
            <a:endParaRPr lang="en-US" sz="1000" dirty="0">
              <a:solidFill>
                <a:prstClr val="white"/>
              </a:solidFill>
              <a:latin typeface="Calibri"/>
              <a:cs typeface="+mn-cs"/>
            </a:endParaRPr>
          </a:p>
        </p:txBody>
      </p:sp>
    </p:spTree>
    <p:extLst>
      <p:ext uri="{BB962C8B-B14F-4D97-AF65-F5344CB8AC3E}">
        <p14:creationId xmlns:p14="http://schemas.microsoft.com/office/powerpoint/2010/main" val="399530956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2" r:id="rId11"/>
    <p:sldLayoutId id="2147483683" r:id="rId12"/>
    <p:sldLayoutId id="2147483684" r:id="rId13"/>
  </p:sldLayoutIdLst>
  <p:txStyles>
    <p:titleStyle>
      <a:lvl1pPr algn="l" defTabSz="457200" rtl="0" eaLnBrk="1" latinLnBrk="0" hangingPunct="1">
        <a:spcBef>
          <a:spcPct val="0"/>
        </a:spcBef>
        <a:buNone/>
        <a:defRPr sz="3200" u="none" kern="1200" spc="0">
          <a:solidFill>
            <a:schemeClr val="tx1"/>
          </a:solidFill>
          <a:latin typeface="+mj-lt"/>
          <a:ea typeface="+mj-ea"/>
          <a:cs typeface="+mj-cs"/>
        </a:defRPr>
      </a:lvl1pPr>
    </p:titleStyle>
    <p:bodyStyle>
      <a:lvl1pPr marL="342900" indent="-342900" algn="l" defTabSz="457200" rtl="0" eaLnBrk="1" latinLnBrk="0" hangingPunct="1">
        <a:spcBef>
          <a:spcPct val="20000"/>
        </a:spcBef>
        <a:buSzPct val="75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SzPct val="75000"/>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SzPct val="75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SzPct val="75000"/>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81000"/>
            <a:ext cx="7772400" cy="646331"/>
          </a:xfrm>
          <a:prstGeom prst="rect">
            <a:avLst/>
          </a:prstGeom>
        </p:spPr>
        <p:txBody>
          <a:bodyPr vert="horz" wrap="square"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85800" y="1295401"/>
            <a:ext cx="7772400" cy="44958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footer.wmf"/>
          <p:cNvPicPr>
            <a:picLocks noChangeAspect="1"/>
          </p:cNvPicPr>
          <p:nvPr userDrawn="1"/>
        </p:nvPicPr>
        <p:blipFill>
          <a:blip r:embed="rId14"/>
          <a:stretch>
            <a:fillRect/>
          </a:stretch>
        </p:blipFill>
        <p:spPr>
          <a:xfrm>
            <a:off x="0" y="6099175"/>
            <a:ext cx="9144000" cy="762000"/>
          </a:xfrm>
          <a:prstGeom prst="rect">
            <a:avLst/>
          </a:prstGeom>
        </p:spPr>
      </p:pic>
      <p:sp>
        <p:nvSpPr>
          <p:cNvPr id="9" name="TextBox 8"/>
          <p:cNvSpPr txBox="1"/>
          <p:nvPr userDrawn="1"/>
        </p:nvSpPr>
        <p:spPr>
          <a:xfrm>
            <a:off x="685800" y="6586378"/>
            <a:ext cx="1600200" cy="246221"/>
          </a:xfrm>
          <a:prstGeom prst="rect">
            <a:avLst/>
          </a:prstGeom>
          <a:noFill/>
        </p:spPr>
        <p:txBody>
          <a:bodyPr wrap="square" rtlCol="0">
            <a:spAutoFit/>
          </a:bodyPr>
          <a:lstStyle/>
          <a:p>
            <a:pPr defTabSz="457200" fontAlgn="auto">
              <a:spcBef>
                <a:spcPts val="0"/>
              </a:spcBef>
              <a:spcAft>
                <a:spcPts val="0"/>
              </a:spcAft>
            </a:pPr>
            <a:fld id="{C55F676F-225D-F241-9ABC-41E06718377B}" type="slidenum">
              <a:rPr lang="en-US" sz="1000" smtClean="0">
                <a:solidFill>
                  <a:prstClr val="white"/>
                </a:solidFill>
                <a:latin typeface="Calibri"/>
                <a:cs typeface="+mn-cs"/>
              </a:rPr>
              <a:pPr defTabSz="457200" fontAlgn="auto">
                <a:spcBef>
                  <a:spcPts val="0"/>
                </a:spcBef>
                <a:spcAft>
                  <a:spcPts val="0"/>
                </a:spcAft>
              </a:pPr>
              <a:t>‹#›</a:t>
            </a:fld>
            <a:endParaRPr lang="en-US" sz="1000" dirty="0">
              <a:solidFill>
                <a:prstClr val="white"/>
              </a:solidFill>
              <a:latin typeface="Calibri"/>
              <a:cs typeface="+mn-cs"/>
            </a:endParaRPr>
          </a:p>
        </p:txBody>
      </p:sp>
    </p:spTree>
    <p:extLst>
      <p:ext uri="{BB962C8B-B14F-4D97-AF65-F5344CB8AC3E}">
        <p14:creationId xmlns:p14="http://schemas.microsoft.com/office/powerpoint/2010/main" val="283695404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457200" rtl="0" eaLnBrk="1" latinLnBrk="0" hangingPunct="1">
        <a:spcBef>
          <a:spcPct val="0"/>
        </a:spcBef>
        <a:buNone/>
        <a:defRPr sz="3200" u="none" kern="1200" spc="0">
          <a:solidFill>
            <a:schemeClr val="tx1"/>
          </a:solidFill>
          <a:latin typeface="+mj-lt"/>
          <a:ea typeface="+mj-ea"/>
          <a:cs typeface="+mj-cs"/>
        </a:defRPr>
      </a:lvl1pPr>
    </p:titleStyle>
    <p:bodyStyle>
      <a:lvl1pPr marL="342900" indent="-342900" algn="l" defTabSz="457200" rtl="0" eaLnBrk="1" latinLnBrk="0" hangingPunct="1">
        <a:spcBef>
          <a:spcPct val="20000"/>
        </a:spcBef>
        <a:buSzPct val="75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SzPct val="75000"/>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SzPct val="75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SzPct val="75000"/>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81000"/>
            <a:ext cx="7772400" cy="646331"/>
          </a:xfrm>
          <a:prstGeom prst="rect">
            <a:avLst/>
          </a:prstGeom>
        </p:spPr>
        <p:txBody>
          <a:bodyPr vert="horz" wrap="square"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85800" y="1295401"/>
            <a:ext cx="7772400" cy="44958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footer.wmf"/>
          <p:cNvPicPr>
            <a:picLocks noChangeAspect="1"/>
          </p:cNvPicPr>
          <p:nvPr userDrawn="1"/>
        </p:nvPicPr>
        <p:blipFill>
          <a:blip r:embed="rId15"/>
          <a:stretch>
            <a:fillRect/>
          </a:stretch>
        </p:blipFill>
        <p:spPr>
          <a:xfrm>
            <a:off x="0" y="6099175"/>
            <a:ext cx="9144000" cy="762000"/>
          </a:xfrm>
          <a:prstGeom prst="rect">
            <a:avLst/>
          </a:prstGeom>
        </p:spPr>
      </p:pic>
      <p:sp>
        <p:nvSpPr>
          <p:cNvPr id="9" name="TextBox 8"/>
          <p:cNvSpPr txBox="1"/>
          <p:nvPr userDrawn="1"/>
        </p:nvSpPr>
        <p:spPr>
          <a:xfrm>
            <a:off x="685800" y="6586378"/>
            <a:ext cx="1600200" cy="246221"/>
          </a:xfrm>
          <a:prstGeom prst="rect">
            <a:avLst/>
          </a:prstGeom>
          <a:noFill/>
        </p:spPr>
        <p:txBody>
          <a:bodyPr wrap="square" rtlCol="0">
            <a:spAutoFit/>
          </a:bodyPr>
          <a:lstStyle/>
          <a:p>
            <a:pPr defTabSz="457200" fontAlgn="auto">
              <a:spcBef>
                <a:spcPts val="0"/>
              </a:spcBef>
              <a:spcAft>
                <a:spcPts val="0"/>
              </a:spcAft>
            </a:pPr>
            <a:fld id="{C55F676F-225D-F241-9ABC-41E06718377B}" type="slidenum">
              <a:rPr lang="en-US" sz="1000" smtClean="0">
                <a:solidFill>
                  <a:prstClr val="white"/>
                </a:solidFill>
                <a:latin typeface="Calibri"/>
                <a:cs typeface="+mn-cs"/>
              </a:rPr>
              <a:pPr defTabSz="457200" fontAlgn="auto">
                <a:spcBef>
                  <a:spcPts val="0"/>
                </a:spcBef>
                <a:spcAft>
                  <a:spcPts val="0"/>
                </a:spcAft>
              </a:pPr>
              <a:t>‹#›</a:t>
            </a:fld>
            <a:endParaRPr lang="en-US" sz="1000" dirty="0">
              <a:solidFill>
                <a:prstClr val="white"/>
              </a:solidFill>
              <a:latin typeface="Calibri"/>
              <a:cs typeface="+mn-cs"/>
            </a:endParaRPr>
          </a:p>
        </p:txBody>
      </p:sp>
    </p:spTree>
    <p:extLst>
      <p:ext uri="{BB962C8B-B14F-4D97-AF65-F5344CB8AC3E}">
        <p14:creationId xmlns:p14="http://schemas.microsoft.com/office/powerpoint/2010/main" val="10026350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20" r:id="rId8"/>
    <p:sldLayoutId id="2147483721" r:id="rId9"/>
    <p:sldLayoutId id="2147483722" r:id="rId10"/>
    <p:sldLayoutId id="2147483723" r:id="rId11"/>
    <p:sldLayoutId id="2147483724" r:id="rId12"/>
    <p:sldLayoutId id="2147483725" r:id="rId13"/>
  </p:sldLayoutIdLst>
  <p:txStyles>
    <p:titleStyle>
      <a:lvl1pPr algn="l" defTabSz="457200" rtl="0" eaLnBrk="1" latinLnBrk="0" hangingPunct="1">
        <a:spcBef>
          <a:spcPct val="0"/>
        </a:spcBef>
        <a:buNone/>
        <a:defRPr sz="3200" u="none" kern="1200" spc="0">
          <a:solidFill>
            <a:schemeClr val="tx1"/>
          </a:solidFill>
          <a:latin typeface="+mj-lt"/>
          <a:ea typeface="+mj-ea"/>
          <a:cs typeface="+mj-cs"/>
        </a:defRPr>
      </a:lvl1pPr>
    </p:titleStyle>
    <p:bodyStyle>
      <a:lvl1pPr marL="342900" indent="-342900" algn="l" defTabSz="457200" rtl="0" eaLnBrk="1" latinLnBrk="0" hangingPunct="1">
        <a:spcBef>
          <a:spcPct val="20000"/>
        </a:spcBef>
        <a:buSzPct val="75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SzPct val="75000"/>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SzPct val="75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SzPct val="75000"/>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81000"/>
            <a:ext cx="7772400" cy="646331"/>
          </a:xfrm>
          <a:prstGeom prst="rect">
            <a:avLst/>
          </a:prstGeom>
        </p:spPr>
        <p:txBody>
          <a:bodyPr vert="horz" wrap="square"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85800" y="1295401"/>
            <a:ext cx="7772400" cy="44958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footer.wmf"/>
          <p:cNvPicPr>
            <a:picLocks noChangeAspect="1"/>
          </p:cNvPicPr>
          <p:nvPr userDrawn="1"/>
        </p:nvPicPr>
        <p:blipFill>
          <a:blip r:embed="rId12"/>
          <a:stretch>
            <a:fillRect/>
          </a:stretch>
        </p:blipFill>
        <p:spPr>
          <a:xfrm>
            <a:off x="0" y="6099175"/>
            <a:ext cx="9144000" cy="762000"/>
          </a:xfrm>
          <a:prstGeom prst="rect">
            <a:avLst/>
          </a:prstGeom>
        </p:spPr>
      </p:pic>
      <p:sp>
        <p:nvSpPr>
          <p:cNvPr id="9" name="TextBox 8"/>
          <p:cNvSpPr txBox="1"/>
          <p:nvPr userDrawn="1"/>
        </p:nvSpPr>
        <p:spPr>
          <a:xfrm>
            <a:off x="685800" y="6586378"/>
            <a:ext cx="1600200" cy="246221"/>
          </a:xfrm>
          <a:prstGeom prst="rect">
            <a:avLst/>
          </a:prstGeom>
          <a:noFill/>
        </p:spPr>
        <p:txBody>
          <a:bodyPr wrap="square" rtlCol="0">
            <a:spAutoFit/>
          </a:bodyPr>
          <a:lstStyle/>
          <a:p>
            <a:pPr defTabSz="457200" fontAlgn="auto">
              <a:spcBef>
                <a:spcPts val="0"/>
              </a:spcBef>
              <a:spcAft>
                <a:spcPts val="0"/>
              </a:spcAft>
            </a:pPr>
            <a:fld id="{C55F676F-225D-F241-9ABC-41E06718377B}" type="slidenum">
              <a:rPr lang="en-US" sz="1000" smtClean="0">
                <a:solidFill>
                  <a:prstClr val="white"/>
                </a:solidFill>
                <a:latin typeface="Calibri"/>
                <a:cs typeface="+mn-cs"/>
              </a:rPr>
              <a:pPr defTabSz="457200" fontAlgn="auto">
                <a:spcBef>
                  <a:spcPts val="0"/>
                </a:spcBef>
                <a:spcAft>
                  <a:spcPts val="0"/>
                </a:spcAft>
              </a:pPr>
              <a:t>‹#›</a:t>
            </a:fld>
            <a:endParaRPr lang="en-US" sz="1000" dirty="0">
              <a:solidFill>
                <a:prstClr val="white"/>
              </a:solidFill>
              <a:latin typeface="Calibri"/>
              <a:cs typeface="+mn-cs"/>
            </a:endParaRPr>
          </a:p>
        </p:txBody>
      </p:sp>
    </p:spTree>
    <p:extLst>
      <p:ext uri="{BB962C8B-B14F-4D97-AF65-F5344CB8AC3E}">
        <p14:creationId xmlns:p14="http://schemas.microsoft.com/office/powerpoint/2010/main" val="37893890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9" r:id="rId8"/>
    <p:sldLayoutId id="2147483750" r:id="rId9"/>
    <p:sldLayoutId id="2147483751" r:id="rId10"/>
  </p:sldLayoutIdLst>
  <p:txStyles>
    <p:titleStyle>
      <a:lvl1pPr algn="l" defTabSz="457200" rtl="0" eaLnBrk="1" latinLnBrk="0" hangingPunct="1">
        <a:spcBef>
          <a:spcPct val="0"/>
        </a:spcBef>
        <a:buNone/>
        <a:defRPr sz="3200" u="none" kern="1200" spc="0">
          <a:solidFill>
            <a:schemeClr val="tx1"/>
          </a:solidFill>
          <a:latin typeface="+mj-lt"/>
          <a:ea typeface="+mj-ea"/>
          <a:cs typeface="+mj-cs"/>
        </a:defRPr>
      </a:lvl1pPr>
    </p:titleStyle>
    <p:bodyStyle>
      <a:lvl1pPr marL="342900" indent="-342900" algn="l" defTabSz="457200" rtl="0" eaLnBrk="1" latinLnBrk="0" hangingPunct="1">
        <a:spcBef>
          <a:spcPct val="20000"/>
        </a:spcBef>
        <a:buSzPct val="75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SzPct val="75000"/>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SzPct val="75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SzPct val="75000"/>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81000"/>
            <a:ext cx="7772400" cy="646331"/>
          </a:xfrm>
          <a:prstGeom prst="rect">
            <a:avLst/>
          </a:prstGeom>
        </p:spPr>
        <p:txBody>
          <a:bodyPr vert="horz" wrap="square"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685800" y="1295401"/>
            <a:ext cx="7772400" cy="4495800"/>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footer.wmf"/>
          <p:cNvPicPr>
            <a:picLocks noChangeAspect="1"/>
          </p:cNvPicPr>
          <p:nvPr userDrawn="1"/>
        </p:nvPicPr>
        <p:blipFill>
          <a:blip r:embed="rId15"/>
          <a:stretch>
            <a:fillRect/>
          </a:stretch>
        </p:blipFill>
        <p:spPr>
          <a:xfrm>
            <a:off x="0" y="6099175"/>
            <a:ext cx="9144000" cy="762000"/>
          </a:xfrm>
          <a:prstGeom prst="rect">
            <a:avLst/>
          </a:prstGeom>
        </p:spPr>
      </p:pic>
      <p:sp>
        <p:nvSpPr>
          <p:cNvPr id="9" name="TextBox 8"/>
          <p:cNvSpPr txBox="1"/>
          <p:nvPr userDrawn="1"/>
        </p:nvSpPr>
        <p:spPr>
          <a:xfrm>
            <a:off x="685800" y="6586378"/>
            <a:ext cx="1600200" cy="246221"/>
          </a:xfrm>
          <a:prstGeom prst="rect">
            <a:avLst/>
          </a:prstGeom>
          <a:noFill/>
        </p:spPr>
        <p:txBody>
          <a:bodyPr wrap="square" rtlCol="0">
            <a:spAutoFit/>
          </a:bodyPr>
          <a:lstStyle/>
          <a:p>
            <a:pPr algn="l"/>
            <a:fld id="{C55F676F-225D-F241-9ABC-41E06718377B}" type="slidenum">
              <a:rPr lang="en-US" sz="1000" smtClean="0">
                <a:solidFill>
                  <a:schemeClr val="bg1"/>
                </a:solidFill>
              </a:rPr>
              <a:pPr algn="l"/>
              <a:t>‹#›</a:t>
            </a:fld>
            <a:endParaRPr lang="en-US" sz="1000" dirty="0">
              <a:solidFill>
                <a:schemeClr val="bg1"/>
              </a:solidFill>
            </a:endParaRPr>
          </a:p>
        </p:txBody>
      </p:sp>
    </p:spTree>
    <p:extLst>
      <p:ext uri="{BB962C8B-B14F-4D97-AF65-F5344CB8AC3E}">
        <p14:creationId xmlns:p14="http://schemas.microsoft.com/office/powerpoint/2010/main" val="289144914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txStyles>
    <p:titleStyle>
      <a:lvl1pPr algn="l" defTabSz="457200" rtl="0" eaLnBrk="1" latinLnBrk="0" hangingPunct="1">
        <a:spcBef>
          <a:spcPct val="0"/>
        </a:spcBef>
        <a:buNone/>
        <a:defRPr sz="3200" u="none" kern="1200" spc="0">
          <a:solidFill>
            <a:schemeClr val="tx1"/>
          </a:solidFill>
          <a:latin typeface="+mj-lt"/>
          <a:ea typeface="+mj-ea"/>
          <a:cs typeface="+mj-cs"/>
        </a:defRPr>
      </a:lvl1pPr>
    </p:titleStyle>
    <p:bodyStyle>
      <a:lvl1pPr marL="342900" indent="-342900" algn="l" defTabSz="457200" rtl="0" eaLnBrk="1" latinLnBrk="0" hangingPunct="1">
        <a:spcBef>
          <a:spcPct val="20000"/>
        </a:spcBef>
        <a:buSzPct val="75000"/>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ct val="20000"/>
        </a:spcBef>
        <a:buSzPct val="75000"/>
        <a:buFont typeface="Wingdings" charset="2"/>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SzPct val="75000"/>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SzPct val="75000"/>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SzPct val="75000"/>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1.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bwMode="auto">
          <a:xfrm>
            <a:off x="428625" y="10668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ts val="4400"/>
              </a:lnSpc>
            </a:pPr>
            <a:endParaRPr lang="en-US" b="1" dirty="0">
              <a:solidFill>
                <a:srgbClr val="002060"/>
              </a:solidFill>
            </a:endParaRPr>
          </a:p>
        </p:txBody>
      </p:sp>
      <p:sp>
        <p:nvSpPr>
          <p:cNvPr id="7" name="Content Placeholder 2"/>
          <p:cNvSpPr txBox="1">
            <a:spLocks/>
          </p:cNvSpPr>
          <p:nvPr/>
        </p:nvSpPr>
        <p:spPr bwMode="auto">
          <a:xfrm>
            <a:off x="457200" y="15240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dirty="0"/>
          </a:p>
        </p:txBody>
      </p:sp>
      <p:sp>
        <p:nvSpPr>
          <p:cNvPr id="2" name="Title 1"/>
          <p:cNvSpPr>
            <a:spLocks noGrp="1"/>
          </p:cNvSpPr>
          <p:nvPr>
            <p:ph type="ctrTitle"/>
          </p:nvPr>
        </p:nvSpPr>
        <p:spPr>
          <a:xfrm>
            <a:off x="-28575" y="1703387"/>
            <a:ext cx="9144000" cy="1470025"/>
          </a:xfrm>
        </p:spPr>
        <p:txBody>
          <a:bodyPr/>
          <a:lstStyle/>
          <a:p>
            <a:r>
              <a:rPr lang="en-US" sz="3200" b="1" dirty="0">
                <a:solidFill>
                  <a:srgbClr val="680000"/>
                </a:solidFill>
                <a:latin typeface="Arial Rounded MT Bold" panose="020F0704030504030204" pitchFamily="34" charset="0"/>
              </a:rPr>
              <a:t>Addressing Social Determinants of Health- Interventions using Community-Clinic Linkages</a:t>
            </a:r>
            <a:endParaRPr lang="en-US" sz="3200" dirty="0"/>
          </a:p>
        </p:txBody>
      </p:sp>
      <p:sp>
        <p:nvSpPr>
          <p:cNvPr id="3" name="Subtitle 2"/>
          <p:cNvSpPr>
            <a:spLocks noGrp="1"/>
          </p:cNvSpPr>
          <p:nvPr>
            <p:ph type="subTitle" idx="1"/>
          </p:nvPr>
        </p:nvSpPr>
        <p:spPr>
          <a:xfrm>
            <a:off x="838200" y="3886200"/>
            <a:ext cx="6934200" cy="1752600"/>
          </a:xfrm>
        </p:spPr>
        <p:txBody>
          <a:bodyPr/>
          <a:lstStyle/>
          <a:p>
            <a:pPr>
              <a:lnSpc>
                <a:spcPct val="90000"/>
              </a:lnSpc>
            </a:pPr>
            <a:r>
              <a:rPr lang="en-US" sz="2400" dirty="0">
                <a:solidFill>
                  <a:srgbClr val="321900"/>
                </a:solidFill>
                <a:latin typeface="Arial Rounded MT Bold" panose="020F0704030504030204" pitchFamily="34" charset="0"/>
              </a:rPr>
              <a:t>Tiffany L. Gary-Webb, PhD, MHS</a:t>
            </a:r>
          </a:p>
          <a:p>
            <a:pPr>
              <a:lnSpc>
                <a:spcPct val="90000"/>
              </a:lnSpc>
            </a:pPr>
            <a:r>
              <a:rPr lang="en-US" sz="2400" dirty="0">
                <a:solidFill>
                  <a:srgbClr val="321900"/>
                </a:solidFill>
                <a:latin typeface="Arial Rounded MT Bold" panose="020F0704030504030204" pitchFamily="34" charset="0"/>
              </a:rPr>
              <a:t>Associate Professor</a:t>
            </a:r>
          </a:p>
          <a:p>
            <a:pPr>
              <a:lnSpc>
                <a:spcPct val="90000"/>
              </a:lnSpc>
            </a:pPr>
            <a:r>
              <a:rPr lang="en-US" sz="2400" dirty="0">
                <a:solidFill>
                  <a:srgbClr val="321900"/>
                </a:solidFill>
                <a:latin typeface="Arial Rounded MT Bold" panose="020F0704030504030204" pitchFamily="34" charset="0"/>
              </a:rPr>
              <a:t>Behavioral and Community Health Sciences</a:t>
            </a:r>
          </a:p>
          <a:p>
            <a:pPr>
              <a:lnSpc>
                <a:spcPct val="90000"/>
              </a:lnSpc>
            </a:pPr>
            <a:r>
              <a:rPr lang="en-US" sz="2400" dirty="0">
                <a:solidFill>
                  <a:srgbClr val="321900"/>
                </a:solidFill>
                <a:latin typeface="Arial Rounded MT Bold" panose="020F0704030504030204" pitchFamily="34" charset="0"/>
              </a:rPr>
              <a:t>Epidemiology</a:t>
            </a:r>
          </a:p>
          <a:p>
            <a:pPr>
              <a:lnSpc>
                <a:spcPct val="90000"/>
              </a:lnSpc>
            </a:pPr>
            <a:r>
              <a:rPr lang="en-US" sz="2400" dirty="0">
                <a:solidFill>
                  <a:srgbClr val="321900"/>
                </a:solidFill>
                <a:latin typeface="Arial Rounded MT Bold" panose="020F0704030504030204" pitchFamily="34" charset="0"/>
              </a:rPr>
              <a:t>Graduate School of Public Health </a:t>
            </a:r>
          </a:p>
          <a:p>
            <a:pPr>
              <a:lnSpc>
                <a:spcPct val="90000"/>
              </a:lnSpc>
            </a:pPr>
            <a:r>
              <a:rPr lang="en-US" sz="2400" dirty="0">
                <a:solidFill>
                  <a:srgbClr val="321900"/>
                </a:solidFill>
                <a:latin typeface="Arial Rounded MT Bold" panose="020F0704030504030204" pitchFamily="34" charset="0"/>
              </a:rPr>
              <a:t>University of Pittsburgh</a:t>
            </a:r>
          </a:p>
          <a:p>
            <a:endParaRPr lang="en-US" sz="2800" dirty="0"/>
          </a:p>
        </p:txBody>
      </p:sp>
    </p:spTree>
    <p:extLst>
      <p:ext uri="{BB962C8B-B14F-4D97-AF65-F5344CB8AC3E}">
        <p14:creationId xmlns:p14="http://schemas.microsoft.com/office/powerpoint/2010/main" val="339085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8600" y="0"/>
            <a:ext cx="8915400" cy="1371600"/>
          </a:xfrm>
        </p:spPr>
        <p:txBody>
          <a:bodyPr/>
          <a:lstStyle/>
          <a:p>
            <a:pPr eaLnBrk="1" hangingPunct="1"/>
            <a:r>
              <a:rPr lang="en-US" sz="3600" dirty="0">
                <a:solidFill>
                  <a:srgbClr val="002060"/>
                </a:solidFill>
              </a:rPr>
              <a:t>HbA1c over 24 Months By Intervention Intensity (compared to Minimal Care)</a:t>
            </a:r>
          </a:p>
        </p:txBody>
      </p:sp>
      <p:graphicFrame>
        <p:nvGraphicFramePr>
          <p:cNvPr id="1026" name="Object 3"/>
          <p:cNvGraphicFramePr>
            <a:graphicFrameLocks noGrp="1" noChangeAspect="1"/>
          </p:cNvGraphicFramePr>
          <p:nvPr>
            <p:ph idx="1"/>
          </p:nvPr>
        </p:nvGraphicFramePr>
        <p:xfrm>
          <a:off x="0" y="1447800"/>
          <a:ext cx="9144000" cy="4819650"/>
        </p:xfrm>
        <a:graphic>
          <a:graphicData uri="http://schemas.openxmlformats.org/presentationml/2006/ole">
            <mc:AlternateContent xmlns:mc="http://schemas.openxmlformats.org/markup-compatibility/2006">
              <mc:Choice xmlns:v="urn:schemas-microsoft-com:vml" Requires="v">
                <p:oleObj spid="_x0000_s4165" name="Chart" r:id="rId4" imgW="12827742" imgH="7186535" progId="MSGraph.Chart.8">
                  <p:embed followColorScheme="full"/>
                </p:oleObj>
              </mc:Choice>
              <mc:Fallback>
                <p:oleObj name="Chart" r:id="rId4" imgW="12827742" imgH="7186535" progId="MSGraph.Chart.8">
                  <p:embed followColorScheme="full"/>
                  <p:pic>
                    <p:nvPicPr>
                      <p:cNvPr id="1026" name="Object 3"/>
                      <p:cNvPicPr>
                        <a:picLocks noGrp="1" noChangeAspect="1" noChangeArrowheads="1"/>
                      </p:cNvPicPr>
                      <p:nvPr/>
                    </p:nvPicPr>
                    <p:blipFill>
                      <a:blip r:embed="rId5"/>
                      <a:srcRect/>
                      <a:stretch>
                        <a:fillRect/>
                      </a:stretch>
                    </p:blipFill>
                    <p:spPr bwMode="auto">
                      <a:xfrm>
                        <a:off x="0" y="1447800"/>
                        <a:ext cx="9144000"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4876800" y="3857625"/>
            <a:ext cx="336550" cy="45720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30" name="Text Box 6"/>
          <p:cNvSpPr txBox="1">
            <a:spLocks noChangeArrowheads="1"/>
          </p:cNvSpPr>
          <p:nvPr/>
        </p:nvSpPr>
        <p:spPr bwMode="auto">
          <a:xfrm>
            <a:off x="0" y="6280150"/>
            <a:ext cx="5284788" cy="30480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NCM=nurse case-manager, CHW=community health worker,*=P&lt;0.05</a:t>
            </a:r>
          </a:p>
        </p:txBody>
      </p:sp>
      <p:sp>
        <p:nvSpPr>
          <p:cNvPr id="9" name="Text Box 9"/>
          <p:cNvSpPr txBox="1">
            <a:spLocks noChangeArrowheads="1"/>
          </p:cNvSpPr>
          <p:nvPr/>
        </p:nvSpPr>
        <p:spPr bwMode="auto">
          <a:xfrm>
            <a:off x="4948" y="5970176"/>
            <a:ext cx="8534400" cy="33655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Gary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Archives of Internal Medicine </a:t>
            </a:r>
            <a:r>
              <a:rPr kumimoji="0" lang="en-US" sz="1600" b="0" i="0" u="none" strike="noStrike" kern="1200" cap="none" spc="0" normalizeH="0" baseline="0" noProof="0" dirty="0">
                <a:ln>
                  <a:noFill/>
                </a:ln>
                <a:solidFill>
                  <a:prstClr val="black"/>
                </a:solidFill>
                <a:effectLst/>
                <a:uLnTx/>
                <a:uFillTx/>
                <a:latin typeface="Calibri"/>
                <a:ea typeface="+mn-ea"/>
                <a:cs typeface="+mn-cs"/>
              </a:rPr>
              <a:t>2009, 169(19): 1788-1794</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50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28600" y="0"/>
            <a:ext cx="8915400" cy="1371600"/>
          </a:xfrm>
        </p:spPr>
        <p:txBody>
          <a:bodyPr/>
          <a:lstStyle/>
          <a:p>
            <a:pPr eaLnBrk="1" hangingPunct="1"/>
            <a:r>
              <a:rPr lang="en-US" sz="3600" dirty="0">
                <a:solidFill>
                  <a:srgbClr val="002060"/>
                </a:solidFill>
              </a:rPr>
              <a:t>ER Visits over 24 Months By Intervention Intensity (compared to Minimal Care)</a:t>
            </a:r>
          </a:p>
        </p:txBody>
      </p:sp>
      <p:graphicFrame>
        <p:nvGraphicFramePr>
          <p:cNvPr id="3074" name="Object 3"/>
          <p:cNvGraphicFramePr>
            <a:graphicFrameLocks noGrp="1" noChangeAspect="1"/>
          </p:cNvGraphicFramePr>
          <p:nvPr>
            <p:ph idx="1"/>
            <p:extLst>
              <p:ext uri="{D42A27DB-BD31-4B8C-83A1-F6EECF244321}">
                <p14:modId xmlns:p14="http://schemas.microsoft.com/office/powerpoint/2010/main" val="63043013"/>
              </p:ext>
            </p:extLst>
          </p:nvPr>
        </p:nvGraphicFramePr>
        <p:xfrm>
          <a:off x="262467" y="1789646"/>
          <a:ext cx="9144000" cy="4819650"/>
        </p:xfrm>
        <a:graphic>
          <a:graphicData uri="http://schemas.openxmlformats.org/presentationml/2006/ole">
            <mc:AlternateContent xmlns:mc="http://schemas.openxmlformats.org/markup-compatibility/2006">
              <mc:Choice xmlns:v="urn:schemas-microsoft-com:vml" Requires="v">
                <p:oleObj spid="_x0000_s5189" name="Chart" r:id="rId4" imgW="12827742" imgH="7186535" progId="MSGraph.Chart.8">
                  <p:embed followColorScheme="full"/>
                </p:oleObj>
              </mc:Choice>
              <mc:Fallback>
                <p:oleObj name="Chart" r:id="rId4" imgW="12827742" imgH="7186535" progId="MSGraph.Chart.8">
                  <p:embed followColorScheme="full"/>
                  <p:pic>
                    <p:nvPicPr>
                      <p:cNvPr id="3074" name="Object 3"/>
                      <p:cNvPicPr>
                        <a:picLocks noGrp="1" noChangeAspect="1" noChangeArrowheads="1"/>
                      </p:cNvPicPr>
                      <p:nvPr/>
                    </p:nvPicPr>
                    <p:blipFill>
                      <a:blip r:embed="rId5"/>
                      <a:srcRect/>
                      <a:stretch>
                        <a:fillRect/>
                      </a:stretch>
                    </p:blipFill>
                    <p:spPr bwMode="auto">
                      <a:xfrm>
                        <a:off x="262467" y="1789646"/>
                        <a:ext cx="9144000"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4"/>
          <p:cNvSpPr txBox="1">
            <a:spLocks noChangeArrowheads="1"/>
          </p:cNvSpPr>
          <p:nvPr/>
        </p:nvSpPr>
        <p:spPr bwMode="auto">
          <a:xfrm flipH="1">
            <a:off x="3733800" y="3010044"/>
            <a:ext cx="457200" cy="369332"/>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77" name="Text Box 5"/>
          <p:cNvSpPr txBox="1">
            <a:spLocks noChangeArrowheads="1"/>
          </p:cNvSpPr>
          <p:nvPr/>
        </p:nvSpPr>
        <p:spPr bwMode="auto">
          <a:xfrm>
            <a:off x="4572000" y="3116890"/>
            <a:ext cx="299156" cy="369332"/>
          </a:xfrm>
          <a:prstGeom prst="rect">
            <a:avLst/>
          </a:prstGeom>
          <a:noFill/>
          <a:ln w="9525">
            <a:noFill/>
            <a:miter lim="800000"/>
            <a:headEnd/>
            <a:tailEnd/>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78" name="Text Box 6"/>
          <p:cNvSpPr txBox="1">
            <a:spLocks noChangeArrowheads="1"/>
          </p:cNvSpPr>
          <p:nvPr/>
        </p:nvSpPr>
        <p:spPr bwMode="auto">
          <a:xfrm>
            <a:off x="5289736" y="3116890"/>
            <a:ext cx="336550" cy="45720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a:t>
            </a:r>
          </a:p>
        </p:txBody>
      </p:sp>
      <p:sp>
        <p:nvSpPr>
          <p:cNvPr id="3079" name="Text Box 7"/>
          <p:cNvSpPr txBox="1">
            <a:spLocks noChangeArrowheads="1"/>
          </p:cNvSpPr>
          <p:nvPr/>
        </p:nvSpPr>
        <p:spPr bwMode="auto">
          <a:xfrm>
            <a:off x="4948" y="6276274"/>
            <a:ext cx="5284788" cy="30480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NCM=nurse case-manager, CHW=community health worker,*=P&lt;0.05</a:t>
            </a:r>
          </a:p>
        </p:txBody>
      </p:sp>
      <p:sp>
        <p:nvSpPr>
          <p:cNvPr id="3080" name="Text Box 8"/>
          <p:cNvSpPr txBox="1">
            <a:spLocks noChangeArrowheads="1"/>
          </p:cNvSpPr>
          <p:nvPr/>
        </p:nvSpPr>
        <p:spPr bwMode="auto">
          <a:xfrm>
            <a:off x="1410759" y="2737510"/>
            <a:ext cx="336550" cy="45720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081" name="Text Box 9"/>
          <p:cNvSpPr txBox="1">
            <a:spLocks noChangeArrowheads="1"/>
          </p:cNvSpPr>
          <p:nvPr/>
        </p:nvSpPr>
        <p:spPr bwMode="auto">
          <a:xfrm>
            <a:off x="4948" y="5970176"/>
            <a:ext cx="8534400" cy="33655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Gary et al., </a:t>
            </a:r>
            <a:r>
              <a:rPr kumimoji="0" lang="en-US" sz="1600" b="0" i="1" u="none" strike="noStrike" kern="1200" cap="none" spc="0" normalizeH="0" baseline="0" noProof="0" dirty="0">
                <a:ln>
                  <a:noFill/>
                </a:ln>
                <a:solidFill>
                  <a:prstClr val="black"/>
                </a:solidFill>
                <a:effectLst/>
                <a:uLnTx/>
                <a:uFillTx/>
                <a:latin typeface="Calibri"/>
                <a:ea typeface="+mn-ea"/>
                <a:cs typeface="+mn-cs"/>
              </a:rPr>
              <a:t>Archives of Internal Medicine </a:t>
            </a:r>
            <a:r>
              <a:rPr kumimoji="0" lang="en-US" sz="1600" b="0" i="0" u="none" strike="noStrike" kern="1200" cap="none" spc="0" normalizeH="0" baseline="0" noProof="0" dirty="0">
                <a:ln>
                  <a:noFill/>
                </a:ln>
                <a:solidFill>
                  <a:prstClr val="black"/>
                </a:solidFill>
                <a:effectLst/>
                <a:uLnTx/>
                <a:uFillTx/>
                <a:latin typeface="Calibri"/>
                <a:ea typeface="+mn-ea"/>
                <a:cs typeface="+mn-cs"/>
              </a:rPr>
              <a:t>2009, 169(19): 1788-1794</a:t>
            </a:r>
            <a:endParaRPr kumimoji="0" lang="en-US" sz="16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541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p:cNvPicPr>
            <a:picLocks noChangeAspect="1" noChangeArrowheads="1"/>
          </p:cNvPicPr>
          <p:nvPr/>
        </p:nvPicPr>
        <p:blipFill>
          <a:blip r:embed="rId3"/>
          <a:srcRect/>
          <a:stretch>
            <a:fillRect/>
          </a:stretch>
        </p:blipFill>
        <p:spPr bwMode="auto">
          <a:xfrm>
            <a:off x="1343025" y="2590800"/>
            <a:ext cx="7800975" cy="2324100"/>
          </a:xfrm>
          <a:prstGeom prst="rect">
            <a:avLst/>
          </a:prstGeom>
          <a:noFill/>
          <a:ln w="9525">
            <a:noFill/>
            <a:miter lim="800000"/>
            <a:headEnd/>
            <a:tailEnd/>
          </a:ln>
          <a:effectLst/>
        </p:spPr>
      </p:pic>
      <p:pic>
        <p:nvPicPr>
          <p:cNvPr id="303107" name="Picture 3"/>
          <p:cNvPicPr>
            <a:picLocks noChangeAspect="1" noChangeArrowheads="1"/>
          </p:cNvPicPr>
          <p:nvPr/>
        </p:nvPicPr>
        <p:blipFill>
          <a:blip r:embed="rId4"/>
          <a:srcRect/>
          <a:stretch>
            <a:fillRect/>
          </a:stretch>
        </p:blipFill>
        <p:spPr bwMode="auto">
          <a:xfrm>
            <a:off x="0" y="0"/>
            <a:ext cx="6477000" cy="2524125"/>
          </a:xfrm>
          <a:prstGeom prst="rect">
            <a:avLst/>
          </a:prstGeom>
          <a:noFill/>
          <a:ln w="9525">
            <a:noFill/>
            <a:miter lim="800000"/>
            <a:headEnd/>
            <a:tailEnd/>
          </a:ln>
          <a:effectLst/>
        </p:spPr>
      </p:pic>
      <p:pic>
        <p:nvPicPr>
          <p:cNvPr id="303108" name="Picture 4"/>
          <p:cNvPicPr>
            <a:picLocks noChangeAspect="1" noChangeArrowheads="1"/>
          </p:cNvPicPr>
          <p:nvPr/>
        </p:nvPicPr>
        <p:blipFill>
          <a:blip r:embed="rId5"/>
          <a:srcRect/>
          <a:stretch>
            <a:fillRect/>
          </a:stretch>
        </p:blipFill>
        <p:spPr bwMode="auto">
          <a:xfrm>
            <a:off x="2305050" y="1143000"/>
            <a:ext cx="6838950" cy="1971675"/>
          </a:xfrm>
          <a:prstGeom prst="rect">
            <a:avLst/>
          </a:prstGeom>
          <a:noFill/>
          <a:ln w="9525">
            <a:noFill/>
            <a:miter lim="800000"/>
            <a:headEnd/>
            <a:tailEnd/>
          </a:ln>
          <a:effectLst/>
        </p:spPr>
      </p:pic>
      <p:pic>
        <p:nvPicPr>
          <p:cNvPr id="303110" name="Picture 6"/>
          <p:cNvPicPr>
            <a:picLocks noChangeAspect="1" noChangeArrowheads="1"/>
          </p:cNvPicPr>
          <p:nvPr/>
        </p:nvPicPr>
        <p:blipFill>
          <a:blip r:embed="rId6"/>
          <a:srcRect/>
          <a:stretch>
            <a:fillRect/>
          </a:stretch>
        </p:blipFill>
        <p:spPr bwMode="auto">
          <a:xfrm>
            <a:off x="0" y="3886200"/>
            <a:ext cx="3962400" cy="2971800"/>
          </a:xfrm>
          <a:prstGeom prst="rect">
            <a:avLst/>
          </a:prstGeom>
          <a:noFill/>
          <a:ln w="9525" algn="ctr">
            <a:noFill/>
            <a:miter lim="800000"/>
            <a:headEnd/>
            <a:tailEnd/>
          </a:ln>
          <a:effectLst/>
        </p:spPr>
      </p:pic>
      <p:pic>
        <p:nvPicPr>
          <p:cNvPr id="303109" name="Picture 5"/>
          <p:cNvPicPr>
            <a:picLocks noChangeAspect="1" noChangeArrowheads="1"/>
          </p:cNvPicPr>
          <p:nvPr/>
        </p:nvPicPr>
        <p:blipFill>
          <a:blip r:embed="rId7"/>
          <a:srcRect/>
          <a:stretch>
            <a:fillRect/>
          </a:stretch>
        </p:blipFill>
        <p:spPr bwMode="auto">
          <a:xfrm>
            <a:off x="2286000" y="5105400"/>
            <a:ext cx="6858000" cy="1752600"/>
          </a:xfrm>
          <a:prstGeom prst="rect">
            <a:avLst/>
          </a:prstGeom>
          <a:noFill/>
          <a:ln w="9525">
            <a:noFill/>
            <a:miter lim="800000"/>
            <a:headEnd/>
            <a:tailEnd/>
          </a:ln>
          <a:effectLst/>
        </p:spPr>
      </p:pic>
    </p:spTree>
    <p:extLst>
      <p:ext uri="{BB962C8B-B14F-4D97-AF65-F5344CB8AC3E}">
        <p14:creationId xmlns:p14="http://schemas.microsoft.com/office/powerpoint/2010/main" val="178026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69" name="Picture 1" descr="Cov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4038600" cy="58120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3"/>
          <a:srcRect/>
          <a:stretch>
            <a:fillRect/>
          </a:stretch>
        </p:blipFill>
        <p:spPr bwMode="auto">
          <a:xfrm>
            <a:off x="4876800" y="381000"/>
            <a:ext cx="3810000" cy="5812007"/>
          </a:xfrm>
          <a:prstGeom prst="rect">
            <a:avLst/>
          </a:prstGeom>
          <a:noFill/>
          <a:ln w="9525">
            <a:noFill/>
            <a:miter lim="800000"/>
            <a:headEnd/>
            <a:tailEnd/>
          </a:ln>
          <a:effectLst/>
        </p:spPr>
      </p:pic>
    </p:spTree>
    <p:extLst>
      <p:ext uri="{BB962C8B-B14F-4D97-AF65-F5344CB8AC3E}">
        <p14:creationId xmlns:p14="http://schemas.microsoft.com/office/powerpoint/2010/main" val="2653336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1467" y="2591098"/>
            <a:ext cx="7247467" cy="1143000"/>
          </a:xfrm>
        </p:spPr>
        <p:txBody>
          <a:bodyPr/>
          <a:lstStyle/>
          <a:p>
            <a:pPr lvl="1"/>
            <a:r>
              <a:rPr lang="en-US" dirty="0"/>
              <a:t>Accountable Health Communities</a:t>
            </a:r>
          </a:p>
        </p:txBody>
      </p:sp>
    </p:spTree>
    <p:extLst>
      <p:ext uri="{BB962C8B-B14F-4D97-AF65-F5344CB8AC3E}">
        <p14:creationId xmlns:p14="http://schemas.microsoft.com/office/powerpoint/2010/main" val="235849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73969"/>
            <a:ext cx="7543800" cy="759844"/>
          </a:xfrm>
        </p:spPr>
        <p:txBody>
          <a:bodyPr>
            <a:normAutofit/>
          </a:bodyPr>
          <a:lstStyle/>
          <a:p>
            <a:r>
              <a:rPr lang="en-US" sz="3600" dirty="0"/>
              <a:t>Accountable Health Communities</a:t>
            </a:r>
          </a:p>
        </p:txBody>
      </p:sp>
      <p:sp>
        <p:nvSpPr>
          <p:cNvPr id="6" name="Content Placeholder 5"/>
          <p:cNvSpPr>
            <a:spLocks noGrp="1"/>
          </p:cNvSpPr>
          <p:nvPr>
            <p:ph idx="1"/>
          </p:nvPr>
        </p:nvSpPr>
        <p:spPr/>
        <p:txBody>
          <a:bodyPr>
            <a:noAutofit/>
          </a:bodyPr>
          <a:lstStyle/>
          <a:p>
            <a:pPr>
              <a:spcBef>
                <a:spcPts val="0"/>
              </a:spcBef>
            </a:pPr>
            <a:r>
              <a:rPr lang="en-US" sz="1800" i="1" dirty="0"/>
              <a:t>“Most clinicians are familiar with the stories behind the[se] statistics: the child with asthma whose substandard housing triggers repeated emergency department visits; the patient with repeated visits for severe abdominal pain caused by her violent home life; the older adult with diabetes forced to choose between paying for heat and buying groceries. But in our current system, patients’ health-related social needs frequently remain undetected and unaddressed. Despite calls for obtaining an expanded social history at the point of care, most health care systems lack the infrastructure and incentives </a:t>
            </a:r>
            <a:r>
              <a:rPr lang="en-US" sz="1800" i="1" u="sng" dirty="0"/>
              <a:t>to develop comprehensive, systematic screening-and-referral protocols and relationships with the array of community service providers</a:t>
            </a:r>
            <a:r>
              <a:rPr lang="en-US" sz="1800" i="1" dirty="0"/>
              <a:t> that would be required to address their patients’ health-related social needs.”</a:t>
            </a:r>
          </a:p>
          <a:p>
            <a:pPr>
              <a:spcBef>
                <a:spcPts val="0"/>
              </a:spcBef>
            </a:pPr>
            <a:endParaRPr lang="en-US" dirty="0"/>
          </a:p>
          <a:p>
            <a:pPr>
              <a:spcBef>
                <a:spcPts val="0"/>
              </a:spcBef>
            </a:pPr>
            <a:endParaRPr lang="en-US" sz="1800" dirty="0"/>
          </a:p>
        </p:txBody>
      </p:sp>
      <p:sp>
        <p:nvSpPr>
          <p:cNvPr id="4" name="Slide Number Placeholder 3"/>
          <p:cNvSpPr>
            <a:spLocks noGrp="1"/>
          </p:cNvSpPr>
          <p:nvPr>
            <p:ph type="sldNum" sz="quarter" idx="12"/>
          </p:nvPr>
        </p:nvSpPr>
        <p:spPr/>
        <p:txBody>
          <a:bodyPr/>
          <a:lstStyle/>
          <a:p>
            <a:pPr defTabSz="342900">
              <a:defRPr/>
            </a:pPr>
            <a:fld id="{B1602087-C898-4C72-B975-4C8855C259FB}" type="slidenum">
              <a:rPr lang="en-US" sz="788">
                <a:solidFill>
                  <a:srgbClr val="FFFFFF"/>
                </a:solidFill>
                <a:latin typeface="Calibri" panose="020F0502020204030204"/>
              </a:rPr>
              <a:pPr defTabSz="342900">
                <a:defRPr/>
              </a:pPr>
              <a:t>15</a:t>
            </a:fld>
            <a:endParaRPr lang="en-US" sz="788">
              <a:solidFill>
                <a:srgbClr val="FFFFFF"/>
              </a:solidFill>
              <a:latin typeface="Calibri" panose="020F0502020204030204"/>
            </a:endParaRPr>
          </a:p>
        </p:txBody>
      </p:sp>
      <p:sp>
        <p:nvSpPr>
          <p:cNvPr id="8" name="TextBox 7"/>
          <p:cNvSpPr txBox="1"/>
          <p:nvPr/>
        </p:nvSpPr>
        <p:spPr>
          <a:xfrm>
            <a:off x="381000" y="5638800"/>
            <a:ext cx="8877296" cy="584775"/>
          </a:xfrm>
          <a:prstGeom prst="rect">
            <a:avLst/>
          </a:prstGeom>
          <a:noFill/>
        </p:spPr>
        <p:txBody>
          <a:bodyPr wrap="square" rtlCol="0">
            <a:spAutoFit/>
          </a:bodyPr>
          <a:lstStyle/>
          <a:p>
            <a:pPr defTabSz="342900" fontAlgn="auto">
              <a:spcBef>
                <a:spcPts val="0"/>
              </a:spcBef>
              <a:spcAft>
                <a:spcPts val="0"/>
              </a:spcAft>
              <a:defRPr/>
            </a:pPr>
            <a:r>
              <a:rPr lang="en-US" sz="1600" dirty="0">
                <a:latin typeface="Calibri" panose="020F0502020204030204"/>
                <a:cs typeface="+mn-cs"/>
              </a:rPr>
              <a:t>Alley DE et al. Accountable Health Communities—Addressing Social Needs through Medicare and Medicaid. N </a:t>
            </a:r>
            <a:r>
              <a:rPr lang="en-US" sz="1600" dirty="0" err="1">
                <a:latin typeface="Calibri" panose="020F0502020204030204"/>
                <a:cs typeface="+mn-cs"/>
              </a:rPr>
              <a:t>Engl</a:t>
            </a:r>
            <a:r>
              <a:rPr lang="en-US" sz="1600" dirty="0">
                <a:latin typeface="Calibri" panose="020F0502020204030204"/>
                <a:cs typeface="+mn-cs"/>
              </a:rPr>
              <a:t> J Med 2016;374: 8-11.</a:t>
            </a:r>
          </a:p>
        </p:txBody>
      </p:sp>
    </p:spTree>
    <p:extLst>
      <p:ext uri="{BB962C8B-B14F-4D97-AF65-F5344CB8AC3E}">
        <p14:creationId xmlns:p14="http://schemas.microsoft.com/office/powerpoint/2010/main" val="192183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54" y="988773"/>
            <a:ext cx="8065746" cy="625222"/>
          </a:xfrm>
        </p:spPr>
        <p:txBody>
          <a:bodyPr>
            <a:noAutofit/>
          </a:bodyPr>
          <a:lstStyle/>
          <a:p>
            <a:r>
              <a:rPr lang="en-US" sz="3600" dirty="0"/>
              <a:t>Accountable Health Communities (cont’d)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626291"/>
              </p:ext>
            </p:extLst>
          </p:nvPr>
        </p:nvGraphicFramePr>
        <p:xfrm>
          <a:off x="476537" y="1932382"/>
          <a:ext cx="8190925" cy="3000376"/>
        </p:xfrm>
        <a:graphic>
          <a:graphicData uri="http://schemas.openxmlformats.org/drawingml/2006/table">
            <a:tbl>
              <a:tblPr firstRow="1" bandRow="1">
                <a:tableStyleId>{10A1B5D5-9B99-4C35-A422-299274C87663}</a:tableStyleId>
              </a:tblPr>
              <a:tblGrid>
                <a:gridCol w="2215229">
                  <a:extLst>
                    <a:ext uri="{9D8B030D-6E8A-4147-A177-3AD203B41FA5}">
                      <a16:colId xmlns:a16="http://schemas.microsoft.com/office/drawing/2014/main" val="1882595408"/>
                    </a:ext>
                  </a:extLst>
                </a:gridCol>
                <a:gridCol w="5975696">
                  <a:extLst>
                    <a:ext uri="{9D8B030D-6E8A-4147-A177-3AD203B41FA5}">
                      <a16:colId xmlns:a16="http://schemas.microsoft.com/office/drawing/2014/main" val="1529056889"/>
                    </a:ext>
                  </a:extLst>
                </a:gridCol>
              </a:tblGrid>
              <a:tr h="394786">
                <a:tc>
                  <a:txBody>
                    <a:bodyPr/>
                    <a:lstStyle/>
                    <a:p>
                      <a:r>
                        <a:rPr lang="en-US" sz="1800" dirty="0"/>
                        <a:t>Track</a:t>
                      </a:r>
                    </a:p>
                  </a:txBody>
                  <a:tcPr marL="68580" marR="68580" marT="34290" marB="34290"/>
                </a:tc>
                <a:tc>
                  <a:txBody>
                    <a:bodyPr/>
                    <a:lstStyle/>
                    <a:p>
                      <a:r>
                        <a:rPr lang="en-US" sz="1800" dirty="0"/>
                        <a:t>Question</a:t>
                      </a:r>
                    </a:p>
                  </a:txBody>
                  <a:tcPr marL="68580" marR="68580" marT="34290" marB="34290"/>
                </a:tc>
                <a:extLst>
                  <a:ext uri="{0D108BD9-81ED-4DB2-BD59-A6C34878D82A}">
                    <a16:rowId xmlns:a16="http://schemas.microsoft.com/office/drawing/2014/main" val="3620682677"/>
                  </a:ext>
                </a:extLst>
              </a:tr>
              <a:tr h="868530">
                <a:tc>
                  <a:txBody>
                    <a:bodyPr/>
                    <a:lstStyle/>
                    <a:p>
                      <a:r>
                        <a:rPr lang="en-US" sz="1500" dirty="0"/>
                        <a:t>Track 1.  Awareness</a:t>
                      </a:r>
                    </a:p>
                  </a:txBody>
                  <a:tcPr marL="68580" marR="68580" marT="34290" marB="34290"/>
                </a:tc>
                <a:tc>
                  <a:txBody>
                    <a:bodyPr/>
                    <a:lstStyle/>
                    <a:p>
                      <a:r>
                        <a:rPr lang="en-US" sz="1500" dirty="0"/>
                        <a:t>Will increasing awareness of community services through information dissemination (inventory of community services) and referral reduce health</a:t>
                      </a:r>
                      <a:r>
                        <a:rPr lang="en-US" sz="1500" baseline="0" dirty="0"/>
                        <a:t> care costs?</a:t>
                      </a:r>
                      <a:endParaRPr lang="en-US" sz="1500" dirty="0"/>
                    </a:p>
                  </a:txBody>
                  <a:tcPr marL="68580" marR="68580" marT="34290" marB="34290"/>
                </a:tc>
                <a:extLst>
                  <a:ext uri="{0D108BD9-81ED-4DB2-BD59-A6C34878D82A}">
                    <a16:rowId xmlns:a16="http://schemas.microsoft.com/office/drawing/2014/main" val="1354556510"/>
                  </a:ext>
                </a:extLst>
              </a:tr>
              <a:tr h="868530">
                <a:tc>
                  <a:txBody>
                    <a:bodyPr/>
                    <a:lstStyle/>
                    <a:p>
                      <a:r>
                        <a:rPr lang="en-US" sz="1500" dirty="0"/>
                        <a:t>Track 2.  Assistance</a:t>
                      </a:r>
                    </a:p>
                  </a:txBody>
                  <a:tcPr marL="68580" marR="68580" marT="34290" marB="34290">
                    <a:solidFill>
                      <a:schemeClr val="accent2"/>
                    </a:solidFill>
                  </a:tcPr>
                </a:tc>
                <a:tc>
                  <a:txBody>
                    <a:bodyPr/>
                    <a:lstStyle/>
                    <a:p>
                      <a:r>
                        <a:rPr lang="en-US" sz="1500" dirty="0"/>
                        <a:t>Will providing community service navigation</a:t>
                      </a:r>
                      <a:r>
                        <a:rPr lang="en-US" sz="1500" baseline="0" dirty="0"/>
                        <a:t> to assist beneficiaries  (Medicaid, Medicare) with overcoming barriers to access to services reduce health care costs?</a:t>
                      </a:r>
                      <a:endParaRPr lang="en-US" sz="1500" dirty="0"/>
                    </a:p>
                  </a:txBody>
                  <a:tcPr marL="68580" marR="68580" marT="34290" marB="34290">
                    <a:solidFill>
                      <a:schemeClr val="accent2"/>
                    </a:solidFill>
                  </a:tcPr>
                </a:tc>
                <a:extLst>
                  <a:ext uri="{0D108BD9-81ED-4DB2-BD59-A6C34878D82A}">
                    <a16:rowId xmlns:a16="http://schemas.microsoft.com/office/drawing/2014/main" val="1297131554"/>
                  </a:ext>
                </a:extLst>
              </a:tr>
              <a:tr h="868530">
                <a:tc>
                  <a:txBody>
                    <a:bodyPr/>
                    <a:lstStyle/>
                    <a:p>
                      <a:r>
                        <a:rPr lang="en-US" sz="1500" dirty="0"/>
                        <a:t>Track</a:t>
                      </a:r>
                      <a:r>
                        <a:rPr lang="en-US" sz="1500" baseline="0" dirty="0"/>
                        <a:t> 3.  </a:t>
                      </a:r>
                      <a:r>
                        <a:rPr lang="en-US" sz="1500" dirty="0"/>
                        <a:t>Alignment</a:t>
                      </a:r>
                    </a:p>
                  </a:txBody>
                  <a:tcPr marL="68580" marR="68580" marT="34290" marB="34290"/>
                </a:tc>
                <a:tc>
                  <a:txBody>
                    <a:bodyPr/>
                    <a:lstStyle/>
                    <a:p>
                      <a:r>
                        <a:rPr lang="en-US" sz="1500" dirty="0"/>
                        <a:t>Will</a:t>
                      </a:r>
                      <a:r>
                        <a:rPr lang="en-US" sz="1500" baseline="0" dirty="0"/>
                        <a:t> a combination of navigation to community services (at the individual beneficiary level) and partner alignment at the community level reduce health care costs?</a:t>
                      </a:r>
                      <a:endParaRPr lang="en-US" sz="1500" dirty="0"/>
                    </a:p>
                  </a:txBody>
                  <a:tcPr marL="68580" marR="68580" marT="34290" marB="34290"/>
                </a:tc>
                <a:extLst>
                  <a:ext uri="{0D108BD9-81ED-4DB2-BD59-A6C34878D82A}">
                    <a16:rowId xmlns:a16="http://schemas.microsoft.com/office/drawing/2014/main" val="1788187361"/>
                  </a:ext>
                </a:extLst>
              </a:tr>
            </a:tbl>
          </a:graphicData>
        </a:graphic>
      </p:graphicFrame>
      <p:sp>
        <p:nvSpPr>
          <p:cNvPr id="6" name="TextBox 5"/>
          <p:cNvSpPr txBox="1"/>
          <p:nvPr/>
        </p:nvSpPr>
        <p:spPr>
          <a:xfrm>
            <a:off x="381000" y="5638800"/>
            <a:ext cx="8877296" cy="584775"/>
          </a:xfrm>
          <a:prstGeom prst="rect">
            <a:avLst/>
          </a:prstGeom>
          <a:noFill/>
        </p:spPr>
        <p:txBody>
          <a:bodyPr wrap="square" rtlCol="0">
            <a:spAutoFit/>
          </a:bodyPr>
          <a:lstStyle/>
          <a:p>
            <a:pPr defTabSz="342900" fontAlgn="auto">
              <a:spcBef>
                <a:spcPts val="0"/>
              </a:spcBef>
              <a:spcAft>
                <a:spcPts val="0"/>
              </a:spcAft>
              <a:defRPr/>
            </a:pPr>
            <a:r>
              <a:rPr lang="en-US" sz="1600" dirty="0">
                <a:latin typeface="Calibri" panose="020F0502020204030204"/>
                <a:cs typeface="+mn-cs"/>
              </a:rPr>
              <a:t>Alley DE et al. Accountable Health Communities—Addressing Social Needs through Medicare and Medicaid. N </a:t>
            </a:r>
            <a:r>
              <a:rPr lang="en-US" sz="1600" dirty="0" err="1">
                <a:latin typeface="Calibri" panose="020F0502020204030204"/>
                <a:cs typeface="+mn-cs"/>
              </a:rPr>
              <a:t>Engl</a:t>
            </a:r>
            <a:r>
              <a:rPr lang="en-US" sz="1600" dirty="0">
                <a:latin typeface="Calibri" panose="020F0502020204030204"/>
                <a:cs typeface="+mn-cs"/>
              </a:rPr>
              <a:t> J Med 2016;374: 8-11.</a:t>
            </a:r>
          </a:p>
        </p:txBody>
      </p:sp>
    </p:spTree>
    <p:extLst>
      <p:ext uri="{BB962C8B-B14F-4D97-AF65-F5344CB8AC3E}">
        <p14:creationId xmlns:p14="http://schemas.microsoft.com/office/powerpoint/2010/main" val="4190917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1467" y="2591098"/>
            <a:ext cx="7247467" cy="1143000"/>
          </a:xfrm>
        </p:spPr>
        <p:txBody>
          <a:bodyPr/>
          <a:lstStyle/>
          <a:p>
            <a:r>
              <a:rPr lang="en-US" dirty="0"/>
              <a:t>Community-based settings with linkage or referral to evidenced-based services</a:t>
            </a:r>
          </a:p>
        </p:txBody>
      </p:sp>
    </p:spTree>
    <p:extLst>
      <p:ext uri="{BB962C8B-B14F-4D97-AF65-F5344CB8AC3E}">
        <p14:creationId xmlns:p14="http://schemas.microsoft.com/office/powerpoint/2010/main" val="3150594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21" y="732416"/>
            <a:ext cx="8229600" cy="1143000"/>
          </a:xfrm>
        </p:spPr>
        <p:txBody>
          <a:bodyPr>
            <a:noAutofit/>
          </a:bodyPr>
          <a:lstStyle/>
          <a:p>
            <a:r>
              <a:rPr lang="en-US" sz="3600" dirty="0"/>
              <a:t>Food Insecurity- lack of consistent access to nutritious food </a:t>
            </a:r>
          </a:p>
        </p:txBody>
      </p:sp>
      <p:sp>
        <p:nvSpPr>
          <p:cNvPr id="7" name="Round Diagonal Corner Rectangle 6"/>
          <p:cNvSpPr/>
          <p:nvPr/>
        </p:nvSpPr>
        <p:spPr>
          <a:xfrm>
            <a:off x="663882" y="2134490"/>
            <a:ext cx="7841494" cy="3285012"/>
          </a:xfrm>
          <a:prstGeom prst="round2DiagRect">
            <a:avLst>
              <a:gd name="adj1" fmla="val 840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8580" tIns="34289" rIns="68580" bIns="34289" rtlCol="0" anchor="ctr"/>
          <a:lstStyle/>
          <a:p>
            <a:pPr algn="ctr"/>
            <a:endParaRPr lang="en-US" dirty="0">
              <a:solidFill>
                <a:prstClr val="white"/>
              </a:solidFill>
            </a:endParaRPr>
          </a:p>
        </p:txBody>
      </p:sp>
      <p:sp>
        <p:nvSpPr>
          <p:cNvPr id="11" name="Round Diagonal Corner Rectangle 10"/>
          <p:cNvSpPr>
            <a:spLocks/>
          </p:cNvSpPr>
          <p:nvPr/>
        </p:nvSpPr>
        <p:spPr>
          <a:xfrm>
            <a:off x="856311" y="2316523"/>
            <a:ext cx="3614440" cy="2860838"/>
          </a:xfrm>
          <a:prstGeom prst="round2DiagRect">
            <a:avLst>
              <a:gd name="adj1" fmla="val 8645"/>
              <a:gd name="adj2" fmla="val 0"/>
            </a:avLst>
          </a:prstGeom>
          <a:solidFill>
            <a:schemeClr val="accent1">
              <a:lumMod val="10000"/>
              <a:lumOff val="90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89" rIns="68580" bIns="34289" rtlCol="0" anchor="t" anchorCtr="0"/>
          <a:lstStyle/>
          <a:p>
            <a:r>
              <a:rPr lang="en-US" b="1" dirty="0">
                <a:solidFill>
                  <a:schemeClr val="tx1"/>
                </a:solidFill>
                <a:latin typeface="Arial" panose="020B0604020202020204" pitchFamily="34" charset="0"/>
                <a:cs typeface="Arial" panose="020B0604020202020204" pitchFamily="34" charset="0"/>
              </a:rPr>
              <a:t>What we know today</a:t>
            </a:r>
          </a:p>
          <a:p>
            <a:endParaRPr lang="en-US" b="1"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Across the lifespan, food insecurity is associated with:</a:t>
            </a:r>
          </a:p>
          <a:p>
            <a:endParaRPr lang="en-US" dirty="0">
              <a:solidFill>
                <a:schemeClr val="tx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Poorer dietary intake</a:t>
            </a:r>
          </a:p>
          <a:p>
            <a:pPr marL="214313" indent="-214313">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Poorer physical, psychological, and behavioral health</a:t>
            </a:r>
          </a:p>
          <a:p>
            <a:pPr marL="214313" indent="-214313">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Poorer disease management</a:t>
            </a:r>
          </a:p>
        </p:txBody>
      </p:sp>
      <p:sp>
        <p:nvSpPr>
          <p:cNvPr id="18" name="Round Diagonal Corner Rectangle 17"/>
          <p:cNvSpPr>
            <a:spLocks/>
          </p:cNvSpPr>
          <p:nvPr/>
        </p:nvSpPr>
        <p:spPr>
          <a:xfrm>
            <a:off x="4682921" y="2323021"/>
            <a:ext cx="3610285" cy="2854340"/>
          </a:xfrm>
          <a:prstGeom prst="round2DiagRect">
            <a:avLst>
              <a:gd name="adj1" fmla="val 8645"/>
              <a:gd name="adj2" fmla="val 0"/>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89" rIns="68580" bIns="34289" rtlCol="0" anchor="t" anchorCtr="0"/>
          <a:lstStyle/>
          <a:p>
            <a:pPr lvl="0"/>
            <a:r>
              <a:rPr lang="en-US" b="1" dirty="0">
                <a:solidFill>
                  <a:schemeClr val="tx1"/>
                </a:solidFill>
                <a:latin typeface="Arial" panose="020B0604020202020204" pitchFamily="34" charset="0"/>
                <a:cs typeface="Arial" panose="020B0604020202020204" pitchFamily="34" charset="0"/>
              </a:rPr>
              <a:t>What we </a:t>
            </a:r>
            <a:r>
              <a:rPr lang="en-US" b="1" i="1" dirty="0">
                <a:solidFill>
                  <a:schemeClr val="tx1"/>
                </a:solidFill>
                <a:latin typeface="Arial" panose="020B0604020202020204" pitchFamily="34" charset="0"/>
                <a:cs typeface="Arial" panose="020B0604020202020204" pitchFamily="34" charset="0"/>
              </a:rPr>
              <a:t>think we </a:t>
            </a:r>
            <a:r>
              <a:rPr lang="en-US" b="1" dirty="0">
                <a:solidFill>
                  <a:schemeClr val="tx1"/>
                </a:solidFill>
                <a:latin typeface="Arial" panose="020B0604020202020204" pitchFamily="34" charset="0"/>
                <a:cs typeface="Arial" panose="020B0604020202020204" pitchFamily="34" charset="0"/>
              </a:rPr>
              <a:t>know</a:t>
            </a:r>
          </a:p>
          <a:p>
            <a:endParaRPr lang="en-US" dirty="0">
              <a:solidFill>
                <a:schemeClr val="tx1"/>
              </a:solidFill>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Improving food security results in:</a:t>
            </a:r>
          </a:p>
          <a:p>
            <a:endParaRPr lang="en-US" dirty="0">
              <a:solidFill>
                <a:schemeClr val="tx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US" b="1" u="sng" dirty="0">
                <a:solidFill>
                  <a:schemeClr val="tx1"/>
                </a:solidFill>
                <a:latin typeface="Arial" panose="020B0604020202020204" pitchFamily="34" charset="0"/>
                <a:cs typeface="Arial" panose="020B0604020202020204" pitchFamily="34" charset="0"/>
              </a:rPr>
              <a:t>Better dietary intake &amp; lower weight</a:t>
            </a:r>
          </a:p>
          <a:p>
            <a:pPr marL="214313" indent="-214313">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Improved disease management </a:t>
            </a:r>
          </a:p>
          <a:p>
            <a:pPr marL="214313" indent="-214313">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Lower health care costs</a:t>
            </a:r>
          </a:p>
          <a:p>
            <a:pPr marL="214313" indent="-214313">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Better health</a:t>
            </a:r>
          </a:p>
          <a:p>
            <a:pPr lvl="0" algn="ct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901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1F688-41E3-486A-9047-CE0E6370F6B5}"/>
              </a:ext>
            </a:extLst>
          </p:cNvPr>
          <p:cNvSpPr>
            <a:spLocks noGrp="1"/>
          </p:cNvSpPr>
          <p:nvPr>
            <p:ph type="title"/>
          </p:nvPr>
        </p:nvSpPr>
        <p:spPr>
          <a:xfrm>
            <a:off x="457200" y="533400"/>
            <a:ext cx="8229600" cy="1143000"/>
          </a:xfrm>
        </p:spPr>
        <p:txBody>
          <a:bodyPr/>
          <a:lstStyle/>
          <a:p>
            <a:r>
              <a:rPr lang="en-US" sz="3600" dirty="0"/>
              <a:t>Food Insecurity and Chronic Disease</a:t>
            </a:r>
          </a:p>
        </p:txBody>
      </p:sp>
      <p:pic>
        <p:nvPicPr>
          <p:cNvPr id="8" name="Content Placeholder 7">
            <a:extLst>
              <a:ext uri="{FF2B5EF4-FFF2-40B4-BE49-F238E27FC236}">
                <a16:creationId xmlns:a16="http://schemas.microsoft.com/office/drawing/2014/main" id="{607D4C0D-0B17-4753-9CB0-3BA9A93D0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752600"/>
            <a:ext cx="7086600" cy="4677156"/>
          </a:xfrm>
        </p:spPr>
      </p:pic>
    </p:spTree>
    <p:extLst>
      <p:ext uri="{BB962C8B-B14F-4D97-AF65-F5344CB8AC3E}">
        <p14:creationId xmlns:p14="http://schemas.microsoft.com/office/powerpoint/2010/main" val="310700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76200"/>
            <a:ext cx="3816296" cy="6934200"/>
          </a:xfrm>
        </p:spPr>
      </p:pic>
      <p:sp>
        <p:nvSpPr>
          <p:cNvPr id="9" name="Content Placeholder 8"/>
          <p:cNvSpPr>
            <a:spLocks noGrp="1"/>
          </p:cNvSpPr>
          <p:nvPr>
            <p:ph sz="half" idx="2"/>
          </p:nvPr>
        </p:nvSpPr>
        <p:spPr>
          <a:xfrm>
            <a:off x="4114800" y="1600200"/>
            <a:ext cx="4876800" cy="4525963"/>
          </a:xfrm>
        </p:spPr>
        <p:txBody>
          <a:bodyPr/>
          <a:lstStyle/>
          <a:p>
            <a:r>
              <a:rPr lang="en-US" dirty="0"/>
              <a:t>Neighborhoods/Environment</a:t>
            </a:r>
          </a:p>
          <a:p>
            <a:r>
              <a:rPr lang="en-US" dirty="0"/>
              <a:t>Housing</a:t>
            </a:r>
          </a:p>
          <a:p>
            <a:r>
              <a:rPr lang="en-US" dirty="0"/>
              <a:t>Education</a:t>
            </a:r>
          </a:p>
          <a:p>
            <a:r>
              <a:rPr lang="en-US" dirty="0"/>
              <a:t>Literacy</a:t>
            </a:r>
          </a:p>
          <a:p>
            <a:r>
              <a:rPr lang="en-US" dirty="0"/>
              <a:t>Healthcare coverage</a:t>
            </a:r>
          </a:p>
          <a:p>
            <a:r>
              <a:rPr lang="en-US" dirty="0"/>
              <a:t>Access to health care</a:t>
            </a:r>
          </a:p>
          <a:p>
            <a:r>
              <a:rPr lang="en-US" dirty="0"/>
              <a:t>Incarceration</a:t>
            </a:r>
          </a:p>
          <a:p>
            <a:r>
              <a:rPr lang="en-US" dirty="0"/>
              <a:t>Poverty</a:t>
            </a:r>
          </a:p>
          <a:p>
            <a:r>
              <a:rPr lang="en-US" dirty="0"/>
              <a:t>Discrimination</a:t>
            </a:r>
          </a:p>
          <a:p>
            <a:endParaRPr lang="en-US" dirty="0"/>
          </a:p>
        </p:txBody>
      </p:sp>
    </p:spTree>
    <p:extLst>
      <p:ext uri="{BB962C8B-B14F-4D97-AF65-F5344CB8AC3E}">
        <p14:creationId xmlns:p14="http://schemas.microsoft.com/office/powerpoint/2010/main" val="105349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_image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603513"/>
            <a:ext cx="9144000" cy="5143500"/>
          </a:xfrm>
          <a:prstGeom prst="rect">
            <a:avLst/>
          </a:prstGeom>
        </p:spPr>
      </p:pic>
      <p:pic>
        <p:nvPicPr>
          <p:cNvPr id="3" name="Picture 2" descr="slide3_image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78" y="1600200"/>
            <a:ext cx="9137654" cy="5143500"/>
          </a:xfrm>
          <a:prstGeom prst="rect">
            <a:avLst/>
          </a:prstGeom>
        </p:spPr>
      </p:pic>
      <p:sp>
        <p:nvSpPr>
          <p:cNvPr id="4" name="Title 3">
            <a:extLst>
              <a:ext uri="{FF2B5EF4-FFF2-40B4-BE49-F238E27FC236}">
                <a16:creationId xmlns:a16="http://schemas.microsoft.com/office/drawing/2014/main" id="{0403FF2E-2E34-4B3A-844A-183C4EFAA630}"/>
              </a:ext>
            </a:extLst>
          </p:cNvPr>
          <p:cNvSpPr>
            <a:spLocks noGrp="1"/>
          </p:cNvSpPr>
          <p:nvPr>
            <p:ph type="title"/>
          </p:nvPr>
        </p:nvSpPr>
        <p:spPr>
          <a:xfrm>
            <a:off x="228600" y="609600"/>
            <a:ext cx="8458200" cy="1143000"/>
          </a:xfrm>
        </p:spPr>
        <p:txBody>
          <a:bodyPr/>
          <a:lstStyle/>
          <a:p>
            <a:r>
              <a:rPr lang="en-US" sz="3600" i="1" dirty="0"/>
              <a:t>Feeding America </a:t>
            </a:r>
            <a:r>
              <a:rPr lang="en-US" sz="3600" dirty="0"/>
              <a:t>Health &amp; Wellness Strategy</a:t>
            </a:r>
          </a:p>
        </p:txBody>
      </p:sp>
    </p:spTree>
    <p:extLst>
      <p:ext uri="{BB962C8B-B14F-4D97-AF65-F5344CB8AC3E}">
        <p14:creationId xmlns:p14="http://schemas.microsoft.com/office/powerpoint/2010/main" val="416409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Study Results</a:t>
            </a:r>
          </a:p>
        </p:txBody>
      </p:sp>
      <p:sp>
        <p:nvSpPr>
          <p:cNvPr id="3" name="Subtitle 2"/>
          <p:cNvSpPr>
            <a:spLocks noGrp="1"/>
          </p:cNvSpPr>
          <p:nvPr>
            <p:ph type="subTitle" idx="1"/>
          </p:nvPr>
        </p:nvSpPr>
        <p:spPr/>
        <p:txBody>
          <a:bodyPr/>
          <a:lstStyle/>
          <a:p>
            <a:r>
              <a:rPr lang="en-US" dirty="0"/>
              <a:t>Seligman HK, Smith M, </a:t>
            </a:r>
            <a:r>
              <a:rPr lang="en-US" dirty="0" err="1"/>
              <a:t>Rosenmoss</a:t>
            </a:r>
            <a:r>
              <a:rPr lang="en-US" dirty="0"/>
              <a:t>  S, Marshall MB, Waxman E.</a:t>
            </a:r>
          </a:p>
          <a:p>
            <a:r>
              <a:rPr lang="en-US" i="1" dirty="0"/>
              <a:t>AJPH</a:t>
            </a:r>
            <a:r>
              <a:rPr lang="en-US" dirty="0"/>
              <a:t> 2018</a:t>
            </a:r>
          </a:p>
        </p:txBody>
      </p:sp>
      <p:pic>
        <p:nvPicPr>
          <p:cNvPr id="6" name="Picture 5" descr="A close up of a logo&#10;&#10;Description generated with high confidence">
            <a:extLst>
              <a:ext uri="{FF2B5EF4-FFF2-40B4-BE49-F238E27FC236}">
                <a16:creationId xmlns:a16="http://schemas.microsoft.com/office/drawing/2014/main" id="{A98273A1-283A-450D-AD8A-D297C08E8C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45" y="1801785"/>
            <a:ext cx="8146029" cy="747040"/>
          </a:xfrm>
          <a:prstGeom prst="rect">
            <a:avLst/>
          </a:prstGeom>
        </p:spPr>
      </p:pic>
    </p:spTree>
    <p:extLst>
      <p:ext uri="{BB962C8B-B14F-4D97-AF65-F5344CB8AC3E}">
        <p14:creationId xmlns:p14="http://schemas.microsoft.com/office/powerpoint/2010/main" val="239784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t>(2015 – 2017)</a:t>
            </a:r>
          </a:p>
        </p:txBody>
      </p:sp>
      <p:sp>
        <p:nvSpPr>
          <p:cNvPr id="3" name="Content Placeholder 2"/>
          <p:cNvSpPr>
            <a:spLocks noGrp="1"/>
          </p:cNvSpPr>
          <p:nvPr>
            <p:ph idx="1"/>
          </p:nvPr>
        </p:nvSpPr>
        <p:spPr>
          <a:xfrm>
            <a:off x="304800" y="1676400"/>
            <a:ext cx="8534400" cy="4758785"/>
          </a:xfrm>
        </p:spPr>
        <p:txBody>
          <a:bodyPr>
            <a:noAutofit/>
          </a:bodyPr>
          <a:lstStyle/>
          <a:p>
            <a:pPr>
              <a:spcAft>
                <a:spcPts val="900"/>
              </a:spcAft>
            </a:pPr>
            <a:r>
              <a:rPr lang="en-US" sz="2400" b="1" dirty="0"/>
              <a:t>Randomized, controlled trial design: </a:t>
            </a:r>
            <a:r>
              <a:rPr lang="en-US" sz="2400" i="1" dirty="0"/>
              <a:t>how effective is the intervention?</a:t>
            </a:r>
            <a:endParaRPr lang="en-US" sz="2400" b="1" i="1" dirty="0"/>
          </a:p>
          <a:p>
            <a:r>
              <a:rPr lang="en-US" sz="2400" b="1" i="1" dirty="0"/>
              <a:t>Hypothesis: </a:t>
            </a:r>
            <a:r>
              <a:rPr lang="en-US" sz="2400" dirty="0"/>
              <a:t>adults with poorly controlled T2DM who participate in a food bank intervention (food distributions, diabetes education, glycemic monitoring, and healthcare referrals) would experience significant improvements in HbA1c over a 6-month timeframe.  </a:t>
            </a:r>
            <a:endParaRPr lang="en-US" sz="2400" b="1" i="1" dirty="0"/>
          </a:p>
          <a:p>
            <a:r>
              <a:rPr lang="en-US" sz="2400" b="1" i="1" dirty="0"/>
              <a:t>Secondary outcomes: </a:t>
            </a:r>
            <a:r>
              <a:rPr lang="en-US" sz="2400" dirty="0"/>
              <a:t>food security, fruit and vegetable intake, diabetes distress, severe hypoglycemic events, depressive symptoms, medication adherence, tradeoffs (food vs medication/supplies), and food stability</a:t>
            </a:r>
          </a:p>
          <a:p>
            <a:pPr lvl="1"/>
            <a:r>
              <a:rPr lang="en-US" sz="2000" dirty="0"/>
              <a:t>6- and 12-month follow-up for primary and secondary outcomes</a:t>
            </a:r>
          </a:p>
        </p:txBody>
      </p:sp>
      <p:pic>
        <p:nvPicPr>
          <p:cNvPr id="4" name="Picture 3">
            <a:extLst>
              <a:ext uri="{FF2B5EF4-FFF2-40B4-BE49-F238E27FC236}">
                <a16:creationId xmlns:a16="http://schemas.microsoft.com/office/drawing/2014/main" id="{B03087D6-34B5-4D27-A5B1-F7D43048B5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762000"/>
            <a:ext cx="4602950" cy="865917"/>
          </a:xfrm>
          <a:prstGeom prst="rect">
            <a:avLst/>
          </a:prstGeom>
        </p:spPr>
      </p:pic>
    </p:spTree>
    <p:extLst>
      <p:ext uri="{BB962C8B-B14F-4D97-AF65-F5344CB8AC3E}">
        <p14:creationId xmlns:p14="http://schemas.microsoft.com/office/powerpoint/2010/main" val="3272617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600" dirty="0"/>
              <a:t>FAITH-DM Work: ACCFB, GCFB, HFB</a:t>
            </a:r>
          </a:p>
        </p:txBody>
      </p:sp>
      <p:sp>
        <p:nvSpPr>
          <p:cNvPr id="3" name="Content Placeholder 2"/>
          <p:cNvSpPr>
            <a:spLocks noGrp="1"/>
          </p:cNvSpPr>
          <p:nvPr>
            <p:ph idx="1"/>
          </p:nvPr>
        </p:nvSpPr>
        <p:spPr>
          <a:xfrm>
            <a:off x="304470" y="1752600"/>
            <a:ext cx="4267529" cy="4343399"/>
          </a:xfrm>
        </p:spPr>
        <p:txBody>
          <a:bodyPr>
            <a:normAutofit fontScale="77500" lnSpcReduction="20000"/>
          </a:bodyPr>
          <a:lstStyle/>
          <a:p>
            <a:r>
              <a:rPr lang="en-US" sz="3100" b="1" dirty="0"/>
              <a:t>Screened: </a:t>
            </a:r>
            <a:r>
              <a:rPr lang="en-US" sz="3100" dirty="0"/>
              <a:t>5,329 adults (9/15 – 10/16)</a:t>
            </a:r>
          </a:p>
          <a:p>
            <a:pPr lvl="1"/>
            <a:r>
              <a:rPr lang="en-US" sz="2900" dirty="0"/>
              <a:t>906 eligible by A1C</a:t>
            </a:r>
          </a:p>
          <a:p>
            <a:pPr lvl="1"/>
            <a:r>
              <a:rPr lang="en-US" sz="2900" dirty="0"/>
              <a:t>Final enrollment: </a:t>
            </a:r>
            <a:r>
              <a:rPr lang="en-US" sz="2900" b="1" dirty="0"/>
              <a:t>568 participants</a:t>
            </a:r>
          </a:p>
          <a:p>
            <a:pPr lvl="1"/>
            <a:r>
              <a:rPr lang="en-US" sz="2900" b="1" u="sng" dirty="0">
                <a:solidFill>
                  <a:srgbClr val="FF0000"/>
                </a:solidFill>
              </a:rPr>
              <a:t>Randomized at enrollment</a:t>
            </a:r>
          </a:p>
          <a:p>
            <a:r>
              <a:rPr lang="en-US" sz="3100" dirty="0"/>
              <a:t>Study A1Cs completed: </a:t>
            </a:r>
            <a:r>
              <a:rPr lang="en-US" sz="3100" b="1" dirty="0"/>
              <a:t>1,677</a:t>
            </a:r>
          </a:p>
          <a:p>
            <a:r>
              <a:rPr lang="en-US" sz="3100" dirty="0"/>
              <a:t>Surveys completed: </a:t>
            </a:r>
            <a:r>
              <a:rPr lang="en-US" sz="3100" b="1" dirty="0"/>
              <a:t>1,322</a:t>
            </a:r>
          </a:p>
          <a:p>
            <a:r>
              <a:rPr lang="en-US" sz="3100" b="1" dirty="0"/>
              <a:t>Intervention: </a:t>
            </a:r>
            <a:r>
              <a:rPr lang="en-US" sz="3100" dirty="0"/>
              <a:t>food distributions, formal and informal DSME, referrals, HCUA communication</a:t>
            </a:r>
          </a:p>
          <a:p>
            <a:pPr lvl="1"/>
            <a:r>
              <a:rPr lang="en-US" dirty="0"/>
              <a:t>Challenges with engagement</a:t>
            </a:r>
          </a:p>
          <a:p>
            <a:endParaRPr lang="en-US" b="1" dirty="0"/>
          </a:p>
        </p:txBody>
      </p:sp>
      <p:pic>
        <p:nvPicPr>
          <p:cNvPr id="5" name="Picture 4" descr="A picture containing sky, outdoor, road, ground&#10;&#10;Description generated with very high confidence">
            <a:extLst>
              <a:ext uri="{FF2B5EF4-FFF2-40B4-BE49-F238E27FC236}">
                <a16:creationId xmlns:a16="http://schemas.microsoft.com/office/drawing/2014/main" id="{FCADAC95-16C3-468B-8F3D-EED7EA2B4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69547"/>
            <a:ext cx="4115130" cy="2918906"/>
          </a:xfrm>
          <a:prstGeom prst="rect">
            <a:avLst/>
          </a:prstGeom>
          <a:effectLst>
            <a:outerShdw blurRad="101600" dist="38100" dir="2700000" algn="tl" rotWithShape="0">
              <a:prstClr val="black">
                <a:alpha val="40000"/>
              </a:prstClr>
            </a:outerShdw>
          </a:effectLst>
        </p:spPr>
      </p:pic>
    </p:spTree>
    <p:extLst>
      <p:ext uri="{BB962C8B-B14F-4D97-AF65-F5344CB8AC3E}">
        <p14:creationId xmlns:p14="http://schemas.microsoft.com/office/powerpoint/2010/main" val="1652581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Baseline Data</a:t>
            </a:r>
          </a:p>
        </p:txBody>
      </p:sp>
      <p:sp>
        <p:nvSpPr>
          <p:cNvPr id="3" name="Content Placeholder 2"/>
          <p:cNvSpPr>
            <a:spLocks noGrp="1"/>
          </p:cNvSpPr>
          <p:nvPr>
            <p:ph idx="1"/>
          </p:nvPr>
        </p:nvSpPr>
        <p:spPr>
          <a:xfrm>
            <a:off x="454058" y="1341438"/>
            <a:ext cx="5767754" cy="5516562"/>
          </a:xfrm>
        </p:spPr>
        <p:txBody>
          <a:bodyPr>
            <a:normAutofit fontScale="85000" lnSpcReduction="20000"/>
          </a:bodyPr>
          <a:lstStyle/>
          <a:p>
            <a:pPr>
              <a:spcAft>
                <a:spcPts val="450"/>
              </a:spcAft>
            </a:pPr>
            <a:r>
              <a:rPr lang="en-US" sz="2800" b="1" dirty="0"/>
              <a:t>Diverse sample, highly vulnerable population**</a:t>
            </a:r>
          </a:p>
          <a:p>
            <a:pPr lvl="1">
              <a:spcAft>
                <a:spcPts val="450"/>
              </a:spcAft>
            </a:pPr>
            <a:r>
              <a:rPr lang="en-US" sz="2200" dirty="0"/>
              <a:t>74% food insecure</a:t>
            </a:r>
          </a:p>
          <a:p>
            <a:pPr lvl="1">
              <a:spcAft>
                <a:spcPts val="450"/>
              </a:spcAft>
            </a:pPr>
            <a:r>
              <a:rPr lang="en-US" sz="2200" dirty="0"/>
              <a:t>73% reported poor or fair health; 93% reported a diabetes history</a:t>
            </a:r>
          </a:p>
          <a:p>
            <a:pPr lvl="1">
              <a:spcAft>
                <a:spcPts val="450"/>
              </a:spcAft>
            </a:pPr>
            <a:r>
              <a:rPr lang="en-US" sz="2200" dirty="0"/>
              <a:t>52% Hispanic / Latino, 33% African American, 13% White</a:t>
            </a:r>
          </a:p>
          <a:p>
            <a:pPr lvl="1">
              <a:spcAft>
                <a:spcPts val="450"/>
              </a:spcAft>
            </a:pPr>
            <a:r>
              <a:rPr lang="en-US" sz="2200" dirty="0"/>
              <a:t>Mean age = 55 years; 67% female</a:t>
            </a:r>
          </a:p>
          <a:p>
            <a:pPr lvl="1">
              <a:spcAft>
                <a:spcPts val="450"/>
              </a:spcAft>
            </a:pPr>
            <a:r>
              <a:rPr lang="en-US" sz="2200" dirty="0"/>
              <a:t>48% had some high school or less; 45% HS degree, GED, or some college</a:t>
            </a:r>
          </a:p>
          <a:p>
            <a:pPr lvl="1">
              <a:spcAft>
                <a:spcPts val="450"/>
              </a:spcAft>
            </a:pPr>
            <a:r>
              <a:rPr lang="en-US" sz="2200" dirty="0"/>
              <a:t>55% unemployed / retired; 12% working PT; 13% working FT; 18% disabled</a:t>
            </a:r>
          </a:p>
          <a:p>
            <a:pPr lvl="1">
              <a:spcAft>
                <a:spcPts val="900"/>
              </a:spcAft>
            </a:pPr>
            <a:r>
              <a:rPr lang="en-US" sz="2200" dirty="0"/>
              <a:t>92% had a PCP</a:t>
            </a:r>
          </a:p>
          <a:p>
            <a:r>
              <a:rPr lang="en-US" sz="2800" b="1" u="sng" dirty="0"/>
              <a:t>Baseline A1C: 9.75%</a:t>
            </a:r>
            <a:r>
              <a:rPr lang="en-US" sz="2800" dirty="0"/>
              <a:t> (Control = 9.74%, Intervention = 9.75%)</a:t>
            </a:r>
          </a:p>
          <a:p>
            <a:pPr>
              <a:spcBef>
                <a:spcPts val="450"/>
              </a:spcBef>
            </a:pPr>
            <a:endParaRPr lang="en-US" sz="975" i="1" dirty="0"/>
          </a:p>
          <a:p>
            <a:pPr marL="0" indent="0">
              <a:buNone/>
            </a:pPr>
            <a:r>
              <a:rPr lang="en-US" sz="1350" i="1" dirty="0"/>
              <a:t>**Population characteristics indicate potential challenges with engagement and retention</a:t>
            </a:r>
          </a:p>
          <a:p>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97328D97-901C-401F-B3E4-FF6F73EB8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954" y="1692603"/>
            <a:ext cx="2657750" cy="3472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488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2" y="937570"/>
            <a:ext cx="7543800" cy="641933"/>
          </a:xfrm>
        </p:spPr>
        <p:txBody>
          <a:bodyPr/>
          <a:lstStyle/>
          <a:p>
            <a:r>
              <a:rPr lang="en-US" sz="3600" dirty="0"/>
              <a:t>Primary Six-Month Follow-up Results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0692450"/>
              </p:ext>
            </p:extLst>
          </p:nvPr>
        </p:nvGraphicFramePr>
        <p:xfrm>
          <a:off x="676400" y="1579502"/>
          <a:ext cx="7836446" cy="4094764"/>
        </p:xfrm>
        <a:graphic>
          <a:graphicData uri="http://schemas.openxmlformats.org/drawingml/2006/table">
            <a:tbl>
              <a:tblPr firstRow="1" bandRow="1">
                <a:tableStyleId>{5C22544A-7EE6-4342-B048-85BDC9FD1C3A}</a:tableStyleId>
              </a:tblPr>
              <a:tblGrid>
                <a:gridCol w="4041302">
                  <a:extLst>
                    <a:ext uri="{9D8B030D-6E8A-4147-A177-3AD203B41FA5}">
                      <a16:colId xmlns:a16="http://schemas.microsoft.com/office/drawing/2014/main" val="20000"/>
                    </a:ext>
                  </a:extLst>
                </a:gridCol>
                <a:gridCol w="1149698">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883446">
                  <a:extLst>
                    <a:ext uri="{9D8B030D-6E8A-4147-A177-3AD203B41FA5}">
                      <a16:colId xmlns:a16="http://schemas.microsoft.com/office/drawing/2014/main" val="20003"/>
                    </a:ext>
                  </a:extLst>
                </a:gridCol>
              </a:tblGrid>
              <a:tr h="274320">
                <a:tc>
                  <a:txBody>
                    <a:bodyPr/>
                    <a:lstStyle/>
                    <a:p>
                      <a:r>
                        <a:rPr lang="en-US" sz="1500" dirty="0">
                          <a:solidFill>
                            <a:schemeClr val="accent2"/>
                          </a:solidFill>
                        </a:rPr>
                        <a:t>Outcome</a:t>
                      </a:r>
                    </a:p>
                  </a:txBody>
                  <a:tcPr marL="68580" marR="68580" marT="34290" marB="34290"/>
                </a:tc>
                <a:tc>
                  <a:txBody>
                    <a:bodyPr/>
                    <a:lstStyle/>
                    <a:p>
                      <a:pPr algn="ctr"/>
                      <a:r>
                        <a:rPr lang="en-US" sz="1500" dirty="0">
                          <a:solidFill>
                            <a:schemeClr val="accent2"/>
                          </a:solidFill>
                        </a:rPr>
                        <a:t>Intervention</a:t>
                      </a:r>
                    </a:p>
                  </a:txBody>
                  <a:tcPr marL="68580" marR="68580" marT="34290" marB="34290"/>
                </a:tc>
                <a:tc>
                  <a:txBody>
                    <a:bodyPr/>
                    <a:lstStyle/>
                    <a:p>
                      <a:pPr algn="ctr"/>
                      <a:r>
                        <a:rPr lang="en-US" sz="1500" dirty="0">
                          <a:solidFill>
                            <a:schemeClr val="accent2"/>
                          </a:solidFill>
                        </a:rPr>
                        <a:t>Control</a:t>
                      </a:r>
                    </a:p>
                  </a:txBody>
                  <a:tcPr marL="68580" marR="68580" marT="34290" marB="34290"/>
                </a:tc>
                <a:tc>
                  <a:txBody>
                    <a:bodyPr/>
                    <a:lstStyle/>
                    <a:p>
                      <a:pPr algn="ctr"/>
                      <a:r>
                        <a:rPr lang="en-US" sz="1500" dirty="0">
                          <a:solidFill>
                            <a:schemeClr val="accent2"/>
                          </a:solidFill>
                        </a:rPr>
                        <a:t>RD / RR / p-value</a:t>
                      </a:r>
                    </a:p>
                  </a:txBody>
                  <a:tcPr marL="68580" marR="68580" marT="34290" marB="34290"/>
                </a:tc>
                <a:extLst>
                  <a:ext uri="{0D108BD9-81ED-4DB2-BD59-A6C34878D82A}">
                    <a16:rowId xmlns:a16="http://schemas.microsoft.com/office/drawing/2014/main" val="10000"/>
                  </a:ext>
                </a:extLst>
              </a:tr>
              <a:tr h="289006">
                <a:tc>
                  <a:txBody>
                    <a:bodyPr/>
                    <a:lstStyle/>
                    <a:p>
                      <a:r>
                        <a:rPr lang="en-US" sz="1500" b="0" dirty="0"/>
                        <a:t>HbA1c, mean</a:t>
                      </a:r>
                    </a:p>
                  </a:txBody>
                  <a:tcPr marL="68580" marR="68580" marT="34290" marB="34290"/>
                </a:tc>
                <a:tc>
                  <a:txBody>
                    <a:bodyPr/>
                    <a:lstStyle/>
                    <a:p>
                      <a:pPr algn="ctr"/>
                      <a:r>
                        <a:rPr lang="en-US" sz="1500" b="0" dirty="0"/>
                        <a:t>9.12</a:t>
                      </a:r>
                    </a:p>
                  </a:txBody>
                  <a:tcPr marL="68580" marR="68580" marT="34290" marB="34290"/>
                </a:tc>
                <a:tc>
                  <a:txBody>
                    <a:bodyPr/>
                    <a:lstStyle/>
                    <a:p>
                      <a:pPr algn="ctr"/>
                      <a:r>
                        <a:rPr lang="en-US" sz="1500" b="0" dirty="0"/>
                        <a:t>8.88</a:t>
                      </a:r>
                    </a:p>
                  </a:txBody>
                  <a:tcPr marL="68580" marR="68580" marT="34290" marB="34290"/>
                </a:tc>
                <a:tc>
                  <a:txBody>
                    <a:bodyPr/>
                    <a:lstStyle/>
                    <a:p>
                      <a:pPr algn="ctr"/>
                      <a:r>
                        <a:rPr lang="en-US" sz="1500" b="0" dirty="0">
                          <a:solidFill>
                            <a:schemeClr val="tx1"/>
                          </a:solidFill>
                        </a:rPr>
                        <a:t>RD: 0.24 (–0.09, 0.58)</a:t>
                      </a:r>
                    </a:p>
                  </a:txBody>
                  <a:tcPr marL="68580" marR="68580" marT="34290" marB="34290"/>
                </a:tc>
                <a:extLst>
                  <a:ext uri="{0D108BD9-81ED-4DB2-BD59-A6C34878D82A}">
                    <a16:rowId xmlns:a16="http://schemas.microsoft.com/office/drawing/2014/main" val="1197156780"/>
                  </a:ext>
                </a:extLst>
              </a:tr>
              <a:tr h="289006">
                <a:tc>
                  <a:txBody>
                    <a:bodyPr/>
                    <a:lstStyle/>
                    <a:p>
                      <a:r>
                        <a:rPr lang="en-US" sz="1500" b="1" dirty="0"/>
                        <a:t>Food insecure,</a:t>
                      </a:r>
                      <a:r>
                        <a:rPr lang="en-US" sz="1500" b="1" baseline="0" dirty="0"/>
                        <a:t> </a:t>
                      </a:r>
                      <a:r>
                        <a:rPr lang="en-US" sz="1500" b="1" dirty="0"/>
                        <a:t>% low or very low</a:t>
                      </a:r>
                    </a:p>
                  </a:txBody>
                  <a:tcPr marL="68580" marR="68580" marT="34290" marB="34290"/>
                </a:tc>
                <a:tc>
                  <a:txBody>
                    <a:bodyPr/>
                    <a:lstStyle/>
                    <a:p>
                      <a:pPr algn="ctr"/>
                      <a:r>
                        <a:rPr lang="en-US" sz="1500" b="1" dirty="0"/>
                        <a:t>60.0</a:t>
                      </a:r>
                    </a:p>
                  </a:txBody>
                  <a:tcPr marL="68580" marR="68580" marT="34290" marB="34290"/>
                </a:tc>
                <a:tc>
                  <a:txBody>
                    <a:bodyPr/>
                    <a:lstStyle/>
                    <a:p>
                      <a:pPr algn="ctr"/>
                      <a:r>
                        <a:rPr lang="en-US" sz="1500" b="1" dirty="0"/>
                        <a:t>69.4</a:t>
                      </a:r>
                    </a:p>
                  </a:txBody>
                  <a:tcPr marL="68580" marR="68580" marT="34290" marB="34290"/>
                </a:tc>
                <a:tc>
                  <a:txBody>
                    <a:bodyPr/>
                    <a:lstStyle/>
                    <a:p>
                      <a:pPr algn="ctr"/>
                      <a:r>
                        <a:rPr lang="en-US" sz="1500" b="1" dirty="0">
                          <a:solidFill>
                            <a:srgbClr val="00B050"/>
                          </a:solidFill>
                        </a:rPr>
                        <a:t>RR: 0.85 (0.73, 0.98)</a:t>
                      </a:r>
                    </a:p>
                  </a:txBody>
                  <a:tcPr marL="68580" marR="68580" marT="34290" marB="34290"/>
                </a:tc>
                <a:extLst>
                  <a:ext uri="{0D108BD9-81ED-4DB2-BD59-A6C34878D82A}">
                    <a16:rowId xmlns:a16="http://schemas.microsoft.com/office/drawing/2014/main" val="10001"/>
                  </a:ext>
                </a:extLst>
              </a:tr>
              <a:tr h="289006">
                <a:tc>
                  <a:txBody>
                    <a:bodyPr/>
                    <a:lstStyle/>
                    <a:p>
                      <a:r>
                        <a:rPr lang="en-US" sz="1500" b="1" dirty="0"/>
                        <a:t>F/V intake, mean servings per day</a:t>
                      </a:r>
                    </a:p>
                  </a:txBody>
                  <a:tcPr marL="68580" marR="68580" marT="34290" marB="34290"/>
                </a:tc>
                <a:tc>
                  <a:txBody>
                    <a:bodyPr/>
                    <a:lstStyle/>
                    <a:p>
                      <a:pPr algn="ctr"/>
                      <a:r>
                        <a:rPr lang="en-US" sz="1500" b="1" dirty="0"/>
                        <a:t>4.2</a:t>
                      </a:r>
                    </a:p>
                  </a:txBody>
                  <a:tcPr marL="68580" marR="68580" marT="34290" marB="34290"/>
                </a:tc>
                <a:tc>
                  <a:txBody>
                    <a:bodyPr/>
                    <a:lstStyle/>
                    <a:p>
                      <a:pPr algn="ctr"/>
                      <a:r>
                        <a:rPr lang="en-US" sz="1500" b="1" dirty="0"/>
                        <a:t>3.9</a:t>
                      </a:r>
                    </a:p>
                  </a:txBody>
                  <a:tcPr marL="68580" marR="68580" marT="34290" marB="34290"/>
                </a:tc>
                <a:tc>
                  <a:txBody>
                    <a:bodyPr/>
                    <a:lstStyle/>
                    <a:p>
                      <a:pPr algn="ctr"/>
                      <a:r>
                        <a:rPr lang="en-US" sz="1500" b="1" dirty="0">
                          <a:solidFill>
                            <a:srgbClr val="00B050"/>
                          </a:solidFill>
                        </a:rPr>
                        <a:t>p = .04</a:t>
                      </a:r>
                    </a:p>
                  </a:txBody>
                  <a:tcPr marL="68580" marR="68580" marT="34290" marB="34290"/>
                </a:tc>
                <a:extLst>
                  <a:ext uri="{0D108BD9-81ED-4DB2-BD59-A6C34878D82A}">
                    <a16:rowId xmlns:a16="http://schemas.microsoft.com/office/drawing/2014/main" val="10002"/>
                  </a:ext>
                </a:extLst>
              </a:tr>
              <a:tr h="289006">
                <a:tc>
                  <a:txBody>
                    <a:bodyPr/>
                    <a:lstStyle/>
                    <a:p>
                      <a:r>
                        <a:rPr lang="en-US" sz="1500" b="1" dirty="0"/>
                        <a:t>Food instability</a:t>
                      </a:r>
                      <a:r>
                        <a:rPr lang="en-US" sz="1500" b="1" baseline="0" dirty="0"/>
                        <a:t>*</a:t>
                      </a:r>
                      <a:r>
                        <a:rPr lang="en-US" sz="1500" b="1" dirty="0"/>
                        <a:t>, %</a:t>
                      </a:r>
                      <a:r>
                        <a:rPr lang="en-US" sz="1500" b="1" baseline="0" dirty="0"/>
                        <a:t> </a:t>
                      </a:r>
                      <a:r>
                        <a:rPr lang="en-US" sz="1500" b="1" dirty="0"/>
                        <a:t>responding affirmatively</a:t>
                      </a:r>
                    </a:p>
                  </a:txBody>
                  <a:tcPr marL="68580" marR="68580" marT="34290" marB="34290"/>
                </a:tc>
                <a:tc>
                  <a:txBody>
                    <a:bodyPr/>
                    <a:lstStyle/>
                    <a:p>
                      <a:pPr algn="ctr"/>
                      <a:r>
                        <a:rPr lang="en-US" sz="1500" b="1" dirty="0"/>
                        <a:t>54.9</a:t>
                      </a:r>
                    </a:p>
                  </a:txBody>
                  <a:tcPr marL="68580" marR="68580" marT="34290" marB="34290"/>
                </a:tc>
                <a:tc>
                  <a:txBody>
                    <a:bodyPr/>
                    <a:lstStyle/>
                    <a:p>
                      <a:pPr algn="ctr"/>
                      <a:r>
                        <a:rPr lang="en-US" sz="1500" b="1" dirty="0"/>
                        <a:t>69.4</a:t>
                      </a:r>
                    </a:p>
                  </a:txBody>
                  <a:tcPr marL="68580" marR="68580" marT="34290" marB="34290"/>
                </a:tc>
                <a:tc>
                  <a:txBody>
                    <a:bodyPr/>
                    <a:lstStyle/>
                    <a:p>
                      <a:pPr algn="ctr"/>
                      <a:r>
                        <a:rPr lang="en-US" sz="1500" b="1" dirty="0">
                          <a:solidFill>
                            <a:srgbClr val="00B050"/>
                          </a:solidFill>
                        </a:rPr>
                        <a:t>RR: 0.77 (0.64, 0.93)</a:t>
                      </a:r>
                    </a:p>
                  </a:txBody>
                  <a:tcPr marL="68580" marR="68580" marT="34290" marB="34290"/>
                </a:tc>
                <a:extLst>
                  <a:ext uri="{0D108BD9-81ED-4DB2-BD59-A6C34878D82A}">
                    <a16:rowId xmlns:a16="http://schemas.microsoft.com/office/drawing/2014/main" val="10003"/>
                  </a:ext>
                </a:extLst>
              </a:tr>
              <a:tr h="289006">
                <a:tc>
                  <a:txBody>
                    <a:bodyPr/>
                    <a:lstStyle/>
                    <a:p>
                      <a:r>
                        <a:rPr lang="en-US" sz="1500" b="1" dirty="0"/>
                        <a:t>Food/supply tradeoffs, dichotomous, %</a:t>
                      </a:r>
                    </a:p>
                  </a:txBody>
                  <a:tcPr marL="68580" marR="68580" marT="34290" marB="34290"/>
                </a:tc>
                <a:tc>
                  <a:txBody>
                    <a:bodyPr/>
                    <a:lstStyle/>
                    <a:p>
                      <a:pPr algn="ctr"/>
                      <a:r>
                        <a:rPr lang="en-US" sz="1500" b="1" dirty="0"/>
                        <a:t>31.9</a:t>
                      </a:r>
                    </a:p>
                  </a:txBody>
                  <a:tcPr marL="68580" marR="68580" marT="34290" marB="34290"/>
                </a:tc>
                <a:tc>
                  <a:txBody>
                    <a:bodyPr/>
                    <a:lstStyle/>
                    <a:p>
                      <a:pPr algn="ctr"/>
                      <a:r>
                        <a:rPr lang="en-US" sz="1500" b="1" dirty="0"/>
                        <a:t>68.1</a:t>
                      </a:r>
                    </a:p>
                  </a:txBody>
                  <a:tcPr marL="68580" marR="68580" marT="34290" marB="34290"/>
                </a:tc>
                <a:tc>
                  <a:txBody>
                    <a:bodyPr/>
                    <a:lstStyle/>
                    <a:p>
                      <a:pPr algn="ctr"/>
                      <a:r>
                        <a:rPr lang="en-US" sz="1500" b="1" dirty="0">
                          <a:solidFill>
                            <a:srgbClr val="00B050"/>
                          </a:solidFill>
                        </a:rPr>
                        <a:t>RR: 0.62 (0.40, 0.95)</a:t>
                      </a:r>
                    </a:p>
                  </a:txBody>
                  <a:tcPr marL="68580" marR="68580" marT="34290" marB="34290"/>
                </a:tc>
                <a:extLst>
                  <a:ext uri="{0D108BD9-81ED-4DB2-BD59-A6C34878D82A}">
                    <a16:rowId xmlns:a16="http://schemas.microsoft.com/office/drawing/2014/main" val="10004"/>
                  </a:ext>
                </a:extLst>
              </a:tr>
              <a:tr h="289006">
                <a:tc>
                  <a:txBody>
                    <a:bodyPr/>
                    <a:lstStyle/>
                    <a:p>
                      <a:r>
                        <a:rPr lang="en-US" sz="1500" dirty="0"/>
                        <a:t>Depressive symptoms, % w/severe or mod. severe</a:t>
                      </a:r>
                    </a:p>
                  </a:txBody>
                  <a:tcPr marL="68580" marR="68580" marT="34290" marB="34290"/>
                </a:tc>
                <a:tc>
                  <a:txBody>
                    <a:bodyPr/>
                    <a:lstStyle/>
                    <a:p>
                      <a:pPr algn="ctr"/>
                      <a:r>
                        <a:rPr lang="en-US" sz="1500" dirty="0"/>
                        <a:t>9.4</a:t>
                      </a:r>
                    </a:p>
                  </a:txBody>
                  <a:tcPr marL="68580" marR="68580" marT="34290" marB="34290"/>
                </a:tc>
                <a:tc>
                  <a:txBody>
                    <a:bodyPr/>
                    <a:lstStyle/>
                    <a:p>
                      <a:pPr algn="ctr"/>
                      <a:r>
                        <a:rPr lang="en-US" sz="1500" dirty="0"/>
                        <a:t>6.7</a:t>
                      </a:r>
                    </a:p>
                  </a:txBody>
                  <a:tcPr marL="68580" marR="68580" marT="34290" marB="34290"/>
                </a:tc>
                <a:tc>
                  <a:txBody>
                    <a:bodyPr/>
                    <a:lstStyle/>
                    <a:p>
                      <a:pPr algn="ctr"/>
                      <a:r>
                        <a:rPr lang="en-US" sz="1500" b="0" dirty="0">
                          <a:solidFill>
                            <a:schemeClr val="tx1"/>
                          </a:solidFill>
                        </a:rPr>
                        <a:t>RR: 1.18 (0.60, 2.32)</a:t>
                      </a:r>
                    </a:p>
                  </a:txBody>
                  <a:tcPr marL="68580" marR="68580" marT="34290" marB="34290"/>
                </a:tc>
                <a:extLst>
                  <a:ext uri="{0D108BD9-81ED-4DB2-BD59-A6C34878D82A}">
                    <a16:rowId xmlns:a16="http://schemas.microsoft.com/office/drawing/2014/main" val="10006"/>
                  </a:ext>
                </a:extLst>
              </a:tr>
              <a:tr h="289006">
                <a:tc>
                  <a:txBody>
                    <a:bodyPr/>
                    <a:lstStyle/>
                    <a:p>
                      <a:r>
                        <a:rPr lang="en-US" sz="1500" dirty="0"/>
                        <a:t>Diabetes distress, %</a:t>
                      </a:r>
                    </a:p>
                  </a:txBody>
                  <a:tcPr marL="68580" marR="68580" marT="34290" marB="34290"/>
                </a:tc>
                <a:tc>
                  <a:txBody>
                    <a:bodyPr/>
                    <a:lstStyle/>
                    <a:p>
                      <a:pPr algn="ctr"/>
                      <a:r>
                        <a:rPr lang="en-US" sz="1500" dirty="0"/>
                        <a:t>48.4</a:t>
                      </a:r>
                    </a:p>
                  </a:txBody>
                  <a:tcPr marL="68580" marR="68580" marT="34290" marB="34290"/>
                </a:tc>
                <a:tc>
                  <a:txBody>
                    <a:bodyPr/>
                    <a:lstStyle/>
                    <a:p>
                      <a:pPr algn="ctr"/>
                      <a:r>
                        <a:rPr lang="en-US" sz="1500" dirty="0"/>
                        <a:t>49.7</a:t>
                      </a:r>
                    </a:p>
                  </a:txBody>
                  <a:tcPr marL="68580" marR="68580" marT="34290" marB="34290"/>
                </a:tc>
                <a:tc>
                  <a:txBody>
                    <a:bodyPr/>
                    <a:lstStyle/>
                    <a:p>
                      <a:pPr algn="ctr"/>
                      <a:r>
                        <a:rPr lang="en-US" sz="1500" b="0" dirty="0">
                          <a:solidFill>
                            <a:schemeClr val="tx1"/>
                          </a:solidFill>
                        </a:rPr>
                        <a:t>RR: 0.98 (0.80, 1.2)</a:t>
                      </a:r>
                    </a:p>
                  </a:txBody>
                  <a:tcPr marL="68580" marR="68580" marT="34290" marB="34290"/>
                </a:tc>
                <a:extLst>
                  <a:ext uri="{0D108BD9-81ED-4DB2-BD59-A6C34878D82A}">
                    <a16:rowId xmlns:a16="http://schemas.microsoft.com/office/drawing/2014/main" val="10007"/>
                  </a:ext>
                </a:extLst>
              </a:tr>
              <a:tr h="289006">
                <a:tc>
                  <a:txBody>
                    <a:bodyPr/>
                    <a:lstStyle/>
                    <a:p>
                      <a:r>
                        <a:rPr lang="en-US" sz="1500" dirty="0"/>
                        <a:t>Medication non-adherence, % responding affirmatively</a:t>
                      </a:r>
                    </a:p>
                  </a:txBody>
                  <a:tcPr marL="68580" marR="68580" marT="34290" marB="34290"/>
                </a:tc>
                <a:tc>
                  <a:txBody>
                    <a:bodyPr/>
                    <a:lstStyle/>
                    <a:p>
                      <a:pPr algn="ctr"/>
                      <a:r>
                        <a:rPr lang="en-US" sz="1500" dirty="0"/>
                        <a:t>17.0</a:t>
                      </a:r>
                    </a:p>
                  </a:txBody>
                  <a:tcPr marL="68580" marR="68580" marT="34290" marB="34290"/>
                </a:tc>
                <a:tc>
                  <a:txBody>
                    <a:bodyPr/>
                    <a:lstStyle/>
                    <a:p>
                      <a:pPr algn="ctr"/>
                      <a:r>
                        <a:rPr lang="en-US" sz="1500" dirty="0"/>
                        <a:t>18.5</a:t>
                      </a:r>
                    </a:p>
                  </a:txBody>
                  <a:tcPr marL="68580" marR="68580" marT="34290" marB="34290"/>
                </a:tc>
                <a:tc>
                  <a:txBody>
                    <a:bodyPr/>
                    <a:lstStyle/>
                    <a:p>
                      <a:pPr algn="ctr"/>
                      <a:r>
                        <a:rPr lang="en-US" sz="1500" b="0" dirty="0">
                          <a:solidFill>
                            <a:schemeClr val="tx1"/>
                          </a:solidFill>
                        </a:rPr>
                        <a:t>RR: 0.88 (0.56,1.37)</a:t>
                      </a:r>
                    </a:p>
                  </a:txBody>
                  <a:tcPr marL="68580" marR="68580" marT="34290" marB="34290"/>
                </a:tc>
                <a:extLst>
                  <a:ext uri="{0D108BD9-81ED-4DB2-BD59-A6C34878D82A}">
                    <a16:rowId xmlns:a16="http://schemas.microsoft.com/office/drawing/2014/main" val="10008"/>
                  </a:ext>
                </a:extLst>
              </a:tr>
              <a:tr h="289006">
                <a:tc>
                  <a:txBody>
                    <a:bodyPr/>
                    <a:lstStyle/>
                    <a:p>
                      <a:r>
                        <a:rPr lang="en-US" sz="1500" dirty="0"/>
                        <a:t>Diabetes self-care, mean score (range 1-100)</a:t>
                      </a:r>
                    </a:p>
                  </a:txBody>
                  <a:tcPr marL="68580" marR="68580" marT="34290" marB="34290"/>
                </a:tc>
                <a:tc>
                  <a:txBody>
                    <a:bodyPr/>
                    <a:lstStyle/>
                    <a:p>
                      <a:pPr algn="ctr"/>
                      <a:r>
                        <a:rPr lang="en-US" sz="1500" dirty="0"/>
                        <a:t>76.3</a:t>
                      </a:r>
                    </a:p>
                  </a:txBody>
                  <a:tcPr marL="68580" marR="68580" marT="34290" marB="34290"/>
                </a:tc>
                <a:tc>
                  <a:txBody>
                    <a:bodyPr/>
                    <a:lstStyle/>
                    <a:p>
                      <a:pPr algn="ctr"/>
                      <a:r>
                        <a:rPr lang="en-US" sz="1500" dirty="0"/>
                        <a:t>75.5</a:t>
                      </a:r>
                    </a:p>
                  </a:txBody>
                  <a:tcPr marL="68580" marR="68580" marT="34290" marB="34290"/>
                </a:tc>
                <a:tc>
                  <a:txBody>
                    <a:bodyPr/>
                    <a:lstStyle/>
                    <a:p>
                      <a:pPr algn="ctr"/>
                      <a:r>
                        <a:rPr lang="en-US" sz="1500" b="0" dirty="0">
                          <a:solidFill>
                            <a:schemeClr val="tx1"/>
                          </a:solidFill>
                        </a:rPr>
                        <a:t>RD: </a:t>
                      </a:r>
                      <a:r>
                        <a:rPr lang="en-US" sz="1500" b="0" i="0" u="none" strike="noStrike" kern="1200" baseline="0" dirty="0">
                          <a:solidFill>
                            <a:schemeClr val="dk1"/>
                          </a:solidFill>
                          <a:latin typeface="+mn-lt"/>
                          <a:ea typeface="+mn-ea"/>
                          <a:cs typeface="+mn-cs"/>
                        </a:rPr>
                        <a:t>0.77 (–2.68, 4.21)</a:t>
                      </a:r>
                      <a:endParaRPr lang="en-US" sz="1500" b="0" dirty="0">
                        <a:solidFill>
                          <a:schemeClr val="tx1"/>
                        </a:solidFill>
                      </a:endParaRPr>
                    </a:p>
                  </a:txBody>
                  <a:tcPr marL="68580" marR="68580" marT="34290" marB="34290"/>
                </a:tc>
                <a:extLst>
                  <a:ext uri="{0D108BD9-81ED-4DB2-BD59-A6C34878D82A}">
                    <a16:rowId xmlns:a16="http://schemas.microsoft.com/office/drawing/2014/main" val="10009"/>
                  </a:ext>
                </a:extLst>
              </a:tr>
              <a:tr h="289006">
                <a:tc>
                  <a:txBody>
                    <a:bodyPr/>
                    <a:lstStyle/>
                    <a:p>
                      <a:r>
                        <a:rPr lang="en-US" sz="1500" dirty="0"/>
                        <a:t>Diabetes self-efficacy, mean (range 1-10)</a:t>
                      </a:r>
                    </a:p>
                  </a:txBody>
                  <a:tcPr marL="68580" marR="68580" marT="34290" marB="34290"/>
                </a:tc>
                <a:tc>
                  <a:txBody>
                    <a:bodyPr/>
                    <a:lstStyle/>
                    <a:p>
                      <a:pPr algn="ctr"/>
                      <a:r>
                        <a:rPr lang="en-US" sz="1500" dirty="0"/>
                        <a:t>7.4</a:t>
                      </a:r>
                    </a:p>
                  </a:txBody>
                  <a:tcPr marL="68580" marR="68580" marT="34290" marB="34290"/>
                </a:tc>
                <a:tc>
                  <a:txBody>
                    <a:bodyPr/>
                    <a:lstStyle/>
                    <a:p>
                      <a:pPr algn="ctr"/>
                      <a:r>
                        <a:rPr lang="en-US" sz="1500" dirty="0"/>
                        <a:t>7.2</a:t>
                      </a:r>
                    </a:p>
                  </a:txBody>
                  <a:tcPr marL="68580" marR="68580" marT="34290" marB="34290"/>
                </a:tc>
                <a:tc>
                  <a:txBody>
                    <a:bodyPr/>
                    <a:lstStyle/>
                    <a:p>
                      <a:pPr algn="ctr"/>
                      <a:r>
                        <a:rPr lang="en-US" sz="1500" b="0" dirty="0">
                          <a:solidFill>
                            <a:schemeClr val="tx1"/>
                          </a:solidFill>
                        </a:rPr>
                        <a:t>RD: </a:t>
                      </a:r>
                      <a:r>
                        <a:rPr lang="en-US" sz="1500" b="0" i="0" u="none" strike="noStrike" kern="1200" baseline="0" dirty="0">
                          <a:solidFill>
                            <a:schemeClr val="dk1"/>
                          </a:solidFill>
                          <a:latin typeface="+mn-lt"/>
                          <a:ea typeface="+mn-ea"/>
                          <a:cs typeface="+mn-cs"/>
                        </a:rPr>
                        <a:t>0.24 (–0.12, 0.61)</a:t>
                      </a:r>
                      <a:endParaRPr lang="en-US" sz="1500" b="0" dirty="0">
                        <a:solidFill>
                          <a:schemeClr val="tx1"/>
                        </a:solidFill>
                      </a:endParaRPr>
                    </a:p>
                  </a:txBody>
                  <a:tcPr marL="68580" marR="68580" marT="34290" marB="34290"/>
                </a:tc>
                <a:extLst>
                  <a:ext uri="{0D108BD9-81ED-4DB2-BD59-A6C34878D82A}">
                    <a16:rowId xmlns:a16="http://schemas.microsoft.com/office/drawing/2014/main" val="10010"/>
                  </a:ext>
                </a:extLst>
              </a:tr>
              <a:tr h="300004">
                <a:tc>
                  <a:txBody>
                    <a:bodyPr/>
                    <a:lstStyle/>
                    <a:p>
                      <a:r>
                        <a:rPr lang="en-US" sz="1500" dirty="0"/>
                        <a:t>Hypoglycemia, % self-reporting ≥ 1 severe event</a:t>
                      </a:r>
                    </a:p>
                  </a:txBody>
                  <a:tcPr marL="68580" marR="68580" marT="34290" marB="34290"/>
                </a:tc>
                <a:tc>
                  <a:txBody>
                    <a:bodyPr/>
                    <a:lstStyle/>
                    <a:p>
                      <a:pPr algn="ctr"/>
                      <a:r>
                        <a:rPr lang="en-US" sz="1500" dirty="0"/>
                        <a:t>11.8</a:t>
                      </a:r>
                    </a:p>
                  </a:txBody>
                  <a:tcPr marL="68580" marR="68580" marT="34290" marB="34290"/>
                </a:tc>
                <a:tc>
                  <a:txBody>
                    <a:bodyPr/>
                    <a:lstStyle/>
                    <a:p>
                      <a:pPr algn="ctr"/>
                      <a:r>
                        <a:rPr lang="en-US" sz="1500" dirty="0"/>
                        <a:t>11.0</a:t>
                      </a:r>
                    </a:p>
                  </a:txBody>
                  <a:tcPr marL="68580" marR="68580" marT="34290" marB="34290"/>
                </a:tc>
                <a:tc>
                  <a:txBody>
                    <a:bodyPr/>
                    <a:lstStyle/>
                    <a:p>
                      <a:pPr algn="ctr"/>
                      <a:r>
                        <a:rPr lang="en-US" sz="1500" b="0" dirty="0">
                          <a:solidFill>
                            <a:schemeClr val="tx1"/>
                          </a:solidFill>
                        </a:rPr>
                        <a:t>RR: </a:t>
                      </a:r>
                      <a:r>
                        <a:rPr lang="en-US" sz="1500" b="0" i="0" u="none" strike="noStrike" kern="1200" baseline="0" dirty="0">
                          <a:solidFill>
                            <a:schemeClr val="dk1"/>
                          </a:solidFill>
                          <a:latin typeface="+mn-lt"/>
                          <a:ea typeface="+mn-ea"/>
                          <a:cs typeface="+mn-cs"/>
                        </a:rPr>
                        <a:t>1.02 (0.56, 1.86)</a:t>
                      </a:r>
                      <a:endParaRPr lang="en-US" sz="1500" b="0" dirty="0">
                        <a:solidFill>
                          <a:schemeClr val="tx1"/>
                        </a:solidFill>
                      </a:endParaRPr>
                    </a:p>
                  </a:txBody>
                  <a:tcPr marL="68580" marR="68580" marT="34290" marB="34290"/>
                </a:tc>
                <a:extLst>
                  <a:ext uri="{0D108BD9-81ED-4DB2-BD59-A6C34878D82A}">
                    <a16:rowId xmlns:a16="http://schemas.microsoft.com/office/drawing/2014/main" val="10011"/>
                  </a:ext>
                </a:extLst>
              </a:tr>
              <a:tr h="289006">
                <a:tc>
                  <a:txBody>
                    <a:bodyPr/>
                    <a:lstStyle/>
                    <a:p>
                      <a:r>
                        <a:rPr lang="en-US" sz="1500" dirty="0"/>
                        <a:t>Food/med</a:t>
                      </a:r>
                      <a:r>
                        <a:rPr lang="en-US" sz="1500" baseline="0" dirty="0"/>
                        <a:t> tradeoffs, % </a:t>
                      </a:r>
                      <a:r>
                        <a:rPr lang="en-US" sz="1500" dirty="0"/>
                        <a:t>responding affirmatively</a:t>
                      </a:r>
                    </a:p>
                  </a:txBody>
                  <a:tcPr marL="68580" marR="68580" marT="34290" marB="34290"/>
                </a:tc>
                <a:tc>
                  <a:txBody>
                    <a:bodyPr/>
                    <a:lstStyle/>
                    <a:p>
                      <a:pPr algn="ctr"/>
                      <a:r>
                        <a:rPr lang="en-US" sz="1500" dirty="0"/>
                        <a:t>15.7</a:t>
                      </a:r>
                    </a:p>
                  </a:txBody>
                  <a:tcPr marL="68580" marR="68580" marT="34290" marB="34290"/>
                </a:tc>
                <a:tc>
                  <a:txBody>
                    <a:bodyPr/>
                    <a:lstStyle/>
                    <a:p>
                      <a:pPr algn="ctr"/>
                      <a:r>
                        <a:rPr lang="en-US" sz="1500" dirty="0"/>
                        <a:t>24.1</a:t>
                      </a:r>
                    </a:p>
                  </a:txBody>
                  <a:tcPr marL="68580" marR="68580" marT="34290" marB="34290"/>
                </a:tc>
                <a:tc>
                  <a:txBody>
                    <a:bodyPr/>
                    <a:lstStyle/>
                    <a:p>
                      <a:pPr algn="ctr"/>
                      <a:r>
                        <a:rPr lang="en-US" sz="1500" b="0" dirty="0">
                          <a:solidFill>
                            <a:schemeClr val="tx1"/>
                          </a:solidFill>
                        </a:rPr>
                        <a:t>RR: </a:t>
                      </a:r>
                      <a:r>
                        <a:rPr lang="en-US" sz="1500" b="0" i="0" u="none" strike="noStrike" kern="1200" baseline="0" dirty="0">
                          <a:solidFill>
                            <a:schemeClr val="dk1"/>
                          </a:solidFill>
                          <a:latin typeface="+mn-lt"/>
                          <a:ea typeface="+mn-ea"/>
                          <a:cs typeface="+mn-cs"/>
                        </a:rPr>
                        <a:t>0.70 (0.46,1.07)</a:t>
                      </a:r>
                      <a:endParaRPr lang="en-US" sz="1500" b="0" dirty="0">
                        <a:solidFill>
                          <a:schemeClr val="tx1"/>
                        </a:solidFill>
                      </a:endParaRPr>
                    </a:p>
                  </a:txBody>
                  <a:tcPr marL="68580" marR="68580" marT="34290" marB="34290"/>
                </a:tc>
                <a:extLst>
                  <a:ext uri="{0D108BD9-81ED-4DB2-BD59-A6C34878D82A}">
                    <a16:rowId xmlns:a16="http://schemas.microsoft.com/office/drawing/2014/main" val="10012"/>
                  </a:ext>
                </a:extLst>
              </a:tr>
            </a:tbl>
          </a:graphicData>
        </a:graphic>
      </p:graphicFrame>
      <p:sp>
        <p:nvSpPr>
          <p:cNvPr id="3" name="TextBox 2"/>
          <p:cNvSpPr txBox="1"/>
          <p:nvPr/>
        </p:nvSpPr>
        <p:spPr>
          <a:xfrm>
            <a:off x="609600" y="5638246"/>
            <a:ext cx="4367244" cy="230832"/>
          </a:xfrm>
          <a:prstGeom prst="rect">
            <a:avLst/>
          </a:prstGeom>
          <a:noFill/>
        </p:spPr>
        <p:txBody>
          <a:bodyPr wrap="square" rtlCol="0">
            <a:spAutoFit/>
          </a:bodyPr>
          <a:lstStyle/>
          <a:p>
            <a:r>
              <a:rPr lang="en-US" sz="900" dirty="0"/>
              <a:t>* “Do you ever run out of the food you need to take care of your diabetes?”</a:t>
            </a:r>
          </a:p>
        </p:txBody>
      </p:sp>
    </p:spTree>
    <p:extLst>
      <p:ext uri="{BB962C8B-B14F-4D97-AF65-F5344CB8AC3E}">
        <p14:creationId xmlns:p14="http://schemas.microsoft.com/office/powerpoint/2010/main" val="181516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Message #1</a:t>
            </a:r>
          </a:p>
        </p:txBody>
      </p:sp>
      <p:sp>
        <p:nvSpPr>
          <p:cNvPr id="3" name="Content Placeholder 2"/>
          <p:cNvSpPr>
            <a:spLocks noGrp="1"/>
          </p:cNvSpPr>
          <p:nvPr>
            <p:ph idx="1"/>
          </p:nvPr>
        </p:nvSpPr>
        <p:spPr>
          <a:xfrm>
            <a:off x="606167" y="3193522"/>
            <a:ext cx="7931667" cy="3131078"/>
          </a:xfrm>
        </p:spPr>
        <p:txBody>
          <a:bodyPr>
            <a:normAutofit/>
          </a:bodyPr>
          <a:lstStyle/>
          <a:p>
            <a:pPr>
              <a:spcBef>
                <a:spcPts val="450"/>
              </a:spcBef>
            </a:pPr>
            <a:r>
              <a:rPr lang="en-US" sz="2400" dirty="0"/>
              <a:t>Intervention was </a:t>
            </a:r>
            <a:r>
              <a:rPr lang="en-US" sz="2400" b="1" dirty="0"/>
              <a:t>most successful </a:t>
            </a:r>
            <a:r>
              <a:rPr lang="en-US" sz="2400" dirty="0"/>
              <a:t>in the primary domain of food bank work</a:t>
            </a:r>
          </a:p>
          <a:p>
            <a:pPr lvl="1"/>
            <a:r>
              <a:rPr lang="en-US" sz="2000" b="1" dirty="0"/>
              <a:t>Food security, F/V intake, food stability, tradeoffs</a:t>
            </a:r>
          </a:p>
          <a:p>
            <a:pPr lvl="1"/>
            <a:r>
              <a:rPr lang="en-US" sz="2000" u="sng" dirty="0"/>
              <a:t>First randomized evidence </a:t>
            </a:r>
            <a:r>
              <a:rPr lang="en-US" sz="2000" dirty="0"/>
              <a:t>of a food bank intervention’s effectiveness on these outcomes</a:t>
            </a:r>
          </a:p>
          <a:p>
            <a:pPr lvl="1"/>
            <a:r>
              <a:rPr lang="en-US" sz="2000" dirty="0"/>
              <a:t>Strong evidence that increasing access to healthier foods improves nutrition</a:t>
            </a:r>
          </a:p>
          <a:p>
            <a:pPr lvl="1"/>
            <a:r>
              <a:rPr lang="en-US" sz="2000" dirty="0"/>
              <a:t>Reduces need to adopt tradeoffs each month; high satisfaction</a:t>
            </a:r>
          </a:p>
          <a:p>
            <a:pPr lvl="1"/>
            <a:endParaRPr lang="en-US" dirty="0"/>
          </a:p>
        </p:txBody>
      </p:sp>
      <p:pic>
        <p:nvPicPr>
          <p:cNvPr id="6" name="Picture 5" descr="A close up of a map&#10;&#10;Description generated with high confidence">
            <a:extLst>
              <a:ext uri="{FF2B5EF4-FFF2-40B4-BE49-F238E27FC236}">
                <a16:creationId xmlns:a16="http://schemas.microsoft.com/office/drawing/2014/main" id="{00DD8551-68A8-442C-93D6-9BDD24661B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992" y="1229519"/>
            <a:ext cx="2634200" cy="1861502"/>
          </a:xfrm>
          <a:prstGeom prst="rect">
            <a:avLst/>
          </a:prstGeom>
          <a:ln w="12700">
            <a:solidFill>
              <a:srgbClr val="0070C0"/>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107F0ADE-94B3-429D-8E69-3ACCAF7A1DC7}"/>
              </a:ext>
            </a:extLst>
          </p:cNvPr>
          <p:cNvSpPr txBox="1"/>
          <p:nvPr/>
        </p:nvSpPr>
        <p:spPr>
          <a:xfrm>
            <a:off x="675464" y="1837104"/>
            <a:ext cx="5302265" cy="830997"/>
          </a:xfrm>
          <a:prstGeom prst="rect">
            <a:avLst/>
          </a:prstGeom>
          <a:noFill/>
        </p:spPr>
        <p:txBody>
          <a:bodyPr wrap="square" rtlCol="0">
            <a:spAutoFit/>
          </a:bodyPr>
          <a:lstStyle/>
          <a:p>
            <a:r>
              <a:rPr lang="en-US" sz="2400" b="1" dirty="0"/>
              <a:t>FAITH-DM improved food security and dietary intake in adults with diabetes </a:t>
            </a:r>
          </a:p>
        </p:txBody>
      </p:sp>
    </p:spTree>
    <p:extLst>
      <p:ext uri="{BB962C8B-B14F-4D97-AF65-F5344CB8AC3E}">
        <p14:creationId xmlns:p14="http://schemas.microsoft.com/office/powerpoint/2010/main" val="96624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Message #2</a:t>
            </a:r>
          </a:p>
        </p:txBody>
      </p:sp>
      <p:sp>
        <p:nvSpPr>
          <p:cNvPr id="3" name="Content Placeholder 2"/>
          <p:cNvSpPr>
            <a:spLocks noGrp="1"/>
          </p:cNvSpPr>
          <p:nvPr>
            <p:ph idx="1"/>
          </p:nvPr>
        </p:nvSpPr>
        <p:spPr>
          <a:xfrm>
            <a:off x="305000" y="1219200"/>
            <a:ext cx="7693019" cy="4675753"/>
          </a:xfrm>
        </p:spPr>
        <p:txBody>
          <a:bodyPr>
            <a:normAutofit fontScale="70000" lnSpcReduction="20000"/>
          </a:bodyPr>
          <a:lstStyle/>
          <a:p>
            <a:r>
              <a:rPr lang="en-US" sz="3400" b="1" dirty="0"/>
              <a:t>The intervention was not helpful enough to significantly lower A1Cs.  </a:t>
            </a:r>
            <a:r>
              <a:rPr lang="en-US" sz="3400" b="1" i="1" dirty="0"/>
              <a:t>Why not?</a:t>
            </a:r>
          </a:p>
          <a:p>
            <a:pPr>
              <a:spcBef>
                <a:spcPts val="0"/>
              </a:spcBef>
              <a:spcAft>
                <a:spcPts val="0"/>
              </a:spcAft>
            </a:pPr>
            <a:endParaRPr lang="en-US" sz="1650" dirty="0"/>
          </a:p>
          <a:p>
            <a:pPr lvl="1"/>
            <a:r>
              <a:rPr lang="en-US" sz="2900" dirty="0"/>
              <a:t>With mean baseline A1C of 9.75%, both groups improved after 6 months</a:t>
            </a:r>
          </a:p>
          <a:p>
            <a:pPr lvl="1"/>
            <a:r>
              <a:rPr lang="en-US" sz="2900" dirty="0"/>
              <a:t>A1Cs move slowly; robust clinical interventions may/may not move A1Cs in 6 months</a:t>
            </a:r>
          </a:p>
          <a:p>
            <a:pPr lvl="1"/>
            <a:r>
              <a:rPr lang="en-US" sz="2900" dirty="0"/>
              <a:t>Within the Intervention Group, </a:t>
            </a:r>
            <a:r>
              <a:rPr lang="en-US" sz="2900" b="1" i="1" dirty="0"/>
              <a:t>fully engaged </a:t>
            </a:r>
            <a:r>
              <a:rPr lang="en-US" sz="2900" dirty="0"/>
              <a:t>participants improved more than less engaged participants in the group [</a:t>
            </a:r>
            <a:r>
              <a:rPr lang="en-US" sz="2900" b="1" dirty="0">
                <a:solidFill>
                  <a:srgbClr val="00B050"/>
                </a:solidFill>
              </a:rPr>
              <a:t>8.67% vs. 9.23%, p=0.04</a:t>
            </a:r>
            <a:r>
              <a:rPr lang="en-US" sz="2900" dirty="0"/>
              <a:t>]</a:t>
            </a:r>
          </a:p>
          <a:p>
            <a:pPr lvl="2"/>
            <a:endParaRPr lang="en-US" sz="2600" dirty="0"/>
          </a:p>
          <a:p>
            <a:r>
              <a:rPr lang="en-US" sz="3400" dirty="0"/>
              <a:t>Other possibilities?</a:t>
            </a:r>
          </a:p>
          <a:p>
            <a:pPr lvl="1"/>
            <a:r>
              <a:rPr lang="en-US" dirty="0"/>
              <a:t>Enrolling in the study affected both groups (control group influenced by study entry)?</a:t>
            </a:r>
          </a:p>
          <a:p>
            <a:pPr lvl="1"/>
            <a:r>
              <a:rPr lang="en-US" dirty="0"/>
              <a:t>Carbohydrate increased as result of additional project food (need for medication titration)?</a:t>
            </a:r>
          </a:p>
          <a:p>
            <a:endParaRPr lang="en-US" dirty="0"/>
          </a:p>
          <a:p>
            <a:pPr marL="0" indent="0">
              <a:buNone/>
            </a:pPr>
            <a:endParaRPr lang="en-US" dirty="0"/>
          </a:p>
        </p:txBody>
      </p:sp>
      <p:pic>
        <p:nvPicPr>
          <p:cNvPr id="5" name="Picture 4" descr="A picture containing object&#10;&#10;Description generated with very high confidence">
            <a:extLst>
              <a:ext uri="{FF2B5EF4-FFF2-40B4-BE49-F238E27FC236}">
                <a16:creationId xmlns:a16="http://schemas.microsoft.com/office/drawing/2014/main" id="{2D8CBC4F-0150-437F-9B67-38E3020CF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0956" y="1051252"/>
            <a:ext cx="900168" cy="1211135"/>
          </a:xfrm>
          <a:prstGeom prst="rect">
            <a:avLst/>
          </a:prstGeom>
        </p:spPr>
      </p:pic>
    </p:spTree>
    <p:extLst>
      <p:ext uri="{BB962C8B-B14F-4D97-AF65-F5344CB8AC3E}">
        <p14:creationId xmlns:p14="http://schemas.microsoft.com/office/powerpoint/2010/main" val="2194960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Message #3 - #4</a:t>
            </a:r>
          </a:p>
        </p:txBody>
      </p:sp>
      <p:sp>
        <p:nvSpPr>
          <p:cNvPr id="3" name="Content Placeholder 2"/>
          <p:cNvSpPr>
            <a:spLocks noGrp="1"/>
          </p:cNvSpPr>
          <p:nvPr>
            <p:ph idx="1"/>
          </p:nvPr>
        </p:nvSpPr>
        <p:spPr>
          <a:xfrm>
            <a:off x="609600" y="1219200"/>
            <a:ext cx="5842781" cy="5287962"/>
          </a:xfrm>
        </p:spPr>
        <p:txBody>
          <a:bodyPr>
            <a:noAutofit/>
          </a:bodyPr>
          <a:lstStyle/>
          <a:p>
            <a:pPr marL="0" indent="0">
              <a:spcBef>
                <a:spcPts val="0"/>
              </a:spcBef>
              <a:spcAft>
                <a:spcPts val="0"/>
              </a:spcAft>
              <a:buNone/>
            </a:pPr>
            <a:endParaRPr lang="en-US" sz="900" b="1" u="sng" dirty="0"/>
          </a:p>
          <a:p>
            <a:pPr>
              <a:spcBef>
                <a:spcPts val="0"/>
              </a:spcBef>
            </a:pPr>
            <a:r>
              <a:rPr lang="en-US" sz="2400" b="1" dirty="0"/>
              <a:t>Healthcare needs to invest in partnerships with food banks to reach highly vulnerable populations</a:t>
            </a:r>
          </a:p>
          <a:p>
            <a:pPr lvl="1"/>
            <a:r>
              <a:rPr lang="en-US" sz="2000" dirty="0"/>
              <a:t>Food banks can address food security and nutrition needs</a:t>
            </a:r>
          </a:p>
          <a:p>
            <a:pPr lvl="1">
              <a:spcAft>
                <a:spcPts val="450"/>
              </a:spcAft>
            </a:pPr>
            <a:r>
              <a:rPr lang="en-US" sz="2000" dirty="0"/>
              <a:t>Healthcare needs to better engage with patients to deliver clinical care</a:t>
            </a:r>
          </a:p>
          <a:p>
            <a:r>
              <a:rPr lang="en-US" sz="2400" b="1" dirty="0"/>
              <a:t>Tighter linkages and feedback loops are needed</a:t>
            </a:r>
          </a:p>
          <a:p>
            <a:pPr lvl="1"/>
            <a:r>
              <a:rPr lang="en-US" sz="2000" dirty="0"/>
              <a:t>Food banks can not alone shoulder the burden of improving clinical outcomes for (diabetes) patients </a:t>
            </a:r>
          </a:p>
          <a:p>
            <a:pPr lvl="1"/>
            <a:r>
              <a:rPr lang="en-US" sz="2000" dirty="0"/>
              <a:t>Increased access to nutritious foods may be critical for effective diabetes management, but that increased access on its own is not enough</a:t>
            </a:r>
          </a:p>
          <a:p>
            <a:endParaRPr lang="en-US" dirty="0"/>
          </a:p>
        </p:txBody>
      </p:sp>
      <p:pic>
        <p:nvPicPr>
          <p:cNvPr id="5" name="Picture 4">
            <a:extLst>
              <a:ext uri="{FF2B5EF4-FFF2-40B4-BE49-F238E27FC236}">
                <a16:creationId xmlns:a16="http://schemas.microsoft.com/office/drawing/2014/main" id="{2C47C23D-F2F3-4ACD-A8F1-6538C2056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295400"/>
            <a:ext cx="2946399" cy="1312467"/>
          </a:xfrm>
          <a:prstGeom prst="rect">
            <a:avLst/>
          </a:prstGeom>
          <a:ln>
            <a:solidFill>
              <a:srgbClr val="0070C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3730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431E5-D6A4-4C89-84CC-8D10D8386815}"/>
              </a:ext>
            </a:extLst>
          </p:cNvPr>
          <p:cNvSpPr>
            <a:spLocks noGrp="1"/>
          </p:cNvSpPr>
          <p:nvPr>
            <p:ph type="title"/>
          </p:nvPr>
        </p:nvSpPr>
        <p:spPr>
          <a:xfrm>
            <a:off x="381000" y="757237"/>
            <a:ext cx="8229600" cy="1143000"/>
          </a:xfrm>
        </p:spPr>
        <p:txBody>
          <a:bodyPr/>
          <a:lstStyle/>
          <a:p>
            <a:r>
              <a:rPr lang="en-US" sz="4000" i="1" dirty="0"/>
              <a:t>Feeding America </a:t>
            </a:r>
            <a:r>
              <a:rPr lang="en-US" sz="4000" dirty="0"/>
              <a:t>Diabetes Prevention Pilot in Food Banks</a:t>
            </a:r>
          </a:p>
        </p:txBody>
      </p:sp>
      <p:pic>
        <p:nvPicPr>
          <p:cNvPr id="4" name="Content Placeholder 3">
            <a:extLst>
              <a:ext uri="{FF2B5EF4-FFF2-40B4-BE49-F238E27FC236}">
                <a16:creationId xmlns:a16="http://schemas.microsoft.com/office/drawing/2014/main" id="{D0D03A64-C1BC-49A3-8653-9596F4BF7936}"/>
              </a:ext>
            </a:extLst>
          </p:cNvPr>
          <p:cNvPicPr>
            <a:picLocks noGrp="1" noChangeAspect="1"/>
          </p:cNvPicPr>
          <p:nvPr>
            <p:ph idx="1"/>
          </p:nvPr>
        </p:nvPicPr>
        <p:blipFill>
          <a:blip r:embed="rId2"/>
          <a:stretch>
            <a:fillRect/>
          </a:stretch>
        </p:blipFill>
        <p:spPr>
          <a:xfrm>
            <a:off x="228600" y="1593326"/>
            <a:ext cx="1965968" cy="1151126"/>
          </a:xfrm>
          <a:prstGeom prst="rect">
            <a:avLst/>
          </a:prstGeom>
        </p:spPr>
      </p:pic>
      <p:pic>
        <p:nvPicPr>
          <p:cNvPr id="5" name="Picture 4">
            <a:extLst>
              <a:ext uri="{FF2B5EF4-FFF2-40B4-BE49-F238E27FC236}">
                <a16:creationId xmlns:a16="http://schemas.microsoft.com/office/drawing/2014/main" id="{291DAC0C-1DE5-48E6-BA51-D2E4664D34C8}"/>
              </a:ext>
            </a:extLst>
          </p:cNvPr>
          <p:cNvPicPr>
            <a:picLocks noChangeAspect="1"/>
          </p:cNvPicPr>
          <p:nvPr/>
        </p:nvPicPr>
        <p:blipFill>
          <a:blip r:embed="rId3"/>
          <a:stretch>
            <a:fillRect/>
          </a:stretch>
        </p:blipFill>
        <p:spPr>
          <a:xfrm>
            <a:off x="2438400" y="2006712"/>
            <a:ext cx="3113270" cy="746332"/>
          </a:xfrm>
          <a:prstGeom prst="rect">
            <a:avLst/>
          </a:prstGeom>
        </p:spPr>
      </p:pic>
      <p:pic>
        <p:nvPicPr>
          <p:cNvPr id="6" name="Picture 5">
            <a:extLst>
              <a:ext uri="{FF2B5EF4-FFF2-40B4-BE49-F238E27FC236}">
                <a16:creationId xmlns:a16="http://schemas.microsoft.com/office/drawing/2014/main" id="{66055B3F-4910-4B03-B674-1791BE4F130E}"/>
              </a:ext>
            </a:extLst>
          </p:cNvPr>
          <p:cNvPicPr>
            <a:picLocks noChangeAspect="1"/>
          </p:cNvPicPr>
          <p:nvPr/>
        </p:nvPicPr>
        <p:blipFill>
          <a:blip r:embed="rId4"/>
          <a:stretch>
            <a:fillRect/>
          </a:stretch>
        </p:blipFill>
        <p:spPr>
          <a:xfrm>
            <a:off x="5757612" y="2015304"/>
            <a:ext cx="3102596" cy="729148"/>
          </a:xfrm>
          <a:prstGeom prst="rect">
            <a:avLst/>
          </a:prstGeom>
        </p:spPr>
      </p:pic>
      <p:pic>
        <p:nvPicPr>
          <p:cNvPr id="11" name="Picture 10">
            <a:extLst>
              <a:ext uri="{FF2B5EF4-FFF2-40B4-BE49-F238E27FC236}">
                <a16:creationId xmlns:a16="http://schemas.microsoft.com/office/drawing/2014/main" id="{9DDB9923-1C8A-4B91-9D91-FA9051E70E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3276600"/>
            <a:ext cx="5126408" cy="3020919"/>
          </a:xfrm>
          <a:prstGeom prst="rect">
            <a:avLst/>
          </a:prstGeom>
        </p:spPr>
      </p:pic>
      <p:pic>
        <p:nvPicPr>
          <p:cNvPr id="13" name="Picture 12">
            <a:extLst>
              <a:ext uri="{FF2B5EF4-FFF2-40B4-BE49-F238E27FC236}">
                <a16:creationId xmlns:a16="http://schemas.microsoft.com/office/drawing/2014/main" id="{7DD3A805-CF7A-44A5-828F-DFADC5453B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52400" y="3505200"/>
            <a:ext cx="3657600" cy="2743200"/>
          </a:xfrm>
          <a:prstGeom prst="rect">
            <a:avLst/>
          </a:prstGeom>
        </p:spPr>
      </p:pic>
    </p:spTree>
    <p:extLst>
      <p:ext uri="{BB962C8B-B14F-4D97-AF65-F5344CB8AC3E}">
        <p14:creationId xmlns:p14="http://schemas.microsoft.com/office/powerpoint/2010/main" val="275926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Outline of the Talk</a:t>
            </a:r>
          </a:p>
        </p:txBody>
      </p:sp>
      <p:sp>
        <p:nvSpPr>
          <p:cNvPr id="3" name="Content Placeholder 2"/>
          <p:cNvSpPr>
            <a:spLocks noGrp="1"/>
          </p:cNvSpPr>
          <p:nvPr>
            <p:ph idx="1"/>
          </p:nvPr>
        </p:nvSpPr>
        <p:spPr>
          <a:xfrm>
            <a:off x="457200" y="1600200"/>
            <a:ext cx="8382000" cy="4525963"/>
          </a:xfrm>
        </p:spPr>
        <p:txBody>
          <a:bodyPr/>
          <a:lstStyle/>
          <a:p>
            <a:r>
              <a:rPr lang="en-US" dirty="0"/>
              <a:t>Interventions addressing community-clinic linkages</a:t>
            </a:r>
          </a:p>
          <a:p>
            <a:pPr lvl="1"/>
            <a:r>
              <a:rPr lang="en-US" dirty="0"/>
              <a:t>Team approach using ancillary care providers- </a:t>
            </a:r>
            <a:r>
              <a:rPr lang="en-US" i="1" dirty="0"/>
              <a:t>Project Sugar 2</a:t>
            </a:r>
          </a:p>
          <a:p>
            <a:pPr lvl="1"/>
            <a:r>
              <a:rPr lang="en-US" dirty="0"/>
              <a:t>Accountable Health Communities</a:t>
            </a:r>
          </a:p>
          <a:p>
            <a:pPr lvl="1"/>
            <a:r>
              <a:rPr lang="en-US" dirty="0"/>
              <a:t>Community-based settings with linkage or referral to evidenced-based services- </a:t>
            </a:r>
            <a:r>
              <a:rPr lang="en-US" i="1" dirty="0"/>
              <a:t>Feeding America </a:t>
            </a:r>
            <a:r>
              <a:rPr lang="en-US" dirty="0"/>
              <a:t>FAITH DM &amp; DPP projects</a:t>
            </a:r>
          </a:p>
          <a:p>
            <a:r>
              <a:rPr lang="en-US" dirty="0"/>
              <a:t>Interventions at the community-level</a:t>
            </a:r>
          </a:p>
          <a:p>
            <a:endParaRPr lang="en-US" dirty="0"/>
          </a:p>
        </p:txBody>
      </p:sp>
    </p:spTree>
    <p:extLst>
      <p:ext uri="{BB962C8B-B14F-4D97-AF65-F5344CB8AC3E}">
        <p14:creationId xmlns:p14="http://schemas.microsoft.com/office/powerpoint/2010/main" val="1559723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Diabetes Prevention Pilot Project </a:t>
            </a:r>
            <a:r>
              <a:rPr lang="en-US" sz="2800" dirty="0"/>
              <a:t>(2017-2019)</a:t>
            </a:r>
          </a:p>
        </p:txBody>
      </p:sp>
      <p:sp>
        <p:nvSpPr>
          <p:cNvPr id="3" name="Content Placeholder 2"/>
          <p:cNvSpPr>
            <a:spLocks noGrp="1"/>
          </p:cNvSpPr>
          <p:nvPr>
            <p:ph idx="1"/>
          </p:nvPr>
        </p:nvSpPr>
        <p:spPr>
          <a:xfrm>
            <a:off x="457200" y="1371600"/>
            <a:ext cx="8229600" cy="4525963"/>
          </a:xfrm>
        </p:spPr>
        <p:txBody>
          <a:bodyPr/>
          <a:lstStyle/>
          <a:p>
            <a:r>
              <a:rPr lang="en-US" sz="2800" dirty="0"/>
              <a:t>2-year project funded by Cargill</a:t>
            </a:r>
          </a:p>
          <a:p>
            <a:endParaRPr lang="en-US" sz="2800" dirty="0"/>
          </a:p>
          <a:p>
            <a:r>
              <a:rPr lang="en-US" sz="2800" i="1" dirty="0"/>
              <a:t>How can food banks best support adults at high risk for diabetes through providing healthy supplemental food and making referrals to healthcare and community-based Diabetes Prevention Programs?</a:t>
            </a:r>
          </a:p>
          <a:p>
            <a:endParaRPr lang="en-US" sz="2800" i="1" dirty="0"/>
          </a:p>
          <a:p>
            <a:r>
              <a:rPr lang="en-US" sz="2800" dirty="0"/>
              <a:t>Focus on food and partnerships (healthcare and DPPs)</a:t>
            </a:r>
          </a:p>
          <a:p>
            <a:endParaRPr lang="en-US" sz="2800" dirty="0"/>
          </a:p>
        </p:txBody>
      </p:sp>
    </p:spTree>
    <p:extLst>
      <p:ext uri="{BB962C8B-B14F-4D97-AF65-F5344CB8AC3E}">
        <p14:creationId xmlns:p14="http://schemas.microsoft.com/office/powerpoint/2010/main" val="214097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AD4501-FA49-492D-9A3A-88FB0C30E670}"/>
              </a:ext>
            </a:extLst>
          </p:cNvPr>
          <p:cNvPicPr>
            <a:picLocks noChangeAspect="1"/>
          </p:cNvPicPr>
          <p:nvPr/>
        </p:nvPicPr>
        <p:blipFill>
          <a:blip r:embed="rId2"/>
          <a:stretch>
            <a:fillRect/>
          </a:stretch>
        </p:blipFill>
        <p:spPr>
          <a:xfrm>
            <a:off x="2895600" y="0"/>
            <a:ext cx="5434561" cy="6858000"/>
          </a:xfrm>
          <a:prstGeom prst="rect">
            <a:avLst/>
          </a:prstGeom>
        </p:spPr>
      </p:pic>
    </p:spTree>
    <p:extLst>
      <p:ext uri="{BB962C8B-B14F-4D97-AF65-F5344CB8AC3E}">
        <p14:creationId xmlns:p14="http://schemas.microsoft.com/office/powerpoint/2010/main" val="3502466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70A5-C909-493C-84E0-08C6F3A43313}"/>
              </a:ext>
            </a:extLst>
          </p:cNvPr>
          <p:cNvSpPr>
            <a:spLocks noGrp="1"/>
          </p:cNvSpPr>
          <p:nvPr>
            <p:ph type="title"/>
          </p:nvPr>
        </p:nvSpPr>
        <p:spPr>
          <a:xfrm>
            <a:off x="457200" y="702020"/>
            <a:ext cx="8229600" cy="1143000"/>
          </a:xfrm>
        </p:spPr>
        <p:txBody>
          <a:bodyPr/>
          <a:lstStyle/>
          <a:p>
            <a:r>
              <a:rPr lang="en-US" sz="3600" dirty="0"/>
              <a:t>Key Implementation Messages </a:t>
            </a:r>
            <a:br>
              <a:rPr lang="en-US" sz="3600" dirty="0"/>
            </a:br>
            <a:r>
              <a:rPr lang="en-US" sz="3600" dirty="0"/>
              <a:t>from the Field</a:t>
            </a:r>
          </a:p>
        </p:txBody>
      </p:sp>
      <p:sp>
        <p:nvSpPr>
          <p:cNvPr id="3" name="Content Placeholder 2">
            <a:extLst>
              <a:ext uri="{FF2B5EF4-FFF2-40B4-BE49-F238E27FC236}">
                <a16:creationId xmlns:a16="http://schemas.microsoft.com/office/drawing/2014/main" id="{20A20BDF-B135-4B55-A012-AD5AD5F6883D}"/>
              </a:ext>
            </a:extLst>
          </p:cNvPr>
          <p:cNvSpPr>
            <a:spLocks noGrp="1"/>
          </p:cNvSpPr>
          <p:nvPr>
            <p:ph idx="1"/>
          </p:nvPr>
        </p:nvSpPr>
        <p:spPr>
          <a:xfrm>
            <a:off x="457200" y="1845020"/>
            <a:ext cx="8229600" cy="4525963"/>
          </a:xfrm>
        </p:spPr>
        <p:txBody>
          <a:bodyPr/>
          <a:lstStyle/>
          <a:p>
            <a:r>
              <a:rPr lang="en-US" dirty="0"/>
              <a:t>Demand for prediabetes screening and services is high</a:t>
            </a:r>
          </a:p>
          <a:p>
            <a:endParaRPr lang="en-US" dirty="0"/>
          </a:p>
          <a:p>
            <a:r>
              <a:rPr lang="en-US" dirty="0"/>
              <a:t>DPP model has excellent reach in identifying high-risk, vulnerable populations</a:t>
            </a:r>
          </a:p>
          <a:p>
            <a:endParaRPr lang="en-US" dirty="0"/>
          </a:p>
          <a:p>
            <a:r>
              <a:rPr lang="en-US" dirty="0"/>
              <a:t>Implementation challenges- working with community organizations for referral</a:t>
            </a:r>
          </a:p>
        </p:txBody>
      </p:sp>
    </p:spTree>
    <p:extLst>
      <p:ext uri="{BB962C8B-B14F-4D97-AF65-F5344CB8AC3E}">
        <p14:creationId xmlns:p14="http://schemas.microsoft.com/office/powerpoint/2010/main" val="782485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1467" y="2133600"/>
            <a:ext cx="7247467" cy="1143000"/>
          </a:xfrm>
        </p:spPr>
        <p:txBody>
          <a:bodyPr/>
          <a:lstStyle/>
          <a:p>
            <a:pPr algn="l" eaLnBrk="1" hangingPunct="1"/>
            <a:r>
              <a:rPr lang="en-US" dirty="0"/>
              <a:t>Interventions at </a:t>
            </a:r>
            <a:r>
              <a:rPr lang="en-US"/>
              <a:t>the community-level</a:t>
            </a:r>
            <a:endParaRPr lang="en-US" dirty="0"/>
          </a:p>
        </p:txBody>
      </p:sp>
    </p:spTree>
    <p:extLst>
      <p:ext uri="{BB962C8B-B14F-4D97-AF65-F5344CB8AC3E}">
        <p14:creationId xmlns:p14="http://schemas.microsoft.com/office/powerpoint/2010/main" val="2099886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48618" y="2035469"/>
            <a:ext cx="2286000" cy="784830"/>
          </a:xfrm>
          <a:prstGeom prst="rect">
            <a:avLst/>
          </a:prstGeom>
          <a:noFill/>
          <a:ln w="9525">
            <a:noFill/>
            <a:miter lim="800000"/>
            <a:headEnd/>
            <a:tailEnd/>
          </a:ln>
        </p:spPr>
        <p:txBody>
          <a:bodyPr wrap="square" lIns="91440" tIns="45720" rIns="91440" bIns="45720">
            <a:spAutoFit/>
          </a:bodyPr>
          <a:lstStyle/>
          <a:p>
            <a:r>
              <a:rPr lang="en-US" sz="1500" i="1" dirty="0">
                <a:solidFill>
                  <a:schemeClr val="bg1">
                    <a:lumMod val="65000"/>
                  </a:schemeClr>
                </a:solidFill>
              </a:rPr>
              <a:t>Residential segregation</a:t>
            </a:r>
          </a:p>
          <a:p>
            <a:r>
              <a:rPr lang="en-US" sz="1500" i="1" dirty="0">
                <a:solidFill>
                  <a:schemeClr val="bg1">
                    <a:lumMod val="65000"/>
                  </a:schemeClr>
                </a:solidFill>
              </a:rPr>
              <a:t>by race/ethnicity and </a:t>
            </a:r>
          </a:p>
          <a:p>
            <a:r>
              <a:rPr lang="en-US" sz="1500" i="1" dirty="0">
                <a:solidFill>
                  <a:schemeClr val="bg1">
                    <a:lumMod val="65000"/>
                  </a:schemeClr>
                </a:solidFill>
              </a:rPr>
              <a:t>socioeconomic position</a:t>
            </a:r>
          </a:p>
        </p:txBody>
      </p:sp>
      <p:sp>
        <p:nvSpPr>
          <p:cNvPr id="2051" name="Text Box 5"/>
          <p:cNvSpPr txBox="1">
            <a:spLocks noChangeArrowheads="1"/>
          </p:cNvSpPr>
          <p:nvPr/>
        </p:nvSpPr>
        <p:spPr bwMode="auto">
          <a:xfrm>
            <a:off x="533400" y="3581400"/>
            <a:ext cx="1447800" cy="784830"/>
          </a:xfrm>
          <a:prstGeom prst="rect">
            <a:avLst/>
          </a:prstGeom>
          <a:noFill/>
          <a:ln w="9525">
            <a:noFill/>
            <a:miter lim="800000"/>
            <a:headEnd/>
            <a:tailEnd/>
          </a:ln>
        </p:spPr>
        <p:txBody>
          <a:bodyPr lIns="91440" tIns="45720" rIns="91440" bIns="45720">
            <a:spAutoFit/>
          </a:bodyPr>
          <a:lstStyle/>
          <a:p>
            <a:r>
              <a:rPr lang="en-US" sz="1500" i="1" dirty="0">
                <a:solidFill>
                  <a:schemeClr val="bg1">
                    <a:lumMod val="65000"/>
                  </a:schemeClr>
                </a:solidFill>
              </a:rPr>
              <a:t>Inequalities in </a:t>
            </a:r>
          </a:p>
          <a:p>
            <a:r>
              <a:rPr lang="en-US" sz="1500" i="1" dirty="0">
                <a:solidFill>
                  <a:schemeClr val="bg1">
                    <a:lumMod val="65000"/>
                  </a:schemeClr>
                </a:solidFill>
              </a:rPr>
              <a:t>resource </a:t>
            </a:r>
          </a:p>
          <a:p>
            <a:r>
              <a:rPr lang="en-US" sz="1500" i="1" dirty="0">
                <a:solidFill>
                  <a:schemeClr val="bg1">
                    <a:lumMod val="65000"/>
                  </a:schemeClr>
                </a:solidFill>
              </a:rPr>
              <a:t>distribution</a:t>
            </a:r>
          </a:p>
        </p:txBody>
      </p:sp>
      <p:sp>
        <p:nvSpPr>
          <p:cNvPr id="2052" name="Text Box 6"/>
          <p:cNvSpPr txBox="1">
            <a:spLocks noChangeArrowheads="1"/>
          </p:cNvSpPr>
          <p:nvPr/>
        </p:nvSpPr>
        <p:spPr bwMode="auto">
          <a:xfrm>
            <a:off x="2677953" y="1101486"/>
            <a:ext cx="3511089" cy="1246495"/>
          </a:xfrm>
          <a:prstGeom prst="rect">
            <a:avLst/>
          </a:prstGeom>
          <a:noFill/>
          <a:ln w="9525">
            <a:noFill/>
            <a:miter lim="800000"/>
            <a:headEnd/>
            <a:tailEnd/>
          </a:ln>
        </p:spPr>
        <p:txBody>
          <a:bodyPr wrap="none" lIns="91440" tIns="45720" rIns="91440" bIns="45720">
            <a:spAutoFit/>
          </a:bodyPr>
          <a:lstStyle/>
          <a:p>
            <a:r>
              <a:rPr lang="en-US" sz="1500" b="1" dirty="0"/>
              <a:t>Neighborhood physical environments</a:t>
            </a:r>
          </a:p>
          <a:p>
            <a:r>
              <a:rPr lang="en-US" sz="1500" dirty="0"/>
              <a:t>    Housing and business development         </a:t>
            </a:r>
          </a:p>
          <a:p>
            <a:r>
              <a:rPr lang="en-US" sz="1500" dirty="0"/>
              <a:t>    Food store resources</a:t>
            </a:r>
          </a:p>
          <a:p>
            <a:r>
              <a:rPr lang="en-US" sz="1500" dirty="0"/>
              <a:t>    Parks/Recreational facilities</a:t>
            </a:r>
          </a:p>
          <a:p>
            <a:r>
              <a:rPr lang="en-US" sz="1500" dirty="0"/>
              <a:t>    Aesthetic quality/natural spaces</a:t>
            </a:r>
          </a:p>
        </p:txBody>
      </p:sp>
      <p:sp>
        <p:nvSpPr>
          <p:cNvPr id="2053" name="Text Box 7"/>
          <p:cNvSpPr txBox="1">
            <a:spLocks noChangeArrowheads="1"/>
          </p:cNvSpPr>
          <p:nvPr/>
        </p:nvSpPr>
        <p:spPr bwMode="auto">
          <a:xfrm>
            <a:off x="2664460" y="3197159"/>
            <a:ext cx="3467100" cy="1246495"/>
          </a:xfrm>
          <a:prstGeom prst="rect">
            <a:avLst/>
          </a:prstGeom>
          <a:noFill/>
          <a:ln w="9525">
            <a:noFill/>
            <a:miter lim="800000"/>
            <a:headEnd/>
            <a:tailEnd/>
          </a:ln>
        </p:spPr>
        <p:txBody>
          <a:bodyPr wrap="square" lIns="91440" tIns="45720" rIns="91440" bIns="45720">
            <a:spAutoFit/>
          </a:bodyPr>
          <a:lstStyle/>
          <a:p>
            <a:r>
              <a:rPr lang="en-US" sz="1500" b="1" dirty="0"/>
              <a:t>Neighborhood social environments</a:t>
            </a:r>
          </a:p>
          <a:p>
            <a:r>
              <a:rPr lang="en-US" sz="1500" dirty="0"/>
              <a:t>     Perceived safety</a:t>
            </a:r>
          </a:p>
          <a:p>
            <a:r>
              <a:rPr lang="en-US" sz="1500" dirty="0"/>
              <a:t>     Social connections/ cohesion</a:t>
            </a:r>
          </a:p>
          <a:p>
            <a:r>
              <a:rPr lang="en-US" sz="1500" dirty="0"/>
              <a:t>     Neighborhood noise</a:t>
            </a:r>
          </a:p>
          <a:p>
            <a:r>
              <a:rPr lang="en-US" sz="1500" dirty="0"/>
              <a:t>     Perceived stress</a:t>
            </a:r>
          </a:p>
        </p:txBody>
      </p:sp>
      <p:sp>
        <p:nvSpPr>
          <p:cNvPr id="2054" name="Text Box 8"/>
          <p:cNvSpPr txBox="1">
            <a:spLocks noChangeArrowheads="1"/>
          </p:cNvSpPr>
          <p:nvPr/>
        </p:nvSpPr>
        <p:spPr bwMode="auto">
          <a:xfrm>
            <a:off x="6240918" y="1905000"/>
            <a:ext cx="1030539" cy="1708160"/>
          </a:xfrm>
          <a:prstGeom prst="rect">
            <a:avLst/>
          </a:prstGeom>
          <a:noFill/>
          <a:ln w="9525">
            <a:noFill/>
            <a:miter lim="800000"/>
            <a:headEnd/>
            <a:tailEnd/>
          </a:ln>
        </p:spPr>
        <p:txBody>
          <a:bodyPr wrap="none" lIns="91440" tIns="45720" rIns="91440" bIns="45720">
            <a:spAutoFit/>
          </a:bodyPr>
          <a:lstStyle/>
          <a:p>
            <a:r>
              <a:rPr lang="en-US" sz="1500" b="1" dirty="0"/>
              <a:t>Behavioral</a:t>
            </a:r>
          </a:p>
          <a:p>
            <a:r>
              <a:rPr lang="en-US" sz="1500" b="1" dirty="0"/>
              <a:t>Mediators</a:t>
            </a:r>
          </a:p>
          <a:p>
            <a:pPr algn="ctr"/>
            <a:r>
              <a:rPr lang="en-US" sz="1500" dirty="0"/>
              <a:t>Diet</a:t>
            </a:r>
          </a:p>
          <a:p>
            <a:pPr algn="ctr"/>
            <a:r>
              <a:rPr lang="en-US" sz="1500" dirty="0"/>
              <a:t>Exercise</a:t>
            </a:r>
          </a:p>
          <a:p>
            <a:pPr algn="ctr"/>
            <a:r>
              <a:rPr lang="en-US" sz="1500" dirty="0"/>
              <a:t>Sleep</a:t>
            </a:r>
          </a:p>
          <a:p>
            <a:pPr algn="ctr"/>
            <a:r>
              <a:rPr lang="en-US" sz="1500" dirty="0"/>
              <a:t>Smoking</a:t>
            </a:r>
          </a:p>
          <a:p>
            <a:pPr algn="ctr"/>
            <a:r>
              <a:rPr lang="en-US" sz="1500" dirty="0"/>
              <a:t>Alcohol</a:t>
            </a:r>
          </a:p>
        </p:txBody>
      </p:sp>
      <p:sp>
        <p:nvSpPr>
          <p:cNvPr id="2056" name="Line 10"/>
          <p:cNvSpPr>
            <a:spLocks noChangeShapeType="1"/>
          </p:cNvSpPr>
          <p:nvPr/>
        </p:nvSpPr>
        <p:spPr bwMode="auto">
          <a:xfrm>
            <a:off x="1143000" y="2857500"/>
            <a:ext cx="0" cy="762000"/>
          </a:xfrm>
          <a:prstGeom prst="line">
            <a:avLst/>
          </a:prstGeom>
          <a:noFill/>
          <a:ln w="9525">
            <a:solidFill>
              <a:schemeClr val="tx1"/>
            </a:solidFill>
            <a:round/>
            <a:headEnd/>
            <a:tailEnd type="triangle" w="med" len="med"/>
          </a:ln>
        </p:spPr>
        <p:txBody>
          <a:bodyPr lIns="91440" tIns="45720" rIns="91440" bIns="45720"/>
          <a:lstStyle/>
          <a:p>
            <a:endParaRPr lang="en-US"/>
          </a:p>
        </p:txBody>
      </p:sp>
      <p:sp>
        <p:nvSpPr>
          <p:cNvPr id="2057" name="Oval 11"/>
          <p:cNvSpPr>
            <a:spLocks noChangeArrowheads="1"/>
          </p:cNvSpPr>
          <p:nvPr/>
        </p:nvSpPr>
        <p:spPr bwMode="auto">
          <a:xfrm>
            <a:off x="34655" y="1254563"/>
            <a:ext cx="2476500" cy="3314700"/>
          </a:xfrm>
          <a:prstGeom prst="ellipse">
            <a:avLst/>
          </a:prstGeom>
          <a:noFill/>
          <a:ln w="9525">
            <a:solidFill>
              <a:schemeClr val="tx1"/>
            </a:solidFill>
            <a:round/>
            <a:headEnd/>
            <a:tailEnd/>
          </a:ln>
        </p:spPr>
        <p:txBody>
          <a:bodyPr wrap="none" lIns="91440" tIns="45720" rIns="91440" bIns="45720" anchor="ctr"/>
          <a:lstStyle/>
          <a:p>
            <a:endParaRPr lang="en-US"/>
          </a:p>
        </p:txBody>
      </p:sp>
      <p:sp>
        <p:nvSpPr>
          <p:cNvPr id="2058" name="Rectangle 13"/>
          <p:cNvSpPr>
            <a:spLocks noChangeArrowheads="1"/>
          </p:cNvSpPr>
          <p:nvPr/>
        </p:nvSpPr>
        <p:spPr bwMode="auto">
          <a:xfrm>
            <a:off x="2659606" y="1054056"/>
            <a:ext cx="3497813" cy="1533503"/>
          </a:xfrm>
          <a:prstGeom prst="rect">
            <a:avLst/>
          </a:prstGeom>
          <a:noFill/>
          <a:ln w="9525">
            <a:solidFill>
              <a:schemeClr val="tx1"/>
            </a:solidFill>
            <a:miter lim="800000"/>
            <a:headEnd/>
            <a:tailEnd/>
          </a:ln>
        </p:spPr>
        <p:txBody>
          <a:bodyPr wrap="none" lIns="91440" tIns="45720" rIns="91440" bIns="45720" anchor="ctr"/>
          <a:lstStyle/>
          <a:p>
            <a:endParaRPr lang="en-US"/>
          </a:p>
        </p:txBody>
      </p:sp>
      <p:sp>
        <p:nvSpPr>
          <p:cNvPr id="2059" name="Rectangle 14"/>
          <p:cNvSpPr>
            <a:spLocks noChangeArrowheads="1"/>
          </p:cNvSpPr>
          <p:nvPr/>
        </p:nvSpPr>
        <p:spPr bwMode="auto">
          <a:xfrm>
            <a:off x="2693225" y="3099739"/>
            <a:ext cx="3429000" cy="1278288"/>
          </a:xfrm>
          <a:prstGeom prst="rect">
            <a:avLst/>
          </a:prstGeom>
          <a:noFill/>
          <a:ln w="9525">
            <a:solidFill>
              <a:schemeClr val="tx1"/>
            </a:solidFill>
            <a:miter lim="800000"/>
            <a:headEnd/>
            <a:tailEnd/>
          </a:ln>
        </p:spPr>
        <p:txBody>
          <a:bodyPr wrap="none" lIns="91440" tIns="45720" rIns="91440" bIns="45720" anchor="ctr"/>
          <a:lstStyle/>
          <a:p>
            <a:endParaRPr lang="en-US"/>
          </a:p>
        </p:txBody>
      </p:sp>
      <p:sp>
        <p:nvSpPr>
          <p:cNvPr id="2062" name="Line 17"/>
          <p:cNvSpPr>
            <a:spLocks noChangeShapeType="1"/>
          </p:cNvSpPr>
          <p:nvPr/>
        </p:nvSpPr>
        <p:spPr bwMode="auto">
          <a:xfrm flipH="1">
            <a:off x="4191000" y="2577270"/>
            <a:ext cx="18985" cy="413580"/>
          </a:xfrm>
          <a:prstGeom prst="line">
            <a:avLst/>
          </a:prstGeom>
          <a:noFill/>
          <a:ln w="9525">
            <a:solidFill>
              <a:schemeClr val="tx1"/>
            </a:solidFill>
            <a:round/>
            <a:headEnd/>
            <a:tailEnd type="triangle" w="med" len="med"/>
          </a:ln>
        </p:spPr>
        <p:txBody>
          <a:bodyPr lIns="91440" tIns="45720" rIns="91440" bIns="45720"/>
          <a:lstStyle/>
          <a:p>
            <a:endParaRPr lang="en-US"/>
          </a:p>
        </p:txBody>
      </p:sp>
      <p:sp>
        <p:nvSpPr>
          <p:cNvPr id="2063" name="Line 18"/>
          <p:cNvSpPr>
            <a:spLocks noChangeShapeType="1"/>
          </p:cNvSpPr>
          <p:nvPr/>
        </p:nvSpPr>
        <p:spPr bwMode="auto">
          <a:xfrm flipV="1">
            <a:off x="4381500" y="2626668"/>
            <a:ext cx="10420" cy="473070"/>
          </a:xfrm>
          <a:prstGeom prst="line">
            <a:avLst/>
          </a:prstGeom>
          <a:noFill/>
          <a:ln w="9525">
            <a:solidFill>
              <a:schemeClr val="tx1"/>
            </a:solidFill>
            <a:round/>
            <a:headEnd/>
            <a:tailEnd type="triangle" w="med" len="med"/>
          </a:ln>
        </p:spPr>
        <p:txBody>
          <a:bodyPr lIns="91440" tIns="45720" rIns="91440" bIns="45720"/>
          <a:lstStyle/>
          <a:p>
            <a:endParaRPr lang="en-US"/>
          </a:p>
        </p:txBody>
      </p:sp>
      <p:sp>
        <p:nvSpPr>
          <p:cNvPr id="2064" name="AutoShape 19"/>
          <p:cNvSpPr>
            <a:spLocks noChangeArrowheads="1"/>
          </p:cNvSpPr>
          <p:nvPr/>
        </p:nvSpPr>
        <p:spPr bwMode="auto">
          <a:xfrm>
            <a:off x="2125313" y="1383134"/>
            <a:ext cx="533400" cy="318253"/>
          </a:xfrm>
          <a:prstGeom prst="rightArrow">
            <a:avLst>
              <a:gd name="adj1" fmla="val 50000"/>
              <a:gd name="adj2" fmla="val 43750"/>
            </a:avLst>
          </a:prstGeom>
          <a:solidFill>
            <a:schemeClr val="accent1"/>
          </a:solidFill>
          <a:ln w="9525">
            <a:solidFill>
              <a:schemeClr val="tx1"/>
            </a:solidFill>
            <a:miter lim="800000"/>
            <a:headEnd/>
            <a:tailEnd/>
          </a:ln>
        </p:spPr>
        <p:txBody>
          <a:bodyPr wrap="none" lIns="91440" tIns="45720" rIns="91440" bIns="45720" anchor="ctr"/>
          <a:lstStyle/>
          <a:p>
            <a:endParaRPr lang="en-US"/>
          </a:p>
        </p:txBody>
      </p:sp>
      <p:sp>
        <p:nvSpPr>
          <p:cNvPr id="2065" name="AutoShape 20"/>
          <p:cNvSpPr>
            <a:spLocks noChangeArrowheads="1"/>
          </p:cNvSpPr>
          <p:nvPr/>
        </p:nvSpPr>
        <p:spPr bwMode="auto">
          <a:xfrm>
            <a:off x="2125313" y="4074100"/>
            <a:ext cx="533400" cy="304800"/>
          </a:xfrm>
          <a:prstGeom prst="rightArrow">
            <a:avLst>
              <a:gd name="adj1" fmla="val 50000"/>
              <a:gd name="adj2" fmla="val 43750"/>
            </a:avLst>
          </a:prstGeom>
          <a:solidFill>
            <a:schemeClr val="accent1"/>
          </a:solidFill>
          <a:ln w="9525">
            <a:solidFill>
              <a:schemeClr val="tx1"/>
            </a:solidFill>
            <a:miter lim="800000"/>
            <a:headEnd/>
            <a:tailEnd/>
          </a:ln>
        </p:spPr>
        <p:txBody>
          <a:bodyPr wrap="none" lIns="91440" tIns="45720" rIns="91440" bIns="45720" anchor="ctr"/>
          <a:lstStyle/>
          <a:p>
            <a:endParaRPr lang="en-US"/>
          </a:p>
        </p:txBody>
      </p:sp>
      <p:sp>
        <p:nvSpPr>
          <p:cNvPr id="2066" name="AutoShape 21"/>
          <p:cNvSpPr>
            <a:spLocks noChangeArrowheads="1"/>
          </p:cNvSpPr>
          <p:nvPr/>
        </p:nvSpPr>
        <p:spPr bwMode="auto">
          <a:xfrm>
            <a:off x="7412695" y="2517928"/>
            <a:ext cx="571500" cy="457200"/>
          </a:xfrm>
          <a:prstGeom prst="rightArrow">
            <a:avLst>
              <a:gd name="adj1" fmla="val 50000"/>
              <a:gd name="adj2" fmla="val 37500"/>
            </a:avLst>
          </a:prstGeom>
          <a:solidFill>
            <a:schemeClr val="accent1"/>
          </a:solidFill>
          <a:ln w="9525">
            <a:solidFill>
              <a:schemeClr val="tx1"/>
            </a:solidFill>
            <a:miter lim="800000"/>
            <a:headEnd/>
            <a:tailEnd/>
          </a:ln>
        </p:spPr>
        <p:txBody>
          <a:bodyPr wrap="none" lIns="91440" tIns="45720" rIns="91440" bIns="45720" anchor="ctr"/>
          <a:lstStyle/>
          <a:p>
            <a:endParaRPr lang="en-US"/>
          </a:p>
        </p:txBody>
      </p:sp>
      <p:sp>
        <p:nvSpPr>
          <p:cNvPr id="2068" name="Rectangle 23"/>
          <p:cNvSpPr>
            <a:spLocks noChangeArrowheads="1"/>
          </p:cNvSpPr>
          <p:nvPr/>
        </p:nvSpPr>
        <p:spPr bwMode="auto">
          <a:xfrm>
            <a:off x="6285393" y="1935758"/>
            <a:ext cx="1066800" cy="1714500"/>
          </a:xfrm>
          <a:prstGeom prst="rect">
            <a:avLst/>
          </a:prstGeom>
          <a:noFill/>
          <a:ln w="9525">
            <a:solidFill>
              <a:schemeClr val="tx1"/>
            </a:solidFill>
            <a:miter lim="800000"/>
            <a:headEnd/>
            <a:tailEnd/>
          </a:ln>
        </p:spPr>
        <p:txBody>
          <a:bodyPr wrap="none" lIns="91440" tIns="45720" rIns="91440" bIns="45720" anchor="ctr"/>
          <a:lstStyle/>
          <a:p>
            <a:endParaRPr lang="en-US"/>
          </a:p>
        </p:txBody>
      </p:sp>
      <p:sp>
        <p:nvSpPr>
          <p:cNvPr id="2069" name="Line 24"/>
          <p:cNvSpPr>
            <a:spLocks noChangeShapeType="1"/>
          </p:cNvSpPr>
          <p:nvPr/>
        </p:nvSpPr>
        <p:spPr bwMode="auto">
          <a:xfrm>
            <a:off x="6172200" y="1510548"/>
            <a:ext cx="381000" cy="381000"/>
          </a:xfrm>
          <a:prstGeom prst="line">
            <a:avLst/>
          </a:prstGeom>
          <a:noFill/>
          <a:ln w="9525">
            <a:solidFill>
              <a:schemeClr val="tx1"/>
            </a:solidFill>
            <a:round/>
            <a:headEnd/>
            <a:tailEnd type="triangle" w="med" len="med"/>
          </a:ln>
        </p:spPr>
        <p:txBody>
          <a:bodyPr lIns="91440" tIns="45720" rIns="91440" bIns="45720"/>
          <a:lstStyle/>
          <a:p>
            <a:endParaRPr lang="en-US"/>
          </a:p>
        </p:txBody>
      </p:sp>
      <p:sp>
        <p:nvSpPr>
          <p:cNvPr id="2070" name="Line 25"/>
          <p:cNvSpPr>
            <a:spLocks noChangeShapeType="1"/>
          </p:cNvSpPr>
          <p:nvPr/>
        </p:nvSpPr>
        <p:spPr bwMode="auto">
          <a:xfrm flipV="1">
            <a:off x="6150990" y="3777760"/>
            <a:ext cx="457200" cy="533400"/>
          </a:xfrm>
          <a:prstGeom prst="line">
            <a:avLst/>
          </a:prstGeom>
          <a:noFill/>
          <a:ln w="9525">
            <a:solidFill>
              <a:schemeClr val="tx1"/>
            </a:solidFill>
            <a:round/>
            <a:headEnd/>
            <a:tailEnd type="triangle" w="med" len="med"/>
          </a:ln>
        </p:spPr>
        <p:txBody>
          <a:bodyPr lIns="91440" tIns="45720" rIns="91440" bIns="45720"/>
          <a:lstStyle/>
          <a:p>
            <a:endParaRPr lang="en-US"/>
          </a:p>
        </p:txBody>
      </p:sp>
      <p:sp>
        <p:nvSpPr>
          <p:cNvPr id="2071" name="Line 27"/>
          <p:cNvSpPr>
            <a:spLocks noChangeShapeType="1"/>
          </p:cNvSpPr>
          <p:nvPr/>
        </p:nvSpPr>
        <p:spPr bwMode="auto">
          <a:xfrm flipV="1">
            <a:off x="1333500" y="2857500"/>
            <a:ext cx="0" cy="685800"/>
          </a:xfrm>
          <a:prstGeom prst="line">
            <a:avLst/>
          </a:prstGeom>
          <a:noFill/>
          <a:ln w="9525">
            <a:solidFill>
              <a:schemeClr val="tx1"/>
            </a:solidFill>
            <a:round/>
            <a:headEnd/>
            <a:tailEnd type="triangle" w="med" len="med"/>
          </a:ln>
        </p:spPr>
        <p:txBody>
          <a:bodyPr lIns="91440" tIns="45720" rIns="91440" bIns="45720"/>
          <a:lstStyle/>
          <a:p>
            <a:endParaRPr lang="en-US"/>
          </a:p>
        </p:txBody>
      </p:sp>
      <p:sp>
        <p:nvSpPr>
          <p:cNvPr id="2072" name="Text Box 29"/>
          <p:cNvSpPr txBox="1">
            <a:spLocks noChangeArrowheads="1"/>
          </p:cNvSpPr>
          <p:nvPr/>
        </p:nvSpPr>
        <p:spPr bwMode="auto">
          <a:xfrm>
            <a:off x="3657600" y="6070600"/>
            <a:ext cx="227948" cy="323165"/>
          </a:xfrm>
          <a:prstGeom prst="rect">
            <a:avLst/>
          </a:prstGeom>
          <a:noFill/>
          <a:ln w="9525">
            <a:noFill/>
            <a:miter lim="800000"/>
            <a:headEnd/>
            <a:tailEnd/>
          </a:ln>
        </p:spPr>
        <p:txBody>
          <a:bodyPr wrap="none" lIns="91440" tIns="45720" rIns="91440" bIns="45720">
            <a:spAutoFit/>
          </a:bodyPr>
          <a:lstStyle/>
          <a:p>
            <a:r>
              <a:rPr lang="en-US" sz="1500" dirty="0"/>
              <a:t> </a:t>
            </a:r>
          </a:p>
        </p:txBody>
      </p:sp>
      <p:sp>
        <p:nvSpPr>
          <p:cNvPr id="2073" name="Text Box 30"/>
          <p:cNvSpPr txBox="1">
            <a:spLocks noChangeArrowheads="1"/>
          </p:cNvSpPr>
          <p:nvPr/>
        </p:nvSpPr>
        <p:spPr bwMode="auto">
          <a:xfrm>
            <a:off x="4161871" y="5715001"/>
            <a:ext cx="2587247" cy="1015663"/>
          </a:xfrm>
          <a:prstGeom prst="rect">
            <a:avLst/>
          </a:prstGeom>
          <a:noFill/>
          <a:ln w="9525">
            <a:noFill/>
            <a:miter lim="800000"/>
            <a:headEnd/>
            <a:tailEnd/>
          </a:ln>
        </p:spPr>
        <p:txBody>
          <a:bodyPr wrap="none" lIns="91440" tIns="45720" rIns="91440" bIns="45720">
            <a:spAutoFit/>
          </a:bodyPr>
          <a:lstStyle/>
          <a:p>
            <a:r>
              <a:rPr lang="en-US" sz="1500" b="1" dirty="0"/>
              <a:t>Individual-level characteristics</a:t>
            </a:r>
          </a:p>
          <a:p>
            <a:r>
              <a:rPr lang="en-US" sz="1500" dirty="0"/>
              <a:t>     Socio-economic status</a:t>
            </a:r>
          </a:p>
          <a:p>
            <a:r>
              <a:rPr lang="en-US" sz="1500" dirty="0"/>
              <a:t>     Psychosocial resources</a:t>
            </a:r>
          </a:p>
          <a:p>
            <a:r>
              <a:rPr lang="en-US" sz="1500" dirty="0"/>
              <a:t>     </a:t>
            </a:r>
          </a:p>
        </p:txBody>
      </p:sp>
      <p:sp>
        <p:nvSpPr>
          <p:cNvPr id="2074" name="AutoShape 34"/>
          <p:cNvSpPr>
            <a:spLocks noChangeArrowheads="1"/>
          </p:cNvSpPr>
          <p:nvPr/>
        </p:nvSpPr>
        <p:spPr bwMode="auto">
          <a:xfrm>
            <a:off x="32385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2075" name="AutoShape 38"/>
          <p:cNvSpPr>
            <a:spLocks noChangeArrowheads="1"/>
          </p:cNvSpPr>
          <p:nvPr/>
        </p:nvSpPr>
        <p:spPr bwMode="auto">
          <a:xfrm>
            <a:off x="43815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grpSp>
        <p:nvGrpSpPr>
          <p:cNvPr id="2076" name="Group 48"/>
          <p:cNvGrpSpPr>
            <a:grpSpLocks/>
          </p:cNvGrpSpPr>
          <p:nvPr/>
        </p:nvGrpSpPr>
        <p:grpSpPr bwMode="auto">
          <a:xfrm>
            <a:off x="2019300" y="4953000"/>
            <a:ext cx="5105400" cy="533400"/>
            <a:chOff x="1344" y="3120"/>
            <a:chExt cx="3216" cy="336"/>
          </a:xfrm>
        </p:grpSpPr>
        <p:sp>
          <p:nvSpPr>
            <p:cNvPr id="2084" name="AutoShape 31"/>
            <p:cNvSpPr>
              <a:spLocks noChangeArrowheads="1"/>
            </p:cNvSpPr>
            <p:nvPr/>
          </p:nvSpPr>
          <p:spPr bwMode="auto">
            <a:xfrm>
              <a:off x="1536"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85" name="AutoShape 32"/>
            <p:cNvSpPr>
              <a:spLocks noChangeArrowheads="1"/>
            </p:cNvSpPr>
            <p:nvPr/>
          </p:nvSpPr>
          <p:spPr bwMode="auto">
            <a:xfrm>
              <a:off x="1728"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86" name="AutoShape 33"/>
            <p:cNvSpPr>
              <a:spLocks noChangeArrowheads="1"/>
            </p:cNvSpPr>
            <p:nvPr/>
          </p:nvSpPr>
          <p:spPr bwMode="auto">
            <a:xfrm>
              <a:off x="1920"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87" name="AutoShape 35"/>
            <p:cNvSpPr>
              <a:spLocks noChangeArrowheads="1"/>
            </p:cNvSpPr>
            <p:nvPr/>
          </p:nvSpPr>
          <p:spPr bwMode="auto">
            <a:xfrm>
              <a:off x="2256"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88" name="AutoShape 36"/>
            <p:cNvSpPr>
              <a:spLocks noChangeArrowheads="1"/>
            </p:cNvSpPr>
            <p:nvPr/>
          </p:nvSpPr>
          <p:spPr bwMode="auto">
            <a:xfrm>
              <a:off x="2448"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89" name="AutoShape 37"/>
            <p:cNvSpPr>
              <a:spLocks noChangeArrowheads="1"/>
            </p:cNvSpPr>
            <p:nvPr/>
          </p:nvSpPr>
          <p:spPr bwMode="auto">
            <a:xfrm>
              <a:off x="2640"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0" name="AutoShape 39"/>
            <p:cNvSpPr>
              <a:spLocks noChangeArrowheads="1"/>
            </p:cNvSpPr>
            <p:nvPr/>
          </p:nvSpPr>
          <p:spPr bwMode="auto">
            <a:xfrm>
              <a:off x="3024"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1" name="AutoShape 40"/>
            <p:cNvSpPr>
              <a:spLocks noChangeArrowheads="1"/>
            </p:cNvSpPr>
            <p:nvPr/>
          </p:nvSpPr>
          <p:spPr bwMode="auto">
            <a:xfrm>
              <a:off x="3216"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2" name="AutoShape 41"/>
            <p:cNvSpPr>
              <a:spLocks noChangeArrowheads="1"/>
            </p:cNvSpPr>
            <p:nvPr/>
          </p:nvSpPr>
          <p:spPr bwMode="auto">
            <a:xfrm>
              <a:off x="3408"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3" name="AutoShape 42"/>
            <p:cNvSpPr>
              <a:spLocks noChangeArrowheads="1"/>
            </p:cNvSpPr>
            <p:nvPr/>
          </p:nvSpPr>
          <p:spPr bwMode="auto">
            <a:xfrm>
              <a:off x="1344"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4" name="AutoShape 43"/>
            <p:cNvSpPr>
              <a:spLocks noChangeArrowheads="1"/>
            </p:cNvSpPr>
            <p:nvPr/>
          </p:nvSpPr>
          <p:spPr bwMode="auto">
            <a:xfrm>
              <a:off x="3600"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5" name="AutoShape 44"/>
            <p:cNvSpPr>
              <a:spLocks noChangeArrowheads="1"/>
            </p:cNvSpPr>
            <p:nvPr/>
          </p:nvSpPr>
          <p:spPr bwMode="auto">
            <a:xfrm>
              <a:off x="4368"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6" name="AutoShape 45"/>
            <p:cNvSpPr>
              <a:spLocks noChangeArrowheads="1"/>
            </p:cNvSpPr>
            <p:nvPr/>
          </p:nvSpPr>
          <p:spPr bwMode="auto">
            <a:xfrm>
              <a:off x="4176"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7" name="AutoShape 46"/>
            <p:cNvSpPr>
              <a:spLocks noChangeArrowheads="1"/>
            </p:cNvSpPr>
            <p:nvPr/>
          </p:nvSpPr>
          <p:spPr bwMode="auto">
            <a:xfrm>
              <a:off x="3984"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sp>
          <p:nvSpPr>
            <p:cNvPr id="2098" name="AutoShape 47"/>
            <p:cNvSpPr>
              <a:spLocks noChangeArrowheads="1"/>
            </p:cNvSpPr>
            <p:nvPr/>
          </p:nvSpPr>
          <p:spPr bwMode="auto">
            <a:xfrm>
              <a:off x="3792" y="3120"/>
              <a:ext cx="192" cy="336"/>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anchor="ctr"/>
            <a:lstStyle/>
            <a:p>
              <a:endParaRPr lang="en-US"/>
            </a:p>
          </p:txBody>
        </p:sp>
      </p:grpSp>
      <p:sp>
        <p:nvSpPr>
          <p:cNvPr id="2077" name="Rectangle 50"/>
          <p:cNvSpPr>
            <a:spLocks noChangeArrowheads="1"/>
          </p:cNvSpPr>
          <p:nvPr/>
        </p:nvSpPr>
        <p:spPr bwMode="auto">
          <a:xfrm>
            <a:off x="4191000" y="5715001"/>
            <a:ext cx="2857500" cy="780248"/>
          </a:xfrm>
          <a:prstGeom prst="rect">
            <a:avLst/>
          </a:prstGeom>
          <a:noFill/>
          <a:ln w="9525">
            <a:solidFill>
              <a:schemeClr val="tx1"/>
            </a:solidFill>
            <a:miter lim="800000"/>
            <a:headEnd/>
            <a:tailEnd/>
          </a:ln>
        </p:spPr>
        <p:txBody>
          <a:bodyPr wrap="none" lIns="91440" tIns="45720" rIns="91440" bIns="45720" anchor="ctr"/>
          <a:lstStyle/>
          <a:p>
            <a:endParaRPr lang="en-US"/>
          </a:p>
        </p:txBody>
      </p:sp>
      <p:sp>
        <p:nvSpPr>
          <p:cNvPr id="2078" name="AutoShape 52"/>
          <p:cNvSpPr>
            <a:spLocks noChangeArrowheads="1"/>
          </p:cNvSpPr>
          <p:nvPr/>
        </p:nvSpPr>
        <p:spPr bwMode="auto">
          <a:xfrm>
            <a:off x="74295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2079" name="AutoShape 53"/>
          <p:cNvSpPr>
            <a:spLocks noChangeArrowheads="1"/>
          </p:cNvSpPr>
          <p:nvPr/>
        </p:nvSpPr>
        <p:spPr bwMode="auto">
          <a:xfrm>
            <a:off x="77343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2080" name="AutoShape 54"/>
          <p:cNvSpPr>
            <a:spLocks noChangeArrowheads="1"/>
          </p:cNvSpPr>
          <p:nvPr/>
        </p:nvSpPr>
        <p:spPr bwMode="auto">
          <a:xfrm>
            <a:off x="80391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2081" name="AutoShape 56"/>
          <p:cNvSpPr>
            <a:spLocks noChangeArrowheads="1"/>
          </p:cNvSpPr>
          <p:nvPr/>
        </p:nvSpPr>
        <p:spPr bwMode="auto">
          <a:xfrm>
            <a:off x="86487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2082" name="AutoShape 57"/>
          <p:cNvSpPr>
            <a:spLocks noChangeArrowheads="1"/>
          </p:cNvSpPr>
          <p:nvPr/>
        </p:nvSpPr>
        <p:spPr bwMode="auto">
          <a:xfrm>
            <a:off x="83439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2083" name="AutoShape 61"/>
          <p:cNvSpPr>
            <a:spLocks noChangeArrowheads="1"/>
          </p:cNvSpPr>
          <p:nvPr/>
        </p:nvSpPr>
        <p:spPr bwMode="auto">
          <a:xfrm>
            <a:off x="7124700" y="4953000"/>
            <a:ext cx="304800" cy="533400"/>
          </a:xfrm>
          <a:prstGeom prst="upArrowCallout">
            <a:avLst>
              <a:gd name="adj1" fmla="val 25000"/>
              <a:gd name="adj2" fmla="val 25000"/>
              <a:gd name="adj3" fmla="val 29167"/>
              <a:gd name="adj4" fmla="val 66667"/>
            </a:avLst>
          </a:prstGeom>
          <a:solidFill>
            <a:schemeClr val="accent1"/>
          </a:solidFill>
          <a:ln w="9525">
            <a:solidFill>
              <a:schemeClr val="accent1"/>
            </a:solidFill>
            <a:miter lim="800000"/>
            <a:headEnd/>
            <a:tailEnd/>
          </a:ln>
        </p:spPr>
        <p:txBody>
          <a:bodyPr wrap="none" lIns="91440" tIns="45720" rIns="91440" bIns="45720" anchor="ctr"/>
          <a:lstStyle/>
          <a:p>
            <a:endParaRPr lang="en-US"/>
          </a:p>
        </p:txBody>
      </p:sp>
      <p:sp>
        <p:nvSpPr>
          <p:cNvPr id="52" name="Rectangle 23"/>
          <p:cNvSpPr>
            <a:spLocks noChangeArrowheads="1"/>
          </p:cNvSpPr>
          <p:nvPr/>
        </p:nvSpPr>
        <p:spPr bwMode="auto">
          <a:xfrm>
            <a:off x="8027764" y="2448920"/>
            <a:ext cx="1066800" cy="952500"/>
          </a:xfrm>
          <a:prstGeom prst="rect">
            <a:avLst/>
          </a:prstGeom>
          <a:noFill/>
          <a:ln w="9525">
            <a:solidFill>
              <a:schemeClr val="tx1"/>
            </a:solidFill>
            <a:miter lim="800000"/>
            <a:headEnd/>
            <a:tailEnd/>
          </a:ln>
        </p:spPr>
        <p:txBody>
          <a:bodyPr wrap="none" lIns="91440" tIns="45720" rIns="91440" bIns="45720" anchor="ctr"/>
          <a:lstStyle/>
          <a:p>
            <a:endParaRPr lang="en-US"/>
          </a:p>
        </p:txBody>
      </p:sp>
      <p:sp>
        <p:nvSpPr>
          <p:cNvPr id="2" name="TextBox 1"/>
          <p:cNvSpPr txBox="1"/>
          <p:nvPr/>
        </p:nvSpPr>
        <p:spPr>
          <a:xfrm>
            <a:off x="7962152" y="2746528"/>
            <a:ext cx="1445583" cy="553998"/>
          </a:xfrm>
          <a:prstGeom prst="rect">
            <a:avLst/>
          </a:prstGeom>
          <a:noFill/>
        </p:spPr>
        <p:txBody>
          <a:bodyPr wrap="square" rtlCol="0">
            <a:spAutoFit/>
          </a:bodyPr>
          <a:lstStyle/>
          <a:p>
            <a:r>
              <a:rPr lang="en-US" sz="1500" b="1" dirty="0"/>
              <a:t>    Health</a:t>
            </a:r>
          </a:p>
          <a:p>
            <a:pPr algn="ctr"/>
            <a:r>
              <a:rPr lang="en-US" sz="1500" dirty="0"/>
              <a:t> </a:t>
            </a:r>
          </a:p>
        </p:txBody>
      </p:sp>
      <p:sp>
        <p:nvSpPr>
          <p:cNvPr id="61" name="Curved Down Arrow 60"/>
          <p:cNvSpPr/>
          <p:nvPr/>
        </p:nvSpPr>
        <p:spPr>
          <a:xfrm>
            <a:off x="6208261" y="724120"/>
            <a:ext cx="2569633" cy="765258"/>
          </a:xfrm>
          <a:prstGeom prst="curvedDownArrow">
            <a:avLst>
              <a:gd name="adj1" fmla="val 25000"/>
              <a:gd name="adj2" fmla="val 50000"/>
              <a:gd name="adj3" fmla="val 3069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500">
              <a:solidFill>
                <a:schemeClr val="tx1"/>
              </a:solidFill>
            </a:endParaRPr>
          </a:p>
        </p:txBody>
      </p:sp>
      <p:sp>
        <p:nvSpPr>
          <p:cNvPr id="3" name="TextBox 2"/>
          <p:cNvSpPr txBox="1"/>
          <p:nvPr/>
        </p:nvSpPr>
        <p:spPr>
          <a:xfrm>
            <a:off x="-9989" y="6309761"/>
            <a:ext cx="5375883" cy="307777"/>
          </a:xfrm>
          <a:prstGeom prst="rect">
            <a:avLst/>
          </a:prstGeom>
          <a:noFill/>
        </p:spPr>
        <p:txBody>
          <a:bodyPr wrap="square" rtlCol="0">
            <a:spAutoFit/>
          </a:bodyPr>
          <a:lstStyle/>
          <a:p>
            <a:r>
              <a:rPr lang="en-US" sz="1400" dirty="0"/>
              <a:t>Adapted from Diez-Roux and Mair, 2010</a:t>
            </a:r>
          </a:p>
        </p:txBody>
      </p:sp>
      <p:sp>
        <p:nvSpPr>
          <p:cNvPr id="63" name="TextBox 62"/>
          <p:cNvSpPr txBox="1"/>
          <p:nvPr/>
        </p:nvSpPr>
        <p:spPr>
          <a:xfrm>
            <a:off x="3309060" y="177423"/>
            <a:ext cx="5375883" cy="523220"/>
          </a:xfrm>
          <a:prstGeom prst="rect">
            <a:avLst/>
          </a:prstGeom>
          <a:noFill/>
        </p:spPr>
        <p:txBody>
          <a:bodyPr wrap="square" rtlCol="0">
            <a:spAutoFit/>
          </a:bodyPr>
          <a:lstStyle/>
          <a:p>
            <a:r>
              <a:rPr lang="en-US" sz="2800" dirty="0"/>
              <a:t>Neighborhood and Health</a:t>
            </a:r>
          </a:p>
        </p:txBody>
      </p:sp>
    </p:spTree>
    <p:extLst>
      <p:ext uri="{BB962C8B-B14F-4D97-AF65-F5344CB8AC3E}">
        <p14:creationId xmlns:p14="http://schemas.microsoft.com/office/powerpoint/2010/main" val="13781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578" y="533400"/>
            <a:ext cx="8229600" cy="1143000"/>
          </a:xfrm>
        </p:spPr>
        <p:txBody>
          <a:bodyPr/>
          <a:lstStyle/>
          <a:p>
            <a:r>
              <a:rPr lang="en-US" sz="3600" dirty="0"/>
              <a:t>Introducing New Retailers of Fruits and Vegetables into Communities</a:t>
            </a:r>
          </a:p>
        </p:txBody>
      </p:sp>
      <p:sp>
        <p:nvSpPr>
          <p:cNvPr id="3" name="Content Placeholder 2"/>
          <p:cNvSpPr>
            <a:spLocks noGrp="1"/>
          </p:cNvSpPr>
          <p:nvPr>
            <p:ph sz="half" idx="1"/>
          </p:nvPr>
        </p:nvSpPr>
        <p:spPr>
          <a:xfrm>
            <a:off x="457200" y="1828800"/>
            <a:ext cx="5105400" cy="4724400"/>
          </a:xfrm>
        </p:spPr>
        <p:txBody>
          <a:bodyPr/>
          <a:lstStyle/>
          <a:p>
            <a:r>
              <a:rPr lang="en-US" dirty="0"/>
              <a:t>Supermarkets, farmers’ market produce stands, and mobile markets</a:t>
            </a:r>
          </a:p>
          <a:p>
            <a:r>
              <a:rPr lang="en-US" dirty="0"/>
              <a:t>Overall, most reported small improvements in fruit and vegetable intake among shoppers</a:t>
            </a:r>
          </a:p>
          <a:p>
            <a:r>
              <a:rPr lang="en-US" dirty="0"/>
              <a:t>Results were less consistent for neighborhood changes in fruit and vegetable intake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5582478" y="2082800"/>
            <a:ext cx="3352800" cy="2692400"/>
          </a:xfrm>
          <a:prstGeom prst="rect">
            <a:avLst/>
          </a:prstGeom>
        </p:spPr>
      </p:pic>
      <p:sp>
        <p:nvSpPr>
          <p:cNvPr id="6" name="TextBox 5"/>
          <p:cNvSpPr txBox="1"/>
          <p:nvPr/>
        </p:nvSpPr>
        <p:spPr>
          <a:xfrm>
            <a:off x="6096000" y="5257800"/>
            <a:ext cx="2590800" cy="584775"/>
          </a:xfrm>
          <a:prstGeom prst="rect">
            <a:avLst/>
          </a:prstGeom>
          <a:noFill/>
        </p:spPr>
        <p:txBody>
          <a:bodyPr wrap="square" rtlCol="0">
            <a:spAutoFit/>
          </a:bodyPr>
          <a:lstStyle/>
          <a:p>
            <a:r>
              <a:rPr lang="en-US" sz="1600" dirty="0"/>
              <a:t>Woodruff RC et al. </a:t>
            </a:r>
            <a:r>
              <a:rPr lang="en-US" sz="1600" i="1" dirty="0"/>
              <a:t>Public Health Nutrition</a:t>
            </a:r>
            <a:r>
              <a:rPr lang="en-US" sz="1600" dirty="0"/>
              <a:t> 2017</a:t>
            </a:r>
          </a:p>
        </p:txBody>
      </p:sp>
    </p:spTree>
    <p:extLst>
      <p:ext uri="{BB962C8B-B14F-4D97-AF65-F5344CB8AC3E}">
        <p14:creationId xmlns:p14="http://schemas.microsoft.com/office/powerpoint/2010/main" val="919708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3600" dirty="0"/>
              <a:t>Greenspace Exposure &amp; Health Outcomes</a:t>
            </a:r>
          </a:p>
        </p:txBody>
      </p:sp>
      <p:sp>
        <p:nvSpPr>
          <p:cNvPr id="3" name="Content Placeholder 2"/>
          <p:cNvSpPr>
            <a:spLocks noGrp="1"/>
          </p:cNvSpPr>
          <p:nvPr>
            <p:ph sz="half" idx="1"/>
          </p:nvPr>
        </p:nvSpPr>
        <p:spPr>
          <a:xfrm>
            <a:off x="457200" y="1905000"/>
            <a:ext cx="4876800" cy="4525963"/>
          </a:xfrm>
        </p:spPr>
        <p:txBody>
          <a:bodyPr/>
          <a:lstStyle/>
          <a:p>
            <a:r>
              <a:rPr lang="en-US" dirty="0"/>
              <a:t>103 observational and 40 interventional studies show exposure to greenspace associated with lower/better:</a:t>
            </a:r>
          </a:p>
          <a:p>
            <a:pPr lvl="1"/>
            <a:r>
              <a:rPr lang="en-US" dirty="0"/>
              <a:t>Salivary cortisol</a:t>
            </a:r>
          </a:p>
          <a:p>
            <a:pPr lvl="1"/>
            <a:r>
              <a:rPr lang="en-US" dirty="0"/>
              <a:t>Diastolic blood pressure</a:t>
            </a:r>
          </a:p>
          <a:p>
            <a:pPr lvl="1"/>
            <a:r>
              <a:rPr lang="en-US" dirty="0"/>
              <a:t>HDL cholesterol</a:t>
            </a:r>
          </a:p>
          <a:p>
            <a:pPr lvl="1"/>
            <a:r>
              <a:rPr lang="en-US" dirty="0"/>
              <a:t>Type 2 diabetes</a:t>
            </a:r>
          </a:p>
          <a:p>
            <a:pPr lvl="1"/>
            <a:r>
              <a:rPr lang="en-US" dirty="0"/>
              <a:t>All-cause mortality</a:t>
            </a:r>
          </a:p>
          <a:p>
            <a:pPr lvl="1"/>
            <a:endParaRPr lang="en-US" dirty="0"/>
          </a:p>
          <a:p>
            <a:pPr lvl="1"/>
            <a:endParaRPr lang="en-US" dirty="0"/>
          </a:p>
        </p:txBody>
      </p:sp>
      <p:pic>
        <p:nvPicPr>
          <p:cNvPr id="5" name="Content Placeholder 4"/>
          <p:cNvPicPr>
            <a:picLocks noGrp="1" noChangeAspect="1"/>
          </p:cNvPicPr>
          <p:nvPr>
            <p:ph sz="half" idx="2"/>
          </p:nvPr>
        </p:nvPicPr>
        <p:blipFill>
          <a:blip r:embed="rId2"/>
          <a:stretch>
            <a:fillRect/>
          </a:stretch>
        </p:blipFill>
        <p:spPr>
          <a:xfrm>
            <a:off x="5280378" y="1905000"/>
            <a:ext cx="3767137" cy="2264251"/>
          </a:xfrm>
          <a:prstGeom prst="rect">
            <a:avLst/>
          </a:prstGeom>
        </p:spPr>
      </p:pic>
      <p:sp>
        <p:nvSpPr>
          <p:cNvPr id="9" name="TextBox 8"/>
          <p:cNvSpPr txBox="1"/>
          <p:nvPr/>
        </p:nvSpPr>
        <p:spPr>
          <a:xfrm>
            <a:off x="5791200" y="5105400"/>
            <a:ext cx="2667000" cy="584775"/>
          </a:xfrm>
          <a:prstGeom prst="rect">
            <a:avLst/>
          </a:prstGeom>
          <a:noFill/>
        </p:spPr>
        <p:txBody>
          <a:bodyPr wrap="square" rtlCol="0">
            <a:spAutoFit/>
          </a:bodyPr>
          <a:lstStyle/>
          <a:p>
            <a:r>
              <a:rPr lang="en-US" sz="1600" dirty="0" err="1"/>
              <a:t>Twohig</a:t>
            </a:r>
            <a:r>
              <a:rPr lang="en-US" sz="1600" dirty="0"/>
              <a:t>-Bennett et al. </a:t>
            </a:r>
            <a:r>
              <a:rPr lang="en-US" sz="1600" i="1" dirty="0"/>
              <a:t>Environmental Research</a:t>
            </a:r>
            <a:r>
              <a:rPr lang="en-US" sz="1600" dirty="0"/>
              <a:t> 2018</a:t>
            </a:r>
          </a:p>
        </p:txBody>
      </p:sp>
    </p:spTree>
    <p:extLst>
      <p:ext uri="{BB962C8B-B14F-4D97-AF65-F5344CB8AC3E}">
        <p14:creationId xmlns:p14="http://schemas.microsoft.com/office/powerpoint/2010/main" val="3402360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43" y="457200"/>
            <a:ext cx="8534400" cy="1143000"/>
          </a:xfrm>
        </p:spPr>
        <p:txBody>
          <a:bodyPr/>
          <a:lstStyle/>
          <a:p>
            <a:r>
              <a:rPr lang="en-US" sz="3600" dirty="0"/>
              <a:t>Housing &amp; Health Outcomes</a:t>
            </a:r>
          </a:p>
        </p:txBody>
      </p:sp>
      <p:sp>
        <p:nvSpPr>
          <p:cNvPr id="3" name="Content Placeholder 2"/>
          <p:cNvSpPr>
            <a:spLocks noGrp="1"/>
          </p:cNvSpPr>
          <p:nvPr>
            <p:ph idx="1"/>
          </p:nvPr>
        </p:nvSpPr>
        <p:spPr>
          <a:xfrm>
            <a:off x="457199" y="1417638"/>
            <a:ext cx="8230313" cy="4708525"/>
          </a:xfrm>
        </p:spPr>
        <p:txBody>
          <a:bodyPr/>
          <a:lstStyle/>
          <a:p>
            <a:r>
              <a:rPr lang="en-US" sz="2800" dirty="0"/>
              <a:t>Relocation strategies which move residents to lower poverty neighborhoods</a:t>
            </a:r>
          </a:p>
          <a:p>
            <a:pPr lvl="1"/>
            <a:r>
              <a:rPr lang="en-US" sz="2400" dirty="0"/>
              <a:t>Moving to Opportunity Study showed improvements in HbA1c and obesity over time for residents who relocated</a:t>
            </a:r>
          </a:p>
          <a:p>
            <a:r>
              <a:rPr lang="en-US" sz="2800" dirty="0"/>
              <a:t>Strategies which improve existing housing structure and quality </a:t>
            </a:r>
          </a:p>
          <a:p>
            <a:pPr lvl="1"/>
            <a:r>
              <a:rPr lang="en-US" sz="2400" dirty="0"/>
              <a:t>Few studies evaluate health outcomes</a:t>
            </a:r>
          </a:p>
          <a:p>
            <a:endParaRPr lang="en-US" sz="2800" dirty="0"/>
          </a:p>
        </p:txBody>
      </p:sp>
      <p:pic>
        <p:nvPicPr>
          <p:cNvPr id="4" name="Picture 3"/>
          <p:cNvPicPr>
            <a:picLocks noChangeAspect="1"/>
          </p:cNvPicPr>
          <p:nvPr/>
        </p:nvPicPr>
        <p:blipFill>
          <a:blip r:embed="rId2"/>
          <a:stretch>
            <a:fillRect/>
          </a:stretch>
        </p:blipFill>
        <p:spPr>
          <a:xfrm>
            <a:off x="381000" y="4572000"/>
            <a:ext cx="8230313" cy="2359356"/>
          </a:xfrm>
          <a:prstGeom prst="rect">
            <a:avLst/>
          </a:prstGeom>
        </p:spPr>
      </p:pic>
    </p:spTree>
    <p:extLst>
      <p:ext uri="{BB962C8B-B14F-4D97-AF65-F5344CB8AC3E}">
        <p14:creationId xmlns:p14="http://schemas.microsoft.com/office/powerpoint/2010/main" val="100657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9C2C5-0AAB-41A7-8B1A-8DE349A46664}"/>
              </a:ext>
            </a:extLst>
          </p:cNvPr>
          <p:cNvSpPr>
            <a:spLocks noGrp="1"/>
          </p:cNvSpPr>
          <p:nvPr>
            <p:ph type="title"/>
          </p:nvPr>
        </p:nvSpPr>
        <p:spPr/>
        <p:txBody>
          <a:bodyPr/>
          <a:lstStyle/>
          <a:p>
            <a:r>
              <a:rPr lang="en-US" sz="3600" dirty="0"/>
              <a:t>Summary</a:t>
            </a:r>
          </a:p>
        </p:txBody>
      </p:sp>
      <p:sp>
        <p:nvSpPr>
          <p:cNvPr id="3" name="Content Placeholder 2">
            <a:extLst>
              <a:ext uri="{FF2B5EF4-FFF2-40B4-BE49-F238E27FC236}">
                <a16:creationId xmlns:a16="http://schemas.microsoft.com/office/drawing/2014/main" id="{4CE919AD-54E5-47CD-B0FB-9DBD4DB18DAB}"/>
              </a:ext>
            </a:extLst>
          </p:cNvPr>
          <p:cNvSpPr>
            <a:spLocks noGrp="1"/>
          </p:cNvSpPr>
          <p:nvPr>
            <p:ph idx="1"/>
          </p:nvPr>
        </p:nvSpPr>
        <p:spPr/>
        <p:txBody>
          <a:bodyPr/>
          <a:lstStyle/>
          <a:p>
            <a:r>
              <a:rPr lang="en-US" sz="2800" dirty="0"/>
              <a:t>Professional organizations, agencies and non-profits are giving more attention to the social determinants of health  </a:t>
            </a:r>
          </a:p>
          <a:p>
            <a:endParaRPr lang="en-US" sz="2800" dirty="0"/>
          </a:p>
          <a:p>
            <a:r>
              <a:rPr lang="en-US" sz="2800" dirty="0"/>
              <a:t>Evidence-based models of community-clinic linkages exist and various innovative models are currently being tested</a:t>
            </a:r>
          </a:p>
          <a:p>
            <a:endParaRPr lang="en-US" sz="2800" dirty="0"/>
          </a:p>
          <a:p>
            <a:r>
              <a:rPr lang="en-US" sz="2800" dirty="0"/>
              <a:t>In addition to these interventions, those which alter the structural barriers to good health (social determinants) are desperately needed</a:t>
            </a:r>
          </a:p>
          <a:p>
            <a:endParaRPr lang="en-US" sz="2800" dirty="0"/>
          </a:p>
          <a:p>
            <a:endParaRPr lang="en-US" sz="2800" dirty="0"/>
          </a:p>
        </p:txBody>
      </p:sp>
    </p:spTree>
    <p:extLst>
      <p:ext uri="{BB962C8B-B14F-4D97-AF65-F5344CB8AC3E}">
        <p14:creationId xmlns:p14="http://schemas.microsoft.com/office/powerpoint/2010/main" val="764040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sz="2400" dirty="0"/>
              <a:t>tgary@pitt.edu</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978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51467" y="2591098"/>
            <a:ext cx="7247467" cy="1143000"/>
          </a:xfrm>
        </p:spPr>
        <p:txBody>
          <a:bodyPr/>
          <a:lstStyle/>
          <a:p>
            <a:pPr lvl="1"/>
            <a:r>
              <a:rPr lang="en-US" dirty="0"/>
              <a:t>Team approach using ancillary care providers</a:t>
            </a:r>
            <a:endParaRPr lang="en-US" i="1" dirty="0"/>
          </a:p>
        </p:txBody>
      </p:sp>
    </p:spTree>
    <p:extLst>
      <p:ext uri="{BB962C8B-B14F-4D97-AF65-F5344CB8AC3E}">
        <p14:creationId xmlns:p14="http://schemas.microsoft.com/office/powerpoint/2010/main" val="14540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5"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7531" y="1295400"/>
            <a:ext cx="614893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9"/>
          <p:cNvSpPr txBox="1">
            <a:spLocks noChangeArrowheads="1"/>
          </p:cNvSpPr>
          <p:nvPr/>
        </p:nvSpPr>
        <p:spPr bwMode="auto">
          <a:xfrm>
            <a:off x="152400" y="6135339"/>
            <a:ext cx="8534400" cy="336550"/>
          </a:xfrm>
          <a:prstGeom prst="rect">
            <a:avLst/>
          </a:prstGeom>
          <a:noFill/>
          <a:ln w="9525">
            <a:noFill/>
            <a:miter lim="800000"/>
            <a:headEnd/>
            <a:tailEnd/>
          </a:ln>
        </p:spPr>
        <p:txBody>
          <a:bodyPr>
            <a:spAutoFit/>
          </a:bodyPr>
          <a:lstStyle/>
          <a:p>
            <a:pPr>
              <a:spcBef>
                <a:spcPct val="50000"/>
              </a:spcBef>
            </a:pPr>
            <a:r>
              <a:rPr lang="en-US" sz="1600" dirty="0"/>
              <a:t>Gary et al., </a:t>
            </a:r>
            <a:r>
              <a:rPr lang="en-US" sz="1600" i="1" dirty="0"/>
              <a:t>Archives of Internal Medicine </a:t>
            </a:r>
            <a:r>
              <a:rPr lang="en-US" sz="1600" dirty="0"/>
              <a:t>2009, 169(19): 1788-1794</a:t>
            </a:r>
            <a:endParaRPr lang="en-US" sz="1600" i="1" dirty="0"/>
          </a:p>
        </p:txBody>
      </p:sp>
    </p:spTree>
    <p:extLst>
      <p:ext uri="{BB962C8B-B14F-4D97-AF65-F5344CB8AC3E}">
        <p14:creationId xmlns:p14="http://schemas.microsoft.com/office/powerpoint/2010/main" val="119349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endParaRPr lang="en-US"/>
          </a:p>
        </p:txBody>
      </p:sp>
      <p:sp>
        <p:nvSpPr>
          <p:cNvPr id="31747" name="Text Placeholder 2"/>
          <p:cNvSpPr>
            <a:spLocks noGrp="1"/>
          </p:cNvSpPr>
          <p:nvPr>
            <p:ph type="body" sz="half" idx="1"/>
          </p:nvPr>
        </p:nvSpPr>
        <p:spPr>
          <a:xfrm>
            <a:off x="914400" y="6248400"/>
            <a:ext cx="7924800" cy="304800"/>
          </a:xfrm>
        </p:spPr>
        <p:txBody>
          <a:bodyPr/>
          <a:lstStyle/>
          <a:p>
            <a:pPr eaLnBrk="1" hangingPunct="1">
              <a:spcBef>
                <a:spcPct val="50000"/>
              </a:spcBef>
              <a:buFont typeface="Times" charset="0"/>
              <a:buNone/>
            </a:pPr>
            <a:r>
              <a:rPr lang="en-US" sz="1400" dirty="0"/>
              <a:t>Gary et al., </a:t>
            </a:r>
            <a:r>
              <a:rPr lang="en-US" sz="1400" i="1" dirty="0"/>
              <a:t>Archives of Internal Medicine </a:t>
            </a:r>
            <a:r>
              <a:rPr lang="en-US" sz="1400" dirty="0"/>
              <a:t>2009, 169(19): 1788-1794</a:t>
            </a:r>
            <a:endParaRPr lang="en-US" sz="1400" i="1" dirty="0"/>
          </a:p>
        </p:txBody>
      </p:sp>
      <p:sp>
        <p:nvSpPr>
          <p:cNvPr id="31748" name="Content Placeholder 3"/>
          <p:cNvSpPr>
            <a:spLocks noGrp="1"/>
          </p:cNvSpPr>
          <p:nvPr>
            <p:ph sz="half" idx="2"/>
          </p:nvPr>
        </p:nvSpPr>
        <p:spPr/>
        <p:txBody>
          <a:bodyPr/>
          <a:lstStyle/>
          <a:p>
            <a:pPr eaLnBrk="1" hangingPunct="1"/>
            <a:endParaRPr lang="en-US"/>
          </a:p>
        </p:txBody>
      </p:sp>
      <p:pic>
        <p:nvPicPr>
          <p:cNvPr id="31749" name="Picture 2"/>
          <p:cNvPicPr>
            <a:picLocks noChangeAspect="1" noChangeArrowheads="1"/>
          </p:cNvPicPr>
          <p:nvPr/>
        </p:nvPicPr>
        <p:blipFill>
          <a:blip r:embed="rId2" cstate="print"/>
          <a:srcRect/>
          <a:stretch>
            <a:fillRect/>
          </a:stretch>
        </p:blipFill>
        <p:spPr bwMode="auto">
          <a:xfrm>
            <a:off x="0" y="0"/>
            <a:ext cx="9210675" cy="5943600"/>
          </a:xfrm>
          <a:prstGeom prst="rect">
            <a:avLst/>
          </a:prstGeom>
          <a:noFill/>
          <a:ln w="9525">
            <a:noFill/>
            <a:miter lim="800000"/>
            <a:headEnd/>
            <a:tailEnd/>
          </a:ln>
        </p:spPr>
      </p:pic>
    </p:spTree>
    <p:extLst>
      <p:ext uri="{BB962C8B-B14F-4D97-AF65-F5344CB8AC3E}">
        <p14:creationId xmlns:p14="http://schemas.microsoft.com/office/powerpoint/2010/main" val="117496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19200" y="533400"/>
            <a:ext cx="7772400" cy="685800"/>
          </a:xfrm>
        </p:spPr>
        <p:txBody>
          <a:bodyPr/>
          <a:lstStyle/>
          <a:p>
            <a:pPr eaLnBrk="1" hangingPunct="1"/>
            <a:r>
              <a:rPr lang="en-US" sz="3600" i="1" dirty="0"/>
              <a:t>Project Sugar 2</a:t>
            </a:r>
            <a:r>
              <a:rPr lang="en-US" sz="3600" dirty="0"/>
              <a:t> - Interventionists</a:t>
            </a:r>
          </a:p>
        </p:txBody>
      </p:sp>
      <p:graphicFrame>
        <p:nvGraphicFramePr>
          <p:cNvPr id="197682" name="Group 50"/>
          <p:cNvGraphicFramePr>
            <a:graphicFrameLocks noGrp="1"/>
          </p:cNvGraphicFramePr>
          <p:nvPr>
            <p:ph type="tbl" idx="1"/>
          </p:nvPr>
        </p:nvGraphicFramePr>
        <p:xfrm>
          <a:off x="0" y="1524000"/>
          <a:ext cx="9144000" cy="4768216"/>
        </p:xfrm>
        <a:graphic>
          <a:graphicData uri="http://schemas.openxmlformats.org/drawingml/2006/table">
            <a:tbl>
              <a:tblPr/>
              <a:tblGrid>
                <a:gridCol w="13716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46350">
                  <a:extLst>
                    <a:ext uri="{9D8B030D-6E8A-4147-A177-3AD203B41FA5}">
                      <a16:colId xmlns:a16="http://schemas.microsoft.com/office/drawing/2014/main" val="20002"/>
                    </a:ext>
                  </a:extLst>
                </a:gridCol>
                <a:gridCol w="2635250">
                  <a:extLst>
                    <a:ext uri="{9D8B030D-6E8A-4147-A177-3AD203B41FA5}">
                      <a16:colId xmlns:a16="http://schemas.microsoft.com/office/drawing/2014/main" val="20003"/>
                    </a:ext>
                  </a:extLst>
                </a:gridCol>
              </a:tblGrid>
              <a:tr h="46672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a:ln>
                            <a:noFill/>
                          </a:ln>
                          <a:solidFill>
                            <a:schemeClr val="tx1"/>
                          </a:solidFill>
                          <a:effectLst/>
                          <a:latin typeface="Arial" charset="0"/>
                        </a:rPr>
                        <a:t>Minimal Intervention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a:ln>
                            <a:noFill/>
                          </a:ln>
                          <a:solidFill>
                            <a:schemeClr val="tx1"/>
                          </a:solidFill>
                          <a:effectLst/>
                          <a:latin typeface="Arial" charset="0"/>
                        </a:rPr>
                        <a:t>Intensive Intervention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6672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endParaRPr kumimoji="0" lang="en-US" sz="2000" b="0" i="0" u="none" strike="noStrike" cap="none" normalizeH="0" baseline="0">
                        <a:ln>
                          <a:noFill/>
                        </a:ln>
                        <a:solidFill>
                          <a:schemeClr val="tx1"/>
                        </a:solidFill>
                        <a:effectLst/>
                        <a:latin typeface="Arial"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a:ln>
                            <a:noFill/>
                          </a:ln>
                          <a:solidFill>
                            <a:schemeClr val="tx1"/>
                          </a:solidFill>
                          <a:effectLst/>
                          <a:latin typeface="Arial" charset="0"/>
                        </a:rPr>
                        <a:t>Phone</a:t>
                      </a:r>
                      <a:r>
                        <a:rPr kumimoji="0" lang="en-US" sz="1800" b="0" i="0" u="none" strike="noStrike" cap="none" normalizeH="0" baseline="0" dirty="0">
                          <a:ln>
                            <a:noFill/>
                          </a:ln>
                          <a:solidFill>
                            <a:schemeClr val="tx1"/>
                          </a:solidFill>
                          <a:effectLst/>
                          <a:latin typeface="Arial" charset="0"/>
                        </a:rPr>
                        <a:t>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a:ln>
                            <a:noFill/>
                          </a:ln>
                          <a:solidFill>
                            <a:schemeClr val="tx1"/>
                          </a:solidFill>
                          <a:effectLst/>
                          <a:latin typeface="Arial" charset="0"/>
                        </a:rPr>
                        <a:t>NCM</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dirty="0">
                          <a:ln>
                            <a:noFill/>
                          </a:ln>
                          <a:solidFill>
                            <a:schemeClr val="tx1"/>
                          </a:solidFill>
                          <a:effectLst/>
                          <a:latin typeface="Arial" charset="0"/>
                        </a:rPr>
                        <a:t>CHW</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041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a:ln>
                            <a:noFill/>
                          </a:ln>
                          <a:solidFill>
                            <a:schemeClr val="tx1"/>
                          </a:solidFill>
                          <a:effectLst/>
                          <a:latin typeface="Arial" charset="0"/>
                        </a:rPr>
                        <a:t>Education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a:ln>
                            <a:noFill/>
                          </a:ln>
                          <a:solidFill>
                            <a:schemeClr val="tx1"/>
                          </a:solidFill>
                          <a:effectLst/>
                          <a:latin typeface="Arial" charset="0"/>
                        </a:rPr>
                        <a:t>High School Grad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a:ln>
                            <a:noFill/>
                          </a:ln>
                          <a:solidFill>
                            <a:schemeClr val="tx1"/>
                          </a:solidFill>
                          <a:effectLst/>
                          <a:latin typeface="Arial" charset="0"/>
                        </a:rPr>
                        <a:t>BSN, RN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a:ln>
                            <a:noFill/>
                          </a:ln>
                          <a:solidFill>
                            <a:schemeClr val="tx1"/>
                          </a:solidFill>
                          <a:effectLst/>
                          <a:latin typeface="Arial" charset="0"/>
                        </a:rPr>
                        <a:t>High School Grad</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4513">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1" i="0" u="none" strike="noStrike" cap="none" normalizeH="0" baseline="0">
                          <a:ln>
                            <a:noFill/>
                          </a:ln>
                          <a:solidFill>
                            <a:schemeClr val="tx1"/>
                          </a:solidFill>
                          <a:effectLst/>
                          <a:latin typeface="Arial" charset="0"/>
                        </a:rPr>
                        <a:t>Setting</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a:ln>
                            <a:noFill/>
                          </a:ln>
                          <a:solidFill>
                            <a:schemeClr val="tx1"/>
                          </a:solidFill>
                          <a:effectLst/>
                          <a:latin typeface="Arial" charset="0"/>
                        </a:rPr>
                        <a:t>Telephone</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a:ln>
                            <a:noFill/>
                          </a:ln>
                          <a:solidFill>
                            <a:schemeClr val="tx1"/>
                          </a:solidFill>
                          <a:effectLst/>
                          <a:latin typeface="Arial" charset="0"/>
                        </a:rPr>
                        <a:t>Clinic</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18" charset="0"/>
                        <a:buNone/>
                        <a:tabLst/>
                      </a:pPr>
                      <a:r>
                        <a:rPr kumimoji="0" lang="en-US" sz="1800" b="0" i="0" u="none" strike="noStrike" cap="none" normalizeH="0" baseline="0" dirty="0">
                          <a:ln>
                            <a:noFill/>
                          </a:ln>
                          <a:solidFill>
                            <a:schemeClr val="tx1"/>
                          </a:solidFill>
                          <a:effectLst/>
                          <a:latin typeface="Arial" charset="0"/>
                        </a:rPr>
                        <a:t>Home, Community</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8" charset="0"/>
                        <a:buNone/>
                        <a:tabLst/>
                      </a:pPr>
                      <a:r>
                        <a:rPr kumimoji="0" lang="en-US" sz="1600" b="1" i="0" u="none" strike="noStrike" cap="none" normalizeH="0" baseline="0">
                          <a:ln>
                            <a:noFill/>
                          </a:ln>
                          <a:solidFill>
                            <a:schemeClr val="tx1"/>
                          </a:solidFill>
                          <a:effectLst/>
                          <a:latin typeface="Arial" charset="0"/>
                        </a:rPr>
                        <a:t>Intervention</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Usual Care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Preventive screening calls 2X yearly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Quarterly newsletter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Provider feedback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-Written only</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Usual Care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Algorithms/action plans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1 Clinic visit yearly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Quarterly newsletter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Provider feedback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Written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Verbal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Usual Care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Algorithm/action plans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3 Home visits yearly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Quarterly newsletter</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dirty="0">
                          <a:ln>
                            <a:noFill/>
                          </a:ln>
                          <a:solidFill>
                            <a:schemeClr val="tx1"/>
                          </a:solidFill>
                          <a:effectLst/>
                          <a:latin typeface="Arial" charset="0"/>
                        </a:rPr>
                        <a:t>Provider feedback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Written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Verbal </a:t>
                      </a: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3596933"/>
      </p:ext>
    </p:extLst>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0" y="0"/>
            <a:ext cx="9144000" cy="6407150"/>
          </a:xfrm>
          <a:prstGeom prst="rect">
            <a:avLst/>
          </a:prstGeom>
          <a:noFill/>
          <a:ln w="9525">
            <a:noFill/>
            <a:miter lim="800000"/>
            <a:headEnd/>
            <a:tailEnd/>
          </a:ln>
        </p:spPr>
      </p:pic>
    </p:spTree>
    <p:extLst>
      <p:ext uri="{BB962C8B-B14F-4D97-AF65-F5344CB8AC3E}">
        <p14:creationId xmlns:p14="http://schemas.microsoft.com/office/powerpoint/2010/main" val="255944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0" name="Group 22"/>
          <p:cNvGrpSpPr>
            <a:grpSpLocks noChangeAspect="1"/>
          </p:cNvGrpSpPr>
          <p:nvPr/>
        </p:nvGrpSpPr>
        <p:grpSpPr bwMode="auto">
          <a:xfrm>
            <a:off x="363833" y="152398"/>
            <a:ext cx="8458201" cy="6425131"/>
            <a:chOff x="3803" y="2899"/>
            <a:chExt cx="9176" cy="7003"/>
          </a:xfrm>
        </p:grpSpPr>
        <p:sp>
          <p:nvSpPr>
            <p:cNvPr id="21" name="AutoShape 26"/>
            <p:cNvSpPr>
              <a:spLocks noChangeAspect="1" noChangeArrowheads="1" noTextEdit="1"/>
            </p:cNvSpPr>
            <p:nvPr/>
          </p:nvSpPr>
          <p:spPr bwMode="auto">
            <a:xfrm>
              <a:off x="4007" y="3673"/>
              <a:ext cx="8700" cy="62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5"/>
            <p:cNvSpPr>
              <a:spLocks noChangeShapeType="1"/>
            </p:cNvSpPr>
            <p:nvPr/>
          </p:nvSpPr>
          <p:spPr bwMode="auto">
            <a:xfrm>
              <a:off x="8138" y="7408"/>
              <a:ext cx="1" cy="403"/>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Text Box 24"/>
            <p:cNvSpPr txBox="1">
              <a:spLocks noChangeArrowheads="1"/>
            </p:cNvSpPr>
            <p:nvPr/>
          </p:nvSpPr>
          <p:spPr bwMode="auto">
            <a:xfrm>
              <a:off x="3803" y="2899"/>
              <a:ext cx="9176" cy="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itchFamily="34" charset="0"/>
                  <a:ea typeface="Times New Roman" pitchFamily="18" charset="0"/>
                </a:rPr>
                <a:t>Application of Precede-Proceed to </a:t>
              </a:r>
              <a:r>
                <a:rPr kumimoji="0" lang="en-US" b="1" i="1" u="none" strike="noStrike" cap="none" normalizeH="0" baseline="0" dirty="0">
                  <a:ln>
                    <a:noFill/>
                  </a:ln>
                  <a:solidFill>
                    <a:schemeClr val="tx1"/>
                  </a:solidFill>
                  <a:effectLst/>
                  <a:latin typeface="Arial" pitchFamily="34" charset="0"/>
                  <a:ea typeface="Times New Roman" pitchFamily="18" charset="0"/>
                </a:rPr>
                <a:t>Projec</a:t>
              </a:r>
              <a:r>
                <a:rPr lang="en-US" b="1" i="1" dirty="0">
                  <a:latin typeface="Arial" pitchFamily="34" charset="0"/>
                  <a:ea typeface="Times New Roman" pitchFamily="18" charset="0"/>
                </a:rPr>
                <a:t>t Sugar</a:t>
              </a:r>
              <a:r>
                <a:rPr kumimoji="0" lang="en-US" b="1" i="1" u="none" strike="noStrike" cap="none" normalizeH="0" baseline="0" dirty="0">
                  <a:ln>
                    <a:noFill/>
                  </a:ln>
                  <a:solidFill>
                    <a:schemeClr val="tx1"/>
                  </a:solidFill>
                  <a:effectLst/>
                  <a:latin typeface="Arial" pitchFamily="34" charset="0"/>
                  <a:ea typeface="Times New Roman" pitchFamily="18" charset="0"/>
                </a:rPr>
                <a:t> </a:t>
              </a:r>
              <a:r>
                <a:rPr kumimoji="0" lang="en-US" b="1" i="0" u="none" strike="noStrike" cap="none" normalizeH="0" baseline="0" dirty="0">
                  <a:ln>
                    <a:noFill/>
                  </a:ln>
                  <a:solidFill>
                    <a:schemeClr val="tx1"/>
                  </a:solidFill>
                  <a:effectLst/>
                  <a:latin typeface="Arial" pitchFamily="34" charset="0"/>
                  <a:ea typeface="Times New Roman" pitchFamily="18" charset="0"/>
                </a:rPr>
                <a:t>Diabetes Interventions</a:t>
              </a:r>
              <a:endParaRPr kumimoji="0" lang="en-US" b="0" i="0" u="none" strike="noStrike" cap="none" normalizeH="0" baseline="0" dirty="0">
                <a:ln>
                  <a:noFill/>
                </a:ln>
                <a:solidFill>
                  <a:schemeClr val="tx1"/>
                </a:solidFill>
                <a:effectLst/>
                <a:latin typeface="Arial" pitchFamily="34" charset="0"/>
              </a:endParaRPr>
            </a:p>
          </p:txBody>
        </p:sp>
        <p:sp>
          <p:nvSpPr>
            <p:cNvPr id="24" name="AutoShape 23"/>
            <p:cNvSpPr>
              <a:spLocks noChangeShapeType="1"/>
            </p:cNvSpPr>
            <p:nvPr/>
          </p:nvSpPr>
          <p:spPr bwMode="auto">
            <a:xfrm>
              <a:off x="6238" y="7810"/>
              <a:ext cx="1" cy="40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Text Box 42"/>
          <p:cNvSpPr txBox="1">
            <a:spLocks noChangeArrowheads="1"/>
          </p:cNvSpPr>
          <p:nvPr/>
        </p:nvSpPr>
        <p:spPr bwMode="auto">
          <a:xfrm>
            <a:off x="0" y="2390734"/>
            <a:ext cx="1485900" cy="2514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1"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pitchFamily="34" charset="0"/>
                <a:ea typeface="Times New Roman" pitchFamily="18" charset="0"/>
              </a:rPr>
              <a:t>Project Sugar </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a:ln>
                  <a:noFill/>
                </a:ln>
                <a:solidFill>
                  <a:schemeClr val="tx1"/>
                </a:solidFill>
                <a:effectLst/>
                <a:latin typeface="Arial" pitchFamily="34" charset="0"/>
                <a:ea typeface="Times New Roman" pitchFamily="18" charset="0"/>
              </a:rPr>
              <a:t>Interventions </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rPr>
              <a:t>Nurse-case manager clinic visits</a:t>
            </a:r>
            <a:endParaRPr kumimoji="0" lang="en-US" sz="11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rPr>
              <a:t>Community health worker home visits</a:t>
            </a:r>
            <a:endParaRPr kumimoji="0" lang="en-US" sz="11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rPr>
              <a:t>Telephone follow-up </a:t>
            </a:r>
            <a:endParaRPr kumimoji="0" lang="en-US" sz="11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Arial" pitchFamily="34" charset="0"/>
                <a:ea typeface="Times New Roman" pitchFamily="18" charset="0"/>
              </a:rPr>
              <a:t>Primary care physician feedback </a:t>
            </a:r>
            <a:endParaRPr kumimoji="0" lang="en-US" sz="1100" b="0" i="0" u="none" strike="noStrike" cap="none" normalizeH="0" baseline="0" dirty="0">
              <a:ln>
                <a:noFill/>
              </a:ln>
              <a:solidFill>
                <a:schemeClr val="tx1"/>
              </a:solidFill>
              <a:effectLst/>
              <a:latin typeface="Arial" pitchFamily="34" charset="0"/>
            </a:endParaRPr>
          </a:p>
        </p:txBody>
      </p:sp>
      <p:sp>
        <p:nvSpPr>
          <p:cNvPr id="26" name="Text Box 40"/>
          <p:cNvSpPr txBox="1">
            <a:spLocks noChangeArrowheads="1"/>
          </p:cNvSpPr>
          <p:nvPr/>
        </p:nvSpPr>
        <p:spPr bwMode="auto">
          <a:xfrm>
            <a:off x="1714500" y="1143000"/>
            <a:ext cx="1714500" cy="1828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rPr>
              <a:t>Predisposing Factors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Knowledge and perceptions about diabetes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Diabetes health beliefs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Self-image</a:t>
            </a:r>
            <a:endParaRPr kumimoji="0" lang="en-US" sz="1800" b="0" i="0" u="none" strike="noStrike" cap="none" normalizeH="0" baseline="0" dirty="0">
              <a:ln>
                <a:noFill/>
              </a:ln>
              <a:solidFill>
                <a:schemeClr val="tx1"/>
              </a:solidFill>
              <a:effectLst/>
              <a:latin typeface="Arial" pitchFamily="34" charset="0"/>
            </a:endParaRPr>
          </a:p>
        </p:txBody>
      </p:sp>
      <p:sp>
        <p:nvSpPr>
          <p:cNvPr id="27" name="Text Box 43"/>
          <p:cNvSpPr txBox="1">
            <a:spLocks noChangeArrowheads="1"/>
          </p:cNvSpPr>
          <p:nvPr/>
        </p:nvSpPr>
        <p:spPr bwMode="auto">
          <a:xfrm>
            <a:off x="1714500" y="3543300"/>
            <a:ext cx="1714500" cy="1257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rPr>
              <a:t>Reinforcing Factors</a:t>
            </a:r>
            <a:endParaRPr kumimoji="0" lang="en-US"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rPr>
              <a:t>Primary care physician advice</a:t>
            </a:r>
            <a:endParaRPr kumimoji="0" lang="en-US"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rPr>
              <a:t>Family social support</a:t>
            </a:r>
            <a:endParaRPr kumimoji="0" lang="en-US" sz="1800" b="0" i="0" u="none" strike="noStrike" cap="none" normalizeH="0" baseline="0">
              <a:ln>
                <a:noFill/>
              </a:ln>
              <a:solidFill>
                <a:schemeClr val="tx1"/>
              </a:solidFill>
              <a:effectLst/>
              <a:latin typeface="Arial" pitchFamily="34" charset="0"/>
            </a:endParaRPr>
          </a:p>
        </p:txBody>
      </p:sp>
      <p:sp>
        <p:nvSpPr>
          <p:cNvPr id="28" name="Text Box 44"/>
          <p:cNvSpPr txBox="1">
            <a:spLocks noChangeArrowheads="1"/>
          </p:cNvSpPr>
          <p:nvPr/>
        </p:nvSpPr>
        <p:spPr bwMode="auto">
          <a:xfrm>
            <a:off x="1714500" y="5143500"/>
            <a:ext cx="1714500" cy="13716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rPr>
              <a:t>Enabling Factors</a:t>
            </a:r>
            <a:endParaRPr kumimoji="0" lang="en-US"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rPr>
              <a:t>Skills to conduct glucose monitoring and foot care</a:t>
            </a:r>
            <a:endParaRPr kumimoji="0" lang="en-US"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rPr>
              <a:t>Access to supplies</a:t>
            </a:r>
            <a:endParaRPr kumimoji="0" lang="en-US" sz="900" b="0" i="0" u="none" strike="noStrike" cap="none" normalizeH="0" baseline="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rPr>
              <a:t>Difficulty controlling diabetes</a:t>
            </a:r>
            <a:endParaRPr kumimoji="0" lang="en-US" sz="1800" b="0" i="0" u="none" strike="noStrike" cap="none" normalizeH="0" baseline="0">
              <a:ln>
                <a:noFill/>
              </a:ln>
              <a:solidFill>
                <a:schemeClr val="tx1"/>
              </a:solidFill>
              <a:effectLst/>
              <a:latin typeface="Arial" pitchFamily="34" charset="0"/>
            </a:endParaRPr>
          </a:p>
        </p:txBody>
      </p:sp>
      <p:sp>
        <p:nvSpPr>
          <p:cNvPr id="29" name="Text Box 46"/>
          <p:cNvSpPr txBox="1">
            <a:spLocks noChangeArrowheads="1"/>
          </p:cNvSpPr>
          <p:nvPr/>
        </p:nvSpPr>
        <p:spPr bwMode="auto">
          <a:xfrm>
            <a:off x="4000500" y="800100"/>
            <a:ext cx="1257300" cy="35433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rPr>
              <a:t>Behaviors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Foot care</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Blood glucose self-monitoring</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Medication  adherence</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Dietary adherence</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Physical activity</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Smoking</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Alcohol consumption</a:t>
            </a:r>
            <a:endParaRPr kumimoji="0" lang="en-US" sz="9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30" name="Text Box 47"/>
          <p:cNvSpPr txBox="1">
            <a:spLocks noChangeArrowheads="1"/>
          </p:cNvSpPr>
          <p:nvPr/>
        </p:nvSpPr>
        <p:spPr bwMode="auto">
          <a:xfrm>
            <a:off x="4000500" y="4889748"/>
            <a:ext cx="1257300" cy="1714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rPr>
              <a:t>Environmental Factors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Availability of resources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Concerns about money, housing, family problems</a:t>
            </a:r>
            <a:endParaRPr kumimoji="0" lang="en-US" sz="1800" b="0" i="0" u="none" strike="noStrike" cap="none" normalizeH="0" baseline="0" dirty="0">
              <a:ln>
                <a:noFill/>
              </a:ln>
              <a:solidFill>
                <a:schemeClr val="tx1"/>
              </a:solidFill>
              <a:effectLst/>
              <a:latin typeface="Arial" pitchFamily="34" charset="0"/>
            </a:endParaRPr>
          </a:p>
        </p:txBody>
      </p:sp>
      <p:sp>
        <p:nvSpPr>
          <p:cNvPr id="31" name="Text Box 28"/>
          <p:cNvSpPr txBox="1">
            <a:spLocks noChangeArrowheads="1"/>
          </p:cNvSpPr>
          <p:nvPr/>
        </p:nvSpPr>
        <p:spPr bwMode="auto">
          <a:xfrm>
            <a:off x="5829300" y="2520950"/>
            <a:ext cx="1257300" cy="2286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itchFamily="34" charset="0"/>
                <a:ea typeface="Times New Roman" pitchFamily="18" charset="0"/>
              </a:rPr>
              <a:t>Health Problem</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HbA1c</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Blood pressure</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Lipids</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Weight</a:t>
            </a:r>
            <a:endParaRPr kumimoji="0" lang="en-US" sz="9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Health status</a:t>
            </a:r>
            <a:endParaRPr kumimoji="0" lang="en-US" sz="1800" b="0" i="0" u="none" strike="noStrike" cap="none" normalizeH="0" baseline="0" dirty="0">
              <a:ln>
                <a:noFill/>
              </a:ln>
              <a:solidFill>
                <a:schemeClr val="tx1"/>
              </a:solidFill>
              <a:effectLst/>
              <a:latin typeface="Arial" pitchFamily="34" charset="0"/>
            </a:endParaRPr>
          </a:p>
        </p:txBody>
      </p:sp>
      <p:sp>
        <p:nvSpPr>
          <p:cNvPr id="32" name="Text Box 27"/>
          <p:cNvSpPr txBox="1">
            <a:spLocks noChangeArrowheads="1"/>
          </p:cNvSpPr>
          <p:nvPr/>
        </p:nvSpPr>
        <p:spPr bwMode="auto">
          <a:xfrm>
            <a:off x="7429500" y="2971800"/>
            <a:ext cx="1371600" cy="5715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34" charset="0"/>
              <a:ea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rial" pitchFamily="34" charset="0"/>
                <a:ea typeface="Times New Roman" pitchFamily="18" charset="0"/>
              </a:rPr>
              <a:t>Diabetes-related complications</a:t>
            </a:r>
            <a:endParaRPr kumimoji="0" lang="en-US" sz="1800" b="0" i="0" u="none" strike="noStrike" cap="none" normalizeH="0" baseline="0">
              <a:ln>
                <a:noFill/>
              </a:ln>
              <a:solidFill>
                <a:schemeClr val="tx1"/>
              </a:solidFill>
              <a:effectLst/>
              <a:latin typeface="Arial" pitchFamily="34" charset="0"/>
            </a:endParaRPr>
          </a:p>
        </p:txBody>
      </p:sp>
      <p:sp>
        <p:nvSpPr>
          <p:cNvPr id="33" name="Line 29"/>
          <p:cNvSpPr>
            <a:spLocks noChangeShapeType="1"/>
          </p:cNvSpPr>
          <p:nvPr/>
        </p:nvSpPr>
        <p:spPr bwMode="auto">
          <a:xfrm flipV="1">
            <a:off x="1485900" y="2971800"/>
            <a:ext cx="8001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0"/>
          <p:cNvSpPr>
            <a:spLocks noChangeShapeType="1"/>
          </p:cNvSpPr>
          <p:nvPr/>
        </p:nvSpPr>
        <p:spPr bwMode="auto">
          <a:xfrm>
            <a:off x="1466850" y="4000500"/>
            <a:ext cx="2476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45"/>
          <p:cNvSpPr>
            <a:spLocks noChangeShapeType="1"/>
          </p:cNvSpPr>
          <p:nvPr/>
        </p:nvSpPr>
        <p:spPr bwMode="auto">
          <a:xfrm>
            <a:off x="1219200" y="4905334"/>
            <a:ext cx="495300" cy="9239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7"/>
          <p:cNvSpPr>
            <a:spLocks noChangeShapeType="1"/>
          </p:cNvSpPr>
          <p:nvPr/>
        </p:nvSpPr>
        <p:spPr bwMode="auto">
          <a:xfrm flipV="1">
            <a:off x="3429000" y="3314700"/>
            <a:ext cx="571500" cy="914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1"/>
          <p:cNvSpPr>
            <a:spLocks noChangeShapeType="1"/>
          </p:cNvSpPr>
          <p:nvPr/>
        </p:nvSpPr>
        <p:spPr bwMode="auto">
          <a:xfrm flipV="1">
            <a:off x="3429000" y="5257800"/>
            <a:ext cx="571500" cy="4572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2"/>
          <p:cNvSpPr>
            <a:spLocks noChangeShapeType="1"/>
          </p:cNvSpPr>
          <p:nvPr/>
        </p:nvSpPr>
        <p:spPr bwMode="auto">
          <a:xfrm>
            <a:off x="5257800" y="1257300"/>
            <a:ext cx="1028700" cy="12573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3"/>
          <p:cNvSpPr>
            <a:spLocks noChangeShapeType="1"/>
          </p:cNvSpPr>
          <p:nvPr/>
        </p:nvSpPr>
        <p:spPr bwMode="auto">
          <a:xfrm flipV="1">
            <a:off x="5257800" y="4800600"/>
            <a:ext cx="1028700" cy="10287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34"/>
          <p:cNvSpPr>
            <a:spLocks noChangeShapeType="1"/>
          </p:cNvSpPr>
          <p:nvPr/>
        </p:nvSpPr>
        <p:spPr bwMode="auto">
          <a:xfrm>
            <a:off x="7086600" y="3314700"/>
            <a:ext cx="342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5"/>
          <p:cNvSpPr>
            <a:spLocks noChangeShapeType="1"/>
          </p:cNvSpPr>
          <p:nvPr/>
        </p:nvSpPr>
        <p:spPr bwMode="auto">
          <a:xfrm>
            <a:off x="3429000" y="2171700"/>
            <a:ext cx="57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AutoShape 36"/>
          <p:cNvSpPr>
            <a:spLocks noChangeShapeType="1"/>
          </p:cNvSpPr>
          <p:nvPr/>
        </p:nvSpPr>
        <p:spPr bwMode="auto">
          <a:xfrm>
            <a:off x="2514600" y="2971800"/>
            <a:ext cx="0" cy="571500"/>
          </a:xfrm>
          <a:prstGeom prst="straightConnector1">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41"/>
          <p:cNvSpPr>
            <a:spLocks noChangeShapeType="1"/>
          </p:cNvSpPr>
          <p:nvPr/>
        </p:nvSpPr>
        <p:spPr bwMode="auto">
          <a:xfrm flipV="1">
            <a:off x="3429000" y="3771900"/>
            <a:ext cx="571500" cy="1943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38"/>
          <p:cNvSpPr>
            <a:spLocks noChangeShapeType="1"/>
          </p:cNvSpPr>
          <p:nvPr/>
        </p:nvSpPr>
        <p:spPr bwMode="auto">
          <a:xfrm flipV="1">
            <a:off x="5257800" y="5257800"/>
            <a:ext cx="274320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39"/>
          <p:cNvSpPr>
            <a:spLocks noChangeShapeType="1"/>
          </p:cNvSpPr>
          <p:nvPr/>
        </p:nvSpPr>
        <p:spPr bwMode="auto">
          <a:xfrm flipV="1">
            <a:off x="8001000" y="3543300"/>
            <a:ext cx="0" cy="17145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4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348465636"/>
      </p:ext>
    </p:extLst>
  </p:cSld>
  <p:clrMapOvr>
    <a:masterClrMapping/>
  </p:clrMapOvr>
</p:sld>
</file>

<file path=ppt/theme/theme1.xml><?xml version="1.0" encoding="utf-8"?>
<a:theme xmlns:a="http://schemas.openxmlformats.org/drawingml/2006/main" name="PowerPointBackgrounds">
  <a:themeElements>
    <a:clrScheme name="Custom 1">
      <a:dk1>
        <a:srgbClr val="002060"/>
      </a:dk1>
      <a:lt1>
        <a:srgbClr val="002060"/>
      </a:lt1>
      <a:dk2>
        <a:srgbClr val="006D78"/>
      </a:dk2>
      <a:lt2>
        <a:srgbClr val="006D78"/>
      </a:lt2>
      <a:accent1>
        <a:srgbClr val="00206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slide backgrounds [Read-Only]" id="{A0E464F3-B358-48D1-9B7D-51C59639EEA0}" vid="{01D1B4A0-04DD-44FE-ABE6-AFDBE30D83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3D973663187748B33952B03BEB66B1" ma:contentTypeVersion="0" ma:contentTypeDescription="Create a new document." ma:contentTypeScope="" ma:versionID="c3444e88b1f2364f720911abbd038e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51C5C5-7A09-4C18-894C-341F3C9E87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237C9B3-C491-4DF0-8514-980B5BE421FC}">
  <ds:schemaRefs>
    <ds:schemaRef ds:uri="http://schemas.microsoft.com/sharepoint/v3/contenttype/forms"/>
  </ds:schemaRefs>
</ds:datastoreItem>
</file>

<file path=customXml/itemProps3.xml><?xml version="1.0" encoding="utf-8"?>
<ds:datastoreItem xmlns:ds="http://schemas.openxmlformats.org/officeDocument/2006/customXml" ds:itemID="{0DA3C86F-C66F-4FA9-810F-1D2639864A66}">
  <ds:schemaRefs>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PITTPublichealthPOWERPOINTtemplate</Template>
  <TotalTime>3934</TotalTime>
  <Words>2126</Words>
  <Application>Microsoft Office PowerPoint</Application>
  <PresentationFormat>On-screen Show (4:3)</PresentationFormat>
  <Paragraphs>354</Paragraphs>
  <Slides>39</Slides>
  <Notes>9</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52" baseType="lpstr">
      <vt:lpstr>Arial</vt:lpstr>
      <vt:lpstr>Arial Rounded MT Bold</vt:lpstr>
      <vt:lpstr>Calibri</vt:lpstr>
      <vt:lpstr>Times</vt:lpstr>
      <vt:lpstr>Times New Roman</vt:lpstr>
      <vt:lpstr>Wingdings</vt:lpstr>
      <vt:lpstr>PowerPointBackgrounds</vt:lpstr>
      <vt:lpstr>Office Theme</vt:lpstr>
      <vt:lpstr>1_Office Theme</vt:lpstr>
      <vt:lpstr>2_Office Theme</vt:lpstr>
      <vt:lpstr>3_Office Theme</vt:lpstr>
      <vt:lpstr>4_Office Theme</vt:lpstr>
      <vt:lpstr>Chart</vt:lpstr>
      <vt:lpstr>Addressing Social Determinants of Health- Interventions using Community-Clinic Linkages</vt:lpstr>
      <vt:lpstr>PowerPoint Presentation</vt:lpstr>
      <vt:lpstr>Outline of the Talk</vt:lpstr>
      <vt:lpstr>Team approach using ancillary care providers</vt:lpstr>
      <vt:lpstr>PowerPoint Presentation</vt:lpstr>
      <vt:lpstr>PowerPoint Presentation</vt:lpstr>
      <vt:lpstr>Project Sugar 2 - Interventionists</vt:lpstr>
      <vt:lpstr>PowerPoint Presentation</vt:lpstr>
      <vt:lpstr>PowerPoint Presentation</vt:lpstr>
      <vt:lpstr>HbA1c over 24 Months By Intervention Intensity (compared to Minimal Care)</vt:lpstr>
      <vt:lpstr>ER Visits over 24 Months By Intervention Intensity (compared to Minimal Care)</vt:lpstr>
      <vt:lpstr>PowerPoint Presentation</vt:lpstr>
      <vt:lpstr>PowerPoint Presentation</vt:lpstr>
      <vt:lpstr>Accountable Health Communities</vt:lpstr>
      <vt:lpstr>Accountable Health Communities</vt:lpstr>
      <vt:lpstr>Accountable Health Communities (cont’d)</vt:lpstr>
      <vt:lpstr>Community-based settings with linkage or referral to evidenced-based services</vt:lpstr>
      <vt:lpstr>Food Insecurity- lack of consistent access to nutritious food </vt:lpstr>
      <vt:lpstr>Food Insecurity and Chronic Disease</vt:lpstr>
      <vt:lpstr>Feeding America Health &amp; Wellness Strategy</vt:lpstr>
      <vt:lpstr>Study Results</vt:lpstr>
      <vt:lpstr>(2015 – 2017)</vt:lpstr>
      <vt:lpstr>FAITH-DM Work: ACCFB, GCFB, HFB</vt:lpstr>
      <vt:lpstr>Baseline Data</vt:lpstr>
      <vt:lpstr>Primary Six-Month Follow-up Results</vt:lpstr>
      <vt:lpstr>Key Message #1</vt:lpstr>
      <vt:lpstr>Key Message #2</vt:lpstr>
      <vt:lpstr>Key Message #3 - #4</vt:lpstr>
      <vt:lpstr>Feeding America Diabetes Prevention Pilot in Food Banks</vt:lpstr>
      <vt:lpstr>Diabetes Prevention Pilot Project (2017-2019)</vt:lpstr>
      <vt:lpstr>PowerPoint Presentation</vt:lpstr>
      <vt:lpstr>Key Implementation Messages  from the Field</vt:lpstr>
      <vt:lpstr>Interventions at the community-level</vt:lpstr>
      <vt:lpstr>PowerPoint Presentation</vt:lpstr>
      <vt:lpstr>Introducing New Retailers of Fruits and Vegetables into Communities</vt:lpstr>
      <vt:lpstr>Greenspace Exposure &amp; Health Outcomes</vt:lpstr>
      <vt:lpstr>Housing &amp; Health Outcomes</vt:lpstr>
      <vt:lpstr>Summary</vt:lpstr>
      <vt:lpstr>Thank you! tgary@pitt.edu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Gary-Webb, Tiffany Latrice</dc:creator>
  <cp:lastModifiedBy>Tiffany Gary-Webb</cp:lastModifiedBy>
  <cp:revision>319</cp:revision>
  <cp:lastPrinted>2012-07-17T15:09:14Z</cp:lastPrinted>
  <dcterms:created xsi:type="dcterms:W3CDTF">2014-03-18T18:28:39Z</dcterms:created>
  <dcterms:modified xsi:type="dcterms:W3CDTF">2018-08-11T18:12:11Z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0x010100233D973663187748B33952B03BEB66B1</vt:lpwstr>
  </property>
</Properties>
</file>