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3439" r:id="rId2"/>
    <p:sldId id="3344" r:id="rId3"/>
    <p:sldId id="3450" r:id="rId4"/>
    <p:sldId id="3455" r:id="rId5"/>
    <p:sldId id="3503" r:id="rId6"/>
    <p:sldId id="3502" r:id="rId7"/>
    <p:sldId id="3501" r:id="rId8"/>
    <p:sldId id="3456" r:id="rId9"/>
    <p:sldId id="3345" r:id="rId10"/>
    <p:sldId id="3440" r:id="rId11"/>
    <p:sldId id="3432" r:id="rId12"/>
    <p:sldId id="3300" r:id="rId13"/>
    <p:sldId id="3380" r:id="rId14"/>
    <p:sldId id="2869" r:id="rId15"/>
    <p:sldId id="2870" r:id="rId16"/>
    <p:sldId id="3441" r:id="rId17"/>
    <p:sldId id="3442" r:id="rId18"/>
    <p:sldId id="3504" r:id="rId19"/>
    <p:sldId id="3444" r:id="rId20"/>
    <p:sldId id="3445" r:id="rId21"/>
    <p:sldId id="3446" r:id="rId22"/>
    <p:sldId id="3447" r:id="rId23"/>
    <p:sldId id="3459" r:id="rId24"/>
    <p:sldId id="3451" r:id="rId25"/>
    <p:sldId id="3139" r:id="rId26"/>
    <p:sldId id="3015" r:id="rId27"/>
    <p:sldId id="3140" r:id="rId28"/>
    <p:sldId id="3315" r:id="rId29"/>
    <p:sldId id="3318" r:id="rId30"/>
    <p:sldId id="3308" r:id="rId31"/>
    <p:sldId id="3319" r:id="rId32"/>
    <p:sldId id="3348" r:id="rId33"/>
    <p:sldId id="3365" r:id="rId34"/>
    <p:sldId id="3366" r:id="rId35"/>
    <p:sldId id="3298" r:id="rId36"/>
    <p:sldId id="3434" r:id="rId37"/>
    <p:sldId id="3422" r:id="rId38"/>
    <p:sldId id="3425" r:id="rId39"/>
    <p:sldId id="3462" r:id="rId40"/>
    <p:sldId id="3269" r:id="rId41"/>
    <p:sldId id="3270" r:id="rId42"/>
    <p:sldId id="3271" r:id="rId43"/>
    <p:sldId id="3272" r:id="rId44"/>
    <p:sldId id="3273" r:id="rId45"/>
    <p:sldId id="3274" r:id="rId46"/>
    <p:sldId id="3381" r:id="rId47"/>
    <p:sldId id="3398" r:id="rId48"/>
    <p:sldId id="3410" r:id="rId49"/>
    <p:sldId id="3411" r:id="rId50"/>
    <p:sldId id="3395" r:id="rId51"/>
    <p:sldId id="3397" r:id="rId52"/>
    <p:sldId id="3409" r:id="rId53"/>
    <p:sldId id="3494" r:id="rId54"/>
    <p:sldId id="3394" r:id="rId55"/>
    <p:sldId id="3510" r:id="rId56"/>
    <p:sldId id="3260" r:id="rId57"/>
    <p:sldId id="3293" r:id="rId58"/>
    <p:sldId id="3289" r:id="rId59"/>
    <p:sldId id="3257" r:id="rId60"/>
    <p:sldId id="3354" r:id="rId61"/>
    <p:sldId id="3256" r:id="rId62"/>
    <p:sldId id="3290" r:id="rId63"/>
    <p:sldId id="3292" r:id="rId64"/>
    <p:sldId id="3359" r:id="rId65"/>
    <p:sldId id="3258" r:id="rId66"/>
    <p:sldId id="3431" r:id="rId67"/>
    <p:sldId id="3287" r:id="rId68"/>
    <p:sldId id="3288" r:id="rId69"/>
    <p:sldId id="3259" r:id="rId70"/>
    <p:sldId id="3355" r:id="rId71"/>
    <p:sldId id="3438" r:id="rId72"/>
    <p:sldId id="3437" r:id="rId73"/>
    <p:sldId id="3461" r:id="rId74"/>
    <p:sldId id="3372" r:id="rId75"/>
    <p:sldId id="3391" r:id="rId76"/>
    <p:sldId id="3389" r:id="rId77"/>
    <p:sldId id="3388" r:id="rId78"/>
    <p:sldId id="3387" r:id="rId79"/>
    <p:sldId id="3371" r:id="rId80"/>
    <p:sldId id="3507" r:id="rId81"/>
    <p:sldId id="3508" r:id="rId82"/>
    <p:sldId id="3509" r:id="rId83"/>
    <p:sldId id="3511" r:id="rId84"/>
    <p:sldId id="3463" r:id="rId85"/>
    <p:sldId id="3497" r:id="rId86"/>
    <p:sldId id="3498" r:id="rId87"/>
    <p:sldId id="3476" r:id="rId88"/>
    <p:sldId id="3499" r:id="rId89"/>
    <p:sldId id="3479" r:id="rId90"/>
    <p:sldId id="3483" r:id="rId91"/>
    <p:sldId id="3484" r:id="rId92"/>
    <p:sldId id="3485" r:id="rId93"/>
    <p:sldId id="3490" r:id="rId94"/>
    <p:sldId id="3492" r:id="rId95"/>
    <p:sldId id="3505" r:id="rId96"/>
    <p:sldId id="3351" r:id="rId97"/>
    <p:sldId id="3393" r:id="rId98"/>
    <p:sldId id="3328" r:id="rId99"/>
    <p:sldId id="3330" r:id="rId100"/>
    <p:sldId id="3333" r:id="rId101"/>
    <p:sldId id="3375" r:id="rId102"/>
    <p:sldId id="3218" r:id="rId103"/>
    <p:sldId id="3506" r:id="rId104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5F9"/>
    <a:srgbClr val="0097CC"/>
    <a:srgbClr val="000066"/>
    <a:srgbClr val="E6E6E6"/>
    <a:srgbClr val="E0E0FF"/>
    <a:srgbClr val="CCCCFF"/>
    <a:srgbClr val="5B27FF"/>
    <a:srgbClr val="5B27E4"/>
    <a:srgbClr val="9027E4"/>
    <a:srgbClr val="BE2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392" autoAdjust="0"/>
    <p:restoredTop sz="95332" autoAdjust="0"/>
  </p:normalViewPr>
  <p:slideViewPr>
    <p:cSldViewPr>
      <p:cViewPr varScale="1">
        <p:scale>
          <a:sx n="111" d="100"/>
          <a:sy n="111" d="100"/>
        </p:scale>
        <p:origin x="187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5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-12802"/>
    </p:cViewPr>
  </p:sorterViewPr>
  <p:notesViewPr>
    <p:cSldViewPr>
      <p:cViewPr varScale="1">
        <p:scale>
          <a:sx n="50" d="100"/>
          <a:sy n="50" d="100"/>
        </p:scale>
        <p:origin x="2640" y="2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29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3829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829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B95B7F8B-9BED-4CE1-B9C8-8BCDB23EA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Emergency</a:t>
            </a:r>
            <a:r>
              <a:rPr lang="en-US" baseline="0" dirty="0" smtClean="0"/>
              <a:t> Care Research Institute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5B7F8B-9BED-4CE1-B9C8-8BCDB23EAD57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362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5B7F8B-9BED-4CE1-B9C8-8BCDB23EAD57}" type="slidenum">
              <a:rPr lang="en-US" altLang="en-US" smtClean="0"/>
              <a:pPr>
                <a:defRPr/>
              </a:pPr>
              <a:t>93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46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A23EB5-A999-466F-AD81-6B7F0ABDF24D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 dirty="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1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71638" y="457200"/>
            <a:ext cx="6096001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5B7F8B-9BED-4CE1-B9C8-8BCDB23EAD57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512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71638" y="457200"/>
            <a:ext cx="6096001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5B7F8B-9BED-4CE1-B9C8-8BCDB23EAD57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873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5B7F8B-9BED-4CE1-B9C8-8BCDB23EAD57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797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244BAA3-0ED0-4E1A-A4C9-5F521D85F5D4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58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68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930275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930275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930275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930275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6A79A50-B4EF-4553-8EE4-BBBD9298861D}" type="slidenum">
              <a:rPr lang="en-US" altLang="en-US" sz="1200" smtClean="0">
                <a:latin typeface="Arial" panose="020B0604020202020204" pitchFamily="34" charset="0"/>
              </a:rPr>
              <a:pPr/>
              <a:t>65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04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5B7F8B-9BED-4CE1-B9C8-8BCDB23EAD57}" type="slidenum">
              <a:rPr lang="en-US" altLang="en-US" smtClean="0"/>
              <a:pPr>
                <a:defRPr/>
              </a:pPr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062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60% plugged in flash drives from a DHS parking lot.  45% plugged in flash drives U of Illinois.  </a:t>
            </a:r>
            <a:r>
              <a:rPr lang="en-US" dirty="0" err="1" smtClean="0"/>
              <a:t>Stuxnet</a:t>
            </a:r>
            <a:r>
              <a:rPr lang="en-US" dirty="0" smtClean="0"/>
              <a:t>. Edward Snowden.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56D61-9DED-4D47-9A67-EE8009F2B57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1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04804" indent="0" algn="ctr">
              <a:buNone/>
              <a:defRPr/>
            </a:lvl2pPr>
            <a:lvl3pPr marL="609608" indent="0" algn="ctr">
              <a:buNone/>
              <a:defRPr/>
            </a:lvl3pPr>
            <a:lvl4pPr marL="914411" indent="0" algn="ctr">
              <a:buNone/>
              <a:defRPr/>
            </a:lvl4pPr>
            <a:lvl5pPr marL="1219215" indent="0" algn="ctr">
              <a:buNone/>
              <a:defRPr/>
            </a:lvl5pPr>
            <a:lvl6pPr marL="1524019" indent="0" algn="ctr">
              <a:buNone/>
              <a:defRPr/>
            </a:lvl6pPr>
            <a:lvl7pPr marL="1828823" indent="0" algn="ctr">
              <a:buNone/>
              <a:defRPr/>
            </a:lvl7pPr>
            <a:lvl8pPr marL="2133627" indent="0" algn="ctr">
              <a:buNone/>
              <a:defRPr/>
            </a:lvl8pPr>
            <a:lvl9pPr marL="243843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EA7C9-74DB-4BBF-9AE9-F3A9E03EAE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446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0D443-C33A-4E61-89F1-1CE641F9AF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89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36733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F153-1320-482A-8E13-968E5D4392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8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69281-B8BF-45E1-809E-6A3B952195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13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8E231-2087-4DCE-92F3-5140F35E86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08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6"/>
            <a:ext cx="7772400" cy="1021556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334"/>
            </a:lvl1pPr>
            <a:lvl2pPr marL="304804" indent="0">
              <a:buNone/>
              <a:defRPr sz="1200"/>
            </a:lvl2pPr>
            <a:lvl3pPr marL="609608" indent="0">
              <a:buNone/>
              <a:defRPr sz="1067"/>
            </a:lvl3pPr>
            <a:lvl4pPr marL="914411" indent="0">
              <a:buNone/>
              <a:defRPr sz="933"/>
            </a:lvl4pPr>
            <a:lvl5pPr marL="1219215" indent="0">
              <a:buNone/>
              <a:defRPr sz="933"/>
            </a:lvl5pPr>
            <a:lvl6pPr marL="1524019" indent="0">
              <a:buNone/>
              <a:defRPr sz="933"/>
            </a:lvl6pPr>
            <a:lvl7pPr marL="1828823" indent="0">
              <a:buNone/>
              <a:defRPr sz="933"/>
            </a:lvl7pPr>
            <a:lvl8pPr marL="2133627" indent="0">
              <a:buNone/>
              <a:defRPr sz="933"/>
            </a:lvl8pPr>
            <a:lvl9pPr marL="2438431" indent="0">
              <a:buNone/>
              <a:defRPr sz="9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00737-91FD-4E53-82F9-75E509D96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22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47067" cy="3394472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4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200151"/>
            <a:ext cx="4047067" cy="3394472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4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D304E-24C7-488E-83D8-F44383104C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87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4" indent="0">
              <a:buNone/>
              <a:defRPr sz="1334" b="1"/>
            </a:lvl2pPr>
            <a:lvl3pPr marL="609608" indent="0">
              <a:buNone/>
              <a:defRPr sz="1200" b="1"/>
            </a:lvl3pPr>
            <a:lvl4pPr marL="914411" indent="0">
              <a:buNone/>
              <a:defRPr sz="1067" b="1"/>
            </a:lvl4pPr>
            <a:lvl5pPr marL="1219215" indent="0">
              <a:buNone/>
              <a:defRPr sz="1067" b="1"/>
            </a:lvl5pPr>
            <a:lvl6pPr marL="1524019" indent="0">
              <a:buNone/>
              <a:defRPr sz="1067" b="1"/>
            </a:lvl6pPr>
            <a:lvl7pPr marL="1828823" indent="0">
              <a:buNone/>
              <a:defRPr sz="1067" b="1"/>
            </a:lvl7pPr>
            <a:lvl8pPr marL="2133627" indent="0">
              <a:buNone/>
              <a:defRPr sz="1067" b="1"/>
            </a:lvl8pPr>
            <a:lvl9pPr marL="2438431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600"/>
            </a:lvl1pPr>
            <a:lvl2pPr>
              <a:defRPr sz="1334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4" indent="0">
              <a:buNone/>
              <a:defRPr sz="1334" b="1"/>
            </a:lvl2pPr>
            <a:lvl3pPr marL="609608" indent="0">
              <a:buNone/>
              <a:defRPr sz="1200" b="1"/>
            </a:lvl3pPr>
            <a:lvl4pPr marL="914411" indent="0">
              <a:buNone/>
              <a:defRPr sz="1067" b="1"/>
            </a:lvl4pPr>
            <a:lvl5pPr marL="1219215" indent="0">
              <a:buNone/>
              <a:defRPr sz="1067" b="1"/>
            </a:lvl5pPr>
            <a:lvl6pPr marL="1524019" indent="0">
              <a:buNone/>
              <a:defRPr sz="1067" b="1"/>
            </a:lvl6pPr>
            <a:lvl7pPr marL="1828823" indent="0">
              <a:buNone/>
              <a:defRPr sz="1067" b="1"/>
            </a:lvl7pPr>
            <a:lvl8pPr marL="2133627" indent="0">
              <a:buNone/>
              <a:defRPr sz="1067" b="1"/>
            </a:lvl8pPr>
            <a:lvl9pPr marL="2438431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600"/>
            </a:lvl1pPr>
            <a:lvl2pPr>
              <a:defRPr sz="1334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F7FC1-2956-4F08-825E-63315CF171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45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5D012-8535-4598-BAB1-9BEF9BA732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76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E2296-7270-4F04-91BF-B504EBDC96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51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489" cy="871538"/>
          </a:xfrm>
        </p:spPr>
        <p:txBody>
          <a:bodyPr anchor="b"/>
          <a:lstStyle>
            <a:lvl1pPr algn="l">
              <a:defRPr sz="133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89"/>
            <a:ext cx="5111044" cy="438983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4"/>
            </a:lvl4pPr>
            <a:lvl5pPr>
              <a:defRPr sz="1334"/>
            </a:lvl5pPr>
            <a:lvl6pPr>
              <a:defRPr sz="1334"/>
            </a:lvl6pPr>
            <a:lvl7pPr>
              <a:defRPr sz="1334"/>
            </a:lvl7pPr>
            <a:lvl8pPr>
              <a:defRPr sz="1334"/>
            </a:lvl8pPr>
            <a:lvl9pPr>
              <a:defRPr sz="133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489" cy="3518297"/>
          </a:xfrm>
        </p:spPr>
        <p:txBody>
          <a:bodyPr/>
          <a:lstStyle>
            <a:lvl1pPr marL="0" indent="0">
              <a:buNone/>
              <a:defRPr sz="933"/>
            </a:lvl1pPr>
            <a:lvl2pPr marL="304804" indent="0">
              <a:buNone/>
              <a:defRPr sz="800"/>
            </a:lvl2pPr>
            <a:lvl3pPr marL="609608" indent="0">
              <a:buNone/>
              <a:defRPr sz="667"/>
            </a:lvl3pPr>
            <a:lvl4pPr marL="914411" indent="0">
              <a:buNone/>
              <a:defRPr sz="600"/>
            </a:lvl4pPr>
            <a:lvl5pPr marL="1219215" indent="0">
              <a:buNone/>
              <a:defRPr sz="600"/>
            </a:lvl5pPr>
            <a:lvl6pPr marL="1524019" indent="0">
              <a:buNone/>
              <a:defRPr sz="600"/>
            </a:lvl6pPr>
            <a:lvl7pPr marL="1828823" indent="0">
              <a:buNone/>
              <a:defRPr sz="600"/>
            </a:lvl7pPr>
            <a:lvl8pPr marL="2133627" indent="0">
              <a:buNone/>
              <a:defRPr sz="600"/>
            </a:lvl8pPr>
            <a:lvl9pPr marL="2438431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2BE89-4A47-499B-B1EB-0FECB108A4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84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0"/>
            <a:ext cx="5486400" cy="425054"/>
          </a:xfrm>
        </p:spPr>
        <p:txBody>
          <a:bodyPr anchor="b"/>
          <a:lstStyle>
            <a:lvl1pPr algn="l">
              <a:defRPr sz="133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133"/>
            </a:lvl1pPr>
            <a:lvl2pPr marL="304804" indent="0">
              <a:buNone/>
              <a:defRPr sz="1867"/>
            </a:lvl2pPr>
            <a:lvl3pPr marL="609608" indent="0">
              <a:buNone/>
              <a:defRPr sz="1600"/>
            </a:lvl3pPr>
            <a:lvl4pPr marL="914411" indent="0">
              <a:buNone/>
              <a:defRPr sz="1334"/>
            </a:lvl4pPr>
            <a:lvl5pPr marL="1219215" indent="0">
              <a:buNone/>
              <a:defRPr sz="1334"/>
            </a:lvl5pPr>
            <a:lvl6pPr marL="1524019" indent="0">
              <a:buNone/>
              <a:defRPr sz="1334"/>
            </a:lvl6pPr>
            <a:lvl7pPr marL="1828823" indent="0">
              <a:buNone/>
              <a:defRPr sz="1334"/>
            </a:lvl7pPr>
            <a:lvl8pPr marL="2133627" indent="0">
              <a:buNone/>
              <a:defRPr sz="1334"/>
            </a:lvl8pPr>
            <a:lvl9pPr marL="2438431" indent="0">
              <a:buNone/>
              <a:defRPr sz="1334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3"/>
            <a:ext cx="5486400" cy="603647"/>
          </a:xfrm>
        </p:spPr>
        <p:txBody>
          <a:bodyPr/>
          <a:lstStyle>
            <a:lvl1pPr marL="0" indent="0">
              <a:buNone/>
              <a:defRPr sz="933"/>
            </a:lvl1pPr>
            <a:lvl2pPr marL="304804" indent="0">
              <a:buNone/>
              <a:defRPr sz="800"/>
            </a:lvl2pPr>
            <a:lvl3pPr marL="609608" indent="0">
              <a:buNone/>
              <a:defRPr sz="667"/>
            </a:lvl3pPr>
            <a:lvl4pPr marL="914411" indent="0">
              <a:buNone/>
              <a:defRPr sz="600"/>
            </a:lvl4pPr>
            <a:lvl5pPr marL="1219215" indent="0">
              <a:buNone/>
              <a:defRPr sz="600"/>
            </a:lvl5pPr>
            <a:lvl6pPr marL="1524019" indent="0">
              <a:buNone/>
              <a:defRPr sz="600"/>
            </a:lvl6pPr>
            <a:lvl7pPr marL="1828823" indent="0">
              <a:buNone/>
              <a:defRPr sz="600"/>
            </a:lvl7pPr>
            <a:lvl8pPr marL="2133627" indent="0">
              <a:buNone/>
              <a:defRPr sz="600"/>
            </a:lvl8pPr>
            <a:lvl9pPr marL="2438431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0B690-AE5F-4DE3-ABF8-3093822AC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58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33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33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33" b="0"/>
            </a:lvl1pPr>
          </a:lstStyle>
          <a:p>
            <a:pPr>
              <a:defRPr/>
            </a:pPr>
            <a:fld id="{0B2B7CF2-80EA-442D-87D0-08C8DC945D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Arial" charset="0"/>
          <a:cs typeface="Arial" charset="0"/>
        </a:defRPr>
      </a:lvl5pPr>
      <a:lvl6pPr marL="304804" algn="ctr" rtl="0" fontAlgn="base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Arial" charset="0"/>
          <a:cs typeface="Arial" charset="0"/>
        </a:defRPr>
      </a:lvl6pPr>
      <a:lvl7pPr marL="609608" algn="ctr" rtl="0" fontAlgn="base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Arial" charset="0"/>
          <a:cs typeface="Arial" charset="0"/>
        </a:defRPr>
      </a:lvl7pPr>
      <a:lvl8pPr marL="914411" algn="ctr" rtl="0" fontAlgn="base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Arial" charset="0"/>
          <a:cs typeface="Arial" charset="0"/>
        </a:defRPr>
      </a:lvl8pPr>
      <a:lvl9pPr marL="1219215" algn="ctr" rtl="0" fontAlgn="base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28603" indent="-228603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  <a:ea typeface="+mn-ea"/>
          <a:cs typeface="+mn-cs"/>
        </a:defRPr>
      </a:lvl1pPr>
      <a:lvl2pPr marL="495306" indent="-190502" algn="l" rtl="0" eaLnBrk="0" fontAlgn="base" hangingPunct="0">
        <a:spcBef>
          <a:spcPct val="20000"/>
        </a:spcBef>
        <a:spcAft>
          <a:spcPct val="0"/>
        </a:spcAft>
        <a:buChar char="–"/>
        <a:defRPr sz="1867">
          <a:solidFill>
            <a:schemeClr val="tx1"/>
          </a:solidFill>
          <a:latin typeface="+mn-lt"/>
          <a:cs typeface="+mn-cs"/>
        </a:defRPr>
      </a:lvl2pPr>
      <a:lvl3pPr marL="762010" indent="-152402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066814" indent="-152402" algn="l" rtl="0" eaLnBrk="0" fontAlgn="base" hangingPunct="0">
        <a:spcBef>
          <a:spcPct val="20000"/>
        </a:spcBef>
        <a:spcAft>
          <a:spcPct val="0"/>
        </a:spcAft>
        <a:buChar char="–"/>
        <a:defRPr sz="1334">
          <a:solidFill>
            <a:schemeClr val="tx1"/>
          </a:solidFill>
          <a:latin typeface="+mn-lt"/>
          <a:cs typeface="+mn-cs"/>
        </a:defRPr>
      </a:lvl4pPr>
      <a:lvl5pPr marL="1371617" indent="-152402" algn="l" rtl="0" eaLnBrk="0" fontAlgn="base" hangingPunct="0">
        <a:spcBef>
          <a:spcPct val="20000"/>
        </a:spcBef>
        <a:spcAft>
          <a:spcPct val="0"/>
        </a:spcAft>
        <a:buChar char="»"/>
        <a:defRPr sz="1334">
          <a:solidFill>
            <a:schemeClr val="tx1"/>
          </a:solidFill>
          <a:latin typeface="+mn-lt"/>
          <a:cs typeface="+mn-cs"/>
        </a:defRPr>
      </a:lvl5pPr>
      <a:lvl6pPr marL="1676421" indent="-152402" algn="l" rtl="0" fontAlgn="base">
        <a:spcBef>
          <a:spcPct val="20000"/>
        </a:spcBef>
        <a:spcAft>
          <a:spcPct val="0"/>
        </a:spcAft>
        <a:buChar char="»"/>
        <a:defRPr sz="1334">
          <a:solidFill>
            <a:schemeClr val="tx1"/>
          </a:solidFill>
          <a:latin typeface="+mn-lt"/>
          <a:cs typeface="+mn-cs"/>
        </a:defRPr>
      </a:lvl6pPr>
      <a:lvl7pPr marL="1981225" indent="-152402" algn="l" rtl="0" fontAlgn="base">
        <a:spcBef>
          <a:spcPct val="20000"/>
        </a:spcBef>
        <a:spcAft>
          <a:spcPct val="0"/>
        </a:spcAft>
        <a:buChar char="»"/>
        <a:defRPr sz="1334">
          <a:solidFill>
            <a:schemeClr val="tx1"/>
          </a:solidFill>
          <a:latin typeface="+mn-lt"/>
          <a:cs typeface="+mn-cs"/>
        </a:defRPr>
      </a:lvl7pPr>
      <a:lvl8pPr marL="2286029" indent="-152402" algn="l" rtl="0" fontAlgn="base">
        <a:spcBef>
          <a:spcPct val="20000"/>
        </a:spcBef>
        <a:spcAft>
          <a:spcPct val="0"/>
        </a:spcAft>
        <a:buChar char="»"/>
        <a:defRPr sz="1334">
          <a:solidFill>
            <a:schemeClr val="tx1"/>
          </a:solidFill>
          <a:latin typeface="+mn-lt"/>
          <a:cs typeface="+mn-cs"/>
        </a:defRPr>
      </a:lvl8pPr>
      <a:lvl9pPr marL="2590832" indent="-152402" algn="l" rtl="0" fontAlgn="base">
        <a:spcBef>
          <a:spcPct val="20000"/>
        </a:spcBef>
        <a:spcAft>
          <a:spcPct val="0"/>
        </a:spcAft>
        <a:buChar char="»"/>
        <a:defRPr sz="1334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4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8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11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15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19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23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27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31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3.jpeg"/><Relationship Id="rId4" Type="http://schemas.openxmlformats.org/officeDocument/2006/relationships/image" Target="../media/image72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7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6" name="Picture 2" descr="https://www.lifelock.com/education/wp-content/uploads/2016/06/Image-39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" r="5177"/>
          <a:stretch/>
        </p:blipFill>
        <p:spPr bwMode="auto">
          <a:xfrm>
            <a:off x="-76200" y="0"/>
            <a:ext cx="9296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9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Rectangle 4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147" t="19360" r="42205" b="68788"/>
          <a:stretch/>
        </p:blipFill>
        <p:spPr>
          <a:xfrm>
            <a:off x="-1" y="-1"/>
            <a:ext cx="9144001" cy="1253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8995" t="48585" r="30247" b="17206"/>
          <a:stretch/>
        </p:blipFill>
        <p:spPr>
          <a:xfrm>
            <a:off x="744000" y="1288230"/>
            <a:ext cx="8019000" cy="378592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09600" y="2419350"/>
            <a:ext cx="1676400" cy="351212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9293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462742" y="897468"/>
            <a:ext cx="418570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endParaRPr lang="en-US" altLang="en-US" sz="4000" spc="-100" dirty="0">
              <a:solidFill>
                <a:srgbClr val="8C8C8C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3648" y="285750"/>
            <a:ext cx="9144000" cy="377430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6700"/>
              </a:lnSpc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THE TIME FOR</a:t>
            </a:r>
            <a:r>
              <a:rPr kumimoji="0" lang="en-US" sz="4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en-US" sz="4800" b="1" i="0" u="none" strike="noStrike" cap="none" spc="-150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MANUFACTURERS TO </a:t>
            </a:r>
            <a:r>
              <a:rPr lang="en-US" sz="4800" spc="-15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BUILD</a:t>
            </a:r>
          </a:p>
          <a:p>
            <a:pPr algn="ctr" eaLnBrk="1" hangingPunct="1">
              <a:lnSpc>
                <a:spcPts val="6700"/>
              </a:lnSpc>
            </a:pPr>
            <a:r>
              <a:rPr lang="en-US" sz="4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SECURE SYSTEMS </a:t>
            </a:r>
            <a:r>
              <a:rPr kumimoji="0" lang="en-US" sz="4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AND </a:t>
            </a:r>
            <a:r>
              <a:rPr kumimoji="0" lang="en-US" sz="4800" b="1" i="0" u="none" strike="noStrike" cap="none" spc="-100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FOLLOW CYBERSECURITY </a:t>
            </a:r>
            <a:r>
              <a:rPr kumimoji="0" lang="en-US" sz="4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STANDARDS IS        </a:t>
            </a:r>
            <a:r>
              <a:rPr kumimoji="0" lang="en-US" sz="4800" b="1" i="0" u="none" strike="noStrike" cap="none" normalizeH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OW</a:t>
            </a:r>
            <a:endParaRPr kumimoji="0" lang="en-US" sz="4800" b="1" i="0" u="none" strike="noStrike" cap="none" normalizeH="0" baseline="0" dirty="0" smtClean="0">
              <a:ln>
                <a:noFill/>
              </a:ln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791200" y="3544503"/>
            <a:ext cx="23622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50800" dir="2700000" algn="ctr" rotWithShape="0">
                    <a:schemeClr val="bg1"/>
                  </a:outerShdw>
                </a:effectLst>
                <a:latin typeface="Arial" charset="0"/>
                <a:cs typeface="Arial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48826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50" dirty="0"/>
          </a:p>
        </p:txBody>
      </p:sp>
      <p:sp>
        <p:nvSpPr>
          <p:cNvPr id="77834" name="Rectangle 9"/>
          <p:cNvSpPr>
            <a:spLocks noChangeArrowheads="1"/>
          </p:cNvSpPr>
          <p:nvPr/>
        </p:nvSpPr>
        <p:spPr bwMode="auto">
          <a:xfrm>
            <a:off x="-52083" y="-548284"/>
            <a:ext cx="9269016" cy="542925"/>
          </a:xfrm>
          <a:prstGeom prst="rect">
            <a:avLst/>
          </a:prstGeom>
          <a:solidFill>
            <a:srgbClr val="E6E6E6"/>
          </a:solidFill>
          <a:ln>
            <a:noFill/>
          </a:ln>
          <a:extLst/>
        </p:spPr>
        <p:txBody>
          <a:bodyPr/>
          <a:lstStyle>
            <a:lvl1pPr eaLnBrk="0" hangingPunct="0"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 sz="2250" dirty="0"/>
          </a:p>
        </p:txBody>
      </p:sp>
      <p:sp>
        <p:nvSpPr>
          <p:cNvPr id="77835" name="Rectangle 10"/>
          <p:cNvSpPr>
            <a:spLocks noChangeArrowheads="1"/>
          </p:cNvSpPr>
          <p:nvPr/>
        </p:nvSpPr>
        <p:spPr bwMode="auto">
          <a:xfrm>
            <a:off x="58341" y="5105400"/>
            <a:ext cx="9153526" cy="542925"/>
          </a:xfrm>
          <a:prstGeom prst="rect">
            <a:avLst/>
          </a:prstGeom>
          <a:solidFill>
            <a:srgbClr val="E6E6E6"/>
          </a:solidFill>
          <a:ln>
            <a:noFill/>
          </a:ln>
          <a:extLst/>
        </p:spPr>
        <p:txBody>
          <a:bodyPr/>
          <a:lstStyle>
            <a:lvl1pPr eaLnBrk="0" hangingPunct="0"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 sz="2250" dirty="0"/>
          </a:p>
        </p:txBody>
      </p:sp>
      <p:sp>
        <p:nvSpPr>
          <p:cNvPr id="3" name="Rectangle 2"/>
          <p:cNvSpPr/>
          <p:nvPr/>
        </p:nvSpPr>
        <p:spPr>
          <a:xfrm>
            <a:off x="714375" y="0"/>
            <a:ext cx="771525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sp>
        <p:nvSpPr>
          <p:cNvPr id="4" name="Rectangle 3"/>
          <p:cNvSpPr/>
          <p:nvPr/>
        </p:nvSpPr>
        <p:spPr>
          <a:xfrm>
            <a:off x="714375" y="0"/>
            <a:ext cx="771525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0" b="4595"/>
          <a:stretch/>
        </p:blipFill>
        <p:spPr bwMode="auto">
          <a:xfrm>
            <a:off x="0" y="-19050"/>
            <a:ext cx="92096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9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2"/>
          <p:cNvSpPr/>
          <p:nvPr/>
        </p:nvSpPr>
        <p:spPr bwMode="auto">
          <a:xfrm>
            <a:off x="6045201" y="4756150"/>
            <a:ext cx="1955800" cy="1121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2"/>
          <p:cNvSpPr/>
          <p:nvPr/>
        </p:nvSpPr>
        <p:spPr bwMode="auto">
          <a:xfrm>
            <a:off x="6045201" y="4756150"/>
            <a:ext cx="1955800" cy="1121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474" t="38160" r="52175" b="55520"/>
          <a:stretch/>
        </p:blipFill>
        <p:spPr>
          <a:xfrm>
            <a:off x="280416" y="829654"/>
            <a:ext cx="8583168" cy="81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470" t="17942" r="11323" b="70033"/>
          <a:stretch/>
        </p:blipFill>
        <p:spPr>
          <a:xfrm>
            <a:off x="0" y="0"/>
            <a:ext cx="9144000" cy="801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0474" t="54289" r="56578" b="33259"/>
          <a:stretch/>
        </p:blipFill>
        <p:spPr>
          <a:xfrm>
            <a:off x="114407" y="1445744"/>
            <a:ext cx="6113201" cy="1299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0474" t="45518" r="63475" b="46936"/>
          <a:stretch/>
        </p:blipFill>
        <p:spPr>
          <a:xfrm>
            <a:off x="2529146" y="1564563"/>
            <a:ext cx="3578585" cy="587624"/>
          </a:xfrm>
          <a:prstGeom prst="rect">
            <a:avLst/>
          </a:prstGeom>
        </p:spPr>
      </p:pic>
      <p:pic>
        <p:nvPicPr>
          <p:cNvPr id="11" name="Picture 2" descr="&#10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/>
          <a:stretch/>
        </p:blipFill>
        <p:spPr bwMode="auto">
          <a:xfrm>
            <a:off x="6190736" y="1445369"/>
            <a:ext cx="2953264" cy="36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0417" y="2657856"/>
            <a:ext cx="5762038" cy="22799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4995" y="2657856"/>
            <a:ext cx="5698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spc="2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Lately, Director of National Intelligence, Dan </a:t>
            </a:r>
            <a:r>
              <a:rPr lang="en-US" sz="2400" b="1" spc="20" dirty="0">
                <a:latin typeface="Arial Narrow" panose="020B0606020202030204" pitchFamily="34" charset="0"/>
                <a:cs typeface="Times New Roman" panose="02020603050405020304" pitchFamily="18" charset="0"/>
              </a:rPr>
              <a:t>Coats </a:t>
            </a:r>
            <a:r>
              <a:rPr lang="en-US" sz="2400" b="1" spc="2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has been saying some pretty scary things. </a:t>
            </a:r>
            <a:r>
              <a:rPr lang="en-US" sz="2400" b="1" spc="20" dirty="0">
                <a:latin typeface="Arial Narrow" panose="020B0606020202030204" pitchFamily="34" charset="0"/>
                <a:cs typeface="Times New Roman" panose="02020603050405020304" pitchFamily="18" charset="0"/>
              </a:rPr>
              <a:t>Coats is warning that weaknesses in US cybersecurity could be setting us up for </a:t>
            </a:r>
            <a:r>
              <a:rPr lang="en-US" sz="2400" b="1" spc="2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 a </a:t>
            </a:r>
            <a:r>
              <a:rPr lang="en-US" sz="2400" b="1" spc="20" dirty="0">
                <a:latin typeface="Arial Narrow" panose="020B0606020202030204" pitchFamily="34" charset="0"/>
                <a:cs typeface="Times New Roman" panose="02020603050405020304" pitchFamily="18" charset="0"/>
              </a:rPr>
              <a:t>high-tech replay of the devastating terror attacks of Sept. 11, 2001</a:t>
            </a:r>
            <a:r>
              <a:rPr lang="en-US" sz="2400" b="1" spc="2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  <a:endParaRPr lang="en-US" sz="2400" b="1" spc="2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72000" y="2095499"/>
            <a:ext cx="1720186" cy="613317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0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Rectangle 4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1142999" y="174914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4578" name="Picture 2" descr="Digital Healt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16949" r="4705" b="20338"/>
          <a:stretch/>
        </p:blipFill>
        <p:spPr bwMode="auto">
          <a:xfrm>
            <a:off x="304817" y="94360"/>
            <a:ext cx="3693144" cy="7772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/>
          <p:nvPr/>
        </p:nvSpPr>
        <p:spPr>
          <a:xfrm>
            <a:off x="1143000" y="1148633"/>
            <a:ext cx="454212" cy="887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Rectangle 9"/>
          <p:cNvSpPr/>
          <p:nvPr/>
        </p:nvSpPr>
        <p:spPr>
          <a:xfrm>
            <a:off x="1187335" y="1305733"/>
            <a:ext cx="6813665" cy="7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 10"/>
          <p:cNvSpPr/>
          <p:nvPr/>
        </p:nvSpPr>
        <p:spPr>
          <a:xfrm>
            <a:off x="1187335" y="2035767"/>
            <a:ext cx="2153513" cy="28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13997" y="1221822"/>
            <a:ext cx="8901404" cy="643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600"/>
              </a:lnSpc>
            </a:pPr>
            <a:r>
              <a:rPr lang="en-US" sz="3500" spc="40" dirty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Patient death from hacked medical </a:t>
            </a:r>
            <a:r>
              <a:rPr lang="en-US" sz="3500" spc="40" dirty="0" smtClean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devices is</a:t>
            </a:r>
            <a:endParaRPr lang="en-US" sz="3500" spc="40" dirty="0">
              <a:solidFill>
                <a:schemeClr val="tx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n-US" sz="3500" spc="40" dirty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US" sz="3500" spc="40" dirty="0" smtClean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US" sz="3500" spc="-50" dirty="0" smtClean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plausible</a:t>
            </a:r>
            <a:r>
              <a:rPr lang="en-US" sz="3500" spc="-50" dirty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says top Kaspersky security researcher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0998" t="42947" r="78090" b="43628"/>
          <a:stretch/>
        </p:blipFill>
        <p:spPr>
          <a:xfrm>
            <a:off x="921624" y="2373156"/>
            <a:ext cx="1962351" cy="13580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4620" t="37582" r="40086" b="24422"/>
          <a:stretch/>
        </p:blipFill>
        <p:spPr>
          <a:xfrm>
            <a:off x="3853030" y="2196584"/>
            <a:ext cx="4834196" cy="29273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17" y="3185151"/>
            <a:ext cx="2900304" cy="352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29, 2018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1320" t="56723" r="78458" b="39544"/>
          <a:stretch/>
        </p:blipFill>
        <p:spPr>
          <a:xfrm>
            <a:off x="933052" y="3755704"/>
            <a:ext cx="2020156" cy="415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609600" y="892646"/>
            <a:ext cx="7848600" cy="768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59012" y="3186840"/>
            <a:ext cx="1984188" cy="351212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13107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Rectangle 8"/>
          <p:cNvSpPr/>
          <p:nvPr/>
        </p:nvSpPr>
        <p:spPr>
          <a:xfrm>
            <a:off x="7604760" y="0"/>
            <a:ext cx="1539240" cy="184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569" t="43990" r="49317" b="22879"/>
          <a:stretch/>
        </p:blipFill>
        <p:spPr>
          <a:xfrm>
            <a:off x="76060" y="930632"/>
            <a:ext cx="9067940" cy="4212868"/>
          </a:xfrm>
          <a:prstGeom prst="rect">
            <a:avLst/>
          </a:prstGeom>
        </p:spPr>
      </p:pic>
      <p:pic>
        <p:nvPicPr>
          <p:cNvPr id="12" name="Picture 2" descr="https://www.bankinfosecurity.com/images-responsive/logos/headerlogo-b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92"/>
            <a:ext cx="2312562" cy="49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253" t="29870" r="8955" b="63015"/>
          <a:stretch/>
        </p:blipFill>
        <p:spPr>
          <a:xfrm>
            <a:off x="0" y="504091"/>
            <a:ext cx="9144000" cy="4265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1434722"/>
            <a:ext cx="9144000" cy="17466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255" t="49705" r="51002" b="44350"/>
          <a:stretch/>
        </p:blipFill>
        <p:spPr>
          <a:xfrm>
            <a:off x="419100" y="1434722"/>
            <a:ext cx="8305800" cy="756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1918" t="62290" r="62463" b="34115"/>
          <a:stretch/>
        </p:blipFill>
        <p:spPr>
          <a:xfrm>
            <a:off x="386255" y="3003860"/>
            <a:ext cx="8048625" cy="63541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70916" y="3568390"/>
            <a:ext cx="1505415" cy="613317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2255" t="56250" r="51002" b="38310"/>
          <a:stretch/>
        </p:blipFill>
        <p:spPr>
          <a:xfrm>
            <a:off x="454622" y="2190750"/>
            <a:ext cx="8305800" cy="69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3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2"/>
          <p:cNvSpPr/>
          <p:nvPr/>
        </p:nvSpPr>
        <p:spPr bwMode="auto">
          <a:xfrm>
            <a:off x="6045201" y="4756150"/>
            <a:ext cx="1955800" cy="1121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6" name="Picture 2" descr="Ransomware Tops ECRI Institute's 2018 Top 10 Health Technology Hazards Li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5719" b="9364"/>
          <a:stretch/>
        </p:blipFill>
        <p:spPr bwMode="auto">
          <a:xfrm>
            <a:off x="1116107" y="438151"/>
            <a:ext cx="5386294" cy="407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143000" y="4502150"/>
            <a:ext cx="6858000" cy="376767"/>
          </a:xfrm>
          <a:prstGeom prst="rect">
            <a:avLst/>
          </a:prstGeom>
          <a:solidFill>
            <a:srgbClr val="040404"/>
          </a:solidFill>
          <a:ln w="9525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3333" t="28518" r="20833" b="13704"/>
          <a:stretch/>
        </p:blipFill>
        <p:spPr>
          <a:xfrm>
            <a:off x="6951385" y="273798"/>
            <a:ext cx="1076510" cy="46051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248400" y="438151"/>
            <a:ext cx="1767542" cy="444076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143001" y="-635000"/>
            <a:ext cx="6864605" cy="609600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9184341" y="260350"/>
            <a:ext cx="685800" cy="4597400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-22786" y="-19049"/>
            <a:ext cx="9166785" cy="49619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8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2"/>
          <p:cNvSpPr/>
          <p:nvPr/>
        </p:nvSpPr>
        <p:spPr bwMode="auto">
          <a:xfrm>
            <a:off x="6045201" y="4756150"/>
            <a:ext cx="1955800" cy="1121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6" name="Picture 2" descr="Ransomware Tops ECRI Institute's 2018 Top 10 Health Technology Hazards Li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5719" b="9364"/>
          <a:stretch/>
        </p:blipFill>
        <p:spPr bwMode="auto">
          <a:xfrm>
            <a:off x="1116107" y="438151"/>
            <a:ext cx="5386294" cy="407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143000" y="4502150"/>
            <a:ext cx="6858000" cy="376767"/>
          </a:xfrm>
          <a:prstGeom prst="rect">
            <a:avLst/>
          </a:prstGeom>
          <a:solidFill>
            <a:srgbClr val="040404"/>
          </a:solidFill>
          <a:ln w="9525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3333" t="28518" r="20833" b="13704"/>
          <a:stretch/>
        </p:blipFill>
        <p:spPr>
          <a:xfrm>
            <a:off x="6951385" y="273798"/>
            <a:ext cx="1076510" cy="46051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248400" y="438151"/>
            <a:ext cx="1767542" cy="444076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301877" y="717550"/>
            <a:ext cx="2387600" cy="2006600"/>
          </a:xfrm>
          <a:prstGeom prst="rect">
            <a:avLst/>
          </a:prstGeom>
          <a:solidFill>
            <a:srgbClr val="000000"/>
          </a:solidFill>
          <a:ln w="57150" cap="flat" cmpd="sng" algn="ctr">
            <a:solidFill>
              <a:srgbClr val="EBD81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r>
              <a:rPr lang="en-US" sz="2133" dirty="0">
                <a:solidFill>
                  <a:schemeClr val="bg1"/>
                </a:solidFill>
                <a:latin typeface="Arial" charset="0"/>
                <a:cs typeface="Arial" charset="0"/>
              </a:rPr>
              <a:t>NUMBER 1 HAZARD:</a:t>
            </a:r>
            <a:br>
              <a:rPr lang="en-US" sz="2133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2133" dirty="0">
                <a:solidFill>
                  <a:schemeClr val="bg1"/>
                </a:solidFill>
                <a:latin typeface="Arial" charset="0"/>
                <a:cs typeface="Arial" charset="0"/>
              </a:rPr>
              <a:t>CYBERECURITY THREATS TO HEALTHCARE</a:t>
            </a:r>
          </a:p>
          <a:p>
            <a:pPr algn="ctr" defTabSz="609608" eaLnBrk="1" hangingPunct="1"/>
            <a:r>
              <a:rPr lang="en-US" sz="2133" dirty="0">
                <a:solidFill>
                  <a:schemeClr val="bg1"/>
                </a:solidFill>
                <a:latin typeface="Arial" charset="0"/>
                <a:cs typeface="Arial" charset="0"/>
              </a:rPr>
              <a:t>DELIVERY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143001" y="-635000"/>
            <a:ext cx="6864605" cy="609600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9184341" y="260350"/>
            <a:ext cx="685800" cy="4597400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-22786" y="-19049"/>
            <a:ext cx="9166785" cy="49619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462742" y="897468"/>
            <a:ext cx="418570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5500"/>
              </a:lnSpc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66"/>
                </a:solidFill>
                <a:latin typeface="Arial Black" panose="020B0A04020102020204" pitchFamily="34" charset="0"/>
              </a:rPr>
              <a:t>CONNECTED MEDICAL</a:t>
            </a:r>
          </a:p>
          <a:p>
            <a:pPr algn="ctr" eaLnBrk="1" hangingPunct="1">
              <a:lnSpc>
                <a:spcPts val="5500"/>
              </a:lnSpc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66"/>
                </a:solidFill>
                <a:latin typeface="Arial Black" panose="020B0A04020102020204" pitchFamily="34" charset="0"/>
              </a:rPr>
              <a:t>DEVICES CONTAIN</a:t>
            </a:r>
          </a:p>
          <a:p>
            <a:pPr algn="ctr" eaLnBrk="1" hangingPunct="1">
              <a:lnSpc>
                <a:spcPts val="5500"/>
              </a:lnSpc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66"/>
                </a:solidFill>
                <a:latin typeface="Arial Black" panose="020B0A04020102020204" pitchFamily="34" charset="0"/>
              </a:rPr>
              <a:t>VALUABLE ASSETS</a:t>
            </a:r>
          </a:p>
          <a:p>
            <a:pPr algn="ctr" eaLnBrk="1" hangingPunct="1">
              <a:lnSpc>
                <a:spcPts val="5500"/>
              </a:lnSpc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66"/>
                </a:solidFill>
                <a:latin typeface="Arial Black" panose="020B0A04020102020204" pitchFamily="34" charset="0"/>
              </a:rPr>
              <a:t>REQUIRING EFFECTIVE</a:t>
            </a:r>
          </a:p>
          <a:p>
            <a:pPr algn="ctr" eaLnBrk="1" hangingPunct="1">
              <a:lnSpc>
                <a:spcPts val="5500"/>
              </a:lnSpc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66"/>
                </a:solidFill>
                <a:latin typeface="Arial Black" panose="020B0A04020102020204" pitchFamily="34" charset="0"/>
              </a:rPr>
              <a:t>CYBERSECURITY</a:t>
            </a:r>
          </a:p>
          <a:p>
            <a:pPr algn="ctr" eaLnBrk="1" hangingPunct="1">
              <a:lnSpc>
                <a:spcPts val="5500"/>
              </a:lnSpc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66"/>
                </a:solidFill>
                <a:latin typeface="Arial Black" panose="020B0A04020102020204" pitchFamily="34" charset="0"/>
              </a:rPr>
              <a:t>FOR PROTECTION</a:t>
            </a:r>
          </a:p>
        </p:txBody>
      </p:sp>
    </p:spTree>
    <p:extLst>
      <p:ext uri="{BB962C8B-B14F-4D97-AF65-F5344CB8AC3E}">
        <p14:creationId xmlns:p14="http://schemas.microsoft.com/office/powerpoint/2010/main" val="115131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990600" y="2051164"/>
            <a:ext cx="7924800" cy="2811026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577850" indent="-577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921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800"/>
              </a:lnSpc>
              <a:spcBef>
                <a:spcPts val="18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Patients’ health</a:t>
            </a:r>
          </a:p>
          <a:p>
            <a:pPr>
              <a:lnSpc>
                <a:spcPts val="2800"/>
              </a:lnSpc>
              <a:spcBef>
                <a:spcPts val="18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Patients’ health records (includes PHI)</a:t>
            </a:r>
          </a:p>
          <a:p>
            <a:pPr>
              <a:lnSpc>
                <a:spcPts val="2800"/>
              </a:lnSpc>
              <a:spcBef>
                <a:spcPts val="18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Availability of healthcare services</a:t>
            </a:r>
          </a:p>
          <a:p>
            <a:pPr>
              <a:lnSpc>
                <a:spcPts val="2800"/>
              </a:lnSpc>
              <a:spcBef>
                <a:spcPts val="18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Intellectual property (research data)</a:t>
            </a:r>
          </a:p>
          <a:p>
            <a:pPr>
              <a:lnSpc>
                <a:spcPts val="2800"/>
              </a:lnSpc>
              <a:spcBef>
                <a:spcPts val="18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Reputation of the hospital</a:t>
            </a:r>
            <a:r>
              <a:rPr lang="en-US" altLang="en-US" b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altLang="en-US" b="0" smtClean="0">
                <a:solidFill>
                  <a:schemeClr val="bg1"/>
                </a:solidFill>
                <a:latin typeface="Arial" panose="020B0604020202020204" pitchFamily="34" charset="0"/>
              </a:rPr>
              <a:t>staff, </a:t>
            </a: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&amp; co.</a:t>
            </a: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0" y="200195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45000"/>
              </a:spcAft>
              <a:buNone/>
            </a:pPr>
            <a:r>
              <a:rPr lang="en-US" alt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ASSETS THAT HOSPITALS AND MEDICAL </a:t>
            </a:r>
            <a:r>
              <a:rPr lang="en-US" altLang="en-US" spc="20" dirty="0">
                <a:solidFill>
                  <a:srgbClr val="FFCC00"/>
                </a:solidFill>
                <a:latin typeface="Arial Black" panose="020B0A04020102020204" pitchFamily="34" charset="0"/>
              </a:rPr>
              <a:t>DEVICE COMPANIES MUST </a:t>
            </a:r>
            <a:r>
              <a:rPr lang="en-US" altLang="en-US" spc="-60" dirty="0">
                <a:solidFill>
                  <a:srgbClr val="FFCC00"/>
                </a:solidFill>
                <a:latin typeface="Arial Black" panose="020B0A04020102020204" pitchFamily="34" charset="0"/>
              </a:rPr>
              <a:t>PROTECT FROM SECURITY BREACHES</a:t>
            </a:r>
          </a:p>
        </p:txBody>
      </p:sp>
      <p:sp>
        <p:nvSpPr>
          <p:cNvPr id="175109" name="Line 5"/>
          <p:cNvSpPr>
            <a:spLocks noChangeShapeType="1"/>
          </p:cNvSpPr>
          <p:nvPr/>
        </p:nvSpPr>
        <p:spPr bwMode="auto">
          <a:xfrm flipV="1">
            <a:off x="381001" y="1769001"/>
            <a:ext cx="8763000" cy="85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31711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-35092"/>
            <a:ext cx="9144000" cy="5143500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5" name="Rectangle 4"/>
          <p:cNvSpPr/>
          <p:nvPr/>
        </p:nvSpPr>
        <p:spPr bwMode="auto">
          <a:xfrm>
            <a:off x="533400" y="285750"/>
            <a:ext cx="8610600" cy="4368800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eaLnBrk="1" hangingPunct="1">
              <a:lnSpc>
                <a:spcPts val="2667"/>
              </a:lnSpc>
              <a:spcAft>
                <a:spcPts val="1200"/>
              </a:spcAft>
              <a:defRPr/>
            </a:pPr>
            <a:r>
              <a:rPr lang="en-US" sz="2800" spc="74" dirty="0">
                <a:solidFill>
                  <a:srgbClr val="FFC000"/>
                </a:solidFill>
              </a:rPr>
              <a:t>   </a:t>
            </a:r>
            <a:r>
              <a:rPr lang="en-US" sz="3600" spc="-14" dirty="0">
                <a:solidFill>
                  <a:srgbClr val="FFC000"/>
                </a:solidFill>
              </a:rPr>
              <a:t>DEFINITION OF CYBERSECURITY </a:t>
            </a:r>
            <a:endParaRPr lang="en-US" spc="-14" dirty="0">
              <a:solidFill>
                <a:srgbClr val="FFC000"/>
              </a:solidFill>
            </a:endParaRPr>
          </a:p>
          <a:p>
            <a:pPr marL="385238" eaLnBrk="1" hangingPunct="1">
              <a:lnSpc>
                <a:spcPts val="2667"/>
              </a:lnSpc>
              <a:spcAft>
                <a:spcPts val="400"/>
              </a:spcAft>
              <a:defRPr/>
            </a:pPr>
            <a:endParaRPr lang="en-US" b="0" spc="-14" dirty="0">
              <a:solidFill>
                <a:schemeClr val="bg1"/>
              </a:solidFill>
            </a:endParaRPr>
          </a:p>
          <a:p>
            <a:pPr marL="530232" eaLnBrk="1" hangingPunct="1">
              <a:lnSpc>
                <a:spcPts val="4400"/>
              </a:lnSpc>
              <a:spcAft>
                <a:spcPts val="400"/>
              </a:spcAft>
              <a:defRPr/>
            </a:pPr>
            <a:r>
              <a:rPr lang="en-US" sz="3600" b="0" dirty="0">
                <a:solidFill>
                  <a:schemeClr val="bg1"/>
                </a:solidFill>
              </a:rPr>
              <a:t>Protection of data and command </a:t>
            </a:r>
            <a:endParaRPr lang="en-US" sz="3600" b="0" dirty="0" smtClean="0">
              <a:solidFill>
                <a:schemeClr val="bg1"/>
              </a:solidFill>
            </a:endParaRPr>
          </a:p>
          <a:p>
            <a:pPr marL="530232" eaLnBrk="1" hangingPunct="1">
              <a:lnSpc>
                <a:spcPts val="4400"/>
              </a:lnSpc>
              <a:spcAft>
                <a:spcPts val="400"/>
              </a:spcAft>
              <a:defRPr/>
            </a:pPr>
            <a:r>
              <a:rPr lang="en-US" sz="3600" b="0" dirty="0" smtClean="0">
                <a:solidFill>
                  <a:schemeClr val="bg1"/>
                </a:solidFill>
              </a:rPr>
              <a:t>information </a:t>
            </a:r>
            <a:r>
              <a:rPr lang="en-US" sz="3600" b="0" dirty="0">
                <a:solidFill>
                  <a:schemeClr val="bg1"/>
                </a:solidFill>
              </a:rPr>
              <a:t>transmitted between </a:t>
            </a:r>
            <a:endParaRPr lang="en-US" sz="3600" b="0" dirty="0" smtClean="0">
              <a:solidFill>
                <a:schemeClr val="bg1"/>
              </a:solidFill>
            </a:endParaRPr>
          </a:p>
          <a:p>
            <a:pPr marL="530232" eaLnBrk="1" hangingPunct="1">
              <a:lnSpc>
                <a:spcPts val="4400"/>
              </a:lnSpc>
              <a:spcAft>
                <a:spcPts val="400"/>
              </a:spcAft>
              <a:defRPr/>
            </a:pPr>
            <a:r>
              <a:rPr lang="en-US" sz="3600" b="0" dirty="0" smtClean="0">
                <a:solidFill>
                  <a:schemeClr val="bg1"/>
                </a:solidFill>
              </a:rPr>
              <a:t>connected </a:t>
            </a:r>
            <a:r>
              <a:rPr lang="en-US" sz="3600" b="0" dirty="0">
                <a:solidFill>
                  <a:schemeClr val="bg1"/>
                </a:solidFill>
              </a:rPr>
              <a:t>medical devices from </a:t>
            </a:r>
            <a:r>
              <a:rPr lang="en-US" sz="3600" b="0" u="sng" dirty="0">
                <a:solidFill>
                  <a:schemeClr val="bg1"/>
                </a:solidFill>
              </a:rPr>
              <a:t>unauthorized disclosure</a:t>
            </a:r>
            <a:r>
              <a:rPr lang="en-US" sz="3600" b="0" dirty="0">
                <a:solidFill>
                  <a:schemeClr val="bg1"/>
                </a:solidFill>
              </a:rPr>
              <a:t>, </a:t>
            </a:r>
            <a:endParaRPr lang="en-US" sz="3600" b="0" dirty="0" smtClean="0">
              <a:solidFill>
                <a:schemeClr val="bg1"/>
              </a:solidFill>
            </a:endParaRPr>
          </a:p>
          <a:p>
            <a:pPr marL="530232" eaLnBrk="1" hangingPunct="1">
              <a:lnSpc>
                <a:spcPts val="4400"/>
              </a:lnSpc>
              <a:spcAft>
                <a:spcPts val="400"/>
              </a:spcAft>
              <a:defRPr/>
            </a:pPr>
            <a:r>
              <a:rPr lang="en-US" sz="3600" b="0" u="sng" dirty="0" smtClean="0">
                <a:solidFill>
                  <a:schemeClr val="bg1"/>
                </a:solidFill>
              </a:rPr>
              <a:t>modification</a:t>
            </a:r>
            <a:r>
              <a:rPr lang="en-US" sz="3600" b="0" dirty="0">
                <a:solidFill>
                  <a:schemeClr val="bg1"/>
                </a:solidFill>
              </a:rPr>
              <a:t>, </a:t>
            </a:r>
            <a:r>
              <a:rPr lang="en-US" sz="3600" b="0" dirty="0" smtClean="0">
                <a:solidFill>
                  <a:schemeClr val="bg1"/>
                </a:solidFill>
              </a:rPr>
              <a:t>and </a:t>
            </a:r>
            <a:r>
              <a:rPr lang="en-US" sz="3600" b="0" u="sng" dirty="0">
                <a:solidFill>
                  <a:schemeClr val="bg1"/>
                </a:solidFill>
              </a:rPr>
              <a:t>loss of function</a:t>
            </a:r>
            <a:r>
              <a:rPr lang="en-US" sz="3600" b="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85800" y="438150"/>
            <a:ext cx="7772400" cy="609600"/>
          </a:xfrm>
          <a:prstGeom prst="rect">
            <a:avLst/>
          </a:prstGeom>
          <a:noFill/>
          <a:ln w="28575" cap="flat" cmpd="sng" algn="ctr">
            <a:solidFill>
              <a:srgbClr val="8A8A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5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"/>
            <a:ext cx="9144000" cy="5126208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1138989" y="129792"/>
            <a:ext cx="6858000" cy="4636169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752600" y="1219548"/>
            <a:ext cx="5980641" cy="3593291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577850" indent="-577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ts val="4600"/>
              </a:lnSpc>
              <a:spcBef>
                <a:spcPts val="0"/>
              </a:spcBef>
              <a:buClr>
                <a:srgbClr val="FF0000"/>
              </a:buClr>
              <a:buSzPct val="65000"/>
              <a:buFont typeface="Wingdings" pitchFamily="2" charset="2"/>
              <a:buChar char="l"/>
              <a:defRPr/>
            </a:pPr>
            <a:r>
              <a:rPr lang="en-US" altLang="en-US" sz="42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C</a:t>
            </a:r>
            <a:r>
              <a:rPr lang="en-US" altLang="en-US" sz="4200" b="0" dirty="0">
                <a:solidFill>
                  <a:schemeClr val="bg1"/>
                </a:solidFill>
              </a:rPr>
              <a:t>onfidentiality</a:t>
            </a:r>
          </a:p>
          <a:p>
            <a:pPr>
              <a:lnSpc>
                <a:spcPts val="4600"/>
              </a:lnSpc>
              <a:spcBef>
                <a:spcPts val="0"/>
              </a:spcBef>
              <a:buClr>
                <a:srgbClr val="FF0000"/>
              </a:buClr>
              <a:buSzPct val="65000"/>
              <a:buFont typeface="Wingdings" pitchFamily="2" charset="2"/>
              <a:buChar char="l"/>
              <a:defRPr/>
            </a:pPr>
            <a:endParaRPr lang="en-US" altLang="en-US" sz="4200" b="0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oak Std" pitchFamily="82" charset="0"/>
            </a:endParaRPr>
          </a:p>
          <a:p>
            <a:pPr>
              <a:lnSpc>
                <a:spcPts val="4600"/>
              </a:lnSpc>
              <a:spcBef>
                <a:spcPts val="0"/>
              </a:spcBef>
              <a:buClr>
                <a:srgbClr val="FF0000"/>
              </a:buClr>
              <a:buSzPct val="65000"/>
              <a:buFont typeface="Wingdings" pitchFamily="2" charset="2"/>
              <a:buChar char="l"/>
              <a:defRPr/>
            </a:pPr>
            <a:r>
              <a:rPr lang="en-US" altLang="en-US" sz="42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I</a:t>
            </a:r>
            <a:r>
              <a:rPr lang="en-US" altLang="en-US" sz="4200" b="0" dirty="0">
                <a:solidFill>
                  <a:schemeClr val="bg1"/>
                </a:solidFill>
              </a:rPr>
              <a:t>ntegrity</a:t>
            </a:r>
          </a:p>
          <a:p>
            <a:pPr>
              <a:lnSpc>
                <a:spcPts val="4600"/>
              </a:lnSpc>
              <a:spcBef>
                <a:spcPts val="0"/>
              </a:spcBef>
              <a:buClr>
                <a:srgbClr val="FF0000"/>
              </a:buClr>
              <a:buSzPct val="65000"/>
              <a:buFont typeface="Wingdings" pitchFamily="2" charset="2"/>
              <a:buChar char="l"/>
              <a:defRPr/>
            </a:pPr>
            <a:endParaRPr lang="en-US" altLang="en-US" sz="4200" b="0" dirty="0">
              <a:solidFill>
                <a:schemeClr val="bg1"/>
              </a:solidFill>
            </a:endParaRPr>
          </a:p>
          <a:p>
            <a:pPr>
              <a:lnSpc>
                <a:spcPts val="4600"/>
              </a:lnSpc>
              <a:spcBef>
                <a:spcPts val="0"/>
              </a:spcBef>
              <a:buClr>
                <a:srgbClr val="FF0000"/>
              </a:buClr>
              <a:buSzPct val="65000"/>
              <a:buFont typeface="Wingdings" pitchFamily="2" charset="2"/>
              <a:buChar char="l"/>
              <a:defRPr/>
            </a:pPr>
            <a:r>
              <a:rPr lang="en-US" altLang="en-US" sz="42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A</a:t>
            </a:r>
            <a:r>
              <a:rPr lang="en-US" altLang="en-US" sz="4200" b="0" dirty="0">
                <a:solidFill>
                  <a:schemeClr val="bg1"/>
                </a:solidFill>
              </a:rPr>
              <a:t>vailability</a:t>
            </a:r>
          </a:p>
          <a:p>
            <a:pPr>
              <a:lnSpc>
                <a:spcPts val="4267"/>
              </a:lnSpc>
              <a:spcBef>
                <a:spcPts val="0"/>
              </a:spcBef>
              <a:buClr>
                <a:srgbClr val="FF0000"/>
              </a:buClr>
              <a:buSzPct val="65000"/>
              <a:buFont typeface="Wingdings" pitchFamily="2" charset="2"/>
              <a:buChar char="l"/>
              <a:defRPr/>
            </a:pPr>
            <a:endParaRPr lang="en-US" altLang="en-US" sz="4200" b="0" dirty="0">
              <a:solidFill>
                <a:schemeClr val="bg1"/>
              </a:solidFill>
            </a:endParaRP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1119488" y="100902"/>
            <a:ext cx="6858000" cy="92235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00" b="0" dirty="0">
                <a:solidFill>
                  <a:srgbClr val="FFCC00"/>
                </a:solidFill>
                <a:latin typeface="Arial Black" panose="020B0A04020102020204" pitchFamily="34" charset="0"/>
              </a:rPr>
              <a:t>THE CIA </a:t>
            </a:r>
            <a:r>
              <a:rPr lang="en-US" altLang="en-US" sz="4100" b="0" dirty="0">
                <a:solidFill>
                  <a:srgbClr val="FFC000"/>
                </a:solidFill>
                <a:latin typeface="Arial Black" panose="020B0A04020102020204" pitchFamily="34" charset="0"/>
              </a:rPr>
              <a:t>TRIAD</a:t>
            </a:r>
          </a:p>
        </p:txBody>
      </p:sp>
      <p:sp>
        <p:nvSpPr>
          <p:cNvPr id="138245" name="Line 5"/>
          <p:cNvSpPr>
            <a:spLocks noChangeShapeType="1"/>
          </p:cNvSpPr>
          <p:nvPr/>
        </p:nvSpPr>
        <p:spPr bwMode="auto">
          <a:xfrm flipV="1">
            <a:off x="1541169" y="947069"/>
            <a:ext cx="7615987" cy="880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38246" name="Line 6"/>
          <p:cNvSpPr>
            <a:spLocks noChangeShapeType="1"/>
          </p:cNvSpPr>
          <p:nvPr/>
        </p:nvSpPr>
        <p:spPr bwMode="auto">
          <a:xfrm>
            <a:off x="1270000" y="742950"/>
            <a:ext cx="0" cy="508000"/>
          </a:xfrm>
          <a:prstGeom prst="line">
            <a:avLst/>
          </a:prstGeom>
          <a:noFill/>
          <a:ln w="635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38247" name="Rectangle 1"/>
          <p:cNvSpPr>
            <a:spLocks noChangeArrowheads="1"/>
          </p:cNvSpPr>
          <p:nvPr/>
        </p:nvSpPr>
        <p:spPr bwMode="auto">
          <a:xfrm>
            <a:off x="1125833" y="741911"/>
            <a:ext cx="452407" cy="1778000"/>
          </a:xfrm>
          <a:prstGeom prst="rect">
            <a:avLst/>
          </a:prstGeom>
          <a:solidFill>
            <a:srgbClr val="000066"/>
          </a:solidFill>
          <a:ln w="28575"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82120" y="1630911"/>
            <a:ext cx="7721600" cy="304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577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ts val="4600"/>
              </a:lnSpc>
              <a:spcBef>
                <a:spcPts val="0"/>
              </a:spcBef>
              <a:buClr>
                <a:srgbClr val="3333CC"/>
              </a:buClr>
              <a:buSzPct val="65000"/>
              <a:buFont typeface="Wingdings" pitchFamily="2" charset="2"/>
              <a:buChar char="l"/>
              <a:defRPr/>
            </a:pPr>
            <a:r>
              <a:rPr lang="en-US" altLang="en-US" sz="2800" b="0" spc="-53" dirty="0">
                <a:solidFill>
                  <a:schemeClr val="bg1"/>
                </a:solidFill>
              </a:rPr>
              <a:t>Protection from unauthorized disclosure</a:t>
            </a:r>
          </a:p>
          <a:p>
            <a:pPr>
              <a:lnSpc>
                <a:spcPts val="4600"/>
              </a:lnSpc>
              <a:spcBef>
                <a:spcPts val="0"/>
              </a:spcBef>
              <a:buClr>
                <a:srgbClr val="3333CC"/>
              </a:buClr>
              <a:buSzPct val="65000"/>
              <a:buFont typeface="Wingdings" pitchFamily="2" charset="2"/>
              <a:buChar char="l"/>
              <a:defRPr/>
            </a:pPr>
            <a:endParaRPr lang="en-US" altLang="en-US" sz="2800" b="0" spc="-53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oak Std" pitchFamily="82" charset="0"/>
            </a:endParaRPr>
          </a:p>
          <a:p>
            <a:pPr>
              <a:lnSpc>
                <a:spcPts val="4600"/>
              </a:lnSpc>
              <a:spcBef>
                <a:spcPts val="0"/>
              </a:spcBef>
              <a:buClr>
                <a:srgbClr val="3333CC"/>
              </a:buClr>
              <a:buSzPct val="65000"/>
              <a:buFont typeface="Wingdings" pitchFamily="2" charset="2"/>
              <a:buChar char="l"/>
              <a:defRPr/>
            </a:pPr>
            <a:r>
              <a:rPr lang="en-US" altLang="en-US" sz="2800" b="0" spc="-53" dirty="0">
                <a:solidFill>
                  <a:schemeClr val="bg1"/>
                </a:solidFill>
              </a:rPr>
              <a:t>Protection from unauthorized modification</a:t>
            </a:r>
          </a:p>
          <a:p>
            <a:pPr>
              <a:lnSpc>
                <a:spcPts val="4600"/>
              </a:lnSpc>
              <a:spcBef>
                <a:spcPts val="0"/>
              </a:spcBef>
              <a:buClr>
                <a:srgbClr val="3333CC"/>
              </a:buClr>
              <a:buSzPct val="65000"/>
              <a:buFont typeface="Wingdings" pitchFamily="2" charset="2"/>
              <a:buChar char="l"/>
              <a:defRPr/>
            </a:pPr>
            <a:endParaRPr lang="en-US" altLang="en-US" sz="2800" b="0" spc="-53" dirty="0">
              <a:solidFill>
                <a:schemeClr val="bg1"/>
              </a:solidFill>
            </a:endParaRPr>
          </a:p>
          <a:p>
            <a:pPr>
              <a:lnSpc>
                <a:spcPts val="4600"/>
              </a:lnSpc>
              <a:spcBef>
                <a:spcPts val="0"/>
              </a:spcBef>
              <a:buClr>
                <a:srgbClr val="3333CC"/>
              </a:buClr>
              <a:buSzPct val="65000"/>
              <a:buFont typeface="Wingdings" pitchFamily="2" charset="2"/>
              <a:buChar char="l"/>
              <a:defRPr/>
            </a:pPr>
            <a:r>
              <a:rPr lang="en-US" altLang="en-US" sz="2800" b="0" spc="-53" dirty="0">
                <a:solidFill>
                  <a:schemeClr val="bg1"/>
                </a:solidFill>
              </a:rPr>
              <a:t>Protection from loss of function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143000" y="-656477"/>
            <a:ext cx="6858000" cy="609600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43000" y="5119731"/>
            <a:ext cx="6858000" cy="609600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33400" y="1649401"/>
            <a:ext cx="914400" cy="2867208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-10912"/>
            <a:ext cx="9144000" cy="515441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146" name="Subtitle 2"/>
          <p:cNvSpPr>
            <a:spLocks noGrp="1"/>
          </p:cNvSpPr>
          <p:nvPr>
            <p:ph type="subTitle" idx="1"/>
          </p:nvPr>
        </p:nvSpPr>
        <p:spPr>
          <a:xfrm>
            <a:off x="1676400" y="4572000"/>
            <a:ext cx="3636169" cy="381000"/>
          </a:xfrm>
        </p:spPr>
        <p:txBody>
          <a:bodyPr/>
          <a:lstStyle/>
          <a:p>
            <a:r>
              <a:rPr lang="en-US" altLang="en-US" sz="1350"/>
              <a:t> </a:t>
            </a:r>
          </a:p>
        </p:txBody>
      </p:sp>
      <p:sp>
        <p:nvSpPr>
          <p:cNvPr id="6147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63CD6F-F6A2-420D-BCC4-E5EF995D5FD2}" type="slidenum">
              <a:rPr lang="en-US" altLang="en-US" sz="105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050"/>
          </a:p>
        </p:txBody>
      </p:sp>
      <p:sp>
        <p:nvSpPr>
          <p:cNvPr id="2" name="Rectangle 1"/>
          <p:cNvSpPr/>
          <p:nvPr/>
        </p:nvSpPr>
        <p:spPr>
          <a:xfrm>
            <a:off x="1143000" y="0"/>
            <a:ext cx="7286625" cy="5143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50" dirty="0"/>
          </a:p>
        </p:txBody>
      </p:sp>
      <p:pic>
        <p:nvPicPr>
          <p:cNvPr id="6149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" b="15579"/>
          <a:stretch/>
        </p:blipFill>
        <p:spPr bwMode="auto">
          <a:xfrm>
            <a:off x="0" y="-19049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799" y="628649"/>
            <a:ext cx="91440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925"/>
              </a:lnSpc>
              <a:defRPr/>
            </a:pPr>
            <a:r>
              <a:rPr lang="en-US" sz="2100" dirty="0">
                <a:effectLst>
                  <a:outerShdw blurRad="38100" dist="1016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DAVID C. KLONOFF, MD</a:t>
            </a:r>
          </a:p>
          <a:p>
            <a:pPr algn="ctr">
              <a:lnSpc>
                <a:spcPts val="2925"/>
              </a:lnSpc>
              <a:defRPr/>
            </a:pPr>
            <a:r>
              <a:rPr lang="en-US" sz="2100" spc="-50" dirty="0">
                <a:effectLst>
                  <a:outerShdw blurRad="38100" dist="1016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MEDICAL </a:t>
            </a:r>
            <a:r>
              <a:rPr lang="en-US" sz="2100" spc="-50" dirty="0" smtClean="0">
                <a:effectLst>
                  <a:outerShdw blurRad="38100" dist="1016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DIRECTOR, DIABETES RESEARCH INSTITUTE</a:t>
            </a:r>
          </a:p>
          <a:p>
            <a:pPr algn="ctr">
              <a:lnSpc>
                <a:spcPts val="2925"/>
              </a:lnSpc>
              <a:defRPr/>
            </a:pPr>
            <a:r>
              <a:rPr lang="en-US" sz="2100" spc="-50" dirty="0" smtClean="0">
                <a:effectLst>
                  <a:outerShdw blurRad="38100" dist="1016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MILLS-PENINSULA </a:t>
            </a:r>
            <a:r>
              <a:rPr lang="en-US" sz="2100" spc="-50" dirty="0">
                <a:effectLst>
                  <a:outerShdw blurRad="38100" dist="1016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MEDICAL </a:t>
            </a:r>
            <a:r>
              <a:rPr lang="en-US" sz="2100" spc="-50" dirty="0" smtClean="0">
                <a:effectLst>
                  <a:outerShdw blurRad="38100" dist="1016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CENTER</a:t>
            </a:r>
          </a:p>
          <a:p>
            <a:pPr algn="ctr">
              <a:lnSpc>
                <a:spcPts val="2925"/>
              </a:lnSpc>
              <a:defRPr/>
            </a:pPr>
            <a:r>
              <a:rPr lang="en-US" sz="2100" spc="-50" dirty="0" smtClean="0">
                <a:effectLst>
                  <a:outerShdw blurRad="38100" dist="1016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SAN MATEO, CALIFORNIA</a:t>
            </a:r>
            <a:endParaRPr lang="en-US" sz="2100" spc="-50" dirty="0">
              <a:effectLst>
                <a:outerShdw blurRad="38100" dist="1016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99" y="196215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925"/>
              </a:lnSpc>
              <a:defRPr/>
            </a:pPr>
            <a:r>
              <a:rPr lang="en-US" sz="2100" dirty="0">
                <a:effectLst>
                  <a:outerShdw blurRad="38100" dist="1016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CLINICAL PROFESSOR OF MEDICINE, UCSF</a:t>
            </a:r>
          </a:p>
        </p:txBody>
      </p:sp>
    </p:spTree>
    <p:extLst>
      <p:ext uri="{BB962C8B-B14F-4D97-AF65-F5344CB8AC3E}">
        <p14:creationId xmlns:p14="http://schemas.microsoft.com/office/powerpoint/2010/main" val="635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2"/>
          <p:cNvSpPr/>
          <p:nvPr/>
        </p:nvSpPr>
        <p:spPr bwMode="auto">
          <a:xfrm>
            <a:off x="-57665" y="0"/>
            <a:ext cx="9220200" cy="5138351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143000" y="73390"/>
            <a:ext cx="6858000" cy="4572000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5" name="Rectangle 4"/>
          <p:cNvSpPr/>
          <p:nvPr/>
        </p:nvSpPr>
        <p:spPr bwMode="auto">
          <a:xfrm>
            <a:off x="286265" y="146780"/>
            <a:ext cx="8857735" cy="4572000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385238" eaLnBrk="1" hangingPunct="1">
              <a:lnSpc>
                <a:spcPts val="2667"/>
              </a:lnSpc>
              <a:spcAft>
                <a:spcPts val="400"/>
              </a:spcAft>
              <a:defRPr/>
            </a:pPr>
            <a:endParaRPr lang="en-US" b="0" spc="-14" dirty="0" smtClean="0">
              <a:solidFill>
                <a:schemeClr val="bg1"/>
              </a:solidFill>
            </a:endParaRPr>
          </a:p>
          <a:p>
            <a:pPr marL="385238" eaLnBrk="1" hangingPunct="1">
              <a:lnSpc>
                <a:spcPts val="2667"/>
              </a:lnSpc>
              <a:spcAft>
                <a:spcPts val="400"/>
              </a:spcAft>
              <a:defRPr/>
            </a:pPr>
            <a:endParaRPr lang="en-US" b="0" spc="-14" dirty="0">
              <a:solidFill>
                <a:schemeClr val="bg1"/>
              </a:solidFill>
            </a:endParaRPr>
          </a:p>
          <a:p>
            <a:pPr marL="385238" eaLnBrk="1" hangingPunct="1">
              <a:lnSpc>
                <a:spcPts val="2667"/>
              </a:lnSpc>
              <a:spcAft>
                <a:spcPts val="400"/>
              </a:spcAft>
              <a:defRPr/>
            </a:pPr>
            <a:endParaRPr lang="en-US" b="0" spc="-14" dirty="0" smtClean="0">
              <a:solidFill>
                <a:schemeClr val="bg1"/>
              </a:solidFill>
            </a:endParaRPr>
          </a:p>
          <a:p>
            <a:pPr marL="385238" eaLnBrk="1" hangingPunct="1">
              <a:lnSpc>
                <a:spcPts val="2667"/>
              </a:lnSpc>
              <a:spcAft>
                <a:spcPts val="400"/>
              </a:spcAft>
              <a:defRPr/>
            </a:pPr>
            <a:endParaRPr lang="en-US" b="0" spc="-14" dirty="0">
              <a:solidFill>
                <a:schemeClr val="bg1"/>
              </a:solidFill>
            </a:endParaRPr>
          </a:p>
          <a:p>
            <a:pPr marL="530232" eaLnBrk="1" hangingPunct="1">
              <a:lnSpc>
                <a:spcPts val="5100"/>
              </a:lnSpc>
              <a:spcAft>
                <a:spcPts val="0"/>
              </a:spcAft>
              <a:defRPr/>
            </a:pPr>
            <a:r>
              <a:rPr lang="en-US" sz="4000" b="0" dirty="0">
                <a:solidFill>
                  <a:schemeClr val="bg1"/>
                </a:solidFill>
              </a:rPr>
              <a:t>Cybersecurity is one feature of a </a:t>
            </a:r>
            <a:endParaRPr lang="en-US" sz="4000" b="0" dirty="0" smtClean="0">
              <a:solidFill>
                <a:schemeClr val="bg1"/>
              </a:solidFill>
            </a:endParaRPr>
          </a:p>
          <a:p>
            <a:pPr marL="530232" eaLnBrk="1" hangingPunct="1">
              <a:lnSpc>
                <a:spcPts val="5100"/>
              </a:lnSpc>
              <a:spcAft>
                <a:spcPts val="0"/>
              </a:spcAft>
              <a:defRPr/>
            </a:pPr>
            <a:r>
              <a:rPr lang="en-US" sz="4000" b="0" dirty="0" smtClean="0">
                <a:solidFill>
                  <a:schemeClr val="bg1"/>
                </a:solidFill>
              </a:rPr>
              <a:t>connected </a:t>
            </a:r>
            <a:r>
              <a:rPr lang="en-US" sz="4000" b="0" dirty="0">
                <a:solidFill>
                  <a:schemeClr val="bg1"/>
                </a:solidFill>
              </a:rPr>
              <a:t>medical device – </a:t>
            </a:r>
            <a:endParaRPr lang="en-US" sz="4000" b="0" dirty="0" smtClean="0">
              <a:solidFill>
                <a:schemeClr val="bg1"/>
              </a:solidFill>
            </a:endParaRPr>
          </a:p>
          <a:p>
            <a:pPr marL="530232" eaLnBrk="1" hangingPunct="1">
              <a:lnSpc>
                <a:spcPts val="5100"/>
              </a:lnSpc>
              <a:spcAft>
                <a:spcPts val="0"/>
              </a:spcAft>
              <a:defRPr/>
            </a:pPr>
            <a:r>
              <a:rPr lang="en-US" sz="4000" b="0" dirty="0" smtClean="0">
                <a:solidFill>
                  <a:schemeClr val="bg1"/>
                </a:solidFill>
              </a:rPr>
              <a:t>in </a:t>
            </a:r>
            <a:r>
              <a:rPr lang="en-US" sz="4000" b="0" dirty="0">
                <a:solidFill>
                  <a:schemeClr val="bg1"/>
                </a:solidFill>
              </a:rPr>
              <a:t>addition to </a:t>
            </a:r>
            <a:r>
              <a:rPr lang="en-US" sz="4000" b="0" dirty="0">
                <a:solidFill>
                  <a:srgbClr val="00FFFF"/>
                </a:solidFill>
              </a:rPr>
              <a:t>safety</a:t>
            </a:r>
            <a:r>
              <a:rPr lang="en-US" sz="4000" b="0" dirty="0">
                <a:solidFill>
                  <a:schemeClr val="bg1"/>
                </a:solidFill>
              </a:rPr>
              <a:t>, </a:t>
            </a:r>
            <a:r>
              <a:rPr lang="en-US" sz="4000" b="0" dirty="0">
                <a:solidFill>
                  <a:srgbClr val="00FFFF"/>
                </a:solidFill>
              </a:rPr>
              <a:t>effectiveness</a:t>
            </a:r>
            <a:r>
              <a:rPr lang="en-US" sz="4000" b="0" dirty="0">
                <a:solidFill>
                  <a:schemeClr val="bg1"/>
                </a:solidFill>
              </a:rPr>
              <a:t>, </a:t>
            </a:r>
            <a:endParaRPr lang="en-US" sz="4000" b="0" dirty="0" smtClean="0">
              <a:solidFill>
                <a:schemeClr val="bg1"/>
              </a:solidFill>
            </a:endParaRPr>
          </a:p>
          <a:p>
            <a:pPr marL="530232" eaLnBrk="1" hangingPunct="1">
              <a:lnSpc>
                <a:spcPts val="5100"/>
              </a:lnSpc>
              <a:spcAft>
                <a:spcPts val="0"/>
              </a:spcAft>
              <a:defRPr/>
            </a:pPr>
            <a:r>
              <a:rPr lang="en-US" sz="4000" b="0" dirty="0" smtClean="0">
                <a:solidFill>
                  <a:srgbClr val="00FFFF"/>
                </a:solidFill>
              </a:rPr>
              <a:t>cost</a:t>
            </a:r>
            <a:r>
              <a:rPr lang="en-US" sz="4000" b="0" dirty="0" smtClean="0">
                <a:solidFill>
                  <a:schemeClr val="bg1"/>
                </a:solidFill>
              </a:rPr>
              <a:t>, and </a:t>
            </a:r>
            <a:r>
              <a:rPr lang="en-US" sz="4000" b="0" dirty="0">
                <a:solidFill>
                  <a:srgbClr val="00FFFF"/>
                </a:solidFill>
              </a:rPr>
              <a:t>privacy</a:t>
            </a:r>
            <a:r>
              <a:rPr lang="en-US" sz="4000" b="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838201" y="635476"/>
            <a:ext cx="7696200" cy="609600"/>
          </a:xfrm>
          <a:prstGeom prst="rect">
            <a:avLst/>
          </a:prstGeom>
          <a:noFill/>
          <a:ln w="28575" cap="flat" cmpd="sng" algn="ctr">
            <a:solidFill>
              <a:srgbClr val="8A8A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41047" y="590550"/>
            <a:ext cx="8134866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FFCC00"/>
                </a:solidFill>
                <a:effectLst/>
                <a:latin typeface="Arial" charset="0"/>
                <a:cs typeface="Arial" charset="0"/>
              </a:rPr>
              <a:t> IMPACT OF CYBERSECURITY</a:t>
            </a:r>
          </a:p>
        </p:txBody>
      </p:sp>
    </p:spTree>
    <p:extLst>
      <p:ext uri="{BB962C8B-B14F-4D97-AF65-F5344CB8AC3E}">
        <p14:creationId xmlns:p14="http://schemas.microsoft.com/office/powerpoint/2010/main" val="30725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1055" y="297565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Rectangle 1"/>
          <p:cNvSpPr/>
          <p:nvPr/>
        </p:nvSpPr>
        <p:spPr bwMode="auto">
          <a:xfrm>
            <a:off x="4563024" y="0"/>
            <a:ext cx="4580975" cy="514349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11" name="Picture 2" descr="Image result for hospital clipart clear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04" y="1290536"/>
            <a:ext cx="4636417" cy="40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-1" y="265608"/>
            <a:ext cx="4569879" cy="10249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3400"/>
              </a:lnSpc>
            </a:pPr>
            <a:r>
              <a:rPr lang="en-US" sz="3200" spc="-100" dirty="0">
                <a:latin typeface="Arial Black" panose="020B0A04020102020204" pitchFamily="34" charset="0"/>
                <a:cs typeface="Arial" charset="0"/>
              </a:rPr>
              <a:t>WEARABLE</a:t>
            </a:r>
          </a:p>
          <a:p>
            <a:pPr algn="ctr" defTabSz="609608" eaLnBrk="1" hangingPunct="1">
              <a:lnSpc>
                <a:spcPts val="3400"/>
              </a:lnSpc>
            </a:pPr>
            <a:r>
              <a:rPr lang="en-US" sz="3200" spc="-100" dirty="0" smtClean="0">
                <a:latin typeface="Arial Black" panose="020B0A04020102020204" pitchFamily="34" charset="0"/>
                <a:cs typeface="Arial" charset="0"/>
              </a:rPr>
              <a:t>DIABETES </a:t>
            </a:r>
            <a:r>
              <a:rPr lang="en-US" sz="3200" spc="-100" dirty="0">
                <a:latin typeface="Arial Black" panose="020B0A04020102020204" pitchFamily="34" charset="0"/>
                <a:cs typeface="Arial" charset="0"/>
              </a:rPr>
              <a:t>DEVICES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570676" y="243435"/>
            <a:ext cx="4565670" cy="107521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3400"/>
              </a:lnSpc>
            </a:pPr>
            <a:r>
              <a:rPr lang="en-US" sz="3200" spc="-100" dirty="0">
                <a:solidFill>
                  <a:schemeClr val="bg1"/>
                </a:solidFill>
                <a:latin typeface="Arial Black" panose="020B0A04020102020204" pitchFamily="34" charset="0"/>
                <a:cs typeface="Arial" charset="0"/>
              </a:rPr>
              <a:t>HOSPITAL</a:t>
            </a:r>
          </a:p>
          <a:p>
            <a:pPr algn="ctr" defTabSz="609608" eaLnBrk="1" hangingPunct="1">
              <a:lnSpc>
                <a:spcPts val="3400"/>
              </a:lnSpc>
            </a:pPr>
            <a:r>
              <a:rPr lang="en-US" sz="3200" spc="-1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charset="0"/>
              </a:rPr>
              <a:t>DIABETES </a:t>
            </a:r>
            <a:r>
              <a:rPr lang="en-US" sz="3200" spc="-100" dirty="0">
                <a:solidFill>
                  <a:schemeClr val="bg1"/>
                </a:solidFill>
                <a:latin typeface="Arial Black" panose="020B0A04020102020204" pitchFamily="34" charset="0"/>
                <a:cs typeface="Arial" charset="0"/>
              </a:rPr>
              <a:t>DEVICES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193364" y="133351"/>
            <a:ext cx="3358010" cy="1801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526768" y="234951"/>
            <a:ext cx="124632" cy="463461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15" name="Picture 6" descr="Image result for medical device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4" y="1248760"/>
            <a:ext cx="3358335" cy="387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04064" y="5155315"/>
            <a:ext cx="8057594" cy="54845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4476046" y="1"/>
            <a:ext cx="93832" cy="51434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04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8000"/>
              </a:spcBef>
              <a:buFont typeface="Wingdings" panose="05000000000000000000" pitchFamily="2" charset="2"/>
              <a:buChar char="l"/>
            </a:pPr>
            <a:endParaRPr lang="en-US" altLang="en-US" sz="1467">
              <a:solidFill>
                <a:schemeClr val="bg1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777999" y="1962150"/>
            <a:ext cx="6604001" cy="2971800"/>
          </a:xfrm>
          <a:prstGeom prst="rect">
            <a:avLst/>
          </a:prstGeom>
          <a:solidFill>
            <a:schemeClr val="tx1"/>
          </a:solidFill>
          <a:ln w="571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8000"/>
              </a:spcBef>
              <a:buFont typeface="Wingdings" panose="05000000000000000000" pitchFamily="2" charset="2"/>
              <a:buChar char="l"/>
            </a:pPr>
            <a:endParaRPr lang="en-US" altLang="en-US" sz="1467">
              <a:solidFill>
                <a:schemeClr val="bg1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42999" y="1497523"/>
            <a:ext cx="6934201" cy="317779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>
            <a:outerShdw dir="2700000" algn="ctr" rotWithShape="0">
              <a:srgbClr val="3333CC"/>
            </a:outerShdw>
          </a:effectLst>
          <a:extLst/>
        </p:spPr>
        <p:txBody>
          <a:bodyPr wrap="square">
            <a:spAutoFit/>
          </a:bodyPr>
          <a:lstStyle>
            <a:lvl1pPr marL="577850" indent="-577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400"/>
              </a:lnSpc>
              <a:spcBef>
                <a:spcPts val="1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en-US" sz="2900" b="0" dirty="0">
                <a:solidFill>
                  <a:schemeClr val="bg1"/>
                </a:solidFill>
              </a:rPr>
              <a:t>Why wearable/implanted </a:t>
            </a:r>
            <a:r>
              <a:rPr lang="en-US" altLang="en-US" sz="2900" b="0" dirty="0" smtClean="0">
                <a:solidFill>
                  <a:schemeClr val="bg1"/>
                </a:solidFill>
              </a:rPr>
              <a:t>diabetes </a:t>
            </a:r>
            <a:r>
              <a:rPr lang="en-US" altLang="en-US" sz="2900" b="0" dirty="0">
                <a:solidFill>
                  <a:schemeClr val="bg1"/>
                </a:solidFill>
              </a:rPr>
              <a:t>devices must be secure</a:t>
            </a:r>
          </a:p>
          <a:p>
            <a:pPr>
              <a:lnSpc>
                <a:spcPts val="2400"/>
              </a:lnSpc>
              <a:spcBef>
                <a:spcPts val="1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en-US" sz="2900" b="0" dirty="0">
                <a:solidFill>
                  <a:schemeClr val="bg1"/>
                </a:solidFill>
              </a:rPr>
              <a:t>How to achieve cybersecurity for </a:t>
            </a:r>
            <a:r>
              <a:rPr lang="en-US" altLang="en-US" sz="2900" b="0" spc="-50" dirty="0">
                <a:solidFill>
                  <a:schemeClr val="bg1"/>
                </a:solidFill>
              </a:rPr>
              <a:t>wearable/implanted </a:t>
            </a:r>
            <a:r>
              <a:rPr lang="en-US" altLang="en-US" sz="2900" b="0" spc="-50" dirty="0" smtClean="0">
                <a:solidFill>
                  <a:schemeClr val="bg1"/>
                </a:solidFill>
              </a:rPr>
              <a:t>diabetes </a:t>
            </a:r>
            <a:r>
              <a:rPr lang="en-US" altLang="en-US" sz="2900" b="0" spc="-50" dirty="0">
                <a:solidFill>
                  <a:schemeClr val="bg1"/>
                </a:solidFill>
              </a:rPr>
              <a:t>devices</a:t>
            </a:r>
          </a:p>
          <a:p>
            <a:pPr>
              <a:lnSpc>
                <a:spcPts val="2400"/>
              </a:lnSpc>
              <a:spcBef>
                <a:spcPts val="1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en-US" sz="2900" b="0" dirty="0">
                <a:solidFill>
                  <a:schemeClr val="bg1"/>
                </a:solidFill>
              </a:rPr>
              <a:t>Why hospital </a:t>
            </a:r>
            <a:r>
              <a:rPr lang="en-US" altLang="en-US" sz="2900" b="0" dirty="0" smtClean="0">
                <a:solidFill>
                  <a:schemeClr val="bg1"/>
                </a:solidFill>
              </a:rPr>
              <a:t>diabetes devices </a:t>
            </a:r>
            <a:r>
              <a:rPr lang="en-US" altLang="en-US" sz="2900" b="0" dirty="0">
                <a:solidFill>
                  <a:schemeClr val="bg1"/>
                </a:solidFill>
              </a:rPr>
              <a:t>must be secure</a:t>
            </a:r>
          </a:p>
          <a:p>
            <a:pPr>
              <a:lnSpc>
                <a:spcPts val="2400"/>
              </a:lnSpc>
              <a:spcBef>
                <a:spcPts val="16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en-US" sz="2900" b="0" dirty="0">
                <a:solidFill>
                  <a:schemeClr val="bg1"/>
                </a:solidFill>
              </a:rPr>
              <a:t>How to achieve cybersecurity for hospital devices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015999" y="1352550"/>
            <a:ext cx="7061201" cy="3276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8000"/>
              </a:spcBef>
              <a:buFont typeface="Wingdings" panose="05000000000000000000" pitchFamily="2" charset="2"/>
              <a:buChar char="l"/>
            </a:pPr>
            <a:endParaRPr lang="en-US" altLang="en-US" sz="1467">
              <a:solidFill>
                <a:schemeClr val="bg1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58400"/>
            <a:ext cx="9144000" cy="964367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0"/>
              </a:spcBef>
              <a:buNone/>
            </a:pPr>
            <a:r>
              <a:rPr lang="en-US" alt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CYBERSECURITY </a:t>
            </a:r>
            <a:r>
              <a:rPr lang="en-US" altLang="en-US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OF WEARABLE </a:t>
            </a:r>
            <a:r>
              <a:rPr lang="en-US" alt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AND HOSPITAL </a:t>
            </a:r>
            <a:r>
              <a:rPr lang="en-US" altLang="en-US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DIABETES </a:t>
            </a:r>
            <a:r>
              <a:rPr lang="en-US" alt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DEVICES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517899" y="901189"/>
            <a:ext cx="2057399" cy="1987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CC00"/>
                </a:solidFill>
                <a:effectLst/>
                <a:latin typeface="Arial Black" panose="020B0A04020102020204" pitchFamily="34" charset="0"/>
                <a:cs typeface="Arial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4137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3333CC"/>
              </a:solidFill>
            </a:endParaRPr>
          </a:p>
        </p:txBody>
      </p:sp>
      <p:sp>
        <p:nvSpPr>
          <p:cNvPr id="104453" name="Rectangle 3"/>
          <p:cNvSpPr>
            <a:spLocks noChangeArrowheads="1"/>
          </p:cNvSpPr>
          <p:nvPr/>
        </p:nvSpPr>
        <p:spPr bwMode="auto">
          <a:xfrm>
            <a:off x="0" y="514350"/>
            <a:ext cx="9144000" cy="3657600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8000"/>
              </a:lnSpc>
              <a:spcBef>
                <a:spcPct val="0"/>
              </a:spcBef>
              <a:buNone/>
            </a:pPr>
            <a:r>
              <a:rPr lang="en-US" altLang="en-US" sz="6000" spc="-20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WHY WEARABLE</a:t>
            </a:r>
          </a:p>
          <a:p>
            <a:pPr algn="ctr" eaLnBrk="1" hangingPunct="1">
              <a:lnSpc>
                <a:spcPts val="8000"/>
              </a:lnSpc>
              <a:spcBef>
                <a:spcPct val="0"/>
              </a:spcBef>
              <a:buNone/>
            </a:pPr>
            <a:r>
              <a:rPr lang="en-US" altLang="en-US" sz="6000" spc="-20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OR IMPLANTED DIABETES DEVICES MUST BE SECURE</a:t>
            </a:r>
            <a:endParaRPr lang="en-US" altLang="en-US" sz="6000" spc="-200" dirty="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0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2"/>
          <p:cNvSpPr/>
          <p:nvPr/>
        </p:nvSpPr>
        <p:spPr bwMode="auto">
          <a:xfrm>
            <a:off x="2133600" y="799317"/>
            <a:ext cx="52578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667" t="42133" r="42562" b="36466"/>
          <a:stretch/>
        </p:blipFill>
        <p:spPr>
          <a:xfrm>
            <a:off x="2667000" y="1035050"/>
            <a:ext cx="4022215" cy="1689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143000" y="215628"/>
            <a:ext cx="6847264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3600"/>
              </a:lnSpc>
            </a:pPr>
            <a:r>
              <a:rPr lang="en-US" sz="3467" spc="-100" dirty="0">
                <a:latin typeface="Arial Black" panose="020B0A04020102020204" pitchFamily="34" charset="0"/>
                <a:cs typeface="Arial" charset="0"/>
              </a:rPr>
              <a:t>WEARABLE</a:t>
            </a:r>
          </a:p>
          <a:p>
            <a:pPr algn="ctr" defTabSz="609608" eaLnBrk="1" hangingPunct="1">
              <a:lnSpc>
                <a:spcPts val="3600"/>
              </a:lnSpc>
            </a:pPr>
            <a:r>
              <a:rPr lang="en-US" sz="3467" spc="-100" dirty="0" smtClean="0">
                <a:latin typeface="Arial Black" panose="020B0A04020102020204" pitchFamily="34" charset="0"/>
                <a:cs typeface="Arial" charset="0"/>
              </a:rPr>
              <a:t>DIABETES </a:t>
            </a:r>
            <a:r>
              <a:rPr lang="en-US" sz="3467" spc="-100" dirty="0">
                <a:latin typeface="Arial Black" panose="020B0A04020102020204" pitchFamily="34" charset="0"/>
                <a:cs typeface="Arial" charset="0"/>
              </a:rPr>
              <a:t>DEVICES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667" t="64113" r="42562" b="12222"/>
          <a:stretch/>
        </p:blipFill>
        <p:spPr>
          <a:xfrm>
            <a:off x="2263029" y="2754504"/>
            <a:ext cx="4607205" cy="239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6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1055" y="297565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Rectangle 8"/>
          <p:cNvSpPr/>
          <p:nvPr/>
        </p:nvSpPr>
        <p:spPr>
          <a:xfrm>
            <a:off x="0" y="-15260"/>
            <a:ext cx="9144000" cy="91179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MEDICAL </a:t>
            </a:r>
            <a:r>
              <a:rPr lang="en-US" sz="2800" dirty="0">
                <a:solidFill>
                  <a:srgbClr val="FFCC00"/>
                </a:solidFill>
                <a:latin typeface="Arial Black" panose="020B0A04020102020204" pitchFamily="34" charset="0"/>
              </a:rPr>
              <a:t>DEVICES HAVE </a:t>
            </a:r>
            <a:r>
              <a:rPr lang="en-US" sz="2800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TRADITIONALLY           </a:t>
            </a:r>
            <a:r>
              <a:rPr lang="en-US" sz="2800" dirty="0">
                <a:solidFill>
                  <a:srgbClr val="FFCC00"/>
                </a:solidFill>
                <a:latin typeface="Arial Black" panose="020B0A04020102020204" pitchFamily="34" charset="0"/>
              </a:rPr>
              <a:t>BEEN </a:t>
            </a:r>
            <a:r>
              <a:rPr lang="en-US" sz="2800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READ </a:t>
            </a:r>
            <a:r>
              <a:rPr lang="en-US" sz="2800" dirty="0">
                <a:solidFill>
                  <a:srgbClr val="FFCC00"/>
                </a:solidFill>
                <a:latin typeface="Arial Black" panose="020B0A04020102020204" pitchFamily="34" charset="0"/>
              </a:rPr>
              <a:t>AND CONTROLLED MANUALLY</a:t>
            </a:r>
          </a:p>
        </p:txBody>
      </p:sp>
      <p:sp>
        <p:nvSpPr>
          <p:cNvPr id="2" name="Rectangle 1"/>
          <p:cNvSpPr/>
          <p:nvPr/>
        </p:nvSpPr>
        <p:spPr>
          <a:xfrm rot="2528815">
            <a:off x="7577835" y="2482671"/>
            <a:ext cx="784588" cy="874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Rectangle 14"/>
          <p:cNvSpPr/>
          <p:nvPr/>
        </p:nvSpPr>
        <p:spPr bwMode="auto">
          <a:xfrm>
            <a:off x="5973775" y="2345255"/>
            <a:ext cx="377597" cy="236944"/>
          </a:xfrm>
          <a:prstGeom prst="rect">
            <a:avLst/>
          </a:prstGeom>
          <a:gradFill flip="none" rotWithShape="1">
            <a:gsLst>
              <a:gs pos="0">
                <a:srgbClr val="D2BDB8"/>
              </a:gs>
              <a:gs pos="37000">
                <a:srgbClr val="D2BDB8"/>
              </a:gs>
              <a:gs pos="100000">
                <a:srgbClr val="BB9C95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325276" y="2340279"/>
            <a:ext cx="78396" cy="220321"/>
          </a:xfrm>
          <a:custGeom>
            <a:avLst/>
            <a:gdLst>
              <a:gd name="connsiteX0" fmla="*/ 50687 w 117594"/>
              <a:gd name="connsiteY0" fmla="*/ 26357 h 330481"/>
              <a:gd name="connsiteX1" fmla="*/ 87182 w 117594"/>
              <a:gd name="connsiteY1" fmla="*/ 32439 h 330481"/>
              <a:gd name="connsiteX2" fmla="*/ 91237 w 117594"/>
              <a:gd name="connsiteY2" fmla="*/ 38522 h 330481"/>
              <a:gd name="connsiteX3" fmla="*/ 95292 w 117594"/>
              <a:gd name="connsiteY3" fmla="*/ 50687 h 330481"/>
              <a:gd name="connsiteX4" fmla="*/ 91237 w 117594"/>
              <a:gd name="connsiteY4" fmla="*/ 103402 h 330481"/>
              <a:gd name="connsiteX5" fmla="*/ 93264 w 117594"/>
              <a:gd name="connsiteY5" fmla="*/ 194639 h 330481"/>
              <a:gd name="connsiteX6" fmla="*/ 95292 w 117594"/>
              <a:gd name="connsiteY6" fmla="*/ 200722 h 330481"/>
              <a:gd name="connsiteX7" fmla="*/ 99347 w 117594"/>
              <a:gd name="connsiteY7" fmla="*/ 218969 h 330481"/>
              <a:gd name="connsiteX8" fmla="*/ 101374 w 117594"/>
              <a:gd name="connsiteY8" fmla="*/ 225051 h 330481"/>
              <a:gd name="connsiteX9" fmla="*/ 103402 w 117594"/>
              <a:gd name="connsiteY9" fmla="*/ 239244 h 330481"/>
              <a:gd name="connsiteX10" fmla="*/ 109484 w 117594"/>
              <a:gd name="connsiteY10" fmla="*/ 241271 h 330481"/>
              <a:gd name="connsiteX11" fmla="*/ 113539 w 117594"/>
              <a:gd name="connsiteY11" fmla="*/ 261546 h 330481"/>
              <a:gd name="connsiteX12" fmla="*/ 117594 w 117594"/>
              <a:gd name="connsiteY12" fmla="*/ 302096 h 330481"/>
              <a:gd name="connsiteX13" fmla="*/ 115567 w 117594"/>
              <a:gd name="connsiteY13" fmla="*/ 320344 h 330481"/>
              <a:gd name="connsiteX14" fmla="*/ 109484 w 117594"/>
              <a:gd name="connsiteY14" fmla="*/ 322371 h 330481"/>
              <a:gd name="connsiteX15" fmla="*/ 103402 w 117594"/>
              <a:gd name="connsiteY15" fmla="*/ 326426 h 330481"/>
              <a:gd name="connsiteX16" fmla="*/ 95292 w 117594"/>
              <a:gd name="connsiteY16" fmla="*/ 328454 h 330481"/>
              <a:gd name="connsiteX17" fmla="*/ 89210 w 117594"/>
              <a:gd name="connsiteY17" fmla="*/ 330481 h 330481"/>
              <a:gd name="connsiteX18" fmla="*/ 22302 w 117594"/>
              <a:gd name="connsiteY18" fmla="*/ 328454 h 330481"/>
              <a:gd name="connsiteX19" fmla="*/ 14192 w 117594"/>
              <a:gd name="connsiteY19" fmla="*/ 320344 h 330481"/>
              <a:gd name="connsiteX20" fmla="*/ 6082 w 117594"/>
              <a:gd name="connsiteY20" fmla="*/ 308179 h 330481"/>
              <a:gd name="connsiteX21" fmla="*/ 0 w 117594"/>
              <a:gd name="connsiteY21" fmla="*/ 277766 h 330481"/>
              <a:gd name="connsiteX22" fmla="*/ 4055 w 117594"/>
              <a:gd name="connsiteY22" fmla="*/ 79072 h 330481"/>
              <a:gd name="connsiteX23" fmla="*/ 10137 w 117594"/>
              <a:gd name="connsiteY23" fmla="*/ 24330 h 330481"/>
              <a:gd name="connsiteX24" fmla="*/ 20275 w 117594"/>
              <a:gd name="connsiteY24" fmla="*/ 6082 h 330481"/>
              <a:gd name="connsiteX25" fmla="*/ 24330 w 117594"/>
              <a:gd name="connsiteY25" fmla="*/ 0 h 330481"/>
              <a:gd name="connsiteX26" fmla="*/ 50687 w 117594"/>
              <a:gd name="connsiteY26" fmla="*/ 2027 h 330481"/>
              <a:gd name="connsiteX27" fmla="*/ 58797 w 117594"/>
              <a:gd name="connsiteY27" fmla="*/ 16220 h 330481"/>
              <a:gd name="connsiteX28" fmla="*/ 62852 w 117594"/>
              <a:gd name="connsiteY28" fmla="*/ 30412 h 330481"/>
              <a:gd name="connsiteX29" fmla="*/ 50687 w 117594"/>
              <a:gd name="connsiteY29" fmla="*/ 26357 h 33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7594" h="330481">
                <a:moveTo>
                  <a:pt x="50687" y="26357"/>
                </a:moveTo>
                <a:cubicBezTo>
                  <a:pt x="54742" y="26695"/>
                  <a:pt x="77848" y="24660"/>
                  <a:pt x="87182" y="32439"/>
                </a:cubicBezTo>
                <a:cubicBezTo>
                  <a:pt x="89054" y="33999"/>
                  <a:pt x="89885" y="36494"/>
                  <a:pt x="91237" y="38522"/>
                </a:cubicBezTo>
                <a:cubicBezTo>
                  <a:pt x="92589" y="42577"/>
                  <a:pt x="95529" y="46419"/>
                  <a:pt x="95292" y="50687"/>
                </a:cubicBezTo>
                <a:cubicBezTo>
                  <a:pt x="92962" y="92622"/>
                  <a:pt x="94775" y="75092"/>
                  <a:pt x="91237" y="103402"/>
                </a:cubicBezTo>
                <a:cubicBezTo>
                  <a:pt x="91913" y="133814"/>
                  <a:pt x="91998" y="164246"/>
                  <a:pt x="93264" y="194639"/>
                </a:cubicBezTo>
                <a:cubicBezTo>
                  <a:pt x="93353" y="196775"/>
                  <a:pt x="94705" y="198667"/>
                  <a:pt x="95292" y="200722"/>
                </a:cubicBezTo>
                <a:cubicBezTo>
                  <a:pt x="99447" y="215264"/>
                  <a:pt x="95174" y="202280"/>
                  <a:pt x="99347" y="218969"/>
                </a:cubicBezTo>
                <a:cubicBezTo>
                  <a:pt x="99865" y="221042"/>
                  <a:pt x="100698" y="223024"/>
                  <a:pt x="101374" y="225051"/>
                </a:cubicBezTo>
                <a:cubicBezTo>
                  <a:pt x="102050" y="229782"/>
                  <a:pt x="101265" y="234969"/>
                  <a:pt x="103402" y="239244"/>
                </a:cubicBezTo>
                <a:cubicBezTo>
                  <a:pt x="104358" y="241155"/>
                  <a:pt x="108600" y="239326"/>
                  <a:pt x="109484" y="241271"/>
                </a:cubicBezTo>
                <a:cubicBezTo>
                  <a:pt x="112336" y="247545"/>
                  <a:pt x="112564" y="254723"/>
                  <a:pt x="113539" y="261546"/>
                </a:cubicBezTo>
                <a:cubicBezTo>
                  <a:pt x="116813" y="284462"/>
                  <a:pt x="115201" y="270974"/>
                  <a:pt x="117594" y="302096"/>
                </a:cubicBezTo>
                <a:cubicBezTo>
                  <a:pt x="116918" y="308179"/>
                  <a:pt x="117840" y="314662"/>
                  <a:pt x="115567" y="320344"/>
                </a:cubicBezTo>
                <a:cubicBezTo>
                  <a:pt x="114773" y="322328"/>
                  <a:pt x="111396" y="321415"/>
                  <a:pt x="109484" y="322371"/>
                </a:cubicBezTo>
                <a:cubicBezTo>
                  <a:pt x="107305" y="323461"/>
                  <a:pt x="105642" y="325466"/>
                  <a:pt x="103402" y="326426"/>
                </a:cubicBezTo>
                <a:cubicBezTo>
                  <a:pt x="100841" y="327524"/>
                  <a:pt x="97971" y="327688"/>
                  <a:pt x="95292" y="328454"/>
                </a:cubicBezTo>
                <a:cubicBezTo>
                  <a:pt x="93237" y="329041"/>
                  <a:pt x="91237" y="329805"/>
                  <a:pt x="89210" y="330481"/>
                </a:cubicBezTo>
                <a:cubicBezTo>
                  <a:pt x="66907" y="329805"/>
                  <a:pt x="44581" y="329692"/>
                  <a:pt x="22302" y="328454"/>
                </a:cubicBezTo>
                <a:cubicBezTo>
                  <a:pt x="13626" y="327972"/>
                  <a:pt x="17463" y="326231"/>
                  <a:pt x="14192" y="320344"/>
                </a:cubicBezTo>
                <a:cubicBezTo>
                  <a:pt x="11825" y="316084"/>
                  <a:pt x="6082" y="308179"/>
                  <a:pt x="6082" y="308179"/>
                </a:cubicBezTo>
                <a:cubicBezTo>
                  <a:pt x="92" y="290208"/>
                  <a:pt x="2499" y="300262"/>
                  <a:pt x="0" y="277766"/>
                </a:cubicBezTo>
                <a:cubicBezTo>
                  <a:pt x="666" y="239783"/>
                  <a:pt x="2416" y="124965"/>
                  <a:pt x="4055" y="79072"/>
                </a:cubicBezTo>
                <a:cubicBezTo>
                  <a:pt x="4696" y="61124"/>
                  <a:pt x="5725" y="41978"/>
                  <a:pt x="10137" y="24330"/>
                </a:cubicBezTo>
                <a:cubicBezTo>
                  <a:pt x="12278" y="15767"/>
                  <a:pt x="14237" y="15139"/>
                  <a:pt x="20275" y="6082"/>
                </a:cubicBezTo>
                <a:lnTo>
                  <a:pt x="24330" y="0"/>
                </a:lnTo>
                <a:cubicBezTo>
                  <a:pt x="33116" y="676"/>
                  <a:pt x="42026" y="403"/>
                  <a:pt x="50687" y="2027"/>
                </a:cubicBezTo>
                <a:cubicBezTo>
                  <a:pt x="58849" y="3557"/>
                  <a:pt x="57407" y="9966"/>
                  <a:pt x="58797" y="16220"/>
                </a:cubicBezTo>
                <a:cubicBezTo>
                  <a:pt x="59315" y="18553"/>
                  <a:pt x="61499" y="27707"/>
                  <a:pt x="62852" y="30412"/>
                </a:cubicBezTo>
                <a:cubicBezTo>
                  <a:pt x="63279" y="31267"/>
                  <a:pt x="46632" y="26019"/>
                  <a:pt x="50687" y="26357"/>
                </a:cubicBezTo>
                <a:close/>
              </a:path>
            </a:pathLst>
          </a:custGeom>
          <a:solidFill>
            <a:srgbClr val="C9B1A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383832" y="2318515"/>
            <a:ext cx="163067" cy="261257"/>
          </a:xfrm>
          <a:custGeom>
            <a:avLst/>
            <a:gdLst>
              <a:gd name="connsiteX0" fmla="*/ 41783 w 244601"/>
              <a:gd name="connsiteY0" fmla="*/ 0 h 391886"/>
              <a:gd name="connsiteX1" fmla="*/ 38345 w 244601"/>
              <a:gd name="connsiteY1" fmla="*/ 30938 h 391886"/>
              <a:gd name="connsiteX2" fmla="*/ 31470 w 244601"/>
              <a:gd name="connsiteY2" fmla="*/ 51564 h 391886"/>
              <a:gd name="connsiteX3" fmla="*/ 24595 w 244601"/>
              <a:gd name="connsiteY3" fmla="*/ 37813 h 391886"/>
              <a:gd name="connsiteX4" fmla="*/ 17719 w 244601"/>
              <a:gd name="connsiteY4" fmla="*/ 48126 h 391886"/>
              <a:gd name="connsiteX5" fmla="*/ 7407 w 244601"/>
              <a:gd name="connsiteY5" fmla="*/ 82502 h 391886"/>
              <a:gd name="connsiteX6" fmla="*/ 3969 w 244601"/>
              <a:gd name="connsiteY6" fmla="*/ 92815 h 391886"/>
              <a:gd name="connsiteX7" fmla="*/ 3969 w 244601"/>
              <a:gd name="connsiteY7" fmla="*/ 195943 h 391886"/>
              <a:gd name="connsiteX8" fmla="*/ 14282 w 244601"/>
              <a:gd name="connsiteY8" fmla="*/ 226881 h 391886"/>
              <a:gd name="connsiteX9" fmla="*/ 17719 w 244601"/>
              <a:gd name="connsiteY9" fmla="*/ 237194 h 391886"/>
              <a:gd name="connsiteX10" fmla="*/ 24595 w 244601"/>
              <a:gd name="connsiteY10" fmla="*/ 309383 h 391886"/>
              <a:gd name="connsiteX11" fmla="*/ 28032 w 244601"/>
              <a:gd name="connsiteY11" fmla="*/ 319696 h 391886"/>
              <a:gd name="connsiteX12" fmla="*/ 34907 w 244601"/>
              <a:gd name="connsiteY12" fmla="*/ 374698 h 391886"/>
              <a:gd name="connsiteX13" fmla="*/ 38345 w 244601"/>
              <a:gd name="connsiteY13" fmla="*/ 388448 h 391886"/>
              <a:gd name="connsiteX14" fmla="*/ 48658 w 244601"/>
              <a:gd name="connsiteY14" fmla="*/ 391886 h 391886"/>
              <a:gd name="connsiteX15" fmla="*/ 120847 w 244601"/>
              <a:gd name="connsiteY15" fmla="*/ 385010 h 391886"/>
              <a:gd name="connsiteX16" fmla="*/ 144910 w 244601"/>
              <a:gd name="connsiteY16" fmla="*/ 378135 h 391886"/>
              <a:gd name="connsiteX17" fmla="*/ 165536 w 244601"/>
              <a:gd name="connsiteY17" fmla="*/ 367822 h 391886"/>
              <a:gd name="connsiteX18" fmla="*/ 179286 w 244601"/>
              <a:gd name="connsiteY18" fmla="*/ 354072 h 391886"/>
              <a:gd name="connsiteX19" fmla="*/ 206787 w 244601"/>
              <a:gd name="connsiteY19" fmla="*/ 330009 h 391886"/>
              <a:gd name="connsiteX20" fmla="*/ 220537 w 244601"/>
              <a:gd name="connsiteY20" fmla="*/ 305946 h 391886"/>
              <a:gd name="connsiteX21" fmla="*/ 227413 w 244601"/>
              <a:gd name="connsiteY21" fmla="*/ 299071 h 391886"/>
              <a:gd name="connsiteX22" fmla="*/ 237725 w 244601"/>
              <a:gd name="connsiteY22" fmla="*/ 264695 h 391886"/>
              <a:gd name="connsiteX23" fmla="*/ 244601 w 244601"/>
              <a:gd name="connsiteY23" fmla="*/ 230319 h 391886"/>
              <a:gd name="connsiteX24" fmla="*/ 241163 w 244601"/>
              <a:gd name="connsiteY24" fmla="*/ 154692 h 391886"/>
              <a:gd name="connsiteX25" fmla="*/ 230850 w 244601"/>
              <a:gd name="connsiteY25" fmla="*/ 134066 h 391886"/>
              <a:gd name="connsiteX26" fmla="*/ 210225 w 244601"/>
              <a:gd name="connsiteY26" fmla="*/ 113440 h 391886"/>
              <a:gd name="connsiteX27" fmla="*/ 203349 w 244601"/>
              <a:gd name="connsiteY27" fmla="*/ 103128 h 391886"/>
              <a:gd name="connsiteX28" fmla="*/ 179286 w 244601"/>
              <a:gd name="connsiteY28" fmla="*/ 89377 h 391886"/>
              <a:gd name="connsiteX29" fmla="*/ 158661 w 244601"/>
              <a:gd name="connsiteY29" fmla="*/ 68752 h 391886"/>
              <a:gd name="connsiteX30" fmla="*/ 148348 w 244601"/>
              <a:gd name="connsiteY30" fmla="*/ 65314 h 391886"/>
              <a:gd name="connsiteX31" fmla="*/ 138035 w 244601"/>
              <a:gd name="connsiteY31" fmla="*/ 58439 h 391886"/>
              <a:gd name="connsiteX32" fmla="*/ 117410 w 244601"/>
              <a:gd name="connsiteY32" fmla="*/ 48126 h 391886"/>
              <a:gd name="connsiteX33" fmla="*/ 110534 w 244601"/>
              <a:gd name="connsiteY33" fmla="*/ 41251 h 391886"/>
              <a:gd name="connsiteX34" fmla="*/ 89909 w 244601"/>
              <a:gd name="connsiteY34" fmla="*/ 30938 h 391886"/>
              <a:gd name="connsiteX35" fmla="*/ 41783 w 244601"/>
              <a:gd name="connsiteY35" fmla="*/ 0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4601" h="391886">
                <a:moveTo>
                  <a:pt x="41783" y="0"/>
                </a:moveTo>
                <a:cubicBezTo>
                  <a:pt x="33189" y="0"/>
                  <a:pt x="40380" y="20763"/>
                  <a:pt x="38345" y="30938"/>
                </a:cubicBezTo>
                <a:cubicBezTo>
                  <a:pt x="36924" y="38044"/>
                  <a:pt x="31470" y="51564"/>
                  <a:pt x="31470" y="51564"/>
                </a:cubicBezTo>
                <a:cubicBezTo>
                  <a:pt x="29178" y="46980"/>
                  <a:pt x="29567" y="39056"/>
                  <a:pt x="24595" y="37813"/>
                </a:cubicBezTo>
                <a:cubicBezTo>
                  <a:pt x="20587" y="36811"/>
                  <a:pt x="19397" y="44350"/>
                  <a:pt x="17719" y="48126"/>
                </a:cubicBezTo>
                <a:cubicBezTo>
                  <a:pt x="11182" y="62834"/>
                  <a:pt x="11407" y="68501"/>
                  <a:pt x="7407" y="82502"/>
                </a:cubicBezTo>
                <a:cubicBezTo>
                  <a:pt x="6412" y="85986"/>
                  <a:pt x="5115" y="89377"/>
                  <a:pt x="3969" y="92815"/>
                </a:cubicBezTo>
                <a:cubicBezTo>
                  <a:pt x="-129" y="137887"/>
                  <a:pt x="-2398" y="142886"/>
                  <a:pt x="3969" y="195943"/>
                </a:cubicBezTo>
                <a:cubicBezTo>
                  <a:pt x="3970" y="195949"/>
                  <a:pt x="12562" y="221722"/>
                  <a:pt x="14282" y="226881"/>
                </a:cubicBezTo>
                <a:lnTo>
                  <a:pt x="17719" y="237194"/>
                </a:lnTo>
                <a:cubicBezTo>
                  <a:pt x="19215" y="258139"/>
                  <a:pt x="20151" y="287164"/>
                  <a:pt x="24595" y="309383"/>
                </a:cubicBezTo>
                <a:cubicBezTo>
                  <a:pt x="25306" y="312936"/>
                  <a:pt x="26886" y="316258"/>
                  <a:pt x="28032" y="319696"/>
                </a:cubicBezTo>
                <a:cubicBezTo>
                  <a:pt x="29670" y="334438"/>
                  <a:pt x="32107" y="359299"/>
                  <a:pt x="34907" y="374698"/>
                </a:cubicBezTo>
                <a:cubicBezTo>
                  <a:pt x="35752" y="379346"/>
                  <a:pt x="35394" y="384759"/>
                  <a:pt x="38345" y="388448"/>
                </a:cubicBezTo>
                <a:cubicBezTo>
                  <a:pt x="40609" y="391278"/>
                  <a:pt x="45220" y="390740"/>
                  <a:pt x="48658" y="391886"/>
                </a:cubicBezTo>
                <a:cubicBezTo>
                  <a:pt x="72721" y="389594"/>
                  <a:pt x="96847" y="387890"/>
                  <a:pt x="120847" y="385010"/>
                </a:cubicBezTo>
                <a:cubicBezTo>
                  <a:pt x="123751" y="384662"/>
                  <a:pt x="141130" y="380025"/>
                  <a:pt x="144910" y="378135"/>
                </a:cubicBezTo>
                <a:cubicBezTo>
                  <a:pt x="171562" y="364808"/>
                  <a:pt x="139617" y="376462"/>
                  <a:pt x="165536" y="367822"/>
                </a:cubicBezTo>
                <a:cubicBezTo>
                  <a:pt x="170119" y="363239"/>
                  <a:pt x="174441" y="358378"/>
                  <a:pt x="179286" y="354072"/>
                </a:cubicBezTo>
                <a:cubicBezTo>
                  <a:pt x="191227" y="343458"/>
                  <a:pt x="197278" y="341420"/>
                  <a:pt x="206787" y="330009"/>
                </a:cubicBezTo>
                <a:cubicBezTo>
                  <a:pt x="218510" y="315941"/>
                  <a:pt x="209327" y="322760"/>
                  <a:pt x="220537" y="305946"/>
                </a:cubicBezTo>
                <a:cubicBezTo>
                  <a:pt x="222335" y="303249"/>
                  <a:pt x="225121" y="301363"/>
                  <a:pt x="227413" y="299071"/>
                </a:cubicBezTo>
                <a:cubicBezTo>
                  <a:pt x="235331" y="267392"/>
                  <a:pt x="225178" y="306517"/>
                  <a:pt x="237725" y="264695"/>
                </a:cubicBezTo>
                <a:cubicBezTo>
                  <a:pt x="241571" y="251874"/>
                  <a:pt x="242277" y="244258"/>
                  <a:pt x="244601" y="230319"/>
                </a:cubicBezTo>
                <a:cubicBezTo>
                  <a:pt x="243455" y="205110"/>
                  <a:pt x="243176" y="179847"/>
                  <a:pt x="241163" y="154692"/>
                </a:cubicBezTo>
                <a:cubicBezTo>
                  <a:pt x="240638" y="148129"/>
                  <a:pt x="234924" y="138650"/>
                  <a:pt x="230850" y="134066"/>
                </a:cubicBezTo>
                <a:cubicBezTo>
                  <a:pt x="224391" y="126799"/>
                  <a:pt x="215619" y="121530"/>
                  <a:pt x="210225" y="113440"/>
                </a:cubicBezTo>
                <a:cubicBezTo>
                  <a:pt x="207933" y="110003"/>
                  <a:pt x="206270" y="106049"/>
                  <a:pt x="203349" y="103128"/>
                </a:cubicBezTo>
                <a:cubicBezTo>
                  <a:pt x="192942" y="92722"/>
                  <a:pt x="191086" y="93311"/>
                  <a:pt x="179286" y="89377"/>
                </a:cubicBezTo>
                <a:cubicBezTo>
                  <a:pt x="172411" y="82502"/>
                  <a:pt x="166336" y="74721"/>
                  <a:pt x="158661" y="68752"/>
                </a:cubicBezTo>
                <a:cubicBezTo>
                  <a:pt x="155801" y="66527"/>
                  <a:pt x="151589" y="66935"/>
                  <a:pt x="148348" y="65314"/>
                </a:cubicBezTo>
                <a:cubicBezTo>
                  <a:pt x="144653" y="63466"/>
                  <a:pt x="141730" y="60287"/>
                  <a:pt x="138035" y="58439"/>
                </a:cubicBezTo>
                <a:cubicBezTo>
                  <a:pt x="121091" y="49967"/>
                  <a:pt x="133829" y="61261"/>
                  <a:pt x="117410" y="48126"/>
                </a:cubicBezTo>
                <a:cubicBezTo>
                  <a:pt x="114879" y="46101"/>
                  <a:pt x="113065" y="43276"/>
                  <a:pt x="110534" y="41251"/>
                </a:cubicBezTo>
                <a:cubicBezTo>
                  <a:pt x="104464" y="36395"/>
                  <a:pt x="97776" y="32148"/>
                  <a:pt x="89909" y="30938"/>
                </a:cubicBezTo>
                <a:cubicBezTo>
                  <a:pt x="63122" y="26817"/>
                  <a:pt x="50377" y="0"/>
                  <a:pt x="41783" y="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973775" y="2340279"/>
            <a:ext cx="69428" cy="129872"/>
          </a:xfrm>
          <a:prstGeom prst="rect">
            <a:avLst/>
          </a:prstGeom>
          <a:solidFill>
            <a:srgbClr val="8A625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655728" y="1651030"/>
            <a:ext cx="541873" cy="78803"/>
          </a:xfrm>
          <a:prstGeom prst="rect">
            <a:avLst/>
          </a:prstGeom>
          <a:solidFill>
            <a:srgbClr val="AD88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852254" y="1753531"/>
            <a:ext cx="286889" cy="118979"/>
          </a:xfrm>
          <a:prstGeom prst="rect">
            <a:avLst/>
          </a:prstGeom>
          <a:gradFill flip="none" rotWithShape="1">
            <a:gsLst>
              <a:gs pos="0">
                <a:srgbClr val="AD887F"/>
              </a:gs>
              <a:gs pos="37000">
                <a:srgbClr val="AD887F"/>
              </a:gs>
              <a:gs pos="100000">
                <a:srgbClr val="BB9C95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690651" y="1678775"/>
            <a:ext cx="635676" cy="78803"/>
          </a:xfrm>
          <a:prstGeom prst="rect">
            <a:avLst/>
          </a:prstGeom>
          <a:solidFill>
            <a:srgbClr val="AD88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5478269" y="1472439"/>
            <a:ext cx="408561" cy="269132"/>
          </a:xfrm>
          <a:custGeom>
            <a:avLst/>
            <a:gdLst>
              <a:gd name="connsiteX0" fmla="*/ 165370 w 612842"/>
              <a:gd name="connsiteY0" fmla="*/ 403697 h 403697"/>
              <a:gd name="connsiteX1" fmla="*/ 177529 w 612842"/>
              <a:gd name="connsiteY1" fmla="*/ 393970 h 403697"/>
              <a:gd name="connsiteX2" fmla="*/ 189689 w 612842"/>
              <a:gd name="connsiteY2" fmla="*/ 379378 h 403697"/>
              <a:gd name="connsiteX3" fmla="*/ 196985 w 612842"/>
              <a:gd name="connsiteY3" fmla="*/ 376946 h 403697"/>
              <a:gd name="connsiteX4" fmla="*/ 209144 w 612842"/>
              <a:gd name="connsiteY4" fmla="*/ 359923 h 403697"/>
              <a:gd name="connsiteX5" fmla="*/ 216440 w 612842"/>
              <a:gd name="connsiteY5" fmla="*/ 357491 h 403697"/>
              <a:gd name="connsiteX6" fmla="*/ 231032 w 612842"/>
              <a:gd name="connsiteY6" fmla="*/ 345332 h 403697"/>
              <a:gd name="connsiteX7" fmla="*/ 245623 w 612842"/>
              <a:gd name="connsiteY7" fmla="*/ 335604 h 403697"/>
              <a:gd name="connsiteX8" fmla="*/ 252919 w 612842"/>
              <a:gd name="connsiteY8" fmla="*/ 330740 h 403697"/>
              <a:gd name="connsiteX9" fmla="*/ 260215 w 612842"/>
              <a:gd name="connsiteY9" fmla="*/ 325876 h 403697"/>
              <a:gd name="connsiteX10" fmla="*/ 267510 w 612842"/>
              <a:gd name="connsiteY10" fmla="*/ 323444 h 403697"/>
              <a:gd name="connsiteX11" fmla="*/ 279670 w 612842"/>
              <a:gd name="connsiteY11" fmla="*/ 311285 h 403697"/>
              <a:gd name="connsiteX12" fmla="*/ 294261 w 612842"/>
              <a:gd name="connsiteY12" fmla="*/ 306421 h 403697"/>
              <a:gd name="connsiteX13" fmla="*/ 308853 w 612842"/>
              <a:gd name="connsiteY13" fmla="*/ 296693 h 403697"/>
              <a:gd name="connsiteX14" fmla="*/ 352627 w 612842"/>
              <a:gd name="connsiteY14" fmla="*/ 282102 h 403697"/>
              <a:gd name="connsiteX15" fmla="*/ 359923 w 612842"/>
              <a:gd name="connsiteY15" fmla="*/ 279670 h 403697"/>
              <a:gd name="connsiteX16" fmla="*/ 367219 w 612842"/>
              <a:gd name="connsiteY16" fmla="*/ 274806 h 403697"/>
              <a:gd name="connsiteX17" fmla="*/ 413425 w 612842"/>
              <a:gd name="connsiteY17" fmla="*/ 272374 h 403697"/>
              <a:gd name="connsiteX18" fmla="*/ 466927 w 612842"/>
              <a:gd name="connsiteY18" fmla="*/ 269942 h 403697"/>
              <a:gd name="connsiteX19" fmla="*/ 474223 w 612842"/>
              <a:gd name="connsiteY19" fmla="*/ 267510 h 403697"/>
              <a:gd name="connsiteX20" fmla="*/ 483951 w 612842"/>
              <a:gd name="connsiteY20" fmla="*/ 265078 h 403697"/>
              <a:gd name="connsiteX21" fmla="*/ 498542 w 612842"/>
              <a:gd name="connsiteY21" fmla="*/ 257783 h 403697"/>
              <a:gd name="connsiteX22" fmla="*/ 537453 w 612842"/>
              <a:gd name="connsiteY22" fmla="*/ 252919 h 403697"/>
              <a:gd name="connsiteX23" fmla="*/ 554476 w 612842"/>
              <a:gd name="connsiteY23" fmla="*/ 245623 h 403697"/>
              <a:gd name="connsiteX24" fmla="*/ 569068 w 612842"/>
              <a:gd name="connsiteY24" fmla="*/ 240759 h 403697"/>
              <a:gd name="connsiteX25" fmla="*/ 588523 w 612842"/>
              <a:gd name="connsiteY25" fmla="*/ 235895 h 403697"/>
              <a:gd name="connsiteX26" fmla="*/ 595819 w 612842"/>
              <a:gd name="connsiteY26" fmla="*/ 231032 h 403697"/>
              <a:gd name="connsiteX27" fmla="*/ 605546 w 612842"/>
              <a:gd name="connsiteY27" fmla="*/ 216440 h 403697"/>
              <a:gd name="connsiteX28" fmla="*/ 607978 w 612842"/>
              <a:gd name="connsiteY28" fmla="*/ 206712 h 403697"/>
              <a:gd name="connsiteX29" fmla="*/ 612842 w 612842"/>
              <a:gd name="connsiteY29" fmla="*/ 189689 h 403697"/>
              <a:gd name="connsiteX30" fmla="*/ 610410 w 612842"/>
              <a:gd name="connsiteY30" fmla="*/ 160506 h 403697"/>
              <a:gd name="connsiteX31" fmla="*/ 600683 w 612842"/>
              <a:gd name="connsiteY31" fmla="*/ 153210 h 403697"/>
              <a:gd name="connsiteX32" fmla="*/ 576363 w 612842"/>
              <a:gd name="connsiteY32" fmla="*/ 121595 h 403697"/>
              <a:gd name="connsiteX33" fmla="*/ 561772 w 612842"/>
              <a:gd name="connsiteY33" fmla="*/ 107004 h 403697"/>
              <a:gd name="connsiteX34" fmla="*/ 535021 w 612842"/>
              <a:gd name="connsiteY34" fmla="*/ 89980 h 403697"/>
              <a:gd name="connsiteX35" fmla="*/ 525293 w 612842"/>
              <a:gd name="connsiteY35" fmla="*/ 82685 h 403697"/>
              <a:gd name="connsiteX36" fmla="*/ 517998 w 612842"/>
              <a:gd name="connsiteY36" fmla="*/ 80253 h 403697"/>
              <a:gd name="connsiteX37" fmla="*/ 510702 w 612842"/>
              <a:gd name="connsiteY37" fmla="*/ 75389 h 403697"/>
              <a:gd name="connsiteX38" fmla="*/ 493678 w 612842"/>
              <a:gd name="connsiteY38" fmla="*/ 63229 h 403697"/>
              <a:gd name="connsiteX39" fmla="*/ 471791 w 612842"/>
              <a:gd name="connsiteY39" fmla="*/ 51070 h 403697"/>
              <a:gd name="connsiteX40" fmla="*/ 464495 w 612842"/>
              <a:gd name="connsiteY40" fmla="*/ 46206 h 403697"/>
              <a:gd name="connsiteX41" fmla="*/ 432880 w 612842"/>
              <a:gd name="connsiteY41" fmla="*/ 31615 h 403697"/>
              <a:gd name="connsiteX42" fmla="*/ 423153 w 612842"/>
              <a:gd name="connsiteY42" fmla="*/ 26751 h 403697"/>
              <a:gd name="connsiteX43" fmla="*/ 410993 w 612842"/>
              <a:gd name="connsiteY43" fmla="*/ 19455 h 403697"/>
              <a:gd name="connsiteX44" fmla="*/ 398834 w 612842"/>
              <a:gd name="connsiteY44" fmla="*/ 17023 h 403697"/>
              <a:gd name="connsiteX45" fmla="*/ 384242 w 612842"/>
              <a:gd name="connsiteY45" fmla="*/ 12159 h 403697"/>
              <a:gd name="connsiteX46" fmla="*/ 340468 w 612842"/>
              <a:gd name="connsiteY46" fmla="*/ 0 h 403697"/>
              <a:gd name="connsiteX47" fmla="*/ 277238 w 612842"/>
              <a:gd name="connsiteY47" fmla="*/ 2432 h 403697"/>
              <a:gd name="connsiteX48" fmla="*/ 267510 w 612842"/>
              <a:gd name="connsiteY48" fmla="*/ 4863 h 403697"/>
              <a:gd name="connsiteX49" fmla="*/ 250487 w 612842"/>
              <a:gd name="connsiteY49" fmla="*/ 7295 h 403697"/>
              <a:gd name="connsiteX50" fmla="*/ 235895 w 612842"/>
              <a:gd name="connsiteY50" fmla="*/ 9727 h 403697"/>
              <a:gd name="connsiteX51" fmla="*/ 206712 w 612842"/>
              <a:gd name="connsiteY51" fmla="*/ 19455 h 403697"/>
              <a:gd name="connsiteX52" fmla="*/ 184825 w 612842"/>
              <a:gd name="connsiteY52" fmla="*/ 24319 h 403697"/>
              <a:gd name="connsiteX53" fmla="*/ 158074 w 612842"/>
              <a:gd name="connsiteY53" fmla="*/ 34046 h 403697"/>
              <a:gd name="connsiteX54" fmla="*/ 141051 w 612842"/>
              <a:gd name="connsiteY54" fmla="*/ 43774 h 403697"/>
              <a:gd name="connsiteX55" fmla="*/ 128891 w 612842"/>
              <a:gd name="connsiteY55" fmla="*/ 46206 h 403697"/>
              <a:gd name="connsiteX56" fmla="*/ 121595 w 612842"/>
              <a:gd name="connsiteY56" fmla="*/ 48638 h 403697"/>
              <a:gd name="connsiteX57" fmla="*/ 87549 w 612842"/>
              <a:gd name="connsiteY57" fmla="*/ 75389 h 403697"/>
              <a:gd name="connsiteX58" fmla="*/ 75389 w 612842"/>
              <a:gd name="connsiteY58" fmla="*/ 77821 h 403697"/>
              <a:gd name="connsiteX59" fmla="*/ 63229 w 612842"/>
              <a:gd name="connsiteY59" fmla="*/ 97276 h 403697"/>
              <a:gd name="connsiteX60" fmla="*/ 46206 w 612842"/>
              <a:gd name="connsiteY60" fmla="*/ 121595 h 403697"/>
              <a:gd name="connsiteX61" fmla="*/ 38910 w 612842"/>
              <a:gd name="connsiteY61" fmla="*/ 131323 h 403697"/>
              <a:gd name="connsiteX62" fmla="*/ 34046 w 612842"/>
              <a:gd name="connsiteY62" fmla="*/ 141051 h 403697"/>
              <a:gd name="connsiteX63" fmla="*/ 21887 w 612842"/>
              <a:gd name="connsiteY63" fmla="*/ 158074 h 403697"/>
              <a:gd name="connsiteX64" fmla="*/ 12159 w 612842"/>
              <a:gd name="connsiteY64" fmla="*/ 179961 h 403697"/>
              <a:gd name="connsiteX65" fmla="*/ 9727 w 612842"/>
              <a:gd name="connsiteY65" fmla="*/ 192121 h 403697"/>
              <a:gd name="connsiteX66" fmla="*/ 0 w 612842"/>
              <a:gd name="connsiteY66" fmla="*/ 209144 h 403697"/>
              <a:gd name="connsiteX67" fmla="*/ 4863 w 612842"/>
              <a:gd name="connsiteY67" fmla="*/ 269942 h 403697"/>
              <a:gd name="connsiteX68" fmla="*/ 9727 w 612842"/>
              <a:gd name="connsiteY68" fmla="*/ 296693 h 403697"/>
              <a:gd name="connsiteX69" fmla="*/ 14591 w 612842"/>
              <a:gd name="connsiteY69" fmla="*/ 306421 h 403697"/>
              <a:gd name="connsiteX70" fmla="*/ 17023 w 612842"/>
              <a:gd name="connsiteY70" fmla="*/ 313717 h 403697"/>
              <a:gd name="connsiteX71" fmla="*/ 29183 w 612842"/>
              <a:gd name="connsiteY71" fmla="*/ 328308 h 403697"/>
              <a:gd name="connsiteX72" fmla="*/ 36478 w 612842"/>
              <a:gd name="connsiteY72" fmla="*/ 338036 h 403697"/>
              <a:gd name="connsiteX73" fmla="*/ 43774 w 612842"/>
              <a:gd name="connsiteY73" fmla="*/ 350195 h 403697"/>
              <a:gd name="connsiteX74" fmla="*/ 51070 w 612842"/>
              <a:gd name="connsiteY74" fmla="*/ 355059 h 403697"/>
              <a:gd name="connsiteX75" fmla="*/ 55934 w 612842"/>
              <a:gd name="connsiteY75" fmla="*/ 362355 h 403697"/>
              <a:gd name="connsiteX76" fmla="*/ 70525 w 612842"/>
              <a:gd name="connsiteY76" fmla="*/ 367219 h 403697"/>
              <a:gd name="connsiteX77" fmla="*/ 77821 w 612842"/>
              <a:gd name="connsiteY77" fmla="*/ 369651 h 403697"/>
              <a:gd name="connsiteX78" fmla="*/ 85117 w 612842"/>
              <a:gd name="connsiteY78" fmla="*/ 372083 h 403697"/>
              <a:gd name="connsiteX79" fmla="*/ 97276 w 612842"/>
              <a:gd name="connsiteY79" fmla="*/ 374515 h 403697"/>
              <a:gd name="connsiteX80" fmla="*/ 204280 w 612842"/>
              <a:gd name="connsiteY80" fmla="*/ 372083 h 40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12842" h="403697">
                <a:moveTo>
                  <a:pt x="165370" y="403697"/>
                </a:moveTo>
                <a:cubicBezTo>
                  <a:pt x="169423" y="400455"/>
                  <a:pt x="173859" y="397640"/>
                  <a:pt x="177529" y="393970"/>
                </a:cubicBezTo>
                <a:cubicBezTo>
                  <a:pt x="186502" y="384997"/>
                  <a:pt x="177736" y="387346"/>
                  <a:pt x="189689" y="379378"/>
                </a:cubicBezTo>
                <a:cubicBezTo>
                  <a:pt x="191822" y="377956"/>
                  <a:pt x="194553" y="377757"/>
                  <a:pt x="196985" y="376946"/>
                </a:cubicBezTo>
                <a:cubicBezTo>
                  <a:pt x="200061" y="367720"/>
                  <a:pt x="199048" y="367135"/>
                  <a:pt x="209144" y="359923"/>
                </a:cubicBezTo>
                <a:cubicBezTo>
                  <a:pt x="211230" y="358433"/>
                  <a:pt x="214008" y="358302"/>
                  <a:pt x="216440" y="357491"/>
                </a:cubicBezTo>
                <a:cubicBezTo>
                  <a:pt x="224422" y="345519"/>
                  <a:pt x="217317" y="353561"/>
                  <a:pt x="231032" y="345332"/>
                </a:cubicBezTo>
                <a:cubicBezTo>
                  <a:pt x="236045" y="342325"/>
                  <a:pt x="240759" y="338847"/>
                  <a:pt x="245623" y="335604"/>
                </a:cubicBezTo>
                <a:lnTo>
                  <a:pt x="252919" y="330740"/>
                </a:lnTo>
                <a:cubicBezTo>
                  <a:pt x="255351" y="329119"/>
                  <a:pt x="257442" y="326800"/>
                  <a:pt x="260215" y="325876"/>
                </a:cubicBezTo>
                <a:lnTo>
                  <a:pt x="267510" y="323444"/>
                </a:lnTo>
                <a:cubicBezTo>
                  <a:pt x="271947" y="316789"/>
                  <a:pt x="271990" y="314698"/>
                  <a:pt x="279670" y="311285"/>
                </a:cubicBezTo>
                <a:cubicBezTo>
                  <a:pt x="284355" y="309203"/>
                  <a:pt x="289995" y="309265"/>
                  <a:pt x="294261" y="306421"/>
                </a:cubicBezTo>
                <a:cubicBezTo>
                  <a:pt x="299125" y="303178"/>
                  <a:pt x="303307" y="298542"/>
                  <a:pt x="308853" y="296693"/>
                </a:cubicBezTo>
                <a:lnTo>
                  <a:pt x="352627" y="282102"/>
                </a:lnTo>
                <a:cubicBezTo>
                  <a:pt x="355059" y="281291"/>
                  <a:pt x="357790" y="281092"/>
                  <a:pt x="359923" y="279670"/>
                </a:cubicBezTo>
                <a:cubicBezTo>
                  <a:pt x="362355" y="278049"/>
                  <a:pt x="364323" y="275201"/>
                  <a:pt x="367219" y="274806"/>
                </a:cubicBezTo>
                <a:cubicBezTo>
                  <a:pt x="382501" y="272722"/>
                  <a:pt x="398020" y="273125"/>
                  <a:pt x="413425" y="272374"/>
                </a:cubicBezTo>
                <a:lnTo>
                  <a:pt x="466927" y="269942"/>
                </a:lnTo>
                <a:cubicBezTo>
                  <a:pt x="469359" y="269131"/>
                  <a:pt x="471758" y="268214"/>
                  <a:pt x="474223" y="267510"/>
                </a:cubicBezTo>
                <a:cubicBezTo>
                  <a:pt x="477437" y="266592"/>
                  <a:pt x="480879" y="266395"/>
                  <a:pt x="483951" y="265078"/>
                </a:cubicBezTo>
                <a:cubicBezTo>
                  <a:pt x="498077" y="259024"/>
                  <a:pt x="484352" y="260936"/>
                  <a:pt x="498542" y="257783"/>
                </a:cubicBezTo>
                <a:cubicBezTo>
                  <a:pt x="510884" y="255040"/>
                  <a:pt x="525221" y="254142"/>
                  <a:pt x="537453" y="252919"/>
                </a:cubicBezTo>
                <a:cubicBezTo>
                  <a:pt x="549028" y="245203"/>
                  <a:pt x="540201" y="249906"/>
                  <a:pt x="554476" y="245623"/>
                </a:cubicBezTo>
                <a:cubicBezTo>
                  <a:pt x="559387" y="244150"/>
                  <a:pt x="564040" y="241765"/>
                  <a:pt x="569068" y="240759"/>
                </a:cubicBezTo>
                <a:cubicBezTo>
                  <a:pt x="573694" y="239834"/>
                  <a:pt x="583537" y="238388"/>
                  <a:pt x="588523" y="235895"/>
                </a:cubicBezTo>
                <a:cubicBezTo>
                  <a:pt x="591137" y="234588"/>
                  <a:pt x="593387" y="232653"/>
                  <a:pt x="595819" y="231032"/>
                </a:cubicBezTo>
                <a:cubicBezTo>
                  <a:pt x="602802" y="203102"/>
                  <a:pt x="592111" y="236595"/>
                  <a:pt x="605546" y="216440"/>
                </a:cubicBezTo>
                <a:cubicBezTo>
                  <a:pt x="607400" y="213659"/>
                  <a:pt x="607060" y="209926"/>
                  <a:pt x="607978" y="206712"/>
                </a:cubicBezTo>
                <a:cubicBezTo>
                  <a:pt x="614956" y="182290"/>
                  <a:pt x="605239" y="220103"/>
                  <a:pt x="612842" y="189689"/>
                </a:cubicBezTo>
                <a:cubicBezTo>
                  <a:pt x="612031" y="179961"/>
                  <a:pt x="613497" y="169767"/>
                  <a:pt x="610410" y="160506"/>
                </a:cubicBezTo>
                <a:cubicBezTo>
                  <a:pt x="609128" y="156661"/>
                  <a:pt x="603067" y="156488"/>
                  <a:pt x="600683" y="153210"/>
                </a:cubicBezTo>
                <a:cubicBezTo>
                  <a:pt x="566803" y="106625"/>
                  <a:pt x="615143" y="157143"/>
                  <a:pt x="576363" y="121595"/>
                </a:cubicBezTo>
                <a:cubicBezTo>
                  <a:pt x="571293" y="116947"/>
                  <a:pt x="567236" y="111182"/>
                  <a:pt x="561772" y="107004"/>
                </a:cubicBezTo>
                <a:cubicBezTo>
                  <a:pt x="553376" y="100583"/>
                  <a:pt x="543477" y="96321"/>
                  <a:pt x="535021" y="89980"/>
                </a:cubicBezTo>
                <a:cubicBezTo>
                  <a:pt x="531778" y="87548"/>
                  <a:pt x="528812" y="84696"/>
                  <a:pt x="525293" y="82685"/>
                </a:cubicBezTo>
                <a:cubicBezTo>
                  <a:pt x="523067" y="81413"/>
                  <a:pt x="520291" y="81399"/>
                  <a:pt x="517998" y="80253"/>
                </a:cubicBezTo>
                <a:cubicBezTo>
                  <a:pt x="515384" y="78946"/>
                  <a:pt x="513080" y="77088"/>
                  <a:pt x="510702" y="75389"/>
                </a:cubicBezTo>
                <a:cubicBezTo>
                  <a:pt x="504761" y="71145"/>
                  <a:pt x="499930" y="66876"/>
                  <a:pt x="493678" y="63229"/>
                </a:cubicBezTo>
                <a:cubicBezTo>
                  <a:pt x="486469" y="59024"/>
                  <a:pt x="479000" y="55275"/>
                  <a:pt x="471791" y="51070"/>
                </a:cubicBezTo>
                <a:cubicBezTo>
                  <a:pt x="469266" y="49597"/>
                  <a:pt x="467061" y="47606"/>
                  <a:pt x="464495" y="46206"/>
                </a:cubicBezTo>
                <a:cubicBezTo>
                  <a:pt x="437824" y="31657"/>
                  <a:pt x="453766" y="40897"/>
                  <a:pt x="432880" y="31615"/>
                </a:cubicBezTo>
                <a:cubicBezTo>
                  <a:pt x="429567" y="30143"/>
                  <a:pt x="426322" y="28512"/>
                  <a:pt x="423153" y="26751"/>
                </a:cubicBezTo>
                <a:cubicBezTo>
                  <a:pt x="419021" y="24455"/>
                  <a:pt x="415382" y="21211"/>
                  <a:pt x="410993" y="19455"/>
                </a:cubicBezTo>
                <a:cubicBezTo>
                  <a:pt x="407155" y="17920"/>
                  <a:pt x="402822" y="18111"/>
                  <a:pt x="398834" y="17023"/>
                </a:cubicBezTo>
                <a:cubicBezTo>
                  <a:pt x="393888" y="15674"/>
                  <a:pt x="389182" y="13531"/>
                  <a:pt x="384242" y="12159"/>
                </a:cubicBezTo>
                <a:lnTo>
                  <a:pt x="340468" y="0"/>
                </a:lnTo>
                <a:cubicBezTo>
                  <a:pt x="319391" y="811"/>
                  <a:pt x="298284" y="1029"/>
                  <a:pt x="277238" y="2432"/>
                </a:cubicBezTo>
                <a:cubicBezTo>
                  <a:pt x="273903" y="2654"/>
                  <a:pt x="270798" y="4265"/>
                  <a:pt x="267510" y="4863"/>
                </a:cubicBezTo>
                <a:cubicBezTo>
                  <a:pt x="261870" y="5888"/>
                  <a:pt x="256152" y="6423"/>
                  <a:pt x="250487" y="7295"/>
                </a:cubicBezTo>
                <a:cubicBezTo>
                  <a:pt x="245613" y="8045"/>
                  <a:pt x="240759" y="8916"/>
                  <a:pt x="235895" y="9727"/>
                </a:cubicBezTo>
                <a:cubicBezTo>
                  <a:pt x="226167" y="12970"/>
                  <a:pt x="216767" y="17444"/>
                  <a:pt x="206712" y="19455"/>
                </a:cubicBezTo>
                <a:cubicBezTo>
                  <a:pt x="203074" y="20183"/>
                  <a:pt x="189021" y="22793"/>
                  <a:pt x="184825" y="24319"/>
                </a:cubicBezTo>
                <a:cubicBezTo>
                  <a:pt x="153257" y="35799"/>
                  <a:pt x="180003" y="28566"/>
                  <a:pt x="158074" y="34046"/>
                </a:cubicBezTo>
                <a:cubicBezTo>
                  <a:pt x="152400" y="37289"/>
                  <a:pt x="147084" y="41260"/>
                  <a:pt x="141051" y="43774"/>
                </a:cubicBezTo>
                <a:cubicBezTo>
                  <a:pt x="137235" y="45364"/>
                  <a:pt x="132901" y="45203"/>
                  <a:pt x="128891" y="46206"/>
                </a:cubicBezTo>
                <a:cubicBezTo>
                  <a:pt x="126404" y="46828"/>
                  <a:pt x="124027" y="47827"/>
                  <a:pt x="121595" y="48638"/>
                </a:cubicBezTo>
                <a:cubicBezTo>
                  <a:pt x="109972" y="60262"/>
                  <a:pt x="105962" y="65032"/>
                  <a:pt x="87549" y="75389"/>
                </a:cubicBezTo>
                <a:cubicBezTo>
                  <a:pt x="83946" y="77416"/>
                  <a:pt x="79442" y="77010"/>
                  <a:pt x="75389" y="77821"/>
                </a:cubicBezTo>
                <a:cubicBezTo>
                  <a:pt x="70963" y="95524"/>
                  <a:pt x="76530" y="80348"/>
                  <a:pt x="63229" y="97276"/>
                </a:cubicBezTo>
                <a:cubicBezTo>
                  <a:pt x="57116" y="105057"/>
                  <a:pt x="52143" y="113679"/>
                  <a:pt x="46206" y="121595"/>
                </a:cubicBezTo>
                <a:cubicBezTo>
                  <a:pt x="43774" y="124838"/>
                  <a:pt x="41058" y="127886"/>
                  <a:pt x="38910" y="131323"/>
                </a:cubicBezTo>
                <a:cubicBezTo>
                  <a:pt x="36989" y="134397"/>
                  <a:pt x="35992" y="137992"/>
                  <a:pt x="34046" y="141051"/>
                </a:cubicBezTo>
                <a:cubicBezTo>
                  <a:pt x="30302" y="146934"/>
                  <a:pt x="25940" y="152400"/>
                  <a:pt x="21887" y="158074"/>
                </a:cubicBezTo>
                <a:cubicBezTo>
                  <a:pt x="15337" y="190826"/>
                  <a:pt x="25194" y="150633"/>
                  <a:pt x="12159" y="179961"/>
                </a:cubicBezTo>
                <a:cubicBezTo>
                  <a:pt x="10480" y="183738"/>
                  <a:pt x="11317" y="188305"/>
                  <a:pt x="9727" y="192121"/>
                </a:cubicBezTo>
                <a:cubicBezTo>
                  <a:pt x="7214" y="198154"/>
                  <a:pt x="3242" y="203470"/>
                  <a:pt x="0" y="209144"/>
                </a:cubicBezTo>
                <a:cubicBezTo>
                  <a:pt x="3311" y="272060"/>
                  <a:pt x="-301" y="236370"/>
                  <a:pt x="4863" y="269942"/>
                </a:cubicBezTo>
                <a:cubicBezTo>
                  <a:pt x="5866" y="276465"/>
                  <a:pt x="7013" y="289456"/>
                  <a:pt x="9727" y="296693"/>
                </a:cubicBezTo>
                <a:cubicBezTo>
                  <a:pt x="11000" y="300088"/>
                  <a:pt x="13163" y="303089"/>
                  <a:pt x="14591" y="306421"/>
                </a:cubicBezTo>
                <a:cubicBezTo>
                  <a:pt x="15601" y="308777"/>
                  <a:pt x="15876" y="311424"/>
                  <a:pt x="17023" y="313717"/>
                </a:cubicBezTo>
                <a:cubicBezTo>
                  <a:pt x="21323" y="322316"/>
                  <a:pt x="22730" y="320779"/>
                  <a:pt x="29183" y="328308"/>
                </a:cubicBezTo>
                <a:cubicBezTo>
                  <a:pt x="31821" y="331385"/>
                  <a:pt x="34230" y="334664"/>
                  <a:pt x="36478" y="338036"/>
                </a:cubicBezTo>
                <a:cubicBezTo>
                  <a:pt x="39100" y="341969"/>
                  <a:pt x="40698" y="346606"/>
                  <a:pt x="43774" y="350195"/>
                </a:cubicBezTo>
                <a:cubicBezTo>
                  <a:pt x="45676" y="352414"/>
                  <a:pt x="48638" y="353438"/>
                  <a:pt x="51070" y="355059"/>
                </a:cubicBezTo>
                <a:cubicBezTo>
                  <a:pt x="52691" y="357491"/>
                  <a:pt x="53455" y="360806"/>
                  <a:pt x="55934" y="362355"/>
                </a:cubicBezTo>
                <a:cubicBezTo>
                  <a:pt x="60281" y="365072"/>
                  <a:pt x="65661" y="365598"/>
                  <a:pt x="70525" y="367219"/>
                </a:cubicBezTo>
                <a:lnTo>
                  <a:pt x="77821" y="369651"/>
                </a:lnTo>
                <a:cubicBezTo>
                  <a:pt x="80253" y="370462"/>
                  <a:pt x="82603" y="371580"/>
                  <a:pt x="85117" y="372083"/>
                </a:cubicBezTo>
                <a:lnTo>
                  <a:pt x="97276" y="374515"/>
                </a:lnTo>
                <a:cubicBezTo>
                  <a:pt x="176709" y="371573"/>
                  <a:pt x="141036" y="372083"/>
                  <a:pt x="204280" y="372083"/>
                </a:cubicBezTo>
              </a:path>
            </a:pathLst>
          </a:custGeom>
          <a:noFill/>
          <a:ln w="9525" cap="flat" cmpd="sng" algn="ctr">
            <a:solidFill>
              <a:srgbClr val="59542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5373971" y="1302703"/>
            <a:ext cx="524540" cy="459005"/>
          </a:xfrm>
          <a:custGeom>
            <a:avLst/>
            <a:gdLst>
              <a:gd name="connsiteX0" fmla="*/ 366232 w 786809"/>
              <a:gd name="connsiteY0" fmla="*/ 565642 h 688507"/>
              <a:gd name="connsiteX1" fmla="*/ 361507 w 786809"/>
              <a:gd name="connsiteY1" fmla="*/ 577456 h 688507"/>
              <a:gd name="connsiteX2" fmla="*/ 354418 w 786809"/>
              <a:gd name="connsiteY2" fmla="*/ 591632 h 688507"/>
              <a:gd name="connsiteX3" fmla="*/ 344967 w 786809"/>
              <a:gd name="connsiteY3" fmla="*/ 596358 h 688507"/>
              <a:gd name="connsiteX4" fmla="*/ 335516 w 786809"/>
              <a:gd name="connsiteY4" fmla="*/ 610535 h 688507"/>
              <a:gd name="connsiteX5" fmla="*/ 330791 w 786809"/>
              <a:gd name="connsiteY5" fmla="*/ 617623 h 688507"/>
              <a:gd name="connsiteX6" fmla="*/ 328428 w 786809"/>
              <a:gd name="connsiteY6" fmla="*/ 624712 h 688507"/>
              <a:gd name="connsiteX7" fmla="*/ 321339 w 786809"/>
              <a:gd name="connsiteY7" fmla="*/ 627074 h 688507"/>
              <a:gd name="connsiteX8" fmla="*/ 309525 w 786809"/>
              <a:gd name="connsiteY8" fmla="*/ 641251 h 688507"/>
              <a:gd name="connsiteX9" fmla="*/ 295349 w 786809"/>
              <a:gd name="connsiteY9" fmla="*/ 645977 h 688507"/>
              <a:gd name="connsiteX10" fmla="*/ 290623 w 786809"/>
              <a:gd name="connsiteY10" fmla="*/ 653065 h 688507"/>
              <a:gd name="connsiteX11" fmla="*/ 283535 w 786809"/>
              <a:gd name="connsiteY11" fmla="*/ 655428 h 688507"/>
              <a:gd name="connsiteX12" fmla="*/ 266995 w 786809"/>
              <a:gd name="connsiteY12" fmla="*/ 662516 h 688507"/>
              <a:gd name="connsiteX13" fmla="*/ 250456 w 786809"/>
              <a:gd name="connsiteY13" fmla="*/ 669605 h 688507"/>
              <a:gd name="connsiteX14" fmla="*/ 243367 w 786809"/>
              <a:gd name="connsiteY14" fmla="*/ 674330 h 688507"/>
              <a:gd name="connsiteX15" fmla="*/ 224465 w 786809"/>
              <a:gd name="connsiteY15" fmla="*/ 679056 h 688507"/>
              <a:gd name="connsiteX16" fmla="*/ 207925 w 786809"/>
              <a:gd name="connsiteY16" fmla="*/ 686144 h 688507"/>
              <a:gd name="connsiteX17" fmla="*/ 165395 w 786809"/>
              <a:gd name="connsiteY17" fmla="*/ 688507 h 688507"/>
              <a:gd name="connsiteX18" fmla="*/ 89786 w 786809"/>
              <a:gd name="connsiteY18" fmla="*/ 686144 h 688507"/>
              <a:gd name="connsiteX19" fmla="*/ 59070 w 786809"/>
              <a:gd name="connsiteY19" fmla="*/ 674330 h 688507"/>
              <a:gd name="connsiteX20" fmla="*/ 49618 w 786809"/>
              <a:gd name="connsiteY20" fmla="*/ 667242 h 688507"/>
              <a:gd name="connsiteX21" fmla="*/ 33079 w 786809"/>
              <a:gd name="connsiteY21" fmla="*/ 657791 h 688507"/>
              <a:gd name="connsiteX22" fmla="*/ 21265 w 786809"/>
              <a:gd name="connsiteY22" fmla="*/ 641251 h 688507"/>
              <a:gd name="connsiteX23" fmla="*/ 18902 w 786809"/>
              <a:gd name="connsiteY23" fmla="*/ 634163 h 688507"/>
              <a:gd name="connsiteX24" fmla="*/ 7088 w 786809"/>
              <a:gd name="connsiteY24" fmla="*/ 612898 h 688507"/>
              <a:gd name="connsiteX25" fmla="*/ 2363 w 786809"/>
              <a:gd name="connsiteY25" fmla="*/ 591632 h 688507"/>
              <a:gd name="connsiteX26" fmla="*/ 0 w 786809"/>
              <a:gd name="connsiteY26" fmla="*/ 563279 h 688507"/>
              <a:gd name="connsiteX27" fmla="*/ 4725 w 786809"/>
              <a:gd name="connsiteY27" fmla="*/ 485307 h 688507"/>
              <a:gd name="connsiteX28" fmla="*/ 7088 w 786809"/>
              <a:gd name="connsiteY28" fmla="*/ 478219 h 688507"/>
              <a:gd name="connsiteX29" fmla="*/ 14177 w 786809"/>
              <a:gd name="connsiteY29" fmla="*/ 461679 h 688507"/>
              <a:gd name="connsiteX30" fmla="*/ 16539 w 786809"/>
              <a:gd name="connsiteY30" fmla="*/ 454591 h 688507"/>
              <a:gd name="connsiteX31" fmla="*/ 18902 w 786809"/>
              <a:gd name="connsiteY31" fmla="*/ 442777 h 688507"/>
              <a:gd name="connsiteX32" fmla="*/ 25991 w 786809"/>
              <a:gd name="connsiteY32" fmla="*/ 430963 h 688507"/>
              <a:gd name="connsiteX33" fmla="*/ 30716 w 786809"/>
              <a:gd name="connsiteY33" fmla="*/ 400246 h 688507"/>
              <a:gd name="connsiteX34" fmla="*/ 33079 w 786809"/>
              <a:gd name="connsiteY34" fmla="*/ 390795 h 688507"/>
              <a:gd name="connsiteX35" fmla="*/ 51981 w 786809"/>
              <a:gd name="connsiteY35" fmla="*/ 357716 h 688507"/>
              <a:gd name="connsiteX36" fmla="*/ 56707 w 786809"/>
              <a:gd name="connsiteY36" fmla="*/ 338814 h 688507"/>
              <a:gd name="connsiteX37" fmla="*/ 73246 w 786809"/>
              <a:gd name="connsiteY37" fmla="*/ 315186 h 688507"/>
              <a:gd name="connsiteX38" fmla="*/ 80335 w 786809"/>
              <a:gd name="connsiteY38" fmla="*/ 301009 h 688507"/>
              <a:gd name="connsiteX39" fmla="*/ 99237 w 786809"/>
              <a:gd name="connsiteY39" fmla="*/ 275019 h 688507"/>
              <a:gd name="connsiteX40" fmla="*/ 134679 w 786809"/>
              <a:gd name="connsiteY40" fmla="*/ 215949 h 688507"/>
              <a:gd name="connsiteX41" fmla="*/ 141767 w 786809"/>
              <a:gd name="connsiteY41" fmla="*/ 204135 h 688507"/>
              <a:gd name="connsiteX42" fmla="*/ 146493 w 786809"/>
              <a:gd name="connsiteY42" fmla="*/ 192321 h 688507"/>
              <a:gd name="connsiteX43" fmla="*/ 155944 w 786809"/>
              <a:gd name="connsiteY43" fmla="*/ 182870 h 688507"/>
              <a:gd name="connsiteX44" fmla="*/ 189023 w 786809"/>
              <a:gd name="connsiteY44" fmla="*/ 137977 h 688507"/>
              <a:gd name="connsiteX45" fmla="*/ 196111 w 786809"/>
              <a:gd name="connsiteY45" fmla="*/ 135614 h 688507"/>
              <a:gd name="connsiteX46" fmla="*/ 219739 w 786809"/>
              <a:gd name="connsiteY46" fmla="*/ 121437 h 688507"/>
              <a:gd name="connsiteX47" fmla="*/ 281172 w 786809"/>
              <a:gd name="connsiteY47" fmla="*/ 76544 h 688507"/>
              <a:gd name="connsiteX48" fmla="*/ 311888 w 786809"/>
              <a:gd name="connsiteY48" fmla="*/ 52916 h 688507"/>
              <a:gd name="connsiteX49" fmla="*/ 356781 w 786809"/>
              <a:gd name="connsiteY49" fmla="*/ 15112 h 688507"/>
              <a:gd name="connsiteX50" fmla="*/ 368595 w 786809"/>
              <a:gd name="connsiteY50" fmla="*/ 5660 h 688507"/>
              <a:gd name="connsiteX51" fmla="*/ 456018 w 786809"/>
              <a:gd name="connsiteY51" fmla="*/ 3298 h 688507"/>
              <a:gd name="connsiteX52" fmla="*/ 474921 w 786809"/>
              <a:gd name="connsiteY52" fmla="*/ 5660 h 688507"/>
              <a:gd name="connsiteX53" fmla="*/ 482009 w 786809"/>
              <a:gd name="connsiteY53" fmla="*/ 10386 h 688507"/>
              <a:gd name="connsiteX54" fmla="*/ 489097 w 786809"/>
              <a:gd name="connsiteY54" fmla="*/ 12749 h 688507"/>
              <a:gd name="connsiteX55" fmla="*/ 498549 w 786809"/>
              <a:gd name="connsiteY55" fmla="*/ 15112 h 688507"/>
              <a:gd name="connsiteX56" fmla="*/ 529265 w 786809"/>
              <a:gd name="connsiteY56" fmla="*/ 26925 h 688507"/>
              <a:gd name="connsiteX57" fmla="*/ 545804 w 786809"/>
              <a:gd name="connsiteY57" fmla="*/ 36377 h 688507"/>
              <a:gd name="connsiteX58" fmla="*/ 552893 w 786809"/>
              <a:gd name="connsiteY58" fmla="*/ 38739 h 688507"/>
              <a:gd name="connsiteX59" fmla="*/ 562344 w 786809"/>
              <a:gd name="connsiteY59" fmla="*/ 43465 h 688507"/>
              <a:gd name="connsiteX60" fmla="*/ 569432 w 786809"/>
              <a:gd name="connsiteY60" fmla="*/ 45828 h 688507"/>
              <a:gd name="connsiteX61" fmla="*/ 600149 w 786809"/>
              <a:gd name="connsiteY61" fmla="*/ 69456 h 688507"/>
              <a:gd name="connsiteX62" fmla="*/ 607237 w 786809"/>
              <a:gd name="connsiteY62" fmla="*/ 74181 h 688507"/>
              <a:gd name="connsiteX63" fmla="*/ 628502 w 786809"/>
              <a:gd name="connsiteY63" fmla="*/ 90721 h 688507"/>
              <a:gd name="connsiteX64" fmla="*/ 640316 w 786809"/>
              <a:gd name="connsiteY64" fmla="*/ 104898 h 688507"/>
              <a:gd name="connsiteX65" fmla="*/ 663944 w 786809"/>
              <a:gd name="connsiteY65" fmla="*/ 128525 h 688507"/>
              <a:gd name="connsiteX66" fmla="*/ 673395 w 786809"/>
              <a:gd name="connsiteY66" fmla="*/ 142702 h 688507"/>
              <a:gd name="connsiteX67" fmla="*/ 689935 w 786809"/>
              <a:gd name="connsiteY67" fmla="*/ 156879 h 688507"/>
              <a:gd name="connsiteX68" fmla="*/ 697023 w 786809"/>
              <a:gd name="connsiteY68" fmla="*/ 171056 h 688507"/>
              <a:gd name="connsiteX69" fmla="*/ 704111 w 786809"/>
              <a:gd name="connsiteY69" fmla="*/ 175781 h 688507"/>
              <a:gd name="connsiteX70" fmla="*/ 718288 w 786809"/>
              <a:gd name="connsiteY70" fmla="*/ 199409 h 688507"/>
              <a:gd name="connsiteX71" fmla="*/ 725377 w 786809"/>
              <a:gd name="connsiteY71" fmla="*/ 204135 h 688507"/>
              <a:gd name="connsiteX72" fmla="*/ 737191 w 786809"/>
              <a:gd name="connsiteY72" fmla="*/ 223037 h 688507"/>
              <a:gd name="connsiteX73" fmla="*/ 746642 w 786809"/>
              <a:gd name="connsiteY73" fmla="*/ 239577 h 688507"/>
              <a:gd name="connsiteX74" fmla="*/ 751367 w 786809"/>
              <a:gd name="connsiteY74" fmla="*/ 256116 h 688507"/>
              <a:gd name="connsiteX75" fmla="*/ 753730 w 786809"/>
              <a:gd name="connsiteY75" fmla="*/ 263205 h 688507"/>
              <a:gd name="connsiteX76" fmla="*/ 756093 w 786809"/>
              <a:gd name="connsiteY76" fmla="*/ 272656 h 688507"/>
              <a:gd name="connsiteX77" fmla="*/ 763181 w 786809"/>
              <a:gd name="connsiteY77" fmla="*/ 286832 h 688507"/>
              <a:gd name="connsiteX78" fmla="*/ 767907 w 786809"/>
              <a:gd name="connsiteY78" fmla="*/ 305735 h 688507"/>
              <a:gd name="connsiteX79" fmla="*/ 770270 w 786809"/>
              <a:gd name="connsiteY79" fmla="*/ 315186 h 688507"/>
              <a:gd name="connsiteX80" fmla="*/ 774995 w 786809"/>
              <a:gd name="connsiteY80" fmla="*/ 329363 h 688507"/>
              <a:gd name="connsiteX81" fmla="*/ 777358 w 786809"/>
              <a:gd name="connsiteY81" fmla="*/ 341177 h 688507"/>
              <a:gd name="connsiteX82" fmla="*/ 779721 w 786809"/>
              <a:gd name="connsiteY82" fmla="*/ 350628 h 688507"/>
              <a:gd name="connsiteX83" fmla="*/ 786809 w 786809"/>
              <a:gd name="connsiteY83" fmla="*/ 397884 h 688507"/>
              <a:gd name="connsiteX84" fmla="*/ 782084 w 786809"/>
              <a:gd name="connsiteY84" fmla="*/ 433325 h 688507"/>
              <a:gd name="connsiteX85" fmla="*/ 779721 w 786809"/>
              <a:gd name="connsiteY85" fmla="*/ 445139 h 688507"/>
              <a:gd name="connsiteX86" fmla="*/ 765544 w 786809"/>
              <a:gd name="connsiteY86" fmla="*/ 449865 h 688507"/>
              <a:gd name="connsiteX87" fmla="*/ 758456 w 786809"/>
              <a:gd name="connsiteY87" fmla="*/ 452228 h 688507"/>
              <a:gd name="connsiteX88" fmla="*/ 689935 w 786809"/>
              <a:gd name="connsiteY88" fmla="*/ 454591 h 688507"/>
              <a:gd name="connsiteX89" fmla="*/ 654493 w 786809"/>
              <a:gd name="connsiteY89" fmla="*/ 461679 h 688507"/>
              <a:gd name="connsiteX90" fmla="*/ 583609 w 786809"/>
              <a:gd name="connsiteY90" fmla="*/ 468767 h 688507"/>
              <a:gd name="connsiteX91" fmla="*/ 559981 w 786809"/>
              <a:gd name="connsiteY91" fmla="*/ 475856 h 688507"/>
              <a:gd name="connsiteX92" fmla="*/ 552893 w 786809"/>
              <a:gd name="connsiteY92" fmla="*/ 478219 h 688507"/>
              <a:gd name="connsiteX93" fmla="*/ 550530 w 786809"/>
              <a:gd name="connsiteY93" fmla="*/ 487670 h 688507"/>
              <a:gd name="connsiteX94" fmla="*/ 533991 w 786809"/>
              <a:gd name="connsiteY94" fmla="*/ 499484 h 688507"/>
              <a:gd name="connsiteX95" fmla="*/ 524539 w 786809"/>
              <a:gd name="connsiteY95" fmla="*/ 516023 h 688507"/>
              <a:gd name="connsiteX96" fmla="*/ 517451 w 786809"/>
              <a:gd name="connsiteY96" fmla="*/ 518386 h 688507"/>
              <a:gd name="connsiteX97" fmla="*/ 512725 w 786809"/>
              <a:gd name="connsiteY97" fmla="*/ 525474 h 688507"/>
              <a:gd name="connsiteX98" fmla="*/ 472558 w 786809"/>
              <a:gd name="connsiteY98" fmla="*/ 532563 h 688507"/>
              <a:gd name="connsiteX99" fmla="*/ 458381 w 786809"/>
              <a:gd name="connsiteY99" fmla="*/ 542014 h 688507"/>
              <a:gd name="connsiteX100" fmla="*/ 451293 w 786809"/>
              <a:gd name="connsiteY100" fmla="*/ 544377 h 688507"/>
              <a:gd name="connsiteX101" fmla="*/ 437116 w 786809"/>
              <a:gd name="connsiteY101" fmla="*/ 553828 h 688507"/>
              <a:gd name="connsiteX102" fmla="*/ 413488 w 786809"/>
              <a:gd name="connsiteY102" fmla="*/ 556191 h 688507"/>
              <a:gd name="connsiteX103" fmla="*/ 406400 w 786809"/>
              <a:gd name="connsiteY103" fmla="*/ 560916 h 688507"/>
              <a:gd name="connsiteX104" fmla="*/ 387497 w 786809"/>
              <a:gd name="connsiteY104" fmla="*/ 563279 h 688507"/>
              <a:gd name="connsiteX105" fmla="*/ 380409 w 786809"/>
              <a:gd name="connsiteY105" fmla="*/ 565642 h 688507"/>
              <a:gd name="connsiteX106" fmla="*/ 373321 w 786809"/>
              <a:gd name="connsiteY106" fmla="*/ 572730 h 688507"/>
              <a:gd name="connsiteX107" fmla="*/ 366232 w 786809"/>
              <a:gd name="connsiteY107" fmla="*/ 577456 h 688507"/>
              <a:gd name="connsiteX108" fmla="*/ 354418 w 786809"/>
              <a:gd name="connsiteY108" fmla="*/ 591632 h 688507"/>
              <a:gd name="connsiteX109" fmla="*/ 340242 w 786809"/>
              <a:gd name="connsiteY109" fmla="*/ 596358 h 688507"/>
              <a:gd name="connsiteX110" fmla="*/ 337879 w 786809"/>
              <a:gd name="connsiteY110" fmla="*/ 603446 h 688507"/>
              <a:gd name="connsiteX111" fmla="*/ 323702 w 786809"/>
              <a:gd name="connsiteY111" fmla="*/ 610535 h 688507"/>
              <a:gd name="connsiteX112" fmla="*/ 316614 w 786809"/>
              <a:gd name="connsiteY112" fmla="*/ 615260 h 688507"/>
              <a:gd name="connsiteX113" fmla="*/ 314251 w 786809"/>
              <a:gd name="connsiteY113" fmla="*/ 622349 h 688507"/>
              <a:gd name="connsiteX114" fmla="*/ 300074 w 786809"/>
              <a:gd name="connsiteY114" fmla="*/ 627074 h 688507"/>
              <a:gd name="connsiteX115" fmla="*/ 295349 w 786809"/>
              <a:gd name="connsiteY115" fmla="*/ 634163 h 688507"/>
              <a:gd name="connsiteX116" fmla="*/ 292986 w 786809"/>
              <a:gd name="connsiteY116" fmla="*/ 641251 h 688507"/>
              <a:gd name="connsiteX117" fmla="*/ 285897 w 786809"/>
              <a:gd name="connsiteY117" fmla="*/ 645977 h 688507"/>
              <a:gd name="connsiteX118" fmla="*/ 283535 w 786809"/>
              <a:gd name="connsiteY118" fmla="*/ 655428 h 68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786809" h="688507">
                <a:moveTo>
                  <a:pt x="366232" y="565642"/>
                </a:moveTo>
                <a:cubicBezTo>
                  <a:pt x="364657" y="569580"/>
                  <a:pt x="362996" y="573485"/>
                  <a:pt x="361507" y="577456"/>
                </a:cubicBezTo>
                <a:cubicBezTo>
                  <a:pt x="359601" y="582539"/>
                  <a:pt x="358980" y="587830"/>
                  <a:pt x="354418" y="591632"/>
                </a:cubicBezTo>
                <a:cubicBezTo>
                  <a:pt x="351712" y="593887"/>
                  <a:pt x="348117" y="594783"/>
                  <a:pt x="344967" y="596358"/>
                </a:cubicBezTo>
                <a:cubicBezTo>
                  <a:pt x="340671" y="613540"/>
                  <a:pt x="346394" y="599656"/>
                  <a:pt x="335516" y="610535"/>
                </a:cubicBezTo>
                <a:cubicBezTo>
                  <a:pt x="333508" y="612543"/>
                  <a:pt x="332061" y="615083"/>
                  <a:pt x="330791" y="617623"/>
                </a:cubicBezTo>
                <a:cubicBezTo>
                  <a:pt x="329677" y="619851"/>
                  <a:pt x="330189" y="622951"/>
                  <a:pt x="328428" y="624712"/>
                </a:cubicBezTo>
                <a:cubicBezTo>
                  <a:pt x="326667" y="626473"/>
                  <a:pt x="323702" y="626287"/>
                  <a:pt x="321339" y="627074"/>
                </a:cubicBezTo>
                <a:cubicBezTo>
                  <a:pt x="318397" y="631489"/>
                  <a:pt x="314344" y="638574"/>
                  <a:pt x="309525" y="641251"/>
                </a:cubicBezTo>
                <a:cubicBezTo>
                  <a:pt x="305171" y="643670"/>
                  <a:pt x="295349" y="645977"/>
                  <a:pt x="295349" y="645977"/>
                </a:cubicBezTo>
                <a:cubicBezTo>
                  <a:pt x="293774" y="648340"/>
                  <a:pt x="292840" y="651291"/>
                  <a:pt x="290623" y="653065"/>
                </a:cubicBezTo>
                <a:cubicBezTo>
                  <a:pt x="288678" y="654621"/>
                  <a:pt x="285763" y="654314"/>
                  <a:pt x="283535" y="655428"/>
                </a:cubicBezTo>
                <a:cubicBezTo>
                  <a:pt x="267219" y="663585"/>
                  <a:pt x="286662" y="657599"/>
                  <a:pt x="266995" y="662516"/>
                </a:cubicBezTo>
                <a:cubicBezTo>
                  <a:pt x="249207" y="674376"/>
                  <a:pt x="271808" y="660455"/>
                  <a:pt x="250456" y="669605"/>
                </a:cubicBezTo>
                <a:cubicBezTo>
                  <a:pt x="247846" y="670724"/>
                  <a:pt x="246026" y="673333"/>
                  <a:pt x="243367" y="674330"/>
                </a:cubicBezTo>
                <a:cubicBezTo>
                  <a:pt x="232581" y="678374"/>
                  <a:pt x="233211" y="674683"/>
                  <a:pt x="224465" y="679056"/>
                </a:cubicBezTo>
                <a:cubicBezTo>
                  <a:pt x="214838" y="683870"/>
                  <a:pt x="219945" y="685051"/>
                  <a:pt x="207925" y="686144"/>
                </a:cubicBezTo>
                <a:cubicBezTo>
                  <a:pt x="193785" y="687430"/>
                  <a:pt x="179572" y="687719"/>
                  <a:pt x="165395" y="688507"/>
                </a:cubicBezTo>
                <a:cubicBezTo>
                  <a:pt x="140192" y="687719"/>
                  <a:pt x="114882" y="688592"/>
                  <a:pt x="89786" y="686144"/>
                </a:cubicBezTo>
                <a:cubicBezTo>
                  <a:pt x="84285" y="685607"/>
                  <a:pt x="66197" y="678784"/>
                  <a:pt x="59070" y="674330"/>
                </a:cubicBezTo>
                <a:cubicBezTo>
                  <a:pt x="55730" y="672243"/>
                  <a:pt x="52958" y="669329"/>
                  <a:pt x="49618" y="667242"/>
                </a:cubicBezTo>
                <a:cubicBezTo>
                  <a:pt x="1653" y="637265"/>
                  <a:pt x="72099" y="683803"/>
                  <a:pt x="33079" y="657791"/>
                </a:cubicBezTo>
                <a:cubicBezTo>
                  <a:pt x="19898" y="624840"/>
                  <a:pt x="36837" y="660716"/>
                  <a:pt x="21265" y="641251"/>
                </a:cubicBezTo>
                <a:cubicBezTo>
                  <a:pt x="19709" y="639306"/>
                  <a:pt x="19883" y="636452"/>
                  <a:pt x="18902" y="634163"/>
                </a:cubicBezTo>
                <a:cubicBezTo>
                  <a:pt x="15510" y="626248"/>
                  <a:pt x="11573" y="620373"/>
                  <a:pt x="7088" y="612898"/>
                </a:cubicBezTo>
                <a:cubicBezTo>
                  <a:pt x="5636" y="607091"/>
                  <a:pt x="3030" y="597305"/>
                  <a:pt x="2363" y="591632"/>
                </a:cubicBezTo>
                <a:cubicBezTo>
                  <a:pt x="1255" y="582213"/>
                  <a:pt x="788" y="572730"/>
                  <a:pt x="0" y="563279"/>
                </a:cubicBezTo>
                <a:cubicBezTo>
                  <a:pt x="703" y="545704"/>
                  <a:pt x="536" y="508347"/>
                  <a:pt x="4725" y="485307"/>
                </a:cubicBezTo>
                <a:cubicBezTo>
                  <a:pt x="5170" y="482857"/>
                  <a:pt x="6163" y="480531"/>
                  <a:pt x="7088" y="478219"/>
                </a:cubicBezTo>
                <a:cubicBezTo>
                  <a:pt x="9316" y="472650"/>
                  <a:pt x="11949" y="467248"/>
                  <a:pt x="14177" y="461679"/>
                </a:cubicBezTo>
                <a:cubicBezTo>
                  <a:pt x="15102" y="459367"/>
                  <a:pt x="15935" y="457007"/>
                  <a:pt x="16539" y="454591"/>
                </a:cubicBezTo>
                <a:cubicBezTo>
                  <a:pt x="17513" y="450695"/>
                  <a:pt x="17410" y="446506"/>
                  <a:pt x="18902" y="442777"/>
                </a:cubicBezTo>
                <a:cubicBezTo>
                  <a:pt x="20608" y="438513"/>
                  <a:pt x="23628" y="434901"/>
                  <a:pt x="25991" y="430963"/>
                </a:cubicBezTo>
                <a:cubicBezTo>
                  <a:pt x="27566" y="420724"/>
                  <a:pt x="28916" y="410448"/>
                  <a:pt x="30716" y="400246"/>
                </a:cubicBezTo>
                <a:cubicBezTo>
                  <a:pt x="31280" y="397048"/>
                  <a:pt x="31706" y="393738"/>
                  <a:pt x="33079" y="390795"/>
                </a:cubicBezTo>
                <a:cubicBezTo>
                  <a:pt x="41131" y="373542"/>
                  <a:pt x="43937" y="369785"/>
                  <a:pt x="51981" y="357716"/>
                </a:cubicBezTo>
                <a:cubicBezTo>
                  <a:pt x="53556" y="351415"/>
                  <a:pt x="54376" y="344876"/>
                  <a:pt x="56707" y="338814"/>
                </a:cubicBezTo>
                <a:cubicBezTo>
                  <a:pt x="61110" y="327366"/>
                  <a:pt x="66724" y="325435"/>
                  <a:pt x="73246" y="315186"/>
                </a:cubicBezTo>
                <a:cubicBezTo>
                  <a:pt x="76083" y="310729"/>
                  <a:pt x="77465" y="305445"/>
                  <a:pt x="80335" y="301009"/>
                </a:cubicBezTo>
                <a:cubicBezTo>
                  <a:pt x="86155" y="292015"/>
                  <a:pt x="95018" y="284865"/>
                  <a:pt x="99237" y="275019"/>
                </a:cubicBezTo>
                <a:cubicBezTo>
                  <a:pt x="115826" y="236307"/>
                  <a:pt x="95072" y="281964"/>
                  <a:pt x="134679" y="215949"/>
                </a:cubicBezTo>
                <a:cubicBezTo>
                  <a:pt x="137042" y="212011"/>
                  <a:pt x="139713" y="208243"/>
                  <a:pt x="141767" y="204135"/>
                </a:cubicBezTo>
                <a:cubicBezTo>
                  <a:pt x="143664" y="200341"/>
                  <a:pt x="144140" y="195850"/>
                  <a:pt x="146493" y="192321"/>
                </a:cubicBezTo>
                <a:cubicBezTo>
                  <a:pt x="148964" y="188614"/>
                  <a:pt x="153375" y="186510"/>
                  <a:pt x="155944" y="182870"/>
                </a:cubicBezTo>
                <a:cubicBezTo>
                  <a:pt x="157555" y="180587"/>
                  <a:pt x="177903" y="141684"/>
                  <a:pt x="189023" y="137977"/>
                </a:cubicBezTo>
                <a:cubicBezTo>
                  <a:pt x="191386" y="137189"/>
                  <a:pt x="193883" y="136728"/>
                  <a:pt x="196111" y="135614"/>
                </a:cubicBezTo>
                <a:cubicBezTo>
                  <a:pt x="201980" y="132679"/>
                  <a:pt x="213242" y="126141"/>
                  <a:pt x="219739" y="121437"/>
                </a:cubicBezTo>
                <a:lnTo>
                  <a:pt x="281172" y="76544"/>
                </a:lnTo>
                <a:cubicBezTo>
                  <a:pt x="283358" y="74937"/>
                  <a:pt x="307211" y="57301"/>
                  <a:pt x="311888" y="52916"/>
                </a:cubicBezTo>
                <a:cubicBezTo>
                  <a:pt x="351510" y="15771"/>
                  <a:pt x="333305" y="22935"/>
                  <a:pt x="356781" y="15112"/>
                </a:cubicBezTo>
                <a:cubicBezTo>
                  <a:pt x="360719" y="11961"/>
                  <a:pt x="364016" y="7773"/>
                  <a:pt x="368595" y="5660"/>
                </a:cubicBezTo>
                <a:cubicBezTo>
                  <a:pt x="392149" y="-5212"/>
                  <a:pt x="442656" y="2837"/>
                  <a:pt x="456018" y="3298"/>
                </a:cubicBezTo>
                <a:cubicBezTo>
                  <a:pt x="462319" y="4085"/>
                  <a:pt x="468795" y="3989"/>
                  <a:pt x="474921" y="5660"/>
                </a:cubicBezTo>
                <a:cubicBezTo>
                  <a:pt x="477661" y="6407"/>
                  <a:pt x="479469" y="9116"/>
                  <a:pt x="482009" y="10386"/>
                </a:cubicBezTo>
                <a:cubicBezTo>
                  <a:pt x="484237" y="11500"/>
                  <a:pt x="486702" y="12065"/>
                  <a:pt x="489097" y="12749"/>
                </a:cubicBezTo>
                <a:cubicBezTo>
                  <a:pt x="492220" y="13641"/>
                  <a:pt x="495438" y="14179"/>
                  <a:pt x="498549" y="15112"/>
                </a:cubicBezTo>
                <a:cubicBezTo>
                  <a:pt x="508839" y="18199"/>
                  <a:pt x="519679" y="22132"/>
                  <a:pt x="529265" y="26925"/>
                </a:cubicBezTo>
                <a:cubicBezTo>
                  <a:pt x="534944" y="29765"/>
                  <a:pt x="540125" y="33537"/>
                  <a:pt x="545804" y="36377"/>
                </a:cubicBezTo>
                <a:cubicBezTo>
                  <a:pt x="548032" y="37491"/>
                  <a:pt x="550604" y="37758"/>
                  <a:pt x="552893" y="38739"/>
                </a:cubicBezTo>
                <a:cubicBezTo>
                  <a:pt x="556131" y="40126"/>
                  <a:pt x="559107" y="42077"/>
                  <a:pt x="562344" y="43465"/>
                </a:cubicBezTo>
                <a:cubicBezTo>
                  <a:pt x="564633" y="44446"/>
                  <a:pt x="567311" y="44523"/>
                  <a:pt x="569432" y="45828"/>
                </a:cubicBezTo>
                <a:cubicBezTo>
                  <a:pt x="616117" y="74557"/>
                  <a:pt x="579199" y="51998"/>
                  <a:pt x="600149" y="69456"/>
                </a:cubicBezTo>
                <a:cubicBezTo>
                  <a:pt x="602330" y="71274"/>
                  <a:pt x="605115" y="72295"/>
                  <a:pt x="607237" y="74181"/>
                </a:cubicBezTo>
                <a:cubicBezTo>
                  <a:pt x="626363" y="91182"/>
                  <a:pt x="613886" y="85848"/>
                  <a:pt x="628502" y="90721"/>
                </a:cubicBezTo>
                <a:cubicBezTo>
                  <a:pt x="632440" y="95447"/>
                  <a:pt x="635966" y="100548"/>
                  <a:pt x="640316" y="104898"/>
                </a:cubicBezTo>
                <a:cubicBezTo>
                  <a:pt x="664259" y="128841"/>
                  <a:pt x="631194" y="85951"/>
                  <a:pt x="663944" y="128525"/>
                </a:cubicBezTo>
                <a:cubicBezTo>
                  <a:pt x="667407" y="133027"/>
                  <a:pt x="669379" y="138686"/>
                  <a:pt x="673395" y="142702"/>
                </a:cubicBezTo>
                <a:cubicBezTo>
                  <a:pt x="684854" y="154161"/>
                  <a:pt x="679139" y="149682"/>
                  <a:pt x="689935" y="156879"/>
                </a:cubicBezTo>
                <a:cubicBezTo>
                  <a:pt x="691857" y="162645"/>
                  <a:pt x="692442" y="166475"/>
                  <a:pt x="697023" y="171056"/>
                </a:cubicBezTo>
                <a:cubicBezTo>
                  <a:pt x="699031" y="173064"/>
                  <a:pt x="701748" y="174206"/>
                  <a:pt x="704111" y="175781"/>
                </a:cubicBezTo>
                <a:cubicBezTo>
                  <a:pt x="706956" y="181470"/>
                  <a:pt x="714013" y="196559"/>
                  <a:pt x="718288" y="199409"/>
                </a:cubicBezTo>
                <a:lnTo>
                  <a:pt x="725377" y="204135"/>
                </a:lnTo>
                <a:cubicBezTo>
                  <a:pt x="731000" y="221006"/>
                  <a:pt x="725957" y="215549"/>
                  <a:pt x="737191" y="223037"/>
                </a:cubicBezTo>
                <a:cubicBezTo>
                  <a:pt x="742186" y="243025"/>
                  <a:pt x="735381" y="222684"/>
                  <a:pt x="746642" y="239577"/>
                </a:cubicBezTo>
                <a:cubicBezTo>
                  <a:pt x="748056" y="241698"/>
                  <a:pt x="750974" y="254742"/>
                  <a:pt x="751367" y="256116"/>
                </a:cubicBezTo>
                <a:cubicBezTo>
                  <a:pt x="752051" y="258511"/>
                  <a:pt x="753046" y="260810"/>
                  <a:pt x="753730" y="263205"/>
                </a:cubicBezTo>
                <a:cubicBezTo>
                  <a:pt x="754622" y="266327"/>
                  <a:pt x="755201" y="269534"/>
                  <a:pt x="756093" y="272656"/>
                </a:cubicBezTo>
                <a:cubicBezTo>
                  <a:pt x="760053" y="286513"/>
                  <a:pt x="756278" y="273025"/>
                  <a:pt x="763181" y="286832"/>
                </a:cubicBezTo>
                <a:cubicBezTo>
                  <a:pt x="765714" y="291899"/>
                  <a:pt x="766828" y="300881"/>
                  <a:pt x="767907" y="305735"/>
                </a:cubicBezTo>
                <a:cubicBezTo>
                  <a:pt x="768612" y="308905"/>
                  <a:pt x="769337" y="312076"/>
                  <a:pt x="770270" y="315186"/>
                </a:cubicBezTo>
                <a:cubicBezTo>
                  <a:pt x="771701" y="319957"/>
                  <a:pt x="774018" y="324479"/>
                  <a:pt x="774995" y="329363"/>
                </a:cubicBezTo>
                <a:cubicBezTo>
                  <a:pt x="775783" y="333301"/>
                  <a:pt x="776487" y="337257"/>
                  <a:pt x="777358" y="341177"/>
                </a:cubicBezTo>
                <a:cubicBezTo>
                  <a:pt x="778063" y="344347"/>
                  <a:pt x="779187" y="347425"/>
                  <a:pt x="779721" y="350628"/>
                </a:cubicBezTo>
                <a:cubicBezTo>
                  <a:pt x="782340" y="366339"/>
                  <a:pt x="786809" y="397884"/>
                  <a:pt x="786809" y="397884"/>
                </a:cubicBezTo>
                <a:cubicBezTo>
                  <a:pt x="785234" y="409698"/>
                  <a:pt x="783852" y="421539"/>
                  <a:pt x="782084" y="433325"/>
                </a:cubicBezTo>
                <a:cubicBezTo>
                  <a:pt x="781488" y="437297"/>
                  <a:pt x="782561" y="442299"/>
                  <a:pt x="779721" y="445139"/>
                </a:cubicBezTo>
                <a:cubicBezTo>
                  <a:pt x="776199" y="448661"/>
                  <a:pt x="770270" y="448290"/>
                  <a:pt x="765544" y="449865"/>
                </a:cubicBezTo>
                <a:cubicBezTo>
                  <a:pt x="763181" y="450653"/>
                  <a:pt x="760945" y="452142"/>
                  <a:pt x="758456" y="452228"/>
                </a:cubicBezTo>
                <a:lnTo>
                  <a:pt x="689935" y="454591"/>
                </a:lnTo>
                <a:cubicBezTo>
                  <a:pt x="668992" y="461571"/>
                  <a:pt x="680709" y="458766"/>
                  <a:pt x="654493" y="461679"/>
                </a:cubicBezTo>
                <a:cubicBezTo>
                  <a:pt x="625986" y="475934"/>
                  <a:pt x="652789" y="464156"/>
                  <a:pt x="583609" y="468767"/>
                </a:cubicBezTo>
                <a:cubicBezTo>
                  <a:pt x="579146" y="469064"/>
                  <a:pt x="562174" y="475125"/>
                  <a:pt x="559981" y="475856"/>
                </a:cubicBezTo>
                <a:lnTo>
                  <a:pt x="552893" y="478219"/>
                </a:lnTo>
                <a:cubicBezTo>
                  <a:pt x="552105" y="481369"/>
                  <a:pt x="552418" y="485028"/>
                  <a:pt x="550530" y="487670"/>
                </a:cubicBezTo>
                <a:cubicBezTo>
                  <a:pt x="549200" y="489533"/>
                  <a:pt x="536861" y="497570"/>
                  <a:pt x="533991" y="499484"/>
                </a:cubicBezTo>
                <a:cubicBezTo>
                  <a:pt x="532828" y="501810"/>
                  <a:pt x="527323" y="513796"/>
                  <a:pt x="524539" y="516023"/>
                </a:cubicBezTo>
                <a:cubicBezTo>
                  <a:pt x="522594" y="517579"/>
                  <a:pt x="519814" y="517598"/>
                  <a:pt x="517451" y="518386"/>
                </a:cubicBezTo>
                <a:cubicBezTo>
                  <a:pt x="515876" y="520749"/>
                  <a:pt x="515133" y="523969"/>
                  <a:pt x="512725" y="525474"/>
                </a:cubicBezTo>
                <a:cubicBezTo>
                  <a:pt x="502543" y="531838"/>
                  <a:pt x="482120" y="531694"/>
                  <a:pt x="472558" y="532563"/>
                </a:cubicBezTo>
                <a:cubicBezTo>
                  <a:pt x="467832" y="535713"/>
                  <a:pt x="463769" y="540218"/>
                  <a:pt x="458381" y="542014"/>
                </a:cubicBezTo>
                <a:cubicBezTo>
                  <a:pt x="456018" y="542802"/>
                  <a:pt x="453470" y="543167"/>
                  <a:pt x="451293" y="544377"/>
                </a:cubicBezTo>
                <a:cubicBezTo>
                  <a:pt x="446328" y="547135"/>
                  <a:pt x="442767" y="553263"/>
                  <a:pt x="437116" y="553828"/>
                </a:cubicBezTo>
                <a:lnTo>
                  <a:pt x="413488" y="556191"/>
                </a:lnTo>
                <a:cubicBezTo>
                  <a:pt x="411125" y="557766"/>
                  <a:pt x="409139" y="560169"/>
                  <a:pt x="406400" y="560916"/>
                </a:cubicBezTo>
                <a:cubicBezTo>
                  <a:pt x="400274" y="562587"/>
                  <a:pt x="393745" y="562143"/>
                  <a:pt x="387497" y="563279"/>
                </a:cubicBezTo>
                <a:cubicBezTo>
                  <a:pt x="385047" y="563725"/>
                  <a:pt x="382772" y="564854"/>
                  <a:pt x="380409" y="565642"/>
                </a:cubicBezTo>
                <a:cubicBezTo>
                  <a:pt x="378046" y="568005"/>
                  <a:pt x="375888" y="570591"/>
                  <a:pt x="373321" y="572730"/>
                </a:cubicBezTo>
                <a:cubicBezTo>
                  <a:pt x="371139" y="574548"/>
                  <a:pt x="368240" y="575448"/>
                  <a:pt x="366232" y="577456"/>
                </a:cubicBezTo>
                <a:cubicBezTo>
                  <a:pt x="359979" y="583709"/>
                  <a:pt x="363132" y="586791"/>
                  <a:pt x="354418" y="591632"/>
                </a:cubicBezTo>
                <a:cubicBezTo>
                  <a:pt x="350064" y="594051"/>
                  <a:pt x="340242" y="596358"/>
                  <a:pt x="340242" y="596358"/>
                </a:cubicBezTo>
                <a:cubicBezTo>
                  <a:pt x="339454" y="598721"/>
                  <a:pt x="339435" y="601501"/>
                  <a:pt x="337879" y="603446"/>
                </a:cubicBezTo>
                <a:cubicBezTo>
                  <a:pt x="333364" y="609090"/>
                  <a:pt x="329410" y="607681"/>
                  <a:pt x="323702" y="610535"/>
                </a:cubicBezTo>
                <a:cubicBezTo>
                  <a:pt x="321162" y="611805"/>
                  <a:pt x="318977" y="613685"/>
                  <a:pt x="316614" y="615260"/>
                </a:cubicBezTo>
                <a:cubicBezTo>
                  <a:pt x="315826" y="617623"/>
                  <a:pt x="316278" y="620901"/>
                  <a:pt x="314251" y="622349"/>
                </a:cubicBezTo>
                <a:cubicBezTo>
                  <a:pt x="310198" y="625244"/>
                  <a:pt x="300074" y="627074"/>
                  <a:pt x="300074" y="627074"/>
                </a:cubicBezTo>
                <a:cubicBezTo>
                  <a:pt x="298499" y="629437"/>
                  <a:pt x="296619" y="631623"/>
                  <a:pt x="295349" y="634163"/>
                </a:cubicBezTo>
                <a:cubicBezTo>
                  <a:pt x="294235" y="636391"/>
                  <a:pt x="294542" y="639306"/>
                  <a:pt x="292986" y="641251"/>
                </a:cubicBezTo>
                <a:cubicBezTo>
                  <a:pt x="291212" y="643469"/>
                  <a:pt x="288260" y="644402"/>
                  <a:pt x="285897" y="645977"/>
                </a:cubicBezTo>
                <a:cubicBezTo>
                  <a:pt x="283286" y="653812"/>
                  <a:pt x="283535" y="650575"/>
                  <a:pt x="283535" y="655428"/>
                </a:cubicBez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6235602" y="1619941"/>
            <a:ext cx="137042" cy="70883"/>
          </a:xfrm>
          <a:custGeom>
            <a:avLst/>
            <a:gdLst>
              <a:gd name="connsiteX0" fmla="*/ 0 w 205563"/>
              <a:gd name="connsiteY0" fmla="*/ 59069 h 106325"/>
              <a:gd name="connsiteX1" fmla="*/ 11814 w 205563"/>
              <a:gd name="connsiteY1" fmla="*/ 66158 h 106325"/>
              <a:gd name="connsiteX2" fmla="*/ 25991 w 205563"/>
              <a:gd name="connsiteY2" fmla="*/ 68521 h 106325"/>
              <a:gd name="connsiteX3" fmla="*/ 33079 w 205563"/>
              <a:gd name="connsiteY3" fmla="*/ 70883 h 106325"/>
              <a:gd name="connsiteX4" fmla="*/ 47256 w 205563"/>
              <a:gd name="connsiteY4" fmla="*/ 80335 h 106325"/>
              <a:gd name="connsiteX5" fmla="*/ 103963 w 205563"/>
              <a:gd name="connsiteY5" fmla="*/ 87423 h 106325"/>
              <a:gd name="connsiteX6" fmla="*/ 115777 w 205563"/>
              <a:gd name="connsiteY6" fmla="*/ 89786 h 106325"/>
              <a:gd name="connsiteX7" fmla="*/ 122865 w 205563"/>
              <a:gd name="connsiteY7" fmla="*/ 92149 h 106325"/>
              <a:gd name="connsiteX8" fmla="*/ 132317 w 205563"/>
              <a:gd name="connsiteY8" fmla="*/ 106325 h 106325"/>
              <a:gd name="connsiteX9" fmla="*/ 167758 w 205563"/>
              <a:gd name="connsiteY9" fmla="*/ 103963 h 106325"/>
              <a:gd name="connsiteX10" fmla="*/ 177210 w 205563"/>
              <a:gd name="connsiteY10" fmla="*/ 92149 h 106325"/>
              <a:gd name="connsiteX11" fmla="*/ 184298 w 205563"/>
              <a:gd name="connsiteY11" fmla="*/ 89786 h 106325"/>
              <a:gd name="connsiteX12" fmla="*/ 193749 w 205563"/>
              <a:gd name="connsiteY12" fmla="*/ 75609 h 106325"/>
              <a:gd name="connsiteX13" fmla="*/ 198475 w 205563"/>
              <a:gd name="connsiteY13" fmla="*/ 68521 h 106325"/>
              <a:gd name="connsiteX14" fmla="*/ 205563 w 205563"/>
              <a:gd name="connsiteY14" fmla="*/ 61432 h 106325"/>
              <a:gd name="connsiteX15" fmla="*/ 193749 w 205563"/>
              <a:gd name="connsiteY15" fmla="*/ 37804 h 106325"/>
              <a:gd name="connsiteX16" fmla="*/ 186661 w 205563"/>
              <a:gd name="connsiteY16" fmla="*/ 30716 h 106325"/>
              <a:gd name="connsiteX17" fmla="*/ 172484 w 205563"/>
              <a:gd name="connsiteY17" fmla="*/ 25990 h 106325"/>
              <a:gd name="connsiteX18" fmla="*/ 153582 w 205563"/>
              <a:gd name="connsiteY18" fmla="*/ 16539 h 106325"/>
              <a:gd name="connsiteX19" fmla="*/ 146493 w 205563"/>
              <a:gd name="connsiteY19" fmla="*/ 11814 h 106325"/>
              <a:gd name="connsiteX20" fmla="*/ 118140 w 205563"/>
              <a:gd name="connsiteY20" fmla="*/ 4725 h 106325"/>
              <a:gd name="connsiteX21" fmla="*/ 96875 w 205563"/>
              <a:gd name="connsiteY21" fmla="*/ 0 h 106325"/>
              <a:gd name="connsiteX22" fmla="*/ 44893 w 205563"/>
              <a:gd name="connsiteY22" fmla="*/ 2363 h 106325"/>
              <a:gd name="connsiteX23" fmla="*/ 33079 w 205563"/>
              <a:gd name="connsiteY23" fmla="*/ 21265 h 106325"/>
              <a:gd name="connsiteX24" fmla="*/ 25991 w 205563"/>
              <a:gd name="connsiteY24" fmla="*/ 23628 h 106325"/>
              <a:gd name="connsiteX25" fmla="*/ 18903 w 205563"/>
              <a:gd name="connsiteY25" fmla="*/ 47256 h 106325"/>
              <a:gd name="connsiteX26" fmla="*/ 16540 w 205563"/>
              <a:gd name="connsiteY26" fmla="*/ 54344 h 106325"/>
              <a:gd name="connsiteX27" fmla="*/ 14177 w 205563"/>
              <a:gd name="connsiteY27" fmla="*/ 61432 h 106325"/>
              <a:gd name="connsiteX28" fmla="*/ 11814 w 205563"/>
              <a:gd name="connsiteY28" fmla="*/ 70883 h 106325"/>
              <a:gd name="connsiteX29" fmla="*/ 0 w 205563"/>
              <a:gd name="connsiteY29" fmla="*/ 59069 h 10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5563" h="106325">
                <a:moveTo>
                  <a:pt x="0" y="59069"/>
                </a:moveTo>
                <a:cubicBezTo>
                  <a:pt x="0" y="58282"/>
                  <a:pt x="7498" y="64588"/>
                  <a:pt x="11814" y="66158"/>
                </a:cubicBezTo>
                <a:cubicBezTo>
                  <a:pt x="16316" y="67795"/>
                  <a:pt x="21314" y="67482"/>
                  <a:pt x="25991" y="68521"/>
                </a:cubicBezTo>
                <a:cubicBezTo>
                  <a:pt x="28422" y="69061"/>
                  <a:pt x="30716" y="70096"/>
                  <a:pt x="33079" y="70883"/>
                </a:cubicBezTo>
                <a:cubicBezTo>
                  <a:pt x="37805" y="74034"/>
                  <a:pt x="41868" y="78539"/>
                  <a:pt x="47256" y="80335"/>
                </a:cubicBezTo>
                <a:cubicBezTo>
                  <a:pt x="74903" y="89549"/>
                  <a:pt x="56459" y="84784"/>
                  <a:pt x="103963" y="87423"/>
                </a:cubicBezTo>
                <a:cubicBezTo>
                  <a:pt x="107901" y="88211"/>
                  <a:pt x="111881" y="88812"/>
                  <a:pt x="115777" y="89786"/>
                </a:cubicBezTo>
                <a:cubicBezTo>
                  <a:pt x="118193" y="90390"/>
                  <a:pt x="121104" y="90388"/>
                  <a:pt x="122865" y="92149"/>
                </a:cubicBezTo>
                <a:cubicBezTo>
                  <a:pt x="126881" y="96165"/>
                  <a:pt x="132317" y="106325"/>
                  <a:pt x="132317" y="106325"/>
                </a:cubicBezTo>
                <a:cubicBezTo>
                  <a:pt x="144131" y="105538"/>
                  <a:pt x="156079" y="105909"/>
                  <a:pt x="167758" y="103963"/>
                </a:cubicBezTo>
                <a:cubicBezTo>
                  <a:pt x="180346" y="101865"/>
                  <a:pt x="170944" y="98415"/>
                  <a:pt x="177210" y="92149"/>
                </a:cubicBezTo>
                <a:cubicBezTo>
                  <a:pt x="178971" y="90388"/>
                  <a:pt x="181935" y="90574"/>
                  <a:pt x="184298" y="89786"/>
                </a:cubicBezTo>
                <a:lnTo>
                  <a:pt x="193749" y="75609"/>
                </a:lnTo>
                <a:cubicBezTo>
                  <a:pt x="195324" y="73246"/>
                  <a:pt x="196467" y="70529"/>
                  <a:pt x="198475" y="68521"/>
                </a:cubicBezTo>
                <a:lnTo>
                  <a:pt x="205563" y="61432"/>
                </a:lnTo>
                <a:cubicBezTo>
                  <a:pt x="198646" y="33761"/>
                  <a:pt x="206899" y="48762"/>
                  <a:pt x="193749" y="37804"/>
                </a:cubicBezTo>
                <a:cubicBezTo>
                  <a:pt x="191182" y="35665"/>
                  <a:pt x="189582" y="32339"/>
                  <a:pt x="186661" y="30716"/>
                </a:cubicBezTo>
                <a:cubicBezTo>
                  <a:pt x="182307" y="28297"/>
                  <a:pt x="172484" y="25990"/>
                  <a:pt x="172484" y="25990"/>
                </a:cubicBezTo>
                <a:cubicBezTo>
                  <a:pt x="151498" y="10251"/>
                  <a:pt x="174223" y="25385"/>
                  <a:pt x="153582" y="16539"/>
                </a:cubicBezTo>
                <a:cubicBezTo>
                  <a:pt x="150972" y="15420"/>
                  <a:pt x="149130" y="12869"/>
                  <a:pt x="146493" y="11814"/>
                </a:cubicBezTo>
                <a:cubicBezTo>
                  <a:pt x="136095" y="7655"/>
                  <a:pt x="128570" y="7043"/>
                  <a:pt x="118140" y="4725"/>
                </a:cubicBezTo>
                <a:cubicBezTo>
                  <a:pt x="88109" y="-1948"/>
                  <a:pt x="132507" y="7127"/>
                  <a:pt x="96875" y="0"/>
                </a:cubicBezTo>
                <a:cubicBezTo>
                  <a:pt x="79548" y="788"/>
                  <a:pt x="62115" y="297"/>
                  <a:pt x="44893" y="2363"/>
                </a:cubicBezTo>
                <a:cubicBezTo>
                  <a:pt x="22376" y="5065"/>
                  <a:pt x="58499" y="12790"/>
                  <a:pt x="33079" y="21265"/>
                </a:cubicBezTo>
                <a:lnTo>
                  <a:pt x="25991" y="23628"/>
                </a:lnTo>
                <a:cubicBezTo>
                  <a:pt x="22421" y="37907"/>
                  <a:pt x="24653" y="30005"/>
                  <a:pt x="18903" y="47256"/>
                </a:cubicBezTo>
                <a:lnTo>
                  <a:pt x="16540" y="54344"/>
                </a:lnTo>
                <a:cubicBezTo>
                  <a:pt x="15752" y="56707"/>
                  <a:pt x="14781" y="59016"/>
                  <a:pt x="14177" y="61432"/>
                </a:cubicBezTo>
                <a:cubicBezTo>
                  <a:pt x="13389" y="64582"/>
                  <a:pt x="13615" y="68181"/>
                  <a:pt x="11814" y="70883"/>
                </a:cubicBezTo>
                <a:cubicBezTo>
                  <a:pt x="8372" y="76046"/>
                  <a:pt x="0" y="59856"/>
                  <a:pt x="0" y="59069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6278132" y="1640418"/>
            <a:ext cx="61433" cy="53557"/>
          </a:xfrm>
          <a:custGeom>
            <a:avLst/>
            <a:gdLst>
              <a:gd name="connsiteX0" fmla="*/ 0 w 92149"/>
              <a:gd name="connsiteY0" fmla="*/ 30716 h 80335"/>
              <a:gd name="connsiteX1" fmla="*/ 4725 w 92149"/>
              <a:gd name="connsiteY1" fmla="*/ 54344 h 80335"/>
              <a:gd name="connsiteX2" fmla="*/ 9451 w 92149"/>
              <a:gd name="connsiteY2" fmla="*/ 61433 h 80335"/>
              <a:gd name="connsiteX3" fmla="*/ 23628 w 92149"/>
              <a:gd name="connsiteY3" fmla="*/ 70884 h 80335"/>
              <a:gd name="connsiteX4" fmla="*/ 25990 w 92149"/>
              <a:gd name="connsiteY4" fmla="*/ 77972 h 80335"/>
              <a:gd name="connsiteX5" fmla="*/ 33079 w 92149"/>
              <a:gd name="connsiteY5" fmla="*/ 80335 h 80335"/>
              <a:gd name="connsiteX6" fmla="*/ 63795 w 92149"/>
              <a:gd name="connsiteY6" fmla="*/ 77972 h 80335"/>
              <a:gd name="connsiteX7" fmla="*/ 70883 w 92149"/>
              <a:gd name="connsiteY7" fmla="*/ 75609 h 80335"/>
              <a:gd name="connsiteX8" fmla="*/ 87423 w 92149"/>
              <a:gd name="connsiteY8" fmla="*/ 56707 h 80335"/>
              <a:gd name="connsiteX9" fmla="*/ 92149 w 92149"/>
              <a:gd name="connsiteY9" fmla="*/ 49619 h 80335"/>
              <a:gd name="connsiteX10" fmla="*/ 87423 w 92149"/>
              <a:gd name="connsiteY10" fmla="*/ 28353 h 80335"/>
              <a:gd name="connsiteX11" fmla="*/ 80335 w 92149"/>
              <a:gd name="connsiteY11" fmla="*/ 21265 h 80335"/>
              <a:gd name="connsiteX12" fmla="*/ 68521 w 92149"/>
              <a:gd name="connsiteY12" fmla="*/ 16540 h 80335"/>
              <a:gd name="connsiteX13" fmla="*/ 63795 w 92149"/>
              <a:gd name="connsiteY13" fmla="*/ 9451 h 80335"/>
              <a:gd name="connsiteX14" fmla="*/ 47255 w 92149"/>
              <a:gd name="connsiteY14" fmla="*/ 2363 h 80335"/>
              <a:gd name="connsiteX15" fmla="*/ 40167 w 92149"/>
              <a:gd name="connsiteY15" fmla="*/ 0 h 80335"/>
              <a:gd name="connsiteX16" fmla="*/ 11814 w 92149"/>
              <a:gd name="connsiteY16" fmla="*/ 2363 h 80335"/>
              <a:gd name="connsiteX17" fmla="*/ 4725 w 92149"/>
              <a:gd name="connsiteY17" fmla="*/ 7088 h 80335"/>
              <a:gd name="connsiteX18" fmla="*/ 0 w 92149"/>
              <a:gd name="connsiteY18" fmla="*/ 30716 h 80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2149" h="80335">
                <a:moveTo>
                  <a:pt x="0" y="30716"/>
                </a:moveTo>
                <a:cubicBezTo>
                  <a:pt x="0" y="38592"/>
                  <a:pt x="1425" y="47744"/>
                  <a:pt x="4725" y="54344"/>
                </a:cubicBezTo>
                <a:cubicBezTo>
                  <a:pt x="5995" y="56884"/>
                  <a:pt x="7314" y="59563"/>
                  <a:pt x="9451" y="61433"/>
                </a:cubicBezTo>
                <a:cubicBezTo>
                  <a:pt x="13725" y="65173"/>
                  <a:pt x="23628" y="70884"/>
                  <a:pt x="23628" y="70884"/>
                </a:cubicBezTo>
                <a:cubicBezTo>
                  <a:pt x="24415" y="73247"/>
                  <a:pt x="24229" y="76211"/>
                  <a:pt x="25990" y="77972"/>
                </a:cubicBezTo>
                <a:cubicBezTo>
                  <a:pt x="27751" y="79733"/>
                  <a:pt x="30588" y="80335"/>
                  <a:pt x="33079" y="80335"/>
                </a:cubicBezTo>
                <a:cubicBezTo>
                  <a:pt x="43348" y="80335"/>
                  <a:pt x="53556" y="78760"/>
                  <a:pt x="63795" y="77972"/>
                </a:cubicBezTo>
                <a:cubicBezTo>
                  <a:pt x="66158" y="77184"/>
                  <a:pt x="68655" y="76723"/>
                  <a:pt x="70883" y="75609"/>
                </a:cubicBezTo>
                <a:cubicBezTo>
                  <a:pt x="80731" y="70686"/>
                  <a:pt x="80332" y="67344"/>
                  <a:pt x="87423" y="56707"/>
                </a:cubicBezTo>
                <a:lnTo>
                  <a:pt x="92149" y="49619"/>
                </a:lnTo>
                <a:cubicBezTo>
                  <a:pt x="91863" y="47903"/>
                  <a:pt x="90008" y="32231"/>
                  <a:pt x="87423" y="28353"/>
                </a:cubicBezTo>
                <a:cubicBezTo>
                  <a:pt x="85570" y="25573"/>
                  <a:pt x="83168" y="23036"/>
                  <a:pt x="80335" y="21265"/>
                </a:cubicBezTo>
                <a:cubicBezTo>
                  <a:pt x="76738" y="19017"/>
                  <a:pt x="72459" y="18115"/>
                  <a:pt x="68521" y="16540"/>
                </a:cubicBezTo>
                <a:cubicBezTo>
                  <a:pt x="66946" y="14177"/>
                  <a:pt x="65803" y="11459"/>
                  <a:pt x="63795" y="9451"/>
                </a:cubicBezTo>
                <a:cubicBezTo>
                  <a:pt x="58040" y="3696"/>
                  <a:pt x="54846" y="4532"/>
                  <a:pt x="47255" y="2363"/>
                </a:cubicBezTo>
                <a:cubicBezTo>
                  <a:pt x="44860" y="1679"/>
                  <a:pt x="42530" y="788"/>
                  <a:pt x="40167" y="0"/>
                </a:cubicBezTo>
                <a:cubicBezTo>
                  <a:pt x="30716" y="788"/>
                  <a:pt x="21114" y="503"/>
                  <a:pt x="11814" y="2363"/>
                </a:cubicBezTo>
                <a:cubicBezTo>
                  <a:pt x="9029" y="2920"/>
                  <a:pt x="5414" y="4333"/>
                  <a:pt x="4725" y="7088"/>
                </a:cubicBezTo>
                <a:cubicBezTo>
                  <a:pt x="2815" y="14729"/>
                  <a:pt x="0" y="22840"/>
                  <a:pt x="0" y="30716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6193072" y="1656169"/>
            <a:ext cx="162245" cy="59858"/>
          </a:xfrm>
          <a:custGeom>
            <a:avLst/>
            <a:gdLst>
              <a:gd name="connsiteX0" fmla="*/ 0 w 243367"/>
              <a:gd name="connsiteY0" fmla="*/ 2363 h 89786"/>
              <a:gd name="connsiteX1" fmla="*/ 11814 w 243367"/>
              <a:gd name="connsiteY1" fmla="*/ 0 h 89786"/>
              <a:gd name="connsiteX2" fmla="*/ 35442 w 243367"/>
              <a:gd name="connsiteY2" fmla="*/ 2363 h 89786"/>
              <a:gd name="connsiteX3" fmla="*/ 49619 w 243367"/>
              <a:gd name="connsiteY3" fmla="*/ 7088 h 89786"/>
              <a:gd name="connsiteX4" fmla="*/ 63795 w 243367"/>
              <a:gd name="connsiteY4" fmla="*/ 11814 h 89786"/>
              <a:gd name="connsiteX5" fmla="*/ 70884 w 243367"/>
              <a:gd name="connsiteY5" fmla="*/ 14177 h 89786"/>
              <a:gd name="connsiteX6" fmla="*/ 80335 w 243367"/>
              <a:gd name="connsiteY6" fmla="*/ 16539 h 89786"/>
              <a:gd name="connsiteX7" fmla="*/ 103963 w 243367"/>
              <a:gd name="connsiteY7" fmla="*/ 25991 h 89786"/>
              <a:gd name="connsiteX8" fmla="*/ 118140 w 243367"/>
              <a:gd name="connsiteY8" fmla="*/ 28353 h 89786"/>
              <a:gd name="connsiteX9" fmla="*/ 132316 w 243367"/>
              <a:gd name="connsiteY9" fmla="*/ 33079 h 89786"/>
              <a:gd name="connsiteX10" fmla="*/ 151219 w 243367"/>
              <a:gd name="connsiteY10" fmla="*/ 37805 h 89786"/>
              <a:gd name="connsiteX11" fmla="*/ 165395 w 243367"/>
              <a:gd name="connsiteY11" fmla="*/ 47256 h 89786"/>
              <a:gd name="connsiteX12" fmla="*/ 179572 w 243367"/>
              <a:gd name="connsiteY12" fmla="*/ 56707 h 89786"/>
              <a:gd name="connsiteX13" fmla="*/ 186660 w 243367"/>
              <a:gd name="connsiteY13" fmla="*/ 61432 h 89786"/>
              <a:gd name="connsiteX14" fmla="*/ 193749 w 243367"/>
              <a:gd name="connsiteY14" fmla="*/ 63795 h 89786"/>
              <a:gd name="connsiteX15" fmla="*/ 198474 w 243367"/>
              <a:gd name="connsiteY15" fmla="*/ 70884 h 89786"/>
              <a:gd name="connsiteX16" fmla="*/ 215014 w 243367"/>
              <a:gd name="connsiteY16" fmla="*/ 75609 h 89786"/>
              <a:gd name="connsiteX17" fmla="*/ 231553 w 243367"/>
              <a:gd name="connsiteY17" fmla="*/ 87423 h 89786"/>
              <a:gd name="connsiteX18" fmla="*/ 243367 w 243367"/>
              <a:gd name="connsiteY18" fmla="*/ 89786 h 8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367" h="89786">
                <a:moveTo>
                  <a:pt x="0" y="2363"/>
                </a:moveTo>
                <a:cubicBezTo>
                  <a:pt x="3938" y="1575"/>
                  <a:pt x="7798" y="0"/>
                  <a:pt x="11814" y="0"/>
                </a:cubicBezTo>
                <a:cubicBezTo>
                  <a:pt x="19729" y="0"/>
                  <a:pt x="27662" y="904"/>
                  <a:pt x="35442" y="2363"/>
                </a:cubicBezTo>
                <a:cubicBezTo>
                  <a:pt x="40338" y="3281"/>
                  <a:pt x="44893" y="5513"/>
                  <a:pt x="49619" y="7088"/>
                </a:cubicBezTo>
                <a:lnTo>
                  <a:pt x="63795" y="11814"/>
                </a:lnTo>
                <a:cubicBezTo>
                  <a:pt x="66158" y="12602"/>
                  <a:pt x="68468" y="13573"/>
                  <a:pt x="70884" y="14177"/>
                </a:cubicBezTo>
                <a:lnTo>
                  <a:pt x="80335" y="16539"/>
                </a:lnTo>
                <a:cubicBezTo>
                  <a:pt x="88047" y="20395"/>
                  <a:pt x="95205" y="24532"/>
                  <a:pt x="103963" y="25991"/>
                </a:cubicBezTo>
                <a:lnTo>
                  <a:pt x="118140" y="28353"/>
                </a:lnTo>
                <a:cubicBezTo>
                  <a:pt x="122865" y="29928"/>
                  <a:pt x="127432" y="32102"/>
                  <a:pt x="132316" y="33079"/>
                </a:cubicBezTo>
                <a:cubicBezTo>
                  <a:pt x="135589" y="33734"/>
                  <a:pt x="147132" y="35535"/>
                  <a:pt x="151219" y="37805"/>
                </a:cubicBezTo>
                <a:cubicBezTo>
                  <a:pt x="156184" y="40563"/>
                  <a:pt x="165395" y="47256"/>
                  <a:pt x="165395" y="47256"/>
                </a:cubicBezTo>
                <a:cubicBezTo>
                  <a:pt x="173701" y="59714"/>
                  <a:pt x="165332" y="50604"/>
                  <a:pt x="179572" y="56707"/>
                </a:cubicBezTo>
                <a:cubicBezTo>
                  <a:pt x="182182" y="57826"/>
                  <a:pt x="184120" y="60162"/>
                  <a:pt x="186660" y="61432"/>
                </a:cubicBezTo>
                <a:cubicBezTo>
                  <a:pt x="188888" y="62546"/>
                  <a:pt x="191386" y="63007"/>
                  <a:pt x="193749" y="63795"/>
                </a:cubicBezTo>
                <a:cubicBezTo>
                  <a:pt x="195324" y="66158"/>
                  <a:pt x="196256" y="69110"/>
                  <a:pt x="198474" y="70884"/>
                </a:cubicBezTo>
                <a:cubicBezTo>
                  <a:pt x="200012" y="72114"/>
                  <a:pt x="214401" y="75456"/>
                  <a:pt x="215014" y="75609"/>
                </a:cubicBezTo>
                <a:cubicBezTo>
                  <a:pt x="218558" y="86242"/>
                  <a:pt x="215801" y="84272"/>
                  <a:pt x="231553" y="87423"/>
                </a:cubicBezTo>
                <a:lnTo>
                  <a:pt x="243367" y="89786"/>
                </a:lnTo>
              </a:path>
            </a:pathLst>
          </a:custGeom>
          <a:noFill/>
          <a:ln w="19050" cap="flat" cmpd="sng" algn="ctr">
            <a:solidFill>
              <a:srgbClr val="90693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705409" y="1662879"/>
            <a:ext cx="94580" cy="98828"/>
          </a:xfrm>
          <a:prstGeom prst="rect">
            <a:avLst/>
          </a:prstGeom>
          <a:solidFill>
            <a:srgbClr val="9B6E6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646911" y="1683724"/>
            <a:ext cx="94580" cy="76191"/>
          </a:xfrm>
          <a:prstGeom prst="rect">
            <a:avLst/>
          </a:prstGeom>
          <a:solidFill>
            <a:srgbClr val="866E6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808090" y="1744036"/>
            <a:ext cx="44164" cy="128474"/>
          </a:xfrm>
          <a:prstGeom prst="rect">
            <a:avLst/>
          </a:prstGeom>
          <a:solidFill>
            <a:srgbClr val="93796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64167" t="61111" r="30416" b="33704"/>
          <a:stretch/>
        </p:blipFill>
        <p:spPr>
          <a:xfrm>
            <a:off x="6036051" y="1580292"/>
            <a:ext cx="157020" cy="10343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 bwMode="auto">
          <a:xfrm>
            <a:off x="5866291" y="1633536"/>
            <a:ext cx="152434" cy="33280"/>
          </a:xfrm>
          <a:prstGeom prst="rect">
            <a:avLst/>
          </a:prstGeom>
          <a:solidFill>
            <a:srgbClr val="AD88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830171" y="1848331"/>
            <a:ext cx="216020" cy="30479"/>
          </a:xfrm>
          <a:prstGeom prst="rect">
            <a:avLst/>
          </a:prstGeom>
          <a:solidFill>
            <a:srgbClr val="B99A7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4" name="Action Button: Custom 33">
            <a:hlinkClick r:id="" action="ppaction://noaction" highlightClick="1"/>
          </p:cNvPr>
          <p:cNvSpPr/>
          <p:nvPr/>
        </p:nvSpPr>
        <p:spPr bwMode="auto">
          <a:xfrm>
            <a:off x="5973775" y="2345255"/>
            <a:ext cx="71117" cy="132364"/>
          </a:xfrm>
          <a:prstGeom prst="actionButtonBlank">
            <a:avLst/>
          </a:prstGeom>
          <a:gradFill flip="none" rotWithShape="1">
            <a:gsLst>
              <a:gs pos="0">
                <a:srgbClr val="B8AA92"/>
              </a:gs>
              <a:gs pos="46000">
                <a:srgbClr val="B8AA92"/>
              </a:gs>
              <a:gs pos="100000">
                <a:srgbClr val="93796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6" name="Action Button: Custom 35">
            <a:hlinkClick r:id="" action="ppaction://noaction" highlightClick="1"/>
          </p:cNvPr>
          <p:cNvSpPr/>
          <p:nvPr/>
        </p:nvSpPr>
        <p:spPr bwMode="auto">
          <a:xfrm>
            <a:off x="6022040" y="2340112"/>
            <a:ext cx="39082" cy="53173"/>
          </a:xfrm>
          <a:prstGeom prst="actionButtonBlank">
            <a:avLst/>
          </a:prstGeom>
          <a:gradFill flip="none" rotWithShape="1">
            <a:gsLst>
              <a:gs pos="0">
                <a:srgbClr val="B8AA92"/>
              </a:gs>
              <a:gs pos="46000">
                <a:srgbClr val="B8AA92"/>
              </a:gs>
              <a:gs pos="100000">
                <a:srgbClr val="93796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140243" y="1515743"/>
            <a:ext cx="1250969" cy="2372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600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   </a:t>
            </a: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Cardiac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   Sensor</a:t>
            </a:r>
          </a:p>
        </p:txBody>
      </p:sp>
      <p:sp>
        <p:nvSpPr>
          <p:cNvPr id="37" name="Freeform 36"/>
          <p:cNvSpPr/>
          <p:nvPr/>
        </p:nvSpPr>
        <p:spPr bwMode="auto">
          <a:xfrm>
            <a:off x="4608689" y="1804106"/>
            <a:ext cx="887264" cy="370652"/>
          </a:xfrm>
          <a:custGeom>
            <a:avLst/>
            <a:gdLst>
              <a:gd name="connsiteX0" fmla="*/ 0 w 1330896"/>
              <a:gd name="connsiteY0" fmla="*/ 73378 h 555978"/>
              <a:gd name="connsiteX1" fmla="*/ 81845 w 1330896"/>
              <a:gd name="connsiteY1" fmla="*/ 375356 h 555978"/>
              <a:gd name="connsiteX2" fmla="*/ 90311 w 1330896"/>
              <a:gd name="connsiteY2" fmla="*/ 383823 h 555978"/>
              <a:gd name="connsiteX3" fmla="*/ 112889 w 1330896"/>
              <a:gd name="connsiteY3" fmla="*/ 412045 h 555978"/>
              <a:gd name="connsiteX4" fmla="*/ 127000 w 1330896"/>
              <a:gd name="connsiteY4" fmla="*/ 426156 h 555978"/>
              <a:gd name="connsiteX5" fmla="*/ 141111 w 1330896"/>
              <a:gd name="connsiteY5" fmla="*/ 445911 h 555978"/>
              <a:gd name="connsiteX6" fmla="*/ 152400 w 1330896"/>
              <a:gd name="connsiteY6" fmla="*/ 448734 h 555978"/>
              <a:gd name="connsiteX7" fmla="*/ 169334 w 1330896"/>
              <a:gd name="connsiteY7" fmla="*/ 465667 h 555978"/>
              <a:gd name="connsiteX8" fmla="*/ 186267 w 1330896"/>
              <a:gd name="connsiteY8" fmla="*/ 471311 h 555978"/>
              <a:gd name="connsiteX9" fmla="*/ 206023 w 1330896"/>
              <a:gd name="connsiteY9" fmla="*/ 482600 h 555978"/>
              <a:gd name="connsiteX10" fmla="*/ 214489 w 1330896"/>
              <a:gd name="connsiteY10" fmla="*/ 488245 h 555978"/>
              <a:gd name="connsiteX11" fmla="*/ 237067 w 1330896"/>
              <a:gd name="connsiteY11" fmla="*/ 491067 h 555978"/>
              <a:gd name="connsiteX12" fmla="*/ 290689 w 1330896"/>
              <a:gd name="connsiteY12" fmla="*/ 496711 h 555978"/>
              <a:gd name="connsiteX13" fmla="*/ 307623 w 1330896"/>
              <a:gd name="connsiteY13" fmla="*/ 499534 h 555978"/>
              <a:gd name="connsiteX14" fmla="*/ 324556 w 1330896"/>
              <a:gd name="connsiteY14" fmla="*/ 505178 h 555978"/>
              <a:gd name="connsiteX15" fmla="*/ 381000 w 1330896"/>
              <a:gd name="connsiteY15" fmla="*/ 502356 h 555978"/>
              <a:gd name="connsiteX16" fmla="*/ 412045 w 1330896"/>
              <a:gd name="connsiteY16" fmla="*/ 499534 h 555978"/>
              <a:gd name="connsiteX17" fmla="*/ 496711 w 1330896"/>
              <a:gd name="connsiteY17" fmla="*/ 493889 h 555978"/>
              <a:gd name="connsiteX18" fmla="*/ 516467 w 1330896"/>
              <a:gd name="connsiteY18" fmla="*/ 491067 h 555978"/>
              <a:gd name="connsiteX19" fmla="*/ 539045 w 1330896"/>
              <a:gd name="connsiteY19" fmla="*/ 488245 h 555978"/>
              <a:gd name="connsiteX20" fmla="*/ 589845 w 1330896"/>
              <a:gd name="connsiteY20" fmla="*/ 479778 h 555978"/>
              <a:gd name="connsiteX21" fmla="*/ 632178 w 1330896"/>
              <a:gd name="connsiteY21" fmla="*/ 476956 h 555978"/>
              <a:gd name="connsiteX22" fmla="*/ 677334 w 1330896"/>
              <a:gd name="connsiteY22" fmla="*/ 468489 h 555978"/>
              <a:gd name="connsiteX23" fmla="*/ 691445 w 1330896"/>
              <a:gd name="connsiteY23" fmla="*/ 460023 h 555978"/>
              <a:gd name="connsiteX24" fmla="*/ 702734 w 1330896"/>
              <a:gd name="connsiteY24" fmla="*/ 457200 h 555978"/>
              <a:gd name="connsiteX25" fmla="*/ 730956 w 1330896"/>
              <a:gd name="connsiteY25" fmla="*/ 448734 h 555978"/>
              <a:gd name="connsiteX26" fmla="*/ 750711 w 1330896"/>
              <a:gd name="connsiteY26" fmla="*/ 445911 h 555978"/>
              <a:gd name="connsiteX27" fmla="*/ 762000 w 1330896"/>
              <a:gd name="connsiteY27" fmla="*/ 443089 h 555978"/>
              <a:gd name="connsiteX28" fmla="*/ 781756 w 1330896"/>
              <a:gd name="connsiteY28" fmla="*/ 440267 h 555978"/>
              <a:gd name="connsiteX29" fmla="*/ 807156 w 1330896"/>
              <a:gd name="connsiteY29" fmla="*/ 431800 h 555978"/>
              <a:gd name="connsiteX30" fmla="*/ 826911 w 1330896"/>
              <a:gd name="connsiteY30" fmla="*/ 426156 h 555978"/>
              <a:gd name="connsiteX31" fmla="*/ 832556 w 1330896"/>
              <a:gd name="connsiteY31" fmla="*/ 431800 h 555978"/>
              <a:gd name="connsiteX32" fmla="*/ 857956 w 1330896"/>
              <a:gd name="connsiteY32" fmla="*/ 440267 h 555978"/>
              <a:gd name="connsiteX33" fmla="*/ 894645 w 1330896"/>
              <a:gd name="connsiteY33" fmla="*/ 462845 h 555978"/>
              <a:gd name="connsiteX34" fmla="*/ 908756 w 1330896"/>
              <a:gd name="connsiteY34" fmla="*/ 479778 h 555978"/>
              <a:gd name="connsiteX35" fmla="*/ 925689 w 1330896"/>
              <a:gd name="connsiteY35" fmla="*/ 496711 h 555978"/>
              <a:gd name="connsiteX36" fmla="*/ 934156 w 1330896"/>
              <a:gd name="connsiteY36" fmla="*/ 510823 h 555978"/>
              <a:gd name="connsiteX37" fmla="*/ 939800 w 1330896"/>
              <a:gd name="connsiteY37" fmla="*/ 519289 h 555978"/>
              <a:gd name="connsiteX38" fmla="*/ 948267 w 1330896"/>
              <a:gd name="connsiteY38" fmla="*/ 522111 h 555978"/>
              <a:gd name="connsiteX39" fmla="*/ 965200 w 1330896"/>
              <a:gd name="connsiteY39" fmla="*/ 536223 h 555978"/>
              <a:gd name="connsiteX40" fmla="*/ 970845 w 1330896"/>
              <a:gd name="connsiteY40" fmla="*/ 541867 h 555978"/>
              <a:gd name="connsiteX41" fmla="*/ 979311 w 1330896"/>
              <a:gd name="connsiteY41" fmla="*/ 547511 h 555978"/>
              <a:gd name="connsiteX42" fmla="*/ 984956 w 1330896"/>
              <a:gd name="connsiteY42" fmla="*/ 553156 h 555978"/>
              <a:gd name="connsiteX43" fmla="*/ 993423 w 1330896"/>
              <a:gd name="connsiteY43" fmla="*/ 555978 h 555978"/>
              <a:gd name="connsiteX44" fmla="*/ 1024467 w 1330896"/>
              <a:gd name="connsiteY44" fmla="*/ 547511 h 555978"/>
              <a:gd name="connsiteX45" fmla="*/ 1035756 w 1330896"/>
              <a:gd name="connsiteY45" fmla="*/ 541867 h 555978"/>
              <a:gd name="connsiteX46" fmla="*/ 1055511 w 1330896"/>
              <a:gd name="connsiteY46" fmla="*/ 530578 h 555978"/>
              <a:gd name="connsiteX47" fmla="*/ 1063978 w 1330896"/>
              <a:gd name="connsiteY47" fmla="*/ 527756 h 555978"/>
              <a:gd name="connsiteX48" fmla="*/ 1086556 w 1330896"/>
              <a:gd name="connsiteY48" fmla="*/ 516467 h 555978"/>
              <a:gd name="connsiteX49" fmla="*/ 1097845 w 1330896"/>
              <a:gd name="connsiteY49" fmla="*/ 510823 h 555978"/>
              <a:gd name="connsiteX50" fmla="*/ 1106311 w 1330896"/>
              <a:gd name="connsiteY50" fmla="*/ 505178 h 555978"/>
              <a:gd name="connsiteX51" fmla="*/ 1114778 w 1330896"/>
              <a:gd name="connsiteY51" fmla="*/ 502356 h 555978"/>
              <a:gd name="connsiteX52" fmla="*/ 1131711 w 1330896"/>
              <a:gd name="connsiteY52" fmla="*/ 491067 h 555978"/>
              <a:gd name="connsiteX53" fmla="*/ 1148645 w 1330896"/>
              <a:gd name="connsiteY53" fmla="*/ 485423 h 555978"/>
              <a:gd name="connsiteX54" fmla="*/ 1162756 w 1330896"/>
              <a:gd name="connsiteY54" fmla="*/ 474134 h 555978"/>
              <a:gd name="connsiteX55" fmla="*/ 1179689 w 1330896"/>
              <a:gd name="connsiteY55" fmla="*/ 468489 h 555978"/>
              <a:gd name="connsiteX56" fmla="*/ 1188156 w 1330896"/>
              <a:gd name="connsiteY56" fmla="*/ 465667 h 555978"/>
              <a:gd name="connsiteX57" fmla="*/ 1207911 w 1330896"/>
              <a:gd name="connsiteY57" fmla="*/ 445911 h 555978"/>
              <a:gd name="connsiteX58" fmla="*/ 1216378 w 1330896"/>
              <a:gd name="connsiteY58" fmla="*/ 443089 h 555978"/>
              <a:gd name="connsiteX59" fmla="*/ 1222023 w 1330896"/>
              <a:gd name="connsiteY59" fmla="*/ 437445 h 555978"/>
              <a:gd name="connsiteX60" fmla="*/ 1230489 w 1330896"/>
              <a:gd name="connsiteY60" fmla="*/ 431800 h 555978"/>
              <a:gd name="connsiteX61" fmla="*/ 1236134 w 1330896"/>
              <a:gd name="connsiteY61" fmla="*/ 423334 h 555978"/>
              <a:gd name="connsiteX62" fmla="*/ 1241778 w 1330896"/>
              <a:gd name="connsiteY62" fmla="*/ 417689 h 555978"/>
              <a:gd name="connsiteX63" fmla="*/ 1253067 w 1330896"/>
              <a:gd name="connsiteY63" fmla="*/ 395111 h 555978"/>
              <a:gd name="connsiteX64" fmla="*/ 1261534 w 1330896"/>
              <a:gd name="connsiteY64" fmla="*/ 364067 h 555978"/>
              <a:gd name="connsiteX65" fmla="*/ 1270000 w 1330896"/>
              <a:gd name="connsiteY65" fmla="*/ 335845 h 555978"/>
              <a:gd name="connsiteX66" fmla="*/ 1275645 w 1330896"/>
              <a:gd name="connsiteY66" fmla="*/ 330200 h 555978"/>
              <a:gd name="connsiteX67" fmla="*/ 1286934 w 1330896"/>
              <a:gd name="connsiteY67" fmla="*/ 318911 h 555978"/>
              <a:gd name="connsiteX68" fmla="*/ 1295400 w 1330896"/>
              <a:gd name="connsiteY68" fmla="*/ 299156 h 555978"/>
              <a:gd name="connsiteX69" fmla="*/ 1301045 w 1330896"/>
              <a:gd name="connsiteY69" fmla="*/ 293511 h 555978"/>
              <a:gd name="connsiteX70" fmla="*/ 1306689 w 1330896"/>
              <a:gd name="connsiteY70" fmla="*/ 256823 h 555978"/>
              <a:gd name="connsiteX71" fmla="*/ 1312334 w 1330896"/>
              <a:gd name="connsiteY71" fmla="*/ 239889 h 555978"/>
              <a:gd name="connsiteX72" fmla="*/ 1323623 w 1330896"/>
              <a:gd name="connsiteY72" fmla="*/ 225778 h 555978"/>
              <a:gd name="connsiteX73" fmla="*/ 1326445 w 1330896"/>
              <a:gd name="connsiteY73" fmla="*/ 155223 h 555978"/>
              <a:gd name="connsiteX74" fmla="*/ 1315156 w 1330896"/>
              <a:gd name="connsiteY74" fmla="*/ 143934 h 555978"/>
              <a:gd name="connsiteX75" fmla="*/ 1295400 w 1330896"/>
              <a:gd name="connsiteY75" fmla="*/ 124178 h 555978"/>
              <a:gd name="connsiteX76" fmla="*/ 1289756 w 1330896"/>
              <a:gd name="connsiteY76" fmla="*/ 110067 h 555978"/>
              <a:gd name="connsiteX77" fmla="*/ 1270000 w 1330896"/>
              <a:gd name="connsiteY77" fmla="*/ 101600 h 555978"/>
              <a:gd name="connsiteX78" fmla="*/ 1261534 w 1330896"/>
              <a:gd name="connsiteY78" fmla="*/ 98778 h 555978"/>
              <a:gd name="connsiteX79" fmla="*/ 1244600 w 1330896"/>
              <a:gd name="connsiteY79" fmla="*/ 90311 h 555978"/>
              <a:gd name="connsiteX80" fmla="*/ 1227667 w 1330896"/>
              <a:gd name="connsiteY80" fmla="*/ 81845 h 555978"/>
              <a:gd name="connsiteX81" fmla="*/ 1202267 w 1330896"/>
              <a:gd name="connsiteY81" fmla="*/ 73378 h 555978"/>
              <a:gd name="connsiteX82" fmla="*/ 1193800 w 1330896"/>
              <a:gd name="connsiteY82" fmla="*/ 64911 h 555978"/>
              <a:gd name="connsiteX83" fmla="*/ 1165578 w 1330896"/>
              <a:gd name="connsiteY83" fmla="*/ 59267 h 555978"/>
              <a:gd name="connsiteX84" fmla="*/ 1080911 w 1330896"/>
              <a:gd name="connsiteY84" fmla="*/ 42334 h 555978"/>
              <a:gd name="connsiteX85" fmla="*/ 976489 w 1330896"/>
              <a:gd name="connsiteY85" fmla="*/ 33867 h 555978"/>
              <a:gd name="connsiteX86" fmla="*/ 968023 w 1330896"/>
              <a:gd name="connsiteY86" fmla="*/ 31045 h 555978"/>
              <a:gd name="connsiteX87" fmla="*/ 928511 w 1330896"/>
              <a:gd name="connsiteY87" fmla="*/ 25400 h 555978"/>
              <a:gd name="connsiteX88" fmla="*/ 908756 w 1330896"/>
              <a:gd name="connsiteY88" fmla="*/ 19756 h 555978"/>
              <a:gd name="connsiteX89" fmla="*/ 843845 w 1330896"/>
              <a:gd name="connsiteY89" fmla="*/ 14111 h 555978"/>
              <a:gd name="connsiteX90" fmla="*/ 824089 w 1330896"/>
              <a:gd name="connsiteY90" fmla="*/ 11289 h 555978"/>
              <a:gd name="connsiteX91" fmla="*/ 795867 w 1330896"/>
              <a:gd name="connsiteY91" fmla="*/ 8467 h 555978"/>
              <a:gd name="connsiteX92" fmla="*/ 784578 w 1330896"/>
              <a:gd name="connsiteY92" fmla="*/ 5645 h 555978"/>
              <a:gd name="connsiteX93" fmla="*/ 773289 w 1330896"/>
              <a:gd name="connsiteY93" fmla="*/ 0 h 555978"/>
              <a:gd name="connsiteX94" fmla="*/ 697089 w 1330896"/>
              <a:gd name="connsiteY94" fmla="*/ 5645 h 555978"/>
              <a:gd name="connsiteX95" fmla="*/ 643467 w 1330896"/>
              <a:gd name="connsiteY95" fmla="*/ 8467 h 555978"/>
              <a:gd name="connsiteX96" fmla="*/ 381000 w 1330896"/>
              <a:gd name="connsiteY96" fmla="*/ 14111 h 555978"/>
              <a:gd name="connsiteX97" fmla="*/ 369711 w 1330896"/>
              <a:gd name="connsiteY97" fmla="*/ 19756 h 555978"/>
              <a:gd name="connsiteX98" fmla="*/ 338667 w 1330896"/>
              <a:gd name="connsiteY98" fmla="*/ 25400 h 555978"/>
              <a:gd name="connsiteX99" fmla="*/ 310445 w 1330896"/>
              <a:gd name="connsiteY99" fmla="*/ 31045 h 555978"/>
              <a:gd name="connsiteX100" fmla="*/ 270934 w 1330896"/>
              <a:gd name="connsiteY100" fmla="*/ 28223 h 555978"/>
              <a:gd name="connsiteX101" fmla="*/ 248356 w 1330896"/>
              <a:gd name="connsiteY101" fmla="*/ 25400 h 555978"/>
              <a:gd name="connsiteX102" fmla="*/ 115711 w 1330896"/>
              <a:gd name="connsiteY102" fmla="*/ 28223 h 555978"/>
              <a:gd name="connsiteX103" fmla="*/ 107245 w 1330896"/>
              <a:gd name="connsiteY103" fmla="*/ 31045 h 555978"/>
              <a:gd name="connsiteX104" fmla="*/ 95956 w 1330896"/>
              <a:gd name="connsiteY104" fmla="*/ 33867 h 555978"/>
              <a:gd name="connsiteX105" fmla="*/ 90311 w 1330896"/>
              <a:gd name="connsiteY105" fmla="*/ 39511 h 555978"/>
              <a:gd name="connsiteX106" fmla="*/ 70556 w 1330896"/>
              <a:gd name="connsiteY106" fmla="*/ 47978 h 555978"/>
              <a:gd name="connsiteX107" fmla="*/ 64911 w 1330896"/>
              <a:gd name="connsiteY107" fmla="*/ 53623 h 555978"/>
              <a:gd name="connsiteX108" fmla="*/ 59267 w 1330896"/>
              <a:gd name="connsiteY108" fmla="*/ 62089 h 555978"/>
              <a:gd name="connsiteX109" fmla="*/ 50800 w 1330896"/>
              <a:gd name="connsiteY109" fmla="*/ 67734 h 555978"/>
              <a:gd name="connsiteX110" fmla="*/ 45156 w 1330896"/>
              <a:gd name="connsiteY110" fmla="*/ 76200 h 555978"/>
              <a:gd name="connsiteX111" fmla="*/ 36689 w 1330896"/>
              <a:gd name="connsiteY111" fmla="*/ 79023 h 555978"/>
              <a:gd name="connsiteX112" fmla="*/ 25400 w 1330896"/>
              <a:gd name="connsiteY112" fmla="*/ 93134 h 555978"/>
              <a:gd name="connsiteX113" fmla="*/ 19756 w 1330896"/>
              <a:gd name="connsiteY113" fmla="*/ 101600 h 555978"/>
              <a:gd name="connsiteX114" fmla="*/ 8467 w 1330896"/>
              <a:gd name="connsiteY114" fmla="*/ 124178 h 555978"/>
              <a:gd name="connsiteX115" fmla="*/ 0 w 1330896"/>
              <a:gd name="connsiteY115" fmla="*/ 124178 h 55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330896" h="555978">
                <a:moveTo>
                  <a:pt x="0" y="73378"/>
                </a:moveTo>
                <a:cubicBezTo>
                  <a:pt x="27282" y="174037"/>
                  <a:pt x="52714" y="275216"/>
                  <a:pt x="81845" y="375356"/>
                </a:cubicBezTo>
                <a:cubicBezTo>
                  <a:pt x="82960" y="379188"/>
                  <a:pt x="87733" y="380776"/>
                  <a:pt x="90311" y="383823"/>
                </a:cubicBezTo>
                <a:cubicBezTo>
                  <a:pt x="98093" y="393020"/>
                  <a:pt x="104370" y="403526"/>
                  <a:pt x="112889" y="412045"/>
                </a:cubicBezTo>
                <a:cubicBezTo>
                  <a:pt x="117593" y="416749"/>
                  <a:pt x="124025" y="420206"/>
                  <a:pt x="127000" y="426156"/>
                </a:cubicBezTo>
                <a:cubicBezTo>
                  <a:pt x="130811" y="433778"/>
                  <a:pt x="133103" y="441335"/>
                  <a:pt x="141111" y="445911"/>
                </a:cubicBezTo>
                <a:cubicBezTo>
                  <a:pt x="144479" y="447836"/>
                  <a:pt x="148637" y="447793"/>
                  <a:pt x="152400" y="448734"/>
                </a:cubicBezTo>
                <a:cubicBezTo>
                  <a:pt x="158045" y="454378"/>
                  <a:pt x="161761" y="463143"/>
                  <a:pt x="169334" y="465667"/>
                </a:cubicBezTo>
                <a:lnTo>
                  <a:pt x="186267" y="471311"/>
                </a:lnTo>
                <a:cubicBezTo>
                  <a:pt x="202354" y="487398"/>
                  <a:pt x="186122" y="474071"/>
                  <a:pt x="206023" y="482600"/>
                </a:cubicBezTo>
                <a:cubicBezTo>
                  <a:pt x="209141" y="483936"/>
                  <a:pt x="211217" y="487353"/>
                  <a:pt x="214489" y="488245"/>
                </a:cubicBezTo>
                <a:cubicBezTo>
                  <a:pt x="221806" y="490241"/>
                  <a:pt x="229529" y="490229"/>
                  <a:pt x="237067" y="491067"/>
                </a:cubicBezTo>
                <a:cubicBezTo>
                  <a:pt x="253478" y="492890"/>
                  <a:pt x="274173" y="494509"/>
                  <a:pt x="290689" y="496711"/>
                </a:cubicBezTo>
                <a:cubicBezTo>
                  <a:pt x="296361" y="497467"/>
                  <a:pt x="302071" y="498146"/>
                  <a:pt x="307623" y="499534"/>
                </a:cubicBezTo>
                <a:cubicBezTo>
                  <a:pt x="313395" y="500977"/>
                  <a:pt x="324556" y="505178"/>
                  <a:pt x="324556" y="505178"/>
                </a:cubicBezTo>
                <a:lnTo>
                  <a:pt x="381000" y="502356"/>
                </a:lnTo>
                <a:cubicBezTo>
                  <a:pt x="391369" y="501687"/>
                  <a:pt x="401682" y="500292"/>
                  <a:pt x="412045" y="499534"/>
                </a:cubicBezTo>
                <a:lnTo>
                  <a:pt x="496711" y="493889"/>
                </a:lnTo>
                <a:lnTo>
                  <a:pt x="516467" y="491067"/>
                </a:lnTo>
                <a:cubicBezTo>
                  <a:pt x="523985" y="490065"/>
                  <a:pt x="531549" y="489398"/>
                  <a:pt x="539045" y="488245"/>
                </a:cubicBezTo>
                <a:cubicBezTo>
                  <a:pt x="556012" y="485635"/>
                  <a:pt x="572716" y="480920"/>
                  <a:pt x="589845" y="479778"/>
                </a:cubicBezTo>
                <a:lnTo>
                  <a:pt x="632178" y="476956"/>
                </a:lnTo>
                <a:cubicBezTo>
                  <a:pt x="647230" y="474134"/>
                  <a:pt x="664202" y="476368"/>
                  <a:pt x="677334" y="468489"/>
                </a:cubicBezTo>
                <a:cubicBezTo>
                  <a:pt x="682038" y="465667"/>
                  <a:pt x="686433" y="462251"/>
                  <a:pt x="691445" y="460023"/>
                </a:cubicBezTo>
                <a:cubicBezTo>
                  <a:pt x="694990" y="458448"/>
                  <a:pt x="699004" y="458266"/>
                  <a:pt x="702734" y="457200"/>
                </a:cubicBezTo>
                <a:cubicBezTo>
                  <a:pt x="712178" y="454502"/>
                  <a:pt x="721396" y="450984"/>
                  <a:pt x="730956" y="448734"/>
                </a:cubicBezTo>
                <a:cubicBezTo>
                  <a:pt x="737431" y="447210"/>
                  <a:pt x="744166" y="447101"/>
                  <a:pt x="750711" y="445911"/>
                </a:cubicBezTo>
                <a:cubicBezTo>
                  <a:pt x="754527" y="445217"/>
                  <a:pt x="758184" y="443783"/>
                  <a:pt x="762000" y="443089"/>
                </a:cubicBezTo>
                <a:cubicBezTo>
                  <a:pt x="768545" y="441899"/>
                  <a:pt x="775211" y="441457"/>
                  <a:pt x="781756" y="440267"/>
                </a:cubicBezTo>
                <a:cubicBezTo>
                  <a:pt x="793999" y="438041"/>
                  <a:pt x="794617" y="436502"/>
                  <a:pt x="807156" y="431800"/>
                </a:cubicBezTo>
                <a:cubicBezTo>
                  <a:pt x="815249" y="428765"/>
                  <a:pt x="818021" y="428378"/>
                  <a:pt x="826911" y="426156"/>
                </a:cubicBezTo>
                <a:cubicBezTo>
                  <a:pt x="828793" y="428037"/>
                  <a:pt x="830110" y="430752"/>
                  <a:pt x="832556" y="431800"/>
                </a:cubicBezTo>
                <a:cubicBezTo>
                  <a:pt x="862128" y="444474"/>
                  <a:pt x="832434" y="424562"/>
                  <a:pt x="857956" y="440267"/>
                </a:cubicBezTo>
                <a:cubicBezTo>
                  <a:pt x="899711" y="465962"/>
                  <a:pt x="868940" y="449991"/>
                  <a:pt x="894645" y="462845"/>
                </a:cubicBezTo>
                <a:cubicBezTo>
                  <a:pt x="899349" y="468489"/>
                  <a:pt x="903561" y="474583"/>
                  <a:pt x="908756" y="479778"/>
                </a:cubicBezTo>
                <a:cubicBezTo>
                  <a:pt x="929759" y="500781"/>
                  <a:pt x="912388" y="476760"/>
                  <a:pt x="925689" y="496711"/>
                </a:cubicBezTo>
                <a:cubicBezTo>
                  <a:pt x="930590" y="511414"/>
                  <a:pt x="925301" y="499754"/>
                  <a:pt x="934156" y="510823"/>
                </a:cubicBezTo>
                <a:cubicBezTo>
                  <a:pt x="936275" y="513471"/>
                  <a:pt x="937152" y="517170"/>
                  <a:pt x="939800" y="519289"/>
                </a:cubicBezTo>
                <a:cubicBezTo>
                  <a:pt x="942123" y="521147"/>
                  <a:pt x="945445" y="521170"/>
                  <a:pt x="948267" y="522111"/>
                </a:cubicBezTo>
                <a:cubicBezTo>
                  <a:pt x="968373" y="542217"/>
                  <a:pt x="945561" y="520511"/>
                  <a:pt x="965200" y="536223"/>
                </a:cubicBezTo>
                <a:cubicBezTo>
                  <a:pt x="967278" y="537885"/>
                  <a:pt x="968767" y="540205"/>
                  <a:pt x="970845" y="541867"/>
                </a:cubicBezTo>
                <a:cubicBezTo>
                  <a:pt x="973493" y="543986"/>
                  <a:pt x="976663" y="545392"/>
                  <a:pt x="979311" y="547511"/>
                </a:cubicBezTo>
                <a:cubicBezTo>
                  <a:pt x="981389" y="549173"/>
                  <a:pt x="982674" y="551787"/>
                  <a:pt x="984956" y="553156"/>
                </a:cubicBezTo>
                <a:cubicBezTo>
                  <a:pt x="987507" y="554687"/>
                  <a:pt x="990601" y="555037"/>
                  <a:pt x="993423" y="555978"/>
                </a:cubicBezTo>
                <a:cubicBezTo>
                  <a:pt x="1003750" y="553913"/>
                  <a:pt x="1014914" y="552287"/>
                  <a:pt x="1024467" y="547511"/>
                </a:cubicBezTo>
                <a:cubicBezTo>
                  <a:pt x="1028230" y="545630"/>
                  <a:pt x="1032103" y="543954"/>
                  <a:pt x="1035756" y="541867"/>
                </a:cubicBezTo>
                <a:cubicBezTo>
                  <a:pt x="1049923" y="533772"/>
                  <a:pt x="1038461" y="537886"/>
                  <a:pt x="1055511" y="530578"/>
                </a:cubicBezTo>
                <a:cubicBezTo>
                  <a:pt x="1058245" y="529406"/>
                  <a:pt x="1061156" y="528697"/>
                  <a:pt x="1063978" y="527756"/>
                </a:cubicBezTo>
                <a:cubicBezTo>
                  <a:pt x="1076730" y="515004"/>
                  <a:pt x="1060614" y="529437"/>
                  <a:pt x="1086556" y="516467"/>
                </a:cubicBezTo>
                <a:cubicBezTo>
                  <a:pt x="1090319" y="514586"/>
                  <a:pt x="1094192" y="512910"/>
                  <a:pt x="1097845" y="510823"/>
                </a:cubicBezTo>
                <a:cubicBezTo>
                  <a:pt x="1100790" y="509140"/>
                  <a:pt x="1103277" y="506695"/>
                  <a:pt x="1106311" y="505178"/>
                </a:cubicBezTo>
                <a:cubicBezTo>
                  <a:pt x="1108972" y="503847"/>
                  <a:pt x="1111956" y="503297"/>
                  <a:pt x="1114778" y="502356"/>
                </a:cubicBezTo>
                <a:cubicBezTo>
                  <a:pt x="1120422" y="498593"/>
                  <a:pt x="1125275" y="493212"/>
                  <a:pt x="1131711" y="491067"/>
                </a:cubicBezTo>
                <a:lnTo>
                  <a:pt x="1148645" y="485423"/>
                </a:lnTo>
                <a:cubicBezTo>
                  <a:pt x="1153338" y="480729"/>
                  <a:pt x="1156344" y="476984"/>
                  <a:pt x="1162756" y="474134"/>
                </a:cubicBezTo>
                <a:cubicBezTo>
                  <a:pt x="1168193" y="471718"/>
                  <a:pt x="1174045" y="470371"/>
                  <a:pt x="1179689" y="468489"/>
                </a:cubicBezTo>
                <a:lnTo>
                  <a:pt x="1188156" y="465667"/>
                </a:lnTo>
                <a:cubicBezTo>
                  <a:pt x="1195916" y="455321"/>
                  <a:pt x="1196389" y="452495"/>
                  <a:pt x="1207911" y="445911"/>
                </a:cubicBezTo>
                <a:cubicBezTo>
                  <a:pt x="1210494" y="444435"/>
                  <a:pt x="1213556" y="444030"/>
                  <a:pt x="1216378" y="443089"/>
                </a:cubicBezTo>
                <a:cubicBezTo>
                  <a:pt x="1218260" y="441208"/>
                  <a:pt x="1219945" y="439107"/>
                  <a:pt x="1222023" y="437445"/>
                </a:cubicBezTo>
                <a:cubicBezTo>
                  <a:pt x="1224672" y="435326"/>
                  <a:pt x="1228091" y="434198"/>
                  <a:pt x="1230489" y="431800"/>
                </a:cubicBezTo>
                <a:cubicBezTo>
                  <a:pt x="1232887" y="429402"/>
                  <a:pt x="1234015" y="425983"/>
                  <a:pt x="1236134" y="423334"/>
                </a:cubicBezTo>
                <a:cubicBezTo>
                  <a:pt x="1237796" y="421256"/>
                  <a:pt x="1239897" y="419571"/>
                  <a:pt x="1241778" y="417689"/>
                </a:cubicBezTo>
                <a:cubicBezTo>
                  <a:pt x="1248265" y="398232"/>
                  <a:pt x="1243216" y="404963"/>
                  <a:pt x="1253067" y="395111"/>
                </a:cubicBezTo>
                <a:cubicBezTo>
                  <a:pt x="1258342" y="379287"/>
                  <a:pt x="1255169" y="389526"/>
                  <a:pt x="1261534" y="364067"/>
                </a:cubicBezTo>
                <a:cubicBezTo>
                  <a:pt x="1262813" y="358951"/>
                  <a:pt x="1267709" y="338136"/>
                  <a:pt x="1270000" y="335845"/>
                </a:cubicBezTo>
                <a:lnTo>
                  <a:pt x="1275645" y="330200"/>
                </a:lnTo>
                <a:cubicBezTo>
                  <a:pt x="1283170" y="307626"/>
                  <a:pt x="1271883" y="333962"/>
                  <a:pt x="1286934" y="318911"/>
                </a:cubicBezTo>
                <a:cubicBezTo>
                  <a:pt x="1295192" y="310653"/>
                  <a:pt x="1290340" y="307590"/>
                  <a:pt x="1295400" y="299156"/>
                </a:cubicBezTo>
                <a:cubicBezTo>
                  <a:pt x="1296769" y="296874"/>
                  <a:pt x="1299163" y="295393"/>
                  <a:pt x="1301045" y="293511"/>
                </a:cubicBezTo>
                <a:cubicBezTo>
                  <a:pt x="1303032" y="275626"/>
                  <a:pt x="1302376" y="271199"/>
                  <a:pt x="1306689" y="256823"/>
                </a:cubicBezTo>
                <a:cubicBezTo>
                  <a:pt x="1308399" y="251124"/>
                  <a:pt x="1309034" y="244840"/>
                  <a:pt x="1312334" y="239889"/>
                </a:cubicBezTo>
                <a:cubicBezTo>
                  <a:pt x="1319454" y="229209"/>
                  <a:pt x="1315580" y="233821"/>
                  <a:pt x="1323623" y="225778"/>
                </a:cubicBezTo>
                <a:cubicBezTo>
                  <a:pt x="1334331" y="193651"/>
                  <a:pt x="1331371" y="209412"/>
                  <a:pt x="1326445" y="155223"/>
                </a:cubicBezTo>
                <a:cubicBezTo>
                  <a:pt x="1325504" y="144874"/>
                  <a:pt x="1323623" y="146756"/>
                  <a:pt x="1315156" y="143934"/>
                </a:cubicBezTo>
                <a:cubicBezTo>
                  <a:pt x="1302217" y="124525"/>
                  <a:pt x="1310303" y="129145"/>
                  <a:pt x="1295400" y="124178"/>
                </a:cubicBezTo>
                <a:cubicBezTo>
                  <a:pt x="1293519" y="119474"/>
                  <a:pt x="1292701" y="114189"/>
                  <a:pt x="1289756" y="110067"/>
                </a:cubicBezTo>
                <a:cubicBezTo>
                  <a:pt x="1285351" y="103899"/>
                  <a:pt x="1276244" y="103384"/>
                  <a:pt x="1270000" y="101600"/>
                </a:cubicBezTo>
                <a:cubicBezTo>
                  <a:pt x="1267140" y="100783"/>
                  <a:pt x="1264356" y="99719"/>
                  <a:pt x="1261534" y="98778"/>
                </a:cubicBezTo>
                <a:cubicBezTo>
                  <a:pt x="1250767" y="88013"/>
                  <a:pt x="1261938" y="97246"/>
                  <a:pt x="1244600" y="90311"/>
                </a:cubicBezTo>
                <a:cubicBezTo>
                  <a:pt x="1238741" y="87967"/>
                  <a:pt x="1233526" y="84189"/>
                  <a:pt x="1227667" y="81845"/>
                </a:cubicBezTo>
                <a:cubicBezTo>
                  <a:pt x="1219381" y="78530"/>
                  <a:pt x="1210734" y="76200"/>
                  <a:pt x="1202267" y="73378"/>
                </a:cubicBezTo>
                <a:cubicBezTo>
                  <a:pt x="1199445" y="70556"/>
                  <a:pt x="1197266" y="66891"/>
                  <a:pt x="1193800" y="64911"/>
                </a:cubicBezTo>
                <a:cubicBezTo>
                  <a:pt x="1190202" y="62855"/>
                  <a:pt x="1166801" y="59549"/>
                  <a:pt x="1165578" y="59267"/>
                </a:cubicBezTo>
                <a:cubicBezTo>
                  <a:pt x="1090312" y="41898"/>
                  <a:pt x="1133136" y="47556"/>
                  <a:pt x="1080911" y="42334"/>
                </a:cubicBezTo>
                <a:cubicBezTo>
                  <a:pt x="1028048" y="29116"/>
                  <a:pt x="1079471" y="40303"/>
                  <a:pt x="976489" y="33867"/>
                </a:cubicBezTo>
                <a:cubicBezTo>
                  <a:pt x="973520" y="33681"/>
                  <a:pt x="970950" y="31577"/>
                  <a:pt x="968023" y="31045"/>
                </a:cubicBezTo>
                <a:cubicBezTo>
                  <a:pt x="949321" y="27645"/>
                  <a:pt x="945718" y="29371"/>
                  <a:pt x="928511" y="25400"/>
                </a:cubicBezTo>
                <a:cubicBezTo>
                  <a:pt x="921838" y="23860"/>
                  <a:pt x="915487" y="21018"/>
                  <a:pt x="908756" y="19756"/>
                </a:cubicBezTo>
                <a:cubicBezTo>
                  <a:pt x="894143" y="17016"/>
                  <a:pt x="854793" y="15154"/>
                  <a:pt x="843845" y="14111"/>
                </a:cubicBezTo>
                <a:cubicBezTo>
                  <a:pt x="837223" y="13480"/>
                  <a:pt x="830696" y="12066"/>
                  <a:pt x="824089" y="11289"/>
                </a:cubicBezTo>
                <a:cubicBezTo>
                  <a:pt x="814699" y="10184"/>
                  <a:pt x="805274" y="9408"/>
                  <a:pt x="795867" y="8467"/>
                </a:cubicBezTo>
                <a:cubicBezTo>
                  <a:pt x="792104" y="7526"/>
                  <a:pt x="788210" y="7007"/>
                  <a:pt x="784578" y="5645"/>
                </a:cubicBezTo>
                <a:cubicBezTo>
                  <a:pt x="780639" y="4168"/>
                  <a:pt x="777496" y="0"/>
                  <a:pt x="773289" y="0"/>
                </a:cubicBezTo>
                <a:cubicBezTo>
                  <a:pt x="747819" y="0"/>
                  <a:pt x="722505" y="3987"/>
                  <a:pt x="697089" y="5645"/>
                </a:cubicBezTo>
                <a:cubicBezTo>
                  <a:pt x="679228" y="6810"/>
                  <a:pt x="661341" y="7526"/>
                  <a:pt x="643467" y="8467"/>
                </a:cubicBezTo>
                <a:cubicBezTo>
                  <a:pt x="554049" y="38270"/>
                  <a:pt x="655715" y="5343"/>
                  <a:pt x="381000" y="14111"/>
                </a:cubicBezTo>
                <a:cubicBezTo>
                  <a:pt x="376795" y="14245"/>
                  <a:pt x="373776" y="18672"/>
                  <a:pt x="369711" y="19756"/>
                </a:cubicBezTo>
                <a:cubicBezTo>
                  <a:pt x="359549" y="22466"/>
                  <a:pt x="348999" y="23432"/>
                  <a:pt x="338667" y="25400"/>
                </a:cubicBezTo>
                <a:lnTo>
                  <a:pt x="310445" y="31045"/>
                </a:lnTo>
                <a:lnTo>
                  <a:pt x="270934" y="28223"/>
                </a:lnTo>
                <a:cubicBezTo>
                  <a:pt x="263381" y="27536"/>
                  <a:pt x="255941" y="25400"/>
                  <a:pt x="248356" y="25400"/>
                </a:cubicBezTo>
                <a:cubicBezTo>
                  <a:pt x="204131" y="25400"/>
                  <a:pt x="159926" y="27282"/>
                  <a:pt x="115711" y="28223"/>
                </a:cubicBezTo>
                <a:cubicBezTo>
                  <a:pt x="112889" y="29164"/>
                  <a:pt x="110105" y="30228"/>
                  <a:pt x="107245" y="31045"/>
                </a:cubicBezTo>
                <a:cubicBezTo>
                  <a:pt x="103515" y="32111"/>
                  <a:pt x="99425" y="32133"/>
                  <a:pt x="95956" y="33867"/>
                </a:cubicBezTo>
                <a:cubicBezTo>
                  <a:pt x="93576" y="35057"/>
                  <a:pt x="92525" y="38035"/>
                  <a:pt x="90311" y="39511"/>
                </a:cubicBezTo>
                <a:cubicBezTo>
                  <a:pt x="83332" y="44163"/>
                  <a:pt x="78085" y="45469"/>
                  <a:pt x="70556" y="47978"/>
                </a:cubicBezTo>
                <a:cubicBezTo>
                  <a:pt x="68674" y="49860"/>
                  <a:pt x="66573" y="51545"/>
                  <a:pt x="64911" y="53623"/>
                </a:cubicBezTo>
                <a:cubicBezTo>
                  <a:pt x="62792" y="56271"/>
                  <a:pt x="61665" y="59691"/>
                  <a:pt x="59267" y="62089"/>
                </a:cubicBezTo>
                <a:cubicBezTo>
                  <a:pt x="56868" y="64488"/>
                  <a:pt x="53622" y="65852"/>
                  <a:pt x="50800" y="67734"/>
                </a:cubicBezTo>
                <a:cubicBezTo>
                  <a:pt x="48919" y="70556"/>
                  <a:pt x="47804" y="74081"/>
                  <a:pt x="45156" y="76200"/>
                </a:cubicBezTo>
                <a:cubicBezTo>
                  <a:pt x="42833" y="78059"/>
                  <a:pt x="38548" y="76700"/>
                  <a:pt x="36689" y="79023"/>
                </a:cubicBezTo>
                <a:cubicBezTo>
                  <a:pt x="22514" y="96742"/>
                  <a:pt x="45702" y="86365"/>
                  <a:pt x="25400" y="93134"/>
                </a:cubicBezTo>
                <a:cubicBezTo>
                  <a:pt x="23519" y="95956"/>
                  <a:pt x="20828" y="98382"/>
                  <a:pt x="19756" y="101600"/>
                </a:cubicBezTo>
                <a:cubicBezTo>
                  <a:pt x="15363" y="114779"/>
                  <a:pt x="22296" y="119569"/>
                  <a:pt x="8467" y="124178"/>
                </a:cubicBezTo>
                <a:cubicBezTo>
                  <a:pt x="5789" y="125070"/>
                  <a:pt x="2822" y="124178"/>
                  <a:pt x="0" y="124178"/>
                </a:cubicBez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4242000" y="1935750"/>
            <a:ext cx="1606717" cy="15729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 Blood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Pressure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Sensor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4610953" y="3154140"/>
            <a:ext cx="1034525" cy="372292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927600" y="4431023"/>
            <a:ext cx="777809" cy="2743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368801" y="4132650"/>
            <a:ext cx="1854023" cy="2185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067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</a:t>
            </a: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Accelerometer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Position Sensor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6511759" y="3154139"/>
            <a:ext cx="752642" cy="2812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7315200" y="1437617"/>
            <a:ext cx="558800" cy="3664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 rot="3277270">
            <a:off x="7254779" y="1433390"/>
            <a:ext cx="265652" cy="3731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 bwMode="auto">
          <a:xfrm>
            <a:off x="6729842" y="1060441"/>
            <a:ext cx="485987" cy="629990"/>
          </a:xfrm>
          <a:prstGeom prst="actionButtonBlank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385126" y="1113341"/>
            <a:ext cx="609600" cy="4521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6" name="Curved Left Arrow 15"/>
          <p:cNvSpPr/>
          <p:nvPr/>
        </p:nvSpPr>
        <p:spPr bwMode="auto">
          <a:xfrm rot="7749851" flipH="1">
            <a:off x="6519533" y="870186"/>
            <a:ext cx="535656" cy="1019921"/>
          </a:xfrm>
          <a:prstGeom prst="curved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625381" y="1501821"/>
            <a:ext cx="1351905" cy="2185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54000">
              <a:srgbClr val="FF6415"/>
            </a:glow>
          </a:effectLst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200"/>
              </a:lnSpc>
            </a:pPr>
            <a:r>
              <a:rPr lang="en-US" sz="1533" spc="-33" dirty="0">
                <a:solidFill>
                  <a:srgbClr val="333333"/>
                </a:solidFill>
                <a:effectLst>
                  <a:glow rad="139700">
                    <a:srgbClr val="FF9900">
                      <a:alpha val="40000"/>
                    </a:srgbClr>
                  </a:glow>
                </a:effectLst>
                <a:latin typeface="Bell Gothic Std Light"/>
              </a:rPr>
              <a:t>Smartphone</a:t>
            </a:r>
          </a:p>
          <a:p>
            <a:pPr marL="229661" algn="ctr" defTabSz="570449" eaLnBrk="1" hangingPunct="1">
              <a:lnSpc>
                <a:spcPts val="1200"/>
              </a:lnSpc>
            </a:pPr>
            <a:r>
              <a:rPr lang="en-US" sz="1533" spc="-33" dirty="0">
                <a:solidFill>
                  <a:srgbClr val="333333"/>
                </a:solidFill>
                <a:effectLst>
                  <a:glow rad="139700">
                    <a:srgbClr val="FF9900">
                      <a:alpha val="40000"/>
                    </a:srgbClr>
                  </a:glow>
                </a:effectLst>
                <a:latin typeface="Bell Gothic Std Light"/>
              </a:rPr>
              <a:t> Hub  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5588000" y="1110667"/>
            <a:ext cx="2389286" cy="1845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54000">
              <a:srgbClr val="FF6415"/>
            </a:glow>
          </a:effectLst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200"/>
              </a:lnSpc>
            </a:pPr>
            <a:r>
              <a:rPr lang="en-US" sz="1200" spc="-33" dirty="0">
                <a:solidFill>
                  <a:srgbClr val="333333"/>
                </a:solidFill>
                <a:effectLst>
                  <a:glow rad="101600">
                    <a:srgbClr val="FE8C00"/>
                  </a:glow>
                </a:effectLst>
                <a:latin typeface="Bell Gothic Std Light"/>
              </a:rPr>
              <a:t>                   </a:t>
            </a:r>
            <a:r>
              <a:rPr lang="en-US" sz="1533" spc="-33" dirty="0">
                <a:solidFill>
                  <a:srgbClr val="333333"/>
                </a:solidFill>
                <a:effectLst>
                  <a:glow rad="139700">
                    <a:srgbClr val="FF9900">
                      <a:alpha val="40000"/>
                    </a:srgbClr>
                  </a:glow>
                </a:effectLst>
                <a:latin typeface="Bell Gothic Std Light"/>
              </a:rPr>
              <a:t>Data &amp; Info</a:t>
            </a:r>
          </a:p>
        </p:txBody>
      </p:sp>
      <p:sp>
        <p:nvSpPr>
          <p:cNvPr id="23" name="Oval 22"/>
          <p:cNvSpPr/>
          <p:nvPr/>
        </p:nvSpPr>
        <p:spPr bwMode="auto">
          <a:xfrm rot="20825907">
            <a:off x="5435309" y="2980819"/>
            <a:ext cx="95031" cy="151658"/>
          </a:xfrm>
          <a:prstGeom prst="ellipse">
            <a:avLst/>
          </a:prstGeom>
          <a:noFill/>
          <a:ln w="6350" cap="flat" cmpd="sng" algn="ctr">
            <a:solidFill>
              <a:srgbClr val="CCFF2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 b="0" dirty="0">
              <a:latin typeface="Arial" charset="0"/>
              <a:cs typeface="Arial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395278" y="3000615"/>
            <a:ext cx="1196632" cy="2185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/>
                  </a:glow>
                </a:effectLst>
                <a:latin typeface="Bell Gothic Std Light"/>
              </a:rPr>
              <a:t>Pulse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/>
                  </a:glow>
                </a:effectLst>
                <a:latin typeface="Bell Gothic Std Light"/>
              </a:rPr>
              <a:t>Oximeter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6258935" y="3084912"/>
            <a:ext cx="1196632" cy="2185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/>
                  </a:glow>
                </a:effectLst>
                <a:latin typeface="Bell Gothic Std Light"/>
              </a:rPr>
              <a:t>EMG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/>
                  </a:glow>
                </a:effectLst>
                <a:latin typeface="Bell Gothic Std Light"/>
              </a:rPr>
              <a:t>  Sensor</a:t>
            </a:r>
          </a:p>
        </p:txBody>
      </p:sp>
      <p:sp>
        <p:nvSpPr>
          <p:cNvPr id="25" name="Action Button: Custom 24">
            <a:hlinkClick r:id="" action="ppaction://noaction" highlightClick="1"/>
          </p:cNvPr>
          <p:cNvSpPr/>
          <p:nvPr/>
        </p:nvSpPr>
        <p:spPr bwMode="auto">
          <a:xfrm>
            <a:off x="5967650" y="2286703"/>
            <a:ext cx="161056" cy="333737"/>
          </a:xfrm>
          <a:prstGeom prst="actionButtonBlank">
            <a:avLst/>
          </a:prstGeom>
          <a:solidFill>
            <a:srgbClr val="816248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52" name="Action Button: Custom 51">
            <a:hlinkClick r:id="" action="ppaction://noaction" highlightClick="1"/>
          </p:cNvPr>
          <p:cNvSpPr/>
          <p:nvPr/>
        </p:nvSpPr>
        <p:spPr bwMode="auto">
          <a:xfrm>
            <a:off x="6000447" y="2492598"/>
            <a:ext cx="114115" cy="134231"/>
          </a:xfrm>
          <a:prstGeom prst="actionButtonBlank">
            <a:avLst/>
          </a:prstGeom>
          <a:solidFill>
            <a:srgbClr val="816248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53" name="Action Button: Custom 52">
            <a:hlinkClick r:id="" action="ppaction://noaction" highlightClick="1"/>
          </p:cNvPr>
          <p:cNvSpPr/>
          <p:nvPr/>
        </p:nvSpPr>
        <p:spPr bwMode="auto">
          <a:xfrm rot="2295919">
            <a:off x="5948756" y="2506567"/>
            <a:ext cx="82243" cy="99047"/>
          </a:xfrm>
          <a:prstGeom prst="actionButtonBlank">
            <a:avLst/>
          </a:prstGeom>
          <a:solidFill>
            <a:srgbClr val="816248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5" name="Action Button: Custom 34">
            <a:hlinkClick r:id="" action="ppaction://noaction" highlightClick="1"/>
          </p:cNvPr>
          <p:cNvSpPr/>
          <p:nvPr/>
        </p:nvSpPr>
        <p:spPr bwMode="auto">
          <a:xfrm>
            <a:off x="6036051" y="2495174"/>
            <a:ext cx="805310" cy="174156"/>
          </a:xfrm>
          <a:prstGeom prst="actionButtonBlank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9" name="Action Button: Custom 38">
            <a:hlinkClick r:id="" action="ppaction://noaction" highlightClick="1"/>
          </p:cNvPr>
          <p:cNvSpPr/>
          <p:nvPr/>
        </p:nvSpPr>
        <p:spPr bwMode="auto">
          <a:xfrm>
            <a:off x="6503028" y="2168782"/>
            <a:ext cx="580349" cy="149732"/>
          </a:xfrm>
          <a:prstGeom prst="actionButtonBlank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350507" y="2133138"/>
            <a:ext cx="2151707" cy="2185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 Continuous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Glucose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Monitor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90836" y="1047750"/>
            <a:ext cx="3518615" cy="37695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8" name="Picture 4" descr="Image result for bri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181" y="896532"/>
            <a:ext cx="4255497" cy="424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 bwMode="auto">
          <a:xfrm rot="510430">
            <a:off x="3539398" y="1522083"/>
            <a:ext cx="1747415" cy="4432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63500" dir="2700000" algn="ctr" rotWithShape="0">
              <a:schemeClr val="bg1">
                <a:alpha val="94000"/>
              </a:schemeClr>
            </a:outerShdw>
          </a:effectLst>
          <a:scene3d>
            <a:camera prst="perspectiveLeft"/>
            <a:lightRig rig="threePt" dir="t"/>
          </a:scene3d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r>
              <a:rPr lang="en-US" sz="2467" dirty="0">
                <a:latin typeface="Arial" charset="0"/>
                <a:cs typeface="Arial" charset="0"/>
              </a:rPr>
              <a:t>SENSOR</a:t>
            </a:r>
          </a:p>
        </p:txBody>
      </p:sp>
      <p:sp>
        <p:nvSpPr>
          <p:cNvPr id="54" name="Rectangle 53"/>
          <p:cNvSpPr/>
          <p:nvPr/>
        </p:nvSpPr>
        <p:spPr bwMode="auto">
          <a:xfrm rot="448713">
            <a:off x="3059273" y="3564714"/>
            <a:ext cx="2741093" cy="4432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ctr" rotWithShape="0">
              <a:schemeClr val="bg1">
                <a:alpha val="94000"/>
              </a:schemeClr>
            </a:outerShdw>
          </a:effectLst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r>
              <a:rPr lang="en-US" sz="2467" dirty="0">
                <a:latin typeface="Arial" charset="0"/>
                <a:cs typeface="Arial" charset="0"/>
              </a:rPr>
              <a:t>EFFECTOR</a:t>
            </a:r>
          </a:p>
        </p:txBody>
      </p:sp>
    </p:spTree>
    <p:extLst>
      <p:ext uri="{BB962C8B-B14F-4D97-AF65-F5344CB8AC3E}">
        <p14:creationId xmlns:p14="http://schemas.microsoft.com/office/powerpoint/2010/main" val="529034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1055" y="297565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Rectangle 1"/>
          <p:cNvSpPr/>
          <p:nvPr/>
        </p:nvSpPr>
        <p:spPr>
          <a:xfrm rot="2528815">
            <a:off x="7577835" y="2482671"/>
            <a:ext cx="784588" cy="874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8" name="Picture 4" descr="Image result for bri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677" y="1424268"/>
            <a:ext cx="3151614" cy="341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 bwMode="auto">
          <a:xfrm>
            <a:off x="5973775" y="2345255"/>
            <a:ext cx="377597" cy="236944"/>
          </a:xfrm>
          <a:prstGeom prst="rect">
            <a:avLst/>
          </a:prstGeom>
          <a:gradFill flip="none" rotWithShape="1">
            <a:gsLst>
              <a:gs pos="0">
                <a:srgbClr val="D2BDB8"/>
              </a:gs>
              <a:gs pos="37000">
                <a:srgbClr val="D2BDB8"/>
              </a:gs>
              <a:gs pos="100000">
                <a:srgbClr val="BB9C95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325276" y="2340279"/>
            <a:ext cx="78396" cy="220321"/>
          </a:xfrm>
          <a:custGeom>
            <a:avLst/>
            <a:gdLst>
              <a:gd name="connsiteX0" fmla="*/ 50687 w 117594"/>
              <a:gd name="connsiteY0" fmla="*/ 26357 h 330481"/>
              <a:gd name="connsiteX1" fmla="*/ 87182 w 117594"/>
              <a:gd name="connsiteY1" fmla="*/ 32439 h 330481"/>
              <a:gd name="connsiteX2" fmla="*/ 91237 w 117594"/>
              <a:gd name="connsiteY2" fmla="*/ 38522 h 330481"/>
              <a:gd name="connsiteX3" fmla="*/ 95292 w 117594"/>
              <a:gd name="connsiteY3" fmla="*/ 50687 h 330481"/>
              <a:gd name="connsiteX4" fmla="*/ 91237 w 117594"/>
              <a:gd name="connsiteY4" fmla="*/ 103402 h 330481"/>
              <a:gd name="connsiteX5" fmla="*/ 93264 w 117594"/>
              <a:gd name="connsiteY5" fmla="*/ 194639 h 330481"/>
              <a:gd name="connsiteX6" fmla="*/ 95292 w 117594"/>
              <a:gd name="connsiteY6" fmla="*/ 200722 h 330481"/>
              <a:gd name="connsiteX7" fmla="*/ 99347 w 117594"/>
              <a:gd name="connsiteY7" fmla="*/ 218969 h 330481"/>
              <a:gd name="connsiteX8" fmla="*/ 101374 w 117594"/>
              <a:gd name="connsiteY8" fmla="*/ 225051 h 330481"/>
              <a:gd name="connsiteX9" fmla="*/ 103402 w 117594"/>
              <a:gd name="connsiteY9" fmla="*/ 239244 h 330481"/>
              <a:gd name="connsiteX10" fmla="*/ 109484 w 117594"/>
              <a:gd name="connsiteY10" fmla="*/ 241271 h 330481"/>
              <a:gd name="connsiteX11" fmla="*/ 113539 w 117594"/>
              <a:gd name="connsiteY11" fmla="*/ 261546 h 330481"/>
              <a:gd name="connsiteX12" fmla="*/ 117594 w 117594"/>
              <a:gd name="connsiteY12" fmla="*/ 302096 h 330481"/>
              <a:gd name="connsiteX13" fmla="*/ 115567 w 117594"/>
              <a:gd name="connsiteY13" fmla="*/ 320344 h 330481"/>
              <a:gd name="connsiteX14" fmla="*/ 109484 w 117594"/>
              <a:gd name="connsiteY14" fmla="*/ 322371 h 330481"/>
              <a:gd name="connsiteX15" fmla="*/ 103402 w 117594"/>
              <a:gd name="connsiteY15" fmla="*/ 326426 h 330481"/>
              <a:gd name="connsiteX16" fmla="*/ 95292 w 117594"/>
              <a:gd name="connsiteY16" fmla="*/ 328454 h 330481"/>
              <a:gd name="connsiteX17" fmla="*/ 89210 w 117594"/>
              <a:gd name="connsiteY17" fmla="*/ 330481 h 330481"/>
              <a:gd name="connsiteX18" fmla="*/ 22302 w 117594"/>
              <a:gd name="connsiteY18" fmla="*/ 328454 h 330481"/>
              <a:gd name="connsiteX19" fmla="*/ 14192 w 117594"/>
              <a:gd name="connsiteY19" fmla="*/ 320344 h 330481"/>
              <a:gd name="connsiteX20" fmla="*/ 6082 w 117594"/>
              <a:gd name="connsiteY20" fmla="*/ 308179 h 330481"/>
              <a:gd name="connsiteX21" fmla="*/ 0 w 117594"/>
              <a:gd name="connsiteY21" fmla="*/ 277766 h 330481"/>
              <a:gd name="connsiteX22" fmla="*/ 4055 w 117594"/>
              <a:gd name="connsiteY22" fmla="*/ 79072 h 330481"/>
              <a:gd name="connsiteX23" fmla="*/ 10137 w 117594"/>
              <a:gd name="connsiteY23" fmla="*/ 24330 h 330481"/>
              <a:gd name="connsiteX24" fmla="*/ 20275 w 117594"/>
              <a:gd name="connsiteY24" fmla="*/ 6082 h 330481"/>
              <a:gd name="connsiteX25" fmla="*/ 24330 w 117594"/>
              <a:gd name="connsiteY25" fmla="*/ 0 h 330481"/>
              <a:gd name="connsiteX26" fmla="*/ 50687 w 117594"/>
              <a:gd name="connsiteY26" fmla="*/ 2027 h 330481"/>
              <a:gd name="connsiteX27" fmla="*/ 58797 w 117594"/>
              <a:gd name="connsiteY27" fmla="*/ 16220 h 330481"/>
              <a:gd name="connsiteX28" fmla="*/ 62852 w 117594"/>
              <a:gd name="connsiteY28" fmla="*/ 30412 h 330481"/>
              <a:gd name="connsiteX29" fmla="*/ 50687 w 117594"/>
              <a:gd name="connsiteY29" fmla="*/ 26357 h 33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7594" h="330481">
                <a:moveTo>
                  <a:pt x="50687" y="26357"/>
                </a:moveTo>
                <a:cubicBezTo>
                  <a:pt x="54742" y="26695"/>
                  <a:pt x="77848" y="24660"/>
                  <a:pt x="87182" y="32439"/>
                </a:cubicBezTo>
                <a:cubicBezTo>
                  <a:pt x="89054" y="33999"/>
                  <a:pt x="89885" y="36494"/>
                  <a:pt x="91237" y="38522"/>
                </a:cubicBezTo>
                <a:cubicBezTo>
                  <a:pt x="92589" y="42577"/>
                  <a:pt x="95529" y="46419"/>
                  <a:pt x="95292" y="50687"/>
                </a:cubicBezTo>
                <a:cubicBezTo>
                  <a:pt x="92962" y="92622"/>
                  <a:pt x="94775" y="75092"/>
                  <a:pt x="91237" y="103402"/>
                </a:cubicBezTo>
                <a:cubicBezTo>
                  <a:pt x="91913" y="133814"/>
                  <a:pt x="91998" y="164246"/>
                  <a:pt x="93264" y="194639"/>
                </a:cubicBezTo>
                <a:cubicBezTo>
                  <a:pt x="93353" y="196775"/>
                  <a:pt x="94705" y="198667"/>
                  <a:pt x="95292" y="200722"/>
                </a:cubicBezTo>
                <a:cubicBezTo>
                  <a:pt x="99447" y="215264"/>
                  <a:pt x="95174" y="202280"/>
                  <a:pt x="99347" y="218969"/>
                </a:cubicBezTo>
                <a:cubicBezTo>
                  <a:pt x="99865" y="221042"/>
                  <a:pt x="100698" y="223024"/>
                  <a:pt x="101374" y="225051"/>
                </a:cubicBezTo>
                <a:cubicBezTo>
                  <a:pt x="102050" y="229782"/>
                  <a:pt x="101265" y="234969"/>
                  <a:pt x="103402" y="239244"/>
                </a:cubicBezTo>
                <a:cubicBezTo>
                  <a:pt x="104358" y="241155"/>
                  <a:pt x="108600" y="239326"/>
                  <a:pt x="109484" y="241271"/>
                </a:cubicBezTo>
                <a:cubicBezTo>
                  <a:pt x="112336" y="247545"/>
                  <a:pt x="112564" y="254723"/>
                  <a:pt x="113539" y="261546"/>
                </a:cubicBezTo>
                <a:cubicBezTo>
                  <a:pt x="116813" y="284462"/>
                  <a:pt x="115201" y="270974"/>
                  <a:pt x="117594" y="302096"/>
                </a:cubicBezTo>
                <a:cubicBezTo>
                  <a:pt x="116918" y="308179"/>
                  <a:pt x="117840" y="314662"/>
                  <a:pt x="115567" y="320344"/>
                </a:cubicBezTo>
                <a:cubicBezTo>
                  <a:pt x="114773" y="322328"/>
                  <a:pt x="111396" y="321415"/>
                  <a:pt x="109484" y="322371"/>
                </a:cubicBezTo>
                <a:cubicBezTo>
                  <a:pt x="107305" y="323461"/>
                  <a:pt x="105642" y="325466"/>
                  <a:pt x="103402" y="326426"/>
                </a:cubicBezTo>
                <a:cubicBezTo>
                  <a:pt x="100841" y="327524"/>
                  <a:pt x="97971" y="327688"/>
                  <a:pt x="95292" y="328454"/>
                </a:cubicBezTo>
                <a:cubicBezTo>
                  <a:pt x="93237" y="329041"/>
                  <a:pt x="91237" y="329805"/>
                  <a:pt x="89210" y="330481"/>
                </a:cubicBezTo>
                <a:cubicBezTo>
                  <a:pt x="66907" y="329805"/>
                  <a:pt x="44581" y="329692"/>
                  <a:pt x="22302" y="328454"/>
                </a:cubicBezTo>
                <a:cubicBezTo>
                  <a:pt x="13626" y="327972"/>
                  <a:pt x="17463" y="326231"/>
                  <a:pt x="14192" y="320344"/>
                </a:cubicBezTo>
                <a:cubicBezTo>
                  <a:pt x="11825" y="316084"/>
                  <a:pt x="6082" y="308179"/>
                  <a:pt x="6082" y="308179"/>
                </a:cubicBezTo>
                <a:cubicBezTo>
                  <a:pt x="92" y="290208"/>
                  <a:pt x="2499" y="300262"/>
                  <a:pt x="0" y="277766"/>
                </a:cubicBezTo>
                <a:cubicBezTo>
                  <a:pt x="666" y="239783"/>
                  <a:pt x="2416" y="124965"/>
                  <a:pt x="4055" y="79072"/>
                </a:cubicBezTo>
                <a:cubicBezTo>
                  <a:pt x="4696" y="61124"/>
                  <a:pt x="5725" y="41978"/>
                  <a:pt x="10137" y="24330"/>
                </a:cubicBezTo>
                <a:cubicBezTo>
                  <a:pt x="12278" y="15767"/>
                  <a:pt x="14237" y="15139"/>
                  <a:pt x="20275" y="6082"/>
                </a:cubicBezTo>
                <a:lnTo>
                  <a:pt x="24330" y="0"/>
                </a:lnTo>
                <a:cubicBezTo>
                  <a:pt x="33116" y="676"/>
                  <a:pt x="42026" y="403"/>
                  <a:pt x="50687" y="2027"/>
                </a:cubicBezTo>
                <a:cubicBezTo>
                  <a:pt x="58849" y="3557"/>
                  <a:pt x="57407" y="9966"/>
                  <a:pt x="58797" y="16220"/>
                </a:cubicBezTo>
                <a:cubicBezTo>
                  <a:pt x="59315" y="18553"/>
                  <a:pt x="61499" y="27707"/>
                  <a:pt x="62852" y="30412"/>
                </a:cubicBezTo>
                <a:cubicBezTo>
                  <a:pt x="63279" y="31267"/>
                  <a:pt x="46632" y="26019"/>
                  <a:pt x="50687" y="26357"/>
                </a:cubicBezTo>
                <a:close/>
              </a:path>
            </a:pathLst>
          </a:custGeom>
          <a:solidFill>
            <a:srgbClr val="C9B1A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383832" y="2318515"/>
            <a:ext cx="163067" cy="261257"/>
          </a:xfrm>
          <a:custGeom>
            <a:avLst/>
            <a:gdLst>
              <a:gd name="connsiteX0" fmla="*/ 41783 w 244601"/>
              <a:gd name="connsiteY0" fmla="*/ 0 h 391886"/>
              <a:gd name="connsiteX1" fmla="*/ 38345 w 244601"/>
              <a:gd name="connsiteY1" fmla="*/ 30938 h 391886"/>
              <a:gd name="connsiteX2" fmla="*/ 31470 w 244601"/>
              <a:gd name="connsiteY2" fmla="*/ 51564 h 391886"/>
              <a:gd name="connsiteX3" fmla="*/ 24595 w 244601"/>
              <a:gd name="connsiteY3" fmla="*/ 37813 h 391886"/>
              <a:gd name="connsiteX4" fmla="*/ 17719 w 244601"/>
              <a:gd name="connsiteY4" fmla="*/ 48126 h 391886"/>
              <a:gd name="connsiteX5" fmla="*/ 7407 w 244601"/>
              <a:gd name="connsiteY5" fmla="*/ 82502 h 391886"/>
              <a:gd name="connsiteX6" fmla="*/ 3969 w 244601"/>
              <a:gd name="connsiteY6" fmla="*/ 92815 h 391886"/>
              <a:gd name="connsiteX7" fmla="*/ 3969 w 244601"/>
              <a:gd name="connsiteY7" fmla="*/ 195943 h 391886"/>
              <a:gd name="connsiteX8" fmla="*/ 14282 w 244601"/>
              <a:gd name="connsiteY8" fmla="*/ 226881 h 391886"/>
              <a:gd name="connsiteX9" fmla="*/ 17719 w 244601"/>
              <a:gd name="connsiteY9" fmla="*/ 237194 h 391886"/>
              <a:gd name="connsiteX10" fmla="*/ 24595 w 244601"/>
              <a:gd name="connsiteY10" fmla="*/ 309383 h 391886"/>
              <a:gd name="connsiteX11" fmla="*/ 28032 w 244601"/>
              <a:gd name="connsiteY11" fmla="*/ 319696 h 391886"/>
              <a:gd name="connsiteX12" fmla="*/ 34907 w 244601"/>
              <a:gd name="connsiteY12" fmla="*/ 374698 h 391886"/>
              <a:gd name="connsiteX13" fmla="*/ 38345 w 244601"/>
              <a:gd name="connsiteY13" fmla="*/ 388448 h 391886"/>
              <a:gd name="connsiteX14" fmla="*/ 48658 w 244601"/>
              <a:gd name="connsiteY14" fmla="*/ 391886 h 391886"/>
              <a:gd name="connsiteX15" fmla="*/ 120847 w 244601"/>
              <a:gd name="connsiteY15" fmla="*/ 385010 h 391886"/>
              <a:gd name="connsiteX16" fmla="*/ 144910 w 244601"/>
              <a:gd name="connsiteY16" fmla="*/ 378135 h 391886"/>
              <a:gd name="connsiteX17" fmla="*/ 165536 w 244601"/>
              <a:gd name="connsiteY17" fmla="*/ 367822 h 391886"/>
              <a:gd name="connsiteX18" fmla="*/ 179286 w 244601"/>
              <a:gd name="connsiteY18" fmla="*/ 354072 h 391886"/>
              <a:gd name="connsiteX19" fmla="*/ 206787 w 244601"/>
              <a:gd name="connsiteY19" fmla="*/ 330009 h 391886"/>
              <a:gd name="connsiteX20" fmla="*/ 220537 w 244601"/>
              <a:gd name="connsiteY20" fmla="*/ 305946 h 391886"/>
              <a:gd name="connsiteX21" fmla="*/ 227413 w 244601"/>
              <a:gd name="connsiteY21" fmla="*/ 299071 h 391886"/>
              <a:gd name="connsiteX22" fmla="*/ 237725 w 244601"/>
              <a:gd name="connsiteY22" fmla="*/ 264695 h 391886"/>
              <a:gd name="connsiteX23" fmla="*/ 244601 w 244601"/>
              <a:gd name="connsiteY23" fmla="*/ 230319 h 391886"/>
              <a:gd name="connsiteX24" fmla="*/ 241163 w 244601"/>
              <a:gd name="connsiteY24" fmla="*/ 154692 h 391886"/>
              <a:gd name="connsiteX25" fmla="*/ 230850 w 244601"/>
              <a:gd name="connsiteY25" fmla="*/ 134066 h 391886"/>
              <a:gd name="connsiteX26" fmla="*/ 210225 w 244601"/>
              <a:gd name="connsiteY26" fmla="*/ 113440 h 391886"/>
              <a:gd name="connsiteX27" fmla="*/ 203349 w 244601"/>
              <a:gd name="connsiteY27" fmla="*/ 103128 h 391886"/>
              <a:gd name="connsiteX28" fmla="*/ 179286 w 244601"/>
              <a:gd name="connsiteY28" fmla="*/ 89377 h 391886"/>
              <a:gd name="connsiteX29" fmla="*/ 158661 w 244601"/>
              <a:gd name="connsiteY29" fmla="*/ 68752 h 391886"/>
              <a:gd name="connsiteX30" fmla="*/ 148348 w 244601"/>
              <a:gd name="connsiteY30" fmla="*/ 65314 h 391886"/>
              <a:gd name="connsiteX31" fmla="*/ 138035 w 244601"/>
              <a:gd name="connsiteY31" fmla="*/ 58439 h 391886"/>
              <a:gd name="connsiteX32" fmla="*/ 117410 w 244601"/>
              <a:gd name="connsiteY32" fmla="*/ 48126 h 391886"/>
              <a:gd name="connsiteX33" fmla="*/ 110534 w 244601"/>
              <a:gd name="connsiteY33" fmla="*/ 41251 h 391886"/>
              <a:gd name="connsiteX34" fmla="*/ 89909 w 244601"/>
              <a:gd name="connsiteY34" fmla="*/ 30938 h 391886"/>
              <a:gd name="connsiteX35" fmla="*/ 41783 w 244601"/>
              <a:gd name="connsiteY35" fmla="*/ 0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4601" h="391886">
                <a:moveTo>
                  <a:pt x="41783" y="0"/>
                </a:moveTo>
                <a:cubicBezTo>
                  <a:pt x="33189" y="0"/>
                  <a:pt x="40380" y="20763"/>
                  <a:pt x="38345" y="30938"/>
                </a:cubicBezTo>
                <a:cubicBezTo>
                  <a:pt x="36924" y="38044"/>
                  <a:pt x="31470" y="51564"/>
                  <a:pt x="31470" y="51564"/>
                </a:cubicBezTo>
                <a:cubicBezTo>
                  <a:pt x="29178" y="46980"/>
                  <a:pt x="29567" y="39056"/>
                  <a:pt x="24595" y="37813"/>
                </a:cubicBezTo>
                <a:cubicBezTo>
                  <a:pt x="20587" y="36811"/>
                  <a:pt x="19397" y="44350"/>
                  <a:pt x="17719" y="48126"/>
                </a:cubicBezTo>
                <a:cubicBezTo>
                  <a:pt x="11182" y="62834"/>
                  <a:pt x="11407" y="68501"/>
                  <a:pt x="7407" y="82502"/>
                </a:cubicBezTo>
                <a:cubicBezTo>
                  <a:pt x="6412" y="85986"/>
                  <a:pt x="5115" y="89377"/>
                  <a:pt x="3969" y="92815"/>
                </a:cubicBezTo>
                <a:cubicBezTo>
                  <a:pt x="-129" y="137887"/>
                  <a:pt x="-2398" y="142886"/>
                  <a:pt x="3969" y="195943"/>
                </a:cubicBezTo>
                <a:cubicBezTo>
                  <a:pt x="3970" y="195949"/>
                  <a:pt x="12562" y="221722"/>
                  <a:pt x="14282" y="226881"/>
                </a:cubicBezTo>
                <a:lnTo>
                  <a:pt x="17719" y="237194"/>
                </a:lnTo>
                <a:cubicBezTo>
                  <a:pt x="19215" y="258139"/>
                  <a:pt x="20151" y="287164"/>
                  <a:pt x="24595" y="309383"/>
                </a:cubicBezTo>
                <a:cubicBezTo>
                  <a:pt x="25306" y="312936"/>
                  <a:pt x="26886" y="316258"/>
                  <a:pt x="28032" y="319696"/>
                </a:cubicBezTo>
                <a:cubicBezTo>
                  <a:pt x="29670" y="334438"/>
                  <a:pt x="32107" y="359299"/>
                  <a:pt x="34907" y="374698"/>
                </a:cubicBezTo>
                <a:cubicBezTo>
                  <a:pt x="35752" y="379346"/>
                  <a:pt x="35394" y="384759"/>
                  <a:pt x="38345" y="388448"/>
                </a:cubicBezTo>
                <a:cubicBezTo>
                  <a:pt x="40609" y="391278"/>
                  <a:pt x="45220" y="390740"/>
                  <a:pt x="48658" y="391886"/>
                </a:cubicBezTo>
                <a:cubicBezTo>
                  <a:pt x="72721" y="389594"/>
                  <a:pt x="96847" y="387890"/>
                  <a:pt x="120847" y="385010"/>
                </a:cubicBezTo>
                <a:cubicBezTo>
                  <a:pt x="123751" y="384662"/>
                  <a:pt x="141130" y="380025"/>
                  <a:pt x="144910" y="378135"/>
                </a:cubicBezTo>
                <a:cubicBezTo>
                  <a:pt x="171562" y="364808"/>
                  <a:pt x="139617" y="376462"/>
                  <a:pt x="165536" y="367822"/>
                </a:cubicBezTo>
                <a:cubicBezTo>
                  <a:pt x="170119" y="363239"/>
                  <a:pt x="174441" y="358378"/>
                  <a:pt x="179286" y="354072"/>
                </a:cubicBezTo>
                <a:cubicBezTo>
                  <a:pt x="191227" y="343458"/>
                  <a:pt x="197278" y="341420"/>
                  <a:pt x="206787" y="330009"/>
                </a:cubicBezTo>
                <a:cubicBezTo>
                  <a:pt x="218510" y="315941"/>
                  <a:pt x="209327" y="322760"/>
                  <a:pt x="220537" y="305946"/>
                </a:cubicBezTo>
                <a:cubicBezTo>
                  <a:pt x="222335" y="303249"/>
                  <a:pt x="225121" y="301363"/>
                  <a:pt x="227413" y="299071"/>
                </a:cubicBezTo>
                <a:cubicBezTo>
                  <a:pt x="235331" y="267392"/>
                  <a:pt x="225178" y="306517"/>
                  <a:pt x="237725" y="264695"/>
                </a:cubicBezTo>
                <a:cubicBezTo>
                  <a:pt x="241571" y="251874"/>
                  <a:pt x="242277" y="244258"/>
                  <a:pt x="244601" y="230319"/>
                </a:cubicBezTo>
                <a:cubicBezTo>
                  <a:pt x="243455" y="205110"/>
                  <a:pt x="243176" y="179847"/>
                  <a:pt x="241163" y="154692"/>
                </a:cubicBezTo>
                <a:cubicBezTo>
                  <a:pt x="240638" y="148129"/>
                  <a:pt x="234924" y="138650"/>
                  <a:pt x="230850" y="134066"/>
                </a:cubicBezTo>
                <a:cubicBezTo>
                  <a:pt x="224391" y="126799"/>
                  <a:pt x="215619" y="121530"/>
                  <a:pt x="210225" y="113440"/>
                </a:cubicBezTo>
                <a:cubicBezTo>
                  <a:pt x="207933" y="110003"/>
                  <a:pt x="206270" y="106049"/>
                  <a:pt x="203349" y="103128"/>
                </a:cubicBezTo>
                <a:cubicBezTo>
                  <a:pt x="192942" y="92722"/>
                  <a:pt x="191086" y="93311"/>
                  <a:pt x="179286" y="89377"/>
                </a:cubicBezTo>
                <a:cubicBezTo>
                  <a:pt x="172411" y="82502"/>
                  <a:pt x="166336" y="74721"/>
                  <a:pt x="158661" y="68752"/>
                </a:cubicBezTo>
                <a:cubicBezTo>
                  <a:pt x="155801" y="66527"/>
                  <a:pt x="151589" y="66935"/>
                  <a:pt x="148348" y="65314"/>
                </a:cubicBezTo>
                <a:cubicBezTo>
                  <a:pt x="144653" y="63466"/>
                  <a:pt x="141730" y="60287"/>
                  <a:pt x="138035" y="58439"/>
                </a:cubicBezTo>
                <a:cubicBezTo>
                  <a:pt x="121091" y="49967"/>
                  <a:pt x="133829" y="61261"/>
                  <a:pt x="117410" y="48126"/>
                </a:cubicBezTo>
                <a:cubicBezTo>
                  <a:pt x="114879" y="46101"/>
                  <a:pt x="113065" y="43276"/>
                  <a:pt x="110534" y="41251"/>
                </a:cubicBezTo>
                <a:cubicBezTo>
                  <a:pt x="104464" y="36395"/>
                  <a:pt x="97776" y="32148"/>
                  <a:pt x="89909" y="30938"/>
                </a:cubicBezTo>
                <a:cubicBezTo>
                  <a:pt x="63122" y="26817"/>
                  <a:pt x="50377" y="0"/>
                  <a:pt x="41783" y="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973775" y="2340279"/>
            <a:ext cx="69428" cy="129872"/>
          </a:xfrm>
          <a:prstGeom prst="rect">
            <a:avLst/>
          </a:prstGeom>
          <a:solidFill>
            <a:srgbClr val="8A625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655728" y="1651030"/>
            <a:ext cx="541873" cy="78803"/>
          </a:xfrm>
          <a:prstGeom prst="rect">
            <a:avLst/>
          </a:prstGeom>
          <a:solidFill>
            <a:srgbClr val="AD88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852254" y="1753531"/>
            <a:ext cx="286889" cy="118979"/>
          </a:xfrm>
          <a:prstGeom prst="rect">
            <a:avLst/>
          </a:prstGeom>
          <a:gradFill flip="none" rotWithShape="1">
            <a:gsLst>
              <a:gs pos="0">
                <a:srgbClr val="AD887F"/>
              </a:gs>
              <a:gs pos="37000">
                <a:srgbClr val="AD887F"/>
              </a:gs>
              <a:gs pos="100000">
                <a:srgbClr val="BB9C95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690651" y="1678775"/>
            <a:ext cx="635676" cy="78803"/>
          </a:xfrm>
          <a:prstGeom prst="rect">
            <a:avLst/>
          </a:prstGeom>
          <a:solidFill>
            <a:srgbClr val="AD88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5478269" y="1472439"/>
            <a:ext cx="408561" cy="269132"/>
          </a:xfrm>
          <a:custGeom>
            <a:avLst/>
            <a:gdLst>
              <a:gd name="connsiteX0" fmla="*/ 165370 w 612842"/>
              <a:gd name="connsiteY0" fmla="*/ 403697 h 403697"/>
              <a:gd name="connsiteX1" fmla="*/ 177529 w 612842"/>
              <a:gd name="connsiteY1" fmla="*/ 393970 h 403697"/>
              <a:gd name="connsiteX2" fmla="*/ 189689 w 612842"/>
              <a:gd name="connsiteY2" fmla="*/ 379378 h 403697"/>
              <a:gd name="connsiteX3" fmla="*/ 196985 w 612842"/>
              <a:gd name="connsiteY3" fmla="*/ 376946 h 403697"/>
              <a:gd name="connsiteX4" fmla="*/ 209144 w 612842"/>
              <a:gd name="connsiteY4" fmla="*/ 359923 h 403697"/>
              <a:gd name="connsiteX5" fmla="*/ 216440 w 612842"/>
              <a:gd name="connsiteY5" fmla="*/ 357491 h 403697"/>
              <a:gd name="connsiteX6" fmla="*/ 231032 w 612842"/>
              <a:gd name="connsiteY6" fmla="*/ 345332 h 403697"/>
              <a:gd name="connsiteX7" fmla="*/ 245623 w 612842"/>
              <a:gd name="connsiteY7" fmla="*/ 335604 h 403697"/>
              <a:gd name="connsiteX8" fmla="*/ 252919 w 612842"/>
              <a:gd name="connsiteY8" fmla="*/ 330740 h 403697"/>
              <a:gd name="connsiteX9" fmla="*/ 260215 w 612842"/>
              <a:gd name="connsiteY9" fmla="*/ 325876 h 403697"/>
              <a:gd name="connsiteX10" fmla="*/ 267510 w 612842"/>
              <a:gd name="connsiteY10" fmla="*/ 323444 h 403697"/>
              <a:gd name="connsiteX11" fmla="*/ 279670 w 612842"/>
              <a:gd name="connsiteY11" fmla="*/ 311285 h 403697"/>
              <a:gd name="connsiteX12" fmla="*/ 294261 w 612842"/>
              <a:gd name="connsiteY12" fmla="*/ 306421 h 403697"/>
              <a:gd name="connsiteX13" fmla="*/ 308853 w 612842"/>
              <a:gd name="connsiteY13" fmla="*/ 296693 h 403697"/>
              <a:gd name="connsiteX14" fmla="*/ 352627 w 612842"/>
              <a:gd name="connsiteY14" fmla="*/ 282102 h 403697"/>
              <a:gd name="connsiteX15" fmla="*/ 359923 w 612842"/>
              <a:gd name="connsiteY15" fmla="*/ 279670 h 403697"/>
              <a:gd name="connsiteX16" fmla="*/ 367219 w 612842"/>
              <a:gd name="connsiteY16" fmla="*/ 274806 h 403697"/>
              <a:gd name="connsiteX17" fmla="*/ 413425 w 612842"/>
              <a:gd name="connsiteY17" fmla="*/ 272374 h 403697"/>
              <a:gd name="connsiteX18" fmla="*/ 466927 w 612842"/>
              <a:gd name="connsiteY18" fmla="*/ 269942 h 403697"/>
              <a:gd name="connsiteX19" fmla="*/ 474223 w 612842"/>
              <a:gd name="connsiteY19" fmla="*/ 267510 h 403697"/>
              <a:gd name="connsiteX20" fmla="*/ 483951 w 612842"/>
              <a:gd name="connsiteY20" fmla="*/ 265078 h 403697"/>
              <a:gd name="connsiteX21" fmla="*/ 498542 w 612842"/>
              <a:gd name="connsiteY21" fmla="*/ 257783 h 403697"/>
              <a:gd name="connsiteX22" fmla="*/ 537453 w 612842"/>
              <a:gd name="connsiteY22" fmla="*/ 252919 h 403697"/>
              <a:gd name="connsiteX23" fmla="*/ 554476 w 612842"/>
              <a:gd name="connsiteY23" fmla="*/ 245623 h 403697"/>
              <a:gd name="connsiteX24" fmla="*/ 569068 w 612842"/>
              <a:gd name="connsiteY24" fmla="*/ 240759 h 403697"/>
              <a:gd name="connsiteX25" fmla="*/ 588523 w 612842"/>
              <a:gd name="connsiteY25" fmla="*/ 235895 h 403697"/>
              <a:gd name="connsiteX26" fmla="*/ 595819 w 612842"/>
              <a:gd name="connsiteY26" fmla="*/ 231032 h 403697"/>
              <a:gd name="connsiteX27" fmla="*/ 605546 w 612842"/>
              <a:gd name="connsiteY27" fmla="*/ 216440 h 403697"/>
              <a:gd name="connsiteX28" fmla="*/ 607978 w 612842"/>
              <a:gd name="connsiteY28" fmla="*/ 206712 h 403697"/>
              <a:gd name="connsiteX29" fmla="*/ 612842 w 612842"/>
              <a:gd name="connsiteY29" fmla="*/ 189689 h 403697"/>
              <a:gd name="connsiteX30" fmla="*/ 610410 w 612842"/>
              <a:gd name="connsiteY30" fmla="*/ 160506 h 403697"/>
              <a:gd name="connsiteX31" fmla="*/ 600683 w 612842"/>
              <a:gd name="connsiteY31" fmla="*/ 153210 h 403697"/>
              <a:gd name="connsiteX32" fmla="*/ 576363 w 612842"/>
              <a:gd name="connsiteY32" fmla="*/ 121595 h 403697"/>
              <a:gd name="connsiteX33" fmla="*/ 561772 w 612842"/>
              <a:gd name="connsiteY33" fmla="*/ 107004 h 403697"/>
              <a:gd name="connsiteX34" fmla="*/ 535021 w 612842"/>
              <a:gd name="connsiteY34" fmla="*/ 89980 h 403697"/>
              <a:gd name="connsiteX35" fmla="*/ 525293 w 612842"/>
              <a:gd name="connsiteY35" fmla="*/ 82685 h 403697"/>
              <a:gd name="connsiteX36" fmla="*/ 517998 w 612842"/>
              <a:gd name="connsiteY36" fmla="*/ 80253 h 403697"/>
              <a:gd name="connsiteX37" fmla="*/ 510702 w 612842"/>
              <a:gd name="connsiteY37" fmla="*/ 75389 h 403697"/>
              <a:gd name="connsiteX38" fmla="*/ 493678 w 612842"/>
              <a:gd name="connsiteY38" fmla="*/ 63229 h 403697"/>
              <a:gd name="connsiteX39" fmla="*/ 471791 w 612842"/>
              <a:gd name="connsiteY39" fmla="*/ 51070 h 403697"/>
              <a:gd name="connsiteX40" fmla="*/ 464495 w 612842"/>
              <a:gd name="connsiteY40" fmla="*/ 46206 h 403697"/>
              <a:gd name="connsiteX41" fmla="*/ 432880 w 612842"/>
              <a:gd name="connsiteY41" fmla="*/ 31615 h 403697"/>
              <a:gd name="connsiteX42" fmla="*/ 423153 w 612842"/>
              <a:gd name="connsiteY42" fmla="*/ 26751 h 403697"/>
              <a:gd name="connsiteX43" fmla="*/ 410993 w 612842"/>
              <a:gd name="connsiteY43" fmla="*/ 19455 h 403697"/>
              <a:gd name="connsiteX44" fmla="*/ 398834 w 612842"/>
              <a:gd name="connsiteY44" fmla="*/ 17023 h 403697"/>
              <a:gd name="connsiteX45" fmla="*/ 384242 w 612842"/>
              <a:gd name="connsiteY45" fmla="*/ 12159 h 403697"/>
              <a:gd name="connsiteX46" fmla="*/ 340468 w 612842"/>
              <a:gd name="connsiteY46" fmla="*/ 0 h 403697"/>
              <a:gd name="connsiteX47" fmla="*/ 277238 w 612842"/>
              <a:gd name="connsiteY47" fmla="*/ 2432 h 403697"/>
              <a:gd name="connsiteX48" fmla="*/ 267510 w 612842"/>
              <a:gd name="connsiteY48" fmla="*/ 4863 h 403697"/>
              <a:gd name="connsiteX49" fmla="*/ 250487 w 612842"/>
              <a:gd name="connsiteY49" fmla="*/ 7295 h 403697"/>
              <a:gd name="connsiteX50" fmla="*/ 235895 w 612842"/>
              <a:gd name="connsiteY50" fmla="*/ 9727 h 403697"/>
              <a:gd name="connsiteX51" fmla="*/ 206712 w 612842"/>
              <a:gd name="connsiteY51" fmla="*/ 19455 h 403697"/>
              <a:gd name="connsiteX52" fmla="*/ 184825 w 612842"/>
              <a:gd name="connsiteY52" fmla="*/ 24319 h 403697"/>
              <a:gd name="connsiteX53" fmla="*/ 158074 w 612842"/>
              <a:gd name="connsiteY53" fmla="*/ 34046 h 403697"/>
              <a:gd name="connsiteX54" fmla="*/ 141051 w 612842"/>
              <a:gd name="connsiteY54" fmla="*/ 43774 h 403697"/>
              <a:gd name="connsiteX55" fmla="*/ 128891 w 612842"/>
              <a:gd name="connsiteY55" fmla="*/ 46206 h 403697"/>
              <a:gd name="connsiteX56" fmla="*/ 121595 w 612842"/>
              <a:gd name="connsiteY56" fmla="*/ 48638 h 403697"/>
              <a:gd name="connsiteX57" fmla="*/ 87549 w 612842"/>
              <a:gd name="connsiteY57" fmla="*/ 75389 h 403697"/>
              <a:gd name="connsiteX58" fmla="*/ 75389 w 612842"/>
              <a:gd name="connsiteY58" fmla="*/ 77821 h 403697"/>
              <a:gd name="connsiteX59" fmla="*/ 63229 w 612842"/>
              <a:gd name="connsiteY59" fmla="*/ 97276 h 403697"/>
              <a:gd name="connsiteX60" fmla="*/ 46206 w 612842"/>
              <a:gd name="connsiteY60" fmla="*/ 121595 h 403697"/>
              <a:gd name="connsiteX61" fmla="*/ 38910 w 612842"/>
              <a:gd name="connsiteY61" fmla="*/ 131323 h 403697"/>
              <a:gd name="connsiteX62" fmla="*/ 34046 w 612842"/>
              <a:gd name="connsiteY62" fmla="*/ 141051 h 403697"/>
              <a:gd name="connsiteX63" fmla="*/ 21887 w 612842"/>
              <a:gd name="connsiteY63" fmla="*/ 158074 h 403697"/>
              <a:gd name="connsiteX64" fmla="*/ 12159 w 612842"/>
              <a:gd name="connsiteY64" fmla="*/ 179961 h 403697"/>
              <a:gd name="connsiteX65" fmla="*/ 9727 w 612842"/>
              <a:gd name="connsiteY65" fmla="*/ 192121 h 403697"/>
              <a:gd name="connsiteX66" fmla="*/ 0 w 612842"/>
              <a:gd name="connsiteY66" fmla="*/ 209144 h 403697"/>
              <a:gd name="connsiteX67" fmla="*/ 4863 w 612842"/>
              <a:gd name="connsiteY67" fmla="*/ 269942 h 403697"/>
              <a:gd name="connsiteX68" fmla="*/ 9727 w 612842"/>
              <a:gd name="connsiteY68" fmla="*/ 296693 h 403697"/>
              <a:gd name="connsiteX69" fmla="*/ 14591 w 612842"/>
              <a:gd name="connsiteY69" fmla="*/ 306421 h 403697"/>
              <a:gd name="connsiteX70" fmla="*/ 17023 w 612842"/>
              <a:gd name="connsiteY70" fmla="*/ 313717 h 403697"/>
              <a:gd name="connsiteX71" fmla="*/ 29183 w 612842"/>
              <a:gd name="connsiteY71" fmla="*/ 328308 h 403697"/>
              <a:gd name="connsiteX72" fmla="*/ 36478 w 612842"/>
              <a:gd name="connsiteY72" fmla="*/ 338036 h 403697"/>
              <a:gd name="connsiteX73" fmla="*/ 43774 w 612842"/>
              <a:gd name="connsiteY73" fmla="*/ 350195 h 403697"/>
              <a:gd name="connsiteX74" fmla="*/ 51070 w 612842"/>
              <a:gd name="connsiteY74" fmla="*/ 355059 h 403697"/>
              <a:gd name="connsiteX75" fmla="*/ 55934 w 612842"/>
              <a:gd name="connsiteY75" fmla="*/ 362355 h 403697"/>
              <a:gd name="connsiteX76" fmla="*/ 70525 w 612842"/>
              <a:gd name="connsiteY76" fmla="*/ 367219 h 403697"/>
              <a:gd name="connsiteX77" fmla="*/ 77821 w 612842"/>
              <a:gd name="connsiteY77" fmla="*/ 369651 h 403697"/>
              <a:gd name="connsiteX78" fmla="*/ 85117 w 612842"/>
              <a:gd name="connsiteY78" fmla="*/ 372083 h 403697"/>
              <a:gd name="connsiteX79" fmla="*/ 97276 w 612842"/>
              <a:gd name="connsiteY79" fmla="*/ 374515 h 403697"/>
              <a:gd name="connsiteX80" fmla="*/ 204280 w 612842"/>
              <a:gd name="connsiteY80" fmla="*/ 372083 h 40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12842" h="403697">
                <a:moveTo>
                  <a:pt x="165370" y="403697"/>
                </a:moveTo>
                <a:cubicBezTo>
                  <a:pt x="169423" y="400455"/>
                  <a:pt x="173859" y="397640"/>
                  <a:pt x="177529" y="393970"/>
                </a:cubicBezTo>
                <a:cubicBezTo>
                  <a:pt x="186502" y="384997"/>
                  <a:pt x="177736" y="387346"/>
                  <a:pt x="189689" y="379378"/>
                </a:cubicBezTo>
                <a:cubicBezTo>
                  <a:pt x="191822" y="377956"/>
                  <a:pt x="194553" y="377757"/>
                  <a:pt x="196985" y="376946"/>
                </a:cubicBezTo>
                <a:cubicBezTo>
                  <a:pt x="200061" y="367720"/>
                  <a:pt x="199048" y="367135"/>
                  <a:pt x="209144" y="359923"/>
                </a:cubicBezTo>
                <a:cubicBezTo>
                  <a:pt x="211230" y="358433"/>
                  <a:pt x="214008" y="358302"/>
                  <a:pt x="216440" y="357491"/>
                </a:cubicBezTo>
                <a:cubicBezTo>
                  <a:pt x="224422" y="345519"/>
                  <a:pt x="217317" y="353561"/>
                  <a:pt x="231032" y="345332"/>
                </a:cubicBezTo>
                <a:cubicBezTo>
                  <a:pt x="236045" y="342325"/>
                  <a:pt x="240759" y="338847"/>
                  <a:pt x="245623" y="335604"/>
                </a:cubicBezTo>
                <a:lnTo>
                  <a:pt x="252919" y="330740"/>
                </a:lnTo>
                <a:cubicBezTo>
                  <a:pt x="255351" y="329119"/>
                  <a:pt x="257442" y="326800"/>
                  <a:pt x="260215" y="325876"/>
                </a:cubicBezTo>
                <a:lnTo>
                  <a:pt x="267510" y="323444"/>
                </a:lnTo>
                <a:cubicBezTo>
                  <a:pt x="271947" y="316789"/>
                  <a:pt x="271990" y="314698"/>
                  <a:pt x="279670" y="311285"/>
                </a:cubicBezTo>
                <a:cubicBezTo>
                  <a:pt x="284355" y="309203"/>
                  <a:pt x="289995" y="309265"/>
                  <a:pt x="294261" y="306421"/>
                </a:cubicBezTo>
                <a:cubicBezTo>
                  <a:pt x="299125" y="303178"/>
                  <a:pt x="303307" y="298542"/>
                  <a:pt x="308853" y="296693"/>
                </a:cubicBezTo>
                <a:lnTo>
                  <a:pt x="352627" y="282102"/>
                </a:lnTo>
                <a:cubicBezTo>
                  <a:pt x="355059" y="281291"/>
                  <a:pt x="357790" y="281092"/>
                  <a:pt x="359923" y="279670"/>
                </a:cubicBezTo>
                <a:cubicBezTo>
                  <a:pt x="362355" y="278049"/>
                  <a:pt x="364323" y="275201"/>
                  <a:pt x="367219" y="274806"/>
                </a:cubicBezTo>
                <a:cubicBezTo>
                  <a:pt x="382501" y="272722"/>
                  <a:pt x="398020" y="273125"/>
                  <a:pt x="413425" y="272374"/>
                </a:cubicBezTo>
                <a:lnTo>
                  <a:pt x="466927" y="269942"/>
                </a:lnTo>
                <a:cubicBezTo>
                  <a:pt x="469359" y="269131"/>
                  <a:pt x="471758" y="268214"/>
                  <a:pt x="474223" y="267510"/>
                </a:cubicBezTo>
                <a:cubicBezTo>
                  <a:pt x="477437" y="266592"/>
                  <a:pt x="480879" y="266395"/>
                  <a:pt x="483951" y="265078"/>
                </a:cubicBezTo>
                <a:cubicBezTo>
                  <a:pt x="498077" y="259024"/>
                  <a:pt x="484352" y="260936"/>
                  <a:pt x="498542" y="257783"/>
                </a:cubicBezTo>
                <a:cubicBezTo>
                  <a:pt x="510884" y="255040"/>
                  <a:pt x="525221" y="254142"/>
                  <a:pt x="537453" y="252919"/>
                </a:cubicBezTo>
                <a:cubicBezTo>
                  <a:pt x="549028" y="245203"/>
                  <a:pt x="540201" y="249906"/>
                  <a:pt x="554476" y="245623"/>
                </a:cubicBezTo>
                <a:cubicBezTo>
                  <a:pt x="559387" y="244150"/>
                  <a:pt x="564040" y="241765"/>
                  <a:pt x="569068" y="240759"/>
                </a:cubicBezTo>
                <a:cubicBezTo>
                  <a:pt x="573694" y="239834"/>
                  <a:pt x="583537" y="238388"/>
                  <a:pt x="588523" y="235895"/>
                </a:cubicBezTo>
                <a:cubicBezTo>
                  <a:pt x="591137" y="234588"/>
                  <a:pt x="593387" y="232653"/>
                  <a:pt x="595819" y="231032"/>
                </a:cubicBezTo>
                <a:cubicBezTo>
                  <a:pt x="602802" y="203102"/>
                  <a:pt x="592111" y="236595"/>
                  <a:pt x="605546" y="216440"/>
                </a:cubicBezTo>
                <a:cubicBezTo>
                  <a:pt x="607400" y="213659"/>
                  <a:pt x="607060" y="209926"/>
                  <a:pt x="607978" y="206712"/>
                </a:cubicBezTo>
                <a:cubicBezTo>
                  <a:pt x="614956" y="182290"/>
                  <a:pt x="605239" y="220103"/>
                  <a:pt x="612842" y="189689"/>
                </a:cubicBezTo>
                <a:cubicBezTo>
                  <a:pt x="612031" y="179961"/>
                  <a:pt x="613497" y="169767"/>
                  <a:pt x="610410" y="160506"/>
                </a:cubicBezTo>
                <a:cubicBezTo>
                  <a:pt x="609128" y="156661"/>
                  <a:pt x="603067" y="156488"/>
                  <a:pt x="600683" y="153210"/>
                </a:cubicBezTo>
                <a:cubicBezTo>
                  <a:pt x="566803" y="106625"/>
                  <a:pt x="615143" y="157143"/>
                  <a:pt x="576363" y="121595"/>
                </a:cubicBezTo>
                <a:cubicBezTo>
                  <a:pt x="571293" y="116947"/>
                  <a:pt x="567236" y="111182"/>
                  <a:pt x="561772" y="107004"/>
                </a:cubicBezTo>
                <a:cubicBezTo>
                  <a:pt x="553376" y="100583"/>
                  <a:pt x="543477" y="96321"/>
                  <a:pt x="535021" y="89980"/>
                </a:cubicBezTo>
                <a:cubicBezTo>
                  <a:pt x="531778" y="87548"/>
                  <a:pt x="528812" y="84696"/>
                  <a:pt x="525293" y="82685"/>
                </a:cubicBezTo>
                <a:cubicBezTo>
                  <a:pt x="523067" y="81413"/>
                  <a:pt x="520291" y="81399"/>
                  <a:pt x="517998" y="80253"/>
                </a:cubicBezTo>
                <a:cubicBezTo>
                  <a:pt x="515384" y="78946"/>
                  <a:pt x="513080" y="77088"/>
                  <a:pt x="510702" y="75389"/>
                </a:cubicBezTo>
                <a:cubicBezTo>
                  <a:pt x="504761" y="71145"/>
                  <a:pt x="499930" y="66876"/>
                  <a:pt x="493678" y="63229"/>
                </a:cubicBezTo>
                <a:cubicBezTo>
                  <a:pt x="486469" y="59024"/>
                  <a:pt x="479000" y="55275"/>
                  <a:pt x="471791" y="51070"/>
                </a:cubicBezTo>
                <a:cubicBezTo>
                  <a:pt x="469266" y="49597"/>
                  <a:pt x="467061" y="47606"/>
                  <a:pt x="464495" y="46206"/>
                </a:cubicBezTo>
                <a:cubicBezTo>
                  <a:pt x="437824" y="31657"/>
                  <a:pt x="453766" y="40897"/>
                  <a:pt x="432880" y="31615"/>
                </a:cubicBezTo>
                <a:cubicBezTo>
                  <a:pt x="429567" y="30143"/>
                  <a:pt x="426322" y="28512"/>
                  <a:pt x="423153" y="26751"/>
                </a:cubicBezTo>
                <a:cubicBezTo>
                  <a:pt x="419021" y="24455"/>
                  <a:pt x="415382" y="21211"/>
                  <a:pt x="410993" y="19455"/>
                </a:cubicBezTo>
                <a:cubicBezTo>
                  <a:pt x="407155" y="17920"/>
                  <a:pt x="402822" y="18111"/>
                  <a:pt x="398834" y="17023"/>
                </a:cubicBezTo>
                <a:cubicBezTo>
                  <a:pt x="393888" y="15674"/>
                  <a:pt x="389182" y="13531"/>
                  <a:pt x="384242" y="12159"/>
                </a:cubicBezTo>
                <a:lnTo>
                  <a:pt x="340468" y="0"/>
                </a:lnTo>
                <a:cubicBezTo>
                  <a:pt x="319391" y="811"/>
                  <a:pt x="298284" y="1029"/>
                  <a:pt x="277238" y="2432"/>
                </a:cubicBezTo>
                <a:cubicBezTo>
                  <a:pt x="273903" y="2654"/>
                  <a:pt x="270798" y="4265"/>
                  <a:pt x="267510" y="4863"/>
                </a:cubicBezTo>
                <a:cubicBezTo>
                  <a:pt x="261870" y="5888"/>
                  <a:pt x="256152" y="6423"/>
                  <a:pt x="250487" y="7295"/>
                </a:cubicBezTo>
                <a:cubicBezTo>
                  <a:pt x="245613" y="8045"/>
                  <a:pt x="240759" y="8916"/>
                  <a:pt x="235895" y="9727"/>
                </a:cubicBezTo>
                <a:cubicBezTo>
                  <a:pt x="226167" y="12970"/>
                  <a:pt x="216767" y="17444"/>
                  <a:pt x="206712" y="19455"/>
                </a:cubicBezTo>
                <a:cubicBezTo>
                  <a:pt x="203074" y="20183"/>
                  <a:pt x="189021" y="22793"/>
                  <a:pt x="184825" y="24319"/>
                </a:cubicBezTo>
                <a:cubicBezTo>
                  <a:pt x="153257" y="35799"/>
                  <a:pt x="180003" y="28566"/>
                  <a:pt x="158074" y="34046"/>
                </a:cubicBezTo>
                <a:cubicBezTo>
                  <a:pt x="152400" y="37289"/>
                  <a:pt x="147084" y="41260"/>
                  <a:pt x="141051" y="43774"/>
                </a:cubicBezTo>
                <a:cubicBezTo>
                  <a:pt x="137235" y="45364"/>
                  <a:pt x="132901" y="45203"/>
                  <a:pt x="128891" y="46206"/>
                </a:cubicBezTo>
                <a:cubicBezTo>
                  <a:pt x="126404" y="46828"/>
                  <a:pt x="124027" y="47827"/>
                  <a:pt x="121595" y="48638"/>
                </a:cubicBezTo>
                <a:cubicBezTo>
                  <a:pt x="109972" y="60262"/>
                  <a:pt x="105962" y="65032"/>
                  <a:pt x="87549" y="75389"/>
                </a:cubicBezTo>
                <a:cubicBezTo>
                  <a:pt x="83946" y="77416"/>
                  <a:pt x="79442" y="77010"/>
                  <a:pt x="75389" y="77821"/>
                </a:cubicBezTo>
                <a:cubicBezTo>
                  <a:pt x="70963" y="95524"/>
                  <a:pt x="76530" y="80348"/>
                  <a:pt x="63229" y="97276"/>
                </a:cubicBezTo>
                <a:cubicBezTo>
                  <a:pt x="57116" y="105057"/>
                  <a:pt x="52143" y="113679"/>
                  <a:pt x="46206" y="121595"/>
                </a:cubicBezTo>
                <a:cubicBezTo>
                  <a:pt x="43774" y="124838"/>
                  <a:pt x="41058" y="127886"/>
                  <a:pt x="38910" y="131323"/>
                </a:cubicBezTo>
                <a:cubicBezTo>
                  <a:pt x="36989" y="134397"/>
                  <a:pt x="35992" y="137992"/>
                  <a:pt x="34046" y="141051"/>
                </a:cubicBezTo>
                <a:cubicBezTo>
                  <a:pt x="30302" y="146934"/>
                  <a:pt x="25940" y="152400"/>
                  <a:pt x="21887" y="158074"/>
                </a:cubicBezTo>
                <a:cubicBezTo>
                  <a:pt x="15337" y="190826"/>
                  <a:pt x="25194" y="150633"/>
                  <a:pt x="12159" y="179961"/>
                </a:cubicBezTo>
                <a:cubicBezTo>
                  <a:pt x="10480" y="183738"/>
                  <a:pt x="11317" y="188305"/>
                  <a:pt x="9727" y="192121"/>
                </a:cubicBezTo>
                <a:cubicBezTo>
                  <a:pt x="7214" y="198154"/>
                  <a:pt x="3242" y="203470"/>
                  <a:pt x="0" y="209144"/>
                </a:cubicBezTo>
                <a:cubicBezTo>
                  <a:pt x="3311" y="272060"/>
                  <a:pt x="-301" y="236370"/>
                  <a:pt x="4863" y="269942"/>
                </a:cubicBezTo>
                <a:cubicBezTo>
                  <a:pt x="5866" y="276465"/>
                  <a:pt x="7013" y="289456"/>
                  <a:pt x="9727" y="296693"/>
                </a:cubicBezTo>
                <a:cubicBezTo>
                  <a:pt x="11000" y="300088"/>
                  <a:pt x="13163" y="303089"/>
                  <a:pt x="14591" y="306421"/>
                </a:cubicBezTo>
                <a:cubicBezTo>
                  <a:pt x="15601" y="308777"/>
                  <a:pt x="15876" y="311424"/>
                  <a:pt x="17023" y="313717"/>
                </a:cubicBezTo>
                <a:cubicBezTo>
                  <a:pt x="21323" y="322316"/>
                  <a:pt x="22730" y="320779"/>
                  <a:pt x="29183" y="328308"/>
                </a:cubicBezTo>
                <a:cubicBezTo>
                  <a:pt x="31821" y="331385"/>
                  <a:pt x="34230" y="334664"/>
                  <a:pt x="36478" y="338036"/>
                </a:cubicBezTo>
                <a:cubicBezTo>
                  <a:pt x="39100" y="341969"/>
                  <a:pt x="40698" y="346606"/>
                  <a:pt x="43774" y="350195"/>
                </a:cubicBezTo>
                <a:cubicBezTo>
                  <a:pt x="45676" y="352414"/>
                  <a:pt x="48638" y="353438"/>
                  <a:pt x="51070" y="355059"/>
                </a:cubicBezTo>
                <a:cubicBezTo>
                  <a:pt x="52691" y="357491"/>
                  <a:pt x="53455" y="360806"/>
                  <a:pt x="55934" y="362355"/>
                </a:cubicBezTo>
                <a:cubicBezTo>
                  <a:pt x="60281" y="365072"/>
                  <a:pt x="65661" y="365598"/>
                  <a:pt x="70525" y="367219"/>
                </a:cubicBezTo>
                <a:lnTo>
                  <a:pt x="77821" y="369651"/>
                </a:lnTo>
                <a:cubicBezTo>
                  <a:pt x="80253" y="370462"/>
                  <a:pt x="82603" y="371580"/>
                  <a:pt x="85117" y="372083"/>
                </a:cubicBezTo>
                <a:lnTo>
                  <a:pt x="97276" y="374515"/>
                </a:lnTo>
                <a:cubicBezTo>
                  <a:pt x="176709" y="371573"/>
                  <a:pt x="141036" y="372083"/>
                  <a:pt x="204280" y="372083"/>
                </a:cubicBezTo>
              </a:path>
            </a:pathLst>
          </a:custGeom>
          <a:noFill/>
          <a:ln w="9525" cap="flat" cmpd="sng" algn="ctr">
            <a:solidFill>
              <a:srgbClr val="59542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5373971" y="1302703"/>
            <a:ext cx="524540" cy="459005"/>
          </a:xfrm>
          <a:custGeom>
            <a:avLst/>
            <a:gdLst>
              <a:gd name="connsiteX0" fmla="*/ 366232 w 786809"/>
              <a:gd name="connsiteY0" fmla="*/ 565642 h 688507"/>
              <a:gd name="connsiteX1" fmla="*/ 361507 w 786809"/>
              <a:gd name="connsiteY1" fmla="*/ 577456 h 688507"/>
              <a:gd name="connsiteX2" fmla="*/ 354418 w 786809"/>
              <a:gd name="connsiteY2" fmla="*/ 591632 h 688507"/>
              <a:gd name="connsiteX3" fmla="*/ 344967 w 786809"/>
              <a:gd name="connsiteY3" fmla="*/ 596358 h 688507"/>
              <a:gd name="connsiteX4" fmla="*/ 335516 w 786809"/>
              <a:gd name="connsiteY4" fmla="*/ 610535 h 688507"/>
              <a:gd name="connsiteX5" fmla="*/ 330791 w 786809"/>
              <a:gd name="connsiteY5" fmla="*/ 617623 h 688507"/>
              <a:gd name="connsiteX6" fmla="*/ 328428 w 786809"/>
              <a:gd name="connsiteY6" fmla="*/ 624712 h 688507"/>
              <a:gd name="connsiteX7" fmla="*/ 321339 w 786809"/>
              <a:gd name="connsiteY7" fmla="*/ 627074 h 688507"/>
              <a:gd name="connsiteX8" fmla="*/ 309525 w 786809"/>
              <a:gd name="connsiteY8" fmla="*/ 641251 h 688507"/>
              <a:gd name="connsiteX9" fmla="*/ 295349 w 786809"/>
              <a:gd name="connsiteY9" fmla="*/ 645977 h 688507"/>
              <a:gd name="connsiteX10" fmla="*/ 290623 w 786809"/>
              <a:gd name="connsiteY10" fmla="*/ 653065 h 688507"/>
              <a:gd name="connsiteX11" fmla="*/ 283535 w 786809"/>
              <a:gd name="connsiteY11" fmla="*/ 655428 h 688507"/>
              <a:gd name="connsiteX12" fmla="*/ 266995 w 786809"/>
              <a:gd name="connsiteY12" fmla="*/ 662516 h 688507"/>
              <a:gd name="connsiteX13" fmla="*/ 250456 w 786809"/>
              <a:gd name="connsiteY13" fmla="*/ 669605 h 688507"/>
              <a:gd name="connsiteX14" fmla="*/ 243367 w 786809"/>
              <a:gd name="connsiteY14" fmla="*/ 674330 h 688507"/>
              <a:gd name="connsiteX15" fmla="*/ 224465 w 786809"/>
              <a:gd name="connsiteY15" fmla="*/ 679056 h 688507"/>
              <a:gd name="connsiteX16" fmla="*/ 207925 w 786809"/>
              <a:gd name="connsiteY16" fmla="*/ 686144 h 688507"/>
              <a:gd name="connsiteX17" fmla="*/ 165395 w 786809"/>
              <a:gd name="connsiteY17" fmla="*/ 688507 h 688507"/>
              <a:gd name="connsiteX18" fmla="*/ 89786 w 786809"/>
              <a:gd name="connsiteY18" fmla="*/ 686144 h 688507"/>
              <a:gd name="connsiteX19" fmla="*/ 59070 w 786809"/>
              <a:gd name="connsiteY19" fmla="*/ 674330 h 688507"/>
              <a:gd name="connsiteX20" fmla="*/ 49618 w 786809"/>
              <a:gd name="connsiteY20" fmla="*/ 667242 h 688507"/>
              <a:gd name="connsiteX21" fmla="*/ 33079 w 786809"/>
              <a:gd name="connsiteY21" fmla="*/ 657791 h 688507"/>
              <a:gd name="connsiteX22" fmla="*/ 21265 w 786809"/>
              <a:gd name="connsiteY22" fmla="*/ 641251 h 688507"/>
              <a:gd name="connsiteX23" fmla="*/ 18902 w 786809"/>
              <a:gd name="connsiteY23" fmla="*/ 634163 h 688507"/>
              <a:gd name="connsiteX24" fmla="*/ 7088 w 786809"/>
              <a:gd name="connsiteY24" fmla="*/ 612898 h 688507"/>
              <a:gd name="connsiteX25" fmla="*/ 2363 w 786809"/>
              <a:gd name="connsiteY25" fmla="*/ 591632 h 688507"/>
              <a:gd name="connsiteX26" fmla="*/ 0 w 786809"/>
              <a:gd name="connsiteY26" fmla="*/ 563279 h 688507"/>
              <a:gd name="connsiteX27" fmla="*/ 4725 w 786809"/>
              <a:gd name="connsiteY27" fmla="*/ 485307 h 688507"/>
              <a:gd name="connsiteX28" fmla="*/ 7088 w 786809"/>
              <a:gd name="connsiteY28" fmla="*/ 478219 h 688507"/>
              <a:gd name="connsiteX29" fmla="*/ 14177 w 786809"/>
              <a:gd name="connsiteY29" fmla="*/ 461679 h 688507"/>
              <a:gd name="connsiteX30" fmla="*/ 16539 w 786809"/>
              <a:gd name="connsiteY30" fmla="*/ 454591 h 688507"/>
              <a:gd name="connsiteX31" fmla="*/ 18902 w 786809"/>
              <a:gd name="connsiteY31" fmla="*/ 442777 h 688507"/>
              <a:gd name="connsiteX32" fmla="*/ 25991 w 786809"/>
              <a:gd name="connsiteY32" fmla="*/ 430963 h 688507"/>
              <a:gd name="connsiteX33" fmla="*/ 30716 w 786809"/>
              <a:gd name="connsiteY33" fmla="*/ 400246 h 688507"/>
              <a:gd name="connsiteX34" fmla="*/ 33079 w 786809"/>
              <a:gd name="connsiteY34" fmla="*/ 390795 h 688507"/>
              <a:gd name="connsiteX35" fmla="*/ 51981 w 786809"/>
              <a:gd name="connsiteY35" fmla="*/ 357716 h 688507"/>
              <a:gd name="connsiteX36" fmla="*/ 56707 w 786809"/>
              <a:gd name="connsiteY36" fmla="*/ 338814 h 688507"/>
              <a:gd name="connsiteX37" fmla="*/ 73246 w 786809"/>
              <a:gd name="connsiteY37" fmla="*/ 315186 h 688507"/>
              <a:gd name="connsiteX38" fmla="*/ 80335 w 786809"/>
              <a:gd name="connsiteY38" fmla="*/ 301009 h 688507"/>
              <a:gd name="connsiteX39" fmla="*/ 99237 w 786809"/>
              <a:gd name="connsiteY39" fmla="*/ 275019 h 688507"/>
              <a:gd name="connsiteX40" fmla="*/ 134679 w 786809"/>
              <a:gd name="connsiteY40" fmla="*/ 215949 h 688507"/>
              <a:gd name="connsiteX41" fmla="*/ 141767 w 786809"/>
              <a:gd name="connsiteY41" fmla="*/ 204135 h 688507"/>
              <a:gd name="connsiteX42" fmla="*/ 146493 w 786809"/>
              <a:gd name="connsiteY42" fmla="*/ 192321 h 688507"/>
              <a:gd name="connsiteX43" fmla="*/ 155944 w 786809"/>
              <a:gd name="connsiteY43" fmla="*/ 182870 h 688507"/>
              <a:gd name="connsiteX44" fmla="*/ 189023 w 786809"/>
              <a:gd name="connsiteY44" fmla="*/ 137977 h 688507"/>
              <a:gd name="connsiteX45" fmla="*/ 196111 w 786809"/>
              <a:gd name="connsiteY45" fmla="*/ 135614 h 688507"/>
              <a:gd name="connsiteX46" fmla="*/ 219739 w 786809"/>
              <a:gd name="connsiteY46" fmla="*/ 121437 h 688507"/>
              <a:gd name="connsiteX47" fmla="*/ 281172 w 786809"/>
              <a:gd name="connsiteY47" fmla="*/ 76544 h 688507"/>
              <a:gd name="connsiteX48" fmla="*/ 311888 w 786809"/>
              <a:gd name="connsiteY48" fmla="*/ 52916 h 688507"/>
              <a:gd name="connsiteX49" fmla="*/ 356781 w 786809"/>
              <a:gd name="connsiteY49" fmla="*/ 15112 h 688507"/>
              <a:gd name="connsiteX50" fmla="*/ 368595 w 786809"/>
              <a:gd name="connsiteY50" fmla="*/ 5660 h 688507"/>
              <a:gd name="connsiteX51" fmla="*/ 456018 w 786809"/>
              <a:gd name="connsiteY51" fmla="*/ 3298 h 688507"/>
              <a:gd name="connsiteX52" fmla="*/ 474921 w 786809"/>
              <a:gd name="connsiteY52" fmla="*/ 5660 h 688507"/>
              <a:gd name="connsiteX53" fmla="*/ 482009 w 786809"/>
              <a:gd name="connsiteY53" fmla="*/ 10386 h 688507"/>
              <a:gd name="connsiteX54" fmla="*/ 489097 w 786809"/>
              <a:gd name="connsiteY54" fmla="*/ 12749 h 688507"/>
              <a:gd name="connsiteX55" fmla="*/ 498549 w 786809"/>
              <a:gd name="connsiteY55" fmla="*/ 15112 h 688507"/>
              <a:gd name="connsiteX56" fmla="*/ 529265 w 786809"/>
              <a:gd name="connsiteY56" fmla="*/ 26925 h 688507"/>
              <a:gd name="connsiteX57" fmla="*/ 545804 w 786809"/>
              <a:gd name="connsiteY57" fmla="*/ 36377 h 688507"/>
              <a:gd name="connsiteX58" fmla="*/ 552893 w 786809"/>
              <a:gd name="connsiteY58" fmla="*/ 38739 h 688507"/>
              <a:gd name="connsiteX59" fmla="*/ 562344 w 786809"/>
              <a:gd name="connsiteY59" fmla="*/ 43465 h 688507"/>
              <a:gd name="connsiteX60" fmla="*/ 569432 w 786809"/>
              <a:gd name="connsiteY60" fmla="*/ 45828 h 688507"/>
              <a:gd name="connsiteX61" fmla="*/ 600149 w 786809"/>
              <a:gd name="connsiteY61" fmla="*/ 69456 h 688507"/>
              <a:gd name="connsiteX62" fmla="*/ 607237 w 786809"/>
              <a:gd name="connsiteY62" fmla="*/ 74181 h 688507"/>
              <a:gd name="connsiteX63" fmla="*/ 628502 w 786809"/>
              <a:gd name="connsiteY63" fmla="*/ 90721 h 688507"/>
              <a:gd name="connsiteX64" fmla="*/ 640316 w 786809"/>
              <a:gd name="connsiteY64" fmla="*/ 104898 h 688507"/>
              <a:gd name="connsiteX65" fmla="*/ 663944 w 786809"/>
              <a:gd name="connsiteY65" fmla="*/ 128525 h 688507"/>
              <a:gd name="connsiteX66" fmla="*/ 673395 w 786809"/>
              <a:gd name="connsiteY66" fmla="*/ 142702 h 688507"/>
              <a:gd name="connsiteX67" fmla="*/ 689935 w 786809"/>
              <a:gd name="connsiteY67" fmla="*/ 156879 h 688507"/>
              <a:gd name="connsiteX68" fmla="*/ 697023 w 786809"/>
              <a:gd name="connsiteY68" fmla="*/ 171056 h 688507"/>
              <a:gd name="connsiteX69" fmla="*/ 704111 w 786809"/>
              <a:gd name="connsiteY69" fmla="*/ 175781 h 688507"/>
              <a:gd name="connsiteX70" fmla="*/ 718288 w 786809"/>
              <a:gd name="connsiteY70" fmla="*/ 199409 h 688507"/>
              <a:gd name="connsiteX71" fmla="*/ 725377 w 786809"/>
              <a:gd name="connsiteY71" fmla="*/ 204135 h 688507"/>
              <a:gd name="connsiteX72" fmla="*/ 737191 w 786809"/>
              <a:gd name="connsiteY72" fmla="*/ 223037 h 688507"/>
              <a:gd name="connsiteX73" fmla="*/ 746642 w 786809"/>
              <a:gd name="connsiteY73" fmla="*/ 239577 h 688507"/>
              <a:gd name="connsiteX74" fmla="*/ 751367 w 786809"/>
              <a:gd name="connsiteY74" fmla="*/ 256116 h 688507"/>
              <a:gd name="connsiteX75" fmla="*/ 753730 w 786809"/>
              <a:gd name="connsiteY75" fmla="*/ 263205 h 688507"/>
              <a:gd name="connsiteX76" fmla="*/ 756093 w 786809"/>
              <a:gd name="connsiteY76" fmla="*/ 272656 h 688507"/>
              <a:gd name="connsiteX77" fmla="*/ 763181 w 786809"/>
              <a:gd name="connsiteY77" fmla="*/ 286832 h 688507"/>
              <a:gd name="connsiteX78" fmla="*/ 767907 w 786809"/>
              <a:gd name="connsiteY78" fmla="*/ 305735 h 688507"/>
              <a:gd name="connsiteX79" fmla="*/ 770270 w 786809"/>
              <a:gd name="connsiteY79" fmla="*/ 315186 h 688507"/>
              <a:gd name="connsiteX80" fmla="*/ 774995 w 786809"/>
              <a:gd name="connsiteY80" fmla="*/ 329363 h 688507"/>
              <a:gd name="connsiteX81" fmla="*/ 777358 w 786809"/>
              <a:gd name="connsiteY81" fmla="*/ 341177 h 688507"/>
              <a:gd name="connsiteX82" fmla="*/ 779721 w 786809"/>
              <a:gd name="connsiteY82" fmla="*/ 350628 h 688507"/>
              <a:gd name="connsiteX83" fmla="*/ 786809 w 786809"/>
              <a:gd name="connsiteY83" fmla="*/ 397884 h 688507"/>
              <a:gd name="connsiteX84" fmla="*/ 782084 w 786809"/>
              <a:gd name="connsiteY84" fmla="*/ 433325 h 688507"/>
              <a:gd name="connsiteX85" fmla="*/ 779721 w 786809"/>
              <a:gd name="connsiteY85" fmla="*/ 445139 h 688507"/>
              <a:gd name="connsiteX86" fmla="*/ 765544 w 786809"/>
              <a:gd name="connsiteY86" fmla="*/ 449865 h 688507"/>
              <a:gd name="connsiteX87" fmla="*/ 758456 w 786809"/>
              <a:gd name="connsiteY87" fmla="*/ 452228 h 688507"/>
              <a:gd name="connsiteX88" fmla="*/ 689935 w 786809"/>
              <a:gd name="connsiteY88" fmla="*/ 454591 h 688507"/>
              <a:gd name="connsiteX89" fmla="*/ 654493 w 786809"/>
              <a:gd name="connsiteY89" fmla="*/ 461679 h 688507"/>
              <a:gd name="connsiteX90" fmla="*/ 583609 w 786809"/>
              <a:gd name="connsiteY90" fmla="*/ 468767 h 688507"/>
              <a:gd name="connsiteX91" fmla="*/ 559981 w 786809"/>
              <a:gd name="connsiteY91" fmla="*/ 475856 h 688507"/>
              <a:gd name="connsiteX92" fmla="*/ 552893 w 786809"/>
              <a:gd name="connsiteY92" fmla="*/ 478219 h 688507"/>
              <a:gd name="connsiteX93" fmla="*/ 550530 w 786809"/>
              <a:gd name="connsiteY93" fmla="*/ 487670 h 688507"/>
              <a:gd name="connsiteX94" fmla="*/ 533991 w 786809"/>
              <a:gd name="connsiteY94" fmla="*/ 499484 h 688507"/>
              <a:gd name="connsiteX95" fmla="*/ 524539 w 786809"/>
              <a:gd name="connsiteY95" fmla="*/ 516023 h 688507"/>
              <a:gd name="connsiteX96" fmla="*/ 517451 w 786809"/>
              <a:gd name="connsiteY96" fmla="*/ 518386 h 688507"/>
              <a:gd name="connsiteX97" fmla="*/ 512725 w 786809"/>
              <a:gd name="connsiteY97" fmla="*/ 525474 h 688507"/>
              <a:gd name="connsiteX98" fmla="*/ 472558 w 786809"/>
              <a:gd name="connsiteY98" fmla="*/ 532563 h 688507"/>
              <a:gd name="connsiteX99" fmla="*/ 458381 w 786809"/>
              <a:gd name="connsiteY99" fmla="*/ 542014 h 688507"/>
              <a:gd name="connsiteX100" fmla="*/ 451293 w 786809"/>
              <a:gd name="connsiteY100" fmla="*/ 544377 h 688507"/>
              <a:gd name="connsiteX101" fmla="*/ 437116 w 786809"/>
              <a:gd name="connsiteY101" fmla="*/ 553828 h 688507"/>
              <a:gd name="connsiteX102" fmla="*/ 413488 w 786809"/>
              <a:gd name="connsiteY102" fmla="*/ 556191 h 688507"/>
              <a:gd name="connsiteX103" fmla="*/ 406400 w 786809"/>
              <a:gd name="connsiteY103" fmla="*/ 560916 h 688507"/>
              <a:gd name="connsiteX104" fmla="*/ 387497 w 786809"/>
              <a:gd name="connsiteY104" fmla="*/ 563279 h 688507"/>
              <a:gd name="connsiteX105" fmla="*/ 380409 w 786809"/>
              <a:gd name="connsiteY105" fmla="*/ 565642 h 688507"/>
              <a:gd name="connsiteX106" fmla="*/ 373321 w 786809"/>
              <a:gd name="connsiteY106" fmla="*/ 572730 h 688507"/>
              <a:gd name="connsiteX107" fmla="*/ 366232 w 786809"/>
              <a:gd name="connsiteY107" fmla="*/ 577456 h 688507"/>
              <a:gd name="connsiteX108" fmla="*/ 354418 w 786809"/>
              <a:gd name="connsiteY108" fmla="*/ 591632 h 688507"/>
              <a:gd name="connsiteX109" fmla="*/ 340242 w 786809"/>
              <a:gd name="connsiteY109" fmla="*/ 596358 h 688507"/>
              <a:gd name="connsiteX110" fmla="*/ 337879 w 786809"/>
              <a:gd name="connsiteY110" fmla="*/ 603446 h 688507"/>
              <a:gd name="connsiteX111" fmla="*/ 323702 w 786809"/>
              <a:gd name="connsiteY111" fmla="*/ 610535 h 688507"/>
              <a:gd name="connsiteX112" fmla="*/ 316614 w 786809"/>
              <a:gd name="connsiteY112" fmla="*/ 615260 h 688507"/>
              <a:gd name="connsiteX113" fmla="*/ 314251 w 786809"/>
              <a:gd name="connsiteY113" fmla="*/ 622349 h 688507"/>
              <a:gd name="connsiteX114" fmla="*/ 300074 w 786809"/>
              <a:gd name="connsiteY114" fmla="*/ 627074 h 688507"/>
              <a:gd name="connsiteX115" fmla="*/ 295349 w 786809"/>
              <a:gd name="connsiteY115" fmla="*/ 634163 h 688507"/>
              <a:gd name="connsiteX116" fmla="*/ 292986 w 786809"/>
              <a:gd name="connsiteY116" fmla="*/ 641251 h 688507"/>
              <a:gd name="connsiteX117" fmla="*/ 285897 w 786809"/>
              <a:gd name="connsiteY117" fmla="*/ 645977 h 688507"/>
              <a:gd name="connsiteX118" fmla="*/ 283535 w 786809"/>
              <a:gd name="connsiteY118" fmla="*/ 655428 h 68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786809" h="688507">
                <a:moveTo>
                  <a:pt x="366232" y="565642"/>
                </a:moveTo>
                <a:cubicBezTo>
                  <a:pt x="364657" y="569580"/>
                  <a:pt x="362996" y="573485"/>
                  <a:pt x="361507" y="577456"/>
                </a:cubicBezTo>
                <a:cubicBezTo>
                  <a:pt x="359601" y="582539"/>
                  <a:pt x="358980" y="587830"/>
                  <a:pt x="354418" y="591632"/>
                </a:cubicBezTo>
                <a:cubicBezTo>
                  <a:pt x="351712" y="593887"/>
                  <a:pt x="348117" y="594783"/>
                  <a:pt x="344967" y="596358"/>
                </a:cubicBezTo>
                <a:cubicBezTo>
                  <a:pt x="340671" y="613540"/>
                  <a:pt x="346394" y="599656"/>
                  <a:pt x="335516" y="610535"/>
                </a:cubicBezTo>
                <a:cubicBezTo>
                  <a:pt x="333508" y="612543"/>
                  <a:pt x="332061" y="615083"/>
                  <a:pt x="330791" y="617623"/>
                </a:cubicBezTo>
                <a:cubicBezTo>
                  <a:pt x="329677" y="619851"/>
                  <a:pt x="330189" y="622951"/>
                  <a:pt x="328428" y="624712"/>
                </a:cubicBezTo>
                <a:cubicBezTo>
                  <a:pt x="326667" y="626473"/>
                  <a:pt x="323702" y="626287"/>
                  <a:pt x="321339" y="627074"/>
                </a:cubicBezTo>
                <a:cubicBezTo>
                  <a:pt x="318397" y="631489"/>
                  <a:pt x="314344" y="638574"/>
                  <a:pt x="309525" y="641251"/>
                </a:cubicBezTo>
                <a:cubicBezTo>
                  <a:pt x="305171" y="643670"/>
                  <a:pt x="295349" y="645977"/>
                  <a:pt x="295349" y="645977"/>
                </a:cubicBezTo>
                <a:cubicBezTo>
                  <a:pt x="293774" y="648340"/>
                  <a:pt x="292840" y="651291"/>
                  <a:pt x="290623" y="653065"/>
                </a:cubicBezTo>
                <a:cubicBezTo>
                  <a:pt x="288678" y="654621"/>
                  <a:pt x="285763" y="654314"/>
                  <a:pt x="283535" y="655428"/>
                </a:cubicBezTo>
                <a:cubicBezTo>
                  <a:pt x="267219" y="663585"/>
                  <a:pt x="286662" y="657599"/>
                  <a:pt x="266995" y="662516"/>
                </a:cubicBezTo>
                <a:cubicBezTo>
                  <a:pt x="249207" y="674376"/>
                  <a:pt x="271808" y="660455"/>
                  <a:pt x="250456" y="669605"/>
                </a:cubicBezTo>
                <a:cubicBezTo>
                  <a:pt x="247846" y="670724"/>
                  <a:pt x="246026" y="673333"/>
                  <a:pt x="243367" y="674330"/>
                </a:cubicBezTo>
                <a:cubicBezTo>
                  <a:pt x="232581" y="678374"/>
                  <a:pt x="233211" y="674683"/>
                  <a:pt x="224465" y="679056"/>
                </a:cubicBezTo>
                <a:cubicBezTo>
                  <a:pt x="214838" y="683870"/>
                  <a:pt x="219945" y="685051"/>
                  <a:pt x="207925" y="686144"/>
                </a:cubicBezTo>
                <a:cubicBezTo>
                  <a:pt x="193785" y="687430"/>
                  <a:pt x="179572" y="687719"/>
                  <a:pt x="165395" y="688507"/>
                </a:cubicBezTo>
                <a:cubicBezTo>
                  <a:pt x="140192" y="687719"/>
                  <a:pt x="114882" y="688592"/>
                  <a:pt x="89786" y="686144"/>
                </a:cubicBezTo>
                <a:cubicBezTo>
                  <a:pt x="84285" y="685607"/>
                  <a:pt x="66197" y="678784"/>
                  <a:pt x="59070" y="674330"/>
                </a:cubicBezTo>
                <a:cubicBezTo>
                  <a:pt x="55730" y="672243"/>
                  <a:pt x="52958" y="669329"/>
                  <a:pt x="49618" y="667242"/>
                </a:cubicBezTo>
                <a:cubicBezTo>
                  <a:pt x="1653" y="637265"/>
                  <a:pt x="72099" y="683803"/>
                  <a:pt x="33079" y="657791"/>
                </a:cubicBezTo>
                <a:cubicBezTo>
                  <a:pt x="19898" y="624840"/>
                  <a:pt x="36837" y="660716"/>
                  <a:pt x="21265" y="641251"/>
                </a:cubicBezTo>
                <a:cubicBezTo>
                  <a:pt x="19709" y="639306"/>
                  <a:pt x="19883" y="636452"/>
                  <a:pt x="18902" y="634163"/>
                </a:cubicBezTo>
                <a:cubicBezTo>
                  <a:pt x="15510" y="626248"/>
                  <a:pt x="11573" y="620373"/>
                  <a:pt x="7088" y="612898"/>
                </a:cubicBezTo>
                <a:cubicBezTo>
                  <a:pt x="5636" y="607091"/>
                  <a:pt x="3030" y="597305"/>
                  <a:pt x="2363" y="591632"/>
                </a:cubicBezTo>
                <a:cubicBezTo>
                  <a:pt x="1255" y="582213"/>
                  <a:pt x="788" y="572730"/>
                  <a:pt x="0" y="563279"/>
                </a:cubicBezTo>
                <a:cubicBezTo>
                  <a:pt x="703" y="545704"/>
                  <a:pt x="536" y="508347"/>
                  <a:pt x="4725" y="485307"/>
                </a:cubicBezTo>
                <a:cubicBezTo>
                  <a:pt x="5170" y="482857"/>
                  <a:pt x="6163" y="480531"/>
                  <a:pt x="7088" y="478219"/>
                </a:cubicBezTo>
                <a:cubicBezTo>
                  <a:pt x="9316" y="472650"/>
                  <a:pt x="11949" y="467248"/>
                  <a:pt x="14177" y="461679"/>
                </a:cubicBezTo>
                <a:cubicBezTo>
                  <a:pt x="15102" y="459367"/>
                  <a:pt x="15935" y="457007"/>
                  <a:pt x="16539" y="454591"/>
                </a:cubicBezTo>
                <a:cubicBezTo>
                  <a:pt x="17513" y="450695"/>
                  <a:pt x="17410" y="446506"/>
                  <a:pt x="18902" y="442777"/>
                </a:cubicBezTo>
                <a:cubicBezTo>
                  <a:pt x="20608" y="438513"/>
                  <a:pt x="23628" y="434901"/>
                  <a:pt x="25991" y="430963"/>
                </a:cubicBezTo>
                <a:cubicBezTo>
                  <a:pt x="27566" y="420724"/>
                  <a:pt x="28916" y="410448"/>
                  <a:pt x="30716" y="400246"/>
                </a:cubicBezTo>
                <a:cubicBezTo>
                  <a:pt x="31280" y="397048"/>
                  <a:pt x="31706" y="393738"/>
                  <a:pt x="33079" y="390795"/>
                </a:cubicBezTo>
                <a:cubicBezTo>
                  <a:pt x="41131" y="373542"/>
                  <a:pt x="43937" y="369785"/>
                  <a:pt x="51981" y="357716"/>
                </a:cubicBezTo>
                <a:cubicBezTo>
                  <a:pt x="53556" y="351415"/>
                  <a:pt x="54376" y="344876"/>
                  <a:pt x="56707" y="338814"/>
                </a:cubicBezTo>
                <a:cubicBezTo>
                  <a:pt x="61110" y="327366"/>
                  <a:pt x="66724" y="325435"/>
                  <a:pt x="73246" y="315186"/>
                </a:cubicBezTo>
                <a:cubicBezTo>
                  <a:pt x="76083" y="310729"/>
                  <a:pt x="77465" y="305445"/>
                  <a:pt x="80335" y="301009"/>
                </a:cubicBezTo>
                <a:cubicBezTo>
                  <a:pt x="86155" y="292015"/>
                  <a:pt x="95018" y="284865"/>
                  <a:pt x="99237" y="275019"/>
                </a:cubicBezTo>
                <a:cubicBezTo>
                  <a:pt x="115826" y="236307"/>
                  <a:pt x="95072" y="281964"/>
                  <a:pt x="134679" y="215949"/>
                </a:cubicBezTo>
                <a:cubicBezTo>
                  <a:pt x="137042" y="212011"/>
                  <a:pt x="139713" y="208243"/>
                  <a:pt x="141767" y="204135"/>
                </a:cubicBezTo>
                <a:cubicBezTo>
                  <a:pt x="143664" y="200341"/>
                  <a:pt x="144140" y="195850"/>
                  <a:pt x="146493" y="192321"/>
                </a:cubicBezTo>
                <a:cubicBezTo>
                  <a:pt x="148964" y="188614"/>
                  <a:pt x="153375" y="186510"/>
                  <a:pt x="155944" y="182870"/>
                </a:cubicBezTo>
                <a:cubicBezTo>
                  <a:pt x="157555" y="180587"/>
                  <a:pt x="177903" y="141684"/>
                  <a:pt x="189023" y="137977"/>
                </a:cubicBezTo>
                <a:cubicBezTo>
                  <a:pt x="191386" y="137189"/>
                  <a:pt x="193883" y="136728"/>
                  <a:pt x="196111" y="135614"/>
                </a:cubicBezTo>
                <a:cubicBezTo>
                  <a:pt x="201980" y="132679"/>
                  <a:pt x="213242" y="126141"/>
                  <a:pt x="219739" y="121437"/>
                </a:cubicBezTo>
                <a:lnTo>
                  <a:pt x="281172" y="76544"/>
                </a:lnTo>
                <a:cubicBezTo>
                  <a:pt x="283358" y="74937"/>
                  <a:pt x="307211" y="57301"/>
                  <a:pt x="311888" y="52916"/>
                </a:cubicBezTo>
                <a:cubicBezTo>
                  <a:pt x="351510" y="15771"/>
                  <a:pt x="333305" y="22935"/>
                  <a:pt x="356781" y="15112"/>
                </a:cubicBezTo>
                <a:cubicBezTo>
                  <a:pt x="360719" y="11961"/>
                  <a:pt x="364016" y="7773"/>
                  <a:pt x="368595" y="5660"/>
                </a:cubicBezTo>
                <a:cubicBezTo>
                  <a:pt x="392149" y="-5212"/>
                  <a:pt x="442656" y="2837"/>
                  <a:pt x="456018" y="3298"/>
                </a:cubicBezTo>
                <a:cubicBezTo>
                  <a:pt x="462319" y="4085"/>
                  <a:pt x="468795" y="3989"/>
                  <a:pt x="474921" y="5660"/>
                </a:cubicBezTo>
                <a:cubicBezTo>
                  <a:pt x="477661" y="6407"/>
                  <a:pt x="479469" y="9116"/>
                  <a:pt x="482009" y="10386"/>
                </a:cubicBezTo>
                <a:cubicBezTo>
                  <a:pt x="484237" y="11500"/>
                  <a:pt x="486702" y="12065"/>
                  <a:pt x="489097" y="12749"/>
                </a:cubicBezTo>
                <a:cubicBezTo>
                  <a:pt x="492220" y="13641"/>
                  <a:pt x="495438" y="14179"/>
                  <a:pt x="498549" y="15112"/>
                </a:cubicBezTo>
                <a:cubicBezTo>
                  <a:pt x="508839" y="18199"/>
                  <a:pt x="519679" y="22132"/>
                  <a:pt x="529265" y="26925"/>
                </a:cubicBezTo>
                <a:cubicBezTo>
                  <a:pt x="534944" y="29765"/>
                  <a:pt x="540125" y="33537"/>
                  <a:pt x="545804" y="36377"/>
                </a:cubicBezTo>
                <a:cubicBezTo>
                  <a:pt x="548032" y="37491"/>
                  <a:pt x="550604" y="37758"/>
                  <a:pt x="552893" y="38739"/>
                </a:cubicBezTo>
                <a:cubicBezTo>
                  <a:pt x="556131" y="40126"/>
                  <a:pt x="559107" y="42077"/>
                  <a:pt x="562344" y="43465"/>
                </a:cubicBezTo>
                <a:cubicBezTo>
                  <a:pt x="564633" y="44446"/>
                  <a:pt x="567311" y="44523"/>
                  <a:pt x="569432" y="45828"/>
                </a:cubicBezTo>
                <a:cubicBezTo>
                  <a:pt x="616117" y="74557"/>
                  <a:pt x="579199" y="51998"/>
                  <a:pt x="600149" y="69456"/>
                </a:cubicBezTo>
                <a:cubicBezTo>
                  <a:pt x="602330" y="71274"/>
                  <a:pt x="605115" y="72295"/>
                  <a:pt x="607237" y="74181"/>
                </a:cubicBezTo>
                <a:cubicBezTo>
                  <a:pt x="626363" y="91182"/>
                  <a:pt x="613886" y="85848"/>
                  <a:pt x="628502" y="90721"/>
                </a:cubicBezTo>
                <a:cubicBezTo>
                  <a:pt x="632440" y="95447"/>
                  <a:pt x="635966" y="100548"/>
                  <a:pt x="640316" y="104898"/>
                </a:cubicBezTo>
                <a:cubicBezTo>
                  <a:pt x="664259" y="128841"/>
                  <a:pt x="631194" y="85951"/>
                  <a:pt x="663944" y="128525"/>
                </a:cubicBezTo>
                <a:cubicBezTo>
                  <a:pt x="667407" y="133027"/>
                  <a:pt x="669379" y="138686"/>
                  <a:pt x="673395" y="142702"/>
                </a:cubicBezTo>
                <a:cubicBezTo>
                  <a:pt x="684854" y="154161"/>
                  <a:pt x="679139" y="149682"/>
                  <a:pt x="689935" y="156879"/>
                </a:cubicBezTo>
                <a:cubicBezTo>
                  <a:pt x="691857" y="162645"/>
                  <a:pt x="692442" y="166475"/>
                  <a:pt x="697023" y="171056"/>
                </a:cubicBezTo>
                <a:cubicBezTo>
                  <a:pt x="699031" y="173064"/>
                  <a:pt x="701748" y="174206"/>
                  <a:pt x="704111" y="175781"/>
                </a:cubicBezTo>
                <a:cubicBezTo>
                  <a:pt x="706956" y="181470"/>
                  <a:pt x="714013" y="196559"/>
                  <a:pt x="718288" y="199409"/>
                </a:cubicBezTo>
                <a:lnTo>
                  <a:pt x="725377" y="204135"/>
                </a:lnTo>
                <a:cubicBezTo>
                  <a:pt x="731000" y="221006"/>
                  <a:pt x="725957" y="215549"/>
                  <a:pt x="737191" y="223037"/>
                </a:cubicBezTo>
                <a:cubicBezTo>
                  <a:pt x="742186" y="243025"/>
                  <a:pt x="735381" y="222684"/>
                  <a:pt x="746642" y="239577"/>
                </a:cubicBezTo>
                <a:cubicBezTo>
                  <a:pt x="748056" y="241698"/>
                  <a:pt x="750974" y="254742"/>
                  <a:pt x="751367" y="256116"/>
                </a:cubicBezTo>
                <a:cubicBezTo>
                  <a:pt x="752051" y="258511"/>
                  <a:pt x="753046" y="260810"/>
                  <a:pt x="753730" y="263205"/>
                </a:cubicBezTo>
                <a:cubicBezTo>
                  <a:pt x="754622" y="266327"/>
                  <a:pt x="755201" y="269534"/>
                  <a:pt x="756093" y="272656"/>
                </a:cubicBezTo>
                <a:cubicBezTo>
                  <a:pt x="760053" y="286513"/>
                  <a:pt x="756278" y="273025"/>
                  <a:pt x="763181" y="286832"/>
                </a:cubicBezTo>
                <a:cubicBezTo>
                  <a:pt x="765714" y="291899"/>
                  <a:pt x="766828" y="300881"/>
                  <a:pt x="767907" y="305735"/>
                </a:cubicBezTo>
                <a:cubicBezTo>
                  <a:pt x="768612" y="308905"/>
                  <a:pt x="769337" y="312076"/>
                  <a:pt x="770270" y="315186"/>
                </a:cubicBezTo>
                <a:cubicBezTo>
                  <a:pt x="771701" y="319957"/>
                  <a:pt x="774018" y="324479"/>
                  <a:pt x="774995" y="329363"/>
                </a:cubicBezTo>
                <a:cubicBezTo>
                  <a:pt x="775783" y="333301"/>
                  <a:pt x="776487" y="337257"/>
                  <a:pt x="777358" y="341177"/>
                </a:cubicBezTo>
                <a:cubicBezTo>
                  <a:pt x="778063" y="344347"/>
                  <a:pt x="779187" y="347425"/>
                  <a:pt x="779721" y="350628"/>
                </a:cubicBezTo>
                <a:cubicBezTo>
                  <a:pt x="782340" y="366339"/>
                  <a:pt x="786809" y="397884"/>
                  <a:pt x="786809" y="397884"/>
                </a:cubicBezTo>
                <a:cubicBezTo>
                  <a:pt x="785234" y="409698"/>
                  <a:pt x="783852" y="421539"/>
                  <a:pt x="782084" y="433325"/>
                </a:cubicBezTo>
                <a:cubicBezTo>
                  <a:pt x="781488" y="437297"/>
                  <a:pt x="782561" y="442299"/>
                  <a:pt x="779721" y="445139"/>
                </a:cubicBezTo>
                <a:cubicBezTo>
                  <a:pt x="776199" y="448661"/>
                  <a:pt x="770270" y="448290"/>
                  <a:pt x="765544" y="449865"/>
                </a:cubicBezTo>
                <a:cubicBezTo>
                  <a:pt x="763181" y="450653"/>
                  <a:pt x="760945" y="452142"/>
                  <a:pt x="758456" y="452228"/>
                </a:cubicBezTo>
                <a:lnTo>
                  <a:pt x="689935" y="454591"/>
                </a:lnTo>
                <a:cubicBezTo>
                  <a:pt x="668992" y="461571"/>
                  <a:pt x="680709" y="458766"/>
                  <a:pt x="654493" y="461679"/>
                </a:cubicBezTo>
                <a:cubicBezTo>
                  <a:pt x="625986" y="475934"/>
                  <a:pt x="652789" y="464156"/>
                  <a:pt x="583609" y="468767"/>
                </a:cubicBezTo>
                <a:cubicBezTo>
                  <a:pt x="579146" y="469064"/>
                  <a:pt x="562174" y="475125"/>
                  <a:pt x="559981" y="475856"/>
                </a:cubicBezTo>
                <a:lnTo>
                  <a:pt x="552893" y="478219"/>
                </a:lnTo>
                <a:cubicBezTo>
                  <a:pt x="552105" y="481369"/>
                  <a:pt x="552418" y="485028"/>
                  <a:pt x="550530" y="487670"/>
                </a:cubicBezTo>
                <a:cubicBezTo>
                  <a:pt x="549200" y="489533"/>
                  <a:pt x="536861" y="497570"/>
                  <a:pt x="533991" y="499484"/>
                </a:cubicBezTo>
                <a:cubicBezTo>
                  <a:pt x="532828" y="501810"/>
                  <a:pt x="527323" y="513796"/>
                  <a:pt x="524539" y="516023"/>
                </a:cubicBezTo>
                <a:cubicBezTo>
                  <a:pt x="522594" y="517579"/>
                  <a:pt x="519814" y="517598"/>
                  <a:pt x="517451" y="518386"/>
                </a:cubicBezTo>
                <a:cubicBezTo>
                  <a:pt x="515876" y="520749"/>
                  <a:pt x="515133" y="523969"/>
                  <a:pt x="512725" y="525474"/>
                </a:cubicBezTo>
                <a:cubicBezTo>
                  <a:pt x="502543" y="531838"/>
                  <a:pt x="482120" y="531694"/>
                  <a:pt x="472558" y="532563"/>
                </a:cubicBezTo>
                <a:cubicBezTo>
                  <a:pt x="467832" y="535713"/>
                  <a:pt x="463769" y="540218"/>
                  <a:pt x="458381" y="542014"/>
                </a:cubicBezTo>
                <a:cubicBezTo>
                  <a:pt x="456018" y="542802"/>
                  <a:pt x="453470" y="543167"/>
                  <a:pt x="451293" y="544377"/>
                </a:cubicBezTo>
                <a:cubicBezTo>
                  <a:pt x="446328" y="547135"/>
                  <a:pt x="442767" y="553263"/>
                  <a:pt x="437116" y="553828"/>
                </a:cubicBezTo>
                <a:lnTo>
                  <a:pt x="413488" y="556191"/>
                </a:lnTo>
                <a:cubicBezTo>
                  <a:pt x="411125" y="557766"/>
                  <a:pt x="409139" y="560169"/>
                  <a:pt x="406400" y="560916"/>
                </a:cubicBezTo>
                <a:cubicBezTo>
                  <a:pt x="400274" y="562587"/>
                  <a:pt x="393745" y="562143"/>
                  <a:pt x="387497" y="563279"/>
                </a:cubicBezTo>
                <a:cubicBezTo>
                  <a:pt x="385047" y="563725"/>
                  <a:pt x="382772" y="564854"/>
                  <a:pt x="380409" y="565642"/>
                </a:cubicBezTo>
                <a:cubicBezTo>
                  <a:pt x="378046" y="568005"/>
                  <a:pt x="375888" y="570591"/>
                  <a:pt x="373321" y="572730"/>
                </a:cubicBezTo>
                <a:cubicBezTo>
                  <a:pt x="371139" y="574548"/>
                  <a:pt x="368240" y="575448"/>
                  <a:pt x="366232" y="577456"/>
                </a:cubicBezTo>
                <a:cubicBezTo>
                  <a:pt x="359979" y="583709"/>
                  <a:pt x="363132" y="586791"/>
                  <a:pt x="354418" y="591632"/>
                </a:cubicBezTo>
                <a:cubicBezTo>
                  <a:pt x="350064" y="594051"/>
                  <a:pt x="340242" y="596358"/>
                  <a:pt x="340242" y="596358"/>
                </a:cubicBezTo>
                <a:cubicBezTo>
                  <a:pt x="339454" y="598721"/>
                  <a:pt x="339435" y="601501"/>
                  <a:pt x="337879" y="603446"/>
                </a:cubicBezTo>
                <a:cubicBezTo>
                  <a:pt x="333364" y="609090"/>
                  <a:pt x="329410" y="607681"/>
                  <a:pt x="323702" y="610535"/>
                </a:cubicBezTo>
                <a:cubicBezTo>
                  <a:pt x="321162" y="611805"/>
                  <a:pt x="318977" y="613685"/>
                  <a:pt x="316614" y="615260"/>
                </a:cubicBezTo>
                <a:cubicBezTo>
                  <a:pt x="315826" y="617623"/>
                  <a:pt x="316278" y="620901"/>
                  <a:pt x="314251" y="622349"/>
                </a:cubicBezTo>
                <a:cubicBezTo>
                  <a:pt x="310198" y="625244"/>
                  <a:pt x="300074" y="627074"/>
                  <a:pt x="300074" y="627074"/>
                </a:cubicBezTo>
                <a:cubicBezTo>
                  <a:pt x="298499" y="629437"/>
                  <a:pt x="296619" y="631623"/>
                  <a:pt x="295349" y="634163"/>
                </a:cubicBezTo>
                <a:cubicBezTo>
                  <a:pt x="294235" y="636391"/>
                  <a:pt x="294542" y="639306"/>
                  <a:pt x="292986" y="641251"/>
                </a:cubicBezTo>
                <a:cubicBezTo>
                  <a:pt x="291212" y="643469"/>
                  <a:pt x="288260" y="644402"/>
                  <a:pt x="285897" y="645977"/>
                </a:cubicBezTo>
                <a:cubicBezTo>
                  <a:pt x="283286" y="653812"/>
                  <a:pt x="283535" y="650575"/>
                  <a:pt x="283535" y="655428"/>
                </a:cubicBez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6235602" y="1619941"/>
            <a:ext cx="137042" cy="70883"/>
          </a:xfrm>
          <a:custGeom>
            <a:avLst/>
            <a:gdLst>
              <a:gd name="connsiteX0" fmla="*/ 0 w 205563"/>
              <a:gd name="connsiteY0" fmla="*/ 59069 h 106325"/>
              <a:gd name="connsiteX1" fmla="*/ 11814 w 205563"/>
              <a:gd name="connsiteY1" fmla="*/ 66158 h 106325"/>
              <a:gd name="connsiteX2" fmla="*/ 25991 w 205563"/>
              <a:gd name="connsiteY2" fmla="*/ 68521 h 106325"/>
              <a:gd name="connsiteX3" fmla="*/ 33079 w 205563"/>
              <a:gd name="connsiteY3" fmla="*/ 70883 h 106325"/>
              <a:gd name="connsiteX4" fmla="*/ 47256 w 205563"/>
              <a:gd name="connsiteY4" fmla="*/ 80335 h 106325"/>
              <a:gd name="connsiteX5" fmla="*/ 103963 w 205563"/>
              <a:gd name="connsiteY5" fmla="*/ 87423 h 106325"/>
              <a:gd name="connsiteX6" fmla="*/ 115777 w 205563"/>
              <a:gd name="connsiteY6" fmla="*/ 89786 h 106325"/>
              <a:gd name="connsiteX7" fmla="*/ 122865 w 205563"/>
              <a:gd name="connsiteY7" fmla="*/ 92149 h 106325"/>
              <a:gd name="connsiteX8" fmla="*/ 132317 w 205563"/>
              <a:gd name="connsiteY8" fmla="*/ 106325 h 106325"/>
              <a:gd name="connsiteX9" fmla="*/ 167758 w 205563"/>
              <a:gd name="connsiteY9" fmla="*/ 103963 h 106325"/>
              <a:gd name="connsiteX10" fmla="*/ 177210 w 205563"/>
              <a:gd name="connsiteY10" fmla="*/ 92149 h 106325"/>
              <a:gd name="connsiteX11" fmla="*/ 184298 w 205563"/>
              <a:gd name="connsiteY11" fmla="*/ 89786 h 106325"/>
              <a:gd name="connsiteX12" fmla="*/ 193749 w 205563"/>
              <a:gd name="connsiteY12" fmla="*/ 75609 h 106325"/>
              <a:gd name="connsiteX13" fmla="*/ 198475 w 205563"/>
              <a:gd name="connsiteY13" fmla="*/ 68521 h 106325"/>
              <a:gd name="connsiteX14" fmla="*/ 205563 w 205563"/>
              <a:gd name="connsiteY14" fmla="*/ 61432 h 106325"/>
              <a:gd name="connsiteX15" fmla="*/ 193749 w 205563"/>
              <a:gd name="connsiteY15" fmla="*/ 37804 h 106325"/>
              <a:gd name="connsiteX16" fmla="*/ 186661 w 205563"/>
              <a:gd name="connsiteY16" fmla="*/ 30716 h 106325"/>
              <a:gd name="connsiteX17" fmla="*/ 172484 w 205563"/>
              <a:gd name="connsiteY17" fmla="*/ 25990 h 106325"/>
              <a:gd name="connsiteX18" fmla="*/ 153582 w 205563"/>
              <a:gd name="connsiteY18" fmla="*/ 16539 h 106325"/>
              <a:gd name="connsiteX19" fmla="*/ 146493 w 205563"/>
              <a:gd name="connsiteY19" fmla="*/ 11814 h 106325"/>
              <a:gd name="connsiteX20" fmla="*/ 118140 w 205563"/>
              <a:gd name="connsiteY20" fmla="*/ 4725 h 106325"/>
              <a:gd name="connsiteX21" fmla="*/ 96875 w 205563"/>
              <a:gd name="connsiteY21" fmla="*/ 0 h 106325"/>
              <a:gd name="connsiteX22" fmla="*/ 44893 w 205563"/>
              <a:gd name="connsiteY22" fmla="*/ 2363 h 106325"/>
              <a:gd name="connsiteX23" fmla="*/ 33079 w 205563"/>
              <a:gd name="connsiteY23" fmla="*/ 21265 h 106325"/>
              <a:gd name="connsiteX24" fmla="*/ 25991 w 205563"/>
              <a:gd name="connsiteY24" fmla="*/ 23628 h 106325"/>
              <a:gd name="connsiteX25" fmla="*/ 18903 w 205563"/>
              <a:gd name="connsiteY25" fmla="*/ 47256 h 106325"/>
              <a:gd name="connsiteX26" fmla="*/ 16540 w 205563"/>
              <a:gd name="connsiteY26" fmla="*/ 54344 h 106325"/>
              <a:gd name="connsiteX27" fmla="*/ 14177 w 205563"/>
              <a:gd name="connsiteY27" fmla="*/ 61432 h 106325"/>
              <a:gd name="connsiteX28" fmla="*/ 11814 w 205563"/>
              <a:gd name="connsiteY28" fmla="*/ 70883 h 106325"/>
              <a:gd name="connsiteX29" fmla="*/ 0 w 205563"/>
              <a:gd name="connsiteY29" fmla="*/ 59069 h 10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5563" h="106325">
                <a:moveTo>
                  <a:pt x="0" y="59069"/>
                </a:moveTo>
                <a:cubicBezTo>
                  <a:pt x="0" y="58282"/>
                  <a:pt x="7498" y="64588"/>
                  <a:pt x="11814" y="66158"/>
                </a:cubicBezTo>
                <a:cubicBezTo>
                  <a:pt x="16316" y="67795"/>
                  <a:pt x="21314" y="67482"/>
                  <a:pt x="25991" y="68521"/>
                </a:cubicBezTo>
                <a:cubicBezTo>
                  <a:pt x="28422" y="69061"/>
                  <a:pt x="30716" y="70096"/>
                  <a:pt x="33079" y="70883"/>
                </a:cubicBezTo>
                <a:cubicBezTo>
                  <a:pt x="37805" y="74034"/>
                  <a:pt x="41868" y="78539"/>
                  <a:pt x="47256" y="80335"/>
                </a:cubicBezTo>
                <a:cubicBezTo>
                  <a:pt x="74903" y="89549"/>
                  <a:pt x="56459" y="84784"/>
                  <a:pt x="103963" y="87423"/>
                </a:cubicBezTo>
                <a:cubicBezTo>
                  <a:pt x="107901" y="88211"/>
                  <a:pt x="111881" y="88812"/>
                  <a:pt x="115777" y="89786"/>
                </a:cubicBezTo>
                <a:cubicBezTo>
                  <a:pt x="118193" y="90390"/>
                  <a:pt x="121104" y="90388"/>
                  <a:pt x="122865" y="92149"/>
                </a:cubicBezTo>
                <a:cubicBezTo>
                  <a:pt x="126881" y="96165"/>
                  <a:pt x="132317" y="106325"/>
                  <a:pt x="132317" y="106325"/>
                </a:cubicBezTo>
                <a:cubicBezTo>
                  <a:pt x="144131" y="105538"/>
                  <a:pt x="156079" y="105909"/>
                  <a:pt x="167758" y="103963"/>
                </a:cubicBezTo>
                <a:cubicBezTo>
                  <a:pt x="180346" y="101865"/>
                  <a:pt x="170944" y="98415"/>
                  <a:pt x="177210" y="92149"/>
                </a:cubicBezTo>
                <a:cubicBezTo>
                  <a:pt x="178971" y="90388"/>
                  <a:pt x="181935" y="90574"/>
                  <a:pt x="184298" y="89786"/>
                </a:cubicBezTo>
                <a:lnTo>
                  <a:pt x="193749" y="75609"/>
                </a:lnTo>
                <a:cubicBezTo>
                  <a:pt x="195324" y="73246"/>
                  <a:pt x="196467" y="70529"/>
                  <a:pt x="198475" y="68521"/>
                </a:cubicBezTo>
                <a:lnTo>
                  <a:pt x="205563" y="61432"/>
                </a:lnTo>
                <a:cubicBezTo>
                  <a:pt x="198646" y="33761"/>
                  <a:pt x="206899" y="48762"/>
                  <a:pt x="193749" y="37804"/>
                </a:cubicBezTo>
                <a:cubicBezTo>
                  <a:pt x="191182" y="35665"/>
                  <a:pt x="189582" y="32339"/>
                  <a:pt x="186661" y="30716"/>
                </a:cubicBezTo>
                <a:cubicBezTo>
                  <a:pt x="182307" y="28297"/>
                  <a:pt x="172484" y="25990"/>
                  <a:pt x="172484" y="25990"/>
                </a:cubicBezTo>
                <a:cubicBezTo>
                  <a:pt x="151498" y="10251"/>
                  <a:pt x="174223" y="25385"/>
                  <a:pt x="153582" y="16539"/>
                </a:cubicBezTo>
                <a:cubicBezTo>
                  <a:pt x="150972" y="15420"/>
                  <a:pt x="149130" y="12869"/>
                  <a:pt x="146493" y="11814"/>
                </a:cubicBezTo>
                <a:cubicBezTo>
                  <a:pt x="136095" y="7655"/>
                  <a:pt x="128570" y="7043"/>
                  <a:pt x="118140" y="4725"/>
                </a:cubicBezTo>
                <a:cubicBezTo>
                  <a:pt x="88109" y="-1948"/>
                  <a:pt x="132507" y="7127"/>
                  <a:pt x="96875" y="0"/>
                </a:cubicBezTo>
                <a:cubicBezTo>
                  <a:pt x="79548" y="788"/>
                  <a:pt x="62115" y="297"/>
                  <a:pt x="44893" y="2363"/>
                </a:cubicBezTo>
                <a:cubicBezTo>
                  <a:pt x="22376" y="5065"/>
                  <a:pt x="58499" y="12790"/>
                  <a:pt x="33079" y="21265"/>
                </a:cubicBezTo>
                <a:lnTo>
                  <a:pt x="25991" y="23628"/>
                </a:lnTo>
                <a:cubicBezTo>
                  <a:pt x="22421" y="37907"/>
                  <a:pt x="24653" y="30005"/>
                  <a:pt x="18903" y="47256"/>
                </a:cubicBezTo>
                <a:lnTo>
                  <a:pt x="16540" y="54344"/>
                </a:lnTo>
                <a:cubicBezTo>
                  <a:pt x="15752" y="56707"/>
                  <a:pt x="14781" y="59016"/>
                  <a:pt x="14177" y="61432"/>
                </a:cubicBezTo>
                <a:cubicBezTo>
                  <a:pt x="13389" y="64582"/>
                  <a:pt x="13615" y="68181"/>
                  <a:pt x="11814" y="70883"/>
                </a:cubicBezTo>
                <a:cubicBezTo>
                  <a:pt x="8372" y="76046"/>
                  <a:pt x="0" y="59856"/>
                  <a:pt x="0" y="59069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6278132" y="1640418"/>
            <a:ext cx="61433" cy="53557"/>
          </a:xfrm>
          <a:custGeom>
            <a:avLst/>
            <a:gdLst>
              <a:gd name="connsiteX0" fmla="*/ 0 w 92149"/>
              <a:gd name="connsiteY0" fmla="*/ 30716 h 80335"/>
              <a:gd name="connsiteX1" fmla="*/ 4725 w 92149"/>
              <a:gd name="connsiteY1" fmla="*/ 54344 h 80335"/>
              <a:gd name="connsiteX2" fmla="*/ 9451 w 92149"/>
              <a:gd name="connsiteY2" fmla="*/ 61433 h 80335"/>
              <a:gd name="connsiteX3" fmla="*/ 23628 w 92149"/>
              <a:gd name="connsiteY3" fmla="*/ 70884 h 80335"/>
              <a:gd name="connsiteX4" fmla="*/ 25990 w 92149"/>
              <a:gd name="connsiteY4" fmla="*/ 77972 h 80335"/>
              <a:gd name="connsiteX5" fmla="*/ 33079 w 92149"/>
              <a:gd name="connsiteY5" fmla="*/ 80335 h 80335"/>
              <a:gd name="connsiteX6" fmla="*/ 63795 w 92149"/>
              <a:gd name="connsiteY6" fmla="*/ 77972 h 80335"/>
              <a:gd name="connsiteX7" fmla="*/ 70883 w 92149"/>
              <a:gd name="connsiteY7" fmla="*/ 75609 h 80335"/>
              <a:gd name="connsiteX8" fmla="*/ 87423 w 92149"/>
              <a:gd name="connsiteY8" fmla="*/ 56707 h 80335"/>
              <a:gd name="connsiteX9" fmla="*/ 92149 w 92149"/>
              <a:gd name="connsiteY9" fmla="*/ 49619 h 80335"/>
              <a:gd name="connsiteX10" fmla="*/ 87423 w 92149"/>
              <a:gd name="connsiteY10" fmla="*/ 28353 h 80335"/>
              <a:gd name="connsiteX11" fmla="*/ 80335 w 92149"/>
              <a:gd name="connsiteY11" fmla="*/ 21265 h 80335"/>
              <a:gd name="connsiteX12" fmla="*/ 68521 w 92149"/>
              <a:gd name="connsiteY12" fmla="*/ 16540 h 80335"/>
              <a:gd name="connsiteX13" fmla="*/ 63795 w 92149"/>
              <a:gd name="connsiteY13" fmla="*/ 9451 h 80335"/>
              <a:gd name="connsiteX14" fmla="*/ 47255 w 92149"/>
              <a:gd name="connsiteY14" fmla="*/ 2363 h 80335"/>
              <a:gd name="connsiteX15" fmla="*/ 40167 w 92149"/>
              <a:gd name="connsiteY15" fmla="*/ 0 h 80335"/>
              <a:gd name="connsiteX16" fmla="*/ 11814 w 92149"/>
              <a:gd name="connsiteY16" fmla="*/ 2363 h 80335"/>
              <a:gd name="connsiteX17" fmla="*/ 4725 w 92149"/>
              <a:gd name="connsiteY17" fmla="*/ 7088 h 80335"/>
              <a:gd name="connsiteX18" fmla="*/ 0 w 92149"/>
              <a:gd name="connsiteY18" fmla="*/ 30716 h 80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2149" h="80335">
                <a:moveTo>
                  <a:pt x="0" y="30716"/>
                </a:moveTo>
                <a:cubicBezTo>
                  <a:pt x="0" y="38592"/>
                  <a:pt x="1425" y="47744"/>
                  <a:pt x="4725" y="54344"/>
                </a:cubicBezTo>
                <a:cubicBezTo>
                  <a:pt x="5995" y="56884"/>
                  <a:pt x="7314" y="59563"/>
                  <a:pt x="9451" y="61433"/>
                </a:cubicBezTo>
                <a:cubicBezTo>
                  <a:pt x="13725" y="65173"/>
                  <a:pt x="23628" y="70884"/>
                  <a:pt x="23628" y="70884"/>
                </a:cubicBezTo>
                <a:cubicBezTo>
                  <a:pt x="24415" y="73247"/>
                  <a:pt x="24229" y="76211"/>
                  <a:pt x="25990" y="77972"/>
                </a:cubicBezTo>
                <a:cubicBezTo>
                  <a:pt x="27751" y="79733"/>
                  <a:pt x="30588" y="80335"/>
                  <a:pt x="33079" y="80335"/>
                </a:cubicBezTo>
                <a:cubicBezTo>
                  <a:pt x="43348" y="80335"/>
                  <a:pt x="53556" y="78760"/>
                  <a:pt x="63795" y="77972"/>
                </a:cubicBezTo>
                <a:cubicBezTo>
                  <a:pt x="66158" y="77184"/>
                  <a:pt x="68655" y="76723"/>
                  <a:pt x="70883" y="75609"/>
                </a:cubicBezTo>
                <a:cubicBezTo>
                  <a:pt x="80731" y="70686"/>
                  <a:pt x="80332" y="67344"/>
                  <a:pt x="87423" y="56707"/>
                </a:cubicBezTo>
                <a:lnTo>
                  <a:pt x="92149" y="49619"/>
                </a:lnTo>
                <a:cubicBezTo>
                  <a:pt x="91863" y="47903"/>
                  <a:pt x="90008" y="32231"/>
                  <a:pt x="87423" y="28353"/>
                </a:cubicBezTo>
                <a:cubicBezTo>
                  <a:pt x="85570" y="25573"/>
                  <a:pt x="83168" y="23036"/>
                  <a:pt x="80335" y="21265"/>
                </a:cubicBezTo>
                <a:cubicBezTo>
                  <a:pt x="76738" y="19017"/>
                  <a:pt x="72459" y="18115"/>
                  <a:pt x="68521" y="16540"/>
                </a:cubicBezTo>
                <a:cubicBezTo>
                  <a:pt x="66946" y="14177"/>
                  <a:pt x="65803" y="11459"/>
                  <a:pt x="63795" y="9451"/>
                </a:cubicBezTo>
                <a:cubicBezTo>
                  <a:pt x="58040" y="3696"/>
                  <a:pt x="54846" y="4532"/>
                  <a:pt x="47255" y="2363"/>
                </a:cubicBezTo>
                <a:cubicBezTo>
                  <a:pt x="44860" y="1679"/>
                  <a:pt x="42530" y="788"/>
                  <a:pt x="40167" y="0"/>
                </a:cubicBezTo>
                <a:cubicBezTo>
                  <a:pt x="30716" y="788"/>
                  <a:pt x="21114" y="503"/>
                  <a:pt x="11814" y="2363"/>
                </a:cubicBezTo>
                <a:cubicBezTo>
                  <a:pt x="9029" y="2920"/>
                  <a:pt x="5414" y="4333"/>
                  <a:pt x="4725" y="7088"/>
                </a:cubicBezTo>
                <a:cubicBezTo>
                  <a:pt x="2815" y="14729"/>
                  <a:pt x="0" y="22840"/>
                  <a:pt x="0" y="30716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6193072" y="1656169"/>
            <a:ext cx="162245" cy="59858"/>
          </a:xfrm>
          <a:custGeom>
            <a:avLst/>
            <a:gdLst>
              <a:gd name="connsiteX0" fmla="*/ 0 w 243367"/>
              <a:gd name="connsiteY0" fmla="*/ 2363 h 89786"/>
              <a:gd name="connsiteX1" fmla="*/ 11814 w 243367"/>
              <a:gd name="connsiteY1" fmla="*/ 0 h 89786"/>
              <a:gd name="connsiteX2" fmla="*/ 35442 w 243367"/>
              <a:gd name="connsiteY2" fmla="*/ 2363 h 89786"/>
              <a:gd name="connsiteX3" fmla="*/ 49619 w 243367"/>
              <a:gd name="connsiteY3" fmla="*/ 7088 h 89786"/>
              <a:gd name="connsiteX4" fmla="*/ 63795 w 243367"/>
              <a:gd name="connsiteY4" fmla="*/ 11814 h 89786"/>
              <a:gd name="connsiteX5" fmla="*/ 70884 w 243367"/>
              <a:gd name="connsiteY5" fmla="*/ 14177 h 89786"/>
              <a:gd name="connsiteX6" fmla="*/ 80335 w 243367"/>
              <a:gd name="connsiteY6" fmla="*/ 16539 h 89786"/>
              <a:gd name="connsiteX7" fmla="*/ 103963 w 243367"/>
              <a:gd name="connsiteY7" fmla="*/ 25991 h 89786"/>
              <a:gd name="connsiteX8" fmla="*/ 118140 w 243367"/>
              <a:gd name="connsiteY8" fmla="*/ 28353 h 89786"/>
              <a:gd name="connsiteX9" fmla="*/ 132316 w 243367"/>
              <a:gd name="connsiteY9" fmla="*/ 33079 h 89786"/>
              <a:gd name="connsiteX10" fmla="*/ 151219 w 243367"/>
              <a:gd name="connsiteY10" fmla="*/ 37805 h 89786"/>
              <a:gd name="connsiteX11" fmla="*/ 165395 w 243367"/>
              <a:gd name="connsiteY11" fmla="*/ 47256 h 89786"/>
              <a:gd name="connsiteX12" fmla="*/ 179572 w 243367"/>
              <a:gd name="connsiteY12" fmla="*/ 56707 h 89786"/>
              <a:gd name="connsiteX13" fmla="*/ 186660 w 243367"/>
              <a:gd name="connsiteY13" fmla="*/ 61432 h 89786"/>
              <a:gd name="connsiteX14" fmla="*/ 193749 w 243367"/>
              <a:gd name="connsiteY14" fmla="*/ 63795 h 89786"/>
              <a:gd name="connsiteX15" fmla="*/ 198474 w 243367"/>
              <a:gd name="connsiteY15" fmla="*/ 70884 h 89786"/>
              <a:gd name="connsiteX16" fmla="*/ 215014 w 243367"/>
              <a:gd name="connsiteY16" fmla="*/ 75609 h 89786"/>
              <a:gd name="connsiteX17" fmla="*/ 231553 w 243367"/>
              <a:gd name="connsiteY17" fmla="*/ 87423 h 89786"/>
              <a:gd name="connsiteX18" fmla="*/ 243367 w 243367"/>
              <a:gd name="connsiteY18" fmla="*/ 89786 h 8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367" h="89786">
                <a:moveTo>
                  <a:pt x="0" y="2363"/>
                </a:moveTo>
                <a:cubicBezTo>
                  <a:pt x="3938" y="1575"/>
                  <a:pt x="7798" y="0"/>
                  <a:pt x="11814" y="0"/>
                </a:cubicBezTo>
                <a:cubicBezTo>
                  <a:pt x="19729" y="0"/>
                  <a:pt x="27662" y="904"/>
                  <a:pt x="35442" y="2363"/>
                </a:cubicBezTo>
                <a:cubicBezTo>
                  <a:pt x="40338" y="3281"/>
                  <a:pt x="44893" y="5513"/>
                  <a:pt x="49619" y="7088"/>
                </a:cubicBezTo>
                <a:lnTo>
                  <a:pt x="63795" y="11814"/>
                </a:lnTo>
                <a:cubicBezTo>
                  <a:pt x="66158" y="12602"/>
                  <a:pt x="68468" y="13573"/>
                  <a:pt x="70884" y="14177"/>
                </a:cubicBezTo>
                <a:lnTo>
                  <a:pt x="80335" y="16539"/>
                </a:lnTo>
                <a:cubicBezTo>
                  <a:pt x="88047" y="20395"/>
                  <a:pt x="95205" y="24532"/>
                  <a:pt x="103963" y="25991"/>
                </a:cubicBezTo>
                <a:lnTo>
                  <a:pt x="118140" y="28353"/>
                </a:lnTo>
                <a:cubicBezTo>
                  <a:pt x="122865" y="29928"/>
                  <a:pt x="127432" y="32102"/>
                  <a:pt x="132316" y="33079"/>
                </a:cubicBezTo>
                <a:cubicBezTo>
                  <a:pt x="135589" y="33734"/>
                  <a:pt x="147132" y="35535"/>
                  <a:pt x="151219" y="37805"/>
                </a:cubicBezTo>
                <a:cubicBezTo>
                  <a:pt x="156184" y="40563"/>
                  <a:pt x="165395" y="47256"/>
                  <a:pt x="165395" y="47256"/>
                </a:cubicBezTo>
                <a:cubicBezTo>
                  <a:pt x="173701" y="59714"/>
                  <a:pt x="165332" y="50604"/>
                  <a:pt x="179572" y="56707"/>
                </a:cubicBezTo>
                <a:cubicBezTo>
                  <a:pt x="182182" y="57826"/>
                  <a:pt x="184120" y="60162"/>
                  <a:pt x="186660" y="61432"/>
                </a:cubicBezTo>
                <a:cubicBezTo>
                  <a:pt x="188888" y="62546"/>
                  <a:pt x="191386" y="63007"/>
                  <a:pt x="193749" y="63795"/>
                </a:cubicBezTo>
                <a:cubicBezTo>
                  <a:pt x="195324" y="66158"/>
                  <a:pt x="196256" y="69110"/>
                  <a:pt x="198474" y="70884"/>
                </a:cubicBezTo>
                <a:cubicBezTo>
                  <a:pt x="200012" y="72114"/>
                  <a:pt x="214401" y="75456"/>
                  <a:pt x="215014" y="75609"/>
                </a:cubicBezTo>
                <a:cubicBezTo>
                  <a:pt x="218558" y="86242"/>
                  <a:pt x="215801" y="84272"/>
                  <a:pt x="231553" y="87423"/>
                </a:cubicBezTo>
                <a:lnTo>
                  <a:pt x="243367" y="89786"/>
                </a:lnTo>
              </a:path>
            </a:pathLst>
          </a:custGeom>
          <a:noFill/>
          <a:ln w="19050" cap="flat" cmpd="sng" algn="ctr">
            <a:solidFill>
              <a:srgbClr val="90693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705409" y="1662879"/>
            <a:ext cx="94580" cy="98828"/>
          </a:xfrm>
          <a:prstGeom prst="rect">
            <a:avLst/>
          </a:prstGeom>
          <a:solidFill>
            <a:srgbClr val="9B6E6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646911" y="1683724"/>
            <a:ext cx="94580" cy="76191"/>
          </a:xfrm>
          <a:prstGeom prst="rect">
            <a:avLst/>
          </a:prstGeom>
          <a:solidFill>
            <a:srgbClr val="866E6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808090" y="1744036"/>
            <a:ext cx="44164" cy="128474"/>
          </a:xfrm>
          <a:prstGeom prst="rect">
            <a:avLst/>
          </a:prstGeom>
          <a:solidFill>
            <a:srgbClr val="93796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64167" t="61111" r="30416" b="33704"/>
          <a:stretch/>
        </p:blipFill>
        <p:spPr>
          <a:xfrm>
            <a:off x="6036051" y="1580292"/>
            <a:ext cx="157020" cy="10343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 bwMode="auto">
          <a:xfrm>
            <a:off x="5866291" y="1633536"/>
            <a:ext cx="152434" cy="33280"/>
          </a:xfrm>
          <a:prstGeom prst="rect">
            <a:avLst/>
          </a:prstGeom>
          <a:solidFill>
            <a:srgbClr val="AD88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830171" y="1848331"/>
            <a:ext cx="216020" cy="30479"/>
          </a:xfrm>
          <a:prstGeom prst="rect">
            <a:avLst/>
          </a:prstGeom>
          <a:solidFill>
            <a:srgbClr val="B99A7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4" name="Action Button: Custom 33">
            <a:hlinkClick r:id="" action="ppaction://noaction" highlightClick="1"/>
          </p:cNvPr>
          <p:cNvSpPr/>
          <p:nvPr/>
        </p:nvSpPr>
        <p:spPr bwMode="auto">
          <a:xfrm>
            <a:off x="5973775" y="2345255"/>
            <a:ext cx="71117" cy="132364"/>
          </a:xfrm>
          <a:prstGeom prst="actionButtonBlank">
            <a:avLst/>
          </a:prstGeom>
          <a:gradFill flip="none" rotWithShape="1">
            <a:gsLst>
              <a:gs pos="0">
                <a:srgbClr val="B8AA92"/>
              </a:gs>
              <a:gs pos="46000">
                <a:srgbClr val="B8AA92"/>
              </a:gs>
              <a:gs pos="100000">
                <a:srgbClr val="93796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6" name="Action Button: Custom 35">
            <a:hlinkClick r:id="" action="ppaction://noaction" highlightClick="1"/>
          </p:cNvPr>
          <p:cNvSpPr/>
          <p:nvPr/>
        </p:nvSpPr>
        <p:spPr bwMode="auto">
          <a:xfrm>
            <a:off x="6022040" y="2340112"/>
            <a:ext cx="39082" cy="53173"/>
          </a:xfrm>
          <a:prstGeom prst="actionButtonBlank">
            <a:avLst/>
          </a:prstGeom>
          <a:gradFill flip="none" rotWithShape="1">
            <a:gsLst>
              <a:gs pos="0">
                <a:srgbClr val="B8AA92"/>
              </a:gs>
              <a:gs pos="46000">
                <a:srgbClr val="B8AA92"/>
              </a:gs>
              <a:gs pos="100000">
                <a:srgbClr val="93796D"/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140243" y="1515743"/>
            <a:ext cx="1250969" cy="2372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600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   </a:t>
            </a: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Cardiac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   Sensor</a:t>
            </a:r>
          </a:p>
        </p:txBody>
      </p:sp>
      <p:sp>
        <p:nvSpPr>
          <p:cNvPr id="37" name="Freeform 36"/>
          <p:cNvSpPr/>
          <p:nvPr/>
        </p:nvSpPr>
        <p:spPr bwMode="auto">
          <a:xfrm>
            <a:off x="4608689" y="1804106"/>
            <a:ext cx="887264" cy="370652"/>
          </a:xfrm>
          <a:custGeom>
            <a:avLst/>
            <a:gdLst>
              <a:gd name="connsiteX0" fmla="*/ 0 w 1330896"/>
              <a:gd name="connsiteY0" fmla="*/ 73378 h 555978"/>
              <a:gd name="connsiteX1" fmla="*/ 81845 w 1330896"/>
              <a:gd name="connsiteY1" fmla="*/ 375356 h 555978"/>
              <a:gd name="connsiteX2" fmla="*/ 90311 w 1330896"/>
              <a:gd name="connsiteY2" fmla="*/ 383823 h 555978"/>
              <a:gd name="connsiteX3" fmla="*/ 112889 w 1330896"/>
              <a:gd name="connsiteY3" fmla="*/ 412045 h 555978"/>
              <a:gd name="connsiteX4" fmla="*/ 127000 w 1330896"/>
              <a:gd name="connsiteY4" fmla="*/ 426156 h 555978"/>
              <a:gd name="connsiteX5" fmla="*/ 141111 w 1330896"/>
              <a:gd name="connsiteY5" fmla="*/ 445911 h 555978"/>
              <a:gd name="connsiteX6" fmla="*/ 152400 w 1330896"/>
              <a:gd name="connsiteY6" fmla="*/ 448734 h 555978"/>
              <a:gd name="connsiteX7" fmla="*/ 169334 w 1330896"/>
              <a:gd name="connsiteY7" fmla="*/ 465667 h 555978"/>
              <a:gd name="connsiteX8" fmla="*/ 186267 w 1330896"/>
              <a:gd name="connsiteY8" fmla="*/ 471311 h 555978"/>
              <a:gd name="connsiteX9" fmla="*/ 206023 w 1330896"/>
              <a:gd name="connsiteY9" fmla="*/ 482600 h 555978"/>
              <a:gd name="connsiteX10" fmla="*/ 214489 w 1330896"/>
              <a:gd name="connsiteY10" fmla="*/ 488245 h 555978"/>
              <a:gd name="connsiteX11" fmla="*/ 237067 w 1330896"/>
              <a:gd name="connsiteY11" fmla="*/ 491067 h 555978"/>
              <a:gd name="connsiteX12" fmla="*/ 290689 w 1330896"/>
              <a:gd name="connsiteY12" fmla="*/ 496711 h 555978"/>
              <a:gd name="connsiteX13" fmla="*/ 307623 w 1330896"/>
              <a:gd name="connsiteY13" fmla="*/ 499534 h 555978"/>
              <a:gd name="connsiteX14" fmla="*/ 324556 w 1330896"/>
              <a:gd name="connsiteY14" fmla="*/ 505178 h 555978"/>
              <a:gd name="connsiteX15" fmla="*/ 381000 w 1330896"/>
              <a:gd name="connsiteY15" fmla="*/ 502356 h 555978"/>
              <a:gd name="connsiteX16" fmla="*/ 412045 w 1330896"/>
              <a:gd name="connsiteY16" fmla="*/ 499534 h 555978"/>
              <a:gd name="connsiteX17" fmla="*/ 496711 w 1330896"/>
              <a:gd name="connsiteY17" fmla="*/ 493889 h 555978"/>
              <a:gd name="connsiteX18" fmla="*/ 516467 w 1330896"/>
              <a:gd name="connsiteY18" fmla="*/ 491067 h 555978"/>
              <a:gd name="connsiteX19" fmla="*/ 539045 w 1330896"/>
              <a:gd name="connsiteY19" fmla="*/ 488245 h 555978"/>
              <a:gd name="connsiteX20" fmla="*/ 589845 w 1330896"/>
              <a:gd name="connsiteY20" fmla="*/ 479778 h 555978"/>
              <a:gd name="connsiteX21" fmla="*/ 632178 w 1330896"/>
              <a:gd name="connsiteY21" fmla="*/ 476956 h 555978"/>
              <a:gd name="connsiteX22" fmla="*/ 677334 w 1330896"/>
              <a:gd name="connsiteY22" fmla="*/ 468489 h 555978"/>
              <a:gd name="connsiteX23" fmla="*/ 691445 w 1330896"/>
              <a:gd name="connsiteY23" fmla="*/ 460023 h 555978"/>
              <a:gd name="connsiteX24" fmla="*/ 702734 w 1330896"/>
              <a:gd name="connsiteY24" fmla="*/ 457200 h 555978"/>
              <a:gd name="connsiteX25" fmla="*/ 730956 w 1330896"/>
              <a:gd name="connsiteY25" fmla="*/ 448734 h 555978"/>
              <a:gd name="connsiteX26" fmla="*/ 750711 w 1330896"/>
              <a:gd name="connsiteY26" fmla="*/ 445911 h 555978"/>
              <a:gd name="connsiteX27" fmla="*/ 762000 w 1330896"/>
              <a:gd name="connsiteY27" fmla="*/ 443089 h 555978"/>
              <a:gd name="connsiteX28" fmla="*/ 781756 w 1330896"/>
              <a:gd name="connsiteY28" fmla="*/ 440267 h 555978"/>
              <a:gd name="connsiteX29" fmla="*/ 807156 w 1330896"/>
              <a:gd name="connsiteY29" fmla="*/ 431800 h 555978"/>
              <a:gd name="connsiteX30" fmla="*/ 826911 w 1330896"/>
              <a:gd name="connsiteY30" fmla="*/ 426156 h 555978"/>
              <a:gd name="connsiteX31" fmla="*/ 832556 w 1330896"/>
              <a:gd name="connsiteY31" fmla="*/ 431800 h 555978"/>
              <a:gd name="connsiteX32" fmla="*/ 857956 w 1330896"/>
              <a:gd name="connsiteY32" fmla="*/ 440267 h 555978"/>
              <a:gd name="connsiteX33" fmla="*/ 894645 w 1330896"/>
              <a:gd name="connsiteY33" fmla="*/ 462845 h 555978"/>
              <a:gd name="connsiteX34" fmla="*/ 908756 w 1330896"/>
              <a:gd name="connsiteY34" fmla="*/ 479778 h 555978"/>
              <a:gd name="connsiteX35" fmla="*/ 925689 w 1330896"/>
              <a:gd name="connsiteY35" fmla="*/ 496711 h 555978"/>
              <a:gd name="connsiteX36" fmla="*/ 934156 w 1330896"/>
              <a:gd name="connsiteY36" fmla="*/ 510823 h 555978"/>
              <a:gd name="connsiteX37" fmla="*/ 939800 w 1330896"/>
              <a:gd name="connsiteY37" fmla="*/ 519289 h 555978"/>
              <a:gd name="connsiteX38" fmla="*/ 948267 w 1330896"/>
              <a:gd name="connsiteY38" fmla="*/ 522111 h 555978"/>
              <a:gd name="connsiteX39" fmla="*/ 965200 w 1330896"/>
              <a:gd name="connsiteY39" fmla="*/ 536223 h 555978"/>
              <a:gd name="connsiteX40" fmla="*/ 970845 w 1330896"/>
              <a:gd name="connsiteY40" fmla="*/ 541867 h 555978"/>
              <a:gd name="connsiteX41" fmla="*/ 979311 w 1330896"/>
              <a:gd name="connsiteY41" fmla="*/ 547511 h 555978"/>
              <a:gd name="connsiteX42" fmla="*/ 984956 w 1330896"/>
              <a:gd name="connsiteY42" fmla="*/ 553156 h 555978"/>
              <a:gd name="connsiteX43" fmla="*/ 993423 w 1330896"/>
              <a:gd name="connsiteY43" fmla="*/ 555978 h 555978"/>
              <a:gd name="connsiteX44" fmla="*/ 1024467 w 1330896"/>
              <a:gd name="connsiteY44" fmla="*/ 547511 h 555978"/>
              <a:gd name="connsiteX45" fmla="*/ 1035756 w 1330896"/>
              <a:gd name="connsiteY45" fmla="*/ 541867 h 555978"/>
              <a:gd name="connsiteX46" fmla="*/ 1055511 w 1330896"/>
              <a:gd name="connsiteY46" fmla="*/ 530578 h 555978"/>
              <a:gd name="connsiteX47" fmla="*/ 1063978 w 1330896"/>
              <a:gd name="connsiteY47" fmla="*/ 527756 h 555978"/>
              <a:gd name="connsiteX48" fmla="*/ 1086556 w 1330896"/>
              <a:gd name="connsiteY48" fmla="*/ 516467 h 555978"/>
              <a:gd name="connsiteX49" fmla="*/ 1097845 w 1330896"/>
              <a:gd name="connsiteY49" fmla="*/ 510823 h 555978"/>
              <a:gd name="connsiteX50" fmla="*/ 1106311 w 1330896"/>
              <a:gd name="connsiteY50" fmla="*/ 505178 h 555978"/>
              <a:gd name="connsiteX51" fmla="*/ 1114778 w 1330896"/>
              <a:gd name="connsiteY51" fmla="*/ 502356 h 555978"/>
              <a:gd name="connsiteX52" fmla="*/ 1131711 w 1330896"/>
              <a:gd name="connsiteY52" fmla="*/ 491067 h 555978"/>
              <a:gd name="connsiteX53" fmla="*/ 1148645 w 1330896"/>
              <a:gd name="connsiteY53" fmla="*/ 485423 h 555978"/>
              <a:gd name="connsiteX54" fmla="*/ 1162756 w 1330896"/>
              <a:gd name="connsiteY54" fmla="*/ 474134 h 555978"/>
              <a:gd name="connsiteX55" fmla="*/ 1179689 w 1330896"/>
              <a:gd name="connsiteY55" fmla="*/ 468489 h 555978"/>
              <a:gd name="connsiteX56" fmla="*/ 1188156 w 1330896"/>
              <a:gd name="connsiteY56" fmla="*/ 465667 h 555978"/>
              <a:gd name="connsiteX57" fmla="*/ 1207911 w 1330896"/>
              <a:gd name="connsiteY57" fmla="*/ 445911 h 555978"/>
              <a:gd name="connsiteX58" fmla="*/ 1216378 w 1330896"/>
              <a:gd name="connsiteY58" fmla="*/ 443089 h 555978"/>
              <a:gd name="connsiteX59" fmla="*/ 1222023 w 1330896"/>
              <a:gd name="connsiteY59" fmla="*/ 437445 h 555978"/>
              <a:gd name="connsiteX60" fmla="*/ 1230489 w 1330896"/>
              <a:gd name="connsiteY60" fmla="*/ 431800 h 555978"/>
              <a:gd name="connsiteX61" fmla="*/ 1236134 w 1330896"/>
              <a:gd name="connsiteY61" fmla="*/ 423334 h 555978"/>
              <a:gd name="connsiteX62" fmla="*/ 1241778 w 1330896"/>
              <a:gd name="connsiteY62" fmla="*/ 417689 h 555978"/>
              <a:gd name="connsiteX63" fmla="*/ 1253067 w 1330896"/>
              <a:gd name="connsiteY63" fmla="*/ 395111 h 555978"/>
              <a:gd name="connsiteX64" fmla="*/ 1261534 w 1330896"/>
              <a:gd name="connsiteY64" fmla="*/ 364067 h 555978"/>
              <a:gd name="connsiteX65" fmla="*/ 1270000 w 1330896"/>
              <a:gd name="connsiteY65" fmla="*/ 335845 h 555978"/>
              <a:gd name="connsiteX66" fmla="*/ 1275645 w 1330896"/>
              <a:gd name="connsiteY66" fmla="*/ 330200 h 555978"/>
              <a:gd name="connsiteX67" fmla="*/ 1286934 w 1330896"/>
              <a:gd name="connsiteY67" fmla="*/ 318911 h 555978"/>
              <a:gd name="connsiteX68" fmla="*/ 1295400 w 1330896"/>
              <a:gd name="connsiteY68" fmla="*/ 299156 h 555978"/>
              <a:gd name="connsiteX69" fmla="*/ 1301045 w 1330896"/>
              <a:gd name="connsiteY69" fmla="*/ 293511 h 555978"/>
              <a:gd name="connsiteX70" fmla="*/ 1306689 w 1330896"/>
              <a:gd name="connsiteY70" fmla="*/ 256823 h 555978"/>
              <a:gd name="connsiteX71" fmla="*/ 1312334 w 1330896"/>
              <a:gd name="connsiteY71" fmla="*/ 239889 h 555978"/>
              <a:gd name="connsiteX72" fmla="*/ 1323623 w 1330896"/>
              <a:gd name="connsiteY72" fmla="*/ 225778 h 555978"/>
              <a:gd name="connsiteX73" fmla="*/ 1326445 w 1330896"/>
              <a:gd name="connsiteY73" fmla="*/ 155223 h 555978"/>
              <a:gd name="connsiteX74" fmla="*/ 1315156 w 1330896"/>
              <a:gd name="connsiteY74" fmla="*/ 143934 h 555978"/>
              <a:gd name="connsiteX75" fmla="*/ 1295400 w 1330896"/>
              <a:gd name="connsiteY75" fmla="*/ 124178 h 555978"/>
              <a:gd name="connsiteX76" fmla="*/ 1289756 w 1330896"/>
              <a:gd name="connsiteY76" fmla="*/ 110067 h 555978"/>
              <a:gd name="connsiteX77" fmla="*/ 1270000 w 1330896"/>
              <a:gd name="connsiteY77" fmla="*/ 101600 h 555978"/>
              <a:gd name="connsiteX78" fmla="*/ 1261534 w 1330896"/>
              <a:gd name="connsiteY78" fmla="*/ 98778 h 555978"/>
              <a:gd name="connsiteX79" fmla="*/ 1244600 w 1330896"/>
              <a:gd name="connsiteY79" fmla="*/ 90311 h 555978"/>
              <a:gd name="connsiteX80" fmla="*/ 1227667 w 1330896"/>
              <a:gd name="connsiteY80" fmla="*/ 81845 h 555978"/>
              <a:gd name="connsiteX81" fmla="*/ 1202267 w 1330896"/>
              <a:gd name="connsiteY81" fmla="*/ 73378 h 555978"/>
              <a:gd name="connsiteX82" fmla="*/ 1193800 w 1330896"/>
              <a:gd name="connsiteY82" fmla="*/ 64911 h 555978"/>
              <a:gd name="connsiteX83" fmla="*/ 1165578 w 1330896"/>
              <a:gd name="connsiteY83" fmla="*/ 59267 h 555978"/>
              <a:gd name="connsiteX84" fmla="*/ 1080911 w 1330896"/>
              <a:gd name="connsiteY84" fmla="*/ 42334 h 555978"/>
              <a:gd name="connsiteX85" fmla="*/ 976489 w 1330896"/>
              <a:gd name="connsiteY85" fmla="*/ 33867 h 555978"/>
              <a:gd name="connsiteX86" fmla="*/ 968023 w 1330896"/>
              <a:gd name="connsiteY86" fmla="*/ 31045 h 555978"/>
              <a:gd name="connsiteX87" fmla="*/ 928511 w 1330896"/>
              <a:gd name="connsiteY87" fmla="*/ 25400 h 555978"/>
              <a:gd name="connsiteX88" fmla="*/ 908756 w 1330896"/>
              <a:gd name="connsiteY88" fmla="*/ 19756 h 555978"/>
              <a:gd name="connsiteX89" fmla="*/ 843845 w 1330896"/>
              <a:gd name="connsiteY89" fmla="*/ 14111 h 555978"/>
              <a:gd name="connsiteX90" fmla="*/ 824089 w 1330896"/>
              <a:gd name="connsiteY90" fmla="*/ 11289 h 555978"/>
              <a:gd name="connsiteX91" fmla="*/ 795867 w 1330896"/>
              <a:gd name="connsiteY91" fmla="*/ 8467 h 555978"/>
              <a:gd name="connsiteX92" fmla="*/ 784578 w 1330896"/>
              <a:gd name="connsiteY92" fmla="*/ 5645 h 555978"/>
              <a:gd name="connsiteX93" fmla="*/ 773289 w 1330896"/>
              <a:gd name="connsiteY93" fmla="*/ 0 h 555978"/>
              <a:gd name="connsiteX94" fmla="*/ 697089 w 1330896"/>
              <a:gd name="connsiteY94" fmla="*/ 5645 h 555978"/>
              <a:gd name="connsiteX95" fmla="*/ 643467 w 1330896"/>
              <a:gd name="connsiteY95" fmla="*/ 8467 h 555978"/>
              <a:gd name="connsiteX96" fmla="*/ 381000 w 1330896"/>
              <a:gd name="connsiteY96" fmla="*/ 14111 h 555978"/>
              <a:gd name="connsiteX97" fmla="*/ 369711 w 1330896"/>
              <a:gd name="connsiteY97" fmla="*/ 19756 h 555978"/>
              <a:gd name="connsiteX98" fmla="*/ 338667 w 1330896"/>
              <a:gd name="connsiteY98" fmla="*/ 25400 h 555978"/>
              <a:gd name="connsiteX99" fmla="*/ 310445 w 1330896"/>
              <a:gd name="connsiteY99" fmla="*/ 31045 h 555978"/>
              <a:gd name="connsiteX100" fmla="*/ 270934 w 1330896"/>
              <a:gd name="connsiteY100" fmla="*/ 28223 h 555978"/>
              <a:gd name="connsiteX101" fmla="*/ 248356 w 1330896"/>
              <a:gd name="connsiteY101" fmla="*/ 25400 h 555978"/>
              <a:gd name="connsiteX102" fmla="*/ 115711 w 1330896"/>
              <a:gd name="connsiteY102" fmla="*/ 28223 h 555978"/>
              <a:gd name="connsiteX103" fmla="*/ 107245 w 1330896"/>
              <a:gd name="connsiteY103" fmla="*/ 31045 h 555978"/>
              <a:gd name="connsiteX104" fmla="*/ 95956 w 1330896"/>
              <a:gd name="connsiteY104" fmla="*/ 33867 h 555978"/>
              <a:gd name="connsiteX105" fmla="*/ 90311 w 1330896"/>
              <a:gd name="connsiteY105" fmla="*/ 39511 h 555978"/>
              <a:gd name="connsiteX106" fmla="*/ 70556 w 1330896"/>
              <a:gd name="connsiteY106" fmla="*/ 47978 h 555978"/>
              <a:gd name="connsiteX107" fmla="*/ 64911 w 1330896"/>
              <a:gd name="connsiteY107" fmla="*/ 53623 h 555978"/>
              <a:gd name="connsiteX108" fmla="*/ 59267 w 1330896"/>
              <a:gd name="connsiteY108" fmla="*/ 62089 h 555978"/>
              <a:gd name="connsiteX109" fmla="*/ 50800 w 1330896"/>
              <a:gd name="connsiteY109" fmla="*/ 67734 h 555978"/>
              <a:gd name="connsiteX110" fmla="*/ 45156 w 1330896"/>
              <a:gd name="connsiteY110" fmla="*/ 76200 h 555978"/>
              <a:gd name="connsiteX111" fmla="*/ 36689 w 1330896"/>
              <a:gd name="connsiteY111" fmla="*/ 79023 h 555978"/>
              <a:gd name="connsiteX112" fmla="*/ 25400 w 1330896"/>
              <a:gd name="connsiteY112" fmla="*/ 93134 h 555978"/>
              <a:gd name="connsiteX113" fmla="*/ 19756 w 1330896"/>
              <a:gd name="connsiteY113" fmla="*/ 101600 h 555978"/>
              <a:gd name="connsiteX114" fmla="*/ 8467 w 1330896"/>
              <a:gd name="connsiteY114" fmla="*/ 124178 h 555978"/>
              <a:gd name="connsiteX115" fmla="*/ 0 w 1330896"/>
              <a:gd name="connsiteY115" fmla="*/ 124178 h 55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330896" h="555978">
                <a:moveTo>
                  <a:pt x="0" y="73378"/>
                </a:moveTo>
                <a:cubicBezTo>
                  <a:pt x="27282" y="174037"/>
                  <a:pt x="52714" y="275216"/>
                  <a:pt x="81845" y="375356"/>
                </a:cubicBezTo>
                <a:cubicBezTo>
                  <a:pt x="82960" y="379188"/>
                  <a:pt x="87733" y="380776"/>
                  <a:pt x="90311" y="383823"/>
                </a:cubicBezTo>
                <a:cubicBezTo>
                  <a:pt x="98093" y="393020"/>
                  <a:pt x="104370" y="403526"/>
                  <a:pt x="112889" y="412045"/>
                </a:cubicBezTo>
                <a:cubicBezTo>
                  <a:pt x="117593" y="416749"/>
                  <a:pt x="124025" y="420206"/>
                  <a:pt x="127000" y="426156"/>
                </a:cubicBezTo>
                <a:cubicBezTo>
                  <a:pt x="130811" y="433778"/>
                  <a:pt x="133103" y="441335"/>
                  <a:pt x="141111" y="445911"/>
                </a:cubicBezTo>
                <a:cubicBezTo>
                  <a:pt x="144479" y="447836"/>
                  <a:pt x="148637" y="447793"/>
                  <a:pt x="152400" y="448734"/>
                </a:cubicBezTo>
                <a:cubicBezTo>
                  <a:pt x="158045" y="454378"/>
                  <a:pt x="161761" y="463143"/>
                  <a:pt x="169334" y="465667"/>
                </a:cubicBezTo>
                <a:lnTo>
                  <a:pt x="186267" y="471311"/>
                </a:lnTo>
                <a:cubicBezTo>
                  <a:pt x="202354" y="487398"/>
                  <a:pt x="186122" y="474071"/>
                  <a:pt x="206023" y="482600"/>
                </a:cubicBezTo>
                <a:cubicBezTo>
                  <a:pt x="209141" y="483936"/>
                  <a:pt x="211217" y="487353"/>
                  <a:pt x="214489" y="488245"/>
                </a:cubicBezTo>
                <a:cubicBezTo>
                  <a:pt x="221806" y="490241"/>
                  <a:pt x="229529" y="490229"/>
                  <a:pt x="237067" y="491067"/>
                </a:cubicBezTo>
                <a:cubicBezTo>
                  <a:pt x="253478" y="492890"/>
                  <a:pt x="274173" y="494509"/>
                  <a:pt x="290689" y="496711"/>
                </a:cubicBezTo>
                <a:cubicBezTo>
                  <a:pt x="296361" y="497467"/>
                  <a:pt x="302071" y="498146"/>
                  <a:pt x="307623" y="499534"/>
                </a:cubicBezTo>
                <a:cubicBezTo>
                  <a:pt x="313395" y="500977"/>
                  <a:pt x="324556" y="505178"/>
                  <a:pt x="324556" y="505178"/>
                </a:cubicBezTo>
                <a:lnTo>
                  <a:pt x="381000" y="502356"/>
                </a:lnTo>
                <a:cubicBezTo>
                  <a:pt x="391369" y="501687"/>
                  <a:pt x="401682" y="500292"/>
                  <a:pt x="412045" y="499534"/>
                </a:cubicBezTo>
                <a:lnTo>
                  <a:pt x="496711" y="493889"/>
                </a:lnTo>
                <a:lnTo>
                  <a:pt x="516467" y="491067"/>
                </a:lnTo>
                <a:cubicBezTo>
                  <a:pt x="523985" y="490065"/>
                  <a:pt x="531549" y="489398"/>
                  <a:pt x="539045" y="488245"/>
                </a:cubicBezTo>
                <a:cubicBezTo>
                  <a:pt x="556012" y="485635"/>
                  <a:pt x="572716" y="480920"/>
                  <a:pt x="589845" y="479778"/>
                </a:cubicBezTo>
                <a:lnTo>
                  <a:pt x="632178" y="476956"/>
                </a:lnTo>
                <a:cubicBezTo>
                  <a:pt x="647230" y="474134"/>
                  <a:pt x="664202" y="476368"/>
                  <a:pt x="677334" y="468489"/>
                </a:cubicBezTo>
                <a:cubicBezTo>
                  <a:pt x="682038" y="465667"/>
                  <a:pt x="686433" y="462251"/>
                  <a:pt x="691445" y="460023"/>
                </a:cubicBezTo>
                <a:cubicBezTo>
                  <a:pt x="694990" y="458448"/>
                  <a:pt x="699004" y="458266"/>
                  <a:pt x="702734" y="457200"/>
                </a:cubicBezTo>
                <a:cubicBezTo>
                  <a:pt x="712178" y="454502"/>
                  <a:pt x="721396" y="450984"/>
                  <a:pt x="730956" y="448734"/>
                </a:cubicBezTo>
                <a:cubicBezTo>
                  <a:pt x="737431" y="447210"/>
                  <a:pt x="744166" y="447101"/>
                  <a:pt x="750711" y="445911"/>
                </a:cubicBezTo>
                <a:cubicBezTo>
                  <a:pt x="754527" y="445217"/>
                  <a:pt x="758184" y="443783"/>
                  <a:pt x="762000" y="443089"/>
                </a:cubicBezTo>
                <a:cubicBezTo>
                  <a:pt x="768545" y="441899"/>
                  <a:pt x="775211" y="441457"/>
                  <a:pt x="781756" y="440267"/>
                </a:cubicBezTo>
                <a:cubicBezTo>
                  <a:pt x="793999" y="438041"/>
                  <a:pt x="794617" y="436502"/>
                  <a:pt x="807156" y="431800"/>
                </a:cubicBezTo>
                <a:cubicBezTo>
                  <a:pt x="815249" y="428765"/>
                  <a:pt x="818021" y="428378"/>
                  <a:pt x="826911" y="426156"/>
                </a:cubicBezTo>
                <a:cubicBezTo>
                  <a:pt x="828793" y="428037"/>
                  <a:pt x="830110" y="430752"/>
                  <a:pt x="832556" y="431800"/>
                </a:cubicBezTo>
                <a:cubicBezTo>
                  <a:pt x="862128" y="444474"/>
                  <a:pt x="832434" y="424562"/>
                  <a:pt x="857956" y="440267"/>
                </a:cubicBezTo>
                <a:cubicBezTo>
                  <a:pt x="899711" y="465962"/>
                  <a:pt x="868940" y="449991"/>
                  <a:pt x="894645" y="462845"/>
                </a:cubicBezTo>
                <a:cubicBezTo>
                  <a:pt x="899349" y="468489"/>
                  <a:pt x="903561" y="474583"/>
                  <a:pt x="908756" y="479778"/>
                </a:cubicBezTo>
                <a:cubicBezTo>
                  <a:pt x="929759" y="500781"/>
                  <a:pt x="912388" y="476760"/>
                  <a:pt x="925689" y="496711"/>
                </a:cubicBezTo>
                <a:cubicBezTo>
                  <a:pt x="930590" y="511414"/>
                  <a:pt x="925301" y="499754"/>
                  <a:pt x="934156" y="510823"/>
                </a:cubicBezTo>
                <a:cubicBezTo>
                  <a:pt x="936275" y="513471"/>
                  <a:pt x="937152" y="517170"/>
                  <a:pt x="939800" y="519289"/>
                </a:cubicBezTo>
                <a:cubicBezTo>
                  <a:pt x="942123" y="521147"/>
                  <a:pt x="945445" y="521170"/>
                  <a:pt x="948267" y="522111"/>
                </a:cubicBezTo>
                <a:cubicBezTo>
                  <a:pt x="968373" y="542217"/>
                  <a:pt x="945561" y="520511"/>
                  <a:pt x="965200" y="536223"/>
                </a:cubicBezTo>
                <a:cubicBezTo>
                  <a:pt x="967278" y="537885"/>
                  <a:pt x="968767" y="540205"/>
                  <a:pt x="970845" y="541867"/>
                </a:cubicBezTo>
                <a:cubicBezTo>
                  <a:pt x="973493" y="543986"/>
                  <a:pt x="976663" y="545392"/>
                  <a:pt x="979311" y="547511"/>
                </a:cubicBezTo>
                <a:cubicBezTo>
                  <a:pt x="981389" y="549173"/>
                  <a:pt x="982674" y="551787"/>
                  <a:pt x="984956" y="553156"/>
                </a:cubicBezTo>
                <a:cubicBezTo>
                  <a:pt x="987507" y="554687"/>
                  <a:pt x="990601" y="555037"/>
                  <a:pt x="993423" y="555978"/>
                </a:cubicBezTo>
                <a:cubicBezTo>
                  <a:pt x="1003750" y="553913"/>
                  <a:pt x="1014914" y="552287"/>
                  <a:pt x="1024467" y="547511"/>
                </a:cubicBezTo>
                <a:cubicBezTo>
                  <a:pt x="1028230" y="545630"/>
                  <a:pt x="1032103" y="543954"/>
                  <a:pt x="1035756" y="541867"/>
                </a:cubicBezTo>
                <a:cubicBezTo>
                  <a:pt x="1049923" y="533772"/>
                  <a:pt x="1038461" y="537886"/>
                  <a:pt x="1055511" y="530578"/>
                </a:cubicBezTo>
                <a:cubicBezTo>
                  <a:pt x="1058245" y="529406"/>
                  <a:pt x="1061156" y="528697"/>
                  <a:pt x="1063978" y="527756"/>
                </a:cubicBezTo>
                <a:cubicBezTo>
                  <a:pt x="1076730" y="515004"/>
                  <a:pt x="1060614" y="529437"/>
                  <a:pt x="1086556" y="516467"/>
                </a:cubicBezTo>
                <a:cubicBezTo>
                  <a:pt x="1090319" y="514586"/>
                  <a:pt x="1094192" y="512910"/>
                  <a:pt x="1097845" y="510823"/>
                </a:cubicBezTo>
                <a:cubicBezTo>
                  <a:pt x="1100790" y="509140"/>
                  <a:pt x="1103277" y="506695"/>
                  <a:pt x="1106311" y="505178"/>
                </a:cubicBezTo>
                <a:cubicBezTo>
                  <a:pt x="1108972" y="503847"/>
                  <a:pt x="1111956" y="503297"/>
                  <a:pt x="1114778" y="502356"/>
                </a:cubicBezTo>
                <a:cubicBezTo>
                  <a:pt x="1120422" y="498593"/>
                  <a:pt x="1125275" y="493212"/>
                  <a:pt x="1131711" y="491067"/>
                </a:cubicBezTo>
                <a:lnTo>
                  <a:pt x="1148645" y="485423"/>
                </a:lnTo>
                <a:cubicBezTo>
                  <a:pt x="1153338" y="480729"/>
                  <a:pt x="1156344" y="476984"/>
                  <a:pt x="1162756" y="474134"/>
                </a:cubicBezTo>
                <a:cubicBezTo>
                  <a:pt x="1168193" y="471718"/>
                  <a:pt x="1174045" y="470371"/>
                  <a:pt x="1179689" y="468489"/>
                </a:cubicBezTo>
                <a:lnTo>
                  <a:pt x="1188156" y="465667"/>
                </a:lnTo>
                <a:cubicBezTo>
                  <a:pt x="1195916" y="455321"/>
                  <a:pt x="1196389" y="452495"/>
                  <a:pt x="1207911" y="445911"/>
                </a:cubicBezTo>
                <a:cubicBezTo>
                  <a:pt x="1210494" y="444435"/>
                  <a:pt x="1213556" y="444030"/>
                  <a:pt x="1216378" y="443089"/>
                </a:cubicBezTo>
                <a:cubicBezTo>
                  <a:pt x="1218260" y="441208"/>
                  <a:pt x="1219945" y="439107"/>
                  <a:pt x="1222023" y="437445"/>
                </a:cubicBezTo>
                <a:cubicBezTo>
                  <a:pt x="1224672" y="435326"/>
                  <a:pt x="1228091" y="434198"/>
                  <a:pt x="1230489" y="431800"/>
                </a:cubicBezTo>
                <a:cubicBezTo>
                  <a:pt x="1232887" y="429402"/>
                  <a:pt x="1234015" y="425983"/>
                  <a:pt x="1236134" y="423334"/>
                </a:cubicBezTo>
                <a:cubicBezTo>
                  <a:pt x="1237796" y="421256"/>
                  <a:pt x="1239897" y="419571"/>
                  <a:pt x="1241778" y="417689"/>
                </a:cubicBezTo>
                <a:cubicBezTo>
                  <a:pt x="1248265" y="398232"/>
                  <a:pt x="1243216" y="404963"/>
                  <a:pt x="1253067" y="395111"/>
                </a:cubicBezTo>
                <a:cubicBezTo>
                  <a:pt x="1258342" y="379287"/>
                  <a:pt x="1255169" y="389526"/>
                  <a:pt x="1261534" y="364067"/>
                </a:cubicBezTo>
                <a:cubicBezTo>
                  <a:pt x="1262813" y="358951"/>
                  <a:pt x="1267709" y="338136"/>
                  <a:pt x="1270000" y="335845"/>
                </a:cubicBezTo>
                <a:lnTo>
                  <a:pt x="1275645" y="330200"/>
                </a:lnTo>
                <a:cubicBezTo>
                  <a:pt x="1283170" y="307626"/>
                  <a:pt x="1271883" y="333962"/>
                  <a:pt x="1286934" y="318911"/>
                </a:cubicBezTo>
                <a:cubicBezTo>
                  <a:pt x="1295192" y="310653"/>
                  <a:pt x="1290340" y="307590"/>
                  <a:pt x="1295400" y="299156"/>
                </a:cubicBezTo>
                <a:cubicBezTo>
                  <a:pt x="1296769" y="296874"/>
                  <a:pt x="1299163" y="295393"/>
                  <a:pt x="1301045" y="293511"/>
                </a:cubicBezTo>
                <a:cubicBezTo>
                  <a:pt x="1303032" y="275626"/>
                  <a:pt x="1302376" y="271199"/>
                  <a:pt x="1306689" y="256823"/>
                </a:cubicBezTo>
                <a:cubicBezTo>
                  <a:pt x="1308399" y="251124"/>
                  <a:pt x="1309034" y="244840"/>
                  <a:pt x="1312334" y="239889"/>
                </a:cubicBezTo>
                <a:cubicBezTo>
                  <a:pt x="1319454" y="229209"/>
                  <a:pt x="1315580" y="233821"/>
                  <a:pt x="1323623" y="225778"/>
                </a:cubicBezTo>
                <a:cubicBezTo>
                  <a:pt x="1334331" y="193651"/>
                  <a:pt x="1331371" y="209412"/>
                  <a:pt x="1326445" y="155223"/>
                </a:cubicBezTo>
                <a:cubicBezTo>
                  <a:pt x="1325504" y="144874"/>
                  <a:pt x="1323623" y="146756"/>
                  <a:pt x="1315156" y="143934"/>
                </a:cubicBezTo>
                <a:cubicBezTo>
                  <a:pt x="1302217" y="124525"/>
                  <a:pt x="1310303" y="129145"/>
                  <a:pt x="1295400" y="124178"/>
                </a:cubicBezTo>
                <a:cubicBezTo>
                  <a:pt x="1293519" y="119474"/>
                  <a:pt x="1292701" y="114189"/>
                  <a:pt x="1289756" y="110067"/>
                </a:cubicBezTo>
                <a:cubicBezTo>
                  <a:pt x="1285351" y="103899"/>
                  <a:pt x="1276244" y="103384"/>
                  <a:pt x="1270000" y="101600"/>
                </a:cubicBezTo>
                <a:cubicBezTo>
                  <a:pt x="1267140" y="100783"/>
                  <a:pt x="1264356" y="99719"/>
                  <a:pt x="1261534" y="98778"/>
                </a:cubicBezTo>
                <a:cubicBezTo>
                  <a:pt x="1250767" y="88013"/>
                  <a:pt x="1261938" y="97246"/>
                  <a:pt x="1244600" y="90311"/>
                </a:cubicBezTo>
                <a:cubicBezTo>
                  <a:pt x="1238741" y="87967"/>
                  <a:pt x="1233526" y="84189"/>
                  <a:pt x="1227667" y="81845"/>
                </a:cubicBezTo>
                <a:cubicBezTo>
                  <a:pt x="1219381" y="78530"/>
                  <a:pt x="1210734" y="76200"/>
                  <a:pt x="1202267" y="73378"/>
                </a:cubicBezTo>
                <a:cubicBezTo>
                  <a:pt x="1199445" y="70556"/>
                  <a:pt x="1197266" y="66891"/>
                  <a:pt x="1193800" y="64911"/>
                </a:cubicBezTo>
                <a:cubicBezTo>
                  <a:pt x="1190202" y="62855"/>
                  <a:pt x="1166801" y="59549"/>
                  <a:pt x="1165578" y="59267"/>
                </a:cubicBezTo>
                <a:cubicBezTo>
                  <a:pt x="1090312" y="41898"/>
                  <a:pt x="1133136" y="47556"/>
                  <a:pt x="1080911" y="42334"/>
                </a:cubicBezTo>
                <a:cubicBezTo>
                  <a:pt x="1028048" y="29116"/>
                  <a:pt x="1079471" y="40303"/>
                  <a:pt x="976489" y="33867"/>
                </a:cubicBezTo>
                <a:cubicBezTo>
                  <a:pt x="973520" y="33681"/>
                  <a:pt x="970950" y="31577"/>
                  <a:pt x="968023" y="31045"/>
                </a:cubicBezTo>
                <a:cubicBezTo>
                  <a:pt x="949321" y="27645"/>
                  <a:pt x="945718" y="29371"/>
                  <a:pt x="928511" y="25400"/>
                </a:cubicBezTo>
                <a:cubicBezTo>
                  <a:pt x="921838" y="23860"/>
                  <a:pt x="915487" y="21018"/>
                  <a:pt x="908756" y="19756"/>
                </a:cubicBezTo>
                <a:cubicBezTo>
                  <a:pt x="894143" y="17016"/>
                  <a:pt x="854793" y="15154"/>
                  <a:pt x="843845" y="14111"/>
                </a:cubicBezTo>
                <a:cubicBezTo>
                  <a:pt x="837223" y="13480"/>
                  <a:pt x="830696" y="12066"/>
                  <a:pt x="824089" y="11289"/>
                </a:cubicBezTo>
                <a:cubicBezTo>
                  <a:pt x="814699" y="10184"/>
                  <a:pt x="805274" y="9408"/>
                  <a:pt x="795867" y="8467"/>
                </a:cubicBezTo>
                <a:cubicBezTo>
                  <a:pt x="792104" y="7526"/>
                  <a:pt x="788210" y="7007"/>
                  <a:pt x="784578" y="5645"/>
                </a:cubicBezTo>
                <a:cubicBezTo>
                  <a:pt x="780639" y="4168"/>
                  <a:pt x="777496" y="0"/>
                  <a:pt x="773289" y="0"/>
                </a:cubicBezTo>
                <a:cubicBezTo>
                  <a:pt x="747819" y="0"/>
                  <a:pt x="722505" y="3987"/>
                  <a:pt x="697089" y="5645"/>
                </a:cubicBezTo>
                <a:cubicBezTo>
                  <a:pt x="679228" y="6810"/>
                  <a:pt x="661341" y="7526"/>
                  <a:pt x="643467" y="8467"/>
                </a:cubicBezTo>
                <a:cubicBezTo>
                  <a:pt x="554049" y="38270"/>
                  <a:pt x="655715" y="5343"/>
                  <a:pt x="381000" y="14111"/>
                </a:cubicBezTo>
                <a:cubicBezTo>
                  <a:pt x="376795" y="14245"/>
                  <a:pt x="373776" y="18672"/>
                  <a:pt x="369711" y="19756"/>
                </a:cubicBezTo>
                <a:cubicBezTo>
                  <a:pt x="359549" y="22466"/>
                  <a:pt x="348999" y="23432"/>
                  <a:pt x="338667" y="25400"/>
                </a:cubicBezTo>
                <a:lnTo>
                  <a:pt x="310445" y="31045"/>
                </a:lnTo>
                <a:lnTo>
                  <a:pt x="270934" y="28223"/>
                </a:lnTo>
                <a:cubicBezTo>
                  <a:pt x="263381" y="27536"/>
                  <a:pt x="255941" y="25400"/>
                  <a:pt x="248356" y="25400"/>
                </a:cubicBezTo>
                <a:cubicBezTo>
                  <a:pt x="204131" y="25400"/>
                  <a:pt x="159926" y="27282"/>
                  <a:pt x="115711" y="28223"/>
                </a:cubicBezTo>
                <a:cubicBezTo>
                  <a:pt x="112889" y="29164"/>
                  <a:pt x="110105" y="30228"/>
                  <a:pt x="107245" y="31045"/>
                </a:cubicBezTo>
                <a:cubicBezTo>
                  <a:pt x="103515" y="32111"/>
                  <a:pt x="99425" y="32133"/>
                  <a:pt x="95956" y="33867"/>
                </a:cubicBezTo>
                <a:cubicBezTo>
                  <a:pt x="93576" y="35057"/>
                  <a:pt x="92525" y="38035"/>
                  <a:pt x="90311" y="39511"/>
                </a:cubicBezTo>
                <a:cubicBezTo>
                  <a:pt x="83332" y="44163"/>
                  <a:pt x="78085" y="45469"/>
                  <a:pt x="70556" y="47978"/>
                </a:cubicBezTo>
                <a:cubicBezTo>
                  <a:pt x="68674" y="49860"/>
                  <a:pt x="66573" y="51545"/>
                  <a:pt x="64911" y="53623"/>
                </a:cubicBezTo>
                <a:cubicBezTo>
                  <a:pt x="62792" y="56271"/>
                  <a:pt x="61665" y="59691"/>
                  <a:pt x="59267" y="62089"/>
                </a:cubicBezTo>
                <a:cubicBezTo>
                  <a:pt x="56868" y="64488"/>
                  <a:pt x="53622" y="65852"/>
                  <a:pt x="50800" y="67734"/>
                </a:cubicBezTo>
                <a:cubicBezTo>
                  <a:pt x="48919" y="70556"/>
                  <a:pt x="47804" y="74081"/>
                  <a:pt x="45156" y="76200"/>
                </a:cubicBezTo>
                <a:cubicBezTo>
                  <a:pt x="42833" y="78059"/>
                  <a:pt x="38548" y="76700"/>
                  <a:pt x="36689" y="79023"/>
                </a:cubicBezTo>
                <a:cubicBezTo>
                  <a:pt x="22514" y="96742"/>
                  <a:pt x="45702" y="86365"/>
                  <a:pt x="25400" y="93134"/>
                </a:cubicBezTo>
                <a:cubicBezTo>
                  <a:pt x="23519" y="95956"/>
                  <a:pt x="20828" y="98382"/>
                  <a:pt x="19756" y="101600"/>
                </a:cubicBezTo>
                <a:cubicBezTo>
                  <a:pt x="15363" y="114779"/>
                  <a:pt x="22296" y="119569"/>
                  <a:pt x="8467" y="124178"/>
                </a:cubicBezTo>
                <a:cubicBezTo>
                  <a:pt x="5789" y="125070"/>
                  <a:pt x="2822" y="124178"/>
                  <a:pt x="0" y="124178"/>
                </a:cubicBez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4242000" y="1935750"/>
            <a:ext cx="1606717" cy="15729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 Blood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Pressure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Sensor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4610953" y="3154140"/>
            <a:ext cx="1034525" cy="372292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927600" y="4431023"/>
            <a:ext cx="777809" cy="2743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368801" y="4132650"/>
            <a:ext cx="1854023" cy="2185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067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</a:t>
            </a: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Accelerometer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Position Sensor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6511759" y="3154139"/>
            <a:ext cx="752642" cy="2812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7315200" y="1437617"/>
            <a:ext cx="558800" cy="3664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 rot="3277270">
            <a:off x="7254779" y="1433390"/>
            <a:ext cx="265652" cy="3731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 bwMode="auto">
          <a:xfrm>
            <a:off x="6729842" y="1060441"/>
            <a:ext cx="485987" cy="629990"/>
          </a:xfrm>
          <a:prstGeom prst="actionButtonBlank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385126" y="1113341"/>
            <a:ext cx="609600" cy="4521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6" name="Curved Left Arrow 15"/>
          <p:cNvSpPr/>
          <p:nvPr/>
        </p:nvSpPr>
        <p:spPr bwMode="auto">
          <a:xfrm rot="7749851" flipH="1">
            <a:off x="6519533" y="870186"/>
            <a:ext cx="535656" cy="1019921"/>
          </a:xfrm>
          <a:prstGeom prst="curved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625381" y="1501821"/>
            <a:ext cx="1351905" cy="2185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54000">
              <a:srgbClr val="FF6415"/>
            </a:glow>
          </a:effectLst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200"/>
              </a:lnSpc>
            </a:pPr>
            <a:r>
              <a:rPr lang="en-US" sz="1533" spc="-33" dirty="0">
                <a:solidFill>
                  <a:srgbClr val="333333"/>
                </a:solidFill>
                <a:effectLst>
                  <a:glow rad="139700">
                    <a:srgbClr val="FF9900">
                      <a:alpha val="40000"/>
                    </a:srgbClr>
                  </a:glow>
                </a:effectLst>
                <a:latin typeface="Bell Gothic Std Light"/>
              </a:rPr>
              <a:t>Smartphone</a:t>
            </a:r>
          </a:p>
          <a:p>
            <a:pPr marL="229661" algn="ctr" defTabSz="570449" eaLnBrk="1" hangingPunct="1">
              <a:lnSpc>
                <a:spcPts val="1200"/>
              </a:lnSpc>
            </a:pPr>
            <a:r>
              <a:rPr lang="en-US" sz="1533" spc="-33" dirty="0">
                <a:solidFill>
                  <a:srgbClr val="333333"/>
                </a:solidFill>
                <a:effectLst>
                  <a:glow rad="139700">
                    <a:srgbClr val="FF9900">
                      <a:alpha val="40000"/>
                    </a:srgbClr>
                  </a:glow>
                </a:effectLst>
                <a:latin typeface="Bell Gothic Std Light"/>
              </a:rPr>
              <a:t> Hub  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5588000" y="1110667"/>
            <a:ext cx="2389286" cy="1845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54000">
              <a:srgbClr val="FF6415"/>
            </a:glow>
          </a:effectLst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200"/>
              </a:lnSpc>
            </a:pPr>
            <a:r>
              <a:rPr lang="en-US" sz="1200" spc="-33" dirty="0">
                <a:solidFill>
                  <a:srgbClr val="333333"/>
                </a:solidFill>
                <a:effectLst>
                  <a:glow rad="101600">
                    <a:srgbClr val="FE8C00"/>
                  </a:glow>
                </a:effectLst>
                <a:latin typeface="Bell Gothic Std Light"/>
              </a:rPr>
              <a:t>                   </a:t>
            </a:r>
            <a:r>
              <a:rPr lang="en-US" sz="1533" spc="-33" dirty="0">
                <a:solidFill>
                  <a:srgbClr val="333333"/>
                </a:solidFill>
                <a:effectLst>
                  <a:glow rad="139700">
                    <a:srgbClr val="FF9900">
                      <a:alpha val="40000"/>
                    </a:srgbClr>
                  </a:glow>
                </a:effectLst>
                <a:latin typeface="Bell Gothic Std Light"/>
              </a:rPr>
              <a:t>Data &amp; Info</a:t>
            </a:r>
          </a:p>
        </p:txBody>
      </p:sp>
      <p:sp>
        <p:nvSpPr>
          <p:cNvPr id="23" name="Oval 22"/>
          <p:cNvSpPr/>
          <p:nvPr/>
        </p:nvSpPr>
        <p:spPr bwMode="auto">
          <a:xfrm rot="20825907">
            <a:off x="5435309" y="2980819"/>
            <a:ext cx="95031" cy="151658"/>
          </a:xfrm>
          <a:prstGeom prst="ellipse">
            <a:avLst/>
          </a:prstGeom>
          <a:noFill/>
          <a:ln w="6350" cap="flat" cmpd="sng" algn="ctr">
            <a:solidFill>
              <a:srgbClr val="CCFF2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 b="0" dirty="0">
              <a:latin typeface="Arial" charset="0"/>
              <a:cs typeface="Arial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395278" y="3000615"/>
            <a:ext cx="1196632" cy="2185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/>
                  </a:glow>
                </a:effectLst>
                <a:latin typeface="Bell Gothic Std Light"/>
              </a:rPr>
              <a:t>Pulse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/>
                  </a:glow>
                </a:effectLst>
                <a:latin typeface="Bell Gothic Std Light"/>
              </a:rPr>
              <a:t>Oximeter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6258935" y="3084912"/>
            <a:ext cx="1196632" cy="2185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/>
                  </a:glow>
                </a:effectLst>
                <a:latin typeface="Bell Gothic Std Light"/>
              </a:rPr>
              <a:t>EMG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/>
                  </a:glow>
                </a:effectLst>
                <a:latin typeface="Bell Gothic Std Light"/>
              </a:rPr>
              <a:t>  Sensor</a:t>
            </a:r>
          </a:p>
        </p:txBody>
      </p:sp>
      <p:sp>
        <p:nvSpPr>
          <p:cNvPr id="25" name="Action Button: Custom 24">
            <a:hlinkClick r:id="" action="ppaction://noaction" highlightClick="1"/>
          </p:cNvPr>
          <p:cNvSpPr/>
          <p:nvPr/>
        </p:nvSpPr>
        <p:spPr bwMode="auto">
          <a:xfrm>
            <a:off x="5967650" y="2286703"/>
            <a:ext cx="161056" cy="333737"/>
          </a:xfrm>
          <a:prstGeom prst="actionButtonBlank">
            <a:avLst/>
          </a:prstGeom>
          <a:solidFill>
            <a:srgbClr val="816248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52" name="Action Button: Custom 51">
            <a:hlinkClick r:id="" action="ppaction://noaction" highlightClick="1"/>
          </p:cNvPr>
          <p:cNvSpPr/>
          <p:nvPr/>
        </p:nvSpPr>
        <p:spPr bwMode="auto">
          <a:xfrm>
            <a:off x="6000447" y="2492598"/>
            <a:ext cx="114115" cy="134231"/>
          </a:xfrm>
          <a:prstGeom prst="actionButtonBlank">
            <a:avLst/>
          </a:prstGeom>
          <a:solidFill>
            <a:srgbClr val="816248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53" name="Action Button: Custom 52">
            <a:hlinkClick r:id="" action="ppaction://noaction" highlightClick="1"/>
          </p:cNvPr>
          <p:cNvSpPr/>
          <p:nvPr/>
        </p:nvSpPr>
        <p:spPr bwMode="auto">
          <a:xfrm rot="2295919">
            <a:off x="5948756" y="2506567"/>
            <a:ext cx="82243" cy="99047"/>
          </a:xfrm>
          <a:prstGeom prst="actionButtonBlank">
            <a:avLst/>
          </a:prstGeom>
          <a:solidFill>
            <a:srgbClr val="816248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5" name="Action Button: Custom 34">
            <a:hlinkClick r:id="" action="ppaction://noaction" highlightClick="1"/>
          </p:cNvPr>
          <p:cNvSpPr/>
          <p:nvPr/>
        </p:nvSpPr>
        <p:spPr bwMode="auto">
          <a:xfrm>
            <a:off x="6036051" y="2495174"/>
            <a:ext cx="805310" cy="174156"/>
          </a:xfrm>
          <a:prstGeom prst="actionButtonBlank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9" name="Action Button: Custom 38">
            <a:hlinkClick r:id="" action="ppaction://noaction" highlightClick="1"/>
          </p:cNvPr>
          <p:cNvSpPr/>
          <p:nvPr/>
        </p:nvSpPr>
        <p:spPr bwMode="auto">
          <a:xfrm>
            <a:off x="6503028" y="2168782"/>
            <a:ext cx="580349" cy="149732"/>
          </a:xfrm>
          <a:prstGeom prst="actionButtonBlank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350507" y="2133138"/>
            <a:ext cx="2151707" cy="2185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  Continuous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Glucose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733" spc="-33" dirty="0">
                <a:solidFill>
                  <a:srgbClr val="333333"/>
                </a:solidFill>
                <a:effectLst>
                  <a:glow rad="101600">
                    <a:srgbClr val="66FF33">
                      <a:alpha val="60000"/>
                    </a:srgbClr>
                  </a:glow>
                </a:effectLst>
                <a:latin typeface="Bell Gothic Std Light"/>
              </a:rPr>
              <a:t>Monitor</a:t>
            </a:r>
          </a:p>
        </p:txBody>
      </p:sp>
      <p:sp>
        <p:nvSpPr>
          <p:cNvPr id="55" name="Rectangle 54"/>
          <p:cNvSpPr/>
          <p:nvPr/>
        </p:nvSpPr>
        <p:spPr bwMode="auto">
          <a:xfrm rot="629730">
            <a:off x="1971251" y="1835437"/>
            <a:ext cx="1731717" cy="4432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63500" dir="2700000" algn="ctr" rotWithShape="0">
              <a:schemeClr val="bg1">
                <a:alpha val="94000"/>
              </a:schemeClr>
            </a:outerShdw>
          </a:effectLst>
          <a:scene3d>
            <a:camera prst="perspectiveLeft"/>
            <a:lightRig rig="threePt" dir="t"/>
          </a:scene3d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r>
              <a:rPr lang="en-US" sz="2000" dirty="0">
                <a:latin typeface="Arial" charset="0"/>
                <a:cs typeface="Arial" charset="0"/>
              </a:rPr>
              <a:t>SENSOR</a:t>
            </a:r>
          </a:p>
        </p:txBody>
      </p:sp>
      <p:sp>
        <p:nvSpPr>
          <p:cNvPr id="56" name="Rectangle 55"/>
          <p:cNvSpPr/>
          <p:nvPr/>
        </p:nvSpPr>
        <p:spPr bwMode="auto">
          <a:xfrm rot="542547">
            <a:off x="1501693" y="3545248"/>
            <a:ext cx="2741093" cy="4432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ctr" rotWithShape="0">
              <a:schemeClr val="bg1">
                <a:alpha val="94000"/>
              </a:schemeClr>
            </a:outerShdw>
          </a:effectLst>
          <a:scene3d>
            <a:camera prst="perspectiveFront"/>
            <a:lightRig rig="threePt" dir="t"/>
          </a:scene3d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r>
              <a:rPr lang="en-US" sz="2000" dirty="0">
                <a:latin typeface="Arial" charset="0"/>
                <a:cs typeface="Arial" charset="0"/>
              </a:rPr>
              <a:t>EFFECTOR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1166846" y="1015039"/>
            <a:ext cx="6825199" cy="382099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/>
          <a:srcRect l="58333" t="38889" r="19583" b="18147"/>
          <a:stretch/>
        </p:blipFill>
        <p:spPr>
          <a:xfrm>
            <a:off x="2692530" y="1059563"/>
            <a:ext cx="3742667" cy="4095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30734"/>
            <a:ext cx="9144000" cy="107848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r>
              <a:rPr lang="en-US" sz="3200" dirty="0">
                <a:solidFill>
                  <a:srgbClr val="FFCC00"/>
                </a:solidFill>
                <a:latin typeface="Arial Black" panose="020B0A04020102020204" pitchFamily="34" charset="0"/>
              </a:rPr>
              <a:t>WIRELESSLY CONNECTED WEARABLE OR IMPLANTED SENSOR DEVICES</a:t>
            </a:r>
          </a:p>
        </p:txBody>
      </p:sp>
      <p:pic>
        <p:nvPicPr>
          <p:cNvPr id="61" name="Picture 2" descr="Image result for cloud draw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8681" r="4097" b="17058"/>
          <a:stretch/>
        </p:blipFill>
        <p:spPr bwMode="auto">
          <a:xfrm>
            <a:off x="5701142" y="2633181"/>
            <a:ext cx="1439933" cy="8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62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 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045201" y="4756150"/>
            <a:ext cx="1955800" cy="1121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6" name="Picture 2" descr="Image result for medical device cybersecur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95" y="614369"/>
            <a:ext cx="5856479" cy="428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142999" y="4207933"/>
            <a:ext cx="2311401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9" name="Picture 2" descr="Image result for medical device cybersecur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9870" r="64641" b="69969"/>
          <a:stretch/>
        </p:blipFill>
        <p:spPr bwMode="auto">
          <a:xfrm>
            <a:off x="1371601" y="952215"/>
            <a:ext cx="2300942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medical device cybersecur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40704" r="68978" b="45065"/>
          <a:stretch/>
        </p:blipFill>
        <p:spPr bwMode="auto">
          <a:xfrm>
            <a:off x="1433444" y="2302616"/>
            <a:ext cx="2020956" cy="8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medical device cybersecur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64422" r="68978" b="13046"/>
          <a:stretch/>
        </p:blipFill>
        <p:spPr bwMode="auto">
          <a:xfrm>
            <a:off x="1393387" y="3425382"/>
            <a:ext cx="2061020" cy="135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medical device cybersecur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8" t="13428" r="6525" b="73528"/>
          <a:stretch/>
        </p:blipFill>
        <p:spPr bwMode="auto">
          <a:xfrm>
            <a:off x="5283201" y="1080112"/>
            <a:ext cx="2569900" cy="78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medical device cybersecur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8" t="32402" r="3055" b="52181"/>
          <a:stretch/>
        </p:blipFill>
        <p:spPr bwMode="auto">
          <a:xfrm>
            <a:off x="5286917" y="2051203"/>
            <a:ext cx="2570546" cy="83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medical device cybersecur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4" t="58493" r="36426" b="24904"/>
          <a:stretch/>
        </p:blipFill>
        <p:spPr bwMode="auto">
          <a:xfrm>
            <a:off x="5081912" y="2925099"/>
            <a:ext cx="252089" cy="100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128645" y="285750"/>
            <a:ext cx="6866225" cy="152400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 flipH="1">
            <a:off x="0" y="0"/>
            <a:ext cx="9144000" cy="1072134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10244" y="85233"/>
            <a:ext cx="9144001" cy="821268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3300"/>
              </a:lnSpc>
            </a:pPr>
            <a:r>
              <a:rPr lang="en-US" sz="2800" b="0" spc="-150" dirty="0">
                <a:solidFill>
                  <a:srgbClr val="FFC000"/>
                </a:solidFill>
                <a:latin typeface="Arial Black" panose="020B0A04020102020204" pitchFamily="34" charset="0"/>
                <a:cs typeface="Arial" charset="0"/>
              </a:rPr>
              <a:t>WIRELESSLY CONTROLLED WEARABLE OR IMPLANTED THERAPEUTIC EFFECTOR DEVICES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150137" y="5165426"/>
            <a:ext cx="6850864" cy="609600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291217" y="1123448"/>
            <a:ext cx="1319193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20456811">
            <a:off x="2522557" y="1513770"/>
            <a:ext cx="457199" cy="3303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280010" y="2447949"/>
            <a:ext cx="1319193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396916" y="3752352"/>
            <a:ext cx="1319193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514344" y="3173837"/>
            <a:ext cx="1319193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 rot="17291773">
            <a:off x="6080113" y="3199365"/>
            <a:ext cx="1319193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910132" y="2047145"/>
            <a:ext cx="185453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146800" y="1206963"/>
            <a:ext cx="1785029" cy="4245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64434" y="2369553"/>
            <a:ext cx="2097685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>
              <a:lnSpc>
                <a:spcPts val="2267"/>
              </a:lnSpc>
            </a:pPr>
            <a:r>
              <a:rPr lang="en-US" sz="2200" dirty="0">
                <a:solidFill>
                  <a:srgbClr val="3333CC"/>
                </a:solidFill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   </a:t>
            </a:r>
            <a:r>
              <a:rPr lang="en-US" sz="2267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Gastric Stimulator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92536" y="1358979"/>
            <a:ext cx="1703065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28644" y="1322598"/>
            <a:ext cx="2362200" cy="6911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marL="78318" indent="148169" eaLnBrk="1" hangingPunct="1">
              <a:lnSpc>
                <a:spcPts val="2267"/>
              </a:lnSpc>
              <a:tabLst>
                <a:tab pos="39159" algn="l"/>
              </a:tabLst>
            </a:pPr>
            <a:r>
              <a:rPr lang="en-US" sz="2267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Deep Brain     </a:t>
            </a:r>
            <a:r>
              <a:rPr lang="en-US" sz="2267" spc="-33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Neurostimulator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1393387" y="3616358"/>
            <a:ext cx="2046821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>
              <a:lnSpc>
                <a:spcPts val="2267"/>
              </a:lnSpc>
            </a:pPr>
            <a:r>
              <a:rPr lang="en-US" sz="2267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Foot Drop</a:t>
            </a:r>
          </a:p>
          <a:p>
            <a:pPr defTabSz="609608" eaLnBrk="1" hangingPunct="1">
              <a:lnSpc>
                <a:spcPts val="2267"/>
              </a:lnSpc>
            </a:pPr>
            <a:r>
              <a:rPr lang="en-US" sz="2267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Implant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6185766" y="1180224"/>
            <a:ext cx="1922929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>
              <a:lnSpc>
                <a:spcPts val="2267"/>
              </a:lnSpc>
            </a:pPr>
            <a:r>
              <a:rPr lang="en-US" sz="2267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Cochlear</a:t>
            </a:r>
          </a:p>
          <a:p>
            <a:pPr defTabSz="609608" eaLnBrk="1" hangingPunct="1">
              <a:lnSpc>
                <a:spcPts val="2267"/>
              </a:lnSpc>
            </a:pPr>
            <a:r>
              <a:rPr lang="en-US" sz="2267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Implant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5895581" y="2134675"/>
            <a:ext cx="2024973" cy="9683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>
              <a:lnSpc>
                <a:spcPts val="2133"/>
              </a:lnSpc>
            </a:pPr>
            <a:r>
              <a:rPr lang="en-US" sz="2267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Cardiac</a:t>
            </a:r>
          </a:p>
          <a:p>
            <a:pPr defTabSz="609608" eaLnBrk="1" hangingPunct="1">
              <a:lnSpc>
                <a:spcPts val="2133"/>
              </a:lnSpc>
            </a:pPr>
            <a:r>
              <a:rPr lang="en-US" sz="2267" spc="-33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Defibrillator</a:t>
            </a:r>
            <a:r>
              <a:rPr lang="en-US" sz="2267" spc="-200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 </a:t>
            </a:r>
            <a:r>
              <a:rPr lang="en-US" sz="2267" spc="-33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or</a:t>
            </a:r>
          </a:p>
          <a:p>
            <a:pPr defTabSz="609608" eaLnBrk="1" hangingPunct="1">
              <a:lnSpc>
                <a:spcPts val="2133"/>
              </a:lnSpc>
            </a:pPr>
            <a:r>
              <a:rPr lang="en-US" sz="2267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Pacemaker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5062754" y="3489708"/>
            <a:ext cx="506090" cy="368937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9" name="Action Button: Custom 18">
            <a:hlinkClick r:id="" action="ppaction://noaction" highlightClick="1"/>
          </p:cNvPr>
          <p:cNvSpPr/>
          <p:nvPr/>
        </p:nvSpPr>
        <p:spPr bwMode="auto">
          <a:xfrm>
            <a:off x="5377059" y="3026726"/>
            <a:ext cx="1539482" cy="694944"/>
          </a:xfrm>
          <a:prstGeom prst="actionButtonBlank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r>
              <a:rPr lang="en-US" sz="2000" dirty="0">
                <a:latin typeface="Arial" charset="0"/>
                <a:cs typeface="Arial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37" name="Picture 2" descr="Image result for medical device cybersecur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4" t="59917" r="22552" b="26915"/>
          <a:stretch/>
        </p:blipFill>
        <p:spPr bwMode="auto">
          <a:xfrm>
            <a:off x="5313698" y="3025627"/>
            <a:ext cx="1122359" cy="92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 bwMode="auto">
          <a:xfrm>
            <a:off x="6357037" y="3516590"/>
            <a:ext cx="1913057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>
              <a:lnSpc>
                <a:spcPts val="2267"/>
              </a:lnSpc>
            </a:pPr>
            <a:r>
              <a:rPr lang="en-US" sz="2267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Insulin</a:t>
            </a:r>
          </a:p>
          <a:p>
            <a:pPr defTabSz="609608" eaLnBrk="1" hangingPunct="1">
              <a:lnSpc>
                <a:spcPts val="2267"/>
              </a:lnSpc>
            </a:pPr>
            <a:r>
              <a:rPr lang="en-US" sz="2267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Pump</a:t>
            </a:r>
          </a:p>
        </p:txBody>
      </p:sp>
      <p:sp>
        <p:nvSpPr>
          <p:cNvPr id="28" name="Freeform 27"/>
          <p:cNvSpPr/>
          <p:nvPr/>
        </p:nvSpPr>
        <p:spPr bwMode="auto">
          <a:xfrm>
            <a:off x="4956243" y="3733541"/>
            <a:ext cx="453957" cy="300633"/>
          </a:xfrm>
          <a:custGeom>
            <a:avLst/>
            <a:gdLst>
              <a:gd name="connsiteX0" fmla="*/ 175098 w 680936"/>
              <a:gd name="connsiteY0" fmla="*/ 266076 h 450950"/>
              <a:gd name="connsiteX1" fmla="*/ 184825 w 680936"/>
              <a:gd name="connsiteY1" fmla="*/ 373080 h 450950"/>
              <a:gd name="connsiteX2" fmla="*/ 214008 w 680936"/>
              <a:gd name="connsiteY2" fmla="*/ 382808 h 450950"/>
              <a:gd name="connsiteX3" fmla="*/ 272374 w 680936"/>
              <a:gd name="connsiteY3" fmla="*/ 411991 h 450950"/>
              <a:gd name="connsiteX4" fmla="*/ 291830 w 680936"/>
              <a:gd name="connsiteY4" fmla="*/ 441174 h 450950"/>
              <a:gd name="connsiteX5" fmla="*/ 612842 w 680936"/>
              <a:gd name="connsiteY5" fmla="*/ 431446 h 450950"/>
              <a:gd name="connsiteX6" fmla="*/ 622570 w 680936"/>
              <a:gd name="connsiteY6" fmla="*/ 402263 h 450950"/>
              <a:gd name="connsiteX7" fmla="*/ 651753 w 680936"/>
              <a:gd name="connsiteY7" fmla="*/ 392535 h 450950"/>
              <a:gd name="connsiteX8" fmla="*/ 671208 w 680936"/>
              <a:gd name="connsiteY8" fmla="*/ 324442 h 450950"/>
              <a:gd name="connsiteX9" fmla="*/ 680936 w 680936"/>
              <a:gd name="connsiteY9" fmla="*/ 295259 h 450950"/>
              <a:gd name="connsiteX10" fmla="*/ 661481 w 680936"/>
              <a:gd name="connsiteY10" fmla="*/ 236893 h 450950"/>
              <a:gd name="connsiteX11" fmla="*/ 651753 w 680936"/>
              <a:gd name="connsiteY11" fmla="*/ 188254 h 450950"/>
              <a:gd name="connsiteX12" fmla="*/ 632298 w 680936"/>
              <a:gd name="connsiteY12" fmla="*/ 159071 h 450950"/>
              <a:gd name="connsiteX13" fmla="*/ 603115 w 680936"/>
              <a:gd name="connsiteY13" fmla="*/ 100705 h 450950"/>
              <a:gd name="connsiteX14" fmla="*/ 573932 w 680936"/>
              <a:gd name="connsiteY14" fmla="*/ 81250 h 450950"/>
              <a:gd name="connsiteX15" fmla="*/ 554476 w 680936"/>
              <a:gd name="connsiteY15" fmla="*/ 61795 h 450950"/>
              <a:gd name="connsiteX16" fmla="*/ 515566 w 680936"/>
              <a:gd name="connsiteY16" fmla="*/ 42340 h 450950"/>
              <a:gd name="connsiteX17" fmla="*/ 447472 w 680936"/>
              <a:gd name="connsiteY17" fmla="*/ 13157 h 450950"/>
              <a:gd name="connsiteX18" fmla="*/ 19455 w 680936"/>
              <a:gd name="connsiteY18" fmla="*/ 52067 h 450950"/>
              <a:gd name="connsiteX19" fmla="*/ 0 w 680936"/>
              <a:gd name="connsiteY19" fmla="*/ 71523 h 450950"/>
              <a:gd name="connsiteX20" fmla="*/ 38910 w 680936"/>
              <a:gd name="connsiteY20" fmla="*/ 178527 h 450950"/>
              <a:gd name="connsiteX21" fmla="*/ 87549 w 680936"/>
              <a:gd name="connsiteY21" fmla="*/ 217437 h 450950"/>
              <a:gd name="connsiteX22" fmla="*/ 107004 w 680936"/>
              <a:gd name="connsiteY22" fmla="*/ 236893 h 450950"/>
              <a:gd name="connsiteX23" fmla="*/ 194553 w 680936"/>
              <a:gd name="connsiteY23" fmla="*/ 285531 h 450950"/>
              <a:gd name="connsiteX24" fmla="*/ 214008 w 680936"/>
              <a:gd name="connsiteY24" fmla="*/ 343897 h 450950"/>
              <a:gd name="connsiteX25" fmla="*/ 233464 w 680936"/>
              <a:gd name="connsiteY25" fmla="*/ 382808 h 45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80936" h="450950">
                <a:moveTo>
                  <a:pt x="175098" y="266076"/>
                </a:moveTo>
                <a:cubicBezTo>
                  <a:pt x="178340" y="301744"/>
                  <a:pt x="173499" y="339103"/>
                  <a:pt x="184825" y="373080"/>
                </a:cubicBezTo>
                <a:cubicBezTo>
                  <a:pt x="188068" y="382808"/>
                  <a:pt x="204837" y="378222"/>
                  <a:pt x="214008" y="382808"/>
                </a:cubicBezTo>
                <a:cubicBezTo>
                  <a:pt x="289438" y="420523"/>
                  <a:pt x="199021" y="387539"/>
                  <a:pt x="272374" y="411991"/>
                </a:cubicBezTo>
                <a:cubicBezTo>
                  <a:pt x="278859" y="421719"/>
                  <a:pt x="280739" y="437477"/>
                  <a:pt x="291830" y="441174"/>
                </a:cubicBezTo>
                <a:cubicBezTo>
                  <a:pt x="368234" y="466642"/>
                  <a:pt x="575708" y="434675"/>
                  <a:pt x="612842" y="431446"/>
                </a:cubicBezTo>
                <a:cubicBezTo>
                  <a:pt x="616085" y="421718"/>
                  <a:pt x="615319" y="409514"/>
                  <a:pt x="622570" y="402263"/>
                </a:cubicBezTo>
                <a:cubicBezTo>
                  <a:pt x="629821" y="395012"/>
                  <a:pt x="646318" y="401230"/>
                  <a:pt x="651753" y="392535"/>
                </a:cubicBezTo>
                <a:cubicBezTo>
                  <a:pt x="664264" y="372517"/>
                  <a:pt x="664425" y="347052"/>
                  <a:pt x="671208" y="324442"/>
                </a:cubicBezTo>
                <a:cubicBezTo>
                  <a:pt x="674154" y="314621"/>
                  <a:pt x="677693" y="304987"/>
                  <a:pt x="680936" y="295259"/>
                </a:cubicBezTo>
                <a:cubicBezTo>
                  <a:pt x="674451" y="275804"/>
                  <a:pt x="666877" y="256678"/>
                  <a:pt x="661481" y="236893"/>
                </a:cubicBezTo>
                <a:cubicBezTo>
                  <a:pt x="657131" y="220941"/>
                  <a:pt x="657558" y="203735"/>
                  <a:pt x="651753" y="188254"/>
                </a:cubicBezTo>
                <a:cubicBezTo>
                  <a:pt x="647648" y="177307"/>
                  <a:pt x="637526" y="169528"/>
                  <a:pt x="632298" y="159071"/>
                </a:cubicBezTo>
                <a:cubicBezTo>
                  <a:pt x="616476" y="127426"/>
                  <a:pt x="630991" y="128581"/>
                  <a:pt x="603115" y="100705"/>
                </a:cubicBezTo>
                <a:cubicBezTo>
                  <a:pt x="594848" y="92438"/>
                  <a:pt x="583061" y="88553"/>
                  <a:pt x="573932" y="81250"/>
                </a:cubicBezTo>
                <a:cubicBezTo>
                  <a:pt x="566770" y="75521"/>
                  <a:pt x="562107" y="66882"/>
                  <a:pt x="554476" y="61795"/>
                </a:cubicBezTo>
                <a:cubicBezTo>
                  <a:pt x="542410" y="53751"/>
                  <a:pt x="528156" y="49535"/>
                  <a:pt x="515566" y="42340"/>
                </a:cubicBezTo>
                <a:cubicBezTo>
                  <a:pt x="463316" y="12482"/>
                  <a:pt x="511383" y="29133"/>
                  <a:pt x="447472" y="13157"/>
                </a:cubicBezTo>
                <a:cubicBezTo>
                  <a:pt x="319766" y="19386"/>
                  <a:pt x="134546" y="-40008"/>
                  <a:pt x="19455" y="52067"/>
                </a:cubicBezTo>
                <a:cubicBezTo>
                  <a:pt x="12293" y="57796"/>
                  <a:pt x="6485" y="65038"/>
                  <a:pt x="0" y="71523"/>
                </a:cubicBezTo>
                <a:cubicBezTo>
                  <a:pt x="5899" y="89221"/>
                  <a:pt x="28083" y="159580"/>
                  <a:pt x="38910" y="178527"/>
                </a:cubicBezTo>
                <a:cubicBezTo>
                  <a:pt x="48799" y="195832"/>
                  <a:pt x="73469" y="206173"/>
                  <a:pt x="87549" y="217437"/>
                </a:cubicBezTo>
                <a:cubicBezTo>
                  <a:pt x="94711" y="223166"/>
                  <a:pt x="99667" y="231390"/>
                  <a:pt x="107004" y="236893"/>
                </a:cubicBezTo>
                <a:cubicBezTo>
                  <a:pt x="160520" y="277030"/>
                  <a:pt x="149056" y="270365"/>
                  <a:pt x="194553" y="285531"/>
                </a:cubicBezTo>
                <a:cubicBezTo>
                  <a:pt x="201038" y="304986"/>
                  <a:pt x="204836" y="325554"/>
                  <a:pt x="214008" y="343897"/>
                </a:cubicBezTo>
                <a:lnTo>
                  <a:pt x="233464" y="382808"/>
                </a:ln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387344" y="3079751"/>
            <a:ext cx="595429" cy="785598"/>
          </a:xfrm>
          <a:prstGeom prst="ellipse">
            <a:avLst/>
          </a:prstGeom>
          <a:noFill/>
          <a:ln w="6350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288165" y="2978151"/>
            <a:ext cx="793745" cy="985984"/>
          </a:xfrm>
          <a:prstGeom prst="ellipse">
            <a:avLst/>
          </a:prstGeom>
          <a:noFill/>
          <a:ln w="6350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42" name="Picture 2" descr="Image result for mobile phone emoj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6" r="21901"/>
          <a:stretch/>
        </p:blipFill>
        <p:spPr bwMode="auto">
          <a:xfrm flipH="1">
            <a:off x="4568820" y="3245534"/>
            <a:ext cx="252620" cy="446139"/>
          </a:xfrm>
          <a:prstGeom prst="rect">
            <a:avLst/>
          </a:prstGeom>
          <a:solidFill>
            <a:srgbClr val="3333CC"/>
          </a:solidFill>
        </p:spPr>
      </p:pic>
      <p:sp>
        <p:nvSpPr>
          <p:cNvPr id="29" name="Oval 28"/>
          <p:cNvSpPr/>
          <p:nvPr/>
        </p:nvSpPr>
        <p:spPr bwMode="auto">
          <a:xfrm>
            <a:off x="4474851" y="3181350"/>
            <a:ext cx="420905" cy="574280"/>
          </a:xfrm>
          <a:prstGeom prst="ellipse">
            <a:avLst/>
          </a:prstGeom>
          <a:noFill/>
          <a:ln w="6350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622801" y="3686797"/>
            <a:ext cx="807705" cy="320414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endParaRPr lang="en-US" sz="1400" spc="-74" dirty="0">
              <a:effectLst>
                <a:glow rad="101600">
                  <a:srgbClr val="66FF33"/>
                </a:glow>
              </a:effectLst>
              <a:latin typeface="BrowalliaUPC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493612" y="4019994"/>
            <a:ext cx="1066084" cy="22879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1400"/>
              </a:lnSpc>
            </a:pPr>
            <a:r>
              <a:rPr lang="en-US" sz="1400" spc="-74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Smartphone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4307327" y="3660860"/>
            <a:ext cx="1350781" cy="3204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1400"/>
              </a:lnSpc>
            </a:pPr>
            <a:r>
              <a:rPr lang="en-US" sz="1400" spc="-74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Dedicated </a:t>
            </a:r>
          </a:p>
          <a:p>
            <a:pPr algn="ctr" defTabSz="609608" eaLnBrk="1" hangingPunct="1">
              <a:lnSpc>
                <a:spcPts val="1400"/>
              </a:lnSpc>
            </a:pPr>
            <a:r>
              <a:rPr lang="en-US" sz="1400" spc="-74" dirty="0">
                <a:effectLst>
                  <a:glow rad="101600">
                    <a:srgbClr val="66FF33"/>
                  </a:glow>
                </a:effectLst>
                <a:latin typeface="BrowalliaUPC"/>
                <a:cs typeface="Arial" charset="0"/>
              </a:rPr>
              <a:t>   Controller or </a:t>
            </a:r>
          </a:p>
          <a:p>
            <a:pPr algn="ctr" defTabSz="609608" eaLnBrk="1" hangingPunct="1">
              <a:lnSpc>
                <a:spcPts val="1400"/>
              </a:lnSpc>
            </a:pPr>
            <a:endParaRPr lang="en-US" sz="1400" spc="-74" dirty="0">
              <a:effectLst>
                <a:glow rad="101600">
                  <a:srgbClr val="66FF33"/>
                </a:glow>
              </a:effectLst>
              <a:latin typeface="BrowalliaUPC"/>
              <a:cs typeface="Arial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/>
          <a:srcRect l="36182" t="35182" r="13000" b="14717"/>
          <a:stretch/>
        </p:blipFill>
        <p:spPr>
          <a:xfrm>
            <a:off x="834332" y="1072117"/>
            <a:ext cx="7482473" cy="407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7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AutoShape 2" descr="2Q=="/>
          <p:cNvSpPr>
            <a:spLocks noChangeAspect="1" noChangeArrowheads="1"/>
          </p:cNvSpPr>
          <p:nvPr/>
        </p:nvSpPr>
        <p:spPr bwMode="auto">
          <a:xfrm>
            <a:off x="1185334" y="267759"/>
            <a:ext cx="1973792" cy="147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dirty="0"/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4443989" y="4591122"/>
            <a:ext cx="3404611" cy="5097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6451601" y="4552950"/>
            <a:ext cx="812800" cy="152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graphicFrame>
        <p:nvGraphicFramePr>
          <p:cNvPr id="1054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602895"/>
              </p:ext>
            </p:extLst>
          </p:nvPr>
        </p:nvGraphicFramePr>
        <p:xfrm>
          <a:off x="685800" y="100992"/>
          <a:ext cx="7772400" cy="5366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52" name="Image" r:id="rId4" imgW="8368254" imgH="6704762" progId="Photoshop.Image.11">
                  <p:embed/>
                </p:oleObj>
              </mc:Choice>
              <mc:Fallback>
                <p:oleObj name="Image" r:id="rId4" imgW="8368254" imgH="6704762" progId="Photoshop.Image.11">
                  <p:embed/>
                  <p:pic>
                    <p:nvPicPr>
                      <p:cNvPr id="1054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091"/>
                      <a:stretch>
                        <a:fillRect/>
                      </a:stretch>
                    </p:blipFill>
                    <p:spPr bwMode="auto">
                      <a:xfrm>
                        <a:off x="685800" y="100992"/>
                        <a:ext cx="7772400" cy="53663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8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777074"/>
              </p:ext>
            </p:extLst>
          </p:nvPr>
        </p:nvGraphicFramePr>
        <p:xfrm>
          <a:off x="2627361" y="2285173"/>
          <a:ext cx="3859745" cy="306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53" name="Image" r:id="rId6" imgW="7720635" imgH="609524" progId="Photoshop.Image.11">
                  <p:embed/>
                </p:oleObj>
              </mc:Choice>
              <mc:Fallback>
                <p:oleObj name="Image" r:id="rId6" imgW="7720635" imgH="609524" progId="Photoshop.Image.11">
                  <p:embed/>
                  <p:pic>
                    <p:nvPicPr>
                      <p:cNvPr id="10548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37"/>
                      <a:stretch>
                        <a:fillRect/>
                      </a:stretch>
                    </p:blipFill>
                    <p:spPr bwMode="auto">
                      <a:xfrm>
                        <a:off x="2627361" y="2285173"/>
                        <a:ext cx="3859745" cy="30652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84" name="Rectangle 12"/>
          <p:cNvSpPr>
            <a:spLocks noChangeArrowheads="1"/>
          </p:cNvSpPr>
          <p:nvPr/>
        </p:nvSpPr>
        <p:spPr bwMode="auto">
          <a:xfrm>
            <a:off x="2627361" y="2309871"/>
            <a:ext cx="3889277" cy="298450"/>
          </a:xfrm>
          <a:prstGeom prst="rect">
            <a:avLst/>
          </a:prstGeom>
          <a:solidFill>
            <a:srgbClr val="FF9933">
              <a:alpha val="12157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noFill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648200" y="4857750"/>
            <a:ext cx="3581400" cy="2857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821" y="-548640"/>
            <a:ext cx="9144000" cy="548640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002795" y="5024254"/>
            <a:ext cx="3581400" cy="2857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970284" y="4895922"/>
            <a:ext cx="1754116" cy="414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5122352"/>
            <a:ext cx="9144000" cy="548640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7692" t="22949" r="14487" b="66567"/>
          <a:stretch/>
        </p:blipFill>
        <p:spPr>
          <a:xfrm>
            <a:off x="839064" y="42581"/>
            <a:ext cx="7490262" cy="92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74755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6313"/>
            <a:ext cx="8654480" cy="500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2" y="265853"/>
            <a:ext cx="7155779" cy="159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5" descr="SC Magaz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68" y="184065"/>
            <a:ext cx="1355642" cy="123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6" r="2886" b="-25000"/>
          <a:stretch/>
        </p:blipFill>
        <p:spPr bwMode="auto">
          <a:xfrm>
            <a:off x="257951" y="971550"/>
            <a:ext cx="152883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741938" y="1764547"/>
            <a:ext cx="3402062" cy="8072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867400" y="3028950"/>
            <a:ext cx="3276600" cy="20643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188850" y="3861215"/>
            <a:ext cx="2694230" cy="10997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20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Researcher Jay Radcliffe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demonstrates how he can remotely disable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 his insulin pump.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57951" y="971550"/>
            <a:ext cx="2104249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i="0" u="none" strike="noStrike" cap="none" normalizeH="0" baseline="0" dirty="0" smtClean="0">
                <a:ln>
                  <a:noFill/>
                </a:ln>
                <a:solidFill>
                  <a:srgbClr val="828282"/>
                </a:solidFill>
                <a:effectLst/>
                <a:latin typeface="+mj-lt"/>
                <a:cs typeface="Arial" charset="0"/>
              </a:rPr>
              <a:t>August 4, 2011</a:t>
            </a:r>
          </a:p>
        </p:txBody>
      </p:sp>
      <p:pic>
        <p:nvPicPr>
          <p:cNvPr id="7475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44"/>
          <a:stretch/>
        </p:blipFill>
        <p:spPr bwMode="auto">
          <a:xfrm>
            <a:off x="6158314" y="1773784"/>
            <a:ext cx="2724766" cy="207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0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1600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14375" y="2112963"/>
            <a:ext cx="7715250" cy="13619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921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3300"/>
              </a:lnSpc>
              <a:spcBef>
                <a:spcPts val="1050"/>
              </a:spcBef>
              <a:buClr>
                <a:srgbClr val="FF0000"/>
              </a:buClr>
              <a:buSzPct val="90000"/>
              <a:buFontTx/>
              <a:buNone/>
              <a:defRPr/>
            </a:pPr>
            <a:r>
              <a:rPr lang="en-US" altLang="en-US" sz="3000" dirty="0" smtClean="0">
                <a:latin typeface="Arial" panose="020B0604020202020204" pitchFamily="34" charset="0"/>
              </a:rPr>
              <a:t>Consultant for Ascensia, AstraZeneca, EOFlow, Intarcia, Lifecare, Novo,     Roche, Voluntis</a:t>
            </a: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714375" y="1117600"/>
            <a:ext cx="7715250" cy="52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3375"/>
              </a:lnSpc>
              <a:spcBef>
                <a:spcPct val="0"/>
              </a:spcBef>
              <a:spcAft>
                <a:spcPct val="545000"/>
              </a:spcAft>
              <a:buFontTx/>
              <a:buNone/>
            </a:pPr>
            <a:r>
              <a:rPr lang="en-US" altLang="en-US" sz="3200" dirty="0">
                <a:latin typeface="+mn-lt"/>
              </a:rPr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392304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Rectangle 8"/>
          <p:cNvSpPr/>
          <p:nvPr/>
        </p:nvSpPr>
        <p:spPr>
          <a:xfrm>
            <a:off x="7604760" y="0"/>
            <a:ext cx="1539240" cy="184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7368" r="1660"/>
          <a:stretch/>
        </p:blipFill>
        <p:spPr>
          <a:xfrm>
            <a:off x="36549" y="2987041"/>
            <a:ext cx="9031251" cy="2156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412" t="31651" r="8924" b="45794"/>
          <a:stretch/>
        </p:blipFill>
        <p:spPr>
          <a:xfrm>
            <a:off x="385552" y="1434330"/>
            <a:ext cx="8372894" cy="1209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80153"/>
          <a:stretch/>
        </p:blipFill>
        <p:spPr>
          <a:xfrm>
            <a:off x="18274" y="156697"/>
            <a:ext cx="9107451" cy="9566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552" y="3108960"/>
            <a:ext cx="8372894" cy="2034539"/>
          </a:xfrm>
          <a:prstGeom prst="rect">
            <a:avLst/>
          </a:prstGeom>
          <a:solidFill>
            <a:srgbClr val="EC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391" t="62637" r="4797"/>
          <a:stretch/>
        </p:blipFill>
        <p:spPr>
          <a:xfrm>
            <a:off x="385552" y="3238694"/>
            <a:ext cx="8361680" cy="17750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92" t="3494" r="60152" b="80153"/>
          <a:stretch/>
        </p:blipFill>
        <p:spPr>
          <a:xfrm>
            <a:off x="162558" y="332935"/>
            <a:ext cx="4185921" cy="92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0696" y="3579"/>
            <a:ext cx="9154696" cy="514131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848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4848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1143000" y="265642"/>
            <a:ext cx="6858000" cy="45921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48485" name="Rectangle 3"/>
          <p:cNvSpPr>
            <a:spLocks noChangeArrowheads="1"/>
          </p:cNvSpPr>
          <p:nvPr/>
        </p:nvSpPr>
        <p:spPr bwMode="auto">
          <a:xfrm>
            <a:off x="1143000" y="265642"/>
            <a:ext cx="6858000" cy="4592109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6667"/>
              </a:lnSpc>
              <a:spcBef>
                <a:spcPct val="0"/>
              </a:spcBef>
              <a:buNone/>
            </a:pPr>
            <a:endParaRPr lang="en-US" altLang="en-US" sz="4867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5000"/>
                    </a14:imgEffect>
                  </a14:imgLayer>
                </a14:imgProps>
              </a:ext>
            </a:extLst>
          </a:blip>
          <a:srcRect l="41861" t="67698" r="41585" b="9188"/>
          <a:stretch/>
        </p:blipFill>
        <p:spPr>
          <a:xfrm>
            <a:off x="4693217" y="1911062"/>
            <a:ext cx="3530447" cy="2771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6986" t="53866" r="50128" b="32308"/>
          <a:stretch/>
        </p:blipFill>
        <p:spPr>
          <a:xfrm>
            <a:off x="4572000" y="225577"/>
            <a:ext cx="4370841" cy="1010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5000"/>
                    </a14:imgEffect>
                  </a14:imgLayer>
                </a14:imgProps>
              </a:ext>
            </a:extLst>
          </a:blip>
          <a:srcRect l="41754" t="21211" r="38473" b="33522"/>
          <a:stretch/>
        </p:blipFill>
        <p:spPr>
          <a:xfrm>
            <a:off x="391330" y="3058"/>
            <a:ext cx="3993679" cy="51404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191000" y="1111482"/>
            <a:ext cx="4108049" cy="3753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Season 2, Episode 10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5000"/>
                    </a14:imgEffect>
                  </a14:imgLayer>
                </a14:imgProps>
              </a:ext>
            </a:extLst>
          </a:blip>
          <a:srcRect l="46175" t="21211" r="40851" b="74742"/>
          <a:stretch/>
        </p:blipFill>
        <p:spPr>
          <a:xfrm>
            <a:off x="391329" y="-1391"/>
            <a:ext cx="3993679" cy="6705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1159043" y="5144893"/>
            <a:ext cx="6841958" cy="247316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-685800" y="259681"/>
            <a:ext cx="673770" cy="4593501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4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Rectangle 8"/>
          <p:cNvSpPr/>
          <p:nvPr/>
        </p:nvSpPr>
        <p:spPr>
          <a:xfrm>
            <a:off x="7604760" y="0"/>
            <a:ext cx="1539240" cy="184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2353" t="32146" r="17549" b="20439"/>
          <a:stretch/>
        </p:blipFill>
        <p:spPr>
          <a:xfrm>
            <a:off x="766482" y="46941"/>
            <a:ext cx="7611035" cy="50624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0" y="0"/>
            <a:ext cx="766482" cy="5143499"/>
          </a:xfrm>
          <a:prstGeom prst="rect">
            <a:avLst/>
          </a:prstGeom>
          <a:solidFill>
            <a:srgbClr val="0031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377517" y="1"/>
            <a:ext cx="766483" cy="5143499"/>
          </a:xfrm>
          <a:prstGeom prst="rect">
            <a:avLst/>
          </a:prstGeom>
          <a:solidFill>
            <a:srgbClr val="0031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0416" t="11563" r="31898" b="83921"/>
          <a:stretch/>
        </p:blipFill>
        <p:spPr>
          <a:xfrm>
            <a:off x="116681" y="-2882"/>
            <a:ext cx="8885729" cy="391299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/>
        </p:nvSpPr>
        <p:spPr bwMode="auto">
          <a:xfrm>
            <a:off x="328212" y="1352550"/>
            <a:ext cx="490377" cy="37909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374380" y="1352552"/>
            <a:ext cx="441408" cy="37909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28600" y="408214"/>
            <a:ext cx="609600" cy="971106"/>
          </a:xfrm>
          <a:prstGeom prst="rect">
            <a:avLst/>
          </a:prstGeom>
          <a:solidFill>
            <a:srgbClr val="003152"/>
          </a:solidFill>
          <a:ln w="44450" cap="flat" cmpd="sng" algn="ctr">
            <a:solidFill>
              <a:srgbClr val="00315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247410" y="1123951"/>
            <a:ext cx="685800" cy="255369"/>
          </a:xfrm>
          <a:prstGeom prst="rect">
            <a:avLst/>
          </a:prstGeom>
          <a:solidFill>
            <a:srgbClr val="003152"/>
          </a:solidFill>
          <a:ln w="44450" cap="flat" cmpd="sng" algn="ctr">
            <a:solidFill>
              <a:srgbClr val="00315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28212" y="1123950"/>
            <a:ext cx="609600" cy="255370"/>
          </a:xfrm>
          <a:prstGeom prst="rect">
            <a:avLst/>
          </a:prstGeom>
          <a:solidFill>
            <a:srgbClr val="003152"/>
          </a:solidFill>
          <a:ln w="44450" cap="flat" cmpd="sng" algn="ctr">
            <a:solidFill>
              <a:srgbClr val="00315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1280" t="21143" r="52554" b="71203"/>
          <a:stretch/>
        </p:blipFill>
        <p:spPr>
          <a:xfrm>
            <a:off x="247657" y="520852"/>
            <a:ext cx="4385303" cy="5220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0" y="388417"/>
            <a:ext cx="9144000" cy="51399"/>
          </a:xfrm>
          <a:prstGeom prst="rect">
            <a:avLst/>
          </a:prstGeom>
          <a:solidFill>
            <a:srgbClr val="3232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-1657" y="6828"/>
            <a:ext cx="259367" cy="411206"/>
          </a:xfrm>
          <a:prstGeom prst="rect">
            <a:avLst/>
          </a:prstGeom>
          <a:solidFill>
            <a:srgbClr val="3232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-4821" y="-110"/>
            <a:ext cx="9148821" cy="52121"/>
          </a:xfrm>
          <a:prstGeom prst="rect">
            <a:avLst/>
          </a:prstGeom>
          <a:solidFill>
            <a:srgbClr val="3232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810000" y="7620"/>
            <a:ext cx="5337164" cy="432196"/>
          </a:xfrm>
          <a:prstGeom prst="rect">
            <a:avLst/>
          </a:prstGeom>
          <a:solidFill>
            <a:srgbClr val="3232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0" y="442341"/>
            <a:ext cx="9140227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067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408" t="21033" r="12950" b="65910"/>
          <a:stretch/>
        </p:blipFill>
        <p:spPr>
          <a:xfrm>
            <a:off x="193190" y="101309"/>
            <a:ext cx="8757620" cy="937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964" t="49754" r="16395" b="27348"/>
          <a:stretch/>
        </p:blipFill>
        <p:spPr>
          <a:xfrm>
            <a:off x="193190" y="1228145"/>
            <a:ext cx="7242111" cy="13020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04166" y="285750"/>
            <a:ext cx="796833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28600" y="1032791"/>
            <a:ext cx="8610600" cy="13706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11988" y="2932310"/>
            <a:ext cx="5154646" cy="2046070"/>
          </a:xfrm>
          <a:prstGeom prst="rect">
            <a:avLst/>
          </a:prstGeom>
          <a:solidFill>
            <a:srgbClr val="E8EDFA"/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lnSpc>
                <a:spcPts val="22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en-US" sz="2000" dirty="0" smtClean="0">
                <a:solidFill>
                  <a:srgbClr val="41719C"/>
                </a:solidFill>
                <a:latin typeface="Arial Narrow" panose="020B0606020202030204" pitchFamily="34" charset="0"/>
              </a:rPr>
              <a:t>Johnson </a:t>
            </a:r>
            <a:r>
              <a:rPr lang="en-US" sz="2000" dirty="0">
                <a:solidFill>
                  <a:srgbClr val="41719C"/>
                </a:solidFill>
                <a:latin typeface="Arial Narrow" panose="020B0606020202030204" pitchFamily="34" charset="0"/>
              </a:rPr>
              <a:t>&amp; Johnson has announced that one of </a:t>
            </a:r>
            <a:r>
              <a:rPr lang="en-US" sz="2000" spc="-14" dirty="0">
                <a:solidFill>
                  <a:srgbClr val="41719C"/>
                </a:solidFill>
                <a:latin typeface="Arial Narrow" panose="020B0606020202030204" pitchFamily="34" charset="0"/>
              </a:rPr>
              <a:t>its insulin pumps is vulnerable to cyber hacking.  </a:t>
            </a:r>
            <a:r>
              <a:rPr lang="en-US" sz="2000" spc="-20" dirty="0">
                <a:solidFill>
                  <a:srgbClr val="41719C"/>
                </a:solidFill>
                <a:latin typeface="Arial Narrow" panose="020B0606020202030204" pitchFamily="34" charset="0"/>
              </a:rPr>
              <a:t>A hacker in close proximity to the OneTouch Ping </a:t>
            </a:r>
            <a:r>
              <a:rPr lang="en-US" sz="2000" spc="33" dirty="0">
                <a:solidFill>
                  <a:srgbClr val="41719C"/>
                </a:solidFill>
                <a:latin typeface="Arial Narrow" panose="020B0606020202030204" pitchFamily="34" charset="0"/>
              </a:rPr>
              <a:t>insulin pump system could use sophisticated </a:t>
            </a:r>
            <a:r>
              <a:rPr lang="en-US" sz="2000" dirty="0">
                <a:solidFill>
                  <a:srgbClr val="41719C"/>
                </a:solidFill>
                <a:latin typeface="Arial Narrow" panose="020B0606020202030204" pitchFamily="34" charset="0"/>
              </a:rPr>
              <a:t>equipment to find the unencrypted radio signal </a:t>
            </a:r>
            <a:r>
              <a:rPr lang="en-US" sz="2000" spc="20" dirty="0">
                <a:solidFill>
                  <a:srgbClr val="41719C"/>
                </a:solidFill>
                <a:latin typeface="Arial Narrow" panose="020B0606020202030204" pitchFamily="34" charset="0"/>
              </a:rPr>
              <a:t>and program the pump to supply insulin.  The </a:t>
            </a:r>
            <a:r>
              <a:rPr lang="en-US" sz="2000" spc="-33" dirty="0">
                <a:solidFill>
                  <a:srgbClr val="41719C"/>
                </a:solidFill>
                <a:latin typeface="Arial Narrow" panose="020B0606020202030204" pitchFamily="34" charset="0"/>
              </a:rPr>
              <a:t>risk to patients is extremely low, according to J&amp;J.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7939" t="43974" r="40720" b="28946"/>
          <a:stretch/>
        </p:blipFill>
        <p:spPr>
          <a:xfrm>
            <a:off x="5815335" y="2913260"/>
            <a:ext cx="2904132" cy="2063791"/>
          </a:xfrm>
          <a:prstGeom prst="rect">
            <a:avLst/>
          </a:prstGeom>
          <a:solidFill>
            <a:srgbClr val="DFE4F5"/>
          </a:solidFill>
          <a:ln w="12700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7105074" y="2840886"/>
            <a:ext cx="1437243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5984067" y="2735912"/>
            <a:ext cx="822227" cy="223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5698275" y="2926339"/>
            <a:ext cx="3070464" cy="2046258"/>
          </a:xfrm>
          <a:prstGeom prst="rect">
            <a:avLst/>
          </a:prstGeom>
          <a:noFill/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751832" y="1235900"/>
            <a:ext cx="7934968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040483" y="2004532"/>
            <a:ext cx="2453835" cy="81028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2067"/>
              </a:lnSpc>
            </a:pPr>
            <a:r>
              <a:rPr lang="en-US" sz="2800" spc="14" dirty="0">
                <a:solidFill>
                  <a:srgbClr val="41719C"/>
                </a:solidFill>
                <a:latin typeface="Consolas" panose="020B0609020204030204" pitchFamily="49" charset="0"/>
                <a:cs typeface="Arial" charset="0"/>
              </a:rPr>
              <a:t>COORDINATED</a:t>
            </a:r>
          </a:p>
          <a:p>
            <a:pPr algn="ctr" defTabSz="609608" eaLnBrk="1" hangingPunct="1">
              <a:lnSpc>
                <a:spcPts val="2067"/>
              </a:lnSpc>
            </a:pPr>
            <a:r>
              <a:rPr lang="en-US" sz="2800" spc="14" dirty="0">
                <a:solidFill>
                  <a:srgbClr val="41719C"/>
                </a:solidFill>
                <a:latin typeface="Consolas" panose="020B0609020204030204" pitchFamily="49" charset="0"/>
                <a:cs typeface="Arial" charset="0"/>
              </a:rPr>
              <a:t>DISCLOSURE</a:t>
            </a:r>
          </a:p>
          <a:p>
            <a:pPr algn="ctr" defTabSz="609608" eaLnBrk="1" hangingPunct="1">
              <a:lnSpc>
                <a:spcPts val="2067"/>
              </a:lnSpc>
            </a:pPr>
            <a:r>
              <a:rPr lang="en-US" sz="2800" spc="14" dirty="0" smtClean="0">
                <a:solidFill>
                  <a:srgbClr val="41719C"/>
                </a:solidFill>
                <a:latin typeface="Consolas" panose="020B0609020204030204" pitchFamily="49" charset="0"/>
                <a:cs typeface="Arial" charset="0"/>
              </a:rPr>
              <a:t>BY RAPID7</a:t>
            </a:r>
            <a:endParaRPr lang="en-US" sz="2800" spc="14" dirty="0">
              <a:solidFill>
                <a:srgbClr val="41719C"/>
              </a:solidFill>
              <a:latin typeface="Consolas" panose="020B0609020204030204" pitchFamily="49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698275" y="1962520"/>
            <a:ext cx="3070464" cy="852296"/>
          </a:xfrm>
          <a:prstGeom prst="rect">
            <a:avLst/>
          </a:prstGeom>
          <a:noFill/>
          <a:ln w="28575" cap="flat" cmpd="sng" algn="ctr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93771" y="1437199"/>
            <a:ext cx="8238240" cy="4937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cs typeface="Arial" charset="0"/>
              </a:rPr>
              <a:t>J&amp;J Warns Insulin Pumps Vulnerable to Cyber Hacking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36853" y="1191684"/>
            <a:ext cx="1496747" cy="1838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A1F0"/>
                </a:solidFill>
                <a:effectLst/>
                <a:latin typeface="Arial Narrow" panose="020B0606020202030204" pitchFamily="34" charset="0"/>
                <a:cs typeface="Arial" charset="0"/>
              </a:rPr>
              <a:t>BUSINESS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803868" y="2191730"/>
            <a:ext cx="3615731" cy="2875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8411" t="66219" r="46544" b="28589"/>
          <a:stretch/>
        </p:blipFill>
        <p:spPr>
          <a:xfrm>
            <a:off x="701505" y="1896152"/>
            <a:ext cx="4332752" cy="361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8229" t="62057" r="65730" b="34444"/>
          <a:stretch/>
        </p:blipFill>
        <p:spPr>
          <a:xfrm>
            <a:off x="701505" y="2377845"/>
            <a:ext cx="2474437" cy="30365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 bwMode="auto">
          <a:xfrm>
            <a:off x="636853" y="2279002"/>
            <a:ext cx="1268147" cy="450915"/>
          </a:xfrm>
          <a:prstGeom prst="ellipse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696200" y="-1"/>
            <a:ext cx="1428961" cy="3691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866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408" t="21033" r="12950" b="65910"/>
          <a:stretch/>
        </p:blipFill>
        <p:spPr>
          <a:xfrm>
            <a:off x="193190" y="101309"/>
            <a:ext cx="8757620" cy="937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964" t="49754" r="16395" b="27348"/>
          <a:stretch/>
        </p:blipFill>
        <p:spPr>
          <a:xfrm>
            <a:off x="193190" y="1228145"/>
            <a:ext cx="7242111" cy="13020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04166" y="285750"/>
            <a:ext cx="796833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28600" y="1032791"/>
            <a:ext cx="8610600" cy="13706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11988" y="2932310"/>
            <a:ext cx="5154646" cy="2046070"/>
          </a:xfrm>
          <a:prstGeom prst="rect">
            <a:avLst/>
          </a:prstGeom>
          <a:solidFill>
            <a:srgbClr val="E8EDFA"/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ts val="2500"/>
              </a:lnSpc>
              <a:spcBef>
                <a:spcPts val="1200"/>
              </a:spcBef>
              <a:buAutoNum type="arabicParenR"/>
            </a:pPr>
            <a:endParaRPr lang="en-US" sz="2300" spc="-33" dirty="0" smtClean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457200" indent="-457200">
              <a:lnSpc>
                <a:spcPts val="2400"/>
              </a:lnSpc>
              <a:spcBef>
                <a:spcPts val="600"/>
              </a:spcBef>
              <a:buAutoNum type="arabicParenR"/>
            </a:pPr>
            <a:r>
              <a:rPr lang="en-US" sz="2300" spc="-33" dirty="0" smtClean="0">
                <a:solidFill>
                  <a:srgbClr val="41719C"/>
                </a:solidFill>
                <a:latin typeface="Consolas" panose="020B0609020204030204" pitchFamily="49" charset="0"/>
              </a:rPr>
              <a:t>TURN OFF REMOTE CONTROL</a:t>
            </a:r>
          </a:p>
          <a:p>
            <a:pPr marL="457200" indent="-457200">
              <a:lnSpc>
                <a:spcPts val="2400"/>
              </a:lnSpc>
              <a:spcBef>
                <a:spcPts val="600"/>
              </a:spcBef>
              <a:buAutoNum type="arabicParenR" startAt="2"/>
            </a:pPr>
            <a:r>
              <a:rPr lang="en-US" sz="2300" spc="-33" dirty="0" smtClean="0">
                <a:solidFill>
                  <a:srgbClr val="41719C"/>
                </a:solidFill>
                <a:latin typeface="Consolas" panose="020B0609020204030204" pitchFamily="49" charset="0"/>
              </a:rPr>
              <a:t>LIMIT SIZE OF A BOLUS</a:t>
            </a:r>
          </a:p>
          <a:p>
            <a:pPr marL="457200" indent="-457200">
              <a:lnSpc>
                <a:spcPts val="2400"/>
              </a:lnSpc>
              <a:spcBef>
                <a:spcPts val="600"/>
              </a:spcBef>
              <a:buAutoNum type="arabicParenR" startAt="2"/>
            </a:pPr>
            <a:r>
              <a:rPr lang="en-US" sz="2300" spc="-33" dirty="0" smtClean="0">
                <a:solidFill>
                  <a:srgbClr val="41719C"/>
                </a:solidFill>
                <a:latin typeface="Consolas" panose="020B0609020204030204" pitchFamily="49" charset="0"/>
              </a:rPr>
              <a:t>ENABLE VIBRATION WITH BOLUS</a:t>
            </a:r>
          </a:p>
          <a:p>
            <a:pPr marL="457200" indent="-457200">
              <a:lnSpc>
                <a:spcPts val="2400"/>
              </a:lnSpc>
              <a:spcBef>
                <a:spcPts val="600"/>
              </a:spcBef>
              <a:buAutoNum type="arabicParenR" startAt="2"/>
            </a:pPr>
            <a:r>
              <a:rPr lang="en-US" sz="2300" spc="-80" dirty="0" smtClean="0">
                <a:solidFill>
                  <a:srgbClr val="41719C"/>
                </a:solidFill>
                <a:latin typeface="Consolas" panose="020B0609020204030204" pitchFamily="49" charset="0"/>
              </a:rPr>
              <a:t>REGULARLY REVIEW BOLUS DOSING</a:t>
            </a:r>
            <a:endParaRPr lang="en-US" sz="2300" spc="-80" dirty="0">
              <a:solidFill>
                <a:srgbClr val="41719C"/>
              </a:solidFill>
              <a:latin typeface="Consolas" panose="020B0609020204030204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7939" t="43974" r="40720" b="28946"/>
          <a:stretch/>
        </p:blipFill>
        <p:spPr>
          <a:xfrm>
            <a:off x="5815335" y="2913260"/>
            <a:ext cx="2904132" cy="2063791"/>
          </a:xfrm>
          <a:prstGeom prst="rect">
            <a:avLst/>
          </a:prstGeom>
          <a:solidFill>
            <a:srgbClr val="DFE4F5"/>
          </a:solidFill>
          <a:ln w="12700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7105074" y="2840886"/>
            <a:ext cx="1437243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5984067" y="2735912"/>
            <a:ext cx="822227" cy="223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5698275" y="2926339"/>
            <a:ext cx="3070464" cy="2046258"/>
          </a:xfrm>
          <a:prstGeom prst="rect">
            <a:avLst/>
          </a:prstGeom>
          <a:noFill/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751832" y="1235900"/>
            <a:ext cx="7934968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040483" y="2004532"/>
            <a:ext cx="2453835" cy="81028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ts val="2067"/>
              </a:lnSpc>
            </a:pPr>
            <a:r>
              <a:rPr lang="en-US" sz="2800" spc="14" dirty="0">
                <a:solidFill>
                  <a:srgbClr val="41719C"/>
                </a:solidFill>
                <a:latin typeface="Consolas" panose="020B0609020204030204" pitchFamily="49" charset="0"/>
                <a:cs typeface="Arial" charset="0"/>
              </a:rPr>
              <a:t>COORDINATED</a:t>
            </a:r>
          </a:p>
          <a:p>
            <a:pPr algn="ctr" defTabSz="609608" eaLnBrk="1" hangingPunct="1">
              <a:lnSpc>
                <a:spcPts val="2067"/>
              </a:lnSpc>
            </a:pPr>
            <a:r>
              <a:rPr lang="en-US" sz="2800" spc="14" dirty="0">
                <a:solidFill>
                  <a:srgbClr val="41719C"/>
                </a:solidFill>
                <a:latin typeface="Consolas" panose="020B0609020204030204" pitchFamily="49" charset="0"/>
                <a:cs typeface="Arial" charset="0"/>
              </a:rPr>
              <a:t>DISCLOSURE</a:t>
            </a:r>
          </a:p>
          <a:p>
            <a:pPr algn="ctr" defTabSz="609608" eaLnBrk="1" hangingPunct="1">
              <a:lnSpc>
                <a:spcPts val="2067"/>
              </a:lnSpc>
            </a:pPr>
            <a:r>
              <a:rPr lang="en-US" sz="2800" spc="14" dirty="0" smtClean="0">
                <a:solidFill>
                  <a:srgbClr val="41719C"/>
                </a:solidFill>
                <a:latin typeface="Consolas" panose="020B0609020204030204" pitchFamily="49" charset="0"/>
                <a:cs typeface="Arial" charset="0"/>
              </a:rPr>
              <a:t>BY RAPID7</a:t>
            </a:r>
            <a:endParaRPr lang="en-US" sz="2800" spc="14" dirty="0">
              <a:solidFill>
                <a:srgbClr val="41719C"/>
              </a:solidFill>
              <a:latin typeface="Consolas" panose="020B0609020204030204" pitchFamily="49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698275" y="1962520"/>
            <a:ext cx="3070464" cy="852296"/>
          </a:xfrm>
          <a:prstGeom prst="rect">
            <a:avLst/>
          </a:prstGeom>
          <a:noFill/>
          <a:ln w="28575" cap="flat" cmpd="sng" algn="ctr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93771" y="1437199"/>
            <a:ext cx="8238240" cy="4937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cs typeface="Arial" charset="0"/>
              </a:rPr>
              <a:t>J&amp;J Warns Insulin Pumps Vulnerable to Cyber Hacking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36853" y="1191684"/>
            <a:ext cx="1496747" cy="1838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A1F0"/>
                </a:solidFill>
                <a:effectLst/>
                <a:latin typeface="Arial Narrow" panose="020B0606020202030204" pitchFamily="34" charset="0"/>
                <a:cs typeface="Arial" charset="0"/>
              </a:rPr>
              <a:t>BUSINESS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803868" y="2191730"/>
            <a:ext cx="3615731" cy="2875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8411" t="66219" r="46544" b="28589"/>
          <a:stretch/>
        </p:blipFill>
        <p:spPr>
          <a:xfrm>
            <a:off x="701505" y="1896152"/>
            <a:ext cx="4332752" cy="361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8229" t="62057" r="65730" b="34444"/>
          <a:stretch/>
        </p:blipFill>
        <p:spPr>
          <a:xfrm>
            <a:off x="701505" y="2377845"/>
            <a:ext cx="2474437" cy="30365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 bwMode="auto">
          <a:xfrm>
            <a:off x="636853" y="2279002"/>
            <a:ext cx="1268147" cy="450915"/>
          </a:xfrm>
          <a:prstGeom prst="ellipse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696200" y="-1"/>
            <a:ext cx="1428961" cy="3691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46668" y="2878208"/>
            <a:ext cx="5119966" cy="5317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         </a:t>
            </a: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rgbClr val="41719C"/>
                </a:solidFill>
                <a:effectLst/>
                <a:latin typeface="Consolas" panose="020B0609020204030204" pitchFamily="49" charset="0"/>
                <a:cs typeface="Arial" charset="0"/>
              </a:rPr>
              <a:t>REMEDIES</a:t>
            </a:r>
          </a:p>
        </p:txBody>
      </p:sp>
    </p:spTree>
    <p:extLst>
      <p:ext uri="{BB962C8B-B14F-4D97-AF65-F5344CB8AC3E}">
        <p14:creationId xmlns:p14="http://schemas.microsoft.com/office/powerpoint/2010/main" val="2695445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50"/>
          </a:p>
        </p:txBody>
      </p:sp>
      <p:sp>
        <p:nvSpPr>
          <p:cNvPr id="147459" name="Rectangle 2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50"/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714375" y="-22622"/>
            <a:ext cx="7715250" cy="51661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50"/>
          </a:p>
        </p:txBody>
      </p:sp>
      <p:sp>
        <p:nvSpPr>
          <p:cNvPr id="147461" name="Rectangle 3"/>
          <p:cNvSpPr>
            <a:spLocks noChangeArrowheads="1"/>
          </p:cNvSpPr>
          <p:nvPr/>
        </p:nvSpPr>
        <p:spPr bwMode="auto">
          <a:xfrm>
            <a:off x="0" y="-22622"/>
            <a:ext cx="9144000" cy="51661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7500"/>
              </a:lnSpc>
              <a:spcBef>
                <a:spcPct val="0"/>
              </a:spcBef>
              <a:buNone/>
            </a:pPr>
            <a:endParaRPr lang="en-US" altLang="en-US" sz="5475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-10086" y="-27032"/>
            <a:ext cx="9154086" cy="151293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62" t="20833" r="44729" b="61844"/>
          <a:stretch/>
        </p:blipFill>
        <p:spPr>
          <a:xfrm>
            <a:off x="709332" y="-23532"/>
            <a:ext cx="7715250" cy="15094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302685" y="2571750"/>
            <a:ext cx="6538631" cy="22288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1" hangingPunct="1"/>
            <a:r>
              <a:rPr lang="en-US" sz="4500" dirty="0">
                <a:solidFill>
                  <a:schemeClr val="bg1"/>
                </a:solidFill>
                <a:latin typeface="Arial" charset="0"/>
                <a:cs typeface="Arial" charset="0"/>
              </a:rPr>
              <a:t>SPECIAL SECTION ON CYBERSECURITY FOR DIABETES DEVICES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305859" y="1727626"/>
            <a:ext cx="6535457" cy="54524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1" hangingPunct="1"/>
            <a:r>
              <a:rPr lang="en-US" dirty="0">
                <a:latin typeface="Arial" charset="0"/>
                <a:cs typeface="Arial" charset="0"/>
              </a:rPr>
              <a:t>MARCH, 2017 ISSUE</a:t>
            </a:r>
          </a:p>
        </p:txBody>
      </p:sp>
    </p:spTree>
    <p:extLst>
      <p:ext uri="{BB962C8B-B14F-4D97-AF65-F5344CB8AC3E}">
        <p14:creationId xmlns:p14="http://schemas.microsoft.com/office/powerpoint/2010/main" val="9282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503" t="13496" r="18615" b="30795"/>
          <a:stretch/>
        </p:blipFill>
        <p:spPr>
          <a:xfrm>
            <a:off x="0" y="497776"/>
            <a:ext cx="9144000" cy="4485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6682" y="2114550"/>
            <a:ext cx="6777317" cy="302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3698" t="36468" r="43915" b="49905"/>
          <a:stretch/>
        </p:blipFill>
        <p:spPr>
          <a:xfrm>
            <a:off x="2282544" y="2376466"/>
            <a:ext cx="6569076" cy="22493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"/>
            <a:ext cx="9144000" cy="4977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7503" t="11205" r="45169" b="87164"/>
          <a:stretch/>
        </p:blipFill>
        <p:spPr>
          <a:xfrm>
            <a:off x="-1" y="163468"/>
            <a:ext cx="9144000" cy="22476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4648200" y="3409950"/>
            <a:ext cx="2362200" cy="457200"/>
          </a:xfrm>
          <a:prstGeom prst="ellipse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24584" y="57150"/>
            <a:ext cx="9119415" cy="495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r="36103" b="39062"/>
          <a:stretch/>
        </p:blipFill>
        <p:spPr>
          <a:xfrm>
            <a:off x="1" y="-1"/>
            <a:ext cx="6412471" cy="13949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21179" y="1015022"/>
            <a:ext cx="1680774" cy="728255"/>
          </a:xfrm>
          <a:prstGeom prst="rect">
            <a:avLst/>
          </a:prstGeom>
          <a:solidFill>
            <a:srgbClr val="005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36" y="1619243"/>
            <a:ext cx="9146835" cy="695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4338" y="1757767"/>
            <a:ext cx="8659907" cy="180267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005C9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option and Easy Bolus are enabled</a:t>
            </a:r>
          </a:p>
          <a:p>
            <a:pPr marL="457200" indent="-457200">
              <a:buClr>
                <a:srgbClr val="005C9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controller ID is registered to pump</a:t>
            </a:r>
          </a:p>
          <a:p>
            <a:pPr marL="457200" indent="-457200">
              <a:buClr>
                <a:srgbClr val="005C97"/>
              </a:buClr>
              <a:buSzPct val="120000"/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Hacker is near with a sniffer during a bolus</a:t>
            </a:r>
          </a:p>
          <a:p>
            <a:pPr marL="457200" indent="-457200">
              <a:buClr>
                <a:srgbClr val="005C9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ignores the bolus alert (beep / vibrate)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415309" y="-1"/>
            <a:ext cx="2728690" cy="1506008"/>
          </a:xfrm>
          <a:prstGeom prst="rect">
            <a:avLst/>
          </a:prstGeom>
          <a:solidFill>
            <a:srgbClr val="095C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7795" t="65218" r="1930" b="7246"/>
          <a:stretch/>
        </p:blipFill>
        <p:spPr>
          <a:xfrm>
            <a:off x="6829306" y="762214"/>
            <a:ext cx="2072647" cy="6420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6356978" y="3073"/>
            <a:ext cx="217991" cy="1403388"/>
          </a:xfrm>
          <a:prstGeom prst="rect">
            <a:avLst/>
          </a:prstGeom>
          <a:solidFill>
            <a:srgbClr val="0015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-2836" y="1390689"/>
            <a:ext cx="9146835" cy="860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359815" y="1433593"/>
            <a:ext cx="2784184" cy="2234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916388" y="1418864"/>
            <a:ext cx="3210571" cy="425148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869791" y="1356499"/>
            <a:ext cx="3429000" cy="5254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  <a:cs typeface="Arial" charset="0"/>
              </a:rPr>
              <a:t>RISK FACTORS</a:t>
            </a:r>
          </a:p>
        </p:txBody>
      </p:sp>
    </p:spTree>
    <p:extLst>
      <p:ext uri="{BB962C8B-B14F-4D97-AF65-F5344CB8AC3E}">
        <p14:creationId xmlns:p14="http://schemas.microsoft.com/office/powerpoint/2010/main" val="70526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24584" y="57150"/>
            <a:ext cx="9119415" cy="495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r="36103" b="39062"/>
          <a:stretch/>
        </p:blipFill>
        <p:spPr>
          <a:xfrm>
            <a:off x="1" y="-1"/>
            <a:ext cx="6412471" cy="13949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21179" y="1015022"/>
            <a:ext cx="1680774" cy="728255"/>
          </a:xfrm>
          <a:prstGeom prst="rect">
            <a:avLst/>
          </a:prstGeom>
          <a:solidFill>
            <a:srgbClr val="005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36" y="1619243"/>
            <a:ext cx="9146835" cy="695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4338" y="1757767"/>
            <a:ext cx="8659907" cy="180267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005C9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option and Easy Bolus are enabled</a:t>
            </a:r>
          </a:p>
          <a:p>
            <a:pPr marL="457200" indent="-457200">
              <a:buClr>
                <a:srgbClr val="005C9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controller ID is registered to pump</a:t>
            </a:r>
          </a:p>
          <a:p>
            <a:pPr marL="457200" indent="-457200">
              <a:buClr>
                <a:srgbClr val="005C97"/>
              </a:buClr>
              <a:buSzPct val="120000"/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Hacker is near with a sniffer during a bolus</a:t>
            </a:r>
          </a:p>
          <a:p>
            <a:pPr marL="457200" indent="-457200">
              <a:buClr>
                <a:srgbClr val="005C9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ignores the bolus alert (beep / vibrate)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415309" y="-1"/>
            <a:ext cx="2728690" cy="1506008"/>
          </a:xfrm>
          <a:prstGeom prst="rect">
            <a:avLst/>
          </a:prstGeom>
          <a:solidFill>
            <a:srgbClr val="095C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7795" t="65218" r="1930" b="7246"/>
          <a:stretch/>
        </p:blipFill>
        <p:spPr>
          <a:xfrm>
            <a:off x="6829306" y="762214"/>
            <a:ext cx="2072647" cy="6420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6356978" y="3073"/>
            <a:ext cx="217991" cy="1403388"/>
          </a:xfrm>
          <a:prstGeom prst="rect">
            <a:avLst/>
          </a:prstGeom>
          <a:solidFill>
            <a:srgbClr val="0015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-2836" y="1390689"/>
            <a:ext cx="9146835" cy="860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359815" y="1433593"/>
            <a:ext cx="2784184" cy="2234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916388" y="1418864"/>
            <a:ext cx="3210571" cy="425148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869791" y="1356499"/>
            <a:ext cx="3429000" cy="5254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  <a:cs typeface="Arial" charset="0"/>
              </a:rPr>
              <a:t>RISK FACTORS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338" y="3882217"/>
            <a:ext cx="8659907" cy="1048848"/>
          </a:xfrm>
          <a:prstGeom prst="rect">
            <a:avLst/>
          </a:prstGeom>
          <a:solidFill>
            <a:schemeClr val="tx1"/>
          </a:solidFill>
          <a:ln w="101600">
            <a:solidFill>
              <a:srgbClr val="017D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0064AA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off Easy Bolus when it is not needed</a:t>
            </a:r>
          </a:p>
          <a:p>
            <a:pPr marL="457200" indent="-457200">
              <a:buClr>
                <a:srgbClr val="0064AA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attentive to Easy Bolus dosing alert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12491" y="3635492"/>
            <a:ext cx="5943600" cy="387052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612491" y="3574931"/>
            <a:ext cx="6400800" cy="5608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  <a:cs typeface="Arial" charset="0"/>
              </a:rPr>
              <a:t>RISK MINIMIZATION STEPS</a:t>
            </a:r>
          </a:p>
        </p:txBody>
      </p:sp>
    </p:spTree>
    <p:extLst>
      <p:ext uri="{BB962C8B-B14F-4D97-AF65-F5344CB8AC3E}">
        <p14:creationId xmlns:p14="http://schemas.microsoft.com/office/powerpoint/2010/main" val="188666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3333CC"/>
              </a:solidFill>
            </a:endParaRPr>
          </a:p>
        </p:txBody>
      </p:sp>
      <p:sp>
        <p:nvSpPr>
          <p:cNvPr id="104453" name="Rectangle 3"/>
          <p:cNvSpPr>
            <a:spLocks noChangeArrowheads="1"/>
          </p:cNvSpPr>
          <p:nvPr/>
        </p:nvSpPr>
        <p:spPr bwMode="auto">
          <a:xfrm>
            <a:off x="0" y="666750"/>
            <a:ext cx="9144000" cy="3505200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7667"/>
              </a:lnSpc>
              <a:spcBef>
                <a:spcPct val="0"/>
              </a:spcBef>
              <a:buNone/>
            </a:pPr>
            <a:r>
              <a:rPr lang="en-US" altLang="en-US" sz="6600" spc="-260" dirty="0">
                <a:solidFill>
                  <a:srgbClr val="000066"/>
                </a:solidFill>
                <a:latin typeface="Arial Black" panose="020B0A04020102020204" pitchFamily="34" charset="0"/>
              </a:rPr>
              <a:t>HOW TO ACHIEVE  CYBERSECURITY FOR </a:t>
            </a:r>
            <a:r>
              <a:rPr lang="en-US" altLang="en-US" sz="6600" spc="-26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WEARABLE </a:t>
            </a:r>
            <a:r>
              <a:rPr lang="en-US" altLang="en-US" sz="6600" spc="-260" dirty="0">
                <a:solidFill>
                  <a:srgbClr val="000066"/>
                </a:solidFill>
                <a:latin typeface="Arial Black" panose="020B0A04020102020204" pitchFamily="34" charset="0"/>
              </a:rPr>
              <a:t>DEVICES</a:t>
            </a:r>
          </a:p>
        </p:txBody>
      </p:sp>
    </p:spTree>
    <p:extLst>
      <p:ext uri="{BB962C8B-B14F-4D97-AF65-F5344CB8AC3E}">
        <p14:creationId xmlns:p14="http://schemas.microsoft.com/office/powerpoint/2010/main" val="31730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00" t="30333" r="11750" b="31149"/>
          <a:stretch/>
        </p:blipFill>
        <p:spPr>
          <a:xfrm>
            <a:off x="0" y="0"/>
            <a:ext cx="9144000" cy="2564660"/>
          </a:xfrm>
          <a:prstGeom prst="rect">
            <a:avLst/>
          </a:prstGeom>
          <a:solidFill>
            <a:srgbClr val="0076C0"/>
          </a:solidFill>
        </p:spPr>
      </p:pic>
      <p:sp>
        <p:nvSpPr>
          <p:cNvPr id="8" name="Rectangle 7"/>
          <p:cNvSpPr/>
          <p:nvPr/>
        </p:nvSpPr>
        <p:spPr bwMode="auto">
          <a:xfrm>
            <a:off x="0" y="2636044"/>
            <a:ext cx="9144000" cy="2507456"/>
          </a:xfrm>
          <a:prstGeom prst="rect">
            <a:avLst/>
          </a:prstGeom>
          <a:solidFill>
            <a:srgbClr val="5B9B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800350"/>
            <a:ext cx="9144000" cy="20574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7000"/>
              </a:lnSpc>
            </a:pPr>
            <a:r>
              <a:rPr lang="en-US" sz="41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HOW SECURE ARE</a:t>
            </a:r>
          </a:p>
          <a:p>
            <a:pPr algn="ctr">
              <a:lnSpc>
                <a:spcPts val="7000"/>
              </a:lnSpc>
            </a:pPr>
            <a:r>
              <a:rPr lang="en-US" sz="41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DIABETES DEVICES?</a:t>
            </a:r>
            <a:endParaRPr lang="en-US" sz="4100" b="1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26534" y="893956"/>
            <a:ext cx="3230380" cy="776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spc="-100" dirty="0" smtClean="0">
                <a:solidFill>
                  <a:srgbClr val="EC0E6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Baltimore, Maryland</a:t>
            </a:r>
          </a:p>
          <a:p>
            <a:pPr algn="ctr">
              <a:lnSpc>
                <a:spcPts val="2700"/>
              </a:lnSpc>
            </a:pPr>
            <a:r>
              <a:rPr lang="en-US" sz="2600" spc="-100" dirty="0" smtClean="0">
                <a:solidFill>
                  <a:srgbClr val="EC0E6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August 19, 2018</a:t>
            </a:r>
            <a:endParaRPr lang="en-US" sz="2600" spc="-100" dirty="0">
              <a:solidFill>
                <a:srgbClr val="EC0E6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036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091" t="9970" r="27728" b="32174"/>
          <a:stretch/>
        </p:blipFill>
        <p:spPr>
          <a:xfrm>
            <a:off x="714375" y="0"/>
            <a:ext cx="8429625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1533236"/>
            <a:ext cx="3112655" cy="361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7853" y="1173018"/>
            <a:ext cx="2761674" cy="371301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400"/>
              </a:lnSpc>
            </a:pPr>
            <a:r>
              <a:rPr lang="en-US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“NIST shall lead </a:t>
            </a:r>
            <a:r>
              <a:rPr lang="en-US" sz="2800" b="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development </a:t>
            </a:r>
            <a:r>
              <a:rPr lang="en-US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framework </a:t>
            </a:r>
            <a:r>
              <a:rPr lang="en-US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cyber </a:t>
            </a:r>
            <a:r>
              <a:rPr lang="en-US" sz="2800" b="0" spc="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 to critical </a:t>
            </a:r>
            <a:r>
              <a:rPr lang="en-US" sz="2800" b="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(the </a:t>
            </a:r>
            <a:r>
              <a:rPr lang="en-US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 </a:t>
            </a:r>
            <a:r>
              <a:rPr lang="en-US" sz="2800" b="0" spc="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Framework).”</a:t>
            </a:r>
            <a:r>
              <a:rPr lang="en-US" sz="2800" b="0" spc="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8091" t="9970" r="27728" b="82654"/>
          <a:stretch/>
        </p:blipFill>
        <p:spPr>
          <a:xfrm>
            <a:off x="1" y="-1"/>
            <a:ext cx="9144000" cy="700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3702" t="40204" r="29949" b="48160"/>
          <a:stretch/>
        </p:blipFill>
        <p:spPr>
          <a:xfrm>
            <a:off x="3112654" y="2682293"/>
            <a:ext cx="5897554" cy="10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2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Rectangle 8"/>
          <p:cNvSpPr/>
          <p:nvPr/>
        </p:nvSpPr>
        <p:spPr>
          <a:xfrm>
            <a:off x="7604760" y="0"/>
            <a:ext cx="1539240" cy="184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644" t="35001" r="30508" b="25222"/>
          <a:stretch/>
        </p:blipFill>
        <p:spPr>
          <a:xfrm>
            <a:off x="932873" y="434109"/>
            <a:ext cx="7287491" cy="4130040"/>
          </a:xfrm>
          <a:prstGeom prst="rect">
            <a:avLst/>
          </a:prstGeom>
          <a:ln>
            <a:solidFill>
              <a:srgbClr val="000066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394690" y="1954877"/>
            <a:ext cx="6382327" cy="723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CYBERSECURITY ACTIVITIES AND OUTCOMES ACROSS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CRITICAL INFRASTRUCTURE SECTORS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718561" y="3849221"/>
            <a:ext cx="1687158" cy="8257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1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Rectangle 8"/>
          <p:cNvSpPr/>
          <p:nvPr/>
        </p:nvSpPr>
        <p:spPr>
          <a:xfrm>
            <a:off x="7604760" y="0"/>
            <a:ext cx="1539240" cy="184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644" t="35001" r="30508" b="25222"/>
          <a:stretch/>
        </p:blipFill>
        <p:spPr>
          <a:xfrm>
            <a:off x="932873" y="434109"/>
            <a:ext cx="7287491" cy="4130040"/>
          </a:xfrm>
          <a:prstGeom prst="rect">
            <a:avLst/>
          </a:prstGeom>
          <a:ln>
            <a:solidFill>
              <a:srgbClr val="000066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8372" t="52643" r="38140" b="31713"/>
          <a:stretch/>
        </p:blipFill>
        <p:spPr>
          <a:xfrm>
            <a:off x="2539542" y="2750562"/>
            <a:ext cx="4295555" cy="16093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94690" y="1954877"/>
            <a:ext cx="6382327" cy="723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CYBERSECURITY ACTIVITIES AND OUTCOMES ACROSS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CRITICAL INFRASTRUCTURE SECTORS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8561" y="3849221"/>
            <a:ext cx="1687158" cy="8257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8" name="Picture 2" descr="Image result for cybersecurity framewo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t="4408" r="7617" b="4108"/>
          <a:stretch/>
        </p:blipFill>
        <p:spPr bwMode="auto">
          <a:xfrm>
            <a:off x="2009554" y="0"/>
            <a:ext cx="5208524" cy="518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9635" y="-42531"/>
            <a:ext cx="3188770" cy="1127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FRAMEWORK CORE</a:t>
            </a:r>
            <a:endParaRPr lang="en-US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4233" y="-42531"/>
            <a:ext cx="3199401" cy="1127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CYBERSECURITY ACTIVITIES</a:t>
            </a:r>
            <a:endParaRPr lang="en-US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89916" y="1657350"/>
            <a:ext cx="1447800" cy="4572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3D3D3D"/>
                </a:solidFill>
                <a:effectLst/>
                <a:latin typeface="Arial" charset="0"/>
                <a:cs typeface="Arial" charset="0"/>
              </a:rPr>
              <a:t>NIST</a:t>
            </a:r>
          </a:p>
        </p:txBody>
      </p:sp>
    </p:spTree>
    <p:extLst>
      <p:ext uri="{BB962C8B-B14F-4D97-AF65-F5344CB8AC3E}">
        <p14:creationId xmlns:p14="http://schemas.microsoft.com/office/powerpoint/2010/main" val="5652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Rectangle 8"/>
          <p:cNvSpPr/>
          <p:nvPr/>
        </p:nvSpPr>
        <p:spPr>
          <a:xfrm>
            <a:off x="7604760" y="0"/>
            <a:ext cx="1539240" cy="184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300" t="9889" r="26400" b="33084"/>
          <a:stretch/>
        </p:blipFill>
        <p:spPr>
          <a:xfrm>
            <a:off x="0" y="0"/>
            <a:ext cx="9144000" cy="51190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73829" y="4890407"/>
            <a:ext cx="5657850" cy="253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12" name="Picture 4" descr="Image result for 16 critical infrastru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t="37285" r="3166" b="10785"/>
          <a:stretch/>
        </p:blipFill>
        <p:spPr bwMode="auto">
          <a:xfrm>
            <a:off x="86703" y="1684019"/>
            <a:ext cx="8970593" cy="309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" y="3101340"/>
            <a:ext cx="1234905" cy="139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Applicability &#10;â¢Critical infrastructure (CI) community &#10;âOwners &#10;âOperators &#10;â¢Covers 16 critical infrastructure sectors: &#10;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5" t="58929" r="67689" b="27996"/>
          <a:stretch/>
        </p:blipFill>
        <p:spPr bwMode="auto">
          <a:xfrm>
            <a:off x="151745" y="3329940"/>
            <a:ext cx="1040009" cy="1047545"/>
          </a:xfrm>
          <a:prstGeom prst="rect">
            <a:avLst/>
          </a:prstGeom>
          <a:noFill/>
          <a:ln w="12700">
            <a:solidFill>
              <a:srgbClr val="9696A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34904" y="3265170"/>
            <a:ext cx="1081576" cy="1230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Applicability &#10;â¢Critical infrastructure (CI) community &#10;âOwners &#10;âOperators &#10;â¢Covers 16 critical infrastructure sectors: &#10;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58928" r="80048" b="27997"/>
          <a:stretch/>
        </p:blipFill>
        <p:spPr bwMode="auto">
          <a:xfrm>
            <a:off x="1255345" y="3329940"/>
            <a:ext cx="1061135" cy="1045797"/>
          </a:xfrm>
          <a:prstGeom prst="rect">
            <a:avLst/>
          </a:prstGeom>
          <a:noFill/>
          <a:ln w="19050">
            <a:solidFill>
              <a:srgbClr val="9696A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57175" y="4686300"/>
            <a:ext cx="1221247" cy="24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2484" y="4736292"/>
            <a:ext cx="1221247" cy="24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20156" y="4469450"/>
            <a:ext cx="471923" cy="283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14389" y="4632922"/>
            <a:ext cx="158712" cy="212443"/>
          </a:xfrm>
          <a:custGeom>
            <a:avLst/>
            <a:gdLst>
              <a:gd name="connsiteX0" fmla="*/ 28768 w 158712"/>
              <a:gd name="connsiteY0" fmla="*/ 161000 h 212443"/>
              <a:gd name="connsiteX1" fmla="*/ 20549 w 158712"/>
              <a:gd name="connsiteY1" fmla="*/ 150726 h 212443"/>
              <a:gd name="connsiteX2" fmla="*/ 16439 w 158712"/>
              <a:gd name="connsiteY2" fmla="*/ 144561 h 212443"/>
              <a:gd name="connsiteX3" fmla="*/ 10274 w 158712"/>
              <a:gd name="connsiteY3" fmla="*/ 138397 h 212443"/>
              <a:gd name="connsiteX4" fmla="*/ 0 w 158712"/>
              <a:gd name="connsiteY4" fmla="*/ 128122 h 212443"/>
              <a:gd name="connsiteX5" fmla="*/ 2055 w 158712"/>
              <a:gd name="connsiteY5" fmla="*/ 111684 h 212443"/>
              <a:gd name="connsiteX6" fmla="*/ 8220 w 158712"/>
              <a:gd name="connsiteY6" fmla="*/ 105519 h 212443"/>
              <a:gd name="connsiteX7" fmla="*/ 12329 w 158712"/>
              <a:gd name="connsiteY7" fmla="*/ 99355 h 212443"/>
              <a:gd name="connsiteX8" fmla="*/ 24658 w 158712"/>
              <a:gd name="connsiteY8" fmla="*/ 89081 h 212443"/>
              <a:gd name="connsiteX9" fmla="*/ 32878 w 158712"/>
              <a:gd name="connsiteY9" fmla="*/ 78807 h 212443"/>
              <a:gd name="connsiteX10" fmla="*/ 34932 w 158712"/>
              <a:gd name="connsiteY10" fmla="*/ 72642 h 212443"/>
              <a:gd name="connsiteX11" fmla="*/ 47261 w 158712"/>
              <a:gd name="connsiteY11" fmla="*/ 60313 h 212443"/>
              <a:gd name="connsiteX12" fmla="*/ 51371 w 158712"/>
              <a:gd name="connsiteY12" fmla="*/ 37710 h 212443"/>
              <a:gd name="connsiteX13" fmla="*/ 49316 w 158712"/>
              <a:gd name="connsiteY13" fmla="*/ 723 h 212443"/>
              <a:gd name="connsiteX14" fmla="*/ 55481 w 158712"/>
              <a:gd name="connsiteY14" fmla="*/ 2778 h 212443"/>
              <a:gd name="connsiteX15" fmla="*/ 61645 w 158712"/>
              <a:gd name="connsiteY15" fmla="*/ 6887 h 212443"/>
              <a:gd name="connsiteX16" fmla="*/ 73974 w 158712"/>
              <a:gd name="connsiteY16" fmla="*/ 10997 h 212443"/>
              <a:gd name="connsiteX17" fmla="*/ 80139 w 158712"/>
              <a:gd name="connsiteY17" fmla="*/ 13052 h 212443"/>
              <a:gd name="connsiteX18" fmla="*/ 92468 w 158712"/>
              <a:gd name="connsiteY18" fmla="*/ 21271 h 212443"/>
              <a:gd name="connsiteX19" fmla="*/ 98632 w 158712"/>
              <a:gd name="connsiteY19" fmla="*/ 25381 h 212443"/>
              <a:gd name="connsiteX20" fmla="*/ 100687 w 158712"/>
              <a:gd name="connsiteY20" fmla="*/ 31545 h 212443"/>
              <a:gd name="connsiteX21" fmla="*/ 102742 w 158712"/>
              <a:gd name="connsiteY21" fmla="*/ 39765 h 212443"/>
              <a:gd name="connsiteX22" fmla="*/ 108906 w 158712"/>
              <a:gd name="connsiteY22" fmla="*/ 41820 h 212443"/>
              <a:gd name="connsiteX23" fmla="*/ 119180 w 158712"/>
              <a:gd name="connsiteY23" fmla="*/ 43874 h 212443"/>
              <a:gd name="connsiteX24" fmla="*/ 135619 w 158712"/>
              <a:gd name="connsiteY24" fmla="*/ 52094 h 212443"/>
              <a:gd name="connsiteX25" fmla="*/ 147948 w 158712"/>
              <a:gd name="connsiteY25" fmla="*/ 58258 h 212443"/>
              <a:gd name="connsiteX26" fmla="*/ 154113 w 158712"/>
              <a:gd name="connsiteY26" fmla="*/ 119903 h 212443"/>
              <a:gd name="connsiteX27" fmla="*/ 150003 w 158712"/>
              <a:gd name="connsiteY27" fmla="*/ 138397 h 212443"/>
              <a:gd name="connsiteX28" fmla="*/ 135619 w 158712"/>
              <a:gd name="connsiteY28" fmla="*/ 158945 h 212443"/>
              <a:gd name="connsiteX29" fmla="*/ 129455 w 158712"/>
              <a:gd name="connsiteY29" fmla="*/ 165109 h 212443"/>
              <a:gd name="connsiteX30" fmla="*/ 115071 w 158712"/>
              <a:gd name="connsiteY30" fmla="*/ 179493 h 212443"/>
              <a:gd name="connsiteX31" fmla="*/ 106851 w 158712"/>
              <a:gd name="connsiteY31" fmla="*/ 181548 h 212443"/>
              <a:gd name="connsiteX32" fmla="*/ 94522 w 158712"/>
              <a:gd name="connsiteY32" fmla="*/ 187713 h 212443"/>
              <a:gd name="connsiteX33" fmla="*/ 86303 w 158712"/>
              <a:gd name="connsiteY33" fmla="*/ 193877 h 212443"/>
              <a:gd name="connsiteX34" fmla="*/ 65755 w 158712"/>
              <a:gd name="connsiteY34" fmla="*/ 200042 h 212443"/>
              <a:gd name="connsiteX35" fmla="*/ 55481 w 158712"/>
              <a:gd name="connsiteY35" fmla="*/ 204151 h 212443"/>
              <a:gd name="connsiteX36" fmla="*/ 49316 w 158712"/>
              <a:gd name="connsiteY36" fmla="*/ 206206 h 212443"/>
              <a:gd name="connsiteX37" fmla="*/ 43152 w 158712"/>
              <a:gd name="connsiteY37" fmla="*/ 210316 h 212443"/>
              <a:gd name="connsiteX38" fmla="*/ 10274 w 158712"/>
              <a:gd name="connsiteY38" fmla="*/ 208261 h 212443"/>
              <a:gd name="connsiteX39" fmla="*/ 12329 w 158712"/>
              <a:gd name="connsiteY39" fmla="*/ 187713 h 212443"/>
              <a:gd name="connsiteX40" fmla="*/ 18494 w 158712"/>
              <a:gd name="connsiteY40" fmla="*/ 173329 h 212443"/>
              <a:gd name="connsiteX41" fmla="*/ 22603 w 158712"/>
              <a:gd name="connsiteY41" fmla="*/ 167164 h 212443"/>
              <a:gd name="connsiteX42" fmla="*/ 24658 w 158712"/>
              <a:gd name="connsiteY42" fmla="*/ 161000 h 212443"/>
              <a:gd name="connsiteX43" fmla="*/ 28768 w 158712"/>
              <a:gd name="connsiteY43" fmla="*/ 161000 h 21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58712" h="212443">
                <a:moveTo>
                  <a:pt x="28768" y="161000"/>
                </a:moveTo>
                <a:cubicBezTo>
                  <a:pt x="26028" y="157575"/>
                  <a:pt x="23180" y="154235"/>
                  <a:pt x="20549" y="150726"/>
                </a:cubicBezTo>
                <a:cubicBezTo>
                  <a:pt x="19067" y="148750"/>
                  <a:pt x="18020" y="146458"/>
                  <a:pt x="16439" y="144561"/>
                </a:cubicBezTo>
                <a:cubicBezTo>
                  <a:pt x="14579" y="142329"/>
                  <a:pt x="12134" y="140629"/>
                  <a:pt x="10274" y="138397"/>
                </a:cubicBezTo>
                <a:cubicBezTo>
                  <a:pt x="1710" y="128120"/>
                  <a:pt x="11305" y="135659"/>
                  <a:pt x="0" y="128122"/>
                </a:cubicBezTo>
                <a:cubicBezTo>
                  <a:pt x="685" y="122643"/>
                  <a:pt x="168" y="116873"/>
                  <a:pt x="2055" y="111684"/>
                </a:cubicBezTo>
                <a:cubicBezTo>
                  <a:pt x="3048" y="108953"/>
                  <a:pt x="6360" y="107752"/>
                  <a:pt x="8220" y="105519"/>
                </a:cubicBezTo>
                <a:cubicBezTo>
                  <a:pt x="9801" y="103622"/>
                  <a:pt x="10748" y="101252"/>
                  <a:pt x="12329" y="99355"/>
                </a:cubicBezTo>
                <a:cubicBezTo>
                  <a:pt x="17274" y="93421"/>
                  <a:pt x="18596" y="93122"/>
                  <a:pt x="24658" y="89081"/>
                </a:cubicBezTo>
                <a:cubicBezTo>
                  <a:pt x="29824" y="73582"/>
                  <a:pt x="22254" y="92088"/>
                  <a:pt x="32878" y="78807"/>
                </a:cubicBezTo>
                <a:cubicBezTo>
                  <a:pt x="34231" y="77116"/>
                  <a:pt x="33857" y="74523"/>
                  <a:pt x="34932" y="72642"/>
                </a:cubicBezTo>
                <a:cubicBezTo>
                  <a:pt x="39636" y="64410"/>
                  <a:pt x="40370" y="64908"/>
                  <a:pt x="47261" y="60313"/>
                </a:cubicBezTo>
                <a:cubicBezTo>
                  <a:pt x="47929" y="56972"/>
                  <a:pt x="51371" y="40339"/>
                  <a:pt x="51371" y="37710"/>
                </a:cubicBezTo>
                <a:cubicBezTo>
                  <a:pt x="51371" y="25362"/>
                  <a:pt x="47873" y="12986"/>
                  <a:pt x="49316" y="723"/>
                </a:cubicBezTo>
                <a:cubicBezTo>
                  <a:pt x="49569" y="-1428"/>
                  <a:pt x="53543" y="1809"/>
                  <a:pt x="55481" y="2778"/>
                </a:cubicBezTo>
                <a:cubicBezTo>
                  <a:pt x="57690" y="3882"/>
                  <a:pt x="59388" y="5884"/>
                  <a:pt x="61645" y="6887"/>
                </a:cubicBezTo>
                <a:cubicBezTo>
                  <a:pt x="65604" y="8646"/>
                  <a:pt x="69864" y="9627"/>
                  <a:pt x="73974" y="10997"/>
                </a:cubicBezTo>
                <a:lnTo>
                  <a:pt x="80139" y="13052"/>
                </a:lnTo>
                <a:lnTo>
                  <a:pt x="92468" y="21271"/>
                </a:lnTo>
                <a:lnTo>
                  <a:pt x="98632" y="25381"/>
                </a:lnTo>
                <a:cubicBezTo>
                  <a:pt x="99317" y="27436"/>
                  <a:pt x="100092" y="29463"/>
                  <a:pt x="100687" y="31545"/>
                </a:cubicBezTo>
                <a:cubicBezTo>
                  <a:pt x="101463" y="34261"/>
                  <a:pt x="100978" y="37559"/>
                  <a:pt x="102742" y="39765"/>
                </a:cubicBezTo>
                <a:cubicBezTo>
                  <a:pt x="104095" y="41456"/>
                  <a:pt x="106805" y="41295"/>
                  <a:pt x="108906" y="41820"/>
                </a:cubicBezTo>
                <a:cubicBezTo>
                  <a:pt x="112294" y="42667"/>
                  <a:pt x="115755" y="43189"/>
                  <a:pt x="119180" y="43874"/>
                </a:cubicBezTo>
                <a:cubicBezTo>
                  <a:pt x="133459" y="53393"/>
                  <a:pt x="115518" y="42044"/>
                  <a:pt x="135619" y="52094"/>
                </a:cubicBezTo>
                <a:cubicBezTo>
                  <a:pt x="151551" y="60060"/>
                  <a:pt x="132456" y="53093"/>
                  <a:pt x="147948" y="58258"/>
                </a:cubicBezTo>
                <a:cubicBezTo>
                  <a:pt x="164923" y="83721"/>
                  <a:pt x="157606" y="67502"/>
                  <a:pt x="154113" y="119903"/>
                </a:cubicBezTo>
                <a:cubicBezTo>
                  <a:pt x="153936" y="122564"/>
                  <a:pt x="152214" y="134417"/>
                  <a:pt x="150003" y="138397"/>
                </a:cubicBezTo>
                <a:cubicBezTo>
                  <a:pt x="148138" y="141753"/>
                  <a:pt x="139024" y="154972"/>
                  <a:pt x="135619" y="158945"/>
                </a:cubicBezTo>
                <a:cubicBezTo>
                  <a:pt x="133728" y="161151"/>
                  <a:pt x="131346" y="162903"/>
                  <a:pt x="129455" y="165109"/>
                </a:cubicBezTo>
                <a:cubicBezTo>
                  <a:pt x="123291" y="172301"/>
                  <a:pt x="123975" y="175041"/>
                  <a:pt x="115071" y="179493"/>
                </a:cubicBezTo>
                <a:cubicBezTo>
                  <a:pt x="112545" y="180756"/>
                  <a:pt x="109591" y="180863"/>
                  <a:pt x="106851" y="181548"/>
                </a:cubicBezTo>
                <a:cubicBezTo>
                  <a:pt x="102741" y="183603"/>
                  <a:pt x="98462" y="185349"/>
                  <a:pt x="94522" y="187713"/>
                </a:cubicBezTo>
                <a:cubicBezTo>
                  <a:pt x="91585" y="189475"/>
                  <a:pt x="89366" y="192346"/>
                  <a:pt x="86303" y="193877"/>
                </a:cubicBezTo>
                <a:cubicBezTo>
                  <a:pt x="76778" y="198639"/>
                  <a:pt x="74602" y="197093"/>
                  <a:pt x="65755" y="200042"/>
                </a:cubicBezTo>
                <a:cubicBezTo>
                  <a:pt x="62256" y="201208"/>
                  <a:pt x="58935" y="202856"/>
                  <a:pt x="55481" y="204151"/>
                </a:cubicBezTo>
                <a:cubicBezTo>
                  <a:pt x="53453" y="204912"/>
                  <a:pt x="51371" y="205521"/>
                  <a:pt x="49316" y="206206"/>
                </a:cubicBezTo>
                <a:cubicBezTo>
                  <a:pt x="47261" y="207576"/>
                  <a:pt x="45422" y="209343"/>
                  <a:pt x="43152" y="210316"/>
                </a:cubicBezTo>
                <a:cubicBezTo>
                  <a:pt x="31740" y="215207"/>
                  <a:pt x="23286" y="210430"/>
                  <a:pt x="10274" y="208261"/>
                </a:cubicBezTo>
                <a:cubicBezTo>
                  <a:pt x="10959" y="201412"/>
                  <a:pt x="11282" y="194516"/>
                  <a:pt x="12329" y="187713"/>
                </a:cubicBezTo>
                <a:cubicBezTo>
                  <a:pt x="12936" y="183768"/>
                  <a:pt x="16833" y="176237"/>
                  <a:pt x="18494" y="173329"/>
                </a:cubicBezTo>
                <a:cubicBezTo>
                  <a:pt x="19719" y="171185"/>
                  <a:pt x="21499" y="169373"/>
                  <a:pt x="22603" y="167164"/>
                </a:cubicBezTo>
                <a:cubicBezTo>
                  <a:pt x="23572" y="165227"/>
                  <a:pt x="23973" y="163055"/>
                  <a:pt x="24658" y="161000"/>
                </a:cubicBezTo>
                <a:lnTo>
                  <a:pt x="28768" y="16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30828" y="4602822"/>
            <a:ext cx="10274" cy="63700"/>
          </a:xfrm>
          <a:custGeom>
            <a:avLst/>
            <a:gdLst>
              <a:gd name="connsiteX0" fmla="*/ 10274 w 10274"/>
              <a:gd name="connsiteY0" fmla="*/ 0 h 63700"/>
              <a:gd name="connsiteX1" fmla="*/ 6164 w 10274"/>
              <a:gd name="connsiteY1" fmla="*/ 36987 h 63700"/>
              <a:gd name="connsiteX2" fmla="*/ 4110 w 10274"/>
              <a:gd name="connsiteY2" fmla="*/ 51371 h 63700"/>
              <a:gd name="connsiteX3" fmla="*/ 0 w 10274"/>
              <a:gd name="connsiteY3" fmla="*/ 63700 h 6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74" h="63700">
                <a:moveTo>
                  <a:pt x="10274" y="0"/>
                </a:moveTo>
                <a:cubicBezTo>
                  <a:pt x="8904" y="12329"/>
                  <a:pt x="7918" y="24707"/>
                  <a:pt x="6164" y="36987"/>
                </a:cubicBezTo>
                <a:cubicBezTo>
                  <a:pt x="5479" y="41782"/>
                  <a:pt x="5199" y="46652"/>
                  <a:pt x="4110" y="51371"/>
                </a:cubicBezTo>
                <a:cubicBezTo>
                  <a:pt x="3136" y="55592"/>
                  <a:pt x="0" y="63700"/>
                  <a:pt x="0" y="63700"/>
                </a:cubicBezTo>
              </a:path>
            </a:pathLst>
          </a:custGeom>
          <a:noFill/>
          <a:ln w="19050">
            <a:solidFill>
              <a:srgbClr val="27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49268" y="4629150"/>
            <a:ext cx="158402" cy="168479"/>
          </a:xfrm>
          <a:custGeom>
            <a:avLst/>
            <a:gdLst>
              <a:gd name="connsiteX0" fmla="*/ 17432 w 158402"/>
              <a:gd name="connsiteY0" fmla="*/ 66675 h 168479"/>
              <a:gd name="connsiteX1" fmla="*/ 26957 w 158402"/>
              <a:gd name="connsiteY1" fmla="*/ 64770 h 168479"/>
              <a:gd name="connsiteX2" fmla="*/ 32672 w 158402"/>
              <a:gd name="connsiteY2" fmla="*/ 62865 h 168479"/>
              <a:gd name="connsiteX3" fmla="*/ 51722 w 158402"/>
              <a:gd name="connsiteY3" fmla="*/ 60960 h 168479"/>
              <a:gd name="connsiteX4" fmla="*/ 63152 w 158402"/>
              <a:gd name="connsiteY4" fmla="*/ 57150 h 168479"/>
              <a:gd name="connsiteX5" fmla="*/ 82202 w 158402"/>
              <a:gd name="connsiteY5" fmla="*/ 49530 h 168479"/>
              <a:gd name="connsiteX6" fmla="*/ 93632 w 158402"/>
              <a:gd name="connsiteY6" fmla="*/ 47625 h 168479"/>
              <a:gd name="connsiteX7" fmla="*/ 110777 w 158402"/>
              <a:gd name="connsiteY7" fmla="*/ 40005 h 168479"/>
              <a:gd name="connsiteX8" fmla="*/ 114587 w 158402"/>
              <a:gd name="connsiteY8" fmla="*/ 15240 h 168479"/>
              <a:gd name="connsiteX9" fmla="*/ 112682 w 158402"/>
              <a:gd name="connsiteY9" fmla="*/ 3810 h 168479"/>
              <a:gd name="connsiteX10" fmla="*/ 133637 w 158402"/>
              <a:gd name="connsiteY10" fmla="*/ 1905 h 168479"/>
              <a:gd name="connsiteX11" fmla="*/ 127922 w 158402"/>
              <a:gd name="connsiteY11" fmla="*/ 0 h 168479"/>
              <a:gd name="connsiteX12" fmla="*/ 150782 w 158402"/>
              <a:gd name="connsiteY12" fmla="*/ 1905 h 168479"/>
              <a:gd name="connsiteX13" fmla="*/ 158402 w 158402"/>
              <a:gd name="connsiteY13" fmla="*/ 19050 h 168479"/>
              <a:gd name="connsiteX14" fmla="*/ 152687 w 158402"/>
              <a:gd name="connsiteY14" fmla="*/ 57150 h 168479"/>
              <a:gd name="connsiteX15" fmla="*/ 146972 w 158402"/>
              <a:gd name="connsiteY15" fmla="*/ 66675 h 168479"/>
              <a:gd name="connsiteX16" fmla="*/ 139352 w 158402"/>
              <a:gd name="connsiteY16" fmla="*/ 74295 h 168479"/>
              <a:gd name="connsiteX17" fmla="*/ 135542 w 158402"/>
              <a:gd name="connsiteY17" fmla="*/ 81915 h 168479"/>
              <a:gd name="connsiteX18" fmla="*/ 124112 w 158402"/>
              <a:gd name="connsiteY18" fmla="*/ 95250 h 168479"/>
              <a:gd name="connsiteX19" fmla="*/ 118397 w 158402"/>
              <a:gd name="connsiteY19" fmla="*/ 99060 h 168479"/>
              <a:gd name="connsiteX20" fmla="*/ 114587 w 158402"/>
              <a:gd name="connsiteY20" fmla="*/ 106680 h 168479"/>
              <a:gd name="connsiteX21" fmla="*/ 99347 w 158402"/>
              <a:gd name="connsiteY21" fmla="*/ 120015 h 168479"/>
              <a:gd name="connsiteX22" fmla="*/ 95537 w 158402"/>
              <a:gd name="connsiteY22" fmla="*/ 125730 h 168479"/>
              <a:gd name="connsiteX23" fmla="*/ 87917 w 158402"/>
              <a:gd name="connsiteY23" fmla="*/ 129540 h 168479"/>
              <a:gd name="connsiteX24" fmla="*/ 57437 w 158402"/>
              <a:gd name="connsiteY24" fmla="*/ 150495 h 168479"/>
              <a:gd name="connsiteX25" fmla="*/ 51722 w 158402"/>
              <a:gd name="connsiteY25" fmla="*/ 156210 h 168479"/>
              <a:gd name="connsiteX26" fmla="*/ 38387 w 158402"/>
              <a:gd name="connsiteY26" fmla="*/ 161925 h 168479"/>
              <a:gd name="connsiteX27" fmla="*/ 34577 w 158402"/>
              <a:gd name="connsiteY27" fmla="*/ 167640 h 168479"/>
              <a:gd name="connsiteX28" fmla="*/ 13622 w 158402"/>
              <a:gd name="connsiteY28" fmla="*/ 161925 h 168479"/>
              <a:gd name="connsiteX29" fmla="*/ 6002 w 158402"/>
              <a:gd name="connsiteY29" fmla="*/ 158115 h 168479"/>
              <a:gd name="connsiteX30" fmla="*/ 4097 w 158402"/>
              <a:gd name="connsiteY30" fmla="*/ 121920 h 168479"/>
              <a:gd name="connsiteX31" fmla="*/ 7907 w 158402"/>
              <a:gd name="connsiteY31" fmla="*/ 116205 h 168479"/>
              <a:gd name="connsiteX32" fmla="*/ 11717 w 158402"/>
              <a:gd name="connsiteY32" fmla="*/ 104775 h 168479"/>
              <a:gd name="connsiteX33" fmla="*/ 15527 w 158402"/>
              <a:gd name="connsiteY33" fmla="*/ 93345 h 168479"/>
              <a:gd name="connsiteX34" fmla="*/ 21242 w 158402"/>
              <a:gd name="connsiteY34" fmla="*/ 80010 h 168479"/>
              <a:gd name="connsiteX35" fmla="*/ 26957 w 158402"/>
              <a:gd name="connsiteY35" fmla="*/ 74295 h 168479"/>
              <a:gd name="connsiteX36" fmla="*/ 17432 w 158402"/>
              <a:gd name="connsiteY36" fmla="*/ 66675 h 1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58402" h="168479">
                <a:moveTo>
                  <a:pt x="17432" y="66675"/>
                </a:moveTo>
                <a:cubicBezTo>
                  <a:pt x="17432" y="65088"/>
                  <a:pt x="23816" y="65555"/>
                  <a:pt x="26957" y="64770"/>
                </a:cubicBezTo>
                <a:cubicBezTo>
                  <a:pt x="28905" y="64283"/>
                  <a:pt x="30687" y="63170"/>
                  <a:pt x="32672" y="62865"/>
                </a:cubicBezTo>
                <a:cubicBezTo>
                  <a:pt x="38979" y="61895"/>
                  <a:pt x="45372" y="61595"/>
                  <a:pt x="51722" y="60960"/>
                </a:cubicBezTo>
                <a:cubicBezTo>
                  <a:pt x="55532" y="59690"/>
                  <a:pt x="59810" y="59378"/>
                  <a:pt x="63152" y="57150"/>
                </a:cubicBezTo>
                <a:cubicBezTo>
                  <a:pt x="71744" y="51422"/>
                  <a:pt x="68624" y="52663"/>
                  <a:pt x="82202" y="49530"/>
                </a:cubicBezTo>
                <a:cubicBezTo>
                  <a:pt x="85966" y="48661"/>
                  <a:pt x="89885" y="48562"/>
                  <a:pt x="93632" y="47625"/>
                </a:cubicBezTo>
                <a:cubicBezTo>
                  <a:pt x="104514" y="44905"/>
                  <a:pt x="103271" y="45009"/>
                  <a:pt x="110777" y="40005"/>
                </a:cubicBezTo>
                <a:cubicBezTo>
                  <a:pt x="114038" y="30223"/>
                  <a:pt x="114587" y="29974"/>
                  <a:pt x="114587" y="15240"/>
                </a:cubicBezTo>
                <a:cubicBezTo>
                  <a:pt x="114587" y="11377"/>
                  <a:pt x="113317" y="7620"/>
                  <a:pt x="112682" y="3810"/>
                </a:cubicBezTo>
                <a:cubicBezTo>
                  <a:pt x="119667" y="3175"/>
                  <a:pt x="126833" y="3606"/>
                  <a:pt x="133637" y="1905"/>
                </a:cubicBezTo>
                <a:cubicBezTo>
                  <a:pt x="135585" y="1418"/>
                  <a:pt x="125914" y="0"/>
                  <a:pt x="127922" y="0"/>
                </a:cubicBezTo>
                <a:cubicBezTo>
                  <a:pt x="135568" y="0"/>
                  <a:pt x="143162" y="1270"/>
                  <a:pt x="150782" y="1905"/>
                </a:cubicBezTo>
                <a:cubicBezTo>
                  <a:pt x="155316" y="15507"/>
                  <a:pt x="152364" y="9993"/>
                  <a:pt x="158402" y="19050"/>
                </a:cubicBezTo>
                <a:cubicBezTo>
                  <a:pt x="157930" y="24715"/>
                  <a:pt x="157072" y="49841"/>
                  <a:pt x="152687" y="57150"/>
                </a:cubicBezTo>
                <a:cubicBezTo>
                  <a:pt x="150782" y="60325"/>
                  <a:pt x="149245" y="63752"/>
                  <a:pt x="146972" y="66675"/>
                </a:cubicBezTo>
                <a:cubicBezTo>
                  <a:pt x="144767" y="69510"/>
                  <a:pt x="141507" y="71421"/>
                  <a:pt x="139352" y="74295"/>
                </a:cubicBezTo>
                <a:cubicBezTo>
                  <a:pt x="137648" y="76567"/>
                  <a:pt x="137047" y="79507"/>
                  <a:pt x="135542" y="81915"/>
                </a:cubicBezTo>
                <a:cubicBezTo>
                  <a:pt x="132800" y="86302"/>
                  <a:pt x="128178" y="91862"/>
                  <a:pt x="124112" y="95250"/>
                </a:cubicBezTo>
                <a:cubicBezTo>
                  <a:pt x="122353" y="96716"/>
                  <a:pt x="120302" y="97790"/>
                  <a:pt x="118397" y="99060"/>
                </a:cubicBezTo>
                <a:cubicBezTo>
                  <a:pt x="117127" y="101600"/>
                  <a:pt x="116238" y="104369"/>
                  <a:pt x="114587" y="106680"/>
                </a:cubicBezTo>
                <a:cubicBezTo>
                  <a:pt x="110734" y="112074"/>
                  <a:pt x="103826" y="115536"/>
                  <a:pt x="99347" y="120015"/>
                </a:cubicBezTo>
                <a:cubicBezTo>
                  <a:pt x="97728" y="121634"/>
                  <a:pt x="97296" y="124264"/>
                  <a:pt x="95537" y="125730"/>
                </a:cubicBezTo>
                <a:cubicBezTo>
                  <a:pt x="93355" y="127548"/>
                  <a:pt x="90207" y="127861"/>
                  <a:pt x="87917" y="129540"/>
                </a:cubicBezTo>
                <a:cubicBezTo>
                  <a:pt x="58308" y="151253"/>
                  <a:pt x="77618" y="142423"/>
                  <a:pt x="57437" y="150495"/>
                </a:cubicBezTo>
                <a:cubicBezTo>
                  <a:pt x="55532" y="152400"/>
                  <a:pt x="53914" y="154644"/>
                  <a:pt x="51722" y="156210"/>
                </a:cubicBezTo>
                <a:cubicBezTo>
                  <a:pt x="47602" y="159153"/>
                  <a:pt x="43051" y="160370"/>
                  <a:pt x="38387" y="161925"/>
                </a:cubicBezTo>
                <a:cubicBezTo>
                  <a:pt x="37117" y="163830"/>
                  <a:pt x="36822" y="167191"/>
                  <a:pt x="34577" y="167640"/>
                </a:cubicBezTo>
                <a:cubicBezTo>
                  <a:pt x="21689" y="170218"/>
                  <a:pt x="21529" y="166443"/>
                  <a:pt x="13622" y="161925"/>
                </a:cubicBezTo>
                <a:cubicBezTo>
                  <a:pt x="11156" y="160516"/>
                  <a:pt x="8542" y="159385"/>
                  <a:pt x="6002" y="158115"/>
                </a:cubicBezTo>
                <a:cubicBezTo>
                  <a:pt x="-2886" y="144782"/>
                  <a:pt x="-478" y="150894"/>
                  <a:pt x="4097" y="121920"/>
                </a:cubicBezTo>
                <a:cubicBezTo>
                  <a:pt x="4454" y="119658"/>
                  <a:pt x="6977" y="118297"/>
                  <a:pt x="7907" y="116205"/>
                </a:cubicBezTo>
                <a:cubicBezTo>
                  <a:pt x="9538" y="112535"/>
                  <a:pt x="10447" y="108585"/>
                  <a:pt x="11717" y="104775"/>
                </a:cubicBezTo>
                <a:lnTo>
                  <a:pt x="15527" y="93345"/>
                </a:lnTo>
                <a:cubicBezTo>
                  <a:pt x="17082" y="88681"/>
                  <a:pt x="18299" y="84130"/>
                  <a:pt x="21242" y="80010"/>
                </a:cubicBezTo>
                <a:cubicBezTo>
                  <a:pt x="22808" y="77818"/>
                  <a:pt x="25052" y="76200"/>
                  <a:pt x="26957" y="74295"/>
                </a:cubicBezTo>
                <a:cubicBezTo>
                  <a:pt x="28952" y="60331"/>
                  <a:pt x="17432" y="68262"/>
                  <a:pt x="17432" y="6667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31470" y="4594860"/>
            <a:ext cx="1905" cy="43815"/>
          </a:xfrm>
          <a:custGeom>
            <a:avLst/>
            <a:gdLst>
              <a:gd name="connsiteX0" fmla="*/ 0 w 1905"/>
              <a:gd name="connsiteY0" fmla="*/ 0 h 43815"/>
              <a:gd name="connsiteX1" fmla="*/ 1905 w 1905"/>
              <a:gd name="connsiteY1" fmla="*/ 43815 h 4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43815">
                <a:moveTo>
                  <a:pt x="0" y="0"/>
                </a:moveTo>
                <a:lnTo>
                  <a:pt x="1905" y="43815"/>
                </a:lnTo>
              </a:path>
            </a:pathLst>
          </a:custGeom>
          <a:noFill/>
          <a:ln>
            <a:solidFill>
              <a:srgbClr val="383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-1" y="0"/>
            <a:ext cx="9144000" cy="1293334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2800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16 CRITICAL INFRASTRUCTURE SECTORS </a:t>
            </a:r>
          </a:p>
          <a:p>
            <a:pPr algn="ctr">
              <a:lnSpc>
                <a:spcPts val="3800"/>
              </a:lnSpc>
            </a:pPr>
            <a:r>
              <a:rPr lang="en-US" sz="2800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WHICH ARE VITAL TO THE UNITED STATES</a:t>
            </a:r>
            <a:endParaRPr lang="en-US" sz="2800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95272" y="3230878"/>
            <a:ext cx="1266669" cy="1238571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5990" y="4594860"/>
            <a:ext cx="181230" cy="254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327220" y="4534949"/>
            <a:ext cx="0" cy="135746"/>
          </a:xfrm>
          <a:prstGeom prst="line">
            <a:avLst/>
          </a:prstGeom>
          <a:ln w="47625">
            <a:solidFill>
              <a:srgbClr val="333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0129" y="4465880"/>
            <a:ext cx="276746" cy="283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50299" y="4624091"/>
            <a:ext cx="53848" cy="104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7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-21440" y="0"/>
            <a:ext cx="9165439" cy="5143500"/>
          </a:xfrm>
          <a:prstGeom prst="rect">
            <a:avLst/>
          </a:prstGeom>
          <a:solidFill>
            <a:srgbClr val="C7C7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623" t="15216" r="33424" b="7940"/>
          <a:stretch/>
        </p:blipFill>
        <p:spPr>
          <a:xfrm>
            <a:off x="4959537" y="170592"/>
            <a:ext cx="3773975" cy="48023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 bwMode="auto">
          <a:xfrm>
            <a:off x="6854407" y="1885950"/>
            <a:ext cx="914400" cy="4572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928" r="2055"/>
          <a:stretch/>
        </p:blipFill>
        <p:spPr>
          <a:xfrm>
            <a:off x="547901" y="176533"/>
            <a:ext cx="3788764" cy="478264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</p:pic>
      <p:sp>
        <p:nvSpPr>
          <p:cNvPr id="10" name="Oval 9"/>
          <p:cNvSpPr/>
          <p:nvPr/>
        </p:nvSpPr>
        <p:spPr bwMode="auto">
          <a:xfrm>
            <a:off x="2362200" y="1657350"/>
            <a:ext cx="914400" cy="4572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288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50"/>
          </a:p>
        </p:txBody>
      </p:sp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50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-39887"/>
            <a:ext cx="9144000" cy="5203961"/>
          </a:xfrm>
          <a:prstGeom prst="rect">
            <a:avLst/>
          </a:prstGeom>
          <a:solidFill>
            <a:srgbClr val="017DBF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50">
              <a:solidFill>
                <a:srgbClr val="3333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667" t="24948" r="32916" b="21431"/>
          <a:stretch/>
        </p:blipFill>
        <p:spPr>
          <a:xfrm>
            <a:off x="-12010" y="-39887"/>
            <a:ext cx="6017598" cy="52039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971800" y="-39888"/>
            <a:ext cx="3200400" cy="1081433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225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429001" y="0"/>
            <a:ext cx="2514600" cy="3429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1" hangingPunct="1"/>
            <a:r>
              <a:rPr lang="en-US" sz="2000" dirty="0">
                <a:solidFill>
                  <a:srgbClr val="0177B4"/>
                </a:solidFill>
                <a:latin typeface="Arial" charset="0"/>
                <a:cs typeface="Arial" charset="0"/>
              </a:rPr>
              <a:t>APRIL 12, 2018</a:t>
            </a: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2" b="27960"/>
          <a:stretch/>
        </p:blipFill>
        <p:spPr bwMode="auto">
          <a:xfrm>
            <a:off x="2943647" y="381844"/>
            <a:ext cx="2999954" cy="620756"/>
          </a:xfrm>
          <a:prstGeom prst="rect">
            <a:avLst/>
          </a:prstGeom>
          <a:solidFill>
            <a:srgbClr val="017DBF"/>
          </a:solidFill>
          <a:ln w="28575">
            <a:solidFill>
              <a:srgbClr val="017DBF"/>
            </a:solidFill>
          </a:ln>
          <a:extLst/>
        </p:spPr>
      </p:pic>
      <p:sp>
        <p:nvSpPr>
          <p:cNvPr id="6" name="Rectangle 5"/>
          <p:cNvSpPr/>
          <p:nvPr/>
        </p:nvSpPr>
        <p:spPr bwMode="auto">
          <a:xfrm>
            <a:off x="2901969" y="-39891"/>
            <a:ext cx="45719" cy="1081435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2250">
              <a:latin typeface="Arial" charset="0"/>
              <a:cs typeface="Arial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073224" y="84611"/>
            <a:ext cx="3069847" cy="5016758"/>
          </a:xfrm>
          <a:prstGeom prst="rect">
            <a:avLst/>
          </a:prstGeom>
          <a:solidFill>
            <a:srgbClr val="017DB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ts val="3700"/>
              </a:lnSpc>
              <a:spcBef>
                <a:spcPts val="2200"/>
              </a:spcBef>
              <a:buClr>
                <a:srgbClr val="FF0000"/>
              </a:buClr>
              <a:buNone/>
            </a:pPr>
            <a:r>
              <a:rPr lang="en-US" altLang="en-US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FDA 2018 PLANS </a:t>
            </a:r>
          </a:p>
          <a:p>
            <a:pPr eaLnBrk="1" hangingPunct="1">
              <a:lnSpc>
                <a:spcPts val="3700"/>
              </a:lnSpc>
              <a:spcBef>
                <a:spcPts val="2200"/>
              </a:spcBef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en-US" altLang="en-US" sz="36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Patch updates  </a:t>
            </a:r>
          </a:p>
          <a:p>
            <a:pPr eaLnBrk="1" hangingPunct="1">
              <a:lnSpc>
                <a:spcPts val="3700"/>
              </a:lnSpc>
              <a:spcBef>
                <a:spcPts val="2200"/>
              </a:spcBef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en-US" altLang="en-US" sz="36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Software bill of materials </a:t>
            </a:r>
          </a:p>
          <a:p>
            <a:pPr eaLnBrk="1" hangingPunct="1">
              <a:lnSpc>
                <a:spcPts val="3700"/>
              </a:lnSpc>
              <a:spcBef>
                <a:spcPts val="2200"/>
              </a:spcBef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en-US" altLang="en-US" sz="36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Coordinated disclosures</a:t>
            </a:r>
          </a:p>
          <a:p>
            <a:pPr eaLnBrk="1" hangingPunct="1">
              <a:lnSpc>
                <a:spcPts val="3700"/>
              </a:lnSpc>
              <a:spcBef>
                <a:spcPts val="2200"/>
              </a:spcBef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en-US" altLang="en-US" sz="36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Cyber Safety Board</a:t>
            </a:r>
            <a:endParaRPr lang="en-US" altLang="en-US" sz="3600" b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943600" y="1"/>
            <a:ext cx="73998" cy="3428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943600" y="381843"/>
            <a:ext cx="73998" cy="6207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922933" y="-39891"/>
            <a:ext cx="208020" cy="478041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2250"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21220" y="812944"/>
            <a:ext cx="507780" cy="228600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2250"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09748" y="-20574"/>
            <a:ext cx="45719" cy="1057722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225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943600" y="118579"/>
            <a:ext cx="73998" cy="2267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004800" y="-39891"/>
            <a:ext cx="80434" cy="1153420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92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18" t="20714" r="27232" b="28016"/>
          <a:stretch/>
        </p:blipFill>
        <p:spPr>
          <a:xfrm>
            <a:off x="446994" y="-811"/>
            <a:ext cx="8250011" cy="5144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2519" t="20714" r="29074" b="69898"/>
          <a:stretch/>
        </p:blipFill>
        <p:spPr>
          <a:xfrm>
            <a:off x="6694330" y="27150"/>
            <a:ext cx="2207623" cy="1386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705395" y="1228964"/>
            <a:ext cx="1419225" cy="4572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4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18" t="20714" r="27232" b="28016"/>
          <a:stretch/>
        </p:blipFill>
        <p:spPr>
          <a:xfrm>
            <a:off x="446994" y="-811"/>
            <a:ext cx="8250011" cy="5144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2519" t="20714" r="29074" b="69898"/>
          <a:stretch/>
        </p:blipFill>
        <p:spPr>
          <a:xfrm>
            <a:off x="6694330" y="27150"/>
            <a:ext cx="2207623" cy="1386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7966" t="67590" r="48820" b="28016"/>
          <a:stretch/>
        </p:blipFill>
        <p:spPr>
          <a:xfrm>
            <a:off x="705395" y="4702629"/>
            <a:ext cx="4140926" cy="4408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3131739" y="1020016"/>
            <a:ext cx="2880519" cy="630769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anose="020B0606020202030204" pitchFamily="34" charset="0"/>
                <a:cs typeface="Arial" charset="0"/>
              </a:rPr>
              <a:t>AHA RESPONSE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705395" y="1228964"/>
            <a:ext cx="1419225" cy="4572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046" y="1723464"/>
            <a:ext cx="8659907" cy="2890157"/>
          </a:xfrm>
          <a:prstGeom prst="rect">
            <a:avLst/>
          </a:prstGeom>
          <a:solidFill>
            <a:srgbClr val="E3F0F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ts val="3600"/>
              </a:lnSpc>
              <a:spcAft>
                <a:spcPts val="15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000" b="1" dirty="0" smtClean="0">
                <a:solidFill>
                  <a:srgbClr val="A904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“Supported lifetime” idea for new devices</a:t>
            </a:r>
          </a:p>
          <a:p>
            <a:pPr marL="457200" indent="-457200">
              <a:lnSpc>
                <a:spcPts val="3600"/>
              </a:lnSpc>
              <a:spcAft>
                <a:spcPts val="15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tabLst>
                <a:tab pos="287338" algn="l"/>
              </a:tabLst>
            </a:pPr>
            <a:r>
              <a:rPr lang="en-US" sz="3000" b="1" dirty="0" smtClean="0">
                <a:solidFill>
                  <a:srgbClr val="A904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Mfrs must build capability </a:t>
            </a:r>
            <a:r>
              <a:rPr lang="en-US" sz="3000" b="1" dirty="0">
                <a:solidFill>
                  <a:srgbClr val="A904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update and </a:t>
            </a:r>
            <a:r>
              <a:rPr lang="en-US" sz="3000" b="1" dirty="0" smtClean="0">
                <a:solidFill>
                  <a:srgbClr val="A904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patch device </a:t>
            </a:r>
            <a:r>
              <a:rPr lang="en-US" sz="3000" b="1" dirty="0">
                <a:solidFill>
                  <a:srgbClr val="A904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into product design </a:t>
            </a:r>
            <a:endParaRPr lang="en-US" sz="3000" b="1" dirty="0" smtClean="0">
              <a:solidFill>
                <a:srgbClr val="A904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600"/>
              </a:lnSpc>
              <a:spcAft>
                <a:spcPts val="15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000" b="1" dirty="0" smtClean="0">
                <a:solidFill>
                  <a:srgbClr val="A904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must ensure security of legacy devices</a:t>
            </a:r>
          </a:p>
          <a:p>
            <a:pPr marL="457200" indent="-457200">
              <a:lnSpc>
                <a:spcPts val="3600"/>
              </a:lnSpc>
              <a:spcAft>
                <a:spcPts val="15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000" b="1" dirty="0" smtClean="0">
                <a:solidFill>
                  <a:srgbClr val="A904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to coordinate coordinated disclosures</a:t>
            </a:r>
          </a:p>
        </p:txBody>
      </p:sp>
    </p:spTree>
    <p:extLst>
      <p:ext uri="{BB962C8B-B14F-4D97-AF65-F5344CB8AC3E}">
        <p14:creationId xmlns:p14="http://schemas.microsoft.com/office/powerpoint/2010/main" val="117079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Rectangle 8"/>
          <p:cNvSpPr/>
          <p:nvPr/>
        </p:nvSpPr>
        <p:spPr>
          <a:xfrm>
            <a:off x="3078988" y="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065" t="22939" r="41226" b="35047"/>
          <a:stretch/>
        </p:blipFill>
        <p:spPr>
          <a:xfrm>
            <a:off x="2971800" y="50992"/>
            <a:ext cx="3200400" cy="50353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457200"/>
            <a:ext cx="9144000" cy="585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smtClean="0">
                <a:solidFill>
                  <a:srgbClr val="6600CC"/>
                </a:solidFill>
                <a:latin typeface="Arial Narrow" panose="020B0606020202030204" pitchFamily="34" charset="0"/>
              </a:rPr>
              <a:t> INADEQUATELY</a:t>
            </a:r>
          </a:p>
          <a:p>
            <a:pPr algn="ctr"/>
            <a:r>
              <a:rPr lang="en-US" sz="3300" b="1" dirty="0" smtClean="0">
                <a:solidFill>
                  <a:srgbClr val="6600CC"/>
                </a:solidFill>
                <a:latin typeface="Arial Narrow" panose="020B0606020202030204" pitchFamily="34" charset="0"/>
              </a:rPr>
              <a:t>INSECURE</a:t>
            </a:r>
            <a:endParaRPr lang="en-US" sz="3300" b="1" dirty="0">
              <a:solidFill>
                <a:srgbClr val="6600CC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52750"/>
            <a:ext cx="9144000" cy="795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smtClean="0">
                <a:solidFill>
                  <a:srgbClr val="6600CC"/>
                </a:solidFill>
                <a:latin typeface="Arial Narrow" panose="020B0606020202030204" pitchFamily="34" charset="0"/>
              </a:rPr>
              <a:t>ADEQUATELY</a:t>
            </a:r>
          </a:p>
          <a:p>
            <a:pPr algn="ctr"/>
            <a:r>
              <a:rPr lang="en-US" sz="3300" b="1" dirty="0" smtClean="0">
                <a:solidFill>
                  <a:srgbClr val="6600CC"/>
                </a:solidFill>
                <a:latin typeface="Arial Narrow" panose="020B0606020202030204" pitchFamily="34" charset="0"/>
              </a:rPr>
              <a:t>SECURE</a:t>
            </a:r>
            <a:endParaRPr lang="en-US" sz="3300" b="1" dirty="0">
              <a:solidFill>
                <a:srgbClr val="6600CC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459356" y="2052227"/>
            <a:ext cx="2439603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445" t="24781" r="33250" b="38062"/>
          <a:stretch/>
        </p:blipFill>
        <p:spPr>
          <a:xfrm>
            <a:off x="546757" y="361950"/>
            <a:ext cx="8050486" cy="463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0209" t="20391" r="27315" b="67666"/>
          <a:stretch/>
        </p:blipFill>
        <p:spPr>
          <a:xfrm>
            <a:off x="5727952" y="133350"/>
            <a:ext cx="3416048" cy="18393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7315" t="24781" r="53124" b="65760"/>
          <a:stretch/>
        </p:blipFill>
        <p:spPr>
          <a:xfrm>
            <a:off x="411697" y="242200"/>
            <a:ext cx="5229409" cy="14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5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50"/>
          </a:p>
        </p:txBody>
      </p:sp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50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-39887"/>
            <a:ext cx="9144000" cy="5203961"/>
          </a:xfrm>
          <a:prstGeom prst="rect">
            <a:avLst/>
          </a:prstGeom>
          <a:solidFill>
            <a:srgbClr val="017DBF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50">
              <a:solidFill>
                <a:srgbClr val="3333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667" t="24948" r="32916" b="21431"/>
          <a:stretch/>
        </p:blipFill>
        <p:spPr>
          <a:xfrm>
            <a:off x="-12010" y="-39887"/>
            <a:ext cx="6017598" cy="52039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971800" y="-39888"/>
            <a:ext cx="3200400" cy="1081433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225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429001" y="0"/>
            <a:ext cx="2514600" cy="3429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1" hangingPunct="1"/>
            <a:r>
              <a:rPr lang="en-US" sz="2000" dirty="0">
                <a:solidFill>
                  <a:srgbClr val="0177B4"/>
                </a:solidFill>
                <a:latin typeface="Arial" charset="0"/>
                <a:cs typeface="Arial" charset="0"/>
              </a:rPr>
              <a:t>APRIL 12, 2018</a:t>
            </a: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2" b="27960"/>
          <a:stretch/>
        </p:blipFill>
        <p:spPr bwMode="auto">
          <a:xfrm>
            <a:off x="2943647" y="381844"/>
            <a:ext cx="2999954" cy="620756"/>
          </a:xfrm>
          <a:prstGeom prst="rect">
            <a:avLst/>
          </a:prstGeom>
          <a:solidFill>
            <a:srgbClr val="017DBF"/>
          </a:solidFill>
          <a:ln w="28575">
            <a:solidFill>
              <a:srgbClr val="017DBF"/>
            </a:solidFill>
          </a:ln>
          <a:extLst/>
        </p:spPr>
      </p:pic>
      <p:sp>
        <p:nvSpPr>
          <p:cNvPr id="6" name="Rectangle 5"/>
          <p:cNvSpPr/>
          <p:nvPr/>
        </p:nvSpPr>
        <p:spPr bwMode="auto">
          <a:xfrm>
            <a:off x="2901969" y="-39891"/>
            <a:ext cx="45719" cy="1081435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2250">
              <a:latin typeface="Arial" charset="0"/>
              <a:cs typeface="Arial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073224" y="84611"/>
            <a:ext cx="3069847" cy="5016758"/>
          </a:xfrm>
          <a:prstGeom prst="rect">
            <a:avLst/>
          </a:prstGeom>
          <a:solidFill>
            <a:srgbClr val="017DB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ts val="3700"/>
              </a:lnSpc>
              <a:spcBef>
                <a:spcPts val="2200"/>
              </a:spcBef>
              <a:buClr>
                <a:srgbClr val="FF0000"/>
              </a:buClr>
              <a:buNone/>
            </a:pPr>
            <a:r>
              <a:rPr lang="en-US" altLang="en-US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FDA 2018 PLANS</a:t>
            </a:r>
          </a:p>
          <a:p>
            <a:pPr eaLnBrk="1" hangingPunct="1">
              <a:lnSpc>
                <a:spcPts val="3700"/>
              </a:lnSpc>
              <a:spcBef>
                <a:spcPts val="2200"/>
              </a:spcBef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en-US" altLang="en-US" sz="36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Patch updates  </a:t>
            </a:r>
          </a:p>
          <a:p>
            <a:pPr eaLnBrk="1" hangingPunct="1">
              <a:lnSpc>
                <a:spcPts val="3700"/>
              </a:lnSpc>
              <a:spcBef>
                <a:spcPts val="2200"/>
              </a:spcBef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en-US" altLang="en-US" sz="36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Software bill of materials </a:t>
            </a:r>
          </a:p>
          <a:p>
            <a:pPr eaLnBrk="1" hangingPunct="1">
              <a:lnSpc>
                <a:spcPts val="3700"/>
              </a:lnSpc>
              <a:spcBef>
                <a:spcPts val="2200"/>
              </a:spcBef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en-US" altLang="en-US" sz="36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Coordinated disclosures</a:t>
            </a:r>
          </a:p>
          <a:p>
            <a:pPr eaLnBrk="1" hangingPunct="1">
              <a:lnSpc>
                <a:spcPts val="3700"/>
              </a:lnSpc>
              <a:spcBef>
                <a:spcPts val="2200"/>
              </a:spcBef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en-US" altLang="en-US" sz="36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Cyber Safety Board</a:t>
            </a:r>
            <a:endParaRPr lang="en-US" altLang="en-US" sz="3600" b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943600" y="1"/>
            <a:ext cx="73998" cy="3428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943600" y="381843"/>
            <a:ext cx="73998" cy="6207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922933" y="-39891"/>
            <a:ext cx="208020" cy="478041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2250"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21220" y="812944"/>
            <a:ext cx="507780" cy="228600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2250"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09748" y="-20574"/>
            <a:ext cx="45719" cy="1057722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225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943600" y="118579"/>
            <a:ext cx="73998" cy="2267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004800" y="-39891"/>
            <a:ext cx="80434" cy="1153420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-12010" y="1037148"/>
            <a:ext cx="6029654" cy="41269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8452" y="-1"/>
            <a:ext cx="2892587" cy="1079204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-24114" y="-39891"/>
            <a:ext cx="6050294" cy="5203963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-20592" y="70161"/>
            <a:ext cx="6013335" cy="5016758"/>
          </a:xfrm>
          <a:prstGeom prst="rect">
            <a:avLst/>
          </a:prstGeom>
          <a:solidFill>
            <a:srgbClr val="017DB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ts val="3700"/>
              </a:lnSpc>
              <a:spcBef>
                <a:spcPts val="2200"/>
              </a:spcBef>
              <a:buClr>
                <a:srgbClr val="FF0000"/>
              </a:buClr>
              <a:buNone/>
            </a:pPr>
            <a:r>
              <a:rPr lang="en-US" altLang="en-US" u="sng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ADVAMED RESPONSE</a:t>
            </a:r>
          </a:p>
          <a:p>
            <a:pPr eaLnBrk="1" hangingPunct="1">
              <a:lnSpc>
                <a:spcPts val="3700"/>
              </a:lnSpc>
              <a:spcBef>
                <a:spcPts val="2200"/>
              </a:spcBef>
              <a:buClr>
                <a:srgbClr val="F00014"/>
              </a:buClr>
              <a:buFont typeface="Wingdings" panose="05000000000000000000" pitchFamily="2" charset="2"/>
              <a:buChar char="l"/>
            </a:pPr>
            <a:r>
              <a:rPr lang="en-US" altLang="en-US" sz="3600" b="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Patching is a shared duty of mfrs and Health Delivery Orgs  </a:t>
            </a:r>
          </a:p>
          <a:p>
            <a:pPr eaLnBrk="1" hangingPunct="1">
              <a:lnSpc>
                <a:spcPts val="3700"/>
              </a:lnSpc>
              <a:spcBef>
                <a:spcPts val="2200"/>
              </a:spcBef>
              <a:buClr>
                <a:srgbClr val="F00014"/>
              </a:buClr>
              <a:buFont typeface="Wingdings" panose="05000000000000000000" pitchFamily="2" charset="2"/>
              <a:buChar char="l"/>
            </a:pPr>
            <a:r>
              <a:rPr lang="en-US" altLang="en-US" sz="3600" b="0" spc="-3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Software BOMs must be secure</a:t>
            </a:r>
            <a:r>
              <a:rPr lang="en-US" altLang="en-US" sz="3600" b="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lnSpc>
                <a:spcPts val="3700"/>
              </a:lnSpc>
              <a:spcBef>
                <a:spcPts val="2200"/>
              </a:spcBef>
              <a:buClr>
                <a:srgbClr val="F00014"/>
              </a:buClr>
              <a:buFont typeface="Wingdings" panose="05000000000000000000" pitchFamily="2" charset="2"/>
              <a:buChar char="l"/>
            </a:pPr>
            <a:r>
              <a:rPr lang="en-US" altLang="en-US" sz="3600" b="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Real world data – not surveillance data for safety</a:t>
            </a:r>
          </a:p>
          <a:p>
            <a:pPr eaLnBrk="1" hangingPunct="1">
              <a:lnSpc>
                <a:spcPts val="3700"/>
              </a:lnSpc>
              <a:spcBef>
                <a:spcPts val="2200"/>
              </a:spcBef>
              <a:buClr>
                <a:srgbClr val="F00014"/>
              </a:buClr>
              <a:buFont typeface="Wingdings" panose="05000000000000000000" pitchFamily="2" charset="2"/>
              <a:buChar char="l"/>
            </a:pPr>
            <a:r>
              <a:rPr lang="en-US" altLang="en-US" sz="3600" b="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Cyber Safety Board members could have conflicts of interest</a:t>
            </a:r>
            <a:endParaRPr lang="en-US" altLang="en-US" sz="3600" b="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953780" y="-39893"/>
            <a:ext cx="104197" cy="520396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2084" y="55128"/>
            <a:ext cx="4215114" cy="812944"/>
          </a:xfrm>
          <a:prstGeom prst="rect">
            <a:avLst/>
          </a:prstGeom>
          <a:solidFill>
            <a:srgbClr val="017D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anose="020B0606020202030204" pitchFamily="34" charset="0"/>
                <a:cs typeface="Arial" charset="0"/>
              </a:rPr>
              <a:t>ADVAMED RESPONSE</a:t>
            </a:r>
          </a:p>
        </p:txBody>
      </p:sp>
      <p:sp>
        <p:nvSpPr>
          <p:cNvPr id="22" name="Right Arrow 21"/>
          <p:cNvSpPr/>
          <p:nvPr/>
        </p:nvSpPr>
        <p:spPr bwMode="auto">
          <a:xfrm flipH="1">
            <a:off x="3813244" y="133238"/>
            <a:ext cx="2304568" cy="516157"/>
          </a:xfrm>
          <a:prstGeom prst="rightArrow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7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-1596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8" name="Picture 2" descr="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09"/>
            <a:ext cx="1828800" cy="5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756029" y="0"/>
            <a:ext cx="156633" cy="515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1000" y="774594"/>
            <a:ext cx="5574823" cy="823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en-US" sz="3500" b="1" spc="30" dirty="0" smtClean="0">
                <a:solidFill>
                  <a:schemeClr val="tx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App nutrition labels?     Hackers      </a:t>
            </a:r>
            <a:r>
              <a:rPr lang="en-US" sz="3500" b="1" spc="-100" dirty="0" smtClean="0">
                <a:solidFill>
                  <a:schemeClr val="tx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disagree on software bill of materials</a:t>
            </a:r>
            <a:endParaRPr lang="en-US" sz="3500" b="1" spc="-100" dirty="0">
              <a:solidFill>
                <a:schemeClr val="tx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2200" t="82897" r="68146" b="14958"/>
          <a:stretch/>
        </p:blipFill>
        <p:spPr>
          <a:xfrm>
            <a:off x="456592" y="1631023"/>
            <a:ext cx="3819563" cy="2345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756029" y="0"/>
            <a:ext cx="3387971" cy="51419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spc="-40" dirty="0" smtClean="0">
                <a:latin typeface="Arial Narrow" panose="020B0606020202030204" pitchFamily="34" charset="0"/>
              </a:rPr>
              <a:t>What </a:t>
            </a:r>
            <a:r>
              <a:rPr lang="en-US" sz="3200" b="1" i="1" spc="-40" dirty="0">
                <a:latin typeface="Arial Narrow" panose="020B0606020202030204" pitchFamily="34" charset="0"/>
              </a:rPr>
              <a:t>if software came </a:t>
            </a:r>
            <a:r>
              <a:rPr lang="en-US" sz="3200" b="1" i="1" spc="-40" dirty="0" smtClean="0">
                <a:latin typeface="Arial Narrow" panose="020B0606020202030204" pitchFamily="34" charset="0"/>
              </a:rPr>
              <a:t>with </a:t>
            </a:r>
            <a:r>
              <a:rPr lang="en-US" sz="3200" b="1" i="1" spc="-40" dirty="0">
                <a:latin typeface="Arial Narrow" panose="020B0606020202030204" pitchFamily="34" charset="0"/>
              </a:rPr>
              <a:t>a </a:t>
            </a:r>
            <a:r>
              <a:rPr lang="en-US" sz="3200" b="1" i="1" spc="-40" dirty="0" smtClean="0">
                <a:latin typeface="Arial Narrow" panose="020B0606020202030204" pitchFamily="34" charset="0"/>
              </a:rPr>
              <a:t>list </a:t>
            </a:r>
            <a:r>
              <a:rPr lang="en-US" sz="3200" b="1" i="1" spc="-40" dirty="0">
                <a:latin typeface="Arial Narrow" panose="020B0606020202030204" pitchFamily="34" charset="0"/>
              </a:rPr>
              <a:t>of </a:t>
            </a:r>
            <a:r>
              <a:rPr lang="en-US" sz="3200" b="1" i="1" spc="-40" dirty="0" smtClean="0">
                <a:latin typeface="Arial Narrow" panose="020B0606020202030204" pitchFamily="34" charset="0"/>
              </a:rPr>
              <a:t>ingredients, a </a:t>
            </a:r>
          </a:p>
          <a:p>
            <a:pPr algn="ctr"/>
            <a:r>
              <a:rPr lang="en-US" sz="3200" i="1" spc="-40" dirty="0">
                <a:latin typeface="Arial Narrow" panose="020B0606020202030204" pitchFamily="34" charset="0"/>
              </a:rPr>
              <a:t> </a:t>
            </a:r>
            <a:r>
              <a:rPr lang="en-US" sz="3200" i="1" spc="-40" dirty="0" smtClean="0">
                <a:latin typeface="Arial Narrow" panose="020B0606020202030204" pitchFamily="34" charset="0"/>
              </a:rPr>
              <a:t> </a:t>
            </a:r>
            <a:r>
              <a:rPr lang="en-US" sz="3200" b="1" i="1" spc="-40" dirty="0" smtClean="0">
                <a:latin typeface="Arial Narrow" panose="020B0606020202030204" pitchFamily="34" charset="0"/>
              </a:rPr>
              <a:t>digital </a:t>
            </a:r>
            <a:r>
              <a:rPr lang="en-US" sz="3200" b="1" i="1" spc="-40" dirty="0">
                <a:latin typeface="Arial Narrow" panose="020B0606020202030204" pitchFamily="34" charset="0"/>
              </a:rPr>
              <a:t>equivalent </a:t>
            </a:r>
            <a:r>
              <a:rPr lang="en-US" sz="3200" b="1" i="1" spc="-40" dirty="0" smtClean="0">
                <a:latin typeface="Arial Narrow" panose="020B0606020202030204" pitchFamily="34" charset="0"/>
              </a:rPr>
              <a:t> of  gluten </a:t>
            </a:r>
            <a:r>
              <a:rPr lang="en-US" sz="3200" b="1" i="1" spc="-40" dirty="0">
                <a:latin typeface="Arial Narrow" panose="020B0606020202030204" pitchFamily="34" charset="0"/>
              </a:rPr>
              <a:t>or </a:t>
            </a:r>
            <a:r>
              <a:rPr lang="en-US" sz="3200" b="1" i="1" spc="-40" dirty="0" smtClean="0">
                <a:latin typeface="Arial Narrow" panose="020B0606020202030204" pitchFamily="34" charset="0"/>
              </a:rPr>
              <a:t>peanuts?  This list  would </a:t>
            </a:r>
            <a:r>
              <a:rPr lang="en-US" sz="3200" b="1" i="1" spc="-40" dirty="0">
                <a:latin typeface="Arial Narrow" panose="020B0606020202030204" pitchFamily="34" charset="0"/>
              </a:rPr>
              <a:t>indicate </a:t>
            </a:r>
            <a:r>
              <a:rPr lang="en-US" sz="3200" b="1" i="1" spc="-40" dirty="0" smtClean="0">
                <a:latin typeface="Arial Narrow" panose="020B0606020202030204" pitchFamily="34" charset="0"/>
              </a:rPr>
              <a:t> vulnerability to</a:t>
            </a:r>
          </a:p>
          <a:p>
            <a:pPr algn="ctr"/>
            <a:r>
              <a:rPr lang="en-US" sz="3200" b="1" i="1" spc="-40" dirty="0" smtClean="0">
                <a:latin typeface="Arial Narrow" panose="020B0606020202030204" pitchFamily="34" charset="0"/>
              </a:rPr>
              <a:t>hackers</a:t>
            </a:r>
            <a:r>
              <a:rPr lang="en-US" sz="3200" b="1" i="1" spc="-40" dirty="0">
                <a:latin typeface="Arial Narrow" panose="020B0606020202030204" pitchFamily="34" charset="0"/>
              </a:rPr>
              <a:t>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2232" t="17698" r="41965" b="27222"/>
          <a:stretch/>
        </p:blipFill>
        <p:spPr>
          <a:xfrm>
            <a:off x="475642" y="1953055"/>
            <a:ext cx="4782158" cy="3088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Oval 11"/>
          <p:cNvSpPr/>
          <p:nvPr/>
        </p:nvSpPr>
        <p:spPr>
          <a:xfrm>
            <a:off x="2522467" y="1504950"/>
            <a:ext cx="1753688" cy="44651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875" t="16111" r="18750" b="68016"/>
          <a:stretch/>
        </p:blipFill>
        <p:spPr>
          <a:xfrm>
            <a:off x="0" y="0"/>
            <a:ext cx="9144000" cy="12682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82623"/>
            <a:ext cx="9144000" cy="1214093"/>
          </a:xfrm>
          <a:prstGeom prst="rect">
            <a:avLst/>
          </a:prstGeom>
          <a:solidFill>
            <a:srgbClr val="308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en-US" sz="3600" b="1" dirty="0">
                <a:solidFill>
                  <a:schemeClr val="bg1"/>
                </a:solidFill>
                <a:latin typeface="Eras Demi ITC" panose="020B0805030504020804" pitchFamily="34" charset="0"/>
              </a:rPr>
              <a:t>Medical Device Security </a:t>
            </a:r>
            <a:r>
              <a:rPr lang="en-US" sz="3600" b="1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Requires</a:t>
            </a:r>
          </a:p>
          <a:p>
            <a:pPr algn="ctr">
              <a:lnSpc>
                <a:spcPts val="4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Collaborative </a:t>
            </a:r>
            <a:r>
              <a:rPr lang="en-US" sz="3600" b="1" dirty="0">
                <a:solidFill>
                  <a:schemeClr val="bg1"/>
                </a:solidFill>
                <a:latin typeface="Eras Demi ITC" panose="020B0805030504020804" pitchFamily="34" charset="0"/>
              </a:rPr>
              <a:t>Action from Industry</a:t>
            </a:r>
          </a:p>
        </p:txBody>
      </p:sp>
      <p:pic>
        <p:nvPicPr>
          <p:cNvPr id="6" name="Picture 2" descr="https://healthitsecurity.com/images/site/features/_normal/2017-02-03medical-device-cybersecurit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r="2624"/>
          <a:stretch/>
        </p:blipFill>
        <p:spPr bwMode="auto">
          <a:xfrm>
            <a:off x="5620512" y="2396716"/>
            <a:ext cx="3523488" cy="27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504260"/>
            <a:ext cx="2910468" cy="375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0" dirty="0" smtClean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August 10, 2018</a:t>
            </a:r>
            <a:endParaRPr lang="en-US" sz="2100" b="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792" y="2924008"/>
            <a:ext cx="52805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0" dirty="0">
                <a:solidFill>
                  <a:srgbClr val="333333"/>
                </a:solidFill>
                <a:latin typeface="Georgia" panose="02040502050405020303" pitchFamily="18" charset="0"/>
              </a:rPr>
              <a:t>“Manufacturers ought to be able to tell their customers what software is in the product being </a:t>
            </a:r>
            <a:r>
              <a:rPr lang="en-US" sz="2100" b="0" dirty="0" smtClean="0">
                <a:solidFill>
                  <a:srgbClr val="333333"/>
                </a:solidFill>
                <a:latin typeface="Georgia" panose="02040502050405020303" pitchFamily="18" charset="0"/>
              </a:rPr>
              <a:t>sold.  This </a:t>
            </a:r>
            <a:r>
              <a:rPr lang="en-US" sz="2100" b="0" dirty="0">
                <a:solidFill>
                  <a:srgbClr val="333333"/>
                </a:solidFill>
                <a:latin typeface="Georgia" panose="02040502050405020303" pitchFamily="18" charset="0"/>
              </a:rPr>
              <a:t>will enable the security teams at the customer to better manage their security as part of their asset management program</a:t>
            </a:r>
            <a:r>
              <a:rPr lang="en-US" sz="2100" b="0" dirty="0" smtClean="0">
                <a:solidFill>
                  <a:srgbClr val="333333"/>
                </a:solidFill>
                <a:latin typeface="Georgia" panose="02040502050405020303" pitchFamily="18" charset="0"/>
              </a:rPr>
              <a:t>,” said Greg Garcia.</a:t>
            </a:r>
            <a:endParaRPr lang="en-US" sz="2100" b="0" dirty="0"/>
          </a:p>
        </p:txBody>
      </p:sp>
      <p:sp>
        <p:nvSpPr>
          <p:cNvPr id="9" name="Oval 8"/>
          <p:cNvSpPr/>
          <p:nvPr/>
        </p:nvSpPr>
        <p:spPr>
          <a:xfrm>
            <a:off x="228600" y="2489824"/>
            <a:ext cx="2438400" cy="44651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" name="Rectangle 2"/>
          <p:cNvSpPr/>
          <p:nvPr/>
        </p:nvSpPr>
        <p:spPr>
          <a:xfrm>
            <a:off x="-1" y="0"/>
            <a:ext cx="924910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85" t="10725" r="39158" b="36564"/>
          <a:stretch/>
        </p:blipFill>
        <p:spPr>
          <a:xfrm>
            <a:off x="271316" y="0"/>
            <a:ext cx="8706468" cy="50659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1316" y="1709862"/>
            <a:ext cx="8977785" cy="1840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24910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373" t="29532" r="28431" b="64368"/>
          <a:stretch/>
        </p:blipFill>
        <p:spPr>
          <a:xfrm>
            <a:off x="271315" y="1910581"/>
            <a:ext cx="8649999" cy="493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0859" t="38863" r="43537" b="53647"/>
          <a:stretch/>
        </p:blipFill>
        <p:spPr>
          <a:xfrm>
            <a:off x="231970" y="2499996"/>
            <a:ext cx="8706469" cy="80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9885" t="49622" r="39814" b="36564"/>
          <a:stretch/>
        </p:blipFill>
        <p:spPr>
          <a:xfrm>
            <a:off x="80547" y="3526308"/>
            <a:ext cx="9031534" cy="1395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9885" t="19732" r="39158" b="72403"/>
          <a:stretch/>
        </p:blipFill>
        <p:spPr>
          <a:xfrm>
            <a:off x="271315" y="1129346"/>
            <a:ext cx="8706468" cy="755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295" t="10725" r="49245" b="80141"/>
          <a:stretch/>
        </p:blipFill>
        <p:spPr>
          <a:xfrm>
            <a:off x="-3" y="0"/>
            <a:ext cx="9063754" cy="115095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14800" y="4547616"/>
            <a:ext cx="5173648" cy="57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323" t="21601" r="26471" b="19315"/>
          <a:stretch/>
        </p:blipFill>
        <p:spPr>
          <a:xfrm>
            <a:off x="909880" y="0"/>
            <a:ext cx="7209848" cy="5076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0200" y="104640"/>
            <a:ext cx="2465633" cy="21431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First Published August 6, 2018</a:t>
            </a:r>
          </a:p>
        </p:txBody>
      </p:sp>
    </p:spTree>
    <p:extLst>
      <p:ext uri="{BB962C8B-B14F-4D97-AF65-F5344CB8AC3E}">
        <p14:creationId xmlns:p14="http://schemas.microsoft.com/office/powerpoint/2010/main" val="34144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7168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11244" r="9621" b="6053"/>
          <a:stretch/>
        </p:blipFill>
        <p:spPr bwMode="auto">
          <a:xfrm>
            <a:off x="0" y="11657"/>
            <a:ext cx="9144000" cy="515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2"/>
          <p:cNvSpPr>
            <a:spLocks noChangeArrowheads="1"/>
          </p:cNvSpPr>
          <p:nvPr/>
        </p:nvSpPr>
        <p:spPr bwMode="auto">
          <a:xfrm>
            <a:off x="7874000" y="296334"/>
            <a:ext cx="152400" cy="49741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" name="Right Arrow 9"/>
          <p:cNvSpPr/>
          <p:nvPr/>
        </p:nvSpPr>
        <p:spPr bwMode="auto">
          <a:xfrm rot="3018878">
            <a:off x="1716082" y="1236373"/>
            <a:ext cx="1850032" cy="773970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3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Rectangle 8"/>
          <p:cNvSpPr/>
          <p:nvPr/>
        </p:nvSpPr>
        <p:spPr>
          <a:xfrm>
            <a:off x="7604760" y="0"/>
            <a:ext cx="1539240" cy="184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24" y="0"/>
            <a:ext cx="9137276" cy="5143500"/>
          </a:xfrm>
          <a:prstGeom prst="rect">
            <a:avLst/>
          </a:prstGeom>
          <a:solidFill>
            <a:srgbClr val="C60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853" t="38595" r="35442" b="37875"/>
          <a:stretch/>
        </p:blipFill>
        <p:spPr>
          <a:xfrm>
            <a:off x="317504" y="819150"/>
            <a:ext cx="8821831" cy="26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1683" name="Rectangle 8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1684" name="Rectangle 9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7168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8" t="11592" r="20105" b="24813"/>
          <a:stretch/>
        </p:blipFill>
        <p:spPr bwMode="auto">
          <a:xfrm>
            <a:off x="0" y="-2381"/>
            <a:ext cx="9144000" cy="516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1"/>
          <p:cNvSpPr>
            <a:spLocks noChangeArrowheads="1"/>
          </p:cNvSpPr>
          <p:nvPr/>
        </p:nvSpPr>
        <p:spPr bwMode="auto">
          <a:xfrm>
            <a:off x="714375" y="0"/>
            <a:ext cx="7772400" cy="796529"/>
          </a:xfrm>
          <a:prstGeom prst="rect">
            <a:avLst/>
          </a:prstGeom>
          <a:solidFill>
            <a:srgbClr val="80808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75" dirty="0">
                <a:solidFill>
                  <a:schemeClr val="bg1"/>
                </a:solidFill>
                <a:effectLst>
                  <a:outerShdw blurRad="76200" dist="76200" dir="2700000" algn="tl">
                    <a:srgbClr val="000000"/>
                  </a:outerShdw>
                </a:effectLst>
                <a:latin typeface="+mj-lt"/>
              </a:rPr>
              <a:t>DIABETES TECHNOLOGY CYBERSECURITY STANDARD FOR CONNECTED DEVICES</a:t>
            </a:r>
          </a:p>
        </p:txBody>
      </p:sp>
    </p:spTree>
    <p:extLst>
      <p:ext uri="{BB962C8B-B14F-4D97-AF65-F5344CB8AC3E}">
        <p14:creationId xmlns:p14="http://schemas.microsoft.com/office/powerpoint/2010/main" val="290331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25"/>
          </a:p>
        </p:txBody>
      </p:sp>
      <p:pic>
        <p:nvPicPr>
          <p:cNvPr id="10138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33372" r="27415" b="18188"/>
          <a:stretch>
            <a:fillRect/>
          </a:stretch>
        </p:blipFill>
        <p:spPr bwMode="auto">
          <a:xfrm>
            <a:off x="-66675" y="0"/>
            <a:ext cx="92329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56213" y="80963"/>
            <a:ext cx="3887787" cy="15113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3700"/>
              </a:lnSpc>
              <a:defRPr/>
            </a:pPr>
            <a:r>
              <a:rPr lang="en-US" sz="4000" b="1" spc="-160" dirty="0">
                <a:solidFill>
                  <a:schemeClr val="tx1"/>
                </a:solidFill>
                <a:latin typeface="Bodoni MT Condensed" panose="02070606080606020203" pitchFamily="18" charset="0"/>
              </a:rPr>
              <a:t>THE DOCTOR ON A QUEST </a:t>
            </a:r>
            <a:r>
              <a:rPr lang="en-US" sz="4000" b="1" spc="20" dirty="0">
                <a:solidFill>
                  <a:schemeClr val="tx1"/>
                </a:solidFill>
                <a:latin typeface="Bodoni MT Condensed" panose="02070606080606020203" pitchFamily="18" charset="0"/>
              </a:rPr>
              <a:t>TO SAVE OUR MEDICAL </a:t>
            </a:r>
            <a:r>
              <a:rPr lang="en-US" sz="4000" b="1" spc="-100" dirty="0">
                <a:solidFill>
                  <a:schemeClr val="tx1"/>
                </a:solidFill>
                <a:latin typeface="Bodoni MT Condensed" panose="02070606080606020203" pitchFamily="18" charset="0"/>
              </a:rPr>
              <a:t>DEVICES FROM HACKERS</a:t>
            </a:r>
          </a:p>
        </p:txBody>
      </p:sp>
      <p:graphicFrame>
        <p:nvGraphicFramePr>
          <p:cNvPr id="101385" name="Object 4"/>
          <p:cNvGraphicFramePr>
            <a:graphicFrameLocks noChangeAspect="1"/>
          </p:cNvGraphicFramePr>
          <p:nvPr/>
        </p:nvGraphicFramePr>
        <p:xfrm>
          <a:off x="-66675" y="-12700"/>
          <a:ext cx="33401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99" name="Image" r:id="rId4" imgW="6717460" imgH="1371429" progId="Photoshop.Image.11">
                  <p:embed/>
                </p:oleObj>
              </mc:Choice>
              <mc:Fallback>
                <p:oleObj name="Image" r:id="rId4" imgW="6717460" imgH="1371429" progId="Photoshop.Image.11">
                  <p:embed/>
                  <p:pic>
                    <p:nvPicPr>
                      <p:cNvPr id="10138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6675" y="-12700"/>
                        <a:ext cx="33401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256213" y="49213"/>
            <a:ext cx="3814762" cy="1489075"/>
          </a:xfrm>
          <a:prstGeom prst="rect">
            <a:avLst/>
          </a:prstGeom>
          <a:noFill/>
          <a:ln w="1016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24950" y="0"/>
            <a:ext cx="9144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981075" y="-12700"/>
            <a:ext cx="9144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Rectangle 8"/>
          <p:cNvSpPr/>
          <p:nvPr/>
        </p:nvSpPr>
        <p:spPr>
          <a:xfrm>
            <a:off x="3078988" y="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065" t="22939" r="41226" b="35047"/>
          <a:stretch/>
        </p:blipFill>
        <p:spPr>
          <a:xfrm>
            <a:off x="2971800" y="50992"/>
            <a:ext cx="3200400" cy="50353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457200"/>
            <a:ext cx="9144000" cy="585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smtClean="0">
                <a:solidFill>
                  <a:srgbClr val="6600CC"/>
                </a:solidFill>
                <a:latin typeface="Arial Narrow" panose="020B0606020202030204" pitchFamily="34" charset="0"/>
              </a:rPr>
              <a:t> INADEQUATELY</a:t>
            </a:r>
          </a:p>
          <a:p>
            <a:pPr algn="ctr"/>
            <a:r>
              <a:rPr lang="en-US" sz="3300" b="1" dirty="0" smtClean="0">
                <a:solidFill>
                  <a:srgbClr val="6600CC"/>
                </a:solidFill>
                <a:latin typeface="Arial Narrow" panose="020B0606020202030204" pitchFamily="34" charset="0"/>
              </a:rPr>
              <a:t>INSECURE</a:t>
            </a:r>
            <a:endParaRPr lang="en-US" sz="3300" b="1" dirty="0">
              <a:solidFill>
                <a:srgbClr val="6600CC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52750"/>
            <a:ext cx="9144000" cy="795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smtClean="0">
                <a:solidFill>
                  <a:srgbClr val="6600CC"/>
                </a:solidFill>
                <a:latin typeface="Arial Narrow" panose="020B0606020202030204" pitchFamily="34" charset="0"/>
              </a:rPr>
              <a:t>ADEQUATELY</a:t>
            </a:r>
          </a:p>
          <a:p>
            <a:pPr algn="ctr"/>
            <a:r>
              <a:rPr lang="en-US" sz="3300" b="1" dirty="0" smtClean="0">
                <a:solidFill>
                  <a:srgbClr val="6600CC"/>
                </a:solidFill>
                <a:latin typeface="Arial Narrow" panose="020B0606020202030204" pitchFamily="34" charset="0"/>
              </a:rPr>
              <a:t>SECURE</a:t>
            </a:r>
            <a:endParaRPr lang="en-US" sz="3300" b="1" dirty="0">
              <a:solidFill>
                <a:srgbClr val="6600CC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98484" y="619800"/>
            <a:ext cx="2053875" cy="3856950"/>
          </a:xfrm>
          <a:prstGeom prst="rect">
            <a:avLst/>
          </a:prstGeom>
          <a:solidFill>
            <a:srgbClr val="E0E0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HOW MUCH CYBER RISK</a:t>
            </a:r>
          </a:p>
          <a:p>
            <a:pPr marL="0" marR="0" indent="0" algn="ctr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ARE </a:t>
            </a:r>
          </a:p>
          <a:p>
            <a:pPr marL="0" marR="0" indent="0" algn="ctr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YOU WILLING TO TAKE?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6459356" y="2052227"/>
            <a:ext cx="2439603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02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1830" y="-15876"/>
            <a:ext cx="9175830" cy="5159375"/>
          </a:xfrm>
          <a:prstGeom prst="rect">
            <a:avLst/>
          </a:prstGeom>
          <a:solidFill>
            <a:srgbClr val="33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9074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259075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259076" name="Rectangle 4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rgbClr val="3333CC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34930"/>
              </p:ext>
            </p:extLst>
          </p:nvPr>
        </p:nvGraphicFramePr>
        <p:xfrm>
          <a:off x="1323974" y="1606550"/>
          <a:ext cx="6496050" cy="305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65" name="Image" r:id="rId3" imgW="12876120" imgH="6069600" progId="Photoshop.Image.11">
                  <p:embed/>
                </p:oleObj>
              </mc:Choice>
              <mc:Fallback>
                <p:oleObj name="Image" r:id="rId3" imgW="12876120" imgH="6069600" progId="Photoshop.Image.11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3974" y="1606550"/>
                        <a:ext cx="6496050" cy="3054350"/>
                      </a:xfrm>
                      <a:prstGeom prst="rect">
                        <a:avLst/>
                      </a:prstGeom>
                      <a:ln w="127000"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http://4.bp.blogspot.com/-rnHqJjNoiZ4/Vq6h2L8rg5I/AAAAAAAAUbM/xPO4dv4JKr0/s400/12369191_10100736918855508_8102463691039369099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t="29020" r="4448" b="34543"/>
          <a:stretch/>
        </p:blipFill>
        <p:spPr bwMode="auto">
          <a:xfrm>
            <a:off x="-31830" y="223064"/>
            <a:ext cx="9480630" cy="492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2185" y="41682"/>
            <a:ext cx="9372600" cy="1022350"/>
          </a:xfrm>
          <a:prstGeom prst="rect">
            <a:avLst/>
          </a:prstGeom>
          <a:solidFill>
            <a:srgbClr val="000066"/>
          </a:solidFill>
          <a:ln w="1270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0960" tIns="30480" rIns="60960" bIns="30480" numCol="1" rtlCol="0" anchor="ctr" anchorCtr="0" compatLnSpc="1">
            <a:prstTxWarp prst="textNoShape">
              <a:avLst/>
            </a:prstTxWarp>
          </a:bodyPr>
          <a:lstStyle/>
          <a:p>
            <a:pPr algn="ctr" defTabSz="609608">
              <a:lnSpc>
                <a:spcPts val="2400"/>
              </a:lnSpc>
              <a:spcAft>
                <a:spcPts val="0"/>
              </a:spcAft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WHITE HOUSE HEALTH AND CYBERSECURITY</a:t>
            </a:r>
          </a:p>
          <a:p>
            <a:pPr algn="ctr" defTabSz="609608">
              <a:lnSpc>
                <a:spcPts val="2400"/>
              </a:lnSpc>
              <a:spcAft>
                <a:spcPts val="0"/>
              </a:spcAft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ROUNDTABLE FOR HOSPITALS AND MEDICAL 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DEVICES     DECEMBER 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11, 2015</a:t>
            </a:r>
          </a:p>
        </p:txBody>
      </p:sp>
    </p:spTree>
    <p:extLst>
      <p:ext uri="{BB962C8B-B14F-4D97-AF65-F5344CB8AC3E}">
        <p14:creationId xmlns:p14="http://schemas.microsoft.com/office/powerpoint/2010/main" val="354416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259075" name="Rectangle 3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259076" name="Rectangle 4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350">
              <a:latin typeface="Arial" charset="0"/>
            </a:endParaRPr>
          </a:p>
        </p:txBody>
      </p:sp>
      <p:pic>
        <p:nvPicPr>
          <p:cNvPr id="1003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t="33617" r="9962" b="21875"/>
          <a:stretch>
            <a:fillRect/>
          </a:stretch>
        </p:blipFill>
        <p:spPr bwMode="auto">
          <a:xfrm>
            <a:off x="430213" y="2443163"/>
            <a:ext cx="827722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Rectangle 10"/>
          <p:cNvSpPr>
            <a:spLocks noChangeArrowheads="1"/>
          </p:cNvSpPr>
          <p:nvPr/>
        </p:nvSpPr>
        <p:spPr bwMode="auto">
          <a:xfrm>
            <a:off x="57150" y="2047875"/>
            <a:ext cx="793750" cy="1125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1600"/>
          </a:p>
        </p:txBody>
      </p:sp>
      <p:sp>
        <p:nvSpPr>
          <p:cNvPr id="100359" name="Rectangle 2"/>
          <p:cNvSpPr>
            <a:spLocks noChangeArrowheads="1"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defTabSz="6858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1200"/>
          </a:p>
        </p:txBody>
      </p:sp>
      <p:pic>
        <p:nvPicPr>
          <p:cNvPr id="10036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42622" r="33163" b="49196"/>
          <a:stretch>
            <a:fillRect/>
          </a:stretch>
        </p:blipFill>
        <p:spPr bwMode="auto">
          <a:xfrm>
            <a:off x="430213" y="255588"/>
            <a:ext cx="82772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1" name="Rectangle 8"/>
          <p:cNvSpPr>
            <a:spLocks noChangeArrowheads="1"/>
          </p:cNvSpPr>
          <p:nvPr/>
        </p:nvSpPr>
        <p:spPr bwMode="auto">
          <a:xfrm>
            <a:off x="0" y="1235075"/>
            <a:ext cx="9144000" cy="635000"/>
          </a:xfrm>
          <a:prstGeom prst="rect">
            <a:avLst/>
          </a:prstGeom>
          <a:solidFill>
            <a:srgbClr val="53AE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1600"/>
          </a:p>
        </p:txBody>
      </p:sp>
      <p:sp>
        <p:nvSpPr>
          <p:cNvPr id="7" name="Rectangle 6"/>
          <p:cNvSpPr/>
          <p:nvPr/>
        </p:nvSpPr>
        <p:spPr bwMode="auto">
          <a:xfrm>
            <a:off x="430213" y="1990725"/>
            <a:ext cx="8707437" cy="317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68580" tIns="34290" rIns="68580" bIns="34290" anchor="ctr"/>
          <a:lstStyle/>
          <a:p>
            <a:pPr defTabSz="685800">
              <a:defRPr/>
            </a:pPr>
            <a:r>
              <a:rPr lang="en-US" sz="2625" b="1" spc="-100" dirty="0">
                <a:solidFill>
                  <a:schemeClr val="tx1"/>
                </a:solidFill>
                <a:latin typeface="Arial" panose="020B0604020202020204" pitchFamily="34" charset="0"/>
              </a:rPr>
              <a:t>PRESS RELEASE</a:t>
            </a:r>
          </a:p>
        </p:txBody>
      </p:sp>
      <p:sp>
        <p:nvSpPr>
          <p:cNvPr id="100364" name="Rectangle 3"/>
          <p:cNvSpPr>
            <a:spLocks noChangeArrowheads="1"/>
          </p:cNvSpPr>
          <p:nvPr/>
        </p:nvSpPr>
        <p:spPr bwMode="auto">
          <a:xfrm>
            <a:off x="0" y="1144588"/>
            <a:ext cx="9144000" cy="1651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defTabSz="6858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1200"/>
          </a:p>
        </p:txBody>
      </p:sp>
      <p:sp>
        <p:nvSpPr>
          <p:cNvPr id="100365" name="Rectangle 14"/>
          <p:cNvSpPr>
            <a:spLocks noChangeArrowheads="1"/>
          </p:cNvSpPr>
          <p:nvPr/>
        </p:nvSpPr>
        <p:spPr bwMode="auto">
          <a:xfrm>
            <a:off x="8029575" y="2047875"/>
            <a:ext cx="793750" cy="1125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1600"/>
          </a:p>
        </p:txBody>
      </p:sp>
      <p:sp>
        <p:nvSpPr>
          <p:cNvPr id="5" name="Rectangle 4"/>
          <p:cNvSpPr/>
          <p:nvPr/>
        </p:nvSpPr>
        <p:spPr bwMode="auto">
          <a:xfrm>
            <a:off x="436563" y="2416175"/>
            <a:ext cx="8270875" cy="7048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68580" tIns="34290" rIns="68580" bIns="34290" anchor="ctr"/>
          <a:lstStyle/>
          <a:p>
            <a:pPr>
              <a:lnSpc>
                <a:spcPts val="2325"/>
              </a:lnSpc>
              <a:defRPr/>
            </a:pPr>
            <a:r>
              <a:rPr lang="en-US" sz="2325" b="1" spc="-100" dirty="0">
                <a:solidFill>
                  <a:schemeClr val="tx1"/>
                </a:solidFill>
                <a:latin typeface="Arial" panose="020B0604020202020204" pitchFamily="34" charset="0"/>
              </a:rPr>
              <a:t>New Standard to Raise Confidence in the Security of</a:t>
            </a:r>
          </a:p>
          <a:p>
            <a:pPr>
              <a:lnSpc>
                <a:spcPts val="2325"/>
              </a:lnSpc>
              <a:defRPr/>
            </a:pPr>
            <a:r>
              <a:rPr lang="en-US" sz="2325" b="1" spc="-100" dirty="0">
                <a:solidFill>
                  <a:schemeClr val="tx1"/>
                </a:solidFill>
                <a:latin typeface="Arial" panose="020B0604020202020204" pitchFamily="34" charset="0"/>
              </a:rPr>
              <a:t>Network-Connected Medical Devices through Expert Evaluation</a:t>
            </a:r>
            <a:endParaRPr lang="en-US" sz="2325" spc="-1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0367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666" r="11697" b="70715"/>
          <a:stretch>
            <a:fillRect/>
          </a:stretch>
        </p:blipFill>
        <p:spPr bwMode="auto">
          <a:xfrm>
            <a:off x="279400" y="1335088"/>
            <a:ext cx="8578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 bwMode="auto">
          <a:xfrm>
            <a:off x="381000" y="3121024"/>
            <a:ext cx="1127125" cy="365125"/>
          </a:xfrm>
          <a:prstGeom prst="ellipse">
            <a:avLst/>
          </a:prstGeom>
          <a:noFill/>
          <a:ln w="857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6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333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aramond" pitchFamily="18" charset="0"/>
            </a:endParaRPr>
          </a:p>
        </p:txBody>
      </p:sp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714374" y="0"/>
            <a:ext cx="7756073" cy="51435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4773" t="18749" r="35945" b="13167"/>
          <a:stretch/>
        </p:blipFill>
        <p:spPr>
          <a:xfrm>
            <a:off x="1004860" y="304385"/>
            <a:ext cx="3469007" cy="4534730"/>
          </a:xfrm>
          <a:prstGeom prst="rect">
            <a:avLst/>
          </a:prstGeom>
          <a:ln w="1016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009" t="18096" r="36076" b="12381"/>
          <a:stretch/>
        </p:blipFill>
        <p:spPr>
          <a:xfrm>
            <a:off x="4774516" y="304385"/>
            <a:ext cx="3354458" cy="4534730"/>
          </a:xfrm>
          <a:prstGeom prst="rect">
            <a:avLst/>
          </a:prstGeom>
          <a:solidFill>
            <a:schemeClr val="tx1"/>
          </a:solidFill>
          <a:ln w="1016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 bwMode="auto">
          <a:xfrm>
            <a:off x="1628774" y="895611"/>
            <a:ext cx="5886451" cy="37954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0" dir="2700000" algn="ctr" rotWithShape="0">
              <a:schemeClr val="bg2"/>
            </a:outerShdw>
          </a:effectLst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225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7" name="Object 1"/>
          <p:cNvGraphicFramePr>
            <a:graphicFrameLocks noChangeAspect="1"/>
          </p:cNvGraphicFramePr>
          <p:nvPr>
            <p:extLst/>
          </p:nvPr>
        </p:nvGraphicFramePr>
        <p:xfrm>
          <a:off x="1628774" y="914400"/>
          <a:ext cx="5886450" cy="360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46" name="Image" r:id="rId5" imgW="9130159" imgH="558730" progId="Photoshop.Image.11">
                  <p:embed/>
                </p:oleObj>
              </mc:Choice>
              <mc:Fallback>
                <p:oleObj name="Image" r:id="rId5" imgW="9130159" imgH="558730" progId="Photoshop.Image.11">
                  <p:embed/>
                  <p:pic>
                    <p:nvPicPr>
                      <p:cNvPr id="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74" y="914400"/>
                        <a:ext cx="5886450" cy="36076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C0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16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Rectangle 8"/>
          <p:cNvSpPr/>
          <p:nvPr/>
        </p:nvSpPr>
        <p:spPr>
          <a:xfrm>
            <a:off x="7604760" y="0"/>
            <a:ext cx="1539240" cy="184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27" t="8755" r="7379" b="6539"/>
          <a:stretch/>
        </p:blipFill>
        <p:spPr>
          <a:xfrm>
            <a:off x="-21265" y="-1"/>
            <a:ext cx="9229060" cy="514350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 rot="3018878">
            <a:off x="2644464" y="1391141"/>
            <a:ext cx="1850032" cy="773970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1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11" name="Picture 2" descr="https://diabetestechnology.org/dtmost-private/wp/wp-content/uploads/2017/12/IMG_7401-1024x7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t="7844" r="3500" b="18279"/>
          <a:stretch/>
        </p:blipFill>
        <p:spPr bwMode="auto">
          <a:xfrm>
            <a:off x="0" y="-254000"/>
            <a:ext cx="9144000" cy="54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1" t="18376" r="8276" b="62076"/>
          <a:stretch/>
        </p:blipFill>
        <p:spPr bwMode="auto">
          <a:xfrm>
            <a:off x="152400" y="4476750"/>
            <a:ext cx="2114898" cy="533400"/>
          </a:xfrm>
          <a:prstGeom prst="rect">
            <a:avLst/>
          </a:prstGeom>
          <a:noFill/>
          <a:ln w="412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2627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0240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r="4356" b="56116"/>
          <a:stretch>
            <a:fillRect/>
          </a:stretch>
        </p:blipFill>
        <p:spPr bwMode="auto">
          <a:xfrm>
            <a:off x="552450" y="0"/>
            <a:ext cx="80391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804988"/>
            <a:ext cx="2624138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Rectangle 3"/>
          <p:cNvSpPr>
            <a:spLocks noChangeArrowheads="1"/>
          </p:cNvSpPr>
          <p:nvPr/>
        </p:nvSpPr>
        <p:spPr bwMode="auto">
          <a:xfrm>
            <a:off x="228600" y="209550"/>
            <a:ext cx="8686799" cy="4724400"/>
          </a:xfrm>
          <a:prstGeom prst="rect">
            <a:avLst/>
          </a:prstGeom>
          <a:noFill/>
          <a:ln w="57150" algn="ctr">
            <a:solidFill>
              <a:srgbClr val="2BB45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1600"/>
          </a:p>
        </p:txBody>
      </p:sp>
      <p:sp>
        <p:nvSpPr>
          <p:cNvPr id="102407" name="Rectangle 4"/>
          <p:cNvSpPr>
            <a:spLocks noChangeArrowheads="1"/>
          </p:cNvSpPr>
          <p:nvPr/>
        </p:nvSpPr>
        <p:spPr bwMode="auto">
          <a:xfrm>
            <a:off x="714375" y="3173413"/>
            <a:ext cx="7715250" cy="1541462"/>
          </a:xfrm>
          <a:prstGeom prst="rect">
            <a:avLst/>
          </a:prstGeom>
          <a:solidFill>
            <a:srgbClr val="F3F3F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en-US" altLang="en-US" sz="1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n-US" altLang="en-US" sz="20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May 22, 2018 </a:t>
            </a:r>
            <a:r>
              <a:rPr lang="en-US" alt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- Diabetes Technology Society (DTS) is pleased to announce</a:t>
            </a:r>
          </a:p>
          <a:p>
            <a:r>
              <a:rPr lang="en-US" alt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that the Steering Committee members of the </a:t>
            </a:r>
            <a:r>
              <a:rPr lang="en-US" alt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D</a:t>
            </a:r>
            <a:r>
              <a:rPr lang="en-US" alt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iabetes </a:t>
            </a:r>
            <a:r>
              <a:rPr lang="en-US" alt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T</a:t>
            </a:r>
            <a:r>
              <a:rPr lang="en-US" alt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echnology Society </a:t>
            </a:r>
          </a:p>
          <a:p>
            <a:r>
              <a:rPr lang="en-US" alt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Mo</a:t>
            </a:r>
            <a:r>
              <a:rPr lang="en-US" alt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bile Platform Controlling a Diabetes Device Security and Safety </a:t>
            </a:r>
          </a:p>
          <a:p>
            <a:r>
              <a:rPr lang="en-US" alt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St</a:t>
            </a:r>
            <a:r>
              <a:rPr lang="en-US" alt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andard (DTMoSt) project have developed the DTMoSt Guidance for Use </a:t>
            </a:r>
          </a:p>
          <a:p>
            <a:r>
              <a:rPr lang="en-US" alt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of Mobile Devices in Diabetes Control Contexts.</a:t>
            </a:r>
            <a:br>
              <a:rPr lang="en-US" alt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endParaRPr lang="en-US" altLang="en-US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2408" name="Rectangle 5"/>
          <p:cNvSpPr>
            <a:spLocks noChangeArrowheads="1"/>
          </p:cNvSpPr>
          <p:nvPr/>
        </p:nvSpPr>
        <p:spPr bwMode="auto">
          <a:xfrm>
            <a:off x="714375" y="2346325"/>
            <a:ext cx="7580313" cy="665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en-US" sz="2400" b="1">
                <a:solidFill>
                  <a:schemeClr val="tx1"/>
                </a:solidFill>
                <a:latin typeface="Arial Narrow" panose="020B0606020202030204" pitchFamily="34" charset="0"/>
              </a:rPr>
              <a:t>New Standard Provides Security Guidance for Consumer </a:t>
            </a:r>
          </a:p>
          <a:p>
            <a:pPr>
              <a:lnSpc>
                <a:spcPts val="2500"/>
              </a:lnSpc>
            </a:pPr>
            <a:r>
              <a:rPr lang="en-US" altLang="en-US" sz="2400" b="1">
                <a:solidFill>
                  <a:schemeClr val="tx1"/>
                </a:solidFill>
                <a:latin typeface="Arial Narrow" panose="020B0606020202030204" pitchFamily="34" charset="0"/>
              </a:rPr>
              <a:t>Mobile Phones Controlling Diabetes Devices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552450" y="3078163"/>
            <a:ext cx="1733550" cy="490537"/>
          </a:xfrm>
          <a:prstGeom prst="ellipse">
            <a:avLst/>
          </a:prstGeom>
          <a:noFill/>
          <a:ln w="857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8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04" t="11207" r="11293" b="5115"/>
          <a:stretch/>
        </p:blipFill>
        <p:spPr>
          <a:xfrm>
            <a:off x="354724" y="0"/>
            <a:ext cx="85348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22578" y="-223662"/>
            <a:ext cx="9206088" cy="5224640"/>
          </a:xfrm>
          <a:prstGeom prst="rect">
            <a:avLst/>
          </a:prstGeom>
          <a:solidFill>
            <a:srgbClr val="333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aramon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-223662"/>
            <a:ext cx="9228666" cy="5367162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744" t="12586" r="33140" b="6576"/>
          <a:stretch/>
        </p:blipFill>
        <p:spPr>
          <a:xfrm>
            <a:off x="2687495" y="0"/>
            <a:ext cx="3862144" cy="5000978"/>
          </a:xfrm>
          <a:prstGeom prst="rect">
            <a:avLst/>
          </a:prstGeom>
          <a:ln w="10160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74133" y="2257778"/>
            <a:ext cx="8229600" cy="914400"/>
          </a:xfrm>
          <a:prstGeom prst="rect">
            <a:avLst/>
          </a:prstGeom>
          <a:solidFill>
            <a:srgbClr val="E2E2C7"/>
          </a:solidFill>
          <a:ln w="79375">
            <a:solidFill>
              <a:srgbClr val="C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dirty="0" smtClean="0">
                <a:solidFill>
                  <a:schemeClr val="tx1"/>
                </a:solidFill>
                <a:latin typeface="Estrangelo Edessa"/>
              </a:rPr>
              <a:t>DTMoSt Diabetes </a:t>
            </a:r>
            <a:r>
              <a:rPr lang="en-US" sz="2400" b="0" dirty="0">
                <a:solidFill>
                  <a:schemeClr val="tx1"/>
                </a:solidFill>
                <a:latin typeface="Estrangelo Edessa"/>
              </a:rPr>
              <a:t>Technology Society Mobile </a:t>
            </a:r>
            <a:r>
              <a:rPr lang="en-US" sz="2400" b="0" dirty="0" smtClean="0">
                <a:solidFill>
                  <a:schemeClr val="tx1"/>
                </a:solidFill>
                <a:latin typeface="Estrangelo Edessa"/>
              </a:rPr>
              <a:t>Platform</a:t>
            </a:r>
          </a:p>
          <a:p>
            <a:pPr algn="ctr"/>
            <a:r>
              <a:rPr lang="en-US" sz="2400" b="0" spc="-40" dirty="0" smtClean="0">
                <a:solidFill>
                  <a:schemeClr val="tx1"/>
                </a:solidFill>
                <a:latin typeface="Estrangelo Edessa"/>
              </a:rPr>
              <a:t>Controlling </a:t>
            </a:r>
            <a:r>
              <a:rPr lang="en-US" sz="2400" b="0" spc="-40" dirty="0">
                <a:solidFill>
                  <a:schemeClr val="tx1"/>
                </a:solidFill>
                <a:latin typeface="Estrangelo Edessa"/>
              </a:rPr>
              <a:t>a Diabetes Device Security and Safety </a:t>
            </a:r>
            <a:r>
              <a:rPr lang="en-US" sz="2400" b="0" spc="-40" dirty="0" smtClean="0">
                <a:solidFill>
                  <a:schemeClr val="tx1"/>
                </a:solidFill>
                <a:latin typeface="Estrangelo Edessa"/>
              </a:rPr>
              <a:t>Guidance</a:t>
            </a:r>
            <a:endParaRPr lang="en-US" sz="2400" b="0" spc="-40" dirty="0">
              <a:solidFill>
                <a:schemeClr val="tx1"/>
              </a:solidFill>
              <a:latin typeface="Estrangelo Edessa"/>
            </a:endParaRPr>
          </a:p>
        </p:txBody>
      </p:sp>
    </p:spTree>
    <p:extLst>
      <p:ext uri="{BB962C8B-B14F-4D97-AF65-F5344CB8AC3E}">
        <p14:creationId xmlns:p14="http://schemas.microsoft.com/office/powerpoint/2010/main" val="155179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22578" y="-223662"/>
            <a:ext cx="9206088" cy="5224640"/>
          </a:xfrm>
          <a:prstGeom prst="rect">
            <a:avLst/>
          </a:prstGeom>
          <a:solidFill>
            <a:srgbClr val="333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aramon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0" y="-223662"/>
            <a:ext cx="9228666" cy="5367162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744" t="12586" r="33140" b="6576"/>
          <a:stretch/>
        </p:blipFill>
        <p:spPr>
          <a:xfrm>
            <a:off x="2687495" y="0"/>
            <a:ext cx="3862144" cy="5000978"/>
          </a:xfrm>
          <a:prstGeom prst="rect">
            <a:avLst/>
          </a:prstGeom>
          <a:ln w="101600">
            <a:solidFill>
              <a:schemeClr val="tx1"/>
            </a:solidFill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209800" y="1504950"/>
            <a:ext cx="7141427" cy="28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3300"/>
              </a:lnSpc>
              <a:spcBef>
                <a:spcPts val="27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en-US" b="0" dirty="0" smtClean="0"/>
              <a:t>Whitelisting CMDs</a:t>
            </a:r>
          </a:p>
          <a:p>
            <a:pPr>
              <a:lnSpc>
                <a:spcPts val="3300"/>
              </a:lnSpc>
              <a:spcBef>
                <a:spcPts val="27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en-US" b="0" dirty="0" smtClean="0"/>
              <a:t>Real Time Control </a:t>
            </a:r>
            <a:endParaRPr lang="en-US" altLang="en-US" b="0" dirty="0"/>
          </a:p>
          <a:p>
            <a:pPr>
              <a:lnSpc>
                <a:spcPts val="3300"/>
              </a:lnSpc>
              <a:spcBef>
                <a:spcPts val="27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en-US" b="0" dirty="0" smtClean="0"/>
              <a:t>Resource Availability</a:t>
            </a:r>
          </a:p>
          <a:p>
            <a:pPr>
              <a:lnSpc>
                <a:spcPts val="3300"/>
              </a:lnSpc>
              <a:spcBef>
                <a:spcPts val="27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en-US" b="0" spc="-150" dirty="0" smtClean="0"/>
              <a:t>Personal Area Network</a:t>
            </a:r>
            <a:endParaRPr lang="en-US" altLang="en-US" b="0" spc="-150" dirty="0"/>
          </a:p>
        </p:txBody>
      </p:sp>
    </p:spTree>
    <p:extLst>
      <p:ext uri="{BB962C8B-B14F-4D97-AF65-F5344CB8AC3E}">
        <p14:creationId xmlns:p14="http://schemas.microsoft.com/office/powerpoint/2010/main" val="32898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75" smtClean="0">
              <a:solidFill>
                <a:schemeClr val="bg1"/>
              </a:solidFill>
              <a:latin typeface="Incised901 Bd BT"/>
            </a:endParaRPr>
          </a:p>
        </p:txBody>
      </p:sp>
      <p:sp>
        <p:nvSpPr>
          <p:cNvPr id="144387" name="Rectangle 4"/>
          <p:cNvSpPr>
            <a:spLocks noChangeArrowheads="1"/>
          </p:cNvSpPr>
          <p:nvPr/>
        </p:nvSpPr>
        <p:spPr bwMode="auto">
          <a:xfrm>
            <a:off x="714375" y="28575"/>
            <a:ext cx="7715250" cy="5114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75" smtClean="0">
              <a:solidFill>
                <a:schemeClr val="bg1"/>
              </a:solidFill>
              <a:latin typeface="Incised901 Bd BT"/>
            </a:endParaRPr>
          </a:p>
        </p:txBody>
      </p:sp>
      <p:sp>
        <p:nvSpPr>
          <p:cNvPr id="144388" name="AutoShape 2" descr="data:image/png;base64,iVBORw0KGgoAAAANSUhEUgAAAOEAAADhCAMAAAAJbSJIAAAA/FBMVEUTUqP////+//39//39//wOUqQAQp3h5vAASqAAPJuPo8oMUqLAy+AARp8LU6UAPpoATJ+BmMQAR5oATZ8AQpX4//8ASJpTdKAAQ5XD0N0AR5wAQZYARZQAR5cASZYAQJHP3ebm7vQATJaht9UAPJHw+f3P3OnB0uYARY9wjLQPT5eGoMGxxNtXeqre6e+asMtlg7RDbKR/m74xYJ/q9f9Oc6txkbzM2u2mutDW4u+bscp8lMJcf7QdWJ00Y6GSqcoALIsAM42PpL9Bap03XpMVUJCqvMxohbdKcK1yi6x/mLdfeqAAIocALpa7zOMlWJUAM3y8xdFWb44ALYDB/mWsAAAgAElEQVR4nO19+3faRtfuDDANydiqIiEihAALI7C5g20MbjCtU6dJ+x27Pe///7+cfRs5b7+vJuv8cNY679Ik8QWENJd9efaz90yUKlvZyla2spWtbGUrW9nKVrayla1sZStb2cpWtrKVrWxlK1vZyla2spWtbGUrW9nKVrayla1sZSvb/12r/+e0fxjgT+/+U9pP//MQf3ij/1Pamx/+YYQn/+vHtz9KezuOfoNf3uIffPGX93nf/U7v/9f19md+66371M/z0c/84R/l9Z/nt7+8ffvNp+DPzzO9lM8VF799+dTPaz17+/c35RZve9n84u1//9TLx/GZ01dGeGqVNdZTVqlwpWd1+G6Vga/KBtOsr+gng9cYs9dr3/In4SW8LrzXX+kl+NXQfcKZvvTpJvgi3Ajv1t3NBwbvQvfBjyu4lJrxbLiKTlK8pS3uI9fAn+4wuncPLa6xeGdTvNJ90tkrI/ToYg/uVv+oV77ylEcfNCo+G7a5F9DgYf6l/hLC5crzoH8ePiFYRHvDXaLXrGq08q7hnuPvNEh/A6PGruMr8Bo+An7ASfKsNeku3xtr8c7Gk/t4eI21Kt7qZcDzSe9j5+Tjlh4Bt21M9ebklREqng64p/+bfjZGJh9e7WTTBJfA0PQbE2yjAT5VphJ+MoPdsEFzaukT0N29XgT4cVoO+mJNf77rKrkPrx98gKQCb5s86Msm3RZXnKbEw99whMlaL2J6FF9uZDUNd8LgO+2tXv/y2ggtTQfepb7WY+iF52Siqyf0ZFw/mFzV3rUacJnh28MLJrzS66bHokXd8JKF3hsaAoknrUpzA9KvaEyefJKGQkNV4bOe9lAe8S+KA373PHquP9NPNEBeBIsL7YnaUD/ga2OrF+3TV0fISgX3rE/0nyLptIhXLFs4z9T/cbRoFiposXfNB70nZaC+4UJ2s1bDUHdJtWm+02zYIVl3i28KpYKWDvOxLA4+FW8rM27CfTTvy2QYY93c461FDa0BMYZVPjZCUjOjmoeop16U2v8IasdqiCtpYUI/hjRzbJlw/oa7Ns85T74FVZ2Flm/oRBVeW4a4APgJFD7Wa+ofiP5EL+tW5pTsktg5tDK76D60xYxb+qpYhT2aHhpgw9hXR4gST2uggvO8p3i6UKZgwHtaQNIQ6P2D7qOo4WNoODa8ig5Ny2aTFah9m6W8pm6eYAnzXUOxtKN54tHRRMEnwvvoqV0YUJFv+WQ81R9RTaQ/NDaeNctaCEZqq+/acPNXR2jY+sK/YPom5sklmQs+5wOaU7J+xjZG8w6vJmkXtOB3fWVprfgVA/5m0jSWu0PzDfM20TehqJlIuBKLAZd1bvNHt2ase2SQ8JX4nT7w1ND4DN+ApVTxYre3bIhel1IWJux1ejuMlZhkeEhjOGzIlJGV6GfbwJIxx6VA5QAh7VjzolcqOY+uQjII1hkE1c9vB8YzbpGU/ETexsLwL+vOAvEnUCLRdzWXepqK5MLFYp8tmynskRIRxfdfH6GV2THpEGylkjUET3C9TbjjeFfrr/TGx86TiSb3xUKKM0KWQalxPk25G0achUkmqM3sop3/cFqowBaPYjaLMlO4kLRs/j7a9WWpWatx1axoNz2wQyuICm6OrKH4H9PLpqfKOldmYv0QGMOWAZ4MBmMVigaxtaBXCv8Ir9fJzjhppDWx44ymzbPKOP2UscMytIf5VcgLIyO3jIxAoN7kaGVYM8VwWukpf2scSETV0TU0zrCDpf+M4/UILiEg+w0lzoiknm6zMXt19kzgjkdzB1/YFLSH8xTFxzrIBdccQAv5I0YgnGGvB8sQT/Qm4MsZE5H4Uc8GaGXIinNvxJDy2Oi19gMM0LDQH7Wl9FnPjPNDXTn3rQDhXJG0GxM2O3En3bV6/X4nDnyfwYV5jM6bLOFk7pR/j7jV2VF+fRydxJaXwqkDj8jQHI4GZHREu5R19ik+6HXCygKy7DeDtNvvj+FPN+6EYcgD3MaFATiihx75MgNq9a4uvhSeU3/QKXqzTvd+OZm2zuY6n8/nZ63pu9l9P/VD5S9hedgyhD1s/5rmF/RDCn+4DQ76114S+KFDXCLiNODuMN+TXTIM9xmmosQ2/9DTNuG00G+MV8vD9Owsm8/p+efr2VU3aEw0qjyrsHfcW7Ds3EcvUQHYxe31wI8fN9N5zhFYpYjFovlofd/78Snr8ySGq/kZtig/+3uLotHT+Xr5ZdwLfLAPLOEeGa9grTfNItpg5eWVBj97hlbG+L379SiL/h4L5vPzO73thSyuOICjUkoGLPyiZz5FGfDPgito/Wv5RKOrVCq6VqlUK1X4ucojjYZfo/OEdTT88Pc5+HuL8tvF8qLhM+BjB7ePRjErqItBCBBAl3tzMkDJxWYY0eOpC9gL/FE6cLJMrREveUxKxShAZDfzSWfIKP+SzZEBqMKYahUYX61Wq9ZgkPBPV6v0EFxyvBxGWKPHV+FduK4GP9CPOCc0LzzMk8uLIFTizQYoo2iqyf0QbOdgwTRG+oNvgv05Cw/dsQrPh15gf/D59MbtWLHRO2pL2RSjXv0aWokW/e4EZw8XrYa9hQfwMvHP/Iilz8rl0whxEuDtCk0C/oUXq/xpXF6cfn29eD7lGAlltEMPJnjEEIDCFLQyQfB4FxXiA4/kj2u+JY21orM9O1bvuMdHVAYufQPhIbtD05jt6O7QYfiLc6crqOoZP0XjOCsAmdk/4Qhxnqu8fDXqAswCi1YVe1XFH/A2+d0+QNW9ikY9I67gpUPwYwBYZhCvMxwTT3CFRod2jkwC3RPnHrwXOTpzBHl7AiZsuI4ehYm4WEQoHXD7Ct9/+O5Br8Bg779cTjNeS1hUXEOM90hKWSxrOCFO+1hpSMRYeOnVbA1WPr2NsH+GIn2OuNlPhPf5sLcf4UBwzlgko9bmZt+HdrV6/1dExgB6lY0ZAcIkvS6lHPRaGxyux2RF/f2OFbBSYyXa3qeDbd7DoCf04/5ySPILa+h7BE14DasVFqGqbo2fr25uNgudMZdXIRWu0ljx92G/vQZJ5EBM8DQri1Vpdv14k2u6U61G05sf9nEz5CjPH3zVrYy0k0bI5vTICJ277ZxnfXxQMCNZwIdU0aQMr2Lj9XYIIOmO8JRlTgoCa0iiBWtIYolKB4urWz9AV8LBNnoedJfTaxoi2wqS1KrO/yA7aoSZ8JjWwG60R/rTGgdAd0LzBX4vYFyHvWxsdKs7OEQoHISxeCDHvAWH6OkU2RSb/Mb3r9GUV/QiRXg41ou6hC04k+MWaiONEMEJW5qa6K1uneJEPOs78CZ+EtOaa+xvtUYTgVr1TIhQomTLiA1ijYX+eiCPVCX9q+j8soE4W0LgeKNHXWUaN/PC0tDov8eWgg1rDZug6BucH2cTtV630bhDvH/jOD1yQb0WSSlHp7iGVbKgaPZwhEgQTTGARlPko92qsA1GaUVDGF2ivfEYmFkB47Z5qe/uNM2EKEg+C5QDghATwwAvUO/88U6zlDKQP7KGTIuo3hnMfXMW4eqQj8DZnsQUHUIcd8FxrWKM3z3L0VsYxiCwhlWSUTKpvIZXGoMvwuoq7B5QUjUb3ArZopkvvZNvMHH+Kmo9aDHAaLF1BAM0FB0iHorf69uUGTvT35EtlUl6nafxaDKt6c5PTv0VaRgYBTJ/etvgeDwd7XoUQAj0B9D8+xOuIcWJPEJa9QrpIRjo9kk0thzw4DAby0izZ6uQAQH7+OwbIdEUR0/hOMt+RwMA12kyAfoyYQaBgFCAK2itMD5w8d7Fj98R4+Ma9ufnp+OMnDr1Ap6w63JQZ/v59lSoFjK8zUl0Nbj+zWeuNRR/WKsQpkEpDVf6kDDCZrDdnNHc4X1rjBjmKBWMwxk49G6jr6Ii5IRretojLSAqzCYkorTkuKT+arc3SqL34x4fJwKCp19OyIbS+FBGiTdDvv8LEosSh6KYpmfDRvjlY0gfND7pIft6kdLkJOqLdWAjaZJLTdYUhYPNzXlsmSLxCH+37/TXOQoPw4bCWMpT4fOjPjPP7GL8j4xp7LERCj+q1D6fLBkZVcXX/tVQ7EggmkdAx2wD3n6vJ6AgRDChkyRvQZNCaKMF0q4PTeFeBHjYxkKcf5WUrKKjVWiVCzBRBu+2dJ8KT0FFr5siwvDMZAlW1NEEvHYhize219fQI02xEB5+zRAnkwYSVAOAT9ym1zm/HheME0x5c63v2drT83ANCbByEAIjDEb53rHwHG7C195c09zhNKCq61Fq5F2igW5/JXRQJW0FOZ53FeuFpQHu0pAjbUejFJTzMdTmqJ97fYYwRswFCNtJQ0ls2p23Tt3UEYMwnLcFhmAPknOta2xFqO+tHz/pdx3+gFXCj1oPghfWsRqpI8gpiLkkPMJxnv25QyxaoTVGIf29KZwA2HIYYJ9EhqkOJcw+RQnHLI2gBeQ6KQJg7IwBwY0TAwjlDoHh8BvNrhrrh8A6eYFfM81rQ/MDI/x5SJacNIyYN2aX4qFD8wLvRh1h+s3FMFotYVlJTwn+aUpIWTLzwUzvxmFBkEjaQ5yoOWpphBENP9LjaZYpWJrHTNV6Bib/g4yWuspCKjS7QoqNO15hV6BbV3pSL4g1oRaRI1+yGSNERraE2FV4t73Vl4Mde2GHuKdtxZEqiGgEA1TCJQrfbNmRcwB1HNNAt8ONlvUjdwtwrWkZ75vmAeeTpIMG3W5lbfEceJfBLtJVRgjUO/3XKGej4LmFltxDH2wlR5IcXmEmDocIjmAxWJIMswBTbOYLtdeEAfYdkelAgiTXsHtH40P5QHCuqxVnBvAJN4I6PdNpzWNcS8NZM/Ard4EkTCj1oD9rpjk4RtQZBA4szsI7SQIQYBOtdo3kFG1NNiCy+YO+HfSGGGsRckUxqkQCNhSLKHspwzQWewzOW5J0HMs9kTalc80hOmuBJsTAs9bJAYAxfiB+iLhh6xLNjWn+vwkn4IfJiEDHyQ96MkriDuEvfLDKjpP5EJgXlPZwf51dhPeRhFkcg2nMVRpaQRigL8wiS75jBZxsHGMTmcmzK02EATkkxI2tVEn4BhDzq28lmEMEdpJ1JDTHF8bR9gNZKEZuqF4bXH6m+o3TVoWk/1nGlBYzHTCPkybI7jC/D4O18DwcRFdBSQjzNW/IyDCwMQUjzw7Ic4m971hD21xQVC3wGZ59CIThtKChRLCj50bLts+3seFsE3Zhra8ElzInU9Fv+uxlJBUj8a0ZPEXPI02azl4DLn1qm8FUQ6CRDjVTJowdNFly0J0b1EHrMh6sUJwOVJxWJ2E6bkuNae8YzbCmwzpc1qWHNviMSUEC+Eg6hH/oj76Q1/DnYrcbyBqytQFv0ZaPes7w4WSAjE5+XDA4rTJCqOqsnaz1IcZpk/CxxuPUCDEw2sjHoXVZOcd5UKRhXU78GNdmOWboIDHAEsJkA8aDPI72fNSwBZupkqngRRJu8CSbU17Dqhhi3UoK7WPJQp2EMQwH6FgIoBNEhX/5fqafBuSraowYePA66yJa/BRl45BzF8o4ECi5OyO5zaP+kNceQtwqIWMmzdjfsrU3ff3QFIiGdx5fT2MjbLM16VM+JuTNXCp5OYyAWfk8q1zSKX7SV9b/EjHqZBhbq0Rf8/kFyvpCk6liZwz3OOvQCmZXoXHoifSE6wUkb10I7rHoCa5rPiCiqdXE4Ff0vG+YqVMwvTfhS94aFo05Npbuq+guIb6UYRvNP8X4ojgu+R5ckmbvIwHorAw1nVMSzaYt4i2qzLSCKf0rACMTZc+hEovOhT4SoVrPQUbvuD+kCTHJVmuOfniC9bwn1lglDzplOEotOc/HRNbQ4jQn4DlwhEyJMpnYOn2BMtLMY75DuetFRYyID0IqpI6S3HnDhkZwN8TeQXOVZ4+cuZGp4jvxgyn3YaQqyf5wrNrE2satZiVkC1BBukCEoXG7a3tSLgNfetdPDetoQJVmYFYotuB1ITTSIuWmZsUr904ov2p6OwqwKIBBcgqwGXHgXSRPmAShYerzNojo3icRF5KDq8ZMIRvK+Xvjj9+8LqVwUTsTzo+NeY0IEZow24m2AU8cMriAYDDZ7fH6+FjFxiyGwEly1qeiNcaK+asvQUZR3Hq3FEGxKqBEn3AifqzZTQkoruk1GJln39GootNKvaBvU9QeqeRT/lrlHofJnVzXiuAACYSnmNGRCm/0b77k91BIF9GjZAIx09zKusR5k38TT448DSuOIqhuDcRGu5QwZjzioThWRz81FCecK0ICs7nRD3l25SsXgnqGuSQpG1OOAeWSit/1bngsB2zHOYf2FY5jq3oacCWd9X/X+6KczEAYe9vwBN64KjaUUo6eKE2FUupcNNuZdAqYgRBOSnx9lXUBRzJCkcdp1OyrJNOFqNG3L8BduH9XyMGSSpF72JvqUXwkj48RX85JnioT06AfseJsN7i/rpH1MMgwbeqcY4Dng40fK2Ex2Juxxz919o9L0vylfkiohgnXUCInjgP1ENGBQXfoHCrZG53fh04WHXBhx0q6I44f65jGZ/qQvm5pCN/aXHOaoMb2lKSUbtOZt2KJ5WGgwUL3idunJezmrTZOI60hO7oqcd7OT1iCeSSjbAVhDZ01Y/Z4iIyzohEyy83sv17HLFyK+TiiPLHe0nybNLYQeOTRsn0Ml6I1xTV0roIkbdQQMbuP3jUZ2JO87W4bXGJmiaC6Qe6EvIX4gBp5C+cOqXeNKXJOnCXCNRSegiyqHiW4IP7HgnHljIJeN20xEPMSDIoiGg6gTLzW86vm0RgfjRSOkJ/Aqq5ve4aMF6BQMPOGb4tCuq67ehEbD+cxcf4kpQUkQdTGNCkJM4Q/h0QK2wxZGvEqxDedNPAy0MMaL58oqD7vkCVxGVupZpCITbxzeDHVJ33/aO6Jg5Rcc7awxlSR8/gmgPjeisGwSLI9CwFKVdMTpAyVsIkVtlOsh8Kkw9/+NZbdCBHY22lHBjDAZ+rfv9cugOYwHzz+S3bYGXJXdKe4dAizgAfOiB1jMWASBkgkclBDc6kz5iFscHbGgSLZ03SIeFFoyuAOcy//xpdynpCIOamsABkFITDCqQFe0BwaViSEWFCQZsciBZItB9RGFXn2ZZSmWEAOek0CKjhLuILpaPSEZXqa5YOFh5A3ObDxNcmLx9TBlT7UhcKjKraYQgjKrjnbwchbHmAJjzZkSaGHvbzg7Eli9O+cGehGjPj4FoAEhh1nOzkTTiQKTRxBCBWmEz1/9pkKPVLXRj0Jppq1SNAGEtL4uv/J5UFJpTZUyUZioupfMX+E8ue7LHfV5Q+LqvNwn81TGi855/A5YhWsSWZCz4iBAYvNIX6Nyzmqet4RyyIlTLaodKXgMOw/6SnTU+p7RmixAop46KrgJsx+4RrWN+SrWcRUpzXvMKkEbbDbpVxxGFIEzK6swsjbVSDEWyqcUlzzZf0bIbU5kKhWcoyO4J2kpUUG2NjoqK/YD1Ihm5HyPld507za6UlMVZrfER+SIBOVWXFZAxTTNZJ56O8vjASgynb1XcI1tARQ1016qOHoiWMGtjSKq44M4NZFh8Nx8s/1tdZuIkgNszZb/s65lLWwoYUZxpSCfeEPxRZzsq4xi0AFBdaboywG6hdMMccWFYEmGmAbyjhEEqkLXIy/4Uwwe7ZpdKEYBlB2jVEb4RGKgIkU6EHMZJWUFMOX9FxCeWFlwVlY4kdwhjkyFB5H8H2B16gDEkfFD3q3962EUEez3HKLQZFT4NyoPutiXHChJ4F1SLDdyhpCLFmk2BIWEsMjrDhGnnEprhzIKPt6toMWnYX4I0YwaGhcyTjX3NQ4QwfuounCbKdsfKXy+yd62w0ZAwj/dpTF8BBDMzXPfg2BIeJtkLIb3zreNIVBKdmYQ8w+4QyS0grrVcFikFTWZ1ipXXQP64RyXZSGUcXCVSi0cfdM17jCiwVY79pUlW8LNy/Fs8H9XCCdUED447E1xAv3ZGlY25kxxfRo/S7qF2XkIZdbklLZdL4bMPZnW1qVsjeHvLFj4yzrUVApey0Q5kn8KwVEuzZzsNbGC11loONisL5xBk4JwYD+Il7m+U0gHssaGfhRfwgB2o3OJQLm3AOISQcTz7c9pj5hwpJp3nYbCjD0rTPj7FmpxWBEW9hSlNFPvqECQgGShLs5PqxUHClLaxGOd8TpV1x4U6PtLNbZFiM5qt5CDx/r37CxDJW+IwcM0PdE0pwui5+BL7iI7hJJkoElzT8HLHJEsfVl34Pi+LAi1V1VN0KYBLC8DjLjeoiQcmFRFdPAewYp1vTf5Blbc0cW6FaDWW1ZPkVFJiO9TamgkeumreRKjyJvDzNPHyJaA6dPKKb+Si/rwowgM4p7ZviBSLE5JOZ4mpqIKkZP8FY/m/eNsxS0SS04aCktpMgC7HUsm5e6w+hmrSW3RwlGTahKxiZBRnOV6fdtl5NhT8iG/VitPgapv+uLEVWrSX4L7NxJ21/rR84QwE2TbdS1Ak+IYiskBYk6zonVnKXxMCVIO0l4xw8hwH6unRZwvdWKSh1U2B3qjwm8Kw5f6ukmddnnJcmPxmV0/SnhYRF16vG2hGO21FJFSPNB/3LDlSZs9TGC2ben1z3PY/Ze9bOTQDy/iTOMzdGToboDFGMit1hDi4HHeYPRiMc8hGnfcfKHqQ4Yw1PMWcnurf4twZ0ZVFVET4fvmMe39Aza42QGoILIbLCHkpiDsc6x2kT8Kdnmg8aTdql4tuXTf2Uniez6scQE044SKidehla6rtpPmp0o20EaoemCHeUVIJeM2nqjhQ/lYFfnV4RxTX+ol+hUIO6QglayQ1X91ZfkHFqz8a0+7xnHtznZ5Vz6MUuDefZket02V7ksoCafr6M/okndVbAkd/ne5X/A9Xd4e5ehnbJ/SeDOngD1ML5DX6+E0yRRxGw/myOmjym2U5jC1xsqXqNsea0on8Z6GiUOwwY3WXTZdjv0GArQdsTv0UO6SXIybGBlMtPtrg42059CxYkC052PUsvm0yLFZh2p1xtRhrQmNCitIeLR2EESsu2mf4asukAz9BTDCy55u9WbmP1RZ6SL3AyZ00VD/EJ7E2WrhJ/HidMi90Tz/B2orb3DXV29W81kH/tlra/HVF+O2PNXzHsySxwscGOlZReFkf4HgXycH4MRdudvxlKtZrgMDV1hRWQUSy509Ii7CUz/Vi8ToWbN/lrSwFJcCv4UFzfsnevbvf/iWEUsrDPVxyJgXKLGroVAYZ/rwl2RPZ8lQmHUF9EV+w1rhWLzaW0bo6jH/rDCvYcR/nJHpYfWKaKtY7Uke/OqbCrAfQEQ5g25Oo+Xw58xuc+hMDz+GmJc6z8OAf05Nl8p2U5gfUE8x/0hYv8BeHPEoaucRckRg5oREjLBQ8nVWKLYIITZQOSIO0sfOH8oqWsc4T0WNTLcoqiwc0mewNVuww/RJsF3YWVx55NjCE3ynq9hu4UJon2YfMpRBaUQvEj5hN21lL0dq4li89/MP9NWvObHnCuaudYQrA2YOYQ0jxAw0nIA9h1mqfG7C3AHFoLiDPOHmrWLc3+tedYX/gHsbrMxozILEooa7wyJNlgrZNITGKC4cza47YNseJBaYv3mfq3nq6bTQBJO7E993xLbjuv/HRVDY2RF0TQFMyyxp1Quw2h9SEEZ/Im+kmlExeu0cbsCoA7As+t6+EGIOrZTMJCb0PC2paS9/502NkjhNtbuw7T9hrbFpFO9ZuKZNgyQgDQOfC+6HW0B0idjnzkbVx8Enife5GCrYlbGI7aULEF4H70nOgYCNR1RKpGqaGtYMb67GTQHt7seb24xp9v84qaFzgRixwYsIcX4NSmLIlOz/SVJ4kZ7sP9tu6vy3gXHdFMGe9Uk4wMDbAjslEgWX11jEMUiwXtR/to3woLqRpSe9DZz7CMWUPCQj1oapCSWXNflL/WnnVCnFbcBaLj5NZq0Q9/3w2b78TqbUxEheJP+De6i4+xaVbbMgAzeff78uTXMeCtCRcKimqsQeLqggr3uiV73Xoq4ZXcl6OLNteaikIrbonEy68dNeLjv15ud8Wob0V4OJObNd1gaci2cyUZJCB50I11EPO+Y2q/Ijq3tZjZb3czenfCOEt6pcHmW9b9B3hg6ceZIdpRw8TeBCC730nq+5Ixh3EIuybq6ESUkBdpIUDEmfohjpg0qWeuwublZ3SwPtNuiQvOmaYckCuqg9XqMTzV1nOtB+Na2pGUVLsJiOls2rH3TcXrwCWaiPInxJefBsV+FeiGvw2RUsUATenroSpptilXyipIt2AW3S50gaHyZiW0iZqv6t01xpNTkUz+GtBdm/3QkQwrT9hXrVyjniTu4wVJezjW7aPLBskOOeABNDAAa2usPZxDEm2LfE8ckFTeqKscKFNZrzglO9gmjEdJBTt0QAWoEHyjegVsfL3Kp0WHqkbSlSvWhWoIfUJ4V0lFhbx1Fr51tQv4Tgqc+owVwjAmGXvX0ErfOuMpsFlXBLVRhoKNDOiNGTBW5J8le65pQdi4W5K1ZT7O0zr7adE70pM3ukifWSLG5S736P/6h3S4umiDZ5SW0M+rO9WWKipWsdvp2fGT/obLNhwhZP5hHKpalpNEg+us8K3Y4SrGF24Km54dx0t1lKRE4H/TrDTdYfryIQyO1bo2tnhBIYYdNFQKKIbXi2unORO+el1Pe4Ik4QvZ4un160fAyRjLO7y90ftl7NUOKmWwT3OVdekWy9ghEv+jLdnpzGOIoq0Vn8fbZ2eHmIjAQC1wyEXd/Lm2b5+f/1j7DVLhNskVOpYcDfOFzORYqypwwXdef6umFX4/Hy/Oz7L9NWDaarHo+stIxKNN23Hzd45MtTaZzPn4EENkVbd9S4OORtA7S8ZfZVrdavK+3pd9sbvZxBxmm7o5KZPBzSbPZDJrB4EEv4w60oNnsBJ0gGczz+6TOG52Vo3X4rIeipkioH4zC0RYAAA3jSURBVFUIranf7/QkJbn1O+n+ZnM4l8eftc7fLVfjXjNEmrG5P9G7WeN4jA/z1xiddWiKYVx9KkezyVPW5rLgsPE568WdZqfbiT/py1Of6kgseM5lKCWQhBaN/YTMi2Q18cvgSc+aknaX6i86MefOpdAlOhBm2/A+//aHKJoRmPPohArfbwaNZgcmrdlpdMAvckFuOFgD5uiGR3fJ0hPawzPa3mGwLoHZsTj73GC6x3SjbeKRKMUn130Xnw0yrCARDpz0qJdhTR8ZC+I3cL9rQ46QKIJzPMyiLbU62AdP+DSCNWiF0gOXzCqeEM4ZyqkmRtQWK6fRwuwTczw+pBVrz/+KqRwWhhrQvc1VtGYcZ+0NZtgoz3MV3QVU8wEA9j3Vtzkjj31fcG02x6jGw7M7BsIkSUcNHQkUu+NPeBRcUkkQGmsrnnAzkAsayDIRaerRLkWXaEMLk10OjGCi4zngMMNEjKKTIwK6LSikS6sl07zLz2oeqGyZEpdpNuwxwyB7YvwVdE0x8vewEGcVDfuubtmxZg0+b0U5Lolrpjzl9pM2ibOXkjK8Qsg0R0oyx2/SZaa3+6ZluThy4gDdvJ8tOiQR+/xAGRGkZTpc/m8G+bTBqgWjikVpgjXnoaQExOCJQPkF0+M8zRfz6ytOAijjeHMeoHEF2463F08PIrSM8lnCxQnu2CFJwXi84xS1Pnh80vObIGTlP57lxqft83dY3eFBZLQMSfrbO8rYI2a94XJLquu59MUI9rPhwEqETTrVOWC8BosnZr89wvOvXEkjhyUwwLueKayo2+4n+2ZsCCo4H/tSjei4UtZH/hT6FMIwk9SXggz7HXypwaKZ91irbvw/NCAhVK59vgio7s4G2yhma08UGzvm5gRPr+MRUh9RRqVsABfVthf6feJ8Oq8gxn54qJNYTyn+Y+EjxRi3QM5DOlaCg8EXylxugzqzGurRVcJhpcj30ehJUfBEm9QmzMZgicyS2UAwqq0GhZkhUmys2macjzpSGsGZwXSX7Z25gyuSS97zwsvHbBTE73cpM2/sIzwlu81pkZqr62jNp3k468vFAFbYExRQf3yHW4ND1gYlanlkDblc5CP5FazhJomq41ApbQRCuqHzLGxwh+e5USFRMOFdrs5e4EEIuLNXyqVUCFYmNU6V6AAbPDFn2uGNF8xyetbtD6G3N1F+k4jqf9tJXkAWjwZbGOPMs2Uce9zjwwj5tKBgSNUzsOx4ug7pCVeyoUh18lbDMKue5q3YuOSuoqPpngSm0HpcZHTohZHyMPLjE9oSSvPO2wGtgFAaNKbNaG+T4mMOi3SMElsKrTlmCyO7Fh2QVUdqMahsC1wDAYr+fJqSix5n05hdVudNq0MWiyg2zpYmfH6XccQQHn3Yf5E+5F1vxGeT3cFKY1jBgZMr3qbJ+sfC1x/qbdu6SmTlfCyfA8cxZNgBDHMY+Fz0wHS+y/QfzVvU14hGocuPREgZPOpv4zsLgjtgPFfFRpPbj1ptR8jixARgR5uCPTGAXRBPL1iTBtVGEXUIhbrvuVVC0Vll0UYOFqMKE6VUUQwvYXyMFuY+YXTkThJjOu8Ym4hM7CTn+q1fsagZtKa+JG8H96gjyYYzKVVseOtkIYVDjg9dYRpJ+mtpv2vbivawBrXpSCDuM2kfl/5JIj7dRJmooMtKfFMpS8Ll99HCxE5AHQaQktqjnLdKzul8AksHI+GDki0fZgiB2nDImplso70c8bfPT9rKikyhHaWjZtwOEsQyPeocjg4xOoloKlJMZ0Q4MaSizt65HmHNutteKIlt5RwEzERvBhZmXJcrPCWsVUHyHNvLDbhs3sV5rU/yK0K/jeFtynryjAdgghc3j7lsJLGnCyznsc4OquR3vanLw8BqjbP8UeAk8xN4et50YIr6fTmElFXY+hc7vUi5lEQV6R5HTZHKIQ+zu4llTjx3BYkrHxN5rPpSnbboXDJ7Os0uqKd/4lZsnKT6OmJSsr5Bmpc8wXM0DWTbA830M+FRfhqWL0Yr3+2ZoS/JhrC0eAjHHoqXCG5yVMEiGHbLK8gHkU4XMUyPsxRW1rAwuuw7j0ppu3XWw+KNeDjsEcBf0YGUcIf2kEIk3CgBPxB+Sc6pksa4GLY3pB27ArEa55hqsS5vqDC/oU9SrjB0UZIjZBQW+V7fN9nlkMJ5yh2gKOa0/ekMLEygXO2MUS+bWZWblyNr6Knm7iTGC3vXEGIg1TWhKgkY0QUsJvYexoyFbti352ibKncOpaLjOSUmRXnfUOJQKVdkZ9obfds3omHiB8ljo0RDsNii3YUMhjwr/KnIMWCR7kLnGwKhdD6GrLKSkwvF7RyxNB4eozHt4JP/xAIXNPdP1z26TX3DW12wVpsdnk3OQW75AeQp7qOnnuQTyODe9hzSod7gANOQM23eNxEFjiUcn8F8hFJ38FIg47FBQhtMFkYwDAmpJ+6EgZGnvktKle1nBzq86R6dBXSjl08T6kdvlA3Qe5hHqo3Ba8aUchIsjGc154+hRFQ23OdYW8xIhioCIci6HTiNRTMq+wmcCs4aMmaGt86KCFIFDPNm1Q4dQcVsiNTQWHYj/M7RurZ9RIYFnAUl37Gwsk6CM44WmOezTfSKxE3AYl7JaRm4LHg8Z8Ju3VBZzMoXjaSHN9Z61LG8Q1lE0Tp/zXX24g9YBKxoFq2TjxbmkIZslZUkRkmErbIviorifuxUQTqoG/O8DxHt3Kxf6mcyJP4G0Bzet0v5UUUpnPNYwCjOBR3PqeRJg63eJI5YwJAVRHTU5zJFDhOKgAgs5FSPaPekc2rfiDbRHasz3boKHL/j9o9aZ12K4ZpjPA2u/jMVkWHOAq26leN2wZU/5USZ0AYu8ljtKVXUsRIqPFYOdwiyYQMss0iNkZAIlCQGHbygYmrnOuWkEzwEeacfUqOkSNbV/loHqf30HDBMGgr3xOjcOo/Do5PPmONnX5rwE1NI6e0tDahHx1or3Cu0TZB2SVvXY5ptWMK7gAeIng0s5yWWukFgbzHfPerJGwS8giXu2nAcFMeDitk7qrPHszk9jncVrzq5VOQv49m1Pu/7jEpZhj3ZNqPUt0soCOHYCCHcxaStB84Cd/Aaiu8tncL3wafYKLrjLYXxNHo0BZiB11sDxQNW/lWepfJ82s+awAAv3OYM41As9SiegAoGXvGC2EUxkCZ5PgEM0yjia3YMrH+ehMOmYAFoIEdsKejdF5/sygP+Hwp0gCLePZ3mdGhL8xDd00m54AwWSeGOTacV7Y3E+GH3LLr3X+RRNWd6x36QwQcd0021OaiCU4wFWcRYvZwLMViCkEeHrlCZBX7l4QoOFY6ZJV/5wezV3BNAs02ESXqkoeoe7Xx9JGs8xmPnFR453iKKUcUnWBelePIteIJLt21dtXFXfbFIxgYzPR+HRbzgyb4paFRnzyCHlFb2jEgxkuUoKXAT5WII5fyocuycJyjPjy+Hr/3vD7gpuX6gSse6UKTxaEdhUnjD9oUoNuLR7/VDYh0PAfh0lLoSX9xVH0gvPdrQouf90LgCg6KvnmmTCsp5Vq4jYn9gAQeIYeIXf2SkJovHZwooRV+MZ5LBeq6z5RE9PF1QrAS+7U/sCy0drBOY1j0+tz3MYoo02yMsm6VHwsQPbiWcQpJgpv8aqJeTtnGAF6FbXxcHg1kJG1hnX2fuzalfAQVs/DHX226T3jHy3zQUA3IbEoyUZsF0NceTXO9mgx+PePzkc4ZGMDi/pozuPZ6nQMI5alM4SHvPFJKpBz72By0grNr7RKBbeJXPY8sMDMkvH0dSdIgFEp3EGFSwy1Wlni2CDU7JmOCKLIwtMjYyQFvAWmc+2bA3rhaRHs0G/uv+EB1zaw4j9OLbIWIoX7CoXRGGs8kdwXCIY4d07Awn+8COAgIVK9PfRRQx8qFddN7KngofXGWix1sjm6s3mDmUUzxe1oc7HBcWxvFUfHyCEeJbyuEl8g0b99tIT28aKNHHGOFG6xa3jXSzzwl4toSOtQaLsIjoeydv0Wk/IIm4SYaMN9Vr0ak8tM9xikm0gv1CK/pIh2h9S9VgXI2cfezApBsgKfYLD2NdhMgz4JCMEjVUfCSM316NdLS9D0KyBEdHuKOTKPd02rXt7FrIeplBhjtYmWLDscStPGaCEh7SxOM5Pc4nJBNaGCXpifoqmqe+KZTQ7QQzrIIyKw508Q0h0gcMs4xD94pLVqjCTSjxDdi1ejq71fniUTYXHzu9xZh0h5knH/MTFv/jDjzmCouj6H+VifEYciNLyNwCVk6BHZX9aLBk04YqqDf/U4QV7C5fw3qEMwWBwjblw5DExwkTAs9CDDPtN8UyvyyuFUskjoW10O9e7vT15CIRPA8jeG2Eb+v1+r/yRbteP13qX5N6PfmiZ6d1328/6BS+nX7S6zb+j1HxMOvW/Tr8hS+DUf58Wsdf6sl9vusl+BP9HsAK7hPff/mvpnz6117No80v/Ol/ewu+JldTLC379/+hyq/X//4CvZT0wT3sLuP2txe9/ecR7n56//79V30C336a6vV7/Ba9e4/f32SX+O1ET/DX9w96+tN71w66VfwCxuPljfdoLb75tWgP4Ab+p9flvdv1P73597bIdDS9/NvVP+3+cYRHykT+/2n/MEL1w9v/lPYPAyxb2cpWtrKVrWxlK1vZyla2spWtbGUrW9nKVrayla1sZStb2cpWtrKVrWxlK1vZyla2spWtbGUrW9nKVrayle3/Qfs/K5punPWaHpUAAAAASUVORK5CYII="/>
          <p:cNvSpPr>
            <a:spLocks noChangeAspect="1" noChangeArrowheads="1"/>
          </p:cNvSpPr>
          <p:nvPr/>
        </p:nvSpPr>
        <p:spPr bwMode="auto">
          <a:xfrm>
            <a:off x="714375" y="-18891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75" smtClean="0">
              <a:solidFill>
                <a:schemeClr val="bg1"/>
              </a:solidFill>
              <a:latin typeface="Incised901 Bd BT"/>
            </a:endParaRPr>
          </a:p>
        </p:txBody>
      </p:sp>
      <p:pic>
        <p:nvPicPr>
          <p:cNvPr id="104453" name="Picture 2" descr="Image result for u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1858963"/>
            <a:ext cx="14620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2624138" y="2062163"/>
            <a:ext cx="2752725" cy="8985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sz="2800" spc="-15" dirty="0">
                <a:solidFill>
                  <a:srgbClr val="BE0F34"/>
                </a:solidFill>
                <a:latin typeface="Arial Narrow" panose="020B0606020202030204" pitchFamily="34" charset="0"/>
              </a:rPr>
              <a:t>Underwriters</a:t>
            </a:r>
          </a:p>
          <a:p>
            <a:pPr>
              <a:defRPr/>
            </a:pPr>
            <a:r>
              <a:rPr lang="en-US" sz="2800" spc="-15" dirty="0">
                <a:solidFill>
                  <a:srgbClr val="BE0F34"/>
                </a:solidFill>
                <a:latin typeface="Arial Narrow" panose="020B0606020202030204" pitchFamily="34" charset="0"/>
              </a:rPr>
              <a:t>Laboratories Inc.</a:t>
            </a:r>
            <a:endParaRPr lang="en-US" sz="2800" b="1" spc="-15" dirty="0">
              <a:solidFill>
                <a:srgbClr val="BE0F34"/>
              </a:solidFill>
              <a:latin typeface="Arial Narrow" panose="020B0606020202030204" pitchFamily="34" charset="0"/>
            </a:endParaRPr>
          </a:p>
        </p:txBody>
      </p:sp>
      <p:pic>
        <p:nvPicPr>
          <p:cNvPr id="10445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5531" r="68806" b="8511"/>
          <a:stretch>
            <a:fillRect/>
          </a:stretch>
        </p:blipFill>
        <p:spPr bwMode="auto">
          <a:xfrm>
            <a:off x="922338" y="76200"/>
            <a:ext cx="12795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488950" y="1311275"/>
            <a:ext cx="4846638" cy="3587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sz="1875" b="1" spc="-68" dirty="0">
                <a:solidFill>
                  <a:srgbClr val="0C1C8C"/>
                </a:solidFill>
                <a:latin typeface="Arial Narrow" panose="020B0606020202030204" pitchFamily="34" charset="0"/>
              </a:rPr>
              <a:t>The Institute of Electrical and Electronics Engineers</a:t>
            </a:r>
          </a:p>
        </p:txBody>
      </p:sp>
      <p:pic>
        <p:nvPicPr>
          <p:cNvPr id="104457" name="Picture 6" descr="https://diabetestechnology.org/dtmost-private/wp/wp-content/uploads/2017/08/dmost-logo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2855913"/>
            <a:ext cx="285432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t="5531" r="3198" b="8511"/>
          <a:stretch>
            <a:fillRect/>
          </a:stretch>
        </p:blipFill>
        <p:spPr bwMode="auto">
          <a:xfrm>
            <a:off x="2409825" y="204788"/>
            <a:ext cx="24431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9" name="Right Brace 5"/>
          <p:cNvSpPr>
            <a:spLocks/>
          </p:cNvSpPr>
          <p:nvPr/>
        </p:nvSpPr>
        <p:spPr bwMode="auto">
          <a:xfrm>
            <a:off x="5078413" y="142875"/>
            <a:ext cx="865187" cy="4857750"/>
          </a:xfrm>
          <a:prstGeom prst="rightBrace">
            <a:avLst>
              <a:gd name="adj1" fmla="val 8318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0446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457575"/>
            <a:ext cx="4487863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61" name="Oval 12"/>
          <p:cNvSpPr>
            <a:spLocks noChangeArrowheads="1"/>
          </p:cNvSpPr>
          <p:nvPr/>
        </p:nvSpPr>
        <p:spPr bwMode="auto">
          <a:xfrm>
            <a:off x="1749425" y="1047750"/>
            <a:ext cx="331788" cy="26352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4462" name="Rectangle 13"/>
          <p:cNvSpPr>
            <a:spLocks noChangeArrowheads="1"/>
          </p:cNvSpPr>
          <p:nvPr/>
        </p:nvSpPr>
        <p:spPr bwMode="auto">
          <a:xfrm>
            <a:off x="5983288" y="2673350"/>
            <a:ext cx="2854325" cy="2238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04463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1570038"/>
            <a:ext cx="28543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64" name="Rectangle 16"/>
          <p:cNvSpPr>
            <a:spLocks noChangeArrowheads="1"/>
          </p:cNvSpPr>
          <p:nvPr/>
        </p:nvSpPr>
        <p:spPr bwMode="auto">
          <a:xfrm>
            <a:off x="5829300" y="1497013"/>
            <a:ext cx="153988" cy="98742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1600"/>
          </a:p>
        </p:txBody>
      </p:sp>
      <p:sp>
        <p:nvSpPr>
          <p:cNvPr id="104465" name="Rectangle 2"/>
          <p:cNvSpPr>
            <a:spLocks noChangeArrowheads="1"/>
          </p:cNvSpPr>
          <p:nvPr/>
        </p:nvSpPr>
        <p:spPr bwMode="auto">
          <a:xfrm>
            <a:off x="6053138" y="2751138"/>
            <a:ext cx="2725737" cy="660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1600"/>
          </a:p>
        </p:txBody>
      </p:sp>
      <p:pic>
        <p:nvPicPr>
          <p:cNvPr id="104466" name="Picture 6" descr="https://diabetestechnology.org/dtmost-private/wp/wp-content/uploads/2017/08/dmost-logo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8" b="17349"/>
          <a:stretch>
            <a:fillRect/>
          </a:stretch>
        </p:blipFill>
        <p:spPr bwMode="auto">
          <a:xfrm>
            <a:off x="5983288" y="2776538"/>
            <a:ext cx="28543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67" name="Rectangle 3"/>
          <p:cNvSpPr>
            <a:spLocks noChangeArrowheads="1"/>
          </p:cNvSpPr>
          <p:nvPr/>
        </p:nvSpPr>
        <p:spPr bwMode="auto">
          <a:xfrm>
            <a:off x="5983288" y="3449638"/>
            <a:ext cx="2854325" cy="98425"/>
          </a:xfrm>
          <a:prstGeom prst="rect">
            <a:avLst/>
          </a:prstGeom>
          <a:solidFill>
            <a:srgbClr val="2DA9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1600"/>
          </a:p>
        </p:txBody>
      </p:sp>
      <p:sp>
        <p:nvSpPr>
          <p:cNvPr id="104468" name="Rectangle 4"/>
          <p:cNvSpPr>
            <a:spLocks noChangeArrowheads="1"/>
          </p:cNvSpPr>
          <p:nvPr/>
        </p:nvSpPr>
        <p:spPr bwMode="auto">
          <a:xfrm>
            <a:off x="5853113" y="3559175"/>
            <a:ext cx="3028950" cy="149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1600"/>
          </a:p>
        </p:txBody>
      </p:sp>
      <p:sp>
        <p:nvSpPr>
          <p:cNvPr id="104469" name="Rectangle 18"/>
          <p:cNvSpPr>
            <a:spLocks noChangeArrowheads="1"/>
          </p:cNvSpPr>
          <p:nvPr/>
        </p:nvSpPr>
        <p:spPr bwMode="auto">
          <a:xfrm>
            <a:off x="8837613" y="1452563"/>
            <a:ext cx="161925" cy="222567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1600"/>
          </a:p>
        </p:txBody>
      </p:sp>
      <p:sp>
        <p:nvSpPr>
          <p:cNvPr id="104470" name="Rectangle 1"/>
          <p:cNvSpPr>
            <a:spLocks noChangeArrowheads="1"/>
          </p:cNvSpPr>
          <p:nvPr/>
        </p:nvSpPr>
        <p:spPr bwMode="auto">
          <a:xfrm>
            <a:off x="5829300" y="2679700"/>
            <a:ext cx="153988" cy="91440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25047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Rectangle 8"/>
          <p:cNvSpPr/>
          <p:nvPr/>
        </p:nvSpPr>
        <p:spPr>
          <a:xfrm>
            <a:off x="3078988" y="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065" t="22939" r="41226" b="35047"/>
          <a:stretch/>
        </p:blipFill>
        <p:spPr>
          <a:xfrm>
            <a:off x="2971800" y="50992"/>
            <a:ext cx="3200400" cy="50353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457200"/>
            <a:ext cx="9144000" cy="585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smtClean="0">
                <a:solidFill>
                  <a:srgbClr val="6600CC"/>
                </a:solidFill>
                <a:latin typeface="Arial Narrow" panose="020B0606020202030204" pitchFamily="34" charset="0"/>
              </a:rPr>
              <a:t> INADEQUATELY</a:t>
            </a:r>
          </a:p>
          <a:p>
            <a:pPr algn="ctr"/>
            <a:r>
              <a:rPr lang="en-US" sz="3300" b="1" dirty="0" smtClean="0">
                <a:solidFill>
                  <a:srgbClr val="6600CC"/>
                </a:solidFill>
                <a:latin typeface="Arial Narrow" panose="020B0606020202030204" pitchFamily="34" charset="0"/>
              </a:rPr>
              <a:t>INSECURE</a:t>
            </a:r>
            <a:endParaRPr lang="en-US" sz="3300" b="1" dirty="0">
              <a:solidFill>
                <a:srgbClr val="6600CC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52750"/>
            <a:ext cx="9144000" cy="795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smtClean="0">
                <a:solidFill>
                  <a:srgbClr val="6600CC"/>
                </a:solidFill>
                <a:latin typeface="Arial Narrow" panose="020B0606020202030204" pitchFamily="34" charset="0"/>
              </a:rPr>
              <a:t>ADEQUATELY</a:t>
            </a:r>
          </a:p>
          <a:p>
            <a:pPr algn="ctr"/>
            <a:r>
              <a:rPr lang="en-US" sz="3300" b="1" dirty="0" smtClean="0">
                <a:solidFill>
                  <a:srgbClr val="6600CC"/>
                </a:solidFill>
                <a:latin typeface="Arial Narrow" panose="020B0606020202030204" pitchFamily="34" charset="0"/>
              </a:rPr>
              <a:t>SECURE</a:t>
            </a:r>
            <a:endParaRPr lang="en-US" sz="3300" b="1" dirty="0">
              <a:solidFill>
                <a:srgbClr val="6600CC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98484" y="619800"/>
            <a:ext cx="2053875" cy="3856950"/>
          </a:xfrm>
          <a:prstGeom prst="rect">
            <a:avLst/>
          </a:prstGeom>
          <a:solidFill>
            <a:srgbClr val="E0E0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HOW MUCH CYBER RISK</a:t>
            </a:r>
          </a:p>
          <a:p>
            <a:pPr marL="0" marR="0" indent="0" algn="ctr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ARE </a:t>
            </a:r>
          </a:p>
          <a:p>
            <a:pPr marL="0" marR="0" indent="0" algn="ctr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YOU WILLING TO TAKE?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740946" y="619800"/>
            <a:ext cx="1876425" cy="38569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LITTLE RISK</a:t>
            </a:r>
          </a:p>
          <a:p>
            <a:pPr marL="0" marR="0" indent="0" algn="ctr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Arial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Arial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charset="0"/>
                <a:cs typeface="Arial" charset="0"/>
              </a:rPr>
              <a:t>A LOT OF RISK</a:t>
            </a: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1711141">
            <a:off x="5798891" y="851134"/>
            <a:ext cx="1341641" cy="484632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rgbClr val="5B27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1711141">
            <a:off x="5595253" y="3384497"/>
            <a:ext cx="1341641" cy="484632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rgbClr val="5B27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459356" y="2052227"/>
            <a:ext cx="2439603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432679" y="1544892"/>
            <a:ext cx="2466281" cy="643276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 Cond" panose="020B0706030402020204" pitchFamily="34" charset="0"/>
                <a:cs typeface="Arial" charset="0"/>
              </a:rPr>
              <a:t>A BREACH IS LIKELY AND DANGEROUS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446017" y="2770041"/>
            <a:ext cx="2466281" cy="643276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Demi Cond" panose="020B0706030402020204" pitchFamily="34" charset="0"/>
                <a:cs typeface="Arial" charset="0"/>
              </a:rPr>
              <a:t>A BREACH IS UNLIKELY AND NOT DANGEROUS</a:t>
            </a:r>
          </a:p>
        </p:txBody>
      </p:sp>
    </p:spTree>
    <p:extLst>
      <p:ext uri="{BB962C8B-B14F-4D97-AF65-F5344CB8AC3E}">
        <p14:creationId xmlns:p14="http://schemas.microsoft.com/office/powerpoint/2010/main" val="5215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249859" name="Rectangle 3"/>
          <p:cNvSpPr>
            <a:spLocks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981200" y="2006221"/>
            <a:ext cx="5257800" cy="1774690"/>
          </a:xfrm>
          <a:prstGeom prst="rect">
            <a:avLst/>
          </a:prstGeom>
          <a:solidFill>
            <a:srgbClr val="DC0028"/>
          </a:solidFill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>
              <a:lnSpc>
                <a:spcPts val="4300"/>
              </a:lnSpc>
            </a:pPr>
            <a:r>
              <a:rPr lang="en-US" sz="4000" b="0" spc="-40" dirty="0">
                <a:solidFill>
                  <a:schemeClr val="bg1"/>
                </a:solidFill>
                <a:latin typeface="Arial Black" panose="020B0A04020102020204" pitchFamily="34" charset="0"/>
              </a:rPr>
              <a:t>DTSec </a:t>
            </a:r>
            <a:r>
              <a:rPr lang="en-US" sz="4000" b="0" spc="-4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&amp; DTMoSt</a:t>
            </a:r>
          </a:p>
          <a:p>
            <a:pPr algn="ctr" defTabSz="685800">
              <a:lnSpc>
                <a:spcPts val="4300"/>
              </a:lnSpc>
            </a:pPr>
            <a:r>
              <a:rPr lang="en-US" sz="4000" b="0" spc="-4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PROVIDE</a:t>
            </a:r>
            <a:endParaRPr lang="en-US" sz="4000" b="0" spc="-4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defTabSz="685800">
              <a:lnSpc>
                <a:spcPts val="4300"/>
              </a:lnSpc>
            </a:pPr>
            <a:r>
              <a:rPr lang="en-US" sz="4000" b="0" spc="-40" dirty="0">
                <a:solidFill>
                  <a:schemeClr val="bg1"/>
                </a:solidFill>
                <a:latin typeface="Arial Black" panose="020B0A04020102020204" pitchFamily="34" charset="0"/>
              </a:rPr>
              <a:t>ASSURANCE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819400" y="218365"/>
            <a:ext cx="3456836" cy="876070"/>
          </a:xfrm>
          <a:prstGeom prst="rect">
            <a:avLst/>
          </a:prstGeom>
          <a:solidFill>
            <a:srgbClr val="0FA8E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>
              <a:lnSpc>
                <a:spcPts val="3200"/>
              </a:lnSpc>
            </a:pPr>
            <a:endParaRPr lang="en-US" sz="3400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661678">
            <a:off x="435244" y="3927940"/>
            <a:ext cx="3091912" cy="685800"/>
          </a:xfrm>
          <a:prstGeom prst="rect">
            <a:avLst/>
          </a:prstGeom>
          <a:solidFill>
            <a:srgbClr val="0FA8E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3500" dirty="0">
                <a:latin typeface="Arial Narrow" panose="020B0606020202030204" pitchFamily="34" charset="0"/>
              </a:rPr>
              <a:t>HOSPITALS</a:t>
            </a:r>
          </a:p>
        </p:txBody>
      </p:sp>
      <p:sp>
        <p:nvSpPr>
          <p:cNvPr id="9" name="Rectangle 8"/>
          <p:cNvSpPr/>
          <p:nvPr/>
        </p:nvSpPr>
        <p:spPr bwMode="auto">
          <a:xfrm rot="20932264">
            <a:off x="5682263" y="3928397"/>
            <a:ext cx="3068665" cy="670786"/>
          </a:xfrm>
          <a:prstGeom prst="rect">
            <a:avLst/>
          </a:prstGeom>
          <a:solidFill>
            <a:srgbClr val="0FA8E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3500" dirty="0">
                <a:latin typeface="Arial Narrow" panose="020B0606020202030204" pitchFamily="34" charset="0"/>
              </a:rPr>
              <a:t>REGULATORS</a:t>
            </a:r>
          </a:p>
        </p:txBody>
      </p:sp>
      <p:sp>
        <p:nvSpPr>
          <p:cNvPr id="10" name="Rectangle 9"/>
          <p:cNvSpPr/>
          <p:nvPr/>
        </p:nvSpPr>
        <p:spPr bwMode="auto">
          <a:xfrm rot="20585538">
            <a:off x="404240" y="1380481"/>
            <a:ext cx="2069024" cy="685800"/>
          </a:xfrm>
          <a:prstGeom prst="rect">
            <a:avLst/>
          </a:prstGeom>
          <a:solidFill>
            <a:srgbClr val="0FA8E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3500" dirty="0">
                <a:latin typeface="Arial Narrow" panose="020B0606020202030204" pitchFamily="34" charset="0"/>
              </a:rPr>
              <a:t>PATIENTS</a:t>
            </a:r>
          </a:p>
        </p:txBody>
      </p:sp>
      <p:sp>
        <p:nvSpPr>
          <p:cNvPr id="11" name="Rectangle 10"/>
          <p:cNvSpPr/>
          <p:nvPr/>
        </p:nvSpPr>
        <p:spPr bwMode="auto">
          <a:xfrm rot="791119">
            <a:off x="6689257" y="1312984"/>
            <a:ext cx="2045777" cy="685800"/>
          </a:xfrm>
          <a:prstGeom prst="rect">
            <a:avLst/>
          </a:prstGeom>
          <a:solidFill>
            <a:srgbClr val="0FA8E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3500" dirty="0">
                <a:latin typeface="Arial Narrow" panose="020B0606020202030204" pitchFamily="34" charset="0"/>
              </a:rPr>
              <a:t>PAYERS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933700" y="258328"/>
            <a:ext cx="3276599" cy="10491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Arial" charset="0"/>
              </a:rPr>
              <a:t>HEALTHCARE</a:t>
            </a:r>
          </a:p>
          <a:p>
            <a:pPr marL="0" marR="0" indent="0" algn="ctr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500" spc="-30" dirty="0" smtClean="0">
                <a:latin typeface="Arial Narrow" panose="020B0606020202030204" pitchFamily="34" charset="0"/>
                <a:cs typeface="Arial" charset="0"/>
              </a:rPr>
              <a:t>PROFESSIONALS</a:t>
            </a:r>
            <a:endParaRPr kumimoji="0" lang="en-US" sz="3500" i="0" u="none" strike="noStrike" cap="none" spc="-30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14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8" name="Picture 2" descr="https://images-na.ssl-images-amazon.com/images/I/5199NYWvceL._SX327_BO1,204,203,200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"/>
          <a:stretch/>
        </p:blipFill>
        <p:spPr bwMode="auto">
          <a:xfrm>
            <a:off x="0" y="0"/>
            <a:ext cx="333450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89131" y="1"/>
            <a:ext cx="5454869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ts val="3900"/>
              </a:lnSpc>
            </a:pPr>
            <a:endParaRPr lang="en-US" sz="3100" b="1" dirty="0"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132" y="792642"/>
            <a:ext cx="3016939" cy="321276"/>
          </a:xfrm>
          <a:prstGeom prst="rect">
            <a:avLst/>
          </a:prstGeom>
          <a:solidFill>
            <a:srgbClr val="F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BEST SELLING AUTHOR OF DATA AND GOLIATH</a:t>
            </a:r>
            <a:endParaRPr lang="en-US" sz="11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8" name="Picture 2" descr="https://images-na.ssl-images-amazon.com/images/I/5199NYWvceL._SX327_BO1,204,203,200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"/>
          <a:stretch/>
        </p:blipFill>
        <p:spPr bwMode="auto">
          <a:xfrm>
            <a:off x="0" y="0"/>
            <a:ext cx="333450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89131" y="1"/>
            <a:ext cx="5454869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ts val="3900"/>
              </a:lnSpc>
            </a:pPr>
            <a:r>
              <a:rPr lang="en-US" sz="3100" b="1" dirty="0" smtClean="0">
                <a:latin typeface="Arial Narrow" panose="020B0606020202030204" pitchFamily="34" charset="0"/>
              </a:rPr>
              <a:t>It’s </a:t>
            </a:r>
            <a:r>
              <a:rPr lang="en-US" sz="3100" b="1" dirty="0">
                <a:latin typeface="Arial Narrow" panose="020B0606020202030204" pitchFamily="34" charset="0"/>
              </a:rPr>
              <a:t>only a matter of time before hackers </a:t>
            </a:r>
            <a:r>
              <a:rPr lang="en-US" sz="3100" b="1" dirty="0" smtClean="0">
                <a:latin typeface="Arial Narrow" panose="020B0606020202030204" pitchFamily="34" charset="0"/>
              </a:rPr>
              <a:t>kill </a:t>
            </a:r>
            <a:r>
              <a:rPr lang="en-US" sz="3100" b="1" dirty="0">
                <a:latin typeface="Arial Narrow" panose="020B0606020202030204" pitchFamily="34" charset="0"/>
              </a:rPr>
              <a:t>people directly by </a:t>
            </a:r>
            <a:r>
              <a:rPr lang="en-US" sz="3100" b="1" spc="-20" dirty="0">
                <a:latin typeface="Arial Narrow" panose="020B0606020202030204" pitchFamily="34" charset="0"/>
              </a:rPr>
              <a:t>causing malfunctions in Internet-</a:t>
            </a:r>
            <a:r>
              <a:rPr lang="en-US" sz="3100" b="1" dirty="0">
                <a:latin typeface="Arial Narrow" panose="020B0606020202030204" pitchFamily="34" charset="0"/>
              </a:rPr>
              <a:t>connected medical </a:t>
            </a:r>
            <a:r>
              <a:rPr lang="en-US" sz="3100" b="1" dirty="0" smtClean="0">
                <a:latin typeface="Arial Narrow" panose="020B0606020202030204" pitchFamily="34" charset="0"/>
              </a:rPr>
              <a:t>devices with </a:t>
            </a:r>
            <a:r>
              <a:rPr lang="en-US" sz="3100" b="1" spc="-60" dirty="0">
                <a:latin typeface="Arial Narrow" panose="020B0606020202030204" pitchFamily="34" charset="0"/>
              </a:rPr>
              <a:t>catastrophic results</a:t>
            </a:r>
            <a:r>
              <a:rPr lang="en-US" sz="3100" b="1" spc="-60" dirty="0" smtClean="0">
                <a:latin typeface="Arial Narrow" panose="020B0606020202030204" pitchFamily="34" charset="0"/>
              </a:rPr>
              <a:t>. Government-</a:t>
            </a:r>
            <a:r>
              <a:rPr lang="en-US" sz="3100" b="1" dirty="0" smtClean="0">
                <a:latin typeface="Arial Narrow" panose="020B0606020202030204" pitchFamily="34" charset="0"/>
              </a:rPr>
              <a:t>mandated </a:t>
            </a:r>
            <a:r>
              <a:rPr lang="en-US" sz="3100" b="1" dirty="0">
                <a:latin typeface="Arial Narrow" panose="020B0606020202030204" pitchFamily="34" charset="0"/>
              </a:rPr>
              <a:t>standards for all Internet-connected </a:t>
            </a:r>
            <a:r>
              <a:rPr lang="en-US" sz="3100" b="1" dirty="0" smtClean="0">
                <a:latin typeface="Arial Narrow" panose="020B0606020202030204" pitchFamily="34" charset="0"/>
              </a:rPr>
              <a:t>devices are needed with easy upgrades for newly </a:t>
            </a:r>
            <a:r>
              <a:rPr lang="en-US" sz="3100" b="1" dirty="0">
                <a:latin typeface="Arial Narrow" panose="020B0606020202030204" pitchFamily="34" charset="0"/>
              </a:rPr>
              <a:t>discovered security </a:t>
            </a:r>
            <a:r>
              <a:rPr lang="en-US" sz="3100" b="1" dirty="0" smtClean="0">
                <a:latin typeface="Arial Narrow" panose="020B0606020202030204" pitchFamily="34" charset="0"/>
              </a:rPr>
              <a:t>flaws.</a:t>
            </a:r>
            <a:endParaRPr lang="en-US" sz="3100" b="1" dirty="0"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132" y="792642"/>
            <a:ext cx="3016939" cy="321276"/>
          </a:xfrm>
          <a:prstGeom prst="rect">
            <a:avLst/>
          </a:prstGeom>
          <a:solidFill>
            <a:srgbClr val="F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BEST SELLING AUTHOR OF DATA AND GOLIATH</a:t>
            </a:r>
            <a:endParaRPr lang="en-US" sz="11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1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3333CC"/>
              </a:solidFill>
            </a:endParaRPr>
          </a:p>
        </p:txBody>
      </p:sp>
      <p:sp>
        <p:nvSpPr>
          <p:cNvPr id="104453" name="Rectangle 3"/>
          <p:cNvSpPr>
            <a:spLocks noChangeArrowheads="1"/>
          </p:cNvSpPr>
          <p:nvPr/>
        </p:nvSpPr>
        <p:spPr bwMode="auto">
          <a:xfrm>
            <a:off x="0" y="514350"/>
            <a:ext cx="9144000" cy="3657600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8000"/>
              </a:lnSpc>
              <a:spcBef>
                <a:spcPct val="0"/>
              </a:spcBef>
              <a:buNone/>
            </a:pPr>
            <a:r>
              <a:rPr lang="en-US" altLang="en-US" sz="6600" spc="-20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WHY HOSPITAL DIABETES</a:t>
            </a:r>
          </a:p>
          <a:p>
            <a:pPr algn="ctr" eaLnBrk="1" hangingPunct="1">
              <a:lnSpc>
                <a:spcPts val="8000"/>
              </a:lnSpc>
              <a:spcBef>
                <a:spcPct val="0"/>
              </a:spcBef>
              <a:buNone/>
            </a:pPr>
            <a:r>
              <a:rPr lang="en-US" altLang="en-US" sz="6600" spc="-20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DEVICES MUST</a:t>
            </a:r>
          </a:p>
          <a:p>
            <a:pPr algn="ctr" eaLnBrk="1" hangingPunct="1">
              <a:lnSpc>
                <a:spcPts val="8000"/>
              </a:lnSpc>
              <a:spcBef>
                <a:spcPct val="0"/>
              </a:spcBef>
              <a:buNone/>
            </a:pPr>
            <a:r>
              <a:rPr lang="en-US" altLang="en-US" sz="6600" spc="-20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BE SECURE</a:t>
            </a:r>
            <a:endParaRPr lang="en-US" altLang="en-US" sz="6600" spc="-200" dirty="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48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9229" y="19555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pic>
        <p:nvPicPr>
          <p:cNvPr id="8" name="Picture 6" descr="Image result for lawyer lawsuit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75" y="65737"/>
            <a:ext cx="2313044" cy="17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uncle sam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83" y="2183901"/>
            <a:ext cx="1924349" cy="24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bad news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01" y="2531441"/>
            <a:ext cx="1753813" cy="22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858" name="Picture 2" descr="Image result for PATIENT DYING IN BED CLIP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/>
          <a:stretch/>
        </p:blipFill>
        <p:spPr bwMode="auto">
          <a:xfrm>
            <a:off x="805893" y="112068"/>
            <a:ext cx="1943270" cy="15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16618" t="14584" r="37701" b="23958"/>
          <a:stretch/>
        </p:blipFill>
        <p:spPr>
          <a:xfrm>
            <a:off x="3550442" y="0"/>
            <a:ext cx="2017396" cy="1525980"/>
          </a:xfrm>
          <a:prstGeom prst="rect">
            <a:avLst/>
          </a:prstGeom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63" y="2619495"/>
            <a:ext cx="1812108" cy="18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3276600" y="4552950"/>
            <a:ext cx="0" cy="34486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3397700" y="1478413"/>
            <a:ext cx="2423072" cy="1106033"/>
          </a:xfrm>
          <a:prstGeom prst="rect">
            <a:avLst/>
          </a:prstGeom>
          <a:solidFill>
            <a:srgbClr val="3C3CB4"/>
          </a:solidFill>
          <a:ln w="38100">
            <a:solidFill>
              <a:schemeClr val="tx1"/>
            </a:solidFill>
          </a:ln>
          <a:effectLst>
            <a:outerShdw blurRad="152400" dist="139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50"/>
              </a:lnSpc>
            </a:pPr>
            <a:r>
              <a:rPr lang="en-US" sz="3600" dirty="0">
                <a:latin typeface="Arial Narrow" panose="020B0606020202030204" pitchFamily="34" charset="0"/>
              </a:rPr>
              <a:t>SECURITY BREACH</a:t>
            </a:r>
          </a:p>
        </p:txBody>
      </p:sp>
    </p:spTree>
    <p:extLst>
      <p:ext uri="{BB962C8B-B14F-4D97-AF65-F5344CB8AC3E}">
        <p14:creationId xmlns:p14="http://schemas.microsoft.com/office/powerpoint/2010/main" val="358639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9229" y="19555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pic>
        <p:nvPicPr>
          <p:cNvPr id="8" name="Picture 6" descr="Image result for lawyer lawsuit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75" y="65737"/>
            <a:ext cx="2313044" cy="17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uncle sam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83" y="2183901"/>
            <a:ext cx="1924349" cy="24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bad news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01" y="2531441"/>
            <a:ext cx="1753813" cy="22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858" name="Picture 2" descr="Image result for PATIENT DYING IN BED CLIP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/>
          <a:stretch/>
        </p:blipFill>
        <p:spPr bwMode="auto">
          <a:xfrm>
            <a:off x="805893" y="112068"/>
            <a:ext cx="1943270" cy="15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88332" y="1557192"/>
            <a:ext cx="2526001" cy="577691"/>
          </a:xfrm>
          <a:prstGeom prst="rect">
            <a:avLst/>
          </a:prstGeom>
          <a:solidFill>
            <a:schemeClr val="tx1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Narrow" panose="020B0606020202030204" pitchFamily="34" charset="0"/>
              </a:rPr>
              <a:t>MORBIDITY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16618" t="14584" r="37701" b="23958"/>
          <a:stretch/>
        </p:blipFill>
        <p:spPr>
          <a:xfrm>
            <a:off x="3550442" y="0"/>
            <a:ext cx="2017396" cy="1525980"/>
          </a:xfrm>
          <a:prstGeom prst="rect">
            <a:avLst/>
          </a:prstGeom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63" y="2619495"/>
            <a:ext cx="1812108" cy="18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3276600" y="4552950"/>
            <a:ext cx="0" cy="34486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3397700" y="1478413"/>
            <a:ext cx="2423072" cy="1106033"/>
          </a:xfrm>
          <a:prstGeom prst="rect">
            <a:avLst/>
          </a:prstGeom>
          <a:solidFill>
            <a:srgbClr val="3C3CB4"/>
          </a:solidFill>
          <a:ln w="57150">
            <a:solidFill>
              <a:schemeClr val="tx1"/>
            </a:solidFill>
          </a:ln>
          <a:effectLst>
            <a:outerShdw blurRad="152400" dist="139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50"/>
              </a:lnSpc>
            </a:pPr>
            <a:r>
              <a:rPr lang="en-US" sz="3600" dirty="0">
                <a:latin typeface="Arial Narrow" panose="020B0606020202030204" pitchFamily="34" charset="0"/>
              </a:rPr>
              <a:t>SECURITY BREACH</a:t>
            </a:r>
          </a:p>
        </p:txBody>
      </p:sp>
    </p:spTree>
    <p:extLst>
      <p:ext uri="{BB962C8B-B14F-4D97-AF65-F5344CB8AC3E}">
        <p14:creationId xmlns:p14="http://schemas.microsoft.com/office/powerpoint/2010/main" val="28711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9229" y="19555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pic>
        <p:nvPicPr>
          <p:cNvPr id="8" name="Picture 6" descr="Image result for lawyer lawsuit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75" y="65737"/>
            <a:ext cx="2313044" cy="17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uncle sam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83" y="2183901"/>
            <a:ext cx="1924349" cy="24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bad news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01" y="2531441"/>
            <a:ext cx="1753813" cy="22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342768" y="1846038"/>
            <a:ext cx="2086857" cy="577691"/>
          </a:xfrm>
          <a:prstGeom prst="rect">
            <a:avLst/>
          </a:prstGeom>
          <a:solidFill>
            <a:schemeClr val="tx1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Narrow" panose="020B0606020202030204" pitchFamily="34" charset="0"/>
              </a:rPr>
              <a:t>LITIGATION</a:t>
            </a:r>
          </a:p>
        </p:txBody>
      </p:sp>
      <p:pic>
        <p:nvPicPr>
          <p:cNvPr id="249858" name="Picture 2" descr="Image result for PATIENT DYING IN BED CLIP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/>
          <a:stretch/>
        </p:blipFill>
        <p:spPr bwMode="auto">
          <a:xfrm>
            <a:off x="805893" y="112068"/>
            <a:ext cx="1943270" cy="15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16618" t="14584" r="37701" b="23958"/>
          <a:stretch/>
        </p:blipFill>
        <p:spPr>
          <a:xfrm>
            <a:off x="3550442" y="0"/>
            <a:ext cx="2017396" cy="1525980"/>
          </a:xfrm>
          <a:prstGeom prst="rect">
            <a:avLst/>
          </a:prstGeom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63" y="2619495"/>
            <a:ext cx="1812108" cy="18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3276600" y="4552950"/>
            <a:ext cx="0" cy="34486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3397700" y="1478413"/>
            <a:ext cx="2423072" cy="1106033"/>
          </a:xfrm>
          <a:prstGeom prst="rect">
            <a:avLst/>
          </a:prstGeom>
          <a:solidFill>
            <a:srgbClr val="3C3CB4"/>
          </a:solidFill>
          <a:ln w="57150">
            <a:solidFill>
              <a:schemeClr val="tx1"/>
            </a:solidFill>
          </a:ln>
          <a:effectLst>
            <a:outerShdw blurRad="152400" dist="139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50"/>
              </a:lnSpc>
            </a:pPr>
            <a:r>
              <a:rPr lang="en-US" sz="3600" dirty="0">
                <a:latin typeface="Arial Narrow" panose="020B0606020202030204" pitchFamily="34" charset="0"/>
              </a:rPr>
              <a:t>SECURITY BREACH</a:t>
            </a:r>
          </a:p>
        </p:txBody>
      </p:sp>
    </p:spTree>
    <p:extLst>
      <p:ext uri="{BB962C8B-B14F-4D97-AF65-F5344CB8AC3E}">
        <p14:creationId xmlns:p14="http://schemas.microsoft.com/office/powerpoint/2010/main" val="9296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9229" y="19555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pic>
        <p:nvPicPr>
          <p:cNvPr id="8" name="Picture 6" descr="Image result for lawyer lawsuit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75" y="65737"/>
            <a:ext cx="2313044" cy="17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uncle sam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83" y="2183901"/>
            <a:ext cx="1924349" cy="24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bad news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01" y="2531441"/>
            <a:ext cx="1753813" cy="22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82247" y="4185992"/>
            <a:ext cx="2520563" cy="849796"/>
          </a:xfrm>
          <a:prstGeom prst="rect">
            <a:avLst/>
          </a:prstGeom>
          <a:solidFill>
            <a:schemeClr val="tx1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Narrow" panose="020B0606020202030204" pitchFamily="34" charset="0"/>
              </a:rPr>
              <a:t>GOVERNMENT</a:t>
            </a:r>
          </a:p>
          <a:p>
            <a:pPr algn="ctr"/>
            <a:r>
              <a:rPr lang="en-US" sz="2700" dirty="0">
                <a:latin typeface="Arial Narrow" panose="020B0606020202030204" pitchFamily="34" charset="0"/>
              </a:rPr>
              <a:t>PENALTIES</a:t>
            </a:r>
          </a:p>
        </p:txBody>
      </p:sp>
      <p:pic>
        <p:nvPicPr>
          <p:cNvPr id="249858" name="Picture 2" descr="Image result for PATIENT DYING IN BED CLIP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/>
          <a:stretch/>
        </p:blipFill>
        <p:spPr bwMode="auto">
          <a:xfrm>
            <a:off x="805893" y="112068"/>
            <a:ext cx="1943270" cy="15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16618" t="14584" r="37701" b="23958"/>
          <a:stretch/>
        </p:blipFill>
        <p:spPr>
          <a:xfrm>
            <a:off x="3550442" y="0"/>
            <a:ext cx="2017396" cy="1525980"/>
          </a:xfrm>
          <a:prstGeom prst="rect">
            <a:avLst/>
          </a:prstGeom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63" y="2619495"/>
            <a:ext cx="1812108" cy="18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3276600" y="4552950"/>
            <a:ext cx="0" cy="34486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3397700" y="1478413"/>
            <a:ext cx="2423072" cy="1106033"/>
          </a:xfrm>
          <a:prstGeom prst="rect">
            <a:avLst/>
          </a:prstGeom>
          <a:solidFill>
            <a:srgbClr val="3C3CB4"/>
          </a:solidFill>
          <a:ln w="57150">
            <a:solidFill>
              <a:schemeClr val="tx1"/>
            </a:solidFill>
          </a:ln>
          <a:effectLst>
            <a:outerShdw blurRad="152400" dist="139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50"/>
              </a:lnSpc>
            </a:pPr>
            <a:r>
              <a:rPr lang="en-US" sz="3600" dirty="0">
                <a:latin typeface="Arial Narrow" panose="020B0606020202030204" pitchFamily="34" charset="0"/>
              </a:rPr>
              <a:t>SECURITY BREACH</a:t>
            </a:r>
          </a:p>
        </p:txBody>
      </p:sp>
    </p:spTree>
    <p:extLst>
      <p:ext uri="{BB962C8B-B14F-4D97-AF65-F5344CB8AC3E}">
        <p14:creationId xmlns:p14="http://schemas.microsoft.com/office/powerpoint/2010/main" val="274120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9229" y="19555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pic>
        <p:nvPicPr>
          <p:cNvPr id="8" name="Picture 6" descr="Image result for lawyer lawsuit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75" y="65737"/>
            <a:ext cx="2313044" cy="17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uncle sam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83" y="2183901"/>
            <a:ext cx="1924349" cy="24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bad news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01" y="2531441"/>
            <a:ext cx="1753813" cy="22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858" name="Picture 2" descr="Image result for PATIENT DYING IN BED CLIP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/>
          <a:stretch/>
        </p:blipFill>
        <p:spPr bwMode="auto">
          <a:xfrm>
            <a:off x="805893" y="112068"/>
            <a:ext cx="1943270" cy="15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16618" t="14584" r="37701" b="23958"/>
          <a:stretch/>
        </p:blipFill>
        <p:spPr>
          <a:xfrm>
            <a:off x="3550442" y="0"/>
            <a:ext cx="2017396" cy="1525980"/>
          </a:xfrm>
          <a:prstGeom prst="rect">
            <a:avLst/>
          </a:prstGeom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63" y="2619495"/>
            <a:ext cx="1812108" cy="18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14333" y="4466653"/>
            <a:ext cx="3326020" cy="577691"/>
          </a:xfrm>
          <a:prstGeom prst="rect">
            <a:avLst/>
          </a:prstGeom>
          <a:solidFill>
            <a:schemeClr val="tx1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smtClean="0">
                <a:latin typeface="Arial Narrow" panose="020B0606020202030204" pitchFamily="34" charset="0"/>
              </a:rPr>
              <a:t>   INSURANCE COSTS</a:t>
            </a:r>
            <a:endParaRPr lang="en-US" sz="2700" dirty="0">
              <a:latin typeface="Arial Narrow" panose="020B0606020202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276600" y="4552950"/>
            <a:ext cx="0" cy="34486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3397700" y="1478413"/>
            <a:ext cx="2423072" cy="1106033"/>
          </a:xfrm>
          <a:prstGeom prst="rect">
            <a:avLst/>
          </a:prstGeom>
          <a:solidFill>
            <a:srgbClr val="3C3CB4"/>
          </a:solidFill>
          <a:ln w="57150">
            <a:solidFill>
              <a:schemeClr val="tx1"/>
            </a:solidFill>
          </a:ln>
          <a:effectLst>
            <a:outerShdw blurRad="152400" dist="139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50"/>
              </a:lnSpc>
            </a:pPr>
            <a:r>
              <a:rPr lang="en-US" sz="3600" dirty="0">
                <a:latin typeface="Arial Narrow" panose="020B0606020202030204" pitchFamily="34" charset="0"/>
              </a:rPr>
              <a:t>SECURITY BREACH</a:t>
            </a:r>
          </a:p>
        </p:txBody>
      </p:sp>
    </p:spTree>
    <p:extLst>
      <p:ext uri="{BB962C8B-B14F-4D97-AF65-F5344CB8AC3E}">
        <p14:creationId xmlns:p14="http://schemas.microsoft.com/office/powerpoint/2010/main" val="28113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9229" y="19555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pic>
        <p:nvPicPr>
          <p:cNvPr id="8" name="Picture 6" descr="Image result for lawyer lawsuit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75" y="65737"/>
            <a:ext cx="2313044" cy="17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uncle sam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83" y="2183901"/>
            <a:ext cx="1924349" cy="24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bad news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01" y="2531441"/>
            <a:ext cx="1753813" cy="22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553200" y="4458097"/>
            <a:ext cx="2462153" cy="577691"/>
          </a:xfrm>
          <a:prstGeom prst="rect">
            <a:avLst/>
          </a:prstGeom>
          <a:solidFill>
            <a:schemeClr val="tx1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Narrow" panose="020B0606020202030204" pitchFamily="34" charset="0"/>
              </a:rPr>
              <a:t>BAD PUBLICITY</a:t>
            </a:r>
          </a:p>
        </p:txBody>
      </p:sp>
      <p:pic>
        <p:nvPicPr>
          <p:cNvPr id="249858" name="Picture 2" descr="Image result for PATIENT DYING IN BED CLIP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/>
          <a:stretch/>
        </p:blipFill>
        <p:spPr bwMode="auto">
          <a:xfrm>
            <a:off x="805893" y="112068"/>
            <a:ext cx="1943270" cy="15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16618" t="14584" r="37701" b="23958"/>
          <a:stretch/>
        </p:blipFill>
        <p:spPr>
          <a:xfrm>
            <a:off x="3550442" y="0"/>
            <a:ext cx="2017396" cy="1525980"/>
          </a:xfrm>
          <a:prstGeom prst="rect">
            <a:avLst/>
          </a:prstGeom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63" y="2619495"/>
            <a:ext cx="1812108" cy="18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3276600" y="4552950"/>
            <a:ext cx="0" cy="34486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3397700" y="1478413"/>
            <a:ext cx="2423072" cy="1106033"/>
          </a:xfrm>
          <a:prstGeom prst="rect">
            <a:avLst/>
          </a:prstGeom>
          <a:solidFill>
            <a:srgbClr val="3C3CB4"/>
          </a:solidFill>
          <a:ln w="57150">
            <a:solidFill>
              <a:schemeClr val="tx1"/>
            </a:solidFill>
          </a:ln>
          <a:effectLst>
            <a:outerShdw blurRad="152400" dist="139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50"/>
              </a:lnSpc>
            </a:pPr>
            <a:r>
              <a:rPr lang="en-US" sz="3600" dirty="0">
                <a:latin typeface="Arial Narrow" panose="020B0606020202030204" pitchFamily="34" charset="0"/>
              </a:rPr>
              <a:t>SECURITY BREACH</a:t>
            </a:r>
          </a:p>
        </p:txBody>
      </p:sp>
    </p:spTree>
    <p:extLst>
      <p:ext uri="{BB962C8B-B14F-4D97-AF65-F5344CB8AC3E}">
        <p14:creationId xmlns:p14="http://schemas.microsoft.com/office/powerpoint/2010/main" val="41608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00" t="30333" r="11750" b="31149"/>
          <a:stretch/>
        </p:blipFill>
        <p:spPr>
          <a:xfrm>
            <a:off x="0" y="0"/>
            <a:ext cx="9144000" cy="2564660"/>
          </a:xfrm>
          <a:prstGeom prst="rect">
            <a:avLst/>
          </a:prstGeom>
          <a:solidFill>
            <a:srgbClr val="0076C0"/>
          </a:solidFill>
        </p:spPr>
      </p:pic>
      <p:sp>
        <p:nvSpPr>
          <p:cNvPr id="8" name="Rectangle 7"/>
          <p:cNvSpPr/>
          <p:nvPr/>
        </p:nvSpPr>
        <p:spPr bwMode="auto">
          <a:xfrm>
            <a:off x="0" y="2636044"/>
            <a:ext cx="9144000" cy="2507456"/>
          </a:xfrm>
          <a:prstGeom prst="rect">
            <a:avLst/>
          </a:prstGeom>
          <a:solidFill>
            <a:srgbClr val="5B9B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724150"/>
            <a:ext cx="9144000" cy="19812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7000"/>
              </a:lnSpc>
            </a:pPr>
            <a:r>
              <a:rPr lang="en-US" sz="3800" b="1" spc="-5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WHAT SHOULD WE BE DOING TO INCREASE DIABETES DEVICE </a:t>
            </a:r>
            <a:r>
              <a:rPr lang="en-US" sz="3800" spc="-5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SECURITY</a:t>
            </a:r>
            <a:r>
              <a:rPr lang="en-US" sz="3800" b="1" spc="-5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?</a:t>
            </a:r>
            <a:endParaRPr lang="en-US" sz="3800" b="1" spc="-5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26534" y="893956"/>
            <a:ext cx="3230380" cy="776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spc="-100" dirty="0" smtClean="0">
                <a:solidFill>
                  <a:srgbClr val="EC0E6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Baltimore, Maryland</a:t>
            </a:r>
          </a:p>
          <a:p>
            <a:pPr algn="ctr">
              <a:lnSpc>
                <a:spcPts val="2700"/>
              </a:lnSpc>
            </a:pPr>
            <a:r>
              <a:rPr lang="en-US" sz="2600" spc="-100" dirty="0" smtClean="0">
                <a:solidFill>
                  <a:srgbClr val="EC0E6D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August 19, 2018</a:t>
            </a:r>
            <a:endParaRPr lang="en-US" sz="2600" spc="-100" dirty="0">
              <a:solidFill>
                <a:srgbClr val="EC0E6D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480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143000" y="285750"/>
            <a:ext cx="4165600" cy="10397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0960" tIns="30480" rIns="60960" bIns="30480" numCol="1" rtlCol="0" anchor="ctr" anchorCtr="0" compatLnSpc="1">
            <a:prstTxWarp prst="textNoShape">
              <a:avLst/>
            </a:prstTxWarp>
          </a:bodyPr>
          <a:lstStyle/>
          <a:p>
            <a:pPr algn="ctr" defTabSz="609608"/>
            <a:endParaRPr lang="en-US" sz="1067" b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237481" y="285750"/>
            <a:ext cx="2763520" cy="1117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0960" tIns="30480" rIns="60960" bIns="30480" numCol="1" rtlCol="0" anchor="ctr" anchorCtr="0" compatLnSpc="1">
            <a:prstTxWarp prst="textNoShape">
              <a:avLst/>
            </a:prstTxWarp>
          </a:bodyPr>
          <a:lstStyle/>
          <a:p>
            <a:pPr algn="ctr" defTabSz="609608"/>
            <a:endParaRPr lang="en-US" sz="1067" b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707640" y="4658054"/>
            <a:ext cx="2061429" cy="1996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0960" tIns="30480" rIns="60960" bIns="30480" numCol="1" rtlCol="0" anchor="ctr" anchorCtr="0" compatLnSpc="1">
            <a:prstTxWarp prst="textNoShape">
              <a:avLst/>
            </a:prstTxWarp>
          </a:bodyPr>
          <a:lstStyle/>
          <a:p>
            <a:pPr algn="ctr" defTabSz="609608"/>
            <a:endParaRPr lang="en-US" sz="1067" b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879" y="2555070"/>
            <a:ext cx="1498721" cy="230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8" name="Picture 8" descr="http://img01.ibnlive.in/ibnlive/uploads/2015/05/anonymous-hackers-hacking-1611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" b="11127"/>
          <a:stretch/>
        </p:blipFill>
        <p:spPr bwMode="auto">
          <a:xfrm>
            <a:off x="0" y="-32498"/>
            <a:ext cx="9144000" cy="519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144250" y="458174"/>
            <a:ext cx="6856626" cy="5781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r>
              <a:rPr lang="en-US" sz="3800" b="0" dirty="0">
                <a:solidFill>
                  <a:schemeClr val="bg1"/>
                </a:solidFill>
                <a:latin typeface="Arial Black" panose="020B0A04020102020204" pitchFamily="34" charset="0"/>
                <a:cs typeface="Arial" charset="0"/>
              </a:rPr>
              <a:t>RANSOMWARE</a:t>
            </a:r>
          </a:p>
        </p:txBody>
      </p:sp>
    </p:spTree>
    <p:extLst>
      <p:ext uri="{BB962C8B-B14F-4D97-AF65-F5344CB8AC3E}">
        <p14:creationId xmlns:p14="http://schemas.microsoft.com/office/powerpoint/2010/main" val="25249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150479" y="265925"/>
            <a:ext cx="6858000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6" name="Picture 2" descr="A Bayer MedRad device used to assist in MRI scans infected with the WannaCry ransomware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10674" r="25474" b="24933"/>
          <a:stretch/>
        </p:blipFill>
        <p:spPr bwMode="auto">
          <a:xfrm>
            <a:off x="-1" y="0"/>
            <a:ext cx="9144001" cy="51625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Rectangle 6"/>
          <p:cNvSpPr/>
          <p:nvPr/>
        </p:nvSpPr>
        <p:spPr>
          <a:xfrm>
            <a:off x="-2" y="1809750"/>
            <a:ext cx="9170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88900" dist="88900" dir="2700000" algn="tl">
                    <a:srgbClr val="000000"/>
                  </a:outerShdw>
                </a:effectLst>
                <a:latin typeface="+mn-lt"/>
              </a:rPr>
              <a:t>WannaCry Ransomware on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88900" dist="88900" dir="2700000" algn="tl">
                    <a:srgbClr val="000000"/>
                  </a:outerShdw>
                </a:effectLst>
                <a:latin typeface="+mn-lt"/>
              </a:rPr>
              <a:t>a</a:t>
            </a:r>
          </a:p>
          <a:p>
            <a:pPr algn="ctr"/>
            <a:r>
              <a:rPr lang="en-US" sz="3600" dirty="0" smtClean="0">
                <a:solidFill>
                  <a:srgbClr val="FFFFFF"/>
                </a:solidFill>
                <a:effectLst>
                  <a:outerShdw blurRad="88900" dist="88900" dir="2700000" algn="tl">
                    <a:srgbClr val="000000"/>
                  </a:outerShdw>
                </a:effectLst>
                <a:latin typeface="+mn-lt"/>
              </a:rPr>
              <a:t>Bayer </a:t>
            </a:r>
            <a:r>
              <a:rPr lang="en-US" sz="3600" dirty="0">
                <a:solidFill>
                  <a:srgbClr val="FFFFFF"/>
                </a:solidFill>
                <a:effectLst>
                  <a:outerShdw blurRad="88900" dist="88900" dir="2700000" algn="tl">
                    <a:srgbClr val="000000"/>
                  </a:outerShdw>
                </a:effectLst>
                <a:latin typeface="+mn-lt"/>
              </a:rPr>
              <a:t>Radiology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88900" dist="88900" dir="2700000" algn="tl">
                    <a:srgbClr val="000000"/>
                  </a:outerShdw>
                </a:effectLst>
                <a:latin typeface="+mn-lt"/>
              </a:rPr>
              <a:t>System: May 13, 2017</a:t>
            </a:r>
            <a:endParaRPr lang="en-US" sz="3600" dirty="0">
              <a:effectLst>
                <a:outerShdw blurRad="88900" dist="889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42008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79" t="11055" r="1466" b="54846"/>
          <a:stretch/>
        </p:blipFill>
        <p:spPr>
          <a:xfrm>
            <a:off x="-13963" y="1"/>
            <a:ext cx="9157963" cy="1808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5262" r="1264" b="11697"/>
          <a:stretch/>
        </p:blipFill>
        <p:spPr>
          <a:xfrm>
            <a:off x="0" y="1885279"/>
            <a:ext cx="9144000" cy="3283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492" t="62612" r="68247" b="21732"/>
          <a:stretch/>
        </p:blipFill>
        <p:spPr>
          <a:xfrm>
            <a:off x="7563395" y="904010"/>
            <a:ext cx="1391572" cy="802962"/>
          </a:xfrm>
          <a:prstGeom prst="rect">
            <a:avLst/>
          </a:prstGeom>
          <a:ln>
            <a:solidFill>
              <a:srgbClr val="969696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35994" y="4667367"/>
            <a:ext cx="4107406" cy="334657"/>
          </a:xfrm>
          <a:prstGeom prst="rect">
            <a:avLst/>
          </a:prstGeom>
          <a:solidFill>
            <a:srgbClr val="0097CC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RANSOMWARE HACK NETS $45,000</a:t>
            </a:r>
            <a:endParaRPr lang="en-US" sz="21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397016" y="1380477"/>
            <a:ext cx="1127125" cy="365125"/>
          </a:xfrm>
          <a:prstGeom prst="ellipse">
            <a:avLst/>
          </a:prstGeom>
          <a:noFill/>
          <a:ln w="857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75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026" t="17706" r="7436" b="55351"/>
          <a:stretch/>
        </p:blipFill>
        <p:spPr>
          <a:xfrm>
            <a:off x="1" y="0"/>
            <a:ext cx="9144000" cy="1601397"/>
          </a:xfrm>
          <a:prstGeom prst="rect">
            <a:avLst/>
          </a:prstGeom>
        </p:spPr>
      </p:pic>
      <p:pic>
        <p:nvPicPr>
          <p:cNvPr id="6" name="Picture 2" descr="There is no indication any data was breached, a Laboratory Corp. of America spokeswoman sai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34" y="2552490"/>
            <a:ext cx="3883378" cy="259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786" t="58121" r="20172" b="28969"/>
          <a:stretch/>
        </p:blipFill>
        <p:spPr>
          <a:xfrm>
            <a:off x="417689" y="1581767"/>
            <a:ext cx="8274756" cy="896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8629" t="43314" r="64415" b="51785"/>
          <a:stretch/>
        </p:blipFill>
        <p:spPr>
          <a:xfrm>
            <a:off x="560737" y="2552490"/>
            <a:ext cx="2920860" cy="474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0737" y="3101780"/>
            <a:ext cx="3985510" cy="1906948"/>
          </a:xfrm>
          <a:prstGeom prst="rect">
            <a:avLst/>
          </a:prstGeom>
          <a:solidFill>
            <a:srgbClr val="F1F5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2000" b="1" spc="20" dirty="0">
                <a:solidFill>
                  <a:schemeClr val="tx1"/>
                </a:solidFill>
                <a:latin typeface="Arial Narrow" panose="020B0606020202030204" pitchFamily="34" charset="0"/>
              </a:rPr>
              <a:t>The medical-testing </a:t>
            </a:r>
            <a:r>
              <a:rPr lang="en-US" sz="2000" b="1" spc="2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giant Laboratory Corp. of America is dealing </a:t>
            </a:r>
            <a:r>
              <a:rPr lang="en-US" sz="2000" b="1" spc="20" dirty="0">
                <a:solidFill>
                  <a:schemeClr val="tx1"/>
                </a:solidFill>
                <a:latin typeface="Arial Narrow" panose="020B0606020202030204" pitchFamily="34" charset="0"/>
              </a:rPr>
              <a:t>with a broad cyberattack, people familiar with the matter said, the latest breach to disrupt companies that hold sensitive information</a:t>
            </a:r>
            <a:r>
              <a:rPr lang="en-US" sz="2000" b="1" spc="2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en-US" sz="2000" b="1" spc="2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990600" y="2724150"/>
            <a:ext cx="1295399" cy="377630"/>
          </a:xfrm>
          <a:prstGeom prst="ellipse">
            <a:avLst/>
          </a:prstGeom>
          <a:noFill/>
          <a:ln w="857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457244" y="500877"/>
            <a:ext cx="2791156" cy="129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305800" y="43677"/>
            <a:ext cx="811828" cy="2420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3333CC"/>
              </a:solidFill>
            </a:endParaRPr>
          </a:p>
        </p:txBody>
      </p:sp>
      <p:sp>
        <p:nvSpPr>
          <p:cNvPr id="104453" name="Rectangle 3"/>
          <p:cNvSpPr>
            <a:spLocks noChangeArrowheads="1"/>
          </p:cNvSpPr>
          <p:nvPr/>
        </p:nvSpPr>
        <p:spPr bwMode="auto">
          <a:xfrm>
            <a:off x="0" y="666750"/>
            <a:ext cx="9144000" cy="3505200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7667"/>
              </a:lnSpc>
              <a:spcBef>
                <a:spcPct val="0"/>
              </a:spcBef>
              <a:buNone/>
            </a:pPr>
            <a:r>
              <a:rPr lang="en-US" altLang="en-US" sz="6600" spc="-260" dirty="0">
                <a:solidFill>
                  <a:srgbClr val="000066"/>
                </a:solidFill>
                <a:latin typeface="Arial Black" panose="020B0A04020102020204" pitchFamily="34" charset="0"/>
              </a:rPr>
              <a:t>HOW TO ACHIEVE  CYBERSECURITY FOR HOSPITAL DEVICES</a:t>
            </a:r>
          </a:p>
        </p:txBody>
      </p:sp>
    </p:spTree>
    <p:extLst>
      <p:ext uri="{BB962C8B-B14F-4D97-AF65-F5344CB8AC3E}">
        <p14:creationId xmlns:p14="http://schemas.microsoft.com/office/powerpoint/2010/main" val="34954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-26546" y="12432"/>
            <a:ext cx="9170545" cy="5131068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1143000" y="264392"/>
            <a:ext cx="6876290" cy="4879107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0" y="114216"/>
            <a:ext cx="9152330" cy="89614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3100"/>
              </a:lnSpc>
              <a:spcBef>
                <a:spcPct val="0"/>
              </a:spcBef>
              <a:spcAft>
                <a:spcPct val="545000"/>
              </a:spcAft>
              <a:buNone/>
            </a:pPr>
            <a:r>
              <a:rPr lang="en-US" alt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SEVEN STEPS TO PREVENT HOSPITAL CYBERSECURITY BREACHES</a:t>
            </a:r>
          </a:p>
        </p:txBody>
      </p:sp>
      <p:sp>
        <p:nvSpPr>
          <p:cNvPr id="175111" name="Rectangle 1"/>
          <p:cNvSpPr>
            <a:spLocks noChangeArrowheads="1"/>
          </p:cNvSpPr>
          <p:nvPr/>
        </p:nvSpPr>
        <p:spPr bwMode="auto">
          <a:xfrm>
            <a:off x="1143000" y="603780"/>
            <a:ext cx="109008" cy="906992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152330" y="-289262"/>
            <a:ext cx="621391" cy="5751511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243785" y="1224804"/>
            <a:ext cx="563319" cy="3611589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438102" y="1156982"/>
            <a:ext cx="394505" cy="3587162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>
              <a:lnSpc>
                <a:spcPts val="3334"/>
              </a:lnSpc>
              <a:spcAft>
                <a:spcPts val="67"/>
              </a:spcAft>
            </a:pP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1)</a:t>
            </a:r>
          </a:p>
          <a:p>
            <a:pPr defTabSz="609608" eaLnBrk="1" hangingPunct="1">
              <a:lnSpc>
                <a:spcPts val="3334"/>
              </a:lnSpc>
              <a:spcAft>
                <a:spcPts val="67"/>
              </a:spcAft>
            </a:pP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2) </a:t>
            </a:r>
          </a:p>
          <a:p>
            <a:pPr defTabSz="609608" eaLnBrk="1" hangingPunct="1">
              <a:spcAft>
                <a:spcPts val="200"/>
              </a:spcAft>
            </a:pP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defTabSz="609608" eaLnBrk="1" hangingPunct="1">
              <a:lnSpc>
                <a:spcPts val="3000"/>
              </a:lnSpc>
              <a:spcAft>
                <a:spcPts val="200"/>
              </a:spcAft>
            </a:pP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3)</a:t>
            </a:r>
          </a:p>
          <a:p>
            <a:pPr defTabSz="609608" eaLnBrk="1" hangingPunct="1">
              <a:lnSpc>
                <a:spcPts val="3000"/>
              </a:lnSpc>
              <a:spcAft>
                <a:spcPts val="267"/>
              </a:spcAft>
            </a:pP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4)</a:t>
            </a:r>
          </a:p>
          <a:p>
            <a:pPr defTabSz="609608" eaLnBrk="1" hangingPunct="1">
              <a:spcAft>
                <a:spcPts val="267"/>
              </a:spcAft>
            </a:pP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defTabSz="609608" eaLnBrk="1" hangingPunct="1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5)</a:t>
            </a:r>
          </a:p>
          <a:p>
            <a:pPr defTabSz="609608" eaLnBrk="1" hangingPunct="1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6)</a:t>
            </a:r>
          </a:p>
          <a:p>
            <a:pPr defTabSz="609608" eaLnBrk="1" hangingPunct="1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7)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210055" y="1017270"/>
            <a:ext cx="161546" cy="207038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470824" y="1155406"/>
            <a:ext cx="8686800" cy="4020139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577850" indent="-577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921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700"/>
              </a:lnSpc>
              <a:spcBef>
                <a:spcPts val="933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Train all employees to promote security</a:t>
            </a:r>
          </a:p>
          <a:p>
            <a:pPr>
              <a:lnSpc>
                <a:spcPts val="2700"/>
              </a:lnSpc>
              <a:spcBef>
                <a:spcPts val="933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Inventory all devices and prioritize by risks </a:t>
            </a:r>
            <a:r>
              <a:rPr lang="en-US" altLang="en-US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      and </a:t>
            </a: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PHI content</a:t>
            </a:r>
          </a:p>
          <a:p>
            <a:pPr>
              <a:lnSpc>
                <a:spcPts val="2700"/>
              </a:lnSpc>
              <a:spcBef>
                <a:spcPts val="933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Control access (</a:t>
            </a:r>
            <a:r>
              <a:rPr lang="en-US" altLang="en-US" b="0" spc="-200" dirty="0">
                <a:solidFill>
                  <a:schemeClr val="bg1"/>
                </a:solidFill>
                <a:latin typeface="Arial" panose="020B0604020202020204" pitchFamily="34" charset="0"/>
              </a:rPr>
              <a:t>password &amp; </a:t>
            </a:r>
            <a:r>
              <a:rPr lang="en-US" altLang="en-US" b="0" spc="-200" dirty="0" smtClean="0">
                <a:solidFill>
                  <a:schemeClr val="bg1"/>
                </a:solidFill>
                <a:latin typeface="Arial" panose="020B0604020202020204" pitchFamily="34" charset="0"/>
              </a:rPr>
              <a:t>physical </a:t>
            </a:r>
            <a:r>
              <a:rPr lang="en-US" altLang="en-US" b="0" spc="-200" dirty="0">
                <a:solidFill>
                  <a:schemeClr val="bg1"/>
                </a:solidFill>
                <a:latin typeface="Arial" panose="020B0604020202020204" pitchFamily="34" charset="0"/>
              </a:rPr>
              <a:t>security)</a:t>
            </a:r>
          </a:p>
          <a:p>
            <a:pPr>
              <a:lnSpc>
                <a:spcPts val="2700"/>
              </a:lnSpc>
              <a:spcBef>
                <a:spcPts val="933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Protect devices with updated software, patches, AVS, and network firewalls </a:t>
            </a:r>
          </a:p>
          <a:p>
            <a:pPr>
              <a:lnSpc>
                <a:spcPts val="2700"/>
              </a:lnSpc>
              <a:spcBef>
                <a:spcPts val="933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Have a plan in case of attack</a:t>
            </a:r>
          </a:p>
          <a:p>
            <a:pPr>
              <a:lnSpc>
                <a:spcPts val="2700"/>
              </a:lnSpc>
              <a:spcBef>
                <a:spcPts val="933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en-US" b="0" spc="-120" dirty="0">
                <a:solidFill>
                  <a:schemeClr val="bg1"/>
                </a:solidFill>
                <a:latin typeface="Arial" panose="020B0604020202020204" pitchFamily="34" charset="0"/>
              </a:rPr>
              <a:t>Include security </a:t>
            </a:r>
            <a:r>
              <a:rPr lang="en-US" altLang="en-US" b="0" spc="-120" dirty="0" smtClean="0">
                <a:solidFill>
                  <a:schemeClr val="bg1"/>
                </a:solidFill>
                <a:latin typeface="Arial" panose="020B0604020202020204" pitchFamily="34" charset="0"/>
              </a:rPr>
              <a:t>specifctns </a:t>
            </a:r>
            <a:r>
              <a:rPr lang="en-US" altLang="en-US" b="0" spc="-120" dirty="0">
                <a:solidFill>
                  <a:schemeClr val="bg1"/>
                </a:solidFill>
                <a:latin typeface="Arial" panose="020B0604020202020204" pitchFamily="34" charset="0"/>
              </a:rPr>
              <a:t>in vendor contracts</a:t>
            </a:r>
          </a:p>
          <a:p>
            <a:pPr>
              <a:lnSpc>
                <a:spcPts val="2700"/>
              </a:lnSpc>
              <a:spcBef>
                <a:spcPts val="933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Join an information sharing </a:t>
            </a:r>
            <a:r>
              <a:rPr lang="en-US" altLang="en-US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organization</a:t>
            </a:r>
            <a:endParaRPr lang="en-US" altLang="en-US" b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5109" name="Line 5"/>
          <p:cNvSpPr>
            <a:spLocks noChangeShapeType="1"/>
          </p:cNvSpPr>
          <p:nvPr/>
        </p:nvSpPr>
        <p:spPr bwMode="auto">
          <a:xfrm>
            <a:off x="304800" y="985225"/>
            <a:ext cx="8876467" cy="1508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5" name="Rectangle 14"/>
          <p:cNvSpPr/>
          <p:nvPr/>
        </p:nvSpPr>
        <p:spPr bwMode="auto">
          <a:xfrm>
            <a:off x="526903" y="1120379"/>
            <a:ext cx="394505" cy="3898007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>
              <a:lnSpc>
                <a:spcPts val="2950"/>
              </a:lnSpc>
              <a:spcAft>
                <a:spcPts val="400"/>
              </a:spcAft>
            </a:pP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1)</a:t>
            </a:r>
          </a:p>
          <a:p>
            <a:pPr defTabSz="609608" eaLnBrk="1" hangingPunct="1">
              <a:lnSpc>
                <a:spcPts val="2950"/>
              </a:lnSpc>
              <a:spcAft>
                <a:spcPts val="400"/>
              </a:spcAft>
            </a:pP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2) </a:t>
            </a:r>
          </a:p>
          <a:p>
            <a:pPr defTabSz="609608" eaLnBrk="1" hangingPunct="1">
              <a:lnSpc>
                <a:spcPts val="2950"/>
              </a:lnSpc>
              <a:spcAft>
                <a:spcPts val="200"/>
              </a:spcAft>
            </a:pP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defTabSz="609608" eaLnBrk="1" hangingPunct="1">
              <a:lnSpc>
                <a:spcPts val="2950"/>
              </a:lnSpc>
              <a:spcAft>
                <a:spcPts val="200"/>
              </a:spcAft>
            </a:pP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3)</a:t>
            </a:r>
          </a:p>
          <a:p>
            <a:pPr defTabSz="609608" eaLnBrk="1" hangingPunct="1">
              <a:lnSpc>
                <a:spcPts val="2950"/>
              </a:lnSpc>
              <a:spcAft>
                <a:spcPts val="267"/>
              </a:spcAft>
            </a:pP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4)</a:t>
            </a:r>
          </a:p>
          <a:p>
            <a:pPr defTabSz="609608" eaLnBrk="1" hangingPunct="1">
              <a:lnSpc>
                <a:spcPts val="2950"/>
              </a:lnSpc>
              <a:spcAft>
                <a:spcPts val="267"/>
              </a:spcAft>
            </a:pP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defTabSz="609608" eaLnBrk="1" hangingPunct="1">
              <a:lnSpc>
                <a:spcPts val="295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5)</a:t>
            </a:r>
          </a:p>
          <a:p>
            <a:pPr defTabSz="609608" eaLnBrk="1" hangingPunct="1">
              <a:lnSpc>
                <a:spcPts val="295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6)</a:t>
            </a:r>
          </a:p>
          <a:p>
            <a:pPr defTabSz="609608" eaLnBrk="1" hangingPunct="1">
              <a:lnSpc>
                <a:spcPts val="295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7)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-26547" y="-914400"/>
            <a:ext cx="9170545" cy="914400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-26548" y="5143499"/>
            <a:ext cx="9170545" cy="914400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2"/>
          <p:cNvSpPr/>
          <p:nvPr/>
        </p:nvSpPr>
        <p:spPr bwMode="auto">
          <a:xfrm>
            <a:off x="6045201" y="4756150"/>
            <a:ext cx="1955800" cy="1121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6" name="Picture 2" descr="Image result for image doctors talking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7" b="15510"/>
          <a:stretch/>
        </p:blipFill>
        <p:spPr bwMode="auto">
          <a:xfrm>
            <a:off x="762001" y="-42824"/>
            <a:ext cx="7543800" cy="519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590550"/>
            <a:ext cx="3731871" cy="367023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3067"/>
              </a:lnSpc>
            </a:pPr>
            <a:r>
              <a:rPr lang="en-US" sz="3100" dirty="0">
                <a:latin typeface="Arial Narrow" panose="020B0606020202030204" pitchFamily="34" charset="0"/>
              </a:rPr>
              <a:t>Managing health information security</a:t>
            </a:r>
          </a:p>
          <a:p>
            <a:pPr algn="ctr">
              <a:lnSpc>
                <a:spcPts val="3067"/>
              </a:lnSpc>
              <a:tabLst>
                <a:tab pos="968375" algn="l"/>
              </a:tabLst>
            </a:pPr>
            <a:r>
              <a:rPr lang="en-US" sz="3100" dirty="0">
                <a:latin typeface="Arial Narrow" panose="020B0606020202030204" pitchFamily="34" charset="0"/>
              </a:rPr>
              <a:t>goes beyond IT                     to </a:t>
            </a:r>
            <a:r>
              <a:rPr lang="en-US" sz="3100" spc="27" dirty="0">
                <a:solidFill>
                  <a:srgbClr val="FF0000"/>
                </a:solidFill>
                <a:latin typeface="Arial Narrow" panose="020B0606020202030204" pitchFamily="34" charset="0"/>
              </a:rPr>
              <a:t>INFORMATION</a:t>
            </a:r>
            <a:r>
              <a:rPr lang="en-US" sz="31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3100" spc="20" dirty="0">
                <a:solidFill>
                  <a:srgbClr val="FF0000"/>
                </a:solidFill>
                <a:latin typeface="Arial Narrow" panose="020B0606020202030204" pitchFamily="34" charset="0"/>
              </a:rPr>
              <a:t>GOVERNANCE</a:t>
            </a:r>
            <a:r>
              <a:rPr lang="en-US" sz="3100" dirty="0">
                <a:latin typeface="Arial Narrow" panose="020B0606020202030204" pitchFamily="34" charset="0"/>
              </a:rPr>
              <a:t>, </a:t>
            </a:r>
            <a:r>
              <a:rPr lang="en-US" sz="3100" dirty="0" smtClean="0">
                <a:latin typeface="Arial Narrow" panose="020B0606020202030204" pitchFamily="34" charset="0"/>
              </a:rPr>
              <a:t>  which shifts the</a:t>
            </a:r>
            <a:r>
              <a:rPr lang="en-US" sz="3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.. </a:t>
            </a:r>
            <a:r>
              <a:rPr lang="en-US" sz="3100" dirty="0" smtClean="0">
                <a:latin typeface="Arial Narrow" panose="020B0606020202030204" pitchFamily="34" charset="0"/>
              </a:rPr>
              <a:t>        </a:t>
            </a:r>
            <a:r>
              <a:rPr lang="en-US" sz="3100" spc="-210" dirty="0" smtClean="0">
                <a:latin typeface="Arial Narrow" panose="020B0606020202030204" pitchFamily="34" charset="0"/>
              </a:rPr>
              <a:t>focus from technology</a:t>
            </a:r>
            <a:r>
              <a:rPr lang="en-US" sz="3100" spc="-18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..</a:t>
            </a:r>
            <a:r>
              <a:rPr lang="en-US" sz="3100" spc="-180" dirty="0" smtClean="0">
                <a:latin typeface="Arial Narrow" panose="020B0606020202030204" pitchFamily="34" charset="0"/>
              </a:rPr>
              <a:t>   </a:t>
            </a:r>
            <a:r>
              <a:rPr lang="en-US" sz="3100" spc="-140" dirty="0" smtClean="0">
                <a:latin typeface="Arial Narrow" panose="020B0606020202030204" pitchFamily="34" charset="0"/>
              </a:rPr>
              <a:t>    </a:t>
            </a:r>
            <a:r>
              <a:rPr lang="en-US" sz="3100" dirty="0" smtClean="0">
                <a:latin typeface="Arial Narrow" panose="020B0606020202030204" pitchFamily="34" charset="0"/>
              </a:rPr>
              <a:t>to </a:t>
            </a:r>
            <a:r>
              <a:rPr lang="en-US" sz="3100" dirty="0">
                <a:latin typeface="Arial Narrow" panose="020B0606020202030204" pitchFamily="34" charset="0"/>
              </a:rPr>
              <a:t>people, </a:t>
            </a:r>
            <a:r>
              <a:rPr lang="en-US" sz="3100" dirty="0" smtClean="0">
                <a:latin typeface="Arial Narrow" panose="020B0606020202030204" pitchFamily="34" charset="0"/>
              </a:rPr>
              <a:t>processes</a:t>
            </a:r>
            <a:r>
              <a:rPr lang="en-US" sz="3100" dirty="0">
                <a:latin typeface="Arial Narrow" panose="020B0606020202030204" pitchFamily="34" charset="0"/>
              </a:rPr>
              <a:t>, </a:t>
            </a:r>
          </a:p>
          <a:p>
            <a:pPr algn="ctr">
              <a:lnSpc>
                <a:spcPts val="3067"/>
              </a:lnSpc>
            </a:pPr>
            <a:r>
              <a:rPr lang="en-US" sz="3100" dirty="0">
                <a:latin typeface="Arial Narrow" panose="020B0606020202030204" pitchFamily="34" charset="0"/>
              </a:rPr>
              <a:t>and policies</a:t>
            </a:r>
            <a:r>
              <a:rPr lang="en-US" sz="31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1537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70" y="0"/>
            <a:ext cx="9144743" cy="5143500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293" t="33458" r="46934" b="39331"/>
          <a:stretch/>
        </p:blipFill>
        <p:spPr>
          <a:xfrm>
            <a:off x="58190" y="233266"/>
            <a:ext cx="8942752" cy="41062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61614" y="1914147"/>
            <a:ext cx="382385" cy="2965424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189" y="0"/>
            <a:ext cx="9094123" cy="631767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22525" y="403169"/>
            <a:ext cx="1429788" cy="592366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42233" y="1438103"/>
            <a:ext cx="143577" cy="631767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52806" y="1259463"/>
            <a:ext cx="143577" cy="631767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8610213">
            <a:off x="8973114" y="1159415"/>
            <a:ext cx="143577" cy="135640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17745" y="1540029"/>
            <a:ext cx="4449123" cy="438539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 didn’t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ake the </a:t>
            </a:r>
            <a:r>
              <a:rPr lang="en-US" sz="2800" b="1" i="1" dirty="0" smtClean="0">
                <a:solidFill>
                  <a:srgbClr val="FFC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bait!</a:t>
            </a:r>
            <a:endParaRPr lang="en-US" sz="2800" b="1" i="1" dirty="0">
              <a:solidFill>
                <a:srgbClr val="FFC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1148" y="233267"/>
            <a:ext cx="7288696" cy="1066726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CONGRATULATIONS</a:t>
            </a:r>
            <a:r>
              <a:rPr lang="en-US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67745" y="2113445"/>
            <a:ext cx="6183825" cy="2566827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2500" b="1" spc="-60" dirty="0" smtClean="0">
                <a:latin typeface="Arial" panose="020B0604020202020204" pitchFamily="34" charset="0"/>
                <a:cs typeface="Arial" panose="020B0604020202020204" pitchFamily="34" charset="0"/>
              </a:rPr>
              <a:t>You have successfully recognized</a:t>
            </a:r>
          </a:p>
          <a:p>
            <a:pPr algn="ctr">
              <a:lnSpc>
                <a:spcPts val="3100"/>
              </a:lnSpc>
            </a:pPr>
            <a:r>
              <a:rPr lang="en-US" sz="2500" b="1" spc="-60" dirty="0" smtClean="0">
                <a:latin typeface="Arial" panose="020B0604020202020204" pitchFamily="34" charset="0"/>
                <a:cs typeface="Arial" panose="020B0604020202020204" pitchFamily="34" charset="0"/>
              </a:rPr>
              <a:t>a phishing test message. Your ability</a:t>
            </a:r>
          </a:p>
          <a:p>
            <a:pPr algn="ctr">
              <a:lnSpc>
                <a:spcPts val="3100"/>
              </a:lnSpc>
            </a:pPr>
            <a:r>
              <a:rPr lang="en-US" sz="2500" b="1" spc="-60" dirty="0" smtClean="0">
                <a:latin typeface="Arial" panose="020B0604020202020204" pitchFamily="34" charset="0"/>
                <a:cs typeface="Arial" panose="020B0604020202020204" pitchFamily="34" charset="0"/>
              </a:rPr>
              <a:t>to identify suspicious messages will</a:t>
            </a:r>
          </a:p>
          <a:p>
            <a:pPr algn="ctr">
              <a:lnSpc>
                <a:spcPts val="3100"/>
              </a:lnSpc>
            </a:pPr>
            <a:r>
              <a:rPr lang="en-US" sz="2500" b="1" spc="-90" dirty="0" smtClean="0">
                <a:latin typeface="Arial" panose="020B0604020202020204" pitchFamily="34" charset="0"/>
                <a:cs typeface="Arial" panose="020B0604020202020204" pitchFamily="34" charset="0"/>
              </a:rPr>
              <a:t>help protect our patients, organization, </a:t>
            </a:r>
          </a:p>
          <a:p>
            <a:pPr algn="ctr">
              <a:lnSpc>
                <a:spcPts val="3100"/>
              </a:lnSpc>
            </a:pPr>
            <a:r>
              <a:rPr lang="en-US" sz="2500" b="1" spc="-60" dirty="0" smtClean="0">
                <a:latin typeface="Arial" panose="020B0604020202020204" pitchFamily="34" charset="0"/>
                <a:cs typeface="Arial" panose="020B0604020202020204" pitchFamily="34" charset="0"/>
              </a:rPr>
              <a:t>and your own information.  </a:t>
            </a:r>
            <a:endParaRPr lang="en-US" sz="2500" b="1" spc="-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8382654" y="1015122"/>
            <a:ext cx="667445" cy="963283"/>
          </a:xfrm>
          <a:custGeom>
            <a:avLst/>
            <a:gdLst>
              <a:gd name="connsiteX0" fmla="*/ 667385 w 667445"/>
              <a:gd name="connsiteY0" fmla="*/ 6989 h 963283"/>
              <a:gd name="connsiteX1" fmla="*/ 655926 w 667445"/>
              <a:gd name="connsiteY1" fmla="*/ 114 h 963283"/>
              <a:gd name="connsiteX2" fmla="*/ 649051 w 667445"/>
              <a:gd name="connsiteY2" fmla="*/ 2406 h 963283"/>
              <a:gd name="connsiteX3" fmla="*/ 642176 w 667445"/>
              <a:gd name="connsiteY3" fmla="*/ 6989 h 963283"/>
              <a:gd name="connsiteX4" fmla="*/ 633009 w 667445"/>
              <a:gd name="connsiteY4" fmla="*/ 16156 h 963283"/>
              <a:gd name="connsiteX5" fmla="*/ 626134 w 667445"/>
              <a:gd name="connsiteY5" fmla="*/ 18448 h 963283"/>
              <a:gd name="connsiteX6" fmla="*/ 607800 w 667445"/>
              <a:gd name="connsiteY6" fmla="*/ 32198 h 963283"/>
              <a:gd name="connsiteX7" fmla="*/ 603217 w 667445"/>
              <a:gd name="connsiteY7" fmla="*/ 48240 h 963283"/>
              <a:gd name="connsiteX8" fmla="*/ 596341 w 667445"/>
              <a:gd name="connsiteY8" fmla="*/ 50532 h 963283"/>
              <a:gd name="connsiteX9" fmla="*/ 587175 w 667445"/>
              <a:gd name="connsiteY9" fmla="*/ 71158 h 963283"/>
              <a:gd name="connsiteX10" fmla="*/ 582591 w 667445"/>
              <a:gd name="connsiteY10" fmla="*/ 80325 h 963283"/>
              <a:gd name="connsiteX11" fmla="*/ 580299 w 667445"/>
              <a:gd name="connsiteY11" fmla="*/ 87200 h 963283"/>
              <a:gd name="connsiteX12" fmla="*/ 573424 w 667445"/>
              <a:gd name="connsiteY12" fmla="*/ 91783 h 963283"/>
              <a:gd name="connsiteX13" fmla="*/ 564257 w 667445"/>
              <a:gd name="connsiteY13" fmla="*/ 116992 h 963283"/>
              <a:gd name="connsiteX14" fmla="*/ 561966 w 667445"/>
              <a:gd name="connsiteY14" fmla="*/ 123867 h 963283"/>
              <a:gd name="connsiteX15" fmla="*/ 555090 w 667445"/>
              <a:gd name="connsiteY15" fmla="*/ 133034 h 963283"/>
              <a:gd name="connsiteX16" fmla="*/ 552799 w 667445"/>
              <a:gd name="connsiteY16" fmla="*/ 142201 h 963283"/>
              <a:gd name="connsiteX17" fmla="*/ 550507 w 667445"/>
              <a:gd name="connsiteY17" fmla="*/ 149076 h 963283"/>
              <a:gd name="connsiteX18" fmla="*/ 548215 w 667445"/>
              <a:gd name="connsiteY18" fmla="*/ 169702 h 963283"/>
              <a:gd name="connsiteX19" fmla="*/ 545923 w 667445"/>
              <a:gd name="connsiteY19" fmla="*/ 188036 h 963283"/>
              <a:gd name="connsiteX20" fmla="*/ 543632 w 667445"/>
              <a:gd name="connsiteY20" fmla="*/ 197203 h 963283"/>
              <a:gd name="connsiteX21" fmla="*/ 539048 w 667445"/>
              <a:gd name="connsiteY21" fmla="*/ 220120 h 963283"/>
              <a:gd name="connsiteX22" fmla="*/ 536757 w 667445"/>
              <a:gd name="connsiteY22" fmla="*/ 316373 h 963283"/>
              <a:gd name="connsiteX23" fmla="*/ 532173 w 667445"/>
              <a:gd name="connsiteY23" fmla="*/ 325540 h 963283"/>
              <a:gd name="connsiteX24" fmla="*/ 527590 w 667445"/>
              <a:gd name="connsiteY24" fmla="*/ 336998 h 963283"/>
              <a:gd name="connsiteX25" fmla="*/ 516131 w 667445"/>
              <a:gd name="connsiteY25" fmla="*/ 350749 h 963283"/>
              <a:gd name="connsiteX26" fmla="*/ 511548 w 667445"/>
              <a:gd name="connsiteY26" fmla="*/ 364499 h 963283"/>
              <a:gd name="connsiteX27" fmla="*/ 506964 w 667445"/>
              <a:gd name="connsiteY27" fmla="*/ 392000 h 963283"/>
              <a:gd name="connsiteX28" fmla="*/ 497797 w 667445"/>
              <a:gd name="connsiteY28" fmla="*/ 412625 h 963283"/>
              <a:gd name="connsiteX29" fmla="*/ 493214 w 667445"/>
              <a:gd name="connsiteY29" fmla="*/ 437834 h 963283"/>
              <a:gd name="connsiteX30" fmla="*/ 490922 w 667445"/>
              <a:gd name="connsiteY30" fmla="*/ 449293 h 963283"/>
              <a:gd name="connsiteX31" fmla="*/ 488630 w 667445"/>
              <a:gd name="connsiteY31" fmla="*/ 472210 h 963283"/>
              <a:gd name="connsiteX32" fmla="*/ 481755 w 667445"/>
              <a:gd name="connsiteY32" fmla="*/ 506586 h 963283"/>
              <a:gd name="connsiteX33" fmla="*/ 477172 w 667445"/>
              <a:gd name="connsiteY33" fmla="*/ 520337 h 963283"/>
              <a:gd name="connsiteX34" fmla="*/ 472588 w 667445"/>
              <a:gd name="connsiteY34" fmla="*/ 543254 h 963283"/>
              <a:gd name="connsiteX35" fmla="*/ 470296 w 667445"/>
              <a:gd name="connsiteY35" fmla="*/ 554713 h 963283"/>
              <a:gd name="connsiteX36" fmla="*/ 465713 w 667445"/>
              <a:gd name="connsiteY36" fmla="*/ 570755 h 963283"/>
              <a:gd name="connsiteX37" fmla="*/ 461129 w 667445"/>
              <a:gd name="connsiteY37" fmla="*/ 586797 h 963283"/>
              <a:gd name="connsiteX38" fmla="*/ 456546 w 667445"/>
              <a:gd name="connsiteY38" fmla="*/ 593672 h 963283"/>
              <a:gd name="connsiteX39" fmla="*/ 451963 w 667445"/>
              <a:gd name="connsiteY39" fmla="*/ 612006 h 963283"/>
              <a:gd name="connsiteX40" fmla="*/ 445087 w 667445"/>
              <a:gd name="connsiteY40" fmla="*/ 637215 h 963283"/>
              <a:gd name="connsiteX41" fmla="*/ 440504 w 667445"/>
              <a:gd name="connsiteY41" fmla="*/ 646382 h 963283"/>
              <a:gd name="connsiteX42" fmla="*/ 438212 w 667445"/>
              <a:gd name="connsiteY42" fmla="*/ 653257 h 963283"/>
              <a:gd name="connsiteX43" fmla="*/ 431337 w 667445"/>
              <a:gd name="connsiteY43" fmla="*/ 660132 h 963283"/>
              <a:gd name="connsiteX44" fmla="*/ 429045 w 667445"/>
              <a:gd name="connsiteY44" fmla="*/ 669299 h 963283"/>
              <a:gd name="connsiteX45" fmla="*/ 419878 w 667445"/>
              <a:gd name="connsiteY45" fmla="*/ 680758 h 963283"/>
              <a:gd name="connsiteX46" fmla="*/ 410711 w 667445"/>
              <a:gd name="connsiteY46" fmla="*/ 694508 h 963283"/>
              <a:gd name="connsiteX47" fmla="*/ 403836 w 667445"/>
              <a:gd name="connsiteY47" fmla="*/ 699092 h 963283"/>
              <a:gd name="connsiteX48" fmla="*/ 383211 w 667445"/>
              <a:gd name="connsiteY48" fmla="*/ 715134 h 963283"/>
              <a:gd name="connsiteX49" fmla="*/ 374044 w 667445"/>
              <a:gd name="connsiteY49" fmla="*/ 722009 h 963283"/>
              <a:gd name="connsiteX50" fmla="*/ 364877 w 667445"/>
              <a:gd name="connsiteY50" fmla="*/ 735759 h 963283"/>
              <a:gd name="connsiteX51" fmla="*/ 353418 w 667445"/>
              <a:gd name="connsiteY51" fmla="*/ 742634 h 963283"/>
              <a:gd name="connsiteX52" fmla="*/ 337376 w 667445"/>
              <a:gd name="connsiteY52" fmla="*/ 760968 h 963283"/>
              <a:gd name="connsiteX53" fmla="*/ 330501 w 667445"/>
              <a:gd name="connsiteY53" fmla="*/ 763260 h 963283"/>
              <a:gd name="connsiteX54" fmla="*/ 325917 w 667445"/>
              <a:gd name="connsiteY54" fmla="*/ 772427 h 963283"/>
              <a:gd name="connsiteX55" fmla="*/ 312167 w 667445"/>
              <a:gd name="connsiteY55" fmla="*/ 777010 h 963283"/>
              <a:gd name="connsiteX56" fmla="*/ 293833 w 667445"/>
              <a:gd name="connsiteY56" fmla="*/ 783886 h 963283"/>
              <a:gd name="connsiteX57" fmla="*/ 284666 w 667445"/>
              <a:gd name="connsiteY57" fmla="*/ 788469 h 963283"/>
              <a:gd name="connsiteX58" fmla="*/ 273208 w 667445"/>
              <a:gd name="connsiteY58" fmla="*/ 793052 h 963283"/>
              <a:gd name="connsiteX59" fmla="*/ 245707 w 667445"/>
              <a:gd name="connsiteY59" fmla="*/ 799928 h 963283"/>
              <a:gd name="connsiteX60" fmla="*/ 234248 w 667445"/>
              <a:gd name="connsiteY60" fmla="*/ 804511 h 963283"/>
              <a:gd name="connsiteX61" fmla="*/ 227373 w 667445"/>
              <a:gd name="connsiteY61" fmla="*/ 809095 h 963283"/>
              <a:gd name="connsiteX62" fmla="*/ 209039 w 667445"/>
              <a:gd name="connsiteY62" fmla="*/ 811386 h 963283"/>
              <a:gd name="connsiteX63" fmla="*/ 204456 w 667445"/>
              <a:gd name="connsiteY63" fmla="*/ 815970 h 963283"/>
              <a:gd name="connsiteX64" fmla="*/ 176955 w 667445"/>
              <a:gd name="connsiteY64" fmla="*/ 820553 h 963283"/>
              <a:gd name="connsiteX65" fmla="*/ 163205 w 667445"/>
              <a:gd name="connsiteY65" fmla="*/ 822845 h 963283"/>
              <a:gd name="connsiteX66" fmla="*/ 82994 w 667445"/>
              <a:gd name="connsiteY66" fmla="*/ 829720 h 963283"/>
              <a:gd name="connsiteX67" fmla="*/ 46326 w 667445"/>
              <a:gd name="connsiteY67" fmla="*/ 832012 h 963283"/>
              <a:gd name="connsiteX68" fmla="*/ 23409 w 667445"/>
              <a:gd name="connsiteY68" fmla="*/ 836595 h 963283"/>
              <a:gd name="connsiteX69" fmla="*/ 7367 w 667445"/>
              <a:gd name="connsiteY69" fmla="*/ 843470 h 963283"/>
              <a:gd name="connsiteX70" fmla="*/ 492 w 667445"/>
              <a:gd name="connsiteY70" fmla="*/ 848054 h 963283"/>
              <a:gd name="connsiteX71" fmla="*/ 5075 w 667445"/>
              <a:gd name="connsiteY71" fmla="*/ 889305 h 963283"/>
              <a:gd name="connsiteX72" fmla="*/ 9659 w 667445"/>
              <a:gd name="connsiteY72" fmla="*/ 898472 h 963283"/>
              <a:gd name="connsiteX73" fmla="*/ 16534 w 667445"/>
              <a:gd name="connsiteY73" fmla="*/ 903055 h 963283"/>
              <a:gd name="connsiteX74" fmla="*/ 30284 w 667445"/>
              <a:gd name="connsiteY74" fmla="*/ 916806 h 963283"/>
              <a:gd name="connsiteX75" fmla="*/ 37160 w 667445"/>
              <a:gd name="connsiteY75" fmla="*/ 921389 h 963283"/>
              <a:gd name="connsiteX76" fmla="*/ 41743 w 667445"/>
              <a:gd name="connsiteY76" fmla="*/ 925973 h 963283"/>
              <a:gd name="connsiteX77" fmla="*/ 73827 w 667445"/>
              <a:gd name="connsiteY77" fmla="*/ 939723 h 963283"/>
              <a:gd name="connsiteX78" fmla="*/ 89869 w 667445"/>
              <a:gd name="connsiteY78" fmla="*/ 942015 h 963283"/>
              <a:gd name="connsiteX79" fmla="*/ 110495 w 667445"/>
              <a:gd name="connsiteY79" fmla="*/ 944307 h 963283"/>
              <a:gd name="connsiteX80" fmla="*/ 121954 w 667445"/>
              <a:gd name="connsiteY80" fmla="*/ 946598 h 963283"/>
              <a:gd name="connsiteX81" fmla="*/ 142579 w 667445"/>
              <a:gd name="connsiteY81" fmla="*/ 948890 h 963283"/>
              <a:gd name="connsiteX82" fmla="*/ 257166 w 667445"/>
              <a:gd name="connsiteY82" fmla="*/ 951182 h 963283"/>
              <a:gd name="connsiteX83" fmla="*/ 316751 w 667445"/>
              <a:gd name="connsiteY83" fmla="*/ 946598 h 963283"/>
              <a:gd name="connsiteX84" fmla="*/ 353418 w 667445"/>
              <a:gd name="connsiteY84" fmla="*/ 939723 h 963283"/>
              <a:gd name="connsiteX85" fmla="*/ 378627 w 667445"/>
              <a:gd name="connsiteY85" fmla="*/ 932848 h 963283"/>
              <a:gd name="connsiteX86" fmla="*/ 396961 w 667445"/>
              <a:gd name="connsiteY86" fmla="*/ 921389 h 963283"/>
              <a:gd name="connsiteX87" fmla="*/ 424462 w 667445"/>
              <a:gd name="connsiteY87" fmla="*/ 909931 h 963283"/>
              <a:gd name="connsiteX88" fmla="*/ 445087 w 667445"/>
              <a:gd name="connsiteY88" fmla="*/ 882430 h 963283"/>
              <a:gd name="connsiteX89" fmla="*/ 449671 w 667445"/>
              <a:gd name="connsiteY89" fmla="*/ 877846 h 963283"/>
              <a:gd name="connsiteX90" fmla="*/ 456546 w 667445"/>
              <a:gd name="connsiteY90" fmla="*/ 873263 h 963283"/>
              <a:gd name="connsiteX91" fmla="*/ 463421 w 667445"/>
              <a:gd name="connsiteY91" fmla="*/ 857221 h 963283"/>
              <a:gd name="connsiteX92" fmla="*/ 470296 w 667445"/>
              <a:gd name="connsiteY92" fmla="*/ 850346 h 963283"/>
              <a:gd name="connsiteX93" fmla="*/ 488630 w 667445"/>
              <a:gd name="connsiteY93" fmla="*/ 815970 h 963283"/>
              <a:gd name="connsiteX94" fmla="*/ 495505 w 667445"/>
              <a:gd name="connsiteY94" fmla="*/ 799928 h 963283"/>
              <a:gd name="connsiteX95" fmla="*/ 504672 w 667445"/>
              <a:gd name="connsiteY95" fmla="*/ 781594 h 963283"/>
              <a:gd name="connsiteX96" fmla="*/ 506964 w 667445"/>
              <a:gd name="connsiteY96" fmla="*/ 767843 h 963283"/>
              <a:gd name="connsiteX97" fmla="*/ 511548 w 667445"/>
              <a:gd name="connsiteY97" fmla="*/ 749510 h 963283"/>
              <a:gd name="connsiteX98" fmla="*/ 513839 w 667445"/>
              <a:gd name="connsiteY98" fmla="*/ 733467 h 963283"/>
              <a:gd name="connsiteX99" fmla="*/ 523006 w 667445"/>
              <a:gd name="connsiteY99" fmla="*/ 712842 h 963283"/>
              <a:gd name="connsiteX100" fmla="*/ 525298 w 667445"/>
              <a:gd name="connsiteY100" fmla="*/ 705967 h 963283"/>
              <a:gd name="connsiteX101" fmla="*/ 529881 w 667445"/>
              <a:gd name="connsiteY101" fmla="*/ 685341 h 963283"/>
              <a:gd name="connsiteX102" fmla="*/ 532173 w 667445"/>
              <a:gd name="connsiteY102" fmla="*/ 678466 h 963283"/>
              <a:gd name="connsiteX103" fmla="*/ 534465 w 667445"/>
              <a:gd name="connsiteY103" fmla="*/ 664716 h 963283"/>
              <a:gd name="connsiteX104" fmla="*/ 539048 w 667445"/>
              <a:gd name="connsiteY104" fmla="*/ 655549 h 963283"/>
              <a:gd name="connsiteX105" fmla="*/ 543632 w 667445"/>
              <a:gd name="connsiteY105" fmla="*/ 632631 h 963283"/>
              <a:gd name="connsiteX106" fmla="*/ 545923 w 667445"/>
              <a:gd name="connsiteY106" fmla="*/ 609714 h 963283"/>
              <a:gd name="connsiteX107" fmla="*/ 552799 w 667445"/>
              <a:gd name="connsiteY107" fmla="*/ 579922 h 963283"/>
              <a:gd name="connsiteX108" fmla="*/ 555090 w 667445"/>
              <a:gd name="connsiteY108" fmla="*/ 563880 h 963283"/>
              <a:gd name="connsiteX109" fmla="*/ 559674 w 667445"/>
              <a:gd name="connsiteY109" fmla="*/ 554713 h 963283"/>
              <a:gd name="connsiteX110" fmla="*/ 561966 w 667445"/>
              <a:gd name="connsiteY110" fmla="*/ 538670 h 963283"/>
              <a:gd name="connsiteX111" fmla="*/ 566549 w 667445"/>
              <a:gd name="connsiteY111" fmla="*/ 529504 h 963283"/>
              <a:gd name="connsiteX112" fmla="*/ 568841 w 667445"/>
              <a:gd name="connsiteY112" fmla="*/ 520337 h 963283"/>
              <a:gd name="connsiteX113" fmla="*/ 571132 w 667445"/>
              <a:gd name="connsiteY113" fmla="*/ 513461 h 963283"/>
              <a:gd name="connsiteX114" fmla="*/ 575716 w 667445"/>
              <a:gd name="connsiteY114" fmla="*/ 472210 h 963283"/>
              <a:gd name="connsiteX115" fmla="*/ 578008 w 667445"/>
              <a:gd name="connsiteY115" fmla="*/ 453876 h 963283"/>
              <a:gd name="connsiteX116" fmla="*/ 580299 w 667445"/>
              <a:gd name="connsiteY116" fmla="*/ 421792 h 963283"/>
              <a:gd name="connsiteX117" fmla="*/ 584883 w 667445"/>
              <a:gd name="connsiteY117" fmla="*/ 392000 h 963283"/>
              <a:gd name="connsiteX118" fmla="*/ 589466 w 667445"/>
              <a:gd name="connsiteY118" fmla="*/ 364499 h 963283"/>
              <a:gd name="connsiteX119" fmla="*/ 591758 w 667445"/>
              <a:gd name="connsiteY119" fmla="*/ 357624 h 963283"/>
              <a:gd name="connsiteX120" fmla="*/ 594050 w 667445"/>
              <a:gd name="connsiteY120" fmla="*/ 346165 h 963283"/>
              <a:gd name="connsiteX121" fmla="*/ 600925 w 667445"/>
              <a:gd name="connsiteY121" fmla="*/ 311789 h 963283"/>
              <a:gd name="connsiteX122" fmla="*/ 603217 w 667445"/>
              <a:gd name="connsiteY122" fmla="*/ 295747 h 963283"/>
              <a:gd name="connsiteX123" fmla="*/ 605508 w 667445"/>
              <a:gd name="connsiteY123" fmla="*/ 286580 h 963283"/>
              <a:gd name="connsiteX124" fmla="*/ 607800 w 667445"/>
              <a:gd name="connsiteY124" fmla="*/ 268246 h 963283"/>
              <a:gd name="connsiteX125" fmla="*/ 614675 w 667445"/>
              <a:gd name="connsiteY125" fmla="*/ 208661 h 963283"/>
              <a:gd name="connsiteX126" fmla="*/ 616967 w 667445"/>
              <a:gd name="connsiteY126" fmla="*/ 190328 h 963283"/>
              <a:gd name="connsiteX127" fmla="*/ 619259 w 667445"/>
              <a:gd name="connsiteY127" fmla="*/ 174286 h 963283"/>
              <a:gd name="connsiteX128" fmla="*/ 621551 w 667445"/>
              <a:gd name="connsiteY128" fmla="*/ 146785 h 963283"/>
              <a:gd name="connsiteX129" fmla="*/ 626134 w 667445"/>
              <a:gd name="connsiteY129" fmla="*/ 119284 h 963283"/>
              <a:gd name="connsiteX130" fmla="*/ 630717 w 667445"/>
              <a:gd name="connsiteY130" fmla="*/ 84908 h 963283"/>
              <a:gd name="connsiteX131" fmla="*/ 633009 w 667445"/>
              <a:gd name="connsiteY131" fmla="*/ 78033 h 963283"/>
              <a:gd name="connsiteX132" fmla="*/ 635301 w 667445"/>
              <a:gd name="connsiteY132" fmla="*/ 55116 h 963283"/>
              <a:gd name="connsiteX133" fmla="*/ 646760 w 667445"/>
              <a:gd name="connsiteY133" fmla="*/ 34490 h 963283"/>
              <a:gd name="connsiteX134" fmla="*/ 653635 w 667445"/>
              <a:gd name="connsiteY134" fmla="*/ 29907 h 963283"/>
              <a:gd name="connsiteX135" fmla="*/ 660510 w 667445"/>
              <a:gd name="connsiteY135" fmla="*/ 11573 h 963283"/>
              <a:gd name="connsiteX136" fmla="*/ 667385 w 667445"/>
              <a:gd name="connsiteY136" fmla="*/ 6989 h 96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67445" h="963283">
                <a:moveTo>
                  <a:pt x="667385" y="6989"/>
                </a:moveTo>
                <a:cubicBezTo>
                  <a:pt x="666621" y="5079"/>
                  <a:pt x="660247" y="1194"/>
                  <a:pt x="655926" y="114"/>
                </a:cubicBezTo>
                <a:cubicBezTo>
                  <a:pt x="653582" y="-472"/>
                  <a:pt x="651212" y="1326"/>
                  <a:pt x="649051" y="2406"/>
                </a:cubicBezTo>
                <a:cubicBezTo>
                  <a:pt x="646588" y="3638"/>
                  <a:pt x="644267" y="5197"/>
                  <a:pt x="642176" y="6989"/>
                </a:cubicBezTo>
                <a:cubicBezTo>
                  <a:pt x="638895" y="9801"/>
                  <a:pt x="637109" y="14789"/>
                  <a:pt x="633009" y="16156"/>
                </a:cubicBezTo>
                <a:lnTo>
                  <a:pt x="626134" y="18448"/>
                </a:lnTo>
                <a:cubicBezTo>
                  <a:pt x="612967" y="31615"/>
                  <a:pt x="619800" y="28199"/>
                  <a:pt x="607800" y="32198"/>
                </a:cubicBezTo>
                <a:cubicBezTo>
                  <a:pt x="607781" y="32274"/>
                  <a:pt x="604311" y="47146"/>
                  <a:pt x="603217" y="48240"/>
                </a:cubicBezTo>
                <a:cubicBezTo>
                  <a:pt x="601509" y="49948"/>
                  <a:pt x="598633" y="49768"/>
                  <a:pt x="596341" y="50532"/>
                </a:cubicBezTo>
                <a:cubicBezTo>
                  <a:pt x="588341" y="74535"/>
                  <a:pt x="595889" y="55908"/>
                  <a:pt x="587175" y="71158"/>
                </a:cubicBezTo>
                <a:cubicBezTo>
                  <a:pt x="585480" y="74124"/>
                  <a:pt x="583937" y="77185"/>
                  <a:pt x="582591" y="80325"/>
                </a:cubicBezTo>
                <a:cubicBezTo>
                  <a:pt x="581639" y="82545"/>
                  <a:pt x="581808" y="85314"/>
                  <a:pt x="580299" y="87200"/>
                </a:cubicBezTo>
                <a:cubicBezTo>
                  <a:pt x="578578" y="89351"/>
                  <a:pt x="575716" y="90255"/>
                  <a:pt x="573424" y="91783"/>
                </a:cubicBezTo>
                <a:cubicBezTo>
                  <a:pt x="569531" y="111247"/>
                  <a:pt x="573658" y="95838"/>
                  <a:pt x="564257" y="116992"/>
                </a:cubicBezTo>
                <a:cubicBezTo>
                  <a:pt x="563276" y="119199"/>
                  <a:pt x="563164" y="121770"/>
                  <a:pt x="561966" y="123867"/>
                </a:cubicBezTo>
                <a:cubicBezTo>
                  <a:pt x="560071" y="127183"/>
                  <a:pt x="557382" y="129978"/>
                  <a:pt x="555090" y="133034"/>
                </a:cubicBezTo>
                <a:cubicBezTo>
                  <a:pt x="554326" y="136090"/>
                  <a:pt x="553664" y="139173"/>
                  <a:pt x="552799" y="142201"/>
                </a:cubicBezTo>
                <a:cubicBezTo>
                  <a:pt x="552135" y="144524"/>
                  <a:pt x="550904" y="146693"/>
                  <a:pt x="550507" y="149076"/>
                </a:cubicBezTo>
                <a:cubicBezTo>
                  <a:pt x="549370" y="155900"/>
                  <a:pt x="549023" y="162832"/>
                  <a:pt x="548215" y="169702"/>
                </a:cubicBezTo>
                <a:cubicBezTo>
                  <a:pt x="547495" y="175819"/>
                  <a:pt x="546935" y="181961"/>
                  <a:pt x="545923" y="188036"/>
                </a:cubicBezTo>
                <a:cubicBezTo>
                  <a:pt x="545405" y="191143"/>
                  <a:pt x="544195" y="194104"/>
                  <a:pt x="543632" y="197203"/>
                </a:cubicBezTo>
                <a:cubicBezTo>
                  <a:pt x="539420" y="220370"/>
                  <a:pt x="543754" y="206004"/>
                  <a:pt x="539048" y="220120"/>
                </a:cubicBezTo>
                <a:cubicBezTo>
                  <a:pt x="538284" y="252204"/>
                  <a:pt x="538846" y="284348"/>
                  <a:pt x="536757" y="316373"/>
                </a:cubicBezTo>
                <a:cubicBezTo>
                  <a:pt x="536535" y="319782"/>
                  <a:pt x="533561" y="322418"/>
                  <a:pt x="532173" y="325540"/>
                </a:cubicBezTo>
                <a:cubicBezTo>
                  <a:pt x="530502" y="329299"/>
                  <a:pt x="529430" y="333319"/>
                  <a:pt x="527590" y="336998"/>
                </a:cubicBezTo>
                <a:cubicBezTo>
                  <a:pt x="524400" y="343377"/>
                  <a:pt x="521197" y="345683"/>
                  <a:pt x="516131" y="350749"/>
                </a:cubicBezTo>
                <a:cubicBezTo>
                  <a:pt x="514603" y="355332"/>
                  <a:pt x="512342" y="359734"/>
                  <a:pt x="511548" y="364499"/>
                </a:cubicBezTo>
                <a:cubicBezTo>
                  <a:pt x="510020" y="373666"/>
                  <a:pt x="509903" y="383184"/>
                  <a:pt x="506964" y="392000"/>
                </a:cubicBezTo>
                <a:cubicBezTo>
                  <a:pt x="499299" y="414993"/>
                  <a:pt x="513713" y="372836"/>
                  <a:pt x="497797" y="412625"/>
                </a:cubicBezTo>
                <a:cubicBezTo>
                  <a:pt x="495281" y="418914"/>
                  <a:pt x="494087" y="432597"/>
                  <a:pt x="493214" y="437834"/>
                </a:cubicBezTo>
                <a:cubicBezTo>
                  <a:pt x="492574" y="441676"/>
                  <a:pt x="491437" y="445432"/>
                  <a:pt x="490922" y="449293"/>
                </a:cubicBezTo>
                <a:cubicBezTo>
                  <a:pt x="489907" y="456903"/>
                  <a:pt x="489527" y="464585"/>
                  <a:pt x="488630" y="472210"/>
                </a:cubicBezTo>
                <a:cubicBezTo>
                  <a:pt x="487234" y="484073"/>
                  <a:pt x="485564" y="495158"/>
                  <a:pt x="481755" y="506586"/>
                </a:cubicBezTo>
                <a:cubicBezTo>
                  <a:pt x="480227" y="511170"/>
                  <a:pt x="478344" y="515650"/>
                  <a:pt x="477172" y="520337"/>
                </a:cubicBezTo>
                <a:cubicBezTo>
                  <a:pt x="475283" y="527895"/>
                  <a:pt x="474116" y="535615"/>
                  <a:pt x="472588" y="543254"/>
                </a:cubicBezTo>
                <a:cubicBezTo>
                  <a:pt x="471824" y="547074"/>
                  <a:pt x="471240" y="550934"/>
                  <a:pt x="470296" y="554713"/>
                </a:cubicBezTo>
                <a:cubicBezTo>
                  <a:pt x="463147" y="583318"/>
                  <a:pt x="472278" y="547781"/>
                  <a:pt x="465713" y="570755"/>
                </a:cubicBezTo>
                <a:cubicBezTo>
                  <a:pt x="464733" y="574184"/>
                  <a:pt x="462961" y="583132"/>
                  <a:pt x="461129" y="586797"/>
                </a:cubicBezTo>
                <a:cubicBezTo>
                  <a:pt x="459897" y="589260"/>
                  <a:pt x="458074" y="591380"/>
                  <a:pt x="456546" y="593672"/>
                </a:cubicBezTo>
                <a:cubicBezTo>
                  <a:pt x="450942" y="621688"/>
                  <a:pt x="457245" y="592637"/>
                  <a:pt x="451963" y="612006"/>
                </a:cubicBezTo>
                <a:cubicBezTo>
                  <a:pt x="451085" y="615227"/>
                  <a:pt x="447726" y="631058"/>
                  <a:pt x="445087" y="637215"/>
                </a:cubicBezTo>
                <a:cubicBezTo>
                  <a:pt x="443741" y="640355"/>
                  <a:pt x="441850" y="643242"/>
                  <a:pt x="440504" y="646382"/>
                </a:cubicBezTo>
                <a:cubicBezTo>
                  <a:pt x="439552" y="648602"/>
                  <a:pt x="439552" y="651247"/>
                  <a:pt x="438212" y="653257"/>
                </a:cubicBezTo>
                <a:cubicBezTo>
                  <a:pt x="436414" y="655954"/>
                  <a:pt x="433629" y="657840"/>
                  <a:pt x="431337" y="660132"/>
                </a:cubicBezTo>
                <a:cubicBezTo>
                  <a:pt x="430573" y="663188"/>
                  <a:pt x="430286" y="666404"/>
                  <a:pt x="429045" y="669299"/>
                </a:cubicBezTo>
                <a:cubicBezTo>
                  <a:pt x="425306" y="678023"/>
                  <a:pt x="424807" y="674187"/>
                  <a:pt x="419878" y="680758"/>
                </a:cubicBezTo>
                <a:cubicBezTo>
                  <a:pt x="416573" y="685165"/>
                  <a:pt x="415294" y="691452"/>
                  <a:pt x="410711" y="694508"/>
                </a:cubicBezTo>
                <a:cubicBezTo>
                  <a:pt x="408419" y="696036"/>
                  <a:pt x="405895" y="697262"/>
                  <a:pt x="403836" y="699092"/>
                </a:cubicBezTo>
                <a:cubicBezTo>
                  <a:pt x="385287" y="715581"/>
                  <a:pt x="397387" y="710408"/>
                  <a:pt x="383211" y="715134"/>
                </a:cubicBezTo>
                <a:cubicBezTo>
                  <a:pt x="380155" y="717426"/>
                  <a:pt x="376582" y="719154"/>
                  <a:pt x="374044" y="722009"/>
                </a:cubicBezTo>
                <a:cubicBezTo>
                  <a:pt x="370384" y="726126"/>
                  <a:pt x="369601" y="732925"/>
                  <a:pt x="364877" y="735759"/>
                </a:cubicBezTo>
                <a:lnTo>
                  <a:pt x="353418" y="742634"/>
                </a:lnTo>
                <a:cubicBezTo>
                  <a:pt x="349744" y="748146"/>
                  <a:pt x="343125" y="759051"/>
                  <a:pt x="337376" y="760968"/>
                </a:cubicBezTo>
                <a:lnTo>
                  <a:pt x="330501" y="763260"/>
                </a:lnTo>
                <a:cubicBezTo>
                  <a:pt x="328973" y="766316"/>
                  <a:pt x="328650" y="770377"/>
                  <a:pt x="325917" y="772427"/>
                </a:cubicBezTo>
                <a:cubicBezTo>
                  <a:pt x="322052" y="775326"/>
                  <a:pt x="316488" y="774849"/>
                  <a:pt x="312167" y="777010"/>
                </a:cubicBezTo>
                <a:cubicBezTo>
                  <a:pt x="286656" y="789767"/>
                  <a:pt x="318785" y="774529"/>
                  <a:pt x="293833" y="783886"/>
                </a:cubicBezTo>
                <a:cubicBezTo>
                  <a:pt x="290634" y="785085"/>
                  <a:pt x="287788" y="787082"/>
                  <a:pt x="284666" y="788469"/>
                </a:cubicBezTo>
                <a:cubicBezTo>
                  <a:pt x="280907" y="790140"/>
                  <a:pt x="277074" y="791646"/>
                  <a:pt x="273208" y="793052"/>
                </a:cubicBezTo>
                <a:cubicBezTo>
                  <a:pt x="257841" y="798640"/>
                  <a:pt x="261538" y="797289"/>
                  <a:pt x="245707" y="799928"/>
                </a:cubicBezTo>
                <a:cubicBezTo>
                  <a:pt x="241887" y="801456"/>
                  <a:pt x="237928" y="802671"/>
                  <a:pt x="234248" y="804511"/>
                </a:cubicBezTo>
                <a:cubicBezTo>
                  <a:pt x="231784" y="805743"/>
                  <a:pt x="230030" y="808370"/>
                  <a:pt x="227373" y="809095"/>
                </a:cubicBezTo>
                <a:cubicBezTo>
                  <a:pt x="221431" y="810715"/>
                  <a:pt x="215150" y="810622"/>
                  <a:pt x="209039" y="811386"/>
                </a:cubicBezTo>
                <a:cubicBezTo>
                  <a:pt x="207511" y="812914"/>
                  <a:pt x="206309" y="814858"/>
                  <a:pt x="204456" y="815970"/>
                </a:cubicBezTo>
                <a:cubicBezTo>
                  <a:pt x="198317" y="819653"/>
                  <a:pt x="179079" y="820270"/>
                  <a:pt x="176955" y="820553"/>
                </a:cubicBezTo>
                <a:cubicBezTo>
                  <a:pt x="172349" y="821167"/>
                  <a:pt x="167788" y="822081"/>
                  <a:pt x="163205" y="822845"/>
                </a:cubicBezTo>
                <a:cubicBezTo>
                  <a:pt x="140712" y="845333"/>
                  <a:pt x="161634" y="826510"/>
                  <a:pt x="82994" y="829720"/>
                </a:cubicBezTo>
                <a:cubicBezTo>
                  <a:pt x="70758" y="830219"/>
                  <a:pt x="58549" y="831248"/>
                  <a:pt x="46326" y="832012"/>
                </a:cubicBezTo>
                <a:cubicBezTo>
                  <a:pt x="43232" y="832528"/>
                  <a:pt x="27755" y="834732"/>
                  <a:pt x="23409" y="836595"/>
                </a:cubicBezTo>
                <a:cubicBezTo>
                  <a:pt x="1252" y="846091"/>
                  <a:pt x="33684" y="836893"/>
                  <a:pt x="7367" y="843470"/>
                </a:cubicBezTo>
                <a:cubicBezTo>
                  <a:pt x="5075" y="844998"/>
                  <a:pt x="814" y="845318"/>
                  <a:pt x="492" y="848054"/>
                </a:cubicBezTo>
                <a:cubicBezTo>
                  <a:pt x="-641" y="857682"/>
                  <a:pt x="-93" y="877247"/>
                  <a:pt x="5075" y="889305"/>
                </a:cubicBezTo>
                <a:cubicBezTo>
                  <a:pt x="6421" y="892445"/>
                  <a:pt x="7472" y="895848"/>
                  <a:pt x="9659" y="898472"/>
                </a:cubicBezTo>
                <a:cubicBezTo>
                  <a:pt x="11422" y="900588"/>
                  <a:pt x="14476" y="901225"/>
                  <a:pt x="16534" y="903055"/>
                </a:cubicBezTo>
                <a:cubicBezTo>
                  <a:pt x="21379" y="907362"/>
                  <a:pt x="25439" y="912500"/>
                  <a:pt x="30284" y="916806"/>
                </a:cubicBezTo>
                <a:cubicBezTo>
                  <a:pt x="32343" y="918636"/>
                  <a:pt x="35009" y="919668"/>
                  <a:pt x="37160" y="921389"/>
                </a:cubicBezTo>
                <a:cubicBezTo>
                  <a:pt x="38847" y="922739"/>
                  <a:pt x="39890" y="924861"/>
                  <a:pt x="41743" y="925973"/>
                </a:cubicBezTo>
                <a:cubicBezTo>
                  <a:pt x="47521" y="929440"/>
                  <a:pt x="65528" y="938537"/>
                  <a:pt x="73827" y="939723"/>
                </a:cubicBezTo>
                <a:lnTo>
                  <a:pt x="89869" y="942015"/>
                </a:lnTo>
                <a:cubicBezTo>
                  <a:pt x="96733" y="942873"/>
                  <a:pt x="103647" y="943329"/>
                  <a:pt x="110495" y="944307"/>
                </a:cubicBezTo>
                <a:cubicBezTo>
                  <a:pt x="114351" y="944858"/>
                  <a:pt x="118098" y="946047"/>
                  <a:pt x="121954" y="946598"/>
                </a:cubicBezTo>
                <a:cubicBezTo>
                  <a:pt x="128802" y="947576"/>
                  <a:pt x="135704" y="948126"/>
                  <a:pt x="142579" y="948890"/>
                </a:cubicBezTo>
                <a:cubicBezTo>
                  <a:pt x="179812" y="976814"/>
                  <a:pt x="148602" y="956435"/>
                  <a:pt x="257166" y="951182"/>
                </a:cubicBezTo>
                <a:cubicBezTo>
                  <a:pt x="289368" y="949624"/>
                  <a:pt x="289251" y="949348"/>
                  <a:pt x="316751" y="946598"/>
                </a:cubicBezTo>
                <a:cubicBezTo>
                  <a:pt x="361253" y="933884"/>
                  <a:pt x="300139" y="950379"/>
                  <a:pt x="353418" y="939723"/>
                </a:cubicBezTo>
                <a:cubicBezTo>
                  <a:pt x="361959" y="938015"/>
                  <a:pt x="370224" y="935140"/>
                  <a:pt x="378627" y="932848"/>
                </a:cubicBezTo>
                <a:cubicBezTo>
                  <a:pt x="393686" y="917789"/>
                  <a:pt x="380931" y="927400"/>
                  <a:pt x="396961" y="921389"/>
                </a:cubicBezTo>
                <a:cubicBezTo>
                  <a:pt x="406260" y="917902"/>
                  <a:pt x="424462" y="909931"/>
                  <a:pt x="424462" y="909931"/>
                </a:cubicBezTo>
                <a:cubicBezTo>
                  <a:pt x="434724" y="894537"/>
                  <a:pt x="432500" y="896815"/>
                  <a:pt x="445087" y="882430"/>
                </a:cubicBezTo>
                <a:cubicBezTo>
                  <a:pt x="446510" y="880804"/>
                  <a:pt x="447984" y="879196"/>
                  <a:pt x="449671" y="877846"/>
                </a:cubicBezTo>
                <a:cubicBezTo>
                  <a:pt x="451822" y="876126"/>
                  <a:pt x="454254" y="874791"/>
                  <a:pt x="456546" y="873263"/>
                </a:cubicBezTo>
                <a:cubicBezTo>
                  <a:pt x="458416" y="867654"/>
                  <a:pt x="459883" y="862175"/>
                  <a:pt x="463421" y="857221"/>
                </a:cubicBezTo>
                <a:cubicBezTo>
                  <a:pt x="465305" y="854584"/>
                  <a:pt x="468606" y="853111"/>
                  <a:pt x="470296" y="850346"/>
                </a:cubicBezTo>
                <a:cubicBezTo>
                  <a:pt x="477068" y="839265"/>
                  <a:pt x="483514" y="827907"/>
                  <a:pt x="488630" y="815970"/>
                </a:cubicBezTo>
                <a:cubicBezTo>
                  <a:pt x="490922" y="810623"/>
                  <a:pt x="493045" y="805200"/>
                  <a:pt x="495505" y="799928"/>
                </a:cubicBezTo>
                <a:cubicBezTo>
                  <a:pt x="498394" y="793736"/>
                  <a:pt x="504672" y="781594"/>
                  <a:pt x="504672" y="781594"/>
                </a:cubicBezTo>
                <a:cubicBezTo>
                  <a:pt x="505436" y="777010"/>
                  <a:pt x="505990" y="772387"/>
                  <a:pt x="506964" y="767843"/>
                </a:cubicBezTo>
                <a:cubicBezTo>
                  <a:pt x="508284" y="761684"/>
                  <a:pt x="510313" y="755687"/>
                  <a:pt x="511548" y="749510"/>
                </a:cubicBezTo>
                <a:cubicBezTo>
                  <a:pt x="512607" y="744213"/>
                  <a:pt x="512228" y="738623"/>
                  <a:pt x="513839" y="733467"/>
                </a:cubicBezTo>
                <a:cubicBezTo>
                  <a:pt x="516083" y="726286"/>
                  <a:pt x="520112" y="719787"/>
                  <a:pt x="523006" y="712842"/>
                </a:cubicBezTo>
                <a:cubicBezTo>
                  <a:pt x="523935" y="710612"/>
                  <a:pt x="524634" y="708290"/>
                  <a:pt x="525298" y="705967"/>
                </a:cubicBezTo>
                <a:cubicBezTo>
                  <a:pt x="530005" y="689494"/>
                  <a:pt x="525154" y="704251"/>
                  <a:pt x="529881" y="685341"/>
                </a:cubicBezTo>
                <a:cubicBezTo>
                  <a:pt x="530467" y="682997"/>
                  <a:pt x="531649" y="680824"/>
                  <a:pt x="532173" y="678466"/>
                </a:cubicBezTo>
                <a:cubicBezTo>
                  <a:pt x="533181" y="673930"/>
                  <a:pt x="533130" y="669167"/>
                  <a:pt x="534465" y="664716"/>
                </a:cubicBezTo>
                <a:cubicBezTo>
                  <a:pt x="535447" y="661444"/>
                  <a:pt x="537520" y="658605"/>
                  <a:pt x="539048" y="655549"/>
                </a:cubicBezTo>
                <a:cubicBezTo>
                  <a:pt x="540576" y="647910"/>
                  <a:pt x="542476" y="640335"/>
                  <a:pt x="543632" y="632631"/>
                </a:cubicBezTo>
                <a:cubicBezTo>
                  <a:pt x="544771" y="625039"/>
                  <a:pt x="544784" y="617306"/>
                  <a:pt x="545923" y="609714"/>
                </a:cubicBezTo>
                <a:cubicBezTo>
                  <a:pt x="548681" y="591326"/>
                  <a:pt x="548756" y="592048"/>
                  <a:pt x="552799" y="579922"/>
                </a:cubicBezTo>
                <a:cubicBezTo>
                  <a:pt x="553563" y="574575"/>
                  <a:pt x="553669" y="569091"/>
                  <a:pt x="555090" y="563880"/>
                </a:cubicBezTo>
                <a:cubicBezTo>
                  <a:pt x="555989" y="560584"/>
                  <a:pt x="558775" y="558009"/>
                  <a:pt x="559674" y="554713"/>
                </a:cubicBezTo>
                <a:cubicBezTo>
                  <a:pt x="561095" y="549501"/>
                  <a:pt x="560545" y="543882"/>
                  <a:pt x="561966" y="538670"/>
                </a:cubicBezTo>
                <a:cubicBezTo>
                  <a:pt x="562865" y="535374"/>
                  <a:pt x="565350" y="532702"/>
                  <a:pt x="566549" y="529504"/>
                </a:cubicBezTo>
                <a:cubicBezTo>
                  <a:pt x="567655" y="526555"/>
                  <a:pt x="567976" y="523366"/>
                  <a:pt x="568841" y="520337"/>
                </a:cubicBezTo>
                <a:cubicBezTo>
                  <a:pt x="569505" y="518014"/>
                  <a:pt x="570368" y="515753"/>
                  <a:pt x="571132" y="513461"/>
                </a:cubicBezTo>
                <a:cubicBezTo>
                  <a:pt x="575686" y="481590"/>
                  <a:pt x="571266" y="514477"/>
                  <a:pt x="575716" y="472210"/>
                </a:cubicBezTo>
                <a:cubicBezTo>
                  <a:pt x="576361" y="466085"/>
                  <a:pt x="577450" y="460010"/>
                  <a:pt x="578008" y="453876"/>
                </a:cubicBezTo>
                <a:cubicBezTo>
                  <a:pt x="578979" y="443198"/>
                  <a:pt x="579409" y="432477"/>
                  <a:pt x="580299" y="421792"/>
                </a:cubicBezTo>
                <a:cubicBezTo>
                  <a:pt x="582268" y="398161"/>
                  <a:pt x="580340" y="405626"/>
                  <a:pt x="584883" y="392000"/>
                </a:cubicBezTo>
                <a:cubicBezTo>
                  <a:pt x="586411" y="382833"/>
                  <a:pt x="587643" y="373612"/>
                  <a:pt x="589466" y="364499"/>
                </a:cubicBezTo>
                <a:cubicBezTo>
                  <a:pt x="589940" y="362130"/>
                  <a:pt x="591172" y="359968"/>
                  <a:pt x="591758" y="357624"/>
                </a:cubicBezTo>
                <a:cubicBezTo>
                  <a:pt x="592703" y="353845"/>
                  <a:pt x="593373" y="350001"/>
                  <a:pt x="594050" y="346165"/>
                </a:cubicBezTo>
                <a:cubicBezTo>
                  <a:pt x="599653" y="314412"/>
                  <a:pt x="595532" y="327966"/>
                  <a:pt x="600925" y="311789"/>
                </a:cubicBezTo>
                <a:cubicBezTo>
                  <a:pt x="601689" y="306442"/>
                  <a:pt x="602251" y="301062"/>
                  <a:pt x="603217" y="295747"/>
                </a:cubicBezTo>
                <a:cubicBezTo>
                  <a:pt x="603780" y="292648"/>
                  <a:pt x="604990" y="289687"/>
                  <a:pt x="605508" y="286580"/>
                </a:cubicBezTo>
                <a:cubicBezTo>
                  <a:pt x="606520" y="280505"/>
                  <a:pt x="606968" y="274348"/>
                  <a:pt x="607800" y="268246"/>
                </a:cubicBezTo>
                <a:cubicBezTo>
                  <a:pt x="617231" y="199096"/>
                  <a:pt x="608468" y="270735"/>
                  <a:pt x="614675" y="208661"/>
                </a:cubicBezTo>
                <a:cubicBezTo>
                  <a:pt x="615288" y="202533"/>
                  <a:pt x="616153" y="196433"/>
                  <a:pt x="616967" y="190328"/>
                </a:cubicBezTo>
                <a:cubicBezTo>
                  <a:pt x="617681" y="184974"/>
                  <a:pt x="618693" y="179658"/>
                  <a:pt x="619259" y="174286"/>
                </a:cubicBezTo>
                <a:cubicBezTo>
                  <a:pt x="620222" y="165138"/>
                  <a:pt x="620588" y="155933"/>
                  <a:pt x="621551" y="146785"/>
                </a:cubicBezTo>
                <a:cubicBezTo>
                  <a:pt x="625269" y="111458"/>
                  <a:pt x="622150" y="147166"/>
                  <a:pt x="626134" y="119284"/>
                </a:cubicBezTo>
                <a:cubicBezTo>
                  <a:pt x="628118" y="105399"/>
                  <a:pt x="627841" y="97852"/>
                  <a:pt x="630717" y="84908"/>
                </a:cubicBezTo>
                <a:cubicBezTo>
                  <a:pt x="631241" y="82550"/>
                  <a:pt x="632245" y="80325"/>
                  <a:pt x="633009" y="78033"/>
                </a:cubicBezTo>
                <a:cubicBezTo>
                  <a:pt x="633773" y="70394"/>
                  <a:pt x="633439" y="62564"/>
                  <a:pt x="635301" y="55116"/>
                </a:cubicBezTo>
                <a:cubicBezTo>
                  <a:pt x="635701" y="53514"/>
                  <a:pt x="643475" y="37775"/>
                  <a:pt x="646760" y="34490"/>
                </a:cubicBezTo>
                <a:cubicBezTo>
                  <a:pt x="648708" y="32543"/>
                  <a:pt x="651343" y="31435"/>
                  <a:pt x="653635" y="29907"/>
                </a:cubicBezTo>
                <a:cubicBezTo>
                  <a:pt x="657858" y="13009"/>
                  <a:pt x="653320" y="28347"/>
                  <a:pt x="660510" y="11573"/>
                </a:cubicBezTo>
                <a:cubicBezTo>
                  <a:pt x="661462" y="9353"/>
                  <a:pt x="668149" y="8899"/>
                  <a:pt x="667385" y="6989"/>
                </a:cubicBezTo>
                <a:close/>
              </a:path>
            </a:pathLst>
          </a:cu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V="1">
            <a:off x="8055428" y="1083988"/>
            <a:ext cx="261257" cy="103128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906455" y="1157323"/>
            <a:ext cx="877743" cy="999194"/>
          </a:xfrm>
          <a:custGeom>
            <a:avLst/>
            <a:gdLst>
              <a:gd name="connsiteX0" fmla="*/ 73347 w 877743"/>
              <a:gd name="connsiteY0" fmla="*/ 43543 h 999194"/>
              <a:gd name="connsiteX1" fmla="*/ 100847 w 877743"/>
              <a:gd name="connsiteY1" fmla="*/ 32085 h 999194"/>
              <a:gd name="connsiteX2" fmla="*/ 114598 w 877743"/>
              <a:gd name="connsiteY2" fmla="*/ 27501 h 999194"/>
              <a:gd name="connsiteX3" fmla="*/ 123765 w 877743"/>
              <a:gd name="connsiteY3" fmla="*/ 22918 h 999194"/>
              <a:gd name="connsiteX4" fmla="*/ 142098 w 877743"/>
              <a:gd name="connsiteY4" fmla="*/ 20626 h 999194"/>
              <a:gd name="connsiteX5" fmla="*/ 174183 w 877743"/>
              <a:gd name="connsiteY5" fmla="*/ 9167 h 999194"/>
              <a:gd name="connsiteX6" fmla="*/ 208559 w 877743"/>
              <a:gd name="connsiteY6" fmla="*/ 6875 h 999194"/>
              <a:gd name="connsiteX7" fmla="*/ 215434 w 877743"/>
              <a:gd name="connsiteY7" fmla="*/ 4584 h 999194"/>
              <a:gd name="connsiteX8" fmla="*/ 249810 w 877743"/>
              <a:gd name="connsiteY8" fmla="*/ 0 h 999194"/>
              <a:gd name="connsiteX9" fmla="*/ 364396 w 877743"/>
              <a:gd name="connsiteY9" fmla="*/ 2292 h 999194"/>
              <a:gd name="connsiteX10" fmla="*/ 373563 w 877743"/>
              <a:gd name="connsiteY10" fmla="*/ 4584 h 999194"/>
              <a:gd name="connsiteX11" fmla="*/ 385022 w 877743"/>
              <a:gd name="connsiteY11" fmla="*/ 6875 h 999194"/>
              <a:gd name="connsiteX12" fmla="*/ 417106 w 877743"/>
              <a:gd name="connsiteY12" fmla="*/ 13751 h 999194"/>
              <a:gd name="connsiteX13" fmla="*/ 430856 w 877743"/>
              <a:gd name="connsiteY13" fmla="*/ 18334 h 999194"/>
              <a:gd name="connsiteX14" fmla="*/ 449190 w 877743"/>
              <a:gd name="connsiteY14" fmla="*/ 20626 h 999194"/>
              <a:gd name="connsiteX15" fmla="*/ 456065 w 877743"/>
              <a:gd name="connsiteY15" fmla="*/ 22918 h 999194"/>
              <a:gd name="connsiteX16" fmla="*/ 465232 w 877743"/>
              <a:gd name="connsiteY16" fmla="*/ 25209 h 999194"/>
              <a:gd name="connsiteX17" fmla="*/ 469816 w 877743"/>
              <a:gd name="connsiteY17" fmla="*/ 29793 h 999194"/>
              <a:gd name="connsiteX18" fmla="*/ 476691 w 877743"/>
              <a:gd name="connsiteY18" fmla="*/ 32085 h 999194"/>
              <a:gd name="connsiteX19" fmla="*/ 490441 w 877743"/>
              <a:gd name="connsiteY19" fmla="*/ 38960 h 999194"/>
              <a:gd name="connsiteX20" fmla="*/ 506483 w 877743"/>
              <a:gd name="connsiteY20" fmla="*/ 55002 h 999194"/>
              <a:gd name="connsiteX21" fmla="*/ 511067 w 877743"/>
              <a:gd name="connsiteY21" fmla="*/ 59585 h 999194"/>
              <a:gd name="connsiteX22" fmla="*/ 517942 w 877743"/>
              <a:gd name="connsiteY22" fmla="*/ 87086 h 999194"/>
              <a:gd name="connsiteX23" fmla="*/ 492733 w 877743"/>
              <a:gd name="connsiteY23" fmla="*/ 89378 h 999194"/>
              <a:gd name="connsiteX24" fmla="*/ 472107 w 877743"/>
              <a:gd name="connsiteY24" fmla="*/ 98545 h 999194"/>
              <a:gd name="connsiteX25" fmla="*/ 462940 w 877743"/>
              <a:gd name="connsiteY25" fmla="*/ 100836 h 999194"/>
              <a:gd name="connsiteX26" fmla="*/ 458357 w 877743"/>
              <a:gd name="connsiteY26" fmla="*/ 105420 h 999194"/>
              <a:gd name="connsiteX27" fmla="*/ 446898 w 877743"/>
              <a:gd name="connsiteY27" fmla="*/ 114587 h 999194"/>
              <a:gd name="connsiteX28" fmla="*/ 435440 w 877743"/>
              <a:gd name="connsiteY28" fmla="*/ 126045 h 999194"/>
              <a:gd name="connsiteX29" fmla="*/ 430856 w 877743"/>
              <a:gd name="connsiteY29" fmla="*/ 130629 h 999194"/>
              <a:gd name="connsiteX30" fmla="*/ 421689 w 877743"/>
              <a:gd name="connsiteY30" fmla="*/ 132921 h 999194"/>
              <a:gd name="connsiteX31" fmla="*/ 407939 w 877743"/>
              <a:gd name="connsiteY31" fmla="*/ 139796 h 999194"/>
              <a:gd name="connsiteX32" fmla="*/ 394189 w 877743"/>
              <a:gd name="connsiteY32" fmla="*/ 155838 h 999194"/>
              <a:gd name="connsiteX33" fmla="*/ 380438 w 877743"/>
              <a:gd name="connsiteY33" fmla="*/ 165005 h 999194"/>
              <a:gd name="connsiteX34" fmla="*/ 375855 w 877743"/>
              <a:gd name="connsiteY34" fmla="*/ 171880 h 999194"/>
              <a:gd name="connsiteX35" fmla="*/ 362104 w 877743"/>
              <a:gd name="connsiteY35" fmla="*/ 178755 h 999194"/>
              <a:gd name="connsiteX36" fmla="*/ 355229 w 877743"/>
              <a:gd name="connsiteY36" fmla="*/ 190214 h 999194"/>
              <a:gd name="connsiteX37" fmla="*/ 348354 w 877743"/>
              <a:gd name="connsiteY37" fmla="*/ 206256 h 999194"/>
              <a:gd name="connsiteX38" fmla="*/ 341479 w 877743"/>
              <a:gd name="connsiteY38" fmla="*/ 208548 h 999194"/>
              <a:gd name="connsiteX39" fmla="*/ 336895 w 877743"/>
              <a:gd name="connsiteY39" fmla="*/ 222298 h 999194"/>
              <a:gd name="connsiteX40" fmla="*/ 327728 w 877743"/>
              <a:gd name="connsiteY40" fmla="*/ 238340 h 999194"/>
              <a:gd name="connsiteX41" fmla="*/ 323145 w 877743"/>
              <a:gd name="connsiteY41" fmla="*/ 245215 h 999194"/>
              <a:gd name="connsiteX42" fmla="*/ 313978 w 877743"/>
              <a:gd name="connsiteY42" fmla="*/ 265841 h 999194"/>
              <a:gd name="connsiteX43" fmla="*/ 307103 w 877743"/>
              <a:gd name="connsiteY43" fmla="*/ 270424 h 999194"/>
              <a:gd name="connsiteX44" fmla="*/ 302519 w 877743"/>
              <a:gd name="connsiteY44" fmla="*/ 275008 h 999194"/>
              <a:gd name="connsiteX45" fmla="*/ 297936 w 877743"/>
              <a:gd name="connsiteY45" fmla="*/ 288758 h 999194"/>
              <a:gd name="connsiteX46" fmla="*/ 295644 w 877743"/>
              <a:gd name="connsiteY46" fmla="*/ 295633 h 999194"/>
              <a:gd name="connsiteX47" fmla="*/ 293353 w 877743"/>
              <a:gd name="connsiteY47" fmla="*/ 304800 h 999194"/>
              <a:gd name="connsiteX48" fmla="*/ 288769 w 877743"/>
              <a:gd name="connsiteY48" fmla="*/ 318551 h 999194"/>
              <a:gd name="connsiteX49" fmla="*/ 284186 w 877743"/>
              <a:gd name="connsiteY49" fmla="*/ 343760 h 999194"/>
              <a:gd name="connsiteX50" fmla="*/ 281894 w 877743"/>
              <a:gd name="connsiteY50" fmla="*/ 352927 h 999194"/>
              <a:gd name="connsiteX51" fmla="*/ 277310 w 877743"/>
              <a:gd name="connsiteY51" fmla="*/ 359802 h 999194"/>
              <a:gd name="connsiteX52" fmla="*/ 275019 w 877743"/>
              <a:gd name="connsiteY52" fmla="*/ 373552 h 999194"/>
              <a:gd name="connsiteX53" fmla="*/ 268143 w 877743"/>
              <a:gd name="connsiteY53" fmla="*/ 387303 h 999194"/>
              <a:gd name="connsiteX54" fmla="*/ 261268 w 877743"/>
              <a:gd name="connsiteY54" fmla="*/ 417095 h 999194"/>
              <a:gd name="connsiteX55" fmla="*/ 265852 w 877743"/>
              <a:gd name="connsiteY55" fmla="*/ 478972 h 999194"/>
              <a:gd name="connsiteX56" fmla="*/ 268143 w 877743"/>
              <a:gd name="connsiteY56" fmla="*/ 488139 h 999194"/>
              <a:gd name="connsiteX57" fmla="*/ 275019 w 877743"/>
              <a:gd name="connsiteY57" fmla="*/ 495014 h 999194"/>
              <a:gd name="connsiteX58" fmla="*/ 281894 w 877743"/>
              <a:gd name="connsiteY58" fmla="*/ 520223 h 999194"/>
              <a:gd name="connsiteX59" fmla="*/ 286477 w 877743"/>
              <a:gd name="connsiteY59" fmla="*/ 547724 h 999194"/>
              <a:gd name="connsiteX60" fmla="*/ 291061 w 877743"/>
              <a:gd name="connsiteY60" fmla="*/ 588975 h 999194"/>
              <a:gd name="connsiteX61" fmla="*/ 293353 w 877743"/>
              <a:gd name="connsiteY61" fmla="*/ 595850 h 999194"/>
              <a:gd name="connsiteX62" fmla="*/ 300228 w 877743"/>
              <a:gd name="connsiteY62" fmla="*/ 602725 h 999194"/>
              <a:gd name="connsiteX63" fmla="*/ 309395 w 877743"/>
              <a:gd name="connsiteY63" fmla="*/ 614184 h 999194"/>
              <a:gd name="connsiteX64" fmla="*/ 332312 w 877743"/>
              <a:gd name="connsiteY64" fmla="*/ 630226 h 999194"/>
              <a:gd name="connsiteX65" fmla="*/ 346062 w 877743"/>
              <a:gd name="connsiteY65" fmla="*/ 637101 h 999194"/>
              <a:gd name="connsiteX66" fmla="*/ 362104 w 877743"/>
              <a:gd name="connsiteY66" fmla="*/ 646268 h 999194"/>
              <a:gd name="connsiteX67" fmla="*/ 378147 w 877743"/>
              <a:gd name="connsiteY67" fmla="*/ 650851 h 999194"/>
              <a:gd name="connsiteX68" fmla="*/ 394189 w 877743"/>
              <a:gd name="connsiteY68" fmla="*/ 655435 h 999194"/>
              <a:gd name="connsiteX69" fmla="*/ 401064 w 877743"/>
              <a:gd name="connsiteY69" fmla="*/ 660018 h 999194"/>
              <a:gd name="connsiteX70" fmla="*/ 421689 w 877743"/>
              <a:gd name="connsiteY70" fmla="*/ 673769 h 999194"/>
              <a:gd name="connsiteX71" fmla="*/ 435440 w 877743"/>
              <a:gd name="connsiteY71" fmla="*/ 678352 h 999194"/>
              <a:gd name="connsiteX72" fmla="*/ 453774 w 877743"/>
              <a:gd name="connsiteY72" fmla="*/ 680644 h 999194"/>
              <a:gd name="connsiteX73" fmla="*/ 481274 w 877743"/>
              <a:gd name="connsiteY73" fmla="*/ 687519 h 999194"/>
              <a:gd name="connsiteX74" fmla="*/ 513359 w 877743"/>
              <a:gd name="connsiteY74" fmla="*/ 689811 h 999194"/>
              <a:gd name="connsiteX75" fmla="*/ 533984 w 877743"/>
              <a:gd name="connsiteY75" fmla="*/ 696686 h 999194"/>
              <a:gd name="connsiteX76" fmla="*/ 540859 w 877743"/>
              <a:gd name="connsiteY76" fmla="*/ 698978 h 999194"/>
              <a:gd name="connsiteX77" fmla="*/ 566068 w 877743"/>
              <a:gd name="connsiteY77" fmla="*/ 696686 h 999194"/>
              <a:gd name="connsiteX78" fmla="*/ 579819 w 877743"/>
              <a:gd name="connsiteY78" fmla="*/ 692103 h 999194"/>
              <a:gd name="connsiteX79" fmla="*/ 586694 w 877743"/>
              <a:gd name="connsiteY79" fmla="*/ 689811 h 999194"/>
              <a:gd name="connsiteX80" fmla="*/ 600444 w 877743"/>
              <a:gd name="connsiteY80" fmla="*/ 682936 h 999194"/>
              <a:gd name="connsiteX81" fmla="*/ 618778 w 877743"/>
              <a:gd name="connsiteY81" fmla="*/ 680644 h 999194"/>
              <a:gd name="connsiteX82" fmla="*/ 627945 w 877743"/>
              <a:gd name="connsiteY82" fmla="*/ 678352 h 999194"/>
              <a:gd name="connsiteX83" fmla="*/ 639404 w 877743"/>
              <a:gd name="connsiteY83" fmla="*/ 676060 h 999194"/>
              <a:gd name="connsiteX84" fmla="*/ 646279 w 877743"/>
              <a:gd name="connsiteY84" fmla="*/ 673769 h 999194"/>
              <a:gd name="connsiteX85" fmla="*/ 657737 w 877743"/>
              <a:gd name="connsiteY85" fmla="*/ 671477 h 999194"/>
              <a:gd name="connsiteX86" fmla="*/ 662321 w 877743"/>
              <a:gd name="connsiteY86" fmla="*/ 666894 h 999194"/>
              <a:gd name="connsiteX87" fmla="*/ 678363 w 877743"/>
              <a:gd name="connsiteY87" fmla="*/ 662310 h 999194"/>
              <a:gd name="connsiteX88" fmla="*/ 685238 w 877743"/>
              <a:gd name="connsiteY88" fmla="*/ 660018 h 999194"/>
              <a:gd name="connsiteX89" fmla="*/ 692113 w 877743"/>
              <a:gd name="connsiteY89" fmla="*/ 655435 h 999194"/>
              <a:gd name="connsiteX90" fmla="*/ 703572 w 877743"/>
              <a:gd name="connsiteY90" fmla="*/ 653143 h 999194"/>
              <a:gd name="connsiteX91" fmla="*/ 712739 w 877743"/>
              <a:gd name="connsiteY91" fmla="*/ 650851 h 999194"/>
              <a:gd name="connsiteX92" fmla="*/ 735656 w 877743"/>
              <a:gd name="connsiteY92" fmla="*/ 646268 h 999194"/>
              <a:gd name="connsiteX93" fmla="*/ 737948 w 877743"/>
              <a:gd name="connsiteY93" fmla="*/ 639393 h 999194"/>
              <a:gd name="connsiteX94" fmla="*/ 753990 w 877743"/>
              <a:gd name="connsiteY94" fmla="*/ 627934 h 999194"/>
              <a:gd name="connsiteX95" fmla="*/ 765449 w 877743"/>
              <a:gd name="connsiteY95" fmla="*/ 623351 h 999194"/>
              <a:gd name="connsiteX96" fmla="*/ 776907 w 877743"/>
              <a:gd name="connsiteY96" fmla="*/ 621059 h 999194"/>
              <a:gd name="connsiteX97" fmla="*/ 786074 w 877743"/>
              <a:gd name="connsiteY97" fmla="*/ 618767 h 999194"/>
              <a:gd name="connsiteX98" fmla="*/ 829617 w 877743"/>
              <a:gd name="connsiteY98" fmla="*/ 623351 h 999194"/>
              <a:gd name="connsiteX99" fmla="*/ 854826 w 877743"/>
              <a:gd name="connsiteY99" fmla="*/ 632518 h 999194"/>
              <a:gd name="connsiteX100" fmla="*/ 868577 w 877743"/>
              <a:gd name="connsiteY100" fmla="*/ 648560 h 999194"/>
              <a:gd name="connsiteX101" fmla="*/ 870868 w 877743"/>
              <a:gd name="connsiteY101" fmla="*/ 657727 h 999194"/>
              <a:gd name="connsiteX102" fmla="*/ 875452 w 877743"/>
              <a:gd name="connsiteY102" fmla="*/ 662310 h 999194"/>
              <a:gd name="connsiteX103" fmla="*/ 877743 w 877743"/>
              <a:gd name="connsiteY103" fmla="*/ 682936 h 999194"/>
              <a:gd name="connsiteX104" fmla="*/ 870868 w 877743"/>
              <a:gd name="connsiteY104" fmla="*/ 726479 h 999194"/>
              <a:gd name="connsiteX105" fmla="*/ 859410 w 877743"/>
              <a:gd name="connsiteY105" fmla="*/ 788355 h 999194"/>
              <a:gd name="connsiteX106" fmla="*/ 845659 w 877743"/>
              <a:gd name="connsiteY106" fmla="*/ 820439 h 999194"/>
              <a:gd name="connsiteX107" fmla="*/ 836492 w 877743"/>
              <a:gd name="connsiteY107" fmla="*/ 843357 h 999194"/>
              <a:gd name="connsiteX108" fmla="*/ 825034 w 877743"/>
              <a:gd name="connsiteY108" fmla="*/ 857107 h 999194"/>
              <a:gd name="connsiteX109" fmla="*/ 818159 w 877743"/>
              <a:gd name="connsiteY109" fmla="*/ 868566 h 999194"/>
              <a:gd name="connsiteX110" fmla="*/ 813575 w 877743"/>
              <a:gd name="connsiteY110" fmla="*/ 875441 h 999194"/>
              <a:gd name="connsiteX111" fmla="*/ 806700 w 877743"/>
              <a:gd name="connsiteY111" fmla="*/ 884608 h 999194"/>
              <a:gd name="connsiteX112" fmla="*/ 779199 w 877743"/>
              <a:gd name="connsiteY112" fmla="*/ 902942 h 999194"/>
              <a:gd name="connsiteX113" fmla="*/ 772324 w 877743"/>
              <a:gd name="connsiteY113" fmla="*/ 905233 h 999194"/>
              <a:gd name="connsiteX114" fmla="*/ 760865 w 877743"/>
              <a:gd name="connsiteY114" fmla="*/ 912109 h 999194"/>
              <a:gd name="connsiteX115" fmla="*/ 753990 w 877743"/>
              <a:gd name="connsiteY115" fmla="*/ 914400 h 999194"/>
              <a:gd name="connsiteX116" fmla="*/ 724198 w 877743"/>
              <a:gd name="connsiteY116" fmla="*/ 928151 h 999194"/>
              <a:gd name="connsiteX117" fmla="*/ 712739 w 877743"/>
              <a:gd name="connsiteY117" fmla="*/ 930442 h 999194"/>
              <a:gd name="connsiteX118" fmla="*/ 694405 w 877743"/>
              <a:gd name="connsiteY118" fmla="*/ 935026 h 999194"/>
              <a:gd name="connsiteX119" fmla="*/ 685238 w 877743"/>
              <a:gd name="connsiteY119" fmla="*/ 937318 h 999194"/>
              <a:gd name="connsiteX120" fmla="*/ 646279 w 877743"/>
              <a:gd name="connsiteY120" fmla="*/ 941901 h 999194"/>
              <a:gd name="connsiteX121" fmla="*/ 570652 w 877743"/>
              <a:gd name="connsiteY121" fmla="*/ 946485 h 999194"/>
              <a:gd name="connsiteX122" fmla="*/ 550026 w 877743"/>
              <a:gd name="connsiteY122" fmla="*/ 951068 h 999194"/>
              <a:gd name="connsiteX123" fmla="*/ 536276 w 877743"/>
              <a:gd name="connsiteY123" fmla="*/ 953360 h 999194"/>
              <a:gd name="connsiteX124" fmla="*/ 490441 w 877743"/>
              <a:gd name="connsiteY124" fmla="*/ 937318 h 999194"/>
              <a:gd name="connsiteX125" fmla="*/ 481274 w 877743"/>
              <a:gd name="connsiteY125" fmla="*/ 907525 h 999194"/>
              <a:gd name="connsiteX126" fmla="*/ 474399 w 877743"/>
              <a:gd name="connsiteY126" fmla="*/ 914400 h 999194"/>
              <a:gd name="connsiteX127" fmla="*/ 460649 w 877743"/>
              <a:gd name="connsiteY127" fmla="*/ 932734 h 999194"/>
              <a:gd name="connsiteX128" fmla="*/ 396480 w 877743"/>
              <a:gd name="connsiteY128" fmla="*/ 967110 h 999194"/>
              <a:gd name="connsiteX129" fmla="*/ 341479 w 877743"/>
              <a:gd name="connsiteY129" fmla="*/ 987736 h 999194"/>
              <a:gd name="connsiteX130" fmla="*/ 318562 w 877743"/>
              <a:gd name="connsiteY130" fmla="*/ 992319 h 999194"/>
              <a:gd name="connsiteX131" fmla="*/ 302519 w 877743"/>
              <a:gd name="connsiteY131" fmla="*/ 994611 h 999194"/>
              <a:gd name="connsiteX132" fmla="*/ 293353 w 877743"/>
              <a:gd name="connsiteY132" fmla="*/ 996903 h 999194"/>
              <a:gd name="connsiteX133" fmla="*/ 242934 w 877743"/>
              <a:gd name="connsiteY133" fmla="*/ 999194 h 999194"/>
              <a:gd name="connsiteX134" fmla="*/ 185641 w 877743"/>
              <a:gd name="connsiteY134" fmla="*/ 994611 h 999194"/>
              <a:gd name="connsiteX135" fmla="*/ 169599 w 877743"/>
              <a:gd name="connsiteY135" fmla="*/ 990027 h 999194"/>
              <a:gd name="connsiteX136" fmla="*/ 160432 w 877743"/>
              <a:gd name="connsiteY136" fmla="*/ 983152 h 999194"/>
              <a:gd name="connsiteX137" fmla="*/ 151265 w 877743"/>
              <a:gd name="connsiteY137" fmla="*/ 980860 h 999194"/>
              <a:gd name="connsiteX138" fmla="*/ 139807 w 877743"/>
              <a:gd name="connsiteY138" fmla="*/ 976277 h 999194"/>
              <a:gd name="connsiteX139" fmla="*/ 119181 w 877743"/>
              <a:gd name="connsiteY139" fmla="*/ 969402 h 999194"/>
              <a:gd name="connsiteX140" fmla="*/ 103139 w 877743"/>
              <a:gd name="connsiteY140" fmla="*/ 960235 h 999194"/>
              <a:gd name="connsiteX141" fmla="*/ 84805 w 877743"/>
              <a:gd name="connsiteY141" fmla="*/ 944193 h 999194"/>
              <a:gd name="connsiteX142" fmla="*/ 75638 w 877743"/>
              <a:gd name="connsiteY142" fmla="*/ 939609 h 999194"/>
              <a:gd name="connsiteX143" fmla="*/ 61888 w 877743"/>
              <a:gd name="connsiteY143" fmla="*/ 921275 h 999194"/>
              <a:gd name="connsiteX144" fmla="*/ 57304 w 877743"/>
              <a:gd name="connsiteY144" fmla="*/ 912109 h 999194"/>
              <a:gd name="connsiteX145" fmla="*/ 52721 w 877743"/>
              <a:gd name="connsiteY145" fmla="*/ 900650 h 999194"/>
              <a:gd name="connsiteX146" fmla="*/ 50429 w 877743"/>
              <a:gd name="connsiteY146" fmla="*/ 893775 h 999194"/>
              <a:gd name="connsiteX147" fmla="*/ 45846 w 877743"/>
              <a:gd name="connsiteY147" fmla="*/ 884608 h 999194"/>
              <a:gd name="connsiteX148" fmla="*/ 45846 w 877743"/>
              <a:gd name="connsiteY148" fmla="*/ 758563 h 999194"/>
              <a:gd name="connsiteX149" fmla="*/ 52721 w 877743"/>
              <a:gd name="connsiteY149" fmla="*/ 724187 h 999194"/>
              <a:gd name="connsiteX150" fmla="*/ 57304 w 877743"/>
              <a:gd name="connsiteY150" fmla="*/ 694394 h 999194"/>
              <a:gd name="connsiteX151" fmla="*/ 61888 w 877743"/>
              <a:gd name="connsiteY151" fmla="*/ 687519 h 999194"/>
              <a:gd name="connsiteX152" fmla="*/ 66471 w 877743"/>
              <a:gd name="connsiteY152" fmla="*/ 657727 h 999194"/>
              <a:gd name="connsiteX153" fmla="*/ 71055 w 877743"/>
              <a:gd name="connsiteY153" fmla="*/ 646268 h 999194"/>
              <a:gd name="connsiteX154" fmla="*/ 73347 w 877743"/>
              <a:gd name="connsiteY154" fmla="*/ 632518 h 999194"/>
              <a:gd name="connsiteX155" fmla="*/ 75638 w 877743"/>
              <a:gd name="connsiteY155" fmla="*/ 621059 h 999194"/>
              <a:gd name="connsiteX156" fmla="*/ 73347 w 877743"/>
              <a:gd name="connsiteY156" fmla="*/ 412512 h 999194"/>
              <a:gd name="connsiteX157" fmla="*/ 71055 w 877743"/>
              <a:gd name="connsiteY157" fmla="*/ 391886 h 999194"/>
              <a:gd name="connsiteX158" fmla="*/ 66471 w 877743"/>
              <a:gd name="connsiteY158" fmla="*/ 359802 h 999194"/>
              <a:gd name="connsiteX159" fmla="*/ 64180 w 877743"/>
              <a:gd name="connsiteY159" fmla="*/ 346051 h 999194"/>
              <a:gd name="connsiteX160" fmla="*/ 59596 w 877743"/>
              <a:gd name="connsiteY160" fmla="*/ 336885 h 999194"/>
              <a:gd name="connsiteX161" fmla="*/ 57304 w 877743"/>
              <a:gd name="connsiteY161" fmla="*/ 318551 h 999194"/>
              <a:gd name="connsiteX162" fmla="*/ 52721 w 877743"/>
              <a:gd name="connsiteY162" fmla="*/ 263549 h 999194"/>
              <a:gd name="connsiteX163" fmla="*/ 38971 w 877743"/>
              <a:gd name="connsiteY163" fmla="*/ 238340 h 999194"/>
              <a:gd name="connsiteX164" fmla="*/ 36679 w 877743"/>
              <a:gd name="connsiteY164" fmla="*/ 224590 h 999194"/>
              <a:gd name="connsiteX165" fmla="*/ 34387 w 877743"/>
              <a:gd name="connsiteY165" fmla="*/ 208548 h 999194"/>
              <a:gd name="connsiteX166" fmla="*/ 25220 w 877743"/>
              <a:gd name="connsiteY166" fmla="*/ 187922 h 999194"/>
              <a:gd name="connsiteX167" fmla="*/ 13762 w 877743"/>
              <a:gd name="connsiteY167" fmla="*/ 160421 h 999194"/>
              <a:gd name="connsiteX168" fmla="*/ 11470 w 877743"/>
              <a:gd name="connsiteY168" fmla="*/ 153546 h 999194"/>
              <a:gd name="connsiteX169" fmla="*/ 4595 w 877743"/>
              <a:gd name="connsiteY169" fmla="*/ 144379 h 999194"/>
              <a:gd name="connsiteX170" fmla="*/ 2303 w 877743"/>
              <a:gd name="connsiteY170" fmla="*/ 126045 h 999194"/>
              <a:gd name="connsiteX171" fmla="*/ 11 w 877743"/>
              <a:gd name="connsiteY171" fmla="*/ 119170 h 999194"/>
              <a:gd name="connsiteX172" fmla="*/ 2303 w 877743"/>
              <a:gd name="connsiteY172" fmla="*/ 82503 h 999194"/>
              <a:gd name="connsiteX173" fmla="*/ 11470 w 877743"/>
              <a:gd name="connsiteY173" fmla="*/ 66460 h 999194"/>
              <a:gd name="connsiteX174" fmla="*/ 22928 w 877743"/>
              <a:gd name="connsiteY174" fmla="*/ 52710 h 999194"/>
              <a:gd name="connsiteX175" fmla="*/ 29804 w 877743"/>
              <a:gd name="connsiteY175" fmla="*/ 48127 h 999194"/>
              <a:gd name="connsiteX176" fmla="*/ 38971 w 877743"/>
              <a:gd name="connsiteY176" fmla="*/ 38960 h 999194"/>
              <a:gd name="connsiteX177" fmla="*/ 55013 w 877743"/>
              <a:gd name="connsiteY177" fmla="*/ 34376 h 999194"/>
              <a:gd name="connsiteX178" fmla="*/ 93972 w 877743"/>
              <a:gd name="connsiteY178" fmla="*/ 36668 h 999194"/>
              <a:gd name="connsiteX179" fmla="*/ 98556 w 877743"/>
              <a:gd name="connsiteY179" fmla="*/ 41251 h 999194"/>
              <a:gd name="connsiteX180" fmla="*/ 73347 w 877743"/>
              <a:gd name="connsiteY180" fmla="*/ 43543 h 99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877743" h="999194">
                <a:moveTo>
                  <a:pt x="73347" y="43543"/>
                </a:moveTo>
                <a:cubicBezTo>
                  <a:pt x="73729" y="42015"/>
                  <a:pt x="79087" y="38019"/>
                  <a:pt x="100847" y="32085"/>
                </a:cubicBezTo>
                <a:cubicBezTo>
                  <a:pt x="105508" y="30814"/>
                  <a:pt x="110112" y="29295"/>
                  <a:pt x="114598" y="27501"/>
                </a:cubicBezTo>
                <a:cubicBezTo>
                  <a:pt x="117770" y="26232"/>
                  <a:pt x="120451" y="23747"/>
                  <a:pt x="123765" y="22918"/>
                </a:cubicBezTo>
                <a:cubicBezTo>
                  <a:pt x="129740" y="21424"/>
                  <a:pt x="135987" y="21390"/>
                  <a:pt x="142098" y="20626"/>
                </a:cubicBezTo>
                <a:cubicBezTo>
                  <a:pt x="149148" y="17806"/>
                  <a:pt x="169274" y="9494"/>
                  <a:pt x="174183" y="9167"/>
                </a:cubicBezTo>
                <a:lnTo>
                  <a:pt x="208559" y="6875"/>
                </a:lnTo>
                <a:cubicBezTo>
                  <a:pt x="210851" y="6111"/>
                  <a:pt x="213076" y="5108"/>
                  <a:pt x="215434" y="4584"/>
                </a:cubicBezTo>
                <a:cubicBezTo>
                  <a:pt x="225726" y="2297"/>
                  <a:pt x="239873" y="1104"/>
                  <a:pt x="249810" y="0"/>
                </a:cubicBezTo>
                <a:lnTo>
                  <a:pt x="364396" y="2292"/>
                </a:lnTo>
                <a:cubicBezTo>
                  <a:pt x="367544" y="2409"/>
                  <a:pt x="370488" y="3901"/>
                  <a:pt x="373563" y="4584"/>
                </a:cubicBezTo>
                <a:cubicBezTo>
                  <a:pt x="377366" y="5429"/>
                  <a:pt x="381202" y="6111"/>
                  <a:pt x="385022" y="6875"/>
                </a:cubicBezTo>
                <a:cubicBezTo>
                  <a:pt x="409431" y="16640"/>
                  <a:pt x="381414" y="6613"/>
                  <a:pt x="417106" y="13751"/>
                </a:cubicBezTo>
                <a:cubicBezTo>
                  <a:pt x="421843" y="14698"/>
                  <a:pt x="426273" y="16806"/>
                  <a:pt x="430856" y="18334"/>
                </a:cubicBezTo>
                <a:cubicBezTo>
                  <a:pt x="436699" y="20281"/>
                  <a:pt x="443079" y="19862"/>
                  <a:pt x="449190" y="20626"/>
                </a:cubicBezTo>
                <a:cubicBezTo>
                  <a:pt x="451482" y="21390"/>
                  <a:pt x="453742" y="22254"/>
                  <a:pt x="456065" y="22918"/>
                </a:cubicBezTo>
                <a:cubicBezTo>
                  <a:pt x="459093" y="23783"/>
                  <a:pt x="462415" y="23801"/>
                  <a:pt x="465232" y="25209"/>
                </a:cubicBezTo>
                <a:cubicBezTo>
                  <a:pt x="467165" y="26175"/>
                  <a:pt x="467963" y="28681"/>
                  <a:pt x="469816" y="29793"/>
                </a:cubicBezTo>
                <a:cubicBezTo>
                  <a:pt x="471887" y="31036"/>
                  <a:pt x="474530" y="31005"/>
                  <a:pt x="476691" y="32085"/>
                </a:cubicBezTo>
                <a:cubicBezTo>
                  <a:pt x="494461" y="40970"/>
                  <a:pt x="473160" y="33199"/>
                  <a:pt x="490441" y="38960"/>
                </a:cubicBezTo>
                <a:cubicBezTo>
                  <a:pt x="500948" y="54720"/>
                  <a:pt x="494382" y="50968"/>
                  <a:pt x="506483" y="55002"/>
                </a:cubicBezTo>
                <a:cubicBezTo>
                  <a:pt x="508011" y="56530"/>
                  <a:pt x="510101" y="57652"/>
                  <a:pt x="511067" y="59585"/>
                </a:cubicBezTo>
                <a:cubicBezTo>
                  <a:pt x="515605" y="68661"/>
                  <a:pt x="516312" y="77305"/>
                  <a:pt x="517942" y="87086"/>
                </a:cubicBezTo>
                <a:cubicBezTo>
                  <a:pt x="509539" y="87850"/>
                  <a:pt x="501042" y="87912"/>
                  <a:pt x="492733" y="89378"/>
                </a:cubicBezTo>
                <a:cubicBezTo>
                  <a:pt x="468498" y="93655"/>
                  <a:pt x="487491" y="91952"/>
                  <a:pt x="472107" y="98545"/>
                </a:cubicBezTo>
                <a:cubicBezTo>
                  <a:pt x="469212" y="99786"/>
                  <a:pt x="465996" y="100072"/>
                  <a:pt x="462940" y="100836"/>
                </a:cubicBezTo>
                <a:cubicBezTo>
                  <a:pt x="461412" y="102364"/>
                  <a:pt x="460044" y="104070"/>
                  <a:pt x="458357" y="105420"/>
                </a:cubicBezTo>
                <a:cubicBezTo>
                  <a:pt x="451738" y="110716"/>
                  <a:pt x="451818" y="108437"/>
                  <a:pt x="446898" y="114587"/>
                </a:cubicBezTo>
                <a:cubicBezTo>
                  <a:pt x="434675" y="129866"/>
                  <a:pt x="450719" y="113822"/>
                  <a:pt x="435440" y="126045"/>
                </a:cubicBezTo>
                <a:cubicBezTo>
                  <a:pt x="433753" y="127395"/>
                  <a:pt x="432789" y="129663"/>
                  <a:pt x="430856" y="130629"/>
                </a:cubicBezTo>
                <a:cubicBezTo>
                  <a:pt x="428039" y="132038"/>
                  <a:pt x="424613" y="131751"/>
                  <a:pt x="421689" y="132921"/>
                </a:cubicBezTo>
                <a:cubicBezTo>
                  <a:pt x="416931" y="134824"/>
                  <a:pt x="412522" y="137504"/>
                  <a:pt x="407939" y="139796"/>
                </a:cubicBezTo>
                <a:cubicBezTo>
                  <a:pt x="403792" y="146017"/>
                  <a:pt x="400858" y="151392"/>
                  <a:pt x="394189" y="155838"/>
                </a:cubicBezTo>
                <a:lnTo>
                  <a:pt x="380438" y="165005"/>
                </a:lnTo>
                <a:cubicBezTo>
                  <a:pt x="378910" y="167297"/>
                  <a:pt x="378147" y="170352"/>
                  <a:pt x="375855" y="171880"/>
                </a:cubicBezTo>
                <a:cubicBezTo>
                  <a:pt x="350503" y="188782"/>
                  <a:pt x="378580" y="162282"/>
                  <a:pt x="362104" y="178755"/>
                </a:cubicBezTo>
                <a:cubicBezTo>
                  <a:pt x="355617" y="198223"/>
                  <a:pt x="364664" y="174490"/>
                  <a:pt x="355229" y="190214"/>
                </a:cubicBezTo>
                <a:cubicBezTo>
                  <a:pt x="351120" y="197061"/>
                  <a:pt x="355058" y="199551"/>
                  <a:pt x="348354" y="206256"/>
                </a:cubicBezTo>
                <a:cubicBezTo>
                  <a:pt x="346646" y="207964"/>
                  <a:pt x="343771" y="207784"/>
                  <a:pt x="341479" y="208548"/>
                </a:cubicBezTo>
                <a:cubicBezTo>
                  <a:pt x="339951" y="213131"/>
                  <a:pt x="339575" y="218278"/>
                  <a:pt x="336895" y="222298"/>
                </a:cubicBezTo>
                <a:cubicBezTo>
                  <a:pt x="325730" y="239047"/>
                  <a:pt x="339358" y="217987"/>
                  <a:pt x="327728" y="238340"/>
                </a:cubicBezTo>
                <a:cubicBezTo>
                  <a:pt x="326362" y="240731"/>
                  <a:pt x="324263" y="242698"/>
                  <a:pt x="323145" y="245215"/>
                </a:cubicBezTo>
                <a:cubicBezTo>
                  <a:pt x="319513" y="253387"/>
                  <a:pt x="320204" y="259616"/>
                  <a:pt x="313978" y="265841"/>
                </a:cubicBezTo>
                <a:cubicBezTo>
                  <a:pt x="312030" y="267788"/>
                  <a:pt x="309254" y="268704"/>
                  <a:pt x="307103" y="270424"/>
                </a:cubicBezTo>
                <a:cubicBezTo>
                  <a:pt x="305416" y="271774"/>
                  <a:pt x="304047" y="273480"/>
                  <a:pt x="302519" y="275008"/>
                </a:cubicBezTo>
                <a:lnTo>
                  <a:pt x="297936" y="288758"/>
                </a:lnTo>
                <a:cubicBezTo>
                  <a:pt x="297172" y="291050"/>
                  <a:pt x="296230" y="293289"/>
                  <a:pt x="295644" y="295633"/>
                </a:cubicBezTo>
                <a:cubicBezTo>
                  <a:pt x="294880" y="298689"/>
                  <a:pt x="294258" y="301783"/>
                  <a:pt x="293353" y="304800"/>
                </a:cubicBezTo>
                <a:cubicBezTo>
                  <a:pt x="291965" y="309428"/>
                  <a:pt x="289563" y="313785"/>
                  <a:pt x="288769" y="318551"/>
                </a:cubicBezTo>
                <a:cubicBezTo>
                  <a:pt x="287114" y="328480"/>
                  <a:pt x="286317" y="334169"/>
                  <a:pt x="284186" y="343760"/>
                </a:cubicBezTo>
                <a:cubicBezTo>
                  <a:pt x="283503" y="346835"/>
                  <a:pt x="283135" y="350032"/>
                  <a:pt x="281894" y="352927"/>
                </a:cubicBezTo>
                <a:cubicBezTo>
                  <a:pt x="280809" y="355459"/>
                  <a:pt x="278838" y="357510"/>
                  <a:pt x="277310" y="359802"/>
                </a:cubicBezTo>
                <a:cubicBezTo>
                  <a:pt x="276546" y="364385"/>
                  <a:pt x="276488" y="369144"/>
                  <a:pt x="275019" y="373552"/>
                </a:cubicBezTo>
                <a:cubicBezTo>
                  <a:pt x="266036" y="400501"/>
                  <a:pt x="273989" y="361969"/>
                  <a:pt x="268143" y="387303"/>
                </a:cubicBezTo>
                <a:cubicBezTo>
                  <a:pt x="260558" y="420172"/>
                  <a:pt x="266808" y="400478"/>
                  <a:pt x="261268" y="417095"/>
                </a:cubicBezTo>
                <a:cubicBezTo>
                  <a:pt x="265163" y="510564"/>
                  <a:pt x="257559" y="449943"/>
                  <a:pt x="265852" y="478972"/>
                </a:cubicBezTo>
                <a:cubicBezTo>
                  <a:pt x="266717" y="482000"/>
                  <a:pt x="266580" y="485404"/>
                  <a:pt x="268143" y="488139"/>
                </a:cubicBezTo>
                <a:cubicBezTo>
                  <a:pt x="269751" y="490953"/>
                  <a:pt x="272727" y="492722"/>
                  <a:pt x="275019" y="495014"/>
                </a:cubicBezTo>
                <a:cubicBezTo>
                  <a:pt x="278309" y="504888"/>
                  <a:pt x="279311" y="507309"/>
                  <a:pt x="281894" y="520223"/>
                </a:cubicBezTo>
                <a:cubicBezTo>
                  <a:pt x="283717" y="529336"/>
                  <a:pt x="286477" y="547724"/>
                  <a:pt x="286477" y="547724"/>
                </a:cubicBezTo>
                <a:cubicBezTo>
                  <a:pt x="288200" y="571846"/>
                  <a:pt x="286401" y="572668"/>
                  <a:pt x="291061" y="588975"/>
                </a:cubicBezTo>
                <a:cubicBezTo>
                  <a:pt x="291725" y="591298"/>
                  <a:pt x="292013" y="593840"/>
                  <a:pt x="293353" y="595850"/>
                </a:cubicBezTo>
                <a:cubicBezTo>
                  <a:pt x="295151" y="598547"/>
                  <a:pt x="297936" y="600433"/>
                  <a:pt x="300228" y="602725"/>
                </a:cubicBezTo>
                <a:cubicBezTo>
                  <a:pt x="304210" y="614674"/>
                  <a:pt x="299574" y="605455"/>
                  <a:pt x="309395" y="614184"/>
                </a:cubicBezTo>
                <a:cubicBezTo>
                  <a:pt x="328151" y="630856"/>
                  <a:pt x="315506" y="626024"/>
                  <a:pt x="332312" y="630226"/>
                </a:cubicBezTo>
                <a:cubicBezTo>
                  <a:pt x="345526" y="639035"/>
                  <a:pt x="332777" y="631407"/>
                  <a:pt x="346062" y="637101"/>
                </a:cubicBezTo>
                <a:cubicBezTo>
                  <a:pt x="374207" y="649165"/>
                  <a:pt x="339073" y="634753"/>
                  <a:pt x="362104" y="646268"/>
                </a:cubicBezTo>
                <a:cubicBezTo>
                  <a:pt x="365771" y="648101"/>
                  <a:pt x="374715" y="649870"/>
                  <a:pt x="378147" y="650851"/>
                </a:cubicBezTo>
                <a:cubicBezTo>
                  <a:pt x="401201" y="657437"/>
                  <a:pt x="365478" y="648257"/>
                  <a:pt x="394189" y="655435"/>
                </a:cubicBezTo>
                <a:cubicBezTo>
                  <a:pt x="396481" y="656963"/>
                  <a:pt x="398823" y="658417"/>
                  <a:pt x="401064" y="660018"/>
                </a:cubicBezTo>
                <a:cubicBezTo>
                  <a:pt x="408471" y="665309"/>
                  <a:pt x="413163" y="669894"/>
                  <a:pt x="421689" y="673769"/>
                </a:cubicBezTo>
                <a:cubicBezTo>
                  <a:pt x="426088" y="675768"/>
                  <a:pt x="435440" y="678352"/>
                  <a:pt x="435440" y="678352"/>
                </a:cubicBezTo>
                <a:cubicBezTo>
                  <a:pt x="444539" y="687453"/>
                  <a:pt x="435245" y="680644"/>
                  <a:pt x="453774" y="680644"/>
                </a:cubicBezTo>
                <a:cubicBezTo>
                  <a:pt x="493106" y="680644"/>
                  <a:pt x="441472" y="684676"/>
                  <a:pt x="481274" y="687519"/>
                </a:cubicBezTo>
                <a:lnTo>
                  <a:pt x="513359" y="689811"/>
                </a:lnTo>
                <a:lnTo>
                  <a:pt x="533984" y="696686"/>
                </a:lnTo>
                <a:lnTo>
                  <a:pt x="540859" y="698978"/>
                </a:lnTo>
                <a:cubicBezTo>
                  <a:pt x="549262" y="698214"/>
                  <a:pt x="557759" y="698152"/>
                  <a:pt x="566068" y="696686"/>
                </a:cubicBezTo>
                <a:cubicBezTo>
                  <a:pt x="570826" y="695846"/>
                  <a:pt x="575235" y="693631"/>
                  <a:pt x="579819" y="692103"/>
                </a:cubicBezTo>
                <a:cubicBezTo>
                  <a:pt x="582111" y="691339"/>
                  <a:pt x="584684" y="691151"/>
                  <a:pt x="586694" y="689811"/>
                </a:cubicBezTo>
                <a:cubicBezTo>
                  <a:pt x="592200" y="686140"/>
                  <a:pt x="593919" y="684122"/>
                  <a:pt x="600444" y="682936"/>
                </a:cubicBezTo>
                <a:cubicBezTo>
                  <a:pt x="606504" y="681834"/>
                  <a:pt x="612703" y="681657"/>
                  <a:pt x="618778" y="680644"/>
                </a:cubicBezTo>
                <a:cubicBezTo>
                  <a:pt x="621885" y="680126"/>
                  <a:pt x="624870" y="679035"/>
                  <a:pt x="627945" y="678352"/>
                </a:cubicBezTo>
                <a:cubicBezTo>
                  <a:pt x="631748" y="677507"/>
                  <a:pt x="635625" y="677005"/>
                  <a:pt x="639404" y="676060"/>
                </a:cubicBezTo>
                <a:cubicBezTo>
                  <a:pt x="641747" y="675474"/>
                  <a:pt x="643936" y="674355"/>
                  <a:pt x="646279" y="673769"/>
                </a:cubicBezTo>
                <a:cubicBezTo>
                  <a:pt x="650058" y="672824"/>
                  <a:pt x="653918" y="672241"/>
                  <a:pt x="657737" y="671477"/>
                </a:cubicBezTo>
                <a:cubicBezTo>
                  <a:pt x="659265" y="669949"/>
                  <a:pt x="660468" y="668006"/>
                  <a:pt x="662321" y="666894"/>
                </a:cubicBezTo>
                <a:cubicBezTo>
                  <a:pt x="664820" y="665395"/>
                  <a:pt x="676455" y="662855"/>
                  <a:pt x="678363" y="662310"/>
                </a:cubicBezTo>
                <a:cubicBezTo>
                  <a:pt x="680686" y="661646"/>
                  <a:pt x="683077" y="661098"/>
                  <a:pt x="685238" y="660018"/>
                </a:cubicBezTo>
                <a:cubicBezTo>
                  <a:pt x="687701" y="658786"/>
                  <a:pt x="689534" y="656402"/>
                  <a:pt x="692113" y="655435"/>
                </a:cubicBezTo>
                <a:cubicBezTo>
                  <a:pt x="695760" y="654067"/>
                  <a:pt x="699769" y="653988"/>
                  <a:pt x="703572" y="653143"/>
                </a:cubicBezTo>
                <a:cubicBezTo>
                  <a:pt x="706647" y="652460"/>
                  <a:pt x="709659" y="651511"/>
                  <a:pt x="712739" y="650851"/>
                </a:cubicBezTo>
                <a:cubicBezTo>
                  <a:pt x="720356" y="649219"/>
                  <a:pt x="735656" y="646268"/>
                  <a:pt x="735656" y="646268"/>
                </a:cubicBezTo>
                <a:cubicBezTo>
                  <a:pt x="736420" y="643976"/>
                  <a:pt x="736608" y="641403"/>
                  <a:pt x="737948" y="639393"/>
                </a:cubicBezTo>
                <a:cubicBezTo>
                  <a:pt x="742235" y="632963"/>
                  <a:pt x="747199" y="630952"/>
                  <a:pt x="753990" y="627934"/>
                </a:cubicBezTo>
                <a:cubicBezTo>
                  <a:pt x="757749" y="626263"/>
                  <a:pt x="761509" y="624533"/>
                  <a:pt x="765449" y="623351"/>
                </a:cubicBezTo>
                <a:cubicBezTo>
                  <a:pt x="769180" y="622232"/>
                  <a:pt x="773105" y="621904"/>
                  <a:pt x="776907" y="621059"/>
                </a:cubicBezTo>
                <a:cubicBezTo>
                  <a:pt x="779982" y="620376"/>
                  <a:pt x="783018" y="619531"/>
                  <a:pt x="786074" y="618767"/>
                </a:cubicBezTo>
                <a:cubicBezTo>
                  <a:pt x="815438" y="620725"/>
                  <a:pt x="811545" y="618423"/>
                  <a:pt x="829617" y="623351"/>
                </a:cubicBezTo>
                <a:cubicBezTo>
                  <a:pt x="836364" y="625191"/>
                  <a:pt x="848413" y="627708"/>
                  <a:pt x="854826" y="632518"/>
                </a:cubicBezTo>
                <a:cubicBezTo>
                  <a:pt x="862235" y="638075"/>
                  <a:pt x="863958" y="641632"/>
                  <a:pt x="868577" y="648560"/>
                </a:cubicBezTo>
                <a:cubicBezTo>
                  <a:pt x="869341" y="651616"/>
                  <a:pt x="869459" y="654910"/>
                  <a:pt x="870868" y="657727"/>
                </a:cubicBezTo>
                <a:cubicBezTo>
                  <a:pt x="871834" y="659660"/>
                  <a:pt x="874884" y="660225"/>
                  <a:pt x="875452" y="662310"/>
                </a:cubicBezTo>
                <a:cubicBezTo>
                  <a:pt x="877272" y="668984"/>
                  <a:pt x="876979" y="676061"/>
                  <a:pt x="877743" y="682936"/>
                </a:cubicBezTo>
                <a:cubicBezTo>
                  <a:pt x="875451" y="697450"/>
                  <a:pt x="872810" y="711914"/>
                  <a:pt x="870868" y="726479"/>
                </a:cubicBezTo>
                <a:cubicBezTo>
                  <a:pt x="866435" y="759728"/>
                  <a:pt x="872119" y="750231"/>
                  <a:pt x="859410" y="788355"/>
                </a:cubicBezTo>
                <a:cubicBezTo>
                  <a:pt x="849993" y="816603"/>
                  <a:pt x="860765" y="786451"/>
                  <a:pt x="845659" y="820439"/>
                </a:cubicBezTo>
                <a:cubicBezTo>
                  <a:pt x="842317" y="827958"/>
                  <a:pt x="840526" y="836186"/>
                  <a:pt x="836492" y="843357"/>
                </a:cubicBezTo>
                <a:cubicBezTo>
                  <a:pt x="833567" y="848557"/>
                  <a:pt x="828543" y="852282"/>
                  <a:pt x="825034" y="857107"/>
                </a:cubicBezTo>
                <a:cubicBezTo>
                  <a:pt x="822414" y="860709"/>
                  <a:pt x="820520" y="864789"/>
                  <a:pt x="818159" y="868566"/>
                </a:cubicBezTo>
                <a:cubicBezTo>
                  <a:pt x="816699" y="870902"/>
                  <a:pt x="815176" y="873200"/>
                  <a:pt x="813575" y="875441"/>
                </a:cubicBezTo>
                <a:cubicBezTo>
                  <a:pt x="811355" y="878549"/>
                  <a:pt x="809401" y="881907"/>
                  <a:pt x="806700" y="884608"/>
                </a:cubicBezTo>
                <a:cubicBezTo>
                  <a:pt x="801982" y="889326"/>
                  <a:pt x="781498" y="901688"/>
                  <a:pt x="779199" y="902942"/>
                </a:cubicBezTo>
                <a:cubicBezTo>
                  <a:pt x="777078" y="904099"/>
                  <a:pt x="774485" y="904153"/>
                  <a:pt x="772324" y="905233"/>
                </a:cubicBezTo>
                <a:cubicBezTo>
                  <a:pt x="768340" y="907225"/>
                  <a:pt x="764849" y="910117"/>
                  <a:pt x="760865" y="912109"/>
                </a:cubicBezTo>
                <a:cubicBezTo>
                  <a:pt x="758704" y="913189"/>
                  <a:pt x="756210" y="913448"/>
                  <a:pt x="753990" y="914400"/>
                </a:cubicBezTo>
                <a:cubicBezTo>
                  <a:pt x="735369" y="922380"/>
                  <a:pt x="753946" y="917527"/>
                  <a:pt x="724198" y="928151"/>
                </a:cubicBezTo>
                <a:cubicBezTo>
                  <a:pt x="720530" y="929461"/>
                  <a:pt x="716535" y="929566"/>
                  <a:pt x="712739" y="930442"/>
                </a:cubicBezTo>
                <a:cubicBezTo>
                  <a:pt x="706601" y="931858"/>
                  <a:pt x="700516" y="933498"/>
                  <a:pt x="694405" y="935026"/>
                </a:cubicBezTo>
                <a:cubicBezTo>
                  <a:pt x="691349" y="935790"/>
                  <a:pt x="688356" y="936873"/>
                  <a:pt x="685238" y="937318"/>
                </a:cubicBezTo>
                <a:cubicBezTo>
                  <a:pt x="661596" y="940694"/>
                  <a:pt x="674571" y="939071"/>
                  <a:pt x="646279" y="941901"/>
                </a:cubicBezTo>
                <a:cubicBezTo>
                  <a:pt x="613037" y="950212"/>
                  <a:pt x="658348" y="939562"/>
                  <a:pt x="570652" y="946485"/>
                </a:cubicBezTo>
                <a:cubicBezTo>
                  <a:pt x="563631" y="947039"/>
                  <a:pt x="556932" y="949687"/>
                  <a:pt x="550026" y="951068"/>
                </a:cubicBezTo>
                <a:cubicBezTo>
                  <a:pt x="545470" y="951979"/>
                  <a:pt x="540859" y="952596"/>
                  <a:pt x="536276" y="953360"/>
                </a:cubicBezTo>
                <a:cubicBezTo>
                  <a:pt x="528808" y="951866"/>
                  <a:pt x="497754" y="951131"/>
                  <a:pt x="490441" y="937318"/>
                </a:cubicBezTo>
                <a:cubicBezTo>
                  <a:pt x="485579" y="928135"/>
                  <a:pt x="484330" y="917456"/>
                  <a:pt x="481274" y="907525"/>
                </a:cubicBezTo>
                <a:cubicBezTo>
                  <a:pt x="478982" y="909817"/>
                  <a:pt x="476474" y="911910"/>
                  <a:pt x="474399" y="914400"/>
                </a:cubicBezTo>
                <a:cubicBezTo>
                  <a:pt x="468374" y="921630"/>
                  <a:pt x="469278" y="925723"/>
                  <a:pt x="460649" y="932734"/>
                </a:cubicBezTo>
                <a:cubicBezTo>
                  <a:pt x="439205" y="950158"/>
                  <a:pt x="422466" y="956716"/>
                  <a:pt x="396480" y="967110"/>
                </a:cubicBezTo>
                <a:cubicBezTo>
                  <a:pt x="378300" y="974382"/>
                  <a:pt x="360679" y="983896"/>
                  <a:pt x="341479" y="987736"/>
                </a:cubicBezTo>
                <a:cubicBezTo>
                  <a:pt x="333840" y="989264"/>
                  <a:pt x="326234" y="990965"/>
                  <a:pt x="318562" y="992319"/>
                </a:cubicBezTo>
                <a:cubicBezTo>
                  <a:pt x="313242" y="993258"/>
                  <a:pt x="307834" y="993645"/>
                  <a:pt x="302519" y="994611"/>
                </a:cubicBezTo>
                <a:cubicBezTo>
                  <a:pt x="299420" y="995174"/>
                  <a:pt x="296493" y="996661"/>
                  <a:pt x="293353" y="996903"/>
                </a:cubicBezTo>
                <a:cubicBezTo>
                  <a:pt x="276579" y="998193"/>
                  <a:pt x="259740" y="998430"/>
                  <a:pt x="242934" y="999194"/>
                </a:cubicBezTo>
                <a:cubicBezTo>
                  <a:pt x="223836" y="997666"/>
                  <a:pt x="204698" y="996582"/>
                  <a:pt x="185641" y="994611"/>
                </a:cubicBezTo>
                <a:cubicBezTo>
                  <a:pt x="181468" y="994179"/>
                  <a:pt x="173834" y="991439"/>
                  <a:pt x="169599" y="990027"/>
                </a:cubicBezTo>
                <a:cubicBezTo>
                  <a:pt x="166543" y="987735"/>
                  <a:pt x="163848" y="984860"/>
                  <a:pt x="160432" y="983152"/>
                </a:cubicBezTo>
                <a:cubicBezTo>
                  <a:pt x="157615" y="981743"/>
                  <a:pt x="154253" y="981856"/>
                  <a:pt x="151265" y="980860"/>
                </a:cubicBezTo>
                <a:cubicBezTo>
                  <a:pt x="147363" y="979559"/>
                  <a:pt x="143681" y="977660"/>
                  <a:pt x="139807" y="976277"/>
                </a:cubicBezTo>
                <a:cubicBezTo>
                  <a:pt x="132982" y="973840"/>
                  <a:pt x="119181" y="969402"/>
                  <a:pt x="119181" y="969402"/>
                </a:cubicBezTo>
                <a:cubicBezTo>
                  <a:pt x="109215" y="959434"/>
                  <a:pt x="121315" y="970332"/>
                  <a:pt x="103139" y="960235"/>
                </a:cubicBezTo>
                <a:cubicBezTo>
                  <a:pt x="89655" y="952745"/>
                  <a:pt x="97645" y="953824"/>
                  <a:pt x="84805" y="944193"/>
                </a:cubicBezTo>
                <a:cubicBezTo>
                  <a:pt x="82072" y="942143"/>
                  <a:pt x="78694" y="941137"/>
                  <a:pt x="75638" y="939609"/>
                </a:cubicBezTo>
                <a:cubicBezTo>
                  <a:pt x="71055" y="933498"/>
                  <a:pt x="65305" y="928107"/>
                  <a:pt x="61888" y="921275"/>
                </a:cubicBezTo>
                <a:cubicBezTo>
                  <a:pt x="60360" y="918220"/>
                  <a:pt x="58691" y="915231"/>
                  <a:pt x="57304" y="912109"/>
                </a:cubicBezTo>
                <a:cubicBezTo>
                  <a:pt x="55633" y="908350"/>
                  <a:pt x="54165" y="904502"/>
                  <a:pt x="52721" y="900650"/>
                </a:cubicBezTo>
                <a:cubicBezTo>
                  <a:pt x="51873" y="898388"/>
                  <a:pt x="51381" y="895995"/>
                  <a:pt x="50429" y="893775"/>
                </a:cubicBezTo>
                <a:cubicBezTo>
                  <a:pt x="49083" y="890635"/>
                  <a:pt x="47374" y="887664"/>
                  <a:pt x="45846" y="884608"/>
                </a:cubicBezTo>
                <a:cubicBezTo>
                  <a:pt x="36445" y="837607"/>
                  <a:pt x="39713" y="858228"/>
                  <a:pt x="45846" y="758563"/>
                </a:cubicBezTo>
                <a:cubicBezTo>
                  <a:pt x="46564" y="746899"/>
                  <a:pt x="51068" y="735755"/>
                  <a:pt x="52721" y="724187"/>
                </a:cubicBezTo>
                <a:cubicBezTo>
                  <a:pt x="52896" y="722959"/>
                  <a:pt x="56512" y="696771"/>
                  <a:pt x="57304" y="694394"/>
                </a:cubicBezTo>
                <a:cubicBezTo>
                  <a:pt x="58175" y="691781"/>
                  <a:pt x="60360" y="689811"/>
                  <a:pt x="61888" y="687519"/>
                </a:cubicBezTo>
                <a:cubicBezTo>
                  <a:pt x="62686" y="681140"/>
                  <a:pt x="64223" y="665220"/>
                  <a:pt x="66471" y="657727"/>
                </a:cubicBezTo>
                <a:cubicBezTo>
                  <a:pt x="67653" y="653787"/>
                  <a:pt x="69527" y="650088"/>
                  <a:pt x="71055" y="646268"/>
                </a:cubicBezTo>
                <a:cubicBezTo>
                  <a:pt x="71819" y="641685"/>
                  <a:pt x="72516" y="637090"/>
                  <a:pt x="73347" y="632518"/>
                </a:cubicBezTo>
                <a:cubicBezTo>
                  <a:pt x="74044" y="628686"/>
                  <a:pt x="75638" y="624954"/>
                  <a:pt x="75638" y="621059"/>
                </a:cubicBezTo>
                <a:cubicBezTo>
                  <a:pt x="75638" y="551539"/>
                  <a:pt x="74737" y="482018"/>
                  <a:pt x="73347" y="412512"/>
                </a:cubicBezTo>
                <a:cubicBezTo>
                  <a:pt x="73209" y="405596"/>
                  <a:pt x="71779" y="398766"/>
                  <a:pt x="71055" y="391886"/>
                </a:cubicBezTo>
                <a:cubicBezTo>
                  <a:pt x="65907" y="342983"/>
                  <a:pt x="71668" y="385793"/>
                  <a:pt x="66471" y="359802"/>
                </a:cubicBezTo>
                <a:cubicBezTo>
                  <a:pt x="65560" y="355245"/>
                  <a:pt x="65515" y="350502"/>
                  <a:pt x="64180" y="346051"/>
                </a:cubicBezTo>
                <a:cubicBezTo>
                  <a:pt x="63198" y="342779"/>
                  <a:pt x="61124" y="339940"/>
                  <a:pt x="59596" y="336885"/>
                </a:cubicBezTo>
                <a:cubicBezTo>
                  <a:pt x="58832" y="330774"/>
                  <a:pt x="57879" y="324683"/>
                  <a:pt x="57304" y="318551"/>
                </a:cubicBezTo>
                <a:cubicBezTo>
                  <a:pt x="55587" y="300234"/>
                  <a:pt x="62927" y="278856"/>
                  <a:pt x="52721" y="263549"/>
                </a:cubicBezTo>
                <a:cubicBezTo>
                  <a:pt x="44347" y="250989"/>
                  <a:pt x="49369" y="259138"/>
                  <a:pt x="38971" y="238340"/>
                </a:cubicBezTo>
                <a:cubicBezTo>
                  <a:pt x="38207" y="233757"/>
                  <a:pt x="37386" y="229183"/>
                  <a:pt x="36679" y="224590"/>
                </a:cubicBezTo>
                <a:cubicBezTo>
                  <a:pt x="35858" y="219251"/>
                  <a:pt x="35998" y="213704"/>
                  <a:pt x="34387" y="208548"/>
                </a:cubicBezTo>
                <a:cubicBezTo>
                  <a:pt x="32143" y="201367"/>
                  <a:pt x="28184" y="194837"/>
                  <a:pt x="25220" y="187922"/>
                </a:cubicBezTo>
                <a:cubicBezTo>
                  <a:pt x="21308" y="178794"/>
                  <a:pt x="16903" y="169842"/>
                  <a:pt x="13762" y="160421"/>
                </a:cubicBezTo>
                <a:cubicBezTo>
                  <a:pt x="12998" y="158129"/>
                  <a:pt x="12669" y="155643"/>
                  <a:pt x="11470" y="153546"/>
                </a:cubicBezTo>
                <a:cubicBezTo>
                  <a:pt x="9575" y="150230"/>
                  <a:pt x="6887" y="147435"/>
                  <a:pt x="4595" y="144379"/>
                </a:cubicBezTo>
                <a:cubicBezTo>
                  <a:pt x="3831" y="138268"/>
                  <a:pt x="3405" y="132105"/>
                  <a:pt x="2303" y="126045"/>
                </a:cubicBezTo>
                <a:cubicBezTo>
                  <a:pt x="1871" y="123668"/>
                  <a:pt x="11" y="121586"/>
                  <a:pt x="11" y="119170"/>
                </a:cubicBezTo>
                <a:cubicBezTo>
                  <a:pt x="11" y="106924"/>
                  <a:pt x="-299" y="94470"/>
                  <a:pt x="2303" y="82503"/>
                </a:cubicBezTo>
                <a:cubicBezTo>
                  <a:pt x="3611" y="76484"/>
                  <a:pt x="8301" y="71741"/>
                  <a:pt x="11470" y="66460"/>
                </a:cubicBezTo>
                <a:cubicBezTo>
                  <a:pt x="15075" y="60451"/>
                  <a:pt x="17372" y="57340"/>
                  <a:pt x="22928" y="52710"/>
                </a:cubicBezTo>
                <a:cubicBezTo>
                  <a:pt x="25044" y="50947"/>
                  <a:pt x="27713" y="49919"/>
                  <a:pt x="29804" y="48127"/>
                </a:cubicBezTo>
                <a:cubicBezTo>
                  <a:pt x="33085" y="45315"/>
                  <a:pt x="34871" y="40327"/>
                  <a:pt x="38971" y="38960"/>
                </a:cubicBezTo>
                <a:cubicBezTo>
                  <a:pt x="48834" y="35672"/>
                  <a:pt x="43502" y="37254"/>
                  <a:pt x="55013" y="34376"/>
                </a:cubicBezTo>
                <a:cubicBezTo>
                  <a:pt x="67999" y="35140"/>
                  <a:pt x="81122" y="34639"/>
                  <a:pt x="93972" y="36668"/>
                </a:cubicBezTo>
                <a:cubicBezTo>
                  <a:pt x="96106" y="37005"/>
                  <a:pt x="98032" y="39155"/>
                  <a:pt x="98556" y="41251"/>
                </a:cubicBezTo>
                <a:cubicBezTo>
                  <a:pt x="99668" y="45698"/>
                  <a:pt x="72965" y="45071"/>
                  <a:pt x="73347" y="43543"/>
                </a:cubicBezTo>
                <a:close/>
              </a:path>
            </a:pathLst>
          </a:cu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8323561" y="1003777"/>
            <a:ext cx="533986" cy="694394"/>
          </a:xfrm>
          <a:custGeom>
            <a:avLst/>
            <a:gdLst>
              <a:gd name="connsiteX0" fmla="*/ 171880 w 533986"/>
              <a:gd name="connsiteY0" fmla="*/ 291050 h 694394"/>
              <a:gd name="connsiteX1" fmla="*/ 151254 w 533986"/>
              <a:gd name="connsiteY1" fmla="*/ 295634 h 694394"/>
              <a:gd name="connsiteX2" fmla="*/ 137504 w 533986"/>
              <a:gd name="connsiteY2" fmla="*/ 304800 h 694394"/>
              <a:gd name="connsiteX3" fmla="*/ 126045 w 533986"/>
              <a:gd name="connsiteY3" fmla="*/ 311676 h 694394"/>
              <a:gd name="connsiteX4" fmla="*/ 119170 w 533986"/>
              <a:gd name="connsiteY4" fmla="*/ 316259 h 694394"/>
              <a:gd name="connsiteX5" fmla="*/ 107711 w 533986"/>
              <a:gd name="connsiteY5" fmla="*/ 325426 h 694394"/>
              <a:gd name="connsiteX6" fmla="*/ 98544 w 533986"/>
              <a:gd name="connsiteY6" fmla="*/ 327718 h 694394"/>
              <a:gd name="connsiteX7" fmla="*/ 89377 w 533986"/>
              <a:gd name="connsiteY7" fmla="*/ 339176 h 694394"/>
              <a:gd name="connsiteX8" fmla="*/ 82502 w 533986"/>
              <a:gd name="connsiteY8" fmla="*/ 341468 h 694394"/>
              <a:gd name="connsiteX9" fmla="*/ 68752 w 533986"/>
              <a:gd name="connsiteY9" fmla="*/ 359802 h 694394"/>
              <a:gd name="connsiteX10" fmla="*/ 64168 w 533986"/>
              <a:gd name="connsiteY10" fmla="*/ 378136 h 694394"/>
              <a:gd name="connsiteX11" fmla="*/ 59585 w 533986"/>
              <a:gd name="connsiteY11" fmla="*/ 385011 h 694394"/>
              <a:gd name="connsiteX12" fmla="*/ 61877 w 533986"/>
              <a:gd name="connsiteY12" fmla="*/ 403345 h 694394"/>
              <a:gd name="connsiteX13" fmla="*/ 66460 w 533986"/>
              <a:gd name="connsiteY13" fmla="*/ 417095 h 694394"/>
              <a:gd name="connsiteX14" fmla="*/ 68752 w 533986"/>
              <a:gd name="connsiteY14" fmla="*/ 430846 h 694394"/>
              <a:gd name="connsiteX15" fmla="*/ 71044 w 533986"/>
              <a:gd name="connsiteY15" fmla="*/ 437721 h 694394"/>
              <a:gd name="connsiteX16" fmla="*/ 68752 w 533986"/>
              <a:gd name="connsiteY16" fmla="*/ 483555 h 694394"/>
              <a:gd name="connsiteX17" fmla="*/ 61877 w 533986"/>
              <a:gd name="connsiteY17" fmla="*/ 495014 h 694394"/>
              <a:gd name="connsiteX18" fmla="*/ 52710 w 533986"/>
              <a:gd name="connsiteY18" fmla="*/ 511056 h 694394"/>
              <a:gd name="connsiteX19" fmla="*/ 36668 w 533986"/>
              <a:gd name="connsiteY19" fmla="*/ 522515 h 694394"/>
              <a:gd name="connsiteX20" fmla="*/ 27501 w 533986"/>
              <a:gd name="connsiteY20" fmla="*/ 531682 h 694394"/>
              <a:gd name="connsiteX21" fmla="*/ 22917 w 533986"/>
              <a:gd name="connsiteY21" fmla="*/ 536265 h 694394"/>
              <a:gd name="connsiteX22" fmla="*/ 11459 w 533986"/>
              <a:gd name="connsiteY22" fmla="*/ 538557 h 694394"/>
              <a:gd name="connsiteX23" fmla="*/ 6875 w 533986"/>
              <a:gd name="connsiteY23" fmla="*/ 543140 h 694394"/>
              <a:gd name="connsiteX24" fmla="*/ 2292 w 533986"/>
              <a:gd name="connsiteY24" fmla="*/ 566058 h 694394"/>
              <a:gd name="connsiteX25" fmla="*/ 0 w 533986"/>
              <a:gd name="connsiteY25" fmla="*/ 572933 h 694394"/>
              <a:gd name="connsiteX26" fmla="*/ 2292 w 533986"/>
              <a:gd name="connsiteY26" fmla="*/ 611892 h 694394"/>
              <a:gd name="connsiteX27" fmla="*/ 4583 w 533986"/>
              <a:gd name="connsiteY27" fmla="*/ 618767 h 694394"/>
              <a:gd name="connsiteX28" fmla="*/ 9167 w 533986"/>
              <a:gd name="connsiteY28" fmla="*/ 623351 h 694394"/>
              <a:gd name="connsiteX29" fmla="*/ 18334 w 533986"/>
              <a:gd name="connsiteY29" fmla="*/ 637101 h 694394"/>
              <a:gd name="connsiteX30" fmla="*/ 20625 w 533986"/>
              <a:gd name="connsiteY30" fmla="*/ 643976 h 694394"/>
              <a:gd name="connsiteX31" fmla="*/ 25209 w 533986"/>
              <a:gd name="connsiteY31" fmla="*/ 655435 h 694394"/>
              <a:gd name="connsiteX32" fmla="*/ 32084 w 533986"/>
              <a:gd name="connsiteY32" fmla="*/ 660018 h 694394"/>
              <a:gd name="connsiteX33" fmla="*/ 41251 w 533986"/>
              <a:gd name="connsiteY33" fmla="*/ 673769 h 694394"/>
              <a:gd name="connsiteX34" fmla="*/ 50418 w 533986"/>
              <a:gd name="connsiteY34" fmla="*/ 676061 h 694394"/>
              <a:gd name="connsiteX35" fmla="*/ 64168 w 533986"/>
              <a:gd name="connsiteY35" fmla="*/ 680644 h 694394"/>
              <a:gd name="connsiteX36" fmla="*/ 77919 w 533986"/>
              <a:gd name="connsiteY36" fmla="*/ 682936 h 694394"/>
              <a:gd name="connsiteX37" fmla="*/ 84794 w 533986"/>
              <a:gd name="connsiteY37" fmla="*/ 687519 h 694394"/>
              <a:gd name="connsiteX38" fmla="*/ 121462 w 533986"/>
              <a:gd name="connsiteY38" fmla="*/ 692103 h 694394"/>
              <a:gd name="connsiteX39" fmla="*/ 139795 w 533986"/>
              <a:gd name="connsiteY39" fmla="*/ 694394 h 694394"/>
              <a:gd name="connsiteX40" fmla="*/ 224589 w 533986"/>
              <a:gd name="connsiteY40" fmla="*/ 692103 h 694394"/>
              <a:gd name="connsiteX41" fmla="*/ 236048 w 533986"/>
              <a:gd name="connsiteY41" fmla="*/ 682936 h 694394"/>
              <a:gd name="connsiteX42" fmla="*/ 245215 w 533986"/>
              <a:gd name="connsiteY42" fmla="*/ 680644 h 694394"/>
              <a:gd name="connsiteX43" fmla="*/ 252090 w 533986"/>
              <a:gd name="connsiteY43" fmla="*/ 676061 h 694394"/>
              <a:gd name="connsiteX44" fmla="*/ 256674 w 533986"/>
              <a:gd name="connsiteY44" fmla="*/ 669185 h 694394"/>
              <a:gd name="connsiteX45" fmla="*/ 265841 w 533986"/>
              <a:gd name="connsiteY45" fmla="*/ 664602 h 694394"/>
              <a:gd name="connsiteX46" fmla="*/ 270424 w 533986"/>
              <a:gd name="connsiteY46" fmla="*/ 660018 h 694394"/>
              <a:gd name="connsiteX47" fmla="*/ 275007 w 533986"/>
              <a:gd name="connsiteY47" fmla="*/ 653143 h 694394"/>
              <a:gd name="connsiteX48" fmla="*/ 281883 w 533986"/>
              <a:gd name="connsiteY48" fmla="*/ 650852 h 694394"/>
              <a:gd name="connsiteX49" fmla="*/ 286466 w 533986"/>
              <a:gd name="connsiteY49" fmla="*/ 643976 h 694394"/>
              <a:gd name="connsiteX50" fmla="*/ 295633 w 533986"/>
              <a:gd name="connsiteY50" fmla="*/ 634809 h 694394"/>
              <a:gd name="connsiteX51" fmla="*/ 309383 w 533986"/>
              <a:gd name="connsiteY51" fmla="*/ 611892 h 694394"/>
              <a:gd name="connsiteX52" fmla="*/ 318550 w 533986"/>
              <a:gd name="connsiteY52" fmla="*/ 595850 h 694394"/>
              <a:gd name="connsiteX53" fmla="*/ 325425 w 533986"/>
              <a:gd name="connsiteY53" fmla="*/ 591267 h 694394"/>
              <a:gd name="connsiteX54" fmla="*/ 336884 w 533986"/>
              <a:gd name="connsiteY54" fmla="*/ 575225 h 694394"/>
              <a:gd name="connsiteX55" fmla="*/ 352926 w 533986"/>
              <a:gd name="connsiteY55" fmla="*/ 552307 h 694394"/>
              <a:gd name="connsiteX56" fmla="*/ 357510 w 533986"/>
              <a:gd name="connsiteY56" fmla="*/ 533973 h 694394"/>
              <a:gd name="connsiteX57" fmla="*/ 362093 w 533986"/>
              <a:gd name="connsiteY57" fmla="*/ 517931 h 694394"/>
              <a:gd name="connsiteX58" fmla="*/ 366677 w 533986"/>
              <a:gd name="connsiteY58" fmla="*/ 508764 h 694394"/>
              <a:gd name="connsiteX59" fmla="*/ 368968 w 533986"/>
              <a:gd name="connsiteY59" fmla="*/ 481264 h 694394"/>
              <a:gd name="connsiteX60" fmla="*/ 373552 w 533986"/>
              <a:gd name="connsiteY60" fmla="*/ 462930 h 694394"/>
              <a:gd name="connsiteX61" fmla="*/ 375844 w 533986"/>
              <a:gd name="connsiteY61" fmla="*/ 453763 h 694394"/>
              <a:gd name="connsiteX62" fmla="*/ 382719 w 533986"/>
              <a:gd name="connsiteY62" fmla="*/ 421679 h 694394"/>
              <a:gd name="connsiteX63" fmla="*/ 387302 w 533986"/>
              <a:gd name="connsiteY63" fmla="*/ 414803 h 694394"/>
              <a:gd name="connsiteX64" fmla="*/ 389594 w 533986"/>
              <a:gd name="connsiteY64" fmla="*/ 401053 h 694394"/>
              <a:gd name="connsiteX65" fmla="*/ 394177 w 533986"/>
              <a:gd name="connsiteY65" fmla="*/ 391886 h 694394"/>
              <a:gd name="connsiteX66" fmla="*/ 396469 w 533986"/>
              <a:gd name="connsiteY66" fmla="*/ 375844 h 694394"/>
              <a:gd name="connsiteX67" fmla="*/ 398761 w 533986"/>
              <a:gd name="connsiteY67" fmla="*/ 368969 h 694394"/>
              <a:gd name="connsiteX68" fmla="*/ 410219 w 533986"/>
              <a:gd name="connsiteY68" fmla="*/ 339176 h 694394"/>
              <a:gd name="connsiteX69" fmla="*/ 419386 w 533986"/>
              <a:gd name="connsiteY69" fmla="*/ 307092 h 694394"/>
              <a:gd name="connsiteX70" fmla="*/ 421678 w 533986"/>
              <a:gd name="connsiteY70" fmla="*/ 297925 h 694394"/>
              <a:gd name="connsiteX71" fmla="*/ 428553 w 533986"/>
              <a:gd name="connsiteY71" fmla="*/ 291050 h 694394"/>
              <a:gd name="connsiteX72" fmla="*/ 433137 w 533986"/>
              <a:gd name="connsiteY72" fmla="*/ 272716 h 694394"/>
              <a:gd name="connsiteX73" fmla="*/ 435428 w 533986"/>
              <a:gd name="connsiteY73" fmla="*/ 261258 h 694394"/>
              <a:gd name="connsiteX74" fmla="*/ 440012 w 533986"/>
              <a:gd name="connsiteY74" fmla="*/ 252091 h 694394"/>
              <a:gd name="connsiteX75" fmla="*/ 449179 w 533986"/>
              <a:gd name="connsiteY75" fmla="*/ 236049 h 694394"/>
              <a:gd name="connsiteX76" fmla="*/ 456054 w 533986"/>
              <a:gd name="connsiteY76" fmla="*/ 215423 h 694394"/>
              <a:gd name="connsiteX77" fmla="*/ 462929 w 533986"/>
              <a:gd name="connsiteY77" fmla="*/ 208548 h 694394"/>
              <a:gd name="connsiteX78" fmla="*/ 467513 w 533986"/>
              <a:gd name="connsiteY78" fmla="*/ 199381 h 694394"/>
              <a:gd name="connsiteX79" fmla="*/ 472096 w 533986"/>
              <a:gd name="connsiteY79" fmla="*/ 192506 h 694394"/>
              <a:gd name="connsiteX80" fmla="*/ 481263 w 533986"/>
              <a:gd name="connsiteY80" fmla="*/ 178755 h 694394"/>
              <a:gd name="connsiteX81" fmla="*/ 483555 w 533986"/>
              <a:gd name="connsiteY81" fmla="*/ 169588 h 694394"/>
              <a:gd name="connsiteX82" fmla="*/ 488138 w 533986"/>
              <a:gd name="connsiteY82" fmla="*/ 162713 h 694394"/>
              <a:gd name="connsiteX83" fmla="*/ 495013 w 533986"/>
              <a:gd name="connsiteY83" fmla="*/ 151255 h 694394"/>
              <a:gd name="connsiteX84" fmla="*/ 501889 w 533986"/>
              <a:gd name="connsiteY84" fmla="*/ 132921 h 694394"/>
              <a:gd name="connsiteX85" fmla="*/ 504180 w 533986"/>
              <a:gd name="connsiteY85" fmla="*/ 123754 h 694394"/>
              <a:gd name="connsiteX86" fmla="*/ 515639 w 533986"/>
              <a:gd name="connsiteY86" fmla="*/ 112295 h 694394"/>
              <a:gd name="connsiteX87" fmla="*/ 520222 w 533986"/>
              <a:gd name="connsiteY87" fmla="*/ 103128 h 694394"/>
              <a:gd name="connsiteX88" fmla="*/ 522514 w 533986"/>
              <a:gd name="connsiteY88" fmla="*/ 96253 h 694394"/>
              <a:gd name="connsiteX89" fmla="*/ 529389 w 533986"/>
              <a:gd name="connsiteY89" fmla="*/ 91670 h 694394"/>
              <a:gd name="connsiteX90" fmla="*/ 533973 w 533986"/>
              <a:gd name="connsiteY90" fmla="*/ 77919 h 694394"/>
              <a:gd name="connsiteX91" fmla="*/ 527098 w 533986"/>
              <a:gd name="connsiteY91" fmla="*/ 22918 h 694394"/>
              <a:gd name="connsiteX92" fmla="*/ 522514 w 533986"/>
              <a:gd name="connsiteY92" fmla="*/ 16043 h 694394"/>
              <a:gd name="connsiteX93" fmla="*/ 511056 w 533986"/>
              <a:gd name="connsiteY93" fmla="*/ 4584 h 694394"/>
              <a:gd name="connsiteX94" fmla="*/ 497305 w 533986"/>
              <a:gd name="connsiteY94" fmla="*/ 0 h 694394"/>
              <a:gd name="connsiteX95" fmla="*/ 472096 w 533986"/>
              <a:gd name="connsiteY95" fmla="*/ 2292 h 694394"/>
              <a:gd name="connsiteX96" fmla="*/ 449179 w 533986"/>
              <a:gd name="connsiteY96" fmla="*/ 11459 h 694394"/>
              <a:gd name="connsiteX97" fmla="*/ 412511 w 533986"/>
              <a:gd name="connsiteY97" fmla="*/ 27501 h 694394"/>
              <a:gd name="connsiteX98" fmla="*/ 396469 w 533986"/>
              <a:gd name="connsiteY98" fmla="*/ 43543 h 694394"/>
              <a:gd name="connsiteX99" fmla="*/ 373552 w 533986"/>
              <a:gd name="connsiteY99" fmla="*/ 55002 h 694394"/>
              <a:gd name="connsiteX100" fmla="*/ 364385 w 533986"/>
              <a:gd name="connsiteY100" fmla="*/ 66461 h 694394"/>
              <a:gd name="connsiteX101" fmla="*/ 330009 w 533986"/>
              <a:gd name="connsiteY101" fmla="*/ 91670 h 694394"/>
              <a:gd name="connsiteX102" fmla="*/ 325425 w 533986"/>
              <a:gd name="connsiteY102" fmla="*/ 98545 h 694394"/>
              <a:gd name="connsiteX103" fmla="*/ 318550 w 533986"/>
              <a:gd name="connsiteY103" fmla="*/ 105420 h 694394"/>
              <a:gd name="connsiteX104" fmla="*/ 313967 w 533986"/>
              <a:gd name="connsiteY104" fmla="*/ 114587 h 694394"/>
              <a:gd name="connsiteX105" fmla="*/ 304800 w 533986"/>
              <a:gd name="connsiteY105" fmla="*/ 123754 h 694394"/>
              <a:gd name="connsiteX106" fmla="*/ 288758 w 533986"/>
              <a:gd name="connsiteY106" fmla="*/ 148963 h 694394"/>
              <a:gd name="connsiteX107" fmla="*/ 275007 w 533986"/>
              <a:gd name="connsiteY107" fmla="*/ 165005 h 694394"/>
              <a:gd name="connsiteX108" fmla="*/ 270424 w 533986"/>
              <a:gd name="connsiteY108" fmla="*/ 174172 h 694394"/>
              <a:gd name="connsiteX109" fmla="*/ 265841 w 533986"/>
              <a:gd name="connsiteY109" fmla="*/ 181047 h 694394"/>
              <a:gd name="connsiteX110" fmla="*/ 261257 w 533986"/>
              <a:gd name="connsiteY110" fmla="*/ 192506 h 694394"/>
              <a:gd name="connsiteX111" fmla="*/ 240631 w 533986"/>
              <a:gd name="connsiteY111" fmla="*/ 215423 h 694394"/>
              <a:gd name="connsiteX112" fmla="*/ 222298 w 533986"/>
              <a:gd name="connsiteY112" fmla="*/ 233757 h 694394"/>
              <a:gd name="connsiteX113" fmla="*/ 215422 w 533986"/>
              <a:gd name="connsiteY113" fmla="*/ 240632 h 694394"/>
              <a:gd name="connsiteX114" fmla="*/ 210839 w 533986"/>
              <a:gd name="connsiteY114" fmla="*/ 247507 h 694394"/>
              <a:gd name="connsiteX115" fmla="*/ 201672 w 533986"/>
              <a:gd name="connsiteY115" fmla="*/ 249799 h 694394"/>
              <a:gd name="connsiteX116" fmla="*/ 194797 w 533986"/>
              <a:gd name="connsiteY116" fmla="*/ 252091 h 694394"/>
              <a:gd name="connsiteX117" fmla="*/ 185630 w 533986"/>
              <a:gd name="connsiteY117" fmla="*/ 263549 h 694394"/>
              <a:gd name="connsiteX118" fmla="*/ 176463 w 533986"/>
              <a:gd name="connsiteY118" fmla="*/ 272716 h 694394"/>
              <a:gd name="connsiteX119" fmla="*/ 174171 w 533986"/>
              <a:gd name="connsiteY119" fmla="*/ 281883 h 694394"/>
              <a:gd name="connsiteX120" fmla="*/ 169588 w 533986"/>
              <a:gd name="connsiteY120" fmla="*/ 286467 h 694394"/>
              <a:gd name="connsiteX121" fmla="*/ 160421 w 533986"/>
              <a:gd name="connsiteY121" fmla="*/ 300217 h 694394"/>
              <a:gd name="connsiteX122" fmla="*/ 171880 w 533986"/>
              <a:gd name="connsiteY122" fmla="*/ 291050 h 69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533986" h="694394">
                <a:moveTo>
                  <a:pt x="171880" y="291050"/>
                </a:moveTo>
                <a:cubicBezTo>
                  <a:pt x="170215" y="291328"/>
                  <a:pt x="155016" y="293126"/>
                  <a:pt x="151254" y="295634"/>
                </a:cubicBezTo>
                <a:cubicBezTo>
                  <a:pt x="134092" y="307076"/>
                  <a:pt x="153848" y="299354"/>
                  <a:pt x="137504" y="304800"/>
                </a:cubicBezTo>
                <a:cubicBezTo>
                  <a:pt x="128551" y="313753"/>
                  <a:pt x="137944" y="305726"/>
                  <a:pt x="126045" y="311676"/>
                </a:cubicBezTo>
                <a:cubicBezTo>
                  <a:pt x="123582" y="312908"/>
                  <a:pt x="121321" y="314539"/>
                  <a:pt x="119170" y="316259"/>
                </a:cubicBezTo>
                <a:cubicBezTo>
                  <a:pt x="113483" y="320809"/>
                  <a:pt x="115308" y="322170"/>
                  <a:pt x="107711" y="325426"/>
                </a:cubicBezTo>
                <a:cubicBezTo>
                  <a:pt x="104816" y="326667"/>
                  <a:pt x="101600" y="326954"/>
                  <a:pt x="98544" y="327718"/>
                </a:cubicBezTo>
                <a:cubicBezTo>
                  <a:pt x="96461" y="330843"/>
                  <a:pt x="93008" y="336998"/>
                  <a:pt x="89377" y="339176"/>
                </a:cubicBezTo>
                <a:cubicBezTo>
                  <a:pt x="87306" y="340419"/>
                  <a:pt x="84794" y="340704"/>
                  <a:pt x="82502" y="341468"/>
                </a:cubicBezTo>
                <a:cubicBezTo>
                  <a:pt x="72136" y="357016"/>
                  <a:pt x="77230" y="351322"/>
                  <a:pt x="68752" y="359802"/>
                </a:cubicBezTo>
                <a:cubicBezTo>
                  <a:pt x="67880" y="364162"/>
                  <a:pt x="66518" y="373437"/>
                  <a:pt x="64168" y="378136"/>
                </a:cubicBezTo>
                <a:cubicBezTo>
                  <a:pt x="62936" y="380599"/>
                  <a:pt x="61113" y="382719"/>
                  <a:pt x="59585" y="385011"/>
                </a:cubicBezTo>
                <a:cubicBezTo>
                  <a:pt x="60349" y="391122"/>
                  <a:pt x="60587" y="397323"/>
                  <a:pt x="61877" y="403345"/>
                </a:cubicBezTo>
                <a:cubicBezTo>
                  <a:pt x="62889" y="408069"/>
                  <a:pt x="66460" y="417095"/>
                  <a:pt x="66460" y="417095"/>
                </a:cubicBezTo>
                <a:cubicBezTo>
                  <a:pt x="67224" y="421679"/>
                  <a:pt x="67744" y="426310"/>
                  <a:pt x="68752" y="430846"/>
                </a:cubicBezTo>
                <a:cubicBezTo>
                  <a:pt x="69276" y="433204"/>
                  <a:pt x="71044" y="435305"/>
                  <a:pt x="71044" y="437721"/>
                </a:cubicBezTo>
                <a:cubicBezTo>
                  <a:pt x="71044" y="453018"/>
                  <a:pt x="71169" y="468450"/>
                  <a:pt x="68752" y="483555"/>
                </a:cubicBezTo>
                <a:cubicBezTo>
                  <a:pt x="68048" y="487953"/>
                  <a:pt x="64040" y="491120"/>
                  <a:pt x="61877" y="495014"/>
                </a:cubicBezTo>
                <a:cubicBezTo>
                  <a:pt x="57602" y="502708"/>
                  <a:pt x="57946" y="504511"/>
                  <a:pt x="52710" y="511056"/>
                </a:cubicBezTo>
                <a:cubicBezTo>
                  <a:pt x="46640" y="518644"/>
                  <a:pt x="46550" y="514829"/>
                  <a:pt x="36668" y="522515"/>
                </a:cubicBezTo>
                <a:cubicBezTo>
                  <a:pt x="33257" y="525168"/>
                  <a:pt x="30557" y="528626"/>
                  <a:pt x="27501" y="531682"/>
                </a:cubicBezTo>
                <a:cubicBezTo>
                  <a:pt x="25973" y="533210"/>
                  <a:pt x="25036" y="535841"/>
                  <a:pt x="22917" y="536265"/>
                </a:cubicBezTo>
                <a:lnTo>
                  <a:pt x="11459" y="538557"/>
                </a:lnTo>
                <a:cubicBezTo>
                  <a:pt x="9931" y="540085"/>
                  <a:pt x="7558" y="541090"/>
                  <a:pt x="6875" y="543140"/>
                </a:cubicBezTo>
                <a:cubicBezTo>
                  <a:pt x="4411" y="550531"/>
                  <a:pt x="4756" y="558667"/>
                  <a:pt x="2292" y="566058"/>
                </a:cubicBezTo>
                <a:lnTo>
                  <a:pt x="0" y="572933"/>
                </a:lnTo>
                <a:cubicBezTo>
                  <a:pt x="764" y="585919"/>
                  <a:pt x="998" y="598948"/>
                  <a:pt x="2292" y="611892"/>
                </a:cubicBezTo>
                <a:cubicBezTo>
                  <a:pt x="2532" y="614296"/>
                  <a:pt x="3340" y="616696"/>
                  <a:pt x="4583" y="618767"/>
                </a:cubicBezTo>
                <a:cubicBezTo>
                  <a:pt x="5695" y="620620"/>
                  <a:pt x="7639" y="621823"/>
                  <a:pt x="9167" y="623351"/>
                </a:cubicBezTo>
                <a:cubicBezTo>
                  <a:pt x="14618" y="639701"/>
                  <a:pt x="6888" y="619931"/>
                  <a:pt x="18334" y="637101"/>
                </a:cubicBezTo>
                <a:cubicBezTo>
                  <a:pt x="19674" y="639111"/>
                  <a:pt x="19777" y="641714"/>
                  <a:pt x="20625" y="643976"/>
                </a:cubicBezTo>
                <a:cubicBezTo>
                  <a:pt x="22069" y="647828"/>
                  <a:pt x="22818" y="652087"/>
                  <a:pt x="25209" y="655435"/>
                </a:cubicBezTo>
                <a:cubicBezTo>
                  <a:pt x="26810" y="657676"/>
                  <a:pt x="29792" y="658490"/>
                  <a:pt x="32084" y="660018"/>
                </a:cubicBezTo>
                <a:cubicBezTo>
                  <a:pt x="35140" y="664602"/>
                  <a:pt x="35907" y="672433"/>
                  <a:pt x="41251" y="673769"/>
                </a:cubicBezTo>
                <a:cubicBezTo>
                  <a:pt x="44307" y="674533"/>
                  <a:pt x="47401" y="675156"/>
                  <a:pt x="50418" y="676061"/>
                </a:cubicBezTo>
                <a:cubicBezTo>
                  <a:pt x="55045" y="677449"/>
                  <a:pt x="59403" y="679850"/>
                  <a:pt x="64168" y="680644"/>
                </a:cubicBezTo>
                <a:lnTo>
                  <a:pt x="77919" y="682936"/>
                </a:lnTo>
                <a:cubicBezTo>
                  <a:pt x="80211" y="684464"/>
                  <a:pt x="82181" y="686648"/>
                  <a:pt x="84794" y="687519"/>
                </a:cubicBezTo>
                <a:cubicBezTo>
                  <a:pt x="90960" y="689574"/>
                  <a:pt x="118964" y="691826"/>
                  <a:pt x="121462" y="692103"/>
                </a:cubicBezTo>
                <a:cubicBezTo>
                  <a:pt x="127583" y="692783"/>
                  <a:pt x="133684" y="693630"/>
                  <a:pt x="139795" y="694394"/>
                </a:cubicBezTo>
                <a:cubicBezTo>
                  <a:pt x="168060" y="693630"/>
                  <a:pt x="196349" y="693515"/>
                  <a:pt x="224589" y="692103"/>
                </a:cubicBezTo>
                <a:cubicBezTo>
                  <a:pt x="236740" y="691496"/>
                  <a:pt x="227090" y="688908"/>
                  <a:pt x="236048" y="682936"/>
                </a:cubicBezTo>
                <a:cubicBezTo>
                  <a:pt x="238669" y="681189"/>
                  <a:pt x="242159" y="681408"/>
                  <a:pt x="245215" y="680644"/>
                </a:cubicBezTo>
                <a:cubicBezTo>
                  <a:pt x="247507" y="679116"/>
                  <a:pt x="250143" y="678008"/>
                  <a:pt x="252090" y="676061"/>
                </a:cubicBezTo>
                <a:cubicBezTo>
                  <a:pt x="254038" y="674113"/>
                  <a:pt x="254558" y="670948"/>
                  <a:pt x="256674" y="669185"/>
                </a:cubicBezTo>
                <a:cubicBezTo>
                  <a:pt x="259298" y="666998"/>
                  <a:pt x="262785" y="666130"/>
                  <a:pt x="265841" y="664602"/>
                </a:cubicBezTo>
                <a:cubicBezTo>
                  <a:pt x="267369" y="663074"/>
                  <a:pt x="269074" y="661705"/>
                  <a:pt x="270424" y="660018"/>
                </a:cubicBezTo>
                <a:cubicBezTo>
                  <a:pt x="272144" y="657867"/>
                  <a:pt x="272856" y="654863"/>
                  <a:pt x="275007" y="653143"/>
                </a:cubicBezTo>
                <a:cubicBezTo>
                  <a:pt x="276894" y="651634"/>
                  <a:pt x="279591" y="651616"/>
                  <a:pt x="281883" y="650852"/>
                </a:cubicBezTo>
                <a:cubicBezTo>
                  <a:pt x="283411" y="648560"/>
                  <a:pt x="284674" y="646067"/>
                  <a:pt x="286466" y="643976"/>
                </a:cubicBezTo>
                <a:cubicBezTo>
                  <a:pt x="289278" y="640695"/>
                  <a:pt x="293700" y="638674"/>
                  <a:pt x="295633" y="634809"/>
                </a:cubicBezTo>
                <a:cubicBezTo>
                  <a:pt x="305766" y="614543"/>
                  <a:pt x="299969" y="621308"/>
                  <a:pt x="309383" y="611892"/>
                </a:cubicBezTo>
                <a:cubicBezTo>
                  <a:pt x="312005" y="604026"/>
                  <a:pt x="311614" y="602786"/>
                  <a:pt x="318550" y="595850"/>
                </a:cubicBezTo>
                <a:cubicBezTo>
                  <a:pt x="320497" y="593903"/>
                  <a:pt x="323133" y="592795"/>
                  <a:pt x="325425" y="591267"/>
                </a:cubicBezTo>
                <a:cubicBezTo>
                  <a:pt x="340335" y="568902"/>
                  <a:pt x="316977" y="603664"/>
                  <a:pt x="336884" y="575225"/>
                </a:cubicBezTo>
                <a:cubicBezTo>
                  <a:pt x="356647" y="546993"/>
                  <a:pt x="336868" y="573718"/>
                  <a:pt x="352926" y="552307"/>
                </a:cubicBezTo>
                <a:lnTo>
                  <a:pt x="357510" y="533973"/>
                </a:lnTo>
                <a:cubicBezTo>
                  <a:pt x="358675" y="529314"/>
                  <a:pt x="360118" y="522539"/>
                  <a:pt x="362093" y="517931"/>
                </a:cubicBezTo>
                <a:cubicBezTo>
                  <a:pt x="363439" y="514791"/>
                  <a:pt x="365149" y="511820"/>
                  <a:pt x="366677" y="508764"/>
                </a:cubicBezTo>
                <a:cubicBezTo>
                  <a:pt x="367441" y="499597"/>
                  <a:pt x="367604" y="490361"/>
                  <a:pt x="368968" y="481264"/>
                </a:cubicBezTo>
                <a:cubicBezTo>
                  <a:pt x="369902" y="475034"/>
                  <a:pt x="372024" y="469041"/>
                  <a:pt x="373552" y="462930"/>
                </a:cubicBezTo>
                <a:lnTo>
                  <a:pt x="375844" y="453763"/>
                </a:lnTo>
                <a:cubicBezTo>
                  <a:pt x="376814" y="445999"/>
                  <a:pt x="377693" y="429219"/>
                  <a:pt x="382719" y="421679"/>
                </a:cubicBezTo>
                <a:lnTo>
                  <a:pt x="387302" y="414803"/>
                </a:lnTo>
                <a:cubicBezTo>
                  <a:pt x="388066" y="410220"/>
                  <a:pt x="388259" y="405504"/>
                  <a:pt x="389594" y="401053"/>
                </a:cubicBezTo>
                <a:cubicBezTo>
                  <a:pt x="390576" y="397781"/>
                  <a:pt x="393278" y="395182"/>
                  <a:pt x="394177" y="391886"/>
                </a:cubicBezTo>
                <a:cubicBezTo>
                  <a:pt x="395598" y="386675"/>
                  <a:pt x="395410" y="381141"/>
                  <a:pt x="396469" y="375844"/>
                </a:cubicBezTo>
                <a:cubicBezTo>
                  <a:pt x="396943" y="373475"/>
                  <a:pt x="398125" y="371300"/>
                  <a:pt x="398761" y="368969"/>
                </a:cubicBezTo>
                <a:cubicBezTo>
                  <a:pt x="405369" y="344739"/>
                  <a:pt x="399435" y="357150"/>
                  <a:pt x="410219" y="339176"/>
                </a:cubicBezTo>
                <a:cubicBezTo>
                  <a:pt x="420263" y="299006"/>
                  <a:pt x="409522" y="339973"/>
                  <a:pt x="419386" y="307092"/>
                </a:cubicBezTo>
                <a:cubicBezTo>
                  <a:pt x="420291" y="304075"/>
                  <a:pt x="420115" y="300660"/>
                  <a:pt x="421678" y="297925"/>
                </a:cubicBezTo>
                <a:cubicBezTo>
                  <a:pt x="423286" y="295111"/>
                  <a:pt x="426261" y="293342"/>
                  <a:pt x="428553" y="291050"/>
                </a:cubicBezTo>
                <a:cubicBezTo>
                  <a:pt x="430081" y="284939"/>
                  <a:pt x="431721" y="278854"/>
                  <a:pt x="433137" y="272716"/>
                </a:cubicBezTo>
                <a:cubicBezTo>
                  <a:pt x="434013" y="268921"/>
                  <a:pt x="434196" y="264953"/>
                  <a:pt x="435428" y="261258"/>
                </a:cubicBezTo>
                <a:cubicBezTo>
                  <a:pt x="436508" y="258017"/>
                  <a:pt x="438624" y="255213"/>
                  <a:pt x="440012" y="252091"/>
                </a:cubicBezTo>
                <a:cubicBezTo>
                  <a:pt x="446476" y="237548"/>
                  <a:pt x="441119" y="244107"/>
                  <a:pt x="449179" y="236049"/>
                </a:cubicBezTo>
                <a:cubicBezTo>
                  <a:pt x="450939" y="227252"/>
                  <a:pt x="450784" y="222802"/>
                  <a:pt x="456054" y="215423"/>
                </a:cubicBezTo>
                <a:cubicBezTo>
                  <a:pt x="457938" y="212786"/>
                  <a:pt x="461045" y="211185"/>
                  <a:pt x="462929" y="208548"/>
                </a:cubicBezTo>
                <a:cubicBezTo>
                  <a:pt x="464915" y="205768"/>
                  <a:pt x="465818" y="202347"/>
                  <a:pt x="467513" y="199381"/>
                </a:cubicBezTo>
                <a:cubicBezTo>
                  <a:pt x="468879" y="196990"/>
                  <a:pt x="470730" y="194897"/>
                  <a:pt x="472096" y="192506"/>
                </a:cubicBezTo>
                <a:cubicBezTo>
                  <a:pt x="479496" y="179557"/>
                  <a:pt x="473095" y="186925"/>
                  <a:pt x="481263" y="178755"/>
                </a:cubicBezTo>
                <a:cubicBezTo>
                  <a:pt x="482027" y="175699"/>
                  <a:pt x="482314" y="172483"/>
                  <a:pt x="483555" y="169588"/>
                </a:cubicBezTo>
                <a:cubicBezTo>
                  <a:pt x="484640" y="167057"/>
                  <a:pt x="486678" y="165049"/>
                  <a:pt x="488138" y="162713"/>
                </a:cubicBezTo>
                <a:cubicBezTo>
                  <a:pt x="490499" y="158936"/>
                  <a:pt x="492721" y="155074"/>
                  <a:pt x="495013" y="151255"/>
                </a:cubicBezTo>
                <a:cubicBezTo>
                  <a:pt x="500828" y="122184"/>
                  <a:pt x="493035" y="153580"/>
                  <a:pt x="501889" y="132921"/>
                </a:cubicBezTo>
                <a:cubicBezTo>
                  <a:pt x="503130" y="130026"/>
                  <a:pt x="502433" y="126375"/>
                  <a:pt x="504180" y="123754"/>
                </a:cubicBezTo>
                <a:cubicBezTo>
                  <a:pt x="507176" y="119259"/>
                  <a:pt x="513223" y="117127"/>
                  <a:pt x="515639" y="112295"/>
                </a:cubicBezTo>
                <a:cubicBezTo>
                  <a:pt x="517167" y="109239"/>
                  <a:pt x="518876" y="106268"/>
                  <a:pt x="520222" y="103128"/>
                </a:cubicBezTo>
                <a:cubicBezTo>
                  <a:pt x="521174" y="100908"/>
                  <a:pt x="521005" y="98139"/>
                  <a:pt x="522514" y="96253"/>
                </a:cubicBezTo>
                <a:cubicBezTo>
                  <a:pt x="524235" y="94102"/>
                  <a:pt x="527097" y="93198"/>
                  <a:pt x="529389" y="91670"/>
                </a:cubicBezTo>
                <a:cubicBezTo>
                  <a:pt x="530917" y="87086"/>
                  <a:pt x="534227" y="82744"/>
                  <a:pt x="533973" y="77919"/>
                </a:cubicBezTo>
                <a:cubicBezTo>
                  <a:pt x="532503" y="49984"/>
                  <a:pt x="536785" y="42291"/>
                  <a:pt x="527098" y="22918"/>
                </a:cubicBezTo>
                <a:cubicBezTo>
                  <a:pt x="525866" y="20454"/>
                  <a:pt x="524042" y="18335"/>
                  <a:pt x="522514" y="16043"/>
                </a:cubicBezTo>
                <a:cubicBezTo>
                  <a:pt x="519450" y="6851"/>
                  <a:pt x="521947" y="8941"/>
                  <a:pt x="511056" y="4584"/>
                </a:cubicBezTo>
                <a:cubicBezTo>
                  <a:pt x="506570" y="2790"/>
                  <a:pt x="497305" y="0"/>
                  <a:pt x="497305" y="0"/>
                </a:cubicBezTo>
                <a:cubicBezTo>
                  <a:pt x="488902" y="764"/>
                  <a:pt x="480405" y="825"/>
                  <a:pt x="472096" y="2292"/>
                </a:cubicBezTo>
                <a:cubicBezTo>
                  <a:pt x="458501" y="4691"/>
                  <a:pt x="460266" y="7024"/>
                  <a:pt x="449179" y="11459"/>
                </a:cubicBezTo>
                <a:cubicBezTo>
                  <a:pt x="412762" y="26025"/>
                  <a:pt x="465493" y="1011"/>
                  <a:pt x="412511" y="27501"/>
                </a:cubicBezTo>
                <a:cubicBezTo>
                  <a:pt x="407164" y="32848"/>
                  <a:pt x="402279" y="38702"/>
                  <a:pt x="396469" y="43543"/>
                </a:cubicBezTo>
                <a:cubicBezTo>
                  <a:pt x="389554" y="49305"/>
                  <a:pt x="381691" y="51746"/>
                  <a:pt x="373552" y="55002"/>
                </a:cubicBezTo>
                <a:cubicBezTo>
                  <a:pt x="370496" y="58822"/>
                  <a:pt x="367979" y="63143"/>
                  <a:pt x="364385" y="66461"/>
                </a:cubicBezTo>
                <a:cubicBezTo>
                  <a:pt x="353566" y="76448"/>
                  <a:pt x="342054" y="83640"/>
                  <a:pt x="330009" y="91670"/>
                </a:cubicBezTo>
                <a:cubicBezTo>
                  <a:pt x="328481" y="93962"/>
                  <a:pt x="327188" y="96429"/>
                  <a:pt x="325425" y="98545"/>
                </a:cubicBezTo>
                <a:cubicBezTo>
                  <a:pt x="323350" y="101035"/>
                  <a:pt x="320434" y="102783"/>
                  <a:pt x="318550" y="105420"/>
                </a:cubicBezTo>
                <a:cubicBezTo>
                  <a:pt x="316564" y="108200"/>
                  <a:pt x="316017" y="111854"/>
                  <a:pt x="313967" y="114587"/>
                </a:cubicBezTo>
                <a:cubicBezTo>
                  <a:pt x="311374" y="118044"/>
                  <a:pt x="307355" y="120269"/>
                  <a:pt x="304800" y="123754"/>
                </a:cubicBezTo>
                <a:cubicBezTo>
                  <a:pt x="298910" y="131786"/>
                  <a:pt x="294401" y="140755"/>
                  <a:pt x="288758" y="148963"/>
                </a:cubicBezTo>
                <a:cubicBezTo>
                  <a:pt x="282975" y="157374"/>
                  <a:pt x="280958" y="159054"/>
                  <a:pt x="275007" y="165005"/>
                </a:cubicBezTo>
                <a:cubicBezTo>
                  <a:pt x="273479" y="168061"/>
                  <a:pt x="272119" y="171206"/>
                  <a:pt x="270424" y="174172"/>
                </a:cubicBezTo>
                <a:cubicBezTo>
                  <a:pt x="269058" y="176563"/>
                  <a:pt x="267073" y="178584"/>
                  <a:pt x="265841" y="181047"/>
                </a:cubicBezTo>
                <a:cubicBezTo>
                  <a:pt x="264001" y="184727"/>
                  <a:pt x="263374" y="188978"/>
                  <a:pt x="261257" y="192506"/>
                </a:cubicBezTo>
                <a:cubicBezTo>
                  <a:pt x="256555" y="200343"/>
                  <a:pt x="246891" y="209163"/>
                  <a:pt x="240631" y="215423"/>
                </a:cubicBezTo>
                <a:cubicBezTo>
                  <a:pt x="230158" y="236372"/>
                  <a:pt x="244416" y="211642"/>
                  <a:pt x="222298" y="233757"/>
                </a:cubicBezTo>
                <a:cubicBezTo>
                  <a:pt x="220006" y="236049"/>
                  <a:pt x="217497" y="238142"/>
                  <a:pt x="215422" y="240632"/>
                </a:cubicBezTo>
                <a:cubicBezTo>
                  <a:pt x="213659" y="242748"/>
                  <a:pt x="213131" y="245979"/>
                  <a:pt x="210839" y="247507"/>
                </a:cubicBezTo>
                <a:cubicBezTo>
                  <a:pt x="208218" y="249254"/>
                  <a:pt x="204701" y="248934"/>
                  <a:pt x="201672" y="249799"/>
                </a:cubicBezTo>
                <a:cubicBezTo>
                  <a:pt x="199349" y="250463"/>
                  <a:pt x="197089" y="251327"/>
                  <a:pt x="194797" y="252091"/>
                </a:cubicBezTo>
                <a:cubicBezTo>
                  <a:pt x="179205" y="267680"/>
                  <a:pt x="202961" y="243330"/>
                  <a:pt x="185630" y="263549"/>
                </a:cubicBezTo>
                <a:cubicBezTo>
                  <a:pt x="182818" y="266830"/>
                  <a:pt x="176463" y="272716"/>
                  <a:pt x="176463" y="272716"/>
                </a:cubicBezTo>
                <a:cubicBezTo>
                  <a:pt x="175699" y="275772"/>
                  <a:pt x="175580" y="279066"/>
                  <a:pt x="174171" y="281883"/>
                </a:cubicBezTo>
                <a:cubicBezTo>
                  <a:pt x="173205" y="283816"/>
                  <a:pt x="170884" y="284738"/>
                  <a:pt x="169588" y="286467"/>
                </a:cubicBezTo>
                <a:cubicBezTo>
                  <a:pt x="166283" y="290874"/>
                  <a:pt x="164317" y="296322"/>
                  <a:pt x="160421" y="300217"/>
                </a:cubicBezTo>
                <a:lnTo>
                  <a:pt x="171880" y="291050"/>
                </a:lnTo>
                <a:close/>
              </a:path>
            </a:pathLst>
          </a:cu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8742947" y="737937"/>
            <a:ext cx="341468" cy="994950"/>
          </a:xfrm>
          <a:custGeom>
            <a:avLst/>
            <a:gdLst>
              <a:gd name="connsiteX0" fmla="*/ 75627 w 341468"/>
              <a:gd name="connsiteY0" fmla="*/ 36668 h 994950"/>
              <a:gd name="connsiteX1" fmla="*/ 93961 w 341468"/>
              <a:gd name="connsiteY1" fmla="*/ 45834 h 994950"/>
              <a:gd name="connsiteX2" fmla="*/ 98545 w 341468"/>
              <a:gd name="connsiteY2" fmla="*/ 50418 h 994950"/>
              <a:gd name="connsiteX3" fmla="*/ 103128 w 341468"/>
              <a:gd name="connsiteY3" fmla="*/ 57293 h 994950"/>
              <a:gd name="connsiteX4" fmla="*/ 116879 w 341468"/>
              <a:gd name="connsiteY4" fmla="*/ 61877 h 994950"/>
              <a:gd name="connsiteX5" fmla="*/ 128337 w 341468"/>
              <a:gd name="connsiteY5" fmla="*/ 75627 h 994950"/>
              <a:gd name="connsiteX6" fmla="*/ 137504 w 341468"/>
              <a:gd name="connsiteY6" fmla="*/ 84794 h 994950"/>
              <a:gd name="connsiteX7" fmla="*/ 142088 w 341468"/>
              <a:gd name="connsiteY7" fmla="*/ 89377 h 994950"/>
              <a:gd name="connsiteX8" fmla="*/ 148963 w 341468"/>
              <a:gd name="connsiteY8" fmla="*/ 100836 h 994950"/>
              <a:gd name="connsiteX9" fmla="*/ 153546 w 341468"/>
              <a:gd name="connsiteY9" fmla="*/ 110003 h 994950"/>
              <a:gd name="connsiteX10" fmla="*/ 162713 w 341468"/>
              <a:gd name="connsiteY10" fmla="*/ 123753 h 994950"/>
              <a:gd name="connsiteX11" fmla="*/ 167297 w 341468"/>
              <a:gd name="connsiteY11" fmla="*/ 137504 h 994950"/>
              <a:gd name="connsiteX12" fmla="*/ 169588 w 341468"/>
              <a:gd name="connsiteY12" fmla="*/ 144379 h 994950"/>
              <a:gd name="connsiteX13" fmla="*/ 174172 w 341468"/>
              <a:gd name="connsiteY13" fmla="*/ 148962 h 994950"/>
              <a:gd name="connsiteX14" fmla="*/ 176464 w 341468"/>
              <a:gd name="connsiteY14" fmla="*/ 160421 h 994950"/>
              <a:gd name="connsiteX15" fmla="*/ 181047 w 341468"/>
              <a:gd name="connsiteY15" fmla="*/ 174171 h 994950"/>
              <a:gd name="connsiteX16" fmla="*/ 183339 w 341468"/>
              <a:gd name="connsiteY16" fmla="*/ 286466 h 994950"/>
              <a:gd name="connsiteX17" fmla="*/ 185630 w 341468"/>
              <a:gd name="connsiteY17" fmla="*/ 279591 h 994950"/>
              <a:gd name="connsiteX18" fmla="*/ 194797 w 341468"/>
              <a:gd name="connsiteY18" fmla="*/ 277299 h 994950"/>
              <a:gd name="connsiteX19" fmla="*/ 197089 w 341468"/>
              <a:gd name="connsiteY19" fmla="*/ 270424 h 994950"/>
              <a:gd name="connsiteX20" fmla="*/ 210839 w 341468"/>
              <a:gd name="connsiteY20" fmla="*/ 265840 h 994950"/>
              <a:gd name="connsiteX21" fmla="*/ 222298 w 341468"/>
              <a:gd name="connsiteY21" fmla="*/ 256674 h 994950"/>
              <a:gd name="connsiteX22" fmla="*/ 226882 w 341468"/>
              <a:gd name="connsiteY22" fmla="*/ 252090 h 994950"/>
              <a:gd name="connsiteX23" fmla="*/ 233757 w 341468"/>
              <a:gd name="connsiteY23" fmla="*/ 240631 h 994950"/>
              <a:gd name="connsiteX24" fmla="*/ 238340 w 341468"/>
              <a:gd name="connsiteY24" fmla="*/ 233756 h 994950"/>
              <a:gd name="connsiteX25" fmla="*/ 254382 w 341468"/>
              <a:gd name="connsiteY25" fmla="*/ 220006 h 994950"/>
              <a:gd name="connsiteX26" fmla="*/ 258966 w 341468"/>
              <a:gd name="connsiteY26" fmla="*/ 213131 h 994950"/>
              <a:gd name="connsiteX27" fmla="*/ 275008 w 341468"/>
              <a:gd name="connsiteY27" fmla="*/ 199380 h 994950"/>
              <a:gd name="connsiteX28" fmla="*/ 293342 w 341468"/>
              <a:gd name="connsiteY28" fmla="*/ 206255 h 994950"/>
              <a:gd name="connsiteX29" fmla="*/ 300217 w 341468"/>
              <a:gd name="connsiteY29" fmla="*/ 238340 h 994950"/>
              <a:gd name="connsiteX30" fmla="*/ 297925 w 341468"/>
              <a:gd name="connsiteY30" fmla="*/ 263549 h 994950"/>
              <a:gd name="connsiteX31" fmla="*/ 291050 w 341468"/>
              <a:gd name="connsiteY31" fmla="*/ 265840 h 994950"/>
              <a:gd name="connsiteX32" fmla="*/ 286467 w 341468"/>
              <a:gd name="connsiteY32" fmla="*/ 275007 h 994950"/>
              <a:gd name="connsiteX33" fmla="*/ 275008 w 341468"/>
              <a:gd name="connsiteY33" fmla="*/ 281883 h 994950"/>
              <a:gd name="connsiteX34" fmla="*/ 265841 w 341468"/>
              <a:gd name="connsiteY34" fmla="*/ 295633 h 994950"/>
              <a:gd name="connsiteX35" fmla="*/ 261258 w 341468"/>
              <a:gd name="connsiteY35" fmla="*/ 302508 h 994950"/>
              <a:gd name="connsiteX36" fmla="*/ 249799 w 341468"/>
              <a:gd name="connsiteY36" fmla="*/ 318550 h 994950"/>
              <a:gd name="connsiteX37" fmla="*/ 245215 w 341468"/>
              <a:gd name="connsiteY37" fmla="*/ 323134 h 994950"/>
              <a:gd name="connsiteX38" fmla="*/ 238340 w 341468"/>
              <a:gd name="connsiteY38" fmla="*/ 327717 h 994950"/>
              <a:gd name="connsiteX39" fmla="*/ 233757 w 341468"/>
              <a:gd name="connsiteY39" fmla="*/ 341468 h 994950"/>
              <a:gd name="connsiteX40" fmla="*/ 229173 w 341468"/>
              <a:gd name="connsiteY40" fmla="*/ 348343 h 994950"/>
              <a:gd name="connsiteX41" fmla="*/ 222298 w 341468"/>
              <a:gd name="connsiteY41" fmla="*/ 364385 h 994950"/>
              <a:gd name="connsiteX42" fmla="*/ 220006 w 341468"/>
              <a:gd name="connsiteY42" fmla="*/ 371260 h 994950"/>
              <a:gd name="connsiteX43" fmla="*/ 210839 w 341468"/>
              <a:gd name="connsiteY43" fmla="*/ 385010 h 994950"/>
              <a:gd name="connsiteX44" fmla="*/ 201673 w 341468"/>
              <a:gd name="connsiteY44" fmla="*/ 401052 h 994950"/>
              <a:gd name="connsiteX45" fmla="*/ 199381 w 341468"/>
              <a:gd name="connsiteY45" fmla="*/ 407928 h 994950"/>
              <a:gd name="connsiteX46" fmla="*/ 194797 w 341468"/>
              <a:gd name="connsiteY46" fmla="*/ 412511 h 994950"/>
              <a:gd name="connsiteX47" fmla="*/ 190214 w 341468"/>
              <a:gd name="connsiteY47" fmla="*/ 430845 h 994950"/>
              <a:gd name="connsiteX48" fmla="*/ 185630 w 341468"/>
              <a:gd name="connsiteY48" fmla="*/ 469804 h 994950"/>
              <a:gd name="connsiteX49" fmla="*/ 183339 w 341468"/>
              <a:gd name="connsiteY49" fmla="*/ 492722 h 994950"/>
              <a:gd name="connsiteX50" fmla="*/ 178755 w 341468"/>
              <a:gd name="connsiteY50" fmla="*/ 497305 h 994950"/>
              <a:gd name="connsiteX51" fmla="*/ 169588 w 341468"/>
              <a:gd name="connsiteY51" fmla="*/ 515639 h 994950"/>
              <a:gd name="connsiteX52" fmla="*/ 167297 w 341468"/>
              <a:gd name="connsiteY52" fmla="*/ 522514 h 994950"/>
              <a:gd name="connsiteX53" fmla="*/ 162713 w 341468"/>
              <a:gd name="connsiteY53" fmla="*/ 529389 h 994950"/>
              <a:gd name="connsiteX54" fmla="*/ 160421 w 341468"/>
              <a:gd name="connsiteY54" fmla="*/ 538556 h 994950"/>
              <a:gd name="connsiteX55" fmla="*/ 158130 w 341468"/>
              <a:gd name="connsiteY55" fmla="*/ 572932 h 994950"/>
              <a:gd name="connsiteX56" fmla="*/ 153546 w 341468"/>
              <a:gd name="connsiteY56" fmla="*/ 586683 h 994950"/>
              <a:gd name="connsiteX57" fmla="*/ 142088 w 341468"/>
              <a:gd name="connsiteY57" fmla="*/ 600433 h 994950"/>
              <a:gd name="connsiteX58" fmla="*/ 139796 w 341468"/>
              <a:gd name="connsiteY58" fmla="*/ 609600 h 994950"/>
              <a:gd name="connsiteX59" fmla="*/ 135212 w 341468"/>
              <a:gd name="connsiteY59" fmla="*/ 623350 h 994950"/>
              <a:gd name="connsiteX60" fmla="*/ 130629 w 341468"/>
              <a:gd name="connsiteY60" fmla="*/ 660018 h 994950"/>
              <a:gd name="connsiteX61" fmla="*/ 128337 w 341468"/>
              <a:gd name="connsiteY61" fmla="*/ 666893 h 994950"/>
              <a:gd name="connsiteX62" fmla="*/ 126045 w 341468"/>
              <a:gd name="connsiteY62" fmla="*/ 676060 h 994950"/>
              <a:gd name="connsiteX63" fmla="*/ 121462 w 341468"/>
              <a:gd name="connsiteY63" fmla="*/ 689810 h 994950"/>
              <a:gd name="connsiteX64" fmla="*/ 114587 w 341468"/>
              <a:gd name="connsiteY64" fmla="*/ 696686 h 994950"/>
              <a:gd name="connsiteX65" fmla="*/ 110003 w 341468"/>
              <a:gd name="connsiteY65" fmla="*/ 708144 h 994950"/>
              <a:gd name="connsiteX66" fmla="*/ 103128 w 341468"/>
              <a:gd name="connsiteY66" fmla="*/ 721895 h 994950"/>
              <a:gd name="connsiteX67" fmla="*/ 93961 w 341468"/>
              <a:gd name="connsiteY67" fmla="*/ 742520 h 994950"/>
              <a:gd name="connsiteX68" fmla="*/ 87086 w 341468"/>
              <a:gd name="connsiteY68" fmla="*/ 765437 h 994950"/>
              <a:gd name="connsiteX69" fmla="*/ 82503 w 341468"/>
              <a:gd name="connsiteY69" fmla="*/ 779188 h 994950"/>
              <a:gd name="connsiteX70" fmla="*/ 80211 w 341468"/>
              <a:gd name="connsiteY70" fmla="*/ 786063 h 994950"/>
              <a:gd name="connsiteX71" fmla="*/ 77919 w 341468"/>
              <a:gd name="connsiteY71" fmla="*/ 792938 h 994950"/>
              <a:gd name="connsiteX72" fmla="*/ 73336 w 341468"/>
              <a:gd name="connsiteY72" fmla="*/ 799813 h 994950"/>
              <a:gd name="connsiteX73" fmla="*/ 66461 w 341468"/>
              <a:gd name="connsiteY73" fmla="*/ 818147 h 994950"/>
              <a:gd name="connsiteX74" fmla="*/ 64169 w 341468"/>
              <a:gd name="connsiteY74" fmla="*/ 825022 h 994950"/>
              <a:gd name="connsiteX75" fmla="*/ 52710 w 341468"/>
              <a:gd name="connsiteY75" fmla="*/ 831898 h 994950"/>
              <a:gd name="connsiteX76" fmla="*/ 48127 w 341468"/>
              <a:gd name="connsiteY76" fmla="*/ 838773 h 994950"/>
              <a:gd name="connsiteX77" fmla="*/ 41251 w 341468"/>
              <a:gd name="connsiteY77" fmla="*/ 861690 h 994950"/>
              <a:gd name="connsiteX78" fmla="*/ 38960 w 341468"/>
              <a:gd name="connsiteY78" fmla="*/ 868565 h 994950"/>
              <a:gd name="connsiteX79" fmla="*/ 36668 w 341468"/>
              <a:gd name="connsiteY79" fmla="*/ 884607 h 994950"/>
              <a:gd name="connsiteX80" fmla="*/ 32085 w 341468"/>
              <a:gd name="connsiteY80" fmla="*/ 891483 h 994950"/>
              <a:gd name="connsiteX81" fmla="*/ 25209 w 341468"/>
              <a:gd name="connsiteY81" fmla="*/ 928150 h 994950"/>
              <a:gd name="connsiteX82" fmla="*/ 20626 w 341468"/>
              <a:gd name="connsiteY82" fmla="*/ 932734 h 994950"/>
              <a:gd name="connsiteX83" fmla="*/ 6876 w 341468"/>
              <a:gd name="connsiteY83" fmla="*/ 964818 h 994950"/>
              <a:gd name="connsiteX84" fmla="*/ 6876 w 341468"/>
              <a:gd name="connsiteY84" fmla="*/ 964818 h 994950"/>
              <a:gd name="connsiteX85" fmla="*/ 2292 w 341468"/>
              <a:gd name="connsiteY85" fmla="*/ 980860 h 994950"/>
              <a:gd name="connsiteX86" fmla="*/ 0 w 341468"/>
              <a:gd name="connsiteY86" fmla="*/ 987735 h 994950"/>
              <a:gd name="connsiteX87" fmla="*/ 52710 w 341468"/>
              <a:gd name="connsiteY87" fmla="*/ 987735 h 994950"/>
              <a:gd name="connsiteX88" fmla="*/ 107712 w 341468"/>
              <a:gd name="connsiteY88" fmla="*/ 980860 h 994950"/>
              <a:gd name="connsiteX89" fmla="*/ 132921 w 341468"/>
              <a:gd name="connsiteY89" fmla="*/ 971693 h 994950"/>
              <a:gd name="connsiteX90" fmla="*/ 142088 w 341468"/>
              <a:gd name="connsiteY90" fmla="*/ 969401 h 994950"/>
              <a:gd name="connsiteX91" fmla="*/ 169588 w 341468"/>
              <a:gd name="connsiteY91" fmla="*/ 953359 h 994950"/>
              <a:gd name="connsiteX92" fmla="*/ 194797 w 341468"/>
              <a:gd name="connsiteY92" fmla="*/ 925858 h 994950"/>
              <a:gd name="connsiteX93" fmla="*/ 201673 w 341468"/>
              <a:gd name="connsiteY93" fmla="*/ 918983 h 994950"/>
              <a:gd name="connsiteX94" fmla="*/ 213131 w 341468"/>
              <a:gd name="connsiteY94" fmla="*/ 902941 h 994950"/>
              <a:gd name="connsiteX95" fmla="*/ 215423 w 341468"/>
              <a:gd name="connsiteY95" fmla="*/ 896066 h 994950"/>
              <a:gd name="connsiteX96" fmla="*/ 224590 w 341468"/>
              <a:gd name="connsiteY96" fmla="*/ 880024 h 994950"/>
              <a:gd name="connsiteX97" fmla="*/ 231465 w 341468"/>
              <a:gd name="connsiteY97" fmla="*/ 873149 h 994950"/>
              <a:gd name="connsiteX98" fmla="*/ 238340 w 341468"/>
              <a:gd name="connsiteY98" fmla="*/ 850231 h 994950"/>
              <a:gd name="connsiteX99" fmla="*/ 240632 w 341468"/>
              <a:gd name="connsiteY99" fmla="*/ 836481 h 994950"/>
              <a:gd name="connsiteX100" fmla="*/ 252091 w 341468"/>
              <a:gd name="connsiteY100" fmla="*/ 818147 h 994950"/>
              <a:gd name="connsiteX101" fmla="*/ 258966 w 341468"/>
              <a:gd name="connsiteY101" fmla="*/ 799813 h 994950"/>
              <a:gd name="connsiteX102" fmla="*/ 261258 w 341468"/>
              <a:gd name="connsiteY102" fmla="*/ 792938 h 994950"/>
              <a:gd name="connsiteX103" fmla="*/ 268133 w 341468"/>
              <a:gd name="connsiteY103" fmla="*/ 783771 h 994950"/>
              <a:gd name="connsiteX104" fmla="*/ 270424 w 341468"/>
              <a:gd name="connsiteY104" fmla="*/ 774604 h 994950"/>
              <a:gd name="connsiteX105" fmla="*/ 275008 w 341468"/>
              <a:gd name="connsiteY105" fmla="*/ 767729 h 994950"/>
              <a:gd name="connsiteX106" fmla="*/ 279591 w 341468"/>
              <a:gd name="connsiteY106" fmla="*/ 737937 h 994950"/>
              <a:gd name="connsiteX107" fmla="*/ 281883 w 341468"/>
              <a:gd name="connsiteY107" fmla="*/ 731061 h 994950"/>
              <a:gd name="connsiteX108" fmla="*/ 284175 w 341468"/>
              <a:gd name="connsiteY108" fmla="*/ 721895 h 994950"/>
              <a:gd name="connsiteX109" fmla="*/ 286467 w 341468"/>
              <a:gd name="connsiteY109" fmla="*/ 694394 h 994950"/>
              <a:gd name="connsiteX110" fmla="*/ 288758 w 341468"/>
              <a:gd name="connsiteY110" fmla="*/ 687519 h 994950"/>
              <a:gd name="connsiteX111" fmla="*/ 297925 w 341468"/>
              <a:gd name="connsiteY111" fmla="*/ 616475 h 994950"/>
              <a:gd name="connsiteX112" fmla="*/ 302509 w 341468"/>
              <a:gd name="connsiteY112" fmla="*/ 552307 h 994950"/>
              <a:gd name="connsiteX113" fmla="*/ 323134 w 341468"/>
              <a:gd name="connsiteY113" fmla="*/ 444595 h 994950"/>
              <a:gd name="connsiteX114" fmla="*/ 327718 w 341468"/>
              <a:gd name="connsiteY114" fmla="*/ 364385 h 994950"/>
              <a:gd name="connsiteX115" fmla="*/ 330009 w 341468"/>
              <a:gd name="connsiteY115" fmla="*/ 339176 h 994950"/>
              <a:gd name="connsiteX116" fmla="*/ 336885 w 341468"/>
              <a:gd name="connsiteY116" fmla="*/ 318550 h 994950"/>
              <a:gd name="connsiteX117" fmla="*/ 341468 w 341468"/>
              <a:gd name="connsiteY117" fmla="*/ 270424 h 994950"/>
              <a:gd name="connsiteX118" fmla="*/ 339176 w 341468"/>
              <a:gd name="connsiteY118" fmla="*/ 236048 h 994950"/>
              <a:gd name="connsiteX119" fmla="*/ 336885 w 341468"/>
              <a:gd name="connsiteY119" fmla="*/ 229173 h 994950"/>
              <a:gd name="connsiteX120" fmla="*/ 330009 w 341468"/>
              <a:gd name="connsiteY120" fmla="*/ 203964 h 994950"/>
              <a:gd name="connsiteX121" fmla="*/ 325426 w 341468"/>
              <a:gd name="connsiteY121" fmla="*/ 178755 h 994950"/>
              <a:gd name="connsiteX122" fmla="*/ 323134 w 341468"/>
              <a:gd name="connsiteY122" fmla="*/ 171880 h 994950"/>
              <a:gd name="connsiteX123" fmla="*/ 318551 w 341468"/>
              <a:gd name="connsiteY123" fmla="*/ 151254 h 994950"/>
              <a:gd name="connsiteX124" fmla="*/ 311676 w 341468"/>
              <a:gd name="connsiteY124" fmla="*/ 123753 h 994950"/>
              <a:gd name="connsiteX125" fmla="*/ 307092 w 341468"/>
              <a:gd name="connsiteY125" fmla="*/ 100836 h 994950"/>
              <a:gd name="connsiteX126" fmla="*/ 302509 w 341468"/>
              <a:gd name="connsiteY126" fmla="*/ 91669 h 994950"/>
              <a:gd name="connsiteX127" fmla="*/ 300217 w 341468"/>
              <a:gd name="connsiteY127" fmla="*/ 84794 h 994950"/>
              <a:gd name="connsiteX128" fmla="*/ 293342 w 341468"/>
              <a:gd name="connsiteY128" fmla="*/ 73335 h 994950"/>
              <a:gd name="connsiteX129" fmla="*/ 284175 w 341468"/>
              <a:gd name="connsiteY129" fmla="*/ 61877 h 994950"/>
              <a:gd name="connsiteX130" fmla="*/ 279591 w 341468"/>
              <a:gd name="connsiteY130" fmla="*/ 50418 h 994950"/>
              <a:gd name="connsiteX131" fmla="*/ 270424 w 341468"/>
              <a:gd name="connsiteY131" fmla="*/ 41251 h 994950"/>
              <a:gd name="connsiteX132" fmla="*/ 249799 w 341468"/>
              <a:gd name="connsiteY132" fmla="*/ 22917 h 994950"/>
              <a:gd name="connsiteX133" fmla="*/ 240632 w 341468"/>
              <a:gd name="connsiteY133" fmla="*/ 11458 h 994950"/>
              <a:gd name="connsiteX134" fmla="*/ 231465 w 341468"/>
              <a:gd name="connsiteY134" fmla="*/ 6875 h 994950"/>
              <a:gd name="connsiteX135" fmla="*/ 224590 w 341468"/>
              <a:gd name="connsiteY135" fmla="*/ 4583 h 994950"/>
              <a:gd name="connsiteX136" fmla="*/ 201673 w 341468"/>
              <a:gd name="connsiteY136" fmla="*/ 0 h 994950"/>
              <a:gd name="connsiteX137" fmla="*/ 153546 w 341468"/>
              <a:gd name="connsiteY137" fmla="*/ 2292 h 994950"/>
              <a:gd name="connsiteX138" fmla="*/ 139796 w 341468"/>
              <a:gd name="connsiteY138" fmla="*/ 4583 h 994950"/>
              <a:gd name="connsiteX139" fmla="*/ 135212 w 341468"/>
              <a:gd name="connsiteY139" fmla="*/ 9167 h 994950"/>
              <a:gd name="connsiteX140" fmla="*/ 121462 w 341468"/>
              <a:gd name="connsiteY140" fmla="*/ 18334 h 994950"/>
              <a:gd name="connsiteX141" fmla="*/ 105420 w 341468"/>
              <a:gd name="connsiteY141" fmla="*/ 29792 h 994950"/>
              <a:gd name="connsiteX142" fmla="*/ 103128 w 341468"/>
              <a:gd name="connsiteY142" fmla="*/ 36668 h 994950"/>
              <a:gd name="connsiteX143" fmla="*/ 84794 w 341468"/>
              <a:gd name="connsiteY143" fmla="*/ 43543 h 994950"/>
              <a:gd name="connsiteX144" fmla="*/ 80211 w 341468"/>
              <a:gd name="connsiteY144" fmla="*/ 50418 h 994950"/>
              <a:gd name="connsiteX145" fmla="*/ 75627 w 341468"/>
              <a:gd name="connsiteY145" fmla="*/ 36668 h 99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341468" h="994950">
                <a:moveTo>
                  <a:pt x="75627" y="36668"/>
                </a:moveTo>
                <a:cubicBezTo>
                  <a:pt x="77919" y="35904"/>
                  <a:pt x="87096" y="40342"/>
                  <a:pt x="93961" y="45834"/>
                </a:cubicBezTo>
                <a:cubicBezTo>
                  <a:pt x="95648" y="47184"/>
                  <a:pt x="97195" y="48731"/>
                  <a:pt x="98545" y="50418"/>
                </a:cubicBezTo>
                <a:cubicBezTo>
                  <a:pt x="100265" y="52569"/>
                  <a:pt x="100792" y="55833"/>
                  <a:pt x="103128" y="57293"/>
                </a:cubicBezTo>
                <a:cubicBezTo>
                  <a:pt x="107225" y="59854"/>
                  <a:pt x="116879" y="61877"/>
                  <a:pt x="116879" y="61877"/>
                </a:cubicBezTo>
                <a:cubicBezTo>
                  <a:pt x="140720" y="85718"/>
                  <a:pt x="109194" y="53293"/>
                  <a:pt x="128337" y="75627"/>
                </a:cubicBezTo>
                <a:cubicBezTo>
                  <a:pt x="131149" y="78908"/>
                  <a:pt x="134448" y="81738"/>
                  <a:pt x="137504" y="84794"/>
                </a:cubicBezTo>
                <a:lnTo>
                  <a:pt x="142088" y="89377"/>
                </a:lnTo>
                <a:cubicBezTo>
                  <a:pt x="147406" y="105335"/>
                  <a:pt x="140575" y="88253"/>
                  <a:pt x="148963" y="100836"/>
                </a:cubicBezTo>
                <a:cubicBezTo>
                  <a:pt x="150858" y="103679"/>
                  <a:pt x="151788" y="107074"/>
                  <a:pt x="153546" y="110003"/>
                </a:cubicBezTo>
                <a:cubicBezTo>
                  <a:pt x="156380" y="114727"/>
                  <a:pt x="160971" y="118527"/>
                  <a:pt x="162713" y="123753"/>
                </a:cubicBezTo>
                <a:lnTo>
                  <a:pt x="167297" y="137504"/>
                </a:lnTo>
                <a:cubicBezTo>
                  <a:pt x="168061" y="139796"/>
                  <a:pt x="167880" y="142671"/>
                  <a:pt x="169588" y="144379"/>
                </a:cubicBezTo>
                <a:lnTo>
                  <a:pt x="174172" y="148962"/>
                </a:lnTo>
                <a:cubicBezTo>
                  <a:pt x="174936" y="152782"/>
                  <a:pt x="175439" y="156663"/>
                  <a:pt x="176464" y="160421"/>
                </a:cubicBezTo>
                <a:cubicBezTo>
                  <a:pt x="177735" y="165082"/>
                  <a:pt x="181047" y="174171"/>
                  <a:pt x="181047" y="174171"/>
                </a:cubicBezTo>
                <a:cubicBezTo>
                  <a:pt x="181811" y="211603"/>
                  <a:pt x="181713" y="249062"/>
                  <a:pt x="183339" y="286466"/>
                </a:cubicBezTo>
                <a:cubicBezTo>
                  <a:pt x="183444" y="288879"/>
                  <a:pt x="183744" y="281100"/>
                  <a:pt x="185630" y="279591"/>
                </a:cubicBezTo>
                <a:cubicBezTo>
                  <a:pt x="188089" y="277623"/>
                  <a:pt x="191741" y="278063"/>
                  <a:pt x="194797" y="277299"/>
                </a:cubicBezTo>
                <a:cubicBezTo>
                  <a:pt x="195561" y="275007"/>
                  <a:pt x="195123" y="271828"/>
                  <a:pt x="197089" y="270424"/>
                </a:cubicBezTo>
                <a:cubicBezTo>
                  <a:pt x="201020" y="267616"/>
                  <a:pt x="210839" y="265840"/>
                  <a:pt x="210839" y="265840"/>
                </a:cubicBezTo>
                <a:cubicBezTo>
                  <a:pt x="221912" y="254769"/>
                  <a:pt x="207836" y="268243"/>
                  <a:pt x="222298" y="256674"/>
                </a:cubicBezTo>
                <a:cubicBezTo>
                  <a:pt x="223985" y="255324"/>
                  <a:pt x="225354" y="253618"/>
                  <a:pt x="226882" y="252090"/>
                </a:cubicBezTo>
                <a:cubicBezTo>
                  <a:pt x="230861" y="240151"/>
                  <a:pt x="226566" y="249619"/>
                  <a:pt x="233757" y="240631"/>
                </a:cubicBezTo>
                <a:cubicBezTo>
                  <a:pt x="235477" y="238480"/>
                  <a:pt x="236548" y="235847"/>
                  <a:pt x="238340" y="233756"/>
                </a:cubicBezTo>
                <a:cubicBezTo>
                  <a:pt x="245750" y="225111"/>
                  <a:pt x="246273" y="225412"/>
                  <a:pt x="254382" y="220006"/>
                </a:cubicBezTo>
                <a:cubicBezTo>
                  <a:pt x="255910" y="217714"/>
                  <a:pt x="257173" y="215222"/>
                  <a:pt x="258966" y="213131"/>
                </a:cubicBezTo>
                <a:cubicBezTo>
                  <a:pt x="266376" y="204487"/>
                  <a:pt x="266899" y="204787"/>
                  <a:pt x="275008" y="199380"/>
                </a:cubicBezTo>
                <a:cubicBezTo>
                  <a:pt x="278569" y="200092"/>
                  <a:pt x="290720" y="201010"/>
                  <a:pt x="293342" y="206255"/>
                </a:cubicBezTo>
                <a:cubicBezTo>
                  <a:pt x="296196" y="211963"/>
                  <a:pt x="298996" y="231015"/>
                  <a:pt x="300217" y="238340"/>
                </a:cubicBezTo>
                <a:cubicBezTo>
                  <a:pt x="299453" y="246743"/>
                  <a:pt x="300593" y="255544"/>
                  <a:pt x="297925" y="263549"/>
                </a:cubicBezTo>
                <a:cubicBezTo>
                  <a:pt x="297161" y="265841"/>
                  <a:pt x="292758" y="264132"/>
                  <a:pt x="291050" y="265840"/>
                </a:cubicBezTo>
                <a:cubicBezTo>
                  <a:pt x="288634" y="268256"/>
                  <a:pt x="288362" y="272164"/>
                  <a:pt x="286467" y="275007"/>
                </a:cubicBezTo>
                <a:cubicBezTo>
                  <a:pt x="282872" y="280400"/>
                  <a:pt x="280918" y="279913"/>
                  <a:pt x="275008" y="281883"/>
                </a:cubicBezTo>
                <a:cubicBezTo>
                  <a:pt x="266839" y="290051"/>
                  <a:pt x="273239" y="282685"/>
                  <a:pt x="265841" y="295633"/>
                </a:cubicBezTo>
                <a:cubicBezTo>
                  <a:pt x="264475" y="298024"/>
                  <a:pt x="262377" y="299991"/>
                  <a:pt x="261258" y="302508"/>
                </a:cubicBezTo>
                <a:cubicBezTo>
                  <a:pt x="253818" y="319247"/>
                  <a:pt x="262303" y="314381"/>
                  <a:pt x="249799" y="318550"/>
                </a:cubicBezTo>
                <a:cubicBezTo>
                  <a:pt x="248271" y="320078"/>
                  <a:pt x="246902" y="321784"/>
                  <a:pt x="245215" y="323134"/>
                </a:cubicBezTo>
                <a:cubicBezTo>
                  <a:pt x="243064" y="324854"/>
                  <a:pt x="239800" y="325381"/>
                  <a:pt x="238340" y="327717"/>
                </a:cubicBezTo>
                <a:cubicBezTo>
                  <a:pt x="235779" y="331814"/>
                  <a:pt x="236437" y="337448"/>
                  <a:pt x="233757" y="341468"/>
                </a:cubicBezTo>
                <a:lnTo>
                  <a:pt x="229173" y="348343"/>
                </a:lnTo>
                <a:cubicBezTo>
                  <a:pt x="223803" y="364457"/>
                  <a:pt x="230789" y="344575"/>
                  <a:pt x="222298" y="364385"/>
                </a:cubicBezTo>
                <a:cubicBezTo>
                  <a:pt x="221346" y="366605"/>
                  <a:pt x="221179" y="369148"/>
                  <a:pt x="220006" y="371260"/>
                </a:cubicBezTo>
                <a:cubicBezTo>
                  <a:pt x="217331" y="376075"/>
                  <a:pt x="210839" y="385010"/>
                  <a:pt x="210839" y="385010"/>
                </a:cubicBezTo>
                <a:cubicBezTo>
                  <a:pt x="205783" y="410298"/>
                  <a:pt x="213362" y="386440"/>
                  <a:pt x="201673" y="401052"/>
                </a:cubicBezTo>
                <a:cubicBezTo>
                  <a:pt x="200164" y="402939"/>
                  <a:pt x="200624" y="405856"/>
                  <a:pt x="199381" y="407928"/>
                </a:cubicBezTo>
                <a:cubicBezTo>
                  <a:pt x="198269" y="409781"/>
                  <a:pt x="196325" y="410983"/>
                  <a:pt x="194797" y="412511"/>
                </a:cubicBezTo>
                <a:cubicBezTo>
                  <a:pt x="193269" y="418622"/>
                  <a:pt x="190663" y="424562"/>
                  <a:pt x="190214" y="430845"/>
                </a:cubicBezTo>
                <a:cubicBezTo>
                  <a:pt x="187750" y="465339"/>
                  <a:pt x="191313" y="452757"/>
                  <a:pt x="185630" y="469804"/>
                </a:cubicBezTo>
                <a:cubicBezTo>
                  <a:pt x="184866" y="477443"/>
                  <a:pt x="185201" y="485274"/>
                  <a:pt x="183339" y="492722"/>
                </a:cubicBezTo>
                <a:cubicBezTo>
                  <a:pt x="182815" y="494818"/>
                  <a:pt x="179514" y="495282"/>
                  <a:pt x="178755" y="497305"/>
                </a:cubicBezTo>
                <a:cubicBezTo>
                  <a:pt x="171436" y="516822"/>
                  <a:pt x="183043" y="506669"/>
                  <a:pt x="169588" y="515639"/>
                </a:cubicBezTo>
                <a:cubicBezTo>
                  <a:pt x="168824" y="517931"/>
                  <a:pt x="168377" y="520353"/>
                  <a:pt x="167297" y="522514"/>
                </a:cubicBezTo>
                <a:cubicBezTo>
                  <a:pt x="166065" y="524978"/>
                  <a:pt x="163798" y="526857"/>
                  <a:pt x="162713" y="529389"/>
                </a:cubicBezTo>
                <a:cubicBezTo>
                  <a:pt x="161472" y="532284"/>
                  <a:pt x="161185" y="535500"/>
                  <a:pt x="160421" y="538556"/>
                </a:cubicBezTo>
                <a:cubicBezTo>
                  <a:pt x="159657" y="550015"/>
                  <a:pt x="159754" y="561563"/>
                  <a:pt x="158130" y="572932"/>
                </a:cubicBezTo>
                <a:cubicBezTo>
                  <a:pt x="157447" y="577715"/>
                  <a:pt x="156962" y="583267"/>
                  <a:pt x="153546" y="586683"/>
                </a:cubicBezTo>
                <a:cubicBezTo>
                  <a:pt x="144724" y="595505"/>
                  <a:pt x="148469" y="590861"/>
                  <a:pt x="142088" y="600433"/>
                </a:cubicBezTo>
                <a:cubicBezTo>
                  <a:pt x="141324" y="603489"/>
                  <a:pt x="140701" y="606583"/>
                  <a:pt x="139796" y="609600"/>
                </a:cubicBezTo>
                <a:cubicBezTo>
                  <a:pt x="138408" y="614228"/>
                  <a:pt x="135212" y="623350"/>
                  <a:pt x="135212" y="623350"/>
                </a:cubicBezTo>
                <a:cubicBezTo>
                  <a:pt x="133684" y="635573"/>
                  <a:pt x="132550" y="647851"/>
                  <a:pt x="130629" y="660018"/>
                </a:cubicBezTo>
                <a:cubicBezTo>
                  <a:pt x="130252" y="662404"/>
                  <a:pt x="129001" y="664570"/>
                  <a:pt x="128337" y="666893"/>
                </a:cubicBezTo>
                <a:cubicBezTo>
                  <a:pt x="127472" y="669922"/>
                  <a:pt x="126950" y="673043"/>
                  <a:pt x="126045" y="676060"/>
                </a:cubicBezTo>
                <a:cubicBezTo>
                  <a:pt x="124657" y="680687"/>
                  <a:pt x="124878" y="686394"/>
                  <a:pt x="121462" y="689810"/>
                </a:cubicBezTo>
                <a:lnTo>
                  <a:pt x="114587" y="696686"/>
                </a:lnTo>
                <a:cubicBezTo>
                  <a:pt x="113059" y="700505"/>
                  <a:pt x="111705" y="704399"/>
                  <a:pt x="110003" y="708144"/>
                </a:cubicBezTo>
                <a:cubicBezTo>
                  <a:pt x="107882" y="712809"/>
                  <a:pt x="104635" y="716997"/>
                  <a:pt x="103128" y="721895"/>
                </a:cubicBezTo>
                <a:cubicBezTo>
                  <a:pt x="96555" y="743258"/>
                  <a:pt x="107315" y="733618"/>
                  <a:pt x="93961" y="742520"/>
                </a:cubicBezTo>
                <a:cubicBezTo>
                  <a:pt x="89814" y="767413"/>
                  <a:pt x="94700" y="746401"/>
                  <a:pt x="87086" y="765437"/>
                </a:cubicBezTo>
                <a:cubicBezTo>
                  <a:pt x="85292" y="769923"/>
                  <a:pt x="84031" y="774604"/>
                  <a:pt x="82503" y="779188"/>
                </a:cubicBezTo>
                <a:lnTo>
                  <a:pt x="80211" y="786063"/>
                </a:lnTo>
                <a:cubicBezTo>
                  <a:pt x="79447" y="788355"/>
                  <a:pt x="79259" y="790928"/>
                  <a:pt x="77919" y="792938"/>
                </a:cubicBezTo>
                <a:lnTo>
                  <a:pt x="73336" y="799813"/>
                </a:lnTo>
                <a:cubicBezTo>
                  <a:pt x="68914" y="821920"/>
                  <a:pt x="74328" y="802412"/>
                  <a:pt x="66461" y="818147"/>
                </a:cubicBezTo>
                <a:cubicBezTo>
                  <a:pt x="65381" y="820308"/>
                  <a:pt x="65412" y="822951"/>
                  <a:pt x="64169" y="825022"/>
                </a:cubicBezTo>
                <a:cubicBezTo>
                  <a:pt x="61023" y="830265"/>
                  <a:pt x="58118" y="830095"/>
                  <a:pt x="52710" y="831898"/>
                </a:cubicBezTo>
                <a:cubicBezTo>
                  <a:pt x="51182" y="834190"/>
                  <a:pt x="49246" y="836256"/>
                  <a:pt x="48127" y="838773"/>
                </a:cubicBezTo>
                <a:cubicBezTo>
                  <a:pt x="43771" y="848574"/>
                  <a:pt x="43917" y="852359"/>
                  <a:pt x="41251" y="861690"/>
                </a:cubicBezTo>
                <a:cubicBezTo>
                  <a:pt x="40587" y="864013"/>
                  <a:pt x="39724" y="866273"/>
                  <a:pt x="38960" y="868565"/>
                </a:cubicBezTo>
                <a:cubicBezTo>
                  <a:pt x="38196" y="873912"/>
                  <a:pt x="38220" y="879433"/>
                  <a:pt x="36668" y="884607"/>
                </a:cubicBezTo>
                <a:cubicBezTo>
                  <a:pt x="35877" y="887245"/>
                  <a:pt x="32956" y="888870"/>
                  <a:pt x="32085" y="891483"/>
                </a:cubicBezTo>
                <a:cubicBezTo>
                  <a:pt x="29709" y="898612"/>
                  <a:pt x="28698" y="924660"/>
                  <a:pt x="25209" y="928150"/>
                </a:cubicBezTo>
                <a:lnTo>
                  <a:pt x="20626" y="932734"/>
                </a:lnTo>
                <a:cubicBezTo>
                  <a:pt x="17149" y="953593"/>
                  <a:pt x="20797" y="942544"/>
                  <a:pt x="6876" y="964818"/>
                </a:cubicBezTo>
                <a:lnTo>
                  <a:pt x="6876" y="964818"/>
                </a:lnTo>
                <a:cubicBezTo>
                  <a:pt x="1381" y="981302"/>
                  <a:pt x="8048" y="960717"/>
                  <a:pt x="2292" y="980860"/>
                </a:cubicBezTo>
                <a:cubicBezTo>
                  <a:pt x="1628" y="983183"/>
                  <a:pt x="764" y="985443"/>
                  <a:pt x="0" y="987735"/>
                </a:cubicBezTo>
                <a:cubicBezTo>
                  <a:pt x="19456" y="1000705"/>
                  <a:pt x="5227" y="993321"/>
                  <a:pt x="52710" y="987735"/>
                </a:cubicBezTo>
                <a:cubicBezTo>
                  <a:pt x="149072" y="976398"/>
                  <a:pt x="33766" y="988255"/>
                  <a:pt x="107712" y="980860"/>
                </a:cubicBezTo>
                <a:cubicBezTo>
                  <a:pt x="115304" y="977823"/>
                  <a:pt x="125078" y="973654"/>
                  <a:pt x="132921" y="971693"/>
                </a:cubicBezTo>
                <a:lnTo>
                  <a:pt x="142088" y="969401"/>
                </a:lnTo>
                <a:cubicBezTo>
                  <a:pt x="160102" y="957391"/>
                  <a:pt x="150911" y="962697"/>
                  <a:pt x="169588" y="953359"/>
                </a:cubicBezTo>
                <a:cubicBezTo>
                  <a:pt x="183476" y="936000"/>
                  <a:pt x="175301" y="945354"/>
                  <a:pt x="194797" y="925858"/>
                </a:cubicBezTo>
                <a:cubicBezTo>
                  <a:pt x="197089" y="923566"/>
                  <a:pt x="199875" y="921680"/>
                  <a:pt x="201673" y="918983"/>
                </a:cubicBezTo>
                <a:cubicBezTo>
                  <a:pt x="208375" y="908930"/>
                  <a:pt x="204604" y="914311"/>
                  <a:pt x="213131" y="902941"/>
                </a:cubicBezTo>
                <a:cubicBezTo>
                  <a:pt x="213895" y="900649"/>
                  <a:pt x="214471" y="898286"/>
                  <a:pt x="215423" y="896066"/>
                </a:cubicBezTo>
                <a:cubicBezTo>
                  <a:pt x="217403" y="891447"/>
                  <a:pt x="221203" y="884088"/>
                  <a:pt x="224590" y="880024"/>
                </a:cubicBezTo>
                <a:cubicBezTo>
                  <a:pt x="226665" y="877534"/>
                  <a:pt x="229173" y="875441"/>
                  <a:pt x="231465" y="873149"/>
                </a:cubicBezTo>
                <a:cubicBezTo>
                  <a:pt x="234386" y="864384"/>
                  <a:pt x="236609" y="858887"/>
                  <a:pt x="238340" y="850231"/>
                </a:cubicBezTo>
                <a:cubicBezTo>
                  <a:pt x="239251" y="845675"/>
                  <a:pt x="239163" y="840889"/>
                  <a:pt x="240632" y="836481"/>
                </a:cubicBezTo>
                <a:cubicBezTo>
                  <a:pt x="244553" y="824719"/>
                  <a:pt x="245537" y="824701"/>
                  <a:pt x="252091" y="818147"/>
                </a:cubicBezTo>
                <a:cubicBezTo>
                  <a:pt x="256314" y="801249"/>
                  <a:pt x="251776" y="816587"/>
                  <a:pt x="258966" y="799813"/>
                </a:cubicBezTo>
                <a:cubicBezTo>
                  <a:pt x="259918" y="797593"/>
                  <a:pt x="260059" y="795035"/>
                  <a:pt x="261258" y="792938"/>
                </a:cubicBezTo>
                <a:cubicBezTo>
                  <a:pt x="263153" y="789622"/>
                  <a:pt x="265841" y="786827"/>
                  <a:pt x="268133" y="783771"/>
                </a:cubicBezTo>
                <a:cubicBezTo>
                  <a:pt x="268897" y="780715"/>
                  <a:pt x="269183" y="777499"/>
                  <a:pt x="270424" y="774604"/>
                </a:cubicBezTo>
                <a:cubicBezTo>
                  <a:pt x="271509" y="772072"/>
                  <a:pt x="274041" y="770308"/>
                  <a:pt x="275008" y="767729"/>
                </a:cubicBezTo>
                <a:cubicBezTo>
                  <a:pt x="277176" y="761949"/>
                  <a:pt x="278924" y="741608"/>
                  <a:pt x="279591" y="737937"/>
                </a:cubicBezTo>
                <a:cubicBezTo>
                  <a:pt x="280023" y="735560"/>
                  <a:pt x="281219" y="733384"/>
                  <a:pt x="281883" y="731061"/>
                </a:cubicBezTo>
                <a:cubicBezTo>
                  <a:pt x="282748" y="728033"/>
                  <a:pt x="283411" y="724950"/>
                  <a:pt x="284175" y="721895"/>
                </a:cubicBezTo>
                <a:cubicBezTo>
                  <a:pt x="284939" y="712728"/>
                  <a:pt x="285251" y="703512"/>
                  <a:pt x="286467" y="694394"/>
                </a:cubicBezTo>
                <a:cubicBezTo>
                  <a:pt x="286786" y="692000"/>
                  <a:pt x="288539" y="689925"/>
                  <a:pt x="288758" y="687519"/>
                </a:cubicBezTo>
                <a:cubicBezTo>
                  <a:pt x="294732" y="621798"/>
                  <a:pt x="285454" y="666360"/>
                  <a:pt x="297925" y="616475"/>
                </a:cubicBezTo>
                <a:cubicBezTo>
                  <a:pt x="298441" y="608735"/>
                  <a:pt x="301451" y="561829"/>
                  <a:pt x="302509" y="552307"/>
                </a:cubicBezTo>
                <a:cubicBezTo>
                  <a:pt x="306545" y="515985"/>
                  <a:pt x="314286" y="479984"/>
                  <a:pt x="323134" y="444595"/>
                </a:cubicBezTo>
                <a:cubicBezTo>
                  <a:pt x="328574" y="379329"/>
                  <a:pt x="321801" y="464983"/>
                  <a:pt x="327718" y="364385"/>
                </a:cubicBezTo>
                <a:cubicBezTo>
                  <a:pt x="328213" y="355962"/>
                  <a:pt x="328354" y="347450"/>
                  <a:pt x="330009" y="339176"/>
                </a:cubicBezTo>
                <a:cubicBezTo>
                  <a:pt x="331430" y="332069"/>
                  <a:pt x="334593" y="325425"/>
                  <a:pt x="336885" y="318550"/>
                </a:cubicBezTo>
                <a:cubicBezTo>
                  <a:pt x="339343" y="301337"/>
                  <a:pt x="341468" y="289152"/>
                  <a:pt x="341468" y="270424"/>
                </a:cubicBezTo>
                <a:cubicBezTo>
                  <a:pt x="341468" y="258940"/>
                  <a:pt x="340444" y="247462"/>
                  <a:pt x="339176" y="236048"/>
                </a:cubicBezTo>
                <a:cubicBezTo>
                  <a:pt x="338909" y="233647"/>
                  <a:pt x="337409" y="231531"/>
                  <a:pt x="336885" y="229173"/>
                </a:cubicBezTo>
                <a:cubicBezTo>
                  <a:pt x="331693" y="205806"/>
                  <a:pt x="338288" y="224657"/>
                  <a:pt x="330009" y="203964"/>
                </a:cubicBezTo>
                <a:cubicBezTo>
                  <a:pt x="328986" y="197822"/>
                  <a:pt x="327030" y="185171"/>
                  <a:pt x="325426" y="178755"/>
                </a:cubicBezTo>
                <a:cubicBezTo>
                  <a:pt x="324840" y="176411"/>
                  <a:pt x="323798" y="174203"/>
                  <a:pt x="323134" y="171880"/>
                </a:cubicBezTo>
                <a:cubicBezTo>
                  <a:pt x="319700" y="159861"/>
                  <a:pt x="321704" y="164655"/>
                  <a:pt x="318551" y="151254"/>
                </a:cubicBezTo>
                <a:cubicBezTo>
                  <a:pt x="316387" y="142056"/>
                  <a:pt x="313230" y="133074"/>
                  <a:pt x="311676" y="123753"/>
                </a:cubicBezTo>
                <a:cubicBezTo>
                  <a:pt x="310883" y="118998"/>
                  <a:pt x="309144" y="106307"/>
                  <a:pt x="307092" y="100836"/>
                </a:cubicBezTo>
                <a:cubicBezTo>
                  <a:pt x="305893" y="97637"/>
                  <a:pt x="303855" y="94809"/>
                  <a:pt x="302509" y="91669"/>
                </a:cubicBezTo>
                <a:cubicBezTo>
                  <a:pt x="301557" y="89449"/>
                  <a:pt x="301297" y="86955"/>
                  <a:pt x="300217" y="84794"/>
                </a:cubicBezTo>
                <a:cubicBezTo>
                  <a:pt x="298225" y="80810"/>
                  <a:pt x="295931" y="76960"/>
                  <a:pt x="293342" y="73335"/>
                </a:cubicBezTo>
                <a:cubicBezTo>
                  <a:pt x="286233" y="63383"/>
                  <a:pt x="290692" y="74912"/>
                  <a:pt x="284175" y="61877"/>
                </a:cubicBezTo>
                <a:cubicBezTo>
                  <a:pt x="282335" y="58197"/>
                  <a:pt x="281873" y="53841"/>
                  <a:pt x="279591" y="50418"/>
                </a:cubicBezTo>
                <a:cubicBezTo>
                  <a:pt x="277194" y="46822"/>
                  <a:pt x="273270" y="44503"/>
                  <a:pt x="270424" y="41251"/>
                </a:cubicBezTo>
                <a:cubicBezTo>
                  <a:pt x="252820" y="21132"/>
                  <a:pt x="277434" y="43642"/>
                  <a:pt x="249799" y="22917"/>
                </a:cubicBezTo>
                <a:cubicBezTo>
                  <a:pt x="226567" y="5494"/>
                  <a:pt x="267702" y="34018"/>
                  <a:pt x="240632" y="11458"/>
                </a:cubicBezTo>
                <a:cubicBezTo>
                  <a:pt x="238008" y="9271"/>
                  <a:pt x="234605" y="8221"/>
                  <a:pt x="231465" y="6875"/>
                </a:cubicBezTo>
                <a:cubicBezTo>
                  <a:pt x="229245" y="5923"/>
                  <a:pt x="226913" y="5247"/>
                  <a:pt x="224590" y="4583"/>
                </a:cubicBezTo>
                <a:cubicBezTo>
                  <a:pt x="215026" y="1851"/>
                  <a:pt x="212466" y="1799"/>
                  <a:pt x="201673" y="0"/>
                </a:cubicBezTo>
                <a:cubicBezTo>
                  <a:pt x="185631" y="764"/>
                  <a:pt x="169563" y="1106"/>
                  <a:pt x="153546" y="2292"/>
                </a:cubicBezTo>
                <a:cubicBezTo>
                  <a:pt x="148912" y="2635"/>
                  <a:pt x="144147" y="2952"/>
                  <a:pt x="139796" y="4583"/>
                </a:cubicBezTo>
                <a:cubicBezTo>
                  <a:pt x="137773" y="5342"/>
                  <a:pt x="136941" y="7870"/>
                  <a:pt x="135212" y="9167"/>
                </a:cubicBezTo>
                <a:cubicBezTo>
                  <a:pt x="130805" y="12472"/>
                  <a:pt x="125869" y="15029"/>
                  <a:pt x="121462" y="18334"/>
                </a:cubicBezTo>
                <a:cubicBezTo>
                  <a:pt x="110092" y="26861"/>
                  <a:pt x="115473" y="23090"/>
                  <a:pt x="105420" y="29792"/>
                </a:cubicBezTo>
                <a:cubicBezTo>
                  <a:pt x="104656" y="32084"/>
                  <a:pt x="104637" y="34781"/>
                  <a:pt x="103128" y="36668"/>
                </a:cubicBezTo>
                <a:cubicBezTo>
                  <a:pt x="98633" y="42287"/>
                  <a:pt x="91004" y="42301"/>
                  <a:pt x="84794" y="43543"/>
                </a:cubicBezTo>
                <a:cubicBezTo>
                  <a:pt x="83266" y="45835"/>
                  <a:pt x="82883" y="49750"/>
                  <a:pt x="80211" y="50418"/>
                </a:cubicBezTo>
                <a:cubicBezTo>
                  <a:pt x="61102" y="55195"/>
                  <a:pt x="73335" y="37432"/>
                  <a:pt x="75627" y="36668"/>
                </a:cubicBezTo>
                <a:close/>
              </a:path>
            </a:pathLst>
          </a:cu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8653570" y="939358"/>
            <a:ext cx="217333" cy="499848"/>
          </a:xfrm>
          <a:custGeom>
            <a:avLst/>
            <a:gdLst>
              <a:gd name="connsiteX0" fmla="*/ 162713 w 217333"/>
              <a:gd name="connsiteY0" fmla="*/ 251 h 499848"/>
              <a:gd name="connsiteX1" fmla="*/ 174171 w 217333"/>
              <a:gd name="connsiteY1" fmla="*/ 7126 h 499848"/>
              <a:gd name="connsiteX2" fmla="*/ 178755 w 217333"/>
              <a:gd name="connsiteY2" fmla="*/ 11710 h 499848"/>
              <a:gd name="connsiteX3" fmla="*/ 187922 w 217333"/>
              <a:gd name="connsiteY3" fmla="*/ 14001 h 499848"/>
              <a:gd name="connsiteX4" fmla="*/ 194797 w 217333"/>
              <a:gd name="connsiteY4" fmla="*/ 20877 h 499848"/>
              <a:gd name="connsiteX5" fmla="*/ 206256 w 217333"/>
              <a:gd name="connsiteY5" fmla="*/ 23168 h 499848"/>
              <a:gd name="connsiteX6" fmla="*/ 213131 w 217333"/>
              <a:gd name="connsiteY6" fmla="*/ 25460 h 499848"/>
              <a:gd name="connsiteX7" fmla="*/ 213131 w 217333"/>
              <a:gd name="connsiteY7" fmla="*/ 96504 h 499848"/>
              <a:gd name="connsiteX8" fmla="*/ 210839 w 217333"/>
              <a:gd name="connsiteY8" fmla="*/ 103379 h 499848"/>
              <a:gd name="connsiteX9" fmla="*/ 206256 w 217333"/>
              <a:gd name="connsiteY9" fmla="*/ 110254 h 499848"/>
              <a:gd name="connsiteX10" fmla="*/ 201672 w 217333"/>
              <a:gd name="connsiteY10" fmla="*/ 126296 h 499848"/>
              <a:gd name="connsiteX11" fmla="*/ 197089 w 217333"/>
              <a:gd name="connsiteY11" fmla="*/ 130880 h 499848"/>
              <a:gd name="connsiteX12" fmla="*/ 194797 w 217333"/>
              <a:gd name="connsiteY12" fmla="*/ 142338 h 499848"/>
              <a:gd name="connsiteX13" fmla="*/ 185630 w 217333"/>
              <a:gd name="connsiteY13" fmla="*/ 153797 h 499848"/>
              <a:gd name="connsiteX14" fmla="*/ 176463 w 217333"/>
              <a:gd name="connsiteY14" fmla="*/ 165256 h 499848"/>
              <a:gd name="connsiteX15" fmla="*/ 171880 w 217333"/>
              <a:gd name="connsiteY15" fmla="*/ 179006 h 499848"/>
              <a:gd name="connsiteX16" fmla="*/ 169588 w 217333"/>
              <a:gd name="connsiteY16" fmla="*/ 185881 h 499848"/>
              <a:gd name="connsiteX17" fmla="*/ 165004 w 217333"/>
              <a:gd name="connsiteY17" fmla="*/ 190465 h 499848"/>
              <a:gd name="connsiteX18" fmla="*/ 162713 w 217333"/>
              <a:gd name="connsiteY18" fmla="*/ 204215 h 499848"/>
              <a:gd name="connsiteX19" fmla="*/ 160421 w 217333"/>
              <a:gd name="connsiteY19" fmla="*/ 211090 h 499848"/>
              <a:gd name="connsiteX20" fmla="*/ 158129 w 217333"/>
              <a:gd name="connsiteY20" fmla="*/ 220257 h 499848"/>
              <a:gd name="connsiteX21" fmla="*/ 155838 w 217333"/>
              <a:gd name="connsiteY21" fmla="*/ 268383 h 499848"/>
              <a:gd name="connsiteX22" fmla="*/ 153546 w 217333"/>
              <a:gd name="connsiteY22" fmla="*/ 279842 h 499848"/>
              <a:gd name="connsiteX23" fmla="*/ 151254 w 217333"/>
              <a:gd name="connsiteY23" fmla="*/ 323385 h 499848"/>
              <a:gd name="connsiteX24" fmla="*/ 144379 w 217333"/>
              <a:gd name="connsiteY24" fmla="*/ 339427 h 499848"/>
              <a:gd name="connsiteX25" fmla="*/ 142087 w 217333"/>
              <a:gd name="connsiteY25" fmla="*/ 346302 h 499848"/>
              <a:gd name="connsiteX26" fmla="*/ 132920 w 217333"/>
              <a:gd name="connsiteY26" fmla="*/ 355469 h 499848"/>
              <a:gd name="connsiteX27" fmla="*/ 126045 w 217333"/>
              <a:gd name="connsiteY27" fmla="*/ 369219 h 499848"/>
              <a:gd name="connsiteX28" fmla="*/ 119170 w 217333"/>
              <a:gd name="connsiteY28" fmla="*/ 371511 h 499848"/>
              <a:gd name="connsiteX29" fmla="*/ 112295 w 217333"/>
              <a:gd name="connsiteY29" fmla="*/ 385262 h 499848"/>
              <a:gd name="connsiteX30" fmla="*/ 110003 w 217333"/>
              <a:gd name="connsiteY30" fmla="*/ 392137 h 499848"/>
              <a:gd name="connsiteX31" fmla="*/ 100836 w 217333"/>
              <a:gd name="connsiteY31" fmla="*/ 405887 h 499848"/>
              <a:gd name="connsiteX32" fmla="*/ 96253 w 217333"/>
              <a:gd name="connsiteY32" fmla="*/ 431096 h 499848"/>
              <a:gd name="connsiteX33" fmla="*/ 93961 w 217333"/>
              <a:gd name="connsiteY33" fmla="*/ 442555 h 499848"/>
              <a:gd name="connsiteX34" fmla="*/ 89377 w 217333"/>
              <a:gd name="connsiteY34" fmla="*/ 449430 h 499848"/>
              <a:gd name="connsiteX35" fmla="*/ 84794 w 217333"/>
              <a:gd name="connsiteY35" fmla="*/ 458597 h 499848"/>
              <a:gd name="connsiteX36" fmla="*/ 82502 w 217333"/>
              <a:gd name="connsiteY36" fmla="*/ 465472 h 499848"/>
              <a:gd name="connsiteX37" fmla="*/ 80210 w 217333"/>
              <a:gd name="connsiteY37" fmla="*/ 474639 h 499848"/>
              <a:gd name="connsiteX38" fmla="*/ 64168 w 217333"/>
              <a:gd name="connsiteY38" fmla="*/ 495265 h 499848"/>
              <a:gd name="connsiteX39" fmla="*/ 57293 w 217333"/>
              <a:gd name="connsiteY39" fmla="*/ 499848 h 499848"/>
              <a:gd name="connsiteX40" fmla="*/ 34376 w 217333"/>
              <a:gd name="connsiteY40" fmla="*/ 497556 h 499848"/>
              <a:gd name="connsiteX41" fmla="*/ 29792 w 217333"/>
              <a:gd name="connsiteY41" fmla="*/ 488389 h 499848"/>
              <a:gd name="connsiteX42" fmla="*/ 16042 w 217333"/>
              <a:gd name="connsiteY42" fmla="*/ 470056 h 499848"/>
              <a:gd name="connsiteX43" fmla="*/ 13750 w 217333"/>
              <a:gd name="connsiteY43" fmla="*/ 463180 h 499848"/>
              <a:gd name="connsiteX44" fmla="*/ 9167 w 217333"/>
              <a:gd name="connsiteY44" fmla="*/ 451722 h 499848"/>
              <a:gd name="connsiteX45" fmla="*/ 6875 w 217333"/>
              <a:gd name="connsiteY45" fmla="*/ 437971 h 499848"/>
              <a:gd name="connsiteX46" fmla="*/ 2292 w 217333"/>
              <a:gd name="connsiteY46" fmla="*/ 428804 h 499848"/>
              <a:gd name="connsiteX47" fmla="*/ 0 w 217333"/>
              <a:gd name="connsiteY47" fmla="*/ 417346 h 499848"/>
              <a:gd name="connsiteX48" fmla="*/ 6875 w 217333"/>
              <a:gd name="connsiteY48" fmla="*/ 197340 h 499848"/>
              <a:gd name="connsiteX49" fmla="*/ 9167 w 217333"/>
              <a:gd name="connsiteY49" fmla="*/ 165256 h 499848"/>
              <a:gd name="connsiteX50" fmla="*/ 18334 w 217333"/>
              <a:gd name="connsiteY50" fmla="*/ 105671 h 499848"/>
              <a:gd name="connsiteX51" fmla="*/ 20625 w 217333"/>
              <a:gd name="connsiteY51" fmla="*/ 89628 h 499848"/>
              <a:gd name="connsiteX52" fmla="*/ 25209 w 217333"/>
              <a:gd name="connsiteY52" fmla="*/ 73586 h 499848"/>
              <a:gd name="connsiteX53" fmla="*/ 27501 w 217333"/>
              <a:gd name="connsiteY53" fmla="*/ 59836 h 499848"/>
              <a:gd name="connsiteX54" fmla="*/ 32084 w 217333"/>
              <a:gd name="connsiteY54" fmla="*/ 52961 h 499848"/>
              <a:gd name="connsiteX55" fmla="*/ 34376 w 217333"/>
              <a:gd name="connsiteY55" fmla="*/ 46086 h 499848"/>
              <a:gd name="connsiteX56" fmla="*/ 38959 w 217333"/>
              <a:gd name="connsiteY56" fmla="*/ 36919 h 499848"/>
              <a:gd name="connsiteX57" fmla="*/ 52710 w 217333"/>
              <a:gd name="connsiteY57" fmla="*/ 32335 h 499848"/>
              <a:gd name="connsiteX58" fmla="*/ 59585 w 217333"/>
              <a:gd name="connsiteY58" fmla="*/ 25460 h 499848"/>
              <a:gd name="connsiteX59" fmla="*/ 64168 w 217333"/>
              <a:gd name="connsiteY59" fmla="*/ 18585 h 499848"/>
              <a:gd name="connsiteX60" fmla="*/ 75627 w 217333"/>
              <a:gd name="connsiteY60" fmla="*/ 16293 h 499848"/>
              <a:gd name="connsiteX61" fmla="*/ 162713 w 217333"/>
              <a:gd name="connsiteY61" fmla="*/ 251 h 4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17333" h="499848">
                <a:moveTo>
                  <a:pt x="162713" y="251"/>
                </a:moveTo>
                <a:cubicBezTo>
                  <a:pt x="179137" y="-1277"/>
                  <a:pt x="170547" y="4537"/>
                  <a:pt x="174171" y="7126"/>
                </a:cubicBezTo>
                <a:cubicBezTo>
                  <a:pt x="175929" y="8382"/>
                  <a:pt x="176822" y="10744"/>
                  <a:pt x="178755" y="11710"/>
                </a:cubicBezTo>
                <a:cubicBezTo>
                  <a:pt x="181572" y="13118"/>
                  <a:pt x="184866" y="13237"/>
                  <a:pt x="187922" y="14001"/>
                </a:cubicBezTo>
                <a:cubicBezTo>
                  <a:pt x="190214" y="16293"/>
                  <a:pt x="191898" y="19428"/>
                  <a:pt x="194797" y="20877"/>
                </a:cubicBezTo>
                <a:cubicBezTo>
                  <a:pt x="198281" y="22619"/>
                  <a:pt x="202477" y="22223"/>
                  <a:pt x="206256" y="23168"/>
                </a:cubicBezTo>
                <a:cubicBezTo>
                  <a:pt x="208600" y="23754"/>
                  <a:pt x="210839" y="24696"/>
                  <a:pt x="213131" y="25460"/>
                </a:cubicBezTo>
                <a:cubicBezTo>
                  <a:pt x="220194" y="53722"/>
                  <a:pt x="217060" y="37566"/>
                  <a:pt x="213131" y="96504"/>
                </a:cubicBezTo>
                <a:cubicBezTo>
                  <a:pt x="212970" y="98914"/>
                  <a:pt x="211919" y="101218"/>
                  <a:pt x="210839" y="103379"/>
                </a:cubicBezTo>
                <a:cubicBezTo>
                  <a:pt x="209607" y="105842"/>
                  <a:pt x="207784" y="107962"/>
                  <a:pt x="206256" y="110254"/>
                </a:cubicBezTo>
                <a:cubicBezTo>
                  <a:pt x="205828" y="111968"/>
                  <a:pt x="203082" y="123947"/>
                  <a:pt x="201672" y="126296"/>
                </a:cubicBezTo>
                <a:cubicBezTo>
                  <a:pt x="200560" y="128149"/>
                  <a:pt x="198617" y="129352"/>
                  <a:pt x="197089" y="130880"/>
                </a:cubicBezTo>
                <a:cubicBezTo>
                  <a:pt x="196325" y="134699"/>
                  <a:pt x="196165" y="138691"/>
                  <a:pt x="194797" y="142338"/>
                </a:cubicBezTo>
                <a:cubicBezTo>
                  <a:pt x="192308" y="148973"/>
                  <a:pt x="189576" y="148863"/>
                  <a:pt x="185630" y="153797"/>
                </a:cubicBezTo>
                <a:cubicBezTo>
                  <a:pt x="174072" y="168247"/>
                  <a:pt x="187527" y="154192"/>
                  <a:pt x="176463" y="165256"/>
                </a:cubicBezTo>
                <a:lnTo>
                  <a:pt x="171880" y="179006"/>
                </a:lnTo>
                <a:cubicBezTo>
                  <a:pt x="171116" y="181298"/>
                  <a:pt x="171296" y="184173"/>
                  <a:pt x="169588" y="185881"/>
                </a:cubicBezTo>
                <a:lnTo>
                  <a:pt x="165004" y="190465"/>
                </a:lnTo>
                <a:cubicBezTo>
                  <a:pt x="164240" y="195048"/>
                  <a:pt x="163721" y="199679"/>
                  <a:pt x="162713" y="204215"/>
                </a:cubicBezTo>
                <a:cubicBezTo>
                  <a:pt x="162189" y="206573"/>
                  <a:pt x="161085" y="208767"/>
                  <a:pt x="160421" y="211090"/>
                </a:cubicBezTo>
                <a:cubicBezTo>
                  <a:pt x="159556" y="214119"/>
                  <a:pt x="158893" y="217201"/>
                  <a:pt x="158129" y="220257"/>
                </a:cubicBezTo>
                <a:cubicBezTo>
                  <a:pt x="157365" y="236299"/>
                  <a:pt x="157070" y="252370"/>
                  <a:pt x="155838" y="268383"/>
                </a:cubicBezTo>
                <a:cubicBezTo>
                  <a:pt x="155539" y="272267"/>
                  <a:pt x="153870" y="275960"/>
                  <a:pt x="153546" y="279842"/>
                </a:cubicBezTo>
                <a:cubicBezTo>
                  <a:pt x="152339" y="294326"/>
                  <a:pt x="152570" y="308910"/>
                  <a:pt x="151254" y="323385"/>
                </a:cubicBezTo>
                <a:cubicBezTo>
                  <a:pt x="150841" y="327930"/>
                  <a:pt x="145857" y="335978"/>
                  <a:pt x="144379" y="339427"/>
                </a:cubicBezTo>
                <a:cubicBezTo>
                  <a:pt x="143427" y="341647"/>
                  <a:pt x="143491" y="344336"/>
                  <a:pt x="142087" y="346302"/>
                </a:cubicBezTo>
                <a:cubicBezTo>
                  <a:pt x="139575" y="349818"/>
                  <a:pt x="132920" y="355469"/>
                  <a:pt x="132920" y="355469"/>
                </a:cubicBezTo>
                <a:cubicBezTo>
                  <a:pt x="131410" y="359997"/>
                  <a:pt x="130083" y="365989"/>
                  <a:pt x="126045" y="369219"/>
                </a:cubicBezTo>
                <a:cubicBezTo>
                  <a:pt x="124159" y="370728"/>
                  <a:pt x="121462" y="370747"/>
                  <a:pt x="119170" y="371511"/>
                </a:cubicBezTo>
                <a:cubicBezTo>
                  <a:pt x="113409" y="388791"/>
                  <a:pt x="121180" y="367491"/>
                  <a:pt x="112295" y="385262"/>
                </a:cubicBezTo>
                <a:cubicBezTo>
                  <a:pt x="111215" y="387423"/>
                  <a:pt x="111176" y="390025"/>
                  <a:pt x="110003" y="392137"/>
                </a:cubicBezTo>
                <a:cubicBezTo>
                  <a:pt x="107328" y="396952"/>
                  <a:pt x="100836" y="405887"/>
                  <a:pt x="100836" y="405887"/>
                </a:cubicBezTo>
                <a:cubicBezTo>
                  <a:pt x="96865" y="433683"/>
                  <a:pt x="100573" y="411653"/>
                  <a:pt x="96253" y="431096"/>
                </a:cubicBezTo>
                <a:cubicBezTo>
                  <a:pt x="95408" y="434899"/>
                  <a:pt x="95329" y="438908"/>
                  <a:pt x="93961" y="442555"/>
                </a:cubicBezTo>
                <a:cubicBezTo>
                  <a:pt x="92994" y="445134"/>
                  <a:pt x="90744" y="447039"/>
                  <a:pt x="89377" y="449430"/>
                </a:cubicBezTo>
                <a:cubicBezTo>
                  <a:pt x="87682" y="452396"/>
                  <a:pt x="86140" y="455457"/>
                  <a:pt x="84794" y="458597"/>
                </a:cubicBezTo>
                <a:cubicBezTo>
                  <a:pt x="83842" y="460817"/>
                  <a:pt x="83166" y="463149"/>
                  <a:pt x="82502" y="465472"/>
                </a:cubicBezTo>
                <a:cubicBezTo>
                  <a:pt x="81637" y="468501"/>
                  <a:pt x="81619" y="471822"/>
                  <a:pt x="80210" y="474639"/>
                </a:cubicBezTo>
                <a:cubicBezTo>
                  <a:pt x="76559" y="481941"/>
                  <a:pt x="70636" y="489875"/>
                  <a:pt x="64168" y="495265"/>
                </a:cubicBezTo>
                <a:cubicBezTo>
                  <a:pt x="62052" y="497028"/>
                  <a:pt x="59585" y="498320"/>
                  <a:pt x="57293" y="499848"/>
                </a:cubicBezTo>
                <a:cubicBezTo>
                  <a:pt x="49654" y="499084"/>
                  <a:pt x="41463" y="500509"/>
                  <a:pt x="34376" y="497556"/>
                </a:cubicBezTo>
                <a:cubicBezTo>
                  <a:pt x="31222" y="496242"/>
                  <a:pt x="31687" y="491232"/>
                  <a:pt x="29792" y="488389"/>
                </a:cubicBezTo>
                <a:cubicBezTo>
                  <a:pt x="26416" y="483325"/>
                  <a:pt x="19109" y="476190"/>
                  <a:pt x="16042" y="470056"/>
                </a:cubicBezTo>
                <a:cubicBezTo>
                  <a:pt x="14962" y="467895"/>
                  <a:pt x="14598" y="465442"/>
                  <a:pt x="13750" y="463180"/>
                </a:cubicBezTo>
                <a:cubicBezTo>
                  <a:pt x="12306" y="459328"/>
                  <a:pt x="10695" y="455541"/>
                  <a:pt x="9167" y="451722"/>
                </a:cubicBezTo>
                <a:cubicBezTo>
                  <a:pt x="8403" y="447138"/>
                  <a:pt x="8210" y="442422"/>
                  <a:pt x="6875" y="437971"/>
                </a:cubicBezTo>
                <a:cubicBezTo>
                  <a:pt x="5893" y="434699"/>
                  <a:pt x="3372" y="432045"/>
                  <a:pt x="2292" y="428804"/>
                </a:cubicBezTo>
                <a:cubicBezTo>
                  <a:pt x="1060" y="425109"/>
                  <a:pt x="764" y="421165"/>
                  <a:pt x="0" y="417346"/>
                </a:cubicBezTo>
                <a:cubicBezTo>
                  <a:pt x="2292" y="344011"/>
                  <a:pt x="4209" y="270663"/>
                  <a:pt x="6875" y="197340"/>
                </a:cubicBezTo>
                <a:cubicBezTo>
                  <a:pt x="7265" y="186625"/>
                  <a:pt x="8100" y="175925"/>
                  <a:pt x="9167" y="165256"/>
                </a:cubicBezTo>
                <a:cubicBezTo>
                  <a:pt x="13861" y="118316"/>
                  <a:pt x="11875" y="142274"/>
                  <a:pt x="18334" y="105671"/>
                </a:cubicBezTo>
                <a:cubicBezTo>
                  <a:pt x="19273" y="100351"/>
                  <a:pt x="19493" y="94910"/>
                  <a:pt x="20625" y="89628"/>
                </a:cubicBezTo>
                <a:cubicBezTo>
                  <a:pt x="21790" y="84190"/>
                  <a:pt x="23958" y="79005"/>
                  <a:pt x="25209" y="73586"/>
                </a:cubicBezTo>
                <a:cubicBezTo>
                  <a:pt x="26254" y="69058"/>
                  <a:pt x="26032" y="64244"/>
                  <a:pt x="27501" y="59836"/>
                </a:cubicBezTo>
                <a:cubicBezTo>
                  <a:pt x="28372" y="57223"/>
                  <a:pt x="30852" y="55424"/>
                  <a:pt x="32084" y="52961"/>
                </a:cubicBezTo>
                <a:cubicBezTo>
                  <a:pt x="33164" y="50800"/>
                  <a:pt x="33424" y="48306"/>
                  <a:pt x="34376" y="46086"/>
                </a:cubicBezTo>
                <a:cubicBezTo>
                  <a:pt x="35722" y="42946"/>
                  <a:pt x="36226" y="38969"/>
                  <a:pt x="38959" y="36919"/>
                </a:cubicBezTo>
                <a:cubicBezTo>
                  <a:pt x="42824" y="34020"/>
                  <a:pt x="48126" y="33863"/>
                  <a:pt x="52710" y="32335"/>
                </a:cubicBezTo>
                <a:cubicBezTo>
                  <a:pt x="55002" y="30043"/>
                  <a:pt x="57510" y="27950"/>
                  <a:pt x="59585" y="25460"/>
                </a:cubicBezTo>
                <a:cubicBezTo>
                  <a:pt x="61348" y="23344"/>
                  <a:pt x="61777" y="19951"/>
                  <a:pt x="64168" y="18585"/>
                </a:cubicBezTo>
                <a:cubicBezTo>
                  <a:pt x="67550" y="16652"/>
                  <a:pt x="71736" y="16470"/>
                  <a:pt x="75627" y="16293"/>
                </a:cubicBezTo>
                <a:cubicBezTo>
                  <a:pt x="128630" y="13883"/>
                  <a:pt x="146289" y="1779"/>
                  <a:pt x="162713" y="251"/>
                </a:cubicBezTo>
                <a:close/>
              </a:path>
            </a:pathLst>
          </a:cu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3035" t="21984" r="35178" b="13889"/>
          <a:stretch/>
        </p:blipFill>
        <p:spPr>
          <a:xfrm>
            <a:off x="143058" y="1135394"/>
            <a:ext cx="3128309" cy="27005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9705" y="864663"/>
            <a:ext cx="914400" cy="1283498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Image result for fish hook transparent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15849" r="29472" b="15612"/>
          <a:stretch/>
        </p:blipFill>
        <p:spPr bwMode="auto">
          <a:xfrm rot="1187760">
            <a:off x="8169126" y="799009"/>
            <a:ext cx="648031" cy="115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87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173" t="54885" r="29569" b="20286"/>
          <a:stretch/>
        </p:blipFill>
        <p:spPr>
          <a:xfrm>
            <a:off x="97899" y="630620"/>
            <a:ext cx="9046101" cy="4357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1"/>
            <a:ext cx="9144000" cy="1419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3999" cy="137160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4000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DETERMINATION OF            RISK SEVERITY</a:t>
            </a:r>
            <a:endParaRPr lang="en-US" sz="4000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812" y="2264901"/>
            <a:ext cx="1561465" cy="1101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IMPACT</a:t>
            </a:r>
            <a:endParaRPr lang="en-US" sz="3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9296" y="4363499"/>
            <a:ext cx="1901004" cy="443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LIKLIHOOD</a:t>
            </a:r>
            <a:endParaRPr lang="en-US" sz="3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239000" y="1419828"/>
            <a:ext cx="1807100" cy="694722"/>
          </a:xfrm>
          <a:prstGeom prst="rect">
            <a:avLst/>
          </a:prstGeom>
          <a:solidFill>
            <a:srgbClr val="5B27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1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66915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1143000" y="265642"/>
            <a:ext cx="6858000" cy="45921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166917" name="Rectangle 3"/>
          <p:cNvSpPr>
            <a:spLocks noChangeArrowheads="1"/>
          </p:cNvSpPr>
          <p:nvPr/>
        </p:nvSpPr>
        <p:spPr bwMode="auto">
          <a:xfrm>
            <a:off x="1143000" y="265642"/>
            <a:ext cx="6858000" cy="45921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6667"/>
              </a:lnSpc>
              <a:spcBef>
                <a:spcPct val="0"/>
              </a:spcBef>
              <a:buNone/>
            </a:pPr>
            <a:endParaRPr lang="en-US" altLang="en-US" sz="4867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9144"/>
            <a:ext cx="9144000" cy="1080861"/>
          </a:xfrm>
          <a:prstGeom prst="rect">
            <a:avLst/>
          </a:prstGeom>
          <a:solidFill>
            <a:srgbClr val="33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524000" y="113860"/>
            <a:ext cx="7543800" cy="976146"/>
          </a:xfrm>
          <a:prstGeom prst="rect">
            <a:avLst/>
          </a:prstGeom>
          <a:solidFill>
            <a:srgbClr val="33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>
              <a:lnSpc>
                <a:spcPts val="3500"/>
              </a:lnSpc>
            </a:pPr>
            <a:r>
              <a:rPr lang="en-US" sz="3200" dirty="0">
                <a:solidFill>
                  <a:srgbClr val="FFCC00"/>
                </a:solidFill>
                <a:latin typeface="Arial Black" panose="020B0A04020102020204" pitchFamily="34" charset="0"/>
                <a:cs typeface="Arial" charset="0"/>
              </a:rPr>
              <a:t>                      </a:t>
            </a:r>
            <a:r>
              <a:rPr lang="en-US" sz="3200" dirty="0" smtClean="0">
                <a:solidFill>
                  <a:srgbClr val="FFCC00"/>
                </a:solidFill>
                <a:latin typeface="Arial Black" panose="020B0A04020102020204" pitchFamily="34" charset="0"/>
                <a:cs typeface="Arial" charset="0"/>
              </a:rPr>
              <a:t>      </a:t>
            </a:r>
            <a:r>
              <a:rPr lang="en-US" sz="3200" spc="-100" dirty="0" smtClean="0">
                <a:solidFill>
                  <a:srgbClr val="FFCC00"/>
                </a:solidFill>
                <a:latin typeface="Arial Black" panose="020B0A04020102020204" pitchFamily="34" charset="0"/>
                <a:cs typeface="Arial" charset="0"/>
              </a:rPr>
              <a:t>MULTIFACTOR </a:t>
            </a:r>
            <a:endParaRPr lang="en-US" sz="3200" spc="-100" dirty="0">
              <a:solidFill>
                <a:srgbClr val="FFCC00"/>
              </a:solidFill>
              <a:latin typeface="Arial Black" panose="020B0A04020102020204" pitchFamily="34" charset="0"/>
              <a:cs typeface="Arial" charset="0"/>
            </a:endParaRPr>
          </a:p>
          <a:p>
            <a:pPr defTabSz="609608" eaLnBrk="1" hangingPunct="1">
              <a:lnSpc>
                <a:spcPts val="3500"/>
              </a:lnSpc>
            </a:pPr>
            <a:r>
              <a:rPr lang="en-US" sz="3200" spc="-100" dirty="0">
                <a:solidFill>
                  <a:srgbClr val="FFCC00"/>
                </a:solidFill>
                <a:latin typeface="Arial Black" panose="020B0A04020102020204" pitchFamily="34" charset="0"/>
                <a:cs typeface="Arial" charset="0"/>
              </a:rPr>
              <a:t>                           </a:t>
            </a:r>
            <a:r>
              <a:rPr lang="en-US" sz="3200" spc="-100" dirty="0" smtClean="0">
                <a:solidFill>
                  <a:srgbClr val="FFCC00"/>
                </a:solidFill>
                <a:latin typeface="Arial Black" panose="020B0A04020102020204" pitchFamily="34" charset="0"/>
                <a:cs typeface="Arial" charset="0"/>
              </a:rPr>
              <a:t>ACCESS CONTROL  </a:t>
            </a:r>
            <a:endParaRPr lang="en-US" sz="3200" spc="-100" dirty="0">
              <a:solidFill>
                <a:srgbClr val="FFCC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94001" y="2514712"/>
            <a:ext cx="1350162" cy="378179"/>
          </a:xfrm>
          <a:prstGeom prst="rect">
            <a:avLst/>
          </a:prstGeom>
          <a:solidFill>
            <a:schemeClr val="accent6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r>
              <a:rPr lang="en-US" sz="2000" dirty="0">
                <a:solidFill>
                  <a:srgbClr val="FFC000"/>
                </a:solidFill>
                <a:latin typeface="Arial" charset="0"/>
                <a:cs typeface="Arial" charset="0"/>
              </a:rPr>
              <a:t>Biometric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238043" y="3802239"/>
            <a:ext cx="609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6" name="Picture 2" descr="Windows 10 To Add Facial Recognition, Iris Scans And Fingerprint Rea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4" t="12818"/>
          <a:stretch/>
        </p:blipFill>
        <p:spPr bwMode="auto">
          <a:xfrm>
            <a:off x="1371601" y="491683"/>
            <a:ext cx="3241049" cy="3096068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2000 180kg TOP 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62914" r="21552" b="21845"/>
          <a:stretch/>
        </p:blipFill>
        <p:spPr bwMode="auto">
          <a:xfrm>
            <a:off x="3923591" y="3687984"/>
            <a:ext cx="745995" cy="13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card access control secur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37" y="3187278"/>
            <a:ext cx="320039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811856" y="4165139"/>
            <a:ext cx="1828799" cy="378179"/>
          </a:xfrm>
          <a:prstGeom prst="rect">
            <a:avLst/>
          </a:prstGeom>
          <a:solidFill>
            <a:schemeClr val="accent6"/>
          </a:solidFill>
          <a:ln w="114300" cap="flat" cmpd="sng" algn="ctr">
            <a:solidFill>
              <a:srgbClr val="E6A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endParaRPr lang="en-US" sz="2333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895600" y="2616312"/>
            <a:ext cx="1574801" cy="378179"/>
          </a:xfrm>
          <a:prstGeom prst="rect">
            <a:avLst/>
          </a:prstGeom>
          <a:solidFill>
            <a:schemeClr val="accent6"/>
          </a:solidFill>
          <a:ln w="114300" cap="flat" cmpd="sng" algn="ctr">
            <a:solidFill>
              <a:srgbClr val="E6A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endParaRPr lang="en-US" sz="2333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Picture 2" descr="Bildergebnis für access control passwor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83" t="10294" b="26975"/>
          <a:stretch/>
        </p:blipFill>
        <p:spPr bwMode="auto">
          <a:xfrm>
            <a:off x="5316572" y="1241315"/>
            <a:ext cx="3020258" cy="321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4902213" y="3917902"/>
            <a:ext cx="609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277763" y="4001182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878520" y="3821771"/>
            <a:ext cx="1617674" cy="378179"/>
          </a:xfrm>
          <a:prstGeom prst="rect">
            <a:avLst/>
          </a:prstGeom>
          <a:solidFill>
            <a:schemeClr val="accent6"/>
          </a:solidFill>
          <a:ln w="114300" cap="flat" cmpd="sng" algn="ctr">
            <a:solidFill>
              <a:srgbClr val="E6A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endParaRPr lang="en-US" sz="2333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57807" y="4140945"/>
            <a:ext cx="1930400" cy="3891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r>
              <a:rPr lang="en-US" sz="2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Card or Tag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902213" y="3781963"/>
            <a:ext cx="1617673" cy="3891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r>
              <a:rPr lang="en-US" sz="2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Password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909679" y="2577368"/>
            <a:ext cx="1556156" cy="3891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r>
              <a:rPr lang="en-US" sz="2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Biometric</a:t>
            </a:r>
          </a:p>
        </p:txBody>
      </p:sp>
    </p:spTree>
    <p:extLst>
      <p:ext uri="{BB962C8B-B14F-4D97-AF65-F5344CB8AC3E}">
        <p14:creationId xmlns:p14="http://schemas.microsoft.com/office/powerpoint/2010/main" val="24279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462742" y="897468"/>
            <a:ext cx="418570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100" dirty="0">
                <a:solidFill>
                  <a:schemeClr val="bg1"/>
                </a:solidFill>
                <a:latin typeface="Arial Black" panose="020B0A04020102020204" pitchFamily="34" charset="0"/>
              </a:rPr>
              <a:t>MEDICAL DEVICE</a:t>
            </a:r>
          </a:p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100" dirty="0">
                <a:solidFill>
                  <a:schemeClr val="bg1"/>
                </a:solidFill>
                <a:latin typeface="Arial Black" panose="020B0A04020102020204" pitchFamily="34" charset="0"/>
              </a:rPr>
              <a:t>CYBERSECURITY IS THE</a:t>
            </a:r>
          </a:p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200" dirty="0">
                <a:solidFill>
                  <a:schemeClr val="bg1"/>
                </a:solidFill>
                <a:latin typeface="Arial Black" panose="020B0A04020102020204" pitchFamily="34" charset="0"/>
              </a:rPr>
              <a:t>NUMBER ONE HEALTHCARE</a:t>
            </a:r>
          </a:p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100" dirty="0">
                <a:solidFill>
                  <a:schemeClr val="bg1"/>
                </a:solidFill>
                <a:latin typeface="Arial Black" panose="020B0A04020102020204" pitchFamily="34" charset="0"/>
              </a:rPr>
              <a:t>PROBLEM IN THE US,</a:t>
            </a:r>
          </a:p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100" dirty="0">
                <a:solidFill>
                  <a:schemeClr val="bg1"/>
                </a:solidFill>
                <a:latin typeface="Arial Black" panose="020B0A04020102020204" pitchFamily="34" charset="0"/>
              </a:rPr>
              <a:t>POTENTIALLY AFFECTING</a:t>
            </a:r>
          </a:p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200" dirty="0">
                <a:solidFill>
                  <a:schemeClr val="bg1"/>
                </a:solidFill>
                <a:latin typeface="Arial Black" panose="020B0A04020102020204" pitchFamily="34" charset="0"/>
              </a:rPr>
              <a:t>THE SAFETY AND PRIVACY</a:t>
            </a:r>
          </a:p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100" dirty="0">
                <a:solidFill>
                  <a:schemeClr val="bg1"/>
                </a:solidFill>
                <a:latin typeface="Arial Black" panose="020B0A04020102020204" pitchFamily="34" charset="0"/>
              </a:rPr>
              <a:t>OF EVERY AMERICAN</a:t>
            </a:r>
          </a:p>
        </p:txBody>
      </p:sp>
    </p:spTree>
    <p:extLst>
      <p:ext uri="{BB962C8B-B14F-4D97-AF65-F5344CB8AC3E}">
        <p14:creationId xmlns:p14="http://schemas.microsoft.com/office/powerpoint/2010/main" val="38360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Rectangle 4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026" t="16280" r="46027" b="75825"/>
          <a:stretch/>
        </p:blipFill>
        <p:spPr>
          <a:xfrm>
            <a:off x="1143000" y="103641"/>
            <a:ext cx="6324600" cy="7211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257300" y="824819"/>
            <a:ext cx="6629400" cy="10953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>
              <a:lnSpc>
                <a:spcPts val="3667"/>
              </a:lnSpc>
            </a:pPr>
            <a:r>
              <a:rPr lang="en-US" sz="4000" spc="-134" dirty="0" smtClean="0">
                <a:latin typeface="Arial Narrow" panose="020B0606020202030204" pitchFamily="34" charset="0"/>
                <a:cs typeface="Arial" charset="0"/>
              </a:rPr>
              <a:t>Don’t Touch That Flash Drive!</a:t>
            </a:r>
          </a:p>
          <a:p>
            <a:pPr defTabSz="609608" eaLnBrk="1" hangingPunct="1">
              <a:lnSpc>
                <a:spcPts val="3667"/>
              </a:lnSpc>
            </a:pPr>
            <a:r>
              <a:rPr lang="en-US" sz="4000" spc="-134" dirty="0" smtClean="0">
                <a:latin typeface="Arial Narrow" panose="020B0606020202030204" pitchFamily="34" charset="0"/>
                <a:cs typeface="Arial" charset="0"/>
              </a:rPr>
              <a:t>You Have No Idea Where It’s Been.</a:t>
            </a:r>
            <a:endParaRPr lang="en-US" sz="4000" spc="-134" dirty="0"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988" t="53871" r="46922" b="15637"/>
          <a:stretch/>
        </p:blipFill>
        <p:spPr>
          <a:xfrm>
            <a:off x="1371600" y="2210152"/>
            <a:ext cx="6172200" cy="2933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026" t="44701" r="39864" b="50915"/>
          <a:stretch/>
        </p:blipFill>
        <p:spPr>
          <a:xfrm>
            <a:off x="1143000" y="1809750"/>
            <a:ext cx="6477000" cy="35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644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2"/>
          <p:cNvSpPr/>
          <p:nvPr/>
        </p:nvSpPr>
        <p:spPr bwMode="auto">
          <a:xfrm>
            <a:off x="6045201" y="4756150"/>
            <a:ext cx="1955800" cy="1121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272386" name="Picture 2" descr="Image result for softw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520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520" t="38419" r="37959" b="34137"/>
          <a:stretch/>
        </p:blipFill>
        <p:spPr>
          <a:xfrm>
            <a:off x="0" y="2406349"/>
            <a:ext cx="9191724" cy="28639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0" y="2399811"/>
            <a:ext cx="9191724" cy="171939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1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2"/>
          <p:cNvSpPr/>
          <p:nvPr/>
        </p:nvSpPr>
        <p:spPr bwMode="auto">
          <a:xfrm>
            <a:off x="6045201" y="4756150"/>
            <a:ext cx="1955800" cy="1121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60" t="22525" r="22863" b="11069"/>
          <a:stretch/>
        </p:blipFill>
        <p:spPr>
          <a:xfrm>
            <a:off x="14317" y="-19049"/>
            <a:ext cx="9156669" cy="518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1304" y="831850"/>
            <a:ext cx="9129682" cy="3378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>
              <a:lnSpc>
                <a:spcPct val="20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Software maintenance 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=</a:t>
            </a:r>
          </a:p>
          <a:p>
            <a:pPr algn="ctr" defTabSz="609608" eaLnBrk="1" hangingPunct="1">
              <a:lnSpc>
                <a:spcPct val="200000"/>
              </a:lnSpc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Jet Engine maintenance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2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717" y="0"/>
            <a:ext cx="9144000" cy="5143500"/>
          </a:xfrm>
          <a:prstGeom prst="rect">
            <a:avLst/>
          </a:prstGeom>
          <a:solidFill>
            <a:srgbClr val="DC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" name="Rectangle 9"/>
          <p:cNvSpPr/>
          <p:nvPr/>
        </p:nvSpPr>
        <p:spPr>
          <a:xfrm>
            <a:off x="-4859" y="920044"/>
            <a:ext cx="9134282" cy="95233"/>
          </a:xfrm>
          <a:prstGeom prst="rect">
            <a:avLst/>
          </a:prstGeom>
          <a:solidFill>
            <a:srgbClr val="DC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3917" t="30777" r="7584" b="12778"/>
          <a:stretch/>
        </p:blipFill>
        <p:spPr>
          <a:xfrm>
            <a:off x="304800" y="834401"/>
            <a:ext cx="8686800" cy="4329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97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400" dirty="0" smtClean="0">
                <a:latin typeface="Arial Black" panose="020B0A04020102020204" pitchFamily="34" charset="0"/>
              </a:rPr>
              <a:t>A RESPONSE PLAN, ACTIVITIES, AND             SYSTEM OUTCOMES FOR A CYBER ATTACK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2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6045201" y="4756150"/>
            <a:ext cx="1955800" cy="1121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500" t="23333" r="40833" b="8519"/>
          <a:stretch/>
        </p:blipFill>
        <p:spPr>
          <a:xfrm>
            <a:off x="685800" y="586903"/>
            <a:ext cx="4017337" cy="4473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001" t="71481" r="18333" b="20371"/>
          <a:stretch/>
        </p:blipFill>
        <p:spPr>
          <a:xfrm>
            <a:off x="838199" y="355848"/>
            <a:ext cx="3864937" cy="2310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47085" y="1140809"/>
            <a:ext cx="3311115" cy="3725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r>
              <a:rPr lang="en-US" sz="28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“Articulating a set </a:t>
            </a:r>
            <a:r>
              <a:rPr lang="en-US" sz="2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of </a:t>
            </a:r>
            <a:r>
              <a:rPr lang="en-US" sz="28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minimum </a:t>
            </a:r>
            <a:r>
              <a:rPr lang="en-US" sz="2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medical</a:t>
            </a:r>
          </a:p>
          <a:p>
            <a:pPr>
              <a:lnSpc>
                <a:spcPts val="28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device </a:t>
            </a:r>
            <a:r>
              <a:rPr lang="en-US" sz="28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cybersecurity requirements across </a:t>
            </a:r>
            <a:endParaRPr lang="en-US" sz="28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2800" spc="-2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the </a:t>
            </a:r>
            <a:r>
              <a:rPr lang="en-US" sz="2800" spc="-2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life </a:t>
            </a:r>
            <a:r>
              <a:rPr lang="en-US" sz="2800" spc="-2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cycle</a:t>
            </a:r>
            <a:r>
              <a:rPr lang="en-US" sz="2800" spc="-1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will give manufacturers </a:t>
            </a:r>
            <a:r>
              <a:rPr lang="en-US" sz="2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and </a:t>
            </a:r>
            <a:r>
              <a:rPr lang="en-US" sz="2800" spc="33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health delivery organizations a </a:t>
            </a:r>
            <a:r>
              <a:rPr lang="en-US" sz="2800" spc="33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800" spc="-27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common </a:t>
            </a:r>
            <a:r>
              <a:rPr lang="en-US" sz="2800" spc="-27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baseline to </a:t>
            </a:r>
            <a:r>
              <a:rPr lang="en-US" sz="2800" spc="-14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build, buy, and </a:t>
            </a:r>
            <a:endParaRPr lang="en-US" sz="2800" spc="-14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2800" spc="-14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operate </a:t>
            </a:r>
            <a:r>
              <a:rPr lang="en-US" sz="28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against.”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85799" y="275167"/>
            <a:ext cx="4156485" cy="4784770"/>
          </a:xfrm>
          <a:prstGeom prst="rect">
            <a:avLst/>
          </a:prstGeom>
          <a:noFill/>
          <a:ln w="285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083569" y="401706"/>
            <a:ext cx="3222232" cy="31157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defTabSz="609608" eaLnBrk="1" hangingPunct="1"/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Vendor Contracts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81432" y="285750"/>
            <a:ext cx="3476768" cy="4774185"/>
          </a:xfrm>
          <a:prstGeom prst="rect">
            <a:avLst/>
          </a:prstGeom>
          <a:noFill/>
          <a:ln w="285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2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2"/>
          <p:cNvSpPr/>
          <p:nvPr/>
        </p:nvSpPr>
        <p:spPr bwMode="auto">
          <a:xfrm>
            <a:off x="6045201" y="4756150"/>
            <a:ext cx="1955800" cy="1121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6" name="Picture 2" descr="https://nhisac.org/cyberfit/wp-content/uploads/sites/13/2016/08/nhisac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09019"/>
            <a:ext cx="8229600" cy="264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9144000" cy="590550"/>
          </a:xfrm>
          <a:prstGeom prst="rect">
            <a:avLst/>
          </a:prstGeom>
          <a:solidFill>
            <a:srgbClr val="33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-4482" y="210607"/>
            <a:ext cx="9144000" cy="1162051"/>
          </a:xfrm>
          <a:prstGeom prst="rect">
            <a:avLst/>
          </a:prstGeom>
          <a:solidFill>
            <a:srgbClr val="33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3600"/>
              </a:lnSpc>
            </a:pPr>
            <a:r>
              <a:rPr lang="en-U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NATIONAL HEALTH INFORMATION SHARING AND ANALYSIS CENTER</a:t>
            </a:r>
            <a:endParaRPr lang="en-US" sz="3200" dirty="0">
              <a:solidFill>
                <a:srgbClr val="FFC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2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rgbClr val="071522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249" t="16304" r="20333" b="20157"/>
          <a:stretch/>
        </p:blipFill>
        <p:spPr>
          <a:xfrm>
            <a:off x="-16257" y="-19050"/>
            <a:ext cx="9160257" cy="5162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250" t="7726" r="34167" b="86348"/>
          <a:stretch/>
        </p:blipFill>
        <p:spPr>
          <a:xfrm>
            <a:off x="31531" y="0"/>
            <a:ext cx="9144001" cy="6147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400800" y="3435351"/>
            <a:ext cx="1879600" cy="203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r>
              <a:rPr lang="en-US" sz="1067" dirty="0">
                <a:solidFill>
                  <a:schemeClr val="bg1"/>
                </a:solidFill>
                <a:latin typeface="Arial" charset="0"/>
                <a:cs typeface="Arial" charset="0"/>
              </a:rPr>
              <a:t>        </a:t>
            </a:r>
            <a:r>
              <a:rPr lang="en-US" sz="1200" dirty="0">
                <a:solidFill>
                  <a:schemeClr val="bg1"/>
                </a:solidFill>
                <a:latin typeface="Arial" charset="0"/>
                <a:cs typeface="Arial" charset="0"/>
              </a:rPr>
              <a:t>January 5, 2017</a:t>
            </a:r>
          </a:p>
        </p:txBody>
      </p:sp>
    </p:spTree>
    <p:extLst>
      <p:ext uri="{BB962C8B-B14F-4D97-AF65-F5344CB8AC3E}">
        <p14:creationId xmlns:p14="http://schemas.microsoft.com/office/powerpoint/2010/main" val="85975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143000" y="296333"/>
            <a:ext cx="6858000" cy="4572000"/>
          </a:xfrm>
          <a:prstGeom prst="rect">
            <a:avLst/>
          </a:prstGeom>
          <a:solidFill>
            <a:srgbClr val="071522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249" t="16304" r="20333" b="20157"/>
          <a:stretch/>
        </p:blipFill>
        <p:spPr>
          <a:xfrm>
            <a:off x="-16257" y="-19050"/>
            <a:ext cx="9160257" cy="5162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250" t="7726" r="34167" b="86348"/>
          <a:stretch/>
        </p:blipFill>
        <p:spPr>
          <a:xfrm>
            <a:off x="31531" y="0"/>
            <a:ext cx="9144001" cy="6147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400800" y="3435351"/>
            <a:ext cx="1879600" cy="203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08" eaLnBrk="1" hangingPunct="1"/>
            <a:r>
              <a:rPr lang="en-US" sz="1067" dirty="0">
                <a:solidFill>
                  <a:schemeClr val="bg1"/>
                </a:solidFill>
                <a:latin typeface="Arial" charset="0"/>
                <a:cs typeface="Arial" charset="0"/>
              </a:rPr>
              <a:t>        </a:t>
            </a:r>
            <a:r>
              <a:rPr lang="en-US" sz="1200" dirty="0">
                <a:solidFill>
                  <a:schemeClr val="bg1"/>
                </a:solidFill>
                <a:latin typeface="Arial" charset="0"/>
                <a:cs typeface="Arial" charset="0"/>
              </a:rPr>
              <a:t>January 5, 2017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752600" y="4580829"/>
            <a:ext cx="7222743" cy="425087"/>
          </a:xfrm>
          <a:prstGeom prst="rect">
            <a:avLst/>
          </a:prstGeom>
          <a:solidFill>
            <a:srgbClr val="C00000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300" b="0" spc="2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Impact" panose="020B0806030902050204" pitchFamily="34" charset="0"/>
              </a:rPr>
              <a:t>The best time to prepare for a disaster is before it occurs.</a:t>
            </a:r>
          </a:p>
        </p:txBody>
      </p:sp>
    </p:spTree>
    <p:extLst>
      <p:ext uri="{BB962C8B-B14F-4D97-AF65-F5344CB8AC3E}">
        <p14:creationId xmlns:p14="http://schemas.microsoft.com/office/powerpoint/2010/main" val="41460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" name="Rectangle 4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ectangle 5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Rectangle 6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714375" y="0"/>
            <a:ext cx="77152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909" t="28233" r="32364" b="42030"/>
          <a:stretch/>
        </p:blipFill>
        <p:spPr>
          <a:xfrm>
            <a:off x="146828" y="1123950"/>
            <a:ext cx="8850344" cy="27050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3829038"/>
            <a:ext cx="9144000" cy="131446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146828" cy="51435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997172" y="12093"/>
            <a:ext cx="160743" cy="511931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895600" y="57148"/>
            <a:ext cx="304800" cy="508513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949172" y="57149"/>
            <a:ext cx="304800" cy="507425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43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462742" y="897468"/>
            <a:ext cx="418570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143000" y="285750"/>
            <a:ext cx="6858000" cy="4572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67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100" dirty="0">
                <a:solidFill>
                  <a:schemeClr val="bg1"/>
                </a:solidFill>
                <a:latin typeface="Arial Black" panose="020B0A04020102020204" pitchFamily="34" charset="0"/>
              </a:rPr>
              <a:t>MEDICAL DEVICE</a:t>
            </a:r>
          </a:p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100" dirty="0">
                <a:solidFill>
                  <a:schemeClr val="bg1"/>
                </a:solidFill>
                <a:latin typeface="Arial Black" panose="020B0A04020102020204" pitchFamily="34" charset="0"/>
              </a:rPr>
              <a:t>CYBERSECURITY IS THE</a:t>
            </a:r>
          </a:p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200" dirty="0">
                <a:solidFill>
                  <a:schemeClr val="bg1"/>
                </a:solidFill>
                <a:latin typeface="Arial Black" panose="020B0A04020102020204" pitchFamily="34" charset="0"/>
              </a:rPr>
              <a:t>NUMBER ONE HEALTHCARE</a:t>
            </a:r>
          </a:p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100" dirty="0">
                <a:solidFill>
                  <a:schemeClr val="bg1"/>
                </a:solidFill>
                <a:latin typeface="Arial Black" panose="020B0A04020102020204" pitchFamily="34" charset="0"/>
              </a:rPr>
              <a:t>PROBLEM IN THE US,</a:t>
            </a:r>
          </a:p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100" dirty="0">
                <a:solidFill>
                  <a:schemeClr val="bg1"/>
                </a:solidFill>
                <a:latin typeface="Arial Black" panose="020B0A04020102020204" pitchFamily="34" charset="0"/>
              </a:rPr>
              <a:t>POTENTIALLY AFFECTING</a:t>
            </a:r>
          </a:p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200" dirty="0">
                <a:solidFill>
                  <a:schemeClr val="bg1"/>
                </a:solidFill>
                <a:latin typeface="Arial Black" panose="020B0A04020102020204" pitchFamily="34" charset="0"/>
              </a:rPr>
              <a:t>THE SAFETY AND PRIVACY</a:t>
            </a:r>
          </a:p>
          <a:p>
            <a:pPr algn="ctr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en-US" sz="4000" spc="-100" dirty="0">
                <a:solidFill>
                  <a:schemeClr val="bg1"/>
                </a:solidFill>
                <a:latin typeface="Arial Black" panose="020B0A04020102020204" pitchFamily="34" charset="0"/>
              </a:rPr>
              <a:t>OF EVERY AMERICAN</a:t>
            </a:r>
          </a:p>
        </p:txBody>
      </p:sp>
    </p:spTree>
    <p:extLst>
      <p:ext uri="{BB962C8B-B14F-4D97-AF65-F5344CB8AC3E}">
        <p14:creationId xmlns:p14="http://schemas.microsoft.com/office/powerpoint/2010/main" val="284370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260645</TotalTime>
  <Words>1657</Words>
  <Application>Microsoft Office PowerPoint</Application>
  <PresentationFormat>On-screen Show (16:9)</PresentationFormat>
  <Paragraphs>381</Paragraphs>
  <Slides>103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29" baseType="lpstr">
      <vt:lpstr>Yu Gothic UI Semibold</vt:lpstr>
      <vt:lpstr>Arial</vt:lpstr>
      <vt:lpstr>Arial Black</vt:lpstr>
      <vt:lpstr>Arial Narrow</vt:lpstr>
      <vt:lpstr>Bahnschrift Condensed</vt:lpstr>
      <vt:lpstr>Bell Gothic Std Light</vt:lpstr>
      <vt:lpstr>Blackoak Std</vt:lpstr>
      <vt:lpstr>Bodoni MT Condensed</vt:lpstr>
      <vt:lpstr>BrowalliaUPC</vt:lpstr>
      <vt:lpstr>Calibri</vt:lpstr>
      <vt:lpstr>Californian FB</vt:lpstr>
      <vt:lpstr>Century</vt:lpstr>
      <vt:lpstr>Consolas</vt:lpstr>
      <vt:lpstr>Courier New</vt:lpstr>
      <vt:lpstr>Eras Demi ITC</vt:lpstr>
      <vt:lpstr>Estrangelo Edessa</vt:lpstr>
      <vt:lpstr>Franklin Gothic Demi Cond</vt:lpstr>
      <vt:lpstr>Garamond</vt:lpstr>
      <vt:lpstr>Georgia</vt:lpstr>
      <vt:lpstr>Impact</vt:lpstr>
      <vt:lpstr>Incised901 Bd BT</vt:lpstr>
      <vt:lpstr>MS Reference Sans Serif</vt:lpstr>
      <vt:lpstr>Times New Roman</vt:lpstr>
      <vt:lpstr>Wingdings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Diabetes Technology Society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C Klonoff</dc:creator>
  <cp:lastModifiedBy>Windows User</cp:lastModifiedBy>
  <cp:revision>2328</cp:revision>
  <dcterms:created xsi:type="dcterms:W3CDTF">2012-02-18T16:24:54Z</dcterms:created>
  <dcterms:modified xsi:type="dcterms:W3CDTF">2018-08-19T19:02:20Z</dcterms:modified>
</cp:coreProperties>
</file>