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7"/>
  </p:notesMasterIdLst>
  <p:sldIdLst>
    <p:sldId id="256" r:id="rId3"/>
    <p:sldId id="263" r:id="rId4"/>
    <p:sldId id="257" r:id="rId5"/>
    <p:sldId id="262" r:id="rId6"/>
    <p:sldId id="294" r:id="rId7"/>
    <p:sldId id="259" r:id="rId8"/>
    <p:sldId id="265" r:id="rId9"/>
    <p:sldId id="267" r:id="rId10"/>
    <p:sldId id="268" r:id="rId11"/>
    <p:sldId id="270" r:id="rId12"/>
    <p:sldId id="269" r:id="rId13"/>
    <p:sldId id="271" r:id="rId14"/>
    <p:sldId id="301" r:id="rId15"/>
    <p:sldId id="293" r:id="rId16"/>
    <p:sldId id="295" r:id="rId17"/>
    <p:sldId id="296" r:id="rId18"/>
    <p:sldId id="297" r:id="rId19"/>
    <p:sldId id="298" r:id="rId20"/>
    <p:sldId id="299" r:id="rId21"/>
    <p:sldId id="300" r:id="rId22"/>
    <p:sldId id="276" r:id="rId23"/>
    <p:sldId id="280" r:id="rId24"/>
    <p:sldId id="318" r:id="rId25"/>
    <p:sldId id="291" r:id="rId26"/>
    <p:sldId id="316" r:id="rId27"/>
    <p:sldId id="317" r:id="rId28"/>
    <p:sldId id="306" r:id="rId29"/>
    <p:sldId id="315" r:id="rId30"/>
    <p:sldId id="307" r:id="rId31"/>
    <p:sldId id="308" r:id="rId32"/>
    <p:sldId id="277" r:id="rId33"/>
    <p:sldId id="305" r:id="rId34"/>
    <p:sldId id="311" r:id="rId35"/>
    <p:sldId id="279" r:id="rId36"/>
    <p:sldId id="322" r:id="rId37"/>
    <p:sldId id="323" r:id="rId38"/>
    <p:sldId id="314" r:id="rId39"/>
    <p:sldId id="319" r:id="rId40"/>
    <p:sldId id="309" r:id="rId41"/>
    <p:sldId id="312" r:id="rId42"/>
    <p:sldId id="325" r:id="rId43"/>
    <p:sldId id="292" r:id="rId44"/>
    <p:sldId id="304" r:id="rId45"/>
    <p:sldId id="321" r:id="rId46"/>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ABD53E-799D-C349-BE6D-295E3424A462}">
          <p14:sldIdLst>
            <p14:sldId id="256"/>
            <p14:sldId id="263"/>
            <p14:sldId id="257"/>
            <p14:sldId id="262"/>
            <p14:sldId id="294"/>
            <p14:sldId id="259"/>
            <p14:sldId id="265"/>
            <p14:sldId id="267"/>
            <p14:sldId id="268"/>
            <p14:sldId id="270"/>
            <p14:sldId id="269"/>
            <p14:sldId id="271"/>
            <p14:sldId id="301"/>
            <p14:sldId id="293"/>
            <p14:sldId id="295"/>
            <p14:sldId id="296"/>
            <p14:sldId id="297"/>
            <p14:sldId id="298"/>
            <p14:sldId id="299"/>
            <p14:sldId id="300"/>
            <p14:sldId id="276"/>
            <p14:sldId id="280"/>
            <p14:sldId id="318"/>
            <p14:sldId id="291"/>
            <p14:sldId id="316"/>
            <p14:sldId id="317"/>
            <p14:sldId id="306"/>
            <p14:sldId id="315"/>
            <p14:sldId id="307"/>
            <p14:sldId id="308"/>
            <p14:sldId id="277"/>
            <p14:sldId id="305"/>
            <p14:sldId id="311"/>
            <p14:sldId id="279"/>
            <p14:sldId id="322"/>
            <p14:sldId id="323"/>
            <p14:sldId id="314"/>
            <p14:sldId id="319"/>
            <p14:sldId id="309"/>
            <p14:sldId id="312"/>
            <p14:sldId id="325"/>
            <p14:sldId id="292"/>
            <p14:sldId id="304"/>
            <p14:sldId id="321"/>
          </p14:sldIdLst>
        </p14:section>
        <p14:section name="Untitled Section" id="{00CA4F35-2BC4-4911-959A-13B63FA297BD}">
          <p14:sldIdLst/>
        </p14:section>
      </p14:sectionLst>
    </p:ex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470"/>
    <a:srgbClr val="CCD825"/>
    <a:srgbClr val="0076C0"/>
    <a:srgbClr val="005799"/>
    <a:srgbClr val="005798"/>
    <a:srgbClr val="233C7F"/>
    <a:srgbClr val="223570"/>
    <a:srgbClr val="182A6A"/>
    <a:srgbClr val="233C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796" autoAdjust="0"/>
    <p:restoredTop sz="94383" autoAdjust="0"/>
  </p:normalViewPr>
  <p:slideViewPr>
    <p:cSldViewPr snapToGrid="0" snapToObjects="1">
      <p:cViewPr varScale="1">
        <p:scale>
          <a:sx n="116" d="100"/>
          <a:sy n="116" d="100"/>
        </p:scale>
        <p:origin x="979" y="67"/>
      </p:cViewPr>
      <p:guideLst>
        <p:guide orient="horz" pos="16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7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88BC0-F0B6-CA46-A1C7-A9E8961E98EE}" type="datetimeFigureOut">
              <a:rPr lang="en-US" smtClean="0"/>
              <a:t>8/19/2018</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E050F-AB49-6145-B5BA-6FE297C46310}" type="slidenum">
              <a:rPr lang="en-US" smtClean="0"/>
              <a:t>‹#›</a:t>
            </a:fld>
            <a:endParaRPr lang="en-US"/>
          </a:p>
        </p:txBody>
      </p:sp>
    </p:spTree>
    <p:extLst>
      <p:ext uri="{BB962C8B-B14F-4D97-AF65-F5344CB8AC3E}">
        <p14:creationId xmlns:p14="http://schemas.microsoft.com/office/powerpoint/2010/main" val="35726421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3</a:t>
            </a:fld>
            <a:endParaRPr lang="en-US"/>
          </a:p>
        </p:txBody>
      </p:sp>
    </p:spTree>
    <p:extLst>
      <p:ext uri="{BB962C8B-B14F-4D97-AF65-F5344CB8AC3E}">
        <p14:creationId xmlns:p14="http://schemas.microsoft.com/office/powerpoint/2010/main" val="171056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17</a:t>
            </a:fld>
            <a:endParaRPr lang="en-US"/>
          </a:p>
        </p:txBody>
      </p:sp>
    </p:spTree>
    <p:extLst>
      <p:ext uri="{BB962C8B-B14F-4D97-AF65-F5344CB8AC3E}">
        <p14:creationId xmlns:p14="http://schemas.microsoft.com/office/powerpoint/2010/main" val="397328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100" dirty="0"/>
              <a:t>Financial Difficulty </a:t>
            </a:r>
            <a:r>
              <a:rPr lang="en-US" sz="3100" i="1" dirty="0"/>
              <a:t>***</a:t>
            </a:r>
            <a:endParaRPr lang="en-US" sz="3100" dirty="0"/>
          </a:p>
          <a:p>
            <a:pPr lvl="1"/>
            <a:r>
              <a:rPr lang="en-US" sz="3100" dirty="0"/>
              <a:t>Lower Education ***</a:t>
            </a:r>
          </a:p>
          <a:p>
            <a:pPr lvl="1"/>
            <a:r>
              <a:rPr lang="en-US" sz="3100" dirty="0"/>
              <a:t>Non-White ***</a:t>
            </a:r>
          </a:p>
          <a:p>
            <a:pPr lvl="1"/>
            <a:r>
              <a:rPr lang="en-US" sz="3100" dirty="0"/>
              <a:t>Younger (mean age: 52.4 yrs. vs. 57.6 </a:t>
            </a:r>
            <a:r>
              <a:rPr lang="en-US" sz="3100" dirty="0" err="1"/>
              <a:t>yrs</a:t>
            </a:r>
            <a:r>
              <a:rPr lang="en-US" sz="3100" dirty="0"/>
              <a:t>)***</a:t>
            </a:r>
          </a:p>
          <a:p>
            <a:pPr lvl="1"/>
            <a:r>
              <a:rPr lang="en-US" sz="3100" dirty="0"/>
              <a:t>Less obese (mean BMI: 32.9 vs. 35.43 Kg/m</a:t>
            </a:r>
            <a:r>
              <a:rPr lang="en-US" sz="3100" baseline="30000" dirty="0"/>
              <a:t>2</a:t>
            </a:r>
            <a:r>
              <a:rPr lang="en-US" sz="3100" dirty="0"/>
              <a:t>) </a:t>
            </a:r>
            <a:r>
              <a:rPr lang="en-US" sz="3100" i="1" dirty="0"/>
              <a:t>*</a:t>
            </a:r>
            <a:endParaRPr lang="en-US" sz="3100" dirty="0"/>
          </a:p>
          <a:p>
            <a:pPr lvl="1"/>
            <a:r>
              <a:rPr lang="en-US" sz="3100" dirty="0"/>
              <a:t>More active (mean steps/day: 5945 vs. 4670)*</a:t>
            </a:r>
          </a:p>
          <a:p>
            <a:pPr lvl="1"/>
            <a:r>
              <a:rPr lang="en-US" sz="3100" dirty="0"/>
              <a:t>Higher Diabetes Related Distress (mean PAID: 38.5 vs 29.1)**</a:t>
            </a:r>
          </a:p>
          <a:p>
            <a:pPr lvl="1"/>
            <a:r>
              <a:rPr lang="en-US" sz="3100" dirty="0"/>
              <a:t>Lower Diabetes Knowledge (mean DKT= 69% vs 74%)*</a:t>
            </a:r>
          </a:p>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18</a:t>
            </a:fld>
            <a:endParaRPr lang="en-US"/>
          </a:p>
        </p:txBody>
      </p:sp>
    </p:spTree>
    <p:extLst>
      <p:ext uri="{BB962C8B-B14F-4D97-AF65-F5344CB8AC3E}">
        <p14:creationId xmlns:p14="http://schemas.microsoft.com/office/powerpoint/2010/main" val="1487448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Using binary logistic regression, younger age (&lt;50 years, OR=2.686), longer diabetes duration (&gt;10 years, OR=3.623, 95%CI=[1.906, 6.889]), and current smoking (OR=3.355, 95%CI=[1.453, 7.742]) were identified as independent predictors of poor glycemic control after controlling for sex, race, education, financial difficulty, weight, and activity.</a:t>
            </a:r>
          </a:p>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19</a:t>
            </a:fld>
            <a:endParaRPr lang="en-US"/>
          </a:p>
        </p:txBody>
      </p:sp>
    </p:spTree>
    <p:extLst>
      <p:ext uri="{BB962C8B-B14F-4D97-AF65-F5344CB8AC3E}">
        <p14:creationId xmlns:p14="http://schemas.microsoft.com/office/powerpoint/2010/main" val="702201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27</a:t>
            </a:fld>
            <a:endParaRPr lang="en-US"/>
          </a:p>
        </p:txBody>
      </p:sp>
    </p:spTree>
    <p:extLst>
      <p:ext uri="{BB962C8B-B14F-4D97-AF65-F5344CB8AC3E}">
        <p14:creationId xmlns:p14="http://schemas.microsoft.com/office/powerpoint/2010/main" val="393196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4</a:t>
            </a:fld>
            <a:endParaRPr lang="en-US"/>
          </a:p>
        </p:txBody>
      </p:sp>
    </p:spTree>
    <p:extLst>
      <p:ext uri="{BB962C8B-B14F-4D97-AF65-F5344CB8AC3E}">
        <p14:creationId xmlns:p14="http://schemas.microsoft.com/office/powerpoint/2010/main" val="1710568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Smoking and Health: Report of the Advisory Committee to the Surgeon General</a:t>
            </a:r>
            <a:r>
              <a:rPr lang="en-US" dirty="0"/>
              <a:t> (1964) held cigarette smoking responsible for a 70 percent increase in the mortality rate of smokers over non-smokers. The report estimated that average smokers had a nine- to ten-fold risk of developing lung cancer compared to non-smokers: heavy smokers had at least a twenty-fold risk. The risk rose with the duration of smoking and diminished with the cessation of smoking. The report also named smoking as the most important cause of chronic bronchitis and pointed to a correlation between smoking and emphysema, and smoking and coronary heart disease. It noted that smoking during pregnancy reduced the average weight of newborns. On one issue the committee hedged: nicotine addiction. It insisted that the "tobacco habit should be characterized as an habituation rather than an addiction," in part because the addictive properties of nicotine were not yet fully understood, in part because of differences over the meaning of addiction. According to the CDC,</a:t>
            </a:r>
            <a:r>
              <a:rPr lang="en-US" baseline="0" dirty="0"/>
              <a:t> </a:t>
            </a:r>
            <a:r>
              <a:rPr lang="en-US" b="1" dirty="0"/>
              <a:t>Current smoking has declined from 20.9% (nearly 21 of every 100 adults) in 2005 to 15.5% (more than 15 of every 100 adults) in 2016. </a:t>
            </a:r>
          </a:p>
          <a:p>
            <a:r>
              <a:rPr lang="en-US" dirty="0"/>
              <a:t>Negative health effects of tobacco smoking are well-known, yet 16% of US adults with T2D continue to smoke.</a:t>
            </a:r>
          </a:p>
          <a:p>
            <a:r>
              <a:rPr lang="en-US" dirty="0"/>
              <a:t>More like to smoke by male gender, middle ages 25-64,</a:t>
            </a:r>
            <a:r>
              <a:rPr lang="en-US" baseline="0" dirty="0"/>
              <a:t> lower education, persons living below the poverty level, and among persons who reported having a disability/limitation</a:t>
            </a:r>
            <a:endParaRPr lang="en-US" dirty="0"/>
          </a:p>
          <a:p>
            <a:r>
              <a:rPr lang="en-US" dirty="0"/>
              <a:t>Smoking is a known risk factor for development of T2D and for diabetes cardiovascular complications</a:t>
            </a:r>
            <a:endParaRPr lang="en-US" sz="1200" dirty="0">
              <a:solidFill>
                <a:srgbClr val="000000"/>
              </a:solidFill>
              <a:latin typeface="Arial" charset="0"/>
              <a:ea typeface="ヒラギノ角ゴ Pro W3" charset="0"/>
              <a:cs typeface="ヒラギノ角ゴ Pro W3" charset="0"/>
            </a:endParaRPr>
          </a:p>
          <a:p>
            <a:r>
              <a:rPr lang="en-US" dirty="0">
                <a:solidFill>
                  <a:srgbClr val="000000"/>
                </a:solidFill>
                <a:latin typeface="Arial" charset="0"/>
                <a:ea typeface="ヒラギノ角ゴ Pro W3" charset="0"/>
                <a:cs typeface="ヒラギノ角ゴ Pro W3" charset="0"/>
              </a:rPr>
              <a:t>ADA lifestyle statement about smoking</a:t>
            </a:r>
            <a:r>
              <a:rPr lang="en-US" sz="1200" dirty="0">
                <a:solidFill>
                  <a:srgbClr val="000000"/>
                </a:solidFill>
                <a:latin typeface="Arial" charset="0"/>
                <a:ea typeface="ヒラギノ角ゴ Pro W3" charset="0"/>
                <a:cs typeface="ヒラギノ角ゴ Pro W3" charset="0"/>
              </a:rPr>
              <a:t> </a:t>
            </a:r>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7</a:t>
            </a:fld>
            <a:endParaRPr lang="en-US"/>
          </a:p>
        </p:txBody>
      </p:sp>
    </p:spTree>
    <p:extLst>
      <p:ext uri="{BB962C8B-B14F-4D97-AF65-F5344CB8AC3E}">
        <p14:creationId xmlns:p14="http://schemas.microsoft.com/office/powerpoint/2010/main" val="205939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DSTT is RCT to examine if treatment of OSA with continuous positive airway pressure (CPAP), combined with diabetes education, results in improved diabetes self-management and glucose control</a:t>
            </a:r>
          </a:p>
        </p:txBody>
      </p:sp>
      <p:sp>
        <p:nvSpPr>
          <p:cNvPr id="4" name="Slide Number Placeholder 3"/>
          <p:cNvSpPr>
            <a:spLocks noGrp="1"/>
          </p:cNvSpPr>
          <p:nvPr>
            <p:ph type="sldNum" sz="quarter" idx="10"/>
          </p:nvPr>
        </p:nvSpPr>
        <p:spPr/>
        <p:txBody>
          <a:bodyPr/>
          <a:lstStyle/>
          <a:p>
            <a:fld id="{C1CE050F-AB49-6145-B5BA-6FE297C46310}" type="slidenum">
              <a:rPr lang="en-US" smtClean="0"/>
              <a:t>10</a:t>
            </a:fld>
            <a:endParaRPr lang="en-US"/>
          </a:p>
        </p:txBody>
      </p:sp>
    </p:spTree>
    <p:extLst>
      <p:ext uri="{BB962C8B-B14F-4D97-AF65-F5344CB8AC3E}">
        <p14:creationId xmlns:p14="http://schemas.microsoft.com/office/powerpoint/2010/main" val="105431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900" dirty="0"/>
              <a:t>Demographics (age, sex, race, education, financial difficulty)</a:t>
            </a:r>
          </a:p>
          <a:p>
            <a:pPr lvl="1"/>
            <a:r>
              <a:rPr lang="en-US" sz="2900" dirty="0"/>
              <a:t>Smoking behavior (never/former/current)</a:t>
            </a:r>
          </a:p>
          <a:p>
            <a:pPr lvl="1"/>
            <a:r>
              <a:rPr lang="en-US" sz="2900" dirty="0"/>
              <a:t>Problem Areas in Diabetes</a:t>
            </a:r>
          </a:p>
          <a:p>
            <a:pPr lvl="1"/>
            <a:r>
              <a:rPr lang="en-US" sz="2900" dirty="0"/>
              <a:t>Diabetes Knowledge Test)</a:t>
            </a:r>
          </a:p>
          <a:p>
            <a:pPr marL="466725" lvl="1" indent="-457200">
              <a:buFont typeface="Arial" charset="0"/>
              <a:buChar char="•"/>
            </a:pPr>
            <a:r>
              <a:rPr lang="en-US" sz="3200" dirty="0"/>
              <a:t> </a:t>
            </a:r>
            <a:r>
              <a:rPr lang="en-US" sz="3200" b="1" dirty="0"/>
              <a:t>Clinical Assessment</a:t>
            </a:r>
          </a:p>
          <a:p>
            <a:pPr lvl="1"/>
            <a:r>
              <a:rPr lang="en-US" sz="2900" dirty="0"/>
              <a:t>Height and weight to calculate BMI Kg/m</a:t>
            </a:r>
            <a:r>
              <a:rPr lang="en-US" sz="2900" baseline="30000" dirty="0"/>
              <a:t>2</a:t>
            </a:r>
            <a:endParaRPr lang="en-US" sz="2900" dirty="0"/>
          </a:p>
          <a:p>
            <a:pPr lvl="1"/>
            <a:r>
              <a:rPr lang="en-US" sz="2900" dirty="0"/>
              <a:t>A1C</a:t>
            </a:r>
            <a:endParaRPr lang="en-US" sz="2900" dirty="0">
              <a:latin typeface="Arial" charset="0"/>
              <a:ea typeface="ヒラギノ角ゴ Pro W3"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A1C</a:t>
            </a:r>
            <a:r>
              <a:rPr lang="en-US" sz="1200" dirty="0"/>
              <a:t>. – </a:t>
            </a:r>
            <a:r>
              <a:rPr lang="en-US" sz="1200" dirty="0">
                <a:solidFill>
                  <a:srgbClr val="FF0000"/>
                </a:solidFill>
              </a:rPr>
              <a:t>LAB METHOD? ALL DONE IN SAME LAB BY SAME METHOD? </a:t>
            </a:r>
            <a:endParaRPr lang="en-US" sz="1200" dirty="0">
              <a:solidFill>
                <a:srgbClr val="000000"/>
              </a:solidFill>
              <a:latin typeface="Arial" charset="0"/>
              <a:ea typeface="ヒラギノ角ゴ Pro W3" charset="0"/>
            </a:endParaRPr>
          </a:p>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12</a:t>
            </a:fld>
            <a:endParaRPr lang="en-US"/>
          </a:p>
        </p:txBody>
      </p:sp>
    </p:spTree>
    <p:extLst>
      <p:ext uri="{BB962C8B-B14F-4D97-AF65-F5344CB8AC3E}">
        <p14:creationId xmlns:p14="http://schemas.microsoft.com/office/powerpoint/2010/main" val="1726137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900" dirty="0"/>
              <a:t>Demographics (age, sex, race, education, financial difficulty)</a:t>
            </a:r>
          </a:p>
          <a:p>
            <a:pPr lvl="1"/>
            <a:r>
              <a:rPr lang="en-US" sz="2900" dirty="0"/>
              <a:t>Smoking behavior (never/former/current)</a:t>
            </a:r>
          </a:p>
          <a:p>
            <a:pPr lvl="1"/>
            <a:r>
              <a:rPr lang="en-US" sz="2900" dirty="0"/>
              <a:t>Problem Areas in Diabetes</a:t>
            </a:r>
          </a:p>
          <a:p>
            <a:pPr lvl="1"/>
            <a:r>
              <a:rPr lang="en-US" sz="2900" dirty="0"/>
              <a:t>Diabetes Knowledge Test)</a:t>
            </a:r>
          </a:p>
          <a:p>
            <a:pPr marL="466725" lvl="1" indent="-457200">
              <a:buFont typeface="Arial" charset="0"/>
              <a:buChar char="•"/>
            </a:pPr>
            <a:r>
              <a:rPr lang="en-US" sz="3200" dirty="0"/>
              <a:t> </a:t>
            </a:r>
            <a:r>
              <a:rPr lang="en-US" sz="3200" b="1" dirty="0"/>
              <a:t>Clinical Assessment</a:t>
            </a:r>
          </a:p>
          <a:p>
            <a:pPr lvl="1"/>
            <a:r>
              <a:rPr lang="en-US" sz="2900" dirty="0"/>
              <a:t>Height and weight to calculate BMI Kg/m</a:t>
            </a:r>
            <a:r>
              <a:rPr lang="en-US" sz="2900" baseline="30000" dirty="0"/>
              <a:t>2</a:t>
            </a:r>
            <a:endParaRPr lang="en-US" sz="2900" dirty="0"/>
          </a:p>
          <a:p>
            <a:pPr lvl="1"/>
            <a:r>
              <a:rPr lang="en-US" sz="2900" dirty="0"/>
              <a:t>A1C</a:t>
            </a:r>
            <a:endParaRPr lang="en-US" sz="2900" dirty="0">
              <a:latin typeface="Arial" charset="0"/>
              <a:ea typeface="ヒラギノ角ゴ Pro W3"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A1C</a:t>
            </a:r>
            <a:r>
              <a:rPr lang="en-US" sz="1200" dirty="0"/>
              <a:t>. – </a:t>
            </a:r>
            <a:r>
              <a:rPr lang="en-US" sz="1200" dirty="0">
                <a:solidFill>
                  <a:srgbClr val="FF0000"/>
                </a:solidFill>
              </a:rPr>
              <a:t>LAB METHOD? ALL DONE IN SAME LAB BY SAME METHOD? </a:t>
            </a:r>
            <a:endParaRPr lang="en-US" sz="1200" dirty="0">
              <a:solidFill>
                <a:srgbClr val="000000"/>
              </a:solidFill>
              <a:latin typeface="Arial" charset="0"/>
              <a:ea typeface="ヒラギノ角ゴ Pro W3" charset="0"/>
            </a:endParaRPr>
          </a:p>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13</a:t>
            </a:fld>
            <a:endParaRPr lang="en-US"/>
          </a:p>
        </p:txBody>
      </p:sp>
    </p:spTree>
    <p:extLst>
      <p:ext uri="{BB962C8B-B14F-4D97-AF65-F5344CB8AC3E}">
        <p14:creationId xmlns:p14="http://schemas.microsoft.com/office/powerpoint/2010/main" val="41150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Data Analysis:</a:t>
            </a:r>
            <a:r>
              <a:rPr lang="en-US" sz="1200" dirty="0"/>
              <a:t> Using SPSS, bivariate correlations were performed to assess relations between A1C and demographic variables including smoking.  Two sample t-tests were performed to assess differences between smoking and non-smoking groups. Binary logistic regression was applied to identify predictors of poor glycemic control, defined as A1C ≥ 8%. Using hierarchical regression diabetes duration, diabetes distress, and current smoking status were identified as predictors of higher A1C. </a:t>
            </a:r>
          </a:p>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14</a:t>
            </a:fld>
            <a:endParaRPr lang="en-US"/>
          </a:p>
        </p:txBody>
      </p:sp>
    </p:spTree>
    <p:extLst>
      <p:ext uri="{BB962C8B-B14F-4D97-AF65-F5344CB8AC3E}">
        <p14:creationId xmlns:p14="http://schemas.microsoft.com/office/powerpoint/2010/main" val="90521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15</a:t>
            </a:fld>
            <a:endParaRPr lang="en-US"/>
          </a:p>
        </p:txBody>
      </p:sp>
    </p:spTree>
    <p:extLst>
      <p:ext uri="{BB962C8B-B14F-4D97-AF65-F5344CB8AC3E}">
        <p14:creationId xmlns:p14="http://schemas.microsoft.com/office/powerpoint/2010/main" val="830989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16</a:t>
            </a:fld>
            <a:endParaRPr lang="en-US"/>
          </a:p>
        </p:txBody>
      </p:sp>
    </p:spTree>
    <p:extLst>
      <p:ext uri="{BB962C8B-B14F-4D97-AF65-F5344CB8AC3E}">
        <p14:creationId xmlns:p14="http://schemas.microsoft.com/office/powerpoint/2010/main" val="136552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299"/>
            <a:ext cx="7772400" cy="1103540"/>
          </a:xfrm>
        </p:spPr>
        <p:txBody>
          <a:bodyPr/>
          <a:lstStyle/>
          <a:p>
            <a:r>
              <a:rPr lang="en-US"/>
              <a:t>Click to edit Master title style</a:t>
            </a:r>
          </a:p>
        </p:txBody>
      </p:sp>
      <p:sp>
        <p:nvSpPr>
          <p:cNvPr id="3" name="Subtitle 2"/>
          <p:cNvSpPr>
            <a:spLocks noGrp="1"/>
          </p:cNvSpPr>
          <p:nvPr>
            <p:ph type="subTitle" idx="1"/>
          </p:nvPr>
        </p:nvSpPr>
        <p:spPr>
          <a:xfrm>
            <a:off x="1371600" y="2917349"/>
            <a:ext cx="64008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20A659-11B8-8E41-9AC8-9727A97C0372}"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22423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0A659-11B8-8E41-9AC8-9727A97C0372}"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403579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925"/>
            <a:ext cx="2057400" cy="329751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925"/>
            <a:ext cx="6019800" cy="32975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0A659-11B8-8E41-9AC8-9727A97C0372}"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305605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4900"/>
          </a:xfrm>
        </p:spPr>
        <p:txBody>
          <a:bodyPr/>
          <a:lstStyle/>
          <a:p>
            <a:r>
              <a:rPr lang="en-US"/>
              <a:t>Click to edit Master title style</a:t>
            </a:r>
          </a:p>
        </p:txBody>
      </p:sp>
      <p:sp>
        <p:nvSpPr>
          <p:cNvPr id="3" name="Subtitle 2"/>
          <p:cNvSpPr>
            <a:spLocks noGrp="1"/>
          </p:cNvSpPr>
          <p:nvPr>
            <p:ph type="subTitle" idx="1"/>
          </p:nvPr>
        </p:nvSpPr>
        <p:spPr>
          <a:xfrm>
            <a:off x="1371600" y="2917825"/>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5E1425-AB73-1E47-B4AA-E0CA51D26D98}"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186487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E1425-AB73-1E47-B4AA-E0CA51D26D98}"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34142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350"/>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2813"/>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5E1425-AB73-1E47-B4AA-E0CA51D26D98}"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90262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1738"/>
            <a:ext cx="4038600"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1738"/>
            <a:ext cx="4038600"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5E1425-AB73-1E47-B4AA-E0CA51D26D98}"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3097751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2525"/>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2525"/>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5E1425-AB73-1E47-B4AA-E0CA51D26D98}" type="datetimeFigureOut">
              <a:rPr lang="en-US" smtClean="0"/>
              <a:t>8/19/2018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1149070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5E1425-AB73-1E47-B4AA-E0CA51D26D98}" type="datetimeFigureOut">
              <a:rPr lang="en-US" smtClean="0"/>
              <a:t>8/19/2018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2728028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E1425-AB73-1E47-B4AA-E0CA51D26D98}" type="datetimeFigureOut">
              <a:rPr lang="en-US" smtClean="0"/>
              <a:t>8/19/2018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3053225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31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94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7913"/>
            <a:ext cx="3008313" cy="3521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5E1425-AB73-1E47-B4AA-E0CA51D26D98}"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75646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0A659-11B8-8E41-9AC8-9727A97C0372}"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443699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625"/>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9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075"/>
            <a:ext cx="5486400" cy="604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5E1425-AB73-1E47-B4AA-E0CA51D26D98}"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2025473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E1425-AB73-1E47-B4AA-E0CA51D26D98}"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779952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92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9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E1425-AB73-1E47-B4AA-E0CA51D26D98}"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71136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236"/>
            <a:ext cx="77724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2054"/>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20A659-11B8-8E41-9AC8-9727A97C0372}"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111569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2138"/>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2138"/>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20A659-11B8-8E41-9AC8-9727A97C0372}"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309911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69"/>
            <a:ext cx="8229600" cy="85804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20A659-11B8-8E41-9AC8-9727A97C0372}" type="datetimeFigureOut">
              <a:rPr lang="en-US" smtClean="0"/>
              <a:t>8/19/2018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346444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20A659-11B8-8E41-9AC8-9727A97C0372}" type="datetimeFigureOut">
              <a:rPr lang="en-US" smtClean="0"/>
              <a:t>8/19/2018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02666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0A659-11B8-8E41-9AC8-9727A97C0372}" type="datetimeFigureOut">
              <a:rPr lang="en-US" smtClean="0"/>
              <a:t>8/19/2018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74881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977"/>
            <a:ext cx="3008313"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7322"/>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49382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231"/>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117787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9083"/>
            <a:ext cx="8229600" cy="485129"/>
          </a:xfrm>
          <a:prstGeom prst="rect">
            <a:avLst/>
          </a:prstGeom>
        </p:spPr>
        <p:txBody>
          <a:bodyPr vert="horz" lIns="91440" tIns="45720" rIns="91440" bIns="45720" rtlCol="0" anchor="ctr">
            <a:noAutofit/>
          </a:bodyPr>
          <a:lstStyle/>
          <a:p>
            <a:r>
              <a:rPr lang="en-US" dirty="0"/>
              <a:t>Headline Here</a:t>
            </a:r>
          </a:p>
        </p:txBody>
      </p:sp>
      <p:sp>
        <p:nvSpPr>
          <p:cNvPr id="3" name="Text Placeholder 2"/>
          <p:cNvSpPr>
            <a:spLocks noGrp="1"/>
          </p:cNvSpPr>
          <p:nvPr>
            <p:ph type="body" idx="1"/>
          </p:nvPr>
        </p:nvSpPr>
        <p:spPr>
          <a:xfrm>
            <a:off x="457200" y="1310558"/>
            <a:ext cx="8229600" cy="3288319"/>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4771678"/>
            <a:ext cx="2133600" cy="274097"/>
          </a:xfrm>
          <a:prstGeom prst="rect">
            <a:avLst/>
          </a:prstGeom>
        </p:spPr>
        <p:txBody>
          <a:bodyPr vert="horz" lIns="91440" tIns="45720" rIns="91440" bIns="45720" rtlCol="0" anchor="ctr"/>
          <a:lstStyle>
            <a:lvl1pPr algn="l">
              <a:defRPr sz="1200">
                <a:solidFill>
                  <a:schemeClr val="tx1">
                    <a:tint val="75000"/>
                  </a:schemeClr>
                </a:solidFill>
              </a:defRPr>
            </a:lvl1pPr>
          </a:lstStyle>
          <a:p>
            <a:fld id="{FE20A659-11B8-8E41-9AC8-9727A97C0372}" type="datetimeFigureOut">
              <a:rPr lang="en-US" smtClean="0"/>
              <a:t>8/19/2018</a:t>
            </a:fld>
            <a:endParaRPr lang="en-US"/>
          </a:p>
        </p:txBody>
      </p:sp>
      <p:sp>
        <p:nvSpPr>
          <p:cNvPr id="5" name="Footer Placeholder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74C6E7D4-4D97-9940-B173-4C0F5037F33F}" type="slidenum">
              <a:rPr lang="en-US" smtClean="0"/>
              <a:t>‹#›</a:t>
            </a:fld>
            <a:endParaRPr lang="en-US"/>
          </a:p>
        </p:txBody>
      </p:sp>
      <p:pic>
        <p:nvPicPr>
          <p:cNvPr id="8" name="Picture 7"/>
          <p:cNvPicPr>
            <a:picLocks noChangeAspect="1"/>
          </p:cNvPicPr>
          <p:nvPr userDrawn="1"/>
        </p:nvPicPr>
        <p:blipFill>
          <a:blip r:embed="rId13"/>
          <a:stretch>
            <a:fillRect/>
          </a:stretch>
        </p:blipFill>
        <p:spPr>
          <a:xfrm>
            <a:off x="7604760" y="4629355"/>
            <a:ext cx="1203960" cy="293402"/>
          </a:xfrm>
          <a:prstGeom prst="rect">
            <a:avLst/>
          </a:prstGeom>
        </p:spPr>
      </p:pic>
    </p:spTree>
    <p:extLst>
      <p:ext uri="{BB962C8B-B14F-4D97-AF65-F5344CB8AC3E}">
        <p14:creationId xmlns:p14="http://schemas.microsoft.com/office/powerpoint/2010/main" val="161943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500" b="1" i="0" kern="1200" baseline="0">
          <a:solidFill>
            <a:srgbClr val="0076C0"/>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1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1738"/>
            <a:ext cx="8229600" cy="339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72025"/>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FA5E1425-AB73-1E47-B4AA-E0CA51D26D98}" type="datetimeFigureOut">
              <a:rPr lang="en-US" smtClean="0"/>
              <a:t>8/19/2018</a:t>
            </a:fld>
            <a:endParaRPr lang="en-US"/>
          </a:p>
        </p:txBody>
      </p:sp>
      <p:sp>
        <p:nvSpPr>
          <p:cNvPr id="5" name="Footer Placeholder 4"/>
          <p:cNvSpPr>
            <a:spLocks noGrp="1"/>
          </p:cNvSpPr>
          <p:nvPr>
            <p:ph type="ftr" sz="quarter" idx="3"/>
          </p:nvPr>
        </p:nvSpPr>
        <p:spPr>
          <a:xfrm>
            <a:off x="3124200" y="4772025"/>
            <a:ext cx="28956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2025"/>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D27209D5-9207-4E41-8902-F4F7BFE4C065}" type="slidenum">
              <a:rPr lang="en-US" smtClean="0"/>
              <a:t>‹#›</a:t>
            </a:fld>
            <a:endParaRPr lang="en-US"/>
          </a:p>
        </p:txBody>
      </p:sp>
    </p:spTree>
    <p:extLst>
      <p:ext uri="{BB962C8B-B14F-4D97-AF65-F5344CB8AC3E}">
        <p14:creationId xmlns:p14="http://schemas.microsoft.com/office/powerpoint/2010/main" val="3554316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time.com/5211536/what-is-juuling/" TargetMode="External"/><Relationship Id="rId2" Type="http://schemas.openxmlformats.org/officeDocument/2006/relationships/image" Target="../media/image10.jpg"/><Relationship Id="rId1" Type="http://schemas.openxmlformats.org/officeDocument/2006/relationships/slideLayout" Target="../slideLayouts/slideLayout5.xml"/><Relationship Id="rId4" Type="http://schemas.openxmlformats.org/officeDocument/2006/relationships/hyperlink" Target="https://www.wellsfargoresearch.com/Reports/ViewReport/6dd7ce28-1708-4b56-9c05-cd59ca71fb40?source=WFR.COM&amp;ght=bc605b8a-3f2e-4903-"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poetanthology.wikispaces.com/Nikki+Giovanni" TargetMode="External"/><Relationship Id="rId7" Type="http://schemas.openxmlformats.org/officeDocument/2006/relationships/hyperlink" Target="https://commons.wikimedia.org/wiki/File:Three_apples.svg" TargetMode="Externa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minorkeystone3205.wikidot.com/" TargetMode="Externa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ADE18_coverpp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10159"/>
            <a:ext cx="9200160" cy="5175090"/>
          </a:xfrm>
          <a:prstGeom prst="rect">
            <a:avLst/>
          </a:prstGeom>
        </p:spPr>
      </p:pic>
      <p:pic>
        <p:nvPicPr>
          <p:cNvPr id="6" name="Picture 5"/>
          <p:cNvPicPr>
            <a:picLocks noChangeAspect="1"/>
          </p:cNvPicPr>
          <p:nvPr/>
        </p:nvPicPr>
        <p:blipFill>
          <a:blip r:embed="rId3"/>
          <a:stretch>
            <a:fillRect/>
          </a:stretch>
        </p:blipFill>
        <p:spPr>
          <a:xfrm>
            <a:off x="111760" y="167767"/>
            <a:ext cx="2832100" cy="609600"/>
          </a:xfrm>
          <a:prstGeom prst="rect">
            <a:avLst/>
          </a:prstGeom>
        </p:spPr>
      </p:pic>
    </p:spTree>
    <p:extLst>
      <p:ext uri="{BB962C8B-B14F-4D97-AF65-F5344CB8AC3E}">
        <p14:creationId xmlns:p14="http://schemas.microsoft.com/office/powerpoint/2010/main" val="3942922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pPr algn="l" eaLnBrk="1" hangingPunct="1"/>
            <a:r>
              <a:rPr lang="en-US" sz="3600" b="1" dirty="0">
                <a:solidFill>
                  <a:srgbClr val="0076C0"/>
                </a:solidFill>
                <a:latin typeface="Arial"/>
                <a:ea typeface="ヒラギノ角ゴ Pro W3" charset="0"/>
                <a:cs typeface="Arial"/>
              </a:rPr>
              <a:t>Design</a:t>
            </a:r>
          </a:p>
        </p:txBody>
      </p:sp>
      <p:sp>
        <p:nvSpPr>
          <p:cNvPr id="6147" name="Content Placeholder 4"/>
          <p:cNvSpPr>
            <a:spLocks noGrp="1"/>
          </p:cNvSpPr>
          <p:nvPr>
            <p:ph idx="1"/>
          </p:nvPr>
        </p:nvSpPr>
        <p:spPr>
          <a:xfrm>
            <a:off x="457200" y="1372870"/>
            <a:ext cx="8229600" cy="3108025"/>
          </a:xfrm>
        </p:spPr>
        <p:txBody>
          <a:bodyPr>
            <a:normAutofit/>
          </a:bodyPr>
          <a:lstStyle/>
          <a:p>
            <a:r>
              <a:rPr lang="en-US" dirty="0"/>
              <a:t>Secondary analysis of baseline data from the Diabetes Sleep Treatment Trial (DSTT; R01DK096028 ). </a:t>
            </a:r>
          </a:p>
          <a:p>
            <a:endParaRPr lang="en-US" dirty="0"/>
          </a:p>
          <a:p>
            <a:endParaRPr lang="en-US" dirty="0"/>
          </a:p>
        </p:txBody>
      </p:sp>
    </p:spTree>
    <p:extLst>
      <p:ext uri="{BB962C8B-B14F-4D97-AF65-F5344CB8AC3E}">
        <p14:creationId xmlns:p14="http://schemas.microsoft.com/office/powerpoint/2010/main" val="1099691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r>
              <a:rPr lang="en-US" sz="3600" dirty="0"/>
              <a:t>Eligibility for Baseline Assessment</a:t>
            </a:r>
          </a:p>
        </p:txBody>
      </p:sp>
      <p:sp>
        <p:nvSpPr>
          <p:cNvPr id="6147" name="Content Placeholder 4"/>
          <p:cNvSpPr>
            <a:spLocks noGrp="1"/>
          </p:cNvSpPr>
          <p:nvPr>
            <p:ph idx="1"/>
          </p:nvPr>
        </p:nvSpPr>
        <p:spPr>
          <a:xfrm>
            <a:off x="457200" y="1372870"/>
            <a:ext cx="8229600" cy="3108025"/>
          </a:xfrm>
        </p:spPr>
        <p:txBody>
          <a:bodyPr>
            <a:normAutofit fontScale="70000" lnSpcReduction="20000"/>
          </a:bodyPr>
          <a:lstStyle/>
          <a:p>
            <a:r>
              <a:rPr lang="en-US" sz="3400" dirty="0"/>
              <a:t>Inclusion criteria</a:t>
            </a:r>
          </a:p>
          <a:p>
            <a:pPr lvl="1"/>
            <a:r>
              <a:rPr lang="en-US" sz="2900" dirty="0">
                <a:latin typeface="Arial" charset="0"/>
                <a:ea typeface="Arial" charset="0"/>
                <a:cs typeface="Arial" charset="0"/>
              </a:rPr>
              <a:t>T2D </a:t>
            </a:r>
          </a:p>
          <a:p>
            <a:pPr lvl="1"/>
            <a:r>
              <a:rPr lang="en-US" sz="2900" dirty="0">
                <a:latin typeface="Arial" charset="0"/>
                <a:ea typeface="Arial" charset="0"/>
                <a:cs typeface="Arial" charset="0"/>
              </a:rPr>
              <a:t>Age 18 or older</a:t>
            </a:r>
          </a:p>
          <a:p>
            <a:pPr lvl="1"/>
            <a:r>
              <a:rPr lang="en-US" sz="2900" dirty="0">
                <a:latin typeface="Arial" charset="0"/>
                <a:ea typeface="Arial" charset="0"/>
                <a:cs typeface="Arial" charset="0"/>
              </a:rPr>
              <a:t>CPAP naïve</a:t>
            </a:r>
          </a:p>
          <a:p>
            <a:pPr lvl="1"/>
            <a:r>
              <a:rPr lang="en-US" sz="2900" dirty="0">
                <a:latin typeface="Arial" charset="0"/>
                <a:ea typeface="Arial" charset="0"/>
                <a:cs typeface="Arial" charset="0"/>
              </a:rPr>
              <a:t>Willing to be randomized</a:t>
            </a:r>
            <a:r>
              <a:rPr lang="en-US" sz="2900" dirty="0"/>
              <a:t> </a:t>
            </a:r>
          </a:p>
          <a:p>
            <a:r>
              <a:rPr lang="en-US" sz="3400" dirty="0"/>
              <a:t>Exclusion criteria</a:t>
            </a:r>
          </a:p>
          <a:p>
            <a:pPr lvl="1"/>
            <a:r>
              <a:rPr lang="en-US" sz="2900" dirty="0">
                <a:latin typeface="Arial" charset="0"/>
                <a:ea typeface="Arial" charset="0"/>
                <a:cs typeface="Arial" charset="0"/>
              </a:rPr>
              <a:t>Person in family on CPAP</a:t>
            </a:r>
          </a:p>
          <a:p>
            <a:pPr lvl="1"/>
            <a:r>
              <a:rPr lang="en-US" sz="2900" dirty="0">
                <a:latin typeface="Arial" charset="0"/>
                <a:ea typeface="Arial" charset="0"/>
                <a:cs typeface="Arial" charset="0"/>
              </a:rPr>
              <a:t>Safety sensitive occupation/</a:t>
            </a:r>
            <a:r>
              <a:rPr lang="en-US" sz="2900" dirty="0" err="1">
                <a:latin typeface="Arial" charset="0"/>
                <a:ea typeface="Arial" charset="0"/>
                <a:cs typeface="Arial" charset="0"/>
              </a:rPr>
              <a:t>hx</a:t>
            </a:r>
            <a:r>
              <a:rPr lang="en-US" sz="2900" dirty="0">
                <a:latin typeface="Arial" charset="0"/>
                <a:ea typeface="Arial" charset="0"/>
                <a:cs typeface="Arial" charset="0"/>
              </a:rPr>
              <a:t>. of auto accident 2</a:t>
            </a:r>
            <a:r>
              <a:rPr lang="en-US" sz="2900" baseline="30000" dirty="0">
                <a:latin typeface="Arial" charset="0"/>
                <a:ea typeface="Arial" charset="0"/>
                <a:cs typeface="Arial" charset="0"/>
              </a:rPr>
              <a:t>nd</a:t>
            </a:r>
            <a:r>
              <a:rPr lang="en-US" sz="2900" dirty="0">
                <a:latin typeface="Arial" charset="0"/>
                <a:ea typeface="Arial" charset="0"/>
                <a:cs typeface="Arial" charset="0"/>
              </a:rPr>
              <a:t> to sleepiness</a:t>
            </a:r>
          </a:p>
          <a:p>
            <a:pPr lvl="1"/>
            <a:r>
              <a:rPr lang="en-US" sz="2900" dirty="0">
                <a:latin typeface="Arial" charset="0"/>
                <a:ea typeface="Arial" charset="0"/>
                <a:cs typeface="Arial" charset="0"/>
              </a:rPr>
              <a:t>Non-ambulatory</a:t>
            </a:r>
          </a:p>
        </p:txBody>
      </p:sp>
    </p:spTree>
    <p:extLst>
      <p:ext uri="{BB962C8B-B14F-4D97-AF65-F5344CB8AC3E}">
        <p14:creationId xmlns:p14="http://schemas.microsoft.com/office/powerpoint/2010/main" val="207124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98854"/>
            <a:ext cx="8229600" cy="858044"/>
          </a:xfrm>
        </p:spPr>
        <p:txBody>
          <a:bodyPr>
            <a:normAutofit/>
          </a:bodyPr>
          <a:lstStyle/>
          <a:p>
            <a:pPr algn="l" eaLnBrk="1" hangingPunct="1"/>
            <a:r>
              <a:rPr lang="en-US" sz="3600" b="1" dirty="0">
                <a:solidFill>
                  <a:srgbClr val="0076C0"/>
                </a:solidFill>
                <a:latin typeface="Arial"/>
                <a:ea typeface="ヒラギノ角ゴ Pro W3" charset="0"/>
                <a:cs typeface="Arial"/>
              </a:rPr>
              <a:t>Baseline Assessment</a:t>
            </a:r>
          </a:p>
        </p:txBody>
      </p:sp>
      <p:sp>
        <p:nvSpPr>
          <p:cNvPr id="6147" name="Content Placeholder 4"/>
          <p:cNvSpPr>
            <a:spLocks noGrp="1"/>
          </p:cNvSpPr>
          <p:nvPr>
            <p:ph idx="1"/>
          </p:nvPr>
        </p:nvSpPr>
        <p:spPr>
          <a:xfrm>
            <a:off x="640080" y="793750"/>
            <a:ext cx="8503920" cy="3108025"/>
          </a:xfrm>
        </p:spPr>
        <p:txBody>
          <a:bodyPr>
            <a:noAutofit/>
          </a:bodyPr>
          <a:lstStyle/>
          <a:p>
            <a:r>
              <a:rPr lang="en-US" sz="3200" b="1" dirty="0"/>
              <a:t>Questionnaires</a:t>
            </a:r>
          </a:p>
          <a:p>
            <a:pPr lvl="1"/>
            <a:r>
              <a:rPr lang="en-US" dirty="0">
                <a:latin typeface="Arial" charset="0"/>
                <a:ea typeface="Arial" charset="0"/>
                <a:cs typeface="Arial" charset="0"/>
              </a:rPr>
              <a:t>Demographics</a:t>
            </a:r>
          </a:p>
          <a:p>
            <a:pPr lvl="1"/>
            <a:r>
              <a:rPr lang="en-US" dirty="0">
                <a:latin typeface="Arial" charset="0"/>
                <a:ea typeface="Arial" charset="0"/>
                <a:cs typeface="Arial" charset="0"/>
              </a:rPr>
              <a:t>Smoking behavior (never/former/current)</a:t>
            </a:r>
          </a:p>
          <a:p>
            <a:pPr lvl="1"/>
            <a:r>
              <a:rPr lang="en-US" dirty="0">
                <a:latin typeface="Arial" charset="0"/>
                <a:ea typeface="Arial" charset="0"/>
                <a:cs typeface="Arial" charset="0"/>
              </a:rPr>
              <a:t>Diabetes Duration</a:t>
            </a:r>
          </a:p>
          <a:p>
            <a:pPr lvl="1"/>
            <a:r>
              <a:rPr lang="en-US" dirty="0">
                <a:latin typeface="Arial" charset="0"/>
                <a:ea typeface="Arial" charset="0"/>
                <a:cs typeface="Arial" charset="0"/>
              </a:rPr>
              <a:t>Problem Areas in Diabetes (PAID)</a:t>
            </a:r>
          </a:p>
          <a:p>
            <a:pPr lvl="1"/>
            <a:r>
              <a:rPr lang="en-US" dirty="0">
                <a:latin typeface="Arial" charset="0"/>
                <a:ea typeface="Arial" charset="0"/>
                <a:cs typeface="Arial" charset="0"/>
              </a:rPr>
              <a:t>Diabetes Knowledge Test (DKT)</a:t>
            </a:r>
          </a:p>
        </p:txBody>
      </p:sp>
    </p:spTree>
    <p:extLst>
      <p:ext uri="{BB962C8B-B14F-4D97-AF65-F5344CB8AC3E}">
        <p14:creationId xmlns:p14="http://schemas.microsoft.com/office/powerpoint/2010/main" val="1106577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98854"/>
            <a:ext cx="8229600" cy="858044"/>
          </a:xfrm>
        </p:spPr>
        <p:txBody>
          <a:bodyPr>
            <a:normAutofit/>
          </a:bodyPr>
          <a:lstStyle/>
          <a:p>
            <a:pPr algn="l" eaLnBrk="1" hangingPunct="1"/>
            <a:r>
              <a:rPr lang="en-US" sz="3600" b="1" dirty="0">
                <a:solidFill>
                  <a:srgbClr val="0076C0"/>
                </a:solidFill>
                <a:latin typeface="Arial"/>
                <a:ea typeface="ヒラギノ角ゴ Pro W3" charset="0"/>
                <a:cs typeface="Arial"/>
              </a:rPr>
              <a:t>Baseline Assessment</a:t>
            </a:r>
          </a:p>
        </p:txBody>
      </p:sp>
      <p:sp>
        <p:nvSpPr>
          <p:cNvPr id="6147" name="Content Placeholder 4"/>
          <p:cNvSpPr>
            <a:spLocks noGrp="1"/>
          </p:cNvSpPr>
          <p:nvPr>
            <p:ph idx="1"/>
          </p:nvPr>
        </p:nvSpPr>
        <p:spPr>
          <a:xfrm>
            <a:off x="640080" y="793750"/>
            <a:ext cx="8503920" cy="3108025"/>
          </a:xfrm>
        </p:spPr>
        <p:txBody>
          <a:bodyPr>
            <a:noAutofit/>
          </a:bodyPr>
          <a:lstStyle/>
          <a:p>
            <a:r>
              <a:rPr lang="en-US" sz="3200" b="1" dirty="0"/>
              <a:t>Objective Assessment</a:t>
            </a:r>
          </a:p>
          <a:p>
            <a:pPr lvl="1"/>
            <a:r>
              <a:rPr lang="en-US" dirty="0">
                <a:latin typeface="Arial" charset="0"/>
                <a:ea typeface="Arial" charset="0"/>
                <a:cs typeface="Arial" charset="0"/>
              </a:rPr>
              <a:t>Height and weight to calculate BMI Kg/m</a:t>
            </a:r>
            <a:r>
              <a:rPr lang="en-US" baseline="30000" dirty="0">
                <a:latin typeface="Arial" charset="0"/>
                <a:ea typeface="Arial" charset="0"/>
                <a:cs typeface="Arial" charset="0"/>
              </a:rPr>
              <a:t>2</a:t>
            </a:r>
            <a:endParaRPr lang="en-US" dirty="0">
              <a:latin typeface="Arial" charset="0"/>
              <a:ea typeface="Arial" charset="0"/>
              <a:cs typeface="Arial" charset="0"/>
            </a:endParaRPr>
          </a:p>
          <a:p>
            <a:pPr lvl="1"/>
            <a:r>
              <a:rPr lang="en-US" dirty="0">
                <a:latin typeface="Arial" charset="0"/>
                <a:ea typeface="Arial" charset="0"/>
                <a:cs typeface="Arial" charset="0"/>
              </a:rPr>
              <a:t>A1C</a:t>
            </a:r>
          </a:p>
          <a:p>
            <a:pPr lvl="1"/>
            <a:r>
              <a:rPr lang="en-US" dirty="0" err="1">
                <a:latin typeface="Arial" charset="0"/>
                <a:ea typeface="ヒラギノ角ゴ Pro W3" charset="0"/>
              </a:rPr>
              <a:t>BodyMedia</a:t>
            </a:r>
            <a:r>
              <a:rPr lang="en-US" dirty="0">
                <a:latin typeface="Arial" charset="0"/>
                <a:ea typeface="ヒラギノ角ゴ Pro W3" charset="0"/>
              </a:rPr>
              <a:t> Armband (steps walked/day)</a:t>
            </a:r>
          </a:p>
        </p:txBody>
      </p:sp>
    </p:spTree>
    <p:extLst>
      <p:ext uri="{BB962C8B-B14F-4D97-AF65-F5344CB8AC3E}">
        <p14:creationId xmlns:p14="http://schemas.microsoft.com/office/powerpoint/2010/main" val="663806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pPr algn="l" eaLnBrk="1" hangingPunct="1"/>
            <a:r>
              <a:rPr lang="en-US" sz="3600" dirty="0">
                <a:ea typeface="ヒラギノ角ゴ Pro W3" charset="0"/>
                <a:cs typeface="Arial"/>
              </a:rPr>
              <a:t>Statistical Analysis</a:t>
            </a:r>
            <a:r>
              <a:rPr lang="en-US" sz="3600" b="1" dirty="0">
                <a:solidFill>
                  <a:srgbClr val="0076C0"/>
                </a:solidFill>
                <a:latin typeface="Arial"/>
                <a:ea typeface="ヒラギノ角ゴ Pro W3" charset="0"/>
                <a:cs typeface="Arial"/>
              </a:rPr>
              <a:t> </a:t>
            </a:r>
          </a:p>
        </p:txBody>
      </p:sp>
      <p:sp>
        <p:nvSpPr>
          <p:cNvPr id="6147" name="Content Placeholder 4"/>
          <p:cNvSpPr>
            <a:spLocks noGrp="1"/>
          </p:cNvSpPr>
          <p:nvPr>
            <p:ph idx="1"/>
          </p:nvPr>
        </p:nvSpPr>
        <p:spPr>
          <a:xfrm>
            <a:off x="457200" y="1372870"/>
            <a:ext cx="8229600" cy="3108025"/>
          </a:xfrm>
        </p:spPr>
        <p:txBody>
          <a:bodyPr>
            <a:normAutofit/>
          </a:bodyPr>
          <a:lstStyle/>
          <a:p>
            <a:r>
              <a:rPr lang="en-US" sz="2800" dirty="0"/>
              <a:t>Descriptive statistics</a:t>
            </a:r>
          </a:p>
          <a:p>
            <a:r>
              <a:rPr lang="en-US" sz="2800" dirty="0"/>
              <a:t>Bivariate correlations and t-tests </a:t>
            </a:r>
          </a:p>
          <a:p>
            <a:r>
              <a:rPr lang="en-US" sz="2800" dirty="0"/>
              <a:t>Binary logistic regression </a:t>
            </a:r>
          </a:p>
          <a:p>
            <a:r>
              <a:rPr lang="en-US" sz="2800" dirty="0"/>
              <a:t>Statistical significance set at p&lt;.05</a:t>
            </a:r>
          </a:p>
          <a:p>
            <a:r>
              <a:rPr lang="en-US" sz="2800" dirty="0"/>
              <a:t>SPSS 24.0 (IBM; Armonk, NY) </a:t>
            </a:r>
          </a:p>
        </p:txBody>
      </p:sp>
    </p:spTree>
    <p:extLst>
      <p:ext uri="{BB962C8B-B14F-4D97-AF65-F5344CB8AC3E}">
        <p14:creationId xmlns:p14="http://schemas.microsoft.com/office/powerpoint/2010/main" val="1932757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02118682"/>
              </p:ext>
            </p:extLst>
          </p:nvPr>
        </p:nvGraphicFramePr>
        <p:xfrm>
          <a:off x="0" y="0"/>
          <a:ext cx="9144000" cy="5217460"/>
        </p:xfrm>
        <a:graphic>
          <a:graphicData uri="http://schemas.openxmlformats.org/drawingml/2006/table">
            <a:tbl>
              <a:tblPr firstRow="1" bandRow="1">
                <a:tableStyleId>{5C22544A-7EE6-4342-B048-85BDC9FD1C3A}</a:tableStyleId>
              </a:tblPr>
              <a:tblGrid>
                <a:gridCol w="3708522">
                  <a:extLst>
                    <a:ext uri="{9D8B030D-6E8A-4147-A177-3AD203B41FA5}">
                      <a16:colId xmlns:a16="http://schemas.microsoft.com/office/drawing/2014/main" val="20000"/>
                    </a:ext>
                  </a:extLst>
                </a:gridCol>
                <a:gridCol w="5435478">
                  <a:extLst>
                    <a:ext uri="{9D8B030D-6E8A-4147-A177-3AD203B41FA5}">
                      <a16:colId xmlns:a16="http://schemas.microsoft.com/office/drawing/2014/main" val="20001"/>
                    </a:ext>
                  </a:extLst>
                </a:gridCol>
              </a:tblGrid>
              <a:tr h="582012">
                <a:tc gridSpan="2">
                  <a:txBody>
                    <a:bodyPr/>
                    <a:lstStyle/>
                    <a:p>
                      <a:pPr algn="ctr"/>
                      <a:r>
                        <a:rPr lang="en-US" sz="3200" dirty="0">
                          <a:solidFill>
                            <a:schemeClr val="bg1"/>
                          </a:solidFill>
                          <a:latin typeface="Arial" charset="0"/>
                          <a:ea typeface="Arial" charset="0"/>
                          <a:cs typeface="Arial" charset="0"/>
                        </a:rPr>
                        <a:t>Sample Characteristics (N=256)</a:t>
                      </a:r>
                      <a:endParaRPr lang="en-US" sz="3200" dirty="0">
                        <a:latin typeface="Arial" charset="0"/>
                        <a:ea typeface="Arial" charset="0"/>
                        <a:cs typeface="Arial" charset="0"/>
                      </a:endParaRPr>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10000"/>
                  </a:ext>
                </a:extLst>
              </a:tr>
              <a:tr h="496655">
                <a:tc>
                  <a:txBody>
                    <a:bodyPr/>
                    <a:lstStyle/>
                    <a:p>
                      <a:r>
                        <a:rPr lang="en-US" sz="2400" dirty="0"/>
                        <a:t>Variable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aseline="0" dirty="0"/>
                        <a:t>Mean ± SD or  </a:t>
                      </a:r>
                      <a:r>
                        <a:rPr lang="en-US" sz="2400" dirty="0"/>
                        <a:t>Percent</a:t>
                      </a:r>
                    </a:p>
                  </a:txBody>
                  <a:tcPr/>
                </a:tc>
                <a:extLst>
                  <a:ext uri="{0D108BD9-81ED-4DB2-BD59-A6C34878D82A}">
                    <a16:rowId xmlns:a16="http://schemas.microsoft.com/office/drawing/2014/main" val="10001"/>
                  </a:ext>
                </a:extLst>
              </a:tr>
              <a:tr h="430435">
                <a:tc>
                  <a:txBody>
                    <a:bodyPr/>
                    <a:lstStyle/>
                    <a:p>
                      <a:pPr algn="l"/>
                      <a:r>
                        <a:rPr lang="en-US" sz="2000" dirty="0"/>
                        <a:t>Age (years)</a:t>
                      </a:r>
                    </a:p>
                  </a:txBody>
                  <a:tcPr/>
                </a:tc>
                <a:tc>
                  <a:txBody>
                    <a:bodyPr/>
                    <a:lstStyle/>
                    <a:p>
                      <a:pPr algn="ctr"/>
                      <a:r>
                        <a:rPr lang="en-US" sz="2000" dirty="0"/>
                        <a:t>56.2 </a:t>
                      </a:r>
                      <a:r>
                        <a:rPr lang="en-US" sz="2000" baseline="0" dirty="0"/>
                        <a:t>± 10.6</a:t>
                      </a:r>
                      <a:endParaRPr lang="en-US" sz="2000" dirty="0"/>
                    </a:p>
                  </a:txBody>
                  <a:tcPr/>
                </a:tc>
                <a:extLst>
                  <a:ext uri="{0D108BD9-81ED-4DB2-BD59-A6C34878D82A}">
                    <a16:rowId xmlns:a16="http://schemas.microsoft.com/office/drawing/2014/main" val="10002"/>
                  </a:ext>
                </a:extLst>
              </a:tr>
              <a:tr h="761538">
                <a:tc>
                  <a:txBody>
                    <a:bodyPr/>
                    <a:lstStyle/>
                    <a:p>
                      <a:pPr algn="l"/>
                      <a:r>
                        <a:rPr lang="en-US" sz="2000" dirty="0"/>
                        <a:t>Sex               </a:t>
                      </a:r>
                      <a:r>
                        <a:rPr lang="en-US" sz="2000" baseline="0" dirty="0"/>
                        <a:t>                              Male     </a:t>
                      </a:r>
                    </a:p>
                    <a:p>
                      <a:pPr algn="l"/>
                      <a:r>
                        <a:rPr lang="en-US" sz="2000" baseline="0" dirty="0"/>
                        <a:t>                                                Female</a:t>
                      </a:r>
                      <a:endParaRPr lang="en-US" sz="2000" dirty="0"/>
                    </a:p>
                  </a:txBody>
                  <a:tcPr/>
                </a:tc>
                <a:tc>
                  <a:txBody>
                    <a:bodyPr/>
                    <a:lstStyle/>
                    <a:p>
                      <a:pPr algn="ctr"/>
                      <a:r>
                        <a:rPr lang="en-US" sz="2000" dirty="0"/>
                        <a:t>48%</a:t>
                      </a:r>
                    </a:p>
                    <a:p>
                      <a:pPr algn="ctr"/>
                      <a:r>
                        <a:rPr lang="en-US" sz="2000" dirty="0"/>
                        <a:t> 52%</a:t>
                      </a:r>
                    </a:p>
                  </a:txBody>
                  <a:tcPr/>
                </a:tc>
                <a:extLst>
                  <a:ext uri="{0D108BD9-81ED-4DB2-BD59-A6C34878D82A}">
                    <a16:rowId xmlns:a16="http://schemas.microsoft.com/office/drawing/2014/main" val="10003"/>
                  </a:ext>
                </a:extLst>
              </a:tr>
              <a:tr h="7615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Race</a:t>
                      </a:r>
                      <a:r>
                        <a:rPr lang="en-US" sz="2000" baseline="0" dirty="0"/>
                        <a:t>                                  </a:t>
                      </a:r>
                      <a:r>
                        <a:rPr lang="en-US" sz="2000" dirty="0"/>
                        <a:t>Caucasian</a:t>
                      </a:r>
                    </a:p>
                    <a:p>
                      <a:pPr algn="r"/>
                      <a:r>
                        <a:rPr lang="en-US" sz="2000" dirty="0"/>
                        <a:t>Non-Caucasian</a:t>
                      </a:r>
                    </a:p>
                  </a:txBody>
                  <a:tcPr/>
                </a:tc>
                <a:tc>
                  <a:txBody>
                    <a:bodyPr/>
                    <a:lstStyle/>
                    <a:p>
                      <a:pPr algn="ctr"/>
                      <a:r>
                        <a:rPr lang="en-US" sz="2000" dirty="0"/>
                        <a:t>57%</a:t>
                      </a:r>
                    </a:p>
                    <a:p>
                      <a:pPr algn="ctr"/>
                      <a:r>
                        <a:rPr lang="en-US" sz="2000" dirty="0"/>
                        <a:t> 43%</a:t>
                      </a:r>
                    </a:p>
                  </a:txBody>
                  <a:tcPr/>
                </a:tc>
                <a:extLst>
                  <a:ext uri="{0D108BD9-81ED-4DB2-BD59-A6C34878D82A}">
                    <a16:rowId xmlns:a16="http://schemas.microsoft.com/office/drawing/2014/main" val="10004"/>
                  </a:ext>
                </a:extLst>
              </a:tr>
              <a:tr h="1092641">
                <a:tc>
                  <a:txBody>
                    <a:bodyPr/>
                    <a:lstStyle/>
                    <a:p>
                      <a:r>
                        <a:rPr lang="en-US" sz="2000" dirty="0"/>
                        <a:t>Education</a:t>
                      </a:r>
                    </a:p>
                    <a:p>
                      <a:pPr algn="r"/>
                      <a:r>
                        <a:rPr lang="en-US" sz="2000" baseline="0" dirty="0"/>
                        <a:t> </a:t>
                      </a:r>
                      <a:r>
                        <a:rPr lang="en-US" sz="2000" dirty="0"/>
                        <a:t>&lt; 2 Year</a:t>
                      </a:r>
                      <a:r>
                        <a:rPr lang="en-US" sz="2000" baseline="0" dirty="0"/>
                        <a:t> </a:t>
                      </a:r>
                      <a:r>
                        <a:rPr lang="en-US" sz="2000" dirty="0"/>
                        <a:t>Degree</a:t>
                      </a:r>
                    </a:p>
                    <a:p>
                      <a:pPr algn="r"/>
                      <a:r>
                        <a:rPr lang="en-US" sz="2000" dirty="0"/>
                        <a:t>2 Year Degree or Higher</a:t>
                      </a:r>
                    </a:p>
                  </a:txBody>
                  <a:tcPr/>
                </a:tc>
                <a:tc>
                  <a:txBody>
                    <a:bodyPr/>
                    <a:lstStyle/>
                    <a:p>
                      <a:pPr algn="ctr"/>
                      <a:endParaRPr lang="en-US" sz="2000" dirty="0"/>
                    </a:p>
                    <a:p>
                      <a:pPr algn="ctr"/>
                      <a:r>
                        <a:rPr lang="en-US" sz="2000" dirty="0"/>
                        <a:t> 47%</a:t>
                      </a:r>
                    </a:p>
                    <a:p>
                      <a:pPr algn="ctr"/>
                      <a:r>
                        <a:rPr lang="en-US" sz="2000" dirty="0"/>
                        <a:t> 53%</a:t>
                      </a:r>
                    </a:p>
                  </a:txBody>
                  <a:tcPr/>
                </a:tc>
                <a:extLst>
                  <a:ext uri="{0D108BD9-81ED-4DB2-BD59-A6C34878D82A}">
                    <a16:rowId xmlns:a16="http://schemas.microsoft.com/office/drawing/2014/main" val="10005"/>
                  </a:ext>
                </a:extLst>
              </a:tr>
              <a:tr h="1092641">
                <a:tc>
                  <a:txBody>
                    <a:bodyPr/>
                    <a:lstStyle/>
                    <a:p>
                      <a:pPr algn="l"/>
                      <a:r>
                        <a:rPr lang="en-US" sz="2000" dirty="0"/>
                        <a:t>Financial Difficulty</a:t>
                      </a:r>
                      <a:r>
                        <a:rPr lang="en-US" sz="2000" baseline="0" dirty="0"/>
                        <a:t>    </a:t>
                      </a:r>
                    </a:p>
                    <a:p>
                      <a:pPr algn="r"/>
                      <a:r>
                        <a:rPr lang="en-US" sz="2000" baseline="0" dirty="0"/>
                        <a:t>     </a:t>
                      </a:r>
                      <a:r>
                        <a:rPr lang="en-US" sz="2000" dirty="0"/>
                        <a:t>None</a:t>
                      </a:r>
                    </a:p>
                    <a:p>
                      <a:pPr algn="r"/>
                      <a:r>
                        <a:rPr lang="en-US" sz="2000" dirty="0"/>
                        <a:t>Some to Extreme</a:t>
                      </a:r>
                    </a:p>
                  </a:txBody>
                  <a:tcPr/>
                </a:tc>
                <a:tc>
                  <a:txBody>
                    <a:bodyPr/>
                    <a:lstStyle/>
                    <a:p>
                      <a:pPr algn="ctr"/>
                      <a:endParaRPr lang="en-US" sz="2000" dirty="0"/>
                    </a:p>
                    <a:p>
                      <a:pPr algn="ctr"/>
                      <a:r>
                        <a:rPr lang="en-US" sz="2000" dirty="0"/>
                        <a:t> 56%</a:t>
                      </a:r>
                    </a:p>
                    <a:p>
                      <a:pPr algn="ctr"/>
                      <a:r>
                        <a:rPr lang="en-US" sz="2000" dirty="0"/>
                        <a:t> 44%</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12660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043"/>
            <a:ext cx="8229600" cy="485129"/>
          </a:xfrm>
        </p:spPr>
        <p:txBody>
          <a:bodyPr/>
          <a:lstStyle/>
          <a:p>
            <a:pPr algn="ctr"/>
            <a:r>
              <a:rPr lang="en-US" dirty="0">
                <a:solidFill>
                  <a:schemeClr val="bg1"/>
                </a:solidFill>
              </a:rPr>
              <a:t>Sample Characteristics (N=256)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3028069"/>
              </p:ext>
            </p:extLst>
          </p:nvPr>
        </p:nvGraphicFramePr>
        <p:xfrm>
          <a:off x="0" y="19559"/>
          <a:ext cx="9144000" cy="5212080"/>
        </p:xfrm>
        <a:graphic>
          <a:graphicData uri="http://schemas.openxmlformats.org/drawingml/2006/table">
            <a:tbl>
              <a:tblPr firstRow="1" bandRow="1">
                <a:tableStyleId>{5C22544A-7EE6-4342-B048-85BDC9FD1C3A}</a:tableStyleId>
              </a:tblPr>
              <a:tblGrid>
                <a:gridCol w="3844636">
                  <a:extLst>
                    <a:ext uri="{9D8B030D-6E8A-4147-A177-3AD203B41FA5}">
                      <a16:colId xmlns:a16="http://schemas.microsoft.com/office/drawing/2014/main" val="20000"/>
                    </a:ext>
                  </a:extLst>
                </a:gridCol>
                <a:gridCol w="5299364">
                  <a:extLst>
                    <a:ext uri="{9D8B030D-6E8A-4147-A177-3AD203B41FA5}">
                      <a16:colId xmlns:a16="http://schemas.microsoft.com/office/drawing/2014/main" val="20001"/>
                    </a:ext>
                  </a:extLst>
                </a:gridCol>
              </a:tblGrid>
              <a:tr h="370840">
                <a:tc gridSpan="2">
                  <a:txBody>
                    <a:bodyPr/>
                    <a:lstStyle/>
                    <a:p>
                      <a:pPr algn="ctr"/>
                      <a:r>
                        <a:rPr lang="en-US" sz="2400" dirty="0">
                          <a:solidFill>
                            <a:schemeClr val="bg1"/>
                          </a:solidFill>
                        </a:rPr>
                        <a:t>Sample Characteristics (N=256)</a:t>
                      </a:r>
                      <a:endParaRPr lang="en-US" sz="2400" dirty="0"/>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10000"/>
                  </a:ext>
                </a:extLst>
              </a:tr>
              <a:tr h="370840">
                <a:tc>
                  <a:txBody>
                    <a:bodyPr/>
                    <a:lstStyle/>
                    <a:p>
                      <a:r>
                        <a:rPr lang="en-US" sz="2400" dirty="0"/>
                        <a:t>Variable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aseline="0" dirty="0"/>
                        <a:t>Mean ± SD or </a:t>
                      </a:r>
                      <a:r>
                        <a:rPr lang="en-US" sz="2400" dirty="0"/>
                        <a:t>Percent</a:t>
                      </a:r>
                    </a:p>
                  </a:txBody>
                  <a:tcPr/>
                </a:tc>
                <a:extLst>
                  <a:ext uri="{0D108BD9-81ED-4DB2-BD59-A6C34878D82A}">
                    <a16:rowId xmlns:a16="http://schemas.microsoft.com/office/drawing/2014/main" val="10001"/>
                  </a:ext>
                </a:extLst>
              </a:tr>
              <a:tr h="370840">
                <a:tc>
                  <a:txBody>
                    <a:bodyPr/>
                    <a:lstStyle/>
                    <a:p>
                      <a:r>
                        <a:rPr lang="en-US" sz="2400" dirty="0"/>
                        <a:t>HbA1C</a:t>
                      </a:r>
                    </a:p>
                  </a:txBody>
                  <a:tcPr/>
                </a:tc>
                <a:tc>
                  <a:txBody>
                    <a:bodyPr/>
                    <a:lstStyle/>
                    <a:p>
                      <a:pPr algn="ctr"/>
                      <a:r>
                        <a:rPr lang="en-US" sz="2400" dirty="0"/>
                        <a:t>8.0% </a:t>
                      </a:r>
                      <a:r>
                        <a:rPr lang="en-US" sz="2400" baseline="0" dirty="0"/>
                        <a:t>± 1.8</a:t>
                      </a:r>
                      <a:endParaRPr lang="en-US" sz="2400" dirty="0"/>
                    </a:p>
                  </a:txBody>
                  <a:tcPr/>
                </a:tc>
                <a:extLst>
                  <a:ext uri="{0D108BD9-81ED-4DB2-BD59-A6C34878D82A}">
                    <a16:rowId xmlns:a16="http://schemas.microsoft.com/office/drawing/2014/main" val="10002"/>
                  </a:ext>
                </a:extLst>
              </a:tr>
              <a:tr h="370840">
                <a:tc>
                  <a:txBody>
                    <a:bodyPr/>
                    <a:lstStyle/>
                    <a:p>
                      <a:pPr algn="l"/>
                      <a:r>
                        <a:rPr lang="en-US" sz="2400" dirty="0"/>
                        <a:t>BMI kg/m</a:t>
                      </a:r>
                      <a:r>
                        <a:rPr lang="en-US" sz="2400" baseline="30000" dirty="0"/>
                        <a:t>2</a:t>
                      </a:r>
                    </a:p>
                  </a:txBody>
                  <a:tcPr/>
                </a:tc>
                <a:tc>
                  <a:txBody>
                    <a:bodyPr/>
                    <a:lstStyle/>
                    <a:p>
                      <a:pPr algn="ctr"/>
                      <a:r>
                        <a:rPr lang="en-US" sz="2400" dirty="0"/>
                        <a:t>35.3</a:t>
                      </a:r>
                      <a:r>
                        <a:rPr lang="en-US" sz="2400" baseline="0" dirty="0"/>
                        <a:t> ± 6.8</a:t>
                      </a:r>
                      <a:endParaRPr lang="en-US" sz="2400" dirty="0"/>
                    </a:p>
                  </a:txBody>
                  <a:tcPr/>
                </a:tc>
                <a:extLst>
                  <a:ext uri="{0D108BD9-81ED-4DB2-BD59-A6C34878D82A}">
                    <a16:rowId xmlns:a16="http://schemas.microsoft.com/office/drawing/2014/main" val="10003"/>
                  </a:ext>
                </a:extLst>
              </a:tr>
              <a:tr h="370840">
                <a:tc>
                  <a:txBody>
                    <a:bodyPr/>
                    <a:lstStyle/>
                    <a:p>
                      <a:pPr algn="l"/>
                      <a:r>
                        <a:rPr lang="en-US" sz="2400" u="none" dirty="0"/>
                        <a:t>Activity (Steps/day)</a:t>
                      </a:r>
                    </a:p>
                  </a:txBody>
                  <a:tcPr/>
                </a:tc>
                <a:tc>
                  <a:txBody>
                    <a:bodyPr/>
                    <a:lstStyle/>
                    <a:p>
                      <a:pPr algn="ctr"/>
                      <a:r>
                        <a:rPr lang="en-US" sz="2400" dirty="0"/>
                        <a:t>4,886 </a:t>
                      </a:r>
                      <a:r>
                        <a:rPr lang="en-US" sz="2400" baseline="0" dirty="0"/>
                        <a:t>± 2,979</a:t>
                      </a:r>
                      <a:r>
                        <a:rPr lang="en-US" sz="2400" dirty="0"/>
                        <a:t> </a:t>
                      </a:r>
                    </a:p>
                  </a:txBody>
                  <a:tcPr/>
                </a:tc>
                <a:extLst>
                  <a:ext uri="{0D108BD9-81ED-4DB2-BD59-A6C34878D82A}">
                    <a16:rowId xmlns:a16="http://schemas.microsoft.com/office/drawing/2014/main" val="10004"/>
                  </a:ext>
                </a:extLst>
              </a:tr>
              <a:tr h="772758">
                <a:tc>
                  <a:txBody>
                    <a:bodyPr/>
                    <a:lstStyle/>
                    <a:p>
                      <a:r>
                        <a:rPr lang="en-US" sz="2400" dirty="0"/>
                        <a:t>Diabetes Duration</a:t>
                      </a:r>
                      <a:r>
                        <a:rPr lang="en-US" sz="2400" baseline="0" dirty="0"/>
                        <a:t>     </a:t>
                      </a:r>
                      <a:r>
                        <a:rPr lang="en-US" sz="2400" dirty="0"/>
                        <a:t>&lt; 10 Yrs.</a:t>
                      </a:r>
                    </a:p>
                    <a:p>
                      <a:pPr algn="r"/>
                      <a:r>
                        <a:rPr lang="en-US" sz="2400" u="sng" dirty="0"/>
                        <a:t>&gt;</a:t>
                      </a:r>
                      <a:r>
                        <a:rPr lang="en-US" sz="2400" u="none" baseline="0" dirty="0"/>
                        <a:t> 10 Yrs.</a:t>
                      </a:r>
                      <a:endParaRPr lang="en-US" sz="2400" u="sng" dirty="0"/>
                    </a:p>
                  </a:txBody>
                  <a:tcPr/>
                </a:tc>
                <a:tc>
                  <a:txBody>
                    <a:bodyPr/>
                    <a:lstStyle/>
                    <a:p>
                      <a:pPr algn="ctr"/>
                      <a:r>
                        <a:rPr lang="en-US" sz="2400" baseline="0" dirty="0"/>
                        <a:t>48%</a:t>
                      </a:r>
                    </a:p>
                    <a:p>
                      <a:pPr algn="ctr"/>
                      <a:r>
                        <a:rPr lang="en-US" sz="2400" baseline="0" dirty="0"/>
                        <a:t>51.6%</a:t>
                      </a:r>
                      <a:endParaRPr lang="en-US" sz="2400" dirty="0"/>
                    </a:p>
                  </a:txBody>
                  <a:tcPr/>
                </a:tc>
                <a:extLst>
                  <a:ext uri="{0D108BD9-81ED-4DB2-BD59-A6C34878D82A}">
                    <a16:rowId xmlns:a16="http://schemas.microsoft.com/office/drawing/2014/main" val="10005"/>
                  </a:ext>
                </a:extLst>
              </a:tr>
              <a:tr h="370840">
                <a:tc>
                  <a:txBody>
                    <a:bodyPr/>
                    <a:lstStyle/>
                    <a:p>
                      <a:pPr algn="l"/>
                      <a:r>
                        <a:rPr lang="en-US" sz="2400" b="0" u="none" dirty="0"/>
                        <a:t>Diabetes</a:t>
                      </a:r>
                      <a:r>
                        <a:rPr lang="en-US" sz="2400" b="0" u="none" baseline="0" dirty="0"/>
                        <a:t> Knowledge Score</a:t>
                      </a:r>
                      <a:endParaRPr lang="en-US" sz="2400" b="0" u="none" dirty="0"/>
                    </a:p>
                  </a:txBody>
                  <a:tcPr/>
                </a:tc>
                <a:tc>
                  <a:txBody>
                    <a:bodyPr/>
                    <a:lstStyle/>
                    <a:p>
                      <a:pPr algn="ctr"/>
                      <a:r>
                        <a:rPr lang="en-US" sz="2400" dirty="0"/>
                        <a:t>74%</a:t>
                      </a:r>
                      <a:r>
                        <a:rPr lang="en-US" sz="2400" baseline="0" dirty="0"/>
                        <a:t> ± 16</a:t>
                      </a:r>
                      <a:endParaRPr lang="en-US" sz="2400" dirty="0"/>
                    </a:p>
                  </a:txBody>
                  <a:tcPr/>
                </a:tc>
                <a:extLst>
                  <a:ext uri="{0D108BD9-81ED-4DB2-BD59-A6C34878D82A}">
                    <a16:rowId xmlns:a16="http://schemas.microsoft.com/office/drawing/2014/main" val="10006"/>
                  </a:ext>
                </a:extLst>
              </a:tr>
              <a:tr h="370840">
                <a:tc>
                  <a:txBody>
                    <a:bodyPr/>
                    <a:lstStyle/>
                    <a:p>
                      <a:pPr algn="l"/>
                      <a:r>
                        <a:rPr lang="en-US" sz="2400" dirty="0"/>
                        <a:t>Diabetes Distress (PAID)</a:t>
                      </a:r>
                    </a:p>
                  </a:txBody>
                  <a:tcPr/>
                </a:tc>
                <a:tc>
                  <a:txBody>
                    <a:bodyPr/>
                    <a:lstStyle/>
                    <a:p>
                      <a:pPr algn="ctr"/>
                      <a:r>
                        <a:rPr lang="en-US" sz="2400" dirty="0"/>
                        <a:t>30.9 </a:t>
                      </a:r>
                      <a:r>
                        <a:rPr lang="en-US" sz="2400" baseline="0" dirty="0"/>
                        <a:t>± 21.2</a:t>
                      </a:r>
                      <a:endParaRPr lang="en-US" sz="2400" dirty="0"/>
                    </a:p>
                  </a:txBody>
                  <a:tcPr/>
                </a:tc>
                <a:extLst>
                  <a:ext uri="{0D108BD9-81ED-4DB2-BD59-A6C34878D82A}">
                    <a16:rowId xmlns:a16="http://schemas.microsoft.com/office/drawing/2014/main" val="10007"/>
                  </a:ext>
                </a:extLst>
              </a:tr>
              <a:tr h="370840">
                <a:tc>
                  <a:txBody>
                    <a:bodyPr/>
                    <a:lstStyle/>
                    <a:p>
                      <a:r>
                        <a:rPr lang="en-US" sz="2400" dirty="0"/>
                        <a:t>Smoke Group                 Never</a:t>
                      </a:r>
                    </a:p>
                    <a:p>
                      <a:pPr algn="r"/>
                      <a:r>
                        <a:rPr lang="en-US" sz="2400" dirty="0"/>
                        <a:t>Current</a:t>
                      </a:r>
                      <a:r>
                        <a:rPr lang="en-US" sz="2400" baseline="0" dirty="0"/>
                        <a:t> smoker</a:t>
                      </a:r>
                    </a:p>
                    <a:p>
                      <a:pPr algn="r"/>
                      <a:r>
                        <a:rPr lang="en-US" sz="2400" baseline="0" dirty="0"/>
                        <a:t>Former smoker</a:t>
                      </a:r>
                      <a:endParaRPr lang="en-US" sz="2400" dirty="0"/>
                    </a:p>
                  </a:txBody>
                  <a:tcPr/>
                </a:tc>
                <a:tc>
                  <a:txBody>
                    <a:bodyPr/>
                    <a:lstStyle/>
                    <a:p>
                      <a:pPr algn="ctr"/>
                      <a:r>
                        <a:rPr lang="en-US" sz="2400" dirty="0"/>
                        <a:t>53%</a:t>
                      </a:r>
                    </a:p>
                    <a:p>
                      <a:pPr algn="ctr"/>
                      <a:r>
                        <a:rPr lang="en-US" sz="2400" dirty="0"/>
                        <a:t>19%</a:t>
                      </a:r>
                    </a:p>
                    <a:p>
                      <a:pPr algn="ctr"/>
                      <a:r>
                        <a:rPr lang="en-US" sz="2400" dirty="0"/>
                        <a:t>28%</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62127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203"/>
            <a:ext cx="8229600" cy="485129"/>
          </a:xfrm>
        </p:spPr>
        <p:txBody>
          <a:bodyPr/>
          <a:lstStyle/>
          <a:p>
            <a:pPr algn="ctr"/>
            <a:r>
              <a:rPr lang="en-US" dirty="0"/>
              <a:t>Comparison of Never-Smokers &amp; Former Smokers</a:t>
            </a:r>
          </a:p>
        </p:txBody>
      </p:sp>
      <p:sp>
        <p:nvSpPr>
          <p:cNvPr id="3" name="Content Placeholder 2"/>
          <p:cNvSpPr>
            <a:spLocks noGrp="1"/>
          </p:cNvSpPr>
          <p:nvPr>
            <p:ph idx="1"/>
          </p:nvPr>
        </p:nvSpPr>
        <p:spPr/>
        <p:txBody>
          <a:bodyPr>
            <a:normAutofit fontScale="85000" lnSpcReduction="20000"/>
          </a:bodyPr>
          <a:lstStyle/>
          <a:p>
            <a:r>
              <a:rPr lang="en-US" sz="3200" dirty="0"/>
              <a:t>No significant difference in:</a:t>
            </a:r>
          </a:p>
          <a:p>
            <a:pPr lvl="1"/>
            <a:r>
              <a:rPr lang="en-US" dirty="0">
                <a:latin typeface="Arial" charset="0"/>
                <a:ea typeface="Arial" charset="0"/>
                <a:cs typeface="Arial" charset="0"/>
              </a:rPr>
              <a:t>Sex, Age, Race, or Financial difficulty</a:t>
            </a:r>
          </a:p>
          <a:p>
            <a:pPr lvl="1"/>
            <a:r>
              <a:rPr lang="en-US" dirty="0">
                <a:latin typeface="Arial" charset="0"/>
                <a:ea typeface="Arial" charset="0"/>
                <a:cs typeface="Arial" charset="0"/>
              </a:rPr>
              <a:t>HbA1C</a:t>
            </a:r>
          </a:p>
          <a:p>
            <a:pPr lvl="1"/>
            <a:r>
              <a:rPr lang="en-US" dirty="0">
                <a:latin typeface="Arial" charset="0"/>
                <a:ea typeface="Arial" charset="0"/>
                <a:cs typeface="Arial" charset="0"/>
              </a:rPr>
              <a:t>BMI</a:t>
            </a:r>
          </a:p>
          <a:p>
            <a:pPr lvl="1"/>
            <a:r>
              <a:rPr lang="en-US" dirty="0">
                <a:latin typeface="Arial" charset="0"/>
                <a:ea typeface="Arial" charset="0"/>
                <a:cs typeface="Arial" charset="0"/>
              </a:rPr>
              <a:t>Steps walked</a:t>
            </a:r>
          </a:p>
          <a:p>
            <a:pPr lvl="1"/>
            <a:r>
              <a:rPr lang="en-US" dirty="0">
                <a:latin typeface="Arial" charset="0"/>
                <a:ea typeface="Arial" charset="0"/>
                <a:cs typeface="Arial" charset="0"/>
              </a:rPr>
              <a:t>Diabetes Distress (PAID)</a:t>
            </a:r>
          </a:p>
          <a:p>
            <a:pPr lvl="1"/>
            <a:r>
              <a:rPr lang="en-US" dirty="0">
                <a:latin typeface="Arial" charset="0"/>
                <a:ea typeface="Arial" charset="0"/>
                <a:cs typeface="Arial" charset="0"/>
              </a:rPr>
              <a:t>Diabetes Knowledge</a:t>
            </a:r>
            <a:endParaRPr lang="en-US" sz="3200" dirty="0"/>
          </a:p>
          <a:p>
            <a:r>
              <a:rPr lang="en-US" sz="3200" dirty="0"/>
              <a:t>Never-smokers had higher education (</a:t>
            </a:r>
            <a:r>
              <a:rPr lang="en-US" sz="3200" i="1" dirty="0"/>
              <a:t>p</a:t>
            </a:r>
            <a:r>
              <a:rPr lang="en-US" sz="3200" dirty="0"/>
              <a:t>&lt; .05)</a:t>
            </a:r>
            <a:endParaRPr lang="en-US" dirty="0">
              <a:latin typeface="Arial" charset="0"/>
              <a:ea typeface="Arial" charset="0"/>
              <a:cs typeface="Arial" charset="0"/>
            </a:endParaRPr>
          </a:p>
        </p:txBody>
      </p:sp>
    </p:spTree>
    <p:extLst>
      <p:ext uri="{BB962C8B-B14F-4D97-AF65-F5344CB8AC3E}">
        <p14:creationId xmlns:p14="http://schemas.microsoft.com/office/powerpoint/2010/main" val="636852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44444"/>
            <a:ext cx="9042400" cy="485129"/>
          </a:xfrm>
        </p:spPr>
        <p:txBody>
          <a:bodyPr/>
          <a:lstStyle/>
          <a:p>
            <a:pPr algn="ctr"/>
            <a:r>
              <a:rPr lang="en-US" dirty="0"/>
              <a:t>Comparison by Smoking Status</a:t>
            </a:r>
          </a:p>
        </p:txBody>
      </p:sp>
      <p:sp>
        <p:nvSpPr>
          <p:cNvPr id="3" name="Content Placeholder 2"/>
          <p:cNvSpPr>
            <a:spLocks noGrp="1"/>
          </p:cNvSpPr>
          <p:nvPr>
            <p:ph idx="1"/>
          </p:nvPr>
        </p:nvSpPr>
        <p:spPr>
          <a:xfrm>
            <a:off x="238760" y="629573"/>
            <a:ext cx="8666480" cy="4185651"/>
          </a:xfrm>
        </p:spPr>
        <p:txBody>
          <a:bodyPr>
            <a:normAutofit fontScale="77500" lnSpcReduction="20000"/>
          </a:bodyPr>
          <a:lstStyle/>
          <a:p>
            <a:pPr marL="0" indent="0">
              <a:buNone/>
            </a:pPr>
            <a:r>
              <a:rPr lang="en-US" sz="3600" dirty="0"/>
              <a:t>Current Smokers were more likely than Non-Smokers to:</a:t>
            </a:r>
          </a:p>
          <a:p>
            <a:pPr lvl="1"/>
            <a:r>
              <a:rPr lang="en-US" sz="3100" dirty="0"/>
              <a:t>More Financial Difficulty </a:t>
            </a:r>
            <a:r>
              <a:rPr lang="en-US" sz="3100" i="1" dirty="0"/>
              <a:t>***</a:t>
            </a:r>
            <a:endParaRPr lang="en-US" sz="3100" dirty="0"/>
          </a:p>
          <a:p>
            <a:pPr lvl="1"/>
            <a:r>
              <a:rPr lang="en-US" sz="3100" dirty="0"/>
              <a:t>Lower Education ***</a:t>
            </a:r>
          </a:p>
          <a:p>
            <a:pPr lvl="1"/>
            <a:r>
              <a:rPr lang="en-US" sz="3100" dirty="0"/>
              <a:t>Non-White ***</a:t>
            </a:r>
          </a:p>
          <a:p>
            <a:pPr lvl="1"/>
            <a:r>
              <a:rPr lang="en-US" sz="3100" dirty="0"/>
              <a:t>Younger ***</a:t>
            </a:r>
          </a:p>
          <a:p>
            <a:pPr lvl="1"/>
            <a:r>
              <a:rPr lang="en-US" sz="3100" dirty="0"/>
              <a:t>Higher Diabetes Related Distress**</a:t>
            </a:r>
          </a:p>
          <a:p>
            <a:pPr lvl="1"/>
            <a:r>
              <a:rPr lang="en-US" sz="3100" dirty="0"/>
              <a:t>Lower Diabetes Knowledge *</a:t>
            </a:r>
          </a:p>
          <a:p>
            <a:pPr lvl="1"/>
            <a:r>
              <a:rPr lang="en-US" sz="3100" dirty="0"/>
              <a:t>Less obese </a:t>
            </a:r>
            <a:r>
              <a:rPr lang="en-US" sz="3100" i="1" dirty="0"/>
              <a:t>*</a:t>
            </a:r>
            <a:endParaRPr lang="en-US" sz="3100" dirty="0"/>
          </a:p>
          <a:p>
            <a:pPr lvl="1"/>
            <a:r>
              <a:rPr lang="en-US" sz="3100" dirty="0"/>
              <a:t>More active *</a:t>
            </a:r>
          </a:p>
          <a:p>
            <a:pPr lvl="1"/>
            <a:r>
              <a:rPr lang="en-US" sz="3100" b="1" u="sng" dirty="0"/>
              <a:t>Higher HbA1C **</a:t>
            </a:r>
          </a:p>
        </p:txBody>
      </p:sp>
      <p:sp>
        <p:nvSpPr>
          <p:cNvPr id="4" name="TextBox 3"/>
          <p:cNvSpPr txBox="1"/>
          <p:nvPr/>
        </p:nvSpPr>
        <p:spPr>
          <a:xfrm>
            <a:off x="702692" y="4630558"/>
            <a:ext cx="2855269" cy="369332"/>
          </a:xfrm>
          <a:prstGeom prst="rect">
            <a:avLst/>
          </a:prstGeom>
          <a:noFill/>
        </p:spPr>
        <p:txBody>
          <a:bodyPr wrap="none" rtlCol="0">
            <a:spAutoFit/>
          </a:bodyPr>
          <a:lstStyle/>
          <a:p>
            <a:r>
              <a:rPr lang="en-US" i="1" dirty="0"/>
              <a:t>*p &lt;.05; **p&lt;.01; ***p&lt;.001</a:t>
            </a:r>
          </a:p>
        </p:txBody>
      </p:sp>
    </p:spTree>
    <p:extLst>
      <p:ext uri="{BB962C8B-B14F-4D97-AF65-F5344CB8AC3E}">
        <p14:creationId xmlns:p14="http://schemas.microsoft.com/office/powerpoint/2010/main" val="276062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23"/>
            <a:ext cx="8361680" cy="485129"/>
          </a:xfrm>
        </p:spPr>
        <p:txBody>
          <a:bodyPr/>
          <a:lstStyle/>
          <a:p>
            <a:r>
              <a:rPr lang="en-US"/>
              <a:t>Binary Regression to </a:t>
            </a:r>
            <a:r>
              <a:rPr lang="en-US" dirty="0"/>
              <a:t>Predict A1C</a:t>
            </a:r>
            <a:r>
              <a:rPr lang="en-US" u="sng" dirty="0"/>
              <a:t>&gt;</a:t>
            </a:r>
            <a:r>
              <a:rPr lang="en-US" dirty="0"/>
              <a:t> 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8702581"/>
              </p:ext>
            </p:extLst>
          </p:nvPr>
        </p:nvGraphicFramePr>
        <p:xfrm>
          <a:off x="457200" y="1006475"/>
          <a:ext cx="8229600" cy="3230880"/>
        </p:xfrm>
        <a:graphic>
          <a:graphicData uri="http://schemas.openxmlformats.org/drawingml/2006/table">
            <a:tbl>
              <a:tblPr firstRow="1" bandRow="1">
                <a:tableStyleId>{5C22544A-7EE6-4342-B048-85BDC9FD1C3A}</a:tableStyleId>
              </a:tblPr>
              <a:tblGrid>
                <a:gridCol w="4358640">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1412240">
                  <a:extLst>
                    <a:ext uri="{9D8B030D-6E8A-4147-A177-3AD203B41FA5}">
                      <a16:colId xmlns:a16="http://schemas.microsoft.com/office/drawing/2014/main" val="20002"/>
                    </a:ext>
                  </a:extLst>
                </a:gridCol>
                <a:gridCol w="1178560">
                  <a:extLst>
                    <a:ext uri="{9D8B030D-6E8A-4147-A177-3AD203B41FA5}">
                      <a16:colId xmlns:a16="http://schemas.microsoft.com/office/drawing/2014/main" val="20003"/>
                    </a:ext>
                  </a:extLst>
                </a:gridCol>
              </a:tblGrid>
              <a:tr h="185420">
                <a:tc rowSpan="2">
                  <a:txBody>
                    <a:bodyPr/>
                    <a:lstStyle/>
                    <a:p>
                      <a:r>
                        <a:rPr lang="en-US" sz="2800" dirty="0"/>
                        <a:t>Variable</a:t>
                      </a:r>
                    </a:p>
                  </a:txBody>
                  <a:tcPr/>
                </a:tc>
                <a:tc rowSpan="2">
                  <a:txBody>
                    <a:bodyPr/>
                    <a:lstStyle/>
                    <a:p>
                      <a:pPr algn="ctr"/>
                      <a:r>
                        <a:rPr lang="en-US" sz="2800" dirty="0"/>
                        <a:t>Odds</a:t>
                      </a:r>
                      <a:r>
                        <a:rPr lang="en-US" sz="2800" baseline="0" dirty="0"/>
                        <a:t> Ratio</a:t>
                      </a:r>
                      <a:endParaRPr lang="en-US" sz="2800" dirty="0"/>
                    </a:p>
                  </a:txBody>
                  <a:tcPr/>
                </a:tc>
                <a:tc gridSpan="2">
                  <a:txBody>
                    <a:bodyPr/>
                    <a:lstStyle/>
                    <a:p>
                      <a:pPr algn="ctr"/>
                      <a:r>
                        <a:rPr lang="en-US" sz="2800" dirty="0"/>
                        <a:t>95% C. I.</a:t>
                      </a:r>
                    </a:p>
                  </a:txBody>
                  <a:tcPr/>
                </a:tc>
                <a:tc hMerge="1">
                  <a:txBody>
                    <a:bodyPr/>
                    <a:lstStyle/>
                    <a:p>
                      <a:endParaRPr lang="en-US" dirty="0"/>
                    </a:p>
                  </a:txBody>
                  <a:tcPr/>
                </a:tc>
                <a:extLst>
                  <a:ext uri="{0D108BD9-81ED-4DB2-BD59-A6C34878D82A}">
                    <a16:rowId xmlns:a16="http://schemas.microsoft.com/office/drawing/2014/main" val="10000"/>
                  </a:ext>
                </a:extLst>
              </a:tr>
              <a:tr h="185420">
                <a:tc vMerge="1">
                  <a:txBody>
                    <a:bodyPr/>
                    <a:lstStyle/>
                    <a:p>
                      <a:endParaRPr lang="en-US"/>
                    </a:p>
                  </a:txBody>
                  <a:tcPr/>
                </a:tc>
                <a:tc vMerge="1">
                  <a:txBody>
                    <a:bodyPr/>
                    <a:lstStyle/>
                    <a:p>
                      <a:endParaRPr lang="en-US"/>
                    </a:p>
                  </a:txBody>
                  <a:tcPr/>
                </a:tc>
                <a:tc>
                  <a:txBody>
                    <a:bodyPr/>
                    <a:lstStyle/>
                    <a:p>
                      <a:pPr algn="ctr"/>
                      <a:r>
                        <a:rPr lang="en-US" sz="2800" dirty="0"/>
                        <a:t>Lower</a:t>
                      </a:r>
                    </a:p>
                  </a:txBody>
                  <a:tcPr/>
                </a:tc>
                <a:tc>
                  <a:txBody>
                    <a:bodyPr/>
                    <a:lstStyle/>
                    <a:p>
                      <a:pPr algn="ctr"/>
                      <a:r>
                        <a:rPr lang="en-US" sz="2800" dirty="0"/>
                        <a:t>Upper</a:t>
                      </a:r>
                    </a:p>
                  </a:txBody>
                  <a:tcPr/>
                </a:tc>
                <a:extLst>
                  <a:ext uri="{0D108BD9-81ED-4DB2-BD59-A6C34878D82A}">
                    <a16:rowId xmlns:a16="http://schemas.microsoft.com/office/drawing/2014/main" val="10001"/>
                  </a:ext>
                </a:extLst>
              </a:tr>
              <a:tr h="370840">
                <a:tc>
                  <a:txBody>
                    <a:bodyPr/>
                    <a:lstStyle/>
                    <a:p>
                      <a:r>
                        <a:rPr lang="en-US" sz="2800" dirty="0"/>
                        <a:t>Diabetes Duration </a:t>
                      </a:r>
                      <a:r>
                        <a:rPr lang="en-US" sz="2800" u="sng" dirty="0"/>
                        <a:t>&gt;</a:t>
                      </a:r>
                      <a:r>
                        <a:rPr lang="en-US" sz="2800" u="none" dirty="0"/>
                        <a:t> </a:t>
                      </a:r>
                      <a:r>
                        <a:rPr lang="en-US" sz="2800" dirty="0"/>
                        <a:t>10 years</a:t>
                      </a:r>
                    </a:p>
                  </a:txBody>
                  <a:tcPr/>
                </a:tc>
                <a:tc>
                  <a:txBody>
                    <a:bodyPr/>
                    <a:lstStyle/>
                    <a:p>
                      <a:pPr algn="ctr"/>
                      <a:r>
                        <a:rPr lang="en-US" sz="2800" dirty="0"/>
                        <a:t>2.75</a:t>
                      </a:r>
                    </a:p>
                  </a:txBody>
                  <a:tcPr/>
                </a:tc>
                <a:tc>
                  <a:txBody>
                    <a:bodyPr/>
                    <a:lstStyle/>
                    <a:p>
                      <a:pPr algn="ctr"/>
                      <a:r>
                        <a:rPr lang="en-US" sz="2800" dirty="0"/>
                        <a:t>1.50</a:t>
                      </a:r>
                    </a:p>
                  </a:txBody>
                  <a:tcPr/>
                </a:tc>
                <a:tc>
                  <a:txBody>
                    <a:bodyPr/>
                    <a:lstStyle/>
                    <a:p>
                      <a:r>
                        <a:rPr lang="en-US" sz="2800" dirty="0"/>
                        <a:t>5.06</a:t>
                      </a:r>
                    </a:p>
                  </a:txBody>
                  <a:tcPr/>
                </a:tc>
                <a:extLst>
                  <a:ext uri="{0D108BD9-81ED-4DB2-BD59-A6C34878D82A}">
                    <a16:rowId xmlns:a16="http://schemas.microsoft.com/office/drawing/2014/main" val="10002"/>
                  </a:ext>
                </a:extLst>
              </a:tr>
              <a:tr h="370840">
                <a:tc>
                  <a:txBody>
                    <a:bodyPr/>
                    <a:lstStyle/>
                    <a:p>
                      <a:r>
                        <a:rPr lang="en-US" sz="2800" dirty="0"/>
                        <a:t>Younger Age (&lt; 50 years)</a:t>
                      </a:r>
                    </a:p>
                  </a:txBody>
                  <a:tcPr/>
                </a:tc>
                <a:tc>
                  <a:txBody>
                    <a:bodyPr/>
                    <a:lstStyle/>
                    <a:p>
                      <a:pPr algn="ctr"/>
                      <a:r>
                        <a:rPr lang="en-US" sz="2800" dirty="0"/>
                        <a:t>2.65</a:t>
                      </a:r>
                    </a:p>
                  </a:txBody>
                  <a:tcPr/>
                </a:tc>
                <a:tc>
                  <a:txBody>
                    <a:bodyPr/>
                    <a:lstStyle/>
                    <a:p>
                      <a:pPr algn="ctr"/>
                      <a:r>
                        <a:rPr lang="en-US" sz="2800" dirty="0"/>
                        <a:t>1.28</a:t>
                      </a:r>
                    </a:p>
                  </a:txBody>
                  <a:tcPr/>
                </a:tc>
                <a:tc>
                  <a:txBody>
                    <a:bodyPr/>
                    <a:lstStyle/>
                    <a:p>
                      <a:r>
                        <a:rPr lang="en-US" sz="2800" dirty="0"/>
                        <a:t>5.48</a:t>
                      </a:r>
                    </a:p>
                  </a:txBody>
                  <a:tcPr/>
                </a:tc>
                <a:extLst>
                  <a:ext uri="{0D108BD9-81ED-4DB2-BD59-A6C34878D82A}">
                    <a16:rowId xmlns:a16="http://schemas.microsoft.com/office/drawing/2014/main" val="10003"/>
                  </a:ext>
                </a:extLst>
              </a:tr>
              <a:tr h="370840">
                <a:tc>
                  <a:txBody>
                    <a:bodyPr/>
                    <a:lstStyle/>
                    <a:p>
                      <a:r>
                        <a:rPr lang="en-US" sz="2800" dirty="0"/>
                        <a:t>Current Smoker</a:t>
                      </a:r>
                    </a:p>
                  </a:txBody>
                  <a:tcPr/>
                </a:tc>
                <a:tc>
                  <a:txBody>
                    <a:bodyPr/>
                    <a:lstStyle/>
                    <a:p>
                      <a:pPr algn="ctr"/>
                      <a:r>
                        <a:rPr lang="en-US" sz="2800" dirty="0"/>
                        <a:t>3.01</a:t>
                      </a:r>
                    </a:p>
                  </a:txBody>
                  <a:tcPr/>
                </a:tc>
                <a:tc>
                  <a:txBody>
                    <a:bodyPr/>
                    <a:lstStyle/>
                    <a:p>
                      <a:pPr algn="ctr"/>
                      <a:r>
                        <a:rPr lang="en-US" sz="2800" dirty="0"/>
                        <a:t>1.37</a:t>
                      </a:r>
                    </a:p>
                  </a:txBody>
                  <a:tcPr/>
                </a:tc>
                <a:tc>
                  <a:txBody>
                    <a:bodyPr/>
                    <a:lstStyle/>
                    <a:p>
                      <a:r>
                        <a:rPr lang="en-US" sz="2800" dirty="0"/>
                        <a:t>6.65</a:t>
                      </a:r>
                    </a:p>
                  </a:txBody>
                  <a:tcPr/>
                </a:tc>
                <a:extLst>
                  <a:ext uri="{0D108BD9-81ED-4DB2-BD59-A6C34878D82A}">
                    <a16:rowId xmlns:a16="http://schemas.microsoft.com/office/drawing/2014/main" val="10004"/>
                  </a:ext>
                </a:extLst>
              </a:tr>
              <a:tr h="370840">
                <a:tc gridSpan="4">
                  <a:txBody>
                    <a:bodyPr/>
                    <a:lstStyle/>
                    <a:p>
                      <a:r>
                        <a:rPr lang="en-US" dirty="0"/>
                        <a:t>*Controlling for race, education, sex, financial difficulty, and activity</a:t>
                      </a:r>
                      <a:r>
                        <a:rPr lang="en-US" baseline="0" dirty="0"/>
                        <a:t> (</a:t>
                      </a:r>
                      <a:r>
                        <a:rPr lang="en-US" dirty="0"/>
                        <a:t>steps walked/d) and BMI</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21435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Smoking: An Independent Predictor of Elevated A1C in Persons with Type 2 Diabetes</a:t>
            </a:r>
            <a:br>
              <a:rPr lang="en-US" dirty="0"/>
            </a:br>
            <a:endParaRPr lang="en-US" dirty="0"/>
          </a:p>
        </p:txBody>
      </p:sp>
      <p:sp>
        <p:nvSpPr>
          <p:cNvPr id="5" name="Subtitle 4"/>
          <p:cNvSpPr>
            <a:spLocks noGrp="1"/>
          </p:cNvSpPr>
          <p:nvPr>
            <p:ph type="subTitle" idx="1"/>
          </p:nvPr>
        </p:nvSpPr>
        <p:spPr/>
        <p:txBody>
          <a:bodyPr/>
          <a:lstStyle/>
          <a:p>
            <a:r>
              <a:rPr lang="en-US" dirty="0"/>
              <a:t>Eileen R. </a:t>
            </a:r>
            <a:r>
              <a:rPr lang="en-US" dirty="0" err="1"/>
              <a:t>Chasens</a:t>
            </a:r>
            <a:endParaRPr lang="en-US" dirty="0"/>
          </a:p>
          <a:p>
            <a:r>
              <a:rPr lang="en-US" dirty="0"/>
              <a:t>Monica M. DiNardo</a:t>
            </a:r>
          </a:p>
          <a:p>
            <a:endParaRPr lang="en-US" dirty="0"/>
          </a:p>
        </p:txBody>
      </p:sp>
    </p:spTree>
    <p:extLst>
      <p:ext uri="{BB962C8B-B14F-4D97-AF65-F5344CB8AC3E}">
        <p14:creationId xmlns:p14="http://schemas.microsoft.com/office/powerpoint/2010/main" val="1508028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457200" y="1310558"/>
            <a:ext cx="8432528" cy="3288319"/>
          </a:xfrm>
        </p:spPr>
        <p:txBody>
          <a:bodyPr>
            <a:normAutofit fontScale="92500"/>
          </a:bodyPr>
          <a:lstStyle/>
          <a:p>
            <a:r>
              <a:rPr lang="en-US" dirty="0"/>
              <a:t>Smoking Cessation is associated with equal risk for poor glucose control with the non-smoker</a:t>
            </a:r>
          </a:p>
          <a:p>
            <a:r>
              <a:rPr lang="en-US" dirty="0"/>
              <a:t>Current smokers have over 3 times the risk of poor glucose control compared to non-smokers</a:t>
            </a:r>
          </a:p>
          <a:p>
            <a:r>
              <a:rPr lang="en-US" dirty="0"/>
              <a:t>Need for smoking cessation efforts remains important for persons with diabetes</a:t>
            </a:r>
          </a:p>
        </p:txBody>
      </p:sp>
    </p:spTree>
    <p:extLst>
      <p:ext uri="{BB962C8B-B14F-4D97-AF65-F5344CB8AC3E}">
        <p14:creationId xmlns:p14="http://schemas.microsoft.com/office/powerpoint/2010/main" val="330945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 y="1514158"/>
            <a:ext cx="8229600" cy="484187"/>
          </a:xfrm>
        </p:spPr>
        <p:txBody>
          <a:bodyPr/>
          <a:lstStyle/>
          <a:p>
            <a:r>
              <a:rPr lang="en-US" dirty="0"/>
              <a:t>Before we go on, any questions?</a:t>
            </a:r>
          </a:p>
        </p:txBody>
      </p:sp>
    </p:spTree>
    <p:extLst>
      <p:ext uri="{BB962C8B-B14F-4D97-AF65-F5344CB8AC3E}">
        <p14:creationId xmlns:p14="http://schemas.microsoft.com/office/powerpoint/2010/main" val="582816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pPr algn="l" eaLnBrk="1" hangingPunct="1"/>
            <a:r>
              <a:rPr lang="en-US" sz="3600" b="1" dirty="0">
                <a:solidFill>
                  <a:srgbClr val="0076C0"/>
                </a:solidFill>
                <a:latin typeface="Arial"/>
                <a:ea typeface="ヒラギノ角ゴ Pro W3" charset="0"/>
                <a:cs typeface="Arial"/>
              </a:rPr>
              <a:t>Implications for Diabetes Educators</a:t>
            </a:r>
          </a:p>
        </p:txBody>
      </p:sp>
      <p:sp>
        <p:nvSpPr>
          <p:cNvPr id="6147" name="Content Placeholder 4"/>
          <p:cNvSpPr>
            <a:spLocks noGrp="1"/>
          </p:cNvSpPr>
          <p:nvPr>
            <p:ph idx="1"/>
          </p:nvPr>
        </p:nvSpPr>
        <p:spPr>
          <a:xfrm>
            <a:off x="457200" y="1372870"/>
            <a:ext cx="8229600" cy="3108025"/>
          </a:xfrm>
        </p:spPr>
        <p:txBody>
          <a:bodyPr>
            <a:noAutofit/>
          </a:bodyPr>
          <a:lstStyle/>
          <a:p>
            <a:r>
              <a:rPr lang="en-US" sz="2800" dirty="0">
                <a:solidFill>
                  <a:srgbClr val="000000"/>
                </a:solidFill>
                <a:latin typeface="Arial" charset="0"/>
                <a:ea typeface="ヒラギノ角ゴ Pro W3" charset="0"/>
                <a:cs typeface="ヒラギノ角ゴ Pro W3" charset="0"/>
              </a:rPr>
              <a:t>How many of us routinely ask about current smoking, e-cigarettes, vaping or chewing tobacco at each patient encounter?</a:t>
            </a:r>
          </a:p>
          <a:p>
            <a:r>
              <a:rPr lang="en-US" sz="2800" dirty="0">
                <a:solidFill>
                  <a:srgbClr val="000000"/>
                </a:solidFill>
                <a:latin typeface="Arial" charset="0"/>
                <a:ea typeface="ヒラギノ角ゴ Pro W3" charset="0"/>
                <a:cs typeface="ヒラギノ角ゴ Pro W3" charset="0"/>
              </a:rPr>
              <a:t>How  often do we include tobacco and nicotine use in the conversation about lowering A1C?</a:t>
            </a:r>
          </a:p>
          <a:p>
            <a:r>
              <a:rPr lang="en-US" sz="2800" dirty="0">
                <a:solidFill>
                  <a:srgbClr val="000000"/>
                </a:solidFill>
                <a:latin typeface="Arial" charset="0"/>
                <a:ea typeface="ヒラギノ角ゴ Pro W3" charset="0"/>
              </a:rPr>
              <a:t>Do we offer smoking cessation referrals and support?</a:t>
            </a:r>
          </a:p>
        </p:txBody>
      </p:sp>
    </p:spTree>
    <p:extLst>
      <p:ext uri="{BB962C8B-B14F-4D97-AF65-F5344CB8AC3E}">
        <p14:creationId xmlns:p14="http://schemas.microsoft.com/office/powerpoint/2010/main" val="196227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Mary Jones, a 54 </a:t>
            </a:r>
            <a:r>
              <a:rPr lang="en-US" dirty="0" err="1"/>
              <a:t>yo</a:t>
            </a:r>
            <a:r>
              <a:rPr lang="en-US" dirty="0"/>
              <a:t> AA female smoker with T2D diagnosed 5 years ago.  Despite improved eating habits, an active lifestyle, BMI of </a:t>
            </a:r>
            <a:r>
              <a:rPr lang="en-US" dirty="0" smtClean="0"/>
              <a:t>24 </a:t>
            </a:r>
            <a:r>
              <a:rPr lang="en-US" dirty="0"/>
              <a:t>kg/M</a:t>
            </a:r>
            <a:r>
              <a:rPr lang="en-US" baseline="30000" dirty="0"/>
              <a:t>2 </a:t>
            </a:r>
            <a:r>
              <a:rPr lang="en-US" dirty="0"/>
              <a:t>, and taking two oral diabetes medications, her A1C is persistently ≥ 7.8%. She worries about having to go on insulin. </a:t>
            </a:r>
          </a:p>
          <a:p>
            <a:pPr marL="0" indent="0">
              <a:buNone/>
            </a:pPr>
            <a:r>
              <a:rPr lang="en-US" dirty="0"/>
              <a:t>She tried to quit smoking numerous times unsuccessfully; after some frustration she has given up trying. </a:t>
            </a:r>
          </a:p>
          <a:p>
            <a:pPr marL="0" indent="0">
              <a:buNone/>
            </a:pPr>
            <a:endParaRPr lang="en-US" dirty="0"/>
          </a:p>
          <a:p>
            <a:pPr marL="0" indent="0">
              <a:buNone/>
            </a:pPr>
            <a:r>
              <a:rPr lang="en-US" b="1" dirty="0">
                <a:solidFill>
                  <a:srgbClr val="C00000"/>
                </a:solidFill>
              </a:rPr>
              <a:t>Could new information about smoking and A1C revive the conversation and provide fresh motivation? </a:t>
            </a:r>
          </a:p>
        </p:txBody>
      </p:sp>
    </p:spTree>
    <p:extLst>
      <p:ext uri="{BB962C8B-B14F-4D97-AF65-F5344CB8AC3E}">
        <p14:creationId xmlns:p14="http://schemas.microsoft.com/office/powerpoint/2010/main" val="1804279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hy-I-cant-quit-smoking.jpg"/>
          <p:cNvPicPr>
            <a:picLocks noGrp="1" noChangeAspect="1"/>
          </p:cNvPicPr>
          <p:nvPr>
            <p:ph idx="1"/>
          </p:nvPr>
        </p:nvPicPr>
        <p:blipFill>
          <a:blip r:embed="rId2">
            <a:extLst>
              <a:ext uri="{28A0092B-C50C-407E-A947-70E740481C1C}">
                <a14:useLocalDpi xmlns:a14="http://schemas.microsoft.com/office/drawing/2010/main" val="0"/>
              </a:ext>
            </a:extLst>
          </a:blip>
          <a:srcRect l="-32639" r="-32639"/>
          <a:stretch>
            <a:fillRect/>
          </a:stretch>
        </p:blipFill>
        <p:spPr>
          <a:xfrm>
            <a:off x="-219624" y="549274"/>
            <a:ext cx="9483940" cy="4038767"/>
          </a:xfrm>
        </p:spPr>
      </p:pic>
    </p:spTree>
    <p:extLst>
      <p:ext uri="{BB962C8B-B14F-4D97-AF65-F5344CB8AC3E}">
        <p14:creationId xmlns:p14="http://schemas.microsoft.com/office/powerpoint/2010/main" val="3556048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939" y="-55660"/>
            <a:ext cx="9508988" cy="5275751"/>
          </a:xfrm>
        </p:spPr>
      </p:pic>
      <p:sp>
        <p:nvSpPr>
          <p:cNvPr id="2" name="Title 1"/>
          <p:cNvSpPr>
            <a:spLocks noGrp="1"/>
          </p:cNvSpPr>
          <p:nvPr>
            <p:ph type="title"/>
          </p:nvPr>
        </p:nvSpPr>
        <p:spPr/>
        <p:txBody>
          <a:bodyPr/>
          <a:lstStyle/>
          <a:p>
            <a:r>
              <a:rPr lang="en-US" dirty="0">
                <a:solidFill>
                  <a:schemeClr val="bg1"/>
                </a:solidFill>
              </a:rPr>
              <a:t>What</a:t>
            </a:r>
            <a:r>
              <a:rPr lang="en-US" dirty="0"/>
              <a:t> </a:t>
            </a:r>
            <a:r>
              <a:rPr lang="en-US" dirty="0">
                <a:solidFill>
                  <a:schemeClr val="bg1"/>
                </a:solidFill>
              </a:rPr>
              <a:t>we</a:t>
            </a:r>
            <a:r>
              <a:rPr lang="en-US" dirty="0"/>
              <a:t> </a:t>
            </a:r>
            <a:r>
              <a:rPr lang="en-US" dirty="0">
                <a:solidFill>
                  <a:schemeClr val="bg1"/>
                </a:solidFill>
              </a:rPr>
              <a:t>need</a:t>
            </a:r>
            <a:r>
              <a:rPr lang="en-US" dirty="0"/>
              <a:t> </a:t>
            </a:r>
            <a:r>
              <a:rPr lang="en-US" dirty="0">
                <a:solidFill>
                  <a:schemeClr val="bg1"/>
                </a:solidFill>
              </a:rPr>
              <a:t>to know</a:t>
            </a:r>
          </a:p>
        </p:txBody>
      </p:sp>
    </p:spTree>
    <p:extLst>
      <p:ext uri="{BB962C8B-B14F-4D97-AF65-F5344CB8AC3E}">
        <p14:creationId xmlns:p14="http://schemas.microsoft.com/office/powerpoint/2010/main" val="2207597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458767"/>
            <a:ext cx="8229600" cy="485129"/>
          </a:xfrm>
        </p:spPr>
        <p:txBody>
          <a:bodyPr/>
          <a:lstStyle/>
          <a:p>
            <a:r>
              <a:rPr lang="en-US" dirty="0"/>
              <a:t>Why is smoking cessation important for us and our patients?  </a:t>
            </a:r>
          </a:p>
        </p:txBody>
      </p:sp>
      <p:sp>
        <p:nvSpPr>
          <p:cNvPr id="3" name="Content Placeholder 2"/>
          <p:cNvSpPr>
            <a:spLocks noGrp="1"/>
          </p:cNvSpPr>
          <p:nvPr>
            <p:ph idx="1"/>
          </p:nvPr>
        </p:nvSpPr>
        <p:spPr/>
        <p:txBody>
          <a:bodyPr>
            <a:normAutofit/>
          </a:bodyPr>
          <a:lstStyle/>
          <a:p>
            <a:r>
              <a:rPr lang="en-US" sz="2800" dirty="0"/>
              <a:t>Smoking informs the risk profile for:</a:t>
            </a:r>
          </a:p>
          <a:p>
            <a:pPr lvl="1"/>
            <a:r>
              <a:rPr lang="en-US" dirty="0"/>
              <a:t>Cardiovascular disease</a:t>
            </a:r>
          </a:p>
          <a:p>
            <a:pPr lvl="1"/>
            <a:r>
              <a:rPr lang="en-US" dirty="0"/>
              <a:t>Foot ulcers and amputations</a:t>
            </a:r>
          </a:p>
          <a:p>
            <a:pPr lvl="1"/>
            <a:r>
              <a:rPr lang="en-US" dirty="0"/>
              <a:t>Microalbuminuria</a:t>
            </a:r>
          </a:p>
          <a:p>
            <a:pPr lvl="1"/>
            <a:r>
              <a:rPr lang="en-US" dirty="0"/>
              <a:t>Retinopathy </a:t>
            </a:r>
          </a:p>
          <a:p>
            <a:pPr lvl="1"/>
            <a:r>
              <a:rPr lang="en-US" b="1" dirty="0"/>
              <a:t>Elevated A1C</a:t>
            </a:r>
          </a:p>
        </p:txBody>
      </p:sp>
      <p:sp>
        <p:nvSpPr>
          <p:cNvPr id="4" name="TextBox 3"/>
          <p:cNvSpPr txBox="1"/>
          <p:nvPr/>
        </p:nvSpPr>
        <p:spPr>
          <a:xfrm>
            <a:off x="457200" y="4723200"/>
            <a:ext cx="226651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ADA Standards of Care (2018)</a:t>
            </a:r>
          </a:p>
        </p:txBody>
      </p:sp>
    </p:spTree>
    <p:extLst>
      <p:ext uri="{BB962C8B-B14F-4D97-AF65-F5344CB8AC3E}">
        <p14:creationId xmlns:p14="http://schemas.microsoft.com/office/powerpoint/2010/main" val="4238969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359" y="490852"/>
            <a:ext cx="8229600" cy="485129"/>
          </a:xfrm>
        </p:spPr>
        <p:txBody>
          <a:bodyPr/>
          <a:lstStyle/>
          <a:p>
            <a:r>
              <a:rPr lang="en-US" dirty="0"/>
              <a:t>Risk factor control of tobacco</a:t>
            </a:r>
          </a:p>
        </p:txBody>
      </p:sp>
      <p:sp>
        <p:nvSpPr>
          <p:cNvPr id="3" name="Content Placeholder 2"/>
          <p:cNvSpPr>
            <a:spLocks noGrp="1"/>
          </p:cNvSpPr>
          <p:nvPr>
            <p:ph idx="1"/>
          </p:nvPr>
        </p:nvSpPr>
        <p:spPr>
          <a:xfrm>
            <a:off x="225148" y="1140984"/>
            <a:ext cx="8229600" cy="3551332"/>
          </a:xfrm>
        </p:spPr>
        <p:txBody>
          <a:bodyPr>
            <a:noAutofit/>
          </a:bodyPr>
          <a:lstStyle/>
          <a:p>
            <a:pPr lvl="1"/>
            <a:r>
              <a:rPr lang="en-US" sz="2400" dirty="0"/>
              <a:t>Cardiovascular risk factor control of tobacco use seems to be losing momentum in persons with diabetes.</a:t>
            </a:r>
            <a:br>
              <a:rPr lang="en-US" sz="2400" dirty="0"/>
            </a:br>
            <a:r>
              <a:rPr lang="en-US" sz="2400" dirty="0"/>
              <a:t>NHANES 1999-2010</a:t>
            </a:r>
          </a:p>
          <a:p>
            <a:pPr lvl="2"/>
            <a:r>
              <a:rPr lang="en-US" dirty="0"/>
              <a:t>Only 14% of persons with diabetes met glycemic, lipid, blood pressure, and smoking targets. </a:t>
            </a:r>
          </a:p>
          <a:p>
            <a:pPr lvl="2"/>
            <a:r>
              <a:rPr lang="en-US" dirty="0"/>
              <a:t>No decline in tobacco use was observed among persons with diabetes.</a:t>
            </a:r>
          </a:p>
        </p:txBody>
      </p:sp>
      <p:sp>
        <p:nvSpPr>
          <p:cNvPr id="4" name="TextBox 3"/>
          <p:cNvSpPr txBox="1"/>
          <p:nvPr/>
        </p:nvSpPr>
        <p:spPr>
          <a:xfrm>
            <a:off x="154800" y="4594306"/>
            <a:ext cx="5740842"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Ali et. al. </a:t>
            </a:r>
            <a:r>
              <a:rPr lang="en-US" sz="1200" i="1" dirty="0">
                <a:latin typeface="Arial" panose="020B0604020202020204" pitchFamily="34" charset="0"/>
                <a:cs typeface="Arial" panose="020B0604020202020204" pitchFamily="34" charset="0"/>
              </a:rPr>
              <a:t>NEJM</a:t>
            </a:r>
            <a:r>
              <a:rPr lang="en-US" sz="1200" dirty="0">
                <a:latin typeface="Arial" panose="020B0604020202020204" pitchFamily="34" charset="0"/>
                <a:cs typeface="Arial" panose="020B0604020202020204" pitchFamily="34" charset="0"/>
              </a:rPr>
              <a:t>  (2013)</a:t>
            </a:r>
          </a:p>
          <a:p>
            <a:r>
              <a:rPr lang="en-US" sz="1200" dirty="0">
                <a:latin typeface="Arial" panose="020B0604020202020204" pitchFamily="34" charset="0"/>
                <a:cs typeface="Arial" panose="020B0604020202020204" pitchFamily="34" charset="0"/>
              </a:rPr>
              <a:t>ADA Standards of Care (2018)</a:t>
            </a:r>
          </a:p>
        </p:txBody>
      </p:sp>
    </p:spTree>
    <p:extLst>
      <p:ext uri="{BB962C8B-B14F-4D97-AF65-F5344CB8AC3E}">
        <p14:creationId xmlns:p14="http://schemas.microsoft.com/office/powerpoint/2010/main" val="628176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Disparities </a:t>
            </a:r>
            <a:r>
              <a:rPr lang="en-US"/>
              <a:t>of Smokers</a:t>
            </a:r>
            <a:endParaRPr lang="en-US" dirty="0"/>
          </a:p>
        </p:txBody>
      </p:sp>
      <p:sp>
        <p:nvSpPr>
          <p:cNvPr id="3" name="Content Placeholder 2"/>
          <p:cNvSpPr>
            <a:spLocks noGrp="1"/>
          </p:cNvSpPr>
          <p:nvPr>
            <p:ph idx="1"/>
          </p:nvPr>
        </p:nvSpPr>
        <p:spPr/>
        <p:txBody>
          <a:bodyPr>
            <a:normAutofit fontScale="77500" lnSpcReduction="20000"/>
          </a:bodyPr>
          <a:lstStyle/>
          <a:p>
            <a:r>
              <a:rPr lang="en-US" dirty="0"/>
              <a:t>Racial  </a:t>
            </a:r>
            <a:r>
              <a:rPr lang="en-US" sz="2300" dirty="0"/>
              <a:t>African Americans, American Indians/Alaska Natives, Asian Americans, Pacific Islanders/Native Hawaiians, Hispanics/Latinos </a:t>
            </a:r>
          </a:p>
          <a:p>
            <a:r>
              <a:rPr lang="en-US" dirty="0"/>
              <a:t>LGBT sexual orientation</a:t>
            </a:r>
          </a:p>
          <a:p>
            <a:r>
              <a:rPr lang="en-US" dirty="0" smtClean="0"/>
              <a:t>Lower socioeconomic </a:t>
            </a:r>
            <a:r>
              <a:rPr lang="en-US" dirty="0"/>
              <a:t>status</a:t>
            </a:r>
          </a:p>
          <a:p>
            <a:r>
              <a:rPr lang="en-US" dirty="0"/>
              <a:t>Adults with mental illness and substance use disorders</a:t>
            </a:r>
          </a:p>
          <a:p>
            <a:r>
              <a:rPr lang="en-US" dirty="0"/>
              <a:t>Rural dwellers with limited access to health care services</a:t>
            </a:r>
          </a:p>
          <a:p>
            <a:r>
              <a:rPr lang="en-US" dirty="0"/>
              <a:t>Geographic areas in the U.S.- </a:t>
            </a:r>
            <a:r>
              <a:rPr lang="en-US" sz="2600" dirty="0"/>
              <a:t>rates are highest in the</a:t>
            </a:r>
            <a:r>
              <a:rPr lang="en-US" dirty="0"/>
              <a:t> </a:t>
            </a:r>
            <a:r>
              <a:rPr lang="en-US" sz="2600" dirty="0"/>
              <a:t>Midwest (25.4%) and South (24.2%) where people tend to use multiple types of tobacco products</a:t>
            </a:r>
          </a:p>
        </p:txBody>
      </p:sp>
      <p:sp>
        <p:nvSpPr>
          <p:cNvPr id="4" name="TextBox 3"/>
          <p:cNvSpPr txBox="1"/>
          <p:nvPr/>
        </p:nvSpPr>
        <p:spPr>
          <a:xfrm>
            <a:off x="288000" y="4542767"/>
            <a:ext cx="4845173" cy="461665"/>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Balsam KF, </a:t>
            </a:r>
            <a:r>
              <a:rPr lang="en-US" sz="1200" dirty="0" err="1">
                <a:latin typeface="Arial" panose="020B0604020202020204" pitchFamily="34" charset="0"/>
                <a:cs typeface="Arial" panose="020B0604020202020204" pitchFamily="34" charset="0"/>
              </a:rPr>
              <a:t>Beadnell</a:t>
            </a:r>
            <a:r>
              <a:rPr lang="en-US" sz="1200" dirty="0">
                <a:latin typeface="Arial" panose="020B0604020202020204" pitchFamily="34" charset="0"/>
                <a:cs typeface="Arial" panose="020B0604020202020204" pitchFamily="34" charset="0"/>
              </a:rPr>
              <a:t> B, Riggs KR. </a:t>
            </a:r>
            <a:r>
              <a:rPr lang="en-US" sz="1200" i="1" dirty="0">
                <a:latin typeface="Arial" panose="020B0604020202020204" pitchFamily="34" charset="0"/>
                <a:cs typeface="Arial" panose="020B0604020202020204" pitchFamily="34" charset="0"/>
              </a:rPr>
              <a:t>Journal of Orthopsychiatry</a:t>
            </a:r>
            <a:r>
              <a:rPr lang="en-US" sz="1200" dirty="0">
                <a:latin typeface="Arial" panose="020B0604020202020204" pitchFamily="34" charset="0"/>
                <a:cs typeface="Arial" panose="020B0604020202020204" pitchFamily="34" charset="0"/>
              </a:rPr>
              <a:t> (2012)</a:t>
            </a:r>
          </a:p>
          <a:p>
            <a:r>
              <a:rPr lang="en-US" sz="1200" dirty="0">
                <a:latin typeface="Arial" panose="020B0604020202020204" pitchFamily="34" charset="0"/>
                <a:cs typeface="Arial" panose="020B0604020202020204" pitchFamily="34" charset="0"/>
              </a:rPr>
              <a:t>https://www.cdc.gov/tobacco/disparities/geographic/index.htm</a:t>
            </a:r>
          </a:p>
        </p:txBody>
      </p:sp>
    </p:spTree>
    <p:extLst>
      <p:ext uri="{BB962C8B-B14F-4D97-AF65-F5344CB8AC3E}">
        <p14:creationId xmlns:p14="http://schemas.microsoft.com/office/powerpoint/2010/main" val="3190114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a:t>
            </a:r>
          </a:p>
        </p:txBody>
      </p:sp>
      <p:sp>
        <p:nvSpPr>
          <p:cNvPr id="3" name="Content Placeholder 2"/>
          <p:cNvSpPr>
            <a:spLocks noGrp="1"/>
          </p:cNvSpPr>
          <p:nvPr>
            <p:ph idx="1"/>
          </p:nvPr>
        </p:nvSpPr>
        <p:spPr>
          <a:xfrm>
            <a:off x="457200" y="1212206"/>
            <a:ext cx="8229600" cy="3288319"/>
          </a:xfrm>
        </p:spPr>
        <p:txBody>
          <a:bodyPr>
            <a:normAutofit/>
          </a:bodyPr>
          <a:lstStyle/>
          <a:p>
            <a:r>
              <a:rPr lang="en-US" sz="2400" dirty="0"/>
              <a:t>Patients who undergo metabolic surgery may be at increased risk for substance use, including cigarette smoking. </a:t>
            </a:r>
          </a:p>
          <a:p>
            <a:r>
              <a:rPr lang="en-US" sz="2400" dirty="0"/>
              <a:t>Smoking rates are significantly higher among youth with diabetes than youth without diabetes.</a:t>
            </a:r>
          </a:p>
          <a:p>
            <a:r>
              <a:rPr lang="en-US" sz="2400" dirty="0">
                <a:solidFill>
                  <a:srgbClr val="000000"/>
                </a:solidFill>
                <a:latin typeface="Arial" charset="0"/>
                <a:ea typeface="ヒラギノ角ゴ Pro W3" charset="0"/>
              </a:rPr>
              <a:t>Inhaled insulin should not be used in current or recent smokers. </a:t>
            </a:r>
          </a:p>
          <a:p>
            <a:endParaRPr lang="en-US" sz="6000" baseline="30000" dirty="0">
              <a:solidFill>
                <a:srgbClr val="000000"/>
              </a:solidFill>
              <a:latin typeface="Arial" charset="0"/>
              <a:ea typeface="ヒラギノ角ゴ Pro W3" charset="0"/>
            </a:endParaRPr>
          </a:p>
        </p:txBody>
      </p:sp>
      <p:sp>
        <p:nvSpPr>
          <p:cNvPr id="4" name="TextBox 3"/>
          <p:cNvSpPr txBox="1"/>
          <p:nvPr/>
        </p:nvSpPr>
        <p:spPr>
          <a:xfrm>
            <a:off x="320340" y="4405040"/>
            <a:ext cx="2561022" cy="646331"/>
          </a:xfrm>
          <a:prstGeom prst="rect">
            <a:avLst/>
          </a:prstGeom>
          <a:noFill/>
        </p:spPr>
        <p:txBody>
          <a:bodyPr wrap="none" rtlCol="0">
            <a:spAutoFit/>
          </a:bodyPr>
          <a:lstStyle/>
          <a:p>
            <a:r>
              <a:rPr lang="pt-BR" sz="1200" dirty="0">
                <a:latin typeface="Arial" panose="020B0604020202020204" pitchFamily="34" charset="0"/>
                <a:cs typeface="Arial" panose="020B0604020202020204" pitchFamily="34" charset="0"/>
              </a:rPr>
              <a:t>Conason </a:t>
            </a:r>
            <a:r>
              <a:rPr lang="en-US" sz="1200" dirty="0">
                <a:latin typeface="Arial" panose="020B0604020202020204" pitchFamily="34" charset="0"/>
                <a:cs typeface="Arial" panose="020B0604020202020204" pitchFamily="34" charset="0"/>
              </a:rPr>
              <a:t>et. al. </a:t>
            </a:r>
            <a:r>
              <a:rPr lang="en-US" sz="1200" i="1" dirty="0">
                <a:latin typeface="Arial" panose="020B0604020202020204" pitchFamily="34" charset="0"/>
                <a:cs typeface="Arial" panose="020B0604020202020204" pitchFamily="34" charset="0"/>
              </a:rPr>
              <a:t>JAMA </a:t>
            </a:r>
            <a:r>
              <a:rPr lang="en-US" sz="1200" i="1" dirty="0" err="1">
                <a:latin typeface="Arial" panose="020B0604020202020204" pitchFamily="34" charset="0"/>
                <a:cs typeface="Arial" panose="020B0604020202020204" pitchFamily="34" charset="0"/>
              </a:rPr>
              <a:t>Surg</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2013)</a:t>
            </a:r>
          </a:p>
          <a:p>
            <a:r>
              <a:rPr lang="en-US" sz="1200" dirty="0">
                <a:latin typeface="Arial" panose="020B0604020202020204" pitchFamily="34" charset="0"/>
                <a:cs typeface="Arial" panose="020B0604020202020204" pitchFamily="34" charset="0"/>
              </a:rPr>
              <a:t>Reynolds et. al. </a:t>
            </a:r>
            <a:r>
              <a:rPr lang="en-US" sz="1200" i="1" dirty="0">
                <a:latin typeface="Arial" panose="020B0604020202020204" pitchFamily="34" charset="0"/>
                <a:cs typeface="Arial" panose="020B0604020202020204" pitchFamily="34" charset="0"/>
              </a:rPr>
              <a:t>J </a:t>
            </a:r>
            <a:r>
              <a:rPr lang="en-US" sz="1200" i="1" dirty="0" err="1">
                <a:latin typeface="Arial" panose="020B0604020202020204" pitchFamily="34" charset="0"/>
                <a:cs typeface="Arial" panose="020B0604020202020204" pitchFamily="34" charset="0"/>
              </a:rPr>
              <a:t>Pediatr</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2011)</a:t>
            </a:r>
          </a:p>
          <a:p>
            <a:r>
              <a:rPr lang="en-US" sz="1200" dirty="0">
                <a:latin typeface="Arial" panose="020B0604020202020204" pitchFamily="34" charset="0"/>
                <a:cs typeface="Arial" panose="020B0604020202020204" pitchFamily="34" charset="0"/>
              </a:rPr>
              <a:t>ADA Standards of Care  (2018)</a:t>
            </a:r>
          </a:p>
        </p:txBody>
      </p:sp>
    </p:spTree>
    <p:extLst>
      <p:ext uri="{BB962C8B-B14F-4D97-AF65-F5344CB8AC3E}">
        <p14:creationId xmlns:p14="http://schemas.microsoft.com/office/powerpoint/2010/main" val="2883133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Placeholder 7"/>
          <p:cNvSpPr txBox="1">
            <a:spLocks/>
          </p:cNvSpPr>
          <p:nvPr/>
        </p:nvSpPr>
        <p:spPr bwMode="auto">
          <a:xfrm>
            <a:off x="3417084" y="832957"/>
            <a:ext cx="4724400" cy="259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indent="0" eaLnBrk="1" hangingPunct="1">
              <a:lnSpc>
                <a:spcPts val="3300"/>
              </a:lnSpc>
              <a:buFont typeface="Arial" charset="0"/>
              <a:buNone/>
            </a:pPr>
            <a:r>
              <a:rPr lang="en-US" sz="3500" b="1" dirty="0">
                <a:solidFill>
                  <a:srgbClr val="0076C0"/>
                </a:solidFill>
                <a:latin typeface="Arial"/>
                <a:cs typeface="Arial"/>
              </a:rPr>
              <a:t>Eileen Chasens</a:t>
            </a:r>
          </a:p>
          <a:p>
            <a:pPr marL="0" indent="0" eaLnBrk="1" hangingPunct="1">
              <a:lnSpc>
                <a:spcPts val="2400"/>
              </a:lnSpc>
              <a:spcBef>
                <a:spcPts val="10"/>
              </a:spcBef>
              <a:buFont typeface="Arial" charset="0"/>
              <a:buNone/>
            </a:pPr>
            <a:r>
              <a:rPr lang="en-US" sz="2000" dirty="0">
                <a:latin typeface="Arial"/>
                <a:cs typeface="Arial"/>
              </a:rPr>
              <a:t>PhD, RN, FAAN</a:t>
            </a:r>
          </a:p>
          <a:p>
            <a:pPr marL="0" indent="0" eaLnBrk="1" hangingPunct="1">
              <a:lnSpc>
                <a:spcPts val="2400"/>
              </a:lnSpc>
              <a:spcBef>
                <a:spcPts val="10"/>
              </a:spcBef>
              <a:buFont typeface="Arial" charset="0"/>
              <a:buNone/>
            </a:pPr>
            <a:r>
              <a:rPr lang="en-US" sz="2000" dirty="0">
                <a:latin typeface="Arial"/>
                <a:cs typeface="Arial"/>
              </a:rPr>
              <a:t>Associate Professor</a:t>
            </a:r>
          </a:p>
          <a:p>
            <a:pPr eaLnBrk="1" hangingPunct="1">
              <a:lnSpc>
                <a:spcPts val="2400"/>
              </a:lnSpc>
              <a:spcBef>
                <a:spcPts val="10"/>
              </a:spcBef>
              <a:buFont typeface="Arial" charset="0"/>
              <a:buNone/>
            </a:pPr>
            <a:endParaRPr lang="en-US" sz="2000" dirty="0">
              <a:latin typeface="Arial"/>
              <a:cs typeface="Arial"/>
            </a:endParaRPr>
          </a:p>
          <a:p>
            <a:pPr marL="0" indent="0" eaLnBrk="1" hangingPunct="1">
              <a:lnSpc>
                <a:spcPts val="2400"/>
              </a:lnSpc>
              <a:spcBef>
                <a:spcPts val="10"/>
              </a:spcBef>
              <a:buFont typeface="Arial" charset="0"/>
              <a:buNone/>
            </a:pPr>
            <a:r>
              <a:rPr lang="en-US" sz="2000" dirty="0">
                <a:latin typeface="Arial"/>
                <a:cs typeface="Arial"/>
              </a:rPr>
              <a:t>School of Nursing</a:t>
            </a:r>
          </a:p>
          <a:p>
            <a:pPr marL="0" indent="0" eaLnBrk="1" hangingPunct="1">
              <a:lnSpc>
                <a:spcPts val="2400"/>
              </a:lnSpc>
              <a:spcBef>
                <a:spcPts val="10"/>
              </a:spcBef>
              <a:buFont typeface="Arial" charset="0"/>
              <a:buNone/>
            </a:pPr>
            <a:r>
              <a:rPr lang="en-US" sz="2000" dirty="0">
                <a:latin typeface="Arial"/>
                <a:cs typeface="Arial"/>
              </a:rPr>
              <a:t>University of Pittsburgh</a:t>
            </a:r>
          </a:p>
          <a:p>
            <a:pPr marL="0" indent="0" eaLnBrk="1" hangingPunct="1">
              <a:lnSpc>
                <a:spcPts val="2400"/>
              </a:lnSpc>
              <a:spcBef>
                <a:spcPts val="10"/>
              </a:spcBef>
              <a:buFont typeface="Arial" charset="0"/>
              <a:buNone/>
            </a:pPr>
            <a:r>
              <a:rPr lang="en-US" sz="2000" dirty="0">
                <a:latin typeface="Arial"/>
                <a:cs typeface="Arial"/>
              </a:rPr>
              <a:t>Pittsburgh, PA</a:t>
            </a:r>
          </a:p>
          <a:p>
            <a:pPr eaLnBrk="1" hangingPunct="1">
              <a:buFont typeface="Arial" charset="0"/>
              <a:buNone/>
            </a:pPr>
            <a:endParaRPr lang="en-US" sz="1800" dirty="0">
              <a:solidFill>
                <a:srgbClr val="000000"/>
              </a:solidFill>
              <a:latin typeface="Futura Std Book" charset="0"/>
            </a:endParaRPr>
          </a:p>
        </p:txBody>
      </p:sp>
      <p:pic>
        <p:nvPicPr>
          <p:cNvPr id="3" name="Picture 2"/>
          <p:cNvPicPr>
            <a:picLocks noChangeAspect="1"/>
          </p:cNvPicPr>
          <p:nvPr/>
        </p:nvPicPr>
        <p:blipFill>
          <a:blip r:embed="rId3"/>
          <a:stretch>
            <a:fillRect/>
          </a:stretch>
        </p:blipFill>
        <p:spPr>
          <a:xfrm>
            <a:off x="548640" y="664051"/>
            <a:ext cx="2540000" cy="2540000"/>
          </a:xfrm>
          <a:prstGeom prst="rect">
            <a:avLst/>
          </a:prstGeom>
        </p:spPr>
      </p:pic>
    </p:spTree>
    <p:extLst>
      <p:ext uri="{BB962C8B-B14F-4D97-AF65-F5344CB8AC3E}">
        <p14:creationId xmlns:p14="http://schemas.microsoft.com/office/powerpoint/2010/main" val="384097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638" y="579083"/>
            <a:ext cx="8229600" cy="485129"/>
          </a:xfrm>
        </p:spPr>
        <p:txBody>
          <a:bodyPr/>
          <a:lstStyle/>
          <a:p>
            <a:r>
              <a:rPr lang="en-US" dirty="0"/>
              <a:t>Smoking: the ABC’s of Risk Reduction </a:t>
            </a:r>
          </a:p>
        </p:txBody>
      </p:sp>
      <p:sp>
        <p:nvSpPr>
          <p:cNvPr id="3" name="Content Placeholder 2"/>
          <p:cNvSpPr>
            <a:spLocks noGrp="1"/>
          </p:cNvSpPr>
          <p:nvPr>
            <p:ph idx="1"/>
          </p:nvPr>
        </p:nvSpPr>
        <p:spPr>
          <a:xfrm>
            <a:off x="457200" y="1541147"/>
            <a:ext cx="8229600" cy="3288319"/>
          </a:xfrm>
        </p:spPr>
        <p:txBody>
          <a:bodyPr>
            <a:normAutofit lnSpcReduction="10000"/>
          </a:bodyPr>
          <a:lstStyle/>
          <a:p>
            <a:pPr marL="514350" indent="-514350">
              <a:buFont typeface="+mj-lt"/>
              <a:buAutoNum type="alphaUcPeriod"/>
            </a:pPr>
            <a:r>
              <a:rPr lang="en-US" sz="2800" dirty="0" smtClean="0"/>
              <a:t>Talk about smoking/tobacco use </a:t>
            </a:r>
            <a:r>
              <a:rPr lang="en-US" sz="2800" dirty="0"/>
              <a:t>at initial and follow-up diabetes visits </a:t>
            </a:r>
          </a:p>
          <a:p>
            <a:pPr marL="514350" indent="-514350">
              <a:buFont typeface="+mj-lt"/>
              <a:buAutoNum type="alphaUcPeriod"/>
            </a:pPr>
            <a:r>
              <a:rPr lang="en-US" sz="2800" dirty="0"/>
              <a:t>Discourage smoking in youth who do not smoke, and</a:t>
            </a:r>
          </a:p>
          <a:p>
            <a:pPr marL="514350" indent="-514350">
              <a:buFont typeface="+mj-lt"/>
              <a:buAutoNum type="alphaUcPeriod"/>
            </a:pPr>
            <a:r>
              <a:rPr lang="en-US" sz="2800" dirty="0"/>
              <a:t>Encourage smoking cessation in those who do smoke </a:t>
            </a:r>
          </a:p>
          <a:p>
            <a:pPr marL="0" indent="0">
              <a:buNone/>
            </a:pPr>
            <a:endParaRPr lang="en-US" sz="2400" dirty="0"/>
          </a:p>
          <a:p>
            <a:pPr marL="0" indent="0">
              <a:buNone/>
            </a:pPr>
            <a:r>
              <a:rPr lang="en-US" sz="1200" dirty="0"/>
              <a:t>ADA Standards of Care  (2018)</a:t>
            </a:r>
          </a:p>
        </p:txBody>
      </p:sp>
    </p:spTree>
    <p:extLst>
      <p:ext uri="{BB962C8B-B14F-4D97-AF65-F5344CB8AC3E}">
        <p14:creationId xmlns:p14="http://schemas.microsoft.com/office/powerpoint/2010/main" val="1153930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323994"/>
            <a:ext cx="8229600" cy="858044"/>
          </a:xfrm>
        </p:spPr>
        <p:txBody>
          <a:bodyPr>
            <a:normAutofit/>
          </a:bodyPr>
          <a:lstStyle/>
          <a:p>
            <a:pPr algn="l" eaLnBrk="1" hangingPunct="1"/>
            <a:r>
              <a:rPr lang="en-US" sz="3600" b="1" dirty="0">
                <a:solidFill>
                  <a:srgbClr val="0076C0"/>
                </a:solidFill>
                <a:latin typeface="Arial"/>
                <a:ea typeface="ヒラギノ角ゴ Pro W3" charset="0"/>
                <a:cs typeface="Arial"/>
              </a:rPr>
              <a:t>Mechanisms: It’s the Nicotine!</a:t>
            </a:r>
          </a:p>
        </p:txBody>
      </p:sp>
      <p:sp>
        <p:nvSpPr>
          <p:cNvPr id="6147" name="Content Placeholder 4"/>
          <p:cNvSpPr>
            <a:spLocks noGrp="1"/>
          </p:cNvSpPr>
          <p:nvPr>
            <p:ph idx="1"/>
          </p:nvPr>
        </p:nvSpPr>
        <p:spPr>
          <a:xfrm>
            <a:off x="457200" y="1102525"/>
            <a:ext cx="8229600" cy="3262741"/>
          </a:xfrm>
        </p:spPr>
        <p:txBody>
          <a:bodyPr>
            <a:normAutofit fontScale="92500"/>
          </a:bodyPr>
          <a:lstStyle/>
          <a:p>
            <a:r>
              <a:rPr lang="en-US" sz="2600" dirty="0">
                <a:solidFill>
                  <a:srgbClr val="000000"/>
                </a:solidFill>
                <a:latin typeface="Arial" charset="0"/>
                <a:ea typeface="ヒラギノ角ゴ Pro W3" charset="0"/>
              </a:rPr>
              <a:t>Nicotine has been found to </a:t>
            </a:r>
          </a:p>
          <a:p>
            <a:pPr lvl="1"/>
            <a:r>
              <a:rPr lang="en-US" sz="2300" dirty="0">
                <a:solidFill>
                  <a:srgbClr val="000000"/>
                </a:solidFill>
                <a:latin typeface="Arial" charset="0"/>
                <a:ea typeface="ヒラギノ角ゴ Pro W3" charset="0"/>
              </a:rPr>
              <a:t>Increase insulin resistance for 10-12 hours after smoking</a:t>
            </a:r>
            <a:endParaRPr lang="en-US" sz="2300" baseline="30000" dirty="0">
              <a:solidFill>
                <a:srgbClr val="000000"/>
              </a:solidFill>
              <a:latin typeface="Arial" charset="0"/>
              <a:ea typeface="ヒラギノ角ゴ Pro W3" charset="0"/>
            </a:endParaRPr>
          </a:p>
          <a:p>
            <a:pPr lvl="2"/>
            <a:r>
              <a:rPr lang="en-US" sz="2200" dirty="0">
                <a:solidFill>
                  <a:srgbClr val="000000"/>
                </a:solidFill>
                <a:latin typeface="Arial" charset="0"/>
                <a:ea typeface="ヒラギノ角ゴ Pro W3" charset="0"/>
              </a:rPr>
              <a:t>Abdominal fat deposition</a:t>
            </a:r>
            <a:endParaRPr lang="en-US" sz="2200" baseline="30000" dirty="0">
              <a:solidFill>
                <a:srgbClr val="000000"/>
              </a:solidFill>
              <a:latin typeface="Arial" charset="0"/>
              <a:ea typeface="ヒラギノ角ゴ Pro W3" charset="0"/>
            </a:endParaRPr>
          </a:p>
          <a:p>
            <a:pPr lvl="1"/>
            <a:r>
              <a:rPr lang="en-US" sz="2300" dirty="0">
                <a:solidFill>
                  <a:srgbClr val="000000"/>
                </a:solidFill>
                <a:latin typeface="Arial" charset="0"/>
                <a:ea typeface="ヒラギノ角ゴ Pro W3" charset="0"/>
              </a:rPr>
              <a:t>Increase production of stress hormones (</a:t>
            </a:r>
            <a:r>
              <a:rPr lang="en-US" sz="2300" dirty="0" err="1">
                <a:solidFill>
                  <a:srgbClr val="000000"/>
                </a:solidFill>
                <a:latin typeface="Arial" charset="0"/>
                <a:ea typeface="ヒラギノ角ゴ Pro W3" charset="0"/>
              </a:rPr>
              <a:t>catecholamines</a:t>
            </a:r>
            <a:r>
              <a:rPr lang="en-US" sz="2300" dirty="0">
                <a:solidFill>
                  <a:srgbClr val="000000"/>
                </a:solidFill>
                <a:latin typeface="Arial" charset="0"/>
                <a:ea typeface="ヒラギノ角ゴ Pro W3" charset="0"/>
              </a:rPr>
              <a:t>)</a:t>
            </a:r>
            <a:r>
              <a:rPr lang="en-US" sz="2300" baseline="30000" dirty="0">
                <a:solidFill>
                  <a:srgbClr val="000000"/>
                </a:solidFill>
                <a:latin typeface="Arial" charset="0"/>
                <a:ea typeface="ヒラギノ角ゴ Pro W3" charset="0"/>
              </a:rPr>
              <a:t> </a:t>
            </a:r>
          </a:p>
          <a:p>
            <a:pPr lvl="2"/>
            <a:r>
              <a:rPr lang="en-US" sz="2200" dirty="0">
                <a:solidFill>
                  <a:srgbClr val="000000"/>
                </a:solidFill>
                <a:latin typeface="Arial" charset="0"/>
                <a:ea typeface="ヒラギノ角ゴ Pro W3" charset="0"/>
              </a:rPr>
              <a:t>Higher triglycerides</a:t>
            </a:r>
          </a:p>
          <a:p>
            <a:pPr lvl="1"/>
            <a:r>
              <a:rPr lang="en-US" sz="2300" dirty="0">
                <a:solidFill>
                  <a:srgbClr val="000000"/>
                </a:solidFill>
                <a:latin typeface="Arial" charset="0"/>
                <a:ea typeface="ヒラギノ角ゴ Pro W3" charset="0"/>
              </a:rPr>
              <a:t>Promote oxidative stress and inflammation</a:t>
            </a:r>
            <a:endParaRPr lang="en-US" sz="2300" baseline="30000" dirty="0">
              <a:solidFill>
                <a:srgbClr val="000000"/>
              </a:solidFill>
              <a:latin typeface="Arial" charset="0"/>
              <a:ea typeface="ヒラギノ角ゴ Pro W3" charset="0"/>
            </a:endParaRPr>
          </a:p>
          <a:p>
            <a:pPr lvl="2"/>
            <a:r>
              <a:rPr lang="en-US" sz="1800" dirty="0">
                <a:solidFill>
                  <a:srgbClr val="000000"/>
                </a:solidFill>
                <a:latin typeface="Arial" charset="0"/>
                <a:ea typeface="ヒラギノ角ゴ Pro W3" charset="0"/>
              </a:rPr>
              <a:t>Greater risk of microvascular and macrovascular complications</a:t>
            </a:r>
          </a:p>
          <a:p>
            <a:pPr lvl="1"/>
            <a:endParaRPr lang="en-US" sz="2700" dirty="0">
              <a:solidFill>
                <a:srgbClr val="000000"/>
              </a:solidFill>
              <a:latin typeface="Arial" charset="0"/>
              <a:ea typeface="ヒラギノ角ゴ Pro W3" charset="0"/>
            </a:endParaRPr>
          </a:p>
        </p:txBody>
      </p:sp>
      <p:sp>
        <p:nvSpPr>
          <p:cNvPr id="2" name="TextBox 1"/>
          <p:cNvSpPr txBox="1"/>
          <p:nvPr/>
        </p:nvSpPr>
        <p:spPr>
          <a:xfrm>
            <a:off x="341906" y="4425236"/>
            <a:ext cx="5049078"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Nilsson</a:t>
            </a:r>
            <a:r>
              <a:rPr lang="en-US" sz="1200" baseline="300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et. al. </a:t>
            </a:r>
            <a:r>
              <a:rPr lang="en-US" sz="1200" i="1" dirty="0">
                <a:latin typeface="Arial" panose="020B0604020202020204" pitchFamily="34" charset="0"/>
                <a:cs typeface="Arial" panose="020B0604020202020204" pitchFamily="34" charset="0"/>
              </a:rPr>
              <a:t>Metabolism (</a:t>
            </a:r>
            <a:r>
              <a:rPr lang="en-US" sz="1200" dirty="0">
                <a:latin typeface="Arial" panose="020B0604020202020204" pitchFamily="34" charset="0"/>
                <a:cs typeface="Arial" panose="020B0604020202020204" pitchFamily="34" charset="0"/>
              </a:rPr>
              <a:t>1995) </a:t>
            </a:r>
          </a:p>
          <a:p>
            <a:r>
              <a:rPr lang="en-US" sz="1200" dirty="0">
                <a:latin typeface="Arial" panose="020B0604020202020204" pitchFamily="34" charset="0"/>
                <a:cs typeface="Arial" panose="020B0604020202020204" pitchFamily="34" charset="0"/>
              </a:rPr>
              <a:t>Clair  et. al. </a:t>
            </a:r>
            <a:r>
              <a:rPr lang="en-US" sz="1200" i="1" dirty="0">
                <a:latin typeface="Arial" panose="020B0604020202020204" pitchFamily="34" charset="0"/>
                <a:cs typeface="Arial" panose="020B0604020202020204" pitchFamily="34" charset="0"/>
              </a:rPr>
              <a:t>Diabetes Care (</a:t>
            </a:r>
            <a:r>
              <a:rPr lang="en-US" sz="1200" dirty="0">
                <a:latin typeface="Arial" panose="020B0604020202020204" pitchFamily="34" charset="0"/>
                <a:cs typeface="Arial" panose="020B0604020202020204" pitchFamily="34" charset="0"/>
              </a:rPr>
              <a:t>2011)</a:t>
            </a:r>
          </a:p>
          <a:p>
            <a:r>
              <a:rPr lang="en-US" sz="1200" dirty="0" err="1">
                <a:latin typeface="Arial" panose="020B0604020202020204" pitchFamily="34" charset="0"/>
                <a:cs typeface="Arial" panose="020B0604020202020204" pitchFamily="34" charset="0"/>
              </a:rPr>
              <a:t>Padmavathi</a:t>
            </a:r>
            <a:r>
              <a:rPr lang="en-US" sz="1200" dirty="0">
                <a:latin typeface="Arial" panose="020B0604020202020204" pitchFamily="34" charset="0"/>
                <a:cs typeface="Arial" panose="020B0604020202020204" pitchFamily="34" charset="0"/>
              </a:rPr>
              <a:t> et. al. </a:t>
            </a:r>
            <a:r>
              <a:rPr lang="en-US" sz="1200" dirty="0" err="1">
                <a:latin typeface="Arial" panose="020B0604020202020204" pitchFamily="34" charset="0"/>
                <a:cs typeface="Arial" panose="020B0604020202020204" pitchFamily="34" charset="0"/>
              </a:rPr>
              <a:t>Mol</a:t>
            </a:r>
            <a:r>
              <a:rPr lang="en-US" sz="1200" dirty="0">
                <a:latin typeface="Arial" panose="020B0604020202020204" pitchFamily="34" charset="0"/>
                <a:cs typeface="Arial" panose="020B0604020202020204" pitchFamily="34" charset="0"/>
              </a:rPr>
              <a:t> Cell </a:t>
            </a:r>
            <a:r>
              <a:rPr lang="en-US" sz="1200" dirty="0" err="1">
                <a:latin typeface="Arial" panose="020B0604020202020204" pitchFamily="34" charset="0"/>
                <a:cs typeface="Arial" panose="020B0604020202020204" pitchFamily="34" charset="0"/>
              </a:rPr>
              <a:t>Toxicol</a:t>
            </a:r>
            <a:r>
              <a:rPr lang="en-US" sz="1200" dirty="0">
                <a:latin typeface="Arial" panose="020B0604020202020204" pitchFamily="34" charset="0"/>
                <a:cs typeface="Arial" panose="020B0604020202020204" pitchFamily="34" charset="0"/>
              </a:rPr>
              <a:t> (2018)</a:t>
            </a:r>
          </a:p>
        </p:txBody>
      </p:sp>
    </p:spTree>
    <p:extLst>
      <p:ext uri="{BB962C8B-B14F-4D97-AF65-F5344CB8AC3E}">
        <p14:creationId xmlns:p14="http://schemas.microsoft.com/office/powerpoint/2010/main" val="819977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Smoking cessation, what works? </a:t>
            </a:r>
          </a:p>
        </p:txBody>
      </p:sp>
      <p:sp>
        <p:nvSpPr>
          <p:cNvPr id="3" name="Content Placeholder 2"/>
          <p:cNvSpPr>
            <a:spLocks noGrp="1"/>
          </p:cNvSpPr>
          <p:nvPr>
            <p:ph idx="1"/>
          </p:nvPr>
        </p:nvSpPr>
        <p:spPr/>
        <p:txBody>
          <a:bodyPr>
            <a:normAutofit/>
          </a:bodyPr>
          <a:lstStyle/>
          <a:p>
            <a:r>
              <a:rPr lang="en-US" sz="2400" dirty="0"/>
              <a:t>Cold Turkey 4-7%</a:t>
            </a:r>
          </a:p>
          <a:p>
            <a:r>
              <a:rPr lang="en-US" sz="2400" dirty="0"/>
              <a:t>Brief Counseling/phone follow-up</a:t>
            </a:r>
          </a:p>
          <a:p>
            <a:r>
              <a:rPr lang="en-US" sz="2400" dirty="0"/>
              <a:t>Nicotine Replacement Therapy(NRT</a:t>
            </a:r>
            <a:r>
              <a:rPr lang="en-US" sz="2400" dirty="0" smtClean="0"/>
              <a:t>)</a:t>
            </a:r>
          </a:p>
          <a:p>
            <a:endParaRPr lang="en-US" sz="2400" dirty="0"/>
          </a:p>
          <a:p>
            <a:pPr marL="0" indent="0">
              <a:buNone/>
            </a:pPr>
            <a:r>
              <a:rPr lang="en-US" sz="2400" dirty="0"/>
              <a:t> </a:t>
            </a:r>
            <a:r>
              <a:rPr lang="en-US" sz="2400" b="1" dirty="0"/>
              <a:t>A combination approach is more </a:t>
            </a:r>
            <a:endParaRPr lang="en-US" sz="2400" b="1" dirty="0" smtClean="0"/>
          </a:p>
          <a:p>
            <a:pPr marL="0" indent="0">
              <a:buNone/>
            </a:pPr>
            <a:r>
              <a:rPr lang="en-US" sz="2400" b="1" dirty="0" smtClean="0"/>
              <a:t>effective </a:t>
            </a:r>
            <a:r>
              <a:rPr lang="en-US" sz="2400" b="1" dirty="0"/>
              <a:t>than </a:t>
            </a:r>
            <a:r>
              <a:rPr lang="en-US" sz="2400" b="1" dirty="0" smtClean="0"/>
              <a:t>any </a:t>
            </a:r>
            <a:r>
              <a:rPr lang="en-US" sz="2400" b="1" dirty="0"/>
              <a:t>single </a:t>
            </a:r>
            <a:r>
              <a:rPr lang="en-US" sz="2400" b="1" dirty="0" smtClean="0"/>
              <a:t>therapy!</a:t>
            </a:r>
            <a:endParaRPr lang="en-US" sz="2400" b="1" dirty="0"/>
          </a:p>
          <a:p>
            <a:pPr marL="0" indent="0">
              <a:buNone/>
            </a:pPr>
            <a:endParaRPr lang="en-US" sz="2400" dirty="0"/>
          </a:p>
          <a:p>
            <a:endParaRPr lang="en-US" dirty="0"/>
          </a:p>
        </p:txBody>
      </p:sp>
      <p:sp>
        <p:nvSpPr>
          <p:cNvPr id="4" name="TextBox 3"/>
          <p:cNvSpPr txBox="1"/>
          <p:nvPr/>
        </p:nvSpPr>
        <p:spPr>
          <a:xfrm>
            <a:off x="457200" y="4288187"/>
            <a:ext cx="764610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Fiore MC et. al. AHRQ (2008)</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189" y="1788695"/>
            <a:ext cx="2248236" cy="1965157"/>
          </a:xfrm>
          <a:prstGeom prst="rect">
            <a:avLst/>
          </a:prstGeom>
        </p:spPr>
      </p:pic>
    </p:spTree>
    <p:extLst>
      <p:ext uri="{BB962C8B-B14F-4D97-AF65-F5344CB8AC3E}">
        <p14:creationId xmlns:p14="http://schemas.microsoft.com/office/powerpoint/2010/main" val="906859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518"/>
            <a:ext cx="8229600" cy="485129"/>
          </a:xfrm>
        </p:spPr>
        <p:txBody>
          <a:bodyPr/>
          <a:lstStyle/>
          <a:p>
            <a:r>
              <a:rPr lang="en-US" dirty="0"/>
              <a:t>NRT Conundrum</a:t>
            </a:r>
          </a:p>
        </p:txBody>
      </p:sp>
      <p:sp>
        <p:nvSpPr>
          <p:cNvPr id="3" name="Content Placeholder 2"/>
          <p:cNvSpPr>
            <a:spLocks noGrp="1"/>
          </p:cNvSpPr>
          <p:nvPr>
            <p:ph idx="1"/>
          </p:nvPr>
        </p:nvSpPr>
        <p:spPr>
          <a:xfrm>
            <a:off x="377687" y="1064212"/>
            <a:ext cx="8229600" cy="3288319"/>
          </a:xfrm>
        </p:spPr>
        <p:txBody>
          <a:bodyPr>
            <a:normAutofit/>
          </a:bodyPr>
          <a:lstStyle/>
          <a:p>
            <a:r>
              <a:rPr lang="en-US" sz="2400" dirty="0"/>
              <a:t>Initially may help unmotivated people reduce their cigarette consumption and can lead to increased quit rates in the longer term</a:t>
            </a:r>
          </a:p>
          <a:p>
            <a:r>
              <a:rPr lang="en-US" sz="2400" dirty="0"/>
              <a:t>The benefits of permanently stopping smoking may outweigh the risk from short term NRT nicotine use</a:t>
            </a:r>
          </a:p>
          <a:p>
            <a:r>
              <a:rPr lang="en-US" sz="2400" dirty="0"/>
              <a:t>However, people may use NRT long term</a:t>
            </a:r>
          </a:p>
          <a:p>
            <a:endParaRPr lang="en-US" sz="2800" dirty="0"/>
          </a:p>
          <a:p>
            <a:endParaRPr lang="en-US" sz="2800" dirty="0"/>
          </a:p>
          <a:p>
            <a:endParaRPr lang="en-US" sz="2800" dirty="0"/>
          </a:p>
          <a:p>
            <a:endParaRPr lang="en-US" sz="2800" dirty="0"/>
          </a:p>
          <a:p>
            <a:endParaRPr lang="en-US" sz="2400" dirty="0"/>
          </a:p>
          <a:p>
            <a:endParaRPr lang="en-US" dirty="0"/>
          </a:p>
        </p:txBody>
      </p:sp>
      <p:sp>
        <p:nvSpPr>
          <p:cNvPr id="4" name="TextBox 3"/>
          <p:cNvSpPr txBox="1"/>
          <p:nvPr/>
        </p:nvSpPr>
        <p:spPr>
          <a:xfrm>
            <a:off x="457198" y="4444778"/>
            <a:ext cx="5593743" cy="461665"/>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Kalkhoran</a:t>
            </a:r>
            <a:r>
              <a:rPr lang="en-US" sz="1200" dirty="0">
                <a:latin typeface="Arial" panose="020B0604020202020204" pitchFamily="34" charset="0"/>
                <a:cs typeface="Arial" panose="020B0604020202020204" pitchFamily="34" charset="0"/>
              </a:rPr>
              <a:t> and </a:t>
            </a:r>
            <a:r>
              <a:rPr lang="en-US" sz="1200" dirty="0" err="1">
                <a:latin typeface="Arial" panose="020B0604020202020204" pitchFamily="34" charset="0"/>
                <a:cs typeface="Arial" panose="020B0604020202020204" pitchFamily="34" charset="0"/>
              </a:rPr>
              <a:t>Glantz</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Lancet </a:t>
            </a:r>
            <a:r>
              <a:rPr lang="en-US" sz="1200" i="1" dirty="0" err="1">
                <a:latin typeface="Arial" panose="020B0604020202020204" pitchFamily="34" charset="0"/>
                <a:cs typeface="Arial" panose="020B0604020202020204" pitchFamily="34" charset="0"/>
              </a:rPr>
              <a:t>Respir</a:t>
            </a:r>
            <a:r>
              <a:rPr lang="en-US" sz="1200" i="1" dirty="0">
                <a:latin typeface="Arial" panose="020B0604020202020204" pitchFamily="34" charset="0"/>
                <a:cs typeface="Arial" panose="020B0604020202020204" pitchFamily="34" charset="0"/>
              </a:rPr>
              <a:t> Med</a:t>
            </a:r>
            <a:r>
              <a:rPr lang="en-US" sz="1200" dirty="0">
                <a:latin typeface="Arial" panose="020B0604020202020204" pitchFamily="34" charset="0"/>
                <a:cs typeface="Arial" panose="020B0604020202020204" pitchFamily="34" charset="0"/>
              </a:rPr>
              <a:t> (2016)</a:t>
            </a:r>
          </a:p>
          <a:p>
            <a:r>
              <a:rPr lang="en-US" sz="1200" dirty="0">
                <a:latin typeface="Arial" panose="020B0604020202020204" pitchFamily="34" charset="0"/>
                <a:cs typeface="Arial" panose="020B0604020202020204" pitchFamily="34" charset="0"/>
              </a:rPr>
              <a:t>Hartmann-Boyce, </a:t>
            </a:r>
            <a:r>
              <a:rPr lang="en-US" sz="1200" dirty="0" err="1">
                <a:latin typeface="Arial" panose="020B0604020202020204" pitchFamily="34" charset="0"/>
                <a:cs typeface="Arial" panose="020B0604020202020204" pitchFamily="34" charset="0"/>
              </a:rPr>
              <a:t>Begh</a:t>
            </a:r>
            <a:r>
              <a:rPr lang="en-US" sz="1200" dirty="0">
                <a:latin typeface="Arial" panose="020B0604020202020204" pitchFamily="34" charset="0"/>
                <a:cs typeface="Arial" panose="020B0604020202020204" pitchFamily="34" charset="0"/>
              </a:rPr>
              <a:t>, Aveyard. </a:t>
            </a:r>
            <a:r>
              <a:rPr lang="en-US" sz="1200" i="1" dirty="0">
                <a:latin typeface="Arial" panose="020B0604020202020204" pitchFamily="34" charset="0"/>
                <a:cs typeface="Arial" panose="020B0604020202020204" pitchFamily="34" charset="0"/>
              </a:rPr>
              <a:t>BMJ</a:t>
            </a:r>
            <a:r>
              <a:rPr lang="en-US" sz="1200" dirty="0">
                <a:latin typeface="Arial" panose="020B0604020202020204" pitchFamily="34" charset="0"/>
                <a:cs typeface="Arial" panose="020B0604020202020204" pitchFamily="34" charset="0"/>
              </a:rPr>
              <a:t> (2018)</a:t>
            </a:r>
          </a:p>
        </p:txBody>
      </p:sp>
    </p:spTree>
    <p:extLst>
      <p:ext uri="{BB962C8B-B14F-4D97-AF65-F5344CB8AC3E}">
        <p14:creationId xmlns:p14="http://schemas.microsoft.com/office/powerpoint/2010/main" val="1404687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170509"/>
            <a:ext cx="8229600" cy="858044"/>
          </a:xfrm>
        </p:spPr>
        <p:txBody>
          <a:bodyPr>
            <a:normAutofit/>
          </a:bodyPr>
          <a:lstStyle/>
          <a:p>
            <a:pPr algn="l" eaLnBrk="1" hangingPunct="1"/>
            <a:r>
              <a:rPr lang="en-US" sz="3600" b="1" dirty="0">
                <a:solidFill>
                  <a:srgbClr val="0076C0"/>
                </a:solidFill>
                <a:latin typeface="Arial"/>
                <a:ea typeface="ヒラギノ角ゴ Pro W3" charset="0"/>
                <a:cs typeface="Arial"/>
              </a:rPr>
              <a:t> What about </a:t>
            </a:r>
            <a:r>
              <a:rPr lang="en-US" sz="3600" b="1" dirty="0" smtClean="0">
                <a:solidFill>
                  <a:srgbClr val="0076C0"/>
                </a:solidFill>
                <a:latin typeface="Arial"/>
                <a:ea typeface="ヒラギノ角ゴ Pro W3" charset="0"/>
                <a:cs typeface="Arial"/>
              </a:rPr>
              <a:t>e-cigarettes?</a:t>
            </a:r>
            <a:endParaRPr lang="en-US" sz="3600" b="1" dirty="0">
              <a:solidFill>
                <a:srgbClr val="0076C0"/>
              </a:solidFill>
              <a:latin typeface="Arial"/>
              <a:ea typeface="ヒラギノ角ゴ Pro W3" charset="0"/>
              <a:cs typeface="Arial"/>
            </a:endParaRPr>
          </a:p>
        </p:txBody>
      </p:sp>
      <p:sp>
        <p:nvSpPr>
          <p:cNvPr id="6147" name="Content Placeholder 4"/>
          <p:cNvSpPr>
            <a:spLocks noGrp="1"/>
          </p:cNvSpPr>
          <p:nvPr>
            <p:ph idx="1"/>
          </p:nvPr>
        </p:nvSpPr>
        <p:spPr>
          <a:xfrm>
            <a:off x="401053" y="1061907"/>
            <a:ext cx="8229600" cy="3108025"/>
          </a:xfrm>
        </p:spPr>
        <p:txBody>
          <a:bodyPr>
            <a:normAutofit/>
          </a:bodyPr>
          <a:lstStyle/>
          <a:p>
            <a:r>
              <a:rPr lang="en-US" sz="2400" dirty="0"/>
              <a:t>Odds of quitting cigarettes are 28% </a:t>
            </a:r>
            <a:r>
              <a:rPr lang="en-US" sz="2400" u="sng" dirty="0"/>
              <a:t>lower</a:t>
            </a:r>
            <a:r>
              <a:rPr lang="en-US" sz="2400" dirty="0"/>
              <a:t> in those who use e-cigarettes than those who don’t. </a:t>
            </a:r>
          </a:p>
          <a:p>
            <a:r>
              <a:rPr lang="en-US" sz="2400" dirty="0"/>
              <a:t>How do e-cigarettes compare with other NRT?  </a:t>
            </a:r>
          </a:p>
          <a:p>
            <a:pPr marL="0" indent="0">
              <a:buNone/>
            </a:pPr>
            <a:r>
              <a:rPr lang="en-US" sz="2400" dirty="0"/>
              <a:t>    We don’t know- no long term data</a:t>
            </a:r>
            <a:endParaRPr lang="en-US" dirty="0"/>
          </a:p>
          <a:p>
            <a:pPr lvl="1"/>
            <a:r>
              <a:rPr lang="en-US" dirty="0"/>
              <a:t>Concern arises over the long term use </a:t>
            </a:r>
          </a:p>
          <a:p>
            <a:pPr lvl="1"/>
            <a:r>
              <a:rPr lang="en-US" dirty="0"/>
              <a:t>Vaping  may be damaging to vascular endothelium</a:t>
            </a:r>
          </a:p>
          <a:p>
            <a:pPr lvl="1"/>
            <a:endParaRPr lang="en-US" dirty="0"/>
          </a:p>
          <a:p>
            <a:pPr marL="457200" lvl="1" indent="0">
              <a:buNone/>
            </a:pPr>
            <a:endParaRPr lang="en-US" dirty="0"/>
          </a:p>
        </p:txBody>
      </p:sp>
      <p:sp>
        <p:nvSpPr>
          <p:cNvPr id="2" name="TextBox 1"/>
          <p:cNvSpPr txBox="1"/>
          <p:nvPr/>
        </p:nvSpPr>
        <p:spPr>
          <a:xfrm>
            <a:off x="457200" y="4490668"/>
            <a:ext cx="4574394" cy="461665"/>
          </a:xfrm>
          <a:prstGeom prst="rect">
            <a:avLst/>
          </a:prstGeom>
          <a:noFill/>
        </p:spPr>
        <p:txBody>
          <a:bodyPr wrap="none" rtlCol="0">
            <a:spAutoFit/>
          </a:bodyPr>
          <a:lstStyle/>
          <a:p>
            <a:r>
              <a:rPr lang="en-US" sz="1200" dirty="0" err="1">
                <a:latin typeface="Arial" panose="020B0604020202020204" pitchFamily="34" charset="0"/>
                <a:cs typeface="Arial" panose="020B0604020202020204" pitchFamily="34" charset="0"/>
              </a:rPr>
              <a:t>Kalkhoran</a:t>
            </a:r>
            <a:r>
              <a:rPr lang="en-US" sz="1200" dirty="0">
                <a:latin typeface="Arial" panose="020B0604020202020204" pitchFamily="34" charset="0"/>
                <a:cs typeface="Arial" panose="020B0604020202020204" pitchFamily="34" charset="0"/>
              </a:rPr>
              <a:t> and </a:t>
            </a:r>
            <a:r>
              <a:rPr lang="en-US" sz="1200" dirty="0" err="1">
                <a:latin typeface="Arial" panose="020B0604020202020204" pitchFamily="34" charset="0"/>
                <a:cs typeface="Arial" panose="020B0604020202020204" pitchFamily="34" charset="0"/>
              </a:rPr>
              <a:t>Glantz</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Lancet </a:t>
            </a:r>
            <a:r>
              <a:rPr lang="en-US" sz="1200" i="1" dirty="0" err="1">
                <a:latin typeface="Arial" panose="020B0604020202020204" pitchFamily="34" charset="0"/>
                <a:cs typeface="Arial" panose="020B0604020202020204" pitchFamily="34" charset="0"/>
              </a:rPr>
              <a:t>Respir</a:t>
            </a:r>
            <a:r>
              <a:rPr lang="en-US" sz="1200" i="1" dirty="0">
                <a:latin typeface="Arial" panose="020B0604020202020204" pitchFamily="34" charset="0"/>
                <a:cs typeface="Arial" panose="020B0604020202020204" pitchFamily="34" charset="0"/>
              </a:rPr>
              <a:t> Med</a:t>
            </a:r>
            <a:r>
              <a:rPr lang="en-US" sz="1200" dirty="0">
                <a:latin typeface="Arial" panose="020B0604020202020204" pitchFamily="34" charset="0"/>
                <a:cs typeface="Arial" panose="020B0604020202020204" pitchFamily="34" charset="0"/>
              </a:rPr>
              <a:t> (2016)</a:t>
            </a:r>
          </a:p>
          <a:p>
            <a:r>
              <a:rPr lang="en-US" sz="1200" dirty="0">
                <a:latin typeface="Arial" panose="020B0604020202020204" pitchFamily="34" charset="0"/>
                <a:cs typeface="Arial" panose="020B0604020202020204" pitchFamily="34" charset="0"/>
              </a:rPr>
              <a:t>Schweitzer KS et.al. </a:t>
            </a:r>
            <a:r>
              <a:rPr lang="en-US" sz="1200" i="1" dirty="0">
                <a:latin typeface="Arial" panose="020B0604020202020204" pitchFamily="34" charset="0"/>
                <a:cs typeface="Arial" panose="020B0604020202020204" pitchFamily="34" charset="0"/>
              </a:rPr>
              <a:t> Am J </a:t>
            </a:r>
            <a:r>
              <a:rPr lang="en-US" sz="1200" i="1" dirty="0" err="1">
                <a:latin typeface="Arial" panose="020B0604020202020204" pitchFamily="34" charset="0"/>
                <a:cs typeface="Arial" panose="020B0604020202020204" pitchFamily="34" charset="0"/>
              </a:rPr>
              <a:t>Physiol</a:t>
            </a:r>
            <a:r>
              <a:rPr lang="en-US" sz="1200" i="1" dirty="0">
                <a:latin typeface="Arial" panose="020B0604020202020204" pitchFamily="34" charset="0"/>
                <a:cs typeface="Arial" panose="020B0604020202020204" pitchFamily="34" charset="0"/>
              </a:rPr>
              <a:t> Lung Cell </a:t>
            </a:r>
            <a:r>
              <a:rPr lang="en-US" sz="1200" i="1" dirty="0" err="1">
                <a:latin typeface="Arial" panose="020B0604020202020204" pitchFamily="34" charset="0"/>
                <a:cs typeface="Arial" panose="020B0604020202020204" pitchFamily="34" charset="0"/>
              </a:rPr>
              <a:t>Mol</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Physiol</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2015)</a:t>
            </a:r>
            <a:endParaRPr lang="en-US" dirty="0"/>
          </a:p>
        </p:txBody>
      </p:sp>
    </p:spTree>
    <p:extLst>
      <p:ext uri="{BB962C8B-B14F-4D97-AF65-F5344CB8AC3E}">
        <p14:creationId xmlns:p14="http://schemas.microsoft.com/office/powerpoint/2010/main" val="586618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32638-10F3-448E-B2CC-ACCE199D32FB}"/>
              </a:ext>
            </a:extLst>
          </p:cNvPr>
          <p:cNvSpPr>
            <a:spLocks noGrp="1"/>
          </p:cNvSpPr>
          <p:nvPr>
            <p:ph type="title"/>
          </p:nvPr>
        </p:nvSpPr>
        <p:spPr/>
        <p:txBody>
          <a:bodyPr/>
          <a:lstStyle/>
          <a:p>
            <a:r>
              <a:rPr lang="en-US" dirty="0"/>
              <a:t>“</a:t>
            </a:r>
            <a:r>
              <a:rPr lang="en-US" dirty="0" err="1"/>
              <a:t>Juuling</a:t>
            </a:r>
            <a:r>
              <a:rPr lang="en-US" dirty="0"/>
              <a:t>”</a:t>
            </a:r>
          </a:p>
        </p:txBody>
      </p:sp>
      <p:pic>
        <p:nvPicPr>
          <p:cNvPr id="9" name="Content Placeholder 8">
            <a:extLst>
              <a:ext uri="{FF2B5EF4-FFF2-40B4-BE49-F238E27FC236}">
                <a16:creationId xmlns:a16="http://schemas.microsoft.com/office/drawing/2014/main" id="{AC961DE2-65B4-47CC-8B22-424FE8830D46}"/>
              </a:ext>
            </a:extLst>
          </p:cNvPr>
          <p:cNvPicPr>
            <a:picLocks noGrp="1" noChangeAspect="1"/>
          </p:cNvPicPr>
          <p:nvPr>
            <p:ph sz="half" idx="2"/>
          </p:nvPr>
        </p:nvPicPr>
        <p:blipFill>
          <a:blip r:embed="rId2"/>
          <a:stretch>
            <a:fillRect/>
          </a:stretch>
        </p:blipFill>
        <p:spPr>
          <a:xfrm>
            <a:off x="697831" y="1152401"/>
            <a:ext cx="3441032" cy="2334126"/>
          </a:xfrm>
        </p:spPr>
      </p:pic>
      <p:sp>
        <p:nvSpPr>
          <p:cNvPr id="12" name="Content Placeholder 11">
            <a:extLst>
              <a:ext uri="{FF2B5EF4-FFF2-40B4-BE49-F238E27FC236}">
                <a16:creationId xmlns:a16="http://schemas.microsoft.com/office/drawing/2014/main" id="{CFCCD86B-C621-47CA-827D-F960207C9A45}"/>
              </a:ext>
            </a:extLst>
          </p:cNvPr>
          <p:cNvSpPr>
            <a:spLocks noGrp="1"/>
          </p:cNvSpPr>
          <p:nvPr>
            <p:ph sz="quarter" idx="4"/>
          </p:nvPr>
        </p:nvSpPr>
        <p:spPr>
          <a:xfrm>
            <a:off x="4425198" y="635190"/>
            <a:ext cx="4041775" cy="4105251"/>
          </a:xfrm>
        </p:spPr>
        <p:txBody>
          <a:bodyPr>
            <a:normAutofit fontScale="92500" lnSpcReduction="20000"/>
          </a:bodyPr>
          <a:lstStyle/>
          <a:p>
            <a:r>
              <a:rPr lang="en-US" dirty="0"/>
              <a:t>A trendy vape device marketed to adults as a “smoking alternative” </a:t>
            </a:r>
          </a:p>
          <a:p>
            <a:r>
              <a:rPr lang="en-US" dirty="0"/>
              <a:t>Resembles a flash drive, USB port chargeable</a:t>
            </a:r>
          </a:p>
          <a:p>
            <a:r>
              <a:rPr lang="en-US" dirty="0"/>
              <a:t>Represents 33% of the </a:t>
            </a:r>
          </a:p>
          <a:p>
            <a:pPr marL="0" indent="0">
              <a:buNone/>
            </a:pPr>
            <a:r>
              <a:rPr lang="en-US" dirty="0"/>
              <a:t>    e-cigarette market </a:t>
            </a:r>
          </a:p>
          <a:p>
            <a:r>
              <a:rPr lang="en-US" dirty="0"/>
              <a:t>Popular with teens and young adults</a:t>
            </a:r>
          </a:p>
          <a:p>
            <a:r>
              <a:rPr lang="en-US" dirty="0"/>
              <a:t>Each </a:t>
            </a:r>
            <a:r>
              <a:rPr lang="en-US" dirty="0" err="1"/>
              <a:t>Juul</a:t>
            </a:r>
            <a:r>
              <a:rPr lang="en-US" dirty="0"/>
              <a:t> cartridge (200 puffs) has as much nicotine as an entire pack of cigarettes</a:t>
            </a:r>
          </a:p>
        </p:txBody>
      </p:sp>
      <p:sp>
        <p:nvSpPr>
          <p:cNvPr id="13" name="TextBox 12">
            <a:extLst>
              <a:ext uri="{FF2B5EF4-FFF2-40B4-BE49-F238E27FC236}">
                <a16:creationId xmlns:a16="http://schemas.microsoft.com/office/drawing/2014/main" id="{E340D7F8-4A40-411A-B18F-DEA6D87050DB}"/>
              </a:ext>
            </a:extLst>
          </p:cNvPr>
          <p:cNvSpPr txBox="1"/>
          <p:nvPr/>
        </p:nvSpPr>
        <p:spPr>
          <a:xfrm>
            <a:off x="130759" y="4015461"/>
            <a:ext cx="4441241" cy="900246"/>
          </a:xfrm>
          <a:prstGeom prst="rect">
            <a:avLst/>
          </a:prstGeom>
          <a:noFill/>
        </p:spPr>
        <p:txBody>
          <a:bodyPr wrap="square" rtlCol="0">
            <a:spAutoFit/>
          </a:bodyPr>
          <a:lstStyle/>
          <a:p>
            <a:r>
              <a:rPr lang="en-US" sz="1050" dirty="0">
                <a:hlinkClick r:id="rId3"/>
              </a:rPr>
              <a:t>http://time.com/5211536/what-is-juuling/</a:t>
            </a:r>
            <a:endParaRPr lang="en-US" sz="1050" dirty="0"/>
          </a:p>
          <a:p>
            <a:endParaRPr lang="en-US" sz="1050" dirty="0"/>
          </a:p>
          <a:p>
            <a:r>
              <a:rPr lang="en-US" sz="1050" dirty="0"/>
              <a:t> </a:t>
            </a:r>
            <a:r>
              <a:rPr lang="en-US" sz="1050" dirty="0">
                <a:hlinkClick r:id="rId4"/>
              </a:rPr>
              <a:t>https://www.wellsfargoresearch.com/Reports/ViewReport/6dd7ce28-1708-4b56-9c05-cd59ca71fb40?source=WFR.COM&amp;ght=bc605b8a-3f2e-4903-</a:t>
            </a:r>
            <a:endParaRPr lang="en-US" sz="1050" dirty="0"/>
          </a:p>
          <a:p>
            <a:endParaRPr lang="en-US" sz="1050" dirty="0"/>
          </a:p>
        </p:txBody>
      </p:sp>
    </p:spTree>
    <p:extLst>
      <p:ext uri="{BB962C8B-B14F-4D97-AF65-F5344CB8AC3E}">
        <p14:creationId xmlns:p14="http://schemas.microsoft.com/office/powerpoint/2010/main" val="927375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ED532-E361-41AB-AD75-587A4A0A61CF}"/>
              </a:ext>
            </a:extLst>
          </p:cNvPr>
          <p:cNvSpPr>
            <a:spLocks noGrp="1"/>
          </p:cNvSpPr>
          <p:nvPr>
            <p:ph type="title"/>
          </p:nvPr>
        </p:nvSpPr>
        <p:spPr/>
        <p:txBody>
          <a:bodyPr/>
          <a:lstStyle/>
          <a:p>
            <a:r>
              <a:rPr lang="en-US" dirty="0"/>
              <a:t>Other Smoking Cessation Therapies</a:t>
            </a:r>
          </a:p>
        </p:txBody>
      </p:sp>
      <p:sp>
        <p:nvSpPr>
          <p:cNvPr id="3" name="Content Placeholder 2">
            <a:extLst>
              <a:ext uri="{FF2B5EF4-FFF2-40B4-BE49-F238E27FC236}">
                <a16:creationId xmlns:a16="http://schemas.microsoft.com/office/drawing/2014/main" id="{A8FFB3AF-05C0-43D5-AB6E-30F709A025DA}"/>
              </a:ext>
            </a:extLst>
          </p:cNvPr>
          <p:cNvSpPr>
            <a:spLocks noGrp="1"/>
          </p:cNvSpPr>
          <p:nvPr>
            <p:ph idx="1"/>
          </p:nvPr>
        </p:nvSpPr>
        <p:spPr/>
        <p:txBody>
          <a:bodyPr>
            <a:normAutofit/>
          </a:bodyPr>
          <a:lstStyle/>
          <a:p>
            <a:r>
              <a:rPr lang="en-US" dirty="0"/>
              <a:t>Other Pharmacotherapy </a:t>
            </a:r>
          </a:p>
          <a:p>
            <a:pPr lvl="1"/>
            <a:r>
              <a:rPr lang="en-US" dirty="0"/>
              <a:t>e.g., bupropion, varenicline</a:t>
            </a:r>
          </a:p>
          <a:p>
            <a:r>
              <a:rPr lang="en-US" dirty="0"/>
              <a:t>Financial </a:t>
            </a:r>
            <a:r>
              <a:rPr lang="en-US" dirty="0" smtClean="0"/>
              <a:t>compensation</a:t>
            </a:r>
            <a:r>
              <a:rPr lang="en-US" dirty="0" smtClean="0"/>
              <a:t> </a:t>
            </a:r>
            <a:endParaRPr lang="en-US" dirty="0"/>
          </a:p>
          <a:p>
            <a:r>
              <a:rPr lang="en-US" dirty="0"/>
              <a:t>Buddy system</a:t>
            </a:r>
          </a:p>
          <a:p>
            <a:r>
              <a:rPr lang="en-US" dirty="0"/>
              <a:t>Integrative therapies: emerging evidence (ACT, Mindfulness)</a:t>
            </a:r>
          </a:p>
          <a:p>
            <a:endParaRPr lang="en-US" dirty="0"/>
          </a:p>
        </p:txBody>
      </p:sp>
      <p:sp>
        <p:nvSpPr>
          <p:cNvPr id="4" name="TextBox 3">
            <a:extLst>
              <a:ext uri="{FF2B5EF4-FFF2-40B4-BE49-F238E27FC236}">
                <a16:creationId xmlns:a16="http://schemas.microsoft.com/office/drawing/2014/main" id="{17DACE85-9886-4182-A0F5-5773B06795FB}"/>
              </a:ext>
            </a:extLst>
          </p:cNvPr>
          <p:cNvSpPr txBox="1"/>
          <p:nvPr/>
        </p:nvSpPr>
        <p:spPr>
          <a:xfrm>
            <a:off x="352927" y="4459342"/>
            <a:ext cx="201048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Halpern SD, </a:t>
            </a:r>
            <a:r>
              <a:rPr lang="en-US" sz="1200" i="1" dirty="0">
                <a:latin typeface="Arial" panose="020B0604020202020204" pitchFamily="34" charset="0"/>
                <a:cs typeface="Arial" panose="020B0604020202020204" pitchFamily="34" charset="0"/>
              </a:rPr>
              <a:t>NEJM</a:t>
            </a:r>
            <a:r>
              <a:rPr lang="en-US" sz="1200" dirty="0">
                <a:latin typeface="Arial" panose="020B0604020202020204" pitchFamily="34" charset="0"/>
                <a:cs typeface="Arial" panose="020B0604020202020204" pitchFamily="34" charset="0"/>
              </a:rPr>
              <a:t>  (2015)</a:t>
            </a:r>
          </a:p>
        </p:txBody>
      </p:sp>
    </p:spTree>
    <p:extLst>
      <p:ext uri="{BB962C8B-B14F-4D97-AF65-F5344CB8AC3E}">
        <p14:creationId xmlns:p14="http://schemas.microsoft.com/office/powerpoint/2010/main" val="712622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00" y="701483"/>
            <a:ext cx="8229600" cy="485129"/>
          </a:xfrm>
        </p:spPr>
        <p:txBody>
          <a:bodyPr/>
          <a:lstStyle/>
          <a:p>
            <a:pPr algn="ctr"/>
            <a:r>
              <a:rPr lang="en-US" sz="3200" dirty="0"/>
              <a:t>The Ottawa Model for Smoking Cessation (OMSC)</a:t>
            </a:r>
            <a:br>
              <a:rPr lang="en-US" sz="3200" dirty="0"/>
            </a:br>
            <a:endParaRPr lang="en-US" sz="3200" dirty="0"/>
          </a:p>
        </p:txBody>
      </p:sp>
      <p:sp>
        <p:nvSpPr>
          <p:cNvPr id="3" name="Content Placeholder 2"/>
          <p:cNvSpPr>
            <a:spLocks noGrp="1"/>
          </p:cNvSpPr>
          <p:nvPr>
            <p:ph idx="1"/>
          </p:nvPr>
        </p:nvSpPr>
        <p:spPr/>
        <p:txBody>
          <a:bodyPr>
            <a:normAutofit/>
          </a:bodyPr>
          <a:lstStyle/>
          <a:p>
            <a:r>
              <a:rPr lang="en-US" sz="2000" dirty="0"/>
              <a:t>Matched pair, cluster randomized multisite clinical trial with patients who had diabetes or pre-diabetes (n=313) </a:t>
            </a:r>
          </a:p>
          <a:p>
            <a:pPr marL="457200" lvl="1" indent="0">
              <a:buNone/>
            </a:pPr>
            <a:r>
              <a:rPr lang="en-US" sz="2000" dirty="0"/>
              <a:t> 1) counseling</a:t>
            </a:r>
          </a:p>
          <a:p>
            <a:pPr marL="457200" lvl="1" indent="0">
              <a:buNone/>
            </a:pPr>
            <a:r>
              <a:rPr lang="en-US" sz="2000" dirty="0"/>
              <a:t> 2) a discount card to partially cover the cost of NRT</a:t>
            </a:r>
          </a:p>
          <a:p>
            <a:pPr marL="457200" lvl="1" indent="0">
              <a:buNone/>
            </a:pPr>
            <a:r>
              <a:rPr lang="en-US" sz="2000" dirty="0"/>
              <a:t> 3) follow-up phone calls over 6 months</a:t>
            </a:r>
          </a:p>
          <a:p>
            <a:r>
              <a:rPr lang="en-US" sz="2000" dirty="0"/>
              <a:t>Primary outcome: 7-day abstinence confirmed by </a:t>
            </a:r>
            <a:r>
              <a:rPr lang="en-US" sz="2000" dirty="0" smtClean="0"/>
              <a:t>breath CO</a:t>
            </a:r>
            <a:endParaRPr lang="en-US" sz="2000" dirty="0"/>
          </a:p>
          <a:p>
            <a:r>
              <a:rPr lang="en-US" sz="2000" dirty="0"/>
              <a:t>Quit rate was almost 4 times higher in the OMSC group compared to wait list controls. </a:t>
            </a:r>
            <a:endParaRPr lang="en-US" dirty="0"/>
          </a:p>
          <a:p>
            <a:endParaRPr lang="en-US" dirty="0"/>
          </a:p>
        </p:txBody>
      </p:sp>
      <p:sp>
        <p:nvSpPr>
          <p:cNvPr id="5" name="TextBox 4"/>
          <p:cNvSpPr txBox="1"/>
          <p:nvPr/>
        </p:nvSpPr>
        <p:spPr>
          <a:xfrm>
            <a:off x="399600" y="4483468"/>
            <a:ext cx="269176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RD Reid et. al. </a:t>
            </a:r>
            <a:r>
              <a:rPr lang="en-US" sz="1200" i="1" dirty="0">
                <a:latin typeface="Arial" panose="020B0604020202020204" pitchFamily="34" charset="0"/>
                <a:cs typeface="Arial" panose="020B0604020202020204" pitchFamily="34" charset="0"/>
              </a:rPr>
              <a:t>Diabetes Care</a:t>
            </a:r>
            <a:r>
              <a:rPr lang="en-US" sz="1200" dirty="0">
                <a:latin typeface="Arial" panose="020B0604020202020204" pitchFamily="34" charset="0"/>
                <a:cs typeface="Arial" panose="020B0604020202020204" pitchFamily="34" charset="0"/>
              </a:rPr>
              <a:t> (2018)</a:t>
            </a:r>
          </a:p>
        </p:txBody>
      </p:sp>
    </p:spTree>
    <p:extLst>
      <p:ext uri="{BB962C8B-B14F-4D97-AF65-F5344CB8AC3E}">
        <p14:creationId xmlns:p14="http://schemas.microsoft.com/office/powerpoint/2010/main" val="2378413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883"/>
            <a:ext cx="8229600" cy="485129"/>
          </a:xfrm>
        </p:spPr>
        <p:txBody>
          <a:bodyPr/>
          <a:lstStyle/>
          <a:p>
            <a:pPr algn="ctr"/>
            <a:r>
              <a:rPr lang="en-US" sz="3200" dirty="0"/>
              <a:t>Mindfulness Training for Smokers (MTS)</a:t>
            </a:r>
          </a:p>
        </p:txBody>
      </p:sp>
      <p:sp>
        <p:nvSpPr>
          <p:cNvPr id="3" name="Content Placeholder 2"/>
          <p:cNvSpPr>
            <a:spLocks noGrp="1"/>
          </p:cNvSpPr>
          <p:nvPr>
            <p:ph idx="1"/>
          </p:nvPr>
        </p:nvSpPr>
        <p:spPr>
          <a:xfrm>
            <a:off x="457200" y="869970"/>
            <a:ext cx="8229600" cy="3288319"/>
          </a:xfrm>
        </p:spPr>
        <p:txBody>
          <a:bodyPr>
            <a:noAutofit/>
          </a:bodyPr>
          <a:lstStyle/>
          <a:p>
            <a:r>
              <a:rPr lang="en-US" sz="2000" dirty="0"/>
              <a:t>RCT comparing MTS to usual care (tobacco quit line +NRT) </a:t>
            </a:r>
          </a:p>
          <a:p>
            <a:pPr marL="0" indent="0">
              <a:buNone/>
            </a:pPr>
            <a:r>
              <a:rPr lang="en-US" sz="2000" dirty="0"/>
              <a:t>     with low socio-economic status smokers (n=196)</a:t>
            </a:r>
          </a:p>
          <a:p>
            <a:pPr lvl="1"/>
            <a:r>
              <a:rPr lang="en-US" sz="2000" dirty="0"/>
              <a:t>targeted mindfulness training</a:t>
            </a:r>
          </a:p>
          <a:p>
            <a:pPr lvl="1"/>
            <a:r>
              <a:rPr lang="en-US" sz="2000" dirty="0"/>
              <a:t>smoking cessation and relapse prevention counseling </a:t>
            </a:r>
          </a:p>
          <a:p>
            <a:pPr lvl="1"/>
            <a:r>
              <a:rPr lang="en-US" sz="2000" dirty="0"/>
              <a:t>NRT</a:t>
            </a:r>
          </a:p>
          <a:p>
            <a:r>
              <a:rPr lang="en-US" sz="2000" dirty="0"/>
              <a:t>Primary outcome: 6-month smoking abstinence </a:t>
            </a:r>
          </a:p>
          <a:p>
            <a:r>
              <a:rPr lang="en-US" sz="2000" dirty="0"/>
              <a:t>Abstinence rates were significantly higher in MTS participants (38.7%) compared to controls (20.6%, p = .05) and were correlated with increased emotional regulation, attention control and mindfulness. </a:t>
            </a:r>
          </a:p>
        </p:txBody>
      </p:sp>
      <p:sp>
        <p:nvSpPr>
          <p:cNvPr id="4" name="TextBox 3"/>
          <p:cNvSpPr txBox="1"/>
          <p:nvPr/>
        </p:nvSpPr>
        <p:spPr>
          <a:xfrm>
            <a:off x="230400" y="4787845"/>
            <a:ext cx="57960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Davis et. al. </a:t>
            </a:r>
            <a:r>
              <a:rPr lang="en-US" sz="1200" i="1" dirty="0">
                <a:latin typeface="Arial" panose="020B0604020202020204" pitchFamily="34" charset="0"/>
                <a:cs typeface="Arial" panose="020B0604020202020204" pitchFamily="34" charset="0"/>
              </a:rPr>
              <a:t>Substance Use &amp; Misuse</a:t>
            </a:r>
            <a:r>
              <a:rPr lang="en-US" sz="1200" dirty="0">
                <a:latin typeface="Arial" panose="020B0604020202020204" pitchFamily="34" charset="0"/>
                <a:cs typeface="Arial" panose="020B0604020202020204" pitchFamily="34" charset="0"/>
              </a:rPr>
              <a:t>  (2014)</a:t>
            </a:r>
          </a:p>
        </p:txBody>
      </p:sp>
    </p:spTree>
    <p:extLst>
      <p:ext uri="{BB962C8B-B14F-4D97-AF65-F5344CB8AC3E}">
        <p14:creationId xmlns:p14="http://schemas.microsoft.com/office/powerpoint/2010/main" val="3206573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expect after </a:t>
            </a:r>
            <a:r>
              <a:rPr lang="en-US" dirty="0" smtClean="0"/>
              <a:t>quitting?</a:t>
            </a:r>
            <a:r>
              <a:rPr lang="en-US" dirty="0"/>
              <a:t/>
            </a:r>
            <a:br>
              <a:rPr lang="en-US" dirty="0"/>
            </a:br>
            <a:endParaRPr lang="en-US" dirty="0"/>
          </a:p>
        </p:txBody>
      </p:sp>
      <p:sp>
        <p:nvSpPr>
          <p:cNvPr id="3" name="Content Placeholder 2"/>
          <p:cNvSpPr>
            <a:spLocks noGrp="1"/>
          </p:cNvSpPr>
          <p:nvPr>
            <p:ph idx="1"/>
          </p:nvPr>
        </p:nvSpPr>
        <p:spPr>
          <a:xfrm>
            <a:off x="457200" y="1064212"/>
            <a:ext cx="8229600" cy="3288319"/>
          </a:xfrm>
        </p:spPr>
        <p:txBody>
          <a:bodyPr>
            <a:normAutofit/>
          </a:bodyPr>
          <a:lstStyle/>
          <a:p>
            <a:pPr>
              <a:spcBef>
                <a:spcPts val="600"/>
              </a:spcBef>
            </a:pPr>
            <a:r>
              <a:rPr lang="en-US" sz="2600" dirty="0"/>
              <a:t>Short term weight gain over the first 3-12 months </a:t>
            </a:r>
          </a:p>
          <a:p>
            <a:pPr lvl="1">
              <a:spcBef>
                <a:spcPts val="600"/>
              </a:spcBef>
            </a:pPr>
            <a:r>
              <a:rPr lang="en-US" sz="2600" dirty="0"/>
              <a:t>heaviest smokers and those with highest BMI</a:t>
            </a:r>
          </a:p>
          <a:p>
            <a:pPr>
              <a:spcBef>
                <a:spcPts val="600"/>
              </a:spcBef>
            </a:pPr>
            <a:r>
              <a:rPr lang="en-US" sz="2600" dirty="0"/>
              <a:t>Glycemic control may decompensate somewhat for up to 3 years after quitting, unrelated to weight gain</a:t>
            </a:r>
          </a:p>
          <a:p>
            <a:pPr marL="400050" lvl="1" indent="0">
              <a:spcBef>
                <a:spcPts val="1200"/>
              </a:spcBef>
              <a:buNone/>
            </a:pPr>
            <a:r>
              <a:rPr lang="en-US" b="1" dirty="0"/>
              <a:t>It’s important for diabetes educators to negotiate a </a:t>
            </a:r>
            <a:r>
              <a:rPr lang="en-US" b="1" u="sng" dirty="0"/>
              <a:t>pro-active </a:t>
            </a:r>
            <a:r>
              <a:rPr lang="en-US" b="1" dirty="0"/>
              <a:t>plan for weight maintenance, empowerment, and relapse prevention.</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Right Arrow 3"/>
          <p:cNvSpPr/>
          <p:nvPr/>
        </p:nvSpPr>
        <p:spPr>
          <a:xfrm>
            <a:off x="363798" y="3117600"/>
            <a:ext cx="489204" cy="252000"/>
          </a:xfrm>
          <a:prstGeom prst="rightArrow">
            <a:avLst/>
          </a:prstGeom>
          <a:gradFill>
            <a:gsLst>
              <a:gs pos="0">
                <a:srgbClr val="000082"/>
              </a:gs>
              <a:gs pos="30000">
                <a:srgbClr val="66008F"/>
              </a:gs>
              <a:gs pos="64999">
                <a:srgbClr val="BA0066"/>
              </a:gs>
              <a:gs pos="89999">
                <a:srgbClr val="FF0000"/>
              </a:gs>
              <a:gs pos="100000">
                <a:srgbClr val="FF820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5" name="TextBox 4"/>
          <p:cNvSpPr txBox="1"/>
          <p:nvPr/>
        </p:nvSpPr>
        <p:spPr>
          <a:xfrm>
            <a:off x="457200" y="4345331"/>
            <a:ext cx="3964099" cy="646331"/>
          </a:xfrm>
          <a:prstGeom prst="rect">
            <a:avLst/>
          </a:prstGeom>
          <a:noFill/>
        </p:spPr>
        <p:txBody>
          <a:bodyPr wrap="none" rtlCol="0">
            <a:spAutoFit/>
          </a:bodyPr>
          <a:lstStyle/>
          <a:p>
            <a:r>
              <a:rPr lang="en-US" sz="1200" dirty="0" err="1">
                <a:latin typeface="Arial" panose="020B0604020202020204" pitchFamily="34" charset="0"/>
                <a:cs typeface="Arial" panose="020B0604020202020204" pitchFamily="34" charset="0"/>
              </a:rPr>
              <a:t>Lycet</a:t>
            </a:r>
            <a:r>
              <a:rPr lang="en-US" sz="1200" dirty="0">
                <a:latin typeface="Arial" panose="020B0604020202020204" pitchFamily="34" charset="0"/>
                <a:cs typeface="Arial" panose="020B0604020202020204" pitchFamily="34" charset="0"/>
              </a:rPr>
              <a:t> D et. al. </a:t>
            </a:r>
            <a:r>
              <a:rPr lang="en-US" sz="1200" i="1" dirty="0">
                <a:latin typeface="Arial" panose="020B0604020202020204" pitchFamily="34" charset="0"/>
                <a:cs typeface="Arial" panose="020B0604020202020204" pitchFamily="34" charset="0"/>
              </a:rPr>
              <a:t>Lancet Diabetes &amp; Endocrinology (</a:t>
            </a:r>
            <a:r>
              <a:rPr lang="en-US" sz="1200" dirty="0">
                <a:latin typeface="Arial" panose="020B0604020202020204" pitchFamily="34" charset="0"/>
                <a:cs typeface="Arial" panose="020B0604020202020204" pitchFamily="34" charset="0"/>
              </a:rPr>
              <a:t>2015)</a:t>
            </a:r>
          </a:p>
          <a:p>
            <a:r>
              <a:rPr lang="en-US" sz="1200" dirty="0">
                <a:latin typeface="Arial" panose="020B0604020202020204" pitchFamily="34" charset="0"/>
                <a:cs typeface="Arial" panose="020B0604020202020204" pitchFamily="34" charset="0"/>
              </a:rPr>
              <a:t>Aubin H-J et. al. </a:t>
            </a:r>
            <a:r>
              <a:rPr lang="en-US" sz="1200" i="1" dirty="0">
                <a:latin typeface="Arial" panose="020B0604020202020204" pitchFamily="34" charset="0"/>
                <a:cs typeface="Arial" panose="020B0604020202020204" pitchFamily="34" charset="0"/>
              </a:rPr>
              <a:t>BMJ</a:t>
            </a:r>
            <a:r>
              <a:rPr lang="en-US" sz="1200" dirty="0">
                <a:latin typeface="Arial" panose="020B0604020202020204" pitchFamily="34" charset="0"/>
                <a:cs typeface="Arial" panose="020B0604020202020204" pitchFamily="34" charset="0"/>
              </a:rPr>
              <a:t> (2012)</a:t>
            </a:r>
          </a:p>
          <a:p>
            <a:r>
              <a:rPr lang="en-US" sz="1200" dirty="0" err="1">
                <a:latin typeface="Arial" panose="020B0604020202020204" pitchFamily="34" charset="0"/>
                <a:cs typeface="Arial" panose="020B0604020202020204" pitchFamily="34" charset="0"/>
              </a:rPr>
              <a:t>Veldheer</a:t>
            </a:r>
            <a:r>
              <a:rPr lang="en-US" sz="1200" dirty="0">
                <a:latin typeface="Arial" panose="020B0604020202020204" pitchFamily="34" charset="0"/>
                <a:cs typeface="Arial" panose="020B0604020202020204" pitchFamily="34" charset="0"/>
              </a:rPr>
              <a:t> S et al. </a:t>
            </a:r>
            <a:r>
              <a:rPr lang="en-US" sz="1200" i="1" dirty="0">
                <a:latin typeface="Arial" panose="020B0604020202020204" pitchFamily="34" charset="0"/>
                <a:cs typeface="Arial" panose="020B0604020202020204" pitchFamily="34" charset="0"/>
              </a:rPr>
              <a:t>International Journal of Obesity </a:t>
            </a:r>
            <a:r>
              <a:rPr lang="en-US" sz="1200" dirty="0">
                <a:latin typeface="Arial" panose="020B0604020202020204" pitchFamily="34" charset="0"/>
                <a:cs typeface="Arial" panose="020B0604020202020204" pitchFamily="34" charset="0"/>
              </a:rPr>
              <a:t>(2015)</a:t>
            </a:r>
          </a:p>
        </p:txBody>
      </p:sp>
    </p:spTree>
    <p:extLst>
      <p:ext uri="{BB962C8B-B14F-4D97-AF65-F5344CB8AC3E}">
        <p14:creationId xmlns:p14="http://schemas.microsoft.com/office/powerpoint/2010/main" val="3357774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8263"/>
          </a:xfrm>
          <a:prstGeom prst="rect">
            <a:avLst/>
          </a:prstGeom>
          <a:solidFill>
            <a:srgbClr val="CCD8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618614" y="4637341"/>
            <a:ext cx="1159328" cy="282525"/>
          </a:xfrm>
          <a:prstGeom prst="rect">
            <a:avLst/>
          </a:prstGeom>
        </p:spPr>
      </p:pic>
      <p:sp>
        <p:nvSpPr>
          <p:cNvPr id="4101" name="Text Placeholder 7"/>
          <p:cNvSpPr txBox="1">
            <a:spLocks/>
          </p:cNvSpPr>
          <p:nvPr/>
        </p:nvSpPr>
        <p:spPr bwMode="auto">
          <a:xfrm>
            <a:off x="3417084" y="832957"/>
            <a:ext cx="5726916" cy="259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indent="0" eaLnBrk="1" hangingPunct="1">
              <a:lnSpc>
                <a:spcPts val="3300"/>
              </a:lnSpc>
              <a:buFont typeface="Arial" charset="0"/>
              <a:buNone/>
            </a:pPr>
            <a:r>
              <a:rPr lang="en-US" sz="3500" b="1" dirty="0">
                <a:solidFill>
                  <a:srgbClr val="0076C0"/>
                </a:solidFill>
                <a:latin typeface="Arial"/>
                <a:cs typeface="Arial"/>
              </a:rPr>
              <a:t>Monica DiNardo</a:t>
            </a:r>
          </a:p>
          <a:p>
            <a:pPr marL="0" indent="0" eaLnBrk="1" hangingPunct="1">
              <a:lnSpc>
                <a:spcPts val="2400"/>
              </a:lnSpc>
              <a:spcBef>
                <a:spcPts val="10"/>
              </a:spcBef>
              <a:buFont typeface="Arial" charset="0"/>
              <a:buNone/>
            </a:pPr>
            <a:r>
              <a:rPr lang="en-US" sz="2000" dirty="0">
                <a:latin typeface="Arial"/>
                <a:cs typeface="Arial"/>
              </a:rPr>
              <a:t>PhD, ANP, CDE</a:t>
            </a:r>
          </a:p>
          <a:p>
            <a:pPr marL="0" indent="0" eaLnBrk="1" hangingPunct="1">
              <a:lnSpc>
                <a:spcPts val="2400"/>
              </a:lnSpc>
              <a:spcBef>
                <a:spcPts val="10"/>
              </a:spcBef>
              <a:buFont typeface="Arial" charset="0"/>
              <a:buNone/>
            </a:pPr>
            <a:r>
              <a:rPr lang="en-US" sz="2000" dirty="0">
                <a:latin typeface="Arial"/>
                <a:cs typeface="Arial"/>
              </a:rPr>
              <a:t>Nurse Practitioner, Core Investigator</a:t>
            </a:r>
          </a:p>
          <a:p>
            <a:pPr eaLnBrk="1" hangingPunct="1">
              <a:lnSpc>
                <a:spcPts val="2400"/>
              </a:lnSpc>
              <a:spcBef>
                <a:spcPts val="10"/>
              </a:spcBef>
              <a:buFont typeface="Arial" charset="0"/>
              <a:buNone/>
            </a:pPr>
            <a:endParaRPr lang="en-US" sz="2000" dirty="0">
              <a:latin typeface="Arial"/>
              <a:cs typeface="Arial"/>
            </a:endParaRPr>
          </a:p>
          <a:p>
            <a:pPr marL="0" indent="0" eaLnBrk="1" hangingPunct="1">
              <a:lnSpc>
                <a:spcPts val="2400"/>
              </a:lnSpc>
              <a:spcBef>
                <a:spcPts val="10"/>
              </a:spcBef>
              <a:buFont typeface="Arial" charset="0"/>
              <a:buNone/>
            </a:pPr>
            <a:r>
              <a:rPr lang="en-US" sz="2000" dirty="0">
                <a:latin typeface="Arial"/>
                <a:cs typeface="Arial"/>
              </a:rPr>
              <a:t>VA Pittsburgh Healthcare System</a:t>
            </a:r>
          </a:p>
          <a:p>
            <a:pPr marL="0" indent="0" eaLnBrk="1" hangingPunct="1">
              <a:lnSpc>
                <a:spcPts val="2400"/>
              </a:lnSpc>
              <a:spcBef>
                <a:spcPts val="10"/>
              </a:spcBef>
              <a:buFont typeface="Arial" charset="0"/>
              <a:buNone/>
            </a:pPr>
            <a:r>
              <a:rPr lang="en-US" sz="2000" dirty="0">
                <a:latin typeface="Arial"/>
                <a:cs typeface="Arial"/>
              </a:rPr>
              <a:t>Division of Endocrinology</a:t>
            </a:r>
          </a:p>
          <a:p>
            <a:pPr marL="0" indent="0" eaLnBrk="1" hangingPunct="1">
              <a:lnSpc>
                <a:spcPts val="2400"/>
              </a:lnSpc>
              <a:spcBef>
                <a:spcPts val="10"/>
              </a:spcBef>
              <a:buFont typeface="Arial" charset="0"/>
              <a:buNone/>
            </a:pPr>
            <a:r>
              <a:rPr lang="en-US" sz="2000" dirty="0">
                <a:latin typeface="Arial"/>
                <a:cs typeface="Arial"/>
              </a:rPr>
              <a:t>Center for Health Equity Research and </a:t>
            </a:r>
          </a:p>
          <a:p>
            <a:pPr marL="0" indent="0" eaLnBrk="1" hangingPunct="1">
              <a:lnSpc>
                <a:spcPts val="2400"/>
              </a:lnSpc>
              <a:spcBef>
                <a:spcPts val="10"/>
              </a:spcBef>
              <a:buFont typeface="Arial" charset="0"/>
              <a:buNone/>
            </a:pPr>
            <a:r>
              <a:rPr lang="en-US" sz="2000" dirty="0">
                <a:latin typeface="Arial"/>
                <a:cs typeface="Arial"/>
              </a:rPr>
              <a:t>Promotion</a:t>
            </a:r>
          </a:p>
          <a:p>
            <a:pPr marL="0" indent="0" eaLnBrk="1" hangingPunct="1">
              <a:lnSpc>
                <a:spcPts val="2400"/>
              </a:lnSpc>
              <a:spcBef>
                <a:spcPts val="10"/>
              </a:spcBef>
              <a:buFont typeface="Arial" charset="0"/>
              <a:buNone/>
            </a:pPr>
            <a:r>
              <a:rPr lang="en-US" sz="2000" dirty="0">
                <a:latin typeface="Arial"/>
                <a:cs typeface="Arial"/>
              </a:rPr>
              <a:t>Pittsburgh, PA </a:t>
            </a:r>
          </a:p>
          <a:p>
            <a:pPr eaLnBrk="1" hangingPunct="1">
              <a:buFont typeface="Arial" charset="0"/>
              <a:buNone/>
            </a:pPr>
            <a:endParaRPr lang="en-US" sz="1800" dirty="0">
              <a:solidFill>
                <a:srgbClr val="000000"/>
              </a:solidFill>
              <a:latin typeface="Futura Std Book" charset="0"/>
            </a:endParaRPr>
          </a:p>
        </p:txBody>
      </p:sp>
      <p:pic>
        <p:nvPicPr>
          <p:cNvPr id="4099" name="Picture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91822" y="831032"/>
            <a:ext cx="1841544" cy="25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9225">
                <a:solidFill>
                  <a:srgbClr val="000000"/>
                </a:solidFill>
                <a:round/>
                <a:headEnd/>
                <a:tailEnd/>
              </a14:hiddenLine>
            </a:ext>
          </a:extLst>
        </p:spPr>
      </p:pic>
    </p:spTree>
    <p:extLst>
      <p:ext uri="{BB962C8B-B14F-4D97-AF65-F5344CB8AC3E}">
        <p14:creationId xmlns:p14="http://schemas.microsoft.com/office/powerpoint/2010/main" val="35235034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Cutting Down</a:t>
            </a:r>
          </a:p>
        </p:txBody>
      </p:sp>
      <p:sp>
        <p:nvSpPr>
          <p:cNvPr id="3" name="Content Placeholder 2"/>
          <p:cNvSpPr>
            <a:spLocks noGrp="1"/>
          </p:cNvSpPr>
          <p:nvPr>
            <p:ph idx="1"/>
          </p:nvPr>
        </p:nvSpPr>
        <p:spPr/>
        <p:txBody>
          <a:bodyPr>
            <a:normAutofit/>
          </a:bodyPr>
          <a:lstStyle/>
          <a:p>
            <a:pPr marL="0" indent="0">
              <a:buNone/>
            </a:pPr>
            <a:r>
              <a:rPr lang="en-US" b="1" dirty="0" smtClean="0"/>
              <a:t>What about people </a:t>
            </a:r>
            <a:r>
              <a:rPr lang="en-US" b="1" dirty="0"/>
              <a:t>who cut down but don’t stop smoking?</a:t>
            </a:r>
          </a:p>
          <a:p>
            <a:pPr lvl="1"/>
            <a:r>
              <a:rPr lang="en-US" dirty="0"/>
              <a:t>There is no definitive evidence that reducing cigarette consumption without quitting improves health, but it may make it eventually easier to quit</a:t>
            </a:r>
          </a:p>
          <a:p>
            <a:endParaRPr lang="en-US" dirty="0"/>
          </a:p>
        </p:txBody>
      </p:sp>
    </p:spTree>
    <p:extLst>
      <p:ext uri="{BB962C8B-B14F-4D97-AF65-F5344CB8AC3E}">
        <p14:creationId xmlns:p14="http://schemas.microsoft.com/office/powerpoint/2010/main" val="3525561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Smoking Prevention</a:t>
            </a:r>
            <a:endParaRPr lang="en-US" dirty="0"/>
          </a:p>
        </p:txBody>
      </p:sp>
      <p:sp>
        <p:nvSpPr>
          <p:cNvPr id="3" name="Content Placeholder 2"/>
          <p:cNvSpPr>
            <a:spLocks noGrp="1"/>
          </p:cNvSpPr>
          <p:nvPr>
            <p:ph idx="1"/>
          </p:nvPr>
        </p:nvSpPr>
        <p:spPr/>
        <p:txBody>
          <a:bodyPr/>
          <a:lstStyle/>
          <a:p>
            <a:r>
              <a:rPr lang="en-US" dirty="0" smtClean="0"/>
              <a:t>Smoking 16 to 25 cigarettes a day, increases the risk of developing T2D by 300%.</a:t>
            </a:r>
          </a:p>
          <a:p>
            <a:r>
              <a:rPr lang="en-US" dirty="0" smtClean="0"/>
              <a:t>The more you smoke, the greater the risk!</a:t>
            </a:r>
            <a:endParaRPr lang="en-US" dirty="0"/>
          </a:p>
        </p:txBody>
      </p:sp>
    </p:spTree>
    <p:extLst>
      <p:ext uri="{BB962C8B-B14F-4D97-AF65-F5344CB8AC3E}">
        <p14:creationId xmlns:p14="http://schemas.microsoft.com/office/powerpoint/2010/main" val="8791970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p:txBody>
          <a:bodyPr/>
          <a:lstStyle/>
          <a:p>
            <a:pPr marL="0" indent="0">
              <a:buNone/>
            </a:pPr>
            <a:r>
              <a:rPr lang="en-US" dirty="0"/>
              <a:t>Ongoing smoking assessment and cessation counseling is an essential element of risk reduction for persons with diabetes and pre-diabetes.</a:t>
            </a:r>
          </a:p>
          <a:p>
            <a:endParaRPr lang="en-US" dirty="0"/>
          </a:p>
        </p:txBody>
      </p:sp>
    </p:spTree>
    <p:extLst>
      <p:ext uri="{BB962C8B-B14F-4D97-AF65-F5344CB8AC3E}">
        <p14:creationId xmlns:p14="http://schemas.microsoft.com/office/powerpoint/2010/main" val="1390401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Payoff </a:t>
            </a:r>
          </a:p>
        </p:txBody>
      </p:sp>
      <p:sp>
        <p:nvSpPr>
          <p:cNvPr id="3" name="Content Placeholder 2"/>
          <p:cNvSpPr>
            <a:spLocks noGrp="1"/>
          </p:cNvSpPr>
          <p:nvPr>
            <p:ph idx="1"/>
          </p:nvPr>
        </p:nvSpPr>
        <p:spPr>
          <a:xfrm>
            <a:off x="2569179" y="1318509"/>
            <a:ext cx="8229600" cy="3288319"/>
          </a:xfrm>
        </p:spPr>
        <p:txBody>
          <a:bodyPr>
            <a:normAutofit fontScale="92500" lnSpcReduction="20000"/>
          </a:bodyPr>
          <a:lstStyle/>
          <a:p>
            <a:pPr marL="0" indent="0">
              <a:buNone/>
            </a:pPr>
            <a:r>
              <a:rPr lang="en-US" dirty="0"/>
              <a:t>You may have:</a:t>
            </a:r>
          </a:p>
          <a:p>
            <a:r>
              <a:rPr lang="en-US" dirty="0"/>
              <a:t>A longer life </a:t>
            </a:r>
          </a:p>
          <a:p>
            <a:r>
              <a:rPr lang="en-US" dirty="0"/>
              <a:t>A better life</a:t>
            </a:r>
          </a:p>
          <a:p>
            <a:r>
              <a:rPr lang="en-US" dirty="0"/>
              <a:t>A better sex life</a:t>
            </a:r>
          </a:p>
          <a:p>
            <a:r>
              <a:rPr lang="en-US" dirty="0"/>
              <a:t>More energy </a:t>
            </a:r>
          </a:p>
          <a:p>
            <a:r>
              <a:rPr lang="en-US" dirty="0"/>
              <a:t>Better </a:t>
            </a:r>
            <a:r>
              <a:rPr lang="en-US" dirty="0" smtClean="0"/>
              <a:t>A1C</a:t>
            </a:r>
            <a:endParaRPr lang="en-US" dirty="0"/>
          </a:p>
          <a:p>
            <a:pPr marL="0" indent="0">
              <a:buNone/>
            </a:pPr>
            <a:r>
              <a:rPr lang="en-US" dirty="0"/>
              <a:t>   with less medication</a:t>
            </a:r>
          </a:p>
        </p:txBody>
      </p:sp>
      <p:pic>
        <p:nvPicPr>
          <p:cNvPr id="3074" name="Picture 2" descr="C:\Users\VHAPTHDinarM1\AppData\Local\Microsoft\Windows\Temporary Internet Files\Content.IE5\7Y3ASNKB\happy_man_silhouett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526" y="0"/>
            <a:ext cx="2698548" cy="51482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HAPTHDinarM1\AppData\Local\Microsoft\Windows\Temporary Internet Files\Content.IE5\X21U0KWW\money[1].jpg">
            <a:extLst>
              <a:ext uri="{FF2B5EF4-FFF2-40B4-BE49-F238E27FC236}">
                <a16:creationId xmlns:a16="http://schemas.microsoft.com/office/drawing/2014/main" id="{F2F43B74-8F2B-44E3-88ED-9129C7D3E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59" y="2153166"/>
            <a:ext cx="2039688" cy="161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3513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58A9F-182B-416F-BA1C-02048B182D7B}"/>
              </a:ext>
            </a:extLst>
          </p:cNvPr>
          <p:cNvSpPr>
            <a:spLocks noGrp="1"/>
          </p:cNvSpPr>
          <p:nvPr>
            <p:ph type="title"/>
          </p:nvPr>
        </p:nvSpPr>
        <p:spPr>
          <a:xfrm>
            <a:off x="457200" y="579083"/>
            <a:ext cx="8229600" cy="485129"/>
          </a:xfrm>
        </p:spPr>
        <p:txBody>
          <a:bodyPr/>
          <a:lstStyle/>
          <a:p>
            <a:r>
              <a:rPr lang="en-US" dirty="0">
                <a:latin typeface="Lucida Handwriting" panose="03010101010101010101" pitchFamily="66" charset="0"/>
              </a:rPr>
              <a:t>Thank you!                     </a:t>
            </a:r>
            <a:r>
              <a:rPr lang="en-US" sz="2400" dirty="0">
                <a:solidFill>
                  <a:srgbClr val="FF0000"/>
                </a:solidFill>
                <a:latin typeface="Lucida Handwriting" panose="03010101010101010101" pitchFamily="66" charset="0"/>
              </a:rPr>
              <a:t>Choose 													          health !</a:t>
            </a:r>
          </a:p>
        </p:txBody>
      </p:sp>
      <p:pic>
        <p:nvPicPr>
          <p:cNvPr id="5" name="Content Placeholder 4">
            <a:extLst>
              <a:ext uri="{FF2B5EF4-FFF2-40B4-BE49-F238E27FC236}">
                <a16:creationId xmlns:a16="http://schemas.microsoft.com/office/drawing/2014/main" id="{CB78BFCD-DD7C-446B-8D71-B15AD0206072}"/>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1917032" y="1373690"/>
            <a:ext cx="4916905" cy="2915820"/>
          </a:xfrm>
        </p:spPr>
      </p:pic>
      <p:sp>
        <p:nvSpPr>
          <p:cNvPr id="6" name="TextBox 5">
            <a:extLst>
              <a:ext uri="{FF2B5EF4-FFF2-40B4-BE49-F238E27FC236}">
                <a16:creationId xmlns:a16="http://schemas.microsoft.com/office/drawing/2014/main" id="{E01CA63F-7A5A-4CEA-9301-CD8151A05143}"/>
              </a:ext>
            </a:extLst>
          </p:cNvPr>
          <p:cNvSpPr txBox="1"/>
          <p:nvPr/>
        </p:nvSpPr>
        <p:spPr>
          <a:xfrm>
            <a:off x="2637195" y="4598988"/>
            <a:ext cx="3869609" cy="230832"/>
          </a:xfrm>
          <a:prstGeom prst="rect">
            <a:avLst/>
          </a:prstGeom>
          <a:noFill/>
        </p:spPr>
        <p:txBody>
          <a:bodyPr wrap="square" rtlCol="0">
            <a:spAutoFit/>
          </a:bodyPr>
          <a:lstStyle/>
          <a:p>
            <a:r>
              <a:rPr lang="en-US" sz="900">
                <a:hlinkClick r:id="rId3" tooltip="https://poetanthology.wikispaces.com/Nikki+Giovanni"/>
              </a:rPr>
              <a:t>This Photo</a:t>
            </a:r>
            <a:r>
              <a:rPr lang="en-US" sz="900"/>
              <a:t> by Unknown Author is licensed under </a:t>
            </a:r>
            <a:r>
              <a:rPr lang="en-US" sz="900">
                <a:hlinkClick r:id="rId4" tooltip="https://creativecommons.org/licenses/by-sa/3.0/"/>
              </a:rPr>
              <a:t>CC BY-SA</a:t>
            </a:r>
            <a:endParaRPr lang="en-US" sz="900"/>
          </a:p>
        </p:txBody>
      </p:sp>
      <p:sp>
        <p:nvSpPr>
          <p:cNvPr id="7" name="TextBox 6">
            <a:extLst>
              <a:ext uri="{FF2B5EF4-FFF2-40B4-BE49-F238E27FC236}">
                <a16:creationId xmlns:a16="http://schemas.microsoft.com/office/drawing/2014/main" id="{5A79DDF9-3A26-4856-A35C-AE90620995A5}"/>
              </a:ext>
            </a:extLst>
          </p:cNvPr>
          <p:cNvSpPr txBox="1"/>
          <p:nvPr/>
        </p:nvSpPr>
        <p:spPr>
          <a:xfrm>
            <a:off x="1520150" y="6042039"/>
            <a:ext cx="6986016" cy="230832"/>
          </a:xfrm>
          <a:prstGeom prst="rect">
            <a:avLst/>
          </a:prstGeom>
          <a:noFill/>
        </p:spPr>
        <p:txBody>
          <a:bodyPr wrap="square" rtlCol="0">
            <a:spAutoFit/>
          </a:bodyPr>
          <a:lstStyle/>
          <a:p>
            <a:r>
              <a:rPr lang="en-US" sz="900">
                <a:hlinkClick r:id="rId5" tooltip="http://minorkeystone3205.wikidot.com/"/>
              </a:rPr>
              <a:t>This Photo</a:t>
            </a:r>
            <a:r>
              <a:rPr lang="en-US" sz="900"/>
              <a:t> by Unknown Author is licensed under </a:t>
            </a:r>
            <a:r>
              <a:rPr lang="en-US" sz="900">
                <a:hlinkClick r:id="rId4" tooltip="https://creativecommons.org/licenses/by-sa/3.0/"/>
              </a:rPr>
              <a:t>CC BY-SA</a:t>
            </a:r>
            <a:endParaRPr lang="en-US" sz="900"/>
          </a:p>
        </p:txBody>
      </p:sp>
      <p:pic>
        <p:nvPicPr>
          <p:cNvPr id="18" name="Picture 17">
            <a:extLst>
              <a:ext uri="{FF2B5EF4-FFF2-40B4-BE49-F238E27FC236}">
                <a16:creationId xmlns:a16="http://schemas.microsoft.com/office/drawing/2014/main" id="{4B5C0F13-1D22-41D5-9389-A426839993E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8149389" y="441158"/>
            <a:ext cx="698388" cy="746840"/>
          </a:xfrm>
          <a:prstGeom prst="rect">
            <a:avLst/>
          </a:prstGeom>
        </p:spPr>
      </p:pic>
      <p:sp>
        <p:nvSpPr>
          <p:cNvPr id="19" name="TextBox 18">
            <a:extLst>
              <a:ext uri="{FF2B5EF4-FFF2-40B4-BE49-F238E27FC236}">
                <a16:creationId xmlns:a16="http://schemas.microsoft.com/office/drawing/2014/main" id="{89E6CC4B-1FC8-40E0-B0B1-B13BB07A5C62}"/>
              </a:ext>
            </a:extLst>
          </p:cNvPr>
          <p:cNvSpPr txBox="1"/>
          <p:nvPr/>
        </p:nvSpPr>
        <p:spPr>
          <a:xfrm>
            <a:off x="2422700" y="5148263"/>
            <a:ext cx="4298599" cy="230832"/>
          </a:xfrm>
          <a:prstGeom prst="rect">
            <a:avLst/>
          </a:prstGeom>
          <a:noFill/>
        </p:spPr>
        <p:txBody>
          <a:bodyPr wrap="square" rtlCol="0">
            <a:spAutoFit/>
          </a:bodyPr>
          <a:lstStyle/>
          <a:p>
            <a:r>
              <a:rPr lang="en-US" sz="900">
                <a:hlinkClick r:id="rId7" tooltip="https://commons.wikimedia.org/wiki/File:Three_apples.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091284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210614"/>
            <a:ext cx="8229600" cy="858044"/>
          </a:xfrm>
        </p:spPr>
        <p:txBody>
          <a:bodyPr>
            <a:normAutofit/>
          </a:bodyPr>
          <a:lstStyle/>
          <a:p>
            <a:pPr algn="l" eaLnBrk="1" hangingPunct="1"/>
            <a:r>
              <a:rPr lang="en-US" sz="3600" b="1" dirty="0">
                <a:solidFill>
                  <a:srgbClr val="0076C0"/>
                </a:solidFill>
                <a:latin typeface="Arial"/>
                <a:ea typeface="ヒラギノ角ゴ Pro W3" charset="0"/>
                <a:cs typeface="Arial"/>
              </a:rPr>
              <a:t>Disclosure to Participants</a:t>
            </a:r>
          </a:p>
        </p:txBody>
      </p:sp>
      <p:sp>
        <p:nvSpPr>
          <p:cNvPr id="6147" name="Content Placeholder 4"/>
          <p:cNvSpPr>
            <a:spLocks noGrp="1"/>
          </p:cNvSpPr>
          <p:nvPr>
            <p:ph idx="1"/>
          </p:nvPr>
        </p:nvSpPr>
        <p:spPr>
          <a:xfrm>
            <a:off x="0" y="1068658"/>
            <a:ext cx="9144000" cy="3840480"/>
          </a:xfrm>
        </p:spPr>
        <p:txBody>
          <a:bodyPr>
            <a:normAutofit/>
          </a:bodyPr>
          <a:lstStyle/>
          <a:p>
            <a:r>
              <a:rPr lang="en-US" sz="1600" dirty="0">
                <a:latin typeface="Arial" charset="0"/>
                <a:ea typeface="ヒラギノ角ゴ Pro W3" charset="0"/>
                <a:cs typeface="ヒラギノ角ゴ Pro W3" charset="0"/>
              </a:rPr>
              <a:t>Notice of Requirements For Successful Completion</a:t>
            </a:r>
          </a:p>
          <a:p>
            <a:pPr lvl="1"/>
            <a:r>
              <a:rPr lang="en-US" sz="1400" dirty="0">
                <a:latin typeface="Arial" charset="0"/>
                <a:ea typeface="ヒラギノ角ゴ Pro W3" charset="0"/>
              </a:rPr>
              <a:t>Please refer to learning goals and objectives</a:t>
            </a:r>
          </a:p>
          <a:p>
            <a:pPr lvl="1"/>
            <a:r>
              <a:rPr lang="en-US" sz="1400" dirty="0">
                <a:latin typeface="Arial" charset="0"/>
                <a:ea typeface="ヒラギノ角ゴ Pro W3" charset="0"/>
              </a:rPr>
              <a:t>Learners must attend the full activity and complete the evaluation in order to claim continuing education credit/hours</a:t>
            </a:r>
          </a:p>
          <a:p>
            <a:pPr>
              <a:spcBef>
                <a:spcPts val="600"/>
              </a:spcBef>
            </a:pPr>
            <a:r>
              <a:rPr lang="en-US" sz="1600" dirty="0">
                <a:latin typeface="Arial" charset="0"/>
                <a:ea typeface="ヒラギノ角ゴ Pro W3" charset="0"/>
                <a:cs typeface="ヒラギノ角ゴ Pro W3" charset="0"/>
              </a:rPr>
              <a:t>Conflict of Interest (COI) and Financial Relationship Disclosures:</a:t>
            </a:r>
          </a:p>
          <a:p>
            <a:pPr lvl="1"/>
            <a:r>
              <a:rPr lang="en-US" sz="1200" dirty="0">
                <a:latin typeface="Arial" charset="0"/>
                <a:ea typeface="ヒラギノ角ゴ Pro W3" charset="0"/>
              </a:rPr>
              <a:t>Presenter: Eileen Chasens, PhD, RN, FAAN: No COI/Financial Relationship to disclose</a:t>
            </a:r>
          </a:p>
          <a:p>
            <a:pPr lvl="1"/>
            <a:r>
              <a:rPr lang="en-US" sz="1200" dirty="0">
                <a:latin typeface="Arial" charset="0"/>
                <a:ea typeface="ヒラギノ角ゴ Pro W3" charset="0"/>
              </a:rPr>
              <a:t>Presenter: Monica DiNardo PhD, ANP, CDE: No COI/Financial Relationship to disclose </a:t>
            </a:r>
          </a:p>
          <a:p>
            <a:pPr>
              <a:spcBef>
                <a:spcPts val="600"/>
              </a:spcBef>
            </a:pPr>
            <a:r>
              <a:rPr lang="en-US" sz="1600" dirty="0">
                <a:latin typeface="Arial" charset="0"/>
                <a:ea typeface="ヒラギノ角ゴ Pro W3" charset="0"/>
                <a:cs typeface="ヒラギノ角ゴ Pro W3" charset="0"/>
              </a:rPr>
              <a:t>Non-Endorsement of Products:</a:t>
            </a:r>
          </a:p>
          <a:p>
            <a:pPr lvl="1"/>
            <a:r>
              <a:rPr lang="en-US" sz="1200" dirty="0">
                <a:latin typeface="Arial" charset="0"/>
                <a:ea typeface="ヒラギノ角ゴ Pro W3" charset="0"/>
              </a:rPr>
              <a:t>Accredited status does not imply endorsement by AADE, ANCC, ACPE or CDR of any commercial products displayed in conjunction with this educational activity</a:t>
            </a:r>
          </a:p>
          <a:p>
            <a:pPr>
              <a:spcBef>
                <a:spcPts val="600"/>
              </a:spcBef>
            </a:pPr>
            <a:r>
              <a:rPr lang="en-US" sz="1600" dirty="0">
                <a:latin typeface="Arial" charset="0"/>
                <a:ea typeface="ヒラギノ角ゴ Pro W3" charset="0"/>
                <a:cs typeface="ヒラギノ角ゴ Pro W3" charset="0"/>
              </a:rPr>
              <a:t>Off-Label Use:</a:t>
            </a:r>
          </a:p>
          <a:p>
            <a:pPr lvl="1"/>
            <a:r>
              <a:rPr lang="en-US" sz="1200" dirty="0">
                <a:latin typeface="Arial" charset="0"/>
                <a:ea typeface="ヒラギノ角ゴ Pro W3" charset="0"/>
              </a:rPr>
              <a:t>Participants will be notified by speakers to any product used for a purpose other than for which it was approved by the Food and Drug Administration.</a:t>
            </a:r>
          </a:p>
        </p:txBody>
      </p:sp>
    </p:spTree>
    <p:extLst>
      <p:ext uri="{BB962C8B-B14F-4D97-AF65-F5344CB8AC3E}">
        <p14:creationId xmlns:p14="http://schemas.microsoft.com/office/powerpoint/2010/main" val="178606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pPr algn="l" eaLnBrk="1" hangingPunct="1"/>
            <a:r>
              <a:rPr lang="en-US" sz="3600" b="1" dirty="0">
                <a:solidFill>
                  <a:srgbClr val="0076C0"/>
                </a:solidFill>
                <a:latin typeface="Arial"/>
                <a:ea typeface="ヒラギノ角ゴ Pro W3" charset="0"/>
                <a:cs typeface="Arial"/>
              </a:rPr>
              <a:t>Objectives</a:t>
            </a:r>
          </a:p>
        </p:txBody>
      </p:sp>
      <p:sp>
        <p:nvSpPr>
          <p:cNvPr id="6147" name="Content Placeholder 4"/>
          <p:cNvSpPr>
            <a:spLocks noGrp="1"/>
          </p:cNvSpPr>
          <p:nvPr>
            <p:ph idx="1"/>
          </p:nvPr>
        </p:nvSpPr>
        <p:spPr>
          <a:xfrm>
            <a:off x="457200" y="1372870"/>
            <a:ext cx="8229600" cy="3108025"/>
          </a:xfrm>
        </p:spPr>
        <p:txBody>
          <a:bodyPr/>
          <a:lstStyle/>
          <a:p>
            <a:pPr marL="514350" indent="-514350" eaLnBrk="1" hangingPunct="1">
              <a:buFont typeface="+mj-lt"/>
              <a:buAutoNum type="arabicPeriod"/>
            </a:pPr>
            <a:r>
              <a:rPr lang="en-US" sz="3100" dirty="0">
                <a:solidFill>
                  <a:srgbClr val="000000"/>
                </a:solidFill>
                <a:latin typeface="Arial" charset="0"/>
                <a:ea typeface="ヒラギノ角ゴ Pro W3" charset="0"/>
                <a:cs typeface="ヒラギノ角ゴ Pro W3" charset="0"/>
              </a:rPr>
              <a:t>Describe study that examined smoking and glucose control in persons with type 2 diabetes</a:t>
            </a:r>
          </a:p>
          <a:p>
            <a:pPr marL="514350" indent="-514350" eaLnBrk="1" hangingPunct="1">
              <a:buFont typeface="+mj-lt"/>
              <a:buAutoNum type="arabicPeriod"/>
            </a:pPr>
            <a:r>
              <a:rPr lang="en-US" dirty="0">
                <a:solidFill>
                  <a:srgbClr val="000000"/>
                </a:solidFill>
                <a:latin typeface="Arial" charset="0"/>
                <a:ea typeface="ヒラギノ角ゴ Pro W3" charset="0"/>
                <a:cs typeface="ヒラギノ角ゴ Pro W3" charset="0"/>
              </a:rPr>
              <a:t>Describe implications of findings for the diabetes educator</a:t>
            </a:r>
            <a:endParaRPr lang="en-US" sz="3100" dirty="0">
              <a:solidFill>
                <a:srgbClr val="000000"/>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926240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333947"/>
            <a:ext cx="8229600" cy="858044"/>
          </a:xfrm>
        </p:spPr>
        <p:txBody>
          <a:bodyPr>
            <a:normAutofit fontScale="90000"/>
          </a:bodyPr>
          <a:lstStyle/>
          <a:p>
            <a:pPr algn="l" eaLnBrk="1" hangingPunct="1"/>
            <a:r>
              <a:rPr lang="en-US" sz="3600" b="1">
                <a:solidFill>
                  <a:srgbClr val="0076C0"/>
                </a:solidFill>
                <a:latin typeface="Arial"/>
                <a:ea typeface="ヒラギノ角ゴ Pro W3" charset="0"/>
                <a:cs typeface="Arial"/>
              </a:rPr>
              <a:t>Significance of Smoking </a:t>
            </a:r>
            <a:r>
              <a:rPr lang="en-US" sz="3600" b="1" dirty="0">
                <a:solidFill>
                  <a:srgbClr val="0076C0"/>
                </a:solidFill>
                <a:latin typeface="Arial"/>
                <a:ea typeface="ヒラギノ角ゴ Pro W3" charset="0"/>
                <a:cs typeface="Arial"/>
              </a:rPr>
              <a:t>in Persons with Type 2 Diabetes</a:t>
            </a:r>
          </a:p>
        </p:txBody>
      </p:sp>
      <p:sp>
        <p:nvSpPr>
          <p:cNvPr id="6147" name="Content Placeholder 4"/>
          <p:cNvSpPr>
            <a:spLocks noGrp="1"/>
          </p:cNvSpPr>
          <p:nvPr>
            <p:ph idx="1"/>
          </p:nvPr>
        </p:nvSpPr>
        <p:spPr>
          <a:xfrm>
            <a:off x="457200" y="1372870"/>
            <a:ext cx="8229600" cy="3108025"/>
          </a:xfrm>
        </p:spPr>
        <p:txBody>
          <a:bodyPr>
            <a:normAutofit fontScale="92500"/>
          </a:bodyPr>
          <a:lstStyle/>
          <a:p>
            <a:pPr>
              <a:buFont typeface="Wingdings" charset="2"/>
              <a:buChar char="v"/>
            </a:pPr>
            <a:r>
              <a:rPr lang="en-US" dirty="0"/>
              <a:t>In 1964 the Surgeon General released a report on the negative effects of Smoking and Health</a:t>
            </a:r>
          </a:p>
          <a:p>
            <a:pPr>
              <a:buFont typeface="Wingdings" charset="2"/>
              <a:buChar char="v"/>
            </a:pPr>
            <a:r>
              <a:rPr lang="en-US" dirty="0"/>
              <a:t>In 2016, 15.5% of U.S. adults overall smoke</a:t>
            </a:r>
          </a:p>
          <a:p>
            <a:pPr>
              <a:buFont typeface="Wingdings" charset="2"/>
              <a:buChar char="v"/>
            </a:pPr>
            <a:r>
              <a:rPr lang="en-US" dirty="0"/>
              <a:t>Smoking is a known risk factor for development of T2D and for diabetes cardiovascular complications</a:t>
            </a:r>
          </a:p>
          <a:p>
            <a:endParaRPr lang="en-US" sz="3100" dirty="0">
              <a:solidFill>
                <a:srgbClr val="000000"/>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788492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pPr algn="l" eaLnBrk="1" hangingPunct="1"/>
            <a:r>
              <a:rPr lang="en-US" sz="3600" b="1" dirty="0">
                <a:solidFill>
                  <a:srgbClr val="0076C0"/>
                </a:solidFill>
                <a:latin typeface="Arial"/>
                <a:ea typeface="ヒラギノ角ゴ Pro W3" charset="0"/>
                <a:cs typeface="Arial"/>
              </a:rPr>
              <a:t>Problem</a:t>
            </a:r>
          </a:p>
        </p:txBody>
      </p:sp>
      <p:sp>
        <p:nvSpPr>
          <p:cNvPr id="6147" name="Content Placeholder 4"/>
          <p:cNvSpPr>
            <a:spLocks noGrp="1"/>
          </p:cNvSpPr>
          <p:nvPr>
            <p:ph idx="1"/>
          </p:nvPr>
        </p:nvSpPr>
        <p:spPr>
          <a:xfrm>
            <a:off x="457200" y="1372870"/>
            <a:ext cx="8229600" cy="3108025"/>
          </a:xfrm>
        </p:spPr>
        <p:txBody>
          <a:bodyPr/>
          <a:lstStyle/>
          <a:p>
            <a:r>
              <a:rPr lang="en-US" dirty="0"/>
              <a:t>While vascular risks of smoking have been well documented in persons with extant T2D, less is known about the impact of smoking on glycemic control in this population.</a:t>
            </a:r>
            <a:endParaRPr lang="en-US" sz="2700" dirty="0">
              <a:solidFill>
                <a:srgbClr val="000000"/>
              </a:solidFill>
              <a:latin typeface="Arial" charset="0"/>
              <a:ea typeface="ヒラギノ角ゴ Pro W3" charset="0"/>
            </a:endParaRPr>
          </a:p>
        </p:txBody>
      </p:sp>
    </p:spTree>
    <p:extLst>
      <p:ext uri="{BB962C8B-B14F-4D97-AF65-F5344CB8AC3E}">
        <p14:creationId xmlns:p14="http://schemas.microsoft.com/office/powerpoint/2010/main" val="771409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pPr algn="l" eaLnBrk="1" hangingPunct="1"/>
            <a:r>
              <a:rPr lang="en-US" sz="3600" b="1" dirty="0">
                <a:solidFill>
                  <a:srgbClr val="0076C0"/>
                </a:solidFill>
                <a:latin typeface="Arial"/>
                <a:ea typeface="ヒラギノ角ゴ Pro W3" charset="0"/>
                <a:cs typeface="Arial"/>
              </a:rPr>
              <a:t>Purpose </a:t>
            </a:r>
          </a:p>
        </p:txBody>
      </p:sp>
      <p:sp>
        <p:nvSpPr>
          <p:cNvPr id="6147" name="Content Placeholder 4"/>
          <p:cNvSpPr>
            <a:spLocks noGrp="1"/>
          </p:cNvSpPr>
          <p:nvPr>
            <p:ph idx="1"/>
          </p:nvPr>
        </p:nvSpPr>
        <p:spPr>
          <a:xfrm>
            <a:off x="457200" y="1372870"/>
            <a:ext cx="8229600" cy="3108025"/>
          </a:xfrm>
        </p:spPr>
        <p:txBody>
          <a:bodyPr/>
          <a:lstStyle/>
          <a:p>
            <a:r>
              <a:rPr lang="en-US" dirty="0"/>
              <a:t>The purpose of this study was to determine potential predictors (including smoking status) associated with elevated A1C in a sample of adults with type 2 diabetes (T2D).</a:t>
            </a:r>
          </a:p>
        </p:txBody>
      </p:sp>
    </p:spTree>
    <p:extLst>
      <p:ext uri="{BB962C8B-B14F-4D97-AF65-F5344CB8AC3E}">
        <p14:creationId xmlns:p14="http://schemas.microsoft.com/office/powerpoint/2010/main" val="1031195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1842</TotalTime>
  <Words>2333</Words>
  <Application>Microsoft Office PowerPoint</Application>
  <PresentationFormat>Custom</PresentationFormat>
  <Paragraphs>357</Paragraphs>
  <Slides>44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Calibri</vt:lpstr>
      <vt:lpstr>Futura Std Book</vt:lpstr>
      <vt:lpstr>Lucida Handwriting</vt:lpstr>
      <vt:lpstr>Wingdings</vt:lpstr>
      <vt:lpstr>ヒラギノ角ゴ Pro W3</vt:lpstr>
      <vt:lpstr>Office Theme</vt:lpstr>
      <vt:lpstr>Custom Design</vt:lpstr>
      <vt:lpstr>PowerPoint Presentation</vt:lpstr>
      <vt:lpstr>Smoking: An Independent Predictor of Elevated A1C in Persons with Type 2 Diabetes </vt:lpstr>
      <vt:lpstr>PowerPoint Presentation</vt:lpstr>
      <vt:lpstr>PowerPoint Presentation</vt:lpstr>
      <vt:lpstr>Disclosure to Participants</vt:lpstr>
      <vt:lpstr>Objectives</vt:lpstr>
      <vt:lpstr>Significance of Smoking in Persons with Type 2 Diabetes</vt:lpstr>
      <vt:lpstr>Problem</vt:lpstr>
      <vt:lpstr>Purpose </vt:lpstr>
      <vt:lpstr>Design</vt:lpstr>
      <vt:lpstr>Eligibility for Baseline Assessment</vt:lpstr>
      <vt:lpstr>Baseline Assessment</vt:lpstr>
      <vt:lpstr>Baseline Assessment</vt:lpstr>
      <vt:lpstr>Statistical Analysis </vt:lpstr>
      <vt:lpstr>PowerPoint Presentation</vt:lpstr>
      <vt:lpstr>Sample Characteristics (N=256)</vt:lpstr>
      <vt:lpstr>Comparison of Never-Smokers &amp; Former Smokers</vt:lpstr>
      <vt:lpstr>Comparison by Smoking Status</vt:lpstr>
      <vt:lpstr>Binary Regression to Predict A1C&gt; 8%</vt:lpstr>
      <vt:lpstr>Conclusions</vt:lpstr>
      <vt:lpstr>Before we go on, any questions?</vt:lpstr>
      <vt:lpstr>Implications for Diabetes Educators</vt:lpstr>
      <vt:lpstr>Case </vt:lpstr>
      <vt:lpstr>PowerPoint Presentation</vt:lpstr>
      <vt:lpstr>What we need to know</vt:lpstr>
      <vt:lpstr>Why is smoking cessation important for us and our patients?  </vt:lpstr>
      <vt:lpstr>Risk factor control of tobacco</vt:lpstr>
      <vt:lpstr>Health Disparities of Smokers</vt:lpstr>
      <vt:lpstr>Special considerations</vt:lpstr>
      <vt:lpstr>Smoking: the ABC’s of Risk Reduction </vt:lpstr>
      <vt:lpstr>Mechanisms: It’s the Nicotine!</vt:lpstr>
      <vt:lpstr>Smoking cessation, what works? </vt:lpstr>
      <vt:lpstr>NRT Conundrum</vt:lpstr>
      <vt:lpstr> What about e-cigarettes?</vt:lpstr>
      <vt:lpstr>“Juuling”</vt:lpstr>
      <vt:lpstr>Other Smoking Cessation Therapies</vt:lpstr>
      <vt:lpstr>The Ottawa Model for Smoking Cessation (OMSC) </vt:lpstr>
      <vt:lpstr>Mindfulness Training for Smokers (MTS)</vt:lpstr>
      <vt:lpstr>What to expect after quitting? </vt:lpstr>
      <vt:lpstr>Cutting Down</vt:lpstr>
      <vt:lpstr>Smoking Prevention</vt:lpstr>
      <vt:lpstr>Bottom line</vt:lpstr>
      <vt:lpstr>The Payoff </vt:lpstr>
      <vt:lpstr>Thank you!                     Choose                        health !</vt:lpstr>
    </vt:vector>
  </TitlesOfParts>
  <Company>eyespy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Tokarz</dc:creator>
  <cp:lastModifiedBy>Windows User</cp:lastModifiedBy>
  <cp:revision>186</cp:revision>
  <cp:lastPrinted>2018-04-25T16:36:13Z</cp:lastPrinted>
  <dcterms:created xsi:type="dcterms:W3CDTF">2016-11-28T23:17:59Z</dcterms:created>
  <dcterms:modified xsi:type="dcterms:W3CDTF">2018-08-19T20:22:43Z</dcterms:modified>
</cp:coreProperties>
</file>