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sldIdLst>
    <p:sldId id="256" r:id="rId3"/>
    <p:sldId id="263" r:id="rId4"/>
    <p:sldId id="257" r:id="rId5"/>
    <p:sldId id="262" r:id="rId6"/>
    <p:sldId id="261" r:id="rId7"/>
    <p:sldId id="264" r:id="rId8"/>
    <p:sldId id="265" r:id="rId9"/>
    <p:sldId id="271" r:id="rId10"/>
    <p:sldId id="266" r:id="rId11"/>
    <p:sldId id="267" r:id="rId12"/>
    <p:sldId id="268" r:id="rId13"/>
    <p:sldId id="269" r:id="rId14"/>
    <p:sldId id="270" r:id="rId15"/>
    <p:sldId id="272" r:id="rId16"/>
    <p:sldId id="301" r:id="rId17"/>
    <p:sldId id="273" r:id="rId18"/>
    <p:sldId id="303" r:id="rId19"/>
    <p:sldId id="304" r:id="rId20"/>
    <p:sldId id="274" r:id="rId21"/>
    <p:sldId id="305" r:id="rId22"/>
    <p:sldId id="275" r:id="rId23"/>
    <p:sldId id="276" r:id="rId24"/>
    <p:sldId id="277" r:id="rId25"/>
    <p:sldId id="278" r:id="rId26"/>
    <p:sldId id="279" r:id="rId27"/>
    <p:sldId id="280" r:id="rId28"/>
    <p:sldId id="281" r:id="rId29"/>
    <p:sldId id="282" r:id="rId30"/>
    <p:sldId id="306" r:id="rId31"/>
    <p:sldId id="307" r:id="rId32"/>
    <p:sldId id="308"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302" r:id="rId46"/>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99"/>
    <a:srgbClr val="ED1470"/>
    <a:srgbClr val="CCD825"/>
    <a:srgbClr val="0076C0"/>
    <a:srgbClr val="005798"/>
    <a:srgbClr val="233C7F"/>
    <a:srgbClr val="223570"/>
    <a:srgbClr val="182A6A"/>
    <a:srgbClr val="233C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74585" autoAdjust="0"/>
  </p:normalViewPr>
  <p:slideViewPr>
    <p:cSldViewPr snapToGrid="0" snapToObjects="1">
      <p:cViewPr>
        <p:scale>
          <a:sx n="79" d="100"/>
          <a:sy n="79" d="100"/>
        </p:scale>
        <p:origin x="776" y="96"/>
      </p:cViewPr>
      <p:guideLst>
        <p:guide orient="horz" pos="1622"/>
        <p:guide pos="2880"/>
      </p:guideLst>
    </p:cSldViewPr>
  </p:slideViewPr>
  <p:outlineViewPr>
    <p:cViewPr>
      <p:scale>
        <a:sx n="33" d="100"/>
        <a:sy n="33" d="100"/>
      </p:scale>
      <p:origin x="0" y="0"/>
    </p:cViewPr>
  </p:outlineViewPr>
  <p:notesTextViewPr>
    <p:cViewPr>
      <p:scale>
        <a:sx n="100" d="100"/>
        <a:sy n="100" d="100"/>
      </p:scale>
      <p:origin x="0" y="-28"/>
    </p:cViewPr>
  </p:notesTextViewPr>
  <p:sorterViewPr>
    <p:cViewPr>
      <p:scale>
        <a:sx n="5421" d="5000"/>
        <a:sy n="5421" d="5000"/>
      </p:scale>
      <p:origin x="0" y="-5376"/>
    </p:cViewPr>
  </p:sorterViewPr>
  <p:notesViewPr>
    <p:cSldViewPr snapToGrid="0" snapToObjects="1">
      <p:cViewPr varScale="1">
        <p:scale>
          <a:sx n="63" d="100"/>
          <a:sy n="63" d="100"/>
        </p:scale>
        <p:origin x="236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C7378E-42E8-4012-A31B-3D3C94699CFC}" type="doc">
      <dgm:prSet loTypeId="urn:microsoft.com/office/officeart/2005/8/layout/hProcess9" loCatId="process" qsTypeId="urn:microsoft.com/office/officeart/2005/8/quickstyle/simple2" qsCatId="simple" csTypeId="urn:microsoft.com/office/officeart/2005/8/colors/accent1_2" csCatId="accent1" phldr="1"/>
      <dgm:spPr/>
    </dgm:pt>
    <dgm:pt modelId="{6EA12804-F71B-4F6D-B728-3926532698EC}">
      <dgm:prSet phldrT="[Text]"/>
      <dgm:spPr/>
      <dgm:t>
        <a:bodyPr/>
        <a:lstStyle/>
        <a:p>
          <a:r>
            <a:rPr lang="en-US" dirty="0" smtClean="0"/>
            <a:t>Hyperglycemia, genetics, impaired insulin signaling, dyslipidemia</a:t>
          </a:r>
          <a:endParaRPr lang="en-US" dirty="0"/>
        </a:p>
      </dgm:t>
    </dgm:pt>
    <dgm:pt modelId="{2C6F6591-BF96-4C4D-8F06-049E989B2179}" type="parTrans" cxnId="{8F4FBF9D-F75B-46EA-A715-124364E1F828}">
      <dgm:prSet/>
      <dgm:spPr/>
      <dgm:t>
        <a:bodyPr/>
        <a:lstStyle/>
        <a:p>
          <a:endParaRPr lang="en-US"/>
        </a:p>
      </dgm:t>
    </dgm:pt>
    <dgm:pt modelId="{209258BC-EF64-4E65-83E9-BD5DFB90F956}" type="sibTrans" cxnId="{8F4FBF9D-F75B-46EA-A715-124364E1F828}">
      <dgm:prSet/>
      <dgm:spPr/>
      <dgm:t>
        <a:bodyPr/>
        <a:lstStyle/>
        <a:p>
          <a:endParaRPr lang="en-US"/>
        </a:p>
      </dgm:t>
    </dgm:pt>
    <dgm:pt modelId="{DCA78B09-41F5-44D9-BA67-EF9F6E255A93}">
      <dgm:prSet phldrT="[Text]"/>
      <dgm:spPr/>
      <dgm:t>
        <a:bodyPr/>
        <a:lstStyle/>
        <a:p>
          <a:r>
            <a:rPr lang="en-US" dirty="0" smtClean="0"/>
            <a:t>Creation of reactive oxygen and nitrogen (RONS) molecules</a:t>
          </a:r>
          <a:endParaRPr lang="en-US" dirty="0"/>
        </a:p>
      </dgm:t>
    </dgm:pt>
    <dgm:pt modelId="{7A8F79BF-88FA-47F2-A4AE-18369E37128D}" type="parTrans" cxnId="{B3C8239E-E184-4FDB-9EE0-3B84761A3D0B}">
      <dgm:prSet/>
      <dgm:spPr/>
      <dgm:t>
        <a:bodyPr/>
        <a:lstStyle/>
        <a:p>
          <a:endParaRPr lang="en-US"/>
        </a:p>
      </dgm:t>
    </dgm:pt>
    <dgm:pt modelId="{D944E264-EA0F-4A1E-8D02-0ECBAA9DA256}" type="sibTrans" cxnId="{B3C8239E-E184-4FDB-9EE0-3B84761A3D0B}">
      <dgm:prSet/>
      <dgm:spPr/>
      <dgm:t>
        <a:bodyPr/>
        <a:lstStyle/>
        <a:p>
          <a:endParaRPr lang="en-US"/>
        </a:p>
      </dgm:t>
    </dgm:pt>
    <dgm:pt modelId="{F96BEA1B-2112-416F-AD82-15D3480D2743}">
      <dgm:prSet phldrT="[Text]"/>
      <dgm:spPr/>
      <dgm:t>
        <a:bodyPr/>
        <a:lstStyle/>
        <a:p>
          <a:r>
            <a:rPr lang="en-US" dirty="0" smtClean="0"/>
            <a:t>Pro-inflammatory cascade</a:t>
          </a:r>
          <a:endParaRPr lang="en-US" dirty="0"/>
        </a:p>
      </dgm:t>
    </dgm:pt>
    <dgm:pt modelId="{20863F3F-18A2-4678-9BB2-DEC81D829DAD}" type="parTrans" cxnId="{4FD9BBFA-6F28-44EF-9435-3B83DC2C0655}">
      <dgm:prSet/>
      <dgm:spPr/>
      <dgm:t>
        <a:bodyPr/>
        <a:lstStyle/>
        <a:p>
          <a:endParaRPr lang="en-US"/>
        </a:p>
      </dgm:t>
    </dgm:pt>
    <dgm:pt modelId="{261D1240-64C9-405E-8FB9-6EAF0BAA9F84}" type="sibTrans" cxnId="{4FD9BBFA-6F28-44EF-9435-3B83DC2C0655}">
      <dgm:prSet/>
      <dgm:spPr/>
      <dgm:t>
        <a:bodyPr/>
        <a:lstStyle/>
        <a:p>
          <a:endParaRPr lang="en-US"/>
        </a:p>
      </dgm:t>
    </dgm:pt>
    <dgm:pt modelId="{D453EFE5-BBBD-4E6A-B747-033B5BBD12BB}">
      <dgm:prSet phldrT="[Text]"/>
      <dgm:spPr/>
      <dgm:t>
        <a:bodyPr/>
        <a:lstStyle/>
        <a:p>
          <a:r>
            <a:rPr lang="en-US" dirty="0" smtClean="0"/>
            <a:t>Increases in oxidative stresses</a:t>
          </a:r>
          <a:endParaRPr lang="en-US" dirty="0"/>
        </a:p>
      </dgm:t>
    </dgm:pt>
    <dgm:pt modelId="{04696D95-90A5-4A00-B21D-DD03100A6AC4}" type="parTrans" cxnId="{C508033A-B33C-4B58-9E92-5E40C165788A}">
      <dgm:prSet/>
      <dgm:spPr/>
      <dgm:t>
        <a:bodyPr/>
        <a:lstStyle/>
        <a:p>
          <a:endParaRPr lang="en-US"/>
        </a:p>
      </dgm:t>
    </dgm:pt>
    <dgm:pt modelId="{75D775B1-74F2-4340-BE1D-8EABEE9898B6}" type="sibTrans" cxnId="{C508033A-B33C-4B58-9E92-5E40C165788A}">
      <dgm:prSet/>
      <dgm:spPr/>
      <dgm:t>
        <a:bodyPr/>
        <a:lstStyle/>
        <a:p>
          <a:endParaRPr lang="en-US"/>
        </a:p>
      </dgm:t>
    </dgm:pt>
    <dgm:pt modelId="{6E0D0452-D10A-45B6-8BBF-B726F7390089}">
      <dgm:prSet phldrT="[Text]"/>
      <dgm:spPr/>
      <dgm:t>
        <a:bodyPr/>
        <a:lstStyle/>
        <a:p>
          <a:r>
            <a:rPr lang="en-US" dirty="0" smtClean="0"/>
            <a:t>Damage the smooth muscle of the heart &amp; cause denervation of the system</a:t>
          </a:r>
          <a:endParaRPr lang="en-US" dirty="0"/>
        </a:p>
      </dgm:t>
    </dgm:pt>
    <dgm:pt modelId="{166B9545-4BEC-407F-A0BB-90B777F5963E}" type="parTrans" cxnId="{B9E297C8-C91E-48E1-B600-F57AC0BA25F5}">
      <dgm:prSet/>
      <dgm:spPr/>
      <dgm:t>
        <a:bodyPr/>
        <a:lstStyle/>
        <a:p>
          <a:endParaRPr lang="en-US"/>
        </a:p>
      </dgm:t>
    </dgm:pt>
    <dgm:pt modelId="{4B773201-5F36-44CC-84A0-62DE2E433BA4}" type="sibTrans" cxnId="{B9E297C8-C91E-48E1-B600-F57AC0BA25F5}">
      <dgm:prSet/>
      <dgm:spPr/>
      <dgm:t>
        <a:bodyPr/>
        <a:lstStyle/>
        <a:p>
          <a:endParaRPr lang="en-US"/>
        </a:p>
      </dgm:t>
    </dgm:pt>
    <dgm:pt modelId="{12A5250A-B7F4-4A5F-AF14-0F9236AC9156}" type="pres">
      <dgm:prSet presAssocID="{6CC7378E-42E8-4012-A31B-3D3C94699CFC}" presName="CompostProcess" presStyleCnt="0">
        <dgm:presLayoutVars>
          <dgm:dir/>
          <dgm:resizeHandles val="exact"/>
        </dgm:presLayoutVars>
      </dgm:prSet>
      <dgm:spPr/>
    </dgm:pt>
    <dgm:pt modelId="{9C5FACA3-57E4-43F6-A560-8C98EDE758AE}" type="pres">
      <dgm:prSet presAssocID="{6CC7378E-42E8-4012-A31B-3D3C94699CFC}" presName="arrow" presStyleLbl="bgShp" presStyleIdx="0" presStyleCnt="1" custLinFactNeighborX="19645" custLinFactNeighborY="22330"/>
      <dgm:spPr/>
    </dgm:pt>
    <dgm:pt modelId="{91972EEE-E148-474C-A47A-55E8BA84F138}" type="pres">
      <dgm:prSet presAssocID="{6CC7378E-42E8-4012-A31B-3D3C94699CFC}" presName="linearProcess" presStyleCnt="0"/>
      <dgm:spPr/>
    </dgm:pt>
    <dgm:pt modelId="{67C2F072-623B-43D0-A2E4-C83704E8BAB0}" type="pres">
      <dgm:prSet presAssocID="{6EA12804-F71B-4F6D-B728-3926532698EC}" presName="textNode" presStyleLbl="node1" presStyleIdx="0" presStyleCnt="5">
        <dgm:presLayoutVars>
          <dgm:bulletEnabled val="1"/>
        </dgm:presLayoutVars>
      </dgm:prSet>
      <dgm:spPr/>
      <dgm:t>
        <a:bodyPr/>
        <a:lstStyle/>
        <a:p>
          <a:endParaRPr lang="en-US"/>
        </a:p>
      </dgm:t>
    </dgm:pt>
    <dgm:pt modelId="{22E39ED4-CC23-43EA-9624-72E27B5128E6}" type="pres">
      <dgm:prSet presAssocID="{209258BC-EF64-4E65-83E9-BD5DFB90F956}" presName="sibTrans" presStyleCnt="0"/>
      <dgm:spPr/>
    </dgm:pt>
    <dgm:pt modelId="{D72B10F3-F887-4EB9-B9FD-6E352B7429CC}" type="pres">
      <dgm:prSet presAssocID="{DCA78B09-41F5-44D9-BA67-EF9F6E255A93}" presName="textNode" presStyleLbl="node1" presStyleIdx="1" presStyleCnt="5">
        <dgm:presLayoutVars>
          <dgm:bulletEnabled val="1"/>
        </dgm:presLayoutVars>
      </dgm:prSet>
      <dgm:spPr/>
      <dgm:t>
        <a:bodyPr/>
        <a:lstStyle/>
        <a:p>
          <a:endParaRPr lang="en-US"/>
        </a:p>
      </dgm:t>
    </dgm:pt>
    <dgm:pt modelId="{15E7F4BB-3419-4166-BE33-2120B573A73B}" type="pres">
      <dgm:prSet presAssocID="{D944E264-EA0F-4A1E-8D02-0ECBAA9DA256}" presName="sibTrans" presStyleCnt="0"/>
      <dgm:spPr/>
    </dgm:pt>
    <dgm:pt modelId="{765C4148-DF73-452C-970C-6C88A874E9A4}" type="pres">
      <dgm:prSet presAssocID="{F96BEA1B-2112-416F-AD82-15D3480D2743}" presName="textNode" presStyleLbl="node1" presStyleIdx="2" presStyleCnt="5">
        <dgm:presLayoutVars>
          <dgm:bulletEnabled val="1"/>
        </dgm:presLayoutVars>
      </dgm:prSet>
      <dgm:spPr/>
      <dgm:t>
        <a:bodyPr/>
        <a:lstStyle/>
        <a:p>
          <a:endParaRPr lang="en-US"/>
        </a:p>
      </dgm:t>
    </dgm:pt>
    <dgm:pt modelId="{4AD1DB7C-BE76-452B-AC08-035258B8CCE3}" type="pres">
      <dgm:prSet presAssocID="{261D1240-64C9-405E-8FB9-6EAF0BAA9F84}" presName="sibTrans" presStyleCnt="0"/>
      <dgm:spPr/>
    </dgm:pt>
    <dgm:pt modelId="{8811EED1-298E-44E6-A917-6EE415E381E3}" type="pres">
      <dgm:prSet presAssocID="{D453EFE5-BBBD-4E6A-B747-033B5BBD12BB}" presName="textNode" presStyleLbl="node1" presStyleIdx="3" presStyleCnt="5">
        <dgm:presLayoutVars>
          <dgm:bulletEnabled val="1"/>
        </dgm:presLayoutVars>
      </dgm:prSet>
      <dgm:spPr/>
      <dgm:t>
        <a:bodyPr/>
        <a:lstStyle/>
        <a:p>
          <a:endParaRPr lang="en-US"/>
        </a:p>
      </dgm:t>
    </dgm:pt>
    <dgm:pt modelId="{BE08DCD8-A411-481E-9B60-0FD0A56FC989}" type="pres">
      <dgm:prSet presAssocID="{75D775B1-74F2-4340-BE1D-8EABEE9898B6}" presName="sibTrans" presStyleCnt="0"/>
      <dgm:spPr/>
    </dgm:pt>
    <dgm:pt modelId="{66AB4390-FC84-46DD-8265-3E2B53428377}" type="pres">
      <dgm:prSet presAssocID="{6E0D0452-D10A-45B6-8BBF-B726F7390089}" presName="textNode" presStyleLbl="node1" presStyleIdx="4" presStyleCnt="5">
        <dgm:presLayoutVars>
          <dgm:bulletEnabled val="1"/>
        </dgm:presLayoutVars>
      </dgm:prSet>
      <dgm:spPr/>
      <dgm:t>
        <a:bodyPr/>
        <a:lstStyle/>
        <a:p>
          <a:endParaRPr lang="en-US"/>
        </a:p>
      </dgm:t>
    </dgm:pt>
  </dgm:ptLst>
  <dgm:cxnLst>
    <dgm:cxn modelId="{B269BA56-154B-4986-893E-72663A85E3E8}" type="presOf" srcId="{DCA78B09-41F5-44D9-BA67-EF9F6E255A93}" destId="{D72B10F3-F887-4EB9-B9FD-6E352B7429CC}" srcOrd="0" destOrd="0" presId="urn:microsoft.com/office/officeart/2005/8/layout/hProcess9"/>
    <dgm:cxn modelId="{A6079ABE-AB69-42D1-88D0-880EA8761118}" type="presOf" srcId="{6CC7378E-42E8-4012-A31B-3D3C94699CFC}" destId="{12A5250A-B7F4-4A5F-AF14-0F9236AC9156}" srcOrd="0" destOrd="0" presId="urn:microsoft.com/office/officeart/2005/8/layout/hProcess9"/>
    <dgm:cxn modelId="{B9E297C8-C91E-48E1-B600-F57AC0BA25F5}" srcId="{6CC7378E-42E8-4012-A31B-3D3C94699CFC}" destId="{6E0D0452-D10A-45B6-8BBF-B726F7390089}" srcOrd="4" destOrd="0" parTransId="{166B9545-4BEC-407F-A0BB-90B777F5963E}" sibTransId="{4B773201-5F36-44CC-84A0-62DE2E433BA4}"/>
    <dgm:cxn modelId="{C508033A-B33C-4B58-9E92-5E40C165788A}" srcId="{6CC7378E-42E8-4012-A31B-3D3C94699CFC}" destId="{D453EFE5-BBBD-4E6A-B747-033B5BBD12BB}" srcOrd="3" destOrd="0" parTransId="{04696D95-90A5-4A00-B21D-DD03100A6AC4}" sibTransId="{75D775B1-74F2-4340-BE1D-8EABEE9898B6}"/>
    <dgm:cxn modelId="{B3C8239E-E184-4FDB-9EE0-3B84761A3D0B}" srcId="{6CC7378E-42E8-4012-A31B-3D3C94699CFC}" destId="{DCA78B09-41F5-44D9-BA67-EF9F6E255A93}" srcOrd="1" destOrd="0" parTransId="{7A8F79BF-88FA-47F2-A4AE-18369E37128D}" sibTransId="{D944E264-EA0F-4A1E-8D02-0ECBAA9DA256}"/>
    <dgm:cxn modelId="{9B0A8D23-1B7B-49FF-8A62-565B14AE054B}" type="presOf" srcId="{6EA12804-F71B-4F6D-B728-3926532698EC}" destId="{67C2F072-623B-43D0-A2E4-C83704E8BAB0}" srcOrd="0" destOrd="0" presId="urn:microsoft.com/office/officeart/2005/8/layout/hProcess9"/>
    <dgm:cxn modelId="{8F4FBF9D-F75B-46EA-A715-124364E1F828}" srcId="{6CC7378E-42E8-4012-A31B-3D3C94699CFC}" destId="{6EA12804-F71B-4F6D-B728-3926532698EC}" srcOrd="0" destOrd="0" parTransId="{2C6F6591-BF96-4C4D-8F06-049E989B2179}" sibTransId="{209258BC-EF64-4E65-83E9-BD5DFB90F956}"/>
    <dgm:cxn modelId="{EE3FDE0E-BAD7-4F21-81A7-464157990D44}" type="presOf" srcId="{F96BEA1B-2112-416F-AD82-15D3480D2743}" destId="{765C4148-DF73-452C-970C-6C88A874E9A4}" srcOrd="0" destOrd="0" presId="urn:microsoft.com/office/officeart/2005/8/layout/hProcess9"/>
    <dgm:cxn modelId="{4FD9BBFA-6F28-44EF-9435-3B83DC2C0655}" srcId="{6CC7378E-42E8-4012-A31B-3D3C94699CFC}" destId="{F96BEA1B-2112-416F-AD82-15D3480D2743}" srcOrd="2" destOrd="0" parTransId="{20863F3F-18A2-4678-9BB2-DEC81D829DAD}" sibTransId="{261D1240-64C9-405E-8FB9-6EAF0BAA9F84}"/>
    <dgm:cxn modelId="{8B0E55E0-9D19-4F25-9950-1BE85D680736}" type="presOf" srcId="{6E0D0452-D10A-45B6-8BBF-B726F7390089}" destId="{66AB4390-FC84-46DD-8265-3E2B53428377}" srcOrd="0" destOrd="0" presId="urn:microsoft.com/office/officeart/2005/8/layout/hProcess9"/>
    <dgm:cxn modelId="{1EEF14E0-AD26-4649-9EB4-DE180AE69338}" type="presOf" srcId="{D453EFE5-BBBD-4E6A-B747-033B5BBD12BB}" destId="{8811EED1-298E-44E6-A917-6EE415E381E3}" srcOrd="0" destOrd="0" presId="urn:microsoft.com/office/officeart/2005/8/layout/hProcess9"/>
    <dgm:cxn modelId="{376E060C-39DC-45F5-9D10-DC9AD899B015}" type="presParOf" srcId="{12A5250A-B7F4-4A5F-AF14-0F9236AC9156}" destId="{9C5FACA3-57E4-43F6-A560-8C98EDE758AE}" srcOrd="0" destOrd="0" presId="urn:microsoft.com/office/officeart/2005/8/layout/hProcess9"/>
    <dgm:cxn modelId="{B274549C-14EB-471A-9579-AF28DD81F630}" type="presParOf" srcId="{12A5250A-B7F4-4A5F-AF14-0F9236AC9156}" destId="{91972EEE-E148-474C-A47A-55E8BA84F138}" srcOrd="1" destOrd="0" presId="urn:microsoft.com/office/officeart/2005/8/layout/hProcess9"/>
    <dgm:cxn modelId="{6D04220D-4C8D-40B2-842E-2569D9205F59}" type="presParOf" srcId="{91972EEE-E148-474C-A47A-55E8BA84F138}" destId="{67C2F072-623B-43D0-A2E4-C83704E8BAB0}" srcOrd="0" destOrd="0" presId="urn:microsoft.com/office/officeart/2005/8/layout/hProcess9"/>
    <dgm:cxn modelId="{D8F5EB00-28BB-4644-BCB1-5D0DF1A0E336}" type="presParOf" srcId="{91972EEE-E148-474C-A47A-55E8BA84F138}" destId="{22E39ED4-CC23-43EA-9624-72E27B5128E6}" srcOrd="1" destOrd="0" presId="urn:microsoft.com/office/officeart/2005/8/layout/hProcess9"/>
    <dgm:cxn modelId="{743A8536-A241-452E-86EB-9A7BE8769171}" type="presParOf" srcId="{91972EEE-E148-474C-A47A-55E8BA84F138}" destId="{D72B10F3-F887-4EB9-B9FD-6E352B7429CC}" srcOrd="2" destOrd="0" presId="urn:microsoft.com/office/officeart/2005/8/layout/hProcess9"/>
    <dgm:cxn modelId="{5038547E-B153-4A13-AD0A-28B00BE3624A}" type="presParOf" srcId="{91972EEE-E148-474C-A47A-55E8BA84F138}" destId="{15E7F4BB-3419-4166-BE33-2120B573A73B}" srcOrd="3" destOrd="0" presId="urn:microsoft.com/office/officeart/2005/8/layout/hProcess9"/>
    <dgm:cxn modelId="{46FF7058-7933-427E-BFD9-3F6FD6C0D694}" type="presParOf" srcId="{91972EEE-E148-474C-A47A-55E8BA84F138}" destId="{765C4148-DF73-452C-970C-6C88A874E9A4}" srcOrd="4" destOrd="0" presId="urn:microsoft.com/office/officeart/2005/8/layout/hProcess9"/>
    <dgm:cxn modelId="{7622F59E-45F7-4780-B326-A01211103D22}" type="presParOf" srcId="{91972EEE-E148-474C-A47A-55E8BA84F138}" destId="{4AD1DB7C-BE76-452B-AC08-035258B8CCE3}" srcOrd="5" destOrd="0" presId="urn:microsoft.com/office/officeart/2005/8/layout/hProcess9"/>
    <dgm:cxn modelId="{79B5C029-2CD5-4083-B7E3-98C698C83EB0}" type="presParOf" srcId="{91972EEE-E148-474C-A47A-55E8BA84F138}" destId="{8811EED1-298E-44E6-A917-6EE415E381E3}" srcOrd="6" destOrd="0" presId="urn:microsoft.com/office/officeart/2005/8/layout/hProcess9"/>
    <dgm:cxn modelId="{CDCA0B62-00EC-41BC-9A8D-BA24AD3042C4}" type="presParOf" srcId="{91972EEE-E148-474C-A47A-55E8BA84F138}" destId="{BE08DCD8-A411-481E-9B60-0FD0A56FC989}" srcOrd="7" destOrd="0" presId="urn:microsoft.com/office/officeart/2005/8/layout/hProcess9"/>
    <dgm:cxn modelId="{206C6617-A71D-4CC8-8CF0-48C1633972F1}" type="presParOf" srcId="{91972EEE-E148-474C-A47A-55E8BA84F138}" destId="{66AB4390-FC84-46DD-8265-3E2B53428377}"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1F52C1-B1EE-49BE-A3B8-5F7EFE5324FF}" type="doc">
      <dgm:prSet loTypeId="urn:microsoft.com/office/officeart/2009/3/layout/DescendingProcess" loCatId="process" qsTypeId="urn:microsoft.com/office/officeart/2005/8/quickstyle/simple5" qsCatId="simple" csTypeId="urn:microsoft.com/office/officeart/2005/8/colors/accent1_2" csCatId="accent1" phldr="1"/>
      <dgm:spPr/>
      <dgm:t>
        <a:bodyPr/>
        <a:lstStyle/>
        <a:p>
          <a:endParaRPr lang="en-US"/>
        </a:p>
      </dgm:t>
    </dgm:pt>
    <dgm:pt modelId="{DF9A8AFF-99F6-4704-A7BD-16EEC6044B97}">
      <dgm:prSet phldrT="[Text]" custT="1"/>
      <dgm:spPr/>
      <dgm:t>
        <a:bodyPr/>
        <a:lstStyle/>
        <a:p>
          <a:r>
            <a:rPr lang="en-US" sz="2400" dirty="0" smtClean="0"/>
            <a:t>Hyperglycemia</a:t>
          </a:r>
          <a:endParaRPr lang="en-US" sz="2400" dirty="0"/>
        </a:p>
      </dgm:t>
    </dgm:pt>
    <dgm:pt modelId="{3582E768-3340-4005-8497-C458CB369C56}" type="parTrans" cxnId="{605D5FE6-51AE-43C6-88AC-2153D391FF56}">
      <dgm:prSet/>
      <dgm:spPr/>
      <dgm:t>
        <a:bodyPr/>
        <a:lstStyle/>
        <a:p>
          <a:endParaRPr lang="en-US" sz="2400"/>
        </a:p>
      </dgm:t>
    </dgm:pt>
    <dgm:pt modelId="{7BA3DEE3-D589-4273-9E2C-C5CEB18335C8}" type="sibTrans" cxnId="{605D5FE6-51AE-43C6-88AC-2153D391FF56}">
      <dgm:prSet/>
      <dgm:spPr/>
      <dgm:t>
        <a:bodyPr/>
        <a:lstStyle/>
        <a:p>
          <a:endParaRPr lang="en-US" sz="2400"/>
        </a:p>
      </dgm:t>
    </dgm:pt>
    <dgm:pt modelId="{03F0F7FC-19FE-4802-9154-6FE5AD96D4C6}">
      <dgm:prSet phldrT="[Text]" custT="1"/>
      <dgm:spPr/>
      <dgm:t>
        <a:bodyPr/>
        <a:lstStyle/>
        <a:p>
          <a:r>
            <a:rPr lang="en-US" sz="1600" dirty="0" smtClean="0"/>
            <a:t>Alterations in </a:t>
          </a:r>
          <a:r>
            <a:rPr lang="en-US" sz="1600" dirty="0" err="1" smtClean="0"/>
            <a:t>tubuloglomerular</a:t>
          </a:r>
          <a:r>
            <a:rPr lang="en-US" sz="1600" dirty="0" smtClean="0"/>
            <a:t> feedback system</a:t>
          </a:r>
          <a:endParaRPr lang="en-US" sz="1600" dirty="0"/>
        </a:p>
      </dgm:t>
    </dgm:pt>
    <dgm:pt modelId="{410931FB-7DCB-47B9-85F6-F7BFBB320248}" type="parTrans" cxnId="{48D696AD-1F27-489C-8998-6C05AAC153DC}">
      <dgm:prSet/>
      <dgm:spPr/>
      <dgm:t>
        <a:bodyPr/>
        <a:lstStyle/>
        <a:p>
          <a:endParaRPr lang="en-US" sz="2400"/>
        </a:p>
      </dgm:t>
    </dgm:pt>
    <dgm:pt modelId="{8EFB540D-E0F5-45C5-A122-76FA178F2D20}" type="sibTrans" cxnId="{48D696AD-1F27-489C-8998-6C05AAC153DC}">
      <dgm:prSet/>
      <dgm:spPr/>
      <dgm:t>
        <a:bodyPr/>
        <a:lstStyle/>
        <a:p>
          <a:endParaRPr lang="en-US" sz="2400"/>
        </a:p>
      </dgm:t>
    </dgm:pt>
    <dgm:pt modelId="{F86397EA-DF3B-4721-8BE2-89765B327A3A}">
      <dgm:prSet phldrT="[Text]" custT="1"/>
      <dgm:spPr/>
      <dgm:t>
        <a:bodyPr/>
        <a:lstStyle/>
        <a:p>
          <a:pPr algn="ctr"/>
          <a:r>
            <a:rPr lang="en-US" sz="1600" dirty="0" smtClean="0"/>
            <a:t>Renal vasodilation/</a:t>
          </a:r>
          <a:r>
            <a:rPr lang="en-US" sz="1600" dirty="0" err="1" smtClean="0"/>
            <a:t>Hyperfusion</a:t>
          </a:r>
          <a:endParaRPr lang="en-US" sz="1600" dirty="0"/>
        </a:p>
      </dgm:t>
    </dgm:pt>
    <dgm:pt modelId="{DAD956D6-816B-4313-A4AE-90634F56E6CA}" type="parTrans" cxnId="{CEA9EE8E-9DB0-407C-A951-C254F5213ED7}">
      <dgm:prSet/>
      <dgm:spPr/>
      <dgm:t>
        <a:bodyPr/>
        <a:lstStyle/>
        <a:p>
          <a:endParaRPr lang="en-US" sz="2400"/>
        </a:p>
      </dgm:t>
    </dgm:pt>
    <dgm:pt modelId="{5863FCF5-D34D-46AB-9565-A66EFE7A154E}" type="sibTrans" cxnId="{CEA9EE8E-9DB0-407C-A951-C254F5213ED7}">
      <dgm:prSet/>
      <dgm:spPr/>
      <dgm:t>
        <a:bodyPr/>
        <a:lstStyle/>
        <a:p>
          <a:endParaRPr lang="en-US" sz="2400"/>
        </a:p>
      </dgm:t>
    </dgm:pt>
    <dgm:pt modelId="{40C4E6E2-47F7-4BB1-8782-81E2BAEE082D}">
      <dgm:prSet phldrT="[Text]" custT="1"/>
      <dgm:spPr/>
      <dgm:t>
        <a:bodyPr/>
        <a:lstStyle/>
        <a:p>
          <a:r>
            <a:rPr lang="en-US" sz="1600" dirty="0" smtClean="0"/>
            <a:t>Increase in microalbuminuria </a:t>
          </a:r>
          <a:endParaRPr lang="en-US" sz="1600" dirty="0"/>
        </a:p>
      </dgm:t>
    </dgm:pt>
    <dgm:pt modelId="{0C79A8A3-6034-4C32-BBE0-4832F841936D}" type="parTrans" cxnId="{64E5D6C3-3032-4AC4-9EC0-0B9C24F1F988}">
      <dgm:prSet/>
      <dgm:spPr/>
      <dgm:t>
        <a:bodyPr/>
        <a:lstStyle/>
        <a:p>
          <a:endParaRPr lang="en-US" sz="2400"/>
        </a:p>
      </dgm:t>
    </dgm:pt>
    <dgm:pt modelId="{558FB1E6-A25B-4542-896D-969E7A61EC1B}" type="sibTrans" cxnId="{64E5D6C3-3032-4AC4-9EC0-0B9C24F1F988}">
      <dgm:prSet/>
      <dgm:spPr/>
      <dgm:t>
        <a:bodyPr/>
        <a:lstStyle/>
        <a:p>
          <a:endParaRPr lang="en-US" sz="2400"/>
        </a:p>
      </dgm:t>
    </dgm:pt>
    <dgm:pt modelId="{4E6CF481-391A-4FB1-A575-9AADB77D98A7}">
      <dgm:prSet phldrT="[Text]" custT="1"/>
      <dgm:spPr/>
      <dgm:t>
        <a:bodyPr/>
        <a:lstStyle/>
        <a:p>
          <a:r>
            <a:rPr lang="en-US" sz="1600" dirty="0" err="1" smtClean="0"/>
            <a:t>Macroalbuminuria</a:t>
          </a:r>
          <a:endParaRPr lang="en-US" sz="1600" dirty="0"/>
        </a:p>
      </dgm:t>
    </dgm:pt>
    <dgm:pt modelId="{9A79EE82-D49C-4D9E-AFE1-F3A5BB9AFE5C}" type="parTrans" cxnId="{1CCCF7F9-4F75-4CD2-87E8-EB0C86F1AF8E}">
      <dgm:prSet/>
      <dgm:spPr/>
      <dgm:t>
        <a:bodyPr/>
        <a:lstStyle/>
        <a:p>
          <a:endParaRPr lang="en-US" sz="2400"/>
        </a:p>
      </dgm:t>
    </dgm:pt>
    <dgm:pt modelId="{EBD0B51B-41EC-492D-908B-DF39C23A9446}" type="sibTrans" cxnId="{1CCCF7F9-4F75-4CD2-87E8-EB0C86F1AF8E}">
      <dgm:prSet/>
      <dgm:spPr/>
      <dgm:t>
        <a:bodyPr/>
        <a:lstStyle/>
        <a:p>
          <a:endParaRPr lang="en-US" sz="2400"/>
        </a:p>
      </dgm:t>
    </dgm:pt>
    <dgm:pt modelId="{8F151AB3-DFE3-4689-9F4A-957C409DEBF8}">
      <dgm:prSet phldrT="[Text]" custT="1"/>
      <dgm:spPr/>
      <dgm:t>
        <a:bodyPr/>
        <a:lstStyle/>
        <a:p>
          <a:pPr algn="ctr"/>
          <a:r>
            <a:rPr lang="en-US" sz="1600" dirty="0" smtClean="0"/>
            <a:t>Decreased GFR &amp; Increased BP</a:t>
          </a:r>
          <a:endParaRPr lang="en-US" sz="1600" dirty="0"/>
        </a:p>
      </dgm:t>
    </dgm:pt>
    <dgm:pt modelId="{EA3DBCCB-72ED-448D-9C03-9A9A02AD5606}" type="parTrans" cxnId="{AE6FD678-B8C7-4541-8676-79719330A7B3}">
      <dgm:prSet/>
      <dgm:spPr/>
      <dgm:t>
        <a:bodyPr/>
        <a:lstStyle/>
        <a:p>
          <a:endParaRPr lang="en-US" sz="2400"/>
        </a:p>
      </dgm:t>
    </dgm:pt>
    <dgm:pt modelId="{749B8D03-3E56-43F0-85D2-71B21D740B44}" type="sibTrans" cxnId="{AE6FD678-B8C7-4541-8676-79719330A7B3}">
      <dgm:prSet/>
      <dgm:spPr/>
      <dgm:t>
        <a:bodyPr/>
        <a:lstStyle/>
        <a:p>
          <a:endParaRPr lang="en-US" sz="2400"/>
        </a:p>
      </dgm:t>
    </dgm:pt>
    <dgm:pt modelId="{D31257DD-4E95-43A2-803A-4C530FC5A29D}">
      <dgm:prSet phldrT="[Text]" custT="1"/>
      <dgm:spPr/>
      <dgm:t>
        <a:bodyPr/>
        <a:lstStyle/>
        <a:p>
          <a:r>
            <a:rPr lang="en-US" sz="4800" dirty="0" smtClean="0"/>
            <a:t>ESRD</a:t>
          </a:r>
          <a:endParaRPr lang="en-US" sz="4800" dirty="0"/>
        </a:p>
      </dgm:t>
    </dgm:pt>
    <dgm:pt modelId="{375FCE1A-C6C8-48AD-B25E-963670ADD624}" type="parTrans" cxnId="{5432FC86-3D93-41A4-A9BA-21409F23066C}">
      <dgm:prSet/>
      <dgm:spPr/>
      <dgm:t>
        <a:bodyPr/>
        <a:lstStyle/>
        <a:p>
          <a:endParaRPr lang="en-US" sz="2400"/>
        </a:p>
      </dgm:t>
    </dgm:pt>
    <dgm:pt modelId="{D38F5AA7-3F48-4842-9201-DCDC7C822F48}" type="sibTrans" cxnId="{5432FC86-3D93-41A4-A9BA-21409F23066C}">
      <dgm:prSet/>
      <dgm:spPr/>
      <dgm:t>
        <a:bodyPr/>
        <a:lstStyle/>
        <a:p>
          <a:endParaRPr lang="en-US" sz="2400"/>
        </a:p>
      </dgm:t>
    </dgm:pt>
    <dgm:pt modelId="{29E4AB16-D936-4BF7-94D0-096B6B546BAA}" type="pres">
      <dgm:prSet presAssocID="{241F52C1-B1EE-49BE-A3B8-5F7EFE5324FF}" presName="Name0" presStyleCnt="0">
        <dgm:presLayoutVars>
          <dgm:chMax val="7"/>
          <dgm:chPref val="5"/>
        </dgm:presLayoutVars>
      </dgm:prSet>
      <dgm:spPr/>
      <dgm:t>
        <a:bodyPr/>
        <a:lstStyle/>
        <a:p>
          <a:endParaRPr lang="en-US"/>
        </a:p>
      </dgm:t>
    </dgm:pt>
    <dgm:pt modelId="{5A53F21E-CD70-4D0C-984D-CFD0BCC24570}" type="pres">
      <dgm:prSet presAssocID="{241F52C1-B1EE-49BE-A3B8-5F7EFE5324FF}" presName="arrowNode" presStyleLbl="node1" presStyleIdx="0" presStyleCnt="1"/>
      <dgm:spPr/>
    </dgm:pt>
    <dgm:pt modelId="{CF218F32-D589-495A-A2DD-220F19ED1322}" type="pres">
      <dgm:prSet presAssocID="{DF9A8AFF-99F6-4704-A7BD-16EEC6044B97}" presName="txNode1" presStyleLbl="revTx" presStyleIdx="0" presStyleCnt="7">
        <dgm:presLayoutVars>
          <dgm:bulletEnabled val="1"/>
        </dgm:presLayoutVars>
      </dgm:prSet>
      <dgm:spPr/>
      <dgm:t>
        <a:bodyPr/>
        <a:lstStyle/>
        <a:p>
          <a:endParaRPr lang="en-US"/>
        </a:p>
      </dgm:t>
    </dgm:pt>
    <dgm:pt modelId="{822AF23D-D1A7-4406-8BAE-A65EBCEBB765}" type="pres">
      <dgm:prSet presAssocID="{03F0F7FC-19FE-4802-9154-6FE5AD96D4C6}" presName="txNode2" presStyleLbl="revTx" presStyleIdx="1" presStyleCnt="7" custScaleX="148664" custScaleY="98319" custLinFactNeighborX="8775" custLinFactNeighborY="-16938">
        <dgm:presLayoutVars>
          <dgm:bulletEnabled val="1"/>
        </dgm:presLayoutVars>
      </dgm:prSet>
      <dgm:spPr/>
      <dgm:t>
        <a:bodyPr/>
        <a:lstStyle/>
        <a:p>
          <a:endParaRPr lang="en-US"/>
        </a:p>
      </dgm:t>
    </dgm:pt>
    <dgm:pt modelId="{913EF68D-B540-4D47-A56B-A22B344F18D2}" type="pres">
      <dgm:prSet presAssocID="{8EFB540D-E0F5-45C5-A122-76FA178F2D20}" presName="dotNode2" presStyleCnt="0"/>
      <dgm:spPr/>
    </dgm:pt>
    <dgm:pt modelId="{D14BCE82-D311-450B-882A-2BFEE30F9243}" type="pres">
      <dgm:prSet presAssocID="{8EFB540D-E0F5-45C5-A122-76FA178F2D20}" presName="dotRepeatNode" presStyleLbl="fgShp" presStyleIdx="0" presStyleCnt="5"/>
      <dgm:spPr/>
      <dgm:t>
        <a:bodyPr/>
        <a:lstStyle/>
        <a:p>
          <a:endParaRPr lang="en-US"/>
        </a:p>
      </dgm:t>
    </dgm:pt>
    <dgm:pt modelId="{630842CE-B2C2-42EB-836F-1F1361CE2E84}" type="pres">
      <dgm:prSet presAssocID="{F86397EA-DF3B-4721-8BE2-89765B327A3A}" presName="txNode3" presStyleLbl="revTx" presStyleIdx="2" presStyleCnt="7" custScaleX="131359" custScaleY="49836" custLinFactNeighborX="14854" custLinFactNeighborY="14297">
        <dgm:presLayoutVars>
          <dgm:bulletEnabled val="1"/>
        </dgm:presLayoutVars>
      </dgm:prSet>
      <dgm:spPr/>
      <dgm:t>
        <a:bodyPr/>
        <a:lstStyle/>
        <a:p>
          <a:endParaRPr lang="en-US"/>
        </a:p>
      </dgm:t>
    </dgm:pt>
    <dgm:pt modelId="{53D686C7-B90F-42F6-BAAD-8D3B51A72332}" type="pres">
      <dgm:prSet presAssocID="{5863FCF5-D34D-46AB-9565-A66EFE7A154E}" presName="dotNode3" presStyleCnt="0"/>
      <dgm:spPr/>
    </dgm:pt>
    <dgm:pt modelId="{63AA09C2-1970-456B-B6D0-670418D554CF}" type="pres">
      <dgm:prSet presAssocID="{5863FCF5-D34D-46AB-9565-A66EFE7A154E}" presName="dotRepeatNode" presStyleLbl="fgShp" presStyleIdx="1" presStyleCnt="5"/>
      <dgm:spPr/>
      <dgm:t>
        <a:bodyPr/>
        <a:lstStyle/>
        <a:p>
          <a:endParaRPr lang="en-US"/>
        </a:p>
      </dgm:t>
    </dgm:pt>
    <dgm:pt modelId="{9FB439F6-B645-430C-ADC5-5CAAA667A037}" type="pres">
      <dgm:prSet presAssocID="{40C4E6E2-47F7-4BB1-8782-81E2BAEE082D}" presName="txNode4" presStyleLbl="revTx" presStyleIdx="3" presStyleCnt="7" custScaleX="132247" custScaleY="53625" custLinFactNeighborX="3132" custLinFactNeighborY="-8057">
        <dgm:presLayoutVars>
          <dgm:bulletEnabled val="1"/>
        </dgm:presLayoutVars>
      </dgm:prSet>
      <dgm:spPr/>
      <dgm:t>
        <a:bodyPr/>
        <a:lstStyle/>
        <a:p>
          <a:endParaRPr lang="en-US"/>
        </a:p>
      </dgm:t>
    </dgm:pt>
    <dgm:pt modelId="{504BDBC3-363D-43AD-9E06-B2072BDF66BA}" type="pres">
      <dgm:prSet presAssocID="{558FB1E6-A25B-4542-896D-969E7A61EC1B}" presName="dotNode4" presStyleCnt="0"/>
      <dgm:spPr/>
    </dgm:pt>
    <dgm:pt modelId="{20EDAF60-96CF-453B-8918-DB66A5CC9F04}" type="pres">
      <dgm:prSet presAssocID="{558FB1E6-A25B-4542-896D-969E7A61EC1B}" presName="dotRepeatNode" presStyleLbl="fgShp" presStyleIdx="2" presStyleCnt="5"/>
      <dgm:spPr/>
      <dgm:t>
        <a:bodyPr/>
        <a:lstStyle/>
        <a:p>
          <a:endParaRPr lang="en-US"/>
        </a:p>
      </dgm:t>
    </dgm:pt>
    <dgm:pt modelId="{CF911962-F21C-4102-BA31-7C18519F245D}" type="pres">
      <dgm:prSet presAssocID="{4E6CF481-391A-4FB1-A575-9AADB77D98A7}" presName="txNode5" presStyleLbl="revTx" presStyleIdx="4" presStyleCnt="7" custScaleX="84548" custScaleY="45743" custLinFactNeighborX="13731" custLinFactNeighborY="12595">
        <dgm:presLayoutVars>
          <dgm:bulletEnabled val="1"/>
        </dgm:presLayoutVars>
      </dgm:prSet>
      <dgm:spPr/>
      <dgm:t>
        <a:bodyPr/>
        <a:lstStyle/>
        <a:p>
          <a:endParaRPr lang="en-US"/>
        </a:p>
      </dgm:t>
    </dgm:pt>
    <dgm:pt modelId="{A745C24A-CC2C-4C9F-B43B-DBF1633F395D}" type="pres">
      <dgm:prSet presAssocID="{EBD0B51B-41EC-492D-908B-DF39C23A9446}" presName="dotNode5" presStyleCnt="0"/>
      <dgm:spPr/>
    </dgm:pt>
    <dgm:pt modelId="{C32D1DBD-6548-44AA-82B0-ABBFF1C5F0AA}" type="pres">
      <dgm:prSet presAssocID="{EBD0B51B-41EC-492D-908B-DF39C23A9446}" presName="dotRepeatNode" presStyleLbl="fgShp" presStyleIdx="3" presStyleCnt="5"/>
      <dgm:spPr/>
      <dgm:t>
        <a:bodyPr/>
        <a:lstStyle/>
        <a:p>
          <a:endParaRPr lang="en-US"/>
        </a:p>
      </dgm:t>
    </dgm:pt>
    <dgm:pt modelId="{F1968444-1CE3-47F2-88E3-B86E71939EDC}" type="pres">
      <dgm:prSet presAssocID="{8F151AB3-DFE3-4689-9F4A-957C409DEBF8}" presName="txNode6" presStyleLbl="revTx" presStyleIdx="5" presStyleCnt="7" custScaleX="145639" custScaleY="26117" custLinFactNeighborX="12805" custLinFactNeighborY="-9191">
        <dgm:presLayoutVars>
          <dgm:bulletEnabled val="1"/>
        </dgm:presLayoutVars>
      </dgm:prSet>
      <dgm:spPr/>
      <dgm:t>
        <a:bodyPr/>
        <a:lstStyle/>
        <a:p>
          <a:endParaRPr lang="en-US"/>
        </a:p>
      </dgm:t>
    </dgm:pt>
    <dgm:pt modelId="{21B122AC-7D69-41A8-B961-655117F93932}" type="pres">
      <dgm:prSet presAssocID="{749B8D03-3E56-43F0-85D2-71B21D740B44}" presName="dotNode6" presStyleCnt="0"/>
      <dgm:spPr/>
    </dgm:pt>
    <dgm:pt modelId="{7C978230-6C09-4918-AB97-0FAE73937427}" type="pres">
      <dgm:prSet presAssocID="{749B8D03-3E56-43F0-85D2-71B21D740B44}" presName="dotRepeatNode" presStyleLbl="fgShp" presStyleIdx="4" presStyleCnt="5"/>
      <dgm:spPr/>
      <dgm:t>
        <a:bodyPr/>
        <a:lstStyle/>
        <a:p>
          <a:endParaRPr lang="en-US"/>
        </a:p>
      </dgm:t>
    </dgm:pt>
    <dgm:pt modelId="{10A9137F-FFFB-4EAC-AB86-8FC8EE0C7C44}" type="pres">
      <dgm:prSet presAssocID="{D31257DD-4E95-43A2-803A-4C530FC5A29D}" presName="txNode7" presStyleLbl="revTx" presStyleIdx="6" presStyleCnt="7">
        <dgm:presLayoutVars>
          <dgm:bulletEnabled val="1"/>
        </dgm:presLayoutVars>
      </dgm:prSet>
      <dgm:spPr/>
      <dgm:t>
        <a:bodyPr/>
        <a:lstStyle/>
        <a:p>
          <a:endParaRPr lang="en-US"/>
        </a:p>
      </dgm:t>
    </dgm:pt>
  </dgm:ptLst>
  <dgm:cxnLst>
    <dgm:cxn modelId="{9C996510-C330-4909-80C5-6A64FDD3E187}" type="presOf" srcId="{D31257DD-4E95-43A2-803A-4C530FC5A29D}" destId="{10A9137F-FFFB-4EAC-AB86-8FC8EE0C7C44}" srcOrd="0" destOrd="0" presId="urn:microsoft.com/office/officeart/2009/3/layout/DescendingProcess"/>
    <dgm:cxn modelId="{6FA42C88-F6DB-4359-B0C3-41531A64FFA4}" type="presOf" srcId="{F86397EA-DF3B-4721-8BE2-89765B327A3A}" destId="{630842CE-B2C2-42EB-836F-1F1361CE2E84}" srcOrd="0" destOrd="0" presId="urn:microsoft.com/office/officeart/2009/3/layout/DescendingProcess"/>
    <dgm:cxn modelId="{354E1B7F-6CE0-49E3-AD6C-2BED98E8919B}" type="presOf" srcId="{03F0F7FC-19FE-4802-9154-6FE5AD96D4C6}" destId="{822AF23D-D1A7-4406-8BAE-A65EBCEBB765}" srcOrd="0" destOrd="0" presId="urn:microsoft.com/office/officeart/2009/3/layout/DescendingProcess"/>
    <dgm:cxn modelId="{4B514F69-24C7-430F-A87A-7B53CCBFB77F}" type="presOf" srcId="{558FB1E6-A25B-4542-896D-969E7A61EC1B}" destId="{20EDAF60-96CF-453B-8918-DB66A5CC9F04}" srcOrd="0" destOrd="0" presId="urn:microsoft.com/office/officeart/2009/3/layout/DescendingProcess"/>
    <dgm:cxn modelId="{BC69C2A1-ED16-4D10-9040-868D7FC1F5FF}" type="presOf" srcId="{8EFB540D-E0F5-45C5-A122-76FA178F2D20}" destId="{D14BCE82-D311-450B-882A-2BFEE30F9243}" srcOrd="0" destOrd="0" presId="urn:microsoft.com/office/officeart/2009/3/layout/DescendingProcess"/>
    <dgm:cxn modelId="{AE6FD678-B8C7-4541-8676-79719330A7B3}" srcId="{241F52C1-B1EE-49BE-A3B8-5F7EFE5324FF}" destId="{8F151AB3-DFE3-4689-9F4A-957C409DEBF8}" srcOrd="5" destOrd="0" parTransId="{EA3DBCCB-72ED-448D-9C03-9A9A02AD5606}" sibTransId="{749B8D03-3E56-43F0-85D2-71B21D740B44}"/>
    <dgm:cxn modelId="{48D696AD-1F27-489C-8998-6C05AAC153DC}" srcId="{241F52C1-B1EE-49BE-A3B8-5F7EFE5324FF}" destId="{03F0F7FC-19FE-4802-9154-6FE5AD96D4C6}" srcOrd="1" destOrd="0" parTransId="{410931FB-7DCB-47B9-85F6-F7BFBB320248}" sibTransId="{8EFB540D-E0F5-45C5-A122-76FA178F2D20}"/>
    <dgm:cxn modelId="{BFDB897D-9114-46E0-86E7-211FF71F8731}" type="presOf" srcId="{8F151AB3-DFE3-4689-9F4A-957C409DEBF8}" destId="{F1968444-1CE3-47F2-88E3-B86E71939EDC}" srcOrd="0" destOrd="0" presId="urn:microsoft.com/office/officeart/2009/3/layout/DescendingProcess"/>
    <dgm:cxn modelId="{C6DA0D1D-D740-46CD-AB47-712327652205}" type="presOf" srcId="{5863FCF5-D34D-46AB-9565-A66EFE7A154E}" destId="{63AA09C2-1970-456B-B6D0-670418D554CF}" srcOrd="0" destOrd="0" presId="urn:microsoft.com/office/officeart/2009/3/layout/DescendingProcess"/>
    <dgm:cxn modelId="{C89438B7-4FB7-492E-8E1B-7332408C7191}" type="presOf" srcId="{749B8D03-3E56-43F0-85D2-71B21D740B44}" destId="{7C978230-6C09-4918-AB97-0FAE73937427}" srcOrd="0" destOrd="0" presId="urn:microsoft.com/office/officeart/2009/3/layout/DescendingProcess"/>
    <dgm:cxn modelId="{E22CB9A9-F672-4325-B4C6-E58A482D432B}" type="presOf" srcId="{4E6CF481-391A-4FB1-A575-9AADB77D98A7}" destId="{CF911962-F21C-4102-BA31-7C18519F245D}" srcOrd="0" destOrd="0" presId="urn:microsoft.com/office/officeart/2009/3/layout/DescendingProcess"/>
    <dgm:cxn modelId="{64E5D6C3-3032-4AC4-9EC0-0B9C24F1F988}" srcId="{241F52C1-B1EE-49BE-A3B8-5F7EFE5324FF}" destId="{40C4E6E2-47F7-4BB1-8782-81E2BAEE082D}" srcOrd="3" destOrd="0" parTransId="{0C79A8A3-6034-4C32-BBE0-4832F841936D}" sibTransId="{558FB1E6-A25B-4542-896D-969E7A61EC1B}"/>
    <dgm:cxn modelId="{0761079F-3A48-4410-A795-3EF0D91B4E2E}" type="presOf" srcId="{40C4E6E2-47F7-4BB1-8782-81E2BAEE082D}" destId="{9FB439F6-B645-430C-ADC5-5CAAA667A037}" srcOrd="0" destOrd="0" presId="urn:microsoft.com/office/officeart/2009/3/layout/DescendingProcess"/>
    <dgm:cxn modelId="{04E07183-121A-4668-A4FE-034CCE7BDE18}" type="presOf" srcId="{241F52C1-B1EE-49BE-A3B8-5F7EFE5324FF}" destId="{29E4AB16-D936-4BF7-94D0-096B6B546BAA}" srcOrd="0" destOrd="0" presId="urn:microsoft.com/office/officeart/2009/3/layout/DescendingProcess"/>
    <dgm:cxn modelId="{605D5FE6-51AE-43C6-88AC-2153D391FF56}" srcId="{241F52C1-B1EE-49BE-A3B8-5F7EFE5324FF}" destId="{DF9A8AFF-99F6-4704-A7BD-16EEC6044B97}" srcOrd="0" destOrd="0" parTransId="{3582E768-3340-4005-8497-C458CB369C56}" sibTransId="{7BA3DEE3-D589-4273-9E2C-C5CEB18335C8}"/>
    <dgm:cxn modelId="{CEA9EE8E-9DB0-407C-A951-C254F5213ED7}" srcId="{241F52C1-B1EE-49BE-A3B8-5F7EFE5324FF}" destId="{F86397EA-DF3B-4721-8BE2-89765B327A3A}" srcOrd="2" destOrd="0" parTransId="{DAD956D6-816B-4313-A4AE-90634F56E6CA}" sibTransId="{5863FCF5-D34D-46AB-9565-A66EFE7A154E}"/>
    <dgm:cxn modelId="{1CCCF7F9-4F75-4CD2-87E8-EB0C86F1AF8E}" srcId="{241F52C1-B1EE-49BE-A3B8-5F7EFE5324FF}" destId="{4E6CF481-391A-4FB1-A575-9AADB77D98A7}" srcOrd="4" destOrd="0" parTransId="{9A79EE82-D49C-4D9E-AFE1-F3A5BB9AFE5C}" sibTransId="{EBD0B51B-41EC-492D-908B-DF39C23A9446}"/>
    <dgm:cxn modelId="{5432FC86-3D93-41A4-A9BA-21409F23066C}" srcId="{241F52C1-B1EE-49BE-A3B8-5F7EFE5324FF}" destId="{D31257DD-4E95-43A2-803A-4C530FC5A29D}" srcOrd="6" destOrd="0" parTransId="{375FCE1A-C6C8-48AD-B25E-963670ADD624}" sibTransId="{D38F5AA7-3F48-4842-9201-DCDC7C822F48}"/>
    <dgm:cxn modelId="{DB9A8E44-1530-4DC2-BB8C-BF57840F19ED}" type="presOf" srcId="{EBD0B51B-41EC-492D-908B-DF39C23A9446}" destId="{C32D1DBD-6548-44AA-82B0-ABBFF1C5F0AA}" srcOrd="0" destOrd="0" presId="urn:microsoft.com/office/officeart/2009/3/layout/DescendingProcess"/>
    <dgm:cxn modelId="{46A78024-A91D-4EF8-AC23-3C98AB85CFD4}" type="presOf" srcId="{DF9A8AFF-99F6-4704-A7BD-16EEC6044B97}" destId="{CF218F32-D589-495A-A2DD-220F19ED1322}" srcOrd="0" destOrd="0" presId="urn:microsoft.com/office/officeart/2009/3/layout/DescendingProcess"/>
    <dgm:cxn modelId="{6A626CA8-BB48-4883-A699-F8C3ABDDC31B}" type="presParOf" srcId="{29E4AB16-D936-4BF7-94D0-096B6B546BAA}" destId="{5A53F21E-CD70-4D0C-984D-CFD0BCC24570}" srcOrd="0" destOrd="0" presId="urn:microsoft.com/office/officeart/2009/3/layout/DescendingProcess"/>
    <dgm:cxn modelId="{F3E98F83-4425-46B8-80FB-F2262440A086}" type="presParOf" srcId="{29E4AB16-D936-4BF7-94D0-096B6B546BAA}" destId="{CF218F32-D589-495A-A2DD-220F19ED1322}" srcOrd="1" destOrd="0" presId="urn:microsoft.com/office/officeart/2009/3/layout/DescendingProcess"/>
    <dgm:cxn modelId="{6CA5865A-F09C-4387-8BB9-DB97BC286673}" type="presParOf" srcId="{29E4AB16-D936-4BF7-94D0-096B6B546BAA}" destId="{822AF23D-D1A7-4406-8BAE-A65EBCEBB765}" srcOrd="2" destOrd="0" presId="urn:microsoft.com/office/officeart/2009/3/layout/DescendingProcess"/>
    <dgm:cxn modelId="{693BF587-6C8B-4288-9C10-D5E2872DAA31}" type="presParOf" srcId="{29E4AB16-D936-4BF7-94D0-096B6B546BAA}" destId="{913EF68D-B540-4D47-A56B-A22B344F18D2}" srcOrd="3" destOrd="0" presId="urn:microsoft.com/office/officeart/2009/3/layout/DescendingProcess"/>
    <dgm:cxn modelId="{B0CF4E0C-2B9D-4982-ADE6-AA1ED7668803}" type="presParOf" srcId="{913EF68D-B540-4D47-A56B-A22B344F18D2}" destId="{D14BCE82-D311-450B-882A-2BFEE30F9243}" srcOrd="0" destOrd="0" presId="urn:microsoft.com/office/officeart/2009/3/layout/DescendingProcess"/>
    <dgm:cxn modelId="{40C7E94C-3C17-4FDA-A447-B6AA19EEA2D3}" type="presParOf" srcId="{29E4AB16-D936-4BF7-94D0-096B6B546BAA}" destId="{630842CE-B2C2-42EB-836F-1F1361CE2E84}" srcOrd="4" destOrd="0" presId="urn:microsoft.com/office/officeart/2009/3/layout/DescendingProcess"/>
    <dgm:cxn modelId="{74185DE9-4B65-46D2-8E12-2C358A111601}" type="presParOf" srcId="{29E4AB16-D936-4BF7-94D0-096B6B546BAA}" destId="{53D686C7-B90F-42F6-BAAD-8D3B51A72332}" srcOrd="5" destOrd="0" presId="urn:microsoft.com/office/officeart/2009/3/layout/DescendingProcess"/>
    <dgm:cxn modelId="{710E1F81-3862-48A1-A942-5C5C2FF58D3D}" type="presParOf" srcId="{53D686C7-B90F-42F6-BAAD-8D3B51A72332}" destId="{63AA09C2-1970-456B-B6D0-670418D554CF}" srcOrd="0" destOrd="0" presId="urn:microsoft.com/office/officeart/2009/3/layout/DescendingProcess"/>
    <dgm:cxn modelId="{83B3705F-5325-482A-9BBB-3F503F2CDB8E}" type="presParOf" srcId="{29E4AB16-D936-4BF7-94D0-096B6B546BAA}" destId="{9FB439F6-B645-430C-ADC5-5CAAA667A037}" srcOrd="6" destOrd="0" presId="urn:microsoft.com/office/officeart/2009/3/layout/DescendingProcess"/>
    <dgm:cxn modelId="{75E7B3F8-37E8-463E-A50B-B675460FABCC}" type="presParOf" srcId="{29E4AB16-D936-4BF7-94D0-096B6B546BAA}" destId="{504BDBC3-363D-43AD-9E06-B2072BDF66BA}" srcOrd="7" destOrd="0" presId="urn:microsoft.com/office/officeart/2009/3/layout/DescendingProcess"/>
    <dgm:cxn modelId="{E8CB8E46-1739-4282-BEAF-4956360BAC8D}" type="presParOf" srcId="{504BDBC3-363D-43AD-9E06-B2072BDF66BA}" destId="{20EDAF60-96CF-453B-8918-DB66A5CC9F04}" srcOrd="0" destOrd="0" presId="urn:microsoft.com/office/officeart/2009/3/layout/DescendingProcess"/>
    <dgm:cxn modelId="{E52F9A22-C28D-46BD-BEA1-D48378BC84D5}" type="presParOf" srcId="{29E4AB16-D936-4BF7-94D0-096B6B546BAA}" destId="{CF911962-F21C-4102-BA31-7C18519F245D}" srcOrd="8" destOrd="0" presId="urn:microsoft.com/office/officeart/2009/3/layout/DescendingProcess"/>
    <dgm:cxn modelId="{1AA3F3A5-F396-4111-820A-A7BA5BADDBC0}" type="presParOf" srcId="{29E4AB16-D936-4BF7-94D0-096B6B546BAA}" destId="{A745C24A-CC2C-4C9F-B43B-DBF1633F395D}" srcOrd="9" destOrd="0" presId="urn:microsoft.com/office/officeart/2009/3/layout/DescendingProcess"/>
    <dgm:cxn modelId="{3B731682-4808-4401-9DAE-BFD2DBE6952A}" type="presParOf" srcId="{A745C24A-CC2C-4C9F-B43B-DBF1633F395D}" destId="{C32D1DBD-6548-44AA-82B0-ABBFF1C5F0AA}" srcOrd="0" destOrd="0" presId="urn:microsoft.com/office/officeart/2009/3/layout/DescendingProcess"/>
    <dgm:cxn modelId="{D50DE032-1968-491F-ACD5-FAFA6F882B10}" type="presParOf" srcId="{29E4AB16-D936-4BF7-94D0-096B6B546BAA}" destId="{F1968444-1CE3-47F2-88E3-B86E71939EDC}" srcOrd="10" destOrd="0" presId="urn:microsoft.com/office/officeart/2009/3/layout/DescendingProcess"/>
    <dgm:cxn modelId="{37C6444B-A860-4140-A61F-8FAE7D29E988}" type="presParOf" srcId="{29E4AB16-D936-4BF7-94D0-096B6B546BAA}" destId="{21B122AC-7D69-41A8-B961-655117F93932}" srcOrd="11" destOrd="0" presId="urn:microsoft.com/office/officeart/2009/3/layout/DescendingProcess"/>
    <dgm:cxn modelId="{3CB86F64-F1DD-4EA8-8052-8EEE688CEB76}" type="presParOf" srcId="{21B122AC-7D69-41A8-B961-655117F93932}" destId="{7C978230-6C09-4918-AB97-0FAE73937427}" srcOrd="0" destOrd="0" presId="urn:microsoft.com/office/officeart/2009/3/layout/DescendingProcess"/>
    <dgm:cxn modelId="{732B6A75-D07F-4F79-98FF-DCAC145763D4}" type="presParOf" srcId="{29E4AB16-D936-4BF7-94D0-096B6B546BAA}" destId="{10A9137F-FFFB-4EAC-AB86-8FC8EE0C7C44}" srcOrd="12"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1A9DC7-C67D-4F34-8426-AB7B8D5F1138}"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E149BA41-9BE8-4AC0-819F-93F5C6EDD1AD}">
      <dgm:prSet phldrT="[Text]"/>
      <dgm:spPr/>
      <dgm:t>
        <a:bodyPr/>
        <a:lstStyle/>
        <a:p>
          <a:r>
            <a:rPr lang="en" dirty="0" smtClean="0"/>
            <a:t>Changes in the immune system related to T2D </a:t>
          </a:r>
          <a:endParaRPr lang="en-US" dirty="0"/>
        </a:p>
      </dgm:t>
    </dgm:pt>
    <dgm:pt modelId="{C80BAD7C-BDA3-4CBE-8429-78E952B9000F}" type="parTrans" cxnId="{B7DA3E2B-C359-4EBC-80CD-C97EA67AD8D4}">
      <dgm:prSet/>
      <dgm:spPr/>
      <dgm:t>
        <a:bodyPr/>
        <a:lstStyle/>
        <a:p>
          <a:endParaRPr lang="en-US"/>
        </a:p>
      </dgm:t>
    </dgm:pt>
    <dgm:pt modelId="{B5A85762-19C0-41C5-B206-1D0817C6D706}" type="sibTrans" cxnId="{B7DA3E2B-C359-4EBC-80CD-C97EA67AD8D4}">
      <dgm:prSet/>
      <dgm:spPr/>
      <dgm:t>
        <a:bodyPr/>
        <a:lstStyle/>
        <a:p>
          <a:endParaRPr lang="en-US"/>
        </a:p>
      </dgm:t>
    </dgm:pt>
    <dgm:pt modelId="{916F4E44-AAEB-4078-8C4A-C1AC067CB80B}">
      <dgm:prSet phldrT="[Text]" custT="1"/>
      <dgm:spPr/>
      <dgm:t>
        <a:bodyPr/>
        <a:lstStyle/>
        <a:p>
          <a:r>
            <a:rPr lang="en" sz="1400" dirty="0" smtClean="0">
              <a:sym typeface="Wingdings" panose="05000000000000000000" pitchFamily="2" charset="2"/>
            </a:rPr>
            <a:t>increase risk of infections </a:t>
          </a:r>
          <a:endParaRPr lang="en-US" sz="1400" dirty="0"/>
        </a:p>
      </dgm:t>
    </dgm:pt>
    <dgm:pt modelId="{2290E8A8-A259-41B4-AD6E-9E3F5428AD94}" type="parTrans" cxnId="{48B77E1D-A0B3-4561-A8F4-81082762301A}">
      <dgm:prSet/>
      <dgm:spPr/>
      <dgm:t>
        <a:bodyPr/>
        <a:lstStyle/>
        <a:p>
          <a:endParaRPr lang="en-US"/>
        </a:p>
      </dgm:t>
    </dgm:pt>
    <dgm:pt modelId="{8E6CE0AA-7FEB-4FD7-9BF0-B943BED9F04F}" type="sibTrans" cxnId="{48B77E1D-A0B3-4561-A8F4-81082762301A}">
      <dgm:prSet/>
      <dgm:spPr/>
      <dgm:t>
        <a:bodyPr/>
        <a:lstStyle/>
        <a:p>
          <a:endParaRPr lang="en-US"/>
        </a:p>
      </dgm:t>
    </dgm:pt>
    <dgm:pt modelId="{F733AFF1-EDB7-453C-B59A-1AA5E3D8FAFD}">
      <dgm:prSet phldrT="[Text]"/>
      <dgm:spPr/>
      <dgm:t>
        <a:bodyPr/>
        <a:lstStyle/>
        <a:p>
          <a:r>
            <a:rPr lang="en" dirty="0" smtClean="0">
              <a:sym typeface="Wingdings" panose="05000000000000000000" pitchFamily="2" charset="2"/>
            </a:rPr>
            <a:t>increase severity of infection </a:t>
          </a:r>
          <a:endParaRPr lang="en-US" dirty="0"/>
        </a:p>
      </dgm:t>
    </dgm:pt>
    <dgm:pt modelId="{26C958A8-9400-487B-9920-4B946BEF7F49}" type="parTrans" cxnId="{24785AAA-42E4-4849-99FC-7AE896D8AD05}">
      <dgm:prSet/>
      <dgm:spPr/>
      <dgm:t>
        <a:bodyPr/>
        <a:lstStyle/>
        <a:p>
          <a:endParaRPr lang="en-US"/>
        </a:p>
      </dgm:t>
    </dgm:pt>
    <dgm:pt modelId="{C237C048-6008-46EA-9D91-762C6ACD7AAF}" type="sibTrans" cxnId="{24785AAA-42E4-4849-99FC-7AE896D8AD05}">
      <dgm:prSet/>
      <dgm:spPr/>
      <dgm:t>
        <a:bodyPr/>
        <a:lstStyle/>
        <a:p>
          <a:endParaRPr lang="en-US"/>
        </a:p>
      </dgm:t>
    </dgm:pt>
    <dgm:pt modelId="{062A5C16-DDF3-4CF6-9346-4745C5874D2B}">
      <dgm:prSet phldrT="[Text]"/>
      <dgm:spPr/>
      <dgm:t>
        <a:bodyPr/>
        <a:lstStyle/>
        <a:p>
          <a:r>
            <a:rPr lang="en" dirty="0" smtClean="0">
              <a:sym typeface="Wingdings" panose="05000000000000000000" pitchFamily="2" charset="2"/>
            </a:rPr>
            <a:t>increased healing time &amp; need for more intense treatment</a:t>
          </a:r>
          <a:endParaRPr lang="en-US" dirty="0"/>
        </a:p>
      </dgm:t>
    </dgm:pt>
    <dgm:pt modelId="{8108B57D-58A6-445E-A43B-5C31B77FC283}" type="parTrans" cxnId="{30958A27-480B-489C-9902-E192CC7EF732}">
      <dgm:prSet/>
      <dgm:spPr/>
      <dgm:t>
        <a:bodyPr/>
        <a:lstStyle/>
        <a:p>
          <a:endParaRPr lang="en-US"/>
        </a:p>
      </dgm:t>
    </dgm:pt>
    <dgm:pt modelId="{5DF0CBA3-8177-49ED-B34C-D15826FF9C16}" type="sibTrans" cxnId="{30958A27-480B-489C-9902-E192CC7EF732}">
      <dgm:prSet/>
      <dgm:spPr/>
      <dgm:t>
        <a:bodyPr/>
        <a:lstStyle/>
        <a:p>
          <a:endParaRPr lang="en-US"/>
        </a:p>
      </dgm:t>
    </dgm:pt>
    <dgm:pt modelId="{EB83E919-B54B-4C1D-96E7-71C8A90E93B7}" type="pres">
      <dgm:prSet presAssocID="{F31A9DC7-C67D-4F34-8426-AB7B8D5F1138}" presName="rootnode" presStyleCnt="0">
        <dgm:presLayoutVars>
          <dgm:chMax/>
          <dgm:chPref/>
          <dgm:dir/>
          <dgm:animLvl val="lvl"/>
        </dgm:presLayoutVars>
      </dgm:prSet>
      <dgm:spPr/>
      <dgm:t>
        <a:bodyPr/>
        <a:lstStyle/>
        <a:p>
          <a:endParaRPr lang="en-US"/>
        </a:p>
      </dgm:t>
    </dgm:pt>
    <dgm:pt modelId="{A3346358-D02F-48B3-8167-658A6583D7AB}" type="pres">
      <dgm:prSet presAssocID="{E149BA41-9BE8-4AC0-819F-93F5C6EDD1AD}" presName="composite" presStyleCnt="0"/>
      <dgm:spPr/>
    </dgm:pt>
    <dgm:pt modelId="{D11C5634-951C-427D-B2D1-92A353D2456D}" type="pres">
      <dgm:prSet presAssocID="{E149BA41-9BE8-4AC0-819F-93F5C6EDD1AD}" presName="bentUpArrow1" presStyleLbl="alignImgPlace1" presStyleIdx="0" presStyleCnt="3"/>
      <dgm:spPr/>
    </dgm:pt>
    <dgm:pt modelId="{E009247C-9F31-4919-8F09-EB7DFBAD542D}" type="pres">
      <dgm:prSet presAssocID="{E149BA41-9BE8-4AC0-819F-93F5C6EDD1AD}" presName="ParentText" presStyleLbl="node1" presStyleIdx="0" presStyleCnt="4">
        <dgm:presLayoutVars>
          <dgm:chMax val="1"/>
          <dgm:chPref val="1"/>
          <dgm:bulletEnabled val="1"/>
        </dgm:presLayoutVars>
      </dgm:prSet>
      <dgm:spPr/>
      <dgm:t>
        <a:bodyPr/>
        <a:lstStyle/>
        <a:p>
          <a:endParaRPr lang="en-US"/>
        </a:p>
      </dgm:t>
    </dgm:pt>
    <dgm:pt modelId="{193CFFE5-C0CA-43A5-8F99-5B8383555BD3}" type="pres">
      <dgm:prSet presAssocID="{E149BA41-9BE8-4AC0-819F-93F5C6EDD1AD}" presName="ChildText" presStyleLbl="revTx" presStyleIdx="0" presStyleCnt="3" custLinFactNeighborX="1992" custLinFactNeighborY="1385">
        <dgm:presLayoutVars>
          <dgm:chMax val="0"/>
          <dgm:chPref val="0"/>
          <dgm:bulletEnabled val="1"/>
        </dgm:presLayoutVars>
      </dgm:prSet>
      <dgm:spPr/>
      <dgm:t>
        <a:bodyPr/>
        <a:lstStyle/>
        <a:p>
          <a:endParaRPr lang="en-US"/>
        </a:p>
      </dgm:t>
    </dgm:pt>
    <dgm:pt modelId="{20F33F77-D3C4-43AC-829C-29F6F7C51F16}" type="pres">
      <dgm:prSet presAssocID="{B5A85762-19C0-41C5-B206-1D0817C6D706}" presName="sibTrans" presStyleCnt="0"/>
      <dgm:spPr/>
    </dgm:pt>
    <dgm:pt modelId="{DAF1926B-E94D-4E84-939F-24C039943107}" type="pres">
      <dgm:prSet presAssocID="{916F4E44-AAEB-4078-8C4A-C1AC067CB80B}" presName="composite" presStyleCnt="0"/>
      <dgm:spPr/>
    </dgm:pt>
    <dgm:pt modelId="{761556AD-2B10-482C-8966-0771CA2DDD4A}" type="pres">
      <dgm:prSet presAssocID="{916F4E44-AAEB-4078-8C4A-C1AC067CB80B}" presName="bentUpArrow1" presStyleLbl="alignImgPlace1" presStyleIdx="1" presStyleCnt="3"/>
      <dgm:spPr/>
    </dgm:pt>
    <dgm:pt modelId="{B80B73B0-3411-4657-9FC3-2113FEED4140}" type="pres">
      <dgm:prSet presAssocID="{916F4E44-AAEB-4078-8C4A-C1AC067CB80B}" presName="ParentText" presStyleLbl="node1" presStyleIdx="1" presStyleCnt="4">
        <dgm:presLayoutVars>
          <dgm:chMax val="1"/>
          <dgm:chPref val="1"/>
          <dgm:bulletEnabled val="1"/>
        </dgm:presLayoutVars>
      </dgm:prSet>
      <dgm:spPr/>
      <dgm:t>
        <a:bodyPr/>
        <a:lstStyle/>
        <a:p>
          <a:endParaRPr lang="en-US"/>
        </a:p>
      </dgm:t>
    </dgm:pt>
    <dgm:pt modelId="{02EF1E1D-0203-44B2-A282-9BE84F92AEEF}" type="pres">
      <dgm:prSet presAssocID="{916F4E44-AAEB-4078-8C4A-C1AC067CB80B}" presName="ChildText" presStyleLbl="revTx" presStyleIdx="1" presStyleCnt="3">
        <dgm:presLayoutVars>
          <dgm:chMax val="0"/>
          <dgm:chPref val="0"/>
          <dgm:bulletEnabled val="1"/>
        </dgm:presLayoutVars>
      </dgm:prSet>
      <dgm:spPr/>
    </dgm:pt>
    <dgm:pt modelId="{C144F10B-975C-4F3B-9F5E-F0570DCA7DFB}" type="pres">
      <dgm:prSet presAssocID="{8E6CE0AA-7FEB-4FD7-9BF0-B943BED9F04F}" presName="sibTrans" presStyleCnt="0"/>
      <dgm:spPr/>
    </dgm:pt>
    <dgm:pt modelId="{0FB7D273-DC3F-4343-9EB4-6AD7B6EF5C89}" type="pres">
      <dgm:prSet presAssocID="{F733AFF1-EDB7-453C-B59A-1AA5E3D8FAFD}" presName="composite" presStyleCnt="0"/>
      <dgm:spPr/>
    </dgm:pt>
    <dgm:pt modelId="{54D65DA2-98FD-4555-BC0B-D45D2BDA2C88}" type="pres">
      <dgm:prSet presAssocID="{F733AFF1-EDB7-453C-B59A-1AA5E3D8FAFD}" presName="bentUpArrow1" presStyleLbl="alignImgPlace1" presStyleIdx="2" presStyleCnt="3"/>
      <dgm:spPr/>
    </dgm:pt>
    <dgm:pt modelId="{24110110-7F4F-4DC0-82B3-345492B9D2B1}" type="pres">
      <dgm:prSet presAssocID="{F733AFF1-EDB7-453C-B59A-1AA5E3D8FAFD}" presName="ParentText" presStyleLbl="node1" presStyleIdx="2" presStyleCnt="4">
        <dgm:presLayoutVars>
          <dgm:chMax val="1"/>
          <dgm:chPref val="1"/>
          <dgm:bulletEnabled val="1"/>
        </dgm:presLayoutVars>
      </dgm:prSet>
      <dgm:spPr/>
      <dgm:t>
        <a:bodyPr/>
        <a:lstStyle/>
        <a:p>
          <a:endParaRPr lang="en-US"/>
        </a:p>
      </dgm:t>
    </dgm:pt>
    <dgm:pt modelId="{0C7A27BB-1A29-4040-8FC8-B8CCCD428C4E}" type="pres">
      <dgm:prSet presAssocID="{F733AFF1-EDB7-453C-B59A-1AA5E3D8FAFD}" presName="ChildText" presStyleLbl="revTx" presStyleIdx="2" presStyleCnt="3">
        <dgm:presLayoutVars>
          <dgm:chMax val="0"/>
          <dgm:chPref val="0"/>
          <dgm:bulletEnabled val="1"/>
        </dgm:presLayoutVars>
      </dgm:prSet>
      <dgm:spPr/>
    </dgm:pt>
    <dgm:pt modelId="{02C9665E-A851-4AD5-A3F3-03429FEA86FA}" type="pres">
      <dgm:prSet presAssocID="{C237C048-6008-46EA-9D91-762C6ACD7AAF}" presName="sibTrans" presStyleCnt="0"/>
      <dgm:spPr/>
    </dgm:pt>
    <dgm:pt modelId="{6ABF7BAF-5120-4DFB-AA33-643805F80A05}" type="pres">
      <dgm:prSet presAssocID="{062A5C16-DDF3-4CF6-9346-4745C5874D2B}" presName="composite" presStyleCnt="0"/>
      <dgm:spPr/>
    </dgm:pt>
    <dgm:pt modelId="{E6223A5C-B318-46FD-ACA4-1DC2C4D18100}" type="pres">
      <dgm:prSet presAssocID="{062A5C16-DDF3-4CF6-9346-4745C5874D2B}" presName="ParentText" presStyleLbl="node1" presStyleIdx="3" presStyleCnt="4">
        <dgm:presLayoutVars>
          <dgm:chMax val="1"/>
          <dgm:chPref val="1"/>
          <dgm:bulletEnabled val="1"/>
        </dgm:presLayoutVars>
      </dgm:prSet>
      <dgm:spPr/>
      <dgm:t>
        <a:bodyPr/>
        <a:lstStyle/>
        <a:p>
          <a:endParaRPr lang="en-US"/>
        </a:p>
      </dgm:t>
    </dgm:pt>
  </dgm:ptLst>
  <dgm:cxnLst>
    <dgm:cxn modelId="{77C978DA-1584-4F26-9287-72463F1F6B3D}" type="presOf" srcId="{E149BA41-9BE8-4AC0-819F-93F5C6EDD1AD}" destId="{E009247C-9F31-4919-8F09-EB7DFBAD542D}" srcOrd="0" destOrd="0" presId="urn:microsoft.com/office/officeart/2005/8/layout/StepDownProcess"/>
    <dgm:cxn modelId="{17A0CD05-B4F1-4CD7-95D0-7CA4C9E219E6}" type="presOf" srcId="{062A5C16-DDF3-4CF6-9346-4745C5874D2B}" destId="{E6223A5C-B318-46FD-ACA4-1DC2C4D18100}" srcOrd="0" destOrd="0" presId="urn:microsoft.com/office/officeart/2005/8/layout/StepDownProcess"/>
    <dgm:cxn modelId="{24785AAA-42E4-4849-99FC-7AE896D8AD05}" srcId="{F31A9DC7-C67D-4F34-8426-AB7B8D5F1138}" destId="{F733AFF1-EDB7-453C-B59A-1AA5E3D8FAFD}" srcOrd="2" destOrd="0" parTransId="{26C958A8-9400-487B-9920-4B946BEF7F49}" sibTransId="{C237C048-6008-46EA-9D91-762C6ACD7AAF}"/>
    <dgm:cxn modelId="{B7DA3E2B-C359-4EBC-80CD-C97EA67AD8D4}" srcId="{F31A9DC7-C67D-4F34-8426-AB7B8D5F1138}" destId="{E149BA41-9BE8-4AC0-819F-93F5C6EDD1AD}" srcOrd="0" destOrd="0" parTransId="{C80BAD7C-BDA3-4CBE-8429-78E952B9000F}" sibTransId="{B5A85762-19C0-41C5-B206-1D0817C6D706}"/>
    <dgm:cxn modelId="{30958A27-480B-489C-9902-E192CC7EF732}" srcId="{F31A9DC7-C67D-4F34-8426-AB7B8D5F1138}" destId="{062A5C16-DDF3-4CF6-9346-4745C5874D2B}" srcOrd="3" destOrd="0" parTransId="{8108B57D-58A6-445E-A43B-5C31B77FC283}" sibTransId="{5DF0CBA3-8177-49ED-B34C-D15826FF9C16}"/>
    <dgm:cxn modelId="{48B77E1D-A0B3-4561-A8F4-81082762301A}" srcId="{F31A9DC7-C67D-4F34-8426-AB7B8D5F1138}" destId="{916F4E44-AAEB-4078-8C4A-C1AC067CB80B}" srcOrd="1" destOrd="0" parTransId="{2290E8A8-A259-41B4-AD6E-9E3F5428AD94}" sibTransId="{8E6CE0AA-7FEB-4FD7-9BF0-B943BED9F04F}"/>
    <dgm:cxn modelId="{82F2298B-96CC-4C0C-A11C-12510E609716}" type="presOf" srcId="{F733AFF1-EDB7-453C-B59A-1AA5E3D8FAFD}" destId="{24110110-7F4F-4DC0-82B3-345492B9D2B1}" srcOrd="0" destOrd="0" presId="urn:microsoft.com/office/officeart/2005/8/layout/StepDownProcess"/>
    <dgm:cxn modelId="{C135541D-28C9-4120-963D-B5234DDF7103}" type="presOf" srcId="{F31A9DC7-C67D-4F34-8426-AB7B8D5F1138}" destId="{EB83E919-B54B-4C1D-96E7-71C8A90E93B7}" srcOrd="0" destOrd="0" presId="urn:microsoft.com/office/officeart/2005/8/layout/StepDownProcess"/>
    <dgm:cxn modelId="{06AB5CE5-B29C-4EFF-BFE0-B4D32C37F505}" type="presOf" srcId="{916F4E44-AAEB-4078-8C4A-C1AC067CB80B}" destId="{B80B73B0-3411-4657-9FC3-2113FEED4140}" srcOrd="0" destOrd="0" presId="urn:microsoft.com/office/officeart/2005/8/layout/StepDownProcess"/>
    <dgm:cxn modelId="{593633A5-385C-43CB-8395-DB74D8FF254E}" type="presParOf" srcId="{EB83E919-B54B-4C1D-96E7-71C8A90E93B7}" destId="{A3346358-D02F-48B3-8167-658A6583D7AB}" srcOrd="0" destOrd="0" presId="urn:microsoft.com/office/officeart/2005/8/layout/StepDownProcess"/>
    <dgm:cxn modelId="{1C466A0E-4209-4011-844B-730E4CC1D82A}" type="presParOf" srcId="{A3346358-D02F-48B3-8167-658A6583D7AB}" destId="{D11C5634-951C-427D-B2D1-92A353D2456D}" srcOrd="0" destOrd="0" presId="urn:microsoft.com/office/officeart/2005/8/layout/StepDownProcess"/>
    <dgm:cxn modelId="{04630E61-BBBA-4417-8FFC-F86233D481AE}" type="presParOf" srcId="{A3346358-D02F-48B3-8167-658A6583D7AB}" destId="{E009247C-9F31-4919-8F09-EB7DFBAD542D}" srcOrd="1" destOrd="0" presId="urn:microsoft.com/office/officeart/2005/8/layout/StepDownProcess"/>
    <dgm:cxn modelId="{18C78C8F-7282-43CF-A5F3-75D6207F8C7F}" type="presParOf" srcId="{A3346358-D02F-48B3-8167-658A6583D7AB}" destId="{193CFFE5-C0CA-43A5-8F99-5B8383555BD3}" srcOrd="2" destOrd="0" presId="urn:microsoft.com/office/officeart/2005/8/layout/StepDownProcess"/>
    <dgm:cxn modelId="{49E6B4E4-24F6-4418-BC6E-A9061E096AEF}" type="presParOf" srcId="{EB83E919-B54B-4C1D-96E7-71C8A90E93B7}" destId="{20F33F77-D3C4-43AC-829C-29F6F7C51F16}" srcOrd="1" destOrd="0" presId="urn:microsoft.com/office/officeart/2005/8/layout/StepDownProcess"/>
    <dgm:cxn modelId="{E1438D4B-7878-470E-8C7E-5D3909079442}" type="presParOf" srcId="{EB83E919-B54B-4C1D-96E7-71C8A90E93B7}" destId="{DAF1926B-E94D-4E84-939F-24C039943107}" srcOrd="2" destOrd="0" presId="urn:microsoft.com/office/officeart/2005/8/layout/StepDownProcess"/>
    <dgm:cxn modelId="{5D37E2D9-FF3A-48CC-BF26-9CFB0EE4249E}" type="presParOf" srcId="{DAF1926B-E94D-4E84-939F-24C039943107}" destId="{761556AD-2B10-482C-8966-0771CA2DDD4A}" srcOrd="0" destOrd="0" presId="urn:microsoft.com/office/officeart/2005/8/layout/StepDownProcess"/>
    <dgm:cxn modelId="{3D5399D3-0AAC-42C1-A487-42068A964EAC}" type="presParOf" srcId="{DAF1926B-E94D-4E84-939F-24C039943107}" destId="{B80B73B0-3411-4657-9FC3-2113FEED4140}" srcOrd="1" destOrd="0" presId="urn:microsoft.com/office/officeart/2005/8/layout/StepDownProcess"/>
    <dgm:cxn modelId="{8CBB6181-1CD9-4592-8D10-E6CF9A355739}" type="presParOf" srcId="{DAF1926B-E94D-4E84-939F-24C039943107}" destId="{02EF1E1D-0203-44B2-A282-9BE84F92AEEF}" srcOrd="2" destOrd="0" presId="urn:microsoft.com/office/officeart/2005/8/layout/StepDownProcess"/>
    <dgm:cxn modelId="{CA9D522C-002C-4EE0-B85C-9676E06EED0B}" type="presParOf" srcId="{EB83E919-B54B-4C1D-96E7-71C8A90E93B7}" destId="{C144F10B-975C-4F3B-9F5E-F0570DCA7DFB}" srcOrd="3" destOrd="0" presId="urn:microsoft.com/office/officeart/2005/8/layout/StepDownProcess"/>
    <dgm:cxn modelId="{889D2019-123C-42F9-AAEF-EFB59DDADA41}" type="presParOf" srcId="{EB83E919-B54B-4C1D-96E7-71C8A90E93B7}" destId="{0FB7D273-DC3F-4343-9EB4-6AD7B6EF5C89}" srcOrd="4" destOrd="0" presId="urn:microsoft.com/office/officeart/2005/8/layout/StepDownProcess"/>
    <dgm:cxn modelId="{19FB3E32-8D52-4748-A673-598AD7DEF200}" type="presParOf" srcId="{0FB7D273-DC3F-4343-9EB4-6AD7B6EF5C89}" destId="{54D65DA2-98FD-4555-BC0B-D45D2BDA2C88}" srcOrd="0" destOrd="0" presId="urn:microsoft.com/office/officeart/2005/8/layout/StepDownProcess"/>
    <dgm:cxn modelId="{DF7CBB51-0FD7-41B6-88FD-D373D435E86C}" type="presParOf" srcId="{0FB7D273-DC3F-4343-9EB4-6AD7B6EF5C89}" destId="{24110110-7F4F-4DC0-82B3-345492B9D2B1}" srcOrd="1" destOrd="0" presId="urn:microsoft.com/office/officeart/2005/8/layout/StepDownProcess"/>
    <dgm:cxn modelId="{1DE8BC04-1A5D-4B6B-878F-0D7506047D25}" type="presParOf" srcId="{0FB7D273-DC3F-4343-9EB4-6AD7B6EF5C89}" destId="{0C7A27BB-1A29-4040-8FC8-B8CCCD428C4E}" srcOrd="2" destOrd="0" presId="urn:microsoft.com/office/officeart/2005/8/layout/StepDownProcess"/>
    <dgm:cxn modelId="{1537B731-FE3D-44A9-B9AA-A23E3C14B00E}" type="presParOf" srcId="{EB83E919-B54B-4C1D-96E7-71C8A90E93B7}" destId="{02C9665E-A851-4AD5-A3F3-03429FEA86FA}" srcOrd="5" destOrd="0" presId="urn:microsoft.com/office/officeart/2005/8/layout/StepDownProcess"/>
    <dgm:cxn modelId="{53316AD6-762C-4C9A-8B55-1C54140CB5B2}" type="presParOf" srcId="{EB83E919-B54B-4C1D-96E7-71C8A90E93B7}" destId="{6ABF7BAF-5120-4DFB-AA33-643805F80A05}" srcOrd="6" destOrd="0" presId="urn:microsoft.com/office/officeart/2005/8/layout/StepDownProcess"/>
    <dgm:cxn modelId="{137AE9BE-BE6D-418A-80FD-61020344DC55}" type="presParOf" srcId="{6ABF7BAF-5120-4DFB-AA33-643805F80A05}" destId="{E6223A5C-B318-46FD-ACA4-1DC2C4D1810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6E4F9D-9C7D-4331-84B9-D47A51FAC43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D5B901F7-847E-4E7D-B7BE-60BBDA55F216}">
      <dgm:prSet phldrT="[Text]"/>
      <dgm:spPr/>
      <dgm:t>
        <a:bodyPr/>
        <a:lstStyle/>
        <a:p>
          <a:r>
            <a:rPr lang="en-US" dirty="0" smtClean="0"/>
            <a:t>Hyperglycemia &amp; AGE formations </a:t>
          </a:r>
          <a:endParaRPr lang="en-US" dirty="0"/>
        </a:p>
      </dgm:t>
    </dgm:pt>
    <dgm:pt modelId="{047C7D7C-59B0-4A34-99E7-7B0A529180B9}" type="parTrans" cxnId="{68C5B83B-F7A0-42EB-8642-554DF6E7CE21}">
      <dgm:prSet/>
      <dgm:spPr/>
      <dgm:t>
        <a:bodyPr/>
        <a:lstStyle/>
        <a:p>
          <a:endParaRPr lang="en-US"/>
        </a:p>
      </dgm:t>
    </dgm:pt>
    <dgm:pt modelId="{07EF2130-17E5-4202-A093-C961C375F830}" type="sibTrans" cxnId="{68C5B83B-F7A0-42EB-8642-554DF6E7CE21}">
      <dgm:prSet/>
      <dgm:spPr/>
      <dgm:t>
        <a:bodyPr/>
        <a:lstStyle/>
        <a:p>
          <a:endParaRPr lang="en-US"/>
        </a:p>
      </dgm:t>
    </dgm:pt>
    <dgm:pt modelId="{AB2F075E-5C60-491A-A583-6EB7D129272E}">
      <dgm:prSet phldrT="[Text]"/>
      <dgm:spPr/>
      <dgm:t>
        <a:bodyPr/>
        <a:lstStyle/>
        <a:p>
          <a:r>
            <a:rPr lang="en-US" dirty="0" smtClean="0">
              <a:sym typeface="Wingdings" panose="05000000000000000000" pitchFamily="2" charset="2"/>
            </a:rPr>
            <a:t>inflammatory cascades</a:t>
          </a:r>
          <a:endParaRPr lang="en-US" dirty="0"/>
        </a:p>
      </dgm:t>
    </dgm:pt>
    <dgm:pt modelId="{FE196750-C114-4380-A7FD-9128518E7BCF}" type="parTrans" cxnId="{F95919F3-AEB1-439E-BCFF-75E9236C26B9}">
      <dgm:prSet/>
      <dgm:spPr/>
      <dgm:t>
        <a:bodyPr/>
        <a:lstStyle/>
        <a:p>
          <a:endParaRPr lang="en-US"/>
        </a:p>
      </dgm:t>
    </dgm:pt>
    <dgm:pt modelId="{AAD1B7D9-415C-4EB6-AF13-8EB3504764A5}" type="sibTrans" cxnId="{F95919F3-AEB1-439E-BCFF-75E9236C26B9}">
      <dgm:prSet/>
      <dgm:spPr/>
      <dgm:t>
        <a:bodyPr/>
        <a:lstStyle/>
        <a:p>
          <a:endParaRPr lang="en-US"/>
        </a:p>
      </dgm:t>
    </dgm:pt>
    <dgm:pt modelId="{097A661D-C504-4F6C-8CB2-B5D729897BFB}">
      <dgm:prSet phldrT="[Text]"/>
      <dgm:spPr/>
      <dgm:t>
        <a:bodyPr/>
        <a:lstStyle/>
        <a:p>
          <a:r>
            <a:rPr lang="en-US" dirty="0" smtClean="0">
              <a:sym typeface="Wingdings" panose="05000000000000000000" pitchFamily="2" charset="2"/>
            </a:rPr>
            <a:t>changes in collagen properties </a:t>
          </a:r>
          <a:endParaRPr lang="en-US" dirty="0"/>
        </a:p>
      </dgm:t>
    </dgm:pt>
    <dgm:pt modelId="{C50D45AA-DF78-4D7F-84C0-BAE89D4A90B9}" type="parTrans" cxnId="{AF2BEE42-3C04-4A71-ADD1-5E7E168DBDAF}">
      <dgm:prSet/>
      <dgm:spPr/>
      <dgm:t>
        <a:bodyPr/>
        <a:lstStyle/>
        <a:p>
          <a:endParaRPr lang="en-US"/>
        </a:p>
      </dgm:t>
    </dgm:pt>
    <dgm:pt modelId="{DB802628-9F41-46B8-8F24-85063FDA9B36}" type="sibTrans" cxnId="{AF2BEE42-3C04-4A71-ADD1-5E7E168DBDAF}">
      <dgm:prSet/>
      <dgm:spPr/>
      <dgm:t>
        <a:bodyPr/>
        <a:lstStyle/>
        <a:p>
          <a:endParaRPr lang="en-US"/>
        </a:p>
      </dgm:t>
    </dgm:pt>
    <dgm:pt modelId="{5A815FC9-BA8C-40AE-9C42-A16DFF3BA8AE}">
      <dgm:prSet phldrT="[Text]"/>
      <dgm:spPr/>
      <dgm:t>
        <a:bodyPr/>
        <a:lstStyle/>
        <a:p>
          <a:r>
            <a:rPr lang="en-US" dirty="0" smtClean="0">
              <a:sym typeface="Wingdings" panose="05000000000000000000" pitchFamily="2" charset="2"/>
            </a:rPr>
            <a:t>skin breakdown</a:t>
          </a:r>
          <a:endParaRPr lang="en-US" dirty="0"/>
        </a:p>
      </dgm:t>
    </dgm:pt>
    <dgm:pt modelId="{C3EBB2E6-D90B-4811-A57F-CF120F7A5E6B}" type="parTrans" cxnId="{D950613F-2649-431F-BDBF-DDA43F1DA998}">
      <dgm:prSet/>
      <dgm:spPr/>
      <dgm:t>
        <a:bodyPr/>
        <a:lstStyle/>
        <a:p>
          <a:endParaRPr lang="en-US"/>
        </a:p>
      </dgm:t>
    </dgm:pt>
    <dgm:pt modelId="{36ABD46D-222C-4D2E-BA34-3425D647E78F}" type="sibTrans" cxnId="{D950613F-2649-431F-BDBF-DDA43F1DA998}">
      <dgm:prSet/>
      <dgm:spPr/>
      <dgm:t>
        <a:bodyPr/>
        <a:lstStyle/>
        <a:p>
          <a:endParaRPr lang="en-US"/>
        </a:p>
      </dgm:t>
    </dgm:pt>
    <dgm:pt modelId="{9FF96A6C-40E4-48B0-AF88-149190700FC0}" type="pres">
      <dgm:prSet presAssocID="{A16E4F9D-9C7D-4331-84B9-D47A51FAC43D}" presName="rootnode" presStyleCnt="0">
        <dgm:presLayoutVars>
          <dgm:chMax/>
          <dgm:chPref/>
          <dgm:dir/>
          <dgm:animLvl val="lvl"/>
        </dgm:presLayoutVars>
      </dgm:prSet>
      <dgm:spPr/>
      <dgm:t>
        <a:bodyPr/>
        <a:lstStyle/>
        <a:p>
          <a:endParaRPr lang="en-US"/>
        </a:p>
      </dgm:t>
    </dgm:pt>
    <dgm:pt modelId="{C0DF11AC-23D8-4414-8C76-E251BCBA92D0}" type="pres">
      <dgm:prSet presAssocID="{D5B901F7-847E-4E7D-B7BE-60BBDA55F216}" presName="composite" presStyleCnt="0"/>
      <dgm:spPr/>
    </dgm:pt>
    <dgm:pt modelId="{D2854313-7765-4A94-9D4E-B76F48E99D73}" type="pres">
      <dgm:prSet presAssocID="{D5B901F7-847E-4E7D-B7BE-60BBDA55F216}" presName="bentUpArrow1" presStyleLbl="alignImgPlace1" presStyleIdx="0" presStyleCnt="3"/>
      <dgm:spPr/>
    </dgm:pt>
    <dgm:pt modelId="{B6D8184C-2FB3-4F14-96BE-F6EBE8E64F09}" type="pres">
      <dgm:prSet presAssocID="{D5B901F7-847E-4E7D-B7BE-60BBDA55F216}" presName="ParentText" presStyleLbl="node1" presStyleIdx="0" presStyleCnt="4">
        <dgm:presLayoutVars>
          <dgm:chMax val="1"/>
          <dgm:chPref val="1"/>
          <dgm:bulletEnabled val="1"/>
        </dgm:presLayoutVars>
      </dgm:prSet>
      <dgm:spPr/>
      <dgm:t>
        <a:bodyPr/>
        <a:lstStyle/>
        <a:p>
          <a:endParaRPr lang="en-US"/>
        </a:p>
      </dgm:t>
    </dgm:pt>
    <dgm:pt modelId="{D340BC2F-B2CD-4903-B9FF-78FC0A44652A}" type="pres">
      <dgm:prSet presAssocID="{D5B901F7-847E-4E7D-B7BE-60BBDA55F216}" presName="ChildText" presStyleLbl="revTx" presStyleIdx="0" presStyleCnt="3">
        <dgm:presLayoutVars>
          <dgm:chMax val="0"/>
          <dgm:chPref val="0"/>
          <dgm:bulletEnabled val="1"/>
        </dgm:presLayoutVars>
      </dgm:prSet>
      <dgm:spPr/>
      <dgm:t>
        <a:bodyPr/>
        <a:lstStyle/>
        <a:p>
          <a:endParaRPr lang="en-US"/>
        </a:p>
      </dgm:t>
    </dgm:pt>
    <dgm:pt modelId="{39BEC9A1-5C79-4A2C-AA1D-A0FAEE24B5E5}" type="pres">
      <dgm:prSet presAssocID="{07EF2130-17E5-4202-A093-C961C375F830}" presName="sibTrans" presStyleCnt="0"/>
      <dgm:spPr/>
    </dgm:pt>
    <dgm:pt modelId="{E9448229-3716-4674-9A08-3E6C49456312}" type="pres">
      <dgm:prSet presAssocID="{AB2F075E-5C60-491A-A583-6EB7D129272E}" presName="composite" presStyleCnt="0"/>
      <dgm:spPr/>
    </dgm:pt>
    <dgm:pt modelId="{03704A33-2569-400F-B954-2975F6186F58}" type="pres">
      <dgm:prSet presAssocID="{AB2F075E-5C60-491A-A583-6EB7D129272E}" presName="bentUpArrow1" presStyleLbl="alignImgPlace1" presStyleIdx="1" presStyleCnt="3"/>
      <dgm:spPr/>
    </dgm:pt>
    <dgm:pt modelId="{6EB3113F-6AEB-4EBF-B752-95616AD732AB}" type="pres">
      <dgm:prSet presAssocID="{AB2F075E-5C60-491A-A583-6EB7D129272E}" presName="ParentText" presStyleLbl="node1" presStyleIdx="1" presStyleCnt="4">
        <dgm:presLayoutVars>
          <dgm:chMax val="1"/>
          <dgm:chPref val="1"/>
          <dgm:bulletEnabled val="1"/>
        </dgm:presLayoutVars>
      </dgm:prSet>
      <dgm:spPr/>
      <dgm:t>
        <a:bodyPr/>
        <a:lstStyle/>
        <a:p>
          <a:endParaRPr lang="en-US"/>
        </a:p>
      </dgm:t>
    </dgm:pt>
    <dgm:pt modelId="{33975A46-3A97-4D43-8CAA-C55FE14B876E}" type="pres">
      <dgm:prSet presAssocID="{AB2F075E-5C60-491A-A583-6EB7D129272E}" presName="ChildText" presStyleLbl="revTx" presStyleIdx="1" presStyleCnt="3">
        <dgm:presLayoutVars>
          <dgm:chMax val="0"/>
          <dgm:chPref val="0"/>
          <dgm:bulletEnabled val="1"/>
        </dgm:presLayoutVars>
      </dgm:prSet>
      <dgm:spPr/>
      <dgm:t>
        <a:bodyPr/>
        <a:lstStyle/>
        <a:p>
          <a:endParaRPr lang="en-US"/>
        </a:p>
      </dgm:t>
    </dgm:pt>
    <dgm:pt modelId="{9A16F6CC-0136-42B6-A50E-55ABE601AE05}" type="pres">
      <dgm:prSet presAssocID="{AAD1B7D9-415C-4EB6-AF13-8EB3504764A5}" presName="sibTrans" presStyleCnt="0"/>
      <dgm:spPr/>
    </dgm:pt>
    <dgm:pt modelId="{12D84B06-3B2C-4F9D-AE03-30579F28A6F2}" type="pres">
      <dgm:prSet presAssocID="{097A661D-C504-4F6C-8CB2-B5D729897BFB}" presName="composite" presStyleCnt="0"/>
      <dgm:spPr/>
    </dgm:pt>
    <dgm:pt modelId="{B65BC8FC-1677-4BEA-B525-E1372C2F62B3}" type="pres">
      <dgm:prSet presAssocID="{097A661D-C504-4F6C-8CB2-B5D729897BFB}" presName="bentUpArrow1" presStyleLbl="alignImgPlace1" presStyleIdx="2" presStyleCnt="3"/>
      <dgm:spPr/>
    </dgm:pt>
    <dgm:pt modelId="{AAAABDCC-6B4A-48BF-9ED1-E83454CC08AC}" type="pres">
      <dgm:prSet presAssocID="{097A661D-C504-4F6C-8CB2-B5D729897BFB}" presName="ParentText" presStyleLbl="node1" presStyleIdx="2" presStyleCnt="4">
        <dgm:presLayoutVars>
          <dgm:chMax val="1"/>
          <dgm:chPref val="1"/>
          <dgm:bulletEnabled val="1"/>
        </dgm:presLayoutVars>
      </dgm:prSet>
      <dgm:spPr/>
      <dgm:t>
        <a:bodyPr/>
        <a:lstStyle/>
        <a:p>
          <a:endParaRPr lang="en-US"/>
        </a:p>
      </dgm:t>
    </dgm:pt>
    <dgm:pt modelId="{DDB88849-12EB-4E4C-A58B-B8EB8DB1F4B0}" type="pres">
      <dgm:prSet presAssocID="{097A661D-C504-4F6C-8CB2-B5D729897BFB}" presName="ChildText" presStyleLbl="revTx" presStyleIdx="2" presStyleCnt="3">
        <dgm:presLayoutVars>
          <dgm:chMax val="0"/>
          <dgm:chPref val="0"/>
          <dgm:bulletEnabled val="1"/>
        </dgm:presLayoutVars>
      </dgm:prSet>
      <dgm:spPr/>
      <dgm:t>
        <a:bodyPr/>
        <a:lstStyle/>
        <a:p>
          <a:endParaRPr lang="en-US"/>
        </a:p>
      </dgm:t>
    </dgm:pt>
    <dgm:pt modelId="{00101F7D-607A-4A84-BC42-CAC06B198CE5}" type="pres">
      <dgm:prSet presAssocID="{DB802628-9F41-46B8-8F24-85063FDA9B36}" presName="sibTrans" presStyleCnt="0"/>
      <dgm:spPr/>
    </dgm:pt>
    <dgm:pt modelId="{2525A4A1-BC63-4B5A-B4FA-16560D703550}" type="pres">
      <dgm:prSet presAssocID="{5A815FC9-BA8C-40AE-9C42-A16DFF3BA8AE}" presName="composite" presStyleCnt="0"/>
      <dgm:spPr/>
    </dgm:pt>
    <dgm:pt modelId="{242C3BDF-4911-467D-8D0B-AC876A64563A}" type="pres">
      <dgm:prSet presAssocID="{5A815FC9-BA8C-40AE-9C42-A16DFF3BA8AE}" presName="ParentText" presStyleLbl="node1" presStyleIdx="3" presStyleCnt="4">
        <dgm:presLayoutVars>
          <dgm:chMax val="1"/>
          <dgm:chPref val="1"/>
          <dgm:bulletEnabled val="1"/>
        </dgm:presLayoutVars>
      </dgm:prSet>
      <dgm:spPr/>
      <dgm:t>
        <a:bodyPr/>
        <a:lstStyle/>
        <a:p>
          <a:endParaRPr lang="en-US"/>
        </a:p>
      </dgm:t>
    </dgm:pt>
  </dgm:ptLst>
  <dgm:cxnLst>
    <dgm:cxn modelId="{D950613F-2649-431F-BDBF-DDA43F1DA998}" srcId="{A16E4F9D-9C7D-4331-84B9-D47A51FAC43D}" destId="{5A815FC9-BA8C-40AE-9C42-A16DFF3BA8AE}" srcOrd="3" destOrd="0" parTransId="{C3EBB2E6-D90B-4811-A57F-CF120F7A5E6B}" sibTransId="{36ABD46D-222C-4D2E-BA34-3425D647E78F}"/>
    <dgm:cxn modelId="{65A79BC1-683E-4D45-9BC5-0F18B2AE7D76}" type="presOf" srcId="{AB2F075E-5C60-491A-A583-6EB7D129272E}" destId="{6EB3113F-6AEB-4EBF-B752-95616AD732AB}" srcOrd="0" destOrd="0" presId="urn:microsoft.com/office/officeart/2005/8/layout/StepDownProcess"/>
    <dgm:cxn modelId="{F64FB2A5-4830-40A6-BF25-8625A85906D6}" type="presOf" srcId="{097A661D-C504-4F6C-8CB2-B5D729897BFB}" destId="{AAAABDCC-6B4A-48BF-9ED1-E83454CC08AC}" srcOrd="0" destOrd="0" presId="urn:microsoft.com/office/officeart/2005/8/layout/StepDownProcess"/>
    <dgm:cxn modelId="{7BD7DF42-A089-46E6-81AA-820FF5EC80DB}" type="presOf" srcId="{5A815FC9-BA8C-40AE-9C42-A16DFF3BA8AE}" destId="{242C3BDF-4911-467D-8D0B-AC876A64563A}" srcOrd="0" destOrd="0" presId="urn:microsoft.com/office/officeart/2005/8/layout/StepDownProcess"/>
    <dgm:cxn modelId="{F95919F3-AEB1-439E-BCFF-75E9236C26B9}" srcId="{A16E4F9D-9C7D-4331-84B9-D47A51FAC43D}" destId="{AB2F075E-5C60-491A-A583-6EB7D129272E}" srcOrd="1" destOrd="0" parTransId="{FE196750-C114-4380-A7FD-9128518E7BCF}" sibTransId="{AAD1B7D9-415C-4EB6-AF13-8EB3504764A5}"/>
    <dgm:cxn modelId="{1CD598D7-6C4A-43E0-8BA9-04EEB64EE004}" type="presOf" srcId="{A16E4F9D-9C7D-4331-84B9-D47A51FAC43D}" destId="{9FF96A6C-40E4-48B0-AF88-149190700FC0}" srcOrd="0" destOrd="0" presId="urn:microsoft.com/office/officeart/2005/8/layout/StepDownProcess"/>
    <dgm:cxn modelId="{0313D63E-0E27-453E-936B-ED6AB58F40B8}" type="presOf" srcId="{D5B901F7-847E-4E7D-B7BE-60BBDA55F216}" destId="{B6D8184C-2FB3-4F14-96BE-F6EBE8E64F09}" srcOrd="0" destOrd="0" presId="urn:microsoft.com/office/officeart/2005/8/layout/StepDownProcess"/>
    <dgm:cxn modelId="{68C5B83B-F7A0-42EB-8642-554DF6E7CE21}" srcId="{A16E4F9D-9C7D-4331-84B9-D47A51FAC43D}" destId="{D5B901F7-847E-4E7D-B7BE-60BBDA55F216}" srcOrd="0" destOrd="0" parTransId="{047C7D7C-59B0-4A34-99E7-7B0A529180B9}" sibTransId="{07EF2130-17E5-4202-A093-C961C375F830}"/>
    <dgm:cxn modelId="{AF2BEE42-3C04-4A71-ADD1-5E7E168DBDAF}" srcId="{A16E4F9D-9C7D-4331-84B9-D47A51FAC43D}" destId="{097A661D-C504-4F6C-8CB2-B5D729897BFB}" srcOrd="2" destOrd="0" parTransId="{C50D45AA-DF78-4D7F-84C0-BAE89D4A90B9}" sibTransId="{DB802628-9F41-46B8-8F24-85063FDA9B36}"/>
    <dgm:cxn modelId="{4B4AE531-3599-4F3E-959B-0F588F5D6E05}" type="presParOf" srcId="{9FF96A6C-40E4-48B0-AF88-149190700FC0}" destId="{C0DF11AC-23D8-4414-8C76-E251BCBA92D0}" srcOrd="0" destOrd="0" presId="urn:microsoft.com/office/officeart/2005/8/layout/StepDownProcess"/>
    <dgm:cxn modelId="{18A7A2B6-143D-468D-8FD7-DE215CB966BE}" type="presParOf" srcId="{C0DF11AC-23D8-4414-8C76-E251BCBA92D0}" destId="{D2854313-7765-4A94-9D4E-B76F48E99D73}" srcOrd="0" destOrd="0" presId="urn:microsoft.com/office/officeart/2005/8/layout/StepDownProcess"/>
    <dgm:cxn modelId="{1CFEE79D-8DD7-4DBB-A068-8800995A4B4A}" type="presParOf" srcId="{C0DF11AC-23D8-4414-8C76-E251BCBA92D0}" destId="{B6D8184C-2FB3-4F14-96BE-F6EBE8E64F09}" srcOrd="1" destOrd="0" presId="urn:microsoft.com/office/officeart/2005/8/layout/StepDownProcess"/>
    <dgm:cxn modelId="{0F48CAEF-5059-4650-90E9-4BA2AD13FDC6}" type="presParOf" srcId="{C0DF11AC-23D8-4414-8C76-E251BCBA92D0}" destId="{D340BC2F-B2CD-4903-B9FF-78FC0A44652A}" srcOrd="2" destOrd="0" presId="urn:microsoft.com/office/officeart/2005/8/layout/StepDownProcess"/>
    <dgm:cxn modelId="{C15FF951-7BF6-4B0D-A67D-1212CD23DC34}" type="presParOf" srcId="{9FF96A6C-40E4-48B0-AF88-149190700FC0}" destId="{39BEC9A1-5C79-4A2C-AA1D-A0FAEE24B5E5}" srcOrd="1" destOrd="0" presId="urn:microsoft.com/office/officeart/2005/8/layout/StepDownProcess"/>
    <dgm:cxn modelId="{05CA1532-EBA5-47F3-9CF3-BB8444C18185}" type="presParOf" srcId="{9FF96A6C-40E4-48B0-AF88-149190700FC0}" destId="{E9448229-3716-4674-9A08-3E6C49456312}" srcOrd="2" destOrd="0" presId="urn:microsoft.com/office/officeart/2005/8/layout/StepDownProcess"/>
    <dgm:cxn modelId="{13BE58E5-6485-4975-941B-333B35020936}" type="presParOf" srcId="{E9448229-3716-4674-9A08-3E6C49456312}" destId="{03704A33-2569-400F-B954-2975F6186F58}" srcOrd="0" destOrd="0" presId="urn:microsoft.com/office/officeart/2005/8/layout/StepDownProcess"/>
    <dgm:cxn modelId="{B50C43C2-1D02-432A-AFB0-932558F726AA}" type="presParOf" srcId="{E9448229-3716-4674-9A08-3E6C49456312}" destId="{6EB3113F-6AEB-4EBF-B752-95616AD732AB}" srcOrd="1" destOrd="0" presId="urn:microsoft.com/office/officeart/2005/8/layout/StepDownProcess"/>
    <dgm:cxn modelId="{050F0BA3-554C-40F4-AD4B-DC84E5B40533}" type="presParOf" srcId="{E9448229-3716-4674-9A08-3E6C49456312}" destId="{33975A46-3A97-4D43-8CAA-C55FE14B876E}" srcOrd="2" destOrd="0" presId="urn:microsoft.com/office/officeart/2005/8/layout/StepDownProcess"/>
    <dgm:cxn modelId="{E3D19835-6250-4A29-BCDC-2DFF7D4BECA4}" type="presParOf" srcId="{9FF96A6C-40E4-48B0-AF88-149190700FC0}" destId="{9A16F6CC-0136-42B6-A50E-55ABE601AE05}" srcOrd="3" destOrd="0" presId="urn:microsoft.com/office/officeart/2005/8/layout/StepDownProcess"/>
    <dgm:cxn modelId="{16421ACE-183F-4721-AE82-7A3B8F781373}" type="presParOf" srcId="{9FF96A6C-40E4-48B0-AF88-149190700FC0}" destId="{12D84B06-3B2C-4F9D-AE03-30579F28A6F2}" srcOrd="4" destOrd="0" presId="urn:microsoft.com/office/officeart/2005/8/layout/StepDownProcess"/>
    <dgm:cxn modelId="{F844AC7B-7A28-4191-9745-0B10F2B74C85}" type="presParOf" srcId="{12D84B06-3B2C-4F9D-AE03-30579F28A6F2}" destId="{B65BC8FC-1677-4BEA-B525-E1372C2F62B3}" srcOrd="0" destOrd="0" presId="urn:microsoft.com/office/officeart/2005/8/layout/StepDownProcess"/>
    <dgm:cxn modelId="{A851BD69-4AD8-4320-BC78-500EFBD872B7}" type="presParOf" srcId="{12D84B06-3B2C-4F9D-AE03-30579F28A6F2}" destId="{AAAABDCC-6B4A-48BF-9ED1-E83454CC08AC}" srcOrd="1" destOrd="0" presId="urn:microsoft.com/office/officeart/2005/8/layout/StepDownProcess"/>
    <dgm:cxn modelId="{5395D6FD-48C2-4FF6-B51A-5FBF91EC7FD2}" type="presParOf" srcId="{12D84B06-3B2C-4F9D-AE03-30579F28A6F2}" destId="{DDB88849-12EB-4E4C-A58B-B8EB8DB1F4B0}" srcOrd="2" destOrd="0" presId="urn:microsoft.com/office/officeart/2005/8/layout/StepDownProcess"/>
    <dgm:cxn modelId="{CDF240C5-6212-44E3-A5EA-E01A6A6F48CD}" type="presParOf" srcId="{9FF96A6C-40E4-48B0-AF88-149190700FC0}" destId="{00101F7D-607A-4A84-BC42-CAC06B198CE5}" srcOrd="5" destOrd="0" presId="urn:microsoft.com/office/officeart/2005/8/layout/StepDownProcess"/>
    <dgm:cxn modelId="{ED9BB1A8-B9F8-467D-A011-46070DD15952}" type="presParOf" srcId="{9FF96A6C-40E4-48B0-AF88-149190700FC0}" destId="{2525A4A1-BC63-4B5A-B4FA-16560D703550}" srcOrd="6" destOrd="0" presId="urn:microsoft.com/office/officeart/2005/8/layout/StepDownProcess"/>
    <dgm:cxn modelId="{21B74CBE-A7F6-4BA7-9D75-95440C70D306}" type="presParOf" srcId="{2525A4A1-BC63-4B5A-B4FA-16560D703550}" destId="{242C3BDF-4911-467D-8D0B-AC876A64563A}" srcOrd="0" destOrd="0" presId="urn:microsoft.com/office/officeart/2005/8/layout/StepDown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FACA3-57E4-43F6-A560-8C98EDE758AE}">
      <dsp:nvSpPr>
        <dsp:cNvPr id="0" name=""/>
        <dsp:cNvSpPr/>
      </dsp:nvSpPr>
      <dsp:spPr>
        <a:xfrm>
          <a:off x="1284731" y="0"/>
          <a:ext cx="7280148" cy="27227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2F072-623B-43D0-A2E4-C83704E8BAB0}">
      <dsp:nvSpPr>
        <dsp:cNvPr id="0" name=""/>
        <dsp:cNvSpPr/>
      </dsp:nvSpPr>
      <dsp:spPr>
        <a:xfrm>
          <a:off x="3763" y="816825"/>
          <a:ext cx="1645644" cy="10891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Hyperglycemia, genetics, impaired insulin signaling, dyslipidemia</a:t>
          </a:r>
          <a:endParaRPr lang="en-US" sz="1300" kern="1200" dirty="0"/>
        </a:p>
      </dsp:txBody>
      <dsp:txXfrm>
        <a:off x="56929" y="869991"/>
        <a:ext cx="1539312" cy="982769"/>
      </dsp:txXfrm>
    </dsp:sp>
    <dsp:sp modelId="{D72B10F3-F887-4EB9-B9FD-6E352B7429CC}">
      <dsp:nvSpPr>
        <dsp:cNvPr id="0" name=""/>
        <dsp:cNvSpPr/>
      </dsp:nvSpPr>
      <dsp:spPr>
        <a:xfrm>
          <a:off x="1731690" y="816825"/>
          <a:ext cx="1645644" cy="10891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Creation of reactive oxygen and nitrogen (RONS) molecules</a:t>
          </a:r>
          <a:endParaRPr lang="en-US" sz="1300" kern="1200" dirty="0"/>
        </a:p>
      </dsp:txBody>
      <dsp:txXfrm>
        <a:off x="1784856" y="869991"/>
        <a:ext cx="1539312" cy="982769"/>
      </dsp:txXfrm>
    </dsp:sp>
    <dsp:sp modelId="{765C4148-DF73-452C-970C-6C88A874E9A4}">
      <dsp:nvSpPr>
        <dsp:cNvPr id="0" name=""/>
        <dsp:cNvSpPr/>
      </dsp:nvSpPr>
      <dsp:spPr>
        <a:xfrm>
          <a:off x="3459617" y="816825"/>
          <a:ext cx="1645644" cy="10891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Pro-inflammatory cascade</a:t>
          </a:r>
          <a:endParaRPr lang="en-US" sz="1300" kern="1200" dirty="0"/>
        </a:p>
      </dsp:txBody>
      <dsp:txXfrm>
        <a:off x="3512783" y="869991"/>
        <a:ext cx="1539312" cy="982769"/>
      </dsp:txXfrm>
    </dsp:sp>
    <dsp:sp modelId="{8811EED1-298E-44E6-A917-6EE415E381E3}">
      <dsp:nvSpPr>
        <dsp:cNvPr id="0" name=""/>
        <dsp:cNvSpPr/>
      </dsp:nvSpPr>
      <dsp:spPr>
        <a:xfrm>
          <a:off x="5187544" y="816825"/>
          <a:ext cx="1645644" cy="10891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Increases in oxidative stresses</a:t>
          </a:r>
          <a:endParaRPr lang="en-US" sz="1300" kern="1200" dirty="0"/>
        </a:p>
      </dsp:txBody>
      <dsp:txXfrm>
        <a:off x="5240710" y="869991"/>
        <a:ext cx="1539312" cy="982769"/>
      </dsp:txXfrm>
    </dsp:sp>
    <dsp:sp modelId="{66AB4390-FC84-46DD-8265-3E2B53428377}">
      <dsp:nvSpPr>
        <dsp:cNvPr id="0" name=""/>
        <dsp:cNvSpPr/>
      </dsp:nvSpPr>
      <dsp:spPr>
        <a:xfrm>
          <a:off x="6915471" y="816825"/>
          <a:ext cx="1645644" cy="1089101"/>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Damage the smooth muscle of the heart &amp; cause denervation of the system</a:t>
          </a:r>
          <a:endParaRPr lang="en-US" sz="1300" kern="1200" dirty="0"/>
        </a:p>
      </dsp:txBody>
      <dsp:txXfrm>
        <a:off x="6968637" y="869991"/>
        <a:ext cx="1539312" cy="9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53F21E-CD70-4D0C-984D-CFD0BCC24570}">
      <dsp:nvSpPr>
        <dsp:cNvPr id="0" name=""/>
        <dsp:cNvSpPr/>
      </dsp:nvSpPr>
      <dsp:spPr>
        <a:xfrm rot="4396374">
          <a:off x="772484" y="928025"/>
          <a:ext cx="4025920" cy="2807577"/>
        </a:xfrm>
        <a:prstGeom prst="swooshArrow">
          <a:avLst>
            <a:gd name="adj1" fmla="val 16310"/>
            <a:gd name="adj2" fmla="val 3137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D14BCE82-D311-450B-882A-2BFEE30F9243}">
      <dsp:nvSpPr>
        <dsp:cNvPr id="0" name=""/>
        <dsp:cNvSpPr/>
      </dsp:nvSpPr>
      <dsp:spPr>
        <a:xfrm>
          <a:off x="2144661" y="1205081"/>
          <a:ext cx="101667" cy="101667"/>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63AA09C2-1970-456B-B6D0-670418D554CF}">
      <dsp:nvSpPr>
        <dsp:cNvPr id="0" name=""/>
        <dsp:cNvSpPr/>
      </dsp:nvSpPr>
      <dsp:spPr>
        <a:xfrm>
          <a:off x="2632010" y="1545992"/>
          <a:ext cx="101667" cy="101667"/>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20EDAF60-96CF-453B-8918-DB66A5CC9F04}">
      <dsp:nvSpPr>
        <dsp:cNvPr id="0" name=""/>
        <dsp:cNvSpPr/>
      </dsp:nvSpPr>
      <dsp:spPr>
        <a:xfrm>
          <a:off x="3042410" y="1943333"/>
          <a:ext cx="101667" cy="101667"/>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CF218F32-D589-495A-A2DD-220F19ED1322}">
      <dsp:nvSpPr>
        <dsp:cNvPr id="0" name=""/>
        <dsp:cNvSpPr/>
      </dsp:nvSpPr>
      <dsp:spPr>
        <a:xfrm>
          <a:off x="502598" y="0"/>
          <a:ext cx="1898096" cy="746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b" anchorCtr="0">
          <a:noAutofit/>
        </a:bodyPr>
        <a:lstStyle/>
        <a:p>
          <a:pPr lvl="0" algn="ctr" defTabSz="1066800">
            <a:lnSpc>
              <a:spcPct val="90000"/>
            </a:lnSpc>
            <a:spcBef>
              <a:spcPct val="0"/>
            </a:spcBef>
            <a:spcAft>
              <a:spcPct val="35000"/>
            </a:spcAft>
          </a:pPr>
          <a:r>
            <a:rPr lang="en-US" sz="2400" kern="1200" dirty="0" smtClean="0"/>
            <a:t>Hyperglycemia</a:t>
          </a:r>
          <a:endParaRPr lang="en-US" sz="2400" kern="1200" dirty="0"/>
        </a:p>
      </dsp:txBody>
      <dsp:txXfrm>
        <a:off x="502598" y="0"/>
        <a:ext cx="1898096" cy="746180"/>
      </dsp:txXfrm>
    </dsp:sp>
    <dsp:sp modelId="{822AF23D-D1A7-4406-8BAE-A65EBCEBB765}">
      <dsp:nvSpPr>
        <dsp:cNvPr id="0" name=""/>
        <dsp:cNvSpPr/>
      </dsp:nvSpPr>
      <dsp:spPr>
        <a:xfrm>
          <a:off x="2297946" y="762708"/>
          <a:ext cx="4270811" cy="733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t>Alterations in </a:t>
          </a:r>
          <a:r>
            <a:rPr lang="en-US" sz="1600" kern="1200" dirty="0" err="1" smtClean="0"/>
            <a:t>tubuloglomerular</a:t>
          </a:r>
          <a:r>
            <a:rPr lang="en-US" sz="1600" kern="1200" dirty="0" smtClean="0"/>
            <a:t> feedback system</a:t>
          </a:r>
          <a:endParaRPr lang="en-US" sz="1600" kern="1200" dirty="0"/>
        </a:p>
      </dsp:txBody>
      <dsp:txXfrm>
        <a:off x="2297946" y="762708"/>
        <a:ext cx="4270811" cy="733637"/>
      </dsp:txXfrm>
    </dsp:sp>
    <dsp:sp modelId="{630842CE-B2C2-42EB-836F-1F1361CE2E84}">
      <dsp:nvSpPr>
        <dsp:cNvPr id="0" name=""/>
        <dsp:cNvSpPr/>
      </dsp:nvSpPr>
      <dsp:spPr>
        <a:xfrm>
          <a:off x="488623" y="1517574"/>
          <a:ext cx="2223772" cy="37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Renal vasodilation/</a:t>
          </a:r>
          <a:r>
            <a:rPr lang="en-US" sz="1600" kern="1200" dirty="0" err="1" smtClean="0"/>
            <a:t>Hyperfusion</a:t>
          </a:r>
          <a:endParaRPr lang="en-US" sz="1600" kern="1200" dirty="0"/>
        </a:p>
      </dsp:txBody>
      <dsp:txXfrm>
        <a:off x="488623" y="1517574"/>
        <a:ext cx="2223772" cy="371866"/>
      </dsp:txXfrm>
    </dsp:sp>
    <dsp:sp modelId="{C32D1DBD-6548-44AA-82B0-ABBFF1C5F0AA}">
      <dsp:nvSpPr>
        <dsp:cNvPr id="0" name=""/>
        <dsp:cNvSpPr/>
      </dsp:nvSpPr>
      <dsp:spPr>
        <a:xfrm>
          <a:off x="3397405" y="2382647"/>
          <a:ext cx="101667" cy="101667"/>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9FB439F6-B645-430C-ADC5-5CAAA667A037}">
      <dsp:nvSpPr>
        <dsp:cNvPr id="0" name=""/>
        <dsp:cNvSpPr/>
      </dsp:nvSpPr>
      <dsp:spPr>
        <a:xfrm>
          <a:off x="3371972" y="1733977"/>
          <a:ext cx="2645860" cy="400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en-US" sz="1600" kern="1200" dirty="0" smtClean="0"/>
            <a:t>Increase in microalbuminuria </a:t>
          </a:r>
          <a:endParaRPr lang="en-US" sz="1600" kern="1200" dirty="0"/>
        </a:p>
      </dsp:txBody>
      <dsp:txXfrm>
        <a:off x="3371972" y="1733977"/>
        <a:ext cx="2645860" cy="400139"/>
      </dsp:txXfrm>
    </dsp:sp>
    <dsp:sp modelId="{CF911962-F21C-4102-BA31-7C18519F245D}">
      <dsp:nvSpPr>
        <dsp:cNvPr id="0" name=""/>
        <dsp:cNvSpPr/>
      </dsp:nvSpPr>
      <dsp:spPr>
        <a:xfrm>
          <a:off x="1052969" y="2356799"/>
          <a:ext cx="2168652" cy="341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r" defTabSz="711200">
            <a:lnSpc>
              <a:spcPct val="90000"/>
            </a:lnSpc>
            <a:spcBef>
              <a:spcPct val="0"/>
            </a:spcBef>
            <a:spcAft>
              <a:spcPct val="35000"/>
            </a:spcAft>
          </a:pPr>
          <a:r>
            <a:rPr lang="en-US" sz="1600" kern="1200" dirty="0" err="1" smtClean="0"/>
            <a:t>Macroalbuminuria</a:t>
          </a:r>
          <a:endParaRPr lang="en-US" sz="1600" kern="1200" dirty="0"/>
        </a:p>
      </dsp:txBody>
      <dsp:txXfrm>
        <a:off x="1052969" y="2356799"/>
        <a:ext cx="2168652" cy="341325"/>
      </dsp:txXfrm>
    </dsp:sp>
    <dsp:sp modelId="{7C978230-6C09-4918-AB97-0FAE73937427}">
      <dsp:nvSpPr>
        <dsp:cNvPr id="0" name=""/>
        <dsp:cNvSpPr/>
      </dsp:nvSpPr>
      <dsp:spPr>
        <a:xfrm>
          <a:off x="3683658" y="2830822"/>
          <a:ext cx="101667" cy="101667"/>
        </a:xfrm>
        <a:prstGeom prst="ellipse">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 modelId="{F1968444-1CE3-47F2-88E3-B86E71939EDC}">
      <dsp:nvSpPr>
        <dsp:cNvPr id="0" name=""/>
        <dsp:cNvSpPr/>
      </dsp:nvSpPr>
      <dsp:spPr>
        <a:xfrm>
          <a:off x="3995906" y="2715634"/>
          <a:ext cx="2166667" cy="19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Decreased GFR &amp; Increased BP</a:t>
          </a:r>
          <a:endParaRPr lang="en-US" sz="1600" kern="1200" dirty="0"/>
        </a:p>
      </dsp:txBody>
      <dsp:txXfrm>
        <a:off x="3995906" y="2715634"/>
        <a:ext cx="2166667" cy="194879"/>
      </dsp:txXfrm>
    </dsp:sp>
    <dsp:sp modelId="{10A9137F-FFFB-4EAC-AB86-8FC8EE0C7C44}">
      <dsp:nvSpPr>
        <dsp:cNvPr id="0" name=""/>
        <dsp:cNvSpPr/>
      </dsp:nvSpPr>
      <dsp:spPr>
        <a:xfrm>
          <a:off x="3067593" y="3917447"/>
          <a:ext cx="2564995" cy="746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ctr" defTabSz="2133600">
            <a:lnSpc>
              <a:spcPct val="90000"/>
            </a:lnSpc>
            <a:spcBef>
              <a:spcPct val="0"/>
            </a:spcBef>
            <a:spcAft>
              <a:spcPct val="35000"/>
            </a:spcAft>
          </a:pPr>
          <a:r>
            <a:rPr lang="en-US" sz="4800" kern="1200" dirty="0" smtClean="0"/>
            <a:t>ESRD</a:t>
          </a:r>
          <a:endParaRPr lang="en-US" sz="4800" kern="1200" dirty="0"/>
        </a:p>
      </dsp:txBody>
      <dsp:txXfrm>
        <a:off x="3067593" y="3917447"/>
        <a:ext cx="2564995" cy="746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1C5634-951C-427D-B2D1-92A353D2456D}">
      <dsp:nvSpPr>
        <dsp:cNvPr id="0" name=""/>
        <dsp:cNvSpPr/>
      </dsp:nvSpPr>
      <dsp:spPr>
        <a:xfrm rot="5400000">
          <a:off x="207511" y="1077757"/>
          <a:ext cx="773283" cy="88035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09247C-9F31-4919-8F09-EB7DFBAD542D}">
      <dsp:nvSpPr>
        <dsp:cNvPr id="0" name=""/>
        <dsp:cNvSpPr/>
      </dsp:nvSpPr>
      <dsp:spPr>
        <a:xfrm>
          <a:off x="2638" y="220557"/>
          <a:ext cx="1301753" cy="91118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 sz="1200" kern="1200" dirty="0" smtClean="0"/>
            <a:t>Changes in the immune system related to T2D </a:t>
          </a:r>
          <a:endParaRPr lang="en-US" sz="1200" kern="1200" dirty="0"/>
        </a:p>
      </dsp:txBody>
      <dsp:txXfrm>
        <a:off x="47126" y="265045"/>
        <a:ext cx="1212777" cy="822209"/>
      </dsp:txXfrm>
    </dsp:sp>
    <dsp:sp modelId="{193CFFE5-C0CA-43A5-8F99-5B8383555BD3}">
      <dsp:nvSpPr>
        <dsp:cNvPr id="0" name=""/>
        <dsp:cNvSpPr/>
      </dsp:nvSpPr>
      <dsp:spPr>
        <a:xfrm>
          <a:off x="1323252" y="317659"/>
          <a:ext cx="946771" cy="736460"/>
        </a:xfrm>
        <a:prstGeom prst="rect">
          <a:avLst/>
        </a:prstGeom>
        <a:noFill/>
        <a:ln>
          <a:noFill/>
        </a:ln>
        <a:effectLst/>
      </dsp:spPr>
      <dsp:style>
        <a:lnRef idx="0">
          <a:scrgbClr r="0" g="0" b="0"/>
        </a:lnRef>
        <a:fillRef idx="0">
          <a:scrgbClr r="0" g="0" b="0"/>
        </a:fillRef>
        <a:effectRef idx="0">
          <a:scrgbClr r="0" g="0" b="0"/>
        </a:effectRef>
        <a:fontRef idx="minor"/>
      </dsp:style>
    </dsp:sp>
    <dsp:sp modelId="{761556AD-2B10-482C-8966-0771CA2DDD4A}">
      <dsp:nvSpPr>
        <dsp:cNvPr id="0" name=""/>
        <dsp:cNvSpPr/>
      </dsp:nvSpPr>
      <dsp:spPr>
        <a:xfrm rot="5400000">
          <a:off x="1286803" y="2101319"/>
          <a:ext cx="773283" cy="88035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0B73B0-3411-4657-9FC3-2113FEED4140}">
      <dsp:nvSpPr>
        <dsp:cNvPr id="0" name=""/>
        <dsp:cNvSpPr/>
      </dsp:nvSpPr>
      <dsp:spPr>
        <a:xfrm>
          <a:off x="1081930" y="1244119"/>
          <a:ext cx="1301753" cy="91118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 sz="1400" kern="1200" dirty="0" smtClean="0">
              <a:sym typeface="Wingdings" panose="05000000000000000000" pitchFamily="2" charset="2"/>
            </a:rPr>
            <a:t>increase risk of infections </a:t>
          </a:r>
          <a:endParaRPr lang="en-US" sz="1400" kern="1200" dirty="0"/>
        </a:p>
      </dsp:txBody>
      <dsp:txXfrm>
        <a:off x="1126418" y="1288607"/>
        <a:ext cx="1212777" cy="822209"/>
      </dsp:txXfrm>
    </dsp:sp>
    <dsp:sp modelId="{02EF1E1D-0203-44B2-A282-9BE84F92AEEF}">
      <dsp:nvSpPr>
        <dsp:cNvPr id="0" name=""/>
        <dsp:cNvSpPr/>
      </dsp:nvSpPr>
      <dsp:spPr>
        <a:xfrm>
          <a:off x="2383684" y="1331021"/>
          <a:ext cx="946771" cy="736460"/>
        </a:xfrm>
        <a:prstGeom prst="rect">
          <a:avLst/>
        </a:prstGeom>
        <a:noFill/>
        <a:ln>
          <a:noFill/>
        </a:ln>
        <a:effectLst/>
      </dsp:spPr>
      <dsp:style>
        <a:lnRef idx="0">
          <a:scrgbClr r="0" g="0" b="0"/>
        </a:lnRef>
        <a:fillRef idx="0">
          <a:scrgbClr r="0" g="0" b="0"/>
        </a:fillRef>
        <a:effectRef idx="0">
          <a:scrgbClr r="0" g="0" b="0"/>
        </a:effectRef>
        <a:fontRef idx="minor"/>
      </dsp:style>
    </dsp:sp>
    <dsp:sp modelId="{54D65DA2-98FD-4555-BC0B-D45D2BDA2C88}">
      <dsp:nvSpPr>
        <dsp:cNvPr id="0" name=""/>
        <dsp:cNvSpPr/>
      </dsp:nvSpPr>
      <dsp:spPr>
        <a:xfrm rot="5400000">
          <a:off x="2366096" y="3124881"/>
          <a:ext cx="773283" cy="88035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10110-7F4F-4DC0-82B3-345492B9D2B1}">
      <dsp:nvSpPr>
        <dsp:cNvPr id="0" name=""/>
        <dsp:cNvSpPr/>
      </dsp:nvSpPr>
      <dsp:spPr>
        <a:xfrm>
          <a:off x="2161223" y="2267681"/>
          <a:ext cx="1301753" cy="91118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 sz="1200" kern="1200" dirty="0" smtClean="0">
              <a:sym typeface="Wingdings" panose="05000000000000000000" pitchFamily="2" charset="2"/>
            </a:rPr>
            <a:t>increase severity of infection </a:t>
          </a:r>
          <a:endParaRPr lang="en-US" sz="1200" kern="1200" dirty="0"/>
        </a:p>
      </dsp:txBody>
      <dsp:txXfrm>
        <a:off x="2205711" y="2312169"/>
        <a:ext cx="1212777" cy="822209"/>
      </dsp:txXfrm>
    </dsp:sp>
    <dsp:sp modelId="{0C7A27BB-1A29-4040-8FC8-B8CCCD428C4E}">
      <dsp:nvSpPr>
        <dsp:cNvPr id="0" name=""/>
        <dsp:cNvSpPr/>
      </dsp:nvSpPr>
      <dsp:spPr>
        <a:xfrm>
          <a:off x="3462977" y="2354583"/>
          <a:ext cx="946771" cy="736460"/>
        </a:xfrm>
        <a:prstGeom prst="rect">
          <a:avLst/>
        </a:prstGeom>
        <a:noFill/>
        <a:ln>
          <a:noFill/>
        </a:ln>
        <a:effectLst/>
      </dsp:spPr>
      <dsp:style>
        <a:lnRef idx="0">
          <a:scrgbClr r="0" g="0" b="0"/>
        </a:lnRef>
        <a:fillRef idx="0">
          <a:scrgbClr r="0" g="0" b="0"/>
        </a:fillRef>
        <a:effectRef idx="0">
          <a:scrgbClr r="0" g="0" b="0"/>
        </a:effectRef>
        <a:fontRef idx="minor"/>
      </dsp:style>
    </dsp:sp>
    <dsp:sp modelId="{E6223A5C-B318-46FD-ACA4-1DC2C4D18100}">
      <dsp:nvSpPr>
        <dsp:cNvPr id="0" name=""/>
        <dsp:cNvSpPr/>
      </dsp:nvSpPr>
      <dsp:spPr>
        <a:xfrm>
          <a:off x="3240515" y="3291243"/>
          <a:ext cx="1301753" cy="911185"/>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 sz="1200" kern="1200" dirty="0" smtClean="0">
              <a:sym typeface="Wingdings" panose="05000000000000000000" pitchFamily="2" charset="2"/>
            </a:rPr>
            <a:t>increased healing time &amp; need for more intense treatment</a:t>
          </a:r>
          <a:endParaRPr lang="en-US" sz="1200" kern="1200" dirty="0"/>
        </a:p>
      </dsp:txBody>
      <dsp:txXfrm>
        <a:off x="3285003" y="3335731"/>
        <a:ext cx="1212777" cy="822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54313-7765-4A94-9D4E-B76F48E99D73}">
      <dsp:nvSpPr>
        <dsp:cNvPr id="0" name=""/>
        <dsp:cNvSpPr/>
      </dsp:nvSpPr>
      <dsp:spPr>
        <a:xfrm rot="5400000">
          <a:off x="311090" y="826504"/>
          <a:ext cx="755618" cy="86024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D8184C-2FB3-4F14-96BE-F6EBE8E64F09}">
      <dsp:nvSpPr>
        <dsp:cNvPr id="0" name=""/>
        <dsp:cNvSpPr/>
      </dsp:nvSpPr>
      <dsp:spPr>
        <a:xfrm>
          <a:off x="110897" y="-11114"/>
          <a:ext cx="1272017" cy="8903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Hyperglycemia &amp; AGE formations </a:t>
          </a:r>
          <a:endParaRPr lang="en-US" sz="1400" kern="1200" dirty="0"/>
        </a:p>
      </dsp:txBody>
      <dsp:txXfrm>
        <a:off x="154369" y="32358"/>
        <a:ext cx="1185073" cy="803426"/>
      </dsp:txXfrm>
    </dsp:sp>
    <dsp:sp modelId="{D340BC2F-B2CD-4903-B9FF-78FC0A44652A}">
      <dsp:nvSpPr>
        <dsp:cNvPr id="0" name=""/>
        <dsp:cNvSpPr/>
      </dsp:nvSpPr>
      <dsp:spPr>
        <a:xfrm>
          <a:off x="1382914" y="73802"/>
          <a:ext cx="925144" cy="719637"/>
        </a:xfrm>
        <a:prstGeom prst="rect">
          <a:avLst/>
        </a:prstGeom>
        <a:noFill/>
        <a:ln>
          <a:noFill/>
        </a:ln>
        <a:effectLst/>
      </dsp:spPr>
      <dsp:style>
        <a:lnRef idx="0">
          <a:scrgbClr r="0" g="0" b="0"/>
        </a:lnRef>
        <a:fillRef idx="0">
          <a:scrgbClr r="0" g="0" b="0"/>
        </a:fillRef>
        <a:effectRef idx="0">
          <a:scrgbClr r="0" g="0" b="0"/>
        </a:effectRef>
        <a:fontRef idx="minor"/>
      </dsp:style>
    </dsp:sp>
    <dsp:sp modelId="{03704A33-2569-400F-B954-2975F6186F58}">
      <dsp:nvSpPr>
        <dsp:cNvPr id="0" name=""/>
        <dsp:cNvSpPr/>
      </dsp:nvSpPr>
      <dsp:spPr>
        <a:xfrm rot="5400000">
          <a:off x="1365728" y="1826684"/>
          <a:ext cx="755618" cy="86024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B3113F-6AEB-4EBF-B752-95616AD732AB}">
      <dsp:nvSpPr>
        <dsp:cNvPr id="0" name=""/>
        <dsp:cNvSpPr/>
      </dsp:nvSpPr>
      <dsp:spPr>
        <a:xfrm>
          <a:off x="1165534" y="989065"/>
          <a:ext cx="1272017" cy="8903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ym typeface="Wingdings" panose="05000000000000000000" pitchFamily="2" charset="2"/>
            </a:rPr>
            <a:t>inflammatory cascades</a:t>
          </a:r>
          <a:endParaRPr lang="en-US" sz="1400" kern="1200" dirty="0"/>
        </a:p>
      </dsp:txBody>
      <dsp:txXfrm>
        <a:off x="1209006" y="1032537"/>
        <a:ext cx="1185073" cy="803426"/>
      </dsp:txXfrm>
    </dsp:sp>
    <dsp:sp modelId="{33975A46-3A97-4D43-8CAA-C55FE14B876E}">
      <dsp:nvSpPr>
        <dsp:cNvPr id="0" name=""/>
        <dsp:cNvSpPr/>
      </dsp:nvSpPr>
      <dsp:spPr>
        <a:xfrm>
          <a:off x="2437552" y="1073983"/>
          <a:ext cx="925144" cy="719637"/>
        </a:xfrm>
        <a:prstGeom prst="rect">
          <a:avLst/>
        </a:prstGeom>
        <a:noFill/>
        <a:ln>
          <a:noFill/>
        </a:ln>
        <a:effectLst/>
      </dsp:spPr>
      <dsp:style>
        <a:lnRef idx="0">
          <a:scrgbClr r="0" g="0" b="0"/>
        </a:lnRef>
        <a:fillRef idx="0">
          <a:scrgbClr r="0" g="0" b="0"/>
        </a:fillRef>
        <a:effectRef idx="0">
          <a:scrgbClr r="0" g="0" b="0"/>
        </a:effectRef>
        <a:fontRef idx="minor"/>
      </dsp:style>
    </dsp:sp>
    <dsp:sp modelId="{B65BC8FC-1677-4BEA-B525-E1372C2F62B3}">
      <dsp:nvSpPr>
        <dsp:cNvPr id="0" name=""/>
        <dsp:cNvSpPr/>
      </dsp:nvSpPr>
      <dsp:spPr>
        <a:xfrm rot="5400000">
          <a:off x="2420365" y="2826864"/>
          <a:ext cx="755618" cy="86024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AABDCC-6B4A-48BF-9ED1-E83454CC08AC}">
      <dsp:nvSpPr>
        <dsp:cNvPr id="0" name=""/>
        <dsp:cNvSpPr/>
      </dsp:nvSpPr>
      <dsp:spPr>
        <a:xfrm>
          <a:off x="2220172" y="1989246"/>
          <a:ext cx="1272017" cy="8903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ym typeface="Wingdings" panose="05000000000000000000" pitchFamily="2" charset="2"/>
            </a:rPr>
            <a:t>changes in collagen properties </a:t>
          </a:r>
          <a:endParaRPr lang="en-US" sz="1400" kern="1200" dirty="0"/>
        </a:p>
      </dsp:txBody>
      <dsp:txXfrm>
        <a:off x="2263644" y="2032718"/>
        <a:ext cx="1185073" cy="803426"/>
      </dsp:txXfrm>
    </dsp:sp>
    <dsp:sp modelId="{DDB88849-12EB-4E4C-A58B-B8EB8DB1F4B0}">
      <dsp:nvSpPr>
        <dsp:cNvPr id="0" name=""/>
        <dsp:cNvSpPr/>
      </dsp:nvSpPr>
      <dsp:spPr>
        <a:xfrm>
          <a:off x="3492190" y="2074163"/>
          <a:ext cx="925144" cy="719637"/>
        </a:xfrm>
        <a:prstGeom prst="rect">
          <a:avLst/>
        </a:prstGeom>
        <a:noFill/>
        <a:ln>
          <a:noFill/>
        </a:ln>
        <a:effectLst/>
      </dsp:spPr>
      <dsp:style>
        <a:lnRef idx="0">
          <a:scrgbClr r="0" g="0" b="0"/>
        </a:lnRef>
        <a:fillRef idx="0">
          <a:scrgbClr r="0" g="0" b="0"/>
        </a:fillRef>
        <a:effectRef idx="0">
          <a:scrgbClr r="0" g="0" b="0"/>
        </a:effectRef>
        <a:fontRef idx="minor"/>
      </dsp:style>
    </dsp:sp>
    <dsp:sp modelId="{242C3BDF-4911-467D-8D0B-AC876A64563A}">
      <dsp:nvSpPr>
        <dsp:cNvPr id="0" name=""/>
        <dsp:cNvSpPr/>
      </dsp:nvSpPr>
      <dsp:spPr>
        <a:xfrm>
          <a:off x="3274810" y="2989426"/>
          <a:ext cx="1272017" cy="8903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sym typeface="Wingdings" panose="05000000000000000000" pitchFamily="2" charset="2"/>
            </a:rPr>
            <a:t>skin breakdown</a:t>
          </a:r>
          <a:endParaRPr lang="en-US" sz="1400" kern="1200" dirty="0"/>
        </a:p>
      </dsp:txBody>
      <dsp:txXfrm>
        <a:off x="3318282" y="3032898"/>
        <a:ext cx="1185073" cy="8034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B88BC0-F0B6-CA46-A1C7-A9E8961E98EE}" type="datetimeFigureOut">
              <a:rPr lang="en-US" smtClean="0"/>
              <a:t>8/16/2018</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E050F-AB49-6145-B5BA-6FE297C46310}" type="slidenum">
              <a:rPr lang="en-US" smtClean="0"/>
              <a:t>‹#›</a:t>
            </a:fld>
            <a:endParaRPr lang="en-US"/>
          </a:p>
        </p:txBody>
      </p:sp>
    </p:spTree>
    <p:extLst>
      <p:ext uri="{BB962C8B-B14F-4D97-AF65-F5344CB8AC3E}">
        <p14:creationId xmlns:p14="http://schemas.microsoft.com/office/powerpoint/2010/main" val="35726421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1</a:t>
            </a:fld>
            <a:endParaRPr lang="en-US"/>
          </a:p>
        </p:txBody>
      </p:sp>
    </p:spTree>
    <p:extLst>
      <p:ext uri="{BB962C8B-B14F-4D97-AF65-F5344CB8AC3E}">
        <p14:creationId xmlns:p14="http://schemas.microsoft.com/office/powerpoint/2010/main" val="2404021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206829" y="4114800"/>
            <a:ext cx="6466114" cy="5029200"/>
          </a:xfrm>
          <a:prstGeom prst="rect">
            <a:avLst/>
          </a:prstGeom>
        </p:spPr>
        <p:txBody>
          <a:bodyPr lIns="91425" tIns="91425" rIns="91425" bIns="91425" anchor="t" anchorCtr="0">
            <a:noAutofit/>
          </a:bodyPr>
          <a:lstStyle/>
          <a:p>
            <a:pPr lvl="0">
              <a:spcBef>
                <a:spcPts val="0"/>
              </a:spcBef>
              <a:buNone/>
            </a:pPr>
            <a:r>
              <a:rPr lang="en" sz="1200" dirty="0">
                <a:latin typeface="Times New Roman"/>
                <a:ea typeface="Times New Roman"/>
                <a:cs typeface="Times New Roman"/>
                <a:sym typeface="Times New Roman"/>
              </a:rPr>
              <a:t>There are 5 other physiologic changes in what Dr. Ralph DeFronzo calls the Ominous Octet.  These are: 1) resistance to insulin’s antilipolytic effect by adipose cells which increased plasma Free Fatty Acid concentrations, 2) decreases in incretin levels and severe β-cell resistance to these incretin hormones which help to regulate appetite, 3) increased glucagon secretion in the α-cells and increased hepatic sensitivity to glucagon, 4) enhanced reabsorption of glucose by the kidneys (increased the renal threshold of spilling glucose into the urine from 180 mg/dL to 240 mg/dL), and 5) appetite dysregulation, weight gain, and insulin resistance secondary to resistance in the central nervous system insulin and other hormones (DeFronzo et al. 2013)</a:t>
            </a:r>
          </a:p>
          <a:p>
            <a:pPr lvl="0">
              <a:spcBef>
                <a:spcPts val="0"/>
              </a:spcBef>
              <a:buNone/>
            </a:pPr>
            <a:endParaRPr sz="1200" dirty="0">
              <a:latin typeface="Times New Roman"/>
              <a:ea typeface="Times New Roman"/>
              <a:cs typeface="Times New Roman"/>
              <a:sym typeface="Times New Roman"/>
            </a:endParaRPr>
          </a:p>
          <a:p>
            <a:pPr lvl="0">
              <a:spcBef>
                <a:spcPts val="0"/>
              </a:spcBef>
              <a:buNone/>
            </a:pPr>
            <a:r>
              <a:rPr lang="en" sz="1200" dirty="0">
                <a:latin typeface="Times New Roman"/>
                <a:ea typeface="Times New Roman"/>
                <a:cs typeface="Times New Roman"/>
                <a:sym typeface="Times New Roman"/>
              </a:rPr>
              <a:t>Understanding the various areas of dysfunction in T2D allows the practitioner to help determine medication classes to use for a PWD.  For the nurse or educator, it helps to be able to teach about the various medications used to treat T2D.  The other teaching pearl is that it helps the PWD understand that this is not just about sugar and insulin, especially as many PWD, especially T2D feel like if they just stop eating sugar that their blood sugar will be better.  Helping a patient understand the multi-facets of dysfunction in T2D can help them to understand the need for multiple lifestyle interventions, as well as multiple medications.</a:t>
            </a:r>
          </a:p>
          <a:p>
            <a:pPr lvl="0">
              <a:spcBef>
                <a:spcPts val="0"/>
              </a:spcBef>
              <a:buNone/>
            </a:pPr>
            <a:endParaRPr sz="1200" dirty="0">
              <a:latin typeface="Times New Roman"/>
              <a:ea typeface="Times New Roman"/>
              <a:cs typeface="Times New Roman"/>
              <a:sym typeface="Times New Roman"/>
            </a:endParaRPr>
          </a:p>
          <a:p>
            <a:pPr lvl="0">
              <a:spcBef>
                <a:spcPts val="0"/>
              </a:spcBef>
              <a:buNone/>
            </a:pPr>
            <a:r>
              <a:rPr lang="en" sz="1200" dirty="0">
                <a:latin typeface="Times New Roman"/>
                <a:ea typeface="Times New Roman"/>
                <a:cs typeface="Times New Roman"/>
                <a:sym typeface="Times New Roman"/>
              </a:rPr>
              <a:t>A brief understanding of these changes that occur as part of normal physiology in the development of T2D can often help PWT2D, understand that sometimes there are forces that just work against them and eventually they develop T2D.  There is a lot lifestyle involved in the development of T2D, but there is also the genetic component that is just not able to change.  This understanding, may help people at risk for developing T2D seek diagnosis earlier or at least screening for diagnosis, and be better able to participate in secondary and tertiary care prevention throughout the course of their disease.  Early intervention helps to protect metabolic memory.  And when there is “good” metabolic memory, the risk for complications is reduced</a:t>
            </a:r>
            <a:r>
              <a:rPr lang="en" sz="1200" dirty="0" smtClean="0">
                <a:latin typeface="Times New Roman"/>
                <a:ea typeface="Times New Roman"/>
                <a:cs typeface="Times New Roman"/>
                <a:sym typeface="Times New Roman"/>
              </a:rPr>
              <a:t>.</a:t>
            </a:r>
            <a:endParaRPr sz="1200" dirty="0">
              <a:latin typeface="Times New Roman"/>
              <a:ea typeface="Times New Roman"/>
              <a:cs typeface="Times New Roman"/>
              <a:sym typeface="Times New Roman"/>
            </a:endParaRPr>
          </a:p>
          <a:p>
            <a:pPr lvl="0">
              <a:spcBef>
                <a:spcPts val="0"/>
              </a:spcBef>
              <a:buNone/>
            </a:pPr>
            <a:endParaRPr sz="1200" dirty="0">
              <a:latin typeface="Times New Roman"/>
              <a:ea typeface="Times New Roman"/>
              <a:cs typeface="Times New Roman"/>
              <a:sym typeface="Times New Roman"/>
            </a:endParaRPr>
          </a:p>
          <a:p>
            <a:pPr lvl="0">
              <a:spcBef>
                <a:spcPts val="0"/>
              </a:spcBef>
              <a:buNone/>
            </a:pPr>
            <a:r>
              <a:rPr lang="en" sz="1200" dirty="0">
                <a:latin typeface="Times New Roman"/>
                <a:ea typeface="Times New Roman"/>
                <a:cs typeface="Times New Roman"/>
                <a:sym typeface="Times New Roman"/>
              </a:rPr>
              <a:t>PWD = Person with Diabetes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smtClean="0"/>
              <a:t>So,</a:t>
            </a:r>
            <a:r>
              <a:rPr lang="en" baseline="0" dirty="0" smtClean="0"/>
              <a:t> with the understanding of the underlying physiology, specifically the insulin resistance, or to patients I say that their insulin doesn’t work well, it doesn’t hit the right receptors of the cell to “open” the cell to allow glucose to enter and be turned into energy, it is important to understand risk factors which can lead to the development of T2D.  </a:t>
            </a:r>
            <a:endParaRPr lang="en" dirty="0" smtClean="0"/>
          </a:p>
          <a:p>
            <a:pPr lvl="0" rtl="0">
              <a:spcBef>
                <a:spcPts val="0"/>
              </a:spcBef>
              <a:buNone/>
            </a:pPr>
            <a:endParaRPr lang="en" dirty="0" smtClean="0"/>
          </a:p>
          <a:p>
            <a:pPr lvl="0" rtl="0">
              <a:spcBef>
                <a:spcPts val="0"/>
              </a:spcBef>
              <a:buNone/>
            </a:pPr>
            <a:r>
              <a:rPr lang="en" dirty="0" smtClean="0"/>
              <a:t>Most </a:t>
            </a:r>
            <a:r>
              <a:rPr lang="en" dirty="0"/>
              <a:t>all disease processes have both modifiable and nonmodifiable risk factors.  Primary prevention focuses on those that are modifiable.  For those that are not modifiable, understanding the potential risk that a person has based on these risk factors may help them to avoid or modify those risks that they can</a:t>
            </a:r>
            <a:r>
              <a:rPr lang="en" dirty="0" smtClean="0"/>
              <a:t>.  It may also lead to earlier screening as with</a:t>
            </a:r>
            <a:r>
              <a:rPr lang="en" baseline="0" dirty="0" smtClean="0"/>
              <a:t> our patient Winona.</a:t>
            </a:r>
            <a:endParaRPr lang="e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0" y="4136570"/>
            <a:ext cx="6858000" cy="5007429"/>
          </a:xfrm>
          <a:prstGeom prst="rect">
            <a:avLst/>
          </a:prstGeom>
        </p:spPr>
        <p:txBody>
          <a:bodyPr lIns="91425" tIns="91425" rIns="91425" bIns="91425" anchor="t" anchorCtr="0">
            <a:noAutofit/>
          </a:bodyPr>
          <a:lstStyle/>
          <a:p>
            <a:pPr lvl="0" rtl="0">
              <a:lnSpc>
                <a:spcPct val="200000"/>
              </a:lnSpc>
              <a:spcBef>
                <a:spcPts val="0"/>
              </a:spcBef>
              <a:buNone/>
            </a:pPr>
            <a:r>
              <a:rPr lang="en" sz="1200" dirty="0" smtClean="0">
                <a:latin typeface="Times New Roman"/>
                <a:ea typeface="Times New Roman"/>
                <a:cs typeface="Times New Roman"/>
                <a:sym typeface="Times New Roman"/>
              </a:rPr>
              <a:t>Non-modifiable </a:t>
            </a:r>
            <a:r>
              <a:rPr lang="en" sz="1200" dirty="0">
                <a:latin typeface="Times New Roman"/>
                <a:ea typeface="Times New Roman"/>
                <a:cs typeface="Times New Roman"/>
                <a:sym typeface="Times New Roman"/>
              </a:rPr>
              <a:t>risk factors include:</a:t>
            </a:r>
          </a:p>
          <a:p>
            <a:pPr lvl="0" indent="457200" rtl="0">
              <a:spcBef>
                <a:spcPts val="0"/>
              </a:spcBef>
              <a:buNone/>
            </a:pPr>
            <a:r>
              <a:rPr lang="en" sz="1200" dirty="0">
                <a:latin typeface="Times New Roman"/>
                <a:ea typeface="Times New Roman"/>
                <a:cs typeface="Times New Roman"/>
                <a:sym typeface="Times New Roman"/>
              </a:rPr>
              <a:t>the genetic predisposition toward insulin resistance, seen as impaired fasting glucose or impaired glucose tolerance (Albright &amp; Gregg, 2013),  </a:t>
            </a:r>
          </a:p>
          <a:p>
            <a:pPr lvl="0" indent="457200" rtl="0">
              <a:spcBef>
                <a:spcPts val="0"/>
              </a:spcBef>
              <a:buNone/>
            </a:pPr>
            <a:r>
              <a:rPr lang="en" sz="1200" dirty="0">
                <a:latin typeface="Times New Roman"/>
                <a:ea typeface="Times New Roman"/>
                <a:cs typeface="Times New Roman"/>
                <a:sym typeface="Times New Roman"/>
              </a:rPr>
              <a:t>specific known genetic markers, </a:t>
            </a:r>
          </a:p>
          <a:p>
            <a:pPr lvl="0" indent="457200" rtl="0">
              <a:spcBef>
                <a:spcPts val="0"/>
              </a:spcBef>
              <a:buNone/>
            </a:pPr>
            <a:r>
              <a:rPr lang="en" sz="1200" dirty="0">
                <a:latin typeface="Times New Roman"/>
                <a:ea typeface="Times New Roman"/>
                <a:cs typeface="Times New Roman"/>
                <a:sym typeface="Times New Roman"/>
              </a:rPr>
              <a:t>age 45 and over, (we all “like” to get older each day, better above ground than below it, right?)</a:t>
            </a:r>
          </a:p>
          <a:p>
            <a:pPr lvl="0" indent="457200" rtl="0">
              <a:spcBef>
                <a:spcPts val="0"/>
              </a:spcBef>
              <a:buNone/>
            </a:pPr>
            <a:r>
              <a:rPr lang="en" sz="1200" dirty="0">
                <a:latin typeface="Times New Roman"/>
                <a:ea typeface="Times New Roman"/>
                <a:cs typeface="Times New Roman"/>
                <a:sym typeface="Times New Roman"/>
              </a:rPr>
              <a:t>family history, and particularly if mom had diabetes or gestational diabetes, </a:t>
            </a:r>
          </a:p>
          <a:p>
            <a:pPr lvl="0" indent="457200" rtl="0">
              <a:spcBef>
                <a:spcPts val="0"/>
              </a:spcBef>
              <a:buNone/>
            </a:pPr>
            <a:r>
              <a:rPr lang="en" sz="1200" dirty="0">
                <a:latin typeface="Times New Roman"/>
                <a:ea typeface="Times New Roman"/>
                <a:cs typeface="Times New Roman"/>
                <a:sym typeface="Times New Roman"/>
              </a:rPr>
              <a:t>ethnicity, spcifically </a:t>
            </a:r>
            <a:r>
              <a:rPr lang="en" sz="1200" dirty="0"/>
              <a:t>Hispanic, Native American including Native Alaskans, African American, and Pacific Islander </a:t>
            </a:r>
          </a:p>
          <a:p>
            <a:pPr lvl="0" indent="457200" rtl="0">
              <a:spcBef>
                <a:spcPts val="0"/>
              </a:spcBef>
              <a:buNone/>
            </a:pPr>
            <a:r>
              <a:rPr lang="en" sz="1200" dirty="0">
                <a:latin typeface="Times New Roman"/>
                <a:ea typeface="Times New Roman"/>
                <a:cs typeface="Times New Roman"/>
                <a:sym typeface="Times New Roman"/>
              </a:rPr>
              <a:t>history of gestational diabetes, for the individual, or child of </a:t>
            </a:r>
          </a:p>
          <a:p>
            <a:pPr lvl="0" indent="457200" rtl="0">
              <a:spcBef>
                <a:spcPts val="0"/>
              </a:spcBef>
              <a:buNone/>
            </a:pPr>
            <a:r>
              <a:rPr lang="en" sz="1200" dirty="0">
                <a:latin typeface="Times New Roman"/>
                <a:ea typeface="Times New Roman"/>
                <a:cs typeface="Times New Roman"/>
                <a:sym typeface="Times New Roman"/>
              </a:rPr>
              <a:t>polycystic ovarian syndrome (PCOS), increasing the insulin resistance found in the body, can be helped with the use of metformin</a:t>
            </a:r>
          </a:p>
          <a:p>
            <a:pPr lvl="0" indent="457200" rtl="0">
              <a:spcBef>
                <a:spcPts val="0"/>
              </a:spcBef>
              <a:buNone/>
            </a:pPr>
            <a:r>
              <a:rPr lang="en" sz="1200" dirty="0">
                <a:latin typeface="Times New Roman"/>
                <a:ea typeface="Times New Roman"/>
                <a:cs typeface="Times New Roman"/>
                <a:sym typeface="Times New Roman"/>
              </a:rPr>
              <a:t>depression, </a:t>
            </a:r>
          </a:p>
          <a:p>
            <a:pPr lvl="0" indent="457200" rtl="0">
              <a:spcBef>
                <a:spcPts val="0"/>
              </a:spcBef>
              <a:buNone/>
            </a:pPr>
            <a:r>
              <a:rPr lang="en" sz="1200" dirty="0">
                <a:latin typeface="Times New Roman"/>
                <a:ea typeface="Times New Roman"/>
                <a:cs typeface="Times New Roman"/>
                <a:sym typeface="Times New Roman"/>
              </a:rPr>
              <a:t>history of cardiovascular disease (Waddell, 2017, Albright &amp; Gregg, 2013).  </a:t>
            </a:r>
          </a:p>
          <a:p>
            <a:pPr lvl="0" indent="457200" rtl="0">
              <a:spcBef>
                <a:spcPts val="0"/>
              </a:spcBef>
              <a:buNone/>
            </a:pPr>
            <a:endParaRPr lang="en" sz="1200" dirty="0" smtClean="0">
              <a:latin typeface="Times New Roman"/>
              <a:ea typeface="Times New Roman"/>
              <a:cs typeface="Times New Roman"/>
              <a:sym typeface="Times New Roman"/>
            </a:endParaRPr>
          </a:p>
          <a:p>
            <a:pPr lvl="0" indent="457200" rtl="0">
              <a:spcBef>
                <a:spcPts val="0"/>
              </a:spcBef>
              <a:buNone/>
            </a:pPr>
            <a:r>
              <a:rPr lang="en" sz="1200" dirty="0" smtClean="0">
                <a:latin typeface="Times New Roman"/>
                <a:ea typeface="Times New Roman"/>
                <a:cs typeface="Times New Roman"/>
                <a:sym typeface="Times New Roman"/>
              </a:rPr>
              <a:t>Lower </a:t>
            </a:r>
            <a:r>
              <a:rPr lang="en" sz="1200" dirty="0">
                <a:latin typeface="Times New Roman"/>
                <a:ea typeface="Times New Roman"/>
                <a:cs typeface="Times New Roman"/>
                <a:sym typeface="Times New Roman"/>
              </a:rPr>
              <a:t>socio-economic status, including less access to better food choices, such as fresh fruits and vegetables, and less access to options for physical activity (Albright &amp; Gregg, 2013), have also been shown to be a non-modifiable risk factor for the development of T2D, leading to cultural and societal risk factors.  Many states have attempted to address this within their call to primary prevention.  We will discuss this in a </a:t>
            </a:r>
            <a:r>
              <a:rPr lang="en" sz="1200" dirty="0" smtClean="0">
                <a:latin typeface="Times New Roman"/>
                <a:ea typeface="Times New Roman"/>
                <a:cs typeface="Times New Roman"/>
                <a:sym typeface="Times New Roman"/>
              </a:rPr>
              <a:t>moment.</a:t>
            </a:r>
          </a:p>
          <a:p>
            <a:pPr lvl="0" indent="457200" rtl="0">
              <a:spcBef>
                <a:spcPts val="0"/>
              </a:spcBef>
              <a:buNone/>
            </a:pPr>
            <a:r>
              <a:rPr lang="en" sz="1200" dirty="0" smtClean="0"/>
              <a:t>Depression, Stress, and avoiding a history of CAD are somewhat modifiable risk factors, as well as limiting exposure to EDCs in some cases.</a:t>
            </a:r>
          </a:p>
          <a:p>
            <a:pPr marL="0" marR="0" lvl="0" indent="457200" algn="l" defTabSz="914400" rtl="0" eaLnBrk="1" fontAlgn="auto" latinLnBrk="0" hangingPunct="1">
              <a:spcBef>
                <a:spcPts val="0"/>
              </a:spcBef>
              <a:spcAft>
                <a:spcPts val="0"/>
              </a:spcAft>
              <a:buClrTx/>
              <a:buSzPct val="100000"/>
              <a:buFontTx/>
              <a:buNone/>
              <a:tabLst/>
              <a:defRPr/>
            </a:pPr>
            <a:r>
              <a:rPr lang="en" sz="1200" dirty="0" smtClean="0">
                <a:latin typeface="Times New Roman"/>
                <a:ea typeface="Times New Roman"/>
                <a:cs typeface="Times New Roman"/>
                <a:sym typeface="Times New Roman"/>
              </a:rPr>
              <a:t>Exposure </a:t>
            </a:r>
            <a:r>
              <a:rPr lang="en" sz="1200" dirty="0">
                <a:latin typeface="Times New Roman"/>
                <a:ea typeface="Times New Roman"/>
                <a:cs typeface="Times New Roman"/>
                <a:sym typeface="Times New Roman"/>
              </a:rPr>
              <a:t>to environmental toxins known to as endocrine disrupting chemicals (EDCs) (Alonso-Magdelena, Quesada, &amp; Nadal, 2011), can be considered both a non-modifiable and a modifiable risk factor.  Alonso-Magdelena, Quesada, &amp; Nadal (2011) describe EDCs as exogenous chemicals which consist of at least 4 widespread organic pollutants, persistent organic pollutants (POPs), Dioxins, polychlorinated biphenyls (PCBs), and bisphenol A (BPA), that can induce insulin resistance and are accumulated in the adipose tissue of the body.  As a non-modifiable risk factor, this can be seen in the exposure of veterans of the Vietnam War who were exposed to Agent Orange (TCDD, a dioxin) and their high rate of T2D, as a modifiable risk, the exposure to BPA can be reduced with lowering the usage of plastic containers. </a:t>
            </a:r>
          </a:p>
          <a:p>
            <a:pPr lvl="0" rtl="0">
              <a:spcBef>
                <a:spcPts val="0"/>
              </a:spcBef>
              <a:buNone/>
            </a:pPr>
            <a:endParaRPr lang="en-US" dirty="0" smtClean="0"/>
          </a:p>
          <a:p>
            <a:pPr lvl="0" rtl="0">
              <a:spcBef>
                <a:spcPts val="0"/>
              </a:spcBef>
              <a:buNone/>
            </a:pPr>
            <a:r>
              <a:rPr lang="en-US" dirty="0" smtClean="0"/>
              <a:t>I’ve modified the color of the 3 non-modifiable</a:t>
            </a:r>
            <a:r>
              <a:rPr lang="en-US" baseline="0" dirty="0" smtClean="0"/>
              <a:t> risk factors that our case study Winona currently has in her history and are reasons her PCP is monitoring her fasting glucose, blood pressure, and HgbA1c.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185057" y="4343400"/>
            <a:ext cx="6400800" cy="4419600"/>
          </a:xfrm>
          <a:prstGeom prst="rect">
            <a:avLst/>
          </a:prstGeom>
        </p:spPr>
        <p:txBody>
          <a:bodyPr lIns="91425" tIns="91425" rIns="91425" bIns="91425" anchor="t" anchorCtr="0">
            <a:noAutofit/>
          </a:bodyPr>
          <a:lstStyle/>
          <a:p>
            <a:pPr lvl="0" rtl="0">
              <a:lnSpc>
                <a:spcPct val="200000"/>
              </a:lnSpc>
              <a:spcBef>
                <a:spcPts val="0"/>
              </a:spcBef>
              <a:buNone/>
            </a:pPr>
            <a:r>
              <a:rPr lang="en" sz="1200" dirty="0">
                <a:latin typeface="Times New Roman"/>
                <a:ea typeface="Times New Roman"/>
                <a:cs typeface="Times New Roman"/>
                <a:sym typeface="Times New Roman"/>
              </a:rPr>
              <a:t>Modifiable risk factors include: </a:t>
            </a:r>
          </a:p>
          <a:p>
            <a:pPr lvl="0" indent="457200" rtl="0">
              <a:spcBef>
                <a:spcPts val="0"/>
              </a:spcBef>
              <a:buNone/>
            </a:pPr>
            <a:r>
              <a:rPr lang="en" sz="1200" dirty="0">
                <a:latin typeface="Times New Roman"/>
                <a:ea typeface="Times New Roman"/>
                <a:cs typeface="Times New Roman"/>
                <a:sym typeface="Times New Roman"/>
              </a:rPr>
              <a:t>smoking (Spijkerman, van der A, Nilsson, Ardanaz, Gavrila, Agudo, et al. 2014), </a:t>
            </a:r>
          </a:p>
          <a:p>
            <a:pPr lvl="0" indent="457200" rtl="0">
              <a:spcBef>
                <a:spcPts val="0"/>
              </a:spcBef>
              <a:buNone/>
            </a:pPr>
            <a:r>
              <a:rPr lang="en" sz="1200" dirty="0">
                <a:latin typeface="Times New Roman"/>
                <a:ea typeface="Times New Roman"/>
                <a:cs typeface="Times New Roman"/>
                <a:sym typeface="Times New Roman"/>
              </a:rPr>
              <a:t>overweight or obesity, </a:t>
            </a:r>
          </a:p>
          <a:p>
            <a:pPr lvl="0" indent="457200" rtl="0">
              <a:spcBef>
                <a:spcPts val="0"/>
              </a:spcBef>
              <a:buNone/>
            </a:pPr>
            <a:r>
              <a:rPr lang="en" sz="1200" dirty="0">
                <a:latin typeface="Times New Roman"/>
                <a:ea typeface="Times New Roman"/>
                <a:cs typeface="Times New Roman"/>
                <a:sym typeface="Times New Roman"/>
              </a:rPr>
              <a:t>prehypertension or hypertension, </a:t>
            </a:r>
          </a:p>
          <a:p>
            <a:pPr lvl="0" indent="457200" rtl="0">
              <a:spcBef>
                <a:spcPts val="0"/>
              </a:spcBef>
              <a:buNone/>
            </a:pPr>
            <a:r>
              <a:rPr lang="en" sz="1200" dirty="0">
                <a:latin typeface="Times New Roman"/>
                <a:ea typeface="Times New Roman"/>
                <a:cs typeface="Times New Roman"/>
                <a:sym typeface="Times New Roman"/>
              </a:rPr>
              <a:t>dyslipidemia specifically low levels of HDL and elevated triglycerides, </a:t>
            </a:r>
          </a:p>
          <a:p>
            <a:pPr lvl="0" indent="457200" rtl="0">
              <a:spcBef>
                <a:spcPts val="0"/>
              </a:spcBef>
              <a:buNone/>
            </a:pPr>
            <a:r>
              <a:rPr lang="en" sz="1200" dirty="0">
                <a:latin typeface="Times New Roman"/>
                <a:ea typeface="Times New Roman"/>
                <a:cs typeface="Times New Roman"/>
                <a:sym typeface="Times New Roman"/>
              </a:rPr>
              <a:t>sedentary lifestyle (Waddell, 2017), </a:t>
            </a:r>
          </a:p>
          <a:p>
            <a:pPr lvl="0" indent="457200" rtl="0">
              <a:spcBef>
                <a:spcPts val="0"/>
              </a:spcBef>
              <a:buNone/>
            </a:pPr>
            <a:r>
              <a:rPr lang="en" sz="1200" dirty="0">
                <a:latin typeface="Times New Roman"/>
                <a:ea typeface="Times New Roman"/>
                <a:cs typeface="Times New Roman"/>
                <a:sym typeface="Times New Roman"/>
              </a:rPr>
              <a:t>high caloric intake such as that related to secular trends of increased </a:t>
            </a:r>
            <a:r>
              <a:rPr lang="en" sz="1200" b="0" dirty="0">
                <a:latin typeface="Times New Roman"/>
                <a:ea typeface="Times New Roman"/>
                <a:cs typeface="Times New Roman"/>
                <a:sym typeface="Times New Roman"/>
              </a:rPr>
              <a:t>portion sizes</a:t>
            </a:r>
            <a:r>
              <a:rPr lang="en" sz="1200" dirty="0">
                <a:latin typeface="Times New Roman"/>
                <a:ea typeface="Times New Roman"/>
                <a:cs typeface="Times New Roman"/>
                <a:sym typeface="Times New Roman"/>
              </a:rPr>
              <a:t>, refined carbohydrates, high caloric sweetened beverages (Albright &amp; Gregg, 2013).</a:t>
            </a:r>
          </a:p>
          <a:p>
            <a:pPr lvl="0" rtl="0">
              <a:spcBef>
                <a:spcPts val="0"/>
              </a:spcBef>
              <a:buNone/>
            </a:pPr>
            <a:endParaRPr lang="en" sz="1200" dirty="0" smtClean="0">
              <a:latin typeface="Times New Roman"/>
              <a:ea typeface="Times New Roman"/>
              <a:cs typeface="Times New Roman"/>
              <a:sym typeface="Times New Roman"/>
            </a:endParaRPr>
          </a:p>
          <a:p>
            <a:pPr lvl="0" rtl="0">
              <a:spcBef>
                <a:spcPts val="0"/>
              </a:spcBef>
              <a:buNone/>
            </a:pPr>
            <a:r>
              <a:rPr lang="en" sz="1200" dirty="0" smtClean="0">
                <a:latin typeface="Times New Roman"/>
                <a:ea typeface="Times New Roman"/>
                <a:cs typeface="Times New Roman"/>
                <a:sym typeface="Times New Roman"/>
              </a:rPr>
              <a:t>Venditti </a:t>
            </a:r>
            <a:r>
              <a:rPr lang="en" sz="1200" dirty="0">
                <a:latin typeface="Times New Roman"/>
                <a:ea typeface="Times New Roman"/>
                <a:cs typeface="Times New Roman"/>
                <a:sym typeface="Times New Roman"/>
              </a:rPr>
              <a:t>(2016) describes behavior change in relation to self-management skills of lifestyle choices as having a “positive impact on energy balance, body weight, and body composition, which, in turn, leads to improvements in blood glucose control, cardiometabolic risk factors, and health-related quality of life” (p603).  She further states “robust behavioral lifestyle interventions exemplify the potential for human health and well-being across the life span and convey a hopeful message” (Venditti, 2016, p605).  </a:t>
            </a:r>
          </a:p>
          <a:p>
            <a:pPr lvl="0" rtl="0">
              <a:spcBef>
                <a:spcPts val="0"/>
              </a:spcBef>
              <a:buNone/>
            </a:pPr>
            <a:endParaRPr lang="en" sz="1200" dirty="0" smtClean="0">
              <a:latin typeface="Times New Roman"/>
              <a:ea typeface="Times New Roman"/>
              <a:cs typeface="Times New Roman"/>
              <a:sym typeface="Times New Roman"/>
            </a:endParaRPr>
          </a:p>
          <a:p>
            <a:pPr lvl="0" rtl="0">
              <a:spcBef>
                <a:spcPts val="0"/>
              </a:spcBef>
              <a:buNone/>
            </a:pPr>
            <a:r>
              <a:rPr lang="en" sz="1200" dirty="0" smtClean="0">
                <a:latin typeface="Times New Roman"/>
                <a:ea typeface="Times New Roman"/>
                <a:cs typeface="Times New Roman"/>
                <a:sym typeface="Times New Roman"/>
              </a:rPr>
              <a:t>Primary </a:t>
            </a:r>
            <a:r>
              <a:rPr lang="en" sz="1200" dirty="0">
                <a:latin typeface="Times New Roman"/>
                <a:ea typeface="Times New Roman"/>
                <a:cs typeface="Times New Roman"/>
                <a:sym typeface="Times New Roman"/>
              </a:rPr>
              <a:t>Prevention Interventions work on reducing the modifiable risk factors for developing T2D.  The National Diabetes Prevention Program (NDPP) is a great example of this. </a:t>
            </a:r>
          </a:p>
          <a:p>
            <a:pPr lvl="0" rtl="0">
              <a:spcBef>
                <a:spcPts val="0"/>
              </a:spcBef>
              <a:buNone/>
            </a:pPr>
            <a:r>
              <a:rPr lang="en-US" dirty="0" smtClean="0"/>
              <a:t/>
            </a:r>
            <a:br>
              <a:rPr lang="en-US" dirty="0" smtClean="0"/>
            </a:br>
            <a:r>
              <a:rPr lang="en-US" dirty="0" smtClean="0"/>
              <a:t>With</a:t>
            </a:r>
            <a:r>
              <a:rPr lang="en-US" baseline="0" dirty="0" smtClean="0"/>
              <a:t> Winona, the questions that need to be asked are related to lifestyle.  Her BMI is 26.9, and thus falls in the Overweight category.  Her job looks to be one that can be quite sedentary.  What are her modifiable risk factors?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buNone/>
            </a:pPr>
            <a:r>
              <a:rPr lang="en-US" dirty="0" smtClean="0"/>
              <a:t>After talking more with</a:t>
            </a:r>
            <a:r>
              <a:rPr lang="en-US" baseline="0" dirty="0" smtClean="0"/>
              <a:t> Winona and asking some questions about her current lifestyle, we find that she is “tied to a computer all day” with her work.  We also find out that when she isn’t working, she is planning her wedding and it is a high stress situation, so she is eating whenever she can get to it, and usually grabbing fast food.  Any exercise plans she has are taking a back seat.  And because of the stress and amount of work to be done, she is finding herself turning to her favorite blended coffee drink and smoking as her fiancé smokes.</a:t>
            </a:r>
          </a:p>
          <a:p>
            <a:pPr>
              <a:buNone/>
            </a:pPr>
            <a:endParaRPr lang="en-US" dirty="0"/>
          </a:p>
        </p:txBody>
      </p:sp>
    </p:spTree>
    <p:extLst>
      <p:ext uri="{BB962C8B-B14F-4D97-AF65-F5344CB8AC3E}">
        <p14:creationId xmlns:p14="http://schemas.microsoft.com/office/powerpoint/2010/main" val="91574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aseline="0" dirty="0" smtClean="0"/>
              <a:t>Currently, she has some lifestyle areas that could work well with SMART goals.  Remember these are Specific, Measurable, Attainable, Relevant, and Time Based.  As she is in a high stress time period, she may not be in a time of readiness to make changes.  However, even small changes, such as finding a way to move every hour while at work can be helpful.</a:t>
            </a:r>
          </a:p>
        </p:txBody>
      </p:sp>
      <p:sp>
        <p:nvSpPr>
          <p:cNvPr id="4" name="Slide Number Placeholder 3"/>
          <p:cNvSpPr>
            <a:spLocks noGrp="1"/>
          </p:cNvSpPr>
          <p:nvPr>
            <p:ph type="sldNum" sz="quarter" idx="10"/>
          </p:nvPr>
        </p:nvSpPr>
        <p:spPr/>
        <p:txBody>
          <a:bodyPr/>
          <a:lstStyle/>
          <a:p>
            <a:fld id="{C1CE050F-AB49-6145-B5BA-6FE297C46310}" type="slidenum">
              <a:rPr lang="en-US" smtClean="0"/>
              <a:t>15</a:t>
            </a:fld>
            <a:endParaRPr lang="en-US"/>
          </a:p>
        </p:txBody>
      </p:sp>
    </p:spTree>
    <p:extLst>
      <p:ext uri="{BB962C8B-B14F-4D97-AF65-F5344CB8AC3E}">
        <p14:creationId xmlns:p14="http://schemas.microsoft.com/office/powerpoint/2010/main" val="1097481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119743" y="4114800"/>
            <a:ext cx="6629399" cy="4343400"/>
          </a:xfrm>
          <a:prstGeom prst="rect">
            <a:avLst/>
          </a:prstGeom>
        </p:spPr>
        <p:txBody>
          <a:bodyPr lIns="91425" tIns="91425" rIns="91425" bIns="91425" anchor="t" anchorCtr="0">
            <a:noAutofit/>
          </a:bodyPr>
          <a:lstStyle/>
          <a:p>
            <a:pPr lvl="0">
              <a:spcBef>
                <a:spcPts val="0"/>
              </a:spcBef>
              <a:buNone/>
            </a:pPr>
            <a:r>
              <a:rPr lang="en" dirty="0"/>
              <a:t>Primary prevention, as noted by the CDC, is interventions to help prevent T2D from occurring.  This can occur through the nursing interventions of public education and screening.  This education starts with assisting the individual in knowing their overall risk for the development of T2D</a:t>
            </a:r>
            <a:r>
              <a:rPr lang="en" dirty="0" smtClean="0"/>
              <a:t>.  Using a tool like the Diabetes Risk Test</a:t>
            </a:r>
            <a:r>
              <a:rPr lang="en" baseline="0" dirty="0" smtClean="0"/>
              <a:t> pictured can help people understand their potential for developing T2D and discuss with the PCP how and when to be tested, what symptoms to look for at home to prompt earlier assessments, and potentially areas to focus on before even Prediabetes.</a:t>
            </a:r>
            <a:endParaRPr lang="en" dirty="0"/>
          </a:p>
          <a:p>
            <a:pPr lvl="0">
              <a:spcBef>
                <a:spcPts val="0"/>
              </a:spcBef>
              <a:buNone/>
            </a:pPr>
            <a:endParaRPr dirty="0"/>
          </a:p>
          <a:p>
            <a:pPr lvl="0">
              <a:spcBef>
                <a:spcPts val="0"/>
              </a:spcBef>
              <a:buNone/>
            </a:pPr>
            <a:r>
              <a:rPr lang="en" dirty="0"/>
              <a:t>Once this risk is known, then further education interventions are aimed at helping to prevent/delay the onset of T2D through lifestyle modifications.  The Lifestyle Intervention arm of the clinical trial of the Diabetes Prevention Program and Outcomes Study (as seen in Figure 2, Venditti, 2016), showed a cumulative reduction in incidence of T2D by 58% in the first follow up period of 2.8 years, and a 27% reduction at 10 years after beginning the DPP (Venditti, 2016) with the interventions of behavior therapy that helped people at risk for diabetes make changes to caloric intake, activity level, and reduced weight.</a:t>
            </a:r>
          </a:p>
          <a:p>
            <a:pPr lvl="0">
              <a:spcBef>
                <a:spcPts val="0"/>
              </a:spcBef>
              <a:buNone/>
            </a:pPr>
            <a:endParaRPr dirty="0"/>
          </a:p>
          <a:p>
            <a:pPr lvl="0">
              <a:spcBef>
                <a:spcPts val="0"/>
              </a:spcBef>
              <a:buNone/>
            </a:pPr>
            <a:r>
              <a:rPr lang="en" dirty="0"/>
              <a:t>The CDC has created public service announcements (click word Prediabetes) to help people quickly understand their risk for having Prediabetes, as 86 million adults in the US have Prediabetes with most not being aware of having Prediabetes.  The importance of helping people to become more aware of this modifiable risk, is that the risk of developing T2D with 5 years ranges from a 9-25% incidence with a HgbA1c of 5.5-6%, and to 25-50% with a HgbA1c of ≥6%.  Further this relative risk of 20 times of developing T2D than that of someone with a HgbA1c &lt;5%, has helped promote the recommendation of the NDPP. (AADE Practice Synopsis, 2014</a:t>
            </a:r>
            <a:r>
              <a:rPr lang="en" dirty="0" smtClean="0"/>
              <a:t>)  These commercials are</a:t>
            </a:r>
            <a:r>
              <a:rPr lang="en" baseline="0" dirty="0" smtClean="0"/>
              <a:t> available on YouTube, and can be connected to internet and social media profiles.  They did air as PSAs also.</a:t>
            </a:r>
            <a:endParaRPr lang="en" dirty="0"/>
          </a:p>
          <a:p>
            <a:pPr lvl="0">
              <a:spcBef>
                <a:spcPts val="0"/>
              </a:spcBef>
              <a:buNone/>
            </a:pPr>
            <a:endParaRPr dirty="0"/>
          </a:p>
          <a:p>
            <a:pPr lvl="0">
              <a:spcBef>
                <a:spcPts val="0"/>
              </a:spcBef>
              <a:buNone/>
            </a:pPr>
            <a:r>
              <a:rPr lang="en" dirty="0"/>
              <a:t>Different programs like Eat Smart, Move More, Weigh Less and the establishment of Healthy Communities which promote farmers markets and more physical activity can aid in Primary Prevention.</a:t>
            </a:r>
          </a:p>
          <a:p>
            <a:pPr lvl="0">
              <a:spcBef>
                <a:spcPts val="0"/>
              </a:spcBef>
              <a:buNone/>
            </a:pPr>
            <a:endParaRPr dirty="0"/>
          </a:p>
          <a:p>
            <a:pPr lvl="0">
              <a:spcBef>
                <a:spcPts val="0"/>
              </a:spcBef>
              <a:buNone/>
            </a:pPr>
            <a:r>
              <a:rPr lang="en" dirty="0"/>
              <a:t>Healthy People 2020 has been providing 10-year national objective to improve the health of people in the US for the past 3 decades.  Currently the open comment </a:t>
            </a:r>
            <a:r>
              <a:rPr lang="en" dirty="0" smtClean="0"/>
              <a:t>period for </a:t>
            </a:r>
            <a:r>
              <a:rPr lang="en" dirty="0"/>
              <a:t>the development of the Healthy People 2030 goals is open</a:t>
            </a:r>
            <a:r>
              <a:rPr lang="en" dirty="0" smtClean="0"/>
              <a:t>.</a:t>
            </a:r>
          </a:p>
          <a:p>
            <a:pPr lvl="0">
              <a:spcBef>
                <a:spcPts val="0"/>
              </a:spcBef>
              <a:buNone/>
            </a:pPr>
            <a:endParaRPr lang="en" dirty="0" smtClean="0"/>
          </a:p>
          <a:p>
            <a:pPr lvl="0">
              <a:spcBef>
                <a:spcPts val="0"/>
              </a:spcBef>
              <a:buNone/>
            </a:pPr>
            <a:endParaRPr lang="en" dirty="0"/>
          </a:p>
          <a:p>
            <a:pPr lvl="0" rtl="0">
              <a:spcBef>
                <a:spcPts val="0"/>
              </a:spcBef>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17</a:t>
            </a:fld>
            <a:endParaRPr lang="en-US"/>
          </a:p>
        </p:txBody>
      </p:sp>
    </p:spTree>
    <p:extLst>
      <p:ext uri="{BB962C8B-B14F-4D97-AF65-F5344CB8AC3E}">
        <p14:creationId xmlns:p14="http://schemas.microsoft.com/office/powerpoint/2010/main" val="2842529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18</a:t>
            </a:fld>
            <a:endParaRPr lang="en-US"/>
          </a:p>
        </p:txBody>
      </p:sp>
    </p:spTree>
    <p:extLst>
      <p:ext uri="{BB962C8B-B14F-4D97-AF65-F5344CB8AC3E}">
        <p14:creationId xmlns:p14="http://schemas.microsoft.com/office/powerpoint/2010/main" val="160540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buNone/>
            </a:pPr>
            <a:r>
              <a:rPr lang="en-US" dirty="0" smtClean="0"/>
              <a:t>It’s been</a:t>
            </a:r>
            <a:r>
              <a:rPr lang="en-US" baseline="0" dirty="0" smtClean="0"/>
              <a:t> a few years.  Let’s revisit Winona, now at 32 years old.  She has had a child and was not diagnosed with gestational diabetes, but her baby was big at 9.5 </a:t>
            </a:r>
            <a:r>
              <a:rPr lang="en-US" baseline="0" dirty="0" err="1" smtClean="0"/>
              <a:t>lbs</a:t>
            </a:r>
            <a:r>
              <a:rPr lang="en-US" baseline="0" dirty="0" smtClean="0"/>
              <a:t> when born.  She did quit smoking when she was pregnant, but started again.  And she has gained 13 </a:t>
            </a:r>
            <a:r>
              <a:rPr lang="en-US" baseline="0" dirty="0" err="1" smtClean="0"/>
              <a:t>lbs</a:t>
            </a:r>
            <a:r>
              <a:rPr lang="en-US" baseline="0" dirty="0" smtClean="0"/>
              <a:t>, her blood pressure and cholesterol values have increased somewhat, in particular her Triglycerides, but of most concern on the diabetes continuum is that her FPG and her HgbA1a have increased into the Prediabetes diagnostic criteria.  Lucky for Winona, there is a local </a:t>
            </a:r>
            <a:r>
              <a:rPr lang="en-US" sz="1100" kern="1200" dirty="0" smtClean="0">
                <a:solidFill>
                  <a:schemeClr val="tx1"/>
                </a:solidFill>
                <a:effectLst/>
                <a:latin typeface="+mn-lt"/>
                <a:ea typeface="+mn-ea"/>
                <a:cs typeface="+mn-cs"/>
              </a:rPr>
              <a:t>Special Diabetes Program for Indians Diabetes Prevention (SDPI-DP) which has translated the National</a:t>
            </a:r>
            <a:r>
              <a:rPr lang="en-US" sz="1100" kern="1200" baseline="0" dirty="0" smtClean="0">
                <a:solidFill>
                  <a:schemeClr val="tx1"/>
                </a:solidFill>
                <a:effectLst/>
                <a:latin typeface="+mn-lt"/>
                <a:ea typeface="+mn-ea"/>
                <a:cs typeface="+mn-cs"/>
              </a:rPr>
              <a:t> Diabetes Prevention Program with specific culturally relevant information for the Native American Population.</a:t>
            </a:r>
          </a:p>
          <a:p>
            <a:pPr>
              <a:buNone/>
            </a:pPr>
            <a:endParaRPr lang="en-US" sz="1100" kern="1200" baseline="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909026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2</a:t>
            </a:fld>
            <a:endParaRPr lang="en-US"/>
          </a:p>
        </p:txBody>
      </p:sp>
    </p:spTree>
    <p:extLst>
      <p:ext uri="{BB962C8B-B14F-4D97-AF65-F5344CB8AC3E}">
        <p14:creationId xmlns:p14="http://schemas.microsoft.com/office/powerpoint/2010/main" val="2884334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20</a:t>
            </a:fld>
            <a:endParaRPr lang="en-US"/>
          </a:p>
        </p:txBody>
      </p:sp>
    </p:spTree>
    <p:extLst>
      <p:ext uri="{BB962C8B-B14F-4D97-AF65-F5344CB8AC3E}">
        <p14:creationId xmlns:p14="http://schemas.microsoft.com/office/powerpoint/2010/main" val="266679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sz="1100" kern="1200" dirty="0" smtClean="0">
                <a:solidFill>
                  <a:schemeClr val="tx1"/>
                </a:solidFill>
                <a:effectLst/>
                <a:latin typeface="+mn-lt"/>
                <a:ea typeface="+mn-ea"/>
                <a:cs typeface="+mn-cs"/>
              </a:rPr>
              <a:t>The National Diabetes Prevention Program came about after the Lifestyle Intervention arm of the clinical trial of the Diabetes Prevention Program and Outcomes Study (as seen in Figure 2, </a:t>
            </a:r>
            <a:r>
              <a:rPr lang="en-US" sz="1100" kern="1200" dirty="0" err="1" smtClean="0">
                <a:solidFill>
                  <a:schemeClr val="tx1"/>
                </a:solidFill>
                <a:effectLst/>
                <a:latin typeface="+mn-lt"/>
                <a:ea typeface="+mn-ea"/>
                <a:cs typeface="+mn-cs"/>
              </a:rPr>
              <a:t>Venditti</a:t>
            </a:r>
            <a:r>
              <a:rPr lang="en-US" sz="1100" kern="1200" dirty="0" smtClean="0">
                <a:solidFill>
                  <a:schemeClr val="tx1"/>
                </a:solidFill>
                <a:effectLst/>
                <a:latin typeface="+mn-lt"/>
                <a:ea typeface="+mn-ea"/>
                <a:cs typeface="+mn-cs"/>
              </a:rPr>
              <a:t>, 2016), was able to show a cumulative reduction in incidence of T2D by 58% in the first follow up period of 2.8 years, and a 27% reduction at 10 years after beginning the DPP (</a:t>
            </a:r>
            <a:r>
              <a:rPr lang="en-US" sz="1100" kern="1200" dirty="0" err="1" smtClean="0">
                <a:solidFill>
                  <a:schemeClr val="tx1"/>
                </a:solidFill>
                <a:effectLst/>
                <a:latin typeface="+mn-lt"/>
                <a:ea typeface="+mn-ea"/>
                <a:cs typeface="+mn-cs"/>
              </a:rPr>
              <a:t>Venditti</a:t>
            </a:r>
            <a:r>
              <a:rPr lang="en-US" sz="1100" kern="1200" dirty="0" smtClean="0">
                <a:solidFill>
                  <a:schemeClr val="tx1"/>
                </a:solidFill>
                <a:effectLst/>
                <a:latin typeface="+mn-lt"/>
                <a:ea typeface="+mn-ea"/>
                <a:cs typeface="+mn-cs"/>
              </a:rPr>
              <a:t>, 2016).  With this reduction, a huge impact</a:t>
            </a:r>
            <a:r>
              <a:rPr lang="en-US" sz="1100" kern="1200" baseline="0" dirty="0" smtClean="0">
                <a:solidFill>
                  <a:schemeClr val="tx1"/>
                </a:solidFill>
                <a:effectLst/>
                <a:latin typeface="+mn-lt"/>
                <a:ea typeface="+mn-ea"/>
                <a:cs typeface="+mn-cs"/>
              </a:rPr>
              <a:t> can be made on the 114 million American’s who are at risk (2017 National Practice Standards).</a:t>
            </a: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US" sz="11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sz="1100" kern="1200" dirty="0" smtClean="0">
                <a:solidFill>
                  <a:schemeClr val="tx1"/>
                </a:solidFill>
                <a:effectLst/>
                <a:latin typeface="+mn-lt"/>
                <a:ea typeface="+mn-ea"/>
                <a:cs typeface="+mn-cs"/>
              </a:rPr>
              <a:t>This impact was seen with lifestyle interventions that focused on a change in diet to reduce total dietary intake, total saturated fat intake, increase fiber intake in some cases, and increase in physical activity to 150 minutes per week, using behavioral principles and diaries to record diet and exercise as a form of self-monitoring (Albright &amp; Gregg, 2013).  The primary finding of the DPP showed that “weight loss [even modest of 5-7% of the participant’s body weight] was the single most important factor in reducing type 2 diabetes incidence” (Albright &amp; Gregg, 2013, pS347).  And these lifestyle interventions are what the programs in the NDPP are designed around.</a:t>
            </a:r>
          </a:p>
          <a:p>
            <a:pPr lvl="0">
              <a:spcBef>
                <a:spcPts val="0"/>
              </a:spcBef>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dirty="0">
                <a:latin typeface="Times New Roman"/>
                <a:ea typeface="Times New Roman"/>
                <a:cs typeface="Times New Roman"/>
                <a:sym typeface="Times New Roman"/>
              </a:rPr>
              <a:t>As was mentioned previously, The National Diabetes Prevention Program falls into the Primary Prevention of T2D.  People who are eligible for the NDPP programs are those with a diagnosis of Prediabetes due to their risk of developing T2D.  Prediabetes is defined by:</a:t>
            </a:r>
          </a:p>
          <a:p>
            <a:pPr lvl="0" rtl="0">
              <a:spcBef>
                <a:spcPts val="0"/>
              </a:spcBef>
              <a:buNone/>
            </a:pPr>
            <a:r>
              <a:rPr lang="en" sz="1200" dirty="0">
                <a:latin typeface="Times New Roman"/>
                <a:ea typeface="Times New Roman"/>
                <a:cs typeface="Times New Roman"/>
                <a:sym typeface="Times New Roman"/>
              </a:rPr>
              <a:t>	A HgbA1c of 5.7-6.4%</a:t>
            </a:r>
          </a:p>
          <a:p>
            <a:pPr lvl="0" rtl="0">
              <a:spcBef>
                <a:spcPts val="0"/>
              </a:spcBef>
              <a:buNone/>
            </a:pPr>
            <a:r>
              <a:rPr lang="en" sz="1200" dirty="0">
                <a:latin typeface="Times New Roman"/>
                <a:ea typeface="Times New Roman"/>
                <a:cs typeface="Times New Roman"/>
                <a:sym typeface="Times New Roman"/>
              </a:rPr>
              <a:t>	</a:t>
            </a:r>
            <a:r>
              <a:rPr lang="en" sz="1200" dirty="0" smtClean="0">
                <a:latin typeface="Times New Roman"/>
                <a:ea typeface="Times New Roman"/>
                <a:cs typeface="Times New Roman"/>
                <a:sym typeface="Times New Roman"/>
              </a:rPr>
              <a:t>FPG </a:t>
            </a:r>
            <a:r>
              <a:rPr lang="en" sz="1200" dirty="0">
                <a:latin typeface="Times New Roman"/>
                <a:ea typeface="Times New Roman"/>
                <a:cs typeface="Times New Roman"/>
                <a:sym typeface="Times New Roman"/>
              </a:rPr>
              <a:t>of 100-125 mg/dL</a:t>
            </a:r>
          </a:p>
          <a:p>
            <a:pPr lvl="0" rtl="0">
              <a:spcBef>
                <a:spcPts val="0"/>
              </a:spcBef>
              <a:buNone/>
            </a:pPr>
            <a:r>
              <a:rPr lang="en" sz="1200" dirty="0">
                <a:latin typeface="Times New Roman"/>
                <a:ea typeface="Times New Roman"/>
                <a:cs typeface="Times New Roman"/>
                <a:sym typeface="Times New Roman"/>
              </a:rPr>
              <a:t>	IGTT at the 2 hour mark of 140-199 </a:t>
            </a:r>
            <a:r>
              <a:rPr lang="en" sz="1200" dirty="0" smtClean="0">
                <a:latin typeface="Times New Roman"/>
                <a:ea typeface="Times New Roman"/>
                <a:cs typeface="Times New Roman"/>
                <a:sym typeface="Times New Roman"/>
              </a:rPr>
              <a:t>mg/dL</a:t>
            </a:r>
          </a:p>
          <a:p>
            <a:pPr lvl="0" rtl="0">
              <a:lnSpc>
                <a:spcPct val="200000"/>
              </a:lnSpc>
              <a:spcBef>
                <a:spcPts val="0"/>
              </a:spcBef>
              <a:buNone/>
            </a:pPr>
            <a:r>
              <a:rPr lang="en" sz="1200" dirty="0" smtClean="0">
                <a:latin typeface="Times New Roman"/>
                <a:ea typeface="Times New Roman"/>
                <a:cs typeface="Times New Roman"/>
                <a:sym typeface="Times New Roman"/>
              </a:rPr>
              <a:t>And so our friend Winona is now elidgiable</a:t>
            </a:r>
            <a:r>
              <a:rPr lang="en" sz="1200" baseline="0" dirty="0" smtClean="0">
                <a:latin typeface="Times New Roman"/>
                <a:ea typeface="Times New Roman"/>
                <a:cs typeface="Times New Roman"/>
                <a:sym typeface="Times New Roman"/>
              </a:rPr>
              <a:t> to be part a participant in her local NDPP.  </a:t>
            </a:r>
            <a:endParaRPr lang="en" sz="1200" dirty="0" smtClean="0">
              <a:latin typeface="Times New Roman"/>
              <a:ea typeface="Times New Roman"/>
              <a:cs typeface="Times New Roman"/>
              <a:sym typeface="Times New Roman"/>
            </a:endParaRPr>
          </a:p>
          <a:p>
            <a:pPr lvl="0" rt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sz="1100" kern="1200" dirty="0" smtClean="0">
                <a:solidFill>
                  <a:schemeClr val="tx1"/>
                </a:solidFill>
                <a:effectLst/>
                <a:latin typeface="+mn-lt"/>
                <a:ea typeface="+mn-ea"/>
                <a:cs typeface="+mn-cs"/>
              </a:rPr>
              <a:t>The SDPI-DP program was able to achieve an incidence rate of about 4% each year, similar to the previous findings in the DPP study, compared to the placebo of the DPP of 12.9% in AI/AN and the 6.6% of those with prediabetes in the Strong Heart Study (Jiang et al. 2013).  Thus the impact of behavior changes on modifiable risk factors in the Native American population, which create pathophysiological changes leading to T2D, specifically diet changes and increase in activity level, even with a somewhat smaller weight reduction, is 70% reduction in progression to T2D diagnosis.  This is similar to the reduction seen in the NDPP of 40-50% reduction in progression of pathophysiological changes (Jiang et al. 2013). </a:t>
            </a:r>
          </a:p>
          <a:p>
            <a:pPr lvl="0" rtl="0">
              <a:spcBef>
                <a:spcPts val="0"/>
              </a:spcBef>
              <a:buNone/>
            </a:pPr>
            <a:endParaRPr lang="en-US" sz="1100" kern="1200" dirty="0" smtClean="0">
              <a:solidFill>
                <a:schemeClr val="tx1"/>
              </a:solidFill>
              <a:effectLst/>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0" y="4343400"/>
            <a:ext cx="6858000" cy="4114800"/>
          </a:xfrm>
          <a:prstGeom prst="rect">
            <a:avLst/>
          </a:prstGeom>
        </p:spPr>
        <p:txBody>
          <a:bodyPr lIns="91425" tIns="91425" rIns="91425" bIns="91425" anchor="t" anchorCtr="0">
            <a:noAutofit/>
          </a:bodyPr>
          <a:lstStyle/>
          <a:p>
            <a:pPr lvl="0">
              <a:spcBef>
                <a:spcPts val="0"/>
              </a:spcBef>
              <a:buNone/>
            </a:pPr>
            <a:r>
              <a:rPr lang="en" dirty="0" smtClean="0"/>
              <a:t>However, it is not just</a:t>
            </a:r>
            <a:r>
              <a:rPr lang="en" baseline="0" dirty="0" smtClean="0"/>
              <a:t> the programs involved in the NDPP that can be involved in Primary Prevention and not the only places that nurses and educators can help.</a:t>
            </a:r>
            <a:endParaRPr lang="en" dirty="0" smtClean="0"/>
          </a:p>
          <a:p>
            <a:pPr lvl="0">
              <a:spcBef>
                <a:spcPts val="0"/>
              </a:spcBef>
              <a:buNone/>
            </a:pPr>
            <a:endParaRPr lang="en" dirty="0" smtClean="0"/>
          </a:p>
          <a:p>
            <a:pPr lvl="0">
              <a:spcBef>
                <a:spcPts val="0"/>
              </a:spcBef>
              <a:buNone/>
            </a:pPr>
            <a:r>
              <a:rPr lang="en" dirty="0" smtClean="0"/>
              <a:t>State </a:t>
            </a:r>
            <a:r>
              <a:rPr lang="en" dirty="0"/>
              <a:t>governments can assist in primary prevention through Diabetes Action Plans which help to advocate for policies and programs that promote the health and wellbeing of the state’s citizens.  Nursing/Diabetes Educators can be part of creating these plan, promoting and advocating for them.</a:t>
            </a:r>
          </a:p>
          <a:p>
            <a:pPr lvl="0">
              <a:spcBef>
                <a:spcPts val="0"/>
              </a:spcBef>
              <a:buNone/>
            </a:pPr>
            <a:endParaRPr dirty="0"/>
          </a:p>
          <a:p>
            <a:pPr lvl="0">
              <a:spcBef>
                <a:spcPts val="0"/>
              </a:spcBef>
              <a:buNone/>
            </a:pPr>
            <a:r>
              <a:rPr lang="en" dirty="0"/>
              <a:t>The above is the cover of the DAP developed by the state of North Carolina.  This plan discusses the primary prevention strategies of:</a:t>
            </a:r>
          </a:p>
          <a:p>
            <a:pPr lvl="0">
              <a:spcBef>
                <a:spcPts val="0"/>
              </a:spcBef>
              <a:buNone/>
            </a:pPr>
            <a:r>
              <a:rPr lang="en" dirty="0"/>
              <a:t>	Manage weight</a:t>
            </a:r>
          </a:p>
          <a:p>
            <a:pPr lvl="0">
              <a:spcBef>
                <a:spcPts val="0"/>
              </a:spcBef>
              <a:buNone/>
            </a:pPr>
            <a:r>
              <a:rPr lang="en" dirty="0"/>
              <a:t>	Follow healthy eating guidelines</a:t>
            </a:r>
          </a:p>
          <a:p>
            <a:pPr lvl="0">
              <a:spcBef>
                <a:spcPts val="0"/>
              </a:spcBef>
              <a:buNone/>
            </a:pPr>
            <a:r>
              <a:rPr lang="en" dirty="0"/>
              <a:t>	Participate in regular physical activity</a:t>
            </a:r>
          </a:p>
          <a:p>
            <a:pPr lvl="0">
              <a:spcBef>
                <a:spcPts val="0"/>
              </a:spcBef>
              <a:buNone/>
            </a:pPr>
            <a:r>
              <a:rPr lang="en" dirty="0"/>
              <a:t>	Live tobacco free</a:t>
            </a:r>
          </a:p>
          <a:p>
            <a:pPr lvl="0">
              <a:spcBef>
                <a:spcPts val="0"/>
              </a:spcBef>
              <a:buNone/>
            </a:pPr>
            <a:r>
              <a:rPr lang="en" dirty="0"/>
              <a:t>	Get adequate sleep</a:t>
            </a:r>
          </a:p>
          <a:p>
            <a:pPr lvl="0">
              <a:spcBef>
                <a:spcPts val="0"/>
              </a:spcBef>
              <a:buNone/>
            </a:pPr>
            <a:r>
              <a:rPr lang="en" dirty="0"/>
              <a:t>When the risk is higher, the strategies include participation in diabetes prevention education programs.</a:t>
            </a:r>
          </a:p>
          <a:p>
            <a:pPr lvl="0">
              <a:spcBef>
                <a:spcPts val="0"/>
              </a:spcBef>
              <a:buNone/>
            </a:pPr>
            <a:endParaRPr dirty="0"/>
          </a:p>
          <a:p>
            <a:pPr lvl="0">
              <a:spcBef>
                <a:spcPts val="0"/>
              </a:spcBef>
              <a:buNone/>
            </a:pPr>
            <a:r>
              <a:rPr lang="en" dirty="0"/>
              <a:t>The beauty of this action plan is the suggestions for various groups within the state to be able to help their communities be healthier in working toward prevention of T2D.  These are areas that Albright and Gregg (2013) discuss when describing the need for prevention on a globalized scale as they state “type 2 diabetes is often thought of as a common-source epidemic that has been rooted in culture and society as much as individualized behaviors” (p S350).  </a:t>
            </a:r>
          </a:p>
          <a:p>
            <a:pPr lvl="0">
              <a:spcBef>
                <a:spcPts val="0"/>
              </a:spcBef>
              <a:buNone/>
            </a:pPr>
            <a:endParaRPr dirty="0"/>
          </a:p>
          <a:p>
            <a:pPr lvl="0">
              <a:spcBef>
                <a:spcPts val="0"/>
              </a:spcBef>
              <a:buNone/>
            </a:pPr>
            <a:r>
              <a:rPr lang="en" dirty="0"/>
              <a:t>The NCDAP includes such measures as:</a:t>
            </a:r>
          </a:p>
          <a:p>
            <a:pPr lvl="0">
              <a:spcBef>
                <a:spcPts val="0"/>
              </a:spcBef>
              <a:buNone/>
            </a:pPr>
            <a:r>
              <a:rPr lang="en" dirty="0"/>
              <a:t>	Incentivizing the building of supermarkets in low-income food deserts.  </a:t>
            </a:r>
          </a:p>
          <a:p>
            <a:pPr lvl="0">
              <a:spcBef>
                <a:spcPts val="0"/>
              </a:spcBef>
              <a:buNone/>
            </a:pPr>
            <a:r>
              <a:rPr lang="en" dirty="0"/>
              <a:t>	Establishment of walking clubs or walkable communities</a:t>
            </a:r>
          </a:p>
          <a:p>
            <a:pPr lvl="0">
              <a:spcBef>
                <a:spcPts val="0"/>
              </a:spcBef>
              <a:buNone/>
            </a:pPr>
            <a:r>
              <a:rPr lang="en" dirty="0"/>
              <a:t>	Promotion of worksite policies that encourage physical activity</a:t>
            </a:r>
          </a:p>
          <a:p>
            <a:pPr lvl="0">
              <a:spcBef>
                <a:spcPts val="0"/>
              </a:spcBef>
              <a:buNone/>
            </a:pPr>
            <a:r>
              <a:rPr lang="en" dirty="0"/>
              <a:t>	Advocating for alternative tobacco advertising</a:t>
            </a:r>
          </a:p>
          <a:p>
            <a:pPr lvl="0">
              <a:spcBef>
                <a:spcPts val="0"/>
              </a:spcBef>
              <a:buNone/>
            </a:pPr>
            <a:r>
              <a:rPr lang="en" dirty="0"/>
              <a:t>	Employer subsidization of gym memberships</a:t>
            </a:r>
          </a:p>
          <a:p>
            <a:pPr lvl="0">
              <a:spcBef>
                <a:spcPts val="0"/>
              </a:spcBef>
              <a:buNone/>
            </a:pPr>
            <a:r>
              <a:rPr lang="en" dirty="0"/>
              <a:t>	Posting of nutrition information in cafeterias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0" y="4343400"/>
            <a:ext cx="6858000" cy="4114800"/>
          </a:xfrm>
          <a:prstGeom prst="rect">
            <a:avLst/>
          </a:prstGeom>
        </p:spPr>
        <p:txBody>
          <a:bodyPr lIns="91425" tIns="91425" rIns="91425" bIns="91425" anchor="t" anchorCtr="0">
            <a:noAutofit/>
          </a:bodyPr>
          <a:lstStyle/>
          <a:p>
            <a:pPr lvl="0">
              <a:spcBef>
                <a:spcPts val="0"/>
              </a:spcBef>
              <a:buNone/>
            </a:pPr>
            <a:r>
              <a:rPr lang="en" dirty="0" smtClean="0"/>
              <a:t>Technology </a:t>
            </a:r>
            <a:r>
              <a:rPr lang="en" dirty="0"/>
              <a:t>is everywhere and in so much that we do.  For many people, they are using technology to participate in making better lifestyle choices.  How many people have or have used a FitBit to count their total daily steps, or challenge their friends to see who could get more steps in a week or a day?</a:t>
            </a:r>
          </a:p>
          <a:p>
            <a:pPr lvl="0">
              <a:spcBef>
                <a:spcPts val="0"/>
              </a:spcBef>
              <a:buNone/>
            </a:pPr>
            <a:endParaRPr dirty="0"/>
          </a:p>
          <a:p>
            <a:pPr lvl="0">
              <a:spcBef>
                <a:spcPts val="0"/>
              </a:spcBef>
              <a:buNone/>
            </a:pPr>
            <a:r>
              <a:rPr lang="en" dirty="0"/>
              <a:t>So we know that the NDPP has been a great success in initial trials and to the areas that have been able to bring the programs in.  But could there be another way, using technology to help disseminate the NDPP to people, or does technology just act as the nurse/educator’s sidekick and provide support to those using it?  </a:t>
            </a:r>
            <a:endParaRPr lang="en" dirty="0" smtClean="0"/>
          </a:p>
          <a:p>
            <a:pPr lvl="0">
              <a:spcBef>
                <a:spcPts val="0"/>
              </a:spcBef>
              <a:buNone/>
            </a:pPr>
            <a:endParaRPr lang="en" dirty="0" smtClean="0"/>
          </a:p>
          <a:p>
            <a:pPr lvl="0">
              <a:spcBef>
                <a:spcPts val="0"/>
              </a:spcBef>
              <a:buNone/>
            </a:pPr>
            <a:r>
              <a:rPr lang="en" dirty="0" smtClean="0"/>
              <a:t>Omada </a:t>
            </a:r>
            <a:r>
              <a:rPr lang="en" dirty="0"/>
              <a:t>Health in San Francisco found that this was a bit of both.  They were able to translate the curriculum of the NDPP to 16 week core online class and a private support social network of 10-15 people and a professional health coach, framed around the small group sessions of other DPPs.  Each week the new lesson was posted to the group, and the participants could view it as they were able (like our on-line classes, right?), answer a post lesson questions that the group and coach could see to help understand the level of engagement and understanding of the lesson.  Participants could also give feedback, ask questions, request a one-on-one of the health coach.  Along with the online lessons, participants used a wireless scale (sent to them at the start) to record their weight at least weekly and a digital pedometer (sent for week 5) to record activity and sleep.  More technology!</a:t>
            </a:r>
          </a:p>
          <a:p>
            <a:pPr lvl="0">
              <a:spcBef>
                <a:spcPts val="0"/>
              </a:spcBef>
              <a:buNone/>
            </a:pPr>
            <a:endParaRPr dirty="0"/>
          </a:p>
          <a:p>
            <a:pPr lvl="0">
              <a:spcBef>
                <a:spcPts val="0"/>
              </a:spcBef>
              <a:buNone/>
            </a:pPr>
            <a:r>
              <a:rPr lang="en" dirty="0"/>
              <a:t>Once the first 16-week core sessions were finished, participants could continue into the post-core phase which consisted of 9 monthly lessons and now large group social network interaction to help with maintaining the lifestyle interventions.</a:t>
            </a:r>
          </a:p>
          <a:p>
            <a:pPr lvl="0">
              <a:spcBef>
                <a:spcPts val="0"/>
              </a:spcBef>
              <a:buNone/>
            </a:pPr>
            <a:endParaRPr dirty="0"/>
          </a:p>
          <a:p>
            <a:pPr lvl="0">
              <a:spcBef>
                <a:spcPts val="0"/>
              </a:spcBef>
              <a:buNone/>
            </a:pPr>
            <a:r>
              <a:rPr lang="en" dirty="0"/>
              <a:t>What Omada Health found was:</a:t>
            </a:r>
          </a:p>
          <a:p>
            <a:pPr lvl="0" indent="457200" rtl="0">
              <a:spcBef>
                <a:spcPts val="0"/>
              </a:spcBef>
              <a:buNone/>
            </a:pPr>
            <a:r>
              <a:rPr lang="en" dirty="0"/>
              <a:t>68.4% of participants completed all 16 core lessons</a:t>
            </a:r>
          </a:p>
          <a:p>
            <a:pPr lvl="0" indent="457200" rtl="0">
              <a:spcBef>
                <a:spcPts val="0"/>
              </a:spcBef>
              <a:buNone/>
            </a:pPr>
            <a:r>
              <a:rPr lang="en" dirty="0"/>
              <a:t>After the first 16 weeks, 5% weight loss was achieved, and at 12 months, weight loss was at 4.8% for those only participating in the core 16 week program, but for those who completed the core and post-core program their weight loss was 5.4% at the 16 week mark, and 5.2% at the year mark.  (correlated to lesson completion)</a:t>
            </a:r>
          </a:p>
          <a:p>
            <a:pPr lvl="0" indent="457200" rtl="0">
              <a:spcBef>
                <a:spcPts val="0"/>
              </a:spcBef>
              <a:buNone/>
            </a:pPr>
            <a:r>
              <a:rPr lang="en" dirty="0"/>
              <a:t>The average HgbA1c dropped from Prediabetes (5.7-6.4%) to below 5.7% by 12-month mark</a:t>
            </a:r>
          </a:p>
          <a:p>
            <a:pPr marL="0" lvl="0" indent="0" rtl="0">
              <a:spcBef>
                <a:spcPts val="0"/>
              </a:spcBef>
              <a:buNone/>
            </a:pPr>
            <a:endParaRPr dirty="0"/>
          </a:p>
          <a:p>
            <a:pPr marL="0" lvl="0" indent="0" rtl="0">
              <a:spcBef>
                <a:spcPts val="0"/>
              </a:spcBef>
              <a:buNone/>
            </a:pPr>
            <a:r>
              <a:rPr lang="en" dirty="0"/>
              <a:t>All of these outcomes show the adaptability of the NDPP curriculum to a technology platform, still using a the health coach as a deliverer of care and resource and support.  </a:t>
            </a:r>
            <a:r>
              <a:rPr lang="en" dirty="0" smtClean="0"/>
              <a:t>(Sepah,</a:t>
            </a:r>
            <a:r>
              <a:rPr lang="en" baseline="0" dirty="0" smtClean="0"/>
              <a:t> Jiang, &amp; Peters, 2014)</a:t>
            </a:r>
            <a:endParaRPr lang="en" dirty="0"/>
          </a:p>
          <a:p>
            <a:pPr marL="0" lvl="0" indent="0" rtl="0">
              <a:spcBef>
                <a:spcPts val="0"/>
              </a:spcBef>
              <a:buNone/>
            </a:pPr>
            <a:endParaRPr dirty="0"/>
          </a:p>
          <a:p>
            <a:pPr marL="0" lvl="0" indent="0">
              <a:spcBef>
                <a:spcPts val="0"/>
              </a:spcBef>
              <a:buNone/>
            </a:pPr>
            <a:r>
              <a:rPr lang="en" dirty="0"/>
              <a:t>Other DPP are enhancing their behavior change education with apps like SideKick Health to incentivize and help to further engage their participants.  This brings participants into the field of behavioral economics (Thorgeirsson &amp; Kawachi, 2013)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a:xfrm>
            <a:off x="76199" y="4343400"/>
            <a:ext cx="6672943" cy="4114800"/>
          </a:xfrm>
        </p:spPr>
        <p:txBody>
          <a:bodyPr/>
          <a:lstStyle/>
          <a:p>
            <a:pPr>
              <a:buNone/>
            </a:pPr>
            <a:r>
              <a:rPr lang="en-US" dirty="0" smtClean="0"/>
              <a:t>A</a:t>
            </a:r>
            <a:r>
              <a:rPr lang="en-US" baseline="0" dirty="0" smtClean="0"/>
              <a:t> few more years down the road and we meet Winona again, now at age 56, and with lab values that are diagnostic for T2D.  </a:t>
            </a:r>
          </a:p>
          <a:p>
            <a:pPr>
              <a:buNone/>
            </a:pPr>
            <a:endParaRPr lang="en-US" baseline="0" dirty="0" smtClean="0"/>
          </a:p>
          <a:p>
            <a:pPr>
              <a:buNone/>
            </a:pPr>
            <a:r>
              <a:rPr lang="en-US" sz="1100" kern="1200" dirty="0" smtClean="0">
                <a:solidFill>
                  <a:schemeClr val="tx1"/>
                </a:solidFill>
                <a:effectLst/>
                <a:latin typeface="+mn-lt"/>
                <a:ea typeface="+mn-ea"/>
                <a:cs typeface="+mn-cs"/>
              </a:rPr>
              <a:t>Laboratory findings established by the American Diabetes Association for diagnosis of diabetes include: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a HgbA1c value of greater than or equal to 6.5%;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a casual plasma glucose of ≥200 mg/</a:t>
            </a:r>
            <a:r>
              <a:rPr lang="en-US" sz="1100" kern="1200" dirty="0" err="1" smtClean="0">
                <a:solidFill>
                  <a:schemeClr val="tx1"/>
                </a:solidFill>
                <a:effectLst/>
                <a:latin typeface="+mn-lt"/>
                <a:ea typeface="+mn-ea"/>
                <a:cs typeface="+mn-cs"/>
              </a:rPr>
              <a:t>dL</a:t>
            </a:r>
            <a:r>
              <a:rPr lang="en-US" sz="1100" kern="1200" dirty="0" smtClean="0">
                <a:solidFill>
                  <a:schemeClr val="tx1"/>
                </a:solidFill>
                <a:effectLst/>
                <a:latin typeface="+mn-lt"/>
                <a:ea typeface="+mn-ea"/>
                <a:cs typeface="+mn-cs"/>
              </a:rPr>
              <a:t> in the presence of acute symptoms (stated above);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a fasting plasma glucose of ≥126 mg/</a:t>
            </a:r>
            <a:r>
              <a:rPr lang="en-US" sz="1100" kern="1200" dirty="0" err="1" smtClean="0">
                <a:solidFill>
                  <a:schemeClr val="tx1"/>
                </a:solidFill>
                <a:effectLst/>
                <a:latin typeface="+mn-lt"/>
                <a:ea typeface="+mn-ea"/>
                <a:cs typeface="+mn-cs"/>
              </a:rPr>
              <a:t>dL</a:t>
            </a:r>
            <a:r>
              <a:rPr lang="en-US" sz="1100" kern="1200" dirty="0" smtClean="0">
                <a:solidFill>
                  <a:schemeClr val="tx1"/>
                </a:solidFill>
                <a:effectLst/>
                <a:latin typeface="+mn-lt"/>
                <a:ea typeface="+mn-ea"/>
                <a:cs typeface="+mn-cs"/>
              </a:rPr>
              <a:t> on two separate occasions; </a:t>
            </a:r>
          </a:p>
          <a:p>
            <a:pPr marL="628650" lvl="1" indent="-171450">
              <a:buFont typeface="Arial" panose="020B0604020202020204" pitchFamily="34" charset="0"/>
              <a:buChar char="•"/>
            </a:pPr>
            <a:r>
              <a:rPr lang="en-US" sz="1100" kern="1200" dirty="0" smtClean="0">
                <a:solidFill>
                  <a:schemeClr val="tx1"/>
                </a:solidFill>
                <a:effectLst/>
                <a:latin typeface="+mn-lt"/>
                <a:ea typeface="+mn-ea"/>
                <a:cs typeface="+mn-cs"/>
              </a:rPr>
              <a:t>a glucose level of ≥200 mg/</a:t>
            </a:r>
            <a:r>
              <a:rPr lang="en-US" sz="1100" kern="1200" dirty="0" err="1" smtClean="0">
                <a:solidFill>
                  <a:schemeClr val="tx1"/>
                </a:solidFill>
                <a:effectLst/>
                <a:latin typeface="+mn-lt"/>
                <a:ea typeface="+mn-ea"/>
                <a:cs typeface="+mn-cs"/>
              </a:rPr>
              <a:t>dL</a:t>
            </a:r>
            <a:r>
              <a:rPr lang="en-US" sz="1100" kern="1200" dirty="0" smtClean="0">
                <a:solidFill>
                  <a:schemeClr val="tx1"/>
                </a:solidFill>
                <a:effectLst/>
                <a:latin typeface="+mn-lt"/>
                <a:ea typeface="+mn-ea"/>
                <a:cs typeface="+mn-cs"/>
              </a:rPr>
              <a:t> at the 2 hour mark (</a:t>
            </a:r>
            <a:r>
              <a:rPr lang="en-US" sz="1100" kern="1200" dirty="0" err="1" smtClean="0">
                <a:solidFill>
                  <a:schemeClr val="tx1"/>
                </a:solidFill>
                <a:effectLst/>
                <a:latin typeface="+mn-lt"/>
                <a:ea typeface="+mn-ea"/>
                <a:cs typeface="+mn-cs"/>
              </a:rPr>
              <a:t>postload</a:t>
            </a:r>
            <a:r>
              <a:rPr lang="en-US" sz="1100" kern="1200" dirty="0" smtClean="0">
                <a:solidFill>
                  <a:schemeClr val="tx1"/>
                </a:solidFill>
                <a:effectLst/>
                <a:latin typeface="+mn-lt"/>
                <a:ea typeface="+mn-ea"/>
                <a:cs typeface="+mn-cs"/>
              </a:rPr>
              <a:t>) during an oral glucose tolerance test (OGTT) with a 75 gram glucose load (Vivian, 2017).  </a:t>
            </a:r>
          </a:p>
          <a:p>
            <a:pPr>
              <a:buNone/>
            </a:pPr>
            <a:endParaRPr lang="en-US" sz="11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Pct val="100000"/>
              <a:buFontTx/>
              <a:buNone/>
              <a:tabLst/>
              <a:defRPr/>
            </a:pPr>
            <a:r>
              <a:rPr lang="en-US" sz="1100" kern="1200" dirty="0" smtClean="0">
                <a:solidFill>
                  <a:schemeClr val="tx1"/>
                </a:solidFill>
                <a:effectLst/>
                <a:latin typeface="+mn-lt"/>
                <a:ea typeface="+mn-ea"/>
                <a:cs typeface="+mn-cs"/>
              </a:rPr>
              <a:t>These all do not have to be present for diagnosis.</a:t>
            </a:r>
          </a:p>
          <a:p>
            <a:pPr>
              <a:buNone/>
            </a:pPr>
            <a:endParaRPr lang="en-US" sz="1100" kern="1200" baseline="0" dirty="0" smtClean="0">
              <a:solidFill>
                <a:schemeClr val="tx1"/>
              </a:solidFill>
              <a:effectLst/>
              <a:latin typeface="+mn-lt"/>
              <a:ea typeface="+mn-ea"/>
              <a:cs typeface="+mn-cs"/>
            </a:endParaRPr>
          </a:p>
          <a:p>
            <a:pPr>
              <a:buNone/>
            </a:pPr>
            <a:r>
              <a:rPr lang="en-US" sz="1100" kern="1200" dirty="0" smtClean="0">
                <a:solidFill>
                  <a:schemeClr val="tx1"/>
                </a:solidFill>
                <a:effectLst/>
                <a:latin typeface="+mn-lt"/>
                <a:ea typeface="+mn-ea"/>
                <a:cs typeface="+mn-cs"/>
              </a:rPr>
              <a:t>And</a:t>
            </a:r>
            <a:r>
              <a:rPr lang="en-US" sz="1100" kern="1200" baseline="0" dirty="0" smtClean="0">
                <a:solidFill>
                  <a:schemeClr val="tx1"/>
                </a:solidFill>
                <a:effectLst/>
                <a:latin typeface="+mn-lt"/>
                <a:ea typeface="+mn-ea"/>
                <a:cs typeface="+mn-cs"/>
              </a:rPr>
              <a:t> thus Winona is now diagnosed with diabetes.  </a:t>
            </a:r>
          </a:p>
          <a:p>
            <a:pPr>
              <a:buNone/>
            </a:pPr>
            <a:endParaRPr lang="en-US" sz="1100" kern="1200" baseline="0" dirty="0" smtClean="0">
              <a:solidFill>
                <a:schemeClr val="tx1"/>
              </a:solidFill>
              <a:effectLst/>
              <a:latin typeface="+mn-lt"/>
              <a:ea typeface="+mn-ea"/>
              <a:cs typeface="+mn-cs"/>
            </a:endParaRPr>
          </a:p>
          <a:p>
            <a:pPr>
              <a:buNone/>
            </a:pPr>
            <a:r>
              <a:rPr lang="en-US" sz="1100" kern="1200" baseline="0" dirty="0" smtClean="0">
                <a:solidFill>
                  <a:schemeClr val="tx1"/>
                </a:solidFill>
                <a:effectLst/>
                <a:latin typeface="+mn-lt"/>
                <a:ea typeface="+mn-ea"/>
                <a:cs typeface="+mn-cs"/>
              </a:rPr>
              <a:t>Again lucky for her (good thing she lives in the ideal world of education), her PCP is well read and has read the joint position statement from the American Diabetes Association (ADA), American Association of Diabetes Educators (AADE), and the Academy of Nutrition and Dietetics (AND) and has referred Winona to the same clinic where she learned about preventing diabetes for full scale Diabetes Self Management Education &amp; Support (DSMES).  </a:t>
            </a:r>
          </a:p>
          <a:p>
            <a:pPr>
              <a:buNone/>
            </a:pPr>
            <a:endParaRPr lang="en-US" sz="1100" kern="1200" baseline="0" dirty="0" smtClean="0">
              <a:solidFill>
                <a:schemeClr val="tx1"/>
              </a:solidFill>
              <a:effectLst/>
              <a:latin typeface="+mn-lt"/>
              <a:ea typeface="+mn-ea"/>
              <a:cs typeface="+mn-cs"/>
            </a:endParaRPr>
          </a:p>
          <a:p>
            <a:pPr>
              <a:buNone/>
            </a:pPr>
            <a:r>
              <a:rPr lang="en-US" sz="1100" kern="1200" baseline="0" dirty="0" smtClean="0">
                <a:solidFill>
                  <a:schemeClr val="tx1"/>
                </a:solidFill>
                <a:effectLst/>
                <a:latin typeface="+mn-lt"/>
                <a:ea typeface="+mn-ea"/>
                <a:cs typeface="+mn-cs"/>
              </a:rPr>
              <a:t>She has been started on medications based on the AACE and ADA guidelines which we will explore in a moment, specifically metformin ER (less GI side effects), and is set up with an appointment to come back and see her PCP in 3 months to see her progress, understand her goals of treatment, and see where she is with these goals.  Winona is given the assistance of some technology to help her understand what effects her blood sugars at home, as well as some other technology during her DSMES program.  </a:t>
            </a:r>
            <a:endParaRPr lang="en-US" sz="1100" kern="1200" dirty="0" smtClean="0">
              <a:solidFill>
                <a:schemeClr val="tx1"/>
              </a:solidFill>
              <a:effectLst/>
              <a:latin typeface="+mn-lt"/>
              <a:ea typeface="+mn-ea"/>
              <a:cs typeface="+mn-cs"/>
            </a:endParaRPr>
          </a:p>
          <a:p>
            <a:pPr>
              <a:buNone/>
            </a:pPr>
            <a:endParaRPr lang="en-US" baseline="0" dirty="0" smtClean="0"/>
          </a:p>
          <a:p>
            <a:pPr marL="457200" lvl="1" indent="0">
              <a:buFont typeface="Arial" panose="020B0604020202020204" pitchFamily="34" charset="0"/>
              <a:buNone/>
            </a:pPr>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277859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87086" y="4114800"/>
            <a:ext cx="6694714" cy="5029200"/>
          </a:xfrm>
          <a:prstGeom prst="rect">
            <a:avLst/>
          </a:prstGeom>
        </p:spPr>
        <p:txBody>
          <a:bodyPr lIns="91425" tIns="91425" rIns="91425" bIns="91425" anchor="t" anchorCtr="0">
            <a:noAutofit/>
          </a:bodyPr>
          <a:lstStyle/>
          <a:p>
            <a:pPr lvl="0">
              <a:spcBef>
                <a:spcPts val="0"/>
              </a:spcBef>
              <a:buNone/>
            </a:pPr>
            <a:r>
              <a:rPr lang="en" dirty="0"/>
              <a:t>In 2015, the American Diabetes Association (ADA), American Association of Diabetes Educators (AADE), and Academy of Nutrition and Dietetics (AND) came together to help assess the effectiveness of DSMES and determine key times along the lifespan of someone with the diagnosis of T2D.  The first two of these times, at diagnosis and an annual assessment of needs,  fit within the label of Secondary Prevention, and the third, when new complicating factors influence self-management, fits within Tertiary Prevention.  The fourth time, with transitions in care, can be found within both prevention types.  </a:t>
            </a:r>
          </a:p>
          <a:p>
            <a:pPr lvl="0">
              <a:spcBef>
                <a:spcPts val="0"/>
              </a:spcBef>
              <a:buNone/>
            </a:pPr>
            <a:endParaRPr dirty="0"/>
          </a:p>
          <a:p>
            <a:pPr lvl="0">
              <a:spcBef>
                <a:spcPts val="0"/>
              </a:spcBef>
              <a:buNone/>
            </a:pPr>
            <a:r>
              <a:rPr lang="en" dirty="0"/>
              <a:t>The findings were presented as a Joint Position Statement on DSMES in Type 2 Diabetes (Powers, Bardsley, Cypress, Duker, Funnell, Fischl, et al. 2015).</a:t>
            </a:r>
          </a:p>
          <a:p>
            <a:pPr lvl="0">
              <a:spcBef>
                <a:spcPts val="0"/>
              </a:spcBef>
              <a:buNone/>
            </a:pPr>
            <a:endParaRPr dirty="0"/>
          </a:p>
          <a:p>
            <a:pPr lvl="0">
              <a:spcBef>
                <a:spcPts val="0"/>
              </a:spcBef>
              <a:buNone/>
            </a:pPr>
            <a:r>
              <a:rPr lang="en" dirty="0"/>
              <a:t>From the Joint Position Statement:</a:t>
            </a:r>
          </a:p>
          <a:p>
            <a:pPr lvl="0">
              <a:spcBef>
                <a:spcPts val="0"/>
              </a:spcBef>
              <a:buNone/>
            </a:pPr>
            <a:endParaRPr dirty="0"/>
          </a:p>
          <a:p>
            <a:pPr lvl="0">
              <a:spcBef>
                <a:spcPts val="0"/>
              </a:spcBef>
              <a:buNone/>
            </a:pPr>
            <a:r>
              <a:rPr lang="en" dirty="0"/>
              <a:t>Diabetes Self-Management Education and Support involves:</a:t>
            </a:r>
          </a:p>
          <a:p>
            <a:pPr lvl="0">
              <a:spcBef>
                <a:spcPts val="0"/>
              </a:spcBef>
              <a:buNone/>
            </a:pPr>
            <a:r>
              <a:rPr lang="en" dirty="0"/>
              <a:t>	An ongoing process of facilitating the knowledge, skill, and ability necessary for diabetes self-care</a:t>
            </a:r>
          </a:p>
          <a:p>
            <a:pPr lvl="0">
              <a:spcBef>
                <a:spcPts val="0"/>
              </a:spcBef>
              <a:buNone/>
            </a:pPr>
            <a:r>
              <a:rPr lang="en" dirty="0"/>
              <a:t>	Guided by evidence-based research</a:t>
            </a:r>
          </a:p>
          <a:p>
            <a:pPr lvl="0">
              <a:spcBef>
                <a:spcPts val="0"/>
              </a:spcBef>
              <a:buNone/>
            </a:pPr>
            <a:r>
              <a:rPr lang="en" dirty="0"/>
              <a:t>	Uses the needs, goals, and experience of the PWD</a:t>
            </a:r>
          </a:p>
          <a:p>
            <a:pPr lvl="0">
              <a:spcBef>
                <a:spcPts val="0"/>
              </a:spcBef>
              <a:buNone/>
            </a:pPr>
            <a:r>
              <a:rPr lang="en" dirty="0"/>
              <a:t>	Is Patient-centered care</a:t>
            </a:r>
          </a:p>
          <a:p>
            <a:pPr lvl="0" indent="457200">
              <a:spcBef>
                <a:spcPts val="0"/>
              </a:spcBef>
              <a:buNone/>
            </a:pPr>
            <a:r>
              <a:rPr lang="en" dirty="0"/>
              <a:t>Uses Shared Decision Making</a:t>
            </a:r>
          </a:p>
          <a:p>
            <a:pPr lvl="0">
              <a:spcBef>
                <a:spcPts val="0"/>
              </a:spcBef>
              <a:buNone/>
            </a:pPr>
            <a:endParaRPr dirty="0"/>
          </a:p>
          <a:p>
            <a:pPr lvl="0">
              <a:spcBef>
                <a:spcPts val="0"/>
              </a:spcBef>
              <a:buNone/>
            </a:pPr>
            <a:r>
              <a:rPr lang="en" dirty="0"/>
              <a:t>Imparting the knowledge, skills, and abilities needed to perform self-care of diabetes to help reach goals of care is where nursing/educators can be most impactful in secondary prevention.  AADE calls this the AADE 7 Self Care Behaviors™.  This includes Healthy Eating, Being Active, Monitoring, Taking Medication, Problem Solving, Reducing Risks, and Healthy Coping.  All of these interventions/education are incorporated when providing DSMES for PWD. </a:t>
            </a:r>
          </a:p>
          <a:p>
            <a:pPr lvl="0">
              <a:spcBef>
                <a:spcPts val="0"/>
              </a:spcBef>
              <a:buNone/>
            </a:pPr>
            <a:endParaRPr dirty="0"/>
          </a:p>
          <a:p>
            <a:pPr lvl="0">
              <a:spcBef>
                <a:spcPts val="0"/>
              </a:spcBef>
              <a:buNone/>
            </a:pPr>
            <a:r>
              <a:rPr lang="en" dirty="0"/>
              <a:t>One key point of the Joint Position Statement was the effect of DSMES on the HgbA1c value.  Previous research had concluded that DSMES could in fact reduce the HgbA1c 1%, which is in line with most oral hypoglycemic agents, and with better side effects.  “DSME has a positive effect on other clinical, psychosocial, and behavioral aspects of diabetes. DSME/S is reported to reduce the onset and/or advancement of diabetes complications, to improve quality of life, and lifestyle behaviors” (Powers et al. 2015).  </a:t>
            </a:r>
          </a:p>
          <a:p>
            <a:pPr lvl="0">
              <a:spcBef>
                <a:spcPts val="0"/>
              </a:spcBef>
              <a:buNone/>
            </a:pPr>
            <a:endParaRPr dirty="0"/>
          </a:p>
          <a:p>
            <a:pPr lvl="0">
              <a:spcBef>
                <a:spcPts val="0"/>
              </a:spcBef>
              <a:buNone/>
            </a:pPr>
            <a:r>
              <a:rPr lang="en" dirty="0"/>
              <a:t>These lifestyle changes can promote better insulin sensitivity and help to reduce hyperglycemia associated with T2D, especially early in diagnosis.  Better management early in the disease process helps to promote metabolic memory, and preserve 𝛃-cell function, helping to reduce and delay the onset of complications.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97971" y="4114800"/>
            <a:ext cx="6760029" cy="5029200"/>
          </a:xfrm>
          <a:prstGeom prst="rect">
            <a:avLst/>
          </a:prstGeom>
        </p:spPr>
        <p:txBody>
          <a:bodyPr lIns="91425" tIns="91425" rIns="91425" bIns="91425" anchor="t" anchorCtr="0">
            <a:noAutofit/>
          </a:bodyPr>
          <a:lstStyle/>
          <a:p>
            <a:pPr lvl="0">
              <a:spcBef>
                <a:spcPts val="0"/>
              </a:spcBef>
              <a:buNone/>
            </a:pPr>
            <a:r>
              <a:rPr lang="en" dirty="0" smtClean="0"/>
              <a:t>The aim of secondary</a:t>
            </a:r>
            <a:r>
              <a:rPr lang="en" baseline="0" dirty="0" smtClean="0"/>
              <a:t> prevention in diabetes is at reducing burden of disease, lessening impact of disease on quality of life, and slowing progression.</a:t>
            </a:r>
            <a:endParaRPr lang="en" dirty="0" smtClean="0"/>
          </a:p>
          <a:p>
            <a:pPr lvl="0">
              <a:spcBef>
                <a:spcPts val="0"/>
              </a:spcBef>
              <a:buNone/>
            </a:pPr>
            <a:endParaRPr lang="en" dirty="0" smtClean="0"/>
          </a:p>
          <a:p>
            <a:pPr lvl="0">
              <a:spcBef>
                <a:spcPts val="0"/>
              </a:spcBef>
              <a:buNone/>
            </a:pPr>
            <a:r>
              <a:rPr lang="en" dirty="0" smtClean="0"/>
              <a:t>For </a:t>
            </a:r>
            <a:r>
              <a:rPr lang="en" dirty="0"/>
              <a:t>treatment in T2D, it is recommended to follow the American Diabetes Association guidelines which are published and revised each January and the American Association of Clinical Endocrinologist Consensus Statement and Treatment Algorithm.  Both of these outline glycemic targets, and interventions to obtain these targets, as well </a:t>
            </a:r>
            <a:r>
              <a:rPr lang="en" dirty="0" smtClean="0"/>
              <a:t>as the </a:t>
            </a:r>
            <a:r>
              <a:rPr lang="en" dirty="0"/>
              <a:t>prevention complications by also having targets of care related to blood pressure, lipids, CVD, and microvascular complications</a:t>
            </a:r>
            <a:r>
              <a:rPr lang="en" dirty="0" smtClean="0"/>
              <a:t>.  These include (unless</a:t>
            </a:r>
            <a:r>
              <a:rPr lang="en" baseline="0" dirty="0" smtClean="0"/>
              <a:t> contraindicated for another problem)</a:t>
            </a:r>
            <a:r>
              <a:rPr lang="en" dirty="0" smtClean="0"/>
              <a:t>:</a:t>
            </a:r>
          </a:p>
          <a:p>
            <a:pPr marL="628650" lvl="1" indent="-171450">
              <a:spcBef>
                <a:spcPts val="0"/>
              </a:spcBef>
            </a:pPr>
            <a:r>
              <a:rPr lang="en" dirty="0" smtClean="0"/>
              <a:t>ACE</a:t>
            </a:r>
            <a:r>
              <a:rPr lang="en" baseline="0" dirty="0" smtClean="0"/>
              <a:t> inhibitors to aid in renal perfusion and reduce progression to kidney disease</a:t>
            </a:r>
          </a:p>
          <a:p>
            <a:pPr marL="628650" lvl="1" indent="-171450">
              <a:spcBef>
                <a:spcPts val="0"/>
              </a:spcBef>
            </a:pPr>
            <a:r>
              <a:rPr lang="en" baseline="0" dirty="0" smtClean="0"/>
              <a:t>Low dose Statin even without DLP, to help keep vascular wall motility and prevention of plaque build up, which is more comples in those with T2D</a:t>
            </a:r>
          </a:p>
          <a:p>
            <a:pPr marL="628650" lvl="1" indent="-171450">
              <a:spcBef>
                <a:spcPts val="0"/>
              </a:spcBef>
            </a:pPr>
            <a:r>
              <a:rPr lang="en" baseline="0" dirty="0" smtClean="0"/>
              <a:t>Aspirin</a:t>
            </a:r>
          </a:p>
          <a:p>
            <a:pPr marL="628650" lvl="1" indent="-171450">
              <a:spcBef>
                <a:spcPts val="0"/>
              </a:spcBef>
            </a:pPr>
            <a:r>
              <a:rPr lang="en" baseline="0" dirty="0" smtClean="0"/>
              <a:t>Vaccines for annual flu, pneumonia (down to age 18), hepatitis B, especially in the presence of self monitoring of blood glucose (SMBG)</a:t>
            </a:r>
          </a:p>
          <a:p>
            <a:pPr marL="628650" lvl="1" indent="-171450">
              <a:spcBef>
                <a:spcPts val="0"/>
              </a:spcBef>
            </a:pPr>
            <a:r>
              <a:rPr lang="en" baseline="0" dirty="0" smtClean="0"/>
              <a:t>Routinue follow-up with a HgbA1c checked every 3-6 months</a:t>
            </a:r>
          </a:p>
          <a:p>
            <a:pPr marL="628650" lvl="1" indent="-171450">
              <a:spcBef>
                <a:spcPts val="0"/>
              </a:spcBef>
            </a:pPr>
            <a:r>
              <a:rPr lang="en" baseline="0" dirty="0" smtClean="0"/>
              <a:t>Meeting psychological needs to help prevent burnout, or address depression and stress early</a:t>
            </a:r>
            <a:endParaRPr lang="en" dirty="0"/>
          </a:p>
          <a:p>
            <a:pPr lvl="0">
              <a:spcBef>
                <a:spcPts val="0"/>
              </a:spcBef>
              <a:buNone/>
            </a:pPr>
            <a:endParaRPr dirty="0"/>
          </a:p>
          <a:p>
            <a:pPr lvl="0">
              <a:spcBef>
                <a:spcPts val="0"/>
              </a:spcBef>
              <a:buNone/>
            </a:pPr>
            <a:r>
              <a:rPr lang="en" dirty="0"/>
              <a:t>Key to both of these Standards is Lifestyle Intervention which includes nutrition, physical activity, sleep, behavioral support, and smoking cessation.  These can all be accomplished through the intervention of </a:t>
            </a:r>
            <a:r>
              <a:rPr lang="en" dirty="0" smtClean="0"/>
              <a:t>DSMES as discussed on the previous slide.  </a:t>
            </a:r>
            <a:endParaRPr lang="en" dirty="0"/>
          </a:p>
          <a:p>
            <a:pPr lvl="0">
              <a:spcBef>
                <a:spcPts val="0"/>
              </a:spcBef>
              <a:buNone/>
            </a:pPr>
            <a:endParaRPr dirty="0"/>
          </a:p>
          <a:p>
            <a:pPr lvl="0">
              <a:spcBef>
                <a:spcPts val="0"/>
              </a:spcBef>
              <a:buNone/>
            </a:pPr>
            <a:r>
              <a:rPr lang="en" dirty="0"/>
              <a:t>The ADA and the AADE co-chair the revision of the National Standards of DSMES every 5 years.  </a:t>
            </a:r>
            <a:r>
              <a:rPr lang="en" dirty="0" smtClean="0"/>
              <a:t>These standards were revised this year and</a:t>
            </a:r>
            <a:r>
              <a:rPr lang="en" baseline="0" dirty="0" smtClean="0"/>
              <a:t> will be published this fall, but are available on-line prior to publication</a:t>
            </a:r>
            <a:r>
              <a:rPr lang="en" dirty="0" smtClean="0"/>
              <a:t>.  </a:t>
            </a:r>
            <a:r>
              <a:rPr lang="en" dirty="0"/>
              <a:t>There are 10 standards that programs must adhere to to be accredited by the ADA or AADE, which is needed to obtain reimbursement for services.  New this year was the inclusion of the encouragement of the use of technology, including e-health tools and online peer support</a:t>
            </a:r>
            <a:r>
              <a:rPr lang="en" dirty="0" smtClean="0"/>
              <a:t>.  </a:t>
            </a:r>
            <a:endParaRPr lang="e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0" y="4114800"/>
            <a:ext cx="6858000" cy="5029200"/>
          </a:xfrm>
          <a:prstGeom prst="rect">
            <a:avLst/>
          </a:prstGeom>
        </p:spPr>
        <p:txBody>
          <a:bodyPr lIns="91425" tIns="91425" rIns="91425" bIns="91425" anchor="t" anchorCtr="0">
            <a:noAutofit/>
          </a:bodyPr>
          <a:lstStyle/>
          <a:p>
            <a:pPr lvl="0">
              <a:spcBef>
                <a:spcPts val="0"/>
              </a:spcBef>
              <a:buNone/>
            </a:pPr>
            <a:r>
              <a:rPr lang="en" dirty="0"/>
              <a:t>DiFronzo, Eldor, &amp; Abdul-Ghani (2013) discuss the previous guidelines of medication management.  However, within the context of Secondary Prevention and delaying the progression of T2D or presenting complications, these bear discussion.  Their recommendation for starting medication therapy includes:</a:t>
            </a:r>
          </a:p>
          <a:p>
            <a:pPr marL="457200" lvl="0" indent="-228600">
              <a:spcBef>
                <a:spcPts val="0"/>
              </a:spcBef>
              <a:buAutoNum type="arabicParenR"/>
            </a:pPr>
            <a:r>
              <a:rPr lang="en" dirty="0"/>
              <a:t>Medications chosen should be able to help the PWD achieve their goal HgbA1c</a:t>
            </a:r>
          </a:p>
          <a:p>
            <a:pPr marL="457200" lvl="0" indent="-228600">
              <a:spcBef>
                <a:spcPts val="0"/>
              </a:spcBef>
              <a:buAutoNum type="arabicParenR"/>
            </a:pPr>
            <a:r>
              <a:rPr lang="en" dirty="0"/>
              <a:t>Combination therapy will likely be needed to reach these goals</a:t>
            </a:r>
          </a:p>
          <a:p>
            <a:pPr marL="457200" lvl="0" indent="-228600">
              <a:spcBef>
                <a:spcPts val="0"/>
              </a:spcBef>
              <a:buAutoNum type="arabicParenR"/>
            </a:pPr>
            <a:r>
              <a:rPr lang="en" dirty="0"/>
              <a:t>Combo therapy should have an additive effect, correcting disturbances in pathophysiology</a:t>
            </a:r>
          </a:p>
          <a:p>
            <a:pPr marL="457200" lvl="0" indent="-228600">
              <a:spcBef>
                <a:spcPts val="0"/>
              </a:spcBef>
              <a:buAutoNum type="arabicParenR"/>
            </a:pPr>
            <a:r>
              <a:rPr lang="en" dirty="0"/>
              <a:t>Help to preserve 𝛃-cell function, as the progression of T2D is dependent on the progressive failure of 𝛃-cell function</a:t>
            </a:r>
          </a:p>
          <a:p>
            <a:pPr marL="457200" lvl="0" indent="-228600" rtl="0">
              <a:spcBef>
                <a:spcPts val="0"/>
              </a:spcBef>
              <a:buAutoNum type="arabicParenR"/>
            </a:pPr>
            <a:r>
              <a:rPr lang="en" dirty="0"/>
              <a:t>Medications should also target insulin resistance, as insulin resistance exacerbates the decline of 𝛃-cell function</a:t>
            </a:r>
          </a:p>
          <a:p>
            <a:pPr marL="457200" lvl="0" indent="-228600" rtl="0">
              <a:spcBef>
                <a:spcPts val="0"/>
              </a:spcBef>
              <a:buAutoNum type="arabicParenR"/>
            </a:pPr>
            <a:r>
              <a:rPr lang="en" dirty="0"/>
              <a:t>Medications which benefit Cardiovascular health are desired as ASCVD is highly associated with T2D</a:t>
            </a:r>
          </a:p>
          <a:p>
            <a:pPr marL="457200" lvl="0" indent="-228600" rtl="0">
              <a:spcBef>
                <a:spcPts val="0"/>
              </a:spcBef>
              <a:buAutoNum type="arabicParenR"/>
            </a:pPr>
            <a:r>
              <a:rPr lang="en" dirty="0"/>
              <a:t>Medications needs to be at least weight neutral, if not able to promote weight loss</a:t>
            </a:r>
          </a:p>
          <a:p>
            <a:pPr marL="457200" lvl="0" indent="-228600" rtl="0">
              <a:spcBef>
                <a:spcPts val="0"/>
              </a:spcBef>
              <a:buAutoNum type="arabicParenR"/>
            </a:pPr>
            <a:r>
              <a:rPr lang="en" dirty="0"/>
              <a:t>Therapy should be safe, individualized to not cause harm when comorbid disease exists (i.e. GLP-1 agonist are contraindicated for those with gastroparesis or history of pancreatitis)</a:t>
            </a:r>
          </a:p>
          <a:p>
            <a:pPr lvl="0" rtl="0">
              <a:spcBef>
                <a:spcPts val="0"/>
              </a:spcBef>
              <a:buNone/>
            </a:pPr>
            <a:endParaRPr dirty="0"/>
          </a:p>
          <a:p>
            <a:pPr lvl="0" rtl="0">
              <a:spcBef>
                <a:spcPts val="0"/>
              </a:spcBef>
              <a:buNone/>
            </a:pPr>
            <a:r>
              <a:rPr lang="en" dirty="0"/>
              <a:t>Helping to delay progression of T2D through medication that promotes a decrease in insulin resistance and a decrease in the loss </a:t>
            </a:r>
            <a:r>
              <a:rPr lang="en" dirty="0" smtClean="0"/>
              <a:t>of 𝛃-cell function, </a:t>
            </a:r>
            <a:r>
              <a:rPr lang="en" dirty="0"/>
              <a:t>will help prevention of the complications of diabetes.  </a:t>
            </a:r>
          </a:p>
          <a:p>
            <a:pPr lvl="0" rtl="0">
              <a:spcBef>
                <a:spcPts val="0"/>
              </a:spcBef>
              <a:buNone/>
            </a:pPr>
            <a:endParaRPr lang="en-US" dirty="0" smtClean="0"/>
          </a:p>
          <a:p>
            <a:pPr lvl="0" rtl="0">
              <a:spcBef>
                <a:spcPts val="0"/>
              </a:spcBef>
              <a:buNone/>
            </a:pPr>
            <a:r>
              <a:rPr lang="en-US" dirty="0" smtClean="0"/>
              <a:t>AACE has laid</a:t>
            </a:r>
            <a:r>
              <a:rPr lang="en-US" baseline="0" dirty="0" smtClean="0"/>
              <a:t> out an algorithm of treatment taking into account those medications which help to preserve </a:t>
            </a:r>
            <a:r>
              <a:rPr lang="en" dirty="0" smtClean="0"/>
              <a:t>𝛃-cell function as well as decreasing insulin resistance as front</a:t>
            </a:r>
            <a:r>
              <a:rPr lang="en" baseline="0" dirty="0" smtClean="0"/>
              <a:t> line medications.  They also take into account side effects, in particular the risk of hypoglycemia and weight gain, as well as helping practitioners to understand cost burden.</a:t>
            </a:r>
            <a:endParaRPr lang="en-US" dirty="0" smtClean="0"/>
          </a:p>
          <a:p>
            <a:pPr lvl="0" rtl="0">
              <a:spcBef>
                <a:spcPts val="0"/>
              </a:spcBef>
              <a:buNone/>
            </a:pPr>
            <a:endParaRPr dirty="0"/>
          </a:p>
          <a:p>
            <a:pPr lvl="0" rtl="0">
              <a:spcBef>
                <a:spcPts val="0"/>
              </a:spcBef>
              <a:buNone/>
            </a:pPr>
            <a:r>
              <a:rPr lang="en" dirty="0"/>
              <a:t>Nursing/Educator interventions with medication management, are to help the PWD </a:t>
            </a:r>
            <a:r>
              <a:rPr lang="en" dirty="0" smtClean="0"/>
              <a:t>understand how </a:t>
            </a:r>
            <a:r>
              <a:rPr lang="en" dirty="0"/>
              <a:t>the medications work, how they are prescribed to be taken, how to incorporate these into the daily life of the PWD, why the medications work, and what part of T2D pathophysiology they work on, potential barriers the PWD may face in taking these medications, including side effects, cost, or cultural beliefs to help with adherence.  Remember that adult learner in general need the “</a:t>
            </a:r>
            <a:r>
              <a:rPr lang="en" dirty="0" smtClean="0"/>
              <a:t>why”,</a:t>
            </a:r>
            <a:r>
              <a:rPr lang="en" baseline="0" dirty="0" smtClean="0"/>
              <a:t> </a:t>
            </a:r>
            <a:r>
              <a:rPr lang="en" dirty="0" smtClean="0"/>
              <a:t>the </a:t>
            </a:r>
            <a:r>
              <a:rPr lang="en" dirty="0"/>
              <a:t>“how</a:t>
            </a:r>
            <a:r>
              <a:rPr lang="en" dirty="0" smtClean="0"/>
              <a:t>”, the “what to expect”, </a:t>
            </a:r>
            <a:r>
              <a:rPr lang="en" dirty="0"/>
              <a:t>and the “what’s in it for me” answers before they will just take a medication.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29</a:t>
            </a:fld>
            <a:endParaRPr lang="en-US"/>
          </a:p>
        </p:txBody>
      </p:sp>
    </p:spTree>
    <p:extLst>
      <p:ext uri="{BB962C8B-B14F-4D97-AF65-F5344CB8AC3E}">
        <p14:creationId xmlns:p14="http://schemas.microsoft.com/office/powerpoint/2010/main" val="1428523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3</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30</a:t>
            </a:fld>
            <a:endParaRPr lang="en-US"/>
          </a:p>
        </p:txBody>
      </p:sp>
    </p:spTree>
    <p:extLst>
      <p:ext uri="{BB962C8B-B14F-4D97-AF65-F5344CB8AC3E}">
        <p14:creationId xmlns:p14="http://schemas.microsoft.com/office/powerpoint/2010/main" val="4112016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31</a:t>
            </a:fld>
            <a:endParaRPr lang="en-US"/>
          </a:p>
        </p:txBody>
      </p:sp>
    </p:spTree>
    <p:extLst>
      <p:ext uri="{BB962C8B-B14F-4D97-AF65-F5344CB8AC3E}">
        <p14:creationId xmlns:p14="http://schemas.microsoft.com/office/powerpoint/2010/main" val="1525849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0" y="4114800"/>
            <a:ext cx="6858000" cy="5029200"/>
          </a:xfrm>
          <a:prstGeom prst="rect">
            <a:avLst/>
          </a:prstGeom>
        </p:spPr>
        <p:txBody>
          <a:bodyPr lIns="91425" tIns="91425" rIns="91425" bIns="91425" anchor="t" anchorCtr="0">
            <a:noAutofit/>
          </a:bodyPr>
          <a:lstStyle/>
          <a:p>
            <a:pPr lvl="0">
              <a:spcBef>
                <a:spcPts val="0"/>
              </a:spcBef>
              <a:buNone/>
            </a:pPr>
            <a:r>
              <a:rPr lang="en" dirty="0"/>
              <a:t>Having the National Standards for DSMES address the need to incorporate technology and on-line support paves the the way for incorporating of technology in secondary prevention interventions.  </a:t>
            </a:r>
            <a:r>
              <a:rPr lang="en" dirty="0" smtClean="0"/>
              <a:t>(Beck, Greenwood, Blanton, Bollinger, Butcher,</a:t>
            </a:r>
            <a:r>
              <a:rPr lang="en" baseline="0" dirty="0" smtClean="0"/>
              <a:t> Condon, Cypress, et al. 2017).</a:t>
            </a:r>
            <a:endParaRPr lang="en" dirty="0"/>
          </a:p>
          <a:p>
            <a:pPr lvl="0">
              <a:spcBef>
                <a:spcPts val="0"/>
              </a:spcBef>
              <a:buNone/>
            </a:pPr>
            <a:endParaRPr dirty="0"/>
          </a:p>
          <a:p>
            <a:pPr lvl="0">
              <a:spcBef>
                <a:spcPts val="0"/>
              </a:spcBef>
              <a:buNone/>
            </a:pPr>
            <a:r>
              <a:rPr lang="en" dirty="0"/>
              <a:t>Once there is a diagnosis of T2D, there is a general influx of technology, even at it’s most simple form, which isn’t all that simple in this day and age beyond how to use it, in the use of a glucose meter to self monitor blood glucose (SMBG) during daily life.  SMBG allows a PWD to know at any given time what their blood sugar is, and to confirm any associated symptoms of hypo- or hyperglycemia. However, some of these meters are highly sophisticated and able to help PWD determine glucose patterns of hypo- or hyperglycemia, time in range, and weekly and monthly averages that can help the PWD know when to seek further care, again to maintain management over their glucose values to help prevent complications.  Some companies use a meter the uploads information to the cloud to share with healthcare providers (the VA system and their telemonitoring programs) or CDE coaches.  Others can upload this information as the patient wants to be able to send it ahead of appointments to their PCP to be able to have a meaningful interaction about their glucose values and if they are well enough within range to help with the prevention of complications and delaying the progression of T2D.</a:t>
            </a:r>
          </a:p>
          <a:p>
            <a:pPr lvl="0">
              <a:spcBef>
                <a:spcPts val="0"/>
              </a:spcBef>
              <a:buNone/>
            </a:pPr>
            <a:endParaRPr dirty="0"/>
          </a:p>
          <a:p>
            <a:pPr lvl="0">
              <a:spcBef>
                <a:spcPts val="0"/>
              </a:spcBef>
              <a:buNone/>
            </a:pPr>
            <a:r>
              <a:rPr lang="en" dirty="0"/>
              <a:t>As nurses/educators, we need to be familiar with the use of this technology, but also work with the PWD to see patterns in the glucose values to see where changes can be made in lifestyle interventions, or where certain interventions are showing  an improvement in glucose values.  </a:t>
            </a:r>
          </a:p>
          <a:p>
            <a:pPr lvl="0">
              <a:spcBef>
                <a:spcPts val="0"/>
              </a:spcBef>
              <a:buNone/>
            </a:pPr>
            <a:endParaRPr dirty="0"/>
          </a:p>
          <a:p>
            <a:pPr lvl="0">
              <a:spcBef>
                <a:spcPts val="0"/>
              </a:spcBef>
              <a:buNone/>
            </a:pPr>
            <a:r>
              <a:rPr lang="en" dirty="0"/>
              <a:t>For example, the person with COPD who has exercise intolerance issues, but attends pulmonary rehab 3 times a week, should see lowered glucose values the day of and through the next morning after an exercise session.  Pointing out these patterns may help to encourage to person to include exercise outside of the pulmonary rehab program, which may get the person closer to the recommended goals of activity to help delay progression of T2D.</a:t>
            </a:r>
          </a:p>
          <a:p>
            <a:pPr lvl="0">
              <a:spcBef>
                <a:spcPts val="0"/>
              </a:spcBef>
              <a:buNone/>
            </a:pPr>
            <a:endParaRPr dirty="0"/>
          </a:p>
          <a:p>
            <a:pPr lvl="0">
              <a:spcBef>
                <a:spcPts val="0"/>
              </a:spcBef>
              <a:buNone/>
            </a:pPr>
            <a:r>
              <a:rPr lang="en" dirty="0"/>
              <a:t>Companies have incorporated DSMES into their products for people with T2D.  Well Doc has been able to license the AADE 7™ and make this into a digital platform for providing the education of DSMES.  Livongo and One Drop have Certified Diabetes Educators available to patients for virtual coaching, both at the request of the PWD, as well if blood sugar values are not being checked or are well out of range, particularly hypoglycemic events.  In these instances, a CDE calls the PWD to check that they are okay or offer support to the person caring for the PWD.  Some of the meters can help alert family members and friends that a glucose value has been checked and it’s value.  This can become important with preventing complications related to severe hyperglycemia and hypoglycemia.  </a:t>
            </a:r>
          </a:p>
          <a:p>
            <a:pPr lvl="0">
              <a:spcBef>
                <a:spcPts val="0"/>
              </a:spcBef>
              <a:buNone/>
            </a:pPr>
            <a:endParaRPr dirty="0"/>
          </a:p>
          <a:p>
            <a:pPr lvl="0">
              <a:spcBef>
                <a:spcPts val="0"/>
              </a:spcBef>
              <a:buNone/>
            </a:pPr>
            <a:r>
              <a:rPr lang="en" dirty="0"/>
              <a:t>One of the unspoken complications of diabetes deals with diabetes burnout.  This is where the Diabetes Online </a:t>
            </a:r>
            <a:r>
              <a:rPr lang="en" dirty="0" smtClean="0"/>
              <a:t>Community </a:t>
            </a:r>
            <a:r>
              <a:rPr lang="en" dirty="0"/>
              <a:t>can be very helpful to PWD.  It is utilized more by people with T1D, but could in the same effect help people with T2D</a:t>
            </a:r>
            <a:r>
              <a:rPr lang="en" dirty="0" smtClean="0"/>
              <a:t>.  When Michelle Litchman, PhD, FNP-BC, FAANP,</a:t>
            </a:r>
            <a:r>
              <a:rPr lang="en" baseline="0" dirty="0" smtClean="0"/>
              <a:t> she found that the DOC helped 79% of the PWD to feel understood and 76% said it helped them feel less alone (Litchman, Gable, Head, &amp; Gee, 2017).  Litchman also found that using an on-line “virtual” support system also improved Health-Related QOL.  There are many places where this support can be found, the DOC is one them and includes places open forums like dLife.com, Twitter,  and Facebook communities, as well as online (and sometimes in person) newsletters and blogs like Diabetes Sisters, diaTribe, DiabetesMine.com, Scott’s Diabetes, and Diabetic Connect.</a:t>
            </a:r>
            <a:endParaRPr lang="en" dirty="0"/>
          </a:p>
          <a:p>
            <a:pPr lvl="0">
              <a:spcBef>
                <a:spcPts val="0"/>
              </a:spcBef>
              <a:buNone/>
            </a:pPr>
            <a:endParaRPr dirty="0"/>
          </a:p>
          <a:p>
            <a:pPr lvl="0">
              <a:spcBef>
                <a:spcPts val="0"/>
              </a:spcBef>
              <a:buNone/>
            </a:pPr>
            <a:r>
              <a:rPr lang="en-US" dirty="0" smtClean="0"/>
              <a:t>The use of technology in management of T2D can be very successful, and can</a:t>
            </a:r>
            <a:r>
              <a:rPr lang="en-US" baseline="0" dirty="0" smtClean="0"/>
              <a:t> help people with reduction in their HgbA1c.  For Winona, while in her DSMES program, she states she was able to keep the 20lbs off through exercise, but that her food choices of late have been all over the place, and she isn’t sure she is making great decisions.  To help her with this, her Certified Diabetes Educator (CDE), encourages her to use (since her phone is always with her, just like her </a:t>
            </a:r>
            <a:r>
              <a:rPr lang="en-US" baseline="0" dirty="0" err="1" smtClean="0"/>
              <a:t>FitBit</a:t>
            </a:r>
            <a:r>
              <a:rPr lang="en-US" baseline="0" dirty="0" smtClean="0"/>
              <a:t>) the food diary part of her </a:t>
            </a:r>
            <a:r>
              <a:rPr lang="en-US" baseline="0" dirty="0" err="1" smtClean="0"/>
              <a:t>FitBit</a:t>
            </a:r>
            <a:r>
              <a:rPr lang="en-US" baseline="0" dirty="0" smtClean="0"/>
              <a:t> app.  At first, the CDE just wants Winona to record her food and amounts, and not worry about the calories, etc., but that at her next session, they will look at her diary and discuss and strategize changes together.  Winona agrees that this is a piece of technology she can use.</a:t>
            </a:r>
          </a:p>
          <a:p>
            <a:pPr lvl="0">
              <a:spcBef>
                <a:spcPts val="0"/>
              </a:spcBef>
              <a:buNone/>
            </a:pPr>
            <a:endParaRPr lang="en-US" baseline="0" dirty="0" smtClean="0"/>
          </a:p>
          <a:p>
            <a:pPr rtl="0">
              <a:buNone/>
            </a:pPr>
            <a:r>
              <a:rPr lang="en-US" baseline="0" dirty="0" smtClean="0"/>
              <a:t>Greenwood , </a:t>
            </a:r>
            <a:r>
              <a:rPr lang="en-US" sz="1100" b="0" i="0" u="none" strike="noStrike" kern="1200" dirty="0" smtClean="0">
                <a:solidFill>
                  <a:schemeClr val="tx1"/>
                </a:solidFill>
                <a:effectLst/>
                <a:latin typeface="+mn-lt"/>
                <a:ea typeface="+mn-ea"/>
                <a:cs typeface="+mn-cs"/>
              </a:rPr>
              <a:t>Gee, </a:t>
            </a:r>
            <a:r>
              <a:rPr lang="en-US" sz="1100" b="0" i="0" u="none" strike="noStrike" kern="1200" dirty="0" err="1" smtClean="0">
                <a:solidFill>
                  <a:schemeClr val="tx1"/>
                </a:solidFill>
                <a:effectLst/>
                <a:latin typeface="+mn-lt"/>
                <a:ea typeface="+mn-ea"/>
                <a:cs typeface="+mn-cs"/>
              </a:rPr>
              <a:t>Fatkin</a:t>
            </a:r>
            <a:r>
              <a:rPr lang="en-US" sz="1100" b="0" i="0" u="none" strike="noStrike" kern="1200" dirty="0" smtClean="0">
                <a:solidFill>
                  <a:schemeClr val="tx1"/>
                </a:solidFill>
                <a:effectLst/>
                <a:latin typeface="+mn-lt"/>
                <a:ea typeface="+mn-ea"/>
                <a:cs typeface="+mn-cs"/>
              </a:rPr>
              <a:t>, &amp; </a:t>
            </a:r>
            <a:r>
              <a:rPr lang="en-US" sz="1100" b="0" i="0" u="none" strike="noStrike" kern="1200" dirty="0" err="1" smtClean="0">
                <a:solidFill>
                  <a:schemeClr val="tx1"/>
                </a:solidFill>
                <a:effectLst/>
                <a:latin typeface="+mn-lt"/>
                <a:ea typeface="+mn-ea"/>
                <a:cs typeface="+mn-cs"/>
              </a:rPr>
              <a:t>Peeples</a:t>
            </a:r>
            <a:r>
              <a:rPr lang="en-US" sz="1100" b="0" i="0" u="none" strike="noStrike" kern="1200" dirty="0" smtClean="0">
                <a:solidFill>
                  <a:schemeClr val="tx1"/>
                </a:solidFill>
                <a:effectLst/>
                <a:latin typeface="+mn-lt"/>
                <a:ea typeface="+mn-ea"/>
                <a:cs typeface="+mn-cs"/>
              </a:rPr>
              <a:t> (2017)</a:t>
            </a:r>
            <a:r>
              <a:rPr lang="en-US" sz="1100" b="0" i="0" u="none" strike="noStrike" kern="1200" baseline="0" dirty="0" smtClean="0">
                <a:solidFill>
                  <a:schemeClr val="tx1"/>
                </a:solidFill>
                <a:effectLst/>
                <a:latin typeface="+mn-lt"/>
                <a:ea typeface="+mn-ea"/>
                <a:cs typeface="+mn-cs"/>
              </a:rPr>
              <a:t> in their systematic review </a:t>
            </a:r>
            <a:r>
              <a:rPr lang="en-US" sz="1100" b="0" i="0" u="none" strike="noStrike" kern="1200" dirty="0" smtClean="0">
                <a:solidFill>
                  <a:schemeClr val="tx1"/>
                </a:solidFill>
                <a:effectLst/>
                <a:latin typeface="+mn-lt"/>
                <a:ea typeface="+mn-ea"/>
                <a:cs typeface="+mn-cs"/>
              </a:rPr>
              <a:t>conclude that “effective technology solutions must be designed with the TES feedback loop to integrate into the clinician workflow and improve efficiencies to provide the health care team with information for decision-making in the most cost-effective manner for both the person with diabetes and the team” (p9)</a:t>
            </a:r>
            <a:r>
              <a:rPr lang="en-US" sz="1100" b="0" i="0" u="none" strike="noStrike" kern="1200" baseline="0" dirty="0" smtClean="0">
                <a:solidFill>
                  <a:schemeClr val="tx1"/>
                </a:solidFill>
                <a:effectLst/>
                <a:latin typeface="+mn-lt"/>
                <a:ea typeface="+mn-ea"/>
                <a:cs typeface="+mn-cs"/>
              </a:rPr>
              <a:t> and in this way, help to ease the burden of disease instead of adding more work to the management of an already very complex disease.</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T2D affects every system of the body.  </a:t>
            </a:r>
            <a:r>
              <a:rPr lang="en" dirty="0" smtClean="0"/>
              <a:t>Let’s explore</a:t>
            </a:r>
            <a:r>
              <a:rPr lang="en" baseline="0" dirty="0" smtClean="0"/>
              <a:t> some of the more life altering complications of T2D and the tertiary and rehab interventions for the nurse/educator.</a:t>
            </a:r>
            <a:endParaRPr lang="en"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Shape 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Tertiary Prevention in T2D care focuses on the prevention of life altering and potentially high mortality rates associated with particular complications.  To explore these, let’s look at them by body system with the pathophysiologic changes associated and measures of T2D care that can help to slow progression toward these complications</a:t>
            </a:r>
            <a:r>
              <a:rPr lang="en" dirty="0" smtClean="0"/>
              <a:t>.</a:t>
            </a:r>
          </a:p>
          <a:p>
            <a:pPr lvl="0" rtl="0">
              <a:spcBef>
                <a:spcPts val="0"/>
              </a:spcBef>
              <a:buNone/>
            </a:pPr>
            <a:endParaRPr lang="en" dirty="0" smtClean="0"/>
          </a:p>
          <a:p>
            <a:pPr lvl="0" indent="457200" rtl="0">
              <a:lnSpc>
                <a:spcPct val="115000"/>
              </a:lnSpc>
              <a:spcBef>
                <a:spcPts val="0"/>
              </a:spcBef>
              <a:buNone/>
            </a:pPr>
            <a:r>
              <a:rPr lang="en-US" dirty="0" smtClean="0"/>
              <a:t>With comorbidities,</a:t>
            </a:r>
            <a:r>
              <a:rPr lang="en-US" baseline="0" dirty="0" smtClean="0"/>
              <a:t> tertiary prevention means </a:t>
            </a:r>
            <a:r>
              <a:rPr lang="en-US" dirty="0" smtClean="0"/>
              <a:t>continued work toward managed blood sugars, time in range, and goal level of HgbA1c through lifestyle interventions and medical management, may need very intensified treatment.  Management of other cardiovascular health such as HTN and DLP need to be addressed.  Further management to help with insulin resistance, especially in the presence of comorbidities, may include options such as gastric bypass surgery.  The intervention of reassessment and planning in a DSMES program has</a:t>
            </a:r>
            <a:r>
              <a:rPr lang="en-US" baseline="0" dirty="0" smtClean="0"/>
              <a:t> been found to be other great help with delaying severe complications in T2D.  </a:t>
            </a:r>
          </a:p>
          <a:p>
            <a:pPr lvl="0" indent="457200" rtl="0">
              <a:lnSpc>
                <a:spcPct val="115000"/>
              </a:lnSpc>
              <a:spcBef>
                <a:spcPts val="0"/>
              </a:spcBef>
              <a:buNone/>
            </a:pPr>
            <a:endParaRPr lang="en-US" baseline="0" dirty="0" smtClean="0"/>
          </a:p>
          <a:p>
            <a:pPr lvl="0" indent="457200" rtl="0">
              <a:lnSpc>
                <a:spcPct val="115000"/>
              </a:lnSpc>
              <a:spcBef>
                <a:spcPts val="0"/>
              </a:spcBef>
              <a:buNone/>
            </a:pPr>
            <a:r>
              <a:rPr lang="en-US" baseline="0" dirty="0" smtClean="0"/>
              <a:t>The following slides will help us understand the pathophysiologic changes happening in the various body systems and how these severe complications come about in the presence of T2D.  They will also help us understand the impact that these severe complications can have on QOL for someone with T2D.  Nursing can continue to help the person with T2D at risk for these complications, understand their risk, and understand strategies to help prevention these risks through education.</a:t>
            </a:r>
          </a:p>
          <a:p>
            <a:pPr lvl="0" indent="457200" rtl="0">
              <a:lnSpc>
                <a:spcPct val="115000"/>
              </a:lnSpc>
              <a:spcBef>
                <a:spcPts val="0"/>
              </a:spcBef>
              <a:buNone/>
            </a:pPr>
            <a:endParaRPr lang="en-US" baseline="0"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a:xfrm>
            <a:off x="108857" y="4343400"/>
            <a:ext cx="6749143" cy="4800600"/>
          </a:xfrm>
        </p:spPr>
        <p:txBody>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baseline="0" dirty="0" smtClean="0"/>
              <a:t>Many of these complications come with a progression of T2D.  As there is increase in </a:t>
            </a:r>
            <a:r>
              <a:rPr lang="en" dirty="0" smtClean="0"/>
              <a:t>𝛃-cell failure,</a:t>
            </a:r>
            <a:r>
              <a:rPr lang="en" baseline="0" dirty="0" smtClean="0"/>
              <a:t> there is the need to replace the insulin the body can no longer make, and as there is the underlying problem of insulin resistance, the amount of insulin to treat a person with T2D can be high.  For many, the use of the technology of insulin pumps </a:t>
            </a:r>
            <a:r>
              <a:rPr lang="en-US" baseline="0" dirty="0" smtClean="0"/>
              <a:t>and</a:t>
            </a:r>
            <a:r>
              <a:rPr lang="en" baseline="0" dirty="0" smtClean="0"/>
              <a:t> continuous glucose monitors can be very helpful.  Insulin pumps help to deliver a basal dose of insulin and allow the PWD to deliver insulin based on their carbohydrate intake and glucose value, as well as adjust how this bolus is given, as either a short and quick bolus, or as a longer bolus over a period of time based on type of food or amount of food consumption.  Newer technology has combined the insulin pump and the CGM to give a semi-closed loop system which can allow the pump to suspend automatically (as opposed to manually by the user – also possible) if there is a problem with hypoglycemia.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 baseline="0" dirty="0" smtClean="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 baseline="0" dirty="0" smtClean="0"/>
              <a:t>Endocrinologist are using technology such as the Freestyle Libre, which is a CGM the size of a quarter (seen here on the person’s arm), to see a good picture and overall trend of person’s glucose values over 2 weeks.  Many patietns with T2D are not checking blood sugars often throughout the day, and feel like they have a good amount of “control” based on the numbers they do see, and are not understanding why their HgbA1c may be high.  The read out of a CGM can help with this a lot.  Currently this is in FDA land waiting </a:t>
            </a:r>
            <a:r>
              <a:rPr lang="en-US" baseline="0" dirty="0" smtClean="0"/>
              <a:t>on approval for patient use, beyond professional use, and will allow more access to data which can help reduce disease burden, allow those with T2D to see in real-time what is happening with their blood sugars and help with their management.</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baseline="0" dirty="0" smtClean="0"/>
              <a:t>For some of the severe complications, avoiding hypoglycemia is one of the tertiary prevention strategies.  Technology such as this can assist the PWD in being able to either reduce the amount of insulin they are receiving, know faster when hypoglycemia is occurring, be able to adjust the amount of insulin needed (smart meters and pumps) based on a low blood glucose, but still a full meal, or help themselves and their practitioners understand their glucose trends and patterns (pumps, meters, apps like </a:t>
            </a:r>
            <a:r>
              <a:rPr lang="en-US" baseline="0" dirty="0" err="1" smtClean="0"/>
              <a:t>MySugr</a:t>
            </a:r>
            <a:r>
              <a:rPr lang="en-US" baseline="0" dirty="0" smtClean="0"/>
              <a:t>).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baseline="0" dirty="0" smtClean="0"/>
              <a:t>Sometimes the need is just to have the insulin in an easier way to take it.  The V-go insulin delivery device, specifically for the person with T2D, does that by being a reservoir of insulin changed each day that delivers a set basal dose (cannot adjust amount throughout the day, very similar to a dose of a basal insulin such as Lantus), as well as allow the PWD to give a bolus dose in 2 unit increments up to 36 units/day.  Personally, I have seen this used very well by a person who was legally blind secondary to retinopathy.</a:t>
            </a:r>
            <a:endParaRPr lang="en-US" dirty="0" smtClean="0"/>
          </a:p>
        </p:txBody>
      </p:sp>
    </p:spTree>
    <p:extLst>
      <p:ext uri="{BB962C8B-B14F-4D97-AF65-F5344CB8AC3E}">
        <p14:creationId xmlns:p14="http://schemas.microsoft.com/office/powerpoint/2010/main" val="3824533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0" y="4343400"/>
            <a:ext cx="6858000" cy="4114800"/>
          </a:xfrm>
          <a:prstGeom prst="rect">
            <a:avLst/>
          </a:prstGeom>
        </p:spPr>
        <p:txBody>
          <a:bodyPr lIns="91425" tIns="91425" rIns="91425" bIns="91425" anchor="t" anchorCtr="0">
            <a:noAutofit/>
          </a:bodyPr>
          <a:lstStyle/>
          <a:p>
            <a:pPr lvl="0">
              <a:spcBef>
                <a:spcPts val="0"/>
              </a:spcBef>
              <a:buNone/>
            </a:pPr>
            <a:r>
              <a:rPr lang="en" dirty="0" smtClean="0"/>
              <a:t>For</a:t>
            </a:r>
            <a:r>
              <a:rPr lang="en" baseline="0" dirty="0" smtClean="0"/>
              <a:t> our patient, Winona, she is at an increased rick of CVD with T2D.  She shows some mild hypertension, and has a history of dyslipidemia.  She also has a history of smoking.  </a:t>
            </a:r>
            <a:endParaRPr lang="en" dirty="0" smtClean="0"/>
          </a:p>
          <a:p>
            <a:pPr lvl="0">
              <a:spcBef>
                <a:spcPts val="0"/>
              </a:spcBef>
              <a:buNone/>
            </a:pPr>
            <a:endParaRPr lang="en" dirty="0" smtClean="0"/>
          </a:p>
          <a:p>
            <a:pPr lvl="0">
              <a:spcBef>
                <a:spcPts val="0"/>
              </a:spcBef>
              <a:buNone/>
            </a:pPr>
            <a:r>
              <a:rPr lang="en" dirty="0" smtClean="0"/>
              <a:t>T2D </a:t>
            </a:r>
            <a:r>
              <a:rPr lang="en" dirty="0"/>
              <a:t>impact the cardiovascular system through the microvasculature of the body.  Having T2D increases the risk of a stroke, MI or sudden death 2-3 times over the person without diabetes (Sperl-Hillen, 2017).  With this, you may have heard that the person with T2D and CAD has the same risk of having an MI, as someone who has already had one.  And when we discuss effects on the neurological system, Cardiovascular Autonomic Neuropathy (CAN) enters the mix, which has a mortality risk rate of 25-50% within 5-20 years (Vinik &amp; Vinik, 2017).</a:t>
            </a:r>
          </a:p>
          <a:p>
            <a:pPr lvl="0">
              <a:spcBef>
                <a:spcPts val="0"/>
              </a:spcBef>
              <a:buNone/>
            </a:pPr>
            <a:endParaRPr dirty="0"/>
          </a:p>
          <a:p>
            <a:pPr lvl="0">
              <a:spcBef>
                <a:spcPts val="0"/>
              </a:spcBef>
              <a:buNone/>
            </a:pPr>
            <a:r>
              <a:rPr lang="en" dirty="0"/>
              <a:t>ASCVD, or Athresclerotic Cardiovascular Disease, advances earlier (by about 14.6 years) in the presence of T2D, and is more severe than without T2D (Wang, Hess, Hiatt, &amp; Goldfine, 2016).  The changes are seen as such: </a:t>
            </a:r>
          </a:p>
          <a:p>
            <a:pPr lvl="0" indent="457200" rtl="0">
              <a:lnSpc>
                <a:spcPct val="115000"/>
              </a:lnSpc>
              <a:spcBef>
                <a:spcPts val="0"/>
              </a:spcBef>
              <a:buNone/>
            </a:pPr>
            <a:endParaRPr dirty="0"/>
          </a:p>
          <a:p>
            <a:pPr lvl="0" indent="457200" rtl="0">
              <a:lnSpc>
                <a:spcPct val="115000"/>
              </a:lnSpc>
              <a:spcBef>
                <a:spcPts val="0"/>
              </a:spcBef>
              <a:buNone/>
            </a:pPr>
            <a:r>
              <a:rPr lang="en" dirty="0"/>
              <a:t>Hyperglycemia: has a direct effect on endothelial dysfunction, creating more complex and severe atheroclerotic lesions, and increases plaque burden; increases in reactive oxygen species (ROS) which leads to cellular changes and oxidative stress which manifests as hypertension.  This Oxidative stress can be seen in many cellular changes in the body that manifest as complications of T2D. </a:t>
            </a:r>
          </a:p>
          <a:p>
            <a:pPr lvl="0" rtl="0">
              <a:lnSpc>
                <a:spcPct val="115000"/>
              </a:lnSpc>
              <a:spcBef>
                <a:spcPts val="0"/>
              </a:spcBef>
              <a:buNone/>
            </a:pPr>
            <a:r>
              <a:rPr lang="en" dirty="0"/>
              <a:t>	</a:t>
            </a:r>
          </a:p>
          <a:p>
            <a:pPr lvl="0" indent="457200" rtl="0">
              <a:lnSpc>
                <a:spcPct val="115000"/>
              </a:lnSpc>
              <a:spcBef>
                <a:spcPts val="0"/>
              </a:spcBef>
              <a:buNone/>
            </a:pPr>
            <a:r>
              <a:rPr lang="en" dirty="0"/>
              <a:t>Insulin Resistance/Hyperinsulinemia: creates a proinflammatory state, and contributes to creation of atherosclerosis, and plaque vulnerability</a:t>
            </a:r>
          </a:p>
          <a:p>
            <a:pPr marL="0" lvl="0" indent="0" rtl="0">
              <a:lnSpc>
                <a:spcPct val="115000"/>
              </a:lnSpc>
              <a:spcBef>
                <a:spcPts val="0"/>
              </a:spcBef>
              <a:buNone/>
            </a:pPr>
            <a:endParaRPr dirty="0"/>
          </a:p>
          <a:p>
            <a:pPr marL="0" lvl="0" indent="0" rtl="0">
              <a:lnSpc>
                <a:spcPct val="115000"/>
              </a:lnSpc>
              <a:spcBef>
                <a:spcPts val="0"/>
              </a:spcBef>
              <a:buNone/>
            </a:pPr>
            <a:r>
              <a:rPr lang="en" dirty="0"/>
              <a:t>	Diabetes Mellitus Dyslipidemia (elevated triglycerides, low HDL): secondary to insulin resistance, free fatty acid levels are increased, thus triglycerides elevate; VLDL metabolism is regulated by insulin and with insulin resistance, VLDL is overproduced and the hepatic uptake of VLDL is reduced and thus the clearance of VLDL is reduced</a:t>
            </a:r>
          </a:p>
          <a:p>
            <a:pPr lvl="0" rtl="0">
              <a:lnSpc>
                <a:spcPct val="115000"/>
              </a:lnSpc>
              <a:spcBef>
                <a:spcPts val="0"/>
              </a:spcBef>
              <a:buNone/>
            </a:pPr>
            <a:endParaRPr dirty="0"/>
          </a:p>
          <a:p>
            <a:pPr lvl="0" rtl="0">
              <a:lnSpc>
                <a:spcPct val="115000"/>
              </a:lnSpc>
              <a:spcBef>
                <a:spcPts val="0"/>
              </a:spcBef>
              <a:buNone/>
            </a:pPr>
            <a:r>
              <a:rPr lang="en" dirty="0"/>
              <a:t>	Inflammation: The T cells of atherosclerotic plaques in those with diabetes carry a proinflammatory phenotype.  Inflammation increased risk of hypertension and cardiovascular disease. </a:t>
            </a:r>
          </a:p>
          <a:p>
            <a:pPr lvl="0" rtl="0">
              <a:lnSpc>
                <a:spcPct val="115000"/>
              </a:lnSpc>
              <a:spcBef>
                <a:spcPts val="0"/>
              </a:spcBef>
              <a:buNone/>
            </a:pPr>
            <a:endParaRPr dirty="0"/>
          </a:p>
          <a:p>
            <a:pPr lvl="0" rtl="0">
              <a:lnSpc>
                <a:spcPct val="115000"/>
              </a:lnSpc>
              <a:spcBef>
                <a:spcPts val="0"/>
              </a:spcBef>
              <a:buNone/>
            </a:pPr>
            <a:r>
              <a:rPr lang="en" dirty="0"/>
              <a:t>	Endothelial Dysfunction (secondary to hyperglycemia): promotes leukocyte and platelet adhesion, inflammation, and thrombosis</a:t>
            </a:r>
          </a:p>
          <a:p>
            <a:pPr lvl="0" rtl="0">
              <a:lnSpc>
                <a:spcPct val="115000"/>
              </a:lnSpc>
              <a:spcBef>
                <a:spcPts val="0"/>
              </a:spcBef>
              <a:buNone/>
            </a:pPr>
            <a:endParaRPr dirty="0"/>
          </a:p>
          <a:p>
            <a:pPr lvl="0" rtl="0">
              <a:lnSpc>
                <a:spcPct val="115000"/>
              </a:lnSpc>
              <a:spcBef>
                <a:spcPts val="0"/>
              </a:spcBef>
              <a:buNone/>
            </a:pPr>
            <a:r>
              <a:rPr lang="en" dirty="0"/>
              <a:t>	Hypercoagulability: “Patients with diabetes mellitus are more thrombogenic and have elevated concentrations of plasminogen activator inhibitor-1 antigen, von Willebrand factor;antigen, and fibrinogen, which are exacerbated by poor glycemic control” (Wang et al. 2016, p2464).  Elevated coag factors and decreased anticoagulant Protein C are also noted (Kim, Kim, Park, Kim, Nam-Goong, &amp; Kim, 2014).</a:t>
            </a:r>
          </a:p>
          <a:p>
            <a:pPr lvl="0" rtl="0">
              <a:lnSpc>
                <a:spcPct val="115000"/>
              </a:lnSpc>
              <a:spcBef>
                <a:spcPts val="0"/>
              </a:spcBef>
              <a:buNone/>
            </a:pPr>
            <a:endParaRPr dirty="0"/>
          </a:p>
          <a:p>
            <a:pPr lvl="0" rtl="0">
              <a:lnSpc>
                <a:spcPct val="115000"/>
              </a:lnSpc>
              <a:spcBef>
                <a:spcPts val="0"/>
              </a:spcBef>
              <a:buNone/>
            </a:pPr>
            <a:r>
              <a:rPr lang="en" dirty="0"/>
              <a:t>	Vascular Calcification: increase levels of arterial inflammation leading to increase in tumor necrosis factor-alpha leading to calcified atherosclerotic lesions, which generally are found in more advanced and complex lesions; This further plays a role in peripheral vascular disease experienced by those with diabetes with an increased risk of amputation.  </a:t>
            </a:r>
          </a:p>
          <a:p>
            <a:pPr lvl="0" rtl="0">
              <a:lnSpc>
                <a:spcPct val="115000"/>
              </a:lnSpc>
              <a:spcBef>
                <a:spcPts val="0"/>
              </a:spcBef>
              <a:buNone/>
            </a:pPr>
            <a:endParaRPr dirty="0"/>
          </a:p>
          <a:p>
            <a:pPr lvl="0" rtl="0">
              <a:lnSpc>
                <a:spcPct val="115000"/>
              </a:lnSpc>
              <a:spcBef>
                <a:spcPts val="0"/>
              </a:spcBef>
              <a:buNone/>
            </a:pPr>
            <a:r>
              <a:rPr lang="en" dirty="0"/>
              <a:t>PAD with T2D, occurs in distal arteries, such as the femoral-popliteal and tibial arteries.  With severe PAD, the risk of amputation is 30% and after an amputation, the 5 year mortality rate is high (Sperl-Hillen, 2017).  </a:t>
            </a:r>
          </a:p>
          <a:p>
            <a:pPr lvl="0">
              <a:spcBef>
                <a:spcPts val="0"/>
              </a:spcBef>
              <a:buNone/>
            </a:pPr>
            <a:endParaRPr dirty="0"/>
          </a:p>
          <a:p>
            <a:pPr lvl="0">
              <a:spcBef>
                <a:spcPts val="0"/>
              </a:spcBef>
              <a:buNone/>
            </a:pPr>
            <a:r>
              <a:rPr lang="en" dirty="0"/>
              <a:t>The changes previously discussed are not only happening in the heart, but also in the arteries to the brain, thus increasing the risk of CVA and TIA.  </a:t>
            </a:r>
            <a:r>
              <a:rPr lang="en" dirty="0" smtClean="0"/>
              <a:t>Microvascular changes in the eyes</a:t>
            </a:r>
            <a:r>
              <a:rPr lang="en" baseline="0" dirty="0" smtClean="0"/>
              <a:t> leading to retinopathy and the leading cause of blindness in those age 20-74 (Kiss, 2017).</a:t>
            </a:r>
            <a:endParaRPr lang="en" dirty="0"/>
          </a:p>
          <a:p>
            <a:pPr lvl="0">
              <a:spcBef>
                <a:spcPts val="0"/>
              </a:spcBef>
              <a:buNone/>
            </a:pPr>
            <a:endParaRPr lang="en-US" dirty="0" smtClean="0"/>
          </a:p>
          <a:p>
            <a:pPr lvl="0">
              <a:spcBef>
                <a:spcPts val="0"/>
              </a:spcBef>
              <a:buNone/>
            </a:pPr>
            <a:r>
              <a:rPr lang="en-US" dirty="0" smtClean="0"/>
              <a:t>And</a:t>
            </a:r>
            <a:r>
              <a:rPr lang="en-US" baseline="0" dirty="0" smtClean="0"/>
              <a:t> thus again, interventions such as lifestyle modifications, medication intensification, goal setting, management of hyperglycemia, reduced variability of glucose extremes can all help in the tertiary prevention of severe complications.  </a:t>
            </a:r>
          </a:p>
          <a:p>
            <a:pPr lvl="0">
              <a:spcBef>
                <a:spcPts val="0"/>
              </a:spcBef>
              <a:buNone/>
            </a:pPr>
            <a:endParaRPr lang="en-US" baseline="0" dirty="0" smtClean="0"/>
          </a:p>
          <a:p>
            <a:pPr lvl="0">
              <a:spcBef>
                <a:spcPts val="0"/>
              </a:spcBef>
              <a:buNone/>
            </a:pPr>
            <a:r>
              <a:rPr lang="en-US" baseline="0" dirty="0" smtClean="0"/>
              <a:t>If there are CVD complications:</a:t>
            </a:r>
          </a:p>
          <a:p>
            <a:pPr marL="171450" lvl="0" indent="-171450">
              <a:spcBef>
                <a:spcPts val="0"/>
              </a:spcBef>
            </a:pPr>
            <a:r>
              <a:rPr lang="en-US" baseline="0" dirty="0" smtClean="0"/>
              <a:t>Rehab interventions include comprehensive CVA rehab services, including Speech Therapy, OT and PT, inpatient Rehab programs to help regain abilities, including more DSMES if possible </a:t>
            </a:r>
          </a:p>
          <a:p>
            <a:pPr marL="171450" lvl="0" indent="-171450">
              <a:spcBef>
                <a:spcPts val="0"/>
              </a:spcBef>
            </a:pPr>
            <a:r>
              <a:rPr lang="en-US" baseline="0" dirty="0" smtClean="0"/>
              <a:t>Cardiac Rehab to help return endurance to the heart muscle after MI or CABG (Pulmonary Rehab for CHF) including more DSMES if possible</a:t>
            </a:r>
          </a:p>
          <a:p>
            <a:pPr marL="171450" lvl="0" indent="-171450">
              <a:spcBef>
                <a:spcPts val="0"/>
              </a:spcBef>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indent="457200" rtl="0">
              <a:lnSpc>
                <a:spcPct val="115000"/>
              </a:lnSpc>
              <a:spcBef>
                <a:spcPts val="0"/>
              </a:spcBef>
              <a:buNone/>
            </a:pPr>
            <a:r>
              <a:rPr lang="en" dirty="0"/>
              <a:t>CAN is the complication with the highest mortality risk, giving the person with T2D a 3 fold increase of mortality at a rate of 25-50% within 5-20 years (Vinik &amp; Vinik, 2017).  The manifestations of CAN are seen as alterations in the sympathetic tone of the cardiac muscle starting at the apex moving toward the base impairing ventricle function and the end result being cardiomyopathy.  Cardiovascular reflex test changes can bee seen in the first years after diagnosis (Verrotti et al. 2014).  These changes can be seen as an increased resting heart rate, “reduced heart rate variability during deep breath, prolongation of QT interval, temporally followed by resting tachycardia, impaired exercise tolerance, and decreased barorflex sensitivity with consequent abnormal blood pressure regulation, and orthostatic hypotension” (Verrotti et al. 2014, p1).  The prevalence is about 44% in the age group of 40-70, but increases depending on the length of diabetes to up to 65% (Verrotti et al. 2014).  Sudden cardiac death is also seen in these patients. There is also a bidirectional relationship between CAN and diabetic nephropathy, which has been seen across ethnicities (Wheelock, Jaiswal, Martin, Fufaa, Weil, Lemley et al. 2016).</a:t>
            </a:r>
          </a:p>
          <a:p>
            <a:pPr lvl="0">
              <a:spcBef>
                <a:spcPts val="0"/>
              </a:spcBef>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Secondary Prevention of renal disease in those with T2d involves the use of an ACE inhibitor (or ARB if ACE is not tolerated) to help with renal perfusion, along with management of hyperglycemia.  However, once there is a degree of renal impairment </a:t>
            </a:r>
            <a:r>
              <a:rPr lang="en" dirty="0" smtClean="0"/>
              <a:t>tertiary prevention strategies take over.  This includes</a:t>
            </a:r>
            <a:r>
              <a:rPr lang="en" baseline="0" dirty="0" smtClean="0"/>
              <a:t> an attempt to more tightly manage glucose levels without causing hypoglycemia.  Some medications are no longer recommended depending on the stage of chronic kidney disease (CKD).  Sulfonylureas are eliminated through the kidneys and can build up causing severe and prolonged hypoglycemia.  Most DPP4 inhibitors need to have reduced doses.  SGLT-2 inhibitors require there to be some kidney function (GFR &gt;45) to work, and otherwise are costing the PWD a lot of money.</a:t>
            </a:r>
            <a:endParaRPr lang="en" dirty="0"/>
          </a:p>
          <a:p>
            <a:pPr lvl="0">
              <a:spcBef>
                <a:spcPts val="0"/>
              </a:spcBef>
              <a:buNone/>
            </a:pPr>
            <a:endParaRPr dirty="0"/>
          </a:p>
          <a:p>
            <a:pPr lvl="0">
              <a:spcBef>
                <a:spcPts val="0"/>
              </a:spcBef>
              <a:buNone/>
            </a:pPr>
            <a:r>
              <a:rPr lang="en" dirty="0"/>
              <a:t>Once at a ESRD, </a:t>
            </a:r>
            <a:r>
              <a:rPr lang="en" dirty="0" smtClean="0"/>
              <a:t>Rehabilitation </a:t>
            </a:r>
            <a:r>
              <a:rPr lang="en" dirty="0"/>
              <a:t>interventions deal with assisting the PWD to avoid hypoglycemia, as the only medication available for those with T2D and ESRD is insulin, and dialysis can drop blood sugars due to the light weight of glucose if hemodialysis, or increase blood sugars with peritoneal dialysis.  Further nursing/educator </a:t>
            </a:r>
            <a:r>
              <a:rPr lang="en" dirty="0" smtClean="0"/>
              <a:t>tertiary/rehab </a:t>
            </a:r>
            <a:r>
              <a:rPr lang="en" dirty="0"/>
              <a:t>care interventions include support in the impact of dialysis on quality of life.  Of note, once Renal Replacement Therapy (RRT) is initiated in the setting of Diabetic Kidney Disease, the 5 year survival rate is quite poor (Smith-Ossman, 2017).  CVD risk is 30 times higher with T2D and CKD (Smith-Ossman, 2017).</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rtl="0">
              <a:buNone/>
            </a:pPr>
            <a:r>
              <a:rPr lang="en-US" sz="1100" b="0" i="0" u="none" strike="noStrike" kern="1200" dirty="0" smtClean="0">
                <a:solidFill>
                  <a:schemeClr val="tx1"/>
                </a:solidFill>
                <a:effectLst/>
                <a:latin typeface="+mn-lt"/>
                <a:ea typeface="+mn-ea"/>
                <a:cs typeface="+mn-cs"/>
              </a:rPr>
              <a:t>Those with diabetes can experience, normal, accelerated, or slowed gastric emptying, the extreme case of this is gastroparesis.  Gastroparesis is a form of autonomic neuropathy “thought to be due to vagal denervation of the stomach and smooth muscle loss” (Morrison &amp; Weston, 2015), with the smooth muscle damage related to glucose levels.  These changes lead to gastric stasis, which the person experiences as abdominal bloating, feeling of fullness, nausea &amp; vomiting, heartburn, weight loss, stomach wall spasms, and erratic blood glucose levels (Morrison &amp; Weston, 2015).  Morrison &amp; Westin (2015) further describe the physiologic changes in gastroparesis as “multiple motor and sensory abnormalities of the upper gut function, [including] antral </a:t>
            </a:r>
            <a:r>
              <a:rPr lang="en-US" sz="1100" b="0" i="0" u="none" strike="noStrike" kern="1200" dirty="0" err="1" smtClean="0">
                <a:solidFill>
                  <a:schemeClr val="tx1"/>
                </a:solidFill>
                <a:effectLst/>
                <a:latin typeface="+mn-lt"/>
                <a:ea typeface="+mn-ea"/>
                <a:cs typeface="+mn-cs"/>
              </a:rPr>
              <a:t>hypomotility</a:t>
            </a:r>
            <a:r>
              <a:rPr lang="en-US" sz="1100" b="0" i="0" u="none" strike="noStrike" kern="1200" dirty="0" smtClean="0">
                <a:solidFill>
                  <a:schemeClr val="tx1"/>
                </a:solidFill>
                <a:effectLst/>
                <a:latin typeface="+mn-lt"/>
                <a:ea typeface="+mn-ea"/>
                <a:cs typeface="+mn-cs"/>
              </a:rPr>
              <a:t>, altered </a:t>
            </a:r>
            <a:r>
              <a:rPr lang="en-US" sz="1100" b="0" i="0" u="none" strike="noStrike" kern="1200" dirty="0" err="1" smtClean="0">
                <a:solidFill>
                  <a:schemeClr val="tx1"/>
                </a:solidFill>
                <a:effectLst/>
                <a:latin typeface="+mn-lt"/>
                <a:ea typeface="+mn-ea"/>
                <a:cs typeface="+mn-cs"/>
              </a:rPr>
              <a:t>intragastric</a:t>
            </a:r>
            <a:r>
              <a:rPr lang="en-US" sz="1100" b="0" i="0" u="none" strike="noStrike" kern="1200" dirty="0" smtClean="0">
                <a:solidFill>
                  <a:schemeClr val="tx1"/>
                </a:solidFill>
                <a:effectLst/>
                <a:latin typeface="+mn-lt"/>
                <a:ea typeface="+mn-ea"/>
                <a:cs typeface="+mn-cs"/>
              </a:rPr>
              <a:t> distribution of ingested food, abnormal intestinal contractions, increased </a:t>
            </a:r>
            <a:r>
              <a:rPr lang="en-US" sz="1100" b="0" i="0" u="none" strike="noStrike" kern="1200" dirty="0" err="1" smtClean="0">
                <a:solidFill>
                  <a:schemeClr val="tx1"/>
                </a:solidFill>
                <a:effectLst/>
                <a:latin typeface="+mn-lt"/>
                <a:ea typeface="+mn-ea"/>
                <a:cs typeface="+mn-cs"/>
              </a:rPr>
              <a:t>fundic</a:t>
            </a:r>
            <a:r>
              <a:rPr lang="en-US" sz="1100" b="0" i="0" u="none" strike="noStrike" kern="1200" dirty="0" smtClean="0">
                <a:solidFill>
                  <a:schemeClr val="tx1"/>
                </a:solidFill>
                <a:effectLst/>
                <a:latin typeface="+mn-lt"/>
                <a:ea typeface="+mn-ea"/>
                <a:cs typeface="+mn-cs"/>
              </a:rPr>
              <a:t> compliance and abnormal gastric sensation” (p13).  Gastroparesis has a higher prevalence in women over men, and in general, the rate of gastric emptying is slower in women than men, potentially related to estrogen (</a:t>
            </a:r>
            <a:r>
              <a:rPr lang="en-US" sz="1100" b="0" i="0" u="none" strike="noStrike" kern="1200" dirty="0" err="1" smtClean="0">
                <a:solidFill>
                  <a:schemeClr val="tx1"/>
                </a:solidFill>
                <a:effectLst/>
                <a:latin typeface="+mn-lt"/>
                <a:ea typeface="+mn-ea"/>
                <a:cs typeface="+mn-cs"/>
              </a:rPr>
              <a:t>Dickman</a:t>
            </a:r>
            <a:r>
              <a:rPr lang="en-US" sz="1100" b="0" i="0" u="none" strike="noStrike" kern="1200" dirty="0" smtClean="0">
                <a:solidFill>
                  <a:schemeClr val="tx1"/>
                </a:solidFill>
                <a:effectLst/>
                <a:latin typeface="+mn-lt"/>
                <a:ea typeface="+mn-ea"/>
                <a:cs typeface="+mn-cs"/>
              </a:rPr>
              <a:t>, Wainstein, </a:t>
            </a:r>
            <a:r>
              <a:rPr lang="en-US" sz="1100" b="0" i="0" u="none" strike="noStrike" kern="1200" dirty="0" err="1" smtClean="0">
                <a:solidFill>
                  <a:schemeClr val="tx1"/>
                </a:solidFill>
                <a:effectLst/>
                <a:latin typeface="+mn-lt"/>
                <a:ea typeface="+mn-ea"/>
                <a:cs typeface="+mn-cs"/>
              </a:rPr>
              <a:t>Glezerman</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Niv</a:t>
            </a:r>
            <a:r>
              <a:rPr lang="en-US" sz="1100" b="0" i="0" u="none" strike="noStrike" kern="1200" dirty="0" smtClean="0">
                <a:solidFill>
                  <a:schemeClr val="tx1"/>
                </a:solidFill>
                <a:effectLst/>
                <a:latin typeface="+mn-lt"/>
                <a:ea typeface="+mn-ea"/>
                <a:cs typeface="+mn-cs"/>
              </a:rPr>
              <a:t>, &amp; Boaz, 2014).  There is also a huge psychological toll that gastroparesis can take of people, as it affects quality of life and can interfere with a person’s ability to work or care for family.  </a:t>
            </a:r>
            <a:endParaRPr lang="en-US" b="0" dirty="0" smtClean="0">
              <a:effectLst/>
            </a:endParaRPr>
          </a:p>
          <a:p>
            <a:pPr>
              <a:buNone/>
            </a:pPr>
            <a:endParaRPr lang="en-US" dirty="0" smtClean="0"/>
          </a:p>
          <a:p>
            <a:pPr>
              <a:buNone/>
            </a:pPr>
            <a:r>
              <a:rPr lang="en-US" dirty="0" smtClean="0"/>
              <a:t>Rehab</a:t>
            </a:r>
            <a:r>
              <a:rPr lang="en-US" baseline="0" dirty="0" smtClean="0"/>
              <a:t> interventions will include education on eating small frequent meals, helping the PWD to understand how more frequent glucose monitoring may be needed to help prevent hypo or hyperglycemia.  Use of an insulin pump or CGM can be very helpful for these patients with the ability to more closely monitor their glucose, but also change their insulin infusions depending on exacerbation of gastroparesis.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a:t>
            </a:fld>
            <a:endParaRPr lang="en-US"/>
          </a:p>
        </p:txBody>
      </p:sp>
    </p:spTree>
    <p:extLst>
      <p:ext uri="{BB962C8B-B14F-4D97-AF65-F5344CB8AC3E}">
        <p14:creationId xmlns:p14="http://schemas.microsoft.com/office/powerpoint/2010/main" val="1710568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0" y="4343400"/>
            <a:ext cx="6858000" cy="4800600"/>
          </a:xfrm>
          <a:prstGeom prst="rect">
            <a:avLst/>
          </a:prstGeom>
        </p:spPr>
        <p:txBody>
          <a:bodyPr lIns="91425" tIns="91425" rIns="91425" bIns="91425" anchor="t" anchorCtr="0">
            <a:noAutofit/>
          </a:bodyPr>
          <a:lstStyle/>
          <a:p>
            <a:pPr rtl="0">
              <a:buNone/>
            </a:pPr>
            <a:r>
              <a:rPr lang="en-US" sz="1100" b="0" i="0" u="none" strike="noStrike" kern="1200" dirty="0" smtClean="0">
                <a:solidFill>
                  <a:schemeClr val="tx1"/>
                </a:solidFill>
                <a:effectLst/>
                <a:latin typeface="+mn-lt"/>
                <a:ea typeface="+mn-ea"/>
                <a:cs typeface="+mn-cs"/>
              </a:rPr>
              <a:t>The integumentary pathophysiology changes are related to hyperglycemia and the AGEs (advanced glycation end products).  The AGEs are formed from glycation of proteins, lipids and nucleic acids and cause the same inflammatory cascades. In the skin this alters “collagen properties, decreasing flexibility and solubility and increasing rigidity”, and the AGEs “participate in the development of fibrosis in DM, in skin aging, and even in diabetes-related immunosuppression” (de </a:t>
            </a:r>
            <a:r>
              <a:rPr lang="en-US" sz="1100" b="0" i="0" u="none" strike="noStrike" kern="1200" dirty="0" err="1" smtClean="0">
                <a:solidFill>
                  <a:schemeClr val="tx1"/>
                </a:solidFill>
                <a:effectLst/>
                <a:latin typeface="+mn-lt"/>
                <a:ea typeface="+mn-ea"/>
                <a:cs typeface="+mn-cs"/>
              </a:rPr>
              <a:t>Macedo</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Nunes</a:t>
            </a:r>
            <a:r>
              <a:rPr lang="en-US" sz="1100" b="0" i="0" u="none" strike="noStrike" kern="1200" dirty="0" smtClean="0">
                <a:solidFill>
                  <a:schemeClr val="tx1"/>
                </a:solidFill>
                <a:effectLst/>
                <a:latin typeface="+mn-lt"/>
                <a:ea typeface="+mn-ea"/>
                <a:cs typeface="+mn-cs"/>
              </a:rPr>
              <a:t>, &amp; </a:t>
            </a:r>
            <a:r>
              <a:rPr lang="en-US" sz="1100" b="0" i="0" u="none" strike="noStrike" kern="1200" dirty="0" err="1" smtClean="0">
                <a:solidFill>
                  <a:schemeClr val="tx1"/>
                </a:solidFill>
                <a:effectLst/>
                <a:latin typeface="+mn-lt"/>
                <a:ea typeface="+mn-ea"/>
                <a:cs typeface="+mn-cs"/>
              </a:rPr>
              <a:t>Barreto</a:t>
            </a:r>
            <a:r>
              <a:rPr lang="en-US" sz="1100" b="0" i="0" u="none" strike="noStrike" kern="1200" dirty="0" smtClean="0">
                <a:solidFill>
                  <a:schemeClr val="tx1"/>
                </a:solidFill>
                <a:effectLst/>
                <a:latin typeface="+mn-lt"/>
                <a:ea typeface="+mn-ea"/>
                <a:cs typeface="+mn-cs"/>
              </a:rPr>
              <a:t>, 2016, p3).  </a:t>
            </a:r>
          </a:p>
          <a:p>
            <a:pPr rtl="0"/>
            <a:endParaRPr lang="en-US" sz="1100" b="0" i="0" u="none" strike="noStrike" kern="1200" dirty="0" smtClean="0">
              <a:solidFill>
                <a:schemeClr val="tx1"/>
              </a:solidFill>
              <a:effectLst/>
              <a:latin typeface="+mn-lt"/>
              <a:ea typeface="+mn-ea"/>
              <a:cs typeface="+mn-cs"/>
            </a:endParaRPr>
          </a:p>
          <a:p>
            <a:pPr rtl="0">
              <a:buNone/>
            </a:pPr>
            <a:r>
              <a:rPr lang="en-US" sz="1100" b="0" i="0" u="none" strike="noStrike" kern="1200" dirty="0" smtClean="0">
                <a:solidFill>
                  <a:schemeClr val="tx1"/>
                </a:solidFill>
                <a:effectLst/>
                <a:latin typeface="+mn-lt"/>
                <a:ea typeface="+mn-ea"/>
                <a:cs typeface="+mn-cs"/>
              </a:rPr>
              <a:t>Abu-</a:t>
            </a:r>
            <a:r>
              <a:rPr lang="en-US" sz="1100" b="0" i="0" u="none" strike="noStrike" kern="1200" dirty="0" err="1" smtClean="0">
                <a:solidFill>
                  <a:schemeClr val="tx1"/>
                </a:solidFill>
                <a:effectLst/>
                <a:latin typeface="+mn-lt"/>
                <a:ea typeface="+mn-ea"/>
                <a:cs typeface="+mn-cs"/>
              </a:rPr>
              <a:t>Ashour</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Twells</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Valcour</a:t>
            </a:r>
            <a:r>
              <a:rPr lang="en-US" sz="1100" b="0" i="0" u="none" strike="noStrike" kern="1200" dirty="0" smtClean="0">
                <a:solidFill>
                  <a:schemeClr val="tx1"/>
                </a:solidFill>
                <a:effectLst/>
                <a:latin typeface="+mn-lt"/>
                <a:ea typeface="+mn-ea"/>
                <a:cs typeface="+mn-cs"/>
              </a:rPr>
              <a:t>, Randell, </a:t>
            </a:r>
            <a:r>
              <a:rPr lang="en-US" sz="1100" b="0" i="0" u="none" strike="noStrike" kern="1200" dirty="0" err="1" smtClean="0">
                <a:solidFill>
                  <a:schemeClr val="tx1"/>
                </a:solidFill>
                <a:effectLst/>
                <a:latin typeface="+mn-lt"/>
                <a:ea typeface="+mn-ea"/>
                <a:cs typeface="+mn-cs"/>
              </a:rPr>
              <a:t>Donnan</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Howse</a:t>
            </a:r>
            <a:r>
              <a:rPr lang="en-US" sz="1100" b="0" i="0" u="none" strike="noStrike" kern="1200" dirty="0" smtClean="0">
                <a:solidFill>
                  <a:schemeClr val="tx1"/>
                </a:solidFill>
                <a:effectLst/>
                <a:latin typeface="+mn-lt"/>
                <a:ea typeface="+mn-ea"/>
                <a:cs typeface="+mn-cs"/>
              </a:rPr>
              <a:t>, &amp; Gamble (2017) discuss the dysfunction of the immune system due to several factors including “impaired migration, phagocytosis, intracellular killing, and chemotaxis” (p1).  They continue describing these changes secondary to T2D; whereas “hyperglycemia affects coagulation, fibrinolytic function, lipid metabolism and endothelial function...decreases function of neutrophils and monocytes by way of impaired chemotaxis, adherence” (Abu-</a:t>
            </a:r>
            <a:r>
              <a:rPr lang="en-US" sz="1100" b="0" i="0" u="none" strike="noStrike" kern="1200" dirty="0" err="1" smtClean="0">
                <a:solidFill>
                  <a:schemeClr val="tx1"/>
                </a:solidFill>
                <a:effectLst/>
                <a:latin typeface="+mn-lt"/>
                <a:ea typeface="+mn-ea"/>
                <a:cs typeface="+mn-cs"/>
              </a:rPr>
              <a:t>Ashour</a:t>
            </a:r>
            <a:r>
              <a:rPr lang="en-US" sz="1100" b="0" i="0" u="none" strike="noStrike" kern="1200" dirty="0" smtClean="0">
                <a:solidFill>
                  <a:schemeClr val="tx1"/>
                </a:solidFill>
                <a:effectLst/>
                <a:latin typeface="+mn-lt"/>
                <a:ea typeface="+mn-ea"/>
                <a:cs typeface="+mn-cs"/>
              </a:rPr>
              <a:t> et al, 2017, p8).  </a:t>
            </a:r>
          </a:p>
          <a:p>
            <a:pPr rtl="0">
              <a:buNone/>
            </a:pPr>
            <a:endParaRPr lang="en-US" sz="1100" b="0" i="0" u="none" strike="noStrike" kern="1200" dirty="0" smtClean="0">
              <a:solidFill>
                <a:schemeClr val="tx1"/>
              </a:solidFill>
              <a:effectLst/>
              <a:latin typeface="+mn-lt"/>
              <a:ea typeface="+mn-ea"/>
              <a:cs typeface="+mn-cs"/>
            </a:endParaRPr>
          </a:p>
          <a:p>
            <a:pPr rtl="0">
              <a:buNone/>
            </a:pPr>
            <a:r>
              <a:rPr lang="en-US" sz="1100" b="0" i="0" u="none" strike="noStrike" kern="1200" dirty="0" smtClean="0">
                <a:solidFill>
                  <a:schemeClr val="tx1"/>
                </a:solidFill>
                <a:effectLst/>
                <a:latin typeface="+mn-lt"/>
                <a:ea typeface="+mn-ea"/>
                <a:cs typeface="+mn-cs"/>
              </a:rPr>
              <a:t>GU and yeast infections are also highly seen in those with T2D.  The presences of “glycosuria can enhance bacterial growth and impair phagocytosis” (Abu-</a:t>
            </a:r>
            <a:r>
              <a:rPr lang="en-US" sz="1100" b="0" i="0" u="none" strike="noStrike" kern="1200" dirty="0" err="1" smtClean="0">
                <a:solidFill>
                  <a:schemeClr val="tx1"/>
                </a:solidFill>
                <a:effectLst/>
                <a:latin typeface="+mn-lt"/>
                <a:ea typeface="+mn-ea"/>
                <a:cs typeface="+mn-cs"/>
              </a:rPr>
              <a:t>Ashour</a:t>
            </a:r>
            <a:r>
              <a:rPr lang="en-US" sz="1100" b="0" i="0" u="none" strike="noStrike" kern="1200" dirty="0" smtClean="0">
                <a:solidFill>
                  <a:schemeClr val="tx1"/>
                </a:solidFill>
                <a:effectLst/>
                <a:latin typeface="+mn-lt"/>
                <a:ea typeface="+mn-ea"/>
                <a:cs typeface="+mn-cs"/>
              </a:rPr>
              <a:t> et al., 2017, p9) as well as problems with urinary stagnation in the presence of neurogenic bladder problems can increase these incidents.   Periodontal disease is also common in those with T2D, especially with hyperglycemia with the pathophysiology changes of “higher salivary glucose, low salivary pH, </a:t>
            </a:r>
            <a:r>
              <a:rPr lang="en-US" sz="1100" b="0" i="0" u="none" strike="noStrike" kern="1200" dirty="0" err="1" smtClean="0">
                <a:solidFill>
                  <a:schemeClr val="tx1"/>
                </a:solidFill>
                <a:effectLst/>
                <a:latin typeface="+mn-lt"/>
                <a:ea typeface="+mn-ea"/>
                <a:cs typeface="+mn-cs"/>
              </a:rPr>
              <a:t>microangiopathy</a:t>
            </a:r>
            <a:r>
              <a:rPr lang="en-US" sz="1100" b="0" i="0" u="none" strike="noStrike" kern="1200" dirty="0" smtClean="0">
                <a:solidFill>
                  <a:schemeClr val="tx1"/>
                </a:solidFill>
                <a:effectLst/>
                <a:latin typeface="+mn-lt"/>
                <a:ea typeface="+mn-ea"/>
                <a:cs typeface="+mn-cs"/>
              </a:rPr>
              <a:t>, and abnormal collagen metabolism” (Abu-</a:t>
            </a:r>
            <a:r>
              <a:rPr lang="en-US" sz="1100" b="0" i="0" u="none" strike="noStrike" kern="1200" dirty="0" err="1" smtClean="0">
                <a:solidFill>
                  <a:schemeClr val="tx1"/>
                </a:solidFill>
                <a:effectLst/>
                <a:latin typeface="+mn-lt"/>
                <a:ea typeface="+mn-ea"/>
                <a:cs typeface="+mn-cs"/>
              </a:rPr>
              <a:t>Ashour</a:t>
            </a:r>
            <a:r>
              <a:rPr lang="en-US" sz="1100" b="0" i="0" u="none" strike="noStrike" kern="1200" dirty="0" smtClean="0">
                <a:solidFill>
                  <a:schemeClr val="tx1"/>
                </a:solidFill>
                <a:effectLst/>
                <a:latin typeface="+mn-lt"/>
                <a:ea typeface="+mn-ea"/>
                <a:cs typeface="+mn-cs"/>
              </a:rPr>
              <a:t> et al., 2017, p9).  Viral infections in those with T2D are seen due to impaired cell-mediated immunity, especially with longer standing diabetes (Abu-</a:t>
            </a:r>
            <a:r>
              <a:rPr lang="en-US" sz="1100" b="0" i="0" u="none" strike="noStrike" kern="1200" dirty="0" err="1" smtClean="0">
                <a:solidFill>
                  <a:schemeClr val="tx1"/>
                </a:solidFill>
                <a:effectLst/>
                <a:latin typeface="+mn-lt"/>
                <a:ea typeface="+mn-ea"/>
                <a:cs typeface="+mn-cs"/>
              </a:rPr>
              <a:t>Ashour</a:t>
            </a:r>
            <a:r>
              <a:rPr lang="en-US" sz="1100" b="0" i="0" u="none" strike="noStrike" kern="1200" dirty="0" smtClean="0">
                <a:solidFill>
                  <a:schemeClr val="tx1"/>
                </a:solidFill>
                <a:effectLst/>
                <a:latin typeface="+mn-lt"/>
                <a:ea typeface="+mn-ea"/>
                <a:cs typeface="+mn-cs"/>
              </a:rPr>
              <a:t> et al., 2017).</a:t>
            </a:r>
            <a:endParaRPr lang="en-US" b="0" dirty="0" smtClean="0">
              <a:effectLst/>
            </a:endParaRPr>
          </a:p>
          <a:p>
            <a:pPr>
              <a:buNone/>
            </a:pPr>
            <a:endParaRPr lang="en-US" sz="1100" b="0" i="0" u="none" strike="noStrike" kern="1200" dirty="0" smtClean="0">
              <a:solidFill>
                <a:schemeClr val="tx1"/>
              </a:solidFill>
              <a:effectLst/>
              <a:latin typeface="+mn-lt"/>
              <a:ea typeface="+mn-ea"/>
              <a:cs typeface="+mn-cs"/>
            </a:endParaRPr>
          </a:p>
          <a:p>
            <a:pPr lvl="0">
              <a:lnSpc>
                <a:spcPct val="150000"/>
              </a:lnSpc>
              <a:spcBef>
                <a:spcPts val="0"/>
              </a:spcBef>
              <a:buNone/>
            </a:pPr>
            <a:r>
              <a:rPr lang="en-US" sz="1100" dirty="0" smtClean="0"/>
              <a:t>Skin Changes</a:t>
            </a:r>
          </a:p>
          <a:p>
            <a:pPr lvl="0">
              <a:lnSpc>
                <a:spcPct val="150000"/>
              </a:lnSpc>
              <a:spcBef>
                <a:spcPts val="0"/>
              </a:spcBef>
              <a:buNone/>
            </a:pPr>
            <a:r>
              <a:rPr lang="en-US" sz="1100" dirty="0" smtClean="0"/>
              <a:t>	Insulin Resistance</a:t>
            </a:r>
          </a:p>
          <a:p>
            <a:pPr lvl="0">
              <a:lnSpc>
                <a:spcPct val="150000"/>
              </a:lnSpc>
              <a:spcBef>
                <a:spcPts val="0"/>
              </a:spcBef>
              <a:buNone/>
            </a:pPr>
            <a:r>
              <a:rPr lang="en-US" sz="1100" dirty="0" smtClean="0"/>
              <a:t>		Acanthosis </a:t>
            </a:r>
            <a:r>
              <a:rPr lang="en-US" sz="1100" dirty="0" err="1" smtClean="0"/>
              <a:t>Nigricans</a:t>
            </a:r>
            <a:endParaRPr lang="en-US" sz="1100" dirty="0" smtClean="0"/>
          </a:p>
          <a:p>
            <a:pPr lvl="0">
              <a:lnSpc>
                <a:spcPct val="150000"/>
              </a:lnSpc>
              <a:spcBef>
                <a:spcPts val="0"/>
              </a:spcBef>
              <a:buNone/>
            </a:pPr>
            <a:r>
              <a:rPr lang="en-US" sz="1100" dirty="0" smtClean="0"/>
              <a:t>		Skin tags</a:t>
            </a:r>
          </a:p>
          <a:p>
            <a:pPr lvl="0">
              <a:buNone/>
            </a:pPr>
            <a:r>
              <a:rPr lang="en" sz="1100" dirty="0" smtClean="0">
                <a:sym typeface="Wingdings" panose="05000000000000000000" pitchFamily="2" charset="2"/>
              </a:rPr>
              <a:t>Opportunistic infections:</a:t>
            </a:r>
          </a:p>
          <a:p>
            <a:pPr lvl="0">
              <a:buNone/>
            </a:pPr>
            <a:r>
              <a:rPr lang="en" sz="1100" dirty="0" smtClean="0">
                <a:sym typeface="Wingdings" panose="05000000000000000000" pitchFamily="2" charset="2"/>
              </a:rPr>
              <a:t>	yeast, thrush</a:t>
            </a:r>
          </a:p>
          <a:p>
            <a:pPr lvl="0">
              <a:buNone/>
            </a:pPr>
            <a:r>
              <a:rPr lang="en" sz="1100" dirty="0" smtClean="0">
                <a:sym typeface="Wingdings" panose="05000000000000000000" pitchFamily="2" charset="2"/>
              </a:rPr>
              <a:t>	UTI</a:t>
            </a:r>
          </a:p>
          <a:p>
            <a:pPr lvl="0">
              <a:buNone/>
            </a:pPr>
            <a:r>
              <a:rPr lang="en" sz="1100" dirty="0" smtClean="0">
                <a:sym typeface="Wingdings" panose="05000000000000000000" pitchFamily="2" charset="2"/>
              </a:rPr>
              <a:t>	URI</a:t>
            </a:r>
          </a:p>
          <a:p>
            <a:pPr lvl="0">
              <a:buNone/>
            </a:pPr>
            <a:r>
              <a:rPr lang="en" sz="1100" dirty="0" smtClean="0">
                <a:sym typeface="Wingdings" panose="05000000000000000000" pitchFamily="2" charset="2"/>
              </a:rPr>
              <a:t>	skin</a:t>
            </a:r>
            <a:endParaRPr lang="en-US" sz="1100" b="0" i="0" u="none" strike="noStrike" kern="1200" dirty="0" smtClean="0">
              <a:solidFill>
                <a:schemeClr val="tx1"/>
              </a:solidFill>
              <a:effectLst/>
              <a:latin typeface="+mn-lt"/>
              <a:ea typeface="+mn-ea"/>
              <a:cs typeface="+mn-cs"/>
            </a:endParaRPr>
          </a:p>
          <a:p>
            <a:pPr rtl="0"/>
            <a:endParaRPr lang="en-US" sz="1100" b="0" i="0" u="none" strike="noStrike" kern="1200" dirty="0" smtClean="0">
              <a:solidFill>
                <a:schemeClr val="tx1"/>
              </a:solidFill>
              <a:effectLst/>
              <a:latin typeface="+mn-lt"/>
              <a:ea typeface="+mn-ea"/>
              <a:cs typeface="+mn-cs"/>
            </a:endParaRPr>
          </a:p>
          <a:p>
            <a:pPr rtl="0">
              <a:buNone/>
            </a:pPr>
            <a:r>
              <a:rPr lang="en-US" sz="1100" b="0" i="0" u="none" strike="noStrike" kern="1200" dirty="0" smtClean="0">
                <a:solidFill>
                  <a:schemeClr val="tx1"/>
                </a:solidFill>
                <a:effectLst/>
                <a:latin typeface="+mn-lt"/>
                <a:ea typeface="+mn-ea"/>
                <a:cs typeface="+mn-cs"/>
              </a:rPr>
              <a:t>Morbidity and mortality are increased secondary to infections with those with T2D, and these patients frequently need stronger interventions and hospitalizations.  And</a:t>
            </a:r>
            <a:r>
              <a:rPr lang="en-US" sz="1100" b="0" i="0" u="none" strike="noStrike" kern="1200" baseline="0" dirty="0" smtClean="0">
                <a:solidFill>
                  <a:schemeClr val="tx1"/>
                </a:solidFill>
                <a:effectLst/>
                <a:latin typeface="+mn-lt"/>
                <a:ea typeface="+mn-ea"/>
                <a:cs typeface="+mn-cs"/>
              </a:rPr>
              <a:t> due to these changes in the immune system, there is a push for better glycemic management going into surgeries and after to help reduce the risk of post-op infections and reduce healing times.</a:t>
            </a:r>
            <a:r>
              <a:rPr lang="en-US" dirty="0" smtClean="0"/>
              <a:t/>
            </a:r>
            <a:br>
              <a:rPr lang="en-US" dirty="0" smtClean="0"/>
            </a:br>
            <a:endParaRPr lang="en-US" dirty="0" smtClean="0"/>
          </a:p>
          <a:p>
            <a:pPr rtl="0">
              <a:buNone/>
            </a:pPr>
            <a:r>
              <a:rPr lang="en-US" dirty="0" smtClean="0"/>
              <a:t>Ulcerations</a:t>
            </a:r>
            <a:r>
              <a:rPr lang="en-US" baseline="0" dirty="0" smtClean="0"/>
              <a:t> and infections, particularly if it is infections to the bone may require rehab interventions including dressing changes, or home IV antibiotic therapies.  Teaching ways to prevent further infections, and of course glycemic management strategies.</a:t>
            </a:r>
            <a:r>
              <a:rPr lang="en-US" dirty="0" smtClean="0"/>
              <a:t/>
            </a:r>
            <a:br>
              <a:rPr lang="en-US" dirty="0" smtClean="0"/>
            </a:br>
            <a:endParaRPr lang="e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0" y="4114800"/>
            <a:ext cx="6858000" cy="43434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sz="1100" b="0" i="0" u="none" strike="noStrike" kern="1200" dirty="0" smtClean="0">
                <a:solidFill>
                  <a:schemeClr val="tx1"/>
                </a:solidFill>
                <a:effectLst/>
                <a:latin typeface="+mn-lt"/>
                <a:ea typeface="+mn-ea"/>
                <a:cs typeface="+mn-cs"/>
              </a:rPr>
              <a:t>Peripheral Neuropathy occurs in about 50% of people with diabetes (Smith &amp; Singleton, 2013) and is</a:t>
            </a:r>
            <a:r>
              <a:rPr lang="en-US" sz="1100" b="0" i="0" u="none" strike="noStrike" kern="1200" baseline="0" dirty="0" smtClean="0">
                <a:solidFill>
                  <a:schemeClr val="tx1"/>
                </a:solidFill>
                <a:effectLst/>
                <a:latin typeface="+mn-lt"/>
                <a:ea typeface="+mn-ea"/>
                <a:cs typeface="+mn-cs"/>
              </a:rPr>
              <a:t> noted to be </a:t>
            </a:r>
            <a:r>
              <a:rPr lang="en-US" sz="1100" b="0" i="0" u="none" strike="noStrike" kern="1200" dirty="0" smtClean="0">
                <a:solidFill>
                  <a:schemeClr val="tx1"/>
                </a:solidFill>
                <a:effectLst/>
                <a:latin typeface="+mn-lt"/>
                <a:ea typeface="+mn-ea"/>
                <a:cs typeface="+mn-cs"/>
              </a:rPr>
              <a:t>“the presence of symptoms and/or signs of peripheral nerve dysfunction in people with diabetes after the exclusion of other causes” (</a:t>
            </a:r>
            <a:r>
              <a:rPr lang="en-US" sz="1100" b="0" i="0" u="none" strike="noStrike" kern="1200" dirty="0" err="1" smtClean="0">
                <a:solidFill>
                  <a:schemeClr val="tx1"/>
                </a:solidFill>
                <a:effectLst/>
                <a:latin typeface="+mn-lt"/>
                <a:ea typeface="+mn-ea"/>
                <a:cs typeface="+mn-cs"/>
              </a:rPr>
              <a:t>Verrotti</a:t>
            </a:r>
            <a:r>
              <a:rPr lang="en-US" sz="1100" b="0" i="0" u="none" strike="noStrike" kern="1200" dirty="0" smtClean="0">
                <a:solidFill>
                  <a:schemeClr val="tx1"/>
                </a:solidFill>
                <a:effectLst/>
                <a:latin typeface="+mn-lt"/>
                <a:ea typeface="+mn-ea"/>
                <a:cs typeface="+mn-cs"/>
              </a:rPr>
              <a:t>, </a:t>
            </a:r>
            <a:r>
              <a:rPr lang="en-US" sz="1100" b="0" i="0" u="none" strike="noStrike" kern="1200" dirty="0" err="1" smtClean="0">
                <a:solidFill>
                  <a:schemeClr val="tx1"/>
                </a:solidFill>
                <a:effectLst/>
                <a:latin typeface="+mn-lt"/>
                <a:ea typeface="+mn-ea"/>
                <a:cs typeface="+mn-cs"/>
              </a:rPr>
              <a:t>Prezioso</a:t>
            </a:r>
            <a:r>
              <a:rPr lang="en-US" sz="1100" b="0" i="0" u="none" strike="noStrike" kern="1200" dirty="0" smtClean="0">
                <a:solidFill>
                  <a:schemeClr val="tx1"/>
                </a:solidFill>
                <a:effectLst/>
                <a:latin typeface="+mn-lt"/>
                <a:ea typeface="+mn-ea"/>
                <a:cs typeface="+mn-cs"/>
              </a:rPr>
              <a:t>,</a:t>
            </a:r>
            <a:r>
              <a:rPr lang="en-US" sz="1100" b="0" i="0" u="none" strike="noStrike" kern="1200" baseline="0" dirty="0" smtClean="0">
                <a:solidFill>
                  <a:schemeClr val="tx1"/>
                </a:solidFill>
                <a:effectLst/>
                <a:latin typeface="+mn-lt"/>
                <a:ea typeface="+mn-ea"/>
                <a:cs typeface="+mn-cs"/>
              </a:rPr>
              <a:t> </a:t>
            </a:r>
            <a:r>
              <a:rPr lang="en-US" sz="1100" b="0" i="0" u="none" strike="noStrike" kern="1200" baseline="0" dirty="0" err="1" smtClean="0">
                <a:solidFill>
                  <a:schemeClr val="tx1"/>
                </a:solidFill>
                <a:effectLst/>
                <a:latin typeface="+mn-lt"/>
                <a:ea typeface="+mn-ea"/>
                <a:cs typeface="+mn-cs"/>
              </a:rPr>
              <a:t>Scattoni</a:t>
            </a:r>
            <a:r>
              <a:rPr lang="en-US" sz="1100" b="0" i="0" u="none" strike="noStrike" kern="1200" baseline="0" dirty="0" smtClean="0">
                <a:solidFill>
                  <a:schemeClr val="tx1"/>
                </a:solidFill>
                <a:effectLst/>
                <a:latin typeface="+mn-lt"/>
                <a:ea typeface="+mn-ea"/>
                <a:cs typeface="+mn-cs"/>
              </a:rPr>
              <a:t>, &amp; Chiarelli, 2014, </a:t>
            </a:r>
            <a:r>
              <a:rPr lang="en-US" sz="1100" b="0" i="0" u="none" strike="noStrike" kern="1200" dirty="0" smtClean="0">
                <a:solidFill>
                  <a:schemeClr val="tx1"/>
                </a:solidFill>
                <a:effectLst/>
                <a:latin typeface="+mn-lt"/>
                <a:ea typeface="+mn-ea"/>
                <a:cs typeface="+mn-cs"/>
              </a:rPr>
              <a:t>p1).  </a:t>
            </a:r>
          </a:p>
          <a:p>
            <a:pPr marL="0" marR="0" lvl="0" indent="0" algn="l" defTabSz="914400" rtl="0" eaLnBrk="1" fontAlgn="auto" latinLnBrk="0" hangingPunct="1">
              <a:lnSpc>
                <a:spcPct val="100000"/>
              </a:lnSpc>
              <a:spcBef>
                <a:spcPts val="0"/>
              </a:spcBef>
              <a:spcAft>
                <a:spcPts val="0"/>
              </a:spcAft>
              <a:buClrTx/>
              <a:buSzPct val="100000"/>
              <a:buFontTx/>
              <a:buNone/>
              <a:tabLst/>
              <a:defRPr/>
            </a:pPr>
            <a:endParaRPr lang="en-US" sz="11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a:pPr>
            <a:r>
              <a:rPr lang="en-US" sz="1100" b="0" i="0" u="none" strike="noStrike" kern="1200" dirty="0" smtClean="0">
                <a:solidFill>
                  <a:schemeClr val="tx1"/>
                </a:solidFill>
                <a:effectLst/>
                <a:latin typeface="+mn-lt"/>
                <a:ea typeface="+mn-ea"/>
                <a:cs typeface="+mn-cs"/>
              </a:rPr>
              <a:t>This polyneuropathy, is usually symmetrical (occurring on both side of the body in the same extremities) in presentation, and is length dependent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&amp;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2017).  Currently, the known changes in the nerves are a decrease in intraepidermal nerve fiber density (IENFD) (conducted through a skin biopsy) affecting the small nerve fibers and decrease in nerve conduction (seen through testing touch, vibration, pressure, pinprick, and temperature) affecting the large myelinated fibers (Smith &amp; Singleton, 2013). </a:t>
            </a:r>
          </a:p>
          <a:p>
            <a:pPr rtl="0">
              <a:buNone/>
            </a:pPr>
            <a:endParaRPr lang="en-US" sz="1100" b="0" i="0" u="none" strike="noStrike" kern="1200" dirty="0" smtClean="0">
              <a:solidFill>
                <a:schemeClr val="tx1"/>
              </a:solidFill>
              <a:effectLst/>
              <a:latin typeface="+mn-lt"/>
              <a:ea typeface="+mn-ea"/>
              <a:cs typeface="+mn-cs"/>
            </a:endParaRPr>
          </a:p>
          <a:p>
            <a:pPr rtl="0">
              <a:buNone/>
            </a:pPr>
            <a:r>
              <a:rPr lang="en-US" sz="1100" b="0" i="0" u="none" strike="noStrike" kern="1200" dirty="0" smtClean="0">
                <a:solidFill>
                  <a:schemeClr val="tx1"/>
                </a:solidFill>
                <a:effectLst/>
                <a:latin typeface="+mn-lt"/>
                <a:ea typeface="+mn-ea"/>
                <a:cs typeface="+mn-cs"/>
              </a:rPr>
              <a:t>These losses in protections, put the person with T2D and neuropathy at high risk of morbidity related to foot ulcerations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&amp;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2017).  There is also a “decrease in non-contractile tissue extensibility, and intrinsic muscle atrophy and fatty infiltration” (</a:t>
            </a:r>
            <a:r>
              <a:rPr lang="en-US" sz="1100" b="0" i="0" u="none" strike="noStrike" kern="1200" dirty="0" err="1" smtClean="0">
                <a:solidFill>
                  <a:schemeClr val="tx1"/>
                </a:solidFill>
                <a:effectLst/>
                <a:latin typeface="+mn-lt"/>
                <a:ea typeface="+mn-ea"/>
                <a:cs typeface="+mn-cs"/>
              </a:rPr>
              <a:t>DiLiberto</a:t>
            </a:r>
            <a:r>
              <a:rPr lang="en-US" sz="1100" b="0" i="0" u="none" strike="noStrike" kern="1200" dirty="0" smtClean="0">
                <a:solidFill>
                  <a:schemeClr val="tx1"/>
                </a:solidFill>
                <a:effectLst/>
                <a:latin typeface="+mn-lt"/>
                <a:ea typeface="+mn-ea"/>
                <a:cs typeface="+mn-cs"/>
              </a:rPr>
              <a:t>, Tome, </a:t>
            </a:r>
            <a:r>
              <a:rPr lang="en-US" sz="1100" b="0" i="0" u="none" strike="noStrike" kern="1200" dirty="0" err="1" smtClean="0">
                <a:solidFill>
                  <a:schemeClr val="tx1"/>
                </a:solidFill>
                <a:effectLst/>
                <a:latin typeface="+mn-lt"/>
                <a:ea typeface="+mn-ea"/>
                <a:cs typeface="+mn-cs"/>
              </a:rPr>
              <a:t>Baumhauer</a:t>
            </a:r>
            <a:r>
              <a:rPr lang="en-US" sz="1100" b="0" i="0" u="none" strike="noStrike" kern="1200" dirty="0" smtClean="0">
                <a:solidFill>
                  <a:schemeClr val="tx1"/>
                </a:solidFill>
                <a:effectLst/>
                <a:latin typeface="+mn-lt"/>
                <a:ea typeface="+mn-ea"/>
                <a:cs typeface="+mn-cs"/>
              </a:rPr>
              <a:t>, Quinn, Houck, &amp; </a:t>
            </a:r>
            <a:r>
              <a:rPr lang="en-US" sz="1100" b="0" i="0" u="none" strike="noStrike" kern="1200" dirty="0" err="1" smtClean="0">
                <a:solidFill>
                  <a:schemeClr val="tx1"/>
                </a:solidFill>
                <a:effectLst/>
                <a:latin typeface="+mn-lt"/>
                <a:ea typeface="+mn-ea"/>
                <a:cs typeface="+mn-cs"/>
              </a:rPr>
              <a:t>Nawoczenski</a:t>
            </a:r>
            <a:r>
              <a:rPr lang="en-US" sz="1100" b="0" i="0" u="none" strike="noStrike" kern="1200" dirty="0" smtClean="0">
                <a:solidFill>
                  <a:schemeClr val="tx1"/>
                </a:solidFill>
                <a:effectLst/>
                <a:latin typeface="+mn-lt"/>
                <a:ea typeface="+mn-ea"/>
                <a:cs typeface="+mn-cs"/>
              </a:rPr>
              <a:t>, 2015, p 3688) that can further lead to deformities of the foot putting the person at further risk of ulcerations.  Unfortunately, this leads to 50-75% of the non-traumatic amputations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&amp;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2017).  This loss of limb can have a huge impact on quality of life, not to mention the economic impact in both direct and indirect costs.  Pain and </a:t>
            </a:r>
            <a:r>
              <a:rPr lang="en-US" sz="1100" b="0" i="0" u="none" strike="noStrike" kern="1200" dirty="0" err="1" smtClean="0">
                <a:solidFill>
                  <a:schemeClr val="tx1"/>
                </a:solidFill>
                <a:effectLst/>
                <a:latin typeface="+mn-lt"/>
                <a:ea typeface="+mn-ea"/>
                <a:cs typeface="+mn-cs"/>
              </a:rPr>
              <a:t>paresthesias</a:t>
            </a:r>
            <a:r>
              <a:rPr lang="en-US" sz="1100" b="0" i="0" u="none" strike="noStrike" kern="1200" dirty="0" smtClean="0">
                <a:solidFill>
                  <a:schemeClr val="tx1"/>
                </a:solidFill>
                <a:effectLst/>
                <a:latin typeface="+mn-lt"/>
                <a:ea typeface="+mn-ea"/>
                <a:cs typeface="+mn-cs"/>
              </a:rPr>
              <a:t> are considered “positive” symptoms of peripheral neuropathy and also have a large impact on quality of life, problems with activity and sleep, emotional disturbances including anxiety and depression, and potentially non-adherence with treatments such as exercise, ask they can be at an increased risk for falling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&amp; </a:t>
            </a:r>
            <a:r>
              <a:rPr lang="en-US" sz="1100" b="0" i="0" u="none" strike="noStrike" kern="1200" dirty="0" err="1" smtClean="0">
                <a:solidFill>
                  <a:schemeClr val="tx1"/>
                </a:solidFill>
                <a:effectLst/>
                <a:latin typeface="+mn-lt"/>
                <a:ea typeface="+mn-ea"/>
                <a:cs typeface="+mn-cs"/>
              </a:rPr>
              <a:t>Vinik</a:t>
            </a:r>
            <a:r>
              <a:rPr lang="en-US" sz="1100" b="0" i="0" u="none" strike="noStrike" kern="1200" dirty="0" smtClean="0">
                <a:solidFill>
                  <a:schemeClr val="tx1"/>
                </a:solidFill>
                <a:effectLst/>
                <a:latin typeface="+mn-lt"/>
                <a:ea typeface="+mn-ea"/>
                <a:cs typeface="+mn-cs"/>
              </a:rPr>
              <a:t>, 2017).</a:t>
            </a:r>
            <a:endParaRPr lang="en-US" b="0" dirty="0" smtClean="0">
              <a:effectLst/>
            </a:endParaRPr>
          </a:p>
          <a:p>
            <a:pPr>
              <a:buNone/>
            </a:pPr>
            <a:endParaRPr lang="en-US" dirty="0" smtClean="0"/>
          </a:p>
          <a:p>
            <a:pPr>
              <a:buNone/>
            </a:pPr>
            <a:r>
              <a:rPr lang="en-US" dirty="0" smtClean="0"/>
              <a:t>Once neuropathy</a:t>
            </a:r>
            <a:r>
              <a:rPr lang="en-US" baseline="0" dirty="0" smtClean="0"/>
              <a:t> develops, it is unlikely for the symptoms to reverse, though the pain can be managed with certain medications.  Tertiary interventions include glycemic management to help reduce the progression of neuropathy and loss of protective sensation, as well as good foot care, including monitoring feet for areas of pressure, injury, taking shoes and socks off at all doctor visit to have another set of eyes look at the feet, not trying to perform any bathroom surgeries when caring for their feet, and seeking prompt treatment for injuries and ulcerations.  For the most part, amputations can be prevented with good management of T2D.</a:t>
            </a:r>
          </a:p>
          <a:p>
            <a:pPr>
              <a:buNone/>
            </a:pPr>
            <a:endParaRPr lang="en-US" baseline="0" dirty="0" smtClean="0"/>
          </a:p>
          <a:p>
            <a:pPr>
              <a:buNone/>
            </a:pPr>
            <a:r>
              <a:rPr lang="en-US" baseline="0" dirty="0" smtClean="0"/>
              <a:t>Rehab interventions, however, would include adjustments to limb loss, PT, OT, inpatient Rehab stays to help adjustments to ADLs.  Connection with resources like the Amputee Coalition and National Ability Center.  There may be a large amount of psychosocial needs and referral to a therapist is highly encouraged.</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a:xfrm>
            <a:off x="0" y="4343400"/>
            <a:ext cx="6858000" cy="4800600"/>
          </a:xfrm>
        </p:spPr>
        <p:txBody>
          <a:bodyPr/>
          <a:lstStyle/>
          <a:p>
            <a:pPr>
              <a:buNone/>
            </a:pPr>
            <a:r>
              <a:rPr lang="en-US" dirty="0" smtClean="0"/>
              <a:t>After her MI, Winona was able to only have stents placed, but</a:t>
            </a:r>
            <a:r>
              <a:rPr lang="en-US" baseline="0" dirty="0" smtClean="0"/>
              <a:t> it helped her remember why she had originally been so careful about seeing her PCP and monitoring her diabetes.  She attended Cardiac Rehab and returned to her DSMES program, where she relearned some of the intense lifestyle interventions, and incorporated some more for heart health.  She also needed more help with how to exercise safely.  </a:t>
            </a:r>
          </a:p>
          <a:p>
            <a:pPr>
              <a:buNone/>
            </a:pPr>
            <a:endParaRPr lang="en-US" baseline="0" dirty="0" smtClean="0"/>
          </a:p>
          <a:p>
            <a:pPr>
              <a:buNone/>
            </a:pPr>
            <a:r>
              <a:rPr lang="en-US" baseline="0" dirty="0" smtClean="0"/>
              <a:t>As Winona’s HgbA1c had risen to a level where the AACE states insulin is general needed.  She did well with this and has continued on insulin.  However, she has been having problems with hypoglycemia lately and her CDE and PCP are working with her on testing more frequently, and using a professional CGM to see if they can help determine trouble times to see where adjustments can be made in her daily plan.  </a:t>
            </a:r>
          </a:p>
          <a:p>
            <a:pPr>
              <a:buNone/>
            </a:pPr>
            <a:endParaRPr lang="en-US" baseline="0" dirty="0" smtClean="0"/>
          </a:p>
          <a:p>
            <a:pPr>
              <a:buNone/>
            </a:pPr>
            <a:r>
              <a:rPr lang="en-US" baseline="0" dirty="0" smtClean="0"/>
              <a:t>Her kidneys are being closely monitored as her GFR has fallen and her creatinine is at 1.9.   She has been referred to a nephrologist.  Winona and her team have all talked about the potential use of an SGLT-2 inhibitor to potentially help with some weight loss, the need for less insulin (which may help with less hypoglycemia), and with Jardiance, could help with her heart health and reduce her risk of CHF or at least mortality if CHF is involved.  Her CDE is helping her to understand the side effects of this medication, particularly the need to stay hydrated with water, as it can cause a lowering of her BP, as well as increase her risk for yeast infections, so good </a:t>
            </a:r>
            <a:r>
              <a:rPr lang="en-US" baseline="0" dirty="0" err="1" smtClean="0"/>
              <a:t>pericare</a:t>
            </a:r>
            <a:r>
              <a:rPr lang="en-US" baseline="0" dirty="0" smtClean="0"/>
              <a:t> is also being discussed.  Winona is also taught about the mechanism of action, and the biofeedback the medication can give when a heavy carbohydrate (CHO) meal is consumed, i.e. increased urination, which may help Winona to decrease her CHO intake.</a:t>
            </a:r>
          </a:p>
          <a:p>
            <a:pPr>
              <a:buNone/>
            </a:pPr>
            <a:endParaRPr lang="en-US" baseline="0" dirty="0" smtClean="0"/>
          </a:p>
          <a:p>
            <a:pPr>
              <a:buNone/>
            </a:pPr>
            <a:r>
              <a:rPr lang="en-US" baseline="0" dirty="0" smtClean="0"/>
              <a:t>In relation to her peripheral neuropathy, her PCP is checking her feet at each office visit, as well as she is being referred to a podiatrist to be fitted for some protective foot wear, and encouraged to report any skin breakdown or areas of persistent redness and pain as soon as it is noticed to her PCP or podiatrist.  She is taught that amputations in relation to problems with her feet can be avoid with early interventions.</a:t>
            </a:r>
          </a:p>
          <a:p>
            <a:pPr>
              <a:buNone/>
            </a:pPr>
            <a:endParaRPr lang="en-US" baseline="0" dirty="0" smtClean="0"/>
          </a:p>
          <a:p>
            <a:pPr>
              <a:buNone/>
            </a:pPr>
            <a:endParaRPr lang="en-US" dirty="0"/>
          </a:p>
        </p:txBody>
      </p:sp>
    </p:spTree>
    <p:extLst>
      <p:ext uri="{BB962C8B-B14F-4D97-AF65-F5344CB8AC3E}">
        <p14:creationId xmlns:p14="http://schemas.microsoft.com/office/powerpoint/2010/main" val="1946149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E050F-AB49-6145-B5BA-6FE297C46310}" type="slidenum">
              <a:rPr lang="en-US" smtClean="0"/>
              <a:t>43</a:t>
            </a:fld>
            <a:endParaRPr lang="en-US"/>
          </a:p>
        </p:txBody>
      </p:sp>
    </p:spTree>
    <p:extLst>
      <p:ext uri="{BB962C8B-B14F-4D97-AF65-F5344CB8AC3E}">
        <p14:creationId xmlns:p14="http://schemas.microsoft.com/office/powerpoint/2010/main" val="355020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44</a:t>
            </a:fld>
            <a:endParaRPr lang="en-US"/>
          </a:p>
        </p:txBody>
      </p:sp>
    </p:spTree>
    <p:extLst>
      <p:ext uri="{BB962C8B-B14F-4D97-AF65-F5344CB8AC3E}">
        <p14:creationId xmlns:p14="http://schemas.microsoft.com/office/powerpoint/2010/main" val="391904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E050F-AB49-6145-B5BA-6FE297C46310}" type="slidenum">
              <a:rPr lang="en-US" smtClean="0"/>
              <a:t>5</a:t>
            </a:fld>
            <a:endParaRPr lang="en-US"/>
          </a:p>
        </p:txBody>
      </p:sp>
    </p:spTree>
    <p:extLst>
      <p:ext uri="{BB962C8B-B14F-4D97-AF65-F5344CB8AC3E}">
        <p14:creationId xmlns:p14="http://schemas.microsoft.com/office/powerpoint/2010/main" val="380765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We will be talking about the pathophysiological changes occurring leading to the diagnosis of diabetes, the changes due to diabetes on the various systems of the body, modifiable and non-modifiable risk factors for diabetes and the associated complications, nursing care as it relates to primary, secondary, and tertiary prevention strategies, and include the use of technology as it pertains to care intervention, as well as current recommendations of treatment.</a:t>
            </a:r>
          </a:p>
          <a:p>
            <a:pPr lvl="0">
              <a:spcBef>
                <a:spcPts val="0"/>
              </a:spcBef>
              <a:buNone/>
            </a:pPr>
            <a:endParaRPr dirty="0"/>
          </a:p>
          <a:p>
            <a:pPr lvl="0">
              <a:spcBef>
                <a:spcPts val="0"/>
              </a:spcBef>
              <a:buNone/>
            </a:pPr>
            <a:r>
              <a:rPr lang="en-US" dirty="0" smtClean="0"/>
              <a:t>I find that one of the easiest ways to help understand interventions and build</a:t>
            </a:r>
            <a:r>
              <a:rPr lang="en-US" baseline="0" dirty="0" smtClean="0"/>
              <a:t> a plan of care, especially for a chronic disease such as diabetes, is to follow a person with diabetes along their lifespan in a case study type format.  So with that in mind, meet Winona</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pPr>
              <a:buNone/>
            </a:pPr>
            <a:r>
              <a:rPr lang="en-US" dirty="0" smtClean="0"/>
              <a:t>This is Winona.</a:t>
            </a:r>
            <a:r>
              <a:rPr lang="en-US" baseline="0" dirty="0" smtClean="0"/>
              <a:t>  She is a 28 year old computer programmer.  She is Native American.  Her mom had gestational diabetes when she was pregnant with Winona, and now has T2D.  Winona was taught in school that T2D is very prevalent in the Native American population, but that it isn’t an absolute, so she sees her PCP every year and asks to be monitored for T2D, especially since mom has diabetes.  So far, so good.  But she is young, and her FPG has been gradually increasing.  What is the underlying pathophysiologic changes in this at risk individual?  Let’s explore.</a:t>
            </a:r>
          </a:p>
          <a:p>
            <a:pPr>
              <a:buNone/>
            </a:pPr>
            <a:endParaRPr lang="en-US" baseline="0" dirty="0" smtClean="0"/>
          </a:p>
        </p:txBody>
      </p:sp>
    </p:spTree>
    <p:extLst>
      <p:ext uri="{BB962C8B-B14F-4D97-AF65-F5344CB8AC3E}">
        <p14:creationId xmlns:p14="http://schemas.microsoft.com/office/powerpoint/2010/main" val="3064915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smtClean="0"/>
              <a:t>According the Institute for Work &amp; Health, primary, secondary, tertiary, and rehab prevention terms are a way for health experts, such as ourselves, to to map out interventions to prevent or delay a particular disease process.    Nursing/Educators cannot do all of the prevention interventions, and as such, it is important to know about some of these interventions that we can advocate for in our communities, workplaces, states and federal government.  Health communities help to build healthier people and help to bring a shift of prevention instead of the general health care attitude of reaction, which in diabetes care, may be too late to prevent complication.  </a:t>
            </a:r>
          </a:p>
          <a:p>
            <a:pPr lvl="0">
              <a:spcBef>
                <a:spcPts val="0"/>
              </a:spcBef>
              <a:buNone/>
            </a:pPr>
            <a:endParaRPr dirty="0" smtClean="0"/>
          </a:p>
          <a:p>
            <a:pPr lvl="0">
              <a:spcBef>
                <a:spcPts val="0"/>
              </a:spcBef>
              <a:buNone/>
            </a:pPr>
            <a:r>
              <a:rPr lang="en" dirty="0" smtClean="0"/>
              <a:t>“The diagnosis of type 2 diabetes (and often indeed prediabetes as well) is often delayed, being made at a time when evidence of complications is already present” (AADE, 2014).</a:t>
            </a:r>
            <a:endParaRPr lang="en"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114800"/>
            <a:ext cx="5486400" cy="5029200"/>
          </a:xfrm>
          <a:prstGeom prst="rect">
            <a:avLst/>
          </a:prstGeom>
        </p:spPr>
        <p:txBody>
          <a:bodyPr lIns="91425" tIns="91425" rIns="91425" bIns="91425" anchor="t" anchorCtr="0">
            <a:noAutofit/>
          </a:bodyPr>
          <a:lstStyle/>
          <a:p>
            <a:pPr lvl="0">
              <a:spcBef>
                <a:spcPts val="0"/>
              </a:spcBef>
              <a:buNone/>
            </a:pPr>
            <a:r>
              <a:rPr lang="en" sz="1200" dirty="0"/>
              <a:t>The first thing to remember about T2D is that this is a multifactorial and progressive disease, both prior to diagnosis and after.</a:t>
            </a:r>
          </a:p>
          <a:p>
            <a:pPr lvl="0">
              <a:spcBef>
                <a:spcPts val="0"/>
              </a:spcBef>
              <a:buNone/>
            </a:pPr>
            <a:r>
              <a:rPr lang="en" sz="1200" dirty="0"/>
              <a:t>The general pathological changes occurring in the body start with insulin resistance in the liver, muscle, and adipose tissue cells.  Due to this insulin resistance, there is both a decrease of glucose uptake by the muscles (seen as an increase in postprandial glucose levels) and an increase of hepatic glucose production (seen as an increase in Fasting Plasma Glucose (FPG) despite the overproduction of insulin).  This leads to an overproduction of insulin to maintain euglycemia.  This overproduction by the 𝜷-cells of the pancreas leads to an eventual failure (about 80% by the time of diagnosis) to the 𝜷-cells to produce enough insulin, leading to overt Hyperglycemia.  </a:t>
            </a:r>
            <a:r>
              <a:rPr lang="en" sz="1200" dirty="0" smtClean="0"/>
              <a:t>(DeFronzo et al. 2013)</a:t>
            </a:r>
            <a:endParaRPr lang="en" sz="1200" dirty="0"/>
          </a:p>
          <a:p>
            <a:pPr lvl="0">
              <a:spcBef>
                <a:spcPts val="0"/>
              </a:spcBef>
              <a:buNone/>
            </a:pPr>
            <a:r>
              <a:rPr lang="en" sz="1200" dirty="0"/>
              <a:t>Diagnosis is made once  the laboratory findings (as established by the ADA) show: a HgbA1c value of greater than or equal to 6.5% (eAG 139 mg/dL); a casual plasma glucose of ≥200 mg/dL in the presence of acute symptoms (stated above); a fasting plasma glucose of ≥126 mg/dL on two separate occasions; or a glucose level of ≥200 mg/dL at the 2 hour mark (postload) during an oral glucose tolerance test (OGTT) with a 75 gram glucose load (Vivian, 2017)</a:t>
            </a:r>
          </a:p>
          <a:p>
            <a:pPr lvl="0">
              <a:spcBef>
                <a:spcPts val="0"/>
              </a:spcBef>
              <a:buNone/>
            </a:pPr>
            <a:endParaRPr sz="1200" dirty="0"/>
          </a:p>
          <a:p>
            <a:pPr lvl="0">
              <a:spcBef>
                <a:spcPts val="0"/>
              </a:spcBef>
              <a:buNone/>
            </a:pPr>
            <a:r>
              <a:rPr lang="en" sz="1200" dirty="0"/>
              <a:t>ADA = American Diabetes Association</a:t>
            </a:r>
          </a:p>
          <a:p>
            <a:pPr lvl="0">
              <a:spcBef>
                <a:spcPts val="0"/>
              </a:spcBef>
              <a:buNone/>
            </a:pPr>
            <a:r>
              <a:rPr lang="en" sz="1200" dirty="0"/>
              <a:t>HgbA1c = Hemoglobin A1C, a 3 month measure of the glycosylation of the hemoglobin molecule </a:t>
            </a:r>
          </a:p>
          <a:p>
            <a:pPr lvl="0">
              <a:spcBef>
                <a:spcPts val="0"/>
              </a:spcBef>
              <a:buNone/>
            </a:pPr>
            <a:r>
              <a:rPr lang="en" sz="1200" dirty="0"/>
              <a:t>eAG = estimated Average Glucose</a:t>
            </a:r>
          </a:p>
          <a:p>
            <a:pPr lvl="0">
              <a:spcBef>
                <a:spcPts val="0"/>
              </a:spcBef>
              <a:buNone/>
            </a:pPr>
            <a:endParaRPr sz="1200" dirty="0"/>
          </a:p>
          <a:p>
            <a:pPr lvl="0">
              <a:spcBef>
                <a:spcPts val="0"/>
              </a:spcBef>
              <a:buNone/>
            </a:pPr>
            <a:r>
              <a:rPr lang="en" sz="1200" dirty="0"/>
              <a:t>T2D progresses, at a rate in general depending on the the management of glycemia by the person with diabetes, and eventually, there is a further decrease in the circulating insulin levels, and thus the person with T2D, must then use insulin to maintain euglycemia.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9299"/>
            <a:ext cx="777240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224234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035799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925"/>
            <a:ext cx="2057400" cy="329751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925"/>
            <a:ext cx="6019800" cy="32975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5605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4" name="Shape 24"/>
          <p:cNvSpPr txBox="1">
            <a:spLocks noGrp="1"/>
          </p:cNvSpPr>
          <p:nvPr>
            <p:ph type="title"/>
          </p:nvPr>
        </p:nvSpPr>
        <p:spPr>
          <a:xfrm>
            <a:off x="311700" y="373070"/>
            <a:ext cx="8520600" cy="64559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311700" y="1419113"/>
            <a:ext cx="8520600" cy="3153818"/>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8472457" y="4667534"/>
            <a:ext cx="548700" cy="39396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947743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8" name="Shape 38"/>
          <p:cNvSpPr txBox="1">
            <a:spLocks noGrp="1"/>
          </p:cNvSpPr>
          <p:nvPr>
            <p:ph type="title"/>
          </p:nvPr>
        </p:nvSpPr>
        <p:spPr>
          <a:xfrm>
            <a:off x="311700" y="556114"/>
            <a:ext cx="2808000" cy="7564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9" name="Shape 39"/>
          <p:cNvSpPr txBox="1">
            <a:spLocks noGrp="1"/>
          </p:cNvSpPr>
          <p:nvPr>
            <p:ph type="body" idx="1"/>
          </p:nvPr>
        </p:nvSpPr>
        <p:spPr>
          <a:xfrm>
            <a:off x="311700" y="1641869"/>
            <a:ext cx="2808000" cy="2931612"/>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0" name="Shape 40"/>
          <p:cNvSpPr txBox="1">
            <a:spLocks noGrp="1"/>
          </p:cNvSpPr>
          <p:nvPr>
            <p:ph type="sldNum" idx="12"/>
          </p:nvPr>
        </p:nvSpPr>
        <p:spPr>
          <a:xfrm>
            <a:off x="8472457" y="4667534"/>
            <a:ext cx="548700" cy="39396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32956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6"/>
        <p:cNvGrpSpPr/>
        <p:nvPr/>
      </p:nvGrpSpPr>
      <p:grpSpPr>
        <a:xfrm>
          <a:off x="0" y="0"/>
          <a:ext cx="0" cy="0"/>
          <a:chOff x="0" y="0"/>
          <a:chExt cx="0" cy="0"/>
        </a:xfrm>
      </p:grpSpPr>
      <p:sp>
        <p:nvSpPr>
          <p:cNvPr id="49" name="Shape 49"/>
          <p:cNvSpPr txBox="1">
            <a:spLocks noGrp="1"/>
          </p:cNvSpPr>
          <p:nvPr>
            <p:ph type="title"/>
          </p:nvPr>
        </p:nvSpPr>
        <p:spPr>
          <a:xfrm>
            <a:off x="265500" y="1085629"/>
            <a:ext cx="4045200" cy="1708581"/>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50" name="Shape 50"/>
          <p:cNvSpPr txBox="1">
            <a:spLocks noGrp="1"/>
          </p:cNvSpPr>
          <p:nvPr>
            <p:ph type="subTitle" idx="1"/>
          </p:nvPr>
        </p:nvSpPr>
        <p:spPr>
          <a:xfrm>
            <a:off x="265500" y="2847834"/>
            <a:ext cx="4045200" cy="1423017"/>
          </a:xfrm>
          <a:prstGeom prst="rect">
            <a:avLst/>
          </a:prstGeom>
        </p:spPr>
        <p:txBody>
          <a:bodyPr lIns="91425" tIns="91425" rIns="91425" bIns="91425" anchor="t" anchorCtr="0"/>
          <a:lstStyle>
            <a:lvl1pPr lvl="0" algn="ctr">
              <a:lnSpc>
                <a:spcPct val="100000"/>
              </a:lnSpc>
              <a:spcBef>
                <a:spcPts val="0"/>
              </a:spcBef>
              <a:spcAft>
                <a:spcPts val="0"/>
              </a:spcAft>
              <a:buClr>
                <a:schemeClr val="accent6"/>
              </a:buClr>
              <a:buSzPct val="100000"/>
              <a:buNone/>
              <a:defRPr sz="2100">
                <a:solidFill>
                  <a:schemeClr val="accent6"/>
                </a:solidFill>
              </a:defRPr>
            </a:lvl1pPr>
            <a:lvl2pPr lvl="1" algn="ctr">
              <a:lnSpc>
                <a:spcPct val="100000"/>
              </a:lnSpc>
              <a:spcBef>
                <a:spcPts val="0"/>
              </a:spcBef>
              <a:spcAft>
                <a:spcPts val="0"/>
              </a:spcAft>
              <a:buClr>
                <a:schemeClr val="accent6"/>
              </a:buClr>
              <a:buSzPct val="100000"/>
              <a:buNone/>
              <a:defRPr sz="2100">
                <a:solidFill>
                  <a:schemeClr val="accent6"/>
                </a:solidFill>
              </a:defRPr>
            </a:lvl2pPr>
            <a:lvl3pPr lvl="2" algn="ctr">
              <a:lnSpc>
                <a:spcPct val="100000"/>
              </a:lnSpc>
              <a:spcBef>
                <a:spcPts val="0"/>
              </a:spcBef>
              <a:spcAft>
                <a:spcPts val="0"/>
              </a:spcAft>
              <a:buClr>
                <a:schemeClr val="accent6"/>
              </a:buClr>
              <a:buSzPct val="100000"/>
              <a:buNone/>
              <a:defRPr sz="2100">
                <a:solidFill>
                  <a:schemeClr val="accent6"/>
                </a:solidFill>
              </a:defRPr>
            </a:lvl3pPr>
            <a:lvl4pPr lvl="3" algn="ctr">
              <a:lnSpc>
                <a:spcPct val="100000"/>
              </a:lnSpc>
              <a:spcBef>
                <a:spcPts val="0"/>
              </a:spcBef>
              <a:spcAft>
                <a:spcPts val="0"/>
              </a:spcAft>
              <a:buClr>
                <a:schemeClr val="accent6"/>
              </a:buClr>
              <a:buSzPct val="100000"/>
              <a:buNone/>
              <a:defRPr sz="2100">
                <a:solidFill>
                  <a:schemeClr val="accent6"/>
                </a:solidFill>
              </a:defRPr>
            </a:lvl4pPr>
            <a:lvl5pPr lvl="4" algn="ctr">
              <a:lnSpc>
                <a:spcPct val="100000"/>
              </a:lnSpc>
              <a:spcBef>
                <a:spcPts val="0"/>
              </a:spcBef>
              <a:spcAft>
                <a:spcPts val="0"/>
              </a:spcAft>
              <a:buClr>
                <a:schemeClr val="accent6"/>
              </a:buClr>
              <a:buSzPct val="100000"/>
              <a:buNone/>
              <a:defRPr sz="2100">
                <a:solidFill>
                  <a:schemeClr val="accent6"/>
                </a:solidFill>
              </a:defRPr>
            </a:lvl5pPr>
            <a:lvl6pPr lvl="5" algn="ctr">
              <a:lnSpc>
                <a:spcPct val="100000"/>
              </a:lnSpc>
              <a:spcBef>
                <a:spcPts val="0"/>
              </a:spcBef>
              <a:spcAft>
                <a:spcPts val="0"/>
              </a:spcAft>
              <a:buClr>
                <a:schemeClr val="accent6"/>
              </a:buClr>
              <a:buSzPct val="100000"/>
              <a:buNone/>
              <a:defRPr sz="2100">
                <a:solidFill>
                  <a:schemeClr val="accent6"/>
                </a:solidFill>
              </a:defRPr>
            </a:lvl6pPr>
            <a:lvl7pPr lvl="6" algn="ctr">
              <a:lnSpc>
                <a:spcPct val="100000"/>
              </a:lnSpc>
              <a:spcBef>
                <a:spcPts val="0"/>
              </a:spcBef>
              <a:spcAft>
                <a:spcPts val="0"/>
              </a:spcAft>
              <a:buClr>
                <a:schemeClr val="accent6"/>
              </a:buClr>
              <a:buSzPct val="100000"/>
              <a:buNone/>
              <a:defRPr sz="2100">
                <a:solidFill>
                  <a:schemeClr val="accent6"/>
                </a:solidFill>
              </a:defRPr>
            </a:lvl7pPr>
            <a:lvl8pPr lvl="7" algn="ctr">
              <a:lnSpc>
                <a:spcPct val="100000"/>
              </a:lnSpc>
              <a:spcBef>
                <a:spcPts val="0"/>
              </a:spcBef>
              <a:spcAft>
                <a:spcPts val="0"/>
              </a:spcAft>
              <a:buClr>
                <a:schemeClr val="accent6"/>
              </a:buClr>
              <a:buSzPct val="100000"/>
              <a:buNone/>
              <a:defRPr sz="2100">
                <a:solidFill>
                  <a:schemeClr val="accent6"/>
                </a:solidFill>
              </a:defRPr>
            </a:lvl8pPr>
            <a:lvl9pPr lvl="8" algn="ctr">
              <a:lnSpc>
                <a:spcPct val="100000"/>
              </a:lnSpc>
              <a:spcBef>
                <a:spcPts val="0"/>
              </a:spcBef>
              <a:spcAft>
                <a:spcPts val="0"/>
              </a:spcAft>
              <a:buClr>
                <a:schemeClr val="accent6"/>
              </a:buClr>
              <a:buSzPct val="100000"/>
              <a:buNone/>
              <a:defRPr sz="2100">
                <a:solidFill>
                  <a:schemeClr val="accent6"/>
                </a:solidFill>
              </a:defRPr>
            </a:lvl9pPr>
          </a:lstStyle>
          <a:p>
            <a:endParaRPr/>
          </a:p>
        </p:txBody>
      </p:sp>
      <p:sp>
        <p:nvSpPr>
          <p:cNvPr id="51" name="Shape 51"/>
          <p:cNvSpPr txBox="1">
            <a:spLocks noGrp="1"/>
          </p:cNvSpPr>
          <p:nvPr>
            <p:ph type="body" idx="2"/>
          </p:nvPr>
        </p:nvSpPr>
        <p:spPr>
          <a:xfrm>
            <a:off x="4939500" y="724871"/>
            <a:ext cx="3837000" cy="3698522"/>
          </a:xfrm>
          <a:prstGeom prst="rect">
            <a:avLst/>
          </a:prstGeom>
        </p:spPr>
        <p:txBody>
          <a:bodyPr lIns="91425" tIns="91425" rIns="91425" bIns="91425" anchor="ctr" anchorCtr="0"/>
          <a:lstStyle>
            <a:lvl1pPr lvl="0">
              <a:spcBef>
                <a:spcPts val="0"/>
              </a:spcBef>
              <a:buClr>
                <a:schemeClr val="accent1"/>
              </a:buClr>
              <a:defRPr>
                <a:solidFill>
                  <a:schemeClr val="accent1"/>
                </a:solidFill>
              </a:defRPr>
            </a:lvl1pPr>
            <a:lvl2pPr lvl="1">
              <a:spcBef>
                <a:spcPts val="0"/>
              </a:spcBef>
              <a:buClr>
                <a:schemeClr val="accent1"/>
              </a:buClr>
              <a:defRPr>
                <a:solidFill>
                  <a:schemeClr val="accent1"/>
                </a:solidFill>
              </a:defRPr>
            </a:lvl2pPr>
            <a:lvl3pPr lvl="2">
              <a:spcBef>
                <a:spcPts val="0"/>
              </a:spcBef>
              <a:buClr>
                <a:schemeClr val="accent1"/>
              </a:buClr>
              <a:defRPr>
                <a:solidFill>
                  <a:schemeClr val="accent1"/>
                </a:solidFill>
              </a:defRPr>
            </a:lvl3pPr>
            <a:lvl4pPr lvl="3">
              <a:spcBef>
                <a:spcPts val="0"/>
              </a:spcBef>
              <a:buClr>
                <a:schemeClr val="accent1"/>
              </a:buClr>
              <a:defRPr>
                <a:solidFill>
                  <a:schemeClr val="accent1"/>
                </a:solidFill>
              </a:defRPr>
            </a:lvl4pPr>
            <a:lvl5pPr lvl="4">
              <a:spcBef>
                <a:spcPts val="0"/>
              </a:spcBef>
              <a:buClr>
                <a:schemeClr val="accent1"/>
              </a:buClr>
              <a:defRPr>
                <a:solidFill>
                  <a:schemeClr val="accent1"/>
                </a:solidFill>
              </a:defRPr>
            </a:lvl5pPr>
            <a:lvl6pPr lvl="5">
              <a:spcBef>
                <a:spcPts val="0"/>
              </a:spcBef>
              <a:buClr>
                <a:schemeClr val="accent1"/>
              </a:buClr>
              <a:defRPr>
                <a:solidFill>
                  <a:schemeClr val="accent1"/>
                </a:solidFill>
              </a:defRPr>
            </a:lvl6pPr>
            <a:lvl7pPr lvl="6">
              <a:spcBef>
                <a:spcPts val="0"/>
              </a:spcBef>
              <a:buClr>
                <a:schemeClr val="accent1"/>
              </a:buClr>
              <a:defRPr>
                <a:solidFill>
                  <a:schemeClr val="accent1"/>
                </a:solidFill>
              </a:defRPr>
            </a:lvl7pPr>
            <a:lvl8pPr lvl="7">
              <a:spcBef>
                <a:spcPts val="0"/>
              </a:spcBef>
              <a:buClr>
                <a:schemeClr val="accent1"/>
              </a:buClr>
              <a:defRPr>
                <a:solidFill>
                  <a:schemeClr val="accent1"/>
                </a:solidFill>
              </a:defRPr>
            </a:lvl8pPr>
            <a:lvl9pPr lvl="8">
              <a:spcBef>
                <a:spcPts val="0"/>
              </a:spcBef>
              <a:buClr>
                <a:schemeClr val="accent1"/>
              </a:buClr>
              <a:defRPr>
                <a:solidFill>
                  <a:schemeClr val="accent1"/>
                </a:solidFill>
              </a:defRPr>
            </a:lvl9pPr>
          </a:lstStyle>
          <a:p>
            <a:endParaRPr/>
          </a:p>
        </p:txBody>
      </p:sp>
      <p:sp>
        <p:nvSpPr>
          <p:cNvPr id="52" name="Shape 52"/>
          <p:cNvSpPr txBox="1">
            <a:spLocks noGrp="1"/>
          </p:cNvSpPr>
          <p:nvPr>
            <p:ph type="sldNum" idx="12"/>
          </p:nvPr>
        </p:nvSpPr>
        <p:spPr>
          <a:xfrm>
            <a:off x="8472457" y="4667534"/>
            <a:ext cx="548700" cy="393964"/>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extLst>
      <p:ext uri="{BB962C8B-B14F-4D97-AF65-F5344CB8AC3E}">
        <p14:creationId xmlns:p14="http://schemas.microsoft.com/office/powerpoint/2010/main" val="2256341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sp>
        <p:nvSpPr>
          <p:cNvPr id="29" name="Shape 29"/>
          <p:cNvSpPr txBox="1">
            <a:spLocks noGrp="1"/>
          </p:cNvSpPr>
          <p:nvPr>
            <p:ph type="title"/>
          </p:nvPr>
        </p:nvSpPr>
        <p:spPr>
          <a:xfrm>
            <a:off x="311700" y="373070"/>
            <a:ext cx="8520600" cy="645597"/>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311700" y="1419263"/>
            <a:ext cx="3999900" cy="3153818"/>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body" idx="2"/>
          </p:nvPr>
        </p:nvSpPr>
        <p:spPr>
          <a:xfrm>
            <a:off x="4832400" y="1419263"/>
            <a:ext cx="3999900" cy="3153818"/>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4667534"/>
            <a:ext cx="548700" cy="39396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363192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490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7825"/>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864871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4142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E1425-AB73-1E47-B4AA-E0CA51D26D98}"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902625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1738"/>
            <a:ext cx="4038600" cy="3397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5E1425-AB73-1E47-B4AA-E0CA51D26D98}"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9775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443699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5E1425-AB73-1E47-B4AA-E0CA51D26D98}" type="datetimeFigureOut">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1149070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5E1425-AB73-1E47-B4AA-E0CA51D26D98}" type="datetimeFigureOut">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728028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E1425-AB73-1E47-B4AA-E0CA51D26D98}" type="datetimeFigureOut">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3053225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564602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E1425-AB73-1E47-B4AA-E0CA51D26D98}"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2025473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79952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E1425-AB73-1E47-B4AA-E0CA51D26D98}"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209D5-9207-4E41-8902-F4F7BFE4C065}" type="slidenum">
              <a:rPr lang="en-US" smtClean="0"/>
              <a:t>‹#›</a:t>
            </a:fld>
            <a:endParaRPr lang="en-US"/>
          </a:p>
        </p:txBody>
      </p:sp>
    </p:spTree>
    <p:extLst>
      <p:ext uri="{BB962C8B-B14F-4D97-AF65-F5344CB8AC3E}">
        <p14:creationId xmlns:p14="http://schemas.microsoft.com/office/powerpoint/2010/main" val="71136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236"/>
            <a:ext cx="7772400" cy="102250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20A659-11B8-8E41-9AC8-9727A97C0372}"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1569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20A659-11B8-8E41-9AC8-9727A97C0372}"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09911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69"/>
            <a:ext cx="8229600" cy="858044"/>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20A659-11B8-8E41-9AC8-9727A97C0372}" type="datetimeFigureOut">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346444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0A659-11B8-8E41-9AC8-9727A97C0372}" type="datetimeFigureOut">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02666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659-11B8-8E41-9AC8-9727A97C0372}" type="datetimeFigureOut">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748814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977"/>
            <a:ext cx="3008313" cy="87234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249382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659-11B8-8E41-9AC8-9727A97C0372}"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6E7D4-4D97-9940-B173-4C0F5037F33F}" type="slidenum">
              <a:rPr lang="en-US" smtClean="0"/>
              <a:t>‹#›</a:t>
            </a:fld>
            <a:endParaRPr lang="en-US"/>
          </a:p>
        </p:txBody>
      </p:sp>
    </p:spTree>
    <p:extLst>
      <p:ext uri="{BB962C8B-B14F-4D97-AF65-F5344CB8AC3E}">
        <p14:creationId xmlns:p14="http://schemas.microsoft.com/office/powerpoint/2010/main" val="117787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91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79083"/>
            <a:ext cx="8229600" cy="485129"/>
          </a:xfrm>
          <a:prstGeom prst="rect">
            <a:avLst/>
          </a:prstGeom>
        </p:spPr>
        <p:txBody>
          <a:bodyPr vert="horz" lIns="91440" tIns="45720" rIns="91440" bIns="45720" rtlCol="0" anchor="ctr">
            <a:noAutofit/>
          </a:bodyPr>
          <a:lstStyle/>
          <a:p>
            <a:r>
              <a:rPr lang="en-US" dirty="0" smtClean="0"/>
              <a:t>Headline Here</a:t>
            </a:r>
            <a:endParaRPr lang="en-US" dirty="0"/>
          </a:p>
        </p:txBody>
      </p:sp>
      <p:sp>
        <p:nvSpPr>
          <p:cNvPr id="3" name="Text Placeholder 2"/>
          <p:cNvSpPr>
            <a:spLocks noGrp="1"/>
          </p:cNvSpPr>
          <p:nvPr>
            <p:ph type="body" idx="1"/>
          </p:nvPr>
        </p:nvSpPr>
        <p:spPr>
          <a:xfrm>
            <a:off x="457200" y="1310558"/>
            <a:ext cx="8229600" cy="3288319"/>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FE20A659-11B8-8E41-9AC8-9727A97C0372}" type="datetimeFigureOut">
              <a:rPr lang="en-US" smtClean="0"/>
              <a:t>8/16/2018</a:t>
            </a:fld>
            <a:endParaRPr lang="en-US"/>
          </a:p>
        </p:txBody>
      </p:sp>
      <p:sp>
        <p:nvSpPr>
          <p:cNvPr id="5" name="Footer Placeholder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74C6E7D4-4D97-9940-B173-4C0F5037F33F}" type="slidenum">
              <a:rPr lang="en-US" smtClean="0"/>
              <a:t>‹#›</a:t>
            </a:fld>
            <a:endParaRPr lang="en-US"/>
          </a:p>
        </p:txBody>
      </p:sp>
      <p:pic>
        <p:nvPicPr>
          <p:cNvPr id="8" name="Picture 7"/>
          <p:cNvPicPr>
            <a:picLocks noChangeAspect="1"/>
          </p:cNvPicPr>
          <p:nvPr userDrawn="1"/>
        </p:nvPicPr>
        <p:blipFill>
          <a:blip r:embed="rId17"/>
          <a:stretch>
            <a:fillRect/>
          </a:stretch>
        </p:blipFill>
        <p:spPr>
          <a:xfrm>
            <a:off x="7604760" y="4629355"/>
            <a:ext cx="1203960" cy="293402"/>
          </a:xfrm>
          <a:prstGeom prst="rect">
            <a:avLst/>
          </a:prstGeom>
        </p:spPr>
      </p:pic>
    </p:spTree>
    <p:extLst>
      <p:ext uri="{BB962C8B-B14F-4D97-AF65-F5344CB8AC3E}">
        <p14:creationId xmlns:p14="http://schemas.microsoft.com/office/powerpoint/2010/main" val="16194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Lst>
  <p:txStyles>
    <p:titleStyle>
      <a:lvl1pPr algn="l" defTabSz="457200" rtl="0" eaLnBrk="1" latinLnBrk="0" hangingPunct="1">
        <a:spcBef>
          <a:spcPct val="0"/>
        </a:spcBef>
        <a:buNone/>
        <a:defRPr sz="3500" b="1" i="0" kern="1200" baseline="0">
          <a:solidFill>
            <a:srgbClr val="0076C0"/>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1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DDEBCF"/>
            </a:gs>
            <a:gs pos="91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1738"/>
            <a:ext cx="8229600" cy="33972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72025"/>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FA5E1425-AB73-1E47-B4AA-E0CA51D26D98}" type="datetimeFigureOut">
              <a:rPr lang="en-US" smtClean="0"/>
              <a:t>8/16/2018</a:t>
            </a:fld>
            <a:endParaRPr lang="en-US"/>
          </a:p>
        </p:txBody>
      </p:sp>
      <p:sp>
        <p:nvSpPr>
          <p:cNvPr id="5" name="Footer Placeholder 4"/>
          <p:cNvSpPr>
            <a:spLocks noGrp="1"/>
          </p:cNvSpPr>
          <p:nvPr>
            <p:ph type="ftr" sz="quarter" idx="3"/>
          </p:nvPr>
        </p:nvSpPr>
        <p:spPr>
          <a:xfrm>
            <a:off x="3124200" y="4772025"/>
            <a:ext cx="28956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72025"/>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D27209D5-9207-4E41-8902-F4F7BFE4C065}" type="slidenum">
              <a:rPr lang="en-US" smtClean="0"/>
              <a:t>‹#›</a:t>
            </a:fld>
            <a:endParaRPr lang="en-US"/>
          </a:p>
        </p:txBody>
      </p:sp>
    </p:spTree>
    <p:extLst>
      <p:ext uri="{BB962C8B-B14F-4D97-AF65-F5344CB8AC3E}">
        <p14:creationId xmlns:p14="http://schemas.microsoft.com/office/powerpoint/2010/main" val="355431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020q-FE0H4"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hyperlink" Target="https://www.healthypeople.gov/2020/leading-health-indicators/2020-LHI-Topics" TargetMode="External"/><Relationship Id="rId4" Type="http://schemas.openxmlformats.org/officeDocument/2006/relationships/hyperlink" Target="http://www.eatsmartmovemorenc.com/ESMMWeighLess/ESMMWeighLes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s://www.sidekickhealth.com/#section-features"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hyperlink" Target="http://journals.sagepub.com/doi/pdf/10.1177/0145721717722968"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hyperlink" Target="https://www.aace.com/publications/algorithm"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8" Type="http://schemas.openxmlformats.org/officeDocument/2006/relationships/hyperlink" Target="https://esmmweighless.com/" TargetMode="External"/><Relationship Id="rId3" Type="http://schemas.openxmlformats.org/officeDocument/2006/relationships/hyperlink" Target="http://www.diabetes.org/" TargetMode="External"/><Relationship Id="rId7" Type="http://schemas.openxmlformats.org/officeDocument/2006/relationships/hyperlink" Target="http://main.diabetes.org/dorg/PDFs/risk-test-paper-version.pdf" TargetMode="Externa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hyperlink" Target="https://www.healthypeople.gov/2020/About-Healthy-People" TargetMode="External"/><Relationship Id="rId5" Type="http://schemas.openxmlformats.org/officeDocument/2006/relationships/hyperlink" Target="http://www.eatright.org/" TargetMode="External"/><Relationship Id="rId4" Type="http://schemas.openxmlformats.org/officeDocument/2006/relationships/hyperlink" Target="http://www.diabeteseducator.org/" TargetMode="External"/><Relationship Id="rId9" Type="http://schemas.openxmlformats.org/officeDocument/2006/relationships/hyperlink" Target="https://www.accu-chek.com/meters/aviva-expert"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freestylelibrepro.us/blood-glucose-monitoring-device.html" TargetMode="External"/><Relationship Id="rId3" Type="http://schemas.openxmlformats.org/officeDocument/2006/relationships/hyperlink" Target="https://www.go-vgo.com/" TargetMode="External"/><Relationship Id="rId7" Type="http://schemas.openxmlformats.org/officeDocument/2006/relationships/hyperlink" Target="https://www.animas.com/" TargetMode="External"/><Relationship Id="rId12" Type="http://schemas.openxmlformats.org/officeDocument/2006/relationships/hyperlink" Target="https://mysugr.com/" TargetMode="External"/><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hyperlink" Target="http://www.medtronicdiabetes.com/home" TargetMode="External"/><Relationship Id="rId11" Type="http://schemas.openxmlformats.org/officeDocument/2006/relationships/hyperlink" Target="https://www.sidekickhealth.com/#section-features" TargetMode="External"/><Relationship Id="rId5" Type="http://schemas.openxmlformats.org/officeDocument/2006/relationships/hyperlink" Target="https://www.myomnipod.com/" TargetMode="External"/><Relationship Id="rId10" Type="http://schemas.openxmlformats.org/officeDocument/2006/relationships/hyperlink" Target="https://www.fitbit.com/home" TargetMode="External"/><Relationship Id="rId4" Type="http://schemas.openxmlformats.org/officeDocument/2006/relationships/hyperlink" Target="https://www.tandemdiabetes.com/" TargetMode="External"/><Relationship Id="rId9" Type="http://schemas.openxmlformats.org/officeDocument/2006/relationships/hyperlink" Target="https://www.dexcom.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ADE18_coverp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 y="-10159"/>
            <a:ext cx="9200160" cy="5175090"/>
          </a:xfrm>
          <a:prstGeom prst="rect">
            <a:avLst/>
          </a:prstGeom>
        </p:spPr>
      </p:pic>
      <p:pic>
        <p:nvPicPr>
          <p:cNvPr id="6" name="Picture 5"/>
          <p:cNvPicPr>
            <a:picLocks noChangeAspect="1"/>
          </p:cNvPicPr>
          <p:nvPr/>
        </p:nvPicPr>
        <p:blipFill>
          <a:blip r:embed="rId4"/>
          <a:stretch>
            <a:fillRect/>
          </a:stretch>
        </p:blipFill>
        <p:spPr>
          <a:xfrm>
            <a:off x="111760" y="167767"/>
            <a:ext cx="2832100" cy="609600"/>
          </a:xfrm>
          <a:prstGeom prst="rect">
            <a:avLst/>
          </a:prstGeom>
        </p:spPr>
      </p:pic>
    </p:spTree>
    <p:extLst>
      <p:ext uri="{BB962C8B-B14F-4D97-AF65-F5344CB8AC3E}">
        <p14:creationId xmlns:p14="http://schemas.microsoft.com/office/powerpoint/2010/main" val="39429221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235284"/>
            <a:ext cx="8520600" cy="645597"/>
          </a:xfrm>
          <a:prstGeom prst="rect">
            <a:avLst/>
          </a:prstGeom>
        </p:spPr>
        <p:txBody>
          <a:bodyPr lIns="91425" tIns="91425" rIns="91425" bIns="91425" anchor="t" anchorCtr="0">
            <a:noAutofit/>
          </a:bodyPr>
          <a:lstStyle/>
          <a:p>
            <a:pPr lvl="0">
              <a:spcBef>
                <a:spcPts val="0"/>
              </a:spcBef>
              <a:buNone/>
            </a:pPr>
            <a:r>
              <a:rPr lang="en" dirty="0"/>
              <a:t>DeFronzo’s Ominous Octet</a:t>
            </a:r>
          </a:p>
        </p:txBody>
      </p:sp>
      <p:pic>
        <p:nvPicPr>
          <p:cNvPr id="93" name="Shape 93"/>
          <p:cNvPicPr preferRelativeResize="0"/>
          <p:nvPr/>
        </p:nvPicPr>
        <p:blipFill rotWithShape="1">
          <a:blip r:embed="rId3">
            <a:alphaModFix/>
          </a:blip>
          <a:srcRect t="15940" b="-15939"/>
          <a:stretch/>
        </p:blipFill>
        <p:spPr>
          <a:xfrm>
            <a:off x="957792" y="1013526"/>
            <a:ext cx="6076950" cy="4566700"/>
          </a:xfrm>
          <a:prstGeom prst="rect">
            <a:avLst/>
          </a:prstGeom>
          <a:noFill/>
          <a:ln>
            <a:noFill/>
          </a:ln>
        </p:spPr>
      </p:pic>
    </p:spTree>
    <p:extLst>
      <p:ext uri="{BB962C8B-B14F-4D97-AF65-F5344CB8AC3E}">
        <p14:creationId xmlns:p14="http://schemas.microsoft.com/office/powerpoint/2010/main" val="22403738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prstGeom prst="rect">
            <a:avLst/>
          </a:prstGeom>
        </p:spPr>
        <p:txBody>
          <a:bodyPr lIns="91425" tIns="91425" rIns="91425" bIns="91425" anchor="b" anchorCtr="0">
            <a:noAutofit/>
          </a:bodyPr>
          <a:lstStyle/>
          <a:p>
            <a:pPr lvl="0" rtl="0">
              <a:spcBef>
                <a:spcPts val="0"/>
              </a:spcBef>
              <a:buNone/>
            </a:pPr>
            <a:r>
              <a:rPr lang="en"/>
              <a:t>Risk Factors </a:t>
            </a:r>
          </a:p>
        </p:txBody>
      </p:sp>
      <p:sp>
        <p:nvSpPr>
          <p:cNvPr id="100" name="Shape 100"/>
          <p:cNvSpPr txBox="1">
            <a:spLocks noGrp="1"/>
          </p:cNvSpPr>
          <p:nvPr>
            <p:ph type="subTitle" idx="1"/>
          </p:nvPr>
        </p:nvSpPr>
        <p:spPr>
          <a:prstGeom prst="rect">
            <a:avLst/>
          </a:prstGeom>
        </p:spPr>
        <p:txBody>
          <a:bodyPr lIns="91425" tIns="91425" rIns="91425" bIns="91425" anchor="t" anchorCtr="0">
            <a:noAutofit/>
          </a:bodyPr>
          <a:lstStyle/>
          <a:p>
            <a:pPr lvl="0" rtl="0">
              <a:spcBef>
                <a:spcPts val="0"/>
              </a:spcBef>
              <a:buNone/>
            </a:pPr>
            <a:r>
              <a:rPr lang="en" dirty="0" smtClean="0">
                <a:solidFill>
                  <a:srgbClr val="FF0000"/>
                </a:solidFill>
              </a:rPr>
              <a:t>Development </a:t>
            </a:r>
            <a:r>
              <a:rPr lang="en" dirty="0">
                <a:solidFill>
                  <a:srgbClr val="FF0000"/>
                </a:solidFill>
              </a:rPr>
              <a:t>of Type 2 Diabetes</a:t>
            </a:r>
          </a:p>
        </p:txBody>
      </p:sp>
      <p:sp>
        <p:nvSpPr>
          <p:cNvPr id="99" name="Shape 99"/>
          <p:cNvSpPr txBox="1">
            <a:spLocks noGrp="1"/>
          </p:cNvSpPr>
          <p:nvPr>
            <p:ph type="body" idx="2"/>
          </p:nvPr>
        </p:nvSpPr>
        <p:spPr>
          <a:prstGeom prst="rect">
            <a:avLst/>
          </a:prstGeom>
        </p:spPr>
        <p:txBody>
          <a:bodyPr lIns="91425" tIns="91425" rIns="91425" bIns="91425" anchor="ctr" anchorCtr="0">
            <a:noAutofit/>
          </a:bodyPr>
          <a:lstStyle/>
          <a:p>
            <a:pPr lvl="0" rtl="0">
              <a:spcBef>
                <a:spcPts val="0"/>
              </a:spcBef>
              <a:buNone/>
            </a:pPr>
            <a:r>
              <a:rPr lang="en"/>
              <a:t>Modifiable</a:t>
            </a:r>
          </a:p>
          <a:p>
            <a:pPr lvl="0" rtl="0">
              <a:spcBef>
                <a:spcPts val="0"/>
              </a:spcBef>
              <a:buNone/>
            </a:pPr>
            <a:r>
              <a:rPr lang="en"/>
              <a:t>Nonmodifiable</a:t>
            </a:r>
          </a:p>
        </p:txBody>
      </p:sp>
    </p:spTree>
    <p:extLst>
      <p:ext uri="{BB962C8B-B14F-4D97-AF65-F5344CB8AC3E}">
        <p14:creationId xmlns:p14="http://schemas.microsoft.com/office/powerpoint/2010/main" val="22698934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dirty="0"/>
              <a:t>Non-modifiable Risk Factors</a:t>
            </a:r>
          </a:p>
        </p:txBody>
      </p:sp>
      <p:sp>
        <p:nvSpPr>
          <p:cNvPr id="106" name="Shape 106"/>
          <p:cNvSpPr txBox="1">
            <a:spLocks noGrp="1"/>
          </p:cNvSpPr>
          <p:nvPr>
            <p:ph type="body" idx="1"/>
          </p:nvPr>
        </p:nvSpPr>
        <p:spPr>
          <a:xfrm>
            <a:off x="311700" y="1122083"/>
            <a:ext cx="4304141" cy="3626155"/>
          </a:xfrm>
          <a:prstGeom prst="rect">
            <a:avLst/>
          </a:prstGeom>
        </p:spPr>
        <p:txBody>
          <a:bodyPr lIns="91425" tIns="91425" rIns="91425" bIns="91425" anchor="t" anchorCtr="0">
            <a:noAutofit/>
          </a:bodyPr>
          <a:lstStyle/>
          <a:p>
            <a:pPr lvl="0" rtl="0">
              <a:spcBef>
                <a:spcPts val="0"/>
              </a:spcBef>
              <a:buNone/>
            </a:pPr>
            <a:r>
              <a:rPr lang="en" sz="2200" dirty="0"/>
              <a:t>Genetic </a:t>
            </a:r>
            <a:r>
              <a:rPr lang="en" sz="2200" dirty="0" smtClean="0"/>
              <a:t>predisposition </a:t>
            </a:r>
            <a:r>
              <a:rPr lang="en" sz="2200" dirty="0"/>
              <a:t>to </a:t>
            </a:r>
            <a:r>
              <a:rPr lang="en" sz="2200" dirty="0" smtClean="0"/>
              <a:t>insulin resistance</a:t>
            </a:r>
            <a:endParaRPr lang="en" sz="2200" dirty="0"/>
          </a:p>
          <a:p>
            <a:pPr lvl="0" rtl="0">
              <a:spcBef>
                <a:spcPts val="0"/>
              </a:spcBef>
              <a:buNone/>
            </a:pPr>
            <a:r>
              <a:rPr lang="en" sz="2200" b="1" dirty="0">
                <a:solidFill>
                  <a:schemeClr val="accent5">
                    <a:lumMod val="75000"/>
                  </a:schemeClr>
                </a:solidFill>
              </a:rPr>
              <a:t>Family </a:t>
            </a:r>
            <a:r>
              <a:rPr lang="en" sz="2200" b="1" dirty="0" smtClean="0">
                <a:solidFill>
                  <a:schemeClr val="accent5">
                    <a:lumMod val="75000"/>
                  </a:schemeClr>
                </a:solidFill>
              </a:rPr>
              <a:t>history</a:t>
            </a:r>
            <a:endParaRPr lang="en" sz="2200" b="1" dirty="0">
              <a:solidFill>
                <a:schemeClr val="accent5">
                  <a:lumMod val="75000"/>
                </a:schemeClr>
              </a:solidFill>
            </a:endParaRPr>
          </a:p>
          <a:p>
            <a:pPr lvl="0" rtl="0">
              <a:spcBef>
                <a:spcPts val="0"/>
              </a:spcBef>
              <a:buNone/>
            </a:pPr>
            <a:r>
              <a:rPr lang="en" sz="2200" dirty="0"/>
              <a:t>Polycystic Ovarian Syndrome (PCOS)</a:t>
            </a:r>
          </a:p>
          <a:p>
            <a:pPr lvl="0" rtl="0">
              <a:spcBef>
                <a:spcPts val="0"/>
              </a:spcBef>
              <a:buNone/>
            </a:pPr>
            <a:r>
              <a:rPr lang="en" sz="2200" b="1" dirty="0" smtClean="0">
                <a:solidFill>
                  <a:schemeClr val="accent5">
                    <a:lumMod val="75000"/>
                  </a:schemeClr>
                </a:solidFill>
              </a:rPr>
              <a:t>Ethnicity</a:t>
            </a:r>
            <a:endParaRPr lang="en" sz="2200" b="1" dirty="0">
              <a:solidFill>
                <a:schemeClr val="accent5">
                  <a:lumMod val="75000"/>
                </a:schemeClr>
              </a:solidFill>
            </a:endParaRPr>
          </a:p>
          <a:p>
            <a:pPr lvl="0" rtl="0">
              <a:spcBef>
                <a:spcPts val="0"/>
              </a:spcBef>
              <a:buNone/>
            </a:pPr>
            <a:r>
              <a:rPr lang="en" sz="2200" dirty="0"/>
              <a:t>Medications i.e. steroids</a:t>
            </a:r>
          </a:p>
          <a:p>
            <a:pPr lvl="0" rtl="0">
              <a:spcBef>
                <a:spcPts val="0"/>
              </a:spcBef>
              <a:buNone/>
            </a:pPr>
            <a:r>
              <a:rPr lang="en" sz="2200" dirty="0" smtClean="0"/>
              <a:t>Age</a:t>
            </a:r>
            <a:endParaRPr lang="en" sz="2200" dirty="0"/>
          </a:p>
        </p:txBody>
      </p:sp>
      <p:sp>
        <p:nvSpPr>
          <p:cNvPr id="107" name="Shape 107"/>
          <p:cNvSpPr txBox="1">
            <a:spLocks noGrp="1"/>
          </p:cNvSpPr>
          <p:nvPr>
            <p:ph type="body" idx="2"/>
          </p:nvPr>
        </p:nvSpPr>
        <p:spPr>
          <a:xfrm>
            <a:off x="4778679" y="1122083"/>
            <a:ext cx="4152379" cy="3431128"/>
          </a:xfrm>
          <a:prstGeom prst="rect">
            <a:avLst/>
          </a:prstGeom>
        </p:spPr>
        <p:txBody>
          <a:bodyPr lIns="91425" tIns="91425" rIns="91425" bIns="91425" anchor="t" anchorCtr="0">
            <a:noAutofit/>
          </a:bodyPr>
          <a:lstStyle/>
          <a:p>
            <a:pPr lvl="0">
              <a:buNone/>
            </a:pPr>
            <a:r>
              <a:rPr lang="en" sz="2200" b="1" dirty="0">
                <a:solidFill>
                  <a:schemeClr val="accent5">
                    <a:lumMod val="75000"/>
                  </a:schemeClr>
                </a:solidFill>
              </a:rPr>
              <a:t>History of Gestational Diabetes</a:t>
            </a:r>
          </a:p>
          <a:p>
            <a:pPr lvl="0">
              <a:buNone/>
            </a:pPr>
            <a:r>
              <a:rPr lang="en" sz="2200" dirty="0"/>
              <a:t>Environmental exposure to Endocrine Disrupting Chemicals (EDCs</a:t>
            </a:r>
            <a:r>
              <a:rPr lang="en" sz="2200" dirty="0" smtClean="0"/>
              <a:t>)</a:t>
            </a:r>
          </a:p>
          <a:p>
            <a:pPr lvl="0" rtl="0">
              <a:spcBef>
                <a:spcPts val="0"/>
              </a:spcBef>
              <a:buNone/>
            </a:pPr>
            <a:r>
              <a:rPr lang="en" sz="2200" dirty="0" smtClean="0"/>
              <a:t>Depression</a:t>
            </a:r>
            <a:endParaRPr lang="en" sz="2200" dirty="0"/>
          </a:p>
          <a:p>
            <a:pPr lvl="0" rtl="0">
              <a:spcBef>
                <a:spcPts val="0"/>
              </a:spcBef>
              <a:buNone/>
            </a:pPr>
            <a:r>
              <a:rPr lang="en" sz="2200" dirty="0"/>
              <a:t>Stress</a:t>
            </a:r>
          </a:p>
          <a:p>
            <a:pPr lvl="0" rtl="0">
              <a:spcBef>
                <a:spcPts val="0"/>
              </a:spcBef>
              <a:buNone/>
            </a:pPr>
            <a:r>
              <a:rPr lang="en" sz="2200" dirty="0"/>
              <a:t>History of Cardiac Artery Disease (CAD)</a:t>
            </a:r>
          </a:p>
        </p:txBody>
      </p:sp>
    </p:spTree>
    <p:extLst>
      <p:ext uri="{BB962C8B-B14F-4D97-AF65-F5344CB8AC3E}">
        <p14:creationId xmlns:p14="http://schemas.microsoft.com/office/powerpoint/2010/main" val="4241495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0" y="-310"/>
            <a:ext cx="8520600" cy="645597"/>
          </a:xfrm>
          <a:prstGeom prst="rect">
            <a:avLst/>
          </a:prstGeom>
        </p:spPr>
        <p:txBody>
          <a:bodyPr lIns="91425" tIns="91425" rIns="91425" bIns="91425" anchor="t" anchorCtr="0">
            <a:noAutofit/>
          </a:bodyPr>
          <a:lstStyle/>
          <a:p>
            <a:pPr lvl="0" rtl="0">
              <a:spcBef>
                <a:spcPts val="0"/>
              </a:spcBef>
              <a:buNone/>
            </a:pPr>
            <a:r>
              <a:rPr lang="en" dirty="0"/>
              <a:t>Modifiable Risk Factors</a:t>
            </a:r>
          </a:p>
        </p:txBody>
      </p:sp>
      <p:sp>
        <p:nvSpPr>
          <p:cNvPr id="113" name="Shape 113"/>
          <p:cNvSpPr txBox="1">
            <a:spLocks noGrp="1"/>
          </p:cNvSpPr>
          <p:nvPr>
            <p:ph type="body" idx="1"/>
          </p:nvPr>
        </p:nvSpPr>
        <p:spPr>
          <a:xfrm>
            <a:off x="-18500" y="698977"/>
            <a:ext cx="3904700" cy="4449285"/>
          </a:xfrm>
          <a:prstGeom prst="rect">
            <a:avLst/>
          </a:prstGeom>
        </p:spPr>
        <p:txBody>
          <a:bodyPr lIns="91425" tIns="91425" rIns="91425" bIns="91425" anchor="t" anchorCtr="0">
            <a:noAutofit/>
          </a:bodyPr>
          <a:lstStyle/>
          <a:p>
            <a:pPr lvl="0" algn="ctr" rtl="0">
              <a:spcBef>
                <a:spcPts val="0"/>
              </a:spcBef>
              <a:buNone/>
            </a:pPr>
            <a:r>
              <a:rPr lang="en" sz="2400" b="1" u="sng" dirty="0" smtClean="0">
                <a:solidFill>
                  <a:schemeClr val="accent5">
                    <a:lumMod val="75000"/>
                  </a:schemeClr>
                </a:solidFill>
              </a:rPr>
              <a:t>Risk Factor</a:t>
            </a:r>
          </a:p>
          <a:p>
            <a:pPr lvl="0" algn="ctr" rtl="0">
              <a:spcBef>
                <a:spcPts val="0"/>
              </a:spcBef>
              <a:buNone/>
            </a:pPr>
            <a:r>
              <a:rPr lang="en" sz="2400" dirty="0" smtClean="0"/>
              <a:t>Hypertension</a:t>
            </a:r>
          </a:p>
          <a:p>
            <a:pPr lvl="0" algn="ctr" rtl="0">
              <a:spcBef>
                <a:spcPts val="0"/>
              </a:spcBef>
              <a:buNone/>
            </a:pPr>
            <a:endParaRPr lang="en" sz="800" dirty="0"/>
          </a:p>
          <a:p>
            <a:pPr lvl="0" algn="ctr" rtl="0">
              <a:spcBef>
                <a:spcPts val="0"/>
              </a:spcBef>
              <a:buNone/>
            </a:pPr>
            <a:r>
              <a:rPr lang="en" sz="2400" dirty="0" smtClean="0"/>
              <a:t>Dyslipidemia</a:t>
            </a:r>
            <a:endParaRPr lang="en" sz="2400" dirty="0"/>
          </a:p>
          <a:p>
            <a:pPr lvl="0" algn="ctr" rtl="0">
              <a:spcBef>
                <a:spcPts val="0"/>
              </a:spcBef>
              <a:buNone/>
            </a:pPr>
            <a:endParaRPr lang="en" sz="2000" dirty="0" smtClean="0"/>
          </a:p>
          <a:p>
            <a:pPr lvl="0" algn="ctr" rtl="0">
              <a:spcBef>
                <a:spcPts val="0"/>
              </a:spcBef>
              <a:buNone/>
            </a:pPr>
            <a:r>
              <a:rPr lang="en" sz="2400" dirty="0" smtClean="0"/>
              <a:t>Smoking</a:t>
            </a:r>
            <a:endParaRPr lang="en" sz="2400" dirty="0"/>
          </a:p>
          <a:p>
            <a:pPr lvl="0" algn="ctr" rtl="0">
              <a:spcBef>
                <a:spcPts val="0"/>
              </a:spcBef>
              <a:buNone/>
            </a:pPr>
            <a:endParaRPr lang="en" sz="2800" dirty="0"/>
          </a:p>
          <a:p>
            <a:pPr lvl="0" algn="ctr" rtl="0">
              <a:spcBef>
                <a:spcPts val="0"/>
              </a:spcBef>
              <a:buNone/>
            </a:pPr>
            <a:r>
              <a:rPr lang="en" sz="2400" dirty="0" smtClean="0"/>
              <a:t>Increased </a:t>
            </a:r>
            <a:r>
              <a:rPr lang="en" sz="2400" dirty="0"/>
              <a:t>Caloric </a:t>
            </a:r>
            <a:r>
              <a:rPr lang="en" sz="2400" dirty="0" smtClean="0"/>
              <a:t>Intake</a:t>
            </a:r>
          </a:p>
          <a:p>
            <a:pPr lvl="0" algn="ctr" rtl="0">
              <a:spcBef>
                <a:spcPts val="0"/>
              </a:spcBef>
              <a:buNone/>
            </a:pPr>
            <a:endParaRPr lang="en" sz="3200" dirty="0"/>
          </a:p>
          <a:p>
            <a:pPr lvl="0" algn="ctr" rtl="0">
              <a:spcBef>
                <a:spcPts val="0"/>
              </a:spcBef>
              <a:buNone/>
            </a:pPr>
            <a:r>
              <a:rPr lang="en" sz="2400" dirty="0" smtClean="0"/>
              <a:t>Obesity</a:t>
            </a:r>
            <a:endParaRPr lang="en" sz="2400" dirty="0"/>
          </a:p>
          <a:p>
            <a:pPr lvl="0" algn="ctr" rtl="0">
              <a:spcBef>
                <a:spcPts val="0"/>
              </a:spcBef>
              <a:buNone/>
            </a:pPr>
            <a:endParaRPr lang="en" sz="2400" dirty="0" smtClean="0"/>
          </a:p>
          <a:p>
            <a:pPr lvl="0" algn="ctr" rtl="0">
              <a:spcBef>
                <a:spcPts val="0"/>
              </a:spcBef>
              <a:buNone/>
            </a:pPr>
            <a:r>
              <a:rPr lang="en" sz="2400" dirty="0" smtClean="0"/>
              <a:t>Inactivity</a:t>
            </a:r>
            <a:endParaRPr lang="en" sz="2400" dirty="0"/>
          </a:p>
        </p:txBody>
      </p:sp>
      <p:sp>
        <p:nvSpPr>
          <p:cNvPr id="114" name="Shape 114"/>
          <p:cNvSpPr txBox="1">
            <a:spLocks noGrp="1"/>
          </p:cNvSpPr>
          <p:nvPr>
            <p:ph type="body" idx="2"/>
          </p:nvPr>
        </p:nvSpPr>
        <p:spPr>
          <a:xfrm>
            <a:off x="3779520" y="645286"/>
            <a:ext cx="5364480" cy="4502975"/>
          </a:xfrm>
          <a:prstGeom prst="rect">
            <a:avLst/>
          </a:prstGeom>
        </p:spPr>
        <p:txBody>
          <a:bodyPr lIns="91425" tIns="91425" rIns="91425" bIns="91425" anchor="t" anchorCtr="0">
            <a:noAutofit/>
          </a:bodyPr>
          <a:lstStyle/>
          <a:p>
            <a:pPr algn="ctr">
              <a:buNone/>
            </a:pPr>
            <a:r>
              <a:rPr lang="en-US" sz="2400" b="1" u="sng" dirty="0">
                <a:solidFill>
                  <a:schemeClr val="accent5">
                    <a:lumMod val="75000"/>
                  </a:schemeClr>
                </a:solidFill>
              </a:rPr>
              <a:t>Physiologic Change/Body </a:t>
            </a:r>
            <a:r>
              <a:rPr lang="en-US" sz="2400" b="1" u="sng" dirty="0" smtClean="0">
                <a:solidFill>
                  <a:schemeClr val="accent5">
                    <a:lumMod val="75000"/>
                  </a:schemeClr>
                </a:solidFill>
              </a:rPr>
              <a:t>System</a:t>
            </a:r>
            <a:endParaRPr lang="en" sz="2400" b="1" u="sng" dirty="0" smtClean="0">
              <a:solidFill>
                <a:schemeClr val="accent5">
                  <a:lumMod val="75000"/>
                </a:schemeClr>
              </a:solidFill>
            </a:endParaRPr>
          </a:p>
          <a:p>
            <a:pPr lvl="0" algn="ctr" rtl="0">
              <a:spcBef>
                <a:spcPts val="0"/>
              </a:spcBef>
              <a:buNone/>
            </a:pPr>
            <a:endParaRPr lang="en" sz="2400" dirty="0" smtClean="0"/>
          </a:p>
          <a:p>
            <a:pPr lvl="0" algn="ctr" rtl="0">
              <a:spcBef>
                <a:spcPts val="0"/>
              </a:spcBef>
              <a:buNone/>
            </a:pPr>
            <a:r>
              <a:rPr lang="en" sz="2400" dirty="0" smtClean="0"/>
              <a:t>Increase in risk of ASCVD</a:t>
            </a:r>
          </a:p>
          <a:p>
            <a:pPr lvl="0" algn="ctr" rtl="0">
              <a:spcBef>
                <a:spcPts val="0"/>
              </a:spcBef>
              <a:buNone/>
            </a:pPr>
            <a:endParaRPr lang="en" sz="2400" dirty="0" smtClean="0"/>
          </a:p>
          <a:p>
            <a:pPr lvl="0" algn="ctr" rtl="0">
              <a:spcBef>
                <a:spcPts val="0"/>
              </a:spcBef>
              <a:buNone/>
            </a:pPr>
            <a:r>
              <a:rPr lang="en" sz="2400" dirty="0" smtClean="0"/>
              <a:t>Increases hepatic glucose production, increases insulin resistance</a:t>
            </a:r>
          </a:p>
          <a:p>
            <a:pPr lvl="0" algn="ctr" rtl="0">
              <a:spcBef>
                <a:spcPts val="0"/>
              </a:spcBef>
              <a:buNone/>
            </a:pPr>
            <a:endParaRPr lang="en" sz="1200" dirty="0" smtClean="0"/>
          </a:p>
          <a:p>
            <a:pPr lvl="0" algn="ctr" rtl="0">
              <a:spcBef>
                <a:spcPts val="0"/>
              </a:spcBef>
              <a:buNone/>
            </a:pPr>
            <a:r>
              <a:rPr lang="en" sz="2400" dirty="0" smtClean="0"/>
              <a:t>Potentially due to neurotransmitter dysfunction</a:t>
            </a:r>
          </a:p>
          <a:p>
            <a:pPr lvl="0" algn="ctr" rtl="0">
              <a:spcBef>
                <a:spcPts val="0"/>
              </a:spcBef>
              <a:buNone/>
            </a:pPr>
            <a:endParaRPr lang="en" sz="800" dirty="0" smtClean="0"/>
          </a:p>
          <a:p>
            <a:pPr lvl="0" algn="ctr" rtl="0">
              <a:spcBef>
                <a:spcPts val="0"/>
              </a:spcBef>
              <a:buNone/>
            </a:pPr>
            <a:r>
              <a:rPr lang="en" sz="2400" dirty="0" smtClean="0"/>
              <a:t>Lipolysis increased</a:t>
            </a:r>
          </a:p>
          <a:p>
            <a:pPr lvl="0" algn="ctr" rtl="0">
              <a:spcBef>
                <a:spcPts val="0"/>
              </a:spcBef>
              <a:buNone/>
            </a:pPr>
            <a:endParaRPr lang="en" sz="800" dirty="0" smtClean="0"/>
          </a:p>
          <a:p>
            <a:pPr lvl="0" algn="ctr" rtl="0">
              <a:spcBef>
                <a:spcPts val="0"/>
              </a:spcBef>
              <a:buNone/>
            </a:pPr>
            <a:r>
              <a:rPr lang="en" sz="2400" dirty="0" smtClean="0"/>
              <a:t>Decreases glucose </a:t>
            </a:r>
          </a:p>
          <a:p>
            <a:pPr lvl="0" algn="ctr" rtl="0">
              <a:spcBef>
                <a:spcPts val="0"/>
              </a:spcBef>
              <a:buNone/>
            </a:pPr>
            <a:r>
              <a:rPr lang="en-US" sz="2400" dirty="0" smtClean="0"/>
              <a:t>u</a:t>
            </a:r>
            <a:r>
              <a:rPr lang="en" sz="2400" dirty="0" smtClean="0"/>
              <a:t>ptake in </a:t>
            </a:r>
            <a:r>
              <a:rPr lang="en" sz="2400" dirty="0"/>
              <a:t>the muscle cells</a:t>
            </a:r>
          </a:p>
        </p:txBody>
      </p:sp>
      <p:sp>
        <p:nvSpPr>
          <p:cNvPr id="13" name="Striped Right Arrow 12"/>
          <p:cNvSpPr/>
          <p:nvPr/>
        </p:nvSpPr>
        <p:spPr>
          <a:xfrm>
            <a:off x="2885090" y="1539436"/>
            <a:ext cx="1645132" cy="149772"/>
          </a:xfrm>
          <a:prstGeom prst="stripedRightArrow">
            <a:avLst>
              <a:gd name="adj1" fmla="val 70713"/>
              <a:gd name="adj2" fmla="val 5000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riped Right Arrow 13"/>
          <p:cNvSpPr/>
          <p:nvPr/>
        </p:nvSpPr>
        <p:spPr>
          <a:xfrm>
            <a:off x="3662329" y="3224254"/>
            <a:ext cx="363921" cy="173010"/>
          </a:xfrm>
          <a:prstGeom prst="striped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riped Right Arrow 14"/>
          <p:cNvSpPr/>
          <p:nvPr/>
        </p:nvSpPr>
        <p:spPr>
          <a:xfrm>
            <a:off x="2778410" y="2434230"/>
            <a:ext cx="1001110" cy="190874"/>
          </a:xfrm>
          <a:prstGeom prst="striped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riped Right Arrow 15"/>
          <p:cNvSpPr/>
          <p:nvPr/>
        </p:nvSpPr>
        <p:spPr>
          <a:xfrm>
            <a:off x="2660650" y="4069911"/>
            <a:ext cx="2283810" cy="180478"/>
          </a:xfrm>
          <a:prstGeom prst="striped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riped Right Arrow 16"/>
          <p:cNvSpPr/>
          <p:nvPr/>
        </p:nvSpPr>
        <p:spPr>
          <a:xfrm>
            <a:off x="2795707" y="4791055"/>
            <a:ext cx="1118870" cy="214752"/>
          </a:xfrm>
          <a:prstGeom prst="stripedRight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770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u="sng" dirty="0" smtClean="0"/>
              <a:t>Winona’s Risk Factors</a:t>
            </a:r>
            <a:endParaRPr lang="en-US" u="sng" dirty="0"/>
          </a:p>
        </p:txBody>
      </p:sp>
      <p:sp>
        <p:nvSpPr>
          <p:cNvPr id="3" name="Text Placeholder 2"/>
          <p:cNvSpPr>
            <a:spLocks noGrp="1"/>
          </p:cNvSpPr>
          <p:nvPr>
            <p:ph type="body" idx="1"/>
          </p:nvPr>
        </p:nvSpPr>
        <p:spPr/>
        <p:txBody>
          <a:bodyPr>
            <a:normAutofit/>
          </a:bodyPr>
          <a:lstStyle/>
          <a:p>
            <a:pPr>
              <a:lnSpc>
                <a:spcPct val="150000"/>
              </a:lnSpc>
            </a:pPr>
            <a:r>
              <a:rPr lang="en-US" sz="2400" dirty="0" smtClean="0"/>
              <a:t>Non-Modifiable</a:t>
            </a:r>
          </a:p>
          <a:p>
            <a:pPr lvl="1">
              <a:lnSpc>
                <a:spcPct val="150000"/>
              </a:lnSpc>
            </a:pPr>
            <a:r>
              <a:rPr lang="en-US" sz="2000" dirty="0" smtClean="0"/>
              <a:t>Positive family history</a:t>
            </a:r>
          </a:p>
          <a:p>
            <a:pPr lvl="1">
              <a:lnSpc>
                <a:spcPct val="150000"/>
              </a:lnSpc>
            </a:pPr>
            <a:r>
              <a:rPr lang="en-US" sz="2000" dirty="0" smtClean="0"/>
              <a:t>Mother had gestational diabetes with this pregnancy</a:t>
            </a:r>
          </a:p>
          <a:p>
            <a:pPr lvl="1">
              <a:lnSpc>
                <a:spcPct val="150000"/>
              </a:lnSpc>
            </a:pPr>
            <a:r>
              <a:rPr lang="en-US" sz="2000" dirty="0" smtClean="0"/>
              <a:t>Native American</a:t>
            </a:r>
          </a:p>
        </p:txBody>
      </p:sp>
      <p:sp>
        <p:nvSpPr>
          <p:cNvPr id="6" name="Text Placeholder 5"/>
          <p:cNvSpPr>
            <a:spLocks noGrp="1"/>
          </p:cNvSpPr>
          <p:nvPr>
            <p:ph type="body" idx="2"/>
          </p:nvPr>
        </p:nvSpPr>
        <p:spPr/>
        <p:txBody>
          <a:bodyPr>
            <a:normAutofit/>
          </a:bodyPr>
          <a:lstStyle/>
          <a:p>
            <a:pPr>
              <a:lnSpc>
                <a:spcPct val="150000"/>
              </a:lnSpc>
            </a:pPr>
            <a:r>
              <a:rPr lang="en-US" sz="2400" dirty="0" smtClean="0"/>
              <a:t>Modifiable</a:t>
            </a:r>
            <a:endParaRPr lang="en-US" sz="2400" dirty="0"/>
          </a:p>
          <a:p>
            <a:pPr lvl="1">
              <a:lnSpc>
                <a:spcPct val="150000"/>
              </a:lnSpc>
            </a:pPr>
            <a:r>
              <a:rPr lang="en-US" sz="2000" dirty="0"/>
              <a:t>Sedentary job</a:t>
            </a:r>
          </a:p>
          <a:p>
            <a:pPr lvl="1">
              <a:lnSpc>
                <a:spcPct val="150000"/>
              </a:lnSpc>
            </a:pPr>
            <a:r>
              <a:rPr lang="en-US" sz="2000" dirty="0"/>
              <a:t>High caloric diet</a:t>
            </a:r>
          </a:p>
          <a:p>
            <a:pPr lvl="1">
              <a:lnSpc>
                <a:spcPct val="150000"/>
              </a:lnSpc>
            </a:pPr>
            <a:r>
              <a:rPr lang="en-US" sz="2000" dirty="0"/>
              <a:t>Smokes</a:t>
            </a:r>
          </a:p>
          <a:p>
            <a:pPr lvl="1">
              <a:lnSpc>
                <a:spcPct val="150000"/>
              </a:lnSpc>
            </a:pPr>
            <a:r>
              <a:rPr lang="en-US" sz="2000" dirty="0" smtClean="0"/>
              <a:t>Overweight</a:t>
            </a:r>
            <a:endParaRPr lang="en-US" sz="2000" dirty="0"/>
          </a:p>
        </p:txBody>
      </p:sp>
    </p:spTree>
    <p:extLst>
      <p:ext uri="{BB962C8B-B14F-4D97-AF65-F5344CB8AC3E}">
        <p14:creationId xmlns:p14="http://schemas.microsoft.com/office/powerpoint/2010/main" val="3745066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a:t>Primary Prevention Strategies</a:t>
            </a:r>
            <a:br>
              <a:rPr lang="en-US" sz="3600" dirty="0"/>
            </a:br>
            <a:endParaRPr lang="en-US" dirty="0"/>
          </a:p>
        </p:txBody>
      </p:sp>
      <p:sp>
        <p:nvSpPr>
          <p:cNvPr id="7" name="Text Placeholder 3"/>
          <p:cNvSpPr>
            <a:spLocks noGrp="1"/>
          </p:cNvSpPr>
          <p:nvPr>
            <p:ph type="body" idx="1"/>
          </p:nvPr>
        </p:nvSpPr>
        <p:spPr>
          <a:xfrm>
            <a:off x="311700" y="1174530"/>
            <a:ext cx="8520600" cy="3767959"/>
          </a:xfrm>
        </p:spPr>
        <p:txBody>
          <a:bodyPr>
            <a:normAutofit lnSpcReduction="10000"/>
          </a:bodyPr>
          <a:lstStyle/>
          <a:p>
            <a:pPr>
              <a:lnSpc>
                <a:spcPct val="150000"/>
              </a:lnSpc>
            </a:pPr>
            <a:r>
              <a:rPr lang="en-US" sz="2100" dirty="0" smtClean="0"/>
              <a:t>Continue annual screenings:</a:t>
            </a:r>
            <a:r>
              <a:rPr lang="en-US" sz="2100" dirty="0"/>
              <a:t> </a:t>
            </a:r>
            <a:r>
              <a:rPr lang="en-US" sz="2100" dirty="0" smtClean="0"/>
              <a:t>FPG and HgbA1c</a:t>
            </a:r>
          </a:p>
          <a:p>
            <a:pPr>
              <a:lnSpc>
                <a:spcPct val="150000"/>
              </a:lnSpc>
            </a:pPr>
            <a:r>
              <a:rPr lang="en-US" sz="2100" dirty="0" smtClean="0"/>
              <a:t>SMART Goals</a:t>
            </a:r>
          </a:p>
          <a:p>
            <a:pPr lvl="1">
              <a:lnSpc>
                <a:spcPct val="150000"/>
              </a:lnSpc>
            </a:pPr>
            <a:r>
              <a:rPr lang="en-US" sz="2100" dirty="0" smtClean="0"/>
              <a:t>Discuss action of smoking on insulin resistance and increasing her fasting glucose</a:t>
            </a:r>
          </a:p>
          <a:p>
            <a:pPr lvl="1">
              <a:lnSpc>
                <a:spcPct val="150000"/>
              </a:lnSpc>
            </a:pPr>
            <a:r>
              <a:rPr lang="en-US" sz="2100" dirty="0" smtClean="0"/>
              <a:t>Diet choices, understanding fast foods that may decrease caloric intake</a:t>
            </a:r>
          </a:p>
          <a:p>
            <a:pPr lvl="1">
              <a:lnSpc>
                <a:spcPct val="150000"/>
              </a:lnSpc>
            </a:pPr>
            <a:r>
              <a:rPr lang="en-US" sz="2100" dirty="0" smtClean="0"/>
              <a:t>Looking at ways to decrease sitting</a:t>
            </a:r>
          </a:p>
          <a:p>
            <a:pPr lvl="2">
              <a:lnSpc>
                <a:spcPct val="150000"/>
              </a:lnSpc>
            </a:pPr>
            <a:r>
              <a:rPr lang="en-US" sz="2100" dirty="0" smtClean="0"/>
              <a:t>Fitbit can alarm every hour to get people moving</a:t>
            </a:r>
            <a:endParaRPr lang="en-US" sz="2100" dirty="0"/>
          </a:p>
        </p:txBody>
      </p:sp>
    </p:spTree>
    <p:extLst>
      <p:ext uri="{BB962C8B-B14F-4D97-AF65-F5344CB8AC3E}">
        <p14:creationId xmlns:p14="http://schemas.microsoft.com/office/powerpoint/2010/main" val="49123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1" y="0"/>
            <a:ext cx="8520600" cy="645597"/>
          </a:xfrm>
          <a:prstGeom prst="rect">
            <a:avLst/>
          </a:prstGeom>
        </p:spPr>
        <p:txBody>
          <a:bodyPr lIns="91425" tIns="91425" rIns="91425" bIns="91425" anchor="t" anchorCtr="0">
            <a:noAutofit/>
          </a:bodyPr>
          <a:lstStyle/>
          <a:p>
            <a:pPr lvl="0" rtl="0">
              <a:spcBef>
                <a:spcPts val="0"/>
              </a:spcBef>
              <a:buNone/>
            </a:pPr>
            <a:r>
              <a:rPr lang="en" dirty="0"/>
              <a:t>Primary Prevention</a:t>
            </a:r>
          </a:p>
        </p:txBody>
      </p:sp>
      <p:sp>
        <p:nvSpPr>
          <p:cNvPr id="133" name="Shape 133"/>
          <p:cNvSpPr txBox="1">
            <a:spLocks noGrp="1"/>
          </p:cNvSpPr>
          <p:nvPr>
            <p:ph type="body" idx="1"/>
          </p:nvPr>
        </p:nvSpPr>
        <p:spPr>
          <a:xfrm>
            <a:off x="77819" y="755665"/>
            <a:ext cx="5387340" cy="4429323"/>
          </a:xfrm>
          <a:prstGeom prst="rect">
            <a:avLst/>
          </a:prstGeom>
        </p:spPr>
        <p:txBody>
          <a:bodyPr lIns="91425" tIns="91425" rIns="91425" bIns="91425" anchor="t" anchorCtr="0">
            <a:noAutofit/>
          </a:bodyPr>
          <a:lstStyle/>
          <a:p>
            <a:pPr lvl="0" rtl="0">
              <a:lnSpc>
                <a:spcPct val="150000"/>
              </a:lnSpc>
              <a:spcBef>
                <a:spcPts val="0"/>
              </a:spcBef>
              <a:buNone/>
            </a:pPr>
            <a:r>
              <a:rPr lang="en" sz="2100" dirty="0"/>
              <a:t>Education</a:t>
            </a:r>
          </a:p>
          <a:p>
            <a:pPr lvl="0" rtl="0">
              <a:lnSpc>
                <a:spcPct val="150000"/>
              </a:lnSpc>
              <a:spcBef>
                <a:spcPts val="0"/>
              </a:spcBef>
              <a:buNone/>
            </a:pPr>
            <a:r>
              <a:rPr lang="en" sz="2100" dirty="0"/>
              <a:t>Early Screening</a:t>
            </a:r>
          </a:p>
          <a:p>
            <a:pPr lvl="0" rtl="0">
              <a:lnSpc>
                <a:spcPct val="150000"/>
              </a:lnSpc>
              <a:spcBef>
                <a:spcPts val="0"/>
              </a:spcBef>
              <a:buNone/>
            </a:pPr>
            <a:r>
              <a:rPr lang="en" sz="2100" dirty="0"/>
              <a:t>Risk Assessments</a:t>
            </a:r>
          </a:p>
          <a:p>
            <a:pPr lvl="0">
              <a:lnSpc>
                <a:spcPct val="150000"/>
              </a:lnSpc>
              <a:spcBef>
                <a:spcPts val="0"/>
              </a:spcBef>
              <a:buNone/>
            </a:pPr>
            <a:r>
              <a:rPr lang="en" sz="2100" dirty="0"/>
              <a:t>CDC commercials for </a:t>
            </a:r>
            <a:r>
              <a:rPr lang="en" sz="2100" u="sng" dirty="0">
                <a:solidFill>
                  <a:schemeClr val="hlink"/>
                </a:solidFill>
                <a:hlinkClick r:id="rId3"/>
              </a:rPr>
              <a:t>Prediabetes</a:t>
            </a:r>
            <a:r>
              <a:rPr lang="en" sz="2100" dirty="0"/>
              <a:t> risk</a:t>
            </a:r>
          </a:p>
          <a:p>
            <a:pPr lvl="0">
              <a:lnSpc>
                <a:spcPct val="150000"/>
              </a:lnSpc>
              <a:spcBef>
                <a:spcPts val="0"/>
              </a:spcBef>
              <a:buNone/>
            </a:pPr>
            <a:r>
              <a:rPr lang="en" sz="2100" dirty="0"/>
              <a:t>Eat Smart, Move More, Weigh </a:t>
            </a:r>
            <a:r>
              <a:rPr lang="en" sz="2100" dirty="0" smtClean="0"/>
              <a:t>Less</a:t>
            </a:r>
            <a:endParaRPr lang="en" sz="2100" u="sng" dirty="0">
              <a:solidFill>
                <a:schemeClr val="hlink"/>
              </a:solidFill>
              <a:hlinkClick r:id="rId4"/>
            </a:endParaRPr>
          </a:p>
          <a:p>
            <a:pPr lvl="0">
              <a:lnSpc>
                <a:spcPct val="150000"/>
              </a:lnSpc>
              <a:spcBef>
                <a:spcPts val="0"/>
              </a:spcBef>
              <a:buNone/>
            </a:pPr>
            <a:r>
              <a:rPr lang="en" sz="2100" dirty="0"/>
              <a:t>Healthy Communities</a:t>
            </a:r>
          </a:p>
          <a:p>
            <a:pPr lvl="0" rtl="0">
              <a:lnSpc>
                <a:spcPct val="150000"/>
              </a:lnSpc>
              <a:spcBef>
                <a:spcPts val="0"/>
              </a:spcBef>
              <a:buNone/>
            </a:pPr>
            <a:r>
              <a:rPr lang="en" sz="2100" u="sng" dirty="0">
                <a:solidFill>
                  <a:schemeClr val="hlink"/>
                </a:solidFill>
                <a:hlinkClick r:id="rId5"/>
              </a:rPr>
              <a:t>Healthy People 2020</a:t>
            </a:r>
            <a:r>
              <a:rPr lang="en" sz="2100" dirty="0"/>
              <a:t> - has a </a:t>
            </a:r>
            <a:r>
              <a:rPr lang="en" sz="2100" dirty="0" smtClean="0"/>
              <a:t>focus </a:t>
            </a:r>
            <a:r>
              <a:rPr lang="en" sz="2100" dirty="0"/>
              <a:t>on nutrition, physical activity, and </a:t>
            </a:r>
            <a:r>
              <a:rPr lang="en" sz="2100" dirty="0" smtClean="0"/>
              <a:t>obesity</a:t>
            </a:r>
            <a:endParaRPr lang="en" sz="2100" dirty="0"/>
          </a:p>
          <a:p>
            <a:pPr lvl="0" rtl="0">
              <a:lnSpc>
                <a:spcPct val="150000"/>
              </a:lnSpc>
              <a:spcBef>
                <a:spcPts val="0"/>
              </a:spcBef>
              <a:buNone/>
            </a:pPr>
            <a:endParaRPr dirty="0"/>
          </a:p>
        </p:txBody>
      </p:sp>
      <p:pic>
        <p:nvPicPr>
          <p:cNvPr id="134" name="Shape 134"/>
          <p:cNvPicPr preferRelativeResize="0"/>
          <p:nvPr/>
        </p:nvPicPr>
        <p:blipFill>
          <a:blip r:embed="rId6">
            <a:alphaModFix/>
          </a:blip>
          <a:stretch>
            <a:fillRect/>
          </a:stretch>
        </p:blipFill>
        <p:spPr>
          <a:xfrm>
            <a:off x="5231276" y="311288"/>
            <a:ext cx="3601025" cy="4664465"/>
          </a:xfrm>
          <a:prstGeom prst="rect">
            <a:avLst/>
          </a:prstGeom>
          <a:noFill/>
          <a:ln>
            <a:noFill/>
          </a:ln>
        </p:spPr>
      </p:pic>
    </p:spTree>
    <p:extLst>
      <p:ext uri="{BB962C8B-B14F-4D97-AF65-F5344CB8AC3E}">
        <p14:creationId xmlns:p14="http://schemas.microsoft.com/office/powerpoint/2010/main" val="12826024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72" y="-1"/>
            <a:ext cx="6864350" cy="5148263"/>
          </a:xfrm>
          <a:prstGeom prst="rect">
            <a:avLst/>
          </a:prstGeom>
        </p:spPr>
      </p:pic>
    </p:spTree>
    <p:extLst>
      <p:ext uri="{BB962C8B-B14F-4D97-AF65-F5344CB8AC3E}">
        <p14:creationId xmlns:p14="http://schemas.microsoft.com/office/powerpoint/2010/main" val="2815935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65" y="-1"/>
            <a:ext cx="6864350" cy="5148263"/>
          </a:xfrm>
          <a:prstGeom prst="rect">
            <a:avLst/>
          </a:prstGeom>
        </p:spPr>
      </p:pic>
    </p:spTree>
    <p:extLst>
      <p:ext uri="{BB962C8B-B14F-4D97-AF65-F5344CB8AC3E}">
        <p14:creationId xmlns:p14="http://schemas.microsoft.com/office/powerpoint/2010/main" val="2735919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7945"/>
            <a:ext cx="8520600" cy="645597"/>
          </a:xfrm>
        </p:spPr>
        <p:txBody>
          <a:bodyPr>
            <a:noAutofit/>
          </a:bodyPr>
          <a:lstStyle/>
          <a:p>
            <a:r>
              <a:rPr lang="en-US" dirty="0" smtClean="0"/>
              <a:t>Winona – Age 32</a:t>
            </a:r>
            <a:endParaRPr lang="en-US" dirty="0"/>
          </a:p>
        </p:txBody>
      </p:sp>
      <p:sp>
        <p:nvSpPr>
          <p:cNvPr id="4" name="Text Placeholder 3"/>
          <p:cNvSpPr>
            <a:spLocks noGrp="1"/>
          </p:cNvSpPr>
          <p:nvPr>
            <p:ph type="body" idx="1"/>
          </p:nvPr>
        </p:nvSpPr>
        <p:spPr>
          <a:xfrm>
            <a:off x="3732107" y="653542"/>
            <a:ext cx="5411893" cy="4436618"/>
          </a:xfrm>
        </p:spPr>
        <p:txBody>
          <a:bodyPr>
            <a:normAutofit fontScale="55000" lnSpcReduction="20000"/>
          </a:bodyPr>
          <a:lstStyle/>
          <a:p>
            <a:pPr>
              <a:lnSpc>
                <a:spcPct val="150000"/>
              </a:lnSpc>
            </a:pPr>
            <a:r>
              <a:rPr lang="en-US" sz="3800" dirty="0" smtClean="0"/>
              <a:t>Not diagnosed with gestational diabetes, but her baby was 9.5 </a:t>
            </a:r>
            <a:r>
              <a:rPr lang="en-US" sz="3800" dirty="0" err="1" smtClean="0"/>
              <a:t>lbs</a:t>
            </a:r>
            <a:r>
              <a:rPr lang="en-US" sz="3800" dirty="0" smtClean="0"/>
              <a:t> when born</a:t>
            </a:r>
          </a:p>
          <a:p>
            <a:pPr>
              <a:lnSpc>
                <a:spcPct val="150000"/>
              </a:lnSpc>
            </a:pPr>
            <a:r>
              <a:rPr lang="en-US" sz="3800" dirty="0" smtClean="0"/>
              <a:t>Quit smoking, when she was pregnant, but started again</a:t>
            </a:r>
          </a:p>
          <a:p>
            <a:pPr>
              <a:lnSpc>
                <a:spcPct val="150000"/>
              </a:lnSpc>
            </a:pPr>
            <a:r>
              <a:rPr lang="en-US" sz="3800" dirty="0" smtClean="0"/>
              <a:t>Current set of vital information:</a:t>
            </a:r>
          </a:p>
          <a:p>
            <a:pPr lvl="1">
              <a:lnSpc>
                <a:spcPct val="150000"/>
              </a:lnSpc>
            </a:pPr>
            <a:r>
              <a:rPr lang="en-US" sz="3300" dirty="0" smtClean="0">
                <a:solidFill>
                  <a:srgbClr val="005799"/>
                </a:solidFill>
              </a:rPr>
              <a:t>FPG 113 mg/</a:t>
            </a:r>
            <a:r>
              <a:rPr lang="en-US" sz="3300" dirty="0" err="1" smtClean="0">
                <a:solidFill>
                  <a:srgbClr val="005799"/>
                </a:solidFill>
              </a:rPr>
              <a:t>dL</a:t>
            </a:r>
            <a:r>
              <a:rPr lang="en-US" sz="3300" dirty="0" smtClean="0">
                <a:solidFill>
                  <a:srgbClr val="005799"/>
                </a:solidFill>
              </a:rPr>
              <a:t>, HgbA1c 5.9%</a:t>
            </a:r>
          </a:p>
          <a:p>
            <a:pPr lvl="1">
              <a:lnSpc>
                <a:spcPct val="150000"/>
              </a:lnSpc>
            </a:pPr>
            <a:r>
              <a:rPr lang="en-US" sz="3300" dirty="0" smtClean="0"/>
              <a:t>Total </a:t>
            </a:r>
            <a:r>
              <a:rPr lang="en-US" sz="3300" dirty="0"/>
              <a:t>Cholesterol </a:t>
            </a:r>
            <a:r>
              <a:rPr lang="en-US" sz="3300" dirty="0" smtClean="0"/>
              <a:t>199 </a:t>
            </a:r>
            <a:r>
              <a:rPr lang="en-US" sz="3300" dirty="0"/>
              <a:t>mg/</a:t>
            </a:r>
            <a:r>
              <a:rPr lang="en-US" sz="3300" dirty="0" err="1"/>
              <a:t>dL</a:t>
            </a:r>
            <a:r>
              <a:rPr lang="en-US" sz="3300" dirty="0"/>
              <a:t>, HDL 39 mg/</a:t>
            </a:r>
            <a:r>
              <a:rPr lang="en-US" sz="3300" dirty="0" err="1"/>
              <a:t>dL</a:t>
            </a:r>
            <a:r>
              <a:rPr lang="en-US" sz="3300" dirty="0"/>
              <a:t>, Triglycerides </a:t>
            </a:r>
            <a:r>
              <a:rPr lang="en-US" sz="3300" dirty="0" smtClean="0"/>
              <a:t>210 mg/</a:t>
            </a:r>
            <a:r>
              <a:rPr lang="en-US" sz="3300" dirty="0" err="1" smtClean="0"/>
              <a:t>dL</a:t>
            </a:r>
            <a:endParaRPr lang="en-US" sz="3300" dirty="0" smtClean="0"/>
          </a:p>
          <a:p>
            <a:pPr lvl="1">
              <a:lnSpc>
                <a:spcPct val="150000"/>
              </a:lnSpc>
            </a:pPr>
            <a:r>
              <a:rPr lang="en-US" sz="3300" dirty="0" smtClean="0"/>
              <a:t>BP 127/73 </a:t>
            </a:r>
          </a:p>
          <a:p>
            <a:pPr lvl="1">
              <a:lnSpc>
                <a:spcPct val="150000"/>
              </a:lnSpc>
            </a:pPr>
            <a:r>
              <a:rPr lang="en-US" sz="3300" dirty="0" smtClean="0"/>
              <a:t>BMI 28.9 </a:t>
            </a:r>
            <a:r>
              <a:rPr lang="en-US" sz="3300" dirty="0"/>
              <a:t>(5’8”, </a:t>
            </a:r>
            <a:r>
              <a:rPr lang="en-US" sz="3300" dirty="0" smtClean="0"/>
              <a:t>190lbs</a:t>
            </a:r>
            <a:r>
              <a:rPr lang="en-US" sz="3300" dirty="0"/>
              <a:t>)</a:t>
            </a:r>
          </a:p>
          <a:p>
            <a:pPr lvl="1">
              <a:lnSpc>
                <a:spcPct val="150000"/>
              </a:lnSpc>
            </a:pPr>
            <a:endParaRPr lang="en-US" dirty="0" smtClean="0"/>
          </a:p>
          <a:p>
            <a:pPr lvl="1"/>
            <a:endParaRPr lang="en-US" dirty="0"/>
          </a:p>
        </p:txBody>
      </p:sp>
      <p:sp>
        <p:nvSpPr>
          <p:cNvPr id="5" name="AutoShape 2" descr="Image result for native american female pregnant"/>
          <p:cNvSpPr>
            <a:spLocks noChangeAspect="1" noChangeArrowheads="1"/>
          </p:cNvSpPr>
          <p:nvPr/>
        </p:nvSpPr>
        <p:spPr bwMode="auto">
          <a:xfrm>
            <a:off x="155575" y="-14459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native american female pregnant"/>
          <p:cNvSpPr>
            <a:spLocks noChangeAspect="1" noChangeArrowheads="1"/>
          </p:cNvSpPr>
          <p:nvPr/>
        </p:nvSpPr>
        <p:spPr bwMode="auto">
          <a:xfrm>
            <a:off x="307975" y="7945"/>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native american female and 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72" y="954177"/>
            <a:ext cx="3305175" cy="329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94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616319"/>
            <a:ext cx="7772400" cy="1103540"/>
          </a:xfrm>
        </p:spPr>
        <p:txBody>
          <a:bodyPr/>
          <a:lstStyle/>
          <a:p>
            <a:pPr lvl="0" algn="ctr">
              <a:spcBef>
                <a:spcPts val="0"/>
              </a:spcBef>
            </a:pPr>
            <a:r>
              <a:rPr lang="en" dirty="0"/>
              <a:t>Type 2 Diabetes (</a:t>
            </a:r>
            <a:r>
              <a:rPr lang="en" dirty="0" smtClean="0"/>
              <a:t>T2D) Physiology to Care Plan:</a:t>
            </a:r>
            <a:endParaRPr lang="en-US" dirty="0"/>
          </a:p>
        </p:txBody>
      </p:sp>
      <p:sp>
        <p:nvSpPr>
          <p:cNvPr id="6" name="Subtitle 5"/>
          <p:cNvSpPr>
            <a:spLocks noGrp="1"/>
          </p:cNvSpPr>
          <p:nvPr>
            <p:ph type="subTitle" idx="1"/>
          </p:nvPr>
        </p:nvSpPr>
        <p:spPr>
          <a:xfrm>
            <a:off x="1371600" y="1703508"/>
            <a:ext cx="6400800" cy="1315667"/>
          </a:xfrm>
        </p:spPr>
        <p:txBody>
          <a:bodyPr/>
          <a:lstStyle/>
          <a:p>
            <a:r>
              <a:rPr lang="en-US" dirty="0" smtClean="0">
                <a:solidFill>
                  <a:srgbClr val="ED1470"/>
                </a:solidFill>
              </a:rPr>
              <a:t>A Case Study Approach</a:t>
            </a:r>
            <a:endParaRPr lang="en-US" dirty="0">
              <a:solidFill>
                <a:srgbClr val="ED1470"/>
              </a:solidFill>
            </a:endParaRPr>
          </a:p>
        </p:txBody>
      </p:sp>
      <p:pic>
        <p:nvPicPr>
          <p:cNvPr id="7" name="Picture 2" descr="http://main.diabetes.org/dorg/images/infographics/adv-cost-of-diabetes.gif"/>
          <p:cNvPicPr>
            <a:picLocks noChangeAspect="1" noChangeArrowheads="1"/>
          </p:cNvPicPr>
          <p:nvPr/>
        </p:nvPicPr>
        <p:blipFill rotWithShape="1">
          <a:blip r:embed="rId3">
            <a:extLst>
              <a:ext uri="{28A0092B-C50C-407E-A947-70E740481C1C}">
                <a14:useLocalDpi xmlns:a14="http://schemas.microsoft.com/office/drawing/2010/main" val="0"/>
              </a:ext>
            </a:extLst>
          </a:blip>
          <a:srcRect l="6720" t="16791" r="67007" b="60831"/>
          <a:stretch/>
        </p:blipFill>
        <p:spPr bwMode="auto">
          <a:xfrm>
            <a:off x="3560639" y="2449830"/>
            <a:ext cx="2001962" cy="220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21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9825" y="-1"/>
            <a:ext cx="6864350" cy="5148263"/>
          </a:xfrm>
          <a:prstGeom prst="rect">
            <a:avLst/>
          </a:prstGeom>
        </p:spPr>
      </p:pic>
    </p:spTree>
    <p:extLst>
      <p:ext uri="{BB962C8B-B14F-4D97-AF65-F5344CB8AC3E}">
        <p14:creationId xmlns:p14="http://schemas.microsoft.com/office/powerpoint/2010/main" val="134818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a:blip r:embed="rId3">
            <a:alphaModFix/>
          </a:blip>
          <a:stretch>
            <a:fillRect/>
          </a:stretch>
        </p:blipFill>
        <p:spPr>
          <a:xfrm>
            <a:off x="272310" y="77254"/>
            <a:ext cx="8220075" cy="1668419"/>
          </a:xfrm>
          <a:prstGeom prst="rect">
            <a:avLst/>
          </a:prstGeom>
          <a:noFill/>
          <a:ln>
            <a:noFill/>
          </a:ln>
        </p:spPr>
      </p:pic>
      <p:pic>
        <p:nvPicPr>
          <p:cNvPr id="3" name="Shape 150"/>
          <p:cNvPicPr preferRelativeResize="0"/>
          <p:nvPr/>
        </p:nvPicPr>
        <p:blipFill>
          <a:blip r:embed="rId4">
            <a:alphaModFix/>
          </a:blip>
          <a:stretch>
            <a:fillRect/>
          </a:stretch>
        </p:blipFill>
        <p:spPr>
          <a:xfrm>
            <a:off x="394229" y="1965799"/>
            <a:ext cx="5674678" cy="2640068"/>
          </a:xfrm>
          <a:prstGeom prst="rect">
            <a:avLst/>
          </a:prstGeom>
          <a:noFill/>
          <a:ln>
            <a:noFill/>
          </a:ln>
        </p:spPr>
      </p:pic>
    </p:spTree>
    <p:extLst>
      <p:ext uri="{BB962C8B-B14F-4D97-AF65-F5344CB8AC3E}">
        <p14:creationId xmlns:p14="http://schemas.microsoft.com/office/powerpoint/2010/main" val="3619423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311700" y="50271"/>
            <a:ext cx="8520600" cy="645597"/>
          </a:xfrm>
          <a:prstGeom prst="rect">
            <a:avLst/>
          </a:prstGeom>
        </p:spPr>
        <p:txBody>
          <a:bodyPr lIns="91425" tIns="91425" rIns="91425" bIns="91425" anchor="t" anchorCtr="0">
            <a:noAutofit/>
          </a:bodyPr>
          <a:lstStyle/>
          <a:p>
            <a:pPr lvl="0" rtl="0">
              <a:spcBef>
                <a:spcPts val="0"/>
              </a:spcBef>
              <a:buNone/>
            </a:pPr>
            <a:r>
              <a:rPr lang="en" dirty="0"/>
              <a:t>Primary Prevention: </a:t>
            </a:r>
          </a:p>
        </p:txBody>
      </p:sp>
      <p:sp>
        <p:nvSpPr>
          <p:cNvPr id="147" name="Shape 147"/>
          <p:cNvSpPr txBox="1">
            <a:spLocks noGrp="1"/>
          </p:cNvSpPr>
          <p:nvPr>
            <p:ph type="body" idx="1"/>
          </p:nvPr>
        </p:nvSpPr>
        <p:spPr>
          <a:xfrm>
            <a:off x="311699" y="695868"/>
            <a:ext cx="8737473" cy="4338640"/>
          </a:xfrm>
          <a:prstGeom prst="rect">
            <a:avLst/>
          </a:prstGeom>
        </p:spPr>
        <p:txBody>
          <a:bodyPr lIns="91425" tIns="91425" rIns="91425" bIns="91425" anchor="t" anchorCtr="0">
            <a:noAutofit/>
          </a:bodyPr>
          <a:lstStyle/>
          <a:p>
            <a:pPr lvl="0">
              <a:lnSpc>
                <a:spcPct val="150000"/>
              </a:lnSpc>
              <a:spcBef>
                <a:spcPts val="0"/>
              </a:spcBef>
              <a:buNone/>
            </a:pPr>
            <a:r>
              <a:rPr lang="en" sz="1800" dirty="0"/>
              <a:t>Standards for the </a:t>
            </a:r>
            <a:r>
              <a:rPr lang="en" sz="1800" dirty="0" smtClean="0"/>
              <a:t>NDPP</a:t>
            </a:r>
          </a:p>
          <a:p>
            <a:pPr lvl="0">
              <a:lnSpc>
                <a:spcPct val="150000"/>
              </a:lnSpc>
              <a:spcBef>
                <a:spcPts val="0"/>
              </a:spcBef>
              <a:buNone/>
            </a:pPr>
            <a:endParaRPr lang="en" sz="1800" dirty="0" smtClean="0"/>
          </a:p>
          <a:p>
            <a:pPr lvl="0">
              <a:lnSpc>
                <a:spcPct val="150000"/>
              </a:lnSpc>
              <a:spcBef>
                <a:spcPts val="0"/>
              </a:spcBef>
              <a:buNone/>
            </a:pPr>
            <a:r>
              <a:rPr lang="en" sz="1800" dirty="0" smtClean="0"/>
              <a:t>Focus </a:t>
            </a:r>
            <a:r>
              <a:rPr lang="en" sz="1800" dirty="0"/>
              <a:t>on Lifestyle </a:t>
            </a:r>
            <a:r>
              <a:rPr lang="en" sz="1800" dirty="0" smtClean="0"/>
              <a:t>Interventions</a:t>
            </a:r>
            <a:endParaRPr lang="en" sz="1800" dirty="0"/>
          </a:p>
          <a:p>
            <a:pPr lvl="0">
              <a:lnSpc>
                <a:spcPct val="150000"/>
              </a:lnSpc>
              <a:spcBef>
                <a:spcPts val="0"/>
              </a:spcBef>
              <a:buNone/>
            </a:pPr>
            <a:r>
              <a:rPr lang="en" sz="1800" dirty="0"/>
              <a:t>	Given through a set curriculum</a:t>
            </a:r>
          </a:p>
          <a:p>
            <a:pPr lvl="0">
              <a:lnSpc>
                <a:spcPct val="150000"/>
              </a:lnSpc>
              <a:spcBef>
                <a:spcPts val="0"/>
              </a:spcBef>
              <a:buNone/>
            </a:pPr>
            <a:r>
              <a:rPr lang="en" sz="1800" dirty="0"/>
              <a:t>	</a:t>
            </a:r>
            <a:r>
              <a:rPr lang="en" sz="1800" dirty="0" smtClean="0"/>
              <a:t>Year </a:t>
            </a:r>
            <a:r>
              <a:rPr lang="en" sz="1800" dirty="0"/>
              <a:t>long </a:t>
            </a:r>
            <a:r>
              <a:rPr lang="en" sz="1800" dirty="0" smtClean="0"/>
              <a:t>program</a:t>
            </a:r>
          </a:p>
          <a:p>
            <a:pPr lvl="0">
              <a:lnSpc>
                <a:spcPct val="150000"/>
              </a:lnSpc>
              <a:spcBef>
                <a:spcPts val="0"/>
              </a:spcBef>
              <a:buNone/>
            </a:pPr>
            <a:r>
              <a:rPr lang="en" sz="1800" dirty="0"/>
              <a:t>	</a:t>
            </a:r>
            <a:r>
              <a:rPr lang="en" sz="1800" dirty="0" smtClean="0"/>
              <a:t>	16 </a:t>
            </a:r>
            <a:r>
              <a:rPr lang="en" sz="1800" dirty="0"/>
              <a:t>sessions over the first 6 </a:t>
            </a:r>
            <a:r>
              <a:rPr lang="en" sz="1800" dirty="0" smtClean="0"/>
              <a:t>months (intense)</a:t>
            </a:r>
            <a:endParaRPr lang="en" sz="1800" dirty="0"/>
          </a:p>
          <a:p>
            <a:pPr lvl="0">
              <a:lnSpc>
                <a:spcPct val="150000"/>
              </a:lnSpc>
              <a:spcBef>
                <a:spcPts val="0"/>
              </a:spcBef>
              <a:buNone/>
            </a:pPr>
            <a:r>
              <a:rPr lang="en" sz="1800" dirty="0"/>
              <a:t>	</a:t>
            </a:r>
            <a:r>
              <a:rPr lang="en" sz="1800" dirty="0" smtClean="0"/>
              <a:t>	6 </a:t>
            </a:r>
            <a:r>
              <a:rPr lang="en" sz="1800" dirty="0"/>
              <a:t>sessions during the last 6 </a:t>
            </a:r>
            <a:r>
              <a:rPr lang="en" sz="1800" dirty="0" smtClean="0"/>
              <a:t>months (maintenance)</a:t>
            </a:r>
            <a:endParaRPr lang="en" sz="1800" dirty="0"/>
          </a:p>
          <a:p>
            <a:pPr lvl="0" rtl="0">
              <a:lnSpc>
                <a:spcPct val="150000"/>
              </a:lnSpc>
              <a:spcBef>
                <a:spcPts val="0"/>
              </a:spcBef>
              <a:buNone/>
            </a:pPr>
            <a:r>
              <a:rPr lang="en" sz="1800" dirty="0" smtClean="0"/>
              <a:t>Data </a:t>
            </a:r>
            <a:r>
              <a:rPr lang="en" sz="1800" dirty="0"/>
              <a:t>submitted on attendance, weight loss, &amp; physical </a:t>
            </a:r>
            <a:r>
              <a:rPr lang="en" sz="1800" dirty="0" smtClean="0"/>
              <a:t>activity</a:t>
            </a:r>
          </a:p>
          <a:p>
            <a:pPr lvl="0" rtl="0">
              <a:lnSpc>
                <a:spcPct val="150000"/>
              </a:lnSpc>
              <a:spcBef>
                <a:spcPts val="0"/>
              </a:spcBef>
              <a:buNone/>
            </a:pPr>
            <a:endParaRPr lang="en" dirty="0"/>
          </a:p>
        </p:txBody>
      </p:sp>
    </p:spTree>
    <p:extLst>
      <p:ext uri="{BB962C8B-B14F-4D97-AF65-F5344CB8AC3E}">
        <p14:creationId xmlns:p14="http://schemas.microsoft.com/office/powerpoint/2010/main" val="2995957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Primary Prevention - Broad Citizenship</a:t>
            </a:r>
          </a:p>
        </p:txBody>
      </p:sp>
      <p:sp>
        <p:nvSpPr>
          <p:cNvPr id="163" name="Shape 163"/>
          <p:cNvSpPr txBox="1">
            <a:spLocks noGrp="1"/>
          </p:cNvSpPr>
          <p:nvPr>
            <p:ph type="body" idx="1"/>
          </p:nvPr>
        </p:nvSpPr>
        <p:spPr>
          <a:xfrm>
            <a:off x="3992880" y="1135380"/>
            <a:ext cx="5052060" cy="3736778"/>
          </a:xfrm>
          <a:prstGeom prst="rect">
            <a:avLst/>
          </a:prstGeom>
        </p:spPr>
        <p:txBody>
          <a:bodyPr lIns="91425" tIns="91425" rIns="91425" bIns="91425" anchor="t" anchorCtr="0">
            <a:noAutofit/>
          </a:bodyPr>
          <a:lstStyle/>
          <a:p>
            <a:pPr lvl="0">
              <a:lnSpc>
                <a:spcPct val="150000"/>
              </a:lnSpc>
              <a:spcBef>
                <a:spcPts val="0"/>
              </a:spcBef>
              <a:buNone/>
            </a:pPr>
            <a:r>
              <a:rPr lang="en" sz="2100" dirty="0"/>
              <a:t>Manage Weight</a:t>
            </a:r>
          </a:p>
          <a:p>
            <a:pPr lvl="0">
              <a:lnSpc>
                <a:spcPct val="150000"/>
              </a:lnSpc>
              <a:spcBef>
                <a:spcPts val="0"/>
              </a:spcBef>
              <a:buNone/>
            </a:pPr>
            <a:r>
              <a:rPr lang="en" sz="2100" dirty="0"/>
              <a:t>Follow Healthy Eating Guidelines</a:t>
            </a:r>
          </a:p>
          <a:p>
            <a:pPr lvl="0">
              <a:lnSpc>
                <a:spcPct val="150000"/>
              </a:lnSpc>
              <a:spcBef>
                <a:spcPts val="0"/>
              </a:spcBef>
              <a:buNone/>
            </a:pPr>
            <a:r>
              <a:rPr lang="en" sz="2100" dirty="0"/>
              <a:t>Participate in Regular Physical Activity</a:t>
            </a:r>
          </a:p>
          <a:p>
            <a:pPr lvl="0">
              <a:lnSpc>
                <a:spcPct val="150000"/>
              </a:lnSpc>
              <a:spcBef>
                <a:spcPts val="0"/>
              </a:spcBef>
              <a:buNone/>
            </a:pPr>
            <a:r>
              <a:rPr lang="en" sz="2100" dirty="0"/>
              <a:t>Live Tobacco Free</a:t>
            </a:r>
          </a:p>
          <a:p>
            <a:pPr lvl="0">
              <a:lnSpc>
                <a:spcPct val="150000"/>
              </a:lnSpc>
              <a:spcBef>
                <a:spcPts val="0"/>
              </a:spcBef>
              <a:buNone/>
            </a:pPr>
            <a:r>
              <a:rPr lang="en" sz="2100" dirty="0"/>
              <a:t>Get Adequate Sleep</a:t>
            </a:r>
          </a:p>
          <a:p>
            <a:pPr lvl="0">
              <a:lnSpc>
                <a:spcPct val="150000"/>
              </a:lnSpc>
              <a:spcBef>
                <a:spcPts val="0"/>
              </a:spcBef>
              <a:buNone/>
            </a:pPr>
            <a:r>
              <a:rPr lang="en" sz="2100" dirty="0"/>
              <a:t>Participate in DPP Education</a:t>
            </a:r>
          </a:p>
        </p:txBody>
      </p:sp>
      <p:pic>
        <p:nvPicPr>
          <p:cNvPr id="164" name="Shape 164"/>
          <p:cNvPicPr preferRelativeResize="0"/>
          <p:nvPr/>
        </p:nvPicPr>
        <p:blipFill>
          <a:blip r:embed="rId3">
            <a:alphaModFix/>
          </a:blip>
          <a:stretch>
            <a:fillRect/>
          </a:stretch>
        </p:blipFill>
        <p:spPr>
          <a:xfrm>
            <a:off x="519501" y="1684258"/>
            <a:ext cx="3343625" cy="2623827"/>
          </a:xfrm>
          <a:prstGeom prst="rect">
            <a:avLst/>
          </a:prstGeom>
          <a:noFill/>
          <a:ln>
            <a:noFill/>
          </a:ln>
        </p:spPr>
      </p:pic>
    </p:spTree>
    <p:extLst>
      <p:ext uri="{BB962C8B-B14F-4D97-AF65-F5344CB8AC3E}">
        <p14:creationId xmlns:p14="http://schemas.microsoft.com/office/powerpoint/2010/main" val="3051667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Technology in Primary Prevention</a:t>
            </a:r>
          </a:p>
        </p:txBody>
      </p:sp>
      <p:sp>
        <p:nvSpPr>
          <p:cNvPr id="156" name="Shape 156"/>
          <p:cNvSpPr txBox="1">
            <a:spLocks noGrp="1"/>
          </p:cNvSpPr>
          <p:nvPr>
            <p:ph type="body" idx="1"/>
          </p:nvPr>
        </p:nvSpPr>
        <p:spPr>
          <a:xfrm>
            <a:off x="311699" y="1168650"/>
            <a:ext cx="7863713" cy="3153818"/>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dirty="0"/>
              <a:t>	</a:t>
            </a:r>
            <a:r>
              <a:rPr lang="en" sz="2000" dirty="0" smtClean="0"/>
              <a:t>Apps – Check out the DANA App Review</a:t>
            </a:r>
            <a:endParaRPr lang="en" sz="2000" dirty="0"/>
          </a:p>
          <a:p>
            <a:pPr lvl="0" rtl="0">
              <a:lnSpc>
                <a:spcPct val="100000"/>
              </a:lnSpc>
              <a:spcBef>
                <a:spcPts val="0"/>
              </a:spcBef>
              <a:spcAft>
                <a:spcPts val="0"/>
              </a:spcAft>
              <a:buNone/>
            </a:pPr>
            <a:endParaRPr sz="2000" dirty="0"/>
          </a:p>
          <a:p>
            <a:pPr lvl="0" rtl="0">
              <a:lnSpc>
                <a:spcPct val="100000"/>
              </a:lnSpc>
              <a:spcBef>
                <a:spcPts val="0"/>
              </a:spcBef>
              <a:spcAft>
                <a:spcPts val="0"/>
              </a:spcAft>
              <a:buNone/>
            </a:pPr>
            <a:r>
              <a:rPr lang="en" sz="2000" dirty="0"/>
              <a:t>	SideKick Health</a:t>
            </a:r>
            <a:endParaRPr lang="en" sz="2000" dirty="0">
              <a:hlinkClick r:id="rId3"/>
            </a:endParaRPr>
          </a:p>
          <a:p>
            <a:pPr lvl="0" rtl="0">
              <a:lnSpc>
                <a:spcPct val="100000"/>
              </a:lnSpc>
              <a:spcBef>
                <a:spcPts val="0"/>
              </a:spcBef>
              <a:spcAft>
                <a:spcPts val="0"/>
              </a:spcAft>
              <a:buNone/>
            </a:pPr>
            <a:endParaRPr sz="2000" dirty="0"/>
          </a:p>
          <a:p>
            <a:pPr lvl="0" rtl="0">
              <a:lnSpc>
                <a:spcPct val="100000"/>
              </a:lnSpc>
              <a:spcBef>
                <a:spcPts val="0"/>
              </a:spcBef>
              <a:spcAft>
                <a:spcPts val="0"/>
              </a:spcAft>
              <a:buNone/>
            </a:pPr>
            <a:r>
              <a:rPr lang="en" sz="2000" dirty="0"/>
              <a:t>	Health Monitors</a:t>
            </a:r>
          </a:p>
          <a:p>
            <a:pPr lvl="0" rtl="0">
              <a:lnSpc>
                <a:spcPct val="100000"/>
              </a:lnSpc>
              <a:spcBef>
                <a:spcPts val="0"/>
              </a:spcBef>
              <a:spcAft>
                <a:spcPts val="0"/>
              </a:spcAft>
              <a:buNone/>
            </a:pPr>
            <a:endParaRPr sz="2000" dirty="0"/>
          </a:p>
          <a:p>
            <a:pPr lvl="0" rtl="0">
              <a:lnSpc>
                <a:spcPct val="100000"/>
              </a:lnSpc>
              <a:spcBef>
                <a:spcPts val="0"/>
              </a:spcBef>
              <a:spcAft>
                <a:spcPts val="0"/>
              </a:spcAft>
              <a:buNone/>
            </a:pPr>
            <a:r>
              <a:rPr lang="en" sz="2000" dirty="0"/>
              <a:t>	Translation of DPP to Social Media Platform</a:t>
            </a:r>
          </a:p>
          <a:p>
            <a:pPr lvl="0">
              <a:spcBef>
                <a:spcPts val="0"/>
              </a:spcBef>
              <a:buNone/>
            </a:pPr>
            <a:endParaRPr sz="2000" dirty="0"/>
          </a:p>
        </p:txBody>
      </p:sp>
      <p:pic>
        <p:nvPicPr>
          <p:cNvPr id="157" name="Shape 157"/>
          <p:cNvPicPr preferRelativeResize="0"/>
          <p:nvPr/>
        </p:nvPicPr>
        <p:blipFill>
          <a:blip r:embed="rId4">
            <a:alphaModFix/>
          </a:blip>
          <a:stretch>
            <a:fillRect/>
          </a:stretch>
        </p:blipFill>
        <p:spPr>
          <a:xfrm>
            <a:off x="1646588" y="3593725"/>
            <a:ext cx="5850822" cy="1282687"/>
          </a:xfrm>
          <a:prstGeom prst="rect">
            <a:avLst/>
          </a:prstGeom>
          <a:noFill/>
          <a:ln>
            <a:noFill/>
          </a:ln>
        </p:spPr>
      </p:pic>
    </p:spTree>
    <p:extLst>
      <p:ext uri="{BB962C8B-B14F-4D97-AF65-F5344CB8AC3E}">
        <p14:creationId xmlns:p14="http://schemas.microsoft.com/office/powerpoint/2010/main" val="1021649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16" y="50271"/>
            <a:ext cx="8520600" cy="645597"/>
          </a:xfrm>
        </p:spPr>
        <p:txBody>
          <a:bodyPr>
            <a:normAutofit fontScale="90000"/>
          </a:bodyPr>
          <a:lstStyle/>
          <a:p>
            <a:r>
              <a:rPr lang="en-US" dirty="0" smtClean="0"/>
              <a:t>Winona - Diagnosis</a:t>
            </a:r>
            <a:endParaRPr lang="en-US" dirty="0"/>
          </a:p>
        </p:txBody>
      </p:sp>
      <p:sp>
        <p:nvSpPr>
          <p:cNvPr id="4" name="Text Placeholder 3"/>
          <p:cNvSpPr>
            <a:spLocks noGrp="1"/>
          </p:cNvSpPr>
          <p:nvPr>
            <p:ph type="body" idx="1"/>
          </p:nvPr>
        </p:nvSpPr>
        <p:spPr>
          <a:xfrm>
            <a:off x="53339" y="624840"/>
            <a:ext cx="5966461" cy="4523423"/>
          </a:xfrm>
        </p:spPr>
        <p:txBody>
          <a:bodyPr>
            <a:normAutofit fontScale="62500" lnSpcReduction="20000"/>
          </a:bodyPr>
          <a:lstStyle/>
          <a:p>
            <a:pPr>
              <a:lnSpc>
                <a:spcPct val="150000"/>
              </a:lnSpc>
            </a:pPr>
            <a:r>
              <a:rPr lang="en-US" sz="2900" dirty="0" smtClean="0"/>
              <a:t>Age 56</a:t>
            </a:r>
          </a:p>
          <a:p>
            <a:pPr>
              <a:lnSpc>
                <a:spcPct val="150000"/>
              </a:lnSpc>
            </a:pPr>
            <a:r>
              <a:rPr lang="en-US" sz="2900" dirty="0" smtClean="0"/>
              <a:t>Completed the Diabetes Prevention Program and was able to lose 20 </a:t>
            </a:r>
            <a:r>
              <a:rPr lang="en-US" sz="2900" dirty="0" err="1" smtClean="0"/>
              <a:t>lbs</a:t>
            </a:r>
            <a:r>
              <a:rPr lang="en-US" sz="2900" dirty="0" smtClean="0"/>
              <a:t> and as they had partnered with a YMCA, she was able to keep exercising and keep the 20 </a:t>
            </a:r>
            <a:r>
              <a:rPr lang="en-US" sz="2900" dirty="0" err="1" smtClean="0"/>
              <a:t>lbs</a:t>
            </a:r>
            <a:r>
              <a:rPr lang="en-US" sz="2900" dirty="0" smtClean="0"/>
              <a:t> off.</a:t>
            </a:r>
          </a:p>
          <a:p>
            <a:pPr>
              <a:lnSpc>
                <a:spcPct val="150000"/>
              </a:lnSpc>
            </a:pPr>
            <a:r>
              <a:rPr lang="en-US" sz="2900" dirty="0" smtClean="0"/>
              <a:t>Quit smoking</a:t>
            </a:r>
          </a:p>
          <a:p>
            <a:pPr>
              <a:lnSpc>
                <a:spcPct val="150000"/>
              </a:lnSpc>
            </a:pPr>
            <a:r>
              <a:rPr lang="en-US" sz="2900" dirty="0" smtClean="0"/>
              <a:t>Latest vitals:</a:t>
            </a:r>
          </a:p>
          <a:p>
            <a:pPr lvl="1">
              <a:lnSpc>
                <a:spcPct val="150000"/>
              </a:lnSpc>
            </a:pPr>
            <a:r>
              <a:rPr lang="en-US" sz="2900" dirty="0" smtClean="0">
                <a:solidFill>
                  <a:srgbClr val="005799"/>
                </a:solidFill>
              </a:rPr>
              <a:t>FPG 130 mg/</a:t>
            </a:r>
            <a:r>
              <a:rPr lang="en-US" sz="2900" dirty="0" err="1" smtClean="0">
                <a:solidFill>
                  <a:srgbClr val="005799"/>
                </a:solidFill>
              </a:rPr>
              <a:t>dL</a:t>
            </a:r>
            <a:r>
              <a:rPr lang="en-US" sz="2900" dirty="0" smtClean="0">
                <a:solidFill>
                  <a:srgbClr val="005799"/>
                </a:solidFill>
              </a:rPr>
              <a:t>, HgbA1c of 6.8%</a:t>
            </a:r>
          </a:p>
          <a:p>
            <a:pPr lvl="1">
              <a:lnSpc>
                <a:spcPct val="150000"/>
              </a:lnSpc>
            </a:pPr>
            <a:r>
              <a:rPr lang="en-US" sz="2900" dirty="0" err="1" smtClean="0"/>
              <a:t>Ht</a:t>
            </a:r>
            <a:r>
              <a:rPr lang="en-US" sz="2900" dirty="0" smtClean="0"/>
              <a:t> 5’8”, </a:t>
            </a:r>
            <a:r>
              <a:rPr lang="en-US" sz="2900" dirty="0" err="1" smtClean="0"/>
              <a:t>Wt</a:t>
            </a:r>
            <a:r>
              <a:rPr lang="en-US" sz="2900" dirty="0" smtClean="0"/>
              <a:t> 170 </a:t>
            </a:r>
            <a:r>
              <a:rPr lang="en-US" sz="2900" dirty="0" err="1" smtClean="0"/>
              <a:t>lbs</a:t>
            </a:r>
            <a:r>
              <a:rPr lang="en-US" sz="2900" dirty="0" smtClean="0"/>
              <a:t>, BMI 25.8</a:t>
            </a:r>
          </a:p>
          <a:p>
            <a:pPr lvl="1">
              <a:lnSpc>
                <a:spcPct val="150000"/>
              </a:lnSpc>
            </a:pPr>
            <a:r>
              <a:rPr lang="en-US" sz="2900" dirty="0"/>
              <a:t>Total Cholesterol </a:t>
            </a:r>
            <a:r>
              <a:rPr lang="en-US" sz="2900" dirty="0" smtClean="0"/>
              <a:t>184 </a:t>
            </a:r>
            <a:r>
              <a:rPr lang="en-US" sz="2900" dirty="0"/>
              <a:t>mg/</a:t>
            </a:r>
            <a:r>
              <a:rPr lang="en-US" sz="2900" dirty="0" err="1"/>
              <a:t>dL</a:t>
            </a:r>
            <a:r>
              <a:rPr lang="en-US" sz="2900" dirty="0"/>
              <a:t>, HDL </a:t>
            </a:r>
            <a:r>
              <a:rPr lang="en-US" sz="2900" dirty="0" smtClean="0"/>
              <a:t>52 </a:t>
            </a:r>
            <a:r>
              <a:rPr lang="en-US" sz="2900" dirty="0"/>
              <a:t>mg/</a:t>
            </a:r>
            <a:r>
              <a:rPr lang="en-US" sz="2900" dirty="0" err="1"/>
              <a:t>dL</a:t>
            </a:r>
            <a:r>
              <a:rPr lang="en-US" sz="2900" dirty="0"/>
              <a:t>, Triglycerides </a:t>
            </a:r>
            <a:r>
              <a:rPr lang="en-US" sz="2900" dirty="0" smtClean="0"/>
              <a:t>180 </a:t>
            </a:r>
            <a:r>
              <a:rPr lang="en-US" sz="2900" dirty="0"/>
              <a:t>mg/</a:t>
            </a:r>
            <a:r>
              <a:rPr lang="en-US" sz="2900" dirty="0" err="1"/>
              <a:t>dL</a:t>
            </a:r>
            <a:endParaRPr lang="en-US" sz="2900" dirty="0"/>
          </a:p>
          <a:p>
            <a:pPr lvl="1">
              <a:lnSpc>
                <a:spcPct val="150000"/>
              </a:lnSpc>
            </a:pPr>
            <a:r>
              <a:rPr lang="en-US" sz="2900" dirty="0"/>
              <a:t>BP 127/73 </a:t>
            </a:r>
          </a:p>
          <a:p>
            <a:pPr marL="365760" lvl="1" indent="0">
              <a:lnSpc>
                <a:spcPct val="150000"/>
              </a:lnSpc>
              <a:buNone/>
            </a:pPr>
            <a:endParaRPr lang="en-US" dirty="0" smtClean="0"/>
          </a:p>
          <a:p>
            <a:pPr lvl="1">
              <a:lnSpc>
                <a:spcPct val="150000"/>
              </a:lnSpc>
            </a:pPr>
            <a:endParaRPr lang="en-US" dirty="0"/>
          </a:p>
        </p:txBody>
      </p:sp>
      <p:pic>
        <p:nvPicPr>
          <p:cNvPr id="4100" name="Picture 4" descr="Image result for native american female middle age"/>
          <p:cNvPicPr>
            <a:picLocks noChangeAspect="1" noChangeArrowheads="1"/>
          </p:cNvPicPr>
          <p:nvPr/>
        </p:nvPicPr>
        <p:blipFill rotWithShape="1">
          <a:blip r:embed="rId3">
            <a:extLst>
              <a:ext uri="{28A0092B-C50C-407E-A947-70E740481C1C}">
                <a14:useLocalDpi xmlns:a14="http://schemas.microsoft.com/office/drawing/2010/main" val="0"/>
              </a:ext>
            </a:extLst>
          </a:blip>
          <a:srcRect l="28803" r="10182"/>
          <a:stretch/>
        </p:blipFill>
        <p:spPr bwMode="auto">
          <a:xfrm>
            <a:off x="6019801" y="972450"/>
            <a:ext cx="2859315" cy="312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054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373070"/>
            <a:ext cx="8520600" cy="1362085"/>
          </a:xfrm>
          <a:prstGeom prst="rect">
            <a:avLst/>
          </a:prstGeom>
        </p:spPr>
        <p:txBody>
          <a:bodyPr lIns="91425" tIns="91425" rIns="91425" bIns="91425" anchor="t" anchorCtr="0">
            <a:noAutofit/>
          </a:bodyPr>
          <a:lstStyle/>
          <a:p>
            <a:pPr lvl="0" algn="ctr">
              <a:spcBef>
                <a:spcPts val="0"/>
              </a:spcBef>
              <a:buNone/>
            </a:pPr>
            <a:r>
              <a:rPr lang="en" dirty="0" smtClean="0"/>
              <a:t>Diabetes Self Management Education and Support (DSMES)</a:t>
            </a:r>
            <a:endParaRPr lang="en" dirty="0"/>
          </a:p>
        </p:txBody>
      </p:sp>
      <p:pic>
        <p:nvPicPr>
          <p:cNvPr id="180" name="Shape 180"/>
          <p:cNvPicPr preferRelativeResize="0"/>
          <p:nvPr/>
        </p:nvPicPr>
        <p:blipFill>
          <a:blip r:embed="rId3">
            <a:alphaModFix/>
          </a:blip>
          <a:stretch>
            <a:fillRect/>
          </a:stretch>
        </p:blipFill>
        <p:spPr>
          <a:xfrm>
            <a:off x="728662" y="1963968"/>
            <a:ext cx="7686675" cy="2431124"/>
          </a:xfrm>
          <a:prstGeom prst="rect">
            <a:avLst/>
          </a:prstGeom>
          <a:noFill/>
          <a:ln>
            <a:noFill/>
          </a:ln>
        </p:spPr>
      </p:pic>
      <p:pic>
        <p:nvPicPr>
          <p:cNvPr id="181" name="Shape 181"/>
          <p:cNvPicPr preferRelativeResize="0"/>
          <p:nvPr/>
        </p:nvPicPr>
        <p:blipFill>
          <a:blip r:embed="rId4">
            <a:alphaModFix/>
          </a:blip>
          <a:stretch>
            <a:fillRect/>
          </a:stretch>
        </p:blipFill>
        <p:spPr>
          <a:xfrm>
            <a:off x="152400" y="4557166"/>
            <a:ext cx="6819900" cy="457623"/>
          </a:xfrm>
          <a:prstGeom prst="rect">
            <a:avLst/>
          </a:prstGeom>
          <a:noFill/>
          <a:ln>
            <a:noFill/>
          </a:ln>
        </p:spPr>
      </p:pic>
    </p:spTree>
    <p:extLst>
      <p:ext uri="{BB962C8B-B14F-4D97-AF65-F5344CB8AC3E}">
        <p14:creationId xmlns:p14="http://schemas.microsoft.com/office/powerpoint/2010/main" val="31545424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Secondary Prevention</a:t>
            </a:r>
          </a:p>
        </p:txBody>
      </p:sp>
      <p:sp>
        <p:nvSpPr>
          <p:cNvPr id="171" name="Shape 171"/>
          <p:cNvSpPr txBox="1">
            <a:spLocks noGrp="1"/>
          </p:cNvSpPr>
          <p:nvPr>
            <p:ph type="body" idx="1"/>
          </p:nvPr>
        </p:nvSpPr>
        <p:spPr>
          <a:xfrm>
            <a:off x="149140" y="3379893"/>
            <a:ext cx="3999900" cy="1227204"/>
          </a:xfrm>
          <a:prstGeom prst="rect">
            <a:avLst/>
          </a:prstGeom>
        </p:spPr>
        <p:txBody>
          <a:bodyPr lIns="91425" tIns="91425" rIns="91425" bIns="91425" anchor="t" anchorCtr="0">
            <a:noAutofit/>
          </a:bodyPr>
          <a:lstStyle/>
          <a:p>
            <a:pPr lvl="0">
              <a:spcBef>
                <a:spcPts val="0"/>
              </a:spcBef>
              <a:buNone/>
            </a:pPr>
            <a:r>
              <a:rPr lang="en" dirty="0"/>
              <a:t>Diabetes Self-Management Education and Support </a:t>
            </a:r>
            <a:r>
              <a:rPr lang="en" dirty="0">
                <a:hlinkClick r:id="rId3"/>
              </a:rPr>
              <a:t>(DSMES</a:t>
            </a:r>
            <a:r>
              <a:rPr lang="en" dirty="0"/>
              <a:t>)</a:t>
            </a:r>
          </a:p>
        </p:txBody>
      </p:sp>
      <p:sp>
        <p:nvSpPr>
          <p:cNvPr id="172" name="Shape 172"/>
          <p:cNvSpPr txBox="1">
            <a:spLocks noGrp="1"/>
          </p:cNvSpPr>
          <p:nvPr>
            <p:ph type="body" idx="2"/>
          </p:nvPr>
        </p:nvSpPr>
        <p:spPr>
          <a:xfrm>
            <a:off x="3996267" y="3379893"/>
            <a:ext cx="4836033" cy="1654715"/>
          </a:xfrm>
          <a:prstGeom prst="rect">
            <a:avLst/>
          </a:prstGeom>
        </p:spPr>
        <p:txBody>
          <a:bodyPr lIns="91425" tIns="91425" rIns="91425" bIns="91425" anchor="t" anchorCtr="0">
            <a:noAutofit/>
          </a:bodyPr>
          <a:lstStyle/>
          <a:p>
            <a:pPr lvl="0">
              <a:spcBef>
                <a:spcPts val="0"/>
              </a:spcBef>
              <a:buNone/>
            </a:pPr>
            <a:r>
              <a:rPr lang="en" dirty="0"/>
              <a:t>Treat to Target - </a:t>
            </a:r>
            <a:r>
              <a:rPr lang="en" dirty="0" smtClean="0"/>
              <a:t>medication management</a:t>
            </a:r>
            <a:endParaRPr lang="en" dirty="0"/>
          </a:p>
          <a:p>
            <a:pPr lvl="0">
              <a:spcBef>
                <a:spcPts val="0"/>
              </a:spcBef>
              <a:buNone/>
            </a:pPr>
            <a:r>
              <a:rPr lang="en" dirty="0"/>
              <a:t>Prevention of complications: ACE inhibitors for renal perfusion, Statin even without DLP, HTN management, ASA, </a:t>
            </a:r>
            <a:r>
              <a:rPr lang="en" dirty="0" smtClean="0"/>
              <a:t>vaccines</a:t>
            </a:r>
            <a:r>
              <a:rPr lang="en" dirty="0"/>
              <a:t>, routine follow-up, meet psychological needs</a:t>
            </a:r>
          </a:p>
        </p:txBody>
      </p:sp>
      <p:pic>
        <p:nvPicPr>
          <p:cNvPr id="173" name="Shape 173"/>
          <p:cNvPicPr preferRelativeResize="0"/>
          <p:nvPr/>
        </p:nvPicPr>
        <p:blipFill>
          <a:blip r:embed="rId4">
            <a:alphaModFix/>
          </a:blip>
          <a:stretch>
            <a:fillRect/>
          </a:stretch>
        </p:blipFill>
        <p:spPr>
          <a:xfrm>
            <a:off x="1505374" y="1126725"/>
            <a:ext cx="5943600" cy="2145110"/>
          </a:xfrm>
          <a:prstGeom prst="rect">
            <a:avLst/>
          </a:prstGeom>
          <a:noFill/>
          <a:ln>
            <a:noFill/>
          </a:ln>
        </p:spPr>
      </p:pic>
    </p:spTree>
    <p:extLst>
      <p:ext uri="{BB962C8B-B14F-4D97-AF65-F5344CB8AC3E}">
        <p14:creationId xmlns:p14="http://schemas.microsoft.com/office/powerpoint/2010/main" val="3830021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en"/>
              <a:t>Treatment of T2D - </a:t>
            </a:r>
            <a:r>
              <a:rPr lang="en" u="sng">
                <a:solidFill>
                  <a:schemeClr val="hlink"/>
                </a:solidFill>
                <a:hlinkClick r:id="rId3"/>
              </a:rPr>
              <a:t>AACE Guidelines</a:t>
            </a:r>
          </a:p>
        </p:txBody>
      </p:sp>
      <p:sp>
        <p:nvSpPr>
          <p:cNvPr id="187" name="Shape 187"/>
          <p:cNvSpPr txBox="1">
            <a:spLocks noGrp="1"/>
          </p:cNvSpPr>
          <p:nvPr>
            <p:ph type="body" idx="1"/>
          </p:nvPr>
        </p:nvSpPr>
        <p:spPr>
          <a:xfrm>
            <a:off x="311700" y="1143000"/>
            <a:ext cx="3999900" cy="3784409"/>
          </a:xfrm>
          <a:prstGeom prst="rect">
            <a:avLst/>
          </a:prstGeom>
        </p:spPr>
        <p:txBody>
          <a:bodyPr lIns="91425" tIns="91425" rIns="91425" bIns="91425" anchor="t" anchorCtr="0">
            <a:noAutofit/>
          </a:bodyPr>
          <a:lstStyle/>
          <a:p>
            <a:pPr lvl="0">
              <a:spcBef>
                <a:spcPts val="0"/>
              </a:spcBef>
              <a:buNone/>
            </a:pPr>
            <a:r>
              <a:rPr lang="en" sz="1600" dirty="0"/>
              <a:t>Always starts with Lifestyle Therapy, including medically assisted weight loss</a:t>
            </a:r>
          </a:p>
          <a:p>
            <a:pPr lvl="0">
              <a:spcBef>
                <a:spcPts val="0"/>
              </a:spcBef>
              <a:buNone/>
            </a:pPr>
            <a:r>
              <a:rPr lang="en" sz="1600" dirty="0"/>
              <a:t>Medication treatment options depend on level of HgbA1c at diagnosis, as well as the presence of absence of symptoms.</a:t>
            </a:r>
          </a:p>
          <a:p>
            <a:pPr lvl="0">
              <a:spcBef>
                <a:spcPts val="0"/>
              </a:spcBef>
              <a:buNone/>
            </a:pPr>
            <a:r>
              <a:rPr lang="en" sz="1600" dirty="0"/>
              <a:t>Level of HgbA1c shows progression of disease</a:t>
            </a:r>
          </a:p>
          <a:p>
            <a:pPr lvl="0" rtl="0">
              <a:spcBef>
                <a:spcPts val="0"/>
              </a:spcBef>
              <a:buNone/>
            </a:pPr>
            <a:r>
              <a:rPr lang="en" sz="1600" dirty="0"/>
              <a:t>Monotherapy agents and Dual Therapy agents work on underlying cause of T2D, insulin resistance: metformin as first line medication (also used in Prediabetes) </a:t>
            </a:r>
          </a:p>
        </p:txBody>
      </p:sp>
      <p:sp>
        <p:nvSpPr>
          <p:cNvPr id="188" name="Shape 188"/>
          <p:cNvSpPr txBox="1">
            <a:spLocks noGrp="1"/>
          </p:cNvSpPr>
          <p:nvPr>
            <p:ph type="body" idx="2"/>
          </p:nvPr>
        </p:nvSpPr>
        <p:spPr>
          <a:xfrm>
            <a:off x="4832400" y="1143000"/>
            <a:ext cx="3999900" cy="3784409"/>
          </a:xfrm>
          <a:prstGeom prst="rect">
            <a:avLst/>
          </a:prstGeom>
        </p:spPr>
        <p:txBody>
          <a:bodyPr lIns="91425" tIns="91425" rIns="91425" bIns="91425" anchor="t" anchorCtr="0">
            <a:noAutofit/>
          </a:bodyPr>
          <a:lstStyle/>
          <a:p>
            <a:pPr lvl="0">
              <a:spcBef>
                <a:spcPts val="0"/>
              </a:spcBef>
              <a:buNone/>
            </a:pPr>
            <a:r>
              <a:rPr lang="en" dirty="0"/>
              <a:t>Monotherapy and dual therapy agents also help to preserve 𝛃-cell function</a:t>
            </a:r>
          </a:p>
          <a:p>
            <a:pPr lvl="0">
              <a:spcBef>
                <a:spcPts val="0"/>
              </a:spcBef>
              <a:buNone/>
            </a:pPr>
            <a:r>
              <a:rPr lang="en" dirty="0"/>
              <a:t>Other agents, GLP-1 antagonist and SGLT-2 inhibitors can also cause weight loss, improving insulin resistance</a:t>
            </a:r>
          </a:p>
          <a:p>
            <a:pPr lvl="0">
              <a:spcBef>
                <a:spcPts val="0"/>
              </a:spcBef>
              <a:buNone/>
            </a:pPr>
            <a:r>
              <a:rPr lang="en" dirty="0"/>
              <a:t>HgbA1c Goals need to be individualized based on comorbidities or at risk for hypoglycemia </a:t>
            </a:r>
          </a:p>
          <a:p>
            <a:pPr lvl="0">
              <a:spcBef>
                <a:spcPts val="0"/>
              </a:spcBef>
              <a:buNone/>
            </a:pPr>
            <a:endParaRPr dirty="0"/>
          </a:p>
        </p:txBody>
      </p:sp>
    </p:spTree>
    <p:extLst>
      <p:ext uri="{BB962C8B-B14F-4D97-AF65-F5344CB8AC3E}">
        <p14:creationId xmlns:p14="http://schemas.microsoft.com/office/powerpoint/2010/main" val="38743845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99" y="-1"/>
            <a:ext cx="6864350" cy="5148263"/>
          </a:xfrm>
          <a:prstGeom prst="rect">
            <a:avLst/>
          </a:prstGeom>
        </p:spPr>
      </p:pic>
    </p:spTree>
    <p:extLst>
      <p:ext uri="{BB962C8B-B14F-4D97-AF65-F5344CB8AC3E}">
        <p14:creationId xmlns:p14="http://schemas.microsoft.com/office/powerpoint/2010/main" val="567799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Placeholder 7"/>
          <p:cNvSpPr txBox="1">
            <a:spLocks/>
          </p:cNvSpPr>
          <p:nvPr/>
        </p:nvSpPr>
        <p:spPr bwMode="auto">
          <a:xfrm>
            <a:off x="3721884" y="909157"/>
            <a:ext cx="4724400" cy="259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smtClean="0">
                <a:solidFill>
                  <a:srgbClr val="0076C0"/>
                </a:solidFill>
                <a:latin typeface="Arial"/>
                <a:cs typeface="Arial"/>
              </a:rPr>
              <a:t>Chris E. Memering</a:t>
            </a:r>
          </a:p>
          <a:p>
            <a:pPr marL="0" indent="0" eaLnBrk="1" hangingPunct="1">
              <a:lnSpc>
                <a:spcPts val="2400"/>
              </a:lnSpc>
              <a:spcBef>
                <a:spcPts val="10"/>
              </a:spcBef>
              <a:buFont typeface="Arial" charset="0"/>
              <a:buNone/>
            </a:pPr>
            <a:r>
              <a:rPr lang="en-US" sz="2000" dirty="0" smtClean="0">
                <a:latin typeface="Arial"/>
                <a:cs typeface="Arial"/>
              </a:rPr>
              <a:t>BSN, RN, CDE</a:t>
            </a:r>
          </a:p>
          <a:p>
            <a:pPr marL="0" indent="0" eaLnBrk="1" hangingPunct="1">
              <a:lnSpc>
                <a:spcPts val="2400"/>
              </a:lnSpc>
              <a:spcBef>
                <a:spcPts val="10"/>
              </a:spcBef>
              <a:buFont typeface="Arial" charset="0"/>
              <a:buNone/>
            </a:pPr>
            <a:endParaRPr lang="en-US" sz="2000" dirty="0" smtClean="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Inpatient Diabetes Educator</a:t>
            </a: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CarolinaEast Medical Center</a:t>
            </a: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New Bern, NC</a:t>
            </a:r>
          </a:p>
          <a:p>
            <a:pPr eaLnBrk="1" hangingPunct="1">
              <a:buFont typeface="Arial" charset="0"/>
              <a:buNone/>
            </a:pPr>
            <a:endParaRPr lang="en-US" sz="1800" dirty="0" smtClean="0">
              <a:solidFill>
                <a:srgbClr val="000000"/>
              </a:solidFill>
              <a:latin typeface="Futura Std Book" charset="0"/>
            </a:endParaRPr>
          </a:p>
          <a:p>
            <a:pPr eaLnBrk="1" hangingPunct="1">
              <a:buFont typeface="Arial" charset="0"/>
              <a:buNone/>
            </a:pPr>
            <a:endParaRPr lang="en-US" sz="1800" dirty="0">
              <a:solidFill>
                <a:srgbClr val="000000"/>
              </a:solidFill>
              <a:latin typeface="Futura Std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551407" cy="5148263"/>
          </a:xfrm>
          <a:prstGeom prst="rect">
            <a:avLst/>
          </a:prstGeom>
        </p:spPr>
      </p:pic>
    </p:spTree>
    <p:extLst>
      <p:ext uri="{BB962C8B-B14F-4D97-AF65-F5344CB8AC3E}">
        <p14:creationId xmlns:p14="http://schemas.microsoft.com/office/powerpoint/2010/main" val="384097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57" y="0"/>
            <a:ext cx="6864350" cy="5148263"/>
          </a:xfrm>
          <a:prstGeom prst="rect">
            <a:avLst/>
          </a:prstGeom>
        </p:spPr>
      </p:pic>
    </p:spTree>
    <p:extLst>
      <p:ext uri="{BB962C8B-B14F-4D97-AF65-F5344CB8AC3E}">
        <p14:creationId xmlns:p14="http://schemas.microsoft.com/office/powerpoint/2010/main" val="1612437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412" y="-1"/>
            <a:ext cx="6864350" cy="5148263"/>
          </a:xfrm>
          <a:prstGeom prst="rect">
            <a:avLst/>
          </a:prstGeom>
        </p:spPr>
      </p:pic>
    </p:spTree>
    <p:extLst>
      <p:ext uri="{BB962C8B-B14F-4D97-AF65-F5344CB8AC3E}">
        <p14:creationId xmlns:p14="http://schemas.microsoft.com/office/powerpoint/2010/main" val="637420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a:t>Technology and Secondary Prevention</a:t>
            </a:r>
          </a:p>
        </p:txBody>
      </p:sp>
      <p:sp>
        <p:nvSpPr>
          <p:cNvPr id="194" name="Shape 194"/>
          <p:cNvSpPr txBox="1">
            <a:spLocks noGrp="1"/>
          </p:cNvSpPr>
          <p:nvPr>
            <p:ph type="body" idx="1"/>
          </p:nvPr>
        </p:nvSpPr>
        <p:spPr>
          <a:prstGeom prst="rect">
            <a:avLst/>
          </a:prstGeom>
        </p:spPr>
        <p:txBody>
          <a:bodyPr lIns="91425" tIns="91425" rIns="91425" bIns="91425" anchor="t" anchorCtr="0">
            <a:noAutofit/>
          </a:bodyPr>
          <a:lstStyle/>
          <a:p>
            <a:pPr lvl="0">
              <a:lnSpc>
                <a:spcPct val="150000"/>
              </a:lnSpc>
              <a:spcBef>
                <a:spcPts val="0"/>
              </a:spcBef>
              <a:buNone/>
            </a:pPr>
            <a:r>
              <a:rPr lang="en" dirty="0"/>
              <a:t>Similar work as with Primary Prevention</a:t>
            </a:r>
          </a:p>
          <a:p>
            <a:pPr lvl="0">
              <a:lnSpc>
                <a:spcPct val="150000"/>
              </a:lnSpc>
              <a:spcBef>
                <a:spcPts val="0"/>
              </a:spcBef>
              <a:buNone/>
            </a:pPr>
            <a:r>
              <a:rPr lang="en" dirty="0"/>
              <a:t>Apps to help with monitoring of</a:t>
            </a:r>
          </a:p>
          <a:p>
            <a:pPr lvl="0">
              <a:lnSpc>
                <a:spcPct val="150000"/>
              </a:lnSpc>
              <a:spcBef>
                <a:spcPts val="0"/>
              </a:spcBef>
              <a:buNone/>
            </a:pPr>
            <a:r>
              <a:rPr lang="en" dirty="0"/>
              <a:t>	Blood sugars</a:t>
            </a:r>
          </a:p>
          <a:p>
            <a:pPr lvl="0">
              <a:lnSpc>
                <a:spcPct val="150000"/>
              </a:lnSpc>
              <a:spcBef>
                <a:spcPts val="0"/>
              </a:spcBef>
              <a:buNone/>
            </a:pPr>
            <a:r>
              <a:rPr lang="en" dirty="0"/>
              <a:t>	Food </a:t>
            </a:r>
            <a:r>
              <a:rPr lang="en" dirty="0" smtClean="0"/>
              <a:t>diaries</a:t>
            </a:r>
            <a:endParaRPr lang="en" dirty="0"/>
          </a:p>
          <a:p>
            <a:pPr lvl="0">
              <a:lnSpc>
                <a:spcPct val="150000"/>
              </a:lnSpc>
              <a:spcBef>
                <a:spcPts val="0"/>
              </a:spcBef>
              <a:buNone/>
            </a:pPr>
            <a:r>
              <a:rPr lang="en" dirty="0"/>
              <a:t>	Activity </a:t>
            </a:r>
            <a:r>
              <a:rPr lang="en" dirty="0" smtClean="0"/>
              <a:t>levels</a:t>
            </a:r>
            <a:endParaRPr lang="en" dirty="0"/>
          </a:p>
          <a:p>
            <a:pPr lvl="0">
              <a:lnSpc>
                <a:spcPct val="150000"/>
              </a:lnSpc>
              <a:spcBef>
                <a:spcPts val="0"/>
              </a:spcBef>
              <a:buNone/>
            </a:pPr>
            <a:r>
              <a:rPr lang="en" dirty="0"/>
              <a:t>Wearable Fitness</a:t>
            </a:r>
          </a:p>
          <a:p>
            <a:pPr lvl="0">
              <a:lnSpc>
                <a:spcPct val="150000"/>
              </a:lnSpc>
              <a:spcBef>
                <a:spcPts val="0"/>
              </a:spcBef>
              <a:buNone/>
            </a:pPr>
            <a:r>
              <a:rPr lang="en" dirty="0"/>
              <a:t>The Diabetes Online </a:t>
            </a:r>
            <a:r>
              <a:rPr lang="en" dirty="0" smtClean="0"/>
              <a:t>Community</a:t>
            </a:r>
          </a:p>
          <a:p>
            <a:pPr lvl="0">
              <a:lnSpc>
                <a:spcPct val="150000"/>
              </a:lnSpc>
              <a:spcBef>
                <a:spcPts val="0"/>
              </a:spcBef>
              <a:buNone/>
            </a:pPr>
            <a:r>
              <a:rPr lang="en" dirty="0" smtClean="0"/>
              <a:t>dLife.com</a:t>
            </a:r>
          </a:p>
          <a:p>
            <a:pPr lvl="0">
              <a:lnSpc>
                <a:spcPct val="150000"/>
              </a:lnSpc>
              <a:spcBef>
                <a:spcPts val="0"/>
              </a:spcBef>
              <a:buNone/>
            </a:pPr>
            <a:r>
              <a:rPr lang="en" dirty="0" smtClean="0"/>
              <a:t>Diabetes Sisters</a:t>
            </a:r>
            <a:endParaRPr lang="en" dirty="0"/>
          </a:p>
        </p:txBody>
      </p:sp>
      <p:sp>
        <p:nvSpPr>
          <p:cNvPr id="195" name="Shape 195"/>
          <p:cNvSpPr txBox="1">
            <a:spLocks noGrp="1"/>
          </p:cNvSpPr>
          <p:nvPr>
            <p:ph type="body" idx="2"/>
          </p:nvPr>
        </p:nvSpPr>
        <p:spPr>
          <a:prstGeom prst="rect">
            <a:avLst/>
          </a:prstGeom>
        </p:spPr>
        <p:txBody>
          <a:bodyPr lIns="91425" tIns="91425" rIns="91425" bIns="91425" anchor="t" anchorCtr="0">
            <a:noAutofit/>
          </a:bodyPr>
          <a:lstStyle/>
          <a:p>
            <a:pPr lvl="0">
              <a:lnSpc>
                <a:spcPct val="150000"/>
              </a:lnSpc>
              <a:spcBef>
                <a:spcPts val="0"/>
              </a:spcBef>
              <a:buNone/>
            </a:pPr>
            <a:r>
              <a:rPr lang="en" dirty="0"/>
              <a:t>Not all DSMES needs will be met with brick and mortar programs</a:t>
            </a:r>
          </a:p>
          <a:p>
            <a:pPr lvl="0">
              <a:lnSpc>
                <a:spcPct val="150000"/>
              </a:lnSpc>
              <a:spcBef>
                <a:spcPts val="0"/>
              </a:spcBef>
              <a:buNone/>
            </a:pPr>
            <a:r>
              <a:rPr lang="en" dirty="0"/>
              <a:t>	</a:t>
            </a:r>
            <a:r>
              <a:rPr lang="en" dirty="0" smtClean="0"/>
              <a:t>	Well </a:t>
            </a:r>
            <a:r>
              <a:rPr lang="en" dirty="0"/>
              <a:t>Doc</a:t>
            </a:r>
          </a:p>
          <a:p>
            <a:pPr lvl="0">
              <a:lnSpc>
                <a:spcPct val="150000"/>
              </a:lnSpc>
              <a:spcBef>
                <a:spcPts val="0"/>
              </a:spcBef>
              <a:buNone/>
            </a:pPr>
            <a:r>
              <a:rPr lang="en" dirty="0"/>
              <a:t>	</a:t>
            </a:r>
            <a:r>
              <a:rPr lang="en" dirty="0" smtClean="0"/>
              <a:t>	One </a:t>
            </a:r>
            <a:r>
              <a:rPr lang="en" dirty="0"/>
              <a:t>Drop</a:t>
            </a:r>
          </a:p>
          <a:p>
            <a:pPr lvl="0">
              <a:lnSpc>
                <a:spcPct val="150000"/>
              </a:lnSpc>
              <a:spcBef>
                <a:spcPts val="0"/>
              </a:spcBef>
              <a:buNone/>
            </a:pPr>
            <a:r>
              <a:rPr lang="en" dirty="0"/>
              <a:t>	</a:t>
            </a:r>
            <a:r>
              <a:rPr lang="en" dirty="0" smtClean="0"/>
              <a:t>	Livongo</a:t>
            </a:r>
            <a:endParaRPr lang="en" dirty="0"/>
          </a:p>
          <a:p>
            <a:pPr lvl="0">
              <a:lnSpc>
                <a:spcPct val="150000"/>
              </a:lnSpc>
              <a:spcBef>
                <a:spcPts val="0"/>
              </a:spcBef>
              <a:buNone/>
            </a:pPr>
            <a:r>
              <a:rPr lang="en" dirty="0"/>
              <a:t>The National Standards for DSMES </a:t>
            </a:r>
          </a:p>
          <a:p>
            <a:pPr lvl="0">
              <a:spcBef>
                <a:spcPts val="0"/>
              </a:spcBef>
              <a:buNone/>
            </a:pPr>
            <a:endParaRPr dirty="0"/>
          </a:p>
          <a:p>
            <a:pPr lvl="0">
              <a:spcBef>
                <a:spcPts val="0"/>
              </a:spcBef>
              <a:buNone/>
            </a:pPr>
            <a:endParaRPr dirty="0"/>
          </a:p>
        </p:txBody>
      </p:sp>
    </p:spTree>
    <p:extLst>
      <p:ext uri="{BB962C8B-B14F-4D97-AF65-F5344CB8AC3E}">
        <p14:creationId xmlns:p14="http://schemas.microsoft.com/office/powerpoint/2010/main" val="19278787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prstGeom prst="rect">
            <a:avLst/>
          </a:prstGeom>
        </p:spPr>
        <p:txBody>
          <a:bodyPr lIns="91425" tIns="91425" rIns="91425" bIns="91425" anchor="b" anchorCtr="0">
            <a:noAutofit/>
          </a:bodyPr>
          <a:lstStyle/>
          <a:p>
            <a:pPr lvl="0">
              <a:spcBef>
                <a:spcPts val="0"/>
              </a:spcBef>
              <a:buNone/>
            </a:pPr>
            <a:r>
              <a:rPr lang="en" sz="5400" dirty="0"/>
              <a:t>T2D </a:t>
            </a:r>
            <a:r>
              <a:rPr lang="en" sz="5400" dirty="0" smtClean="0"/>
              <a:t>Effects</a:t>
            </a:r>
            <a:endParaRPr lang="en" sz="5400" dirty="0"/>
          </a:p>
        </p:txBody>
      </p:sp>
      <p:sp>
        <p:nvSpPr>
          <p:cNvPr id="208" name="Shape 208"/>
          <p:cNvSpPr txBox="1">
            <a:spLocks noGrp="1"/>
          </p:cNvSpPr>
          <p:nvPr>
            <p:ph type="subTitle" idx="1"/>
          </p:nvPr>
        </p:nvSpPr>
        <p:spPr>
          <a:xfrm>
            <a:off x="265500" y="2847834"/>
            <a:ext cx="4215060" cy="1868946"/>
          </a:xfrm>
          <a:prstGeom prst="rect">
            <a:avLst/>
          </a:prstGeom>
        </p:spPr>
        <p:txBody>
          <a:bodyPr lIns="91425" tIns="91425" rIns="91425" bIns="91425" anchor="t" anchorCtr="0">
            <a:noAutofit/>
          </a:bodyPr>
          <a:lstStyle/>
          <a:p>
            <a:pPr lvl="0" rtl="0">
              <a:spcBef>
                <a:spcPts val="0"/>
              </a:spcBef>
              <a:buNone/>
            </a:pPr>
            <a:r>
              <a:rPr lang="en" sz="3200" dirty="0" smtClean="0"/>
              <a:t>Severe Life Altering Complications</a:t>
            </a:r>
          </a:p>
          <a:p>
            <a:pPr lvl="0" rtl="0">
              <a:spcBef>
                <a:spcPts val="0"/>
              </a:spcBef>
              <a:buNone/>
            </a:pPr>
            <a:r>
              <a:rPr lang="en" sz="3200" dirty="0" smtClean="0"/>
              <a:t>by Body System</a:t>
            </a:r>
            <a:endParaRPr lang="en" sz="3200" dirty="0"/>
          </a:p>
        </p:txBody>
      </p:sp>
    </p:spTree>
    <p:extLst>
      <p:ext uri="{BB962C8B-B14F-4D97-AF65-F5344CB8AC3E}">
        <p14:creationId xmlns:p14="http://schemas.microsoft.com/office/powerpoint/2010/main" val="24025793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235910"/>
            <a:ext cx="8520600" cy="645597"/>
          </a:xfrm>
          <a:prstGeom prst="rect">
            <a:avLst/>
          </a:prstGeom>
        </p:spPr>
        <p:txBody>
          <a:bodyPr lIns="91425" tIns="91425" rIns="91425" bIns="91425" anchor="t" anchorCtr="0">
            <a:noAutofit/>
          </a:bodyPr>
          <a:lstStyle/>
          <a:p>
            <a:pPr lvl="0" rtl="0">
              <a:spcBef>
                <a:spcPts val="0"/>
              </a:spcBef>
              <a:buNone/>
            </a:pPr>
            <a:r>
              <a:rPr lang="en" dirty="0"/>
              <a:t>Tertiary Prevention</a:t>
            </a:r>
          </a:p>
        </p:txBody>
      </p:sp>
      <p:sp>
        <p:nvSpPr>
          <p:cNvPr id="201" name="Shape 201"/>
          <p:cNvSpPr txBox="1">
            <a:spLocks noGrp="1"/>
          </p:cNvSpPr>
          <p:nvPr>
            <p:ph type="body" idx="1"/>
          </p:nvPr>
        </p:nvSpPr>
        <p:spPr>
          <a:xfrm>
            <a:off x="311700" y="1018667"/>
            <a:ext cx="3999900" cy="4036960"/>
          </a:xfrm>
          <a:prstGeom prst="rect">
            <a:avLst/>
          </a:prstGeom>
        </p:spPr>
        <p:txBody>
          <a:bodyPr lIns="91425" tIns="91425" rIns="91425" bIns="91425" anchor="t" anchorCtr="0">
            <a:noAutofit/>
          </a:bodyPr>
          <a:lstStyle/>
          <a:p>
            <a:pPr marL="0" lvl="0" indent="0" rtl="0">
              <a:lnSpc>
                <a:spcPct val="150000"/>
              </a:lnSpc>
              <a:spcBef>
                <a:spcPts val="0"/>
              </a:spcBef>
              <a:buNone/>
            </a:pPr>
            <a:r>
              <a:rPr lang="en" sz="2000" dirty="0"/>
              <a:t>CVA</a:t>
            </a:r>
          </a:p>
          <a:p>
            <a:pPr marL="0" lvl="0" indent="0" rtl="0">
              <a:lnSpc>
                <a:spcPct val="150000"/>
              </a:lnSpc>
              <a:spcBef>
                <a:spcPts val="0"/>
              </a:spcBef>
              <a:buNone/>
            </a:pPr>
            <a:r>
              <a:rPr lang="en" sz="2000" dirty="0"/>
              <a:t>Blindness</a:t>
            </a:r>
          </a:p>
          <a:p>
            <a:pPr marL="0" lvl="0" indent="0" rtl="0">
              <a:lnSpc>
                <a:spcPct val="150000"/>
              </a:lnSpc>
              <a:spcBef>
                <a:spcPts val="0"/>
              </a:spcBef>
              <a:buNone/>
            </a:pPr>
            <a:r>
              <a:rPr lang="en" sz="2000" dirty="0"/>
              <a:t>Deafness</a:t>
            </a:r>
          </a:p>
          <a:p>
            <a:pPr marL="0" lvl="0" indent="0" rtl="0">
              <a:lnSpc>
                <a:spcPct val="150000"/>
              </a:lnSpc>
              <a:spcBef>
                <a:spcPts val="0"/>
              </a:spcBef>
              <a:buNone/>
            </a:pPr>
            <a:r>
              <a:rPr lang="en" sz="2000" dirty="0"/>
              <a:t>Loss of Dentition</a:t>
            </a:r>
          </a:p>
          <a:p>
            <a:pPr lvl="0">
              <a:lnSpc>
                <a:spcPct val="150000"/>
              </a:lnSpc>
              <a:spcBef>
                <a:spcPts val="0"/>
              </a:spcBef>
              <a:buNone/>
            </a:pPr>
            <a:r>
              <a:rPr lang="en" sz="2000" dirty="0" smtClean="0"/>
              <a:t>MI/CABG/CHF</a:t>
            </a:r>
            <a:endParaRPr lang="en" sz="2000" dirty="0"/>
          </a:p>
          <a:p>
            <a:pPr lvl="0">
              <a:lnSpc>
                <a:spcPct val="150000"/>
              </a:lnSpc>
              <a:spcBef>
                <a:spcPts val="0"/>
              </a:spcBef>
              <a:buNone/>
            </a:pPr>
            <a:r>
              <a:rPr lang="en" sz="2000" dirty="0"/>
              <a:t>Autonomic Neuropathies/CAN</a:t>
            </a:r>
          </a:p>
          <a:p>
            <a:pPr lvl="0" rtl="0">
              <a:lnSpc>
                <a:spcPct val="150000"/>
              </a:lnSpc>
              <a:spcBef>
                <a:spcPts val="0"/>
              </a:spcBef>
              <a:buNone/>
            </a:pPr>
            <a:r>
              <a:rPr lang="en" sz="2000" dirty="0"/>
              <a:t>ESRD/Dialysis</a:t>
            </a:r>
          </a:p>
          <a:p>
            <a:pPr lvl="0" rtl="0">
              <a:lnSpc>
                <a:spcPct val="150000"/>
              </a:lnSpc>
              <a:spcBef>
                <a:spcPts val="0"/>
              </a:spcBef>
              <a:buNone/>
            </a:pPr>
            <a:r>
              <a:rPr lang="en" sz="2000" dirty="0"/>
              <a:t>Amputations</a:t>
            </a:r>
          </a:p>
        </p:txBody>
      </p:sp>
      <p:pic>
        <p:nvPicPr>
          <p:cNvPr id="202" name="Shape 202"/>
          <p:cNvPicPr preferRelativeResize="0"/>
          <p:nvPr/>
        </p:nvPicPr>
        <p:blipFill>
          <a:blip r:embed="rId3">
            <a:alphaModFix/>
          </a:blip>
          <a:stretch>
            <a:fillRect/>
          </a:stretch>
        </p:blipFill>
        <p:spPr>
          <a:xfrm>
            <a:off x="3148325" y="2140330"/>
            <a:ext cx="5257800" cy="867578"/>
          </a:xfrm>
          <a:prstGeom prst="rect">
            <a:avLst/>
          </a:prstGeom>
          <a:noFill/>
          <a:ln>
            <a:noFill/>
          </a:ln>
        </p:spPr>
      </p:pic>
    </p:spTree>
    <p:extLst>
      <p:ext uri="{BB962C8B-B14F-4D97-AF65-F5344CB8AC3E}">
        <p14:creationId xmlns:p14="http://schemas.microsoft.com/office/powerpoint/2010/main" val="2733900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20600" cy="645597"/>
          </a:xfrm>
        </p:spPr>
        <p:txBody>
          <a:bodyPr>
            <a:normAutofit fontScale="90000"/>
          </a:bodyPr>
          <a:lstStyle/>
          <a:p>
            <a:r>
              <a:rPr lang="en-US" dirty="0" smtClean="0"/>
              <a:t>Technology in Tertiary Prevention</a:t>
            </a:r>
            <a:endParaRPr lang="en-US" dirty="0"/>
          </a:p>
        </p:txBody>
      </p:sp>
      <p:pic>
        <p:nvPicPr>
          <p:cNvPr id="1026" name="Picture 2" descr="Image result for tandem insulin pump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968" y="3072187"/>
            <a:ext cx="2873829" cy="1887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ccuchek gu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453" y="3072187"/>
            <a:ext cx="2005192" cy="188315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Image result for my sugr"/>
          <p:cNvSpPr>
            <a:spLocks noChangeAspect="1" noChangeArrowheads="1"/>
          </p:cNvSpPr>
          <p:nvPr/>
        </p:nvSpPr>
        <p:spPr bwMode="auto">
          <a:xfrm>
            <a:off x="155575" y="-14459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my sug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8329" y="645597"/>
            <a:ext cx="2417639" cy="21355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reestyle libre sens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3421" y="1361447"/>
            <a:ext cx="2202352" cy="165116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Image result for v-go insulin"/>
          <p:cNvSpPr>
            <a:spLocks noChangeAspect="1" noChangeArrowheads="1"/>
          </p:cNvSpPr>
          <p:nvPr/>
        </p:nvSpPr>
        <p:spPr bwMode="auto">
          <a:xfrm>
            <a:off x="307975" y="7945"/>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Image result for v-go insulin"/>
          <p:cNvSpPr>
            <a:spLocks noChangeAspect="1" noChangeArrowheads="1"/>
          </p:cNvSpPr>
          <p:nvPr/>
        </p:nvSpPr>
        <p:spPr bwMode="auto">
          <a:xfrm>
            <a:off x="460375" y="16048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Image result for v-go insul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3400951"/>
            <a:ext cx="3045993" cy="1714958"/>
          </a:xfrm>
          <a:prstGeom prst="rect">
            <a:avLst/>
          </a:prstGeom>
          <a:gradFill>
            <a:gsLst>
              <a:gs pos="0">
                <a:srgbClr val="03D4A8"/>
              </a:gs>
              <a:gs pos="25000">
                <a:srgbClr val="21D6E0"/>
              </a:gs>
              <a:gs pos="75000">
                <a:srgbClr val="0087E6"/>
              </a:gs>
              <a:gs pos="100000">
                <a:srgbClr val="005CBF"/>
              </a:gs>
            </a:gsLst>
            <a:lin ang="2700000" scaled="0"/>
          </a:gradFill>
          <a:extLst/>
        </p:spPr>
      </p:pic>
      <p:pic>
        <p:nvPicPr>
          <p:cNvPr id="1042" name="Picture 18" descr="Image result for omnipo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3595" y="160486"/>
            <a:ext cx="2202352" cy="1533489"/>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0" descr="Image result for medtronic insulin pump"/>
          <p:cNvSpPr>
            <a:spLocks noChangeAspect="1" noChangeArrowheads="1"/>
          </p:cNvSpPr>
          <p:nvPr/>
        </p:nvSpPr>
        <p:spPr bwMode="auto">
          <a:xfrm>
            <a:off x="612775" y="313027"/>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Image result for medtronic insulin pum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313" y="1739018"/>
            <a:ext cx="2339460" cy="1425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onedrop.today/wp-content/uploads/2017/05/Header-l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435" y="688387"/>
            <a:ext cx="2278144" cy="79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3170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0" y="50271"/>
            <a:ext cx="8520600" cy="645597"/>
          </a:xfrm>
          <a:prstGeom prst="rect">
            <a:avLst/>
          </a:prstGeom>
        </p:spPr>
        <p:txBody>
          <a:bodyPr lIns="91425" tIns="91425" rIns="91425" bIns="91425" anchor="t" anchorCtr="0">
            <a:noAutofit/>
          </a:bodyPr>
          <a:lstStyle/>
          <a:p>
            <a:pPr lvl="0">
              <a:spcBef>
                <a:spcPts val="0"/>
              </a:spcBef>
              <a:buNone/>
            </a:pPr>
            <a:r>
              <a:rPr lang="en" dirty="0"/>
              <a:t>Cardiac &amp; Vascular Changes</a:t>
            </a:r>
          </a:p>
        </p:txBody>
      </p:sp>
      <p:sp>
        <p:nvSpPr>
          <p:cNvPr id="214" name="Shape 214"/>
          <p:cNvSpPr txBox="1">
            <a:spLocks noGrp="1"/>
          </p:cNvSpPr>
          <p:nvPr>
            <p:ph type="body" idx="1"/>
          </p:nvPr>
        </p:nvSpPr>
        <p:spPr>
          <a:xfrm>
            <a:off x="251460" y="891540"/>
            <a:ext cx="2103240" cy="3681541"/>
          </a:xfrm>
          <a:prstGeom prst="rect">
            <a:avLst/>
          </a:prstGeom>
        </p:spPr>
        <p:txBody>
          <a:bodyPr lIns="91425" tIns="91425" rIns="91425" bIns="91425" anchor="t" anchorCtr="0">
            <a:noAutofit/>
          </a:bodyPr>
          <a:lstStyle/>
          <a:p>
            <a:pPr lvl="0" rtl="0">
              <a:lnSpc>
                <a:spcPct val="150000"/>
              </a:lnSpc>
              <a:spcBef>
                <a:spcPts val="0"/>
              </a:spcBef>
              <a:buNone/>
            </a:pPr>
            <a:r>
              <a:rPr lang="en" sz="2000" dirty="0"/>
              <a:t>Manifestation:</a:t>
            </a:r>
          </a:p>
          <a:p>
            <a:pPr lvl="0">
              <a:lnSpc>
                <a:spcPct val="150000"/>
              </a:lnSpc>
              <a:spcBef>
                <a:spcPts val="0"/>
              </a:spcBef>
              <a:buNone/>
            </a:pPr>
            <a:r>
              <a:rPr lang="en" sz="2000" dirty="0"/>
              <a:t>ASCVD</a:t>
            </a:r>
          </a:p>
          <a:p>
            <a:pPr lvl="0">
              <a:lnSpc>
                <a:spcPct val="150000"/>
              </a:lnSpc>
              <a:spcBef>
                <a:spcPts val="0"/>
              </a:spcBef>
              <a:buNone/>
            </a:pPr>
            <a:r>
              <a:rPr lang="en" sz="2000" dirty="0"/>
              <a:t>	Stroke</a:t>
            </a:r>
          </a:p>
          <a:p>
            <a:pPr lvl="0">
              <a:lnSpc>
                <a:spcPct val="150000"/>
              </a:lnSpc>
              <a:spcBef>
                <a:spcPts val="0"/>
              </a:spcBef>
              <a:buNone/>
            </a:pPr>
            <a:r>
              <a:rPr lang="en" sz="2000" dirty="0"/>
              <a:t>	CAD</a:t>
            </a:r>
          </a:p>
          <a:p>
            <a:pPr lvl="0">
              <a:lnSpc>
                <a:spcPct val="150000"/>
              </a:lnSpc>
              <a:spcBef>
                <a:spcPts val="0"/>
              </a:spcBef>
              <a:buNone/>
            </a:pPr>
            <a:r>
              <a:rPr lang="en" sz="2000" dirty="0"/>
              <a:t>	CHF</a:t>
            </a:r>
          </a:p>
          <a:p>
            <a:pPr lvl="0">
              <a:lnSpc>
                <a:spcPct val="150000"/>
              </a:lnSpc>
              <a:spcBef>
                <a:spcPts val="0"/>
              </a:spcBef>
              <a:buNone/>
            </a:pPr>
            <a:r>
              <a:rPr lang="en" sz="2000" dirty="0"/>
              <a:t>	PVD/PAD</a:t>
            </a:r>
          </a:p>
          <a:p>
            <a:pPr lvl="0">
              <a:lnSpc>
                <a:spcPct val="150000"/>
              </a:lnSpc>
              <a:spcBef>
                <a:spcPts val="0"/>
              </a:spcBef>
              <a:buNone/>
            </a:pPr>
            <a:r>
              <a:rPr lang="en" sz="2000" dirty="0"/>
              <a:t>Hypertension</a:t>
            </a:r>
          </a:p>
        </p:txBody>
      </p:sp>
      <p:sp>
        <p:nvSpPr>
          <p:cNvPr id="215" name="Shape 215"/>
          <p:cNvSpPr txBox="1">
            <a:spLocks noGrp="1"/>
          </p:cNvSpPr>
          <p:nvPr>
            <p:ph type="body" idx="2"/>
          </p:nvPr>
        </p:nvSpPr>
        <p:spPr>
          <a:xfrm>
            <a:off x="2590800" y="784860"/>
            <a:ext cx="6553200" cy="4268065"/>
          </a:xfrm>
          <a:prstGeom prst="rect">
            <a:avLst/>
          </a:prstGeom>
        </p:spPr>
        <p:txBody>
          <a:bodyPr lIns="91425" tIns="91425" rIns="91425" bIns="91425" anchor="t" anchorCtr="0">
            <a:noAutofit/>
          </a:bodyPr>
          <a:lstStyle/>
          <a:p>
            <a:pPr lvl="0">
              <a:lnSpc>
                <a:spcPct val="150000"/>
              </a:lnSpc>
              <a:spcBef>
                <a:spcPts val="0"/>
              </a:spcBef>
              <a:buNone/>
            </a:pPr>
            <a:r>
              <a:rPr lang="en" sz="1800" dirty="0"/>
              <a:t>Noted changes due to:</a:t>
            </a:r>
          </a:p>
          <a:p>
            <a:pPr lvl="0">
              <a:lnSpc>
                <a:spcPct val="150000"/>
              </a:lnSpc>
              <a:spcBef>
                <a:spcPts val="0"/>
              </a:spcBef>
              <a:buNone/>
            </a:pPr>
            <a:r>
              <a:rPr lang="en" sz="1800" dirty="0"/>
              <a:t>	Hyperglycemia - endothelial dysfunction, oxidative stress</a:t>
            </a:r>
          </a:p>
          <a:p>
            <a:pPr lvl="0">
              <a:lnSpc>
                <a:spcPct val="150000"/>
              </a:lnSpc>
              <a:spcBef>
                <a:spcPts val="0"/>
              </a:spcBef>
              <a:buNone/>
            </a:pPr>
            <a:r>
              <a:rPr lang="en" sz="1800" dirty="0"/>
              <a:t>	Insulin Resistance - proinflammatory state, plaques</a:t>
            </a:r>
          </a:p>
          <a:p>
            <a:pPr lvl="0">
              <a:lnSpc>
                <a:spcPct val="150000"/>
              </a:lnSpc>
              <a:spcBef>
                <a:spcPts val="0"/>
              </a:spcBef>
              <a:buNone/>
            </a:pPr>
            <a:r>
              <a:rPr lang="en" sz="1800" dirty="0"/>
              <a:t>	DM Dyslipidemia - high triglycerides and low HDL</a:t>
            </a:r>
          </a:p>
          <a:p>
            <a:pPr lvl="0">
              <a:lnSpc>
                <a:spcPct val="150000"/>
              </a:lnSpc>
              <a:spcBef>
                <a:spcPts val="0"/>
              </a:spcBef>
              <a:buNone/>
            </a:pPr>
            <a:r>
              <a:rPr lang="en" sz="1800" dirty="0"/>
              <a:t>	Inflammation - different type of T-cell in T2D</a:t>
            </a:r>
          </a:p>
          <a:p>
            <a:pPr lvl="0">
              <a:lnSpc>
                <a:spcPct val="150000"/>
              </a:lnSpc>
              <a:spcBef>
                <a:spcPts val="0"/>
              </a:spcBef>
              <a:buNone/>
            </a:pPr>
            <a:r>
              <a:rPr lang="en" sz="1800" dirty="0"/>
              <a:t>	Hypercoagulability - Elevated coag factors, low Protein C</a:t>
            </a:r>
          </a:p>
          <a:p>
            <a:pPr marL="0" lvl="0" indent="0">
              <a:lnSpc>
                <a:spcPct val="150000"/>
              </a:lnSpc>
              <a:spcBef>
                <a:spcPts val="0"/>
              </a:spcBef>
              <a:buNone/>
            </a:pPr>
            <a:r>
              <a:rPr lang="en" sz="1800" dirty="0"/>
              <a:t> </a:t>
            </a:r>
            <a:r>
              <a:rPr lang="en" sz="1800" dirty="0" smtClean="0"/>
              <a:t>     Vascular </a:t>
            </a:r>
            <a:r>
              <a:rPr lang="en" sz="1800" dirty="0"/>
              <a:t>Calcification -  elevated levels of </a:t>
            </a:r>
            <a:r>
              <a:rPr lang="en" sz="1800" dirty="0" smtClean="0"/>
              <a:t>arterial 			inflammation </a:t>
            </a:r>
            <a:r>
              <a:rPr lang="en" sz="1800" dirty="0" smtClean="0">
                <a:sym typeface="Wingdings" panose="05000000000000000000" pitchFamily="2" charset="2"/>
              </a:rPr>
              <a:t> </a:t>
            </a:r>
            <a:r>
              <a:rPr lang="en" sz="1800" dirty="0" smtClean="0"/>
              <a:t>increase </a:t>
            </a:r>
            <a:r>
              <a:rPr lang="en" sz="1800" dirty="0"/>
              <a:t>TNF-alpha </a:t>
            </a:r>
            <a:r>
              <a:rPr lang="en" sz="1800" dirty="0" smtClean="0">
                <a:sym typeface="Wingdings" panose="05000000000000000000" pitchFamily="2" charset="2"/>
              </a:rPr>
              <a:t></a:t>
            </a:r>
            <a:r>
              <a:rPr lang="en" sz="1800" dirty="0" smtClean="0"/>
              <a:t> calcified lesions </a:t>
            </a:r>
            <a:endParaRPr lang="en" sz="1800" dirty="0"/>
          </a:p>
        </p:txBody>
      </p:sp>
    </p:spTree>
    <p:extLst>
      <p:ext uri="{BB962C8B-B14F-4D97-AF65-F5344CB8AC3E}">
        <p14:creationId xmlns:p14="http://schemas.microsoft.com/office/powerpoint/2010/main" val="33920164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Cardiac Autonomic </a:t>
            </a:r>
            <a:r>
              <a:rPr lang="en" dirty="0" smtClean="0"/>
              <a:t>Neuropathy (CAN)</a:t>
            </a:r>
            <a:endParaRPr lang="en" dirty="0"/>
          </a:p>
        </p:txBody>
      </p:sp>
      <p:sp>
        <p:nvSpPr>
          <p:cNvPr id="221" name="Shape 221"/>
          <p:cNvSpPr txBox="1">
            <a:spLocks noGrp="1"/>
          </p:cNvSpPr>
          <p:nvPr>
            <p:ph type="body" idx="1"/>
          </p:nvPr>
        </p:nvSpPr>
        <p:spPr>
          <a:xfrm>
            <a:off x="311700" y="3345180"/>
            <a:ext cx="7696920" cy="1661160"/>
          </a:xfrm>
          <a:prstGeom prst="rect">
            <a:avLst/>
          </a:prstGeom>
        </p:spPr>
        <p:txBody>
          <a:bodyPr lIns="91425" tIns="91425" rIns="91425" bIns="91425" anchor="t" anchorCtr="0">
            <a:noAutofit/>
          </a:bodyPr>
          <a:lstStyle/>
          <a:p>
            <a:pPr lvl="0">
              <a:lnSpc>
                <a:spcPct val="150000"/>
              </a:lnSpc>
              <a:spcBef>
                <a:spcPts val="0"/>
              </a:spcBef>
              <a:buNone/>
            </a:pPr>
            <a:r>
              <a:rPr lang="en" dirty="0" smtClean="0"/>
              <a:t>Microvascular </a:t>
            </a:r>
            <a:r>
              <a:rPr lang="en" dirty="0"/>
              <a:t>changes of T2D </a:t>
            </a:r>
            <a:r>
              <a:rPr lang="en" dirty="0" smtClean="0"/>
              <a:t>lead to nerve </a:t>
            </a:r>
            <a:r>
              <a:rPr lang="en" dirty="0"/>
              <a:t>dysfunction and </a:t>
            </a:r>
            <a:r>
              <a:rPr lang="en" dirty="0" smtClean="0"/>
              <a:t>apoptosis</a:t>
            </a:r>
          </a:p>
          <a:p>
            <a:pPr lvl="0">
              <a:lnSpc>
                <a:spcPct val="150000"/>
              </a:lnSpc>
              <a:buNone/>
            </a:pPr>
            <a:r>
              <a:rPr lang="en-US" dirty="0"/>
              <a:t>Mortality Rate of 25-50% within 5-20 years</a:t>
            </a:r>
          </a:p>
          <a:p>
            <a:pPr lvl="0">
              <a:lnSpc>
                <a:spcPct val="150000"/>
              </a:lnSpc>
              <a:buNone/>
            </a:pPr>
            <a:r>
              <a:rPr lang="en-US" dirty="0"/>
              <a:t>Tertiary </a:t>
            </a:r>
            <a:r>
              <a:rPr lang="en-US" dirty="0" smtClean="0"/>
              <a:t>intervention</a:t>
            </a:r>
            <a:endParaRPr lang="en-US" dirty="0"/>
          </a:p>
          <a:p>
            <a:pPr lvl="0">
              <a:lnSpc>
                <a:spcPct val="150000"/>
              </a:lnSpc>
              <a:buNone/>
            </a:pPr>
            <a:r>
              <a:rPr lang="en-US" dirty="0"/>
              <a:t>Rehab  intervention- supportive care</a:t>
            </a:r>
          </a:p>
          <a:p>
            <a:pPr lvl="0">
              <a:lnSpc>
                <a:spcPct val="150000"/>
              </a:lnSpc>
              <a:spcBef>
                <a:spcPts val="0"/>
              </a:spcBef>
              <a:buNone/>
            </a:pPr>
            <a:endParaRPr lang="en" dirty="0"/>
          </a:p>
        </p:txBody>
      </p:sp>
      <p:graphicFrame>
        <p:nvGraphicFramePr>
          <p:cNvPr id="2" name="Diagram 1"/>
          <p:cNvGraphicFramePr/>
          <p:nvPr>
            <p:extLst>
              <p:ext uri="{D42A27DB-BD31-4B8C-83A1-F6EECF244321}">
                <p14:modId xmlns:p14="http://schemas.microsoft.com/office/powerpoint/2010/main" val="2276371023"/>
              </p:ext>
            </p:extLst>
          </p:nvPr>
        </p:nvGraphicFramePr>
        <p:xfrm>
          <a:off x="190500" y="1018666"/>
          <a:ext cx="8564880" cy="2722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95171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677433878"/>
              </p:ext>
            </p:extLst>
          </p:nvPr>
        </p:nvGraphicFramePr>
        <p:xfrm>
          <a:off x="2560320" y="7944"/>
          <a:ext cx="6568758" cy="4663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7" name="Shape 227"/>
          <p:cNvSpPr txBox="1">
            <a:spLocks noGrp="1"/>
          </p:cNvSpPr>
          <p:nvPr>
            <p:ph type="title"/>
          </p:nvPr>
        </p:nvSpPr>
        <p:spPr>
          <a:xfrm>
            <a:off x="0" y="-14308"/>
            <a:ext cx="2331720" cy="1334511"/>
          </a:xfrm>
          <a:prstGeom prst="rect">
            <a:avLst/>
          </a:prstGeom>
        </p:spPr>
        <p:txBody>
          <a:bodyPr lIns="91425" tIns="91425" rIns="91425" bIns="91425" anchor="t" anchorCtr="0">
            <a:noAutofit/>
          </a:bodyPr>
          <a:lstStyle/>
          <a:p>
            <a:pPr lvl="0">
              <a:spcBef>
                <a:spcPts val="0"/>
              </a:spcBef>
              <a:buNone/>
            </a:pPr>
            <a:r>
              <a:rPr lang="en" dirty="0"/>
              <a:t>Renal </a:t>
            </a:r>
            <a:r>
              <a:rPr lang="en" dirty="0" smtClean="0"/>
              <a:t/>
            </a:r>
            <a:br>
              <a:rPr lang="en" dirty="0" smtClean="0"/>
            </a:br>
            <a:r>
              <a:rPr lang="en" dirty="0" smtClean="0"/>
              <a:t>Changes</a:t>
            </a:r>
            <a:endParaRPr lang="en" dirty="0"/>
          </a:p>
        </p:txBody>
      </p:sp>
      <p:sp>
        <p:nvSpPr>
          <p:cNvPr id="229" name="Shape 229"/>
          <p:cNvSpPr txBox="1">
            <a:spLocks noGrp="1"/>
          </p:cNvSpPr>
          <p:nvPr>
            <p:ph type="body" idx="2"/>
          </p:nvPr>
        </p:nvSpPr>
        <p:spPr>
          <a:xfrm>
            <a:off x="100380" y="1320203"/>
            <a:ext cx="2559000" cy="2771737"/>
          </a:xfrm>
          <a:prstGeom prst="rect">
            <a:avLst/>
          </a:prstGeom>
        </p:spPr>
        <p:txBody>
          <a:bodyPr lIns="91425" tIns="91425" rIns="91425" bIns="91425" anchor="t" anchorCtr="0">
            <a:noAutofit/>
          </a:bodyPr>
          <a:lstStyle/>
          <a:p>
            <a:pPr lvl="0">
              <a:lnSpc>
                <a:spcPct val="150000"/>
              </a:lnSpc>
              <a:spcBef>
                <a:spcPts val="0"/>
              </a:spcBef>
              <a:buNone/>
            </a:pPr>
            <a:r>
              <a:rPr lang="en" dirty="0"/>
              <a:t>T2D - Leading cause of Renal Failure</a:t>
            </a:r>
          </a:p>
          <a:p>
            <a:pPr lvl="0">
              <a:lnSpc>
                <a:spcPct val="150000"/>
              </a:lnSpc>
              <a:spcBef>
                <a:spcPts val="0"/>
              </a:spcBef>
              <a:buNone/>
            </a:pPr>
            <a:r>
              <a:rPr lang="en" dirty="0"/>
              <a:t>Once </a:t>
            </a:r>
            <a:r>
              <a:rPr lang="en" dirty="0" smtClean="0"/>
              <a:t>Diabetic Kidney Disease (DKD) </a:t>
            </a:r>
            <a:r>
              <a:rPr lang="en" dirty="0"/>
              <a:t>is present → risk of CVD increase</a:t>
            </a:r>
          </a:p>
          <a:p>
            <a:pPr lvl="0">
              <a:lnSpc>
                <a:spcPct val="150000"/>
              </a:lnSpc>
              <a:spcBef>
                <a:spcPts val="0"/>
              </a:spcBef>
              <a:buNone/>
            </a:pPr>
            <a:r>
              <a:rPr lang="en" dirty="0" smtClean="0"/>
              <a:t>Leading </a:t>
            </a:r>
            <a:r>
              <a:rPr lang="en" dirty="0"/>
              <a:t>cause of death with </a:t>
            </a:r>
            <a:r>
              <a:rPr lang="en" dirty="0" smtClean="0"/>
              <a:t>DKD is cardiovascular </a:t>
            </a:r>
            <a:r>
              <a:rPr lang="en" dirty="0"/>
              <a:t>in nature</a:t>
            </a:r>
          </a:p>
        </p:txBody>
      </p:sp>
      <p:sp>
        <p:nvSpPr>
          <p:cNvPr id="2" name="AutoShape 2" descr="data:image/png;base64,iVBORw0KGgoAAAANSUhEUgAAAFoAAAB4CAMAAABFEhUNAAAAnFBMVEX////wXiIAAAD4+PiXl5f/+/n7+/vwXR/4v7DvUQAiIiKGhoaRkZGzs7MrKyt0dHShoaHvSwDAwMDi4uLy8vLxZzTuPQDIyMjQ0NCnp6fo6Oh9fX07OzsyMjJvb2/X19fwWRX1ppDxbkESEhJVVVVJSUleXl7+8e33rpr4uan5zMD1l3v72tH96eT84tvyelPzhGT2oIf0jGztGwCsTWh/AAAGf0lEQVRoge2a2YKiOhBAY9g3AQGVRUAQUdyd//+3Wwm00g4qUedh5nY9CEo8VGoxqUKE/n4RtuvT5rTelp8G7zeeraRpqtjeZv9JsLBRUmlQi5QqJ+Fj5O1AGbRF8XYfIle2NPguqfIZo1T24DeR0k94c9tBBr0P75PL9NYatdjV2+hj2kkeSIN3yZXSTQa1t++RhazbHMTap/fQ8l2lIUjeQ99XGhLnLUfuOwPvyyJvxd/pTnh8QG3vgT1I/L2ekuUjexCTZC+j7wf1F9t7Ve/VQ1NTtiK/ht48RYMvs/Urmh8eerERSUmP7KHi9SAP6JKWscL7kWvVj2zrZX80OFRiWi9Z0KA4C/txMv7GZlkcekXIVZR5f/TjX6cOdv8IXz9L9Fv0uje6e59wXxh+wQVGtDToH9z3dgp31e4ff8zG7r+BKP8cGp3ZLMKygWWLEbbFksmREtNauWextrJiQfdaxC5otqVMGPT+jUo3TGQWT9rM6++qJ9t+Yd+w6eVK5cxO7sdWjq+QEZorz3zJuqJfRVYexqBkv1F97A6/lbwtldP3Kj1Z6raKlNrzt9sBsmenknTDVZT5Rzok+3kGrLQROPM27xe9Fym38ul8PBwO59O6+lTv4kd+5Ed+5LuI3NMhXDOEE28uJNOH3+PVp+SFShGcatxcUfFj9OPLBDnDQ3rELbSxhJfJ6G20hv1btP/0a73QQ8vCboN29SjSOaRFODY5S4PL03i2IPc0Qi6MFmQeIl9EodsPzSNs1mgXR4afF8haYF0TzRn5fmjweCEiLZ9pxhJPkBjlvhGBMv3QE5xQtEHUT+ANNYgZwTnR2ME80jBxdrFAU+zA7PCoJxotCoomcSgGAPlChzM6Bg5aTk50jDi4u+jmRl+0A1yi4GQ5VNUWermgY3zMaWqDRkk8gzG90TBfF0b72ApcpwstXtAjrDlu0F9rMJ4G6JlGT6fIatB6TlM1LtAFvSQhzzFoDR6E0VEIZ2FLa7gjnIzAaVf0gk6jFzrX6bGgEbIMh0tAB3hYBDFk6RSrcYEtckNE7QafFGFUQJbpz9NqlNBDYEBQJRY/RQbEgOP74nRCzGPoPlxACc168ur4+giNnOaTH/l/ivyZbXVF+zKlvCsvzV5h3L/n9kAEiVRtgndAuwtQeKVi7kB7pJl5IC2US5X1SfSRtu9q9G6PEKAFeLdvKi+BnjR37l/mEfSGdlDEXxV5YGrbylaR0cZb2/b4ACDhOLbHWVmOaQfnwNCf9FZrmwaEOK7QdrwS0NYD9Fw57oQteXiXZTtUHj108mATVI77d+OELGsehxJ0RrsHlU3QZCanDFVjeuNxtYPraOX1JoPWp4MnNOiyfghD3HiivTEgnVJ5vV7L9godwRYSQ1gSW9ePowC9aybQRm+k8xHkLIO1dluWFhFBl/bxm9ZlGz2XLmO9+YalkUODb29vGltT/6/b6G3tOPLQR1ZYWqpNymzHc4quxpuyXGfKFS2gY1qVuzO1BNuDPOFAw7VKZUTaKVVmK+fSk9GKxsqaBPZ8YCsHGiaMj9oE4etQn5RlnXHC9aJQ1s6rxkxkFslYm5O9Zfvrj3VHPvd3lH9EguK23EvcR+O55YxInvRA48n3DxwcdgzztQCqCIIeLg0Q/+H9O9C8QSqmrqpVNMTYoVvlof4c2oEeaveGcQZnxP43tMvHJtl9jixUv4qaMw1j+g4Zpjmi6ECPwwmMzQvQm2o9CWM9IPOYBlqsu1ANiVBbtNFTHOkhLmATPSTVehjB3n+phiaGvTpXYE2fkdpuihd8jA13mc+WupjDtj/GJr8ghZC6xGaIW5U7NzOdJEmgAAjpnEOkzQhaI+iCqA/FXkiqPoBMUEE+CmFTT4oTTrWgNiEBoEPJN6tLw2vRzEUYJOcMTMsWKCNaaFrd4hGHqVUSQAdklAElzhe6CRKsI5VOX+WvaPAHBwVjXVFAdero39EIjwJaj8LEwNajeJhjtYWutYQSp4a2ouLL1o/QzhUdYz9x9LbWowtav4O+GkSnbjSLK9qtDTLFk1p/v8Mg/H00h2NE8kujfgO7ttCgq0vDpEFHxCBxjfapGzUcdKDVJvYTHGkmXlLHmvFwcTWIgdwZDkNVg/eLXNeGBWjN4zikwWfiWCvIyLpKzK9o0fpKMdciyYBo7ujBxEeiTgIf6aAW58dawvEOOQmniQUmMyCZLDIHSCuepEwNsm5+Z/4u+Q/FL4fU2rckAQAAAABJRU5ErkJggg=="/>
          <p:cNvSpPr>
            <a:spLocks noChangeAspect="1" noChangeArrowheads="1"/>
          </p:cNvSpPr>
          <p:nvPr/>
        </p:nvSpPr>
        <p:spPr bwMode="auto">
          <a:xfrm>
            <a:off x="155575" y="-14459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NIH: National Institute of Diabetes and Digestive and Kidney Diseases"/>
          <p:cNvSpPr>
            <a:spLocks noChangeAspect="1" noChangeArrowheads="1"/>
          </p:cNvSpPr>
          <p:nvPr/>
        </p:nvSpPr>
        <p:spPr bwMode="auto">
          <a:xfrm>
            <a:off x="307975" y="7945"/>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NIH: National Institute of Diabetes and Digestive and Kidney Diseases"/>
          <p:cNvSpPr>
            <a:spLocks noChangeAspect="1" noChangeArrowheads="1"/>
          </p:cNvSpPr>
          <p:nvPr/>
        </p:nvSpPr>
        <p:spPr bwMode="auto">
          <a:xfrm>
            <a:off x="460375" y="16048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NIH: National Institute of Diabetes and Digestive and Kidney Diseases"/>
          <p:cNvSpPr>
            <a:spLocks noChangeAspect="1" noChangeArrowheads="1"/>
          </p:cNvSpPr>
          <p:nvPr/>
        </p:nvSpPr>
        <p:spPr bwMode="auto">
          <a:xfrm>
            <a:off x="612775" y="313027"/>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NIH: National Institute of Diabetes and Digestive and Kidney Diseases"/>
          <p:cNvSpPr>
            <a:spLocks noChangeAspect="1" noChangeArrowheads="1"/>
          </p:cNvSpPr>
          <p:nvPr/>
        </p:nvSpPr>
        <p:spPr bwMode="auto">
          <a:xfrm>
            <a:off x="765175" y="465568"/>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23426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smtClean="0"/>
              <a:t>Gastrointestinal </a:t>
            </a:r>
            <a:r>
              <a:rPr lang="en" dirty="0"/>
              <a:t>Changes</a:t>
            </a:r>
          </a:p>
        </p:txBody>
      </p:sp>
      <p:sp>
        <p:nvSpPr>
          <p:cNvPr id="235" name="Shape 235"/>
          <p:cNvSpPr txBox="1">
            <a:spLocks noGrp="1"/>
          </p:cNvSpPr>
          <p:nvPr>
            <p:ph type="body" idx="1"/>
          </p:nvPr>
        </p:nvSpPr>
        <p:spPr>
          <a:prstGeom prst="rect">
            <a:avLst/>
          </a:prstGeom>
        </p:spPr>
        <p:txBody>
          <a:bodyPr lIns="91425" tIns="91425" rIns="91425" bIns="91425" anchor="t" anchorCtr="0">
            <a:noAutofit/>
          </a:bodyPr>
          <a:lstStyle/>
          <a:p>
            <a:pPr lvl="0">
              <a:lnSpc>
                <a:spcPct val="150000"/>
              </a:lnSpc>
              <a:spcBef>
                <a:spcPts val="0"/>
              </a:spcBef>
              <a:buNone/>
            </a:pPr>
            <a:r>
              <a:rPr lang="en" sz="1600" dirty="0"/>
              <a:t>Major complication : </a:t>
            </a:r>
            <a:r>
              <a:rPr lang="en" sz="1600" dirty="0" smtClean="0"/>
              <a:t>Gastroparesis</a:t>
            </a:r>
            <a:endParaRPr lang="en" sz="1600" dirty="0"/>
          </a:p>
          <a:p>
            <a:pPr lvl="0">
              <a:lnSpc>
                <a:spcPct val="150000"/>
              </a:lnSpc>
              <a:spcBef>
                <a:spcPts val="0"/>
              </a:spcBef>
              <a:buNone/>
            </a:pPr>
            <a:r>
              <a:rPr lang="en" sz="1600" dirty="0"/>
              <a:t>	Form of autonomic neuropathy</a:t>
            </a:r>
          </a:p>
          <a:p>
            <a:pPr lvl="0">
              <a:lnSpc>
                <a:spcPct val="150000"/>
              </a:lnSpc>
              <a:spcBef>
                <a:spcPts val="0"/>
              </a:spcBef>
              <a:buNone/>
            </a:pPr>
            <a:r>
              <a:rPr lang="en" sz="1600" dirty="0"/>
              <a:t>Hyperglycemia causing problems with vagal denervation of the stomach</a:t>
            </a:r>
          </a:p>
          <a:p>
            <a:pPr lvl="0">
              <a:lnSpc>
                <a:spcPct val="150000"/>
              </a:lnSpc>
              <a:spcBef>
                <a:spcPts val="0"/>
              </a:spcBef>
              <a:buNone/>
            </a:pPr>
            <a:r>
              <a:rPr lang="en" sz="1600" dirty="0"/>
              <a:t>Leads to gastric stasis → inability to eat or vomiting meal → changes in glucose level, especially depending on medications</a:t>
            </a:r>
          </a:p>
        </p:txBody>
      </p:sp>
      <p:sp>
        <p:nvSpPr>
          <p:cNvPr id="236" name="Shape 236"/>
          <p:cNvSpPr txBox="1">
            <a:spLocks noGrp="1"/>
          </p:cNvSpPr>
          <p:nvPr>
            <p:ph type="body" idx="2"/>
          </p:nvPr>
        </p:nvSpPr>
        <p:spPr>
          <a:prstGeom prst="rect">
            <a:avLst/>
          </a:prstGeom>
        </p:spPr>
        <p:txBody>
          <a:bodyPr lIns="91425" tIns="91425" rIns="91425" bIns="91425" anchor="t" anchorCtr="0">
            <a:noAutofit/>
          </a:bodyPr>
          <a:lstStyle/>
          <a:p>
            <a:pPr lvl="0">
              <a:lnSpc>
                <a:spcPct val="150000"/>
              </a:lnSpc>
              <a:spcBef>
                <a:spcPts val="0"/>
              </a:spcBef>
              <a:buNone/>
            </a:pPr>
            <a:r>
              <a:rPr lang="en" sz="1600" dirty="0"/>
              <a:t>Tertiary Interventions - early diagnosis and management of glucose values</a:t>
            </a:r>
          </a:p>
          <a:p>
            <a:pPr lvl="0">
              <a:lnSpc>
                <a:spcPct val="150000"/>
              </a:lnSpc>
              <a:spcBef>
                <a:spcPts val="0"/>
              </a:spcBef>
              <a:buNone/>
            </a:pPr>
            <a:r>
              <a:rPr lang="en" sz="1600" dirty="0"/>
              <a:t>Rehab interventions - education to learn early signs of acute exacerbation, frequent glucose monitoring, change in medications to prevent hypoglycemia</a:t>
            </a:r>
          </a:p>
        </p:txBody>
      </p:sp>
    </p:spTree>
    <p:extLst>
      <p:ext uri="{BB962C8B-B14F-4D97-AF65-F5344CB8AC3E}">
        <p14:creationId xmlns:p14="http://schemas.microsoft.com/office/powerpoint/2010/main" val="2200436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18614" y="4637341"/>
            <a:ext cx="1159328" cy="282525"/>
          </a:xfrm>
          <a:prstGeom prst="rect">
            <a:avLst/>
          </a:prstGeom>
        </p:spPr>
      </p:pic>
      <p:sp>
        <p:nvSpPr>
          <p:cNvPr id="4101" name="Text Placeholder 7"/>
          <p:cNvSpPr txBox="1">
            <a:spLocks/>
          </p:cNvSpPr>
          <p:nvPr/>
        </p:nvSpPr>
        <p:spPr bwMode="auto">
          <a:xfrm>
            <a:off x="4191336" y="832957"/>
            <a:ext cx="4724400" cy="259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defRPr>
            </a:lvl2pPr>
            <a:lvl3pPr marL="1143000" indent="-228600">
              <a:defRPr sz="2400">
                <a:solidFill>
                  <a:schemeClr val="tx1"/>
                </a:solidFill>
                <a:latin typeface="Arial" charset="0"/>
                <a:ea typeface="ヒラギノ角ゴ Pro W3" charset="0"/>
              </a:defRPr>
            </a:lvl3pPr>
            <a:lvl4pPr marL="1600200" indent="-228600">
              <a:defRPr sz="2400">
                <a:solidFill>
                  <a:schemeClr val="tx1"/>
                </a:solidFill>
                <a:latin typeface="Arial" charset="0"/>
                <a:ea typeface="ヒラギノ角ゴ Pro W3" charset="0"/>
              </a:defRPr>
            </a:lvl4pPr>
            <a:lvl5pPr marL="2057400" indent="-22860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marL="0" indent="0" eaLnBrk="1" hangingPunct="1">
              <a:lnSpc>
                <a:spcPts val="3300"/>
              </a:lnSpc>
              <a:buFont typeface="Arial" charset="0"/>
              <a:buNone/>
            </a:pPr>
            <a:r>
              <a:rPr lang="en-US" sz="3500" b="1" dirty="0" smtClean="0">
                <a:solidFill>
                  <a:srgbClr val="0076C0"/>
                </a:solidFill>
                <a:latin typeface="Arial"/>
                <a:cs typeface="Arial"/>
              </a:rPr>
              <a:t>Nathan A. Painter</a:t>
            </a:r>
          </a:p>
          <a:p>
            <a:pPr marL="0" indent="0" eaLnBrk="1" hangingPunct="1">
              <a:lnSpc>
                <a:spcPts val="2400"/>
              </a:lnSpc>
              <a:spcBef>
                <a:spcPts val="10"/>
              </a:spcBef>
              <a:buFont typeface="Arial" charset="0"/>
              <a:buNone/>
            </a:pPr>
            <a:r>
              <a:rPr lang="en-US" sz="2000" dirty="0" err="1" smtClean="0">
                <a:latin typeface="Arial"/>
                <a:cs typeface="Arial"/>
              </a:rPr>
              <a:t>PharmD</a:t>
            </a:r>
            <a:r>
              <a:rPr lang="en-US" sz="2000" dirty="0" smtClean="0">
                <a:latin typeface="Arial"/>
                <a:cs typeface="Arial"/>
              </a:rPr>
              <a:t>, CDE</a:t>
            </a:r>
          </a:p>
          <a:p>
            <a:pPr eaLnBrk="1" hangingPunct="1">
              <a:lnSpc>
                <a:spcPts val="2400"/>
              </a:lnSpc>
              <a:spcBef>
                <a:spcPts val="10"/>
              </a:spcBef>
              <a:buFont typeface="Arial" charset="0"/>
              <a:buNone/>
            </a:pPr>
            <a:endParaRPr lang="en-US" sz="2000" dirty="0">
              <a:latin typeface="Arial"/>
              <a:cs typeface="Arial"/>
            </a:endParaRPr>
          </a:p>
          <a:p>
            <a:pPr marL="0" indent="0" eaLnBrk="1" hangingPunct="1">
              <a:lnSpc>
                <a:spcPts val="2400"/>
              </a:lnSpc>
              <a:spcBef>
                <a:spcPts val="10"/>
              </a:spcBef>
              <a:buFont typeface="Arial" charset="0"/>
              <a:buNone/>
            </a:pPr>
            <a:r>
              <a:rPr lang="en-US" sz="2000" dirty="0" smtClean="0">
                <a:latin typeface="Arial"/>
                <a:cs typeface="Arial"/>
              </a:rPr>
              <a:t>Associate Clinical Professor</a:t>
            </a:r>
          </a:p>
          <a:p>
            <a:pPr eaLnBrk="1" hangingPunct="1">
              <a:buFont typeface="Arial" charset="0"/>
              <a:buNone/>
            </a:pPr>
            <a:r>
              <a:rPr lang="en-US" sz="1800" dirty="0" smtClean="0">
                <a:latin typeface="Futura Std Book" charset="0"/>
              </a:rPr>
              <a:t>UC San Diego Skaggs School of Pharmacy</a:t>
            </a:r>
          </a:p>
          <a:p>
            <a:pPr eaLnBrk="1" hangingPunct="1">
              <a:buFont typeface="Arial" charset="0"/>
              <a:buNone/>
            </a:pPr>
            <a:r>
              <a:rPr lang="en-US" sz="1800" dirty="0" smtClean="0">
                <a:latin typeface="Futura Std Book" charset="0"/>
              </a:rPr>
              <a:t>San Diego, CA</a:t>
            </a:r>
            <a:endParaRPr lang="en-US" sz="1800" dirty="0">
              <a:latin typeface="Futura Std Book"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945"/>
            <a:ext cx="3890450" cy="4778680"/>
          </a:xfrm>
          <a:prstGeom prst="rect">
            <a:avLst/>
          </a:prstGeom>
        </p:spPr>
      </p:pic>
    </p:spTree>
    <p:extLst>
      <p:ext uri="{BB962C8B-B14F-4D97-AF65-F5344CB8AC3E}">
        <p14:creationId xmlns:p14="http://schemas.microsoft.com/office/powerpoint/2010/main" val="35235034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11700" y="122120"/>
            <a:ext cx="3260175" cy="645597"/>
          </a:xfrm>
          <a:prstGeom prst="rect">
            <a:avLst/>
          </a:prstGeom>
        </p:spPr>
        <p:txBody>
          <a:bodyPr lIns="91425" tIns="91425" rIns="91425" bIns="91425" anchor="t" anchorCtr="0">
            <a:noAutofit/>
          </a:bodyPr>
          <a:lstStyle/>
          <a:p>
            <a:pPr lvl="0" rtl="0">
              <a:spcBef>
                <a:spcPts val="0"/>
              </a:spcBef>
              <a:spcAft>
                <a:spcPts val="1600"/>
              </a:spcAft>
              <a:buNone/>
            </a:pPr>
            <a:r>
              <a:rPr lang="en" dirty="0" smtClean="0"/>
              <a:t>Integumentary</a:t>
            </a:r>
            <a:endParaRPr lang="en" dirty="0"/>
          </a:p>
        </p:txBody>
      </p:sp>
      <p:graphicFrame>
        <p:nvGraphicFramePr>
          <p:cNvPr id="3" name="Diagram 2"/>
          <p:cNvGraphicFramePr/>
          <p:nvPr>
            <p:extLst>
              <p:ext uri="{D42A27DB-BD31-4B8C-83A1-F6EECF244321}">
                <p14:modId xmlns:p14="http://schemas.microsoft.com/office/powerpoint/2010/main" val="2169700706"/>
              </p:ext>
            </p:extLst>
          </p:nvPr>
        </p:nvGraphicFramePr>
        <p:xfrm>
          <a:off x="4522469" y="163608"/>
          <a:ext cx="4544908" cy="4422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236497237"/>
              </p:ext>
            </p:extLst>
          </p:nvPr>
        </p:nvGraphicFramePr>
        <p:xfrm>
          <a:off x="0" y="925832"/>
          <a:ext cx="4657725" cy="38686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p:cNvSpPr txBox="1"/>
          <p:nvPr/>
        </p:nvSpPr>
        <p:spPr>
          <a:xfrm>
            <a:off x="6867525" y="641806"/>
            <a:ext cx="2199852" cy="1169551"/>
          </a:xfrm>
          <a:prstGeom prst="rect">
            <a:avLst/>
          </a:prstGeom>
          <a:noFill/>
        </p:spPr>
        <p:txBody>
          <a:bodyPr wrap="square" rtlCol="0">
            <a:spAutoFit/>
          </a:bodyPr>
          <a:lstStyle/>
          <a:p>
            <a:r>
              <a:rPr lang="en" sz="3500" b="1" dirty="0">
                <a:solidFill>
                  <a:srgbClr val="005799"/>
                </a:solidFill>
                <a:latin typeface="Arial" panose="020B0604020202020204" pitchFamily="34" charset="0"/>
                <a:cs typeface="Arial" panose="020B0604020202020204" pitchFamily="34" charset="0"/>
              </a:rPr>
              <a:t>Body Defenses</a:t>
            </a:r>
            <a:endParaRPr lang="en-US" sz="3500" b="1" dirty="0">
              <a:solidFill>
                <a:srgbClr val="0057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3728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smtClean="0"/>
              <a:t>Peripheral Neuropathy &amp; Amputations</a:t>
            </a:r>
            <a:endParaRPr lang="en" dirty="0"/>
          </a:p>
        </p:txBody>
      </p:sp>
      <p:sp>
        <p:nvSpPr>
          <p:cNvPr id="242" name="Shape 242"/>
          <p:cNvSpPr txBox="1">
            <a:spLocks noGrp="1"/>
          </p:cNvSpPr>
          <p:nvPr>
            <p:ph type="body" idx="1"/>
          </p:nvPr>
        </p:nvSpPr>
        <p:spPr>
          <a:xfrm>
            <a:off x="311700" y="1112520"/>
            <a:ext cx="3999900" cy="3460561"/>
          </a:xfrm>
          <a:prstGeom prst="rect">
            <a:avLst/>
          </a:prstGeom>
        </p:spPr>
        <p:txBody>
          <a:bodyPr lIns="91425" tIns="91425" rIns="91425" bIns="91425" anchor="t" anchorCtr="0">
            <a:noAutofit/>
          </a:bodyPr>
          <a:lstStyle/>
          <a:p>
            <a:pPr lvl="0">
              <a:lnSpc>
                <a:spcPct val="150000"/>
              </a:lnSpc>
              <a:spcBef>
                <a:spcPts val="0"/>
              </a:spcBef>
              <a:buNone/>
            </a:pPr>
            <a:r>
              <a:rPr lang="en" sz="1600" dirty="0" smtClean="0"/>
              <a:t>Amputations secondary to:</a:t>
            </a:r>
          </a:p>
          <a:p>
            <a:pPr lvl="0">
              <a:lnSpc>
                <a:spcPct val="150000"/>
              </a:lnSpc>
              <a:spcBef>
                <a:spcPts val="0"/>
              </a:spcBef>
              <a:buNone/>
            </a:pPr>
            <a:r>
              <a:rPr lang="en" sz="1600" dirty="0"/>
              <a:t>	</a:t>
            </a:r>
            <a:r>
              <a:rPr lang="en" sz="1600" dirty="0" smtClean="0"/>
              <a:t>Musculoskeletal System changes</a:t>
            </a:r>
          </a:p>
          <a:p>
            <a:pPr lvl="0">
              <a:lnSpc>
                <a:spcPct val="150000"/>
              </a:lnSpc>
              <a:spcBef>
                <a:spcPts val="0"/>
              </a:spcBef>
              <a:buNone/>
            </a:pPr>
            <a:r>
              <a:rPr lang="en" sz="1600" dirty="0" smtClean="0"/>
              <a:t>	Neural </a:t>
            </a:r>
            <a:r>
              <a:rPr lang="en" sz="1600" dirty="0"/>
              <a:t>and Sensory </a:t>
            </a:r>
            <a:r>
              <a:rPr lang="en" sz="1600" dirty="0" smtClean="0"/>
              <a:t>Function changes</a:t>
            </a:r>
          </a:p>
          <a:p>
            <a:pPr lvl="0">
              <a:lnSpc>
                <a:spcPct val="150000"/>
              </a:lnSpc>
              <a:spcBef>
                <a:spcPts val="0"/>
              </a:spcBef>
              <a:buNone/>
            </a:pPr>
            <a:r>
              <a:rPr lang="en" sz="1600" dirty="0"/>
              <a:t>	</a:t>
            </a:r>
            <a:r>
              <a:rPr lang="en" sz="1600" dirty="0" smtClean="0"/>
              <a:t>PVD/PAD</a:t>
            </a:r>
          </a:p>
          <a:p>
            <a:pPr lvl="0">
              <a:lnSpc>
                <a:spcPct val="150000"/>
              </a:lnSpc>
              <a:spcBef>
                <a:spcPts val="0"/>
              </a:spcBef>
              <a:buNone/>
            </a:pPr>
            <a:r>
              <a:rPr lang="en" sz="1600" dirty="0"/>
              <a:t>	</a:t>
            </a:r>
            <a:r>
              <a:rPr lang="en" sz="1600" dirty="0" smtClean="0"/>
              <a:t>Integumentary System changes </a:t>
            </a:r>
          </a:p>
          <a:p>
            <a:pPr lvl="0">
              <a:lnSpc>
                <a:spcPct val="150000"/>
              </a:lnSpc>
              <a:spcBef>
                <a:spcPts val="0"/>
              </a:spcBef>
              <a:buNone/>
            </a:pPr>
            <a:r>
              <a:rPr lang="en" sz="1600" dirty="0"/>
              <a:t>	</a:t>
            </a:r>
            <a:r>
              <a:rPr lang="en" sz="1600" dirty="0" smtClean="0"/>
              <a:t>Infections</a:t>
            </a:r>
            <a:endParaRPr lang="en" sz="1600" dirty="0"/>
          </a:p>
        </p:txBody>
      </p:sp>
      <p:sp>
        <p:nvSpPr>
          <p:cNvPr id="243" name="Shape 243"/>
          <p:cNvSpPr txBox="1">
            <a:spLocks noGrp="1"/>
          </p:cNvSpPr>
          <p:nvPr>
            <p:ph type="body" idx="2"/>
          </p:nvPr>
        </p:nvSpPr>
        <p:spPr>
          <a:xfrm>
            <a:off x="4832400" y="1112520"/>
            <a:ext cx="3999900" cy="3460561"/>
          </a:xfrm>
          <a:prstGeom prst="rect">
            <a:avLst/>
          </a:prstGeom>
        </p:spPr>
        <p:txBody>
          <a:bodyPr lIns="91425" tIns="91425" rIns="91425" bIns="91425" anchor="t" anchorCtr="0">
            <a:noAutofit/>
          </a:bodyPr>
          <a:lstStyle/>
          <a:p>
            <a:pPr lvl="0">
              <a:lnSpc>
                <a:spcPct val="150000"/>
              </a:lnSpc>
              <a:spcBef>
                <a:spcPts val="0"/>
              </a:spcBef>
              <a:buNone/>
            </a:pPr>
            <a:r>
              <a:rPr lang="en" sz="1600" dirty="0"/>
              <a:t>Diabetes and complications of ulcerations lead to 50-75% of the non-traumatic amputations</a:t>
            </a:r>
          </a:p>
          <a:p>
            <a:pPr lvl="0">
              <a:lnSpc>
                <a:spcPct val="150000"/>
              </a:lnSpc>
              <a:spcBef>
                <a:spcPts val="0"/>
              </a:spcBef>
              <a:buNone/>
            </a:pPr>
            <a:r>
              <a:rPr lang="en" sz="1600" dirty="0"/>
              <a:t>5 year mortality rate after one amputation: </a:t>
            </a:r>
            <a:r>
              <a:rPr lang="en" sz="1600" dirty="0" smtClean="0"/>
              <a:t>about 70% </a:t>
            </a:r>
            <a:endParaRPr lang="en" sz="1600" dirty="0"/>
          </a:p>
        </p:txBody>
      </p:sp>
      <p:sp>
        <p:nvSpPr>
          <p:cNvPr id="2" name="AutoShape 4" descr="Serving the Limb Loss Community for over 30 years"/>
          <p:cNvSpPr>
            <a:spLocks noChangeAspect="1" noChangeArrowheads="1"/>
          </p:cNvSpPr>
          <p:nvPr/>
        </p:nvSpPr>
        <p:spPr bwMode="auto">
          <a:xfrm>
            <a:off x="155575" y="-14459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Serving the Limb Loss Community for over 30 years"/>
          <p:cNvSpPr>
            <a:spLocks noChangeAspect="1" noChangeArrowheads="1"/>
          </p:cNvSpPr>
          <p:nvPr/>
        </p:nvSpPr>
        <p:spPr bwMode="auto">
          <a:xfrm>
            <a:off x="307975" y="7945"/>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9" descr="National Limb Loss Information Center - Fact Sheet"/>
          <p:cNvSpPr>
            <a:spLocks noChangeAspect="1" noChangeArrowheads="1"/>
          </p:cNvSpPr>
          <p:nvPr/>
        </p:nvSpPr>
        <p:spPr bwMode="auto">
          <a:xfrm>
            <a:off x="460375" y="160486"/>
            <a:ext cx="304800" cy="3050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395816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687" y="163096"/>
            <a:ext cx="8520600" cy="645597"/>
          </a:xfrm>
        </p:spPr>
        <p:txBody>
          <a:bodyPr>
            <a:normAutofit fontScale="90000"/>
          </a:bodyPr>
          <a:lstStyle/>
          <a:p>
            <a:r>
              <a:rPr lang="en-US" dirty="0" smtClean="0"/>
              <a:t>Winona – Age 84</a:t>
            </a:r>
            <a:endParaRPr lang="en-US" dirty="0"/>
          </a:p>
        </p:txBody>
      </p:sp>
      <p:sp>
        <p:nvSpPr>
          <p:cNvPr id="4" name="Text Placeholder 3"/>
          <p:cNvSpPr>
            <a:spLocks noGrp="1"/>
          </p:cNvSpPr>
          <p:nvPr>
            <p:ph type="body" idx="1"/>
          </p:nvPr>
        </p:nvSpPr>
        <p:spPr>
          <a:xfrm>
            <a:off x="2628053" y="717974"/>
            <a:ext cx="6204247" cy="4280746"/>
          </a:xfrm>
        </p:spPr>
        <p:txBody>
          <a:bodyPr>
            <a:normAutofit lnSpcReduction="10000"/>
          </a:bodyPr>
          <a:lstStyle/>
          <a:p>
            <a:pPr>
              <a:lnSpc>
                <a:spcPct val="150000"/>
              </a:lnSpc>
            </a:pPr>
            <a:r>
              <a:rPr lang="en-US" dirty="0" smtClean="0"/>
              <a:t>Now age 84</a:t>
            </a:r>
          </a:p>
          <a:p>
            <a:pPr>
              <a:lnSpc>
                <a:spcPct val="150000"/>
              </a:lnSpc>
            </a:pPr>
            <a:r>
              <a:rPr lang="en-US" dirty="0" smtClean="0"/>
              <a:t>Completed her initial DSMES training (10 hours in the first year)</a:t>
            </a:r>
          </a:p>
          <a:p>
            <a:pPr>
              <a:lnSpc>
                <a:spcPct val="150000"/>
              </a:lnSpc>
            </a:pPr>
            <a:r>
              <a:rPr lang="en-US" dirty="0" smtClean="0"/>
              <a:t>Saw her CDE every year for a few years</a:t>
            </a:r>
          </a:p>
          <a:p>
            <a:pPr>
              <a:lnSpc>
                <a:spcPct val="150000"/>
              </a:lnSpc>
            </a:pPr>
            <a:r>
              <a:rPr lang="en-US" dirty="0" smtClean="0"/>
              <a:t>Needed to care for her ailing mother, and stopped seeing her PCP for a few years</a:t>
            </a:r>
          </a:p>
          <a:p>
            <a:pPr>
              <a:lnSpc>
                <a:spcPct val="150000"/>
              </a:lnSpc>
            </a:pPr>
            <a:r>
              <a:rPr lang="en-US" dirty="0" smtClean="0"/>
              <a:t>Had an MI at age 67 when her HgbA1c reached 10.8%</a:t>
            </a:r>
          </a:p>
          <a:p>
            <a:pPr lvl="1">
              <a:lnSpc>
                <a:spcPct val="150000"/>
              </a:lnSpc>
            </a:pPr>
            <a:r>
              <a:rPr lang="en-US" sz="1100" dirty="0" smtClean="0"/>
              <a:t>Attended Cardiac Rehab</a:t>
            </a:r>
          </a:p>
          <a:p>
            <a:pPr lvl="1">
              <a:lnSpc>
                <a:spcPct val="150000"/>
              </a:lnSpc>
            </a:pPr>
            <a:r>
              <a:rPr lang="en-US" sz="1100" dirty="0" smtClean="0"/>
              <a:t>Went back to seeing her PCP regularly and returned to DSMES</a:t>
            </a:r>
          </a:p>
          <a:p>
            <a:pPr lvl="1">
              <a:lnSpc>
                <a:spcPct val="150000"/>
              </a:lnSpc>
            </a:pPr>
            <a:r>
              <a:rPr lang="en-US" sz="1100" dirty="0" smtClean="0"/>
              <a:t>Was started on insulin</a:t>
            </a:r>
          </a:p>
          <a:p>
            <a:pPr>
              <a:lnSpc>
                <a:spcPct val="150000"/>
              </a:lnSpc>
            </a:pPr>
            <a:r>
              <a:rPr lang="en-US" dirty="0" smtClean="0"/>
              <a:t>Latest Vitals</a:t>
            </a:r>
          </a:p>
          <a:p>
            <a:pPr lvl="1">
              <a:lnSpc>
                <a:spcPct val="150000"/>
              </a:lnSpc>
            </a:pPr>
            <a:r>
              <a:rPr lang="en-US" sz="1100" dirty="0" smtClean="0"/>
              <a:t>FPG 135, HgbA1c 8.2%</a:t>
            </a:r>
          </a:p>
          <a:p>
            <a:pPr lvl="1">
              <a:lnSpc>
                <a:spcPct val="150000"/>
              </a:lnSpc>
            </a:pPr>
            <a:r>
              <a:rPr lang="en-US" sz="1100" dirty="0" err="1" smtClean="0"/>
              <a:t>Ht</a:t>
            </a:r>
            <a:r>
              <a:rPr lang="en-US" sz="1100" dirty="0" smtClean="0"/>
              <a:t> 5’6”,Wt 189 </a:t>
            </a:r>
            <a:r>
              <a:rPr lang="en-US" sz="1100" dirty="0" err="1" smtClean="0"/>
              <a:t>lbs</a:t>
            </a:r>
            <a:r>
              <a:rPr lang="en-US" sz="1100" dirty="0" smtClean="0"/>
              <a:t>, BMI 30.5</a:t>
            </a:r>
          </a:p>
          <a:p>
            <a:pPr lvl="1">
              <a:lnSpc>
                <a:spcPct val="150000"/>
              </a:lnSpc>
            </a:pPr>
            <a:r>
              <a:rPr lang="en-US" sz="1100" dirty="0" smtClean="0"/>
              <a:t>BP 130/80, GFR 52, Cholesterol 197, HDL 46, Triglycerides 142</a:t>
            </a:r>
          </a:p>
          <a:p>
            <a:pPr>
              <a:lnSpc>
                <a:spcPct val="150000"/>
              </a:lnSpc>
            </a:pPr>
            <a:r>
              <a:rPr lang="en-US" dirty="0" smtClean="0"/>
              <a:t>Current worries are numbness in the bottom of her feet and wanting to see her grandson’s wedding in 2 years</a:t>
            </a:r>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394" y="981142"/>
            <a:ext cx="2176779" cy="3239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2874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Links Throughout Presentation</a:t>
            </a:r>
            <a:endParaRPr lang="en-US" dirty="0"/>
          </a:p>
        </p:txBody>
      </p:sp>
      <p:sp>
        <p:nvSpPr>
          <p:cNvPr id="3" name="Text Placeholder 2"/>
          <p:cNvSpPr>
            <a:spLocks noGrp="1"/>
          </p:cNvSpPr>
          <p:nvPr>
            <p:ph type="body" idx="1"/>
          </p:nvPr>
        </p:nvSpPr>
        <p:spPr>
          <a:xfrm>
            <a:off x="311700" y="1117600"/>
            <a:ext cx="8520600" cy="3455331"/>
          </a:xfrm>
        </p:spPr>
        <p:txBody>
          <a:bodyPr>
            <a:normAutofit fontScale="62500" lnSpcReduction="20000"/>
          </a:bodyPr>
          <a:lstStyle/>
          <a:p>
            <a:r>
              <a:rPr lang="en-US" dirty="0" smtClean="0"/>
              <a:t>American Diabetes Association</a:t>
            </a:r>
          </a:p>
          <a:p>
            <a:pPr lvl="1"/>
            <a:r>
              <a:rPr lang="en-US" dirty="0" smtClean="0">
                <a:hlinkClick r:id="rId3"/>
              </a:rPr>
              <a:t>www.diabetes.org</a:t>
            </a:r>
            <a:endParaRPr lang="en-US" dirty="0" smtClean="0"/>
          </a:p>
          <a:p>
            <a:r>
              <a:rPr lang="en-US" dirty="0" smtClean="0"/>
              <a:t>American Association of Diabetes Educators</a:t>
            </a:r>
          </a:p>
          <a:p>
            <a:pPr lvl="1"/>
            <a:r>
              <a:rPr lang="en-US" dirty="0" smtClean="0">
                <a:hlinkClick r:id="rId4"/>
              </a:rPr>
              <a:t>www.diabeteseducator.org</a:t>
            </a:r>
            <a:r>
              <a:rPr lang="en-US" dirty="0" smtClean="0"/>
              <a:t> </a:t>
            </a:r>
          </a:p>
          <a:p>
            <a:r>
              <a:rPr lang="en-US" dirty="0" smtClean="0"/>
              <a:t>Academy of Nutrition and Dietetics</a:t>
            </a:r>
          </a:p>
          <a:p>
            <a:pPr lvl="1"/>
            <a:r>
              <a:rPr lang="en-US" dirty="0" smtClean="0">
                <a:hlinkClick r:id="rId5"/>
              </a:rPr>
              <a:t>www.eatright.org</a:t>
            </a:r>
            <a:r>
              <a:rPr lang="en-US" dirty="0" smtClean="0"/>
              <a:t> </a:t>
            </a:r>
          </a:p>
          <a:p>
            <a:r>
              <a:rPr lang="en-US" dirty="0" smtClean="0"/>
              <a:t>Healthy People 2020</a:t>
            </a:r>
          </a:p>
          <a:p>
            <a:pPr lvl="1"/>
            <a:r>
              <a:rPr lang="en-US" dirty="0">
                <a:hlinkClick r:id="rId6"/>
              </a:rPr>
              <a:t>https://</a:t>
            </a:r>
            <a:r>
              <a:rPr lang="en-US" dirty="0" smtClean="0">
                <a:hlinkClick r:id="rId6"/>
              </a:rPr>
              <a:t>www.healthypeople.gov/2020/About-Healthy-People</a:t>
            </a:r>
            <a:r>
              <a:rPr lang="en-US" dirty="0" smtClean="0"/>
              <a:t> </a:t>
            </a:r>
          </a:p>
          <a:p>
            <a:r>
              <a:rPr lang="en-US" dirty="0" smtClean="0"/>
              <a:t>Diabetes Risk Assessment</a:t>
            </a:r>
          </a:p>
          <a:p>
            <a:pPr lvl="1"/>
            <a:r>
              <a:rPr lang="en-US" dirty="0">
                <a:hlinkClick r:id="rId7"/>
              </a:rPr>
              <a:t>http://</a:t>
            </a:r>
            <a:r>
              <a:rPr lang="en-US" dirty="0" smtClean="0">
                <a:hlinkClick r:id="rId7"/>
              </a:rPr>
              <a:t>main.diabetes.org/dorg/PDFs/risk-test-paper-version.pdf</a:t>
            </a:r>
            <a:r>
              <a:rPr lang="en-US" dirty="0" smtClean="0"/>
              <a:t> </a:t>
            </a:r>
          </a:p>
          <a:p>
            <a:r>
              <a:rPr lang="en-US" dirty="0" smtClean="0"/>
              <a:t>Eat Smart, Move More, Weigh Less</a:t>
            </a:r>
          </a:p>
          <a:p>
            <a:pPr marL="640080" lvl="2" indent="-274320"/>
            <a:r>
              <a:rPr lang="en-US" dirty="0">
                <a:hlinkClick r:id="rId8"/>
              </a:rPr>
              <a:t>https://esmmweighless.com/</a:t>
            </a:r>
            <a:r>
              <a:rPr lang="en-US" dirty="0"/>
              <a:t> </a:t>
            </a:r>
            <a:endParaRPr lang="en-US" dirty="0" smtClean="0"/>
          </a:p>
          <a:p>
            <a:r>
              <a:rPr lang="en-US" dirty="0" smtClean="0"/>
              <a:t>Smart Glucose Meters: </a:t>
            </a:r>
            <a:r>
              <a:rPr lang="en-US" dirty="0" err="1" smtClean="0"/>
              <a:t>Accu-Chek</a:t>
            </a:r>
            <a:r>
              <a:rPr lang="en-US" dirty="0" smtClean="0"/>
              <a:t> Aviva Expert</a:t>
            </a:r>
          </a:p>
          <a:p>
            <a:pPr lvl="1"/>
            <a:r>
              <a:rPr lang="en-US" dirty="0">
                <a:hlinkClick r:id="rId9"/>
              </a:rPr>
              <a:t>https://</a:t>
            </a:r>
            <a:r>
              <a:rPr lang="en-US" dirty="0" smtClean="0">
                <a:hlinkClick r:id="rId9"/>
              </a:rPr>
              <a:t>www.accu-chek.com/meters/aviva-expert</a:t>
            </a:r>
            <a:r>
              <a:rPr lang="en-US" dirty="0" smtClean="0"/>
              <a:t> </a:t>
            </a:r>
          </a:p>
        </p:txBody>
      </p:sp>
    </p:spTree>
    <p:extLst>
      <p:ext uri="{BB962C8B-B14F-4D97-AF65-F5344CB8AC3E}">
        <p14:creationId xmlns:p14="http://schemas.microsoft.com/office/powerpoint/2010/main" val="733097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r>
              <a:rPr lang="en-US" dirty="0"/>
              <a:t>Links Throughout Presentation</a:t>
            </a:r>
          </a:p>
        </p:txBody>
      </p:sp>
      <p:sp>
        <p:nvSpPr>
          <p:cNvPr id="3" name="Text Placeholder 2"/>
          <p:cNvSpPr>
            <a:spLocks noGrp="1"/>
          </p:cNvSpPr>
          <p:nvPr>
            <p:ph type="body" idx="1"/>
          </p:nvPr>
        </p:nvSpPr>
        <p:spPr>
          <a:xfrm>
            <a:off x="203199" y="1018667"/>
            <a:ext cx="4538133" cy="3844586"/>
          </a:xfrm>
        </p:spPr>
        <p:txBody>
          <a:bodyPr>
            <a:normAutofit lnSpcReduction="10000"/>
          </a:bodyPr>
          <a:lstStyle/>
          <a:p>
            <a:r>
              <a:rPr lang="en-US" sz="1600" dirty="0"/>
              <a:t>Insulin Delivery Devices, Pumps, and CGMS</a:t>
            </a:r>
          </a:p>
          <a:p>
            <a:pPr lvl="1"/>
            <a:r>
              <a:rPr lang="en-US" sz="1400" dirty="0"/>
              <a:t>V-go</a:t>
            </a:r>
          </a:p>
          <a:p>
            <a:pPr lvl="2"/>
            <a:r>
              <a:rPr lang="en-US" sz="1400" dirty="0">
                <a:hlinkClick r:id="rId3"/>
              </a:rPr>
              <a:t>https://www.go-vgo.com/</a:t>
            </a:r>
            <a:r>
              <a:rPr lang="en-US" sz="1400" dirty="0"/>
              <a:t> </a:t>
            </a:r>
          </a:p>
          <a:p>
            <a:pPr lvl="1"/>
            <a:r>
              <a:rPr lang="en-US" sz="1400" dirty="0"/>
              <a:t>Tandem</a:t>
            </a:r>
          </a:p>
          <a:p>
            <a:pPr lvl="2"/>
            <a:r>
              <a:rPr lang="en-US" sz="1400" dirty="0">
                <a:hlinkClick r:id="rId4"/>
              </a:rPr>
              <a:t>https://www.tandemdiabetes.com/</a:t>
            </a:r>
            <a:r>
              <a:rPr lang="en-US" sz="1400" dirty="0"/>
              <a:t> </a:t>
            </a:r>
          </a:p>
          <a:p>
            <a:pPr lvl="1"/>
            <a:r>
              <a:rPr lang="en-US" sz="1400" dirty="0" err="1"/>
              <a:t>OmniPod</a:t>
            </a:r>
            <a:endParaRPr lang="en-US" sz="1400" dirty="0"/>
          </a:p>
          <a:p>
            <a:pPr lvl="2"/>
            <a:r>
              <a:rPr lang="en-US" sz="1400" dirty="0">
                <a:hlinkClick r:id="rId5"/>
              </a:rPr>
              <a:t>https://www.myomnipod.com/</a:t>
            </a:r>
            <a:r>
              <a:rPr lang="en-US" sz="1400" dirty="0"/>
              <a:t> </a:t>
            </a:r>
          </a:p>
          <a:p>
            <a:pPr lvl="1"/>
            <a:r>
              <a:rPr lang="en-US" sz="1400" dirty="0"/>
              <a:t>Medtronic</a:t>
            </a:r>
          </a:p>
          <a:p>
            <a:pPr lvl="2"/>
            <a:r>
              <a:rPr lang="en-US" sz="1400" dirty="0">
                <a:hlinkClick r:id="rId6"/>
              </a:rPr>
              <a:t>http://www.medtronicdiabetes.com/home</a:t>
            </a:r>
            <a:r>
              <a:rPr lang="en-US" sz="1400" dirty="0"/>
              <a:t> </a:t>
            </a:r>
          </a:p>
          <a:p>
            <a:pPr lvl="1"/>
            <a:r>
              <a:rPr lang="en-US" sz="1400" dirty="0"/>
              <a:t>Animas</a:t>
            </a:r>
          </a:p>
          <a:p>
            <a:pPr lvl="2"/>
            <a:r>
              <a:rPr lang="en-US" sz="1400" dirty="0">
                <a:hlinkClick r:id="rId7"/>
              </a:rPr>
              <a:t>https://www.animas.com/</a:t>
            </a:r>
            <a:r>
              <a:rPr lang="en-US" sz="1400" dirty="0"/>
              <a:t> </a:t>
            </a:r>
          </a:p>
          <a:p>
            <a:pPr lvl="1"/>
            <a:r>
              <a:rPr lang="en-US" sz="1400" dirty="0"/>
              <a:t>Freestyle </a:t>
            </a:r>
            <a:r>
              <a:rPr lang="en-US" sz="1400" dirty="0" err="1"/>
              <a:t>Libre</a:t>
            </a:r>
            <a:r>
              <a:rPr lang="en-US" sz="1400" dirty="0"/>
              <a:t> Pro</a:t>
            </a:r>
          </a:p>
          <a:p>
            <a:pPr lvl="2"/>
            <a:r>
              <a:rPr lang="en-US" sz="1400" dirty="0">
                <a:hlinkClick r:id="rId8"/>
              </a:rPr>
              <a:t>http://www.freestylelibrepro.us/blood-glucose-monitoring-device.html</a:t>
            </a:r>
            <a:r>
              <a:rPr lang="en-US" sz="1400" dirty="0"/>
              <a:t> </a:t>
            </a:r>
          </a:p>
          <a:p>
            <a:pPr lvl="1"/>
            <a:r>
              <a:rPr lang="en-US" sz="1400" dirty="0" err="1"/>
              <a:t>DexCom</a:t>
            </a:r>
            <a:endParaRPr lang="en-US" sz="1400" dirty="0"/>
          </a:p>
          <a:p>
            <a:pPr lvl="2"/>
            <a:r>
              <a:rPr lang="en-US" sz="1400" dirty="0">
                <a:hlinkClick r:id="rId9"/>
              </a:rPr>
              <a:t>https://www.dexcom.com/</a:t>
            </a:r>
            <a:r>
              <a:rPr lang="en-US" sz="1400" dirty="0"/>
              <a:t> </a:t>
            </a:r>
          </a:p>
          <a:p>
            <a:endParaRPr lang="en-US" sz="1600" dirty="0"/>
          </a:p>
        </p:txBody>
      </p:sp>
      <p:sp>
        <p:nvSpPr>
          <p:cNvPr id="4" name="Text Placeholder 3"/>
          <p:cNvSpPr>
            <a:spLocks noGrp="1"/>
          </p:cNvSpPr>
          <p:nvPr>
            <p:ph type="body" idx="2"/>
          </p:nvPr>
        </p:nvSpPr>
        <p:spPr>
          <a:xfrm>
            <a:off x="4855733" y="1018667"/>
            <a:ext cx="3999900" cy="3554414"/>
          </a:xfrm>
        </p:spPr>
        <p:txBody>
          <a:bodyPr>
            <a:normAutofit/>
          </a:bodyPr>
          <a:lstStyle/>
          <a:p>
            <a:r>
              <a:rPr lang="en-US" sz="1600" dirty="0"/>
              <a:t>Apps</a:t>
            </a:r>
          </a:p>
          <a:p>
            <a:pPr lvl="1"/>
            <a:r>
              <a:rPr lang="en-US" sz="1400" dirty="0" err="1"/>
              <a:t>FitBit</a:t>
            </a:r>
            <a:endParaRPr lang="en-US" sz="1400" dirty="0"/>
          </a:p>
          <a:p>
            <a:pPr lvl="2"/>
            <a:r>
              <a:rPr lang="en-US" sz="1400" dirty="0">
                <a:hlinkClick r:id="rId10"/>
              </a:rPr>
              <a:t>https://www.fitbit.com/home</a:t>
            </a:r>
            <a:r>
              <a:rPr lang="en-US" sz="1400" dirty="0"/>
              <a:t> </a:t>
            </a:r>
          </a:p>
          <a:p>
            <a:pPr lvl="1"/>
            <a:r>
              <a:rPr lang="en-US" sz="1400" dirty="0"/>
              <a:t>Sidekick Health</a:t>
            </a:r>
          </a:p>
          <a:p>
            <a:pPr lvl="2"/>
            <a:r>
              <a:rPr lang="en-US" sz="1400" dirty="0">
                <a:hlinkClick r:id="rId11"/>
              </a:rPr>
              <a:t>https://www.sidekickhealth.com/#section-features</a:t>
            </a:r>
            <a:r>
              <a:rPr lang="en-US" sz="1400" dirty="0"/>
              <a:t> </a:t>
            </a:r>
          </a:p>
          <a:p>
            <a:pPr lvl="1"/>
            <a:r>
              <a:rPr lang="en-US" sz="1400" dirty="0" err="1"/>
              <a:t>MySugr</a:t>
            </a:r>
            <a:endParaRPr lang="en-US" sz="1400" dirty="0"/>
          </a:p>
          <a:p>
            <a:pPr lvl="2"/>
            <a:r>
              <a:rPr lang="en-US" sz="1400" dirty="0">
                <a:hlinkClick r:id="rId12"/>
              </a:rPr>
              <a:t>https://mysugr.com/</a:t>
            </a:r>
            <a:r>
              <a:rPr lang="en-US" sz="1400" dirty="0"/>
              <a:t> </a:t>
            </a:r>
          </a:p>
          <a:p>
            <a:endParaRPr lang="en-US" sz="1600" dirty="0"/>
          </a:p>
        </p:txBody>
      </p:sp>
    </p:spTree>
    <p:extLst>
      <p:ext uri="{BB962C8B-B14F-4D97-AF65-F5344CB8AC3E}">
        <p14:creationId xmlns:p14="http://schemas.microsoft.com/office/powerpoint/2010/main" val="39609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title"/>
          </p:nvPr>
        </p:nvSpPr>
        <p:spPr>
          <a:xfrm>
            <a:off x="457200" y="515414"/>
            <a:ext cx="8229600" cy="858044"/>
          </a:xfrm>
        </p:spPr>
        <p:txBody>
          <a:bodyPr>
            <a:normAutofit/>
          </a:bodyPr>
          <a:lstStyle/>
          <a:p>
            <a:pPr algn="l" eaLnBrk="1" hangingPunct="1"/>
            <a:r>
              <a:rPr lang="en-US" sz="3600" b="1" dirty="0" smtClean="0">
                <a:solidFill>
                  <a:srgbClr val="0076C0"/>
                </a:solidFill>
                <a:latin typeface="Arial"/>
                <a:ea typeface="ヒラギノ角ゴ Pro W3" charset="0"/>
                <a:cs typeface="Arial"/>
              </a:rPr>
              <a:t>Disclosure to Participants</a:t>
            </a:r>
            <a:endParaRPr lang="en-US" sz="3600" b="1" dirty="0">
              <a:solidFill>
                <a:srgbClr val="0076C0"/>
              </a:solidFill>
              <a:latin typeface="Arial"/>
              <a:ea typeface="ヒラギノ角ゴ Pro W3" charset="0"/>
              <a:cs typeface="Arial"/>
            </a:endParaRPr>
          </a:p>
        </p:txBody>
      </p:sp>
      <p:sp>
        <p:nvSpPr>
          <p:cNvPr id="6147" name="Content Placeholder 4"/>
          <p:cNvSpPr>
            <a:spLocks noGrp="1"/>
          </p:cNvSpPr>
          <p:nvPr>
            <p:ph idx="1"/>
          </p:nvPr>
        </p:nvSpPr>
        <p:spPr>
          <a:xfrm>
            <a:off x="457200" y="1372870"/>
            <a:ext cx="8229600" cy="3108025"/>
          </a:xfrm>
        </p:spPr>
        <p:txBody>
          <a:bodyPr>
            <a:normAutofit lnSpcReduction="10000"/>
          </a:bodyPr>
          <a:lstStyle/>
          <a:p>
            <a:r>
              <a:rPr lang="en-US" sz="1600" dirty="0">
                <a:latin typeface="Arial" charset="0"/>
                <a:ea typeface="ヒラギノ角ゴ Pro W3" charset="0"/>
                <a:cs typeface="ヒラギノ角ゴ Pro W3" charset="0"/>
              </a:rPr>
              <a:t>Notice of Requirements For Successful Completion</a:t>
            </a:r>
          </a:p>
          <a:p>
            <a:pPr lvl="1"/>
            <a:r>
              <a:rPr lang="en-US" sz="1400" dirty="0">
                <a:latin typeface="Arial" charset="0"/>
                <a:ea typeface="ヒラギノ角ゴ Pro W3" charset="0"/>
              </a:rPr>
              <a:t>Please refer to learning goals and objectives</a:t>
            </a:r>
          </a:p>
          <a:p>
            <a:pPr lvl="1"/>
            <a:r>
              <a:rPr lang="en-US" sz="1400" dirty="0">
                <a:latin typeface="Arial" charset="0"/>
                <a:ea typeface="ヒラギノ角ゴ Pro W3" charset="0"/>
              </a:rPr>
              <a:t>Learners must attend the full activity and complete the evaluation in order to claim continuing education credit/hours</a:t>
            </a:r>
          </a:p>
          <a:p>
            <a:pPr>
              <a:spcBef>
                <a:spcPts val="600"/>
              </a:spcBef>
            </a:pPr>
            <a:r>
              <a:rPr lang="en-US" sz="1600" dirty="0">
                <a:latin typeface="Arial" charset="0"/>
                <a:ea typeface="ヒラギノ角ゴ Pro W3" charset="0"/>
                <a:cs typeface="ヒラギノ角ゴ Pro W3" charset="0"/>
              </a:rPr>
              <a:t>Conflict of Interest (COI) and Financial Relationship Disclosures:</a:t>
            </a:r>
          </a:p>
          <a:p>
            <a:pPr lvl="1"/>
            <a:r>
              <a:rPr lang="en-US" sz="1200" dirty="0" smtClean="0">
                <a:latin typeface="Arial" charset="0"/>
                <a:ea typeface="ヒラギノ角ゴ Pro W3" charset="0"/>
              </a:rPr>
              <a:t>Presenter: Dr. Painter, </a:t>
            </a:r>
            <a:r>
              <a:rPr lang="en-US" sz="1200" dirty="0" err="1">
                <a:latin typeface="Arial" charset="0"/>
                <a:ea typeface="ヒラギノ角ゴ Pro W3" charset="0"/>
              </a:rPr>
              <a:t>PharmD</a:t>
            </a:r>
            <a:r>
              <a:rPr lang="en-US" sz="1200" dirty="0">
                <a:latin typeface="Arial" charset="0"/>
                <a:ea typeface="ヒラギノ角ゴ Pro W3" charset="0"/>
              </a:rPr>
              <a:t>, CDE </a:t>
            </a:r>
            <a:r>
              <a:rPr lang="en-US" sz="1200" dirty="0" smtClean="0">
                <a:latin typeface="Arial" charset="0"/>
                <a:ea typeface="ヒラギノ角ゴ Pro W3" charset="0"/>
              </a:rPr>
              <a:t>–</a:t>
            </a:r>
          </a:p>
          <a:p>
            <a:pPr lvl="1"/>
            <a:r>
              <a:rPr lang="en-US" sz="1200" dirty="0" smtClean="0">
                <a:latin typeface="Arial" charset="0"/>
                <a:ea typeface="ヒラギノ角ゴ Pro W3" charset="0"/>
              </a:rPr>
              <a:t>Presenter</a:t>
            </a:r>
            <a:r>
              <a:rPr lang="en-US" sz="1200" dirty="0">
                <a:latin typeface="Arial" charset="0"/>
                <a:ea typeface="ヒラギノ角ゴ Pro W3" charset="0"/>
              </a:rPr>
              <a:t>: </a:t>
            </a:r>
            <a:r>
              <a:rPr lang="en-US" sz="1200" dirty="0" smtClean="0">
                <a:latin typeface="Arial" charset="0"/>
                <a:ea typeface="ヒラギノ角ゴ Pro W3" charset="0"/>
              </a:rPr>
              <a:t>Ms. Memering, BSN, RN </a:t>
            </a:r>
            <a:r>
              <a:rPr lang="en-US" sz="1200" dirty="0">
                <a:latin typeface="Arial" charset="0"/>
                <a:ea typeface="ヒラギノ角ゴ Pro W3" charset="0"/>
              </a:rPr>
              <a:t>– No COI/Financial Relationship to disclose </a:t>
            </a:r>
          </a:p>
          <a:p>
            <a:pPr>
              <a:spcBef>
                <a:spcPts val="600"/>
              </a:spcBef>
            </a:pPr>
            <a:r>
              <a:rPr lang="en-US" sz="1600" dirty="0">
                <a:latin typeface="Arial" charset="0"/>
                <a:ea typeface="ヒラギノ角ゴ Pro W3" charset="0"/>
                <a:cs typeface="ヒラギノ角ゴ Pro W3" charset="0"/>
              </a:rPr>
              <a:t>Non-Endorsement of Products:</a:t>
            </a:r>
          </a:p>
          <a:p>
            <a:pPr lvl="1"/>
            <a:r>
              <a:rPr lang="en-US" sz="1200" dirty="0">
                <a:latin typeface="Arial" charset="0"/>
                <a:ea typeface="ヒラギノ角ゴ Pro W3" charset="0"/>
              </a:rPr>
              <a:t>Accredited status does not imply endorsement by AADE, ANCC, ACPE or CDR of any commercial products displayed in conjunction with this educational activity</a:t>
            </a:r>
          </a:p>
          <a:p>
            <a:pPr>
              <a:spcBef>
                <a:spcPts val="600"/>
              </a:spcBef>
            </a:pPr>
            <a:r>
              <a:rPr lang="en-US" sz="1600" dirty="0">
                <a:latin typeface="Arial" charset="0"/>
                <a:ea typeface="ヒラギノ角ゴ Pro W3" charset="0"/>
                <a:cs typeface="ヒラギノ角ゴ Pro W3" charset="0"/>
              </a:rPr>
              <a:t>Off-Label Use:</a:t>
            </a:r>
          </a:p>
          <a:p>
            <a:pPr lvl="1"/>
            <a:r>
              <a:rPr lang="en-US" sz="1200" dirty="0">
                <a:latin typeface="Arial" charset="0"/>
                <a:ea typeface="ヒラギノ角ゴ Pro W3" charset="0"/>
              </a:rPr>
              <a:t>Participants will be notified by speakers to any product used for a purpose other than for which it was approved by the Food and Drug Administration.</a:t>
            </a:r>
          </a:p>
        </p:txBody>
      </p:sp>
    </p:spTree>
    <p:extLst>
      <p:ext uri="{BB962C8B-B14F-4D97-AF65-F5344CB8AC3E}">
        <p14:creationId xmlns:p14="http://schemas.microsoft.com/office/powerpoint/2010/main" val="40595885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en" dirty="0"/>
              <a:t>Objectives</a:t>
            </a:r>
          </a:p>
        </p:txBody>
      </p:sp>
      <p:sp>
        <p:nvSpPr>
          <p:cNvPr id="76" name="Shape 76"/>
          <p:cNvSpPr txBox="1">
            <a:spLocks noGrp="1"/>
          </p:cNvSpPr>
          <p:nvPr>
            <p:ph type="body" idx="1"/>
          </p:nvPr>
        </p:nvSpPr>
        <p:spPr>
          <a:xfrm>
            <a:off x="0" y="1048720"/>
            <a:ext cx="9144000" cy="3966069"/>
          </a:xfrm>
          <a:prstGeom prst="rect">
            <a:avLst/>
          </a:prstGeom>
        </p:spPr>
        <p:txBody>
          <a:bodyPr lIns="91425" tIns="91425" rIns="91425" bIns="91425" anchor="t" anchorCtr="0">
            <a:noAutofit/>
          </a:bodyPr>
          <a:lstStyle/>
          <a:p>
            <a:pPr marL="627063" lvl="0" indent="-457200">
              <a:spcAft>
                <a:spcPts val="1800"/>
              </a:spcAft>
              <a:buAutoNum type="arabicPeriod"/>
            </a:pPr>
            <a:r>
              <a:rPr lang="en" sz="2000" dirty="0"/>
              <a:t>Pathophysiological </a:t>
            </a:r>
            <a:r>
              <a:rPr lang="en" sz="2000" dirty="0" smtClean="0"/>
              <a:t>changes leading </a:t>
            </a:r>
            <a:r>
              <a:rPr lang="en" sz="2000" dirty="0"/>
              <a:t>to </a:t>
            </a:r>
            <a:r>
              <a:rPr lang="en" sz="2000" dirty="0" smtClean="0"/>
              <a:t>diagnosis</a:t>
            </a:r>
            <a:endParaRPr lang="en" sz="2000" dirty="0"/>
          </a:p>
          <a:p>
            <a:pPr marL="627063" lvl="0" indent="-457200">
              <a:spcAft>
                <a:spcPts val="1800"/>
              </a:spcAft>
              <a:buAutoNum type="arabicPeriod"/>
            </a:pPr>
            <a:r>
              <a:rPr lang="en" sz="2000" dirty="0"/>
              <a:t>Risk </a:t>
            </a:r>
            <a:r>
              <a:rPr lang="en" sz="2000" dirty="0" smtClean="0"/>
              <a:t>factors</a:t>
            </a:r>
            <a:endParaRPr lang="en" sz="2000" dirty="0"/>
          </a:p>
          <a:p>
            <a:pPr marL="627063" lvl="0" indent="-457200">
              <a:spcAft>
                <a:spcPts val="1800"/>
              </a:spcAft>
              <a:buAutoNum type="arabicPeriod"/>
            </a:pPr>
            <a:r>
              <a:rPr lang="en" sz="2000" dirty="0" smtClean="0"/>
              <a:t>Educator care </a:t>
            </a:r>
            <a:r>
              <a:rPr lang="en" sz="2000" dirty="0"/>
              <a:t>p</a:t>
            </a:r>
            <a:r>
              <a:rPr lang="en" sz="2000" dirty="0" smtClean="0"/>
              <a:t>revention</a:t>
            </a:r>
            <a:endParaRPr lang="en" sz="2000" dirty="0"/>
          </a:p>
          <a:p>
            <a:pPr marL="627063" lvl="0" indent="-457200" rtl="0">
              <a:spcAft>
                <a:spcPts val="1800"/>
              </a:spcAft>
              <a:buAutoNum type="arabicPeriod"/>
            </a:pPr>
            <a:r>
              <a:rPr lang="en" sz="2000" dirty="0"/>
              <a:t>Treatment </a:t>
            </a:r>
            <a:r>
              <a:rPr lang="en" sz="2000" dirty="0" smtClean="0"/>
              <a:t>based </a:t>
            </a:r>
            <a:r>
              <a:rPr lang="en" sz="2000" dirty="0"/>
              <a:t>on G</a:t>
            </a:r>
            <a:r>
              <a:rPr lang="en" sz="2000" dirty="0" smtClean="0"/>
              <a:t>uidelines</a:t>
            </a:r>
            <a:endParaRPr lang="en" sz="2000" dirty="0"/>
          </a:p>
          <a:p>
            <a:pPr marL="627063" lvl="0" indent="-457200" rtl="0">
              <a:spcAft>
                <a:spcPts val="1800"/>
              </a:spcAft>
              <a:buAutoNum type="arabicPeriod"/>
            </a:pPr>
            <a:r>
              <a:rPr lang="en" sz="2000" dirty="0"/>
              <a:t>Diabetes and the </a:t>
            </a:r>
            <a:r>
              <a:rPr lang="en" sz="2000" dirty="0" smtClean="0"/>
              <a:t>systems </a:t>
            </a:r>
            <a:r>
              <a:rPr lang="en" sz="2000" dirty="0"/>
              <a:t>of the </a:t>
            </a:r>
            <a:r>
              <a:rPr lang="en" sz="2000" dirty="0" smtClean="0"/>
              <a:t>body </a:t>
            </a:r>
            <a:r>
              <a:rPr lang="en" sz="2000" dirty="0"/>
              <a:t>as they related to tertiary care prevention</a:t>
            </a:r>
          </a:p>
          <a:p>
            <a:pPr lvl="0">
              <a:spcBef>
                <a:spcPts val="0"/>
              </a:spcBef>
              <a:buNone/>
            </a:pPr>
            <a:endParaRPr dirty="0"/>
          </a:p>
        </p:txBody>
      </p:sp>
    </p:spTree>
    <p:extLst>
      <p:ext uri="{BB962C8B-B14F-4D97-AF65-F5344CB8AC3E}">
        <p14:creationId xmlns:p14="http://schemas.microsoft.com/office/powerpoint/2010/main" val="1556768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280" y="0"/>
            <a:ext cx="4382220" cy="893414"/>
          </a:xfrm>
        </p:spPr>
        <p:txBody>
          <a:bodyPr/>
          <a:lstStyle/>
          <a:p>
            <a:r>
              <a:rPr lang="en-US" sz="3500" dirty="0" smtClean="0"/>
              <a:t>Winona – Age 26</a:t>
            </a:r>
            <a:endParaRPr lang="en-US" sz="3500" dirty="0"/>
          </a:p>
        </p:txBody>
      </p:sp>
      <p:sp>
        <p:nvSpPr>
          <p:cNvPr id="5" name="Text Placeholder 4"/>
          <p:cNvSpPr>
            <a:spLocks noGrp="1"/>
          </p:cNvSpPr>
          <p:nvPr>
            <p:ph type="body" idx="1"/>
          </p:nvPr>
        </p:nvSpPr>
        <p:spPr>
          <a:xfrm>
            <a:off x="311700" y="830580"/>
            <a:ext cx="4450800" cy="4259580"/>
          </a:xfrm>
        </p:spPr>
        <p:txBody>
          <a:bodyPr>
            <a:noAutofit/>
          </a:bodyPr>
          <a:lstStyle/>
          <a:p>
            <a:pPr>
              <a:lnSpc>
                <a:spcPct val="150000"/>
              </a:lnSpc>
            </a:pPr>
            <a:r>
              <a:rPr lang="en-US" sz="1600" dirty="0" smtClean="0"/>
              <a:t>Native American</a:t>
            </a:r>
          </a:p>
          <a:p>
            <a:pPr>
              <a:lnSpc>
                <a:spcPct val="150000"/>
              </a:lnSpc>
            </a:pPr>
            <a:r>
              <a:rPr lang="en-US" sz="1600" dirty="0" smtClean="0"/>
              <a:t>Mom had gestational diabetes with Winona’s pregnancy, and now has T2D</a:t>
            </a:r>
          </a:p>
          <a:p>
            <a:pPr>
              <a:lnSpc>
                <a:spcPct val="150000"/>
              </a:lnSpc>
            </a:pPr>
            <a:r>
              <a:rPr lang="en-US" sz="1600" dirty="0" smtClean="0"/>
              <a:t>Works as a computer programmer</a:t>
            </a:r>
          </a:p>
          <a:p>
            <a:pPr>
              <a:lnSpc>
                <a:spcPct val="150000"/>
              </a:lnSpc>
            </a:pPr>
            <a:r>
              <a:rPr lang="en-US" sz="1600" dirty="0" smtClean="0"/>
              <a:t>Sees her doctor once a year</a:t>
            </a:r>
          </a:p>
          <a:p>
            <a:pPr>
              <a:lnSpc>
                <a:spcPct val="150000"/>
              </a:lnSpc>
            </a:pPr>
            <a:r>
              <a:rPr lang="en-US" sz="1600" dirty="0" smtClean="0"/>
              <a:t>Latest Vitals: </a:t>
            </a:r>
          </a:p>
          <a:p>
            <a:pPr marL="0" indent="0">
              <a:lnSpc>
                <a:spcPct val="150000"/>
              </a:lnSpc>
              <a:buNone/>
            </a:pPr>
            <a:r>
              <a:rPr lang="en-US" sz="1600" dirty="0" smtClean="0"/>
              <a:t>Fasting Glucose  98 mg/</a:t>
            </a:r>
            <a:r>
              <a:rPr lang="en-US" sz="1600" dirty="0" err="1" smtClean="0"/>
              <a:t>dL</a:t>
            </a:r>
            <a:r>
              <a:rPr lang="en-US" sz="1600" dirty="0" smtClean="0"/>
              <a:t>, 	HgbA1c 5.3%, </a:t>
            </a:r>
          </a:p>
          <a:p>
            <a:pPr marL="0" indent="0">
              <a:lnSpc>
                <a:spcPct val="150000"/>
              </a:lnSpc>
              <a:buNone/>
            </a:pPr>
            <a:r>
              <a:rPr lang="en-US" sz="1600" dirty="0" smtClean="0"/>
              <a:t>Total Cholesterol 165 mg/</a:t>
            </a:r>
            <a:r>
              <a:rPr lang="en-US" sz="1600" dirty="0" err="1" smtClean="0"/>
              <a:t>dL</a:t>
            </a:r>
            <a:r>
              <a:rPr lang="en-US" sz="1600" dirty="0" smtClean="0"/>
              <a:t>, 	HDL 39 mg/</a:t>
            </a:r>
            <a:r>
              <a:rPr lang="en-US" sz="1600" dirty="0" err="1" smtClean="0"/>
              <a:t>dL</a:t>
            </a:r>
            <a:r>
              <a:rPr lang="en-US" sz="1600" dirty="0" smtClean="0"/>
              <a:t>, Triglycerides 116 mg/</a:t>
            </a:r>
            <a:r>
              <a:rPr lang="en-US" sz="1600" dirty="0" err="1" smtClean="0"/>
              <a:t>dL</a:t>
            </a:r>
            <a:r>
              <a:rPr lang="en-US" sz="1600" dirty="0" smtClean="0"/>
              <a:t>, 		BP </a:t>
            </a:r>
            <a:r>
              <a:rPr lang="en-US" sz="1600" dirty="0"/>
              <a:t>117/73, </a:t>
            </a:r>
            <a:r>
              <a:rPr lang="en-US" sz="1600" dirty="0" smtClean="0"/>
              <a:t> </a:t>
            </a:r>
          </a:p>
          <a:p>
            <a:pPr marL="0" indent="0">
              <a:lnSpc>
                <a:spcPct val="150000"/>
              </a:lnSpc>
              <a:buNone/>
            </a:pPr>
            <a:r>
              <a:rPr lang="en-US" sz="1600" dirty="0" smtClean="0"/>
              <a:t>BMI 26.9 (5’8”, 177lbs)</a:t>
            </a:r>
            <a:endParaRPr lang="en-US" sz="1600" dirty="0"/>
          </a:p>
        </p:txBody>
      </p:sp>
      <p:pic>
        <p:nvPicPr>
          <p:cNvPr id="2050" name="Picture 2" descr="Image result for native american female young"/>
          <p:cNvPicPr>
            <a:picLocks noChangeAspect="1" noChangeArrowheads="1"/>
          </p:cNvPicPr>
          <p:nvPr/>
        </p:nvPicPr>
        <p:blipFill rotWithShape="1">
          <a:blip r:embed="rId3">
            <a:extLst>
              <a:ext uri="{28A0092B-C50C-407E-A947-70E740481C1C}">
                <a14:useLocalDpi xmlns:a14="http://schemas.microsoft.com/office/drawing/2010/main" val="0"/>
              </a:ext>
            </a:extLst>
          </a:blip>
          <a:srcRect b="4547"/>
          <a:stretch/>
        </p:blipFill>
        <p:spPr bwMode="auto">
          <a:xfrm>
            <a:off x="5173980" y="682748"/>
            <a:ext cx="2857500" cy="364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79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311700" y="50271"/>
            <a:ext cx="8520600" cy="645597"/>
          </a:xfrm>
          <a:prstGeom prst="rect">
            <a:avLst/>
          </a:prstGeom>
        </p:spPr>
        <p:txBody>
          <a:bodyPr lIns="91425" tIns="91425" rIns="91425" bIns="91425" anchor="t" anchorCtr="0">
            <a:noAutofit/>
          </a:bodyPr>
          <a:lstStyle/>
          <a:p>
            <a:pPr lvl="0">
              <a:spcBef>
                <a:spcPts val="0"/>
              </a:spcBef>
              <a:buNone/>
            </a:pPr>
            <a:r>
              <a:rPr lang="en" dirty="0"/>
              <a:t>Prevention Interventions</a:t>
            </a:r>
          </a:p>
        </p:txBody>
      </p:sp>
      <p:sp>
        <p:nvSpPr>
          <p:cNvPr id="126" name="Shape 126"/>
          <p:cNvSpPr txBox="1">
            <a:spLocks noGrp="1"/>
          </p:cNvSpPr>
          <p:nvPr>
            <p:ph type="body" idx="1"/>
          </p:nvPr>
        </p:nvSpPr>
        <p:spPr>
          <a:xfrm>
            <a:off x="4040080" y="1018667"/>
            <a:ext cx="4792220" cy="4033393"/>
          </a:xfrm>
          <a:prstGeom prst="rect">
            <a:avLst/>
          </a:prstGeom>
        </p:spPr>
        <p:txBody>
          <a:bodyPr lIns="91425" tIns="91425" rIns="91425" bIns="91425" anchor="t" anchorCtr="0">
            <a:noAutofit/>
          </a:bodyPr>
          <a:lstStyle/>
          <a:p>
            <a:pPr lvl="0">
              <a:lnSpc>
                <a:spcPct val="150000"/>
              </a:lnSpc>
              <a:spcBef>
                <a:spcPts val="0"/>
              </a:spcBef>
              <a:buNone/>
            </a:pPr>
            <a:r>
              <a:rPr lang="en" sz="1600" dirty="0" smtClean="0"/>
              <a:t>prevent </a:t>
            </a:r>
            <a:r>
              <a:rPr lang="en" sz="1600" dirty="0"/>
              <a:t>disease or </a:t>
            </a:r>
            <a:r>
              <a:rPr lang="en" sz="1600" dirty="0" smtClean="0"/>
              <a:t>injury</a:t>
            </a:r>
          </a:p>
          <a:p>
            <a:pPr lvl="0">
              <a:lnSpc>
                <a:spcPct val="150000"/>
              </a:lnSpc>
              <a:spcBef>
                <a:spcPts val="0"/>
              </a:spcBef>
              <a:buNone/>
            </a:pPr>
            <a:endParaRPr lang="en" sz="2400" dirty="0"/>
          </a:p>
          <a:p>
            <a:pPr lvl="0">
              <a:lnSpc>
                <a:spcPct val="150000"/>
              </a:lnSpc>
              <a:spcBef>
                <a:spcPts val="0"/>
              </a:spcBef>
              <a:buNone/>
            </a:pPr>
            <a:r>
              <a:rPr lang="en" sz="1600" dirty="0" smtClean="0"/>
              <a:t>reduce </a:t>
            </a:r>
            <a:r>
              <a:rPr lang="en" sz="1600" dirty="0"/>
              <a:t>the impact of a disease </a:t>
            </a:r>
            <a:r>
              <a:rPr lang="en" sz="1600" dirty="0" smtClean="0"/>
              <a:t>process, </a:t>
            </a:r>
            <a:r>
              <a:rPr lang="en" sz="1600" dirty="0"/>
              <a:t>once at </a:t>
            </a:r>
            <a:r>
              <a:rPr lang="en" sz="1600" dirty="0" smtClean="0"/>
              <a:t>diagnosis</a:t>
            </a:r>
          </a:p>
          <a:p>
            <a:pPr lvl="0">
              <a:lnSpc>
                <a:spcPct val="150000"/>
              </a:lnSpc>
              <a:spcBef>
                <a:spcPts val="0"/>
              </a:spcBef>
              <a:buNone/>
            </a:pPr>
            <a:endParaRPr lang="en" sz="1600" dirty="0"/>
          </a:p>
          <a:p>
            <a:pPr lvl="0">
              <a:lnSpc>
                <a:spcPct val="150000"/>
              </a:lnSpc>
              <a:spcBef>
                <a:spcPts val="0"/>
              </a:spcBef>
              <a:buNone/>
            </a:pPr>
            <a:r>
              <a:rPr lang="en" sz="1600" dirty="0" smtClean="0"/>
              <a:t>softens </a:t>
            </a:r>
            <a:r>
              <a:rPr lang="en" sz="1600" dirty="0"/>
              <a:t>the impact of the disease that can have lasting </a:t>
            </a:r>
            <a:r>
              <a:rPr lang="en" sz="1600" dirty="0" smtClean="0"/>
              <a:t>effects (major complications)</a:t>
            </a:r>
          </a:p>
          <a:p>
            <a:pPr lvl="0">
              <a:lnSpc>
                <a:spcPct val="150000"/>
              </a:lnSpc>
              <a:spcBef>
                <a:spcPts val="0"/>
              </a:spcBef>
              <a:buNone/>
            </a:pPr>
            <a:endParaRPr lang="en" sz="1600" dirty="0"/>
          </a:p>
          <a:p>
            <a:pPr lvl="0">
              <a:lnSpc>
                <a:spcPct val="150000"/>
              </a:lnSpc>
              <a:spcBef>
                <a:spcPts val="0"/>
              </a:spcBef>
              <a:buNone/>
            </a:pPr>
            <a:r>
              <a:rPr lang="en" sz="1600" dirty="0" smtClean="0"/>
              <a:t>further </a:t>
            </a:r>
            <a:r>
              <a:rPr lang="en" sz="1600" dirty="0"/>
              <a:t>interventions when severe complications have </a:t>
            </a:r>
            <a:r>
              <a:rPr lang="en" sz="1600" dirty="0" smtClean="0"/>
              <a:t>occurred</a:t>
            </a:r>
            <a:endParaRPr lang="en" sz="1600" dirty="0"/>
          </a:p>
          <a:p>
            <a:pPr lvl="0">
              <a:spcBef>
                <a:spcPts val="0"/>
              </a:spcBef>
              <a:buNone/>
            </a:pPr>
            <a:endParaRPr dirty="0"/>
          </a:p>
        </p:txBody>
      </p:sp>
      <p:sp>
        <p:nvSpPr>
          <p:cNvPr id="127" name="Shape 127"/>
          <p:cNvSpPr/>
          <p:nvPr/>
        </p:nvSpPr>
        <p:spPr>
          <a:xfrm>
            <a:off x="311683" y="1018667"/>
            <a:ext cx="3728397" cy="3554408"/>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med" len="med"/>
                  <a:tailEnd type="none" w="med" len="med"/>
                </a:ln>
                <a:solidFill>
                  <a:schemeClr val="accent4">
                    <a:lumMod val="75000"/>
                  </a:schemeClr>
                </a:solidFill>
                <a:latin typeface="Arial"/>
              </a:rPr>
              <a:t>Primary</a:t>
            </a:r>
            <a:br>
              <a:rPr b="0" i="0" dirty="0">
                <a:ln w="9525" cap="flat" cmpd="sng">
                  <a:solidFill>
                    <a:schemeClr val="dk2"/>
                  </a:solidFill>
                  <a:prstDash val="solid"/>
                  <a:round/>
                  <a:headEnd type="none" w="med" len="med"/>
                  <a:tailEnd type="none" w="med" len="med"/>
                </a:ln>
                <a:solidFill>
                  <a:schemeClr val="accent4">
                    <a:lumMod val="75000"/>
                  </a:schemeClr>
                </a:solidFill>
                <a:latin typeface="Arial"/>
              </a:rPr>
            </a:br>
            <a:r>
              <a:rPr b="0" i="0" dirty="0">
                <a:ln w="9525" cap="flat" cmpd="sng">
                  <a:solidFill>
                    <a:schemeClr val="dk2"/>
                  </a:solidFill>
                  <a:prstDash val="solid"/>
                  <a:round/>
                  <a:headEnd type="none" w="med" len="med"/>
                  <a:tailEnd type="none" w="med" len="med"/>
                </a:ln>
                <a:solidFill>
                  <a:schemeClr val="accent4">
                    <a:lumMod val="75000"/>
                  </a:schemeClr>
                </a:solidFill>
                <a:latin typeface="Arial"/>
              </a:rPr>
              <a:t>Secondary</a:t>
            </a:r>
            <a:br>
              <a:rPr b="0" i="0" dirty="0">
                <a:ln w="9525" cap="flat" cmpd="sng">
                  <a:solidFill>
                    <a:schemeClr val="dk2"/>
                  </a:solidFill>
                  <a:prstDash val="solid"/>
                  <a:round/>
                  <a:headEnd type="none" w="med" len="med"/>
                  <a:tailEnd type="none" w="med" len="med"/>
                </a:ln>
                <a:solidFill>
                  <a:schemeClr val="accent4">
                    <a:lumMod val="75000"/>
                  </a:schemeClr>
                </a:solidFill>
                <a:latin typeface="Arial"/>
              </a:rPr>
            </a:br>
            <a:r>
              <a:rPr b="0" i="0" dirty="0">
                <a:ln w="9525" cap="flat" cmpd="sng">
                  <a:solidFill>
                    <a:schemeClr val="dk2"/>
                  </a:solidFill>
                  <a:prstDash val="solid"/>
                  <a:round/>
                  <a:headEnd type="none" w="med" len="med"/>
                  <a:tailEnd type="none" w="med" len="med"/>
                </a:ln>
                <a:solidFill>
                  <a:schemeClr val="accent4">
                    <a:lumMod val="75000"/>
                  </a:schemeClr>
                </a:solidFill>
                <a:latin typeface="Arial"/>
              </a:rPr>
              <a:t>Tertiary</a:t>
            </a:r>
            <a:br>
              <a:rPr b="0" i="0" dirty="0">
                <a:ln w="9525" cap="flat" cmpd="sng">
                  <a:solidFill>
                    <a:schemeClr val="dk2"/>
                  </a:solidFill>
                  <a:prstDash val="solid"/>
                  <a:round/>
                  <a:headEnd type="none" w="med" len="med"/>
                  <a:tailEnd type="none" w="med" len="med"/>
                </a:ln>
                <a:solidFill>
                  <a:schemeClr val="accent4">
                    <a:lumMod val="75000"/>
                  </a:schemeClr>
                </a:solidFill>
                <a:latin typeface="Arial"/>
              </a:rPr>
            </a:br>
            <a:r>
              <a:rPr b="0" i="0" dirty="0">
                <a:ln w="9525" cap="flat" cmpd="sng">
                  <a:solidFill>
                    <a:schemeClr val="dk2"/>
                  </a:solidFill>
                  <a:prstDash val="solid"/>
                  <a:round/>
                  <a:headEnd type="none" w="med" len="med"/>
                  <a:tailEnd type="none" w="med" len="med"/>
                </a:ln>
                <a:solidFill>
                  <a:schemeClr val="accent4">
                    <a:lumMod val="75000"/>
                  </a:schemeClr>
                </a:solidFill>
                <a:latin typeface="Arial"/>
              </a:rPr>
              <a:t>Rehab</a:t>
            </a:r>
          </a:p>
        </p:txBody>
      </p:sp>
    </p:spTree>
    <p:extLst>
      <p:ext uri="{BB962C8B-B14F-4D97-AF65-F5344CB8AC3E}">
        <p14:creationId xmlns:p14="http://schemas.microsoft.com/office/powerpoint/2010/main" val="36842173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5" name="Striped Right Arrow 4"/>
          <p:cNvSpPr/>
          <p:nvPr/>
        </p:nvSpPr>
        <p:spPr>
          <a:xfrm rot="5400000">
            <a:off x="3446143" y="2583029"/>
            <a:ext cx="2099315" cy="2154040"/>
          </a:xfrm>
          <a:prstGeom prst="stripedRightArrow">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Shape 81"/>
          <p:cNvSpPr txBox="1">
            <a:spLocks noGrp="1"/>
          </p:cNvSpPr>
          <p:nvPr>
            <p:ph type="title"/>
          </p:nvPr>
        </p:nvSpPr>
        <p:spPr>
          <a:xfrm>
            <a:off x="0" y="-310"/>
            <a:ext cx="9144000" cy="1051870"/>
          </a:xfrm>
          <a:prstGeom prst="rect">
            <a:avLst/>
          </a:prstGeom>
        </p:spPr>
        <p:txBody>
          <a:bodyPr lIns="91425" tIns="91425" rIns="91425" bIns="91425" anchor="t" anchorCtr="0">
            <a:normAutofit fontScale="90000"/>
          </a:bodyPr>
          <a:lstStyle/>
          <a:p>
            <a:pPr lvl="0">
              <a:spcBef>
                <a:spcPts val="0"/>
              </a:spcBef>
              <a:buNone/>
            </a:pPr>
            <a:r>
              <a:rPr lang="en" dirty="0"/>
              <a:t>T2D; </a:t>
            </a:r>
            <a:r>
              <a:rPr lang="en" dirty="0" smtClean="0"/>
              <a:t>General Pathophysiological Changes</a:t>
            </a:r>
            <a:endParaRPr lang="en" dirty="0"/>
          </a:p>
        </p:txBody>
      </p:sp>
      <p:sp>
        <p:nvSpPr>
          <p:cNvPr id="82" name="Shape 82"/>
          <p:cNvSpPr txBox="1">
            <a:spLocks noGrp="1"/>
          </p:cNvSpPr>
          <p:nvPr>
            <p:ph type="body" idx="1"/>
          </p:nvPr>
        </p:nvSpPr>
        <p:spPr>
          <a:xfrm>
            <a:off x="0" y="1462955"/>
            <a:ext cx="9144000" cy="3472300"/>
          </a:xfrm>
          <a:prstGeom prst="rect">
            <a:avLst/>
          </a:prstGeom>
        </p:spPr>
        <p:txBody>
          <a:bodyPr lIns="91425" tIns="91425" rIns="91425" bIns="91425" anchor="t" anchorCtr="0">
            <a:noAutofit/>
          </a:bodyPr>
          <a:lstStyle/>
          <a:p>
            <a:pPr lvl="0" algn="ctr">
              <a:spcBef>
                <a:spcPts val="0"/>
              </a:spcBef>
              <a:buNone/>
            </a:pPr>
            <a:r>
              <a:rPr lang="en" sz="2300" b="1" dirty="0">
                <a:effectLst>
                  <a:outerShdw blurRad="38100" dist="38100" dir="2700000" algn="tl">
                    <a:srgbClr val="000000">
                      <a:alpha val="43137"/>
                    </a:srgbClr>
                  </a:outerShdw>
                </a:effectLst>
              </a:rPr>
              <a:t>Insulin Resistance</a:t>
            </a:r>
          </a:p>
          <a:p>
            <a:pPr lvl="0">
              <a:spcBef>
                <a:spcPts val="0"/>
              </a:spcBef>
              <a:buNone/>
            </a:pPr>
            <a:r>
              <a:rPr lang="en" sz="2300" b="1" dirty="0">
                <a:effectLst>
                  <a:outerShdw blurRad="38100" dist="38100" dir="2700000" algn="tl">
                    <a:srgbClr val="000000">
                      <a:alpha val="43137"/>
                    </a:srgbClr>
                  </a:outerShdw>
                </a:effectLst>
              </a:rPr>
              <a:t>Overproduction of glucose		</a:t>
            </a:r>
            <a:r>
              <a:rPr lang="en" sz="2300" b="1" dirty="0" smtClean="0">
                <a:effectLst>
                  <a:outerShdw blurRad="38100" dist="38100" dir="2700000" algn="tl">
                    <a:srgbClr val="000000">
                      <a:alpha val="43137"/>
                    </a:srgbClr>
                  </a:outerShdw>
                </a:effectLst>
              </a:rPr>
              <a:t>Decrease </a:t>
            </a:r>
            <a:r>
              <a:rPr lang="en" sz="2300" b="1" dirty="0">
                <a:effectLst>
                  <a:outerShdw blurRad="38100" dist="38100" dir="2700000" algn="tl">
                    <a:srgbClr val="000000">
                      <a:alpha val="43137"/>
                    </a:srgbClr>
                  </a:outerShdw>
                </a:effectLst>
              </a:rPr>
              <a:t>in glucose uptake</a:t>
            </a:r>
          </a:p>
          <a:p>
            <a:pPr lvl="0" algn="ctr">
              <a:spcBef>
                <a:spcPts val="0"/>
              </a:spcBef>
              <a:buNone/>
            </a:pPr>
            <a:endParaRPr lang="en" sz="2300" b="1" dirty="0" smtClean="0">
              <a:effectLst>
                <a:outerShdw blurRad="38100" dist="38100" dir="2700000" algn="tl">
                  <a:srgbClr val="000000">
                    <a:alpha val="43137"/>
                  </a:srgbClr>
                </a:outerShdw>
              </a:effectLst>
            </a:endParaRPr>
          </a:p>
          <a:p>
            <a:pPr lvl="0" algn="ctr">
              <a:spcBef>
                <a:spcPts val="0"/>
              </a:spcBef>
              <a:buNone/>
            </a:pPr>
            <a:endParaRPr lang="en" sz="2300" b="1" dirty="0">
              <a:effectLst>
                <a:outerShdw blurRad="38100" dist="38100" dir="2700000" algn="tl">
                  <a:srgbClr val="000000">
                    <a:alpha val="43137"/>
                  </a:srgbClr>
                </a:outerShdw>
              </a:effectLst>
            </a:endParaRPr>
          </a:p>
          <a:p>
            <a:pPr lvl="0" algn="ctr">
              <a:spcBef>
                <a:spcPts val="0"/>
              </a:spcBef>
              <a:buNone/>
            </a:pPr>
            <a:r>
              <a:rPr lang="en" sz="2300" b="1" dirty="0" smtClean="0">
                <a:effectLst>
                  <a:outerShdw blurRad="38100" dist="38100" dir="2700000" algn="tl">
                    <a:srgbClr val="000000">
                      <a:alpha val="43137"/>
                    </a:srgbClr>
                  </a:outerShdw>
                </a:effectLst>
              </a:rPr>
              <a:t>Overproduction </a:t>
            </a:r>
            <a:r>
              <a:rPr lang="en" sz="2300" b="1" dirty="0">
                <a:effectLst>
                  <a:outerShdw blurRad="38100" dist="38100" dir="2700000" algn="tl">
                    <a:srgbClr val="000000">
                      <a:alpha val="43137"/>
                    </a:srgbClr>
                  </a:outerShdw>
                </a:effectLst>
              </a:rPr>
              <a:t>of insulin</a:t>
            </a:r>
          </a:p>
          <a:p>
            <a:pPr lvl="0" algn="ctr">
              <a:spcBef>
                <a:spcPts val="0"/>
              </a:spcBef>
              <a:buNone/>
            </a:pPr>
            <a:r>
              <a:rPr lang="en" sz="2300" b="1" dirty="0">
                <a:effectLst>
                  <a:outerShdw blurRad="38100" dist="38100" dir="2700000" algn="tl">
                    <a:srgbClr val="000000">
                      <a:alpha val="43137"/>
                    </a:srgbClr>
                  </a:outerShdw>
                </a:effectLst>
              </a:rPr>
              <a:t>Failure of 𝛃-cells</a:t>
            </a:r>
          </a:p>
          <a:p>
            <a:pPr lvl="0" algn="ctr">
              <a:spcBef>
                <a:spcPts val="0"/>
              </a:spcBef>
              <a:buNone/>
            </a:pPr>
            <a:r>
              <a:rPr lang="en" sz="2300" b="1" dirty="0">
                <a:effectLst>
                  <a:outerShdw blurRad="38100" dist="38100" dir="2700000" algn="tl">
                    <a:srgbClr val="000000">
                      <a:alpha val="43137"/>
                    </a:srgbClr>
                  </a:outerShdw>
                </a:effectLst>
              </a:rPr>
              <a:t>Hyperglycemia - Diagnosis of Diabetes</a:t>
            </a:r>
          </a:p>
          <a:p>
            <a:pPr lvl="0" algn="ctr">
              <a:spcBef>
                <a:spcPts val="0"/>
              </a:spcBef>
              <a:buNone/>
            </a:pPr>
            <a:r>
              <a:rPr lang="en" sz="2300" b="1" dirty="0" smtClean="0">
                <a:effectLst>
                  <a:outerShdw blurRad="38100" dist="38100" dir="2700000" algn="tl">
                    <a:srgbClr val="000000">
                      <a:alpha val="43137"/>
                    </a:srgbClr>
                  </a:outerShdw>
                </a:effectLst>
              </a:rPr>
              <a:t> Decrease </a:t>
            </a:r>
            <a:r>
              <a:rPr lang="en" sz="2300" b="1" dirty="0">
                <a:effectLst>
                  <a:outerShdw blurRad="38100" dist="38100" dir="2700000" algn="tl">
                    <a:srgbClr val="000000">
                      <a:alpha val="43137"/>
                    </a:srgbClr>
                  </a:outerShdw>
                </a:effectLst>
              </a:rPr>
              <a:t>in levels of </a:t>
            </a:r>
            <a:r>
              <a:rPr lang="en" sz="2300" b="1" dirty="0" smtClean="0">
                <a:effectLst>
                  <a:outerShdw blurRad="38100" dist="38100" dir="2700000" algn="tl">
                    <a:srgbClr val="000000">
                      <a:alpha val="43137"/>
                    </a:srgbClr>
                  </a:outerShdw>
                </a:effectLst>
              </a:rPr>
              <a:t>insulin</a:t>
            </a:r>
            <a:endParaRPr lang="en" sz="2300" b="1" dirty="0">
              <a:effectLst>
                <a:outerShdw blurRad="38100" dist="38100" dir="2700000" algn="tl">
                  <a:srgbClr val="000000">
                    <a:alpha val="43137"/>
                  </a:srgbClr>
                </a:outerShdw>
              </a:effectLst>
            </a:endParaRPr>
          </a:p>
          <a:p>
            <a:pPr lvl="0">
              <a:spcBef>
                <a:spcPts val="0"/>
              </a:spcBef>
              <a:buNone/>
            </a:pPr>
            <a:endParaRPr dirty="0"/>
          </a:p>
        </p:txBody>
      </p:sp>
      <p:sp>
        <p:nvSpPr>
          <p:cNvPr id="2" name="Bent Arrow 1"/>
          <p:cNvSpPr/>
          <p:nvPr/>
        </p:nvSpPr>
        <p:spPr>
          <a:xfrm rot="5400000">
            <a:off x="6376265" y="963779"/>
            <a:ext cx="421559" cy="1584430"/>
          </a:xfrm>
          <a:prstGeom prst="bentArrow">
            <a:avLst>
              <a:gd name="adj1" fmla="val 25000"/>
              <a:gd name="adj2" fmla="val 25000"/>
              <a:gd name="adj3" fmla="val 25000"/>
              <a:gd name="adj4" fmla="val 573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5400000" flipV="1">
            <a:off x="2227623" y="917794"/>
            <a:ext cx="421559" cy="1676401"/>
          </a:xfrm>
          <a:prstGeom prst="bentArrow">
            <a:avLst>
              <a:gd name="adj1" fmla="val 25000"/>
              <a:gd name="adj2" fmla="val 25000"/>
              <a:gd name="adj3" fmla="val 25000"/>
              <a:gd name="adj4" fmla="val 369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0800000">
            <a:off x="6248400" y="2401131"/>
            <a:ext cx="1127230" cy="5543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p:cNvSpPr/>
          <p:nvPr/>
        </p:nvSpPr>
        <p:spPr>
          <a:xfrm rot="10800000" flipH="1">
            <a:off x="1600200" y="2401129"/>
            <a:ext cx="1295400" cy="55435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545715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TotalTime>
  <Words>9183</Words>
  <Application>Microsoft Office PowerPoint</Application>
  <PresentationFormat>Custom</PresentationFormat>
  <Paragraphs>608</Paragraphs>
  <Slides>44</Slides>
  <Notes>44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Arial</vt:lpstr>
      <vt:lpstr>Calibri</vt:lpstr>
      <vt:lpstr>Futura Std Book</vt:lpstr>
      <vt:lpstr>Times New Roman</vt:lpstr>
      <vt:lpstr>Wingdings</vt:lpstr>
      <vt:lpstr>ヒラギノ角ゴ Pro W3</vt:lpstr>
      <vt:lpstr>Office Theme</vt:lpstr>
      <vt:lpstr>Custom Design</vt:lpstr>
      <vt:lpstr>PowerPoint Presentation</vt:lpstr>
      <vt:lpstr>Type 2 Diabetes (T2D) Physiology to Care Plan:</vt:lpstr>
      <vt:lpstr>PowerPoint Presentation</vt:lpstr>
      <vt:lpstr>PowerPoint Presentation</vt:lpstr>
      <vt:lpstr>Disclosure to Participants</vt:lpstr>
      <vt:lpstr>Objectives</vt:lpstr>
      <vt:lpstr>Winona – Age 26</vt:lpstr>
      <vt:lpstr>Prevention Interventions</vt:lpstr>
      <vt:lpstr>T2D; General Pathophysiological Changes</vt:lpstr>
      <vt:lpstr>DeFronzo’s Ominous Octet</vt:lpstr>
      <vt:lpstr>Risk Factors </vt:lpstr>
      <vt:lpstr>Non-modifiable Risk Factors</vt:lpstr>
      <vt:lpstr>Modifiable Risk Factors</vt:lpstr>
      <vt:lpstr>Winona’s Risk Factors</vt:lpstr>
      <vt:lpstr>Primary Prevention Strategies </vt:lpstr>
      <vt:lpstr>Primary Prevention</vt:lpstr>
      <vt:lpstr>PowerPoint Presentation</vt:lpstr>
      <vt:lpstr>PowerPoint Presentation</vt:lpstr>
      <vt:lpstr>Winona – Age 32</vt:lpstr>
      <vt:lpstr>PowerPoint Presentation</vt:lpstr>
      <vt:lpstr>PowerPoint Presentation</vt:lpstr>
      <vt:lpstr>Primary Prevention: </vt:lpstr>
      <vt:lpstr>Primary Prevention - Broad Citizenship</vt:lpstr>
      <vt:lpstr>Technology in Primary Prevention</vt:lpstr>
      <vt:lpstr>Winona - Diagnosis</vt:lpstr>
      <vt:lpstr>Diabetes Self Management Education and Support (DSMES)</vt:lpstr>
      <vt:lpstr>Secondary Prevention</vt:lpstr>
      <vt:lpstr>Treatment of T2D - AACE Guidelines</vt:lpstr>
      <vt:lpstr>PowerPoint Presentation</vt:lpstr>
      <vt:lpstr>PowerPoint Presentation</vt:lpstr>
      <vt:lpstr>PowerPoint Presentation</vt:lpstr>
      <vt:lpstr>Technology and Secondary Prevention</vt:lpstr>
      <vt:lpstr>T2D Effects</vt:lpstr>
      <vt:lpstr>Tertiary Prevention</vt:lpstr>
      <vt:lpstr>Technology in Tertiary Prevention</vt:lpstr>
      <vt:lpstr>Cardiac &amp; Vascular Changes</vt:lpstr>
      <vt:lpstr>Cardiac Autonomic Neuropathy (CAN)</vt:lpstr>
      <vt:lpstr>Renal  Changes</vt:lpstr>
      <vt:lpstr>Gastrointestinal Changes</vt:lpstr>
      <vt:lpstr>Integumentary</vt:lpstr>
      <vt:lpstr>Peripheral Neuropathy &amp; Amputations</vt:lpstr>
      <vt:lpstr>Winona – Age 84</vt:lpstr>
      <vt:lpstr>Links Throughout Presentation</vt:lpstr>
      <vt:lpstr>More Links Throughout Presentation</vt:lpstr>
    </vt:vector>
  </TitlesOfParts>
  <Company>eyespy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Tokarz</dc:creator>
  <cp:lastModifiedBy>Painter, Nathan</cp:lastModifiedBy>
  <cp:revision>56</cp:revision>
  <dcterms:created xsi:type="dcterms:W3CDTF">2016-11-28T23:17:59Z</dcterms:created>
  <dcterms:modified xsi:type="dcterms:W3CDTF">2018-08-16T22:02:31Z</dcterms:modified>
</cp:coreProperties>
</file>