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57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5" r:id="rId18"/>
    <p:sldId id="272" r:id="rId19"/>
    <p:sldId id="273" r:id="rId20"/>
    <p:sldId id="276" r:id="rId21"/>
    <p:sldId id="279" r:id="rId22"/>
    <p:sldId id="278" r:id="rId23"/>
    <p:sldId id="277" r:id="rId24"/>
  </p:sldIdLst>
  <p:sldSz cx="9144000" cy="5148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1470"/>
    <a:srgbClr val="CCD825"/>
    <a:srgbClr val="0076C0"/>
    <a:srgbClr val="005799"/>
    <a:srgbClr val="005798"/>
    <a:srgbClr val="233C7F"/>
    <a:srgbClr val="223570"/>
    <a:srgbClr val="182A6A"/>
    <a:srgbClr val="233C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0" autoAdjust="0"/>
    <p:restoredTop sz="93693" autoAdjust="0"/>
  </p:normalViewPr>
  <p:slideViewPr>
    <p:cSldViewPr snapToGrid="0" snapToObjects="1">
      <p:cViewPr varScale="1">
        <p:scale>
          <a:sx n="109" d="100"/>
          <a:sy n="109" d="100"/>
        </p:scale>
        <p:origin x="806" y="72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88BC0-F0B6-CA46-A1C7-A9E8961E98EE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E050F-AB49-6145-B5BA-6FE297C463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42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CE050F-AB49-6145-B5BA-6FE297C4631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568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A659-11B8-8E41-9AC8-9727A97C0372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234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A659-11B8-8E41-9AC8-9727A97C0372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99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925"/>
            <a:ext cx="2057400" cy="329751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925"/>
            <a:ext cx="6019800" cy="329751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A659-11B8-8E41-9AC8-9727A97C0372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0565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4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825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425-AB73-1E47-B4AA-E0CA51D26D98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713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425-AB73-1E47-B4AA-E0CA51D26D98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1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350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813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425-AB73-1E47-B4AA-E0CA51D26D98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25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1738"/>
            <a:ext cx="4038600" cy="3397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425-AB73-1E47-B4AA-E0CA51D26D98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51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525"/>
            <a:ext cx="4040188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525"/>
            <a:ext cx="4041775" cy="4794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70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425-AB73-1E47-B4AA-E0CA51D26D98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0703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425-AB73-1E47-B4AA-E0CA51D26D98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28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425-AB73-1E47-B4AA-E0CA51D26D98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225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31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942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7913"/>
            <a:ext cx="3008313" cy="3521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425-AB73-1E47-B4AA-E0CA51D26D98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60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A659-11B8-8E41-9AC8-9727A97C0372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699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625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92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075"/>
            <a:ext cx="5486400" cy="6048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425-AB73-1E47-B4AA-E0CA51D26D98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34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425-AB73-1E47-B4AA-E0CA51D26D98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523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92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92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E1425-AB73-1E47-B4AA-E0CA51D26D98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6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A659-11B8-8E41-9AC8-9727A97C0372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94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2138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2138"/>
            <a:ext cx="4038600" cy="255029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A659-11B8-8E41-9AC8-9727A97C0372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15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2401"/>
            <a:ext cx="4041775" cy="48026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2667"/>
            <a:ext cx="4041775" cy="296621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A659-11B8-8E41-9AC8-9727A97C0372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440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A659-11B8-8E41-9AC8-9727A97C0372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66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A659-11B8-8E41-9AC8-9727A97C0372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814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A659-11B8-8E41-9AC8-9727A97C0372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26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0A659-11B8-8E41-9AC8-9727A97C0372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87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9083"/>
            <a:ext cx="8229600" cy="4851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Headline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10558"/>
            <a:ext cx="8229600" cy="32883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0A659-11B8-8E41-9AC8-9727A97C0372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C6E7D4-4D97-9940-B173-4C0F5037F33F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604760" y="4629355"/>
            <a:ext cx="1203960" cy="29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43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500" b="1" i="0" kern="1200" baseline="0">
          <a:solidFill>
            <a:srgbClr val="0076C0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1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1738"/>
            <a:ext cx="8229600" cy="339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E1425-AB73-1E47-B4AA-E0CA51D26D98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72025"/>
            <a:ext cx="2895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72025"/>
            <a:ext cx="21336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209D5-9207-4E41-8902-F4F7BFE4C0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316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althindicators.gov/Indicators/Diabetesmanagement-benefit-use-diabetic-older-adults-percent_1263/Profile/ClassicDat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ADE18_coverpp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" y="-10159"/>
            <a:ext cx="9200160" cy="5175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60" y="167767"/>
            <a:ext cx="2832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92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457200" y="1118870"/>
            <a:ext cx="8229600" cy="3108025"/>
          </a:xfrm>
        </p:spPr>
        <p:txBody>
          <a:bodyPr>
            <a:noAutofit/>
          </a:bodyPr>
          <a:lstStyle/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Restricted access to the specific knowledge</a:t>
            </a: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Complexity of Chinese</a:t>
            </a:r>
            <a:r>
              <a:rPr lang="zh-CN" altLang="en-US" sz="20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altLang="zh-CN" sz="2000" dirty="0" smtClean="0">
                <a:latin typeface="Arial" charset="0"/>
                <a:ea typeface="Arial" charset="0"/>
                <a:cs typeface="Arial" charset="0"/>
              </a:rPr>
              <a:t>diet</a:t>
            </a: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9804400" cy="485129"/>
          </a:xfrm>
        </p:spPr>
        <p:txBody>
          <a:bodyPr/>
          <a:lstStyle/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dirty="0">
                <a:latin typeface="Calibri" charset="0"/>
                <a:ea typeface="Calibri" charset="0"/>
                <a:cs typeface="Calibri" charset="0"/>
              </a:rPr>
            </a:b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Carb Counting VS 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Chinese</a:t>
            </a:r>
            <a:r>
              <a:rPr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Diet</a:t>
            </a:r>
            <a:endParaRPr lang="en-US" baseline="30000" dirty="0"/>
          </a:p>
        </p:txBody>
      </p:sp>
      <p:pic>
        <p:nvPicPr>
          <p:cNvPr id="4" name="Picture 3" descr="WechatIMG24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09" y="2222488"/>
            <a:ext cx="1998455" cy="239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WechatIMG33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7742" y="2222488"/>
            <a:ext cx="1867218" cy="2390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WechatIMG234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480" y="2222488"/>
            <a:ext cx="1859280" cy="23901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353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2">
            <a:extLst>
              <a:ext uri="{FF2B5EF4-FFF2-40B4-BE49-F238E27FC236}">
                <a16:creationId xmlns:a16="http://schemas.microsoft.com/office/drawing/2014/main" id="{DB8CF4B7-D4B0-4C3C-9F99-BA1E2F255E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7"/>
          <a:stretch/>
        </p:blipFill>
        <p:spPr>
          <a:xfrm>
            <a:off x="3359102" y="1119692"/>
            <a:ext cx="2351604" cy="3472628"/>
          </a:xfrm>
          <a:prstGeom prst="rect">
            <a:avLst/>
          </a:prstGeom>
        </p:spPr>
      </p:pic>
      <p:pic>
        <p:nvPicPr>
          <p:cNvPr id="7" name="图片 4">
            <a:extLst>
              <a:ext uri="{FF2B5EF4-FFF2-40B4-BE49-F238E27FC236}">
                <a16:creationId xmlns:a16="http://schemas.microsoft.com/office/drawing/2014/main" id="{43B75C87-FC44-4162-9802-1C6CE9FB55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1"/>
          <a:stretch/>
        </p:blipFill>
        <p:spPr>
          <a:xfrm>
            <a:off x="541211" y="1082765"/>
            <a:ext cx="2326184" cy="3509555"/>
          </a:xfrm>
          <a:prstGeom prst="rect">
            <a:avLst/>
          </a:prstGeom>
        </p:spPr>
      </p:pic>
      <p:pic>
        <p:nvPicPr>
          <p:cNvPr id="8" name="图片 6">
            <a:extLst>
              <a:ext uri="{FF2B5EF4-FFF2-40B4-BE49-F238E27FC236}">
                <a16:creationId xmlns:a16="http://schemas.microsoft.com/office/drawing/2014/main" id="{E034B094-1D02-4D76-9245-1F69E1E3DA3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8"/>
          <a:stretch/>
        </p:blipFill>
        <p:spPr>
          <a:xfrm>
            <a:off x="6288610" y="1160331"/>
            <a:ext cx="2435776" cy="3350707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252346" y="240733"/>
            <a:ext cx="2906613" cy="709648"/>
            <a:chOff x="-3446601" y="1164405"/>
            <a:chExt cx="8343584" cy="4672394"/>
          </a:xfrm>
        </p:grpSpPr>
        <p:sp>
          <p:nvSpPr>
            <p:cNvPr id="10" name="Rounded Rectangle 9"/>
            <p:cNvSpPr/>
            <p:nvPr/>
          </p:nvSpPr>
          <p:spPr>
            <a:xfrm>
              <a:off x="-2325751" y="1164405"/>
              <a:ext cx="6101895" cy="4672394"/>
            </a:xfrm>
            <a:prstGeom prst="roundRect">
              <a:avLst/>
            </a:prstGeom>
            <a:solidFill>
              <a:schemeClr val="accent1"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3446601" y="2036035"/>
              <a:ext cx="8343584" cy="30396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marR="0" lvl="0" indent="-74295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food pool</a:t>
              </a:r>
              <a:endParaRPr lang="en-US" sz="24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65913" y="240222"/>
            <a:ext cx="5881170" cy="728324"/>
            <a:chOff x="-4802117" y="1145039"/>
            <a:chExt cx="9792337" cy="4691760"/>
          </a:xfrm>
        </p:grpSpPr>
        <p:sp>
          <p:nvSpPr>
            <p:cNvPr id="13" name="Rounded Rectangle 12"/>
            <p:cNvSpPr/>
            <p:nvPr/>
          </p:nvSpPr>
          <p:spPr>
            <a:xfrm>
              <a:off x="-2325749" y="1164408"/>
              <a:ext cx="4839605" cy="4672391"/>
            </a:xfrm>
            <a:prstGeom prst="roundRect">
              <a:avLst/>
            </a:prstGeom>
            <a:solidFill>
              <a:schemeClr val="accent1"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4802117" y="1145039"/>
              <a:ext cx="9792337" cy="4560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marR="0" lvl="0" indent="-74295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en-US" sz="2000" dirty="0" smtClean="0">
                  <a:latin typeface="Arial" charset="0"/>
                  <a:ea typeface="Arial" charset="0"/>
                  <a:cs typeface="Arial" charset="0"/>
                </a:rPr>
                <a:t>Bolus and glucose </a:t>
              </a:r>
            </a:p>
            <a:p>
              <a:pPr marL="742950" marR="0" lvl="0" indent="-74295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en-US" sz="2000" dirty="0" smtClean="0">
                  <a:latin typeface="Arial" charset="0"/>
                  <a:ea typeface="Arial" charset="0"/>
                  <a:cs typeface="Arial" charset="0"/>
                </a:rPr>
                <a:t>record with calculator</a:t>
              </a:r>
              <a:endParaRPr lang="en-US" sz="200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98636" y="240900"/>
            <a:ext cx="3845017" cy="709648"/>
            <a:chOff x="-4065939" y="1164407"/>
            <a:chExt cx="9792337" cy="4672392"/>
          </a:xfrm>
        </p:grpSpPr>
        <p:sp>
          <p:nvSpPr>
            <p:cNvPr id="16" name="Rounded Rectangle 15"/>
            <p:cNvSpPr/>
            <p:nvPr/>
          </p:nvSpPr>
          <p:spPr>
            <a:xfrm>
              <a:off x="-2325751" y="1164407"/>
              <a:ext cx="6101893" cy="4672392"/>
            </a:xfrm>
            <a:prstGeom prst="roundRect">
              <a:avLst/>
            </a:prstGeom>
            <a:solidFill>
              <a:schemeClr val="accent1">
                <a:alpha val="29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4065939" y="1979676"/>
              <a:ext cx="9792337" cy="30396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marR="0" lvl="0" indent="-742950" algn="ctr" defTabSz="91440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en-US" sz="2400" dirty="0" smtClean="0">
                  <a:latin typeface="Arial" charset="0"/>
                  <a:ea typeface="Arial" charset="0"/>
                  <a:cs typeface="Arial" charset="0"/>
                </a:rPr>
                <a:t>Dietary record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3804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640" y="1595120"/>
            <a:ext cx="6055360" cy="27803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666240" y="854670"/>
            <a:ext cx="737616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Overall users: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15,568</a:t>
            </a:r>
            <a:r>
              <a:rPr lang="en-US" altLang="zh-CN" sz="2400" baseline="30000" dirty="0" smtClean="0">
                <a:latin typeface="Arial" charset="0"/>
                <a:ea typeface="Arial" charset="0"/>
                <a:cs typeface="Arial" charset="0"/>
              </a:rPr>
              <a:t>1</a:t>
            </a:r>
            <a:endParaRPr lang="en-US" sz="16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85" y="62229"/>
            <a:ext cx="492711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500" b="1" dirty="0" smtClean="0">
                <a:solidFill>
                  <a:srgbClr val="0076C0"/>
                </a:solidFill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US" sz="3500" b="1" dirty="0" smtClean="0">
                <a:solidFill>
                  <a:srgbClr val="0076C0"/>
                </a:solidFill>
                <a:latin typeface="Calibri" charset="0"/>
                <a:ea typeface="Calibri" charset="0"/>
                <a:cs typeface="Calibri" charset="0"/>
              </a:rPr>
              <a:t>obile-phone-based </a:t>
            </a:r>
            <a:r>
              <a:rPr lang="en-US" altLang="zh-CN" sz="3500" b="1" dirty="0" smtClean="0">
                <a:solidFill>
                  <a:srgbClr val="0076C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en-US" sz="3500" b="1" dirty="0" smtClean="0">
                <a:solidFill>
                  <a:srgbClr val="0076C0"/>
                </a:solidFill>
                <a:latin typeface="Calibri" charset="0"/>
                <a:ea typeface="Calibri" charset="0"/>
                <a:cs typeface="Calibri" charset="0"/>
              </a:rPr>
              <a:t>ool</a:t>
            </a:r>
            <a:endParaRPr lang="en-US" sz="3500" b="1" dirty="0">
              <a:solidFill>
                <a:srgbClr val="0076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810853" y="4657727"/>
            <a:ext cx="2887388" cy="31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76" tIns="19289" rIns="38576" bIns="19289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ased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2018/05/25 </a:t>
            </a:r>
            <a:r>
              <a:rPr lang="en-US" altLang="zh-CN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wechat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background data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78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6240" y="717431"/>
            <a:ext cx="674624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Active users per day : 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about</a:t>
            </a:r>
            <a:r>
              <a:rPr lang="zh-CN" altLang="en-US" sz="2400" dirty="0" smtClean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1</a:t>
            </a: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0</a:t>
            </a:r>
            <a:r>
              <a:rPr lang="en-US" sz="2400" baseline="30000" dirty="0" smtClean="0">
                <a:latin typeface="Arial" charset="0"/>
                <a:ea typeface="Arial" charset="0"/>
                <a:cs typeface="Arial" charset="0"/>
              </a:rPr>
              <a:t>1</a:t>
            </a:r>
            <a:endParaRPr lang="en-US" sz="24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85" y="117987"/>
            <a:ext cx="4959884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500" b="1" dirty="0" smtClean="0">
                <a:solidFill>
                  <a:srgbClr val="0076C0"/>
                </a:solidFill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US" sz="3500" b="1" dirty="0" smtClean="0">
                <a:solidFill>
                  <a:srgbClr val="0076C0"/>
                </a:solidFill>
                <a:latin typeface="Calibri" charset="0"/>
                <a:ea typeface="Calibri" charset="0"/>
                <a:cs typeface="Calibri" charset="0"/>
              </a:rPr>
              <a:t>obile-phone-based </a:t>
            </a:r>
            <a:r>
              <a:rPr lang="en-US" altLang="zh-CN" sz="3500" b="1" dirty="0" smtClean="0">
                <a:solidFill>
                  <a:srgbClr val="0076C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en-US" sz="3500" b="1" dirty="0" smtClean="0">
                <a:solidFill>
                  <a:srgbClr val="0076C0"/>
                </a:solidFill>
                <a:latin typeface="Calibri" charset="0"/>
                <a:ea typeface="Calibri" charset="0"/>
                <a:cs typeface="Calibri" charset="0"/>
              </a:rPr>
              <a:t>ool</a:t>
            </a:r>
            <a:endParaRPr lang="en-US" sz="3500" b="1" dirty="0">
              <a:solidFill>
                <a:srgbClr val="0076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20" y="1319541"/>
            <a:ext cx="6482080" cy="3054213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810853" y="4657727"/>
            <a:ext cx="2887388" cy="31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76" tIns="19289" rIns="38576" bIns="19289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ased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2018/05/25 </a:t>
            </a:r>
            <a:r>
              <a:rPr lang="en-US" altLang="zh-CN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wechat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background data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62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6160" y="741074"/>
            <a:ext cx="758952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Open twice and spend 200s daily on </a:t>
            </a: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average</a:t>
            </a:r>
            <a:r>
              <a:rPr lang="en-US" sz="2400" baseline="30000" dirty="0" smtClean="0">
                <a:latin typeface="Arial" charset="0"/>
                <a:ea typeface="Arial" charset="0"/>
                <a:cs typeface="Arial" charset="0"/>
              </a:rPr>
              <a:t>1</a:t>
            </a:r>
            <a:endParaRPr lang="en-US" sz="24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4385" y="110132"/>
            <a:ext cx="492711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500" b="1" dirty="0" smtClean="0">
                <a:solidFill>
                  <a:srgbClr val="0076C0"/>
                </a:solidFill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US" sz="3500" b="1" dirty="0" smtClean="0">
                <a:solidFill>
                  <a:srgbClr val="0076C0"/>
                </a:solidFill>
                <a:latin typeface="Calibri" charset="0"/>
                <a:ea typeface="Calibri" charset="0"/>
                <a:cs typeface="Calibri" charset="0"/>
              </a:rPr>
              <a:t>obile-phone-based </a:t>
            </a:r>
            <a:r>
              <a:rPr lang="en-US" altLang="zh-CN" sz="3500" b="1" dirty="0" smtClean="0">
                <a:solidFill>
                  <a:srgbClr val="0076C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en-US" sz="3500" b="1" dirty="0" smtClean="0">
                <a:solidFill>
                  <a:srgbClr val="0076C0"/>
                </a:solidFill>
                <a:latin typeface="Calibri" charset="0"/>
                <a:ea typeface="Calibri" charset="0"/>
                <a:cs typeface="Calibri" charset="0"/>
              </a:rPr>
              <a:t>ool</a:t>
            </a:r>
            <a:endParaRPr lang="en-US" sz="3500" b="1" dirty="0">
              <a:solidFill>
                <a:srgbClr val="0076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0" y="1435308"/>
            <a:ext cx="6441440" cy="2899431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810853" y="4657727"/>
            <a:ext cx="2887388" cy="31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76" tIns="19289" rIns="38576" bIns="19289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ased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2018/05/25 </a:t>
            </a:r>
            <a:r>
              <a:rPr lang="en-US" altLang="zh-CN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wechat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background data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9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6000" y="954434"/>
            <a:ext cx="75895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4 Visit Peak: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      7-8am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      11-12am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      6-7pm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         9-10 </a:t>
            </a:r>
            <a:r>
              <a:rPr lang="en-US" sz="2400" dirty="0"/>
              <a:t>pm</a:t>
            </a:r>
            <a:endParaRPr lang="en-US" sz="2400" baseline="30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4545" y="185755"/>
            <a:ext cx="4927118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500" b="1" dirty="0" smtClean="0">
                <a:solidFill>
                  <a:srgbClr val="0076C0"/>
                </a:solidFill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US" sz="3500" b="1" dirty="0" smtClean="0">
                <a:solidFill>
                  <a:srgbClr val="0076C0"/>
                </a:solidFill>
                <a:latin typeface="Calibri" charset="0"/>
                <a:ea typeface="Calibri" charset="0"/>
                <a:cs typeface="Calibri" charset="0"/>
              </a:rPr>
              <a:t>obile-phone-based </a:t>
            </a:r>
            <a:r>
              <a:rPr lang="en-US" altLang="zh-CN" sz="3500" b="1" dirty="0" smtClean="0">
                <a:solidFill>
                  <a:srgbClr val="0076C0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en-US" sz="3500" b="1" dirty="0" smtClean="0">
                <a:solidFill>
                  <a:srgbClr val="0076C0"/>
                </a:solidFill>
                <a:latin typeface="Calibri" charset="0"/>
                <a:ea typeface="Calibri" charset="0"/>
                <a:cs typeface="Calibri" charset="0"/>
              </a:rPr>
              <a:t>ool</a:t>
            </a:r>
            <a:endParaRPr lang="en-US" sz="3500" b="1" dirty="0">
              <a:solidFill>
                <a:srgbClr val="0076C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810853" y="4657727"/>
            <a:ext cx="2887388" cy="31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76" tIns="19289" rIns="38576" bIns="19289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altLang="zh-CN" sz="105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ased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zh-CN" alt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2018/05/25 </a:t>
            </a:r>
            <a:r>
              <a:rPr lang="en-US" altLang="zh-CN" sz="105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wechat</a:t>
            </a:r>
            <a:r>
              <a:rPr lang="en-US" altLang="zh-CN" sz="105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background data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3280" y="911789"/>
            <a:ext cx="3228975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9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225" y="210783"/>
            <a:ext cx="7791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500" b="1" dirty="0" smtClean="0">
                <a:solidFill>
                  <a:srgbClr val="0076C0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en-US" sz="3500" b="1" dirty="0">
                <a:solidFill>
                  <a:srgbClr val="0076C0"/>
                </a:solidFill>
                <a:latin typeface="Calibri" charset="0"/>
                <a:ea typeface="Calibri" charset="0"/>
                <a:cs typeface="Calibri" charset="0"/>
              </a:rPr>
              <a:t>staple food among top 10 search list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6" t="2563" r="10249" b="1"/>
          <a:stretch/>
        </p:blipFill>
        <p:spPr>
          <a:xfrm>
            <a:off x="5217871" y="1003562"/>
            <a:ext cx="1371599" cy="1506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00"/>
          <a:stretch/>
        </p:blipFill>
        <p:spPr>
          <a:xfrm>
            <a:off x="7164336" y="1004217"/>
            <a:ext cx="1759093" cy="15218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1" t="3564" r="5898" b="4989"/>
          <a:stretch/>
        </p:blipFill>
        <p:spPr>
          <a:xfrm>
            <a:off x="6459635" y="2133780"/>
            <a:ext cx="1513840" cy="14630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8" r="9646"/>
          <a:stretch/>
        </p:blipFill>
        <p:spPr>
          <a:xfrm>
            <a:off x="7495949" y="3222562"/>
            <a:ext cx="1427480" cy="14351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5" t="3994" r="6260" b="4896"/>
          <a:stretch/>
        </p:blipFill>
        <p:spPr>
          <a:xfrm>
            <a:off x="5126431" y="2885440"/>
            <a:ext cx="1554480" cy="15646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10853" y="1039078"/>
            <a:ext cx="410658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white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rice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whole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grain steamed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bread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noodle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Chinese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dry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noodle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oatmeal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whole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grain steamed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bread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sweet potato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gruel 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whole </a:t>
            </a: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grain </a:t>
            </a: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rice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000" dirty="0" smtClean="0">
                <a:latin typeface="Arial" charset="0"/>
                <a:ea typeface="Arial" charset="0"/>
                <a:cs typeface="Arial" charset="0"/>
              </a:rPr>
              <a:t>steamed bread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2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7040" y="2995612"/>
            <a:ext cx="2070280" cy="2152651"/>
          </a:xfrm>
          <a:prstGeom prst="rect">
            <a:avLst/>
          </a:prstGeom>
        </p:spPr>
      </p:pic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457200" y="1393191"/>
            <a:ext cx="8229600" cy="1858010"/>
          </a:xfrm>
        </p:spPr>
        <p:txBody>
          <a:bodyPr>
            <a:noAutofit/>
          </a:bodyPr>
          <a:lstStyle/>
          <a:p>
            <a:pPr marL="457200"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15 patients</a:t>
            </a:r>
          </a:p>
          <a:p>
            <a:pPr marL="457200"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4 interactive one-on-one online course </a:t>
            </a:r>
            <a:endParaRPr lang="en-US" sz="2400" dirty="0" smtClean="0"/>
          </a:p>
          <a:p>
            <a:pPr marL="457200" algn="just">
              <a:lnSpc>
                <a:spcPct val="150000"/>
              </a:lnSpc>
              <a:spcBef>
                <a:spcPts val="0"/>
              </a:spcBef>
            </a:pPr>
            <a:r>
              <a:rPr lang="en-US" sz="2400" dirty="0"/>
              <a:t>45 minutes at weekly intervals in one month 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5083"/>
            <a:ext cx="8229600" cy="485129"/>
          </a:xfrm>
        </p:spPr>
        <p:txBody>
          <a:bodyPr/>
          <a:lstStyle/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Carb Counting Skill Training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42399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457200" y="1230631"/>
            <a:ext cx="8229600" cy="2498090"/>
          </a:xfrm>
        </p:spPr>
        <p:txBody>
          <a:bodyPr>
            <a:noAutofit/>
          </a:bodyPr>
          <a:lstStyle/>
          <a:p>
            <a:pPr marL="457200"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to improve carb counting related dietary knowledge </a:t>
            </a:r>
            <a:endParaRPr lang="en-US" sz="2000" dirty="0" smtClean="0"/>
          </a:p>
          <a:p>
            <a:pPr marL="457200"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to enable patients to count CHO in a variety of settings with the help of </a:t>
            </a:r>
            <a:r>
              <a:rPr lang="en-US" altLang="zh-CN" sz="2000" dirty="0" smtClean="0"/>
              <a:t>mobile-phone-based</a:t>
            </a:r>
            <a:r>
              <a:rPr lang="en-US" sz="2000" dirty="0" smtClean="0"/>
              <a:t> tool </a:t>
            </a:r>
          </a:p>
          <a:p>
            <a:pPr marL="457200" algn="just">
              <a:lnSpc>
                <a:spcPct val="150000"/>
              </a:lnSpc>
              <a:spcBef>
                <a:spcPts val="0"/>
              </a:spcBef>
            </a:pPr>
            <a:r>
              <a:rPr lang="en-US" sz="2000" dirty="0"/>
              <a:t>to build confidence and proper independence for the patients to adjust insulin to suit their desired carbohydrate intake </a:t>
            </a:r>
            <a:r>
              <a:rPr lang="en-US" sz="2000" dirty="0" smtClean="0"/>
              <a:t> 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"/>
            <a:ext cx="8229600" cy="485129"/>
          </a:xfrm>
        </p:spPr>
        <p:txBody>
          <a:bodyPr/>
          <a:lstStyle/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Carb Counting Skill Training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9920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457200" y="1230631"/>
            <a:ext cx="8229600" cy="2498090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50000"/>
              </a:lnSpc>
              <a:buFont typeface="Arial" charset="0"/>
              <a:buChar char="•"/>
            </a:pPr>
            <a:r>
              <a:rPr lang="en-US" altLang="zh-CN" sz="2000" dirty="0">
                <a:latin typeface="Arial" charset="0"/>
                <a:ea typeface="Arial" charset="0"/>
                <a:cs typeface="Arial" charset="0"/>
              </a:rPr>
              <a:t>improved carb counting related dietary knowledge</a:t>
            </a:r>
            <a:endParaRPr lang="en-US" altLang="zh-CN" sz="2000" baseline="30000" dirty="0">
              <a:latin typeface="Arial" charset="0"/>
              <a:ea typeface="Arial" charset="0"/>
              <a:cs typeface="Arial" charset="0"/>
            </a:endParaRPr>
          </a:p>
          <a:p>
            <a:pPr marL="571500" indent="-571500" algn="just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increased blood glucose monitoring/recording</a:t>
            </a:r>
            <a:endParaRPr lang="en-US" sz="2000" baseline="30000" dirty="0">
              <a:latin typeface="Arial" charset="0"/>
              <a:ea typeface="Arial" charset="0"/>
              <a:cs typeface="Arial" charset="0"/>
            </a:endParaRPr>
          </a:p>
          <a:p>
            <a:pPr marL="571500" indent="-571500" algn="just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persisted behavior change </a:t>
            </a:r>
          </a:p>
          <a:p>
            <a:pPr marL="571500" indent="-571500" algn="just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reduction in patient self-reported hyperglycemia and hypoglycemia episodes by 45% and 37% respectively </a:t>
            </a:r>
          </a:p>
          <a:p>
            <a:pPr marL="571500" indent="-571500" algn="just">
              <a:lnSpc>
                <a:spcPct val="150000"/>
              </a:lnSpc>
              <a:buFont typeface="Arial" charset="0"/>
              <a:buChar char="•"/>
            </a:pPr>
            <a:r>
              <a:rPr lang="en-US" sz="2000" dirty="0">
                <a:latin typeface="Arial" charset="0"/>
                <a:ea typeface="Arial" charset="0"/>
                <a:cs typeface="Arial" charset="0"/>
              </a:rPr>
              <a:t>Improved DSQOLS score related to diet restrictions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"/>
            <a:ext cx="8229600" cy="485129"/>
          </a:xfrm>
        </p:spPr>
        <p:txBody>
          <a:bodyPr/>
          <a:lstStyle/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Results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46092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Placeholder 7"/>
          <p:cNvSpPr txBox="1">
            <a:spLocks/>
          </p:cNvSpPr>
          <p:nvPr/>
        </p:nvSpPr>
        <p:spPr bwMode="auto">
          <a:xfrm>
            <a:off x="3417084" y="832957"/>
            <a:ext cx="4724400" cy="259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bIns="0"/>
          <a:lstStyle>
            <a:lvl1pPr marL="342900" indent="-3429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marL="0" indent="0" eaLnBrk="1" hangingPunct="1">
              <a:lnSpc>
                <a:spcPts val="3300"/>
              </a:lnSpc>
              <a:buFont typeface="Arial" charset="0"/>
              <a:buNone/>
            </a:pPr>
            <a:r>
              <a:rPr lang="en-US" altLang="zh-CN" sz="3500" b="1" dirty="0" smtClean="0">
                <a:solidFill>
                  <a:srgbClr val="0076C0"/>
                </a:solidFill>
                <a:latin typeface="Arial"/>
                <a:cs typeface="Arial"/>
              </a:rPr>
              <a:t>Qing</a:t>
            </a:r>
            <a:r>
              <a:rPr lang="zh-CN" altLang="en-US" sz="3500" b="1" dirty="0" smtClean="0">
                <a:solidFill>
                  <a:srgbClr val="0076C0"/>
                </a:solidFill>
                <a:latin typeface="Arial"/>
                <a:cs typeface="Arial"/>
              </a:rPr>
              <a:t> </a:t>
            </a:r>
            <a:r>
              <a:rPr lang="en-US" altLang="zh-CN" sz="3500" b="1" dirty="0" smtClean="0">
                <a:solidFill>
                  <a:srgbClr val="0076C0"/>
                </a:solidFill>
                <a:latin typeface="Arial"/>
                <a:cs typeface="Arial"/>
              </a:rPr>
              <a:t>Tong</a:t>
            </a:r>
            <a:endParaRPr lang="en-US" sz="3500" b="1" dirty="0" smtClean="0">
              <a:solidFill>
                <a:srgbClr val="0076C0"/>
              </a:solidFill>
              <a:latin typeface="Arial"/>
              <a:cs typeface="Arial"/>
            </a:endParaRPr>
          </a:p>
          <a:p>
            <a:pPr marL="0" indent="0" eaLnBrk="1" hangingPunct="1">
              <a:lnSpc>
                <a:spcPts val="2400"/>
              </a:lnSpc>
              <a:spcBef>
                <a:spcPts val="10"/>
              </a:spcBef>
              <a:buFont typeface="Arial" charset="0"/>
              <a:buNone/>
            </a:pPr>
            <a:r>
              <a:rPr lang="en-US" sz="2000" dirty="0" smtClean="0">
                <a:latin typeface="Arial"/>
                <a:cs typeface="Arial"/>
              </a:rPr>
              <a:t>M</a:t>
            </a:r>
            <a:r>
              <a:rPr lang="en-US" altLang="zh-CN" sz="2000" dirty="0" smtClean="0">
                <a:latin typeface="Arial"/>
                <a:cs typeface="Arial"/>
              </a:rPr>
              <a:t>D</a:t>
            </a:r>
            <a:r>
              <a:rPr lang="en-US" sz="2000" dirty="0" smtClean="0">
                <a:latin typeface="Arial"/>
                <a:cs typeface="Arial"/>
              </a:rPr>
              <a:t>, </a:t>
            </a:r>
            <a:r>
              <a:rPr lang="en-US" altLang="zh-CN" sz="2000" dirty="0" smtClean="0">
                <a:latin typeface="Arial"/>
                <a:cs typeface="Arial"/>
              </a:rPr>
              <a:t>PhD</a:t>
            </a:r>
            <a:endParaRPr lang="en-US" sz="2000" dirty="0">
              <a:latin typeface="Arial"/>
              <a:cs typeface="Arial"/>
            </a:endParaRPr>
          </a:p>
          <a:p>
            <a:pPr eaLnBrk="1" hangingPunct="1">
              <a:lnSpc>
                <a:spcPts val="2400"/>
              </a:lnSpc>
              <a:spcBef>
                <a:spcPts val="10"/>
              </a:spcBef>
              <a:buFont typeface="Arial" charset="0"/>
              <a:buNone/>
            </a:pPr>
            <a:endParaRPr lang="en-US" sz="2000" dirty="0">
              <a:latin typeface="Arial"/>
              <a:cs typeface="Arial"/>
            </a:endParaRPr>
          </a:p>
          <a:p>
            <a:pPr marL="0" indent="0" eaLnBrk="1" hangingPunct="1">
              <a:lnSpc>
                <a:spcPts val="2400"/>
              </a:lnSpc>
              <a:spcBef>
                <a:spcPts val="10"/>
              </a:spcBef>
              <a:buFont typeface="Arial" charset="0"/>
              <a:buNone/>
            </a:pPr>
            <a:r>
              <a:rPr lang="en-US" sz="2000" dirty="0" smtClean="0">
                <a:latin typeface="Arial"/>
                <a:cs typeface="Arial"/>
              </a:rPr>
              <a:t>Founder</a:t>
            </a:r>
            <a:endParaRPr lang="en-US" sz="2000" dirty="0">
              <a:latin typeface="Arial"/>
              <a:cs typeface="Arial"/>
            </a:endParaRPr>
          </a:p>
          <a:p>
            <a:pPr marL="0" indent="0" eaLnBrk="1" hangingPunct="1">
              <a:lnSpc>
                <a:spcPts val="2400"/>
              </a:lnSpc>
              <a:spcBef>
                <a:spcPts val="10"/>
              </a:spcBef>
              <a:buFont typeface="Arial" charset="0"/>
              <a:buNone/>
            </a:pPr>
            <a:r>
              <a:rPr lang="en-US" sz="2000" dirty="0" smtClean="0">
                <a:latin typeface="Arial"/>
                <a:cs typeface="Arial"/>
              </a:rPr>
              <a:t>My </a:t>
            </a:r>
            <a:r>
              <a:rPr lang="en-US" sz="2000" dirty="0" err="1" smtClean="0">
                <a:latin typeface="Arial"/>
                <a:cs typeface="Arial"/>
              </a:rPr>
              <a:t>Glucolife</a:t>
            </a:r>
            <a:r>
              <a:rPr lang="en-US" sz="2000" dirty="0" smtClean="0">
                <a:latin typeface="Arial"/>
                <a:cs typeface="Arial"/>
              </a:rPr>
              <a:t>  </a:t>
            </a:r>
            <a:endParaRPr lang="en-US" sz="2000" dirty="0">
              <a:latin typeface="Arial"/>
              <a:cs typeface="Arial"/>
            </a:endParaRPr>
          </a:p>
          <a:p>
            <a:pPr marL="0" indent="0" eaLnBrk="1" hangingPunct="1">
              <a:lnSpc>
                <a:spcPts val="2400"/>
              </a:lnSpc>
              <a:spcBef>
                <a:spcPts val="10"/>
              </a:spcBef>
              <a:buFont typeface="Arial" charset="0"/>
              <a:buNone/>
            </a:pPr>
            <a:r>
              <a:rPr lang="en-US" sz="2000" dirty="0" smtClean="0">
                <a:latin typeface="Arial"/>
                <a:cs typeface="Arial"/>
              </a:rPr>
              <a:t>Shanghai, China</a:t>
            </a:r>
          </a:p>
          <a:p>
            <a:pPr eaLnBrk="1" hangingPunct="1">
              <a:buFont typeface="Arial" charset="0"/>
              <a:buNone/>
            </a:pPr>
            <a:endParaRPr lang="en-US" sz="1800" dirty="0">
              <a:solidFill>
                <a:srgbClr val="000000"/>
              </a:solidFill>
              <a:latin typeface="Futura Std Book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5" t="2567" r="10395" b="46913"/>
          <a:stretch/>
        </p:blipFill>
        <p:spPr>
          <a:xfrm>
            <a:off x="457200" y="284481"/>
            <a:ext cx="2590800" cy="260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457200" y="1230631"/>
            <a:ext cx="8229600" cy="2498090"/>
          </a:xfrm>
        </p:spPr>
        <p:txBody>
          <a:bodyPr>
            <a:noAutofit/>
          </a:bodyPr>
          <a:lstStyle/>
          <a:p>
            <a:pPr marL="571500" indent="-571500" algn="just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No significant changes in HbA1C after 3 month</a:t>
            </a:r>
          </a:p>
          <a:p>
            <a:pPr marL="571500" indent="-571500" algn="just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 smtClean="0">
                <a:latin typeface="Arial" charset="0"/>
                <a:ea typeface="Arial" charset="0"/>
                <a:cs typeface="Arial" charset="0"/>
              </a:rPr>
              <a:t>Why</a:t>
            </a:r>
            <a:r>
              <a:rPr lang="zh-CN" altLang="en-US" sz="2400" dirty="0" smtClean="0">
                <a:latin typeface="Arial" charset="0"/>
                <a:ea typeface="Arial" charset="0"/>
                <a:cs typeface="Arial" charset="0"/>
              </a:rPr>
              <a:t>？</a:t>
            </a:r>
            <a:endParaRPr lang="en-US" sz="2400" dirty="0" smtClean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"/>
            <a:ext cx="8229600" cy="485129"/>
          </a:xfrm>
        </p:spPr>
        <p:txBody>
          <a:bodyPr/>
          <a:lstStyle/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Results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99687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"/>
            <a:ext cx="8229600" cy="485129"/>
          </a:xfrm>
        </p:spPr>
        <p:txBody>
          <a:bodyPr/>
          <a:lstStyle/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Case</a:t>
            </a:r>
            <a:r>
              <a:rPr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Study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" y="1010920"/>
            <a:ext cx="86995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4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2000" y="1554480"/>
            <a:ext cx="8229600" cy="485129"/>
          </a:xfrm>
        </p:spPr>
        <p:txBody>
          <a:bodyPr/>
          <a:lstStyle/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Thank</a:t>
            </a:r>
            <a:r>
              <a:rPr lang="zh-CN" altLang="en-US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you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99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457200" y="515414"/>
            <a:ext cx="8229600" cy="858044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3600" b="1" dirty="0" smtClean="0">
                <a:solidFill>
                  <a:srgbClr val="0076C0"/>
                </a:solidFill>
                <a:latin typeface="Arial"/>
                <a:ea typeface="ヒラギノ角ゴ Pro W3" charset="0"/>
                <a:cs typeface="Arial"/>
              </a:rPr>
              <a:t>Disclosure to Participants</a:t>
            </a:r>
            <a:endParaRPr lang="en-US" sz="3600" b="1" dirty="0">
              <a:solidFill>
                <a:srgbClr val="0076C0"/>
              </a:solidFill>
              <a:latin typeface="Arial"/>
              <a:ea typeface="ヒラギノ角ゴ Pro W3" charset="0"/>
              <a:cs typeface="Arial"/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457200" y="1372870"/>
            <a:ext cx="8229600" cy="3108025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Notice of Requirements For Successful Completion</a:t>
            </a:r>
          </a:p>
          <a:p>
            <a:pPr lvl="1"/>
            <a:r>
              <a:rPr lang="en-US" sz="1400" dirty="0">
                <a:latin typeface="Arial" charset="0"/>
                <a:ea typeface="ヒラギノ角ゴ Pro W3" charset="0"/>
              </a:rPr>
              <a:t>Please refer to learning goals and objectives</a:t>
            </a:r>
          </a:p>
          <a:p>
            <a:pPr lvl="1"/>
            <a:r>
              <a:rPr lang="en-US" sz="1400" dirty="0">
                <a:latin typeface="Arial" charset="0"/>
                <a:ea typeface="ヒラギノ角ゴ Pro W3" charset="0"/>
              </a:rPr>
              <a:t>Learners must attend the full activity and complete the evaluation in order to claim continuing education credit/hours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Conflict of Interest (COI) and Financial Relationship Disclosures:</a:t>
            </a:r>
          </a:p>
          <a:p>
            <a:pPr lvl="1"/>
            <a:r>
              <a:rPr lang="en-US" sz="1200" dirty="0" smtClean="0">
                <a:latin typeface="Arial" charset="0"/>
                <a:ea typeface="ヒラギノ角ゴ Pro W3" charset="0"/>
              </a:rPr>
              <a:t>Presenter</a:t>
            </a:r>
            <a:r>
              <a:rPr lang="en-US" sz="1200" dirty="0">
                <a:latin typeface="Arial" charset="0"/>
                <a:ea typeface="ヒラギノ角ゴ Pro W3" charset="0"/>
              </a:rPr>
              <a:t>: </a:t>
            </a:r>
            <a:r>
              <a:rPr lang="en-US" sz="1200" dirty="0" smtClean="0">
                <a:latin typeface="Arial" charset="0"/>
                <a:ea typeface="ヒラギノ角ゴ Pro W3" charset="0"/>
              </a:rPr>
              <a:t>Qing Tong, </a:t>
            </a:r>
            <a:r>
              <a:rPr lang="en-US" sz="1200" dirty="0">
                <a:latin typeface="Arial"/>
                <a:cs typeface="Arial"/>
              </a:rPr>
              <a:t>M</a:t>
            </a:r>
            <a:r>
              <a:rPr lang="en-US" altLang="zh-CN" sz="1200" dirty="0">
                <a:latin typeface="Arial"/>
                <a:cs typeface="Arial"/>
              </a:rPr>
              <a:t>D</a:t>
            </a:r>
            <a:r>
              <a:rPr lang="en-US" sz="1200" dirty="0">
                <a:latin typeface="Arial"/>
                <a:cs typeface="Arial"/>
              </a:rPr>
              <a:t>, </a:t>
            </a:r>
            <a:r>
              <a:rPr lang="en-US" altLang="zh-CN" sz="1200" dirty="0" smtClean="0">
                <a:latin typeface="Arial"/>
                <a:cs typeface="Arial"/>
              </a:rPr>
              <a:t>PhD</a:t>
            </a:r>
            <a:r>
              <a:rPr lang="en-US" sz="1200" dirty="0" smtClean="0">
                <a:latin typeface="Arial" charset="0"/>
                <a:ea typeface="ヒラギノ角ゴ Pro W3" charset="0"/>
              </a:rPr>
              <a:t>– No COI/Financial Relationship to disclose </a:t>
            </a:r>
          </a:p>
          <a:p>
            <a:pPr>
              <a:spcBef>
                <a:spcPts val="600"/>
              </a:spcBef>
            </a:pPr>
            <a:r>
              <a:rPr lang="en-US" sz="1600" dirty="0" smtClean="0">
                <a:latin typeface="Arial" charset="0"/>
                <a:ea typeface="ヒラギノ角ゴ Pro W3" charset="0"/>
                <a:cs typeface="ヒラギノ角ゴ Pro W3" charset="0"/>
              </a:rPr>
              <a:t>Non-Endorsement </a:t>
            </a: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of Products:</a:t>
            </a:r>
          </a:p>
          <a:p>
            <a:pPr lvl="1"/>
            <a:r>
              <a:rPr lang="en-US" sz="1200" dirty="0">
                <a:latin typeface="Arial" charset="0"/>
                <a:ea typeface="ヒラギノ角ゴ Pro W3" charset="0"/>
              </a:rPr>
              <a:t>Accredited status does not imply endorsement by AADE, ANCC, ACPE or CDR of any commercial products displayed in conjunction with this educational activity</a:t>
            </a:r>
          </a:p>
          <a:p>
            <a:pPr>
              <a:spcBef>
                <a:spcPts val="600"/>
              </a:spcBef>
            </a:pPr>
            <a:r>
              <a:rPr lang="en-US" sz="1600" dirty="0">
                <a:latin typeface="Arial" charset="0"/>
                <a:ea typeface="ヒラギノ角ゴ Pro W3" charset="0"/>
                <a:cs typeface="ヒラギノ角ゴ Pro W3" charset="0"/>
              </a:rPr>
              <a:t>Off-Label Use:</a:t>
            </a:r>
          </a:p>
          <a:p>
            <a:pPr lvl="1"/>
            <a:r>
              <a:rPr lang="en-US" sz="1200" dirty="0">
                <a:latin typeface="Arial" charset="0"/>
                <a:ea typeface="ヒラギノ角ゴ Pro W3" charset="0"/>
              </a:rPr>
              <a:t>Participants will be notified by speakers to any product used for a purpose other than for which it was approved by the Food and Drug Administration.</a:t>
            </a:r>
          </a:p>
        </p:txBody>
      </p:sp>
    </p:spTree>
    <p:extLst>
      <p:ext uri="{BB962C8B-B14F-4D97-AF65-F5344CB8AC3E}">
        <p14:creationId xmlns:p14="http://schemas.microsoft.com/office/powerpoint/2010/main" val="405958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457200" y="2094230"/>
            <a:ext cx="8229600" cy="858044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Effects of </a:t>
            </a:r>
            <a:r>
              <a:rPr lang="en-US" sz="3600" dirty="0"/>
              <a:t>carb counting skill training </a:t>
            </a:r>
            <a:r>
              <a:rPr lang="en-US" sz="3600" dirty="0" smtClean="0"/>
              <a:t>with </a:t>
            </a:r>
            <a:r>
              <a:rPr lang="en-US" sz="3600" dirty="0"/>
              <a:t>a mobile-phone-based tool on Type 1 diabetes self management</a:t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endParaRPr lang="en-US" sz="3600" b="1" dirty="0">
              <a:solidFill>
                <a:srgbClr val="0076C0"/>
              </a:solidFill>
              <a:latin typeface="Arial"/>
              <a:ea typeface="ヒラギノ角ゴ Pro W3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2624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457200" y="1159510"/>
            <a:ext cx="8229600" cy="3108025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n-US" dirty="0" smtClean="0"/>
              <a:t>Identify </a:t>
            </a:r>
            <a:r>
              <a:rPr lang="en-US" dirty="0"/>
              <a:t>culturally popular Asian foods for diabetes patients in </a:t>
            </a:r>
            <a:r>
              <a:rPr lang="en-US" dirty="0" smtClean="0"/>
              <a:t>China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Explain </a:t>
            </a:r>
            <a:r>
              <a:rPr lang="en-US" dirty="0"/>
              <a:t>how carb counting skill training combining a mobile-phone-based tool can affect self management in patients with type 1 </a:t>
            </a:r>
            <a:r>
              <a:rPr lang="en-US" dirty="0" smtClean="0"/>
              <a:t>diabetes</a:t>
            </a:r>
          </a:p>
          <a:p>
            <a:pPr algn="just"/>
            <a:endParaRPr lang="en-US" dirty="0"/>
          </a:p>
          <a:p>
            <a:pPr algn="just"/>
            <a:r>
              <a:rPr lang="en-US" dirty="0" smtClean="0"/>
              <a:t>Create </a:t>
            </a:r>
            <a:r>
              <a:rPr lang="en-US" dirty="0"/>
              <a:t>an applicable online teaching strategy in terms of carb counting for insulin-dependent patients </a:t>
            </a:r>
            <a:endParaRPr lang="en-US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457200" y="1159510"/>
            <a:ext cx="8229600" cy="3108025"/>
          </a:xfrm>
        </p:spPr>
        <p:txBody>
          <a:bodyPr>
            <a:normAutofit/>
          </a:bodyPr>
          <a:lstStyle/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r>
              <a:rPr lang="en-US" altLang="zh-CN" sz="2400" dirty="0">
                <a:latin typeface="Arial" charset="0"/>
                <a:ea typeface="Arial" charset="0"/>
                <a:cs typeface="Arial" charset="0"/>
              </a:rPr>
              <a:t>Annual growth rate in incidence: 9% </a:t>
            </a:r>
            <a:r>
              <a:rPr lang="en-US" altLang="zh-CN" sz="2400" baseline="30000" dirty="0">
                <a:latin typeface="Arial" charset="0"/>
                <a:ea typeface="Arial" charset="0"/>
                <a:cs typeface="Arial" charset="0"/>
              </a:rPr>
              <a:t>1</a:t>
            </a:r>
          </a:p>
          <a:p>
            <a:pPr algn="just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r>
              <a:rPr lang="en-US" sz="2400" dirty="0" smtClean="0">
                <a:latin typeface="Arial" charset="0"/>
                <a:ea typeface="Arial" charset="0"/>
                <a:cs typeface="Arial" charset="0"/>
              </a:rPr>
              <a:t>Estimated </a:t>
            </a: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total population : 400,000 to 700,000 </a:t>
            </a:r>
            <a:r>
              <a:rPr lang="en-US" sz="2400" baseline="30000" dirty="0">
                <a:latin typeface="Arial" charset="0"/>
                <a:ea typeface="Arial" charset="0"/>
                <a:cs typeface="Arial" charset="0"/>
              </a:rPr>
              <a:t>1</a:t>
            </a:r>
          </a:p>
          <a:p>
            <a:pPr algn="just"/>
            <a:endParaRPr lang="en-US" sz="2400" dirty="0">
              <a:latin typeface="Arial" charset="0"/>
              <a:ea typeface="Arial" charset="0"/>
              <a:cs typeface="Arial" charset="0"/>
            </a:endParaRPr>
          </a:p>
          <a:p>
            <a:pPr marL="571500" indent="-571500">
              <a:lnSpc>
                <a:spcPct val="150000"/>
              </a:lnSpc>
              <a:buFont typeface="Arial" charset="0"/>
              <a:buChar char="•"/>
            </a:pPr>
            <a:r>
              <a:rPr lang="en-US" sz="2400" dirty="0">
                <a:latin typeface="Arial" charset="0"/>
                <a:ea typeface="Arial" charset="0"/>
                <a:cs typeface="Arial" charset="0"/>
              </a:rPr>
              <a:t>Strong willingness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T1 </a:t>
            </a:r>
            <a:r>
              <a:rPr lang="en-US" altLang="zh-CN" dirty="0">
                <a:latin typeface="Calibri" charset="0"/>
                <a:ea typeface="Calibri" charset="0"/>
                <a:cs typeface="Calibri" charset="0"/>
              </a:rPr>
              <a:t>patients in China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658452" y="4545967"/>
            <a:ext cx="5275319" cy="602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8576" tIns="19289" rIns="38576" bIns="19289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MS PGothic" pitchFamily="34" charset="-128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588" indent="-128588">
              <a:buFont typeface="+mj-lt"/>
              <a:buAutoNum type="arabicPeriod"/>
            </a:pP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Wang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et al. 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Lancet.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en-US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2016)</a:t>
            </a:r>
            <a:r>
              <a:rPr lang="en-US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2"/>
              </a:rPr>
              <a:t>  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8588" indent="-128588">
              <a:buFont typeface="+mj-lt"/>
              <a:buAutoNum type="arabicPeriod"/>
            </a:pP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4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Content Placeholder 4"/>
          <p:cNvSpPr>
            <a:spLocks noGrp="1"/>
          </p:cNvSpPr>
          <p:nvPr>
            <p:ph idx="1"/>
          </p:nvPr>
        </p:nvSpPr>
        <p:spPr>
          <a:xfrm>
            <a:off x="457200" y="864870"/>
            <a:ext cx="8229600" cy="3108025"/>
          </a:xfrm>
        </p:spPr>
        <p:txBody>
          <a:bodyPr>
            <a:noAutofit/>
          </a:bodyPr>
          <a:lstStyle/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IN" sz="2000" dirty="0">
                <a:solidFill>
                  <a:srgbClr val="231F20"/>
                </a:solidFill>
                <a:latin typeface="Arial" charset="0"/>
                <a:ea typeface="Arial" charset="0"/>
                <a:cs typeface="Arial" charset="0"/>
              </a:rPr>
              <a:t>“Ten years after diagnosis, I found out I</a:t>
            </a:r>
            <a:r>
              <a:rPr lang="en-IN" sz="2000" dirty="0" smtClean="0">
                <a:solidFill>
                  <a:srgbClr val="231F2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IN" sz="2000" dirty="0">
                <a:solidFill>
                  <a:srgbClr val="231F20"/>
                </a:solidFill>
                <a:latin typeface="Arial" charset="0"/>
                <a:ea typeface="Arial" charset="0"/>
                <a:cs typeface="Arial" charset="0"/>
              </a:rPr>
              <a:t>were </a:t>
            </a:r>
            <a:r>
              <a:rPr lang="en-IN" sz="2000" dirty="0" err="1">
                <a:solidFill>
                  <a:srgbClr val="231F20"/>
                </a:solidFill>
                <a:latin typeface="Arial" charset="0"/>
                <a:ea typeface="Arial" charset="0"/>
                <a:cs typeface="Arial" charset="0"/>
              </a:rPr>
              <a:t>gonna</a:t>
            </a:r>
            <a:r>
              <a:rPr lang="en-IN" sz="2000" dirty="0">
                <a:solidFill>
                  <a:srgbClr val="231F20"/>
                </a:solidFill>
                <a:latin typeface="Arial" charset="0"/>
                <a:ea typeface="Arial" charset="0"/>
                <a:cs typeface="Arial" charset="0"/>
              </a:rPr>
              <a:t> die early and have complications.”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31F20"/>
                </a:solidFill>
                <a:latin typeface="Arial" charset="0"/>
                <a:ea typeface="Arial" charset="0"/>
                <a:cs typeface="Arial" charset="0"/>
              </a:rPr>
              <a:t>“I don’t know what is the right decision.  I always </a:t>
            </a:r>
            <a:r>
              <a:rPr lang="en-US" sz="2000" dirty="0" smtClean="0">
                <a:solidFill>
                  <a:srgbClr val="231F20"/>
                </a:solidFill>
                <a:latin typeface="Arial" charset="0"/>
                <a:ea typeface="Arial" charset="0"/>
                <a:cs typeface="Arial" charset="0"/>
              </a:rPr>
              <a:t>tried.”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31F20"/>
                </a:solidFill>
                <a:latin typeface="Arial" charset="0"/>
                <a:ea typeface="Arial" charset="0"/>
                <a:cs typeface="Arial" charset="0"/>
              </a:rPr>
              <a:t>“I know more about my insulin pump than my </a:t>
            </a:r>
            <a:r>
              <a:rPr lang="en-US" sz="2000" dirty="0" smtClean="0">
                <a:solidFill>
                  <a:srgbClr val="231F20"/>
                </a:solidFill>
                <a:latin typeface="Arial" charset="0"/>
                <a:ea typeface="Arial" charset="0"/>
                <a:cs typeface="Arial" charset="0"/>
              </a:rPr>
              <a:t>doctors.”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31F20"/>
                </a:solidFill>
                <a:latin typeface="Arial" charset="0"/>
                <a:ea typeface="Arial" charset="0"/>
                <a:cs typeface="Arial" charset="0"/>
              </a:rPr>
              <a:t>“Besides my parents, there is no one else who can help me.”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  <a:p>
            <a:pPr marL="457200" marR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231F20"/>
                </a:solidFill>
                <a:latin typeface="Arial" charset="0"/>
                <a:ea typeface="Arial" charset="0"/>
                <a:cs typeface="Arial" charset="0"/>
              </a:rPr>
              <a:t>“I have regular visit to hospitals just for picking up drugs.  I do dose adjustment myself.  But most of the time, I am puzzled.”</a:t>
            </a:r>
            <a:endParaRPr lang="en-US" sz="20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23"/>
            <a:ext cx="8229600" cy="485129"/>
          </a:xfrm>
        </p:spPr>
        <p:txBody>
          <a:bodyPr/>
          <a:lstStyle/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dirty="0">
                <a:latin typeface="Calibri" charset="0"/>
                <a:ea typeface="Calibri" charset="0"/>
                <a:cs typeface="Calibri" charset="0"/>
              </a:rPr>
            </a:b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Lived </a:t>
            </a:r>
            <a:r>
              <a:rPr lang="en-US" dirty="0">
                <a:latin typeface="Calibri" charset="0"/>
                <a:ea typeface="Calibri" charset="0"/>
                <a:cs typeface="Calibri" charset="0"/>
              </a:rPr>
              <a:t>Experience of T1 patients in China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00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" y="355563"/>
            <a:ext cx="9215120" cy="485129"/>
          </a:xfrm>
          <a:ln>
            <a:noFill/>
          </a:ln>
        </p:spPr>
        <p:txBody>
          <a:bodyPr/>
          <a:lstStyle/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dirty="0">
                <a:latin typeface="Calibri" charset="0"/>
                <a:ea typeface="Calibri" charset="0"/>
                <a:cs typeface="Calibri" charset="0"/>
              </a:rPr>
            </a:b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Top topics T1 patients are willing to learn more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599" y="1108916"/>
            <a:ext cx="6315185" cy="36433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21561" y="4118554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N=139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8368" y="3755136"/>
            <a:ext cx="6888480" cy="36341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6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3483"/>
            <a:ext cx="8229600" cy="485129"/>
          </a:xfrm>
        </p:spPr>
        <p:txBody>
          <a:bodyPr/>
          <a:lstStyle/>
          <a:p>
            <a:r>
              <a:rPr lang="en-US" sz="3200" dirty="0" smtClean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en-US" sz="3200" dirty="0">
                <a:latin typeface="Calibri" charset="0"/>
                <a:ea typeface="Calibri" charset="0"/>
                <a:cs typeface="Calibri" charset="0"/>
              </a:rPr>
              <a:t/>
            </a:r>
            <a:br>
              <a:rPr lang="en-US" sz="3200" dirty="0">
                <a:latin typeface="Calibri" charset="0"/>
                <a:ea typeface="Calibri" charset="0"/>
                <a:cs typeface="Calibri" charset="0"/>
              </a:rPr>
            </a:br>
            <a:r>
              <a:rPr lang="en-US" altLang="zh-CN" dirty="0" smtClean="0">
                <a:latin typeface="Calibri" charset="0"/>
                <a:ea typeface="Calibri" charset="0"/>
                <a:cs typeface="Calibri" charset="0"/>
              </a:rPr>
              <a:t>I</a:t>
            </a:r>
            <a:r>
              <a:rPr lang="en-US" dirty="0" smtClean="0">
                <a:latin typeface="Calibri" charset="0"/>
                <a:ea typeface="Calibri" charset="0"/>
                <a:cs typeface="Calibri" charset="0"/>
              </a:rPr>
              <a:t>nsulin-food matching reality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br>
              <a:rPr lang="en-US" dirty="0" smtClean="0"/>
            </a:b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4"/>
          <a:stretch/>
        </p:blipFill>
        <p:spPr>
          <a:xfrm>
            <a:off x="1587500" y="1255776"/>
            <a:ext cx="5969000" cy="3121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556500" y="3886906"/>
            <a:ext cx="87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N=139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583936" y="3157728"/>
            <a:ext cx="1853184" cy="151180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9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1712</TotalTime>
  <Words>530</Words>
  <Application>Microsoft Office PowerPoint</Application>
  <PresentationFormat>Custom</PresentationFormat>
  <Paragraphs>94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ＭＳ Ｐゴシック</vt:lpstr>
      <vt:lpstr>ＭＳ Ｐゴシック</vt:lpstr>
      <vt:lpstr>宋体</vt:lpstr>
      <vt:lpstr>Arial</vt:lpstr>
      <vt:lpstr>Calibri</vt:lpstr>
      <vt:lpstr>Futura Std Book</vt:lpstr>
      <vt:lpstr>Verdana</vt:lpstr>
      <vt:lpstr>ヒラギノ角ゴ Pro W3</vt:lpstr>
      <vt:lpstr>Office Theme</vt:lpstr>
      <vt:lpstr>Custom Design</vt:lpstr>
      <vt:lpstr>PowerPoint Presentation</vt:lpstr>
      <vt:lpstr>PowerPoint Presentation</vt:lpstr>
      <vt:lpstr>Disclosure to Participants</vt:lpstr>
      <vt:lpstr>Effects of carb counting skill training with a mobile-phone-based tool on Type 1 diabetes self management  </vt:lpstr>
      <vt:lpstr>Learning Objectives  </vt:lpstr>
      <vt:lpstr>T1 patients in China  </vt:lpstr>
      <vt:lpstr>  Lived Experience of T1 patients in China   </vt:lpstr>
      <vt:lpstr>  Top topics T1 patients are willing to learn more   </vt:lpstr>
      <vt:lpstr>  Insulin-food matching reality   </vt:lpstr>
      <vt:lpstr>  Carb Counting VS Chinese Diet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Carb Counting Skill Training  </vt:lpstr>
      <vt:lpstr>  Carb Counting Skill Training  </vt:lpstr>
      <vt:lpstr>  Results </vt:lpstr>
      <vt:lpstr>  Results </vt:lpstr>
      <vt:lpstr>  Case Study </vt:lpstr>
      <vt:lpstr>  Thank you</vt:lpstr>
    </vt:vector>
  </TitlesOfParts>
  <Company>eyespy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Tokarz</dc:creator>
  <cp:lastModifiedBy>Windows User</cp:lastModifiedBy>
  <cp:revision>47</cp:revision>
  <dcterms:created xsi:type="dcterms:W3CDTF">2016-11-28T23:17:59Z</dcterms:created>
  <dcterms:modified xsi:type="dcterms:W3CDTF">2018-08-19T12:23:44Z</dcterms:modified>
</cp:coreProperties>
</file>