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0"/>
  </p:notesMasterIdLst>
  <p:sldIdLst>
    <p:sldId id="256" r:id="rId3"/>
    <p:sldId id="257" r:id="rId4"/>
    <p:sldId id="309" r:id="rId5"/>
    <p:sldId id="261" r:id="rId6"/>
    <p:sldId id="337" r:id="rId7"/>
    <p:sldId id="310" r:id="rId8"/>
    <p:sldId id="311" r:id="rId9"/>
    <p:sldId id="312" r:id="rId10"/>
    <p:sldId id="313" r:id="rId11"/>
    <p:sldId id="314" r:id="rId12"/>
    <p:sldId id="329" r:id="rId13"/>
    <p:sldId id="330" r:id="rId14"/>
    <p:sldId id="259" r:id="rId15"/>
    <p:sldId id="266" r:id="rId16"/>
    <p:sldId id="275" r:id="rId17"/>
    <p:sldId id="269" r:id="rId18"/>
    <p:sldId id="274" r:id="rId19"/>
    <p:sldId id="263" r:id="rId20"/>
    <p:sldId id="276" r:id="rId21"/>
    <p:sldId id="331" r:id="rId22"/>
    <p:sldId id="315" r:id="rId23"/>
    <p:sldId id="278" r:id="rId24"/>
    <p:sldId id="279" r:id="rId25"/>
    <p:sldId id="280" r:id="rId26"/>
    <p:sldId id="316" r:id="rId27"/>
    <p:sldId id="317" r:id="rId28"/>
    <p:sldId id="318" r:id="rId29"/>
    <p:sldId id="319" r:id="rId30"/>
    <p:sldId id="320" r:id="rId31"/>
    <p:sldId id="281" r:id="rId32"/>
    <p:sldId id="332" r:id="rId33"/>
    <p:sldId id="321" r:id="rId34"/>
    <p:sldId id="284" r:id="rId35"/>
    <p:sldId id="333" r:id="rId36"/>
    <p:sldId id="324" r:id="rId37"/>
    <p:sldId id="325" r:id="rId38"/>
    <p:sldId id="334" r:id="rId39"/>
    <p:sldId id="287" r:id="rId40"/>
    <p:sldId id="285" r:id="rId41"/>
    <p:sldId id="286" r:id="rId42"/>
    <p:sldId id="288" r:id="rId43"/>
    <p:sldId id="289" r:id="rId44"/>
    <p:sldId id="298" r:id="rId45"/>
    <p:sldId id="291" r:id="rId46"/>
    <p:sldId id="292" r:id="rId47"/>
    <p:sldId id="294" r:id="rId48"/>
    <p:sldId id="295" r:id="rId49"/>
    <p:sldId id="304" r:id="rId50"/>
    <p:sldId id="305" r:id="rId51"/>
    <p:sldId id="335" r:id="rId52"/>
    <p:sldId id="326" r:id="rId53"/>
    <p:sldId id="306" r:id="rId54"/>
    <p:sldId id="336" r:id="rId55"/>
    <p:sldId id="307" r:id="rId56"/>
    <p:sldId id="327" r:id="rId57"/>
    <p:sldId id="328" r:id="rId58"/>
    <p:sldId id="308" r:id="rId59"/>
  </p:sldIdLst>
  <p:sldSz cx="9144000" cy="514826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70"/>
    <a:srgbClr val="CCD825"/>
    <a:srgbClr val="0076C0"/>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2698" autoAdjust="0"/>
  </p:normalViewPr>
  <p:slideViewPr>
    <p:cSldViewPr snapToGrid="0" snapToObjects="1">
      <p:cViewPr varScale="1">
        <p:scale>
          <a:sx n="116" d="100"/>
          <a:sy n="116" d="100"/>
        </p:scale>
        <p:origin x="499" y="77"/>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0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CB88BC0-F0B6-CA46-A1C7-A9E8961E98EE}" type="datetimeFigureOut">
              <a:rPr lang="en-US" smtClean="0"/>
              <a:pPr/>
              <a:t>8/18/2018</a:t>
            </a:fld>
            <a:endParaRPr lang="en-US"/>
          </a:p>
        </p:txBody>
      </p:sp>
      <p:sp>
        <p:nvSpPr>
          <p:cNvPr id="4" name="Slide Image Placeholder 3"/>
          <p:cNvSpPr>
            <a:spLocks noGrp="1" noRot="1" noChangeAspect="1"/>
          </p:cNvSpPr>
          <p:nvPr>
            <p:ph type="sldImg" idx="2"/>
          </p:nvPr>
        </p:nvSpPr>
        <p:spPr>
          <a:xfrm>
            <a:off x="428625" y="692150"/>
            <a:ext cx="61531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1CE050F-AB49-6145-B5BA-6FE297C46310}" type="slidenum">
              <a:rPr lang="en-US" smtClean="0"/>
              <a:pPr/>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1</a:t>
            </a:fld>
            <a:endParaRPr lang="en-US"/>
          </a:p>
        </p:txBody>
      </p:sp>
    </p:spTree>
    <p:extLst>
      <p:ext uri="{BB962C8B-B14F-4D97-AF65-F5344CB8AC3E}">
        <p14:creationId xmlns:p14="http://schemas.microsoft.com/office/powerpoint/2010/main" val="426620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6224" lvl="1" indent="-232075">
              <a:buAutoNum type="arabicParenR"/>
            </a:pPr>
            <a:r>
              <a:rPr lang="en-US" dirty="0" smtClean="0"/>
              <a:t>Four general content domains were identified and within each domain content sub-domains were established to further specify the critical knowledge required for competent practice within each domain. </a:t>
            </a:r>
          </a:p>
          <a:p>
            <a:pPr marL="696224" lvl="1" indent="-232075">
              <a:buFont typeface="+mj-lt"/>
              <a:buAutoNum type="arabicParenR"/>
            </a:pPr>
            <a:r>
              <a:rPr lang="en-US" dirty="0" smtClean="0"/>
              <a:t>In addition, the panelists developed knowledge statements for each of the   subdomains to describe the specific body of factual or procedural information for successful function within the subdomain of practice.</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10</a:t>
            </a:fld>
            <a:endParaRPr lang="en-US"/>
          </a:p>
        </p:txBody>
      </p:sp>
    </p:spTree>
    <p:extLst>
      <p:ext uri="{BB962C8B-B14F-4D97-AF65-F5344CB8AC3E}">
        <p14:creationId xmlns:p14="http://schemas.microsoft.com/office/powerpoint/2010/main" val="86827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study sheet for each domain.  Each has a rating scale for self rating.  </a:t>
            </a:r>
            <a:r>
              <a:rPr lang="en-US" dirty="0"/>
              <a:t>Pay close attention to the number of exam questions that fall in the domains you will be reviewing. For example, if you rated yourself as "3", requires extensive review, in an area that has a low percentage of exam questions but rated yourself as "4", start from the beginning, in an area with a high percentage of questions, your study plan should start with the resources provided in the area with the highest percentage of questions. </a:t>
            </a:r>
          </a:p>
        </p:txBody>
      </p:sp>
      <p:sp>
        <p:nvSpPr>
          <p:cNvPr id="4" name="Slide Number Placeholder 3"/>
          <p:cNvSpPr>
            <a:spLocks noGrp="1"/>
          </p:cNvSpPr>
          <p:nvPr>
            <p:ph type="sldNum" sz="quarter" idx="10"/>
          </p:nvPr>
        </p:nvSpPr>
        <p:spPr/>
        <p:txBody>
          <a:bodyPr/>
          <a:lstStyle/>
          <a:p>
            <a:fld id="{C1CE050F-AB49-6145-B5BA-6FE297C46310}" type="slidenum">
              <a:rPr lang="en-US" smtClean="0"/>
              <a:pPr/>
              <a:t>11</a:t>
            </a:fld>
            <a:endParaRPr lang="en-US"/>
          </a:p>
        </p:txBody>
      </p:sp>
    </p:spTree>
    <p:extLst>
      <p:ext uri="{BB962C8B-B14F-4D97-AF65-F5344CB8AC3E}">
        <p14:creationId xmlns:p14="http://schemas.microsoft.com/office/powerpoint/2010/main" val="47801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12</a:t>
            </a:fld>
            <a:endParaRPr lang="en-US"/>
          </a:p>
        </p:txBody>
      </p:sp>
    </p:spTree>
    <p:extLst>
      <p:ext uri="{BB962C8B-B14F-4D97-AF65-F5344CB8AC3E}">
        <p14:creationId xmlns:p14="http://schemas.microsoft.com/office/powerpoint/2010/main" val="145701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NCBDE received National Commission for Certifying Agencies (NCCA) accreditation of its CDE program by demonstrating the program’s compliance with the NCCA’s Standards for the Accreditation of Certification Programs. </a:t>
            </a:r>
          </a:p>
          <a:p>
            <a:endParaRPr lang="en-US" altLang="en-US" dirty="0" smtClean="0"/>
          </a:p>
          <a:p>
            <a:r>
              <a:rPr lang="en-US" altLang="en-US" dirty="0" smtClean="0"/>
              <a:t>NCCA is the accrediting body of the Institute for Credentialing Excellence. </a:t>
            </a:r>
          </a:p>
          <a:p>
            <a:r>
              <a:rPr lang="en-US" altLang="en-US" dirty="0" smtClean="0"/>
              <a:t>Since 1977, the NCCA has been accrediting certifying programs based on the highest quality standards in professional certification to ensure the programs adhere to modern standards of practice in the certification industry.</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13</a:t>
            </a:fld>
            <a:endParaRPr lang="en-US"/>
          </a:p>
        </p:txBody>
      </p:sp>
    </p:spTree>
    <p:extLst>
      <p:ext uri="{BB962C8B-B14F-4D97-AF65-F5344CB8AC3E}">
        <p14:creationId xmlns:p14="http://schemas.microsoft.com/office/powerpoint/2010/main" val="53911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11">
              <a:buFont typeface="Arial" pitchFamily="34" charset="0"/>
              <a:buChar char="•"/>
              <a:defRPr/>
            </a:pPr>
            <a:r>
              <a:rPr lang="en-US" kern="0" dirty="0" smtClean="0">
                <a:solidFill>
                  <a:srgbClr val="393637"/>
                </a:solidFill>
                <a:latin typeface="Arial"/>
                <a:cs typeface="Arial"/>
              </a:rPr>
              <a:t>A CDE serves as mentor, confidant, cheerleader, and coach the person with diabetes, as well as case manager.</a:t>
            </a:r>
          </a:p>
          <a:p>
            <a:pPr>
              <a:buFont typeface="Arial" pitchFamily="34" charset="0"/>
              <a:buChar char="•"/>
              <a:defRPr/>
            </a:pPr>
            <a:r>
              <a:rPr lang="en-US" dirty="0" smtClean="0"/>
              <a:t>Valuable and respected members of the health care team</a:t>
            </a:r>
          </a:p>
          <a:p>
            <a:pPr>
              <a:buFont typeface="Arial" pitchFamily="34" charset="0"/>
              <a:buChar char="•"/>
              <a:defRPr/>
            </a:pPr>
            <a:r>
              <a:rPr lang="en-US" dirty="0" smtClean="0"/>
              <a:t>Make a difference for people living with diabetes and in their communities</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14</a:t>
            </a:fld>
            <a:endParaRPr lang="en-US"/>
          </a:p>
        </p:txBody>
      </p:sp>
    </p:spTree>
    <p:extLst>
      <p:ext uri="{BB962C8B-B14F-4D97-AF65-F5344CB8AC3E}">
        <p14:creationId xmlns:p14="http://schemas.microsoft.com/office/powerpoint/2010/main" val="258092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4149">
              <a:defRPr/>
            </a:pPr>
            <a:r>
              <a:rPr lang="en-US" dirty="0"/>
              <a:t>1</a:t>
            </a:r>
            <a:r>
              <a:rPr lang="en-US" baseline="30000" dirty="0"/>
              <a:t>st</a:t>
            </a:r>
            <a:r>
              <a:rPr lang="en-US" dirty="0"/>
              <a:t> exam - 10/1986 – 1,200 CDEs</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15</a:t>
            </a:fld>
            <a:endParaRPr lang="en-US"/>
          </a:p>
        </p:txBody>
      </p:sp>
    </p:spTree>
    <p:extLst>
      <p:ext uri="{BB962C8B-B14F-4D97-AF65-F5344CB8AC3E}">
        <p14:creationId xmlns:p14="http://schemas.microsoft.com/office/powerpoint/2010/main" val="8793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altLang="en-US" dirty="0" smtClean="0"/>
              <a:t>CDE credential one of very few multidisciplinary certifications – especially in the health care arena. Opens up lots of possibilities, as well as lots of confusion.</a:t>
            </a:r>
          </a:p>
          <a:p>
            <a:pPr defTabSz="464149">
              <a:buFont typeface="Arial" pitchFamily="34" charset="0"/>
              <a:buChar char="•"/>
              <a:defRPr/>
            </a:pPr>
            <a:r>
              <a:rPr kumimoji="1" lang="en-US" altLang="en-US" dirty="0">
                <a:solidFill>
                  <a:srgbClr val="0070C0"/>
                </a:solidFill>
                <a:latin typeface="Arial" pitchFamily="34" charset="0"/>
                <a:cs typeface="Arial" pitchFamily="34" charset="0"/>
              </a:rPr>
              <a:t>“Mastery-level”: accrual of sufficient practice experience  to “master” knowledge about diabetes, critically analyze a situation and apply the associated learning to guide individuals toward positive outcomes.</a:t>
            </a:r>
          </a:p>
          <a:p>
            <a:endParaRPr lang="en-US" altLang="en-US" dirty="0" smtClean="0"/>
          </a:p>
          <a:p>
            <a:r>
              <a:rPr lang="en-US" altLang="en-US" dirty="0" smtClean="0"/>
              <a:t>Practice </a:t>
            </a:r>
            <a:r>
              <a:rPr lang="en-US" altLang="en-US" dirty="0" err="1" smtClean="0"/>
              <a:t>req</a:t>
            </a:r>
            <a:r>
              <a:rPr lang="en-US" altLang="en-US" dirty="0" smtClean="0"/>
              <a:t> – 2 components – 2 years and 1000 hours</a:t>
            </a:r>
          </a:p>
          <a:p>
            <a:r>
              <a:rPr lang="en-US" altLang="en-US" dirty="0" smtClean="0"/>
              <a:t>Both must be met after meeting discipline requirement and prior to applying for exam</a:t>
            </a:r>
          </a:p>
          <a:p>
            <a:endParaRPr lang="en-US" altLang="en-US" dirty="0" smtClean="0"/>
          </a:p>
          <a:p>
            <a:r>
              <a:rPr lang="en-US" altLang="en-US" dirty="0" smtClean="0"/>
              <a:t>2 years – e.g., if you are applying under the discipline requirements as a RD, 2 years experience working as a RD is needed.</a:t>
            </a:r>
          </a:p>
          <a:p>
            <a:r>
              <a:rPr lang="en-US" altLang="en-US" dirty="0" smtClean="0"/>
              <a:t>DOES NOT have to be diabetes related, but certainly can be. It also does not have to be full-time – can be part-time. Can be volunteer or employment role.</a:t>
            </a:r>
          </a:p>
          <a:p>
            <a:r>
              <a:rPr lang="en-US" altLang="en-US" dirty="0" smtClean="0"/>
              <a:t>1,000 hours</a:t>
            </a:r>
          </a:p>
          <a:p>
            <a:r>
              <a:rPr lang="en-US" altLang="en-US" dirty="0" smtClean="0"/>
              <a:t>How do you track your hours?</a:t>
            </a:r>
          </a:p>
          <a:p>
            <a:r>
              <a:rPr lang="en-US" altLang="en-US" dirty="0" smtClean="0"/>
              <a:t>   No logs are required when you apply – individuals attest to the fact they meet ALL of the requirements when submitting an application.</a:t>
            </a:r>
          </a:p>
          <a:p>
            <a:r>
              <a:rPr lang="en-US" altLang="en-US" dirty="0" smtClean="0"/>
              <a:t>   However, a random audit process exists, so you’ll need to be able to provide proof of all requirements, including DSME practice hours if you are audited.</a:t>
            </a:r>
          </a:p>
          <a:p>
            <a:r>
              <a:rPr lang="en-US" altLang="en-US" dirty="0" smtClean="0"/>
              <a:t>   Therefore, before you apply – or even better – as soon as you begin to think about applying - talk with your supervisor to be sure you both are on the same page with your role and your DSMES hours. </a:t>
            </a:r>
          </a:p>
          <a:p>
            <a:r>
              <a:rPr lang="en-US" altLang="en-US" dirty="0" smtClean="0"/>
              <a:t>    Come to an agreement with your supervisor on how you’ll track your hours. Note: NCBDE does not have a required format.</a:t>
            </a:r>
          </a:p>
          <a:p>
            <a:r>
              <a:rPr lang="en-US" altLang="en-US" dirty="0" smtClean="0"/>
              <a:t>    Be sure to follow through…</a:t>
            </a:r>
          </a:p>
          <a:p>
            <a:endParaRPr lang="en-US" altLang="en-US" dirty="0" smtClean="0"/>
          </a:p>
          <a:p>
            <a:r>
              <a:rPr lang="en-US" altLang="en-US" dirty="0" smtClean="0"/>
              <a:t>Full time estimate for one year: 50 weeks/year x 40 hours/week = 2,000 hours. </a:t>
            </a:r>
          </a:p>
          <a:p>
            <a:endParaRPr lang="en-US" altLang="en-US" dirty="0" smtClean="0">
              <a:solidFill>
                <a:srgbClr val="393637"/>
              </a:solidFill>
              <a:latin typeface="Arial" pitchFamily="34" charset="0"/>
              <a:cs typeface="Arial" pitchFamily="34" charset="0"/>
            </a:endParaRPr>
          </a:p>
          <a:p>
            <a:endParaRPr lang="en-US" altLang="en-US" dirty="0" smtClean="0">
              <a:solidFill>
                <a:srgbClr val="393637"/>
              </a:solidFill>
              <a:latin typeface="Arial" pitchFamily="34" charset="0"/>
              <a:cs typeface="Arial" pitchFamily="34" charset="0"/>
            </a:endParaRPr>
          </a:p>
        </p:txBody>
      </p:sp>
      <p:sp>
        <p:nvSpPr>
          <p:cNvPr id="84996" name="Slide Number Placeholder 2"/>
          <p:cNvSpPr>
            <a:spLocks noGrp="1"/>
          </p:cNvSpPr>
          <p:nvPr>
            <p:ph type="sldNum" sz="quarter" idx="5"/>
          </p:nvPr>
        </p:nvSpPr>
        <p:spPr bwMode="auto">
          <a:noFill/>
          <a:ln>
            <a:miter lim="800000"/>
            <a:headEnd/>
            <a:tailEnd/>
          </a:ln>
        </p:spPr>
        <p:txBody>
          <a:bodyPr/>
          <a:lstStyle/>
          <a:p>
            <a:fld id="{B8284D9E-F1C5-4F11-B46B-2EB30D1B9B40}" type="slidenum">
              <a:rPr lang="en-US" altLang="en-US"/>
              <a:pPr/>
              <a:t>16</a:t>
            </a:fld>
            <a:endParaRPr lang="en-US" altLang="en-US"/>
          </a:p>
        </p:txBody>
      </p:sp>
    </p:spTree>
    <p:extLst>
      <p:ext uri="{BB962C8B-B14F-4D97-AF65-F5344CB8AC3E}">
        <p14:creationId xmlns:p14="http://schemas.microsoft.com/office/powerpoint/2010/main" val="72803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solidFill>
                  <a:srgbClr val="393637"/>
                </a:solidFill>
                <a:latin typeface="Arial" pitchFamily="34" charset="0"/>
                <a:cs typeface="Arial" pitchFamily="34" charset="0"/>
              </a:rPr>
              <a:t>Mention</a:t>
            </a:r>
            <a:r>
              <a:rPr lang="en-US" altLang="en-US" baseline="0" dirty="0" smtClean="0">
                <a:solidFill>
                  <a:srgbClr val="393637"/>
                </a:solidFill>
                <a:latin typeface="Arial" pitchFamily="34" charset="0"/>
                <a:cs typeface="Arial" pitchFamily="34" charset="0"/>
              </a:rPr>
              <a:t> </a:t>
            </a:r>
            <a:r>
              <a:rPr lang="en-US" altLang="en-US" b="0" baseline="0" dirty="0" smtClean="0">
                <a:solidFill>
                  <a:srgbClr val="393637"/>
                </a:solidFill>
                <a:latin typeface="Arial" pitchFamily="34" charset="0"/>
                <a:cs typeface="Arial" pitchFamily="34" charset="0"/>
              </a:rPr>
              <a:t>Unique</a:t>
            </a:r>
            <a:r>
              <a:rPr lang="en-US" altLang="en-US" baseline="0" dirty="0" smtClean="0">
                <a:solidFill>
                  <a:srgbClr val="393637"/>
                </a:solidFill>
                <a:latin typeface="Arial" pitchFamily="34" charset="0"/>
                <a:cs typeface="Arial" pitchFamily="34" charset="0"/>
              </a:rPr>
              <a:t> Qualifications pathway</a:t>
            </a:r>
          </a:p>
          <a:p>
            <a:endParaRPr lang="en-US" altLang="en-US" baseline="0" dirty="0" smtClean="0">
              <a:solidFill>
                <a:srgbClr val="393637"/>
              </a:solidFill>
              <a:latin typeface="Arial" pitchFamily="34" charset="0"/>
              <a:cs typeface="Arial" pitchFamily="34" charset="0"/>
            </a:endParaRPr>
          </a:p>
          <a:p>
            <a:r>
              <a:rPr lang="en-US" altLang="en-US" baseline="0" dirty="0" smtClean="0">
                <a:solidFill>
                  <a:srgbClr val="393637"/>
                </a:solidFill>
                <a:latin typeface="Arial" pitchFamily="34" charset="0"/>
                <a:cs typeface="Arial" pitchFamily="34" charset="0"/>
              </a:rPr>
              <a:t>Pass exam – 5 year certification cycle</a:t>
            </a:r>
            <a:endParaRPr lang="en-US" altLang="en-US" dirty="0" smtClean="0">
              <a:solidFill>
                <a:srgbClr val="393637"/>
              </a:solidFill>
              <a:latin typeface="Arial" pitchFamily="34" charset="0"/>
              <a:cs typeface="Arial" pitchFamily="34" charset="0"/>
            </a:endParaRPr>
          </a:p>
        </p:txBody>
      </p:sp>
      <p:sp>
        <p:nvSpPr>
          <p:cNvPr id="84996" name="Slide Number Placeholder 2"/>
          <p:cNvSpPr>
            <a:spLocks noGrp="1"/>
          </p:cNvSpPr>
          <p:nvPr>
            <p:ph type="sldNum" sz="quarter" idx="5"/>
          </p:nvPr>
        </p:nvSpPr>
        <p:spPr bwMode="auto">
          <a:noFill/>
          <a:ln>
            <a:miter lim="800000"/>
            <a:headEnd/>
            <a:tailEnd/>
          </a:ln>
        </p:spPr>
        <p:txBody>
          <a:bodyPr/>
          <a:lstStyle/>
          <a:p>
            <a:fld id="{B8284D9E-F1C5-4F11-B46B-2EB30D1B9B40}" type="slidenum">
              <a:rPr lang="en-US" altLang="en-US"/>
              <a:pPr/>
              <a:t>17</a:t>
            </a:fld>
            <a:endParaRPr lang="en-US" altLang="en-US"/>
          </a:p>
        </p:txBody>
      </p:sp>
    </p:spTree>
    <p:extLst>
      <p:ext uri="{BB962C8B-B14F-4D97-AF65-F5344CB8AC3E}">
        <p14:creationId xmlns:p14="http://schemas.microsoft.com/office/powerpoint/2010/main" val="334725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2013 practice analysis</a:t>
            </a:r>
          </a:p>
          <a:p>
            <a:r>
              <a:rPr lang="en-US" dirty="0" smtClean="0"/>
              <a:t>200 items total on the exam;</a:t>
            </a:r>
            <a:r>
              <a:rPr lang="en-US" baseline="0" dirty="0" smtClean="0"/>
              <a:t> 175 scored &amp; 25 pretest items</a:t>
            </a:r>
          </a:p>
          <a:p>
            <a:r>
              <a:rPr lang="en-US" baseline="0" dirty="0" smtClean="0"/>
              <a:t>Pretest items – not scored until meet stats that identify item is performing appropriately</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18</a:t>
            </a:fld>
            <a:endParaRPr lang="en-US"/>
          </a:p>
        </p:txBody>
      </p:sp>
    </p:spTree>
    <p:extLst>
      <p:ext uri="{BB962C8B-B14F-4D97-AF65-F5344CB8AC3E}">
        <p14:creationId xmlns:p14="http://schemas.microsoft.com/office/powerpoint/2010/main" val="1429181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 NOT SURE WE NEED</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19</a:t>
            </a:fld>
            <a:endParaRPr lang="en-US"/>
          </a:p>
        </p:txBody>
      </p:sp>
    </p:spTree>
    <p:extLst>
      <p:ext uri="{BB962C8B-B14F-4D97-AF65-F5344CB8AC3E}">
        <p14:creationId xmlns:p14="http://schemas.microsoft.com/office/powerpoint/2010/main" val="281885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2</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20</a:t>
            </a:fld>
            <a:endParaRPr lang="en-US"/>
          </a:p>
        </p:txBody>
      </p:sp>
    </p:spTree>
    <p:extLst>
      <p:ext uri="{BB962C8B-B14F-4D97-AF65-F5344CB8AC3E}">
        <p14:creationId xmlns:p14="http://schemas.microsoft.com/office/powerpoint/2010/main" val="95090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21</a:t>
            </a:fld>
            <a:endParaRPr lang="en-US"/>
          </a:p>
        </p:txBody>
      </p:sp>
    </p:spTree>
    <p:extLst>
      <p:ext uri="{BB962C8B-B14F-4D97-AF65-F5344CB8AC3E}">
        <p14:creationId xmlns:p14="http://schemas.microsoft.com/office/powerpoint/2010/main" val="9307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Bullet 1 – found in handbooks and program’s web site</a:t>
            </a:r>
          </a:p>
          <a:p>
            <a:r>
              <a:rPr lang="en-US" altLang="en-US" dirty="0" smtClean="0"/>
              <a:t>Bullet 1a – </a:t>
            </a:r>
            <a:r>
              <a:rPr lang="en-US" altLang="en-US" dirty="0" smtClean="0">
                <a:solidFill>
                  <a:srgbClr val="393637"/>
                </a:solidFill>
                <a:latin typeface="Arial" pitchFamily="34" charset="0"/>
                <a:cs typeface="Arial" pitchFamily="34" charset="0"/>
              </a:rPr>
              <a:t>look at the ECO in terms of questions that may not be a part of your day to day experience - </a:t>
            </a:r>
            <a:r>
              <a:rPr lang="en-US" altLang="en-US" dirty="0" smtClean="0"/>
              <a:t>do you mainly work with adults w T2? Look over ECO when thinking about other populations, e.g., children w T1 or women w gestational diabetes</a:t>
            </a:r>
          </a:p>
          <a:p>
            <a:r>
              <a:rPr lang="en-US" altLang="en-US" dirty="0" smtClean="0"/>
              <a:t>Bullet 1b</a:t>
            </a:r>
          </a:p>
          <a:p>
            <a:r>
              <a:rPr lang="en-US" altLang="en-US" dirty="0" smtClean="0">
                <a:solidFill>
                  <a:srgbClr val="393637"/>
                </a:solidFill>
                <a:latin typeface="Arial" pitchFamily="34" charset="0"/>
                <a:cs typeface="Arial" pitchFamily="34" charset="0"/>
              </a:rPr>
              <a:t>– also think about areas of weakness related to your background/training - e.g., perhaps medications if you are a dietitian or wound care if you are a pharmacist, etc.</a:t>
            </a:r>
          </a:p>
        </p:txBody>
      </p:sp>
      <p:sp>
        <p:nvSpPr>
          <p:cNvPr id="134148" name="Slide Number Placeholder 2"/>
          <p:cNvSpPr>
            <a:spLocks noGrp="1"/>
          </p:cNvSpPr>
          <p:nvPr>
            <p:ph type="sldNum" sz="quarter" idx="5"/>
          </p:nvPr>
        </p:nvSpPr>
        <p:spPr bwMode="auto">
          <a:noFill/>
          <a:ln>
            <a:miter lim="800000"/>
            <a:headEnd/>
            <a:tailEnd/>
          </a:ln>
        </p:spPr>
        <p:txBody>
          <a:bodyPr/>
          <a:lstStyle/>
          <a:p>
            <a:fld id="{5D72F7A7-9F26-4E01-B41F-F97BFAAA4927}" type="slidenum">
              <a:rPr lang="en-US" altLang="en-US"/>
              <a:pPr/>
              <a:t>22</a:t>
            </a:fld>
            <a:endParaRPr lang="en-US" altLang="en-US"/>
          </a:p>
        </p:txBody>
      </p:sp>
    </p:spTree>
    <p:extLst>
      <p:ext uri="{BB962C8B-B14F-4D97-AF65-F5344CB8AC3E}">
        <p14:creationId xmlns:p14="http://schemas.microsoft.com/office/powerpoint/2010/main" val="279450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solidFill>
                  <a:srgbClr val="393637"/>
                </a:solidFill>
                <a:latin typeface="Arial" pitchFamily="34" charset="0"/>
                <a:cs typeface="Arial" pitchFamily="34" charset="0"/>
              </a:rPr>
              <a:t>NCBDE does not sponsor or endorse other organization’s materials, but many organizations/companies have review materials.</a:t>
            </a:r>
            <a:r>
              <a:rPr lang="en-US" altLang="en-US" baseline="0" dirty="0" smtClean="0">
                <a:solidFill>
                  <a:srgbClr val="393637"/>
                </a:solidFill>
                <a:latin typeface="Arial" pitchFamily="34" charset="0"/>
                <a:cs typeface="Arial" pitchFamily="34" charset="0"/>
              </a:rPr>
              <a:t>  </a:t>
            </a:r>
            <a:r>
              <a:rPr lang="en-US" altLang="en-US" dirty="0" smtClean="0">
                <a:solidFill>
                  <a:srgbClr val="393637"/>
                </a:solidFill>
                <a:latin typeface="Arial" pitchFamily="34" charset="0"/>
                <a:cs typeface="Arial" pitchFamily="34" charset="0"/>
              </a:rPr>
              <a:t>Just be sure the content meets learning needs in relation to weaker areas on ECO.  AADE has review materials for the CDE but because they own the BC-ADM certification, it would be a conflict of interest to provide a review course.</a:t>
            </a:r>
          </a:p>
        </p:txBody>
      </p:sp>
      <p:sp>
        <p:nvSpPr>
          <p:cNvPr id="136196" name="Slide Number Placeholder 2"/>
          <p:cNvSpPr>
            <a:spLocks noGrp="1"/>
          </p:cNvSpPr>
          <p:nvPr>
            <p:ph type="sldNum" sz="quarter" idx="5"/>
          </p:nvPr>
        </p:nvSpPr>
        <p:spPr bwMode="auto">
          <a:noFill/>
          <a:ln>
            <a:miter lim="800000"/>
            <a:headEnd/>
            <a:tailEnd/>
          </a:ln>
        </p:spPr>
        <p:txBody>
          <a:bodyPr/>
          <a:lstStyle/>
          <a:p>
            <a:fld id="{E277BB07-07A5-4DE1-887C-6026C330F4B7}" type="slidenum">
              <a:rPr lang="en-US" altLang="en-US"/>
              <a:pPr/>
              <a:t>23</a:t>
            </a:fld>
            <a:endParaRPr lang="en-US" altLang="en-US"/>
          </a:p>
        </p:txBody>
      </p:sp>
    </p:spTree>
    <p:extLst>
      <p:ext uri="{BB962C8B-B14F-4D97-AF65-F5344CB8AC3E}">
        <p14:creationId xmlns:p14="http://schemas.microsoft.com/office/powerpoint/2010/main" val="109923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Brochure speaks to study tips, planning and preparing for the exam, exam day, and exam results.</a:t>
            </a:r>
          </a:p>
          <a:p>
            <a:r>
              <a:rPr lang="en-US" altLang="en-US" dirty="0" smtClean="0"/>
              <a:t>(Brochure link on our exam preparation page)</a:t>
            </a:r>
          </a:p>
          <a:p>
            <a:endParaRPr lang="en-US" altLang="en-US" dirty="0" smtClean="0">
              <a:solidFill>
                <a:srgbClr val="393637"/>
              </a:solidFill>
              <a:latin typeface="Arial" pitchFamily="34" charset="0"/>
              <a:cs typeface="Arial" pitchFamily="34" charset="0"/>
            </a:endParaRPr>
          </a:p>
          <a:p>
            <a:endParaRPr lang="en-US" altLang="en-US" dirty="0" smtClean="0">
              <a:solidFill>
                <a:srgbClr val="393637"/>
              </a:solidFill>
              <a:latin typeface="Arial" pitchFamily="34" charset="0"/>
              <a:cs typeface="Arial" pitchFamily="34" charset="0"/>
            </a:endParaRPr>
          </a:p>
        </p:txBody>
      </p:sp>
      <p:sp>
        <p:nvSpPr>
          <p:cNvPr id="138244" name="Slide Number Placeholder 2"/>
          <p:cNvSpPr>
            <a:spLocks noGrp="1"/>
          </p:cNvSpPr>
          <p:nvPr>
            <p:ph type="sldNum" sz="quarter" idx="5"/>
          </p:nvPr>
        </p:nvSpPr>
        <p:spPr bwMode="auto">
          <a:noFill/>
          <a:ln>
            <a:miter lim="800000"/>
            <a:headEnd/>
            <a:tailEnd/>
          </a:ln>
        </p:spPr>
        <p:txBody>
          <a:bodyPr/>
          <a:lstStyle/>
          <a:p>
            <a:fld id="{4695DE3B-66F2-46C2-A4EB-BA3031AA836A}" type="slidenum">
              <a:rPr lang="en-US" altLang="en-US"/>
              <a:pPr/>
              <a:t>24</a:t>
            </a:fld>
            <a:endParaRPr lang="en-US" altLang="en-US"/>
          </a:p>
        </p:txBody>
      </p:sp>
    </p:spTree>
    <p:extLst>
      <p:ext uri="{BB962C8B-B14F-4D97-AF65-F5344CB8AC3E}">
        <p14:creationId xmlns:p14="http://schemas.microsoft.com/office/powerpoint/2010/main" val="3708469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25</a:t>
            </a:fld>
            <a:endParaRPr lang="en-US"/>
          </a:p>
        </p:txBody>
      </p:sp>
    </p:spTree>
    <p:extLst>
      <p:ext uri="{BB962C8B-B14F-4D97-AF65-F5344CB8AC3E}">
        <p14:creationId xmlns:p14="http://schemas.microsoft.com/office/powerpoint/2010/main" val="44224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26</a:t>
            </a:fld>
            <a:endParaRPr lang="en-US"/>
          </a:p>
        </p:txBody>
      </p:sp>
    </p:spTree>
    <p:extLst>
      <p:ext uri="{BB962C8B-B14F-4D97-AF65-F5344CB8AC3E}">
        <p14:creationId xmlns:p14="http://schemas.microsoft.com/office/powerpoint/2010/main" val="372864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From:  http://www.socialpsychology.org/testtips.htm</a:t>
            </a:r>
          </a:p>
          <a:p>
            <a:pPr>
              <a:spcBef>
                <a:spcPct val="0"/>
              </a:spcBef>
            </a:pPr>
            <a:r>
              <a:rPr lang="en-US" dirty="0" smtClean="0"/>
              <a:t>Even though first answers are often correct, you shouldn't be afraid to change your original answer if, upon reflection, it seems wrong to you. Dozens of studies over the past 70 years have found that students who change dubious answers usually improve their test scores. For example, a May, 2005, study of 1,561 introductory psychology midterm exams found that when students changed their answers, they went from wrong to right 51% of the time, right to wrong 25% of the time, and wrong to a different wrong answer 23% of the time (Journal of Personality and Social Psychology, Vol. 88, 725-735). </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27</a:t>
            </a:fld>
            <a:endParaRPr lang="en-US"/>
          </a:p>
        </p:txBody>
      </p:sp>
    </p:spTree>
    <p:extLst>
      <p:ext uri="{BB962C8B-B14F-4D97-AF65-F5344CB8AC3E}">
        <p14:creationId xmlns:p14="http://schemas.microsoft.com/office/powerpoint/2010/main" val="2705116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From AADE Test handbook (p. 26):</a:t>
            </a:r>
          </a:p>
          <a:p>
            <a:pPr>
              <a:spcBef>
                <a:spcPct val="0"/>
              </a:spcBef>
            </a:pPr>
            <a:endParaRPr lang="en-US" dirty="0" smtClean="0"/>
          </a:p>
          <a:p>
            <a:pPr>
              <a:spcBef>
                <a:spcPct val="0"/>
              </a:spcBef>
            </a:pPr>
            <a:r>
              <a:rPr lang="en-US" dirty="0" smtClean="0"/>
              <a:t>Pay close attention to key words such as “best,” “most,” “primary,” or “usually.” These words</a:t>
            </a:r>
          </a:p>
          <a:p>
            <a:pPr>
              <a:spcBef>
                <a:spcPct val="0"/>
              </a:spcBef>
            </a:pPr>
            <a:r>
              <a:rPr lang="en-US" dirty="0" smtClean="0"/>
              <a:t>indicate that other options may at times be correct, but given the wording or situation in the</a:t>
            </a:r>
          </a:p>
          <a:p>
            <a:pPr>
              <a:spcBef>
                <a:spcPct val="0"/>
              </a:spcBef>
            </a:pPr>
            <a:r>
              <a:rPr lang="en-US" dirty="0" smtClean="0"/>
              <a:t>test question, you must judge which option is the best.</a:t>
            </a:r>
          </a:p>
          <a:p>
            <a:pPr>
              <a:spcBef>
                <a:spcPct val="0"/>
              </a:spcBef>
            </a:pPr>
            <a:endParaRPr lang="en-US" dirty="0" smtClean="0"/>
          </a:p>
          <a:p>
            <a:pPr>
              <a:spcBef>
                <a:spcPct val="0"/>
              </a:spcBef>
            </a:pPr>
            <a:endParaRPr lang="en-US" dirty="0" smtClean="0"/>
          </a:p>
          <a:p>
            <a:pPr>
              <a:spcBef>
                <a:spcPct val="0"/>
              </a:spcBef>
            </a:pPr>
            <a:r>
              <a:rPr lang="en-US" dirty="0" smtClean="0"/>
              <a:t>From: http://sarc.sdes.ucf.edu/docs/learning_skills/test_taking/mcstrate.pdf</a:t>
            </a:r>
          </a:p>
          <a:p>
            <a:pPr>
              <a:spcBef>
                <a:spcPct val="0"/>
              </a:spcBef>
            </a:pPr>
            <a:endParaRPr lang="en-US" dirty="0" smtClean="0"/>
          </a:p>
          <a:p>
            <a:pPr>
              <a:spcBef>
                <a:spcPct val="0"/>
              </a:spcBef>
            </a:pPr>
            <a:r>
              <a:rPr lang="en-US" dirty="0" smtClean="0"/>
              <a:t>1. Choose the </a:t>
            </a:r>
            <a:r>
              <a:rPr lang="en-US" i="1" dirty="0" smtClean="0"/>
              <a:t>most general answer when other choices are specific.</a:t>
            </a:r>
          </a:p>
          <a:p>
            <a:pPr>
              <a:spcBef>
                <a:spcPct val="0"/>
              </a:spcBef>
            </a:pPr>
            <a:r>
              <a:rPr lang="en-US" dirty="0" smtClean="0"/>
              <a:t>2. Choose the </a:t>
            </a:r>
            <a:r>
              <a:rPr lang="en-US" i="1" dirty="0" smtClean="0"/>
              <a:t>longest answer when others are much shorter.</a:t>
            </a:r>
          </a:p>
          <a:p>
            <a:pPr>
              <a:spcBef>
                <a:spcPct val="0"/>
              </a:spcBef>
            </a:pPr>
            <a:r>
              <a:rPr lang="en-US" dirty="0" smtClean="0"/>
              <a:t>3. Choose the answer with a </a:t>
            </a:r>
            <a:r>
              <a:rPr lang="en-US" i="1" dirty="0" smtClean="0"/>
              <a:t>middle value when other answers are higher or lower.</a:t>
            </a:r>
          </a:p>
          <a:p>
            <a:pPr>
              <a:spcBef>
                <a:spcPct val="0"/>
              </a:spcBef>
            </a:pPr>
            <a:r>
              <a:rPr lang="en-US" dirty="0" smtClean="0"/>
              <a:t>4. Choose </a:t>
            </a:r>
            <a:r>
              <a:rPr lang="en-US" i="1" dirty="0" smtClean="0"/>
              <a:t>neither of the similar answers.</a:t>
            </a:r>
          </a:p>
          <a:p>
            <a:pPr>
              <a:spcBef>
                <a:spcPct val="0"/>
              </a:spcBef>
            </a:pPr>
            <a:r>
              <a:rPr lang="en-US" dirty="0" smtClean="0"/>
              <a:t>5. Choose </a:t>
            </a:r>
            <a:r>
              <a:rPr lang="en-US" i="1" dirty="0" smtClean="0"/>
              <a:t>one of two opposite answers.</a:t>
            </a:r>
          </a:p>
          <a:p>
            <a:pPr>
              <a:spcBef>
                <a:spcPct val="0"/>
              </a:spcBef>
            </a:pPr>
            <a:r>
              <a:rPr lang="en-US" dirty="0" smtClean="0"/>
              <a:t>6. Choose the answer that </a:t>
            </a:r>
            <a:r>
              <a:rPr lang="en-US" i="1" dirty="0" smtClean="0"/>
              <a:t>agrees grammatically. For ex: a, and an = singular, are = plural.</a:t>
            </a:r>
          </a:p>
          <a:p>
            <a:pPr>
              <a:spcBef>
                <a:spcPct val="0"/>
              </a:spcBef>
            </a:pPr>
            <a:r>
              <a:rPr lang="en-US" dirty="0" smtClean="0"/>
              <a:t>7. Choose the answer </a:t>
            </a:r>
            <a:r>
              <a:rPr lang="en-US" i="1" dirty="0" smtClean="0"/>
              <a:t>most synonymous with key words in the question or statement.</a:t>
            </a:r>
          </a:p>
          <a:p>
            <a:pPr>
              <a:spcBef>
                <a:spcPct val="0"/>
              </a:spcBef>
            </a:pPr>
            <a:r>
              <a:rPr lang="en-US" dirty="0" smtClean="0"/>
              <a:t>8. Count the </a:t>
            </a:r>
            <a:r>
              <a:rPr lang="en-US" i="1" dirty="0" smtClean="0"/>
              <a:t>number of blanks in fill-in questions or statements.</a:t>
            </a:r>
          </a:p>
          <a:p>
            <a:pPr>
              <a:spcBef>
                <a:spcPct val="0"/>
              </a:spcBef>
            </a:pPr>
            <a:r>
              <a:rPr lang="en-US" dirty="0" smtClean="0"/>
              <a:t>9. Choose from among </a:t>
            </a:r>
            <a:r>
              <a:rPr lang="en-US" i="1" dirty="0" smtClean="0"/>
              <a:t>familiar answers. Avoid unknown options.</a:t>
            </a:r>
          </a:p>
          <a:p>
            <a:pPr>
              <a:spcBef>
                <a:spcPct val="0"/>
              </a:spcBef>
            </a:pPr>
            <a:r>
              <a:rPr lang="en-US" dirty="0" smtClean="0"/>
              <a:t>10. Choose the </a:t>
            </a:r>
            <a:r>
              <a:rPr lang="en-US" i="1" dirty="0" smtClean="0"/>
              <a:t>most logical answer to you.</a:t>
            </a:r>
          </a:p>
          <a:p>
            <a:pPr>
              <a:spcBef>
                <a:spcPct val="0"/>
              </a:spcBef>
            </a:pPr>
            <a:r>
              <a:rPr lang="en-US" dirty="0" smtClean="0"/>
              <a:t>11. Avoid answers with </a:t>
            </a:r>
            <a:r>
              <a:rPr lang="en-US" i="1" dirty="0" smtClean="0"/>
              <a:t>absolutes in them. Examples are always, never, every, none, all, only.)</a:t>
            </a:r>
            <a:endParaRPr lang="en-US" dirty="0" smtClean="0"/>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28</a:t>
            </a:fld>
            <a:endParaRPr lang="en-US"/>
          </a:p>
        </p:txBody>
      </p:sp>
    </p:spTree>
    <p:extLst>
      <p:ext uri="{BB962C8B-B14F-4D97-AF65-F5344CB8AC3E}">
        <p14:creationId xmlns:p14="http://schemas.microsoft.com/office/powerpoint/2010/main" val="2836166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From:  AADE Test handbook (p. 26):</a:t>
            </a:r>
          </a:p>
          <a:p>
            <a:pPr>
              <a:spcBef>
                <a:spcPct val="0"/>
              </a:spcBef>
            </a:pPr>
            <a:r>
              <a:rPr lang="en-US" dirty="0" smtClean="0"/>
              <a:t>Do not overanalyze or try to “read into” a question. Questions are not written to be tricky. Do</a:t>
            </a:r>
          </a:p>
          <a:p>
            <a:pPr>
              <a:spcBef>
                <a:spcPct val="0"/>
              </a:spcBef>
            </a:pPr>
            <a:r>
              <a:rPr lang="en-US" dirty="0" smtClean="0"/>
              <a:t>not assume additional information beyond what is given in the test question. All information</a:t>
            </a:r>
          </a:p>
          <a:p>
            <a:pPr>
              <a:spcBef>
                <a:spcPct val="0"/>
              </a:spcBef>
            </a:pPr>
            <a:r>
              <a:rPr lang="en-US" dirty="0" smtClean="0"/>
              <a:t>necessary to answer the question will be given in the text of the question or scenario.</a:t>
            </a:r>
          </a:p>
          <a:p>
            <a:pPr>
              <a:spcBef>
                <a:spcPct val="0"/>
              </a:spcBef>
            </a:pPr>
            <a:endParaRPr lang="en-US" dirty="0" smtClean="0"/>
          </a:p>
          <a:p>
            <a:pPr>
              <a:spcBef>
                <a:spcPct val="0"/>
              </a:spcBef>
            </a:pPr>
            <a:r>
              <a:rPr lang="en-US" dirty="0" smtClean="0"/>
              <a:t>From:  http://www.glencoe.com/sec/teachingtoday/downloads/pdf/Strategies_MC_tests.pdf</a:t>
            </a:r>
          </a:p>
          <a:p>
            <a:pPr>
              <a:spcBef>
                <a:spcPct val="0"/>
              </a:spcBef>
            </a:pPr>
            <a:r>
              <a:rPr lang="en-US" dirty="0" smtClean="0"/>
              <a:t>1. Employ a “cover-up” strategy by trying to  answer a question before looking at the choices. </a:t>
            </a:r>
          </a:p>
          <a:p>
            <a:pPr>
              <a:spcBef>
                <a:spcPct val="0"/>
              </a:spcBef>
            </a:pPr>
            <a:r>
              <a:rPr lang="en-US" dirty="0" smtClean="0"/>
              <a:t>2. Treat each answer choice as a true or false response. Select the “most true” answer. </a:t>
            </a:r>
          </a:p>
          <a:p>
            <a:pPr>
              <a:spcBef>
                <a:spcPct val="0"/>
              </a:spcBef>
            </a:pPr>
            <a:r>
              <a:rPr lang="en-US" dirty="0" smtClean="0"/>
              <a:t>3. Rephrase a question as a  statement using </a:t>
            </a:r>
            <a:r>
              <a:rPr lang="en-US" dirty="0" err="1" smtClean="0"/>
              <a:t>ea</a:t>
            </a:r>
            <a:r>
              <a:rPr lang="en-US" dirty="0" smtClean="0"/>
              <a:t> </a:t>
            </a:r>
            <a:r>
              <a:rPr lang="en-US" dirty="0" err="1" smtClean="0"/>
              <a:t>ch</a:t>
            </a:r>
            <a:r>
              <a:rPr lang="en-US" dirty="0" smtClean="0"/>
              <a:t> answer in the sentence. Which  seems most true? </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29</a:t>
            </a:fld>
            <a:endParaRPr lang="en-US"/>
          </a:p>
        </p:txBody>
      </p:sp>
    </p:spTree>
    <p:extLst>
      <p:ext uri="{BB962C8B-B14F-4D97-AF65-F5344CB8AC3E}">
        <p14:creationId xmlns:p14="http://schemas.microsoft.com/office/powerpoint/2010/main" val="328228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3</a:t>
            </a:fld>
            <a:endParaRPr lang="en-US"/>
          </a:p>
        </p:txBody>
      </p:sp>
    </p:spTree>
    <p:extLst>
      <p:ext uri="{BB962C8B-B14F-4D97-AF65-F5344CB8AC3E}">
        <p14:creationId xmlns:p14="http://schemas.microsoft.com/office/powerpoint/2010/main" val="696182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Bullet 3 – CDE</a:t>
            </a:r>
          </a:p>
          <a:p>
            <a:r>
              <a:rPr lang="en-US" altLang="en-US" dirty="0" smtClean="0">
                <a:solidFill>
                  <a:srgbClr val="393637"/>
                </a:solidFill>
                <a:latin typeface="Arial" pitchFamily="34" charset="0"/>
                <a:cs typeface="Arial" pitchFamily="34" charset="0"/>
              </a:rPr>
              <a:t>Developed by NCBDE and available through PSI/AMP. PE is taken via the internet – provides “feel” for actual exam experience; 50 questions - $55 fee. </a:t>
            </a:r>
          </a:p>
          <a:p>
            <a:endParaRPr lang="en-US" altLang="en-US" dirty="0" smtClean="0">
              <a:solidFill>
                <a:srgbClr val="393637"/>
              </a:solidFill>
              <a:latin typeface="Arial" pitchFamily="34" charset="0"/>
              <a:cs typeface="Arial" pitchFamily="34" charset="0"/>
            </a:endParaRPr>
          </a:p>
        </p:txBody>
      </p:sp>
      <p:sp>
        <p:nvSpPr>
          <p:cNvPr id="140292" name="Slide Number Placeholder 2"/>
          <p:cNvSpPr>
            <a:spLocks noGrp="1"/>
          </p:cNvSpPr>
          <p:nvPr>
            <p:ph type="sldNum" sz="quarter" idx="5"/>
          </p:nvPr>
        </p:nvSpPr>
        <p:spPr bwMode="auto">
          <a:noFill/>
          <a:ln>
            <a:miter lim="800000"/>
            <a:headEnd/>
            <a:tailEnd/>
          </a:ln>
        </p:spPr>
        <p:txBody>
          <a:bodyPr/>
          <a:lstStyle/>
          <a:p>
            <a:fld id="{F23065F7-6DB5-4F34-B097-05DD2CEBDF93}" type="slidenum">
              <a:rPr lang="en-US" altLang="en-US"/>
              <a:pPr/>
              <a:t>30</a:t>
            </a:fld>
            <a:endParaRPr lang="en-US" altLang="en-US"/>
          </a:p>
        </p:txBody>
      </p:sp>
    </p:spTree>
    <p:extLst>
      <p:ext uri="{BB962C8B-B14F-4D97-AF65-F5344CB8AC3E}">
        <p14:creationId xmlns:p14="http://schemas.microsoft.com/office/powerpoint/2010/main" val="62588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31</a:t>
            </a:fld>
            <a:endParaRPr lang="en-US"/>
          </a:p>
        </p:txBody>
      </p:sp>
    </p:spTree>
    <p:extLst>
      <p:ext uri="{BB962C8B-B14F-4D97-AF65-F5344CB8AC3E}">
        <p14:creationId xmlns:p14="http://schemas.microsoft.com/office/powerpoint/2010/main" val="1776956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First time candidate: minimum of 500 clinical practice hours </a:t>
            </a:r>
            <a:r>
              <a:rPr lang="en-US" b="1" dirty="0" smtClean="0">
                <a:solidFill>
                  <a:schemeClr val="accent6">
                    <a:lumMod val="75000"/>
                  </a:schemeClr>
                </a:solidFill>
                <a:latin typeface="Arial" pitchFamily="34" charset="0"/>
                <a:cs typeface="Arial" pitchFamily="34" charset="0"/>
              </a:rPr>
              <a:t>(after licensure) </a:t>
            </a:r>
            <a:r>
              <a:rPr lang="en-US" dirty="0" smtClean="0">
                <a:latin typeface="Arial" pitchFamily="34" charset="0"/>
                <a:cs typeface="Arial" pitchFamily="34" charset="0"/>
              </a:rPr>
              <a:t>within 48 months prior to applying for this certification exam</a:t>
            </a:r>
          </a:p>
          <a:p>
            <a:r>
              <a:rPr lang="en-US" dirty="0" smtClean="0">
                <a:latin typeface="Arial" pitchFamily="34" charset="0"/>
                <a:cs typeface="Arial" pitchFamily="34" charset="0"/>
              </a:rPr>
              <a:t>The scope of advanced diabetes management includes patient management skills such as medication adjustment, MNT, exercise planning, counseling for behavior management and psychosocial issues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On the application, you can provide the Institution, Supervisor, Start/End date and Clinical practice hours for the 500 total clinical hours you are reporting. </a:t>
            </a:r>
          </a:p>
          <a:p>
            <a:r>
              <a:rPr lang="en-US" dirty="0" smtClean="0">
                <a:latin typeface="Arial" pitchFamily="34" charset="0"/>
                <a:cs typeface="Arial" pitchFamily="34" charset="0"/>
              </a:rPr>
              <a:t>Only candidates selected for audit will be asked to provide supporting documentation to verify the information provided in the application.</a:t>
            </a:r>
          </a:p>
          <a:p>
            <a:endParaRPr lang="en-US" dirty="0">
              <a:latin typeface="Arial" pitchFamily="34" charset="0"/>
              <a:cs typeface="Arial" pitchFamily="34" charset="0"/>
            </a:endParaRPr>
          </a:p>
          <a:p>
            <a:r>
              <a:rPr lang="en-US" dirty="0">
                <a:latin typeface="Arial" pitchFamily="34" charset="0"/>
                <a:cs typeface="Arial" pitchFamily="34" charset="0"/>
              </a:rPr>
              <a:t>Exam results will be mailed within 6 – 8 weeks from the close of the testing window.</a:t>
            </a:r>
          </a:p>
          <a:p>
            <a:r>
              <a:rPr lang="en-US" dirty="0">
                <a:latin typeface="Arial" pitchFamily="34" charset="0"/>
                <a:cs typeface="Arial" pitchFamily="34" charset="0"/>
              </a:rPr>
              <a:t>The exam in offered in June and December and the close of the testing window is the first day of the following month, i.e., the June test window closes on July 1st and the December test window closes on January 1st. </a:t>
            </a:r>
          </a:p>
          <a:p>
            <a:r>
              <a:rPr lang="en-US" dirty="0">
                <a:latin typeface="Arial" pitchFamily="34" charset="0"/>
                <a:cs typeface="Arial" pitchFamily="34" charset="0"/>
              </a:rPr>
              <a:t>Examination results will be released only in writing by mail, not by telephone or fax. </a:t>
            </a:r>
          </a:p>
          <a:p>
            <a:endParaRPr lang="en-US" dirty="0">
              <a:latin typeface="Arial" pitchFamily="34" charset="0"/>
              <a:cs typeface="Arial" pitchFamily="34" charset="0"/>
            </a:endParaRPr>
          </a:p>
          <a:p>
            <a:r>
              <a:rPr lang="en-US" dirty="0">
                <a:latin typeface="Arial" pitchFamily="34" charset="0"/>
                <a:cs typeface="Arial" pitchFamily="34" charset="0"/>
              </a:rPr>
              <a:t>No certification changes scope of practice</a:t>
            </a:r>
          </a:p>
          <a:p>
            <a:r>
              <a:rPr lang="en-US" dirty="0">
                <a:latin typeface="Arial" pitchFamily="34" charset="0"/>
                <a:cs typeface="Arial" pitchFamily="34" charset="0"/>
              </a:rPr>
              <a:t>Licensure comes from state</a:t>
            </a:r>
          </a:p>
          <a:p>
            <a:endParaRPr lang="en-US" dirty="0">
              <a:latin typeface="Arial" pitchFamily="34" charset="0"/>
              <a:cs typeface="Arial" pitchFamily="34" charset="0"/>
            </a:endParaRPr>
          </a:p>
          <a:p>
            <a:r>
              <a:rPr lang="en-US" dirty="0">
                <a:latin typeface="Arial" pitchFamily="34" charset="0"/>
                <a:cs typeface="Arial" pitchFamily="34" charset="0"/>
              </a:rPr>
              <a:t>CDE is a Level 2 Diabetes Educator – Focus is on education</a:t>
            </a:r>
          </a:p>
          <a:p>
            <a:r>
              <a:rPr lang="en-US" dirty="0">
                <a:latin typeface="Arial" pitchFamily="34" charset="0"/>
                <a:cs typeface="Arial" pitchFamily="34" charset="0"/>
              </a:rPr>
              <a:t>BC-ADM is a Level 3 Diabetes Educator – Focus is on Management of the person with diabetes</a:t>
            </a:r>
          </a:p>
          <a:p>
            <a:r>
              <a:rPr lang="en-US" dirty="0">
                <a:latin typeface="Arial" pitchFamily="34" charset="0"/>
                <a:cs typeface="Arial" pitchFamily="34" charset="0"/>
              </a:rPr>
              <a:t>You do not need both</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32</a:t>
            </a:fld>
            <a:endParaRPr lang="en-US" dirty="0"/>
          </a:p>
        </p:txBody>
      </p:sp>
    </p:spTree>
    <p:extLst>
      <p:ext uri="{BB962C8B-B14F-4D97-AF65-F5344CB8AC3E}">
        <p14:creationId xmlns:p14="http://schemas.microsoft.com/office/powerpoint/2010/main" val="2563117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xfrm>
            <a:off x="851511" y="4399042"/>
            <a:ext cx="5608320" cy="4156234"/>
          </a:xfrm>
          <a:noFill/>
        </p:spPr>
        <p:txBody>
          <a:bodyPr wrap="square" numCol="1" anchor="t" anchorCtr="0" compatLnSpc="1">
            <a:prstTxWarp prst="textNoShape">
              <a:avLst/>
            </a:prstTxWarp>
          </a:bodyPr>
          <a:lstStyle/>
          <a:p>
            <a:r>
              <a:rPr lang="en-US" altLang="en-US" dirty="0" smtClean="0">
                <a:solidFill>
                  <a:srgbClr val="393637"/>
                </a:solidFill>
                <a:latin typeface="Arial" pitchFamily="34" charset="0"/>
                <a:cs typeface="Arial" pitchFamily="34" charset="0"/>
              </a:rPr>
              <a:t>CDE</a:t>
            </a:r>
          </a:p>
          <a:p>
            <a:r>
              <a:rPr lang="en-US" altLang="en-US" dirty="0" smtClean="0">
                <a:solidFill>
                  <a:srgbClr val="393637"/>
                </a:solidFill>
                <a:latin typeface="Arial" pitchFamily="34" charset="0"/>
                <a:cs typeface="Arial" pitchFamily="34" charset="0"/>
              </a:rPr>
              <a:t>Counts – review</a:t>
            </a:r>
            <a:r>
              <a:rPr lang="en-US" altLang="en-US" baseline="0" dirty="0" smtClean="0">
                <a:solidFill>
                  <a:srgbClr val="393637"/>
                </a:solidFill>
                <a:latin typeface="Arial" pitchFamily="34" charset="0"/>
                <a:cs typeface="Arial" pitchFamily="34" charset="0"/>
              </a:rPr>
              <a:t> </a:t>
            </a:r>
            <a:r>
              <a:rPr lang="en-US" altLang="en-US" dirty="0" smtClean="0">
                <a:solidFill>
                  <a:srgbClr val="393637"/>
                </a:solidFill>
                <a:latin typeface="Arial" pitchFamily="34" charset="0"/>
                <a:cs typeface="Arial" pitchFamily="34" charset="0"/>
              </a:rPr>
              <a:t>definition</a:t>
            </a:r>
          </a:p>
          <a:p>
            <a:r>
              <a:rPr lang="en-US" altLang="en-US" dirty="0" smtClean="0">
                <a:solidFill>
                  <a:srgbClr val="393637"/>
                </a:solidFill>
                <a:latin typeface="Arial" pitchFamily="34" charset="0"/>
                <a:cs typeface="Arial" pitchFamily="34" charset="0"/>
              </a:rPr>
              <a:t>Track – talk with supervisor – be</a:t>
            </a:r>
            <a:r>
              <a:rPr lang="en-US" altLang="en-US" baseline="0" dirty="0" smtClean="0">
                <a:solidFill>
                  <a:srgbClr val="393637"/>
                </a:solidFill>
                <a:latin typeface="Arial" pitchFamily="34" charset="0"/>
                <a:cs typeface="Arial" pitchFamily="34" charset="0"/>
              </a:rPr>
              <a:t> sure to follow their lead, but keep track for yourself as needed; discuss audit process</a:t>
            </a:r>
          </a:p>
          <a:p>
            <a:r>
              <a:rPr lang="en-US" altLang="en-US" baseline="0" dirty="0" smtClean="0">
                <a:solidFill>
                  <a:srgbClr val="393637"/>
                </a:solidFill>
                <a:latin typeface="Arial" pitchFamily="34" charset="0"/>
                <a:cs typeface="Arial" pitchFamily="34" charset="0"/>
              </a:rPr>
              <a:t>Myth – license as RN only</a:t>
            </a:r>
          </a:p>
          <a:p>
            <a:r>
              <a:rPr lang="en-US" altLang="en-US" baseline="0" dirty="0" smtClean="0">
                <a:solidFill>
                  <a:srgbClr val="393637"/>
                </a:solidFill>
                <a:latin typeface="Arial" pitchFamily="34" charset="0"/>
                <a:cs typeface="Arial" pitchFamily="34" charset="0"/>
              </a:rPr>
              <a:t>Myth – 2 yr - neither true</a:t>
            </a:r>
          </a:p>
          <a:p>
            <a:r>
              <a:rPr lang="en-US" altLang="en-US" baseline="0" dirty="0" smtClean="0">
                <a:solidFill>
                  <a:srgbClr val="393637"/>
                </a:solidFill>
                <a:latin typeface="Arial" pitchFamily="34" charset="0"/>
                <a:cs typeface="Arial" pitchFamily="34" charset="0"/>
              </a:rPr>
              <a:t>Myth – FT - 4 year window allows pt experience to count; can combine jobs and/or volunteer experience also</a:t>
            </a:r>
          </a:p>
          <a:p>
            <a:r>
              <a:rPr lang="en-US" altLang="en-US" baseline="0" dirty="0" smtClean="0">
                <a:solidFill>
                  <a:srgbClr val="393637"/>
                </a:solidFill>
                <a:latin typeface="Arial" pitchFamily="34" charset="0"/>
                <a:cs typeface="Arial" pitchFamily="34" charset="0"/>
              </a:rPr>
              <a:t>Myth – 4 hours – True prior to 2010</a:t>
            </a:r>
            <a:endParaRPr lang="en-US" altLang="en-US" dirty="0" smtClean="0">
              <a:solidFill>
                <a:srgbClr val="393637"/>
              </a:solidFill>
              <a:latin typeface="Arial" pitchFamily="34" charset="0"/>
              <a:cs typeface="Arial" pitchFamily="34" charset="0"/>
            </a:endParaRPr>
          </a:p>
        </p:txBody>
      </p:sp>
      <p:sp>
        <p:nvSpPr>
          <p:cNvPr id="140292" name="Slide Number Placeholder 2"/>
          <p:cNvSpPr>
            <a:spLocks noGrp="1"/>
          </p:cNvSpPr>
          <p:nvPr>
            <p:ph type="sldNum" sz="quarter" idx="5"/>
          </p:nvPr>
        </p:nvSpPr>
        <p:spPr bwMode="auto">
          <a:noFill/>
          <a:ln>
            <a:miter lim="800000"/>
            <a:headEnd/>
            <a:tailEnd/>
          </a:ln>
        </p:spPr>
        <p:txBody>
          <a:bodyPr/>
          <a:lstStyle/>
          <a:p>
            <a:fld id="{F23065F7-6DB5-4F34-B097-05DD2CEBDF93}" type="slidenum">
              <a:rPr lang="en-US" altLang="en-US"/>
              <a:pPr/>
              <a:t>33</a:t>
            </a:fld>
            <a:endParaRPr lang="en-US" altLang="en-US"/>
          </a:p>
        </p:txBody>
      </p:sp>
    </p:spTree>
    <p:extLst>
      <p:ext uri="{BB962C8B-B14F-4D97-AF65-F5344CB8AC3E}">
        <p14:creationId xmlns:p14="http://schemas.microsoft.com/office/powerpoint/2010/main" val="3854769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34</a:t>
            </a:fld>
            <a:endParaRPr lang="en-US"/>
          </a:p>
        </p:txBody>
      </p:sp>
    </p:spTree>
    <p:extLst>
      <p:ext uri="{BB962C8B-B14F-4D97-AF65-F5344CB8AC3E}">
        <p14:creationId xmlns:p14="http://schemas.microsoft.com/office/powerpoint/2010/main" val="98385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808562"/>
            <a:ext cx="61531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35</a:t>
            </a:fld>
            <a:endParaRPr lang="en-US"/>
          </a:p>
        </p:txBody>
      </p:sp>
    </p:spTree>
    <p:extLst>
      <p:ext uri="{BB962C8B-B14F-4D97-AF65-F5344CB8AC3E}">
        <p14:creationId xmlns:p14="http://schemas.microsoft.com/office/powerpoint/2010/main" val="802039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36</a:t>
            </a:fld>
            <a:endParaRPr lang="en-US"/>
          </a:p>
        </p:txBody>
      </p:sp>
    </p:spTree>
    <p:extLst>
      <p:ext uri="{BB962C8B-B14F-4D97-AF65-F5344CB8AC3E}">
        <p14:creationId xmlns:p14="http://schemas.microsoft.com/office/powerpoint/2010/main" val="128556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37</a:t>
            </a:fld>
            <a:endParaRPr lang="en-US"/>
          </a:p>
        </p:txBody>
      </p:sp>
    </p:spTree>
    <p:extLst>
      <p:ext uri="{BB962C8B-B14F-4D97-AF65-F5344CB8AC3E}">
        <p14:creationId xmlns:p14="http://schemas.microsoft.com/office/powerpoint/2010/main" val="1842960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defRPr/>
            </a:pPr>
            <a:r>
              <a:rPr lang="en-US" altLang="en-US" sz="1000" dirty="0"/>
              <a:t>Sheryl start here…</a:t>
            </a:r>
          </a:p>
          <a:p>
            <a:pPr marL="243328" indent="-243328">
              <a:buFontTx/>
              <a:buAutoNum type="arabicPeriod"/>
              <a:defRPr/>
            </a:pPr>
            <a:r>
              <a:rPr lang="en-US" altLang="en-US" sz="1000" dirty="0"/>
              <a:t>– with a time frame of every 5 years and with all the licenses and other credentials you might hold, can get lost</a:t>
            </a:r>
          </a:p>
          <a:p>
            <a:pPr marL="0" lvl="1">
              <a:defRPr/>
            </a:pPr>
            <a:r>
              <a:rPr lang="en-US" altLang="en-US" sz="1000" dirty="0"/>
              <a:t>	- But do need to be aware of the date - where is that date? </a:t>
            </a:r>
          </a:p>
          <a:p>
            <a:pPr marL="0" lvl="1">
              <a:defRPr/>
            </a:pPr>
            <a:r>
              <a:rPr lang="en-US" altLang="en-US" sz="1000" dirty="0">
                <a:solidFill>
                  <a:srgbClr val="393637"/>
                </a:solidFill>
                <a:latin typeface="Arial" panose="020B0604020202020204" pitchFamily="34" charset="0"/>
                <a:cs typeface="Arial" panose="020B0604020202020204" pitchFamily="34" charset="0"/>
              </a:rPr>
              <a:t>	On your certificate and wallet card</a:t>
            </a:r>
          </a:p>
          <a:p>
            <a:pPr marL="0" lvl="1">
              <a:defRPr/>
            </a:pPr>
            <a:r>
              <a:rPr lang="en-US" altLang="en-US" sz="1000" dirty="0">
                <a:solidFill>
                  <a:srgbClr val="393637"/>
                </a:solidFill>
                <a:latin typeface="Arial" panose="020B0604020202020204" pitchFamily="34" charset="0"/>
                <a:cs typeface="Arial" panose="020B0604020202020204" pitchFamily="34" charset="0"/>
              </a:rPr>
              <a:t>	Log in to the NCBDE CDE portal</a:t>
            </a:r>
          </a:p>
          <a:p>
            <a:pPr marL="0" lvl="1">
              <a:defRPr/>
            </a:pPr>
            <a:r>
              <a:rPr lang="en-US" altLang="en-US" sz="1000" dirty="0">
                <a:solidFill>
                  <a:srgbClr val="393637"/>
                </a:solidFill>
                <a:latin typeface="Arial" panose="020B0604020202020204" pitchFamily="34" charset="0"/>
                <a:cs typeface="Arial" panose="020B0604020202020204" pitchFamily="34" charset="0"/>
              </a:rPr>
              <a:t>	Call or email the NCBDE national office</a:t>
            </a:r>
          </a:p>
          <a:p>
            <a:pPr marL="243328" indent="-243328">
              <a:defRPr/>
            </a:pPr>
            <a:r>
              <a:rPr lang="en-US" altLang="en-US" sz="1000" dirty="0"/>
              <a:t>	- Like other situations, you must renew prior to your expiration date to keep the credential continuous</a:t>
            </a:r>
          </a:p>
          <a:p>
            <a:pPr marL="243328" indent="-243328">
              <a:defRPr/>
            </a:pPr>
            <a:r>
              <a:rPr lang="en-US" altLang="en-US" sz="1000" dirty="0"/>
              <a:t>	- Want to be aware of the accrual dates for your own renewal process and deadlines for the different renewal options</a:t>
            </a:r>
          </a:p>
          <a:p>
            <a:pPr marL="243328" indent="-243328">
              <a:defRPr/>
            </a:pPr>
            <a:r>
              <a:rPr lang="en-US" altLang="en-US" sz="1000" dirty="0"/>
              <a:t>2. Why?	</a:t>
            </a:r>
          </a:p>
          <a:p>
            <a:pPr marL="243328" indent="-243328">
              <a:defRPr/>
            </a:pPr>
            <a:r>
              <a:rPr lang="en-US" altLang="en-US" sz="1000" dirty="0"/>
              <a:t>- Courtesy reminders are sent via mail and email beginning the fall before you renew (e.g., expiration date is 12/2018, the first official reminder was sent by mail in October 2017 with all the pertinent details, with email and postcard reminder in Spring 2018)</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	- With above, be aware that it’s important to read email messages and correspondence from NCBDE</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2. How update? </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	- Use record update form available in annual newsletter or 24/7 via web site</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	- call or email the office</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	- be sure to contact NCBDE directly with your change</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3. Why? 	</a:t>
            </a:r>
          </a:p>
          <a:p>
            <a:pPr marL="243328" indent="-243328">
              <a:defRPr/>
            </a:pPr>
            <a:r>
              <a:rPr lang="en-US" altLang="en-US" sz="1000" dirty="0">
                <a:solidFill>
                  <a:srgbClr val="393637"/>
                </a:solidFill>
                <a:latin typeface="Arial" panose="020B0604020202020204" pitchFamily="34" charset="0"/>
                <a:cs typeface="Arial" panose="020B0604020202020204" pitchFamily="34" charset="0"/>
              </a:rPr>
              <a:t>- Need to know if you will meet it before being able i.e. renewal options</a:t>
            </a:r>
          </a:p>
        </p:txBody>
      </p:sp>
      <p:sp>
        <p:nvSpPr>
          <p:cNvPr id="71684" name="Slide Number Placeholder 3"/>
          <p:cNvSpPr>
            <a:spLocks noGrp="1"/>
          </p:cNvSpPr>
          <p:nvPr>
            <p:ph type="sldNum" sz="quarter" idx="5"/>
          </p:nvPr>
        </p:nvSpPr>
        <p:spPr bwMode="auto">
          <a:noFill/>
          <a:ln>
            <a:miter lim="800000"/>
            <a:headEnd/>
            <a:tailEnd/>
          </a:ln>
        </p:spPr>
        <p:txBody>
          <a:bodyPr/>
          <a:lstStyle/>
          <a:p>
            <a:fld id="{5841529F-D370-4525-8444-828169405D98}" type="slidenum">
              <a:rPr lang="en-US" altLang="en-US"/>
              <a:pPr/>
              <a:t>38</a:t>
            </a:fld>
            <a:endParaRPr lang="en-US" altLang="en-US"/>
          </a:p>
        </p:txBody>
      </p:sp>
    </p:spTree>
    <p:extLst>
      <p:ext uri="{BB962C8B-B14F-4D97-AF65-F5344CB8AC3E}">
        <p14:creationId xmlns:p14="http://schemas.microsoft.com/office/powerpoint/2010/main" val="2002872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defTabSz="977460">
              <a:defRPr/>
            </a:pPr>
            <a:r>
              <a:rPr lang="en-US" kern="0" dirty="0">
                <a:solidFill>
                  <a:srgbClr val="393637"/>
                </a:solidFill>
                <a:latin typeface="Arial"/>
                <a:cs typeface="Arial"/>
              </a:rPr>
              <a:t>Retired status – for those truly retired, CDE for at least </a:t>
            </a:r>
            <a:r>
              <a:rPr lang="en-US" kern="0" dirty="0" smtClean="0">
                <a:solidFill>
                  <a:srgbClr val="393637"/>
                </a:solidFill>
                <a:latin typeface="Arial"/>
                <a:cs typeface="Arial"/>
              </a:rPr>
              <a:t>10 </a:t>
            </a:r>
            <a:r>
              <a:rPr lang="en-US" kern="0" dirty="0">
                <a:solidFill>
                  <a:srgbClr val="393637"/>
                </a:solidFill>
                <a:latin typeface="Arial"/>
                <a:cs typeface="Arial"/>
              </a:rPr>
              <a:t>years, recognition via certificate and web site </a:t>
            </a:r>
            <a:r>
              <a:rPr lang="en-US" kern="0" dirty="0" smtClean="0">
                <a:solidFill>
                  <a:srgbClr val="393637"/>
                </a:solidFill>
                <a:latin typeface="Arial"/>
                <a:cs typeface="Arial"/>
              </a:rPr>
              <a:t>page. </a:t>
            </a:r>
          </a:p>
          <a:p>
            <a:pPr marL="0" lvl="2" defTabSz="977460">
              <a:defRPr/>
            </a:pPr>
            <a:endParaRPr lang="en-US" kern="0" dirty="0" smtClean="0">
              <a:solidFill>
                <a:srgbClr val="393637"/>
              </a:solidFill>
              <a:latin typeface="Arial"/>
              <a:cs typeface="Arial"/>
            </a:endParaRPr>
          </a:p>
          <a:p>
            <a:pPr marL="0" lvl="2" defTabSz="977460">
              <a:defRPr/>
            </a:pPr>
            <a:r>
              <a:rPr lang="en-US" kern="0" dirty="0" smtClean="0">
                <a:solidFill>
                  <a:srgbClr val="393637"/>
                </a:solidFill>
                <a:latin typeface="Arial"/>
                <a:cs typeface="Arial"/>
              </a:rPr>
              <a:t>We will review Practice requirement and how to document it in a future slide.</a:t>
            </a:r>
          </a:p>
          <a:p>
            <a:pPr marL="0" lvl="2" defTabSz="977460">
              <a:defRPr/>
            </a:pPr>
            <a:endParaRPr lang="en-US" kern="0" dirty="0">
              <a:solidFill>
                <a:srgbClr val="393637"/>
              </a:solidFill>
              <a:latin typeface="Arial"/>
              <a:cs typeface="Arial"/>
            </a:endParaRPr>
          </a:p>
          <a:p>
            <a:pPr marL="0" lvl="2" defTabSz="977460">
              <a:defRPr/>
            </a:pPr>
            <a:endParaRPr lang="en-US" kern="0" dirty="0">
              <a:solidFill>
                <a:srgbClr val="393637"/>
              </a:solidFill>
              <a:latin typeface="Arial"/>
              <a:cs typeface="Arial"/>
            </a:endParaRPr>
          </a:p>
          <a:p>
            <a:pPr marL="0" lvl="2" defTabSz="977460">
              <a:defRPr/>
            </a:pPr>
            <a:endParaRPr lang="en-US" sz="2400" kern="0" dirty="0">
              <a:solidFill>
                <a:srgbClr val="393637"/>
              </a:solidFill>
              <a:latin typeface="Arial"/>
              <a:cs typeface="Arial"/>
            </a:endParaRPr>
          </a:p>
          <a:p>
            <a:pPr marL="0" lvl="2" defTabSz="977460">
              <a:defRPr/>
            </a:pPr>
            <a:endParaRPr lang="en-US" sz="2400" kern="0" dirty="0">
              <a:solidFill>
                <a:srgbClr val="393637"/>
              </a:solidFill>
              <a:latin typeface="Arial"/>
              <a:cs typeface="Arial"/>
            </a:endParaRPr>
          </a:p>
          <a:p>
            <a:pPr>
              <a:defRPr/>
            </a:pPr>
            <a:endParaRPr lang="en-US" dirty="0" smtClean="0"/>
          </a:p>
          <a:p>
            <a:pPr>
              <a:defRPr/>
            </a:pPr>
            <a:r>
              <a:rPr lang="en-US" dirty="0" smtClean="0"/>
              <a:t>.</a:t>
            </a:r>
          </a:p>
        </p:txBody>
      </p:sp>
      <p:sp>
        <p:nvSpPr>
          <p:cNvPr id="67588" name="Slide Number Placeholder 3"/>
          <p:cNvSpPr>
            <a:spLocks noGrp="1"/>
          </p:cNvSpPr>
          <p:nvPr>
            <p:ph type="sldNum" sz="quarter" idx="5"/>
          </p:nvPr>
        </p:nvSpPr>
        <p:spPr bwMode="auto">
          <a:noFill/>
          <a:ln>
            <a:miter lim="800000"/>
            <a:headEnd/>
            <a:tailEnd/>
          </a:ln>
        </p:spPr>
        <p:txBody>
          <a:bodyPr/>
          <a:lstStyle/>
          <a:p>
            <a:fld id="{5D9412AF-482E-4AC7-BF49-97B729811F37}" type="slidenum">
              <a:rPr lang="en-US" altLang="en-US"/>
              <a:pPr/>
              <a:t>39</a:t>
            </a:fld>
            <a:endParaRPr lang="en-US" altLang="en-US"/>
          </a:p>
        </p:txBody>
      </p:sp>
    </p:spTree>
    <p:extLst>
      <p:ext uri="{BB962C8B-B14F-4D97-AF65-F5344CB8AC3E}">
        <p14:creationId xmlns:p14="http://schemas.microsoft.com/office/powerpoint/2010/main" val="161549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4</a:t>
            </a:fld>
            <a:endParaRPr lang="en-US"/>
          </a:p>
        </p:txBody>
      </p:sp>
    </p:spTree>
    <p:extLst>
      <p:ext uri="{BB962C8B-B14F-4D97-AF65-F5344CB8AC3E}">
        <p14:creationId xmlns:p14="http://schemas.microsoft.com/office/powerpoint/2010/main" val="3209061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defTabSz="977460">
              <a:defRPr/>
            </a:pPr>
            <a:r>
              <a:rPr lang="en-US" kern="0" dirty="0" smtClean="0">
                <a:solidFill>
                  <a:srgbClr val="393637"/>
                </a:solidFill>
                <a:latin typeface="Arial"/>
                <a:cs typeface="Arial"/>
              </a:rPr>
              <a:t>Exam Option:  Examination – now can be done year-round (no more application windows).  Register online and test at your convenience. </a:t>
            </a:r>
          </a:p>
          <a:p>
            <a:pPr marL="0" lvl="2" defTabSz="977460">
              <a:defRPr/>
            </a:pPr>
            <a:endParaRPr lang="en-US" kern="0" dirty="0" smtClean="0">
              <a:solidFill>
                <a:srgbClr val="393637"/>
              </a:solidFill>
              <a:latin typeface="Arial"/>
              <a:cs typeface="Arial"/>
            </a:endParaRPr>
          </a:p>
          <a:p>
            <a:pPr marL="0" lvl="2" defTabSz="977460">
              <a:defRPr/>
            </a:pPr>
            <a:r>
              <a:rPr lang="en-US" kern="0" dirty="0" smtClean="0">
                <a:solidFill>
                  <a:srgbClr val="393637"/>
                </a:solidFill>
                <a:latin typeface="Arial"/>
                <a:cs typeface="Arial"/>
              </a:rPr>
              <a:t>Continuing Education Activities (we’ll talk later on the updates)</a:t>
            </a:r>
          </a:p>
          <a:p>
            <a:pPr marL="0" lvl="2" defTabSz="977460">
              <a:defRPr/>
            </a:pPr>
            <a:endParaRPr lang="en-US" kern="0" dirty="0" smtClean="0">
              <a:solidFill>
                <a:srgbClr val="393637"/>
              </a:solidFill>
              <a:latin typeface="Arial"/>
              <a:cs typeface="Arial"/>
            </a:endParaRPr>
          </a:p>
          <a:p>
            <a:pPr marL="0" lvl="2" defTabSz="977460">
              <a:defRPr/>
            </a:pPr>
            <a:r>
              <a:rPr lang="en-US" kern="0" dirty="0" smtClean="0">
                <a:solidFill>
                  <a:srgbClr val="393637"/>
                </a:solidFill>
                <a:latin typeface="Arial"/>
                <a:cs typeface="Arial"/>
              </a:rPr>
              <a:t>Grace </a:t>
            </a:r>
            <a:r>
              <a:rPr lang="en-US" kern="0" dirty="0">
                <a:solidFill>
                  <a:srgbClr val="393637"/>
                </a:solidFill>
                <a:latin typeface="Arial"/>
                <a:cs typeface="Arial"/>
              </a:rPr>
              <a:t>period – accrual period for </a:t>
            </a:r>
            <a:r>
              <a:rPr lang="en-US" kern="0" dirty="0" smtClean="0">
                <a:solidFill>
                  <a:srgbClr val="393637"/>
                </a:solidFill>
                <a:latin typeface="Arial"/>
                <a:cs typeface="Arial"/>
              </a:rPr>
              <a:t>practice/CE </a:t>
            </a:r>
            <a:r>
              <a:rPr lang="en-US" kern="0" dirty="0">
                <a:solidFill>
                  <a:srgbClr val="393637"/>
                </a:solidFill>
                <a:latin typeface="Arial"/>
                <a:cs typeface="Arial"/>
              </a:rPr>
              <a:t>still stays at Dec 15, but can apply (via special app) between Dec 16-March 31 for grace period </a:t>
            </a:r>
            <a:r>
              <a:rPr lang="en-US" kern="0" dirty="0" smtClean="0">
                <a:solidFill>
                  <a:srgbClr val="393637"/>
                </a:solidFill>
                <a:latin typeface="Arial"/>
                <a:cs typeface="Arial"/>
              </a:rPr>
              <a:t>CE </a:t>
            </a:r>
            <a:r>
              <a:rPr lang="en-US" kern="0" dirty="0">
                <a:solidFill>
                  <a:srgbClr val="393637"/>
                </a:solidFill>
                <a:latin typeface="Arial"/>
                <a:cs typeface="Arial"/>
              </a:rPr>
              <a:t>– additional fee, only via paper, see HB for full details</a:t>
            </a:r>
          </a:p>
          <a:p>
            <a:pPr marL="0" lvl="2" defTabSz="977460">
              <a:defRPr/>
            </a:pPr>
            <a:endParaRPr lang="en-US" sz="2400" kern="0" dirty="0">
              <a:solidFill>
                <a:srgbClr val="393637"/>
              </a:solidFill>
              <a:latin typeface="Arial"/>
              <a:cs typeface="Arial"/>
            </a:endParaRPr>
          </a:p>
          <a:p>
            <a:pPr marL="0" lvl="2" defTabSz="977460">
              <a:defRPr/>
            </a:pPr>
            <a:endParaRPr lang="en-US" sz="2400" kern="0" dirty="0">
              <a:solidFill>
                <a:srgbClr val="393637"/>
              </a:solidFill>
              <a:latin typeface="Arial"/>
              <a:cs typeface="Arial"/>
            </a:endParaRPr>
          </a:p>
          <a:p>
            <a:pPr>
              <a:defRPr/>
            </a:pPr>
            <a:endParaRPr lang="en-US" dirty="0" smtClean="0"/>
          </a:p>
          <a:p>
            <a:pPr>
              <a:defRPr/>
            </a:pPr>
            <a:r>
              <a:rPr lang="en-US" dirty="0" smtClean="0"/>
              <a:t>.</a:t>
            </a:r>
          </a:p>
        </p:txBody>
      </p:sp>
      <p:sp>
        <p:nvSpPr>
          <p:cNvPr id="69636" name="Slide Number Placeholder 3"/>
          <p:cNvSpPr>
            <a:spLocks noGrp="1"/>
          </p:cNvSpPr>
          <p:nvPr>
            <p:ph type="sldNum" sz="quarter" idx="5"/>
          </p:nvPr>
        </p:nvSpPr>
        <p:spPr bwMode="auto">
          <a:noFill/>
          <a:ln>
            <a:miter lim="800000"/>
            <a:headEnd/>
            <a:tailEnd/>
          </a:ln>
        </p:spPr>
        <p:txBody>
          <a:bodyPr/>
          <a:lstStyle/>
          <a:p>
            <a:fld id="{FD12E77C-D456-4F98-B2E9-667273711ED8}" type="slidenum">
              <a:rPr lang="en-US" altLang="en-US"/>
              <a:pPr/>
              <a:t>40</a:t>
            </a:fld>
            <a:endParaRPr lang="en-US" altLang="en-US"/>
          </a:p>
        </p:txBody>
      </p:sp>
    </p:spTree>
    <p:extLst>
      <p:ext uri="{BB962C8B-B14F-4D97-AF65-F5344CB8AC3E}">
        <p14:creationId xmlns:p14="http://schemas.microsoft.com/office/powerpoint/2010/main" val="4138468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28625" y="669000"/>
            <a:ext cx="6153150" cy="3463925"/>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License/reg – must be current, active unrestricted while holding credential</a:t>
            </a:r>
          </a:p>
          <a:p>
            <a:endParaRPr lang="en-US" altLang="en-US" smtClean="0"/>
          </a:p>
          <a:p>
            <a:r>
              <a:rPr lang="en-US" altLang="en-US" smtClean="0"/>
              <a:t>Review practice requirement and how they document.  Talk on renewal professional practice expanded vs. initial certification.</a:t>
            </a:r>
          </a:p>
          <a:p>
            <a:endParaRPr lang="en-US" altLang="en-US" smtClean="0"/>
          </a:p>
          <a:p>
            <a:r>
              <a:rPr lang="en-US" altLang="en-US" smtClean="0"/>
              <a:t>75 hours of continuing education – can mix and match with the Formal and Expanded categories…we’ll get into that later</a:t>
            </a:r>
          </a:p>
          <a:p>
            <a:endParaRPr lang="en-US" altLang="en-US" smtClean="0"/>
          </a:p>
          <a:p>
            <a:r>
              <a:rPr lang="en-US" altLang="en-US" smtClean="0"/>
              <a:t>Be sure you earn your hours prior to applying</a:t>
            </a:r>
          </a:p>
        </p:txBody>
      </p:sp>
      <p:sp>
        <p:nvSpPr>
          <p:cNvPr id="73732" name="Slide Number Placeholder 3"/>
          <p:cNvSpPr>
            <a:spLocks noGrp="1"/>
          </p:cNvSpPr>
          <p:nvPr>
            <p:ph type="sldNum" sz="quarter" idx="5"/>
          </p:nvPr>
        </p:nvSpPr>
        <p:spPr bwMode="auto">
          <a:noFill/>
          <a:ln>
            <a:miter lim="800000"/>
            <a:headEnd/>
            <a:tailEnd/>
          </a:ln>
        </p:spPr>
        <p:txBody>
          <a:bodyPr/>
          <a:lstStyle/>
          <a:p>
            <a:fld id="{A9B63974-6295-4F70-8078-0B0291C8CD72}" type="slidenum">
              <a:rPr lang="en-US" altLang="en-US"/>
              <a:pPr/>
              <a:t>41</a:t>
            </a:fld>
            <a:endParaRPr lang="en-US" altLang="en-US"/>
          </a:p>
        </p:txBody>
      </p:sp>
    </p:spTree>
    <p:extLst>
      <p:ext uri="{BB962C8B-B14F-4D97-AF65-F5344CB8AC3E}">
        <p14:creationId xmlns:p14="http://schemas.microsoft.com/office/powerpoint/2010/main" val="1434069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What it is: </a:t>
            </a:r>
          </a:p>
          <a:p>
            <a:pPr marL="183273" indent="-183273">
              <a:buFontTx/>
              <a:buChar char="-"/>
              <a:defRPr/>
            </a:pPr>
            <a:r>
              <a:rPr lang="en-US" dirty="0" smtClean="0"/>
              <a:t>Also includes </a:t>
            </a:r>
            <a:r>
              <a:rPr lang="en-US" dirty="0" err="1" smtClean="0"/>
              <a:t>prediabetes</a:t>
            </a:r>
            <a:r>
              <a:rPr lang="en-US" dirty="0" smtClean="0"/>
              <a:t> and diabetes prevention</a:t>
            </a:r>
          </a:p>
          <a:p>
            <a:pPr marL="183273" indent="-183273">
              <a:buFontTx/>
              <a:buChar char="-"/>
              <a:defRPr/>
            </a:pPr>
            <a:r>
              <a:rPr lang="en-US" dirty="0" smtClean="0"/>
              <a:t>Meant to be as inclusive as possible</a:t>
            </a:r>
          </a:p>
          <a:p>
            <a:pPr marL="183273" indent="-183273">
              <a:buFontTx/>
              <a:buChar char="-"/>
              <a:defRPr/>
            </a:pPr>
            <a:r>
              <a:rPr lang="en-US" dirty="0" smtClean="0"/>
              <a:t>Includes volunteer activities, clinical roles in diabetes industry, etc.</a:t>
            </a:r>
          </a:p>
          <a:p>
            <a:pPr>
              <a:defRPr/>
            </a:pPr>
            <a:endParaRPr lang="en-US" dirty="0" smtClean="0"/>
          </a:p>
          <a:p>
            <a:pPr>
              <a:defRPr/>
            </a:pPr>
            <a:r>
              <a:rPr lang="en-US" dirty="0" smtClean="0"/>
              <a:t>Not:</a:t>
            </a:r>
          </a:p>
          <a:p>
            <a:pPr>
              <a:defRPr/>
            </a:pPr>
            <a:r>
              <a:rPr lang="en-US" dirty="0" smtClean="0"/>
              <a:t>Plus jobs/volunteer activities unrelated to diabetes</a:t>
            </a:r>
          </a:p>
        </p:txBody>
      </p:sp>
      <p:sp>
        <p:nvSpPr>
          <p:cNvPr id="75780" name="Slide Number Placeholder 3"/>
          <p:cNvSpPr>
            <a:spLocks noGrp="1"/>
          </p:cNvSpPr>
          <p:nvPr>
            <p:ph type="sldNum" sz="quarter" idx="5"/>
          </p:nvPr>
        </p:nvSpPr>
        <p:spPr bwMode="auto">
          <a:noFill/>
          <a:ln>
            <a:miter lim="800000"/>
            <a:headEnd/>
            <a:tailEnd/>
          </a:ln>
        </p:spPr>
        <p:txBody>
          <a:bodyPr/>
          <a:lstStyle/>
          <a:p>
            <a:fld id="{626B9BDB-CF7B-4E00-B3A4-27DBF3D7DACB}" type="slidenum">
              <a:rPr lang="en-US" altLang="en-US"/>
              <a:pPr/>
              <a:t>42</a:t>
            </a:fld>
            <a:endParaRPr lang="en-US" altLang="en-US"/>
          </a:p>
        </p:txBody>
      </p:sp>
    </p:spTree>
    <p:extLst>
      <p:ext uri="{BB962C8B-B14F-4D97-AF65-F5344CB8AC3E}">
        <p14:creationId xmlns:p14="http://schemas.microsoft.com/office/powerpoint/2010/main" val="783888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kern="0" dirty="0">
              <a:solidFill>
                <a:srgbClr val="393637"/>
              </a:solidFill>
              <a:latin typeface="Arial"/>
              <a:cs typeface="Arial"/>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C8252CB6-FD77-4BA1-8869-66077421900F}" type="slidenum">
              <a:rPr lang="en-US" altLang="en-US"/>
              <a:pPr/>
              <a:t>43</a:t>
            </a:fld>
            <a:endParaRPr lang="en-US" altLang="en-US"/>
          </a:p>
        </p:txBody>
      </p:sp>
    </p:spTree>
    <p:extLst>
      <p:ext uri="{BB962C8B-B14F-4D97-AF65-F5344CB8AC3E}">
        <p14:creationId xmlns:p14="http://schemas.microsoft.com/office/powerpoint/2010/main" val="2138271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NEW – started with CDEs</a:t>
            </a:r>
            <a:r>
              <a:rPr lang="en-US" altLang="en-US" baseline="0" dirty="0" smtClean="0"/>
              <a:t> renewing last year</a:t>
            </a:r>
          </a:p>
          <a:p>
            <a:r>
              <a:rPr lang="en-US" altLang="en-US" dirty="0" smtClean="0"/>
              <a:t>The addition of Expanded activities for CE hours. One does NOT need to earn through the Expanded, but the expanded give our CDEs with additional options of which to earn CE hours. (more to come later).</a:t>
            </a:r>
          </a:p>
          <a:p>
            <a:r>
              <a:rPr lang="en-US" altLang="en-US" dirty="0" smtClean="0"/>
              <a:t>FORMAL ACTIVITIES:</a:t>
            </a:r>
          </a:p>
          <a:p>
            <a:pPr marL="348112" lvl="2" indent="-348112" defTabSz="97746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At professional level that enhances the quality and effectiveness of diabetes education practice. </a:t>
            </a:r>
            <a:r>
              <a:rPr lang="en-US" kern="0" dirty="0" smtClean="0">
                <a:solidFill>
                  <a:srgbClr val="393637"/>
                </a:solidFill>
                <a:latin typeface="Arial"/>
                <a:cs typeface="Arial"/>
              </a:rPr>
              <a:t>Professional level: E.g., Basic Life Support (BLS) course for health care providers would not be considered an acceptable activity. Does not enhance the quality of DSME practice</a:t>
            </a:r>
          </a:p>
          <a:p>
            <a:pPr marL="106803" indent="-181067" defTabSz="696345">
              <a:lnSpc>
                <a:spcPct val="95000"/>
              </a:lnSpc>
              <a:buClr>
                <a:schemeClr val="tx1"/>
              </a:buClr>
              <a:buFont typeface="Arial"/>
              <a:buChar char="•"/>
              <a:defRPr/>
            </a:pPr>
            <a:r>
              <a:rPr lang="en-US" sz="2400" kern="0" dirty="0">
                <a:latin typeface="Arial" panose="020B0604020202020204" pitchFamily="34" charset="0"/>
                <a:cs typeface="Arial" panose="020B0604020202020204" pitchFamily="34" charset="0"/>
              </a:rPr>
              <a:t>Does NOT have to be discipline-specific, nor does it have to be in any specific area of concentration. </a:t>
            </a:r>
            <a:r>
              <a:rPr lang="en-US" sz="2400" kern="0" dirty="0">
                <a:solidFill>
                  <a:srgbClr val="393637"/>
                </a:solidFill>
                <a:latin typeface="Arial"/>
                <a:cs typeface="Arial"/>
              </a:rPr>
              <a:t>Not specific: E.g., RD, CDE may attend a diabetes-related activity about wound management approved for nursing CE hours. Often areas of weakness, knowledge-wise, are outside normal discipline – encouraged to “cross-train” or find CE to help bolster areas of weakness.</a:t>
            </a:r>
          </a:p>
          <a:p>
            <a:pPr marL="570953" lvl="1" indent="-181067" defTabSz="696345">
              <a:lnSpc>
                <a:spcPct val="95000"/>
              </a:lnSpc>
              <a:buClr>
                <a:schemeClr val="tx1"/>
              </a:buClr>
              <a:buFont typeface="Arial"/>
              <a:buChar char="•"/>
              <a:defRPr/>
            </a:pPr>
            <a:endParaRPr lang="en-US" sz="2400" kern="0" dirty="0">
              <a:latin typeface="Arial" panose="020B0604020202020204" pitchFamily="34" charset="0"/>
              <a:cs typeface="Arial" panose="020B0604020202020204" pitchFamily="34" charset="0"/>
            </a:endParaRPr>
          </a:p>
          <a:p>
            <a:endParaRPr lang="en-US" alt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BF1282B3-B9AC-4A76-B7F9-8C1154F6CC6D}" type="slidenum">
              <a:rPr lang="en-US" altLang="en-US"/>
              <a:pPr/>
              <a:t>44</a:t>
            </a:fld>
            <a:endParaRPr lang="en-US" altLang="en-US"/>
          </a:p>
        </p:txBody>
      </p:sp>
    </p:spTree>
    <p:extLst>
      <p:ext uri="{BB962C8B-B14F-4D97-AF65-F5344CB8AC3E}">
        <p14:creationId xmlns:p14="http://schemas.microsoft.com/office/powerpoint/2010/main" val="2698692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Formal Continuing Education Activities – the ‘traditional way to earn’. </a:t>
            </a:r>
          </a:p>
          <a:p>
            <a:r>
              <a:rPr lang="en-US" altLang="en-US" smtClean="0"/>
              <a:t>Must be approved by a provider on our list.  And keep copies (either electronic or paper) of your supporting documentation for these activities. </a:t>
            </a:r>
          </a:p>
          <a:p>
            <a:r>
              <a:rPr lang="en-US" altLang="en-US" smtClean="0"/>
              <a:t>You still can earn all 75 hours from the Formal activities. </a:t>
            </a:r>
          </a:p>
        </p:txBody>
      </p:sp>
      <p:sp>
        <p:nvSpPr>
          <p:cNvPr id="81924" name="Slide Number Placeholder 3"/>
          <p:cNvSpPr>
            <a:spLocks noGrp="1"/>
          </p:cNvSpPr>
          <p:nvPr>
            <p:ph type="sldNum" sz="quarter" idx="5"/>
          </p:nvPr>
        </p:nvSpPr>
        <p:spPr bwMode="auto">
          <a:noFill/>
          <a:ln>
            <a:miter lim="800000"/>
            <a:headEnd/>
            <a:tailEnd/>
          </a:ln>
        </p:spPr>
        <p:txBody>
          <a:bodyPr/>
          <a:lstStyle/>
          <a:p>
            <a:fld id="{D612C997-6ABA-48D7-A178-F6308F489047}" type="slidenum">
              <a:rPr lang="en-US" altLang="en-US"/>
              <a:pPr/>
              <a:t>45</a:t>
            </a:fld>
            <a:endParaRPr lang="en-US" altLang="en-US"/>
          </a:p>
        </p:txBody>
      </p:sp>
    </p:spTree>
    <p:extLst>
      <p:ext uri="{BB962C8B-B14F-4D97-AF65-F5344CB8AC3E}">
        <p14:creationId xmlns:p14="http://schemas.microsoft.com/office/powerpoint/2010/main" val="859787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Expanded activities are NOT required.  Again, the expanded provides additional opportunities for CDEs to earn CE hours. </a:t>
            </a:r>
          </a:p>
          <a:p>
            <a:r>
              <a:rPr lang="en-US" altLang="en-US" dirty="0" smtClean="0"/>
              <a:t>The expanded include— and, of course, need to be related to diabetes</a:t>
            </a:r>
          </a:p>
          <a:p>
            <a:r>
              <a:rPr lang="en-US" altLang="en-US" dirty="0" smtClean="0"/>
              <a:t>Academic courses</a:t>
            </a:r>
          </a:p>
          <a:p>
            <a:r>
              <a:rPr lang="en-US" altLang="en-US" dirty="0" smtClean="0"/>
              <a:t>Giving presentations</a:t>
            </a:r>
          </a:p>
          <a:p>
            <a:r>
              <a:rPr lang="en-US" altLang="en-US" dirty="0" smtClean="0"/>
              <a:t>Writing publications (not to be confused with just READING) publications</a:t>
            </a:r>
          </a:p>
          <a:p>
            <a:r>
              <a:rPr lang="en-US" altLang="en-US" dirty="0" smtClean="0"/>
              <a:t>Service as a mentor in the NCBDE mentorship program</a:t>
            </a:r>
          </a:p>
          <a:p>
            <a:endParaRPr lang="en-US" altLang="en-US" dirty="0" smtClean="0"/>
          </a:p>
          <a:p>
            <a:endParaRPr lang="en-US" altLang="en-US" dirty="0" smtClean="0"/>
          </a:p>
          <a:p>
            <a:r>
              <a:rPr lang="en-US" altLang="en-US" dirty="0" smtClean="0"/>
              <a:t>NOTE;  There are </a:t>
            </a:r>
            <a:r>
              <a:rPr lang="en-US" altLang="en-US" dirty="0" err="1" smtClean="0"/>
              <a:t>Categry</a:t>
            </a:r>
            <a:r>
              <a:rPr lang="en-US" altLang="en-US" dirty="0" smtClean="0"/>
              <a:t> limits on the Expanded – you can use only a maximum of 30 hours from Expanded.  Also note that there are also limits on the individual expanded categories.  If you are going to consider Expanded Activities, be sure to review the limitations.</a:t>
            </a:r>
          </a:p>
          <a:p>
            <a:endParaRPr lang="en-US" altLang="en-US" dirty="0" smtClean="0"/>
          </a:p>
          <a:p>
            <a:r>
              <a:rPr lang="en-US" altLang="en-US" dirty="0" smtClean="0"/>
              <a:t>(link on next slide)</a:t>
            </a:r>
          </a:p>
          <a:p>
            <a:endParaRPr lang="en-US" alt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D612C997-6ABA-48D7-A178-F6308F489047}" type="slidenum">
              <a:rPr lang="en-US" altLang="en-US"/>
              <a:pPr/>
              <a:t>46</a:t>
            </a:fld>
            <a:endParaRPr lang="en-US" altLang="en-US"/>
          </a:p>
        </p:txBody>
      </p:sp>
    </p:spTree>
    <p:extLst>
      <p:ext uri="{BB962C8B-B14F-4D97-AF65-F5344CB8AC3E}">
        <p14:creationId xmlns:p14="http://schemas.microsoft.com/office/powerpoint/2010/main" val="2559334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81971" lvl="1" defTabSz="682209">
              <a:buClr>
                <a:srgbClr val="F5D155"/>
              </a:buClr>
              <a:defRPr/>
            </a:pPr>
            <a:endParaRPr lang="en-US" sz="1800" kern="0" dirty="0">
              <a:solidFill>
                <a:schemeClr val="accent1"/>
              </a:solidFill>
              <a:cs typeface="Arial"/>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49DCFF19-4368-473C-A7F1-997C9D3B45B7}" type="slidenum">
              <a:rPr lang="en-US" altLang="en-US"/>
              <a:pPr/>
              <a:t>47</a:t>
            </a:fld>
            <a:endParaRPr lang="en-US" altLang="en-US"/>
          </a:p>
        </p:txBody>
      </p:sp>
    </p:spTree>
    <p:extLst>
      <p:ext uri="{BB962C8B-B14F-4D97-AF65-F5344CB8AC3E}">
        <p14:creationId xmlns:p14="http://schemas.microsoft.com/office/powerpoint/2010/main" val="1930000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marL="0" lvl="2" defTabSz="975769">
              <a:defRPr/>
            </a:pPr>
            <a:r>
              <a:rPr lang="en-US" altLang="en-US" dirty="0" smtClean="0"/>
              <a:t>Let’s review…</a:t>
            </a:r>
          </a:p>
          <a:p>
            <a:pPr marL="0" lvl="2" defTabSz="975769"/>
            <a:r>
              <a:rPr lang="en-US" altLang="en-US" dirty="0" smtClean="0"/>
              <a:t>You’ll need to log into the CDE portal of the NCBDE web site (www.ncbde.org)</a:t>
            </a:r>
          </a:p>
          <a:p>
            <a:pPr defTabSz="975769"/>
            <a:endParaRPr lang="en-US" altLang="en-US" dirty="0" smtClean="0"/>
          </a:p>
          <a:p>
            <a:pPr defTabSz="975769"/>
            <a:endParaRPr lang="en-US" altLang="en-US" dirty="0" smtClean="0"/>
          </a:p>
          <a:p>
            <a:pPr defTabSz="975769"/>
            <a:endParaRPr lang="en-US" altLang="en-US" dirty="0" smtClean="0"/>
          </a:p>
          <a:p>
            <a:pPr defTabSz="975769"/>
            <a:endParaRPr lang="en-US" altLang="en-US" dirty="0" smtClean="0"/>
          </a:p>
          <a:p>
            <a:pPr defTabSz="975769"/>
            <a:endParaRPr lang="en-US" altLang="en-US" dirty="0" smtClean="0"/>
          </a:p>
        </p:txBody>
      </p:sp>
      <p:sp>
        <p:nvSpPr>
          <p:cNvPr id="126980" name="Slide Number Placeholder 3"/>
          <p:cNvSpPr>
            <a:spLocks noGrp="1"/>
          </p:cNvSpPr>
          <p:nvPr>
            <p:ph type="sldNum" sz="quarter" idx="5"/>
          </p:nvPr>
        </p:nvSpPr>
        <p:spPr bwMode="auto">
          <a:noFill/>
          <a:ln>
            <a:miter lim="800000"/>
            <a:headEnd/>
            <a:tailEnd/>
          </a:ln>
        </p:spPr>
        <p:txBody>
          <a:bodyPr/>
          <a:lstStyle/>
          <a:p>
            <a:fld id="{CEBA686E-C323-4B2E-A954-6F5DE7E6C3AF}" type="slidenum">
              <a:rPr lang="en-US" altLang="en-US"/>
              <a:pPr/>
              <a:t>48</a:t>
            </a:fld>
            <a:endParaRPr lang="en-US" altLang="en-US"/>
          </a:p>
        </p:txBody>
      </p:sp>
    </p:spTree>
    <p:extLst>
      <p:ext uri="{BB962C8B-B14F-4D97-AF65-F5344CB8AC3E}">
        <p14:creationId xmlns:p14="http://schemas.microsoft.com/office/powerpoint/2010/main" val="1809915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a:p>
            <a:r>
              <a:rPr lang="en-US" altLang="en-US" dirty="0" smtClean="0"/>
              <a:t>Track</a:t>
            </a:r>
            <a:r>
              <a:rPr lang="en-US" altLang="en-US" baseline="0" dirty="0" smtClean="0"/>
              <a:t> hours – optional for tracking renewal by </a:t>
            </a:r>
            <a:r>
              <a:rPr lang="en-US" altLang="en-US" baseline="0" dirty="0" err="1" smtClean="0"/>
              <a:t>ce</a:t>
            </a:r>
            <a:r>
              <a:rPr lang="en-US" altLang="en-US" baseline="0" dirty="0" smtClean="0"/>
              <a:t> activities</a:t>
            </a:r>
          </a:p>
          <a:p>
            <a:pPr marL="1350724" lvl="3" indent="-181067" defTabSz="696345">
              <a:lnSpc>
                <a:spcPct val="95000"/>
              </a:lnSpc>
              <a:buClr>
                <a:schemeClr val="tx1"/>
              </a:buClr>
              <a:buFont typeface="Arial"/>
              <a:buChar char="•"/>
              <a:defRPr/>
            </a:pPr>
            <a:r>
              <a:rPr lang="en-US" kern="0" dirty="0" smtClean="0">
                <a:latin typeface="Arial" panose="020B0604020202020204" pitchFamily="34" charset="0"/>
                <a:cs typeface="Arial" panose="020B0604020202020204" pitchFamily="34" charset="0"/>
              </a:rPr>
              <a:t>Online tracking option – 1.5 </a:t>
            </a:r>
            <a:r>
              <a:rPr lang="en-US" u="sng" kern="0" dirty="0" smtClean="0">
                <a:latin typeface="Arial" panose="020B0604020202020204" pitchFamily="34" charset="0"/>
                <a:cs typeface="Arial" panose="020B0604020202020204" pitchFamily="34" charset="0"/>
              </a:rPr>
              <a:t>hours</a:t>
            </a:r>
            <a:r>
              <a:rPr lang="en-US" kern="0" dirty="0" smtClean="0">
                <a:latin typeface="Arial" panose="020B0604020202020204" pitchFamily="34" charset="0"/>
                <a:cs typeface="Arial" panose="020B0604020202020204" pitchFamily="34" charset="0"/>
              </a:rPr>
              <a:t> on certificate = 1</a:t>
            </a:r>
            <a:r>
              <a:rPr lang="en-US" kern="0" dirty="0" smtClean="0">
                <a:latin typeface="Arial" panose="020B0604020202020204" pitchFamily="34" charset="0"/>
                <a:cs typeface="Arial" panose="020B0604020202020204" pitchFamily="34" charset="0"/>
                <a:sym typeface="Wingdings" pitchFamily="2" charset="2"/>
              </a:rPr>
              <a:t>:30 </a:t>
            </a:r>
            <a:r>
              <a:rPr lang="en-US" kern="0" dirty="0" err="1" smtClean="0">
                <a:latin typeface="Arial" panose="020B0604020202020204" pitchFamily="34" charset="0"/>
                <a:cs typeface="Arial" panose="020B0604020202020204" pitchFamily="34" charset="0"/>
                <a:sym typeface="Wingdings" pitchFamily="2" charset="2"/>
              </a:rPr>
              <a:t>hours:minutes</a:t>
            </a:r>
            <a:endParaRPr lang="en-US" kern="0" dirty="0" smtClean="0">
              <a:latin typeface="Arial" panose="020B0604020202020204" pitchFamily="34" charset="0"/>
              <a:cs typeface="Arial" panose="020B0604020202020204" pitchFamily="34" charset="0"/>
              <a:sym typeface="Wingdings" pitchFamily="2" charset="2"/>
            </a:endParaRPr>
          </a:p>
          <a:p>
            <a:pPr marL="1350724" lvl="3" indent="-181067" defTabSz="696345">
              <a:lnSpc>
                <a:spcPct val="95000"/>
              </a:lnSpc>
              <a:buClr>
                <a:schemeClr val="tx1"/>
              </a:buClr>
              <a:buFont typeface="Arial"/>
              <a:buChar char="•"/>
              <a:defRPr/>
            </a:pPr>
            <a:r>
              <a:rPr lang="en-US" kern="0" dirty="0" smtClean="0">
                <a:latin typeface="Arial" panose="020B0604020202020204" pitchFamily="34" charset="0"/>
                <a:cs typeface="Arial" panose="020B0604020202020204" pitchFamily="34" charset="0"/>
                <a:sym typeface="Wingdings" pitchFamily="2" charset="2"/>
              </a:rPr>
              <a:t>Audit - PDF fillable or hard copy summary form – 1.5 hours on certification can be marked down as 1.5 hours</a:t>
            </a:r>
            <a:endParaRPr lang="en-US" kern="0" dirty="0" smtClean="0">
              <a:latin typeface="Arial" panose="020B0604020202020204" pitchFamily="34" charset="0"/>
              <a:cs typeface="Arial" panose="020B0604020202020204" pitchFamily="34" charset="0"/>
            </a:endParaRPr>
          </a:p>
          <a:p>
            <a:endParaRPr lang="en-US" altLang="en-US" dirty="0" smtClean="0"/>
          </a:p>
          <a:p>
            <a:r>
              <a:rPr lang="en-US" altLang="en-US" dirty="0" smtClean="0"/>
              <a:t>Online Renewal Application – This will only appear in the year your CDE is due to be renewed after</a:t>
            </a:r>
            <a:r>
              <a:rPr lang="en-US" altLang="en-US" baseline="0" dirty="0" smtClean="0"/>
              <a:t> window opens</a:t>
            </a:r>
            <a:r>
              <a:rPr lang="en-US" altLang="en-US" dirty="0" smtClean="0"/>
              <a:t>.  For example, we are in the 2018 renewal cycle.  If your CDE is up for renewal next year (2019) you will not see ‘Online Renewal Application’ in your CDE portal. </a:t>
            </a:r>
          </a:p>
          <a:p>
            <a:endParaRPr lang="en-US" altLang="en-US" dirty="0" smtClean="0"/>
          </a:p>
          <a:p>
            <a:endParaRPr lang="en-US" altLang="en-US" dirty="0" smtClean="0"/>
          </a:p>
        </p:txBody>
      </p:sp>
      <p:sp>
        <p:nvSpPr>
          <p:cNvPr id="133124" name="Slide Number Placeholder 3"/>
          <p:cNvSpPr>
            <a:spLocks noGrp="1"/>
          </p:cNvSpPr>
          <p:nvPr>
            <p:ph type="sldNum" sz="quarter" idx="5"/>
          </p:nvPr>
        </p:nvSpPr>
        <p:spPr bwMode="auto">
          <a:noFill/>
          <a:ln>
            <a:miter lim="800000"/>
            <a:headEnd/>
            <a:tailEnd/>
          </a:ln>
        </p:spPr>
        <p:txBody>
          <a:bodyPr/>
          <a:lstStyle/>
          <a:p>
            <a:fld id="{50B041A4-AF46-42F0-A7D3-1702B43A5ADA}" type="slidenum">
              <a:rPr lang="en-US" altLang="en-US"/>
              <a:pPr/>
              <a:t>49</a:t>
            </a:fld>
            <a:endParaRPr lang="en-US" altLang="en-US"/>
          </a:p>
        </p:txBody>
      </p:sp>
    </p:spTree>
    <p:extLst>
      <p:ext uri="{BB962C8B-B14F-4D97-AF65-F5344CB8AC3E}">
        <p14:creationId xmlns:p14="http://schemas.microsoft.com/office/powerpoint/2010/main" val="362488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5</a:t>
            </a:fld>
            <a:endParaRPr lang="en-US"/>
          </a:p>
        </p:txBody>
      </p:sp>
    </p:spTree>
    <p:extLst>
      <p:ext uri="{BB962C8B-B14F-4D97-AF65-F5344CB8AC3E}">
        <p14:creationId xmlns:p14="http://schemas.microsoft.com/office/powerpoint/2010/main" val="2060843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50</a:t>
            </a:fld>
            <a:endParaRPr lang="en-US"/>
          </a:p>
        </p:txBody>
      </p:sp>
    </p:spTree>
    <p:extLst>
      <p:ext uri="{BB962C8B-B14F-4D97-AF65-F5344CB8AC3E}">
        <p14:creationId xmlns:p14="http://schemas.microsoft.com/office/powerpoint/2010/main" val="4201641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51</a:t>
            </a:fld>
            <a:endParaRPr lang="en-US"/>
          </a:p>
        </p:txBody>
      </p:sp>
    </p:spTree>
    <p:extLst>
      <p:ext uri="{BB962C8B-B14F-4D97-AF65-F5344CB8AC3E}">
        <p14:creationId xmlns:p14="http://schemas.microsoft.com/office/powerpoint/2010/main" val="1375107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solidFill>
                  <a:srgbClr val="393637"/>
                </a:solidFill>
                <a:latin typeface="Arial" pitchFamily="34" charset="0"/>
                <a:cs typeface="Arial" pitchFamily="34" charset="0"/>
              </a:rPr>
              <a:t>BC-ADM</a:t>
            </a:r>
          </a:p>
          <a:p>
            <a:endParaRPr lang="en-US" altLang="en-US" dirty="0" smtClean="0">
              <a:solidFill>
                <a:srgbClr val="393637"/>
              </a:solidFill>
              <a:latin typeface="Arial" pitchFamily="34" charset="0"/>
              <a:cs typeface="Arial" pitchFamily="34" charset="0"/>
            </a:endParaRPr>
          </a:p>
          <a:p>
            <a:r>
              <a:rPr lang="en-US" altLang="en-US" dirty="0" smtClean="0">
                <a:solidFill>
                  <a:srgbClr val="393637"/>
                </a:solidFill>
                <a:latin typeface="Arial" pitchFamily="34" charset="0"/>
                <a:cs typeface="Arial" pitchFamily="34" charset="0"/>
              </a:rPr>
              <a:t>CDE</a:t>
            </a:r>
          </a:p>
          <a:p>
            <a:pPr defTabSz="464149">
              <a:defRPr/>
            </a:pPr>
            <a:r>
              <a:rPr lang="en-US" altLang="en-US" dirty="0" smtClean="0">
                <a:solidFill>
                  <a:srgbClr val="393637"/>
                </a:solidFill>
                <a:latin typeface="Arial" pitchFamily="34" charset="0"/>
                <a:cs typeface="Arial" pitchFamily="34" charset="0"/>
              </a:rPr>
              <a:t>How track</a:t>
            </a:r>
            <a:r>
              <a:rPr lang="en-US" altLang="en-US" baseline="0" dirty="0" smtClean="0">
                <a:solidFill>
                  <a:srgbClr val="393637"/>
                </a:solidFill>
                <a:latin typeface="Arial" pitchFamily="34" charset="0"/>
                <a:cs typeface="Arial" pitchFamily="34" charset="0"/>
              </a:rPr>
              <a:t> – You will be asked to sign a statement that attests to meeting all of the current eligibility requirements, including the 1000 hour practice requirement. If an application is chosen for audit, you will need to have a supervisor (or for those in private practice, another health professional) sign a similar statement that confirms you have fulfilled the practice requirement. Of course, if you are renewing by the continuing education pathway, you will need to maintain copies of your continuing education credits/certificates in the event they need to be submitted as part of an audit.</a:t>
            </a:r>
          </a:p>
          <a:p>
            <a:r>
              <a:rPr lang="en-US" altLang="en-US" dirty="0" smtClean="0">
                <a:solidFill>
                  <a:srgbClr val="393637"/>
                </a:solidFill>
                <a:latin typeface="Arial" pitchFamily="34" charset="0"/>
                <a:cs typeface="Arial" pitchFamily="34" charset="0"/>
              </a:rPr>
              <a:t>Myth</a:t>
            </a:r>
            <a:r>
              <a:rPr lang="en-US" altLang="en-US" baseline="0" dirty="0" smtClean="0">
                <a:solidFill>
                  <a:srgbClr val="393637"/>
                </a:solidFill>
                <a:latin typeface="Arial" pitchFamily="34" charset="0"/>
                <a:cs typeface="Arial" pitchFamily="34" charset="0"/>
              </a:rPr>
              <a:t> – working in industry  - not acceptable – NOT True. </a:t>
            </a:r>
            <a:r>
              <a:rPr lang="en-US" altLang="en-US" dirty="0">
                <a:latin typeface="Arial" panose="020B0604020202020204" pitchFamily="34" charset="0"/>
                <a:cs typeface="Arial" panose="020B0604020202020204" pitchFamily="34" charset="0"/>
              </a:rPr>
              <a:t>Clinical roles in industry related to diabetes ARE acceptable</a:t>
            </a:r>
            <a:endParaRPr lang="en-US" altLang="en-US" baseline="0" dirty="0" smtClean="0">
              <a:solidFill>
                <a:srgbClr val="393637"/>
              </a:solidFill>
              <a:latin typeface="Arial" pitchFamily="34" charset="0"/>
              <a:cs typeface="Arial" pitchFamily="34" charset="0"/>
            </a:endParaRPr>
          </a:p>
          <a:p>
            <a:r>
              <a:rPr lang="en-US" altLang="en-US" dirty="0" smtClean="0">
                <a:solidFill>
                  <a:srgbClr val="393637"/>
                </a:solidFill>
                <a:latin typeface="Arial" pitchFamily="34" charset="0"/>
                <a:cs typeface="Arial" pitchFamily="34" charset="0"/>
              </a:rPr>
              <a:t>Myth – 200</a:t>
            </a:r>
            <a:r>
              <a:rPr lang="en-US" altLang="en-US" baseline="0" dirty="0" smtClean="0">
                <a:solidFill>
                  <a:srgbClr val="393637"/>
                </a:solidFill>
                <a:latin typeface="Arial" pitchFamily="34" charset="0"/>
                <a:cs typeface="Arial" pitchFamily="34" charset="0"/>
              </a:rPr>
              <a:t> </a:t>
            </a:r>
            <a:r>
              <a:rPr lang="en-US" altLang="en-US" baseline="0" dirty="0" err="1" smtClean="0">
                <a:solidFill>
                  <a:srgbClr val="393637"/>
                </a:solidFill>
                <a:latin typeface="Arial" pitchFamily="34" charset="0"/>
                <a:cs typeface="Arial" pitchFamily="34" charset="0"/>
              </a:rPr>
              <a:t>hrs</a:t>
            </a:r>
            <a:r>
              <a:rPr lang="en-US" altLang="en-US" baseline="0" dirty="0" smtClean="0">
                <a:solidFill>
                  <a:srgbClr val="393637"/>
                </a:solidFill>
                <a:latin typeface="Arial" pitchFamily="34" charset="0"/>
                <a:cs typeface="Arial" pitchFamily="34" charset="0"/>
              </a:rPr>
              <a:t>/</a:t>
            </a:r>
            <a:r>
              <a:rPr lang="en-US" altLang="en-US" baseline="0" dirty="0" err="1" smtClean="0">
                <a:solidFill>
                  <a:srgbClr val="393637"/>
                </a:solidFill>
                <a:latin typeface="Arial" pitchFamily="34" charset="0"/>
                <a:cs typeface="Arial" pitchFamily="34" charset="0"/>
              </a:rPr>
              <a:t>yr</a:t>
            </a:r>
            <a:r>
              <a:rPr lang="en-US" altLang="en-US" baseline="0" dirty="0" smtClean="0">
                <a:solidFill>
                  <a:srgbClr val="393637"/>
                </a:solidFill>
                <a:latin typeface="Arial" pitchFamily="34" charset="0"/>
                <a:cs typeface="Arial" pitchFamily="34" charset="0"/>
              </a:rPr>
              <a:t> – NOT True - </a:t>
            </a:r>
            <a:r>
              <a:rPr lang="en-US" altLang="en-US" dirty="0">
                <a:latin typeface="Arial" panose="020B0604020202020204" pitchFamily="34" charset="0"/>
                <a:cs typeface="Arial" panose="020B0604020202020204" pitchFamily="34" charset="0"/>
              </a:rPr>
              <a:t>1,000 hours ANY TIME over the cycle is acceptable</a:t>
            </a:r>
            <a:endParaRPr lang="en-US" altLang="en-US" dirty="0" smtClean="0">
              <a:solidFill>
                <a:srgbClr val="393637"/>
              </a:solidFill>
              <a:latin typeface="Arial" pitchFamily="34" charset="0"/>
              <a:cs typeface="Arial" pitchFamily="34" charset="0"/>
            </a:endParaRPr>
          </a:p>
          <a:p>
            <a:r>
              <a:rPr lang="en-US" altLang="en-US" dirty="0" smtClean="0">
                <a:solidFill>
                  <a:srgbClr val="393637"/>
                </a:solidFill>
                <a:latin typeface="Arial" pitchFamily="34" charset="0"/>
                <a:cs typeface="Arial" pitchFamily="34" charset="0"/>
              </a:rPr>
              <a:t>Myth</a:t>
            </a:r>
            <a:r>
              <a:rPr lang="en-US" altLang="en-US" baseline="0" dirty="0" smtClean="0">
                <a:solidFill>
                  <a:srgbClr val="393637"/>
                </a:solidFill>
                <a:latin typeface="Arial" pitchFamily="34" charset="0"/>
                <a:cs typeface="Arial" pitchFamily="34" charset="0"/>
              </a:rPr>
              <a:t> - f</a:t>
            </a:r>
            <a:r>
              <a:rPr lang="en-US" altLang="en-US" dirty="0" smtClean="0">
                <a:solidFill>
                  <a:srgbClr val="393637"/>
                </a:solidFill>
                <a:latin typeface="Arial" pitchFamily="34" charset="0"/>
                <a:cs typeface="Arial" pitchFamily="34" charset="0"/>
              </a:rPr>
              <a:t>ull- time – 1,000 hours over 5</a:t>
            </a:r>
            <a:r>
              <a:rPr lang="en-US" altLang="en-US" baseline="0" dirty="0" smtClean="0">
                <a:solidFill>
                  <a:srgbClr val="393637"/>
                </a:solidFill>
                <a:latin typeface="Arial" pitchFamily="34" charset="0"/>
                <a:cs typeface="Arial" pitchFamily="34" charset="0"/>
              </a:rPr>
              <a:t> year cycle – means do not have to be working full-time; also volunteer experience counts</a:t>
            </a:r>
          </a:p>
          <a:p>
            <a:r>
              <a:rPr lang="en-US" altLang="en-US" baseline="0" dirty="0" smtClean="0">
                <a:solidFill>
                  <a:srgbClr val="393637"/>
                </a:solidFill>
                <a:latin typeface="Arial" pitchFamily="34" charset="0"/>
                <a:cs typeface="Arial" pitchFamily="34" charset="0"/>
              </a:rPr>
              <a:t>Myth – people vs. health professionals – INITIAL ONLY is with PWD</a:t>
            </a:r>
          </a:p>
          <a:p>
            <a:r>
              <a:rPr lang="en-US" altLang="en-US" dirty="0" smtClean="0">
                <a:solidFill>
                  <a:srgbClr val="393637"/>
                </a:solidFill>
                <a:latin typeface="Arial" pitchFamily="34" charset="0"/>
                <a:cs typeface="Arial" pitchFamily="34" charset="0"/>
              </a:rPr>
              <a:t>Myth – title – </a:t>
            </a:r>
            <a:r>
              <a:rPr lang="en-US" altLang="en-US" dirty="0">
                <a:latin typeface="Arial" panose="020B0604020202020204" pitchFamily="34" charset="0"/>
                <a:cs typeface="Arial" panose="020B0604020202020204" pitchFamily="34" charset="0"/>
              </a:rPr>
              <a:t>Refer to ECO above w/ a caveat - reviewers need to be able to identify content from title, e.g., “Annual Conference” – rather than   “Annual Diabetes Conference of SE States” or “In It To Win It” vs. “In It To Win It – How to Help People Lower their Blood Pressure”.</a:t>
            </a:r>
          </a:p>
        </p:txBody>
      </p:sp>
      <p:sp>
        <p:nvSpPr>
          <p:cNvPr id="140292" name="Slide Number Placeholder 2"/>
          <p:cNvSpPr>
            <a:spLocks noGrp="1"/>
          </p:cNvSpPr>
          <p:nvPr>
            <p:ph type="sldNum" sz="quarter" idx="5"/>
          </p:nvPr>
        </p:nvSpPr>
        <p:spPr bwMode="auto">
          <a:noFill/>
          <a:ln>
            <a:miter lim="800000"/>
            <a:headEnd/>
            <a:tailEnd/>
          </a:ln>
        </p:spPr>
        <p:txBody>
          <a:bodyPr/>
          <a:lstStyle/>
          <a:p>
            <a:fld id="{F23065F7-6DB5-4F34-B097-05DD2CEBDF93}" type="slidenum">
              <a:rPr lang="en-US" altLang="en-US"/>
              <a:pPr/>
              <a:t>52</a:t>
            </a:fld>
            <a:endParaRPr lang="en-US" altLang="en-US"/>
          </a:p>
        </p:txBody>
      </p:sp>
    </p:spTree>
    <p:extLst>
      <p:ext uri="{BB962C8B-B14F-4D97-AF65-F5344CB8AC3E}">
        <p14:creationId xmlns:p14="http://schemas.microsoft.com/office/powerpoint/2010/main" val="3403267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53</a:t>
            </a:fld>
            <a:endParaRPr lang="en-US"/>
          </a:p>
        </p:txBody>
      </p:sp>
    </p:spTree>
    <p:extLst>
      <p:ext uri="{BB962C8B-B14F-4D97-AF65-F5344CB8AC3E}">
        <p14:creationId xmlns:p14="http://schemas.microsoft.com/office/powerpoint/2010/main" val="1637627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kern="0" dirty="0">
              <a:solidFill>
                <a:srgbClr val="393637"/>
              </a:solidFill>
              <a:latin typeface="Arial"/>
              <a:cs typeface="Arial"/>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69D00018-A6CE-4D9C-BAFA-30968EAEFF75}" type="slidenum">
              <a:rPr lang="en-US" altLang="en-US"/>
              <a:pPr/>
              <a:t>54</a:t>
            </a:fld>
            <a:endParaRPr lang="en-US" altLang="en-US"/>
          </a:p>
        </p:txBody>
      </p:sp>
    </p:spTree>
    <p:extLst>
      <p:ext uri="{BB962C8B-B14F-4D97-AF65-F5344CB8AC3E}">
        <p14:creationId xmlns:p14="http://schemas.microsoft.com/office/powerpoint/2010/main" val="4022967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55</a:t>
            </a:fld>
            <a:endParaRPr lang="en-US"/>
          </a:p>
        </p:txBody>
      </p:sp>
    </p:spTree>
    <p:extLst>
      <p:ext uri="{BB962C8B-B14F-4D97-AF65-F5344CB8AC3E}">
        <p14:creationId xmlns:p14="http://schemas.microsoft.com/office/powerpoint/2010/main" val="3418957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56</a:t>
            </a:fld>
            <a:endParaRPr lang="en-US"/>
          </a:p>
        </p:txBody>
      </p:sp>
    </p:spTree>
    <p:extLst>
      <p:ext uri="{BB962C8B-B14F-4D97-AF65-F5344CB8AC3E}">
        <p14:creationId xmlns:p14="http://schemas.microsoft.com/office/powerpoint/2010/main" val="1148824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kern="0" dirty="0">
              <a:solidFill>
                <a:srgbClr val="393637"/>
              </a:solidFill>
              <a:latin typeface="Arial"/>
              <a:cs typeface="Arial"/>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69D00018-A6CE-4D9C-BAFA-30968EAEFF75}" type="slidenum">
              <a:rPr lang="en-US" altLang="en-US"/>
              <a:pPr/>
              <a:t>57</a:t>
            </a:fld>
            <a:endParaRPr lang="en-US" altLang="en-US"/>
          </a:p>
        </p:txBody>
      </p:sp>
    </p:spTree>
    <p:extLst>
      <p:ext uri="{BB962C8B-B14F-4D97-AF65-F5344CB8AC3E}">
        <p14:creationId xmlns:p14="http://schemas.microsoft.com/office/powerpoint/2010/main" val="176710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2001 – Inception of the BC-ADM exam – collaboration between ANCC/AADE</a:t>
            </a:r>
          </a:p>
          <a:p>
            <a:r>
              <a:rPr lang="en-US" dirty="0" smtClean="0"/>
              <a:t>*BC-ADM has been fully accredited as a national certifying exam since 2001</a:t>
            </a:r>
          </a:p>
          <a:p>
            <a:r>
              <a:rPr lang="en-US" dirty="0" smtClean="0"/>
              <a:t>Originally there were four separate exams (but all combined since 2010): clinical nurse specialists, NPs, RDs and pharmacists, then combined into one exam in 2009</a:t>
            </a:r>
          </a:p>
          <a:p>
            <a:r>
              <a:rPr lang="en-US" dirty="0" smtClean="0"/>
              <a:t>AADE purchased from AANC in 2010 – 2011, so since</a:t>
            </a:r>
            <a:r>
              <a:rPr lang="en-US" baseline="0" dirty="0" smtClean="0"/>
              <a:t> 2011, </a:t>
            </a:r>
            <a:r>
              <a:rPr lang="en-US" dirty="0" smtClean="0"/>
              <a:t>AADE is the full managing body.</a:t>
            </a:r>
          </a:p>
          <a:p>
            <a:endParaRPr lang="en-US" dirty="0" smtClean="0"/>
          </a:p>
          <a:p>
            <a:r>
              <a:rPr lang="en-US" dirty="0" smtClean="0"/>
              <a:t>In 2012, the BC-ADM Oversight Committee made the</a:t>
            </a:r>
            <a:r>
              <a:rPr lang="en-US" baseline="0" dirty="0" smtClean="0"/>
              <a:t> </a:t>
            </a:r>
            <a:r>
              <a:rPr lang="en-US" dirty="0" smtClean="0"/>
              <a:t>decision to add physician assistants, medical doctors, and</a:t>
            </a:r>
            <a:r>
              <a:rPr lang="en-US" baseline="0" dirty="0" smtClean="0"/>
              <a:t> </a:t>
            </a:r>
            <a:r>
              <a:rPr lang="en-US" dirty="0" smtClean="0"/>
              <a:t>doctors of osteopathic medicine to the group of qualified</a:t>
            </a:r>
            <a:r>
              <a:rPr lang="en-US" baseline="0" dirty="0" smtClean="0"/>
              <a:t> </a:t>
            </a:r>
            <a:r>
              <a:rPr lang="en-US" dirty="0" smtClean="0"/>
              <a:t>candidates.</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6</a:t>
            </a:fld>
            <a:endParaRPr lang="en-US"/>
          </a:p>
        </p:txBody>
      </p:sp>
    </p:spTree>
    <p:extLst>
      <p:ext uri="{BB962C8B-B14F-4D97-AF65-F5344CB8AC3E}">
        <p14:creationId xmlns:p14="http://schemas.microsoft.com/office/powerpoint/2010/main" val="99830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Board Certification – Advanced Diabetes Management (BC-ADM) has been a recognized advanced practice certification examination since 2001. Those who have earned the BC-ADM  under the American Nurses Credentialing Center (ANCC). </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7</a:t>
            </a:fld>
            <a:endParaRPr lang="en-US"/>
          </a:p>
        </p:txBody>
      </p:sp>
    </p:spTree>
    <p:extLst>
      <p:ext uri="{BB962C8B-B14F-4D97-AF65-F5344CB8AC3E}">
        <p14:creationId xmlns:p14="http://schemas.microsoft.com/office/powerpoint/2010/main" val="12847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8</a:t>
            </a:fld>
            <a:endParaRPr lang="en-US"/>
          </a:p>
        </p:txBody>
      </p:sp>
    </p:spTree>
    <p:extLst>
      <p:ext uri="{BB962C8B-B14F-4D97-AF65-F5344CB8AC3E}">
        <p14:creationId xmlns:p14="http://schemas.microsoft.com/office/powerpoint/2010/main" val="371027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pPr/>
              <a:t>9</a:t>
            </a:fld>
            <a:endParaRPr lang="en-US"/>
          </a:p>
        </p:txBody>
      </p:sp>
    </p:spTree>
    <p:extLst>
      <p:ext uri="{BB962C8B-B14F-4D97-AF65-F5344CB8AC3E}">
        <p14:creationId xmlns:p14="http://schemas.microsoft.com/office/powerpoint/2010/main" val="235796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E1425-AB73-1E47-B4AA-E0CA51D26D98}"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E1425-AB73-1E47-B4AA-E0CA51D26D98}" type="datetimeFigureOut">
              <a:rPr lang="en-US" smtClean="0"/>
              <a:pPr/>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E1425-AB73-1E47-B4AA-E0CA51D26D98}" type="datetimeFigureOut">
              <a:rPr lang="en-US" smtClean="0"/>
              <a:pPr/>
              <a:t>8/18/2018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pPr/>
              <a:t>8/18/2018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0A659-11B8-8E41-9AC8-9727A97C0372}"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0A659-11B8-8E41-9AC8-9727A97C0372}" type="datetimeFigureOut">
              <a:rPr lang="en-US" smtClean="0"/>
              <a:pPr/>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659-11B8-8E41-9AC8-9727A97C0372}" type="datetimeFigureOut">
              <a:rPr lang="en-US" smtClean="0"/>
              <a:pPr/>
              <a:t>8/18/2018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pPr/>
              <a:t>8/18/2018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smtClean="0"/>
              <a:t>Headline Here</a:t>
            </a:r>
            <a:endParaRPr lang="en-US" dirty="0"/>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pPr/>
              <a:t>8/18/2018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pPr/>
              <a:t>‹#›</a:t>
            </a:fld>
            <a:endParaRPr lang="en-US"/>
          </a:p>
        </p:txBody>
      </p:sp>
      <p:pic>
        <p:nvPicPr>
          <p:cNvPr id="8" name="Picture 7"/>
          <p:cNvPicPr>
            <a:picLocks noChangeAspect="1"/>
          </p:cNvPicPr>
          <p:nvPr userDrawn="1"/>
        </p:nvPicPr>
        <p:blipFill>
          <a:blip r:embed="rId13"/>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pPr/>
              <a:t>8/18/2018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pPr/>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diabeteseducator.org/education/certification/bc_adm/resour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cbde.org/certification_info/examination-handboo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cbde.org/certification_info/examination-handboo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s://www.ncbde.org/assets/1/7/ContentOutline2014_effective_05-201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diabeteseducator.org/education/certification/bc_adm/resources" TargetMode="External"/><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cbde.org/assets/1/7/ExamTipsBrochure_Current.pdf" TargetMode="External"/><Relationship Id="rId5" Type="http://schemas.openxmlformats.org/officeDocument/2006/relationships/hyperlink" Target="https://www.ncbde.org/certification_info/preparing-for-the-exam/" TargetMode="External"/><Relationship Id="rId4" Type="http://schemas.openxmlformats.org/officeDocument/2006/relationships/hyperlink" Target="http://www.myaadenetwork.org/p/cm/ld/fid=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diabeteseducator.org/education/certification/bc_adm/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ncbde.org/certification_info/studying-for-the-examinatio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de.org/certification_info/professional-practice-experie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diabeteseducator.org/education/certification/bc_adm/renewa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diabeteseducator.org/docs/default-source/education-and-career/certification/practice-hours-explained.pdf?sfvrsn=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cbde.org/assets/1/7/RenewalGuidelinesExpDoc_final.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goamp.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info@nbde.org" TargetMode="External"/><Relationship Id="rId5" Type="http://schemas.openxmlformats.org/officeDocument/2006/relationships/hyperlink" Target="http://www.ncbde.org/" TargetMode="External"/><Relationship Id="rId4" Type="http://schemas.openxmlformats.org/officeDocument/2006/relationships/hyperlink" Target="mailto:info-AMP@goamp.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ibt@castleworldwide.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castleworldwide.com/aade/public/Welcome.aspx?AppSystemID=6"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bcadm@aadenet.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facebook.com/diabeteseducator/" TargetMode="External"/><Relationship Id="rId4" Type="http://schemas.openxmlformats.org/officeDocument/2006/relationships/hyperlink" Target="http://www.diabeteseducator.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ncbde.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www.facebook.com/CertifiedDiabetesEducators" TargetMode="External"/><Relationship Id="rId4" Type="http://schemas.openxmlformats.org/officeDocument/2006/relationships/hyperlink" Target="mailto:info@ncbd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4"/>
          <a:stretch>
            <a:fillRect/>
          </a:stretch>
        </p:blipFill>
        <p:spPr>
          <a:xfrm>
            <a:off x="111760" y="167767"/>
            <a:ext cx="2832100" cy="609600"/>
          </a:xfrm>
          <a:prstGeom prst="rect">
            <a:avLst/>
          </a:prstGeom>
        </p:spPr>
      </p:pic>
    </p:spTree>
    <p:extLst>
      <p:ext uri="{BB962C8B-B14F-4D97-AF65-F5344CB8AC3E}">
        <p14:creationId xmlns:p14="http://schemas.microsoft.com/office/powerpoint/2010/main" val="394292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39449"/>
            <a:ext cx="8229600" cy="485129"/>
          </a:xfrm>
        </p:spPr>
        <p:txBody>
          <a:bodyPr/>
          <a:lstStyle/>
          <a:p>
            <a:r>
              <a:rPr lang="en-US" dirty="0" smtClean="0"/>
              <a:t>Domains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0457953"/>
              </p:ext>
            </p:extLst>
          </p:nvPr>
        </p:nvGraphicFramePr>
        <p:xfrm>
          <a:off x="673463" y="948529"/>
          <a:ext cx="6368867" cy="4052551"/>
        </p:xfrm>
        <a:graphic>
          <a:graphicData uri="http://schemas.openxmlformats.org/drawingml/2006/table">
            <a:tbl>
              <a:tblPr/>
              <a:tblGrid>
                <a:gridCol w="1592218">
                  <a:extLst>
                    <a:ext uri="{9D8B030D-6E8A-4147-A177-3AD203B41FA5}">
                      <a16:colId xmlns:a16="http://schemas.microsoft.com/office/drawing/2014/main" val="988801739"/>
                    </a:ext>
                  </a:extLst>
                </a:gridCol>
                <a:gridCol w="2300592">
                  <a:extLst>
                    <a:ext uri="{9D8B030D-6E8A-4147-A177-3AD203B41FA5}">
                      <a16:colId xmlns:a16="http://schemas.microsoft.com/office/drawing/2014/main" val="3748358657"/>
                    </a:ext>
                  </a:extLst>
                </a:gridCol>
                <a:gridCol w="1446637">
                  <a:extLst>
                    <a:ext uri="{9D8B030D-6E8A-4147-A177-3AD203B41FA5}">
                      <a16:colId xmlns:a16="http://schemas.microsoft.com/office/drawing/2014/main" val="837615013"/>
                    </a:ext>
                  </a:extLst>
                </a:gridCol>
                <a:gridCol w="1029420">
                  <a:extLst>
                    <a:ext uri="{9D8B030D-6E8A-4147-A177-3AD203B41FA5}">
                      <a16:colId xmlns:a16="http://schemas.microsoft.com/office/drawing/2014/main" val="418180119"/>
                    </a:ext>
                  </a:extLst>
                </a:gridCol>
              </a:tblGrid>
              <a:tr h="594145">
                <a:tc>
                  <a:txBody>
                    <a:bodyPr/>
                    <a:lstStyle/>
                    <a:p>
                      <a:pPr algn="ctr"/>
                      <a:r>
                        <a:rPr lang="en-US" sz="1600" b="1" dirty="0">
                          <a:effectLst/>
                          <a:latin typeface="&amp;quot"/>
                        </a:rPr>
                        <a:t>Category</a:t>
                      </a:r>
                    </a:p>
                  </a:txBody>
                  <a:tcPr marL="0" marR="0" marT="0" marB="0">
                    <a:lnL>
                      <a:noFill/>
                    </a:lnL>
                    <a:lnR>
                      <a:noFill/>
                    </a:lnR>
                    <a:lnT>
                      <a:noFill/>
                    </a:lnT>
                    <a:lnB>
                      <a:noFill/>
                    </a:lnB>
                    <a:solidFill>
                      <a:schemeClr val="accent6">
                        <a:lumMod val="60000"/>
                        <a:lumOff val="40000"/>
                      </a:schemeClr>
                    </a:solidFill>
                  </a:tcPr>
                </a:tc>
                <a:tc>
                  <a:txBody>
                    <a:bodyPr/>
                    <a:lstStyle/>
                    <a:p>
                      <a:pPr algn="ctr"/>
                      <a:r>
                        <a:rPr lang="en-US" sz="1600" b="1" dirty="0">
                          <a:effectLst/>
                          <a:latin typeface="&amp;quot"/>
                        </a:rPr>
                        <a:t>Domains of Practice</a:t>
                      </a:r>
                    </a:p>
                  </a:txBody>
                  <a:tcPr marL="0" marR="0" marT="0" marB="0">
                    <a:lnL>
                      <a:noFill/>
                    </a:lnL>
                    <a:lnR>
                      <a:noFill/>
                    </a:lnR>
                    <a:lnT>
                      <a:noFill/>
                    </a:lnT>
                    <a:lnB>
                      <a:noFill/>
                    </a:lnB>
                    <a:solidFill>
                      <a:schemeClr val="accent6">
                        <a:lumMod val="60000"/>
                        <a:lumOff val="40000"/>
                      </a:schemeClr>
                    </a:solidFill>
                  </a:tcPr>
                </a:tc>
                <a:tc>
                  <a:txBody>
                    <a:bodyPr/>
                    <a:lstStyle/>
                    <a:p>
                      <a:pPr algn="ctr"/>
                      <a:r>
                        <a:rPr lang="en-US" sz="1600" b="1" dirty="0">
                          <a:effectLst/>
                          <a:latin typeface="&amp;quot"/>
                        </a:rPr>
                        <a:t>No. of Questions</a:t>
                      </a:r>
                    </a:p>
                  </a:txBody>
                  <a:tcPr marL="0" marR="0" marT="0" marB="0">
                    <a:lnL>
                      <a:noFill/>
                    </a:lnL>
                    <a:lnR>
                      <a:noFill/>
                    </a:lnR>
                    <a:lnT>
                      <a:noFill/>
                    </a:lnT>
                    <a:lnB>
                      <a:noFill/>
                    </a:lnB>
                    <a:solidFill>
                      <a:schemeClr val="accent6">
                        <a:lumMod val="60000"/>
                        <a:lumOff val="40000"/>
                      </a:schemeClr>
                    </a:solidFill>
                  </a:tcPr>
                </a:tc>
                <a:tc>
                  <a:txBody>
                    <a:bodyPr/>
                    <a:lstStyle/>
                    <a:p>
                      <a:pPr algn="ctr"/>
                      <a:r>
                        <a:rPr lang="en-US" sz="1600" b="1" dirty="0" smtClean="0">
                          <a:effectLst/>
                          <a:latin typeface="&amp;quot"/>
                        </a:rPr>
                        <a:t>    Percent</a:t>
                      </a:r>
                      <a:endParaRPr lang="en-US" sz="1600" b="1" dirty="0">
                        <a:effectLst/>
                        <a:latin typeface="&amp;quot"/>
                      </a:endParaRP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4239629991"/>
                  </a:ext>
                </a:extLst>
              </a:tr>
              <a:tr h="594145">
                <a:tc>
                  <a:txBody>
                    <a:bodyPr/>
                    <a:lstStyle/>
                    <a:p>
                      <a:pPr algn="l"/>
                      <a:r>
                        <a:rPr lang="en-US" sz="1600" dirty="0" smtClean="0">
                          <a:effectLst/>
                        </a:rPr>
                        <a:t>          I</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dirty="0">
                          <a:effectLst/>
                        </a:rPr>
                        <a:t>Assessment and Diagnosis</a:t>
                      </a: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47</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31</a:t>
                      </a:r>
                      <a:r>
                        <a:rPr lang="en-US" sz="1600" dirty="0">
                          <a:effectLst/>
                        </a:rPr>
                        <a:t>%</a:t>
                      </a: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1770642924"/>
                  </a:ext>
                </a:extLst>
              </a:tr>
              <a:tr h="792194">
                <a:tc>
                  <a:txBody>
                    <a:bodyPr/>
                    <a:lstStyle/>
                    <a:p>
                      <a:pPr algn="l"/>
                      <a:r>
                        <a:rPr lang="en-US" sz="1600" dirty="0" smtClean="0">
                          <a:effectLst/>
                        </a:rPr>
                        <a:t>          II</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a:effectLst/>
                        </a:rPr>
                        <a:t>Planning and Intervention</a:t>
                      </a: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48</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32</a:t>
                      </a:r>
                      <a:r>
                        <a:rPr lang="en-US" sz="1600" dirty="0">
                          <a:effectLst/>
                        </a:rPr>
                        <a:t>%</a:t>
                      </a: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2495347707"/>
                  </a:ext>
                </a:extLst>
              </a:tr>
              <a:tr h="594145">
                <a:tc>
                  <a:txBody>
                    <a:bodyPr/>
                    <a:lstStyle/>
                    <a:p>
                      <a:pPr algn="l"/>
                      <a:r>
                        <a:rPr lang="en-US" sz="1600" dirty="0" smtClean="0">
                          <a:effectLst/>
                        </a:rPr>
                        <a:t>          III</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a:effectLst/>
                        </a:rPr>
                        <a:t>Evaluation and Follow-up</a:t>
                      </a: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37</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25</a:t>
                      </a:r>
                      <a:r>
                        <a:rPr lang="en-US" sz="1600" dirty="0">
                          <a:effectLst/>
                        </a:rPr>
                        <a:t>%</a:t>
                      </a: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1994413463"/>
                  </a:ext>
                </a:extLst>
              </a:tr>
              <a:tr h="990242">
                <a:tc>
                  <a:txBody>
                    <a:bodyPr/>
                    <a:lstStyle/>
                    <a:p>
                      <a:pPr algn="l"/>
                      <a:r>
                        <a:rPr lang="en-US" sz="1600" dirty="0" smtClean="0">
                          <a:effectLst/>
                        </a:rPr>
                        <a:t>          IV</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a:effectLst/>
                        </a:rPr>
                        <a:t>Leadership and Advanced Professional Practice</a:t>
                      </a: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18</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dirty="0" smtClean="0">
                          <a:effectLst/>
                        </a:rPr>
                        <a:t>          12%</a:t>
                      </a:r>
                      <a:endParaRPr lang="en-US" sz="1600" dirty="0">
                        <a:effectLst/>
                      </a:endParaRP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1021268808"/>
                  </a:ext>
                </a:extLst>
              </a:tr>
              <a:tr h="198049">
                <a:tc>
                  <a:txBody>
                    <a:bodyPr/>
                    <a:lstStyle/>
                    <a:p>
                      <a:endParaRPr lang="en-US" sz="160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b="1">
                          <a:effectLst/>
                        </a:rPr>
                        <a:t>Total</a:t>
                      </a:r>
                      <a:endParaRPr lang="en-US" sz="160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b="1" dirty="0" smtClean="0">
                          <a:effectLst/>
                        </a:rPr>
                        <a:t>  150 scored       items</a:t>
                      </a:r>
                      <a:endParaRPr lang="en-US" sz="1600" dirty="0">
                        <a:effectLst/>
                      </a:endParaRPr>
                    </a:p>
                  </a:txBody>
                  <a:tcPr marL="0" marR="0" marT="0" marB="0">
                    <a:lnL>
                      <a:noFill/>
                    </a:lnL>
                    <a:lnR>
                      <a:noFill/>
                    </a:lnR>
                    <a:lnT>
                      <a:noFill/>
                    </a:lnT>
                    <a:lnB>
                      <a:noFill/>
                    </a:lnB>
                    <a:solidFill>
                      <a:schemeClr val="accent6">
                        <a:lumMod val="60000"/>
                        <a:lumOff val="40000"/>
                      </a:schemeClr>
                    </a:solidFill>
                  </a:tcPr>
                </a:tc>
                <a:tc>
                  <a:txBody>
                    <a:bodyPr/>
                    <a:lstStyle/>
                    <a:p>
                      <a:r>
                        <a:rPr lang="en-US" sz="1600" b="1" dirty="0" smtClean="0">
                          <a:effectLst/>
                        </a:rPr>
                        <a:t>          100</a:t>
                      </a:r>
                      <a:r>
                        <a:rPr lang="en-US" sz="1600" b="1" dirty="0">
                          <a:effectLst/>
                        </a:rPr>
                        <a:t>%</a:t>
                      </a:r>
                      <a:endParaRPr lang="en-US" sz="1600" dirty="0">
                        <a:effectLst/>
                      </a:endParaRPr>
                    </a:p>
                  </a:txBody>
                  <a:tcPr marL="0" marR="0" marT="0"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2752323701"/>
                  </a:ext>
                </a:extLst>
              </a:tr>
            </a:tbl>
          </a:graphicData>
        </a:graphic>
      </p:graphicFrame>
      <p:sp>
        <p:nvSpPr>
          <p:cNvPr id="7" name="Rectangle 6"/>
          <p:cNvSpPr/>
          <p:nvPr/>
        </p:nvSpPr>
        <p:spPr>
          <a:xfrm>
            <a:off x="2541286" y="239449"/>
            <a:ext cx="4382028" cy="523220"/>
          </a:xfrm>
          <a:prstGeom prst="rect">
            <a:avLst/>
          </a:prstGeom>
        </p:spPr>
        <p:txBody>
          <a:bodyPr wrap="square">
            <a:spAutoFit/>
          </a:bodyPr>
          <a:lstStyle/>
          <a:p>
            <a:r>
              <a:rPr lang="en-US" sz="2800" dirty="0"/>
              <a:t>Exam Content Outline</a:t>
            </a:r>
          </a:p>
        </p:txBody>
      </p:sp>
    </p:spTree>
    <p:extLst>
      <p:ext uri="{BB962C8B-B14F-4D97-AF65-F5344CB8AC3E}">
        <p14:creationId xmlns:p14="http://schemas.microsoft.com/office/powerpoint/2010/main" val="1044433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Content Outline-Study Sheets</a:t>
            </a:r>
            <a:endParaRPr lang="en-US" dirty="0"/>
          </a:p>
        </p:txBody>
      </p:sp>
      <p:pic>
        <p:nvPicPr>
          <p:cNvPr id="4" name="Content Placeholder 3"/>
          <p:cNvPicPr>
            <a:picLocks noGrp="1" noChangeAspect="1"/>
          </p:cNvPicPr>
          <p:nvPr>
            <p:ph idx="1"/>
          </p:nvPr>
        </p:nvPicPr>
        <p:blipFill>
          <a:blip r:embed="rId3"/>
          <a:stretch>
            <a:fillRect/>
          </a:stretch>
        </p:blipFill>
        <p:spPr>
          <a:xfrm>
            <a:off x="1209563" y="1168896"/>
            <a:ext cx="6252601" cy="3287713"/>
          </a:xfrm>
          <a:prstGeom prst="rect">
            <a:avLst/>
          </a:prstGeom>
        </p:spPr>
      </p:pic>
      <p:sp>
        <p:nvSpPr>
          <p:cNvPr id="5" name="Rectangle 4"/>
          <p:cNvSpPr/>
          <p:nvPr/>
        </p:nvSpPr>
        <p:spPr>
          <a:xfrm>
            <a:off x="0" y="4561293"/>
            <a:ext cx="6787662" cy="584775"/>
          </a:xfrm>
          <a:prstGeom prst="rect">
            <a:avLst/>
          </a:prstGeom>
        </p:spPr>
        <p:txBody>
          <a:bodyPr wrap="square">
            <a:spAutoFit/>
          </a:bodyPr>
          <a:lstStyle/>
          <a:p>
            <a:r>
              <a:rPr lang="en-US" sz="1600" dirty="0">
                <a:hlinkClick r:id="rId4"/>
              </a:rPr>
              <a:t>https://</a:t>
            </a:r>
            <a:r>
              <a:rPr lang="en-US" sz="1600" dirty="0" smtClean="0">
                <a:hlinkClick r:id="rId4"/>
              </a:rPr>
              <a:t>www.diabeteseducator.org/education/certification/bc_adm/resources</a:t>
            </a:r>
            <a:endParaRPr lang="en-US" sz="1600" dirty="0" smtClean="0"/>
          </a:p>
          <a:p>
            <a:endParaRPr lang="en-US" sz="1600" dirty="0"/>
          </a:p>
        </p:txBody>
      </p:sp>
    </p:spTree>
    <p:extLst>
      <p:ext uri="{BB962C8B-B14F-4D97-AF65-F5344CB8AC3E}">
        <p14:creationId xmlns:p14="http://schemas.microsoft.com/office/powerpoint/2010/main" val="3244236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ea typeface="ヒラギノ角ゴ Pro W3" charset="0"/>
                <a:cs typeface="Arial"/>
              </a:rPr>
              <a:t>Certified Diabetes Educator</a:t>
            </a:r>
            <a:r>
              <a:rPr lang="en-US" sz="3600" baseline="30000" dirty="0">
                <a:ea typeface="ヒラギノ角ゴ Pro W3" charset="0"/>
                <a:cs typeface="Arial"/>
              </a:rPr>
              <a:t>®</a:t>
            </a:r>
            <a:r>
              <a:rPr lang="en-US" sz="3600" dirty="0">
                <a:ea typeface="ヒラギノ角ゴ Pro W3" charset="0"/>
                <a:cs typeface="Arial"/>
              </a:rPr>
              <a:t> (CDE</a:t>
            </a:r>
            <a:r>
              <a:rPr lang="en-US" sz="3600" baseline="30000" dirty="0" smtClean="0">
                <a:ea typeface="ヒラギノ角ゴ Pro W3" charset="0"/>
                <a:cs typeface="Arial"/>
              </a:rPr>
              <a:t>®</a:t>
            </a:r>
            <a:r>
              <a:rPr lang="en-US" sz="3600" dirty="0" smtClean="0">
                <a:ea typeface="ヒラギノ角ゴ Pro W3" charset="0"/>
                <a:cs typeface="Arial"/>
              </a:rPr>
              <a:t>) Overview</a:t>
            </a:r>
            <a:r>
              <a:rPr lang="en-US" sz="3600" dirty="0">
                <a:ea typeface="ヒラギノ角ゴ Pro W3" charset="0"/>
                <a:cs typeface="Arial"/>
              </a:rPr>
              <a:t/>
            </a:r>
            <a:br>
              <a:rPr lang="en-US" sz="3600" dirty="0">
                <a:ea typeface="ヒラギノ角ゴ Pro W3" charset="0"/>
                <a:cs typeface="Arial"/>
              </a:rPr>
            </a:br>
            <a:r>
              <a:rPr lang="en-US" sz="3600" dirty="0" smtClean="0">
                <a:ea typeface="ヒラギノ角ゴ Pro W3" charset="0"/>
                <a:cs typeface="Arial"/>
              </a:rPr>
              <a:t> </a:t>
            </a:r>
            <a:endParaRPr lang="en-US" dirty="0"/>
          </a:p>
        </p:txBody>
      </p:sp>
      <p:sp>
        <p:nvSpPr>
          <p:cNvPr id="3" name="Subtitle 2"/>
          <p:cNvSpPr>
            <a:spLocks noGrp="1"/>
          </p:cNvSpPr>
          <p:nvPr>
            <p:ph type="subTitle" idx="1"/>
          </p:nvPr>
        </p:nvSpPr>
        <p:spPr/>
        <p:txBody>
          <a:bodyPr/>
          <a:lstStyle/>
          <a:p>
            <a:r>
              <a:rPr lang="en-US" dirty="0" smtClean="0"/>
              <a:t>National Certification Board for Diabetes Educators (NCBDE)</a:t>
            </a:r>
            <a:endParaRPr lang="en-US" dirty="0"/>
          </a:p>
        </p:txBody>
      </p:sp>
    </p:spTree>
    <p:extLst>
      <p:ext uri="{BB962C8B-B14F-4D97-AF65-F5344CB8AC3E}">
        <p14:creationId xmlns:p14="http://schemas.microsoft.com/office/powerpoint/2010/main" val="2512493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282693"/>
            <a:ext cx="8229600" cy="858044"/>
          </a:xfrm>
        </p:spPr>
        <p:txBody>
          <a:bodyPr>
            <a:noAutofit/>
          </a:bodyPr>
          <a:lstStyle/>
          <a:p>
            <a:r>
              <a:rPr lang="en-US" sz="3000" b="1" dirty="0" smtClean="0">
                <a:solidFill>
                  <a:srgbClr val="0076C0"/>
                </a:solidFill>
                <a:latin typeface="Arial"/>
                <a:ea typeface="ヒラギノ角ゴ Pro W3" charset="0"/>
                <a:cs typeface="Arial"/>
              </a:rPr>
              <a:t>NCBDE – The Organization</a:t>
            </a:r>
            <a:endParaRPr lang="en-US" sz="30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140738"/>
            <a:ext cx="7412524" cy="3583044"/>
          </a:xfrm>
        </p:spPr>
        <p:txBody>
          <a:bodyPr>
            <a:normAutofit fontScale="62500" lnSpcReduction="20000"/>
          </a:bodyPr>
          <a:lstStyle/>
          <a:p>
            <a:r>
              <a:rPr lang="en-US" sz="3200" dirty="0" smtClean="0"/>
              <a:t>National, nongovernmental, not-for-profit certification organization</a:t>
            </a:r>
          </a:p>
          <a:p>
            <a:r>
              <a:rPr lang="en-US" sz="3200" dirty="0" smtClean="0"/>
              <a:t>Autonomous specialty board overseen by a Board of Directors (BOD)</a:t>
            </a:r>
          </a:p>
          <a:p>
            <a:r>
              <a:rPr lang="en-US" sz="3200" dirty="0" smtClean="0"/>
              <a:t>BOD made up of volunteer CDEs &amp; public member</a:t>
            </a:r>
          </a:p>
          <a:p>
            <a:r>
              <a:rPr lang="en-US" sz="3200" dirty="0" smtClean="0"/>
              <a:t>Committees &amp; Task Forces – volunteer CDEs &amp; public members</a:t>
            </a:r>
          </a:p>
          <a:p>
            <a:r>
              <a:rPr lang="en-US" sz="3200" dirty="0" smtClean="0"/>
              <a:t>Responsible for maintaining NCCA program accreditation for CDE</a:t>
            </a:r>
            <a:r>
              <a:rPr lang="en-US" sz="3200" baseline="30000" dirty="0" smtClean="0"/>
              <a:t>®</a:t>
            </a:r>
            <a:r>
              <a:rPr lang="en-US" sz="3200" dirty="0" smtClean="0"/>
              <a:t> program</a:t>
            </a:r>
          </a:p>
          <a:p>
            <a:r>
              <a:rPr lang="en-US" sz="3200" b="1" i="1" dirty="0" smtClean="0"/>
              <a:t>Mission</a:t>
            </a:r>
            <a:r>
              <a:rPr lang="en-US" sz="3200" dirty="0" smtClean="0"/>
              <a:t> - Promote comprehensive and ongoing quality diabetes education and support by defining, developing, maintaining, and protecting the certification and credentialing processes</a:t>
            </a:r>
          </a:p>
        </p:txBody>
      </p:sp>
      <p:pic>
        <p:nvPicPr>
          <p:cNvPr id="7" name="Picture 5"/>
          <p:cNvPicPr>
            <a:picLocks noChangeAspect="1" noChangeArrowheads="1"/>
          </p:cNvPicPr>
          <p:nvPr/>
        </p:nvPicPr>
        <p:blipFill>
          <a:blip r:embed="rId3" cstate="print"/>
          <a:srcRect/>
          <a:stretch>
            <a:fillRect/>
          </a:stretch>
        </p:blipFill>
        <p:spPr bwMode="auto">
          <a:xfrm>
            <a:off x="6970405" y="955173"/>
            <a:ext cx="1798637" cy="701675"/>
          </a:xfrm>
          <a:prstGeom prst="rect">
            <a:avLst/>
          </a:prstGeom>
          <a:noFill/>
          <a:ln w="9525">
            <a:noFill/>
            <a:miter lim="800000"/>
            <a:headEnd/>
            <a:tailEnd/>
          </a:ln>
          <a:effectLst/>
        </p:spPr>
      </p:pic>
      <p:pic>
        <p:nvPicPr>
          <p:cNvPr id="8" name="Picture 4"/>
          <p:cNvPicPr>
            <a:picLocks noChangeAspect="1"/>
          </p:cNvPicPr>
          <p:nvPr/>
        </p:nvPicPr>
        <p:blipFill>
          <a:blip r:embed="rId4" cstate="print"/>
          <a:srcRect/>
          <a:stretch>
            <a:fillRect/>
          </a:stretch>
        </p:blipFill>
        <p:spPr bwMode="auto">
          <a:xfrm>
            <a:off x="7869724" y="2880716"/>
            <a:ext cx="995363" cy="1085850"/>
          </a:xfrm>
          <a:prstGeom prst="rect">
            <a:avLst/>
          </a:prstGeom>
          <a:noFill/>
          <a:ln w="9525">
            <a:noFill/>
            <a:miter lim="800000"/>
            <a:headEnd/>
            <a:tailEnd/>
          </a:ln>
        </p:spPr>
      </p:pic>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262550" y="135802"/>
            <a:ext cx="8573632" cy="1177061"/>
          </a:xfrm>
        </p:spPr>
        <p:txBody>
          <a:bodyPr>
            <a:noAutofit/>
          </a:bodyPr>
          <a:lstStyle/>
          <a:p>
            <a:r>
              <a:rPr lang="en-US" sz="2800" b="1" dirty="0" smtClean="0">
                <a:solidFill>
                  <a:srgbClr val="0076C0"/>
                </a:solidFill>
                <a:latin typeface="Arial"/>
                <a:ea typeface="ヒラギノ角ゴ Pro W3" charset="0"/>
                <a:cs typeface="Arial"/>
              </a:rPr>
              <a:t>Certified Diabetes Educator</a:t>
            </a:r>
            <a:r>
              <a:rPr lang="en-US" sz="2800" b="1" baseline="30000" dirty="0" smtClean="0">
                <a:solidFill>
                  <a:srgbClr val="0076C0"/>
                </a:solidFill>
                <a:latin typeface="Arial"/>
                <a:ea typeface="ヒラギノ角ゴ Pro W3" charset="0"/>
                <a:cs typeface="Arial"/>
              </a:rPr>
              <a:t>®</a:t>
            </a:r>
            <a:r>
              <a:rPr lang="en-US" sz="2800" b="1" dirty="0" smtClean="0">
                <a:solidFill>
                  <a:srgbClr val="0076C0"/>
                </a:solidFill>
                <a:latin typeface="Arial"/>
                <a:ea typeface="ヒラギノ角ゴ Pro W3" charset="0"/>
                <a:cs typeface="Arial"/>
              </a:rPr>
              <a:t> (CDE</a:t>
            </a:r>
            <a:r>
              <a:rPr lang="en-US" sz="2800" baseline="30000" dirty="0" smtClean="0">
                <a:ea typeface="ヒラギノ角ゴ Pro W3" charset="0"/>
                <a:cs typeface="Arial"/>
              </a:rPr>
              <a:t>®</a:t>
            </a:r>
            <a:r>
              <a:rPr lang="en-US" sz="2800" b="1" dirty="0" smtClean="0">
                <a:solidFill>
                  <a:srgbClr val="0076C0"/>
                </a:solidFill>
                <a:latin typeface="Arial"/>
                <a:ea typeface="ヒラギノ角ゴ Pro W3" charset="0"/>
                <a:cs typeface="Arial"/>
              </a:rPr>
              <a:t>)</a:t>
            </a:r>
            <a:br>
              <a:rPr lang="en-US" sz="2800" b="1" dirty="0" smtClean="0">
                <a:solidFill>
                  <a:srgbClr val="0076C0"/>
                </a:solidFill>
                <a:latin typeface="Arial"/>
                <a:ea typeface="ヒラギノ角ゴ Pro W3" charset="0"/>
                <a:cs typeface="Arial"/>
              </a:rPr>
            </a:br>
            <a:r>
              <a:rPr lang="en-US" sz="2800" b="1" dirty="0" smtClean="0">
                <a:solidFill>
                  <a:srgbClr val="0076C0"/>
                </a:solidFill>
                <a:latin typeface="Arial"/>
                <a:ea typeface="ヒラギノ角ゴ Pro W3" charset="0"/>
                <a:cs typeface="Arial"/>
              </a:rPr>
              <a:t>Program </a:t>
            </a:r>
            <a:endParaRPr lang="en-US" sz="28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398353" y="1312863"/>
            <a:ext cx="8437830" cy="3247956"/>
          </a:xfrm>
        </p:spPr>
        <p:txBody>
          <a:bodyPr>
            <a:noAutofit/>
          </a:bodyPr>
          <a:lstStyle/>
          <a:p>
            <a:pPr>
              <a:spcBef>
                <a:spcPts val="0"/>
              </a:spcBef>
              <a:buNone/>
            </a:pPr>
            <a:r>
              <a:rPr lang="en-US" sz="2000" dirty="0" smtClean="0"/>
              <a:t>A CDE</a:t>
            </a:r>
            <a:r>
              <a:rPr lang="en-US" sz="2000" baseline="30000" dirty="0" smtClean="0"/>
              <a:t>®</a:t>
            </a:r>
            <a:r>
              <a:rPr lang="en-US" sz="2000" dirty="0" smtClean="0"/>
              <a:t> is a health professional who: </a:t>
            </a:r>
          </a:p>
          <a:p>
            <a:pPr>
              <a:spcBef>
                <a:spcPts val="0"/>
              </a:spcBef>
            </a:pPr>
            <a:r>
              <a:rPr lang="en-US" sz="2000" dirty="0" smtClean="0"/>
              <a:t>possesses comprehensive knowledge of and experience in diabetes prevention, </a:t>
            </a:r>
            <a:r>
              <a:rPr lang="en-US" sz="2000" dirty="0" err="1" smtClean="0"/>
              <a:t>prediabetes</a:t>
            </a:r>
            <a:r>
              <a:rPr lang="en-US" sz="2000" dirty="0" smtClean="0"/>
              <a:t>, and diabetes management </a:t>
            </a:r>
          </a:p>
          <a:p>
            <a:pPr>
              <a:spcBef>
                <a:spcPts val="0"/>
              </a:spcBef>
            </a:pPr>
            <a:r>
              <a:rPr lang="en-US" sz="2000" dirty="0" smtClean="0"/>
              <a:t>educates, supports, and advocates for people affected by diabetes, addressing the stages of diabetes throughout the lifespan</a:t>
            </a:r>
          </a:p>
          <a:p>
            <a:pPr>
              <a:spcBef>
                <a:spcPts val="0"/>
              </a:spcBef>
            </a:pPr>
            <a:r>
              <a:rPr lang="en-US" sz="2000" dirty="0" smtClean="0"/>
              <a:t>promotes self-management to achieve individualized behavioral and treatment goals that reduce risks and optimize health outcomes</a:t>
            </a:r>
          </a:p>
        </p:txBody>
      </p:sp>
      <p:grpSp>
        <p:nvGrpSpPr>
          <p:cNvPr id="11" name="Group 10"/>
          <p:cNvGrpSpPr>
            <a:grpSpLocks/>
          </p:cNvGrpSpPr>
          <p:nvPr/>
        </p:nvGrpSpPr>
        <p:grpSpPr bwMode="auto">
          <a:xfrm>
            <a:off x="3488194" y="3612250"/>
            <a:ext cx="2171700" cy="1285875"/>
            <a:chOff x="3455876" y="3356992"/>
            <a:chExt cx="2773474" cy="1689482"/>
          </a:xfrm>
        </p:grpSpPr>
        <p:pic>
          <p:nvPicPr>
            <p:cNvPr id="12" name="Picture 11" descr="Oval Logo.jpg"/>
            <p:cNvPicPr>
              <a:picLocks noChangeAspect="1"/>
            </p:cNvPicPr>
            <p:nvPr/>
          </p:nvPicPr>
          <p:blipFill>
            <a:blip r:embed="rId3" cstate="print"/>
            <a:srcRect l="2273" t="1950" r="3125" b="1950"/>
            <a:stretch>
              <a:fillRect/>
            </a:stretch>
          </p:blipFill>
          <p:spPr>
            <a:xfrm>
              <a:off x="3455876" y="3356992"/>
              <a:ext cx="2412268" cy="1564714"/>
            </a:xfrm>
            <a:prstGeom prst="ellipse">
              <a:avLst/>
            </a:prstGeom>
            <a:ln>
              <a:solidFill>
                <a:schemeClr val="bg1">
                  <a:lumMod val="50000"/>
                </a:schemeClr>
              </a:solidFill>
            </a:ln>
          </p:spPr>
        </p:pic>
        <p:sp>
          <p:nvSpPr>
            <p:cNvPr id="13" name="TextBox 12"/>
            <p:cNvSpPr txBox="1"/>
            <p:nvPr/>
          </p:nvSpPr>
          <p:spPr>
            <a:xfrm>
              <a:off x="5868474" y="4520857"/>
              <a:ext cx="360876" cy="525617"/>
            </a:xfrm>
            <a:prstGeom prst="rect">
              <a:avLst/>
            </a:prstGeom>
            <a:noFill/>
          </p:spPr>
          <p:txBody>
            <a:bodyPr>
              <a:spAutoFit/>
            </a:bodyPr>
            <a:lstStyle/>
            <a:p>
              <a:pPr eaLnBrk="1" hangingPunct="1">
                <a:spcBef>
                  <a:spcPct val="20000"/>
                </a:spcBef>
                <a:buClr>
                  <a:schemeClr val="hlink"/>
                </a:buClr>
                <a:buSzPct val="90000"/>
                <a:buFont typeface="Wingdings" pitchFamily="2" charset="2"/>
                <a:buNone/>
                <a:defRPr/>
              </a:pPr>
              <a:r>
                <a:rPr lang="en-US" sz="2000" dirty="0">
                  <a:effectLst>
                    <a:outerShdw blurRad="38100" dist="38100" dir="2700000" algn="tl">
                      <a:srgbClr val="000000">
                        <a:alpha val="43137"/>
                      </a:srgbClr>
                    </a:outerShdw>
                  </a:effectLst>
                </a:rPr>
                <a:t>®</a:t>
              </a:r>
            </a:p>
          </p:txBody>
        </p:sp>
      </p:grpSp>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262550" y="135802"/>
            <a:ext cx="8682274" cy="1177061"/>
          </a:xfrm>
        </p:spPr>
        <p:txBody>
          <a:bodyPr>
            <a:noAutofit/>
          </a:bodyPr>
          <a:lstStyle/>
          <a:p>
            <a:r>
              <a:rPr lang="en-US" sz="3000" b="1" dirty="0" smtClean="0">
                <a:solidFill>
                  <a:srgbClr val="0076C0"/>
                </a:solidFill>
                <a:latin typeface="Arial"/>
                <a:ea typeface="ヒラギノ角ゴ Pro W3" charset="0"/>
                <a:cs typeface="Arial"/>
              </a:rPr>
              <a:t>Certified Diabetes Educator</a:t>
            </a:r>
            <a:r>
              <a:rPr lang="en-US" sz="3000" b="1" baseline="30000" dirty="0" smtClean="0">
                <a:solidFill>
                  <a:srgbClr val="0076C0"/>
                </a:solidFill>
                <a:latin typeface="Arial"/>
                <a:ea typeface="ヒラギノ角ゴ Pro W3" charset="0"/>
                <a:cs typeface="Arial"/>
              </a:rPr>
              <a:t>®</a:t>
            </a:r>
            <a:r>
              <a:rPr lang="en-US" sz="3000" b="1" dirty="0" smtClean="0">
                <a:solidFill>
                  <a:srgbClr val="0076C0"/>
                </a:solidFill>
                <a:latin typeface="Arial"/>
                <a:ea typeface="ヒラギノ角ゴ Pro W3" charset="0"/>
                <a:cs typeface="Arial"/>
              </a:rPr>
              <a:t> (CDE</a:t>
            </a:r>
            <a:r>
              <a:rPr lang="en-US" sz="3000" baseline="30000" dirty="0" smtClean="0">
                <a:ea typeface="ヒラギノ角ゴ Pro W3" charset="0"/>
                <a:cs typeface="Arial"/>
              </a:rPr>
              <a:t>®</a:t>
            </a:r>
            <a:r>
              <a:rPr lang="en-US" sz="3000" b="1" dirty="0" smtClean="0">
                <a:solidFill>
                  <a:srgbClr val="0076C0"/>
                </a:solidFill>
                <a:latin typeface="Arial"/>
                <a:ea typeface="ヒラギノ角ゴ Pro W3" charset="0"/>
                <a:cs typeface="Arial"/>
              </a:rPr>
              <a:t>) Program </a:t>
            </a:r>
            <a:endParaRPr lang="en-US" sz="3000" b="1" dirty="0">
              <a:solidFill>
                <a:srgbClr val="0076C0"/>
              </a:solidFill>
              <a:latin typeface="Arial"/>
              <a:ea typeface="ヒラギノ角ゴ Pro W3" charset="0"/>
              <a:cs typeface="Arial"/>
            </a:endParaRPr>
          </a:p>
        </p:txBody>
      </p:sp>
      <p:graphicFrame>
        <p:nvGraphicFramePr>
          <p:cNvPr id="1026" name="Chart 6"/>
          <p:cNvGraphicFramePr>
            <a:graphicFrameLocks/>
          </p:cNvGraphicFramePr>
          <p:nvPr/>
        </p:nvGraphicFramePr>
        <p:xfrm>
          <a:off x="2484530" y="950614"/>
          <a:ext cx="5636428" cy="3739081"/>
        </p:xfrm>
        <a:graphic>
          <a:graphicData uri="http://schemas.openxmlformats.org/presentationml/2006/ole">
            <mc:AlternateContent xmlns:mc="http://schemas.openxmlformats.org/markup-compatibility/2006">
              <mc:Choice xmlns:v="urn:schemas-microsoft-com:vml" Requires="v">
                <p:oleObj spid="_x0000_s3150" name="Worksheet" r:id="rId4" imgW="6286534" imgH="4335768" progId="Excel.Sheet.8">
                  <p:embed/>
                </p:oleObj>
              </mc:Choice>
              <mc:Fallback>
                <p:oleObj name="Worksheet" r:id="rId4" imgW="6286534" imgH="4335768"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530" y="950614"/>
                        <a:ext cx="5636428" cy="3739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319319" y="1158844"/>
            <a:ext cx="1593409" cy="646331"/>
          </a:xfrm>
          <a:prstGeom prst="rect">
            <a:avLst/>
          </a:prstGeom>
          <a:noFill/>
        </p:spPr>
        <p:txBody>
          <a:bodyPr wrap="square" rtlCol="0">
            <a:spAutoFit/>
          </a:bodyPr>
          <a:lstStyle/>
          <a:p>
            <a:r>
              <a:rPr kumimoji="1" lang="en-US" altLang="en-US" b="1" dirty="0" smtClean="0">
                <a:ea typeface="ヒラギノ角ゴ Pro W3" pitchFamily="2" charset="-128"/>
                <a:cs typeface="Arial" pitchFamily="34" charset="0"/>
              </a:rPr>
              <a:t>19,897 CDEs</a:t>
            </a:r>
          </a:p>
          <a:p>
            <a:r>
              <a:rPr kumimoji="1" lang="en-US" altLang="en-US" b="1" dirty="0" smtClean="0">
                <a:ea typeface="ヒラギノ角ゴ Pro W3" pitchFamily="2" charset="-128"/>
                <a:cs typeface="Arial" pitchFamily="34" charset="0"/>
              </a:rPr>
              <a:t>As of 5/2018</a:t>
            </a:r>
          </a:p>
        </p:txBody>
      </p:sp>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838730" y="572850"/>
            <a:ext cx="1970292" cy="1479803"/>
          </a:xfrm>
          <a:prstGeom prst="rect">
            <a:avLst/>
          </a:prstGeom>
          <a:noFill/>
          <a:ln w="9525">
            <a:noFill/>
            <a:miter lim="800000"/>
            <a:headEnd/>
            <a:tailEnd/>
          </a:ln>
        </p:spPr>
      </p:pic>
      <p:sp>
        <p:nvSpPr>
          <p:cNvPr id="83970" name="Title 1"/>
          <p:cNvSpPr>
            <a:spLocks noGrp="1"/>
          </p:cNvSpPr>
          <p:nvPr>
            <p:ph type="title"/>
          </p:nvPr>
        </p:nvSpPr>
        <p:spPr>
          <a:xfrm>
            <a:off x="457200" y="336518"/>
            <a:ext cx="8229600" cy="485129"/>
          </a:xfrm>
        </p:spPr>
        <p:txBody>
          <a:bodyPr/>
          <a:lstStyle/>
          <a:p>
            <a:pPr eaLnBrk="1" hangingPunct="1"/>
            <a:r>
              <a:rPr lang="en-US" altLang="en-US" sz="3400" dirty="0" smtClean="0">
                <a:latin typeface="Arial" pitchFamily="34" charset="0"/>
                <a:cs typeface="Arial" pitchFamily="34" charset="0"/>
              </a:rPr>
              <a:t>Becoming a CDE</a:t>
            </a:r>
            <a:r>
              <a:rPr lang="en-US" altLang="en-US" sz="3400" baseline="30000" dirty="0" smtClean="0">
                <a:latin typeface="Arial" pitchFamily="34" charset="0"/>
                <a:cs typeface="Arial" pitchFamily="34" charset="0"/>
              </a:rPr>
              <a:t>®</a:t>
            </a:r>
            <a:r>
              <a:rPr lang="en-US" altLang="en-US" sz="3400" dirty="0" smtClean="0">
                <a:latin typeface="Arial" pitchFamily="34" charset="0"/>
                <a:cs typeface="Arial" pitchFamily="34" charset="0"/>
              </a:rPr>
              <a:t> - Short &amp; Sweet</a:t>
            </a:r>
          </a:p>
        </p:txBody>
      </p:sp>
      <p:sp>
        <p:nvSpPr>
          <p:cNvPr id="3" name="Content Placeholder 2"/>
          <p:cNvSpPr>
            <a:spLocks noGrp="1"/>
          </p:cNvSpPr>
          <p:nvPr>
            <p:ph idx="1"/>
          </p:nvPr>
        </p:nvSpPr>
        <p:spPr>
          <a:xfrm>
            <a:off x="579422" y="1548143"/>
            <a:ext cx="8229600" cy="2706986"/>
          </a:xfrm>
        </p:spPr>
        <p:txBody>
          <a:bodyPr>
            <a:noAutofit/>
          </a:bodyPr>
          <a:lstStyle/>
          <a:p>
            <a:pPr>
              <a:lnSpc>
                <a:spcPct val="80000"/>
              </a:lnSpc>
              <a:buClr>
                <a:srgbClr val="FFC000"/>
              </a:buClr>
              <a:buNone/>
              <a:defRPr/>
            </a:pPr>
            <a:r>
              <a:rPr kumimoji="1" lang="en-US" altLang="en-US" sz="2200" dirty="0" smtClean="0">
                <a:latin typeface="Arial" pitchFamily="34" charset="0"/>
                <a:cs typeface="Arial" pitchFamily="34" charset="0"/>
              </a:rPr>
              <a:t>Four steps to achieve CDE certification:</a:t>
            </a:r>
          </a:p>
          <a:p>
            <a:pPr>
              <a:lnSpc>
                <a:spcPct val="80000"/>
              </a:lnSpc>
              <a:buClr>
                <a:srgbClr val="FFC000"/>
              </a:buClr>
              <a:buNone/>
              <a:defRPr/>
            </a:pPr>
            <a:endParaRPr kumimoji="1" lang="en-US" altLang="en-US" sz="2000" dirty="0" smtClean="0">
              <a:latin typeface="Arial" pitchFamily="34" charset="0"/>
              <a:cs typeface="Arial" pitchFamily="34" charset="0"/>
            </a:endParaRPr>
          </a:p>
          <a:p>
            <a:pPr>
              <a:lnSpc>
                <a:spcPct val="80000"/>
              </a:lnSpc>
              <a:buClr>
                <a:schemeClr val="tx1"/>
              </a:buClr>
              <a:defRPr/>
            </a:pPr>
            <a:r>
              <a:rPr kumimoji="1" lang="en-US" altLang="en-US" sz="2000" dirty="0" smtClean="0">
                <a:latin typeface="Arial" pitchFamily="34" charset="0"/>
                <a:cs typeface="Arial" pitchFamily="34" charset="0"/>
              </a:rPr>
              <a:t>Step 1 - Meet disciplinary requirement – various license and registrations qualify</a:t>
            </a:r>
          </a:p>
          <a:p>
            <a:pPr>
              <a:lnSpc>
                <a:spcPct val="80000"/>
              </a:lnSpc>
              <a:buClr>
                <a:schemeClr val="tx1"/>
              </a:buClr>
              <a:buNone/>
              <a:defRPr/>
            </a:pPr>
            <a:endParaRPr lang="en-US" altLang="en-US" sz="1600" dirty="0" smtClean="0">
              <a:latin typeface="Arial" pitchFamily="34" charset="0"/>
              <a:cs typeface="Arial" pitchFamily="34" charset="0"/>
            </a:endParaRPr>
          </a:p>
          <a:p>
            <a:pPr eaLnBrk="1" hangingPunct="1">
              <a:lnSpc>
                <a:spcPct val="80000"/>
              </a:lnSpc>
              <a:buClr>
                <a:schemeClr val="tx1"/>
              </a:buClr>
              <a:defRPr/>
            </a:pPr>
            <a:r>
              <a:rPr kumimoji="1" lang="en-US" altLang="en-US" sz="2000" dirty="0" smtClean="0">
                <a:latin typeface="Arial" pitchFamily="34" charset="0"/>
                <a:cs typeface="Arial" pitchFamily="34" charset="0"/>
              </a:rPr>
              <a:t>Step 2 – Work (or volunteer)</a:t>
            </a:r>
          </a:p>
          <a:p>
            <a:pPr lvl="1">
              <a:lnSpc>
                <a:spcPct val="80000"/>
              </a:lnSpc>
              <a:buClr>
                <a:schemeClr val="tx1"/>
              </a:buClr>
              <a:defRPr/>
            </a:pPr>
            <a:r>
              <a:rPr kumimoji="1" lang="en-US" altLang="en-US" sz="2000" dirty="0" smtClean="0">
                <a:latin typeface="Arial" pitchFamily="34" charset="0"/>
                <a:cs typeface="Arial" pitchFamily="34" charset="0"/>
              </a:rPr>
              <a:t>Step 2a – 2 years general experience (full time/part time)</a:t>
            </a:r>
          </a:p>
          <a:p>
            <a:pPr lvl="1">
              <a:lnSpc>
                <a:spcPct val="80000"/>
              </a:lnSpc>
              <a:buClr>
                <a:schemeClr val="tx1"/>
              </a:buClr>
              <a:defRPr/>
            </a:pPr>
            <a:r>
              <a:rPr kumimoji="1" lang="en-US" altLang="en-US" sz="2000" dirty="0" smtClean="0">
                <a:latin typeface="Arial" pitchFamily="34" charset="0"/>
                <a:cs typeface="Arial" pitchFamily="34" charset="0"/>
              </a:rPr>
              <a:t>Step 2b – 1,000 hours diabetes education experience, with at least 400 hours in last 12 months</a:t>
            </a:r>
          </a:p>
        </p:txBody>
      </p:sp>
      <p:sp>
        <p:nvSpPr>
          <p:cNvPr id="4" name="TextBox 3"/>
          <p:cNvSpPr txBox="1"/>
          <p:nvPr/>
        </p:nvSpPr>
        <p:spPr>
          <a:xfrm>
            <a:off x="579422" y="4698750"/>
            <a:ext cx="6767465" cy="584775"/>
          </a:xfrm>
          <a:prstGeom prst="rect">
            <a:avLst/>
          </a:prstGeom>
          <a:noFill/>
        </p:spPr>
        <p:txBody>
          <a:bodyPr wrap="square" rtlCol="0">
            <a:spAutoFit/>
          </a:bodyPr>
          <a:lstStyle/>
          <a:p>
            <a:r>
              <a:rPr lang="en-US" altLang="en-US" sz="1400" dirty="0" smtClean="0">
                <a:latin typeface="Arial" pitchFamily="34" charset="0"/>
                <a:cs typeface="Arial" pitchFamily="34" charset="0"/>
              </a:rPr>
              <a:t>Handbook info</a:t>
            </a:r>
            <a:r>
              <a:rPr lang="en-US" altLang="en-US" sz="1400" b="1" dirty="0" smtClean="0">
                <a:solidFill>
                  <a:schemeClr val="accent1"/>
                </a:solidFill>
                <a:latin typeface="Arial" pitchFamily="34" charset="0"/>
                <a:cs typeface="Arial" pitchFamily="34" charset="0"/>
              </a:rPr>
              <a:t>: </a:t>
            </a:r>
            <a:r>
              <a:rPr lang="en-US" altLang="en-US" sz="1400" dirty="0" smtClean="0">
                <a:solidFill>
                  <a:schemeClr val="accent1"/>
                </a:solidFill>
                <a:latin typeface="Arial" pitchFamily="34" charset="0"/>
                <a:cs typeface="Arial" pitchFamily="34" charset="0"/>
                <a:hlinkClick r:id="rId4"/>
              </a:rPr>
              <a:t>http://www.ncbde.org/certification_info/examination-handbook/</a:t>
            </a:r>
            <a:r>
              <a:rPr lang="en-US" altLang="en-US" sz="1400" dirty="0" smtClean="0">
                <a:solidFill>
                  <a:schemeClr val="accent1"/>
                </a:solidFill>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336518"/>
            <a:ext cx="8229600" cy="485129"/>
          </a:xfrm>
        </p:spPr>
        <p:txBody>
          <a:bodyPr/>
          <a:lstStyle/>
          <a:p>
            <a:pPr eaLnBrk="1" hangingPunct="1"/>
            <a:r>
              <a:rPr lang="en-US" altLang="en-US" sz="3400" dirty="0" smtClean="0">
                <a:latin typeface="Arial" pitchFamily="34" charset="0"/>
                <a:cs typeface="Arial" pitchFamily="34" charset="0"/>
              </a:rPr>
              <a:t>Becoming a CDE</a:t>
            </a:r>
            <a:r>
              <a:rPr lang="en-US" altLang="en-US" sz="3400" baseline="30000" dirty="0" smtClean="0">
                <a:latin typeface="Arial" pitchFamily="34" charset="0"/>
                <a:cs typeface="Arial" pitchFamily="34" charset="0"/>
              </a:rPr>
              <a:t>®</a:t>
            </a:r>
            <a:r>
              <a:rPr lang="en-US" altLang="en-US" sz="3400" dirty="0" smtClean="0">
                <a:latin typeface="Arial" pitchFamily="34" charset="0"/>
                <a:cs typeface="Arial" pitchFamily="34" charset="0"/>
              </a:rPr>
              <a:t> - Short &amp; Sweet</a:t>
            </a:r>
          </a:p>
        </p:txBody>
      </p:sp>
      <p:sp>
        <p:nvSpPr>
          <p:cNvPr id="3" name="Content Placeholder 2"/>
          <p:cNvSpPr>
            <a:spLocks noGrp="1"/>
          </p:cNvSpPr>
          <p:nvPr>
            <p:ph idx="1"/>
          </p:nvPr>
        </p:nvSpPr>
        <p:spPr>
          <a:xfrm>
            <a:off x="316872" y="1285592"/>
            <a:ext cx="8229600" cy="2682021"/>
          </a:xfrm>
        </p:spPr>
        <p:txBody>
          <a:bodyPr>
            <a:noAutofit/>
          </a:bodyPr>
          <a:lstStyle/>
          <a:p>
            <a:pPr>
              <a:lnSpc>
                <a:spcPct val="80000"/>
              </a:lnSpc>
              <a:buClr>
                <a:schemeClr val="tx1"/>
              </a:buClr>
              <a:defRPr/>
            </a:pPr>
            <a:r>
              <a:rPr kumimoji="1" lang="en-US" altLang="en-US" sz="2200" dirty="0" smtClean="0">
                <a:latin typeface="Arial" pitchFamily="34" charset="0"/>
                <a:cs typeface="Arial" pitchFamily="34" charset="0"/>
              </a:rPr>
              <a:t>Step 3 – Accrue 15 hours of continuing education applicable to diabetes within last 2 years</a:t>
            </a:r>
          </a:p>
          <a:p>
            <a:pPr>
              <a:lnSpc>
                <a:spcPct val="80000"/>
              </a:lnSpc>
              <a:buClr>
                <a:schemeClr val="tx1"/>
              </a:buClr>
              <a:defRPr/>
            </a:pPr>
            <a:endParaRPr kumimoji="1" lang="en-US" altLang="en-US" sz="2200" dirty="0" smtClean="0">
              <a:latin typeface="Arial" pitchFamily="34" charset="0"/>
              <a:cs typeface="Arial" pitchFamily="34" charset="0"/>
            </a:endParaRPr>
          </a:p>
          <a:p>
            <a:pPr lvl="1">
              <a:lnSpc>
                <a:spcPct val="80000"/>
              </a:lnSpc>
              <a:buClr>
                <a:schemeClr val="tx1"/>
              </a:buClr>
              <a:defRPr/>
            </a:pPr>
            <a:r>
              <a:rPr kumimoji="1" lang="en-US" altLang="en-US" sz="2200" i="1" dirty="0" smtClean="0">
                <a:latin typeface="Arial" pitchFamily="34" charset="0"/>
                <a:cs typeface="Arial" pitchFamily="34" charset="0"/>
              </a:rPr>
              <a:t>Steps 2a, 2b &amp; 3 – can all be done at the same time</a:t>
            </a:r>
          </a:p>
          <a:p>
            <a:pPr>
              <a:lnSpc>
                <a:spcPct val="80000"/>
              </a:lnSpc>
              <a:buClr>
                <a:schemeClr val="tx1"/>
              </a:buClr>
              <a:defRPr/>
            </a:pPr>
            <a:endParaRPr kumimoji="1" lang="en-US" altLang="en-US" sz="2200" dirty="0" smtClean="0">
              <a:latin typeface="Arial" pitchFamily="34" charset="0"/>
              <a:cs typeface="Arial" pitchFamily="34" charset="0"/>
            </a:endParaRPr>
          </a:p>
          <a:p>
            <a:pPr>
              <a:lnSpc>
                <a:spcPct val="80000"/>
              </a:lnSpc>
              <a:buClr>
                <a:schemeClr val="tx1"/>
              </a:buClr>
              <a:defRPr/>
            </a:pPr>
            <a:r>
              <a:rPr kumimoji="1" lang="en-US" altLang="en-US" sz="2200" dirty="0" smtClean="0">
                <a:latin typeface="Arial" pitchFamily="34" charset="0"/>
                <a:cs typeface="Arial" pitchFamily="34" charset="0"/>
              </a:rPr>
              <a:t>Step 4 – Apply for, take, and pass the exam</a:t>
            </a:r>
            <a:endParaRPr lang="en-US" altLang="en-US" sz="2200" dirty="0" smtClean="0">
              <a:latin typeface="Arial" pitchFamily="34" charset="0"/>
              <a:cs typeface="Arial" pitchFamily="34" charset="0"/>
            </a:endParaRPr>
          </a:p>
        </p:txBody>
      </p:sp>
      <p:sp>
        <p:nvSpPr>
          <p:cNvPr id="4" name="TextBox 3"/>
          <p:cNvSpPr txBox="1"/>
          <p:nvPr/>
        </p:nvSpPr>
        <p:spPr>
          <a:xfrm>
            <a:off x="579422" y="4698750"/>
            <a:ext cx="6767465" cy="584775"/>
          </a:xfrm>
          <a:prstGeom prst="rect">
            <a:avLst/>
          </a:prstGeom>
          <a:noFill/>
        </p:spPr>
        <p:txBody>
          <a:bodyPr wrap="square" rtlCol="0">
            <a:spAutoFit/>
          </a:bodyPr>
          <a:lstStyle/>
          <a:p>
            <a:r>
              <a:rPr lang="en-US" altLang="en-US" sz="1400" dirty="0" smtClean="0">
                <a:latin typeface="Arial" pitchFamily="34" charset="0"/>
                <a:cs typeface="Arial" pitchFamily="34" charset="0"/>
              </a:rPr>
              <a:t>Handbook info:</a:t>
            </a:r>
            <a:r>
              <a:rPr lang="en-US" altLang="en-US" sz="1400" b="1" dirty="0" smtClean="0">
                <a:solidFill>
                  <a:schemeClr val="accent1"/>
                </a:solidFill>
                <a:latin typeface="Arial" pitchFamily="34" charset="0"/>
                <a:cs typeface="Arial" pitchFamily="34" charset="0"/>
              </a:rPr>
              <a:t> </a:t>
            </a:r>
            <a:r>
              <a:rPr lang="en-US" altLang="en-US" sz="1400" dirty="0" smtClean="0">
                <a:solidFill>
                  <a:schemeClr val="accent1"/>
                </a:solidFill>
                <a:latin typeface="Arial" pitchFamily="34" charset="0"/>
                <a:cs typeface="Arial" pitchFamily="34" charset="0"/>
                <a:hlinkClick r:id="rId3"/>
              </a:rPr>
              <a:t>http://www.ncbde.org/certification_info/examination-handbook/</a:t>
            </a:r>
            <a:r>
              <a:rPr lang="en-US" altLang="en-US" sz="1400" dirty="0" smtClean="0">
                <a:solidFill>
                  <a:schemeClr val="accent1"/>
                </a:solidFill>
                <a:latin typeface="Arial" pitchFamily="34" charset="0"/>
                <a:cs typeface="Arial" pitchFamily="34" charset="0"/>
              </a:rPr>
              <a:t> </a:t>
            </a:r>
          </a:p>
          <a:p>
            <a:endParaRPr lang="en-US" dirty="0"/>
          </a:p>
        </p:txBody>
      </p:sp>
      <p:grpSp>
        <p:nvGrpSpPr>
          <p:cNvPr id="6" name="Group 5"/>
          <p:cNvGrpSpPr>
            <a:grpSpLocks/>
          </p:cNvGrpSpPr>
          <p:nvPr/>
        </p:nvGrpSpPr>
        <p:grpSpPr bwMode="auto">
          <a:xfrm>
            <a:off x="3065730" y="3317913"/>
            <a:ext cx="2171700" cy="1285875"/>
            <a:chOff x="3455876" y="3356992"/>
            <a:chExt cx="2773474" cy="1689482"/>
          </a:xfrm>
        </p:grpSpPr>
        <p:pic>
          <p:nvPicPr>
            <p:cNvPr id="7" name="Picture 6" descr="Oval Logo.jpg"/>
            <p:cNvPicPr>
              <a:picLocks noChangeAspect="1"/>
            </p:cNvPicPr>
            <p:nvPr/>
          </p:nvPicPr>
          <p:blipFill>
            <a:blip r:embed="rId4" cstate="print"/>
            <a:srcRect l="2273" t="1950" r="3125" b="1950"/>
            <a:stretch>
              <a:fillRect/>
            </a:stretch>
          </p:blipFill>
          <p:spPr>
            <a:xfrm>
              <a:off x="3455876" y="3356992"/>
              <a:ext cx="2412268" cy="1564714"/>
            </a:xfrm>
            <a:prstGeom prst="ellipse">
              <a:avLst/>
            </a:prstGeom>
            <a:ln>
              <a:solidFill>
                <a:schemeClr val="bg1">
                  <a:lumMod val="50000"/>
                </a:schemeClr>
              </a:solidFill>
            </a:ln>
          </p:spPr>
        </p:pic>
        <p:sp>
          <p:nvSpPr>
            <p:cNvPr id="8" name="TextBox 7"/>
            <p:cNvSpPr txBox="1"/>
            <p:nvPr/>
          </p:nvSpPr>
          <p:spPr>
            <a:xfrm>
              <a:off x="5868474" y="4520857"/>
              <a:ext cx="360876" cy="525617"/>
            </a:xfrm>
            <a:prstGeom prst="rect">
              <a:avLst/>
            </a:prstGeom>
            <a:noFill/>
          </p:spPr>
          <p:txBody>
            <a:bodyPr>
              <a:spAutoFit/>
            </a:bodyPr>
            <a:lstStyle/>
            <a:p>
              <a:pPr eaLnBrk="1" hangingPunct="1">
                <a:spcBef>
                  <a:spcPct val="20000"/>
                </a:spcBef>
                <a:buClr>
                  <a:schemeClr val="hlink"/>
                </a:buClr>
                <a:buSzPct val="90000"/>
                <a:buFont typeface="Wingdings" pitchFamily="2" charset="2"/>
                <a:buNone/>
                <a:defRPr/>
              </a:pPr>
              <a:r>
                <a:rPr lang="en-US" sz="2000" dirty="0">
                  <a:effectLst>
                    <a:outerShdw blurRad="38100" dist="38100" dir="2700000" algn="tl">
                      <a:srgbClr val="000000">
                        <a:alpha val="43137"/>
                      </a:srgbClr>
                    </a:outerShdw>
                  </a:effectLst>
                </a:rPr>
                <a: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307818"/>
            <a:ext cx="8229600" cy="858044"/>
          </a:xfrm>
        </p:spPr>
        <p:txBody>
          <a:bodyPr>
            <a:normAutofit fontScale="90000"/>
          </a:bodyPr>
          <a:lstStyle/>
          <a:p>
            <a:r>
              <a:rPr lang="en-US" sz="3600" b="1" dirty="0" smtClean="0">
                <a:solidFill>
                  <a:srgbClr val="0076C0"/>
                </a:solidFill>
                <a:latin typeface="Arial"/>
                <a:ea typeface="ヒラギノ角ゴ Pro W3" charset="0"/>
                <a:cs typeface="Arial"/>
              </a:rPr>
              <a:t>Exam Content Outline – CDE</a:t>
            </a:r>
            <a:r>
              <a:rPr lang="en-US" sz="3600" baseline="30000" dirty="0" smtClean="0">
                <a:ea typeface="ヒラギノ角ゴ Pro W3" charset="0"/>
                <a:cs typeface="Arial"/>
              </a:rPr>
              <a:t>®</a:t>
            </a:r>
            <a:r>
              <a:rPr lang="en-US" sz="3600" b="1" dirty="0" smtClean="0">
                <a:solidFill>
                  <a:srgbClr val="0076C0"/>
                </a:solidFill>
                <a:latin typeface="Arial"/>
                <a:ea typeface="ヒラギノ角ゴ Pro W3" charset="0"/>
                <a:cs typeface="Arial"/>
              </a:rPr>
              <a:t> Program</a:t>
            </a:r>
            <a:endParaRPr lang="en-US" sz="3600" b="1" dirty="0">
              <a:solidFill>
                <a:srgbClr val="0076C0"/>
              </a:solidFill>
              <a:latin typeface="Arial"/>
              <a:ea typeface="ヒラギノ角ゴ Pro W3" charset="0"/>
              <a:cs typeface="Arial"/>
            </a:endParaRPr>
          </a:p>
        </p:txBody>
      </p:sp>
      <p:sp>
        <p:nvSpPr>
          <p:cNvPr id="5" name="TextBox 4"/>
          <p:cNvSpPr txBox="1"/>
          <p:nvPr/>
        </p:nvSpPr>
        <p:spPr>
          <a:xfrm>
            <a:off x="405161" y="4238174"/>
            <a:ext cx="6355534" cy="738664"/>
          </a:xfrm>
          <a:prstGeom prst="rect">
            <a:avLst/>
          </a:prstGeom>
          <a:noFill/>
        </p:spPr>
        <p:txBody>
          <a:bodyPr wrap="square" rtlCol="0">
            <a:spAutoFit/>
          </a:bodyPr>
          <a:lstStyle/>
          <a:p>
            <a:r>
              <a:rPr lang="en-US" altLang="en-US" sz="1400" dirty="0" smtClean="0">
                <a:latin typeface="Arial" pitchFamily="34" charset="0"/>
                <a:cs typeface="Arial" pitchFamily="34" charset="0"/>
              </a:rPr>
              <a:t>Exam Content Outline:</a:t>
            </a:r>
          </a:p>
          <a:p>
            <a:r>
              <a:rPr lang="en-US" sz="1400" dirty="0" smtClean="0">
                <a:latin typeface="Arial" pitchFamily="34" charset="0"/>
                <a:cs typeface="Arial" pitchFamily="34" charset="0"/>
                <a:hlinkClick r:id="rId3"/>
              </a:rPr>
              <a:t>https://www.ncbde.org/assets/1/7/ContentOutline2014_effective_05-2014.pdf</a:t>
            </a:r>
            <a:endParaRPr lang="en-US" sz="1400" dirty="0" smtClean="0">
              <a:latin typeface="Arial" pitchFamily="34" charset="0"/>
              <a:cs typeface="Arial" pitchFamily="34" charset="0"/>
            </a:endParaRPr>
          </a:p>
          <a:p>
            <a:r>
              <a:rPr lang="en-US" altLang="en-US" sz="1400" dirty="0" smtClean="0">
                <a:latin typeface="Arial" pitchFamily="34" charset="0"/>
                <a:cs typeface="Arial" pitchFamily="34" charset="0"/>
              </a:rPr>
              <a:t>  </a:t>
            </a:r>
            <a:endParaRPr lang="en-US" sz="1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70249740"/>
              </p:ext>
            </p:extLst>
          </p:nvPr>
        </p:nvGraphicFramePr>
        <p:xfrm>
          <a:off x="1445942" y="1165862"/>
          <a:ext cx="5802351" cy="2933588"/>
        </p:xfrm>
        <a:graphic>
          <a:graphicData uri="http://schemas.openxmlformats.org/drawingml/2006/table">
            <a:tbl>
              <a:tblPr firstRow="1" bandRow="1">
                <a:tableStyleId>{5C22544A-7EE6-4342-B048-85BDC9FD1C3A}</a:tableStyleId>
              </a:tblPr>
              <a:tblGrid>
                <a:gridCol w="1044498">
                  <a:extLst>
                    <a:ext uri="{9D8B030D-6E8A-4147-A177-3AD203B41FA5}">
                      <a16:colId xmlns:a16="http://schemas.microsoft.com/office/drawing/2014/main" val="20000"/>
                    </a:ext>
                  </a:extLst>
                </a:gridCol>
                <a:gridCol w="2356624">
                  <a:extLst>
                    <a:ext uri="{9D8B030D-6E8A-4147-A177-3AD203B41FA5}">
                      <a16:colId xmlns:a16="http://schemas.microsoft.com/office/drawing/2014/main" val="20001"/>
                    </a:ext>
                  </a:extLst>
                </a:gridCol>
                <a:gridCol w="2401229">
                  <a:extLst>
                    <a:ext uri="{9D8B030D-6E8A-4147-A177-3AD203B41FA5}">
                      <a16:colId xmlns:a16="http://schemas.microsoft.com/office/drawing/2014/main" val="20002"/>
                    </a:ext>
                  </a:extLst>
                </a:gridCol>
              </a:tblGrid>
              <a:tr h="413357">
                <a:tc>
                  <a:txBody>
                    <a:bodyPr/>
                    <a:lstStyle/>
                    <a:p>
                      <a:r>
                        <a:rPr lang="en-US" dirty="0" smtClean="0"/>
                        <a:t>Category</a:t>
                      </a:r>
                      <a:endParaRPr lang="en-US" dirty="0"/>
                    </a:p>
                  </a:txBody>
                  <a:tcPr/>
                </a:tc>
                <a:tc>
                  <a:txBody>
                    <a:bodyPr/>
                    <a:lstStyle/>
                    <a:p>
                      <a:r>
                        <a:rPr lang="en-US" dirty="0" smtClean="0"/>
                        <a:t>Domain</a:t>
                      </a:r>
                      <a:endParaRPr lang="en-US" dirty="0"/>
                    </a:p>
                  </a:txBody>
                  <a:tcPr/>
                </a:tc>
                <a:tc>
                  <a:txBody>
                    <a:bodyPr/>
                    <a:lstStyle/>
                    <a:p>
                      <a:r>
                        <a:rPr lang="en-US" dirty="0" smtClean="0"/>
                        <a:t>No.</a:t>
                      </a:r>
                      <a:r>
                        <a:rPr lang="en-US" baseline="0" dirty="0" smtClean="0"/>
                        <a:t> of  Questions/Percent</a:t>
                      </a:r>
                      <a:endParaRPr lang="en-US" dirty="0"/>
                    </a:p>
                  </a:txBody>
                  <a:tcPr/>
                </a:tc>
                <a:extLst>
                  <a:ext uri="{0D108BD9-81ED-4DB2-BD59-A6C34878D82A}">
                    <a16:rowId xmlns:a16="http://schemas.microsoft.com/office/drawing/2014/main" val="10000"/>
                  </a:ext>
                </a:extLst>
              </a:tr>
              <a:tr h="413357">
                <a:tc>
                  <a:txBody>
                    <a:bodyPr/>
                    <a:lstStyle/>
                    <a:p>
                      <a:r>
                        <a:rPr lang="en-US" dirty="0" smtClean="0"/>
                        <a:t>I</a:t>
                      </a:r>
                      <a:endParaRPr lang="en-US" dirty="0"/>
                    </a:p>
                  </a:txBody>
                  <a:tcPr>
                    <a:solidFill>
                      <a:schemeClr val="accent3">
                        <a:lumMod val="20000"/>
                        <a:lumOff val="80000"/>
                      </a:schemeClr>
                    </a:solidFill>
                  </a:tcPr>
                </a:tc>
                <a:tc>
                  <a:txBody>
                    <a:bodyPr/>
                    <a:lstStyle/>
                    <a:p>
                      <a:r>
                        <a:rPr lang="en-US" dirty="0" smtClean="0"/>
                        <a:t>Assessment</a:t>
                      </a:r>
                      <a:endParaRPr lang="en-US" dirty="0"/>
                    </a:p>
                  </a:txBody>
                  <a:tcPr>
                    <a:solidFill>
                      <a:schemeClr val="accent3">
                        <a:lumMod val="20000"/>
                        <a:lumOff val="80000"/>
                      </a:schemeClr>
                    </a:solidFill>
                  </a:tcPr>
                </a:tc>
                <a:tc>
                  <a:txBody>
                    <a:bodyPr/>
                    <a:lstStyle/>
                    <a:p>
                      <a:r>
                        <a:rPr lang="en-US" dirty="0" smtClean="0"/>
                        <a:t>60 (34% scored)</a:t>
                      </a:r>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r h="413357">
                <a:tc>
                  <a:txBody>
                    <a:bodyPr/>
                    <a:lstStyle/>
                    <a:p>
                      <a:r>
                        <a:rPr lang="en-US" dirty="0" smtClean="0"/>
                        <a:t>II</a:t>
                      </a:r>
                      <a:endParaRPr lang="en-US" dirty="0"/>
                    </a:p>
                  </a:txBody>
                  <a:tcPr>
                    <a:solidFill>
                      <a:schemeClr val="tx2">
                        <a:lumMod val="20000"/>
                        <a:lumOff val="80000"/>
                      </a:schemeClr>
                    </a:solidFill>
                  </a:tcPr>
                </a:tc>
                <a:tc>
                  <a:txBody>
                    <a:bodyPr/>
                    <a:lstStyle/>
                    <a:p>
                      <a:r>
                        <a:rPr lang="en-US" dirty="0" smtClean="0"/>
                        <a:t>Intervention</a:t>
                      </a:r>
                      <a:endParaRPr lang="en-US" dirty="0"/>
                    </a:p>
                  </a:txBody>
                  <a:tcPr>
                    <a:solidFill>
                      <a:schemeClr val="tx2">
                        <a:lumMod val="20000"/>
                        <a:lumOff val="80000"/>
                      </a:schemeClr>
                    </a:solidFill>
                  </a:tcPr>
                </a:tc>
                <a:tc>
                  <a:txBody>
                    <a:bodyPr/>
                    <a:lstStyle/>
                    <a:p>
                      <a:r>
                        <a:rPr lang="en-US" dirty="0" smtClean="0"/>
                        <a:t>89 (51%)</a:t>
                      </a:r>
                      <a:endParaRPr lang="en-US" dirty="0"/>
                    </a:p>
                  </a:txBody>
                  <a:tcPr>
                    <a:solidFill>
                      <a:schemeClr val="tx2">
                        <a:lumMod val="20000"/>
                        <a:lumOff val="80000"/>
                      </a:schemeClr>
                    </a:solidFill>
                  </a:tcPr>
                </a:tc>
                <a:extLst>
                  <a:ext uri="{0D108BD9-81ED-4DB2-BD59-A6C34878D82A}">
                    <a16:rowId xmlns:a16="http://schemas.microsoft.com/office/drawing/2014/main" val="10002"/>
                  </a:ext>
                </a:extLst>
              </a:tr>
              <a:tr h="413357">
                <a:tc>
                  <a:txBody>
                    <a:bodyPr/>
                    <a:lstStyle/>
                    <a:p>
                      <a:r>
                        <a:rPr lang="en-US" dirty="0" smtClean="0"/>
                        <a:t>III</a:t>
                      </a:r>
                      <a:endParaRPr lang="en-US" dirty="0"/>
                    </a:p>
                  </a:txBody>
                  <a:tcPr>
                    <a:solidFill>
                      <a:schemeClr val="accent6">
                        <a:lumMod val="20000"/>
                        <a:lumOff val="80000"/>
                      </a:schemeClr>
                    </a:solidFill>
                  </a:tcPr>
                </a:tc>
                <a:tc>
                  <a:txBody>
                    <a:bodyPr/>
                    <a:lstStyle/>
                    <a:p>
                      <a:r>
                        <a:rPr lang="en-US" dirty="0" smtClean="0"/>
                        <a:t>Disease</a:t>
                      </a:r>
                      <a:r>
                        <a:rPr lang="en-US" baseline="0" dirty="0" smtClean="0"/>
                        <a:t> Management</a:t>
                      </a:r>
                      <a:endParaRPr lang="en-US" dirty="0"/>
                    </a:p>
                  </a:txBody>
                  <a:tcPr>
                    <a:solidFill>
                      <a:schemeClr val="accent6">
                        <a:lumMod val="20000"/>
                        <a:lumOff val="80000"/>
                      </a:schemeClr>
                    </a:solidFill>
                  </a:tcPr>
                </a:tc>
                <a:tc>
                  <a:txBody>
                    <a:bodyPr/>
                    <a:lstStyle/>
                    <a:p>
                      <a:r>
                        <a:rPr lang="en-US" dirty="0" smtClean="0"/>
                        <a:t>26 (15%)</a:t>
                      </a:r>
                      <a:endParaRPr lang="en-US" dirty="0"/>
                    </a:p>
                  </a:txBody>
                  <a:tcPr>
                    <a:solidFill>
                      <a:schemeClr val="accent6">
                        <a:lumMod val="20000"/>
                        <a:lumOff val="80000"/>
                      </a:schemeClr>
                    </a:solidFill>
                  </a:tcPr>
                </a:tc>
                <a:extLst>
                  <a:ext uri="{0D108BD9-81ED-4DB2-BD59-A6C34878D82A}">
                    <a16:rowId xmlns:a16="http://schemas.microsoft.com/office/drawing/2014/main" val="10003"/>
                  </a:ext>
                </a:extLst>
              </a:tr>
              <a:tr h="413357">
                <a:tc gridSpan="2">
                  <a:txBody>
                    <a:bodyPr/>
                    <a:lstStyle/>
                    <a:p>
                      <a:r>
                        <a:rPr lang="en-US" dirty="0" smtClean="0"/>
                        <a:t>Total Scored Items</a:t>
                      </a:r>
                      <a:endParaRPr lang="en-US" dirty="0"/>
                    </a:p>
                  </a:txBody>
                  <a:tcPr/>
                </a:tc>
                <a:tc hMerge="1">
                  <a:txBody>
                    <a:bodyPr/>
                    <a:lstStyle/>
                    <a:p>
                      <a:endParaRPr lang="en-US" dirty="0"/>
                    </a:p>
                  </a:txBody>
                  <a:tcPr/>
                </a:tc>
                <a:tc>
                  <a:txBody>
                    <a:bodyPr/>
                    <a:lstStyle/>
                    <a:p>
                      <a:r>
                        <a:rPr lang="en-US" dirty="0" smtClean="0"/>
                        <a:t>175 (100%</a:t>
                      </a:r>
                      <a:r>
                        <a:rPr lang="en-US" baseline="0" dirty="0" smtClean="0"/>
                        <a:t>)</a:t>
                      </a:r>
                      <a:endParaRPr lang="en-US" dirty="0"/>
                    </a:p>
                  </a:txBody>
                  <a:tcPr/>
                </a:tc>
                <a:extLst>
                  <a:ext uri="{0D108BD9-81ED-4DB2-BD59-A6C34878D82A}">
                    <a16:rowId xmlns:a16="http://schemas.microsoft.com/office/drawing/2014/main" val="10004"/>
                  </a:ext>
                </a:extLst>
              </a:tr>
              <a:tr h="413357">
                <a:tc gridSpan="2">
                  <a:txBody>
                    <a:bodyPr/>
                    <a:lstStyle/>
                    <a:p>
                      <a:r>
                        <a:rPr lang="en-US" dirty="0" smtClean="0"/>
                        <a:t>Pre-test</a:t>
                      </a:r>
                      <a:r>
                        <a:rPr lang="en-US" baseline="0" dirty="0" smtClean="0"/>
                        <a:t> Uns</a:t>
                      </a:r>
                      <a:r>
                        <a:rPr lang="en-US" dirty="0" smtClean="0"/>
                        <a:t>cored Items</a:t>
                      </a:r>
                      <a:endParaRPr lang="en-US" dirty="0"/>
                    </a:p>
                  </a:txBody>
                  <a:tcPr/>
                </a:tc>
                <a:tc hMerge="1">
                  <a:txBody>
                    <a:bodyPr/>
                    <a:lstStyle/>
                    <a:p>
                      <a:endParaRPr lang="en-US" dirty="0"/>
                    </a:p>
                  </a:txBody>
                  <a:tcPr/>
                </a:tc>
                <a:tc>
                  <a:txBody>
                    <a:bodyPr/>
                    <a:lstStyle/>
                    <a:p>
                      <a:r>
                        <a:rPr lang="en-US" dirty="0" smtClean="0"/>
                        <a:t>25 (any</a:t>
                      </a:r>
                      <a:r>
                        <a:rPr lang="en-US" baseline="0" dirty="0" smtClean="0"/>
                        <a:t> above category)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176285"/>
            <a:ext cx="8229600" cy="706804"/>
          </a:xfrm>
        </p:spPr>
        <p:txBody>
          <a:bodyPr>
            <a:normAutofit fontScale="90000"/>
          </a:bodyPr>
          <a:lstStyle/>
          <a:p>
            <a:r>
              <a:rPr lang="en-US" sz="3600" b="1" dirty="0" smtClean="0">
                <a:solidFill>
                  <a:srgbClr val="0076C0"/>
                </a:solidFill>
                <a:latin typeface="Arial"/>
                <a:ea typeface="ヒラギノ角ゴ Pro W3" charset="0"/>
                <a:cs typeface="Arial"/>
              </a:rPr>
              <a:t>Exam Content Outline – CDE</a:t>
            </a:r>
            <a:r>
              <a:rPr lang="en-US" sz="3600" baseline="30000" dirty="0" smtClean="0">
                <a:ea typeface="ヒラギノ角ゴ Pro W3" charset="0"/>
                <a:cs typeface="Arial"/>
              </a:rPr>
              <a:t>®</a:t>
            </a:r>
            <a:r>
              <a:rPr lang="en-US" sz="3600" b="1" dirty="0" smtClean="0">
                <a:solidFill>
                  <a:srgbClr val="0076C0"/>
                </a:solidFill>
                <a:latin typeface="Arial"/>
                <a:ea typeface="ヒラギノ角ゴ Pro W3" charset="0"/>
                <a:cs typeface="Arial"/>
              </a:rPr>
              <a:t> Program</a:t>
            </a:r>
            <a:endParaRPr lang="en-US" sz="3600" b="1" dirty="0">
              <a:solidFill>
                <a:srgbClr val="0076C0"/>
              </a:solidFill>
              <a:latin typeface="Arial"/>
              <a:ea typeface="ヒラギノ角ゴ Pro W3" charset="0"/>
              <a:cs typeface="Aria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74831700"/>
              </p:ext>
            </p:extLst>
          </p:nvPr>
        </p:nvGraphicFramePr>
        <p:xfrm>
          <a:off x="743416" y="765721"/>
          <a:ext cx="6839413" cy="4114800"/>
        </p:xfrm>
        <a:graphic>
          <a:graphicData uri="http://schemas.openxmlformats.org/drawingml/2006/table">
            <a:tbl>
              <a:tblPr firstRow="1" bandRow="1">
                <a:tableStyleId>{5C22544A-7EE6-4342-B048-85BDC9FD1C3A}</a:tableStyleId>
              </a:tblPr>
              <a:tblGrid>
                <a:gridCol w="884662">
                  <a:extLst>
                    <a:ext uri="{9D8B030D-6E8A-4147-A177-3AD203B41FA5}">
                      <a16:colId xmlns:a16="http://schemas.microsoft.com/office/drawing/2014/main" val="20000"/>
                    </a:ext>
                  </a:extLst>
                </a:gridCol>
                <a:gridCol w="4534829">
                  <a:extLst>
                    <a:ext uri="{9D8B030D-6E8A-4147-A177-3AD203B41FA5}">
                      <a16:colId xmlns:a16="http://schemas.microsoft.com/office/drawing/2014/main" val="20001"/>
                    </a:ext>
                  </a:extLst>
                </a:gridCol>
                <a:gridCol w="1419922">
                  <a:extLst>
                    <a:ext uri="{9D8B030D-6E8A-4147-A177-3AD203B41FA5}">
                      <a16:colId xmlns:a16="http://schemas.microsoft.com/office/drawing/2014/main" val="20002"/>
                    </a:ext>
                  </a:extLst>
                </a:gridCol>
              </a:tblGrid>
              <a:tr h="610771">
                <a:tc>
                  <a:txBody>
                    <a:bodyPr/>
                    <a:lstStyle/>
                    <a:p>
                      <a:r>
                        <a:rPr lang="en-US" sz="1200" dirty="0" smtClean="0">
                          <a:latin typeface="Arial" panose="020B0604020202020204" pitchFamily="34" charset="0"/>
                          <a:cs typeface="Arial" panose="020B0604020202020204" pitchFamily="34" charset="0"/>
                        </a:rPr>
                        <a:t>Category/Section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Domain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Number</a:t>
                      </a:r>
                      <a:r>
                        <a:rPr lang="en-US" sz="1200" baseline="0" dirty="0" smtClean="0">
                          <a:latin typeface="Arial" panose="020B0604020202020204" pitchFamily="34" charset="0"/>
                          <a:cs typeface="Arial" panose="020B0604020202020204" pitchFamily="34" charset="0"/>
                        </a:rPr>
                        <a:t> of Questions (% of Scored Items)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1759">
                <a:tc>
                  <a:txBody>
                    <a:bodyPr/>
                    <a:lstStyle/>
                    <a:p>
                      <a:r>
                        <a:rPr lang="en-US" sz="1200" dirty="0" smtClean="0">
                          <a:latin typeface="Arial" panose="020B0604020202020204" pitchFamily="34" charset="0"/>
                          <a:cs typeface="Arial" panose="020B0604020202020204" pitchFamily="34" charset="0"/>
                        </a:rPr>
                        <a:t>I.A.</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l"/>
                      <a:r>
                        <a:rPr lang="en-US" sz="1200" kern="0" dirty="0" smtClean="0">
                          <a:solidFill>
                            <a:srgbClr val="000000"/>
                          </a:solidFill>
                          <a:latin typeface="Arial" panose="020B0604020202020204" pitchFamily="34" charset="0"/>
                          <a:ea typeface="ヒラギノ角ゴ Pro W3" charset="0"/>
                          <a:cs typeface="Arial" panose="020B0604020202020204" pitchFamily="34" charset="0"/>
                        </a:rPr>
                        <a:t>Assess Learning/Self-Care Behaviors </a:t>
                      </a:r>
                      <a:endParaRPr lang="en-US" sz="1200" kern="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261759">
                <a:tc>
                  <a:txBody>
                    <a:bodyPr/>
                    <a:lstStyle/>
                    <a:p>
                      <a:r>
                        <a:rPr lang="en-US" sz="1200" dirty="0" smtClean="0">
                          <a:latin typeface="Arial" panose="020B0604020202020204" pitchFamily="34" charset="0"/>
                          <a:cs typeface="Arial" panose="020B0604020202020204" pitchFamily="34" charset="0"/>
                        </a:rPr>
                        <a:t>I.B.</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l"/>
                      <a:r>
                        <a:rPr lang="en-US" sz="1200" kern="0" dirty="0" smtClean="0">
                          <a:solidFill>
                            <a:srgbClr val="000000"/>
                          </a:solidFill>
                          <a:latin typeface="Arial" panose="020B0604020202020204" pitchFamily="34" charset="0"/>
                          <a:ea typeface="ヒラギノ角ゴ Pro W3" charset="0"/>
                          <a:cs typeface="Arial" panose="020B0604020202020204" pitchFamily="34" charset="0"/>
                        </a:rPr>
                        <a:t>Assess Medical/Health/Psychosocial and Economic Status </a:t>
                      </a:r>
                      <a:endParaRPr lang="en-US" sz="1200" kern="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261759">
                <a:tc>
                  <a:txBody>
                    <a:bodyPr/>
                    <a:lstStyle/>
                    <a:p>
                      <a:r>
                        <a:rPr lang="en-US" sz="1200" dirty="0" smtClean="0">
                          <a:latin typeface="Arial" panose="020B0604020202020204" pitchFamily="34" charset="0"/>
                          <a:cs typeface="Arial" panose="020B0604020202020204" pitchFamily="34" charset="0"/>
                        </a:rPr>
                        <a:t>I.C.</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l"/>
                      <a:r>
                        <a:rPr lang="en-US" sz="1200" kern="0" dirty="0" smtClean="0">
                          <a:solidFill>
                            <a:srgbClr val="000000"/>
                          </a:solidFill>
                          <a:latin typeface="Arial" panose="020B0604020202020204" pitchFamily="34" charset="0"/>
                          <a:ea typeface="ヒラギノ角ゴ Pro W3" charset="0"/>
                          <a:cs typeface="Arial" panose="020B0604020202020204" pitchFamily="34" charset="0"/>
                        </a:rPr>
                        <a:t>Assess Current Knowledge and Self-Management Skills </a:t>
                      </a:r>
                      <a:endParaRPr lang="en-US" sz="1200" kern="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785277">
                <a:tc>
                  <a:txBody>
                    <a:bodyPr/>
                    <a:lstStyle/>
                    <a:p>
                      <a:r>
                        <a:rPr lang="en-US" sz="1200" dirty="0" smtClean="0">
                          <a:latin typeface="Arial" panose="020B0604020202020204" pitchFamily="34" charset="0"/>
                          <a:cs typeface="Arial" panose="020B0604020202020204" pitchFamily="34" charset="0"/>
                        </a:rPr>
                        <a:t>II.A.</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l"/>
                      <a:r>
                        <a:rPr lang="en-US" sz="1200" kern="0" dirty="0" smtClean="0">
                          <a:latin typeface="Arial" panose="020B0604020202020204" pitchFamily="34" charset="0"/>
                          <a:cs typeface="Arial" panose="020B0604020202020204" pitchFamily="34" charset="0"/>
                        </a:rPr>
                        <a:t>Collaborate with Patient/Family/Caregiver/Healthcare Team to Develop:</a:t>
                      </a:r>
                    </a:p>
                    <a:p>
                      <a:pPr marL="171450" indent="-171450" algn="l">
                        <a:buFont typeface="Arial" panose="020B0604020202020204" pitchFamily="34" charset="0"/>
                        <a:buChar char="•"/>
                      </a:pPr>
                      <a:r>
                        <a:rPr lang="en-US" sz="1200" kern="0" dirty="0" smtClean="0">
                          <a:latin typeface="Arial" panose="020B0604020202020204" pitchFamily="34" charset="0"/>
                          <a:cs typeface="Arial" panose="020B0604020202020204" pitchFamily="34" charset="0"/>
                        </a:rPr>
                        <a:t>Individualized diabetes education plan based on assessment</a:t>
                      </a:r>
                    </a:p>
                    <a:p>
                      <a:pPr marL="171450" indent="-171450" algn="l">
                        <a:buFont typeface="Arial" panose="020B0604020202020204" pitchFamily="34" charset="0"/>
                        <a:buChar char="•"/>
                      </a:pPr>
                      <a:r>
                        <a:rPr lang="en-US" sz="1200" kern="0" dirty="0" smtClean="0">
                          <a:latin typeface="Arial" panose="020B0604020202020204" pitchFamily="34" charset="0"/>
                          <a:cs typeface="Arial" panose="020B0604020202020204" pitchFamily="34" charset="0"/>
                        </a:rPr>
                        <a:t>Instructional methods</a:t>
                      </a:r>
                    </a:p>
                    <a:p>
                      <a:pPr marL="171450" indent="-171450" algn="l">
                        <a:buFont typeface="Arial" panose="020B0604020202020204" pitchFamily="34" charset="0"/>
                        <a:buChar char="•"/>
                      </a:pPr>
                      <a:r>
                        <a:rPr lang="en-US" sz="1200" kern="0" dirty="0" smtClean="0">
                          <a:latin typeface="Arial" panose="020B0604020202020204" pitchFamily="34" charset="0"/>
                          <a:cs typeface="Arial" panose="020B0604020202020204" pitchFamily="34" charset="0"/>
                        </a:rPr>
                        <a:t>Behavioral</a:t>
                      </a:r>
                      <a:r>
                        <a:rPr lang="en-US" sz="1200" kern="0" baseline="0" dirty="0" smtClean="0">
                          <a:latin typeface="Arial" panose="020B0604020202020204" pitchFamily="34" charset="0"/>
                          <a:cs typeface="Arial" panose="020B0604020202020204" pitchFamily="34" charset="0"/>
                        </a:rPr>
                        <a:t> </a:t>
                      </a:r>
                      <a:r>
                        <a:rPr lang="en-US" sz="1200" kern="0" dirty="0" smtClean="0">
                          <a:latin typeface="Arial" panose="020B0604020202020204" pitchFamily="34" charset="0"/>
                          <a:cs typeface="Arial" panose="020B0604020202020204" pitchFamily="34" charset="0"/>
                        </a:rPr>
                        <a:t>goals</a:t>
                      </a:r>
                      <a:endParaRPr lang="en-US" sz="1200" kern="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16</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4"/>
                  </a:ext>
                </a:extLst>
              </a:tr>
              <a:tr h="261759">
                <a:tc>
                  <a:txBody>
                    <a:bodyPr/>
                    <a:lstStyle/>
                    <a:p>
                      <a:r>
                        <a:rPr lang="en-US" sz="1200" dirty="0" smtClean="0">
                          <a:latin typeface="Arial" panose="020B0604020202020204" pitchFamily="34" charset="0"/>
                          <a:cs typeface="Arial" panose="020B0604020202020204" pitchFamily="34" charset="0"/>
                        </a:rPr>
                        <a:t>II.B.</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0" dirty="0" smtClean="0">
                          <a:latin typeface="Arial" panose="020B0604020202020204" pitchFamily="34" charset="0"/>
                          <a:cs typeface="Arial" panose="020B0604020202020204" pitchFamily="34" charset="0"/>
                        </a:rPr>
                        <a:t>Teach/Counsel</a:t>
                      </a:r>
                      <a:r>
                        <a:rPr lang="en-US" sz="1200" kern="0" baseline="0" dirty="0" smtClean="0">
                          <a:latin typeface="Arial" panose="020B0604020202020204" pitchFamily="34" charset="0"/>
                          <a:cs typeface="Arial" panose="020B0604020202020204" pitchFamily="34" charset="0"/>
                        </a:rPr>
                        <a:t> </a:t>
                      </a:r>
                      <a:r>
                        <a:rPr lang="en-US" sz="1200" kern="0" dirty="0" smtClean="0">
                          <a:latin typeface="Arial" panose="020B0604020202020204" pitchFamily="34" charset="0"/>
                          <a:cs typeface="Arial" panose="020B0604020202020204" pitchFamily="34" charset="0"/>
                        </a:rPr>
                        <a:t>Regarding Principles of Care</a:t>
                      </a:r>
                    </a:p>
                  </a:txBody>
                  <a:tcPr>
                    <a:solidFill>
                      <a:schemeClr val="tx2">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50</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5"/>
                  </a:ext>
                </a:extLst>
              </a:tr>
              <a:tr h="261759">
                <a:tc>
                  <a:txBody>
                    <a:bodyPr/>
                    <a:lstStyle/>
                    <a:p>
                      <a:r>
                        <a:rPr lang="en-US" sz="1200" dirty="0" smtClean="0">
                          <a:latin typeface="Arial" panose="020B0604020202020204" pitchFamily="34" charset="0"/>
                          <a:cs typeface="Arial" panose="020B0604020202020204" pitchFamily="34" charset="0"/>
                        </a:rPr>
                        <a:t>II.C.</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0" dirty="0" smtClean="0">
                          <a:latin typeface="Arial" panose="020B0604020202020204" pitchFamily="34" charset="0"/>
                          <a:cs typeface="Arial" panose="020B0604020202020204" pitchFamily="34" charset="0"/>
                        </a:rPr>
                        <a:t>Evaluate, Revise</a:t>
                      </a:r>
                      <a:r>
                        <a:rPr lang="en-US" sz="1200" kern="0" baseline="0" dirty="0" smtClean="0">
                          <a:latin typeface="Arial" panose="020B0604020202020204" pitchFamily="34" charset="0"/>
                          <a:cs typeface="Arial" panose="020B0604020202020204" pitchFamily="34" charset="0"/>
                        </a:rPr>
                        <a:t> </a:t>
                      </a:r>
                      <a:r>
                        <a:rPr lang="en-US" sz="1200" kern="0" dirty="0" smtClean="0">
                          <a:latin typeface="Arial" panose="020B0604020202020204" pitchFamily="34" charset="0"/>
                          <a:cs typeface="Arial" panose="020B0604020202020204" pitchFamily="34" charset="0"/>
                        </a:rPr>
                        <a:t>and Document</a:t>
                      </a:r>
                    </a:p>
                  </a:txBody>
                  <a:tcPr>
                    <a:solidFill>
                      <a:schemeClr val="tx2">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17</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6"/>
                  </a:ext>
                </a:extLst>
              </a:tr>
              <a:tr h="261759">
                <a:tc>
                  <a:txBody>
                    <a:bodyPr/>
                    <a:lstStyle/>
                    <a:p>
                      <a:r>
                        <a:rPr lang="en-US" sz="1200" dirty="0" smtClean="0">
                          <a:latin typeface="Arial" panose="020B0604020202020204" pitchFamily="34" charset="0"/>
                          <a:cs typeface="Arial" panose="020B0604020202020204" pitchFamily="34" charset="0"/>
                        </a:rPr>
                        <a:t>II.D.</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0" dirty="0" smtClean="0">
                          <a:latin typeface="Arial" panose="020B0604020202020204" pitchFamily="34" charset="0"/>
                          <a:cs typeface="Arial" panose="020B0604020202020204" pitchFamily="34" charset="0"/>
                        </a:rPr>
                        <a:t>Referral and Follow-Up</a:t>
                      </a:r>
                    </a:p>
                  </a:txBody>
                  <a:tcPr>
                    <a:solidFill>
                      <a:schemeClr val="tx2">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7"/>
                  </a:ext>
                </a:extLst>
              </a:tr>
              <a:tr h="261759">
                <a:tc>
                  <a:txBody>
                    <a:bodyPr/>
                    <a:lstStyle/>
                    <a:p>
                      <a:r>
                        <a:rPr lang="en-US" sz="1200" dirty="0" smtClean="0">
                          <a:latin typeface="Arial" panose="020B0604020202020204" pitchFamily="34" charset="0"/>
                          <a:cs typeface="Arial" panose="020B0604020202020204" pitchFamily="34" charset="0"/>
                        </a:rPr>
                        <a:t>III.A.</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algn="l"/>
                      <a:r>
                        <a:rPr lang="en-US" sz="1200" kern="0" dirty="0" smtClean="0">
                          <a:latin typeface="Arial" panose="020B0604020202020204" pitchFamily="34" charset="0"/>
                          <a:cs typeface="Arial" panose="020B0604020202020204" pitchFamily="34" charset="0"/>
                        </a:rPr>
                        <a:t>Education and Program (Service) Standards</a:t>
                      </a:r>
                      <a:endParaRPr lang="en-US" sz="1200" kern="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8"/>
                  </a:ext>
                </a:extLst>
              </a:tr>
              <a:tr h="261759">
                <a:tc>
                  <a:txBody>
                    <a:bodyPr/>
                    <a:lstStyle/>
                    <a:p>
                      <a:r>
                        <a:rPr lang="en-US" sz="1200" dirty="0" smtClean="0">
                          <a:latin typeface="Arial" panose="020B0604020202020204" pitchFamily="34" charset="0"/>
                          <a:cs typeface="Arial" panose="020B0604020202020204" pitchFamily="34" charset="0"/>
                        </a:rPr>
                        <a:t>III.B.</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algn="l"/>
                      <a:r>
                        <a:rPr lang="en-US" sz="1200" kern="0" dirty="0" smtClean="0">
                          <a:latin typeface="Arial" panose="020B0604020202020204" pitchFamily="34" charset="0"/>
                          <a:cs typeface="Arial" panose="020B0604020202020204" pitchFamily="34" charset="0"/>
                        </a:rPr>
                        <a:t>Clinical Practice</a:t>
                      </a:r>
                      <a:endParaRPr lang="en-US" sz="1200" kern="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16</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9"/>
                  </a:ext>
                </a:extLst>
              </a:tr>
              <a:tr h="271557">
                <a:tc>
                  <a:txBody>
                    <a:bodyPr/>
                    <a:lstStyle/>
                    <a:p>
                      <a:r>
                        <a:rPr lang="en-US" sz="1200" dirty="0" smtClean="0">
                          <a:latin typeface="Arial" panose="020B0604020202020204" pitchFamily="34" charset="0"/>
                          <a:cs typeface="Arial" panose="020B0604020202020204" pitchFamily="34" charset="0"/>
                        </a:rPr>
                        <a:t>III.C.</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0" dirty="0" smtClean="0">
                          <a:latin typeface="Arial" panose="020B0604020202020204" pitchFamily="34" charset="0"/>
                          <a:cs typeface="Arial" panose="020B0604020202020204" pitchFamily="34" charset="0"/>
                        </a:rPr>
                        <a:t>Engage in Diabetes Advocacy</a:t>
                      </a:r>
                      <a:endParaRPr lang="en-US" sz="1200" kern="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7"/>
          <p:cNvSpPr txBox="1">
            <a:spLocks/>
          </p:cNvSpPr>
          <p:nvPr/>
        </p:nvSpPr>
        <p:spPr bwMode="auto">
          <a:xfrm>
            <a:off x="2782888" y="2924269"/>
            <a:ext cx="4724400" cy="198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smtClean="0">
                <a:solidFill>
                  <a:srgbClr val="0076C0"/>
                </a:solidFill>
                <a:latin typeface="Arial"/>
                <a:cs typeface="Arial"/>
              </a:rPr>
              <a:t>Sheryl </a:t>
            </a:r>
            <a:r>
              <a:rPr lang="en-US" sz="3500" b="1" dirty="0" err="1" smtClean="0">
                <a:solidFill>
                  <a:srgbClr val="0076C0"/>
                </a:solidFill>
                <a:latin typeface="Arial"/>
                <a:cs typeface="Arial"/>
              </a:rPr>
              <a:t>Traficano</a:t>
            </a:r>
            <a:endParaRPr lang="en-US" sz="3500" b="1" dirty="0" smtClean="0">
              <a:solidFill>
                <a:srgbClr val="0076C0"/>
              </a:solidFill>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MBA, CAE</a:t>
            </a:r>
            <a:endParaRPr lang="en-US" sz="2000" dirty="0">
              <a:latin typeface="Arial"/>
              <a:cs typeface="Arial"/>
            </a:endParaRP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CEO</a:t>
            </a: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NCBDE  </a:t>
            </a: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Arlington Heights, IL</a:t>
            </a:r>
            <a:endParaRPr lang="en-US" sz="1800" dirty="0">
              <a:solidFill>
                <a:srgbClr val="000000"/>
              </a:solidFill>
              <a:latin typeface="Futura Std Book" charset="0"/>
            </a:endParaRPr>
          </a:p>
        </p:txBody>
      </p:sp>
      <p:pic>
        <p:nvPicPr>
          <p:cNvPr id="4" name="Picture 2"/>
          <p:cNvPicPr>
            <a:picLocks noChangeAspect="1" noChangeArrowheads="1"/>
          </p:cNvPicPr>
          <p:nvPr/>
        </p:nvPicPr>
        <p:blipFill>
          <a:blip r:embed="rId3" cstate="print"/>
          <a:srcRect/>
          <a:stretch>
            <a:fillRect/>
          </a:stretch>
        </p:blipFill>
        <p:spPr bwMode="auto">
          <a:xfrm>
            <a:off x="338750" y="731084"/>
            <a:ext cx="1792288" cy="3779838"/>
          </a:xfrm>
          <a:prstGeom prst="rect">
            <a:avLst/>
          </a:prstGeom>
          <a:noFill/>
          <a:ln w="9525">
            <a:noFill/>
            <a:miter lim="800000"/>
            <a:headEnd/>
            <a:tailEnd/>
          </a:ln>
          <a:effectLst/>
        </p:spPr>
      </p:pic>
      <p:sp>
        <p:nvSpPr>
          <p:cNvPr id="6" name="Text Placeholder 7"/>
          <p:cNvSpPr txBox="1">
            <a:spLocks/>
          </p:cNvSpPr>
          <p:nvPr/>
        </p:nvSpPr>
        <p:spPr bwMode="auto">
          <a:xfrm>
            <a:off x="2782888" y="506995"/>
            <a:ext cx="6152881" cy="22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smtClean="0">
                <a:solidFill>
                  <a:srgbClr val="0076C0"/>
                </a:solidFill>
                <a:latin typeface="Arial"/>
                <a:cs typeface="Arial"/>
              </a:rPr>
              <a:t>Joan Bardsley</a:t>
            </a:r>
          </a:p>
          <a:p>
            <a:pPr marL="0" indent="0">
              <a:lnSpc>
                <a:spcPts val="2400"/>
              </a:lnSpc>
              <a:spcBef>
                <a:spcPts val="10"/>
              </a:spcBef>
            </a:pPr>
            <a:r>
              <a:rPr lang="en-US" sz="2000" dirty="0">
                <a:latin typeface="Arial"/>
                <a:cs typeface="Arial"/>
              </a:rPr>
              <a:t>MBA, RN, </a:t>
            </a:r>
            <a:r>
              <a:rPr lang="en-US" sz="2000" dirty="0" smtClean="0">
                <a:latin typeface="Arial"/>
                <a:cs typeface="Arial"/>
              </a:rPr>
              <a:t>FAADE, CDE</a:t>
            </a:r>
            <a:r>
              <a:rPr lang="en-US" sz="2000" baseline="30000" dirty="0" smtClean="0">
                <a:latin typeface="Arial"/>
                <a:cs typeface="Arial"/>
              </a:rPr>
              <a:t>®</a:t>
            </a:r>
          </a:p>
          <a:p>
            <a:pPr eaLnBrk="1" hangingPunct="1">
              <a:lnSpc>
                <a:spcPts val="2400"/>
              </a:lnSpc>
              <a:spcBef>
                <a:spcPts val="10"/>
              </a:spcBef>
              <a:buFont typeface="Arial" charset="0"/>
              <a:buNone/>
            </a:pPr>
            <a:endParaRPr lang="en-US" sz="2000" dirty="0" smtClean="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2018 Board Chair</a:t>
            </a: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National Certification Board for Diabetes Educators (NCBDE)</a:t>
            </a:r>
            <a:endParaRPr lang="en-US" sz="2000" dirty="0">
              <a:latin typeface="Arial"/>
              <a:cs typeface="Arial"/>
            </a:endParaRPr>
          </a:p>
          <a:p>
            <a:pPr eaLnBrk="1" hangingPunct="1">
              <a:buFont typeface="Arial" charset="0"/>
              <a:buNone/>
            </a:pPr>
            <a:endParaRPr lang="en-US" sz="1800" dirty="0">
              <a:solidFill>
                <a:srgbClr val="000000"/>
              </a:solidFill>
              <a:latin typeface="Futura Std Book" charset="0"/>
            </a:endParaRPr>
          </a:p>
        </p:txBody>
      </p:sp>
      <p:pic>
        <p:nvPicPr>
          <p:cNvPr id="7" name="Picture 5"/>
          <p:cNvPicPr>
            <a:picLocks noChangeAspect="1" noChangeArrowheads="1"/>
          </p:cNvPicPr>
          <p:nvPr/>
        </p:nvPicPr>
        <p:blipFill>
          <a:blip r:embed="rId4" cstate="print"/>
          <a:srcRect/>
          <a:stretch>
            <a:fillRect/>
          </a:stretch>
        </p:blipFill>
        <p:spPr bwMode="auto">
          <a:xfrm>
            <a:off x="6945313" y="380247"/>
            <a:ext cx="1798637" cy="701675"/>
          </a:xfrm>
          <a:prstGeom prst="rect">
            <a:avLst/>
          </a:prstGeom>
          <a:noFill/>
          <a:ln w="9525">
            <a:noFill/>
            <a:miter lim="800000"/>
            <a:headEnd/>
            <a:tailEnd/>
          </a:ln>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06" y="506995"/>
            <a:ext cx="1397376" cy="1840706"/>
          </a:xfrm>
          <a:prstGeom prst="rect">
            <a:avLst/>
          </a:prstGeom>
        </p:spPr>
      </p:pic>
    </p:spTree>
    <p:extLst>
      <p:ext uri="{BB962C8B-B14F-4D97-AF65-F5344CB8AC3E}">
        <p14:creationId xmlns:p14="http://schemas.microsoft.com/office/powerpoint/2010/main" val="384097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Studying For and Taking the Exam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331" y="2702839"/>
            <a:ext cx="1905000" cy="1905000"/>
          </a:xfrm>
          <a:prstGeom prst="rect">
            <a:avLst/>
          </a:prstGeom>
        </p:spPr>
      </p:pic>
    </p:spTree>
    <p:extLst>
      <p:ext uri="{BB962C8B-B14F-4D97-AF65-F5344CB8AC3E}">
        <p14:creationId xmlns:p14="http://schemas.microsoft.com/office/powerpoint/2010/main" val="3099477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Test </a:t>
            </a:r>
            <a:r>
              <a:rPr lang="en-US" dirty="0" smtClean="0">
                <a:latin typeface="Arial" pitchFamily="34" charset="0"/>
                <a:cs typeface="Arial" pitchFamily="34" charset="0"/>
              </a:rPr>
              <a:t>Preparation</a:t>
            </a:r>
            <a:endParaRPr lang="en-US" dirty="0"/>
          </a:p>
        </p:txBody>
      </p:sp>
      <p:sp>
        <p:nvSpPr>
          <p:cNvPr id="3" name="Content Placeholder 2"/>
          <p:cNvSpPr>
            <a:spLocks noGrp="1"/>
          </p:cNvSpPr>
          <p:nvPr>
            <p:ph idx="1"/>
          </p:nvPr>
        </p:nvSpPr>
        <p:spPr>
          <a:xfrm>
            <a:off x="457200" y="1364343"/>
            <a:ext cx="8229600" cy="3234534"/>
          </a:xfrm>
        </p:spPr>
        <p:txBody>
          <a:bodyPr/>
          <a:lstStyle/>
          <a:p>
            <a:pPr>
              <a:lnSpc>
                <a:spcPct val="90000"/>
              </a:lnSpc>
              <a:spcBef>
                <a:spcPts val="600"/>
              </a:spcBef>
              <a:buFont typeface="Arial" pitchFamily="34" charset="0"/>
              <a:buChar char="•"/>
            </a:pPr>
            <a:r>
              <a:rPr lang="en-US" sz="2400" dirty="0">
                <a:latin typeface="Arial" pitchFamily="34" charset="0"/>
                <a:cs typeface="Arial" pitchFamily="34" charset="0"/>
              </a:rPr>
              <a:t>Develop study plan</a:t>
            </a:r>
          </a:p>
          <a:p>
            <a:pPr>
              <a:lnSpc>
                <a:spcPct val="90000"/>
              </a:lnSpc>
              <a:spcBef>
                <a:spcPts val="600"/>
              </a:spcBef>
              <a:buFont typeface="Arial" pitchFamily="34" charset="0"/>
              <a:buChar char="•"/>
            </a:pPr>
            <a:r>
              <a:rPr lang="en-US" sz="2400" dirty="0">
                <a:latin typeface="Arial" pitchFamily="34" charset="0"/>
                <a:cs typeface="Arial" pitchFamily="34" charset="0"/>
              </a:rPr>
              <a:t>Know amount of content</a:t>
            </a:r>
          </a:p>
          <a:p>
            <a:pPr>
              <a:lnSpc>
                <a:spcPct val="90000"/>
              </a:lnSpc>
              <a:spcBef>
                <a:spcPts val="600"/>
              </a:spcBef>
              <a:buFont typeface="Arial" pitchFamily="34" charset="0"/>
              <a:buChar char="•"/>
            </a:pPr>
            <a:r>
              <a:rPr lang="en-US" sz="2400" dirty="0">
                <a:latin typeface="Arial" pitchFamily="34" charset="0"/>
                <a:cs typeface="Arial" pitchFamily="34" charset="0"/>
              </a:rPr>
              <a:t>Develop time line</a:t>
            </a:r>
          </a:p>
          <a:p>
            <a:pPr>
              <a:lnSpc>
                <a:spcPct val="90000"/>
              </a:lnSpc>
              <a:spcBef>
                <a:spcPts val="600"/>
              </a:spcBef>
              <a:buFont typeface="Arial" pitchFamily="34" charset="0"/>
              <a:buChar char="•"/>
            </a:pPr>
            <a:r>
              <a:rPr lang="en-US" sz="2400" dirty="0">
                <a:latin typeface="Arial" pitchFamily="34" charset="0"/>
                <a:cs typeface="Arial" pitchFamily="34" charset="0"/>
              </a:rPr>
              <a:t>Organize content</a:t>
            </a:r>
          </a:p>
          <a:p>
            <a:pPr>
              <a:lnSpc>
                <a:spcPct val="90000"/>
              </a:lnSpc>
              <a:spcBef>
                <a:spcPts val="600"/>
              </a:spcBef>
              <a:buFont typeface="Arial" pitchFamily="34" charset="0"/>
              <a:buChar char="•"/>
            </a:pPr>
            <a:r>
              <a:rPr lang="en-US" sz="2400" dirty="0">
                <a:latin typeface="Arial" pitchFamily="34" charset="0"/>
                <a:cs typeface="Arial" pitchFamily="34" charset="0"/>
              </a:rPr>
              <a:t>Prioritize content on your strengths and weaknesses</a:t>
            </a:r>
          </a:p>
          <a:p>
            <a:pPr>
              <a:lnSpc>
                <a:spcPct val="90000"/>
              </a:lnSpc>
              <a:spcBef>
                <a:spcPts val="600"/>
              </a:spcBef>
              <a:buFont typeface="Arial" pitchFamily="34" charset="0"/>
              <a:buChar char="•"/>
            </a:pPr>
            <a:r>
              <a:rPr lang="en-US" sz="2400" dirty="0" smtClean="0">
                <a:latin typeface="Arial" pitchFamily="34" charset="0"/>
                <a:cs typeface="Arial" pitchFamily="34" charset="0"/>
              </a:rPr>
              <a:t>Study </a:t>
            </a:r>
            <a:r>
              <a:rPr lang="en-US" sz="2400" dirty="0">
                <a:latin typeface="Arial" pitchFamily="34" charset="0"/>
                <a:cs typeface="Arial" pitchFamily="34" charset="0"/>
              </a:rPr>
              <a:t>in short bursts</a:t>
            </a:r>
          </a:p>
          <a:p>
            <a:pPr>
              <a:lnSpc>
                <a:spcPct val="90000"/>
              </a:lnSpc>
              <a:spcBef>
                <a:spcPts val="600"/>
              </a:spcBef>
              <a:buFont typeface="Arial" pitchFamily="34" charset="0"/>
              <a:buChar char="•"/>
            </a:pPr>
            <a:r>
              <a:rPr lang="en-US" sz="2400" dirty="0">
                <a:latin typeface="Arial" pitchFamily="34" charset="0"/>
                <a:cs typeface="Arial" pitchFamily="34" charset="0"/>
              </a:rPr>
              <a:t>Take breaks </a:t>
            </a:r>
          </a:p>
          <a:p>
            <a:endParaRPr lang="en-US" dirty="0"/>
          </a:p>
        </p:txBody>
      </p:sp>
    </p:spTree>
    <p:extLst>
      <p:ext uri="{BB962C8B-B14F-4D97-AF65-F5344CB8AC3E}">
        <p14:creationId xmlns:p14="http://schemas.microsoft.com/office/powerpoint/2010/main" val="189721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3200" dirty="0" smtClean="0">
                <a:ea typeface="ヒラギノ角ゴ Pro W3" charset="0"/>
                <a:cs typeface="Arial"/>
              </a:rPr>
              <a:t>Prep Tips</a:t>
            </a:r>
            <a:endParaRPr lang="en-US" altLang="en-US" sz="3200" dirty="0" smtClean="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eaLnBrk="1" hangingPunct="1">
              <a:lnSpc>
                <a:spcPct val="80000"/>
              </a:lnSpc>
              <a:buClr>
                <a:schemeClr val="tx1"/>
              </a:buClr>
              <a:defRPr/>
            </a:pPr>
            <a:endParaRPr kumimoji="1" lang="en-US" altLang="en-US" sz="900" b="1" dirty="0" smtClean="0">
              <a:latin typeface="Arial" panose="020B0604020202020204" pitchFamily="34" charset="0"/>
              <a:cs typeface="Arial" panose="020B0604020202020204" pitchFamily="34" charset="0"/>
            </a:endParaRPr>
          </a:p>
          <a:p>
            <a:pPr eaLnBrk="1" hangingPunct="1">
              <a:lnSpc>
                <a:spcPct val="75000"/>
              </a:lnSpc>
              <a:buClr>
                <a:schemeClr val="tx1"/>
              </a:buClr>
              <a:defRPr/>
            </a:pPr>
            <a:r>
              <a:rPr lang="en-US" altLang="en-US" sz="2700" dirty="0" smtClean="0">
                <a:latin typeface="Arial" panose="020B0604020202020204" pitchFamily="34" charset="0"/>
                <a:cs typeface="Arial" panose="020B0604020202020204" pitchFamily="34" charset="0"/>
              </a:rPr>
              <a:t>Review Exam Content Outline (ECO)</a:t>
            </a:r>
          </a:p>
          <a:p>
            <a:pPr eaLnBrk="1" hangingPunct="1">
              <a:lnSpc>
                <a:spcPct val="75000"/>
              </a:lnSpc>
              <a:buClr>
                <a:schemeClr val="tx1"/>
              </a:buClr>
              <a:buNone/>
              <a:defRPr/>
            </a:pPr>
            <a:endParaRPr lang="en-US" altLang="en-US" sz="2700" dirty="0" smtClean="0">
              <a:latin typeface="Arial" panose="020B0604020202020204" pitchFamily="34" charset="0"/>
              <a:cs typeface="Arial" panose="020B0604020202020204" pitchFamily="34" charset="0"/>
            </a:endParaRPr>
          </a:p>
          <a:p>
            <a:pPr eaLnBrk="1" hangingPunct="1">
              <a:lnSpc>
                <a:spcPct val="75000"/>
              </a:lnSpc>
              <a:buClr>
                <a:schemeClr val="tx1"/>
              </a:buClr>
              <a:defRPr/>
            </a:pPr>
            <a:r>
              <a:rPr lang="en-US" altLang="en-US" sz="2700" dirty="0" smtClean="0">
                <a:latin typeface="Arial" panose="020B0604020202020204" pitchFamily="34" charset="0"/>
                <a:cs typeface="Arial" panose="020B0604020202020204" pitchFamily="34" charset="0"/>
              </a:rPr>
              <a:t>Responsible for knowledge over all of ECO</a:t>
            </a:r>
          </a:p>
          <a:p>
            <a:pPr eaLnBrk="1" hangingPunct="1">
              <a:lnSpc>
                <a:spcPct val="75000"/>
              </a:lnSpc>
              <a:buClr>
                <a:schemeClr val="tx1"/>
              </a:buClr>
              <a:defRPr/>
            </a:pPr>
            <a:endParaRPr lang="en-US" altLang="en-US" sz="2700" dirty="0" smtClean="0">
              <a:latin typeface="Arial" panose="020B0604020202020204" pitchFamily="34" charset="0"/>
              <a:cs typeface="Arial" panose="020B0604020202020204" pitchFamily="34" charset="0"/>
            </a:endParaRPr>
          </a:p>
          <a:p>
            <a:pPr eaLnBrk="1" hangingPunct="1">
              <a:lnSpc>
                <a:spcPct val="75000"/>
              </a:lnSpc>
              <a:buClr>
                <a:schemeClr val="tx1"/>
              </a:buClr>
              <a:defRPr/>
            </a:pPr>
            <a:r>
              <a:rPr lang="en-US" altLang="en-US" sz="2700" dirty="0" smtClean="0">
                <a:latin typeface="Arial" panose="020B0604020202020204" pitchFamily="34" charset="0"/>
                <a:cs typeface="Arial" panose="020B0604020202020204" pitchFamily="34" charset="0"/>
              </a:rPr>
              <a:t>Consider your population – be sure to study aspects of the ECO outside of that profile</a:t>
            </a:r>
          </a:p>
          <a:p>
            <a:pPr lvl="1" indent="0" eaLnBrk="1" hangingPunct="1">
              <a:lnSpc>
                <a:spcPct val="75000"/>
              </a:lnSpc>
              <a:buClr>
                <a:schemeClr val="tx1"/>
              </a:buClr>
              <a:buFont typeface="Arial" pitchFamily="34" charset="0"/>
              <a:buNone/>
              <a:defRPr/>
            </a:pPr>
            <a:endParaRPr lang="en-US" altLang="en-US" sz="2000" dirty="0" smtClean="0">
              <a:solidFill>
                <a:srgbClr val="0070C0"/>
              </a:solidFill>
              <a:latin typeface="Arial" panose="020B0604020202020204" pitchFamily="34" charset="0"/>
              <a:cs typeface="Arial" panose="020B0604020202020204" pitchFamily="34" charset="0"/>
            </a:endParaRPr>
          </a:p>
        </p:txBody>
      </p:sp>
      <p:pic>
        <p:nvPicPr>
          <p:cNvPr id="5" name="Picture 5" descr="Image result for free yellow stoplight images"/>
          <p:cNvPicPr>
            <a:picLocks noChangeAspect="1" noChangeArrowheads="1"/>
          </p:cNvPicPr>
          <p:nvPr/>
        </p:nvPicPr>
        <p:blipFill>
          <a:blip r:embed="rId3" cstate="print"/>
          <a:srcRect/>
          <a:stretch>
            <a:fillRect/>
          </a:stretch>
        </p:blipFill>
        <p:spPr bwMode="auto">
          <a:xfrm>
            <a:off x="5287223" y="2070023"/>
            <a:ext cx="3236613" cy="2375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z="3200" dirty="0" smtClean="0">
                <a:ea typeface="ヒラギノ角ゴ Pro W3" charset="0"/>
                <a:cs typeface="Arial"/>
              </a:rPr>
              <a:t>Prep Tips</a:t>
            </a:r>
            <a:endParaRPr lang="en-US" altLang="en-US" sz="3200" dirty="0" smtClean="0"/>
          </a:p>
        </p:txBody>
      </p:sp>
      <p:sp>
        <p:nvSpPr>
          <p:cNvPr id="3" name="Content Placeholder 2"/>
          <p:cNvSpPr>
            <a:spLocks noGrp="1"/>
          </p:cNvSpPr>
          <p:nvPr>
            <p:ph idx="1"/>
          </p:nvPr>
        </p:nvSpPr>
        <p:spPr/>
        <p:txBody>
          <a:bodyPr>
            <a:normAutofit/>
          </a:bodyPr>
          <a:lstStyle/>
          <a:p>
            <a:pPr eaLnBrk="1" hangingPunct="1">
              <a:lnSpc>
                <a:spcPct val="95000"/>
              </a:lnSpc>
              <a:buClr>
                <a:schemeClr val="tx1"/>
              </a:buClr>
              <a:defRPr/>
            </a:pPr>
            <a:r>
              <a:rPr lang="en-US" altLang="en-US" sz="3000" dirty="0" smtClean="0">
                <a:latin typeface="Arial" panose="020B0604020202020204" pitchFamily="34" charset="0"/>
                <a:cs typeface="Arial" panose="020B0604020202020204" pitchFamily="34" charset="0"/>
              </a:rPr>
              <a:t>Review Handbook information on studying for the exam and references</a:t>
            </a:r>
          </a:p>
          <a:p>
            <a:pPr eaLnBrk="1" hangingPunct="1">
              <a:lnSpc>
                <a:spcPct val="95000"/>
              </a:lnSpc>
              <a:buClr>
                <a:schemeClr val="tx1"/>
              </a:buClr>
              <a:defRPr/>
            </a:pPr>
            <a:r>
              <a:rPr lang="en-US" altLang="en-US" sz="3000" dirty="0" smtClean="0">
                <a:latin typeface="Arial" panose="020B0604020202020204" pitchFamily="34" charset="0"/>
                <a:cs typeface="Arial" panose="020B0604020202020204" pitchFamily="34" charset="0"/>
              </a:rPr>
              <a:t>Check around for other resources e.g., continuing education activities, review courses and materials</a:t>
            </a:r>
          </a:p>
          <a:p>
            <a:pPr eaLnBrk="1" hangingPunct="1">
              <a:lnSpc>
                <a:spcPct val="95000"/>
              </a:lnSpc>
              <a:buClr>
                <a:schemeClr val="tx1"/>
              </a:buClr>
              <a:defRPr/>
            </a:pPr>
            <a:r>
              <a:rPr lang="en-US" altLang="en-US" sz="3000" dirty="0" smtClean="0">
                <a:latin typeface="Arial" panose="020B0604020202020204" pitchFamily="34" charset="0"/>
                <a:cs typeface="Arial" panose="020B0604020202020204" pitchFamily="34" charset="0"/>
              </a:rPr>
              <a:t>Consider forming a study group</a:t>
            </a:r>
          </a:p>
        </p:txBody>
      </p:sp>
      <p:pic>
        <p:nvPicPr>
          <p:cNvPr id="135172" name="Picture 4"/>
          <p:cNvPicPr>
            <a:picLocks noChangeAspect="1" noChangeArrowheads="1"/>
          </p:cNvPicPr>
          <p:nvPr/>
        </p:nvPicPr>
        <p:blipFill>
          <a:blip r:embed="rId3" cstate="print"/>
          <a:srcRect/>
          <a:stretch>
            <a:fillRect/>
          </a:stretch>
        </p:blipFill>
        <p:spPr bwMode="auto">
          <a:xfrm>
            <a:off x="7558056" y="2838271"/>
            <a:ext cx="1373187" cy="15238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11983" y="250836"/>
            <a:ext cx="8229600" cy="485129"/>
          </a:xfrm>
        </p:spPr>
        <p:txBody>
          <a:bodyPr/>
          <a:lstStyle/>
          <a:p>
            <a:r>
              <a:rPr lang="en-US" sz="3200" dirty="0" smtClean="0">
                <a:ea typeface="ヒラギノ角ゴ Pro W3" charset="0"/>
                <a:cs typeface="Arial"/>
              </a:rPr>
              <a:t>Prep Tips </a:t>
            </a:r>
            <a:endParaRPr lang="en-US" altLang="en-US" sz="3200" dirty="0" smtClean="0">
              <a:latin typeface="Arial" pitchFamily="34" charset="0"/>
              <a:cs typeface="Arial" pitchFamily="34" charset="0"/>
            </a:endParaRPr>
          </a:p>
        </p:txBody>
      </p:sp>
      <p:sp>
        <p:nvSpPr>
          <p:cNvPr id="3" name="Content Placeholder 2"/>
          <p:cNvSpPr>
            <a:spLocks noGrp="1"/>
          </p:cNvSpPr>
          <p:nvPr>
            <p:ph idx="1"/>
          </p:nvPr>
        </p:nvSpPr>
        <p:spPr>
          <a:xfrm>
            <a:off x="457200" y="879231"/>
            <a:ext cx="7111497" cy="4180114"/>
          </a:xfrm>
        </p:spPr>
        <p:txBody>
          <a:bodyPr>
            <a:normAutofit/>
          </a:bodyPr>
          <a:lstStyle/>
          <a:p>
            <a:pPr marL="0" indent="0" eaLnBrk="1" hangingPunct="1">
              <a:lnSpc>
                <a:spcPct val="80000"/>
              </a:lnSpc>
              <a:buClr>
                <a:schemeClr val="tx1"/>
              </a:buClr>
              <a:buFont typeface="Arial" pitchFamily="34" charset="0"/>
              <a:buNone/>
              <a:defRPr/>
            </a:pPr>
            <a:r>
              <a:rPr lang="en-US" altLang="en-US" sz="1700" dirty="0" smtClean="0">
                <a:latin typeface="Arial" panose="020B0604020202020204" pitchFamily="34" charset="0"/>
                <a:cs typeface="Arial" panose="020B0604020202020204" pitchFamily="34" charset="0"/>
              </a:rPr>
              <a:t>BC-ADM Program</a:t>
            </a:r>
          </a:p>
          <a:p>
            <a:pPr>
              <a:spcBef>
                <a:spcPts val="1200"/>
              </a:spcBef>
              <a:buFont typeface="Arial" pitchFamily="34" charset="0"/>
              <a:buChar char="•"/>
            </a:pPr>
            <a:r>
              <a:rPr lang="en-US" sz="1700" dirty="0" smtClean="0">
                <a:latin typeface="Arial" pitchFamily="34" charset="0"/>
                <a:cs typeface="Arial" pitchFamily="34" charset="0"/>
              </a:rPr>
              <a:t>Reference list</a:t>
            </a:r>
            <a:r>
              <a:rPr lang="en-US" sz="1700" dirty="0">
                <a:latin typeface="Arial" pitchFamily="34" charset="0"/>
                <a:cs typeface="Arial" pitchFamily="34" charset="0"/>
              </a:rPr>
              <a:t>:  </a:t>
            </a:r>
            <a:r>
              <a:rPr lang="en-US" sz="1700" dirty="0">
                <a:latin typeface="Arial" pitchFamily="34" charset="0"/>
                <a:cs typeface="Arial" pitchFamily="34" charset="0"/>
                <a:hlinkClick r:id="rId3"/>
              </a:rPr>
              <a:t>https://</a:t>
            </a:r>
            <a:r>
              <a:rPr lang="en-US" sz="1700" dirty="0" smtClean="0">
                <a:latin typeface="Arial" pitchFamily="34" charset="0"/>
                <a:cs typeface="Arial" pitchFamily="34" charset="0"/>
                <a:hlinkClick r:id="rId3"/>
              </a:rPr>
              <a:t>www.diabeteseducator.org/education/certification/bc_adm/resources</a:t>
            </a:r>
            <a:endParaRPr lang="en-US" sz="1700" dirty="0" smtClean="0">
              <a:latin typeface="Arial" pitchFamily="34" charset="0"/>
              <a:cs typeface="Arial" pitchFamily="34" charset="0"/>
            </a:endParaRPr>
          </a:p>
          <a:p>
            <a:pPr>
              <a:spcBef>
                <a:spcPts val="1200"/>
              </a:spcBef>
              <a:buFont typeface="Arial" pitchFamily="34" charset="0"/>
              <a:buChar char="•"/>
            </a:pPr>
            <a:r>
              <a:rPr lang="en-US" sz="1700" dirty="0" smtClean="0">
                <a:latin typeface="Arial" pitchFamily="34" charset="0"/>
                <a:cs typeface="Arial" pitchFamily="34" charset="0"/>
              </a:rPr>
              <a:t>BC-ADM online practice area </a:t>
            </a:r>
            <a:r>
              <a:rPr lang="en-US" sz="1700" dirty="0">
                <a:latin typeface="Arial" pitchFamily="34" charset="0"/>
                <a:cs typeface="Arial" pitchFamily="34" charset="0"/>
              </a:rPr>
              <a:t>discussion </a:t>
            </a:r>
            <a:r>
              <a:rPr lang="en-US" sz="1700" dirty="0" smtClean="0">
                <a:latin typeface="Arial" pitchFamily="34" charset="0"/>
                <a:cs typeface="Arial" pitchFamily="34" charset="0"/>
              </a:rPr>
              <a:t>group (for AADE members) </a:t>
            </a:r>
            <a:r>
              <a:rPr lang="en-US" sz="1700" dirty="0" smtClean="0">
                <a:latin typeface="Arial" pitchFamily="34" charset="0"/>
                <a:cs typeface="Arial" pitchFamily="34" charset="0"/>
                <a:hlinkClick r:id="rId4"/>
              </a:rPr>
              <a:t>http</a:t>
            </a:r>
            <a:r>
              <a:rPr lang="en-US" sz="1700" dirty="0">
                <a:latin typeface="Arial" pitchFamily="34" charset="0"/>
                <a:cs typeface="Arial" pitchFamily="34" charset="0"/>
                <a:hlinkClick r:id="rId4"/>
              </a:rPr>
              <a:t>://</a:t>
            </a:r>
            <a:r>
              <a:rPr lang="en-US" sz="1700" dirty="0" smtClean="0">
                <a:latin typeface="Arial" pitchFamily="34" charset="0"/>
                <a:cs typeface="Arial" pitchFamily="34" charset="0"/>
                <a:hlinkClick r:id="rId4"/>
              </a:rPr>
              <a:t>www.myaadenetwork.org/p/cm/ld/fid=1</a:t>
            </a:r>
            <a:endParaRPr lang="en-US" sz="1700" dirty="0" smtClean="0">
              <a:latin typeface="Arial" pitchFamily="34" charset="0"/>
              <a:cs typeface="Arial" pitchFamily="34" charset="0"/>
            </a:endParaRPr>
          </a:p>
          <a:p>
            <a:pPr>
              <a:spcBef>
                <a:spcPts val="1200"/>
              </a:spcBef>
              <a:buFont typeface="Arial" pitchFamily="34" charset="0"/>
              <a:buChar char="•"/>
            </a:pPr>
            <a:r>
              <a:rPr lang="en-US" sz="1700" dirty="0" smtClean="0">
                <a:latin typeface="Arial" pitchFamily="34" charset="0"/>
                <a:cs typeface="Arial" pitchFamily="34" charset="0"/>
              </a:rPr>
              <a:t>Test </a:t>
            </a:r>
            <a:r>
              <a:rPr lang="en-US" sz="1700" dirty="0">
                <a:latin typeface="Arial" pitchFamily="34" charset="0"/>
                <a:cs typeface="Arial" pitchFamily="34" charset="0"/>
              </a:rPr>
              <a:t>taking tips in candidate handbook</a:t>
            </a:r>
          </a:p>
          <a:p>
            <a:pPr marL="0" lvl="1" indent="-228600">
              <a:lnSpc>
                <a:spcPct val="80000"/>
              </a:lnSpc>
              <a:buClr>
                <a:schemeClr val="tx1"/>
              </a:buClr>
              <a:defRPr/>
            </a:pPr>
            <a:endParaRPr lang="en-US" altLang="en-US" sz="1700" dirty="0" smtClean="0">
              <a:latin typeface="Arial" panose="020B0604020202020204" pitchFamily="34" charset="0"/>
              <a:cs typeface="Arial" panose="020B0604020202020204" pitchFamily="34" charset="0"/>
            </a:endParaRPr>
          </a:p>
          <a:p>
            <a:pPr marL="0" indent="0">
              <a:lnSpc>
                <a:spcPct val="80000"/>
              </a:lnSpc>
              <a:buClr>
                <a:schemeClr val="tx1"/>
              </a:buClr>
              <a:buNone/>
              <a:defRPr/>
            </a:pPr>
            <a:r>
              <a:rPr lang="en-US" altLang="en-US" sz="1700" dirty="0" smtClean="0">
                <a:latin typeface="Arial" panose="020B0604020202020204" pitchFamily="34" charset="0"/>
                <a:cs typeface="Arial" panose="020B0604020202020204" pitchFamily="34" charset="0"/>
              </a:rPr>
              <a:t>CDE</a:t>
            </a:r>
            <a:r>
              <a:rPr lang="en-US" sz="1700" baseline="30000" dirty="0" smtClean="0">
                <a:ea typeface="ヒラギノ角ゴ Pro W3" charset="0"/>
                <a:cs typeface="Arial"/>
              </a:rPr>
              <a:t> ®</a:t>
            </a:r>
            <a:r>
              <a:rPr lang="en-US" altLang="en-US" sz="1700" dirty="0" smtClean="0">
                <a:latin typeface="Arial" panose="020B0604020202020204" pitchFamily="34" charset="0"/>
                <a:cs typeface="Arial" panose="020B0604020202020204" pitchFamily="34" charset="0"/>
              </a:rPr>
              <a:t> Program</a:t>
            </a:r>
          </a:p>
          <a:p>
            <a:pPr marL="285750" lvl="1">
              <a:lnSpc>
                <a:spcPct val="80000"/>
              </a:lnSpc>
              <a:buClr>
                <a:schemeClr val="tx1"/>
              </a:buClr>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Visit </a:t>
            </a:r>
            <a:r>
              <a:rPr lang="en-US" altLang="en-US" sz="1700" dirty="0">
                <a:latin typeface="Arial" panose="020B0604020202020204" pitchFamily="34" charset="0"/>
                <a:cs typeface="Arial" panose="020B0604020202020204" pitchFamily="34" charset="0"/>
              </a:rPr>
              <a:t>our exam preparation page </a:t>
            </a:r>
            <a:r>
              <a:rPr lang="en-US" altLang="en-US" sz="1700" dirty="0" smtClean="0">
                <a:latin typeface="Arial" panose="020B0604020202020204" pitchFamily="34" charset="0"/>
                <a:cs typeface="Arial" panose="020B0604020202020204" pitchFamily="34" charset="0"/>
              </a:rPr>
              <a:t>at  </a:t>
            </a:r>
            <a:r>
              <a:rPr lang="en-US" altLang="en-US" sz="1700" dirty="0" smtClean="0">
                <a:latin typeface="Arial" panose="020B0604020202020204" pitchFamily="34" charset="0"/>
                <a:cs typeface="Arial" panose="020B0604020202020204" pitchFamily="34" charset="0"/>
                <a:hlinkClick r:id="rId5"/>
              </a:rPr>
              <a:t>https</a:t>
            </a:r>
            <a:r>
              <a:rPr lang="en-US" altLang="en-US" sz="1700" dirty="0">
                <a:latin typeface="Arial" panose="020B0604020202020204" pitchFamily="34" charset="0"/>
                <a:cs typeface="Arial" panose="020B0604020202020204" pitchFamily="34" charset="0"/>
                <a:hlinkClick r:id="rId5"/>
              </a:rPr>
              <a:t>://www.ncbde.org/certification_info/preparing-for-the-exam/</a:t>
            </a:r>
            <a:r>
              <a:rPr lang="en-US" altLang="en-US" sz="1700" dirty="0">
                <a:latin typeface="Arial" panose="020B0604020202020204" pitchFamily="34" charset="0"/>
                <a:cs typeface="Arial" panose="020B0604020202020204" pitchFamily="34" charset="0"/>
              </a:rPr>
              <a:t> </a:t>
            </a:r>
            <a:endParaRPr lang="en-US" altLang="en-US" sz="1700" dirty="0" smtClean="0">
              <a:latin typeface="Arial" panose="020B0604020202020204" pitchFamily="34" charset="0"/>
              <a:cs typeface="Arial" panose="020B0604020202020204" pitchFamily="34" charset="0"/>
            </a:endParaRPr>
          </a:p>
          <a:p>
            <a:pPr marL="0" lvl="1" indent="0">
              <a:lnSpc>
                <a:spcPct val="80000"/>
              </a:lnSpc>
              <a:buClr>
                <a:schemeClr val="tx1"/>
              </a:buClr>
              <a:buNone/>
              <a:defRPr/>
            </a:pPr>
            <a:endParaRPr lang="en-US" altLang="en-US" sz="1700" dirty="0" smtClean="0">
              <a:latin typeface="Arial" panose="020B0604020202020204" pitchFamily="34" charset="0"/>
              <a:cs typeface="Arial" panose="020B0604020202020204" pitchFamily="34" charset="0"/>
            </a:endParaRPr>
          </a:p>
          <a:p>
            <a:pPr marL="285750" lvl="1">
              <a:lnSpc>
                <a:spcPct val="80000"/>
              </a:lnSpc>
              <a:buClr>
                <a:schemeClr val="tx1"/>
              </a:buClr>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Read </a:t>
            </a:r>
            <a:r>
              <a:rPr lang="en-US" altLang="en-US" sz="1700" dirty="0">
                <a:latin typeface="Arial" panose="020B0604020202020204" pitchFamily="34" charset="0"/>
                <a:cs typeface="Arial" panose="020B0604020202020204" pitchFamily="34" charset="0"/>
              </a:rPr>
              <a:t>Exam </a:t>
            </a:r>
            <a:r>
              <a:rPr lang="en-US" altLang="en-US" sz="1700" dirty="0" smtClean="0">
                <a:latin typeface="Arial" panose="020B0604020202020204" pitchFamily="34" charset="0"/>
                <a:cs typeface="Arial" panose="020B0604020202020204" pitchFamily="34" charset="0"/>
              </a:rPr>
              <a:t>Suggestions &amp; Tips brochure at </a:t>
            </a:r>
            <a:r>
              <a:rPr lang="en-US" altLang="en-US" sz="1700" dirty="0" smtClean="0">
                <a:latin typeface="Arial" panose="020B0604020202020204" pitchFamily="34" charset="0"/>
                <a:cs typeface="Arial" panose="020B0604020202020204" pitchFamily="34" charset="0"/>
                <a:hlinkClick r:id="rId6"/>
              </a:rPr>
              <a:t>https://www.ncbde.org/assets/1/7/ExamTipsBrochure_Current.pdf</a:t>
            </a:r>
            <a:r>
              <a:rPr lang="en-US" altLang="en-US" sz="1700" dirty="0" smtClean="0">
                <a:latin typeface="Arial" panose="020B0604020202020204" pitchFamily="34" charset="0"/>
                <a:cs typeface="Arial" panose="020B0604020202020204" pitchFamily="34" charset="0"/>
              </a:rPr>
              <a:t> </a:t>
            </a:r>
          </a:p>
          <a:p>
            <a:pPr marL="0" lvl="1" indent="0">
              <a:lnSpc>
                <a:spcPct val="80000"/>
              </a:lnSpc>
              <a:buClr>
                <a:schemeClr val="tx1"/>
              </a:buClr>
              <a:buNone/>
              <a:defRPr/>
            </a:pPr>
            <a:endParaRPr lang="en-US" altLang="en-US" sz="2000" dirty="0" smtClean="0">
              <a:latin typeface="Arial" panose="020B0604020202020204" pitchFamily="34" charset="0"/>
              <a:cs typeface="Arial" panose="020B0604020202020204" pitchFamily="34" charset="0"/>
            </a:endParaRPr>
          </a:p>
          <a:p>
            <a:pPr marL="0" lvl="1" indent="0">
              <a:lnSpc>
                <a:spcPct val="80000"/>
              </a:lnSpc>
              <a:buClr>
                <a:schemeClr val="tx1"/>
              </a:buClr>
              <a:defRPr/>
            </a:pPr>
            <a:endParaRPr lang="en-US" altLang="en-US" sz="2100" dirty="0">
              <a:latin typeface="Arial" panose="020B0604020202020204" pitchFamily="34" charset="0"/>
              <a:cs typeface="Arial" panose="020B0604020202020204" pitchFamily="34" charset="0"/>
            </a:endParaRPr>
          </a:p>
          <a:p>
            <a:pPr lvl="4" eaLnBrk="1" hangingPunct="1">
              <a:lnSpc>
                <a:spcPct val="75000"/>
              </a:lnSpc>
              <a:buClr>
                <a:schemeClr val="tx1"/>
              </a:buClr>
              <a:defRPr/>
            </a:pPr>
            <a:endParaRPr lang="en-US" altLang="en-US" sz="1500" dirty="0">
              <a:solidFill>
                <a:srgbClr val="0070C0"/>
              </a:solidFill>
              <a:latin typeface="Arial" panose="020B0604020202020204" pitchFamily="34" charset="0"/>
              <a:cs typeface="Arial" panose="020B0604020202020204" pitchFamily="34" charset="0"/>
            </a:endParaRPr>
          </a:p>
          <a:p>
            <a:pPr lvl="4" eaLnBrk="1" hangingPunct="1">
              <a:lnSpc>
                <a:spcPct val="75000"/>
              </a:lnSpc>
              <a:buClr>
                <a:schemeClr val="tx1"/>
              </a:buClr>
              <a:defRPr/>
            </a:pPr>
            <a:endParaRPr lang="en-US" altLang="en-US" sz="1500" dirty="0" smtClean="0">
              <a:solidFill>
                <a:srgbClr val="0070C0"/>
              </a:solidFill>
              <a:latin typeface="Arial" panose="020B0604020202020204" pitchFamily="34" charset="0"/>
              <a:cs typeface="Arial" panose="020B0604020202020204" pitchFamily="34" charset="0"/>
            </a:endParaRPr>
          </a:p>
          <a:p>
            <a:pPr marL="0" indent="0" eaLnBrk="1" hangingPunct="1">
              <a:lnSpc>
                <a:spcPct val="75000"/>
              </a:lnSpc>
              <a:buClr>
                <a:schemeClr val="tx1"/>
              </a:buClr>
              <a:buFont typeface="Arial" pitchFamily="34" charset="0"/>
              <a:buNone/>
              <a:defRPr/>
            </a:pPr>
            <a:endParaRPr lang="en-US" altLang="en-US" sz="2700" dirty="0" smtClean="0">
              <a:solidFill>
                <a:srgbClr val="0070C0"/>
              </a:solidFill>
              <a:latin typeface="Arial" panose="020B0604020202020204" pitchFamily="34" charset="0"/>
              <a:cs typeface="Arial" panose="020B0604020202020204" pitchFamily="34" charset="0"/>
            </a:endParaRPr>
          </a:p>
          <a:p>
            <a:pPr lvl="1" indent="0" eaLnBrk="1" hangingPunct="1">
              <a:lnSpc>
                <a:spcPct val="75000"/>
              </a:lnSpc>
              <a:buClr>
                <a:schemeClr val="tx1"/>
              </a:buClr>
              <a:buFont typeface="Arial" pitchFamily="34" charset="0"/>
              <a:buNone/>
              <a:defRPr/>
            </a:pPr>
            <a:endParaRPr lang="en-US" altLang="en-US" sz="2000" dirty="0" smtClean="0">
              <a:solidFill>
                <a:srgbClr val="0070C0"/>
              </a:solidFill>
              <a:latin typeface="Arial" panose="020B0604020202020204" pitchFamily="34" charset="0"/>
              <a:cs typeface="Arial" panose="020B0604020202020204" pitchFamily="34" charset="0"/>
            </a:endParaRPr>
          </a:p>
        </p:txBody>
      </p:sp>
      <p:pic>
        <p:nvPicPr>
          <p:cNvPr id="137220" name="Picture 4">
            <a:hlinkClick r:id="rId6"/>
          </p:cNvPr>
          <p:cNvPicPr>
            <a:picLocks noChangeAspect="1" noChangeArrowheads="1"/>
          </p:cNvPicPr>
          <p:nvPr/>
        </p:nvPicPr>
        <p:blipFill>
          <a:blip r:embed="rId7" cstate="print"/>
          <a:srcRect/>
          <a:stretch>
            <a:fillRect/>
          </a:stretch>
        </p:blipFill>
        <p:spPr bwMode="auto">
          <a:xfrm>
            <a:off x="7706768" y="1064212"/>
            <a:ext cx="737846" cy="1700264"/>
          </a:xfrm>
          <a:prstGeom prst="rect">
            <a:avLst/>
          </a:prstGeom>
          <a:noFill/>
          <a:ln w="9525">
            <a:noFill/>
            <a:miter lim="800000"/>
            <a:headEnd/>
            <a:tailEnd/>
          </a:ln>
        </p:spPr>
      </p:pic>
      <p:pic>
        <p:nvPicPr>
          <p:cNvPr id="137221" name="Picture 5">
            <a:hlinkClick r:id="rId5"/>
          </p:cNvPr>
          <p:cNvPicPr>
            <a:picLocks noChangeAspect="1" noChangeArrowheads="1"/>
          </p:cNvPicPr>
          <p:nvPr/>
        </p:nvPicPr>
        <p:blipFill>
          <a:blip r:embed="rId8" cstate="print"/>
          <a:srcRect/>
          <a:stretch>
            <a:fillRect/>
          </a:stretch>
        </p:blipFill>
        <p:spPr bwMode="auto">
          <a:xfrm>
            <a:off x="5733108" y="354871"/>
            <a:ext cx="3189082" cy="709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Anatomy of a test item</a:t>
            </a:r>
            <a:endParaRPr lang="en-US" dirty="0"/>
          </a:p>
        </p:txBody>
      </p:sp>
      <p:sp>
        <p:nvSpPr>
          <p:cNvPr id="4" name="Rectangle 3"/>
          <p:cNvSpPr>
            <a:spLocks noGrp="1" noChangeArrowheads="1"/>
          </p:cNvSpPr>
          <p:nvPr>
            <p:ph idx="1"/>
          </p:nvPr>
        </p:nvSpPr>
        <p:spPr/>
        <p:txBody>
          <a:bodyPr>
            <a:normAutofit/>
          </a:bodyPr>
          <a:lstStyle/>
          <a:p>
            <a:pPr marL="457200" indent="-457200">
              <a:buNone/>
            </a:pPr>
            <a:r>
              <a:rPr lang="en-US" sz="2800" dirty="0">
                <a:latin typeface="Arial" charset="0"/>
                <a:cs typeface="Arial" charset="0"/>
              </a:rPr>
              <a:t>The color of the sky at midnight is:</a:t>
            </a:r>
          </a:p>
          <a:p>
            <a:pPr marL="457200" indent="-457200">
              <a:buFontTx/>
              <a:buAutoNum type="alphaUcParenR"/>
            </a:pPr>
            <a:r>
              <a:rPr lang="en-US" sz="2800" dirty="0">
                <a:latin typeface="Arial" charset="0"/>
                <a:cs typeface="Arial" charset="0"/>
              </a:rPr>
              <a:t>Green</a:t>
            </a:r>
          </a:p>
          <a:p>
            <a:pPr marL="457200" indent="-457200">
              <a:buFontTx/>
              <a:buAutoNum type="alphaUcParenR"/>
            </a:pPr>
            <a:r>
              <a:rPr lang="en-US" sz="2800" dirty="0">
                <a:latin typeface="Arial" charset="0"/>
                <a:cs typeface="Arial" charset="0"/>
              </a:rPr>
              <a:t>Orange</a:t>
            </a:r>
          </a:p>
          <a:p>
            <a:pPr marL="457200" indent="-457200">
              <a:buFontTx/>
              <a:buAutoNum type="alphaUcParenR"/>
            </a:pPr>
            <a:r>
              <a:rPr lang="en-US" sz="2800" dirty="0">
                <a:latin typeface="Arial" charset="0"/>
                <a:cs typeface="Arial" charset="0"/>
              </a:rPr>
              <a:t>Blue</a:t>
            </a:r>
          </a:p>
          <a:p>
            <a:pPr marL="457200" indent="-457200">
              <a:buFontTx/>
              <a:buAutoNum type="alphaUcParenR"/>
            </a:pPr>
            <a:r>
              <a:rPr lang="en-US" sz="2800" dirty="0">
                <a:latin typeface="Arial" charset="0"/>
                <a:cs typeface="Arial" charset="0"/>
              </a:rPr>
              <a:t>Black</a:t>
            </a:r>
          </a:p>
        </p:txBody>
      </p:sp>
      <p:sp>
        <p:nvSpPr>
          <p:cNvPr id="5" name="AutoShape 6"/>
          <p:cNvSpPr>
            <a:spLocks noChangeArrowheads="1"/>
          </p:cNvSpPr>
          <p:nvPr/>
        </p:nvSpPr>
        <p:spPr bwMode="auto">
          <a:xfrm>
            <a:off x="5877448" y="1798027"/>
            <a:ext cx="1657350" cy="457200"/>
          </a:xfrm>
          <a:prstGeom prst="wedgeRoundRectCallout">
            <a:avLst>
              <a:gd name="adj1" fmla="val -114765"/>
              <a:gd name="adj2" fmla="val -63102"/>
              <a:gd name="adj3" fmla="val 16667"/>
            </a:avLst>
          </a:prstGeom>
          <a:solidFill>
            <a:schemeClr val="accent3">
              <a:lumMod val="40000"/>
              <a:lumOff val="60000"/>
            </a:schemeClr>
          </a:solidFill>
          <a:ln w="9525">
            <a:solidFill>
              <a:schemeClr val="tx1"/>
            </a:solidFill>
            <a:miter lim="800000"/>
            <a:headEnd/>
            <a:tailEnd/>
          </a:ln>
        </p:spPr>
        <p:txBody>
          <a:bodyPr/>
          <a:lstStyle/>
          <a:p>
            <a:pPr algn="ctr"/>
            <a:r>
              <a:rPr lang="en-US" sz="2800" dirty="0">
                <a:solidFill>
                  <a:schemeClr val="tx2">
                    <a:lumMod val="50000"/>
                  </a:schemeClr>
                </a:solidFill>
                <a:latin typeface="Calibri" pitchFamily="34" charset="0"/>
              </a:rPr>
              <a:t>Stem</a:t>
            </a:r>
          </a:p>
        </p:txBody>
      </p:sp>
      <p:sp>
        <p:nvSpPr>
          <p:cNvPr id="6" name="AutoShape 5"/>
          <p:cNvSpPr>
            <a:spLocks noChangeArrowheads="1"/>
          </p:cNvSpPr>
          <p:nvPr/>
        </p:nvSpPr>
        <p:spPr bwMode="auto">
          <a:xfrm>
            <a:off x="3872018" y="2438576"/>
            <a:ext cx="1943100" cy="609600"/>
          </a:xfrm>
          <a:prstGeom prst="wedgeRoundRectCallout">
            <a:avLst>
              <a:gd name="adj1" fmla="val -122780"/>
              <a:gd name="adj2" fmla="val -100200"/>
              <a:gd name="adj3" fmla="val 16667"/>
            </a:avLst>
          </a:prstGeom>
          <a:solidFill>
            <a:schemeClr val="accent3">
              <a:lumMod val="40000"/>
              <a:lumOff val="60000"/>
            </a:schemeClr>
          </a:solidFill>
          <a:ln w="9525">
            <a:solidFill>
              <a:schemeClr val="tx1"/>
            </a:solidFill>
            <a:miter lim="800000"/>
            <a:headEnd/>
            <a:tailEnd/>
          </a:ln>
        </p:spPr>
        <p:txBody>
          <a:bodyPr/>
          <a:lstStyle/>
          <a:p>
            <a:pPr algn="ctr"/>
            <a:r>
              <a:rPr lang="en-US" sz="2800" dirty="0">
                <a:solidFill>
                  <a:schemeClr val="tx2">
                    <a:lumMod val="50000"/>
                  </a:schemeClr>
                </a:solidFill>
                <a:latin typeface="Calibri" pitchFamily="34" charset="0"/>
              </a:rPr>
              <a:t>Distractors</a:t>
            </a:r>
          </a:p>
        </p:txBody>
      </p:sp>
      <p:sp>
        <p:nvSpPr>
          <p:cNvPr id="7" name="AutoShape 4"/>
          <p:cNvSpPr>
            <a:spLocks noChangeArrowheads="1"/>
          </p:cNvSpPr>
          <p:nvPr/>
        </p:nvSpPr>
        <p:spPr bwMode="auto">
          <a:xfrm>
            <a:off x="2958402" y="3931627"/>
            <a:ext cx="1943100" cy="609600"/>
          </a:xfrm>
          <a:prstGeom prst="wedgeRoundRectCallout">
            <a:avLst>
              <a:gd name="adj1" fmla="val -109675"/>
              <a:gd name="adj2" fmla="val -170285"/>
              <a:gd name="adj3" fmla="val 16667"/>
            </a:avLst>
          </a:prstGeom>
          <a:solidFill>
            <a:schemeClr val="accent3">
              <a:lumMod val="40000"/>
              <a:lumOff val="60000"/>
            </a:schemeClr>
          </a:solidFill>
          <a:ln w="9525">
            <a:solidFill>
              <a:schemeClr val="tx1"/>
            </a:solidFill>
            <a:miter lim="800000"/>
            <a:headEnd/>
            <a:tailEnd/>
          </a:ln>
        </p:spPr>
        <p:txBody>
          <a:bodyPr/>
          <a:lstStyle/>
          <a:p>
            <a:pPr algn="ctr"/>
            <a:r>
              <a:rPr lang="en-US" sz="2800" dirty="0">
                <a:solidFill>
                  <a:schemeClr val="tx2">
                    <a:lumMod val="50000"/>
                  </a:schemeClr>
                </a:solidFill>
                <a:latin typeface="Calibri" pitchFamily="34" charset="0"/>
              </a:rPr>
              <a:t>Answer</a:t>
            </a:r>
          </a:p>
        </p:txBody>
      </p:sp>
    </p:spTree>
    <p:extLst>
      <p:ext uri="{BB962C8B-B14F-4D97-AF65-F5344CB8AC3E}">
        <p14:creationId xmlns:p14="http://schemas.microsoft.com/office/powerpoint/2010/main" val="2845128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Test Taking Strategies</a:t>
            </a:r>
            <a:endParaRPr lang="en-US" dirty="0"/>
          </a:p>
        </p:txBody>
      </p:sp>
      <p:sp>
        <p:nvSpPr>
          <p:cNvPr id="3" name="Content Placeholder 2"/>
          <p:cNvSpPr>
            <a:spLocks noGrp="1"/>
          </p:cNvSpPr>
          <p:nvPr>
            <p:ph idx="1"/>
          </p:nvPr>
        </p:nvSpPr>
        <p:spPr/>
        <p:txBody>
          <a:bodyPr>
            <a:normAutofit/>
          </a:bodyPr>
          <a:lstStyle/>
          <a:p>
            <a:pPr>
              <a:spcBef>
                <a:spcPts val="1200"/>
              </a:spcBef>
            </a:pPr>
            <a:r>
              <a:rPr lang="en-US" sz="2000" dirty="0">
                <a:latin typeface="Arial" pitchFamily="34" charset="0"/>
                <a:cs typeface="Arial" pitchFamily="34" charset="0"/>
              </a:rPr>
              <a:t>Focus on the stem</a:t>
            </a:r>
          </a:p>
          <a:p>
            <a:pPr>
              <a:spcBef>
                <a:spcPts val="1200"/>
              </a:spcBef>
            </a:pPr>
            <a:r>
              <a:rPr lang="en-US" sz="2000" dirty="0">
                <a:latin typeface="Arial" pitchFamily="34" charset="0"/>
                <a:cs typeface="Arial" pitchFamily="34" charset="0"/>
              </a:rPr>
              <a:t>Read every option</a:t>
            </a:r>
          </a:p>
          <a:p>
            <a:pPr>
              <a:spcBef>
                <a:spcPts val="1200"/>
              </a:spcBef>
            </a:pPr>
            <a:r>
              <a:rPr lang="en-US" sz="2000" dirty="0">
                <a:latin typeface="Arial" pitchFamily="34" charset="0"/>
                <a:cs typeface="Arial" pitchFamily="34" charset="0"/>
              </a:rPr>
              <a:t>Look for strategic words</a:t>
            </a:r>
          </a:p>
          <a:p>
            <a:pPr lvl="1">
              <a:spcBef>
                <a:spcPts val="1200"/>
              </a:spcBef>
            </a:pPr>
            <a:r>
              <a:rPr lang="en-US" sz="2000" dirty="0">
                <a:latin typeface="Arial" pitchFamily="34" charset="0"/>
                <a:cs typeface="Arial" pitchFamily="34" charset="0"/>
              </a:rPr>
              <a:t>Best, first, immediately, most appropriate, most likely, initial, </a:t>
            </a:r>
            <a:br>
              <a:rPr lang="en-US" sz="2000" dirty="0">
                <a:latin typeface="Arial" pitchFamily="34" charset="0"/>
                <a:cs typeface="Arial" pitchFamily="34" charset="0"/>
              </a:rPr>
            </a:br>
            <a:r>
              <a:rPr lang="en-US" sz="2000" dirty="0">
                <a:latin typeface="Arial" pitchFamily="34" charset="0"/>
                <a:cs typeface="Arial" pitchFamily="34" charset="0"/>
              </a:rPr>
              <a:t>next, </a:t>
            </a:r>
            <a:r>
              <a:rPr lang="en-US" sz="2000" dirty="0" smtClean="0">
                <a:latin typeface="Arial" pitchFamily="34" charset="0"/>
                <a:cs typeface="Arial" pitchFamily="34" charset="0"/>
              </a:rPr>
              <a:t>primary</a:t>
            </a:r>
          </a:p>
          <a:p>
            <a:pPr lvl="1">
              <a:spcBef>
                <a:spcPts val="1200"/>
              </a:spcBef>
            </a:pPr>
            <a:r>
              <a:rPr lang="en-US" sz="2000" dirty="0" smtClean="0">
                <a:latin typeface="Arial" pitchFamily="34" charset="0"/>
                <a:cs typeface="Arial" pitchFamily="34" charset="0"/>
              </a:rPr>
              <a:t>Look for absolutes, such as always, never</a:t>
            </a:r>
            <a:endParaRPr lang="en-US" sz="2000" dirty="0">
              <a:latin typeface="Arial" pitchFamily="34" charset="0"/>
              <a:cs typeface="Arial" pitchFamily="34" charset="0"/>
            </a:endParaRPr>
          </a:p>
          <a:p>
            <a:pPr lvl="1">
              <a:spcBef>
                <a:spcPts val="1200"/>
              </a:spcBef>
            </a:pPr>
            <a:r>
              <a:rPr lang="en-US" sz="2000" dirty="0" smtClean="0">
                <a:latin typeface="Arial" pitchFamily="34" charset="0"/>
                <a:cs typeface="Arial" pitchFamily="34" charset="0"/>
              </a:rPr>
              <a:t>Safety issues</a:t>
            </a:r>
            <a:endParaRPr lang="en-US" dirty="0"/>
          </a:p>
          <a:p>
            <a:pPr lvl="1">
              <a:spcBef>
                <a:spcPts val="1200"/>
              </a:spcBef>
            </a:pPr>
            <a:endParaRPr lang="en-US" sz="2000" dirty="0">
              <a:latin typeface="Arial" pitchFamily="34" charset="0"/>
              <a:cs typeface="Arial" pitchFamily="34" charset="0"/>
            </a:endParaRPr>
          </a:p>
        </p:txBody>
      </p:sp>
      <p:sp>
        <p:nvSpPr>
          <p:cNvPr id="4" name="TextBox 3"/>
          <p:cNvSpPr txBox="1"/>
          <p:nvPr/>
        </p:nvSpPr>
        <p:spPr>
          <a:xfrm>
            <a:off x="304800" y="4594623"/>
            <a:ext cx="5237331" cy="392415"/>
          </a:xfrm>
          <a:prstGeom prst="rect">
            <a:avLst/>
          </a:prstGeom>
          <a:noFill/>
        </p:spPr>
        <p:txBody>
          <a:bodyPr wrap="none" rtlCol="0">
            <a:spAutoFit/>
          </a:bodyPr>
          <a:lstStyle/>
          <a:p>
            <a:r>
              <a:rPr lang="en-US" sz="900" dirty="0" err="1"/>
              <a:t>Silvestri</a:t>
            </a:r>
            <a:r>
              <a:rPr lang="en-US" sz="900" dirty="0"/>
              <a:t>, L.A. (2014). </a:t>
            </a:r>
            <a:r>
              <a:rPr lang="en-US" sz="900" i="1" dirty="0"/>
              <a:t>Saunders Comprehensive Review for the NCLEX-RN Examination </a:t>
            </a:r>
            <a:r>
              <a:rPr lang="en-US" sz="900" dirty="0"/>
              <a:t>(6th ed.).</a:t>
            </a:r>
          </a:p>
          <a:p>
            <a:endParaRPr lang="en-US" sz="1050" dirty="0"/>
          </a:p>
        </p:txBody>
      </p:sp>
    </p:spTree>
    <p:extLst>
      <p:ext uri="{BB962C8B-B14F-4D97-AF65-F5344CB8AC3E}">
        <p14:creationId xmlns:p14="http://schemas.microsoft.com/office/powerpoint/2010/main" val="4083454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Working the Test</a:t>
            </a:r>
            <a:endParaRPr lang="en-US"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dirty="0">
                <a:latin typeface="Arial" charset="0"/>
                <a:cs typeface="Arial" charset="0"/>
              </a:rPr>
              <a:t>Pace yourself: </a:t>
            </a:r>
          </a:p>
          <a:p>
            <a:pPr lvl="1">
              <a:spcBef>
                <a:spcPts val="1200"/>
              </a:spcBef>
            </a:pPr>
            <a:r>
              <a:rPr lang="en-US" sz="2400" dirty="0">
                <a:latin typeface="Arial" charset="0"/>
                <a:cs typeface="Arial" charset="0"/>
              </a:rPr>
              <a:t>Estimate amount of time per question       </a:t>
            </a:r>
          </a:p>
          <a:p>
            <a:pPr lvl="1">
              <a:spcBef>
                <a:spcPts val="1200"/>
              </a:spcBef>
            </a:pPr>
            <a:r>
              <a:rPr lang="en-US" sz="2400" dirty="0">
                <a:latin typeface="Arial" charset="0"/>
                <a:cs typeface="Arial" charset="0"/>
              </a:rPr>
              <a:t>Know where you are at halftime</a:t>
            </a:r>
          </a:p>
          <a:p>
            <a:pPr>
              <a:spcBef>
                <a:spcPts val="1200"/>
              </a:spcBef>
            </a:pPr>
            <a:r>
              <a:rPr lang="en-US" sz="2400" dirty="0">
                <a:latin typeface="Arial" charset="0"/>
                <a:cs typeface="Arial" charset="0"/>
              </a:rPr>
              <a:t>Use ALL the time allowed</a:t>
            </a:r>
          </a:p>
          <a:p>
            <a:pPr>
              <a:spcBef>
                <a:spcPts val="1200"/>
              </a:spcBef>
            </a:pPr>
            <a:r>
              <a:rPr lang="en-US" sz="2400" dirty="0">
                <a:latin typeface="Arial" charset="0"/>
                <a:cs typeface="Arial" charset="0"/>
              </a:rPr>
              <a:t>No blanks- answer all – guess</a:t>
            </a:r>
          </a:p>
          <a:p>
            <a:pPr>
              <a:spcBef>
                <a:spcPts val="1200"/>
              </a:spcBef>
            </a:pPr>
            <a:r>
              <a:rPr lang="en-US" sz="2400" dirty="0">
                <a:latin typeface="Arial" charset="0"/>
                <a:cs typeface="Arial" charset="0"/>
              </a:rPr>
              <a:t>Changing answers?</a:t>
            </a:r>
          </a:p>
          <a:p>
            <a:pPr>
              <a:spcBef>
                <a:spcPts val="1200"/>
              </a:spcBef>
            </a:pPr>
            <a:r>
              <a:rPr lang="en-US" sz="2400" dirty="0">
                <a:latin typeface="Arial" charset="0"/>
                <a:cs typeface="Arial" charset="0"/>
              </a:rPr>
              <a:t>Avoid careless errors</a:t>
            </a:r>
          </a:p>
        </p:txBody>
      </p:sp>
    </p:spTree>
    <p:extLst>
      <p:ext uri="{BB962C8B-B14F-4D97-AF65-F5344CB8AC3E}">
        <p14:creationId xmlns:p14="http://schemas.microsoft.com/office/powerpoint/2010/main" val="2540572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the Test:  Common Errors</a:t>
            </a:r>
            <a:endParaRPr lang="en-US" dirty="0"/>
          </a:p>
        </p:txBody>
      </p:sp>
      <p:sp>
        <p:nvSpPr>
          <p:cNvPr id="3" name="Content Placeholder 2"/>
          <p:cNvSpPr>
            <a:spLocks noGrp="1"/>
          </p:cNvSpPr>
          <p:nvPr>
            <p:ph idx="1"/>
          </p:nvPr>
        </p:nvSpPr>
        <p:spPr/>
        <p:txBody>
          <a:bodyPr>
            <a:normAutofit fontScale="70000" lnSpcReduction="20000"/>
          </a:bodyPr>
          <a:lstStyle/>
          <a:p>
            <a:pPr>
              <a:spcBef>
                <a:spcPct val="40000"/>
              </a:spcBef>
            </a:pPr>
            <a:r>
              <a:rPr lang="en-US" sz="3200" dirty="0">
                <a:latin typeface="Arial" charset="0"/>
                <a:cs typeface="Arial" charset="0"/>
              </a:rPr>
              <a:t>Avoiding the easy answer; thinking you need a </a:t>
            </a:r>
            <a:br>
              <a:rPr lang="en-US" sz="3200" dirty="0">
                <a:latin typeface="Arial" charset="0"/>
                <a:cs typeface="Arial" charset="0"/>
              </a:rPr>
            </a:br>
            <a:r>
              <a:rPr lang="en-US" sz="3200" dirty="0">
                <a:latin typeface="Arial" charset="0"/>
                <a:cs typeface="Arial" charset="0"/>
              </a:rPr>
              <a:t>complicated answer</a:t>
            </a:r>
          </a:p>
          <a:p>
            <a:pPr>
              <a:spcBef>
                <a:spcPct val="40000"/>
              </a:spcBef>
            </a:pPr>
            <a:r>
              <a:rPr lang="en-US" sz="3200" dirty="0">
                <a:latin typeface="Arial" charset="0"/>
                <a:cs typeface="Arial" charset="0"/>
              </a:rPr>
              <a:t>Missing an important word (“most important”, “best”, “usually”)</a:t>
            </a:r>
          </a:p>
          <a:p>
            <a:pPr>
              <a:spcBef>
                <a:spcPct val="40000"/>
              </a:spcBef>
            </a:pPr>
            <a:r>
              <a:rPr lang="en-US" sz="3200" dirty="0">
                <a:latin typeface="Arial" charset="0"/>
                <a:cs typeface="Arial" charset="0"/>
              </a:rPr>
              <a:t>Ignoring the patient's characteristics</a:t>
            </a:r>
          </a:p>
          <a:p>
            <a:pPr>
              <a:spcBef>
                <a:spcPct val="40000"/>
              </a:spcBef>
            </a:pPr>
            <a:r>
              <a:rPr lang="en-US" sz="3200" dirty="0">
                <a:latin typeface="Arial" charset="0"/>
                <a:cs typeface="Arial" charset="0"/>
              </a:rPr>
              <a:t>Being thrown by a technical term</a:t>
            </a:r>
          </a:p>
          <a:p>
            <a:pPr>
              <a:spcBef>
                <a:spcPct val="40000"/>
              </a:spcBef>
            </a:pPr>
            <a:r>
              <a:rPr lang="en-US" sz="3200" dirty="0">
                <a:latin typeface="Arial" charset="0"/>
                <a:cs typeface="Arial" charset="0"/>
              </a:rPr>
              <a:t>Looking for a “right” answer which is not among the choices</a:t>
            </a:r>
          </a:p>
          <a:p>
            <a:pPr>
              <a:spcBef>
                <a:spcPct val="40000"/>
              </a:spcBef>
            </a:pPr>
            <a:r>
              <a:rPr lang="en-US" sz="3200" dirty="0">
                <a:latin typeface="Arial" charset="0"/>
                <a:cs typeface="Arial" charset="0"/>
              </a:rPr>
              <a:t>Selecting a response which is idealistic, controversial, </a:t>
            </a:r>
            <a:br>
              <a:rPr lang="en-US" sz="3200" dirty="0">
                <a:latin typeface="Arial" charset="0"/>
                <a:cs typeface="Arial" charset="0"/>
              </a:rPr>
            </a:br>
            <a:r>
              <a:rPr lang="en-US" sz="3200" dirty="0">
                <a:latin typeface="Arial" charset="0"/>
                <a:cs typeface="Arial" charset="0"/>
              </a:rPr>
              <a:t>or unrealistic</a:t>
            </a:r>
          </a:p>
          <a:p>
            <a:endParaRPr lang="en-US" dirty="0"/>
          </a:p>
        </p:txBody>
      </p:sp>
    </p:spTree>
    <p:extLst>
      <p:ext uri="{BB962C8B-B14F-4D97-AF65-F5344CB8AC3E}">
        <p14:creationId xmlns:p14="http://schemas.microsoft.com/office/powerpoint/2010/main" val="3726189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 Test Item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a:latin typeface="Arial" charset="0"/>
                <a:cs typeface="Arial" charset="0"/>
              </a:rPr>
              <a:t>What is a common symptom of cardiovascular autonomic neuropathy ?</a:t>
            </a:r>
          </a:p>
          <a:p>
            <a:r>
              <a:rPr lang="en-US" sz="2800" dirty="0" smtClean="0"/>
              <a:t>Fixed heart rate</a:t>
            </a:r>
          </a:p>
          <a:p>
            <a:r>
              <a:rPr lang="en-US" sz="2800" dirty="0" smtClean="0"/>
              <a:t>Tachycardia with exercise</a:t>
            </a:r>
          </a:p>
          <a:p>
            <a:r>
              <a:rPr lang="en-US" sz="2800" dirty="0" smtClean="0"/>
              <a:t>Headaches</a:t>
            </a:r>
          </a:p>
          <a:p>
            <a:r>
              <a:rPr lang="en-US" sz="2800" dirty="0" smtClean="0"/>
              <a:t>Burning and numbness                                                         in feet</a:t>
            </a:r>
            <a:endParaRPr lang="en-US" sz="2800" dirty="0"/>
          </a:p>
        </p:txBody>
      </p:sp>
      <p:grpSp>
        <p:nvGrpSpPr>
          <p:cNvPr id="4" name="Group 3"/>
          <p:cNvGrpSpPr/>
          <p:nvPr/>
        </p:nvGrpSpPr>
        <p:grpSpPr>
          <a:xfrm>
            <a:off x="545068" y="1199212"/>
            <a:ext cx="7412354" cy="1026055"/>
            <a:chOff x="670560" y="1155291"/>
            <a:chExt cx="7412354" cy="1026055"/>
          </a:xfrm>
        </p:grpSpPr>
        <p:sp>
          <p:nvSpPr>
            <p:cNvPr id="5" name="Oval 6"/>
            <p:cNvSpPr>
              <a:spLocks noChangeArrowheads="1"/>
            </p:cNvSpPr>
            <p:nvPr/>
          </p:nvSpPr>
          <p:spPr bwMode="auto">
            <a:xfrm>
              <a:off x="3571875" y="1155291"/>
              <a:ext cx="1609725" cy="571500"/>
            </a:xfrm>
            <a:prstGeom prst="ellipse">
              <a:avLst/>
            </a:prstGeom>
            <a:noFill/>
            <a:ln w="38100">
              <a:solidFill>
                <a:srgbClr val="FBAA26"/>
              </a:solidFill>
              <a:round/>
              <a:headEnd/>
              <a:tailEnd/>
            </a:ln>
          </p:spPr>
          <p:txBody>
            <a:bodyPr wrap="none" anchor="ctr"/>
            <a:lstStyle/>
            <a:p>
              <a:endParaRPr lang="en-US">
                <a:latin typeface="Calibri" pitchFamily="34" charset="0"/>
              </a:endParaRPr>
            </a:p>
          </p:txBody>
        </p:sp>
        <p:sp>
          <p:nvSpPr>
            <p:cNvPr id="6" name="Oval 7"/>
            <p:cNvSpPr>
              <a:spLocks noChangeArrowheads="1"/>
            </p:cNvSpPr>
            <p:nvPr/>
          </p:nvSpPr>
          <p:spPr bwMode="auto">
            <a:xfrm>
              <a:off x="5562599" y="1240513"/>
              <a:ext cx="2520315" cy="571500"/>
            </a:xfrm>
            <a:prstGeom prst="ellipse">
              <a:avLst/>
            </a:prstGeom>
            <a:noFill/>
            <a:ln w="38100">
              <a:solidFill>
                <a:srgbClr val="FBAA26"/>
              </a:solidFill>
              <a:round/>
              <a:headEnd/>
              <a:tailEnd/>
            </a:ln>
          </p:spPr>
          <p:txBody>
            <a:bodyPr wrap="none" anchor="ctr"/>
            <a:lstStyle/>
            <a:p>
              <a:endParaRPr lang="en-US">
                <a:latin typeface="Calibri" pitchFamily="34" charset="0"/>
              </a:endParaRPr>
            </a:p>
          </p:txBody>
        </p:sp>
        <p:sp>
          <p:nvSpPr>
            <p:cNvPr id="7" name="Oval 8"/>
            <p:cNvSpPr>
              <a:spLocks noChangeArrowheads="1"/>
            </p:cNvSpPr>
            <p:nvPr/>
          </p:nvSpPr>
          <p:spPr bwMode="auto">
            <a:xfrm>
              <a:off x="670560" y="1609846"/>
              <a:ext cx="1767840" cy="571500"/>
            </a:xfrm>
            <a:prstGeom prst="ellipse">
              <a:avLst/>
            </a:prstGeom>
            <a:noFill/>
            <a:ln w="38100">
              <a:solidFill>
                <a:srgbClr val="FBAA26"/>
              </a:solidFill>
              <a:round/>
              <a:headEnd/>
              <a:tailEnd/>
            </a:ln>
          </p:spPr>
          <p:txBody>
            <a:bodyPr wrap="none" anchor="ctr"/>
            <a:lstStyle/>
            <a:p>
              <a:endParaRPr lang="en-US">
                <a:latin typeface="Calibri" pitchFamily="34" charset="0"/>
              </a:endParaRPr>
            </a:p>
          </p:txBody>
        </p:sp>
      </p:grpSp>
      <p:sp>
        <p:nvSpPr>
          <p:cNvPr id="8" name="Text Box 9"/>
          <p:cNvSpPr txBox="1">
            <a:spLocks noChangeArrowheads="1"/>
          </p:cNvSpPr>
          <p:nvPr/>
        </p:nvSpPr>
        <p:spPr bwMode="auto">
          <a:xfrm rot="21025389">
            <a:off x="5639242" y="2809561"/>
            <a:ext cx="3313855" cy="1384995"/>
          </a:xfrm>
          <a:prstGeom prst="rect">
            <a:avLst/>
          </a:prstGeom>
          <a:noFill/>
          <a:ln w="9525">
            <a:noFill/>
            <a:miter lim="800000"/>
            <a:headEnd/>
            <a:tailEnd/>
          </a:ln>
        </p:spPr>
        <p:txBody>
          <a:bodyPr wrap="square">
            <a:spAutoFit/>
          </a:bodyPr>
          <a:lstStyle/>
          <a:p>
            <a:r>
              <a:rPr lang="en-US" sz="2800" dirty="0" smtClean="0">
                <a:latin typeface="Colored Crayons" pitchFamily="2" charset="0"/>
              </a:rPr>
              <a:t>Heart =Autonomic </a:t>
            </a:r>
          </a:p>
          <a:p>
            <a:r>
              <a:rPr lang="en-US" sz="2800" dirty="0" smtClean="0">
                <a:latin typeface="Colored Crayons" pitchFamily="2" charset="0"/>
              </a:rPr>
              <a:t>(not feet) </a:t>
            </a:r>
            <a:r>
              <a:rPr lang="en-US" sz="2800" dirty="0">
                <a:latin typeface="Colored Crayons" pitchFamily="2" charset="0"/>
              </a:rPr>
              <a:t>c</a:t>
            </a:r>
            <a:r>
              <a:rPr lang="en-US" sz="2800" dirty="0" smtClean="0">
                <a:latin typeface="Colored Crayons" pitchFamily="2" charset="0"/>
              </a:rPr>
              <a:t>omplications</a:t>
            </a:r>
            <a:endParaRPr lang="en-US" sz="2800" dirty="0">
              <a:latin typeface="Colored Crayons" pitchFamily="2" charset="0"/>
            </a:endParaRPr>
          </a:p>
        </p:txBody>
      </p:sp>
      <p:sp>
        <p:nvSpPr>
          <p:cNvPr id="9" name="Rounded Rectangle 8"/>
          <p:cNvSpPr/>
          <p:nvPr/>
        </p:nvSpPr>
        <p:spPr>
          <a:xfrm rot="21013857">
            <a:off x="5392217" y="2657477"/>
            <a:ext cx="3425409" cy="1689165"/>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rot="21082127">
            <a:off x="7402243" y="3181129"/>
            <a:ext cx="1241155" cy="523353"/>
          </a:xfrm>
          <a:prstGeom prst="rect">
            <a:avLst/>
          </a:prstGeom>
        </p:spPr>
      </p:pic>
    </p:spTree>
    <p:extLst>
      <p:ext uri="{BB962C8B-B14F-4D97-AF65-F5344CB8AC3E}">
        <p14:creationId xmlns:p14="http://schemas.microsoft.com/office/powerpoint/2010/main" val="85861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278" y="89624"/>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48683" y="828252"/>
            <a:ext cx="5768347" cy="166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a:lnSpc>
                <a:spcPts val="3300"/>
              </a:lnSpc>
            </a:pPr>
            <a:r>
              <a:rPr lang="en-US" b="1" dirty="0">
                <a:solidFill>
                  <a:schemeClr val="bg1"/>
                </a:solidFill>
                <a:effectLst>
                  <a:outerShdw blurRad="38100" dist="38100" dir="2700000" algn="tl">
                    <a:srgbClr val="000000">
                      <a:alpha val="43137"/>
                    </a:srgbClr>
                  </a:outerShdw>
                </a:effectLst>
                <a:latin typeface="Arial"/>
                <a:cs typeface="Arial"/>
              </a:rPr>
              <a:t>Melissa Young</a:t>
            </a:r>
          </a:p>
          <a:p>
            <a:pPr marL="0" indent="0">
              <a:lnSpc>
                <a:spcPts val="2800"/>
              </a:lnSpc>
              <a:spcBef>
                <a:spcPts val="10"/>
              </a:spcBef>
            </a:pPr>
            <a:r>
              <a:rPr lang="en-US" sz="1800" dirty="0">
                <a:solidFill>
                  <a:schemeClr val="bg1"/>
                </a:solidFill>
                <a:effectLst>
                  <a:outerShdw blurRad="38100" dist="38100" dir="2700000" algn="tl">
                    <a:srgbClr val="000000">
                      <a:alpha val="43137"/>
                    </a:srgbClr>
                  </a:outerShdw>
                </a:effectLst>
                <a:latin typeface="Arial"/>
                <a:cs typeface="Arial"/>
              </a:rPr>
              <a:t>PharmD, </a:t>
            </a:r>
            <a:r>
              <a:rPr lang="en-US" sz="1800" dirty="0" smtClean="0">
                <a:solidFill>
                  <a:schemeClr val="bg1"/>
                </a:solidFill>
                <a:effectLst>
                  <a:outerShdw blurRad="38100" dist="38100" dir="2700000" algn="tl">
                    <a:srgbClr val="000000">
                      <a:alpha val="43137"/>
                    </a:srgbClr>
                  </a:outerShdw>
                </a:effectLst>
                <a:latin typeface="Arial"/>
                <a:cs typeface="Arial"/>
              </a:rPr>
              <a:t>BC-ADM, CDE</a:t>
            </a:r>
          </a:p>
          <a:p>
            <a:pPr marL="0" indent="0">
              <a:lnSpc>
                <a:spcPts val="2800"/>
              </a:lnSpc>
              <a:spcBef>
                <a:spcPts val="10"/>
              </a:spcBef>
            </a:pPr>
            <a:r>
              <a:rPr lang="en-US" sz="1800" dirty="0" smtClean="0">
                <a:solidFill>
                  <a:schemeClr val="bg1"/>
                </a:solidFill>
                <a:effectLst>
                  <a:outerShdw blurRad="38100" dist="38100" dir="2700000" algn="tl">
                    <a:srgbClr val="000000">
                      <a:alpha val="43137"/>
                    </a:srgbClr>
                  </a:outerShdw>
                </a:effectLst>
                <a:latin typeface="Arial"/>
                <a:cs typeface="Arial"/>
              </a:rPr>
              <a:t>Chair, AADE BC-ADM Credential Oversight Committee</a:t>
            </a:r>
            <a:endParaRPr lang="en-US" sz="1800" dirty="0">
              <a:solidFill>
                <a:schemeClr val="bg1"/>
              </a:solidFill>
              <a:effectLst>
                <a:outerShdw blurRad="38100" dist="38100" dir="2700000" algn="tl">
                  <a:srgbClr val="000000">
                    <a:alpha val="43137"/>
                  </a:srgbClr>
                </a:outerShdw>
              </a:effectLst>
              <a:latin typeface="Arial"/>
              <a:cs typeface="Arial"/>
            </a:endParaRPr>
          </a:p>
        </p:txBody>
      </p:sp>
      <p:pic>
        <p:nvPicPr>
          <p:cNvPr id="2" name="Picture 1"/>
          <p:cNvPicPr>
            <a:picLocks noChangeAspect="1"/>
          </p:cNvPicPr>
          <p:nvPr/>
        </p:nvPicPr>
        <p:blipFill>
          <a:blip r:embed="rId4"/>
          <a:stretch>
            <a:fillRect/>
          </a:stretch>
        </p:blipFill>
        <p:spPr>
          <a:xfrm>
            <a:off x="3253767" y="2785018"/>
            <a:ext cx="3499407" cy="12558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90" y="2582989"/>
            <a:ext cx="1645920" cy="20543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373" y="304195"/>
            <a:ext cx="1457216" cy="2184653"/>
          </a:xfrm>
          <a:prstGeom prst="rect">
            <a:avLst/>
          </a:prstGeom>
        </p:spPr>
      </p:pic>
    </p:spTree>
    <p:extLst>
      <p:ext uri="{BB962C8B-B14F-4D97-AF65-F5344CB8AC3E}">
        <p14:creationId xmlns:p14="http://schemas.microsoft.com/office/powerpoint/2010/main" val="338587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z="3200" dirty="0" smtClean="0">
                <a:ea typeface="ヒラギノ角ゴ Pro W3" charset="0"/>
                <a:cs typeface="Arial"/>
              </a:rPr>
              <a:t>Prep Tips-Practice Exams</a:t>
            </a:r>
            <a:endParaRPr lang="en-US" altLang="en-US" sz="3200" dirty="0" smtClean="0"/>
          </a:p>
        </p:txBody>
      </p:sp>
      <p:sp>
        <p:nvSpPr>
          <p:cNvPr id="3" name="Content Placeholder 2"/>
          <p:cNvSpPr>
            <a:spLocks noGrp="1"/>
          </p:cNvSpPr>
          <p:nvPr>
            <p:ph idx="1"/>
          </p:nvPr>
        </p:nvSpPr>
        <p:spPr/>
        <p:txBody>
          <a:bodyPr>
            <a:normAutofit lnSpcReduction="10000"/>
          </a:bodyPr>
          <a:lstStyle/>
          <a:p>
            <a:pPr eaLnBrk="1" hangingPunct="1">
              <a:lnSpc>
                <a:spcPct val="95000"/>
              </a:lnSpc>
              <a:buClr>
                <a:schemeClr val="tx1"/>
              </a:buClr>
              <a:defRPr/>
            </a:pPr>
            <a:r>
              <a:rPr lang="en-US" altLang="en-US" sz="2800" dirty="0" smtClean="0">
                <a:latin typeface="Arial" panose="020B0604020202020204" pitchFamily="34" charset="0"/>
                <a:cs typeface="Arial" panose="020B0604020202020204" pitchFamily="34" charset="0"/>
              </a:rPr>
              <a:t>Still nervous about exam day? Consider making use of a practice examination</a:t>
            </a:r>
          </a:p>
          <a:p>
            <a:pPr>
              <a:lnSpc>
                <a:spcPct val="95000"/>
              </a:lnSpc>
              <a:buClr>
                <a:schemeClr val="tx1"/>
              </a:buClr>
              <a:defRPr/>
            </a:pPr>
            <a:r>
              <a:rPr lang="en-US" altLang="en-US" sz="2800" dirty="0" smtClean="0">
                <a:solidFill>
                  <a:srgbClr val="92D050"/>
                </a:solidFill>
                <a:latin typeface="Arial" panose="020B0604020202020204" pitchFamily="34" charset="0"/>
                <a:cs typeface="Arial" panose="020B0604020202020204" pitchFamily="34" charset="0"/>
              </a:rPr>
              <a:t>BC-ADM</a:t>
            </a:r>
            <a:r>
              <a:rPr lang="en-US" altLang="en-US" sz="2800" dirty="0" smtClean="0">
                <a:latin typeface="Arial" panose="020B0604020202020204" pitchFamily="34" charset="0"/>
                <a:cs typeface="Arial" panose="020B0604020202020204" pitchFamily="34" charset="0"/>
              </a:rPr>
              <a:t> Program - Learn more at:  </a:t>
            </a:r>
            <a:r>
              <a:rPr lang="en-US" altLang="en-US" sz="2800" dirty="0">
                <a:latin typeface="Arial" panose="020B0604020202020204" pitchFamily="34" charset="0"/>
                <a:cs typeface="Arial" panose="020B0604020202020204" pitchFamily="34" charset="0"/>
                <a:hlinkClick r:id="rId3"/>
              </a:rPr>
              <a:t>https://</a:t>
            </a:r>
            <a:r>
              <a:rPr lang="en-US" altLang="en-US" sz="2800" dirty="0" smtClean="0">
                <a:latin typeface="Arial" panose="020B0604020202020204" pitchFamily="34" charset="0"/>
                <a:cs typeface="Arial" panose="020B0604020202020204" pitchFamily="34" charset="0"/>
                <a:hlinkClick r:id="rId3"/>
              </a:rPr>
              <a:t>www.diabeteseducator.org/education/certification/bc_adm/resources</a:t>
            </a:r>
            <a:endParaRPr lang="en-US" altLang="en-US" sz="2800" dirty="0" smtClean="0">
              <a:latin typeface="Arial" panose="020B0604020202020204" pitchFamily="34" charset="0"/>
              <a:cs typeface="Arial" panose="020B0604020202020204" pitchFamily="34" charset="0"/>
            </a:endParaRPr>
          </a:p>
          <a:p>
            <a:pPr>
              <a:lnSpc>
                <a:spcPct val="95000"/>
              </a:lnSpc>
              <a:buClr>
                <a:schemeClr val="tx1"/>
              </a:buClr>
              <a:defRPr/>
            </a:pPr>
            <a:r>
              <a:rPr lang="en-US" altLang="en-US" sz="2800" dirty="0" smtClean="0">
                <a:solidFill>
                  <a:srgbClr val="92D050"/>
                </a:solidFill>
                <a:latin typeface="Arial" panose="020B0604020202020204" pitchFamily="34" charset="0"/>
                <a:cs typeface="Arial" panose="020B0604020202020204" pitchFamily="34" charset="0"/>
              </a:rPr>
              <a:t>CDE</a:t>
            </a:r>
            <a:r>
              <a:rPr lang="en-US" altLang="en-US" sz="2800" baseline="30000" dirty="0" smtClean="0">
                <a:solidFill>
                  <a:srgbClr val="92D050"/>
                </a:solidFill>
                <a:latin typeface="Arial" panose="020B0604020202020204" pitchFamily="34" charset="0"/>
                <a:cs typeface="Arial" panose="020B0604020202020204" pitchFamily="34" charset="0"/>
              </a:rPr>
              <a:t>®</a:t>
            </a:r>
            <a:r>
              <a:rPr lang="en-US" altLang="en-US" sz="2800" dirty="0" smtClean="0">
                <a:solidFill>
                  <a:srgbClr val="92D050"/>
                </a:solidFill>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Program - Learn more at:  </a:t>
            </a:r>
            <a:r>
              <a:rPr lang="en-US" altLang="en-US" sz="2800" dirty="0" smtClean="0">
                <a:solidFill>
                  <a:schemeClr val="accent1"/>
                </a:solidFill>
                <a:latin typeface="Arial" panose="020B0604020202020204" pitchFamily="34" charset="0"/>
                <a:cs typeface="Arial" panose="020B0604020202020204" pitchFamily="34" charset="0"/>
                <a:hlinkClick r:id="rId4"/>
              </a:rPr>
              <a:t>https://www.ncbde.org/certification_info/studying-for-the-examination/#PracticeExam </a:t>
            </a:r>
            <a:endParaRPr lang="en-US" altLang="en-US" sz="2800" dirty="0" smtClean="0">
              <a:solidFill>
                <a:schemeClr val="accent1"/>
              </a:solidFill>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sz="2800" dirty="0" smtClean="0">
              <a:solidFill>
                <a:schemeClr val="accent1"/>
              </a:solidFill>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dirty="0" smtClean="0">
              <a:solidFill>
                <a:srgbClr val="0070C0"/>
              </a:solidFill>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FAQs and Myths</a:t>
            </a:r>
            <a:endParaRPr lang="en-US" dirty="0"/>
          </a:p>
        </p:txBody>
      </p:sp>
      <p:sp>
        <p:nvSpPr>
          <p:cNvPr id="3" name="Subtitle 2"/>
          <p:cNvSpPr>
            <a:spLocks noGrp="1"/>
          </p:cNvSpPr>
          <p:nvPr>
            <p:ph type="subTitle" idx="1"/>
          </p:nvPr>
        </p:nvSpPr>
        <p:spPr/>
        <p:txBody>
          <a:bodyPr/>
          <a:lstStyle/>
          <a:p>
            <a:r>
              <a:rPr lang="en-US" dirty="0" smtClean="0"/>
              <a:t>Initial Certification</a:t>
            </a:r>
            <a:endParaRPr lang="en-US" dirty="0"/>
          </a:p>
        </p:txBody>
      </p:sp>
    </p:spTree>
    <p:extLst>
      <p:ext uri="{BB962C8B-B14F-4D97-AF65-F5344CB8AC3E}">
        <p14:creationId xmlns:p14="http://schemas.microsoft.com/office/powerpoint/2010/main" val="1447634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a typeface="ヒラギノ角ゴ Pro W3" charset="0"/>
                <a:cs typeface="Arial"/>
              </a:rPr>
              <a:t>BC-ADM</a:t>
            </a:r>
            <a:r>
              <a:rPr lang="en-US" sz="2800" dirty="0" smtClean="0">
                <a:solidFill>
                  <a:srgbClr val="92D050"/>
                </a:solidFill>
                <a:ea typeface="ヒラギノ角ゴ Pro W3" charset="0"/>
                <a:cs typeface="Arial"/>
              </a:rPr>
              <a:t> Initial </a:t>
            </a:r>
            <a:r>
              <a:rPr lang="en-US" sz="2800" dirty="0">
                <a:ea typeface="ヒラギノ角ゴ Pro W3" charset="0"/>
                <a:cs typeface="Arial"/>
              </a:rPr>
              <a:t>Certification: FAQs &amp; Myths</a:t>
            </a:r>
            <a:endParaRPr lang="en-US" sz="2800" dirty="0"/>
          </a:p>
        </p:txBody>
      </p:sp>
      <p:sp>
        <p:nvSpPr>
          <p:cNvPr id="3" name="Content Placeholder 2"/>
          <p:cNvSpPr>
            <a:spLocks noGrp="1"/>
          </p:cNvSpPr>
          <p:nvPr>
            <p:ph idx="1"/>
          </p:nvPr>
        </p:nvSpPr>
        <p:spPr/>
        <p:txBody>
          <a:bodyPr>
            <a:normAutofit/>
          </a:bodyPr>
          <a:lstStyle/>
          <a:p>
            <a:pPr marL="0" indent="0">
              <a:buNone/>
            </a:pPr>
            <a:r>
              <a:rPr lang="en-US" sz="1200" dirty="0">
                <a:latin typeface="Arial" pitchFamily="34" charset="0"/>
                <a:cs typeface="Arial" pitchFamily="34" charset="0"/>
              </a:rPr>
              <a:t> </a:t>
            </a:r>
          </a:p>
          <a:p>
            <a:pPr>
              <a:buFont typeface="Arial" panose="020B0604020202020204" pitchFamily="34" charset="0"/>
              <a:buChar char="•"/>
            </a:pPr>
            <a:r>
              <a:rPr lang="en-US" sz="1600" b="1" dirty="0">
                <a:latin typeface="Arial" pitchFamily="34" charset="0"/>
                <a:cs typeface="Arial" pitchFamily="34" charset="0"/>
              </a:rPr>
              <a:t>How do I document my Clinical Practice Hours?</a:t>
            </a:r>
            <a:endParaRPr lang="en-US" sz="1600" dirty="0">
              <a:latin typeface="Arial" pitchFamily="34" charset="0"/>
              <a:cs typeface="Arial" pitchFamily="34" charset="0"/>
            </a:endParaRPr>
          </a:p>
          <a:p>
            <a:pPr>
              <a:buFont typeface="Arial" panose="020B0604020202020204" pitchFamily="34" charset="0"/>
              <a:buChar char="•"/>
            </a:pPr>
            <a:r>
              <a:rPr lang="en-US" sz="1600" b="1" dirty="0">
                <a:latin typeface="Arial" pitchFamily="34" charset="0"/>
                <a:cs typeface="Arial" pitchFamily="34" charset="0"/>
              </a:rPr>
              <a:t>Once I take the exam how long before I get the results and how will I be notified?</a:t>
            </a:r>
            <a:endParaRPr lang="en-US" sz="1600" dirty="0">
              <a:latin typeface="Arial" pitchFamily="34" charset="0"/>
              <a:cs typeface="Arial" pitchFamily="34" charset="0"/>
            </a:endParaRPr>
          </a:p>
          <a:p>
            <a:pPr>
              <a:buFont typeface="Arial" panose="020B0604020202020204" pitchFamily="34" charset="0"/>
              <a:buChar char="•"/>
            </a:pPr>
            <a:r>
              <a:rPr lang="en-US" sz="1600" b="1" dirty="0" smtClean="0">
                <a:latin typeface="Arial" pitchFamily="34" charset="0"/>
                <a:cs typeface="Arial" pitchFamily="34" charset="0"/>
              </a:rPr>
              <a:t>Myth</a:t>
            </a:r>
            <a:r>
              <a:rPr lang="en-US" sz="1600" b="1" dirty="0">
                <a:latin typeface="Arial" pitchFamily="34" charset="0"/>
                <a:cs typeface="Arial" pitchFamily="34" charset="0"/>
              </a:rPr>
              <a:t>:  To practice, you need to have both credentials, the CDE an the BC-ADM</a:t>
            </a:r>
          </a:p>
          <a:p>
            <a:pPr>
              <a:buFont typeface="Arial" panose="020B0604020202020204" pitchFamily="34" charset="0"/>
              <a:buChar char="•"/>
            </a:pPr>
            <a:r>
              <a:rPr lang="en-US" sz="1600" b="1" dirty="0" smtClean="0">
                <a:latin typeface="Arial" pitchFamily="34" charset="0"/>
                <a:cs typeface="Arial" pitchFamily="34" charset="0"/>
              </a:rPr>
              <a:t>Myth:  Having the BC-ADM certification changes scope of practice </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smtClean="0">
                <a:latin typeface="Arial" pitchFamily="34" charset="0"/>
                <a:cs typeface="Arial" pitchFamily="34" charset="0"/>
              </a:rPr>
              <a:t>Myth</a:t>
            </a:r>
            <a:r>
              <a:rPr lang="en-US" sz="1600" b="1" dirty="0">
                <a:latin typeface="Arial" pitchFamily="34" charset="0"/>
                <a:cs typeface="Arial" pitchFamily="34" charset="0"/>
              </a:rPr>
              <a:t>:  C</a:t>
            </a:r>
            <a:r>
              <a:rPr lang="en-US" sz="1600" b="1" dirty="0" smtClean="0">
                <a:latin typeface="Arial" pitchFamily="34" charset="0"/>
                <a:cs typeface="Arial" pitchFamily="34" charset="0"/>
              </a:rPr>
              <a:t>linical </a:t>
            </a:r>
            <a:r>
              <a:rPr lang="en-US" sz="1600" b="1" dirty="0">
                <a:latin typeface="Arial" pitchFamily="34" charset="0"/>
                <a:cs typeface="Arial" pitchFamily="34" charset="0"/>
              </a:rPr>
              <a:t>practice hours while in </a:t>
            </a:r>
            <a:r>
              <a:rPr lang="en-US" sz="1600" b="1" dirty="0" smtClean="0">
                <a:latin typeface="Arial" pitchFamily="34" charset="0"/>
                <a:cs typeface="Arial" pitchFamily="34" charset="0"/>
              </a:rPr>
              <a:t>training count towards the 500 required hours</a:t>
            </a:r>
          </a:p>
          <a:p>
            <a:pPr>
              <a:buFont typeface="Arial" panose="020B0604020202020204" pitchFamily="34" charset="0"/>
              <a:buChar char="•"/>
            </a:pPr>
            <a:r>
              <a:rPr lang="en-US" sz="1600" b="1" dirty="0" smtClean="0">
                <a:latin typeface="Arial" pitchFamily="34" charset="0"/>
                <a:cs typeface="Arial" pitchFamily="34" charset="0"/>
              </a:rPr>
              <a:t>Myth:  If I was grandfathered in when practice changed to require a Master’s degree, I am still eligible despite not having a Master’s degree, as I am practicing at the same level as someone with the degree</a:t>
            </a:r>
          </a:p>
          <a:p>
            <a:pPr>
              <a:buFont typeface="Arial" panose="020B0604020202020204" pitchFamily="34" charset="0"/>
              <a:buChar char="•"/>
            </a:pPr>
            <a:r>
              <a:rPr lang="en-US" sz="1600" b="1" dirty="0" smtClean="0">
                <a:latin typeface="Arial" pitchFamily="34" charset="0"/>
                <a:cs typeface="Arial" pitchFamily="34" charset="0"/>
              </a:rPr>
              <a:t>Myth:  I will get my test results right away and can ask for them over the phone</a:t>
            </a:r>
            <a:endParaRPr lang="en-US" sz="1600" b="1" dirty="0">
              <a:latin typeface="Arial" pitchFamily="34" charset="0"/>
              <a:cs typeface="Arial" pitchFamily="34" charset="0"/>
            </a:endParaRPr>
          </a:p>
          <a:p>
            <a:pPr marL="0" indent="0">
              <a:buNone/>
            </a:pP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15551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443620"/>
            <a:ext cx="8388036" cy="731475"/>
          </a:xfrm>
        </p:spPr>
        <p:txBody>
          <a:bodyPr/>
          <a:lstStyle/>
          <a:p>
            <a:r>
              <a:rPr lang="en-US" sz="3200" dirty="0" smtClean="0">
                <a:ea typeface="ヒラギノ角ゴ Pro W3" charset="0"/>
                <a:cs typeface="Arial"/>
              </a:rPr>
              <a:t>CDE</a:t>
            </a:r>
            <a:r>
              <a:rPr lang="en-US" altLang="en-US" sz="3200" baseline="30000" dirty="0" smtClean="0">
                <a:latin typeface="Arial" panose="020B0604020202020204" pitchFamily="34" charset="0"/>
                <a:cs typeface="Arial" panose="020B0604020202020204" pitchFamily="34" charset="0"/>
              </a:rPr>
              <a:t>®</a:t>
            </a:r>
            <a:r>
              <a:rPr lang="en-US" sz="3200" dirty="0" smtClean="0">
                <a:ea typeface="ヒラギノ角ゴ Pro W3" charset="0"/>
                <a:cs typeface="Arial"/>
              </a:rPr>
              <a:t> </a:t>
            </a:r>
            <a:r>
              <a:rPr lang="en-US" sz="3200" dirty="0" smtClean="0">
                <a:solidFill>
                  <a:srgbClr val="92D050"/>
                </a:solidFill>
                <a:ea typeface="ヒラギノ角ゴ Pro W3" charset="0"/>
                <a:cs typeface="Arial"/>
              </a:rPr>
              <a:t>Initial</a:t>
            </a:r>
            <a:r>
              <a:rPr lang="en-US" sz="3200" dirty="0" smtClean="0">
                <a:ea typeface="ヒラギノ角ゴ Pro W3" charset="0"/>
                <a:cs typeface="Arial"/>
              </a:rPr>
              <a:t> Certification: FAQs &amp; Myths</a:t>
            </a:r>
            <a:endParaRPr lang="en-US" altLang="en-US" sz="3200" dirty="0" smtClean="0"/>
          </a:p>
        </p:txBody>
      </p:sp>
      <p:sp>
        <p:nvSpPr>
          <p:cNvPr id="3" name="Content Placeholder 2"/>
          <p:cNvSpPr>
            <a:spLocks noGrp="1"/>
          </p:cNvSpPr>
          <p:nvPr>
            <p:ph idx="1"/>
          </p:nvPr>
        </p:nvSpPr>
        <p:spPr>
          <a:xfrm>
            <a:off x="281354" y="1310558"/>
            <a:ext cx="8405446" cy="3288319"/>
          </a:xfrm>
        </p:spPr>
        <p:txBody>
          <a:bodyPr>
            <a:normAutofit fontScale="85000" lnSpcReduction="20000"/>
          </a:bodyPr>
          <a:lstStyle/>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What counts for experience</a:t>
            </a:r>
            <a:r>
              <a:rPr lang="en-US" altLang="en-US" sz="2500" dirty="0">
                <a:latin typeface="Arial" panose="020B0604020202020204" pitchFamily="34" charset="0"/>
                <a:cs typeface="Arial" panose="020B0604020202020204" pitchFamily="34" charset="0"/>
              </a:rPr>
              <a:t>? </a:t>
            </a:r>
            <a:r>
              <a:rPr lang="en-US" altLang="en-US" sz="2500" dirty="0">
                <a:latin typeface="Arial" panose="020B0604020202020204" pitchFamily="34" charset="0"/>
                <a:cs typeface="Arial" panose="020B0604020202020204" pitchFamily="34" charset="0"/>
                <a:hlinkClick r:id="rId3"/>
              </a:rPr>
              <a:t>https://www.ncbde.org/certification_info/professional-practice-experience</a:t>
            </a:r>
            <a:r>
              <a:rPr lang="en-US" altLang="en-US" sz="2500" dirty="0" smtClean="0">
                <a:latin typeface="Arial" panose="020B0604020202020204" pitchFamily="34" charset="0"/>
                <a:cs typeface="Arial" panose="020B0604020202020204" pitchFamily="34" charset="0"/>
                <a:hlinkClick r:id="rId3"/>
              </a:rPr>
              <a:t>/</a:t>
            </a:r>
            <a:r>
              <a:rPr lang="en-US" altLang="en-US" sz="2500" dirty="0" smtClean="0">
                <a:latin typeface="Arial" panose="020B0604020202020204" pitchFamily="34" charset="0"/>
                <a:cs typeface="Arial" panose="020B0604020202020204" pitchFamily="34" charset="0"/>
              </a:rPr>
              <a:t> </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How do I track experience?</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RNs need a bachelor’s degree</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Two years of practice must be: a) in diabetes or b) full time</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Work/volunteer role must be full-time diabetes education positions</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Work/volunteer diabetes education hours don’t count unless doing a minimum of 4 hours per week </a:t>
            </a:r>
          </a:p>
          <a:p>
            <a:pPr eaLnBrk="1" hangingPunct="1">
              <a:lnSpc>
                <a:spcPct val="95000"/>
              </a:lnSpc>
              <a:buClr>
                <a:schemeClr val="tx1"/>
              </a:buClr>
              <a:defRPr/>
            </a:pPr>
            <a:endParaRPr lang="en-US" altLang="en-US" sz="2800" dirty="0" smtClean="0">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sz="2800" dirty="0" smtClean="0">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sz="2800" dirty="0" smtClean="0">
              <a:solidFill>
                <a:schemeClr val="accent1"/>
              </a:solidFill>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dirty="0" smtClean="0">
              <a:solidFill>
                <a:srgbClr val="0070C0"/>
              </a:solidFill>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Renewing BC-ADM Certification</a:t>
            </a:r>
            <a:endParaRPr lang="en-US" dirty="0"/>
          </a:p>
        </p:txBody>
      </p:sp>
      <p:sp>
        <p:nvSpPr>
          <p:cNvPr id="3" name="Subtitle 2"/>
          <p:cNvSpPr>
            <a:spLocks noGrp="1"/>
          </p:cNvSpPr>
          <p:nvPr>
            <p:ph type="subTitle" idx="1"/>
          </p:nvPr>
        </p:nvSpPr>
        <p:spPr/>
        <p:txBody>
          <a:bodyPr/>
          <a:lstStyle/>
          <a:p>
            <a:r>
              <a:rPr lang="en-US" dirty="0" smtClean="0"/>
              <a:t>Requirements</a:t>
            </a:r>
            <a:endParaRPr lang="en-US" dirty="0"/>
          </a:p>
        </p:txBody>
      </p:sp>
    </p:spTree>
    <p:extLst>
      <p:ext uri="{BB962C8B-B14F-4D97-AF65-F5344CB8AC3E}">
        <p14:creationId xmlns:p14="http://schemas.microsoft.com/office/powerpoint/2010/main" val="1222000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BC-ADM Practice Hours for Renewal</a:t>
            </a:r>
            <a:endParaRPr lang="en-US" dirty="0"/>
          </a:p>
        </p:txBody>
      </p:sp>
      <p:sp>
        <p:nvSpPr>
          <p:cNvPr id="3" name="Content Placeholder 2"/>
          <p:cNvSpPr>
            <a:spLocks noGrp="1"/>
          </p:cNvSpPr>
          <p:nvPr>
            <p:ph idx="1"/>
          </p:nvPr>
        </p:nvSpPr>
        <p:spPr/>
        <p:txBody>
          <a:bodyPr>
            <a:normAutofit/>
          </a:bodyPr>
          <a:lstStyle/>
          <a:p>
            <a:r>
              <a:rPr lang="en-US" sz="3200" dirty="0">
                <a:latin typeface="Arial" pitchFamily="34" charset="0"/>
                <a:cs typeface="Arial" pitchFamily="34" charset="0"/>
              </a:rPr>
              <a:t>A</a:t>
            </a:r>
            <a:r>
              <a:rPr lang="en-US" sz="3200" dirty="0" smtClean="0">
                <a:latin typeface="Arial" pitchFamily="34" charset="0"/>
                <a:cs typeface="Arial" pitchFamily="34" charset="0"/>
              </a:rPr>
              <a:t> </a:t>
            </a:r>
            <a:r>
              <a:rPr lang="en-US" sz="3200" dirty="0">
                <a:latin typeface="Arial" pitchFamily="34" charset="0"/>
                <a:cs typeface="Arial" pitchFamily="34" charset="0"/>
              </a:rPr>
              <a:t>minimum of 1000 practice hours related to your role as an advanced diabetes manager must be completed within the 5 years preceding the postmark on your renewal application submission</a:t>
            </a:r>
          </a:p>
        </p:txBody>
      </p:sp>
    </p:spTree>
    <p:extLst>
      <p:ext uri="{BB962C8B-B14F-4D97-AF65-F5344CB8AC3E}">
        <p14:creationId xmlns:p14="http://schemas.microsoft.com/office/powerpoint/2010/main" val="261060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321"/>
            <a:ext cx="8229600" cy="581891"/>
          </a:xfrm>
        </p:spPr>
        <p:txBody>
          <a:bodyPr/>
          <a:lstStyle/>
          <a:p>
            <a:r>
              <a:rPr lang="en-US" sz="2800" dirty="0"/>
              <a:t>6 Professional Development </a:t>
            </a:r>
            <a:r>
              <a:rPr lang="en-US" sz="2800" dirty="0" smtClean="0"/>
              <a:t>Categories-</a:t>
            </a:r>
            <a:br>
              <a:rPr lang="en-US" sz="2800" dirty="0" smtClean="0"/>
            </a:br>
            <a:r>
              <a:rPr lang="en-US" sz="2800" dirty="0" smtClean="0"/>
              <a:t>BC-ADM Renewal</a:t>
            </a:r>
            <a:r>
              <a:rPr lang="en-US" dirty="0"/>
              <a:t/>
            </a:r>
            <a:br>
              <a:rPr lang="en-US" dirty="0"/>
            </a:br>
            <a:endParaRPr lang="en-US" dirty="0"/>
          </a:p>
        </p:txBody>
      </p:sp>
      <p:sp>
        <p:nvSpPr>
          <p:cNvPr id="3" name="Content Placeholder 2"/>
          <p:cNvSpPr>
            <a:spLocks noGrp="1"/>
          </p:cNvSpPr>
          <p:nvPr>
            <p:ph idx="1"/>
          </p:nvPr>
        </p:nvSpPr>
        <p:spPr>
          <a:xfrm>
            <a:off x="457200" y="1130440"/>
            <a:ext cx="8229600" cy="3843494"/>
          </a:xfrm>
        </p:spPr>
        <p:txBody>
          <a:bodyPr>
            <a:normAutofit fontScale="92500" lnSpcReduction="10000"/>
          </a:bodyPr>
          <a:lstStyle/>
          <a:p>
            <a:pPr lvl="1">
              <a:buFont typeface="Arial" panose="020B0604020202020204" pitchFamily="34" charset="0"/>
              <a:buChar char="•"/>
            </a:pPr>
            <a:r>
              <a:rPr lang="en-US" dirty="0" smtClean="0"/>
              <a:t>Category 1	CEU’s</a:t>
            </a:r>
          </a:p>
          <a:p>
            <a:pPr lvl="1">
              <a:buFont typeface="Arial" panose="020B0604020202020204" pitchFamily="34" charset="0"/>
              <a:buChar char="•"/>
            </a:pPr>
            <a:r>
              <a:rPr lang="en-US" dirty="0" smtClean="0"/>
              <a:t>Category 2	Academic Credits</a:t>
            </a:r>
          </a:p>
          <a:p>
            <a:pPr lvl="1">
              <a:buFont typeface="Arial" panose="020B0604020202020204" pitchFamily="34" charset="0"/>
              <a:buChar char="•"/>
            </a:pPr>
            <a:r>
              <a:rPr lang="en-US" dirty="0" smtClean="0"/>
              <a:t>Category 3	Presentations</a:t>
            </a:r>
          </a:p>
          <a:p>
            <a:pPr lvl="1">
              <a:buFont typeface="Arial" panose="020B0604020202020204" pitchFamily="34" charset="0"/>
              <a:buChar char="•"/>
            </a:pPr>
            <a:r>
              <a:rPr lang="en-US" dirty="0" smtClean="0"/>
              <a:t>Category 4	Publications/Research</a:t>
            </a:r>
          </a:p>
          <a:p>
            <a:pPr lvl="1">
              <a:buFont typeface="Arial" panose="020B0604020202020204" pitchFamily="34" charset="0"/>
              <a:buChar char="•"/>
            </a:pPr>
            <a:r>
              <a:rPr lang="en-US" dirty="0" smtClean="0"/>
              <a:t>Category 5	Preceptor</a:t>
            </a:r>
          </a:p>
          <a:p>
            <a:pPr lvl="1">
              <a:buFont typeface="Arial" panose="020B0604020202020204" pitchFamily="34" charset="0"/>
              <a:buChar char="•"/>
            </a:pPr>
            <a:r>
              <a:rPr lang="en-US" dirty="0" smtClean="0"/>
              <a:t>Category 6	Professional Service</a:t>
            </a:r>
          </a:p>
          <a:p>
            <a:pPr marL="457200" lvl="1" indent="0">
              <a:buNone/>
            </a:pPr>
            <a:r>
              <a:rPr lang="en-US" sz="1900" dirty="0">
                <a:hlinkClick r:id="rId3"/>
              </a:rPr>
              <a:t>https://</a:t>
            </a:r>
            <a:r>
              <a:rPr lang="en-US" sz="1900" dirty="0" smtClean="0">
                <a:hlinkClick r:id="rId3"/>
              </a:rPr>
              <a:t>www.diabeteseducator.org/education/certification/bc_adm/renewal</a:t>
            </a:r>
            <a:endParaRPr lang="en-US" sz="1900" dirty="0" smtClean="0"/>
          </a:p>
          <a:p>
            <a:pPr marL="457200" lvl="1" indent="0">
              <a:buNone/>
            </a:pPr>
            <a:endParaRPr lang="en-US" sz="1900" dirty="0" smtClean="0">
              <a:hlinkClick r:id="rId4"/>
            </a:endParaRPr>
          </a:p>
          <a:p>
            <a:pPr marL="457200" lvl="1" indent="0">
              <a:buNone/>
            </a:pPr>
            <a:r>
              <a:rPr lang="en-US" sz="1900" dirty="0" smtClean="0">
                <a:hlinkClick r:id="rId4"/>
              </a:rPr>
              <a:t>https</a:t>
            </a:r>
            <a:r>
              <a:rPr lang="en-US" sz="1900" dirty="0">
                <a:hlinkClick r:id="rId4"/>
              </a:rPr>
              <a:t>://</a:t>
            </a:r>
            <a:r>
              <a:rPr lang="en-US" sz="1900" dirty="0" smtClean="0">
                <a:hlinkClick r:id="rId4"/>
              </a:rPr>
              <a:t>www.diabeteseducator.org/docs/default-source/education-and-career/certification/practice-hours-explained.pdf?sfvrsn=0</a:t>
            </a:r>
            <a:endParaRPr lang="en-US" sz="1900" dirty="0" smtClean="0"/>
          </a:p>
          <a:p>
            <a:pPr marL="457200" lvl="1" indent="0">
              <a:buNone/>
            </a:pPr>
            <a:endParaRPr lang="en-US" sz="2200" dirty="0" smtClean="0"/>
          </a:p>
          <a:p>
            <a:pPr marL="457200" lvl="1" indent="0">
              <a:buNone/>
            </a:pPr>
            <a:endParaRPr lang="en-US" dirty="0" smtClean="0"/>
          </a:p>
        </p:txBody>
      </p:sp>
    </p:spTree>
    <p:extLst>
      <p:ext uri="{BB962C8B-B14F-4D97-AF65-F5344CB8AC3E}">
        <p14:creationId xmlns:p14="http://schemas.microsoft.com/office/powerpoint/2010/main" val="2400830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Renewing the CDE</a:t>
            </a:r>
            <a:r>
              <a:rPr lang="en-US" baseline="30000" dirty="0" smtClean="0"/>
              <a:t>®</a:t>
            </a:r>
            <a:r>
              <a:rPr lang="en-US" dirty="0" smtClean="0"/>
              <a:t> Credential</a:t>
            </a:r>
            <a:endParaRPr lang="en-US" dirty="0"/>
          </a:p>
        </p:txBody>
      </p:sp>
      <p:sp>
        <p:nvSpPr>
          <p:cNvPr id="3" name="Subtitle 2"/>
          <p:cNvSpPr>
            <a:spLocks noGrp="1"/>
          </p:cNvSpPr>
          <p:nvPr>
            <p:ph type="subTitle" idx="1"/>
          </p:nvPr>
        </p:nvSpPr>
        <p:spPr/>
        <p:txBody>
          <a:bodyPr/>
          <a:lstStyle/>
          <a:p>
            <a:r>
              <a:rPr lang="en-US" dirty="0" smtClean="0"/>
              <a:t>Requirements</a:t>
            </a:r>
            <a:endParaRPr lang="en-US" dirty="0"/>
          </a:p>
        </p:txBody>
      </p:sp>
    </p:spTree>
    <p:extLst>
      <p:ext uri="{BB962C8B-B14F-4D97-AF65-F5344CB8AC3E}">
        <p14:creationId xmlns:p14="http://schemas.microsoft.com/office/powerpoint/2010/main" val="300399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3" cstate="print"/>
          <a:srcRect/>
          <a:stretch>
            <a:fillRect/>
          </a:stretch>
        </p:blipFill>
        <p:spPr bwMode="auto">
          <a:xfrm rot="1865583">
            <a:off x="7700963" y="1450730"/>
            <a:ext cx="1287462" cy="769062"/>
          </a:xfrm>
          <a:prstGeom prst="rect">
            <a:avLst/>
          </a:prstGeom>
          <a:noFill/>
          <a:ln w="9525">
            <a:noFill/>
            <a:miter lim="800000"/>
            <a:headEnd/>
            <a:tailEnd/>
          </a:ln>
        </p:spPr>
      </p:pic>
      <p:sp>
        <p:nvSpPr>
          <p:cNvPr id="17410" name="Title 3"/>
          <p:cNvSpPr>
            <a:spLocks noGrp="1"/>
          </p:cNvSpPr>
          <p:nvPr>
            <p:ph type="title"/>
          </p:nvPr>
        </p:nvSpPr>
        <p:spPr>
          <a:xfrm>
            <a:off x="609600" y="343217"/>
            <a:ext cx="7848600" cy="858044"/>
          </a:xfrm>
        </p:spPr>
        <p:txBody>
          <a:bodyPr rtlCol="0">
            <a:normAutofit/>
          </a:bodyPr>
          <a:lstStyle/>
          <a:p>
            <a:pPr algn="l" eaLnBrk="1" fontAlgn="auto" hangingPunct="1">
              <a:spcAft>
                <a:spcPts val="0"/>
              </a:spcAft>
              <a:defRPr/>
            </a:pPr>
            <a:r>
              <a:rPr lang="en-US" altLang="en-US" dirty="0" smtClean="0">
                <a:latin typeface="Arial" panose="020B0604020202020204" pitchFamily="34" charset="0"/>
                <a:ea typeface="ヒラギノ角ゴ Pro W3" pitchFamily="2" charset="-128"/>
                <a:cs typeface="Arial" panose="020B0604020202020204" pitchFamily="34" charset="0"/>
              </a:rPr>
              <a:t>Renewing the CDE</a:t>
            </a:r>
            <a:r>
              <a:rPr lang="en-US" altLang="en-US" baseline="24000" dirty="0" smtClean="0">
                <a:latin typeface="Arial" panose="020B0604020202020204" pitchFamily="34" charset="0"/>
                <a:ea typeface="ヒラギノ角ゴ Pro W3" pitchFamily="2" charset="-128"/>
                <a:cs typeface="Arial" panose="020B0604020202020204" pitchFamily="34" charset="0"/>
              </a:rPr>
              <a:t>®</a:t>
            </a:r>
            <a:r>
              <a:rPr lang="en-US" altLang="en-US"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1143000" y="1844795"/>
            <a:ext cx="6743700" cy="2825189"/>
          </a:xfrm>
        </p:spPr>
        <p:txBody>
          <a:bodyPr rtlCol="0">
            <a:noAutofit/>
          </a:bodyPr>
          <a:lstStyle/>
          <a:p>
            <a:pPr marL="0" indent="0" defTabSz="685919" eaLnBrk="1" fontAlgn="auto" hangingPunct="1">
              <a:lnSpc>
                <a:spcPct val="95000"/>
              </a:lnSpc>
              <a:spcAft>
                <a:spcPts val="0"/>
              </a:spcAft>
              <a:buClr>
                <a:srgbClr val="551C4E"/>
              </a:buClr>
              <a:buFont typeface="Arial" pitchFamily="34" charset="0"/>
              <a:buNone/>
              <a:defRPr/>
            </a:pPr>
            <a:r>
              <a:rPr lang="en-US" sz="2400" kern="0" dirty="0">
                <a:latin typeface="Arial" panose="020B0604020202020204" pitchFamily="34" charset="0"/>
                <a:cs typeface="Arial" panose="020B0604020202020204" pitchFamily="34" charset="0"/>
              </a:rPr>
              <a:t>1. Know your expiration </a:t>
            </a:r>
            <a:r>
              <a:rPr lang="en-US" sz="2400" kern="0" dirty="0" smtClean="0">
                <a:latin typeface="Arial" panose="020B0604020202020204" pitchFamily="34" charset="0"/>
                <a:cs typeface="Arial" panose="020B0604020202020204" pitchFamily="34" charset="0"/>
              </a:rPr>
              <a:t>date and accrual dates</a:t>
            </a:r>
            <a:endParaRPr lang="en-US" sz="2400" kern="0" dirty="0">
              <a:latin typeface="Arial" panose="020B0604020202020204" pitchFamily="34" charset="0"/>
              <a:cs typeface="Arial" panose="020B0604020202020204" pitchFamily="34" charset="0"/>
            </a:endParaRPr>
          </a:p>
          <a:p>
            <a:pPr marL="0" indent="0" defTabSz="685919" eaLnBrk="1" fontAlgn="auto" hangingPunct="1">
              <a:lnSpc>
                <a:spcPct val="95000"/>
              </a:lnSpc>
              <a:spcAft>
                <a:spcPts val="0"/>
              </a:spcAft>
              <a:buClr>
                <a:srgbClr val="551C4E"/>
              </a:buClr>
              <a:buFont typeface="Arial" pitchFamily="34" charset="0"/>
              <a:buNone/>
              <a:defRPr/>
            </a:pPr>
            <a:endParaRPr lang="en-US" sz="2400" kern="0" dirty="0" smtClean="0">
              <a:latin typeface="Arial" panose="020B0604020202020204" pitchFamily="34" charset="0"/>
              <a:cs typeface="Arial" panose="020B0604020202020204" pitchFamily="34" charset="0"/>
            </a:endParaRPr>
          </a:p>
          <a:p>
            <a:pPr marL="0" indent="0" defTabSz="685919" eaLnBrk="1" fontAlgn="auto" hangingPunct="1">
              <a:lnSpc>
                <a:spcPct val="95000"/>
              </a:lnSpc>
              <a:spcAft>
                <a:spcPts val="0"/>
              </a:spcAft>
              <a:buClr>
                <a:srgbClr val="551C4E"/>
              </a:buClr>
              <a:buFont typeface="Arial" pitchFamily="34" charset="0"/>
              <a:buNone/>
              <a:defRPr/>
            </a:pPr>
            <a:r>
              <a:rPr lang="en-US" sz="2400" kern="0" dirty="0">
                <a:latin typeface="Arial" panose="020B0604020202020204" pitchFamily="34" charset="0"/>
                <a:cs typeface="Arial" panose="020B0604020202020204" pitchFamily="34" charset="0"/>
              </a:rPr>
              <a:t>2</a:t>
            </a:r>
            <a:r>
              <a:rPr lang="en-US" sz="2400" kern="0" dirty="0" smtClean="0">
                <a:latin typeface="Arial" panose="020B0604020202020204" pitchFamily="34" charset="0"/>
                <a:cs typeface="Arial" panose="020B0604020202020204" pitchFamily="34" charset="0"/>
              </a:rPr>
              <a:t>. </a:t>
            </a:r>
            <a:r>
              <a:rPr lang="en-US" sz="2400" kern="0" dirty="0">
                <a:latin typeface="Arial" panose="020B0604020202020204" pitchFamily="34" charset="0"/>
                <a:cs typeface="Arial" panose="020B0604020202020204" pitchFamily="34" charset="0"/>
              </a:rPr>
              <a:t>Review the renewal practice </a:t>
            </a:r>
            <a:r>
              <a:rPr lang="en-US" sz="2400" kern="0" dirty="0" smtClean="0">
                <a:latin typeface="Arial" panose="020B0604020202020204" pitchFamily="34" charset="0"/>
                <a:cs typeface="Arial" panose="020B0604020202020204" pitchFamily="34" charset="0"/>
              </a:rPr>
              <a:t>requirement</a:t>
            </a:r>
          </a:p>
          <a:p>
            <a:pPr marL="0" indent="0" defTabSz="685919" eaLnBrk="1" fontAlgn="auto" hangingPunct="1">
              <a:lnSpc>
                <a:spcPct val="95000"/>
              </a:lnSpc>
              <a:spcAft>
                <a:spcPts val="0"/>
              </a:spcAft>
              <a:buClr>
                <a:srgbClr val="551C4E"/>
              </a:buClr>
              <a:buFont typeface="Arial" pitchFamily="34" charset="0"/>
              <a:buNone/>
              <a:defRPr/>
            </a:pPr>
            <a:endParaRPr lang="en-US" sz="2400" kern="0" dirty="0" smtClean="0">
              <a:latin typeface="Arial" panose="020B0604020202020204" pitchFamily="34" charset="0"/>
              <a:cs typeface="Arial" panose="020B0604020202020204" pitchFamily="34" charset="0"/>
            </a:endParaRPr>
          </a:p>
          <a:p>
            <a:pPr marL="0" indent="0" defTabSz="685919" eaLnBrk="1" fontAlgn="auto" hangingPunct="1">
              <a:lnSpc>
                <a:spcPct val="95000"/>
              </a:lnSpc>
              <a:spcAft>
                <a:spcPts val="0"/>
              </a:spcAft>
              <a:buClr>
                <a:srgbClr val="551C4E"/>
              </a:buClr>
              <a:buFont typeface="Arial" pitchFamily="34" charset="0"/>
              <a:buNone/>
              <a:defRPr/>
            </a:pPr>
            <a:r>
              <a:rPr lang="en-US" sz="2400" kern="0" dirty="0" smtClean="0">
                <a:latin typeface="Arial" panose="020B0604020202020204" pitchFamily="34" charset="0"/>
                <a:cs typeface="Arial" panose="020B0604020202020204" pitchFamily="34" charset="0"/>
              </a:rPr>
              <a:t>3. Be </a:t>
            </a:r>
            <a:r>
              <a:rPr lang="en-US" sz="2400" kern="0" dirty="0">
                <a:latin typeface="Arial" panose="020B0604020202020204" pitchFamily="34" charset="0"/>
                <a:cs typeface="Arial" panose="020B0604020202020204" pitchFamily="34" charset="0"/>
              </a:rPr>
              <a:t>sure NCBDE has your current contact info</a:t>
            </a:r>
          </a:p>
          <a:p>
            <a:pPr marL="0" indent="0" defTabSz="685919" eaLnBrk="1" fontAlgn="auto" hangingPunct="1">
              <a:lnSpc>
                <a:spcPct val="95000"/>
              </a:lnSpc>
              <a:spcAft>
                <a:spcPts val="0"/>
              </a:spcAft>
              <a:buClr>
                <a:srgbClr val="551C4E"/>
              </a:buClr>
              <a:buFont typeface="Arial" pitchFamily="34" charset="0"/>
              <a:buNone/>
              <a:defRPr/>
            </a:pPr>
            <a:endParaRPr lang="en-US" sz="2400" kern="0" dirty="0">
              <a:solidFill>
                <a:schemeClr val="accent1"/>
              </a:solidFill>
              <a:latin typeface="Arial" panose="020B0604020202020204" pitchFamily="34" charset="0"/>
              <a:cs typeface="Arial" panose="020B0604020202020204" pitchFamily="34" charset="0"/>
            </a:endParaRPr>
          </a:p>
          <a:p>
            <a:pPr marL="0" indent="0" defTabSz="685919" eaLnBrk="1" fontAlgn="auto" hangingPunct="1">
              <a:lnSpc>
                <a:spcPct val="95000"/>
              </a:lnSpc>
              <a:spcAft>
                <a:spcPts val="0"/>
              </a:spcAft>
              <a:buClr>
                <a:srgbClr val="551C4E"/>
              </a:buClr>
              <a:buFont typeface="Arial" pitchFamily="34" charset="0"/>
              <a:buNone/>
              <a:defRPr/>
            </a:pPr>
            <a:endParaRPr lang="en-US" sz="2400" kern="0" dirty="0">
              <a:solidFill>
                <a:schemeClr val="accent1"/>
              </a:solidFill>
              <a:cs typeface="Arial"/>
            </a:endParaRPr>
          </a:p>
        </p:txBody>
      </p:sp>
      <p:sp>
        <p:nvSpPr>
          <p:cNvPr id="70661" name="Rectangle 6"/>
          <p:cNvSpPr>
            <a:spLocks noChangeArrowheads="1"/>
          </p:cNvSpPr>
          <p:nvPr/>
        </p:nvSpPr>
        <p:spPr bwMode="auto">
          <a:xfrm>
            <a:off x="762001" y="1220329"/>
            <a:ext cx="6938963"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600" b="1" dirty="0">
                <a:cs typeface="Arial" pitchFamily="34" charset="0"/>
              </a:rPr>
              <a:t>Important Info About Renewal</a:t>
            </a:r>
          </a:p>
        </p:txBody>
      </p:sp>
      <p:pic>
        <p:nvPicPr>
          <p:cNvPr id="70662" name="Picture 7"/>
          <p:cNvPicPr>
            <a:picLocks noChangeAspect="1" noChangeArrowheads="1"/>
          </p:cNvPicPr>
          <p:nvPr/>
        </p:nvPicPr>
        <p:blipFill>
          <a:blip r:embed="rId4" cstate="print"/>
          <a:srcRect/>
          <a:stretch>
            <a:fillRect/>
          </a:stretch>
        </p:blipFill>
        <p:spPr bwMode="auto">
          <a:xfrm rot="1124050">
            <a:off x="420689" y="3921578"/>
            <a:ext cx="935037" cy="878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343217"/>
            <a:ext cx="7848600" cy="858044"/>
          </a:xfrm>
        </p:spPr>
        <p:txBody>
          <a:bodyPr rtlCol="0">
            <a:normAutofit/>
          </a:bodyPr>
          <a:lstStyle/>
          <a:p>
            <a:pPr>
              <a:defRPr/>
            </a:pPr>
            <a:r>
              <a:rPr lang="en-US" altLang="en-US" sz="3200" dirty="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876300" y="1884519"/>
            <a:ext cx="6896100" cy="2825189"/>
          </a:xfrm>
        </p:spPr>
        <p:txBody>
          <a:bodyPr rtlCol="0">
            <a:noAutofit/>
          </a:bodyPr>
          <a:lstStyle/>
          <a:p>
            <a:pPr marL="178356" indent="-178356" defTabSz="685919" eaLnBrk="1" fontAlgn="auto" hangingPunct="1">
              <a:lnSpc>
                <a:spcPct val="95000"/>
              </a:lnSpc>
              <a:spcAft>
                <a:spcPts val="0"/>
              </a:spcAft>
              <a:buClr>
                <a:schemeClr val="tx1"/>
              </a:buClr>
              <a:buFont typeface="Arial"/>
              <a:buChar char="•"/>
              <a:defRPr/>
            </a:pPr>
            <a:r>
              <a:rPr lang="en-US" sz="2400" kern="0" dirty="0" smtClean="0">
                <a:latin typeface="Arial" panose="020B0604020202020204" pitchFamily="34" charset="0"/>
                <a:cs typeface="Arial" panose="020B0604020202020204" pitchFamily="34" charset="0"/>
              </a:rPr>
              <a:t>Reminder– Retired status available – for those no longer practicing in diabetes education (volunteer or employment) – small one time fee, recognition on NCBDE web site</a:t>
            </a:r>
          </a:p>
          <a:p>
            <a:pPr marL="178356" indent="-178356" defTabSz="685919" eaLnBrk="1" fontAlgn="auto" hangingPunct="1">
              <a:lnSpc>
                <a:spcPct val="95000"/>
              </a:lnSpc>
              <a:spcAft>
                <a:spcPts val="0"/>
              </a:spcAft>
              <a:buClr>
                <a:schemeClr val="tx1"/>
              </a:buClr>
              <a:buFont typeface="Arial"/>
              <a:buChar char="•"/>
              <a:defRPr/>
            </a:pPr>
            <a:endParaRPr lang="en-US" sz="1000" kern="0" dirty="0" smtClean="0">
              <a:latin typeface="Arial" panose="020B0604020202020204" pitchFamily="34" charset="0"/>
              <a:cs typeface="Arial" panose="020B0604020202020204" pitchFamily="34" charset="0"/>
            </a:endParaRPr>
          </a:p>
          <a:p>
            <a:pPr marL="178356" indent="-178356" defTabSz="685919" eaLnBrk="1" fontAlgn="auto" hangingPunct="1">
              <a:lnSpc>
                <a:spcPct val="95000"/>
              </a:lnSpc>
              <a:spcAft>
                <a:spcPts val="0"/>
              </a:spcAft>
              <a:buClr>
                <a:schemeClr val="tx1"/>
              </a:buClr>
              <a:buFont typeface="Arial"/>
              <a:buChar char="•"/>
              <a:defRPr/>
            </a:pPr>
            <a:r>
              <a:rPr lang="en-US" sz="2400" kern="0" dirty="0" smtClean="0">
                <a:latin typeface="Arial" panose="020B0604020202020204" pitchFamily="34" charset="0"/>
                <a:cs typeface="Arial" panose="020B0604020202020204" pitchFamily="34" charset="0"/>
              </a:rPr>
              <a:t>Practice </a:t>
            </a:r>
            <a:r>
              <a:rPr lang="en-US" sz="2400" kern="0" dirty="0">
                <a:latin typeface="Arial" panose="020B0604020202020204" pitchFamily="34" charset="0"/>
                <a:cs typeface="Arial" panose="020B0604020202020204" pitchFamily="34" charset="0"/>
              </a:rPr>
              <a:t>Requirement – no changes</a:t>
            </a:r>
          </a:p>
          <a:p>
            <a:pPr marL="178356" indent="-178356" defTabSz="685919" eaLnBrk="1" fontAlgn="auto" hangingPunct="1">
              <a:lnSpc>
                <a:spcPct val="95000"/>
              </a:lnSpc>
              <a:spcAft>
                <a:spcPts val="0"/>
              </a:spcAft>
              <a:buClr>
                <a:srgbClr val="F5D155"/>
              </a:buClr>
              <a:buFont typeface="Arial"/>
              <a:buChar char="•"/>
              <a:defRPr/>
            </a:pPr>
            <a:endParaRPr lang="en-US" sz="1800" kern="0" dirty="0">
              <a:solidFill>
                <a:schemeClr val="accent6"/>
              </a:solidFill>
              <a:cs typeface="Arial"/>
            </a:endParaRPr>
          </a:p>
        </p:txBody>
      </p:sp>
      <p:sp>
        <p:nvSpPr>
          <p:cNvPr id="66564" name="Rectangle 6"/>
          <p:cNvSpPr>
            <a:spLocks noChangeArrowheads="1"/>
          </p:cNvSpPr>
          <p:nvPr/>
        </p:nvSpPr>
        <p:spPr bwMode="auto">
          <a:xfrm>
            <a:off x="609601" y="1220329"/>
            <a:ext cx="7091363"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600" b="1" dirty="0">
                <a:cs typeface="Arial" pitchFamily="34" charset="0"/>
              </a:rPr>
              <a:t>What’s New for Renewal of Certification?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Disclosure to Participants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405121"/>
          </a:xfrm>
          <a:noFill/>
          <a:ln>
            <a:solidFill>
              <a:srgbClr val="92D050"/>
            </a:solidFill>
          </a:ln>
        </p:spPr>
        <p:txBody>
          <a:bodyPr>
            <a:normAutofit fontScale="92500" lnSpcReduction="10000"/>
          </a:bodyPr>
          <a:lstStyle/>
          <a:p>
            <a:r>
              <a:rPr lang="en-US" sz="1600" dirty="0">
                <a:latin typeface="Arial" charset="0"/>
                <a:ea typeface="ヒラギノ角ゴ Pro W3" charset="0"/>
                <a:cs typeface="ヒラギノ角ゴ Pro W3" charset="0"/>
              </a:rPr>
              <a:t>Notice of Requirements For Successful Completion</a:t>
            </a:r>
          </a:p>
          <a:p>
            <a:pPr lvl="1"/>
            <a:r>
              <a:rPr lang="en-US" sz="1400" dirty="0">
                <a:latin typeface="Arial" charset="0"/>
                <a:ea typeface="ヒラギノ角ゴ Pro W3" charset="0"/>
              </a:rPr>
              <a:t>Please refer to learning goals and objectives</a:t>
            </a:r>
          </a:p>
          <a:p>
            <a:pPr lvl="1"/>
            <a:r>
              <a:rPr lang="en-US" sz="1400" dirty="0">
                <a:latin typeface="Arial" charset="0"/>
                <a:ea typeface="ヒラギノ角ゴ Pro W3" charset="0"/>
              </a:rPr>
              <a:t>Learners must attend the full activity and complete the evaluation in order to claim continuing education credit/hours</a:t>
            </a:r>
          </a:p>
          <a:p>
            <a:pPr>
              <a:spcBef>
                <a:spcPts val="600"/>
              </a:spcBef>
            </a:pPr>
            <a:r>
              <a:rPr lang="en-US" sz="1600" dirty="0">
                <a:latin typeface="Arial" charset="0"/>
                <a:ea typeface="ヒラギノ角ゴ Pro W3" charset="0"/>
                <a:cs typeface="ヒラギノ角ゴ Pro W3" charset="0"/>
              </a:rPr>
              <a:t>Conflict of Interest (COI) and Financial Relationship Disclosures:</a:t>
            </a:r>
          </a:p>
          <a:p>
            <a:pPr lvl="1"/>
            <a:r>
              <a:rPr lang="en-US" sz="1200" dirty="0">
                <a:latin typeface="Arial" charset="0"/>
                <a:ea typeface="ヒラギノ角ゴ Pro W3" charset="0"/>
              </a:rPr>
              <a:t>Presenter: Jodi Lavin-Tompkins, MSN, RN, CDE, </a:t>
            </a:r>
            <a:r>
              <a:rPr lang="en-US" sz="1200" dirty="0" smtClean="0">
                <a:latin typeface="Arial" charset="0"/>
                <a:ea typeface="ヒラギノ角ゴ Pro W3" charset="0"/>
              </a:rPr>
              <a:t>BC-ADM-</a:t>
            </a:r>
            <a:r>
              <a:rPr lang="en-US" sz="1200" dirty="0">
                <a:latin typeface="Arial" panose="020B0604020202020204" pitchFamily="34" charset="0"/>
                <a:ea typeface="ヒラギノ角ゴ Pro W3" charset="0"/>
                <a:cs typeface="Arial" panose="020B0604020202020204" pitchFamily="34" charset="0"/>
              </a:rPr>
              <a:t>E</a:t>
            </a:r>
            <a:r>
              <a:rPr lang="en-US" sz="1200" dirty="0" smtClean="0">
                <a:latin typeface="Arial" charset="0"/>
                <a:ea typeface="ヒラギノ角ゴ Pro W3" charset="0"/>
              </a:rPr>
              <a:t>mployee of AADE</a:t>
            </a:r>
            <a:endParaRPr lang="en-US" sz="1200" dirty="0">
              <a:latin typeface="Arial" charset="0"/>
              <a:ea typeface="ヒラギノ角ゴ Pro W3" charset="0"/>
            </a:endParaRPr>
          </a:p>
          <a:p>
            <a:pPr lvl="1"/>
            <a:r>
              <a:rPr lang="en-US" sz="1200" dirty="0" smtClean="0">
                <a:latin typeface="Arial" charset="0"/>
                <a:ea typeface="ヒラギノ角ゴ Pro W3" charset="0"/>
              </a:rPr>
              <a:t>Presenter</a:t>
            </a:r>
            <a:r>
              <a:rPr lang="en-US" sz="1200" dirty="0">
                <a:latin typeface="Arial" charset="0"/>
                <a:ea typeface="ヒラギノ角ゴ Pro W3" charset="0"/>
              </a:rPr>
              <a:t>: </a:t>
            </a:r>
            <a:r>
              <a:rPr lang="en-US" sz="1200" dirty="0">
                <a:latin typeface="Arial" panose="020B0604020202020204" pitchFamily="34" charset="0"/>
                <a:cs typeface="Arial" panose="020B0604020202020204" pitchFamily="34" charset="0"/>
              </a:rPr>
              <a:t>Melissa Young, </a:t>
            </a:r>
            <a:r>
              <a:rPr lang="en-US" sz="1200" dirty="0" smtClean="0">
                <a:latin typeface="Arial" panose="020B0604020202020204" pitchFamily="34" charset="0"/>
                <a:cs typeface="Arial" panose="020B0604020202020204" pitchFamily="34" charset="0"/>
              </a:rPr>
              <a:t>Pharm.D., BC-ADM, CDE</a:t>
            </a:r>
            <a:r>
              <a:rPr lang="en-US" sz="1200" dirty="0" smtClean="0">
                <a:latin typeface="Arial" panose="020B0604020202020204" pitchFamily="34" charset="0"/>
                <a:ea typeface="ヒラギノ角ゴ Pro W3" charset="0"/>
                <a:cs typeface="Arial" panose="020B0604020202020204" pitchFamily="34" charset="0"/>
              </a:rPr>
              <a:t>– </a:t>
            </a:r>
            <a:r>
              <a:rPr lang="en-US" sz="1200" dirty="0">
                <a:latin typeface="Arial" panose="020B0604020202020204" pitchFamily="34" charset="0"/>
                <a:ea typeface="ヒラギノ角ゴ Pro W3" charset="0"/>
                <a:cs typeface="Arial" panose="020B0604020202020204" pitchFamily="34" charset="0"/>
              </a:rPr>
              <a:t>No </a:t>
            </a:r>
            <a:r>
              <a:rPr lang="en-US" sz="1200" dirty="0">
                <a:latin typeface="Arial" charset="0"/>
                <a:ea typeface="ヒラギノ角ゴ Pro W3" charset="0"/>
              </a:rPr>
              <a:t>COI/Financial Relationship to disclose </a:t>
            </a:r>
          </a:p>
          <a:p>
            <a:pPr lvl="1"/>
            <a:r>
              <a:rPr lang="en-US" sz="1200" dirty="0" smtClean="0">
                <a:latin typeface="Arial" charset="0"/>
                <a:ea typeface="ヒラギノ角ゴ Pro W3" charset="0"/>
              </a:rPr>
              <a:t>Presenter: Joan Bardsley, MBA, RN, CDE, Chair of NCBDE</a:t>
            </a:r>
          </a:p>
          <a:p>
            <a:pPr lvl="1"/>
            <a:r>
              <a:rPr lang="en-US" sz="1200" dirty="0" smtClean="0">
                <a:latin typeface="Arial" charset="0"/>
                <a:ea typeface="ヒラギノ角ゴ Pro W3" charset="0"/>
              </a:rPr>
              <a:t>Presenter: Sheryl Traficano, MBA, CAE - Employee of NCBDE</a:t>
            </a:r>
            <a:endParaRPr lang="en-US" sz="1200" dirty="0" smtClean="0">
              <a:solidFill>
                <a:srgbClr val="FF0000"/>
              </a:solidFill>
              <a:latin typeface="Arial" charset="0"/>
              <a:ea typeface="ヒラギノ角ゴ Pro W3" charset="0"/>
            </a:endParaRPr>
          </a:p>
          <a:p>
            <a:pPr>
              <a:spcBef>
                <a:spcPts val="600"/>
              </a:spcBef>
            </a:pPr>
            <a:r>
              <a:rPr lang="en-US" sz="1600" dirty="0" smtClean="0">
                <a:latin typeface="Arial" charset="0"/>
                <a:ea typeface="ヒラギノ角ゴ Pro W3" charset="0"/>
                <a:cs typeface="ヒラギノ角ゴ Pro W3" charset="0"/>
              </a:rPr>
              <a:t>Non-Endorsement of Products:</a:t>
            </a:r>
          </a:p>
          <a:p>
            <a:pPr lvl="1"/>
            <a:r>
              <a:rPr lang="en-US" sz="1200" dirty="0" smtClean="0">
                <a:latin typeface="Arial" charset="0"/>
                <a:ea typeface="ヒラギノ角ゴ Pro W3" charset="0"/>
              </a:rPr>
              <a:t>Accredited </a:t>
            </a:r>
            <a:r>
              <a:rPr lang="en-US" sz="1200" dirty="0">
                <a:latin typeface="Arial" charset="0"/>
                <a:ea typeface="ヒラギノ角ゴ Pro W3" charset="0"/>
              </a:rPr>
              <a:t>status does not imply endorsement by AADE, ANCC, ACPE or CDR of any commercial products displayed in conjunction with this educational activity</a:t>
            </a:r>
          </a:p>
          <a:p>
            <a:pPr>
              <a:spcBef>
                <a:spcPts val="600"/>
              </a:spcBef>
            </a:pPr>
            <a:r>
              <a:rPr lang="en-US" sz="1600" dirty="0">
                <a:latin typeface="Arial" charset="0"/>
                <a:ea typeface="ヒラギノ角ゴ Pro W3" charset="0"/>
                <a:cs typeface="ヒラギノ角ゴ Pro W3" charset="0"/>
              </a:rPr>
              <a:t>Off-Label Use:</a:t>
            </a:r>
          </a:p>
          <a:p>
            <a:pPr lvl="1"/>
            <a:r>
              <a:rPr lang="en-US" sz="1200" dirty="0">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4059588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343217"/>
            <a:ext cx="7200900" cy="858044"/>
          </a:xfrm>
        </p:spPr>
        <p:txBody>
          <a:bodyPr rtlCol="0">
            <a:normAutofit/>
          </a:bodyPr>
          <a:lstStyle/>
          <a:p>
            <a:pPr>
              <a:defRPr/>
            </a:pPr>
            <a:r>
              <a:rPr lang="en-US" altLang="en-US" sz="3200" dirty="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a:latin typeface="Arial" panose="020B0604020202020204" pitchFamily="34" charset="0"/>
                <a:ea typeface="ヒラギノ角ゴ Pro W3" pitchFamily="2" charset="-128"/>
                <a:cs typeface="Arial" panose="020B0604020202020204" pitchFamily="34" charset="0"/>
              </a:rPr>
              <a:t>®</a:t>
            </a:r>
            <a:r>
              <a:rPr lang="en-US" altLang="en-US" sz="3200" dirty="0" smtClean="0">
                <a:ea typeface="ヒラギノ角ゴ Pro W3" pitchFamily="2" charset="-128"/>
              </a:rPr>
              <a:t> Credential</a:t>
            </a:r>
          </a:p>
        </p:txBody>
      </p:sp>
      <p:sp>
        <p:nvSpPr>
          <p:cNvPr id="5" name="Content Placeholder 4"/>
          <p:cNvSpPr>
            <a:spLocks noGrp="1"/>
          </p:cNvSpPr>
          <p:nvPr>
            <p:ph idx="1"/>
          </p:nvPr>
        </p:nvSpPr>
        <p:spPr>
          <a:xfrm>
            <a:off x="762000" y="1765708"/>
            <a:ext cx="6896100" cy="2825189"/>
          </a:xfrm>
        </p:spPr>
        <p:txBody>
          <a:bodyPr rtlCol="0">
            <a:noAutofit/>
          </a:bodyPr>
          <a:lstStyle/>
          <a:p>
            <a:pPr marL="578406" lvl="1" indent="-178356" defTabSz="685919" eaLnBrk="1" fontAlgn="auto" hangingPunct="1">
              <a:lnSpc>
                <a:spcPct val="95000"/>
              </a:lnSpc>
              <a:spcAft>
                <a:spcPts val="0"/>
              </a:spcAft>
              <a:buClr>
                <a:schemeClr val="tx1"/>
              </a:buClr>
              <a:buFont typeface="Arial"/>
              <a:buChar char="•"/>
              <a:defRPr/>
            </a:pPr>
            <a:r>
              <a:rPr lang="en-US" sz="2200" kern="0" dirty="0" smtClean="0">
                <a:latin typeface="Arial" panose="020B0604020202020204" pitchFamily="34" charset="0"/>
                <a:cs typeface="Arial" panose="020B0604020202020204" pitchFamily="34" charset="0"/>
              </a:rPr>
              <a:t>Exam Option – year-round testing in approximately 300 exam sites</a:t>
            </a:r>
          </a:p>
          <a:p>
            <a:pPr marL="578406" lvl="1" indent="-178356" defTabSz="685919" eaLnBrk="1" fontAlgn="auto" hangingPunct="1">
              <a:lnSpc>
                <a:spcPct val="95000"/>
              </a:lnSpc>
              <a:spcAft>
                <a:spcPts val="0"/>
              </a:spcAft>
              <a:buClr>
                <a:schemeClr val="tx1"/>
              </a:buClr>
              <a:buFont typeface="Arial"/>
              <a:buChar char="•"/>
              <a:defRPr/>
            </a:pPr>
            <a:endParaRPr lang="en-US" sz="1000" kern="0" dirty="0" smtClean="0">
              <a:latin typeface="Arial" panose="020B0604020202020204" pitchFamily="34" charset="0"/>
              <a:cs typeface="Arial" panose="020B0604020202020204" pitchFamily="34" charset="0"/>
            </a:endParaRPr>
          </a:p>
          <a:p>
            <a:pPr marL="578406" lvl="1" indent="-178356" defTabSz="685919" eaLnBrk="1" fontAlgn="auto" hangingPunct="1">
              <a:lnSpc>
                <a:spcPct val="95000"/>
              </a:lnSpc>
              <a:spcAft>
                <a:spcPts val="0"/>
              </a:spcAft>
              <a:buClr>
                <a:schemeClr val="tx1"/>
              </a:buClr>
              <a:buFont typeface="Arial"/>
              <a:buChar char="•"/>
              <a:defRPr/>
            </a:pPr>
            <a:r>
              <a:rPr lang="en-US" sz="2200" kern="0" dirty="0" smtClean="0">
                <a:latin typeface="Arial" panose="020B0604020202020204" pitchFamily="34" charset="0"/>
                <a:cs typeface="Arial" panose="020B0604020202020204" pitchFamily="34" charset="0"/>
              </a:rPr>
              <a:t>Continuing Education Option – Expanded CE Activities</a:t>
            </a:r>
          </a:p>
          <a:p>
            <a:pPr marL="400050" lvl="1" indent="0" defTabSz="685919" eaLnBrk="1" fontAlgn="auto" hangingPunct="1">
              <a:lnSpc>
                <a:spcPct val="95000"/>
              </a:lnSpc>
              <a:spcAft>
                <a:spcPts val="0"/>
              </a:spcAft>
              <a:buClr>
                <a:schemeClr val="tx1"/>
              </a:buClr>
              <a:buFont typeface="Arial" pitchFamily="34" charset="0"/>
              <a:buNone/>
              <a:defRPr/>
            </a:pPr>
            <a:endParaRPr lang="en-US" sz="1000" kern="0" dirty="0">
              <a:latin typeface="Arial" panose="020B0604020202020204" pitchFamily="34" charset="0"/>
              <a:cs typeface="Arial" panose="020B0604020202020204" pitchFamily="34" charset="0"/>
            </a:endParaRPr>
          </a:p>
          <a:p>
            <a:pPr marL="562404" lvl="1" indent="-178356" defTabSz="685919" eaLnBrk="1" fontAlgn="auto" hangingPunct="1">
              <a:lnSpc>
                <a:spcPct val="95000"/>
              </a:lnSpc>
              <a:spcAft>
                <a:spcPts val="0"/>
              </a:spcAft>
              <a:buClr>
                <a:schemeClr val="tx1"/>
              </a:buClr>
              <a:buFont typeface="Arial"/>
              <a:buChar char="•"/>
              <a:defRPr/>
            </a:pPr>
            <a:r>
              <a:rPr lang="en-US" sz="2200" kern="0" dirty="0">
                <a:latin typeface="Arial" panose="020B0604020202020204" pitchFamily="34" charset="0"/>
                <a:cs typeface="Arial" panose="020B0604020202020204" pitchFamily="34" charset="0"/>
              </a:rPr>
              <a:t>A</a:t>
            </a:r>
            <a:r>
              <a:rPr lang="en-US" sz="2200" kern="0" dirty="0" smtClean="0">
                <a:latin typeface="Arial" panose="020B0604020202020204" pitchFamily="34" charset="0"/>
                <a:cs typeface="Arial" panose="020B0604020202020204" pitchFamily="34" charset="0"/>
              </a:rPr>
              <a:t>ccrual period for accruing CE stays at Dec 15 Grace period available from December 16 – March 31 via special app</a:t>
            </a:r>
            <a:endParaRPr lang="en-US" sz="2200" kern="0" dirty="0">
              <a:latin typeface="Arial" panose="020B0604020202020204" pitchFamily="34" charset="0"/>
              <a:cs typeface="Arial" panose="020B0604020202020204" pitchFamily="34" charset="0"/>
            </a:endParaRPr>
          </a:p>
          <a:p>
            <a:pPr marL="178356" indent="-178356" defTabSz="685919" eaLnBrk="1" fontAlgn="auto" hangingPunct="1">
              <a:lnSpc>
                <a:spcPct val="95000"/>
              </a:lnSpc>
              <a:spcAft>
                <a:spcPts val="0"/>
              </a:spcAft>
              <a:buClr>
                <a:srgbClr val="551C4E"/>
              </a:buClr>
              <a:buFont typeface="Arial"/>
              <a:buChar char="•"/>
              <a:defRPr/>
            </a:pPr>
            <a:endParaRPr lang="en-US" sz="2200" kern="0" dirty="0">
              <a:solidFill>
                <a:srgbClr val="0070C0"/>
              </a:solidFill>
              <a:cs typeface="Arial"/>
            </a:endParaRPr>
          </a:p>
        </p:txBody>
      </p:sp>
      <p:sp>
        <p:nvSpPr>
          <p:cNvPr id="68612" name="Rectangle 6"/>
          <p:cNvSpPr>
            <a:spLocks noChangeArrowheads="1"/>
          </p:cNvSpPr>
          <p:nvPr/>
        </p:nvSpPr>
        <p:spPr bwMode="auto">
          <a:xfrm>
            <a:off x="609600" y="1124991"/>
            <a:ext cx="8153400" cy="76270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600" b="1" dirty="0">
                <a:cs typeface="Arial" pitchFamily="34" charset="0"/>
              </a:rPr>
              <a:t>What’s New for Renewal of Certification? (continued)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533400" y="343217"/>
            <a:ext cx="7772400" cy="858044"/>
          </a:xfrm>
        </p:spPr>
        <p:txBody>
          <a:bodyPr rtlCol="0">
            <a:normAutofit/>
          </a:bodyPr>
          <a:lstStyle/>
          <a:p>
            <a:pPr>
              <a:defRPr/>
            </a:pPr>
            <a:r>
              <a:rPr lang="en-US" altLang="en-US" sz="3200" dirty="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838200" y="1716088"/>
            <a:ext cx="6819900" cy="2825189"/>
          </a:xfrm>
        </p:spPr>
        <p:txBody>
          <a:bodyPr rtlCol="0">
            <a:noAutofit/>
          </a:bodyPr>
          <a:lstStyle/>
          <a:p>
            <a:pPr marL="178356" indent="-178356" defTabSz="685919" eaLnBrk="1" fontAlgn="auto" hangingPunct="1">
              <a:lnSpc>
                <a:spcPct val="95000"/>
              </a:lnSpc>
              <a:spcAft>
                <a:spcPts val="0"/>
              </a:spcAft>
              <a:buClr>
                <a:schemeClr val="tx1"/>
              </a:buClr>
              <a:buFont typeface="Arial"/>
              <a:buChar char="•"/>
              <a:defRPr/>
            </a:pPr>
            <a:r>
              <a:rPr lang="en-US" sz="2200" kern="0" dirty="0">
                <a:latin typeface="Arial" panose="020B0604020202020204" pitchFamily="34" charset="0"/>
                <a:cs typeface="Arial" panose="020B0604020202020204" pitchFamily="34" charset="0"/>
              </a:rPr>
              <a:t>Maintain original license/registration held at the time of your initial certification</a:t>
            </a:r>
          </a:p>
          <a:p>
            <a:pPr marL="178356" indent="-178356" defTabSz="685919" eaLnBrk="1" fontAlgn="auto" hangingPunct="1">
              <a:lnSpc>
                <a:spcPct val="95000"/>
              </a:lnSpc>
              <a:spcAft>
                <a:spcPts val="0"/>
              </a:spcAft>
              <a:buClr>
                <a:schemeClr val="tx1"/>
              </a:buClr>
              <a:buFont typeface="Arial"/>
              <a:buChar char="•"/>
              <a:defRPr/>
            </a:pPr>
            <a:r>
              <a:rPr lang="en-US" sz="2200" kern="0" dirty="0" smtClean="0">
                <a:latin typeface="Arial" panose="020B0604020202020204" pitchFamily="34" charset="0"/>
                <a:cs typeface="Arial" panose="020B0604020202020204" pitchFamily="34" charset="0"/>
              </a:rPr>
              <a:t>Accrue </a:t>
            </a:r>
            <a:r>
              <a:rPr lang="en-US" sz="2200" kern="0" dirty="0">
                <a:latin typeface="Arial" panose="020B0604020202020204" pitchFamily="34" charset="0"/>
                <a:cs typeface="Arial" panose="020B0604020202020204" pitchFamily="34" charset="0"/>
              </a:rPr>
              <a:t>minimum of </a:t>
            </a:r>
            <a:r>
              <a:rPr lang="en-US" sz="2200" kern="0" dirty="0" smtClean="0">
                <a:latin typeface="Arial" panose="020B0604020202020204" pitchFamily="34" charset="0"/>
                <a:cs typeface="Arial" panose="020B0604020202020204" pitchFamily="34" charset="0"/>
              </a:rPr>
              <a:t>1,000 </a:t>
            </a:r>
            <a:r>
              <a:rPr lang="en-US" sz="2200" kern="0" dirty="0">
                <a:latin typeface="Arial" panose="020B0604020202020204" pitchFamily="34" charset="0"/>
                <a:cs typeface="Arial" panose="020B0604020202020204" pitchFamily="34" charset="0"/>
              </a:rPr>
              <a:t>hours of professional practice experience during five-year certification cycle</a:t>
            </a:r>
          </a:p>
          <a:p>
            <a:pPr marL="178356" indent="-178356" defTabSz="685919" eaLnBrk="1" fontAlgn="auto" hangingPunct="1">
              <a:lnSpc>
                <a:spcPct val="95000"/>
              </a:lnSpc>
              <a:spcAft>
                <a:spcPts val="0"/>
              </a:spcAft>
              <a:buClr>
                <a:schemeClr val="tx1"/>
              </a:buClr>
              <a:buFont typeface="Arial"/>
              <a:buChar char="•"/>
              <a:defRPr/>
            </a:pPr>
            <a:r>
              <a:rPr lang="en-US" sz="2200" kern="0" dirty="0" smtClean="0">
                <a:latin typeface="Arial" panose="020B0604020202020204" pitchFamily="34" charset="0"/>
                <a:cs typeface="Arial" panose="020B0604020202020204" pitchFamily="34" charset="0"/>
              </a:rPr>
              <a:t>Document </a:t>
            </a:r>
            <a:r>
              <a:rPr lang="en-US" sz="2200" kern="0" dirty="0">
                <a:latin typeface="Arial" panose="020B0604020202020204" pitchFamily="34" charset="0"/>
                <a:cs typeface="Arial" panose="020B0604020202020204" pitchFamily="34" charset="0"/>
              </a:rPr>
              <a:t>75 hours of continuing education activities or pass </a:t>
            </a:r>
            <a:r>
              <a:rPr lang="en-US" sz="2200" kern="0" dirty="0" smtClean="0">
                <a:latin typeface="Arial" panose="020B0604020202020204" pitchFamily="34" charset="0"/>
                <a:cs typeface="Arial" panose="020B0604020202020204" pitchFamily="34" charset="0"/>
              </a:rPr>
              <a:t>exam.</a:t>
            </a:r>
          </a:p>
          <a:p>
            <a:pPr marL="178356" indent="-178356" defTabSz="685919" eaLnBrk="1" fontAlgn="auto" hangingPunct="1">
              <a:lnSpc>
                <a:spcPct val="95000"/>
              </a:lnSpc>
              <a:spcAft>
                <a:spcPts val="0"/>
              </a:spcAft>
              <a:buClr>
                <a:schemeClr val="tx1"/>
              </a:buClr>
              <a:buFont typeface="Arial"/>
              <a:buChar char="•"/>
              <a:defRPr/>
            </a:pPr>
            <a:r>
              <a:rPr lang="en-US" sz="2200" kern="0" dirty="0" smtClean="0">
                <a:latin typeface="Arial" panose="020B0604020202020204" pitchFamily="34" charset="0"/>
                <a:cs typeface="Arial" panose="020B0604020202020204" pitchFamily="34" charset="0"/>
              </a:rPr>
              <a:t>Apply </a:t>
            </a:r>
            <a:r>
              <a:rPr lang="en-US" sz="2200" kern="0" dirty="0">
                <a:latin typeface="Arial" panose="020B0604020202020204" pitchFamily="34" charset="0"/>
                <a:cs typeface="Arial" panose="020B0604020202020204" pitchFamily="34" charset="0"/>
              </a:rPr>
              <a:t>and pay application fee for renewal method chosen</a:t>
            </a:r>
          </a:p>
          <a:p>
            <a:pPr marL="0" indent="0" defTabSz="685919" eaLnBrk="1" fontAlgn="auto" hangingPunct="1">
              <a:lnSpc>
                <a:spcPct val="95000"/>
              </a:lnSpc>
              <a:spcAft>
                <a:spcPts val="0"/>
              </a:spcAft>
              <a:buClr>
                <a:srgbClr val="551C4E"/>
              </a:buClr>
              <a:buFont typeface="Arial" pitchFamily="34" charset="0"/>
              <a:buNone/>
              <a:defRPr/>
            </a:pPr>
            <a:endParaRPr lang="en-US" sz="2200" kern="0" dirty="0">
              <a:solidFill>
                <a:srgbClr val="0070C0"/>
              </a:solidFill>
              <a:cs typeface="Arial"/>
            </a:endParaRPr>
          </a:p>
        </p:txBody>
      </p:sp>
      <p:sp>
        <p:nvSpPr>
          <p:cNvPr id="72708" name="Rectangle 6"/>
          <p:cNvSpPr>
            <a:spLocks noChangeArrowheads="1"/>
          </p:cNvSpPr>
          <p:nvPr/>
        </p:nvSpPr>
        <p:spPr bwMode="auto">
          <a:xfrm>
            <a:off x="685800" y="1144059"/>
            <a:ext cx="7015163"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800" b="1" dirty="0">
                <a:cs typeface="Arial" pitchFamily="34" charset="0"/>
              </a:rPr>
              <a:t>Renewal: Eligibility Requirements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533400" y="343217"/>
            <a:ext cx="7696200" cy="858044"/>
          </a:xfrm>
        </p:spPr>
        <p:txBody>
          <a:bodyPr rtlCol="0">
            <a:normAutofit/>
          </a:bodyPr>
          <a:lstStyle/>
          <a:p>
            <a:pPr>
              <a:defRPr/>
            </a:pPr>
            <a:r>
              <a:rPr lang="en-US" altLang="en-US" sz="3200" dirty="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a:latin typeface="Arial" panose="020B0604020202020204" pitchFamily="34" charset="0"/>
                <a:ea typeface="ヒラギノ角ゴ Pro W3" pitchFamily="2" charset="-128"/>
                <a:cs typeface="Arial" panose="020B0604020202020204" pitchFamily="34" charset="0"/>
              </a:rPr>
              <a:t>®</a:t>
            </a:r>
            <a:r>
              <a:rPr lang="en-US" altLang="en-US" sz="3200" dirty="0">
                <a:latin typeface="Arial" panose="020B0604020202020204" pitchFamily="34" charset="0"/>
                <a:ea typeface="ヒラギノ角ゴ Pro W3" pitchFamily="2" charset="-128"/>
                <a:cs typeface="Arial" panose="020B0604020202020204" pitchFamily="34" charset="0"/>
              </a:rPr>
              <a:t> </a:t>
            </a:r>
            <a:r>
              <a:rPr lang="en-US" altLang="en-US" sz="3200" dirty="0" smtClean="0">
                <a:latin typeface="Arial" panose="020B0604020202020204" pitchFamily="34" charset="0"/>
                <a:ea typeface="ヒラギノ角ゴ Pro W3" pitchFamily="2" charset="-128"/>
                <a:cs typeface="Arial" panose="020B0604020202020204" pitchFamily="34" charset="0"/>
              </a:rPr>
              <a:t>Credential</a:t>
            </a:r>
          </a:p>
        </p:txBody>
      </p:sp>
      <p:sp>
        <p:nvSpPr>
          <p:cNvPr id="5" name="Content Placeholder 4"/>
          <p:cNvSpPr>
            <a:spLocks noGrp="1"/>
          </p:cNvSpPr>
          <p:nvPr>
            <p:ph idx="1"/>
          </p:nvPr>
        </p:nvSpPr>
        <p:spPr>
          <a:xfrm>
            <a:off x="685800" y="1887695"/>
            <a:ext cx="7772400" cy="2593201"/>
          </a:xfrm>
        </p:spPr>
        <p:txBody>
          <a:bodyPr rtlCol="0">
            <a:noAutofit/>
          </a:bodyPr>
          <a:lstStyle/>
          <a:p>
            <a:pPr marL="562404" lvl="1" indent="-178356" defTabSz="685919" eaLnBrk="1" fontAlgn="auto" hangingPunct="1">
              <a:lnSpc>
                <a:spcPct val="95000"/>
              </a:lnSpc>
              <a:spcAft>
                <a:spcPts val="0"/>
              </a:spcAft>
              <a:buClr>
                <a:schemeClr val="tx1"/>
              </a:buClr>
              <a:buFont typeface="Arial" pitchFamily="34" charset="0"/>
              <a:buChar char="•"/>
              <a:defRPr/>
            </a:pPr>
            <a:r>
              <a:rPr lang="en-US" sz="2000" kern="0" dirty="0" smtClean="0">
                <a:latin typeface="Arial" panose="020B0604020202020204" pitchFamily="34" charset="0"/>
                <a:cs typeface="Arial" panose="020B0604020202020204" pitchFamily="34" charset="0"/>
              </a:rPr>
              <a:t>What </a:t>
            </a:r>
            <a:r>
              <a:rPr lang="en-US" sz="2000" kern="0" dirty="0">
                <a:latin typeface="Arial" panose="020B0604020202020204" pitchFamily="34" charset="0"/>
                <a:cs typeface="Arial" panose="020B0604020202020204" pitchFamily="34" charset="0"/>
              </a:rPr>
              <a:t>it is? </a:t>
            </a:r>
          </a:p>
          <a:p>
            <a:pPr marL="946452" lvl="2" indent="-178356" defTabSz="685919" eaLnBrk="1" fontAlgn="auto" hangingPunct="1">
              <a:lnSpc>
                <a:spcPct val="95000"/>
              </a:lnSpc>
              <a:spcAft>
                <a:spcPts val="0"/>
              </a:spcAft>
              <a:buClr>
                <a:schemeClr val="tx1"/>
              </a:buClr>
              <a:buFont typeface="Arial" pitchFamily="34" charset="0"/>
              <a:buChar char="•"/>
              <a:defRPr/>
            </a:pPr>
            <a:r>
              <a:rPr lang="en-US" sz="2000" kern="0" dirty="0">
                <a:latin typeface="Arial" panose="020B0604020202020204" pitchFamily="34" charset="0"/>
                <a:cs typeface="Arial" panose="020B0604020202020204" pitchFamily="34" charset="0"/>
              </a:rPr>
              <a:t>Providing direct/indirect professional contribution to the care and self-management education of people with diabetes</a:t>
            </a:r>
          </a:p>
          <a:p>
            <a:pPr marL="562404" lvl="1" indent="-178356" defTabSz="685919" eaLnBrk="1" fontAlgn="auto" hangingPunct="1">
              <a:lnSpc>
                <a:spcPct val="95000"/>
              </a:lnSpc>
              <a:spcAft>
                <a:spcPts val="0"/>
              </a:spcAft>
              <a:buClr>
                <a:schemeClr val="tx1"/>
              </a:buClr>
              <a:buFont typeface="Arial" pitchFamily="34" charset="0"/>
              <a:buChar char="•"/>
              <a:defRPr/>
            </a:pPr>
            <a:r>
              <a:rPr lang="en-US" sz="2000" kern="0" dirty="0">
                <a:latin typeface="Arial" panose="020B0604020202020204" pitchFamily="34" charset="0"/>
                <a:cs typeface="Arial" panose="020B0604020202020204" pitchFamily="34" charset="0"/>
              </a:rPr>
              <a:t>What it is not?</a:t>
            </a:r>
          </a:p>
          <a:p>
            <a:pPr marL="946452" lvl="2" indent="-178356" defTabSz="685919" eaLnBrk="1" fontAlgn="auto" hangingPunct="1">
              <a:lnSpc>
                <a:spcPct val="95000"/>
              </a:lnSpc>
              <a:spcAft>
                <a:spcPts val="0"/>
              </a:spcAft>
              <a:buClr>
                <a:schemeClr val="tx1"/>
              </a:buClr>
              <a:buFont typeface="Arial" pitchFamily="34" charset="0"/>
              <a:buChar char="•"/>
              <a:defRPr/>
            </a:pPr>
            <a:r>
              <a:rPr lang="en-US" sz="2000" kern="0" dirty="0">
                <a:latin typeface="Arial" panose="020B0604020202020204" pitchFamily="34" charset="0"/>
                <a:cs typeface="Arial" panose="020B0604020202020204" pitchFamily="34" charset="0"/>
              </a:rPr>
              <a:t>Employment in </a:t>
            </a:r>
            <a:r>
              <a:rPr lang="en-US" sz="2000" kern="0" dirty="0" smtClean="0">
                <a:latin typeface="Arial" panose="020B0604020202020204" pitchFamily="34" charset="0"/>
                <a:cs typeface="Arial" panose="020B0604020202020204" pitchFamily="34" charset="0"/>
              </a:rPr>
              <a:t>manufacture</a:t>
            </a:r>
            <a:r>
              <a:rPr lang="en-US" sz="2000" kern="0" dirty="0">
                <a:latin typeface="Arial" panose="020B0604020202020204" pitchFamily="34" charset="0"/>
                <a:cs typeface="Arial" panose="020B0604020202020204" pitchFamily="34" charset="0"/>
              </a:rPr>
              <a:t>, direct sales or distribution of diabetes-related products or </a:t>
            </a:r>
            <a:r>
              <a:rPr lang="en-US" sz="2000" kern="0" dirty="0" smtClean="0">
                <a:latin typeface="Arial" panose="020B0604020202020204" pitchFamily="34" charset="0"/>
                <a:cs typeface="Arial" panose="020B0604020202020204" pitchFamily="34" charset="0"/>
              </a:rPr>
              <a:t>services</a:t>
            </a:r>
            <a:endParaRPr lang="en-US" sz="2000" kern="0" dirty="0">
              <a:latin typeface="Arial" panose="020B0604020202020204" pitchFamily="34" charset="0"/>
              <a:cs typeface="Arial" panose="020B0604020202020204" pitchFamily="34" charset="0"/>
            </a:endParaRPr>
          </a:p>
        </p:txBody>
      </p:sp>
      <p:sp>
        <p:nvSpPr>
          <p:cNvPr id="74756" name="Rectangle 6"/>
          <p:cNvSpPr>
            <a:spLocks noChangeArrowheads="1"/>
          </p:cNvSpPr>
          <p:nvPr/>
        </p:nvSpPr>
        <p:spPr bwMode="auto">
          <a:xfrm>
            <a:off x="609600" y="1201261"/>
            <a:ext cx="8153400" cy="686435"/>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600" b="1" dirty="0">
                <a:cs typeface="Arial" pitchFamily="34" charset="0"/>
              </a:rPr>
              <a:t>Renewal: Eligibility Requirements Professional  Practice</a:t>
            </a:r>
          </a:p>
          <a:p>
            <a:pPr>
              <a:buClr>
                <a:srgbClr val="FFCC00"/>
              </a:buClr>
              <a:tabLst>
                <a:tab pos="4225925" algn="l"/>
              </a:tabLst>
            </a:pPr>
            <a:endParaRPr kumimoji="1" lang="en-US" altLang="en-US" sz="2100" b="1" dirty="0">
              <a:solidFill>
                <a:schemeClr val="accent1"/>
              </a:solidFill>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343217"/>
            <a:ext cx="8001000" cy="858044"/>
          </a:xfrm>
        </p:spPr>
        <p:txBody>
          <a:bodyPr rtlCol="0">
            <a:normAutofit/>
          </a:bodyPr>
          <a:lstStyle/>
          <a:p>
            <a:pPr algn="l" eaLnBrk="1" fontAlgn="auto" hangingPunct="1">
              <a:spcAft>
                <a:spcPts val="0"/>
              </a:spcAft>
              <a:defRPr/>
            </a:pPr>
            <a:r>
              <a:rPr lang="en-US" altLang="en-US" sz="3200" dirty="0" smtClean="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smtClean="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152400" y="1731978"/>
            <a:ext cx="8610600" cy="2825189"/>
          </a:xfrm>
        </p:spPr>
        <p:txBody>
          <a:bodyPr rtlCol="0">
            <a:noAutofit/>
          </a:bodyPr>
          <a:lstStyle/>
          <a:p>
            <a:pPr marL="562404" lvl="1" indent="-178356" defTabSz="685919">
              <a:lnSpc>
                <a:spcPct val="95000"/>
              </a:lnSpc>
              <a:buClr>
                <a:schemeClr val="tx1"/>
              </a:buClr>
              <a:buFont typeface="Arial"/>
              <a:buChar char="•"/>
              <a:defRPr/>
            </a:pPr>
            <a:r>
              <a:rPr lang="en-US" sz="1900" kern="0" dirty="0" smtClean="0">
                <a:latin typeface="Arial" panose="020B0604020202020204" pitchFamily="34" charset="0"/>
                <a:cs typeface="Arial" panose="020B0604020202020204" pitchFamily="34" charset="0"/>
              </a:rPr>
              <a:t>Health professionals specializing in diabetes education will demonstrate through renewal of certification: knowledge and skills are up-to-date, ability to practice proficiently, safely, and in a manner consistent with current National Standards of Diabetes Self-Management Education and Support (NSDSMES).</a:t>
            </a:r>
          </a:p>
          <a:p>
            <a:pPr marL="562404" lvl="1" indent="-178356" defTabSz="685919">
              <a:lnSpc>
                <a:spcPct val="95000"/>
              </a:lnSpc>
              <a:buClr>
                <a:schemeClr val="tx1"/>
              </a:buClr>
              <a:buFont typeface="Arial"/>
              <a:buChar char="•"/>
              <a:defRPr/>
            </a:pPr>
            <a:r>
              <a:rPr lang="en-US" sz="1900" kern="0" dirty="0" smtClean="0">
                <a:latin typeface="Arial" panose="020B0604020202020204" pitchFamily="34" charset="0"/>
                <a:cs typeface="Arial" panose="020B0604020202020204" pitchFamily="34" charset="0"/>
              </a:rPr>
              <a:t>All CDEs who select renew by continuing education will engage in a personal assessment to identify professional needs and participate in appropriate activities that are inclusive of the Examination Content Outline in the current Handbook.</a:t>
            </a:r>
          </a:p>
        </p:txBody>
      </p:sp>
      <p:sp>
        <p:nvSpPr>
          <p:cNvPr id="91140" name="Rectangle 6"/>
          <p:cNvSpPr>
            <a:spLocks noChangeArrowheads="1"/>
          </p:cNvSpPr>
          <p:nvPr/>
        </p:nvSpPr>
        <p:spPr bwMode="auto">
          <a:xfrm>
            <a:off x="609600" y="1201261"/>
            <a:ext cx="8305800"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300" b="1" dirty="0">
                <a:latin typeface="Arial" pitchFamily="34" charset="0"/>
                <a:cs typeface="Arial" pitchFamily="34" charset="0"/>
              </a:rPr>
              <a:t>Renewal: Continuing Education Option - </a:t>
            </a:r>
            <a:r>
              <a:rPr kumimoji="1" lang="en-US" altLang="en-US" sz="2300" b="1" dirty="0" smtClean="0">
                <a:latin typeface="Arial" pitchFamily="34" charset="0"/>
                <a:cs typeface="Arial" pitchFamily="34" charset="0"/>
              </a:rPr>
              <a:t>Expectations</a:t>
            </a:r>
            <a:endParaRPr kumimoji="1" lang="en-US" altLang="en-US" sz="23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2"/>
          <p:cNvPicPr>
            <a:picLocks noChangeAspect="1" noChangeArrowheads="1"/>
          </p:cNvPicPr>
          <p:nvPr/>
        </p:nvPicPr>
        <p:blipFill>
          <a:blip r:embed="rId3" cstate="print"/>
          <a:srcRect/>
          <a:stretch>
            <a:fillRect/>
          </a:stretch>
        </p:blipFill>
        <p:spPr bwMode="auto">
          <a:xfrm rot="-10500297">
            <a:off x="2574925" y="1144854"/>
            <a:ext cx="1200150" cy="1180605"/>
          </a:xfrm>
          <a:prstGeom prst="rect">
            <a:avLst/>
          </a:prstGeom>
          <a:noFill/>
          <a:ln w="9525">
            <a:noFill/>
            <a:miter lim="800000"/>
            <a:headEnd/>
            <a:tailEnd/>
          </a:ln>
          <a:effectLst/>
        </p:spPr>
      </p:pic>
      <p:sp>
        <p:nvSpPr>
          <p:cNvPr id="21506" name="Title 3"/>
          <p:cNvSpPr>
            <a:spLocks noGrp="1"/>
          </p:cNvSpPr>
          <p:nvPr>
            <p:ph type="title"/>
          </p:nvPr>
        </p:nvSpPr>
        <p:spPr>
          <a:xfrm>
            <a:off x="457200" y="343217"/>
            <a:ext cx="7924800" cy="858044"/>
          </a:xfrm>
        </p:spPr>
        <p:txBody>
          <a:bodyPr rtlCol="0">
            <a:normAutofit/>
          </a:bodyPr>
          <a:lstStyle/>
          <a:p>
            <a:pPr algn="l" eaLnBrk="1" fontAlgn="auto" hangingPunct="1">
              <a:spcAft>
                <a:spcPts val="0"/>
              </a:spcAft>
              <a:defRPr/>
            </a:pPr>
            <a:r>
              <a:rPr lang="en-US" altLang="en-US" sz="3200" dirty="0" smtClean="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smtClean="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762000" y="1735156"/>
            <a:ext cx="7772400" cy="2678310"/>
          </a:xfrm>
        </p:spPr>
        <p:txBody>
          <a:bodyPr rtlCol="0">
            <a:noAutofit/>
          </a:bodyPr>
          <a:lstStyle/>
          <a:p>
            <a:pPr marL="0" indent="0" defTabSz="685919" eaLnBrk="1" fontAlgn="auto" hangingPunct="1">
              <a:lnSpc>
                <a:spcPct val="95000"/>
              </a:lnSpc>
              <a:spcAft>
                <a:spcPts val="0"/>
              </a:spcAft>
              <a:buClr>
                <a:srgbClr val="F5D155"/>
              </a:buClr>
              <a:buFont typeface="Arial" pitchFamily="34" charset="0"/>
              <a:buNone/>
              <a:defRPr/>
            </a:pPr>
            <a:r>
              <a:rPr lang="en-US" sz="2000" kern="0" dirty="0">
                <a:latin typeface="Arial" panose="020B0604020202020204" pitchFamily="34" charset="0"/>
                <a:cs typeface="Arial" panose="020B0604020202020204" pitchFamily="34" charset="0"/>
              </a:rPr>
              <a:t>Minimum total of </a:t>
            </a:r>
            <a:r>
              <a:rPr lang="en-US" sz="2000" b="1" i="1" kern="0" dirty="0">
                <a:latin typeface="Arial" panose="020B0604020202020204" pitchFamily="34" charset="0"/>
                <a:cs typeface="Arial" panose="020B0604020202020204" pitchFamily="34" charset="0"/>
              </a:rPr>
              <a:t>75 clock hours </a:t>
            </a:r>
            <a:r>
              <a:rPr lang="en-US" sz="2000" i="1" kern="0" dirty="0" smtClean="0">
                <a:latin typeface="Arial" panose="020B0604020202020204" pitchFamily="34" charset="0"/>
                <a:cs typeface="Arial" panose="020B0604020202020204" pitchFamily="34" charset="0"/>
              </a:rPr>
              <a:t>of </a:t>
            </a:r>
            <a:r>
              <a:rPr lang="en-US" sz="2000" i="1" kern="0" dirty="0">
                <a:latin typeface="Arial" panose="020B0604020202020204" pitchFamily="34" charset="0"/>
                <a:cs typeface="Arial" panose="020B0604020202020204" pitchFamily="34" charset="0"/>
              </a:rPr>
              <a:t>continuing education in content areas applicable to diabetes within </a:t>
            </a:r>
            <a:r>
              <a:rPr lang="en-US" sz="2000" i="1" kern="0" dirty="0" smtClean="0">
                <a:latin typeface="Arial" panose="020B0604020202020204" pitchFamily="34" charset="0"/>
                <a:cs typeface="Arial" panose="020B0604020202020204" pitchFamily="34" charset="0"/>
              </a:rPr>
              <a:t>your accrual cycle. You </a:t>
            </a:r>
            <a:r>
              <a:rPr lang="en-US" sz="2000" i="1" kern="0" dirty="0">
                <a:latin typeface="Arial" panose="020B0604020202020204" pitchFamily="34" charset="0"/>
                <a:cs typeface="Arial" panose="020B0604020202020204" pitchFamily="34" charset="0"/>
              </a:rPr>
              <a:t>can earn </a:t>
            </a:r>
            <a:r>
              <a:rPr lang="en-US" sz="2000" i="1" kern="0" dirty="0" smtClean="0">
                <a:latin typeface="Arial" panose="020B0604020202020204" pitchFamily="34" charset="0"/>
                <a:cs typeface="Arial" panose="020B0604020202020204" pitchFamily="34" charset="0"/>
              </a:rPr>
              <a:t>hours through </a:t>
            </a:r>
            <a:r>
              <a:rPr lang="en-US" sz="2000" i="1" kern="0" dirty="0">
                <a:latin typeface="Arial" panose="020B0604020202020204" pitchFamily="34" charset="0"/>
                <a:cs typeface="Arial" panose="020B0604020202020204" pitchFamily="34" charset="0"/>
              </a:rPr>
              <a:t>both the </a:t>
            </a:r>
            <a:r>
              <a:rPr lang="en-US" sz="2000" i="1" kern="0" dirty="0" smtClean="0">
                <a:latin typeface="Arial" panose="020B0604020202020204" pitchFamily="34" charset="0"/>
                <a:cs typeface="Arial" panose="020B0604020202020204" pitchFamily="34" charset="0"/>
              </a:rPr>
              <a:t>Formal </a:t>
            </a:r>
            <a:r>
              <a:rPr lang="en-US" sz="2000" i="1" kern="0" dirty="0">
                <a:latin typeface="Arial" panose="020B0604020202020204" pitchFamily="34" charset="0"/>
                <a:cs typeface="Arial" panose="020B0604020202020204" pitchFamily="34" charset="0"/>
              </a:rPr>
              <a:t>and Expanded Continuing Education </a:t>
            </a:r>
            <a:r>
              <a:rPr lang="en-US" sz="2000" i="1" kern="0" dirty="0" smtClean="0">
                <a:latin typeface="Arial" panose="020B0604020202020204" pitchFamily="34" charset="0"/>
                <a:cs typeface="Arial" panose="020B0604020202020204" pitchFamily="34" charset="0"/>
              </a:rPr>
              <a:t>Activities.</a:t>
            </a:r>
          </a:p>
          <a:p>
            <a:pPr marL="0" indent="0" defTabSz="685919" eaLnBrk="1" fontAlgn="auto" hangingPunct="1">
              <a:lnSpc>
                <a:spcPct val="95000"/>
              </a:lnSpc>
              <a:spcAft>
                <a:spcPts val="0"/>
              </a:spcAft>
              <a:buClr>
                <a:srgbClr val="F5D155"/>
              </a:buClr>
              <a:buFont typeface="Arial" pitchFamily="34" charset="0"/>
              <a:buNone/>
              <a:defRPr/>
            </a:pPr>
            <a:r>
              <a:rPr lang="en-US" sz="2000" kern="0" dirty="0" smtClean="0">
                <a:latin typeface="Arial" panose="020B0604020202020204" pitchFamily="34" charset="0"/>
                <a:cs typeface="Arial" panose="020B0604020202020204" pitchFamily="34" charset="0"/>
              </a:rPr>
              <a:t>Formal CE:</a:t>
            </a:r>
          </a:p>
          <a:p>
            <a:pPr lvl="1" defTabSz="685919">
              <a:lnSpc>
                <a:spcPct val="95000"/>
              </a:lnSpc>
              <a:buClr>
                <a:srgbClr val="F5D155"/>
              </a:buClr>
              <a:defRPr/>
            </a:pPr>
            <a:r>
              <a:rPr lang="en-US" sz="1700" kern="0" dirty="0" smtClean="0">
                <a:latin typeface="Arial" panose="020B0604020202020204" pitchFamily="34" charset="0"/>
                <a:cs typeface="Arial" panose="020B0604020202020204" pitchFamily="34" charset="0"/>
              </a:rPr>
              <a:t>Activities need to be related to Diabetes</a:t>
            </a:r>
          </a:p>
          <a:p>
            <a:pPr lvl="1" defTabSz="685919">
              <a:lnSpc>
                <a:spcPct val="95000"/>
              </a:lnSpc>
              <a:buClr>
                <a:srgbClr val="F5D155"/>
              </a:buClr>
              <a:defRPr/>
            </a:pPr>
            <a:r>
              <a:rPr lang="en-US" sz="1700" kern="0" dirty="0">
                <a:latin typeface="Arial" panose="020B0604020202020204" pitchFamily="34" charset="0"/>
                <a:cs typeface="Arial" panose="020B0604020202020204" pitchFamily="34" charset="0"/>
              </a:rPr>
              <a:t>At professional level that enhances the quality and effectiveness of diabetes education </a:t>
            </a:r>
            <a:r>
              <a:rPr lang="en-US" sz="1700" kern="0" dirty="0" smtClean="0">
                <a:latin typeface="Arial" panose="020B0604020202020204" pitchFamily="34" charset="0"/>
                <a:cs typeface="Arial" panose="020B0604020202020204" pitchFamily="34" charset="0"/>
              </a:rPr>
              <a:t>practice</a:t>
            </a:r>
          </a:p>
          <a:p>
            <a:pPr lvl="1" defTabSz="685919">
              <a:lnSpc>
                <a:spcPct val="95000"/>
              </a:lnSpc>
              <a:buClr>
                <a:srgbClr val="F5D155"/>
              </a:buClr>
              <a:defRPr/>
            </a:pPr>
            <a:r>
              <a:rPr lang="en-US" sz="1700" kern="0" dirty="0">
                <a:latin typeface="Arial" panose="020B0604020202020204" pitchFamily="34" charset="0"/>
                <a:cs typeface="Arial" panose="020B0604020202020204" pitchFamily="34" charset="0"/>
              </a:rPr>
              <a:t>Does NOT have to be discipline-specific, nor does it have to be in any specific area of concentration.</a:t>
            </a:r>
          </a:p>
          <a:p>
            <a:pPr marL="0" indent="0" algn="ctr" defTabSz="685919">
              <a:lnSpc>
                <a:spcPct val="95000"/>
              </a:lnSpc>
              <a:buClr>
                <a:srgbClr val="F5D155"/>
              </a:buClr>
              <a:buNone/>
              <a:defRPr/>
            </a:pPr>
            <a:endParaRPr lang="en-US" sz="2000" i="1" kern="0" dirty="0" smtClean="0">
              <a:latin typeface="Arial" panose="020B0604020202020204" pitchFamily="34" charset="0"/>
              <a:cs typeface="Arial" panose="020B0604020202020204" pitchFamily="34" charset="0"/>
            </a:endParaRPr>
          </a:p>
          <a:p>
            <a:pPr marL="0" indent="0" algn="ctr" defTabSz="685919" eaLnBrk="1" fontAlgn="auto" hangingPunct="1">
              <a:lnSpc>
                <a:spcPct val="95000"/>
              </a:lnSpc>
              <a:spcAft>
                <a:spcPts val="0"/>
              </a:spcAft>
              <a:buClr>
                <a:srgbClr val="F5D155"/>
              </a:buClr>
              <a:buFont typeface="Arial" pitchFamily="34" charset="0"/>
              <a:buNone/>
              <a:defRPr/>
            </a:pPr>
            <a:endParaRPr lang="en-US" sz="1000" i="1" kern="0" dirty="0">
              <a:solidFill>
                <a:schemeClr val="accent6"/>
              </a:solidFill>
              <a:cs typeface="Arial"/>
            </a:endParaRPr>
          </a:p>
        </p:txBody>
      </p:sp>
      <p:sp>
        <p:nvSpPr>
          <p:cNvPr id="78853" name="Rectangle 6"/>
          <p:cNvSpPr>
            <a:spLocks noChangeArrowheads="1"/>
          </p:cNvSpPr>
          <p:nvPr/>
        </p:nvSpPr>
        <p:spPr bwMode="auto">
          <a:xfrm>
            <a:off x="609600" y="1144059"/>
            <a:ext cx="7391400"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600" b="1" dirty="0">
                <a:cs typeface="Arial" pitchFamily="34" charset="0"/>
              </a:rPr>
              <a:t>Renewal: Continuing Education Option</a:t>
            </a:r>
          </a:p>
        </p:txBody>
      </p:sp>
      <p:sp>
        <p:nvSpPr>
          <p:cNvPr id="3" name="Rectangle 2"/>
          <p:cNvSpPr/>
          <p:nvPr/>
        </p:nvSpPr>
        <p:spPr>
          <a:xfrm>
            <a:off x="8001000" y="57970"/>
            <a:ext cx="104387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75 </a:t>
            </a:r>
          </a:p>
        </p:txBody>
      </p:sp>
      <p:pic>
        <p:nvPicPr>
          <p:cNvPr id="78855" name="Picture 8"/>
          <p:cNvPicPr>
            <a:picLocks noChangeAspect="1" noChangeArrowheads="1"/>
          </p:cNvPicPr>
          <p:nvPr/>
        </p:nvPicPr>
        <p:blipFill>
          <a:blip r:embed="rId4" cstate="print"/>
          <a:srcRect/>
          <a:stretch>
            <a:fillRect/>
          </a:stretch>
        </p:blipFill>
        <p:spPr bwMode="auto">
          <a:xfrm>
            <a:off x="6605974" y="636863"/>
            <a:ext cx="1785938" cy="1458675"/>
          </a:xfrm>
          <a:prstGeom prst="rect">
            <a:avLst/>
          </a:prstGeom>
          <a:noFill/>
          <a:ln w="9525">
            <a:noFill/>
            <a:miter lim="800000"/>
            <a:headEnd/>
            <a:tailEnd/>
          </a:ln>
          <a:effectLst/>
        </p:spPr>
      </p:pic>
      <p:pic>
        <p:nvPicPr>
          <p:cNvPr id="78856" name="Picture 9"/>
          <p:cNvPicPr>
            <a:picLocks noChangeAspect="1" noChangeArrowheads="1"/>
          </p:cNvPicPr>
          <p:nvPr/>
        </p:nvPicPr>
        <p:blipFill>
          <a:blip r:embed="rId4" cstate="print"/>
          <a:srcRect/>
          <a:stretch>
            <a:fillRect/>
          </a:stretch>
        </p:blipFill>
        <p:spPr bwMode="auto">
          <a:xfrm>
            <a:off x="6605974" y="-26616"/>
            <a:ext cx="1785938" cy="1458675"/>
          </a:xfrm>
          <a:prstGeom prst="rect">
            <a:avLst/>
          </a:prstGeom>
          <a:noFill/>
          <a:ln w="9525">
            <a:noFill/>
            <a:miter lim="800000"/>
            <a:headEnd/>
            <a:tailEnd/>
          </a:ln>
          <a:effectLst/>
        </p:spPr>
      </p:pic>
      <p:sp>
        <p:nvSpPr>
          <p:cNvPr id="4" name="Rectangle 3"/>
          <p:cNvSpPr/>
          <p:nvPr/>
        </p:nvSpPr>
        <p:spPr>
          <a:xfrm>
            <a:off x="7505131" y="572796"/>
            <a:ext cx="88678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343217"/>
            <a:ext cx="7772400" cy="858044"/>
          </a:xfrm>
        </p:spPr>
        <p:txBody>
          <a:bodyPr rtlCol="0">
            <a:normAutofit/>
          </a:bodyPr>
          <a:lstStyle/>
          <a:p>
            <a:pPr algn="l" eaLnBrk="1" fontAlgn="auto" hangingPunct="1">
              <a:spcAft>
                <a:spcPts val="0"/>
              </a:spcAft>
              <a:defRPr/>
            </a:pPr>
            <a:r>
              <a:rPr lang="en-US" altLang="en-US" sz="3200" dirty="0" smtClean="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smtClean="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76200" y="1735155"/>
            <a:ext cx="8610600" cy="2728203"/>
          </a:xfrm>
        </p:spPr>
        <p:txBody>
          <a:bodyPr rtlCol="0">
            <a:noAutofit/>
          </a:bodyPr>
          <a:lstStyle/>
          <a:p>
            <a:pPr marL="384048" lvl="1" indent="0" defTabSz="685919" eaLnBrk="1" fontAlgn="auto" hangingPunct="1">
              <a:lnSpc>
                <a:spcPct val="95000"/>
              </a:lnSpc>
              <a:spcAft>
                <a:spcPts val="0"/>
              </a:spcAft>
              <a:buClr>
                <a:srgbClr val="F5D155"/>
              </a:buClr>
              <a:buFont typeface="Arial" pitchFamily="34" charset="0"/>
              <a:buNone/>
              <a:defRPr/>
            </a:pPr>
            <a:r>
              <a:rPr lang="en-US" sz="1950" b="1" u="sng" kern="0" dirty="0" smtClean="0">
                <a:latin typeface="Arial" panose="020B0604020202020204" pitchFamily="34" charset="0"/>
                <a:cs typeface="Arial" panose="020B0604020202020204" pitchFamily="34" charset="0"/>
              </a:rPr>
              <a:t>Formal Continuing Education Activities (Traditional CEs)</a:t>
            </a:r>
          </a:p>
          <a:p>
            <a:pPr marL="384048" lvl="1" indent="0" defTabSz="685919" eaLnBrk="1" fontAlgn="auto" hangingPunct="1">
              <a:lnSpc>
                <a:spcPct val="95000"/>
              </a:lnSpc>
              <a:spcAft>
                <a:spcPts val="0"/>
              </a:spcAft>
              <a:buClr>
                <a:srgbClr val="F5D155"/>
              </a:buClr>
              <a:buFont typeface="Arial" pitchFamily="34" charset="0"/>
              <a:buNone/>
              <a:defRPr/>
            </a:pPr>
            <a:endParaRPr lang="en-US" sz="400" b="1" u="sng" kern="0" dirty="0" smtClean="0">
              <a:latin typeface="Arial" panose="020B0604020202020204" pitchFamily="34" charset="0"/>
              <a:cs typeface="Arial" panose="020B0604020202020204" pitchFamily="34" charset="0"/>
            </a:endParaRPr>
          </a:p>
          <a:p>
            <a:pPr marL="726948" lvl="1" indent="-342900" defTabSz="685919" eaLnBrk="1" fontAlgn="auto" hangingPunct="1">
              <a:lnSpc>
                <a:spcPct val="95000"/>
              </a:lnSpc>
              <a:spcAft>
                <a:spcPts val="0"/>
              </a:spcAft>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Need to be approved by a provider on the NCBDE List of Recognized Providers</a:t>
            </a:r>
          </a:p>
          <a:p>
            <a:pPr marL="612648" lvl="1" indent="-228600" defTabSz="685919" eaLnBrk="1" fontAlgn="auto" hangingPunct="1">
              <a:lnSpc>
                <a:spcPct val="95000"/>
              </a:lnSpc>
              <a:spcAft>
                <a:spcPts val="0"/>
              </a:spcAft>
              <a:buClr>
                <a:schemeClr val="tx1"/>
              </a:buClr>
              <a:buFont typeface="+mj-lt"/>
              <a:buAutoNum type="arabicPeriod"/>
              <a:defRPr/>
            </a:pPr>
            <a:endParaRPr lang="en-US" sz="400" kern="0" dirty="0" smtClean="0">
              <a:latin typeface="Arial" panose="020B0604020202020204" pitchFamily="34" charset="0"/>
              <a:cs typeface="Arial" panose="020B0604020202020204" pitchFamily="34" charset="0"/>
            </a:endParaRPr>
          </a:p>
          <a:p>
            <a:pPr marL="726948" lvl="1" indent="-342900" defTabSz="685919" eaLnBrk="1" fontAlgn="auto" hangingPunct="1">
              <a:lnSpc>
                <a:spcPct val="95000"/>
              </a:lnSpc>
              <a:spcAft>
                <a:spcPts val="0"/>
              </a:spcAft>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A minimum of 45 of the 75 hours must be earned from this Formal Activities categories (remaining 30 under the Expanded Activities).</a:t>
            </a:r>
          </a:p>
          <a:p>
            <a:pPr marL="612648" lvl="1" indent="-228600" defTabSz="685919" eaLnBrk="1" fontAlgn="auto" hangingPunct="1">
              <a:lnSpc>
                <a:spcPct val="95000"/>
              </a:lnSpc>
              <a:spcAft>
                <a:spcPts val="0"/>
              </a:spcAft>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  Not required to earn hours under the Expanded.  </a:t>
            </a:r>
          </a:p>
          <a:p>
            <a:pPr marL="612648" lvl="1" indent="-228600" defTabSz="685919" eaLnBrk="1" fontAlgn="auto" hangingPunct="1">
              <a:lnSpc>
                <a:spcPct val="95000"/>
              </a:lnSpc>
              <a:spcAft>
                <a:spcPts val="0"/>
              </a:spcAft>
              <a:buClr>
                <a:schemeClr val="tx1"/>
              </a:buClr>
              <a:buFont typeface="+mj-lt"/>
              <a:buAutoNum type="arabicPeriod"/>
              <a:defRPr/>
            </a:pPr>
            <a:endParaRPr lang="en-US" sz="400" kern="0" dirty="0">
              <a:latin typeface="Arial" panose="020B0604020202020204" pitchFamily="34" charset="0"/>
              <a:cs typeface="Arial" panose="020B0604020202020204" pitchFamily="34" charset="0"/>
            </a:endParaRPr>
          </a:p>
          <a:p>
            <a:pPr marL="726948" lvl="1" indent="-342900" defTabSz="685919" eaLnBrk="1" fontAlgn="auto" hangingPunct="1">
              <a:lnSpc>
                <a:spcPct val="95000"/>
              </a:lnSpc>
              <a:spcAft>
                <a:spcPts val="0"/>
              </a:spcAft>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Note that if you are NOT using hours from the Expanded Activities, you will need to earn all the hours under the Formal Activities</a:t>
            </a:r>
            <a:r>
              <a:rPr lang="en-US" sz="1800" b="1" kern="0" dirty="0" smtClean="0">
                <a:latin typeface="Arial" panose="020B0604020202020204" pitchFamily="34" charset="0"/>
                <a:cs typeface="Arial" panose="020B0604020202020204" pitchFamily="34" charset="0"/>
              </a:rPr>
              <a:t>. </a:t>
            </a:r>
            <a:r>
              <a:rPr lang="en-US" sz="1800" kern="0" dirty="0" smtClean="0">
                <a:latin typeface="Arial" panose="020B0604020202020204" pitchFamily="34" charset="0"/>
                <a:cs typeface="Arial" panose="020B0604020202020204" pitchFamily="34" charset="0"/>
              </a:rPr>
              <a:t>  </a:t>
            </a:r>
            <a:endParaRPr lang="en-US" sz="1800" kern="0" dirty="0">
              <a:latin typeface="Arial" panose="020B0604020202020204" pitchFamily="34" charset="0"/>
              <a:cs typeface="Arial" panose="020B0604020202020204" pitchFamily="34" charset="0"/>
            </a:endParaRPr>
          </a:p>
        </p:txBody>
      </p:sp>
      <p:sp>
        <p:nvSpPr>
          <p:cNvPr id="80900" name="Rectangle 6"/>
          <p:cNvSpPr>
            <a:spLocks noChangeArrowheads="1"/>
          </p:cNvSpPr>
          <p:nvPr/>
        </p:nvSpPr>
        <p:spPr bwMode="auto">
          <a:xfrm>
            <a:off x="533400" y="1198084"/>
            <a:ext cx="8153400"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300" b="1" dirty="0">
                <a:latin typeface="Arial" pitchFamily="34" charset="0"/>
                <a:cs typeface="Arial" pitchFamily="34" charset="0"/>
              </a:rPr>
              <a:t>Renewal: Continuing Education Option – Formal Activities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343217"/>
            <a:ext cx="7772400" cy="858044"/>
          </a:xfrm>
        </p:spPr>
        <p:txBody>
          <a:bodyPr rtlCol="0">
            <a:normAutofit/>
          </a:bodyPr>
          <a:lstStyle/>
          <a:p>
            <a:pPr algn="l" eaLnBrk="1" fontAlgn="auto" hangingPunct="1">
              <a:spcAft>
                <a:spcPts val="0"/>
              </a:spcAft>
              <a:defRPr/>
            </a:pPr>
            <a:r>
              <a:rPr lang="en-US" altLang="en-US" sz="3200" dirty="0" smtClean="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smtClean="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76200" y="1735155"/>
            <a:ext cx="8610600" cy="2728203"/>
          </a:xfrm>
        </p:spPr>
        <p:txBody>
          <a:bodyPr rtlCol="0">
            <a:noAutofit/>
          </a:bodyPr>
          <a:lstStyle/>
          <a:p>
            <a:pPr marL="384048" lvl="1" indent="0" defTabSz="685919" eaLnBrk="1" fontAlgn="auto" hangingPunct="1">
              <a:lnSpc>
                <a:spcPct val="95000"/>
              </a:lnSpc>
              <a:spcAft>
                <a:spcPts val="0"/>
              </a:spcAft>
              <a:buClr>
                <a:srgbClr val="F5D155"/>
              </a:buClr>
              <a:buFont typeface="Arial" pitchFamily="34" charset="0"/>
              <a:buNone/>
              <a:defRPr/>
            </a:pPr>
            <a:r>
              <a:rPr lang="en-US" sz="1950" b="1" u="sng" kern="0" dirty="0" smtClean="0">
                <a:latin typeface="Arial" panose="020B0604020202020204" pitchFamily="34" charset="0"/>
                <a:cs typeface="Arial" panose="020B0604020202020204" pitchFamily="34" charset="0"/>
              </a:rPr>
              <a:t>Expanded Activities</a:t>
            </a:r>
          </a:p>
          <a:p>
            <a:pPr marL="384048" lvl="1" indent="0" defTabSz="685919" eaLnBrk="1" fontAlgn="auto" hangingPunct="1">
              <a:lnSpc>
                <a:spcPct val="95000"/>
              </a:lnSpc>
              <a:spcAft>
                <a:spcPts val="0"/>
              </a:spcAft>
              <a:buClr>
                <a:srgbClr val="F5D155"/>
              </a:buClr>
              <a:buFont typeface="Arial" pitchFamily="34" charset="0"/>
              <a:buNone/>
              <a:defRPr/>
            </a:pPr>
            <a:endParaRPr lang="en-US" sz="400" b="1" u="sng" kern="0" dirty="0" smtClean="0">
              <a:latin typeface="Arial" panose="020B0604020202020204" pitchFamily="34" charset="0"/>
              <a:cs typeface="Arial" panose="020B0604020202020204" pitchFamily="34" charset="0"/>
            </a:endParaRPr>
          </a:p>
          <a:p>
            <a:pPr marL="726948" lvl="1" indent="-342900" defTabSz="685919">
              <a:lnSpc>
                <a:spcPct val="95000"/>
              </a:lnSpc>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Includes taking academic courses, giving presentations, writing publications, and Service as Mentor in NCBDE mentorship program</a:t>
            </a:r>
          </a:p>
          <a:p>
            <a:pPr marL="726948" lvl="1" indent="-342900" defTabSz="685919">
              <a:lnSpc>
                <a:spcPct val="95000"/>
              </a:lnSpc>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Maximum of 30 hours can be used from the Expanded. See Table B in the renewal handbook for individual limits for each Expanded Category.</a:t>
            </a:r>
          </a:p>
          <a:p>
            <a:pPr marL="726948" lvl="1" indent="-342900" defTabSz="685919">
              <a:lnSpc>
                <a:spcPct val="95000"/>
              </a:lnSpc>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Using Expanded CE hours is not required to renew.  </a:t>
            </a:r>
          </a:p>
          <a:p>
            <a:pPr marL="726948" lvl="1" indent="-342900" defTabSz="685919">
              <a:lnSpc>
                <a:spcPct val="95000"/>
              </a:lnSpc>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If you will not be using hours from the Expanded Activities, then all your CE will need to be earned from the Formal Activities</a:t>
            </a:r>
            <a:r>
              <a:rPr lang="en-US" sz="1800" b="1" kern="0" dirty="0" smtClean="0">
                <a:latin typeface="Arial" panose="020B0604020202020204" pitchFamily="34" charset="0"/>
                <a:cs typeface="Arial" panose="020B0604020202020204" pitchFamily="34" charset="0"/>
              </a:rPr>
              <a:t>. </a:t>
            </a:r>
          </a:p>
          <a:p>
            <a:pPr marL="726948" lvl="1" indent="-342900" defTabSz="685919">
              <a:lnSpc>
                <a:spcPct val="95000"/>
              </a:lnSpc>
              <a:buClr>
                <a:schemeClr val="tx1"/>
              </a:buClr>
              <a:buFont typeface="+mj-lt"/>
              <a:buAutoNum type="arabicPeriod"/>
              <a:defRPr/>
            </a:pPr>
            <a:r>
              <a:rPr lang="en-US" sz="1800" kern="0" dirty="0" smtClean="0">
                <a:latin typeface="Arial" panose="020B0604020202020204" pitchFamily="34" charset="0"/>
                <a:cs typeface="Arial" panose="020B0604020202020204" pitchFamily="34" charset="0"/>
              </a:rPr>
              <a:t>Expanded activities need to be related to diabetes</a:t>
            </a:r>
            <a:endParaRPr lang="en-US" sz="1800" kern="0" dirty="0">
              <a:latin typeface="Arial" panose="020B0604020202020204" pitchFamily="34" charset="0"/>
              <a:cs typeface="Arial" panose="020B0604020202020204" pitchFamily="34" charset="0"/>
            </a:endParaRPr>
          </a:p>
        </p:txBody>
      </p:sp>
      <p:sp>
        <p:nvSpPr>
          <p:cNvPr id="80900" name="Rectangle 6"/>
          <p:cNvSpPr>
            <a:spLocks noChangeArrowheads="1"/>
          </p:cNvSpPr>
          <p:nvPr/>
        </p:nvSpPr>
        <p:spPr bwMode="auto">
          <a:xfrm>
            <a:off x="533400" y="1198084"/>
            <a:ext cx="8302782"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200" b="1" dirty="0">
                <a:latin typeface="Arial" pitchFamily="34" charset="0"/>
                <a:cs typeface="Arial" pitchFamily="34" charset="0"/>
              </a:rPr>
              <a:t>Renewal: Continuing Education Option – </a:t>
            </a:r>
            <a:r>
              <a:rPr kumimoji="1" lang="en-US" altLang="en-US" sz="2200" b="1" dirty="0" smtClean="0">
                <a:latin typeface="Arial" pitchFamily="34" charset="0"/>
                <a:cs typeface="Arial" pitchFamily="34" charset="0"/>
              </a:rPr>
              <a:t>Expanded Activities</a:t>
            </a:r>
            <a:endParaRPr kumimoji="1" lang="en-US" altLang="en-US"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343217"/>
            <a:ext cx="7696200" cy="858044"/>
          </a:xfrm>
        </p:spPr>
        <p:txBody>
          <a:bodyPr rtlCol="0">
            <a:normAutofit/>
          </a:bodyPr>
          <a:lstStyle/>
          <a:p>
            <a:pPr algn="l" eaLnBrk="1" fontAlgn="auto" hangingPunct="1">
              <a:spcAft>
                <a:spcPts val="0"/>
              </a:spcAft>
              <a:defRPr/>
            </a:pPr>
            <a:r>
              <a:rPr lang="en-US" altLang="en-US" sz="3200" dirty="0" smtClean="0">
                <a:latin typeface="Arial" panose="020B0604020202020204" pitchFamily="34" charset="0"/>
                <a:ea typeface="ヒラギノ角ゴ Pro W3" pitchFamily="2" charset="-128"/>
                <a:cs typeface="Arial" panose="020B0604020202020204" pitchFamily="34" charset="0"/>
              </a:rPr>
              <a:t>Renewing the CDE</a:t>
            </a:r>
            <a:r>
              <a:rPr lang="en-US" altLang="en-US" sz="3200" baseline="24000" dirty="0" smtClean="0">
                <a:latin typeface="Arial" panose="020B0604020202020204" pitchFamily="34" charset="0"/>
                <a:ea typeface="ヒラギノ角ゴ Pro W3" pitchFamily="2" charset="-128"/>
                <a:cs typeface="Arial" panose="020B0604020202020204" pitchFamily="34" charset="0"/>
              </a:rPr>
              <a:t>®</a:t>
            </a:r>
            <a:r>
              <a:rPr lang="en-US" altLang="en-US" sz="3200" dirty="0" smtClean="0">
                <a:latin typeface="Arial" panose="020B0604020202020204" pitchFamily="34" charset="0"/>
                <a:ea typeface="ヒラギノ角ゴ Pro W3" pitchFamily="2" charset="-128"/>
                <a:cs typeface="Arial" panose="020B0604020202020204" pitchFamily="34" charset="0"/>
              </a:rPr>
              <a:t> Credential</a:t>
            </a:r>
          </a:p>
        </p:txBody>
      </p:sp>
      <p:sp>
        <p:nvSpPr>
          <p:cNvPr id="5" name="Content Placeholder 4"/>
          <p:cNvSpPr>
            <a:spLocks noGrp="1"/>
          </p:cNvSpPr>
          <p:nvPr>
            <p:ph idx="1"/>
          </p:nvPr>
        </p:nvSpPr>
        <p:spPr>
          <a:xfrm>
            <a:off x="457200" y="1716088"/>
            <a:ext cx="8153400" cy="2825189"/>
          </a:xfrm>
        </p:spPr>
        <p:txBody>
          <a:bodyPr rtlCol="0">
            <a:noAutofit/>
          </a:bodyPr>
          <a:lstStyle/>
          <a:p>
            <a:pPr marL="384048" lvl="1" indent="0" algn="ctr" defTabSz="685919" eaLnBrk="1" fontAlgn="auto" hangingPunct="1">
              <a:spcBef>
                <a:spcPts val="0"/>
              </a:spcBef>
              <a:spcAft>
                <a:spcPts val="0"/>
              </a:spcAft>
              <a:buClr>
                <a:srgbClr val="F5D155"/>
              </a:buClr>
              <a:buFont typeface="Arial" pitchFamily="34" charset="0"/>
              <a:buNone/>
              <a:defRPr/>
            </a:pPr>
            <a:r>
              <a:rPr lang="en-US" sz="2000" kern="0" dirty="0" smtClean="0">
                <a:cs typeface="Arial"/>
              </a:rPr>
              <a:t>For additional details on the Formal and Expanded Activities Categories, please refer to Tables A and B in the:</a:t>
            </a:r>
          </a:p>
          <a:p>
            <a:pPr marL="384048" lvl="1" indent="0" algn="ctr" defTabSz="685919" eaLnBrk="1" fontAlgn="auto" hangingPunct="1">
              <a:spcBef>
                <a:spcPts val="0"/>
              </a:spcBef>
              <a:spcAft>
                <a:spcPts val="0"/>
              </a:spcAft>
              <a:buClr>
                <a:srgbClr val="F5D155"/>
              </a:buClr>
              <a:buFont typeface="Arial" pitchFamily="34" charset="0"/>
              <a:buNone/>
              <a:defRPr/>
            </a:pPr>
            <a:endParaRPr lang="en-US" sz="1000" kern="0" dirty="0">
              <a:cs typeface="Arial"/>
            </a:endParaRPr>
          </a:p>
          <a:p>
            <a:pPr marL="384048" lvl="1" indent="0" algn="ctr" defTabSz="685919" eaLnBrk="1" fontAlgn="auto" hangingPunct="1">
              <a:spcBef>
                <a:spcPts val="0"/>
              </a:spcBef>
              <a:spcAft>
                <a:spcPts val="0"/>
              </a:spcAft>
              <a:buClr>
                <a:srgbClr val="F5D155"/>
              </a:buClr>
              <a:buFont typeface="Arial" pitchFamily="34" charset="0"/>
              <a:buNone/>
              <a:defRPr/>
            </a:pPr>
            <a:r>
              <a:rPr lang="en-US" sz="2000" kern="0" dirty="0" smtClean="0">
                <a:cs typeface="Arial"/>
              </a:rPr>
              <a:t>Renewal by Continuing Education Update for CDEs Renewing in 2017 and Later: Guidelines for Reporting Continuing Education Activities or the current Renewal Handbook. </a:t>
            </a:r>
          </a:p>
          <a:p>
            <a:pPr marL="384048" lvl="1" indent="0" algn="ctr" defTabSz="685919" eaLnBrk="1" fontAlgn="auto" hangingPunct="1">
              <a:spcBef>
                <a:spcPts val="0"/>
              </a:spcBef>
              <a:spcAft>
                <a:spcPts val="0"/>
              </a:spcAft>
              <a:buClr>
                <a:srgbClr val="F5D155"/>
              </a:buClr>
              <a:buFont typeface="Arial" pitchFamily="34" charset="0"/>
              <a:buNone/>
              <a:defRPr/>
            </a:pPr>
            <a:endParaRPr lang="en-US" sz="1000" kern="0" dirty="0">
              <a:cs typeface="Arial"/>
            </a:endParaRPr>
          </a:p>
          <a:p>
            <a:pPr marL="384048" lvl="1" indent="0" algn="ctr" defTabSz="685919" eaLnBrk="1" fontAlgn="auto" hangingPunct="1">
              <a:lnSpc>
                <a:spcPct val="95000"/>
              </a:lnSpc>
              <a:spcAft>
                <a:spcPts val="0"/>
              </a:spcAft>
              <a:buClr>
                <a:srgbClr val="F5D155"/>
              </a:buClr>
              <a:buFont typeface="Arial" pitchFamily="34" charset="0"/>
              <a:buNone/>
              <a:defRPr/>
            </a:pPr>
            <a:r>
              <a:rPr lang="en-US" sz="2000" kern="0" dirty="0" smtClean="0">
                <a:cs typeface="Arial"/>
              </a:rPr>
              <a:t>Download available on the NCBDE web site at:</a:t>
            </a:r>
          </a:p>
          <a:p>
            <a:pPr marL="384048" lvl="1" indent="0" algn="ctr" defTabSz="685919" eaLnBrk="1" fontAlgn="auto" hangingPunct="1">
              <a:lnSpc>
                <a:spcPct val="95000"/>
              </a:lnSpc>
              <a:spcAft>
                <a:spcPts val="0"/>
              </a:spcAft>
              <a:buClr>
                <a:srgbClr val="F5D155"/>
              </a:buClr>
              <a:buFont typeface="Arial" pitchFamily="34" charset="0"/>
              <a:buNone/>
              <a:defRPr/>
            </a:pPr>
            <a:r>
              <a:rPr lang="en-US" sz="2000" kern="0" dirty="0">
                <a:solidFill>
                  <a:schemeClr val="accent1"/>
                </a:solidFill>
                <a:cs typeface="Arial"/>
                <a:hlinkClick r:id="rId3"/>
              </a:rPr>
              <a:t>https://</a:t>
            </a:r>
            <a:r>
              <a:rPr lang="en-US" sz="2000" kern="0" dirty="0" smtClean="0">
                <a:solidFill>
                  <a:schemeClr val="accent1"/>
                </a:solidFill>
                <a:cs typeface="Arial"/>
                <a:hlinkClick r:id="rId3"/>
              </a:rPr>
              <a:t>www.ncbde.org/assets/1/7/RenewalGuidelinesExpDoc_final.pdf</a:t>
            </a:r>
            <a:r>
              <a:rPr lang="en-US" sz="2000" kern="0" dirty="0" smtClean="0">
                <a:solidFill>
                  <a:schemeClr val="accent1"/>
                </a:solidFill>
                <a:cs typeface="Arial"/>
              </a:rPr>
              <a:t> </a:t>
            </a:r>
          </a:p>
          <a:p>
            <a:pPr marL="384048" lvl="1" indent="0" algn="ctr" defTabSz="685919" eaLnBrk="1" fontAlgn="auto" hangingPunct="1">
              <a:lnSpc>
                <a:spcPct val="95000"/>
              </a:lnSpc>
              <a:spcAft>
                <a:spcPts val="0"/>
              </a:spcAft>
              <a:buClr>
                <a:srgbClr val="F5D155"/>
              </a:buClr>
              <a:buFont typeface="Arial" pitchFamily="34" charset="0"/>
              <a:buNone/>
              <a:defRPr/>
            </a:pPr>
            <a:endParaRPr lang="en-US" sz="1800" kern="0" dirty="0">
              <a:solidFill>
                <a:schemeClr val="accent6"/>
              </a:solidFill>
              <a:cs typeface="Arial"/>
            </a:endParaRPr>
          </a:p>
        </p:txBody>
      </p:sp>
      <p:sp>
        <p:nvSpPr>
          <p:cNvPr id="84996" name="Rectangle 6"/>
          <p:cNvSpPr>
            <a:spLocks noChangeArrowheads="1"/>
          </p:cNvSpPr>
          <p:nvPr/>
        </p:nvSpPr>
        <p:spPr bwMode="auto">
          <a:xfrm>
            <a:off x="604838" y="1144059"/>
            <a:ext cx="7091362" cy="514826"/>
          </a:xfrm>
          <a:prstGeom prst="rect">
            <a:avLst/>
          </a:prstGeom>
          <a:noFill/>
          <a:ln w="9525">
            <a:noFill/>
            <a:miter lim="800000"/>
            <a:headEnd/>
            <a:tailEnd/>
          </a:ln>
        </p:spPr>
        <p:txBody>
          <a:bodyPr lIns="0" tIns="24003" rIns="48006" bIns="24003"/>
          <a:lstStyle/>
          <a:p>
            <a:pPr>
              <a:buClr>
                <a:srgbClr val="FFCC00"/>
              </a:buClr>
              <a:tabLst>
                <a:tab pos="4225925" algn="l"/>
              </a:tabLst>
            </a:pPr>
            <a:r>
              <a:rPr kumimoji="1" lang="en-US" altLang="en-US" sz="2200" b="1" dirty="0">
                <a:latin typeface="Arial" pitchFamily="34" charset="0"/>
                <a:cs typeface="Arial" pitchFamily="34" charset="0"/>
              </a:rPr>
              <a:t>Renewal: Continuing Education </a:t>
            </a:r>
            <a:r>
              <a:rPr kumimoji="1" lang="en-US" altLang="en-US" sz="2200" b="1" dirty="0" smtClean="0">
                <a:latin typeface="Arial" pitchFamily="34" charset="0"/>
                <a:cs typeface="Arial" pitchFamily="34" charset="0"/>
              </a:rPr>
              <a:t>Option - Guidelines</a:t>
            </a:r>
            <a:endParaRPr kumimoji="1" lang="en-US" altLang="en-US"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3"/>
          <p:cNvSpPr>
            <a:spLocks noGrp="1"/>
          </p:cNvSpPr>
          <p:nvPr>
            <p:ph type="title"/>
          </p:nvPr>
        </p:nvSpPr>
        <p:spPr>
          <a:xfrm>
            <a:off x="533400" y="343217"/>
            <a:ext cx="7696200" cy="858044"/>
          </a:xfrm>
        </p:spPr>
        <p:txBody>
          <a:bodyPr/>
          <a:lstStyle/>
          <a:p>
            <a:pPr algn="l" eaLnBrk="1" hangingPunct="1"/>
            <a:r>
              <a:rPr lang="en-US" altLang="en-US" sz="3200" dirty="0" smtClean="0">
                <a:latin typeface="Arial" pitchFamily="34" charset="0"/>
                <a:ea typeface="ヒラギノ角ゴ Pro W3" pitchFamily="2" charset="-128"/>
                <a:cs typeface="Arial" pitchFamily="34" charset="0"/>
              </a:rPr>
              <a:t>Renewing the CDE</a:t>
            </a:r>
            <a:r>
              <a:rPr lang="en-US" altLang="en-US" sz="3200" baseline="24000" dirty="0" smtClean="0">
                <a:latin typeface="Arial" pitchFamily="34" charset="0"/>
                <a:ea typeface="ヒラギノ角ゴ Pro W3" pitchFamily="2" charset="-128"/>
                <a:cs typeface="Arial" pitchFamily="34" charset="0"/>
              </a:rPr>
              <a:t>®</a:t>
            </a:r>
            <a:r>
              <a:rPr lang="en-US" altLang="en-US" sz="3200" dirty="0" smtClean="0">
                <a:latin typeface="Arial" pitchFamily="34" charset="0"/>
                <a:ea typeface="ヒラギノ角ゴ Pro W3" pitchFamily="2" charset="-128"/>
                <a:cs typeface="Arial" pitchFamily="34" charset="0"/>
              </a:rPr>
              <a:t> Credential</a:t>
            </a:r>
          </a:p>
        </p:txBody>
      </p:sp>
      <p:sp>
        <p:nvSpPr>
          <p:cNvPr id="125955" name="Rectangle 6"/>
          <p:cNvSpPr>
            <a:spLocks noChangeArrowheads="1"/>
          </p:cNvSpPr>
          <p:nvPr/>
        </p:nvSpPr>
        <p:spPr bwMode="auto">
          <a:xfrm>
            <a:off x="1600201" y="1201262"/>
            <a:ext cx="6253163" cy="514826"/>
          </a:xfrm>
          <a:prstGeom prst="rect">
            <a:avLst/>
          </a:prstGeom>
          <a:noFill/>
          <a:ln w="9525">
            <a:noFill/>
            <a:miter lim="800000"/>
            <a:headEnd/>
            <a:tailEnd/>
          </a:ln>
        </p:spPr>
        <p:txBody>
          <a:bodyPr lIns="0" tIns="24003" rIns="48006" bIns="24003"/>
          <a:lstStyle/>
          <a:p>
            <a:pPr>
              <a:buClr>
                <a:srgbClr val="FFCC00"/>
              </a:buClr>
              <a:tabLst>
                <a:tab pos="4225925" algn="l"/>
              </a:tabLst>
            </a:pPr>
            <a:endParaRPr kumimoji="1" lang="en-US" altLang="en-US" sz="2100" b="1">
              <a:solidFill>
                <a:srgbClr val="224A4C"/>
              </a:solidFill>
              <a:cs typeface="Arial" pitchFamily="34" charset="0"/>
            </a:endParaRPr>
          </a:p>
        </p:txBody>
      </p:sp>
      <p:pic>
        <p:nvPicPr>
          <p:cNvPr id="125956" name="Picture 2"/>
          <p:cNvPicPr>
            <a:picLocks noChangeAspect="1"/>
          </p:cNvPicPr>
          <p:nvPr/>
        </p:nvPicPr>
        <p:blipFill>
          <a:blip r:embed="rId3" cstate="print"/>
          <a:srcRect t="2762" r="1430" b="8095"/>
          <a:stretch>
            <a:fillRect/>
          </a:stretch>
        </p:blipFill>
        <p:spPr bwMode="auto">
          <a:xfrm>
            <a:off x="568326" y="1048721"/>
            <a:ext cx="6746875" cy="3816706"/>
          </a:xfrm>
          <a:prstGeom prst="rect">
            <a:avLst/>
          </a:prstGeom>
          <a:noFill/>
          <a:ln w="9525">
            <a:noFill/>
            <a:miter lim="800000"/>
            <a:headEnd/>
            <a:tailEnd/>
          </a:ln>
        </p:spPr>
      </p:pic>
      <p:sp>
        <p:nvSpPr>
          <p:cNvPr id="5" name="Oval 4"/>
          <p:cNvSpPr/>
          <p:nvPr/>
        </p:nvSpPr>
        <p:spPr>
          <a:xfrm>
            <a:off x="1295400" y="1975090"/>
            <a:ext cx="762000" cy="411543"/>
          </a:xfrm>
          <a:prstGeom prst="ellipse">
            <a:avLst/>
          </a:prstGeom>
          <a:noFill/>
          <a:ln>
            <a:solidFill>
              <a:srgbClr val="ED147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7" name="Content Placeholder 4"/>
          <p:cNvSpPr>
            <a:spLocks noGrp="1"/>
          </p:cNvSpPr>
          <p:nvPr>
            <p:ph idx="1"/>
          </p:nvPr>
        </p:nvSpPr>
        <p:spPr>
          <a:xfrm>
            <a:off x="4842793" y="1126639"/>
            <a:ext cx="4172738" cy="1760144"/>
          </a:xfrm>
          <a:solidFill>
            <a:srgbClr val="FFFF99"/>
          </a:solidFill>
          <a:ln>
            <a:solidFill>
              <a:schemeClr val="tx2">
                <a:lumMod val="60000"/>
                <a:lumOff val="40000"/>
              </a:schemeClr>
            </a:solidFill>
          </a:ln>
        </p:spPr>
        <p:txBody>
          <a:bodyPr rtlCol="0">
            <a:noAutofit/>
          </a:bodyPr>
          <a:lstStyle/>
          <a:p>
            <a:pPr marL="0" indent="0" algn="ctr" defTabSz="685919" eaLnBrk="1" fontAlgn="auto" hangingPunct="1">
              <a:lnSpc>
                <a:spcPct val="95000"/>
              </a:lnSpc>
              <a:spcAft>
                <a:spcPts val="0"/>
              </a:spcAft>
              <a:buClr>
                <a:srgbClr val="F5D155"/>
              </a:buClr>
              <a:buFont typeface="Arial" pitchFamily="34" charset="0"/>
              <a:buNone/>
              <a:defRPr/>
            </a:pPr>
            <a:r>
              <a:rPr lang="en-US" sz="2000" kern="0" cap="small" dirty="0" smtClean="0">
                <a:solidFill>
                  <a:schemeClr val="accent1"/>
                </a:solidFill>
                <a:latin typeface="Arial" panose="020B0604020202020204" pitchFamily="34" charset="0"/>
                <a:cs typeface="Arial" panose="020B0604020202020204" pitchFamily="34" charset="0"/>
              </a:rPr>
              <a:t>Want to: 1) Track CE activities or 2) If Renewing in 2018,  </a:t>
            </a:r>
          </a:p>
          <a:p>
            <a:pPr marL="0" indent="0" algn="ctr" defTabSz="685919" eaLnBrk="1" fontAlgn="auto" hangingPunct="1">
              <a:lnSpc>
                <a:spcPct val="95000"/>
              </a:lnSpc>
              <a:spcAft>
                <a:spcPts val="0"/>
              </a:spcAft>
              <a:buClr>
                <a:srgbClr val="F5D155"/>
              </a:buClr>
              <a:buFont typeface="Arial" pitchFamily="34" charset="0"/>
              <a:buNone/>
              <a:defRPr/>
            </a:pPr>
            <a:r>
              <a:rPr lang="en-US" sz="2000" kern="0" cap="small" dirty="0" smtClean="0">
                <a:solidFill>
                  <a:schemeClr val="accent1"/>
                </a:solidFill>
                <a:latin typeface="Arial" panose="020B0604020202020204" pitchFamily="34" charset="0"/>
                <a:cs typeface="Arial" panose="020B0604020202020204" pitchFamily="34" charset="0"/>
              </a:rPr>
              <a:t>Access the Online Renewal Form?</a:t>
            </a:r>
          </a:p>
          <a:p>
            <a:pPr marL="0" indent="0" algn="ctr" defTabSz="685919" eaLnBrk="1" fontAlgn="auto" hangingPunct="1">
              <a:lnSpc>
                <a:spcPct val="95000"/>
              </a:lnSpc>
              <a:spcAft>
                <a:spcPts val="0"/>
              </a:spcAft>
              <a:buClr>
                <a:srgbClr val="F5D155"/>
              </a:buClr>
              <a:buFont typeface="Arial" pitchFamily="34" charset="0"/>
              <a:buNone/>
              <a:defRPr/>
            </a:pPr>
            <a:r>
              <a:rPr lang="en-US" sz="2000" kern="0" cap="small" dirty="0" smtClean="0">
                <a:solidFill>
                  <a:schemeClr val="accent1"/>
                </a:solidFill>
                <a:latin typeface="Arial" panose="020B0604020202020204" pitchFamily="34" charset="0"/>
                <a:cs typeface="Arial" panose="020B0604020202020204" pitchFamily="34" charset="0"/>
              </a:rPr>
              <a:t>Access the CDE Portal</a:t>
            </a:r>
            <a:endParaRPr lang="en-US" sz="2000" kern="0" cap="small" dirty="0">
              <a:solidFill>
                <a:schemeClr val="accent1"/>
              </a:solidFill>
              <a:latin typeface="Arial" panose="020B0604020202020204" pitchFamily="34" charset="0"/>
              <a:cs typeface="Arial" panose="020B0604020202020204" pitchFamily="34" charset="0"/>
            </a:endParaRPr>
          </a:p>
          <a:p>
            <a:pPr marL="0" indent="0" defTabSz="685919" eaLnBrk="1" fontAlgn="auto" hangingPunct="1">
              <a:lnSpc>
                <a:spcPct val="95000"/>
              </a:lnSpc>
              <a:spcAft>
                <a:spcPts val="0"/>
              </a:spcAft>
              <a:buClr>
                <a:srgbClr val="551C4E"/>
              </a:buClr>
              <a:buFont typeface="Arial" pitchFamily="34" charset="0"/>
              <a:buNone/>
              <a:defRPr/>
            </a:pPr>
            <a:endParaRPr lang="en-US" sz="2000" kern="0" dirty="0">
              <a:solidFill>
                <a:srgbClr val="393637"/>
              </a:solidFill>
              <a:cs typeface="Arial"/>
            </a:endParaRPr>
          </a:p>
          <a:p>
            <a:pPr marL="384048" lvl="1" indent="0" defTabSz="685919" eaLnBrk="1" fontAlgn="auto" hangingPunct="1">
              <a:lnSpc>
                <a:spcPct val="95000"/>
              </a:lnSpc>
              <a:spcAft>
                <a:spcPts val="0"/>
              </a:spcAft>
              <a:buClr>
                <a:srgbClr val="551C4E"/>
              </a:buClr>
              <a:buFont typeface="Arial" pitchFamily="34" charset="0"/>
              <a:buNone/>
              <a:defRPr/>
            </a:pPr>
            <a:endParaRPr lang="en-US" sz="1800" kern="0" dirty="0">
              <a:solidFill>
                <a:srgbClr val="393637"/>
              </a:solidFill>
              <a:cs typeface="Arial"/>
            </a:endParaRPr>
          </a:p>
        </p:txBody>
      </p:sp>
      <p:cxnSp>
        <p:nvCxnSpPr>
          <p:cNvPr id="4" name="Straight Arrow Connector 3"/>
          <p:cNvCxnSpPr/>
          <p:nvPr/>
        </p:nvCxnSpPr>
        <p:spPr>
          <a:xfrm flipH="1">
            <a:off x="2011114" y="1716088"/>
            <a:ext cx="2831679" cy="36965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50" y="343217"/>
            <a:ext cx="7715250" cy="858044"/>
          </a:xfrm>
        </p:spPr>
        <p:txBody>
          <a:bodyPr rtlCol="0">
            <a:normAutofit/>
          </a:bodyPr>
          <a:lstStyle/>
          <a:p>
            <a:pPr algn="l" eaLnBrk="1" fontAlgn="auto" hangingPunct="1">
              <a:spcAft>
                <a:spcPts val="0"/>
              </a:spcAft>
              <a:defRPr/>
            </a:pPr>
            <a:r>
              <a:rPr lang="en-US" sz="3200" dirty="0" smtClean="0">
                <a:latin typeface="Arial" panose="020B0604020202020204" pitchFamily="34" charset="0"/>
                <a:cs typeface="Arial" panose="020B0604020202020204" pitchFamily="34" charset="0"/>
              </a:rPr>
              <a:t>Renewing </a:t>
            </a:r>
            <a:r>
              <a:rPr lang="en-US" sz="3200" dirty="0">
                <a:latin typeface="Arial" panose="020B0604020202020204" pitchFamily="34" charset="0"/>
                <a:cs typeface="Arial" panose="020B0604020202020204" pitchFamily="34" charset="0"/>
              </a:rPr>
              <a:t>the CDE</a:t>
            </a:r>
            <a:r>
              <a:rPr lang="en-US" sz="3200" baseline="240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Credential</a:t>
            </a:r>
          </a:p>
        </p:txBody>
      </p:sp>
      <p:sp>
        <p:nvSpPr>
          <p:cNvPr id="132099" name="Rectangle 6"/>
          <p:cNvSpPr>
            <a:spLocks noChangeArrowheads="1"/>
          </p:cNvSpPr>
          <p:nvPr/>
        </p:nvSpPr>
        <p:spPr bwMode="auto">
          <a:xfrm>
            <a:off x="1600201" y="1201262"/>
            <a:ext cx="6253163" cy="514826"/>
          </a:xfrm>
          <a:prstGeom prst="rect">
            <a:avLst/>
          </a:prstGeom>
          <a:noFill/>
          <a:ln w="9525">
            <a:noFill/>
            <a:miter lim="800000"/>
            <a:headEnd/>
            <a:tailEnd/>
          </a:ln>
        </p:spPr>
        <p:txBody>
          <a:bodyPr lIns="0" tIns="24003" rIns="48006" bIns="24003"/>
          <a:lstStyle/>
          <a:p>
            <a:pPr>
              <a:buClr>
                <a:srgbClr val="FFCC00"/>
              </a:buClr>
              <a:tabLst>
                <a:tab pos="4225925" algn="l"/>
              </a:tabLst>
            </a:pPr>
            <a:endParaRPr kumimoji="1" lang="en-US" altLang="en-US" sz="2100" b="1">
              <a:solidFill>
                <a:srgbClr val="224A4C"/>
              </a:solidFill>
              <a:cs typeface="Arial" pitchFamily="34" charset="0"/>
            </a:endParaRPr>
          </a:p>
        </p:txBody>
      </p:sp>
      <p:sp>
        <p:nvSpPr>
          <p:cNvPr id="2" name="TextBox 1"/>
          <p:cNvSpPr txBox="1"/>
          <p:nvPr/>
        </p:nvSpPr>
        <p:spPr>
          <a:xfrm>
            <a:off x="308683" y="2866752"/>
            <a:ext cx="1485900"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chemeClr val="tx2"/>
                </a:solidFill>
              </a:rPr>
              <a:t>Click </a:t>
            </a:r>
            <a:r>
              <a:rPr lang="en-US" dirty="0" smtClean="0">
                <a:solidFill>
                  <a:schemeClr val="tx2"/>
                </a:solidFill>
              </a:rPr>
              <a:t>here for online renewal by </a:t>
            </a:r>
            <a:r>
              <a:rPr lang="en-US" dirty="0" err="1" smtClean="0">
                <a:solidFill>
                  <a:schemeClr val="tx2"/>
                </a:solidFill>
              </a:rPr>
              <a:t>ce</a:t>
            </a:r>
            <a:r>
              <a:rPr lang="en-US" dirty="0" smtClean="0">
                <a:solidFill>
                  <a:schemeClr val="tx2"/>
                </a:solidFill>
              </a:rPr>
              <a:t> application</a:t>
            </a:r>
            <a:endParaRPr lang="en-US" dirty="0">
              <a:solidFill>
                <a:schemeClr val="tx2"/>
              </a:solidFill>
            </a:endParaRPr>
          </a:p>
        </p:txBody>
      </p:sp>
      <p:cxnSp>
        <p:nvCxnSpPr>
          <p:cNvPr id="8" name="Straight Arrow Connector 7"/>
          <p:cNvCxnSpPr>
            <a:stCxn id="2" idx="3"/>
          </p:cNvCxnSpPr>
          <p:nvPr/>
        </p:nvCxnSpPr>
        <p:spPr>
          <a:xfrm flipV="1">
            <a:off x="1794583" y="3030367"/>
            <a:ext cx="719352" cy="43655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132102" name="Picture 8"/>
          <p:cNvPicPr>
            <a:picLocks noChangeAspect="1" noChangeArrowheads="1"/>
          </p:cNvPicPr>
          <p:nvPr/>
        </p:nvPicPr>
        <p:blipFill rotWithShape="1">
          <a:blip r:embed="rId3" cstate="print"/>
          <a:srcRect r="32161" b="39751"/>
          <a:stretch/>
        </p:blipFill>
        <p:spPr bwMode="auto">
          <a:xfrm>
            <a:off x="2514600" y="1155182"/>
            <a:ext cx="4735286" cy="3236344"/>
          </a:xfrm>
          <a:prstGeom prst="rect">
            <a:avLst/>
          </a:prstGeom>
          <a:noFill/>
          <a:ln w="9525">
            <a:noFill/>
            <a:miter lim="800000"/>
            <a:headEnd/>
            <a:tailEnd/>
          </a:ln>
        </p:spPr>
      </p:pic>
      <p:sp>
        <p:nvSpPr>
          <p:cNvPr id="11" name="Rounded Rectangle 10"/>
          <p:cNvSpPr/>
          <p:nvPr/>
        </p:nvSpPr>
        <p:spPr>
          <a:xfrm>
            <a:off x="2514599" y="2696225"/>
            <a:ext cx="1518557" cy="4004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TextBox 8"/>
          <p:cNvSpPr txBox="1"/>
          <p:nvPr/>
        </p:nvSpPr>
        <p:spPr>
          <a:xfrm>
            <a:off x="309348" y="1236988"/>
            <a:ext cx="1485900"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chemeClr val="tx2"/>
                </a:solidFill>
              </a:rPr>
              <a:t>Click </a:t>
            </a:r>
            <a:r>
              <a:rPr lang="en-US" dirty="0" smtClean="0">
                <a:solidFill>
                  <a:schemeClr val="tx2"/>
                </a:solidFill>
              </a:rPr>
              <a:t>here to enter </a:t>
            </a:r>
            <a:r>
              <a:rPr lang="en-US" dirty="0" err="1" smtClean="0">
                <a:solidFill>
                  <a:schemeClr val="tx2"/>
                </a:solidFill>
              </a:rPr>
              <a:t>ce</a:t>
            </a:r>
            <a:r>
              <a:rPr lang="en-US" dirty="0" smtClean="0">
                <a:solidFill>
                  <a:schemeClr val="tx2"/>
                </a:solidFill>
              </a:rPr>
              <a:t> activities (optional)</a:t>
            </a:r>
            <a:endParaRPr lang="en-US" dirty="0">
              <a:solidFill>
                <a:schemeClr val="tx2"/>
              </a:solidFill>
            </a:endParaRPr>
          </a:p>
        </p:txBody>
      </p:sp>
      <p:cxnSp>
        <p:nvCxnSpPr>
          <p:cNvPr id="10" name="Straight Arrow Connector 9"/>
          <p:cNvCxnSpPr/>
          <p:nvPr/>
        </p:nvCxnSpPr>
        <p:spPr>
          <a:xfrm>
            <a:off x="1795248" y="1371786"/>
            <a:ext cx="719352" cy="1431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4" name="Rounded Rectangle 13"/>
          <p:cNvSpPr/>
          <p:nvPr/>
        </p:nvSpPr>
        <p:spPr>
          <a:xfrm>
            <a:off x="2554525" y="1371786"/>
            <a:ext cx="719352" cy="29967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Explain the difference between the BC-ADM and </a:t>
            </a:r>
            <a:r>
              <a:rPr lang="en-US" dirty="0" smtClean="0"/>
              <a:t>CDE</a:t>
            </a:r>
            <a:r>
              <a:rPr lang="en-US" baseline="30000" dirty="0" smtClean="0"/>
              <a:t>®</a:t>
            </a:r>
            <a:r>
              <a:rPr lang="en-US" dirty="0" smtClean="0"/>
              <a:t> </a:t>
            </a:r>
            <a:r>
              <a:rPr lang="en-US" dirty="0"/>
              <a:t>eligibility requirements.</a:t>
            </a:r>
          </a:p>
          <a:p>
            <a:pPr lvl="0"/>
            <a:r>
              <a:rPr lang="en-US" dirty="0"/>
              <a:t>Describe study and test taking tips for exam preparation.</a:t>
            </a:r>
          </a:p>
          <a:p>
            <a:pPr lvl="0"/>
            <a:r>
              <a:rPr lang="en-US" dirty="0"/>
              <a:t>Differentiate the renewal criteria for each certification. </a:t>
            </a:r>
          </a:p>
          <a:p>
            <a:endParaRPr lang="en-US" dirty="0"/>
          </a:p>
        </p:txBody>
      </p:sp>
    </p:spTree>
    <p:extLst>
      <p:ext uri="{BB962C8B-B14F-4D97-AF65-F5344CB8AC3E}">
        <p14:creationId xmlns:p14="http://schemas.microsoft.com/office/powerpoint/2010/main" val="1895146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FAQs and Myths</a:t>
            </a:r>
            <a:endParaRPr lang="en-US" dirty="0"/>
          </a:p>
        </p:txBody>
      </p:sp>
      <p:sp>
        <p:nvSpPr>
          <p:cNvPr id="3" name="Subtitle 2"/>
          <p:cNvSpPr>
            <a:spLocks noGrp="1"/>
          </p:cNvSpPr>
          <p:nvPr>
            <p:ph type="subTitle" idx="1"/>
          </p:nvPr>
        </p:nvSpPr>
        <p:spPr/>
        <p:txBody>
          <a:bodyPr/>
          <a:lstStyle/>
          <a:p>
            <a:r>
              <a:rPr lang="en-US" dirty="0" smtClean="0"/>
              <a:t>Renewal of Certification</a:t>
            </a:r>
            <a:endParaRPr lang="en-US" dirty="0"/>
          </a:p>
        </p:txBody>
      </p:sp>
    </p:spTree>
    <p:extLst>
      <p:ext uri="{BB962C8B-B14F-4D97-AF65-F5344CB8AC3E}">
        <p14:creationId xmlns:p14="http://schemas.microsoft.com/office/powerpoint/2010/main" val="3785058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BC-ADM </a:t>
            </a:r>
            <a:r>
              <a:rPr lang="en-US" sz="2800" dirty="0" smtClean="0"/>
              <a:t>Renewal FAQs, Myths </a:t>
            </a:r>
            <a:r>
              <a:rPr lang="en-US" sz="2800" dirty="0"/>
              <a:t>and Facts</a:t>
            </a:r>
          </a:p>
        </p:txBody>
      </p:sp>
      <p:sp>
        <p:nvSpPr>
          <p:cNvPr id="3" name="Content Placeholder 2"/>
          <p:cNvSpPr>
            <a:spLocks noGrp="1"/>
          </p:cNvSpPr>
          <p:nvPr>
            <p:ph idx="1"/>
          </p:nvPr>
        </p:nvSpPr>
        <p:spPr>
          <a:xfrm>
            <a:off x="457200" y="1477108"/>
            <a:ext cx="6910627" cy="3121769"/>
          </a:xfrm>
        </p:spPr>
        <p:txBody>
          <a:bodyPr>
            <a:normAutofit/>
          </a:bodyPr>
          <a:lstStyle/>
          <a:p>
            <a:r>
              <a:rPr lang="en-US" sz="2400" dirty="0" smtClean="0"/>
              <a:t>Myth-I </a:t>
            </a:r>
            <a:r>
              <a:rPr lang="en-US" sz="2400" dirty="0" smtClean="0"/>
              <a:t>can accumulate my CE’s over 6 years</a:t>
            </a:r>
          </a:p>
          <a:p>
            <a:r>
              <a:rPr lang="en-US" sz="2400" dirty="0" smtClean="0"/>
              <a:t>Myth-I will pay the member fee if I join at any time</a:t>
            </a:r>
          </a:p>
          <a:p>
            <a:r>
              <a:rPr lang="en-US" sz="2400" dirty="0" smtClean="0"/>
              <a:t>Myth-The number of practice hours to renew is the same as for the initial application</a:t>
            </a:r>
          </a:p>
          <a:p>
            <a:endParaRPr lang="en-US" sz="2400" dirty="0"/>
          </a:p>
        </p:txBody>
      </p:sp>
    </p:spTree>
    <p:extLst>
      <p:ext uri="{BB962C8B-B14F-4D97-AF65-F5344CB8AC3E}">
        <p14:creationId xmlns:p14="http://schemas.microsoft.com/office/powerpoint/2010/main" val="2838802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443620"/>
            <a:ext cx="8388036" cy="731475"/>
          </a:xfrm>
        </p:spPr>
        <p:txBody>
          <a:bodyPr/>
          <a:lstStyle/>
          <a:p>
            <a:r>
              <a:rPr lang="en-US" sz="2800" dirty="0" smtClean="0">
                <a:ea typeface="ヒラギノ角ゴ Pro W3" charset="0"/>
                <a:cs typeface="Arial"/>
              </a:rPr>
              <a:t>CDE</a:t>
            </a:r>
            <a:r>
              <a:rPr lang="en-US" sz="2800" baseline="24000" dirty="0" smtClean="0">
                <a:latin typeface="Arial" panose="020B0604020202020204" pitchFamily="34" charset="0"/>
                <a:cs typeface="Arial" panose="020B0604020202020204" pitchFamily="34" charset="0"/>
              </a:rPr>
              <a:t>®</a:t>
            </a:r>
            <a:r>
              <a:rPr lang="en-US" sz="2800" dirty="0" smtClean="0">
                <a:ea typeface="ヒラギノ角ゴ Pro W3" charset="0"/>
                <a:cs typeface="Arial"/>
              </a:rPr>
              <a:t> Renewal of Certification: FAQs &amp; Myths</a:t>
            </a:r>
            <a:endParaRPr lang="en-US" altLang="en-US" sz="2800" dirty="0" smtClean="0"/>
          </a:p>
        </p:txBody>
      </p:sp>
      <p:sp>
        <p:nvSpPr>
          <p:cNvPr id="3" name="Content Placeholder 2"/>
          <p:cNvSpPr>
            <a:spLocks noGrp="1"/>
          </p:cNvSpPr>
          <p:nvPr>
            <p:ph idx="1"/>
          </p:nvPr>
        </p:nvSpPr>
        <p:spPr/>
        <p:txBody>
          <a:bodyPr>
            <a:normAutofit fontScale="92500" lnSpcReduction="20000"/>
          </a:bodyPr>
          <a:lstStyle/>
          <a:p>
            <a:pPr>
              <a:lnSpc>
                <a:spcPct val="95000"/>
              </a:lnSpc>
              <a:buClr>
                <a:schemeClr val="tx1"/>
              </a:buClr>
              <a:defRPr/>
            </a:pPr>
            <a:endParaRPr lang="en-US" altLang="en-US" sz="2800" dirty="0" smtClean="0">
              <a:latin typeface="Arial" panose="020B0604020202020204" pitchFamily="34" charset="0"/>
              <a:cs typeface="Arial" panose="020B0604020202020204" pitchFamily="34" charset="0"/>
            </a:endParaRP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How do I track renewal experience?</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a:t>
            </a:r>
            <a:r>
              <a:rPr lang="en-US" altLang="en-US" sz="2500" dirty="0">
                <a:latin typeface="Arial" panose="020B0604020202020204" pitchFamily="34" charset="0"/>
                <a:cs typeface="Arial" panose="020B0604020202020204" pitchFamily="34" charset="0"/>
              </a:rPr>
              <a:t>– Working in industry is not acceptable.</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a:t>
            </a:r>
            <a:r>
              <a:rPr lang="en-US" altLang="en-US" sz="2500" dirty="0">
                <a:latin typeface="Arial" panose="020B0604020202020204" pitchFamily="34" charset="0"/>
                <a:cs typeface="Arial" panose="020B0604020202020204" pitchFamily="34" charset="0"/>
              </a:rPr>
              <a:t>– Must accrue 200 hours/yr. </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 I have to be working full time as a diabetes educator to renew.</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 I have to be directly providing DSMES to people living with diabetes for experience to count for renewal.</a:t>
            </a:r>
          </a:p>
          <a:p>
            <a:pPr lvl="1">
              <a:lnSpc>
                <a:spcPct val="95000"/>
              </a:lnSpc>
              <a:buClr>
                <a:schemeClr val="tx1"/>
              </a:buClr>
              <a:buFont typeface="Arial" panose="020B0604020202020204" pitchFamily="34" charset="0"/>
              <a:buChar char="•"/>
              <a:defRPr/>
            </a:pPr>
            <a:r>
              <a:rPr lang="en-US" altLang="en-US" sz="2500" dirty="0" smtClean="0">
                <a:latin typeface="Arial" panose="020B0604020202020204" pitchFamily="34" charset="0"/>
                <a:cs typeface="Arial" panose="020B0604020202020204" pitchFamily="34" charset="0"/>
              </a:rPr>
              <a:t>Myth – The word “diabetes” must be in the </a:t>
            </a:r>
            <a:r>
              <a:rPr lang="en-US" altLang="en-US" sz="2500" dirty="0" err="1" smtClean="0">
                <a:latin typeface="Arial" panose="020B0604020202020204" pitchFamily="34" charset="0"/>
                <a:cs typeface="Arial" panose="020B0604020202020204" pitchFamily="34" charset="0"/>
              </a:rPr>
              <a:t>ce</a:t>
            </a:r>
            <a:r>
              <a:rPr lang="en-US" altLang="en-US" sz="2500" dirty="0" smtClean="0">
                <a:latin typeface="Arial" panose="020B0604020202020204" pitchFamily="34" charset="0"/>
                <a:cs typeface="Arial" panose="020B0604020202020204" pitchFamily="34" charset="0"/>
              </a:rPr>
              <a:t> activity’s title to count.</a:t>
            </a:r>
          </a:p>
          <a:p>
            <a:pPr eaLnBrk="1" hangingPunct="1">
              <a:lnSpc>
                <a:spcPct val="95000"/>
              </a:lnSpc>
              <a:buClr>
                <a:schemeClr val="tx1"/>
              </a:buClr>
              <a:buNone/>
              <a:defRPr/>
            </a:pPr>
            <a:endParaRPr lang="en-US" altLang="en-US" sz="2800" dirty="0" smtClean="0">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sz="2800" dirty="0" smtClean="0">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sz="2800" dirty="0" smtClean="0">
              <a:solidFill>
                <a:schemeClr val="accent1"/>
              </a:solidFill>
              <a:latin typeface="Arial" panose="020B0604020202020204" pitchFamily="34" charset="0"/>
              <a:cs typeface="Arial" panose="020B0604020202020204" pitchFamily="34" charset="0"/>
            </a:endParaRPr>
          </a:p>
          <a:p>
            <a:pPr eaLnBrk="1" hangingPunct="1">
              <a:lnSpc>
                <a:spcPct val="95000"/>
              </a:lnSpc>
              <a:buClr>
                <a:schemeClr val="tx1"/>
              </a:buClr>
              <a:defRPr/>
            </a:pPr>
            <a:endParaRPr lang="en-US" altLang="en-US" dirty="0" smtClean="0">
              <a:solidFill>
                <a:srgbClr val="0070C0"/>
              </a:solidFill>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Apply</a:t>
            </a:r>
            <a:endParaRPr lang="en-US" dirty="0"/>
          </a:p>
        </p:txBody>
      </p:sp>
      <p:sp>
        <p:nvSpPr>
          <p:cNvPr id="3" name="Subtitle 2"/>
          <p:cNvSpPr>
            <a:spLocks noGrp="1"/>
          </p:cNvSpPr>
          <p:nvPr>
            <p:ph type="subTitle" idx="1"/>
          </p:nvPr>
        </p:nvSpPr>
        <p:spPr/>
        <p:txBody>
          <a:bodyPr/>
          <a:lstStyle/>
          <a:p>
            <a:r>
              <a:rPr lang="en-US" dirty="0" smtClean="0"/>
              <a:t>CDE and BC-ADM</a:t>
            </a:r>
            <a:endParaRPr lang="en-US" dirty="0"/>
          </a:p>
        </p:txBody>
      </p:sp>
    </p:spTree>
    <p:extLst>
      <p:ext uri="{BB962C8B-B14F-4D97-AF65-F5344CB8AC3E}">
        <p14:creationId xmlns:p14="http://schemas.microsoft.com/office/powerpoint/2010/main" val="3873612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sz="3200" dirty="0" smtClean="0"/>
              <a:t>How to Apply - CDE</a:t>
            </a:r>
            <a:r>
              <a:rPr lang="en-US" altLang="en-US" sz="3200" baseline="30000" dirty="0" smtClean="0"/>
              <a:t>®</a:t>
            </a:r>
            <a:r>
              <a:rPr lang="en-US" altLang="en-US" sz="3200" dirty="0" smtClean="0"/>
              <a:t> Program</a:t>
            </a:r>
          </a:p>
        </p:txBody>
      </p:sp>
      <p:sp>
        <p:nvSpPr>
          <p:cNvPr id="3" name="Content Placeholder 2"/>
          <p:cNvSpPr>
            <a:spLocks noGrp="1"/>
          </p:cNvSpPr>
          <p:nvPr>
            <p:ph idx="1"/>
          </p:nvPr>
        </p:nvSpPr>
        <p:spPr>
          <a:xfrm>
            <a:off x="457200" y="1195058"/>
            <a:ext cx="8229600" cy="3403820"/>
          </a:xfrm>
        </p:spPr>
        <p:txBody>
          <a:bodyPr rtlCol="0">
            <a:noAutofit/>
          </a:bodyPr>
          <a:lstStyle/>
          <a:p>
            <a:pPr marL="0" indent="0">
              <a:buClr>
                <a:schemeClr val="tx1"/>
              </a:buClr>
              <a:buNone/>
              <a:defRPr/>
            </a:pPr>
            <a:r>
              <a:rPr lang="en-US" altLang="en-US" sz="2000" i="1" dirty="0" smtClean="0">
                <a:latin typeface="Arial" panose="020B0604020202020204" pitchFamily="34" charset="0"/>
                <a:cs typeface="Arial" panose="020B0604020202020204" pitchFamily="34" charset="0"/>
              </a:rPr>
              <a:t>Be sure you’ve reviewed the appropriate handbook before starting the application process. </a:t>
            </a:r>
          </a:p>
          <a:p>
            <a:pPr marL="0" indent="0">
              <a:buClr>
                <a:schemeClr val="tx1"/>
              </a:buClr>
              <a:buNone/>
              <a:defRPr/>
            </a:pPr>
            <a:endParaRPr lang="en-US" altLang="en-US" sz="1000" dirty="0" smtClean="0">
              <a:latin typeface="Arial" panose="020B0604020202020204" pitchFamily="34" charset="0"/>
              <a:cs typeface="Arial" panose="020B0604020202020204" pitchFamily="34" charset="0"/>
            </a:endParaRPr>
          </a:p>
          <a:p>
            <a:pPr marL="0" indent="0">
              <a:buClr>
                <a:schemeClr val="tx1"/>
              </a:buClr>
              <a:buNone/>
              <a:defRPr/>
            </a:pPr>
            <a:r>
              <a:rPr lang="en-US" altLang="en-US" sz="2000" dirty="0" smtClean="0">
                <a:latin typeface="Arial" panose="020B0604020202020204" pitchFamily="34" charset="0"/>
                <a:cs typeface="Arial" panose="020B0604020202020204" pitchFamily="34" charset="0"/>
              </a:rPr>
              <a:t>Initial Certification &amp; Renewal of Certification by Exam:</a:t>
            </a:r>
          </a:p>
          <a:p>
            <a:pPr marL="0" indent="0">
              <a:buClr>
                <a:schemeClr val="tx1"/>
              </a:buClr>
              <a:buNone/>
              <a:defRPr/>
            </a:pPr>
            <a:r>
              <a:rPr lang="en-US" altLang="en-US" sz="2000" dirty="0" smtClean="0">
                <a:latin typeface="Arial" panose="020B0604020202020204" pitchFamily="34" charset="0"/>
                <a:cs typeface="Arial" panose="020B0604020202020204" pitchFamily="34" charset="0"/>
              </a:rPr>
              <a:t>PSI/AMP administers the examination process for NCBDE, including application submission. Reach them at </a:t>
            </a:r>
            <a:r>
              <a:rPr lang="en-US" altLang="en-US" sz="2000" dirty="0" smtClean="0">
                <a:latin typeface="Arial" panose="020B0604020202020204" pitchFamily="34" charset="0"/>
                <a:cs typeface="Arial" panose="020B0604020202020204" pitchFamily="34" charset="0"/>
                <a:hlinkClick r:id="rId3"/>
              </a:rPr>
              <a:t>www.goamp.com</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hlinkClick r:id="rId4"/>
              </a:rPr>
              <a:t>info-AMP@goamp.com</a:t>
            </a:r>
            <a:r>
              <a:rPr lang="en-US" altLang="en-US" sz="2000" dirty="0" smtClean="0">
                <a:latin typeface="Arial" panose="020B0604020202020204" pitchFamily="34" charset="0"/>
                <a:cs typeface="Arial" panose="020B0604020202020204" pitchFamily="34" charset="0"/>
              </a:rPr>
              <a:t>, 913-895-4600. </a:t>
            </a:r>
          </a:p>
          <a:p>
            <a:pPr marL="0" indent="0">
              <a:buClr>
                <a:schemeClr val="tx1"/>
              </a:buClr>
              <a:buNone/>
              <a:defRPr/>
            </a:pPr>
            <a:endParaRPr lang="en-US" altLang="en-US" sz="1000" i="1" dirty="0" smtClean="0">
              <a:latin typeface="Arial" panose="020B0604020202020204" pitchFamily="34" charset="0"/>
              <a:cs typeface="Arial" panose="020B0604020202020204" pitchFamily="34" charset="0"/>
            </a:endParaRPr>
          </a:p>
          <a:p>
            <a:pPr marL="0" indent="0">
              <a:buClr>
                <a:schemeClr val="tx1"/>
              </a:buClr>
              <a:buNone/>
              <a:defRPr/>
            </a:pPr>
            <a:r>
              <a:rPr lang="en-US" sz="2000" kern="0" dirty="0" smtClean="0">
                <a:latin typeface="Arial" panose="020B0604020202020204" pitchFamily="34" charset="0"/>
                <a:cs typeface="Arial" panose="020B0604020202020204" pitchFamily="34" charset="0"/>
              </a:rPr>
              <a:t>Renewal of Certification by Continuing Education:</a:t>
            </a:r>
          </a:p>
          <a:p>
            <a:pPr marL="0" indent="0">
              <a:buClr>
                <a:schemeClr val="tx1"/>
              </a:buClr>
              <a:buNone/>
              <a:defRPr/>
            </a:pPr>
            <a:r>
              <a:rPr lang="en-US" sz="2000" kern="0" dirty="0" smtClean="0">
                <a:latin typeface="Arial" panose="020B0604020202020204" pitchFamily="34" charset="0"/>
                <a:cs typeface="Arial" panose="020B0604020202020204" pitchFamily="34" charset="0"/>
              </a:rPr>
              <a:t>NCBDE oversees the renewal by continuing education application process: </a:t>
            </a:r>
            <a:r>
              <a:rPr lang="en-US" sz="2000" kern="0" dirty="0" smtClean="0">
                <a:latin typeface="Arial" panose="020B0604020202020204" pitchFamily="34" charset="0"/>
                <a:cs typeface="Arial" panose="020B0604020202020204" pitchFamily="34" charset="0"/>
                <a:hlinkClick r:id="rId5"/>
              </a:rPr>
              <a:t>www.ncbde.org</a:t>
            </a:r>
            <a:r>
              <a:rPr lang="en-US" sz="2000" kern="0" dirty="0" smtClean="0">
                <a:latin typeface="Arial" panose="020B0604020202020204" pitchFamily="34" charset="0"/>
                <a:cs typeface="Arial" panose="020B0604020202020204" pitchFamily="34" charset="0"/>
              </a:rPr>
              <a:t>, </a:t>
            </a:r>
            <a:r>
              <a:rPr lang="en-US" sz="2000" kern="0" dirty="0" smtClean="0">
                <a:latin typeface="Arial" panose="020B0604020202020204" pitchFamily="34" charset="0"/>
                <a:cs typeface="Arial" panose="020B0604020202020204" pitchFamily="34" charset="0"/>
                <a:hlinkClick r:id="rId6"/>
              </a:rPr>
              <a:t>info@nbde.org</a:t>
            </a:r>
            <a:r>
              <a:rPr lang="en-US" sz="2000" kern="0" dirty="0" smtClean="0">
                <a:latin typeface="Arial" panose="020B0604020202020204" pitchFamily="34" charset="0"/>
                <a:cs typeface="Arial" panose="020B0604020202020204" pitchFamily="34" charset="0"/>
              </a:rPr>
              <a:t>, 877-239-3233. </a:t>
            </a:r>
            <a:endParaRPr lang="en-US" sz="2000" kern="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Apply-BC-ADM</a:t>
            </a:r>
            <a:endParaRPr lang="en-US" dirty="0"/>
          </a:p>
        </p:txBody>
      </p:sp>
      <p:sp>
        <p:nvSpPr>
          <p:cNvPr id="3" name="Content Placeholder 2"/>
          <p:cNvSpPr>
            <a:spLocks noGrp="1"/>
          </p:cNvSpPr>
          <p:nvPr>
            <p:ph idx="1"/>
          </p:nvPr>
        </p:nvSpPr>
        <p:spPr>
          <a:xfrm>
            <a:off x="457200" y="1652954"/>
            <a:ext cx="8229600" cy="3190351"/>
          </a:xfrm>
        </p:spPr>
        <p:txBody>
          <a:bodyPr>
            <a:normAutofit fontScale="70000" lnSpcReduction="20000"/>
          </a:bodyPr>
          <a:lstStyle/>
          <a:p>
            <a:pPr marL="0" indent="0">
              <a:buClr>
                <a:schemeClr val="tx1"/>
              </a:buClr>
              <a:buNone/>
              <a:defRPr/>
            </a:pPr>
            <a:r>
              <a:rPr lang="en-US" altLang="en-US" sz="3200" i="1" dirty="0">
                <a:latin typeface="Arial" panose="020B0604020202020204" pitchFamily="34" charset="0"/>
                <a:cs typeface="Arial" panose="020B0604020202020204" pitchFamily="34" charset="0"/>
              </a:rPr>
              <a:t>Be sure you’ve reviewed the </a:t>
            </a:r>
            <a:r>
              <a:rPr lang="en-US" altLang="en-US" sz="3200" i="1" dirty="0" smtClean="0">
                <a:latin typeface="Arial" panose="020B0604020202020204" pitchFamily="34" charset="0"/>
                <a:cs typeface="Arial" panose="020B0604020202020204" pitchFamily="34" charset="0"/>
              </a:rPr>
              <a:t>candidate </a:t>
            </a:r>
            <a:r>
              <a:rPr lang="en-US" altLang="en-US" sz="3200" i="1" dirty="0">
                <a:latin typeface="Arial" panose="020B0604020202020204" pitchFamily="34" charset="0"/>
                <a:cs typeface="Arial" panose="020B0604020202020204" pitchFamily="34" charset="0"/>
              </a:rPr>
              <a:t>handbook before starting the application </a:t>
            </a:r>
            <a:r>
              <a:rPr lang="en-US" altLang="en-US" sz="3200" i="1" dirty="0" smtClean="0">
                <a:latin typeface="Arial" panose="020B0604020202020204" pitchFamily="34" charset="0"/>
                <a:cs typeface="Arial" panose="020B0604020202020204" pitchFamily="34" charset="0"/>
              </a:rPr>
              <a:t>process </a:t>
            </a:r>
            <a:endParaRPr lang="en-US" altLang="en-US" sz="3200" i="1" dirty="0">
              <a:latin typeface="Arial" panose="020B0604020202020204" pitchFamily="34" charset="0"/>
              <a:cs typeface="Arial" panose="020B0604020202020204" pitchFamily="34" charset="0"/>
            </a:endParaRPr>
          </a:p>
          <a:p>
            <a:pPr marL="0" indent="0">
              <a:buClr>
                <a:schemeClr val="tx1"/>
              </a:buClr>
              <a:buNone/>
              <a:defRPr/>
            </a:pPr>
            <a:endParaRPr lang="en-US" altLang="en-US" sz="1200" dirty="0">
              <a:latin typeface="Arial" panose="020B0604020202020204" pitchFamily="34" charset="0"/>
              <a:cs typeface="Arial" panose="020B0604020202020204" pitchFamily="34" charset="0"/>
            </a:endParaRPr>
          </a:p>
          <a:p>
            <a:pPr marL="0" indent="0">
              <a:buClr>
                <a:schemeClr val="tx1"/>
              </a:buClr>
              <a:buNone/>
              <a:defRPr/>
            </a:pPr>
            <a:r>
              <a:rPr lang="en-US" altLang="en-US" sz="3200" dirty="0" smtClean="0">
                <a:latin typeface="Arial" panose="020B0604020202020204" pitchFamily="34" charset="0"/>
                <a:cs typeface="Arial" panose="020B0604020202020204" pitchFamily="34" charset="0"/>
              </a:rPr>
              <a:t>Castle </a:t>
            </a:r>
            <a:r>
              <a:rPr lang="en-US" altLang="en-US" sz="3200" dirty="0" err="1" smtClean="0">
                <a:latin typeface="Arial" panose="020B0604020202020204" pitchFamily="34" charset="0"/>
                <a:cs typeface="Arial" panose="020B0604020202020204" pitchFamily="34" charset="0"/>
              </a:rPr>
              <a:t>WorldWide</a:t>
            </a:r>
            <a:r>
              <a:rPr lang="en-US" altLang="en-US" sz="3200" dirty="0" smtClean="0">
                <a:latin typeface="Arial" panose="020B0604020202020204" pitchFamily="34" charset="0"/>
                <a:cs typeface="Arial" panose="020B0604020202020204" pitchFamily="34" charset="0"/>
              </a:rPr>
              <a:t> administers </a:t>
            </a:r>
            <a:r>
              <a:rPr lang="en-US" altLang="en-US" sz="3200" dirty="0">
                <a:latin typeface="Arial" panose="020B0604020202020204" pitchFamily="34" charset="0"/>
                <a:cs typeface="Arial" panose="020B0604020202020204" pitchFamily="34" charset="0"/>
              </a:rPr>
              <a:t>the examination process for </a:t>
            </a:r>
            <a:r>
              <a:rPr lang="en-US" altLang="en-US" sz="3200" dirty="0" smtClean="0">
                <a:latin typeface="Arial" panose="020B0604020202020204" pitchFamily="34" charset="0"/>
                <a:cs typeface="Arial" panose="020B0604020202020204" pitchFamily="34" charset="0"/>
              </a:rPr>
              <a:t>AADE</a:t>
            </a:r>
            <a:r>
              <a:rPr lang="en-US" altLang="en-US" sz="3200" dirty="0">
                <a:latin typeface="Arial" panose="020B0604020202020204" pitchFamily="34" charset="0"/>
                <a:cs typeface="Arial" panose="020B0604020202020204" pitchFamily="34" charset="0"/>
              </a:rPr>
              <a:t>, including application submission. Reach them at </a:t>
            </a:r>
            <a:r>
              <a:rPr lang="en-US" altLang="en-US" sz="3200" dirty="0" smtClean="0">
                <a:latin typeface="Arial" panose="020B0604020202020204" pitchFamily="34" charset="0"/>
                <a:cs typeface="Arial" panose="020B0604020202020204" pitchFamily="34" charset="0"/>
                <a:hlinkClick r:id="rId3"/>
              </a:rPr>
              <a:t>ibt@castleworldwide.com</a:t>
            </a:r>
            <a:r>
              <a:rPr lang="en-US" altLang="en-US" sz="3200" dirty="0" smtClean="0">
                <a:latin typeface="Arial" panose="020B0604020202020204" pitchFamily="34" charset="0"/>
                <a:cs typeface="Arial" panose="020B0604020202020204" pitchFamily="34" charset="0"/>
              </a:rPr>
              <a:t>, 919-572-6880</a:t>
            </a:r>
          </a:p>
          <a:p>
            <a:pPr marL="0" indent="0">
              <a:buClr>
                <a:schemeClr val="tx1"/>
              </a:buClr>
              <a:buNone/>
              <a:defRPr/>
            </a:pPr>
            <a:endParaRPr lang="en-US" altLang="en-US" sz="3200" dirty="0" smtClean="0">
              <a:latin typeface="Arial" panose="020B0604020202020204" pitchFamily="34" charset="0"/>
              <a:cs typeface="Arial" panose="020B0604020202020204" pitchFamily="34" charset="0"/>
            </a:endParaRPr>
          </a:p>
          <a:p>
            <a:pPr marL="0" indent="0">
              <a:buClr>
                <a:schemeClr val="tx1"/>
              </a:buClr>
              <a:buNone/>
              <a:defRPr/>
            </a:pPr>
            <a:r>
              <a:rPr lang="en-US" altLang="en-US" sz="3200" dirty="0" smtClean="0">
                <a:latin typeface="Arial" panose="020B0604020202020204" pitchFamily="34" charset="0"/>
                <a:cs typeface="Arial" panose="020B0604020202020204" pitchFamily="34" charset="0"/>
              </a:rPr>
              <a:t>Online application can </a:t>
            </a:r>
            <a:r>
              <a:rPr lang="en-US" altLang="en-US" sz="3200" dirty="0">
                <a:latin typeface="Arial" panose="020B0604020202020204" pitchFamily="34" charset="0"/>
                <a:cs typeface="Arial" panose="020B0604020202020204" pitchFamily="34" charset="0"/>
              </a:rPr>
              <a:t>be accessed here: </a:t>
            </a:r>
            <a:r>
              <a:rPr lang="en-US" altLang="en-US" sz="3200" dirty="0">
                <a:latin typeface="Arial" panose="020B0604020202020204" pitchFamily="34" charset="0"/>
                <a:cs typeface="Arial" panose="020B0604020202020204" pitchFamily="34" charset="0"/>
                <a:hlinkClick r:id="rId4"/>
              </a:rPr>
              <a:t>https://</a:t>
            </a:r>
            <a:r>
              <a:rPr lang="en-US" altLang="en-US" sz="3200" dirty="0" smtClean="0">
                <a:latin typeface="Arial" panose="020B0604020202020204" pitchFamily="34" charset="0"/>
                <a:cs typeface="Arial" panose="020B0604020202020204" pitchFamily="34" charset="0"/>
                <a:hlinkClick r:id="rId4"/>
              </a:rPr>
              <a:t>castleworldwide.com/aade/public/Welcome.aspx?AppSystemID=6</a:t>
            </a:r>
            <a:endParaRPr lang="en-US" altLang="en-US" sz="3200" dirty="0" smtClean="0">
              <a:latin typeface="Arial" panose="020B0604020202020204" pitchFamily="34" charset="0"/>
              <a:cs typeface="Arial" panose="020B0604020202020204" pitchFamily="34" charset="0"/>
            </a:endParaRPr>
          </a:p>
          <a:p>
            <a:pPr marL="0" indent="0">
              <a:buClr>
                <a:schemeClr val="tx1"/>
              </a:buClr>
              <a:buNone/>
              <a:defRPr/>
            </a:pPr>
            <a:r>
              <a:rPr lang="en-US" altLang="en-US" sz="3200" dirty="0" smtClean="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marL="0" indent="0">
              <a:buClr>
                <a:schemeClr val="tx1"/>
              </a:buClr>
              <a:buNone/>
              <a:defRPr/>
            </a:pPr>
            <a:endParaRPr lang="en-US" altLang="en-US" sz="12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86215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AADE</a:t>
            </a:r>
            <a:endParaRPr lang="en-US" dirty="0"/>
          </a:p>
        </p:txBody>
      </p:sp>
      <p:sp>
        <p:nvSpPr>
          <p:cNvPr id="5" name="Content Placeholder 4"/>
          <p:cNvSpPr>
            <a:spLocks noGrp="1"/>
          </p:cNvSpPr>
          <p:nvPr>
            <p:ph sz="half" idx="4294967295"/>
          </p:nvPr>
        </p:nvSpPr>
        <p:spPr>
          <a:xfrm>
            <a:off x="562708" y="1235034"/>
            <a:ext cx="7511143" cy="3362325"/>
          </a:xfrm>
        </p:spPr>
        <p:txBody>
          <a:bodyPr>
            <a:normAutofit fontScale="92500" lnSpcReduction="20000"/>
          </a:bodyPr>
          <a:lstStyle/>
          <a:p>
            <a:r>
              <a:rPr lang="en-US" dirty="0" smtClean="0">
                <a:hlinkClick r:id="rId3"/>
              </a:rPr>
              <a:t>bcadm@aadenet.org</a:t>
            </a:r>
            <a:endParaRPr lang="en-US" dirty="0" smtClean="0"/>
          </a:p>
          <a:p>
            <a:r>
              <a:rPr lang="en-US" dirty="0" smtClean="0">
                <a:hlinkClick r:id="rId4"/>
              </a:rPr>
              <a:t>www.diabeteseducator.org</a:t>
            </a:r>
            <a:endParaRPr lang="en-US" dirty="0" smtClean="0"/>
          </a:p>
          <a:p>
            <a:r>
              <a:rPr lang="en-US" dirty="0" smtClean="0"/>
              <a:t>1-800-338-3633</a:t>
            </a:r>
          </a:p>
          <a:p>
            <a:r>
              <a:rPr lang="en-US" dirty="0" smtClean="0"/>
              <a:t>National Office:</a:t>
            </a:r>
          </a:p>
          <a:p>
            <a:r>
              <a:rPr lang="en-US" dirty="0" smtClean="0"/>
              <a:t>200 West Madison St, Suite 800, Chicago, IL  60606</a:t>
            </a:r>
          </a:p>
          <a:p>
            <a:r>
              <a:rPr lang="en-US" dirty="0">
                <a:hlinkClick r:id="rId5"/>
              </a:rPr>
              <a:t>https://www.facebook.com/diabeteseducator</a:t>
            </a:r>
            <a:r>
              <a:rPr lang="en-US" dirty="0" smtClean="0">
                <a:hlinkClick r:id="rId5"/>
              </a:rPr>
              <a:t>/</a:t>
            </a:r>
            <a:endParaRPr lang="en-US" dirty="0" smtClean="0"/>
          </a:p>
          <a:p>
            <a:endParaRPr lang="en-US" dirty="0"/>
          </a:p>
        </p:txBody>
      </p:sp>
    </p:spTree>
    <p:extLst>
      <p:ext uri="{BB962C8B-B14F-4D97-AF65-F5344CB8AC3E}">
        <p14:creationId xmlns:p14="http://schemas.microsoft.com/office/powerpoint/2010/main" val="3942370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09"/>
            <a:ext cx="8229600" cy="3351968"/>
          </a:xfrm>
        </p:spPr>
        <p:txBody>
          <a:bodyPr rtlCol="0">
            <a:noAutofit/>
          </a:bodyPr>
          <a:lstStyle/>
          <a:p>
            <a:pPr algn="ctr" eaLnBrk="1" fontAlgn="auto" hangingPunct="1">
              <a:spcAft>
                <a:spcPts val="0"/>
              </a:spcAft>
              <a:buClr>
                <a:schemeClr val="tx1"/>
              </a:buClr>
              <a:buNone/>
              <a:defRPr/>
            </a:pPr>
            <a:r>
              <a:rPr kumimoji="1" lang="en-US" sz="2500" dirty="0" smtClean="0">
                <a:latin typeface="Arial" panose="020B0604020202020204" pitchFamily="34" charset="0"/>
                <a:cs typeface="Arial" panose="020B0604020202020204" pitchFamily="34" charset="0"/>
                <a:hlinkClick r:id="rId3"/>
              </a:rPr>
              <a:t>www.ncbde.org</a:t>
            </a:r>
            <a:r>
              <a:rPr kumimoji="1" lang="en-US" sz="2500" dirty="0" smtClean="0">
                <a:latin typeface="Arial" panose="020B0604020202020204" pitchFamily="34" charset="0"/>
                <a:cs typeface="Arial" panose="020B0604020202020204" pitchFamily="34" charset="0"/>
              </a:rPr>
              <a:t> </a:t>
            </a:r>
            <a:r>
              <a:rPr kumimoji="1" lang="en-US" sz="2500" dirty="0">
                <a:latin typeface="Arial" panose="020B0604020202020204" pitchFamily="34" charset="0"/>
                <a:cs typeface="Arial" panose="020B0604020202020204" pitchFamily="34" charset="0"/>
              </a:rPr>
              <a:t>• </a:t>
            </a:r>
            <a:r>
              <a:rPr kumimoji="1" lang="en-US" sz="2500" dirty="0">
                <a:latin typeface="Arial" panose="020B0604020202020204" pitchFamily="34" charset="0"/>
                <a:cs typeface="Arial" panose="020B0604020202020204" pitchFamily="34" charset="0"/>
                <a:hlinkClick r:id="rId4"/>
              </a:rPr>
              <a:t>info@ncbde.org</a:t>
            </a:r>
            <a:r>
              <a:rPr kumimoji="1" lang="en-US" sz="2500" dirty="0">
                <a:latin typeface="Arial" panose="020B0604020202020204" pitchFamily="34" charset="0"/>
                <a:cs typeface="Arial" panose="020B0604020202020204" pitchFamily="34" charset="0"/>
              </a:rPr>
              <a:t> </a:t>
            </a:r>
          </a:p>
          <a:p>
            <a:pPr marL="0" indent="0" algn="ctr" eaLnBrk="1" fontAlgn="auto" hangingPunct="1">
              <a:spcAft>
                <a:spcPts val="0"/>
              </a:spcAft>
              <a:buClr>
                <a:schemeClr val="tx1"/>
              </a:buClr>
              <a:buFont typeface="Arial" pitchFamily="34" charset="0"/>
              <a:buNone/>
              <a:defRPr/>
            </a:pPr>
            <a:r>
              <a:rPr kumimoji="1" lang="en-US" sz="2500" dirty="0">
                <a:latin typeface="Arial" panose="020B0604020202020204" pitchFamily="34" charset="0"/>
                <a:cs typeface="Arial" panose="020B0604020202020204" pitchFamily="34" charset="0"/>
              </a:rPr>
              <a:t>Voice 877-239-3233 (toll free) or 847-228-9795</a:t>
            </a:r>
          </a:p>
          <a:p>
            <a:pPr marL="0" indent="0" algn="ctr" eaLnBrk="1" fontAlgn="auto" hangingPunct="1">
              <a:spcBef>
                <a:spcPts val="0"/>
              </a:spcBef>
              <a:spcAft>
                <a:spcPts val="0"/>
              </a:spcAft>
              <a:buClr>
                <a:schemeClr val="tx1"/>
              </a:buClr>
              <a:buFont typeface="Arial" pitchFamily="34" charset="0"/>
              <a:buNone/>
              <a:defRPr/>
            </a:pPr>
            <a:r>
              <a:rPr kumimoji="1" lang="en-US" sz="2500" dirty="0">
                <a:latin typeface="Arial" panose="020B0604020202020204" pitchFamily="34" charset="0"/>
                <a:cs typeface="Arial" panose="020B0604020202020204" pitchFamily="34" charset="0"/>
              </a:rPr>
              <a:t>Fax: 847-228-8469</a:t>
            </a:r>
          </a:p>
          <a:p>
            <a:pPr marL="0" indent="0" algn="ctr" eaLnBrk="1" fontAlgn="auto" hangingPunct="1">
              <a:spcBef>
                <a:spcPts val="0"/>
              </a:spcBef>
              <a:spcAft>
                <a:spcPts val="0"/>
              </a:spcAft>
              <a:buClr>
                <a:schemeClr val="tx1"/>
              </a:buClr>
              <a:buFont typeface="Arial" pitchFamily="34" charset="0"/>
              <a:buNone/>
              <a:defRPr/>
            </a:pPr>
            <a:r>
              <a:rPr kumimoji="1" lang="en-US" sz="2500" dirty="0">
                <a:latin typeface="Arial" panose="020B0604020202020204" pitchFamily="34" charset="0"/>
                <a:cs typeface="Arial" panose="020B0604020202020204" pitchFamily="34" charset="0"/>
              </a:rPr>
              <a:t>National office: </a:t>
            </a:r>
          </a:p>
          <a:p>
            <a:pPr marL="0" indent="0" algn="ctr" eaLnBrk="1" fontAlgn="auto" hangingPunct="1">
              <a:spcBef>
                <a:spcPts val="0"/>
              </a:spcBef>
              <a:spcAft>
                <a:spcPts val="0"/>
              </a:spcAft>
              <a:buClr>
                <a:schemeClr val="tx1"/>
              </a:buClr>
              <a:buFont typeface="Arial" pitchFamily="34" charset="0"/>
              <a:buNone/>
              <a:defRPr/>
            </a:pPr>
            <a:r>
              <a:rPr kumimoji="1" lang="en-US" sz="2500" dirty="0">
                <a:latin typeface="Arial" panose="020B0604020202020204" pitchFamily="34" charset="0"/>
                <a:cs typeface="Arial" panose="020B0604020202020204" pitchFamily="34" charset="0"/>
              </a:rPr>
              <a:t>330 E. Algonquin Rd, Suite 4</a:t>
            </a:r>
          </a:p>
          <a:p>
            <a:pPr marL="0" indent="0" algn="ctr" eaLnBrk="1" fontAlgn="auto" hangingPunct="1">
              <a:spcBef>
                <a:spcPts val="0"/>
              </a:spcBef>
              <a:spcAft>
                <a:spcPts val="0"/>
              </a:spcAft>
              <a:buClr>
                <a:schemeClr val="tx1"/>
              </a:buClr>
              <a:buFont typeface="Arial" pitchFamily="34" charset="0"/>
              <a:buNone/>
              <a:defRPr/>
            </a:pPr>
            <a:r>
              <a:rPr kumimoji="1" lang="en-US" sz="2500" dirty="0">
                <a:latin typeface="Arial" panose="020B0604020202020204" pitchFamily="34" charset="0"/>
                <a:cs typeface="Arial" panose="020B0604020202020204" pitchFamily="34" charset="0"/>
              </a:rPr>
              <a:t>Arlington Heights, IL 60005</a:t>
            </a:r>
          </a:p>
          <a:p>
            <a:pPr marL="0" indent="0" algn="ctr" eaLnBrk="1" fontAlgn="auto" hangingPunct="1">
              <a:spcAft>
                <a:spcPts val="0"/>
              </a:spcAft>
              <a:buClr>
                <a:schemeClr val="tx1"/>
              </a:buClr>
              <a:buFont typeface="Arial" pitchFamily="34" charset="0"/>
              <a:buNone/>
              <a:defRPr/>
            </a:pPr>
            <a:r>
              <a:rPr lang="en-US" sz="2500" kern="0" dirty="0" err="1">
                <a:latin typeface="Arial" panose="020B0604020202020204" pitchFamily="34" charset="0"/>
                <a:cs typeface="Arial" panose="020B0604020202020204" pitchFamily="34" charset="0"/>
              </a:rPr>
              <a:t>Facebook</a:t>
            </a:r>
            <a:r>
              <a:rPr lang="en-US" sz="2500" kern="0" dirty="0">
                <a:latin typeface="Arial" panose="020B0604020202020204" pitchFamily="34" charset="0"/>
                <a:cs typeface="Arial" panose="020B0604020202020204" pitchFamily="34" charset="0"/>
              </a:rPr>
              <a:t> page: </a:t>
            </a:r>
            <a:r>
              <a:rPr lang="en-US" sz="2500" kern="0" dirty="0" err="1">
                <a:latin typeface="Arial" panose="020B0604020202020204" pitchFamily="34" charset="0"/>
                <a:cs typeface="Arial" panose="020B0604020202020204" pitchFamily="34" charset="0"/>
                <a:hlinkClick r:id="rId5"/>
              </a:rPr>
              <a:t>CertifiedDiabetesEducators</a:t>
            </a:r>
            <a:endParaRPr lang="en-US" sz="2500" kern="0" dirty="0">
              <a:latin typeface="Arial" panose="020B0604020202020204" pitchFamily="34" charset="0"/>
              <a:cs typeface="Arial" panose="020B0604020202020204" pitchFamily="34" charset="0"/>
            </a:endParaRPr>
          </a:p>
        </p:txBody>
      </p:sp>
      <p:sp>
        <p:nvSpPr>
          <p:cNvPr id="4" name="Title 16"/>
          <p:cNvSpPr>
            <a:spLocks noGrp="1"/>
          </p:cNvSpPr>
          <p:nvPr>
            <p:ph type="title"/>
          </p:nvPr>
        </p:nvSpPr>
        <p:spPr>
          <a:xfrm>
            <a:off x="457200" y="402463"/>
            <a:ext cx="8229600" cy="485129"/>
          </a:xfrm>
        </p:spPr>
        <p:txBody>
          <a:bodyPr/>
          <a:lstStyle/>
          <a:p>
            <a:r>
              <a:rPr lang="en-US" dirty="0" smtClean="0"/>
              <a:t>NCBDE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BC-ADM Overview</a:t>
            </a:r>
            <a:endParaRPr lang="en-US" dirty="0"/>
          </a:p>
        </p:txBody>
      </p:sp>
      <p:sp>
        <p:nvSpPr>
          <p:cNvPr id="3" name="Content Placeholder 2"/>
          <p:cNvSpPr>
            <a:spLocks noGrp="1"/>
          </p:cNvSpPr>
          <p:nvPr>
            <p:ph idx="1"/>
          </p:nvPr>
        </p:nvSpPr>
        <p:spPr>
          <a:xfrm>
            <a:off x="457200" y="1310558"/>
            <a:ext cx="7844503" cy="3399094"/>
          </a:xfrm>
        </p:spPr>
        <p:txBody>
          <a:bodyPr>
            <a:normAutofit fontScale="70000" lnSpcReduction="20000"/>
          </a:bodyPr>
          <a:lstStyle/>
          <a:p>
            <a:r>
              <a:rPr lang="en-US" sz="3200" dirty="0" smtClean="0">
                <a:latin typeface="Arial" pitchFamily="34" charset="0"/>
                <a:cs typeface="Arial" pitchFamily="34" charset="0"/>
              </a:rPr>
              <a:t>In 2001, AADE </a:t>
            </a:r>
            <a:r>
              <a:rPr lang="en-US" sz="3200" dirty="0">
                <a:latin typeface="Arial" pitchFamily="34" charset="0"/>
                <a:cs typeface="Arial" pitchFamily="34" charset="0"/>
              </a:rPr>
              <a:t>introduced the concept </a:t>
            </a:r>
            <a:r>
              <a:rPr lang="en-US" sz="3200" dirty="0" smtClean="0">
                <a:latin typeface="Arial" pitchFamily="34" charset="0"/>
                <a:cs typeface="Arial" pitchFamily="34" charset="0"/>
              </a:rPr>
              <a:t>of </a:t>
            </a:r>
            <a:r>
              <a:rPr lang="en-US" sz="3200" dirty="0">
                <a:latin typeface="Arial" pitchFamily="34" charset="0"/>
                <a:cs typeface="Arial" pitchFamily="34" charset="0"/>
              </a:rPr>
              <a:t>developing an advanced-practice nursing credential with a specialty in diabetes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Dietitians</a:t>
            </a:r>
            <a:r>
              <a:rPr lang="en-US" sz="3200" dirty="0">
                <a:latin typeface="Arial" pitchFamily="34" charset="0"/>
                <a:cs typeface="Arial" pitchFamily="34" charset="0"/>
              </a:rPr>
              <a:t>, Pharmacists, MD/DO’s, PA’s added </a:t>
            </a:r>
            <a:r>
              <a:rPr lang="en-US" sz="3200" dirty="0" smtClean="0">
                <a:latin typeface="Arial" pitchFamily="34" charset="0"/>
                <a:cs typeface="Arial" pitchFamily="34" charset="0"/>
              </a:rPr>
              <a:t>later</a:t>
            </a:r>
          </a:p>
          <a:p>
            <a:pPr lvl="1"/>
            <a:r>
              <a:rPr lang="en-US" sz="2900" dirty="0" smtClean="0">
                <a:latin typeface="Arial" pitchFamily="34" charset="0"/>
                <a:cs typeface="Arial" pitchFamily="34" charset="0"/>
              </a:rPr>
              <a:t> AADE </a:t>
            </a:r>
            <a:r>
              <a:rPr lang="en-US" sz="2900" dirty="0">
                <a:latin typeface="Arial" pitchFamily="34" charset="0"/>
                <a:cs typeface="Arial" pitchFamily="34" charset="0"/>
              </a:rPr>
              <a:t>became sole owner in </a:t>
            </a:r>
            <a:r>
              <a:rPr lang="en-US" sz="2900" dirty="0" smtClean="0">
                <a:latin typeface="Arial" pitchFamily="34" charset="0"/>
                <a:cs typeface="Arial" pitchFamily="34" charset="0"/>
              </a:rPr>
              <a:t>2010</a:t>
            </a:r>
            <a:endParaRPr lang="en-US" sz="2900" dirty="0">
              <a:latin typeface="Arial" pitchFamily="34" charset="0"/>
              <a:cs typeface="Arial" pitchFamily="34" charset="0"/>
            </a:endParaRPr>
          </a:p>
          <a:p>
            <a:r>
              <a:rPr lang="en-US" sz="3200" dirty="0">
                <a:latin typeface="Arial" pitchFamily="34" charset="0"/>
                <a:cs typeface="Arial" pitchFamily="34" charset="0"/>
              </a:rPr>
              <a:t>Currently 1120 BC-ADM </a:t>
            </a:r>
            <a:r>
              <a:rPr lang="en-US" sz="3200" dirty="0" smtClean="0">
                <a:latin typeface="Arial" pitchFamily="34" charset="0"/>
                <a:cs typeface="Arial" pitchFamily="34" charset="0"/>
              </a:rPr>
              <a:t>holders </a:t>
            </a:r>
          </a:p>
          <a:p>
            <a:r>
              <a:rPr lang="en-US" sz="3200" dirty="0" smtClean="0">
                <a:latin typeface="Arial" pitchFamily="34" charset="0"/>
                <a:cs typeface="Arial" pitchFamily="34" charset="0"/>
              </a:rPr>
              <a:t>Each </a:t>
            </a:r>
            <a:r>
              <a:rPr lang="en-US" sz="3200" dirty="0">
                <a:latin typeface="Arial" pitchFamily="34" charset="0"/>
                <a:cs typeface="Arial" pitchFamily="34" charset="0"/>
              </a:rPr>
              <a:t>year approximately </a:t>
            </a:r>
            <a:r>
              <a:rPr lang="en-US" sz="3200" dirty="0" smtClean="0">
                <a:latin typeface="Arial" pitchFamily="34" charset="0"/>
                <a:cs typeface="Arial" pitchFamily="34" charset="0"/>
              </a:rPr>
              <a:t>200 </a:t>
            </a:r>
            <a:r>
              <a:rPr lang="en-US" sz="3200" dirty="0">
                <a:latin typeface="Arial" pitchFamily="34" charset="0"/>
                <a:cs typeface="Arial" pitchFamily="34" charset="0"/>
              </a:rPr>
              <a:t>candidates take the </a:t>
            </a:r>
            <a:r>
              <a:rPr lang="en-US" sz="3200" dirty="0" smtClean="0">
                <a:latin typeface="Arial" pitchFamily="34" charset="0"/>
                <a:cs typeface="Arial" pitchFamily="34" charset="0"/>
              </a:rPr>
              <a:t>exam</a:t>
            </a:r>
          </a:p>
          <a:p>
            <a:pPr lvl="1"/>
            <a:r>
              <a:rPr lang="en-US" sz="2900" dirty="0" smtClean="0">
                <a:latin typeface="Arial" pitchFamily="34" charset="0"/>
                <a:cs typeface="Arial" pitchFamily="34" charset="0"/>
              </a:rPr>
              <a:t>100 per test window in June and December</a:t>
            </a:r>
            <a:endParaRPr lang="en-US" sz="2900" dirty="0">
              <a:latin typeface="Arial" pitchFamily="34" charset="0"/>
              <a:cs typeface="Arial" pitchFamily="34" charset="0"/>
            </a:endParaRPr>
          </a:p>
          <a:p>
            <a:r>
              <a:rPr lang="en-US" sz="3200" dirty="0">
                <a:latin typeface="Arial" pitchFamily="34" charset="0"/>
                <a:cs typeface="Arial" pitchFamily="34" charset="0"/>
              </a:rPr>
              <a:t>Pass rate </a:t>
            </a:r>
            <a:r>
              <a:rPr lang="en-US" sz="3200" dirty="0" smtClean="0">
                <a:latin typeface="Arial" pitchFamily="34" charset="0"/>
                <a:cs typeface="Arial" pitchFamily="34" charset="0"/>
              </a:rPr>
              <a:t>is ~ </a:t>
            </a:r>
            <a:r>
              <a:rPr lang="en-US" sz="3200" dirty="0">
                <a:latin typeface="Arial" pitchFamily="34" charset="0"/>
                <a:cs typeface="Arial" pitchFamily="34" charset="0"/>
              </a:rPr>
              <a:t>72</a:t>
            </a:r>
            <a:r>
              <a:rPr lang="en-US" sz="3200" dirty="0" smtClean="0">
                <a:latin typeface="Arial" pitchFamily="34" charset="0"/>
                <a:cs typeface="Arial" pitchFamily="34" charset="0"/>
              </a:rPr>
              <a:t>%</a:t>
            </a:r>
          </a:p>
          <a:p>
            <a:r>
              <a:rPr lang="en-US" sz="3200" dirty="0" smtClean="0">
                <a:latin typeface="Arial" pitchFamily="34" charset="0"/>
                <a:cs typeface="Arial" pitchFamily="34" charset="0"/>
              </a:rPr>
              <a:t>2018 is item writing year, so new test form in December</a:t>
            </a:r>
            <a:endParaRPr lang="en-US" dirty="0"/>
          </a:p>
        </p:txBody>
      </p:sp>
    </p:spTree>
    <p:extLst>
      <p:ext uri="{BB962C8B-B14F-4D97-AF65-F5344CB8AC3E}">
        <p14:creationId xmlns:p14="http://schemas.microsoft.com/office/powerpoint/2010/main" val="117381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latin typeface="Arial" charset="0"/>
                <a:cs typeface="Arial" charset="0"/>
              </a:rPr>
              <a:t>Functions of the BC-ADM</a:t>
            </a:r>
            <a:endParaRPr lang="en-US" dirty="0"/>
          </a:p>
        </p:txBody>
      </p:sp>
      <p:sp>
        <p:nvSpPr>
          <p:cNvPr id="3" name="Content Placeholder 2"/>
          <p:cNvSpPr>
            <a:spLocks noGrp="1"/>
          </p:cNvSpPr>
          <p:nvPr>
            <p:ph idx="1"/>
          </p:nvPr>
        </p:nvSpPr>
        <p:spPr/>
        <p:txBody>
          <a:bodyPr>
            <a:normAutofit lnSpcReduction="10000"/>
          </a:bodyPr>
          <a:lstStyle/>
          <a:p>
            <a:pPr defTabSz="685800">
              <a:spcBef>
                <a:spcPts val="629"/>
              </a:spcBef>
            </a:pPr>
            <a:r>
              <a:rPr lang="en-US" sz="2000" dirty="0">
                <a:latin typeface="Arial" charset="0"/>
                <a:cs typeface="Arial" charset="0"/>
              </a:rPr>
              <a:t>The BC-ADM </a:t>
            </a:r>
            <a:r>
              <a:rPr lang="en-US" sz="2000" dirty="0" smtClean="0">
                <a:latin typeface="Arial" charset="0"/>
                <a:cs typeface="Arial" charset="0"/>
              </a:rPr>
              <a:t>skillfully manages </a:t>
            </a:r>
            <a:r>
              <a:rPr lang="en-US" sz="2000" dirty="0">
                <a:latin typeface="Arial" charset="0"/>
                <a:cs typeface="Arial" charset="0"/>
              </a:rPr>
              <a:t>complex </a:t>
            </a:r>
            <a:r>
              <a:rPr lang="en-US" sz="2000" dirty="0" smtClean="0">
                <a:latin typeface="Arial" charset="0"/>
                <a:cs typeface="Arial" charset="0"/>
              </a:rPr>
              <a:t>needs, and assists people with diabetes (PWD) </a:t>
            </a:r>
            <a:r>
              <a:rPr lang="en-US" sz="2000" dirty="0">
                <a:latin typeface="Arial" charset="0"/>
                <a:cs typeface="Arial" charset="0"/>
              </a:rPr>
              <a:t>with </a:t>
            </a:r>
            <a:r>
              <a:rPr lang="en-US" sz="2000" dirty="0" smtClean="0">
                <a:latin typeface="Arial" charset="0"/>
                <a:cs typeface="Arial" charset="0"/>
              </a:rPr>
              <a:t>therapeutic </a:t>
            </a:r>
            <a:r>
              <a:rPr lang="en-US" sz="2000" dirty="0">
                <a:latin typeface="Arial" charset="0"/>
                <a:cs typeface="Arial" charset="0"/>
              </a:rPr>
              <a:t>problem-solving. Within their scope of practice, healthcare professionals with a BC-ADM certification </a:t>
            </a:r>
            <a:r>
              <a:rPr lang="en-US" sz="2000" dirty="0" smtClean="0">
                <a:latin typeface="Arial" charset="0"/>
                <a:cs typeface="Arial" charset="0"/>
              </a:rPr>
              <a:t>may perform the following functions: </a:t>
            </a:r>
            <a:endParaRPr lang="en-US" sz="2000" dirty="0">
              <a:latin typeface="Arial" charset="0"/>
              <a:cs typeface="Arial" charset="0"/>
            </a:endParaRPr>
          </a:p>
          <a:p>
            <a:pPr marL="478870" lvl="1" indent="-177404">
              <a:spcBef>
                <a:spcPts val="629"/>
              </a:spcBef>
              <a:buFont typeface="Arial" charset="0"/>
              <a:buChar char="•"/>
            </a:pPr>
            <a:r>
              <a:rPr lang="en-US" sz="2000" dirty="0">
                <a:latin typeface="Arial" charset="0"/>
                <a:cs typeface="Arial" charset="0"/>
              </a:rPr>
              <a:t>Adjust medications</a:t>
            </a:r>
          </a:p>
          <a:p>
            <a:pPr marL="478870" lvl="1" indent="-177404">
              <a:spcBef>
                <a:spcPts val="629"/>
              </a:spcBef>
              <a:buFont typeface="Arial" charset="0"/>
              <a:buChar char="•"/>
            </a:pPr>
            <a:r>
              <a:rPr lang="en-US" sz="2000" dirty="0">
                <a:latin typeface="Arial" charset="0"/>
                <a:cs typeface="Arial" charset="0"/>
              </a:rPr>
              <a:t>Treat and monitor acute and chronic complications and </a:t>
            </a:r>
            <a:r>
              <a:rPr lang="en-US" sz="2000" dirty="0" smtClean="0">
                <a:latin typeface="Arial" charset="0"/>
                <a:cs typeface="Arial" charset="0"/>
              </a:rPr>
              <a:t>comorbidities</a:t>
            </a:r>
            <a:endParaRPr lang="en-US" sz="2000" dirty="0">
              <a:latin typeface="Arial" charset="0"/>
              <a:cs typeface="Arial" charset="0"/>
            </a:endParaRPr>
          </a:p>
          <a:p>
            <a:pPr marL="478870" lvl="1" indent="-177404">
              <a:spcBef>
                <a:spcPts val="629"/>
              </a:spcBef>
              <a:buFont typeface="Arial" charset="0"/>
              <a:buChar char="•"/>
            </a:pPr>
            <a:r>
              <a:rPr lang="en-US" sz="2000" dirty="0">
                <a:latin typeface="Arial" charset="0"/>
                <a:cs typeface="Arial" charset="0"/>
              </a:rPr>
              <a:t>Counsel </a:t>
            </a:r>
            <a:r>
              <a:rPr lang="en-US" sz="2000" dirty="0" smtClean="0">
                <a:latin typeface="Arial" charset="0"/>
                <a:cs typeface="Arial" charset="0"/>
              </a:rPr>
              <a:t>PWDs </a:t>
            </a:r>
            <a:r>
              <a:rPr lang="en-US" sz="2000" dirty="0">
                <a:latin typeface="Arial" charset="0"/>
                <a:cs typeface="Arial" charset="0"/>
              </a:rPr>
              <a:t>on lifestyle modifications</a:t>
            </a:r>
          </a:p>
          <a:p>
            <a:pPr marL="478870" lvl="1" indent="-177404">
              <a:spcBef>
                <a:spcPts val="629"/>
              </a:spcBef>
              <a:buFont typeface="Arial" charset="0"/>
              <a:buChar char="•"/>
            </a:pPr>
            <a:r>
              <a:rPr lang="en-US" sz="2000" dirty="0">
                <a:latin typeface="Arial" charset="0"/>
                <a:cs typeface="Arial" charset="0"/>
              </a:rPr>
              <a:t>Address psychosocial issues</a:t>
            </a:r>
          </a:p>
          <a:p>
            <a:pPr marL="478870" lvl="1" indent="-177404">
              <a:spcBef>
                <a:spcPts val="629"/>
              </a:spcBef>
              <a:buFont typeface="Arial" charset="0"/>
              <a:buChar char="•"/>
            </a:pPr>
            <a:r>
              <a:rPr lang="en-US" sz="2000" dirty="0">
                <a:latin typeface="Arial" charset="0"/>
                <a:cs typeface="Arial" charset="0"/>
              </a:rPr>
              <a:t>Participate in research and mentoring</a:t>
            </a:r>
          </a:p>
        </p:txBody>
      </p:sp>
    </p:spTree>
    <p:extLst>
      <p:ext uri="{BB962C8B-B14F-4D97-AF65-F5344CB8AC3E}">
        <p14:creationId xmlns:p14="http://schemas.microsoft.com/office/powerpoint/2010/main" val="337497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46" y="1302"/>
            <a:ext cx="8229600" cy="485129"/>
          </a:xfrm>
        </p:spPr>
        <p:txBody>
          <a:bodyPr/>
          <a:lstStyle/>
          <a:p>
            <a:r>
              <a:rPr lang="en-US" sz="3600" dirty="0"/>
              <a:t>Eligibility</a:t>
            </a:r>
            <a:endParaRPr lang="en-US" dirty="0"/>
          </a:p>
        </p:txBody>
      </p:sp>
      <p:graphicFrame>
        <p:nvGraphicFramePr>
          <p:cNvPr id="3" name="Table 2"/>
          <p:cNvGraphicFramePr>
            <a:graphicFrameLocks noGrp="1"/>
          </p:cNvGraphicFramePr>
          <p:nvPr>
            <p:extLst/>
          </p:nvPr>
        </p:nvGraphicFramePr>
        <p:xfrm>
          <a:off x="676588" y="654412"/>
          <a:ext cx="8001000" cy="3869572"/>
        </p:xfrm>
        <a:graphic>
          <a:graphicData uri="http://schemas.openxmlformats.org/drawingml/2006/table">
            <a:tbl>
              <a:tblPr firstRow="1" firstCol="1" bandRow="1"/>
              <a:tblGrid>
                <a:gridCol w="1815984">
                  <a:extLst>
                    <a:ext uri="{9D8B030D-6E8A-4147-A177-3AD203B41FA5}">
                      <a16:colId xmlns:a16="http://schemas.microsoft.com/office/drawing/2014/main" val="1883514497"/>
                    </a:ext>
                  </a:extLst>
                </a:gridCol>
                <a:gridCol w="1275691">
                  <a:extLst>
                    <a:ext uri="{9D8B030D-6E8A-4147-A177-3AD203B41FA5}">
                      <a16:colId xmlns:a16="http://schemas.microsoft.com/office/drawing/2014/main" val="3481053053"/>
                    </a:ext>
                  </a:extLst>
                </a:gridCol>
                <a:gridCol w="1227331">
                  <a:extLst>
                    <a:ext uri="{9D8B030D-6E8A-4147-A177-3AD203B41FA5}">
                      <a16:colId xmlns:a16="http://schemas.microsoft.com/office/drawing/2014/main" val="1773997714"/>
                    </a:ext>
                  </a:extLst>
                </a:gridCol>
                <a:gridCol w="1474131">
                  <a:extLst>
                    <a:ext uri="{9D8B030D-6E8A-4147-A177-3AD203B41FA5}">
                      <a16:colId xmlns:a16="http://schemas.microsoft.com/office/drawing/2014/main" val="2144065354"/>
                    </a:ext>
                  </a:extLst>
                </a:gridCol>
                <a:gridCol w="1200650">
                  <a:extLst>
                    <a:ext uri="{9D8B030D-6E8A-4147-A177-3AD203B41FA5}">
                      <a16:colId xmlns:a16="http://schemas.microsoft.com/office/drawing/2014/main" val="908300766"/>
                    </a:ext>
                  </a:extLst>
                </a:gridCol>
                <a:gridCol w="1007213">
                  <a:extLst>
                    <a:ext uri="{9D8B030D-6E8A-4147-A177-3AD203B41FA5}">
                      <a16:colId xmlns:a16="http://schemas.microsoft.com/office/drawing/2014/main" val="215626987"/>
                    </a:ext>
                  </a:extLst>
                </a:gridCol>
              </a:tblGrid>
              <a:tr h="306651">
                <a:tc>
                  <a:txBody>
                    <a:bodyPr/>
                    <a:lstStyle/>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Eligibility</a:t>
                      </a:r>
                      <a:endParaRPr lang="en-US" sz="1100" dirty="0">
                        <a:effectLst/>
                        <a:latin typeface="ITC Officina Sans Book"/>
                        <a:ea typeface="SimSun" panose="02010600030101010101" pitchFamily="2" charset="-122"/>
                        <a:cs typeface="Times New Roman" panose="02020603050405020304" pitchFamily="18" charset="0"/>
                      </a:endParaRPr>
                    </a:p>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Criteria</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Registered </a:t>
                      </a:r>
                      <a:r>
                        <a:rPr lang="en-US" sz="1100" b="1"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Nurse</a:t>
                      </a:r>
                    </a:p>
                    <a:p>
                      <a:pPr marL="0" marR="0" algn="ctr">
                        <a:spcBef>
                          <a:spcPts val="0"/>
                        </a:spcBef>
                        <a:spcAft>
                          <a:spcPts val="0"/>
                        </a:spcAft>
                      </a:pPr>
                      <a:r>
                        <a:rPr lang="en-US" sz="1100" b="1"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Includes</a:t>
                      </a:r>
                      <a:r>
                        <a:rPr lang="en-US" sz="1100" b="1" baseline="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NP’s, CNS’s</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Registered Dietitian</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Pharmacist</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Physician Assistant</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Physician</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71632801"/>
                  </a:ext>
                </a:extLst>
              </a:tr>
              <a:tr h="807256">
                <a:tc>
                  <a:txBody>
                    <a:bodyPr/>
                    <a:lstStyle/>
                    <a:p>
                      <a:pPr marL="0" marR="0">
                        <a:spcBef>
                          <a:spcPts val="0"/>
                        </a:spcBef>
                        <a:spcAft>
                          <a:spcPts val="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Licenses/Registration</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Current, active RN license </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Current, active dietitian registration (RD/RDN)</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Current, active pharmacist registration/</a:t>
                      </a:r>
                      <a:b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b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licensure</a:t>
                      </a:r>
                      <a:endParaRPr lang="en-US" sz="1100" dirty="0">
                        <a:effectLst/>
                        <a:latin typeface="ITC Officina Sans Book"/>
                        <a:ea typeface="SimSun" panose="02010600030101010101" pitchFamily="2" charset="-122"/>
                        <a:cs typeface="Times New Roman" panose="02020603050405020304" pitchFamily="18" charset="0"/>
                      </a:endParaRPr>
                    </a:p>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Pharm D or RPh</a:t>
                      </a:r>
                      <a:r>
                        <a:rPr lang="en-US" sz="11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MS</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Current active physician assistant license</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Current active MD/DO license </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extLst>
                  <a:ext uri="{0D108BD9-81ED-4DB2-BD59-A6C34878D82A}">
                    <a16:rowId xmlns:a16="http://schemas.microsoft.com/office/drawing/2014/main" val="2055647094"/>
                  </a:ext>
                </a:extLst>
              </a:tr>
              <a:tr h="1479968">
                <a:tc>
                  <a:txBody>
                    <a:bodyPr/>
                    <a:lstStyle/>
                    <a:p>
                      <a:pPr marL="0" marR="0">
                        <a:spcBef>
                          <a:spcPts val="0"/>
                        </a:spcBef>
                        <a:spcAft>
                          <a:spcPts val="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Advanced Degree</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Specific discipline’s degree,  Master’s or higher degree in a relevant clinical, educational, or management </a:t>
                      </a:r>
                      <a:r>
                        <a:rPr lang="en-US" sz="11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areas</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Specific discipline’s degree,  RD’s with a Master’s or higher degree in a relevant clinical, educational, or </a:t>
                      </a:r>
                      <a:r>
                        <a:rPr lang="en-US" sz="11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management</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Specific discipline’s degree,  Master’s or higher degree in a relevant clinical, educational, or management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Specific discipline’s degree,  Master’s or higher degree in a relevant clinical, educational, or management</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Specific discipline’s degree,  MD/DO degree</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extLst>
                  <a:ext uri="{0D108BD9-81ED-4DB2-BD59-A6C34878D82A}">
                    <a16:rowId xmlns:a16="http://schemas.microsoft.com/office/drawing/2014/main" val="477142767"/>
                  </a:ext>
                </a:extLst>
              </a:tr>
              <a:tr h="408868">
                <a:tc>
                  <a:txBody>
                    <a:bodyPr/>
                    <a:lstStyle/>
                    <a:p>
                      <a:pPr marL="0" marR="0">
                        <a:spcBef>
                          <a:spcPts val="0"/>
                        </a:spcBef>
                        <a:spcAft>
                          <a:spcPts val="0"/>
                        </a:spcAft>
                      </a:pPr>
                      <a:r>
                        <a:rPr lang="en-US" sz="1100" b="1">
                          <a:effectLst/>
                          <a:latin typeface="Calibri" panose="020F0502020204030204" pitchFamily="34" charset="0"/>
                          <a:ea typeface="SimSun" panose="02010600030101010101" pitchFamily="2" charset="-122"/>
                          <a:cs typeface="Times New Roman" panose="02020603050405020304" pitchFamily="18" charset="0"/>
                        </a:rPr>
                        <a:t>Experience</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5">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500 clinical practice hours within 48 months prior to taking certification </a:t>
                      </a:r>
                      <a:b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b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examination. (Clinical hours must be after relevant licensure and advanced </a:t>
                      </a:r>
                      <a:r>
                        <a:rPr lang="en-US" sz="11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degree </a:t>
                      </a: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was obtained)</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605025"/>
                  </a:ext>
                </a:extLst>
              </a:tr>
              <a:tr h="807256">
                <a:tc>
                  <a:txBody>
                    <a:bodyPr/>
                    <a:lstStyle/>
                    <a:p>
                      <a:pPr marL="0" marR="0">
                        <a:spcBef>
                          <a:spcPts val="0"/>
                        </a:spcBef>
                        <a:spcAft>
                          <a:spcPts val="0"/>
                        </a:spcAft>
                      </a:pPr>
                      <a:r>
                        <a:rPr lang="en-US" sz="1100" b="1">
                          <a:effectLst/>
                          <a:latin typeface="Calibri" panose="020F0502020204030204" pitchFamily="34" charset="0"/>
                          <a:ea typeface="SimSun" panose="02010600030101010101" pitchFamily="2" charset="-122"/>
                          <a:cs typeface="Times New Roman" panose="02020603050405020304" pitchFamily="18" charset="0"/>
                        </a:rPr>
                        <a:t>Level of Practice </a:t>
                      </a:r>
                      <a:endParaRPr lang="en-US" sz="1100">
                        <a:effectLst/>
                        <a:latin typeface="ITC Officina Sans Book"/>
                        <a:ea typeface="SimSun" panose="02010600030101010101" pitchFamily="2" charset="-122"/>
                        <a:cs typeface="Times New Roman" panose="02020603050405020304" pitchFamily="18" charset="0"/>
                      </a:endParaRPr>
                    </a:p>
                  </a:txBody>
                  <a:tcPr marL="54161" marR="54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5">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Skillfully manages complex patient needs and assists patients with therapeutic problem‐solving. Within their discipline's scope of practice, healthcare professionals who hold the BC‐ADM certification adjust medications, treat and monitor acute and chronic complications and other comorbidities, counsel patients on lifestyle modifications, address psychosocial issues, and participate in research and mentoring</a:t>
                      </a:r>
                      <a:r>
                        <a:rPr lang="en-US" sz="11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ITC Officina Sans Book"/>
                        <a:ea typeface="SimSun" panose="02010600030101010101" pitchFamily="2" charset="-122"/>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2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6681210"/>
                  </a:ext>
                </a:extLst>
              </a:tr>
            </a:tbl>
          </a:graphicData>
        </a:graphic>
      </p:graphicFrame>
    </p:spTree>
    <p:extLst>
      <p:ext uri="{BB962C8B-B14F-4D97-AF65-F5344CB8AC3E}">
        <p14:creationId xmlns:p14="http://schemas.microsoft.com/office/powerpoint/2010/main" val="204838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207"/>
            <a:ext cx="8229600" cy="769256"/>
          </a:xfrm>
        </p:spPr>
        <p:txBody>
          <a:bodyPr/>
          <a:lstStyle/>
          <a:p>
            <a:r>
              <a:rPr lang="en-US" dirty="0" smtClean="0"/>
              <a:t>Qualifying Clinical Practice Hours</a:t>
            </a:r>
            <a:br>
              <a:rPr lang="en-US" dirty="0" smtClean="0"/>
            </a:br>
            <a:r>
              <a:rPr lang="en-US" sz="1800" i="1" dirty="0" smtClean="0"/>
              <a:t>in Advanced Diabetes Management</a:t>
            </a:r>
            <a:endParaRPr lang="en-US" sz="1800" dirty="0"/>
          </a:p>
        </p:txBody>
      </p:sp>
      <p:sp>
        <p:nvSpPr>
          <p:cNvPr id="3" name="Content Placeholder 2"/>
          <p:cNvSpPr>
            <a:spLocks noGrp="1"/>
          </p:cNvSpPr>
          <p:nvPr>
            <p:ph idx="1"/>
          </p:nvPr>
        </p:nvSpPr>
        <p:spPr>
          <a:xfrm>
            <a:off x="483326" y="1510855"/>
            <a:ext cx="8229600" cy="3288319"/>
          </a:xfrm>
        </p:spPr>
        <p:txBody>
          <a:bodyPr>
            <a:normAutofit lnSpcReduction="10000"/>
          </a:bodyPr>
          <a:lstStyle/>
          <a:p>
            <a:pPr marL="301466" lvl="1" indent="0">
              <a:spcBef>
                <a:spcPts val="629"/>
              </a:spcBef>
              <a:buNone/>
            </a:pPr>
            <a:r>
              <a:rPr lang="en-US" sz="2000" dirty="0" smtClean="0">
                <a:latin typeface="Arial" charset="0"/>
                <a:cs typeface="Arial" charset="0"/>
              </a:rPr>
              <a:t>Within your discipline’s scope of practice:</a:t>
            </a:r>
          </a:p>
          <a:p>
            <a:pPr marL="478870" lvl="1" indent="-177404">
              <a:spcBef>
                <a:spcPts val="629"/>
              </a:spcBef>
              <a:buFont typeface="Arial" charset="0"/>
              <a:buChar char="•"/>
            </a:pPr>
            <a:r>
              <a:rPr lang="en-US" sz="2000" dirty="0" smtClean="0">
                <a:latin typeface="Arial" charset="0"/>
                <a:cs typeface="Arial" charset="0"/>
              </a:rPr>
              <a:t>Adjusting </a:t>
            </a:r>
            <a:r>
              <a:rPr lang="en-US" sz="2000" dirty="0">
                <a:latin typeface="Arial" charset="0"/>
                <a:cs typeface="Arial" charset="0"/>
              </a:rPr>
              <a:t>medications</a:t>
            </a:r>
          </a:p>
          <a:p>
            <a:pPr marL="478870" lvl="1" indent="-177404">
              <a:spcBef>
                <a:spcPts val="629"/>
              </a:spcBef>
              <a:buFont typeface="Arial" charset="0"/>
              <a:buChar char="•"/>
            </a:pPr>
            <a:r>
              <a:rPr lang="en-US" sz="2000" dirty="0" smtClean="0">
                <a:latin typeface="Arial" charset="0"/>
                <a:cs typeface="Arial" charset="0"/>
              </a:rPr>
              <a:t>Treating </a:t>
            </a:r>
            <a:r>
              <a:rPr lang="en-US" sz="2000" dirty="0">
                <a:latin typeface="Arial" charset="0"/>
                <a:cs typeface="Arial" charset="0"/>
              </a:rPr>
              <a:t>and </a:t>
            </a:r>
            <a:r>
              <a:rPr lang="en-US" sz="2000" dirty="0" smtClean="0">
                <a:latin typeface="Arial" charset="0"/>
                <a:cs typeface="Arial" charset="0"/>
              </a:rPr>
              <a:t>monitoring </a:t>
            </a:r>
            <a:r>
              <a:rPr lang="en-US" sz="2000" dirty="0">
                <a:latin typeface="Arial" charset="0"/>
                <a:cs typeface="Arial" charset="0"/>
              </a:rPr>
              <a:t>acute and chronic complications and comorbidities</a:t>
            </a:r>
          </a:p>
          <a:p>
            <a:pPr marL="478870" lvl="1" indent="-177404">
              <a:spcBef>
                <a:spcPts val="629"/>
              </a:spcBef>
              <a:buFont typeface="Arial" charset="0"/>
              <a:buChar char="•"/>
            </a:pPr>
            <a:r>
              <a:rPr lang="en-US" sz="2000" dirty="0" smtClean="0">
                <a:latin typeface="Arial" charset="0"/>
                <a:cs typeface="Arial" charset="0"/>
              </a:rPr>
              <a:t>Counseling </a:t>
            </a:r>
            <a:r>
              <a:rPr lang="en-US" sz="2000" dirty="0">
                <a:latin typeface="Arial" charset="0"/>
                <a:cs typeface="Arial" charset="0"/>
              </a:rPr>
              <a:t>PWDs on lifestyle modifications</a:t>
            </a:r>
          </a:p>
          <a:p>
            <a:pPr marL="478870" lvl="1" indent="-177404">
              <a:spcBef>
                <a:spcPts val="629"/>
              </a:spcBef>
              <a:buFont typeface="Arial" charset="0"/>
              <a:buChar char="•"/>
            </a:pPr>
            <a:r>
              <a:rPr lang="en-US" sz="2000" dirty="0" smtClean="0">
                <a:latin typeface="Arial" charset="0"/>
                <a:cs typeface="Arial" charset="0"/>
              </a:rPr>
              <a:t>Addressing </a:t>
            </a:r>
            <a:r>
              <a:rPr lang="en-US" sz="2000" dirty="0">
                <a:latin typeface="Arial" charset="0"/>
                <a:cs typeface="Arial" charset="0"/>
              </a:rPr>
              <a:t>psychosocial issues</a:t>
            </a:r>
          </a:p>
          <a:p>
            <a:pPr marL="478870" lvl="1" indent="-177404">
              <a:spcBef>
                <a:spcPts val="629"/>
              </a:spcBef>
              <a:buFont typeface="Arial" charset="0"/>
              <a:buChar char="•"/>
            </a:pPr>
            <a:r>
              <a:rPr lang="en-US" sz="2000" dirty="0" smtClean="0">
                <a:latin typeface="Arial" charset="0"/>
                <a:cs typeface="Arial" charset="0"/>
              </a:rPr>
              <a:t>Participating </a:t>
            </a:r>
            <a:r>
              <a:rPr lang="en-US" sz="2000" dirty="0">
                <a:latin typeface="Arial" charset="0"/>
                <a:cs typeface="Arial" charset="0"/>
              </a:rPr>
              <a:t>in research and mentoring</a:t>
            </a:r>
            <a:endParaRPr lang="en-US" sz="1600" dirty="0"/>
          </a:p>
          <a:p>
            <a:pPr marL="478870" lvl="1" indent="-177404">
              <a:spcBef>
                <a:spcPts val="629"/>
              </a:spcBef>
              <a:buFont typeface="Arial" charset="0"/>
              <a:buChar char="•"/>
            </a:pPr>
            <a:r>
              <a:rPr lang="en-US" sz="2000" dirty="0" smtClean="0">
                <a:latin typeface="Arial" charset="0"/>
                <a:cs typeface="Arial" charset="0"/>
              </a:rPr>
              <a:t>Directly supervising </a:t>
            </a:r>
            <a:r>
              <a:rPr lang="en-US" sz="2000" dirty="0">
                <a:latin typeface="Arial" charset="0"/>
                <a:cs typeface="Arial" charset="0"/>
              </a:rPr>
              <a:t>students in clinical practice performing advanced diabetes management</a:t>
            </a:r>
          </a:p>
          <a:p>
            <a:pPr marL="301466" lvl="1" indent="0">
              <a:spcBef>
                <a:spcPts val="629"/>
              </a:spcBef>
              <a:buNone/>
            </a:pPr>
            <a:endParaRPr lang="en-US" sz="2000" dirty="0">
              <a:latin typeface="Arial" charset="0"/>
              <a:cs typeface="Arial" charset="0"/>
            </a:endParaRPr>
          </a:p>
        </p:txBody>
      </p:sp>
    </p:spTree>
    <p:extLst>
      <p:ext uri="{BB962C8B-B14F-4D97-AF65-F5344CB8AC3E}">
        <p14:creationId xmlns:p14="http://schemas.microsoft.com/office/powerpoint/2010/main" val="253444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TotalTime>
  <Words>5472</Words>
  <Application>Microsoft Office PowerPoint</Application>
  <PresentationFormat>Custom</PresentationFormat>
  <Paragraphs>690</Paragraphs>
  <Slides>57</Slides>
  <Notes>57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0" baseType="lpstr">
      <vt:lpstr>SimSun</vt:lpstr>
      <vt:lpstr>&amp;quot</vt:lpstr>
      <vt:lpstr>Arial</vt:lpstr>
      <vt:lpstr>Calibri</vt:lpstr>
      <vt:lpstr>Colored Crayons</vt:lpstr>
      <vt:lpstr>Futura Std Book</vt:lpstr>
      <vt:lpstr>ITC Officina Sans Book</vt:lpstr>
      <vt:lpstr>Times New Roman</vt:lpstr>
      <vt:lpstr>Wingdings</vt:lpstr>
      <vt:lpstr>ヒラギノ角ゴ Pro W3</vt:lpstr>
      <vt:lpstr>Office Theme</vt:lpstr>
      <vt:lpstr>Custom Design</vt:lpstr>
      <vt:lpstr>Worksheet</vt:lpstr>
      <vt:lpstr>PowerPoint Presentation</vt:lpstr>
      <vt:lpstr>PowerPoint Presentation</vt:lpstr>
      <vt:lpstr>PowerPoint Presentation</vt:lpstr>
      <vt:lpstr>Disclosure to Participants</vt:lpstr>
      <vt:lpstr>Objectives</vt:lpstr>
      <vt:lpstr>BC-ADM Overview</vt:lpstr>
      <vt:lpstr>Functions of the BC-ADM</vt:lpstr>
      <vt:lpstr>Eligibility</vt:lpstr>
      <vt:lpstr>Qualifying Clinical Practice Hours in Advanced Diabetes Management</vt:lpstr>
      <vt:lpstr>Domains</vt:lpstr>
      <vt:lpstr>Exam Content Outline-Study Sheets</vt:lpstr>
      <vt:lpstr>Certified Diabetes Educator® (CDE®) Overview  </vt:lpstr>
      <vt:lpstr>NCBDE – The Organization</vt:lpstr>
      <vt:lpstr>Certified Diabetes Educator® (CDE®) Program </vt:lpstr>
      <vt:lpstr>Certified Diabetes Educator® (CDE®) Program </vt:lpstr>
      <vt:lpstr>Becoming a CDE® - Short &amp; Sweet</vt:lpstr>
      <vt:lpstr>Becoming a CDE® - Short &amp; Sweet</vt:lpstr>
      <vt:lpstr>Exam Content Outline – CDE® Program</vt:lpstr>
      <vt:lpstr>Exam Content Outline – CDE® Program</vt:lpstr>
      <vt:lpstr>Studying For and Taking the Exam</vt:lpstr>
      <vt:lpstr>Test Preparation</vt:lpstr>
      <vt:lpstr>Prep Tips</vt:lpstr>
      <vt:lpstr>Prep Tips</vt:lpstr>
      <vt:lpstr>Prep Tips </vt:lpstr>
      <vt:lpstr>Anatomy of a test item</vt:lpstr>
      <vt:lpstr>Test Taking Strategies</vt:lpstr>
      <vt:lpstr>Working the Test</vt:lpstr>
      <vt:lpstr>Working the Test:  Common Errors</vt:lpstr>
      <vt:lpstr>Working a Test Item</vt:lpstr>
      <vt:lpstr>Prep Tips-Practice Exams</vt:lpstr>
      <vt:lpstr>FAQs and Myths</vt:lpstr>
      <vt:lpstr>BC-ADM Initial Certification: FAQs &amp; Myths</vt:lpstr>
      <vt:lpstr>CDE® Initial Certification: FAQs &amp; Myths</vt:lpstr>
      <vt:lpstr>Renewing BC-ADM Certification</vt:lpstr>
      <vt:lpstr>BC-ADM Practice Hours for Renewal</vt:lpstr>
      <vt:lpstr>6 Professional Development Categories- BC-ADM Renewal </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Renewing the CDE® Credential</vt:lpstr>
      <vt:lpstr>FAQs and Myths</vt:lpstr>
      <vt:lpstr>BC-ADM Renewal FAQs, Myths and Facts</vt:lpstr>
      <vt:lpstr>CDE® Renewal of Certification: FAQs &amp; Myths</vt:lpstr>
      <vt:lpstr>How to Apply</vt:lpstr>
      <vt:lpstr>How to Apply - CDE® Program</vt:lpstr>
      <vt:lpstr>How to Apply-BC-ADM</vt:lpstr>
      <vt:lpstr>AADE</vt:lpstr>
      <vt:lpstr>NCBDE</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Windows User</cp:lastModifiedBy>
  <cp:revision>194</cp:revision>
  <cp:lastPrinted>2018-07-03T17:32:23Z</cp:lastPrinted>
  <dcterms:created xsi:type="dcterms:W3CDTF">2016-11-28T23:17:59Z</dcterms:created>
  <dcterms:modified xsi:type="dcterms:W3CDTF">2018-08-18T16:32:09Z</dcterms:modified>
</cp:coreProperties>
</file>