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304" r:id="rId3"/>
    <p:sldId id="321" r:id="rId4"/>
    <p:sldId id="326" r:id="rId5"/>
    <p:sldId id="305" r:id="rId6"/>
    <p:sldId id="322" r:id="rId7"/>
    <p:sldId id="306" r:id="rId8"/>
    <p:sldId id="307" r:id="rId9"/>
    <p:sldId id="308" r:id="rId10"/>
    <p:sldId id="309" r:id="rId11"/>
    <p:sldId id="323" r:id="rId12"/>
    <p:sldId id="310" r:id="rId13"/>
    <p:sldId id="311" r:id="rId14"/>
    <p:sldId id="312" r:id="rId15"/>
    <p:sldId id="313" r:id="rId16"/>
    <p:sldId id="314" r:id="rId17"/>
    <p:sldId id="315" r:id="rId18"/>
    <p:sldId id="316" r:id="rId19"/>
    <p:sldId id="327" r:id="rId20"/>
    <p:sldId id="318" r:id="rId21"/>
    <p:sldId id="319" r:id="rId22"/>
    <p:sldId id="328" r:id="rId23"/>
    <p:sldId id="320" r:id="rId24"/>
    <p:sldId id="325" r:id="rId25"/>
    <p:sldId id="324" r:id="rId2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0"/>
    <a:srgbClr val="C5E040"/>
    <a:srgbClr val="ED1470"/>
    <a:srgbClr val="CCD825"/>
    <a:srgbClr val="005799"/>
    <a:srgbClr val="005798"/>
    <a:srgbClr val="233C7F"/>
    <a:srgbClr val="223570"/>
    <a:srgbClr val="182A6A"/>
    <a:srgbClr val="233C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autoAdjust="0"/>
    <p:restoredTop sz="94634" autoAdjust="0"/>
  </p:normalViewPr>
  <p:slideViewPr>
    <p:cSldViewPr snapToGrid="0" snapToObjects="1">
      <p:cViewPr>
        <p:scale>
          <a:sx n="99" d="100"/>
          <a:sy n="99" d="100"/>
        </p:scale>
        <p:origin x="1120" y="520"/>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73FA7-84C8-4F9A-9334-CC78B1806223}" type="doc">
      <dgm:prSet loTypeId="urn:microsoft.com/office/officeart/2005/8/layout/cycle4" loCatId="cycle" qsTypeId="urn:microsoft.com/office/officeart/2005/8/quickstyle/simple1" qsCatId="simple" csTypeId="urn:microsoft.com/office/officeart/2005/8/colors/accent0_3" csCatId="mainScheme" phldr="1"/>
      <dgm:spPr/>
    </dgm:pt>
    <dgm:pt modelId="{ACB09961-2295-4A85-B94E-6E738C166C0C}">
      <dgm:prSet phldrT="[Text]" custT="1"/>
      <dgm:spPr>
        <a:solidFill>
          <a:schemeClr val="accent2">
            <a:lumMod val="75000"/>
          </a:schemeClr>
        </a:solidFill>
      </dgm:spPr>
      <dgm:t>
        <a:bodyPr/>
        <a:lstStyle/>
        <a:p>
          <a:endParaRPr lang="en-US" sz="1800" dirty="0" smtClean="0"/>
        </a:p>
        <a:p>
          <a:endParaRPr lang="en-US" sz="1800" dirty="0" smtClean="0"/>
        </a:p>
        <a:p>
          <a:r>
            <a:rPr lang="en-US" sz="1800" dirty="0" smtClean="0"/>
            <a:t>RN discusses risk factors with team</a:t>
          </a:r>
          <a:endParaRPr lang="en-US" sz="1800" dirty="0"/>
        </a:p>
      </dgm:t>
    </dgm:pt>
    <dgm:pt modelId="{63EF25D4-2318-4067-A668-A764D580C8EA}" type="parTrans" cxnId="{4C9D9DB6-B4EE-4182-8CAA-25EC4EF2C3AA}">
      <dgm:prSet/>
      <dgm:spPr/>
      <dgm:t>
        <a:bodyPr/>
        <a:lstStyle/>
        <a:p>
          <a:endParaRPr lang="en-US"/>
        </a:p>
      </dgm:t>
    </dgm:pt>
    <dgm:pt modelId="{4A647B82-D7F2-4FA1-80B7-60ACFCD68548}" type="sibTrans" cxnId="{4C9D9DB6-B4EE-4182-8CAA-25EC4EF2C3AA}">
      <dgm:prSet/>
      <dgm:spPr/>
      <dgm:t>
        <a:bodyPr/>
        <a:lstStyle/>
        <a:p>
          <a:endParaRPr lang="en-US"/>
        </a:p>
      </dgm:t>
    </dgm:pt>
    <dgm:pt modelId="{89814145-1588-4843-BA86-73AC2D43CB82}">
      <dgm:prSet custT="1"/>
      <dgm:spPr>
        <a:solidFill>
          <a:schemeClr val="accent2">
            <a:lumMod val="60000"/>
            <a:lumOff val="40000"/>
          </a:schemeClr>
        </a:solidFill>
      </dgm:spPr>
      <dgm:t>
        <a:bodyPr/>
        <a:lstStyle/>
        <a:p>
          <a:pPr>
            <a:lnSpc>
              <a:spcPct val="100000"/>
            </a:lnSpc>
            <a:spcAft>
              <a:spcPts val="0"/>
            </a:spcAft>
          </a:pPr>
          <a:r>
            <a:rPr lang="en-US" sz="2000" b="1" dirty="0" smtClean="0">
              <a:solidFill>
                <a:schemeClr val="tx1"/>
              </a:solidFill>
            </a:rPr>
            <a:t>Conduct</a:t>
          </a:r>
        </a:p>
        <a:p>
          <a:pPr>
            <a:lnSpc>
              <a:spcPct val="100000"/>
            </a:lnSpc>
            <a:spcAft>
              <a:spcPts val="0"/>
            </a:spcAft>
          </a:pPr>
          <a:r>
            <a:rPr lang="en-US" sz="2000" b="1" dirty="0" smtClean="0">
              <a:solidFill>
                <a:schemeClr val="tx1"/>
              </a:solidFill>
            </a:rPr>
            <a:t>RN Survey of hypo causes</a:t>
          </a:r>
        </a:p>
        <a:p>
          <a:pPr>
            <a:lnSpc>
              <a:spcPct val="90000"/>
            </a:lnSpc>
            <a:spcAft>
              <a:spcPct val="35000"/>
            </a:spcAft>
          </a:pPr>
          <a:endParaRPr lang="en-US" sz="2000" dirty="0" smtClean="0"/>
        </a:p>
        <a:p>
          <a:pPr>
            <a:lnSpc>
              <a:spcPct val="90000"/>
            </a:lnSpc>
            <a:spcAft>
              <a:spcPct val="35000"/>
            </a:spcAft>
          </a:pPr>
          <a:endParaRPr lang="en-US" sz="2000" dirty="0"/>
        </a:p>
      </dgm:t>
    </dgm:pt>
    <dgm:pt modelId="{FDF94D28-44D2-4DFE-BB0A-3E2811F68F1B}" type="parTrans" cxnId="{072DF544-1EAB-4184-8EAF-914B44493BDB}">
      <dgm:prSet/>
      <dgm:spPr/>
      <dgm:t>
        <a:bodyPr/>
        <a:lstStyle/>
        <a:p>
          <a:endParaRPr lang="en-US"/>
        </a:p>
      </dgm:t>
    </dgm:pt>
    <dgm:pt modelId="{D6B53BB3-4E42-48C9-9993-20E252447541}" type="sibTrans" cxnId="{072DF544-1EAB-4184-8EAF-914B44493BDB}">
      <dgm:prSet/>
      <dgm:spPr/>
      <dgm:t>
        <a:bodyPr/>
        <a:lstStyle/>
        <a:p>
          <a:endParaRPr lang="en-US"/>
        </a:p>
      </dgm:t>
    </dgm:pt>
    <dgm:pt modelId="{FDD7F76F-19EC-4628-B17F-BD29ABD3DB21}">
      <dgm:prSet custT="1"/>
      <dgm:spPr>
        <a:solidFill>
          <a:schemeClr val="accent1"/>
        </a:solidFill>
      </dgm:spPr>
      <dgm:t>
        <a:bodyPr/>
        <a:lstStyle/>
        <a:p>
          <a:endParaRPr lang="en-US" sz="1100" dirty="0" smtClean="0"/>
        </a:p>
        <a:p>
          <a:endParaRPr lang="en-US" sz="1400" dirty="0" smtClean="0"/>
        </a:p>
        <a:p>
          <a:r>
            <a:rPr lang="en-US" sz="1800" dirty="0" smtClean="0"/>
            <a:t>Auto-Launch tool in EMR when BG&lt;70</a:t>
          </a:r>
          <a:endParaRPr lang="en-US" sz="1800" dirty="0"/>
        </a:p>
      </dgm:t>
    </dgm:pt>
    <dgm:pt modelId="{3A9F4417-9DF0-40E9-A68F-E096B6CCE794}" type="parTrans" cxnId="{EF9E9F75-8C52-43EF-8F77-E58486BB5521}">
      <dgm:prSet/>
      <dgm:spPr/>
      <dgm:t>
        <a:bodyPr/>
        <a:lstStyle/>
        <a:p>
          <a:endParaRPr lang="en-US"/>
        </a:p>
      </dgm:t>
    </dgm:pt>
    <dgm:pt modelId="{F32A5E4C-DD90-4C28-A810-26D5BBE06D92}" type="sibTrans" cxnId="{EF9E9F75-8C52-43EF-8F77-E58486BB5521}">
      <dgm:prSet/>
      <dgm:spPr/>
      <dgm:t>
        <a:bodyPr/>
        <a:lstStyle/>
        <a:p>
          <a:endParaRPr lang="en-US"/>
        </a:p>
      </dgm:t>
    </dgm:pt>
    <dgm:pt modelId="{C486EF4A-BC4E-4384-B30F-DD3476D8C02D}">
      <dgm:prSet custT="1"/>
      <dgm:spPr>
        <a:solidFill>
          <a:schemeClr val="accent2"/>
        </a:solidFill>
      </dgm:spPr>
      <dgm:t>
        <a:bodyPr/>
        <a:lstStyle/>
        <a:p>
          <a:pPr>
            <a:spcAft>
              <a:spcPts val="0"/>
            </a:spcAft>
          </a:pPr>
          <a:r>
            <a:rPr lang="en-US" sz="2000" dirty="0" smtClean="0"/>
            <a:t>Create hypo event tool</a:t>
          </a:r>
        </a:p>
        <a:p>
          <a:pPr>
            <a:spcAft>
              <a:spcPts val="0"/>
            </a:spcAft>
          </a:pPr>
          <a:r>
            <a:rPr lang="en-US" sz="2000" dirty="0" smtClean="0"/>
            <a:t>in EHR</a:t>
          </a:r>
        </a:p>
        <a:p>
          <a:pPr>
            <a:spcAft>
              <a:spcPct val="35000"/>
            </a:spcAft>
          </a:pPr>
          <a:endParaRPr lang="en-US" sz="1500" dirty="0" smtClean="0"/>
        </a:p>
        <a:p>
          <a:pPr>
            <a:spcAft>
              <a:spcPct val="35000"/>
            </a:spcAft>
          </a:pPr>
          <a:endParaRPr lang="en-US" sz="1500" dirty="0" smtClean="0"/>
        </a:p>
      </dgm:t>
    </dgm:pt>
    <dgm:pt modelId="{951FD16F-570A-4A5E-912C-89F698F22C2C}" type="parTrans" cxnId="{76132CF1-544D-4561-84A4-4C119C57E046}">
      <dgm:prSet/>
      <dgm:spPr/>
      <dgm:t>
        <a:bodyPr/>
        <a:lstStyle/>
        <a:p>
          <a:endParaRPr lang="en-US"/>
        </a:p>
      </dgm:t>
    </dgm:pt>
    <dgm:pt modelId="{4E0DA985-B38E-49AD-8CF6-5E4B5C42F282}" type="sibTrans" cxnId="{76132CF1-544D-4561-84A4-4C119C57E046}">
      <dgm:prSet/>
      <dgm:spPr/>
      <dgm:t>
        <a:bodyPr/>
        <a:lstStyle/>
        <a:p>
          <a:endParaRPr lang="en-US"/>
        </a:p>
      </dgm:t>
    </dgm:pt>
    <dgm:pt modelId="{AB7F24E5-ACF9-4E04-8F11-1520C4FA69F3}">
      <dgm:prSet custT="1"/>
      <dgm:spPr>
        <a:pattFill prst="ltVert">
          <a:fgClr>
            <a:schemeClr val="accent2">
              <a:lumMod val="20000"/>
              <a:lumOff val="80000"/>
            </a:schemeClr>
          </a:fgClr>
          <a:bgClr>
            <a:schemeClr val="bg1"/>
          </a:bgClr>
        </a:pattFill>
      </dgm:spPr>
      <dgm:t>
        <a:bodyPr/>
        <a:lstStyle/>
        <a:p>
          <a:r>
            <a:rPr lang="en-US" sz="2000" b="1" smtClean="0"/>
            <a:t>Identify Root Causes of hypos on two</a:t>
          </a:r>
        </a:p>
        <a:p>
          <a:r>
            <a:rPr lang="en-US" sz="2000" b="1" smtClean="0"/>
            <a:t>medicine</a:t>
          </a:r>
          <a:r>
            <a:rPr lang="en-US" sz="2000" b="1" baseline="0" smtClean="0"/>
            <a:t> </a:t>
          </a:r>
          <a:r>
            <a:rPr lang="en-US" sz="2000" b="1" smtClean="0"/>
            <a:t>units</a:t>
          </a:r>
        </a:p>
      </dgm:t>
    </dgm:pt>
    <dgm:pt modelId="{C1EA7BAF-B344-4474-B4E5-A036EE8A4483}" type="parTrans" cxnId="{C82D1CCB-4193-4A86-B55C-19A88D5D1B5E}">
      <dgm:prSet/>
      <dgm:spPr/>
      <dgm:t>
        <a:bodyPr/>
        <a:lstStyle/>
        <a:p>
          <a:endParaRPr lang="en-US"/>
        </a:p>
      </dgm:t>
    </dgm:pt>
    <dgm:pt modelId="{5E5FC9AE-60A4-4A3F-8DCA-C74B7D43D617}" type="sibTrans" cxnId="{C82D1CCB-4193-4A86-B55C-19A88D5D1B5E}">
      <dgm:prSet/>
      <dgm:spPr/>
      <dgm:t>
        <a:bodyPr/>
        <a:lstStyle/>
        <a:p>
          <a:endParaRPr lang="en-US"/>
        </a:p>
      </dgm:t>
    </dgm:pt>
    <dgm:pt modelId="{21FDFF65-27B1-4FD8-BC51-968AA7C4444F}" type="pres">
      <dgm:prSet presAssocID="{CF773FA7-84C8-4F9A-9334-CC78B1806223}" presName="cycleMatrixDiagram" presStyleCnt="0">
        <dgm:presLayoutVars>
          <dgm:chMax val="1"/>
          <dgm:dir/>
          <dgm:animLvl val="lvl"/>
          <dgm:resizeHandles val="exact"/>
        </dgm:presLayoutVars>
      </dgm:prSet>
      <dgm:spPr/>
    </dgm:pt>
    <dgm:pt modelId="{DC587821-B331-4285-A692-E2EC3B5A1D6D}" type="pres">
      <dgm:prSet presAssocID="{CF773FA7-84C8-4F9A-9334-CC78B1806223}" presName="children" presStyleCnt="0"/>
      <dgm:spPr/>
    </dgm:pt>
    <dgm:pt modelId="{7C7D9CC6-B7B4-4B6D-B29E-A11EC1FC348E}" type="pres">
      <dgm:prSet presAssocID="{CF773FA7-84C8-4F9A-9334-CC78B1806223}" presName="child1group" presStyleCnt="0"/>
      <dgm:spPr/>
    </dgm:pt>
    <dgm:pt modelId="{3FE873E7-C028-4141-BD2A-BEFD47A954D8}" type="pres">
      <dgm:prSet presAssocID="{CF773FA7-84C8-4F9A-9334-CC78B1806223}" presName="child1" presStyleLbl="bgAcc1" presStyleIdx="0" presStyleCnt="1" custScaleX="169175"/>
      <dgm:spPr/>
      <dgm:t>
        <a:bodyPr/>
        <a:lstStyle/>
        <a:p>
          <a:endParaRPr lang="en-US"/>
        </a:p>
      </dgm:t>
    </dgm:pt>
    <dgm:pt modelId="{ABCFFECA-3F1E-4F0E-932B-720DB5A08AC3}" type="pres">
      <dgm:prSet presAssocID="{CF773FA7-84C8-4F9A-9334-CC78B1806223}" presName="child1Text" presStyleLbl="bgAcc1" presStyleIdx="0" presStyleCnt="1">
        <dgm:presLayoutVars>
          <dgm:bulletEnabled val="1"/>
        </dgm:presLayoutVars>
      </dgm:prSet>
      <dgm:spPr/>
      <dgm:t>
        <a:bodyPr/>
        <a:lstStyle/>
        <a:p>
          <a:endParaRPr lang="en-US"/>
        </a:p>
      </dgm:t>
    </dgm:pt>
    <dgm:pt modelId="{CDAE4A37-C2C0-4ACF-9273-C45574984F81}" type="pres">
      <dgm:prSet presAssocID="{CF773FA7-84C8-4F9A-9334-CC78B1806223}" presName="childPlaceholder" presStyleCnt="0"/>
      <dgm:spPr/>
    </dgm:pt>
    <dgm:pt modelId="{103CEAB1-AC00-4A74-B709-6BBCBDD3F339}" type="pres">
      <dgm:prSet presAssocID="{CF773FA7-84C8-4F9A-9334-CC78B1806223}" presName="circle" presStyleCnt="0"/>
      <dgm:spPr/>
    </dgm:pt>
    <dgm:pt modelId="{A58C930A-2B29-4F11-BFA5-A3872EEF3634}" type="pres">
      <dgm:prSet presAssocID="{CF773FA7-84C8-4F9A-9334-CC78B1806223}" presName="quadrant1" presStyleLbl="node1" presStyleIdx="0" presStyleCnt="4">
        <dgm:presLayoutVars>
          <dgm:chMax val="1"/>
          <dgm:bulletEnabled val="1"/>
        </dgm:presLayoutVars>
      </dgm:prSet>
      <dgm:spPr/>
      <dgm:t>
        <a:bodyPr/>
        <a:lstStyle/>
        <a:p>
          <a:endParaRPr lang="en-US"/>
        </a:p>
      </dgm:t>
    </dgm:pt>
    <dgm:pt modelId="{D66FF177-2A30-4F1D-89FA-E349C7A3E893}" type="pres">
      <dgm:prSet presAssocID="{CF773FA7-84C8-4F9A-9334-CC78B1806223}" presName="quadrant2" presStyleLbl="node1" presStyleIdx="1" presStyleCnt="4">
        <dgm:presLayoutVars>
          <dgm:chMax val="1"/>
          <dgm:bulletEnabled val="1"/>
        </dgm:presLayoutVars>
      </dgm:prSet>
      <dgm:spPr/>
      <dgm:t>
        <a:bodyPr/>
        <a:lstStyle/>
        <a:p>
          <a:endParaRPr lang="en-US"/>
        </a:p>
      </dgm:t>
    </dgm:pt>
    <dgm:pt modelId="{CD21DBE7-256B-4AD2-96E6-6BC9B66AE68A}" type="pres">
      <dgm:prSet presAssocID="{CF773FA7-84C8-4F9A-9334-CC78B1806223}" presName="quadrant3" presStyleLbl="node1" presStyleIdx="2" presStyleCnt="4">
        <dgm:presLayoutVars>
          <dgm:chMax val="1"/>
          <dgm:bulletEnabled val="1"/>
        </dgm:presLayoutVars>
      </dgm:prSet>
      <dgm:spPr/>
      <dgm:t>
        <a:bodyPr/>
        <a:lstStyle/>
        <a:p>
          <a:endParaRPr lang="en-US"/>
        </a:p>
      </dgm:t>
    </dgm:pt>
    <dgm:pt modelId="{41F581FB-7C9B-4756-A9CC-5F807FF12243}" type="pres">
      <dgm:prSet presAssocID="{CF773FA7-84C8-4F9A-9334-CC78B1806223}" presName="quadrant4" presStyleLbl="node1" presStyleIdx="3" presStyleCnt="4">
        <dgm:presLayoutVars>
          <dgm:chMax val="1"/>
          <dgm:bulletEnabled val="1"/>
        </dgm:presLayoutVars>
      </dgm:prSet>
      <dgm:spPr/>
      <dgm:t>
        <a:bodyPr/>
        <a:lstStyle/>
        <a:p>
          <a:endParaRPr lang="en-US"/>
        </a:p>
      </dgm:t>
    </dgm:pt>
    <dgm:pt modelId="{FCE8E60F-41F2-4C13-AD67-70DBF76C41AD}" type="pres">
      <dgm:prSet presAssocID="{CF773FA7-84C8-4F9A-9334-CC78B1806223}" presName="quadrantPlaceholder" presStyleCnt="0"/>
      <dgm:spPr/>
    </dgm:pt>
    <dgm:pt modelId="{DADF03D1-7760-4C2F-90F1-D118AA508735}" type="pres">
      <dgm:prSet presAssocID="{CF773FA7-84C8-4F9A-9334-CC78B1806223}" presName="center1" presStyleLbl="fgShp" presStyleIdx="0" presStyleCnt="2"/>
      <dgm:spPr/>
    </dgm:pt>
    <dgm:pt modelId="{F3734E37-655B-4AAB-8611-C7899F2EC182}" type="pres">
      <dgm:prSet presAssocID="{CF773FA7-84C8-4F9A-9334-CC78B1806223}" presName="center2" presStyleLbl="fgShp" presStyleIdx="1" presStyleCnt="2"/>
      <dgm:spPr/>
    </dgm:pt>
  </dgm:ptLst>
  <dgm:cxnLst>
    <dgm:cxn modelId="{072DF544-1EAB-4184-8EAF-914B44493BDB}" srcId="{CF773FA7-84C8-4F9A-9334-CC78B1806223}" destId="{89814145-1588-4843-BA86-73AC2D43CB82}" srcOrd="0" destOrd="0" parTransId="{FDF94D28-44D2-4DFE-BB0A-3E2811F68F1B}" sibTransId="{D6B53BB3-4E42-48C9-9993-20E252447541}"/>
    <dgm:cxn modelId="{E84E909E-20BF-AB40-B1A4-0199C6F7905A}" type="presOf" srcId="{FDD7F76F-19EC-4628-B17F-BD29ABD3DB21}" destId="{CD21DBE7-256B-4AD2-96E6-6BC9B66AE68A}" srcOrd="0" destOrd="0" presId="urn:microsoft.com/office/officeart/2005/8/layout/cycle4"/>
    <dgm:cxn modelId="{9E50A7D0-48C1-9449-BC03-8563126B722A}" type="presOf" srcId="{AB7F24E5-ACF9-4E04-8F11-1520C4FA69F3}" destId="{ABCFFECA-3F1E-4F0E-932B-720DB5A08AC3}" srcOrd="1" destOrd="0" presId="urn:microsoft.com/office/officeart/2005/8/layout/cycle4"/>
    <dgm:cxn modelId="{B0BDEF11-CBE9-2444-A6B0-74B098D1F909}" type="presOf" srcId="{CF773FA7-84C8-4F9A-9334-CC78B1806223}" destId="{21FDFF65-27B1-4FD8-BC51-968AA7C4444F}" srcOrd="0" destOrd="0" presId="urn:microsoft.com/office/officeart/2005/8/layout/cycle4"/>
    <dgm:cxn modelId="{7760EE6A-27CC-7C41-9C25-6587A70086F6}" type="presOf" srcId="{AB7F24E5-ACF9-4E04-8F11-1520C4FA69F3}" destId="{3FE873E7-C028-4141-BD2A-BEFD47A954D8}" srcOrd="0" destOrd="0" presId="urn:microsoft.com/office/officeart/2005/8/layout/cycle4"/>
    <dgm:cxn modelId="{A17EC6F3-741F-3B40-9340-6CF9ED444EF0}" type="presOf" srcId="{89814145-1588-4843-BA86-73AC2D43CB82}" destId="{A58C930A-2B29-4F11-BFA5-A3872EEF3634}" srcOrd="0" destOrd="0" presId="urn:microsoft.com/office/officeart/2005/8/layout/cycle4"/>
    <dgm:cxn modelId="{76132CF1-544D-4561-84A4-4C119C57E046}" srcId="{CF773FA7-84C8-4F9A-9334-CC78B1806223}" destId="{C486EF4A-BC4E-4384-B30F-DD3476D8C02D}" srcOrd="1" destOrd="0" parTransId="{951FD16F-570A-4A5E-912C-89F698F22C2C}" sibTransId="{4E0DA985-B38E-49AD-8CF6-5E4B5C42F282}"/>
    <dgm:cxn modelId="{C82D1CCB-4193-4A86-B55C-19A88D5D1B5E}" srcId="{89814145-1588-4843-BA86-73AC2D43CB82}" destId="{AB7F24E5-ACF9-4E04-8F11-1520C4FA69F3}" srcOrd="0" destOrd="0" parTransId="{C1EA7BAF-B344-4474-B4E5-A036EE8A4483}" sibTransId="{5E5FC9AE-60A4-4A3F-8DCA-C74B7D43D617}"/>
    <dgm:cxn modelId="{4C9D9DB6-B4EE-4182-8CAA-25EC4EF2C3AA}" srcId="{CF773FA7-84C8-4F9A-9334-CC78B1806223}" destId="{ACB09961-2295-4A85-B94E-6E738C166C0C}" srcOrd="3" destOrd="0" parTransId="{63EF25D4-2318-4067-A668-A764D580C8EA}" sibTransId="{4A647B82-D7F2-4FA1-80B7-60ACFCD68548}"/>
    <dgm:cxn modelId="{3AC4E84E-8828-9246-8B1D-E356CC0AD287}" type="presOf" srcId="{C486EF4A-BC4E-4384-B30F-DD3476D8C02D}" destId="{D66FF177-2A30-4F1D-89FA-E349C7A3E893}" srcOrd="0" destOrd="0" presId="urn:microsoft.com/office/officeart/2005/8/layout/cycle4"/>
    <dgm:cxn modelId="{EF9E9F75-8C52-43EF-8F77-E58486BB5521}" srcId="{CF773FA7-84C8-4F9A-9334-CC78B1806223}" destId="{FDD7F76F-19EC-4628-B17F-BD29ABD3DB21}" srcOrd="2" destOrd="0" parTransId="{3A9F4417-9DF0-40E9-A68F-E096B6CCE794}" sibTransId="{F32A5E4C-DD90-4C28-A810-26D5BBE06D92}"/>
    <dgm:cxn modelId="{FDCF92E6-B3A1-BF4A-ABCA-DA09DE69E7F3}" type="presOf" srcId="{ACB09961-2295-4A85-B94E-6E738C166C0C}" destId="{41F581FB-7C9B-4756-A9CC-5F807FF12243}" srcOrd="0" destOrd="0" presId="urn:microsoft.com/office/officeart/2005/8/layout/cycle4"/>
    <dgm:cxn modelId="{D5F07250-3E9F-924A-AC7F-7CA57D9B638A}" type="presParOf" srcId="{21FDFF65-27B1-4FD8-BC51-968AA7C4444F}" destId="{DC587821-B331-4285-A692-E2EC3B5A1D6D}" srcOrd="0" destOrd="0" presId="urn:microsoft.com/office/officeart/2005/8/layout/cycle4"/>
    <dgm:cxn modelId="{29FA5438-419A-DA46-8494-8478AF73DEE1}" type="presParOf" srcId="{DC587821-B331-4285-A692-E2EC3B5A1D6D}" destId="{7C7D9CC6-B7B4-4B6D-B29E-A11EC1FC348E}" srcOrd="0" destOrd="0" presId="urn:microsoft.com/office/officeart/2005/8/layout/cycle4"/>
    <dgm:cxn modelId="{5B2D96CC-3584-DB4A-A00E-740CC47CF95C}" type="presParOf" srcId="{7C7D9CC6-B7B4-4B6D-B29E-A11EC1FC348E}" destId="{3FE873E7-C028-4141-BD2A-BEFD47A954D8}" srcOrd="0" destOrd="0" presId="urn:microsoft.com/office/officeart/2005/8/layout/cycle4"/>
    <dgm:cxn modelId="{089BD214-A788-EE4A-B082-604257AFF07D}" type="presParOf" srcId="{7C7D9CC6-B7B4-4B6D-B29E-A11EC1FC348E}" destId="{ABCFFECA-3F1E-4F0E-932B-720DB5A08AC3}" srcOrd="1" destOrd="0" presId="urn:microsoft.com/office/officeart/2005/8/layout/cycle4"/>
    <dgm:cxn modelId="{92B5DF09-DE59-364D-8F88-D79BA5A9EA44}" type="presParOf" srcId="{DC587821-B331-4285-A692-E2EC3B5A1D6D}" destId="{CDAE4A37-C2C0-4ACF-9273-C45574984F81}" srcOrd="1" destOrd="0" presId="urn:microsoft.com/office/officeart/2005/8/layout/cycle4"/>
    <dgm:cxn modelId="{6655553D-4888-CE40-A01D-036B476F269A}" type="presParOf" srcId="{21FDFF65-27B1-4FD8-BC51-968AA7C4444F}" destId="{103CEAB1-AC00-4A74-B709-6BBCBDD3F339}" srcOrd="1" destOrd="0" presId="urn:microsoft.com/office/officeart/2005/8/layout/cycle4"/>
    <dgm:cxn modelId="{A6EBA566-6E86-6741-A043-F6942093183F}" type="presParOf" srcId="{103CEAB1-AC00-4A74-B709-6BBCBDD3F339}" destId="{A58C930A-2B29-4F11-BFA5-A3872EEF3634}" srcOrd="0" destOrd="0" presId="urn:microsoft.com/office/officeart/2005/8/layout/cycle4"/>
    <dgm:cxn modelId="{EFB79981-6F0C-6A4B-8C12-B32FA4D1123C}" type="presParOf" srcId="{103CEAB1-AC00-4A74-B709-6BBCBDD3F339}" destId="{D66FF177-2A30-4F1D-89FA-E349C7A3E893}" srcOrd="1" destOrd="0" presId="urn:microsoft.com/office/officeart/2005/8/layout/cycle4"/>
    <dgm:cxn modelId="{2D382164-349B-4A47-97A2-4701B674541E}" type="presParOf" srcId="{103CEAB1-AC00-4A74-B709-6BBCBDD3F339}" destId="{CD21DBE7-256B-4AD2-96E6-6BC9B66AE68A}" srcOrd="2" destOrd="0" presId="urn:microsoft.com/office/officeart/2005/8/layout/cycle4"/>
    <dgm:cxn modelId="{E634154F-5B35-C646-B868-C1A74E2C8A0B}" type="presParOf" srcId="{103CEAB1-AC00-4A74-B709-6BBCBDD3F339}" destId="{41F581FB-7C9B-4756-A9CC-5F807FF12243}" srcOrd="3" destOrd="0" presId="urn:microsoft.com/office/officeart/2005/8/layout/cycle4"/>
    <dgm:cxn modelId="{47D3FF85-583B-2F42-BD4B-4E523498323F}" type="presParOf" srcId="{103CEAB1-AC00-4A74-B709-6BBCBDD3F339}" destId="{FCE8E60F-41F2-4C13-AD67-70DBF76C41AD}" srcOrd="4" destOrd="0" presId="urn:microsoft.com/office/officeart/2005/8/layout/cycle4"/>
    <dgm:cxn modelId="{D195B8EE-E508-234C-8814-B3E5AB2A6681}" type="presParOf" srcId="{21FDFF65-27B1-4FD8-BC51-968AA7C4444F}" destId="{DADF03D1-7760-4C2F-90F1-D118AA508735}" srcOrd="2" destOrd="0" presId="urn:microsoft.com/office/officeart/2005/8/layout/cycle4"/>
    <dgm:cxn modelId="{432162F3-FB5F-F84F-A22E-4EB0EABD3718}" type="presParOf" srcId="{21FDFF65-27B1-4FD8-BC51-968AA7C4444F}" destId="{F3734E37-655B-4AAB-8611-C7899F2EC18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73FA7-84C8-4F9A-9334-CC78B1806223}" type="doc">
      <dgm:prSet loTypeId="urn:microsoft.com/office/officeart/2005/8/layout/cycle4" loCatId="cycle" qsTypeId="urn:microsoft.com/office/officeart/2005/8/quickstyle/simple1" qsCatId="simple" csTypeId="urn:microsoft.com/office/officeart/2005/8/colors/accent0_3" csCatId="mainScheme" phldr="1"/>
      <dgm:spPr/>
    </dgm:pt>
    <dgm:pt modelId="{ACB09961-2295-4A85-B94E-6E738C166C0C}">
      <dgm:prSet phldrT="[Text]" custT="1"/>
      <dgm:spPr>
        <a:solidFill>
          <a:schemeClr val="accent2">
            <a:lumMod val="75000"/>
          </a:schemeClr>
        </a:solidFill>
      </dgm:spPr>
      <dgm:t>
        <a:bodyPr/>
        <a:lstStyle/>
        <a:p>
          <a:endParaRPr lang="en-US" sz="1800" dirty="0" smtClean="0"/>
        </a:p>
        <a:p>
          <a:endParaRPr lang="en-US" sz="1800" dirty="0" smtClean="0"/>
        </a:p>
        <a:p>
          <a:r>
            <a:rPr lang="en-US" sz="1800" dirty="0" smtClean="0"/>
            <a:t>Change  RN practice to lower rate of hypos</a:t>
          </a:r>
          <a:endParaRPr lang="en-US" sz="1800" dirty="0"/>
        </a:p>
      </dgm:t>
    </dgm:pt>
    <dgm:pt modelId="{63EF25D4-2318-4067-A668-A764D580C8EA}" type="parTrans" cxnId="{4C9D9DB6-B4EE-4182-8CAA-25EC4EF2C3AA}">
      <dgm:prSet/>
      <dgm:spPr/>
      <dgm:t>
        <a:bodyPr/>
        <a:lstStyle/>
        <a:p>
          <a:endParaRPr lang="en-US"/>
        </a:p>
      </dgm:t>
    </dgm:pt>
    <dgm:pt modelId="{4A647B82-D7F2-4FA1-80B7-60ACFCD68548}" type="sibTrans" cxnId="{4C9D9DB6-B4EE-4182-8CAA-25EC4EF2C3AA}">
      <dgm:prSet/>
      <dgm:spPr/>
      <dgm:t>
        <a:bodyPr/>
        <a:lstStyle/>
        <a:p>
          <a:endParaRPr lang="en-US"/>
        </a:p>
      </dgm:t>
    </dgm:pt>
    <dgm:pt modelId="{89814145-1588-4843-BA86-73AC2D43CB82}">
      <dgm:prSet custT="1"/>
      <dgm:spPr>
        <a:solidFill>
          <a:schemeClr val="accent2">
            <a:lumMod val="60000"/>
            <a:lumOff val="40000"/>
          </a:schemeClr>
        </a:solidFill>
      </dgm:spPr>
      <dgm:t>
        <a:bodyPr/>
        <a:lstStyle/>
        <a:p>
          <a:r>
            <a:rPr lang="en-US" sz="1800" b="1" dirty="0" smtClean="0">
              <a:solidFill>
                <a:schemeClr val="tx1"/>
              </a:solidFill>
            </a:rPr>
            <a:t>Review surveys,</a:t>
          </a:r>
          <a:r>
            <a:rPr lang="en-US" sz="1800" b="1" baseline="0" dirty="0" smtClean="0">
              <a:solidFill>
                <a:schemeClr val="tx1"/>
              </a:solidFill>
            </a:rPr>
            <a:t> find </a:t>
          </a:r>
          <a:r>
            <a:rPr lang="en-US" sz="1800" b="1" dirty="0" smtClean="0">
              <a:solidFill>
                <a:schemeClr val="tx1"/>
              </a:solidFill>
            </a:rPr>
            <a:t>top hypo cause</a:t>
          </a:r>
          <a:endParaRPr lang="en-US" sz="1800" b="1" dirty="0" smtClean="0">
            <a:solidFill>
              <a:schemeClr val="tx1"/>
            </a:solidFill>
          </a:endParaRPr>
        </a:p>
        <a:p>
          <a:endParaRPr lang="en-US" sz="2000" dirty="0" smtClean="0"/>
        </a:p>
        <a:p>
          <a:endParaRPr lang="en-US" sz="1600" dirty="0" smtClean="0"/>
        </a:p>
      </dgm:t>
    </dgm:pt>
    <dgm:pt modelId="{FDF94D28-44D2-4DFE-BB0A-3E2811F68F1B}" type="parTrans" cxnId="{072DF544-1EAB-4184-8EAF-914B44493BDB}">
      <dgm:prSet/>
      <dgm:spPr/>
      <dgm:t>
        <a:bodyPr/>
        <a:lstStyle/>
        <a:p>
          <a:endParaRPr lang="en-US"/>
        </a:p>
      </dgm:t>
    </dgm:pt>
    <dgm:pt modelId="{D6B53BB3-4E42-48C9-9993-20E252447541}" type="sibTrans" cxnId="{072DF544-1EAB-4184-8EAF-914B44493BDB}">
      <dgm:prSet/>
      <dgm:spPr/>
      <dgm:t>
        <a:bodyPr/>
        <a:lstStyle/>
        <a:p>
          <a:endParaRPr lang="en-US"/>
        </a:p>
      </dgm:t>
    </dgm:pt>
    <dgm:pt modelId="{FDD7F76F-19EC-4628-B17F-BD29ABD3DB21}">
      <dgm:prSet custT="1"/>
      <dgm:spPr>
        <a:solidFill>
          <a:schemeClr val="accent1"/>
        </a:solidFill>
      </dgm:spPr>
      <dgm:t>
        <a:bodyPr/>
        <a:lstStyle/>
        <a:p>
          <a:pPr>
            <a:spcAft>
              <a:spcPct val="35000"/>
            </a:spcAft>
          </a:pPr>
          <a:endParaRPr lang="en-US" sz="2000" dirty="0" smtClean="0"/>
        </a:p>
        <a:p>
          <a:pPr>
            <a:spcAft>
              <a:spcPts val="0"/>
            </a:spcAft>
          </a:pPr>
          <a:endParaRPr lang="en-US" sz="1800" dirty="0" smtClean="0"/>
        </a:p>
        <a:p>
          <a:pPr>
            <a:spcAft>
              <a:spcPts val="0"/>
            </a:spcAft>
          </a:pPr>
          <a:r>
            <a:rPr lang="en-US" sz="1800" dirty="0" smtClean="0"/>
            <a:t>Review</a:t>
          </a:r>
          <a:r>
            <a:rPr lang="en-US" sz="1800" baseline="0" dirty="0" smtClean="0"/>
            <a:t> pre/post</a:t>
          </a:r>
          <a:endParaRPr lang="en-US" sz="1800" dirty="0" smtClean="0"/>
        </a:p>
        <a:p>
          <a:pPr>
            <a:spcAft>
              <a:spcPts val="0"/>
            </a:spcAft>
          </a:pPr>
          <a:r>
            <a:rPr lang="en-US" sz="1800" dirty="0" smtClean="0"/>
            <a:t>POCT Blood Glucose</a:t>
          </a:r>
        </a:p>
        <a:p>
          <a:pPr>
            <a:spcAft>
              <a:spcPts val="0"/>
            </a:spcAft>
          </a:pPr>
          <a:r>
            <a:rPr lang="en-US" sz="1800" dirty="0" smtClean="0"/>
            <a:t>Data </a:t>
          </a:r>
          <a:endParaRPr lang="en-US" sz="1800" dirty="0"/>
        </a:p>
      </dgm:t>
    </dgm:pt>
    <dgm:pt modelId="{3A9F4417-9DF0-40E9-A68F-E096B6CCE794}" type="parTrans" cxnId="{EF9E9F75-8C52-43EF-8F77-E58486BB5521}">
      <dgm:prSet/>
      <dgm:spPr/>
      <dgm:t>
        <a:bodyPr/>
        <a:lstStyle/>
        <a:p>
          <a:endParaRPr lang="en-US"/>
        </a:p>
      </dgm:t>
    </dgm:pt>
    <dgm:pt modelId="{F32A5E4C-DD90-4C28-A810-26D5BBE06D92}" type="sibTrans" cxnId="{EF9E9F75-8C52-43EF-8F77-E58486BB5521}">
      <dgm:prSet/>
      <dgm:spPr/>
      <dgm:t>
        <a:bodyPr/>
        <a:lstStyle/>
        <a:p>
          <a:endParaRPr lang="en-US"/>
        </a:p>
      </dgm:t>
    </dgm:pt>
    <dgm:pt modelId="{C486EF4A-BC4E-4384-B30F-DD3476D8C02D}">
      <dgm:prSet custT="1"/>
      <dgm:spPr>
        <a:solidFill>
          <a:schemeClr val="accent2"/>
        </a:solidFill>
      </dgm:spPr>
      <dgm:t>
        <a:bodyPr/>
        <a:lstStyle/>
        <a:p>
          <a:endParaRPr lang="en-US" sz="2000" smtClean="0"/>
        </a:p>
        <a:p>
          <a:r>
            <a:rPr lang="en-US" sz="1800" smtClean="0"/>
            <a:t>Plan &amp; implement educational intervention</a:t>
          </a:r>
        </a:p>
        <a:p>
          <a:r>
            <a:rPr lang="en-US" sz="2000" smtClean="0"/>
            <a:t> </a:t>
          </a:r>
        </a:p>
        <a:p>
          <a:r>
            <a:rPr lang="en-US" sz="1600" smtClean="0"/>
            <a:t> </a:t>
          </a:r>
        </a:p>
        <a:p>
          <a:endParaRPr lang="en-US" sz="1600" smtClean="0"/>
        </a:p>
      </dgm:t>
    </dgm:pt>
    <dgm:pt modelId="{951FD16F-570A-4A5E-912C-89F698F22C2C}" type="parTrans" cxnId="{76132CF1-544D-4561-84A4-4C119C57E046}">
      <dgm:prSet/>
      <dgm:spPr/>
      <dgm:t>
        <a:bodyPr/>
        <a:lstStyle/>
        <a:p>
          <a:endParaRPr lang="en-US"/>
        </a:p>
      </dgm:t>
    </dgm:pt>
    <dgm:pt modelId="{4E0DA985-B38E-49AD-8CF6-5E4B5C42F282}" type="sibTrans" cxnId="{76132CF1-544D-4561-84A4-4C119C57E046}">
      <dgm:prSet/>
      <dgm:spPr/>
      <dgm:t>
        <a:bodyPr/>
        <a:lstStyle/>
        <a:p>
          <a:endParaRPr lang="en-US"/>
        </a:p>
      </dgm:t>
    </dgm:pt>
    <dgm:pt modelId="{A7B66F27-155B-4670-9267-CAC2374938EB}">
      <dgm:prSet custT="1"/>
      <dgm:spPr>
        <a:pattFill prst="ltVert">
          <a:fgClr>
            <a:schemeClr val="accent2">
              <a:lumMod val="20000"/>
              <a:lumOff val="80000"/>
            </a:schemeClr>
          </a:fgClr>
          <a:bgClr>
            <a:schemeClr val="bg1"/>
          </a:bgClr>
        </a:pattFill>
      </dgm:spPr>
      <dgm:t>
        <a:bodyPr/>
        <a:lstStyle/>
        <a:p>
          <a:r>
            <a:rPr lang="en-US" sz="2000" b="1" baseline="0" smtClean="0"/>
            <a:t>Design </a:t>
          </a:r>
          <a:r>
            <a:rPr lang="en-US" sz="2000" b="1" smtClean="0"/>
            <a:t>educational intervention to implement strategies to lower rate</a:t>
          </a:r>
          <a:r>
            <a:rPr lang="en-US" sz="2000" b="1" baseline="0" smtClean="0"/>
            <a:t>       </a:t>
          </a:r>
          <a:r>
            <a:rPr lang="en-US" sz="2000" b="1" smtClean="0"/>
            <a:t>of hypos</a:t>
          </a:r>
          <a:endParaRPr lang="en-US" sz="2000"/>
        </a:p>
      </dgm:t>
    </dgm:pt>
    <dgm:pt modelId="{6F494B68-6165-42A0-B7D4-399F6585ACD6}" type="parTrans" cxnId="{7CF16F7C-3134-495D-BA93-F312EC3EFC9F}">
      <dgm:prSet/>
      <dgm:spPr/>
      <dgm:t>
        <a:bodyPr/>
        <a:lstStyle/>
        <a:p>
          <a:endParaRPr lang="en-US"/>
        </a:p>
      </dgm:t>
    </dgm:pt>
    <dgm:pt modelId="{8B7033E3-0AAB-4013-9C9A-8A463845050C}" type="sibTrans" cxnId="{7CF16F7C-3134-495D-BA93-F312EC3EFC9F}">
      <dgm:prSet/>
      <dgm:spPr/>
      <dgm:t>
        <a:bodyPr/>
        <a:lstStyle/>
        <a:p>
          <a:endParaRPr lang="en-US"/>
        </a:p>
      </dgm:t>
    </dgm:pt>
    <dgm:pt modelId="{21FDFF65-27B1-4FD8-BC51-968AA7C4444F}" type="pres">
      <dgm:prSet presAssocID="{CF773FA7-84C8-4F9A-9334-CC78B1806223}" presName="cycleMatrixDiagram" presStyleCnt="0">
        <dgm:presLayoutVars>
          <dgm:chMax val="1"/>
          <dgm:dir/>
          <dgm:animLvl val="lvl"/>
          <dgm:resizeHandles val="exact"/>
        </dgm:presLayoutVars>
      </dgm:prSet>
      <dgm:spPr/>
    </dgm:pt>
    <dgm:pt modelId="{DC587821-B331-4285-A692-E2EC3B5A1D6D}" type="pres">
      <dgm:prSet presAssocID="{CF773FA7-84C8-4F9A-9334-CC78B1806223}" presName="children" presStyleCnt="0"/>
      <dgm:spPr/>
    </dgm:pt>
    <dgm:pt modelId="{7C7D9CC6-B7B4-4B6D-B29E-A11EC1FC348E}" type="pres">
      <dgm:prSet presAssocID="{CF773FA7-84C8-4F9A-9334-CC78B1806223}" presName="child1group" presStyleCnt="0"/>
      <dgm:spPr/>
    </dgm:pt>
    <dgm:pt modelId="{3FE873E7-C028-4141-BD2A-BEFD47A954D8}" type="pres">
      <dgm:prSet presAssocID="{CF773FA7-84C8-4F9A-9334-CC78B1806223}" presName="child1" presStyleLbl="bgAcc1" presStyleIdx="0" presStyleCnt="1" custScaleX="142422" custScaleY="199528" custLinFactNeighborX="-22505" custLinFactNeighborY="27349"/>
      <dgm:spPr/>
      <dgm:t>
        <a:bodyPr/>
        <a:lstStyle/>
        <a:p>
          <a:endParaRPr lang="en-US"/>
        </a:p>
      </dgm:t>
    </dgm:pt>
    <dgm:pt modelId="{ABCFFECA-3F1E-4F0E-932B-720DB5A08AC3}" type="pres">
      <dgm:prSet presAssocID="{CF773FA7-84C8-4F9A-9334-CC78B1806223}" presName="child1Text" presStyleLbl="bgAcc1" presStyleIdx="0" presStyleCnt="1">
        <dgm:presLayoutVars>
          <dgm:bulletEnabled val="1"/>
        </dgm:presLayoutVars>
      </dgm:prSet>
      <dgm:spPr/>
      <dgm:t>
        <a:bodyPr/>
        <a:lstStyle/>
        <a:p>
          <a:endParaRPr lang="en-US"/>
        </a:p>
      </dgm:t>
    </dgm:pt>
    <dgm:pt modelId="{CDAE4A37-C2C0-4ACF-9273-C45574984F81}" type="pres">
      <dgm:prSet presAssocID="{CF773FA7-84C8-4F9A-9334-CC78B1806223}" presName="childPlaceholder" presStyleCnt="0"/>
      <dgm:spPr/>
    </dgm:pt>
    <dgm:pt modelId="{103CEAB1-AC00-4A74-B709-6BBCBDD3F339}" type="pres">
      <dgm:prSet presAssocID="{CF773FA7-84C8-4F9A-9334-CC78B1806223}" presName="circle" presStyleCnt="0"/>
      <dgm:spPr/>
    </dgm:pt>
    <dgm:pt modelId="{A58C930A-2B29-4F11-BFA5-A3872EEF3634}" type="pres">
      <dgm:prSet presAssocID="{CF773FA7-84C8-4F9A-9334-CC78B1806223}" presName="quadrant1" presStyleLbl="node1" presStyleIdx="0" presStyleCnt="4">
        <dgm:presLayoutVars>
          <dgm:chMax val="1"/>
          <dgm:bulletEnabled val="1"/>
        </dgm:presLayoutVars>
      </dgm:prSet>
      <dgm:spPr/>
      <dgm:t>
        <a:bodyPr/>
        <a:lstStyle/>
        <a:p>
          <a:endParaRPr lang="en-US"/>
        </a:p>
      </dgm:t>
    </dgm:pt>
    <dgm:pt modelId="{D66FF177-2A30-4F1D-89FA-E349C7A3E893}" type="pres">
      <dgm:prSet presAssocID="{CF773FA7-84C8-4F9A-9334-CC78B1806223}" presName="quadrant2" presStyleLbl="node1" presStyleIdx="1" presStyleCnt="4" custScaleX="113647">
        <dgm:presLayoutVars>
          <dgm:chMax val="1"/>
          <dgm:bulletEnabled val="1"/>
        </dgm:presLayoutVars>
      </dgm:prSet>
      <dgm:spPr/>
      <dgm:t>
        <a:bodyPr/>
        <a:lstStyle/>
        <a:p>
          <a:endParaRPr lang="en-US"/>
        </a:p>
      </dgm:t>
    </dgm:pt>
    <dgm:pt modelId="{CD21DBE7-256B-4AD2-96E6-6BC9B66AE68A}" type="pres">
      <dgm:prSet presAssocID="{CF773FA7-84C8-4F9A-9334-CC78B1806223}" presName="quadrant3" presStyleLbl="node1" presStyleIdx="2" presStyleCnt="4" custScaleX="114915" custScaleY="107903" custLinFactNeighborX="-610" custLinFactNeighborY="1642">
        <dgm:presLayoutVars>
          <dgm:chMax val="1"/>
          <dgm:bulletEnabled val="1"/>
        </dgm:presLayoutVars>
      </dgm:prSet>
      <dgm:spPr/>
      <dgm:t>
        <a:bodyPr/>
        <a:lstStyle/>
        <a:p>
          <a:endParaRPr lang="en-US"/>
        </a:p>
      </dgm:t>
    </dgm:pt>
    <dgm:pt modelId="{41F581FB-7C9B-4756-A9CC-5F807FF12243}" type="pres">
      <dgm:prSet presAssocID="{CF773FA7-84C8-4F9A-9334-CC78B1806223}" presName="quadrant4" presStyleLbl="node1" presStyleIdx="3" presStyleCnt="4" custScaleY="108143">
        <dgm:presLayoutVars>
          <dgm:chMax val="1"/>
          <dgm:bulletEnabled val="1"/>
        </dgm:presLayoutVars>
      </dgm:prSet>
      <dgm:spPr/>
      <dgm:t>
        <a:bodyPr/>
        <a:lstStyle/>
        <a:p>
          <a:endParaRPr lang="en-US"/>
        </a:p>
      </dgm:t>
    </dgm:pt>
    <dgm:pt modelId="{FCE8E60F-41F2-4C13-AD67-70DBF76C41AD}" type="pres">
      <dgm:prSet presAssocID="{CF773FA7-84C8-4F9A-9334-CC78B1806223}" presName="quadrantPlaceholder" presStyleCnt="0"/>
      <dgm:spPr/>
    </dgm:pt>
    <dgm:pt modelId="{DADF03D1-7760-4C2F-90F1-D118AA508735}" type="pres">
      <dgm:prSet presAssocID="{CF773FA7-84C8-4F9A-9334-CC78B1806223}" presName="center1" presStyleLbl="fgShp" presStyleIdx="0" presStyleCnt="2"/>
      <dgm:spPr/>
    </dgm:pt>
    <dgm:pt modelId="{F3734E37-655B-4AAB-8611-C7899F2EC182}" type="pres">
      <dgm:prSet presAssocID="{CF773FA7-84C8-4F9A-9334-CC78B1806223}" presName="center2" presStyleLbl="fgShp" presStyleIdx="1" presStyleCnt="2"/>
      <dgm:spPr/>
    </dgm:pt>
  </dgm:ptLst>
  <dgm:cxnLst>
    <dgm:cxn modelId="{76132CF1-544D-4561-84A4-4C119C57E046}" srcId="{CF773FA7-84C8-4F9A-9334-CC78B1806223}" destId="{C486EF4A-BC4E-4384-B30F-DD3476D8C02D}" srcOrd="1" destOrd="0" parTransId="{951FD16F-570A-4A5E-912C-89F698F22C2C}" sibTransId="{4E0DA985-B38E-49AD-8CF6-5E4B5C42F282}"/>
    <dgm:cxn modelId="{072DF544-1EAB-4184-8EAF-914B44493BDB}" srcId="{CF773FA7-84C8-4F9A-9334-CC78B1806223}" destId="{89814145-1588-4843-BA86-73AC2D43CB82}" srcOrd="0" destOrd="0" parTransId="{FDF94D28-44D2-4DFE-BB0A-3E2811F68F1B}" sibTransId="{D6B53BB3-4E42-48C9-9993-20E252447541}"/>
    <dgm:cxn modelId="{7CF16F7C-3134-495D-BA93-F312EC3EFC9F}" srcId="{89814145-1588-4843-BA86-73AC2D43CB82}" destId="{A7B66F27-155B-4670-9267-CAC2374938EB}" srcOrd="0" destOrd="0" parTransId="{6F494B68-6165-42A0-B7D4-399F6585ACD6}" sibTransId="{8B7033E3-0AAB-4013-9C9A-8A463845050C}"/>
    <dgm:cxn modelId="{EF9E9F75-8C52-43EF-8F77-E58486BB5521}" srcId="{CF773FA7-84C8-4F9A-9334-CC78B1806223}" destId="{FDD7F76F-19EC-4628-B17F-BD29ABD3DB21}" srcOrd="2" destOrd="0" parTransId="{3A9F4417-9DF0-40E9-A68F-E096B6CCE794}" sibTransId="{F32A5E4C-DD90-4C28-A810-26D5BBE06D92}"/>
    <dgm:cxn modelId="{1BE90446-3CBF-5944-804A-E156AC25C98C}" type="presOf" srcId="{C486EF4A-BC4E-4384-B30F-DD3476D8C02D}" destId="{D66FF177-2A30-4F1D-89FA-E349C7A3E893}" srcOrd="0" destOrd="0" presId="urn:microsoft.com/office/officeart/2005/8/layout/cycle4"/>
    <dgm:cxn modelId="{4C9D9DB6-B4EE-4182-8CAA-25EC4EF2C3AA}" srcId="{CF773FA7-84C8-4F9A-9334-CC78B1806223}" destId="{ACB09961-2295-4A85-B94E-6E738C166C0C}" srcOrd="3" destOrd="0" parTransId="{63EF25D4-2318-4067-A668-A764D580C8EA}" sibTransId="{4A647B82-D7F2-4FA1-80B7-60ACFCD68548}"/>
    <dgm:cxn modelId="{9E1E9CE2-A8C9-1347-8E07-208B4914A779}" type="presOf" srcId="{ACB09961-2295-4A85-B94E-6E738C166C0C}" destId="{41F581FB-7C9B-4756-A9CC-5F807FF12243}" srcOrd="0" destOrd="0" presId="urn:microsoft.com/office/officeart/2005/8/layout/cycle4"/>
    <dgm:cxn modelId="{2F33285C-A384-0442-B566-A7D931ABCB93}" type="presOf" srcId="{FDD7F76F-19EC-4628-B17F-BD29ABD3DB21}" destId="{CD21DBE7-256B-4AD2-96E6-6BC9B66AE68A}" srcOrd="0" destOrd="0" presId="urn:microsoft.com/office/officeart/2005/8/layout/cycle4"/>
    <dgm:cxn modelId="{8F771C42-F478-334F-B010-FE47960DE4CE}" type="presOf" srcId="{89814145-1588-4843-BA86-73AC2D43CB82}" destId="{A58C930A-2B29-4F11-BFA5-A3872EEF3634}" srcOrd="0" destOrd="0" presId="urn:microsoft.com/office/officeart/2005/8/layout/cycle4"/>
    <dgm:cxn modelId="{F690272E-2A4D-D945-BCE1-691DFC1C4900}" type="presOf" srcId="{CF773FA7-84C8-4F9A-9334-CC78B1806223}" destId="{21FDFF65-27B1-4FD8-BC51-968AA7C4444F}" srcOrd="0" destOrd="0" presId="urn:microsoft.com/office/officeart/2005/8/layout/cycle4"/>
    <dgm:cxn modelId="{1DD26EE8-C09A-7B42-8B7F-A82D41F371D5}" type="presOf" srcId="{A7B66F27-155B-4670-9267-CAC2374938EB}" destId="{ABCFFECA-3F1E-4F0E-932B-720DB5A08AC3}" srcOrd="1" destOrd="0" presId="urn:microsoft.com/office/officeart/2005/8/layout/cycle4"/>
    <dgm:cxn modelId="{FA0776D2-81DC-DC45-AD6F-547E45D5B654}" type="presOf" srcId="{A7B66F27-155B-4670-9267-CAC2374938EB}" destId="{3FE873E7-C028-4141-BD2A-BEFD47A954D8}" srcOrd="0" destOrd="0" presId="urn:microsoft.com/office/officeart/2005/8/layout/cycle4"/>
    <dgm:cxn modelId="{0D30E347-83D8-7F4A-B649-36E8E6E898F0}" type="presParOf" srcId="{21FDFF65-27B1-4FD8-BC51-968AA7C4444F}" destId="{DC587821-B331-4285-A692-E2EC3B5A1D6D}" srcOrd="0" destOrd="0" presId="urn:microsoft.com/office/officeart/2005/8/layout/cycle4"/>
    <dgm:cxn modelId="{E68978E4-6701-7949-B791-CB2892ABAE9D}" type="presParOf" srcId="{DC587821-B331-4285-A692-E2EC3B5A1D6D}" destId="{7C7D9CC6-B7B4-4B6D-B29E-A11EC1FC348E}" srcOrd="0" destOrd="0" presId="urn:microsoft.com/office/officeart/2005/8/layout/cycle4"/>
    <dgm:cxn modelId="{2EECF404-3D49-5444-9813-25C85CD1A9D1}" type="presParOf" srcId="{7C7D9CC6-B7B4-4B6D-B29E-A11EC1FC348E}" destId="{3FE873E7-C028-4141-BD2A-BEFD47A954D8}" srcOrd="0" destOrd="0" presId="urn:microsoft.com/office/officeart/2005/8/layout/cycle4"/>
    <dgm:cxn modelId="{F33817F0-D270-1B48-9B18-7E2F389FDA6E}" type="presParOf" srcId="{7C7D9CC6-B7B4-4B6D-B29E-A11EC1FC348E}" destId="{ABCFFECA-3F1E-4F0E-932B-720DB5A08AC3}" srcOrd="1" destOrd="0" presId="urn:microsoft.com/office/officeart/2005/8/layout/cycle4"/>
    <dgm:cxn modelId="{CB8D1CC3-D34A-8C49-A6C0-188EEEAF68AE}" type="presParOf" srcId="{DC587821-B331-4285-A692-E2EC3B5A1D6D}" destId="{CDAE4A37-C2C0-4ACF-9273-C45574984F81}" srcOrd="1" destOrd="0" presId="urn:microsoft.com/office/officeart/2005/8/layout/cycle4"/>
    <dgm:cxn modelId="{0A6B7E57-FC14-A845-ABB1-B28531DA0970}" type="presParOf" srcId="{21FDFF65-27B1-4FD8-BC51-968AA7C4444F}" destId="{103CEAB1-AC00-4A74-B709-6BBCBDD3F339}" srcOrd="1" destOrd="0" presId="urn:microsoft.com/office/officeart/2005/8/layout/cycle4"/>
    <dgm:cxn modelId="{7D5C0609-3883-D844-B923-7BA4361790A2}" type="presParOf" srcId="{103CEAB1-AC00-4A74-B709-6BBCBDD3F339}" destId="{A58C930A-2B29-4F11-BFA5-A3872EEF3634}" srcOrd="0" destOrd="0" presId="urn:microsoft.com/office/officeart/2005/8/layout/cycle4"/>
    <dgm:cxn modelId="{42DAD2DE-F2E2-0445-AB73-A9BA2507F118}" type="presParOf" srcId="{103CEAB1-AC00-4A74-B709-6BBCBDD3F339}" destId="{D66FF177-2A30-4F1D-89FA-E349C7A3E893}" srcOrd="1" destOrd="0" presId="urn:microsoft.com/office/officeart/2005/8/layout/cycle4"/>
    <dgm:cxn modelId="{1DB1D2A9-1FC9-9F4B-ADFA-C68ABF0345D8}" type="presParOf" srcId="{103CEAB1-AC00-4A74-B709-6BBCBDD3F339}" destId="{CD21DBE7-256B-4AD2-96E6-6BC9B66AE68A}" srcOrd="2" destOrd="0" presId="urn:microsoft.com/office/officeart/2005/8/layout/cycle4"/>
    <dgm:cxn modelId="{90C4F8FD-A6DB-B64B-8CDB-2B935960AEE3}" type="presParOf" srcId="{103CEAB1-AC00-4A74-B709-6BBCBDD3F339}" destId="{41F581FB-7C9B-4756-A9CC-5F807FF12243}" srcOrd="3" destOrd="0" presId="urn:microsoft.com/office/officeart/2005/8/layout/cycle4"/>
    <dgm:cxn modelId="{DB270B48-5B9E-BF4A-8F0D-1FDDA318334F}" type="presParOf" srcId="{103CEAB1-AC00-4A74-B709-6BBCBDD3F339}" destId="{FCE8E60F-41F2-4C13-AD67-70DBF76C41AD}" srcOrd="4" destOrd="0" presId="urn:microsoft.com/office/officeart/2005/8/layout/cycle4"/>
    <dgm:cxn modelId="{6365912E-A83B-3841-A121-9575CE93DF83}" type="presParOf" srcId="{21FDFF65-27B1-4FD8-BC51-968AA7C4444F}" destId="{DADF03D1-7760-4C2F-90F1-D118AA508735}" srcOrd="2" destOrd="0" presId="urn:microsoft.com/office/officeart/2005/8/layout/cycle4"/>
    <dgm:cxn modelId="{AF368DF4-B893-8541-B417-CA2B7867063C}" type="presParOf" srcId="{21FDFF65-27B1-4FD8-BC51-968AA7C4444F}" destId="{F3734E37-655B-4AAB-8611-C7899F2EC18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73E7-C028-4141-BD2A-BEFD47A954D8}">
      <dsp:nvSpPr>
        <dsp:cNvPr id="0" name=""/>
        <dsp:cNvSpPr/>
      </dsp:nvSpPr>
      <dsp:spPr>
        <a:xfrm>
          <a:off x="-279646" y="0"/>
          <a:ext cx="3920081" cy="1501004"/>
        </a:xfrm>
        <a:prstGeom prst="roundRect">
          <a:avLst>
            <a:gd name="adj" fmla="val 10000"/>
          </a:avLst>
        </a:prstGeom>
        <a:pattFill prst="ltVert">
          <a:fgClr>
            <a:schemeClr val="accent2">
              <a:lumMod val="20000"/>
              <a:lumOff val="80000"/>
            </a:schemeClr>
          </a:fgClr>
          <a:bgClr>
            <a:schemeClr val="bg1"/>
          </a:bgClr>
        </a:patt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smtClean="0"/>
            <a:t>Identify Root Causes of hypos on two</a:t>
          </a:r>
        </a:p>
        <a:p>
          <a:pPr marL="228600" lvl="1" indent="-228600" algn="l" defTabSz="889000">
            <a:lnSpc>
              <a:spcPct val="90000"/>
            </a:lnSpc>
            <a:spcBef>
              <a:spcPct val="0"/>
            </a:spcBef>
            <a:spcAft>
              <a:spcPct val="15000"/>
            </a:spcAft>
            <a:buChar char="••"/>
          </a:pPr>
          <a:r>
            <a:rPr lang="en-US" sz="2000" b="1" kern="1200" smtClean="0"/>
            <a:t>medicine</a:t>
          </a:r>
          <a:r>
            <a:rPr lang="en-US" sz="2000" b="1" kern="1200" baseline="0" smtClean="0"/>
            <a:t> </a:t>
          </a:r>
          <a:r>
            <a:rPr lang="en-US" sz="2000" b="1" kern="1200" smtClean="0"/>
            <a:t>units</a:t>
          </a:r>
        </a:p>
      </dsp:txBody>
      <dsp:txXfrm>
        <a:off x="-246674" y="32972"/>
        <a:ext cx="2678113" cy="1059809"/>
      </dsp:txXfrm>
    </dsp:sp>
    <dsp:sp modelId="{A58C930A-2B29-4F11-BFA5-A3872EEF3634}">
      <dsp:nvSpPr>
        <dsp:cNvPr id="0" name=""/>
        <dsp:cNvSpPr/>
      </dsp:nvSpPr>
      <dsp:spPr>
        <a:xfrm>
          <a:off x="1092041" y="267366"/>
          <a:ext cx="2031046" cy="2031046"/>
        </a:xfrm>
        <a:prstGeom prst="pieWedge">
          <a:avLst/>
        </a:prstGeom>
        <a:solidFill>
          <a:schemeClr val="accent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chemeClr val="tx1"/>
              </a:solidFill>
            </a:rPr>
            <a:t>Conduct</a:t>
          </a:r>
        </a:p>
        <a:p>
          <a:pPr lvl="0" algn="ctr" defTabSz="889000">
            <a:lnSpc>
              <a:spcPct val="100000"/>
            </a:lnSpc>
            <a:spcBef>
              <a:spcPct val="0"/>
            </a:spcBef>
            <a:spcAft>
              <a:spcPts val="0"/>
            </a:spcAft>
          </a:pPr>
          <a:r>
            <a:rPr lang="en-US" sz="2000" b="1" kern="1200" dirty="0" smtClean="0">
              <a:solidFill>
                <a:schemeClr val="tx1"/>
              </a:solidFill>
            </a:rPr>
            <a:t>RN Survey of hypo causes</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a:p>
      </dsp:txBody>
      <dsp:txXfrm>
        <a:off x="1686921" y="862246"/>
        <a:ext cx="1436166" cy="1436166"/>
      </dsp:txXfrm>
    </dsp:sp>
    <dsp:sp modelId="{D66FF177-2A30-4F1D-89FA-E349C7A3E893}">
      <dsp:nvSpPr>
        <dsp:cNvPr id="0" name=""/>
        <dsp:cNvSpPr/>
      </dsp:nvSpPr>
      <dsp:spPr>
        <a:xfrm rot="5400000">
          <a:off x="3216901" y="267366"/>
          <a:ext cx="2031046" cy="2031046"/>
        </a:xfrm>
        <a:prstGeom prst="pieWedge">
          <a:avLst/>
        </a:prstGeom>
        <a:solidFill>
          <a:schemeClr val="accent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ts val="0"/>
            </a:spcAft>
          </a:pPr>
          <a:r>
            <a:rPr lang="en-US" sz="2000" kern="1200" dirty="0" smtClean="0"/>
            <a:t>Create hypo event tool</a:t>
          </a:r>
        </a:p>
        <a:p>
          <a:pPr lvl="0" algn="ctr" defTabSz="889000">
            <a:lnSpc>
              <a:spcPct val="90000"/>
            </a:lnSpc>
            <a:spcBef>
              <a:spcPct val="0"/>
            </a:spcBef>
            <a:spcAft>
              <a:spcPts val="0"/>
            </a:spcAft>
          </a:pPr>
          <a:r>
            <a:rPr lang="en-US" sz="2000" kern="1200" dirty="0" smtClean="0"/>
            <a:t>in EHR</a:t>
          </a:r>
        </a:p>
        <a:p>
          <a:pPr lvl="0" algn="ctr" defTabSz="889000">
            <a:lnSpc>
              <a:spcPct val="90000"/>
            </a:lnSpc>
            <a:spcBef>
              <a:spcPct val="0"/>
            </a:spcBef>
            <a:spcAft>
              <a:spcPct val="35000"/>
            </a:spcAft>
          </a:pPr>
          <a:endParaRPr lang="en-US" sz="1500" kern="1200" dirty="0" smtClean="0"/>
        </a:p>
        <a:p>
          <a:pPr lvl="0" algn="ctr" defTabSz="889000">
            <a:lnSpc>
              <a:spcPct val="90000"/>
            </a:lnSpc>
            <a:spcBef>
              <a:spcPct val="0"/>
            </a:spcBef>
            <a:spcAft>
              <a:spcPct val="35000"/>
            </a:spcAft>
          </a:pPr>
          <a:endParaRPr lang="en-US" sz="1500" kern="1200" dirty="0" smtClean="0"/>
        </a:p>
      </dsp:txBody>
      <dsp:txXfrm rot="-5400000">
        <a:off x="3216901" y="862246"/>
        <a:ext cx="1436166" cy="1436166"/>
      </dsp:txXfrm>
    </dsp:sp>
    <dsp:sp modelId="{CD21DBE7-256B-4AD2-96E6-6BC9B66AE68A}">
      <dsp:nvSpPr>
        <dsp:cNvPr id="0" name=""/>
        <dsp:cNvSpPr/>
      </dsp:nvSpPr>
      <dsp:spPr>
        <a:xfrm rot="10800000">
          <a:off x="3216901" y="2392225"/>
          <a:ext cx="2031046" cy="2031046"/>
        </a:xfrm>
        <a:prstGeom prst="pieWedge">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400" kern="1200" dirty="0" smtClean="0"/>
        </a:p>
        <a:p>
          <a:pPr lvl="0" algn="ctr" defTabSz="488950">
            <a:lnSpc>
              <a:spcPct val="90000"/>
            </a:lnSpc>
            <a:spcBef>
              <a:spcPct val="0"/>
            </a:spcBef>
            <a:spcAft>
              <a:spcPct val="35000"/>
            </a:spcAft>
          </a:pPr>
          <a:r>
            <a:rPr lang="en-US" sz="1800" kern="1200" dirty="0" smtClean="0"/>
            <a:t>Auto-Launch tool in EMR when BG&lt;70</a:t>
          </a:r>
          <a:endParaRPr lang="en-US" sz="1800" kern="1200" dirty="0"/>
        </a:p>
      </dsp:txBody>
      <dsp:txXfrm rot="10800000">
        <a:off x="3216901" y="2392225"/>
        <a:ext cx="1436166" cy="1436166"/>
      </dsp:txXfrm>
    </dsp:sp>
    <dsp:sp modelId="{41F581FB-7C9B-4756-A9CC-5F807FF12243}">
      <dsp:nvSpPr>
        <dsp:cNvPr id="0" name=""/>
        <dsp:cNvSpPr/>
      </dsp:nvSpPr>
      <dsp:spPr>
        <a:xfrm rot="16200000">
          <a:off x="1092041" y="2392225"/>
          <a:ext cx="2031046" cy="2031046"/>
        </a:xfrm>
        <a:prstGeom prst="pieWedge">
          <a:avLst/>
        </a:prstGeom>
        <a:solidFill>
          <a:schemeClr val="accent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RN discusses risk factors with team</a:t>
          </a:r>
          <a:endParaRPr lang="en-US" sz="1800" kern="1200" dirty="0"/>
        </a:p>
      </dsp:txBody>
      <dsp:txXfrm rot="5400000">
        <a:off x="1686921" y="2392225"/>
        <a:ext cx="1436166" cy="1436166"/>
      </dsp:txXfrm>
    </dsp:sp>
    <dsp:sp modelId="{DADF03D1-7760-4C2F-90F1-D118AA508735}">
      <dsp:nvSpPr>
        <dsp:cNvPr id="0" name=""/>
        <dsp:cNvSpPr/>
      </dsp:nvSpPr>
      <dsp:spPr>
        <a:xfrm>
          <a:off x="2819369" y="1923161"/>
          <a:ext cx="701250" cy="609783"/>
        </a:xfrm>
        <a:prstGeom prst="circular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34E37-655B-4AAB-8611-C7899F2EC182}">
      <dsp:nvSpPr>
        <dsp:cNvPr id="0" name=""/>
        <dsp:cNvSpPr/>
      </dsp:nvSpPr>
      <dsp:spPr>
        <a:xfrm rot="10800000">
          <a:off x="2819369" y="2157693"/>
          <a:ext cx="701250" cy="609783"/>
        </a:xfrm>
        <a:prstGeom prst="circular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73E7-C028-4141-BD2A-BEFD47A954D8}">
      <dsp:nvSpPr>
        <dsp:cNvPr id="0" name=""/>
        <dsp:cNvSpPr/>
      </dsp:nvSpPr>
      <dsp:spPr>
        <a:xfrm>
          <a:off x="0" y="207266"/>
          <a:ext cx="3056779" cy="2774047"/>
        </a:xfrm>
        <a:prstGeom prst="roundRect">
          <a:avLst>
            <a:gd name="adj" fmla="val 10000"/>
          </a:avLst>
        </a:prstGeom>
        <a:pattFill prst="ltVert">
          <a:fgClr>
            <a:schemeClr val="accent2">
              <a:lumMod val="20000"/>
              <a:lumOff val="80000"/>
            </a:schemeClr>
          </a:fgClr>
          <a:bgClr>
            <a:schemeClr val="bg1"/>
          </a:bgClr>
        </a:patt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kern="1200" baseline="0" smtClean="0"/>
            <a:t>Design </a:t>
          </a:r>
          <a:r>
            <a:rPr lang="en-US" sz="2000" b="1" kern="1200" smtClean="0"/>
            <a:t>educational intervention to implement strategies to lower rate</a:t>
          </a:r>
          <a:r>
            <a:rPr lang="en-US" sz="2000" b="1" kern="1200" baseline="0" smtClean="0"/>
            <a:t>       </a:t>
          </a:r>
          <a:r>
            <a:rPr lang="en-US" sz="2000" b="1" kern="1200" smtClean="0"/>
            <a:t>of hypos</a:t>
          </a:r>
          <a:endParaRPr lang="en-US" sz="2000" kern="1200"/>
        </a:p>
      </dsp:txBody>
      <dsp:txXfrm>
        <a:off x="60937" y="268203"/>
        <a:ext cx="2017871" cy="1958661"/>
      </dsp:txXfrm>
    </dsp:sp>
    <dsp:sp modelId="{A58C930A-2B29-4F11-BFA5-A3872EEF3634}">
      <dsp:nvSpPr>
        <dsp:cNvPr id="0" name=""/>
        <dsp:cNvSpPr/>
      </dsp:nvSpPr>
      <dsp:spPr>
        <a:xfrm>
          <a:off x="1527521" y="420615"/>
          <a:ext cx="1881256" cy="1881256"/>
        </a:xfrm>
        <a:prstGeom prst="pieWedge">
          <a:avLst/>
        </a:prstGeom>
        <a:solidFill>
          <a:schemeClr val="accent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Review surveys,</a:t>
          </a:r>
          <a:r>
            <a:rPr lang="en-US" sz="1800" b="1" kern="1200" baseline="0" dirty="0" smtClean="0">
              <a:solidFill>
                <a:schemeClr val="tx1"/>
              </a:solidFill>
            </a:rPr>
            <a:t> find </a:t>
          </a:r>
          <a:r>
            <a:rPr lang="en-US" sz="1800" b="1" kern="1200" dirty="0" smtClean="0">
              <a:solidFill>
                <a:schemeClr val="tx1"/>
              </a:solidFill>
            </a:rPr>
            <a:t>top hypo cause</a:t>
          </a:r>
          <a:endParaRPr lang="en-US" sz="1800" b="1" kern="1200" dirty="0" smtClean="0">
            <a:solidFill>
              <a:schemeClr val="tx1"/>
            </a:solidFill>
          </a:endParaRPr>
        </a:p>
        <a:p>
          <a:pPr lvl="0" algn="ctr" defTabSz="800100">
            <a:lnSpc>
              <a:spcPct val="90000"/>
            </a:lnSpc>
            <a:spcBef>
              <a:spcPct val="0"/>
            </a:spcBef>
            <a:spcAft>
              <a:spcPct val="35000"/>
            </a:spcAft>
          </a:pPr>
          <a:endParaRPr lang="en-US" sz="2000" kern="1200" dirty="0" smtClean="0"/>
        </a:p>
        <a:p>
          <a:pPr lvl="0" algn="ctr" defTabSz="800100">
            <a:lnSpc>
              <a:spcPct val="90000"/>
            </a:lnSpc>
            <a:spcBef>
              <a:spcPct val="0"/>
            </a:spcBef>
            <a:spcAft>
              <a:spcPct val="35000"/>
            </a:spcAft>
          </a:pPr>
          <a:endParaRPr lang="en-US" sz="1600" kern="1200" dirty="0" smtClean="0"/>
        </a:p>
      </dsp:txBody>
      <dsp:txXfrm>
        <a:off x="2078528" y="971622"/>
        <a:ext cx="1330249" cy="1330249"/>
      </dsp:txXfrm>
    </dsp:sp>
    <dsp:sp modelId="{D66FF177-2A30-4F1D-89FA-E349C7A3E893}">
      <dsp:nvSpPr>
        <dsp:cNvPr id="0" name=""/>
        <dsp:cNvSpPr/>
      </dsp:nvSpPr>
      <dsp:spPr>
        <a:xfrm rot="5400000">
          <a:off x="3495672" y="292248"/>
          <a:ext cx="1881256" cy="2137991"/>
        </a:xfrm>
        <a:prstGeom prst="pieWedge">
          <a:avLst/>
        </a:prstGeom>
        <a:solidFill>
          <a:schemeClr val="accent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smtClean="0"/>
        </a:p>
        <a:p>
          <a:pPr lvl="0" algn="ctr" defTabSz="889000">
            <a:lnSpc>
              <a:spcPct val="90000"/>
            </a:lnSpc>
            <a:spcBef>
              <a:spcPct val="0"/>
            </a:spcBef>
            <a:spcAft>
              <a:spcPct val="35000"/>
            </a:spcAft>
          </a:pPr>
          <a:r>
            <a:rPr lang="en-US" sz="1800" kern="1200" smtClean="0"/>
            <a:t>Plan &amp; implement educational intervention</a:t>
          </a:r>
        </a:p>
        <a:p>
          <a:pPr lvl="0" algn="ctr" defTabSz="889000">
            <a:lnSpc>
              <a:spcPct val="90000"/>
            </a:lnSpc>
            <a:spcBef>
              <a:spcPct val="0"/>
            </a:spcBef>
            <a:spcAft>
              <a:spcPct val="35000"/>
            </a:spcAft>
          </a:pPr>
          <a:r>
            <a:rPr lang="en-US" sz="2000" kern="1200" smtClean="0"/>
            <a:t> </a:t>
          </a:r>
        </a:p>
        <a:p>
          <a:pPr lvl="0" algn="ctr" defTabSz="889000">
            <a:lnSpc>
              <a:spcPct val="90000"/>
            </a:lnSpc>
            <a:spcBef>
              <a:spcPct val="0"/>
            </a:spcBef>
            <a:spcAft>
              <a:spcPct val="35000"/>
            </a:spcAft>
          </a:pPr>
          <a:r>
            <a:rPr lang="en-US" sz="1600" kern="1200" smtClean="0"/>
            <a:t> </a:t>
          </a:r>
        </a:p>
        <a:p>
          <a:pPr lvl="0" algn="ctr" defTabSz="889000">
            <a:lnSpc>
              <a:spcPct val="90000"/>
            </a:lnSpc>
            <a:spcBef>
              <a:spcPct val="0"/>
            </a:spcBef>
            <a:spcAft>
              <a:spcPct val="35000"/>
            </a:spcAft>
          </a:pPr>
          <a:endParaRPr lang="en-US" sz="1600" kern="1200" smtClean="0"/>
        </a:p>
      </dsp:txBody>
      <dsp:txXfrm rot="-5400000">
        <a:off x="3367305" y="971622"/>
        <a:ext cx="1511788" cy="1330249"/>
      </dsp:txXfrm>
    </dsp:sp>
    <dsp:sp modelId="{CD21DBE7-256B-4AD2-96E6-6BC9B66AE68A}">
      <dsp:nvSpPr>
        <dsp:cNvPr id="0" name=""/>
        <dsp:cNvSpPr/>
      </dsp:nvSpPr>
      <dsp:spPr>
        <a:xfrm rot="10800000">
          <a:off x="3343901" y="2345318"/>
          <a:ext cx="2161845" cy="2029932"/>
        </a:xfrm>
        <a:prstGeom prst="pieWedge">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ts val="0"/>
            </a:spcAft>
          </a:pPr>
          <a:endParaRPr lang="en-US" sz="1800" kern="1200" dirty="0" smtClean="0"/>
        </a:p>
        <a:p>
          <a:pPr lvl="0" algn="ctr" defTabSz="889000">
            <a:lnSpc>
              <a:spcPct val="90000"/>
            </a:lnSpc>
            <a:spcBef>
              <a:spcPct val="0"/>
            </a:spcBef>
            <a:spcAft>
              <a:spcPts val="0"/>
            </a:spcAft>
          </a:pPr>
          <a:r>
            <a:rPr lang="en-US" sz="1800" kern="1200" dirty="0" smtClean="0"/>
            <a:t>Review</a:t>
          </a:r>
          <a:r>
            <a:rPr lang="en-US" sz="1800" kern="1200" baseline="0" dirty="0" smtClean="0"/>
            <a:t> pre/post</a:t>
          </a:r>
          <a:endParaRPr lang="en-US" sz="1800" kern="1200" dirty="0" smtClean="0"/>
        </a:p>
        <a:p>
          <a:pPr lvl="0" algn="ctr" defTabSz="889000">
            <a:lnSpc>
              <a:spcPct val="90000"/>
            </a:lnSpc>
            <a:spcBef>
              <a:spcPct val="0"/>
            </a:spcBef>
            <a:spcAft>
              <a:spcPts val="0"/>
            </a:spcAft>
          </a:pPr>
          <a:r>
            <a:rPr lang="en-US" sz="1800" kern="1200" dirty="0" smtClean="0"/>
            <a:t>POCT Blood Glucose</a:t>
          </a:r>
        </a:p>
        <a:p>
          <a:pPr lvl="0" algn="ctr" defTabSz="889000">
            <a:lnSpc>
              <a:spcPct val="90000"/>
            </a:lnSpc>
            <a:spcBef>
              <a:spcPct val="0"/>
            </a:spcBef>
            <a:spcAft>
              <a:spcPts val="0"/>
            </a:spcAft>
          </a:pPr>
          <a:r>
            <a:rPr lang="en-US" sz="1800" kern="1200" dirty="0" smtClean="0"/>
            <a:t>Data </a:t>
          </a:r>
          <a:endParaRPr lang="en-US" sz="1800" kern="1200" dirty="0"/>
        </a:p>
      </dsp:txBody>
      <dsp:txXfrm rot="10800000">
        <a:off x="3343901" y="2345318"/>
        <a:ext cx="1528655" cy="1435379"/>
      </dsp:txXfrm>
    </dsp:sp>
    <dsp:sp modelId="{41F581FB-7C9B-4756-A9CC-5F807FF12243}">
      <dsp:nvSpPr>
        <dsp:cNvPr id="0" name=""/>
        <dsp:cNvSpPr/>
      </dsp:nvSpPr>
      <dsp:spPr>
        <a:xfrm rot="16200000">
          <a:off x="1450926" y="2388766"/>
          <a:ext cx="2034447" cy="1881256"/>
        </a:xfrm>
        <a:prstGeom prst="pieWedge">
          <a:avLst/>
        </a:prstGeom>
        <a:solidFill>
          <a:schemeClr val="accent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Change  RN practice to lower rate of hypos</a:t>
          </a:r>
          <a:endParaRPr lang="en-US" sz="1800" kern="1200" dirty="0"/>
        </a:p>
      </dsp:txBody>
      <dsp:txXfrm rot="5400000">
        <a:off x="2078529" y="2312171"/>
        <a:ext cx="1330249" cy="1438571"/>
      </dsp:txXfrm>
    </dsp:sp>
    <dsp:sp modelId="{DADF03D1-7760-4C2F-90F1-D118AA508735}">
      <dsp:nvSpPr>
        <dsp:cNvPr id="0" name=""/>
        <dsp:cNvSpPr/>
      </dsp:nvSpPr>
      <dsp:spPr>
        <a:xfrm>
          <a:off x="3127458" y="1954296"/>
          <a:ext cx="649533" cy="564811"/>
        </a:xfrm>
        <a:prstGeom prst="circular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34E37-655B-4AAB-8611-C7899F2EC182}">
      <dsp:nvSpPr>
        <dsp:cNvPr id="0" name=""/>
        <dsp:cNvSpPr/>
      </dsp:nvSpPr>
      <dsp:spPr>
        <a:xfrm rot="10800000">
          <a:off x="3127458" y="2171531"/>
          <a:ext cx="649533" cy="564811"/>
        </a:xfrm>
        <a:prstGeom prst="circular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88BC0-F0B6-CA46-A1C7-A9E8961E98EE}" type="datetimeFigureOut">
              <a:rPr lang="en-US" smtClean="0"/>
              <a:t>8/15/18</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E050F-AB49-6145-B5BA-6FE297C46310}" type="slidenum">
              <a:rPr lang="en-US" smtClean="0"/>
              <a:t>‹#›</a:t>
            </a:fld>
            <a:endParaRPr lang="en-US"/>
          </a:p>
        </p:txBody>
      </p:sp>
    </p:spTree>
    <p:extLst>
      <p:ext uri="{BB962C8B-B14F-4D97-AF65-F5344CB8AC3E}">
        <p14:creationId xmlns:p14="http://schemas.microsoft.com/office/powerpoint/2010/main" val="3572642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Our project is entitled “ </a:t>
            </a:r>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1</a:t>
            </a:fld>
            <a:endParaRPr lang="en-US"/>
          </a:p>
        </p:txBody>
      </p:sp>
    </p:spTree>
    <p:extLst>
      <p:ext uri="{BB962C8B-B14F-4D97-AF65-F5344CB8AC3E}">
        <p14:creationId xmlns:p14="http://schemas.microsoft.com/office/powerpoint/2010/main" val="103915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most common causes identified by the RNs in the survey were being NPO for procedure (14%), poor nutrition (20%) and insulin 25%.</a:t>
            </a:r>
          </a:p>
          <a:p>
            <a:endParaRPr lang="en-US"/>
          </a:p>
          <a:p>
            <a:r>
              <a:rPr lang="en-US" smtClean="0"/>
              <a:t>The 28% in the category OTHER was comprised of responses that occurred at a very low frequency. </a:t>
            </a:r>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11</a:t>
            </a:fld>
            <a:endParaRPr lang="en-US"/>
          </a:p>
        </p:txBody>
      </p:sp>
    </p:spTree>
    <p:extLst>
      <p:ext uri="{BB962C8B-B14F-4D97-AF65-F5344CB8AC3E}">
        <p14:creationId xmlns:p14="http://schemas.microsoft.com/office/powerpoint/2010/main" val="71628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the tool that auto-launched in the EMR when the  </a:t>
            </a:r>
            <a:r>
              <a:rPr lang="en-US"/>
              <a:t>N</a:t>
            </a:r>
            <a:r>
              <a:rPr lang="en-US" smtClean="0"/>
              <a:t>urse assigned to that patient logged in to the EMR after that patient had a BG &lt; 70.</a:t>
            </a:r>
          </a:p>
          <a:p>
            <a:endParaRPr lang="en-US"/>
          </a:p>
          <a:p>
            <a:r>
              <a:rPr lang="en-US" smtClean="0"/>
              <a:t>As you can see, the tool was very simple to complete</a:t>
            </a:r>
          </a:p>
          <a:p>
            <a:endParaRPr lang="en-US"/>
          </a:p>
          <a:p>
            <a:r>
              <a:rPr lang="en-US" smtClean="0"/>
              <a:t>All they needed to do was to check at least one reason why they think the patient went low.</a:t>
            </a:r>
          </a:p>
          <a:p>
            <a:endParaRPr lang="en-US"/>
          </a:p>
          <a:p>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12</a:t>
            </a:fld>
            <a:endParaRPr lang="en-US"/>
          </a:p>
        </p:txBody>
      </p:sp>
    </p:spTree>
    <p:extLst>
      <p:ext uri="{BB962C8B-B14F-4D97-AF65-F5344CB8AC3E}">
        <p14:creationId xmlns:p14="http://schemas.microsoft.com/office/powerpoint/2010/main" val="866737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Two months after data collection began, we analyzed the responses from the</a:t>
            </a:r>
          </a:p>
          <a:p>
            <a:r>
              <a:rPr lang="en-US" smtClean="0"/>
              <a:t>hypoglycemia tool where the nurses identified why their patient went low.</a:t>
            </a:r>
          </a:p>
          <a:p>
            <a:endParaRPr lang="en-US"/>
          </a:p>
          <a:p>
            <a:r>
              <a:rPr lang="en-US" smtClean="0"/>
              <a:t>Next our two second year endocrine fellows performed chart reviews of all patients that had a hypoglycemic episode during the same time period.</a:t>
            </a:r>
          </a:p>
          <a:p>
            <a:endParaRPr lang="en-US"/>
          </a:p>
          <a:p>
            <a:r>
              <a:rPr lang="en-US" smtClean="0"/>
              <a:t>In both cases, the top two modifiable causes were related to insulin and nutrition.</a:t>
            </a:r>
          </a:p>
          <a:p>
            <a:r>
              <a:rPr lang="en-US" smtClean="0"/>
              <a:t>Of note, the nurses selected nutrition as the top cause yet the chart review revealed that insulin and nutrition as root causes were equivalent.</a:t>
            </a:r>
          </a:p>
          <a:p>
            <a:endParaRPr lang="en-US"/>
          </a:p>
          <a:p>
            <a:r>
              <a:rPr lang="en-US" smtClean="0"/>
              <a:t> </a:t>
            </a:r>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13</a:t>
            </a:fld>
            <a:endParaRPr lang="en-US"/>
          </a:p>
        </p:txBody>
      </p:sp>
    </p:spTree>
    <p:extLst>
      <p:ext uri="{BB962C8B-B14F-4D97-AF65-F5344CB8AC3E}">
        <p14:creationId xmlns:p14="http://schemas.microsoft.com/office/powerpoint/2010/main" val="127841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40450" cy="3457575"/>
          </a:xfrm>
        </p:spPr>
      </p:sp>
      <p:sp>
        <p:nvSpPr>
          <p:cNvPr id="3" name="Notes Placeholder 2"/>
          <p:cNvSpPr>
            <a:spLocks noGrp="1"/>
          </p:cNvSpPr>
          <p:nvPr>
            <p:ph type="body" idx="1"/>
          </p:nvPr>
        </p:nvSpPr>
        <p:spPr/>
        <p:txBody>
          <a:bodyPr/>
          <a:lstStyle/>
          <a:p>
            <a:r>
              <a:rPr lang="en-US" b="1" smtClean="0"/>
              <a:t>The next phase was to develop an educational intervention to address the top cause of hypoglycemia. Although the data identified insulin &amp; nutrition as the top causes with about the same frequency, we decided to target insulin first since an insulin adverse drug event results in harm to the patient </a:t>
            </a:r>
            <a:r>
              <a:rPr lang="en-US" b="1" i="1" smtClean="0"/>
              <a:t>24% of the time</a:t>
            </a:r>
            <a:r>
              <a:rPr lang="en-US" b="1" smtClean="0"/>
              <a:t>. </a:t>
            </a:r>
          </a:p>
          <a:p>
            <a:endParaRPr lang="en-US"/>
          </a:p>
          <a:p>
            <a:endParaRPr lang="en-US" smtClean="0"/>
          </a:p>
          <a:p>
            <a:endParaRPr lang="en-US"/>
          </a:p>
          <a:p>
            <a:endParaRPr lang="en-US" smtClean="0"/>
          </a:p>
          <a:p>
            <a:r>
              <a:rPr lang="en-US" smtClean="0"/>
              <a:t>Insulin </a:t>
            </a:r>
            <a:r>
              <a:rPr lang="en-US"/>
              <a:t>was implicated in 33% of medical errors that caused death within 48 hours of the </a:t>
            </a:r>
            <a:r>
              <a:rPr lang="en-US" smtClean="0"/>
              <a:t>error.</a:t>
            </a:r>
            <a:r>
              <a:rPr lang="en-US"/>
              <a:t> </a:t>
            </a:r>
            <a:r>
              <a:rPr lang="en-US" smtClean="0"/>
              <a:t>(Hellman, 2004)</a:t>
            </a:r>
          </a:p>
          <a:p>
            <a:r>
              <a:rPr lang="en-US" smtClean="0"/>
              <a:t>2011 review of </a:t>
            </a:r>
            <a:r>
              <a:rPr lang="en-US"/>
              <a:t>more than 16,000 patient safety incidents involving insulin showed that 24% resulted in patient </a:t>
            </a:r>
            <a:r>
              <a:rPr lang="en-US" smtClean="0"/>
              <a:t>harm (Cousins et al, 2011).</a:t>
            </a:r>
            <a:endParaRPr lang="en-US"/>
          </a:p>
          <a:p>
            <a:r>
              <a:rPr lang="en-US" smtClean="0"/>
              <a:t>2011 </a:t>
            </a:r>
            <a:r>
              <a:rPr lang="en-US"/>
              <a:t>study of emergency hospitalizations for adverse drug events in older Americans reported that insulin was one of four medications implicated in 67% of all emergency admissions due to adverse drug </a:t>
            </a:r>
            <a:r>
              <a:rPr lang="en-US" smtClean="0"/>
              <a:t>events</a:t>
            </a:r>
            <a:r>
              <a:rPr lang="en-US"/>
              <a:t> </a:t>
            </a:r>
            <a:r>
              <a:rPr lang="en-US" smtClean="0"/>
              <a:t>(</a:t>
            </a:r>
            <a:r>
              <a:rPr lang="en-US" err="1" smtClean="0"/>
              <a:t>Budnitz</a:t>
            </a:r>
            <a:r>
              <a:rPr lang="en-US" smtClean="0"/>
              <a:t> et al, 2002).</a:t>
            </a:r>
          </a:p>
          <a:p>
            <a:endParaRPr lang="en-US"/>
          </a:p>
          <a:p>
            <a:r>
              <a:rPr lang="en-US" smtClean="0"/>
              <a:t>-Hellman </a:t>
            </a:r>
            <a:r>
              <a:rPr lang="en-US"/>
              <a:t>R. A systems approach to reducing errors in insulin therapy in the inpatient setting. </a:t>
            </a:r>
            <a:r>
              <a:rPr lang="en-US" i="1" err="1"/>
              <a:t>Endocr</a:t>
            </a:r>
            <a:r>
              <a:rPr lang="en-US" i="1"/>
              <a:t> </a:t>
            </a:r>
            <a:r>
              <a:rPr lang="en-US" i="1" err="1"/>
              <a:t>Pract</a:t>
            </a:r>
            <a:r>
              <a:rPr lang="en-US" i="1"/>
              <a:t>. </a:t>
            </a:r>
            <a:r>
              <a:rPr lang="en-US"/>
              <a:t>2004;10 </a:t>
            </a:r>
            <a:r>
              <a:rPr lang="en-US" smtClean="0"/>
              <a:t>(</a:t>
            </a:r>
            <a:r>
              <a:rPr lang="en-US" err="1"/>
              <a:t>Suppl</a:t>
            </a:r>
            <a:r>
              <a:rPr lang="en-US"/>
              <a:t> 2):100-8</a:t>
            </a:r>
            <a:r>
              <a:rPr lang="en-US" smtClean="0"/>
              <a:t>.</a:t>
            </a:r>
          </a:p>
          <a:p>
            <a:r>
              <a:rPr lang="en-US" smtClean="0"/>
              <a:t>-Cousins </a:t>
            </a:r>
            <a:r>
              <a:rPr lang="en-US"/>
              <a:t>D, Rosario C, </a:t>
            </a:r>
            <a:r>
              <a:rPr lang="en-US" err="1"/>
              <a:t>Scarpello</a:t>
            </a:r>
            <a:r>
              <a:rPr lang="en-US"/>
              <a:t> J. Insulin, hospitals and harm: a review of patient safety incidents reported to the </a:t>
            </a:r>
            <a:r>
              <a:rPr lang="en-US" smtClean="0"/>
              <a:t>National </a:t>
            </a:r>
            <a:r>
              <a:rPr lang="en-US"/>
              <a:t>Patient Safety Agency. </a:t>
            </a:r>
            <a:r>
              <a:rPr lang="en-US" i="1" err="1"/>
              <a:t>Clin</a:t>
            </a:r>
            <a:r>
              <a:rPr lang="en-US" i="1"/>
              <a:t> Med. </a:t>
            </a:r>
            <a:r>
              <a:rPr lang="en-US"/>
              <a:t>2011;11(1):28-30. </a:t>
            </a:r>
          </a:p>
          <a:p>
            <a:r>
              <a:rPr lang="en-US" smtClean="0"/>
              <a:t>-</a:t>
            </a:r>
            <a:r>
              <a:rPr lang="en-US" err="1" smtClean="0"/>
              <a:t>Budnitz</a:t>
            </a:r>
            <a:r>
              <a:rPr lang="en-US" smtClean="0"/>
              <a:t> </a:t>
            </a:r>
            <a:r>
              <a:rPr lang="en-US"/>
              <a:t>DS, </a:t>
            </a:r>
            <a:r>
              <a:rPr lang="en-US" err="1"/>
              <a:t>Lovegrove</a:t>
            </a:r>
            <a:r>
              <a:rPr lang="en-US"/>
              <a:t> MC, </a:t>
            </a:r>
            <a:r>
              <a:rPr lang="en-US" err="1"/>
              <a:t>Shehab</a:t>
            </a:r>
            <a:r>
              <a:rPr lang="en-US"/>
              <a:t> N, Richards CL. Emergency hospitalizations for adverse drug events in older Americans. </a:t>
            </a:r>
            <a:r>
              <a:rPr lang="en-US" i="1"/>
              <a:t>N </a:t>
            </a:r>
            <a:r>
              <a:rPr lang="en-US" i="1" err="1"/>
              <a:t>Engl</a:t>
            </a:r>
            <a:r>
              <a:rPr lang="en-US" i="1"/>
              <a:t> J Med</a:t>
            </a:r>
            <a:r>
              <a:rPr lang="en-US"/>
              <a:t>. 2011;365(21):2002-12. </a:t>
            </a:r>
          </a:p>
          <a:p>
            <a:endParaRPr lang="en-US"/>
          </a:p>
          <a:p>
            <a:endParaRPr lang="en-US"/>
          </a:p>
          <a:p>
            <a:endParaRPr lang="en-US"/>
          </a:p>
          <a:p>
            <a:endParaRPr lang="en-US" smtClean="0"/>
          </a:p>
          <a:p>
            <a:endParaRPr lang="en-US"/>
          </a:p>
        </p:txBody>
      </p:sp>
      <p:sp>
        <p:nvSpPr>
          <p:cNvPr id="4" name="Slide Number Placeholder 3"/>
          <p:cNvSpPr>
            <a:spLocks noGrp="1"/>
          </p:cNvSpPr>
          <p:nvPr>
            <p:ph type="sldNum" sz="quarter" idx="10"/>
          </p:nvPr>
        </p:nvSpPr>
        <p:spPr/>
        <p:txBody>
          <a:bodyPr/>
          <a:lstStyle/>
          <a:p>
            <a:fld id="{DCC40925-6936-4DD1-BC18-977E888BE409}" type="slidenum">
              <a:rPr lang="en-US" smtClean="0"/>
              <a:pPr/>
              <a:t>14</a:t>
            </a:fld>
            <a:endParaRPr lang="en-US"/>
          </a:p>
        </p:txBody>
      </p:sp>
    </p:spTree>
    <p:extLst>
      <p:ext uri="{BB962C8B-B14F-4D97-AF65-F5344CB8AC3E}">
        <p14:creationId xmlns:p14="http://schemas.microsoft.com/office/powerpoint/2010/main" val="194607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40450" cy="3457575"/>
          </a:xfrm>
        </p:spPr>
      </p:sp>
      <p:sp>
        <p:nvSpPr>
          <p:cNvPr id="3" name="Notes Placeholder 2"/>
          <p:cNvSpPr>
            <a:spLocks noGrp="1"/>
          </p:cNvSpPr>
          <p:nvPr>
            <p:ph type="body" idx="1"/>
          </p:nvPr>
        </p:nvSpPr>
        <p:spPr/>
        <p:txBody>
          <a:bodyPr>
            <a:normAutofit/>
          </a:bodyPr>
          <a:lstStyle/>
          <a:p>
            <a:r>
              <a:rPr lang="en-US" sz="2000" b="1"/>
              <a:t>This is the NYP Cornell validated titration algorithm from a previous QIPS project.</a:t>
            </a:r>
          </a:p>
          <a:p>
            <a:r>
              <a:rPr lang="en-US" sz="2000" b="1"/>
              <a:t>Our two 2</a:t>
            </a:r>
            <a:r>
              <a:rPr lang="en-US" sz="2000" b="1" baseline="30000"/>
              <a:t>nd</a:t>
            </a:r>
            <a:r>
              <a:rPr lang="en-US" sz="2000" b="1"/>
              <a:t> year endocrine fellows, Jenny </a:t>
            </a:r>
            <a:r>
              <a:rPr lang="en-US" sz="2000" b="1" err="1"/>
              <a:t>Ukena</a:t>
            </a:r>
            <a:r>
              <a:rPr lang="en-US" sz="2000" b="1"/>
              <a:t> &amp; </a:t>
            </a:r>
            <a:r>
              <a:rPr lang="en-US" sz="2000" b="1" err="1"/>
              <a:t>Sona</a:t>
            </a:r>
            <a:r>
              <a:rPr lang="en-US" sz="2000" b="1"/>
              <a:t> Shah, educated the nurses and prescribers in the glycemic targets and when and which insulin to adjust. The key take away message to prevent hypoglycemia was to lower the basal insulin when the fasting BG was &lt;100.</a:t>
            </a:r>
          </a:p>
        </p:txBody>
      </p:sp>
      <p:sp>
        <p:nvSpPr>
          <p:cNvPr id="4" name="Slide Number Placeholder 3"/>
          <p:cNvSpPr>
            <a:spLocks noGrp="1"/>
          </p:cNvSpPr>
          <p:nvPr>
            <p:ph type="sldNum" sz="quarter" idx="10"/>
          </p:nvPr>
        </p:nvSpPr>
        <p:spPr/>
        <p:txBody>
          <a:bodyPr/>
          <a:lstStyle/>
          <a:p>
            <a:fld id="{DCC40925-6936-4DD1-BC18-977E888BE409}" type="slidenum">
              <a:rPr lang="en-US" smtClean="0"/>
              <a:pPr/>
              <a:t>15</a:t>
            </a:fld>
            <a:endParaRPr lang="en-US"/>
          </a:p>
        </p:txBody>
      </p:sp>
    </p:spTree>
    <p:extLst>
      <p:ext uri="{BB962C8B-B14F-4D97-AF65-F5344CB8AC3E}">
        <p14:creationId xmlns:p14="http://schemas.microsoft.com/office/powerpoint/2010/main" val="1394292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compared all ranges of </a:t>
            </a:r>
            <a:r>
              <a:rPr lang="en-US" err="1" smtClean="0"/>
              <a:t>glycemia</a:t>
            </a:r>
            <a:r>
              <a:rPr lang="en-US" smtClean="0"/>
              <a:t>: low , high and in target in the same two months in 2016 &amp; 2017</a:t>
            </a:r>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16</a:t>
            </a:fld>
            <a:endParaRPr lang="en-US"/>
          </a:p>
        </p:txBody>
      </p:sp>
    </p:spTree>
    <p:extLst>
      <p:ext uri="{BB962C8B-B14F-4D97-AF65-F5344CB8AC3E}">
        <p14:creationId xmlns:p14="http://schemas.microsoft.com/office/powerpoint/2010/main" val="150206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rates of hypoglycemia and hyperglycemia were significantly reduced (p&lt;.001), and the number of patients in the target range increased from 59.36% to 65.68%.</a:t>
            </a:r>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17</a:t>
            </a:fld>
            <a:endParaRPr lang="en-US"/>
          </a:p>
        </p:txBody>
      </p:sp>
    </p:spTree>
    <p:extLst>
      <p:ext uri="{BB962C8B-B14F-4D97-AF65-F5344CB8AC3E}">
        <p14:creationId xmlns:p14="http://schemas.microsoft.com/office/powerpoint/2010/main" val="976310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20</a:t>
            </a:fld>
            <a:endParaRPr lang="en-US"/>
          </a:p>
        </p:txBody>
      </p:sp>
    </p:spTree>
    <p:extLst>
      <p:ext uri="{BB962C8B-B14F-4D97-AF65-F5344CB8AC3E}">
        <p14:creationId xmlns:p14="http://schemas.microsoft.com/office/powerpoint/2010/main" val="115920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D5FC7-D84C-4C1C-A042-532E23ED500A}" type="slidenum">
              <a:rPr lang="en-US" smtClean="0"/>
              <a:t>22</a:t>
            </a:fld>
            <a:endParaRPr lang="en-US" dirty="0"/>
          </a:p>
        </p:txBody>
      </p:sp>
    </p:spTree>
    <p:extLst>
      <p:ext uri="{BB962C8B-B14F-4D97-AF65-F5344CB8AC3E}">
        <p14:creationId xmlns:p14="http://schemas.microsoft.com/office/powerpoint/2010/main" val="19752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E050F-AB49-6145-B5BA-6FE297C46310}" type="slidenum">
              <a:rPr lang="en-US" smtClean="0"/>
              <a:t>2</a:t>
            </a:fld>
            <a:endParaRPr lang="en-US"/>
          </a:p>
        </p:txBody>
      </p:sp>
    </p:spTree>
    <p:extLst>
      <p:ext uri="{BB962C8B-B14F-4D97-AF65-F5344CB8AC3E}">
        <p14:creationId xmlns:p14="http://schemas.microsoft.com/office/powerpoint/2010/main" val="54239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fontAlgn="base">
              <a:spcBef>
                <a:spcPct val="20000"/>
              </a:spcBef>
              <a:spcAft>
                <a:spcPct val="0"/>
              </a:spcAft>
              <a:defRPr/>
            </a:pPr>
            <a:r>
              <a:rPr lang="en-US" sz="1800">
                <a:solidFill>
                  <a:srgbClr val="7F7F7F"/>
                </a:solidFill>
                <a:latin typeface="Arial"/>
                <a:cs typeface="Arial"/>
              </a:rPr>
              <a:t>This project was inspired by the fact that Adverse drug events </a:t>
            </a:r>
            <a:r>
              <a:rPr lang="en-US" sz="1800" err="1">
                <a:solidFill>
                  <a:srgbClr val="7F7F7F"/>
                </a:solidFill>
                <a:latin typeface="Arial"/>
                <a:cs typeface="Arial"/>
              </a:rPr>
              <a:t>ar</a:t>
            </a:r>
            <a:r>
              <a:rPr lang="en-US" sz="1800">
                <a:solidFill>
                  <a:srgbClr val="7F7F7F"/>
                </a:solidFill>
                <a:latin typeface="Arial"/>
                <a:cs typeface="Arial"/>
              </a:rPr>
              <a:t>e the most common cause of inpatient complications and Insulin is always ranked as one of the top two high risk medications. </a:t>
            </a:r>
          </a:p>
          <a:p>
            <a:pPr defTabSz="923087" fontAlgn="base">
              <a:spcBef>
                <a:spcPct val="20000"/>
              </a:spcBef>
              <a:spcAft>
                <a:spcPct val="0"/>
              </a:spcAft>
              <a:defRPr/>
            </a:pPr>
            <a:r>
              <a:rPr lang="en-US" sz="1800">
                <a:solidFill>
                  <a:srgbClr val="7F7F7F"/>
                </a:solidFill>
                <a:latin typeface="Arial"/>
                <a:cs typeface="Arial"/>
              </a:rPr>
              <a:t>Insulin is responsible for more than half of adverse drug events</a:t>
            </a:r>
          </a:p>
          <a:p>
            <a:pPr defTabSz="923087" fontAlgn="base">
              <a:spcBef>
                <a:spcPct val="20000"/>
              </a:spcBef>
              <a:spcAft>
                <a:spcPct val="0"/>
              </a:spcAft>
              <a:defRPr/>
            </a:pPr>
            <a:r>
              <a:rPr lang="en-US" sz="1800">
                <a:solidFill>
                  <a:srgbClr val="7F7F7F"/>
                </a:solidFill>
                <a:latin typeface="Arial"/>
                <a:cs typeface="Arial"/>
              </a:rPr>
              <a:t>It is estimated that 50%...</a:t>
            </a:r>
          </a:p>
          <a:p>
            <a:pPr defTabSz="923087" fontAlgn="base">
              <a:spcBef>
                <a:spcPct val="20000"/>
              </a:spcBef>
              <a:spcAft>
                <a:spcPct val="0"/>
              </a:spcAft>
              <a:defRPr/>
            </a:pPr>
            <a:r>
              <a:rPr lang="en-US" sz="1800">
                <a:solidFill>
                  <a:srgbClr val="7F7F7F"/>
                </a:solidFill>
                <a:latin typeface="Arial"/>
                <a:cs typeface="Arial"/>
              </a:rPr>
              <a:t>A study at an academic medical center showed that  the most powerful…</a:t>
            </a:r>
          </a:p>
        </p:txBody>
      </p:sp>
      <p:sp>
        <p:nvSpPr>
          <p:cNvPr id="4" name="Slide Number Placeholder 3"/>
          <p:cNvSpPr>
            <a:spLocks noGrp="1"/>
          </p:cNvSpPr>
          <p:nvPr>
            <p:ph type="sldNum" sz="quarter" idx="10"/>
          </p:nvPr>
        </p:nvSpPr>
        <p:spPr/>
        <p:txBody>
          <a:bodyPr/>
          <a:lstStyle/>
          <a:p>
            <a:fld id="{A43D5FC7-D84C-4C1C-A042-532E23ED500A}" type="slidenum">
              <a:rPr lang="en-US" smtClean="0"/>
              <a:t>4</a:t>
            </a:fld>
            <a:endParaRPr lang="en-US"/>
          </a:p>
        </p:txBody>
      </p:sp>
    </p:spTree>
    <p:extLst>
      <p:ext uri="{BB962C8B-B14F-4D97-AF65-F5344CB8AC3E}">
        <p14:creationId xmlns:p14="http://schemas.microsoft.com/office/powerpoint/2010/main" val="126429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fontAlgn="base">
              <a:spcBef>
                <a:spcPct val="20000"/>
              </a:spcBef>
              <a:spcAft>
                <a:spcPct val="0"/>
              </a:spcAft>
              <a:defRPr/>
            </a:pPr>
            <a:r>
              <a:rPr lang="en-US" sz="1800">
                <a:solidFill>
                  <a:srgbClr val="7F7F7F"/>
                </a:solidFill>
                <a:latin typeface="Arial"/>
                <a:cs typeface="Arial"/>
              </a:rPr>
              <a:t>This project was inspired by the fact that Adverse drug events </a:t>
            </a:r>
            <a:r>
              <a:rPr lang="en-US" sz="1800" err="1">
                <a:solidFill>
                  <a:srgbClr val="7F7F7F"/>
                </a:solidFill>
                <a:latin typeface="Arial"/>
                <a:cs typeface="Arial"/>
              </a:rPr>
              <a:t>ar</a:t>
            </a:r>
            <a:r>
              <a:rPr lang="en-US" sz="1800">
                <a:solidFill>
                  <a:srgbClr val="7F7F7F"/>
                </a:solidFill>
                <a:latin typeface="Arial"/>
                <a:cs typeface="Arial"/>
              </a:rPr>
              <a:t>e the most common cause of inpatient complications and Insulin is always ranked as one of the top two high risk medications. </a:t>
            </a:r>
          </a:p>
          <a:p>
            <a:pPr defTabSz="923087" fontAlgn="base">
              <a:spcBef>
                <a:spcPct val="20000"/>
              </a:spcBef>
              <a:spcAft>
                <a:spcPct val="0"/>
              </a:spcAft>
              <a:defRPr/>
            </a:pPr>
            <a:r>
              <a:rPr lang="en-US" sz="1800">
                <a:solidFill>
                  <a:srgbClr val="7F7F7F"/>
                </a:solidFill>
                <a:latin typeface="Arial"/>
                <a:cs typeface="Arial"/>
              </a:rPr>
              <a:t>Insulin is responsible for more than half of adverse drug events</a:t>
            </a:r>
          </a:p>
          <a:p>
            <a:pPr defTabSz="923087" fontAlgn="base">
              <a:spcBef>
                <a:spcPct val="20000"/>
              </a:spcBef>
              <a:spcAft>
                <a:spcPct val="0"/>
              </a:spcAft>
              <a:defRPr/>
            </a:pPr>
            <a:r>
              <a:rPr lang="en-US" sz="1800">
                <a:solidFill>
                  <a:srgbClr val="7F7F7F"/>
                </a:solidFill>
                <a:latin typeface="Arial"/>
                <a:cs typeface="Arial"/>
              </a:rPr>
              <a:t>It is estimated that 50%...</a:t>
            </a:r>
          </a:p>
          <a:p>
            <a:pPr defTabSz="923087" fontAlgn="base">
              <a:spcBef>
                <a:spcPct val="20000"/>
              </a:spcBef>
              <a:spcAft>
                <a:spcPct val="0"/>
              </a:spcAft>
              <a:defRPr/>
            </a:pPr>
            <a:r>
              <a:rPr lang="en-US" sz="1800">
                <a:solidFill>
                  <a:srgbClr val="7F7F7F"/>
                </a:solidFill>
                <a:latin typeface="Arial"/>
                <a:cs typeface="Arial"/>
              </a:rPr>
              <a:t>A study at an academic medical center showed that  the most powerful…</a:t>
            </a:r>
          </a:p>
        </p:txBody>
      </p:sp>
      <p:sp>
        <p:nvSpPr>
          <p:cNvPr id="4" name="Slide Number Placeholder 3"/>
          <p:cNvSpPr>
            <a:spLocks noGrp="1"/>
          </p:cNvSpPr>
          <p:nvPr>
            <p:ph type="sldNum" sz="quarter" idx="10"/>
          </p:nvPr>
        </p:nvSpPr>
        <p:spPr/>
        <p:txBody>
          <a:bodyPr/>
          <a:lstStyle/>
          <a:p>
            <a:fld id="{A43D5FC7-D84C-4C1C-A042-532E23ED500A}" type="slidenum">
              <a:rPr lang="en-US" smtClean="0"/>
              <a:t>5</a:t>
            </a:fld>
            <a:endParaRPr lang="en-US"/>
          </a:p>
        </p:txBody>
      </p:sp>
    </p:spTree>
    <p:extLst>
      <p:ext uri="{BB962C8B-B14F-4D97-AF65-F5344CB8AC3E}">
        <p14:creationId xmlns:p14="http://schemas.microsoft.com/office/powerpoint/2010/main" val="120051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Our first project goal was to identify the root causes of hypoglycemia on 5 North and 5 Central. </a:t>
            </a:r>
          </a:p>
          <a:p>
            <a:r>
              <a:rPr lang="en-US" sz="1800"/>
              <a:t>We then conducted a survey of the RNs on both shifts. </a:t>
            </a:r>
          </a:p>
          <a:p>
            <a:r>
              <a:rPr lang="en-US" sz="1800"/>
              <a:t>We created a hypoglycemia tool using the data we collected from the RN survey and launched it in the in the electronic medical record automatically whenever a  BG was less 70. </a:t>
            </a:r>
          </a:p>
          <a:p>
            <a:r>
              <a:rPr lang="en-US" sz="1800"/>
              <a:t>The nurse would then complete the tool identifying why their patient went low. The nurses were trained to communicate this information to the primary care team so that action could be taken.</a:t>
            </a:r>
          </a:p>
        </p:txBody>
      </p:sp>
      <p:sp>
        <p:nvSpPr>
          <p:cNvPr id="4" name="Slide Number Placeholder 3"/>
          <p:cNvSpPr>
            <a:spLocks noGrp="1"/>
          </p:cNvSpPr>
          <p:nvPr>
            <p:ph type="sldNum" sz="quarter" idx="10"/>
          </p:nvPr>
        </p:nvSpPr>
        <p:spPr/>
        <p:txBody>
          <a:bodyPr/>
          <a:lstStyle/>
          <a:p>
            <a:fld id="{A43D5FC7-D84C-4C1C-A042-532E23ED500A}" type="slidenum">
              <a:rPr lang="en-US" smtClean="0"/>
              <a:t>6</a:t>
            </a:fld>
            <a:endParaRPr lang="en-US"/>
          </a:p>
        </p:txBody>
      </p:sp>
    </p:spTree>
    <p:extLst>
      <p:ext uri="{BB962C8B-B14F-4D97-AF65-F5344CB8AC3E}">
        <p14:creationId xmlns:p14="http://schemas.microsoft.com/office/powerpoint/2010/main" val="46944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Our second project goal was to develop and launch an educational intervention targeted based on the top causes of hypoglycemia the nurses identified in the tool.</a:t>
            </a:r>
          </a:p>
          <a:p>
            <a:endParaRPr lang="en-US"/>
          </a:p>
          <a:p>
            <a:endParaRPr lang="en-US" smtClean="0"/>
          </a:p>
          <a:p>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7</a:t>
            </a:fld>
            <a:endParaRPr lang="en-US"/>
          </a:p>
        </p:txBody>
      </p:sp>
    </p:spTree>
    <p:extLst>
      <p:ext uri="{BB962C8B-B14F-4D97-AF65-F5344CB8AC3E}">
        <p14:creationId xmlns:p14="http://schemas.microsoft.com/office/powerpoint/2010/main" val="192890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surveyed 38 nurses which represented slightly more than half of the current staff with equal representation from day and night shifts.</a:t>
            </a:r>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8</a:t>
            </a:fld>
            <a:endParaRPr lang="en-US"/>
          </a:p>
        </p:txBody>
      </p:sp>
    </p:spTree>
    <p:extLst>
      <p:ext uri="{BB962C8B-B14F-4D97-AF65-F5344CB8AC3E}">
        <p14:creationId xmlns:p14="http://schemas.microsoft.com/office/powerpoint/2010/main" val="44227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nurses were asked an open-ended question….</a:t>
            </a:r>
          </a:p>
          <a:p>
            <a:endParaRPr lang="en-US"/>
          </a:p>
          <a:p>
            <a:r>
              <a:rPr lang="en-US" smtClean="0"/>
              <a:t>They were then instructed to turn the survey over and look at a validated list of causes of hypoglycemia from UCSD to see if there were any additional causes on that list that they agreed with but </a:t>
            </a:r>
            <a:r>
              <a:rPr lang="en-US" err="1" smtClean="0"/>
              <a:t>hadn</a:t>
            </a:r>
            <a:r>
              <a:rPr lang="fr-FR" smtClean="0"/>
              <a:t>’</a:t>
            </a:r>
            <a:r>
              <a:rPr lang="en-US" smtClean="0"/>
              <a:t>t thought of on their own.</a:t>
            </a:r>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9</a:t>
            </a:fld>
            <a:endParaRPr lang="en-US"/>
          </a:p>
        </p:txBody>
      </p:sp>
    </p:spTree>
    <p:extLst>
      <p:ext uri="{BB962C8B-B14F-4D97-AF65-F5344CB8AC3E}">
        <p14:creationId xmlns:p14="http://schemas.microsoft.com/office/powerpoint/2010/main" val="128572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nurses were asked an open-ended question….</a:t>
            </a:r>
          </a:p>
          <a:p>
            <a:endParaRPr lang="en-US"/>
          </a:p>
          <a:p>
            <a:r>
              <a:rPr lang="en-US" smtClean="0"/>
              <a:t>They were then instructed to turn the survey over and look at a validated list of causes of hypoglycemia from UCSD to see if there were any additional causes on that list that they agreed with but </a:t>
            </a:r>
            <a:r>
              <a:rPr lang="en-US" err="1" smtClean="0"/>
              <a:t>hadn</a:t>
            </a:r>
            <a:r>
              <a:rPr lang="fr-FR" smtClean="0"/>
              <a:t>’</a:t>
            </a:r>
            <a:r>
              <a:rPr lang="en-US" smtClean="0"/>
              <a:t>t thought of on their own.</a:t>
            </a:r>
            <a:endParaRPr lang="en-US"/>
          </a:p>
        </p:txBody>
      </p:sp>
      <p:sp>
        <p:nvSpPr>
          <p:cNvPr id="4" name="Slide Number Placeholder 3"/>
          <p:cNvSpPr>
            <a:spLocks noGrp="1"/>
          </p:cNvSpPr>
          <p:nvPr>
            <p:ph type="sldNum" sz="quarter" idx="10"/>
          </p:nvPr>
        </p:nvSpPr>
        <p:spPr/>
        <p:txBody>
          <a:bodyPr/>
          <a:lstStyle/>
          <a:p>
            <a:fld id="{A43D5FC7-D84C-4C1C-A042-532E23ED500A}" type="slidenum">
              <a:rPr lang="en-US" smtClean="0"/>
              <a:t>10</a:t>
            </a:fld>
            <a:endParaRPr lang="en-US"/>
          </a:p>
        </p:txBody>
      </p:sp>
    </p:spTree>
    <p:extLst>
      <p:ext uri="{BB962C8B-B14F-4D97-AF65-F5344CB8AC3E}">
        <p14:creationId xmlns:p14="http://schemas.microsoft.com/office/powerpoint/2010/main" val="60778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a:t>Click to edit Master title style</a:t>
            </a:r>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20A659-11B8-8E41-9AC8-9727A97C0372}"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2242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03579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5605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2703">
                <a:solidFill>
                  <a:srgbClr val="A20815"/>
                </a:solidFill>
                <a:latin typeface="Arial"/>
                <a:cs typeface="Arial"/>
              </a:defRPr>
            </a:lvl1pPr>
          </a:lstStyle>
          <a:p>
            <a:r>
              <a:rPr lang="en-US" dirty="0" smtClean="0"/>
              <a:t>Insert Title Here</a:t>
            </a:r>
            <a:br>
              <a:rPr lang="en-US" dirty="0" smtClean="0"/>
            </a:br>
            <a:r>
              <a:rPr lang="en-US" dirty="0" smtClean="0"/>
              <a:t>Copy Only</a:t>
            </a:r>
            <a:endParaRPr lang="en-US" dirty="0"/>
          </a:p>
        </p:txBody>
      </p:sp>
      <p:sp>
        <p:nvSpPr>
          <p:cNvPr id="5" name="Content Placeholder 4"/>
          <p:cNvSpPr>
            <a:spLocks noGrp="1"/>
          </p:cNvSpPr>
          <p:nvPr>
            <p:ph sz="quarter" idx="11" hasCustomPrompt="1"/>
          </p:nvPr>
        </p:nvSpPr>
        <p:spPr>
          <a:xfrm>
            <a:off x="914402" y="1075306"/>
            <a:ext cx="7759701" cy="3390923"/>
          </a:xfrm>
        </p:spPr>
        <p:txBody>
          <a:bodyPr>
            <a:normAutofit/>
          </a:bodyPr>
          <a:lstStyle>
            <a:lvl1pPr marL="257415" marR="0" indent="-257415" algn="l" defTabSz="686440" rtl="0" eaLnBrk="1" fontAlgn="base" latinLnBrk="0" hangingPunct="1">
              <a:lnSpc>
                <a:spcPct val="100000"/>
              </a:lnSpc>
              <a:spcBef>
                <a:spcPct val="20000"/>
              </a:spcBef>
              <a:spcAft>
                <a:spcPct val="0"/>
              </a:spcAft>
              <a:buClrTx/>
              <a:buSzTx/>
              <a:buFontTx/>
              <a:buChar char="•"/>
              <a:tabLst/>
              <a:defRPr sz="1351" b="1" baseline="0">
                <a:solidFill>
                  <a:schemeClr val="tx1"/>
                </a:solidFill>
                <a:latin typeface="Arial"/>
                <a:cs typeface="Arial"/>
              </a:defRPr>
            </a:lvl1pPr>
            <a:lvl2pPr marL="557733" marR="0" indent="-214513" algn="l" defTabSz="686440" rtl="0" eaLnBrk="1" fontAlgn="base" latinLnBrk="0" hangingPunct="1">
              <a:lnSpc>
                <a:spcPct val="100000"/>
              </a:lnSpc>
              <a:spcBef>
                <a:spcPct val="20000"/>
              </a:spcBef>
              <a:spcAft>
                <a:spcPct val="0"/>
              </a:spcAft>
              <a:buClrTx/>
              <a:buSzTx/>
              <a:buFont typeface="Courier New" panose="02070309020205020404" pitchFamily="49" charset="0"/>
              <a:buChar char="o"/>
              <a:tabLst/>
              <a:defRPr sz="1351" b="1">
                <a:solidFill>
                  <a:schemeClr val="tx1"/>
                </a:solidFill>
                <a:latin typeface="Arial"/>
                <a:cs typeface="Arial"/>
              </a:defRPr>
            </a:lvl2pPr>
            <a:lvl3pPr marL="858050" marR="0" indent="-171610" algn="l" defTabSz="686440" rtl="0" eaLnBrk="1" fontAlgn="base" latinLnBrk="0" hangingPunct="1">
              <a:lnSpc>
                <a:spcPct val="100000"/>
              </a:lnSpc>
              <a:spcBef>
                <a:spcPct val="20000"/>
              </a:spcBef>
              <a:spcAft>
                <a:spcPct val="0"/>
              </a:spcAft>
              <a:buClrTx/>
              <a:buSzTx/>
              <a:buFont typeface="Arial" panose="020B0604020202020204" pitchFamily="34" charset="0"/>
              <a:buChar char="─"/>
              <a:tabLst/>
              <a:defRPr sz="1351" b="1">
                <a:solidFill>
                  <a:schemeClr val="tx1"/>
                </a:solidFill>
                <a:latin typeface="Arial"/>
                <a:cs typeface="Arial"/>
              </a:defRPr>
            </a:lvl3pPr>
            <a:lvl4pPr marL="0">
              <a:defRPr sz="1126">
                <a:solidFill>
                  <a:srgbClr val="7F7F7F"/>
                </a:solidFill>
                <a:latin typeface="Arial"/>
                <a:cs typeface="Arial"/>
              </a:defRPr>
            </a:lvl4pPr>
            <a:lvl5pPr marL="343220">
              <a:defRPr sz="1126">
                <a:solidFill>
                  <a:srgbClr val="7F7F7F"/>
                </a:solidFill>
                <a:latin typeface="Arial"/>
                <a:cs typeface="Arial"/>
              </a:defRPr>
            </a:lvl5pPr>
          </a:lstStyle>
          <a:p>
            <a:pPr marL="257415" marR="0" lvl="0" indent="-257415" algn="l" defTabSz="686440" rtl="0" eaLnBrk="1" fontAlgn="base" latinLnBrk="0" hangingPunct="1">
              <a:lnSpc>
                <a:spcPct val="100000"/>
              </a:lnSpc>
              <a:spcBef>
                <a:spcPct val="20000"/>
              </a:spcBef>
              <a:spcAft>
                <a:spcPct val="0"/>
              </a:spcAft>
              <a:buClrTx/>
              <a:buSzTx/>
              <a:buFontTx/>
              <a:buChar char="•"/>
              <a:tabLst/>
              <a:defRPr/>
            </a:pPr>
            <a:r>
              <a:rPr kumimoji="0" lang="es-UY" altLang="en-US" sz="2402" b="0" i="0" u="none" strike="noStrike" kern="0" cap="none" spc="0" normalizeH="0" baseline="0" noProof="0" dirty="0" err="1" smtClean="0">
                <a:ln>
                  <a:noFill/>
                </a:ln>
                <a:solidFill>
                  <a:srgbClr val="000000"/>
                </a:solidFill>
                <a:effectLst/>
                <a:uLnTx/>
                <a:uFillTx/>
                <a:latin typeface="Arial"/>
                <a:ea typeface="+mn-ea"/>
                <a:cs typeface="Arial"/>
              </a:rPr>
              <a:t>First</a:t>
            </a:r>
            <a:r>
              <a:rPr kumimoji="0" lang="es-UY" altLang="en-US" sz="2402" b="0" i="0" u="none" strike="noStrike" kern="0" cap="none" spc="0" normalizeH="0" baseline="0" noProof="0" dirty="0" smtClean="0">
                <a:ln>
                  <a:noFill/>
                </a:ln>
                <a:solidFill>
                  <a:srgbClr val="000000"/>
                </a:solidFill>
                <a:effectLst/>
                <a:uLnTx/>
                <a:uFillTx/>
                <a:latin typeface="Arial"/>
                <a:ea typeface="+mn-ea"/>
                <a:cs typeface="Arial"/>
              </a:rPr>
              <a:t> </a:t>
            </a:r>
            <a:r>
              <a:rPr kumimoji="0" lang="es-UY" altLang="en-US" sz="2402" b="0" i="0" u="none" strike="noStrike" kern="0" cap="none" spc="0" normalizeH="0" baseline="0" noProof="0" dirty="0" err="1" smtClean="0">
                <a:ln>
                  <a:noFill/>
                </a:ln>
                <a:solidFill>
                  <a:srgbClr val="000000"/>
                </a:solidFill>
                <a:effectLst/>
                <a:uLnTx/>
                <a:uFillTx/>
                <a:latin typeface="Arial"/>
                <a:ea typeface="+mn-ea"/>
                <a:cs typeface="Arial"/>
              </a:rPr>
              <a:t>level</a:t>
            </a:r>
            <a:r>
              <a:rPr kumimoji="0" lang="es-UY" altLang="en-US" sz="2402" b="0" i="0" u="none" strike="noStrike" kern="0" cap="none" spc="0" normalizeH="0" baseline="0" noProof="0" dirty="0" smtClean="0">
                <a:ln>
                  <a:noFill/>
                </a:ln>
                <a:solidFill>
                  <a:srgbClr val="000000"/>
                </a:solidFill>
                <a:effectLst/>
                <a:uLnTx/>
                <a:uFillTx/>
                <a:latin typeface="Arial"/>
                <a:ea typeface="+mn-ea"/>
                <a:cs typeface="Arial"/>
              </a:rPr>
              <a:t> </a:t>
            </a:r>
            <a:r>
              <a:rPr kumimoji="0" lang="es-UY" altLang="en-US" sz="2402" b="0" i="0" u="none" strike="noStrike" kern="0" cap="none" spc="0" normalizeH="0" baseline="0" noProof="0" dirty="0" err="1" smtClean="0">
                <a:ln>
                  <a:noFill/>
                </a:ln>
                <a:solidFill>
                  <a:srgbClr val="000000"/>
                </a:solidFill>
                <a:effectLst/>
                <a:uLnTx/>
                <a:uFillTx/>
                <a:latin typeface="Arial"/>
                <a:ea typeface="+mn-ea"/>
                <a:cs typeface="Arial"/>
              </a:rPr>
              <a:t>copy</a:t>
            </a:r>
            <a:endParaRPr kumimoji="0" lang="es-UY" altLang="en-US" sz="2402" b="0" i="0" u="none" strike="noStrike" kern="0" cap="none" spc="0" normalizeH="0" baseline="0" noProof="0" dirty="0" smtClean="0">
              <a:ln>
                <a:noFill/>
              </a:ln>
              <a:solidFill>
                <a:srgbClr val="000000"/>
              </a:solidFill>
              <a:effectLst/>
              <a:uLnTx/>
              <a:uFillTx/>
              <a:latin typeface="Arial"/>
              <a:ea typeface="+mn-ea"/>
              <a:cs typeface="Arial"/>
            </a:endParaRPr>
          </a:p>
          <a:p>
            <a:pPr marL="557733" marR="0" lvl="1" indent="-214513" algn="l" defTabSz="686440" rtl="0" eaLnBrk="1" fontAlgn="base" latinLnBrk="0" hangingPunct="1">
              <a:lnSpc>
                <a:spcPct val="100000"/>
              </a:lnSpc>
              <a:spcBef>
                <a:spcPct val="20000"/>
              </a:spcBef>
              <a:spcAft>
                <a:spcPct val="0"/>
              </a:spcAft>
              <a:buClrTx/>
              <a:buSzTx/>
              <a:buFontTx/>
              <a:buChar char="–"/>
              <a:tabLst/>
              <a:defRPr/>
            </a:pPr>
            <a:r>
              <a:rPr kumimoji="0" lang="es-UY" altLang="en-US" sz="2102" b="0" i="0" u="none" strike="noStrike" kern="0" cap="none" spc="0" normalizeH="0" baseline="0" noProof="0" dirty="0" err="1" smtClean="0">
                <a:ln>
                  <a:noFill/>
                </a:ln>
                <a:solidFill>
                  <a:srgbClr val="000000"/>
                </a:solidFill>
                <a:effectLst/>
                <a:uLnTx/>
                <a:uFillTx/>
                <a:latin typeface="Arial"/>
                <a:ea typeface="+mn-ea"/>
                <a:cs typeface="Arial"/>
              </a:rPr>
              <a:t>Second</a:t>
            </a:r>
            <a:r>
              <a:rPr kumimoji="0" lang="es-UY" altLang="en-US" sz="2102" b="0" i="0" u="none" strike="noStrike" kern="0" cap="none" spc="0" normalizeH="0" baseline="0" noProof="0" dirty="0" smtClean="0">
                <a:ln>
                  <a:noFill/>
                </a:ln>
                <a:solidFill>
                  <a:srgbClr val="000000"/>
                </a:solidFill>
                <a:effectLst/>
                <a:uLnTx/>
                <a:uFillTx/>
                <a:latin typeface="Arial"/>
                <a:ea typeface="+mn-ea"/>
                <a:cs typeface="Arial"/>
              </a:rPr>
              <a:t> </a:t>
            </a:r>
            <a:r>
              <a:rPr kumimoji="0" lang="es-UY" altLang="en-US" sz="2102" b="0" i="0" u="none" strike="noStrike" kern="0" cap="none" spc="0" normalizeH="0" baseline="0" noProof="0" dirty="0" err="1" smtClean="0">
                <a:ln>
                  <a:noFill/>
                </a:ln>
                <a:solidFill>
                  <a:srgbClr val="000000"/>
                </a:solidFill>
                <a:effectLst/>
                <a:uLnTx/>
                <a:uFillTx/>
                <a:latin typeface="Arial"/>
                <a:ea typeface="+mn-ea"/>
                <a:cs typeface="Arial"/>
              </a:rPr>
              <a:t>level</a:t>
            </a:r>
            <a:r>
              <a:rPr kumimoji="0" lang="es-UY" altLang="en-US" sz="2102" b="0" i="0" u="none" strike="noStrike" kern="0" cap="none" spc="0" normalizeH="0" baseline="0" noProof="0" dirty="0" smtClean="0">
                <a:ln>
                  <a:noFill/>
                </a:ln>
                <a:solidFill>
                  <a:srgbClr val="000000"/>
                </a:solidFill>
                <a:effectLst/>
                <a:uLnTx/>
                <a:uFillTx/>
                <a:latin typeface="Arial"/>
                <a:ea typeface="+mn-ea"/>
                <a:cs typeface="Arial"/>
              </a:rPr>
              <a:t> </a:t>
            </a:r>
            <a:r>
              <a:rPr kumimoji="0" lang="es-UY" altLang="en-US" sz="2102" b="0" i="0" u="none" strike="noStrike" kern="0" cap="none" spc="0" normalizeH="0" baseline="0" noProof="0" dirty="0" err="1" smtClean="0">
                <a:ln>
                  <a:noFill/>
                </a:ln>
                <a:solidFill>
                  <a:srgbClr val="000000"/>
                </a:solidFill>
                <a:effectLst/>
                <a:uLnTx/>
                <a:uFillTx/>
                <a:latin typeface="Arial"/>
                <a:ea typeface="+mn-ea"/>
                <a:cs typeface="Arial"/>
              </a:rPr>
              <a:t>copy</a:t>
            </a:r>
            <a:endParaRPr kumimoji="0" lang="es-UY" altLang="en-US" sz="2102" b="0" i="0" u="none" strike="noStrike" kern="0" cap="none" spc="0" normalizeH="0" baseline="0" noProof="0" dirty="0" smtClean="0">
              <a:ln>
                <a:noFill/>
              </a:ln>
              <a:solidFill>
                <a:srgbClr val="000000"/>
              </a:solidFill>
              <a:effectLst/>
              <a:uLnTx/>
              <a:uFillTx/>
              <a:latin typeface="Arial"/>
              <a:ea typeface="+mn-ea"/>
              <a:cs typeface="Arial"/>
            </a:endParaRPr>
          </a:p>
          <a:p>
            <a:pPr marL="858050" marR="0" lvl="2" indent="-171610" algn="l" defTabSz="686440" rtl="0" eaLnBrk="1" fontAlgn="base" latinLnBrk="0" hangingPunct="1">
              <a:lnSpc>
                <a:spcPct val="100000"/>
              </a:lnSpc>
              <a:spcBef>
                <a:spcPct val="20000"/>
              </a:spcBef>
              <a:spcAft>
                <a:spcPct val="0"/>
              </a:spcAft>
              <a:buClrTx/>
              <a:buSzTx/>
              <a:buFontTx/>
              <a:buChar char="•"/>
              <a:tabLst/>
              <a:defRPr/>
            </a:pPr>
            <a:r>
              <a:rPr kumimoji="0" lang="es-UY" altLang="en-US" sz="1802" b="0" i="0" u="none" strike="noStrike" kern="0" cap="none" spc="0" normalizeH="0" baseline="0" noProof="0" dirty="0" smtClean="0">
                <a:ln>
                  <a:noFill/>
                </a:ln>
                <a:solidFill>
                  <a:srgbClr val="000000"/>
                </a:solidFill>
                <a:effectLst/>
                <a:uLnTx/>
                <a:uFillTx/>
                <a:latin typeface="Arial"/>
                <a:ea typeface="+mn-ea"/>
                <a:cs typeface="Arial"/>
              </a:rPr>
              <a:t>Third </a:t>
            </a:r>
            <a:r>
              <a:rPr kumimoji="0" lang="es-UY" altLang="en-US" sz="1802" b="0" i="0" u="none" strike="noStrike" kern="0" cap="none" spc="0" normalizeH="0" baseline="0" noProof="0" dirty="0" err="1" smtClean="0">
                <a:ln>
                  <a:noFill/>
                </a:ln>
                <a:solidFill>
                  <a:srgbClr val="000000"/>
                </a:solidFill>
                <a:effectLst/>
                <a:uLnTx/>
                <a:uFillTx/>
                <a:latin typeface="Arial"/>
                <a:ea typeface="+mn-ea"/>
                <a:cs typeface="Arial"/>
              </a:rPr>
              <a:t>level</a:t>
            </a:r>
            <a:r>
              <a:rPr kumimoji="0" lang="es-UY" altLang="en-US" sz="1802" b="0" i="0" u="none" strike="noStrike" kern="0" cap="none" spc="0" normalizeH="0" baseline="0" noProof="0" dirty="0" smtClean="0">
                <a:ln>
                  <a:noFill/>
                </a:ln>
                <a:solidFill>
                  <a:srgbClr val="000000"/>
                </a:solidFill>
                <a:effectLst/>
                <a:uLnTx/>
                <a:uFillTx/>
                <a:latin typeface="Arial"/>
                <a:ea typeface="+mn-ea"/>
                <a:cs typeface="Arial"/>
              </a:rPr>
              <a:t> </a:t>
            </a:r>
            <a:r>
              <a:rPr kumimoji="0" lang="es-UY" altLang="en-US" sz="1802" b="0" i="0" u="none" strike="noStrike" kern="0" cap="none" spc="0" normalizeH="0" baseline="0" noProof="0" dirty="0" err="1" smtClean="0">
                <a:ln>
                  <a:noFill/>
                </a:ln>
                <a:solidFill>
                  <a:srgbClr val="000000"/>
                </a:solidFill>
                <a:effectLst/>
                <a:uLnTx/>
                <a:uFillTx/>
                <a:latin typeface="Arial"/>
                <a:ea typeface="+mn-ea"/>
                <a:cs typeface="Arial"/>
              </a:rPr>
              <a:t>copy</a:t>
            </a:r>
            <a:endParaRPr kumimoji="0" lang="es-ES" altLang="en-US" sz="1802" b="0" i="0" u="none" strike="noStrike" kern="0" cap="none" spc="0" normalizeH="0" baseline="0" noProof="0" dirty="0" smtClean="0">
              <a:ln>
                <a:noFill/>
              </a:ln>
              <a:solidFill>
                <a:srgbClr val="000000"/>
              </a:solidFill>
              <a:effectLst/>
              <a:uLnTx/>
              <a:uFillTx/>
              <a:latin typeface="Arial"/>
              <a:ea typeface="+mn-ea"/>
              <a:cs typeface="Arial"/>
            </a:endParaRPr>
          </a:p>
          <a:p>
            <a:pPr lvl="0"/>
            <a:endParaRPr lang="en-US" dirty="0" smtClean="0"/>
          </a:p>
        </p:txBody>
      </p:sp>
    </p:spTree>
    <p:extLst>
      <p:ext uri="{BB962C8B-B14F-4D97-AF65-F5344CB8AC3E}">
        <p14:creationId xmlns:p14="http://schemas.microsoft.com/office/powerpoint/2010/main" val="10261509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9" name="Table Placeholder 8"/>
          <p:cNvSpPr>
            <a:spLocks noGrp="1"/>
          </p:cNvSpPr>
          <p:nvPr>
            <p:ph type="tbl" sz="quarter" idx="24"/>
          </p:nvPr>
        </p:nvSpPr>
        <p:spPr>
          <a:xfrm>
            <a:off x="457200" y="1257549"/>
            <a:ext cx="8229600" cy="3337936"/>
          </a:xfrm>
        </p:spPr>
        <p:txBody>
          <a:bodyPr/>
          <a:lstStyle>
            <a:lvl1pPr marL="0" indent="0">
              <a:buNone/>
              <a:defRPr>
                <a:solidFill>
                  <a:schemeClr val="tx1"/>
                </a:solidFill>
              </a:defRPr>
            </a:lvl1pPr>
          </a:lstStyle>
          <a:p>
            <a:r>
              <a:rPr lang="en-US" smtClean="0"/>
              <a:t>Click icon to add table</a:t>
            </a:r>
            <a:endParaRPr lang="en-US"/>
          </a:p>
        </p:txBody>
      </p:sp>
      <p:sp>
        <p:nvSpPr>
          <p:cNvPr id="2" name="Title 1"/>
          <p:cNvSpPr>
            <a:spLocks noGrp="1"/>
          </p:cNvSpPr>
          <p:nvPr>
            <p:ph type="title" hasCustomPrompt="1"/>
          </p:nvPr>
        </p:nvSpPr>
        <p:spPr/>
        <p:txBody>
          <a:bodyPr lIns="0" tIns="0" rIns="0" bIns="0" anchor="t">
            <a:normAutofit/>
          </a:bodyPr>
          <a:lstStyle>
            <a:lvl1pPr algn="l">
              <a:defRPr sz="2703">
                <a:solidFill>
                  <a:srgbClr val="A20815"/>
                </a:solidFill>
                <a:latin typeface="Arial"/>
                <a:cs typeface="Arial"/>
              </a:defRPr>
            </a:lvl1pPr>
          </a:lstStyle>
          <a:p>
            <a:r>
              <a:rPr lang="en-US" dirty="0" smtClean="0"/>
              <a:t>Insert Title Here</a:t>
            </a:r>
            <a:br>
              <a:rPr lang="en-US" dirty="0" smtClean="0"/>
            </a:br>
            <a:r>
              <a:rPr lang="en-US" dirty="0" smtClean="0"/>
              <a:t>Table</a:t>
            </a:r>
            <a:endParaRPr lang="en-US" dirty="0"/>
          </a:p>
        </p:txBody>
      </p:sp>
    </p:spTree>
    <p:extLst>
      <p:ext uri="{BB962C8B-B14F-4D97-AF65-F5344CB8AC3E}">
        <p14:creationId xmlns:p14="http://schemas.microsoft.com/office/powerpoint/2010/main" val="1006270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sp>
        <p:nvSpPr>
          <p:cNvPr id="12" name="Rectangle 11"/>
          <p:cNvSpPr/>
          <p:nvPr/>
        </p:nvSpPr>
        <p:spPr>
          <a:xfrm>
            <a:off x="0" y="0"/>
            <a:ext cx="9144000" cy="5148263"/>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solidFill>
                <a:srgbClr val="A20815"/>
              </a:solidFill>
            </a:endParaRPr>
          </a:p>
        </p:txBody>
      </p:sp>
      <p:sp>
        <p:nvSpPr>
          <p:cNvPr id="9" name="Title 1"/>
          <p:cNvSpPr>
            <a:spLocks noGrp="1"/>
          </p:cNvSpPr>
          <p:nvPr>
            <p:ph type="ctrTitle" hasCustomPrompt="1"/>
          </p:nvPr>
        </p:nvSpPr>
        <p:spPr>
          <a:xfrm>
            <a:off x="278134" y="1886127"/>
            <a:ext cx="8351856" cy="743123"/>
          </a:xfrm>
        </p:spPr>
        <p:txBody>
          <a:bodyPr lIns="0" bIns="0">
            <a:noAutofit/>
          </a:bodyPr>
          <a:lstStyle>
            <a:lvl1pPr algn="l">
              <a:lnSpc>
                <a:spcPct val="90000"/>
              </a:lnSpc>
              <a:defRPr sz="4955" b="1" baseline="0">
                <a:solidFill>
                  <a:schemeClr val="bg1"/>
                </a:solidFill>
                <a:latin typeface="Arial"/>
                <a:cs typeface="Arial"/>
              </a:defRPr>
            </a:lvl1pPr>
          </a:lstStyle>
          <a:p>
            <a:r>
              <a:rPr lang="en-US" dirty="0" smtClean="0"/>
              <a:t>Cover Slide Title</a:t>
            </a:r>
            <a:br>
              <a:rPr lang="en-US" dirty="0" smtClean="0"/>
            </a:br>
            <a:endParaRPr lang="en-US" dirty="0"/>
          </a:p>
        </p:txBody>
      </p:sp>
      <p:sp>
        <p:nvSpPr>
          <p:cNvPr id="11" name="Subtitle 2"/>
          <p:cNvSpPr>
            <a:spLocks noGrp="1"/>
          </p:cNvSpPr>
          <p:nvPr>
            <p:ph type="subTitle" idx="1" hasCustomPrompt="1"/>
          </p:nvPr>
        </p:nvSpPr>
        <p:spPr>
          <a:xfrm>
            <a:off x="278134" y="2681363"/>
            <a:ext cx="6400800" cy="662762"/>
          </a:xfrm>
        </p:spPr>
        <p:txBody>
          <a:bodyPr lIns="0" tIns="0" rIns="0" bIns="0">
            <a:normAutofit/>
          </a:bodyPr>
          <a:lstStyle>
            <a:lvl1pPr marL="0" indent="0" algn="l">
              <a:buNone/>
              <a:defRPr sz="1802">
                <a:solidFill>
                  <a:schemeClr val="bg1"/>
                </a:solidFill>
                <a:latin typeface="Arial"/>
                <a:cs typeface="Arial"/>
              </a:defRPr>
            </a:lvl1pPr>
            <a:lvl2pPr marL="343220" indent="0" algn="ctr">
              <a:buNone/>
              <a:defRPr>
                <a:solidFill>
                  <a:schemeClr val="tx1">
                    <a:tint val="75000"/>
                  </a:schemeClr>
                </a:solidFill>
              </a:defRPr>
            </a:lvl2pPr>
            <a:lvl3pPr marL="686440" indent="0" algn="ctr">
              <a:buNone/>
              <a:defRPr>
                <a:solidFill>
                  <a:schemeClr val="tx1">
                    <a:tint val="75000"/>
                  </a:schemeClr>
                </a:solidFill>
              </a:defRPr>
            </a:lvl3pPr>
            <a:lvl4pPr marL="1029660" indent="0" algn="ctr">
              <a:buNone/>
              <a:defRPr>
                <a:solidFill>
                  <a:schemeClr val="tx1">
                    <a:tint val="75000"/>
                  </a:schemeClr>
                </a:solidFill>
              </a:defRPr>
            </a:lvl4pPr>
            <a:lvl5pPr marL="1372880" indent="0" algn="ctr">
              <a:buNone/>
              <a:defRPr>
                <a:solidFill>
                  <a:schemeClr val="tx1">
                    <a:tint val="75000"/>
                  </a:schemeClr>
                </a:solidFill>
              </a:defRPr>
            </a:lvl5pPr>
            <a:lvl6pPr marL="1716100" indent="0" algn="ctr">
              <a:buNone/>
              <a:defRPr>
                <a:solidFill>
                  <a:schemeClr val="tx1">
                    <a:tint val="75000"/>
                  </a:schemeClr>
                </a:solidFill>
              </a:defRPr>
            </a:lvl6pPr>
            <a:lvl7pPr marL="2059320" indent="0" algn="ctr">
              <a:buNone/>
              <a:defRPr>
                <a:solidFill>
                  <a:schemeClr val="tx1">
                    <a:tint val="75000"/>
                  </a:schemeClr>
                </a:solidFill>
              </a:defRPr>
            </a:lvl7pPr>
            <a:lvl8pPr marL="2402540" indent="0" algn="ctr">
              <a:buNone/>
              <a:defRPr>
                <a:solidFill>
                  <a:schemeClr val="tx1">
                    <a:tint val="75000"/>
                  </a:schemeClr>
                </a:solidFill>
              </a:defRPr>
            </a:lvl8pPr>
            <a:lvl9pPr marL="2745760" indent="0" algn="ctr">
              <a:buNone/>
              <a:defRPr>
                <a:solidFill>
                  <a:schemeClr val="tx1">
                    <a:tint val="75000"/>
                  </a:schemeClr>
                </a:solidFill>
              </a:defRPr>
            </a:lvl9pPr>
          </a:lstStyle>
          <a:p>
            <a:r>
              <a:rPr lang="en-US" dirty="0" smtClean="0"/>
              <a:t>Secondary Title</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174" y="111208"/>
            <a:ext cx="2588151" cy="851179"/>
          </a:xfrm>
          <a:prstGeom prst="rect">
            <a:avLst/>
          </a:prstGeom>
        </p:spPr>
      </p:pic>
      <p:sp>
        <p:nvSpPr>
          <p:cNvPr id="18" name="Content Placeholder 8"/>
          <p:cNvSpPr>
            <a:spLocks noGrp="1"/>
          </p:cNvSpPr>
          <p:nvPr>
            <p:ph sz="quarter" idx="10" hasCustomPrompt="1"/>
          </p:nvPr>
        </p:nvSpPr>
        <p:spPr>
          <a:xfrm>
            <a:off x="2212258" y="4377091"/>
            <a:ext cx="3893268" cy="466148"/>
          </a:xfrm>
        </p:spPr>
        <p:txBody>
          <a:bodyPr anchor="b">
            <a:noAutofit/>
          </a:bodyPr>
          <a:lstStyle>
            <a:lvl1pPr marL="0" indent="0">
              <a:buNone/>
              <a:defRPr sz="1126">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Presenter’s Name</a:t>
            </a:r>
            <a:br>
              <a:rPr lang="en-US" dirty="0" smtClean="0"/>
            </a:br>
            <a:r>
              <a:rPr lang="en-US" dirty="0" smtClean="0"/>
              <a:t>Presenter’s Title</a:t>
            </a:r>
            <a:endParaRPr lang="en-US" dirty="0"/>
          </a:p>
        </p:txBody>
      </p:sp>
      <p:sp>
        <p:nvSpPr>
          <p:cNvPr id="19" name="Content Placeholder 10"/>
          <p:cNvSpPr>
            <a:spLocks noGrp="1"/>
          </p:cNvSpPr>
          <p:nvPr>
            <p:ph sz="quarter" idx="11" hasCustomPrompt="1"/>
          </p:nvPr>
        </p:nvSpPr>
        <p:spPr>
          <a:xfrm>
            <a:off x="6419851" y="4377091"/>
            <a:ext cx="2180441" cy="466149"/>
          </a:xfrm>
        </p:spPr>
        <p:txBody>
          <a:bodyPr anchor="b">
            <a:normAutofit/>
          </a:bodyPr>
          <a:lstStyle>
            <a:lvl1pPr marL="0" indent="0" algn="r">
              <a:buNone/>
              <a:defRPr sz="1126" baseline="0">
                <a:solidFill>
                  <a:schemeClr val="bg1"/>
                </a:solidFill>
              </a:defRPr>
            </a:lvl1pPr>
          </a:lstStyle>
          <a:p>
            <a:pPr lvl="0"/>
            <a:r>
              <a:rPr lang="en-US" dirty="0" smtClean="0"/>
              <a:t>10.10.15</a:t>
            </a:r>
            <a:br>
              <a:rPr lang="en-US" dirty="0" smtClean="0"/>
            </a:br>
            <a:r>
              <a:rPr lang="en-US" dirty="0" smtClean="0"/>
              <a:t>Web Address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23" y="4193268"/>
            <a:ext cx="1116182" cy="837912"/>
          </a:xfrm>
          <a:prstGeom prst="rect">
            <a:avLst/>
          </a:prstGeom>
        </p:spPr>
      </p:pic>
      <p:sp>
        <p:nvSpPr>
          <p:cNvPr id="13" name="Rectangle 12"/>
          <p:cNvSpPr/>
          <p:nvPr userDrawn="1"/>
        </p:nvSpPr>
        <p:spPr>
          <a:xfrm>
            <a:off x="0" y="0"/>
            <a:ext cx="9144000" cy="5148263"/>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solidFill>
                <a:srgbClr val="A20815"/>
              </a:solidFill>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7174" y="111208"/>
            <a:ext cx="2588151" cy="851179"/>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523" y="4193268"/>
            <a:ext cx="1116182" cy="837912"/>
          </a:xfrm>
          <a:prstGeom prst="rect">
            <a:avLst/>
          </a:prstGeom>
        </p:spPr>
      </p:pic>
    </p:spTree>
    <p:extLst>
      <p:ext uri="{BB962C8B-B14F-4D97-AF65-F5344CB8AC3E}">
        <p14:creationId xmlns:p14="http://schemas.microsoft.com/office/powerpoint/2010/main" val="84546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4900"/>
          </a:xfrm>
        </p:spPr>
        <p:txBody>
          <a:bodyPr/>
          <a:lstStyle/>
          <a:p>
            <a:r>
              <a:rPr lang="en-US"/>
              <a:t>Click to edit Master title style</a:t>
            </a:r>
          </a:p>
        </p:txBody>
      </p:sp>
      <p:sp>
        <p:nvSpPr>
          <p:cNvPr id="3" name="Subtitle 2"/>
          <p:cNvSpPr>
            <a:spLocks noGrp="1"/>
          </p:cNvSpPr>
          <p:nvPr>
            <p:ph type="subTitle" idx="1"/>
          </p:nvPr>
        </p:nvSpPr>
        <p:spPr>
          <a:xfrm>
            <a:off x="1371600" y="2917825"/>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5E1425-AB73-1E47-B4AA-E0CA51D26D98}"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864871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41421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350"/>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2813"/>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E1425-AB73-1E47-B4AA-E0CA51D26D98}"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902625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1738"/>
            <a:ext cx="4038600"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5E1425-AB73-1E47-B4AA-E0CA51D26D98}"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9775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2525"/>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2525"/>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5E1425-AB73-1E47-B4AA-E0CA51D26D98}" type="datetimeFigureOut">
              <a:rPr lang="en-US" smtClean="0"/>
              <a:t>8/15/18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114907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4369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5E1425-AB73-1E47-B4AA-E0CA51D26D98}" type="datetimeFigureOut">
              <a:rPr lang="en-US" smtClean="0"/>
              <a:t>8/15/18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728028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E1425-AB73-1E47-B4AA-E0CA51D26D98}" type="datetimeFigureOut">
              <a:rPr lang="en-US" smtClean="0"/>
              <a:t>8/15/18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3053225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31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7913"/>
            <a:ext cx="3008313"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56460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625"/>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075"/>
            <a:ext cx="548640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E1425-AB73-1E47-B4AA-E0CA51D26D98}"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2025473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79952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9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9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E1425-AB73-1E47-B4AA-E0CA51D26D98}"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209D5-9207-4E41-8902-F4F7BFE4C065}" type="slidenum">
              <a:rPr lang="en-US" smtClean="0"/>
              <a:t>‹#›</a:t>
            </a:fld>
            <a:endParaRPr lang="en-US"/>
          </a:p>
        </p:txBody>
      </p:sp>
    </p:spTree>
    <p:extLst>
      <p:ext uri="{BB962C8B-B14F-4D97-AF65-F5344CB8AC3E}">
        <p14:creationId xmlns:p14="http://schemas.microsoft.com/office/powerpoint/2010/main" val="7113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1569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20A659-11B8-8E41-9AC8-9727A97C0372}"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0991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69"/>
            <a:ext cx="8229600" cy="85804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20A659-11B8-8E41-9AC8-9727A97C0372}" type="datetimeFigureOut">
              <a:rPr lang="en-US" smtClean="0"/>
              <a:t>8/15/18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4644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20A659-11B8-8E41-9AC8-9727A97C0372}" type="datetimeFigureOut">
              <a:rPr lang="en-US" smtClean="0"/>
              <a:t>8/15/18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0266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t>8/15/18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74881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49382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177877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083"/>
            <a:ext cx="8229600" cy="485129"/>
          </a:xfrm>
          <a:prstGeom prst="rect">
            <a:avLst/>
          </a:prstGeom>
        </p:spPr>
        <p:txBody>
          <a:bodyPr vert="horz" lIns="91440" tIns="45720" rIns="91440" bIns="45720" rtlCol="0" anchor="ctr">
            <a:noAutofit/>
          </a:bodyPr>
          <a:lstStyle/>
          <a:p>
            <a:r>
              <a:rPr lang="en-US" dirty="0"/>
              <a:t>Headline Here</a:t>
            </a:r>
          </a:p>
        </p:txBody>
      </p:sp>
      <p:sp>
        <p:nvSpPr>
          <p:cNvPr id="3" name="Text Placeholder 2"/>
          <p:cNvSpPr>
            <a:spLocks noGrp="1"/>
          </p:cNvSpPr>
          <p:nvPr>
            <p:ph type="body" idx="1"/>
          </p:nvPr>
        </p:nvSpPr>
        <p:spPr>
          <a:xfrm>
            <a:off x="457200" y="1310558"/>
            <a:ext cx="8229600" cy="3288319"/>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FE20A659-11B8-8E41-9AC8-9727A97C0372}" type="datetimeFigureOut">
              <a:rPr lang="en-US" smtClean="0"/>
              <a:t>8/15/18</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74C6E7D4-4D97-9940-B173-4C0F5037F33F}" type="slidenum">
              <a:rPr lang="en-US" smtClean="0"/>
              <a:t>‹#›</a:t>
            </a:fld>
            <a:endParaRPr lang="en-US"/>
          </a:p>
        </p:txBody>
      </p:sp>
      <p:pic>
        <p:nvPicPr>
          <p:cNvPr id="8" name="Picture 7"/>
          <p:cNvPicPr>
            <a:picLocks noChangeAspect="1"/>
          </p:cNvPicPr>
          <p:nvPr userDrawn="1"/>
        </p:nvPicPr>
        <p:blipFill>
          <a:blip r:embed="rId16"/>
          <a:stretch>
            <a:fillRect/>
          </a:stretch>
        </p:blipFill>
        <p:spPr>
          <a:xfrm>
            <a:off x="7604760" y="4629355"/>
            <a:ext cx="1203960" cy="293402"/>
          </a:xfrm>
          <a:prstGeom prst="rect">
            <a:avLst/>
          </a:prstGeom>
        </p:spPr>
      </p:pic>
    </p:spTree>
    <p:extLst>
      <p:ext uri="{BB962C8B-B14F-4D97-AF65-F5344CB8AC3E}">
        <p14:creationId xmlns:p14="http://schemas.microsoft.com/office/powerpoint/2010/main" val="161943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2" r:id="rId12"/>
    <p:sldLayoutId id="2147483713" r:id="rId13"/>
    <p:sldLayoutId id="2147483714" r:id="rId14"/>
  </p:sldLayoutIdLst>
  <p:txStyles>
    <p:titleStyle>
      <a:lvl1pPr algn="l" defTabSz="457200" rtl="0" eaLnBrk="1" latinLnBrk="0" hangingPunct="1">
        <a:spcBef>
          <a:spcPct val="0"/>
        </a:spcBef>
        <a:buNone/>
        <a:defRPr sz="3500" b="1" i="0" kern="1200" baseline="0">
          <a:solidFill>
            <a:srgbClr val="0076C0"/>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1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5E0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1738"/>
            <a:ext cx="8229600" cy="339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72025"/>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A5E1425-AB73-1E47-B4AA-E0CA51D26D98}" type="datetimeFigureOut">
              <a:rPr lang="en-US" smtClean="0"/>
              <a:t>8/15/18</a:t>
            </a:fld>
            <a:endParaRPr lang="en-US"/>
          </a:p>
        </p:txBody>
      </p:sp>
      <p:sp>
        <p:nvSpPr>
          <p:cNvPr id="5" name="Footer Placeholder 4"/>
          <p:cNvSpPr>
            <a:spLocks noGrp="1"/>
          </p:cNvSpPr>
          <p:nvPr>
            <p:ph type="ftr" sz="quarter" idx="3"/>
          </p:nvPr>
        </p:nvSpPr>
        <p:spPr>
          <a:xfrm>
            <a:off x="3124200" y="4772025"/>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2025"/>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D27209D5-9207-4E41-8902-F4F7BFE4C065}" type="slidenum">
              <a:rPr lang="en-US" smtClean="0"/>
              <a:t>‹#›</a:t>
            </a:fld>
            <a:endParaRPr lang="en-US"/>
          </a:p>
        </p:txBody>
      </p:sp>
    </p:spTree>
    <p:extLst>
      <p:ext uri="{BB962C8B-B14F-4D97-AF65-F5344CB8AC3E}">
        <p14:creationId xmlns:p14="http://schemas.microsoft.com/office/powerpoint/2010/main" val="3554316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jp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616" y="1249769"/>
            <a:ext cx="8551572" cy="743123"/>
          </a:xfrm>
        </p:spPr>
        <p:txBody>
          <a:bodyPr/>
          <a:lstStyle/>
          <a:p>
            <a:pPr algn="ctr"/>
            <a:r>
              <a:rPr lang="en-US" sz="2800" dirty="0"/>
              <a:t>A Risk Reduction Strategy to Lower Rates of</a:t>
            </a:r>
            <a:br>
              <a:rPr lang="en-US" sz="2800" dirty="0"/>
            </a:br>
            <a:r>
              <a:rPr lang="en-US" sz="2800" dirty="0"/>
              <a:t>Hypoglycemia by Determining Root Causes</a:t>
            </a:r>
          </a:p>
        </p:txBody>
      </p:sp>
      <p:sp>
        <p:nvSpPr>
          <p:cNvPr id="3" name="Subtitle 2"/>
          <p:cNvSpPr>
            <a:spLocks noGrp="1"/>
          </p:cNvSpPr>
          <p:nvPr>
            <p:ph type="subTitle" idx="1"/>
          </p:nvPr>
        </p:nvSpPr>
        <p:spPr>
          <a:xfrm>
            <a:off x="2067951" y="2173196"/>
            <a:ext cx="5377074" cy="1086855"/>
          </a:xfrm>
        </p:spPr>
        <p:txBody>
          <a:bodyPr>
            <a:normAutofit lnSpcReduction="10000"/>
          </a:bodyPr>
          <a:lstStyle/>
          <a:p>
            <a:endParaRPr lang="en-US" dirty="0" smtClean="0"/>
          </a:p>
          <a:p>
            <a:pPr algn="ctr"/>
            <a:r>
              <a:rPr lang="en-US" sz="2477" dirty="0"/>
              <a:t>Quality University </a:t>
            </a:r>
            <a:r>
              <a:rPr lang="en-US" sz="2477" dirty="0" smtClean="0"/>
              <a:t>–</a:t>
            </a:r>
          </a:p>
          <a:p>
            <a:pPr algn="ctr"/>
            <a:r>
              <a:rPr lang="en-US" sz="2477" dirty="0" smtClean="0"/>
              <a:t>Department </a:t>
            </a:r>
            <a:r>
              <a:rPr lang="en-US" sz="2477" dirty="0"/>
              <a:t>of </a:t>
            </a:r>
            <a:r>
              <a:rPr lang="en-US" sz="2477" dirty="0" smtClean="0"/>
              <a:t>Medicine</a:t>
            </a:r>
            <a:endParaRPr lang="en-US" sz="2477" dirty="0"/>
          </a:p>
        </p:txBody>
      </p:sp>
      <p:sp>
        <p:nvSpPr>
          <p:cNvPr id="4" name="Content Placeholder 3"/>
          <p:cNvSpPr>
            <a:spLocks noGrp="1"/>
          </p:cNvSpPr>
          <p:nvPr>
            <p:ph sz="quarter" idx="10"/>
          </p:nvPr>
        </p:nvSpPr>
        <p:spPr>
          <a:xfrm>
            <a:off x="2660300" y="3947001"/>
            <a:ext cx="4004204" cy="466148"/>
          </a:xfrm>
        </p:spPr>
        <p:txBody>
          <a:bodyPr/>
          <a:lstStyle/>
          <a:p>
            <a:pPr algn="ctr"/>
            <a:r>
              <a:rPr lang="en-US" sz="1802" i="1" dirty="0" smtClean="0"/>
              <a:t>Co-PI’s</a:t>
            </a:r>
          </a:p>
          <a:p>
            <a:pPr algn="ctr"/>
            <a:r>
              <a:rPr lang="en-US" sz="1802" i="1" dirty="0" err="1" smtClean="0"/>
              <a:t>Naina</a:t>
            </a:r>
            <a:r>
              <a:rPr lang="en-US" sz="1802" i="1" smtClean="0"/>
              <a:t> </a:t>
            </a:r>
            <a:r>
              <a:rPr lang="en-US" sz="1802" i="1"/>
              <a:t>Sinha Gregory MD </a:t>
            </a:r>
          </a:p>
          <a:p>
            <a:pPr algn="ctr"/>
            <a:r>
              <a:rPr lang="en-US" sz="1802" i="1"/>
              <a:t>J</a:t>
            </a:r>
            <a:r>
              <a:rPr lang="en-US" sz="1802" i="1" smtClean="0"/>
              <a:t>ane </a:t>
            </a:r>
            <a:r>
              <a:rPr lang="en-US" sz="1802" i="1"/>
              <a:t>Jeffrie </a:t>
            </a:r>
            <a:r>
              <a:rPr lang="en-US" sz="1802" i="1" err="1"/>
              <a:t>Seley</a:t>
            </a:r>
            <a:r>
              <a:rPr lang="en-US" sz="1802" i="1"/>
              <a:t> </a:t>
            </a:r>
            <a:r>
              <a:rPr lang="en-US" sz="1802" i="1" smtClean="0"/>
              <a:t>DNP MPH</a:t>
            </a:r>
            <a:endParaRPr lang="en-US" sz="1802" i="1"/>
          </a:p>
        </p:txBody>
      </p:sp>
    </p:spTree>
    <p:extLst>
      <p:ext uri="{BB962C8B-B14F-4D97-AF65-F5344CB8AC3E}">
        <p14:creationId xmlns:p14="http://schemas.microsoft.com/office/powerpoint/2010/main" val="2038682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5915" y="-38637"/>
            <a:ext cx="7353837" cy="858044"/>
          </a:xfrm>
        </p:spPr>
        <p:txBody>
          <a:bodyPr>
            <a:normAutofit/>
          </a:bodyPr>
          <a:lstStyle/>
          <a:p>
            <a:pPr algn="ctr"/>
            <a:r>
              <a:rPr lang="en-US" sz="4000" dirty="0"/>
              <a:t>RN </a:t>
            </a:r>
            <a:r>
              <a:rPr lang="en-US" sz="4000" dirty="0" smtClean="0"/>
              <a:t>Survey Part 2: UCSD Data</a:t>
            </a:r>
            <a:endParaRPr lang="en-US" sz="4000" dirty="0"/>
          </a:p>
        </p:txBody>
      </p:sp>
      <p:sp>
        <p:nvSpPr>
          <p:cNvPr id="3" name="Content Placeholder 2"/>
          <p:cNvSpPr>
            <a:spLocks noGrp="1"/>
          </p:cNvSpPr>
          <p:nvPr>
            <p:ph idx="1"/>
          </p:nvPr>
        </p:nvSpPr>
        <p:spPr>
          <a:xfrm>
            <a:off x="1" y="686436"/>
            <a:ext cx="9247030" cy="4461828"/>
          </a:xfrm>
        </p:spPr>
        <p:txBody>
          <a:bodyPr>
            <a:noAutofit/>
          </a:bodyPr>
          <a:lstStyle/>
          <a:p>
            <a:pPr marL="0" indent="0">
              <a:buNone/>
            </a:pPr>
            <a:r>
              <a:rPr lang="en-US" sz="2800" b="1" smtClean="0">
                <a:solidFill>
                  <a:srgbClr val="0076C0"/>
                </a:solidFill>
                <a:latin typeface="Arial" charset="0"/>
                <a:ea typeface="Arial" charset="0"/>
                <a:cs typeface="Arial" charset="0"/>
              </a:rPr>
              <a:t>Circle </a:t>
            </a:r>
            <a:r>
              <a:rPr lang="en-US" sz="2800" b="1">
                <a:solidFill>
                  <a:srgbClr val="0076C0"/>
                </a:solidFill>
                <a:latin typeface="Arial" charset="0"/>
                <a:ea typeface="Arial" charset="0"/>
                <a:cs typeface="Arial" charset="0"/>
              </a:rPr>
              <a:t>all of the reasons listed </a:t>
            </a:r>
            <a:r>
              <a:rPr lang="en-US" sz="2800" b="1" smtClean="0">
                <a:solidFill>
                  <a:srgbClr val="0076C0"/>
                </a:solidFill>
                <a:latin typeface="Arial" charset="0"/>
                <a:ea typeface="Arial" charset="0"/>
                <a:cs typeface="Arial" charset="0"/>
              </a:rPr>
              <a:t>that may </a:t>
            </a:r>
            <a:r>
              <a:rPr lang="en-US" sz="2800" b="1">
                <a:solidFill>
                  <a:srgbClr val="0076C0"/>
                </a:solidFill>
                <a:latin typeface="Arial" charset="0"/>
                <a:ea typeface="Arial" charset="0"/>
                <a:cs typeface="Arial" charset="0"/>
              </a:rPr>
              <a:t>contribute </a:t>
            </a:r>
            <a:r>
              <a:rPr lang="en-US" sz="2800" b="1" smtClean="0">
                <a:solidFill>
                  <a:srgbClr val="0076C0"/>
                </a:solidFill>
                <a:latin typeface="Arial" charset="0"/>
                <a:ea typeface="Arial" charset="0"/>
                <a:cs typeface="Arial" charset="0"/>
              </a:rPr>
              <a:t>   to </a:t>
            </a:r>
            <a:r>
              <a:rPr lang="en-US" sz="2800" b="1">
                <a:solidFill>
                  <a:srgbClr val="0076C0"/>
                </a:solidFill>
                <a:latin typeface="Arial" charset="0"/>
                <a:ea typeface="Arial" charset="0"/>
                <a:cs typeface="Arial" charset="0"/>
              </a:rPr>
              <a:t>patients having </a:t>
            </a:r>
            <a:r>
              <a:rPr lang="en-US" sz="2800" b="1" smtClean="0">
                <a:solidFill>
                  <a:srgbClr val="0076C0"/>
                </a:solidFill>
                <a:latin typeface="Arial" charset="0"/>
                <a:ea typeface="Arial" charset="0"/>
                <a:cs typeface="Arial" charset="0"/>
              </a:rPr>
              <a:t>hypoglycemia </a:t>
            </a:r>
            <a:r>
              <a:rPr lang="en-US" sz="2800" b="1">
                <a:solidFill>
                  <a:srgbClr val="0076C0"/>
                </a:solidFill>
                <a:latin typeface="Arial" charset="0"/>
                <a:ea typeface="Arial" charset="0"/>
                <a:cs typeface="Arial" charset="0"/>
              </a:rPr>
              <a:t>in the hospital</a:t>
            </a:r>
          </a:p>
          <a:p>
            <a:pPr lvl="1"/>
            <a:r>
              <a:rPr lang="en-US" sz="2400">
                <a:latin typeface="Arial" charset="0"/>
                <a:ea typeface="Arial" charset="0"/>
                <a:cs typeface="Arial" charset="0"/>
              </a:rPr>
              <a:t>Poor Nutrition (poor appetite, nausea or vomiting)</a:t>
            </a:r>
          </a:p>
          <a:p>
            <a:pPr lvl="1"/>
            <a:r>
              <a:rPr lang="en-US" sz="2400">
                <a:latin typeface="Arial" charset="0"/>
                <a:ea typeface="Arial" charset="0"/>
                <a:cs typeface="Arial" charset="0"/>
              </a:rPr>
              <a:t>NPO for a procedure or test</a:t>
            </a:r>
          </a:p>
          <a:p>
            <a:pPr lvl="1"/>
            <a:r>
              <a:rPr lang="en-US" sz="2400">
                <a:latin typeface="Arial" charset="0"/>
                <a:ea typeface="Arial" charset="0"/>
                <a:cs typeface="Arial" charset="0"/>
              </a:rPr>
              <a:t>Interruption in Nutrition (e.g. Tube feeds or TPN being held)</a:t>
            </a:r>
          </a:p>
          <a:p>
            <a:pPr lvl="1"/>
            <a:r>
              <a:rPr lang="en-US" sz="2400">
                <a:latin typeface="Arial" charset="0"/>
                <a:ea typeface="Arial" charset="0"/>
                <a:cs typeface="Arial" charset="0"/>
              </a:rPr>
              <a:t>Incorrect dose of Insulin:</a:t>
            </a:r>
          </a:p>
          <a:p>
            <a:pPr lvl="2"/>
            <a:r>
              <a:rPr lang="en-US">
                <a:latin typeface="Arial" charset="0"/>
                <a:ea typeface="Arial" charset="0"/>
                <a:cs typeface="Arial" charset="0"/>
              </a:rPr>
              <a:t>Basal insulin (NPH, glargine) </a:t>
            </a:r>
          </a:p>
          <a:p>
            <a:pPr lvl="2"/>
            <a:r>
              <a:rPr lang="en-US">
                <a:latin typeface="Arial" charset="0"/>
                <a:ea typeface="Arial" charset="0"/>
                <a:cs typeface="Arial" charset="0"/>
              </a:rPr>
              <a:t>Bolus (correction) or mealtime Insulin (</a:t>
            </a:r>
            <a:r>
              <a:rPr lang="en-US" err="1">
                <a:latin typeface="Arial" charset="0"/>
                <a:ea typeface="Arial" charset="0"/>
                <a:cs typeface="Arial" charset="0"/>
              </a:rPr>
              <a:t>aspart</a:t>
            </a:r>
            <a:r>
              <a:rPr lang="en-US">
                <a:latin typeface="Arial" charset="0"/>
                <a:ea typeface="Arial" charset="0"/>
                <a:cs typeface="Arial" charset="0"/>
              </a:rPr>
              <a:t>)</a:t>
            </a:r>
          </a:p>
          <a:p>
            <a:pPr lvl="1"/>
            <a:r>
              <a:rPr lang="en-US" sz="2400">
                <a:latin typeface="Arial" charset="0"/>
                <a:ea typeface="Arial" charset="0"/>
                <a:cs typeface="Arial" charset="0"/>
              </a:rPr>
              <a:t>Failure to adequately treat prior hypoglycemia event</a:t>
            </a:r>
          </a:p>
          <a:p>
            <a:pPr lvl="1"/>
            <a:r>
              <a:rPr lang="en-US" sz="2400">
                <a:latin typeface="Arial" charset="0"/>
                <a:ea typeface="Arial" charset="0"/>
                <a:cs typeface="Arial" charset="0"/>
              </a:rPr>
              <a:t>Impaired renal and/or hepatic function</a:t>
            </a:r>
          </a:p>
          <a:p>
            <a:pPr lvl="0"/>
            <a:endParaRPr lang="en-US" sz="525"/>
          </a:p>
        </p:txBody>
      </p:sp>
    </p:spTree>
    <p:extLst>
      <p:ext uri="{BB962C8B-B14F-4D97-AF65-F5344CB8AC3E}">
        <p14:creationId xmlns:p14="http://schemas.microsoft.com/office/powerpoint/2010/main" val="733198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7143" t="2381" r="7142" b="19048"/>
          <a:stretch/>
        </p:blipFill>
        <p:spPr>
          <a:xfrm>
            <a:off x="605308" y="21544"/>
            <a:ext cx="7598534" cy="5126719"/>
          </a:xfrm>
          <a:prstGeom prst="rect">
            <a:avLst/>
          </a:prstGeom>
        </p:spPr>
      </p:pic>
      <p:sp>
        <p:nvSpPr>
          <p:cNvPr id="3" name="Arrow: Left 2">
            <a:extLst>
              <a:ext uri="{FF2B5EF4-FFF2-40B4-BE49-F238E27FC236}">
                <a16:creationId xmlns:a16="http://schemas.microsoft.com/office/drawing/2014/main" xmlns="" id="{9AD2B5ED-8C3B-469A-91AF-7C9F92C53B31}"/>
              </a:ext>
            </a:extLst>
          </p:cNvPr>
          <p:cNvSpPr/>
          <p:nvPr/>
        </p:nvSpPr>
        <p:spPr>
          <a:xfrm>
            <a:off x="4404575" y="792110"/>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2">
            <a:extLst>
              <a:ext uri="{FF2B5EF4-FFF2-40B4-BE49-F238E27FC236}">
                <a16:creationId xmlns:a16="http://schemas.microsoft.com/office/drawing/2014/main" xmlns="" id="{9AD2B5ED-8C3B-469A-91AF-7C9F92C53B31}"/>
              </a:ext>
            </a:extLst>
          </p:cNvPr>
          <p:cNvSpPr/>
          <p:nvPr/>
        </p:nvSpPr>
        <p:spPr>
          <a:xfrm>
            <a:off x="6990061" y="1964087"/>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2">
            <a:extLst>
              <a:ext uri="{FF2B5EF4-FFF2-40B4-BE49-F238E27FC236}">
                <a16:creationId xmlns:a16="http://schemas.microsoft.com/office/drawing/2014/main" xmlns="" id="{9AD2B5ED-8C3B-469A-91AF-7C9F92C53B31}"/>
              </a:ext>
            </a:extLst>
          </p:cNvPr>
          <p:cNvSpPr/>
          <p:nvPr/>
        </p:nvSpPr>
        <p:spPr>
          <a:xfrm>
            <a:off x="3731707" y="2865608"/>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651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89001" y="57203"/>
            <a:ext cx="6880410" cy="523220"/>
          </a:xfrm>
          <a:prstGeom prst="rect">
            <a:avLst/>
          </a:prstGeom>
          <a:noFill/>
        </p:spPr>
        <p:txBody>
          <a:bodyPr wrap="none" rtlCol="0">
            <a:spAutoFit/>
          </a:bodyPr>
          <a:lstStyle/>
          <a:p>
            <a:pPr algn="ctr"/>
            <a:r>
              <a:rPr lang="en-US" sz="2800" b="1" u="sng" dirty="0" smtClean="0"/>
              <a:t>Created Electronic Health </a:t>
            </a:r>
            <a:r>
              <a:rPr lang="en-US" sz="2800" b="1" u="sng" dirty="0"/>
              <a:t>Record Survey Tool</a:t>
            </a:r>
          </a:p>
        </p:txBody>
      </p:sp>
      <p:pic>
        <p:nvPicPr>
          <p:cNvPr id="4" name="Picture 3" descr="C:\Users\jas9067\Downloads\image001.png"/>
          <p:cNvPicPr/>
          <p:nvPr/>
        </p:nvPicPr>
        <p:blipFill rotWithShape="1">
          <a:blip r:embed="rId3">
            <a:extLst>
              <a:ext uri="{28A0092B-C50C-407E-A947-70E740481C1C}">
                <a14:useLocalDpi xmlns:a14="http://schemas.microsoft.com/office/drawing/2010/main" val="0"/>
              </a:ext>
            </a:extLst>
          </a:blip>
          <a:srcRect l="5495" t="1826" r="4396" b="2283"/>
          <a:stretch/>
        </p:blipFill>
        <p:spPr bwMode="auto">
          <a:xfrm>
            <a:off x="834446" y="564258"/>
            <a:ext cx="7589520" cy="4572000"/>
          </a:xfrm>
          <a:prstGeom prst="rect">
            <a:avLst/>
          </a:prstGeom>
          <a:noFill/>
          <a:ln>
            <a:noFill/>
          </a:ln>
        </p:spPr>
      </p:pic>
    </p:spTree>
    <p:extLst>
      <p:ext uri="{BB962C8B-B14F-4D97-AF65-F5344CB8AC3E}">
        <p14:creationId xmlns:p14="http://schemas.microsoft.com/office/powerpoint/2010/main" val="1888539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45" y="1387581"/>
            <a:ext cx="3561759" cy="35617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991" y="1387580"/>
            <a:ext cx="3561760" cy="3561760"/>
          </a:xfrm>
          <a:prstGeom prst="rect">
            <a:avLst/>
          </a:prstGeom>
        </p:spPr>
      </p:pic>
      <p:sp>
        <p:nvSpPr>
          <p:cNvPr id="6" name="TextBox 5"/>
          <p:cNvSpPr txBox="1"/>
          <p:nvPr/>
        </p:nvSpPr>
        <p:spPr>
          <a:xfrm>
            <a:off x="1076540" y="171608"/>
            <a:ext cx="6762108" cy="1077218"/>
          </a:xfrm>
          <a:prstGeom prst="rect">
            <a:avLst/>
          </a:prstGeom>
          <a:noFill/>
        </p:spPr>
        <p:txBody>
          <a:bodyPr wrap="none" rtlCol="0">
            <a:spAutoFit/>
          </a:bodyPr>
          <a:lstStyle/>
          <a:p>
            <a:pPr algn="ctr"/>
            <a:r>
              <a:rPr lang="en-US" sz="3200" b="1" u="sng" dirty="0"/>
              <a:t>Causes of Hypoglycemia </a:t>
            </a:r>
            <a:r>
              <a:rPr lang="en-US" sz="3200" b="1" u="sng" dirty="0" smtClean="0"/>
              <a:t>Identified</a:t>
            </a:r>
          </a:p>
          <a:p>
            <a:pPr algn="ctr"/>
            <a:r>
              <a:rPr lang="en-US" sz="3200" b="1" u="sng" dirty="0"/>
              <a:t>U</a:t>
            </a:r>
            <a:r>
              <a:rPr lang="en-US" sz="3200" b="1" u="sng" dirty="0" smtClean="0"/>
              <a:t>sing EHR </a:t>
            </a:r>
            <a:r>
              <a:rPr lang="en-US" sz="3200" b="1" u="sng" dirty="0"/>
              <a:t>Survey Tool vs Chart Review</a:t>
            </a:r>
          </a:p>
        </p:txBody>
      </p:sp>
      <p:sp>
        <p:nvSpPr>
          <p:cNvPr id="2" name="TextBox 1"/>
          <p:cNvSpPr txBox="1"/>
          <p:nvPr/>
        </p:nvSpPr>
        <p:spPr>
          <a:xfrm>
            <a:off x="2665927" y="2305318"/>
            <a:ext cx="969240" cy="369332"/>
          </a:xfrm>
          <a:prstGeom prst="rect">
            <a:avLst/>
          </a:prstGeom>
          <a:noFill/>
        </p:spPr>
        <p:txBody>
          <a:bodyPr wrap="none" rtlCol="0">
            <a:spAutoFit/>
          </a:bodyPr>
          <a:lstStyle/>
          <a:p>
            <a:r>
              <a:rPr lang="en-US" b="1" smtClean="0">
                <a:solidFill>
                  <a:srgbClr val="FF0000"/>
                </a:solidFill>
              </a:rPr>
              <a:t>RN Data</a:t>
            </a:r>
            <a:endParaRPr lang="en-US" b="1">
              <a:solidFill>
                <a:srgbClr val="FF0000"/>
              </a:solidFill>
            </a:endParaRPr>
          </a:p>
        </p:txBody>
      </p:sp>
      <p:sp>
        <p:nvSpPr>
          <p:cNvPr id="3" name="TextBox 2"/>
          <p:cNvSpPr txBox="1"/>
          <p:nvPr/>
        </p:nvSpPr>
        <p:spPr>
          <a:xfrm>
            <a:off x="6538871" y="2335437"/>
            <a:ext cx="1034963" cy="369332"/>
          </a:xfrm>
          <a:prstGeom prst="rect">
            <a:avLst/>
          </a:prstGeom>
          <a:noFill/>
        </p:spPr>
        <p:txBody>
          <a:bodyPr wrap="none" rtlCol="0">
            <a:spAutoFit/>
          </a:bodyPr>
          <a:lstStyle/>
          <a:p>
            <a:r>
              <a:rPr lang="en-US" b="1" smtClean="0">
                <a:solidFill>
                  <a:srgbClr val="FF0000"/>
                </a:solidFill>
              </a:rPr>
              <a:t>MD Data</a:t>
            </a:r>
            <a:endParaRPr lang="en-US" b="1">
              <a:solidFill>
                <a:srgbClr val="FF0000"/>
              </a:solidFill>
            </a:endParaRPr>
          </a:p>
        </p:txBody>
      </p:sp>
    </p:spTree>
    <p:extLst>
      <p:ext uri="{BB962C8B-B14F-4D97-AF65-F5344CB8AC3E}">
        <p14:creationId xmlns:p14="http://schemas.microsoft.com/office/powerpoint/2010/main" val="876727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26" y="-107586"/>
            <a:ext cx="9195515" cy="1385230"/>
          </a:xfrm>
        </p:spPr>
        <p:txBody>
          <a:bodyPr>
            <a:normAutofit fontScale="90000"/>
          </a:bodyPr>
          <a:lstStyle/>
          <a:p>
            <a:pPr algn="ctr"/>
            <a:r>
              <a:rPr lang="en-US" altLang="en-US" sz="3003" dirty="0"/>
              <a:t/>
            </a:r>
            <a:br>
              <a:rPr lang="en-US" altLang="en-US" sz="3003" dirty="0"/>
            </a:br>
            <a:r>
              <a:rPr lang="en-US" altLang="en-US" sz="3003" dirty="0"/>
              <a:t/>
            </a:r>
            <a:br>
              <a:rPr lang="en-US" altLang="en-US" sz="3003" dirty="0"/>
            </a:br>
            <a:r>
              <a:rPr lang="en-US" altLang="en-US" sz="3003" dirty="0"/>
              <a:t/>
            </a:r>
            <a:br>
              <a:rPr lang="en-US" altLang="en-US" sz="3003" dirty="0"/>
            </a:br>
            <a:r>
              <a:rPr lang="en-US" altLang="en-US" sz="3979" dirty="0"/>
              <a:t/>
            </a:r>
            <a:br>
              <a:rPr lang="en-US" altLang="en-US" sz="3979" dirty="0"/>
            </a:br>
            <a:r>
              <a:rPr lang="en-US" sz="4400" i="1">
                <a:cs typeface="Tunga" pitchFamily="2" charset="0"/>
              </a:rPr>
              <a:t>Phase </a:t>
            </a:r>
            <a:r>
              <a:rPr lang="en-US" sz="4400" i="1" smtClean="0">
                <a:cs typeface="Tunga" pitchFamily="2" charset="0"/>
              </a:rPr>
              <a:t>2</a:t>
            </a:r>
            <a:r>
              <a:rPr lang="en-US" sz="4400" smtClean="0">
                <a:cs typeface="Tunga" pitchFamily="2" charset="0"/>
              </a:rPr>
              <a:t>:</a:t>
            </a:r>
            <a:br>
              <a:rPr lang="en-US" sz="4400" smtClean="0">
                <a:cs typeface="Tunga" pitchFamily="2" charset="0"/>
              </a:rPr>
            </a:br>
            <a:r>
              <a:rPr lang="en-US" sz="4400" smtClean="0">
                <a:cs typeface="Tunga" pitchFamily="2" charset="0"/>
              </a:rPr>
              <a:t>Educational </a:t>
            </a:r>
            <a:r>
              <a:rPr lang="en-US" sz="4400" dirty="0">
                <a:cs typeface="Tunga" pitchFamily="2" charset="0"/>
              </a:rPr>
              <a:t>Intervention</a:t>
            </a:r>
            <a:r>
              <a:rPr lang="en-US" sz="3003" dirty="0">
                <a:cs typeface="Tunga" pitchFamily="2" charset="0"/>
              </a:rPr>
              <a:t/>
            </a:r>
            <a:br>
              <a:rPr lang="en-US" sz="3003" dirty="0">
                <a:cs typeface="Tunga" pitchFamily="2" charset="0"/>
              </a:rPr>
            </a:br>
            <a:r>
              <a:rPr lang="en-US" sz="3003" dirty="0">
                <a:cs typeface="Tunga" pitchFamily="2" charset="0"/>
              </a:rPr>
              <a:t/>
            </a:r>
            <a:br>
              <a:rPr lang="en-US" sz="3003" dirty="0">
                <a:cs typeface="Tunga" pitchFamily="2" charset="0"/>
              </a:rPr>
            </a:br>
            <a:r>
              <a:rPr lang="en-US" altLang="en-US" sz="3303" dirty="0">
                <a:solidFill>
                  <a:srgbClr val="FFFF00"/>
                </a:solidFill>
              </a:rPr>
              <a:t/>
            </a:r>
            <a:br>
              <a:rPr lang="en-US" altLang="en-US" sz="3303" dirty="0">
                <a:solidFill>
                  <a:srgbClr val="FFFF00"/>
                </a:solidFill>
              </a:rPr>
            </a:br>
            <a:endParaRPr lang="en-US" sz="3303" i="1" dirty="0">
              <a:solidFill>
                <a:srgbClr val="FFFF00"/>
              </a:solidFill>
            </a:endParaRPr>
          </a:p>
        </p:txBody>
      </p:sp>
      <p:sp>
        <p:nvSpPr>
          <p:cNvPr id="3" name="Subtitle 2"/>
          <p:cNvSpPr>
            <a:spLocks noGrp="1"/>
          </p:cNvSpPr>
          <p:nvPr>
            <p:ph type="subTitle" idx="1"/>
          </p:nvPr>
        </p:nvSpPr>
        <p:spPr>
          <a:xfrm>
            <a:off x="167426" y="1773291"/>
            <a:ext cx="8976573" cy="566042"/>
          </a:xfrm>
        </p:spPr>
        <p:txBody>
          <a:bodyPr>
            <a:noAutofit/>
          </a:bodyPr>
          <a:lstStyle/>
          <a:p>
            <a:pPr>
              <a:defRPr/>
            </a:pPr>
            <a:r>
              <a:rPr lang="en-US" altLang="en-US" sz="3600" b="1" dirty="0">
                <a:solidFill>
                  <a:schemeClr val="tx1"/>
                </a:solidFill>
              </a:rPr>
              <a:t>Reducing Hypoglycemia</a:t>
            </a:r>
            <a:br>
              <a:rPr lang="en-US" altLang="en-US" sz="3600" b="1" dirty="0">
                <a:solidFill>
                  <a:schemeClr val="tx1"/>
                </a:solidFill>
              </a:rPr>
            </a:br>
            <a:r>
              <a:rPr lang="en-US" altLang="en-US" sz="3600" b="1" dirty="0">
                <a:solidFill>
                  <a:schemeClr val="tx1"/>
                </a:solidFill>
              </a:rPr>
              <a:t>by Targeting a Root Cause:</a:t>
            </a:r>
            <a:br>
              <a:rPr lang="en-US" altLang="en-US" sz="3600" b="1" dirty="0">
                <a:solidFill>
                  <a:schemeClr val="tx1"/>
                </a:solidFill>
              </a:rPr>
            </a:br>
            <a:r>
              <a:rPr lang="en-US" altLang="en-US" sz="3600" b="1" dirty="0">
                <a:solidFill>
                  <a:schemeClr val="tx1"/>
                </a:solidFill>
              </a:rPr>
              <a:t>Too Much Basal Insulin</a:t>
            </a:r>
            <a:endParaRPr lang="en-US" sz="3600" b="1" dirty="0">
              <a:solidFill>
                <a:schemeClr val="tx1"/>
              </a:solidFill>
            </a:endParaRPr>
          </a:p>
          <a:p>
            <a:pPr algn="ctr"/>
            <a:endParaRPr lang="en-US" sz="3600" dirty="0"/>
          </a:p>
        </p:txBody>
      </p:sp>
      <p:pic>
        <p:nvPicPr>
          <p:cNvPr id="4" name="Picture 6" descr="Red"/>
          <p:cNvPicPr>
            <a:picLocks noChangeAspect="1" noChangeArrowheads="1"/>
          </p:cNvPicPr>
          <p:nvPr/>
        </p:nvPicPr>
        <p:blipFill>
          <a:blip r:embed="rId3" cstate="print"/>
          <a:srcRect/>
          <a:stretch>
            <a:fillRect/>
          </a:stretch>
        </p:blipFill>
        <p:spPr bwMode="auto">
          <a:xfrm>
            <a:off x="167426" y="4715858"/>
            <a:ext cx="2785799" cy="375202"/>
          </a:xfrm>
          <a:prstGeom prst="rect">
            <a:avLst/>
          </a:prstGeom>
          <a:noFill/>
        </p:spPr>
      </p:pic>
      <p:pic>
        <p:nvPicPr>
          <p:cNvPr id="1026" name="Picture 2" descr="ttp://fistfuloftalent.com/wp-content/uploads/2012/12/tip-the-scale-600x320.png"/>
          <p:cNvPicPr>
            <a:picLocks noChangeAspect="1" noChangeArrowheads="1"/>
          </p:cNvPicPr>
          <p:nvPr/>
        </p:nvPicPr>
        <p:blipFill rotWithShape="1">
          <a:blip r:embed="rId4">
            <a:extLst>
              <a:ext uri="{28A0092B-C50C-407E-A947-70E740481C1C}">
                <a14:useLocalDpi xmlns:a14="http://schemas.microsoft.com/office/drawing/2010/main" val="0"/>
              </a:ext>
            </a:extLst>
          </a:blip>
          <a:srcRect t="10949" b="13654"/>
          <a:stretch/>
        </p:blipFill>
        <p:spPr bwMode="auto">
          <a:xfrm>
            <a:off x="3071845" y="3629003"/>
            <a:ext cx="2702838" cy="108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12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372"/>
            <a:ext cx="9144000" cy="766281"/>
          </a:xfrm>
        </p:spPr>
        <p:txBody>
          <a:bodyPr>
            <a:noAutofit/>
          </a:bodyPr>
          <a:lstStyle/>
          <a:p>
            <a:pPr algn="ctr"/>
            <a:r>
              <a:rPr lang="en-US" sz="4000" b="1" dirty="0" smtClean="0"/>
              <a:t>NYP/WC Insulin Dose Adjustment Guidelines for Prescribers </a:t>
            </a:r>
            <a:endParaRPr lang="en-US" sz="4000" b="1" dirty="0"/>
          </a:p>
        </p:txBody>
      </p:sp>
      <p:graphicFrame>
        <p:nvGraphicFramePr>
          <p:cNvPr id="3" name="Table 2"/>
          <p:cNvGraphicFramePr>
            <a:graphicFrameLocks noGrp="1"/>
          </p:cNvGraphicFramePr>
          <p:nvPr>
            <p:extLst>
              <p:ext uri="{D42A27DB-BD31-4B8C-83A1-F6EECF244321}">
                <p14:modId xmlns:p14="http://schemas.microsoft.com/office/powerpoint/2010/main" val="777214667"/>
              </p:ext>
            </p:extLst>
          </p:nvPr>
        </p:nvGraphicFramePr>
        <p:xfrm>
          <a:off x="1481069" y="1289997"/>
          <a:ext cx="6400800" cy="3858265"/>
        </p:xfrm>
        <a:graphic>
          <a:graphicData uri="http://schemas.openxmlformats.org/drawingml/2006/table">
            <a:tbl>
              <a:tblPr firstRow="1" bandRow="1">
                <a:tableStyleId>{5C22544A-7EE6-4342-B048-85BDC9FD1C3A}</a:tableStyleId>
              </a:tblPr>
              <a:tblGrid>
                <a:gridCol w="320040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tblGrid>
              <a:tr h="408735">
                <a:tc gridSpan="2">
                  <a:txBody>
                    <a:bodyPr/>
                    <a:lstStyle/>
                    <a:p>
                      <a:pPr algn="ctr"/>
                      <a:r>
                        <a:rPr lang="en-US" sz="2100" u="none" smtClean="0">
                          <a:effectLst>
                            <a:outerShdw blurRad="38100" dist="38100" dir="2700000" algn="tl">
                              <a:srgbClr val="000000">
                                <a:alpha val="43137"/>
                              </a:srgbClr>
                            </a:outerShdw>
                          </a:effectLst>
                        </a:rPr>
                        <a:t>Dose Adjustments</a:t>
                      </a:r>
                      <a:r>
                        <a:rPr lang="en-US" sz="2100" u="none" baseline="0" smtClean="0">
                          <a:effectLst>
                            <a:outerShdw blurRad="38100" dist="38100" dir="2700000" algn="tl">
                              <a:srgbClr val="000000">
                                <a:alpha val="43137"/>
                              </a:srgbClr>
                            </a:outerShdw>
                          </a:effectLst>
                        </a:rPr>
                        <a:t> Based on Blood Glucose</a:t>
                      </a:r>
                      <a:endParaRPr lang="en-US" sz="2100" u="none">
                        <a:effectLst>
                          <a:outerShdw blurRad="38100" dist="38100" dir="2700000" algn="tl">
                            <a:srgbClr val="000000">
                              <a:alpha val="43137"/>
                            </a:srgbClr>
                          </a:outerShdw>
                        </a:effectLst>
                      </a:endParaRPr>
                    </a:p>
                  </a:txBody>
                  <a:tcPr marL="69523" marR="69523" marT="34762" marB="34762"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tc>
                <a:extLst>
                  <a:ext uri="{0D108BD9-81ED-4DB2-BD59-A6C34878D82A}">
                    <a16:rowId xmlns="" xmlns:a16="http://schemas.microsoft.com/office/drawing/2014/main" val="10000"/>
                  </a:ext>
                </a:extLst>
              </a:tr>
              <a:tr h="492790">
                <a:tc>
                  <a:txBody>
                    <a:bodyPr/>
                    <a:lstStyle/>
                    <a:p>
                      <a:pPr algn="ctr"/>
                      <a:r>
                        <a:rPr lang="en-US" sz="2100" b="1" smtClean="0">
                          <a:solidFill>
                            <a:schemeClr val="bg1"/>
                          </a:solidFill>
                        </a:rPr>
                        <a:t>BG (mg/</a:t>
                      </a:r>
                      <a:r>
                        <a:rPr lang="en-US" sz="2100" b="1" err="1" smtClean="0">
                          <a:solidFill>
                            <a:schemeClr val="bg1"/>
                          </a:solidFill>
                        </a:rPr>
                        <a:t>dL</a:t>
                      </a:r>
                      <a:r>
                        <a:rPr lang="en-US" sz="2100" b="1" smtClean="0">
                          <a:solidFill>
                            <a:schemeClr val="bg1"/>
                          </a:solidFill>
                        </a:rPr>
                        <a:t>)</a:t>
                      </a:r>
                      <a:endParaRPr lang="en-US" sz="2100" b="1">
                        <a:solidFill>
                          <a:schemeClr val="bg1"/>
                        </a:solidFill>
                      </a:endParaRPr>
                    </a:p>
                  </a:txBody>
                  <a:tcPr marL="69523" marR="69523" marT="34762" marB="34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100" b="1" smtClean="0">
                          <a:solidFill>
                            <a:schemeClr val="bg1"/>
                          </a:solidFill>
                        </a:rPr>
                        <a:t>Dose Adjustment</a:t>
                      </a:r>
                      <a:r>
                        <a:rPr lang="en-US" sz="2100" b="1" baseline="0" smtClean="0">
                          <a:solidFill>
                            <a:schemeClr val="bg1"/>
                          </a:solidFill>
                        </a:rPr>
                        <a:t> </a:t>
                      </a:r>
                      <a:endParaRPr lang="en-US" sz="2100" b="1">
                        <a:solidFill>
                          <a:schemeClr val="bg1"/>
                        </a:solidFill>
                      </a:endParaRPr>
                    </a:p>
                  </a:txBody>
                  <a:tcPr marL="69523" marR="69523" marT="34762" marB="34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1"/>
                  </a:ext>
                </a:extLst>
              </a:tr>
              <a:tr h="492790">
                <a:tc>
                  <a:txBody>
                    <a:bodyPr/>
                    <a:lstStyle/>
                    <a:p>
                      <a:pPr algn="ctr"/>
                      <a:r>
                        <a:rPr lang="en-US" sz="2100" dirty="0" smtClean="0"/>
                        <a:t>&lt; 50 </a:t>
                      </a:r>
                    </a:p>
                  </a:txBody>
                  <a:tcPr marL="69523" marR="69523" marT="34762" marB="34762" anchor="ctr">
                    <a:lnT w="12700" cap="flat" cmpd="sng" algn="ctr">
                      <a:solidFill>
                        <a:schemeClr val="tx1"/>
                      </a:solidFill>
                      <a:prstDash val="solid"/>
                      <a:round/>
                      <a:headEnd type="none" w="med" len="med"/>
                      <a:tailEnd type="none" w="med" len="med"/>
                    </a:lnT>
                  </a:tcPr>
                </a:tc>
                <a:tc>
                  <a:txBody>
                    <a:bodyPr/>
                    <a:lstStyle/>
                    <a:p>
                      <a:pPr algn="ctr"/>
                      <a:r>
                        <a:rPr lang="en-US" sz="2100" smtClean="0"/>
                        <a:t>Decrease</a:t>
                      </a:r>
                      <a:r>
                        <a:rPr lang="en-US" sz="2100" baseline="0" smtClean="0"/>
                        <a:t> by 50%</a:t>
                      </a:r>
                      <a:endParaRPr lang="en-US" sz="2100"/>
                    </a:p>
                  </a:txBody>
                  <a:tcPr marL="69523" marR="69523" marT="34762" marB="34762"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492790">
                <a:tc>
                  <a:txBody>
                    <a:bodyPr/>
                    <a:lstStyle/>
                    <a:p>
                      <a:pPr algn="ctr"/>
                      <a:r>
                        <a:rPr lang="en-US" sz="2100" dirty="0" smtClean="0"/>
                        <a:t>50 – 69</a:t>
                      </a:r>
                      <a:endParaRPr lang="en-US" sz="2100" dirty="0"/>
                    </a:p>
                  </a:txBody>
                  <a:tcPr marL="69523" marR="69523" marT="34762" marB="3476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smtClean="0"/>
                        <a:t>Decrease</a:t>
                      </a:r>
                      <a:r>
                        <a:rPr lang="en-US" sz="2100" baseline="0" smtClean="0"/>
                        <a:t> by 20%</a:t>
                      </a:r>
                      <a:endParaRPr lang="en-US" sz="2100" smtClean="0"/>
                    </a:p>
                  </a:txBody>
                  <a:tcPr marL="69523" marR="69523" marT="34762" marB="34762" anchor="ctr"/>
                </a:tc>
                <a:extLst>
                  <a:ext uri="{0D108BD9-81ED-4DB2-BD59-A6C34878D82A}">
                    <a16:rowId xmlns="" xmlns:a16="http://schemas.microsoft.com/office/drawing/2014/main" val="10003"/>
                  </a:ext>
                </a:extLst>
              </a:tr>
              <a:tr h="492790">
                <a:tc>
                  <a:txBody>
                    <a:bodyPr/>
                    <a:lstStyle/>
                    <a:p>
                      <a:pPr algn="ctr"/>
                      <a:r>
                        <a:rPr lang="en-US" sz="2100" smtClean="0"/>
                        <a:t>70 – 99</a:t>
                      </a:r>
                      <a:endParaRPr lang="en-US" sz="2100"/>
                    </a:p>
                  </a:txBody>
                  <a:tcPr marL="69523" marR="69523" marT="34762" marB="3476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smtClean="0"/>
                        <a:t>Decrease</a:t>
                      </a:r>
                      <a:r>
                        <a:rPr lang="en-US" sz="2100" baseline="0" dirty="0" smtClean="0"/>
                        <a:t> by 10%</a:t>
                      </a:r>
                      <a:endParaRPr lang="en-US" sz="2100" dirty="0" smtClean="0"/>
                    </a:p>
                  </a:txBody>
                  <a:tcPr marL="69523" marR="69523" marT="34762" marB="34762" anchor="ctr"/>
                </a:tc>
                <a:extLst>
                  <a:ext uri="{0D108BD9-81ED-4DB2-BD59-A6C34878D82A}">
                    <a16:rowId xmlns="" xmlns:a16="http://schemas.microsoft.com/office/drawing/2014/main" val="10004"/>
                  </a:ext>
                </a:extLst>
              </a:tr>
              <a:tr h="492790">
                <a:tc>
                  <a:txBody>
                    <a:bodyPr/>
                    <a:lstStyle/>
                    <a:p>
                      <a:pPr algn="ctr"/>
                      <a:r>
                        <a:rPr lang="en-US" sz="2100" smtClean="0"/>
                        <a:t>100 – 180</a:t>
                      </a:r>
                      <a:endParaRPr lang="en-US" sz="2100"/>
                    </a:p>
                  </a:txBody>
                  <a:tcPr marL="69523" marR="69523" marT="34762" marB="34762" anchor="ctr"/>
                </a:tc>
                <a:tc>
                  <a:txBody>
                    <a:bodyPr/>
                    <a:lstStyle/>
                    <a:p>
                      <a:pPr algn="ctr"/>
                      <a:r>
                        <a:rPr lang="en-US" sz="2100" smtClean="0"/>
                        <a:t>No Changes</a:t>
                      </a:r>
                      <a:endParaRPr lang="en-US" sz="2100"/>
                    </a:p>
                  </a:txBody>
                  <a:tcPr marL="69523" marR="69523" marT="34762" marB="34762" anchor="ctr"/>
                </a:tc>
                <a:extLst>
                  <a:ext uri="{0D108BD9-81ED-4DB2-BD59-A6C34878D82A}">
                    <a16:rowId xmlns="" xmlns:a16="http://schemas.microsoft.com/office/drawing/2014/main" val="10005"/>
                  </a:ext>
                </a:extLst>
              </a:tr>
              <a:tr h="492790">
                <a:tc>
                  <a:txBody>
                    <a:bodyPr/>
                    <a:lstStyle/>
                    <a:p>
                      <a:pPr algn="ctr"/>
                      <a:r>
                        <a:rPr lang="en-US" sz="2100" smtClean="0"/>
                        <a:t>181 – 250</a:t>
                      </a:r>
                      <a:endParaRPr lang="en-US" sz="2100"/>
                    </a:p>
                  </a:txBody>
                  <a:tcPr marL="69523" marR="69523" marT="34762" marB="34762" anchor="ctr"/>
                </a:tc>
                <a:tc>
                  <a:txBody>
                    <a:bodyPr/>
                    <a:lstStyle/>
                    <a:p>
                      <a:pPr algn="ctr"/>
                      <a:r>
                        <a:rPr lang="en-US" sz="2100" smtClean="0"/>
                        <a:t>Increase by 10%</a:t>
                      </a:r>
                      <a:endParaRPr lang="en-US" sz="2100"/>
                    </a:p>
                  </a:txBody>
                  <a:tcPr marL="69523" marR="69523" marT="34762" marB="34762" anchor="ctr"/>
                </a:tc>
                <a:extLst>
                  <a:ext uri="{0D108BD9-81ED-4DB2-BD59-A6C34878D82A}">
                    <a16:rowId xmlns="" xmlns:a16="http://schemas.microsoft.com/office/drawing/2014/main" val="10006"/>
                  </a:ext>
                </a:extLst>
              </a:tr>
              <a:tr h="492790">
                <a:tc>
                  <a:txBody>
                    <a:bodyPr/>
                    <a:lstStyle/>
                    <a:p>
                      <a:pPr algn="ctr"/>
                      <a:r>
                        <a:rPr lang="en-US" sz="2100" smtClean="0"/>
                        <a:t>&gt; 250 </a:t>
                      </a:r>
                      <a:endParaRPr lang="en-US" sz="2100"/>
                    </a:p>
                  </a:txBody>
                  <a:tcPr marL="69523" marR="69523" marT="34762" marB="3476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100" dirty="0" smtClean="0"/>
                        <a:t>Increase by 20%</a:t>
                      </a:r>
                    </a:p>
                  </a:txBody>
                  <a:tcPr marL="69523" marR="69523" marT="34762" marB="34762"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427437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854" y="171608"/>
            <a:ext cx="5834698" cy="1208126"/>
          </a:xfrm>
        </p:spPr>
        <p:txBody>
          <a:bodyPr>
            <a:normAutofit/>
          </a:bodyPr>
          <a:lstStyle/>
          <a:p>
            <a:pPr algn="ctr"/>
            <a:r>
              <a:rPr lang="en-US" sz="4504" dirty="0"/>
              <a:t>Results</a:t>
            </a:r>
          </a:p>
        </p:txBody>
      </p:sp>
      <p:pic>
        <p:nvPicPr>
          <p:cNvPr id="2052" name="Picture 4" descr="ttp://project-ipec.eu/wp-content/uploads/2016/08/research-resul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495" y="1379734"/>
            <a:ext cx="6317415" cy="2988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d"/>
          <p:cNvPicPr>
            <a:picLocks noChangeAspect="1" noChangeArrowheads="1"/>
          </p:cNvPicPr>
          <p:nvPr/>
        </p:nvPicPr>
        <p:blipFill>
          <a:blip r:embed="rId4" cstate="print"/>
          <a:srcRect/>
          <a:stretch>
            <a:fillRect/>
          </a:stretch>
        </p:blipFill>
        <p:spPr bwMode="auto">
          <a:xfrm>
            <a:off x="77595" y="4773061"/>
            <a:ext cx="2785799" cy="375202"/>
          </a:xfrm>
          <a:prstGeom prst="rect">
            <a:avLst/>
          </a:prstGeom>
          <a:noFill/>
        </p:spPr>
      </p:pic>
    </p:spTree>
    <p:extLst>
      <p:ext uri="{BB962C8B-B14F-4D97-AF65-F5344CB8AC3E}">
        <p14:creationId xmlns:p14="http://schemas.microsoft.com/office/powerpoint/2010/main" val="526642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767" y="114405"/>
            <a:ext cx="6851560" cy="5033857"/>
          </a:xfrm>
          <a:prstGeom prst="rect">
            <a:avLst/>
          </a:prstGeom>
        </p:spPr>
      </p:pic>
      <p:sp>
        <p:nvSpPr>
          <p:cNvPr id="3" name="TextBox 2"/>
          <p:cNvSpPr txBox="1"/>
          <p:nvPr/>
        </p:nvSpPr>
        <p:spPr>
          <a:xfrm>
            <a:off x="2189409" y="3551400"/>
            <a:ext cx="936475" cy="369332"/>
          </a:xfrm>
          <a:prstGeom prst="rect">
            <a:avLst/>
          </a:prstGeom>
          <a:noFill/>
        </p:spPr>
        <p:txBody>
          <a:bodyPr wrap="none" rtlCol="0">
            <a:spAutoFit/>
          </a:bodyPr>
          <a:lstStyle/>
          <a:p>
            <a:r>
              <a:rPr lang="en-US"/>
              <a:t> </a:t>
            </a:r>
            <a:r>
              <a:rPr lang="en-US" smtClean="0"/>
              <a:t>p</a:t>
            </a:r>
            <a:r>
              <a:rPr lang="en-US"/>
              <a:t>&lt;.</a:t>
            </a:r>
            <a:r>
              <a:rPr lang="en-US" smtClean="0"/>
              <a:t>001 </a:t>
            </a:r>
            <a:endParaRPr lang="en-US"/>
          </a:p>
        </p:txBody>
      </p:sp>
      <p:sp>
        <p:nvSpPr>
          <p:cNvPr id="4" name="TextBox 3"/>
          <p:cNvSpPr txBox="1"/>
          <p:nvPr/>
        </p:nvSpPr>
        <p:spPr>
          <a:xfrm>
            <a:off x="5743979" y="3551400"/>
            <a:ext cx="936475" cy="646331"/>
          </a:xfrm>
          <a:prstGeom prst="rect">
            <a:avLst/>
          </a:prstGeom>
          <a:noFill/>
        </p:spPr>
        <p:txBody>
          <a:bodyPr wrap="none" rtlCol="0">
            <a:spAutoFit/>
          </a:bodyPr>
          <a:lstStyle/>
          <a:p>
            <a:r>
              <a:rPr lang="en-US"/>
              <a:t> </a:t>
            </a:r>
            <a:r>
              <a:rPr lang="en-US" smtClean="0"/>
              <a:t>p</a:t>
            </a:r>
            <a:r>
              <a:rPr lang="en-US"/>
              <a:t>&lt;.</a:t>
            </a:r>
            <a:r>
              <a:rPr lang="en-US" smtClean="0"/>
              <a:t>001 </a:t>
            </a:r>
            <a:endParaRPr lang="en-US"/>
          </a:p>
          <a:p>
            <a:endParaRPr lang="en-US"/>
          </a:p>
        </p:txBody>
      </p:sp>
    </p:spTree>
    <p:extLst>
      <p:ext uri="{BB962C8B-B14F-4D97-AF65-F5344CB8AC3E}">
        <p14:creationId xmlns:p14="http://schemas.microsoft.com/office/powerpoint/2010/main" val="1601950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289" y="114406"/>
            <a:ext cx="4667758" cy="4667758"/>
          </a:xfrm>
          <a:prstGeom prst="rect">
            <a:avLst/>
          </a:prstGeom>
        </p:spPr>
      </p:pic>
    </p:spTree>
    <p:extLst>
      <p:ext uri="{BB962C8B-B14F-4D97-AF65-F5344CB8AC3E}">
        <p14:creationId xmlns:p14="http://schemas.microsoft.com/office/powerpoint/2010/main" val="2125927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28598" y="282869"/>
            <a:ext cx="8229600" cy="485129"/>
          </a:xfrm>
        </p:spPr>
        <p:txBody>
          <a:bodyPr>
            <a:normAutofit fontScale="90000"/>
          </a:bodyPr>
          <a:lstStyle/>
          <a:p>
            <a:pPr algn="ctr"/>
            <a:r>
              <a:rPr lang="en-US" sz="4400" dirty="0" smtClean="0">
                <a:solidFill>
                  <a:srgbClr val="0076C0"/>
                </a:solidFill>
                <a:latin typeface="Arial" panose="020B0604020202020204" pitchFamily="34" charset="0"/>
                <a:cs typeface="Arial" panose="020B0604020202020204" pitchFamily="34" charset="0"/>
              </a:rPr>
              <a:t>Lessons </a:t>
            </a:r>
            <a:r>
              <a:rPr lang="en-US" sz="4400" dirty="0">
                <a:solidFill>
                  <a:srgbClr val="0076C0"/>
                </a:solidFill>
                <a:latin typeface="Arial" panose="020B0604020202020204" pitchFamily="34" charset="0"/>
                <a:cs typeface="Arial" panose="020B0604020202020204" pitchFamily="34" charset="0"/>
              </a:rPr>
              <a:t>Learned</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endParaRPr lang="en-US" dirty="0"/>
          </a:p>
        </p:txBody>
      </p:sp>
      <p:sp>
        <p:nvSpPr>
          <p:cNvPr id="6" name="Content Placeholder 5"/>
          <p:cNvSpPr>
            <a:spLocks noGrp="1"/>
          </p:cNvSpPr>
          <p:nvPr>
            <p:ph sz="quarter" idx="11"/>
          </p:nvPr>
        </p:nvSpPr>
        <p:spPr>
          <a:xfrm>
            <a:off x="180304" y="1162346"/>
            <a:ext cx="8873543" cy="3985917"/>
          </a:xfrm>
        </p:spPr>
        <p:txBody>
          <a:bodyPr>
            <a:normAutofit fontScale="92500"/>
          </a:bodyPr>
          <a:lstStyle/>
          <a:p>
            <a:r>
              <a:rPr lang="en-US" sz="2800" b="0" dirty="0">
                <a:cs typeface="Arial" panose="020B0604020202020204" pitchFamily="34" charset="0"/>
              </a:rPr>
              <a:t>Top 2</a:t>
            </a:r>
            <a:r>
              <a:rPr lang="en-US" sz="2800" b="0" dirty="0" smtClean="0">
                <a:cs typeface="Arial" panose="020B0604020202020204" pitchFamily="34" charset="0"/>
              </a:rPr>
              <a:t> </a:t>
            </a:r>
            <a:r>
              <a:rPr lang="en-US" sz="2800" b="0" i="1" dirty="0">
                <a:cs typeface="Arial" panose="020B0604020202020204" pitchFamily="34" charset="0"/>
              </a:rPr>
              <a:t>modifiable</a:t>
            </a:r>
            <a:r>
              <a:rPr lang="en-US" sz="2800" b="0" dirty="0">
                <a:cs typeface="Arial" panose="020B0604020202020204" pitchFamily="34" charset="0"/>
              </a:rPr>
              <a:t> causes of </a:t>
            </a:r>
            <a:r>
              <a:rPr lang="en-US" sz="2800" b="0" dirty="0" smtClean="0">
                <a:cs typeface="Arial" panose="020B0604020202020204" pitchFamily="34" charset="0"/>
              </a:rPr>
              <a:t>hypoglycemia </a:t>
            </a:r>
            <a:r>
              <a:rPr lang="en-US" sz="2800" b="0" dirty="0">
                <a:cs typeface="Arial" panose="020B0604020202020204" pitchFamily="34" charset="0"/>
              </a:rPr>
              <a:t>(nutrition and insulin) were identified by </a:t>
            </a:r>
            <a:r>
              <a:rPr lang="en-US" sz="2800" b="0" dirty="0" smtClean="0">
                <a:cs typeface="Arial" panose="020B0604020202020204" pitchFamily="34" charset="0"/>
              </a:rPr>
              <a:t>RN survey &amp; confirmed </a:t>
            </a:r>
            <a:r>
              <a:rPr lang="en-US" sz="2800" b="0" dirty="0">
                <a:cs typeface="Arial" panose="020B0604020202020204" pitchFamily="34" charset="0"/>
              </a:rPr>
              <a:t>by </a:t>
            </a:r>
            <a:r>
              <a:rPr lang="en-US" sz="2800" b="0" dirty="0" smtClean="0">
                <a:cs typeface="Arial" panose="020B0604020202020204" pitchFamily="34" charset="0"/>
              </a:rPr>
              <a:t>MD chart </a:t>
            </a:r>
            <a:r>
              <a:rPr lang="en-US" sz="2800" b="0" dirty="0">
                <a:cs typeface="Arial" panose="020B0604020202020204" pitchFamily="34" charset="0"/>
              </a:rPr>
              <a:t>review</a:t>
            </a:r>
          </a:p>
          <a:p>
            <a:pPr marL="214513" indent="-214513">
              <a:buFont typeface="Arial" panose="020B0604020202020204" pitchFamily="34" charset="0"/>
              <a:buChar char="•"/>
            </a:pPr>
            <a:r>
              <a:rPr lang="en-US" sz="2800" b="0" dirty="0">
                <a:cs typeface="Arial" panose="020B0604020202020204" pitchFamily="34" charset="0"/>
              </a:rPr>
              <a:t>Targeted educational intervention addressing safe &amp;</a:t>
            </a:r>
            <a:r>
              <a:rPr lang="en-US" sz="2800" b="0" dirty="0" smtClean="0">
                <a:cs typeface="Arial" panose="020B0604020202020204" pitchFamily="34" charset="0"/>
              </a:rPr>
              <a:t> </a:t>
            </a:r>
            <a:r>
              <a:rPr lang="en-US" sz="2800" b="0" dirty="0">
                <a:cs typeface="Arial" panose="020B0604020202020204" pitchFamily="34" charset="0"/>
              </a:rPr>
              <a:t>effective insulin dosing resulted </a:t>
            </a:r>
            <a:r>
              <a:rPr lang="en-US" sz="2800" b="0" dirty="0" smtClean="0">
                <a:cs typeface="Arial" panose="020B0604020202020204" pitchFamily="34" charset="0"/>
              </a:rPr>
              <a:t>in </a:t>
            </a:r>
            <a:r>
              <a:rPr lang="en-US" sz="2800" b="0" i="1" dirty="0" smtClean="0">
                <a:cs typeface="Arial" panose="020B0604020202020204" pitchFamily="34" charset="0"/>
              </a:rPr>
              <a:t>significant </a:t>
            </a:r>
            <a:r>
              <a:rPr lang="en-US" sz="2800" b="0" i="1" dirty="0">
                <a:cs typeface="Arial" panose="020B0604020202020204" pitchFamily="34" charset="0"/>
              </a:rPr>
              <a:t>decrease </a:t>
            </a:r>
            <a:r>
              <a:rPr lang="en-US" sz="2800" b="0" dirty="0" smtClean="0">
                <a:cs typeface="Arial" panose="020B0604020202020204" pitchFamily="34" charset="0"/>
              </a:rPr>
              <a:t>in hypoglycemia </a:t>
            </a:r>
            <a:r>
              <a:rPr lang="en-US" sz="2800" b="0" dirty="0">
                <a:cs typeface="Arial" panose="020B0604020202020204" pitchFamily="34" charset="0"/>
              </a:rPr>
              <a:t>and recurrent hypoglycemia </a:t>
            </a:r>
          </a:p>
          <a:p>
            <a:pPr marL="214513" indent="-214513">
              <a:buFont typeface="Arial" panose="020B0604020202020204" pitchFamily="34" charset="0"/>
              <a:buChar char="•"/>
            </a:pPr>
            <a:r>
              <a:rPr lang="en-US" sz="2800" b="0" dirty="0">
                <a:cs typeface="Arial" panose="020B0604020202020204" pitchFamily="34" charset="0"/>
              </a:rPr>
              <a:t>Decrease in hypoglycemia was associated </a:t>
            </a:r>
            <a:r>
              <a:rPr lang="en-US" sz="2800" b="0" dirty="0" smtClean="0">
                <a:cs typeface="Arial" panose="020B0604020202020204" pitchFamily="34" charset="0"/>
              </a:rPr>
              <a:t>with </a:t>
            </a:r>
            <a:r>
              <a:rPr lang="en-US" sz="2800" b="0" dirty="0">
                <a:cs typeface="Arial" panose="020B0604020202020204" pitchFamily="34" charset="0"/>
              </a:rPr>
              <a:t>improvement in glycemic control </a:t>
            </a:r>
            <a:r>
              <a:rPr lang="en-US" sz="2800" b="0" dirty="0" smtClean="0">
                <a:cs typeface="Arial" panose="020B0604020202020204" pitchFamily="34" charset="0"/>
              </a:rPr>
              <a:t>(BG 70-180mg/</a:t>
            </a:r>
            <a:r>
              <a:rPr lang="en-US" sz="2800" b="0" dirty="0" err="1" smtClean="0">
                <a:cs typeface="Arial" panose="020B0604020202020204" pitchFamily="34" charset="0"/>
              </a:rPr>
              <a:t>dL</a:t>
            </a:r>
            <a:r>
              <a:rPr lang="en-US" sz="2800" b="0" dirty="0" smtClean="0">
                <a:cs typeface="Arial" panose="020B0604020202020204" pitchFamily="34" charset="0"/>
              </a:rPr>
              <a:t>)        &amp; DECREASE IN HYPERGLYCEMIA</a:t>
            </a:r>
            <a:endParaRPr lang="en-US" sz="2800" b="0"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9021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1137"/>
            <a:ext cx="9144000" cy="5148263"/>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618614" y="4637341"/>
            <a:ext cx="1159328" cy="282525"/>
          </a:xfrm>
          <a:prstGeom prst="rect">
            <a:avLst/>
          </a:prstGeom>
        </p:spPr>
      </p:pic>
      <p:sp>
        <p:nvSpPr>
          <p:cNvPr id="4101" name="Text Placeholder 7"/>
          <p:cNvSpPr txBox="1">
            <a:spLocks/>
          </p:cNvSpPr>
          <p:nvPr/>
        </p:nvSpPr>
        <p:spPr bwMode="auto">
          <a:xfrm>
            <a:off x="3408976" y="1061354"/>
            <a:ext cx="5548240" cy="357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eaLnBrk="1" hangingPunct="1">
              <a:lnSpc>
                <a:spcPts val="3300"/>
              </a:lnSpc>
              <a:buFont typeface="Arial" charset="0"/>
              <a:buNone/>
            </a:pPr>
            <a:r>
              <a:rPr lang="en-US" sz="3500" b="1">
                <a:solidFill>
                  <a:srgbClr val="0076C0"/>
                </a:solidFill>
                <a:latin typeface="Arial"/>
                <a:cs typeface="Arial"/>
              </a:rPr>
              <a:t>Jane </a:t>
            </a:r>
            <a:r>
              <a:rPr lang="en-US" sz="3500" b="1" err="1" smtClean="0">
                <a:solidFill>
                  <a:srgbClr val="0076C0"/>
                </a:solidFill>
                <a:latin typeface="Arial"/>
                <a:cs typeface="Arial"/>
              </a:rPr>
              <a:t>Jeffrie</a:t>
            </a:r>
            <a:r>
              <a:rPr lang="en-US" sz="3500" b="1" smtClean="0">
                <a:solidFill>
                  <a:srgbClr val="0076C0"/>
                </a:solidFill>
                <a:latin typeface="Arial"/>
                <a:cs typeface="Arial"/>
              </a:rPr>
              <a:t> </a:t>
            </a:r>
            <a:r>
              <a:rPr lang="en-US" sz="3500" b="1" err="1" smtClean="0">
                <a:solidFill>
                  <a:srgbClr val="0076C0"/>
                </a:solidFill>
                <a:latin typeface="Arial"/>
                <a:cs typeface="Arial"/>
              </a:rPr>
              <a:t>Seley</a:t>
            </a:r>
            <a:endParaRPr lang="en-US" sz="3500" b="1">
              <a:solidFill>
                <a:srgbClr val="0076C0"/>
              </a:solidFill>
              <a:latin typeface="Arial"/>
              <a:cs typeface="Arial"/>
            </a:endParaRPr>
          </a:p>
          <a:p>
            <a:pPr marL="0" indent="0" eaLnBrk="1" hangingPunct="1">
              <a:lnSpc>
                <a:spcPts val="2400"/>
              </a:lnSpc>
              <a:spcBef>
                <a:spcPts val="10"/>
              </a:spcBef>
              <a:buFont typeface="Arial" charset="0"/>
              <a:buNone/>
            </a:pPr>
            <a:r>
              <a:rPr lang="en-US" sz="2000" smtClean="0">
                <a:latin typeface="Arial"/>
                <a:cs typeface="Arial"/>
              </a:rPr>
              <a:t>DNP, MSN, MPH, GNP, BC-ADM, CDE, CDTC</a:t>
            </a:r>
          </a:p>
          <a:p>
            <a:pPr marL="0" indent="0" eaLnBrk="1" hangingPunct="1">
              <a:lnSpc>
                <a:spcPts val="2400"/>
              </a:lnSpc>
              <a:spcBef>
                <a:spcPts val="10"/>
              </a:spcBef>
              <a:buFont typeface="Arial" charset="0"/>
              <a:buNone/>
            </a:pPr>
            <a:r>
              <a:rPr lang="en-US" sz="2000" smtClean="0">
                <a:latin typeface="Arial"/>
                <a:cs typeface="Arial"/>
              </a:rPr>
              <a:t>FAADE, FAAN</a:t>
            </a:r>
            <a:endParaRPr lang="en-US" sz="2000">
              <a:latin typeface="Arial"/>
              <a:cs typeface="Arial"/>
            </a:endParaRPr>
          </a:p>
          <a:p>
            <a:pPr marL="0" indent="0" eaLnBrk="1" hangingPunct="1">
              <a:lnSpc>
                <a:spcPts val="2400"/>
              </a:lnSpc>
              <a:spcBef>
                <a:spcPts val="10"/>
              </a:spcBef>
              <a:buFont typeface="Arial" charset="0"/>
              <a:buNone/>
            </a:pPr>
            <a:r>
              <a:rPr lang="en-US" sz="2000" smtClean="0">
                <a:latin typeface="Arial"/>
                <a:cs typeface="Arial"/>
              </a:rPr>
              <a:t>Program Manager &amp; Diabetes NP</a:t>
            </a:r>
          </a:p>
          <a:p>
            <a:pPr marL="0" indent="0" eaLnBrk="1" hangingPunct="1">
              <a:lnSpc>
                <a:spcPts val="2400"/>
              </a:lnSpc>
              <a:spcBef>
                <a:spcPts val="10"/>
              </a:spcBef>
              <a:buFont typeface="Arial" charset="0"/>
              <a:buNone/>
            </a:pPr>
            <a:r>
              <a:rPr lang="en-US" sz="2000" smtClean="0">
                <a:latin typeface="Arial"/>
                <a:cs typeface="Arial"/>
              </a:rPr>
              <a:t>Inpatient Glycemic Control Program</a:t>
            </a:r>
            <a:endParaRPr lang="en-US" sz="2000">
              <a:latin typeface="Arial"/>
              <a:cs typeface="Arial"/>
            </a:endParaRPr>
          </a:p>
          <a:p>
            <a:pPr marL="0" indent="0" eaLnBrk="1" hangingPunct="1">
              <a:lnSpc>
                <a:spcPts val="2400"/>
              </a:lnSpc>
              <a:spcBef>
                <a:spcPts val="10"/>
              </a:spcBef>
              <a:buFont typeface="Arial" charset="0"/>
              <a:buNone/>
            </a:pPr>
            <a:r>
              <a:rPr lang="en-US" sz="2000" err="1" smtClean="0">
                <a:latin typeface="Arial"/>
                <a:cs typeface="Arial"/>
              </a:rPr>
              <a:t>NewYork</a:t>
            </a:r>
            <a:r>
              <a:rPr lang="en-US" sz="2000" smtClean="0">
                <a:latin typeface="Arial"/>
                <a:cs typeface="Arial"/>
              </a:rPr>
              <a:t>-Presbyterian/Weill Cornell Medicine  </a:t>
            </a:r>
            <a:endParaRPr lang="en-US" sz="2000">
              <a:latin typeface="Arial"/>
              <a:cs typeface="Arial"/>
            </a:endParaRPr>
          </a:p>
          <a:p>
            <a:pPr marL="0" indent="0" eaLnBrk="1" hangingPunct="1">
              <a:lnSpc>
                <a:spcPts val="2400"/>
              </a:lnSpc>
              <a:spcBef>
                <a:spcPts val="10"/>
              </a:spcBef>
              <a:buFont typeface="Arial" charset="0"/>
              <a:buNone/>
            </a:pPr>
            <a:r>
              <a:rPr lang="en-US" sz="2000" smtClean="0">
                <a:latin typeface="Arial"/>
                <a:cs typeface="Arial"/>
              </a:rPr>
              <a:t>New York, NY</a:t>
            </a:r>
            <a:endParaRPr lang="en-US" sz="2000">
              <a:latin typeface="Arial"/>
              <a:cs typeface="Arial"/>
            </a:endParaRPr>
          </a:p>
          <a:p>
            <a:pPr eaLnBrk="1" hangingPunct="1">
              <a:buFont typeface="Arial" charset="0"/>
              <a:buNone/>
            </a:pPr>
            <a:endParaRPr lang="en-US" sz="1800">
              <a:solidFill>
                <a:srgbClr val="000000"/>
              </a:solidFill>
              <a:latin typeface="Futura Std Book"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1427" b="34921"/>
          <a:stretch/>
        </p:blipFill>
        <p:spPr>
          <a:xfrm>
            <a:off x="170568" y="957276"/>
            <a:ext cx="3067840" cy="2468880"/>
          </a:xfrm>
          <a:prstGeom prst="rect">
            <a:avLst/>
          </a:prstGeom>
        </p:spPr>
      </p:pic>
      <p:pic>
        <p:nvPicPr>
          <p:cNvPr id="8" name="Picture 6" descr="Red"/>
          <p:cNvPicPr>
            <a:picLocks noChangeAspect="1" noChangeArrowheads="1"/>
          </p:cNvPicPr>
          <p:nvPr/>
        </p:nvPicPr>
        <p:blipFill>
          <a:blip r:embed="rId5" cstate="print"/>
          <a:srcRect/>
          <a:stretch>
            <a:fillRect/>
          </a:stretch>
        </p:blipFill>
        <p:spPr bwMode="auto">
          <a:xfrm>
            <a:off x="170568" y="4867871"/>
            <a:ext cx="2785799" cy="375202"/>
          </a:xfrm>
          <a:prstGeom prst="rect">
            <a:avLst/>
          </a:prstGeom>
          <a:noFill/>
        </p:spPr>
      </p:pic>
    </p:spTree>
    <p:extLst>
      <p:ext uri="{BB962C8B-B14F-4D97-AF65-F5344CB8AC3E}">
        <p14:creationId xmlns:p14="http://schemas.microsoft.com/office/powerpoint/2010/main" val="554312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36" y="133629"/>
            <a:ext cx="6177915" cy="858044"/>
          </a:xfrm>
        </p:spPr>
        <p:txBody>
          <a:bodyPr>
            <a:normAutofit/>
          </a:bodyPr>
          <a:lstStyle/>
          <a:p>
            <a:pPr algn="ctr"/>
            <a:r>
              <a:rPr lang="en-US" sz="4000">
                <a:solidFill>
                  <a:srgbClr val="0076C0"/>
                </a:solidFill>
              </a:rPr>
              <a:t>Future Directions</a:t>
            </a:r>
          </a:p>
        </p:txBody>
      </p:sp>
      <p:sp>
        <p:nvSpPr>
          <p:cNvPr id="3" name="Content Placeholder 2"/>
          <p:cNvSpPr>
            <a:spLocks noGrp="1"/>
          </p:cNvSpPr>
          <p:nvPr>
            <p:ph sz="quarter" idx="11"/>
          </p:nvPr>
        </p:nvSpPr>
        <p:spPr>
          <a:xfrm>
            <a:off x="1" y="862884"/>
            <a:ext cx="9143999" cy="4117953"/>
          </a:xfrm>
        </p:spPr>
        <p:txBody>
          <a:bodyPr>
            <a:noAutofit/>
          </a:bodyPr>
          <a:lstStyle/>
          <a:p>
            <a:r>
              <a:rPr lang="en-US" sz="3200" b="0" dirty="0"/>
              <a:t>Ongoing house-wide </a:t>
            </a:r>
            <a:r>
              <a:rPr lang="en-US" sz="3200" b="0" dirty="0" smtClean="0"/>
              <a:t>RN </a:t>
            </a:r>
            <a:r>
              <a:rPr lang="en-US" sz="3200" b="0" dirty="0"/>
              <a:t>&amp; prescriber education to heighten awareness of root causes of </a:t>
            </a:r>
            <a:r>
              <a:rPr lang="en-US" sz="3200" b="0" dirty="0" smtClean="0"/>
              <a:t>hypoglycemia </a:t>
            </a:r>
            <a:r>
              <a:rPr lang="en-US" sz="3200" b="0" dirty="0"/>
              <a:t>to inform &amp; promote prevention strategies</a:t>
            </a:r>
          </a:p>
          <a:p>
            <a:r>
              <a:rPr lang="en-US" sz="3200" b="0" dirty="0" smtClean="0"/>
              <a:t>Promoting </a:t>
            </a:r>
            <a:r>
              <a:rPr lang="en-US" sz="3200" b="0" dirty="0" smtClean="0"/>
              <a:t>discussions </a:t>
            </a:r>
            <a:r>
              <a:rPr lang="en-US" sz="3200" b="0" dirty="0"/>
              <a:t>between RNs &amp;</a:t>
            </a:r>
            <a:r>
              <a:rPr lang="en-US" sz="3200" b="0" dirty="0" smtClean="0"/>
              <a:t> </a:t>
            </a:r>
            <a:r>
              <a:rPr lang="en-US" sz="3200" b="0" dirty="0"/>
              <a:t>prescribers to address each </a:t>
            </a:r>
            <a:r>
              <a:rPr lang="en-US" sz="3200" b="0" dirty="0" smtClean="0"/>
              <a:t>episode of hypoglycemia </a:t>
            </a:r>
            <a:r>
              <a:rPr lang="en-US" sz="3200" b="0" u="sng" dirty="0"/>
              <a:t>in </a:t>
            </a:r>
            <a:r>
              <a:rPr lang="en-US" sz="3200" b="0" u="sng" dirty="0" smtClean="0"/>
              <a:t>real-time</a:t>
            </a:r>
            <a:endParaRPr lang="en-US" sz="3200" b="0" u="sng" dirty="0"/>
          </a:p>
        </p:txBody>
      </p:sp>
      <p:pic>
        <p:nvPicPr>
          <p:cNvPr id="4" name="Picture 6" descr="Red"/>
          <p:cNvPicPr>
            <a:picLocks noChangeAspect="1" noChangeArrowheads="1"/>
          </p:cNvPicPr>
          <p:nvPr/>
        </p:nvPicPr>
        <p:blipFill>
          <a:blip r:embed="rId3" cstate="print"/>
          <a:srcRect/>
          <a:stretch>
            <a:fillRect/>
          </a:stretch>
        </p:blipFill>
        <p:spPr bwMode="auto">
          <a:xfrm>
            <a:off x="167426" y="4715858"/>
            <a:ext cx="2785799" cy="375202"/>
          </a:xfrm>
          <a:prstGeom prst="rect">
            <a:avLst/>
          </a:prstGeom>
          <a:noFill/>
        </p:spPr>
      </p:pic>
    </p:spTree>
    <p:extLst>
      <p:ext uri="{BB962C8B-B14F-4D97-AF65-F5344CB8AC3E}">
        <p14:creationId xmlns:p14="http://schemas.microsoft.com/office/powerpoint/2010/main" val="2145763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38" y="26001"/>
            <a:ext cx="6177915" cy="858044"/>
          </a:xfrm>
        </p:spPr>
        <p:txBody>
          <a:bodyPr>
            <a:normAutofit/>
          </a:bodyPr>
          <a:lstStyle/>
          <a:p>
            <a:pPr algn="ctr"/>
            <a:r>
              <a:rPr lang="en-US" sz="3303" dirty="0">
                <a:solidFill>
                  <a:srgbClr val="0070C0"/>
                </a:solidFill>
              </a:rPr>
              <a:t>Future </a:t>
            </a:r>
            <a:r>
              <a:rPr lang="en-US" sz="3303" dirty="0" smtClean="0">
                <a:solidFill>
                  <a:srgbClr val="0070C0"/>
                </a:solidFill>
              </a:rPr>
              <a:t>Directions (Continued)</a:t>
            </a:r>
            <a:endParaRPr lang="en-US" sz="3303" dirty="0">
              <a:solidFill>
                <a:srgbClr val="0070C0"/>
              </a:solidFill>
            </a:endParaRPr>
          </a:p>
        </p:txBody>
      </p:sp>
      <p:sp>
        <p:nvSpPr>
          <p:cNvPr id="3" name="Content Placeholder 2"/>
          <p:cNvSpPr>
            <a:spLocks noGrp="1"/>
          </p:cNvSpPr>
          <p:nvPr>
            <p:ph sz="quarter" idx="11"/>
          </p:nvPr>
        </p:nvSpPr>
        <p:spPr>
          <a:xfrm>
            <a:off x="0" y="1086856"/>
            <a:ext cx="8744755" cy="4061407"/>
          </a:xfrm>
        </p:spPr>
        <p:txBody>
          <a:bodyPr>
            <a:noAutofit/>
          </a:bodyPr>
          <a:lstStyle/>
          <a:p>
            <a:r>
              <a:rPr lang="en-US" sz="3200" dirty="0" smtClean="0"/>
              <a:t>Launch </a:t>
            </a:r>
            <a:r>
              <a:rPr lang="en-US" sz="3200" i="1" dirty="0"/>
              <a:t>new</a:t>
            </a:r>
            <a:r>
              <a:rPr lang="en-US" sz="3200" dirty="0"/>
              <a:t> educational intervention targeting interruptions in nutrition:</a:t>
            </a:r>
          </a:p>
          <a:p>
            <a:pPr lvl="1"/>
            <a:r>
              <a:rPr lang="en-US" sz="3200" dirty="0"/>
              <a:t>Second most common cause of hypoglycemia</a:t>
            </a:r>
          </a:p>
          <a:p>
            <a:pPr lvl="1"/>
            <a:r>
              <a:rPr lang="en-US" sz="3200" dirty="0"/>
              <a:t>Include recommendations for insulin adjustments in education </a:t>
            </a:r>
            <a:r>
              <a:rPr lang="en-US" sz="3200" dirty="0" smtClean="0"/>
              <a:t>plan for prescribers: Updated Pocket Card</a:t>
            </a:r>
            <a:endParaRPr lang="en-US" sz="3200" dirty="0"/>
          </a:p>
        </p:txBody>
      </p:sp>
    </p:spTree>
    <p:extLst>
      <p:ext uri="{BB962C8B-B14F-4D97-AF65-F5344CB8AC3E}">
        <p14:creationId xmlns:p14="http://schemas.microsoft.com/office/powerpoint/2010/main" val="1090861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15443"/>
            <a:ext cx="8229600" cy="485129"/>
          </a:xfrm>
        </p:spPr>
        <p:txBody>
          <a:bodyPr>
            <a:normAutofit fontScale="90000"/>
          </a:bodyPr>
          <a:lstStyle/>
          <a:p>
            <a:pPr algn="ctr"/>
            <a:r>
              <a:rPr lang="en-US" sz="4400" dirty="0" smtClean="0">
                <a:solidFill>
                  <a:srgbClr val="0076C0"/>
                </a:solidFill>
              </a:rPr>
              <a:t>Acknowledgements</a:t>
            </a:r>
            <a:r>
              <a:rPr lang="en-US" dirty="0" smtClean="0"/>
              <a:t> </a:t>
            </a:r>
            <a:endParaRPr lang="en-US" dirty="0"/>
          </a:p>
        </p:txBody>
      </p:sp>
      <p:sp>
        <p:nvSpPr>
          <p:cNvPr id="3" name="Content Placeholder 2"/>
          <p:cNvSpPr>
            <a:spLocks noGrp="1"/>
          </p:cNvSpPr>
          <p:nvPr>
            <p:ph sz="quarter" idx="11"/>
          </p:nvPr>
        </p:nvSpPr>
        <p:spPr>
          <a:xfrm>
            <a:off x="0" y="766214"/>
            <a:ext cx="8963696" cy="3390923"/>
          </a:xfrm>
        </p:spPr>
        <p:txBody>
          <a:bodyPr>
            <a:normAutofit fontScale="25000" lnSpcReduction="20000"/>
          </a:bodyPr>
          <a:lstStyle/>
          <a:p>
            <a:pPr marL="0" indent="0">
              <a:buNone/>
            </a:pPr>
            <a:r>
              <a:rPr lang="en-US" sz="7000" dirty="0" smtClean="0"/>
              <a:t>Medicine Floors – 5 Central and 5 North</a:t>
            </a:r>
          </a:p>
          <a:p>
            <a:pPr marL="0" indent="0">
              <a:buNone/>
            </a:pPr>
            <a:r>
              <a:rPr lang="en-US" sz="7000" b="0" i="1" dirty="0" err="1" smtClean="0"/>
              <a:t>Asmin</a:t>
            </a:r>
            <a:r>
              <a:rPr lang="en-US" sz="7000" b="0" i="1" dirty="0" smtClean="0"/>
              <a:t> Brown DNP RN (5C) &amp; Natalie Mohammed MSN RN (5N), </a:t>
            </a:r>
            <a:r>
              <a:rPr lang="en-US" sz="7000" b="0" dirty="0" smtClean="0"/>
              <a:t>Patient Care Directors</a:t>
            </a:r>
            <a:r>
              <a:rPr lang="is-IS" sz="7000" b="0" i="1" dirty="0" smtClean="0"/>
              <a:t>… </a:t>
            </a:r>
            <a:r>
              <a:rPr lang="en-US" sz="7000" b="0" dirty="0" smtClean="0"/>
              <a:t>With Gratitude to the entire Nursing Staff !!</a:t>
            </a:r>
            <a:endParaRPr lang="en-US" sz="7000" b="0" i="1" dirty="0" smtClean="0"/>
          </a:p>
          <a:p>
            <a:pPr marL="0" indent="0">
              <a:buNone/>
            </a:pPr>
            <a:endParaRPr lang="en-US" sz="7000" dirty="0"/>
          </a:p>
          <a:p>
            <a:pPr marL="0" indent="0">
              <a:buNone/>
            </a:pPr>
            <a:r>
              <a:rPr lang="en-US" sz="7000" dirty="0" smtClean="0"/>
              <a:t>Division of Endocrinology, Diabetes &amp; Metabolism</a:t>
            </a:r>
          </a:p>
          <a:p>
            <a:pPr marL="0" indent="0">
              <a:buNone/>
            </a:pPr>
            <a:r>
              <a:rPr lang="en-US" sz="7000" b="0" i="1" dirty="0" err="1" smtClean="0"/>
              <a:t>Sona</a:t>
            </a:r>
            <a:r>
              <a:rPr lang="en-US" sz="7000" b="0" i="1" dirty="0" smtClean="0"/>
              <a:t> Shah MD &amp; Jenny </a:t>
            </a:r>
            <a:r>
              <a:rPr lang="en-US" sz="7000" b="0" i="1" dirty="0" err="1" smtClean="0"/>
              <a:t>Ukena</a:t>
            </a:r>
            <a:r>
              <a:rPr lang="en-US" sz="7000" b="0" i="1" dirty="0" smtClean="0"/>
              <a:t> MD</a:t>
            </a:r>
            <a:r>
              <a:rPr lang="en-US" sz="7000" b="0" dirty="0" smtClean="0"/>
              <a:t>, 2016 2</a:t>
            </a:r>
            <a:r>
              <a:rPr lang="en-US" sz="7000" b="0" baseline="30000" dirty="0" smtClean="0"/>
              <a:t>nd</a:t>
            </a:r>
            <a:r>
              <a:rPr lang="en-US" sz="7000" b="0" dirty="0" smtClean="0"/>
              <a:t> Year Endocrine Fellows</a:t>
            </a:r>
            <a:endParaRPr lang="en-US" sz="7000" b="0" i="1" dirty="0"/>
          </a:p>
          <a:p>
            <a:pPr marL="0" indent="0">
              <a:buNone/>
            </a:pPr>
            <a:endParaRPr lang="en-US" sz="7000" b="0" i="1" dirty="0"/>
          </a:p>
          <a:p>
            <a:pPr marL="0" indent="0">
              <a:buNone/>
            </a:pPr>
            <a:r>
              <a:rPr lang="en-US" sz="7000" dirty="0" smtClean="0"/>
              <a:t>Information Technology</a:t>
            </a:r>
          </a:p>
          <a:p>
            <a:pPr marL="0" indent="0">
              <a:buNone/>
            </a:pPr>
            <a:r>
              <a:rPr lang="en-US" sz="7000" b="0" i="1" dirty="0" smtClean="0"/>
              <a:t>Matt Fred MD</a:t>
            </a:r>
            <a:r>
              <a:rPr lang="en-US" sz="7000" b="0" dirty="0" smtClean="0"/>
              <a:t>, </a:t>
            </a:r>
            <a:r>
              <a:rPr lang="en-US" sz="7000" b="0" dirty="0"/>
              <a:t>IT Physician </a:t>
            </a:r>
            <a:r>
              <a:rPr lang="en-US" sz="7000" b="0" dirty="0" smtClean="0"/>
              <a:t>Liaison</a:t>
            </a:r>
            <a:endParaRPr lang="en-US" sz="7000" b="0" dirty="0"/>
          </a:p>
          <a:p>
            <a:pPr marL="0" indent="0">
              <a:buNone/>
            </a:pPr>
            <a:endParaRPr lang="en-US" sz="7000" b="0" i="1" dirty="0"/>
          </a:p>
          <a:p>
            <a:pPr marL="0" indent="0">
              <a:buNone/>
            </a:pPr>
            <a:r>
              <a:rPr lang="en-US" sz="7000" dirty="0" smtClean="0"/>
              <a:t>Healthcare Policy &amp; Research</a:t>
            </a:r>
          </a:p>
          <a:p>
            <a:pPr marL="0" indent="0">
              <a:buNone/>
            </a:pPr>
            <a:r>
              <a:rPr lang="en-US" sz="7000" b="0" i="1" dirty="0" smtClean="0"/>
              <a:t>Elizabeth Mauer MS, </a:t>
            </a:r>
            <a:r>
              <a:rPr lang="en-US" sz="7000" b="0" dirty="0" smtClean="0"/>
              <a:t>Research </a:t>
            </a:r>
            <a:r>
              <a:rPr lang="en-US" sz="7000" b="0" dirty="0"/>
              <a:t>Biostatistician</a:t>
            </a:r>
          </a:p>
          <a:p>
            <a:pPr marL="0" indent="0">
              <a:buNone/>
            </a:pPr>
            <a:endParaRPr lang="en-US" sz="7000" b="0" dirty="0"/>
          </a:p>
          <a:p>
            <a:pPr marL="0" indent="0">
              <a:buNone/>
            </a:pPr>
            <a:r>
              <a:rPr lang="en-US" sz="7000" dirty="0" smtClean="0"/>
              <a:t>QuDOM: Quality University, Weil Cornell Department of Medicine </a:t>
            </a:r>
          </a:p>
          <a:p>
            <a:pPr marL="0" indent="0">
              <a:buNone/>
            </a:pPr>
            <a:r>
              <a:rPr lang="en-US" sz="7000" b="0" i="1" dirty="0" smtClean="0"/>
              <a:t>Robert Kim MD &amp; Jennifer Lee MD</a:t>
            </a:r>
            <a:endParaRPr lang="en-US" sz="7000" b="0" i="1" dirty="0"/>
          </a:p>
          <a:p>
            <a:pPr marL="0" indent="0">
              <a:buNone/>
            </a:pPr>
            <a:r>
              <a:rPr lang="en-US" sz="7000" b="0" i="1" dirty="0" smtClean="0"/>
              <a:t>Savira Dargar MS, Research Project Manager</a:t>
            </a:r>
            <a:endParaRPr lang="en-US" sz="7000" b="0" i="1" dirty="0"/>
          </a:p>
          <a:p>
            <a:pPr marL="0"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731107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67" y="0"/>
            <a:ext cx="8229600" cy="485129"/>
          </a:xfrm>
        </p:spPr>
        <p:txBody>
          <a:bodyPr>
            <a:noAutofit/>
          </a:bodyPr>
          <a:lstStyle/>
          <a:p>
            <a:pPr algn="ctr"/>
            <a:r>
              <a:rPr lang="en-US" sz="4000" dirty="0" smtClean="0">
                <a:solidFill>
                  <a:srgbClr val="0076C0"/>
                </a:solidFill>
              </a:rPr>
              <a:t>Selected References</a:t>
            </a:r>
            <a:endParaRPr lang="en-US" sz="4000" dirty="0">
              <a:solidFill>
                <a:srgbClr val="0076C0"/>
              </a:solidFill>
            </a:endParaRPr>
          </a:p>
        </p:txBody>
      </p:sp>
      <p:sp>
        <p:nvSpPr>
          <p:cNvPr id="3" name="Content Placeholder 2"/>
          <p:cNvSpPr>
            <a:spLocks noGrp="1"/>
          </p:cNvSpPr>
          <p:nvPr>
            <p:ph sz="quarter" idx="11"/>
          </p:nvPr>
        </p:nvSpPr>
        <p:spPr>
          <a:xfrm>
            <a:off x="0" y="844318"/>
            <a:ext cx="9144000" cy="4246742"/>
          </a:xfrm>
        </p:spPr>
        <p:txBody>
          <a:bodyPr>
            <a:normAutofit lnSpcReduction="10000"/>
          </a:bodyPr>
          <a:lstStyle/>
          <a:p>
            <a:r>
              <a:rPr lang="en-US" b="0" dirty="0" err="1"/>
              <a:t>Cobaugh</a:t>
            </a:r>
            <a:r>
              <a:rPr lang="en-US" b="0" dirty="0"/>
              <a:t>, D. J., Maynard, G., Cooper, L., </a:t>
            </a:r>
            <a:r>
              <a:rPr lang="en-US" b="0" dirty="0" err="1"/>
              <a:t>Kienle</a:t>
            </a:r>
            <a:r>
              <a:rPr lang="en-US" b="0" dirty="0"/>
              <a:t>, P. C., </a:t>
            </a:r>
            <a:r>
              <a:rPr lang="en-US" b="0" dirty="0" err="1"/>
              <a:t>Vigersky</a:t>
            </a:r>
            <a:r>
              <a:rPr lang="en-US" b="0" dirty="0"/>
              <a:t>, R., Childers, D., ... &amp; Blum, F. (2013). Enhancing insulin-use safety in hospitals: practical recommendations from an ASHP Foundation expert consensus panel. </a:t>
            </a:r>
            <a:r>
              <a:rPr lang="en-US" b="0" i="1" dirty="0"/>
              <a:t>American Journal of Health-System Pharmacy</a:t>
            </a:r>
            <a:r>
              <a:rPr lang="en-US" b="0" dirty="0"/>
              <a:t>, </a:t>
            </a:r>
            <a:r>
              <a:rPr lang="en-US" b="0" i="1" dirty="0"/>
              <a:t>70</a:t>
            </a:r>
            <a:r>
              <a:rPr lang="en-US" b="0" dirty="0"/>
              <a:t>(16), 1404-1413</a:t>
            </a:r>
            <a:r>
              <a:rPr lang="en-US" b="0" dirty="0" smtClean="0"/>
              <a:t>.</a:t>
            </a:r>
          </a:p>
          <a:p>
            <a:r>
              <a:rPr lang="en-US" b="0" dirty="0"/>
              <a:t>Cruz, P., Blackburn, M. C., &amp; Tobin, G. S. (2017). A Systematic Approach for the Prevention and Reduction of Hypoglycemia in Hospitalized Patients. </a:t>
            </a:r>
            <a:r>
              <a:rPr lang="en-US" b="0" i="1" dirty="0"/>
              <a:t>Current diabetes reports</a:t>
            </a:r>
            <a:r>
              <a:rPr lang="en-US" b="0" dirty="0"/>
              <a:t>, </a:t>
            </a:r>
            <a:r>
              <a:rPr lang="en-US" b="0" i="1" dirty="0"/>
              <a:t>17</a:t>
            </a:r>
            <a:r>
              <a:rPr lang="en-US" b="0" dirty="0"/>
              <a:t>(11), 117.</a:t>
            </a:r>
            <a:endParaRPr lang="en-US" b="0" dirty="0" smtClean="0"/>
          </a:p>
          <a:p>
            <a:r>
              <a:rPr lang="en-US" b="0" dirty="0" err="1" smtClean="0"/>
              <a:t>Kulasa</a:t>
            </a:r>
            <a:r>
              <a:rPr lang="en-US" b="0" dirty="0"/>
              <a:t>, K., &amp; </a:t>
            </a:r>
            <a:r>
              <a:rPr lang="en-US" b="0" dirty="0" err="1"/>
              <a:t>Juang</a:t>
            </a:r>
            <a:r>
              <a:rPr lang="en-US" b="0" dirty="0"/>
              <a:t>, P. (2017). How Low Can You Go? Reducing Rates of Hypoglycemia in the Non-critical Care Hospital Setting. </a:t>
            </a:r>
            <a:r>
              <a:rPr lang="en-US" b="0" i="1" dirty="0"/>
              <a:t>Current diabetes reports</a:t>
            </a:r>
            <a:r>
              <a:rPr lang="en-US" b="0" dirty="0"/>
              <a:t>, </a:t>
            </a:r>
            <a:r>
              <a:rPr lang="en-US" b="0" i="1" dirty="0"/>
              <a:t>17</a:t>
            </a:r>
            <a:r>
              <a:rPr lang="en-US" b="0" dirty="0"/>
              <a:t>(9), 74</a:t>
            </a:r>
            <a:r>
              <a:rPr lang="en-US" b="0" dirty="0" smtClean="0"/>
              <a:t>.</a:t>
            </a:r>
          </a:p>
          <a:p>
            <a:r>
              <a:rPr lang="en-US" b="0" dirty="0"/>
              <a:t>Milligan, P. E., </a:t>
            </a:r>
            <a:r>
              <a:rPr lang="en-US" b="0" dirty="0" err="1"/>
              <a:t>Bocox</a:t>
            </a:r>
            <a:r>
              <a:rPr lang="en-US" b="0" dirty="0"/>
              <a:t>, M. C., Pratt, E., </a:t>
            </a:r>
            <a:r>
              <a:rPr lang="en-US" b="0" dirty="0" err="1"/>
              <a:t>Hoehner</a:t>
            </a:r>
            <a:r>
              <a:rPr lang="en-US" b="0" dirty="0"/>
              <a:t>, C. M., </a:t>
            </a:r>
            <a:r>
              <a:rPr lang="en-US" b="0" dirty="0" err="1"/>
              <a:t>Krettek</a:t>
            </a:r>
            <a:r>
              <a:rPr lang="en-US" b="0" dirty="0"/>
              <a:t>, J. E., &amp; </a:t>
            </a:r>
            <a:r>
              <a:rPr lang="en-US" b="0" dirty="0" err="1"/>
              <a:t>Dunagan</a:t>
            </a:r>
            <a:r>
              <a:rPr lang="en-US" b="0" dirty="0"/>
              <a:t>, W. C. (2015). Multifaceted approach to reducing occurrence of severe hypoglycemia in a large healthcare system. </a:t>
            </a:r>
            <a:r>
              <a:rPr lang="en-US" b="0" i="1" dirty="0"/>
              <a:t>American Journal of Health-System Pharmacy</a:t>
            </a:r>
            <a:r>
              <a:rPr lang="en-US" b="0" dirty="0"/>
              <a:t>, </a:t>
            </a:r>
            <a:r>
              <a:rPr lang="en-US" b="0" i="1" dirty="0"/>
              <a:t>72</a:t>
            </a:r>
            <a:r>
              <a:rPr lang="en-US" b="0" dirty="0"/>
              <a:t>(19), 1631-1641</a:t>
            </a:r>
            <a:r>
              <a:rPr lang="en-US" b="0" dirty="0" smtClean="0"/>
              <a:t>.</a:t>
            </a:r>
          </a:p>
          <a:p>
            <a:r>
              <a:rPr lang="en-US" b="0" dirty="0"/>
              <a:t>Sinha Gregory, N., </a:t>
            </a:r>
            <a:r>
              <a:rPr lang="en-US" b="0" dirty="0" err="1"/>
              <a:t>Seley</a:t>
            </a:r>
            <a:r>
              <a:rPr lang="en-US" b="0" dirty="0"/>
              <a:t>, J. J., </a:t>
            </a:r>
            <a:r>
              <a:rPr lang="en-US" b="0" dirty="0" err="1"/>
              <a:t>Ukena</a:t>
            </a:r>
            <a:r>
              <a:rPr lang="en-US" b="0" dirty="0"/>
              <a:t>, J., Shah, S., Fred, M. R., </a:t>
            </a:r>
            <a:r>
              <a:rPr lang="en-US" b="0" dirty="0" err="1"/>
              <a:t>Dargar</a:t>
            </a:r>
            <a:r>
              <a:rPr lang="en-US" b="0" dirty="0"/>
              <a:t>, S. K., ... &amp; Kim, R. J. (2018). Decreased Rates of Inpatient Hypoglycemia Following Implementation of an Automated Tool in the Electronic Medical Record for Identifying Root Causes. </a:t>
            </a:r>
            <a:r>
              <a:rPr lang="en-US" b="0" i="1" dirty="0"/>
              <a:t>Journal of diabetes science and technology</a:t>
            </a:r>
            <a:r>
              <a:rPr lang="en-US" b="0" dirty="0"/>
              <a:t>, </a:t>
            </a:r>
            <a:r>
              <a:rPr lang="en-US" b="0" i="1" dirty="0"/>
              <a:t>12</a:t>
            </a:r>
            <a:r>
              <a:rPr lang="en-US" b="0" dirty="0"/>
              <a:t>(1), 63-68.</a:t>
            </a:r>
            <a:endParaRPr lang="en-US" b="0" dirty="0" smtClean="0"/>
          </a:p>
          <a:p>
            <a:r>
              <a:rPr lang="en-US" b="0" dirty="0"/>
              <a:t>Sinha Gregory, N., </a:t>
            </a:r>
            <a:r>
              <a:rPr lang="en-US" b="0" dirty="0" err="1"/>
              <a:t>Seley</a:t>
            </a:r>
            <a:r>
              <a:rPr lang="en-US" b="0" dirty="0"/>
              <a:t>, J. J., Gerber, L. M., Tang, C., &amp; </a:t>
            </a:r>
            <a:r>
              <a:rPr lang="en-US" b="0" dirty="0" err="1"/>
              <a:t>Brillon</a:t>
            </a:r>
            <a:r>
              <a:rPr lang="en-US" b="0" dirty="0"/>
              <a:t>, D. (2016). Decreased rates of hypoglycemia following implementation of a comprehensive computerized insulin order set and titration algorithm in the inpatient setting. </a:t>
            </a:r>
            <a:r>
              <a:rPr lang="en-US" b="0" i="1" dirty="0"/>
              <a:t>Hospital Practice</a:t>
            </a:r>
            <a:r>
              <a:rPr lang="en-US" b="0" dirty="0"/>
              <a:t>, </a:t>
            </a:r>
            <a:r>
              <a:rPr lang="en-US" b="0" i="1" dirty="0"/>
              <a:t>44</a:t>
            </a:r>
            <a:r>
              <a:rPr lang="en-US" b="0" dirty="0"/>
              <a:t>(5), 260-265.</a:t>
            </a:r>
            <a:endParaRPr lang="en-US" b="0" dirty="0" smtClean="0"/>
          </a:p>
          <a:p>
            <a:r>
              <a:rPr lang="en-US" b="0" dirty="0"/>
              <a:t>The Glycemic Control Implementation Guide: Improving glycemic control, preventing hypoglycemia and optimizing care of the </a:t>
            </a:r>
            <a:r>
              <a:rPr lang="en-US" b="0" dirty="0" err="1"/>
              <a:t>inpa</a:t>
            </a:r>
            <a:r>
              <a:rPr lang="en-US" b="0" dirty="0"/>
              <a:t>- </a:t>
            </a:r>
            <a:r>
              <a:rPr lang="en-US" b="0" dirty="0" err="1"/>
              <a:t>tient</a:t>
            </a:r>
            <a:r>
              <a:rPr lang="en-US" b="0" dirty="0"/>
              <a:t> with hyperglycemia and diabetes: Society of Hospital Medicine; </a:t>
            </a:r>
            <a:r>
              <a:rPr lang="en-US" b="0" dirty="0" smtClean="0"/>
              <a:t>2015 Available </a:t>
            </a:r>
            <a:r>
              <a:rPr lang="en-US" b="0" dirty="0"/>
              <a:t>from: http://tools. </a:t>
            </a:r>
            <a:r>
              <a:rPr lang="en-US" b="0" dirty="0" err="1"/>
              <a:t>hospitalmedicine.org</a:t>
            </a:r>
            <a:r>
              <a:rPr lang="en-US" b="0" dirty="0"/>
              <a:t>/</a:t>
            </a:r>
            <a:r>
              <a:rPr lang="en-US" b="0" dirty="0" err="1"/>
              <a:t>resource_rooms</a:t>
            </a:r>
            <a:r>
              <a:rPr lang="en-US" b="0" dirty="0"/>
              <a:t>/</a:t>
            </a:r>
            <a:r>
              <a:rPr lang="en-US" b="0" dirty="0" err="1"/>
              <a:t>imp_guides</a:t>
            </a:r>
            <a:r>
              <a:rPr lang="en-US" b="0" dirty="0"/>
              <a:t>/GC/GC_ </a:t>
            </a:r>
            <a:r>
              <a:rPr lang="en-US" b="0" dirty="0" err="1"/>
              <a:t>Workbook.pdf</a:t>
            </a:r>
            <a:r>
              <a:rPr lang="en-US" b="0" dirty="0"/>
              <a:t>. </a:t>
            </a:r>
          </a:p>
          <a:p>
            <a:endParaRPr lang="en-US" b="0" dirty="0" smtClean="0"/>
          </a:p>
          <a:p>
            <a:endParaRPr lang="en-US" dirty="0"/>
          </a:p>
        </p:txBody>
      </p:sp>
      <p:pic>
        <p:nvPicPr>
          <p:cNvPr id="4" name="Picture 6" descr="Red"/>
          <p:cNvPicPr>
            <a:picLocks noChangeAspect="1" noChangeArrowheads="1"/>
          </p:cNvPicPr>
          <p:nvPr/>
        </p:nvPicPr>
        <p:blipFill>
          <a:blip r:embed="rId2" cstate="print"/>
          <a:srcRect/>
          <a:stretch>
            <a:fillRect/>
          </a:stretch>
        </p:blipFill>
        <p:spPr bwMode="auto">
          <a:xfrm>
            <a:off x="167426" y="4715858"/>
            <a:ext cx="2785799" cy="375202"/>
          </a:xfrm>
          <a:prstGeom prst="rect">
            <a:avLst/>
          </a:prstGeom>
          <a:noFill/>
        </p:spPr>
      </p:pic>
    </p:spTree>
    <p:extLst>
      <p:ext uri="{BB962C8B-B14F-4D97-AF65-F5344CB8AC3E}">
        <p14:creationId xmlns:p14="http://schemas.microsoft.com/office/powerpoint/2010/main" val="1825092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129" y="618186"/>
            <a:ext cx="5035684"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4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80304" y="232078"/>
            <a:ext cx="8229600" cy="858044"/>
          </a:xfrm>
        </p:spPr>
        <p:txBody>
          <a:bodyPr>
            <a:normAutofit/>
          </a:bodyPr>
          <a:lstStyle/>
          <a:p>
            <a:pPr algn="ctr" eaLnBrk="1" hangingPunct="1"/>
            <a:r>
              <a:rPr lang="en-US" sz="4000" b="1" dirty="0">
                <a:solidFill>
                  <a:srgbClr val="0076C0"/>
                </a:solidFill>
                <a:latin typeface="Arial"/>
                <a:ea typeface="ヒラギノ角ゴ Pro W3" charset="0"/>
                <a:cs typeface="Arial"/>
              </a:rPr>
              <a:t>Disclosure to Participants</a:t>
            </a:r>
          </a:p>
        </p:txBody>
      </p:sp>
      <p:sp>
        <p:nvSpPr>
          <p:cNvPr id="6147" name="Content Placeholder 4"/>
          <p:cNvSpPr>
            <a:spLocks noGrp="1"/>
          </p:cNvSpPr>
          <p:nvPr>
            <p:ph idx="1"/>
          </p:nvPr>
        </p:nvSpPr>
        <p:spPr>
          <a:xfrm>
            <a:off x="180304" y="1372870"/>
            <a:ext cx="8963696" cy="3662769"/>
          </a:xfrm>
        </p:spPr>
        <p:txBody>
          <a:bodyPr>
            <a:normAutofit/>
          </a:bodyPr>
          <a:lstStyle/>
          <a:p>
            <a:pPr>
              <a:spcBef>
                <a:spcPts val="600"/>
              </a:spcBef>
            </a:pPr>
            <a:r>
              <a:rPr lang="en-US" sz="2800" dirty="0" smtClean="0">
                <a:latin typeface="Arial" charset="0"/>
                <a:ea typeface="ヒラギノ角ゴ Pro W3" charset="0"/>
                <a:cs typeface="ヒラギノ角ゴ Pro W3" charset="0"/>
              </a:rPr>
              <a:t>Conflict </a:t>
            </a:r>
            <a:r>
              <a:rPr lang="en-US" sz="2800" dirty="0">
                <a:latin typeface="Arial" charset="0"/>
                <a:ea typeface="ヒラギノ角ゴ Pro W3" charset="0"/>
                <a:cs typeface="ヒラギノ角ゴ Pro W3" charset="0"/>
              </a:rPr>
              <a:t>of Interest (COI) and Financial Relationship Disclosures</a:t>
            </a:r>
            <a:r>
              <a:rPr lang="en-US" sz="2800" dirty="0" smtClean="0">
                <a:latin typeface="Arial" charset="0"/>
                <a:ea typeface="ヒラギノ角ゴ Pro W3" charset="0"/>
                <a:cs typeface="ヒラギノ角ゴ Pro W3" charset="0"/>
              </a:rPr>
              <a:t>:</a:t>
            </a:r>
            <a:endParaRPr lang="en-US" sz="2800" dirty="0">
              <a:latin typeface="Arial" charset="0"/>
              <a:ea typeface="ヒラギノ角ゴ Pro W3" charset="0"/>
              <a:cs typeface="ヒラギノ角ゴ Pro W3" charset="0"/>
            </a:endParaRPr>
          </a:p>
          <a:p>
            <a:pPr lvl="1"/>
            <a:r>
              <a:rPr lang="en-US" dirty="0" smtClean="0">
                <a:latin typeface="Arial" charset="0"/>
                <a:ea typeface="ヒラギノ角ゴ Pro W3" charset="0"/>
              </a:rPr>
              <a:t>Jane </a:t>
            </a:r>
            <a:r>
              <a:rPr lang="en-US" dirty="0" err="1" smtClean="0">
                <a:latin typeface="Arial" charset="0"/>
                <a:ea typeface="ヒラギノ角ゴ Pro W3" charset="0"/>
              </a:rPr>
              <a:t>Jeffrie</a:t>
            </a:r>
            <a:r>
              <a:rPr lang="en-US" dirty="0" smtClean="0">
                <a:latin typeface="Arial" charset="0"/>
                <a:ea typeface="ヒラギノ角ゴ Pro W3" charset="0"/>
              </a:rPr>
              <a:t> </a:t>
            </a:r>
            <a:r>
              <a:rPr lang="en-US" dirty="0" err="1" smtClean="0">
                <a:latin typeface="Arial" charset="0"/>
                <a:ea typeface="ヒラギノ角ゴ Pro W3" charset="0"/>
              </a:rPr>
              <a:t>Seley</a:t>
            </a:r>
            <a:r>
              <a:rPr lang="en-US" dirty="0" smtClean="0">
                <a:latin typeface="Arial" charset="0"/>
                <a:ea typeface="ヒラギノ角ゴ Pro W3" charset="0"/>
              </a:rPr>
              <a:t>: No relevant COI/Financial </a:t>
            </a:r>
            <a:r>
              <a:rPr lang="en-US" dirty="0">
                <a:latin typeface="Arial" charset="0"/>
                <a:ea typeface="ヒラギノ角ゴ Pro W3" charset="0"/>
              </a:rPr>
              <a:t>Relationship to disclose </a:t>
            </a:r>
          </a:p>
        </p:txBody>
      </p:sp>
      <p:pic>
        <p:nvPicPr>
          <p:cNvPr id="4" name="Picture 6" descr="Red"/>
          <p:cNvPicPr>
            <a:picLocks noChangeAspect="1" noChangeArrowheads="1"/>
          </p:cNvPicPr>
          <p:nvPr/>
        </p:nvPicPr>
        <p:blipFill>
          <a:blip r:embed="rId2" cstate="print"/>
          <a:srcRect/>
          <a:stretch>
            <a:fillRect/>
          </a:stretch>
        </p:blipFill>
        <p:spPr bwMode="auto">
          <a:xfrm>
            <a:off x="180304" y="4660437"/>
            <a:ext cx="2785799" cy="375202"/>
          </a:xfrm>
          <a:prstGeom prst="rect">
            <a:avLst/>
          </a:prstGeom>
          <a:noFill/>
        </p:spPr>
      </p:pic>
    </p:spTree>
    <p:extLst>
      <p:ext uri="{BB962C8B-B14F-4D97-AF65-F5344CB8AC3E}">
        <p14:creationId xmlns:p14="http://schemas.microsoft.com/office/powerpoint/2010/main" val="607295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3043" y="114405"/>
            <a:ext cx="6177915" cy="858044"/>
          </a:xfrm>
        </p:spPr>
        <p:txBody>
          <a:bodyPr/>
          <a:lstStyle/>
          <a:p>
            <a:pPr algn="ctr"/>
            <a:r>
              <a:rPr lang="en-US" sz="4800" b="1" dirty="0" smtClean="0"/>
              <a:t>Background</a:t>
            </a:r>
            <a:endParaRPr lang="en-US" sz="4800" b="1" dirty="0"/>
          </a:p>
        </p:txBody>
      </p:sp>
      <p:sp>
        <p:nvSpPr>
          <p:cNvPr id="7" name="Content Placeholder 6"/>
          <p:cNvSpPr>
            <a:spLocks noGrp="1"/>
          </p:cNvSpPr>
          <p:nvPr>
            <p:ph idx="1"/>
          </p:nvPr>
        </p:nvSpPr>
        <p:spPr>
          <a:xfrm>
            <a:off x="0" y="980299"/>
            <a:ext cx="9144000" cy="4558514"/>
          </a:xfrm>
        </p:spPr>
        <p:txBody>
          <a:bodyPr>
            <a:noAutofit/>
          </a:bodyPr>
          <a:lstStyle/>
          <a:p>
            <a:pPr marL="0" indent="0" algn="ctr">
              <a:buNone/>
            </a:pPr>
            <a:r>
              <a:rPr lang="en-US" b="1" i="1" dirty="0" smtClean="0">
                <a:solidFill>
                  <a:srgbClr val="0076C0"/>
                </a:solidFill>
              </a:rPr>
              <a:t>What inspired our study</a:t>
            </a:r>
            <a:r>
              <a:rPr lang="is-IS" b="1" i="1" dirty="0" smtClean="0">
                <a:solidFill>
                  <a:srgbClr val="0076C0"/>
                </a:solidFill>
              </a:rPr>
              <a:t>…</a:t>
            </a:r>
            <a:endParaRPr lang="en-US" b="1" i="1" dirty="0">
              <a:solidFill>
                <a:srgbClr val="0076C0"/>
              </a:solidFill>
            </a:endParaRPr>
          </a:p>
          <a:p>
            <a:pPr marL="0" indent="0">
              <a:buNone/>
            </a:pPr>
            <a:r>
              <a:rPr lang="en-US" b="1" u="sng" dirty="0"/>
              <a:t>Adverse Drug Events (ADEs</a:t>
            </a:r>
            <a:r>
              <a:rPr lang="en-US" b="1" u="sng" dirty="0" smtClean="0"/>
              <a:t>)</a:t>
            </a:r>
            <a:r>
              <a:rPr lang="en-US" b="1" dirty="0" smtClean="0"/>
              <a:t>:</a:t>
            </a:r>
            <a:r>
              <a:rPr lang="en-US" b="1" u="sng" dirty="0" smtClean="0"/>
              <a:t> </a:t>
            </a:r>
          </a:p>
          <a:p>
            <a:pPr marL="0" indent="0">
              <a:buNone/>
            </a:pPr>
            <a:endParaRPr lang="en-US" sz="525" u="sng" dirty="0"/>
          </a:p>
          <a:p>
            <a:r>
              <a:rPr lang="en-US" sz="2800" dirty="0" smtClean="0"/>
              <a:t>Most common </a:t>
            </a:r>
            <a:r>
              <a:rPr lang="en-US" sz="2800" dirty="0"/>
              <a:t>cause of inpatient </a:t>
            </a:r>
            <a:r>
              <a:rPr lang="en-US" sz="2800" dirty="0" smtClean="0"/>
              <a:t>complications</a:t>
            </a:r>
            <a:endParaRPr lang="en-US" sz="2800" dirty="0"/>
          </a:p>
          <a:p>
            <a:r>
              <a:rPr lang="en-US" sz="2800" dirty="0" smtClean="0"/>
              <a:t>Represent 1/3 </a:t>
            </a:r>
            <a:r>
              <a:rPr lang="en-US" sz="2800" dirty="0"/>
              <a:t>of </a:t>
            </a:r>
            <a:r>
              <a:rPr lang="en-US" sz="2800" i="1" dirty="0"/>
              <a:t>hospital acquired </a:t>
            </a:r>
            <a:r>
              <a:rPr lang="en-US" sz="2800" dirty="0" smtClean="0"/>
              <a:t>conditions</a:t>
            </a:r>
          </a:p>
          <a:p>
            <a:r>
              <a:rPr lang="en-US" sz="2800" dirty="0" smtClean="0"/>
              <a:t>Increases </a:t>
            </a:r>
            <a:r>
              <a:rPr lang="en-US" sz="2800" i="1" dirty="0" smtClean="0"/>
              <a:t>both</a:t>
            </a:r>
            <a:r>
              <a:rPr lang="en-US" sz="2800" dirty="0" smtClean="0"/>
              <a:t> cost &amp; length of stay</a:t>
            </a:r>
          </a:p>
          <a:p>
            <a:r>
              <a:rPr lang="en-US" sz="2800" b="1" dirty="0" smtClean="0"/>
              <a:t>INSULIN IS #1 DRUG ERROR</a:t>
            </a:r>
            <a:endParaRPr lang="en-US" sz="2800" b="1" dirty="0"/>
          </a:p>
          <a:p>
            <a:pPr marL="0" indent="0">
              <a:buNone/>
            </a:pPr>
            <a:endParaRPr lang="en-US" dirty="0" smtClean="0"/>
          </a:p>
        </p:txBody>
      </p:sp>
      <p:pic>
        <p:nvPicPr>
          <p:cNvPr id="4" name="Picture 6" descr="Red"/>
          <p:cNvPicPr>
            <a:picLocks noChangeAspect="1" noChangeArrowheads="1"/>
          </p:cNvPicPr>
          <p:nvPr/>
        </p:nvPicPr>
        <p:blipFill>
          <a:blip r:embed="rId3" cstate="print"/>
          <a:srcRect/>
          <a:stretch>
            <a:fillRect/>
          </a:stretch>
        </p:blipFill>
        <p:spPr bwMode="auto">
          <a:xfrm>
            <a:off x="167426" y="4715858"/>
            <a:ext cx="2785799" cy="375202"/>
          </a:xfrm>
          <a:prstGeom prst="rect">
            <a:avLst/>
          </a:prstGeom>
          <a:noFill/>
        </p:spPr>
      </p:pic>
    </p:spTree>
    <p:extLst>
      <p:ext uri="{BB962C8B-B14F-4D97-AF65-F5344CB8AC3E}">
        <p14:creationId xmlns:p14="http://schemas.microsoft.com/office/powerpoint/2010/main" val="1759000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3043" y="114405"/>
            <a:ext cx="6177915" cy="858044"/>
          </a:xfrm>
        </p:spPr>
        <p:txBody>
          <a:bodyPr/>
          <a:lstStyle/>
          <a:p>
            <a:pPr algn="ctr"/>
            <a:r>
              <a:rPr lang="en-US" sz="4000" b="1" dirty="0" smtClean="0"/>
              <a:t>Background (Cont.)</a:t>
            </a:r>
            <a:endParaRPr lang="en-US" sz="4000" b="1" dirty="0"/>
          </a:p>
        </p:txBody>
      </p:sp>
      <p:sp>
        <p:nvSpPr>
          <p:cNvPr id="7" name="Content Placeholder 6"/>
          <p:cNvSpPr>
            <a:spLocks noGrp="1"/>
          </p:cNvSpPr>
          <p:nvPr>
            <p:ph idx="1"/>
          </p:nvPr>
        </p:nvSpPr>
        <p:spPr>
          <a:xfrm>
            <a:off x="0" y="858044"/>
            <a:ext cx="9144000" cy="4290219"/>
          </a:xfrm>
        </p:spPr>
        <p:txBody>
          <a:bodyPr>
            <a:noAutofit/>
          </a:bodyPr>
          <a:lstStyle/>
          <a:p>
            <a:pPr marL="0" indent="0">
              <a:buNone/>
            </a:pPr>
            <a:r>
              <a:rPr lang="en-US" sz="3600" b="1" u="sng" dirty="0" smtClean="0"/>
              <a:t>Insulin</a:t>
            </a:r>
            <a:r>
              <a:rPr lang="en-US" b="1" u="sng" dirty="0" smtClean="0"/>
              <a:t> &amp; other anti-hyperglycemic agents: </a:t>
            </a:r>
          </a:p>
          <a:p>
            <a:pPr marL="0" indent="0">
              <a:buNone/>
            </a:pPr>
            <a:endParaRPr lang="en-US" sz="525" u="sng" dirty="0"/>
          </a:p>
          <a:p>
            <a:r>
              <a:rPr lang="en-US" sz="2800" dirty="0" smtClean="0"/>
              <a:t>57% of Adverse Drug Events</a:t>
            </a:r>
          </a:p>
          <a:p>
            <a:r>
              <a:rPr lang="en-US" sz="2800" dirty="0" smtClean="0"/>
              <a:t>50</a:t>
            </a:r>
            <a:r>
              <a:rPr lang="en-US" sz="2800" dirty="0"/>
              <a:t>% of hypoglycemic events </a:t>
            </a:r>
            <a:r>
              <a:rPr lang="en-US" sz="2800" dirty="0" smtClean="0"/>
              <a:t>(BG&lt;70 mg/</a:t>
            </a:r>
            <a:r>
              <a:rPr lang="en-US" sz="2800" dirty="0" err="1" smtClean="0"/>
              <a:t>dL</a:t>
            </a:r>
            <a:r>
              <a:rPr lang="en-US" sz="2800" dirty="0" smtClean="0"/>
              <a:t>) and up to 80</a:t>
            </a:r>
            <a:r>
              <a:rPr lang="en-US" sz="2800" dirty="0"/>
              <a:t>% of </a:t>
            </a:r>
            <a:r>
              <a:rPr lang="en-US" sz="2800" dirty="0" smtClean="0"/>
              <a:t>severe hypoglycemic </a:t>
            </a:r>
            <a:r>
              <a:rPr lang="en-US" sz="2800" dirty="0"/>
              <a:t>events </a:t>
            </a:r>
            <a:r>
              <a:rPr lang="en-US" sz="2800" dirty="0" smtClean="0"/>
              <a:t>(BG&lt;40 mg/</a:t>
            </a:r>
            <a:r>
              <a:rPr lang="en-US" sz="2800" dirty="0" err="1" smtClean="0"/>
              <a:t>dL</a:t>
            </a:r>
            <a:r>
              <a:rPr lang="en-US" sz="2800" dirty="0" smtClean="0"/>
              <a:t>) </a:t>
            </a:r>
            <a:r>
              <a:rPr lang="en-US" sz="2800" dirty="0"/>
              <a:t>are </a:t>
            </a:r>
            <a:r>
              <a:rPr lang="en-US" sz="2800" i="1" dirty="0" smtClean="0"/>
              <a:t>preventable</a:t>
            </a:r>
          </a:p>
          <a:p>
            <a:r>
              <a:rPr lang="en-US" sz="2800" dirty="0"/>
              <a:t>M</a:t>
            </a:r>
            <a:r>
              <a:rPr lang="en-US" sz="2800" dirty="0" smtClean="0"/>
              <a:t>ost powerful predictor for hypoglycemic event is a </a:t>
            </a:r>
            <a:r>
              <a:rPr lang="en-US" sz="2800" i="1" dirty="0" smtClean="0"/>
              <a:t>prior</a:t>
            </a:r>
            <a:r>
              <a:rPr lang="en-US" sz="2800" dirty="0" smtClean="0"/>
              <a:t> hypoglycemic event during the same stay</a:t>
            </a:r>
            <a:r>
              <a:rPr lang="en-US" sz="2800" dirty="0"/>
              <a:t> </a:t>
            </a:r>
          </a:p>
          <a:p>
            <a:endParaRPr lang="en-US" sz="375" dirty="0"/>
          </a:p>
        </p:txBody>
      </p:sp>
      <p:pic>
        <p:nvPicPr>
          <p:cNvPr id="4" name="Picture 6" descr="Red"/>
          <p:cNvPicPr>
            <a:picLocks noChangeAspect="1" noChangeArrowheads="1"/>
          </p:cNvPicPr>
          <p:nvPr/>
        </p:nvPicPr>
        <p:blipFill>
          <a:blip r:embed="rId3" cstate="print"/>
          <a:srcRect/>
          <a:stretch>
            <a:fillRect/>
          </a:stretch>
        </p:blipFill>
        <p:spPr bwMode="auto">
          <a:xfrm>
            <a:off x="167426" y="4715858"/>
            <a:ext cx="2785799" cy="375202"/>
          </a:xfrm>
          <a:prstGeom prst="rect">
            <a:avLst/>
          </a:prstGeom>
          <a:noFill/>
        </p:spPr>
      </p:pic>
    </p:spTree>
    <p:extLst>
      <p:ext uri="{BB962C8B-B14F-4D97-AF65-F5344CB8AC3E}">
        <p14:creationId xmlns:p14="http://schemas.microsoft.com/office/powerpoint/2010/main" val="137324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val="2015617015"/>
              </p:ext>
            </p:extLst>
          </p:nvPr>
        </p:nvGraphicFramePr>
        <p:xfrm>
          <a:off x="1402004" y="686434"/>
          <a:ext cx="6339990" cy="4690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710666" y="2381110"/>
            <a:ext cx="415949" cy="693203"/>
          </a:xfrm>
          <a:prstGeom prst="rect">
            <a:avLst/>
          </a:prstGeom>
          <a:noFill/>
        </p:spPr>
        <p:txBody>
          <a:bodyPr wrap="none" lIns="68644" tIns="34322" rIns="68644" bIns="34322">
            <a:spAutoFit/>
          </a:bodyPr>
          <a:lstStyle/>
          <a:p>
            <a:pPr algn="ctr"/>
            <a:r>
              <a:rPr lang="en-US" sz="4054" b="1">
                <a:ln w="10160">
                  <a:solidFill>
                    <a:schemeClr val="accent5"/>
                  </a:solidFill>
                  <a:prstDash val="solid"/>
                </a:ln>
                <a:solidFill>
                  <a:srgbClr val="FFFFFF"/>
                </a:solidFill>
                <a:effectLst>
                  <a:outerShdw blurRad="38100" dist="22860" dir="5400000" algn="tl" rotWithShape="0">
                    <a:srgbClr val="000000">
                      <a:alpha val="30000"/>
                    </a:srgbClr>
                  </a:outerShdw>
                </a:effectLst>
              </a:rPr>
              <a:t>P</a:t>
            </a:r>
          </a:p>
        </p:txBody>
      </p:sp>
      <p:sp>
        <p:nvSpPr>
          <p:cNvPr id="8" name="Rectangle 7"/>
          <p:cNvSpPr/>
          <p:nvPr/>
        </p:nvSpPr>
        <p:spPr>
          <a:xfrm>
            <a:off x="5009882" y="2381110"/>
            <a:ext cx="256722" cy="693203"/>
          </a:xfrm>
          <a:prstGeom prst="rect">
            <a:avLst/>
          </a:prstGeom>
          <a:noFill/>
        </p:spPr>
        <p:txBody>
          <a:bodyPr wrap="square" lIns="68644" tIns="34322" rIns="68644" bIns="34322">
            <a:spAutoFit/>
          </a:bodyPr>
          <a:lstStyle/>
          <a:p>
            <a:pPr algn="ctr"/>
            <a:r>
              <a:rPr lang="en-US" sz="4054" b="1">
                <a:ln w="10160">
                  <a:solidFill>
                    <a:schemeClr val="accent5"/>
                  </a:solidFill>
                  <a:prstDash val="solid"/>
                </a:ln>
                <a:solidFill>
                  <a:srgbClr val="FFFFFF"/>
                </a:solidFill>
                <a:effectLst>
                  <a:outerShdw blurRad="38100" dist="22860" dir="5400000" algn="tl" rotWithShape="0">
                    <a:srgbClr val="000000">
                      <a:alpha val="30000"/>
                    </a:srgbClr>
                  </a:outerShdw>
                </a:effectLst>
              </a:rPr>
              <a:t>D</a:t>
            </a:r>
          </a:p>
        </p:txBody>
      </p:sp>
      <p:sp>
        <p:nvSpPr>
          <p:cNvPr id="9" name="Rectangle 8"/>
          <p:cNvSpPr/>
          <p:nvPr/>
        </p:nvSpPr>
        <p:spPr>
          <a:xfrm>
            <a:off x="4882715" y="2942448"/>
            <a:ext cx="478478" cy="693203"/>
          </a:xfrm>
          <a:prstGeom prst="rect">
            <a:avLst/>
          </a:prstGeom>
          <a:noFill/>
        </p:spPr>
        <p:txBody>
          <a:bodyPr wrap="square" lIns="68644" tIns="34322" rIns="68644" bIns="34322">
            <a:spAutoFit/>
          </a:bodyPr>
          <a:lstStyle/>
          <a:p>
            <a:pPr algn="ctr"/>
            <a:r>
              <a:rPr lang="en-US" sz="4054" b="1">
                <a:ln w="10160">
                  <a:solidFill>
                    <a:schemeClr val="accent5"/>
                  </a:solidFill>
                  <a:prstDash val="solid"/>
                </a:ln>
                <a:solidFill>
                  <a:srgbClr val="FFFFFF"/>
                </a:solidFill>
                <a:effectLst>
                  <a:outerShdw blurRad="38100" dist="22860" dir="5400000" algn="tl" rotWithShape="0">
                    <a:srgbClr val="000000">
                      <a:alpha val="30000"/>
                    </a:srgbClr>
                  </a:outerShdw>
                </a:effectLst>
              </a:rPr>
              <a:t>S</a:t>
            </a:r>
          </a:p>
        </p:txBody>
      </p:sp>
      <p:sp>
        <p:nvSpPr>
          <p:cNvPr id="10" name="Rectangle 9"/>
          <p:cNvSpPr/>
          <p:nvPr/>
        </p:nvSpPr>
        <p:spPr>
          <a:xfrm>
            <a:off x="3653858" y="2942449"/>
            <a:ext cx="454421" cy="693203"/>
          </a:xfrm>
          <a:prstGeom prst="rect">
            <a:avLst/>
          </a:prstGeom>
          <a:noFill/>
        </p:spPr>
        <p:txBody>
          <a:bodyPr wrap="none" lIns="68644" tIns="34322" rIns="68644" bIns="34322">
            <a:spAutoFit/>
          </a:bodyPr>
          <a:lstStyle/>
          <a:p>
            <a:pPr algn="ctr"/>
            <a:r>
              <a:rPr lang="en-US" sz="4054" b="1">
                <a:ln w="10160">
                  <a:solidFill>
                    <a:schemeClr val="accent5"/>
                  </a:solidFill>
                  <a:prstDash val="solid"/>
                </a:ln>
                <a:solidFill>
                  <a:srgbClr val="FFFFFF"/>
                </a:solidFill>
                <a:effectLst>
                  <a:outerShdw blurRad="38100" dist="22860" dir="5400000" algn="tl" rotWithShape="0">
                    <a:srgbClr val="000000">
                      <a:alpha val="30000"/>
                    </a:srgbClr>
                  </a:outerShdw>
                </a:effectLst>
              </a:rPr>
              <a:t>A</a:t>
            </a:r>
          </a:p>
        </p:txBody>
      </p:sp>
      <p:sp>
        <p:nvSpPr>
          <p:cNvPr id="11" name="Rectangle 2"/>
          <p:cNvSpPr>
            <a:spLocks noGrp="1" noChangeArrowheads="1"/>
          </p:cNvSpPr>
          <p:nvPr>
            <p:ph type="title"/>
          </p:nvPr>
        </p:nvSpPr>
        <p:spPr>
          <a:xfrm>
            <a:off x="0" y="57203"/>
            <a:ext cx="9143999" cy="858044"/>
          </a:xfrm>
        </p:spPr>
        <p:txBody>
          <a:bodyPr>
            <a:noAutofit/>
          </a:bodyPr>
          <a:lstStyle/>
          <a:p>
            <a:pPr algn="ctr" eaLnBrk="1" hangingPunct="1"/>
            <a:r>
              <a:rPr lang="en-US" sz="4000" b="1" dirty="0" smtClean="0">
                <a:solidFill>
                  <a:srgbClr val="0076C0"/>
                </a:solidFill>
                <a:latin typeface="Calibri" panose="020F0502020204030204" pitchFamily="34" charset="0"/>
                <a:ea typeface="MS PGothic" charset="0"/>
              </a:rPr>
              <a:t>Project Goal #1: PDSA Cycle</a:t>
            </a:r>
            <a:endParaRPr lang="en-US" sz="4000" b="1" dirty="0">
              <a:solidFill>
                <a:srgbClr val="0076C0"/>
              </a:solidFill>
              <a:latin typeface="Calibri" panose="020F0502020204030204" pitchFamily="34" charset="0"/>
              <a:ea typeface="MS PGothic" charset="0"/>
            </a:endParaRPr>
          </a:p>
        </p:txBody>
      </p:sp>
      <p:sp>
        <p:nvSpPr>
          <p:cNvPr id="2" name="TextBox 1"/>
          <p:cNvSpPr txBox="1"/>
          <p:nvPr/>
        </p:nvSpPr>
        <p:spPr>
          <a:xfrm>
            <a:off x="7201865" y="1473169"/>
            <a:ext cx="1495922" cy="1815882"/>
          </a:xfrm>
          <a:prstGeom prst="rect">
            <a:avLst/>
          </a:prstGeom>
          <a:noFill/>
        </p:spPr>
        <p:txBody>
          <a:bodyPr wrap="none" rtlCol="0">
            <a:spAutoFit/>
          </a:bodyPr>
          <a:lstStyle/>
          <a:p>
            <a:pPr marL="457200" marR="0" lvl="0" indent="-457200" defTabSz="914400" eaLnBrk="1" fontAlgn="auto" latinLnBrk="0" hangingPunct="1">
              <a:lnSpc>
                <a:spcPct val="100000"/>
              </a:lnSpc>
              <a:spcBef>
                <a:spcPts val="0"/>
              </a:spcBef>
              <a:spcAft>
                <a:spcPts val="0"/>
              </a:spcAft>
              <a:buClrTx/>
              <a:buSzTx/>
              <a:buFont typeface="Wingdings" charset="2"/>
              <a:buChar char="v"/>
              <a:tabLst/>
              <a:defRPr/>
            </a:pPr>
            <a:r>
              <a:rPr lang="en-US" sz="2800" b="1" smtClean="0">
                <a:solidFill>
                  <a:srgbClr val="0076C0"/>
                </a:solidFill>
              </a:rPr>
              <a:t>Plan</a:t>
            </a:r>
          </a:p>
          <a:p>
            <a:pPr marL="457200" marR="0" lvl="0" indent="-457200" defTabSz="914400" eaLnBrk="1" fontAlgn="auto" latinLnBrk="0" hangingPunct="1">
              <a:lnSpc>
                <a:spcPct val="100000"/>
              </a:lnSpc>
              <a:spcBef>
                <a:spcPts val="0"/>
              </a:spcBef>
              <a:spcAft>
                <a:spcPts val="0"/>
              </a:spcAft>
              <a:buClrTx/>
              <a:buSzTx/>
              <a:buFont typeface="Wingdings" charset="2"/>
              <a:buChar char="v"/>
              <a:tabLst/>
              <a:defRPr/>
            </a:pPr>
            <a:r>
              <a:rPr lang="en-US" sz="2800" b="1" smtClean="0">
                <a:solidFill>
                  <a:srgbClr val="0076C0"/>
                </a:solidFill>
              </a:rPr>
              <a:t>Do</a:t>
            </a:r>
          </a:p>
          <a:p>
            <a:pPr marL="457200" marR="0" lvl="0" indent="-457200" defTabSz="914400" eaLnBrk="1" fontAlgn="auto" latinLnBrk="0" hangingPunct="1">
              <a:lnSpc>
                <a:spcPct val="100000"/>
              </a:lnSpc>
              <a:spcBef>
                <a:spcPts val="0"/>
              </a:spcBef>
              <a:spcAft>
                <a:spcPts val="0"/>
              </a:spcAft>
              <a:buClrTx/>
              <a:buSzTx/>
              <a:buFont typeface="Wingdings" charset="2"/>
              <a:buChar char="v"/>
              <a:tabLst/>
              <a:defRPr/>
            </a:pPr>
            <a:r>
              <a:rPr lang="en-US" sz="2800" b="1" smtClean="0">
                <a:solidFill>
                  <a:srgbClr val="0076C0"/>
                </a:solidFill>
              </a:rPr>
              <a:t>Study</a:t>
            </a:r>
          </a:p>
          <a:p>
            <a:pPr marL="457200" marR="0" lvl="0" indent="-457200" defTabSz="914400" eaLnBrk="1" fontAlgn="auto" latinLnBrk="0" hangingPunct="1">
              <a:lnSpc>
                <a:spcPct val="100000"/>
              </a:lnSpc>
              <a:spcBef>
                <a:spcPts val="0"/>
              </a:spcBef>
              <a:spcAft>
                <a:spcPts val="0"/>
              </a:spcAft>
              <a:buClrTx/>
              <a:buSzTx/>
              <a:buFont typeface="Wingdings" charset="2"/>
              <a:buChar char="v"/>
              <a:tabLst/>
              <a:defRPr/>
            </a:pPr>
            <a:r>
              <a:rPr lang="en-US" sz="2800" b="1" smtClean="0">
                <a:solidFill>
                  <a:srgbClr val="0076C0"/>
                </a:solidFill>
              </a:rPr>
              <a:t>Act</a:t>
            </a:r>
            <a:endParaRPr lang="en-US" sz="2800" b="1">
              <a:solidFill>
                <a:srgbClr val="0076C0"/>
              </a:solidFill>
            </a:endParaRPr>
          </a:p>
        </p:txBody>
      </p:sp>
      <p:pic>
        <p:nvPicPr>
          <p:cNvPr id="12" name="Picture 6" descr="Red"/>
          <p:cNvPicPr>
            <a:picLocks noChangeAspect="1" noChangeArrowheads="1"/>
          </p:cNvPicPr>
          <p:nvPr/>
        </p:nvPicPr>
        <p:blipFill>
          <a:blip r:embed="rId8" cstate="print"/>
          <a:srcRect/>
          <a:stretch>
            <a:fillRect/>
          </a:stretch>
        </p:blipFill>
        <p:spPr bwMode="auto">
          <a:xfrm>
            <a:off x="167426" y="4715858"/>
            <a:ext cx="2785799" cy="375202"/>
          </a:xfrm>
          <a:prstGeom prst="rect">
            <a:avLst/>
          </a:prstGeom>
          <a:noFill/>
        </p:spPr>
      </p:pic>
    </p:spTree>
    <p:extLst>
      <p:ext uri="{BB962C8B-B14F-4D97-AF65-F5344CB8AC3E}">
        <p14:creationId xmlns:p14="http://schemas.microsoft.com/office/powerpoint/2010/main" val="175333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val="1574096921"/>
              </p:ext>
            </p:extLst>
          </p:nvPr>
        </p:nvGraphicFramePr>
        <p:xfrm>
          <a:off x="1103018" y="608928"/>
          <a:ext cx="6904450" cy="4690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701068" y="2261045"/>
            <a:ext cx="415949" cy="693203"/>
          </a:xfrm>
          <a:prstGeom prst="rect">
            <a:avLst/>
          </a:prstGeom>
          <a:noFill/>
        </p:spPr>
        <p:txBody>
          <a:bodyPr wrap="square" lIns="68644" tIns="34322" rIns="68644" bIns="34322">
            <a:spAutoFit/>
          </a:bodyPr>
          <a:lstStyle/>
          <a:p>
            <a:pPr algn="ctr"/>
            <a:r>
              <a:rPr lang="en-US" sz="4054" b="1">
                <a:ln w="10160">
                  <a:solidFill>
                    <a:schemeClr val="accent5"/>
                  </a:solidFill>
                  <a:prstDash val="solid"/>
                </a:ln>
                <a:solidFill>
                  <a:srgbClr val="FFFFFF"/>
                </a:solidFill>
                <a:effectLst>
                  <a:outerShdw blurRad="38100" dist="22860" dir="5400000" algn="tl" rotWithShape="0">
                    <a:srgbClr val="000000">
                      <a:alpha val="30000"/>
                    </a:srgbClr>
                  </a:outerShdw>
                </a:effectLst>
              </a:rPr>
              <a:t>P</a:t>
            </a:r>
          </a:p>
        </p:txBody>
      </p:sp>
      <p:sp>
        <p:nvSpPr>
          <p:cNvPr id="8" name="Rectangle 7"/>
          <p:cNvSpPr/>
          <p:nvPr/>
        </p:nvSpPr>
        <p:spPr>
          <a:xfrm>
            <a:off x="4874434" y="2261045"/>
            <a:ext cx="392170" cy="693203"/>
          </a:xfrm>
          <a:prstGeom prst="rect">
            <a:avLst/>
          </a:prstGeom>
          <a:noFill/>
        </p:spPr>
        <p:txBody>
          <a:bodyPr wrap="square" lIns="68644" tIns="34322" rIns="68644" bIns="34322">
            <a:spAutoFit/>
          </a:bodyPr>
          <a:lstStyle/>
          <a:p>
            <a:pPr algn="ctr"/>
            <a:r>
              <a:rPr lang="en-US" sz="4054"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
            </a:r>
          </a:p>
        </p:txBody>
      </p:sp>
      <p:sp>
        <p:nvSpPr>
          <p:cNvPr id="9" name="Rectangle 8"/>
          <p:cNvSpPr/>
          <p:nvPr/>
        </p:nvSpPr>
        <p:spPr>
          <a:xfrm>
            <a:off x="4861876" y="2832171"/>
            <a:ext cx="404728" cy="746423"/>
          </a:xfrm>
          <a:prstGeom prst="rect">
            <a:avLst/>
          </a:prstGeom>
          <a:noFill/>
        </p:spPr>
        <p:txBody>
          <a:bodyPr wrap="none" lIns="68644" tIns="34322" rIns="68644" bIns="34322">
            <a:spAutoFit/>
          </a:bodyPr>
          <a:lstStyle/>
          <a:p>
            <a:pPr algn="ctr"/>
            <a:r>
              <a:rPr lang="en-US"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S</a:t>
            </a:r>
          </a:p>
        </p:txBody>
      </p:sp>
      <p:sp>
        <p:nvSpPr>
          <p:cNvPr id="10" name="Rectangle 9"/>
          <p:cNvSpPr/>
          <p:nvPr/>
        </p:nvSpPr>
        <p:spPr>
          <a:xfrm>
            <a:off x="3652886" y="2885391"/>
            <a:ext cx="454421" cy="693203"/>
          </a:xfrm>
          <a:prstGeom prst="rect">
            <a:avLst/>
          </a:prstGeom>
          <a:noFill/>
        </p:spPr>
        <p:txBody>
          <a:bodyPr wrap="none" lIns="68644" tIns="34322" rIns="68644" bIns="34322">
            <a:spAutoFit/>
          </a:bodyPr>
          <a:lstStyle/>
          <a:p>
            <a:pPr algn="ctr"/>
            <a:r>
              <a:rPr lang="en-US" sz="4054" b="1">
                <a:ln w="10160">
                  <a:solidFill>
                    <a:schemeClr val="accent5"/>
                  </a:solidFill>
                  <a:prstDash val="solid"/>
                </a:ln>
                <a:solidFill>
                  <a:srgbClr val="FFFFFF"/>
                </a:solidFill>
                <a:effectLst>
                  <a:outerShdw blurRad="38100" dist="22860" dir="5400000" algn="tl" rotWithShape="0">
                    <a:srgbClr val="000000">
                      <a:alpha val="30000"/>
                    </a:srgbClr>
                  </a:outerShdw>
                </a:effectLst>
              </a:rPr>
              <a:t>A</a:t>
            </a:r>
          </a:p>
        </p:txBody>
      </p:sp>
      <p:sp>
        <p:nvSpPr>
          <p:cNvPr id="11" name="Rectangle 2"/>
          <p:cNvSpPr>
            <a:spLocks noGrp="1" noChangeArrowheads="1"/>
          </p:cNvSpPr>
          <p:nvPr>
            <p:ph type="title"/>
          </p:nvPr>
        </p:nvSpPr>
        <p:spPr>
          <a:xfrm>
            <a:off x="1094704" y="57203"/>
            <a:ext cx="7482626" cy="858044"/>
          </a:xfrm>
        </p:spPr>
        <p:txBody>
          <a:bodyPr>
            <a:noAutofit/>
          </a:bodyPr>
          <a:lstStyle/>
          <a:p>
            <a:pPr algn="ctr" eaLnBrk="1" hangingPunct="1"/>
            <a:r>
              <a:rPr lang="en-US" sz="4000" b="1" dirty="0" smtClean="0">
                <a:solidFill>
                  <a:srgbClr val="0076C0"/>
                </a:solidFill>
                <a:latin typeface="Calibri" panose="020F0502020204030204" pitchFamily="34" charset="0"/>
                <a:ea typeface="MS PGothic" charset="0"/>
              </a:rPr>
              <a:t>Project Goal #2: PDSA Cycle</a:t>
            </a:r>
            <a:endParaRPr lang="en-US" sz="4000" b="1" dirty="0">
              <a:solidFill>
                <a:srgbClr val="0076C0"/>
              </a:solidFill>
              <a:latin typeface="Calibri" panose="020F0502020204030204" pitchFamily="34" charset="0"/>
              <a:ea typeface="MS PGothic" charset="0"/>
            </a:endParaRPr>
          </a:p>
        </p:txBody>
      </p:sp>
      <p:sp>
        <p:nvSpPr>
          <p:cNvPr id="2" name="TextBox 1"/>
          <p:cNvSpPr txBox="1"/>
          <p:nvPr/>
        </p:nvSpPr>
        <p:spPr>
          <a:xfrm>
            <a:off x="7160654" y="1339403"/>
            <a:ext cx="1693628" cy="2092881"/>
          </a:xfrm>
          <a:prstGeom prst="rect">
            <a:avLst/>
          </a:prstGeom>
          <a:noFill/>
        </p:spPr>
        <p:txBody>
          <a:bodyPr wrap="square" rtlCol="0">
            <a:spAutoFit/>
          </a:bodyPr>
          <a:lstStyle/>
          <a:p>
            <a:pPr marL="457200" lvl="0" indent="-457200" defTabSz="914400">
              <a:buFont typeface="Wingdings" charset="2"/>
              <a:buChar char="v"/>
              <a:defRPr/>
            </a:pPr>
            <a:r>
              <a:rPr lang="en-US" sz="2800" b="1">
                <a:solidFill>
                  <a:srgbClr val="0076C0"/>
                </a:solidFill>
              </a:rPr>
              <a:t>Plan</a:t>
            </a:r>
          </a:p>
          <a:p>
            <a:pPr marL="457200" lvl="0" indent="-457200" defTabSz="914400">
              <a:buFont typeface="Wingdings" charset="2"/>
              <a:buChar char="v"/>
              <a:defRPr/>
            </a:pPr>
            <a:r>
              <a:rPr lang="en-US" sz="2800" b="1">
                <a:solidFill>
                  <a:srgbClr val="0076C0"/>
                </a:solidFill>
              </a:rPr>
              <a:t>Do</a:t>
            </a:r>
          </a:p>
          <a:p>
            <a:pPr marL="457200" lvl="0" indent="-457200" defTabSz="914400">
              <a:buFont typeface="Wingdings" charset="2"/>
              <a:buChar char="v"/>
              <a:defRPr/>
            </a:pPr>
            <a:r>
              <a:rPr lang="en-US" sz="2800" b="1">
                <a:solidFill>
                  <a:srgbClr val="0076C0"/>
                </a:solidFill>
              </a:rPr>
              <a:t>Study</a:t>
            </a:r>
          </a:p>
          <a:p>
            <a:pPr marL="457200" lvl="0" indent="-457200" defTabSz="914400">
              <a:buFont typeface="Wingdings" charset="2"/>
              <a:buChar char="v"/>
              <a:defRPr/>
            </a:pPr>
            <a:r>
              <a:rPr lang="en-US" sz="2800" b="1">
                <a:solidFill>
                  <a:srgbClr val="0076C0"/>
                </a:solidFill>
              </a:rPr>
              <a:t>Act</a:t>
            </a:r>
          </a:p>
          <a:p>
            <a:endParaRPr lang="en-US"/>
          </a:p>
        </p:txBody>
      </p:sp>
      <p:pic>
        <p:nvPicPr>
          <p:cNvPr id="12" name="Picture 6" descr="Red"/>
          <p:cNvPicPr>
            <a:picLocks noChangeAspect="1" noChangeArrowheads="1"/>
          </p:cNvPicPr>
          <p:nvPr/>
        </p:nvPicPr>
        <p:blipFill>
          <a:blip r:embed="rId8" cstate="print"/>
          <a:srcRect/>
          <a:stretch>
            <a:fillRect/>
          </a:stretch>
        </p:blipFill>
        <p:spPr bwMode="auto">
          <a:xfrm>
            <a:off x="167426" y="4715858"/>
            <a:ext cx="2785799" cy="375202"/>
          </a:xfrm>
          <a:prstGeom prst="rect">
            <a:avLst/>
          </a:prstGeom>
          <a:noFill/>
        </p:spPr>
      </p:pic>
    </p:spTree>
    <p:extLst>
      <p:ext uri="{BB962C8B-B14F-4D97-AF65-F5344CB8AC3E}">
        <p14:creationId xmlns:p14="http://schemas.microsoft.com/office/powerpoint/2010/main" val="11958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52" y="407475"/>
            <a:ext cx="8229600" cy="485129"/>
          </a:xfrm>
        </p:spPr>
        <p:txBody>
          <a:bodyPr>
            <a:noAutofit/>
          </a:bodyPr>
          <a:lstStyle/>
          <a:p>
            <a:pPr algn="ctr"/>
            <a:r>
              <a:rPr lang="en-US" sz="4000" i="1">
                <a:latin typeface="Arial Black" panose="020B0A04020102020204" pitchFamily="34" charset="0"/>
              </a:rPr>
              <a:t>Phase </a:t>
            </a:r>
            <a:r>
              <a:rPr lang="en-US" sz="4000" i="1" smtClean="0">
                <a:latin typeface="Arial Black" panose="020B0A04020102020204" pitchFamily="34" charset="0"/>
              </a:rPr>
              <a:t>1:</a:t>
            </a:r>
            <a:br>
              <a:rPr lang="en-US" sz="4000" i="1" smtClean="0">
                <a:latin typeface="Arial Black" panose="020B0A04020102020204" pitchFamily="34" charset="0"/>
              </a:rPr>
            </a:br>
            <a:r>
              <a:rPr lang="en-US" sz="4000" smtClean="0">
                <a:latin typeface="Arial Black" panose="020B0A04020102020204" pitchFamily="34" charset="0"/>
              </a:rPr>
              <a:t>Intervention</a:t>
            </a:r>
            <a:endParaRPr lang="en-US" sz="4000">
              <a:latin typeface="Arial Black" panose="020B0A04020102020204" pitchFamily="34" charset="0"/>
            </a:endParaRPr>
          </a:p>
        </p:txBody>
      </p:sp>
      <p:sp>
        <p:nvSpPr>
          <p:cNvPr id="3" name="Content Placeholder 2"/>
          <p:cNvSpPr>
            <a:spLocks noGrp="1"/>
          </p:cNvSpPr>
          <p:nvPr>
            <p:ph idx="1"/>
          </p:nvPr>
        </p:nvSpPr>
        <p:spPr>
          <a:xfrm>
            <a:off x="1628893" y="1369122"/>
            <a:ext cx="6201462" cy="3397615"/>
          </a:xfrm>
        </p:spPr>
        <p:txBody>
          <a:bodyPr>
            <a:normAutofit/>
          </a:bodyPr>
          <a:lstStyle/>
          <a:p>
            <a:pPr marL="0" indent="0" algn="ctr">
              <a:spcBef>
                <a:spcPts val="0"/>
              </a:spcBef>
              <a:buNone/>
            </a:pPr>
            <a:r>
              <a:rPr lang="en-US" sz="4054" b="1" smtClean="0">
                <a:latin typeface="Aharoni" panose="02010803020104030203" pitchFamily="2" charset="-79"/>
                <a:cs typeface="Aharoni" panose="02010803020104030203" pitchFamily="2" charset="-79"/>
              </a:rPr>
              <a:t>RN Survey </a:t>
            </a:r>
            <a:endParaRPr lang="en-US" sz="4054" b="1" dirty="0">
              <a:latin typeface="Aharoni" panose="02010803020104030203" pitchFamily="2" charset="-79"/>
              <a:cs typeface="Aharoni" panose="02010803020104030203" pitchFamily="2" charset="-79"/>
            </a:endParaRPr>
          </a:p>
        </p:txBody>
      </p:sp>
      <p:pic>
        <p:nvPicPr>
          <p:cNvPr id="1026" name="Picture 2" descr="Image result for rn 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260" y="2201042"/>
            <a:ext cx="4494727" cy="2561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d"/>
          <p:cNvPicPr>
            <a:picLocks noChangeAspect="1" noChangeArrowheads="1"/>
          </p:cNvPicPr>
          <p:nvPr/>
        </p:nvPicPr>
        <p:blipFill>
          <a:blip r:embed="rId4" cstate="print"/>
          <a:srcRect/>
          <a:stretch>
            <a:fillRect/>
          </a:stretch>
        </p:blipFill>
        <p:spPr bwMode="auto">
          <a:xfrm>
            <a:off x="165444" y="4649193"/>
            <a:ext cx="2785799" cy="375202"/>
          </a:xfrm>
          <a:prstGeom prst="rect">
            <a:avLst/>
          </a:prstGeom>
          <a:noFill/>
        </p:spPr>
      </p:pic>
    </p:spTree>
    <p:extLst>
      <p:ext uri="{BB962C8B-B14F-4D97-AF65-F5344CB8AC3E}">
        <p14:creationId xmlns:p14="http://schemas.microsoft.com/office/powerpoint/2010/main" val="770881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448" y="57203"/>
            <a:ext cx="6177915" cy="858044"/>
          </a:xfrm>
        </p:spPr>
        <p:txBody>
          <a:bodyPr>
            <a:normAutofit/>
          </a:bodyPr>
          <a:lstStyle/>
          <a:p>
            <a:pPr algn="ctr"/>
            <a:r>
              <a:rPr lang="en-US" sz="4000" dirty="0"/>
              <a:t>RN </a:t>
            </a:r>
            <a:r>
              <a:rPr lang="en-US" sz="4000" dirty="0" smtClean="0"/>
              <a:t>Survey Part 1</a:t>
            </a:r>
            <a:endParaRPr lang="en-US" sz="4000" dirty="0"/>
          </a:p>
        </p:txBody>
      </p:sp>
      <p:sp>
        <p:nvSpPr>
          <p:cNvPr id="3" name="Content Placeholder 2"/>
          <p:cNvSpPr>
            <a:spLocks noGrp="1"/>
          </p:cNvSpPr>
          <p:nvPr>
            <p:ph idx="1"/>
          </p:nvPr>
        </p:nvSpPr>
        <p:spPr>
          <a:xfrm>
            <a:off x="167425" y="1021287"/>
            <a:ext cx="8718997" cy="4461828"/>
          </a:xfrm>
        </p:spPr>
        <p:txBody>
          <a:bodyPr>
            <a:noAutofit/>
          </a:bodyPr>
          <a:lstStyle/>
          <a:p>
            <a:pPr marL="0" indent="0">
              <a:buNone/>
            </a:pPr>
            <a:r>
              <a:rPr lang="en-US" sz="3200" dirty="0" smtClean="0">
                <a:latin typeface="Arial" charset="0"/>
                <a:ea typeface="Arial" charset="0"/>
                <a:cs typeface="Arial" charset="0"/>
              </a:rPr>
              <a:t>What </a:t>
            </a:r>
            <a:r>
              <a:rPr lang="en-US" sz="3200" dirty="0">
                <a:latin typeface="Arial" charset="0"/>
                <a:ea typeface="Arial" charset="0"/>
                <a:cs typeface="Arial" charset="0"/>
              </a:rPr>
              <a:t>do you think are </a:t>
            </a:r>
            <a:r>
              <a:rPr lang="en-US" sz="3200" dirty="0" smtClean="0">
                <a:latin typeface="Arial" charset="0"/>
                <a:ea typeface="Arial" charset="0"/>
                <a:cs typeface="Arial" charset="0"/>
              </a:rPr>
              <a:t>the </a:t>
            </a:r>
            <a:r>
              <a:rPr lang="en-US" sz="3200" dirty="0">
                <a:latin typeface="Arial" charset="0"/>
                <a:ea typeface="Arial" charset="0"/>
                <a:cs typeface="Arial" charset="0"/>
              </a:rPr>
              <a:t>reasons why </a:t>
            </a:r>
            <a:r>
              <a:rPr lang="en-US" sz="3200" dirty="0" smtClean="0">
                <a:latin typeface="Arial" charset="0"/>
                <a:ea typeface="Arial" charset="0"/>
                <a:cs typeface="Arial" charset="0"/>
              </a:rPr>
              <a:t>patients have hypoglycemia in </a:t>
            </a:r>
            <a:r>
              <a:rPr lang="en-US" sz="3200" dirty="0">
                <a:latin typeface="Arial" charset="0"/>
                <a:ea typeface="Arial" charset="0"/>
                <a:cs typeface="Arial" charset="0"/>
              </a:rPr>
              <a:t>the hospital? </a:t>
            </a:r>
          </a:p>
        </p:txBody>
      </p:sp>
      <p:pic>
        <p:nvPicPr>
          <p:cNvPr id="1026" name="Picture 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687" y="2202287"/>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d"/>
          <p:cNvPicPr>
            <a:picLocks noChangeAspect="1" noChangeArrowheads="1"/>
          </p:cNvPicPr>
          <p:nvPr/>
        </p:nvPicPr>
        <p:blipFill>
          <a:blip r:embed="rId4" cstate="print"/>
          <a:srcRect/>
          <a:stretch>
            <a:fillRect/>
          </a:stretch>
        </p:blipFill>
        <p:spPr bwMode="auto">
          <a:xfrm>
            <a:off x="167426" y="4715858"/>
            <a:ext cx="2785799" cy="375202"/>
          </a:xfrm>
          <a:prstGeom prst="rect">
            <a:avLst/>
          </a:prstGeom>
          <a:noFill/>
        </p:spPr>
      </p:pic>
    </p:spTree>
    <p:extLst>
      <p:ext uri="{BB962C8B-B14F-4D97-AF65-F5344CB8AC3E}">
        <p14:creationId xmlns:p14="http://schemas.microsoft.com/office/powerpoint/2010/main" val="894233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1812</TotalTime>
  <Words>1730</Words>
  <Application>Microsoft Macintosh PowerPoint</Application>
  <PresentationFormat>Custom</PresentationFormat>
  <Paragraphs>228</Paragraphs>
  <Slides>24</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Aharoni</vt:lpstr>
      <vt:lpstr>Arial Black</vt:lpstr>
      <vt:lpstr>Calibri</vt:lpstr>
      <vt:lpstr>Courier New</vt:lpstr>
      <vt:lpstr>Futura Std Book</vt:lpstr>
      <vt:lpstr>MS PGothic</vt:lpstr>
      <vt:lpstr>Tunga</vt:lpstr>
      <vt:lpstr>Wingdings</vt:lpstr>
      <vt:lpstr>ヒラギノ角ゴ Pro W3</vt:lpstr>
      <vt:lpstr>Arial</vt:lpstr>
      <vt:lpstr>Office Theme</vt:lpstr>
      <vt:lpstr>Custom Design</vt:lpstr>
      <vt:lpstr>A Risk Reduction Strategy to Lower Rates of Hypoglycemia by Determining Root Causes</vt:lpstr>
      <vt:lpstr>PowerPoint Presentation</vt:lpstr>
      <vt:lpstr>Disclosure to Participants</vt:lpstr>
      <vt:lpstr>Background</vt:lpstr>
      <vt:lpstr>Background (Cont.)</vt:lpstr>
      <vt:lpstr>Project Goal #1: PDSA Cycle</vt:lpstr>
      <vt:lpstr>Project Goal #2: PDSA Cycle</vt:lpstr>
      <vt:lpstr>Phase 1: Intervention</vt:lpstr>
      <vt:lpstr>RN Survey Part 1</vt:lpstr>
      <vt:lpstr>RN Survey Part 2: UCSD Data</vt:lpstr>
      <vt:lpstr>PowerPoint Presentation</vt:lpstr>
      <vt:lpstr>PowerPoint Presentation</vt:lpstr>
      <vt:lpstr>PowerPoint Presentation</vt:lpstr>
      <vt:lpstr>    Phase 2: Educational Intervention   </vt:lpstr>
      <vt:lpstr>NYP/WC Insulin Dose Adjustment Guidelines for Prescribers </vt:lpstr>
      <vt:lpstr>Results</vt:lpstr>
      <vt:lpstr>PowerPoint Presentation</vt:lpstr>
      <vt:lpstr>PowerPoint Presentation</vt:lpstr>
      <vt:lpstr>Lessons Learned </vt:lpstr>
      <vt:lpstr>Future Directions</vt:lpstr>
      <vt:lpstr>Future Directions (Continued)</vt:lpstr>
      <vt:lpstr>Acknowledgements </vt:lpstr>
      <vt:lpstr>Selected References</vt:lpstr>
      <vt:lpstr>PowerPoint Presentation</vt:lpstr>
    </vt:vector>
  </TitlesOfParts>
  <Company>eyespy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Tokarz</dc:creator>
  <cp:lastModifiedBy>Jane Jeffrie Seley</cp:lastModifiedBy>
  <cp:revision>50</cp:revision>
  <dcterms:created xsi:type="dcterms:W3CDTF">2016-11-28T23:17:59Z</dcterms:created>
  <dcterms:modified xsi:type="dcterms:W3CDTF">2018-08-15T20:20:22Z</dcterms:modified>
</cp:coreProperties>
</file>