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62"/>
  </p:notesMasterIdLst>
  <p:sldIdLst>
    <p:sldId id="256" r:id="rId6"/>
    <p:sldId id="257" r:id="rId7"/>
    <p:sldId id="285" r:id="rId8"/>
    <p:sldId id="279" r:id="rId9"/>
    <p:sldId id="310" r:id="rId10"/>
    <p:sldId id="308" r:id="rId11"/>
    <p:sldId id="309" r:id="rId12"/>
    <p:sldId id="359" r:id="rId13"/>
    <p:sldId id="318" r:id="rId14"/>
    <p:sldId id="329" r:id="rId15"/>
    <p:sldId id="290" r:id="rId16"/>
    <p:sldId id="312" r:id="rId17"/>
    <p:sldId id="292" r:id="rId18"/>
    <p:sldId id="360" r:id="rId19"/>
    <p:sldId id="294" r:id="rId20"/>
    <p:sldId id="314" r:id="rId21"/>
    <p:sldId id="295" r:id="rId22"/>
    <p:sldId id="356" r:id="rId23"/>
    <p:sldId id="357" r:id="rId24"/>
    <p:sldId id="358" r:id="rId25"/>
    <p:sldId id="297" r:id="rId26"/>
    <p:sldId id="299" r:id="rId27"/>
    <p:sldId id="316" r:id="rId28"/>
    <p:sldId id="319" r:id="rId29"/>
    <p:sldId id="332" r:id="rId30"/>
    <p:sldId id="306" r:id="rId31"/>
    <p:sldId id="307" r:id="rId32"/>
    <p:sldId id="270" r:id="rId33"/>
    <p:sldId id="333" r:id="rId34"/>
    <p:sldId id="361" r:id="rId35"/>
    <p:sldId id="284" r:id="rId36"/>
    <p:sldId id="335" r:id="rId37"/>
    <p:sldId id="348" r:id="rId38"/>
    <p:sldId id="336" r:id="rId39"/>
    <p:sldId id="323" r:id="rId40"/>
    <p:sldId id="280" r:id="rId41"/>
    <p:sldId id="334" r:id="rId42"/>
    <p:sldId id="326" r:id="rId43"/>
    <p:sldId id="328" r:id="rId44"/>
    <p:sldId id="349" r:id="rId45"/>
    <p:sldId id="339" r:id="rId46"/>
    <p:sldId id="324" r:id="rId47"/>
    <p:sldId id="362" r:id="rId48"/>
    <p:sldId id="325" r:id="rId49"/>
    <p:sldId id="330" r:id="rId50"/>
    <p:sldId id="340" r:id="rId51"/>
    <p:sldId id="341" r:id="rId52"/>
    <p:sldId id="350" r:id="rId53"/>
    <p:sldId id="343" r:id="rId54"/>
    <p:sldId id="353" r:id="rId55"/>
    <p:sldId id="354" r:id="rId56"/>
    <p:sldId id="355" r:id="rId57"/>
    <p:sldId id="351" r:id="rId58"/>
    <p:sldId id="352" r:id="rId59"/>
    <p:sldId id="282" r:id="rId60"/>
    <p:sldId id="281" r:id="rId61"/>
  </p:sldIdLst>
  <p:sldSz cx="9144000" cy="514826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2">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C0"/>
    <a:srgbClr val="ED1470"/>
    <a:srgbClr val="00A499"/>
    <a:srgbClr val="005799"/>
    <a:srgbClr val="CCD825"/>
    <a:srgbClr val="005798"/>
    <a:srgbClr val="233C7F"/>
    <a:srgbClr val="223570"/>
    <a:srgbClr val="182A6A"/>
    <a:srgbClr val="233C7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575" autoAdjust="0"/>
    <p:restoredTop sz="87462" autoAdjust="0"/>
  </p:normalViewPr>
  <p:slideViewPr>
    <p:cSldViewPr snapToGrid="0" snapToObjects="1">
      <p:cViewPr varScale="1">
        <p:scale>
          <a:sx n="101" d="100"/>
          <a:sy n="101" d="100"/>
        </p:scale>
        <p:origin x="365" y="77"/>
      </p:cViewPr>
      <p:guideLst>
        <p:guide orient="horz" pos="1622"/>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101" d="100"/>
          <a:sy n="101" d="100"/>
        </p:scale>
        <p:origin x="355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604233498590458E-2"/>
          <c:y val="0.13247962945670744"/>
          <c:w val="0.91842045785943427"/>
          <c:h val="0.81730309184530403"/>
        </c:manualLayout>
      </c:layout>
      <c:barChart>
        <c:barDir val="bar"/>
        <c:grouping val="stacked"/>
        <c:varyColors val="0"/>
        <c:ser>
          <c:idx val="0"/>
          <c:order val="0"/>
          <c:tx>
            <c:strRef>
              <c:f>Sheet1!$B$1</c:f>
              <c:strCache>
                <c:ptCount val="1"/>
                <c:pt idx="0">
                  <c:v>Fee-For-Service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2017</c:v>
                </c:pt>
                <c:pt idx="1">
                  <c:v>2018</c:v>
                </c:pt>
              </c:numCache>
            </c:numRef>
          </c:cat>
          <c:val>
            <c:numRef>
              <c:f>Sheet1!$B$2:$B$3</c:f>
              <c:numCache>
                <c:formatCode>0%</c:formatCode>
                <c:ptCount val="2"/>
                <c:pt idx="0">
                  <c:v>0.63</c:v>
                </c:pt>
                <c:pt idx="1">
                  <c:v>0.67</c:v>
                </c:pt>
              </c:numCache>
            </c:numRef>
          </c:val>
          <c:extLst>
            <c:ext xmlns:c16="http://schemas.microsoft.com/office/drawing/2014/chart" uri="{C3380CC4-5D6E-409C-BE32-E72D297353CC}">
              <c16:uniqueId val="{00000000-3D54-4061-9E99-97F983DD8CC7}"/>
            </c:ext>
          </c:extLst>
        </c:ser>
        <c:ser>
          <c:idx val="1"/>
          <c:order val="1"/>
          <c:tx>
            <c:strRef>
              <c:f>Sheet1!$C$1</c:f>
              <c:strCache>
                <c:ptCount val="1"/>
                <c:pt idx="0">
                  <c:v>Value-Based Care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2017</c:v>
                </c:pt>
                <c:pt idx="1">
                  <c:v>2018</c:v>
                </c:pt>
              </c:numCache>
            </c:numRef>
          </c:cat>
          <c:val>
            <c:numRef>
              <c:f>Sheet1!$C$2:$C$3</c:f>
              <c:numCache>
                <c:formatCode>0%</c:formatCode>
                <c:ptCount val="2"/>
                <c:pt idx="0">
                  <c:v>0.28999999999999998</c:v>
                </c:pt>
                <c:pt idx="1">
                  <c:v>0.27</c:v>
                </c:pt>
              </c:numCache>
            </c:numRef>
          </c:val>
          <c:extLst>
            <c:ext xmlns:c16="http://schemas.microsoft.com/office/drawing/2014/chart" uri="{C3380CC4-5D6E-409C-BE32-E72D297353CC}">
              <c16:uniqueId val="{00000001-3D54-4061-9E99-97F983DD8CC7}"/>
            </c:ext>
          </c:extLst>
        </c:ser>
        <c:ser>
          <c:idx val="2"/>
          <c:order val="2"/>
          <c:tx>
            <c:strRef>
              <c:f>Sheet1!$D$1</c:f>
              <c:strCache>
                <c:ptCount val="1"/>
                <c:pt idx="0">
                  <c:v>Other Response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2017</c:v>
                </c:pt>
                <c:pt idx="1">
                  <c:v>2018</c:v>
                </c:pt>
              </c:numCache>
            </c:numRef>
          </c:cat>
          <c:val>
            <c:numRef>
              <c:f>Sheet1!$D$2:$D$3</c:f>
              <c:numCache>
                <c:formatCode>0%</c:formatCode>
                <c:ptCount val="2"/>
                <c:pt idx="0">
                  <c:v>8.0000000000000071E-2</c:v>
                </c:pt>
                <c:pt idx="1">
                  <c:v>5.9999999999999942E-2</c:v>
                </c:pt>
              </c:numCache>
            </c:numRef>
          </c:val>
          <c:extLst>
            <c:ext xmlns:c16="http://schemas.microsoft.com/office/drawing/2014/chart" uri="{C3380CC4-5D6E-409C-BE32-E72D297353CC}">
              <c16:uniqueId val="{00000002-3D54-4061-9E99-97F983DD8CC7}"/>
            </c:ext>
          </c:extLst>
        </c:ser>
        <c:dLbls>
          <c:showLegendKey val="0"/>
          <c:showVal val="1"/>
          <c:showCatName val="0"/>
          <c:showSerName val="0"/>
          <c:showPercent val="0"/>
          <c:showBubbleSize val="0"/>
        </c:dLbls>
        <c:gapWidth val="75"/>
        <c:overlap val="100"/>
        <c:axId val="384488232"/>
        <c:axId val="384488624"/>
      </c:barChart>
      <c:catAx>
        <c:axId val="3844882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4488624"/>
        <c:crosses val="autoZero"/>
        <c:auto val="1"/>
        <c:lblAlgn val="ctr"/>
        <c:lblOffset val="100"/>
        <c:noMultiLvlLbl val="0"/>
      </c:catAx>
      <c:valAx>
        <c:axId val="384488624"/>
        <c:scaling>
          <c:orientation val="minMax"/>
        </c:scaling>
        <c:delete val="1"/>
        <c:axPos val="b"/>
        <c:numFmt formatCode="0%" sourceLinked="1"/>
        <c:majorTickMark val="none"/>
        <c:minorTickMark val="none"/>
        <c:tickLblPos val="nextTo"/>
        <c:crossAx val="384488232"/>
        <c:crosses val="autoZero"/>
        <c:crossBetween val="between"/>
      </c:valAx>
      <c:spPr>
        <a:noFill/>
        <a:ln>
          <a:noFill/>
        </a:ln>
        <a:effectLst/>
      </c:spPr>
    </c:plotArea>
    <c:legend>
      <c:legendPos val="t"/>
      <c:layout>
        <c:manualLayout>
          <c:xMode val="edge"/>
          <c:yMode val="edge"/>
          <c:x val="0.26187153689122195"/>
          <c:y val="0.10043455739597708"/>
          <c:w val="0.42841729853212795"/>
          <c:h val="7.8399483166565934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13.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5E9C32-2AAB-4576-9F0B-64C443A8BB96}" type="doc">
      <dgm:prSet loTypeId="urn:microsoft.com/office/officeart/2005/8/layout/hProcess11" loCatId="process" qsTypeId="urn:microsoft.com/office/officeart/2005/8/quickstyle/simple1" qsCatId="simple" csTypeId="urn:microsoft.com/office/officeart/2005/8/colors/accent1_2" csCatId="accent1" phldr="1"/>
      <dgm:spPr/>
    </dgm:pt>
    <dgm:pt modelId="{DB3B5116-DF55-430B-917C-1F6EE79BEC34}">
      <dgm:prSet phldrT="[Text]"/>
      <dgm:spPr/>
      <dgm:t>
        <a:bodyPr anchor="t"/>
        <a:lstStyle/>
        <a:p>
          <a:r>
            <a:rPr lang="en-US" dirty="0" smtClean="0">
              <a:latin typeface="Arial" panose="020B0604020202020204" pitchFamily="34" charset="0"/>
              <a:cs typeface="Arial" panose="020B0604020202020204" pitchFamily="34" charset="0"/>
            </a:rPr>
            <a:t>1965</a:t>
          </a:r>
          <a:endParaRPr lang="en-US" dirty="0">
            <a:latin typeface="Arial" panose="020B0604020202020204" pitchFamily="34" charset="0"/>
            <a:cs typeface="Arial" panose="020B0604020202020204" pitchFamily="34" charset="0"/>
          </a:endParaRPr>
        </a:p>
      </dgm:t>
    </dgm:pt>
    <dgm:pt modelId="{640F0035-94A7-4E77-8828-050CE33721EC}" type="parTrans" cxnId="{97278551-965D-43B4-B717-A78143E124B6}">
      <dgm:prSet/>
      <dgm:spPr/>
      <dgm:t>
        <a:bodyPr/>
        <a:lstStyle/>
        <a:p>
          <a:endParaRPr lang="en-US"/>
        </a:p>
      </dgm:t>
    </dgm:pt>
    <dgm:pt modelId="{D072F7E3-B01D-4E0F-BF47-40E643F03BC4}" type="sibTrans" cxnId="{97278551-965D-43B4-B717-A78143E124B6}">
      <dgm:prSet/>
      <dgm:spPr/>
      <dgm:t>
        <a:bodyPr/>
        <a:lstStyle/>
        <a:p>
          <a:endParaRPr lang="en-US"/>
        </a:p>
      </dgm:t>
    </dgm:pt>
    <dgm:pt modelId="{09D0B7B8-959C-44C2-B940-19DEFB7969D2}">
      <dgm:prSet phldrT="[Text]"/>
      <dgm:spPr/>
      <dgm:t>
        <a:bodyPr anchor="t"/>
        <a:lstStyle/>
        <a:p>
          <a:r>
            <a:rPr lang="en-US" dirty="0" smtClean="0">
              <a:latin typeface="Arial" panose="020B0604020202020204" pitchFamily="34" charset="0"/>
              <a:cs typeface="Arial" panose="020B0604020202020204" pitchFamily="34" charset="0"/>
            </a:rPr>
            <a:t>2011</a:t>
          </a:r>
          <a:endParaRPr lang="en-US" dirty="0">
            <a:latin typeface="Arial" panose="020B0604020202020204" pitchFamily="34" charset="0"/>
            <a:cs typeface="Arial" panose="020B0604020202020204" pitchFamily="34" charset="0"/>
          </a:endParaRPr>
        </a:p>
      </dgm:t>
    </dgm:pt>
    <dgm:pt modelId="{3745A84D-F3F1-4C5D-AEF3-2484B605DF90}" type="parTrans" cxnId="{0983DA15-7597-4D9A-9714-F4B154044295}">
      <dgm:prSet/>
      <dgm:spPr/>
      <dgm:t>
        <a:bodyPr/>
        <a:lstStyle/>
        <a:p>
          <a:endParaRPr lang="en-US"/>
        </a:p>
      </dgm:t>
    </dgm:pt>
    <dgm:pt modelId="{B9B1621A-FC59-4E3E-AF49-EC97681E5059}" type="sibTrans" cxnId="{0983DA15-7597-4D9A-9714-F4B154044295}">
      <dgm:prSet/>
      <dgm:spPr/>
      <dgm:t>
        <a:bodyPr/>
        <a:lstStyle/>
        <a:p>
          <a:endParaRPr lang="en-US"/>
        </a:p>
      </dgm:t>
    </dgm:pt>
    <dgm:pt modelId="{969C2743-C2E5-43CF-8358-19C1CCD6CB22}">
      <dgm:prSet phldrT="[Text]"/>
      <dgm:spPr/>
      <dgm:t>
        <a:bodyPr/>
        <a:lstStyle/>
        <a:p>
          <a:r>
            <a:rPr lang="en-US" dirty="0" smtClean="0">
              <a:latin typeface="Arial" panose="020B0604020202020204" pitchFamily="34" charset="0"/>
              <a:cs typeface="Arial" panose="020B0604020202020204" pitchFamily="34" charset="0"/>
            </a:rPr>
            <a:t>2012-</a:t>
          </a:r>
        </a:p>
        <a:p>
          <a:r>
            <a:rPr lang="en-US" dirty="0" smtClean="0">
              <a:latin typeface="Arial" panose="020B0604020202020204" pitchFamily="34" charset="0"/>
              <a:cs typeface="Arial" panose="020B0604020202020204" pitchFamily="34" charset="0"/>
            </a:rPr>
            <a:t>2018</a:t>
          </a:r>
          <a:endParaRPr lang="en-US" dirty="0">
            <a:latin typeface="Arial" panose="020B0604020202020204" pitchFamily="34" charset="0"/>
            <a:cs typeface="Arial" panose="020B0604020202020204" pitchFamily="34" charset="0"/>
          </a:endParaRPr>
        </a:p>
      </dgm:t>
    </dgm:pt>
    <dgm:pt modelId="{AD63691D-FC97-480E-A960-D6451330E335}" type="parTrans" cxnId="{E47BBB14-9086-40DC-AE3E-BBFAFB3AFB30}">
      <dgm:prSet/>
      <dgm:spPr/>
      <dgm:t>
        <a:bodyPr/>
        <a:lstStyle/>
        <a:p>
          <a:endParaRPr lang="en-US"/>
        </a:p>
      </dgm:t>
    </dgm:pt>
    <dgm:pt modelId="{03FCE00A-A252-43AD-8E5E-16834DAD4245}" type="sibTrans" cxnId="{E47BBB14-9086-40DC-AE3E-BBFAFB3AFB30}">
      <dgm:prSet/>
      <dgm:spPr/>
      <dgm:t>
        <a:bodyPr/>
        <a:lstStyle/>
        <a:p>
          <a:endParaRPr lang="en-US"/>
        </a:p>
      </dgm:t>
    </dgm:pt>
    <dgm:pt modelId="{7706D8FF-82B6-4E97-833A-CFF4FBC9D59E}">
      <dgm:prSet/>
      <dgm:spPr/>
      <dgm:t>
        <a:bodyPr/>
        <a:lstStyle/>
        <a:p>
          <a:r>
            <a:rPr lang="en-US" dirty="0" smtClean="0">
              <a:latin typeface="Arial" panose="020B0604020202020204" pitchFamily="34" charset="0"/>
              <a:cs typeface="Arial" panose="020B0604020202020204" pitchFamily="34" charset="0"/>
            </a:rPr>
            <a:t>1973</a:t>
          </a:r>
          <a:endParaRPr lang="en-US" dirty="0">
            <a:latin typeface="Arial" panose="020B0604020202020204" pitchFamily="34" charset="0"/>
            <a:cs typeface="Arial" panose="020B0604020202020204" pitchFamily="34" charset="0"/>
          </a:endParaRPr>
        </a:p>
      </dgm:t>
    </dgm:pt>
    <dgm:pt modelId="{7068048F-ABEE-47D5-BC72-A92BB80CC605}" type="parTrans" cxnId="{9AFD365E-B173-4587-AF3F-AD651DF49888}">
      <dgm:prSet/>
      <dgm:spPr/>
      <dgm:t>
        <a:bodyPr/>
        <a:lstStyle/>
        <a:p>
          <a:endParaRPr lang="en-US"/>
        </a:p>
      </dgm:t>
    </dgm:pt>
    <dgm:pt modelId="{4EDECC5C-40E2-4AC5-8E4C-94E508F75313}" type="sibTrans" cxnId="{9AFD365E-B173-4587-AF3F-AD651DF49888}">
      <dgm:prSet/>
      <dgm:spPr/>
      <dgm:t>
        <a:bodyPr/>
        <a:lstStyle/>
        <a:p>
          <a:endParaRPr lang="en-US"/>
        </a:p>
      </dgm:t>
    </dgm:pt>
    <dgm:pt modelId="{A5843598-B315-4185-B6DB-3A76AA82D983}">
      <dgm:prSet/>
      <dgm:spPr/>
      <dgm:t>
        <a:bodyPr anchor="t"/>
        <a:lstStyle/>
        <a:p>
          <a:r>
            <a:rPr lang="en-US" dirty="0" smtClean="0">
              <a:latin typeface="Arial" panose="020B0604020202020204" pitchFamily="34" charset="0"/>
              <a:cs typeface="Arial" panose="020B0604020202020204" pitchFamily="34" charset="0"/>
            </a:rPr>
            <a:t>1983</a:t>
          </a:r>
          <a:endParaRPr lang="en-US" dirty="0">
            <a:latin typeface="Arial" panose="020B0604020202020204" pitchFamily="34" charset="0"/>
            <a:cs typeface="Arial" panose="020B0604020202020204" pitchFamily="34" charset="0"/>
          </a:endParaRPr>
        </a:p>
      </dgm:t>
    </dgm:pt>
    <dgm:pt modelId="{106A32E0-96D3-48CC-A14D-24EACF6414A8}" type="parTrans" cxnId="{A618C5DB-2915-4696-A0B7-5795D468BD0F}">
      <dgm:prSet/>
      <dgm:spPr/>
      <dgm:t>
        <a:bodyPr/>
        <a:lstStyle/>
        <a:p>
          <a:endParaRPr lang="en-US"/>
        </a:p>
      </dgm:t>
    </dgm:pt>
    <dgm:pt modelId="{93DBBBCB-A657-4B30-8055-3B946479F352}" type="sibTrans" cxnId="{A618C5DB-2915-4696-A0B7-5795D468BD0F}">
      <dgm:prSet/>
      <dgm:spPr/>
      <dgm:t>
        <a:bodyPr/>
        <a:lstStyle/>
        <a:p>
          <a:endParaRPr lang="en-US"/>
        </a:p>
      </dgm:t>
    </dgm:pt>
    <dgm:pt modelId="{8D5DEB82-6AC6-4AF7-8B4C-6A24763C1703}">
      <dgm:prSet/>
      <dgm:spPr/>
      <dgm:t>
        <a:bodyPr/>
        <a:lstStyle/>
        <a:p>
          <a:r>
            <a:rPr lang="en-US" dirty="0" smtClean="0">
              <a:latin typeface="Arial" panose="020B0604020202020204" pitchFamily="34" charset="0"/>
              <a:cs typeface="Arial" panose="020B0604020202020204" pitchFamily="34" charset="0"/>
            </a:rPr>
            <a:t>1986</a:t>
          </a:r>
          <a:endParaRPr lang="en-US" dirty="0">
            <a:latin typeface="Arial" panose="020B0604020202020204" pitchFamily="34" charset="0"/>
            <a:cs typeface="Arial" panose="020B0604020202020204" pitchFamily="34" charset="0"/>
          </a:endParaRPr>
        </a:p>
      </dgm:t>
    </dgm:pt>
    <dgm:pt modelId="{116448E0-2544-4482-8F7E-B2D4D9570967}" type="parTrans" cxnId="{D3373E22-C373-494C-8D84-0C5E1E3C415E}">
      <dgm:prSet/>
      <dgm:spPr/>
      <dgm:t>
        <a:bodyPr/>
        <a:lstStyle/>
        <a:p>
          <a:endParaRPr lang="en-US"/>
        </a:p>
      </dgm:t>
    </dgm:pt>
    <dgm:pt modelId="{E94EF160-CF1D-44A5-A56A-507674BBF8AF}" type="sibTrans" cxnId="{D3373E22-C373-494C-8D84-0C5E1E3C415E}">
      <dgm:prSet/>
      <dgm:spPr/>
      <dgm:t>
        <a:bodyPr/>
        <a:lstStyle/>
        <a:p>
          <a:endParaRPr lang="en-US"/>
        </a:p>
      </dgm:t>
    </dgm:pt>
    <dgm:pt modelId="{605637DD-C1E9-44B3-9DF3-4AA72DC4B5BE}">
      <dgm:prSet/>
      <dgm:spPr/>
      <dgm:t>
        <a:bodyPr anchor="t"/>
        <a:lstStyle/>
        <a:p>
          <a:r>
            <a:rPr lang="en-US" dirty="0" smtClean="0">
              <a:latin typeface="Arial" panose="020B0604020202020204" pitchFamily="34" charset="0"/>
              <a:cs typeface="Arial" panose="020B0604020202020204" pitchFamily="34" charset="0"/>
            </a:rPr>
            <a:t>1990</a:t>
          </a:r>
          <a:endParaRPr lang="en-US" dirty="0">
            <a:latin typeface="Arial" panose="020B0604020202020204" pitchFamily="34" charset="0"/>
            <a:cs typeface="Arial" panose="020B0604020202020204" pitchFamily="34" charset="0"/>
          </a:endParaRPr>
        </a:p>
      </dgm:t>
    </dgm:pt>
    <dgm:pt modelId="{72F5A8DA-F952-454B-9EAF-C98C58F51CA5}" type="parTrans" cxnId="{A1322852-5E5F-4CA0-A14D-1A1BDFCAF7C9}">
      <dgm:prSet/>
      <dgm:spPr/>
      <dgm:t>
        <a:bodyPr/>
        <a:lstStyle/>
        <a:p>
          <a:endParaRPr lang="en-US"/>
        </a:p>
      </dgm:t>
    </dgm:pt>
    <dgm:pt modelId="{A6598598-0F60-4106-893D-3BB66282044B}" type="sibTrans" cxnId="{A1322852-5E5F-4CA0-A14D-1A1BDFCAF7C9}">
      <dgm:prSet/>
      <dgm:spPr/>
      <dgm:t>
        <a:bodyPr/>
        <a:lstStyle/>
        <a:p>
          <a:endParaRPr lang="en-US"/>
        </a:p>
      </dgm:t>
    </dgm:pt>
    <dgm:pt modelId="{82D23B3E-C48E-4061-8847-CB7EB934E83D}">
      <dgm:prSet/>
      <dgm:spPr/>
      <dgm:t>
        <a:bodyPr/>
        <a:lstStyle/>
        <a:p>
          <a:r>
            <a:rPr lang="en-US" dirty="0" smtClean="0">
              <a:latin typeface="Arial" panose="020B0604020202020204" pitchFamily="34" charset="0"/>
              <a:cs typeface="Arial" panose="020B0604020202020204" pitchFamily="34" charset="0"/>
            </a:rPr>
            <a:t>1996</a:t>
          </a:r>
          <a:endParaRPr lang="en-US" dirty="0">
            <a:latin typeface="Arial" panose="020B0604020202020204" pitchFamily="34" charset="0"/>
            <a:cs typeface="Arial" panose="020B0604020202020204" pitchFamily="34" charset="0"/>
          </a:endParaRPr>
        </a:p>
      </dgm:t>
    </dgm:pt>
    <dgm:pt modelId="{91A4247E-EBA5-4E43-9025-1C4829A5A160}" type="parTrans" cxnId="{D47DF9FB-59EA-4036-A781-56B14CDA361F}">
      <dgm:prSet/>
      <dgm:spPr/>
      <dgm:t>
        <a:bodyPr/>
        <a:lstStyle/>
        <a:p>
          <a:endParaRPr lang="en-US"/>
        </a:p>
      </dgm:t>
    </dgm:pt>
    <dgm:pt modelId="{B1EF646F-0D54-474D-850F-48F929360446}" type="sibTrans" cxnId="{D47DF9FB-59EA-4036-A781-56B14CDA361F}">
      <dgm:prSet/>
      <dgm:spPr/>
      <dgm:t>
        <a:bodyPr/>
        <a:lstStyle/>
        <a:p>
          <a:endParaRPr lang="en-US"/>
        </a:p>
      </dgm:t>
    </dgm:pt>
    <dgm:pt modelId="{FCB97B81-3C36-4E06-A822-DBC84332DF39}">
      <dgm:prSet/>
      <dgm:spPr/>
      <dgm:t>
        <a:bodyPr anchor="t"/>
        <a:lstStyle/>
        <a:p>
          <a:r>
            <a:rPr lang="en-US" dirty="0" smtClean="0">
              <a:latin typeface="Arial" panose="020B0604020202020204" pitchFamily="34" charset="0"/>
              <a:cs typeface="Arial" panose="020B0604020202020204" pitchFamily="34" charset="0"/>
            </a:rPr>
            <a:t>2003</a:t>
          </a:r>
          <a:endParaRPr lang="en-US" dirty="0">
            <a:latin typeface="Arial" panose="020B0604020202020204" pitchFamily="34" charset="0"/>
            <a:cs typeface="Arial" panose="020B0604020202020204" pitchFamily="34" charset="0"/>
          </a:endParaRPr>
        </a:p>
      </dgm:t>
    </dgm:pt>
    <dgm:pt modelId="{FE0390C0-AD62-441F-AD99-19CA00AFA28C}" type="parTrans" cxnId="{6369F4FF-7EED-4054-9D54-B4E0E2EB377A}">
      <dgm:prSet/>
      <dgm:spPr/>
      <dgm:t>
        <a:bodyPr/>
        <a:lstStyle/>
        <a:p>
          <a:endParaRPr lang="en-US"/>
        </a:p>
      </dgm:t>
    </dgm:pt>
    <dgm:pt modelId="{49922E8B-8A23-4565-8820-B0FEF37640B5}" type="sibTrans" cxnId="{6369F4FF-7EED-4054-9D54-B4E0E2EB377A}">
      <dgm:prSet/>
      <dgm:spPr/>
      <dgm:t>
        <a:bodyPr/>
        <a:lstStyle/>
        <a:p>
          <a:endParaRPr lang="en-US"/>
        </a:p>
      </dgm:t>
    </dgm:pt>
    <dgm:pt modelId="{BA510F41-1174-4B28-95B8-C148DCB2731E}">
      <dgm:prSet/>
      <dgm:spPr/>
      <dgm:t>
        <a:bodyPr/>
        <a:lstStyle/>
        <a:p>
          <a:r>
            <a:rPr lang="en-US" dirty="0" smtClean="0">
              <a:latin typeface="Arial" panose="020B0604020202020204" pitchFamily="34" charset="0"/>
              <a:cs typeface="Arial" panose="020B0604020202020204" pitchFamily="34" charset="0"/>
            </a:rPr>
            <a:t>2010</a:t>
          </a:r>
          <a:endParaRPr lang="en-US" dirty="0">
            <a:latin typeface="Arial" panose="020B0604020202020204" pitchFamily="34" charset="0"/>
            <a:cs typeface="Arial" panose="020B0604020202020204" pitchFamily="34" charset="0"/>
          </a:endParaRPr>
        </a:p>
      </dgm:t>
    </dgm:pt>
    <dgm:pt modelId="{CD4B157D-9A47-46A6-8030-FA64AE5F79A5}" type="parTrans" cxnId="{9B866E8A-01CD-4BC4-B468-67A3F3B77DCF}">
      <dgm:prSet/>
      <dgm:spPr/>
      <dgm:t>
        <a:bodyPr/>
        <a:lstStyle/>
        <a:p>
          <a:endParaRPr lang="en-US"/>
        </a:p>
      </dgm:t>
    </dgm:pt>
    <dgm:pt modelId="{5CAD9967-9188-4C3E-8BE1-9868FFE4D7A3}" type="sibTrans" cxnId="{9B866E8A-01CD-4BC4-B468-67A3F3B77DCF}">
      <dgm:prSet/>
      <dgm:spPr/>
      <dgm:t>
        <a:bodyPr/>
        <a:lstStyle/>
        <a:p>
          <a:endParaRPr lang="en-US"/>
        </a:p>
      </dgm:t>
    </dgm:pt>
    <dgm:pt modelId="{A0D0109C-994D-4B2F-8954-C9B08391DD6F}" type="pres">
      <dgm:prSet presAssocID="{7F5E9C32-2AAB-4576-9F0B-64C443A8BB96}" presName="Name0" presStyleCnt="0">
        <dgm:presLayoutVars>
          <dgm:dir/>
          <dgm:resizeHandles val="exact"/>
        </dgm:presLayoutVars>
      </dgm:prSet>
      <dgm:spPr/>
    </dgm:pt>
    <dgm:pt modelId="{7BF7DD33-EC63-4996-B49F-2D4AE016FF26}" type="pres">
      <dgm:prSet presAssocID="{7F5E9C32-2AAB-4576-9F0B-64C443A8BB96}" presName="arrow" presStyleLbl="bgShp" presStyleIdx="0" presStyleCnt="1"/>
      <dgm:spPr/>
    </dgm:pt>
    <dgm:pt modelId="{2F830CC2-4F5D-4E78-9622-C1D246223DCC}" type="pres">
      <dgm:prSet presAssocID="{7F5E9C32-2AAB-4576-9F0B-64C443A8BB96}" presName="points" presStyleCnt="0"/>
      <dgm:spPr/>
    </dgm:pt>
    <dgm:pt modelId="{53555D88-3CFC-4919-AA91-978F894E1777}" type="pres">
      <dgm:prSet presAssocID="{DB3B5116-DF55-430B-917C-1F6EE79BEC34}" presName="compositeA" presStyleCnt="0"/>
      <dgm:spPr/>
    </dgm:pt>
    <dgm:pt modelId="{C3997E97-43C6-419B-8486-EFD3981688FB}" type="pres">
      <dgm:prSet presAssocID="{DB3B5116-DF55-430B-917C-1F6EE79BEC34}" presName="textA" presStyleLbl="revTx" presStyleIdx="0" presStyleCnt="10" custLinFactY="54401" custLinFactNeighborX="11397" custLinFactNeighborY="100000">
        <dgm:presLayoutVars>
          <dgm:bulletEnabled val="1"/>
        </dgm:presLayoutVars>
      </dgm:prSet>
      <dgm:spPr/>
      <dgm:t>
        <a:bodyPr/>
        <a:lstStyle/>
        <a:p>
          <a:endParaRPr lang="en-US"/>
        </a:p>
      </dgm:t>
    </dgm:pt>
    <dgm:pt modelId="{C62B3884-087D-4574-B4E9-9B97C9B7EE1C}" type="pres">
      <dgm:prSet presAssocID="{DB3B5116-DF55-430B-917C-1F6EE79BEC34}" presName="circleA" presStyleLbl="node1" presStyleIdx="0" presStyleCnt="10"/>
      <dgm:spPr>
        <a:blipFill rotWithShape="0">
          <a:blip xmlns:r="http://schemas.openxmlformats.org/officeDocument/2006/relationships" r:embed="rId1"/>
          <a:stretch>
            <a:fillRect/>
          </a:stretch>
        </a:blipFill>
      </dgm:spPr>
      <dgm:t>
        <a:bodyPr/>
        <a:lstStyle/>
        <a:p>
          <a:endParaRPr lang="en-US"/>
        </a:p>
      </dgm:t>
    </dgm:pt>
    <dgm:pt modelId="{A6814487-0A3D-4EBD-948A-04E94DF2303F}" type="pres">
      <dgm:prSet presAssocID="{DB3B5116-DF55-430B-917C-1F6EE79BEC34}" presName="spaceA" presStyleCnt="0"/>
      <dgm:spPr/>
    </dgm:pt>
    <dgm:pt modelId="{CFBDE246-BA31-4B56-B102-9F948766F3C6}" type="pres">
      <dgm:prSet presAssocID="{D072F7E3-B01D-4E0F-BF47-40E643F03BC4}" presName="space" presStyleCnt="0"/>
      <dgm:spPr/>
    </dgm:pt>
    <dgm:pt modelId="{6DBBEA7A-DE83-4F7A-9925-FFAB3F781126}" type="pres">
      <dgm:prSet presAssocID="{7706D8FF-82B6-4E97-833A-CFF4FBC9D59E}" presName="compositeB" presStyleCnt="0"/>
      <dgm:spPr/>
    </dgm:pt>
    <dgm:pt modelId="{054EA076-F1EF-4E64-9EA5-2CEF9322E1FD}" type="pres">
      <dgm:prSet presAssocID="{7706D8FF-82B6-4E97-833A-CFF4FBC9D59E}" presName="textB" presStyleLbl="revTx" presStyleIdx="1" presStyleCnt="10">
        <dgm:presLayoutVars>
          <dgm:bulletEnabled val="1"/>
        </dgm:presLayoutVars>
      </dgm:prSet>
      <dgm:spPr/>
      <dgm:t>
        <a:bodyPr/>
        <a:lstStyle/>
        <a:p>
          <a:endParaRPr lang="en-US"/>
        </a:p>
      </dgm:t>
    </dgm:pt>
    <dgm:pt modelId="{31C134F7-4109-43C5-97ED-E14D48FC8963}" type="pres">
      <dgm:prSet presAssocID="{7706D8FF-82B6-4E97-833A-CFF4FBC9D59E}" presName="circleB" presStyleLbl="node1" presStyleIdx="1" presStyleCnt="10"/>
      <dgm:spPr/>
    </dgm:pt>
    <dgm:pt modelId="{7B691CCD-D037-40E8-8AAE-46A77790639A}" type="pres">
      <dgm:prSet presAssocID="{7706D8FF-82B6-4E97-833A-CFF4FBC9D59E}" presName="spaceB" presStyleCnt="0"/>
      <dgm:spPr/>
    </dgm:pt>
    <dgm:pt modelId="{6D7C1F8C-171E-4F60-A37C-0175C5904903}" type="pres">
      <dgm:prSet presAssocID="{4EDECC5C-40E2-4AC5-8E4C-94E508F75313}" presName="space" presStyleCnt="0"/>
      <dgm:spPr/>
    </dgm:pt>
    <dgm:pt modelId="{FA29335D-891D-4A15-A86A-014B035C3402}" type="pres">
      <dgm:prSet presAssocID="{A5843598-B315-4185-B6DB-3A76AA82D983}" presName="compositeA" presStyleCnt="0"/>
      <dgm:spPr/>
    </dgm:pt>
    <dgm:pt modelId="{6A7C717E-AC77-45ED-BD0C-360DAABBED99}" type="pres">
      <dgm:prSet presAssocID="{A5843598-B315-4185-B6DB-3A76AA82D983}" presName="textA" presStyleLbl="revTx" presStyleIdx="2" presStyleCnt="10" custLinFactY="60536" custLinFactNeighborX="8548" custLinFactNeighborY="100000">
        <dgm:presLayoutVars>
          <dgm:bulletEnabled val="1"/>
        </dgm:presLayoutVars>
      </dgm:prSet>
      <dgm:spPr/>
      <dgm:t>
        <a:bodyPr/>
        <a:lstStyle/>
        <a:p>
          <a:endParaRPr lang="en-US"/>
        </a:p>
      </dgm:t>
    </dgm:pt>
    <dgm:pt modelId="{9B799431-18EE-42CF-B114-94D33D67F7A2}" type="pres">
      <dgm:prSet presAssocID="{A5843598-B315-4185-B6DB-3A76AA82D983}" presName="circleA" presStyleLbl="node1" presStyleIdx="2" presStyleCnt="10"/>
      <dgm:spPr/>
    </dgm:pt>
    <dgm:pt modelId="{896BF2AA-591F-41A4-86AC-1D28513D0995}" type="pres">
      <dgm:prSet presAssocID="{A5843598-B315-4185-B6DB-3A76AA82D983}" presName="spaceA" presStyleCnt="0"/>
      <dgm:spPr/>
    </dgm:pt>
    <dgm:pt modelId="{5532F23C-0D5D-4AE8-909D-174BB14F9850}" type="pres">
      <dgm:prSet presAssocID="{93DBBBCB-A657-4B30-8055-3B946479F352}" presName="space" presStyleCnt="0"/>
      <dgm:spPr/>
    </dgm:pt>
    <dgm:pt modelId="{521011D8-43A4-4404-8640-1B277C457151}" type="pres">
      <dgm:prSet presAssocID="{8D5DEB82-6AC6-4AF7-8B4C-6A24763C1703}" presName="compositeB" presStyleCnt="0"/>
      <dgm:spPr/>
    </dgm:pt>
    <dgm:pt modelId="{2933E963-7DA8-4DCA-83FD-C0DB2DCB88E2}" type="pres">
      <dgm:prSet presAssocID="{8D5DEB82-6AC6-4AF7-8B4C-6A24763C1703}" presName="textB" presStyleLbl="revTx" presStyleIdx="3" presStyleCnt="10">
        <dgm:presLayoutVars>
          <dgm:bulletEnabled val="1"/>
        </dgm:presLayoutVars>
      </dgm:prSet>
      <dgm:spPr/>
      <dgm:t>
        <a:bodyPr/>
        <a:lstStyle/>
        <a:p>
          <a:endParaRPr lang="en-US"/>
        </a:p>
      </dgm:t>
    </dgm:pt>
    <dgm:pt modelId="{2E69696B-2107-40D5-8D1D-B7CC7EF714FA}" type="pres">
      <dgm:prSet presAssocID="{8D5DEB82-6AC6-4AF7-8B4C-6A24763C1703}" presName="circleB" presStyleLbl="node1" presStyleIdx="3" presStyleCnt="10"/>
      <dgm:spPr/>
    </dgm:pt>
    <dgm:pt modelId="{D0183754-184A-4060-8E97-CA2D3C5FD448}" type="pres">
      <dgm:prSet presAssocID="{8D5DEB82-6AC6-4AF7-8B4C-6A24763C1703}" presName="spaceB" presStyleCnt="0"/>
      <dgm:spPr/>
    </dgm:pt>
    <dgm:pt modelId="{22CC3C2F-9938-4A16-8D23-601EFE36F2C3}" type="pres">
      <dgm:prSet presAssocID="{E94EF160-CF1D-44A5-A56A-507674BBF8AF}" presName="space" presStyleCnt="0"/>
      <dgm:spPr/>
    </dgm:pt>
    <dgm:pt modelId="{4510CA09-6754-436A-9926-9B5A9D1FC8B5}" type="pres">
      <dgm:prSet presAssocID="{605637DD-C1E9-44B3-9DF3-4AA72DC4B5BE}" presName="compositeA" presStyleCnt="0"/>
      <dgm:spPr/>
    </dgm:pt>
    <dgm:pt modelId="{1DB66E81-A3D4-42F1-A8EA-646AE6D8CB66}" type="pres">
      <dgm:prSet presAssocID="{605637DD-C1E9-44B3-9DF3-4AA72DC4B5BE}" presName="textA" presStyleLbl="revTx" presStyleIdx="4" presStyleCnt="10" custLinFactY="56957" custLinFactNeighborX="8548" custLinFactNeighborY="100000">
        <dgm:presLayoutVars>
          <dgm:bulletEnabled val="1"/>
        </dgm:presLayoutVars>
      </dgm:prSet>
      <dgm:spPr/>
      <dgm:t>
        <a:bodyPr/>
        <a:lstStyle/>
        <a:p>
          <a:endParaRPr lang="en-US"/>
        </a:p>
      </dgm:t>
    </dgm:pt>
    <dgm:pt modelId="{B5EF32F1-FA3E-4B15-894C-53071593A956}" type="pres">
      <dgm:prSet presAssocID="{605637DD-C1E9-44B3-9DF3-4AA72DC4B5BE}" presName="circleA" presStyleLbl="node1" presStyleIdx="4" presStyleCnt="10"/>
      <dgm:spPr/>
    </dgm:pt>
    <dgm:pt modelId="{6B9A8C47-4D70-4C78-B25C-75ED44BD933E}" type="pres">
      <dgm:prSet presAssocID="{605637DD-C1E9-44B3-9DF3-4AA72DC4B5BE}" presName="spaceA" presStyleCnt="0"/>
      <dgm:spPr/>
    </dgm:pt>
    <dgm:pt modelId="{1592A3AD-7BF1-4B8F-8B9F-C1A3A0A1115C}" type="pres">
      <dgm:prSet presAssocID="{A6598598-0F60-4106-893D-3BB66282044B}" presName="space" presStyleCnt="0"/>
      <dgm:spPr/>
    </dgm:pt>
    <dgm:pt modelId="{7FAAD5C4-7E73-4286-8638-51895A45CA23}" type="pres">
      <dgm:prSet presAssocID="{82D23B3E-C48E-4061-8847-CB7EB934E83D}" presName="compositeB" presStyleCnt="0"/>
      <dgm:spPr/>
    </dgm:pt>
    <dgm:pt modelId="{7FDFDA92-B627-48C2-9A18-6F1F2B39FD43}" type="pres">
      <dgm:prSet presAssocID="{82D23B3E-C48E-4061-8847-CB7EB934E83D}" presName="textB" presStyleLbl="revTx" presStyleIdx="5" presStyleCnt="10">
        <dgm:presLayoutVars>
          <dgm:bulletEnabled val="1"/>
        </dgm:presLayoutVars>
      </dgm:prSet>
      <dgm:spPr/>
      <dgm:t>
        <a:bodyPr/>
        <a:lstStyle/>
        <a:p>
          <a:endParaRPr lang="en-US"/>
        </a:p>
      </dgm:t>
    </dgm:pt>
    <dgm:pt modelId="{9C643688-425C-4CF9-A3D8-0AC47235DD14}" type="pres">
      <dgm:prSet presAssocID="{82D23B3E-C48E-4061-8847-CB7EB934E83D}" presName="circleB" presStyleLbl="node1" presStyleIdx="5" presStyleCnt="10"/>
      <dgm:spPr/>
    </dgm:pt>
    <dgm:pt modelId="{BE0A1649-262F-43C9-B7DD-CFC92DD19D61}" type="pres">
      <dgm:prSet presAssocID="{82D23B3E-C48E-4061-8847-CB7EB934E83D}" presName="spaceB" presStyleCnt="0"/>
      <dgm:spPr/>
    </dgm:pt>
    <dgm:pt modelId="{87DEADBA-2F37-4ACB-B517-46840EFCB62B}" type="pres">
      <dgm:prSet presAssocID="{B1EF646F-0D54-474D-850F-48F929360446}" presName="space" presStyleCnt="0"/>
      <dgm:spPr/>
    </dgm:pt>
    <dgm:pt modelId="{E756CAF2-CF16-4BC7-8479-CB86381B0D5E}" type="pres">
      <dgm:prSet presAssocID="{FCB97B81-3C36-4E06-A822-DBC84332DF39}" presName="compositeA" presStyleCnt="0"/>
      <dgm:spPr/>
    </dgm:pt>
    <dgm:pt modelId="{5943EC6A-F1DB-4D7C-9159-6A340E380E55}" type="pres">
      <dgm:prSet presAssocID="{FCB97B81-3C36-4E06-A822-DBC84332DF39}" presName="textA" presStyleLbl="revTx" presStyleIdx="6" presStyleCnt="10" custLinFactY="50000" custLinFactNeighborX="8548" custLinFactNeighborY="100000">
        <dgm:presLayoutVars>
          <dgm:bulletEnabled val="1"/>
        </dgm:presLayoutVars>
      </dgm:prSet>
      <dgm:spPr/>
      <dgm:t>
        <a:bodyPr/>
        <a:lstStyle/>
        <a:p>
          <a:endParaRPr lang="en-US"/>
        </a:p>
      </dgm:t>
    </dgm:pt>
    <dgm:pt modelId="{287C4392-8339-4903-B780-20DEB7C42BCF}" type="pres">
      <dgm:prSet presAssocID="{FCB97B81-3C36-4E06-A822-DBC84332DF39}" presName="circleA" presStyleLbl="node1" presStyleIdx="6" presStyleCnt="10"/>
      <dgm:spPr/>
    </dgm:pt>
    <dgm:pt modelId="{197E99C1-DB64-4ADF-A12B-AFCF063AD62B}" type="pres">
      <dgm:prSet presAssocID="{FCB97B81-3C36-4E06-A822-DBC84332DF39}" presName="spaceA" presStyleCnt="0"/>
      <dgm:spPr/>
    </dgm:pt>
    <dgm:pt modelId="{E4E7CB21-6063-419C-A561-02ACCEEF08D1}" type="pres">
      <dgm:prSet presAssocID="{49922E8B-8A23-4565-8820-B0FEF37640B5}" presName="space" presStyleCnt="0"/>
      <dgm:spPr/>
    </dgm:pt>
    <dgm:pt modelId="{6A54DE45-FE32-48B8-8241-EB41F4FD103F}" type="pres">
      <dgm:prSet presAssocID="{BA510F41-1174-4B28-95B8-C148DCB2731E}" presName="compositeB" presStyleCnt="0"/>
      <dgm:spPr/>
    </dgm:pt>
    <dgm:pt modelId="{3FD35FAC-E083-4BBF-99AE-D9A03FEDC010}" type="pres">
      <dgm:prSet presAssocID="{BA510F41-1174-4B28-95B8-C148DCB2731E}" presName="textB" presStyleLbl="revTx" presStyleIdx="7" presStyleCnt="10">
        <dgm:presLayoutVars>
          <dgm:bulletEnabled val="1"/>
        </dgm:presLayoutVars>
      </dgm:prSet>
      <dgm:spPr/>
      <dgm:t>
        <a:bodyPr/>
        <a:lstStyle/>
        <a:p>
          <a:endParaRPr lang="en-US"/>
        </a:p>
      </dgm:t>
    </dgm:pt>
    <dgm:pt modelId="{28FCD815-B272-4913-B856-A4C8C19A3CCA}" type="pres">
      <dgm:prSet presAssocID="{BA510F41-1174-4B28-95B8-C148DCB2731E}" presName="circleB" presStyleLbl="node1" presStyleIdx="7" presStyleCnt="10"/>
      <dgm:spPr/>
    </dgm:pt>
    <dgm:pt modelId="{EF9A7EA5-E112-41AB-BE40-64341B89CCAA}" type="pres">
      <dgm:prSet presAssocID="{BA510F41-1174-4B28-95B8-C148DCB2731E}" presName="spaceB" presStyleCnt="0"/>
      <dgm:spPr/>
    </dgm:pt>
    <dgm:pt modelId="{D9EBDE3E-6936-4406-86E5-E7795E7D49A4}" type="pres">
      <dgm:prSet presAssocID="{5CAD9967-9188-4C3E-8BE1-9868FFE4D7A3}" presName="space" presStyleCnt="0"/>
      <dgm:spPr/>
    </dgm:pt>
    <dgm:pt modelId="{CDD7D8C0-9500-462A-8F58-242FD7FB5A9D}" type="pres">
      <dgm:prSet presAssocID="{09D0B7B8-959C-44C2-B940-19DEFB7969D2}" presName="compositeA" presStyleCnt="0"/>
      <dgm:spPr/>
    </dgm:pt>
    <dgm:pt modelId="{95752D4D-5856-41FD-BBE9-35468D351337}" type="pres">
      <dgm:prSet presAssocID="{09D0B7B8-959C-44C2-B940-19DEFB7969D2}" presName="textA" presStyleLbl="revTx" presStyleIdx="8" presStyleCnt="10" custLinFactY="59514" custLinFactNeighborX="10447" custLinFactNeighborY="100000">
        <dgm:presLayoutVars>
          <dgm:bulletEnabled val="1"/>
        </dgm:presLayoutVars>
      </dgm:prSet>
      <dgm:spPr/>
      <dgm:t>
        <a:bodyPr/>
        <a:lstStyle/>
        <a:p>
          <a:endParaRPr lang="en-US"/>
        </a:p>
      </dgm:t>
    </dgm:pt>
    <dgm:pt modelId="{7F8DE22F-D60B-4C39-BE41-CF67396D1420}" type="pres">
      <dgm:prSet presAssocID="{09D0B7B8-959C-44C2-B940-19DEFB7969D2}" presName="circleA" presStyleLbl="node1" presStyleIdx="8" presStyleCnt="10"/>
      <dgm:spPr/>
    </dgm:pt>
    <dgm:pt modelId="{26527092-4ADF-49BF-9662-80942A62CEF6}" type="pres">
      <dgm:prSet presAssocID="{09D0B7B8-959C-44C2-B940-19DEFB7969D2}" presName="spaceA" presStyleCnt="0"/>
      <dgm:spPr/>
    </dgm:pt>
    <dgm:pt modelId="{DF905A6E-EEBD-4D33-A604-CA4B9B9F0346}" type="pres">
      <dgm:prSet presAssocID="{B9B1621A-FC59-4E3E-AF49-EC97681E5059}" presName="space" presStyleCnt="0"/>
      <dgm:spPr/>
    </dgm:pt>
    <dgm:pt modelId="{1727F055-82D6-4D22-83C2-A4204660BAE4}" type="pres">
      <dgm:prSet presAssocID="{969C2743-C2E5-43CF-8358-19C1CCD6CB22}" presName="compositeB" presStyleCnt="0"/>
      <dgm:spPr/>
    </dgm:pt>
    <dgm:pt modelId="{727BF965-F10E-4EAB-A928-5B9C1DF9125F}" type="pres">
      <dgm:prSet presAssocID="{969C2743-C2E5-43CF-8358-19C1CCD6CB22}" presName="textB" presStyleLbl="revTx" presStyleIdx="9" presStyleCnt="10">
        <dgm:presLayoutVars>
          <dgm:bulletEnabled val="1"/>
        </dgm:presLayoutVars>
      </dgm:prSet>
      <dgm:spPr/>
      <dgm:t>
        <a:bodyPr/>
        <a:lstStyle/>
        <a:p>
          <a:endParaRPr lang="en-US"/>
        </a:p>
      </dgm:t>
    </dgm:pt>
    <dgm:pt modelId="{ADA16579-6410-4EEA-8BAC-C0D2AB6C728B}" type="pres">
      <dgm:prSet presAssocID="{969C2743-C2E5-43CF-8358-19C1CCD6CB22}" presName="circleB" presStyleLbl="node1" presStyleIdx="9" presStyleCnt="10"/>
      <dgm:spPr/>
    </dgm:pt>
    <dgm:pt modelId="{C8918F23-AD85-44D4-BA35-BBB536D0BCBE}" type="pres">
      <dgm:prSet presAssocID="{969C2743-C2E5-43CF-8358-19C1CCD6CB22}" presName="spaceB" presStyleCnt="0"/>
      <dgm:spPr/>
    </dgm:pt>
  </dgm:ptLst>
  <dgm:cxnLst>
    <dgm:cxn modelId="{97278551-965D-43B4-B717-A78143E124B6}" srcId="{7F5E9C32-2AAB-4576-9F0B-64C443A8BB96}" destId="{DB3B5116-DF55-430B-917C-1F6EE79BEC34}" srcOrd="0" destOrd="0" parTransId="{640F0035-94A7-4E77-8828-050CE33721EC}" sibTransId="{D072F7E3-B01D-4E0F-BF47-40E643F03BC4}"/>
    <dgm:cxn modelId="{D47DF9FB-59EA-4036-A781-56B14CDA361F}" srcId="{7F5E9C32-2AAB-4576-9F0B-64C443A8BB96}" destId="{82D23B3E-C48E-4061-8847-CB7EB934E83D}" srcOrd="5" destOrd="0" parTransId="{91A4247E-EBA5-4E43-9025-1C4829A5A160}" sibTransId="{B1EF646F-0D54-474D-850F-48F929360446}"/>
    <dgm:cxn modelId="{45B4DCCD-4BD2-45DD-A25F-5E2B58E0B174}" type="presOf" srcId="{7F5E9C32-2AAB-4576-9F0B-64C443A8BB96}" destId="{A0D0109C-994D-4B2F-8954-C9B08391DD6F}" srcOrd="0" destOrd="0" presId="urn:microsoft.com/office/officeart/2005/8/layout/hProcess11"/>
    <dgm:cxn modelId="{E47BBB14-9086-40DC-AE3E-BBFAFB3AFB30}" srcId="{7F5E9C32-2AAB-4576-9F0B-64C443A8BB96}" destId="{969C2743-C2E5-43CF-8358-19C1CCD6CB22}" srcOrd="9" destOrd="0" parTransId="{AD63691D-FC97-480E-A960-D6451330E335}" sibTransId="{03FCE00A-A252-43AD-8E5E-16834DAD4245}"/>
    <dgm:cxn modelId="{0983DA15-7597-4D9A-9714-F4B154044295}" srcId="{7F5E9C32-2AAB-4576-9F0B-64C443A8BB96}" destId="{09D0B7B8-959C-44C2-B940-19DEFB7969D2}" srcOrd="8" destOrd="0" parTransId="{3745A84D-F3F1-4C5D-AEF3-2484B605DF90}" sibTransId="{B9B1621A-FC59-4E3E-AF49-EC97681E5059}"/>
    <dgm:cxn modelId="{D3373E22-C373-494C-8D84-0C5E1E3C415E}" srcId="{7F5E9C32-2AAB-4576-9F0B-64C443A8BB96}" destId="{8D5DEB82-6AC6-4AF7-8B4C-6A24763C1703}" srcOrd="3" destOrd="0" parTransId="{116448E0-2544-4482-8F7E-B2D4D9570967}" sibTransId="{E94EF160-CF1D-44A5-A56A-507674BBF8AF}"/>
    <dgm:cxn modelId="{AE68CC6F-57A9-4B02-849E-24AD5B38BF5E}" type="presOf" srcId="{8D5DEB82-6AC6-4AF7-8B4C-6A24763C1703}" destId="{2933E963-7DA8-4DCA-83FD-C0DB2DCB88E2}" srcOrd="0" destOrd="0" presId="urn:microsoft.com/office/officeart/2005/8/layout/hProcess11"/>
    <dgm:cxn modelId="{A618C5DB-2915-4696-A0B7-5795D468BD0F}" srcId="{7F5E9C32-2AAB-4576-9F0B-64C443A8BB96}" destId="{A5843598-B315-4185-B6DB-3A76AA82D983}" srcOrd="2" destOrd="0" parTransId="{106A32E0-96D3-48CC-A14D-24EACF6414A8}" sibTransId="{93DBBBCB-A657-4B30-8055-3B946479F352}"/>
    <dgm:cxn modelId="{9B866E8A-01CD-4BC4-B468-67A3F3B77DCF}" srcId="{7F5E9C32-2AAB-4576-9F0B-64C443A8BB96}" destId="{BA510F41-1174-4B28-95B8-C148DCB2731E}" srcOrd="7" destOrd="0" parTransId="{CD4B157D-9A47-46A6-8030-FA64AE5F79A5}" sibTransId="{5CAD9967-9188-4C3E-8BE1-9868FFE4D7A3}"/>
    <dgm:cxn modelId="{F677BCA7-19E4-4167-A996-0EBAEB5CB3EF}" type="presOf" srcId="{BA510F41-1174-4B28-95B8-C148DCB2731E}" destId="{3FD35FAC-E083-4BBF-99AE-D9A03FEDC010}" srcOrd="0" destOrd="0" presId="urn:microsoft.com/office/officeart/2005/8/layout/hProcess11"/>
    <dgm:cxn modelId="{9AFD365E-B173-4587-AF3F-AD651DF49888}" srcId="{7F5E9C32-2AAB-4576-9F0B-64C443A8BB96}" destId="{7706D8FF-82B6-4E97-833A-CFF4FBC9D59E}" srcOrd="1" destOrd="0" parTransId="{7068048F-ABEE-47D5-BC72-A92BB80CC605}" sibTransId="{4EDECC5C-40E2-4AC5-8E4C-94E508F75313}"/>
    <dgm:cxn modelId="{BF15558B-9EC7-4E84-B48D-B30D830ED6CE}" type="presOf" srcId="{FCB97B81-3C36-4E06-A822-DBC84332DF39}" destId="{5943EC6A-F1DB-4D7C-9159-6A340E380E55}" srcOrd="0" destOrd="0" presId="urn:microsoft.com/office/officeart/2005/8/layout/hProcess11"/>
    <dgm:cxn modelId="{5266E7A8-C648-43D2-95D5-F128E272FC38}" type="presOf" srcId="{09D0B7B8-959C-44C2-B940-19DEFB7969D2}" destId="{95752D4D-5856-41FD-BBE9-35468D351337}" srcOrd="0" destOrd="0" presId="urn:microsoft.com/office/officeart/2005/8/layout/hProcess11"/>
    <dgm:cxn modelId="{78D3811D-92E7-457F-B514-D0CB1356D5CD}" type="presOf" srcId="{A5843598-B315-4185-B6DB-3A76AA82D983}" destId="{6A7C717E-AC77-45ED-BD0C-360DAABBED99}" srcOrd="0" destOrd="0" presId="urn:microsoft.com/office/officeart/2005/8/layout/hProcess11"/>
    <dgm:cxn modelId="{D545DEA7-9DCB-44D5-8351-8A43D709BF37}" type="presOf" srcId="{82D23B3E-C48E-4061-8847-CB7EB934E83D}" destId="{7FDFDA92-B627-48C2-9A18-6F1F2B39FD43}" srcOrd="0" destOrd="0" presId="urn:microsoft.com/office/officeart/2005/8/layout/hProcess11"/>
    <dgm:cxn modelId="{7D27CE45-751D-4E06-9475-9DAFC3162EBB}" type="presOf" srcId="{605637DD-C1E9-44B3-9DF3-4AA72DC4B5BE}" destId="{1DB66E81-A3D4-42F1-A8EA-646AE6D8CB66}" srcOrd="0" destOrd="0" presId="urn:microsoft.com/office/officeart/2005/8/layout/hProcess11"/>
    <dgm:cxn modelId="{6369F4FF-7EED-4054-9D54-B4E0E2EB377A}" srcId="{7F5E9C32-2AAB-4576-9F0B-64C443A8BB96}" destId="{FCB97B81-3C36-4E06-A822-DBC84332DF39}" srcOrd="6" destOrd="0" parTransId="{FE0390C0-AD62-441F-AD99-19CA00AFA28C}" sibTransId="{49922E8B-8A23-4565-8820-B0FEF37640B5}"/>
    <dgm:cxn modelId="{64A3775C-F960-4F7A-9105-0A8C11746F72}" type="presOf" srcId="{969C2743-C2E5-43CF-8358-19C1CCD6CB22}" destId="{727BF965-F10E-4EAB-A928-5B9C1DF9125F}" srcOrd="0" destOrd="0" presId="urn:microsoft.com/office/officeart/2005/8/layout/hProcess11"/>
    <dgm:cxn modelId="{FDABE134-2B45-4C44-BDE5-43FDD5B2E232}" type="presOf" srcId="{7706D8FF-82B6-4E97-833A-CFF4FBC9D59E}" destId="{054EA076-F1EF-4E64-9EA5-2CEF9322E1FD}" srcOrd="0" destOrd="0" presId="urn:microsoft.com/office/officeart/2005/8/layout/hProcess11"/>
    <dgm:cxn modelId="{A1322852-5E5F-4CA0-A14D-1A1BDFCAF7C9}" srcId="{7F5E9C32-2AAB-4576-9F0B-64C443A8BB96}" destId="{605637DD-C1E9-44B3-9DF3-4AA72DC4B5BE}" srcOrd="4" destOrd="0" parTransId="{72F5A8DA-F952-454B-9EAF-C98C58F51CA5}" sibTransId="{A6598598-0F60-4106-893D-3BB66282044B}"/>
    <dgm:cxn modelId="{24C4C681-6FCB-41A8-BF8A-8CE480683835}" type="presOf" srcId="{DB3B5116-DF55-430B-917C-1F6EE79BEC34}" destId="{C3997E97-43C6-419B-8486-EFD3981688FB}" srcOrd="0" destOrd="0" presId="urn:microsoft.com/office/officeart/2005/8/layout/hProcess11"/>
    <dgm:cxn modelId="{0177C932-CC42-4018-A71E-9E533EE2433C}" type="presParOf" srcId="{A0D0109C-994D-4B2F-8954-C9B08391DD6F}" destId="{7BF7DD33-EC63-4996-B49F-2D4AE016FF26}" srcOrd="0" destOrd="0" presId="urn:microsoft.com/office/officeart/2005/8/layout/hProcess11"/>
    <dgm:cxn modelId="{58B23A37-7B47-46BD-96B9-68B7CA6269CE}" type="presParOf" srcId="{A0D0109C-994D-4B2F-8954-C9B08391DD6F}" destId="{2F830CC2-4F5D-4E78-9622-C1D246223DCC}" srcOrd="1" destOrd="0" presId="urn:microsoft.com/office/officeart/2005/8/layout/hProcess11"/>
    <dgm:cxn modelId="{BE4D46DA-8F4A-47D5-9855-9733950CC062}" type="presParOf" srcId="{2F830CC2-4F5D-4E78-9622-C1D246223DCC}" destId="{53555D88-3CFC-4919-AA91-978F894E1777}" srcOrd="0" destOrd="0" presId="urn:microsoft.com/office/officeart/2005/8/layout/hProcess11"/>
    <dgm:cxn modelId="{9024EC82-F0AC-4AA5-A41D-8BB7EE77C1FF}" type="presParOf" srcId="{53555D88-3CFC-4919-AA91-978F894E1777}" destId="{C3997E97-43C6-419B-8486-EFD3981688FB}" srcOrd="0" destOrd="0" presId="urn:microsoft.com/office/officeart/2005/8/layout/hProcess11"/>
    <dgm:cxn modelId="{0D20392A-93DF-4046-B253-DCF301EB108E}" type="presParOf" srcId="{53555D88-3CFC-4919-AA91-978F894E1777}" destId="{C62B3884-087D-4574-B4E9-9B97C9B7EE1C}" srcOrd="1" destOrd="0" presId="urn:microsoft.com/office/officeart/2005/8/layout/hProcess11"/>
    <dgm:cxn modelId="{0B04268D-35E1-4185-8999-38E0D30DACEC}" type="presParOf" srcId="{53555D88-3CFC-4919-AA91-978F894E1777}" destId="{A6814487-0A3D-4EBD-948A-04E94DF2303F}" srcOrd="2" destOrd="0" presId="urn:microsoft.com/office/officeart/2005/8/layout/hProcess11"/>
    <dgm:cxn modelId="{0CF4B639-A8E0-47C6-82BE-445CC9A315F9}" type="presParOf" srcId="{2F830CC2-4F5D-4E78-9622-C1D246223DCC}" destId="{CFBDE246-BA31-4B56-B102-9F948766F3C6}" srcOrd="1" destOrd="0" presId="urn:microsoft.com/office/officeart/2005/8/layout/hProcess11"/>
    <dgm:cxn modelId="{5C11AC8D-92BC-4D1B-8867-BF745501E03B}" type="presParOf" srcId="{2F830CC2-4F5D-4E78-9622-C1D246223DCC}" destId="{6DBBEA7A-DE83-4F7A-9925-FFAB3F781126}" srcOrd="2" destOrd="0" presId="urn:microsoft.com/office/officeart/2005/8/layout/hProcess11"/>
    <dgm:cxn modelId="{684C494E-FC89-4AE2-9F85-2CE69D99DF4A}" type="presParOf" srcId="{6DBBEA7A-DE83-4F7A-9925-FFAB3F781126}" destId="{054EA076-F1EF-4E64-9EA5-2CEF9322E1FD}" srcOrd="0" destOrd="0" presId="urn:microsoft.com/office/officeart/2005/8/layout/hProcess11"/>
    <dgm:cxn modelId="{978AC755-186A-42FC-A9D6-01E5557CDE52}" type="presParOf" srcId="{6DBBEA7A-DE83-4F7A-9925-FFAB3F781126}" destId="{31C134F7-4109-43C5-97ED-E14D48FC8963}" srcOrd="1" destOrd="0" presId="urn:microsoft.com/office/officeart/2005/8/layout/hProcess11"/>
    <dgm:cxn modelId="{13880BBE-8611-4FAF-B1ED-9C64A605A18C}" type="presParOf" srcId="{6DBBEA7A-DE83-4F7A-9925-FFAB3F781126}" destId="{7B691CCD-D037-40E8-8AAE-46A77790639A}" srcOrd="2" destOrd="0" presId="urn:microsoft.com/office/officeart/2005/8/layout/hProcess11"/>
    <dgm:cxn modelId="{10D162FD-3003-4DA9-9D31-C076B6CEF35E}" type="presParOf" srcId="{2F830CC2-4F5D-4E78-9622-C1D246223DCC}" destId="{6D7C1F8C-171E-4F60-A37C-0175C5904903}" srcOrd="3" destOrd="0" presId="urn:microsoft.com/office/officeart/2005/8/layout/hProcess11"/>
    <dgm:cxn modelId="{1EEBC3CB-6474-4583-BEA6-8F3DA1FCA454}" type="presParOf" srcId="{2F830CC2-4F5D-4E78-9622-C1D246223DCC}" destId="{FA29335D-891D-4A15-A86A-014B035C3402}" srcOrd="4" destOrd="0" presId="urn:microsoft.com/office/officeart/2005/8/layout/hProcess11"/>
    <dgm:cxn modelId="{A74B8454-FBB4-4898-A441-0BF3B417BB67}" type="presParOf" srcId="{FA29335D-891D-4A15-A86A-014B035C3402}" destId="{6A7C717E-AC77-45ED-BD0C-360DAABBED99}" srcOrd="0" destOrd="0" presId="urn:microsoft.com/office/officeart/2005/8/layout/hProcess11"/>
    <dgm:cxn modelId="{5084EA0B-5F6B-45A8-A9D1-5ACC1B96621C}" type="presParOf" srcId="{FA29335D-891D-4A15-A86A-014B035C3402}" destId="{9B799431-18EE-42CF-B114-94D33D67F7A2}" srcOrd="1" destOrd="0" presId="urn:microsoft.com/office/officeart/2005/8/layout/hProcess11"/>
    <dgm:cxn modelId="{6256DCFC-C3BA-4D81-8E9E-EE3BEB181B06}" type="presParOf" srcId="{FA29335D-891D-4A15-A86A-014B035C3402}" destId="{896BF2AA-591F-41A4-86AC-1D28513D0995}" srcOrd="2" destOrd="0" presId="urn:microsoft.com/office/officeart/2005/8/layout/hProcess11"/>
    <dgm:cxn modelId="{08963EEF-F35F-41D3-885B-A252465A0CBE}" type="presParOf" srcId="{2F830CC2-4F5D-4E78-9622-C1D246223DCC}" destId="{5532F23C-0D5D-4AE8-909D-174BB14F9850}" srcOrd="5" destOrd="0" presId="urn:microsoft.com/office/officeart/2005/8/layout/hProcess11"/>
    <dgm:cxn modelId="{372CF579-20E9-4EAE-AA9E-1DBD230DC213}" type="presParOf" srcId="{2F830CC2-4F5D-4E78-9622-C1D246223DCC}" destId="{521011D8-43A4-4404-8640-1B277C457151}" srcOrd="6" destOrd="0" presId="urn:microsoft.com/office/officeart/2005/8/layout/hProcess11"/>
    <dgm:cxn modelId="{3D72D521-E616-4B99-8ACD-CD58067A03FF}" type="presParOf" srcId="{521011D8-43A4-4404-8640-1B277C457151}" destId="{2933E963-7DA8-4DCA-83FD-C0DB2DCB88E2}" srcOrd="0" destOrd="0" presId="urn:microsoft.com/office/officeart/2005/8/layout/hProcess11"/>
    <dgm:cxn modelId="{92E56104-C876-48A3-A748-62AADBBBC37C}" type="presParOf" srcId="{521011D8-43A4-4404-8640-1B277C457151}" destId="{2E69696B-2107-40D5-8D1D-B7CC7EF714FA}" srcOrd="1" destOrd="0" presId="urn:microsoft.com/office/officeart/2005/8/layout/hProcess11"/>
    <dgm:cxn modelId="{9F89B063-E099-405A-AB9C-E02415C17528}" type="presParOf" srcId="{521011D8-43A4-4404-8640-1B277C457151}" destId="{D0183754-184A-4060-8E97-CA2D3C5FD448}" srcOrd="2" destOrd="0" presId="urn:microsoft.com/office/officeart/2005/8/layout/hProcess11"/>
    <dgm:cxn modelId="{ADB171A6-7B0E-47C9-A2A5-5A00DE3FFE7C}" type="presParOf" srcId="{2F830CC2-4F5D-4E78-9622-C1D246223DCC}" destId="{22CC3C2F-9938-4A16-8D23-601EFE36F2C3}" srcOrd="7" destOrd="0" presId="urn:microsoft.com/office/officeart/2005/8/layout/hProcess11"/>
    <dgm:cxn modelId="{341B06AA-BC4D-49F2-B30B-F76C08AA3A44}" type="presParOf" srcId="{2F830CC2-4F5D-4E78-9622-C1D246223DCC}" destId="{4510CA09-6754-436A-9926-9B5A9D1FC8B5}" srcOrd="8" destOrd="0" presId="urn:microsoft.com/office/officeart/2005/8/layout/hProcess11"/>
    <dgm:cxn modelId="{79B54840-3639-43DD-9326-A522E7302655}" type="presParOf" srcId="{4510CA09-6754-436A-9926-9B5A9D1FC8B5}" destId="{1DB66E81-A3D4-42F1-A8EA-646AE6D8CB66}" srcOrd="0" destOrd="0" presId="urn:microsoft.com/office/officeart/2005/8/layout/hProcess11"/>
    <dgm:cxn modelId="{248255E1-D61B-40AD-82FE-4B6C8D80CDEA}" type="presParOf" srcId="{4510CA09-6754-436A-9926-9B5A9D1FC8B5}" destId="{B5EF32F1-FA3E-4B15-894C-53071593A956}" srcOrd="1" destOrd="0" presId="urn:microsoft.com/office/officeart/2005/8/layout/hProcess11"/>
    <dgm:cxn modelId="{3F4D29FB-BC75-4A86-A966-244E166D268F}" type="presParOf" srcId="{4510CA09-6754-436A-9926-9B5A9D1FC8B5}" destId="{6B9A8C47-4D70-4C78-B25C-75ED44BD933E}" srcOrd="2" destOrd="0" presId="urn:microsoft.com/office/officeart/2005/8/layout/hProcess11"/>
    <dgm:cxn modelId="{4238AD64-094F-48E6-BC4D-D8A4E32F302C}" type="presParOf" srcId="{2F830CC2-4F5D-4E78-9622-C1D246223DCC}" destId="{1592A3AD-7BF1-4B8F-8B9F-C1A3A0A1115C}" srcOrd="9" destOrd="0" presId="urn:microsoft.com/office/officeart/2005/8/layout/hProcess11"/>
    <dgm:cxn modelId="{AD4BA8DF-0418-4572-B070-D163E18CCD72}" type="presParOf" srcId="{2F830CC2-4F5D-4E78-9622-C1D246223DCC}" destId="{7FAAD5C4-7E73-4286-8638-51895A45CA23}" srcOrd="10" destOrd="0" presId="urn:microsoft.com/office/officeart/2005/8/layout/hProcess11"/>
    <dgm:cxn modelId="{21018EF4-7669-4834-988E-66516851A05F}" type="presParOf" srcId="{7FAAD5C4-7E73-4286-8638-51895A45CA23}" destId="{7FDFDA92-B627-48C2-9A18-6F1F2B39FD43}" srcOrd="0" destOrd="0" presId="urn:microsoft.com/office/officeart/2005/8/layout/hProcess11"/>
    <dgm:cxn modelId="{4EF716B9-A506-472E-A634-1211A1402FD8}" type="presParOf" srcId="{7FAAD5C4-7E73-4286-8638-51895A45CA23}" destId="{9C643688-425C-4CF9-A3D8-0AC47235DD14}" srcOrd="1" destOrd="0" presId="urn:microsoft.com/office/officeart/2005/8/layout/hProcess11"/>
    <dgm:cxn modelId="{185190CF-ED10-4CB7-8203-718E922D9EDE}" type="presParOf" srcId="{7FAAD5C4-7E73-4286-8638-51895A45CA23}" destId="{BE0A1649-262F-43C9-B7DD-CFC92DD19D61}" srcOrd="2" destOrd="0" presId="urn:microsoft.com/office/officeart/2005/8/layout/hProcess11"/>
    <dgm:cxn modelId="{76FAE9F3-61C4-4E13-A548-CF76E6E2C5C9}" type="presParOf" srcId="{2F830CC2-4F5D-4E78-9622-C1D246223DCC}" destId="{87DEADBA-2F37-4ACB-B517-46840EFCB62B}" srcOrd="11" destOrd="0" presId="urn:microsoft.com/office/officeart/2005/8/layout/hProcess11"/>
    <dgm:cxn modelId="{B8E0107F-2215-4E5C-829D-E1CB024E9A4D}" type="presParOf" srcId="{2F830CC2-4F5D-4E78-9622-C1D246223DCC}" destId="{E756CAF2-CF16-4BC7-8479-CB86381B0D5E}" srcOrd="12" destOrd="0" presId="urn:microsoft.com/office/officeart/2005/8/layout/hProcess11"/>
    <dgm:cxn modelId="{57D693F9-2360-49E9-B76B-0B385294AB5F}" type="presParOf" srcId="{E756CAF2-CF16-4BC7-8479-CB86381B0D5E}" destId="{5943EC6A-F1DB-4D7C-9159-6A340E380E55}" srcOrd="0" destOrd="0" presId="urn:microsoft.com/office/officeart/2005/8/layout/hProcess11"/>
    <dgm:cxn modelId="{AC42A21C-65FE-4F2C-B355-A4A810F8F4AE}" type="presParOf" srcId="{E756CAF2-CF16-4BC7-8479-CB86381B0D5E}" destId="{287C4392-8339-4903-B780-20DEB7C42BCF}" srcOrd="1" destOrd="0" presId="urn:microsoft.com/office/officeart/2005/8/layout/hProcess11"/>
    <dgm:cxn modelId="{D1514E17-283C-46ED-B670-6E63633E27A4}" type="presParOf" srcId="{E756CAF2-CF16-4BC7-8479-CB86381B0D5E}" destId="{197E99C1-DB64-4ADF-A12B-AFCF063AD62B}" srcOrd="2" destOrd="0" presId="urn:microsoft.com/office/officeart/2005/8/layout/hProcess11"/>
    <dgm:cxn modelId="{2B2A1A80-4EFC-4711-8785-800FF40993C8}" type="presParOf" srcId="{2F830CC2-4F5D-4E78-9622-C1D246223DCC}" destId="{E4E7CB21-6063-419C-A561-02ACCEEF08D1}" srcOrd="13" destOrd="0" presId="urn:microsoft.com/office/officeart/2005/8/layout/hProcess11"/>
    <dgm:cxn modelId="{B861BCAE-100A-4526-8942-B2DA61CF6734}" type="presParOf" srcId="{2F830CC2-4F5D-4E78-9622-C1D246223DCC}" destId="{6A54DE45-FE32-48B8-8241-EB41F4FD103F}" srcOrd="14" destOrd="0" presId="urn:microsoft.com/office/officeart/2005/8/layout/hProcess11"/>
    <dgm:cxn modelId="{27F8A6E9-4253-4ED3-9FC5-360412DA69BF}" type="presParOf" srcId="{6A54DE45-FE32-48B8-8241-EB41F4FD103F}" destId="{3FD35FAC-E083-4BBF-99AE-D9A03FEDC010}" srcOrd="0" destOrd="0" presId="urn:microsoft.com/office/officeart/2005/8/layout/hProcess11"/>
    <dgm:cxn modelId="{86F36F53-AD2C-4590-9618-538B995262EF}" type="presParOf" srcId="{6A54DE45-FE32-48B8-8241-EB41F4FD103F}" destId="{28FCD815-B272-4913-B856-A4C8C19A3CCA}" srcOrd="1" destOrd="0" presId="urn:microsoft.com/office/officeart/2005/8/layout/hProcess11"/>
    <dgm:cxn modelId="{56A924CE-2123-4E71-9361-FD3D0269E6BD}" type="presParOf" srcId="{6A54DE45-FE32-48B8-8241-EB41F4FD103F}" destId="{EF9A7EA5-E112-41AB-BE40-64341B89CCAA}" srcOrd="2" destOrd="0" presId="urn:microsoft.com/office/officeart/2005/8/layout/hProcess11"/>
    <dgm:cxn modelId="{A043BEA9-C5D6-4F8F-8EDE-AFFFFA10E0FB}" type="presParOf" srcId="{2F830CC2-4F5D-4E78-9622-C1D246223DCC}" destId="{D9EBDE3E-6936-4406-86E5-E7795E7D49A4}" srcOrd="15" destOrd="0" presId="urn:microsoft.com/office/officeart/2005/8/layout/hProcess11"/>
    <dgm:cxn modelId="{3002F677-98C8-4F30-81B5-BD1FD3A5F1E6}" type="presParOf" srcId="{2F830CC2-4F5D-4E78-9622-C1D246223DCC}" destId="{CDD7D8C0-9500-462A-8F58-242FD7FB5A9D}" srcOrd="16" destOrd="0" presId="urn:microsoft.com/office/officeart/2005/8/layout/hProcess11"/>
    <dgm:cxn modelId="{F5CAE85C-452F-4F54-A962-59894375CF5A}" type="presParOf" srcId="{CDD7D8C0-9500-462A-8F58-242FD7FB5A9D}" destId="{95752D4D-5856-41FD-BBE9-35468D351337}" srcOrd="0" destOrd="0" presId="urn:microsoft.com/office/officeart/2005/8/layout/hProcess11"/>
    <dgm:cxn modelId="{65496ED1-A432-46B1-9475-F3FCE74E61B1}" type="presParOf" srcId="{CDD7D8C0-9500-462A-8F58-242FD7FB5A9D}" destId="{7F8DE22F-D60B-4C39-BE41-CF67396D1420}" srcOrd="1" destOrd="0" presId="urn:microsoft.com/office/officeart/2005/8/layout/hProcess11"/>
    <dgm:cxn modelId="{2F605832-51B5-4023-9AC1-181E3C51BD66}" type="presParOf" srcId="{CDD7D8C0-9500-462A-8F58-242FD7FB5A9D}" destId="{26527092-4ADF-49BF-9662-80942A62CEF6}" srcOrd="2" destOrd="0" presId="urn:microsoft.com/office/officeart/2005/8/layout/hProcess11"/>
    <dgm:cxn modelId="{4E7197CA-DB34-4FD1-A245-6BDE27371D37}" type="presParOf" srcId="{2F830CC2-4F5D-4E78-9622-C1D246223DCC}" destId="{DF905A6E-EEBD-4D33-A604-CA4B9B9F0346}" srcOrd="17" destOrd="0" presId="urn:microsoft.com/office/officeart/2005/8/layout/hProcess11"/>
    <dgm:cxn modelId="{1491C6C3-1711-435E-B5A0-7C0EB9740D55}" type="presParOf" srcId="{2F830CC2-4F5D-4E78-9622-C1D246223DCC}" destId="{1727F055-82D6-4D22-83C2-A4204660BAE4}" srcOrd="18" destOrd="0" presId="urn:microsoft.com/office/officeart/2005/8/layout/hProcess11"/>
    <dgm:cxn modelId="{FC969EAF-2263-4C24-B539-C58401195B37}" type="presParOf" srcId="{1727F055-82D6-4D22-83C2-A4204660BAE4}" destId="{727BF965-F10E-4EAB-A928-5B9C1DF9125F}" srcOrd="0" destOrd="0" presId="urn:microsoft.com/office/officeart/2005/8/layout/hProcess11"/>
    <dgm:cxn modelId="{1CC7C759-4347-43C4-B689-1FB456B819BE}" type="presParOf" srcId="{1727F055-82D6-4D22-83C2-A4204660BAE4}" destId="{ADA16579-6410-4EEA-8BAC-C0D2AB6C728B}" srcOrd="1" destOrd="0" presId="urn:microsoft.com/office/officeart/2005/8/layout/hProcess11"/>
    <dgm:cxn modelId="{AA771184-C7E6-4895-A59E-9D15365EF763}" type="presParOf" srcId="{1727F055-82D6-4D22-83C2-A4204660BAE4}" destId="{C8918F23-AD85-44D4-BA35-BBB536D0BCBE}"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7DD33-EC63-4996-B49F-2D4AE016FF26}">
      <dsp:nvSpPr>
        <dsp:cNvPr id="0" name=""/>
        <dsp:cNvSpPr/>
      </dsp:nvSpPr>
      <dsp:spPr>
        <a:xfrm>
          <a:off x="0" y="986313"/>
          <a:ext cx="8229600" cy="1315085"/>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997E97-43C6-419B-8486-EFD3981688FB}">
      <dsp:nvSpPr>
        <dsp:cNvPr id="0" name=""/>
        <dsp:cNvSpPr/>
      </dsp:nvSpPr>
      <dsp:spPr>
        <a:xfrm>
          <a:off x="85045" y="1972627"/>
          <a:ext cx="707934" cy="1315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kern="1200" dirty="0" smtClean="0">
              <a:latin typeface="Arial" panose="020B0604020202020204" pitchFamily="34" charset="0"/>
              <a:cs typeface="Arial" panose="020B0604020202020204" pitchFamily="34" charset="0"/>
            </a:rPr>
            <a:t>1965</a:t>
          </a:r>
          <a:endParaRPr lang="en-US" sz="1500" kern="1200" dirty="0">
            <a:latin typeface="Arial" panose="020B0604020202020204" pitchFamily="34" charset="0"/>
            <a:cs typeface="Arial" panose="020B0604020202020204" pitchFamily="34" charset="0"/>
          </a:endParaRPr>
        </a:p>
      </dsp:txBody>
      <dsp:txXfrm>
        <a:off x="85045" y="1972627"/>
        <a:ext cx="707934" cy="1315085"/>
      </dsp:txXfrm>
    </dsp:sp>
    <dsp:sp modelId="{C62B3884-087D-4574-B4E9-9B97C9B7EE1C}">
      <dsp:nvSpPr>
        <dsp:cNvPr id="0" name=""/>
        <dsp:cNvSpPr/>
      </dsp:nvSpPr>
      <dsp:spPr>
        <a:xfrm>
          <a:off x="193944" y="1479470"/>
          <a:ext cx="328771" cy="328771"/>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4EA076-F1EF-4E64-9EA5-2CEF9322E1FD}">
      <dsp:nvSpPr>
        <dsp:cNvPr id="0" name=""/>
        <dsp:cNvSpPr/>
      </dsp:nvSpPr>
      <dsp:spPr>
        <a:xfrm>
          <a:off x="747693" y="1972627"/>
          <a:ext cx="707934" cy="1315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kern="1200" dirty="0" smtClean="0">
              <a:latin typeface="Arial" panose="020B0604020202020204" pitchFamily="34" charset="0"/>
              <a:cs typeface="Arial" panose="020B0604020202020204" pitchFamily="34" charset="0"/>
            </a:rPr>
            <a:t>1973</a:t>
          </a:r>
          <a:endParaRPr lang="en-US" sz="1500" kern="1200" dirty="0">
            <a:latin typeface="Arial" panose="020B0604020202020204" pitchFamily="34" charset="0"/>
            <a:cs typeface="Arial" panose="020B0604020202020204" pitchFamily="34" charset="0"/>
          </a:endParaRPr>
        </a:p>
      </dsp:txBody>
      <dsp:txXfrm>
        <a:off x="747693" y="1972627"/>
        <a:ext cx="707934" cy="1315085"/>
      </dsp:txXfrm>
    </dsp:sp>
    <dsp:sp modelId="{31C134F7-4109-43C5-97ED-E14D48FC8963}">
      <dsp:nvSpPr>
        <dsp:cNvPr id="0" name=""/>
        <dsp:cNvSpPr/>
      </dsp:nvSpPr>
      <dsp:spPr>
        <a:xfrm>
          <a:off x="937275" y="1479470"/>
          <a:ext cx="328771" cy="32877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7C717E-AC77-45ED-BD0C-360DAABBED99}">
      <dsp:nvSpPr>
        <dsp:cNvPr id="0" name=""/>
        <dsp:cNvSpPr/>
      </dsp:nvSpPr>
      <dsp:spPr>
        <a:xfrm>
          <a:off x="1551539" y="1972627"/>
          <a:ext cx="707934" cy="1315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kern="1200" dirty="0" smtClean="0">
              <a:latin typeface="Arial" panose="020B0604020202020204" pitchFamily="34" charset="0"/>
              <a:cs typeface="Arial" panose="020B0604020202020204" pitchFamily="34" charset="0"/>
            </a:rPr>
            <a:t>1983</a:t>
          </a:r>
          <a:endParaRPr lang="en-US" sz="1500" kern="1200" dirty="0">
            <a:latin typeface="Arial" panose="020B0604020202020204" pitchFamily="34" charset="0"/>
            <a:cs typeface="Arial" panose="020B0604020202020204" pitchFamily="34" charset="0"/>
          </a:endParaRPr>
        </a:p>
      </dsp:txBody>
      <dsp:txXfrm>
        <a:off x="1551539" y="1972627"/>
        <a:ext cx="707934" cy="1315085"/>
      </dsp:txXfrm>
    </dsp:sp>
    <dsp:sp modelId="{9B799431-18EE-42CF-B114-94D33D67F7A2}">
      <dsp:nvSpPr>
        <dsp:cNvPr id="0" name=""/>
        <dsp:cNvSpPr/>
      </dsp:nvSpPr>
      <dsp:spPr>
        <a:xfrm>
          <a:off x="1680606" y="1479470"/>
          <a:ext cx="328771" cy="32877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33E963-7DA8-4DCA-83FD-C0DB2DCB88E2}">
      <dsp:nvSpPr>
        <dsp:cNvPr id="0" name=""/>
        <dsp:cNvSpPr/>
      </dsp:nvSpPr>
      <dsp:spPr>
        <a:xfrm>
          <a:off x="2234355" y="1972627"/>
          <a:ext cx="707934" cy="1315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kern="1200" dirty="0" smtClean="0">
              <a:latin typeface="Arial" panose="020B0604020202020204" pitchFamily="34" charset="0"/>
              <a:cs typeface="Arial" panose="020B0604020202020204" pitchFamily="34" charset="0"/>
            </a:rPr>
            <a:t>1986</a:t>
          </a:r>
          <a:endParaRPr lang="en-US" sz="1500" kern="1200" dirty="0">
            <a:latin typeface="Arial" panose="020B0604020202020204" pitchFamily="34" charset="0"/>
            <a:cs typeface="Arial" panose="020B0604020202020204" pitchFamily="34" charset="0"/>
          </a:endParaRPr>
        </a:p>
      </dsp:txBody>
      <dsp:txXfrm>
        <a:off x="2234355" y="1972627"/>
        <a:ext cx="707934" cy="1315085"/>
      </dsp:txXfrm>
    </dsp:sp>
    <dsp:sp modelId="{2E69696B-2107-40D5-8D1D-B7CC7EF714FA}">
      <dsp:nvSpPr>
        <dsp:cNvPr id="0" name=""/>
        <dsp:cNvSpPr/>
      </dsp:nvSpPr>
      <dsp:spPr>
        <a:xfrm>
          <a:off x="2423937" y="1479470"/>
          <a:ext cx="328771" cy="32877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B66E81-A3D4-42F1-A8EA-646AE6D8CB66}">
      <dsp:nvSpPr>
        <dsp:cNvPr id="0" name=""/>
        <dsp:cNvSpPr/>
      </dsp:nvSpPr>
      <dsp:spPr>
        <a:xfrm>
          <a:off x="3038201" y="1972627"/>
          <a:ext cx="707934" cy="1315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kern="1200" dirty="0" smtClean="0">
              <a:latin typeface="Arial" panose="020B0604020202020204" pitchFamily="34" charset="0"/>
              <a:cs typeface="Arial" panose="020B0604020202020204" pitchFamily="34" charset="0"/>
            </a:rPr>
            <a:t>1990</a:t>
          </a:r>
          <a:endParaRPr lang="en-US" sz="1500" kern="1200" dirty="0">
            <a:latin typeface="Arial" panose="020B0604020202020204" pitchFamily="34" charset="0"/>
            <a:cs typeface="Arial" panose="020B0604020202020204" pitchFamily="34" charset="0"/>
          </a:endParaRPr>
        </a:p>
      </dsp:txBody>
      <dsp:txXfrm>
        <a:off x="3038201" y="1972627"/>
        <a:ext cx="707934" cy="1315085"/>
      </dsp:txXfrm>
    </dsp:sp>
    <dsp:sp modelId="{B5EF32F1-FA3E-4B15-894C-53071593A956}">
      <dsp:nvSpPr>
        <dsp:cNvPr id="0" name=""/>
        <dsp:cNvSpPr/>
      </dsp:nvSpPr>
      <dsp:spPr>
        <a:xfrm>
          <a:off x="3167268" y="1479470"/>
          <a:ext cx="328771" cy="32877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DFDA92-B627-48C2-9A18-6F1F2B39FD43}">
      <dsp:nvSpPr>
        <dsp:cNvPr id="0" name=""/>
        <dsp:cNvSpPr/>
      </dsp:nvSpPr>
      <dsp:spPr>
        <a:xfrm>
          <a:off x="3721018" y="1972627"/>
          <a:ext cx="707934" cy="1315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kern="1200" dirty="0" smtClean="0">
              <a:latin typeface="Arial" panose="020B0604020202020204" pitchFamily="34" charset="0"/>
              <a:cs typeface="Arial" panose="020B0604020202020204" pitchFamily="34" charset="0"/>
            </a:rPr>
            <a:t>1996</a:t>
          </a:r>
          <a:endParaRPr lang="en-US" sz="1500" kern="1200" dirty="0">
            <a:latin typeface="Arial" panose="020B0604020202020204" pitchFamily="34" charset="0"/>
            <a:cs typeface="Arial" panose="020B0604020202020204" pitchFamily="34" charset="0"/>
          </a:endParaRPr>
        </a:p>
      </dsp:txBody>
      <dsp:txXfrm>
        <a:off x="3721018" y="1972627"/>
        <a:ext cx="707934" cy="1315085"/>
      </dsp:txXfrm>
    </dsp:sp>
    <dsp:sp modelId="{9C643688-425C-4CF9-A3D8-0AC47235DD14}">
      <dsp:nvSpPr>
        <dsp:cNvPr id="0" name=""/>
        <dsp:cNvSpPr/>
      </dsp:nvSpPr>
      <dsp:spPr>
        <a:xfrm>
          <a:off x="3910599" y="1479470"/>
          <a:ext cx="328771" cy="32877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43EC6A-F1DB-4D7C-9159-6A340E380E55}">
      <dsp:nvSpPr>
        <dsp:cNvPr id="0" name=""/>
        <dsp:cNvSpPr/>
      </dsp:nvSpPr>
      <dsp:spPr>
        <a:xfrm>
          <a:off x="4524863" y="1972627"/>
          <a:ext cx="707934" cy="1315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kern="1200" dirty="0" smtClean="0">
              <a:latin typeface="Arial" panose="020B0604020202020204" pitchFamily="34" charset="0"/>
              <a:cs typeface="Arial" panose="020B0604020202020204" pitchFamily="34" charset="0"/>
            </a:rPr>
            <a:t>2003</a:t>
          </a:r>
          <a:endParaRPr lang="en-US" sz="1500" kern="1200" dirty="0">
            <a:latin typeface="Arial" panose="020B0604020202020204" pitchFamily="34" charset="0"/>
            <a:cs typeface="Arial" panose="020B0604020202020204" pitchFamily="34" charset="0"/>
          </a:endParaRPr>
        </a:p>
      </dsp:txBody>
      <dsp:txXfrm>
        <a:off x="4524863" y="1972627"/>
        <a:ext cx="707934" cy="1315085"/>
      </dsp:txXfrm>
    </dsp:sp>
    <dsp:sp modelId="{287C4392-8339-4903-B780-20DEB7C42BCF}">
      <dsp:nvSpPr>
        <dsp:cNvPr id="0" name=""/>
        <dsp:cNvSpPr/>
      </dsp:nvSpPr>
      <dsp:spPr>
        <a:xfrm>
          <a:off x="4653931" y="1479470"/>
          <a:ext cx="328771" cy="32877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D35FAC-E083-4BBF-99AE-D9A03FEDC010}">
      <dsp:nvSpPr>
        <dsp:cNvPr id="0" name=""/>
        <dsp:cNvSpPr/>
      </dsp:nvSpPr>
      <dsp:spPr>
        <a:xfrm>
          <a:off x="5207680" y="1972627"/>
          <a:ext cx="707934" cy="1315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kern="1200" dirty="0" smtClean="0">
              <a:latin typeface="Arial" panose="020B0604020202020204" pitchFamily="34" charset="0"/>
              <a:cs typeface="Arial" panose="020B0604020202020204" pitchFamily="34" charset="0"/>
            </a:rPr>
            <a:t>2010</a:t>
          </a:r>
          <a:endParaRPr lang="en-US" sz="1500" kern="1200" dirty="0">
            <a:latin typeface="Arial" panose="020B0604020202020204" pitchFamily="34" charset="0"/>
            <a:cs typeface="Arial" panose="020B0604020202020204" pitchFamily="34" charset="0"/>
          </a:endParaRPr>
        </a:p>
      </dsp:txBody>
      <dsp:txXfrm>
        <a:off x="5207680" y="1972627"/>
        <a:ext cx="707934" cy="1315085"/>
      </dsp:txXfrm>
    </dsp:sp>
    <dsp:sp modelId="{28FCD815-B272-4913-B856-A4C8C19A3CCA}">
      <dsp:nvSpPr>
        <dsp:cNvPr id="0" name=""/>
        <dsp:cNvSpPr/>
      </dsp:nvSpPr>
      <dsp:spPr>
        <a:xfrm>
          <a:off x="5397262" y="1479470"/>
          <a:ext cx="328771" cy="32877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752D4D-5856-41FD-BBE9-35468D351337}">
      <dsp:nvSpPr>
        <dsp:cNvPr id="0" name=""/>
        <dsp:cNvSpPr/>
      </dsp:nvSpPr>
      <dsp:spPr>
        <a:xfrm>
          <a:off x="6024969" y="1972627"/>
          <a:ext cx="707934" cy="1315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kern="1200" dirty="0" smtClean="0">
              <a:latin typeface="Arial" panose="020B0604020202020204" pitchFamily="34" charset="0"/>
              <a:cs typeface="Arial" panose="020B0604020202020204" pitchFamily="34" charset="0"/>
            </a:rPr>
            <a:t>2011</a:t>
          </a:r>
          <a:endParaRPr lang="en-US" sz="1500" kern="1200" dirty="0">
            <a:latin typeface="Arial" panose="020B0604020202020204" pitchFamily="34" charset="0"/>
            <a:cs typeface="Arial" panose="020B0604020202020204" pitchFamily="34" charset="0"/>
          </a:endParaRPr>
        </a:p>
      </dsp:txBody>
      <dsp:txXfrm>
        <a:off x="6024969" y="1972627"/>
        <a:ext cx="707934" cy="1315085"/>
      </dsp:txXfrm>
    </dsp:sp>
    <dsp:sp modelId="{7F8DE22F-D60B-4C39-BE41-CF67396D1420}">
      <dsp:nvSpPr>
        <dsp:cNvPr id="0" name=""/>
        <dsp:cNvSpPr/>
      </dsp:nvSpPr>
      <dsp:spPr>
        <a:xfrm>
          <a:off x="6140593" y="1479470"/>
          <a:ext cx="328771" cy="32877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7BF965-F10E-4EAB-A928-5B9C1DF9125F}">
      <dsp:nvSpPr>
        <dsp:cNvPr id="0" name=""/>
        <dsp:cNvSpPr/>
      </dsp:nvSpPr>
      <dsp:spPr>
        <a:xfrm>
          <a:off x="6694343" y="1972627"/>
          <a:ext cx="707934" cy="1315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kern="1200" dirty="0" smtClean="0">
              <a:latin typeface="Arial" panose="020B0604020202020204" pitchFamily="34" charset="0"/>
              <a:cs typeface="Arial" panose="020B0604020202020204" pitchFamily="34" charset="0"/>
            </a:rPr>
            <a:t>2012-</a:t>
          </a:r>
        </a:p>
        <a:p>
          <a:pPr lvl="0" algn="ctr" defTabSz="666750">
            <a:lnSpc>
              <a:spcPct val="90000"/>
            </a:lnSpc>
            <a:spcBef>
              <a:spcPct val="0"/>
            </a:spcBef>
            <a:spcAft>
              <a:spcPct val="35000"/>
            </a:spcAft>
          </a:pPr>
          <a:r>
            <a:rPr lang="en-US" sz="1500" kern="1200" dirty="0" smtClean="0">
              <a:latin typeface="Arial" panose="020B0604020202020204" pitchFamily="34" charset="0"/>
              <a:cs typeface="Arial" panose="020B0604020202020204" pitchFamily="34" charset="0"/>
            </a:rPr>
            <a:t>2018</a:t>
          </a:r>
          <a:endParaRPr lang="en-US" sz="1500" kern="1200" dirty="0">
            <a:latin typeface="Arial" panose="020B0604020202020204" pitchFamily="34" charset="0"/>
            <a:cs typeface="Arial" panose="020B0604020202020204" pitchFamily="34" charset="0"/>
          </a:endParaRPr>
        </a:p>
      </dsp:txBody>
      <dsp:txXfrm>
        <a:off x="6694343" y="1972627"/>
        <a:ext cx="707934" cy="1315085"/>
      </dsp:txXfrm>
    </dsp:sp>
    <dsp:sp modelId="{ADA16579-6410-4EEA-8BAC-C0D2AB6C728B}">
      <dsp:nvSpPr>
        <dsp:cNvPr id="0" name=""/>
        <dsp:cNvSpPr/>
      </dsp:nvSpPr>
      <dsp:spPr>
        <a:xfrm>
          <a:off x="6883924" y="1479470"/>
          <a:ext cx="328771" cy="32877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B88BC0-F0B6-CA46-A1C7-A9E8961E98EE}" type="datetimeFigureOut">
              <a:rPr lang="en-US" smtClean="0"/>
              <a:t>8/19/2018</a:t>
            </a:fld>
            <a:endParaRPr lang="en-US" dirty="0"/>
          </a:p>
        </p:txBody>
      </p:sp>
      <p:sp>
        <p:nvSpPr>
          <p:cNvPr id="4" name="Slide Image Placeholder 3"/>
          <p:cNvSpPr>
            <a:spLocks noGrp="1" noRot="1" noChangeAspect="1"/>
          </p:cNvSpPr>
          <p:nvPr>
            <p:ph type="sldImg" idx="2"/>
          </p:nvPr>
        </p:nvSpPr>
        <p:spPr>
          <a:xfrm>
            <a:off x="384175" y="685800"/>
            <a:ext cx="608965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CE050F-AB49-6145-B5BA-6FE297C46310}" type="slidenum">
              <a:rPr lang="en-US" smtClean="0"/>
              <a:t>‹#›</a:t>
            </a:fld>
            <a:endParaRPr lang="en-US" dirty="0"/>
          </a:p>
        </p:txBody>
      </p:sp>
    </p:spTree>
    <p:extLst>
      <p:ext uri="{BB962C8B-B14F-4D97-AF65-F5344CB8AC3E}">
        <p14:creationId xmlns:p14="http://schemas.microsoft.com/office/powerpoint/2010/main" val="357264219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1</a:t>
            </a:fld>
            <a:endParaRPr lang="en-US" dirty="0"/>
          </a:p>
        </p:txBody>
      </p:sp>
    </p:spTree>
    <p:extLst>
      <p:ext uri="{BB962C8B-B14F-4D97-AF65-F5344CB8AC3E}">
        <p14:creationId xmlns:p14="http://schemas.microsoft.com/office/powerpoint/2010/main" val="2163584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Affordable Care Act legislation has caused shifts from volume-to value-based, and how practices have been impacted and are adapting</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Shared</a:t>
            </a:r>
            <a:r>
              <a:rPr lang="en-US" sz="1200" kern="1200" baseline="0" dirty="0" smtClean="0">
                <a:solidFill>
                  <a:schemeClr val="tx1"/>
                </a:solidFill>
                <a:effectLst/>
                <a:latin typeface="+mn-lt"/>
                <a:ea typeface="+mn-ea"/>
                <a:cs typeface="+mn-cs"/>
              </a:rPr>
              <a:t> Savings Programs are voluntary alternative payment model that encourages groups of doctors, hospitals and other healthcare providers to come together to give coordinated, high quality care to their Medicare patients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Per CMS.gov-goal of coordinated care is to ensure the patient gets the right care at the right time, while avoiding unnecessary duplication of services and preventing medical errors.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15</a:t>
            </a:fld>
            <a:endParaRPr lang="en-US" dirty="0"/>
          </a:p>
        </p:txBody>
      </p:sp>
    </p:spTree>
    <p:extLst>
      <p:ext uri="{BB962C8B-B14F-4D97-AF65-F5344CB8AC3E}">
        <p14:creationId xmlns:p14="http://schemas.microsoft.com/office/powerpoint/2010/main" val="2905032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Dr.  Allan Hamilton spoke at the CMSA-where did</a:t>
            </a:r>
            <a:r>
              <a:rPr lang="en-US" baseline="0" dirty="0" smtClean="0"/>
              <a:t> we go wrong? We have simply outgrown the current healthcare system</a:t>
            </a:r>
          </a:p>
          <a:p>
            <a:pPr marL="171450" indent="-171450">
              <a:buFont typeface="Arial" panose="020B0604020202020204" pitchFamily="34" charset="0"/>
              <a:buChar char="•"/>
            </a:pPr>
            <a:r>
              <a:rPr lang="en-US" baseline="0" dirty="0" smtClean="0"/>
              <a:t>Competition surgery centers, mobile doc and live doc visits</a:t>
            </a:r>
          </a:p>
          <a:p>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17</a:t>
            </a:fld>
            <a:endParaRPr lang="en-US" dirty="0"/>
          </a:p>
        </p:txBody>
      </p:sp>
    </p:spTree>
    <p:extLst>
      <p:ext uri="{BB962C8B-B14F-4D97-AF65-F5344CB8AC3E}">
        <p14:creationId xmlns:p14="http://schemas.microsoft.com/office/powerpoint/2010/main" val="927269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In 2002  average OOP expenses for a family of 4 =$9235 in 2016=$25, 825 –up 300% in 15 years (Girod, Weltz &amp; Hart, 2016)</a:t>
            </a:r>
          </a:p>
          <a:p>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18</a:t>
            </a:fld>
            <a:endParaRPr lang="en-US" dirty="0"/>
          </a:p>
        </p:txBody>
      </p:sp>
    </p:spTree>
    <p:extLst>
      <p:ext uri="{BB962C8B-B14F-4D97-AF65-F5344CB8AC3E}">
        <p14:creationId xmlns:p14="http://schemas.microsoft.com/office/powerpoint/2010/main" val="482228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Forbes Magazine Dec 22, 2012 1958 Average hospital cost $134 and it took 2FTEs, 2012 average cost $8953 (increase of 6,500%) average FTE 15</a:t>
            </a:r>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 </a:t>
            </a:r>
          </a:p>
          <a:p>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19</a:t>
            </a:fld>
            <a:endParaRPr lang="en-US" dirty="0"/>
          </a:p>
        </p:txBody>
      </p:sp>
    </p:spTree>
    <p:extLst>
      <p:ext uri="{BB962C8B-B14F-4D97-AF65-F5344CB8AC3E}">
        <p14:creationId xmlns:p14="http://schemas.microsoft.com/office/powerpoint/2010/main" val="682788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TV 1954 Westinghouse $11,875 or $110.20 PPSI, 1960s dropped to $495 or $4,440 today 21.02 PPSI to 2017 $2,300 or $1.78 PPSI</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Health care cost continue to rise-The Hastings Center</a:t>
            </a:r>
            <a:r>
              <a:rPr lang="en-US" baseline="0" dirty="0" smtClean="0"/>
              <a:t> estimates costs are increasing at an annual rate of 7%-this is mainly due to technology</a:t>
            </a:r>
          </a:p>
          <a:p>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20</a:t>
            </a:fld>
            <a:endParaRPr lang="en-US" dirty="0"/>
          </a:p>
        </p:txBody>
      </p:sp>
    </p:spTree>
    <p:extLst>
      <p:ext uri="{BB962C8B-B14F-4D97-AF65-F5344CB8AC3E}">
        <p14:creationId xmlns:p14="http://schemas.microsoft.com/office/powerpoint/2010/main" val="1270331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the prevalence</a:t>
            </a:r>
            <a:r>
              <a:rPr lang="en-US" baseline="0" dirty="0" smtClean="0"/>
              <a:t> and [projected prevalence of diabetes</a:t>
            </a:r>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21</a:t>
            </a:fld>
            <a:endParaRPr lang="en-US" dirty="0"/>
          </a:p>
        </p:txBody>
      </p:sp>
    </p:spTree>
    <p:extLst>
      <p:ext uri="{BB962C8B-B14F-4D97-AF65-F5344CB8AC3E}">
        <p14:creationId xmlns:p14="http://schemas.microsoft.com/office/powerpoint/2010/main" val="11164765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Association of American Medical Colleges projects that by 2025 there will be a shortfall between 46,100 to 90,400 doctors with 12,500 and 31,100 in primary care-Age 30 with over</a:t>
            </a:r>
            <a:r>
              <a:rPr lang="en-US" baseline="0" dirty="0" smtClean="0"/>
              <a:t> $300,000 in debt</a:t>
            </a:r>
            <a:endParaRPr lang="en-US" dirty="0" smtClean="0"/>
          </a:p>
          <a:p>
            <a:pPr marL="171450" indent="-171450">
              <a:buFont typeface="Arial" panose="020B0604020202020204" pitchFamily="34" charset="0"/>
              <a:buChar char="•"/>
            </a:pPr>
            <a:r>
              <a:rPr lang="en-US" baseline="0" dirty="0" smtClean="0"/>
              <a:t>Others speculate that our current model of training and care model is outdated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22</a:t>
            </a:fld>
            <a:endParaRPr lang="en-US" dirty="0"/>
          </a:p>
        </p:txBody>
      </p:sp>
    </p:spTree>
    <p:extLst>
      <p:ext uri="{BB962C8B-B14F-4D97-AF65-F5344CB8AC3E}">
        <p14:creationId xmlns:p14="http://schemas.microsoft.com/office/powerpoint/2010/main" val="1861784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64% have</a:t>
            </a:r>
            <a:r>
              <a:rPr lang="en-US" baseline="0" dirty="0" smtClean="0"/>
              <a:t> only moderate to minimal activity .  </a:t>
            </a:r>
          </a:p>
          <a:p>
            <a:r>
              <a:rPr lang="en-US" baseline="0" dirty="0" smtClean="0"/>
              <a:t>Will consumerism continue to pressure the shift in healthcare from interventional to prevention</a:t>
            </a:r>
          </a:p>
          <a:p>
            <a:endParaRPr lang="en-US" baseline="0" dirty="0" smtClean="0"/>
          </a:p>
          <a:p>
            <a:r>
              <a:rPr lang="en-US" baseline="0" dirty="0" smtClean="0"/>
              <a:t>Key Findings in Consumerism</a:t>
            </a:r>
          </a:p>
          <a:p>
            <a:r>
              <a:rPr lang="en-US" sz="1200" dirty="0" smtClean="0"/>
              <a:t>Priority and capability gap</a:t>
            </a:r>
          </a:p>
          <a:p>
            <a:r>
              <a:rPr lang="en-US" sz="1200" dirty="0" smtClean="0"/>
              <a:t>Value propositions out of sync</a:t>
            </a:r>
          </a:p>
          <a:p>
            <a:r>
              <a:rPr lang="en-US" sz="1200" dirty="0" smtClean="0"/>
              <a:t>Consumer access is a work in progress</a:t>
            </a:r>
          </a:p>
          <a:p>
            <a:r>
              <a:rPr lang="en-US" sz="1200" dirty="0" smtClean="0"/>
              <a:t>Consumer experience viewed too narrowly</a:t>
            </a:r>
          </a:p>
          <a:p>
            <a:r>
              <a:rPr lang="en-US" sz="1200" dirty="0" smtClean="0"/>
              <a:t>Pricing strategy is a blind spot</a:t>
            </a:r>
          </a:p>
          <a:p>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23</a:t>
            </a:fld>
            <a:endParaRPr lang="en-US" dirty="0"/>
          </a:p>
        </p:txBody>
      </p:sp>
    </p:spTree>
    <p:extLst>
      <p:ext uri="{BB962C8B-B14F-4D97-AF65-F5344CB8AC3E}">
        <p14:creationId xmlns:p14="http://schemas.microsoft.com/office/powerpoint/2010/main" val="37951970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January 2018 ADA</a:t>
            </a:r>
            <a:r>
              <a:rPr lang="en-US" baseline="0" dirty="0" smtClean="0"/>
              <a:t> Standards of Medicare Care in Diabetes</a:t>
            </a:r>
          </a:p>
          <a:p>
            <a:endParaRPr lang="en-US" baseline="0" dirty="0" smtClean="0"/>
          </a:p>
          <a:p>
            <a:r>
              <a:rPr lang="en-US" baseline="0" dirty="0" smtClean="0"/>
              <a:t>Timely Treatment Decisions</a:t>
            </a:r>
            <a:endParaRPr lang="en-US" baseline="0" dirty="0"/>
          </a:p>
          <a:p>
            <a:pPr marL="171450" indent="-171450">
              <a:buFont typeface="Arial" panose="020B0604020202020204" pitchFamily="34" charset="0"/>
              <a:buChar char="•"/>
            </a:pPr>
            <a:r>
              <a:rPr lang="en-US" baseline="0" dirty="0" smtClean="0"/>
              <a:t>Rely of evidence-based guidelines</a:t>
            </a:r>
          </a:p>
          <a:p>
            <a:pPr marL="171450" indent="-171450">
              <a:buFont typeface="Arial" panose="020B0604020202020204" pitchFamily="34" charset="0"/>
              <a:buChar char="•"/>
            </a:pPr>
            <a:r>
              <a:rPr lang="en-US" baseline="0" dirty="0" smtClean="0"/>
              <a:t>Made collaboratively with patients based on individual preference, prognosis and comorbidities</a:t>
            </a:r>
          </a:p>
          <a:p>
            <a:pPr marL="0" indent="0">
              <a:buFont typeface="Arial" panose="020B0604020202020204" pitchFamily="34" charset="0"/>
              <a:buNone/>
            </a:pPr>
            <a:r>
              <a:rPr lang="en-US" baseline="0" dirty="0" smtClean="0"/>
              <a:t>Chronic Care Model</a:t>
            </a:r>
          </a:p>
          <a:p>
            <a:pPr marL="171450" indent="-171450">
              <a:buFont typeface="Arial" panose="020B0604020202020204" pitchFamily="34" charset="0"/>
              <a:buChar char="•"/>
            </a:pPr>
            <a:r>
              <a:rPr lang="en-US" baseline="0" dirty="0" smtClean="0"/>
              <a:t>Emphasis on prepared care team and informed activated patients</a:t>
            </a:r>
          </a:p>
          <a:p>
            <a:pPr marL="0" indent="0">
              <a:buFont typeface="Arial" panose="020B0604020202020204" pitchFamily="34" charset="0"/>
              <a:buNone/>
            </a:pPr>
            <a:r>
              <a:rPr lang="en-US" baseline="0" dirty="0" smtClean="0"/>
              <a:t>Care Systems</a:t>
            </a:r>
          </a:p>
          <a:p>
            <a:pPr marL="171450" indent="-171450">
              <a:buFont typeface="Arial" panose="020B0604020202020204" pitchFamily="34" charset="0"/>
              <a:buChar char="•"/>
            </a:pPr>
            <a:r>
              <a:rPr lang="en-US" baseline="0" dirty="0" smtClean="0"/>
              <a:t>Facilitate based-care, patient registries, decisions support tools, and community involvement to meet the patients needs</a:t>
            </a:r>
          </a:p>
          <a:p>
            <a:pPr marL="0" indent="0">
              <a:buFont typeface="Arial" panose="020B0604020202020204" pitchFamily="34" charset="0"/>
              <a:buNone/>
            </a:pPr>
            <a:r>
              <a:rPr lang="en-US" baseline="0" dirty="0" smtClean="0"/>
              <a:t>Assess quality</a:t>
            </a:r>
          </a:p>
          <a:p>
            <a:pPr marL="171450" indent="-171450">
              <a:buFont typeface="Arial" panose="020B0604020202020204" pitchFamily="34" charset="0"/>
              <a:buChar char="•"/>
            </a:pPr>
            <a:r>
              <a:rPr lang="en-US" baseline="0" dirty="0" smtClean="0"/>
              <a:t>Reliable data</a:t>
            </a:r>
          </a:p>
          <a:p>
            <a:pPr marL="171450" indent="-171450">
              <a:buFont typeface="Arial" panose="020B0604020202020204" pitchFamily="34" charset="0"/>
              <a:buChar char="•"/>
            </a:pPr>
            <a:r>
              <a:rPr lang="en-US" baseline="0" dirty="0" smtClean="0"/>
              <a:t>Quality improvement based on reliable data</a:t>
            </a:r>
          </a:p>
          <a:p>
            <a:pPr marL="171450" indent="-171450">
              <a:buFont typeface="Arial" panose="020B0604020202020204" pitchFamily="34" charset="0"/>
              <a:buChar char="•"/>
            </a:pPr>
            <a:r>
              <a:rPr lang="en-US" baseline="0" dirty="0" smtClean="0"/>
              <a:t>Reiterate IHI Triple AIM-patient experience, outcomes and decreased cost</a:t>
            </a:r>
          </a:p>
        </p:txBody>
      </p:sp>
      <p:sp>
        <p:nvSpPr>
          <p:cNvPr id="4" name="Slide Number Placeholder 3"/>
          <p:cNvSpPr>
            <a:spLocks noGrp="1"/>
          </p:cNvSpPr>
          <p:nvPr>
            <p:ph type="sldNum" sz="quarter" idx="10"/>
          </p:nvPr>
        </p:nvSpPr>
        <p:spPr/>
        <p:txBody>
          <a:bodyPr/>
          <a:lstStyle/>
          <a:p>
            <a:fld id="{C1CE050F-AB49-6145-B5BA-6FE297C46310}" type="slidenum">
              <a:rPr lang="en-US" smtClean="0"/>
              <a:t>25</a:t>
            </a:fld>
            <a:endParaRPr lang="en-US" dirty="0"/>
          </a:p>
        </p:txBody>
      </p:sp>
    </p:spTree>
    <p:extLst>
      <p:ext uri="{BB962C8B-B14F-4D97-AF65-F5344CB8AC3E}">
        <p14:creationId xmlns:p14="http://schemas.microsoft.com/office/powerpoint/2010/main" val="38610068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1. Delivery system design (moving from a reactive to a proactive care delivery system where planned visits are coordinated through a team-based approach) Whilemany diabetes processes</a:t>
            </a:r>
          </a:p>
          <a:p>
            <a:r>
              <a:rPr lang="en-US" sz="1200" b="0" i="0" u="none" strike="noStrike" kern="1200" baseline="0" dirty="0" smtClean="0">
                <a:solidFill>
                  <a:schemeClr val="tx1"/>
                </a:solidFill>
                <a:latin typeface="+mn-lt"/>
                <a:ea typeface="+mn-ea"/>
                <a:cs typeface="+mn-cs"/>
              </a:rPr>
              <a:t>of care have improved nationally in the past decade, the overall quality of care for patients with diabetes remains suboptimal. Expand the role of teams to implement more intensive disease mgt strategies</a:t>
            </a:r>
          </a:p>
          <a:p>
            <a:r>
              <a:rPr lang="en-US" sz="1200" b="0" i="0" u="none" strike="noStrike" kern="1200" baseline="0" dirty="0" smtClean="0">
                <a:solidFill>
                  <a:schemeClr val="tx1"/>
                </a:solidFill>
                <a:latin typeface="+mn-lt"/>
                <a:ea typeface="+mn-ea"/>
                <a:cs typeface="+mn-cs"/>
              </a:rPr>
              <a:t>2. Self-management support</a:t>
            </a:r>
          </a:p>
          <a:p>
            <a:r>
              <a:rPr lang="en-US" sz="1200" b="0" i="0" u="none" strike="noStrike" kern="1200" baseline="0" dirty="0" smtClean="0">
                <a:solidFill>
                  <a:schemeClr val="tx1"/>
                </a:solidFill>
                <a:latin typeface="+mn-lt"/>
                <a:ea typeface="+mn-ea"/>
                <a:cs typeface="+mn-cs"/>
              </a:rPr>
              <a:t>3. Decision support (basing care on evidence based, effective care guidelines)</a:t>
            </a:r>
          </a:p>
          <a:p>
            <a:r>
              <a:rPr lang="en-US" sz="1200" b="0" i="0" u="none" strike="noStrike" kern="1200" baseline="0" dirty="0" smtClean="0">
                <a:solidFill>
                  <a:schemeClr val="tx1"/>
                </a:solidFill>
                <a:latin typeface="+mn-lt"/>
                <a:ea typeface="+mn-ea"/>
                <a:cs typeface="+mn-cs"/>
              </a:rPr>
              <a:t>4. Clinical information systems (using registries that can provide patient-specific and population-based support to the care team)</a:t>
            </a:r>
          </a:p>
          <a:p>
            <a:r>
              <a:rPr lang="en-US" sz="1200" b="0" i="0" u="none" strike="noStrike" kern="1200" baseline="0" dirty="0" smtClean="0">
                <a:solidFill>
                  <a:schemeClr val="tx1"/>
                </a:solidFill>
                <a:latin typeface="+mn-lt"/>
                <a:ea typeface="+mn-ea"/>
                <a:cs typeface="+mn-cs"/>
              </a:rPr>
              <a:t>5. Community resources and policies (identifying or developing resources to support healthy lifestyles) Providers should assess social context, including potential food insecurity, housing stability, and financial barriers, and apply that information</a:t>
            </a:r>
          </a:p>
          <a:p>
            <a:r>
              <a:rPr lang="en-US" sz="1200" b="0" i="0" u="none" strike="noStrike" kern="1200" baseline="0" dirty="0" smtClean="0">
                <a:solidFill>
                  <a:schemeClr val="tx1"/>
                </a:solidFill>
                <a:latin typeface="+mn-lt"/>
                <a:ea typeface="+mn-ea"/>
                <a:cs typeface="+mn-cs"/>
              </a:rPr>
              <a:t>to treatment decisions. Connecting with community resources when possible</a:t>
            </a:r>
          </a:p>
          <a:p>
            <a:r>
              <a:rPr lang="en-US" sz="1200" b="0" i="0" u="none" strike="noStrike" kern="1200" baseline="0" dirty="0" smtClean="0">
                <a:solidFill>
                  <a:schemeClr val="tx1"/>
                </a:solidFill>
                <a:latin typeface="+mn-lt"/>
                <a:ea typeface="+mn-ea"/>
                <a:cs typeface="+mn-cs"/>
              </a:rPr>
              <a:t>6. Health systems (to create a quality oriented culture)</a:t>
            </a:r>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26</a:t>
            </a:fld>
            <a:endParaRPr lang="en-US" dirty="0"/>
          </a:p>
        </p:txBody>
      </p:sp>
    </p:spTree>
    <p:extLst>
      <p:ext uri="{BB962C8B-B14F-4D97-AF65-F5344CB8AC3E}">
        <p14:creationId xmlns:p14="http://schemas.microsoft.com/office/powerpoint/2010/main" val="2507422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2</a:t>
            </a:fld>
            <a:endParaRPr lang="en-US" dirty="0"/>
          </a:p>
        </p:txBody>
      </p:sp>
    </p:spTree>
    <p:extLst>
      <p:ext uri="{BB962C8B-B14F-4D97-AF65-F5344CB8AC3E}">
        <p14:creationId xmlns:p14="http://schemas.microsoft.com/office/powerpoint/2010/main" val="1710568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Lifestyle management-diabetes</a:t>
            </a:r>
            <a:r>
              <a:rPr lang="en-US" baseline="0" dirty="0" smtClean="0"/>
              <a:t> self-management education and support (DSMES), medical nutritional therapy (MNT), physical activity, smoking cessation and psychosocial care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sz="1200" b="0" i="0" u="none" strike="noStrike" kern="1200" baseline="0" dirty="0" smtClean="0">
                <a:solidFill>
                  <a:schemeClr val="tx1"/>
                </a:solidFill>
                <a:latin typeface="+mn-lt"/>
                <a:ea typeface="+mn-ea"/>
                <a:cs typeface="+mn-cs"/>
              </a:rPr>
              <a:t>Technology-assisted tools including Internet-based social networks, distance learning, and mobile applications that incorporate bidirectional communication may be useful elements of effective lifestyle modification to prevent</a:t>
            </a:r>
          </a:p>
          <a:p>
            <a:r>
              <a:rPr lang="en-US" sz="1200" b="0" i="0" u="none" strike="noStrike" kern="1200" baseline="0" dirty="0" smtClean="0">
                <a:solidFill>
                  <a:schemeClr val="tx1"/>
                </a:solidFill>
                <a:latin typeface="+mn-lt"/>
                <a:ea typeface="+mn-ea"/>
                <a:cs typeface="+mn-cs"/>
              </a:rPr>
              <a:t>Diabetes.  Especially important with diabetes prevention programs</a:t>
            </a:r>
            <a:endParaRPr lang="en-US"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27</a:t>
            </a:fld>
            <a:endParaRPr lang="en-US" dirty="0"/>
          </a:p>
        </p:txBody>
      </p:sp>
    </p:spTree>
    <p:extLst>
      <p:ext uri="{BB962C8B-B14F-4D97-AF65-F5344CB8AC3E}">
        <p14:creationId xmlns:p14="http://schemas.microsoft.com/office/powerpoint/2010/main" val="3353397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Example of segmenting a population by status of health those in  good health, acute conditions, stable chronic conditions, failing health near death….</a:t>
            </a:r>
          </a:p>
          <a:p>
            <a:r>
              <a:rPr lang="en-US" baseline="0" dirty="0" smtClean="0"/>
              <a:t>Cost, Risk inside risk-social determinants</a:t>
            </a:r>
          </a:p>
        </p:txBody>
      </p:sp>
      <p:sp>
        <p:nvSpPr>
          <p:cNvPr id="4" name="Slide Number Placeholder 3"/>
          <p:cNvSpPr>
            <a:spLocks noGrp="1"/>
          </p:cNvSpPr>
          <p:nvPr>
            <p:ph type="sldNum" sz="quarter" idx="10"/>
          </p:nvPr>
        </p:nvSpPr>
        <p:spPr/>
        <p:txBody>
          <a:bodyPr/>
          <a:lstStyle/>
          <a:p>
            <a:fld id="{C1CE050F-AB49-6145-B5BA-6FE297C46310}" type="slidenum">
              <a:rPr lang="en-US" smtClean="0"/>
              <a:t>28</a:t>
            </a:fld>
            <a:endParaRPr lang="en-US" dirty="0"/>
          </a:p>
        </p:txBody>
      </p:sp>
    </p:spTree>
    <p:extLst>
      <p:ext uri="{BB962C8B-B14F-4D97-AF65-F5344CB8AC3E}">
        <p14:creationId xmlns:p14="http://schemas.microsoft.com/office/powerpoint/2010/main" val="4379475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31</a:t>
            </a:fld>
            <a:endParaRPr lang="en-US" dirty="0"/>
          </a:p>
        </p:txBody>
      </p:sp>
    </p:spTree>
    <p:extLst>
      <p:ext uri="{BB962C8B-B14F-4D97-AF65-F5344CB8AC3E}">
        <p14:creationId xmlns:p14="http://schemas.microsoft.com/office/powerpoint/2010/main" val="3092716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Stages of Change-Pre-contemplation, contemplation, determination, action, maintenance,</a:t>
            </a:r>
            <a:r>
              <a:rPr lang="en-US" baseline="0" dirty="0" smtClean="0"/>
              <a:t> and recurrence</a:t>
            </a:r>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34</a:t>
            </a:fld>
            <a:endParaRPr lang="en-US" dirty="0"/>
          </a:p>
        </p:txBody>
      </p:sp>
    </p:spTree>
    <p:extLst>
      <p:ext uri="{BB962C8B-B14F-4D97-AF65-F5344CB8AC3E}">
        <p14:creationId xmlns:p14="http://schemas.microsoft.com/office/powerpoint/2010/main" val="31191240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 to the National Assessment of Adult Literacy only 12 % of adults have proficient health literacy-that means 9 out of 10</a:t>
            </a:r>
            <a:r>
              <a:rPr lang="en-US" baseline="0" dirty="0" smtClean="0"/>
              <a:t> adults may lack the skills needed to manage their health.</a:t>
            </a:r>
          </a:p>
          <a:p>
            <a:endParaRPr lang="en-US" baseline="0" dirty="0" smtClean="0"/>
          </a:p>
          <a:p>
            <a:r>
              <a:rPr lang="en-US" baseline="0" dirty="0" smtClean="0"/>
              <a:t>Low literacy is linked to poor health outcomes-less rates of prevention, higher rates of hospitalization and complications</a:t>
            </a:r>
          </a:p>
          <a:p>
            <a:endParaRPr lang="en-US" baseline="0" dirty="0" smtClean="0"/>
          </a:p>
          <a:p>
            <a:r>
              <a:rPr lang="en-US" dirty="0" smtClean="0"/>
              <a:t>At risk-older</a:t>
            </a:r>
            <a:r>
              <a:rPr lang="en-US" baseline="0" dirty="0" smtClean="0"/>
              <a:t> adults, racial and ethnic minorities, low-income, non-native speakers of English, compromised health condition and less than a high school degree</a:t>
            </a:r>
          </a:p>
          <a:p>
            <a:endParaRPr lang="en-US" baseline="0" dirty="0" smtClean="0"/>
          </a:p>
          <a:p>
            <a:r>
              <a:rPr lang="en-US" baseline="0" dirty="0" smtClean="0"/>
              <a:t>Simple questions-do you have trouble completing medical forms</a:t>
            </a:r>
          </a:p>
          <a:p>
            <a:endParaRPr lang="en-US" baseline="0" dirty="0" smtClean="0"/>
          </a:p>
          <a:p>
            <a:r>
              <a:rPr lang="en-US" baseline="0" dirty="0" smtClean="0"/>
              <a:t>Plain language and health literate tools</a:t>
            </a:r>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36</a:t>
            </a:fld>
            <a:endParaRPr lang="en-US" dirty="0"/>
          </a:p>
        </p:txBody>
      </p:sp>
    </p:spTree>
    <p:extLst>
      <p:ext uri="{BB962C8B-B14F-4D97-AF65-F5344CB8AC3E}">
        <p14:creationId xmlns:p14="http://schemas.microsoft.com/office/powerpoint/2010/main" val="28407056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38</a:t>
            </a:fld>
            <a:endParaRPr lang="en-US" dirty="0"/>
          </a:p>
        </p:txBody>
      </p:sp>
    </p:spTree>
    <p:extLst>
      <p:ext uri="{BB962C8B-B14F-4D97-AF65-F5344CB8AC3E}">
        <p14:creationId xmlns:p14="http://schemas.microsoft.com/office/powerpoint/2010/main" val="39629783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Transition – old way is booklet (60</a:t>
            </a:r>
            <a:r>
              <a:rPr lang="en-US" baseline="0" dirty="0" smtClean="0"/>
              <a:t> page)</a:t>
            </a:r>
          </a:p>
          <a:p>
            <a:r>
              <a:rPr lang="en-US" baseline="0" dirty="0" smtClean="0"/>
              <a:t>New page is one page document (Health literate)</a:t>
            </a:r>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39</a:t>
            </a:fld>
            <a:endParaRPr lang="en-US" dirty="0"/>
          </a:p>
        </p:txBody>
      </p:sp>
    </p:spTree>
    <p:extLst>
      <p:ext uri="{BB962C8B-B14F-4D97-AF65-F5344CB8AC3E}">
        <p14:creationId xmlns:p14="http://schemas.microsoft.com/office/powerpoint/2010/main" val="28853364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Does 2 things:</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accurately and nonjudgmentally reflects and explores the concerns and emotions of the patient through specific skills</a:t>
            </a:r>
            <a:endParaRPr lang="en-US" dirty="0" smtClean="0"/>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provides insight or new information to address those concerns in a nonjudgmental and nonthreatening manner</a:t>
            </a:r>
          </a:p>
          <a:p>
            <a:pPr marL="0" indent="0">
              <a:buFont typeface="Arial" panose="020B0604020202020204" pitchFamily="34" charset="0"/>
              <a:buNone/>
            </a:pPr>
            <a:endParaRPr lang="en-US" sz="1200" b="0" i="0" u="none" strike="noStrike" kern="1200" baseline="0" dirty="0" smtClean="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smtClean="0">
                <a:solidFill>
                  <a:schemeClr val="tx1"/>
                </a:solidFill>
                <a:latin typeface="+mn-lt"/>
                <a:ea typeface="+mn-ea"/>
                <a:cs typeface="+mn-cs"/>
              </a:rPr>
              <a:t>7 steps-Listen (make sure patient knows you are listening), clarify, reflect, identify (incorrect or needed info), address the issues (with permission),invite the patient to consider new information, summarize</a:t>
            </a:r>
          </a:p>
          <a:p>
            <a:pPr marL="0" indent="0">
              <a:buFont typeface="Arial" panose="020B0604020202020204" pitchFamily="34" charset="0"/>
              <a:buNone/>
            </a:pPr>
            <a:endParaRPr lang="en-US" sz="1200" b="0" i="0" u="none" strike="noStrike" kern="1200" baseline="0" dirty="0" smtClean="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smtClean="0">
                <a:solidFill>
                  <a:schemeClr val="tx1"/>
                </a:solidFill>
                <a:latin typeface="+mn-lt"/>
                <a:ea typeface="+mn-ea"/>
                <a:cs typeface="+mn-cs"/>
              </a:rPr>
              <a:t>Open ended questions to get a “sense”  of how it makes patients feel, impact, barriers-this takes practice</a:t>
            </a:r>
          </a:p>
          <a:p>
            <a:pPr marL="0" indent="0">
              <a:buFont typeface="Arial" panose="020B0604020202020204" pitchFamily="34" charset="0"/>
              <a:buNone/>
            </a:pPr>
            <a:endParaRPr lang="en-US" sz="1200" b="0" i="0" u="none" strike="noStrike" kern="1200" baseline="0" dirty="0" smtClean="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smtClean="0">
                <a:solidFill>
                  <a:schemeClr val="tx1"/>
                </a:solidFill>
                <a:latin typeface="+mn-lt"/>
                <a:ea typeface="+mn-ea"/>
                <a:cs typeface="+mn-cs"/>
              </a:rPr>
              <a:t>Patient:  My doctor says I have sugar.  I feel fine, so I don’t think I need to do anything about it</a:t>
            </a:r>
          </a:p>
          <a:p>
            <a:pPr marL="0" indent="0">
              <a:buFont typeface="Arial" panose="020B0604020202020204" pitchFamily="34" charset="0"/>
              <a:buNone/>
            </a:pPr>
            <a:endParaRPr lang="en-US" sz="1200" b="0" i="0" u="none" strike="noStrike" kern="1200" baseline="0" dirty="0" smtClean="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smtClean="0">
                <a:solidFill>
                  <a:schemeClr val="tx1"/>
                </a:solidFill>
                <a:latin typeface="+mn-lt"/>
                <a:ea typeface="+mn-ea"/>
                <a:cs typeface="+mn-cs"/>
              </a:rPr>
              <a:t>Reflect: So you doctor says you that your blood sugar is up, since you feel ok you are thinking you won’t have to do anything until it gets worse?</a:t>
            </a:r>
          </a:p>
          <a:p>
            <a:pPr marL="0" indent="0">
              <a:buFont typeface="Arial" panose="020B0604020202020204" pitchFamily="34" charset="0"/>
              <a:buNone/>
            </a:pPr>
            <a:endParaRPr lang="en-US" sz="1200" b="0" i="0" u="none" strike="noStrike" kern="1200" baseline="0" dirty="0" smtClean="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smtClean="0">
                <a:solidFill>
                  <a:schemeClr val="tx1"/>
                </a:solidFill>
                <a:latin typeface="+mn-lt"/>
                <a:ea typeface="+mn-ea"/>
                <a:cs typeface="+mn-cs"/>
              </a:rPr>
              <a:t>Address the issues with permission:  Though this is your decisions, do you mind if I share some thoughts with you and you could tell me what you think? </a:t>
            </a:r>
          </a:p>
          <a:p>
            <a:pPr marL="0" indent="0">
              <a:buFont typeface="Arial" panose="020B0604020202020204" pitchFamily="34" charset="0"/>
              <a:buNone/>
            </a:pPr>
            <a:endParaRPr lang="en-US" sz="1200" b="0" i="0" u="none" strike="noStrike" kern="1200" baseline="0" dirty="0" smtClean="0">
              <a:solidFill>
                <a:schemeClr val="tx1"/>
              </a:solidFill>
              <a:latin typeface="+mn-lt"/>
              <a:ea typeface="+mn-ea"/>
              <a:cs typeface="+mn-cs"/>
            </a:endParaRPr>
          </a:p>
          <a:p>
            <a:pPr marL="0" indent="0">
              <a:buFont typeface="Arial" panose="020B0604020202020204" pitchFamily="34" charset="0"/>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40</a:t>
            </a:fld>
            <a:endParaRPr lang="en-US" dirty="0"/>
          </a:p>
        </p:txBody>
      </p:sp>
    </p:spTree>
    <p:extLst>
      <p:ext uri="{BB962C8B-B14F-4D97-AF65-F5344CB8AC3E}">
        <p14:creationId xmlns:p14="http://schemas.microsoft.com/office/powerpoint/2010/main" val="4209062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41</a:t>
            </a:fld>
            <a:endParaRPr lang="en-US" dirty="0"/>
          </a:p>
        </p:txBody>
      </p:sp>
    </p:spTree>
    <p:extLst>
      <p:ext uri="{BB962C8B-B14F-4D97-AF65-F5344CB8AC3E}">
        <p14:creationId xmlns:p14="http://schemas.microsoft.com/office/powerpoint/2010/main" val="34179601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42</a:t>
            </a:fld>
            <a:endParaRPr lang="en-US" dirty="0"/>
          </a:p>
        </p:txBody>
      </p:sp>
    </p:spTree>
    <p:extLst>
      <p:ext uri="{BB962C8B-B14F-4D97-AF65-F5344CB8AC3E}">
        <p14:creationId xmlns:p14="http://schemas.microsoft.com/office/powerpoint/2010/main" val="4011301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Background</a:t>
            </a:r>
          </a:p>
          <a:p>
            <a:r>
              <a:rPr lang="en-US" dirty="0" smtClean="0"/>
              <a:t>Population Health Strategies-Care to a larger population</a:t>
            </a:r>
          </a:p>
          <a:p>
            <a:r>
              <a:rPr lang="en-US" dirty="0" smtClean="0"/>
              <a:t>Can we think out side of the box-Leveraging people, process and technology</a:t>
            </a:r>
          </a:p>
          <a:p>
            <a:r>
              <a:rPr lang="en-US" dirty="0" smtClean="0"/>
              <a:t>Action</a:t>
            </a:r>
          </a:p>
          <a:p>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3</a:t>
            </a:fld>
            <a:endParaRPr lang="en-US" dirty="0"/>
          </a:p>
        </p:txBody>
      </p:sp>
    </p:spTree>
    <p:extLst>
      <p:ext uri="{BB962C8B-B14F-4D97-AF65-F5344CB8AC3E}">
        <p14:creationId xmlns:p14="http://schemas.microsoft.com/office/powerpoint/2010/main" val="12169755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Economic stability-finances as it relates to basic-food</a:t>
            </a:r>
            <a:r>
              <a:rPr lang="en-US" baseline="0" dirty="0" smtClean="0"/>
              <a:t> and shelter-stability = access- </a:t>
            </a:r>
            <a:r>
              <a:rPr lang="en-US" sz="1200" kern="1200" dirty="0" smtClean="0">
                <a:solidFill>
                  <a:schemeClr val="tx1"/>
                </a:solidFill>
                <a:effectLst/>
                <a:latin typeface="+mn-lt"/>
                <a:ea typeface="+mn-ea"/>
                <a:cs typeface="+mn-cs"/>
              </a:rPr>
              <a:t>health disparities form along several societal fault lines, but the deepest and most persistent divide surrounds income- when economic</a:t>
            </a:r>
            <a:r>
              <a:rPr lang="en-US" sz="1200" kern="1200" baseline="0" dirty="0" smtClean="0">
                <a:solidFill>
                  <a:schemeClr val="tx1"/>
                </a:solidFill>
                <a:effectLst/>
                <a:latin typeface="+mn-lt"/>
                <a:ea typeface="+mn-ea"/>
                <a:cs typeface="+mn-cs"/>
              </a:rPr>
              <a:t> instability exists choices between basic needs and medicine -</a:t>
            </a:r>
            <a:r>
              <a:rPr lang="en-US" baseline="0" dirty="0" smtClean="0"/>
              <a:t>over 14% (1 of every 7 people) in the US is food insecure. Gain understanding of employment history and “within the last 12 months did you worry that food would run out before you got more money?</a:t>
            </a:r>
          </a:p>
          <a:p>
            <a:endParaRPr lang="en-US" baseline="0" dirty="0" smtClean="0"/>
          </a:p>
          <a:p>
            <a:r>
              <a:rPr lang="en-US" baseline="0" dirty="0" smtClean="0"/>
              <a:t>Education-</a:t>
            </a:r>
            <a:r>
              <a:rPr lang="en-US" sz="1200" kern="1200" dirty="0" smtClean="0">
                <a:solidFill>
                  <a:schemeClr val="tx1"/>
                </a:solidFill>
                <a:effectLst/>
                <a:latin typeface="+mn-lt"/>
                <a:ea typeface="+mn-ea"/>
                <a:cs typeface="+mn-cs"/>
              </a:rPr>
              <a:t>The most impactful is the potential to earn a higher income which correlates to financial stability</a:t>
            </a:r>
            <a:endParaRPr lang="en-US" baseline="0" dirty="0" smtClean="0"/>
          </a:p>
          <a:p>
            <a:endParaRPr lang="en-US" baseline="0" dirty="0" smtClean="0"/>
          </a:p>
          <a:p>
            <a:r>
              <a:rPr lang="en-US" baseline="0" dirty="0" smtClean="0"/>
              <a:t>Health People 2020 </a:t>
            </a:r>
            <a:r>
              <a:rPr lang="en-US" sz="1200" kern="1200" dirty="0" smtClean="0">
                <a:solidFill>
                  <a:schemeClr val="tx1"/>
                </a:solidFill>
                <a:effectLst/>
                <a:latin typeface="+mn-lt"/>
                <a:ea typeface="+mn-ea"/>
                <a:cs typeface="+mn-cs"/>
              </a:rPr>
              <a:t>outlines four key areas that define social and community context-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civic participation, discrimination, incarceration, and social cohesiveness.</a:t>
            </a:r>
            <a:r>
              <a:rPr lang="en-US" sz="1200" kern="1200" baseline="0" dirty="0" smtClean="0">
                <a:solidFill>
                  <a:schemeClr val="tx1"/>
                </a:solidFill>
                <a:effectLst/>
                <a:latin typeface="+mn-lt"/>
                <a:ea typeface="+mn-ea"/>
                <a:cs typeface="+mn-cs"/>
              </a:rPr>
              <a:t> Gain understanding by participation, attitudes and relationship to the community</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Health and healthcare-literacy access and barriers to access and deductibles</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Neighborhood- </a:t>
            </a:r>
            <a:r>
              <a:rPr lang="en-US" sz="1200" kern="1200" dirty="0" smtClean="0">
                <a:solidFill>
                  <a:schemeClr val="tx1"/>
                </a:solidFill>
                <a:effectLst/>
                <a:latin typeface="+mn-lt"/>
                <a:ea typeface="+mn-ea"/>
                <a:cs typeface="+mn-cs"/>
              </a:rPr>
              <a:t>access to healthy food, crime and violence, environmental conditions, and quality of housing Gain understanding</a:t>
            </a:r>
            <a:r>
              <a:rPr lang="en-US" sz="1200" kern="1200" baseline="0" dirty="0" smtClean="0">
                <a:solidFill>
                  <a:schemeClr val="tx1"/>
                </a:solidFill>
                <a:effectLst/>
                <a:latin typeface="+mn-lt"/>
                <a:ea typeface="+mn-ea"/>
                <a:cs typeface="+mn-cs"/>
              </a:rPr>
              <a:t> by how safe they feel in their home. Education, income and neighborhood are intertwined. Less prosperous neighborhood </a:t>
            </a:r>
            <a:r>
              <a:rPr lang="en-US" sz="1200" kern="1200" dirty="0" smtClean="0">
                <a:solidFill>
                  <a:schemeClr val="tx1"/>
                </a:solidFill>
                <a:effectLst/>
                <a:latin typeface="+mn-lt"/>
                <a:ea typeface="+mn-ea"/>
                <a:cs typeface="+mn-cs"/>
              </a:rPr>
              <a:t>expose residents to harmful air quality, toxic materials in the home, dangerous streets, and pervasive advertising promoting harmful substances,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limited options for healthy food (lack of full-service grocery stores farmers markets and healthy food choice-great abundance of convenience</a:t>
            </a:r>
            <a:r>
              <a:rPr lang="en-US" sz="1200" kern="1200" baseline="0" dirty="0" smtClean="0">
                <a:solidFill>
                  <a:schemeClr val="tx1"/>
                </a:solidFill>
                <a:effectLst/>
                <a:latin typeface="+mn-lt"/>
                <a:ea typeface="+mn-ea"/>
                <a:cs typeface="+mn-cs"/>
              </a:rPr>
              <a:t> stores and fast food) </a:t>
            </a:r>
            <a:r>
              <a:rPr lang="en-US" sz="1200" kern="1200" dirty="0" smtClean="0">
                <a:solidFill>
                  <a:schemeClr val="tx1"/>
                </a:solidFill>
                <a:effectLst/>
                <a:latin typeface="+mn-lt"/>
                <a:ea typeface="+mn-ea"/>
                <a:cs typeface="+mn-cs"/>
              </a:rPr>
              <a:t> and safe leisure physical activity, and few opportunities for education and high-quality employment-all which can damage health</a:t>
            </a:r>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44</a:t>
            </a:fld>
            <a:endParaRPr lang="en-US" dirty="0"/>
          </a:p>
        </p:txBody>
      </p:sp>
    </p:spTree>
    <p:extLst>
      <p:ext uri="{BB962C8B-B14F-4D97-AF65-F5344CB8AC3E}">
        <p14:creationId xmlns:p14="http://schemas.microsoft.com/office/powerpoint/2010/main" val="20371896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45</a:t>
            </a:fld>
            <a:endParaRPr lang="en-US" dirty="0"/>
          </a:p>
        </p:txBody>
      </p:sp>
    </p:spTree>
    <p:extLst>
      <p:ext uri="{BB962C8B-B14F-4D97-AF65-F5344CB8AC3E}">
        <p14:creationId xmlns:p14="http://schemas.microsoft.com/office/powerpoint/2010/main" val="23458149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smtClean="0"/>
              <a:t>Disparities in research, treatment and education:</a:t>
            </a:r>
          </a:p>
          <a:p>
            <a:pPr lvl="1"/>
            <a:r>
              <a:rPr lang="en-US" sz="2500" dirty="0" smtClean="0"/>
              <a:t>Latino/Hispanics, African Americans, Asian Americans, Native Hawaiians and Pacific Islanders, and American Indian/Alaskan Natives</a:t>
            </a:r>
          </a:p>
          <a:p>
            <a:r>
              <a:rPr lang="en-US" sz="2800" dirty="0" smtClean="0"/>
              <a:t>Higher risk of complications such as lower limb amputations, retinopathy and kidney failure</a:t>
            </a:r>
          </a:p>
          <a:p>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46</a:t>
            </a:fld>
            <a:endParaRPr lang="en-US" dirty="0"/>
          </a:p>
        </p:txBody>
      </p:sp>
    </p:spTree>
    <p:extLst>
      <p:ext uri="{BB962C8B-B14F-4D97-AF65-F5344CB8AC3E}">
        <p14:creationId xmlns:p14="http://schemas.microsoft.com/office/powerpoint/2010/main" val="21417276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Step away from yourself, look at things differently,</a:t>
            </a:r>
          </a:p>
          <a:p>
            <a:r>
              <a:rPr lang="en-US" dirty="0" smtClean="0"/>
              <a:t>Be</a:t>
            </a:r>
            <a:r>
              <a:rPr lang="en-US" baseline="0" dirty="0" smtClean="0"/>
              <a:t> an agent for change </a:t>
            </a:r>
          </a:p>
          <a:p>
            <a:r>
              <a:rPr lang="en-US" baseline="0" dirty="0" smtClean="0"/>
              <a:t>Align healthcare team (share ideas, start the conversation) and help to think of the team in a different way</a:t>
            </a:r>
          </a:p>
          <a:p>
            <a:r>
              <a:rPr lang="en-US" baseline="0" dirty="0" smtClean="0"/>
              <a:t>Patient empowerment</a:t>
            </a:r>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55</a:t>
            </a:fld>
            <a:endParaRPr lang="en-US" dirty="0"/>
          </a:p>
        </p:txBody>
      </p:sp>
    </p:spTree>
    <p:extLst>
      <p:ext uri="{BB962C8B-B14F-4D97-AF65-F5344CB8AC3E}">
        <p14:creationId xmlns:p14="http://schemas.microsoft.com/office/powerpoint/2010/main" val="3006310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409575" y="696913"/>
            <a:ext cx="619125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1" name="Shape 151"/>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rtl="0">
              <a:lnSpc>
                <a:spcPct val="80000"/>
              </a:lnSpc>
              <a:spcBef>
                <a:spcPts val="0"/>
              </a:spcBef>
              <a:spcAft>
                <a:spcPts val="0"/>
              </a:spcAft>
              <a:buClr>
                <a:schemeClr val="accent2"/>
              </a:buClr>
              <a:buSzPct val="25000"/>
              <a:buFont typeface="Calibri"/>
              <a:buNone/>
            </a:pPr>
            <a:r>
              <a:rPr lang="en-US" sz="1100" b="0" i="0" u="none" strike="noStrike" cap="none" dirty="0">
                <a:solidFill>
                  <a:schemeClr val="dk1"/>
                </a:solidFill>
                <a:latin typeface="Arial"/>
                <a:ea typeface="Arial"/>
                <a:cs typeface="Arial"/>
                <a:sym typeface="Arial"/>
              </a:rPr>
              <a:t>We help drive local economies, providing employment opportunities with competitive pay and benefits to </a:t>
            </a:r>
            <a:r>
              <a:rPr lang="en-US" sz="1100" b="0" i="0" u="none" strike="noStrike" cap="none" dirty="0" smtClean="0">
                <a:solidFill>
                  <a:schemeClr val="dk1"/>
                </a:solidFill>
                <a:latin typeface="Arial"/>
                <a:ea typeface="Arial"/>
                <a:cs typeface="Arial"/>
                <a:sym typeface="Arial"/>
              </a:rPr>
              <a:t>50,000+ </a:t>
            </a:r>
            <a:r>
              <a:rPr lang="en-US" sz="1100" b="0" i="0" u="none" strike="noStrike" cap="none" dirty="0">
                <a:solidFill>
                  <a:schemeClr val="dk1"/>
                </a:solidFill>
                <a:latin typeface="Arial"/>
                <a:ea typeface="Arial"/>
                <a:cs typeface="Arial"/>
                <a:sym typeface="Arial"/>
              </a:rPr>
              <a:t>people. Our hospitals are among the largest employers in many Northern California communities</a:t>
            </a:r>
            <a:r>
              <a:rPr lang="en-US" sz="1100" b="0" i="0" u="none" strike="noStrike" cap="none" dirty="0" smtClean="0">
                <a:solidFill>
                  <a:schemeClr val="dk1"/>
                </a:solidFill>
                <a:latin typeface="Arial"/>
                <a:ea typeface="Arial"/>
                <a:cs typeface="Arial"/>
                <a:sym typeface="Arial"/>
              </a:rPr>
              <a:t>.</a:t>
            </a:r>
          </a:p>
          <a:p>
            <a:pPr marL="0" marR="0" lvl="0" indent="0" algn="l" rtl="0">
              <a:lnSpc>
                <a:spcPct val="80000"/>
              </a:lnSpc>
              <a:spcBef>
                <a:spcPts val="0"/>
              </a:spcBef>
              <a:spcAft>
                <a:spcPts val="0"/>
              </a:spcAft>
              <a:buClr>
                <a:schemeClr val="accent2"/>
              </a:buClr>
              <a:buSzPct val="25000"/>
              <a:buFont typeface="Calibri"/>
              <a:buNone/>
            </a:pPr>
            <a:r>
              <a:rPr lang="en-US" sz="1100" b="0" i="0" u="none" strike="noStrike" cap="none" dirty="0" smtClean="0">
                <a:solidFill>
                  <a:schemeClr val="dk1"/>
                </a:solidFill>
                <a:latin typeface="Arial"/>
                <a:ea typeface="Arial"/>
                <a:cs typeface="Arial"/>
                <a:sym typeface="Arial"/>
              </a:rPr>
              <a:t>Over 14 clinical calls/month</a:t>
            </a:r>
            <a:r>
              <a:rPr lang="en-US" sz="1100" b="0" i="0" u="none" strike="noStrike" cap="none" baseline="0" dirty="0" smtClean="0">
                <a:solidFill>
                  <a:schemeClr val="dk1"/>
                </a:solidFill>
                <a:latin typeface="Arial"/>
                <a:ea typeface="Arial"/>
                <a:cs typeface="Arial"/>
                <a:sym typeface="Arial"/>
              </a:rPr>
              <a:t> , over 120 nurses</a:t>
            </a:r>
            <a:endParaRPr lang="en-US" sz="1100" b="0" i="0" u="none" strike="noStrike" cap="none" dirty="0">
              <a:solidFill>
                <a:schemeClr val="dk1"/>
              </a:solidFill>
              <a:latin typeface="Arial"/>
              <a:ea typeface="Arial"/>
              <a:cs typeface="Arial"/>
              <a:sym typeface="Arial"/>
            </a:endParaRPr>
          </a:p>
        </p:txBody>
      </p:sp>
      <p:sp>
        <p:nvSpPr>
          <p:cNvPr id="152" name="Shape 152"/>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76812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t>The health outcomes of a group of individuals, including the distribution of health outcomes within the group*</a:t>
            </a:r>
          </a:p>
          <a:p>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7</a:t>
            </a:fld>
            <a:endParaRPr lang="en-US" dirty="0"/>
          </a:p>
        </p:txBody>
      </p:sp>
    </p:spTree>
    <p:extLst>
      <p:ext uri="{BB962C8B-B14F-4D97-AF65-F5344CB8AC3E}">
        <p14:creationId xmlns:p14="http://schemas.microsoft.com/office/powerpoint/2010/main" val="2956369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Measured in terms of health outcomes (mortality, morbidity, health, and functional</a:t>
            </a:r>
          </a:p>
          <a:p>
            <a:r>
              <a:rPr lang="en-US" sz="1200" b="0" i="0" u="none" strike="noStrike" kern="1200" baseline="0" dirty="0" smtClean="0">
                <a:solidFill>
                  <a:schemeClr val="tx1"/>
                </a:solidFill>
                <a:latin typeface="+mn-lt"/>
                <a:ea typeface="+mn-ea"/>
                <a:cs typeface="+mn-cs"/>
              </a:rPr>
              <a:t>status), disease burden (incidence and prevalence), and behavioral and metabolic</a:t>
            </a:r>
          </a:p>
          <a:p>
            <a:r>
              <a:rPr lang="en-US" sz="1200" b="0" i="0" u="none" strike="noStrike" kern="1200" baseline="0" dirty="0" smtClean="0">
                <a:solidFill>
                  <a:schemeClr val="tx1"/>
                </a:solidFill>
                <a:latin typeface="+mn-lt"/>
                <a:ea typeface="+mn-ea"/>
                <a:cs typeface="+mn-cs"/>
              </a:rPr>
              <a:t>factors (exercise, diet, A1C, etc.)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Clinical practice recommendations for health</a:t>
            </a:r>
          </a:p>
          <a:p>
            <a:r>
              <a:rPr lang="en-US" sz="1200" b="0" i="0" u="none" strike="noStrike" kern="1200" baseline="0" dirty="0" smtClean="0">
                <a:solidFill>
                  <a:schemeClr val="tx1"/>
                </a:solidFill>
                <a:latin typeface="+mn-lt"/>
                <a:ea typeface="+mn-ea"/>
                <a:cs typeface="+mn-cs"/>
              </a:rPr>
              <a:t>care providers are tools that can ultimately improve health across populations; however,</a:t>
            </a:r>
          </a:p>
          <a:p>
            <a:r>
              <a:rPr lang="en-US" sz="1200" b="0" i="0" u="none" strike="noStrike" kern="1200" baseline="0" dirty="0" smtClean="0">
                <a:solidFill>
                  <a:schemeClr val="tx1"/>
                </a:solidFill>
                <a:latin typeface="+mn-lt"/>
                <a:ea typeface="+mn-ea"/>
                <a:cs typeface="+mn-cs"/>
              </a:rPr>
              <a:t>for optimal outcomes, diabetes care must also be individualized for each patient.</a:t>
            </a:r>
          </a:p>
          <a:p>
            <a:endParaRPr lang="en-US" sz="1200" b="0" i="0" u="none" strike="noStrike" kern="1200" baseline="0" dirty="0" smtClean="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t>Efforts to improve population health requires system-level and patient-level approaches</a:t>
            </a:r>
          </a:p>
          <a:p>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8</a:t>
            </a:fld>
            <a:endParaRPr lang="en-US" dirty="0"/>
          </a:p>
        </p:txBody>
      </p:sp>
    </p:spTree>
    <p:extLst>
      <p:ext uri="{BB962C8B-B14F-4D97-AF65-F5344CB8AC3E}">
        <p14:creationId xmlns:p14="http://schemas.microsoft.com/office/powerpoint/2010/main" val="2875964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12</a:t>
            </a:fld>
            <a:endParaRPr lang="en-US" dirty="0"/>
          </a:p>
        </p:txBody>
      </p:sp>
    </p:spTree>
    <p:extLst>
      <p:ext uri="{BB962C8B-B14F-4D97-AF65-F5344CB8AC3E}">
        <p14:creationId xmlns:p14="http://schemas.microsoft.com/office/powerpoint/2010/main" val="148982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Lyndon Johnson in 1965</a:t>
            </a:r>
            <a:r>
              <a:rPr lang="en-US" sz="1200" kern="1200" baseline="0" dirty="0" smtClean="0">
                <a:solidFill>
                  <a:schemeClr val="tx1"/>
                </a:solidFill>
                <a:effectLst/>
                <a:latin typeface="+mn-lt"/>
                <a:ea typeface="+mn-ea"/>
                <a:cs typeface="+mn-cs"/>
              </a:rPr>
              <a:t> with aim at significant inequities in healthcare especially poor and elderly</a:t>
            </a: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Now Medicare is 56 million 17%  of population and Medicaid 71 million 24% of population- 1 out of 3 </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Prior to 2011 Medicare reimbursed hospitals solely on diagnosis-related groups and volume or quantity of care</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Regardless of the outcomes, like hospitals were reimbursed in the same manner.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Affordable Care Act Medicare reimbursement shifted from volume to value. “Hospital Value-Based Purchasing (VBP) restructured Medicare’s payment system to reward providers for the quality care they provide</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 This program adjusts payments to hospitals under the Inpatient Prospective Payment System (IPPS), based on the quality of care they deliver</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4</a:t>
            </a:r>
            <a:r>
              <a:rPr lang="en-US" sz="1200" kern="1200" baseline="0" dirty="0" smtClean="0">
                <a:solidFill>
                  <a:schemeClr val="tx1"/>
                </a:solidFill>
                <a:effectLst/>
                <a:latin typeface="+mn-lt"/>
                <a:ea typeface="+mn-ea"/>
                <a:cs typeface="+mn-cs"/>
              </a:rPr>
              <a:t> domains 1)</a:t>
            </a:r>
            <a:r>
              <a:rPr lang="en-US" sz="1200" kern="1200" dirty="0" smtClean="0">
                <a:solidFill>
                  <a:schemeClr val="tx1"/>
                </a:solidFill>
                <a:effectLst/>
                <a:latin typeface="+mn-lt"/>
                <a:ea typeface="+mn-ea"/>
                <a:cs typeface="+mn-cs"/>
              </a:rPr>
              <a:t>clinical care</a:t>
            </a:r>
            <a:r>
              <a:rPr lang="en-US" sz="1200" kern="1200" baseline="0" dirty="0" smtClean="0">
                <a:solidFill>
                  <a:schemeClr val="tx1"/>
                </a:solidFill>
                <a:effectLst/>
                <a:latin typeface="+mn-lt"/>
                <a:ea typeface="+mn-ea"/>
                <a:cs typeface="+mn-cs"/>
              </a:rPr>
              <a:t> 2) </a:t>
            </a:r>
            <a:r>
              <a:rPr lang="en-US" sz="1200" kern="1200" dirty="0" smtClean="0">
                <a:solidFill>
                  <a:schemeClr val="tx1"/>
                </a:solidFill>
                <a:effectLst/>
                <a:latin typeface="+mn-lt"/>
                <a:ea typeface="+mn-ea"/>
                <a:cs typeface="+mn-cs"/>
              </a:rPr>
              <a:t>patient and caregiver centered experience of care and care coordination</a:t>
            </a:r>
            <a:r>
              <a:rPr lang="en-US" sz="1200" kern="1200" baseline="0" dirty="0" smtClean="0">
                <a:solidFill>
                  <a:schemeClr val="tx1"/>
                </a:solidFill>
                <a:effectLst/>
                <a:latin typeface="+mn-lt"/>
                <a:ea typeface="+mn-ea"/>
                <a:cs typeface="+mn-cs"/>
              </a:rPr>
              <a:t> 3)</a:t>
            </a:r>
            <a:r>
              <a:rPr lang="en-US" sz="1200" kern="1200" dirty="0" smtClean="0">
                <a:solidFill>
                  <a:schemeClr val="tx1"/>
                </a:solidFill>
                <a:effectLst/>
                <a:latin typeface="+mn-lt"/>
                <a:ea typeface="+mn-ea"/>
                <a:cs typeface="+mn-cs"/>
              </a:rPr>
              <a:t>safety, and efficiency 4)</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cost reduction</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Medicare</a:t>
            </a:r>
            <a:r>
              <a:rPr lang="en-US" sz="1200" kern="1200" baseline="0" dirty="0" smtClean="0">
                <a:solidFill>
                  <a:schemeClr val="tx1"/>
                </a:solidFill>
                <a:effectLst/>
                <a:latin typeface="+mn-lt"/>
                <a:ea typeface="+mn-ea"/>
                <a:cs typeface="+mn-cs"/>
              </a:rPr>
              <a:t> Access and CHIP Reauthorization Act of 2015 (MACRA)-Ambulatory Quality Payment Program (QPP)</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13</a:t>
            </a:fld>
            <a:endParaRPr lang="en-US" dirty="0"/>
          </a:p>
        </p:txBody>
      </p:sp>
    </p:spTree>
    <p:extLst>
      <p:ext uri="{BB962C8B-B14F-4D97-AF65-F5344CB8AC3E}">
        <p14:creationId xmlns:p14="http://schemas.microsoft.com/office/powerpoint/2010/main" val="385522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Only 18 % are of polled systems are dedicated or participating in VB care</a:t>
            </a:r>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14</a:t>
            </a:fld>
            <a:endParaRPr lang="en-US" dirty="0"/>
          </a:p>
        </p:txBody>
      </p:sp>
    </p:spTree>
    <p:extLst>
      <p:ext uri="{BB962C8B-B14F-4D97-AF65-F5344CB8AC3E}">
        <p14:creationId xmlns:p14="http://schemas.microsoft.com/office/powerpoint/2010/main" val="244743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9299"/>
            <a:ext cx="7772400" cy="1103540"/>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7349"/>
            <a:ext cx="6400800" cy="1315667"/>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20A659-11B8-8E41-9AC8-9727A97C0372}" type="datetimeFigureOut">
              <a:rPr lang="en-US" smtClean="0"/>
              <a:t>8/19/2018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C6E7D4-4D97-9940-B173-4C0F5037F33F}" type="slidenum">
              <a:rPr lang="en-US" smtClean="0"/>
              <a:t>‹#›</a:t>
            </a:fld>
            <a:endParaRPr lang="en-US" dirty="0"/>
          </a:p>
        </p:txBody>
      </p:sp>
    </p:spTree>
    <p:extLst>
      <p:ext uri="{BB962C8B-B14F-4D97-AF65-F5344CB8AC3E}">
        <p14:creationId xmlns:p14="http://schemas.microsoft.com/office/powerpoint/2010/main" val="2224234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20A659-11B8-8E41-9AC8-9727A97C0372}" type="datetimeFigureOut">
              <a:rPr lang="en-US" smtClean="0"/>
              <a:t>8/19/2018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C6E7D4-4D97-9940-B173-4C0F5037F33F}" type="slidenum">
              <a:rPr lang="en-US" smtClean="0"/>
              <a:t>‹#›</a:t>
            </a:fld>
            <a:endParaRPr lang="en-US" dirty="0"/>
          </a:p>
        </p:txBody>
      </p:sp>
    </p:spTree>
    <p:extLst>
      <p:ext uri="{BB962C8B-B14F-4D97-AF65-F5344CB8AC3E}">
        <p14:creationId xmlns:p14="http://schemas.microsoft.com/office/powerpoint/2010/main" val="4035799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925"/>
            <a:ext cx="2057400" cy="329751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925"/>
            <a:ext cx="6019800" cy="329751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20A659-11B8-8E41-9AC8-9727A97C0372}" type="datetimeFigureOut">
              <a:rPr lang="en-US" smtClean="0"/>
              <a:t>8/19/2018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C6E7D4-4D97-9940-B173-4C0F5037F33F}" type="slidenum">
              <a:rPr lang="en-US" smtClean="0"/>
              <a:t>‹#›</a:t>
            </a:fld>
            <a:endParaRPr lang="en-US" dirty="0"/>
          </a:p>
        </p:txBody>
      </p:sp>
    </p:spTree>
    <p:extLst>
      <p:ext uri="{BB962C8B-B14F-4D97-AF65-F5344CB8AC3E}">
        <p14:creationId xmlns:p14="http://schemas.microsoft.com/office/powerpoint/2010/main" val="3056056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4900"/>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7825"/>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A5E1425-AB73-1E47-B4AA-E0CA51D26D98}" type="datetimeFigureOut">
              <a:rPr lang="en-US" smtClean="0"/>
              <a:t>8/19/2018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7209D5-9207-4E41-8902-F4F7BFE4C065}" type="slidenum">
              <a:rPr lang="en-US" smtClean="0"/>
              <a:t>‹#›</a:t>
            </a:fld>
            <a:endParaRPr lang="en-US" dirty="0"/>
          </a:p>
        </p:txBody>
      </p:sp>
    </p:spTree>
    <p:extLst>
      <p:ext uri="{BB962C8B-B14F-4D97-AF65-F5344CB8AC3E}">
        <p14:creationId xmlns:p14="http://schemas.microsoft.com/office/powerpoint/2010/main" val="1864871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5E1425-AB73-1E47-B4AA-E0CA51D26D98}" type="datetimeFigureOut">
              <a:rPr lang="en-US" smtClean="0"/>
              <a:t>8/19/2018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7209D5-9207-4E41-8902-F4F7BFE4C065}" type="slidenum">
              <a:rPr lang="en-US" smtClean="0"/>
              <a:t>‹#›</a:t>
            </a:fld>
            <a:endParaRPr lang="en-US" dirty="0"/>
          </a:p>
        </p:txBody>
      </p:sp>
    </p:spTree>
    <p:extLst>
      <p:ext uri="{BB962C8B-B14F-4D97-AF65-F5344CB8AC3E}">
        <p14:creationId xmlns:p14="http://schemas.microsoft.com/office/powerpoint/2010/main" val="341421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8350"/>
            <a:ext cx="7772400" cy="10223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2813"/>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5E1425-AB73-1E47-B4AA-E0CA51D26D98}" type="datetimeFigureOut">
              <a:rPr lang="en-US" smtClean="0"/>
              <a:t>8/19/2018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7209D5-9207-4E41-8902-F4F7BFE4C065}" type="slidenum">
              <a:rPr lang="en-US" smtClean="0"/>
              <a:t>‹#›</a:t>
            </a:fld>
            <a:endParaRPr lang="en-US" dirty="0"/>
          </a:p>
        </p:txBody>
      </p:sp>
    </p:spTree>
    <p:extLst>
      <p:ext uri="{BB962C8B-B14F-4D97-AF65-F5344CB8AC3E}">
        <p14:creationId xmlns:p14="http://schemas.microsoft.com/office/powerpoint/2010/main" val="902625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1738"/>
            <a:ext cx="4038600" cy="3397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1738"/>
            <a:ext cx="4038600" cy="3397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5E1425-AB73-1E47-B4AA-E0CA51D26D98}" type="datetimeFigureOut">
              <a:rPr lang="en-US" smtClean="0"/>
              <a:t>8/19/2018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27209D5-9207-4E41-8902-F4F7BFE4C065}" type="slidenum">
              <a:rPr lang="en-US" smtClean="0"/>
              <a:t>‹#›</a:t>
            </a:fld>
            <a:endParaRPr lang="en-US" dirty="0"/>
          </a:p>
        </p:txBody>
      </p:sp>
    </p:spTree>
    <p:extLst>
      <p:ext uri="{BB962C8B-B14F-4D97-AF65-F5344CB8AC3E}">
        <p14:creationId xmlns:p14="http://schemas.microsoft.com/office/powerpoint/2010/main" val="3097751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2525"/>
            <a:ext cx="4040188" cy="4794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70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152525"/>
            <a:ext cx="4041775" cy="4794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70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5E1425-AB73-1E47-B4AA-E0CA51D26D98}" type="datetimeFigureOut">
              <a:rPr lang="en-US" smtClean="0"/>
              <a:t>8/19/2018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27209D5-9207-4E41-8902-F4F7BFE4C065}" type="slidenum">
              <a:rPr lang="en-US" smtClean="0"/>
              <a:t>‹#›</a:t>
            </a:fld>
            <a:endParaRPr lang="en-US" dirty="0"/>
          </a:p>
        </p:txBody>
      </p:sp>
    </p:spTree>
    <p:extLst>
      <p:ext uri="{BB962C8B-B14F-4D97-AF65-F5344CB8AC3E}">
        <p14:creationId xmlns:p14="http://schemas.microsoft.com/office/powerpoint/2010/main" val="1149070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5E1425-AB73-1E47-B4AA-E0CA51D26D98}" type="datetimeFigureOut">
              <a:rPr lang="en-US" smtClean="0"/>
              <a:t>8/19/2018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27209D5-9207-4E41-8902-F4F7BFE4C065}" type="slidenum">
              <a:rPr lang="en-US" smtClean="0"/>
              <a:t>‹#›</a:t>
            </a:fld>
            <a:endParaRPr lang="en-US" dirty="0"/>
          </a:p>
        </p:txBody>
      </p:sp>
    </p:spTree>
    <p:extLst>
      <p:ext uri="{BB962C8B-B14F-4D97-AF65-F5344CB8AC3E}">
        <p14:creationId xmlns:p14="http://schemas.microsoft.com/office/powerpoint/2010/main" val="2728028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5E1425-AB73-1E47-B4AA-E0CA51D26D98}" type="datetimeFigureOut">
              <a:rPr lang="en-US" smtClean="0"/>
              <a:t>8/19/2018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27209D5-9207-4E41-8902-F4F7BFE4C065}" type="slidenum">
              <a:rPr lang="en-US" smtClean="0"/>
              <a:t>‹#›</a:t>
            </a:fld>
            <a:endParaRPr lang="en-US" dirty="0"/>
          </a:p>
        </p:txBody>
      </p:sp>
    </p:spTree>
    <p:extLst>
      <p:ext uri="{BB962C8B-B14F-4D97-AF65-F5344CB8AC3E}">
        <p14:creationId xmlns:p14="http://schemas.microsoft.com/office/powerpoint/2010/main" val="30532254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31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942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077913"/>
            <a:ext cx="3008313" cy="3521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5E1425-AB73-1E47-B4AA-E0CA51D26D98}" type="datetimeFigureOut">
              <a:rPr lang="en-US" smtClean="0"/>
              <a:t>8/19/2018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27209D5-9207-4E41-8902-F4F7BFE4C065}" type="slidenum">
              <a:rPr lang="en-US" smtClean="0"/>
              <a:t>‹#›</a:t>
            </a:fld>
            <a:endParaRPr lang="en-US" dirty="0"/>
          </a:p>
        </p:txBody>
      </p:sp>
    </p:spTree>
    <p:extLst>
      <p:ext uri="{BB962C8B-B14F-4D97-AF65-F5344CB8AC3E}">
        <p14:creationId xmlns:p14="http://schemas.microsoft.com/office/powerpoint/2010/main" val="756460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20A659-11B8-8E41-9AC8-9727A97C0372}" type="datetimeFigureOut">
              <a:rPr lang="en-US" smtClean="0"/>
              <a:t>8/19/2018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C6E7D4-4D97-9940-B173-4C0F5037F33F}" type="slidenum">
              <a:rPr lang="en-US" smtClean="0"/>
              <a:t>‹#›</a:t>
            </a:fld>
            <a:endParaRPr lang="en-US" dirty="0"/>
          </a:p>
        </p:txBody>
      </p:sp>
    </p:spTree>
    <p:extLst>
      <p:ext uri="{BB962C8B-B14F-4D97-AF65-F5344CB8AC3E}">
        <p14:creationId xmlns:p14="http://schemas.microsoft.com/office/powerpoint/2010/main" val="4436997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625"/>
            <a:ext cx="5486400" cy="425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375"/>
            <a:ext cx="5486400" cy="30892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9075"/>
            <a:ext cx="5486400" cy="6048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5E1425-AB73-1E47-B4AA-E0CA51D26D98}" type="datetimeFigureOut">
              <a:rPr lang="en-US" smtClean="0"/>
              <a:t>8/19/2018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27209D5-9207-4E41-8902-F4F7BFE4C065}" type="slidenum">
              <a:rPr lang="en-US" smtClean="0"/>
              <a:t>‹#›</a:t>
            </a:fld>
            <a:endParaRPr lang="en-US" dirty="0"/>
          </a:p>
        </p:txBody>
      </p:sp>
    </p:spTree>
    <p:extLst>
      <p:ext uri="{BB962C8B-B14F-4D97-AF65-F5344CB8AC3E}">
        <p14:creationId xmlns:p14="http://schemas.microsoft.com/office/powerpoint/2010/main" val="20254734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5E1425-AB73-1E47-B4AA-E0CA51D26D98}" type="datetimeFigureOut">
              <a:rPr lang="en-US" smtClean="0"/>
              <a:t>8/19/2018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7209D5-9207-4E41-8902-F4F7BFE4C065}" type="slidenum">
              <a:rPr lang="en-US" smtClean="0"/>
              <a:t>‹#›</a:t>
            </a:fld>
            <a:endParaRPr lang="en-US" dirty="0"/>
          </a:p>
        </p:txBody>
      </p:sp>
    </p:spTree>
    <p:extLst>
      <p:ext uri="{BB962C8B-B14F-4D97-AF65-F5344CB8AC3E}">
        <p14:creationId xmlns:p14="http://schemas.microsoft.com/office/powerpoint/2010/main" val="7799523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926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5"/>
            <a:ext cx="6019800" cy="43926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5E1425-AB73-1E47-B4AA-E0CA51D26D98}" type="datetimeFigureOut">
              <a:rPr lang="en-US" smtClean="0"/>
              <a:t>8/19/2018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7209D5-9207-4E41-8902-F4F7BFE4C065}" type="slidenum">
              <a:rPr lang="en-US" smtClean="0"/>
              <a:t>‹#›</a:t>
            </a:fld>
            <a:endParaRPr lang="en-US" dirty="0"/>
          </a:p>
        </p:txBody>
      </p:sp>
    </p:spTree>
    <p:extLst>
      <p:ext uri="{BB962C8B-B14F-4D97-AF65-F5344CB8AC3E}">
        <p14:creationId xmlns:p14="http://schemas.microsoft.com/office/powerpoint/2010/main" val="71136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8236"/>
            <a:ext cx="7772400" cy="1022502"/>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2054"/>
            <a:ext cx="7772400" cy="1126182"/>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20A659-11B8-8E41-9AC8-9727A97C0372}" type="datetimeFigureOut">
              <a:rPr lang="en-US" smtClean="0"/>
              <a:t>8/19/2018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C6E7D4-4D97-9940-B173-4C0F5037F33F}" type="slidenum">
              <a:rPr lang="en-US" smtClean="0"/>
              <a:t>‹#›</a:t>
            </a:fld>
            <a:endParaRPr lang="en-US" dirty="0"/>
          </a:p>
        </p:txBody>
      </p:sp>
    </p:spTree>
    <p:extLst>
      <p:ext uri="{BB962C8B-B14F-4D97-AF65-F5344CB8AC3E}">
        <p14:creationId xmlns:p14="http://schemas.microsoft.com/office/powerpoint/2010/main" val="1115694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2138"/>
            <a:ext cx="4038600" cy="255029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2138"/>
            <a:ext cx="4038600" cy="255029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20A659-11B8-8E41-9AC8-9727A97C0372}" type="datetimeFigureOut">
              <a:rPr lang="en-US" smtClean="0"/>
              <a:t>8/19/2018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C6E7D4-4D97-9940-B173-4C0F5037F33F}" type="slidenum">
              <a:rPr lang="en-US" smtClean="0"/>
              <a:t>‹#›</a:t>
            </a:fld>
            <a:endParaRPr lang="en-US" dirty="0"/>
          </a:p>
        </p:txBody>
      </p:sp>
    </p:spTree>
    <p:extLst>
      <p:ext uri="{BB962C8B-B14F-4D97-AF65-F5344CB8AC3E}">
        <p14:creationId xmlns:p14="http://schemas.microsoft.com/office/powerpoint/2010/main" val="3099115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169"/>
            <a:ext cx="8229600" cy="858044"/>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2401"/>
            <a:ext cx="4040188" cy="48026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2667"/>
            <a:ext cx="4040188" cy="29662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2401"/>
            <a:ext cx="4041775" cy="48026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2667"/>
            <a:ext cx="4041775" cy="29662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20A659-11B8-8E41-9AC8-9727A97C0372}" type="datetimeFigureOut">
              <a:rPr lang="en-US" smtClean="0"/>
              <a:t>8/19/2018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4C6E7D4-4D97-9940-B173-4C0F5037F33F}" type="slidenum">
              <a:rPr lang="en-US" smtClean="0"/>
              <a:t>‹#›</a:t>
            </a:fld>
            <a:endParaRPr lang="en-US" dirty="0"/>
          </a:p>
        </p:txBody>
      </p:sp>
    </p:spTree>
    <p:extLst>
      <p:ext uri="{BB962C8B-B14F-4D97-AF65-F5344CB8AC3E}">
        <p14:creationId xmlns:p14="http://schemas.microsoft.com/office/powerpoint/2010/main" val="3464440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20A659-11B8-8E41-9AC8-9727A97C0372}" type="datetimeFigureOut">
              <a:rPr lang="en-US" smtClean="0"/>
              <a:t>8/19/2018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4C6E7D4-4D97-9940-B173-4C0F5037F33F}" type="slidenum">
              <a:rPr lang="en-US" smtClean="0"/>
              <a:t>‹#›</a:t>
            </a:fld>
            <a:endParaRPr lang="en-US" dirty="0"/>
          </a:p>
        </p:txBody>
      </p:sp>
    </p:spTree>
    <p:extLst>
      <p:ext uri="{BB962C8B-B14F-4D97-AF65-F5344CB8AC3E}">
        <p14:creationId xmlns:p14="http://schemas.microsoft.com/office/powerpoint/2010/main" val="2026663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20A659-11B8-8E41-9AC8-9727A97C0372}" type="datetimeFigureOut">
              <a:rPr lang="en-US" smtClean="0"/>
              <a:t>8/19/2018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4C6E7D4-4D97-9940-B173-4C0F5037F33F}" type="slidenum">
              <a:rPr lang="en-US" smtClean="0"/>
              <a:t>‹#›</a:t>
            </a:fld>
            <a:endParaRPr lang="en-US" dirty="0"/>
          </a:p>
        </p:txBody>
      </p:sp>
    </p:spTree>
    <p:extLst>
      <p:ext uri="{BB962C8B-B14F-4D97-AF65-F5344CB8AC3E}">
        <p14:creationId xmlns:p14="http://schemas.microsoft.com/office/powerpoint/2010/main" val="748814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977"/>
            <a:ext cx="3008313" cy="87234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977"/>
            <a:ext cx="5111750" cy="43939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7322"/>
            <a:ext cx="3008313" cy="352155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20A659-11B8-8E41-9AC8-9727A97C0372}" type="datetimeFigureOut">
              <a:rPr lang="en-US" smtClean="0"/>
              <a:t>8/19/2018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C6E7D4-4D97-9940-B173-4C0F5037F33F}" type="slidenum">
              <a:rPr lang="en-US" smtClean="0"/>
              <a:t>‹#›</a:t>
            </a:fld>
            <a:endParaRPr lang="en-US" dirty="0"/>
          </a:p>
        </p:txBody>
      </p:sp>
    </p:spTree>
    <p:extLst>
      <p:ext uri="{BB962C8B-B14F-4D97-AF65-F5344CB8AC3E}">
        <p14:creationId xmlns:p14="http://schemas.microsoft.com/office/powerpoint/2010/main" val="2493826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9231"/>
            <a:ext cx="5486400" cy="60420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20A659-11B8-8E41-9AC8-9727A97C0372}" type="datetimeFigureOut">
              <a:rPr lang="en-US" smtClean="0"/>
              <a:t>8/19/2018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C6E7D4-4D97-9940-B173-4C0F5037F33F}" type="slidenum">
              <a:rPr lang="en-US" smtClean="0"/>
              <a:t>‹#›</a:t>
            </a:fld>
            <a:endParaRPr lang="en-US" dirty="0"/>
          </a:p>
        </p:txBody>
      </p:sp>
    </p:spTree>
    <p:extLst>
      <p:ext uri="{BB962C8B-B14F-4D97-AF65-F5344CB8AC3E}">
        <p14:creationId xmlns:p14="http://schemas.microsoft.com/office/powerpoint/2010/main" val="1177877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79083"/>
            <a:ext cx="8229600" cy="485129"/>
          </a:xfrm>
          <a:prstGeom prst="rect">
            <a:avLst/>
          </a:prstGeom>
        </p:spPr>
        <p:txBody>
          <a:bodyPr vert="horz" lIns="91440" tIns="45720" rIns="91440" bIns="45720" rtlCol="0" anchor="ctr">
            <a:noAutofit/>
          </a:bodyPr>
          <a:lstStyle/>
          <a:p>
            <a:r>
              <a:rPr lang="en-US" dirty="0" smtClean="0"/>
              <a:t>Headline Here</a:t>
            </a:r>
            <a:endParaRPr lang="en-US" dirty="0"/>
          </a:p>
        </p:txBody>
      </p:sp>
      <p:sp>
        <p:nvSpPr>
          <p:cNvPr id="3" name="Text Placeholder 2"/>
          <p:cNvSpPr>
            <a:spLocks noGrp="1"/>
          </p:cNvSpPr>
          <p:nvPr>
            <p:ph type="body" idx="1"/>
          </p:nvPr>
        </p:nvSpPr>
        <p:spPr>
          <a:xfrm>
            <a:off x="457200" y="1310558"/>
            <a:ext cx="8229600" cy="3288319"/>
          </a:xfrm>
          <a:prstGeom prst="rect">
            <a:avLst/>
          </a:prstGeom>
        </p:spPr>
        <p:txBody>
          <a:bodyPr vert="horz" lIns="91440" tIns="45720" rIns="91440" bIns="45720" rtlCol="0">
            <a:normAutofit/>
          </a:bodyPr>
          <a:lstStyle/>
          <a:p>
            <a:pPr lvl="0"/>
            <a:endParaRPr lang="en-US" dirty="0"/>
          </a:p>
        </p:txBody>
      </p:sp>
      <p:sp>
        <p:nvSpPr>
          <p:cNvPr id="4" name="Date Placeholder 3"/>
          <p:cNvSpPr>
            <a:spLocks noGrp="1"/>
          </p:cNvSpPr>
          <p:nvPr>
            <p:ph type="dt" sz="half" idx="2"/>
          </p:nvPr>
        </p:nvSpPr>
        <p:spPr>
          <a:xfrm>
            <a:off x="457200" y="4771678"/>
            <a:ext cx="2133600" cy="274097"/>
          </a:xfrm>
          <a:prstGeom prst="rect">
            <a:avLst/>
          </a:prstGeom>
        </p:spPr>
        <p:txBody>
          <a:bodyPr vert="horz" lIns="91440" tIns="45720" rIns="91440" bIns="45720" rtlCol="0" anchor="ctr"/>
          <a:lstStyle>
            <a:lvl1pPr algn="l">
              <a:defRPr sz="1200">
                <a:solidFill>
                  <a:schemeClr val="tx1">
                    <a:tint val="75000"/>
                  </a:schemeClr>
                </a:solidFill>
              </a:defRPr>
            </a:lvl1pPr>
          </a:lstStyle>
          <a:p>
            <a:fld id="{FE20A659-11B8-8E41-9AC8-9727A97C0372}" type="datetimeFigureOut">
              <a:rPr lang="en-US" smtClean="0"/>
              <a:t>8/19/2018</a:t>
            </a:fld>
            <a:endParaRPr lang="en-US" dirty="0"/>
          </a:p>
        </p:txBody>
      </p:sp>
      <p:sp>
        <p:nvSpPr>
          <p:cNvPr id="5" name="Footer Placeholder 4"/>
          <p:cNvSpPr>
            <a:spLocks noGrp="1"/>
          </p:cNvSpPr>
          <p:nvPr>
            <p:ph type="ftr" sz="quarter" idx="3"/>
          </p:nvPr>
        </p:nvSpPr>
        <p:spPr>
          <a:xfrm>
            <a:off x="3124200" y="4771678"/>
            <a:ext cx="2895600" cy="27409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71678"/>
            <a:ext cx="2133600" cy="274097"/>
          </a:xfrm>
          <a:prstGeom prst="rect">
            <a:avLst/>
          </a:prstGeom>
        </p:spPr>
        <p:txBody>
          <a:bodyPr vert="horz" lIns="91440" tIns="45720" rIns="91440" bIns="45720" rtlCol="0" anchor="ctr"/>
          <a:lstStyle>
            <a:lvl1pPr algn="r">
              <a:defRPr sz="1200">
                <a:solidFill>
                  <a:schemeClr val="tx1">
                    <a:tint val="75000"/>
                  </a:schemeClr>
                </a:solidFill>
              </a:defRPr>
            </a:lvl1pPr>
          </a:lstStyle>
          <a:p>
            <a:fld id="{74C6E7D4-4D97-9940-B173-4C0F5037F33F}" type="slidenum">
              <a:rPr lang="en-US" smtClean="0"/>
              <a:t>‹#›</a:t>
            </a:fld>
            <a:endParaRPr lang="en-US" dirty="0"/>
          </a:p>
        </p:txBody>
      </p:sp>
      <p:pic>
        <p:nvPicPr>
          <p:cNvPr id="8" name="Picture 7"/>
          <p:cNvPicPr>
            <a:picLocks noChangeAspect="1"/>
          </p:cNvPicPr>
          <p:nvPr userDrawn="1"/>
        </p:nvPicPr>
        <p:blipFill>
          <a:blip r:embed="rId13"/>
          <a:stretch>
            <a:fillRect/>
          </a:stretch>
        </p:blipFill>
        <p:spPr>
          <a:xfrm>
            <a:off x="7604760" y="4629355"/>
            <a:ext cx="1203960" cy="293402"/>
          </a:xfrm>
          <a:prstGeom prst="rect">
            <a:avLst/>
          </a:prstGeom>
        </p:spPr>
      </p:pic>
    </p:spTree>
    <p:extLst>
      <p:ext uri="{BB962C8B-B14F-4D97-AF65-F5344CB8AC3E}">
        <p14:creationId xmlns:p14="http://schemas.microsoft.com/office/powerpoint/2010/main" val="1619436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500" b="1" i="0" kern="1200" baseline="0">
          <a:solidFill>
            <a:srgbClr val="0076C0"/>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1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1738"/>
            <a:ext cx="8229600" cy="339725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72025"/>
            <a:ext cx="2133600" cy="273050"/>
          </a:xfrm>
          <a:prstGeom prst="rect">
            <a:avLst/>
          </a:prstGeom>
        </p:spPr>
        <p:txBody>
          <a:bodyPr vert="horz" lIns="91440" tIns="45720" rIns="91440" bIns="45720" rtlCol="0" anchor="ctr"/>
          <a:lstStyle>
            <a:lvl1pPr algn="l">
              <a:defRPr sz="1200">
                <a:solidFill>
                  <a:schemeClr val="tx1">
                    <a:tint val="75000"/>
                  </a:schemeClr>
                </a:solidFill>
              </a:defRPr>
            </a:lvl1pPr>
          </a:lstStyle>
          <a:p>
            <a:fld id="{FA5E1425-AB73-1E47-B4AA-E0CA51D26D98}" type="datetimeFigureOut">
              <a:rPr lang="en-US" smtClean="0"/>
              <a:t>8/19/2018</a:t>
            </a:fld>
            <a:endParaRPr lang="en-US" dirty="0"/>
          </a:p>
        </p:txBody>
      </p:sp>
      <p:sp>
        <p:nvSpPr>
          <p:cNvPr id="5" name="Footer Placeholder 4"/>
          <p:cNvSpPr>
            <a:spLocks noGrp="1"/>
          </p:cNvSpPr>
          <p:nvPr>
            <p:ph type="ftr" sz="quarter" idx="3"/>
          </p:nvPr>
        </p:nvSpPr>
        <p:spPr>
          <a:xfrm>
            <a:off x="3124200" y="4772025"/>
            <a:ext cx="2895600" cy="2730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72025"/>
            <a:ext cx="2133600" cy="273050"/>
          </a:xfrm>
          <a:prstGeom prst="rect">
            <a:avLst/>
          </a:prstGeom>
        </p:spPr>
        <p:txBody>
          <a:bodyPr vert="horz" lIns="91440" tIns="45720" rIns="91440" bIns="45720" rtlCol="0" anchor="ctr"/>
          <a:lstStyle>
            <a:lvl1pPr algn="r">
              <a:defRPr sz="1200">
                <a:solidFill>
                  <a:schemeClr val="tx1">
                    <a:tint val="75000"/>
                  </a:schemeClr>
                </a:solidFill>
              </a:defRPr>
            </a:lvl1pPr>
          </a:lstStyle>
          <a:p>
            <a:fld id="{D27209D5-9207-4E41-8902-F4F7BFE4C065}" type="slidenum">
              <a:rPr lang="en-US" smtClean="0"/>
              <a:t>‹#›</a:t>
            </a:fld>
            <a:endParaRPr lang="en-US" dirty="0"/>
          </a:p>
        </p:txBody>
      </p:sp>
    </p:spTree>
    <p:extLst>
      <p:ext uri="{BB962C8B-B14F-4D97-AF65-F5344CB8AC3E}">
        <p14:creationId xmlns:p14="http://schemas.microsoft.com/office/powerpoint/2010/main" val="35543166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newsroom.questdiagnostics.com/2018-07-17-New-Study-Reveals-Stalled-Progress-Toward-Value-Based-Car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1.xml.rels><?xml version="1.0" encoding="UTF-8" standalone="yes"?>
<Relationships xmlns="http://schemas.openxmlformats.org/package/2006/relationships"><Relationship Id="rId3" Type="http://schemas.openxmlformats.org/officeDocument/2006/relationships/hyperlink" Target="https://www.ncbi.nlm.nih.gov/pmc/articles/PMC5278808/"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aamc-black.global.ssl.fastly.net/production/media/filer_public/a5/c3/a5c3d565-14ec-48fb-974b-99fafaeecb00/aamc_projections_update_2017.pdf" TargetMode="External"/><Relationship Id="rId4" Type="http://schemas.openxmlformats.org/officeDocument/2006/relationships/hyperlink" Target="https://digitalcommons.unl.edu/cgi/viewcontent.cgi?article=1148&amp;context=publichealthresources"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kaufmanhall.com/sites/default/files/2017-State-of-Consumerism-in-Healthcare.pdf"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catalyst.nejm.org/patient-engagement-vs-patient-experience/"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38.png"/><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jpg"/></Relationships>
</file>

<file path=ppt/slides/_rels/slide5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60.png"/><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ADE18_coverpp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 y="-10159"/>
            <a:ext cx="9200160" cy="5175090"/>
          </a:xfrm>
          <a:prstGeom prst="rect">
            <a:avLst/>
          </a:prstGeom>
        </p:spPr>
      </p:pic>
      <p:pic>
        <p:nvPicPr>
          <p:cNvPr id="6" name="Picture 5"/>
          <p:cNvPicPr>
            <a:picLocks noChangeAspect="1"/>
          </p:cNvPicPr>
          <p:nvPr/>
        </p:nvPicPr>
        <p:blipFill>
          <a:blip r:embed="rId4"/>
          <a:stretch>
            <a:fillRect/>
          </a:stretch>
        </p:blipFill>
        <p:spPr>
          <a:xfrm>
            <a:off x="111760" y="167767"/>
            <a:ext cx="2832100" cy="609600"/>
          </a:xfrm>
          <a:prstGeom prst="rect">
            <a:avLst/>
          </a:prstGeom>
        </p:spPr>
      </p:pic>
    </p:spTree>
    <p:extLst>
      <p:ext uri="{BB962C8B-B14F-4D97-AF65-F5344CB8AC3E}">
        <p14:creationId xmlns:p14="http://schemas.microsoft.com/office/powerpoint/2010/main" val="39429221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Audience Survey</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r>
              <a:rPr lang="en-US" sz="2800" dirty="0" smtClean="0"/>
              <a:t>Is your organization currently providing population health services?</a:t>
            </a:r>
            <a:endParaRPr lang="en-US" sz="2800" dirty="0"/>
          </a:p>
        </p:txBody>
      </p:sp>
    </p:spTree>
    <p:extLst>
      <p:ext uri="{BB962C8B-B14F-4D97-AF65-F5344CB8AC3E}">
        <p14:creationId xmlns:p14="http://schemas.microsoft.com/office/powerpoint/2010/main" val="32407458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6846" y="3308236"/>
            <a:ext cx="7772400" cy="1022502"/>
          </a:xfrm>
        </p:spPr>
        <p:txBody>
          <a:bodyPr/>
          <a:lstStyle/>
          <a:p>
            <a:r>
              <a:rPr lang="en-US" dirty="0" smtClean="0"/>
              <a:t>The Environment</a:t>
            </a:r>
            <a:endParaRPr lang="en-US" dirty="0"/>
          </a:p>
        </p:txBody>
      </p:sp>
    </p:spTree>
    <p:extLst>
      <p:ext uri="{BB962C8B-B14F-4D97-AF65-F5344CB8AC3E}">
        <p14:creationId xmlns:p14="http://schemas.microsoft.com/office/powerpoint/2010/main" val="17688502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964" r="7907" b="18950"/>
          <a:stretch/>
        </p:blipFill>
        <p:spPr>
          <a:xfrm>
            <a:off x="0" y="0"/>
            <a:ext cx="4391033" cy="2545307"/>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3052"/>
          <a:stretch/>
        </p:blipFill>
        <p:spPr>
          <a:xfrm>
            <a:off x="0" y="2545306"/>
            <a:ext cx="4292220" cy="2600752"/>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9952" t="14277" b="14750"/>
          <a:stretch/>
        </p:blipFill>
        <p:spPr>
          <a:xfrm>
            <a:off x="4292220" y="0"/>
            <a:ext cx="4851780" cy="2545308"/>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t="6767" b="10955"/>
          <a:stretch/>
        </p:blipFill>
        <p:spPr>
          <a:xfrm>
            <a:off x="4292220" y="2545307"/>
            <a:ext cx="4851780" cy="2602956"/>
          </a:xfrm>
          <a:prstGeom prst="rect">
            <a:avLst/>
          </a:prstGeom>
        </p:spPr>
      </p:pic>
      <p:sp>
        <p:nvSpPr>
          <p:cNvPr id="9" name="Rectangle 8"/>
          <p:cNvSpPr/>
          <p:nvPr/>
        </p:nvSpPr>
        <p:spPr>
          <a:xfrm>
            <a:off x="0" y="1"/>
            <a:ext cx="9144000" cy="5157750"/>
          </a:xfrm>
          <a:prstGeom prst="rect">
            <a:avLst/>
          </a:prstGeom>
          <a:solidFill>
            <a:schemeClr val="bg1">
              <a:alpha val="4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1021808" y="68725"/>
            <a:ext cx="2347415"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The Perfect Storm</a:t>
            </a:r>
            <a:endParaRPr lang="en-US" b="1" dirty="0">
              <a:latin typeface="Arial" panose="020B0604020202020204" pitchFamily="34" charset="0"/>
              <a:cs typeface="Arial" panose="020B0604020202020204" pitchFamily="34" charset="0"/>
            </a:endParaRPr>
          </a:p>
        </p:txBody>
      </p:sp>
      <p:sp>
        <p:nvSpPr>
          <p:cNvPr id="11" name="TextBox 10"/>
          <p:cNvSpPr txBox="1"/>
          <p:nvPr/>
        </p:nvSpPr>
        <p:spPr>
          <a:xfrm>
            <a:off x="870045" y="2565326"/>
            <a:ext cx="2668558"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The Tip of the Iceberg</a:t>
            </a:r>
            <a:endParaRPr lang="en-US" b="1" dirty="0">
              <a:latin typeface="Arial" panose="020B0604020202020204" pitchFamily="34" charset="0"/>
              <a:cs typeface="Arial" panose="020B0604020202020204" pitchFamily="34" charset="0"/>
            </a:endParaRPr>
          </a:p>
        </p:txBody>
      </p:sp>
      <p:sp>
        <p:nvSpPr>
          <p:cNvPr id="12" name="TextBox 11"/>
          <p:cNvSpPr txBox="1"/>
          <p:nvPr/>
        </p:nvSpPr>
        <p:spPr>
          <a:xfrm>
            <a:off x="5254668" y="2583619"/>
            <a:ext cx="2557539"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The Burning Platform</a:t>
            </a:r>
            <a:endParaRPr lang="en-US" b="1" dirty="0">
              <a:latin typeface="Arial" panose="020B0604020202020204" pitchFamily="34" charset="0"/>
              <a:cs typeface="Arial" panose="020B0604020202020204" pitchFamily="34" charset="0"/>
            </a:endParaRPr>
          </a:p>
        </p:txBody>
      </p:sp>
      <p:sp>
        <p:nvSpPr>
          <p:cNvPr id="13" name="TextBox 12"/>
          <p:cNvSpPr txBox="1"/>
          <p:nvPr/>
        </p:nvSpPr>
        <p:spPr>
          <a:xfrm>
            <a:off x="5544402" y="68725"/>
            <a:ext cx="2597516"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 Tsunami of Change</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52243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855" y="339330"/>
            <a:ext cx="8229600" cy="485129"/>
          </a:xfrm>
        </p:spPr>
        <p:txBody>
          <a:bodyPr>
            <a:normAutofit fontScale="90000"/>
          </a:bodyPr>
          <a:lstStyle/>
          <a:p>
            <a:r>
              <a:rPr lang="en-US" dirty="0" smtClean="0"/>
              <a:t>Healthcare Reform Timeline</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929681192"/>
              </p:ext>
            </p:extLst>
          </p:nvPr>
        </p:nvGraphicFramePr>
        <p:xfrm>
          <a:off x="457200" y="1311275"/>
          <a:ext cx="8229600" cy="32877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159062" y="1907024"/>
            <a:ext cx="1199426" cy="715089"/>
          </a:xfrm>
          <a:prstGeom prst="roundRect">
            <a:avLst/>
          </a:prstGeom>
          <a:effectLst>
            <a:softEdge rad="12700"/>
          </a:effectLst>
        </p:spPr>
        <p:style>
          <a:lnRef idx="2">
            <a:schemeClr val="accent1"/>
          </a:lnRef>
          <a:fillRef idx="1">
            <a:schemeClr val="lt1"/>
          </a:fillRef>
          <a:effectRef idx="0">
            <a:schemeClr val="accent1"/>
          </a:effectRef>
          <a:fontRef idx="minor">
            <a:schemeClr val="dk1"/>
          </a:fontRef>
        </p:style>
        <p:txBody>
          <a:bodyPr wrap="none" rtlCol="0" anchor="ctr">
            <a:spAutoFit/>
          </a:bodyPr>
          <a:lstStyle/>
          <a:p>
            <a:pPr algn="ctr"/>
            <a:r>
              <a:rPr lang="en-US" dirty="0" smtClean="0">
                <a:latin typeface="Arial" panose="020B0604020202020204" pitchFamily="34" charset="0"/>
                <a:cs typeface="Arial" panose="020B0604020202020204" pitchFamily="34" charset="0"/>
              </a:rPr>
              <a:t>Medicare</a:t>
            </a:r>
          </a:p>
          <a:p>
            <a:pPr algn="ctr"/>
            <a:r>
              <a:rPr lang="en-US" dirty="0" smtClean="0">
                <a:latin typeface="Arial" panose="020B0604020202020204" pitchFamily="34" charset="0"/>
                <a:cs typeface="Arial" panose="020B0604020202020204" pitchFamily="34" charset="0"/>
              </a:rPr>
              <a:t>Medicaid</a:t>
            </a:r>
            <a:endParaRPr lang="en-US" dirty="0">
              <a:latin typeface="Arial" panose="020B0604020202020204" pitchFamily="34" charset="0"/>
              <a:cs typeface="Arial" panose="020B0604020202020204" pitchFamily="34" charset="0"/>
            </a:endParaRPr>
          </a:p>
        </p:txBody>
      </p:sp>
      <p:sp>
        <p:nvSpPr>
          <p:cNvPr id="7" name="TextBox 6"/>
          <p:cNvSpPr txBox="1"/>
          <p:nvPr/>
        </p:nvSpPr>
        <p:spPr>
          <a:xfrm>
            <a:off x="1157001" y="1031936"/>
            <a:ext cx="786229" cy="715089"/>
          </a:xfrm>
          <a:prstGeom prst="roundRect">
            <a:avLst/>
          </a:prstGeom>
          <a:effectLst>
            <a:softEdge rad="12700"/>
          </a:effectLst>
        </p:spPr>
        <p:style>
          <a:lnRef idx="2">
            <a:schemeClr val="accent1"/>
          </a:lnRef>
          <a:fillRef idx="1">
            <a:schemeClr val="lt1"/>
          </a:fillRef>
          <a:effectRef idx="0">
            <a:schemeClr val="accent1"/>
          </a:effectRef>
          <a:fontRef idx="minor">
            <a:schemeClr val="dk1"/>
          </a:fontRef>
        </p:style>
        <p:txBody>
          <a:bodyPr wrap="none" rtlCol="0" anchor="ctr">
            <a:spAutoFit/>
          </a:bodyPr>
          <a:lstStyle/>
          <a:p>
            <a:pPr algn="ctr"/>
            <a:r>
              <a:rPr lang="en-US" dirty="0" smtClean="0">
                <a:latin typeface="Arial" panose="020B0604020202020204" pitchFamily="34" charset="0"/>
                <a:cs typeface="Arial" panose="020B0604020202020204" pitchFamily="34" charset="0"/>
              </a:rPr>
              <a:t>HMO</a:t>
            </a:r>
          </a:p>
          <a:p>
            <a:pPr algn="ctr"/>
            <a:r>
              <a:rPr lang="en-US" dirty="0" smtClean="0">
                <a:latin typeface="Arial" panose="020B0604020202020204" pitchFamily="34" charset="0"/>
                <a:cs typeface="Arial" panose="020B0604020202020204" pitchFamily="34" charset="0"/>
              </a:rPr>
              <a:t>Act</a:t>
            </a:r>
            <a:endParaRPr lang="en-US" dirty="0">
              <a:latin typeface="Arial" panose="020B0604020202020204" pitchFamily="34" charset="0"/>
              <a:cs typeface="Arial" panose="020B0604020202020204" pitchFamily="34" charset="0"/>
            </a:endParaRPr>
          </a:p>
        </p:txBody>
      </p:sp>
      <p:sp>
        <p:nvSpPr>
          <p:cNvPr id="8" name="TextBox 7"/>
          <p:cNvSpPr txBox="1"/>
          <p:nvPr/>
        </p:nvSpPr>
        <p:spPr>
          <a:xfrm>
            <a:off x="1705256" y="2175985"/>
            <a:ext cx="1126946" cy="408623"/>
          </a:xfrm>
          <a:prstGeom prst="roundRect">
            <a:avLst/>
          </a:prstGeom>
          <a:effectLst>
            <a:softEdge rad="12700"/>
          </a:effectLst>
        </p:spPr>
        <p:style>
          <a:lnRef idx="2">
            <a:schemeClr val="accent1"/>
          </a:lnRef>
          <a:fillRef idx="1">
            <a:schemeClr val="lt1"/>
          </a:fillRef>
          <a:effectRef idx="0">
            <a:schemeClr val="accent1"/>
          </a:effectRef>
          <a:fontRef idx="minor">
            <a:schemeClr val="dk1"/>
          </a:fontRef>
        </p:style>
        <p:txBody>
          <a:bodyPr wrap="none" rtlCol="0" anchor="ctr">
            <a:spAutoFit/>
          </a:bodyPr>
          <a:lstStyle/>
          <a:p>
            <a:pPr algn="ctr"/>
            <a:r>
              <a:rPr lang="en-US" dirty="0" smtClean="0">
                <a:latin typeface="Arial" panose="020B0604020202020204" pitchFamily="34" charset="0"/>
                <a:cs typeface="Arial" panose="020B0604020202020204" pitchFamily="34" charset="0"/>
              </a:rPr>
              <a:t>TE&amp;FRA</a:t>
            </a:r>
          </a:p>
        </p:txBody>
      </p:sp>
      <p:sp>
        <p:nvSpPr>
          <p:cNvPr id="9" name="TextBox 8"/>
          <p:cNvSpPr txBox="1"/>
          <p:nvPr/>
        </p:nvSpPr>
        <p:spPr>
          <a:xfrm>
            <a:off x="2440416" y="1078705"/>
            <a:ext cx="1123025" cy="408623"/>
          </a:xfrm>
          <a:prstGeom prst="roundRect">
            <a:avLst/>
          </a:prstGeom>
          <a:effectLst>
            <a:softEdge rad="12700"/>
          </a:effectLst>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n-US" dirty="0" smtClean="0">
                <a:latin typeface="Arial" panose="020B0604020202020204" pitchFamily="34" charset="0"/>
                <a:cs typeface="Arial" panose="020B0604020202020204" pitchFamily="34" charset="0"/>
              </a:rPr>
              <a:t>COBRA</a:t>
            </a:r>
            <a:endParaRPr lang="en-US" dirty="0">
              <a:latin typeface="Arial" panose="020B0604020202020204" pitchFamily="34" charset="0"/>
              <a:cs typeface="Arial" panose="020B0604020202020204" pitchFamily="34" charset="0"/>
            </a:endParaRPr>
          </a:p>
        </p:txBody>
      </p:sp>
      <p:sp>
        <p:nvSpPr>
          <p:cNvPr id="10" name="TextBox 9"/>
          <p:cNvSpPr txBox="1"/>
          <p:nvPr/>
        </p:nvSpPr>
        <p:spPr>
          <a:xfrm>
            <a:off x="3171657" y="1662350"/>
            <a:ext cx="1233888" cy="1021556"/>
          </a:xfrm>
          <a:prstGeom prst="roundRect">
            <a:avLst/>
          </a:prstGeom>
          <a:effectLst>
            <a:softEdge rad="12700"/>
          </a:effectLst>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n-US" dirty="0" smtClean="0">
                <a:latin typeface="Arial" panose="020B0604020202020204" pitchFamily="34" charset="0"/>
                <a:cs typeface="Arial" panose="020B0604020202020204" pitchFamily="34" charset="0"/>
              </a:rPr>
              <a:t>NCQA</a:t>
            </a:r>
          </a:p>
          <a:p>
            <a:pPr algn="ctr"/>
            <a:r>
              <a:rPr lang="en-US" dirty="0">
                <a:latin typeface="Arial" panose="020B0604020202020204" pitchFamily="34" charset="0"/>
                <a:cs typeface="Arial" panose="020B0604020202020204" pitchFamily="34" charset="0"/>
              </a:rPr>
              <a:t>a</a:t>
            </a:r>
            <a:r>
              <a:rPr lang="en-US" dirty="0" smtClean="0">
                <a:latin typeface="Arial" panose="020B0604020202020204" pitchFamily="34" charset="0"/>
                <a:cs typeface="Arial" panose="020B0604020202020204" pitchFamily="34" charset="0"/>
              </a:rPr>
              <a:t>ccredits</a:t>
            </a:r>
          </a:p>
          <a:p>
            <a:pPr algn="ctr"/>
            <a:r>
              <a:rPr lang="en-US" dirty="0" smtClean="0">
                <a:latin typeface="Arial" panose="020B0604020202020204" pitchFamily="34" charset="0"/>
                <a:cs typeface="Arial" panose="020B0604020202020204" pitchFamily="34" charset="0"/>
              </a:rPr>
              <a:t>MCOs</a:t>
            </a:r>
            <a:endParaRPr lang="en-US" dirty="0">
              <a:latin typeface="Arial" panose="020B0604020202020204" pitchFamily="34" charset="0"/>
              <a:cs typeface="Arial" panose="020B0604020202020204" pitchFamily="34" charset="0"/>
            </a:endParaRPr>
          </a:p>
        </p:txBody>
      </p:sp>
      <p:sp>
        <p:nvSpPr>
          <p:cNvPr id="11" name="TextBox 10"/>
          <p:cNvSpPr txBox="1"/>
          <p:nvPr/>
        </p:nvSpPr>
        <p:spPr>
          <a:xfrm>
            <a:off x="4005672" y="1048009"/>
            <a:ext cx="998624" cy="408623"/>
          </a:xfrm>
          <a:prstGeom prst="roundRect">
            <a:avLst/>
          </a:prstGeom>
          <a:effectLst>
            <a:softEdge rad="12700"/>
          </a:effectLst>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n-US" dirty="0" smtClean="0">
                <a:latin typeface="Arial" panose="020B0604020202020204" pitchFamily="34" charset="0"/>
                <a:cs typeface="Arial" panose="020B0604020202020204" pitchFamily="34" charset="0"/>
              </a:rPr>
              <a:t>HIPAA</a:t>
            </a:r>
            <a:endParaRPr lang="en-US" dirty="0">
              <a:latin typeface="Arial" panose="020B0604020202020204" pitchFamily="34" charset="0"/>
              <a:cs typeface="Arial" panose="020B0604020202020204" pitchFamily="34" charset="0"/>
            </a:endParaRPr>
          </a:p>
        </p:txBody>
      </p:sp>
      <p:sp>
        <p:nvSpPr>
          <p:cNvPr id="12" name="TextBox 11"/>
          <p:cNvSpPr txBox="1"/>
          <p:nvPr/>
        </p:nvSpPr>
        <p:spPr>
          <a:xfrm>
            <a:off x="4557445" y="1659146"/>
            <a:ext cx="1484254" cy="1021556"/>
          </a:xfrm>
          <a:prstGeom prst="roundRect">
            <a:avLst/>
          </a:prstGeom>
          <a:effectLst>
            <a:softEdge rad="12700"/>
          </a:effectLst>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n-US" dirty="0">
                <a:latin typeface="Arial" panose="020B0604020202020204" pitchFamily="34" charset="0"/>
                <a:cs typeface="Arial" panose="020B0604020202020204" pitchFamily="34" charset="0"/>
              </a:rPr>
              <a:t>Medicare Part D</a:t>
            </a:r>
          </a:p>
          <a:p>
            <a:pPr algn="ctr"/>
            <a:r>
              <a:rPr lang="en-US" dirty="0" smtClean="0">
                <a:latin typeface="Arial" panose="020B0604020202020204" pitchFamily="34" charset="0"/>
                <a:cs typeface="Arial" panose="020B0604020202020204" pitchFamily="34" charset="0"/>
              </a:rPr>
              <a:t>(Rx added)</a:t>
            </a:r>
            <a:endParaRPr lang="en-US" dirty="0">
              <a:latin typeface="Arial" panose="020B0604020202020204" pitchFamily="34" charset="0"/>
              <a:cs typeface="Arial" panose="020B0604020202020204" pitchFamily="34" charset="0"/>
            </a:endParaRPr>
          </a:p>
        </p:txBody>
      </p:sp>
      <p:sp>
        <p:nvSpPr>
          <p:cNvPr id="13" name="TextBox 12"/>
          <p:cNvSpPr txBox="1"/>
          <p:nvPr/>
        </p:nvSpPr>
        <p:spPr>
          <a:xfrm>
            <a:off x="5771835" y="1057029"/>
            <a:ext cx="735515" cy="408623"/>
          </a:xfrm>
          <a:prstGeom prst="roundRect">
            <a:avLst/>
          </a:prstGeom>
          <a:effectLst>
            <a:softEdge rad="12700"/>
          </a:effectLst>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n-US" dirty="0" smtClean="0">
                <a:latin typeface="Arial" panose="020B0604020202020204" pitchFamily="34" charset="0"/>
                <a:cs typeface="Arial" panose="020B0604020202020204" pitchFamily="34" charset="0"/>
              </a:rPr>
              <a:t>ACA</a:t>
            </a:r>
            <a:endParaRPr lang="en-US" dirty="0">
              <a:latin typeface="Arial" panose="020B0604020202020204" pitchFamily="34" charset="0"/>
              <a:cs typeface="Arial" panose="020B0604020202020204" pitchFamily="34" charset="0"/>
            </a:endParaRPr>
          </a:p>
        </p:txBody>
      </p:sp>
      <p:sp>
        <p:nvSpPr>
          <p:cNvPr id="14" name="TextBox 13"/>
          <p:cNvSpPr txBox="1"/>
          <p:nvPr/>
        </p:nvSpPr>
        <p:spPr>
          <a:xfrm>
            <a:off x="6238588" y="2197417"/>
            <a:ext cx="881414" cy="408623"/>
          </a:xfrm>
          <a:prstGeom prst="roundRect">
            <a:avLst/>
          </a:prstGeom>
          <a:effectLst>
            <a:softEdge rad="12700"/>
          </a:effectLst>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n-US" dirty="0" smtClean="0">
                <a:latin typeface="Arial" panose="020B0604020202020204" pitchFamily="34" charset="0"/>
                <a:cs typeface="Arial" panose="020B0604020202020204" pitchFamily="34" charset="0"/>
              </a:rPr>
              <a:t>ACOs</a:t>
            </a:r>
            <a:endParaRPr lang="en-US" dirty="0">
              <a:latin typeface="Arial" panose="020B0604020202020204" pitchFamily="34" charset="0"/>
              <a:cs typeface="Arial" panose="020B0604020202020204" pitchFamily="34" charset="0"/>
            </a:endParaRPr>
          </a:p>
        </p:txBody>
      </p:sp>
      <p:sp>
        <p:nvSpPr>
          <p:cNvPr id="15" name="TextBox 14"/>
          <p:cNvSpPr txBox="1"/>
          <p:nvPr/>
        </p:nvSpPr>
        <p:spPr>
          <a:xfrm>
            <a:off x="7007894" y="959427"/>
            <a:ext cx="1306441" cy="1591628"/>
          </a:xfrm>
          <a:prstGeom prst="roundRect">
            <a:avLst/>
          </a:prstGeom>
          <a:effectLst>
            <a:softEdge rad="12700"/>
          </a:effectLst>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n-US" dirty="0" smtClean="0">
                <a:latin typeface="Arial" panose="020B0604020202020204" pitchFamily="34" charset="0"/>
                <a:cs typeface="Arial" panose="020B0604020202020204" pitchFamily="34" charset="0"/>
              </a:rPr>
              <a:t>HVBP</a:t>
            </a:r>
          </a:p>
          <a:p>
            <a:pPr algn="ctr"/>
            <a:r>
              <a:rPr lang="en-US" dirty="0" smtClean="0">
                <a:latin typeface="Arial" panose="020B0604020202020204" pitchFamily="34" charset="0"/>
                <a:cs typeface="Arial" panose="020B0604020202020204" pitchFamily="34" charset="0"/>
              </a:rPr>
              <a:t>HRRP</a:t>
            </a:r>
          </a:p>
          <a:p>
            <a:pPr algn="ctr"/>
            <a:r>
              <a:rPr lang="en-US" dirty="0" smtClean="0">
                <a:latin typeface="Arial" panose="020B0604020202020204" pitchFamily="34" charset="0"/>
                <a:cs typeface="Arial" panose="020B0604020202020204" pitchFamily="34" charset="0"/>
              </a:rPr>
              <a:t>HACRP</a:t>
            </a:r>
          </a:p>
          <a:p>
            <a:pPr algn="ctr"/>
            <a:r>
              <a:rPr lang="en-US" dirty="0" smtClean="0">
                <a:latin typeface="Arial" panose="020B0604020202020204" pitchFamily="34" charset="0"/>
                <a:cs typeface="Arial" panose="020B0604020202020204" pitchFamily="34" charset="0"/>
              </a:rPr>
              <a:t>VM</a:t>
            </a:r>
          </a:p>
          <a:p>
            <a:pPr algn="ctr"/>
            <a:r>
              <a:rPr lang="en-US" dirty="0" smtClean="0">
                <a:latin typeface="Arial" panose="020B0604020202020204" pitchFamily="34" charset="0"/>
                <a:cs typeface="Arial" panose="020B0604020202020204" pitchFamily="34" charset="0"/>
              </a:rPr>
              <a:t>SNF-VBP</a:t>
            </a:r>
            <a:endParaRPr lang="en-US" dirty="0">
              <a:latin typeface="Arial" panose="020B0604020202020204" pitchFamily="34" charset="0"/>
              <a:cs typeface="Arial" panose="020B0604020202020204" pitchFamily="34" charset="0"/>
            </a:endParaRPr>
          </a:p>
        </p:txBody>
      </p:sp>
      <p:cxnSp>
        <p:nvCxnSpPr>
          <p:cNvPr id="19" name="Straight Arrow Connector 18"/>
          <p:cNvCxnSpPr/>
          <p:nvPr/>
        </p:nvCxnSpPr>
        <p:spPr>
          <a:xfrm>
            <a:off x="1550115" y="1755240"/>
            <a:ext cx="0" cy="8293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001929" y="1487328"/>
            <a:ext cx="0" cy="10972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504984" y="1464975"/>
            <a:ext cx="0" cy="10972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6140143" y="1464975"/>
            <a:ext cx="0" cy="10972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7492293" y="2537460"/>
            <a:ext cx="0" cy="13716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57200" y="4013169"/>
            <a:ext cx="4415051" cy="1015663"/>
          </a:xfrm>
          <a:prstGeom prst="rect">
            <a:avLst/>
          </a:prstGeom>
          <a:noFill/>
        </p:spPr>
        <p:txBody>
          <a:bodyPr wrap="square" rtlCol="0">
            <a:spAutoFit/>
          </a:bodyPr>
          <a:lstStyle/>
          <a:p>
            <a:pPr>
              <a:tabLst>
                <a:tab pos="573088" algn="l"/>
              </a:tabLst>
            </a:pPr>
            <a:r>
              <a:rPr lang="en-US" sz="1000" b="1" dirty="0" smtClean="0">
                <a:latin typeface="Arial" panose="020B0604020202020204" pitchFamily="34" charset="0"/>
                <a:cs typeface="Arial" panose="020B0604020202020204" pitchFamily="34" charset="0"/>
              </a:rPr>
              <a:t>TE&amp;FRA:    </a:t>
            </a:r>
            <a:r>
              <a:rPr lang="en-US" sz="1000" dirty="0" smtClean="0">
                <a:latin typeface="Arial" panose="020B0604020202020204" pitchFamily="34" charset="0"/>
                <a:cs typeface="Arial" panose="020B0604020202020204" pitchFamily="34" charset="0"/>
              </a:rPr>
              <a:t>Tax Equity and Fiscal Responsibility Act </a:t>
            </a:r>
            <a:endParaRPr lang="en-US" sz="1000" b="1" dirty="0" smtClean="0">
              <a:latin typeface="Arial" panose="020B0604020202020204" pitchFamily="34" charset="0"/>
              <a:cs typeface="Arial" panose="020B0604020202020204" pitchFamily="34" charset="0"/>
            </a:endParaRPr>
          </a:p>
          <a:p>
            <a:pPr>
              <a:tabLst>
                <a:tab pos="573088" algn="l"/>
              </a:tabLst>
            </a:pPr>
            <a:r>
              <a:rPr lang="en-US" sz="1000" b="1" dirty="0" smtClean="0">
                <a:latin typeface="Arial" panose="020B0604020202020204" pitchFamily="34" charset="0"/>
                <a:cs typeface="Arial" panose="020B0604020202020204" pitchFamily="34" charset="0"/>
              </a:rPr>
              <a:t>HAC:</a:t>
            </a:r>
            <a:r>
              <a:rPr lang="en-US" sz="1000" dirty="0">
                <a:latin typeface="Arial" panose="020B0604020202020204" pitchFamily="34" charset="0"/>
                <a:cs typeface="Arial" panose="020B0604020202020204" pitchFamily="34" charset="0"/>
              </a:rPr>
              <a:t>	</a:t>
            </a:r>
            <a:r>
              <a:rPr lang="en-US" sz="1000" dirty="0" smtClean="0">
                <a:latin typeface="Arial" panose="020B0604020202020204" pitchFamily="34" charset="0"/>
                <a:cs typeface="Arial" panose="020B0604020202020204" pitchFamily="34" charset="0"/>
              </a:rPr>
              <a:t>    Hospital-Acquired Condition Reduction Program</a:t>
            </a:r>
          </a:p>
          <a:p>
            <a:pPr>
              <a:tabLst>
                <a:tab pos="573088" algn="l"/>
              </a:tabLst>
            </a:pPr>
            <a:r>
              <a:rPr lang="en-US" sz="1000" b="1" dirty="0" smtClean="0">
                <a:latin typeface="Arial" panose="020B0604020202020204" pitchFamily="34" charset="0"/>
                <a:cs typeface="Arial" panose="020B0604020202020204" pitchFamily="34" charset="0"/>
              </a:rPr>
              <a:t>HRRP:</a:t>
            </a:r>
            <a:r>
              <a:rPr lang="en-US" sz="1000" dirty="0">
                <a:latin typeface="Arial" panose="020B0604020202020204" pitchFamily="34" charset="0"/>
                <a:cs typeface="Arial" panose="020B0604020202020204" pitchFamily="34" charset="0"/>
              </a:rPr>
              <a:t>	</a:t>
            </a:r>
            <a:r>
              <a:rPr lang="en-US" sz="1000" dirty="0" smtClean="0">
                <a:latin typeface="Arial" panose="020B0604020202020204" pitchFamily="34" charset="0"/>
                <a:cs typeface="Arial" panose="020B0604020202020204" pitchFamily="34" charset="0"/>
              </a:rPr>
              <a:t>    Hospital Readmissions </a:t>
            </a:r>
            <a:r>
              <a:rPr lang="en-US" sz="1000" dirty="0">
                <a:latin typeface="Arial" panose="020B0604020202020204" pitchFamily="34" charset="0"/>
                <a:cs typeface="Arial" panose="020B0604020202020204" pitchFamily="34" charset="0"/>
              </a:rPr>
              <a:t>Reduction Program</a:t>
            </a:r>
            <a:endParaRPr lang="en-US" sz="1000" dirty="0" smtClean="0">
              <a:latin typeface="Arial" panose="020B0604020202020204" pitchFamily="34" charset="0"/>
              <a:cs typeface="Arial" panose="020B0604020202020204" pitchFamily="34" charset="0"/>
            </a:endParaRPr>
          </a:p>
          <a:p>
            <a:pPr>
              <a:tabLst>
                <a:tab pos="573088" algn="l"/>
              </a:tabLst>
            </a:pPr>
            <a:r>
              <a:rPr lang="en-US" sz="1000" b="1" dirty="0" smtClean="0">
                <a:latin typeface="Arial" panose="020B0604020202020204" pitchFamily="34" charset="0"/>
                <a:cs typeface="Arial" panose="020B0604020202020204" pitchFamily="34" charset="0"/>
              </a:rPr>
              <a:t>HVBP:</a:t>
            </a:r>
            <a:r>
              <a:rPr lang="en-US" sz="1000" dirty="0">
                <a:latin typeface="Arial" panose="020B0604020202020204" pitchFamily="34" charset="0"/>
                <a:cs typeface="Arial" panose="020B0604020202020204" pitchFamily="34" charset="0"/>
              </a:rPr>
              <a:t>	</a:t>
            </a:r>
            <a:r>
              <a:rPr lang="en-US" sz="1000" dirty="0" smtClean="0">
                <a:latin typeface="Arial" panose="020B0604020202020204" pitchFamily="34" charset="0"/>
                <a:cs typeface="Arial" panose="020B0604020202020204" pitchFamily="34" charset="0"/>
              </a:rPr>
              <a:t>    Hospital Value-Based Purchasing </a:t>
            </a:r>
            <a:r>
              <a:rPr lang="en-US" sz="1000" dirty="0">
                <a:latin typeface="Arial" panose="020B0604020202020204" pitchFamily="34" charset="0"/>
                <a:cs typeface="Arial" panose="020B0604020202020204" pitchFamily="34" charset="0"/>
              </a:rPr>
              <a:t>Program</a:t>
            </a:r>
            <a:endParaRPr lang="en-US" sz="1000" dirty="0" smtClean="0">
              <a:latin typeface="Arial" panose="020B0604020202020204" pitchFamily="34" charset="0"/>
              <a:cs typeface="Arial" panose="020B0604020202020204" pitchFamily="34" charset="0"/>
            </a:endParaRPr>
          </a:p>
          <a:p>
            <a:pPr>
              <a:tabLst>
                <a:tab pos="573088" algn="l"/>
              </a:tabLst>
            </a:pPr>
            <a:r>
              <a:rPr lang="en-US" sz="1000" b="1" dirty="0" smtClean="0">
                <a:latin typeface="Arial" panose="020B0604020202020204" pitchFamily="34" charset="0"/>
                <a:cs typeface="Arial" panose="020B0604020202020204" pitchFamily="34" charset="0"/>
              </a:rPr>
              <a:t>SNF-VBP:   </a:t>
            </a:r>
            <a:r>
              <a:rPr lang="en-US" sz="1000" dirty="0" smtClean="0">
                <a:latin typeface="Arial" panose="020B0604020202020204" pitchFamily="34" charset="0"/>
                <a:cs typeface="Arial" panose="020B0604020202020204" pitchFamily="34" charset="0"/>
              </a:rPr>
              <a:t>Skilled Nursing Facility Value-Based Purchasing Program</a:t>
            </a:r>
          </a:p>
          <a:p>
            <a:pPr>
              <a:tabLst>
                <a:tab pos="573088" algn="l"/>
              </a:tabLst>
            </a:pPr>
            <a:r>
              <a:rPr lang="en-US" sz="1000" b="1" dirty="0" smtClean="0">
                <a:latin typeface="Arial" panose="020B0604020202020204" pitchFamily="34" charset="0"/>
                <a:cs typeface="Arial" panose="020B0604020202020204" pitchFamily="34" charset="0"/>
              </a:rPr>
              <a:t>VM:</a:t>
            </a:r>
            <a:r>
              <a:rPr lang="en-US" sz="1000" dirty="0">
                <a:latin typeface="Arial" panose="020B0604020202020204" pitchFamily="34" charset="0"/>
                <a:cs typeface="Arial" panose="020B0604020202020204" pitchFamily="34" charset="0"/>
              </a:rPr>
              <a:t>	</a:t>
            </a:r>
            <a:r>
              <a:rPr lang="en-US" sz="1000" dirty="0" smtClean="0">
                <a:latin typeface="Arial" panose="020B0604020202020204" pitchFamily="34" charset="0"/>
                <a:cs typeface="Arial" panose="020B0604020202020204" pitchFamily="34" charset="0"/>
              </a:rPr>
              <a:t>    Value Modifier or Physician Value-Based Modifier</a:t>
            </a:r>
            <a:endParaRPr lang="en-US" sz="1000" dirty="0">
              <a:latin typeface="Arial" panose="020B0604020202020204" pitchFamily="34" charset="0"/>
              <a:cs typeface="Arial" panose="020B0604020202020204" pitchFamily="34" charset="0"/>
            </a:endParaRPr>
          </a:p>
        </p:txBody>
      </p:sp>
      <p:sp>
        <p:nvSpPr>
          <p:cNvPr id="25" name="TextBox 24"/>
          <p:cNvSpPr txBox="1"/>
          <p:nvPr/>
        </p:nvSpPr>
        <p:spPr>
          <a:xfrm>
            <a:off x="4924452" y="4754532"/>
            <a:ext cx="2234493" cy="215444"/>
          </a:xfrm>
          <a:prstGeom prst="rect">
            <a:avLst/>
          </a:prstGeom>
          <a:noFill/>
        </p:spPr>
        <p:txBody>
          <a:bodyPr wrap="square" rtlCol="0">
            <a:spAutoFit/>
          </a:bodyPr>
          <a:lstStyle/>
          <a:p>
            <a:r>
              <a:rPr lang="en-US" sz="800" dirty="0" smtClean="0">
                <a:latin typeface="Arial" panose="020B0604020202020204" pitchFamily="34" charset="0"/>
                <a:cs typeface="Arial" panose="020B0604020202020204" pitchFamily="34" charset="0"/>
              </a:rPr>
              <a:t>Source: Kaiser Family Foundation</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00676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 Toward Value-Based Care</a:t>
            </a:r>
            <a:endParaRPr lang="en-US" dirty="0"/>
          </a:p>
        </p:txBody>
      </p:sp>
      <p:sp>
        <p:nvSpPr>
          <p:cNvPr id="9" name="TextBox 8"/>
          <p:cNvSpPr txBox="1"/>
          <p:nvPr/>
        </p:nvSpPr>
        <p:spPr>
          <a:xfrm>
            <a:off x="1777831" y="1105195"/>
            <a:ext cx="5588339"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Survey of Health Plan Executives and Physicians</a:t>
            </a:r>
            <a:endParaRPr lang="en-US" b="1" dirty="0">
              <a:latin typeface="Arial" panose="020B0604020202020204" pitchFamily="34" charset="0"/>
              <a:cs typeface="Arial" panose="020B0604020202020204" pitchFamily="34" charset="0"/>
            </a:endParaRPr>
          </a:p>
        </p:txBody>
      </p:sp>
      <p:sp>
        <p:nvSpPr>
          <p:cNvPr id="10" name="TextBox 9"/>
          <p:cNvSpPr txBox="1"/>
          <p:nvPr/>
        </p:nvSpPr>
        <p:spPr>
          <a:xfrm>
            <a:off x="1792429" y="1446644"/>
            <a:ext cx="5559142" cy="261610"/>
          </a:xfrm>
          <a:prstGeom prst="rect">
            <a:avLst/>
          </a:prstGeom>
          <a:noFill/>
        </p:spPr>
        <p:txBody>
          <a:bodyPr wrap="square" rtlCol="0">
            <a:spAutoFit/>
          </a:bodyPr>
          <a:lstStyle/>
          <a:p>
            <a:r>
              <a:rPr lang="en-US" sz="1100" dirty="0" smtClean="0">
                <a:latin typeface="Arial" panose="020B0604020202020204" pitchFamily="34" charset="0"/>
                <a:cs typeface="Arial" panose="020B0604020202020204" pitchFamily="34" charset="0"/>
              </a:rPr>
              <a:t>Question: Does the U.S. have a Fee-for-Service or Value-Based Care health system?</a:t>
            </a:r>
            <a:endParaRPr lang="en-US" sz="1100" dirty="0">
              <a:latin typeface="Arial" panose="020B0604020202020204" pitchFamily="34" charset="0"/>
              <a:cs typeface="Arial" panose="020B0604020202020204" pitchFamily="34" charset="0"/>
            </a:endParaRPr>
          </a:p>
        </p:txBody>
      </p:sp>
      <p:sp>
        <p:nvSpPr>
          <p:cNvPr id="16" name="TextBox 15"/>
          <p:cNvSpPr txBox="1"/>
          <p:nvPr/>
        </p:nvSpPr>
        <p:spPr>
          <a:xfrm>
            <a:off x="333142" y="4740647"/>
            <a:ext cx="7033028" cy="323165"/>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Source:  </a:t>
            </a:r>
            <a:r>
              <a:rPr lang="en-US" sz="800" dirty="0" smtClean="0">
                <a:latin typeface="Arial" panose="020B0604020202020204" pitchFamily="34" charset="0"/>
                <a:cs typeface="Arial" panose="020B0604020202020204" pitchFamily="34" charset="0"/>
              </a:rPr>
              <a:t>Quest Diagnostic </a:t>
            </a:r>
            <a:r>
              <a:rPr lang="en-US" sz="800" dirty="0" smtClean="0">
                <a:latin typeface="Arial" panose="020B0604020202020204" pitchFamily="34" charset="0"/>
                <a:cs typeface="Arial" panose="020B0604020202020204" pitchFamily="34" charset="0"/>
                <a:hlinkClick r:id="rId3"/>
              </a:rPr>
              <a:t>Survey</a:t>
            </a:r>
            <a:r>
              <a:rPr lang="en-US" sz="800" dirty="0" smtClean="0">
                <a:latin typeface="Arial" panose="020B0604020202020204" pitchFamily="34" charset="0"/>
                <a:cs typeface="Arial" panose="020B0604020202020204" pitchFamily="34" charset="0"/>
              </a:rPr>
              <a:t>, July 2018.</a:t>
            </a:r>
          </a:p>
          <a:p>
            <a:r>
              <a:rPr lang="en-US" sz="700" dirty="0" smtClean="0">
                <a:latin typeface="Arial" panose="020B0604020202020204" pitchFamily="34" charset="0"/>
                <a:cs typeface="Arial" panose="020B0604020202020204" pitchFamily="34" charset="0"/>
              </a:rPr>
              <a:t>Annual survey conducted by </a:t>
            </a:r>
            <a:r>
              <a:rPr lang="en-US" sz="700" dirty="0">
                <a:latin typeface="Arial" panose="020B0604020202020204" pitchFamily="34" charset="0"/>
                <a:cs typeface="Arial" panose="020B0604020202020204" pitchFamily="34" charset="0"/>
              </a:rPr>
              <a:t>Regina Corso </a:t>
            </a:r>
            <a:r>
              <a:rPr lang="en-US" sz="700" dirty="0" smtClean="0">
                <a:latin typeface="Arial" panose="020B0604020202020204" pitchFamily="34" charset="0"/>
                <a:cs typeface="Arial" panose="020B0604020202020204" pitchFamily="34" charset="0"/>
              </a:rPr>
              <a:t>Consulting for Quest Diagnostics of physicians affiliated with health systems and health plan executives (451 respondents).</a:t>
            </a:r>
            <a:endParaRPr lang="en-US" sz="700" dirty="0">
              <a:latin typeface="Arial" panose="020B0604020202020204" pitchFamily="34" charset="0"/>
              <a:cs typeface="Arial" panose="020B0604020202020204" pitchFamily="34" charset="0"/>
            </a:endParaRPr>
          </a:p>
        </p:txBody>
      </p:sp>
      <p:graphicFrame>
        <p:nvGraphicFramePr>
          <p:cNvPr id="8" name="Content Placeholder 7"/>
          <p:cNvGraphicFramePr>
            <a:graphicFrameLocks noGrp="1"/>
          </p:cNvGraphicFramePr>
          <p:nvPr>
            <p:ph idx="1"/>
            <p:extLst/>
          </p:nvPr>
        </p:nvGraphicFramePr>
        <p:xfrm>
          <a:off x="678976" y="1463731"/>
          <a:ext cx="8229600" cy="3287713"/>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p:cNvSpPr txBox="1"/>
          <p:nvPr/>
        </p:nvSpPr>
        <p:spPr>
          <a:xfrm>
            <a:off x="1229193" y="4434560"/>
            <a:ext cx="5387372" cy="307777"/>
          </a:xfrm>
          <a:prstGeom prst="rect">
            <a:avLst/>
          </a:prstGeom>
          <a:solidFill>
            <a:srgbClr val="FFFF66"/>
          </a:solidFill>
        </p:spPr>
        <p:txBody>
          <a:bodyPr wrap="none" rtlCol="0">
            <a:spAutoFit/>
          </a:bodyPr>
          <a:lstStyle/>
          <a:p>
            <a:pPr marL="285750" indent="-285750">
              <a:buFont typeface="Wingdings" panose="05000000000000000000" pitchFamily="2" charset="2"/>
              <a:buChar char="Ø"/>
            </a:pPr>
            <a:r>
              <a:rPr lang="en-US" sz="1400" i="1" dirty="0" smtClean="0"/>
              <a:t>Little </a:t>
            </a:r>
            <a:r>
              <a:rPr lang="en-US" sz="1400" i="1" dirty="0"/>
              <a:t>progress </a:t>
            </a:r>
            <a:r>
              <a:rPr lang="en-US" sz="1400" i="1" dirty="0" smtClean="0"/>
              <a:t>has been made toward </a:t>
            </a:r>
            <a:r>
              <a:rPr lang="en-US" sz="1400" i="1" dirty="0"/>
              <a:t>value-based </a:t>
            </a:r>
            <a:r>
              <a:rPr lang="en-US" sz="1400" i="1" dirty="0" smtClean="0"/>
              <a:t>in the last year.</a:t>
            </a:r>
            <a:endParaRPr lang="en-US" sz="1400" i="1" dirty="0"/>
          </a:p>
        </p:txBody>
      </p:sp>
    </p:spTree>
    <p:extLst>
      <p:ext uri="{BB962C8B-B14F-4D97-AF65-F5344CB8AC3E}">
        <p14:creationId xmlns:p14="http://schemas.microsoft.com/office/powerpoint/2010/main" val="22175468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Healthcare Landscape</a:t>
            </a:r>
            <a:endParaRPr lang="en-US" dirty="0"/>
          </a:p>
        </p:txBody>
      </p:sp>
      <p:sp>
        <p:nvSpPr>
          <p:cNvPr id="23" name="Rectangle 22"/>
          <p:cNvSpPr/>
          <p:nvPr/>
        </p:nvSpPr>
        <p:spPr bwMode="gray">
          <a:xfrm>
            <a:off x="2143876" y="3094705"/>
            <a:ext cx="270802" cy="769271"/>
          </a:xfrm>
          <a:prstGeom prst="rect">
            <a:avLst/>
          </a:prstGeom>
          <a:solidFill>
            <a:schemeClr val="bg1"/>
          </a:solidFill>
          <a:ln w="1905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200" dirty="0" smtClean="0">
              <a:solidFill>
                <a:srgbClr val="FFFFFF"/>
              </a:solidFill>
            </a:endParaRPr>
          </a:p>
        </p:txBody>
      </p:sp>
      <p:sp>
        <p:nvSpPr>
          <p:cNvPr id="24" name="Rectangle 23"/>
          <p:cNvSpPr/>
          <p:nvPr/>
        </p:nvSpPr>
        <p:spPr bwMode="gray">
          <a:xfrm>
            <a:off x="2406795" y="4001647"/>
            <a:ext cx="769722" cy="232235"/>
          </a:xfrm>
          <a:prstGeom prst="rect">
            <a:avLst/>
          </a:prstGeom>
          <a:solidFill>
            <a:schemeClr val="bg1"/>
          </a:solidFill>
          <a:ln w="1905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200" dirty="0" smtClean="0">
              <a:solidFill>
                <a:srgbClr val="FFFFFF"/>
              </a:solidFill>
            </a:endParaRPr>
          </a:p>
        </p:txBody>
      </p:sp>
      <p:sp>
        <p:nvSpPr>
          <p:cNvPr id="25" name="Rectangle 24"/>
          <p:cNvSpPr/>
          <p:nvPr/>
        </p:nvSpPr>
        <p:spPr>
          <a:xfrm>
            <a:off x="1510108" y="1142045"/>
            <a:ext cx="3297216" cy="246221"/>
          </a:xfrm>
          <a:prstGeom prst="rect">
            <a:avLst/>
          </a:prstGeom>
          <a:noFill/>
        </p:spPr>
        <p:txBody>
          <a:bodyPr wrap="square" lIns="0" tIns="0" rIns="0" bIns="0" rtlCol="0">
            <a:spAutoFit/>
          </a:bodyPr>
          <a:lstStyle/>
          <a:p>
            <a:pPr>
              <a:spcBef>
                <a:spcPts val="500"/>
              </a:spcBef>
            </a:pPr>
            <a:r>
              <a:rPr lang="en-US" sz="1600" b="1" dirty="0" smtClean="0">
                <a:solidFill>
                  <a:srgbClr val="333E48"/>
                </a:solidFill>
              </a:rPr>
              <a:t>Continuum of Medicare Risk Models</a:t>
            </a:r>
            <a:endParaRPr lang="en-US" sz="1600" b="1" dirty="0">
              <a:solidFill>
                <a:srgbClr val="333E48"/>
              </a:solidFill>
            </a:endParaRPr>
          </a:p>
        </p:txBody>
      </p:sp>
      <p:sp>
        <p:nvSpPr>
          <p:cNvPr id="26" name="Chevron 25"/>
          <p:cNvSpPr/>
          <p:nvPr/>
        </p:nvSpPr>
        <p:spPr bwMode="gray">
          <a:xfrm>
            <a:off x="2483512" y="1991400"/>
            <a:ext cx="1370466" cy="365760"/>
          </a:xfrm>
          <a:prstGeom prst="chevron">
            <a:avLst/>
          </a:prstGeom>
          <a:solidFill>
            <a:schemeClr val="accent1"/>
          </a:solidFill>
          <a:ln w="9525"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algn="ctr" defTabSz="1463675"/>
            <a:r>
              <a:rPr lang="en-US" sz="1050" b="1" dirty="0" smtClean="0">
                <a:solidFill>
                  <a:srgbClr val="333E48"/>
                </a:solidFill>
                <a:latin typeface="Arial" panose="020B0604020202020204" pitchFamily="34" charset="0"/>
                <a:cs typeface="Arial" panose="020B0604020202020204" pitchFamily="34" charset="0"/>
              </a:rPr>
              <a:t>Bundled Payments</a:t>
            </a:r>
            <a:endParaRPr lang="en-US" sz="1050" b="1" dirty="0">
              <a:solidFill>
                <a:srgbClr val="333E48"/>
              </a:solidFill>
              <a:latin typeface="Arial" panose="020B0604020202020204" pitchFamily="34" charset="0"/>
              <a:cs typeface="Arial" panose="020B0604020202020204" pitchFamily="34" charset="0"/>
            </a:endParaRPr>
          </a:p>
        </p:txBody>
      </p:sp>
      <p:sp>
        <p:nvSpPr>
          <p:cNvPr id="27" name="Chevron 26"/>
          <p:cNvSpPr/>
          <p:nvPr/>
        </p:nvSpPr>
        <p:spPr bwMode="gray">
          <a:xfrm>
            <a:off x="3675640" y="1991400"/>
            <a:ext cx="1370466" cy="365760"/>
          </a:xfrm>
          <a:prstGeom prst="chevron">
            <a:avLst/>
          </a:prstGeom>
          <a:solidFill>
            <a:schemeClr val="accent1"/>
          </a:solidFill>
          <a:ln w="9525"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algn="ctr" defTabSz="1463675"/>
            <a:r>
              <a:rPr lang="en-US" sz="1050" b="1" dirty="0" smtClean="0">
                <a:solidFill>
                  <a:srgbClr val="333E48"/>
                </a:solidFill>
                <a:latin typeface="Arial" panose="020B0604020202020204" pitchFamily="34" charset="0"/>
                <a:cs typeface="Arial" panose="020B0604020202020204" pitchFamily="34" charset="0"/>
              </a:rPr>
              <a:t>Shared Savings</a:t>
            </a:r>
            <a:endParaRPr lang="en-US" sz="1050" b="1" dirty="0">
              <a:solidFill>
                <a:srgbClr val="333E48"/>
              </a:solidFill>
              <a:latin typeface="Arial" panose="020B0604020202020204" pitchFamily="34" charset="0"/>
              <a:cs typeface="Arial" panose="020B0604020202020204" pitchFamily="34" charset="0"/>
            </a:endParaRPr>
          </a:p>
        </p:txBody>
      </p:sp>
      <p:sp>
        <p:nvSpPr>
          <p:cNvPr id="28" name="Chevron 27"/>
          <p:cNvSpPr/>
          <p:nvPr/>
        </p:nvSpPr>
        <p:spPr bwMode="gray">
          <a:xfrm>
            <a:off x="4867768" y="1991400"/>
            <a:ext cx="1370466" cy="365760"/>
          </a:xfrm>
          <a:prstGeom prst="chevron">
            <a:avLst/>
          </a:prstGeom>
          <a:solidFill>
            <a:schemeClr val="accent1"/>
          </a:solidFill>
          <a:ln w="9525"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algn="ctr" defTabSz="1463675"/>
            <a:r>
              <a:rPr lang="en-US" sz="1050" b="1" dirty="0" smtClean="0">
                <a:solidFill>
                  <a:srgbClr val="333E48"/>
                </a:solidFill>
                <a:latin typeface="Arial" panose="020B0604020202020204" pitchFamily="34" charset="0"/>
                <a:cs typeface="Arial" panose="020B0604020202020204" pitchFamily="34" charset="0"/>
              </a:rPr>
              <a:t>Shared </a:t>
            </a:r>
            <a:br>
              <a:rPr lang="en-US" sz="1050" b="1" dirty="0" smtClean="0">
                <a:solidFill>
                  <a:srgbClr val="333E48"/>
                </a:solidFill>
                <a:latin typeface="Arial" panose="020B0604020202020204" pitchFamily="34" charset="0"/>
                <a:cs typeface="Arial" panose="020B0604020202020204" pitchFamily="34" charset="0"/>
              </a:rPr>
            </a:br>
            <a:r>
              <a:rPr lang="en-US" sz="1050" b="1" dirty="0" smtClean="0">
                <a:solidFill>
                  <a:srgbClr val="333E48"/>
                </a:solidFill>
                <a:latin typeface="Arial" panose="020B0604020202020204" pitchFamily="34" charset="0"/>
                <a:cs typeface="Arial" panose="020B0604020202020204" pitchFamily="34" charset="0"/>
              </a:rPr>
              <a:t>Risk</a:t>
            </a:r>
            <a:endParaRPr lang="en-US" sz="1050" b="1" dirty="0">
              <a:solidFill>
                <a:srgbClr val="333E48"/>
              </a:solidFill>
              <a:latin typeface="Arial" panose="020B0604020202020204" pitchFamily="34" charset="0"/>
              <a:cs typeface="Arial" panose="020B0604020202020204" pitchFamily="34" charset="0"/>
            </a:endParaRPr>
          </a:p>
        </p:txBody>
      </p:sp>
      <p:sp>
        <p:nvSpPr>
          <p:cNvPr id="29" name="Chevron 28"/>
          <p:cNvSpPr/>
          <p:nvPr/>
        </p:nvSpPr>
        <p:spPr bwMode="gray">
          <a:xfrm>
            <a:off x="6059896" y="1991400"/>
            <a:ext cx="1370466" cy="365760"/>
          </a:xfrm>
          <a:prstGeom prst="chevron">
            <a:avLst/>
          </a:prstGeom>
          <a:solidFill>
            <a:schemeClr val="accent1"/>
          </a:solidFill>
          <a:ln w="9525"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algn="ctr" defTabSz="1463675"/>
            <a:r>
              <a:rPr lang="en-US" sz="1050" b="1" dirty="0" smtClean="0">
                <a:solidFill>
                  <a:srgbClr val="333E48"/>
                </a:solidFill>
                <a:latin typeface="Arial" panose="020B0604020202020204" pitchFamily="34" charset="0"/>
                <a:cs typeface="Arial" panose="020B0604020202020204" pitchFamily="34" charset="0"/>
              </a:rPr>
              <a:t>Full </a:t>
            </a:r>
            <a:br>
              <a:rPr lang="en-US" sz="1050" b="1" dirty="0" smtClean="0">
                <a:solidFill>
                  <a:srgbClr val="333E48"/>
                </a:solidFill>
                <a:latin typeface="Arial" panose="020B0604020202020204" pitchFamily="34" charset="0"/>
                <a:cs typeface="Arial" panose="020B0604020202020204" pitchFamily="34" charset="0"/>
              </a:rPr>
            </a:br>
            <a:r>
              <a:rPr lang="en-US" sz="1050" b="1" dirty="0" smtClean="0">
                <a:solidFill>
                  <a:srgbClr val="333E48"/>
                </a:solidFill>
                <a:latin typeface="Arial" panose="020B0604020202020204" pitchFamily="34" charset="0"/>
                <a:cs typeface="Arial" panose="020B0604020202020204" pitchFamily="34" charset="0"/>
              </a:rPr>
              <a:t>Risk</a:t>
            </a:r>
            <a:endParaRPr lang="en-US" sz="1050" b="1" dirty="0">
              <a:solidFill>
                <a:srgbClr val="333E48"/>
              </a:solidFill>
              <a:latin typeface="Arial" panose="020B0604020202020204" pitchFamily="34" charset="0"/>
              <a:cs typeface="Arial" panose="020B0604020202020204" pitchFamily="34" charset="0"/>
            </a:endParaRPr>
          </a:p>
        </p:txBody>
      </p:sp>
      <p:sp>
        <p:nvSpPr>
          <p:cNvPr id="30" name="Text Placeholder 31"/>
          <p:cNvSpPr txBox="1">
            <a:spLocks/>
          </p:cNvSpPr>
          <p:nvPr/>
        </p:nvSpPr>
        <p:spPr bwMode="gray">
          <a:xfrm>
            <a:off x="1468763" y="2461198"/>
            <a:ext cx="1200570" cy="1969770"/>
          </a:xfrm>
          <a:prstGeom prst="rect">
            <a:avLst/>
          </a:prstGeom>
        </p:spPr>
        <p:txBody>
          <a:bodyPr wrap="square" lIns="0" tIns="0" rIns="0" bIns="0">
            <a:spAutoFit/>
          </a:bodyPr>
          <a:lstStyle>
            <a:lvl1pPr marL="114300" indent="-114300" algn="l" defTabSz="640080" rtl="0" eaLnBrk="1" latinLnBrk="0" hangingPunct="1">
              <a:spcBef>
                <a:spcPts val="500"/>
              </a:spcBef>
              <a:buFont typeface="Arial" pitchFamily="34" charset="0"/>
              <a:buChar char="•"/>
              <a:defRPr sz="1000" kern="1200" baseline="0">
                <a:solidFill>
                  <a:schemeClr val="tx1"/>
                </a:solidFill>
                <a:latin typeface="+mn-lt"/>
                <a:ea typeface="+mn-ea"/>
                <a:cs typeface="+mn-cs"/>
              </a:defRPr>
            </a:lvl1pPr>
            <a:lvl2pPr marL="2286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2pPr>
            <a:lvl3pPr marL="3429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3pPr>
            <a:lvl4pPr marL="4572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4pPr>
            <a:lvl5pPr marL="571500" indent="-114300" algn="l" defTabSz="640080" rtl="0" eaLnBrk="1" latinLnBrk="0" hangingPunct="1">
              <a:spcBef>
                <a:spcPts val="500"/>
              </a:spcBef>
              <a:buFont typeface="Arial" pitchFamily="34" charset="0"/>
              <a:buChar char="•"/>
              <a:defRPr sz="1000" kern="1200" baseline="0">
                <a:solidFill>
                  <a:schemeClr val="tx1"/>
                </a:solidFill>
                <a:latin typeface="+mn-lt"/>
                <a:ea typeface="+mn-ea"/>
                <a:cs typeface="+mn-cs"/>
              </a:defRPr>
            </a:lvl5pPr>
            <a:lvl6pPr marL="176022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8026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0030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72034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r>
              <a:rPr lang="en-US" sz="1050" dirty="0" smtClean="0">
                <a:solidFill>
                  <a:srgbClr val="333E48"/>
                </a:solidFill>
                <a:latin typeface="Arial" panose="020B0604020202020204" pitchFamily="34" charset="0"/>
                <a:cs typeface="Arial" panose="020B0604020202020204" pitchFamily="34" charset="0"/>
              </a:rPr>
              <a:t>Hospital VBP Program</a:t>
            </a:r>
            <a:endParaRPr lang="en-US" sz="1050" dirty="0">
              <a:solidFill>
                <a:srgbClr val="333E48"/>
              </a:solidFill>
              <a:latin typeface="Arial" panose="020B0604020202020204" pitchFamily="34" charset="0"/>
              <a:cs typeface="Arial" panose="020B0604020202020204" pitchFamily="34" charset="0"/>
            </a:endParaRPr>
          </a:p>
          <a:p>
            <a:r>
              <a:rPr lang="en-US" sz="1050" dirty="0" smtClean="0">
                <a:solidFill>
                  <a:srgbClr val="333E48"/>
                </a:solidFill>
                <a:latin typeface="Arial" panose="020B0604020202020204" pitchFamily="34" charset="0"/>
                <a:cs typeface="Arial" panose="020B0604020202020204" pitchFamily="34" charset="0"/>
              </a:rPr>
              <a:t>Hospital Readmissions Reduction Program </a:t>
            </a:r>
            <a:endParaRPr lang="en-US" sz="1050" dirty="0">
              <a:solidFill>
                <a:srgbClr val="333E48"/>
              </a:solidFill>
              <a:latin typeface="Arial" panose="020B0604020202020204" pitchFamily="34" charset="0"/>
              <a:cs typeface="Arial" panose="020B0604020202020204" pitchFamily="34" charset="0"/>
            </a:endParaRPr>
          </a:p>
          <a:p>
            <a:r>
              <a:rPr lang="en-US" sz="1050" dirty="0" smtClean="0">
                <a:solidFill>
                  <a:srgbClr val="333E48"/>
                </a:solidFill>
                <a:latin typeface="Arial" panose="020B0604020202020204" pitchFamily="34" charset="0"/>
                <a:cs typeface="Arial" panose="020B0604020202020204" pitchFamily="34" charset="0"/>
              </a:rPr>
              <a:t>HAC Reduction Program </a:t>
            </a:r>
          </a:p>
          <a:p>
            <a:r>
              <a:rPr lang="en-US" sz="1050" dirty="0" smtClean="0">
                <a:solidFill>
                  <a:srgbClr val="333E48"/>
                </a:solidFill>
                <a:latin typeface="Arial" panose="020B0604020202020204" pitchFamily="34" charset="0"/>
                <a:cs typeface="Arial" panose="020B0604020202020204" pitchFamily="34" charset="0"/>
              </a:rPr>
              <a:t>Merit-Based Incentive Payment System</a:t>
            </a:r>
            <a:endParaRPr lang="en-US" sz="1050" dirty="0">
              <a:solidFill>
                <a:srgbClr val="333E48"/>
              </a:solidFill>
              <a:latin typeface="Arial" panose="020B0604020202020204" pitchFamily="34" charset="0"/>
              <a:cs typeface="Arial" panose="020B0604020202020204" pitchFamily="34" charset="0"/>
            </a:endParaRPr>
          </a:p>
        </p:txBody>
      </p:sp>
      <p:sp>
        <p:nvSpPr>
          <p:cNvPr id="31" name="Text Placeholder 31"/>
          <p:cNvSpPr txBox="1">
            <a:spLocks/>
          </p:cNvSpPr>
          <p:nvPr/>
        </p:nvSpPr>
        <p:spPr bwMode="gray">
          <a:xfrm>
            <a:off x="3838543" y="2461198"/>
            <a:ext cx="1200570" cy="323165"/>
          </a:xfrm>
          <a:prstGeom prst="rect">
            <a:avLst/>
          </a:prstGeom>
        </p:spPr>
        <p:txBody>
          <a:bodyPr wrap="square" lIns="0" tIns="0" rIns="0" bIns="0">
            <a:spAutoFit/>
          </a:bodyPr>
          <a:lstStyle>
            <a:lvl1pPr marL="114300" indent="-114300" algn="l" defTabSz="640080" rtl="0" eaLnBrk="1" latinLnBrk="0" hangingPunct="1">
              <a:spcBef>
                <a:spcPts val="500"/>
              </a:spcBef>
              <a:buFont typeface="Arial" pitchFamily="34" charset="0"/>
              <a:buChar char="•"/>
              <a:defRPr sz="1000" kern="1200" baseline="0">
                <a:solidFill>
                  <a:schemeClr val="tx1"/>
                </a:solidFill>
                <a:latin typeface="+mn-lt"/>
                <a:ea typeface="+mn-ea"/>
                <a:cs typeface="+mn-cs"/>
              </a:defRPr>
            </a:lvl1pPr>
            <a:lvl2pPr marL="2286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2pPr>
            <a:lvl3pPr marL="3429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3pPr>
            <a:lvl4pPr marL="4572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4pPr>
            <a:lvl5pPr marL="571500" indent="-114300" algn="l" defTabSz="640080" rtl="0" eaLnBrk="1" latinLnBrk="0" hangingPunct="1">
              <a:spcBef>
                <a:spcPts val="500"/>
              </a:spcBef>
              <a:buFont typeface="Arial" pitchFamily="34" charset="0"/>
              <a:buChar char="•"/>
              <a:defRPr sz="1000" kern="1200" baseline="0">
                <a:solidFill>
                  <a:schemeClr val="tx1"/>
                </a:solidFill>
                <a:latin typeface="+mn-lt"/>
                <a:ea typeface="+mn-ea"/>
                <a:cs typeface="+mn-cs"/>
              </a:defRPr>
            </a:lvl5pPr>
            <a:lvl6pPr marL="176022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8026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0030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72034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r>
              <a:rPr lang="en-US" sz="1050" dirty="0" smtClean="0">
                <a:solidFill>
                  <a:srgbClr val="333E48"/>
                </a:solidFill>
                <a:latin typeface="Arial" panose="020B0604020202020204" pitchFamily="34" charset="0"/>
                <a:cs typeface="Arial" panose="020B0604020202020204" pitchFamily="34" charset="0"/>
              </a:rPr>
              <a:t>MSSP Track 1</a:t>
            </a:r>
            <a:br>
              <a:rPr lang="en-US" sz="1050" dirty="0" smtClean="0">
                <a:solidFill>
                  <a:srgbClr val="333E48"/>
                </a:solidFill>
                <a:latin typeface="Arial" panose="020B0604020202020204" pitchFamily="34" charset="0"/>
                <a:cs typeface="Arial" panose="020B0604020202020204" pitchFamily="34" charset="0"/>
              </a:rPr>
            </a:br>
            <a:r>
              <a:rPr lang="en-US" sz="1050" dirty="0" smtClean="0">
                <a:solidFill>
                  <a:srgbClr val="333E48"/>
                </a:solidFill>
                <a:latin typeface="Arial" panose="020B0604020202020204" pitchFamily="34" charset="0"/>
                <a:cs typeface="Arial" panose="020B0604020202020204" pitchFamily="34" charset="0"/>
              </a:rPr>
              <a:t>(50% sharing)</a:t>
            </a:r>
            <a:endParaRPr lang="en-US" sz="1050" dirty="0">
              <a:solidFill>
                <a:srgbClr val="333E48"/>
              </a:solidFill>
              <a:latin typeface="Arial" panose="020B0604020202020204" pitchFamily="34" charset="0"/>
              <a:cs typeface="Arial" panose="020B0604020202020204" pitchFamily="34" charset="0"/>
            </a:endParaRPr>
          </a:p>
        </p:txBody>
      </p:sp>
      <p:sp>
        <p:nvSpPr>
          <p:cNvPr id="32" name="Text Placeholder 31"/>
          <p:cNvSpPr txBox="1">
            <a:spLocks/>
          </p:cNvSpPr>
          <p:nvPr/>
        </p:nvSpPr>
        <p:spPr bwMode="gray">
          <a:xfrm>
            <a:off x="5023432" y="2461198"/>
            <a:ext cx="1200570" cy="2195473"/>
          </a:xfrm>
          <a:prstGeom prst="rect">
            <a:avLst/>
          </a:prstGeom>
        </p:spPr>
        <p:txBody>
          <a:bodyPr wrap="square" lIns="0" tIns="0" rIns="0" bIns="0">
            <a:spAutoFit/>
          </a:bodyPr>
          <a:lstStyle>
            <a:lvl1pPr marL="114300" indent="-114300" algn="l" defTabSz="640080" rtl="0" eaLnBrk="1" latinLnBrk="0" hangingPunct="1">
              <a:spcBef>
                <a:spcPts val="500"/>
              </a:spcBef>
              <a:buFont typeface="Arial" pitchFamily="34" charset="0"/>
              <a:buChar char="•"/>
              <a:defRPr sz="1000" kern="1200" baseline="0">
                <a:solidFill>
                  <a:schemeClr val="tx1"/>
                </a:solidFill>
                <a:latin typeface="+mn-lt"/>
                <a:ea typeface="+mn-ea"/>
                <a:cs typeface="+mn-cs"/>
              </a:defRPr>
            </a:lvl1pPr>
            <a:lvl2pPr marL="2286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2pPr>
            <a:lvl3pPr marL="3429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3pPr>
            <a:lvl4pPr marL="4572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4pPr>
            <a:lvl5pPr marL="571500" indent="-114300" algn="l" defTabSz="640080" rtl="0" eaLnBrk="1" latinLnBrk="0" hangingPunct="1">
              <a:spcBef>
                <a:spcPts val="500"/>
              </a:spcBef>
              <a:buFont typeface="Arial" pitchFamily="34" charset="0"/>
              <a:buChar char="•"/>
              <a:defRPr sz="1000" kern="1200" baseline="0">
                <a:solidFill>
                  <a:schemeClr val="tx1"/>
                </a:solidFill>
                <a:latin typeface="+mn-lt"/>
                <a:ea typeface="+mn-ea"/>
                <a:cs typeface="+mn-cs"/>
              </a:defRPr>
            </a:lvl5pPr>
            <a:lvl6pPr marL="176022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8026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0030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72034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r>
              <a:rPr lang="en-US" sz="1050" dirty="0" smtClean="0">
                <a:solidFill>
                  <a:srgbClr val="333E48"/>
                </a:solidFill>
                <a:latin typeface="Arial" panose="020B0604020202020204" pitchFamily="34" charset="0"/>
                <a:cs typeface="Arial" panose="020B0604020202020204" pitchFamily="34" charset="0"/>
              </a:rPr>
              <a:t>MSSP Track 1+</a:t>
            </a:r>
            <a:r>
              <a:rPr lang="en-US" sz="1050" baseline="30000" dirty="0" smtClean="0">
                <a:solidFill>
                  <a:srgbClr val="333E48"/>
                </a:solidFill>
                <a:latin typeface="Arial" panose="020B0604020202020204" pitchFamily="34" charset="0"/>
                <a:cs typeface="Arial" panose="020B0604020202020204" pitchFamily="34" charset="0"/>
              </a:rPr>
              <a:t>1</a:t>
            </a:r>
          </a:p>
          <a:p>
            <a:r>
              <a:rPr lang="en-US" sz="1050" dirty="0" smtClean="0">
                <a:solidFill>
                  <a:srgbClr val="333E48"/>
                </a:solidFill>
                <a:latin typeface="Arial" panose="020B0604020202020204" pitchFamily="34" charset="0"/>
                <a:cs typeface="Arial" panose="020B0604020202020204" pitchFamily="34" charset="0"/>
              </a:rPr>
              <a:t>MSSP Track 2</a:t>
            </a:r>
            <a:br>
              <a:rPr lang="en-US" sz="1050" dirty="0" smtClean="0">
                <a:solidFill>
                  <a:srgbClr val="333E48"/>
                </a:solidFill>
                <a:latin typeface="Arial" panose="020B0604020202020204" pitchFamily="34" charset="0"/>
                <a:cs typeface="Arial" panose="020B0604020202020204" pitchFamily="34" charset="0"/>
              </a:rPr>
            </a:br>
            <a:r>
              <a:rPr lang="en-US" sz="1050" dirty="0" smtClean="0">
                <a:solidFill>
                  <a:srgbClr val="333E48"/>
                </a:solidFill>
                <a:latin typeface="Arial" panose="020B0604020202020204" pitchFamily="34" charset="0"/>
                <a:cs typeface="Arial" panose="020B0604020202020204" pitchFamily="34" charset="0"/>
              </a:rPr>
              <a:t>(60% sharing)</a:t>
            </a:r>
          </a:p>
          <a:p>
            <a:r>
              <a:rPr lang="en-US" sz="1050" dirty="0" smtClean="0">
                <a:solidFill>
                  <a:srgbClr val="333E48"/>
                </a:solidFill>
                <a:latin typeface="Arial" panose="020B0604020202020204" pitchFamily="34" charset="0"/>
                <a:cs typeface="Arial" panose="020B0604020202020204" pitchFamily="34" charset="0"/>
              </a:rPr>
              <a:t>MSSP Track 3</a:t>
            </a:r>
            <a:br>
              <a:rPr lang="en-US" sz="1050" dirty="0" smtClean="0">
                <a:solidFill>
                  <a:srgbClr val="333E48"/>
                </a:solidFill>
                <a:latin typeface="Arial" panose="020B0604020202020204" pitchFamily="34" charset="0"/>
                <a:cs typeface="Arial" panose="020B0604020202020204" pitchFamily="34" charset="0"/>
              </a:rPr>
            </a:br>
            <a:r>
              <a:rPr lang="en-US" sz="1050" dirty="0" smtClean="0">
                <a:solidFill>
                  <a:srgbClr val="333E48"/>
                </a:solidFill>
                <a:latin typeface="Arial" panose="020B0604020202020204" pitchFamily="34" charset="0"/>
                <a:cs typeface="Arial" panose="020B0604020202020204" pitchFamily="34" charset="0"/>
              </a:rPr>
              <a:t>(up to 75% sharing)</a:t>
            </a:r>
          </a:p>
          <a:p>
            <a:r>
              <a:rPr lang="en-US" sz="1050" dirty="0" smtClean="0">
                <a:solidFill>
                  <a:srgbClr val="333E48"/>
                </a:solidFill>
                <a:latin typeface="Arial" panose="020B0604020202020204" pitchFamily="34" charset="0"/>
                <a:cs typeface="Arial" panose="020B0604020202020204" pitchFamily="34" charset="0"/>
              </a:rPr>
              <a:t>Next Generation</a:t>
            </a:r>
            <a:br>
              <a:rPr lang="en-US" sz="1050" dirty="0" smtClean="0">
                <a:solidFill>
                  <a:srgbClr val="333E48"/>
                </a:solidFill>
                <a:latin typeface="Arial" panose="020B0604020202020204" pitchFamily="34" charset="0"/>
                <a:cs typeface="Arial" panose="020B0604020202020204" pitchFamily="34" charset="0"/>
              </a:rPr>
            </a:br>
            <a:r>
              <a:rPr lang="en-US" sz="1050" dirty="0" smtClean="0">
                <a:solidFill>
                  <a:srgbClr val="333E48"/>
                </a:solidFill>
                <a:latin typeface="Arial" panose="020B0604020202020204" pitchFamily="34" charset="0"/>
                <a:cs typeface="Arial" panose="020B0604020202020204" pitchFamily="34" charset="0"/>
              </a:rPr>
              <a:t>ACO Model </a:t>
            </a:r>
            <a:br>
              <a:rPr lang="en-US" sz="1050" dirty="0" smtClean="0">
                <a:solidFill>
                  <a:srgbClr val="333E48"/>
                </a:solidFill>
                <a:latin typeface="Arial" panose="020B0604020202020204" pitchFamily="34" charset="0"/>
                <a:cs typeface="Arial" panose="020B0604020202020204" pitchFamily="34" charset="0"/>
              </a:rPr>
            </a:br>
            <a:r>
              <a:rPr lang="en-US" sz="1050" dirty="0" smtClean="0">
                <a:solidFill>
                  <a:srgbClr val="333E48"/>
                </a:solidFill>
                <a:latin typeface="Arial" panose="020B0604020202020204" pitchFamily="34" charset="0"/>
                <a:cs typeface="Arial" panose="020B0604020202020204" pitchFamily="34" charset="0"/>
              </a:rPr>
              <a:t>(80-85% shared savings option)</a:t>
            </a:r>
          </a:p>
          <a:p>
            <a:r>
              <a:rPr lang="en-US" sz="1050" dirty="0">
                <a:solidFill>
                  <a:srgbClr val="333E48"/>
                </a:solidFill>
                <a:latin typeface="Arial" panose="020B0604020202020204" pitchFamily="34" charset="0"/>
                <a:cs typeface="Arial" panose="020B0604020202020204" pitchFamily="34" charset="0"/>
              </a:rPr>
              <a:t>Comprehensive Primary Care </a:t>
            </a:r>
            <a:r>
              <a:rPr lang="en-US" sz="1050" dirty="0" smtClean="0">
                <a:solidFill>
                  <a:srgbClr val="333E48"/>
                </a:solidFill>
                <a:latin typeface="Arial" panose="020B0604020202020204" pitchFamily="34" charset="0"/>
                <a:cs typeface="Arial" panose="020B0604020202020204" pitchFamily="34" charset="0"/>
              </a:rPr>
              <a:t>Plus</a:t>
            </a:r>
            <a:endParaRPr lang="en-US" sz="1050" dirty="0">
              <a:solidFill>
                <a:srgbClr val="333E48"/>
              </a:solidFill>
              <a:latin typeface="Arial" panose="020B0604020202020204" pitchFamily="34" charset="0"/>
              <a:cs typeface="Arial" panose="020B0604020202020204" pitchFamily="34" charset="0"/>
            </a:endParaRPr>
          </a:p>
        </p:txBody>
      </p:sp>
      <p:sp>
        <p:nvSpPr>
          <p:cNvPr id="33" name="Text Placeholder 31"/>
          <p:cNvSpPr txBox="1">
            <a:spLocks/>
          </p:cNvSpPr>
          <p:nvPr/>
        </p:nvSpPr>
        <p:spPr bwMode="gray">
          <a:xfrm>
            <a:off x="6208321" y="2461198"/>
            <a:ext cx="1200570" cy="1195199"/>
          </a:xfrm>
          <a:prstGeom prst="rect">
            <a:avLst/>
          </a:prstGeom>
        </p:spPr>
        <p:txBody>
          <a:bodyPr wrap="square" lIns="0" tIns="0" rIns="0" bIns="0">
            <a:spAutoFit/>
          </a:bodyPr>
          <a:lstStyle>
            <a:lvl1pPr marL="114300" indent="-114300" algn="l" defTabSz="640080" rtl="0" eaLnBrk="1" latinLnBrk="0" hangingPunct="1">
              <a:spcBef>
                <a:spcPts val="500"/>
              </a:spcBef>
              <a:buFont typeface="Arial" pitchFamily="34" charset="0"/>
              <a:buChar char="•"/>
              <a:defRPr sz="1000" kern="1200" baseline="0">
                <a:solidFill>
                  <a:schemeClr val="tx1"/>
                </a:solidFill>
                <a:latin typeface="+mn-lt"/>
                <a:ea typeface="+mn-ea"/>
                <a:cs typeface="+mn-cs"/>
              </a:defRPr>
            </a:lvl1pPr>
            <a:lvl2pPr marL="2286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2pPr>
            <a:lvl3pPr marL="3429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3pPr>
            <a:lvl4pPr marL="4572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4pPr>
            <a:lvl5pPr marL="571500" indent="-114300" algn="l" defTabSz="640080" rtl="0" eaLnBrk="1" latinLnBrk="0" hangingPunct="1">
              <a:spcBef>
                <a:spcPts val="500"/>
              </a:spcBef>
              <a:buFont typeface="Arial" pitchFamily="34" charset="0"/>
              <a:buChar char="•"/>
              <a:defRPr sz="1000" kern="1200" baseline="0">
                <a:solidFill>
                  <a:schemeClr val="tx1"/>
                </a:solidFill>
                <a:latin typeface="+mn-lt"/>
                <a:ea typeface="+mn-ea"/>
                <a:cs typeface="+mn-cs"/>
              </a:defRPr>
            </a:lvl5pPr>
            <a:lvl6pPr marL="176022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8026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0030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72034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r>
              <a:rPr lang="en-US" sz="1050" dirty="0" smtClean="0">
                <a:solidFill>
                  <a:srgbClr val="333E48"/>
                </a:solidFill>
                <a:latin typeface="Arial" panose="020B0604020202020204" pitchFamily="34" charset="0"/>
                <a:cs typeface="Arial" panose="020B0604020202020204" pitchFamily="34" charset="0"/>
              </a:rPr>
              <a:t>Next Generation </a:t>
            </a:r>
            <a:br>
              <a:rPr lang="en-US" sz="1050" dirty="0" smtClean="0">
                <a:solidFill>
                  <a:srgbClr val="333E48"/>
                </a:solidFill>
                <a:latin typeface="Arial" panose="020B0604020202020204" pitchFamily="34" charset="0"/>
                <a:cs typeface="Arial" panose="020B0604020202020204" pitchFamily="34" charset="0"/>
              </a:rPr>
            </a:br>
            <a:r>
              <a:rPr lang="en-US" sz="1050" dirty="0" smtClean="0">
                <a:solidFill>
                  <a:srgbClr val="333E48"/>
                </a:solidFill>
                <a:latin typeface="Arial" panose="020B0604020202020204" pitchFamily="34" charset="0"/>
                <a:cs typeface="Arial" panose="020B0604020202020204" pitchFamily="34" charset="0"/>
              </a:rPr>
              <a:t>ACO Model </a:t>
            </a:r>
            <a:br>
              <a:rPr lang="en-US" sz="1050" dirty="0" smtClean="0">
                <a:solidFill>
                  <a:srgbClr val="333E48"/>
                </a:solidFill>
                <a:latin typeface="Arial" panose="020B0604020202020204" pitchFamily="34" charset="0"/>
                <a:cs typeface="Arial" panose="020B0604020202020204" pitchFamily="34" charset="0"/>
              </a:rPr>
            </a:br>
            <a:r>
              <a:rPr lang="en-US" sz="1050" dirty="0" smtClean="0">
                <a:solidFill>
                  <a:srgbClr val="333E48"/>
                </a:solidFill>
                <a:latin typeface="Arial" panose="020B0604020202020204" pitchFamily="34" charset="0"/>
                <a:cs typeface="Arial" panose="020B0604020202020204" pitchFamily="34" charset="0"/>
              </a:rPr>
              <a:t>(full risk option)</a:t>
            </a:r>
          </a:p>
          <a:p>
            <a:r>
              <a:rPr lang="en-US" sz="1050" dirty="0" smtClean="0">
                <a:solidFill>
                  <a:srgbClr val="333E48"/>
                </a:solidFill>
                <a:latin typeface="Arial" panose="020B0604020202020204" pitchFamily="34" charset="0"/>
                <a:cs typeface="Arial" panose="020B0604020202020204" pitchFamily="34" charset="0"/>
              </a:rPr>
              <a:t>Medicare </a:t>
            </a:r>
            <a:br>
              <a:rPr lang="en-US" sz="1050" dirty="0" smtClean="0">
                <a:solidFill>
                  <a:srgbClr val="333E48"/>
                </a:solidFill>
                <a:latin typeface="Arial" panose="020B0604020202020204" pitchFamily="34" charset="0"/>
                <a:cs typeface="Arial" panose="020B0604020202020204" pitchFamily="34" charset="0"/>
              </a:rPr>
            </a:br>
            <a:r>
              <a:rPr lang="en-US" sz="1050" dirty="0" smtClean="0">
                <a:solidFill>
                  <a:srgbClr val="333E48"/>
                </a:solidFill>
                <a:latin typeface="Arial" panose="020B0604020202020204" pitchFamily="34" charset="0"/>
                <a:cs typeface="Arial" panose="020B0604020202020204" pitchFamily="34" charset="0"/>
              </a:rPr>
              <a:t>Advantage (provider-sponsored)</a:t>
            </a:r>
            <a:endParaRPr lang="en-US" sz="1050" dirty="0">
              <a:solidFill>
                <a:srgbClr val="333E48"/>
              </a:solidFill>
              <a:latin typeface="Arial" panose="020B0604020202020204" pitchFamily="34" charset="0"/>
              <a:cs typeface="Arial" panose="020B0604020202020204" pitchFamily="34" charset="0"/>
            </a:endParaRPr>
          </a:p>
        </p:txBody>
      </p:sp>
      <p:pic>
        <p:nvPicPr>
          <p:cNvPr id="34" name="Picture 2" descr="L:\public\share\ABC Templates and Resources\ABC Art Icons Logos\ABC Modern Icons\Scorecard_chec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7563" y="1552638"/>
            <a:ext cx="371822" cy="32340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L:\public\share\ABC Templates and Resources\ABC Art Icons Logos\ABC Modern Icons\Globalizati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6812" y="1552638"/>
            <a:ext cx="323408" cy="32340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L:\public\share\ABC Templates and Resources\ABC Art Icons Logos\ABC Modern Icons\Money_Ba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4479" y="1552637"/>
            <a:ext cx="264814" cy="32341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5" descr="L:\public\share\ABC Templates and Resources\ABC Art Icons Logos\ABC Modern Icons\Dic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5062" y="1552637"/>
            <a:ext cx="365980" cy="323410"/>
          </a:xfrm>
          <a:prstGeom prst="rect">
            <a:avLst/>
          </a:prstGeom>
          <a:noFill/>
          <a:extLst>
            <a:ext uri="{909E8E84-426E-40DD-AFC4-6F175D3DCCD1}">
              <a14:hiddenFill xmlns:a14="http://schemas.microsoft.com/office/drawing/2010/main">
                <a:solidFill>
                  <a:srgbClr val="FFFFFF"/>
                </a:solidFill>
              </a14:hiddenFill>
            </a:ext>
          </a:extLst>
        </p:spPr>
      </p:pic>
      <p:sp>
        <p:nvSpPr>
          <p:cNvPr id="38" name="Chevron 37"/>
          <p:cNvSpPr/>
          <p:nvPr/>
        </p:nvSpPr>
        <p:spPr bwMode="gray">
          <a:xfrm>
            <a:off x="1277655" y="1989834"/>
            <a:ext cx="1384195" cy="365760"/>
          </a:xfrm>
          <a:prstGeom prst="chevron">
            <a:avLst/>
          </a:prstGeom>
          <a:solidFill>
            <a:schemeClr val="accent1"/>
          </a:solidFill>
          <a:ln w="9525"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algn="ctr" defTabSz="1463675"/>
            <a:r>
              <a:rPr lang="en-US" sz="1050" b="1" dirty="0" smtClean="0">
                <a:solidFill>
                  <a:srgbClr val="333E48"/>
                </a:solidFill>
                <a:latin typeface="Arial" panose="020B0604020202020204" pitchFamily="34" charset="0"/>
                <a:cs typeface="Arial" panose="020B0604020202020204" pitchFamily="34" charset="0"/>
              </a:rPr>
              <a:t>Pay-for-Performance</a:t>
            </a:r>
            <a:endParaRPr lang="en-US" sz="1050" b="1" dirty="0">
              <a:solidFill>
                <a:srgbClr val="333E48"/>
              </a:solidFill>
              <a:latin typeface="Arial" panose="020B0604020202020204" pitchFamily="34" charset="0"/>
              <a:cs typeface="Arial" panose="020B0604020202020204" pitchFamily="34" charset="0"/>
            </a:endParaRPr>
          </a:p>
        </p:txBody>
      </p:sp>
      <p:pic>
        <p:nvPicPr>
          <p:cNvPr id="39" name="Picture 2" descr="L:\public\share\ABC Templates and Resources\ABC Art Icons Logos\ABC Modern Icons\Combind_Icons_Continuum_of_Car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5154" y="1552486"/>
            <a:ext cx="333556" cy="323712"/>
          </a:xfrm>
          <a:prstGeom prst="rect">
            <a:avLst/>
          </a:prstGeom>
          <a:noFill/>
          <a:extLst>
            <a:ext uri="{909E8E84-426E-40DD-AFC4-6F175D3DCCD1}">
              <a14:hiddenFill xmlns:a14="http://schemas.microsoft.com/office/drawing/2010/main">
                <a:solidFill>
                  <a:srgbClr val="FFFFFF"/>
                </a:solidFill>
              </a14:hiddenFill>
            </a:ext>
          </a:extLst>
        </p:spPr>
      </p:pic>
      <p:sp>
        <p:nvSpPr>
          <p:cNvPr id="40" name="Text Placeholder 31"/>
          <p:cNvSpPr txBox="1">
            <a:spLocks/>
          </p:cNvSpPr>
          <p:nvPr/>
        </p:nvSpPr>
        <p:spPr bwMode="gray">
          <a:xfrm>
            <a:off x="2653653" y="2461198"/>
            <a:ext cx="1066577" cy="1518364"/>
          </a:xfrm>
          <a:prstGeom prst="rect">
            <a:avLst/>
          </a:prstGeom>
        </p:spPr>
        <p:txBody>
          <a:bodyPr wrap="square" lIns="0" tIns="0" rIns="0" bIns="0">
            <a:spAutoFit/>
          </a:bodyPr>
          <a:lstStyle>
            <a:lvl1pPr marL="114300" indent="-114300" algn="l" defTabSz="640080" rtl="0" eaLnBrk="1" latinLnBrk="0" hangingPunct="1">
              <a:spcBef>
                <a:spcPts val="500"/>
              </a:spcBef>
              <a:buFont typeface="Arial" pitchFamily="34" charset="0"/>
              <a:buChar char="•"/>
              <a:defRPr sz="1000" kern="1200" baseline="0">
                <a:solidFill>
                  <a:schemeClr val="tx1"/>
                </a:solidFill>
                <a:latin typeface="+mn-lt"/>
                <a:ea typeface="+mn-ea"/>
                <a:cs typeface="+mn-cs"/>
              </a:defRPr>
            </a:lvl1pPr>
            <a:lvl2pPr marL="2286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2pPr>
            <a:lvl3pPr marL="3429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3pPr>
            <a:lvl4pPr marL="4572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4pPr>
            <a:lvl5pPr marL="571500" indent="-114300" algn="l" defTabSz="640080" rtl="0" eaLnBrk="1" latinLnBrk="0" hangingPunct="1">
              <a:spcBef>
                <a:spcPts val="500"/>
              </a:spcBef>
              <a:buFont typeface="Arial" pitchFamily="34" charset="0"/>
              <a:buChar char="•"/>
              <a:defRPr sz="1000" kern="1200" baseline="0">
                <a:solidFill>
                  <a:schemeClr val="tx1"/>
                </a:solidFill>
                <a:latin typeface="+mn-lt"/>
                <a:ea typeface="+mn-ea"/>
                <a:cs typeface="+mn-cs"/>
              </a:defRPr>
            </a:lvl5pPr>
            <a:lvl6pPr marL="176022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8026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0030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72034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r>
              <a:rPr lang="en-US" sz="1050" dirty="0">
                <a:solidFill>
                  <a:srgbClr val="333E48"/>
                </a:solidFill>
                <a:latin typeface="Arial" panose="020B0604020202020204" pitchFamily="34" charset="0"/>
                <a:cs typeface="Arial" panose="020B0604020202020204" pitchFamily="34" charset="0"/>
              </a:rPr>
              <a:t>Bundled Payments </a:t>
            </a:r>
            <a:br>
              <a:rPr lang="en-US" sz="1050" dirty="0">
                <a:solidFill>
                  <a:srgbClr val="333E48"/>
                </a:solidFill>
                <a:latin typeface="Arial" panose="020B0604020202020204" pitchFamily="34" charset="0"/>
                <a:cs typeface="Arial" panose="020B0604020202020204" pitchFamily="34" charset="0"/>
              </a:rPr>
            </a:br>
            <a:r>
              <a:rPr lang="en-US" sz="1050" dirty="0">
                <a:solidFill>
                  <a:srgbClr val="333E48"/>
                </a:solidFill>
                <a:latin typeface="Arial" panose="020B0604020202020204" pitchFamily="34" charset="0"/>
                <a:cs typeface="Arial" panose="020B0604020202020204" pitchFamily="34" charset="0"/>
              </a:rPr>
              <a:t>for Care </a:t>
            </a:r>
            <a:br>
              <a:rPr lang="en-US" sz="1050" dirty="0">
                <a:solidFill>
                  <a:srgbClr val="333E48"/>
                </a:solidFill>
                <a:latin typeface="Arial" panose="020B0604020202020204" pitchFamily="34" charset="0"/>
                <a:cs typeface="Arial" panose="020B0604020202020204" pitchFamily="34" charset="0"/>
              </a:rPr>
            </a:br>
            <a:r>
              <a:rPr lang="en-US" sz="1050" dirty="0">
                <a:solidFill>
                  <a:srgbClr val="333E48"/>
                </a:solidFill>
                <a:latin typeface="Arial" panose="020B0604020202020204" pitchFamily="34" charset="0"/>
                <a:cs typeface="Arial" panose="020B0604020202020204" pitchFamily="34" charset="0"/>
              </a:rPr>
              <a:t>Improvement </a:t>
            </a:r>
            <a:br>
              <a:rPr lang="en-US" sz="1050" dirty="0">
                <a:solidFill>
                  <a:srgbClr val="333E48"/>
                </a:solidFill>
                <a:latin typeface="Arial" panose="020B0604020202020204" pitchFamily="34" charset="0"/>
                <a:cs typeface="Arial" panose="020B0604020202020204" pitchFamily="34" charset="0"/>
              </a:rPr>
            </a:br>
            <a:r>
              <a:rPr lang="en-US" sz="1050" dirty="0">
                <a:solidFill>
                  <a:srgbClr val="333E48"/>
                </a:solidFill>
                <a:latin typeface="Arial" panose="020B0604020202020204" pitchFamily="34" charset="0"/>
                <a:cs typeface="Arial" panose="020B0604020202020204" pitchFamily="34" charset="0"/>
              </a:rPr>
              <a:t>Initiative (BPCI)</a:t>
            </a:r>
          </a:p>
          <a:p>
            <a:r>
              <a:rPr lang="en-US" sz="1050" dirty="0" smtClean="0">
                <a:latin typeface="Arial" panose="020B0604020202020204" pitchFamily="34" charset="0"/>
                <a:cs typeface="Arial" panose="020B0604020202020204" pitchFamily="34" charset="0"/>
              </a:rPr>
              <a:t>Comprehensive </a:t>
            </a:r>
            <a:r>
              <a:rPr lang="en-US" sz="1050" dirty="0">
                <a:latin typeface="Arial" panose="020B0604020202020204" pitchFamily="34" charset="0"/>
                <a:cs typeface="Arial" panose="020B0604020202020204" pitchFamily="34" charset="0"/>
              </a:rPr>
              <a:t>Care for Joint Replacement </a:t>
            </a:r>
            <a:r>
              <a:rPr lang="en-US" sz="1050" dirty="0" smtClean="0">
                <a:latin typeface="Arial" panose="020B0604020202020204" pitchFamily="34" charset="0"/>
                <a:cs typeface="Arial" panose="020B0604020202020204" pitchFamily="34" charset="0"/>
              </a:rPr>
              <a:t/>
            </a:r>
            <a:br>
              <a:rPr lang="en-US" sz="1050" dirty="0" smtClean="0">
                <a:latin typeface="Arial" panose="020B0604020202020204" pitchFamily="34" charset="0"/>
                <a:cs typeface="Arial" panose="020B0604020202020204" pitchFamily="34" charset="0"/>
              </a:rPr>
            </a:br>
            <a:r>
              <a:rPr lang="en-US" sz="1050" dirty="0" smtClean="0">
                <a:latin typeface="Arial" panose="020B0604020202020204" pitchFamily="34" charset="0"/>
                <a:cs typeface="Arial" panose="020B0604020202020204" pitchFamily="34" charset="0"/>
              </a:rPr>
              <a:t>(CJR) Model</a:t>
            </a:r>
          </a:p>
        </p:txBody>
      </p:sp>
      <p:sp>
        <p:nvSpPr>
          <p:cNvPr id="41" name="Right Arrow 40"/>
          <p:cNvSpPr/>
          <p:nvPr/>
        </p:nvSpPr>
        <p:spPr bwMode="gray">
          <a:xfrm>
            <a:off x="1499082" y="4599174"/>
            <a:ext cx="5884212" cy="457200"/>
          </a:xfrm>
          <a:prstGeom prst="rightArrow">
            <a:avLst/>
          </a:prstGeom>
          <a:solidFill>
            <a:srgbClr val="FF0000"/>
          </a:solidFill>
          <a:ln w="19050">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600"/>
              </a:spcBef>
              <a:spcAft>
                <a:spcPts val="600"/>
              </a:spcAft>
            </a:pPr>
            <a:r>
              <a:rPr lang="en-US" sz="1050" b="1" dirty="0" smtClean="0">
                <a:solidFill>
                  <a:schemeClr val="bg1"/>
                </a:solidFill>
                <a:latin typeface="Arial" panose="020B0604020202020204" pitchFamily="34" charset="0"/>
                <a:cs typeface="Arial" panose="020B0604020202020204" pitchFamily="34" charset="0"/>
              </a:rPr>
              <a:t>Increasing Financial Risk</a:t>
            </a:r>
          </a:p>
        </p:txBody>
      </p:sp>
      <p:sp>
        <p:nvSpPr>
          <p:cNvPr id="42" name="TextBox 41"/>
          <p:cNvSpPr txBox="1"/>
          <p:nvPr/>
        </p:nvSpPr>
        <p:spPr>
          <a:xfrm>
            <a:off x="73959" y="4861116"/>
            <a:ext cx="1436149" cy="215444"/>
          </a:xfrm>
          <a:prstGeom prst="rect">
            <a:avLst/>
          </a:prstGeom>
          <a:noFill/>
        </p:spPr>
        <p:txBody>
          <a:bodyPr wrap="square" rtlCol="0">
            <a:spAutoFit/>
          </a:bodyPr>
          <a:lstStyle/>
          <a:p>
            <a:r>
              <a:rPr lang="en-US" sz="800" dirty="0" smtClean="0"/>
              <a:t>Source: Advisory Board, 2018</a:t>
            </a:r>
            <a:endParaRPr lang="en-US" sz="800" dirty="0"/>
          </a:p>
        </p:txBody>
      </p:sp>
    </p:spTree>
    <p:extLst>
      <p:ext uri="{BB962C8B-B14F-4D97-AF65-F5344CB8AC3E}">
        <p14:creationId xmlns:p14="http://schemas.microsoft.com/office/powerpoint/2010/main" val="16263138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Audience Survey</a:t>
            </a:r>
            <a:endParaRPr lang="en-US" dirty="0"/>
          </a:p>
        </p:txBody>
      </p:sp>
      <p:sp>
        <p:nvSpPr>
          <p:cNvPr id="3" name="Content Placeholder 2"/>
          <p:cNvSpPr>
            <a:spLocks noGrp="1"/>
          </p:cNvSpPr>
          <p:nvPr>
            <p:ph idx="1"/>
          </p:nvPr>
        </p:nvSpPr>
        <p:spPr/>
        <p:txBody>
          <a:bodyPr>
            <a:normAutofit/>
          </a:bodyPr>
          <a:lstStyle/>
          <a:p>
            <a:pPr marL="0" indent="0">
              <a:buNone/>
            </a:pPr>
            <a:r>
              <a:rPr lang="en-US" sz="2800" dirty="0" smtClean="0"/>
              <a:t>Where is your organization on the journey of Accountable Care?</a:t>
            </a:r>
          </a:p>
          <a:p>
            <a:r>
              <a:rPr lang="en-US" sz="2800" dirty="0" smtClean="0"/>
              <a:t>Predominately fee-for-service</a:t>
            </a:r>
          </a:p>
          <a:p>
            <a:r>
              <a:rPr lang="en-US" sz="2800" dirty="0" smtClean="0"/>
              <a:t>Some value risk contracts</a:t>
            </a:r>
          </a:p>
          <a:p>
            <a:r>
              <a:rPr lang="en-US" sz="2800" dirty="0" smtClean="0"/>
              <a:t>Full risk</a:t>
            </a:r>
            <a:endParaRPr lang="en-US" sz="2800" dirty="0"/>
          </a:p>
        </p:txBody>
      </p:sp>
    </p:spTree>
    <p:extLst>
      <p:ext uri="{BB962C8B-B14F-4D97-AF65-F5344CB8AC3E}">
        <p14:creationId xmlns:p14="http://schemas.microsoft.com/office/powerpoint/2010/main" val="281719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Price / Cost Pressures Decrease Margins</a:t>
            </a:r>
            <a:endParaRPr lang="en-US" sz="3200" dirty="0"/>
          </a:p>
        </p:txBody>
      </p:sp>
      <p:sp>
        <p:nvSpPr>
          <p:cNvPr id="4" name="TextBox 3"/>
          <p:cNvSpPr txBox="1"/>
          <p:nvPr/>
        </p:nvSpPr>
        <p:spPr bwMode="gray">
          <a:xfrm>
            <a:off x="1623864" y="1548637"/>
            <a:ext cx="1097280" cy="553998"/>
          </a:xfrm>
          <a:prstGeom prst="rect">
            <a:avLst/>
          </a:prstGeom>
          <a:noFill/>
        </p:spPr>
        <p:txBody>
          <a:bodyPr wrap="square" lIns="0" tIns="0" rIns="0" bIns="0" rtlCol="0">
            <a:spAutoFit/>
          </a:bodyPr>
          <a:lstStyle/>
          <a:p>
            <a:pPr algn="ctr">
              <a:spcBef>
                <a:spcPts val="500"/>
              </a:spcBef>
            </a:pPr>
            <a:r>
              <a:rPr lang="en-US" sz="1200" dirty="0" smtClean="0">
                <a:solidFill>
                  <a:srgbClr val="333E48"/>
                </a:solidFill>
                <a:latin typeface="Arial" panose="020B0604020202020204" pitchFamily="34" charset="0"/>
                <a:cs typeface="Arial" panose="020B0604020202020204" pitchFamily="34" charset="0"/>
              </a:rPr>
              <a:t>Direct </a:t>
            </a:r>
            <a:br>
              <a:rPr lang="en-US" sz="1200" dirty="0" smtClean="0">
                <a:solidFill>
                  <a:srgbClr val="333E48"/>
                </a:solidFill>
                <a:latin typeface="Arial" panose="020B0604020202020204" pitchFamily="34" charset="0"/>
                <a:cs typeface="Arial" panose="020B0604020202020204" pitchFamily="34" charset="0"/>
              </a:rPr>
            </a:br>
            <a:r>
              <a:rPr lang="en-US" sz="1200" dirty="0" smtClean="0">
                <a:solidFill>
                  <a:srgbClr val="333E48"/>
                </a:solidFill>
                <a:latin typeface="Arial" panose="020B0604020202020204" pitchFamily="34" charset="0"/>
                <a:cs typeface="Arial" panose="020B0604020202020204" pitchFamily="34" charset="0"/>
              </a:rPr>
              <a:t>reimbursement </a:t>
            </a:r>
            <a:br>
              <a:rPr lang="en-US" sz="1200" dirty="0" smtClean="0">
                <a:solidFill>
                  <a:srgbClr val="333E48"/>
                </a:solidFill>
                <a:latin typeface="Arial" panose="020B0604020202020204" pitchFamily="34" charset="0"/>
                <a:cs typeface="Arial" panose="020B0604020202020204" pitchFamily="34" charset="0"/>
              </a:rPr>
            </a:br>
            <a:r>
              <a:rPr lang="en-US" sz="1200" dirty="0" smtClean="0">
                <a:solidFill>
                  <a:srgbClr val="333E48"/>
                </a:solidFill>
                <a:latin typeface="Arial" panose="020B0604020202020204" pitchFamily="34" charset="0"/>
                <a:cs typeface="Arial" panose="020B0604020202020204" pitchFamily="34" charset="0"/>
              </a:rPr>
              <a:t>pressure</a:t>
            </a:r>
          </a:p>
        </p:txBody>
      </p:sp>
      <p:sp>
        <p:nvSpPr>
          <p:cNvPr id="5" name="TextBox 4"/>
          <p:cNvSpPr txBox="1"/>
          <p:nvPr/>
        </p:nvSpPr>
        <p:spPr bwMode="gray">
          <a:xfrm>
            <a:off x="2762421" y="1548637"/>
            <a:ext cx="1097280" cy="738664"/>
          </a:xfrm>
          <a:prstGeom prst="rect">
            <a:avLst/>
          </a:prstGeom>
          <a:noFill/>
        </p:spPr>
        <p:txBody>
          <a:bodyPr wrap="square" lIns="0" tIns="0" rIns="0" bIns="0" rtlCol="0">
            <a:spAutoFit/>
          </a:bodyPr>
          <a:lstStyle/>
          <a:p>
            <a:pPr algn="ctr">
              <a:spcBef>
                <a:spcPts val="500"/>
              </a:spcBef>
            </a:pPr>
            <a:r>
              <a:rPr lang="en-US" sz="1200" dirty="0" smtClean="0">
                <a:solidFill>
                  <a:srgbClr val="333E48"/>
                </a:solidFill>
                <a:latin typeface="Arial" panose="020B0604020202020204" pitchFamily="34" charset="0"/>
                <a:cs typeface="Arial" panose="020B0604020202020204" pitchFamily="34" charset="0"/>
              </a:rPr>
              <a:t>Federalism and </a:t>
            </a:r>
            <a:br>
              <a:rPr lang="en-US" sz="1200" dirty="0" smtClean="0">
                <a:solidFill>
                  <a:srgbClr val="333E48"/>
                </a:solidFill>
                <a:latin typeface="Arial" panose="020B0604020202020204" pitchFamily="34" charset="0"/>
                <a:cs typeface="Arial" panose="020B0604020202020204" pitchFamily="34" charset="0"/>
              </a:rPr>
            </a:br>
            <a:r>
              <a:rPr lang="en-US" sz="1200" dirty="0" smtClean="0">
                <a:solidFill>
                  <a:srgbClr val="333E48"/>
                </a:solidFill>
                <a:latin typeface="Arial" panose="020B0604020202020204" pitchFamily="34" charset="0"/>
                <a:cs typeface="Arial" panose="020B0604020202020204" pitchFamily="34" charset="0"/>
              </a:rPr>
              <a:t>state-based </a:t>
            </a:r>
            <a:br>
              <a:rPr lang="en-US" sz="1200" dirty="0" smtClean="0">
                <a:solidFill>
                  <a:srgbClr val="333E48"/>
                </a:solidFill>
                <a:latin typeface="Arial" panose="020B0604020202020204" pitchFamily="34" charset="0"/>
                <a:cs typeface="Arial" panose="020B0604020202020204" pitchFamily="34" charset="0"/>
              </a:rPr>
            </a:br>
            <a:r>
              <a:rPr lang="en-US" sz="1200" dirty="0" smtClean="0">
                <a:solidFill>
                  <a:srgbClr val="333E48"/>
                </a:solidFill>
                <a:latin typeface="Arial" panose="020B0604020202020204" pitchFamily="34" charset="0"/>
                <a:cs typeface="Arial" panose="020B0604020202020204" pitchFamily="34" charset="0"/>
              </a:rPr>
              <a:t>coverage reform</a:t>
            </a:r>
          </a:p>
        </p:txBody>
      </p:sp>
      <p:sp>
        <p:nvSpPr>
          <p:cNvPr id="6" name="TextBox 5"/>
          <p:cNvSpPr txBox="1"/>
          <p:nvPr/>
        </p:nvSpPr>
        <p:spPr bwMode="gray">
          <a:xfrm>
            <a:off x="3908999" y="1548637"/>
            <a:ext cx="1097280" cy="553998"/>
          </a:xfrm>
          <a:prstGeom prst="rect">
            <a:avLst/>
          </a:prstGeom>
          <a:noFill/>
        </p:spPr>
        <p:txBody>
          <a:bodyPr wrap="square" lIns="0" tIns="0" rIns="0" bIns="0" rtlCol="0">
            <a:spAutoFit/>
          </a:bodyPr>
          <a:lstStyle/>
          <a:p>
            <a:pPr algn="ctr">
              <a:spcBef>
                <a:spcPts val="500"/>
              </a:spcBef>
            </a:pPr>
            <a:r>
              <a:rPr lang="en-US" sz="1200" dirty="0" smtClean="0">
                <a:solidFill>
                  <a:srgbClr val="333E48"/>
                </a:solidFill>
                <a:latin typeface="Arial" panose="020B0604020202020204" pitchFamily="34" charset="0"/>
                <a:cs typeface="Arial" panose="020B0604020202020204" pitchFamily="34" charset="0"/>
              </a:rPr>
              <a:t>Dilution of </a:t>
            </a:r>
            <a:br>
              <a:rPr lang="en-US" sz="1200" dirty="0" smtClean="0">
                <a:solidFill>
                  <a:srgbClr val="333E48"/>
                </a:solidFill>
                <a:latin typeface="Arial" panose="020B0604020202020204" pitchFamily="34" charset="0"/>
                <a:cs typeface="Arial" panose="020B0604020202020204" pitchFamily="34" charset="0"/>
              </a:rPr>
            </a:br>
            <a:r>
              <a:rPr lang="en-US" sz="1200" dirty="0" smtClean="0">
                <a:solidFill>
                  <a:srgbClr val="333E48"/>
                </a:solidFill>
                <a:latin typeface="Arial" panose="020B0604020202020204" pitchFamily="34" charset="0"/>
                <a:cs typeface="Arial" panose="020B0604020202020204" pitchFamily="34" charset="0"/>
              </a:rPr>
              <a:t>commercial  </a:t>
            </a:r>
            <a:br>
              <a:rPr lang="en-US" sz="1200" dirty="0" smtClean="0">
                <a:solidFill>
                  <a:srgbClr val="333E48"/>
                </a:solidFill>
                <a:latin typeface="Arial" panose="020B0604020202020204" pitchFamily="34" charset="0"/>
                <a:cs typeface="Arial" panose="020B0604020202020204" pitchFamily="34" charset="0"/>
              </a:rPr>
            </a:br>
            <a:r>
              <a:rPr lang="en-US" sz="1200" dirty="0" smtClean="0">
                <a:solidFill>
                  <a:srgbClr val="333E48"/>
                </a:solidFill>
                <a:latin typeface="Arial" panose="020B0604020202020204" pitchFamily="34" charset="0"/>
                <a:cs typeface="Arial" panose="020B0604020202020204" pitchFamily="34" charset="0"/>
              </a:rPr>
              <a:t>coverage</a:t>
            </a:r>
          </a:p>
        </p:txBody>
      </p:sp>
      <p:sp>
        <p:nvSpPr>
          <p:cNvPr id="7" name="TextBox 6"/>
          <p:cNvSpPr txBox="1"/>
          <p:nvPr/>
        </p:nvSpPr>
        <p:spPr bwMode="gray">
          <a:xfrm>
            <a:off x="5055577" y="1548637"/>
            <a:ext cx="1097280" cy="553998"/>
          </a:xfrm>
          <a:prstGeom prst="rect">
            <a:avLst/>
          </a:prstGeom>
          <a:noFill/>
        </p:spPr>
        <p:txBody>
          <a:bodyPr wrap="square" lIns="0" tIns="0" rIns="0" bIns="0" rtlCol="0">
            <a:spAutoFit/>
          </a:bodyPr>
          <a:lstStyle/>
          <a:p>
            <a:pPr algn="ctr">
              <a:spcBef>
                <a:spcPts val="500"/>
              </a:spcBef>
            </a:pPr>
            <a:r>
              <a:rPr lang="en-US" sz="1200" dirty="0" smtClean="0">
                <a:solidFill>
                  <a:srgbClr val="333E48"/>
                </a:solidFill>
                <a:latin typeface="Arial" panose="020B0604020202020204" pitchFamily="34" charset="0"/>
                <a:cs typeface="Arial" panose="020B0604020202020204" pitchFamily="34" charset="0"/>
              </a:rPr>
              <a:t>Deregulation </a:t>
            </a:r>
            <a:br>
              <a:rPr lang="en-US" sz="1200" dirty="0" smtClean="0">
                <a:solidFill>
                  <a:srgbClr val="333E48"/>
                </a:solidFill>
                <a:latin typeface="Arial" panose="020B0604020202020204" pitchFamily="34" charset="0"/>
                <a:cs typeface="Arial" panose="020B0604020202020204" pitchFamily="34" charset="0"/>
              </a:rPr>
            </a:br>
            <a:r>
              <a:rPr lang="en-US" sz="1200" dirty="0" smtClean="0">
                <a:solidFill>
                  <a:srgbClr val="333E48"/>
                </a:solidFill>
                <a:latin typeface="Arial" panose="020B0604020202020204" pitchFamily="34" charset="0"/>
                <a:cs typeface="Arial" panose="020B0604020202020204" pitchFamily="34" charset="0"/>
              </a:rPr>
              <a:t>and the new era </a:t>
            </a:r>
            <a:br>
              <a:rPr lang="en-US" sz="1200" dirty="0" smtClean="0">
                <a:solidFill>
                  <a:srgbClr val="333E48"/>
                </a:solidFill>
                <a:latin typeface="Arial" panose="020B0604020202020204" pitchFamily="34" charset="0"/>
                <a:cs typeface="Arial" panose="020B0604020202020204" pitchFamily="34" charset="0"/>
              </a:rPr>
            </a:br>
            <a:r>
              <a:rPr lang="en-US" sz="1200" dirty="0" smtClean="0">
                <a:solidFill>
                  <a:srgbClr val="333E48"/>
                </a:solidFill>
                <a:latin typeface="Arial" panose="020B0604020202020204" pitchFamily="34" charset="0"/>
                <a:cs typeface="Arial" panose="020B0604020202020204" pitchFamily="34" charset="0"/>
              </a:rPr>
              <a:t>of competition  </a:t>
            </a:r>
          </a:p>
        </p:txBody>
      </p:sp>
      <p:sp>
        <p:nvSpPr>
          <p:cNvPr id="8" name="TextBox 7"/>
          <p:cNvSpPr txBox="1"/>
          <p:nvPr/>
        </p:nvSpPr>
        <p:spPr bwMode="gray">
          <a:xfrm>
            <a:off x="6202154" y="1548637"/>
            <a:ext cx="1097280" cy="738664"/>
          </a:xfrm>
          <a:prstGeom prst="rect">
            <a:avLst/>
          </a:prstGeom>
          <a:noFill/>
        </p:spPr>
        <p:txBody>
          <a:bodyPr wrap="square" lIns="0" tIns="0" rIns="0" bIns="0" rtlCol="0">
            <a:spAutoFit/>
          </a:bodyPr>
          <a:lstStyle/>
          <a:p>
            <a:pPr algn="ctr">
              <a:spcBef>
                <a:spcPts val="500"/>
              </a:spcBef>
            </a:pPr>
            <a:r>
              <a:rPr lang="en-US" sz="1200" dirty="0" smtClean="0">
                <a:solidFill>
                  <a:srgbClr val="333E48"/>
                </a:solidFill>
                <a:latin typeface="Arial" panose="020B0604020202020204" pitchFamily="34" charset="0"/>
                <a:cs typeface="Arial" panose="020B0604020202020204" pitchFamily="34" charset="0"/>
              </a:rPr>
              <a:t>Shifting </a:t>
            </a:r>
            <a:br>
              <a:rPr lang="en-US" sz="1200" dirty="0" smtClean="0">
                <a:solidFill>
                  <a:srgbClr val="333E48"/>
                </a:solidFill>
                <a:latin typeface="Arial" panose="020B0604020202020204" pitchFamily="34" charset="0"/>
                <a:cs typeface="Arial" panose="020B0604020202020204" pitchFamily="34" charset="0"/>
              </a:rPr>
            </a:br>
            <a:r>
              <a:rPr lang="en-US" sz="1200" dirty="0" smtClean="0">
                <a:solidFill>
                  <a:srgbClr val="333E48"/>
                </a:solidFill>
                <a:latin typeface="Arial" panose="020B0604020202020204" pitchFamily="34" charset="0"/>
                <a:cs typeface="Arial" panose="020B0604020202020204" pitchFamily="34" charset="0"/>
              </a:rPr>
              <a:t>demographics and payer mix evolution</a:t>
            </a:r>
          </a:p>
        </p:txBody>
      </p:sp>
      <p:sp>
        <p:nvSpPr>
          <p:cNvPr id="9" name="AutoShape 22"/>
          <p:cNvSpPr>
            <a:spLocks noChangeAspect="1"/>
          </p:cNvSpPr>
          <p:nvPr/>
        </p:nvSpPr>
        <p:spPr bwMode="gray">
          <a:xfrm rot="5400000">
            <a:off x="2033224" y="2382936"/>
            <a:ext cx="278560" cy="283464"/>
          </a:xfrm>
          <a:custGeom>
            <a:avLst/>
            <a:gdLst/>
            <a:ahLst/>
            <a:cxnLst/>
            <a:rect l="0" t="0" r="r" b="b"/>
            <a:pathLst>
              <a:path w="21600" h="21600">
                <a:moveTo>
                  <a:pt x="10604" y="0"/>
                </a:moveTo>
                <a:cubicBezTo>
                  <a:pt x="5560" y="0"/>
                  <a:pt x="1310" y="3336"/>
                  <a:pt x="14" y="7884"/>
                </a:cubicBezTo>
                <a:lnTo>
                  <a:pt x="10113" y="7884"/>
                </a:lnTo>
                <a:lnTo>
                  <a:pt x="10113" y="2891"/>
                </a:lnTo>
                <a:lnTo>
                  <a:pt x="18139" y="10774"/>
                </a:lnTo>
                <a:lnTo>
                  <a:pt x="10113" y="18658"/>
                </a:lnTo>
                <a:lnTo>
                  <a:pt x="10113" y="13665"/>
                </a:lnTo>
                <a:lnTo>
                  <a:pt x="0" y="13665"/>
                </a:lnTo>
                <a:cubicBezTo>
                  <a:pt x="1278" y="18239"/>
                  <a:pt x="5541" y="21600"/>
                  <a:pt x="10604" y="21600"/>
                </a:cubicBezTo>
                <a:cubicBezTo>
                  <a:pt x="16677" y="21600"/>
                  <a:pt x="21600" y="16765"/>
                  <a:pt x="21600" y="10800"/>
                </a:cubicBezTo>
                <a:cubicBezTo>
                  <a:pt x="21600" y="4835"/>
                  <a:pt x="16677" y="0"/>
                  <a:pt x="10604" y="0"/>
                </a:cubicBezTo>
                <a:close/>
                <a:moveTo>
                  <a:pt x="10604" y="0"/>
                </a:moveTo>
              </a:path>
            </a:pathLst>
          </a:custGeom>
          <a:solidFill>
            <a:schemeClr val="accent1"/>
          </a:solidFill>
          <a:ln>
            <a:noFill/>
          </a:ln>
          <a:extLst/>
        </p:spPr>
        <p:txBody>
          <a:bodyPr lIns="0" tIns="0" rIns="0" bIns="0"/>
          <a:lstStyle/>
          <a:p>
            <a:endParaRPr lang="en-US" sz="3200" dirty="0">
              <a:solidFill>
                <a:srgbClr val="333E48"/>
              </a:solidFill>
              <a:latin typeface="Arial" panose="020B0604020202020204" pitchFamily="34" charset="0"/>
              <a:cs typeface="Arial" panose="020B0604020202020204" pitchFamily="34" charset="0"/>
            </a:endParaRPr>
          </a:p>
        </p:txBody>
      </p:sp>
      <p:sp>
        <p:nvSpPr>
          <p:cNvPr id="10" name="AutoShape 22"/>
          <p:cNvSpPr>
            <a:spLocks noChangeAspect="1"/>
          </p:cNvSpPr>
          <p:nvPr/>
        </p:nvSpPr>
        <p:spPr bwMode="gray">
          <a:xfrm rot="5400000">
            <a:off x="3177796" y="2382936"/>
            <a:ext cx="278560" cy="283464"/>
          </a:xfrm>
          <a:custGeom>
            <a:avLst/>
            <a:gdLst/>
            <a:ahLst/>
            <a:cxnLst/>
            <a:rect l="0" t="0" r="r" b="b"/>
            <a:pathLst>
              <a:path w="21600" h="21600">
                <a:moveTo>
                  <a:pt x="10604" y="0"/>
                </a:moveTo>
                <a:cubicBezTo>
                  <a:pt x="5560" y="0"/>
                  <a:pt x="1310" y="3336"/>
                  <a:pt x="14" y="7884"/>
                </a:cubicBezTo>
                <a:lnTo>
                  <a:pt x="10113" y="7884"/>
                </a:lnTo>
                <a:lnTo>
                  <a:pt x="10113" y="2891"/>
                </a:lnTo>
                <a:lnTo>
                  <a:pt x="18139" y="10774"/>
                </a:lnTo>
                <a:lnTo>
                  <a:pt x="10113" y="18658"/>
                </a:lnTo>
                <a:lnTo>
                  <a:pt x="10113" y="13665"/>
                </a:lnTo>
                <a:lnTo>
                  <a:pt x="0" y="13665"/>
                </a:lnTo>
                <a:cubicBezTo>
                  <a:pt x="1278" y="18239"/>
                  <a:pt x="5541" y="21600"/>
                  <a:pt x="10604" y="21600"/>
                </a:cubicBezTo>
                <a:cubicBezTo>
                  <a:pt x="16677" y="21600"/>
                  <a:pt x="21600" y="16765"/>
                  <a:pt x="21600" y="10800"/>
                </a:cubicBezTo>
                <a:cubicBezTo>
                  <a:pt x="21600" y="4835"/>
                  <a:pt x="16677" y="0"/>
                  <a:pt x="10604" y="0"/>
                </a:cubicBezTo>
                <a:close/>
                <a:moveTo>
                  <a:pt x="10604" y="0"/>
                </a:moveTo>
              </a:path>
            </a:pathLst>
          </a:custGeom>
          <a:solidFill>
            <a:schemeClr val="accent1"/>
          </a:solidFill>
          <a:ln>
            <a:noFill/>
          </a:ln>
          <a:extLst/>
        </p:spPr>
        <p:txBody>
          <a:bodyPr lIns="0" tIns="0" rIns="0" bIns="0"/>
          <a:lstStyle/>
          <a:p>
            <a:endParaRPr lang="en-US" sz="3200" dirty="0">
              <a:solidFill>
                <a:srgbClr val="333E48"/>
              </a:solidFill>
              <a:latin typeface="Arial" panose="020B0604020202020204" pitchFamily="34" charset="0"/>
              <a:cs typeface="Arial" panose="020B0604020202020204" pitchFamily="34" charset="0"/>
            </a:endParaRPr>
          </a:p>
        </p:txBody>
      </p:sp>
      <p:sp>
        <p:nvSpPr>
          <p:cNvPr id="11" name="AutoShape 22"/>
          <p:cNvSpPr>
            <a:spLocks noChangeAspect="1"/>
          </p:cNvSpPr>
          <p:nvPr/>
        </p:nvSpPr>
        <p:spPr bwMode="gray">
          <a:xfrm rot="5400000">
            <a:off x="4322368" y="2382936"/>
            <a:ext cx="278560" cy="283464"/>
          </a:xfrm>
          <a:custGeom>
            <a:avLst/>
            <a:gdLst/>
            <a:ahLst/>
            <a:cxnLst/>
            <a:rect l="0" t="0" r="r" b="b"/>
            <a:pathLst>
              <a:path w="21600" h="21600">
                <a:moveTo>
                  <a:pt x="10604" y="0"/>
                </a:moveTo>
                <a:cubicBezTo>
                  <a:pt x="5560" y="0"/>
                  <a:pt x="1310" y="3336"/>
                  <a:pt x="14" y="7884"/>
                </a:cubicBezTo>
                <a:lnTo>
                  <a:pt x="10113" y="7884"/>
                </a:lnTo>
                <a:lnTo>
                  <a:pt x="10113" y="2891"/>
                </a:lnTo>
                <a:lnTo>
                  <a:pt x="18139" y="10774"/>
                </a:lnTo>
                <a:lnTo>
                  <a:pt x="10113" y="18658"/>
                </a:lnTo>
                <a:lnTo>
                  <a:pt x="10113" y="13665"/>
                </a:lnTo>
                <a:lnTo>
                  <a:pt x="0" y="13665"/>
                </a:lnTo>
                <a:cubicBezTo>
                  <a:pt x="1278" y="18239"/>
                  <a:pt x="5541" y="21600"/>
                  <a:pt x="10604" y="21600"/>
                </a:cubicBezTo>
                <a:cubicBezTo>
                  <a:pt x="16677" y="21600"/>
                  <a:pt x="21600" y="16765"/>
                  <a:pt x="21600" y="10800"/>
                </a:cubicBezTo>
                <a:cubicBezTo>
                  <a:pt x="21600" y="4835"/>
                  <a:pt x="16677" y="0"/>
                  <a:pt x="10604" y="0"/>
                </a:cubicBezTo>
                <a:close/>
                <a:moveTo>
                  <a:pt x="10604" y="0"/>
                </a:moveTo>
              </a:path>
            </a:pathLst>
          </a:custGeom>
          <a:solidFill>
            <a:schemeClr val="accent1"/>
          </a:solidFill>
          <a:ln>
            <a:noFill/>
          </a:ln>
          <a:extLst/>
        </p:spPr>
        <p:txBody>
          <a:bodyPr lIns="0" tIns="0" rIns="0" bIns="0"/>
          <a:lstStyle/>
          <a:p>
            <a:endParaRPr lang="en-US" sz="3200" dirty="0">
              <a:solidFill>
                <a:srgbClr val="333E48"/>
              </a:solidFill>
              <a:latin typeface="Arial" panose="020B0604020202020204" pitchFamily="34" charset="0"/>
              <a:cs typeface="Arial" panose="020B0604020202020204" pitchFamily="34" charset="0"/>
            </a:endParaRPr>
          </a:p>
        </p:txBody>
      </p:sp>
      <p:sp>
        <p:nvSpPr>
          <p:cNvPr id="12" name="AutoShape 22"/>
          <p:cNvSpPr>
            <a:spLocks noChangeAspect="1"/>
          </p:cNvSpPr>
          <p:nvPr/>
        </p:nvSpPr>
        <p:spPr bwMode="gray">
          <a:xfrm rot="5400000">
            <a:off x="5466940" y="2382936"/>
            <a:ext cx="278560" cy="283464"/>
          </a:xfrm>
          <a:custGeom>
            <a:avLst/>
            <a:gdLst/>
            <a:ahLst/>
            <a:cxnLst/>
            <a:rect l="0" t="0" r="r" b="b"/>
            <a:pathLst>
              <a:path w="21600" h="21600">
                <a:moveTo>
                  <a:pt x="10604" y="0"/>
                </a:moveTo>
                <a:cubicBezTo>
                  <a:pt x="5560" y="0"/>
                  <a:pt x="1310" y="3336"/>
                  <a:pt x="14" y="7884"/>
                </a:cubicBezTo>
                <a:lnTo>
                  <a:pt x="10113" y="7884"/>
                </a:lnTo>
                <a:lnTo>
                  <a:pt x="10113" y="2891"/>
                </a:lnTo>
                <a:lnTo>
                  <a:pt x="18139" y="10774"/>
                </a:lnTo>
                <a:lnTo>
                  <a:pt x="10113" y="18658"/>
                </a:lnTo>
                <a:lnTo>
                  <a:pt x="10113" y="13665"/>
                </a:lnTo>
                <a:lnTo>
                  <a:pt x="0" y="13665"/>
                </a:lnTo>
                <a:cubicBezTo>
                  <a:pt x="1278" y="18239"/>
                  <a:pt x="5541" y="21600"/>
                  <a:pt x="10604" y="21600"/>
                </a:cubicBezTo>
                <a:cubicBezTo>
                  <a:pt x="16677" y="21600"/>
                  <a:pt x="21600" y="16765"/>
                  <a:pt x="21600" y="10800"/>
                </a:cubicBezTo>
                <a:cubicBezTo>
                  <a:pt x="21600" y="4835"/>
                  <a:pt x="16677" y="0"/>
                  <a:pt x="10604" y="0"/>
                </a:cubicBezTo>
                <a:close/>
                <a:moveTo>
                  <a:pt x="10604" y="0"/>
                </a:moveTo>
              </a:path>
            </a:pathLst>
          </a:custGeom>
          <a:solidFill>
            <a:schemeClr val="accent1"/>
          </a:solidFill>
          <a:ln>
            <a:noFill/>
          </a:ln>
          <a:extLst/>
        </p:spPr>
        <p:txBody>
          <a:bodyPr lIns="0" tIns="0" rIns="0" bIns="0"/>
          <a:lstStyle/>
          <a:p>
            <a:endParaRPr lang="en-US" sz="3200" dirty="0">
              <a:solidFill>
                <a:srgbClr val="333E48"/>
              </a:solidFill>
              <a:latin typeface="Arial" panose="020B0604020202020204" pitchFamily="34" charset="0"/>
              <a:cs typeface="Arial" panose="020B0604020202020204" pitchFamily="34" charset="0"/>
            </a:endParaRPr>
          </a:p>
        </p:txBody>
      </p:sp>
      <p:sp>
        <p:nvSpPr>
          <p:cNvPr id="13" name="AutoShape 22"/>
          <p:cNvSpPr>
            <a:spLocks noChangeAspect="1"/>
          </p:cNvSpPr>
          <p:nvPr/>
        </p:nvSpPr>
        <p:spPr bwMode="gray">
          <a:xfrm rot="5400000">
            <a:off x="6611514" y="2382936"/>
            <a:ext cx="278560" cy="283464"/>
          </a:xfrm>
          <a:custGeom>
            <a:avLst/>
            <a:gdLst/>
            <a:ahLst/>
            <a:cxnLst/>
            <a:rect l="0" t="0" r="r" b="b"/>
            <a:pathLst>
              <a:path w="21600" h="21600">
                <a:moveTo>
                  <a:pt x="10604" y="0"/>
                </a:moveTo>
                <a:cubicBezTo>
                  <a:pt x="5560" y="0"/>
                  <a:pt x="1310" y="3336"/>
                  <a:pt x="14" y="7884"/>
                </a:cubicBezTo>
                <a:lnTo>
                  <a:pt x="10113" y="7884"/>
                </a:lnTo>
                <a:lnTo>
                  <a:pt x="10113" y="2891"/>
                </a:lnTo>
                <a:lnTo>
                  <a:pt x="18139" y="10774"/>
                </a:lnTo>
                <a:lnTo>
                  <a:pt x="10113" y="18658"/>
                </a:lnTo>
                <a:lnTo>
                  <a:pt x="10113" y="13665"/>
                </a:lnTo>
                <a:lnTo>
                  <a:pt x="0" y="13665"/>
                </a:lnTo>
                <a:cubicBezTo>
                  <a:pt x="1278" y="18239"/>
                  <a:pt x="5541" y="21600"/>
                  <a:pt x="10604" y="21600"/>
                </a:cubicBezTo>
                <a:cubicBezTo>
                  <a:pt x="16677" y="21600"/>
                  <a:pt x="21600" y="16765"/>
                  <a:pt x="21600" y="10800"/>
                </a:cubicBezTo>
                <a:cubicBezTo>
                  <a:pt x="21600" y="4835"/>
                  <a:pt x="16677" y="0"/>
                  <a:pt x="10604" y="0"/>
                </a:cubicBezTo>
                <a:close/>
                <a:moveTo>
                  <a:pt x="10604" y="0"/>
                </a:moveTo>
              </a:path>
            </a:pathLst>
          </a:custGeom>
          <a:solidFill>
            <a:schemeClr val="accent1"/>
          </a:solidFill>
          <a:ln>
            <a:noFill/>
          </a:ln>
          <a:extLst/>
        </p:spPr>
        <p:txBody>
          <a:bodyPr lIns="0" tIns="0" rIns="0" bIns="0"/>
          <a:lstStyle/>
          <a:p>
            <a:endParaRPr lang="en-US" sz="3200" dirty="0">
              <a:solidFill>
                <a:srgbClr val="333E48"/>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2231" y="1244312"/>
            <a:ext cx="400546" cy="233652"/>
          </a:xfrm>
          <a:prstGeom prst="rect">
            <a:avLst/>
          </a:prstGeom>
        </p:spPr>
      </p:pic>
      <p:sp>
        <p:nvSpPr>
          <p:cNvPr id="15" name="AutoShape 22"/>
          <p:cNvSpPr>
            <a:spLocks noChangeAspect="1"/>
          </p:cNvSpPr>
          <p:nvPr/>
        </p:nvSpPr>
        <p:spPr bwMode="gray">
          <a:xfrm rot="16200000" flipV="1">
            <a:off x="2605510" y="3204379"/>
            <a:ext cx="278560" cy="283464"/>
          </a:xfrm>
          <a:custGeom>
            <a:avLst/>
            <a:gdLst/>
            <a:ahLst/>
            <a:cxnLst/>
            <a:rect l="0" t="0" r="r" b="b"/>
            <a:pathLst>
              <a:path w="21600" h="21600">
                <a:moveTo>
                  <a:pt x="10604" y="0"/>
                </a:moveTo>
                <a:cubicBezTo>
                  <a:pt x="5560" y="0"/>
                  <a:pt x="1310" y="3336"/>
                  <a:pt x="14" y="7884"/>
                </a:cubicBezTo>
                <a:lnTo>
                  <a:pt x="10113" y="7884"/>
                </a:lnTo>
                <a:lnTo>
                  <a:pt x="10113" y="2891"/>
                </a:lnTo>
                <a:lnTo>
                  <a:pt x="18139" y="10774"/>
                </a:lnTo>
                <a:lnTo>
                  <a:pt x="10113" y="18658"/>
                </a:lnTo>
                <a:lnTo>
                  <a:pt x="10113" y="13665"/>
                </a:lnTo>
                <a:lnTo>
                  <a:pt x="0" y="13665"/>
                </a:lnTo>
                <a:cubicBezTo>
                  <a:pt x="1278" y="18239"/>
                  <a:pt x="5541" y="21600"/>
                  <a:pt x="10604" y="21600"/>
                </a:cubicBezTo>
                <a:cubicBezTo>
                  <a:pt x="16677" y="21600"/>
                  <a:pt x="21600" y="16765"/>
                  <a:pt x="21600" y="10800"/>
                </a:cubicBezTo>
                <a:cubicBezTo>
                  <a:pt x="21600" y="4835"/>
                  <a:pt x="16677" y="0"/>
                  <a:pt x="10604" y="0"/>
                </a:cubicBezTo>
                <a:close/>
                <a:moveTo>
                  <a:pt x="10604" y="0"/>
                </a:moveTo>
              </a:path>
            </a:pathLst>
          </a:custGeom>
          <a:solidFill>
            <a:schemeClr val="accent1"/>
          </a:solidFill>
          <a:ln>
            <a:noFill/>
          </a:ln>
          <a:extLst/>
        </p:spPr>
        <p:txBody>
          <a:bodyPr lIns="0" tIns="0" rIns="0" bIns="0"/>
          <a:lstStyle/>
          <a:p>
            <a:endParaRPr lang="en-US" sz="3200" dirty="0">
              <a:solidFill>
                <a:srgbClr val="333E48"/>
              </a:solidFill>
              <a:latin typeface="Arial" panose="020B0604020202020204" pitchFamily="34" charset="0"/>
              <a:cs typeface="Arial" panose="020B0604020202020204" pitchFamily="34" charset="0"/>
            </a:endParaRPr>
          </a:p>
        </p:txBody>
      </p:sp>
      <p:sp>
        <p:nvSpPr>
          <p:cNvPr id="16" name="AutoShape 22"/>
          <p:cNvSpPr>
            <a:spLocks noChangeAspect="1"/>
          </p:cNvSpPr>
          <p:nvPr/>
        </p:nvSpPr>
        <p:spPr bwMode="gray">
          <a:xfrm rot="16200000" flipV="1">
            <a:off x="3750082" y="3204378"/>
            <a:ext cx="278560" cy="283464"/>
          </a:xfrm>
          <a:custGeom>
            <a:avLst/>
            <a:gdLst/>
            <a:ahLst/>
            <a:cxnLst/>
            <a:rect l="0" t="0" r="r" b="b"/>
            <a:pathLst>
              <a:path w="21600" h="21600">
                <a:moveTo>
                  <a:pt x="10604" y="0"/>
                </a:moveTo>
                <a:cubicBezTo>
                  <a:pt x="5560" y="0"/>
                  <a:pt x="1310" y="3336"/>
                  <a:pt x="14" y="7884"/>
                </a:cubicBezTo>
                <a:lnTo>
                  <a:pt x="10113" y="7884"/>
                </a:lnTo>
                <a:lnTo>
                  <a:pt x="10113" y="2891"/>
                </a:lnTo>
                <a:lnTo>
                  <a:pt x="18139" y="10774"/>
                </a:lnTo>
                <a:lnTo>
                  <a:pt x="10113" y="18658"/>
                </a:lnTo>
                <a:lnTo>
                  <a:pt x="10113" y="13665"/>
                </a:lnTo>
                <a:lnTo>
                  <a:pt x="0" y="13665"/>
                </a:lnTo>
                <a:cubicBezTo>
                  <a:pt x="1278" y="18239"/>
                  <a:pt x="5541" y="21600"/>
                  <a:pt x="10604" y="21600"/>
                </a:cubicBezTo>
                <a:cubicBezTo>
                  <a:pt x="16677" y="21600"/>
                  <a:pt x="21600" y="16765"/>
                  <a:pt x="21600" y="10800"/>
                </a:cubicBezTo>
                <a:cubicBezTo>
                  <a:pt x="21600" y="4835"/>
                  <a:pt x="16677" y="0"/>
                  <a:pt x="10604" y="0"/>
                </a:cubicBezTo>
                <a:close/>
                <a:moveTo>
                  <a:pt x="10604" y="0"/>
                </a:moveTo>
              </a:path>
            </a:pathLst>
          </a:custGeom>
          <a:solidFill>
            <a:schemeClr val="accent1"/>
          </a:solidFill>
          <a:ln>
            <a:noFill/>
          </a:ln>
          <a:extLst/>
        </p:spPr>
        <p:txBody>
          <a:bodyPr lIns="0" tIns="0" rIns="0" bIns="0"/>
          <a:lstStyle/>
          <a:p>
            <a:endParaRPr lang="en-US" sz="3200" dirty="0">
              <a:solidFill>
                <a:srgbClr val="333E48"/>
              </a:solidFill>
              <a:latin typeface="Arial" panose="020B0604020202020204" pitchFamily="34" charset="0"/>
              <a:cs typeface="Arial" panose="020B0604020202020204" pitchFamily="34" charset="0"/>
            </a:endParaRPr>
          </a:p>
        </p:txBody>
      </p:sp>
      <p:sp>
        <p:nvSpPr>
          <p:cNvPr id="17" name="AutoShape 22"/>
          <p:cNvSpPr>
            <a:spLocks noChangeAspect="1"/>
          </p:cNvSpPr>
          <p:nvPr/>
        </p:nvSpPr>
        <p:spPr bwMode="gray">
          <a:xfrm rot="16200000" flipV="1">
            <a:off x="4894654" y="3210552"/>
            <a:ext cx="278560" cy="283464"/>
          </a:xfrm>
          <a:custGeom>
            <a:avLst/>
            <a:gdLst/>
            <a:ahLst/>
            <a:cxnLst/>
            <a:rect l="0" t="0" r="r" b="b"/>
            <a:pathLst>
              <a:path w="21600" h="21600">
                <a:moveTo>
                  <a:pt x="10604" y="0"/>
                </a:moveTo>
                <a:cubicBezTo>
                  <a:pt x="5560" y="0"/>
                  <a:pt x="1310" y="3336"/>
                  <a:pt x="14" y="7884"/>
                </a:cubicBezTo>
                <a:lnTo>
                  <a:pt x="10113" y="7884"/>
                </a:lnTo>
                <a:lnTo>
                  <a:pt x="10113" y="2891"/>
                </a:lnTo>
                <a:lnTo>
                  <a:pt x="18139" y="10774"/>
                </a:lnTo>
                <a:lnTo>
                  <a:pt x="10113" y="18658"/>
                </a:lnTo>
                <a:lnTo>
                  <a:pt x="10113" y="13665"/>
                </a:lnTo>
                <a:lnTo>
                  <a:pt x="0" y="13665"/>
                </a:lnTo>
                <a:cubicBezTo>
                  <a:pt x="1278" y="18239"/>
                  <a:pt x="5541" y="21600"/>
                  <a:pt x="10604" y="21600"/>
                </a:cubicBezTo>
                <a:cubicBezTo>
                  <a:pt x="16677" y="21600"/>
                  <a:pt x="21600" y="16765"/>
                  <a:pt x="21600" y="10800"/>
                </a:cubicBezTo>
                <a:cubicBezTo>
                  <a:pt x="21600" y="4835"/>
                  <a:pt x="16677" y="0"/>
                  <a:pt x="10604" y="0"/>
                </a:cubicBezTo>
                <a:close/>
                <a:moveTo>
                  <a:pt x="10604" y="0"/>
                </a:moveTo>
              </a:path>
            </a:pathLst>
          </a:custGeom>
          <a:solidFill>
            <a:schemeClr val="accent1"/>
          </a:solidFill>
          <a:ln>
            <a:noFill/>
          </a:ln>
          <a:extLst/>
        </p:spPr>
        <p:txBody>
          <a:bodyPr lIns="0" tIns="0" rIns="0" bIns="0"/>
          <a:lstStyle/>
          <a:p>
            <a:endParaRPr lang="en-US" sz="3200" dirty="0">
              <a:solidFill>
                <a:srgbClr val="333E48"/>
              </a:solidFill>
              <a:latin typeface="Arial" panose="020B0604020202020204" pitchFamily="34" charset="0"/>
              <a:cs typeface="Arial" panose="020B0604020202020204" pitchFamily="34" charset="0"/>
            </a:endParaRPr>
          </a:p>
        </p:txBody>
      </p:sp>
      <p:sp>
        <p:nvSpPr>
          <p:cNvPr id="18" name="AutoShape 22"/>
          <p:cNvSpPr>
            <a:spLocks noChangeAspect="1"/>
          </p:cNvSpPr>
          <p:nvPr/>
        </p:nvSpPr>
        <p:spPr bwMode="gray">
          <a:xfrm rot="16200000" flipV="1">
            <a:off x="6039226" y="3210552"/>
            <a:ext cx="278560" cy="283464"/>
          </a:xfrm>
          <a:custGeom>
            <a:avLst/>
            <a:gdLst/>
            <a:ahLst/>
            <a:cxnLst/>
            <a:rect l="0" t="0" r="r" b="b"/>
            <a:pathLst>
              <a:path w="21600" h="21600">
                <a:moveTo>
                  <a:pt x="10604" y="0"/>
                </a:moveTo>
                <a:cubicBezTo>
                  <a:pt x="5560" y="0"/>
                  <a:pt x="1310" y="3336"/>
                  <a:pt x="14" y="7884"/>
                </a:cubicBezTo>
                <a:lnTo>
                  <a:pt x="10113" y="7884"/>
                </a:lnTo>
                <a:lnTo>
                  <a:pt x="10113" y="2891"/>
                </a:lnTo>
                <a:lnTo>
                  <a:pt x="18139" y="10774"/>
                </a:lnTo>
                <a:lnTo>
                  <a:pt x="10113" y="18658"/>
                </a:lnTo>
                <a:lnTo>
                  <a:pt x="10113" y="13665"/>
                </a:lnTo>
                <a:lnTo>
                  <a:pt x="0" y="13665"/>
                </a:lnTo>
                <a:cubicBezTo>
                  <a:pt x="1278" y="18239"/>
                  <a:pt x="5541" y="21600"/>
                  <a:pt x="10604" y="21600"/>
                </a:cubicBezTo>
                <a:cubicBezTo>
                  <a:pt x="16677" y="21600"/>
                  <a:pt x="21600" y="16765"/>
                  <a:pt x="21600" y="10800"/>
                </a:cubicBezTo>
                <a:cubicBezTo>
                  <a:pt x="21600" y="4835"/>
                  <a:pt x="16677" y="0"/>
                  <a:pt x="10604" y="0"/>
                </a:cubicBezTo>
                <a:close/>
                <a:moveTo>
                  <a:pt x="10604" y="0"/>
                </a:moveTo>
              </a:path>
            </a:pathLst>
          </a:custGeom>
          <a:solidFill>
            <a:schemeClr val="accent1"/>
          </a:solidFill>
          <a:ln>
            <a:noFill/>
          </a:ln>
          <a:extLst/>
        </p:spPr>
        <p:txBody>
          <a:bodyPr lIns="0" tIns="0" rIns="0" bIns="0"/>
          <a:lstStyle/>
          <a:p>
            <a:endParaRPr lang="en-US" sz="3200" dirty="0">
              <a:solidFill>
                <a:srgbClr val="333E48"/>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1772" y="1230567"/>
            <a:ext cx="407797" cy="247397"/>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3102" y="1189302"/>
            <a:ext cx="395428" cy="288662"/>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3755" y="1215715"/>
            <a:ext cx="414078" cy="262249"/>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74927" y="1139920"/>
            <a:ext cx="391620" cy="356374"/>
          </a:xfrm>
          <a:prstGeom prst="rect">
            <a:avLst/>
          </a:prstGeom>
        </p:spPr>
      </p:pic>
      <p:sp>
        <p:nvSpPr>
          <p:cNvPr id="23" name="TextBox 22"/>
          <p:cNvSpPr txBox="1"/>
          <p:nvPr/>
        </p:nvSpPr>
        <p:spPr bwMode="gray">
          <a:xfrm>
            <a:off x="2189718" y="3726002"/>
            <a:ext cx="1097280" cy="553998"/>
          </a:xfrm>
          <a:prstGeom prst="rect">
            <a:avLst/>
          </a:prstGeom>
          <a:noFill/>
        </p:spPr>
        <p:txBody>
          <a:bodyPr wrap="square" lIns="0" tIns="0" rIns="0" bIns="0" rtlCol="0">
            <a:spAutoFit/>
          </a:bodyPr>
          <a:lstStyle/>
          <a:p>
            <a:pPr algn="ctr">
              <a:spcBef>
                <a:spcPts val="500"/>
              </a:spcBef>
            </a:pPr>
            <a:r>
              <a:rPr lang="en-US" sz="1200" dirty="0" smtClean="0">
                <a:solidFill>
                  <a:srgbClr val="333E48"/>
                </a:solidFill>
                <a:latin typeface="Arial" panose="020B0604020202020204" pitchFamily="34" charset="0"/>
                <a:cs typeface="Arial" panose="020B0604020202020204" pitchFamily="34" charset="0"/>
              </a:rPr>
              <a:t>Rising pharmaceutical costs </a:t>
            </a:r>
          </a:p>
        </p:txBody>
      </p:sp>
      <p:sp>
        <p:nvSpPr>
          <p:cNvPr id="24" name="TextBox 23"/>
          <p:cNvSpPr txBox="1"/>
          <p:nvPr/>
        </p:nvSpPr>
        <p:spPr bwMode="gray">
          <a:xfrm>
            <a:off x="3342259" y="3726002"/>
            <a:ext cx="1097280" cy="553998"/>
          </a:xfrm>
          <a:prstGeom prst="rect">
            <a:avLst/>
          </a:prstGeom>
          <a:noFill/>
        </p:spPr>
        <p:txBody>
          <a:bodyPr wrap="square" lIns="0" tIns="0" rIns="0" bIns="0" rtlCol="0">
            <a:spAutoFit/>
          </a:bodyPr>
          <a:lstStyle/>
          <a:p>
            <a:pPr algn="ctr">
              <a:spcBef>
                <a:spcPts val="500"/>
              </a:spcBef>
            </a:pPr>
            <a:r>
              <a:rPr lang="en-US" sz="1200" dirty="0" smtClean="0">
                <a:solidFill>
                  <a:srgbClr val="333E48"/>
                </a:solidFill>
                <a:latin typeface="Arial" panose="020B0604020202020204" pitchFamily="34" charset="0"/>
                <a:cs typeface="Arial" panose="020B0604020202020204" pitchFamily="34" charset="0"/>
              </a:rPr>
              <a:t>Uncontrolled </a:t>
            </a:r>
            <a:br>
              <a:rPr lang="en-US" sz="1200" dirty="0" smtClean="0">
                <a:solidFill>
                  <a:srgbClr val="333E48"/>
                </a:solidFill>
                <a:latin typeface="Arial" panose="020B0604020202020204" pitchFamily="34" charset="0"/>
                <a:cs typeface="Arial" panose="020B0604020202020204" pitchFamily="34" charset="0"/>
              </a:rPr>
            </a:br>
            <a:r>
              <a:rPr lang="en-US" sz="1200" dirty="0" smtClean="0">
                <a:solidFill>
                  <a:srgbClr val="333E48"/>
                </a:solidFill>
                <a:latin typeface="Arial" panose="020B0604020202020204" pitchFamily="34" charset="0"/>
                <a:cs typeface="Arial" panose="020B0604020202020204" pitchFamily="34" charset="0"/>
              </a:rPr>
              <a:t>labor spending growth </a:t>
            </a:r>
          </a:p>
        </p:txBody>
      </p:sp>
      <p:sp>
        <p:nvSpPr>
          <p:cNvPr id="25" name="TextBox 24"/>
          <p:cNvSpPr txBox="1"/>
          <p:nvPr/>
        </p:nvSpPr>
        <p:spPr bwMode="gray">
          <a:xfrm>
            <a:off x="4482874" y="3726002"/>
            <a:ext cx="1097280" cy="553998"/>
          </a:xfrm>
          <a:prstGeom prst="rect">
            <a:avLst/>
          </a:prstGeom>
          <a:noFill/>
        </p:spPr>
        <p:txBody>
          <a:bodyPr wrap="square" lIns="0" tIns="0" rIns="0" bIns="0" rtlCol="0">
            <a:spAutoFit/>
          </a:bodyPr>
          <a:lstStyle/>
          <a:p>
            <a:pPr algn="ctr">
              <a:spcBef>
                <a:spcPts val="500"/>
              </a:spcBef>
            </a:pPr>
            <a:r>
              <a:rPr lang="en-US" sz="1200" dirty="0" smtClean="0">
                <a:solidFill>
                  <a:srgbClr val="333E48"/>
                </a:solidFill>
                <a:latin typeface="Arial" panose="020B0604020202020204" pitchFamily="34" charset="0"/>
                <a:cs typeface="Arial" panose="020B0604020202020204" pitchFamily="34" charset="0"/>
              </a:rPr>
              <a:t>Increasing </a:t>
            </a:r>
            <a:br>
              <a:rPr lang="en-US" sz="1200" dirty="0" smtClean="0">
                <a:solidFill>
                  <a:srgbClr val="333E48"/>
                </a:solidFill>
                <a:latin typeface="Arial" panose="020B0604020202020204" pitchFamily="34" charset="0"/>
                <a:cs typeface="Arial" panose="020B0604020202020204" pitchFamily="34" charset="0"/>
              </a:rPr>
            </a:br>
            <a:r>
              <a:rPr lang="en-US" sz="1200" dirty="0" smtClean="0">
                <a:solidFill>
                  <a:srgbClr val="333E48"/>
                </a:solidFill>
                <a:latin typeface="Arial" panose="020B0604020202020204" pitchFamily="34" charset="0"/>
                <a:cs typeface="Arial" panose="020B0604020202020204" pitchFamily="34" charset="0"/>
              </a:rPr>
              <a:t>reliance on IT enablement </a:t>
            </a:r>
          </a:p>
        </p:txBody>
      </p:sp>
      <p:sp>
        <p:nvSpPr>
          <p:cNvPr id="26" name="TextBox 25"/>
          <p:cNvSpPr txBox="1"/>
          <p:nvPr/>
        </p:nvSpPr>
        <p:spPr bwMode="gray">
          <a:xfrm>
            <a:off x="5633944" y="3726001"/>
            <a:ext cx="1097280" cy="553998"/>
          </a:xfrm>
          <a:prstGeom prst="rect">
            <a:avLst/>
          </a:prstGeom>
          <a:noFill/>
        </p:spPr>
        <p:txBody>
          <a:bodyPr wrap="square" lIns="0" tIns="0" rIns="0" bIns="0" rtlCol="0">
            <a:spAutoFit/>
          </a:bodyPr>
          <a:lstStyle/>
          <a:p>
            <a:pPr algn="ctr">
              <a:spcBef>
                <a:spcPts val="500"/>
              </a:spcBef>
            </a:pPr>
            <a:r>
              <a:rPr lang="en-US" sz="1200" dirty="0" smtClean="0">
                <a:solidFill>
                  <a:srgbClr val="333E48"/>
                </a:solidFill>
                <a:latin typeface="Arial" panose="020B0604020202020204" pitchFamily="34" charset="0"/>
                <a:cs typeface="Arial" panose="020B0604020202020204" pitchFamily="34" charset="0"/>
              </a:rPr>
              <a:t>Growth in purchased </a:t>
            </a:r>
            <a:br>
              <a:rPr lang="en-US" sz="1200" dirty="0" smtClean="0">
                <a:solidFill>
                  <a:srgbClr val="333E48"/>
                </a:solidFill>
                <a:latin typeface="Arial" panose="020B0604020202020204" pitchFamily="34" charset="0"/>
                <a:cs typeface="Arial" panose="020B0604020202020204" pitchFamily="34" charset="0"/>
              </a:rPr>
            </a:br>
            <a:r>
              <a:rPr lang="en-US" sz="1200" dirty="0" smtClean="0">
                <a:solidFill>
                  <a:srgbClr val="333E48"/>
                </a:solidFill>
                <a:latin typeface="Arial" panose="020B0604020202020204" pitchFamily="34" charset="0"/>
                <a:cs typeface="Arial" panose="020B0604020202020204" pitchFamily="34" charset="0"/>
              </a:rPr>
              <a:t>services </a:t>
            </a:r>
          </a:p>
        </p:txBody>
      </p:sp>
      <p:pic>
        <p:nvPicPr>
          <p:cNvPr id="27" name="Picture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96626" y="4353063"/>
            <a:ext cx="272298" cy="268668"/>
          </a:xfrm>
          <a:prstGeom prst="rect">
            <a:avLst/>
          </a:prstGeom>
        </p:spPr>
      </p:pic>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60247" y="4353063"/>
            <a:ext cx="433335" cy="268668"/>
          </a:xfrm>
          <a:prstGeom prst="rect">
            <a:avLst/>
          </a:prstGeom>
        </p:spPr>
      </p:pic>
      <p:pic>
        <p:nvPicPr>
          <p:cNvPr id="29" name="Pictur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22230" y="4331597"/>
            <a:ext cx="218568" cy="290134"/>
          </a:xfrm>
          <a:prstGeom prst="rect">
            <a:avLst/>
          </a:prstGeom>
        </p:spPr>
      </p:pic>
      <p:pic>
        <p:nvPicPr>
          <p:cNvPr id="30" name="Picture 2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45383" y="4314520"/>
            <a:ext cx="526555" cy="311706"/>
          </a:xfrm>
          <a:prstGeom prst="rect">
            <a:avLst/>
          </a:prstGeom>
        </p:spPr>
      </p:pic>
      <p:sp>
        <p:nvSpPr>
          <p:cNvPr id="40" name="Right Bracket 39"/>
          <p:cNvSpPr/>
          <p:nvPr/>
        </p:nvSpPr>
        <p:spPr bwMode="gray">
          <a:xfrm flipH="1">
            <a:off x="746605" y="1320814"/>
            <a:ext cx="45719" cy="1404945"/>
          </a:xfrm>
          <a:prstGeom prst="rightBracket">
            <a:avLst>
              <a:gd name="adj" fmla="val 0"/>
            </a:avLst>
          </a:prstGeom>
          <a:ln w="9525">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8879" rtl="0" eaLnBrk="1" latinLnBrk="0" hangingPunct="1">
              <a:defRPr sz="2100" kern="1200">
                <a:solidFill>
                  <a:schemeClr val="tx1"/>
                </a:solidFill>
                <a:latin typeface="+mn-lt"/>
                <a:ea typeface="+mn-ea"/>
                <a:cs typeface="+mn-cs"/>
              </a:defRPr>
            </a:lvl1pPr>
            <a:lvl2pPr marL="509440" algn="l" defTabSz="1018879" rtl="0" eaLnBrk="1" latinLnBrk="0" hangingPunct="1">
              <a:defRPr sz="2100" kern="1200">
                <a:solidFill>
                  <a:schemeClr val="tx1"/>
                </a:solidFill>
                <a:latin typeface="+mn-lt"/>
                <a:ea typeface="+mn-ea"/>
                <a:cs typeface="+mn-cs"/>
              </a:defRPr>
            </a:lvl2pPr>
            <a:lvl3pPr marL="1018879" algn="l" defTabSz="1018879" rtl="0" eaLnBrk="1" latinLnBrk="0" hangingPunct="1">
              <a:defRPr sz="2100" kern="1200">
                <a:solidFill>
                  <a:schemeClr val="tx1"/>
                </a:solidFill>
                <a:latin typeface="+mn-lt"/>
                <a:ea typeface="+mn-ea"/>
                <a:cs typeface="+mn-cs"/>
              </a:defRPr>
            </a:lvl3pPr>
            <a:lvl4pPr marL="1528319" algn="l" defTabSz="1018879" rtl="0" eaLnBrk="1" latinLnBrk="0" hangingPunct="1">
              <a:defRPr sz="2100" kern="1200">
                <a:solidFill>
                  <a:schemeClr val="tx1"/>
                </a:solidFill>
                <a:latin typeface="+mn-lt"/>
                <a:ea typeface="+mn-ea"/>
                <a:cs typeface="+mn-cs"/>
              </a:defRPr>
            </a:lvl4pPr>
            <a:lvl5pPr marL="2037759" algn="l" defTabSz="1018879" rtl="0" eaLnBrk="1" latinLnBrk="0" hangingPunct="1">
              <a:defRPr sz="2100" kern="1200">
                <a:solidFill>
                  <a:schemeClr val="tx1"/>
                </a:solidFill>
                <a:latin typeface="+mn-lt"/>
                <a:ea typeface="+mn-ea"/>
                <a:cs typeface="+mn-cs"/>
              </a:defRPr>
            </a:lvl5pPr>
            <a:lvl6pPr marL="2547198" algn="l" defTabSz="1018879" rtl="0" eaLnBrk="1" latinLnBrk="0" hangingPunct="1">
              <a:defRPr sz="2100" kern="1200">
                <a:solidFill>
                  <a:schemeClr val="tx1"/>
                </a:solidFill>
                <a:latin typeface="+mn-lt"/>
                <a:ea typeface="+mn-ea"/>
                <a:cs typeface="+mn-cs"/>
              </a:defRPr>
            </a:lvl6pPr>
            <a:lvl7pPr marL="3056638" algn="l" defTabSz="1018879" rtl="0" eaLnBrk="1" latinLnBrk="0" hangingPunct="1">
              <a:defRPr sz="2100" kern="1200">
                <a:solidFill>
                  <a:schemeClr val="tx1"/>
                </a:solidFill>
                <a:latin typeface="+mn-lt"/>
                <a:ea typeface="+mn-ea"/>
                <a:cs typeface="+mn-cs"/>
              </a:defRPr>
            </a:lvl7pPr>
            <a:lvl8pPr marL="3566078" algn="l" defTabSz="1018879" rtl="0" eaLnBrk="1" latinLnBrk="0" hangingPunct="1">
              <a:defRPr sz="2100" kern="1200">
                <a:solidFill>
                  <a:schemeClr val="tx1"/>
                </a:solidFill>
                <a:latin typeface="+mn-lt"/>
                <a:ea typeface="+mn-ea"/>
                <a:cs typeface="+mn-cs"/>
              </a:defRPr>
            </a:lvl8pPr>
            <a:lvl9pPr marL="4075517" algn="l" defTabSz="1018879" rtl="0" eaLnBrk="1" latinLnBrk="0" hangingPunct="1">
              <a:defRPr sz="2100" kern="1200">
                <a:solidFill>
                  <a:schemeClr val="tx1"/>
                </a:solidFill>
                <a:latin typeface="+mn-lt"/>
                <a:ea typeface="+mn-ea"/>
                <a:cs typeface="+mn-cs"/>
              </a:defRPr>
            </a:lvl9pPr>
          </a:lstStyle>
          <a:p>
            <a:pPr algn="ctr"/>
            <a:endParaRPr lang="en-US" sz="3600" dirty="0">
              <a:solidFill>
                <a:srgbClr val="333E48"/>
              </a:solidFill>
              <a:latin typeface="Arial" panose="020B0604020202020204" pitchFamily="34" charset="0"/>
              <a:cs typeface="Arial" panose="020B0604020202020204" pitchFamily="34" charset="0"/>
            </a:endParaRPr>
          </a:p>
        </p:txBody>
      </p:sp>
      <p:sp>
        <p:nvSpPr>
          <p:cNvPr id="41" name="Right Bracket 40"/>
          <p:cNvSpPr/>
          <p:nvPr/>
        </p:nvSpPr>
        <p:spPr bwMode="gray">
          <a:xfrm flipH="1">
            <a:off x="746605" y="3148089"/>
            <a:ext cx="45719" cy="1305041"/>
          </a:xfrm>
          <a:prstGeom prst="rightBracket">
            <a:avLst>
              <a:gd name="adj" fmla="val 0"/>
            </a:avLst>
          </a:prstGeom>
          <a:ln w="9525">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8879" rtl="0" eaLnBrk="1" latinLnBrk="0" hangingPunct="1">
              <a:defRPr sz="2100" kern="1200">
                <a:solidFill>
                  <a:schemeClr val="tx1"/>
                </a:solidFill>
                <a:latin typeface="+mn-lt"/>
                <a:ea typeface="+mn-ea"/>
                <a:cs typeface="+mn-cs"/>
              </a:defRPr>
            </a:lvl1pPr>
            <a:lvl2pPr marL="509440" algn="l" defTabSz="1018879" rtl="0" eaLnBrk="1" latinLnBrk="0" hangingPunct="1">
              <a:defRPr sz="2100" kern="1200">
                <a:solidFill>
                  <a:schemeClr val="tx1"/>
                </a:solidFill>
                <a:latin typeface="+mn-lt"/>
                <a:ea typeface="+mn-ea"/>
                <a:cs typeface="+mn-cs"/>
              </a:defRPr>
            </a:lvl2pPr>
            <a:lvl3pPr marL="1018879" algn="l" defTabSz="1018879" rtl="0" eaLnBrk="1" latinLnBrk="0" hangingPunct="1">
              <a:defRPr sz="2100" kern="1200">
                <a:solidFill>
                  <a:schemeClr val="tx1"/>
                </a:solidFill>
                <a:latin typeface="+mn-lt"/>
                <a:ea typeface="+mn-ea"/>
                <a:cs typeface="+mn-cs"/>
              </a:defRPr>
            </a:lvl3pPr>
            <a:lvl4pPr marL="1528319" algn="l" defTabSz="1018879" rtl="0" eaLnBrk="1" latinLnBrk="0" hangingPunct="1">
              <a:defRPr sz="2100" kern="1200">
                <a:solidFill>
                  <a:schemeClr val="tx1"/>
                </a:solidFill>
                <a:latin typeface="+mn-lt"/>
                <a:ea typeface="+mn-ea"/>
                <a:cs typeface="+mn-cs"/>
              </a:defRPr>
            </a:lvl4pPr>
            <a:lvl5pPr marL="2037759" algn="l" defTabSz="1018879" rtl="0" eaLnBrk="1" latinLnBrk="0" hangingPunct="1">
              <a:defRPr sz="2100" kern="1200">
                <a:solidFill>
                  <a:schemeClr val="tx1"/>
                </a:solidFill>
                <a:latin typeface="+mn-lt"/>
                <a:ea typeface="+mn-ea"/>
                <a:cs typeface="+mn-cs"/>
              </a:defRPr>
            </a:lvl5pPr>
            <a:lvl6pPr marL="2547198" algn="l" defTabSz="1018879" rtl="0" eaLnBrk="1" latinLnBrk="0" hangingPunct="1">
              <a:defRPr sz="2100" kern="1200">
                <a:solidFill>
                  <a:schemeClr val="tx1"/>
                </a:solidFill>
                <a:latin typeface="+mn-lt"/>
                <a:ea typeface="+mn-ea"/>
                <a:cs typeface="+mn-cs"/>
              </a:defRPr>
            </a:lvl6pPr>
            <a:lvl7pPr marL="3056638" algn="l" defTabSz="1018879" rtl="0" eaLnBrk="1" latinLnBrk="0" hangingPunct="1">
              <a:defRPr sz="2100" kern="1200">
                <a:solidFill>
                  <a:schemeClr val="tx1"/>
                </a:solidFill>
                <a:latin typeface="+mn-lt"/>
                <a:ea typeface="+mn-ea"/>
                <a:cs typeface="+mn-cs"/>
              </a:defRPr>
            </a:lvl7pPr>
            <a:lvl8pPr marL="3566078" algn="l" defTabSz="1018879" rtl="0" eaLnBrk="1" latinLnBrk="0" hangingPunct="1">
              <a:defRPr sz="2100" kern="1200">
                <a:solidFill>
                  <a:schemeClr val="tx1"/>
                </a:solidFill>
                <a:latin typeface="+mn-lt"/>
                <a:ea typeface="+mn-ea"/>
                <a:cs typeface="+mn-cs"/>
              </a:defRPr>
            </a:lvl8pPr>
            <a:lvl9pPr marL="4075517" algn="l" defTabSz="1018879" rtl="0" eaLnBrk="1" latinLnBrk="0" hangingPunct="1">
              <a:defRPr sz="2100" kern="1200">
                <a:solidFill>
                  <a:schemeClr val="tx1"/>
                </a:solidFill>
                <a:latin typeface="+mn-lt"/>
                <a:ea typeface="+mn-ea"/>
                <a:cs typeface="+mn-cs"/>
              </a:defRPr>
            </a:lvl9pPr>
          </a:lstStyle>
          <a:p>
            <a:pPr algn="ctr"/>
            <a:endParaRPr lang="en-US" sz="3600" dirty="0">
              <a:solidFill>
                <a:srgbClr val="333E48"/>
              </a:solidFill>
              <a:latin typeface="Arial" panose="020B0604020202020204" pitchFamily="34" charset="0"/>
              <a:cs typeface="Arial" panose="020B0604020202020204" pitchFamily="34" charset="0"/>
            </a:endParaRPr>
          </a:p>
        </p:txBody>
      </p:sp>
      <p:sp>
        <p:nvSpPr>
          <p:cNvPr id="42" name="TextBox 41"/>
          <p:cNvSpPr txBox="1"/>
          <p:nvPr/>
        </p:nvSpPr>
        <p:spPr bwMode="gray">
          <a:xfrm>
            <a:off x="584375" y="1281749"/>
            <a:ext cx="369332" cy="1484155"/>
          </a:xfrm>
          <a:prstGeom prst="rect">
            <a:avLst/>
          </a:prstGeom>
          <a:noFill/>
        </p:spPr>
        <p:txBody>
          <a:bodyPr vert="vert270" wrap="square" lIns="0" tIns="0" rIns="0" bIns="0" rtlCol="0">
            <a:spAutoFit/>
          </a:bodyPr>
          <a:lstStyle/>
          <a:p>
            <a:pPr algn="ctr">
              <a:spcBef>
                <a:spcPts val="500"/>
              </a:spcBef>
            </a:pPr>
            <a:r>
              <a:rPr lang="en-US" sz="1200" i="1" dirty="0" smtClean="0">
                <a:solidFill>
                  <a:srgbClr val="333E48"/>
                </a:solidFill>
                <a:latin typeface="Arial" panose="020B0604020202020204" pitchFamily="34" charset="0"/>
                <a:cs typeface="Arial" panose="020B0604020202020204" pitchFamily="34" charset="0"/>
              </a:rPr>
              <a:t>Downward Pricing Pressure </a:t>
            </a:r>
          </a:p>
        </p:txBody>
      </p:sp>
      <p:sp>
        <p:nvSpPr>
          <p:cNvPr id="43" name="TextBox 42"/>
          <p:cNvSpPr txBox="1"/>
          <p:nvPr/>
        </p:nvSpPr>
        <p:spPr bwMode="gray">
          <a:xfrm>
            <a:off x="584375" y="3071590"/>
            <a:ext cx="369332" cy="1381540"/>
          </a:xfrm>
          <a:prstGeom prst="rect">
            <a:avLst/>
          </a:prstGeom>
          <a:noFill/>
        </p:spPr>
        <p:txBody>
          <a:bodyPr vert="vert270" wrap="square" lIns="0" tIns="0" rIns="0" bIns="0" rtlCol="0">
            <a:spAutoFit/>
          </a:bodyPr>
          <a:lstStyle/>
          <a:p>
            <a:pPr algn="ctr">
              <a:spcBef>
                <a:spcPts val="500"/>
              </a:spcBef>
            </a:pPr>
            <a:r>
              <a:rPr lang="en-US" sz="1200" i="1" dirty="0" smtClean="0">
                <a:solidFill>
                  <a:srgbClr val="333E48"/>
                </a:solidFill>
                <a:latin typeface="Arial" panose="020B0604020202020204" pitchFamily="34" charset="0"/>
                <a:cs typeface="Arial" panose="020B0604020202020204" pitchFamily="34" charset="0"/>
              </a:rPr>
              <a:t>Upward Cost Pressure </a:t>
            </a:r>
          </a:p>
        </p:txBody>
      </p:sp>
      <p:sp>
        <p:nvSpPr>
          <p:cNvPr id="44" name="Rectangle 43"/>
          <p:cNvSpPr/>
          <p:nvPr/>
        </p:nvSpPr>
        <p:spPr bwMode="gray">
          <a:xfrm>
            <a:off x="1401272" y="2793554"/>
            <a:ext cx="6404215" cy="225998"/>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45720" rtlCol="0" anchor="ctr"/>
          <a:lstStyle/>
          <a:p>
            <a:pPr algn="ctr"/>
            <a:r>
              <a:rPr lang="en-US" sz="1100" b="1" dirty="0" smtClean="0">
                <a:solidFill>
                  <a:srgbClr val="FFFFFF"/>
                </a:solidFill>
                <a:latin typeface="Arial" panose="020B0604020202020204" pitchFamily="34" charset="0"/>
                <a:cs typeface="Arial" panose="020B0604020202020204" pitchFamily="34" charset="0"/>
              </a:rPr>
              <a:t>           Provider Margins </a:t>
            </a:r>
            <a:endParaRPr lang="en-US" sz="1100" b="1" dirty="0">
              <a:solidFill>
                <a:srgbClr val="FFFFFF"/>
              </a:solidFill>
              <a:latin typeface="Arial" panose="020B0604020202020204" pitchFamily="34" charset="0"/>
              <a:cs typeface="Arial" panose="020B0604020202020204" pitchFamily="34" charset="0"/>
            </a:endParaRPr>
          </a:p>
        </p:txBody>
      </p:sp>
      <p:sp>
        <p:nvSpPr>
          <p:cNvPr id="45" name="TextBox 44"/>
          <p:cNvSpPr txBox="1"/>
          <p:nvPr/>
        </p:nvSpPr>
        <p:spPr>
          <a:xfrm>
            <a:off x="73959" y="4861116"/>
            <a:ext cx="1271139" cy="215444"/>
          </a:xfrm>
          <a:prstGeom prst="rect">
            <a:avLst/>
          </a:prstGeom>
          <a:noFill/>
        </p:spPr>
        <p:txBody>
          <a:bodyPr wrap="square" rtlCol="0">
            <a:spAutoFit/>
          </a:bodyPr>
          <a:lstStyle/>
          <a:p>
            <a:r>
              <a:rPr lang="en-US" sz="800" dirty="0" smtClean="0"/>
              <a:t>Source: Advisory Board</a:t>
            </a:r>
            <a:endParaRPr lang="en-US" sz="800" dirty="0"/>
          </a:p>
        </p:txBody>
      </p:sp>
    </p:spTree>
    <p:extLst>
      <p:ext uri="{BB962C8B-B14F-4D97-AF65-F5344CB8AC3E}">
        <p14:creationId xmlns:p14="http://schemas.microsoft.com/office/powerpoint/2010/main" val="11244956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of Healthcare</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33973" y="1178429"/>
            <a:ext cx="5484849" cy="2381227"/>
          </a:xfrm>
        </p:spPr>
      </p:pic>
      <p:sp>
        <p:nvSpPr>
          <p:cNvPr id="6" name="TextBox 5"/>
          <p:cNvSpPr txBox="1"/>
          <p:nvPr/>
        </p:nvSpPr>
        <p:spPr>
          <a:xfrm>
            <a:off x="880281" y="3673873"/>
            <a:ext cx="1965277" cy="954107"/>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2002 Cost</a:t>
            </a:r>
          </a:p>
          <a:p>
            <a:pPr algn="ctr"/>
            <a:r>
              <a:rPr lang="en-US" sz="2800" dirty="0" smtClean="0">
                <a:latin typeface="Arial" panose="020B0604020202020204" pitchFamily="34" charset="0"/>
                <a:cs typeface="Arial" panose="020B0604020202020204" pitchFamily="34" charset="0"/>
              </a:rPr>
              <a:t>$9,235</a:t>
            </a:r>
            <a:endParaRPr lang="en-US" sz="2800" dirty="0">
              <a:latin typeface="Arial" panose="020B0604020202020204" pitchFamily="34" charset="0"/>
              <a:cs typeface="Arial" panose="020B0604020202020204" pitchFamily="34" charset="0"/>
            </a:endParaRPr>
          </a:p>
        </p:txBody>
      </p:sp>
      <p:sp>
        <p:nvSpPr>
          <p:cNvPr id="7" name="Right Arrow 6"/>
          <p:cNvSpPr/>
          <p:nvPr/>
        </p:nvSpPr>
        <p:spPr>
          <a:xfrm>
            <a:off x="2822027" y="4150926"/>
            <a:ext cx="3499945" cy="21927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6280982" y="3673873"/>
            <a:ext cx="1965277" cy="954107"/>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2016 </a:t>
            </a:r>
            <a:r>
              <a:rPr lang="en-US" sz="2800" b="1" dirty="0">
                <a:latin typeface="Arial" panose="020B0604020202020204" pitchFamily="34" charset="0"/>
                <a:cs typeface="Arial" panose="020B0604020202020204" pitchFamily="34" charset="0"/>
              </a:rPr>
              <a:t>Cost</a:t>
            </a:r>
            <a:endParaRPr lang="en-US" sz="2800" b="1" dirty="0" smtClean="0">
              <a:latin typeface="Arial" panose="020B0604020202020204" pitchFamily="34" charset="0"/>
              <a:cs typeface="Arial" panose="020B0604020202020204" pitchFamily="34" charset="0"/>
            </a:endParaRPr>
          </a:p>
          <a:p>
            <a:pPr algn="ctr"/>
            <a:r>
              <a:rPr lang="en-US" sz="2800" dirty="0" smtClean="0">
                <a:latin typeface="Arial" panose="020B0604020202020204" pitchFamily="34" charset="0"/>
                <a:cs typeface="Arial" panose="020B0604020202020204" pitchFamily="34" charset="0"/>
              </a:rPr>
              <a:t>$25,825</a:t>
            </a:r>
            <a:endParaRPr lang="en-US" sz="2800" dirty="0">
              <a:latin typeface="Arial" panose="020B0604020202020204" pitchFamily="34" charset="0"/>
              <a:cs typeface="Arial" panose="020B0604020202020204" pitchFamily="34" charset="0"/>
            </a:endParaRPr>
          </a:p>
        </p:txBody>
      </p:sp>
      <p:sp>
        <p:nvSpPr>
          <p:cNvPr id="9" name="TextBox 8"/>
          <p:cNvSpPr txBox="1"/>
          <p:nvPr/>
        </p:nvSpPr>
        <p:spPr>
          <a:xfrm>
            <a:off x="3104797" y="4434746"/>
            <a:ext cx="2743199" cy="523220"/>
          </a:xfrm>
          <a:prstGeom prst="rect">
            <a:avLst/>
          </a:prstGeom>
          <a:noFill/>
        </p:spPr>
        <p:txBody>
          <a:bodyPr wrap="square" rtlCol="0">
            <a:spAutoFit/>
          </a:bodyPr>
          <a:lstStyle/>
          <a:p>
            <a:pPr algn="ctr"/>
            <a:r>
              <a:rPr lang="en-US" sz="2800" b="1" dirty="0" smtClean="0">
                <a:solidFill>
                  <a:srgbClr val="FF0000"/>
                </a:solidFill>
                <a:latin typeface="Arial" panose="020B0604020202020204" pitchFamily="34" charset="0"/>
                <a:cs typeface="Arial" panose="020B0604020202020204" pitchFamily="34" charset="0"/>
              </a:rPr>
              <a:t>300% Increase </a:t>
            </a:r>
            <a:endParaRPr lang="en-US" sz="2800" dirty="0">
              <a:solidFill>
                <a:srgbClr val="FF0000"/>
              </a:solidFill>
              <a:latin typeface="Arial" panose="020B0604020202020204" pitchFamily="34" charset="0"/>
              <a:cs typeface="Arial" panose="020B0604020202020204" pitchFamily="34" charset="0"/>
            </a:endParaRPr>
          </a:p>
        </p:txBody>
      </p:sp>
      <p:sp>
        <p:nvSpPr>
          <p:cNvPr id="11" name="TextBox 10"/>
          <p:cNvSpPr txBox="1"/>
          <p:nvPr/>
        </p:nvSpPr>
        <p:spPr>
          <a:xfrm>
            <a:off x="73959" y="4861116"/>
            <a:ext cx="1710698" cy="215444"/>
          </a:xfrm>
          <a:prstGeom prst="rect">
            <a:avLst/>
          </a:prstGeom>
          <a:noFill/>
        </p:spPr>
        <p:txBody>
          <a:bodyPr wrap="square" rtlCol="0">
            <a:spAutoFit/>
          </a:bodyPr>
          <a:lstStyle/>
          <a:p>
            <a:r>
              <a:rPr lang="en-US" sz="800" dirty="0" smtClean="0"/>
              <a:t>Source: Girod, Weltz &amp; Hart, 2016</a:t>
            </a:r>
            <a:endParaRPr lang="en-US" sz="800" dirty="0"/>
          </a:p>
        </p:txBody>
      </p:sp>
    </p:spTree>
    <p:extLst>
      <p:ext uri="{BB962C8B-B14F-4D97-AF65-F5344CB8AC3E}">
        <p14:creationId xmlns:p14="http://schemas.microsoft.com/office/powerpoint/2010/main" val="22911393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Average Hospital Cost</a:t>
            </a:r>
            <a:endParaRPr lang="en-US" dirty="0"/>
          </a:p>
        </p:txBody>
      </p:sp>
      <p:sp>
        <p:nvSpPr>
          <p:cNvPr id="5" name="TextBox 4"/>
          <p:cNvSpPr txBox="1"/>
          <p:nvPr/>
        </p:nvSpPr>
        <p:spPr>
          <a:xfrm>
            <a:off x="880281" y="3067930"/>
            <a:ext cx="1965277" cy="1508105"/>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1958 Cost</a:t>
            </a:r>
          </a:p>
          <a:p>
            <a:pPr algn="ctr"/>
            <a:r>
              <a:rPr lang="en-US" sz="2800" dirty="0" smtClean="0">
                <a:latin typeface="Arial" panose="020B0604020202020204" pitchFamily="34" charset="0"/>
                <a:cs typeface="Arial" panose="020B0604020202020204" pitchFamily="34" charset="0"/>
              </a:rPr>
              <a:t>$134</a:t>
            </a:r>
          </a:p>
          <a:p>
            <a:pPr algn="ctr"/>
            <a:r>
              <a:rPr lang="en-US" dirty="0" smtClean="0">
                <a:latin typeface="Arial" panose="020B0604020202020204" pitchFamily="34" charset="0"/>
                <a:cs typeface="Arial" panose="020B0604020202020204" pitchFamily="34" charset="0"/>
              </a:rPr>
              <a:t>2 Full Time Employees</a:t>
            </a:r>
            <a:endParaRPr lang="en-US" dirty="0">
              <a:latin typeface="Arial" panose="020B0604020202020204" pitchFamily="34" charset="0"/>
              <a:cs typeface="Arial" panose="020B0604020202020204" pitchFamily="34" charset="0"/>
            </a:endParaRPr>
          </a:p>
        </p:txBody>
      </p:sp>
      <p:sp>
        <p:nvSpPr>
          <p:cNvPr id="6" name="Right Arrow 5"/>
          <p:cNvSpPr/>
          <p:nvPr/>
        </p:nvSpPr>
        <p:spPr>
          <a:xfrm>
            <a:off x="2781037" y="3454598"/>
            <a:ext cx="3499945" cy="21927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6280982" y="3067929"/>
            <a:ext cx="1965277" cy="1508105"/>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2012 </a:t>
            </a:r>
            <a:r>
              <a:rPr lang="en-US" sz="2800" b="1" dirty="0">
                <a:latin typeface="Arial" panose="020B0604020202020204" pitchFamily="34" charset="0"/>
                <a:cs typeface="Arial" panose="020B0604020202020204" pitchFamily="34" charset="0"/>
              </a:rPr>
              <a:t>Cost</a:t>
            </a:r>
            <a:endParaRPr lang="en-US" sz="2800" b="1" dirty="0" smtClean="0">
              <a:latin typeface="Arial" panose="020B0604020202020204" pitchFamily="34" charset="0"/>
              <a:cs typeface="Arial" panose="020B0604020202020204" pitchFamily="34" charset="0"/>
            </a:endParaRPr>
          </a:p>
          <a:p>
            <a:pPr algn="ctr"/>
            <a:r>
              <a:rPr lang="en-US" sz="2800" dirty="0" smtClean="0">
                <a:latin typeface="Arial" panose="020B0604020202020204" pitchFamily="34" charset="0"/>
                <a:cs typeface="Arial" panose="020B0604020202020204" pitchFamily="34" charset="0"/>
              </a:rPr>
              <a:t>$8,953</a:t>
            </a:r>
          </a:p>
          <a:p>
            <a:pPr algn="ctr"/>
            <a:r>
              <a:rPr lang="en-US" dirty="0" smtClean="0">
                <a:latin typeface="Arial" panose="020B0604020202020204" pitchFamily="34" charset="0"/>
                <a:cs typeface="Arial" panose="020B0604020202020204" pitchFamily="34" charset="0"/>
              </a:rPr>
              <a:t>15 Full Time Employees</a:t>
            </a:r>
            <a:endParaRPr lang="en-US" dirty="0">
              <a:latin typeface="Arial" panose="020B0604020202020204" pitchFamily="34" charset="0"/>
              <a:cs typeface="Arial" panose="020B0604020202020204" pitchFamily="34" charset="0"/>
            </a:endParaRPr>
          </a:p>
        </p:txBody>
      </p:sp>
      <p:sp>
        <p:nvSpPr>
          <p:cNvPr id="8" name="TextBox 7"/>
          <p:cNvSpPr txBox="1"/>
          <p:nvPr/>
        </p:nvSpPr>
        <p:spPr>
          <a:xfrm>
            <a:off x="2987480" y="3738418"/>
            <a:ext cx="3010730" cy="523220"/>
          </a:xfrm>
          <a:prstGeom prst="rect">
            <a:avLst/>
          </a:prstGeom>
          <a:noFill/>
        </p:spPr>
        <p:txBody>
          <a:bodyPr wrap="square" rtlCol="0">
            <a:spAutoFit/>
          </a:bodyPr>
          <a:lstStyle/>
          <a:p>
            <a:pPr algn="ctr"/>
            <a:r>
              <a:rPr lang="en-US" sz="2800" b="1" dirty="0" smtClean="0">
                <a:solidFill>
                  <a:srgbClr val="FF0000"/>
                </a:solidFill>
                <a:latin typeface="Arial" panose="020B0604020202020204" pitchFamily="34" charset="0"/>
                <a:cs typeface="Arial" panose="020B0604020202020204" pitchFamily="34" charset="0"/>
              </a:rPr>
              <a:t>6,500% Increase </a:t>
            </a:r>
            <a:endParaRPr lang="en-US" sz="2800" dirty="0">
              <a:solidFill>
                <a:srgbClr val="FF0000"/>
              </a:solidFill>
              <a:latin typeface="Arial" panose="020B0604020202020204" pitchFamily="34" charset="0"/>
              <a:cs typeface="Arial" panose="020B0604020202020204" pitchFamily="34" charset="0"/>
            </a:endParaRPr>
          </a:p>
        </p:txBody>
      </p:sp>
      <p:sp>
        <p:nvSpPr>
          <p:cNvPr id="9" name="TextBox 8"/>
          <p:cNvSpPr txBox="1"/>
          <p:nvPr/>
        </p:nvSpPr>
        <p:spPr>
          <a:xfrm>
            <a:off x="73959" y="4861116"/>
            <a:ext cx="2176322" cy="215444"/>
          </a:xfrm>
          <a:prstGeom prst="rect">
            <a:avLst/>
          </a:prstGeom>
          <a:noFill/>
        </p:spPr>
        <p:txBody>
          <a:bodyPr wrap="square" rtlCol="0">
            <a:spAutoFit/>
          </a:bodyPr>
          <a:lstStyle/>
          <a:p>
            <a:r>
              <a:rPr lang="en-US" sz="800" dirty="0" smtClean="0"/>
              <a:t>Source: Forbes Magazine – December 22, 2012</a:t>
            </a:r>
            <a:endParaRPr lang="en-US" sz="8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480" y="1426758"/>
            <a:ext cx="3087057" cy="1535906"/>
          </a:xfrm>
          <a:prstGeom prst="rect">
            <a:avLst/>
          </a:prstGeom>
        </p:spPr>
      </p:pic>
    </p:spTree>
    <p:extLst>
      <p:ext uri="{BB962C8B-B14F-4D97-AF65-F5344CB8AC3E}">
        <p14:creationId xmlns:p14="http://schemas.microsoft.com/office/powerpoint/2010/main" val="16414552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Text Placeholder 7"/>
          <p:cNvSpPr txBox="1">
            <a:spLocks/>
          </p:cNvSpPr>
          <p:nvPr/>
        </p:nvSpPr>
        <p:spPr bwMode="auto">
          <a:xfrm>
            <a:off x="3417083" y="832957"/>
            <a:ext cx="5017053" cy="2593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bIns="0"/>
          <a:lstStyle>
            <a:lvl1pPr marL="342900" indent="-342900">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defRPr>
            </a:lvl2pPr>
            <a:lvl3pPr marL="1143000" indent="-228600">
              <a:defRPr sz="2400">
                <a:solidFill>
                  <a:schemeClr val="tx1"/>
                </a:solidFill>
                <a:latin typeface="Arial" charset="0"/>
                <a:ea typeface="ヒラギノ角ゴ Pro W3" charset="0"/>
              </a:defRPr>
            </a:lvl3pPr>
            <a:lvl4pPr marL="1600200" indent="-228600">
              <a:defRPr sz="2400">
                <a:solidFill>
                  <a:schemeClr val="tx1"/>
                </a:solidFill>
                <a:latin typeface="Arial" charset="0"/>
                <a:ea typeface="ヒラギノ角ゴ Pro W3" charset="0"/>
              </a:defRPr>
            </a:lvl4pPr>
            <a:lvl5pPr marL="2057400" indent="-22860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marL="0" indent="0" eaLnBrk="1" hangingPunct="1">
              <a:lnSpc>
                <a:spcPts val="3300"/>
              </a:lnSpc>
              <a:buFont typeface="Arial" charset="0"/>
              <a:buNone/>
            </a:pPr>
            <a:r>
              <a:rPr lang="en-US" sz="3500" b="1" dirty="0" smtClean="0">
                <a:solidFill>
                  <a:srgbClr val="0076C0"/>
                </a:solidFill>
                <a:latin typeface="Arial"/>
                <a:cs typeface="Arial"/>
              </a:rPr>
              <a:t>Carrie Nagy-Marsh, RN</a:t>
            </a:r>
          </a:p>
          <a:p>
            <a:pPr marL="0" indent="0" eaLnBrk="1" hangingPunct="1">
              <a:lnSpc>
                <a:spcPts val="2400"/>
              </a:lnSpc>
              <a:spcBef>
                <a:spcPts val="10"/>
              </a:spcBef>
              <a:buFont typeface="Arial" charset="0"/>
              <a:buNone/>
            </a:pPr>
            <a:r>
              <a:rPr lang="en-US" sz="2000" i="1" dirty="0" smtClean="0">
                <a:latin typeface="Arial"/>
                <a:cs typeface="Arial"/>
              </a:rPr>
              <a:t>Senior Director of Clinical Services &amp; Population Health</a:t>
            </a:r>
          </a:p>
          <a:p>
            <a:pPr marL="0" indent="0" eaLnBrk="1" hangingPunct="1">
              <a:lnSpc>
                <a:spcPts val="2400"/>
              </a:lnSpc>
              <a:spcBef>
                <a:spcPts val="10"/>
              </a:spcBef>
              <a:buFont typeface="Arial" charset="0"/>
              <a:buNone/>
            </a:pPr>
            <a:endParaRPr lang="en-US" sz="2000" dirty="0">
              <a:latin typeface="Arial"/>
              <a:cs typeface="Arial"/>
            </a:endParaRPr>
          </a:p>
          <a:p>
            <a:pPr marL="0" indent="0" eaLnBrk="1" hangingPunct="1">
              <a:lnSpc>
                <a:spcPts val="2400"/>
              </a:lnSpc>
              <a:spcBef>
                <a:spcPts val="10"/>
              </a:spcBef>
              <a:buFont typeface="Arial" charset="0"/>
              <a:buNone/>
            </a:pPr>
            <a:r>
              <a:rPr lang="en-US" sz="2000" dirty="0" smtClean="0">
                <a:latin typeface="Arial"/>
                <a:cs typeface="Arial"/>
              </a:rPr>
              <a:t>Sutter Health</a:t>
            </a:r>
            <a:endParaRPr lang="en-US" sz="2000" dirty="0">
              <a:latin typeface="Arial"/>
              <a:cs typeface="Arial"/>
            </a:endParaRPr>
          </a:p>
          <a:p>
            <a:pPr marL="0" indent="0" eaLnBrk="1" hangingPunct="1">
              <a:lnSpc>
                <a:spcPts val="2400"/>
              </a:lnSpc>
              <a:spcBef>
                <a:spcPts val="10"/>
              </a:spcBef>
              <a:buFont typeface="Arial" charset="0"/>
              <a:buNone/>
            </a:pPr>
            <a:r>
              <a:rPr lang="en-US" sz="2000" dirty="0" smtClean="0">
                <a:latin typeface="Arial"/>
                <a:cs typeface="Arial"/>
              </a:rPr>
              <a:t>Sacramento, CA</a:t>
            </a:r>
          </a:p>
          <a:p>
            <a:pPr eaLnBrk="1" hangingPunct="1">
              <a:buFont typeface="Arial" charset="0"/>
              <a:buNone/>
            </a:pPr>
            <a:endParaRPr lang="en-US" sz="1800" dirty="0">
              <a:solidFill>
                <a:srgbClr val="000000"/>
              </a:solidFill>
              <a:latin typeface="Futura Std Book" charset="0"/>
            </a:endParaRPr>
          </a:p>
        </p:txBody>
      </p:sp>
      <p:pic>
        <p:nvPicPr>
          <p:cNvPr id="2" name="Picture 1"/>
          <p:cNvPicPr>
            <a:picLocks noChangeAspect="1"/>
          </p:cNvPicPr>
          <p:nvPr/>
        </p:nvPicPr>
        <p:blipFill>
          <a:blip r:embed="rId3"/>
          <a:stretch>
            <a:fillRect/>
          </a:stretch>
        </p:blipFill>
        <p:spPr>
          <a:xfrm>
            <a:off x="1167774" y="878304"/>
            <a:ext cx="1900277" cy="2111167"/>
          </a:xfrm>
          <a:prstGeom prst="rect">
            <a:avLst/>
          </a:prstGeom>
        </p:spPr>
      </p:pic>
    </p:spTree>
    <p:extLst>
      <p:ext uri="{BB962C8B-B14F-4D97-AF65-F5344CB8AC3E}">
        <p14:creationId xmlns:p14="http://schemas.microsoft.com/office/powerpoint/2010/main" val="3840979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Electronics Technology</a:t>
            </a:r>
            <a:endParaRPr lang="en-US" dirty="0"/>
          </a:p>
        </p:txBody>
      </p:sp>
      <p:sp>
        <p:nvSpPr>
          <p:cNvPr id="6" name="TextBox 5"/>
          <p:cNvSpPr txBox="1"/>
          <p:nvPr/>
        </p:nvSpPr>
        <p:spPr>
          <a:xfrm>
            <a:off x="467031" y="3067930"/>
            <a:ext cx="2420132" cy="1384995"/>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1954 Cost</a:t>
            </a:r>
          </a:p>
          <a:p>
            <a:pPr algn="ctr"/>
            <a:r>
              <a:rPr lang="en-US" sz="2800" dirty="0" smtClean="0">
                <a:latin typeface="Arial" panose="020B0604020202020204" pitchFamily="34" charset="0"/>
                <a:cs typeface="Arial" panose="020B0604020202020204" pitchFamily="34" charset="0"/>
              </a:rPr>
              <a:t>$11,875</a:t>
            </a:r>
          </a:p>
          <a:p>
            <a:pPr algn="ctr"/>
            <a:r>
              <a:rPr lang="en-US" sz="2800" dirty="0" smtClean="0">
                <a:latin typeface="Arial" panose="020B0604020202020204" pitchFamily="34" charset="0"/>
                <a:cs typeface="Arial" panose="020B0604020202020204" pitchFamily="34" charset="0"/>
              </a:rPr>
              <a:t>$110.20 PPSI</a:t>
            </a:r>
          </a:p>
        </p:txBody>
      </p:sp>
      <p:sp>
        <p:nvSpPr>
          <p:cNvPr id="7" name="TextBox 6"/>
          <p:cNvSpPr txBox="1"/>
          <p:nvPr/>
        </p:nvSpPr>
        <p:spPr>
          <a:xfrm>
            <a:off x="6353312" y="2915360"/>
            <a:ext cx="2420132" cy="1384995"/>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2017 Cost</a:t>
            </a:r>
          </a:p>
          <a:p>
            <a:pPr algn="ctr"/>
            <a:r>
              <a:rPr lang="en-US" sz="2800" dirty="0" smtClean="0">
                <a:latin typeface="Arial" panose="020B0604020202020204" pitchFamily="34" charset="0"/>
                <a:cs typeface="Arial" panose="020B0604020202020204" pitchFamily="34" charset="0"/>
              </a:rPr>
              <a:t>$2,300</a:t>
            </a:r>
          </a:p>
          <a:p>
            <a:pPr algn="ctr"/>
            <a:r>
              <a:rPr lang="en-US" sz="2800" dirty="0" smtClean="0">
                <a:latin typeface="Arial" panose="020B0604020202020204" pitchFamily="34" charset="0"/>
                <a:cs typeface="Arial" panose="020B0604020202020204" pitchFamily="34" charset="0"/>
              </a:rPr>
              <a:t>$1.78 PPSI</a:t>
            </a:r>
          </a:p>
        </p:txBody>
      </p:sp>
      <p:sp>
        <p:nvSpPr>
          <p:cNvPr id="8" name="Right Arrow 7"/>
          <p:cNvSpPr/>
          <p:nvPr/>
        </p:nvSpPr>
        <p:spPr>
          <a:xfrm>
            <a:off x="2781037" y="3454598"/>
            <a:ext cx="3499945" cy="21927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2987480" y="3738418"/>
            <a:ext cx="3010730" cy="523220"/>
          </a:xfrm>
          <a:prstGeom prst="rect">
            <a:avLst/>
          </a:prstGeom>
          <a:noFill/>
        </p:spPr>
        <p:txBody>
          <a:bodyPr wrap="square" rtlCol="0">
            <a:spAutoFit/>
          </a:bodyPr>
          <a:lstStyle/>
          <a:p>
            <a:pPr algn="ctr"/>
            <a:r>
              <a:rPr lang="en-US" sz="2800" b="1" dirty="0" smtClean="0">
                <a:solidFill>
                  <a:srgbClr val="FF0000"/>
                </a:solidFill>
                <a:latin typeface="Arial" panose="020B0604020202020204" pitchFamily="34" charset="0"/>
                <a:cs typeface="Arial" panose="020B0604020202020204" pitchFamily="34" charset="0"/>
              </a:rPr>
              <a:t>81% Decrease</a:t>
            </a:r>
            <a:endParaRPr lang="en-US" sz="2800" dirty="0">
              <a:solidFill>
                <a:srgbClr val="FF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4021" y="1537920"/>
            <a:ext cx="1813379" cy="1360034"/>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823" y="1363072"/>
            <a:ext cx="1368548" cy="1704858"/>
          </a:xfrm>
          <a:prstGeom prst="rect">
            <a:avLst/>
          </a:prstGeom>
        </p:spPr>
      </p:pic>
    </p:spTree>
    <p:extLst>
      <p:ext uri="{BB962C8B-B14F-4D97-AF65-F5344CB8AC3E}">
        <p14:creationId xmlns:p14="http://schemas.microsoft.com/office/powerpoint/2010/main" val="7246552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Diabetes Epidemiology: Projections</a:t>
            </a:r>
            <a:endParaRPr lang="en-US" dirty="0"/>
          </a:p>
        </p:txBody>
      </p:sp>
      <p:sp>
        <p:nvSpPr>
          <p:cNvPr id="5" name="TextBox 4"/>
          <p:cNvSpPr txBox="1"/>
          <p:nvPr/>
        </p:nvSpPr>
        <p:spPr>
          <a:xfrm>
            <a:off x="73959" y="4932819"/>
            <a:ext cx="3014298" cy="215444"/>
          </a:xfrm>
          <a:prstGeom prst="rect">
            <a:avLst/>
          </a:prstGeom>
          <a:noFill/>
        </p:spPr>
        <p:txBody>
          <a:bodyPr wrap="square" rtlCol="0">
            <a:spAutoFit/>
          </a:bodyPr>
          <a:lstStyle/>
          <a:p>
            <a:r>
              <a:rPr lang="en-US" sz="800" dirty="0" smtClean="0"/>
              <a:t>Source: </a:t>
            </a:r>
            <a:r>
              <a:rPr lang="en-US" sz="800" i="1" dirty="0" smtClean="0">
                <a:hlinkClick r:id="rId3"/>
              </a:rPr>
              <a:t>Population Health Management</a:t>
            </a:r>
            <a:r>
              <a:rPr lang="en-US" sz="800" dirty="0" smtClean="0">
                <a:hlinkClick r:id="rId3"/>
              </a:rPr>
              <a:t> magazine</a:t>
            </a:r>
            <a:r>
              <a:rPr lang="en-US" sz="800" dirty="0" smtClean="0"/>
              <a:t>, February 2017.</a:t>
            </a:r>
            <a:endParaRPr lang="en-US" sz="800" dirty="0"/>
          </a:p>
        </p:txBody>
      </p:sp>
      <p:pic>
        <p:nvPicPr>
          <p:cNvPr id="6" name="Picture 5"/>
          <p:cNvPicPr>
            <a:picLocks noChangeAspect="1"/>
          </p:cNvPicPr>
          <p:nvPr/>
        </p:nvPicPr>
        <p:blipFill>
          <a:blip r:embed="rId4">
            <a:duotone>
              <a:schemeClr val="accent5">
                <a:shade val="45000"/>
                <a:satMod val="135000"/>
              </a:schemeClr>
              <a:prstClr val="white"/>
            </a:duotone>
          </a:blip>
          <a:stretch>
            <a:fillRect/>
          </a:stretch>
        </p:blipFill>
        <p:spPr>
          <a:xfrm>
            <a:off x="903002" y="1123995"/>
            <a:ext cx="6576074" cy="3749040"/>
          </a:xfrm>
          <a:prstGeom prst="rect">
            <a:avLst/>
          </a:prstGeom>
        </p:spPr>
      </p:pic>
    </p:spTree>
    <p:extLst>
      <p:ext uri="{BB962C8B-B14F-4D97-AF65-F5344CB8AC3E}">
        <p14:creationId xmlns:p14="http://schemas.microsoft.com/office/powerpoint/2010/main" val="6795690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5208"/>
            <a:ext cx="8229600" cy="485129"/>
          </a:xfrm>
        </p:spPr>
        <p:txBody>
          <a:bodyPr/>
          <a:lstStyle/>
          <a:p>
            <a:r>
              <a:rPr lang="en-US" sz="3200" dirty="0" smtClean="0"/>
              <a:t>Resource Shortage: Provider Shortfall</a:t>
            </a:r>
            <a:endParaRPr lang="en-US" sz="3200" dirty="0"/>
          </a:p>
        </p:txBody>
      </p:sp>
      <p:pic>
        <p:nvPicPr>
          <p:cNvPr id="23" name="Picture 22"/>
          <p:cNvPicPr>
            <a:picLocks noChangeAspect="1"/>
          </p:cNvPicPr>
          <p:nvPr/>
        </p:nvPicPr>
        <p:blipFill>
          <a:blip r:embed="rId3">
            <a:grayscl/>
          </a:blip>
          <a:stretch>
            <a:fillRect/>
          </a:stretch>
        </p:blipFill>
        <p:spPr>
          <a:xfrm>
            <a:off x="362994" y="976194"/>
            <a:ext cx="4838747" cy="3822495"/>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815611757"/>
              </p:ext>
            </p:extLst>
          </p:nvPr>
        </p:nvGraphicFramePr>
        <p:xfrm>
          <a:off x="5823415" y="1548709"/>
          <a:ext cx="2651760" cy="2225040"/>
        </p:xfrm>
        <a:graphic>
          <a:graphicData uri="http://schemas.openxmlformats.org/drawingml/2006/table">
            <a:tbl>
              <a:tblPr firstRow="1" lastRow="1" bandRow="1">
                <a:tableStyleId>{5C22544A-7EE6-4342-B048-85BDC9FD1C3A}</a:tableStyleId>
              </a:tblPr>
              <a:tblGrid>
                <a:gridCol w="1325880">
                  <a:extLst>
                    <a:ext uri="{9D8B030D-6E8A-4147-A177-3AD203B41FA5}">
                      <a16:colId xmlns:a16="http://schemas.microsoft.com/office/drawing/2014/main" val="20000"/>
                    </a:ext>
                  </a:extLst>
                </a:gridCol>
                <a:gridCol w="1325880">
                  <a:extLst>
                    <a:ext uri="{9D8B030D-6E8A-4147-A177-3AD203B41FA5}">
                      <a16:colId xmlns:a16="http://schemas.microsoft.com/office/drawing/2014/main" val="20001"/>
                    </a:ext>
                  </a:extLst>
                </a:gridCol>
              </a:tblGrid>
              <a:tr h="370840">
                <a:tc>
                  <a:txBody>
                    <a:bodyPr/>
                    <a:lstStyle/>
                    <a:p>
                      <a:r>
                        <a:rPr lang="en-US" sz="1400" dirty="0" smtClean="0"/>
                        <a:t>Region</a:t>
                      </a:r>
                      <a:endParaRPr lang="en-US" sz="1400" dirty="0"/>
                    </a:p>
                  </a:txBody>
                  <a:tcPr anchor="ctr"/>
                </a:tc>
                <a:tc>
                  <a:txBody>
                    <a:bodyPr/>
                    <a:lstStyle/>
                    <a:p>
                      <a:r>
                        <a:rPr lang="en-US" sz="1400" dirty="0" smtClean="0"/>
                        <a:t>Nurse</a:t>
                      </a:r>
                      <a:r>
                        <a:rPr lang="en-US" sz="1400" baseline="0" dirty="0" smtClean="0"/>
                        <a:t> Shortage</a:t>
                      </a:r>
                      <a:endParaRPr lang="en-US" sz="1400" dirty="0"/>
                    </a:p>
                  </a:txBody>
                  <a:tcPr anchor="ctr"/>
                </a:tc>
                <a:extLst>
                  <a:ext uri="{0D108BD9-81ED-4DB2-BD59-A6C34878D82A}">
                    <a16:rowId xmlns:a16="http://schemas.microsoft.com/office/drawing/2014/main" val="10000"/>
                  </a:ext>
                </a:extLst>
              </a:tr>
              <a:tr h="370840">
                <a:tc>
                  <a:txBody>
                    <a:bodyPr/>
                    <a:lstStyle/>
                    <a:p>
                      <a:r>
                        <a:rPr lang="en-US" sz="1400" dirty="0" smtClean="0"/>
                        <a:t>South</a:t>
                      </a:r>
                      <a:endParaRPr lang="en-US" sz="1400" dirty="0"/>
                    </a:p>
                  </a:txBody>
                  <a:tcPr anchor="ctr"/>
                </a:tc>
                <a:tc>
                  <a:txBody>
                    <a:bodyPr/>
                    <a:lstStyle/>
                    <a:p>
                      <a:pPr>
                        <a:tabLst>
                          <a:tab pos="1031875" algn="dec"/>
                        </a:tabLst>
                      </a:pPr>
                      <a:r>
                        <a:rPr lang="en-US" sz="1400" dirty="0" smtClean="0"/>
                        <a:t>      420,691</a:t>
                      </a:r>
                      <a:endParaRPr lang="en-US" sz="1400" dirty="0"/>
                    </a:p>
                  </a:txBody>
                  <a:tcPr anchor="ctr"/>
                </a:tc>
                <a:extLst>
                  <a:ext uri="{0D108BD9-81ED-4DB2-BD59-A6C34878D82A}">
                    <a16:rowId xmlns:a16="http://schemas.microsoft.com/office/drawing/2014/main" val="10001"/>
                  </a:ext>
                </a:extLst>
              </a:tr>
              <a:tr h="370840">
                <a:tc>
                  <a:txBody>
                    <a:bodyPr/>
                    <a:lstStyle/>
                    <a:p>
                      <a:r>
                        <a:rPr lang="en-US" sz="1400" dirty="0" smtClean="0"/>
                        <a:t>West</a:t>
                      </a:r>
                      <a:endParaRPr lang="en-US" sz="1400" dirty="0"/>
                    </a:p>
                  </a:txBody>
                  <a:tcPr anchor="ctr"/>
                </a:tc>
                <a:tc>
                  <a:txBody>
                    <a:bodyPr/>
                    <a:lstStyle/>
                    <a:p>
                      <a:r>
                        <a:rPr lang="en-US" sz="1400" dirty="0" smtClean="0"/>
                        <a:t>      358,637</a:t>
                      </a:r>
                      <a:endParaRPr lang="en-US" sz="1400" dirty="0"/>
                    </a:p>
                  </a:txBody>
                  <a:tcPr anchor="ctr"/>
                </a:tc>
                <a:extLst>
                  <a:ext uri="{0D108BD9-81ED-4DB2-BD59-A6C34878D82A}">
                    <a16:rowId xmlns:a16="http://schemas.microsoft.com/office/drawing/2014/main" val="10002"/>
                  </a:ext>
                </a:extLst>
              </a:tr>
              <a:tr h="370840">
                <a:tc>
                  <a:txBody>
                    <a:bodyPr/>
                    <a:lstStyle/>
                    <a:p>
                      <a:r>
                        <a:rPr lang="en-US" sz="1400" dirty="0" smtClean="0"/>
                        <a:t>Midwest</a:t>
                      </a:r>
                      <a:endParaRPr lang="en-US" sz="1400" dirty="0"/>
                    </a:p>
                  </a:txBody>
                  <a:tcPr anchor="ctr"/>
                </a:tc>
                <a:tc>
                  <a:txBody>
                    <a:bodyPr/>
                    <a:lstStyle/>
                    <a:p>
                      <a:r>
                        <a:rPr lang="en-US" sz="1400" dirty="0" smtClean="0"/>
                        <a:t>        76,170</a:t>
                      </a:r>
                      <a:endParaRPr lang="en-US" sz="1400" dirty="0"/>
                    </a:p>
                  </a:txBody>
                  <a:tcPr anchor="ctr"/>
                </a:tc>
                <a:extLst>
                  <a:ext uri="{0D108BD9-81ED-4DB2-BD59-A6C34878D82A}">
                    <a16:rowId xmlns:a16="http://schemas.microsoft.com/office/drawing/2014/main" val="10003"/>
                  </a:ext>
                </a:extLst>
              </a:tr>
              <a:tr h="370840">
                <a:tc>
                  <a:txBody>
                    <a:bodyPr/>
                    <a:lstStyle/>
                    <a:p>
                      <a:r>
                        <a:rPr lang="en-US" sz="1400" dirty="0" smtClean="0"/>
                        <a:t>Northeast</a:t>
                      </a:r>
                      <a:endParaRPr lang="en-US" sz="1400" dirty="0"/>
                    </a:p>
                  </a:txBody>
                  <a:tcPr anchor="ctr"/>
                </a:tc>
                <a:tc>
                  <a:txBody>
                    <a:bodyPr/>
                    <a:lstStyle/>
                    <a:p>
                      <a:r>
                        <a:rPr lang="en-US" sz="1400" dirty="0" smtClean="0"/>
                        <a:t>        68,133</a:t>
                      </a:r>
                      <a:endParaRPr lang="en-US" sz="1400" dirty="0"/>
                    </a:p>
                  </a:txBody>
                  <a:tcPr anchor="ctr"/>
                </a:tc>
                <a:extLst>
                  <a:ext uri="{0D108BD9-81ED-4DB2-BD59-A6C34878D82A}">
                    <a16:rowId xmlns:a16="http://schemas.microsoft.com/office/drawing/2014/main" val="10004"/>
                  </a:ext>
                </a:extLst>
              </a:tr>
              <a:tr h="370840">
                <a:tc>
                  <a:txBody>
                    <a:bodyPr/>
                    <a:lstStyle/>
                    <a:p>
                      <a:r>
                        <a:rPr lang="en-US" sz="1400" dirty="0" smtClean="0"/>
                        <a:t>Total</a:t>
                      </a:r>
                      <a:endParaRPr lang="en-US" sz="1400" dirty="0"/>
                    </a:p>
                  </a:txBody>
                  <a:tcPr anchor="ctr"/>
                </a:tc>
                <a:tc>
                  <a:txBody>
                    <a:bodyPr/>
                    <a:lstStyle/>
                    <a:p>
                      <a:r>
                        <a:rPr lang="en-US" sz="1400" dirty="0" smtClean="0"/>
                        <a:t>      923,631</a:t>
                      </a:r>
                      <a:endParaRPr lang="en-US" sz="1400" dirty="0"/>
                    </a:p>
                  </a:txBody>
                  <a:tcPr anchor="ctr"/>
                </a:tc>
                <a:extLst>
                  <a:ext uri="{0D108BD9-81ED-4DB2-BD59-A6C34878D82A}">
                    <a16:rowId xmlns:a16="http://schemas.microsoft.com/office/drawing/2014/main" val="10005"/>
                  </a:ext>
                </a:extLst>
              </a:tr>
            </a:tbl>
          </a:graphicData>
        </a:graphic>
      </p:graphicFrame>
      <p:sp>
        <p:nvSpPr>
          <p:cNvPr id="5" name="TextBox 4"/>
          <p:cNvSpPr txBox="1"/>
          <p:nvPr/>
        </p:nvSpPr>
        <p:spPr>
          <a:xfrm>
            <a:off x="5966234" y="3960043"/>
            <a:ext cx="2209045" cy="461665"/>
          </a:xfrm>
          <a:prstGeom prst="rect">
            <a:avLst/>
          </a:prstGeom>
          <a:noFill/>
        </p:spPr>
        <p:txBody>
          <a:bodyPr wrap="square" rtlCol="0">
            <a:spAutoFit/>
          </a:bodyPr>
          <a:lstStyle/>
          <a:p>
            <a:r>
              <a:rPr lang="en-US" sz="800" dirty="0" smtClean="0">
                <a:latin typeface="Arial" panose="020B0604020202020204" pitchFamily="34" charset="0"/>
                <a:cs typeface="Arial" panose="020B0604020202020204" pitchFamily="34" charset="0"/>
              </a:rPr>
              <a:t>Source: </a:t>
            </a:r>
            <a:r>
              <a:rPr lang="en-US" sz="800" i="1" dirty="0" smtClean="0">
                <a:latin typeface="Arial" panose="020B0604020202020204" pitchFamily="34" charset="0"/>
                <a:cs typeface="Arial" panose="020B0604020202020204" pitchFamily="34" charset="0"/>
              </a:rPr>
              <a:t>American </a:t>
            </a:r>
            <a:r>
              <a:rPr lang="en-US" sz="800" i="1" dirty="0">
                <a:latin typeface="Arial" panose="020B0604020202020204" pitchFamily="34" charset="0"/>
                <a:cs typeface="Arial" panose="020B0604020202020204" pitchFamily="34" charset="0"/>
              </a:rPr>
              <a:t>Journal of Medical </a:t>
            </a:r>
            <a:r>
              <a:rPr lang="en-US" sz="800" i="1" dirty="0" smtClean="0">
                <a:latin typeface="Arial" panose="020B0604020202020204" pitchFamily="34" charset="0"/>
                <a:cs typeface="Arial" panose="020B0604020202020204" pitchFamily="34" charset="0"/>
              </a:rPr>
              <a:t>Quality</a:t>
            </a:r>
            <a:br>
              <a:rPr lang="en-US" sz="800" i="1" dirty="0" smtClean="0">
                <a:latin typeface="Arial" panose="020B0604020202020204" pitchFamily="34" charset="0"/>
                <a:cs typeface="Arial" panose="020B0604020202020204" pitchFamily="34" charset="0"/>
              </a:rPr>
            </a:br>
            <a:r>
              <a:rPr lang="en-US" sz="800" i="1" dirty="0" smtClean="0">
                <a:latin typeface="Arial" panose="020B0604020202020204" pitchFamily="34" charset="0"/>
                <a:cs typeface="Arial" panose="020B0604020202020204" pitchFamily="34" charset="0"/>
                <a:hlinkClick r:id="rId4"/>
              </a:rPr>
              <a:t>United States Registered Nurse Workforce Report Card and Shortage Forecast</a:t>
            </a:r>
            <a:r>
              <a:rPr lang="en-US" sz="800" i="1" dirty="0" smtClean="0">
                <a:latin typeface="Arial" panose="020B0604020202020204" pitchFamily="34" charset="0"/>
                <a:cs typeface="Arial" panose="020B0604020202020204" pitchFamily="34" charset="0"/>
              </a:rPr>
              <a:t>, 2012</a:t>
            </a:r>
            <a:endParaRPr lang="en-US" sz="800" dirty="0">
              <a:latin typeface="Arial" panose="020B0604020202020204" pitchFamily="34" charset="0"/>
              <a:cs typeface="Arial" panose="020B0604020202020204" pitchFamily="34" charset="0"/>
            </a:endParaRPr>
          </a:p>
        </p:txBody>
      </p:sp>
      <p:sp>
        <p:nvSpPr>
          <p:cNvPr id="6" name="TextBox 5"/>
          <p:cNvSpPr txBox="1"/>
          <p:nvPr/>
        </p:nvSpPr>
        <p:spPr>
          <a:xfrm>
            <a:off x="5731975" y="1193125"/>
            <a:ext cx="2834640" cy="584775"/>
          </a:xfrm>
          <a:prstGeom prst="rect">
            <a:avLst/>
          </a:prstGeom>
          <a:noFill/>
        </p:spPr>
        <p:txBody>
          <a:bodyPr wrap="square" rtlCol="0">
            <a:spAutoFit/>
          </a:bodyPr>
          <a:lstStyle/>
          <a:p>
            <a:r>
              <a:rPr lang="en-US" sz="1600" dirty="0" smtClean="0">
                <a:solidFill>
                  <a:schemeClr val="tx2">
                    <a:lumMod val="60000"/>
                    <a:lumOff val="40000"/>
                  </a:schemeClr>
                </a:solidFill>
              </a:rPr>
              <a:t>Projected Nurse Shortfall, 2030</a:t>
            </a:r>
            <a:endParaRPr lang="en-US" sz="1600" dirty="0">
              <a:solidFill>
                <a:schemeClr val="tx2">
                  <a:lumMod val="60000"/>
                  <a:lumOff val="40000"/>
                </a:schemeClr>
              </a:solidFill>
            </a:endParaRPr>
          </a:p>
        </p:txBody>
      </p:sp>
      <p:sp>
        <p:nvSpPr>
          <p:cNvPr id="7" name="TextBox 6"/>
          <p:cNvSpPr txBox="1"/>
          <p:nvPr/>
        </p:nvSpPr>
        <p:spPr>
          <a:xfrm>
            <a:off x="69520" y="4798689"/>
            <a:ext cx="7444087" cy="215444"/>
          </a:xfrm>
          <a:prstGeom prst="rect">
            <a:avLst/>
          </a:prstGeom>
          <a:noFill/>
        </p:spPr>
        <p:txBody>
          <a:bodyPr wrap="square" rtlCol="0">
            <a:spAutoFit/>
          </a:bodyPr>
          <a:lstStyle/>
          <a:p>
            <a:r>
              <a:rPr lang="en-US" sz="800" dirty="0" smtClean="0">
                <a:latin typeface="Arial" panose="020B0604020202020204" pitchFamily="34" charset="0"/>
                <a:cs typeface="Arial" panose="020B0604020202020204" pitchFamily="34" charset="0"/>
              </a:rPr>
              <a:t>Source: Association </a:t>
            </a:r>
            <a:r>
              <a:rPr lang="en-US" sz="800" dirty="0">
                <a:latin typeface="Arial" panose="020B0604020202020204" pitchFamily="34" charset="0"/>
                <a:cs typeface="Arial" panose="020B0604020202020204" pitchFamily="34" charset="0"/>
              </a:rPr>
              <a:t>of American Medical </a:t>
            </a:r>
            <a:r>
              <a:rPr lang="en-US" sz="800" dirty="0" smtClean="0">
                <a:latin typeface="Arial" panose="020B0604020202020204" pitchFamily="34" charset="0"/>
                <a:cs typeface="Arial" panose="020B0604020202020204" pitchFamily="34" charset="0"/>
              </a:rPr>
              <a:t>Colleges, </a:t>
            </a:r>
            <a:r>
              <a:rPr lang="en-US" sz="800" i="1" dirty="0" smtClean="0">
                <a:latin typeface="Arial" panose="020B0604020202020204" pitchFamily="34" charset="0"/>
                <a:cs typeface="Arial" panose="020B0604020202020204" pitchFamily="34" charset="0"/>
                <a:hlinkClick r:id="rId5"/>
              </a:rPr>
              <a:t>The Complexities of Physician Supply and Demand Projections</a:t>
            </a:r>
            <a:r>
              <a:rPr lang="en-US" sz="800" dirty="0" smtClean="0">
                <a:latin typeface="Arial" panose="020B0604020202020204" pitchFamily="34" charset="0"/>
                <a:cs typeface="Arial" panose="020B0604020202020204" pitchFamily="34" charset="0"/>
              </a:rPr>
              <a:t>, February 2017</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86075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Consumerism</a:t>
            </a:r>
            <a:endParaRPr lang="en-US" dirty="0"/>
          </a:p>
        </p:txBody>
      </p:sp>
      <p:sp>
        <p:nvSpPr>
          <p:cNvPr id="3" name="Content Placeholder 2"/>
          <p:cNvSpPr>
            <a:spLocks noGrp="1"/>
          </p:cNvSpPr>
          <p:nvPr>
            <p:ph idx="1"/>
          </p:nvPr>
        </p:nvSpPr>
        <p:spPr/>
        <p:txBody>
          <a:bodyPr>
            <a:normAutofit/>
          </a:bodyPr>
          <a:lstStyle/>
          <a:p>
            <a:r>
              <a:rPr lang="en-US" sz="2400" dirty="0" smtClean="0"/>
              <a:t>Healthcare is slow to meet expectations</a:t>
            </a:r>
          </a:p>
          <a:p>
            <a:r>
              <a:rPr lang="en-US" sz="2400" dirty="0" smtClean="0"/>
              <a:t>&lt; 1 in 10 consistently apply consumer-centric capabilities</a:t>
            </a:r>
            <a:endParaRPr lang="en-US" sz="2400" dirty="0"/>
          </a:p>
        </p:txBody>
      </p:sp>
      <p:sp>
        <p:nvSpPr>
          <p:cNvPr id="4" name="Rectangle 3"/>
          <p:cNvSpPr/>
          <p:nvPr/>
        </p:nvSpPr>
        <p:spPr>
          <a:xfrm>
            <a:off x="54590" y="4932819"/>
            <a:ext cx="5322627" cy="215444"/>
          </a:xfrm>
          <a:prstGeom prst="rect">
            <a:avLst/>
          </a:prstGeom>
        </p:spPr>
        <p:txBody>
          <a:bodyPr wrap="square">
            <a:spAutoFit/>
          </a:bodyPr>
          <a:lstStyle/>
          <a:p>
            <a:pPr>
              <a:spcBef>
                <a:spcPts val="600"/>
              </a:spcBef>
              <a:spcAft>
                <a:spcPts val="600"/>
              </a:spcAft>
            </a:pPr>
            <a:r>
              <a:rPr lang="en-US" sz="800" dirty="0" smtClean="0">
                <a:latin typeface="Arial" panose="020B0604020202020204" pitchFamily="34" charset="0"/>
                <a:cs typeface="Arial" panose="020B0604020202020204" pitchFamily="34" charset="0"/>
              </a:rPr>
              <a:t>Source: Kaufman </a:t>
            </a:r>
            <a:r>
              <a:rPr lang="en-US" sz="800" dirty="0">
                <a:latin typeface="Arial" panose="020B0604020202020204" pitchFamily="34" charset="0"/>
                <a:cs typeface="Arial" panose="020B0604020202020204" pitchFamily="34" charset="0"/>
              </a:rPr>
              <a:t>Hall </a:t>
            </a:r>
            <a:r>
              <a:rPr lang="en-US" sz="800" dirty="0">
                <a:latin typeface="Arial" panose="020B0604020202020204" pitchFamily="34" charset="0"/>
                <a:cs typeface="Arial" panose="020B0604020202020204" pitchFamily="34" charset="0"/>
                <a:hlinkClick r:id="rId3"/>
              </a:rPr>
              <a:t>State of Consumerism in </a:t>
            </a:r>
            <a:r>
              <a:rPr lang="en-US" sz="800" dirty="0" smtClean="0">
                <a:latin typeface="Arial" panose="020B0604020202020204" pitchFamily="34" charset="0"/>
                <a:cs typeface="Arial" panose="020B0604020202020204" pitchFamily="34" charset="0"/>
                <a:hlinkClick r:id="rId3"/>
              </a:rPr>
              <a:t>Healthcare</a:t>
            </a:r>
            <a:r>
              <a:rPr lang="en-US" sz="800" dirty="0" smtClean="0">
                <a:latin typeface="Arial" panose="020B0604020202020204" pitchFamily="34" charset="0"/>
                <a:cs typeface="Arial" panose="020B0604020202020204" pitchFamily="34" charset="0"/>
              </a:rPr>
              <a:t>, 2017</a:t>
            </a:r>
            <a:endParaRPr lang="en-US" sz="8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a:stretch>
            <a:fillRect/>
          </a:stretch>
        </p:blipFill>
        <p:spPr>
          <a:xfrm>
            <a:off x="2240280" y="2207404"/>
            <a:ext cx="4663440" cy="2634885"/>
          </a:xfrm>
          <a:prstGeom prst="rect">
            <a:avLst/>
          </a:prstGeom>
        </p:spPr>
      </p:pic>
    </p:spTree>
    <p:extLst>
      <p:ext uri="{BB962C8B-B14F-4D97-AF65-F5344CB8AC3E}">
        <p14:creationId xmlns:p14="http://schemas.microsoft.com/office/powerpoint/2010/main" val="23584574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Population Health Strategies</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126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 Recommendations</a:t>
            </a:r>
            <a:br>
              <a:rPr lang="en-US" dirty="0" smtClean="0"/>
            </a:br>
            <a:r>
              <a:rPr lang="en-US" dirty="0" smtClean="0"/>
              <a:t>Diabetes and Population Health </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704" y="2213112"/>
            <a:ext cx="1032796" cy="1031449"/>
          </a:xfrm>
          <a:prstGeom prst="rect">
            <a:avLst/>
          </a:prstGeom>
        </p:spPr>
      </p:pic>
      <p:sp>
        <p:nvSpPr>
          <p:cNvPr id="5" name="TextBox 4"/>
          <p:cNvSpPr txBox="1"/>
          <p:nvPr/>
        </p:nvSpPr>
        <p:spPr>
          <a:xfrm>
            <a:off x="170383" y="3246744"/>
            <a:ext cx="2268016" cy="954107"/>
          </a:xfrm>
          <a:prstGeom prst="rect">
            <a:avLst/>
          </a:prstGeom>
          <a:noFill/>
        </p:spPr>
        <p:txBody>
          <a:bodyPr wrap="square" rtlCol="0">
            <a:spAutoFit/>
          </a:bodyPr>
          <a:lstStyle/>
          <a:p>
            <a:pPr algn="ctr"/>
            <a:r>
              <a:rPr lang="en-US" sz="1400" b="1" dirty="0" smtClean="0">
                <a:latin typeface="Arial" panose="020B0604020202020204" pitchFamily="34" charset="0"/>
                <a:cs typeface="Arial" panose="020B0604020202020204" pitchFamily="34" charset="0"/>
              </a:rPr>
              <a:t>Timely Treatment </a:t>
            </a:r>
            <a:r>
              <a:rPr lang="en-US" sz="1400" b="1" dirty="0">
                <a:latin typeface="Arial" panose="020B0604020202020204" pitchFamily="34" charset="0"/>
                <a:cs typeface="Arial" panose="020B0604020202020204" pitchFamily="34" charset="0"/>
              </a:rPr>
              <a:t>D</a:t>
            </a:r>
            <a:r>
              <a:rPr lang="en-US" sz="1400" b="1" dirty="0" smtClean="0">
                <a:latin typeface="Arial" panose="020B0604020202020204" pitchFamily="34" charset="0"/>
                <a:cs typeface="Arial" panose="020B0604020202020204" pitchFamily="34" charset="0"/>
              </a:rPr>
              <a:t>ecisions</a:t>
            </a:r>
            <a:r>
              <a:rPr lang="en-US" sz="1400" dirty="0" smtClean="0">
                <a:latin typeface="Arial" panose="020B0604020202020204" pitchFamily="34" charset="0"/>
                <a:cs typeface="Arial" panose="020B0604020202020204" pitchFamily="34" charset="0"/>
              </a:rPr>
              <a:t/>
            </a:r>
            <a:br>
              <a:rPr lang="en-US" sz="1400" dirty="0" smtClean="0">
                <a:latin typeface="Arial" panose="020B0604020202020204" pitchFamily="34" charset="0"/>
                <a:cs typeface="Arial" panose="020B0604020202020204" pitchFamily="34" charset="0"/>
              </a:rPr>
            </a:br>
            <a:r>
              <a:rPr lang="en-US" sz="1400" dirty="0" smtClean="0">
                <a:latin typeface="Arial" panose="020B0604020202020204" pitchFamily="34" charset="0"/>
                <a:cs typeface="Arial" panose="020B0604020202020204" pitchFamily="34" charset="0"/>
              </a:rPr>
              <a:t>Evidence-based, Made </a:t>
            </a:r>
            <a:r>
              <a:rPr lang="en-US" sz="1400" dirty="0">
                <a:latin typeface="Arial" panose="020B0604020202020204" pitchFamily="34" charset="0"/>
                <a:cs typeface="Arial" panose="020B0604020202020204" pitchFamily="34" charset="0"/>
              </a:rPr>
              <a:t>C</a:t>
            </a:r>
            <a:r>
              <a:rPr lang="en-US" sz="1400" dirty="0" smtClean="0">
                <a:latin typeface="Arial" panose="020B0604020202020204" pitchFamily="34" charset="0"/>
                <a:cs typeface="Arial" panose="020B0604020202020204" pitchFamily="34" charset="0"/>
              </a:rPr>
              <a:t>ollaboratively</a:t>
            </a:r>
            <a:endParaRPr lang="en-US" sz="14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8885" y="2195417"/>
            <a:ext cx="1052699" cy="1051327"/>
          </a:xfrm>
          <a:prstGeom prst="rect">
            <a:avLst/>
          </a:prstGeom>
        </p:spPr>
      </p:pic>
      <p:sp>
        <p:nvSpPr>
          <p:cNvPr id="7" name="TextBox 6"/>
          <p:cNvSpPr txBox="1"/>
          <p:nvPr/>
        </p:nvSpPr>
        <p:spPr>
          <a:xfrm>
            <a:off x="2461226" y="3226866"/>
            <a:ext cx="2268016" cy="954107"/>
          </a:xfrm>
          <a:prstGeom prst="rect">
            <a:avLst/>
          </a:prstGeom>
          <a:noFill/>
        </p:spPr>
        <p:txBody>
          <a:bodyPr wrap="square" rtlCol="0">
            <a:spAutoFit/>
          </a:bodyPr>
          <a:lstStyle/>
          <a:p>
            <a:pPr algn="ctr"/>
            <a:r>
              <a:rPr lang="en-US" sz="1400" b="1" dirty="0" smtClean="0">
                <a:latin typeface="Arial" panose="020B0604020202020204" pitchFamily="34" charset="0"/>
                <a:cs typeface="Arial" panose="020B0604020202020204" pitchFamily="34" charset="0"/>
              </a:rPr>
              <a:t>Chronic Care Model (CCM)</a:t>
            </a:r>
            <a:r>
              <a:rPr lang="en-US" sz="1400" dirty="0" smtClean="0">
                <a:latin typeface="Arial" panose="020B0604020202020204" pitchFamily="34" charset="0"/>
                <a:cs typeface="Arial" panose="020B0604020202020204" pitchFamily="34" charset="0"/>
              </a:rPr>
              <a:t/>
            </a:r>
            <a:br>
              <a:rPr lang="en-US" sz="1400" dirty="0" smtClean="0">
                <a:latin typeface="Arial" panose="020B0604020202020204" pitchFamily="34" charset="0"/>
                <a:cs typeface="Arial" panose="020B0604020202020204" pitchFamily="34" charset="0"/>
              </a:rPr>
            </a:br>
            <a:r>
              <a:rPr lang="en-US" sz="1400" dirty="0" smtClean="0">
                <a:latin typeface="Arial" panose="020B0604020202020204" pitchFamily="34" charset="0"/>
                <a:cs typeface="Arial" panose="020B0604020202020204" pitchFamily="34" charset="0"/>
              </a:rPr>
              <a:t>Patient Centric, Proactive, Individual </a:t>
            </a:r>
            <a:r>
              <a:rPr lang="en-US" sz="1400" dirty="0">
                <a:latin typeface="Arial" panose="020B0604020202020204" pitchFamily="34" charset="0"/>
                <a:cs typeface="Arial" panose="020B0604020202020204" pitchFamily="34" charset="0"/>
              </a:rPr>
              <a:t>A</a:t>
            </a:r>
            <a:r>
              <a:rPr lang="en-US" sz="1400" dirty="0" smtClean="0">
                <a:latin typeface="Arial" panose="020B0604020202020204" pitchFamily="34" charset="0"/>
                <a:cs typeface="Arial" panose="020B0604020202020204" pitchFamily="34" charset="0"/>
              </a:rPr>
              <a:t>ctivation</a:t>
            </a:r>
            <a:endParaRPr lang="en-US" sz="14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6254" y="2213112"/>
            <a:ext cx="1027751" cy="1026411"/>
          </a:xfrm>
          <a:prstGeom prst="rect">
            <a:avLst/>
          </a:prstGeom>
        </p:spPr>
      </p:pic>
      <p:sp>
        <p:nvSpPr>
          <p:cNvPr id="10" name="TextBox 9"/>
          <p:cNvSpPr txBox="1"/>
          <p:nvPr/>
        </p:nvSpPr>
        <p:spPr>
          <a:xfrm>
            <a:off x="4676121" y="3239523"/>
            <a:ext cx="2268016" cy="954107"/>
          </a:xfrm>
          <a:prstGeom prst="rect">
            <a:avLst/>
          </a:prstGeom>
          <a:noFill/>
        </p:spPr>
        <p:txBody>
          <a:bodyPr wrap="square" rtlCol="0">
            <a:spAutoFit/>
          </a:bodyPr>
          <a:lstStyle/>
          <a:p>
            <a:pPr algn="ctr"/>
            <a:r>
              <a:rPr lang="en-US" sz="1400" b="1" dirty="0" smtClean="0">
                <a:latin typeface="Arial" panose="020B0604020202020204" pitchFamily="34" charset="0"/>
                <a:cs typeface="Arial" panose="020B0604020202020204" pitchFamily="34" charset="0"/>
              </a:rPr>
              <a:t>Care Systems</a:t>
            </a:r>
            <a:r>
              <a:rPr lang="en-US" sz="1400" dirty="0" smtClean="0">
                <a:latin typeface="Arial" panose="020B0604020202020204" pitchFamily="34" charset="0"/>
                <a:cs typeface="Arial" panose="020B0604020202020204" pitchFamily="34" charset="0"/>
              </a:rPr>
              <a:t/>
            </a:r>
            <a:br>
              <a:rPr lang="en-US" sz="1400" dirty="0" smtClean="0">
                <a:latin typeface="Arial" panose="020B0604020202020204" pitchFamily="34" charset="0"/>
                <a:cs typeface="Arial" panose="020B0604020202020204" pitchFamily="34" charset="0"/>
              </a:rPr>
            </a:br>
            <a:r>
              <a:rPr lang="en-US" sz="1400" dirty="0" smtClean="0">
                <a:latin typeface="Arial" panose="020B0604020202020204" pitchFamily="34" charset="0"/>
                <a:cs typeface="Arial" panose="020B0604020202020204" pitchFamily="34" charset="0"/>
              </a:rPr>
              <a:t>Team-based care, Patient Registries, Decision Support Tools</a:t>
            </a:r>
            <a:endParaRPr lang="en-US" sz="1400"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8027" y="2293736"/>
            <a:ext cx="966448" cy="965188"/>
          </a:xfrm>
          <a:prstGeom prst="rect">
            <a:avLst/>
          </a:prstGeom>
        </p:spPr>
      </p:pic>
      <p:sp>
        <p:nvSpPr>
          <p:cNvPr id="12" name="TextBox 11"/>
          <p:cNvSpPr txBox="1"/>
          <p:nvPr/>
        </p:nvSpPr>
        <p:spPr>
          <a:xfrm>
            <a:off x="6851371" y="3246744"/>
            <a:ext cx="2268016" cy="523220"/>
          </a:xfrm>
          <a:prstGeom prst="rect">
            <a:avLst/>
          </a:prstGeom>
          <a:noFill/>
        </p:spPr>
        <p:txBody>
          <a:bodyPr wrap="square" rtlCol="0">
            <a:spAutoFit/>
          </a:bodyPr>
          <a:lstStyle/>
          <a:p>
            <a:pPr algn="ctr"/>
            <a:r>
              <a:rPr lang="en-US" sz="1400" b="1" dirty="0" smtClean="0">
                <a:latin typeface="Arial" panose="020B0604020202020204" pitchFamily="34" charset="0"/>
                <a:cs typeface="Arial" panose="020B0604020202020204" pitchFamily="34" charset="0"/>
              </a:rPr>
              <a:t>Quality of Care</a:t>
            </a:r>
            <a:r>
              <a:rPr lang="en-US" sz="1400" dirty="0" smtClean="0">
                <a:latin typeface="Arial" panose="020B0604020202020204" pitchFamily="34" charset="0"/>
                <a:cs typeface="Arial" panose="020B0604020202020204" pitchFamily="34" charset="0"/>
              </a:rPr>
              <a:t/>
            </a:r>
            <a:br>
              <a:rPr lang="en-US" sz="1400" dirty="0" smtClean="0">
                <a:latin typeface="Arial" panose="020B0604020202020204" pitchFamily="34" charset="0"/>
                <a:cs typeface="Arial" panose="020B0604020202020204" pitchFamily="34" charset="0"/>
              </a:rPr>
            </a:br>
            <a:r>
              <a:rPr lang="en-US" sz="1400" dirty="0" smtClean="0">
                <a:latin typeface="Arial" panose="020B0604020202020204" pitchFamily="34" charset="0"/>
                <a:cs typeface="Arial" panose="020B0604020202020204" pitchFamily="34" charset="0"/>
              </a:rPr>
              <a:t>Data and Outcomes</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26784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ADA’s CCM Core Elements </a:t>
            </a:r>
            <a:endParaRPr lang="en-US" dirty="0"/>
          </a:p>
        </p:txBody>
      </p:sp>
      <p:sp>
        <p:nvSpPr>
          <p:cNvPr id="3" name="Content Placeholder 2"/>
          <p:cNvSpPr>
            <a:spLocks noGrp="1"/>
          </p:cNvSpPr>
          <p:nvPr>
            <p:ph idx="1"/>
          </p:nvPr>
        </p:nvSpPr>
        <p:spPr/>
        <p:txBody>
          <a:bodyPr>
            <a:normAutofit/>
          </a:bodyPr>
          <a:lstStyle/>
          <a:p>
            <a:r>
              <a:rPr lang="en-US" sz="2800" dirty="0" smtClean="0"/>
              <a:t>Proactive delivery system</a:t>
            </a:r>
          </a:p>
          <a:p>
            <a:r>
              <a:rPr lang="en-US" sz="2800" dirty="0" smtClean="0"/>
              <a:t>Self-management</a:t>
            </a:r>
          </a:p>
          <a:p>
            <a:r>
              <a:rPr lang="en-US" sz="2800" dirty="0" smtClean="0"/>
              <a:t>Decision support based on evidence</a:t>
            </a:r>
          </a:p>
          <a:p>
            <a:r>
              <a:rPr lang="en-US" sz="2800" dirty="0" smtClean="0"/>
              <a:t>Clinical information systems</a:t>
            </a:r>
          </a:p>
          <a:p>
            <a:r>
              <a:rPr lang="en-US" sz="2800" dirty="0" smtClean="0"/>
              <a:t>Community resources and policies</a:t>
            </a:r>
          </a:p>
          <a:p>
            <a:r>
              <a:rPr lang="en-US" sz="2800" dirty="0" smtClean="0"/>
              <a:t>Health systems of quality-oriented care</a:t>
            </a:r>
          </a:p>
          <a:p>
            <a:endParaRPr lang="en-US" sz="2800" dirty="0"/>
          </a:p>
        </p:txBody>
      </p:sp>
    </p:spTree>
    <p:extLst>
      <p:ext uri="{BB962C8B-B14F-4D97-AF65-F5344CB8AC3E}">
        <p14:creationId xmlns:p14="http://schemas.microsoft.com/office/powerpoint/2010/main" val="18314399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 2018 Guidelines</a:t>
            </a:r>
            <a:endParaRPr lang="en-US" dirty="0"/>
          </a:p>
        </p:txBody>
      </p:sp>
      <p:sp>
        <p:nvSpPr>
          <p:cNvPr id="3" name="Content Placeholder 2"/>
          <p:cNvSpPr>
            <a:spLocks noGrp="1"/>
          </p:cNvSpPr>
          <p:nvPr>
            <p:ph idx="1"/>
          </p:nvPr>
        </p:nvSpPr>
        <p:spPr>
          <a:xfrm>
            <a:off x="457199" y="1310558"/>
            <a:ext cx="8309113" cy="3288319"/>
          </a:xfrm>
        </p:spPr>
        <p:txBody>
          <a:bodyPr>
            <a:noAutofit/>
          </a:bodyPr>
          <a:lstStyle/>
          <a:p>
            <a:pPr marL="0" indent="0">
              <a:buNone/>
            </a:pPr>
            <a:r>
              <a:rPr lang="en-US" sz="2800" b="1" dirty="0" smtClean="0"/>
              <a:t>Lifestyle Management </a:t>
            </a:r>
            <a:r>
              <a:rPr lang="en-US" sz="2800" dirty="0" smtClean="0"/>
              <a:t/>
            </a:r>
            <a:br>
              <a:rPr lang="en-US" sz="2800" dirty="0" smtClean="0"/>
            </a:br>
            <a:r>
              <a:rPr lang="en-US" sz="2800" dirty="0" smtClean="0"/>
              <a:t>Individual and group settings</a:t>
            </a:r>
          </a:p>
          <a:p>
            <a:pPr marL="0" indent="0">
              <a:buNone/>
            </a:pPr>
            <a:endParaRPr lang="en-US" sz="2800" dirty="0"/>
          </a:p>
          <a:p>
            <a:pPr marL="0" indent="0">
              <a:buNone/>
            </a:pPr>
            <a:r>
              <a:rPr lang="en-US" sz="2800" b="1" dirty="0" smtClean="0"/>
              <a:t>Technology-Assisted Tools and Platforms</a:t>
            </a:r>
          </a:p>
          <a:p>
            <a:pPr marL="0" indent="0">
              <a:buNone/>
            </a:pPr>
            <a:r>
              <a:rPr lang="en-US" sz="2800" dirty="0" smtClean="0"/>
              <a:t>Delivery of effective diabetes self-management education and support</a:t>
            </a:r>
            <a:endParaRPr lang="en-US" sz="2800" dirty="0"/>
          </a:p>
        </p:txBody>
      </p:sp>
    </p:spTree>
    <p:extLst>
      <p:ext uri="{BB962C8B-B14F-4D97-AF65-F5344CB8AC3E}">
        <p14:creationId xmlns:p14="http://schemas.microsoft.com/office/powerpoint/2010/main" val="1088314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Understanding the Population</a:t>
            </a:r>
            <a:endParaRPr lang="en-US" dirty="0"/>
          </a:p>
        </p:txBody>
      </p:sp>
      <p:sp>
        <p:nvSpPr>
          <p:cNvPr id="3" name="Content Placeholder 2"/>
          <p:cNvSpPr>
            <a:spLocks noGrp="1"/>
          </p:cNvSpPr>
          <p:nvPr>
            <p:ph idx="1"/>
          </p:nvPr>
        </p:nvSpPr>
        <p:spPr/>
        <p:txBody>
          <a:bodyPr>
            <a:normAutofit/>
          </a:bodyPr>
          <a:lstStyle/>
          <a:p>
            <a:pPr marL="0" indent="0">
              <a:buNone/>
            </a:pPr>
            <a:r>
              <a:rPr lang="en-US" sz="2800" b="1" dirty="0" smtClean="0"/>
              <a:t>Risk Stratification</a:t>
            </a:r>
            <a:r>
              <a:rPr lang="en-US" sz="2800" dirty="0" smtClean="0"/>
              <a:t/>
            </a:r>
            <a:br>
              <a:rPr lang="en-US" sz="2800" dirty="0" smtClean="0"/>
            </a:br>
            <a:r>
              <a:rPr lang="en-US" sz="2800" dirty="0" smtClean="0"/>
              <a:t>Probability of succumbing to a disease or having an event</a:t>
            </a:r>
          </a:p>
          <a:p>
            <a:pPr marL="0" indent="0">
              <a:buNone/>
            </a:pPr>
            <a:endParaRPr lang="en-US" sz="2800" dirty="0" smtClean="0"/>
          </a:p>
          <a:p>
            <a:pPr marL="0" indent="0">
              <a:buNone/>
            </a:pPr>
            <a:r>
              <a:rPr lang="en-US" sz="2800" b="1" dirty="0" smtClean="0"/>
              <a:t>Segmentation</a:t>
            </a:r>
            <a:r>
              <a:rPr lang="en-US" sz="2800" dirty="0" smtClean="0"/>
              <a:t> </a:t>
            </a:r>
            <a:br>
              <a:rPr lang="en-US" sz="2800" dirty="0" smtClean="0"/>
            </a:br>
            <a:r>
              <a:rPr lang="en-US" sz="2800" dirty="0" smtClean="0"/>
              <a:t>Dividing the population into meaningful categories</a:t>
            </a:r>
          </a:p>
        </p:txBody>
      </p:sp>
    </p:spTree>
    <p:extLst>
      <p:ext uri="{BB962C8B-B14F-4D97-AF65-F5344CB8AC3E}">
        <p14:creationId xmlns:p14="http://schemas.microsoft.com/office/powerpoint/2010/main" val="22814579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Understanding the Population</a:t>
            </a:r>
            <a:endParaRPr lang="en-US" dirty="0"/>
          </a:p>
        </p:txBody>
      </p:sp>
      <p:sp>
        <p:nvSpPr>
          <p:cNvPr id="8" name="Right Arrow 7"/>
          <p:cNvSpPr/>
          <p:nvPr/>
        </p:nvSpPr>
        <p:spPr>
          <a:xfrm>
            <a:off x="1345096" y="2337601"/>
            <a:ext cx="6255025"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685800" y="1691270"/>
            <a:ext cx="1318592" cy="646331"/>
          </a:xfrm>
          <a:prstGeom prst="rect">
            <a:avLst/>
          </a:prstGeom>
          <a:noFill/>
        </p:spPr>
        <p:txBody>
          <a:bodyPr wrap="square" rtlCol="0">
            <a:spAutoFit/>
          </a:bodyPr>
          <a:lstStyle/>
          <a:p>
            <a:pPr algn="ctr"/>
            <a:r>
              <a:rPr lang="en-US" b="1" dirty="0" smtClean="0">
                <a:latin typeface="Arial" panose="020B0604020202020204" pitchFamily="34" charset="0"/>
                <a:cs typeface="Arial" panose="020B0604020202020204" pitchFamily="34" charset="0"/>
              </a:rPr>
              <a:t>Less Specific</a:t>
            </a:r>
            <a:endParaRPr lang="en-US" b="1" dirty="0">
              <a:latin typeface="Arial" panose="020B0604020202020204" pitchFamily="34" charset="0"/>
              <a:cs typeface="Arial" panose="020B0604020202020204" pitchFamily="34" charset="0"/>
            </a:endParaRPr>
          </a:p>
        </p:txBody>
      </p:sp>
      <p:sp>
        <p:nvSpPr>
          <p:cNvPr id="10" name="TextBox 9"/>
          <p:cNvSpPr txBox="1"/>
          <p:nvPr/>
        </p:nvSpPr>
        <p:spPr>
          <a:xfrm>
            <a:off x="6728792" y="1653131"/>
            <a:ext cx="1318592" cy="646331"/>
          </a:xfrm>
          <a:prstGeom prst="rect">
            <a:avLst/>
          </a:prstGeom>
          <a:noFill/>
        </p:spPr>
        <p:txBody>
          <a:bodyPr wrap="square" rtlCol="0">
            <a:spAutoFit/>
          </a:bodyPr>
          <a:lstStyle/>
          <a:p>
            <a:pPr algn="ctr"/>
            <a:r>
              <a:rPr lang="en-US" b="1" dirty="0" smtClean="0">
                <a:latin typeface="Arial" panose="020B0604020202020204" pitchFamily="34" charset="0"/>
                <a:cs typeface="Arial" panose="020B0604020202020204" pitchFamily="34" charset="0"/>
              </a:rPr>
              <a:t>More Specific</a:t>
            </a:r>
            <a:endParaRPr lang="en-US" b="1" dirty="0">
              <a:latin typeface="Arial" panose="020B0604020202020204" pitchFamily="34" charset="0"/>
              <a:cs typeface="Arial" panose="020B0604020202020204" pitchFamily="34" charset="0"/>
            </a:endParaRPr>
          </a:p>
        </p:txBody>
      </p:sp>
      <p:sp>
        <p:nvSpPr>
          <p:cNvPr id="11" name="TextBox 10"/>
          <p:cNvSpPr txBox="1"/>
          <p:nvPr/>
        </p:nvSpPr>
        <p:spPr>
          <a:xfrm>
            <a:off x="788503" y="2860372"/>
            <a:ext cx="1530626" cy="584775"/>
          </a:xfrm>
          <a:prstGeom prst="rect">
            <a:avLst/>
          </a:prstGeom>
          <a:noFill/>
        </p:spPr>
        <p:txBody>
          <a:bodyPr wrap="square" rtlCol="0">
            <a:spAutoFit/>
          </a:bodyPr>
          <a:lstStyle/>
          <a:p>
            <a:pPr algn="ctr"/>
            <a:r>
              <a:rPr lang="en-US" sz="1600" dirty="0" smtClean="0">
                <a:latin typeface="Arial" panose="020B0604020202020204" pitchFamily="34" charset="0"/>
                <a:cs typeface="Arial" panose="020B0604020202020204" pitchFamily="34" charset="0"/>
              </a:rPr>
              <a:t>Laboratory &amp; Diagnostic</a:t>
            </a:r>
            <a:endParaRPr lang="en-US" sz="1600" dirty="0">
              <a:latin typeface="Arial" panose="020B0604020202020204" pitchFamily="34" charset="0"/>
              <a:cs typeface="Arial" panose="020B0604020202020204" pitchFamily="34" charset="0"/>
            </a:endParaRPr>
          </a:p>
        </p:txBody>
      </p:sp>
      <p:sp>
        <p:nvSpPr>
          <p:cNvPr id="12" name="TextBox 11"/>
          <p:cNvSpPr txBox="1"/>
          <p:nvPr/>
        </p:nvSpPr>
        <p:spPr>
          <a:xfrm>
            <a:off x="2176669" y="2883789"/>
            <a:ext cx="1530626" cy="338554"/>
          </a:xfrm>
          <a:prstGeom prst="rect">
            <a:avLst/>
          </a:prstGeom>
          <a:noFill/>
        </p:spPr>
        <p:txBody>
          <a:bodyPr wrap="square" rtlCol="0">
            <a:spAutoFit/>
          </a:bodyPr>
          <a:lstStyle/>
          <a:p>
            <a:pPr algn="ctr"/>
            <a:r>
              <a:rPr lang="en-US" sz="1600" dirty="0" smtClean="0">
                <a:latin typeface="Arial" panose="020B0604020202020204" pitchFamily="34" charset="0"/>
                <a:cs typeface="Arial" panose="020B0604020202020204" pitchFamily="34" charset="0"/>
              </a:rPr>
              <a:t>Utilization</a:t>
            </a:r>
            <a:endParaRPr lang="en-US" sz="1600" dirty="0">
              <a:latin typeface="Arial" panose="020B0604020202020204" pitchFamily="34" charset="0"/>
              <a:cs typeface="Arial" panose="020B0604020202020204" pitchFamily="34" charset="0"/>
            </a:endParaRPr>
          </a:p>
        </p:txBody>
      </p:sp>
      <p:sp>
        <p:nvSpPr>
          <p:cNvPr id="13" name="TextBox 12"/>
          <p:cNvSpPr txBox="1"/>
          <p:nvPr/>
        </p:nvSpPr>
        <p:spPr>
          <a:xfrm>
            <a:off x="3564835" y="2860371"/>
            <a:ext cx="1530626" cy="584775"/>
          </a:xfrm>
          <a:prstGeom prst="rect">
            <a:avLst/>
          </a:prstGeom>
          <a:noFill/>
        </p:spPr>
        <p:txBody>
          <a:bodyPr wrap="square" rtlCol="0">
            <a:spAutoFit/>
          </a:bodyPr>
          <a:lstStyle/>
          <a:p>
            <a:pPr algn="ctr"/>
            <a:r>
              <a:rPr lang="en-US" sz="1600" dirty="0" smtClean="0">
                <a:latin typeface="Arial" panose="020B0604020202020204" pitchFamily="34" charset="0"/>
                <a:cs typeface="Arial" panose="020B0604020202020204" pitchFamily="34" charset="0"/>
              </a:rPr>
              <a:t>High-Risk</a:t>
            </a:r>
            <a:br>
              <a:rPr lang="en-US" sz="1600" dirty="0" smtClean="0">
                <a:latin typeface="Arial" panose="020B0604020202020204" pitchFamily="34" charset="0"/>
                <a:cs typeface="Arial" panose="020B0604020202020204" pitchFamily="34" charset="0"/>
              </a:rPr>
            </a:br>
            <a:r>
              <a:rPr lang="en-US" sz="1600" dirty="0" smtClean="0">
                <a:latin typeface="Arial" panose="020B0604020202020204" pitchFamily="34" charset="0"/>
                <a:cs typeface="Arial" panose="020B0604020202020204" pitchFamily="34" charset="0"/>
              </a:rPr>
              <a:t>Medication</a:t>
            </a:r>
            <a:endParaRPr lang="en-US" sz="1600" dirty="0">
              <a:latin typeface="Arial" panose="020B0604020202020204" pitchFamily="34" charset="0"/>
              <a:cs typeface="Arial" panose="020B0604020202020204" pitchFamily="34" charset="0"/>
            </a:endParaRPr>
          </a:p>
        </p:txBody>
      </p:sp>
      <p:sp>
        <p:nvSpPr>
          <p:cNvPr id="14" name="TextBox 13"/>
          <p:cNvSpPr txBox="1"/>
          <p:nvPr/>
        </p:nvSpPr>
        <p:spPr>
          <a:xfrm>
            <a:off x="5095461" y="2860372"/>
            <a:ext cx="1530626" cy="830997"/>
          </a:xfrm>
          <a:prstGeom prst="rect">
            <a:avLst/>
          </a:prstGeom>
          <a:noFill/>
        </p:spPr>
        <p:txBody>
          <a:bodyPr wrap="square" rtlCol="0">
            <a:spAutoFit/>
          </a:bodyPr>
          <a:lstStyle/>
          <a:p>
            <a:pPr algn="ctr"/>
            <a:r>
              <a:rPr lang="en-US" sz="1600" dirty="0" smtClean="0">
                <a:latin typeface="Arial" panose="020B0604020202020204" pitchFamily="34" charset="0"/>
                <a:cs typeface="Arial" panose="020B0604020202020204" pitchFamily="34" charset="0"/>
              </a:rPr>
              <a:t>Social Determinants of Health</a:t>
            </a:r>
            <a:endParaRPr lang="en-US" sz="1600" dirty="0">
              <a:latin typeface="Arial" panose="020B0604020202020204" pitchFamily="34" charset="0"/>
              <a:cs typeface="Arial" panose="020B0604020202020204" pitchFamily="34" charset="0"/>
            </a:endParaRPr>
          </a:p>
        </p:txBody>
      </p:sp>
      <p:sp>
        <p:nvSpPr>
          <p:cNvPr id="15" name="TextBox 14"/>
          <p:cNvSpPr txBox="1"/>
          <p:nvPr/>
        </p:nvSpPr>
        <p:spPr>
          <a:xfrm>
            <a:off x="6728792" y="2822233"/>
            <a:ext cx="1530626" cy="1077218"/>
          </a:xfrm>
          <a:prstGeom prst="rect">
            <a:avLst/>
          </a:prstGeom>
          <a:noFill/>
        </p:spPr>
        <p:txBody>
          <a:bodyPr wrap="square" rtlCol="0">
            <a:spAutoFit/>
          </a:bodyPr>
          <a:lstStyle/>
          <a:p>
            <a:pPr algn="ctr"/>
            <a:r>
              <a:rPr lang="en-US" sz="1600" dirty="0" smtClean="0">
                <a:latin typeface="Arial" panose="020B0604020202020204" pitchFamily="34" charset="0"/>
                <a:cs typeface="Arial" panose="020B0604020202020204" pitchFamily="34" charset="0"/>
              </a:rPr>
              <a:t>Artificial Intelligence &amp;</a:t>
            </a:r>
            <a:br>
              <a:rPr lang="en-US" sz="1600" dirty="0" smtClean="0">
                <a:latin typeface="Arial" panose="020B0604020202020204" pitchFamily="34" charset="0"/>
                <a:cs typeface="Arial" panose="020B0604020202020204" pitchFamily="34" charset="0"/>
              </a:rPr>
            </a:br>
            <a:r>
              <a:rPr lang="en-US" sz="1600" dirty="0" smtClean="0">
                <a:latin typeface="Arial" panose="020B0604020202020204" pitchFamily="34" charset="0"/>
                <a:cs typeface="Arial" panose="020B0604020202020204" pitchFamily="34" charset="0"/>
              </a:rPr>
              <a:t>Predictive Analytics</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38223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579083"/>
            <a:ext cx="8562703" cy="485129"/>
          </a:xfrm>
        </p:spPr>
        <p:txBody>
          <a:bodyPr/>
          <a:lstStyle/>
          <a:p>
            <a:r>
              <a:rPr lang="en-US" dirty="0" smtClean="0"/>
              <a:t>“Population Health: Following the Journey in a Technology-Driven World”</a:t>
            </a:r>
            <a:endParaRPr lang="en-US" dirty="0"/>
          </a:p>
        </p:txBody>
      </p:sp>
      <p:sp>
        <p:nvSpPr>
          <p:cNvPr id="5" name="Content Placeholder 4"/>
          <p:cNvSpPr>
            <a:spLocks noGrp="1"/>
          </p:cNvSpPr>
          <p:nvPr>
            <p:ph idx="1"/>
          </p:nvPr>
        </p:nvSpPr>
        <p:spPr>
          <a:xfrm>
            <a:off x="457200" y="1584878"/>
            <a:ext cx="8229600" cy="3288319"/>
          </a:xfrm>
        </p:spPr>
        <p:txBody>
          <a:bodyPr/>
          <a:lstStyle/>
          <a:p>
            <a:pPr marL="0" indent="0">
              <a:buNone/>
            </a:pPr>
            <a:r>
              <a:rPr lang="en-US" sz="2800" b="1" dirty="0" smtClean="0"/>
              <a:t>Agenda</a:t>
            </a:r>
          </a:p>
          <a:p>
            <a:r>
              <a:rPr lang="en-US" sz="2800" dirty="0" smtClean="0"/>
              <a:t>Background</a:t>
            </a:r>
          </a:p>
          <a:p>
            <a:r>
              <a:rPr lang="en-US" sz="2800" dirty="0" smtClean="0"/>
              <a:t>Population Health Strategies</a:t>
            </a:r>
          </a:p>
          <a:p>
            <a:r>
              <a:rPr lang="en-US" sz="2800" dirty="0" smtClean="0"/>
              <a:t>Leveraging people, process and technology</a:t>
            </a:r>
          </a:p>
          <a:p>
            <a:r>
              <a:rPr lang="en-US" sz="2800" dirty="0" smtClean="0"/>
              <a:t>Action</a:t>
            </a:r>
          </a:p>
          <a:p>
            <a:pPr marL="0" indent="0">
              <a:buNone/>
            </a:pPr>
            <a:endParaRPr lang="en-US" dirty="0"/>
          </a:p>
        </p:txBody>
      </p:sp>
    </p:spTree>
    <p:extLst>
      <p:ext uri="{BB962C8B-B14F-4D97-AF65-F5344CB8AC3E}">
        <p14:creationId xmlns:p14="http://schemas.microsoft.com/office/powerpoint/2010/main" val="34868498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Centered Care</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048593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 Centered Care </a:t>
            </a:r>
            <a:br>
              <a:rPr lang="en-US" dirty="0" smtClean="0"/>
            </a:br>
            <a:r>
              <a:rPr lang="en-US" dirty="0" smtClean="0"/>
              <a:t>More than a Graphic</a:t>
            </a:r>
            <a:endParaRPr lang="en-US" sz="1200" dirty="0"/>
          </a:p>
        </p:txBody>
      </p:sp>
      <p:sp>
        <p:nvSpPr>
          <p:cNvPr id="3" name="Content Placeholder 2"/>
          <p:cNvSpPr>
            <a:spLocks noGrp="1"/>
          </p:cNvSpPr>
          <p:nvPr>
            <p:ph idx="1"/>
          </p:nvPr>
        </p:nvSpPr>
        <p:spPr>
          <a:xfrm>
            <a:off x="3854640" y="1508211"/>
            <a:ext cx="5289360" cy="3288319"/>
          </a:xfrm>
        </p:spPr>
        <p:txBody>
          <a:bodyPr>
            <a:normAutofit/>
          </a:bodyPr>
          <a:lstStyle/>
          <a:p>
            <a:r>
              <a:rPr lang="en-US" sz="2600" dirty="0" smtClean="0"/>
              <a:t>Respect of values, needs, traditions, preferences</a:t>
            </a:r>
          </a:p>
          <a:p>
            <a:r>
              <a:rPr lang="en-US" sz="2600" dirty="0" smtClean="0"/>
              <a:t>Collaboration</a:t>
            </a:r>
          </a:p>
          <a:p>
            <a:r>
              <a:rPr lang="en-US" sz="2600" dirty="0" smtClean="0"/>
              <a:t>Care with dignity and respect</a:t>
            </a:r>
          </a:p>
          <a:p>
            <a:r>
              <a:rPr lang="en-US" sz="2600" dirty="0" smtClean="0"/>
              <a:t>Transparency</a:t>
            </a:r>
          </a:p>
          <a:p>
            <a:r>
              <a:rPr lang="en-US" sz="2600" dirty="0" smtClean="0"/>
              <a:t>Shared decision making</a:t>
            </a:r>
          </a:p>
          <a:p>
            <a:endParaRPr lang="en-US" dirty="0"/>
          </a:p>
        </p:txBody>
      </p:sp>
      <p:grpSp>
        <p:nvGrpSpPr>
          <p:cNvPr id="13" name="Group 12"/>
          <p:cNvGrpSpPr/>
          <p:nvPr/>
        </p:nvGrpSpPr>
        <p:grpSpPr>
          <a:xfrm>
            <a:off x="747779" y="1651958"/>
            <a:ext cx="2564295" cy="2785457"/>
            <a:chOff x="1430266" y="1618827"/>
            <a:chExt cx="2564295" cy="2785457"/>
          </a:xfrm>
        </p:grpSpPr>
        <p:sp>
          <p:nvSpPr>
            <p:cNvPr id="7" name="Oval 6"/>
            <p:cNvSpPr/>
            <p:nvPr/>
          </p:nvSpPr>
          <p:spPr>
            <a:xfrm>
              <a:off x="1908313" y="1729409"/>
              <a:ext cx="1623392" cy="2564295"/>
            </a:xfrm>
            <a:prstGeom prst="ellipse">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rot="1985933">
              <a:off x="1858618" y="1618827"/>
              <a:ext cx="1722783" cy="2785457"/>
            </a:xfrm>
            <a:prstGeom prst="ellipse">
              <a:avLst/>
            </a:prstGeom>
            <a:noFill/>
            <a:ln w="19050">
              <a:solidFill>
                <a:srgbClr val="ED147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rot="19749336">
              <a:off x="1908312" y="1729407"/>
              <a:ext cx="1623392" cy="2564295"/>
            </a:xfrm>
            <a:prstGeom prst="ellipse">
              <a:avLst/>
            </a:prstGeom>
            <a:noFill/>
            <a:ln w="19050">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p:cNvSpPr/>
            <p:nvPr/>
          </p:nvSpPr>
          <p:spPr>
            <a:xfrm rot="5400000">
              <a:off x="1900718" y="1729407"/>
              <a:ext cx="1623392" cy="2564295"/>
            </a:xfrm>
            <a:prstGeom prst="ellipse">
              <a:avLst/>
            </a:prstGeom>
            <a:noFill/>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2523621" y="2563984"/>
              <a:ext cx="397723" cy="795442"/>
            </a:xfrm>
            <a:prstGeom prst="rect">
              <a:avLst/>
            </a:prstGeom>
          </p:spPr>
        </p:pic>
      </p:grpSp>
    </p:spTree>
    <p:extLst>
      <p:ext uri="{BB962C8B-B14F-4D97-AF65-F5344CB8AC3E}">
        <p14:creationId xmlns:p14="http://schemas.microsoft.com/office/powerpoint/2010/main" val="39929362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Patient Engagement?</a:t>
            </a:r>
            <a:endParaRPr lang="en-US" dirty="0"/>
          </a:p>
        </p:txBody>
      </p:sp>
      <p:pic>
        <p:nvPicPr>
          <p:cNvPr id="4" name="Content Placeholder 3"/>
          <p:cNvPicPr>
            <a:picLocks noGrp="1" noChangeAspect="1"/>
          </p:cNvPicPr>
          <p:nvPr>
            <p:ph idx="1"/>
          </p:nvPr>
        </p:nvPicPr>
        <p:blipFill>
          <a:blip r:embed="rId2"/>
          <a:stretch>
            <a:fillRect/>
          </a:stretch>
        </p:blipFill>
        <p:spPr>
          <a:xfrm>
            <a:off x="1839924" y="1272145"/>
            <a:ext cx="5217323" cy="3287713"/>
          </a:xfrm>
          <a:prstGeom prst="rect">
            <a:avLst/>
          </a:prstGeom>
        </p:spPr>
      </p:pic>
      <p:sp>
        <p:nvSpPr>
          <p:cNvPr id="5" name="TextBox 4"/>
          <p:cNvSpPr txBox="1"/>
          <p:nvPr/>
        </p:nvSpPr>
        <p:spPr>
          <a:xfrm>
            <a:off x="0" y="4843224"/>
            <a:ext cx="1725854" cy="215444"/>
          </a:xfrm>
          <a:prstGeom prst="rect">
            <a:avLst/>
          </a:prstGeom>
          <a:noFill/>
        </p:spPr>
        <p:txBody>
          <a:bodyPr wrap="square" rtlCol="0">
            <a:spAutoFit/>
          </a:bodyPr>
          <a:lstStyle/>
          <a:p>
            <a:r>
              <a:rPr lang="en-US" sz="800" dirty="0" smtClean="0">
                <a:latin typeface="Arial" panose="020B0604020202020204" pitchFamily="34" charset="0"/>
                <a:cs typeface="Arial" panose="020B0604020202020204" pitchFamily="34" charset="0"/>
              </a:rPr>
              <a:t>Source: Oxford Online Dictionary</a:t>
            </a:r>
            <a:endParaRPr lang="en-US" sz="800" dirty="0">
              <a:latin typeface="Arial" panose="020B0604020202020204" pitchFamily="34" charset="0"/>
              <a:cs typeface="Arial" panose="020B0604020202020204" pitchFamily="34" charset="0"/>
            </a:endParaRPr>
          </a:p>
        </p:txBody>
      </p:sp>
      <p:sp>
        <p:nvSpPr>
          <p:cNvPr id="6" name="Rectangle 5"/>
          <p:cNvSpPr/>
          <p:nvPr/>
        </p:nvSpPr>
        <p:spPr>
          <a:xfrm>
            <a:off x="1839924" y="1931746"/>
            <a:ext cx="4782633" cy="1556296"/>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813870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Engagement vs. Experience</a:t>
            </a:r>
            <a:endParaRPr lang="en-US" dirty="0"/>
          </a:p>
        </p:txBody>
      </p:sp>
      <p:sp>
        <p:nvSpPr>
          <p:cNvPr id="6" name="TextBox 5"/>
          <p:cNvSpPr txBox="1"/>
          <p:nvPr/>
        </p:nvSpPr>
        <p:spPr>
          <a:xfrm>
            <a:off x="2535174" y="1600200"/>
            <a:ext cx="2002536" cy="1015663"/>
          </a:xfrm>
          <a:prstGeom prst="rect">
            <a:avLst/>
          </a:prstGeom>
          <a:solidFill>
            <a:schemeClr val="accent3">
              <a:lumMod val="40000"/>
              <a:lumOff val="60000"/>
            </a:schemeClr>
          </a:solidFill>
        </p:spPr>
        <p:txBody>
          <a:bodyPr wrap="square" rtlCol="0">
            <a:spAutoFit/>
          </a:bodyPr>
          <a:lstStyle/>
          <a:p>
            <a:pPr marL="228600" indent="-228600">
              <a:buAutoNum type="arabicPeriod"/>
            </a:pPr>
            <a:r>
              <a:rPr lang="en-US" sz="1000" dirty="0" smtClean="0"/>
              <a:t>Drive better health and outcomes</a:t>
            </a:r>
          </a:p>
          <a:p>
            <a:pPr marL="228600" indent="-228600">
              <a:buAutoNum type="arabicPeriod"/>
            </a:pPr>
            <a:r>
              <a:rPr lang="en-US" sz="1000" dirty="0" smtClean="0"/>
              <a:t>Empower patients and their loved ones to be active in their own care</a:t>
            </a:r>
          </a:p>
          <a:p>
            <a:pPr marL="228600" indent="-228600">
              <a:buAutoNum type="arabicPeriod"/>
            </a:pPr>
            <a:r>
              <a:rPr lang="en-US" sz="1000" dirty="0" smtClean="0"/>
              <a:t>Reduce costs</a:t>
            </a:r>
            <a:endParaRPr lang="en-US" sz="1000" dirty="0"/>
          </a:p>
        </p:txBody>
      </p:sp>
      <p:sp>
        <p:nvSpPr>
          <p:cNvPr id="7" name="TextBox 6"/>
          <p:cNvSpPr txBox="1"/>
          <p:nvPr/>
        </p:nvSpPr>
        <p:spPr>
          <a:xfrm>
            <a:off x="4620006" y="1600200"/>
            <a:ext cx="2002536" cy="1015663"/>
          </a:xfrm>
          <a:prstGeom prst="rect">
            <a:avLst/>
          </a:prstGeom>
          <a:solidFill>
            <a:schemeClr val="accent3">
              <a:lumMod val="40000"/>
              <a:lumOff val="60000"/>
            </a:schemeClr>
          </a:solidFill>
        </p:spPr>
        <p:txBody>
          <a:bodyPr wrap="square" rtlCol="0">
            <a:spAutoFit/>
          </a:bodyPr>
          <a:lstStyle/>
          <a:p>
            <a:pPr marL="228600" indent="-228600">
              <a:buAutoNum type="arabicPeriod"/>
            </a:pPr>
            <a:r>
              <a:rPr lang="en-US" sz="1000" dirty="0" smtClean="0"/>
              <a:t>Drive better health and outcomes</a:t>
            </a:r>
          </a:p>
          <a:p>
            <a:pPr marL="228600" indent="-228600">
              <a:buAutoNum type="arabicPeriod"/>
            </a:pPr>
            <a:r>
              <a:rPr lang="en-US" sz="1000" dirty="0" smtClean="0"/>
              <a:t>Exceed expectations</a:t>
            </a:r>
          </a:p>
          <a:p>
            <a:pPr marL="228600" indent="-228600">
              <a:buAutoNum type="arabicPeriod"/>
            </a:pPr>
            <a:r>
              <a:rPr lang="en-US" sz="1000" dirty="0" smtClean="0"/>
              <a:t>Reduce suffering</a:t>
            </a:r>
          </a:p>
          <a:p>
            <a:pPr marL="228600" indent="-228600">
              <a:buAutoNum type="arabicPeriod"/>
            </a:pPr>
            <a:r>
              <a:rPr lang="en-US" sz="1000" dirty="0" smtClean="0"/>
              <a:t>Brand differentiation</a:t>
            </a:r>
          </a:p>
          <a:p>
            <a:pPr marL="228600" indent="-228600">
              <a:buAutoNum type="arabicPeriod"/>
            </a:pPr>
            <a:endParaRPr lang="en-US" sz="1000" dirty="0"/>
          </a:p>
        </p:txBody>
      </p:sp>
      <p:sp>
        <p:nvSpPr>
          <p:cNvPr id="8" name="TextBox 7"/>
          <p:cNvSpPr txBox="1"/>
          <p:nvPr/>
        </p:nvSpPr>
        <p:spPr>
          <a:xfrm>
            <a:off x="2535174" y="2638384"/>
            <a:ext cx="2002536" cy="400110"/>
          </a:xfrm>
          <a:prstGeom prst="rect">
            <a:avLst/>
          </a:prstGeom>
          <a:solidFill>
            <a:schemeClr val="accent3">
              <a:lumMod val="60000"/>
              <a:lumOff val="40000"/>
            </a:schemeClr>
          </a:solidFill>
        </p:spPr>
        <p:txBody>
          <a:bodyPr wrap="square" rtlCol="0">
            <a:spAutoFit/>
          </a:bodyPr>
          <a:lstStyle/>
          <a:p>
            <a:r>
              <a:rPr lang="en-US" sz="1000" dirty="0" smtClean="0"/>
              <a:t>Patients own health</a:t>
            </a:r>
          </a:p>
          <a:p>
            <a:endParaRPr lang="en-US" sz="1000" dirty="0"/>
          </a:p>
        </p:txBody>
      </p:sp>
      <p:sp>
        <p:nvSpPr>
          <p:cNvPr id="9" name="TextBox 8"/>
          <p:cNvSpPr txBox="1"/>
          <p:nvPr/>
        </p:nvSpPr>
        <p:spPr>
          <a:xfrm>
            <a:off x="4620006" y="2638384"/>
            <a:ext cx="2002536" cy="400110"/>
          </a:xfrm>
          <a:prstGeom prst="rect">
            <a:avLst/>
          </a:prstGeom>
          <a:solidFill>
            <a:schemeClr val="accent3">
              <a:lumMod val="60000"/>
              <a:lumOff val="40000"/>
            </a:schemeClr>
          </a:solidFill>
        </p:spPr>
        <p:txBody>
          <a:bodyPr wrap="square" rtlCol="0">
            <a:spAutoFit/>
          </a:bodyPr>
          <a:lstStyle/>
          <a:p>
            <a:r>
              <a:rPr lang="en-US" sz="1000" dirty="0" smtClean="0"/>
              <a:t>All-encompassing (access, communication, food, etc.)</a:t>
            </a:r>
            <a:endParaRPr lang="en-US" sz="1000" dirty="0"/>
          </a:p>
        </p:txBody>
      </p:sp>
      <p:sp>
        <p:nvSpPr>
          <p:cNvPr id="10" name="TextBox 9"/>
          <p:cNvSpPr txBox="1"/>
          <p:nvPr/>
        </p:nvSpPr>
        <p:spPr>
          <a:xfrm>
            <a:off x="2535174" y="3067111"/>
            <a:ext cx="2002536" cy="553998"/>
          </a:xfrm>
          <a:prstGeom prst="rect">
            <a:avLst/>
          </a:prstGeom>
          <a:solidFill>
            <a:schemeClr val="accent3">
              <a:lumMod val="40000"/>
              <a:lumOff val="60000"/>
            </a:schemeClr>
          </a:solidFill>
        </p:spPr>
        <p:txBody>
          <a:bodyPr wrap="square" rtlCol="0">
            <a:spAutoFit/>
          </a:bodyPr>
          <a:lstStyle/>
          <a:p>
            <a:r>
              <a:rPr lang="en-US" sz="1000" dirty="0" smtClean="0"/>
              <a:t>Required</a:t>
            </a:r>
          </a:p>
          <a:p>
            <a:endParaRPr lang="en-US" sz="1000" dirty="0"/>
          </a:p>
          <a:p>
            <a:endParaRPr lang="en-US" sz="1000" dirty="0"/>
          </a:p>
        </p:txBody>
      </p:sp>
      <p:sp>
        <p:nvSpPr>
          <p:cNvPr id="11" name="TextBox 10"/>
          <p:cNvSpPr txBox="1"/>
          <p:nvPr/>
        </p:nvSpPr>
        <p:spPr>
          <a:xfrm>
            <a:off x="4620006" y="3067111"/>
            <a:ext cx="2002536" cy="553998"/>
          </a:xfrm>
          <a:prstGeom prst="rect">
            <a:avLst/>
          </a:prstGeom>
          <a:solidFill>
            <a:schemeClr val="accent3">
              <a:lumMod val="40000"/>
              <a:lumOff val="60000"/>
            </a:schemeClr>
          </a:solidFill>
        </p:spPr>
        <p:txBody>
          <a:bodyPr wrap="square" rtlCol="0">
            <a:spAutoFit/>
          </a:bodyPr>
          <a:lstStyle/>
          <a:p>
            <a:r>
              <a:rPr lang="en-US" sz="1000" dirty="0" smtClean="0"/>
              <a:t>Not required (though in an ideal experience, patients are presenters and co-designers)  </a:t>
            </a:r>
            <a:endParaRPr lang="en-US" sz="1000" dirty="0"/>
          </a:p>
        </p:txBody>
      </p:sp>
      <p:sp>
        <p:nvSpPr>
          <p:cNvPr id="12" name="TextBox 11"/>
          <p:cNvSpPr txBox="1"/>
          <p:nvPr/>
        </p:nvSpPr>
        <p:spPr>
          <a:xfrm>
            <a:off x="2521458" y="3653664"/>
            <a:ext cx="2002536" cy="246221"/>
          </a:xfrm>
          <a:prstGeom prst="rect">
            <a:avLst/>
          </a:prstGeom>
          <a:solidFill>
            <a:schemeClr val="accent3">
              <a:lumMod val="60000"/>
              <a:lumOff val="40000"/>
            </a:schemeClr>
          </a:solidFill>
        </p:spPr>
        <p:txBody>
          <a:bodyPr wrap="square" rtlCol="0">
            <a:spAutoFit/>
          </a:bodyPr>
          <a:lstStyle/>
          <a:p>
            <a:r>
              <a:rPr lang="en-US" sz="1000" dirty="0" smtClean="0"/>
              <a:t>Transactional or longitudinal  </a:t>
            </a:r>
            <a:endParaRPr lang="en-US" dirty="0"/>
          </a:p>
        </p:txBody>
      </p:sp>
      <p:sp>
        <p:nvSpPr>
          <p:cNvPr id="13" name="TextBox 12"/>
          <p:cNvSpPr txBox="1"/>
          <p:nvPr/>
        </p:nvSpPr>
        <p:spPr>
          <a:xfrm>
            <a:off x="4620006" y="3653664"/>
            <a:ext cx="2002536" cy="246221"/>
          </a:xfrm>
          <a:prstGeom prst="rect">
            <a:avLst/>
          </a:prstGeom>
          <a:solidFill>
            <a:schemeClr val="accent3">
              <a:lumMod val="60000"/>
              <a:lumOff val="40000"/>
            </a:schemeClr>
          </a:solidFill>
        </p:spPr>
        <p:txBody>
          <a:bodyPr wrap="square" rtlCol="0">
            <a:spAutoFit/>
          </a:bodyPr>
          <a:lstStyle/>
          <a:p>
            <a:r>
              <a:rPr lang="en-US" sz="1000" dirty="0"/>
              <a:t>Transactional or longitudinal  </a:t>
            </a:r>
          </a:p>
        </p:txBody>
      </p:sp>
      <p:sp>
        <p:nvSpPr>
          <p:cNvPr id="14" name="TextBox 13"/>
          <p:cNvSpPr txBox="1"/>
          <p:nvPr/>
        </p:nvSpPr>
        <p:spPr>
          <a:xfrm>
            <a:off x="2521458" y="3919066"/>
            <a:ext cx="2002536" cy="523220"/>
          </a:xfrm>
          <a:prstGeom prst="rect">
            <a:avLst/>
          </a:prstGeom>
          <a:solidFill>
            <a:schemeClr val="accent3">
              <a:lumMod val="40000"/>
              <a:lumOff val="60000"/>
            </a:schemeClr>
          </a:solidFill>
        </p:spPr>
        <p:txBody>
          <a:bodyPr wrap="square" rtlCol="0">
            <a:spAutoFit/>
          </a:bodyPr>
          <a:lstStyle/>
          <a:p>
            <a:r>
              <a:rPr lang="en-US" sz="1000" dirty="0" smtClean="0"/>
              <a:t>Yes</a:t>
            </a:r>
          </a:p>
          <a:p>
            <a:endParaRPr lang="en-US" dirty="0"/>
          </a:p>
        </p:txBody>
      </p:sp>
      <p:sp>
        <p:nvSpPr>
          <p:cNvPr id="15" name="TextBox 14"/>
          <p:cNvSpPr txBox="1"/>
          <p:nvPr/>
        </p:nvSpPr>
        <p:spPr>
          <a:xfrm>
            <a:off x="4620006" y="3928136"/>
            <a:ext cx="2002536" cy="523220"/>
          </a:xfrm>
          <a:prstGeom prst="rect">
            <a:avLst/>
          </a:prstGeom>
          <a:solidFill>
            <a:schemeClr val="accent3">
              <a:lumMod val="40000"/>
              <a:lumOff val="60000"/>
            </a:schemeClr>
          </a:solidFill>
        </p:spPr>
        <p:txBody>
          <a:bodyPr wrap="square" rtlCol="0">
            <a:spAutoFit/>
          </a:bodyPr>
          <a:lstStyle/>
          <a:p>
            <a:r>
              <a:rPr lang="en-US" sz="1000" dirty="0" smtClean="0"/>
              <a:t>No</a:t>
            </a:r>
          </a:p>
          <a:p>
            <a:endParaRPr lang="en-US" dirty="0"/>
          </a:p>
        </p:txBody>
      </p:sp>
      <p:sp>
        <p:nvSpPr>
          <p:cNvPr id="16" name="TextBox 15"/>
          <p:cNvSpPr txBox="1"/>
          <p:nvPr/>
        </p:nvSpPr>
        <p:spPr>
          <a:xfrm>
            <a:off x="2521458" y="4494166"/>
            <a:ext cx="2002536" cy="553998"/>
          </a:xfrm>
          <a:prstGeom prst="rect">
            <a:avLst/>
          </a:prstGeom>
          <a:solidFill>
            <a:schemeClr val="accent3">
              <a:lumMod val="60000"/>
              <a:lumOff val="40000"/>
            </a:schemeClr>
          </a:solidFill>
        </p:spPr>
        <p:txBody>
          <a:bodyPr wrap="square" rtlCol="0">
            <a:spAutoFit/>
          </a:bodyPr>
          <a:lstStyle/>
          <a:p>
            <a:r>
              <a:rPr lang="en-US" sz="1000" dirty="0" smtClean="0"/>
              <a:t>Patient Activation Measure (PAM), PROMIS, Patient Health Engagement (PHE) scale</a:t>
            </a:r>
            <a:endParaRPr lang="en-US" sz="1000" dirty="0"/>
          </a:p>
        </p:txBody>
      </p:sp>
      <p:sp>
        <p:nvSpPr>
          <p:cNvPr id="17" name="TextBox 16"/>
          <p:cNvSpPr txBox="1"/>
          <p:nvPr/>
        </p:nvSpPr>
        <p:spPr>
          <a:xfrm>
            <a:off x="4620006" y="4503310"/>
            <a:ext cx="2002536" cy="553998"/>
          </a:xfrm>
          <a:prstGeom prst="rect">
            <a:avLst/>
          </a:prstGeom>
          <a:solidFill>
            <a:schemeClr val="accent3">
              <a:lumMod val="60000"/>
              <a:lumOff val="40000"/>
            </a:schemeClr>
          </a:solidFill>
        </p:spPr>
        <p:txBody>
          <a:bodyPr wrap="square" rtlCol="0">
            <a:spAutoFit/>
          </a:bodyPr>
          <a:lstStyle/>
          <a:p>
            <a:r>
              <a:rPr lang="en-US" sz="1000" dirty="0" smtClean="0"/>
              <a:t>HCAPHS, CGCAHPS, etc.</a:t>
            </a:r>
          </a:p>
          <a:p>
            <a:endParaRPr lang="en-US" sz="1000" dirty="0"/>
          </a:p>
          <a:p>
            <a:r>
              <a:rPr lang="en-US" sz="1000" dirty="0" smtClean="0"/>
              <a:t> </a:t>
            </a:r>
            <a:endParaRPr lang="en-US" dirty="0"/>
          </a:p>
        </p:txBody>
      </p:sp>
      <p:sp>
        <p:nvSpPr>
          <p:cNvPr id="20" name="TextBox 19"/>
          <p:cNvSpPr txBox="1"/>
          <p:nvPr/>
        </p:nvSpPr>
        <p:spPr>
          <a:xfrm>
            <a:off x="2584739" y="1203590"/>
            <a:ext cx="1903406" cy="338554"/>
          </a:xfrm>
          <a:prstGeom prst="rect">
            <a:avLst/>
          </a:prstGeom>
          <a:noFill/>
        </p:spPr>
        <p:txBody>
          <a:bodyPr wrap="none" rtlCol="0">
            <a:spAutoFit/>
          </a:bodyPr>
          <a:lstStyle/>
          <a:p>
            <a:r>
              <a:rPr lang="en-US" sz="1600" dirty="0" smtClean="0"/>
              <a:t>Patient </a:t>
            </a:r>
            <a:r>
              <a:rPr lang="en-US" sz="1600" i="1" dirty="0" smtClean="0"/>
              <a:t>Engagement </a:t>
            </a:r>
            <a:endParaRPr lang="en-US" sz="1600" i="1" dirty="0"/>
          </a:p>
        </p:txBody>
      </p:sp>
      <p:sp>
        <p:nvSpPr>
          <p:cNvPr id="21" name="TextBox 20"/>
          <p:cNvSpPr txBox="1"/>
          <p:nvPr/>
        </p:nvSpPr>
        <p:spPr>
          <a:xfrm>
            <a:off x="4763475" y="1203590"/>
            <a:ext cx="1715598" cy="338554"/>
          </a:xfrm>
          <a:prstGeom prst="rect">
            <a:avLst/>
          </a:prstGeom>
          <a:noFill/>
        </p:spPr>
        <p:txBody>
          <a:bodyPr wrap="none" rtlCol="0">
            <a:spAutoFit/>
          </a:bodyPr>
          <a:lstStyle/>
          <a:p>
            <a:r>
              <a:rPr lang="en-US" sz="1600" dirty="0" smtClean="0"/>
              <a:t>Patient </a:t>
            </a:r>
            <a:r>
              <a:rPr lang="en-US" sz="1600" i="1" dirty="0" smtClean="0"/>
              <a:t>Experience</a:t>
            </a:r>
            <a:endParaRPr lang="en-US" sz="1600" i="1" dirty="0"/>
          </a:p>
        </p:txBody>
      </p:sp>
      <p:sp>
        <p:nvSpPr>
          <p:cNvPr id="22" name="TextBox 21"/>
          <p:cNvSpPr txBox="1"/>
          <p:nvPr/>
        </p:nvSpPr>
        <p:spPr>
          <a:xfrm>
            <a:off x="1943345" y="1571583"/>
            <a:ext cx="534121" cy="276999"/>
          </a:xfrm>
          <a:prstGeom prst="rect">
            <a:avLst/>
          </a:prstGeom>
          <a:noFill/>
        </p:spPr>
        <p:txBody>
          <a:bodyPr wrap="none" rtlCol="0">
            <a:spAutoFit/>
          </a:bodyPr>
          <a:lstStyle/>
          <a:p>
            <a:r>
              <a:rPr lang="en-US" sz="1200" dirty="0" smtClean="0"/>
              <a:t>Goals</a:t>
            </a:r>
            <a:endParaRPr lang="en-US" sz="1600" i="1" dirty="0"/>
          </a:p>
        </p:txBody>
      </p:sp>
      <p:sp>
        <p:nvSpPr>
          <p:cNvPr id="23" name="TextBox 22"/>
          <p:cNvSpPr txBox="1"/>
          <p:nvPr/>
        </p:nvSpPr>
        <p:spPr>
          <a:xfrm>
            <a:off x="1838189" y="2578793"/>
            <a:ext cx="670248" cy="276999"/>
          </a:xfrm>
          <a:prstGeom prst="rect">
            <a:avLst/>
          </a:prstGeom>
          <a:noFill/>
        </p:spPr>
        <p:txBody>
          <a:bodyPr wrap="none" rtlCol="0">
            <a:spAutoFit/>
          </a:bodyPr>
          <a:lstStyle/>
          <a:p>
            <a:r>
              <a:rPr lang="en-US" sz="1200" dirty="0" smtClean="0"/>
              <a:t>Context</a:t>
            </a:r>
            <a:endParaRPr lang="en-US" sz="1400" i="1" dirty="0"/>
          </a:p>
        </p:txBody>
      </p:sp>
      <p:sp>
        <p:nvSpPr>
          <p:cNvPr id="24" name="TextBox 23"/>
          <p:cNvSpPr txBox="1"/>
          <p:nvPr/>
        </p:nvSpPr>
        <p:spPr>
          <a:xfrm>
            <a:off x="724551" y="3015621"/>
            <a:ext cx="1868012" cy="461665"/>
          </a:xfrm>
          <a:prstGeom prst="rect">
            <a:avLst/>
          </a:prstGeom>
          <a:noFill/>
        </p:spPr>
        <p:txBody>
          <a:bodyPr wrap="none" rtlCol="0">
            <a:spAutoFit/>
          </a:bodyPr>
          <a:lstStyle/>
          <a:p>
            <a:pPr algn="r"/>
            <a:r>
              <a:rPr lang="en-US" sz="1200" dirty="0" smtClean="0"/>
              <a:t>Patient Involvement</a:t>
            </a:r>
            <a:br>
              <a:rPr lang="en-US" sz="1200" dirty="0" smtClean="0"/>
            </a:br>
            <a:r>
              <a:rPr lang="en-US" sz="1200" dirty="0" smtClean="0"/>
              <a:t>(Behaviors and </a:t>
            </a:r>
            <a:r>
              <a:rPr lang="en-US" sz="1200" dirty="0"/>
              <a:t>O</a:t>
            </a:r>
            <a:r>
              <a:rPr lang="en-US" sz="1200" dirty="0" smtClean="0"/>
              <a:t>wnership)</a:t>
            </a:r>
            <a:endParaRPr lang="en-US" sz="1400" i="1" dirty="0"/>
          </a:p>
        </p:txBody>
      </p:sp>
      <p:sp>
        <p:nvSpPr>
          <p:cNvPr id="25" name="TextBox 24"/>
          <p:cNvSpPr txBox="1"/>
          <p:nvPr/>
        </p:nvSpPr>
        <p:spPr>
          <a:xfrm>
            <a:off x="1969495" y="3622885"/>
            <a:ext cx="495649" cy="276999"/>
          </a:xfrm>
          <a:prstGeom prst="rect">
            <a:avLst/>
          </a:prstGeom>
          <a:noFill/>
        </p:spPr>
        <p:txBody>
          <a:bodyPr wrap="none" rtlCol="0">
            <a:spAutoFit/>
          </a:bodyPr>
          <a:lstStyle/>
          <a:p>
            <a:pPr algn="r"/>
            <a:r>
              <a:rPr lang="en-US" sz="1200" dirty="0" smtClean="0"/>
              <a:t>Time</a:t>
            </a:r>
            <a:endParaRPr lang="en-US" sz="1600" i="1" dirty="0"/>
          </a:p>
        </p:txBody>
      </p:sp>
      <p:sp>
        <p:nvSpPr>
          <p:cNvPr id="26" name="TextBox 25"/>
          <p:cNvSpPr txBox="1"/>
          <p:nvPr/>
        </p:nvSpPr>
        <p:spPr>
          <a:xfrm>
            <a:off x="403781" y="3900269"/>
            <a:ext cx="2182521" cy="461665"/>
          </a:xfrm>
          <a:prstGeom prst="rect">
            <a:avLst/>
          </a:prstGeom>
          <a:noFill/>
        </p:spPr>
        <p:txBody>
          <a:bodyPr wrap="none" rtlCol="0">
            <a:spAutoFit/>
          </a:bodyPr>
          <a:lstStyle/>
          <a:p>
            <a:pPr algn="r"/>
            <a:r>
              <a:rPr lang="en-US" sz="1200" dirty="0" smtClean="0"/>
              <a:t>Use of Health Self-Management</a:t>
            </a:r>
            <a:br>
              <a:rPr lang="en-US" sz="1200" dirty="0" smtClean="0"/>
            </a:br>
            <a:r>
              <a:rPr lang="en-US" sz="1200" dirty="0" smtClean="0"/>
              <a:t>Tools/</a:t>
            </a:r>
            <a:r>
              <a:rPr lang="en-US" sz="1200" dirty="0"/>
              <a:t>S</a:t>
            </a:r>
            <a:r>
              <a:rPr lang="en-US" sz="1200" dirty="0" smtClean="0"/>
              <a:t>ervices </a:t>
            </a:r>
            <a:endParaRPr lang="en-US" sz="1400" i="1" dirty="0"/>
          </a:p>
        </p:txBody>
      </p:sp>
      <p:sp>
        <p:nvSpPr>
          <p:cNvPr id="27" name="TextBox 26"/>
          <p:cNvSpPr txBox="1"/>
          <p:nvPr/>
        </p:nvSpPr>
        <p:spPr>
          <a:xfrm>
            <a:off x="879017" y="4546139"/>
            <a:ext cx="1682768" cy="276999"/>
          </a:xfrm>
          <a:prstGeom prst="rect">
            <a:avLst/>
          </a:prstGeom>
          <a:noFill/>
        </p:spPr>
        <p:txBody>
          <a:bodyPr wrap="none" rtlCol="0">
            <a:spAutoFit/>
          </a:bodyPr>
          <a:lstStyle/>
          <a:p>
            <a:r>
              <a:rPr lang="en-US" sz="1200" dirty="0" smtClean="0"/>
              <a:t>Validated Measurement</a:t>
            </a:r>
            <a:endParaRPr lang="en-US" sz="1400" i="1" dirty="0"/>
          </a:p>
        </p:txBody>
      </p:sp>
      <p:sp>
        <p:nvSpPr>
          <p:cNvPr id="28" name="TextBox 27"/>
          <p:cNvSpPr txBox="1"/>
          <p:nvPr/>
        </p:nvSpPr>
        <p:spPr>
          <a:xfrm>
            <a:off x="6704838" y="3853641"/>
            <a:ext cx="2364254" cy="830997"/>
          </a:xfrm>
          <a:prstGeom prst="rect">
            <a:avLst/>
          </a:prstGeom>
          <a:noFill/>
        </p:spPr>
        <p:txBody>
          <a:bodyPr wrap="square" rtlCol="0">
            <a:spAutoFit/>
          </a:bodyPr>
          <a:lstStyle/>
          <a:p>
            <a:r>
              <a:rPr lang="en-US" sz="800" dirty="0" smtClean="0">
                <a:latin typeface="Arial" panose="020B0604020202020204" pitchFamily="34" charset="0"/>
                <a:cs typeface="Arial" panose="020B0604020202020204" pitchFamily="34" charset="0"/>
              </a:rPr>
              <a:t>Boissey, A. (2017). Patient engagement versus patient experience. </a:t>
            </a:r>
            <a:r>
              <a:rPr lang="en-US" sz="800" i="1" dirty="0" smtClean="0">
                <a:latin typeface="Arial" panose="020B0604020202020204" pitchFamily="34" charset="0"/>
                <a:cs typeface="Arial" panose="020B0604020202020204" pitchFamily="34" charset="0"/>
              </a:rPr>
              <a:t> New England Journal of Medicine-Catalyst. </a:t>
            </a:r>
            <a:r>
              <a:rPr lang="en-US" sz="800" dirty="0" smtClean="0">
                <a:latin typeface="Arial" panose="020B0604020202020204" pitchFamily="34" charset="0"/>
                <a:cs typeface="Arial" panose="020B0604020202020204" pitchFamily="34" charset="0"/>
              </a:rPr>
              <a:t>Retrieved from </a:t>
            </a:r>
          </a:p>
          <a:p>
            <a:r>
              <a:rPr lang="en-US" sz="800" dirty="0">
                <a:latin typeface="Arial" panose="020B0604020202020204" pitchFamily="34" charset="0"/>
                <a:cs typeface="Arial" panose="020B0604020202020204" pitchFamily="34" charset="0"/>
                <a:hlinkClick r:id="rId2"/>
              </a:rPr>
              <a:t>https://catalyst.nejm.org/patient-engagement-vs-patient-experience</a:t>
            </a:r>
            <a:r>
              <a:rPr lang="en-US" sz="800" dirty="0" smtClean="0">
                <a:latin typeface="Arial" panose="020B0604020202020204" pitchFamily="34" charset="0"/>
                <a:cs typeface="Arial" panose="020B0604020202020204" pitchFamily="34" charset="0"/>
                <a:hlinkClick r:id="rId2"/>
              </a:rPr>
              <a:t>/</a:t>
            </a:r>
            <a:endParaRPr lang="en-US" sz="800" dirty="0" smtClean="0">
              <a:latin typeface="Arial" panose="020B0604020202020204" pitchFamily="34" charset="0"/>
              <a:cs typeface="Arial" panose="020B0604020202020204" pitchFamily="34" charset="0"/>
            </a:endParaRPr>
          </a:p>
          <a:p>
            <a:endParaRPr lang="en-US" sz="800" dirty="0"/>
          </a:p>
        </p:txBody>
      </p:sp>
    </p:spTree>
    <p:extLst>
      <p:ext uri="{BB962C8B-B14F-4D97-AF65-F5344CB8AC3E}">
        <p14:creationId xmlns:p14="http://schemas.microsoft.com/office/powerpoint/2010/main" val="31407166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Engagement</a:t>
            </a:r>
            <a:endParaRPr lang="en-US" dirty="0"/>
          </a:p>
        </p:txBody>
      </p:sp>
      <p:sp>
        <p:nvSpPr>
          <p:cNvPr id="7" name="Content Placeholder 6"/>
          <p:cNvSpPr>
            <a:spLocks noGrp="1"/>
          </p:cNvSpPr>
          <p:nvPr>
            <p:ph idx="1"/>
          </p:nvPr>
        </p:nvSpPr>
        <p:spPr/>
        <p:txBody>
          <a:bodyPr/>
          <a:lstStyle/>
          <a:p>
            <a:r>
              <a:rPr lang="en-US" dirty="0" smtClean="0"/>
              <a:t>How do we know if we have it?</a:t>
            </a:r>
          </a:p>
          <a:p>
            <a:r>
              <a:rPr lang="en-US" dirty="0" smtClean="0"/>
              <a:t>What if I don’t want it?</a:t>
            </a:r>
          </a:p>
          <a:p>
            <a:r>
              <a:rPr lang="en-US" dirty="0" smtClean="0"/>
              <a:t>Is there a happy medium in the value-based world?</a:t>
            </a:r>
          </a:p>
          <a:p>
            <a:endParaRPr lang="en-US" dirty="0"/>
          </a:p>
        </p:txBody>
      </p:sp>
    </p:spTree>
    <p:extLst>
      <p:ext uri="{BB962C8B-B14F-4D97-AF65-F5344CB8AC3E}">
        <p14:creationId xmlns:p14="http://schemas.microsoft.com/office/powerpoint/2010/main" val="2378937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 Centered Goals</a:t>
            </a:r>
            <a:endParaRPr lang="en-US" dirty="0"/>
          </a:p>
        </p:txBody>
      </p:sp>
      <p:sp>
        <p:nvSpPr>
          <p:cNvPr id="3" name="Content Placeholder 2"/>
          <p:cNvSpPr>
            <a:spLocks noGrp="1"/>
          </p:cNvSpPr>
          <p:nvPr>
            <p:ph idx="1"/>
          </p:nvPr>
        </p:nvSpPr>
        <p:spPr/>
        <p:txBody>
          <a:bodyPr>
            <a:normAutofit/>
          </a:bodyPr>
          <a:lstStyle/>
          <a:p>
            <a:pPr marL="0" indent="0">
              <a:buNone/>
            </a:pPr>
            <a:r>
              <a:rPr lang="en-US" sz="2800" b="1" dirty="0" smtClean="0"/>
              <a:t>Goal Before:  </a:t>
            </a:r>
          </a:p>
          <a:p>
            <a:pPr marL="0" indent="0">
              <a:buNone/>
            </a:pPr>
            <a:r>
              <a:rPr lang="en-US" sz="2800" dirty="0" smtClean="0"/>
              <a:t>A1C &lt; 7.0 %</a:t>
            </a:r>
            <a:endParaRPr lang="en-US" sz="2800" dirty="0"/>
          </a:p>
          <a:p>
            <a:pPr marL="0" indent="0">
              <a:buNone/>
            </a:pPr>
            <a:r>
              <a:rPr lang="en-US" sz="2800" b="1" dirty="0" smtClean="0"/>
              <a:t>Goal Now: </a:t>
            </a:r>
          </a:p>
          <a:p>
            <a:pPr marL="0" indent="0">
              <a:buNone/>
            </a:pPr>
            <a:r>
              <a:rPr lang="en-US" sz="2800" dirty="0" smtClean="0"/>
              <a:t>Able to join ROMEO (</a:t>
            </a:r>
            <a:r>
              <a:rPr lang="en-US" sz="2800" u="sng" dirty="0" smtClean="0"/>
              <a:t>R</a:t>
            </a:r>
            <a:r>
              <a:rPr lang="en-US" sz="2800" dirty="0" smtClean="0"/>
              <a:t>etired </a:t>
            </a:r>
            <a:r>
              <a:rPr lang="en-US" sz="2800" u="sng" dirty="0" smtClean="0"/>
              <a:t>O</a:t>
            </a:r>
            <a:r>
              <a:rPr lang="en-US" sz="2800" dirty="0" smtClean="0"/>
              <a:t>ld </a:t>
            </a:r>
            <a:r>
              <a:rPr lang="en-US" sz="2800" u="sng" dirty="0" smtClean="0"/>
              <a:t>M</a:t>
            </a:r>
            <a:r>
              <a:rPr lang="en-US" sz="2800" dirty="0" smtClean="0"/>
              <a:t>en </a:t>
            </a:r>
            <a:r>
              <a:rPr lang="en-US" sz="2800" u="sng" dirty="0" smtClean="0"/>
              <a:t>E</a:t>
            </a:r>
            <a:r>
              <a:rPr lang="en-US" sz="2800" dirty="0" smtClean="0"/>
              <a:t>ating </a:t>
            </a:r>
            <a:r>
              <a:rPr lang="en-US" sz="2800" u="sng" dirty="0" smtClean="0"/>
              <a:t>O</a:t>
            </a:r>
            <a:r>
              <a:rPr lang="en-US" sz="2800" dirty="0" smtClean="0"/>
              <a:t>ut) group for lunch once a week</a:t>
            </a:r>
            <a:endParaRPr lang="en-US" sz="2800" dirty="0"/>
          </a:p>
        </p:txBody>
      </p:sp>
      <p:sp>
        <p:nvSpPr>
          <p:cNvPr id="4" name="TextBox 3"/>
          <p:cNvSpPr txBox="1"/>
          <p:nvPr/>
        </p:nvSpPr>
        <p:spPr>
          <a:xfrm>
            <a:off x="0" y="4875373"/>
            <a:ext cx="3370760" cy="215444"/>
          </a:xfrm>
          <a:prstGeom prst="rect">
            <a:avLst/>
          </a:prstGeom>
          <a:noFill/>
        </p:spPr>
        <p:txBody>
          <a:bodyPr wrap="square" rtlCol="0">
            <a:spAutoFit/>
          </a:bodyPr>
          <a:lstStyle/>
          <a:p>
            <a:r>
              <a:rPr lang="en-US" sz="800" dirty="0" smtClean="0">
                <a:latin typeface="Arial" panose="020B0604020202020204" pitchFamily="34" charset="0"/>
                <a:cs typeface="Arial" panose="020B0604020202020204" pitchFamily="34" charset="0"/>
              </a:rPr>
              <a:t>Adapted from Sutter Health Integrated Care Management Training</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82655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Literacy</a:t>
            </a:r>
            <a:endParaRPr lang="en-US" dirty="0"/>
          </a:p>
        </p:txBody>
      </p:sp>
      <p:sp>
        <p:nvSpPr>
          <p:cNvPr id="3" name="Content Placeholder 2"/>
          <p:cNvSpPr>
            <a:spLocks noGrp="1"/>
          </p:cNvSpPr>
          <p:nvPr>
            <p:ph idx="1"/>
          </p:nvPr>
        </p:nvSpPr>
        <p:spPr/>
        <p:txBody>
          <a:bodyPr>
            <a:normAutofit/>
          </a:bodyPr>
          <a:lstStyle/>
          <a:p>
            <a:pPr marL="0" indent="0">
              <a:buNone/>
            </a:pPr>
            <a:r>
              <a:rPr lang="en-US" sz="2800" dirty="0"/>
              <a:t>T</a:t>
            </a:r>
            <a:r>
              <a:rPr lang="en-US" sz="2800" dirty="0" smtClean="0"/>
              <a:t>he degree to which individuals have the capacity to obtain, process, and </a:t>
            </a:r>
            <a:r>
              <a:rPr lang="en-US" sz="2800" b="1" i="1" dirty="0" smtClean="0"/>
              <a:t>understand basic health information </a:t>
            </a:r>
            <a:r>
              <a:rPr lang="en-US" sz="2800" dirty="0" smtClean="0"/>
              <a:t>and services needed to make appropriate health decisions </a:t>
            </a:r>
            <a:endParaRPr lang="en-US" sz="2800" dirty="0"/>
          </a:p>
        </p:txBody>
      </p:sp>
      <p:sp>
        <p:nvSpPr>
          <p:cNvPr id="4" name="TextBox 3"/>
          <p:cNvSpPr txBox="1"/>
          <p:nvPr/>
        </p:nvSpPr>
        <p:spPr>
          <a:xfrm>
            <a:off x="0" y="4845223"/>
            <a:ext cx="4144272" cy="215444"/>
          </a:xfrm>
          <a:prstGeom prst="rect">
            <a:avLst/>
          </a:prstGeom>
          <a:noFill/>
        </p:spPr>
        <p:txBody>
          <a:bodyPr wrap="square" rtlCol="0">
            <a:spAutoFit/>
          </a:bodyPr>
          <a:lstStyle/>
          <a:p>
            <a:r>
              <a:rPr lang="en-US" sz="800" dirty="0" smtClean="0">
                <a:latin typeface="Arial" panose="020B0604020202020204" pitchFamily="34" charset="0"/>
                <a:cs typeface="Arial" panose="020B0604020202020204" pitchFamily="34" charset="0"/>
              </a:rPr>
              <a:t>U.S. Department of Health and Human Services</a:t>
            </a:r>
            <a:r>
              <a:rPr lang="en-US" sz="800" i="1" dirty="0" smtClean="0">
                <a:latin typeface="Arial" panose="020B0604020202020204" pitchFamily="34" charset="0"/>
                <a:cs typeface="Arial" panose="020B0604020202020204" pitchFamily="34" charset="0"/>
              </a:rPr>
              <a:t>-Healthy People 2010</a:t>
            </a:r>
            <a:endParaRPr lang="en-US" sz="8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54579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973" y="287830"/>
            <a:ext cx="8229600" cy="485129"/>
          </a:xfrm>
        </p:spPr>
        <p:txBody>
          <a:bodyPr/>
          <a:lstStyle/>
          <a:p>
            <a:r>
              <a:rPr lang="en-US" dirty="0" smtClean="0"/>
              <a:t>Health Literacy Video</a:t>
            </a:r>
            <a:endParaRPr lang="en-US" dirty="0"/>
          </a:p>
        </p:txBody>
      </p:sp>
      <p:pic>
        <p:nvPicPr>
          <p:cNvPr id="4" name="Picture 3"/>
          <p:cNvPicPr>
            <a:picLocks noChangeAspect="1"/>
          </p:cNvPicPr>
          <p:nvPr/>
        </p:nvPicPr>
        <p:blipFill>
          <a:blip r:embed="rId2"/>
          <a:stretch>
            <a:fillRect/>
          </a:stretch>
        </p:blipFill>
        <p:spPr>
          <a:xfrm>
            <a:off x="389466" y="1029450"/>
            <a:ext cx="2279227" cy="1635041"/>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3"/>
          <a:srcRect b="3534"/>
          <a:stretch/>
        </p:blipFill>
        <p:spPr>
          <a:xfrm>
            <a:off x="3058759" y="1029451"/>
            <a:ext cx="2407322" cy="1646016"/>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500062" y="2750500"/>
            <a:ext cx="2558697" cy="307777"/>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3</a:t>
            </a:r>
            <a:r>
              <a:rPr lang="en-US" sz="1400" baseline="30000" dirty="0" smtClean="0">
                <a:latin typeface="Arial" panose="020B0604020202020204" pitchFamily="34" charset="0"/>
                <a:cs typeface="Arial" panose="020B0604020202020204" pitchFamily="34" charset="0"/>
              </a:rPr>
              <a:t>rd</a:t>
            </a:r>
            <a:r>
              <a:rPr lang="en-US" sz="1400" dirty="0" smtClean="0">
                <a:latin typeface="Arial" panose="020B0604020202020204" pitchFamily="34" charset="0"/>
                <a:cs typeface="Arial" panose="020B0604020202020204" pitchFamily="34" charset="0"/>
              </a:rPr>
              <a:t> grade reading level</a:t>
            </a:r>
            <a:endParaRPr lang="en-US" sz="1400" dirty="0">
              <a:latin typeface="Arial" panose="020B0604020202020204" pitchFamily="34" charset="0"/>
              <a:cs typeface="Arial" panose="020B0604020202020204" pitchFamily="34" charset="0"/>
            </a:endParaRPr>
          </a:p>
        </p:txBody>
      </p:sp>
      <p:sp>
        <p:nvSpPr>
          <p:cNvPr id="7" name="TextBox 6"/>
          <p:cNvSpPr txBox="1"/>
          <p:nvPr/>
        </p:nvSpPr>
        <p:spPr>
          <a:xfrm>
            <a:off x="3235978" y="2753068"/>
            <a:ext cx="2558697" cy="307777"/>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2</a:t>
            </a:r>
            <a:r>
              <a:rPr lang="en-US" sz="1400" baseline="30000" dirty="0" smtClean="0">
                <a:latin typeface="Arial" panose="020B0604020202020204" pitchFamily="34" charset="0"/>
                <a:cs typeface="Arial" panose="020B0604020202020204" pitchFamily="34" charset="0"/>
              </a:rPr>
              <a:t>nd</a:t>
            </a:r>
            <a:r>
              <a:rPr lang="en-US" sz="1400" dirty="0" smtClean="0">
                <a:latin typeface="Arial" panose="020B0604020202020204" pitchFamily="34" charset="0"/>
                <a:cs typeface="Arial" panose="020B0604020202020204" pitchFamily="34" charset="0"/>
              </a:rPr>
              <a:t> grade reading level</a:t>
            </a:r>
            <a:endParaRPr lang="en-US" sz="14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4"/>
          <a:srcRect t="4454" b="3547"/>
          <a:stretch/>
        </p:blipFill>
        <p:spPr>
          <a:xfrm>
            <a:off x="5856147" y="1009658"/>
            <a:ext cx="2583426" cy="1665809"/>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6139051" y="2753068"/>
            <a:ext cx="2558697" cy="307777"/>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5</a:t>
            </a:r>
            <a:r>
              <a:rPr lang="en-US" sz="1400" baseline="30000" dirty="0" smtClean="0">
                <a:latin typeface="Arial" panose="020B0604020202020204" pitchFamily="34" charset="0"/>
                <a:cs typeface="Arial" panose="020B0604020202020204" pitchFamily="34" charset="0"/>
              </a:rPr>
              <a:t>th</a:t>
            </a:r>
            <a:r>
              <a:rPr lang="en-US" sz="1400" dirty="0" smtClean="0">
                <a:latin typeface="Arial" panose="020B0604020202020204" pitchFamily="34" charset="0"/>
                <a:cs typeface="Arial" panose="020B0604020202020204" pitchFamily="34" charset="0"/>
              </a:rPr>
              <a:t> grade reading level</a:t>
            </a:r>
            <a:endParaRPr lang="en-US" sz="1400" dirty="0">
              <a:latin typeface="Arial" panose="020B0604020202020204" pitchFamily="34" charset="0"/>
              <a:cs typeface="Arial" panose="020B0604020202020204" pitchFamily="34" charset="0"/>
            </a:endParaRPr>
          </a:p>
        </p:txBody>
      </p:sp>
      <p:sp>
        <p:nvSpPr>
          <p:cNvPr id="10" name="Down Arrow 9"/>
          <p:cNvSpPr/>
          <p:nvPr/>
        </p:nvSpPr>
        <p:spPr>
          <a:xfrm>
            <a:off x="1293707" y="3183466"/>
            <a:ext cx="235372" cy="52832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Down Arrow 10"/>
          <p:cNvSpPr/>
          <p:nvPr/>
        </p:nvSpPr>
        <p:spPr>
          <a:xfrm>
            <a:off x="4144734" y="3129279"/>
            <a:ext cx="235372" cy="52832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Down Arrow 11"/>
          <p:cNvSpPr/>
          <p:nvPr/>
        </p:nvSpPr>
        <p:spPr>
          <a:xfrm>
            <a:off x="7030174" y="3129279"/>
            <a:ext cx="235372" cy="52832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ounded Rectangle 12"/>
          <p:cNvSpPr/>
          <p:nvPr/>
        </p:nvSpPr>
        <p:spPr>
          <a:xfrm>
            <a:off x="772160" y="3887893"/>
            <a:ext cx="1334347" cy="724747"/>
          </a:xfrm>
          <a:prstGeom prst="roundRect">
            <a:avLst/>
          </a:prstGeom>
          <a:solidFill>
            <a:schemeClr val="bg1">
              <a:lumMod val="5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p:cNvSpPr txBox="1"/>
          <p:nvPr/>
        </p:nvSpPr>
        <p:spPr>
          <a:xfrm>
            <a:off x="796713" y="3982390"/>
            <a:ext cx="1229359" cy="523220"/>
          </a:xfrm>
          <a:prstGeom prst="rect">
            <a:avLst/>
          </a:prstGeom>
          <a:noFill/>
        </p:spPr>
        <p:txBody>
          <a:bodyPr wrap="square" rtlCol="0">
            <a:spAutoFit/>
          </a:bodyPr>
          <a:lstStyle/>
          <a:p>
            <a:pPr algn="ctr"/>
            <a:r>
              <a:rPr lang="en-US" sz="1400" dirty="0" smtClean="0">
                <a:solidFill>
                  <a:schemeClr val="bg1"/>
                </a:solidFill>
                <a:latin typeface="Arial" panose="020B0604020202020204" pitchFamily="34" charset="0"/>
                <a:cs typeface="Arial" panose="020B0604020202020204" pitchFamily="34" charset="0"/>
              </a:rPr>
              <a:t>Trouble with Dosages</a:t>
            </a:r>
            <a:endParaRPr lang="en-US" sz="1400" dirty="0">
              <a:solidFill>
                <a:schemeClr val="bg1"/>
              </a:solidFill>
              <a:latin typeface="Arial" panose="020B0604020202020204" pitchFamily="34" charset="0"/>
              <a:cs typeface="Arial" panose="020B0604020202020204" pitchFamily="34" charset="0"/>
            </a:endParaRPr>
          </a:p>
        </p:txBody>
      </p:sp>
      <p:sp>
        <p:nvSpPr>
          <p:cNvPr id="16" name="Rounded Rectangle 15"/>
          <p:cNvSpPr/>
          <p:nvPr/>
        </p:nvSpPr>
        <p:spPr>
          <a:xfrm>
            <a:off x="3579707" y="3875913"/>
            <a:ext cx="1334347" cy="724747"/>
          </a:xfrm>
          <a:prstGeom prst="roundRect">
            <a:avLst/>
          </a:prstGeom>
          <a:solidFill>
            <a:schemeClr val="bg1">
              <a:lumMod val="5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3614419" y="3976335"/>
            <a:ext cx="1229359" cy="523220"/>
          </a:xfrm>
          <a:prstGeom prst="rect">
            <a:avLst/>
          </a:prstGeom>
          <a:noFill/>
        </p:spPr>
        <p:txBody>
          <a:bodyPr wrap="square" rtlCol="0">
            <a:spAutoFit/>
          </a:bodyPr>
          <a:lstStyle/>
          <a:p>
            <a:pPr algn="ctr"/>
            <a:r>
              <a:rPr lang="en-US" sz="1400" dirty="0" smtClean="0">
                <a:solidFill>
                  <a:schemeClr val="bg1"/>
                </a:solidFill>
                <a:latin typeface="Arial" panose="020B0604020202020204" pitchFamily="34" charset="0"/>
                <a:cs typeface="Arial" panose="020B0604020202020204" pitchFamily="34" charset="0"/>
              </a:rPr>
              <a:t>Terminology Confusion</a:t>
            </a:r>
            <a:endParaRPr lang="en-US" sz="1400" dirty="0">
              <a:solidFill>
                <a:schemeClr val="bg1"/>
              </a:solidFill>
              <a:latin typeface="Arial" panose="020B0604020202020204" pitchFamily="34" charset="0"/>
              <a:cs typeface="Arial" panose="020B0604020202020204" pitchFamily="34" charset="0"/>
            </a:endParaRPr>
          </a:p>
        </p:txBody>
      </p:sp>
      <p:sp>
        <p:nvSpPr>
          <p:cNvPr id="18" name="Rounded Rectangle 17"/>
          <p:cNvSpPr/>
          <p:nvPr/>
        </p:nvSpPr>
        <p:spPr>
          <a:xfrm>
            <a:off x="6502401" y="3887893"/>
            <a:ext cx="1334347" cy="724747"/>
          </a:xfrm>
          <a:prstGeom prst="roundRect">
            <a:avLst/>
          </a:prstGeom>
          <a:solidFill>
            <a:schemeClr val="bg1">
              <a:lumMod val="5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6475785" y="3961427"/>
            <a:ext cx="1344150" cy="523220"/>
          </a:xfrm>
          <a:prstGeom prst="rect">
            <a:avLst/>
          </a:prstGeom>
          <a:noFill/>
        </p:spPr>
        <p:txBody>
          <a:bodyPr wrap="square" rtlCol="0">
            <a:spAutoFit/>
          </a:bodyPr>
          <a:lstStyle/>
          <a:p>
            <a:pPr algn="ctr"/>
            <a:r>
              <a:rPr lang="en-US" sz="1400" dirty="0" smtClean="0">
                <a:solidFill>
                  <a:schemeClr val="bg1"/>
                </a:solidFill>
                <a:latin typeface="Arial" panose="020B0604020202020204" pitchFamily="34" charset="0"/>
                <a:cs typeface="Arial" panose="020B0604020202020204" pitchFamily="34" charset="0"/>
              </a:rPr>
              <a:t>Overwhelmed by Paperwork</a:t>
            </a:r>
            <a:endParaRPr lang="en-US" sz="1400" dirty="0">
              <a:solidFill>
                <a:schemeClr val="bg1"/>
              </a:solidFill>
              <a:latin typeface="Arial" panose="020B0604020202020204" pitchFamily="34" charset="0"/>
              <a:cs typeface="Arial" panose="020B0604020202020204" pitchFamily="34" charset="0"/>
            </a:endParaRPr>
          </a:p>
        </p:txBody>
      </p:sp>
      <p:sp>
        <p:nvSpPr>
          <p:cNvPr id="21" name="TextBox 20"/>
          <p:cNvSpPr txBox="1"/>
          <p:nvPr/>
        </p:nvSpPr>
        <p:spPr>
          <a:xfrm>
            <a:off x="67732" y="4871264"/>
            <a:ext cx="4741334" cy="215444"/>
          </a:xfrm>
          <a:prstGeom prst="rect">
            <a:avLst/>
          </a:prstGeom>
          <a:noFill/>
        </p:spPr>
        <p:txBody>
          <a:bodyPr wrap="square" rtlCol="0">
            <a:spAutoFit/>
          </a:bodyPr>
          <a:lstStyle/>
          <a:p>
            <a:r>
              <a:rPr lang="en-US" sz="800" dirty="0" smtClean="0">
                <a:latin typeface="Arial" panose="020B0604020202020204" pitchFamily="34" charset="0"/>
                <a:cs typeface="Arial" panose="020B0604020202020204" pitchFamily="34" charset="0"/>
              </a:rPr>
              <a:t>Source</a:t>
            </a:r>
            <a:r>
              <a:rPr lang="en-US" sz="800" dirty="0">
                <a:latin typeface="Arial" panose="020B0604020202020204" pitchFamily="34" charset="0"/>
                <a:cs typeface="Arial" panose="020B0604020202020204" pitchFamily="34" charset="0"/>
              </a:rPr>
              <a:t>: youtube.com/watch?v=BgTuD7l7LG8</a:t>
            </a:r>
          </a:p>
        </p:txBody>
      </p:sp>
    </p:spTree>
    <p:extLst>
      <p:ext uri="{BB962C8B-B14F-4D97-AF65-F5344CB8AC3E}">
        <p14:creationId xmlns:p14="http://schemas.microsoft.com/office/powerpoint/2010/main" val="29018398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Literacy</a:t>
            </a:r>
            <a:endParaRPr lang="en-US" dirty="0"/>
          </a:p>
        </p:txBody>
      </p:sp>
      <p:sp>
        <p:nvSpPr>
          <p:cNvPr id="3" name="Content Placeholder 2"/>
          <p:cNvSpPr>
            <a:spLocks noGrp="1"/>
          </p:cNvSpPr>
          <p:nvPr>
            <p:ph idx="1"/>
          </p:nvPr>
        </p:nvSpPr>
        <p:spPr/>
        <p:txBody>
          <a:bodyPr>
            <a:normAutofit/>
          </a:bodyPr>
          <a:lstStyle/>
          <a:p>
            <a:pPr marL="0" indent="0">
              <a:buNone/>
            </a:pPr>
            <a:r>
              <a:rPr lang="en-US" sz="2800" b="1" dirty="0"/>
              <a:t>Affects Ability t</a:t>
            </a:r>
            <a:r>
              <a:rPr lang="en-US" sz="2800" b="1" dirty="0" smtClean="0"/>
              <a:t>o:</a:t>
            </a:r>
          </a:p>
          <a:p>
            <a:r>
              <a:rPr lang="en-US" sz="2800" dirty="0" smtClean="0"/>
              <a:t>Navigate the healthcare system</a:t>
            </a:r>
          </a:p>
          <a:p>
            <a:r>
              <a:rPr lang="en-US" sz="2800" dirty="0" smtClean="0"/>
              <a:t>Share personal information and health history</a:t>
            </a:r>
          </a:p>
          <a:p>
            <a:r>
              <a:rPr lang="en-US" sz="2800" dirty="0" smtClean="0"/>
              <a:t>Engage in self-care and chronic-disease management</a:t>
            </a:r>
          </a:p>
          <a:p>
            <a:r>
              <a:rPr lang="en-US" sz="2800" dirty="0" smtClean="0"/>
              <a:t>Understand mathematical or complex concepts</a:t>
            </a:r>
            <a:endParaRPr lang="en-US" sz="2800" dirty="0"/>
          </a:p>
        </p:txBody>
      </p:sp>
    </p:spTree>
    <p:extLst>
      <p:ext uri="{BB962C8B-B14F-4D97-AF65-F5344CB8AC3E}">
        <p14:creationId xmlns:p14="http://schemas.microsoft.com/office/powerpoint/2010/main" val="11029243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056235" y="1548385"/>
            <a:ext cx="2572608" cy="3331923"/>
          </a:xfrm>
          <a:prstGeom prst="rect">
            <a:avLst/>
          </a:prstGeom>
          <a:ln>
            <a:noFill/>
          </a:ln>
          <a:effectLst>
            <a:outerShdw blurRad="292100" dist="139700" dir="2700000" algn="tl" rotWithShape="0">
              <a:srgbClr val="333333">
                <a:alpha val="65000"/>
              </a:srgbClr>
            </a:outerShdw>
          </a:effectLst>
        </p:spPr>
      </p:pic>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9636" y="1554462"/>
            <a:ext cx="2610767" cy="33775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a:stretch>
            <a:fillRect/>
          </a:stretch>
        </p:blipFill>
        <p:spPr>
          <a:xfrm>
            <a:off x="6034102" y="4768239"/>
            <a:ext cx="552875" cy="112069"/>
          </a:xfrm>
          <a:prstGeom prst="rect">
            <a:avLst/>
          </a:prstGeom>
          <a:solidFill>
            <a:srgbClr val="FFFFFF">
              <a:shade val="85000"/>
            </a:srgbClr>
          </a:solidFill>
          <a:ln w="88900" cap="sq">
            <a:noFill/>
            <a:miter lim="800000"/>
          </a:ln>
          <a:effectLst/>
        </p:spPr>
      </p:pic>
      <p:sp>
        <p:nvSpPr>
          <p:cNvPr id="3" name="Title 2"/>
          <p:cNvSpPr>
            <a:spLocks noGrp="1"/>
          </p:cNvSpPr>
          <p:nvPr>
            <p:ph type="title"/>
          </p:nvPr>
        </p:nvSpPr>
        <p:spPr/>
        <p:txBody>
          <a:bodyPr/>
          <a:lstStyle/>
          <a:p>
            <a:r>
              <a:rPr lang="en-US" dirty="0" smtClean="0"/>
              <a:t>Health Literacy</a:t>
            </a:r>
            <a:endParaRPr lang="en-US" dirty="0"/>
          </a:p>
        </p:txBody>
      </p:sp>
      <p:sp>
        <p:nvSpPr>
          <p:cNvPr id="5" name="TextBox 4"/>
          <p:cNvSpPr txBox="1"/>
          <p:nvPr/>
        </p:nvSpPr>
        <p:spPr>
          <a:xfrm>
            <a:off x="1371205" y="1185130"/>
            <a:ext cx="1872641" cy="369332"/>
          </a:xfrm>
          <a:prstGeom prst="rect">
            <a:avLst/>
          </a:prstGeom>
          <a:noFill/>
        </p:spPr>
        <p:txBody>
          <a:bodyPr wrap="square" rtlCol="0">
            <a:spAutoFit/>
          </a:bodyPr>
          <a:lstStyle/>
          <a:p>
            <a:r>
              <a:rPr lang="en-US" dirty="0" smtClean="0">
                <a:solidFill>
                  <a:srgbClr val="0076C0"/>
                </a:solidFill>
                <a:latin typeface="Arial" panose="020B0604020202020204" pitchFamily="34" charset="0"/>
                <a:cs typeface="Arial" panose="020B0604020202020204" pitchFamily="34" charset="0"/>
              </a:rPr>
              <a:t>Old Approach</a:t>
            </a:r>
            <a:endParaRPr lang="en-US" dirty="0">
              <a:solidFill>
                <a:srgbClr val="0076C0"/>
              </a:solidFill>
              <a:latin typeface="Arial" panose="020B0604020202020204" pitchFamily="34" charset="0"/>
              <a:cs typeface="Arial" panose="020B0604020202020204" pitchFamily="34" charset="0"/>
            </a:endParaRPr>
          </a:p>
        </p:txBody>
      </p:sp>
      <p:sp>
        <p:nvSpPr>
          <p:cNvPr id="12" name="TextBox 11"/>
          <p:cNvSpPr txBox="1"/>
          <p:nvPr/>
        </p:nvSpPr>
        <p:spPr>
          <a:xfrm>
            <a:off x="6130088" y="1064212"/>
            <a:ext cx="1872641" cy="369332"/>
          </a:xfrm>
          <a:prstGeom prst="rect">
            <a:avLst/>
          </a:prstGeom>
          <a:noFill/>
        </p:spPr>
        <p:txBody>
          <a:bodyPr wrap="square" rtlCol="0">
            <a:spAutoFit/>
          </a:bodyPr>
          <a:lstStyle/>
          <a:p>
            <a:r>
              <a:rPr lang="en-US" dirty="0" smtClean="0">
                <a:solidFill>
                  <a:srgbClr val="0076C0"/>
                </a:solidFill>
                <a:latin typeface="Arial" panose="020B0604020202020204" pitchFamily="34" charset="0"/>
                <a:cs typeface="Arial" panose="020B0604020202020204" pitchFamily="34" charset="0"/>
              </a:rPr>
              <a:t>New Approach</a:t>
            </a:r>
            <a:endParaRPr lang="en-US" dirty="0">
              <a:solidFill>
                <a:srgbClr val="0076C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6"/>
          <a:stretch>
            <a:fillRect/>
          </a:stretch>
        </p:blipFill>
        <p:spPr>
          <a:xfrm>
            <a:off x="6535816" y="2680596"/>
            <a:ext cx="2426516" cy="1597393"/>
          </a:xfrm>
          <a:prstGeom prst="rect">
            <a:avLst/>
          </a:prstGeom>
        </p:spPr>
      </p:pic>
    </p:spTree>
    <p:extLst>
      <p:ext uri="{BB962C8B-B14F-4D97-AF65-F5344CB8AC3E}">
        <p14:creationId xmlns:p14="http://schemas.microsoft.com/office/powerpoint/2010/main" val="2716324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5" name="Shape 155"/>
          <p:cNvSpPr/>
          <p:nvPr/>
        </p:nvSpPr>
        <p:spPr>
          <a:xfrm>
            <a:off x="4679256" y="1439694"/>
            <a:ext cx="4182908" cy="3331982"/>
          </a:xfrm>
          <a:prstGeom prst="rect">
            <a:avLst/>
          </a:prstGeom>
          <a:noFill/>
          <a:ln>
            <a:noFill/>
          </a:ln>
        </p:spPr>
        <p:txBody>
          <a:bodyPr lIns="68632" tIns="34307" rIns="68632" bIns="34307" anchor="t" anchorCtr="0">
            <a:noAutofit/>
          </a:bodyPr>
          <a:lstStyle/>
          <a:p>
            <a:pPr marL="257415" indent="-238347">
              <a:lnSpc>
                <a:spcPct val="80000"/>
              </a:lnSpc>
              <a:buClr>
                <a:schemeClr val="dk1"/>
              </a:buClr>
              <a:buFont typeface="Arial"/>
              <a:buChar char="•"/>
            </a:pPr>
            <a:r>
              <a:rPr lang="en-US" sz="2000" dirty="0">
                <a:latin typeface="Arial" panose="020B0604020202020204" pitchFamily="34" charset="0"/>
                <a:cs typeface="Arial" panose="020B0604020202020204" pitchFamily="34" charset="0"/>
                <a:sym typeface="Arial"/>
              </a:rPr>
              <a:t>12,000+ doctors</a:t>
            </a:r>
            <a:endParaRPr lang="en-US" sz="2000" dirty="0">
              <a:solidFill>
                <a:srgbClr val="FF0000"/>
              </a:solidFill>
              <a:latin typeface="Arial" panose="020B0604020202020204" pitchFamily="34" charset="0"/>
              <a:cs typeface="Arial" panose="020B0604020202020204" pitchFamily="34" charset="0"/>
              <a:sym typeface="Arial"/>
            </a:endParaRPr>
          </a:p>
          <a:p>
            <a:pPr marL="257415" indent="-238347">
              <a:lnSpc>
                <a:spcPct val="80000"/>
              </a:lnSpc>
              <a:spcBef>
                <a:spcPts val="721"/>
              </a:spcBef>
              <a:buClr>
                <a:schemeClr val="dk1"/>
              </a:buClr>
              <a:buFont typeface="Arial"/>
              <a:buChar char="•"/>
            </a:pPr>
            <a:r>
              <a:rPr lang="en-US" sz="2000" dirty="0">
                <a:solidFill>
                  <a:schemeClr val="dk1"/>
                </a:solidFill>
                <a:latin typeface="Arial" panose="020B0604020202020204" pitchFamily="34" charset="0"/>
                <a:cs typeface="Arial" panose="020B0604020202020204" pitchFamily="34" charset="0"/>
                <a:sym typeface="Arial"/>
              </a:rPr>
              <a:t>24 acute care hospitals</a:t>
            </a:r>
          </a:p>
          <a:p>
            <a:pPr marL="257415" indent="-238347">
              <a:lnSpc>
                <a:spcPct val="80000"/>
              </a:lnSpc>
              <a:spcBef>
                <a:spcPts val="721"/>
              </a:spcBef>
              <a:buClr>
                <a:schemeClr val="dk1"/>
              </a:buClr>
              <a:buFont typeface="Arial"/>
              <a:buChar char="•"/>
            </a:pPr>
            <a:r>
              <a:rPr lang="en-US" sz="2000" dirty="0">
                <a:latin typeface="Arial" panose="020B0604020202020204" pitchFamily="34" charset="0"/>
                <a:cs typeface="Arial" panose="020B0604020202020204" pitchFamily="34" charset="0"/>
                <a:sym typeface="Arial"/>
              </a:rPr>
              <a:t>50,000+ employees</a:t>
            </a:r>
          </a:p>
          <a:p>
            <a:pPr marL="257415" indent="-238347">
              <a:lnSpc>
                <a:spcPct val="80000"/>
              </a:lnSpc>
              <a:spcBef>
                <a:spcPts val="721"/>
              </a:spcBef>
              <a:buClr>
                <a:schemeClr val="dk1"/>
              </a:buClr>
              <a:buFont typeface="Arial"/>
              <a:buChar char="•"/>
            </a:pPr>
            <a:r>
              <a:rPr lang="en-US" sz="2000" dirty="0">
                <a:latin typeface="Arial" panose="020B0604020202020204" pitchFamily="34" charset="0"/>
                <a:cs typeface="Arial" panose="020B0604020202020204" pitchFamily="34" charset="0"/>
                <a:sym typeface="Arial"/>
              </a:rPr>
              <a:t>$12 billion in revenues </a:t>
            </a:r>
            <a:r>
              <a:rPr lang="en-US" sz="2000" dirty="0">
                <a:solidFill>
                  <a:schemeClr val="dk1"/>
                </a:solidFill>
                <a:latin typeface="Arial" panose="020B0604020202020204" pitchFamily="34" charset="0"/>
                <a:cs typeface="Arial" panose="020B0604020202020204" pitchFamily="34" charset="0"/>
                <a:sym typeface="Arial"/>
              </a:rPr>
              <a:t>(2016)</a:t>
            </a:r>
          </a:p>
          <a:p>
            <a:pPr marL="257415" indent="-238347">
              <a:lnSpc>
                <a:spcPct val="80000"/>
              </a:lnSpc>
              <a:spcBef>
                <a:spcPts val="721"/>
              </a:spcBef>
              <a:buClr>
                <a:schemeClr val="dk1"/>
              </a:buClr>
              <a:buFont typeface="Arial"/>
              <a:buChar char="•"/>
            </a:pPr>
            <a:r>
              <a:rPr lang="en-US" sz="2000" dirty="0">
                <a:solidFill>
                  <a:schemeClr val="dk1"/>
                </a:solidFill>
                <a:latin typeface="Arial" panose="020B0604020202020204" pitchFamily="34" charset="0"/>
                <a:cs typeface="Arial" panose="020B0604020202020204" pitchFamily="34" charset="0"/>
                <a:sym typeface="Arial"/>
              </a:rPr>
              <a:t>Home health and hospice services throughout Northern Calif</a:t>
            </a:r>
            <a:r>
              <a:rPr lang="en-US" sz="2000" dirty="0">
                <a:solidFill>
                  <a:schemeClr val="dk1"/>
                </a:solidFill>
                <a:latin typeface="Arial" panose="020B0604020202020204" pitchFamily="34" charset="0"/>
                <a:cs typeface="Arial" panose="020B0604020202020204" pitchFamily="34" charset="0"/>
              </a:rPr>
              <a:t>ornia</a:t>
            </a:r>
          </a:p>
          <a:p>
            <a:pPr marL="257415" indent="-238347">
              <a:lnSpc>
                <a:spcPct val="80000"/>
              </a:lnSpc>
              <a:spcBef>
                <a:spcPts val="721"/>
              </a:spcBef>
              <a:buClr>
                <a:schemeClr val="dk1"/>
              </a:buClr>
              <a:buFont typeface="Arial"/>
              <a:buChar char="•"/>
            </a:pPr>
            <a:r>
              <a:rPr lang="en-US" sz="2000" dirty="0">
                <a:solidFill>
                  <a:schemeClr val="dk1"/>
                </a:solidFill>
                <a:latin typeface="Arial" panose="020B0604020202020204" pitchFamily="34" charset="0"/>
                <a:cs typeface="Arial" panose="020B0604020202020204" pitchFamily="34" charset="0"/>
                <a:sym typeface="Arial"/>
              </a:rPr>
              <a:t>Outpatient surgery and specialty care centers</a:t>
            </a:r>
          </a:p>
          <a:p>
            <a:pPr marL="257415" indent="-238347">
              <a:lnSpc>
                <a:spcPct val="80000"/>
              </a:lnSpc>
              <a:spcBef>
                <a:spcPts val="721"/>
              </a:spcBef>
              <a:buClr>
                <a:schemeClr val="dk1"/>
              </a:buClr>
              <a:buFont typeface="Arial"/>
              <a:buChar char="•"/>
            </a:pPr>
            <a:r>
              <a:rPr lang="en-US" sz="2000" dirty="0">
                <a:solidFill>
                  <a:schemeClr val="dk1"/>
                </a:solidFill>
                <a:latin typeface="Arial" panose="020B0604020202020204" pitchFamily="34" charset="0"/>
                <a:cs typeface="Arial" panose="020B0604020202020204" pitchFamily="34" charset="0"/>
                <a:sym typeface="Arial"/>
              </a:rPr>
              <a:t>Medical research and medical education/training</a:t>
            </a:r>
          </a:p>
        </p:txBody>
      </p:sp>
      <p:pic>
        <p:nvPicPr>
          <p:cNvPr id="156" name="Shape 156" descr="SH1173_MAP-CA-OR-HI svc areas-PPT 071214-01.jpg"/>
          <p:cNvPicPr preferRelativeResize="0"/>
          <p:nvPr/>
        </p:nvPicPr>
        <p:blipFill rotWithShape="1">
          <a:blip r:embed="rId3">
            <a:alphaModFix/>
          </a:blip>
          <a:srcRect/>
          <a:stretch/>
        </p:blipFill>
        <p:spPr>
          <a:xfrm>
            <a:off x="811413" y="729156"/>
            <a:ext cx="3224872" cy="4255658"/>
          </a:xfrm>
          <a:prstGeom prst="rect">
            <a:avLst/>
          </a:prstGeom>
          <a:noFill/>
          <a:ln>
            <a:noFill/>
          </a:ln>
        </p:spPr>
      </p:pic>
      <p:sp>
        <p:nvSpPr>
          <p:cNvPr id="157" name="Shape 157"/>
          <p:cNvSpPr txBox="1"/>
          <p:nvPr/>
        </p:nvSpPr>
        <p:spPr>
          <a:xfrm>
            <a:off x="4979095" y="856100"/>
            <a:ext cx="2602636" cy="512922"/>
          </a:xfrm>
          <a:prstGeom prst="rect">
            <a:avLst/>
          </a:prstGeom>
          <a:noFill/>
          <a:ln>
            <a:noFill/>
          </a:ln>
        </p:spPr>
        <p:txBody>
          <a:bodyPr lIns="68632" tIns="34307" rIns="68632" bIns="34307" anchor="t" anchorCtr="0">
            <a:noAutofit/>
          </a:bodyPr>
          <a:lstStyle/>
          <a:p>
            <a:pPr algn="ctr">
              <a:lnSpc>
                <a:spcPct val="80000"/>
              </a:lnSpc>
              <a:buSzPct val="25000"/>
            </a:pPr>
            <a:r>
              <a:rPr lang="en-US" sz="1802" b="1" i="1" dirty="0">
                <a:solidFill>
                  <a:srgbClr val="00A9A0"/>
                </a:solidFill>
                <a:latin typeface="Arial"/>
                <a:ea typeface="Arial"/>
                <a:cs typeface="Arial"/>
                <a:sym typeface="Arial"/>
              </a:rPr>
              <a:t>Serving more than </a:t>
            </a:r>
            <a:r>
              <a:rPr lang="en-US" sz="1802" b="1" i="1" dirty="0" smtClean="0">
                <a:solidFill>
                  <a:srgbClr val="00A9A0"/>
                </a:solidFill>
                <a:latin typeface="Arial"/>
                <a:ea typeface="Arial"/>
                <a:cs typeface="Arial"/>
                <a:sym typeface="Arial"/>
              </a:rPr>
              <a:t/>
            </a:r>
            <a:br>
              <a:rPr lang="en-US" sz="1802" b="1" i="1" dirty="0" smtClean="0">
                <a:solidFill>
                  <a:srgbClr val="00A9A0"/>
                </a:solidFill>
                <a:latin typeface="Arial"/>
                <a:ea typeface="Arial"/>
                <a:cs typeface="Arial"/>
                <a:sym typeface="Arial"/>
              </a:rPr>
            </a:br>
            <a:r>
              <a:rPr lang="en-US" sz="1802" b="1" i="1" dirty="0" smtClean="0">
                <a:solidFill>
                  <a:srgbClr val="00A9A0"/>
                </a:solidFill>
                <a:latin typeface="Arial"/>
                <a:ea typeface="Arial"/>
                <a:cs typeface="Arial"/>
                <a:sym typeface="Arial"/>
              </a:rPr>
              <a:t>100 </a:t>
            </a:r>
            <a:r>
              <a:rPr lang="en-US" sz="1802" b="1" i="1" dirty="0">
                <a:solidFill>
                  <a:srgbClr val="00A9A0"/>
                </a:solidFill>
                <a:latin typeface="Arial"/>
                <a:ea typeface="Arial"/>
                <a:cs typeface="Arial"/>
                <a:sym typeface="Arial"/>
              </a:rPr>
              <a:t>communities with:</a:t>
            </a:r>
          </a:p>
        </p:txBody>
      </p:sp>
      <p:sp>
        <p:nvSpPr>
          <p:cNvPr id="7" name="Title 3"/>
          <p:cNvSpPr>
            <a:spLocks noGrp="1"/>
          </p:cNvSpPr>
          <p:nvPr>
            <p:ph type="title"/>
          </p:nvPr>
        </p:nvSpPr>
        <p:spPr>
          <a:xfrm>
            <a:off x="168442" y="-1944"/>
            <a:ext cx="8229600" cy="858044"/>
          </a:xfrm>
        </p:spPr>
        <p:txBody>
          <a:bodyPr>
            <a:normAutofit/>
          </a:bodyPr>
          <a:lstStyle/>
          <a:p>
            <a:pPr algn="l" eaLnBrk="1" hangingPunct="1"/>
            <a:r>
              <a:rPr lang="en-US" sz="3600" b="1" dirty="0" smtClean="0">
                <a:solidFill>
                  <a:srgbClr val="0076C0"/>
                </a:solidFill>
                <a:latin typeface="Arial"/>
                <a:ea typeface="ヒラギノ角ゴ Pro W3" charset="0"/>
                <a:cs typeface="Arial"/>
              </a:rPr>
              <a:t>Sutter Health Overview</a:t>
            </a:r>
            <a:endParaRPr lang="en-US" sz="3600" b="1" dirty="0">
              <a:solidFill>
                <a:srgbClr val="0076C0"/>
              </a:solidFill>
              <a:latin typeface="Arial"/>
              <a:ea typeface="ヒラギノ角ゴ Pro W3" charset="0"/>
              <a:cs typeface="Arial"/>
            </a:endParaRPr>
          </a:p>
        </p:txBody>
      </p:sp>
    </p:spTree>
    <p:extLst>
      <p:ext uri="{BB962C8B-B14F-4D97-AF65-F5344CB8AC3E}">
        <p14:creationId xmlns:p14="http://schemas.microsoft.com/office/powerpoint/2010/main" val="6192967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343" t="5500" r="1343" b="32637"/>
          <a:stretch/>
        </p:blipFill>
        <p:spPr>
          <a:xfrm>
            <a:off x="-123825" y="0"/>
            <a:ext cx="9267825" cy="4591050"/>
          </a:xfrm>
          <a:prstGeom prst="rect">
            <a:avLst/>
          </a:prstGeom>
        </p:spPr>
      </p:pic>
      <p:sp>
        <p:nvSpPr>
          <p:cNvPr id="2" name="Title 1"/>
          <p:cNvSpPr>
            <a:spLocks noGrp="1"/>
          </p:cNvSpPr>
          <p:nvPr>
            <p:ph type="title"/>
          </p:nvPr>
        </p:nvSpPr>
        <p:spPr/>
        <p:txBody>
          <a:bodyPr/>
          <a:lstStyle/>
          <a:p>
            <a:r>
              <a:rPr lang="en-US" dirty="0" smtClean="0"/>
              <a:t>Motivational Interviewing</a:t>
            </a:r>
            <a:endParaRPr lang="en-US" dirty="0"/>
          </a:p>
        </p:txBody>
      </p:sp>
      <p:sp>
        <p:nvSpPr>
          <p:cNvPr id="5" name="Rounded Rectangle 4"/>
          <p:cNvSpPr/>
          <p:nvPr/>
        </p:nvSpPr>
        <p:spPr>
          <a:xfrm>
            <a:off x="0" y="2419350"/>
            <a:ext cx="5753101" cy="2171700"/>
          </a:xfrm>
          <a:prstGeom prst="roundRect">
            <a:avLst/>
          </a:prstGeom>
          <a:solidFill>
            <a:schemeClr val="bg1">
              <a:lumMod val="85000"/>
              <a:alpha val="6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anose="020B0604020202020204" pitchFamily="34" charset="0"/>
              <a:buChar char="•"/>
            </a:pPr>
            <a:r>
              <a:rPr lang="en-US" sz="2600" dirty="0" smtClean="0">
                <a:solidFill>
                  <a:schemeClr val="tx1"/>
                </a:solidFill>
                <a:latin typeface="Arial" panose="020B0604020202020204" pitchFamily="34" charset="0"/>
                <a:cs typeface="Arial" panose="020B0604020202020204" pitchFamily="34" charset="0"/>
              </a:rPr>
              <a:t>Originated as method of therapy for alcohol addiction</a:t>
            </a:r>
          </a:p>
          <a:p>
            <a:pPr marL="285750" indent="-285750">
              <a:buFont typeface="Arial" panose="020B0604020202020204" pitchFamily="34" charset="0"/>
              <a:buChar char="•"/>
            </a:pPr>
            <a:r>
              <a:rPr lang="en-US" sz="2600" dirty="0" smtClean="0">
                <a:solidFill>
                  <a:schemeClr val="tx1"/>
                </a:solidFill>
                <a:latin typeface="Arial" panose="020B0604020202020204" pitchFamily="34" charset="0"/>
                <a:cs typeface="Arial" panose="020B0604020202020204" pitchFamily="34" charset="0"/>
              </a:rPr>
              <a:t>Addresses ambivalence to change</a:t>
            </a:r>
          </a:p>
          <a:p>
            <a:pPr marL="285750" indent="-285750">
              <a:buFont typeface="Arial" panose="020B0604020202020204" pitchFamily="34" charset="0"/>
              <a:buChar char="•"/>
            </a:pPr>
            <a:r>
              <a:rPr lang="en-US" sz="2600" dirty="0" smtClean="0">
                <a:solidFill>
                  <a:schemeClr val="tx1"/>
                </a:solidFill>
                <a:latin typeface="Arial" panose="020B0604020202020204" pitchFamily="34" charset="0"/>
                <a:cs typeface="Arial" panose="020B0604020202020204" pitchFamily="34" charset="0"/>
              </a:rPr>
              <a:t>Conversational approach </a:t>
            </a:r>
          </a:p>
        </p:txBody>
      </p:sp>
    </p:spTree>
    <p:extLst>
      <p:ext uri="{BB962C8B-B14F-4D97-AF65-F5344CB8AC3E}">
        <p14:creationId xmlns:p14="http://schemas.microsoft.com/office/powerpoint/2010/main" val="24516913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Teach Back</a:t>
            </a:r>
            <a:endParaRPr lang="en-US" dirty="0"/>
          </a:p>
        </p:txBody>
      </p:sp>
      <p:sp>
        <p:nvSpPr>
          <p:cNvPr id="3" name="Content Placeholder 2"/>
          <p:cNvSpPr>
            <a:spLocks noGrp="1"/>
          </p:cNvSpPr>
          <p:nvPr>
            <p:ph idx="1"/>
          </p:nvPr>
        </p:nvSpPr>
        <p:spPr/>
        <p:txBody>
          <a:bodyPr>
            <a:normAutofit/>
          </a:bodyPr>
          <a:lstStyle/>
          <a:p>
            <a:r>
              <a:rPr lang="en-US" sz="2800" dirty="0" smtClean="0"/>
              <a:t>Method of confirming </a:t>
            </a:r>
            <a:r>
              <a:rPr lang="en-US" sz="2800" b="1" i="1" dirty="0" smtClean="0"/>
              <a:t>we explained things </a:t>
            </a:r>
            <a:r>
              <a:rPr lang="en-US" sz="2800" dirty="0" smtClean="0"/>
              <a:t>in a manner that is understandable to the patient</a:t>
            </a:r>
          </a:p>
          <a:p>
            <a:r>
              <a:rPr lang="en-US" sz="2800" dirty="0" smtClean="0"/>
              <a:t>It is not a test</a:t>
            </a:r>
          </a:p>
          <a:p>
            <a:r>
              <a:rPr lang="en-US" sz="2800" dirty="0" smtClean="0"/>
              <a:t>“Chunk and check”</a:t>
            </a:r>
            <a:endParaRPr lang="en-US" sz="2800" dirty="0"/>
          </a:p>
        </p:txBody>
      </p:sp>
    </p:spTree>
    <p:extLst>
      <p:ext uri="{BB962C8B-B14F-4D97-AF65-F5344CB8AC3E}">
        <p14:creationId xmlns:p14="http://schemas.microsoft.com/office/powerpoint/2010/main" val="32236502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06169"/>
            <a:ext cx="8498911" cy="858044"/>
          </a:xfrm>
        </p:spPr>
        <p:txBody>
          <a:bodyPr/>
          <a:lstStyle/>
          <a:p>
            <a:r>
              <a:rPr lang="en-US" sz="3300" dirty="0" smtClean="0"/>
              <a:t>Better Outcomes Require </a:t>
            </a:r>
            <a:r>
              <a:rPr lang="en-US" sz="3300" u="sng" dirty="0" smtClean="0"/>
              <a:t>Us</a:t>
            </a:r>
            <a:r>
              <a:rPr lang="en-US" sz="3300" dirty="0" smtClean="0"/>
              <a:t> to Change</a:t>
            </a:r>
            <a:endParaRPr lang="en-US" sz="3300" dirty="0"/>
          </a:p>
        </p:txBody>
      </p:sp>
      <p:sp>
        <p:nvSpPr>
          <p:cNvPr id="6" name="Text Placeholder 5"/>
          <p:cNvSpPr>
            <a:spLocks noGrp="1"/>
          </p:cNvSpPr>
          <p:nvPr>
            <p:ph type="body" idx="1"/>
          </p:nvPr>
        </p:nvSpPr>
        <p:spPr>
          <a:xfrm>
            <a:off x="200416" y="1396658"/>
            <a:ext cx="4040188" cy="480266"/>
          </a:xfrm>
          <a:solidFill>
            <a:schemeClr val="accent1"/>
          </a:solidFill>
        </p:spPr>
        <p:txBody>
          <a:bodyPr/>
          <a:lstStyle/>
          <a:p>
            <a:pPr algn="ctr"/>
            <a:r>
              <a:rPr lang="en-US" dirty="0" smtClean="0">
                <a:solidFill>
                  <a:schemeClr val="bg1"/>
                </a:solidFill>
              </a:rPr>
              <a:t>Health Literate Care</a:t>
            </a:r>
            <a:endParaRPr lang="en-US" dirty="0">
              <a:solidFill>
                <a:schemeClr val="bg1"/>
              </a:solidFill>
            </a:endParaRPr>
          </a:p>
        </p:txBody>
      </p:sp>
      <p:sp>
        <p:nvSpPr>
          <p:cNvPr id="7" name="Content Placeholder 6"/>
          <p:cNvSpPr>
            <a:spLocks noGrp="1"/>
          </p:cNvSpPr>
          <p:nvPr>
            <p:ph sz="half" idx="2"/>
          </p:nvPr>
        </p:nvSpPr>
        <p:spPr>
          <a:xfrm>
            <a:off x="200416" y="1876924"/>
            <a:ext cx="4040188" cy="2966210"/>
          </a:xfrm>
        </p:spPr>
        <p:txBody>
          <a:bodyPr/>
          <a:lstStyle/>
          <a:p>
            <a:r>
              <a:rPr lang="en-US" dirty="0"/>
              <a:t>P</a:t>
            </a:r>
            <a:r>
              <a:rPr lang="en-US" dirty="0" smtClean="0"/>
              <a:t>lain language</a:t>
            </a:r>
          </a:p>
          <a:p>
            <a:r>
              <a:rPr lang="en-US" dirty="0" smtClean="0"/>
              <a:t>Clear clinical picture</a:t>
            </a:r>
          </a:p>
          <a:p>
            <a:r>
              <a:rPr lang="en-US" dirty="0"/>
              <a:t>P</a:t>
            </a:r>
            <a:r>
              <a:rPr lang="en-US" dirty="0" smtClean="0"/>
              <a:t>atient activated learning</a:t>
            </a:r>
          </a:p>
          <a:p>
            <a:r>
              <a:rPr lang="en-US" dirty="0" smtClean="0"/>
              <a:t>Teach-back</a:t>
            </a:r>
            <a:endParaRPr lang="en-US" dirty="0"/>
          </a:p>
        </p:txBody>
      </p:sp>
      <p:sp>
        <p:nvSpPr>
          <p:cNvPr id="8" name="Text Placeholder 7"/>
          <p:cNvSpPr>
            <a:spLocks noGrp="1"/>
          </p:cNvSpPr>
          <p:nvPr>
            <p:ph type="body" sz="quarter" idx="3"/>
          </p:nvPr>
        </p:nvSpPr>
        <p:spPr>
          <a:xfrm>
            <a:off x="4488721" y="1394218"/>
            <a:ext cx="4329603" cy="480266"/>
          </a:xfrm>
          <a:solidFill>
            <a:schemeClr val="accent1"/>
          </a:solidFill>
        </p:spPr>
        <p:txBody>
          <a:bodyPr/>
          <a:lstStyle/>
          <a:p>
            <a:pPr algn="ctr"/>
            <a:r>
              <a:rPr lang="en-US" dirty="0" smtClean="0">
                <a:solidFill>
                  <a:schemeClr val="bg1"/>
                </a:solidFill>
              </a:rPr>
              <a:t>Self-Management Support</a:t>
            </a:r>
            <a:endParaRPr lang="en-US" dirty="0">
              <a:solidFill>
                <a:schemeClr val="bg1"/>
              </a:solidFill>
            </a:endParaRPr>
          </a:p>
        </p:txBody>
      </p:sp>
      <p:sp>
        <p:nvSpPr>
          <p:cNvPr id="9" name="Content Placeholder 8"/>
          <p:cNvSpPr>
            <a:spLocks noGrp="1"/>
          </p:cNvSpPr>
          <p:nvPr>
            <p:ph sz="quarter" idx="4"/>
          </p:nvPr>
        </p:nvSpPr>
        <p:spPr>
          <a:xfrm>
            <a:off x="4465529" y="1883193"/>
            <a:ext cx="4678471" cy="2966210"/>
          </a:xfrm>
        </p:spPr>
        <p:txBody>
          <a:bodyPr>
            <a:normAutofit/>
          </a:bodyPr>
          <a:lstStyle/>
          <a:p>
            <a:r>
              <a:rPr lang="en-US" dirty="0" smtClean="0"/>
              <a:t>Assess patient knowledge, skill and confidence</a:t>
            </a:r>
          </a:p>
          <a:p>
            <a:r>
              <a:rPr lang="en-US" dirty="0" smtClean="0"/>
              <a:t>Actionable options and elicits questions</a:t>
            </a:r>
          </a:p>
          <a:p>
            <a:r>
              <a:rPr lang="en-US" dirty="0" smtClean="0"/>
              <a:t>Motivational interviewing</a:t>
            </a:r>
          </a:p>
          <a:p>
            <a:r>
              <a:rPr lang="en-US" dirty="0" smtClean="0"/>
              <a:t>Identifies and reduces barriers</a:t>
            </a:r>
          </a:p>
          <a:p>
            <a:r>
              <a:rPr lang="en-US" dirty="0" smtClean="0"/>
              <a:t>Goal setting</a:t>
            </a:r>
            <a:endParaRPr lang="en-US" dirty="0"/>
          </a:p>
        </p:txBody>
      </p:sp>
    </p:spTree>
    <p:extLst>
      <p:ext uri="{BB962C8B-B14F-4D97-AF65-F5344CB8AC3E}">
        <p14:creationId xmlns:p14="http://schemas.microsoft.com/office/powerpoint/2010/main" val="13081429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determinants &amp; Disparities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0187652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Social Determinants of Health</a:t>
            </a:r>
            <a:endParaRPr lang="en-US" dirty="0"/>
          </a:p>
        </p:txBody>
      </p:sp>
      <p:sp>
        <p:nvSpPr>
          <p:cNvPr id="8" name="Content Placeholder 7"/>
          <p:cNvSpPr>
            <a:spLocks noGrp="1"/>
          </p:cNvSpPr>
          <p:nvPr>
            <p:ph idx="1"/>
          </p:nvPr>
        </p:nvSpPr>
        <p:spPr>
          <a:xfrm>
            <a:off x="457200" y="1310558"/>
            <a:ext cx="4097383" cy="3288319"/>
          </a:xfrm>
        </p:spPr>
        <p:txBody>
          <a:bodyPr>
            <a:noAutofit/>
          </a:bodyPr>
          <a:lstStyle/>
          <a:p>
            <a:r>
              <a:rPr lang="en-US" sz="2800" dirty="0" smtClean="0"/>
              <a:t>Economic stability</a:t>
            </a:r>
          </a:p>
          <a:p>
            <a:r>
              <a:rPr lang="en-US" sz="2800" dirty="0" smtClean="0"/>
              <a:t>Education</a:t>
            </a:r>
          </a:p>
          <a:p>
            <a:r>
              <a:rPr lang="en-US" sz="2800" dirty="0" smtClean="0"/>
              <a:t>Social and community context</a:t>
            </a:r>
          </a:p>
          <a:p>
            <a:r>
              <a:rPr lang="en-US" sz="2800" dirty="0" smtClean="0"/>
              <a:t>Health and healthcare</a:t>
            </a:r>
          </a:p>
          <a:p>
            <a:r>
              <a:rPr lang="en-US" sz="2800" dirty="0" smtClean="0"/>
              <a:t>Neighborhood and built environment</a:t>
            </a:r>
            <a:endParaRPr lang="en-US" sz="2800"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679" r="11125"/>
          <a:stretch/>
        </p:blipFill>
        <p:spPr>
          <a:xfrm>
            <a:off x="4502331" y="1064212"/>
            <a:ext cx="4641669" cy="3551015"/>
          </a:xfrm>
          <a:prstGeom prst="rect">
            <a:avLst/>
          </a:prstGeom>
        </p:spPr>
      </p:pic>
    </p:spTree>
    <p:extLst>
      <p:ext uri="{BB962C8B-B14F-4D97-AF65-F5344CB8AC3E}">
        <p14:creationId xmlns:p14="http://schemas.microsoft.com/office/powerpoint/2010/main" val="273434377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Combat the </a:t>
            </a:r>
            <a:br>
              <a:rPr lang="en-US" dirty="0" smtClean="0"/>
            </a:br>
            <a:r>
              <a:rPr lang="en-US" dirty="0" smtClean="0"/>
              <a:t>“Value </a:t>
            </a:r>
            <a:r>
              <a:rPr lang="en-US" dirty="0"/>
              <a:t>M</a:t>
            </a:r>
            <a:r>
              <a:rPr lang="en-US" dirty="0" smtClean="0"/>
              <a:t>eal”?</a:t>
            </a:r>
            <a:endParaRPr lang="en-US" dirty="0"/>
          </a:p>
        </p:txBody>
      </p:sp>
      <p:pic>
        <p:nvPicPr>
          <p:cNvPr id="6" name="Picture 5"/>
          <p:cNvPicPr>
            <a:picLocks noChangeAspect="1"/>
          </p:cNvPicPr>
          <p:nvPr/>
        </p:nvPicPr>
        <p:blipFill>
          <a:blip r:embed="rId3"/>
          <a:stretch>
            <a:fillRect/>
          </a:stretch>
        </p:blipFill>
        <p:spPr>
          <a:xfrm>
            <a:off x="701040" y="1539492"/>
            <a:ext cx="1552296" cy="3212578"/>
          </a:xfrm>
          <a:prstGeom prst="rect">
            <a:avLst/>
          </a:prstGeom>
        </p:spPr>
      </p:pic>
      <p:sp>
        <p:nvSpPr>
          <p:cNvPr id="9" name="TextBox 8"/>
          <p:cNvSpPr txBox="1"/>
          <p:nvPr/>
        </p:nvSpPr>
        <p:spPr>
          <a:xfrm>
            <a:off x="2479759" y="1605574"/>
            <a:ext cx="1073338" cy="646331"/>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1,360 </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Calories</a:t>
            </a:r>
            <a:endParaRPr lang="en-US" dirty="0">
              <a:latin typeface="Arial" panose="020B0604020202020204" pitchFamily="34" charset="0"/>
              <a:cs typeface="Arial" panose="020B0604020202020204" pitchFamily="34" charset="0"/>
            </a:endParaRPr>
          </a:p>
        </p:txBody>
      </p:sp>
      <p:sp>
        <p:nvSpPr>
          <p:cNvPr id="11" name="TextBox 10"/>
          <p:cNvSpPr txBox="1"/>
          <p:nvPr/>
        </p:nvSpPr>
        <p:spPr>
          <a:xfrm>
            <a:off x="2480362" y="2336917"/>
            <a:ext cx="1073338" cy="923330"/>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58g</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Fat</a:t>
            </a:r>
          </a:p>
          <a:p>
            <a:pPr algn="ctr"/>
            <a:endParaRPr lang="en-US" dirty="0">
              <a:latin typeface="Arial" panose="020B0604020202020204" pitchFamily="34" charset="0"/>
              <a:cs typeface="Arial" panose="020B0604020202020204" pitchFamily="34" charset="0"/>
            </a:endParaRPr>
          </a:p>
        </p:txBody>
      </p:sp>
      <p:sp>
        <p:nvSpPr>
          <p:cNvPr id="14" name="TextBox 13"/>
          <p:cNvSpPr txBox="1"/>
          <p:nvPr/>
        </p:nvSpPr>
        <p:spPr>
          <a:xfrm>
            <a:off x="2480362" y="3101677"/>
            <a:ext cx="1073338" cy="646331"/>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1,380mg</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Sodium</a:t>
            </a:r>
            <a:endParaRPr lang="en-US" dirty="0">
              <a:latin typeface="Arial" panose="020B0604020202020204" pitchFamily="34" charset="0"/>
              <a:cs typeface="Arial" panose="020B0604020202020204" pitchFamily="34" charset="0"/>
            </a:endParaRPr>
          </a:p>
        </p:txBody>
      </p:sp>
      <p:sp>
        <p:nvSpPr>
          <p:cNvPr id="15" name="Oval 14"/>
          <p:cNvSpPr/>
          <p:nvPr/>
        </p:nvSpPr>
        <p:spPr>
          <a:xfrm>
            <a:off x="701040" y="2063931"/>
            <a:ext cx="1552296" cy="250365"/>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Oval 15"/>
          <p:cNvSpPr/>
          <p:nvPr/>
        </p:nvSpPr>
        <p:spPr>
          <a:xfrm>
            <a:off x="705619" y="2321130"/>
            <a:ext cx="1552296" cy="250365"/>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p:cNvSpPr/>
          <p:nvPr/>
        </p:nvSpPr>
        <p:spPr>
          <a:xfrm>
            <a:off x="696461" y="2789576"/>
            <a:ext cx="1552296" cy="250365"/>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xtBox 17"/>
          <p:cNvSpPr txBox="1"/>
          <p:nvPr/>
        </p:nvSpPr>
        <p:spPr>
          <a:xfrm>
            <a:off x="6740286" y="738563"/>
            <a:ext cx="1192218" cy="954107"/>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Cost</a:t>
            </a:r>
          </a:p>
          <a:p>
            <a:pPr algn="ctr"/>
            <a:r>
              <a:rPr lang="en-US" sz="2800" dirty="0" smtClean="0">
                <a:latin typeface="Arial" panose="020B0604020202020204" pitchFamily="34" charset="0"/>
                <a:cs typeface="Arial" panose="020B0604020202020204" pitchFamily="34" charset="0"/>
              </a:rPr>
              <a:t>$3.57</a:t>
            </a:r>
            <a:endParaRPr lang="en-US" sz="28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3964403" y="1730077"/>
            <a:ext cx="3838575" cy="2743200"/>
          </a:xfrm>
          <a:prstGeom prst="rect">
            <a:avLst/>
          </a:prstGeom>
        </p:spPr>
      </p:pic>
      <p:sp>
        <p:nvSpPr>
          <p:cNvPr id="3" name="Rectangle 2"/>
          <p:cNvSpPr/>
          <p:nvPr/>
        </p:nvSpPr>
        <p:spPr>
          <a:xfrm>
            <a:off x="1266092" y="1765246"/>
            <a:ext cx="227398" cy="87000"/>
          </a:xfrm>
          <a:prstGeom prst="rect">
            <a:avLst/>
          </a:prstGeom>
          <a:solidFill>
            <a:schemeClr val="tx1"/>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003705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Disparities in Diabetes Care</a:t>
            </a:r>
            <a:endParaRPr lang="en-US" dirty="0"/>
          </a:p>
        </p:txBody>
      </p:sp>
      <p:sp>
        <p:nvSpPr>
          <p:cNvPr id="3" name="Content Placeholder 2"/>
          <p:cNvSpPr>
            <a:spLocks noGrp="1"/>
          </p:cNvSpPr>
          <p:nvPr>
            <p:ph idx="1"/>
          </p:nvPr>
        </p:nvSpPr>
        <p:spPr/>
        <p:txBody>
          <a:bodyPr>
            <a:normAutofit/>
          </a:bodyPr>
          <a:lstStyle/>
          <a:p>
            <a:r>
              <a:rPr lang="en-US" sz="2800" dirty="0" smtClean="0"/>
              <a:t>Disparities in research, treatment and education:</a:t>
            </a:r>
          </a:p>
          <a:p>
            <a:pPr lvl="1"/>
            <a:r>
              <a:rPr lang="en-US" sz="2500" dirty="0" smtClean="0">
                <a:latin typeface="Arial" panose="020B0604020202020204" pitchFamily="34" charset="0"/>
                <a:cs typeface="Arial" panose="020B0604020202020204" pitchFamily="34" charset="0"/>
              </a:rPr>
              <a:t>Latino/Hispanics, African Americans, Asian Americans, Native Hawaiians and Pacific Islanders, and American Indian/Alaskan Natives</a:t>
            </a:r>
          </a:p>
          <a:p>
            <a:r>
              <a:rPr lang="en-US" sz="2800" dirty="0" smtClean="0"/>
              <a:t>Higher risk of complications:</a:t>
            </a:r>
          </a:p>
          <a:p>
            <a:pPr lvl="1"/>
            <a:r>
              <a:rPr lang="en-US" sz="2500" dirty="0">
                <a:latin typeface="Arial" panose="020B0604020202020204" pitchFamily="34" charset="0"/>
                <a:cs typeface="Arial" panose="020B0604020202020204" pitchFamily="34" charset="0"/>
              </a:rPr>
              <a:t>L</a:t>
            </a:r>
            <a:r>
              <a:rPr lang="en-US" sz="2500" dirty="0" smtClean="0">
                <a:latin typeface="Arial" panose="020B0604020202020204" pitchFamily="34" charset="0"/>
                <a:cs typeface="Arial" panose="020B0604020202020204" pitchFamily="34" charset="0"/>
              </a:rPr>
              <a:t>ower limb amputations, retinopathy, and kidney failure</a:t>
            </a:r>
          </a:p>
          <a:p>
            <a:pPr marL="0" indent="0">
              <a:buNone/>
            </a:pPr>
            <a:endParaRPr lang="en-US" sz="2800" dirty="0"/>
          </a:p>
        </p:txBody>
      </p:sp>
      <p:sp>
        <p:nvSpPr>
          <p:cNvPr id="4" name="TextBox 3"/>
          <p:cNvSpPr txBox="1"/>
          <p:nvPr/>
        </p:nvSpPr>
        <p:spPr>
          <a:xfrm>
            <a:off x="529389" y="4792006"/>
            <a:ext cx="2976957" cy="215444"/>
          </a:xfrm>
          <a:prstGeom prst="rect">
            <a:avLst/>
          </a:prstGeom>
          <a:noFill/>
        </p:spPr>
        <p:txBody>
          <a:bodyPr wrap="square" rtlCol="0">
            <a:spAutoFit/>
          </a:bodyPr>
          <a:lstStyle/>
          <a:p>
            <a:r>
              <a:rPr lang="en-US" sz="800" dirty="0" smtClean="0"/>
              <a:t>American Diabetes Association. (n.d).  Health disparities</a:t>
            </a:r>
            <a:endParaRPr lang="en-US" sz="800" dirty="0"/>
          </a:p>
        </p:txBody>
      </p:sp>
    </p:spTree>
    <p:extLst>
      <p:ext uri="{BB962C8B-B14F-4D97-AF65-F5344CB8AC3E}">
        <p14:creationId xmlns:p14="http://schemas.microsoft.com/office/powerpoint/2010/main" val="29717720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2" y="3308236"/>
            <a:ext cx="7772401" cy="1022502"/>
          </a:xfrm>
        </p:spPr>
        <p:txBody>
          <a:bodyPr/>
          <a:lstStyle/>
          <a:p>
            <a:r>
              <a:rPr lang="en-US" dirty="0" smtClean="0"/>
              <a:t>The Times </a:t>
            </a:r>
            <a:br>
              <a:rPr lang="en-US" dirty="0" smtClean="0"/>
            </a:br>
            <a:r>
              <a:rPr lang="en-US" dirty="0" smtClean="0"/>
              <a:t>they are a Changing</a:t>
            </a:r>
            <a:endParaRPr lang="en-US" dirty="0"/>
          </a:p>
        </p:txBody>
      </p:sp>
      <p:sp>
        <p:nvSpPr>
          <p:cNvPr id="5" name="Text Placeholder 4"/>
          <p:cNvSpPr>
            <a:spLocks noGrp="1"/>
          </p:cNvSpPr>
          <p:nvPr>
            <p:ph type="body" idx="1"/>
          </p:nvPr>
        </p:nvSpPr>
        <p:spPr/>
        <p:txBody>
          <a:bodyPr/>
          <a:lstStyle/>
          <a:p>
            <a:r>
              <a:rPr lang="en-US" dirty="0" smtClean="0"/>
              <a:t>Case Study</a:t>
            </a:r>
            <a:endParaRPr lang="en-US" dirty="0"/>
          </a:p>
        </p:txBody>
      </p:sp>
    </p:spTree>
    <p:extLst>
      <p:ext uri="{BB962C8B-B14F-4D97-AF65-F5344CB8AC3E}">
        <p14:creationId xmlns:p14="http://schemas.microsoft.com/office/powerpoint/2010/main" val="14509460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“1990 Something”</a:t>
            </a:r>
            <a:endParaRPr lang="en-US"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2015" y="1689463"/>
            <a:ext cx="3826046" cy="2599849"/>
          </a:xfrm>
        </p:spPr>
      </p:pic>
    </p:spTree>
    <p:extLst>
      <p:ext uri="{BB962C8B-B14F-4D97-AF65-F5344CB8AC3E}">
        <p14:creationId xmlns:p14="http://schemas.microsoft.com/office/powerpoint/2010/main" val="32919664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Can We Enhance?</a:t>
            </a:r>
            <a:endParaRPr lang="en-US" dirty="0"/>
          </a:p>
        </p:txBody>
      </p:sp>
      <p:sp>
        <p:nvSpPr>
          <p:cNvPr id="3" name="Content Placeholder 2"/>
          <p:cNvSpPr>
            <a:spLocks noGrp="1"/>
          </p:cNvSpPr>
          <p:nvPr>
            <p:ph idx="1"/>
          </p:nvPr>
        </p:nvSpPr>
        <p:spPr>
          <a:xfrm>
            <a:off x="396240" y="1731441"/>
            <a:ext cx="8229600" cy="3288319"/>
          </a:xfrm>
        </p:spPr>
        <p:txBody>
          <a:bodyPr>
            <a:normAutofit/>
          </a:bodyPr>
          <a:lstStyle/>
          <a:p>
            <a:r>
              <a:rPr lang="en-US" sz="2800" dirty="0" smtClean="0"/>
              <a:t>15,000 managed care patients with diabetes</a:t>
            </a:r>
          </a:p>
          <a:p>
            <a:r>
              <a:rPr lang="en-US" sz="2800" dirty="0" smtClean="0"/>
              <a:t>Limited budget</a:t>
            </a:r>
          </a:p>
          <a:p>
            <a:r>
              <a:rPr lang="en-US" sz="2800" dirty="0" smtClean="0"/>
              <a:t>Four passionate healthcare providers </a:t>
            </a:r>
            <a:endParaRPr lang="en-US" sz="2800" dirty="0"/>
          </a:p>
        </p:txBody>
      </p:sp>
      <p:sp>
        <p:nvSpPr>
          <p:cNvPr id="4" name="TextBox 3"/>
          <p:cNvSpPr txBox="1"/>
          <p:nvPr/>
        </p:nvSpPr>
        <p:spPr>
          <a:xfrm>
            <a:off x="457200" y="1201783"/>
            <a:ext cx="8522898" cy="800219"/>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Patient Experience, Engagement and </a:t>
            </a:r>
            <a:r>
              <a:rPr lang="en-US" sz="2800" b="1" dirty="0" smtClean="0">
                <a:latin typeface="Arial" panose="020B0604020202020204" pitchFamily="34" charset="0"/>
                <a:cs typeface="Arial" panose="020B0604020202020204" pitchFamily="34" charset="0"/>
              </a:rPr>
              <a:t>Outcomes</a:t>
            </a:r>
            <a:endParaRPr lang="en-US" sz="2800" b="1"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6343504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Audience Survey</a:t>
            </a:r>
            <a:endParaRPr lang="en-US" dirty="0"/>
          </a:p>
        </p:txBody>
      </p:sp>
      <p:sp>
        <p:nvSpPr>
          <p:cNvPr id="3" name="Content Placeholder 2"/>
          <p:cNvSpPr>
            <a:spLocks noGrp="1"/>
          </p:cNvSpPr>
          <p:nvPr>
            <p:ph idx="1"/>
          </p:nvPr>
        </p:nvSpPr>
        <p:spPr/>
        <p:txBody>
          <a:bodyPr>
            <a:normAutofit/>
          </a:bodyPr>
          <a:lstStyle/>
          <a:p>
            <a:pPr marL="0" indent="0">
              <a:buNone/>
            </a:pPr>
            <a:r>
              <a:rPr lang="en-US" sz="2800" dirty="0" smtClean="0"/>
              <a:t>What is your main role at your organization?</a:t>
            </a:r>
          </a:p>
          <a:p>
            <a:r>
              <a:rPr lang="en-US" sz="2800" dirty="0" smtClean="0"/>
              <a:t>Educator</a:t>
            </a:r>
          </a:p>
          <a:p>
            <a:r>
              <a:rPr lang="en-US" sz="2800" dirty="0" smtClean="0"/>
              <a:t>Manager</a:t>
            </a:r>
          </a:p>
          <a:p>
            <a:r>
              <a:rPr lang="en-US" sz="2800" dirty="0" smtClean="0"/>
              <a:t>Administrator or Executive</a:t>
            </a:r>
            <a:endParaRPr lang="en-US" sz="2800" dirty="0"/>
          </a:p>
        </p:txBody>
      </p:sp>
    </p:spTree>
    <p:extLst>
      <p:ext uri="{BB962C8B-B14F-4D97-AF65-F5344CB8AC3E}">
        <p14:creationId xmlns:p14="http://schemas.microsoft.com/office/powerpoint/2010/main" val="19097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2001 Strategy</a:t>
            </a:r>
            <a:endParaRPr lang="en-US" dirty="0"/>
          </a:p>
        </p:txBody>
      </p:sp>
      <p:sp>
        <p:nvSpPr>
          <p:cNvPr id="4" name="TextBox 3"/>
          <p:cNvSpPr txBox="1"/>
          <p:nvPr/>
        </p:nvSpPr>
        <p:spPr>
          <a:xfrm>
            <a:off x="101902" y="1318222"/>
            <a:ext cx="2695978" cy="369332"/>
          </a:xfrm>
          <a:prstGeom prst="rect">
            <a:avLst/>
          </a:prstGeom>
          <a:noFill/>
        </p:spPr>
        <p:txBody>
          <a:bodyPr wrap="square" rtlCol="0">
            <a:spAutoFit/>
          </a:bodyPr>
          <a:lstStyle/>
          <a:p>
            <a:pPr algn="ctr"/>
            <a:r>
              <a:rPr lang="en-US" b="1" dirty="0" smtClean="0">
                <a:latin typeface="Arial" panose="020B0604020202020204" pitchFamily="34" charset="0"/>
                <a:cs typeface="Arial" panose="020B0604020202020204" pitchFamily="34" charset="0"/>
              </a:rPr>
              <a:t>Maximize Resources</a:t>
            </a:r>
            <a:endParaRPr lang="en-US" b="1" dirty="0">
              <a:latin typeface="Arial" panose="020B0604020202020204" pitchFamily="34" charset="0"/>
              <a:cs typeface="Arial" panose="020B0604020202020204" pitchFamily="34" charset="0"/>
            </a:endParaRPr>
          </a:p>
        </p:txBody>
      </p:sp>
      <p:sp>
        <p:nvSpPr>
          <p:cNvPr id="7" name="TextBox 6"/>
          <p:cNvSpPr txBox="1"/>
          <p:nvPr/>
        </p:nvSpPr>
        <p:spPr>
          <a:xfrm>
            <a:off x="301925" y="2395785"/>
            <a:ext cx="2256526"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RNs, CDE and paraprofessionals</a:t>
            </a:r>
          </a:p>
        </p:txBody>
      </p:sp>
      <p:sp>
        <p:nvSpPr>
          <p:cNvPr id="8" name="TextBox 7"/>
          <p:cNvSpPr txBox="1"/>
          <p:nvPr/>
        </p:nvSpPr>
        <p:spPr>
          <a:xfrm>
            <a:off x="3131389" y="1331973"/>
            <a:ext cx="2518127"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Leverage Technology</a:t>
            </a:r>
            <a:endParaRPr lang="en-US" b="1" dirty="0">
              <a:latin typeface="Arial" panose="020B0604020202020204" pitchFamily="34" charset="0"/>
              <a:cs typeface="Arial" panose="020B0604020202020204" pitchFamily="34" charset="0"/>
            </a:endParaRPr>
          </a:p>
        </p:txBody>
      </p:sp>
      <p:sp>
        <p:nvSpPr>
          <p:cNvPr id="10" name="TextBox 9"/>
          <p:cNvSpPr txBox="1"/>
          <p:nvPr/>
        </p:nvSpPr>
        <p:spPr>
          <a:xfrm>
            <a:off x="3331234" y="2424659"/>
            <a:ext cx="2078966" cy="307777"/>
          </a:xfrm>
          <a:prstGeom prst="rect">
            <a:avLst/>
          </a:prstGeom>
          <a:noFill/>
        </p:spPr>
        <p:txBody>
          <a:bodyPr wrap="square" rtlCol="0">
            <a:spAutoFit/>
          </a:bodyPr>
          <a:lstStyle/>
          <a:p>
            <a:pPr algn="ctr"/>
            <a:r>
              <a:rPr lang="en-US" sz="1400" dirty="0" smtClean="0">
                <a:latin typeface="Arial" panose="020B0604020202020204" pitchFamily="34" charset="0"/>
                <a:cs typeface="Arial" panose="020B0604020202020204" pitchFamily="34" charset="0"/>
              </a:rPr>
              <a:t>Access Database</a:t>
            </a:r>
            <a:endParaRPr lang="en-US" sz="1400" dirty="0">
              <a:latin typeface="Arial" panose="020B0604020202020204" pitchFamily="34" charset="0"/>
              <a:cs typeface="Arial" panose="020B0604020202020204" pitchFamily="34" charset="0"/>
            </a:endParaRPr>
          </a:p>
        </p:txBody>
      </p:sp>
      <p:sp>
        <p:nvSpPr>
          <p:cNvPr id="11" name="TextBox 10"/>
          <p:cNvSpPr txBox="1"/>
          <p:nvPr/>
        </p:nvSpPr>
        <p:spPr>
          <a:xfrm>
            <a:off x="6124749" y="1346120"/>
            <a:ext cx="2703775"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Patient Segmentation</a:t>
            </a:r>
            <a:endParaRPr lang="en-US" b="1" dirty="0">
              <a:latin typeface="Arial" panose="020B0604020202020204" pitchFamily="34" charset="0"/>
              <a:cs typeface="Arial" panose="020B0604020202020204" pitchFamily="34" charset="0"/>
            </a:endParaRPr>
          </a:p>
        </p:txBody>
      </p:sp>
      <p:sp>
        <p:nvSpPr>
          <p:cNvPr id="13" name="TextBox 12"/>
          <p:cNvSpPr txBox="1"/>
          <p:nvPr/>
        </p:nvSpPr>
        <p:spPr>
          <a:xfrm>
            <a:off x="6124749" y="2467101"/>
            <a:ext cx="2629620" cy="738664"/>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A1C, cardiac risk, overdue for lab testing or health maintenance</a:t>
            </a:r>
          </a:p>
        </p:txBody>
      </p:sp>
      <p:sp>
        <p:nvSpPr>
          <p:cNvPr id="14" name="TextBox 13"/>
          <p:cNvSpPr txBox="1"/>
          <p:nvPr/>
        </p:nvSpPr>
        <p:spPr>
          <a:xfrm>
            <a:off x="1449891" y="2990321"/>
            <a:ext cx="2280249" cy="646331"/>
          </a:xfrm>
          <a:prstGeom prst="rect">
            <a:avLst/>
          </a:prstGeom>
          <a:noFill/>
        </p:spPr>
        <p:txBody>
          <a:bodyPr wrap="square" rtlCol="0">
            <a:spAutoFit/>
          </a:bodyPr>
          <a:lstStyle/>
          <a:p>
            <a:pPr algn="ctr"/>
            <a:r>
              <a:rPr lang="en-US" b="1" dirty="0" smtClean="0">
                <a:latin typeface="Arial" panose="020B0604020202020204" pitchFamily="34" charset="0"/>
                <a:cs typeface="Arial" panose="020B0604020202020204" pitchFamily="34" charset="0"/>
              </a:rPr>
              <a:t>Evidence-Based </a:t>
            </a:r>
            <a:r>
              <a:rPr lang="en-US" b="1" dirty="0">
                <a:latin typeface="Arial" panose="020B0604020202020204" pitchFamily="34" charset="0"/>
                <a:cs typeface="Arial" panose="020B0604020202020204" pitchFamily="34" charset="0"/>
              </a:rPr>
              <a:t>I</a:t>
            </a:r>
            <a:r>
              <a:rPr lang="en-US" b="1" dirty="0" smtClean="0">
                <a:latin typeface="Arial" panose="020B0604020202020204" pitchFamily="34" charset="0"/>
                <a:cs typeface="Arial" panose="020B0604020202020204" pitchFamily="34" charset="0"/>
              </a:rPr>
              <a:t>nterventions</a:t>
            </a:r>
            <a:endParaRPr lang="en-US" b="1" dirty="0">
              <a:latin typeface="Arial" panose="020B0604020202020204" pitchFamily="34" charset="0"/>
              <a:cs typeface="Arial" panose="020B0604020202020204" pitchFamily="34" charset="0"/>
            </a:endParaRPr>
          </a:p>
        </p:txBody>
      </p:sp>
      <p:sp>
        <p:nvSpPr>
          <p:cNvPr id="16" name="TextBox 15"/>
          <p:cNvSpPr txBox="1"/>
          <p:nvPr/>
        </p:nvSpPr>
        <p:spPr>
          <a:xfrm>
            <a:off x="1313658" y="4305448"/>
            <a:ext cx="2723058"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Order-sets, motivational interviewing</a:t>
            </a:r>
          </a:p>
        </p:txBody>
      </p:sp>
      <p:sp>
        <p:nvSpPr>
          <p:cNvPr id="18" name="TextBox 17"/>
          <p:cNvSpPr txBox="1"/>
          <p:nvPr/>
        </p:nvSpPr>
        <p:spPr>
          <a:xfrm>
            <a:off x="4298147" y="2944451"/>
            <a:ext cx="2280249" cy="646331"/>
          </a:xfrm>
          <a:prstGeom prst="rect">
            <a:avLst/>
          </a:prstGeom>
          <a:noFill/>
        </p:spPr>
        <p:txBody>
          <a:bodyPr wrap="square" rtlCol="0">
            <a:spAutoFit/>
          </a:bodyPr>
          <a:lstStyle/>
          <a:p>
            <a:pPr algn="ctr"/>
            <a:r>
              <a:rPr lang="en-US" b="1" dirty="0" smtClean="0">
                <a:latin typeface="Arial" panose="020B0604020202020204" pitchFamily="34" charset="0"/>
                <a:cs typeface="Arial" panose="020B0604020202020204" pitchFamily="34" charset="0"/>
              </a:rPr>
              <a:t>National Care Standards</a:t>
            </a:r>
            <a:endParaRPr lang="en-US" b="1" dirty="0">
              <a:latin typeface="Arial" panose="020B0604020202020204" pitchFamily="34" charset="0"/>
              <a:cs typeface="Arial" panose="020B0604020202020204" pitchFamily="34" charset="0"/>
            </a:endParaRPr>
          </a:p>
        </p:txBody>
      </p:sp>
      <p:sp>
        <p:nvSpPr>
          <p:cNvPr id="20" name="Rectangle 19"/>
          <p:cNvSpPr/>
          <p:nvPr/>
        </p:nvSpPr>
        <p:spPr>
          <a:xfrm>
            <a:off x="4086830" y="4305448"/>
            <a:ext cx="2889850" cy="738664"/>
          </a:xfrm>
          <a:prstGeom prst="rect">
            <a:avLst/>
          </a:prstGeom>
        </p:spPr>
        <p:txBody>
          <a:bodyPr wrap="square">
            <a:spAutoFit/>
          </a:bodyPr>
          <a:lstStyle/>
          <a:p>
            <a:pPr algn="ctr"/>
            <a:r>
              <a:rPr lang="en-US" sz="1400" dirty="0">
                <a:latin typeface="Arial" panose="020B0604020202020204" pitchFamily="34" charset="0"/>
                <a:cs typeface="Arial" panose="020B0604020202020204" pitchFamily="34" charset="0"/>
              </a:rPr>
              <a:t>National Committee for Quality Assurance (NCQA) and The Joint Commission </a:t>
            </a:r>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295" y="1794298"/>
            <a:ext cx="578840" cy="578840"/>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6716" y="1778602"/>
            <a:ext cx="668001" cy="667130"/>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0298" y="1700146"/>
            <a:ext cx="759871" cy="758880"/>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2729" y="3630620"/>
            <a:ext cx="718052" cy="717116"/>
          </a:xfrm>
          <a:prstGeom prst="rect">
            <a:avLst/>
          </a:prstGeom>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4368" y="3684234"/>
            <a:ext cx="581637" cy="538984"/>
          </a:xfrm>
          <a:prstGeom prst="rect">
            <a:avLst/>
          </a:prstGeom>
        </p:spPr>
      </p:pic>
    </p:spTree>
    <p:extLst>
      <p:ext uri="{BB962C8B-B14F-4D97-AF65-F5344CB8AC3E}">
        <p14:creationId xmlns:p14="http://schemas.microsoft.com/office/powerpoint/2010/main" val="91992406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2018 Strategy</a:t>
            </a:r>
            <a:endParaRPr lang="en-US" dirty="0"/>
          </a:p>
        </p:txBody>
      </p:sp>
      <p:sp>
        <p:nvSpPr>
          <p:cNvPr id="3" name="Content Placeholder 2"/>
          <p:cNvSpPr>
            <a:spLocks noGrp="1"/>
          </p:cNvSpPr>
          <p:nvPr>
            <p:ph idx="1"/>
          </p:nvPr>
        </p:nvSpPr>
        <p:spPr>
          <a:xfrm>
            <a:off x="457201" y="1310559"/>
            <a:ext cx="3657600" cy="2131382"/>
          </a:xfrm>
        </p:spPr>
        <p:txBody>
          <a:bodyPr>
            <a:normAutofit/>
          </a:bodyPr>
          <a:lstStyle/>
          <a:p>
            <a:pPr marL="0" indent="0" algn="ctr">
              <a:buNone/>
            </a:pPr>
            <a:r>
              <a:rPr lang="en-US" sz="2400" dirty="0" smtClean="0"/>
              <a:t>Evidence-Based Interventions</a:t>
            </a:r>
            <a:endParaRPr lang="en-US" sz="2400" dirty="0"/>
          </a:p>
        </p:txBody>
      </p:sp>
      <p:sp>
        <p:nvSpPr>
          <p:cNvPr id="5" name="Content Placeholder 2"/>
          <p:cNvSpPr txBox="1">
            <a:spLocks/>
          </p:cNvSpPr>
          <p:nvPr/>
        </p:nvSpPr>
        <p:spPr>
          <a:xfrm>
            <a:off x="4715775" y="1310558"/>
            <a:ext cx="3657600" cy="224873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1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dirty="0" smtClean="0"/>
              <a:t>National Care </a:t>
            </a:r>
            <a:br>
              <a:rPr lang="en-US" sz="2400" dirty="0" smtClean="0"/>
            </a:br>
            <a:r>
              <a:rPr lang="en-US" sz="2400" dirty="0" smtClean="0"/>
              <a:t>Standards</a:t>
            </a:r>
            <a:endParaRPr lang="en-US" sz="24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5284" y="2411951"/>
            <a:ext cx="1042314" cy="96587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3986" y="2328379"/>
            <a:ext cx="1232516" cy="1230910"/>
          </a:xfrm>
          <a:prstGeom prst="rect">
            <a:avLst/>
          </a:prstGeom>
        </p:spPr>
      </p:pic>
      <p:sp>
        <p:nvSpPr>
          <p:cNvPr id="8" name="TextBox 7"/>
          <p:cNvSpPr txBox="1"/>
          <p:nvPr/>
        </p:nvSpPr>
        <p:spPr>
          <a:xfrm>
            <a:off x="414070" y="3559289"/>
            <a:ext cx="3657600" cy="1200329"/>
          </a:xfrm>
          <a:prstGeom prst="rect">
            <a:avLst/>
          </a:prstGeom>
          <a:noFill/>
        </p:spPr>
        <p:txBody>
          <a:bodyPr wrap="square" rtlCol="0">
            <a:spAutoFit/>
          </a:bodyPr>
          <a:lstStyle/>
          <a:p>
            <a:pPr algn="ctr"/>
            <a:r>
              <a:rPr lang="en-US" dirty="0"/>
              <a:t>Order-sets, motivational interviewing, care pathways and navigation, teach-back, patient-center care and goals</a:t>
            </a:r>
          </a:p>
        </p:txBody>
      </p:sp>
      <p:sp>
        <p:nvSpPr>
          <p:cNvPr id="9" name="TextBox 8"/>
          <p:cNvSpPr txBox="1"/>
          <p:nvPr/>
        </p:nvSpPr>
        <p:spPr>
          <a:xfrm>
            <a:off x="4791444" y="3559290"/>
            <a:ext cx="3657600" cy="923330"/>
          </a:xfrm>
          <a:prstGeom prst="rect">
            <a:avLst/>
          </a:prstGeom>
          <a:noFill/>
        </p:spPr>
        <p:txBody>
          <a:bodyPr wrap="square" rtlCol="0">
            <a:spAutoFit/>
          </a:bodyPr>
          <a:lstStyle/>
          <a:p>
            <a:pPr algn="ctr"/>
            <a:r>
              <a:rPr lang="en-US" dirty="0"/>
              <a:t>National Committee for Quality Assurance (NCQA) and The Joint Commission, MACRA and ACO</a:t>
            </a:r>
          </a:p>
        </p:txBody>
      </p:sp>
    </p:spTree>
    <p:extLst>
      <p:ext uri="{BB962C8B-B14F-4D97-AF65-F5344CB8AC3E}">
        <p14:creationId xmlns:p14="http://schemas.microsoft.com/office/powerpoint/2010/main" val="40773034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2018 Strategy</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sz="2800" b="1" dirty="0"/>
              <a:t>Maximizing </a:t>
            </a:r>
            <a:r>
              <a:rPr lang="en-US" sz="2800" b="1" dirty="0" smtClean="0"/>
              <a:t>Resources and Leveraging Technology</a:t>
            </a:r>
          </a:p>
          <a:p>
            <a:r>
              <a:rPr lang="en-US" sz="2800" dirty="0"/>
              <a:t>Coaches, paraprofessional and targeted use of CDE and RNs</a:t>
            </a:r>
          </a:p>
          <a:p>
            <a:r>
              <a:rPr lang="en-US" sz="2800" dirty="0"/>
              <a:t>Automated interactive communication</a:t>
            </a:r>
          </a:p>
          <a:p>
            <a:r>
              <a:rPr lang="en-US" sz="2800" dirty="0"/>
              <a:t>App connection</a:t>
            </a:r>
          </a:p>
          <a:p>
            <a:r>
              <a:rPr lang="en-US" sz="2800" dirty="0"/>
              <a:t>Push and pull information</a:t>
            </a:r>
          </a:p>
          <a:p>
            <a:r>
              <a:rPr lang="en-US" sz="2800" dirty="0"/>
              <a:t>Improved patient segmentation with predictive analytics</a:t>
            </a:r>
          </a:p>
          <a:p>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5747" y="2800159"/>
            <a:ext cx="668001" cy="667130"/>
          </a:xfrm>
          <a:prstGeom prst="rect">
            <a:avLst/>
          </a:prstGeom>
        </p:spPr>
      </p:pic>
    </p:spTree>
    <p:extLst>
      <p:ext uri="{BB962C8B-B14F-4D97-AF65-F5344CB8AC3E}">
        <p14:creationId xmlns:p14="http://schemas.microsoft.com/office/powerpoint/2010/main" val="7841642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Better Outcomes</a:t>
            </a:r>
            <a:endParaRPr lang="en-US" dirty="0"/>
          </a:p>
        </p:txBody>
      </p:sp>
      <p:pic>
        <p:nvPicPr>
          <p:cNvPr id="3" name="Picture 2"/>
          <p:cNvPicPr>
            <a:picLocks noChangeAspect="1"/>
          </p:cNvPicPr>
          <p:nvPr/>
        </p:nvPicPr>
        <p:blipFill>
          <a:blip r:embed="rId2"/>
          <a:stretch>
            <a:fillRect/>
          </a:stretch>
        </p:blipFill>
        <p:spPr>
          <a:xfrm>
            <a:off x="1514541" y="2030634"/>
            <a:ext cx="1109469" cy="1246253"/>
          </a:xfrm>
          <a:prstGeom prst="rect">
            <a:avLst/>
          </a:prstGeom>
        </p:spPr>
      </p:pic>
      <p:sp>
        <p:nvSpPr>
          <p:cNvPr id="4" name="Explosion 1 3"/>
          <p:cNvSpPr/>
          <p:nvPr/>
        </p:nvSpPr>
        <p:spPr>
          <a:xfrm>
            <a:off x="3627957" y="2066363"/>
            <a:ext cx="999178" cy="1174793"/>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3800542" y="2474898"/>
            <a:ext cx="654008" cy="246221"/>
          </a:xfrm>
          <a:prstGeom prst="rect">
            <a:avLst/>
          </a:prstGeom>
          <a:noFill/>
        </p:spPr>
        <p:txBody>
          <a:bodyPr wrap="square" rtlCol="0">
            <a:spAutoFit/>
          </a:bodyPr>
          <a:lstStyle/>
          <a:p>
            <a:r>
              <a:rPr lang="en-US" sz="1000" dirty="0" smtClean="0">
                <a:solidFill>
                  <a:schemeClr val="bg1"/>
                </a:solidFill>
              </a:rPr>
              <a:t>Platform</a:t>
            </a:r>
            <a:endParaRPr lang="en-US" sz="1000" dirty="0">
              <a:solidFill>
                <a:schemeClr val="bg1"/>
              </a:solidFill>
            </a:endParaRPr>
          </a:p>
        </p:txBody>
      </p:sp>
      <p:sp>
        <p:nvSpPr>
          <p:cNvPr id="6" name="TextBox 5"/>
          <p:cNvSpPr txBox="1"/>
          <p:nvPr/>
        </p:nvSpPr>
        <p:spPr>
          <a:xfrm>
            <a:off x="2798979" y="2430509"/>
            <a:ext cx="828978" cy="246221"/>
          </a:xfrm>
          <a:prstGeom prst="rect">
            <a:avLst/>
          </a:prstGeom>
          <a:noFill/>
        </p:spPr>
        <p:txBody>
          <a:bodyPr wrap="square" rtlCol="0">
            <a:spAutoFit/>
          </a:bodyPr>
          <a:lstStyle/>
          <a:p>
            <a:r>
              <a:rPr lang="en-US" sz="1000" dirty="0" smtClean="0"/>
              <a:t>Information</a:t>
            </a:r>
            <a:endParaRPr lang="en-US" sz="1000" dirty="0"/>
          </a:p>
        </p:txBody>
      </p:sp>
      <p:sp>
        <p:nvSpPr>
          <p:cNvPr id="7" name="TextBox 6"/>
          <p:cNvSpPr txBox="1"/>
          <p:nvPr/>
        </p:nvSpPr>
        <p:spPr>
          <a:xfrm>
            <a:off x="2707502" y="2653759"/>
            <a:ext cx="1041568" cy="246221"/>
          </a:xfrm>
          <a:prstGeom prst="rect">
            <a:avLst/>
          </a:prstGeom>
          <a:noFill/>
        </p:spPr>
        <p:txBody>
          <a:bodyPr wrap="square" rtlCol="0">
            <a:spAutoFit/>
          </a:bodyPr>
          <a:lstStyle/>
          <a:p>
            <a:r>
              <a:rPr lang="en-US" sz="1000" dirty="0" smtClean="0"/>
              <a:t>Communication</a:t>
            </a:r>
            <a:endParaRPr lang="en-US" sz="1000" dirty="0"/>
          </a:p>
        </p:txBody>
      </p:sp>
      <p:pic>
        <p:nvPicPr>
          <p:cNvPr id="8" name="Picture 7"/>
          <p:cNvPicPr>
            <a:picLocks noChangeAspect="1"/>
          </p:cNvPicPr>
          <p:nvPr/>
        </p:nvPicPr>
        <p:blipFill>
          <a:blip r:embed="rId3"/>
          <a:stretch>
            <a:fillRect/>
          </a:stretch>
        </p:blipFill>
        <p:spPr>
          <a:xfrm>
            <a:off x="4799720" y="2354667"/>
            <a:ext cx="872499" cy="644126"/>
          </a:xfrm>
          <a:prstGeom prst="rect">
            <a:avLst/>
          </a:prstGeom>
        </p:spPr>
      </p:pic>
      <p:sp>
        <p:nvSpPr>
          <p:cNvPr id="10" name="Oval 9"/>
          <p:cNvSpPr/>
          <p:nvPr/>
        </p:nvSpPr>
        <p:spPr>
          <a:xfrm>
            <a:off x="6259615" y="1712067"/>
            <a:ext cx="1512498" cy="1064802"/>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a:blip r:embed="rId5"/>
          <a:stretch>
            <a:fillRect/>
          </a:stretch>
        </p:blipFill>
        <p:spPr>
          <a:xfrm>
            <a:off x="5738255" y="2598008"/>
            <a:ext cx="1525307" cy="1370076"/>
          </a:xfrm>
          <a:prstGeom prst="rect">
            <a:avLst/>
          </a:prstGeom>
        </p:spPr>
      </p:pic>
      <p:sp>
        <p:nvSpPr>
          <p:cNvPr id="12" name="Rectangle 11"/>
          <p:cNvSpPr/>
          <p:nvPr/>
        </p:nvSpPr>
        <p:spPr>
          <a:xfrm>
            <a:off x="6461129" y="1264880"/>
            <a:ext cx="1109469" cy="37413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Remote Care Team</a:t>
            </a:r>
            <a:endParaRPr lang="en-US" sz="1000" dirty="0"/>
          </a:p>
        </p:txBody>
      </p:sp>
      <p:cxnSp>
        <p:nvCxnSpPr>
          <p:cNvPr id="13" name="Straight Arrow Connector 12"/>
          <p:cNvCxnSpPr/>
          <p:nvPr/>
        </p:nvCxnSpPr>
        <p:spPr>
          <a:xfrm>
            <a:off x="2798979" y="2658795"/>
            <a:ext cx="828978"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81210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Better Outcomes are Possible</a:t>
            </a:r>
            <a:endParaRPr lang="en-US" dirty="0"/>
          </a:p>
        </p:txBody>
      </p:sp>
      <p:pic>
        <p:nvPicPr>
          <p:cNvPr id="4" name="Picture 3"/>
          <p:cNvPicPr>
            <a:picLocks noChangeAspect="1"/>
          </p:cNvPicPr>
          <p:nvPr/>
        </p:nvPicPr>
        <p:blipFill>
          <a:blip r:embed="rId2"/>
          <a:stretch>
            <a:fillRect/>
          </a:stretch>
        </p:blipFill>
        <p:spPr>
          <a:xfrm>
            <a:off x="1539131" y="2587137"/>
            <a:ext cx="1207491" cy="1577529"/>
          </a:xfrm>
          <a:prstGeom prst="rect">
            <a:avLst/>
          </a:prstGeom>
        </p:spPr>
      </p:pic>
      <p:cxnSp>
        <p:nvCxnSpPr>
          <p:cNvPr id="6" name="Straight Arrow Connector 5"/>
          <p:cNvCxnSpPr/>
          <p:nvPr/>
        </p:nvCxnSpPr>
        <p:spPr>
          <a:xfrm>
            <a:off x="2821577" y="3180152"/>
            <a:ext cx="3091543"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8" name="Oval 7"/>
          <p:cNvSpPr/>
          <p:nvPr/>
        </p:nvSpPr>
        <p:spPr>
          <a:xfrm>
            <a:off x="6566651" y="1816570"/>
            <a:ext cx="1512498" cy="1064802"/>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4"/>
          <a:stretch>
            <a:fillRect/>
          </a:stretch>
        </p:blipFill>
        <p:spPr>
          <a:xfrm>
            <a:off x="6045291" y="2702511"/>
            <a:ext cx="1525307" cy="1370076"/>
          </a:xfrm>
          <a:prstGeom prst="rect">
            <a:avLst/>
          </a:prstGeom>
        </p:spPr>
      </p:pic>
      <p:sp>
        <p:nvSpPr>
          <p:cNvPr id="10" name="Rectangle 9"/>
          <p:cNvSpPr/>
          <p:nvPr/>
        </p:nvSpPr>
        <p:spPr>
          <a:xfrm>
            <a:off x="6768165" y="1293963"/>
            <a:ext cx="1109469" cy="32370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Remote Care Team</a:t>
            </a:r>
            <a:endParaRPr lang="en-US" sz="1000" dirty="0"/>
          </a:p>
        </p:txBody>
      </p:sp>
    </p:spTree>
    <p:extLst>
      <p:ext uri="{BB962C8B-B14F-4D97-AF65-F5344CB8AC3E}">
        <p14:creationId xmlns:p14="http://schemas.microsoft.com/office/powerpoint/2010/main" val="32434491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Can You </a:t>
            </a:r>
            <a:r>
              <a:rPr lang="en-US" dirty="0"/>
              <a:t>D</a:t>
            </a:r>
            <a:r>
              <a:rPr lang="en-US" dirty="0" smtClean="0"/>
              <a:t>o? </a:t>
            </a:r>
            <a:endParaRPr lang="en-US" dirty="0"/>
          </a:p>
        </p:txBody>
      </p:sp>
      <p:sp>
        <p:nvSpPr>
          <p:cNvPr id="3" name="Content Placeholder 2"/>
          <p:cNvSpPr>
            <a:spLocks noGrp="1"/>
          </p:cNvSpPr>
          <p:nvPr>
            <p:ph idx="1"/>
          </p:nvPr>
        </p:nvSpPr>
        <p:spPr/>
        <p:txBody>
          <a:bodyPr>
            <a:normAutofit/>
          </a:bodyPr>
          <a:lstStyle/>
          <a:p>
            <a:r>
              <a:rPr lang="en-US" dirty="0" smtClean="0"/>
              <a:t>Evidence-based </a:t>
            </a:r>
            <a:r>
              <a:rPr lang="en-US" dirty="0"/>
              <a:t>interventions</a:t>
            </a:r>
          </a:p>
          <a:p>
            <a:r>
              <a:rPr lang="en-US" dirty="0"/>
              <a:t>National care </a:t>
            </a:r>
            <a:r>
              <a:rPr lang="en-US" dirty="0" smtClean="0"/>
              <a:t>standards</a:t>
            </a:r>
          </a:p>
          <a:p>
            <a:r>
              <a:rPr lang="en-US" dirty="0"/>
              <a:t>Maximize resources </a:t>
            </a:r>
          </a:p>
          <a:p>
            <a:r>
              <a:rPr lang="en-US" dirty="0" smtClean="0"/>
              <a:t>Patient segmentation</a:t>
            </a:r>
          </a:p>
          <a:p>
            <a:r>
              <a:rPr lang="en-US" dirty="0" smtClean="0"/>
              <a:t>Leverage </a:t>
            </a:r>
            <a:r>
              <a:rPr lang="en-US" dirty="0"/>
              <a:t>technology</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9593079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53228" y="1900303"/>
            <a:ext cx="5486400" cy="425450"/>
          </a:xfrm>
        </p:spPr>
        <p:txBody>
          <a:bodyPr>
            <a:noAutofit/>
          </a:bodyPr>
          <a:lstStyle/>
          <a:p>
            <a:r>
              <a:rPr lang="en-US" sz="4800" b="1" dirty="0" smtClean="0">
                <a:solidFill>
                  <a:srgbClr val="0076C0"/>
                </a:solidFill>
                <a:latin typeface="Arial" panose="020B0604020202020204" pitchFamily="34" charset="0"/>
                <a:cs typeface="Arial" panose="020B0604020202020204" pitchFamily="34" charset="0"/>
              </a:rPr>
              <a:t>Questions?</a:t>
            </a:r>
            <a:endParaRPr lang="en-US" sz="4800" b="1" dirty="0">
              <a:solidFill>
                <a:srgbClr val="0076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94849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Audience Survey</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r>
              <a:rPr lang="en-US" sz="2800" dirty="0" smtClean="0"/>
              <a:t>Is your organization currently providing population health services?</a:t>
            </a:r>
            <a:endParaRPr lang="en-US" sz="2800" dirty="0"/>
          </a:p>
        </p:txBody>
      </p:sp>
    </p:spTree>
    <p:extLst>
      <p:ext uri="{BB962C8B-B14F-4D97-AF65-F5344CB8AC3E}">
        <p14:creationId xmlns:p14="http://schemas.microsoft.com/office/powerpoint/2010/main" val="38831189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Population Health?</a:t>
            </a:r>
            <a:endParaRPr lang="en-US" dirty="0"/>
          </a:p>
        </p:txBody>
      </p:sp>
      <p:pic>
        <p:nvPicPr>
          <p:cNvPr id="4" name="Picture 3"/>
          <p:cNvPicPr>
            <a:picLocks noChangeAspect="1"/>
          </p:cNvPicPr>
          <p:nvPr/>
        </p:nvPicPr>
        <p:blipFill>
          <a:blip r:embed="rId3"/>
          <a:stretch>
            <a:fillRect/>
          </a:stretch>
        </p:blipFill>
        <p:spPr>
          <a:xfrm>
            <a:off x="1162761" y="1413881"/>
            <a:ext cx="6467475" cy="2809875"/>
          </a:xfrm>
          <a:prstGeom prst="rect">
            <a:avLst/>
          </a:prstGeom>
        </p:spPr>
      </p:pic>
    </p:spTree>
    <p:extLst>
      <p:ext uri="{BB962C8B-B14F-4D97-AF65-F5344CB8AC3E}">
        <p14:creationId xmlns:p14="http://schemas.microsoft.com/office/powerpoint/2010/main" val="20243736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 Population Health</a:t>
            </a:r>
            <a:endParaRPr lang="en-US" dirty="0"/>
          </a:p>
        </p:txBody>
      </p:sp>
      <p:sp>
        <p:nvSpPr>
          <p:cNvPr id="3" name="Content Placeholder 2"/>
          <p:cNvSpPr>
            <a:spLocks noGrp="1"/>
          </p:cNvSpPr>
          <p:nvPr>
            <p:ph idx="1"/>
          </p:nvPr>
        </p:nvSpPr>
        <p:spPr>
          <a:xfrm>
            <a:off x="457201" y="1310558"/>
            <a:ext cx="3371850" cy="3288319"/>
          </a:xfrm>
        </p:spPr>
        <p:txBody>
          <a:bodyPr>
            <a:normAutofit/>
          </a:bodyPr>
          <a:lstStyle/>
          <a:p>
            <a:pPr marL="0" indent="0">
              <a:buNone/>
            </a:pPr>
            <a:r>
              <a:rPr lang="en-US" sz="1800" dirty="0" smtClean="0"/>
              <a:t>“The health outcomes of a group of individuals, including the distribution of health outcomes within the group”</a:t>
            </a:r>
          </a:p>
          <a:p>
            <a:pPr marL="0" indent="0">
              <a:buNone/>
            </a:pPr>
            <a:endParaRPr lang="en-US" sz="1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8758" y="1162050"/>
            <a:ext cx="5155241" cy="3436827"/>
          </a:xfrm>
          <a:prstGeom prst="rect">
            <a:avLst/>
          </a:prstGeom>
        </p:spPr>
      </p:pic>
    </p:spTree>
    <p:extLst>
      <p:ext uri="{BB962C8B-B14F-4D97-AF65-F5344CB8AC3E}">
        <p14:creationId xmlns:p14="http://schemas.microsoft.com/office/powerpoint/2010/main" val="20803043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075" y="257727"/>
            <a:ext cx="8229600" cy="485129"/>
          </a:xfrm>
        </p:spPr>
        <p:txBody>
          <a:bodyPr/>
          <a:lstStyle/>
          <a:p>
            <a:r>
              <a:rPr lang="en-US" dirty="0" smtClean="0"/>
              <a:t>Sutter Population Health Services</a:t>
            </a:r>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28284" t="23099" r="18052" b="16034"/>
          <a:stretch/>
        </p:blipFill>
        <p:spPr>
          <a:xfrm>
            <a:off x="4236895" y="880281"/>
            <a:ext cx="4907105" cy="3712191"/>
          </a:xfrm>
        </p:spPr>
      </p:pic>
      <p:sp>
        <p:nvSpPr>
          <p:cNvPr id="7" name="TextBox 6"/>
          <p:cNvSpPr txBox="1"/>
          <p:nvPr/>
        </p:nvSpPr>
        <p:spPr>
          <a:xfrm>
            <a:off x="170597" y="851824"/>
            <a:ext cx="3882788" cy="369331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Aims to </a:t>
            </a:r>
            <a:r>
              <a:rPr lang="en-US" dirty="0">
                <a:solidFill>
                  <a:srgbClr val="00A499"/>
                </a:solidFill>
                <a:latin typeface="Arial" panose="020B0604020202020204" pitchFamily="34" charset="0"/>
                <a:cs typeface="Arial" panose="020B0604020202020204" pitchFamily="34" charset="0"/>
              </a:rPr>
              <a:t>enhance the well-being </a:t>
            </a:r>
            <a:r>
              <a:rPr lang="en-US" dirty="0">
                <a:latin typeface="Arial" panose="020B0604020202020204" pitchFamily="34" charset="0"/>
                <a:cs typeface="Arial" panose="020B0604020202020204" pitchFamily="34" charset="0"/>
              </a:rPr>
              <a:t>and</a:t>
            </a:r>
            <a:r>
              <a:rPr lang="en-US" dirty="0">
                <a:solidFill>
                  <a:srgbClr val="9C7DB9"/>
                </a:solidFill>
                <a:latin typeface="Arial" panose="020B0604020202020204" pitchFamily="34" charset="0"/>
                <a:cs typeface="Arial" panose="020B0604020202020204" pitchFamily="34" charset="0"/>
              </a:rPr>
              <a:t> </a:t>
            </a:r>
            <a:r>
              <a:rPr lang="en-US" dirty="0">
                <a:solidFill>
                  <a:srgbClr val="00A499"/>
                </a:solidFill>
                <a:latin typeface="Arial" panose="020B0604020202020204" pitchFamily="34" charset="0"/>
                <a:cs typeface="Arial" panose="020B0604020202020204" pitchFamily="34" charset="0"/>
              </a:rPr>
              <a:t>improve the health outcomes </a:t>
            </a:r>
            <a:r>
              <a:rPr lang="en-US" dirty="0">
                <a:latin typeface="Arial" panose="020B0604020202020204" pitchFamily="34" charset="0"/>
                <a:cs typeface="Arial" panose="020B0604020202020204" pitchFamily="34" charset="0"/>
              </a:rPr>
              <a:t>of the communities we serve. This is accomplished  by proactively </a:t>
            </a:r>
            <a:r>
              <a:rPr lang="en-US" dirty="0">
                <a:solidFill>
                  <a:srgbClr val="00A499"/>
                </a:solidFill>
                <a:latin typeface="Arial" panose="020B0604020202020204" pitchFamily="34" charset="0"/>
                <a:cs typeface="Arial" panose="020B0604020202020204" pitchFamily="34" charset="0"/>
              </a:rPr>
              <a:t>managing the health risk</a:t>
            </a:r>
            <a:r>
              <a:rPr lang="en-US" dirty="0">
                <a:solidFill>
                  <a:srgbClr val="0070C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of individuals within a population. By supporting </a:t>
            </a:r>
            <a:r>
              <a:rPr lang="en-US" dirty="0">
                <a:solidFill>
                  <a:srgbClr val="00A499"/>
                </a:solidFill>
                <a:latin typeface="Arial" panose="020B0604020202020204" pitchFamily="34" charset="0"/>
                <a:cs typeface="Arial" panose="020B0604020202020204" pitchFamily="34" charset="0"/>
              </a:rPr>
              <a:t>coordinated, standard care</a:t>
            </a:r>
            <a:r>
              <a:rPr lang="en-US" dirty="0">
                <a:solidFill>
                  <a:srgbClr val="0070C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in a systematic, </a:t>
            </a:r>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cost-effective </a:t>
            </a:r>
            <a:r>
              <a:rPr lang="en-US" dirty="0">
                <a:latin typeface="Arial" panose="020B0604020202020204" pitchFamily="34" charset="0"/>
                <a:cs typeface="Arial" panose="020B0604020202020204" pitchFamily="34" charset="0"/>
              </a:rPr>
              <a:t>manner, our team </a:t>
            </a:r>
            <a:r>
              <a:rPr lang="en-US" dirty="0">
                <a:solidFill>
                  <a:srgbClr val="00A499"/>
                </a:solidFill>
                <a:latin typeface="Arial" panose="020B0604020202020204" pitchFamily="34" charset="0"/>
                <a:cs typeface="Arial" panose="020B0604020202020204" pitchFamily="34" charset="0"/>
              </a:rPr>
              <a:t>connects patients </a:t>
            </a:r>
            <a:r>
              <a:rPr lang="en-US" dirty="0">
                <a:latin typeface="Arial" panose="020B0604020202020204" pitchFamily="34" charset="0"/>
                <a:cs typeface="Arial" panose="020B0604020202020204" pitchFamily="34" charset="0"/>
              </a:rPr>
              <a:t>with the </a:t>
            </a:r>
            <a:r>
              <a:rPr lang="en-US" dirty="0">
                <a:solidFill>
                  <a:srgbClr val="00A499"/>
                </a:solidFill>
                <a:latin typeface="Arial" panose="020B0604020202020204" pitchFamily="34" charset="0"/>
                <a:cs typeface="Arial" panose="020B0604020202020204" pitchFamily="34" charset="0"/>
              </a:rPr>
              <a:t>appropriate healthcare interventions</a:t>
            </a:r>
            <a:r>
              <a:rPr lang="en-US" dirty="0">
                <a:solidFill>
                  <a:srgbClr val="0070C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needed at the </a:t>
            </a:r>
            <a:r>
              <a:rPr lang="en-US" dirty="0">
                <a:solidFill>
                  <a:srgbClr val="00A499"/>
                </a:solidFill>
                <a:latin typeface="Arial" panose="020B0604020202020204" pitchFamily="34" charset="0"/>
                <a:cs typeface="Arial" panose="020B0604020202020204" pitchFamily="34" charset="0"/>
              </a:rPr>
              <a:t>right place, right time, </a:t>
            </a:r>
            <a:r>
              <a:rPr lang="en-US" dirty="0">
                <a:latin typeface="Arial" panose="020B0604020202020204" pitchFamily="34" charset="0"/>
                <a:cs typeface="Arial" panose="020B0604020202020204" pitchFamily="34" charset="0"/>
              </a:rPr>
              <a:t>and across the care continuum.</a:t>
            </a:r>
          </a:p>
        </p:txBody>
      </p:sp>
    </p:spTree>
    <p:extLst>
      <p:ext uri="{BB962C8B-B14F-4D97-AF65-F5344CB8AC3E}">
        <p14:creationId xmlns:p14="http://schemas.microsoft.com/office/powerpoint/2010/main" val="14201942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6E7F5210FA90444949FFF9616C07388" ma:contentTypeVersion="0" ma:contentTypeDescription="Create a new document." ma:contentTypeScope="" ma:versionID="aba0bb834f66a6cb672f50176de2f903">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97BA9AE-DEC5-4C5A-9EFF-FCB52C39A25F}">
  <ds:schemaRefs>
    <ds:schemaRef ds:uri="http://schemas.microsoft.com/sharepoint/v3/contenttype/forms"/>
  </ds:schemaRefs>
</ds:datastoreItem>
</file>

<file path=customXml/itemProps2.xml><?xml version="1.0" encoding="utf-8"?>
<ds:datastoreItem xmlns:ds="http://schemas.openxmlformats.org/officeDocument/2006/customXml" ds:itemID="{1FF7B983-46F8-4785-BE5B-29987CE648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6F775BC4-D8BE-4AA2-85B3-FBCAD83DCDAF}">
  <ds:schemaRefs>
    <ds:schemaRef ds:uri="http://schemas.openxmlformats.org/package/2006/metadata/core-properties"/>
    <ds:schemaRef ds:uri="http://schemas.microsoft.com/office/2006/metadata/properties"/>
    <ds:schemaRef ds:uri="http://purl.org/dc/dcmitype/"/>
    <ds:schemaRef ds:uri="http://schemas.microsoft.com/office/2006/documentManagement/types"/>
    <ds:schemaRef ds:uri="http://schemas.microsoft.com/office/infopath/2007/PartnerControls"/>
    <ds:schemaRef ds:uri="http://purl.org/dc/elements/1.1/"/>
    <ds:schemaRef ds:uri="http://purl.org/dc/term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6203</TotalTime>
  <Words>3019</Words>
  <Application>Microsoft Office PowerPoint</Application>
  <PresentationFormat>Custom</PresentationFormat>
  <Paragraphs>506</Paragraphs>
  <Slides>56</Slides>
  <Notes>33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56</vt:i4>
      </vt:variant>
    </vt:vector>
  </HeadingPairs>
  <TitlesOfParts>
    <vt:vector size="63" baseType="lpstr">
      <vt:lpstr>Arial</vt:lpstr>
      <vt:lpstr>Calibri</vt:lpstr>
      <vt:lpstr>Futura Std Book</vt:lpstr>
      <vt:lpstr>Wingdings</vt:lpstr>
      <vt:lpstr>ヒラギノ角ゴ Pro W3</vt:lpstr>
      <vt:lpstr>Office Theme</vt:lpstr>
      <vt:lpstr>Custom Design</vt:lpstr>
      <vt:lpstr>PowerPoint Presentation</vt:lpstr>
      <vt:lpstr>PowerPoint Presentation</vt:lpstr>
      <vt:lpstr>“Population Health: Following the Journey in a Technology-Driven World”</vt:lpstr>
      <vt:lpstr>Sutter Health Overview</vt:lpstr>
      <vt:lpstr>Audience Survey</vt:lpstr>
      <vt:lpstr>Audience Survey</vt:lpstr>
      <vt:lpstr>What is Population Health?</vt:lpstr>
      <vt:lpstr>ADA Population Health</vt:lpstr>
      <vt:lpstr>Sutter Population Health Services</vt:lpstr>
      <vt:lpstr>Audience Survey</vt:lpstr>
      <vt:lpstr>The Environment</vt:lpstr>
      <vt:lpstr>PowerPoint Presentation</vt:lpstr>
      <vt:lpstr>Healthcare Reform Timeline</vt:lpstr>
      <vt:lpstr>Progress Toward Value-Based Care</vt:lpstr>
      <vt:lpstr>Healthcare Landscape</vt:lpstr>
      <vt:lpstr>Audience Survey</vt:lpstr>
      <vt:lpstr>Price / Cost Pressures Decrease Margins</vt:lpstr>
      <vt:lpstr>Cost of Healthcare</vt:lpstr>
      <vt:lpstr>Average Hospital Cost</vt:lpstr>
      <vt:lpstr>Electronics Technology</vt:lpstr>
      <vt:lpstr>Diabetes Epidemiology: Projections</vt:lpstr>
      <vt:lpstr>Resource Shortage: Provider Shortfall</vt:lpstr>
      <vt:lpstr>Consumerism</vt:lpstr>
      <vt:lpstr>Population Health Strategies</vt:lpstr>
      <vt:lpstr>ADA Recommendations Diabetes and Population Health </vt:lpstr>
      <vt:lpstr>ADA’s CCM Core Elements </vt:lpstr>
      <vt:lpstr>ADA 2018 Guidelines</vt:lpstr>
      <vt:lpstr>Understanding the Population</vt:lpstr>
      <vt:lpstr>Understanding the Population</vt:lpstr>
      <vt:lpstr>Patient Centered Care</vt:lpstr>
      <vt:lpstr>Person Centered Care  More than a Graphic</vt:lpstr>
      <vt:lpstr>What is Patient Engagement?</vt:lpstr>
      <vt:lpstr>Patient Engagement vs. Experience</vt:lpstr>
      <vt:lpstr>Engagement</vt:lpstr>
      <vt:lpstr>Person Centered Goals</vt:lpstr>
      <vt:lpstr>Health Literacy</vt:lpstr>
      <vt:lpstr>Health Literacy Video</vt:lpstr>
      <vt:lpstr>Health Literacy</vt:lpstr>
      <vt:lpstr>Health Literacy</vt:lpstr>
      <vt:lpstr>Motivational Interviewing</vt:lpstr>
      <vt:lpstr>Teach Back</vt:lpstr>
      <vt:lpstr>Better Outcomes Require Us to Change</vt:lpstr>
      <vt:lpstr>Social determinants &amp; Disparities</vt:lpstr>
      <vt:lpstr>Social Determinants of Health</vt:lpstr>
      <vt:lpstr>How Do We Combat the  “Value Meal”?</vt:lpstr>
      <vt:lpstr>Disparities in Diabetes Care</vt:lpstr>
      <vt:lpstr>The Times  they are a Changing</vt:lpstr>
      <vt:lpstr>“1990 Something”</vt:lpstr>
      <vt:lpstr>What Can We Enhance?</vt:lpstr>
      <vt:lpstr>2001 Strategy</vt:lpstr>
      <vt:lpstr>2018 Strategy</vt:lpstr>
      <vt:lpstr>2018 Strategy</vt:lpstr>
      <vt:lpstr>Better Outcomes</vt:lpstr>
      <vt:lpstr>Better Outcomes are Possible</vt:lpstr>
      <vt:lpstr>What Can You Do? </vt:lpstr>
      <vt:lpstr>Questions?</vt:lpstr>
    </vt:vector>
  </TitlesOfParts>
  <Company>eyespy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Jackie Tokarz</dc:creator>
  <cp:lastModifiedBy>Windows User</cp:lastModifiedBy>
  <cp:revision>241</cp:revision>
  <dcterms:created xsi:type="dcterms:W3CDTF">2016-11-28T23:17:59Z</dcterms:created>
  <dcterms:modified xsi:type="dcterms:W3CDTF">2018-08-19T12:53:11Z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0x01010016E7F5210FA90444949FFF9616C07388</vt:lpwstr>
  </property>
</Properties>
</file>