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1"/>
  </p:notesMasterIdLst>
  <p:sldIdLst>
    <p:sldId id="256" r:id="rId3"/>
    <p:sldId id="302" r:id="rId4"/>
    <p:sldId id="272" r:id="rId5"/>
    <p:sldId id="287" r:id="rId6"/>
    <p:sldId id="263" r:id="rId7"/>
    <p:sldId id="306" r:id="rId8"/>
    <p:sldId id="265" r:id="rId9"/>
    <p:sldId id="266" r:id="rId10"/>
    <p:sldId id="267" r:id="rId11"/>
    <p:sldId id="268" r:id="rId12"/>
    <p:sldId id="269" r:id="rId13"/>
    <p:sldId id="305" r:id="rId14"/>
    <p:sldId id="304" r:id="rId15"/>
    <p:sldId id="273" r:id="rId16"/>
    <p:sldId id="307" r:id="rId17"/>
    <p:sldId id="301" r:id="rId18"/>
    <p:sldId id="276" r:id="rId19"/>
    <p:sldId id="277" r:id="rId20"/>
    <p:sldId id="278" r:id="rId21"/>
    <p:sldId id="279" r:id="rId22"/>
    <p:sldId id="280" r:id="rId23"/>
    <p:sldId id="281" r:id="rId24"/>
    <p:sldId id="282" r:id="rId25"/>
    <p:sldId id="284" r:id="rId26"/>
    <p:sldId id="300" r:id="rId27"/>
    <p:sldId id="285" r:id="rId28"/>
    <p:sldId id="294" r:id="rId29"/>
    <p:sldId id="292" r:id="rId30"/>
    <p:sldId id="288" r:id="rId31"/>
    <p:sldId id="289" r:id="rId32"/>
    <p:sldId id="290" r:id="rId33"/>
    <p:sldId id="291" r:id="rId34"/>
    <p:sldId id="293" r:id="rId35"/>
    <p:sldId id="295" r:id="rId36"/>
    <p:sldId id="297" r:id="rId37"/>
    <p:sldId id="296" r:id="rId38"/>
    <p:sldId id="299" r:id="rId39"/>
    <p:sldId id="298" r:id="rId4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470"/>
    <a:srgbClr val="CCD825"/>
    <a:srgbClr val="0076C0"/>
    <a:srgbClr val="005799"/>
    <a:srgbClr val="005798"/>
    <a:srgbClr val="233C7F"/>
    <a:srgbClr val="223570"/>
    <a:srgbClr val="182A6A"/>
    <a:srgbClr val="233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01" autoAdjust="0"/>
  </p:normalViewPr>
  <p:slideViewPr>
    <p:cSldViewPr snapToGrid="0" snapToObjects="1">
      <p:cViewPr varScale="1">
        <p:scale>
          <a:sx n="110" d="100"/>
          <a:sy n="110" d="100"/>
        </p:scale>
        <p:origin x="658" y="62"/>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88BC0-F0B6-CA46-A1C7-A9E8961E98EE}" type="datetimeFigureOut">
              <a:rPr lang="en-US" smtClean="0"/>
              <a:pPr/>
              <a:t>8/19/2018</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E050F-AB49-6145-B5BA-6FE297C46310}" type="slidenum">
              <a:rPr lang="en-US" smtClean="0"/>
              <a:pPr/>
              <a:t>‹#›</a:t>
            </a:fld>
            <a:endParaRPr lang="en-US"/>
          </a:p>
        </p:txBody>
      </p:sp>
    </p:spTree>
    <p:extLst>
      <p:ext uri="{BB962C8B-B14F-4D97-AF65-F5344CB8AC3E}">
        <p14:creationId xmlns:p14="http://schemas.microsoft.com/office/powerpoint/2010/main" val="3572642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a:t>
            </a:fld>
            <a:endParaRPr lang="en-US"/>
          </a:p>
        </p:txBody>
      </p:sp>
    </p:spTree>
    <p:extLst>
      <p:ext uri="{BB962C8B-B14F-4D97-AF65-F5344CB8AC3E}">
        <p14:creationId xmlns:p14="http://schemas.microsoft.com/office/powerpoint/2010/main" val="171056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(DAA) is a coalition of 24 members, representing patient, professional and trade associations, other nonprofit organizations, and corporations, all united in the desire to change the way diabetes is viewed and treated in America. The DAA was formed and began activities in January 2010. Three members of the DAA serve as co-chairs: American Diabetes Association; Pediatric Endocrine Society; and Novo Nordisk </a:t>
            </a:r>
            <a:r>
              <a:rPr lang="en-US" dirty="0" err="1" smtClean="0"/>
              <a:t>Inc</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29</a:t>
            </a:fld>
            <a:endParaRPr lang="en-US"/>
          </a:p>
        </p:txBody>
      </p:sp>
    </p:spTree>
    <p:extLst>
      <p:ext uri="{BB962C8B-B14F-4D97-AF65-F5344CB8AC3E}">
        <p14:creationId xmlns:p14="http://schemas.microsoft.com/office/powerpoint/2010/main" val="410970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30</a:t>
            </a:fld>
            <a:endParaRPr lang="en-US"/>
          </a:p>
        </p:txBody>
      </p:sp>
    </p:spTree>
    <p:extLst>
      <p:ext uri="{BB962C8B-B14F-4D97-AF65-F5344CB8AC3E}">
        <p14:creationId xmlns:p14="http://schemas.microsoft.com/office/powerpoint/2010/main" val="136005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Value Units (RVUs)</a:t>
            </a:r>
          </a:p>
          <a:p>
            <a:endParaRPr lang="en-US" dirty="0" smtClean="0"/>
          </a:p>
          <a:p>
            <a:r>
              <a:rPr lang="en-US" dirty="0" smtClean="0"/>
              <a:t>G0108 1.51 to 1.59</a:t>
            </a:r>
          </a:p>
          <a:p>
            <a:r>
              <a:rPr lang="en-US" dirty="0" smtClean="0"/>
              <a:t>G0109</a:t>
            </a:r>
            <a:r>
              <a:rPr lang="en-US" baseline="0" dirty="0" smtClean="0"/>
              <a:t>  .41 - .44</a:t>
            </a:r>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35</a:t>
            </a:fld>
            <a:endParaRPr lang="en-US"/>
          </a:p>
        </p:txBody>
      </p:sp>
    </p:spTree>
    <p:extLst>
      <p:ext uri="{BB962C8B-B14F-4D97-AF65-F5344CB8AC3E}">
        <p14:creationId xmlns:p14="http://schemas.microsoft.com/office/powerpoint/2010/main" val="137999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37</a:t>
            </a:fld>
            <a:endParaRPr lang="en-US"/>
          </a:p>
        </p:txBody>
      </p:sp>
    </p:spTree>
    <p:extLst>
      <p:ext uri="{BB962C8B-B14F-4D97-AF65-F5344CB8AC3E}">
        <p14:creationId xmlns:p14="http://schemas.microsoft.com/office/powerpoint/2010/main" val="350894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708025"/>
            <a:ext cx="6296025" cy="3544888"/>
          </a:xfrm>
        </p:spPr>
      </p:sp>
      <p:sp>
        <p:nvSpPr>
          <p:cNvPr id="3" name="Notes Placeholder 2"/>
          <p:cNvSpPr>
            <a:spLocks noGrp="1"/>
          </p:cNvSpPr>
          <p:nvPr>
            <p:ph type="body" idx="1"/>
          </p:nvPr>
        </p:nvSpPr>
        <p:spPr/>
        <p:txBody>
          <a:bodyPr/>
          <a:lstStyle/>
          <a:p>
            <a:r>
              <a:rPr lang="en-US" b="1" dirty="0" smtClean="0"/>
              <a:t>Using this slide set</a:t>
            </a:r>
          </a:p>
          <a:p>
            <a:pPr marL="171450" indent="-171450">
              <a:buFont typeface="Arial" panose="020B0604020202020204" pitchFamily="34" charset="0"/>
              <a:buChar char="•"/>
            </a:pPr>
            <a:r>
              <a:rPr lang="en-US" dirty="0" smtClean="0"/>
              <a:t>This 10 slide set can be used as an</a:t>
            </a:r>
            <a:r>
              <a:rPr lang="en-US" baseline="0" dirty="0" smtClean="0"/>
              <a:t> overarching review </a:t>
            </a:r>
            <a:r>
              <a:rPr lang="en-US" dirty="0" smtClean="0"/>
              <a:t>of the benefits of DSME and the 4 critical times to assess,</a:t>
            </a:r>
            <a:r>
              <a:rPr lang="en-US" baseline="0" dirty="0" smtClean="0"/>
              <a:t> provide, adjust and refer for DSME. It can take from 10-20 minutes to present. </a:t>
            </a:r>
          </a:p>
          <a:p>
            <a:pPr marL="171450" indent="-171450">
              <a:buFont typeface="Arial" panose="020B0604020202020204" pitchFamily="34" charset="0"/>
              <a:buChar char="•"/>
            </a:pPr>
            <a:r>
              <a:rPr lang="en-US" baseline="0" dirty="0" smtClean="0"/>
              <a:t>Consider adding case studies to the presentation that highlight each of the 4 times. Having discussion about each case helps the audience start applying the information. This could add another 10-20 minutes.</a:t>
            </a:r>
            <a:endParaRPr lang="en-US" dirty="0" smtClean="0"/>
          </a:p>
          <a:p>
            <a:pPr marL="171450" indent="-171450">
              <a:buFont typeface="Arial" panose="020B0604020202020204" pitchFamily="34" charset="0"/>
              <a:buChar char="•"/>
            </a:pPr>
            <a:r>
              <a:rPr lang="en-US" baseline="0" dirty="0" smtClean="0"/>
              <a:t>The slide set can be shared widely with anyone doing such presentations.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Main point of this slide </a:t>
            </a:r>
            <a:endParaRPr lang="en-US" b="0" baseline="0" dirty="0" smtClean="0"/>
          </a:p>
          <a:p>
            <a:pPr marL="171450" indent="-171450">
              <a:buFont typeface="Arial" panose="020B0604020202020204" pitchFamily="34" charset="0"/>
              <a:buChar char="•"/>
            </a:pPr>
            <a:r>
              <a:rPr lang="en-US" baseline="0" dirty="0" smtClean="0"/>
              <a:t>Diabetes self-management education (DSME) is component of standard diabetes care. If not included provider could be faulted for not providing quality care.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r>
              <a:rPr lang="en-US" b="1" dirty="0" smtClean="0"/>
              <a:t>Talking points</a:t>
            </a:r>
          </a:p>
          <a:p>
            <a:r>
              <a:rPr lang="en-US" dirty="0" smtClean="0"/>
              <a:t>The American Diabetes Association sets</a:t>
            </a:r>
            <a:r>
              <a:rPr lang="en-US" baseline="0" dirty="0" smtClean="0"/>
              <a:t> standards for diabetes care based on current research to provide evidence-based care recommendations. Every January the updated Standards are published as a supplement to Diabetes Care. </a:t>
            </a:r>
          </a:p>
          <a:p>
            <a:endParaRPr lang="en-US" baseline="0" dirty="0" smtClean="0"/>
          </a:p>
          <a:p>
            <a:r>
              <a:rPr lang="en-US" baseline="0" dirty="0" smtClean="0"/>
              <a:t>The introduction to the 2017 Standards of Care begins: “</a:t>
            </a:r>
            <a:r>
              <a:rPr lang="en-US" i="1" baseline="0" dirty="0" smtClean="0"/>
              <a:t>Diabetes is a complex, chronic illness requiring continuous medical care with multifactorial risk-reduction strategies beyond glycemic control. </a:t>
            </a:r>
            <a:r>
              <a:rPr lang="en-US" i="1" u="sng" baseline="0" dirty="0" smtClean="0"/>
              <a:t>Ongoing patient self-management education and support are critical to preventing acute complications and reducing the risk of long-term complications.</a:t>
            </a:r>
            <a:r>
              <a:rPr lang="en-US" i="1" u="none" baseline="0" dirty="0" smtClean="0"/>
              <a:t> </a:t>
            </a:r>
            <a:r>
              <a:rPr lang="en-US" i="1" baseline="0" dirty="0" smtClean="0"/>
              <a:t>Significant evidence exists that supports a range or intervention to improve diabetes outcomes…” </a:t>
            </a:r>
          </a:p>
          <a:p>
            <a:endParaRPr lang="en-US" baseline="0" dirty="0" smtClean="0"/>
          </a:p>
          <a:p>
            <a:r>
              <a:rPr lang="en-US" sz="1200" dirty="0" smtClean="0">
                <a:solidFill>
                  <a:schemeClr val="tx1"/>
                </a:solidFill>
              </a:rPr>
              <a:t>This presentation will provide an </a:t>
            </a:r>
            <a:r>
              <a:rPr lang="en-US" baseline="0" dirty="0" smtClean="0"/>
              <a:t>overarching </a:t>
            </a:r>
            <a:r>
              <a:rPr lang="en-US" dirty="0" smtClean="0"/>
              <a:t>review of the benefits of DSME and the 4 critical times to assess,</a:t>
            </a:r>
            <a:r>
              <a:rPr lang="en-US" baseline="0" dirty="0" smtClean="0"/>
              <a:t> provide, adjust and refer for DSME. </a:t>
            </a:r>
            <a:endParaRPr lang="en-US" sz="1200" dirty="0" smtClean="0">
              <a:solidFill>
                <a:schemeClr val="tx1"/>
              </a:solidFill>
            </a:endParaRPr>
          </a:p>
          <a:p>
            <a:endParaRPr lang="en-US" sz="1200" dirty="0" smtClean="0">
              <a:solidFill>
                <a:schemeClr val="tx1"/>
              </a:solidFill>
            </a:endParaRPr>
          </a:p>
          <a:p>
            <a:endParaRPr lang="en-US" sz="1200" dirty="0" smtClean="0">
              <a:solidFill>
                <a:schemeClr val="tx1"/>
              </a:solidFill>
            </a:endParaRPr>
          </a:p>
          <a:p>
            <a:r>
              <a:rPr lang="en-US" sz="1200" b="1" dirty="0" smtClean="0">
                <a:solidFill>
                  <a:schemeClr val="tx1"/>
                </a:solidFill>
              </a:rPr>
              <a:t>Resources</a:t>
            </a:r>
          </a:p>
          <a:p>
            <a:r>
              <a:rPr lang="en-US" sz="1200" u="sng" baseline="0" dirty="0" smtClean="0">
                <a:solidFill>
                  <a:schemeClr val="tx1"/>
                </a:solidFill>
              </a:rPr>
              <a:t>American Diabetes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www.diabetes.org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Link to Diabetes Care supplement on Standards of Care 2017</a:t>
            </a:r>
          </a:p>
        </p:txBody>
      </p:sp>
      <p:sp>
        <p:nvSpPr>
          <p:cNvPr id="4" name="Slide Number Placeholder 3"/>
          <p:cNvSpPr>
            <a:spLocks noGrp="1"/>
          </p:cNvSpPr>
          <p:nvPr>
            <p:ph type="sldNum" sz="quarter" idx="10"/>
          </p:nvPr>
        </p:nvSpPr>
        <p:spPr/>
        <p:txBody>
          <a:bodyPr/>
          <a:lstStyle/>
          <a:p>
            <a:pPr>
              <a:defRPr/>
            </a:pPr>
            <a:fld id="{C1E0AF06-CD14-457B-B5D0-251C1B24BDC3}" type="slidenum">
              <a:rPr lang="en-US" altLang="en-US" smtClean="0"/>
              <a:pPr>
                <a:defRPr/>
              </a:pPr>
              <a:t>5</a:t>
            </a:fld>
            <a:endParaRPr lang="en-US" altLang="en-US"/>
          </a:p>
        </p:txBody>
      </p:sp>
    </p:spTree>
    <p:extLst>
      <p:ext uri="{BB962C8B-B14F-4D97-AF65-F5344CB8AC3E}">
        <p14:creationId xmlns:p14="http://schemas.microsoft.com/office/powerpoint/2010/main" val="204837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b="1" baseline="0" dirty="0" smtClean="0"/>
              <a:t>Main points of this slide </a:t>
            </a:r>
            <a:endParaRPr lang="en-US" b="0" baseline="0" dirty="0" smtClean="0"/>
          </a:p>
          <a:p>
            <a:pPr marL="171450" indent="-171450">
              <a:buFont typeface="Arial" panose="020B0604020202020204" pitchFamily="34" charset="0"/>
              <a:buChar char="•"/>
            </a:pPr>
            <a:r>
              <a:rPr lang="en-US" baseline="0" dirty="0" smtClean="0"/>
              <a:t>Lifestyle management is an integral component of any pharmacological management. </a:t>
            </a:r>
          </a:p>
          <a:p>
            <a:pPr marL="171450" indent="-171450">
              <a:buFont typeface="Arial" panose="020B0604020202020204" pitchFamily="34" charset="0"/>
              <a:buChar char="•"/>
            </a:pPr>
            <a:r>
              <a:rPr lang="en-US" baseline="0" dirty="0" smtClean="0"/>
              <a:t>This is a well recognized comparison of medications utilized in diabetes management. It compares medication by drug class using a 5-point scorecard to provide an objective comparison.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r>
              <a:rPr lang="en-US" b="1" dirty="0" smtClean="0"/>
              <a:t>Talking points</a:t>
            </a:r>
          </a:p>
          <a:p>
            <a:r>
              <a:rPr lang="en-US" dirty="0" smtClean="0"/>
              <a:t>The American Diabetes Association’s Standards</a:t>
            </a:r>
            <a:r>
              <a:rPr lang="en-US" baseline="0" dirty="0" smtClean="0"/>
              <a:t> of Care provide guidance on initiating and advancing diabetes medications. This slide shows the algorithm of recommendations.  The recommendations are based on an objective comparison of each drug class using a 5-point scorecard. Each class is rated on: efficacy, hypoglycemia risk, weight, side effects and cost.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Lifestyle management is an integral component of any pharmacological management as noted in the algorithm. However, note there is no comparison of lifestyle management using a similar scorecard.</a:t>
            </a:r>
          </a:p>
          <a:p>
            <a:endParaRPr lang="en-US" sz="1200" dirty="0" smtClean="0">
              <a:solidFill>
                <a:schemeClr val="tx1"/>
              </a:solidFill>
            </a:endParaRPr>
          </a:p>
          <a:p>
            <a:endParaRPr lang="en-US" sz="1200" dirty="0" smtClean="0">
              <a:solidFill>
                <a:schemeClr val="tx1"/>
              </a:solidFill>
            </a:endParaRPr>
          </a:p>
          <a:p>
            <a:r>
              <a:rPr lang="en-US" sz="1200" b="1" dirty="0" smtClean="0">
                <a:solidFill>
                  <a:schemeClr val="tx1"/>
                </a:solidFill>
              </a:rPr>
              <a:t>Resources</a:t>
            </a:r>
          </a:p>
          <a:p>
            <a:r>
              <a:rPr lang="en-US" sz="1200" u="sng" baseline="0" dirty="0" smtClean="0">
                <a:solidFill>
                  <a:schemeClr val="tx1"/>
                </a:solidFill>
              </a:rPr>
              <a:t>American Diabetes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www.diabetes.org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Link to Diabetes Care supplement on Standards of Care 2017</a:t>
            </a:r>
          </a:p>
        </p:txBody>
      </p:sp>
      <p:sp>
        <p:nvSpPr>
          <p:cNvPr id="4" name="Slide Number Placeholder 3"/>
          <p:cNvSpPr>
            <a:spLocks noGrp="1"/>
          </p:cNvSpPr>
          <p:nvPr>
            <p:ph type="sldNum" sz="quarter" idx="10"/>
          </p:nvPr>
        </p:nvSpPr>
        <p:spPr/>
        <p:txBody>
          <a:bodyPr/>
          <a:lstStyle/>
          <a:p>
            <a:fld id="{06A7D730-4A9E-4C09-9ED9-A6DC5D212A67}" type="slidenum">
              <a:rPr lang="en-US" smtClean="0"/>
              <a:pPr/>
              <a:t>7</a:t>
            </a:fld>
            <a:endParaRPr lang="en-US"/>
          </a:p>
        </p:txBody>
      </p:sp>
    </p:spTree>
    <p:extLst>
      <p:ext uri="{BB962C8B-B14F-4D97-AF65-F5344CB8AC3E}">
        <p14:creationId xmlns:p14="http://schemas.microsoft.com/office/powerpoint/2010/main" val="35814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Main points of this slide </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medication 5-poing scorecard rating system was applied to DSME to provide an objective comparison to metformin. Metformin was selected as it is a commonly used first line, low cost therapy.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ratings scorecard for DSME is impressive and confirms the benefits and value of DSME. </a:t>
            </a:r>
          </a:p>
          <a:p>
            <a:pPr marL="171450" indent="-171450">
              <a:buFont typeface="Arial" panose="020B0604020202020204" pitchFamily="34" charset="0"/>
              <a:buChar char="•"/>
            </a:pPr>
            <a:r>
              <a:rPr lang="en-US" baseline="0" dirty="0" smtClean="0"/>
              <a:t>The scorecard challenges providers to rethink the inclusion of not-pharmacologic therapy in their treatment plans.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r>
              <a:rPr lang="en-US" b="1" dirty="0" smtClean="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2016 paper in Diabetes Care raised the question ‘ If DSME was a pill, would you prescribe it?” </a:t>
            </a:r>
            <a:r>
              <a:rPr lang="en-US" baseline="0" dirty="0" smtClean="0"/>
              <a:t>The medication 5-poing scorecard rating system was applied to DSME to provide an objective comparison to metformin. Metformin was selected as it is a commonly used first line, low cost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 typeface="Arial" panose="020B0604020202020204" pitchFamily="34" charset="0"/>
              <a:buChar char="•"/>
            </a:pPr>
            <a:r>
              <a:rPr lang="en-US" u="sng" dirty="0" smtClean="0"/>
              <a:t>Efficacy: </a:t>
            </a:r>
            <a:r>
              <a:rPr lang="en-US" dirty="0" smtClean="0"/>
              <a:t>rated high as research</a:t>
            </a:r>
            <a:r>
              <a:rPr lang="en-US" baseline="0" dirty="0" smtClean="0"/>
              <a:t> shows DSME lowers A1c by 1 or more percentage points. Metformin has the same rating.</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u="sng" baseline="0" dirty="0" smtClean="0"/>
              <a:t>Hypoglycemia risk: </a:t>
            </a:r>
            <a:r>
              <a:rPr lang="en-US" baseline="0" dirty="0" smtClean="0"/>
              <a:t>rated low; this rating was selected as hypoglycemia may occur as better control is achieved and further adjustments are made. Metformin was rated low hypo risk.</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u="sng" baseline="0" dirty="0" smtClean="0"/>
              <a:t>Weight: </a:t>
            </a:r>
            <a:r>
              <a:rPr lang="en-US" baseline="0" dirty="0" smtClean="0"/>
              <a:t>A number of studies show that weight loss is achievable and sustainable through lifestyle intervention, even when insulin is being initiated. Improvement in glycemic control also occur with weight maintenance. Weight change was rated as neutral or loss with DSME. Metformin had the same rating.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u="sng" baseline="0" dirty="0" smtClean="0"/>
              <a:t>Side effects: </a:t>
            </a:r>
            <a:r>
              <a:rPr lang="en-US" baseline="0" dirty="0" smtClean="0"/>
              <a:t>There have been no reported side effects with DSME. There are potential side effects with metformin, most notably related to GI disturbances. Although rare, lactic acidosis is also noted.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u="sng" baseline="0" dirty="0" smtClean="0"/>
              <a:t>Cost: </a:t>
            </a:r>
            <a:r>
              <a:rPr lang="en-US" baseline="0" dirty="0" smtClean="0"/>
              <a:t>Medicare reimburses for recognized and accredited DSME programs and many private insurers follow suit. Research shows that longer term cost savings are realized through decreased hospitalizations, emergency room visits, and better control. Metformin is rated low because of its generic status resulting in low out of pocket cost.</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u="sng" dirty="0" smtClean="0"/>
              <a:t>Psychosocial benefits: </a:t>
            </a:r>
            <a:r>
              <a:rPr lang="en-US" u="none" dirty="0" smtClean="0"/>
              <a:t>This </a:t>
            </a:r>
            <a:r>
              <a:rPr lang="en-US" dirty="0" smtClean="0"/>
              <a:t>was included in the scorecard as many benefits are realized</a:t>
            </a:r>
            <a:r>
              <a:rPr lang="en-US" baseline="0" dirty="0" smtClean="0"/>
              <a:t> through DSME. DSME --</a:t>
            </a:r>
          </a:p>
          <a:p>
            <a:pPr marL="628650" lvl="1" indent="-171450">
              <a:buFont typeface="Arial" panose="020B0604020202020204" pitchFamily="34" charset="0"/>
              <a:buChar char="•"/>
            </a:pPr>
            <a:r>
              <a:rPr lang="en-US" dirty="0" smtClean="0"/>
              <a:t>Increases or improves quality of life, self-efficacy, empowerment, healthy coping, knowledge, self-care behaviors,</a:t>
            </a:r>
            <a:r>
              <a:rPr lang="en-US" baseline="0" dirty="0" smtClean="0"/>
              <a:t> adherence to a fool plan, healthier food choices, increased physical activity, and use of glucose monitoring data</a:t>
            </a:r>
          </a:p>
          <a:p>
            <a:pPr marL="628650" lvl="1" indent="-171450">
              <a:buFont typeface="Arial" panose="020B0604020202020204" pitchFamily="34" charset="0"/>
              <a:buChar char="•"/>
            </a:pPr>
            <a:r>
              <a:rPr lang="en-US" baseline="0" dirty="0" smtClean="0"/>
              <a:t>Reduces blood pressure and lipids, problems managing diabetes, the incidence of acute complications, and the risk of long-term complications.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The ratings scorecard for DSME is impressive and confirms the benefits and value of DSME in addition to challenging providers to rethink the inclusion of not-pharmacologic therapy in their treatment plans. </a:t>
            </a:r>
          </a:p>
          <a:p>
            <a:endParaRPr lang="en-US" sz="1200" dirty="0" smtClean="0">
              <a:solidFill>
                <a:schemeClr val="tx1"/>
              </a:solidFill>
            </a:endParaRPr>
          </a:p>
          <a:p>
            <a:endParaRPr lang="en-US" sz="1200" dirty="0" smtClean="0">
              <a:solidFill>
                <a:schemeClr val="tx1"/>
              </a:solidFill>
            </a:endParaRPr>
          </a:p>
          <a:p>
            <a:r>
              <a:rPr lang="en-US" sz="1200" b="1" dirty="0" smtClean="0">
                <a:solidFill>
                  <a:schemeClr val="tx1"/>
                </a:solidFill>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Powers – if DSME were a pill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SOC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solidFill>
                  <a:schemeClr val="tx1"/>
                </a:solidFill>
              </a:rPr>
              <a:t>Inzucchi</a:t>
            </a:r>
            <a:r>
              <a:rPr lang="en-US" sz="1200" baseline="0" dirty="0" smtClean="0">
                <a:solidFill>
                  <a:schemeClr val="tx1"/>
                </a:solidFill>
              </a:rPr>
              <a:t> – position statement</a:t>
            </a:r>
          </a:p>
          <a:p>
            <a:endParaRPr lang="en-US" dirty="0"/>
          </a:p>
        </p:txBody>
      </p:sp>
      <p:sp>
        <p:nvSpPr>
          <p:cNvPr id="4" name="Slide Number Placeholder 3"/>
          <p:cNvSpPr>
            <a:spLocks noGrp="1"/>
          </p:cNvSpPr>
          <p:nvPr>
            <p:ph type="sldNum" sz="quarter" idx="10"/>
          </p:nvPr>
        </p:nvSpPr>
        <p:spPr/>
        <p:txBody>
          <a:bodyPr/>
          <a:lstStyle/>
          <a:p>
            <a:fld id="{6754E366-7C09-447E-B7C8-3F9CF7BC34DA}" type="slidenum">
              <a:rPr lang="en-US" smtClean="0"/>
              <a:pPr/>
              <a:t>8</a:t>
            </a:fld>
            <a:endParaRPr lang="en-US"/>
          </a:p>
        </p:txBody>
      </p:sp>
    </p:spTree>
    <p:extLst>
      <p:ext uri="{BB962C8B-B14F-4D97-AF65-F5344CB8AC3E}">
        <p14:creationId xmlns:p14="http://schemas.microsoft.com/office/powerpoint/2010/main" val="29931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46125"/>
            <a:ext cx="6605587" cy="3719513"/>
          </a:xfrm>
        </p:spPr>
      </p:sp>
      <p:sp>
        <p:nvSpPr>
          <p:cNvPr id="3" name="Notes Placeholder 2"/>
          <p:cNvSpPr>
            <a:spLocks noGrp="1"/>
          </p:cNvSpPr>
          <p:nvPr>
            <p:ph type="body" idx="1"/>
          </p:nvPr>
        </p:nvSpPr>
        <p:spPr/>
        <p:txBody>
          <a:bodyPr>
            <a:normAutofit fontScale="92500" lnSpcReduction="20000"/>
          </a:bodyPr>
          <a:lstStyle/>
          <a:p>
            <a:pPr algn="l"/>
            <a:endParaRPr lang="en-US" dirty="0" smtClean="0"/>
          </a:p>
          <a:p>
            <a:pPr marL="0" indent="0">
              <a:buFont typeface="Arial" panose="020B0604020202020204" pitchFamily="34" charset="0"/>
              <a:buNone/>
            </a:pPr>
            <a:r>
              <a:rPr lang="en-US" b="1" baseline="0" dirty="0" smtClean="0"/>
              <a:t>Main points of this slide </a:t>
            </a:r>
            <a:endParaRPr lang="en-US" b="0" baseline="0" dirty="0" smtClean="0"/>
          </a:p>
          <a:p>
            <a:pPr marL="171450" indent="-171450">
              <a:buFont typeface="Arial" panose="020B0604020202020204" pitchFamily="34" charset="0"/>
              <a:buChar char="•"/>
            </a:pPr>
            <a:r>
              <a:rPr lang="en-US" baseline="0" dirty="0" smtClean="0"/>
              <a:t>DSME is a covered benefit through Medicare and private insurers. </a:t>
            </a:r>
          </a:p>
          <a:p>
            <a:pPr marL="171450" indent="-171450">
              <a:buFont typeface="Arial" panose="020B0604020202020204" pitchFamily="34" charset="0"/>
              <a:buChar char="•"/>
            </a:pPr>
            <a:r>
              <a:rPr lang="en-US" baseline="0" dirty="0" smtClean="0"/>
              <a:t>Medicare covers DSME due to its impact on overall diabetes care and health outcomes</a:t>
            </a:r>
          </a:p>
          <a:p>
            <a:pPr marL="171450" indent="-171450">
              <a:buFont typeface="Arial" panose="020B0604020202020204" pitchFamily="34" charset="0"/>
              <a:buChar char="•"/>
            </a:pPr>
            <a:r>
              <a:rPr lang="en-US" baseline="0" dirty="0" smtClean="0"/>
              <a:t>DSME is an underutilized benefit.</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r>
              <a:rPr lang="en-US" b="1" dirty="0" smtClean="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ltLang="en-US" dirty="0" smtClean="0"/>
              <a:t>Diabetes is a complex and burdensome disease that requires the person with diabetes to make numerous daily decisions regarding food, physical activity, and medications. It also necessitates that the person be proficient in a number of self-management skills.  In order for people to learn the skills necessary to be effective self-managers, DSME is critical in laying the foundation with ongoing support to maintain gains made during education. Despite proven benefits and general acceptance, the numbers of patients who are referred to and receive DSME/S are disappointingly small.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There</a:t>
            </a:r>
            <a:r>
              <a:rPr lang="en-US" baseline="0" dirty="0" smtClean="0"/>
              <a:t> is robust data demonstrating that the vast majority of people with either Medicare or private insurance coverage do not receive DSME in the first year they are diagnosed. </a:t>
            </a:r>
          </a:p>
          <a:p>
            <a:pPr marL="0" indent="0">
              <a:buFont typeface="Arial" panose="020B0604020202020204" pitchFamily="34" charset="0"/>
              <a:buNone/>
            </a:pPr>
            <a:r>
              <a:rPr lang="en-US" baseline="0" dirty="0" smtClean="0"/>
              <a:t> </a:t>
            </a:r>
          </a:p>
          <a:p>
            <a:pPr marL="171450" indent="-171450">
              <a:buFont typeface="Arial" panose="020B0604020202020204" pitchFamily="34" charset="0"/>
              <a:buChar char="•"/>
            </a:pPr>
            <a:r>
              <a:rPr lang="en-US" baseline="0" dirty="0" smtClean="0"/>
              <a:t>Medicare provides coverage for 10 hours of DSME (using DSMT codes; </a:t>
            </a:r>
            <a:r>
              <a:rPr lang="en-US" b="1" baseline="0" dirty="0" smtClean="0"/>
              <a:t>T</a:t>
            </a:r>
            <a:r>
              <a:rPr lang="en-US" baseline="0" dirty="0" smtClean="0"/>
              <a:t> is for training) in the first year of using the benefit. The data from Strawbridge et al. show that those participating in the year in which they are diagnosed, engaged in </a:t>
            </a:r>
            <a:r>
              <a:rPr lang="en-US" b="0" baseline="0" dirty="0" smtClean="0"/>
              <a:t>1.5 hours.  30% only participated for a half hour. </a:t>
            </a:r>
          </a:p>
          <a:p>
            <a:pPr marL="171450" indent="-171450">
              <a:buFont typeface="Arial" panose="020B0604020202020204" pitchFamily="34" charset="0"/>
              <a:buChar char="•"/>
            </a:pPr>
            <a:endParaRPr lang="en-US" b="0" baseline="0" dirty="0" smtClean="0"/>
          </a:p>
          <a:p>
            <a:endParaRPr lang="en-US"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1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Resources</a:t>
            </a:r>
          </a:p>
          <a:p>
            <a:r>
              <a:rPr lang="en-US"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Li et al. MMWR. (2014)</a:t>
            </a:r>
          </a:p>
          <a:p>
            <a:r>
              <a:rPr lang="en-US"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Strawbridge et al. Health Education &amp; Behavior (2015)</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206C8580-3F26-4BC5-A698-12001825B54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0999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Main points of this slide </a:t>
            </a:r>
            <a:endParaRPr lang="en-US" b="0" baseline="0" dirty="0" smtClean="0"/>
          </a:p>
          <a:p>
            <a:pPr marL="171450" indent="-171450">
              <a:buFont typeface="Arial" panose="020B0604020202020204" pitchFamily="34" charset="0"/>
              <a:buChar char="•"/>
            </a:pPr>
            <a:r>
              <a:rPr lang="en-US" dirty="0" smtClean="0"/>
              <a:t>The Joint Position Statement on DSME describes when, what and how DSME is best provided. </a:t>
            </a:r>
          </a:p>
          <a:p>
            <a:pPr marL="171450" indent="-171450">
              <a:buFont typeface="Arial" panose="020B0604020202020204" pitchFamily="34" charset="0"/>
              <a:buChar char="•"/>
            </a:pPr>
            <a:r>
              <a:rPr lang="en-US" altLang="en-US" dirty="0" smtClean="0"/>
              <a:t>An algorithm is included that</a:t>
            </a:r>
            <a:r>
              <a:rPr lang="en-IN" altLang="en-US" dirty="0" smtClean="0"/>
              <a:t> is </a:t>
            </a:r>
            <a:r>
              <a:rPr lang="en-IN" altLang="en-US" baseline="0" dirty="0" smtClean="0"/>
              <a:t>a </a:t>
            </a:r>
            <a:r>
              <a:rPr lang="en-IN" altLang="en-US" dirty="0" smtClean="0"/>
              <a:t>visual depiction of the concepts discussed in the statement</a:t>
            </a:r>
            <a:r>
              <a:rPr lang="en-IN" altLang="en-US" baseline="0" dirty="0" smtClean="0"/>
              <a:t>. </a:t>
            </a: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r>
              <a:rPr lang="en-US" b="1" dirty="0" smtClean="0"/>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t>Representatives from four organizations (American Diabetes Association, the American Association of Diabetes Educators, the Academy of Nutrition and Dietetics, and the National Diabetes Education Program) collaborated and developed a Position Statement on DSME </a:t>
            </a:r>
            <a:r>
              <a:rPr lang="en-IN" altLang="en-US" dirty="0" smtClean="0"/>
              <a:t>of when to identify and refer individuals with type 2 diabetes to DSME/S. </a:t>
            </a:r>
            <a:r>
              <a:rPr lang="en-US" altLang="en-US" baseline="0" dirty="0" smtClean="0"/>
              <a:t>Additionally, other key stakeholders and organizations provided input throughout the process. </a:t>
            </a:r>
          </a:p>
          <a:p>
            <a:pPr>
              <a:buFont typeface="Arial" panose="020B0604020202020204" pitchFamily="34" charset="0"/>
              <a:buNone/>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altLang="en-US" dirty="0" smtClean="0"/>
              <a:t>The statement defines</a:t>
            </a:r>
            <a:r>
              <a:rPr lang="en-US" altLang="en-US" baseline="0" dirty="0" smtClean="0"/>
              <a:t> </a:t>
            </a:r>
            <a:r>
              <a:rPr lang="en-US" altLang="en-US" u="sng" baseline="0" dirty="0" smtClean="0"/>
              <a:t>when</a:t>
            </a:r>
            <a:r>
              <a:rPr lang="en-US" altLang="en-US" baseline="0" dirty="0" smtClean="0"/>
              <a:t> DSME should be provided for type 2 diabetes, </a:t>
            </a:r>
            <a:r>
              <a:rPr lang="en-US" altLang="en-US" u="sng" baseline="0" dirty="0" smtClean="0"/>
              <a:t>what</a:t>
            </a:r>
            <a:r>
              <a:rPr lang="en-US" altLang="en-US" baseline="0" dirty="0" smtClean="0"/>
              <a:t> is included at each of the time points for quality diabetes care, and how best to provide DSME in a patient-centered manner. </a:t>
            </a:r>
            <a:r>
              <a:rPr lang="en-IN" altLang="en-US" dirty="0" smtClean="0"/>
              <a:t> </a:t>
            </a:r>
          </a:p>
          <a:p>
            <a:pPr>
              <a:buFont typeface="Arial" panose="020B0604020202020204" pitchFamily="34" charset="0"/>
              <a:buNone/>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altLang="en-US" dirty="0" smtClean="0"/>
              <a:t>The four critical time points to</a:t>
            </a:r>
            <a:r>
              <a:rPr lang="en-IN" altLang="en-US" baseline="0" dirty="0" smtClean="0"/>
              <a:t> assess, provide, adjust and refer for DSME are: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altLang="en-US" dirty="0" smtClean="0"/>
              <a:t>Upon diagnosis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IN" altLang="en-US" dirty="0" smtClean="0"/>
              <a:t>Annual assessment of education, nutrition, emotional issues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IN" altLang="en-US" dirty="0" smtClean="0"/>
              <a:t>When new complicating factors influence self management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IN" altLang="en-US" dirty="0" smtClean="0"/>
              <a:t>When transitions in care occur </a:t>
            </a:r>
          </a:p>
          <a:p>
            <a:pPr>
              <a:buFont typeface="Arial" panose="020B0604020202020204" pitchFamily="34" charset="0"/>
              <a:buNone/>
            </a:pPr>
            <a:endParaRPr lang="en-US" altLang="en-US" dirty="0" smtClean="0"/>
          </a:p>
          <a:p>
            <a:pPr>
              <a:buFont typeface="Arial" panose="020B0604020202020204" pitchFamily="34" charset="0"/>
              <a:buNone/>
            </a:pPr>
            <a:r>
              <a:rPr lang="en-US" altLang="en-US" dirty="0" smtClean="0"/>
              <a:t>The DSME position statement includes a diabetes self-management and support algorithm, part of which is shown on this slide. K</a:t>
            </a:r>
            <a:r>
              <a:rPr lang="en-IN" altLang="en-US" dirty="0" err="1" smtClean="0"/>
              <a:t>ey</a:t>
            </a:r>
            <a:r>
              <a:rPr lang="en-IN" altLang="en-US" dirty="0" smtClean="0"/>
              <a:t> successes</a:t>
            </a:r>
            <a:r>
              <a:rPr lang="en-IN" altLang="en-US" baseline="0" dirty="0" smtClean="0"/>
              <a:t> to</a:t>
            </a:r>
            <a:r>
              <a:rPr lang="en-IN" altLang="en-US" dirty="0" smtClean="0"/>
              <a:t> DSME,</a:t>
            </a:r>
            <a:r>
              <a:rPr lang="en-IN" altLang="en-US" baseline="0" dirty="0" smtClean="0"/>
              <a:t> </a:t>
            </a:r>
            <a:r>
              <a:rPr lang="en-IN" altLang="en-US" dirty="0" smtClean="0"/>
              <a:t>nutrition, education and emotional health are included to show the comprehensive scope of self-management.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t>The algorithm</a:t>
            </a:r>
            <a:r>
              <a:rPr lang="en-IN" altLang="en-US" dirty="0" smtClean="0"/>
              <a:t> is </a:t>
            </a:r>
            <a:r>
              <a:rPr lang="en-IN" altLang="en-US" baseline="0" dirty="0" smtClean="0"/>
              <a:t>a </a:t>
            </a:r>
            <a:r>
              <a:rPr lang="en-IN" altLang="en-US" dirty="0" smtClean="0"/>
              <a:t>visual depiction of the concepts discussed in the statement</a:t>
            </a:r>
            <a:r>
              <a:rPr lang="en-IN" altLang="en-US" baseline="0" dirty="0" smtClean="0"/>
              <a:t>. You are encouraged to </a:t>
            </a:r>
            <a:r>
              <a:rPr lang="en-US" altLang="en-US" dirty="0" smtClean="0"/>
              <a:t>reproduce</a:t>
            </a:r>
            <a:r>
              <a:rPr lang="en-US" altLang="en-US" baseline="0" dirty="0" smtClean="0"/>
              <a:t> it</a:t>
            </a:r>
            <a:r>
              <a:rPr lang="en-US" altLang="en-US" dirty="0" smtClean="0"/>
              <a:t> as a stand alone document and distribute widely.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altLang="en-US" dirty="0" smtClean="0"/>
              <a:t>The position statement and algorithm can be used by health care systems, staff, or teams, as well as individuals with diabetes, to guide when and how to refer to and deliver/receive diabetes education: </a:t>
            </a:r>
          </a:p>
          <a:p>
            <a:pPr>
              <a:buFont typeface="Arial" panose="020B0604020202020204" pitchFamily="34" charset="0"/>
              <a:buNone/>
            </a:pPr>
            <a:endParaRPr lang="en-US" altLang="en-US" dirty="0" smtClean="0"/>
          </a:p>
          <a:p>
            <a:r>
              <a:rPr lang="en-US" sz="1200" b="1" dirty="0" smtClean="0">
                <a:solidFill>
                  <a:schemeClr val="tx1"/>
                </a:solidFill>
              </a:rPr>
              <a:t>Resources</a:t>
            </a:r>
          </a:p>
          <a:p>
            <a:r>
              <a:rPr lang="en-US" sz="1200" u="sng" baseline="0" dirty="0" smtClean="0">
                <a:solidFill>
                  <a:schemeClr val="tx1"/>
                </a:solidFill>
              </a:rPr>
              <a:t>American Diabetes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www.diabetes.org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Link to Diabetes Care supplement on Standards of Care 2017</a:t>
            </a:r>
          </a:p>
          <a:p>
            <a:r>
              <a:rPr lang="en-US" sz="1200" baseline="0" dirty="0" smtClean="0">
                <a:solidFill>
                  <a:schemeClr val="tx1"/>
                </a:solidFill>
              </a:rPr>
              <a:t>Link to position statement</a:t>
            </a:r>
          </a:p>
          <a:p>
            <a:r>
              <a:rPr lang="en-US" sz="1200" baseline="0" dirty="0" smtClean="0">
                <a:solidFill>
                  <a:schemeClr val="tx1"/>
                </a:solidFill>
              </a:rPr>
              <a:t>Link to </a:t>
            </a:r>
            <a:r>
              <a:rPr lang="en-US" sz="1200" baseline="0" dirty="0" err="1" smtClean="0">
                <a:solidFill>
                  <a:schemeClr val="tx1"/>
                </a:solidFill>
              </a:rPr>
              <a:t>algo</a:t>
            </a:r>
            <a:endParaRPr lang="en-US" sz="1200" baseline="0" dirty="0" smtClean="0">
              <a:solidFill>
                <a:schemeClr val="tx1"/>
              </a:solidFill>
            </a:endParaRPr>
          </a:p>
          <a:p>
            <a:r>
              <a:rPr lang="en-US" sz="1200" baseline="0" dirty="0" smtClean="0">
                <a:solidFill>
                  <a:schemeClr val="tx1"/>
                </a:solidFill>
              </a:rPr>
              <a:t>Link to list of DSME programs</a:t>
            </a:r>
          </a:p>
          <a:p>
            <a:endParaRPr lang="en-US" sz="1200" baseline="0" dirty="0" smtClean="0">
              <a:solidFill>
                <a:schemeClr val="tx1"/>
              </a:solidFill>
            </a:endParaRPr>
          </a:p>
          <a:p>
            <a:r>
              <a:rPr lang="en-US" sz="1200" u="sng" baseline="0" dirty="0" smtClean="0">
                <a:solidFill>
                  <a:schemeClr val="tx1"/>
                </a:solidFill>
              </a:rPr>
              <a:t>American Association of Diabetes Educators</a:t>
            </a:r>
          </a:p>
          <a:p>
            <a:r>
              <a:rPr lang="en-US" sz="1200" baseline="0" dirty="0" smtClean="0">
                <a:solidFill>
                  <a:schemeClr val="tx1"/>
                </a:solidFill>
              </a:rPr>
              <a:t>www.diabeteseducator.org</a:t>
            </a:r>
          </a:p>
          <a:p>
            <a:r>
              <a:rPr lang="en-US" sz="1200" baseline="0" dirty="0" smtClean="0">
                <a:solidFill>
                  <a:schemeClr val="tx1"/>
                </a:solidFill>
              </a:rPr>
              <a:t>Link to position statement</a:t>
            </a:r>
          </a:p>
          <a:p>
            <a:r>
              <a:rPr lang="en-US" sz="1200" baseline="0" dirty="0" smtClean="0">
                <a:solidFill>
                  <a:schemeClr val="tx1"/>
                </a:solidFill>
              </a:rPr>
              <a:t>Link to </a:t>
            </a:r>
            <a:r>
              <a:rPr lang="en-US" sz="1200" baseline="0" dirty="0" err="1" smtClean="0">
                <a:solidFill>
                  <a:schemeClr val="tx1"/>
                </a:solidFill>
              </a:rPr>
              <a:t>algo</a:t>
            </a:r>
            <a:endParaRPr lang="en-US" sz="1200" baseline="0" dirty="0" smtClean="0">
              <a:solidFill>
                <a:schemeClr val="tx1"/>
              </a:solidFill>
            </a:endParaRPr>
          </a:p>
          <a:p>
            <a:r>
              <a:rPr lang="en-US" sz="1200" baseline="0" dirty="0" smtClean="0">
                <a:solidFill>
                  <a:schemeClr val="tx1"/>
                </a:solidFill>
              </a:rPr>
              <a:t>Link to list of DSME programs</a:t>
            </a:r>
          </a:p>
          <a:p>
            <a:endParaRPr lang="en-US" sz="1200" baseline="0" dirty="0" smtClean="0">
              <a:solidFill>
                <a:schemeClr val="tx1"/>
              </a:solidFill>
            </a:endParaRPr>
          </a:p>
          <a:p>
            <a:r>
              <a:rPr lang="en-US" sz="1200" u="sng" baseline="0" dirty="0" smtClean="0">
                <a:solidFill>
                  <a:schemeClr val="tx1"/>
                </a:solidFill>
              </a:rPr>
              <a:t>Academy of Nutrition and Dietetics</a:t>
            </a:r>
          </a:p>
          <a:p>
            <a:r>
              <a:rPr lang="en-US" sz="1200" baseline="0" dirty="0" smtClean="0">
                <a:solidFill>
                  <a:schemeClr val="tx1"/>
                </a:solidFill>
              </a:rPr>
              <a:t>www.eatiright.org</a:t>
            </a:r>
          </a:p>
          <a:p>
            <a:r>
              <a:rPr lang="en-US" sz="1200" baseline="0" dirty="0" smtClean="0">
                <a:solidFill>
                  <a:schemeClr val="tx1"/>
                </a:solidFill>
              </a:rPr>
              <a:t>Link to position statement</a:t>
            </a:r>
          </a:p>
          <a:p>
            <a:r>
              <a:rPr lang="en-US" sz="1200" baseline="0" dirty="0" smtClean="0">
                <a:solidFill>
                  <a:schemeClr val="tx1"/>
                </a:solidFill>
              </a:rPr>
              <a:t>Link to </a:t>
            </a:r>
            <a:r>
              <a:rPr lang="en-US" sz="1200" baseline="0" dirty="0" err="1" smtClean="0">
                <a:solidFill>
                  <a:schemeClr val="tx1"/>
                </a:solidFill>
              </a:rPr>
              <a:t>algo</a:t>
            </a:r>
            <a:endParaRPr lang="en-US" sz="1200" baseline="0" dirty="0" smtClean="0">
              <a:solidFill>
                <a:schemeClr val="tx1"/>
              </a:solidFill>
            </a:endParaRPr>
          </a:p>
          <a:p>
            <a:r>
              <a:rPr lang="en-US" sz="1200" baseline="0" dirty="0" smtClean="0">
                <a:solidFill>
                  <a:schemeClr val="tx1"/>
                </a:solidFill>
              </a:rPr>
              <a:t>Link to list of dietitians</a:t>
            </a:r>
          </a:p>
          <a:p>
            <a:endParaRPr lang="en-US" sz="1200" baseline="0" dirty="0" smtClean="0">
              <a:solidFill>
                <a:schemeClr val="tx1"/>
              </a:solidFill>
            </a:endParaRPr>
          </a:p>
          <a:p>
            <a:r>
              <a:rPr lang="en-US" sz="1200" baseline="0" dirty="0" smtClean="0">
                <a:solidFill>
                  <a:schemeClr val="tx1"/>
                </a:solidFill>
              </a:rPr>
              <a:t>National Diabetes Education Program</a:t>
            </a:r>
          </a:p>
          <a:p>
            <a:r>
              <a:rPr lang="en-US" sz="1200" baseline="0" dirty="0" smtClean="0">
                <a:solidFill>
                  <a:schemeClr val="tx1"/>
                </a:solidFill>
              </a:rPr>
              <a:t>www.ndep.nih.bov</a:t>
            </a:r>
          </a:p>
          <a:p>
            <a:endParaRPr lang="en-US" sz="1200" dirty="0" smtClean="0">
              <a:solidFill>
                <a:schemeClr val="tx1"/>
              </a:solidFill>
            </a:endParaRPr>
          </a:p>
          <a:p>
            <a:pPr marL="231775" indent="0">
              <a:buFont typeface="+mj-lt"/>
              <a:buNone/>
            </a:pPr>
            <a:endParaRPr lang="en-US" sz="1200" dirty="0" smtClean="0">
              <a:solidFill>
                <a:schemeClr val="tx1"/>
              </a:solidFill>
            </a:endParaRPr>
          </a:p>
          <a:p>
            <a:pPr marL="635000" indent="-403225">
              <a:buFont typeface="+mj-lt"/>
              <a:buAutoNum type="arabicPeriod"/>
            </a:pPr>
            <a:endParaRPr lang="en-US" sz="1200" dirty="0" smtClean="0">
              <a:solidFill>
                <a:schemeClr val="tx1"/>
              </a:solidFill>
            </a:endParaRPr>
          </a:p>
          <a:p>
            <a:pPr marL="635000" indent="-403225">
              <a:buFont typeface="+mj-lt"/>
              <a:buAutoNum type="arabicPeriod"/>
            </a:pPr>
            <a:endParaRPr lang="en-US" sz="1200"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754E366-7C09-447E-B7C8-3F9CF7BC34DA}" type="slidenum">
              <a:rPr lang="en-US" smtClean="0"/>
              <a:pPr/>
              <a:t>10</a:t>
            </a:fld>
            <a:endParaRPr lang="en-US"/>
          </a:p>
        </p:txBody>
      </p:sp>
    </p:spTree>
    <p:extLst>
      <p:ext uri="{BB962C8B-B14F-4D97-AF65-F5344CB8AC3E}">
        <p14:creationId xmlns:p14="http://schemas.microsoft.com/office/powerpoint/2010/main" val="339467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Main points of this slide </a:t>
            </a:r>
            <a:endParaRPr lang="en-US" b="0" baseline="0" dirty="0" smtClean="0"/>
          </a:p>
          <a:p>
            <a:pPr marL="171450" indent="-171450">
              <a:buFont typeface="Arial" panose="020B0604020202020204" pitchFamily="34" charset="0"/>
              <a:buChar char="•"/>
            </a:pPr>
            <a:r>
              <a:rPr lang="en-US" dirty="0" smtClean="0"/>
              <a:t>Shows the two parts of the algorithm</a:t>
            </a:r>
            <a:r>
              <a:rPr lang="en-US" baseline="0" dirty="0" smtClean="0"/>
              <a:t> and describes how they compliment each other. </a:t>
            </a:r>
          </a:p>
          <a:p>
            <a:pPr marL="171450" indent="-171450">
              <a:buFont typeface="Arial" panose="020B0604020202020204" pitchFamily="34" charset="0"/>
              <a:buChar char="•"/>
            </a:pPr>
            <a:r>
              <a:rPr lang="en-US" baseline="0" dirty="0" smtClean="0"/>
              <a:t>Provides specific details of focus areas for both the provider and educator during the 4 critical times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r>
              <a:rPr lang="en-US" b="1" dirty="0" smtClean="0"/>
              <a:t>Talking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t>There are two parts to the algorithm.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The first, shown on the left, is the Algorithm of Care. This is the ‘when’ to assess, adjust, provide and refer to DSME.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portion of the algorithm summarizes and provides a checklist for determining if it is ‘time’ for DSME to be assessed, adjusted and provided. If yes, this typically means a referral to DSME.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ltLang="en-US" dirty="0" smtClean="0"/>
              <a:t>Although four distinct time-related opportunities are listed, it is important to recognize that type 2 diabetes is a chronic condition and situations can arise at any time that require additional attention to self-management needs. Whereas patient’s needs are continuous , these four critical times demand assessment and, if needed, intensified re-education and self-management planning and support. This  breakdown helps to illustrate the  chronicity of the disease state.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The second part is shown on the right and is the ‘what’ of DSME. This is the Algorithm Action Steps. </a:t>
            </a:r>
            <a:endParaRPr lang="en-US" baseline="0" dirty="0" smtClean="0"/>
          </a:p>
          <a:p>
            <a:pPr marL="628650" lvl="1" indent="-171450">
              <a:buFont typeface="Arial" panose="020B0604020202020204" pitchFamily="34" charset="0"/>
              <a:buChar char="•"/>
            </a:pPr>
            <a:r>
              <a:rPr lang="en-US" baseline="0" dirty="0" smtClean="0"/>
              <a:t>This section summarizes action steps and provides a checklist for identifying what topic/information/support is needed at each of the 4 critical times. </a:t>
            </a:r>
          </a:p>
          <a:p>
            <a:pPr marL="628650" lvl="1" indent="-171450">
              <a:buFont typeface="Arial" panose="020B0604020202020204" pitchFamily="34" charset="0"/>
              <a:buChar char="•"/>
            </a:pPr>
            <a:r>
              <a:rPr lang="en-US" baseline="0" dirty="0" smtClean="0"/>
              <a:t>The top portion is for the primary care provider/endocrinologist/clinical care team and the lower portion for the diabetes education team. </a:t>
            </a:r>
          </a:p>
          <a:p>
            <a:pPr marL="628650" lvl="1" indent="-171450">
              <a:buFont typeface="Arial" panose="020B0604020202020204" pitchFamily="34" charset="0"/>
              <a:buChar char="•"/>
            </a:pPr>
            <a:r>
              <a:rPr lang="en-US" altLang="en-US" dirty="0" smtClean="0"/>
              <a:t>This provides guidance on areas of focus during the 4 critical times. This helps outline what type of assessment and focus to help structure the visit. In addition it gives the provider a better sense of the focus areas that can be expected from the education referral.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b="1" dirty="0" smtClean="0"/>
              <a:t>Resources</a:t>
            </a:r>
          </a:p>
          <a:p>
            <a:pPr marL="0" indent="0">
              <a:buFont typeface="Arial" panose="020B0604020202020204" pitchFamily="34" charset="0"/>
              <a:buNone/>
            </a:pPr>
            <a:r>
              <a:rPr lang="en-US" altLang="en-US" dirty="0" smtClean="0"/>
              <a:t>The presenter should have a copy of the algorithm, specifically the Action Steps to provide more information to the attendees.</a:t>
            </a:r>
            <a:endParaRPr lang="en-US" baseline="0" dirty="0" smtClean="0"/>
          </a:p>
          <a:p>
            <a:endParaRPr lang="en-IN" altLang="en-US" dirty="0" smtClean="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7CE776C-6FBD-A14F-91D6-C558F5D16F7E}" type="slidenum">
              <a:rPr lang="en-US" smtClean="0"/>
              <a:pPr/>
              <a:t>11</a:t>
            </a:fld>
            <a:endParaRPr lang="en-US"/>
          </a:p>
        </p:txBody>
      </p:sp>
    </p:spTree>
    <p:extLst>
      <p:ext uri="{BB962C8B-B14F-4D97-AF65-F5344CB8AC3E}">
        <p14:creationId xmlns:p14="http://schemas.microsoft.com/office/powerpoint/2010/main" val="329724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CE050F-AB49-6145-B5BA-6FE297C463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51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050F-AB49-6145-B5BA-6FE297C46310}" type="slidenum">
              <a:rPr lang="en-US" smtClean="0"/>
              <a:pPr/>
              <a:t>24</a:t>
            </a:fld>
            <a:endParaRPr lang="en-US"/>
          </a:p>
        </p:txBody>
      </p:sp>
    </p:spTree>
    <p:extLst>
      <p:ext uri="{BB962C8B-B14F-4D97-AF65-F5344CB8AC3E}">
        <p14:creationId xmlns:p14="http://schemas.microsoft.com/office/powerpoint/2010/main" val="279930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22242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40357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305605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Bar">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7932198" cy="858044"/>
          </a:xfrm>
          <a:prstGeom prst="rect">
            <a:avLst/>
          </a:prstGeom>
        </p:spPr>
        <p:txBody>
          <a:bodyPr>
            <a:normAutofit/>
          </a:bodyPr>
          <a:lstStyle>
            <a:lvl1pPr algn="l">
              <a:defRPr sz="1800" b="0">
                <a:solidFill>
                  <a:schemeClr val="bg1"/>
                </a:solid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457200" y="4702560"/>
            <a:ext cx="2133600" cy="274097"/>
          </a:xfrm>
          <a:prstGeom prst="rect">
            <a:avLst/>
          </a:prstGeom>
        </p:spPr>
        <p:txBody>
          <a:bodyPr/>
          <a:lstStyle>
            <a:lvl1pPr>
              <a:defRPr sz="600">
                <a:solidFill>
                  <a:schemeClr val="bg1">
                    <a:lumMod val="65000"/>
                  </a:schemeClr>
                </a:solidFill>
              </a:defRPr>
            </a:lvl1pPr>
          </a:lstStyle>
          <a:p>
            <a:pPr>
              <a:defRPr/>
            </a:pPr>
            <a:r>
              <a:rPr lang="en-US" dirty="0" smtClean="0"/>
              <a:t>All Rights Reserved</a:t>
            </a:r>
            <a:endParaRPr lang="en-US" dirty="0"/>
          </a:p>
        </p:txBody>
      </p:sp>
    </p:spTree>
    <p:extLst>
      <p:ext uri="{BB962C8B-B14F-4D97-AF65-F5344CB8AC3E}">
        <p14:creationId xmlns:p14="http://schemas.microsoft.com/office/powerpoint/2010/main" val="31543374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49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82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186487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34142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E1425-AB73-1E47-B4AA-E0CA51D26D98}"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90262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E1425-AB73-1E47-B4AA-E0CA51D26D98}"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309775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E1425-AB73-1E47-B4AA-E0CA51D26D98}" type="datetimeFigureOut">
              <a:rPr lang="en-US" smtClean="0"/>
              <a:pPr/>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114907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E1425-AB73-1E47-B4AA-E0CA51D26D98}" type="datetimeFigureOut">
              <a:rPr lang="en-US" smtClean="0"/>
              <a:pPr/>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272802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1425-AB73-1E47-B4AA-E0CA51D26D98}" type="datetimeFigureOut">
              <a:rPr lang="en-US" smtClean="0"/>
              <a:pPr/>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305322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4436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756460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2025473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779952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9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9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E1425-AB73-1E47-B4AA-E0CA51D26D98}"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pPr/>
              <a:t>‹#›</a:t>
            </a:fld>
            <a:endParaRPr lang="en-US"/>
          </a:p>
        </p:txBody>
      </p:sp>
    </p:spTree>
    <p:extLst>
      <p:ext uri="{BB962C8B-B14F-4D97-AF65-F5344CB8AC3E}">
        <p14:creationId xmlns:p14="http://schemas.microsoft.com/office/powerpoint/2010/main" val="711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11156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0A659-11B8-8E41-9AC8-9727A97C0372}"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30991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0A659-11B8-8E41-9AC8-9727A97C0372}" type="datetimeFigureOut">
              <a:rPr lang="en-US" smtClean="0"/>
              <a:pPr/>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3464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0A659-11B8-8E41-9AC8-9727A97C0372}" type="datetimeFigureOut">
              <a:rPr lang="en-US" smtClean="0"/>
              <a:pPr/>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20266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pPr/>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74881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249382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pPr/>
              <a:t>‹#›</a:t>
            </a:fld>
            <a:endParaRPr lang="en-US"/>
          </a:p>
        </p:txBody>
      </p:sp>
    </p:spTree>
    <p:extLst>
      <p:ext uri="{BB962C8B-B14F-4D97-AF65-F5344CB8AC3E}">
        <p14:creationId xmlns:p14="http://schemas.microsoft.com/office/powerpoint/2010/main" val="11778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083"/>
            <a:ext cx="8229600" cy="485129"/>
          </a:xfrm>
          <a:prstGeom prst="rect">
            <a:avLst/>
          </a:prstGeom>
        </p:spPr>
        <p:txBody>
          <a:bodyPr vert="horz" lIns="91440" tIns="45720" rIns="91440" bIns="45720" rtlCol="0" anchor="ctr">
            <a:noAutofit/>
          </a:bodyPr>
          <a:lstStyle/>
          <a:p>
            <a:r>
              <a:rPr lang="en-US" dirty="0" smtClean="0"/>
              <a:t>Headline Here</a:t>
            </a:r>
            <a:endParaRPr lang="en-US" dirty="0"/>
          </a:p>
        </p:txBody>
      </p:sp>
      <p:sp>
        <p:nvSpPr>
          <p:cNvPr id="3" name="Text Placeholder 2"/>
          <p:cNvSpPr>
            <a:spLocks noGrp="1"/>
          </p:cNvSpPr>
          <p:nvPr>
            <p:ph type="body" idx="1"/>
          </p:nvPr>
        </p:nvSpPr>
        <p:spPr>
          <a:xfrm>
            <a:off x="457200" y="1310558"/>
            <a:ext cx="8229600" cy="328831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E20A659-11B8-8E41-9AC8-9727A97C0372}" type="datetimeFigureOut">
              <a:rPr lang="en-US" smtClean="0"/>
              <a:pPr/>
              <a:t>8/19/2018</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74C6E7D4-4D97-9940-B173-4C0F5037F33F}" type="slidenum">
              <a:rPr lang="en-US" smtClean="0"/>
              <a:pPr/>
              <a:t>‹#›</a:t>
            </a:fld>
            <a:endParaRPr lang="en-US"/>
          </a:p>
        </p:txBody>
      </p:sp>
      <p:pic>
        <p:nvPicPr>
          <p:cNvPr id="8" name="Picture 7"/>
          <p:cNvPicPr>
            <a:picLocks noChangeAspect="1"/>
          </p:cNvPicPr>
          <p:nvPr userDrawn="1"/>
        </p:nvPicPr>
        <p:blipFill>
          <a:blip r:embed="rId14"/>
          <a:stretch>
            <a:fillRect/>
          </a:stretch>
        </p:blipFill>
        <p:spPr>
          <a:xfrm>
            <a:off x="7604760" y="4629355"/>
            <a:ext cx="1203960" cy="293402"/>
          </a:xfrm>
          <a:prstGeom prst="rect">
            <a:avLst/>
          </a:prstGeom>
        </p:spPr>
      </p:pic>
    </p:spTree>
    <p:extLst>
      <p:ext uri="{BB962C8B-B14F-4D97-AF65-F5344CB8AC3E}">
        <p14:creationId xmlns:p14="http://schemas.microsoft.com/office/powerpoint/2010/main" val="161943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457200" rtl="0" eaLnBrk="1" latinLnBrk="0" hangingPunct="1">
        <a:spcBef>
          <a:spcPct val="0"/>
        </a:spcBef>
        <a:buNone/>
        <a:defRPr sz="3500" b="1" i="0" kern="1200" baseline="0">
          <a:solidFill>
            <a:srgbClr val="0076C0"/>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738"/>
            <a:ext cx="8229600" cy="33972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72025"/>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A5E1425-AB73-1E47-B4AA-E0CA51D26D98}" type="datetimeFigureOut">
              <a:rPr lang="en-US" smtClean="0"/>
              <a:pPr/>
              <a:t>8/19/2018</a:t>
            </a:fld>
            <a:endParaRPr lang="en-US"/>
          </a:p>
        </p:txBody>
      </p:sp>
      <p:sp>
        <p:nvSpPr>
          <p:cNvPr id="5" name="Footer Placeholder 4"/>
          <p:cNvSpPr>
            <a:spLocks noGrp="1"/>
          </p:cNvSpPr>
          <p:nvPr>
            <p:ph type="ftr" sz="quarter" idx="3"/>
          </p:nvPr>
        </p:nvSpPr>
        <p:spPr>
          <a:xfrm>
            <a:off x="3124200" y="4772025"/>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2025"/>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27209D5-9207-4E41-8902-F4F7BFE4C065}" type="slidenum">
              <a:rPr lang="en-US" smtClean="0"/>
              <a:pPr/>
              <a:t>‹#›</a:t>
            </a:fld>
            <a:endParaRPr lang="en-US"/>
          </a:p>
        </p:txBody>
      </p:sp>
    </p:spTree>
    <p:extLst>
      <p:ext uri="{BB962C8B-B14F-4D97-AF65-F5344CB8AC3E}">
        <p14:creationId xmlns:p14="http://schemas.microsoft.com/office/powerpoint/2010/main" val="355431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diabetesadvocacyalliance.org/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diabeteseducator.org/advocac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0159"/>
            <a:ext cx="9200160" cy="5175090"/>
          </a:xfrm>
          <a:prstGeom prst="rect">
            <a:avLst/>
          </a:prstGeom>
        </p:spPr>
      </p:pic>
      <p:pic>
        <p:nvPicPr>
          <p:cNvPr id="6" name="Picture 5"/>
          <p:cNvPicPr>
            <a:picLocks noChangeAspect="1"/>
          </p:cNvPicPr>
          <p:nvPr/>
        </p:nvPicPr>
        <p:blipFill>
          <a:blip r:embed="rId3"/>
          <a:stretch>
            <a:fillRect/>
          </a:stretch>
        </p:blipFill>
        <p:spPr>
          <a:xfrm>
            <a:off x="111760" y="167767"/>
            <a:ext cx="2832100" cy="609600"/>
          </a:xfrm>
          <a:prstGeom prst="rect">
            <a:avLst/>
          </a:prstGeom>
        </p:spPr>
      </p:pic>
      <p:sp>
        <p:nvSpPr>
          <p:cNvPr id="2" name="TextBox 1"/>
          <p:cNvSpPr txBox="1"/>
          <p:nvPr/>
        </p:nvSpPr>
        <p:spPr>
          <a:xfrm>
            <a:off x="352472" y="2604273"/>
            <a:ext cx="4743284" cy="1938992"/>
          </a:xfrm>
          <a:prstGeom prst="rect">
            <a:avLst/>
          </a:prstGeom>
          <a:noFill/>
        </p:spPr>
        <p:txBody>
          <a:bodyPr wrap="square" rtlCol="0">
            <a:spAutoFit/>
          </a:bodyPr>
          <a:lstStyle/>
          <a:p>
            <a:r>
              <a:rPr lang="en-US" sz="4000" dirty="0" smtClean="0"/>
              <a:t>Referrals, Advocacy and Reimbursement for DSMES</a:t>
            </a:r>
            <a:endParaRPr lang="en-US" sz="4000" dirty="0"/>
          </a:p>
        </p:txBody>
      </p:sp>
    </p:spTree>
    <p:extLst>
      <p:ext uri="{BB962C8B-B14F-4D97-AF65-F5344CB8AC3E}">
        <p14:creationId xmlns:p14="http://schemas.microsoft.com/office/powerpoint/2010/main" val="394292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4249CA3-5F28-4D8B-8482-F5FF815FBD17}" type="slidenum">
              <a:rPr lang="en-US" altLang="en-US" smtClean="0"/>
              <a:pPr>
                <a:defRPr/>
              </a:pPr>
              <a:t>10</a:t>
            </a:fld>
            <a:endParaRPr lang="en-US" altLang="en-US"/>
          </a:p>
        </p:txBody>
      </p:sp>
      <p:sp>
        <p:nvSpPr>
          <p:cNvPr id="6" name="Title 5"/>
          <p:cNvSpPr>
            <a:spLocks noGrp="1"/>
          </p:cNvSpPr>
          <p:nvPr>
            <p:ph type="title"/>
          </p:nvPr>
        </p:nvSpPr>
        <p:spPr>
          <a:xfrm>
            <a:off x="1450941" y="163181"/>
            <a:ext cx="6415079" cy="792754"/>
          </a:xfrm>
        </p:spPr>
        <p:txBody>
          <a:bodyPr>
            <a:noAutofit/>
          </a:bodyPr>
          <a:lstStyle/>
          <a:p>
            <a:pPr algn="ctr"/>
            <a:r>
              <a:rPr lang="en-US" sz="2400" dirty="0" smtClean="0"/>
              <a:t>Diabetes </a:t>
            </a:r>
            <a:r>
              <a:rPr lang="en-US" sz="2400" dirty="0"/>
              <a:t>Self-Management </a:t>
            </a:r>
            <a:r>
              <a:rPr lang="en-US" sz="2400" dirty="0" smtClean="0"/>
              <a:t>Education</a:t>
            </a:r>
            <a:br>
              <a:rPr lang="en-US" sz="2400" dirty="0" smtClean="0"/>
            </a:br>
            <a:r>
              <a:rPr lang="en-US" sz="2400" dirty="0" smtClean="0"/>
              <a:t>Algorithm of Care and Action Steps</a:t>
            </a:r>
            <a:endParaRPr lang="en-US" sz="2400" dirty="0"/>
          </a:p>
        </p:txBody>
      </p:sp>
      <p:sp>
        <p:nvSpPr>
          <p:cNvPr id="7" name="Content Placeholder 5"/>
          <p:cNvSpPr txBox="1">
            <a:spLocks/>
          </p:cNvSpPr>
          <p:nvPr/>
        </p:nvSpPr>
        <p:spPr>
          <a:xfrm>
            <a:off x="859540" y="1153138"/>
            <a:ext cx="7424921" cy="506410"/>
          </a:xfrm>
          <a:prstGeom prst="rect">
            <a:avLst/>
          </a:prstGeom>
          <a:solidFill>
            <a:schemeClr val="bg1">
              <a:lumMod val="95000"/>
            </a:schemeClr>
          </a:solidFill>
        </p:spPr>
        <p:txBody>
          <a:bodyPr lIns="68598" tIns="34299" rIns="68598" bIns="34299"/>
          <a:lstStyle>
            <a:lvl1pPr marL="169863" indent="-169863" algn="l" defTabSz="457200" rtl="0" eaLnBrk="1" fontAlgn="base" hangingPunct="1">
              <a:spcBef>
                <a:spcPct val="20000"/>
              </a:spcBef>
              <a:spcAft>
                <a:spcPct val="0"/>
              </a:spcAft>
              <a:buClr>
                <a:schemeClr val="bg1">
                  <a:lumMod val="50000"/>
                </a:schemeClr>
              </a:buClr>
              <a:buFont typeface="Arial" charset="0"/>
              <a:buChar char="•"/>
              <a:defRPr kern="1200">
                <a:solidFill>
                  <a:srgbClr val="898676"/>
                </a:solidFill>
                <a:latin typeface="Futura Book"/>
                <a:ea typeface="ヒラギノ角ゴ Pro W3" charset="-128"/>
                <a:cs typeface="Futura Book"/>
              </a:defRPr>
            </a:lvl1pPr>
            <a:lvl2pPr marL="742950" indent="-285750" algn="l" defTabSz="457200" rtl="0" eaLnBrk="1" fontAlgn="base" hangingPunct="1">
              <a:spcBef>
                <a:spcPct val="20000"/>
              </a:spcBef>
              <a:spcAft>
                <a:spcPct val="0"/>
              </a:spcAft>
              <a:buClr>
                <a:schemeClr val="bg1">
                  <a:lumMod val="50000"/>
                </a:schemeClr>
              </a:buClr>
              <a:buFont typeface="Arial" charset="0"/>
              <a:buChar char="–"/>
              <a:defRPr sz="1400" kern="1200">
                <a:solidFill>
                  <a:srgbClr val="898676"/>
                </a:solidFill>
                <a:latin typeface="Futura Book"/>
                <a:ea typeface="ヒラギノ角ゴ Pro W3" charset="-128"/>
                <a:cs typeface="Futura Book"/>
              </a:defRPr>
            </a:lvl2pPr>
            <a:lvl3pPr marL="1143000" indent="-228600" algn="l" defTabSz="457200" rtl="0" eaLnBrk="1" fontAlgn="base" hangingPunct="1">
              <a:spcBef>
                <a:spcPct val="20000"/>
              </a:spcBef>
              <a:spcAft>
                <a:spcPct val="0"/>
              </a:spcAft>
              <a:buClr>
                <a:schemeClr val="bg1">
                  <a:lumMod val="50000"/>
                </a:schemeClr>
              </a:buClr>
              <a:buFont typeface="Arial" charset="0"/>
              <a:buChar char="•"/>
              <a:defRPr sz="1400" kern="1200">
                <a:solidFill>
                  <a:srgbClr val="898676"/>
                </a:solidFill>
                <a:latin typeface="Futura Book"/>
                <a:ea typeface="ヒラギノ角ゴ Pro W3" charset="-128"/>
                <a:cs typeface="Futura Book"/>
              </a:defRPr>
            </a:lvl3pPr>
            <a:lvl4pPr marL="1600200" indent="-228600" algn="l" defTabSz="457200" rtl="0" eaLnBrk="1" fontAlgn="base" hangingPunct="1">
              <a:spcBef>
                <a:spcPct val="20000"/>
              </a:spcBef>
              <a:spcAft>
                <a:spcPct val="0"/>
              </a:spcAft>
              <a:buClr>
                <a:schemeClr val="bg1">
                  <a:lumMod val="50000"/>
                </a:schemeClr>
              </a:buClr>
              <a:buFont typeface="Arial" charset="0"/>
              <a:buChar char="–"/>
              <a:defRPr sz="1400" kern="1200">
                <a:solidFill>
                  <a:srgbClr val="898676"/>
                </a:solidFill>
                <a:latin typeface="Futura Book"/>
                <a:ea typeface="ヒラギノ角ゴ Pro W3" charset="-128"/>
                <a:cs typeface="Futura Book"/>
              </a:defRPr>
            </a:lvl4pPr>
            <a:lvl5pPr marL="2057400" indent="-228600" algn="l" defTabSz="457200" rtl="0" eaLnBrk="1" fontAlgn="base" hangingPunct="1">
              <a:spcBef>
                <a:spcPct val="20000"/>
              </a:spcBef>
              <a:spcAft>
                <a:spcPct val="0"/>
              </a:spcAft>
              <a:buClr>
                <a:schemeClr val="bg1">
                  <a:lumMod val="50000"/>
                </a:schemeClr>
              </a:buClr>
              <a:buFont typeface="Arial" charset="0"/>
              <a:buChar char="»"/>
              <a:defRPr sz="1400" kern="1200">
                <a:solidFill>
                  <a:srgbClr val="898676"/>
                </a:solidFill>
                <a:latin typeface="Futura Book"/>
                <a:ea typeface="ヒラギノ角ゴ Pro W3" charset="-128"/>
                <a:cs typeface="Futura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chemeClr val="tx1">
                    <a:lumMod val="65000"/>
                    <a:lumOff val="35000"/>
                  </a:schemeClr>
                </a:solidFill>
              </a:rPr>
              <a:t>Position Statement on Diabetes Self-Management Education describes 4 critical times </a:t>
            </a:r>
            <a:r>
              <a:rPr lang="en-US" sz="1500" b="1" dirty="0">
                <a:solidFill>
                  <a:schemeClr val="tx1">
                    <a:lumMod val="65000"/>
                    <a:lumOff val="35000"/>
                  </a:schemeClr>
                </a:solidFill>
              </a:rPr>
              <a:t>when</a:t>
            </a:r>
            <a:r>
              <a:rPr lang="en-US" sz="1500" dirty="0">
                <a:solidFill>
                  <a:schemeClr val="tx1">
                    <a:lumMod val="65000"/>
                    <a:lumOff val="35000"/>
                  </a:schemeClr>
                </a:solidFill>
              </a:rPr>
              <a:t> to assess, adjust and provide DSME and </a:t>
            </a:r>
            <a:r>
              <a:rPr lang="en-US" sz="1500" b="1" dirty="0">
                <a:solidFill>
                  <a:schemeClr val="tx1">
                    <a:lumMod val="65000"/>
                    <a:lumOff val="35000"/>
                  </a:schemeClr>
                </a:solidFill>
              </a:rPr>
              <a:t>what</a:t>
            </a:r>
            <a:r>
              <a:rPr lang="en-US" sz="1500" dirty="0">
                <a:solidFill>
                  <a:schemeClr val="tx1">
                    <a:lumMod val="65000"/>
                    <a:lumOff val="35000"/>
                  </a:schemeClr>
                </a:solidFill>
              </a:rPr>
              <a:t> is included at each time </a:t>
            </a:r>
            <a:r>
              <a:rPr lang="en-US" sz="1500" dirty="0" smtClean="0">
                <a:solidFill>
                  <a:schemeClr val="tx1">
                    <a:lumMod val="65000"/>
                    <a:lumOff val="35000"/>
                  </a:schemeClr>
                </a:solidFill>
              </a:rPr>
              <a:t>point.</a:t>
            </a:r>
            <a:endParaRPr lang="en-US" sz="1500" dirty="0">
              <a:solidFill>
                <a:schemeClr val="tx1">
                  <a:lumMod val="65000"/>
                  <a:lumOff val="35000"/>
                </a:schemeClr>
              </a:solidFill>
            </a:endParaRPr>
          </a:p>
        </p:txBody>
      </p:sp>
      <p:pic>
        <p:nvPicPr>
          <p:cNvPr id="12" name="Picture 11"/>
          <p:cNvPicPr>
            <a:picLocks noChangeAspect="1"/>
          </p:cNvPicPr>
          <p:nvPr/>
        </p:nvPicPr>
        <p:blipFill>
          <a:blip r:embed="rId3" cstate="print"/>
          <a:stretch>
            <a:fillRect/>
          </a:stretch>
        </p:blipFill>
        <p:spPr>
          <a:xfrm>
            <a:off x="1340477" y="1968878"/>
            <a:ext cx="6525543" cy="2007714"/>
          </a:xfrm>
          <a:prstGeom prst="rect">
            <a:avLst/>
          </a:prstGeom>
          <a:ln w="38100">
            <a:solidFill>
              <a:srgbClr val="3EB2AF"/>
            </a:solidFill>
          </a:ln>
        </p:spPr>
      </p:pic>
      <p:cxnSp>
        <p:nvCxnSpPr>
          <p:cNvPr id="13" name="Straight Connector 12"/>
          <p:cNvCxnSpPr/>
          <p:nvPr/>
        </p:nvCxnSpPr>
        <p:spPr>
          <a:xfrm>
            <a:off x="1718375" y="969533"/>
            <a:ext cx="570725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Placeholder 2"/>
          <p:cNvSpPr txBox="1">
            <a:spLocks/>
          </p:cNvSpPr>
          <p:nvPr/>
        </p:nvSpPr>
        <p:spPr bwMode="auto">
          <a:xfrm>
            <a:off x="157129" y="4643847"/>
            <a:ext cx="505944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87" tIns="19294" rIns="38587" bIns="19294"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18011" y="4343399"/>
            <a:ext cx="7236823" cy="400110"/>
          </a:xfrm>
          <a:prstGeom prst="rect">
            <a:avLst/>
          </a:prstGeom>
        </p:spPr>
        <p:txBody>
          <a:bodyPr wrap="square">
            <a:spAutoFit/>
          </a:bodyPr>
          <a:lstStyle/>
          <a:p>
            <a:r>
              <a:rPr lang="en-US" altLang="en-US" sz="1000" dirty="0" smtClean="0">
                <a:solidFill>
                  <a:schemeClr val="tx1">
                    <a:lumMod val="65000"/>
                    <a:lumOff val="35000"/>
                  </a:schemeClr>
                </a:solidFill>
                <a:latin typeface="Verdana" pitchFamily="34" charset="0"/>
              </a:rPr>
              <a:t>Powers MA et al. DSME/S Position Statement. </a:t>
            </a:r>
          </a:p>
          <a:p>
            <a:pPr marL="432313" indent="-432313"/>
            <a:r>
              <a:rPr lang="en-US" altLang="en-US" sz="1000" i="1" dirty="0" smtClean="0">
                <a:solidFill>
                  <a:schemeClr val="tx1">
                    <a:lumMod val="65000"/>
                    <a:lumOff val="35000"/>
                  </a:schemeClr>
                </a:solidFill>
                <a:latin typeface="Verdana" pitchFamily="34" charset="0"/>
              </a:rPr>
              <a:t>          Diabetes Care, The Diabetes Educator, Journal of the Academy of Nutrition and Dietetics (</a:t>
            </a:r>
            <a:r>
              <a:rPr lang="en-US" altLang="en-US" sz="1000" dirty="0" smtClean="0">
                <a:solidFill>
                  <a:schemeClr val="tx1">
                    <a:lumMod val="65000"/>
                    <a:lumOff val="35000"/>
                  </a:schemeClr>
                </a:solidFill>
                <a:latin typeface="Verdana" pitchFamily="34" charset="0"/>
              </a:rPr>
              <a:t>2015)</a:t>
            </a:r>
            <a:endParaRPr lang="en-US" sz="1000" dirty="0"/>
          </a:p>
        </p:txBody>
      </p:sp>
    </p:spTree>
    <p:extLst>
      <p:ext uri="{BB962C8B-B14F-4D97-AF65-F5344CB8AC3E}">
        <p14:creationId xmlns:p14="http://schemas.microsoft.com/office/powerpoint/2010/main" val="243333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stretch>
            <a:fillRect/>
          </a:stretch>
        </p:blipFill>
        <p:spPr>
          <a:xfrm>
            <a:off x="4771857" y="961074"/>
            <a:ext cx="4139145" cy="3192219"/>
          </a:xfrm>
          <a:prstGeom prst="rect">
            <a:avLst/>
          </a:prstGeom>
          <a:ln w="38100">
            <a:solidFill>
              <a:srgbClr val="3EB2AF"/>
            </a:solidFill>
          </a:ln>
        </p:spPr>
      </p:pic>
      <p:pic>
        <p:nvPicPr>
          <p:cNvPr id="28" name="Picture 27"/>
          <p:cNvPicPr>
            <a:picLocks noChangeAspect="1"/>
          </p:cNvPicPr>
          <p:nvPr/>
        </p:nvPicPr>
        <p:blipFill>
          <a:blip r:embed="rId4" cstate="print"/>
          <a:stretch>
            <a:fillRect/>
          </a:stretch>
        </p:blipFill>
        <p:spPr>
          <a:xfrm>
            <a:off x="203258" y="961075"/>
            <a:ext cx="4183097" cy="3226114"/>
          </a:xfrm>
          <a:prstGeom prst="rect">
            <a:avLst/>
          </a:prstGeom>
          <a:ln w="38100">
            <a:solidFill>
              <a:srgbClr val="3EB2AF"/>
            </a:solidFill>
          </a:ln>
        </p:spPr>
      </p:pic>
      <p:sp>
        <p:nvSpPr>
          <p:cNvPr id="4" name="Rectangle 3"/>
          <p:cNvSpPr/>
          <p:nvPr/>
        </p:nvSpPr>
        <p:spPr>
          <a:xfrm>
            <a:off x="418011" y="4502549"/>
            <a:ext cx="7040880" cy="6457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68598" tIns="34299" rIns="68598" bIns="34299" rtlCol="0" anchor="ctr"/>
          <a:lstStyle/>
          <a:p>
            <a:r>
              <a:rPr lang="en-US" altLang="en-US" sz="1000" dirty="0" smtClean="0">
                <a:solidFill>
                  <a:schemeClr val="tx1">
                    <a:lumMod val="65000"/>
                    <a:lumOff val="35000"/>
                  </a:schemeClr>
                </a:solidFill>
                <a:latin typeface="Verdana" pitchFamily="34" charset="0"/>
              </a:rPr>
              <a:t>Powers MA et al. DSME/S Position Statement. </a:t>
            </a:r>
          </a:p>
          <a:p>
            <a:pPr marL="432313" indent="-432313"/>
            <a:r>
              <a:rPr lang="en-US" altLang="en-US" sz="1000" i="1" dirty="0" smtClean="0">
                <a:solidFill>
                  <a:schemeClr val="tx1">
                    <a:lumMod val="65000"/>
                    <a:lumOff val="35000"/>
                  </a:schemeClr>
                </a:solidFill>
                <a:latin typeface="Verdana" pitchFamily="34" charset="0"/>
              </a:rPr>
              <a:t>          Diabetes Care, The Diabetes Educator, Journal of the Academy of Nutrition and Dietetics (</a:t>
            </a:r>
            <a:r>
              <a:rPr lang="en-US" altLang="en-US" sz="1000" dirty="0" smtClean="0">
                <a:solidFill>
                  <a:schemeClr val="tx1">
                    <a:lumMod val="65000"/>
                    <a:lumOff val="35000"/>
                  </a:schemeClr>
                </a:solidFill>
                <a:latin typeface="Verdana" pitchFamily="34" charset="0"/>
              </a:rPr>
              <a:t>2015)</a:t>
            </a:r>
            <a:endParaRPr lang="en-US" sz="1000" dirty="0"/>
          </a:p>
        </p:txBody>
      </p:sp>
      <p:sp>
        <p:nvSpPr>
          <p:cNvPr id="36" name="Oval 35"/>
          <p:cNvSpPr/>
          <p:nvPr/>
        </p:nvSpPr>
        <p:spPr>
          <a:xfrm>
            <a:off x="203258" y="2205594"/>
            <a:ext cx="846590" cy="472938"/>
          </a:xfrm>
          <a:prstGeom prst="ellipse">
            <a:avLst/>
          </a:prstGeom>
          <a:noFill/>
          <a:ln w="28575">
            <a:solidFill>
              <a:srgbClr val="3EB2AF"/>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hangingPunct="1">
              <a:defRPr/>
            </a:pPr>
            <a:endParaRPr lang="en-US"/>
          </a:p>
        </p:txBody>
      </p:sp>
      <p:sp>
        <p:nvSpPr>
          <p:cNvPr id="37" name="Oval 36"/>
          <p:cNvSpPr/>
          <p:nvPr/>
        </p:nvSpPr>
        <p:spPr>
          <a:xfrm>
            <a:off x="1296303" y="2205594"/>
            <a:ext cx="702692" cy="491300"/>
          </a:xfrm>
          <a:prstGeom prst="ellipse">
            <a:avLst/>
          </a:prstGeom>
          <a:noFill/>
          <a:ln w="28575">
            <a:solidFill>
              <a:srgbClr val="3EB2AF"/>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hangingPunct="1">
              <a:defRPr/>
            </a:pPr>
            <a:endParaRPr lang="en-US"/>
          </a:p>
        </p:txBody>
      </p:sp>
      <p:sp>
        <p:nvSpPr>
          <p:cNvPr id="38" name="Oval 37"/>
          <p:cNvSpPr/>
          <p:nvPr/>
        </p:nvSpPr>
        <p:spPr>
          <a:xfrm>
            <a:off x="2335301" y="2111993"/>
            <a:ext cx="808218" cy="521197"/>
          </a:xfrm>
          <a:prstGeom prst="ellipse">
            <a:avLst/>
          </a:prstGeom>
          <a:noFill/>
          <a:ln w="28575">
            <a:solidFill>
              <a:srgbClr val="3EB2AF"/>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hangingPunct="1">
              <a:defRPr/>
            </a:pPr>
            <a:endParaRPr lang="en-US"/>
          </a:p>
        </p:txBody>
      </p:sp>
      <p:sp>
        <p:nvSpPr>
          <p:cNvPr id="39" name="Oval 38"/>
          <p:cNvSpPr/>
          <p:nvPr/>
        </p:nvSpPr>
        <p:spPr>
          <a:xfrm>
            <a:off x="3356397" y="2111993"/>
            <a:ext cx="837390" cy="521197"/>
          </a:xfrm>
          <a:prstGeom prst="ellipse">
            <a:avLst/>
          </a:prstGeom>
          <a:noFill/>
          <a:ln w="28575">
            <a:solidFill>
              <a:srgbClr val="3EB2AF"/>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hangingPunct="1">
              <a:defRPr/>
            </a:pPr>
            <a:endParaRPr lang="en-US"/>
          </a:p>
        </p:txBody>
      </p:sp>
      <p:sp>
        <p:nvSpPr>
          <p:cNvPr id="40" name="Title 2"/>
          <p:cNvSpPr txBox="1">
            <a:spLocks/>
          </p:cNvSpPr>
          <p:nvPr/>
        </p:nvSpPr>
        <p:spPr bwMode="auto">
          <a:xfrm>
            <a:off x="622138" y="399804"/>
            <a:ext cx="3471118" cy="617613"/>
          </a:xfrm>
          <a:prstGeom prst="rect">
            <a:avLst/>
          </a:prstGeom>
          <a:noFill/>
          <a:ln w="9525">
            <a:noFill/>
            <a:miter lim="800000"/>
            <a:headEnd/>
            <a:tailEnd/>
          </a:ln>
        </p:spPr>
        <p:txBody>
          <a:bodyPr vert="horz" wrap="square" lIns="68598" tIns="34299" rIns="68598" bIns="34299" numCol="1" anchor="t" anchorCtr="0" compatLnSpc="1">
            <a:prstTxWarp prst="textNoShape">
              <a:avLst/>
            </a:prstTxWarp>
            <a:noAutofit/>
          </a:bodyPr>
          <a:lstStyle>
            <a:lvl1pPr algn="l" defTabSz="457200" rtl="0" eaLnBrk="1" fontAlgn="base" hangingPunct="1">
              <a:spcBef>
                <a:spcPct val="0"/>
              </a:spcBef>
              <a:spcAft>
                <a:spcPct val="0"/>
              </a:spcAft>
              <a:defRPr sz="3200" kern="1200">
                <a:solidFill>
                  <a:srgbClr val="898676"/>
                </a:solidFill>
                <a:latin typeface="Futura Book"/>
                <a:ea typeface="ヒラギノ角ゴ Pro W3" charset="-128"/>
                <a:cs typeface="Futura Book"/>
              </a:defRPr>
            </a:lvl1pPr>
            <a:lvl2pPr algn="l" defTabSz="457200" rtl="0" eaLnBrk="1" fontAlgn="base" hangingPunct="1">
              <a:spcBef>
                <a:spcPct val="0"/>
              </a:spcBef>
              <a:spcAft>
                <a:spcPct val="0"/>
              </a:spcAft>
              <a:defRPr sz="3200">
                <a:solidFill>
                  <a:srgbClr val="898676"/>
                </a:solidFill>
                <a:latin typeface="Futura Book" charset="0"/>
                <a:ea typeface="ヒラギノ角ゴ Pro W3" charset="-128"/>
              </a:defRPr>
            </a:lvl2pPr>
            <a:lvl3pPr algn="l" defTabSz="457200" rtl="0" eaLnBrk="1" fontAlgn="base" hangingPunct="1">
              <a:spcBef>
                <a:spcPct val="0"/>
              </a:spcBef>
              <a:spcAft>
                <a:spcPct val="0"/>
              </a:spcAft>
              <a:defRPr sz="3200">
                <a:solidFill>
                  <a:srgbClr val="898676"/>
                </a:solidFill>
                <a:latin typeface="Futura Book" charset="0"/>
                <a:ea typeface="ヒラギノ角ゴ Pro W3" charset="-128"/>
              </a:defRPr>
            </a:lvl3pPr>
            <a:lvl4pPr algn="l" defTabSz="457200" rtl="0" eaLnBrk="1" fontAlgn="base" hangingPunct="1">
              <a:spcBef>
                <a:spcPct val="0"/>
              </a:spcBef>
              <a:spcAft>
                <a:spcPct val="0"/>
              </a:spcAft>
              <a:defRPr sz="3200">
                <a:solidFill>
                  <a:srgbClr val="898676"/>
                </a:solidFill>
                <a:latin typeface="Futura Book" charset="0"/>
                <a:ea typeface="ヒラギノ角ゴ Pro W3" charset="-128"/>
              </a:defRPr>
            </a:lvl4pPr>
            <a:lvl5pPr algn="l" defTabSz="457200" rtl="0" eaLnBrk="1" fontAlgn="base" hangingPunct="1">
              <a:spcBef>
                <a:spcPct val="0"/>
              </a:spcBef>
              <a:spcAft>
                <a:spcPct val="0"/>
              </a:spcAft>
              <a:defRPr sz="3200">
                <a:solidFill>
                  <a:srgbClr val="898676"/>
                </a:solidFill>
                <a:latin typeface="Futura Book" charset="0"/>
                <a:ea typeface="ヒラギノ角ゴ Pro W3" charset="-128"/>
              </a:defRPr>
            </a:lvl5pPr>
            <a:lvl6pPr marL="457200" algn="l" defTabSz="457200" rtl="0" eaLnBrk="1" fontAlgn="base" hangingPunct="1">
              <a:spcBef>
                <a:spcPct val="0"/>
              </a:spcBef>
              <a:spcAft>
                <a:spcPct val="0"/>
              </a:spcAft>
              <a:defRPr sz="3200">
                <a:solidFill>
                  <a:srgbClr val="898676"/>
                </a:solidFill>
                <a:latin typeface="Futura Book" charset="0"/>
                <a:ea typeface="ヒラギノ角ゴ Pro W3" charset="-128"/>
              </a:defRPr>
            </a:lvl6pPr>
            <a:lvl7pPr marL="914400" algn="l" defTabSz="457200" rtl="0" eaLnBrk="1" fontAlgn="base" hangingPunct="1">
              <a:spcBef>
                <a:spcPct val="0"/>
              </a:spcBef>
              <a:spcAft>
                <a:spcPct val="0"/>
              </a:spcAft>
              <a:defRPr sz="3200">
                <a:solidFill>
                  <a:srgbClr val="898676"/>
                </a:solidFill>
                <a:latin typeface="Futura Book" charset="0"/>
                <a:ea typeface="ヒラギノ角ゴ Pro W3" charset="-128"/>
              </a:defRPr>
            </a:lvl7pPr>
            <a:lvl8pPr marL="1371600" algn="l" defTabSz="457200" rtl="0" eaLnBrk="1" fontAlgn="base" hangingPunct="1">
              <a:spcBef>
                <a:spcPct val="0"/>
              </a:spcBef>
              <a:spcAft>
                <a:spcPct val="0"/>
              </a:spcAft>
              <a:defRPr sz="3200">
                <a:solidFill>
                  <a:srgbClr val="898676"/>
                </a:solidFill>
                <a:latin typeface="Futura Book" charset="0"/>
                <a:ea typeface="ヒラギノ角ゴ Pro W3" charset="-128"/>
              </a:defRPr>
            </a:lvl8pPr>
            <a:lvl9pPr marL="1828800" algn="l" defTabSz="457200" rtl="0" eaLnBrk="1" fontAlgn="base" hangingPunct="1">
              <a:spcBef>
                <a:spcPct val="0"/>
              </a:spcBef>
              <a:spcAft>
                <a:spcPct val="0"/>
              </a:spcAft>
              <a:defRPr sz="3200">
                <a:solidFill>
                  <a:srgbClr val="898676"/>
                </a:solidFill>
                <a:latin typeface="Futura Book" charset="0"/>
                <a:ea typeface="ヒラギノ角ゴ Pro W3" charset="-128"/>
              </a:defRPr>
            </a:lvl9pPr>
          </a:lstStyle>
          <a:p>
            <a:pPr algn="ctr"/>
            <a:r>
              <a:rPr lang="en-US" b="1" dirty="0">
                <a:solidFill>
                  <a:schemeClr val="tx1">
                    <a:lumMod val="75000"/>
                    <a:lumOff val="25000"/>
                  </a:schemeClr>
                </a:solidFill>
              </a:rPr>
              <a:t> </a:t>
            </a:r>
            <a:r>
              <a:rPr lang="en-US" altLang="en-US" sz="2800" b="1" dirty="0">
                <a:solidFill>
                  <a:srgbClr val="0076C0"/>
                </a:solidFill>
                <a:latin typeface="+mn-lt"/>
                <a:ea typeface="+mj-ea"/>
                <a:cs typeface="+mj-cs"/>
              </a:rPr>
              <a:t>When</a:t>
            </a:r>
          </a:p>
        </p:txBody>
      </p:sp>
      <p:sp>
        <p:nvSpPr>
          <p:cNvPr id="59" name="Oval 58"/>
          <p:cNvSpPr/>
          <p:nvPr/>
        </p:nvSpPr>
        <p:spPr>
          <a:xfrm>
            <a:off x="5683274" y="2415666"/>
            <a:ext cx="2006279" cy="18018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hangingPunct="1">
              <a:defRPr/>
            </a:pPr>
            <a:endParaRPr lang="en-US"/>
          </a:p>
        </p:txBody>
      </p:sp>
      <p:sp>
        <p:nvSpPr>
          <p:cNvPr id="60" name="Title 2"/>
          <p:cNvSpPr txBox="1">
            <a:spLocks/>
          </p:cNvSpPr>
          <p:nvPr/>
        </p:nvSpPr>
        <p:spPr bwMode="auto">
          <a:xfrm>
            <a:off x="5850029" y="409591"/>
            <a:ext cx="1839524" cy="617613"/>
          </a:xfrm>
          <a:prstGeom prst="rect">
            <a:avLst/>
          </a:prstGeom>
          <a:noFill/>
          <a:ln w="9525">
            <a:noFill/>
            <a:miter lim="800000"/>
            <a:headEnd/>
            <a:tailEnd/>
          </a:ln>
        </p:spPr>
        <p:txBody>
          <a:bodyPr vert="horz" wrap="square" lIns="68598" tIns="34299" rIns="68598" bIns="34299" numCol="1" anchor="t" anchorCtr="0" compatLnSpc="1">
            <a:prstTxWarp prst="textNoShape">
              <a:avLst/>
            </a:prstTxWarp>
            <a:noAutofit/>
          </a:bodyPr>
          <a:lstStyle>
            <a:lvl1pPr algn="l" defTabSz="457200" rtl="0" eaLnBrk="1" fontAlgn="base" hangingPunct="1">
              <a:spcBef>
                <a:spcPct val="0"/>
              </a:spcBef>
              <a:spcAft>
                <a:spcPct val="0"/>
              </a:spcAft>
              <a:defRPr sz="3200" kern="1200">
                <a:solidFill>
                  <a:srgbClr val="898676"/>
                </a:solidFill>
                <a:latin typeface="Futura Book"/>
                <a:ea typeface="ヒラギノ角ゴ Pro W3" charset="-128"/>
                <a:cs typeface="Futura Book"/>
              </a:defRPr>
            </a:lvl1pPr>
            <a:lvl2pPr algn="l" defTabSz="457200" rtl="0" eaLnBrk="1" fontAlgn="base" hangingPunct="1">
              <a:spcBef>
                <a:spcPct val="0"/>
              </a:spcBef>
              <a:spcAft>
                <a:spcPct val="0"/>
              </a:spcAft>
              <a:defRPr sz="3200">
                <a:solidFill>
                  <a:srgbClr val="898676"/>
                </a:solidFill>
                <a:latin typeface="Futura Book" charset="0"/>
                <a:ea typeface="ヒラギノ角ゴ Pro W3" charset="-128"/>
              </a:defRPr>
            </a:lvl2pPr>
            <a:lvl3pPr algn="l" defTabSz="457200" rtl="0" eaLnBrk="1" fontAlgn="base" hangingPunct="1">
              <a:spcBef>
                <a:spcPct val="0"/>
              </a:spcBef>
              <a:spcAft>
                <a:spcPct val="0"/>
              </a:spcAft>
              <a:defRPr sz="3200">
                <a:solidFill>
                  <a:srgbClr val="898676"/>
                </a:solidFill>
                <a:latin typeface="Futura Book" charset="0"/>
                <a:ea typeface="ヒラギノ角ゴ Pro W3" charset="-128"/>
              </a:defRPr>
            </a:lvl3pPr>
            <a:lvl4pPr algn="l" defTabSz="457200" rtl="0" eaLnBrk="1" fontAlgn="base" hangingPunct="1">
              <a:spcBef>
                <a:spcPct val="0"/>
              </a:spcBef>
              <a:spcAft>
                <a:spcPct val="0"/>
              </a:spcAft>
              <a:defRPr sz="3200">
                <a:solidFill>
                  <a:srgbClr val="898676"/>
                </a:solidFill>
                <a:latin typeface="Futura Book" charset="0"/>
                <a:ea typeface="ヒラギノ角ゴ Pro W3" charset="-128"/>
              </a:defRPr>
            </a:lvl4pPr>
            <a:lvl5pPr algn="l" defTabSz="457200" rtl="0" eaLnBrk="1" fontAlgn="base" hangingPunct="1">
              <a:spcBef>
                <a:spcPct val="0"/>
              </a:spcBef>
              <a:spcAft>
                <a:spcPct val="0"/>
              </a:spcAft>
              <a:defRPr sz="3200">
                <a:solidFill>
                  <a:srgbClr val="898676"/>
                </a:solidFill>
                <a:latin typeface="Futura Book" charset="0"/>
                <a:ea typeface="ヒラギノ角ゴ Pro W3" charset="-128"/>
              </a:defRPr>
            </a:lvl5pPr>
            <a:lvl6pPr marL="457200" algn="l" defTabSz="457200" rtl="0" eaLnBrk="1" fontAlgn="base" hangingPunct="1">
              <a:spcBef>
                <a:spcPct val="0"/>
              </a:spcBef>
              <a:spcAft>
                <a:spcPct val="0"/>
              </a:spcAft>
              <a:defRPr sz="3200">
                <a:solidFill>
                  <a:srgbClr val="898676"/>
                </a:solidFill>
                <a:latin typeface="Futura Book" charset="0"/>
                <a:ea typeface="ヒラギノ角ゴ Pro W3" charset="-128"/>
              </a:defRPr>
            </a:lvl6pPr>
            <a:lvl7pPr marL="914400" algn="l" defTabSz="457200" rtl="0" eaLnBrk="1" fontAlgn="base" hangingPunct="1">
              <a:spcBef>
                <a:spcPct val="0"/>
              </a:spcBef>
              <a:spcAft>
                <a:spcPct val="0"/>
              </a:spcAft>
              <a:defRPr sz="3200">
                <a:solidFill>
                  <a:srgbClr val="898676"/>
                </a:solidFill>
                <a:latin typeface="Futura Book" charset="0"/>
                <a:ea typeface="ヒラギノ角ゴ Pro W3" charset="-128"/>
              </a:defRPr>
            </a:lvl7pPr>
            <a:lvl8pPr marL="1371600" algn="l" defTabSz="457200" rtl="0" eaLnBrk="1" fontAlgn="base" hangingPunct="1">
              <a:spcBef>
                <a:spcPct val="0"/>
              </a:spcBef>
              <a:spcAft>
                <a:spcPct val="0"/>
              </a:spcAft>
              <a:defRPr sz="3200">
                <a:solidFill>
                  <a:srgbClr val="898676"/>
                </a:solidFill>
                <a:latin typeface="Futura Book" charset="0"/>
                <a:ea typeface="ヒラギノ角ゴ Pro W3" charset="-128"/>
              </a:defRPr>
            </a:lvl8pPr>
            <a:lvl9pPr marL="1828800" algn="l" defTabSz="457200" rtl="0" eaLnBrk="1" fontAlgn="base" hangingPunct="1">
              <a:spcBef>
                <a:spcPct val="0"/>
              </a:spcBef>
              <a:spcAft>
                <a:spcPct val="0"/>
              </a:spcAft>
              <a:defRPr sz="3200">
                <a:solidFill>
                  <a:srgbClr val="898676"/>
                </a:solidFill>
                <a:latin typeface="Futura Book" charset="0"/>
                <a:ea typeface="ヒラギノ角ゴ Pro W3" charset="-128"/>
              </a:defRPr>
            </a:lvl9pPr>
          </a:lstStyle>
          <a:p>
            <a:pPr algn="ctr"/>
            <a:r>
              <a:rPr lang="en-US" altLang="en-US" sz="2800" b="1" dirty="0">
                <a:solidFill>
                  <a:srgbClr val="0076C0"/>
                </a:solidFill>
                <a:latin typeface="+mn-lt"/>
                <a:ea typeface="+mj-ea"/>
                <a:cs typeface="+mj-cs"/>
              </a:rPr>
              <a:t>What</a:t>
            </a:r>
          </a:p>
        </p:txBody>
      </p:sp>
      <p:sp>
        <p:nvSpPr>
          <p:cNvPr id="61" name="Oval 60"/>
          <p:cNvSpPr/>
          <p:nvPr/>
        </p:nvSpPr>
        <p:spPr>
          <a:xfrm>
            <a:off x="5477503" y="1681162"/>
            <a:ext cx="2731561" cy="1549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hangingPunct="1">
              <a:defRPr/>
            </a:pPr>
            <a:endParaRPr lang="en-US"/>
          </a:p>
        </p:txBody>
      </p:sp>
      <p:grpSp>
        <p:nvGrpSpPr>
          <p:cNvPr id="2" name="Group 61"/>
          <p:cNvGrpSpPr/>
          <p:nvPr/>
        </p:nvGrpSpPr>
        <p:grpSpPr>
          <a:xfrm>
            <a:off x="4934298" y="1681163"/>
            <a:ext cx="363474" cy="1816633"/>
            <a:chOff x="2228791" y="1589356"/>
            <a:chExt cx="484632" cy="2419936"/>
          </a:xfrm>
        </p:grpSpPr>
        <p:sp>
          <p:nvSpPr>
            <p:cNvPr id="63" name="Right Arrow 62"/>
            <p:cNvSpPr/>
            <p:nvPr/>
          </p:nvSpPr>
          <p:spPr>
            <a:xfrm rot="5400000">
              <a:off x="1393527" y="2689396"/>
              <a:ext cx="2155160" cy="484632"/>
            </a:xfrm>
            <a:prstGeom prst="rightArrow">
              <a:avLst/>
            </a:prstGeom>
            <a:solidFill>
              <a:schemeClr val="bg1">
                <a:lumMod val="95000"/>
              </a:schemeClr>
            </a:solidFill>
            <a:ln>
              <a:solidFill>
                <a:schemeClr val="bg1">
                  <a:lumMod val="50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343150" y="1589356"/>
              <a:ext cx="285750" cy="214313"/>
            </a:xfrm>
            <a:prstGeom prst="ellipse">
              <a:avLst/>
            </a:prstGeom>
            <a:noFill/>
            <a:ln w="28575">
              <a:solidFill>
                <a:srgbClr val="F541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lumMod val="50000"/>
                      <a:lumOff val="50000"/>
                    </a:schemeClr>
                  </a:solidFill>
                </a:rPr>
                <a:t>1</a:t>
              </a:r>
            </a:p>
          </p:txBody>
        </p:sp>
      </p:grpSp>
      <p:grpSp>
        <p:nvGrpSpPr>
          <p:cNvPr id="3" name="Group 64"/>
          <p:cNvGrpSpPr/>
          <p:nvPr/>
        </p:nvGrpSpPr>
        <p:grpSpPr>
          <a:xfrm>
            <a:off x="6035228" y="1681163"/>
            <a:ext cx="363474" cy="1816633"/>
            <a:chOff x="3385175" y="1589355"/>
            <a:chExt cx="484632" cy="2419937"/>
          </a:xfrm>
        </p:grpSpPr>
        <p:sp>
          <p:nvSpPr>
            <p:cNvPr id="66" name="Right Arrow 65"/>
            <p:cNvSpPr/>
            <p:nvPr/>
          </p:nvSpPr>
          <p:spPr>
            <a:xfrm rot="5400000">
              <a:off x="2549911" y="2689396"/>
              <a:ext cx="2155160" cy="484632"/>
            </a:xfrm>
            <a:prstGeom prst="rightArrow">
              <a:avLst/>
            </a:prstGeom>
            <a:solidFill>
              <a:schemeClr val="bg1">
                <a:lumMod val="95000"/>
              </a:schemeClr>
            </a:solidFill>
            <a:ln>
              <a:solidFill>
                <a:schemeClr val="bg1">
                  <a:lumMod val="50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3484616" y="1589355"/>
              <a:ext cx="285750" cy="214313"/>
            </a:xfrm>
            <a:prstGeom prst="ellipse">
              <a:avLst/>
            </a:prstGeom>
            <a:noFill/>
            <a:ln w="28575">
              <a:solidFill>
                <a:srgbClr val="F541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lumMod val="50000"/>
                      <a:lumOff val="50000"/>
                    </a:schemeClr>
                  </a:solidFill>
                </a:rPr>
                <a:t>2</a:t>
              </a:r>
            </a:p>
          </p:txBody>
        </p:sp>
      </p:grpSp>
      <p:grpSp>
        <p:nvGrpSpPr>
          <p:cNvPr id="5" name="Group 67"/>
          <p:cNvGrpSpPr/>
          <p:nvPr/>
        </p:nvGrpSpPr>
        <p:grpSpPr>
          <a:xfrm>
            <a:off x="7254087" y="1665593"/>
            <a:ext cx="363474" cy="1812885"/>
            <a:chOff x="4578401" y="1594348"/>
            <a:chExt cx="484632" cy="2414944"/>
          </a:xfrm>
        </p:grpSpPr>
        <p:sp>
          <p:nvSpPr>
            <p:cNvPr id="69" name="Right Arrow 68"/>
            <p:cNvSpPr/>
            <p:nvPr/>
          </p:nvSpPr>
          <p:spPr>
            <a:xfrm rot="5400000">
              <a:off x="3743137" y="2689396"/>
              <a:ext cx="2155160" cy="484632"/>
            </a:xfrm>
            <a:prstGeom prst="rightArrow">
              <a:avLst/>
            </a:prstGeom>
            <a:solidFill>
              <a:schemeClr val="bg1">
                <a:lumMod val="95000"/>
              </a:schemeClr>
            </a:solidFill>
            <a:ln>
              <a:solidFill>
                <a:schemeClr val="bg1">
                  <a:lumMod val="50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4677842" y="1594348"/>
              <a:ext cx="285750" cy="214313"/>
            </a:xfrm>
            <a:prstGeom prst="ellipse">
              <a:avLst/>
            </a:prstGeom>
            <a:noFill/>
            <a:ln w="28575">
              <a:solidFill>
                <a:srgbClr val="F541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lumMod val="50000"/>
                      <a:lumOff val="50000"/>
                    </a:schemeClr>
                  </a:solidFill>
                </a:rPr>
                <a:t>3</a:t>
              </a:r>
            </a:p>
          </p:txBody>
        </p:sp>
      </p:grpSp>
      <p:grpSp>
        <p:nvGrpSpPr>
          <p:cNvPr id="6" name="Group 70"/>
          <p:cNvGrpSpPr/>
          <p:nvPr/>
        </p:nvGrpSpPr>
        <p:grpSpPr>
          <a:xfrm>
            <a:off x="8209064" y="1684911"/>
            <a:ext cx="363474" cy="1812885"/>
            <a:chOff x="5904240" y="1594348"/>
            <a:chExt cx="484632" cy="2414944"/>
          </a:xfrm>
        </p:grpSpPr>
        <p:sp>
          <p:nvSpPr>
            <p:cNvPr id="72" name="Right Arrow 71"/>
            <p:cNvSpPr/>
            <p:nvPr/>
          </p:nvSpPr>
          <p:spPr>
            <a:xfrm rot="5400000">
              <a:off x="5068976" y="2689396"/>
              <a:ext cx="2155160" cy="484632"/>
            </a:xfrm>
            <a:prstGeom prst="rightArrow">
              <a:avLst/>
            </a:prstGeom>
            <a:solidFill>
              <a:schemeClr val="bg1">
                <a:lumMod val="95000"/>
              </a:schemeClr>
            </a:solidFill>
            <a:ln>
              <a:solidFill>
                <a:schemeClr val="bg1">
                  <a:lumMod val="50000"/>
                </a:schemeClr>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003681" y="1594348"/>
              <a:ext cx="285750" cy="214313"/>
            </a:xfrm>
            <a:prstGeom prst="ellipse">
              <a:avLst/>
            </a:prstGeom>
            <a:noFill/>
            <a:ln w="28575">
              <a:solidFill>
                <a:srgbClr val="F541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lumMod val="50000"/>
                      <a:lumOff val="50000"/>
                    </a:schemeClr>
                  </a:solidFill>
                </a:rPr>
                <a:t>4</a:t>
              </a:r>
            </a:p>
          </p:txBody>
        </p:sp>
      </p:grpSp>
    </p:spTree>
    <p:extLst>
      <p:ext uri="{BB962C8B-B14F-4D97-AF65-F5344CB8AC3E}">
        <p14:creationId xmlns:p14="http://schemas.microsoft.com/office/powerpoint/2010/main" val="34963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9"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Evidence for Greatest Impact of DSME</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Engaging adults with type 2 diabetes in DSME results in statistically significant and clinically meaningful improvements in A1c. The greatest improvements are achieved when DSME</a:t>
            </a:r>
            <a:r>
              <a:rPr lang="en-US" dirty="0" smtClean="0"/>
              <a:t>:</a:t>
            </a:r>
          </a:p>
          <a:p>
            <a:pPr marL="0" indent="0">
              <a:buNone/>
            </a:pPr>
            <a:endParaRPr lang="en-US" dirty="0"/>
          </a:p>
          <a:p>
            <a:pPr lvl="1"/>
            <a:r>
              <a:rPr lang="en-US" dirty="0"/>
              <a:t>Involves both group and individual education</a:t>
            </a:r>
          </a:p>
          <a:p>
            <a:pPr lvl="1"/>
            <a:r>
              <a:rPr lang="en-US" dirty="0"/>
              <a:t>Is provided by a team vs a singe individual</a:t>
            </a:r>
          </a:p>
          <a:p>
            <a:pPr lvl="1"/>
            <a:r>
              <a:rPr lang="en-US" dirty="0"/>
              <a:t>Participants attend more than 10 hours</a:t>
            </a:r>
          </a:p>
          <a:p>
            <a:pPr lvl="1"/>
            <a:r>
              <a:rPr lang="en-US" dirty="0"/>
              <a:t>Is tailored to the individual participant</a:t>
            </a:r>
          </a:p>
          <a:p>
            <a:pPr lvl="1"/>
            <a:r>
              <a:rPr lang="en-US" dirty="0"/>
              <a:t>Is focused on behaviors and engages the participant rather than didactic interventions</a:t>
            </a:r>
          </a:p>
          <a:p>
            <a:endParaRPr lang="en-US" dirty="0"/>
          </a:p>
        </p:txBody>
      </p:sp>
    </p:spTree>
    <p:extLst>
      <p:ext uri="{BB962C8B-B14F-4D97-AF65-F5344CB8AC3E}">
        <p14:creationId xmlns:p14="http://schemas.microsoft.com/office/powerpoint/2010/main" val="281182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There are many evidence-based benefits of DSMES. Of note are the many psychosocial benefits and behavioral </a:t>
            </a:r>
            <a:r>
              <a:rPr lang="en-US" dirty="0" smtClean="0"/>
              <a:t>improvements</a:t>
            </a:r>
          </a:p>
          <a:p>
            <a:endParaRPr lang="en-US" dirty="0"/>
          </a:p>
          <a:p>
            <a:r>
              <a:rPr lang="en-US" dirty="0"/>
              <a:t>DSMES is grossly under utilized </a:t>
            </a:r>
            <a:endParaRPr lang="en-US" dirty="0" smtClean="0"/>
          </a:p>
          <a:p>
            <a:endParaRPr lang="en-US" dirty="0"/>
          </a:p>
          <a:p>
            <a:r>
              <a:rPr lang="en-US" dirty="0"/>
              <a:t>The position statement describes the 4 critical times to assess, adjust, provide and refer for </a:t>
            </a:r>
            <a:r>
              <a:rPr lang="en-US" dirty="0" smtClean="0"/>
              <a:t>education</a:t>
            </a:r>
          </a:p>
          <a:p>
            <a:endParaRPr lang="en-US" dirty="0"/>
          </a:p>
          <a:p>
            <a:r>
              <a:rPr lang="en-US" dirty="0"/>
              <a:t>The algorithm checklists provide objective criteria for times when referrals for DSMES are </a:t>
            </a:r>
            <a:r>
              <a:rPr lang="en-US" dirty="0" smtClean="0"/>
              <a:t>needed</a:t>
            </a:r>
          </a:p>
          <a:p>
            <a:endParaRPr lang="en-US" dirty="0"/>
          </a:p>
          <a:p>
            <a:r>
              <a:rPr lang="en-US" dirty="0"/>
              <a:t>Provides clear expectations of the focus areas of DSMES at each of the 4 critical times </a:t>
            </a:r>
          </a:p>
          <a:p>
            <a:endParaRPr lang="en-US" dirty="0"/>
          </a:p>
        </p:txBody>
      </p:sp>
    </p:spTree>
    <p:extLst>
      <p:ext uri="{BB962C8B-B14F-4D97-AF65-F5344CB8AC3E}">
        <p14:creationId xmlns:p14="http://schemas.microsoft.com/office/powerpoint/2010/main" val="326243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smtClean="0">
                <a:latin typeface="+mn-lt"/>
              </a:rPr>
              <a:t>But ………</a:t>
            </a:r>
          </a:p>
        </p:txBody>
      </p:sp>
      <p:sp>
        <p:nvSpPr>
          <p:cNvPr id="3" name="Content Placeholder 2"/>
          <p:cNvSpPr>
            <a:spLocks noGrp="1"/>
          </p:cNvSpPr>
          <p:nvPr>
            <p:ph idx="1"/>
          </p:nvPr>
        </p:nvSpPr>
        <p:spPr>
          <a:xfrm>
            <a:off x="457200" y="1310559"/>
            <a:ext cx="8229600" cy="3048082"/>
          </a:xfrm>
        </p:spPr>
        <p:txBody>
          <a:bodyPr>
            <a:normAutofit fontScale="70000" lnSpcReduction="20000"/>
          </a:bodyPr>
          <a:lstStyle/>
          <a:p>
            <a:r>
              <a:rPr lang="en-US" dirty="0" smtClean="0"/>
              <a:t>How is this covered by insurance?</a:t>
            </a:r>
          </a:p>
          <a:p>
            <a:endParaRPr lang="en-US" dirty="0" smtClean="0"/>
          </a:p>
          <a:p>
            <a:r>
              <a:rPr lang="en-US" dirty="0" smtClean="0"/>
              <a:t>What is AADE doing to work with regulators to ensure access to this benefit  as needed?</a:t>
            </a:r>
          </a:p>
          <a:p>
            <a:endParaRPr lang="en-US" dirty="0" smtClean="0"/>
          </a:p>
          <a:p>
            <a:r>
              <a:rPr lang="en-US" dirty="0" smtClean="0"/>
              <a:t>What can each of us do?</a:t>
            </a:r>
          </a:p>
          <a:p>
            <a:endParaRPr lang="en-US" dirty="0" smtClean="0"/>
          </a:p>
          <a:p>
            <a:endParaRPr lang="en-US" dirty="0" smtClean="0"/>
          </a:p>
          <a:p>
            <a:pPr>
              <a:buNone/>
            </a:pPr>
            <a:r>
              <a:rPr lang="en-US" dirty="0" smtClean="0"/>
              <a:t>The answers………</a:t>
            </a:r>
          </a:p>
          <a:p>
            <a:endParaRPr lang="en-US" dirty="0" smtClean="0"/>
          </a:p>
          <a:p>
            <a:endParaRPr lang="en-US" dirty="0" smtClean="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4101" name="Text Placeholder 7"/>
          <p:cNvSpPr txBox="1">
            <a:spLocks/>
          </p:cNvSpPr>
          <p:nvPr/>
        </p:nvSpPr>
        <p:spPr bwMode="auto">
          <a:xfrm>
            <a:off x="3417084" y="832957"/>
            <a:ext cx="4724400" cy="259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l" defTabSz="457200" rtl="0" eaLnBrk="1" fontAlgn="auto" latinLnBrk="0" hangingPunct="1">
              <a:lnSpc>
                <a:spcPts val="33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76C0"/>
                </a:solidFill>
                <a:effectLst/>
                <a:uLnTx/>
                <a:uFillTx/>
                <a:latin typeface="Arial"/>
                <a:cs typeface="Arial"/>
              </a:rPr>
              <a:t>Debbie Parrish</a:t>
            </a:r>
          </a:p>
          <a:p>
            <a:pPr marL="0" marR="0" lvl="0" indent="0" algn="l" defTabSz="457200" rtl="0" eaLnBrk="1" fontAlgn="auto" latinLnBrk="0" hangingPunct="1">
              <a:lnSpc>
                <a:spcPts val="33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76C0"/>
                </a:solidFill>
                <a:effectLst/>
                <a:uLnTx/>
                <a:uFillTx/>
                <a:latin typeface="Arial"/>
                <a:cs typeface="Arial"/>
              </a:rPr>
              <a:t>BSE, JD</a:t>
            </a:r>
          </a:p>
          <a:p>
            <a:pPr marL="0" marR="0" lvl="0" indent="0" algn="l" defTabSz="457200" rtl="0" eaLnBrk="1" fontAlgn="auto" latinLnBrk="0" hangingPunct="1">
              <a:lnSpc>
                <a:spcPts val="33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76C0"/>
              </a:solidFill>
              <a:effectLst/>
              <a:uLnTx/>
              <a:uFillTx/>
              <a:latin typeface="Arial"/>
              <a:cs typeface="Arial"/>
            </a:endParaRPr>
          </a:p>
          <a:p>
            <a:pPr marL="0" marR="0" lvl="0" indent="0" algn="l" defTabSz="457200" rtl="0" eaLnBrk="1" fontAlgn="auto" latinLnBrk="0" hangingPunct="1">
              <a:lnSpc>
                <a:spcPts val="33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76C0"/>
              </a:solidFill>
              <a:effectLst/>
              <a:uLnTx/>
              <a:uFillTx/>
              <a:latin typeface="Arial"/>
              <a:cs typeface="Arial"/>
            </a:endParaRPr>
          </a:p>
          <a:p>
            <a:pPr marL="0" marR="0" lvl="0" indent="0" algn="l" defTabSz="457200" rtl="0" eaLnBrk="1" fontAlgn="auto" latinLnBrk="0" hangingPunct="1">
              <a:lnSpc>
                <a:spcPts val="33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76C0"/>
                </a:solidFill>
                <a:effectLst/>
                <a:uLnTx/>
                <a:uFillTx/>
                <a:latin typeface="Arial"/>
                <a:cs typeface="Arial"/>
              </a:rPr>
              <a:t>Partner</a:t>
            </a:r>
          </a:p>
          <a:p>
            <a:pPr marL="0" marR="0" lvl="0" indent="0" algn="l" defTabSz="457200" rtl="0" eaLnBrk="1" fontAlgn="auto" latinLnBrk="0" hangingPunct="1">
              <a:lnSpc>
                <a:spcPts val="33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76C0"/>
                </a:solidFill>
                <a:effectLst/>
                <a:uLnTx/>
                <a:uFillTx/>
                <a:latin typeface="Arial"/>
                <a:cs typeface="Arial"/>
              </a:rPr>
              <a:t>Parrish Law Offices</a:t>
            </a:r>
          </a:p>
          <a:p>
            <a:pPr marL="0" marR="0" lvl="0" indent="0" algn="l" defTabSz="457200" rtl="0" eaLnBrk="1" fontAlgn="auto" latinLnBrk="0" hangingPunct="1">
              <a:lnSpc>
                <a:spcPts val="33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76C0"/>
                </a:solidFill>
                <a:effectLst/>
                <a:uLnTx/>
                <a:uFillTx/>
                <a:latin typeface="Arial"/>
                <a:cs typeface="Arial"/>
              </a:rPr>
              <a:t>Pittsburgh, PA </a:t>
            </a:r>
          </a:p>
          <a:p>
            <a:pPr marL="342900" marR="0" lvl="0" indent="-342900" algn="l" defTabSz="457200" rtl="0" eaLnBrk="1" fontAlgn="auto" latinLnBrk="0" hangingPunct="1">
              <a:lnSpc>
                <a:spcPct val="100000"/>
              </a:lnSpc>
              <a:spcBef>
                <a:spcPts val="0"/>
              </a:spcBef>
              <a:spcAft>
                <a:spcPts val="0"/>
              </a:spcAft>
              <a:buClrTx/>
              <a:buSzTx/>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Futura Std Book"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830" t="10229" r="21157" b="16482"/>
          <a:stretch/>
        </p:blipFill>
        <p:spPr>
          <a:xfrm>
            <a:off x="836577" y="865292"/>
            <a:ext cx="2222984" cy="2560864"/>
          </a:xfrm>
          <a:prstGeom prst="rect">
            <a:avLst/>
          </a:prstGeom>
        </p:spPr>
      </p:pic>
    </p:spTree>
    <p:extLst>
      <p:ext uri="{BB962C8B-B14F-4D97-AF65-F5344CB8AC3E}">
        <p14:creationId xmlns:p14="http://schemas.microsoft.com/office/powerpoint/2010/main" val="1889346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smtClean="0">
                <a:solidFill>
                  <a:srgbClr val="0076C0"/>
                </a:solidFill>
                <a:latin typeface="Arial"/>
                <a:ea typeface="ヒラギノ角ゴ Pro W3" charset="0"/>
                <a:cs typeface="Arial"/>
              </a:rPr>
              <a:t>Disclosure to Participants</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372870"/>
            <a:ext cx="8229600" cy="3108025"/>
          </a:xfrm>
        </p:spPr>
        <p:txBody>
          <a:bodyPr>
            <a:normAutofit/>
          </a:bodyPr>
          <a:lstStyle/>
          <a:p>
            <a:pPr lvl="0"/>
            <a:r>
              <a:rPr lang="en-US" sz="1600" dirty="0">
                <a:solidFill>
                  <a:prstClr val="black"/>
                </a:solidFill>
                <a:latin typeface="Arial" charset="0"/>
                <a:ea typeface="ヒラギノ角ゴ Pro W3" charset="0"/>
                <a:cs typeface="ヒラギノ角ゴ Pro W3" charset="0"/>
              </a:rPr>
              <a:t>Notice of Requirements For Successful Completion</a:t>
            </a:r>
          </a:p>
          <a:p>
            <a:pPr lvl="1"/>
            <a:r>
              <a:rPr lang="en-US" sz="1400" dirty="0">
                <a:solidFill>
                  <a:prstClr val="black"/>
                </a:solidFill>
                <a:latin typeface="Arial" charset="0"/>
                <a:ea typeface="ヒラギノ角ゴ Pro W3" charset="0"/>
              </a:rPr>
              <a:t>Please refer to learning goals and objectives</a:t>
            </a:r>
          </a:p>
          <a:p>
            <a:pPr lvl="1"/>
            <a:r>
              <a:rPr lang="en-US" sz="1400" dirty="0">
                <a:solidFill>
                  <a:prstClr val="black"/>
                </a:solidFill>
                <a:latin typeface="Arial" charset="0"/>
                <a:ea typeface="ヒラギノ角ゴ Pro W3" charset="0"/>
              </a:rPr>
              <a:t>Learners must attend the full activity and complete the evaluation in order to claim continuing education credit/hours</a:t>
            </a:r>
          </a:p>
          <a:p>
            <a:pPr lvl="0">
              <a:spcBef>
                <a:spcPts val="600"/>
              </a:spcBef>
            </a:pPr>
            <a:r>
              <a:rPr lang="en-US" sz="1600" dirty="0">
                <a:solidFill>
                  <a:prstClr val="black"/>
                </a:solidFill>
                <a:latin typeface="Arial" charset="0"/>
                <a:ea typeface="ヒラギノ角ゴ Pro W3" charset="0"/>
                <a:cs typeface="ヒラギノ角ゴ Pro W3" charset="0"/>
              </a:rPr>
              <a:t>Conflict of Interest (COI) and Financial Relationship Disclosures:</a:t>
            </a:r>
          </a:p>
          <a:p>
            <a:pPr lvl="1"/>
            <a:r>
              <a:rPr lang="en-US" sz="1200" dirty="0">
                <a:solidFill>
                  <a:prstClr val="black"/>
                </a:solidFill>
                <a:latin typeface="Arial" charset="0"/>
                <a:ea typeface="ヒラギノ角ゴ Pro W3" charset="0"/>
              </a:rPr>
              <a:t>Presenter: </a:t>
            </a:r>
            <a:r>
              <a:rPr lang="en-US" sz="1200" dirty="0" smtClean="0">
                <a:solidFill>
                  <a:prstClr val="black"/>
                </a:solidFill>
                <a:latin typeface="Arial" charset="0"/>
                <a:ea typeface="ヒラギノ角ゴ Pro W3" charset="0"/>
              </a:rPr>
              <a:t>Debbie Parrish, BSE, JD – </a:t>
            </a:r>
            <a:r>
              <a:rPr lang="en-US" sz="1200" dirty="0">
                <a:solidFill>
                  <a:prstClr val="black"/>
                </a:solidFill>
                <a:latin typeface="Arial" charset="0"/>
                <a:ea typeface="ヒラギノ角ゴ Pro W3" charset="0"/>
              </a:rPr>
              <a:t>No COI/Financial Relationship to disclose </a:t>
            </a:r>
          </a:p>
          <a:p>
            <a:pPr lvl="0">
              <a:spcBef>
                <a:spcPts val="600"/>
              </a:spcBef>
            </a:pPr>
            <a:r>
              <a:rPr lang="en-US" sz="1600" dirty="0">
                <a:solidFill>
                  <a:prstClr val="black"/>
                </a:solidFill>
                <a:latin typeface="Arial" charset="0"/>
                <a:ea typeface="ヒラギノ角ゴ Pro W3" charset="0"/>
                <a:cs typeface="ヒラギノ角ゴ Pro W3" charset="0"/>
              </a:rPr>
              <a:t>Non-Endorsement of Products:</a:t>
            </a:r>
          </a:p>
          <a:p>
            <a:pPr lvl="1"/>
            <a:r>
              <a:rPr lang="en-US" sz="1200" dirty="0">
                <a:solidFill>
                  <a:prstClr val="black"/>
                </a:solidFill>
                <a:latin typeface="Arial" charset="0"/>
                <a:ea typeface="ヒラギノ角ゴ Pro W3" charset="0"/>
              </a:rPr>
              <a:t>Accredited status does not imply endorsement by AADE, ANCC, ACPE or CDR of any commercial products displayed in conjunction with this educational activity</a:t>
            </a:r>
          </a:p>
          <a:p>
            <a:pPr lvl="0">
              <a:spcBef>
                <a:spcPts val="600"/>
              </a:spcBef>
            </a:pPr>
            <a:r>
              <a:rPr lang="en-US" sz="1600" dirty="0">
                <a:solidFill>
                  <a:prstClr val="black"/>
                </a:solidFill>
                <a:latin typeface="Arial" charset="0"/>
                <a:ea typeface="ヒラギノ角ゴ Pro W3" charset="0"/>
                <a:cs typeface="ヒラギノ角ゴ Pro W3" charset="0"/>
              </a:rPr>
              <a:t>Off-Label Use:</a:t>
            </a:r>
          </a:p>
          <a:p>
            <a:pPr lvl="1"/>
            <a:r>
              <a:rPr lang="en-US" sz="1200" dirty="0">
                <a:solidFill>
                  <a:prstClr val="black"/>
                </a:solidFill>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2279564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smtClean="0">
                <a:solidFill>
                  <a:srgbClr val="0076C0"/>
                </a:solidFill>
                <a:latin typeface="Arial"/>
                <a:ea typeface="ヒラギノ角ゴ Pro W3" charset="0"/>
                <a:cs typeface="Arial"/>
              </a:rPr>
              <a:t>Medicare Beneficiary Advocacy</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372870"/>
            <a:ext cx="8229600" cy="3108025"/>
          </a:xfrm>
        </p:spPr>
        <p:txBody>
          <a:bodyPr/>
          <a:lstStyle/>
          <a:p>
            <a:pPr eaLnBrk="1" hangingPunct="1"/>
            <a:r>
              <a:rPr lang="en-US" dirty="0" smtClean="0">
                <a:solidFill>
                  <a:srgbClr val="000000"/>
                </a:solidFill>
                <a:latin typeface="Arial" charset="0"/>
                <a:ea typeface="ヒラギノ角ゴ Pro W3" charset="0"/>
                <a:cs typeface="ヒラギノ角ゴ Pro W3" charset="0"/>
              </a:rPr>
              <a:t>Medicare Administrative Appeals Generally</a:t>
            </a:r>
          </a:p>
          <a:p>
            <a:pPr eaLnBrk="1" hangingPunct="1"/>
            <a:r>
              <a:rPr lang="en-US" sz="3100" dirty="0" smtClean="0">
                <a:solidFill>
                  <a:srgbClr val="000000"/>
                </a:solidFill>
                <a:latin typeface="Arial" charset="0"/>
                <a:ea typeface="ヒラギノ角ゴ Pro W3" charset="0"/>
                <a:cs typeface="ヒラギノ角ゴ Pro W3" charset="0"/>
              </a:rPr>
              <a:t>Medicare Administrative Appeals for CGM</a:t>
            </a:r>
          </a:p>
          <a:p>
            <a:pPr eaLnBrk="1" hangingPunct="1"/>
            <a:r>
              <a:rPr lang="en-US" dirty="0" smtClean="0">
                <a:solidFill>
                  <a:srgbClr val="000000"/>
                </a:solidFill>
                <a:latin typeface="Arial" charset="0"/>
                <a:ea typeface="ヒラギノ角ゴ Pro W3" charset="0"/>
                <a:cs typeface="ヒラギノ角ゴ Pro W3" charset="0"/>
              </a:rPr>
              <a:t>Medicare Policy Challenges</a:t>
            </a:r>
          </a:p>
          <a:p>
            <a:pPr eaLnBrk="1" hangingPunct="1"/>
            <a:r>
              <a:rPr lang="en-US" sz="3100" dirty="0" smtClean="0">
                <a:solidFill>
                  <a:srgbClr val="000000"/>
                </a:solidFill>
                <a:latin typeface="Arial" charset="0"/>
                <a:ea typeface="ヒラギノ角ゴ Pro W3" charset="0"/>
                <a:cs typeface="ヒラギノ角ゴ Pro W3" charset="0"/>
              </a:rPr>
              <a:t>District Court Cases for CGM</a:t>
            </a:r>
            <a:endParaRPr lang="en-US" sz="31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832305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Administrative Appeals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Percentage that appeal</a:t>
            </a:r>
          </a:p>
          <a:p>
            <a:r>
              <a:rPr lang="en-US" dirty="0" smtClean="0"/>
              <a:t>Levels of appeal</a:t>
            </a:r>
          </a:p>
          <a:p>
            <a:pPr lvl="1"/>
            <a:r>
              <a:rPr lang="en-US" dirty="0" smtClean="0"/>
              <a:t>Redetermination</a:t>
            </a:r>
          </a:p>
          <a:p>
            <a:pPr lvl="1"/>
            <a:r>
              <a:rPr lang="en-US" dirty="0" smtClean="0"/>
              <a:t>Reconsideration</a:t>
            </a:r>
          </a:p>
          <a:p>
            <a:pPr lvl="1"/>
            <a:r>
              <a:rPr lang="en-US" dirty="0" smtClean="0"/>
              <a:t>Admin. Law Judge</a:t>
            </a:r>
          </a:p>
          <a:p>
            <a:pPr lvl="1"/>
            <a:r>
              <a:rPr lang="en-US" dirty="0" smtClean="0"/>
              <a:t>Council</a:t>
            </a:r>
          </a:p>
          <a:p>
            <a:pPr lvl="1"/>
            <a:r>
              <a:rPr lang="en-US" dirty="0" smtClean="0"/>
              <a:t>District Court</a:t>
            </a:r>
          </a:p>
          <a:p>
            <a:r>
              <a:rPr lang="en-US" dirty="0" smtClean="0"/>
              <a:t>Time for resolution at Admin. Law Judge – 1200 v 60</a:t>
            </a:r>
            <a:endParaRPr lang="en-US" dirty="0"/>
          </a:p>
        </p:txBody>
      </p:sp>
    </p:spTree>
    <p:extLst>
      <p:ext uri="{BB962C8B-B14F-4D97-AF65-F5344CB8AC3E}">
        <p14:creationId xmlns:p14="http://schemas.microsoft.com/office/powerpoint/2010/main" val="243963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Appeals and CGM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Article stating CGM were precautionary</a:t>
            </a:r>
          </a:p>
          <a:p>
            <a:endParaRPr lang="en-US" dirty="0" smtClean="0"/>
          </a:p>
          <a:p>
            <a:r>
              <a:rPr lang="en-US" dirty="0" smtClean="0"/>
              <a:t>Medicare beneficiaries reaching out to Medicare medical directors</a:t>
            </a:r>
          </a:p>
          <a:p>
            <a:endParaRPr lang="en-US" dirty="0" smtClean="0"/>
          </a:p>
          <a:p>
            <a:r>
              <a:rPr lang="en-US" dirty="0" smtClean="0"/>
              <a:t>Medicare </a:t>
            </a:r>
            <a:r>
              <a:rPr lang="en-US" dirty="0"/>
              <a:t>beneficiaries </a:t>
            </a:r>
            <a:r>
              <a:rPr lang="en-US" dirty="0" smtClean="0"/>
              <a:t>appealing – winning</a:t>
            </a:r>
          </a:p>
          <a:p>
            <a:endParaRPr lang="en-US" dirty="0" smtClean="0"/>
          </a:p>
          <a:p>
            <a:r>
              <a:rPr lang="en-US" dirty="0" smtClean="0"/>
              <a:t>Council reversing saying no medical purpose</a:t>
            </a:r>
          </a:p>
          <a:p>
            <a:endParaRPr lang="en-US" dirty="0" smtClean="0"/>
          </a:p>
          <a:p>
            <a:endParaRPr lang="en-US" dirty="0"/>
          </a:p>
        </p:txBody>
      </p:sp>
    </p:spTree>
    <p:extLst>
      <p:ext uri="{BB962C8B-B14F-4D97-AF65-F5344CB8AC3E}">
        <p14:creationId xmlns:p14="http://schemas.microsoft.com/office/powerpoint/2010/main" val="392927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064212"/>
            <a:ext cx="8229600" cy="3534665"/>
          </a:xfrm>
        </p:spPr>
        <p:txBody>
          <a:bodyPr>
            <a:normAutofit fontScale="55000" lnSpcReduction="20000"/>
          </a:bodyPr>
          <a:lstStyle/>
          <a:p>
            <a:endParaRPr lang="en-US" dirty="0" smtClean="0"/>
          </a:p>
          <a:p>
            <a:r>
              <a:rPr lang="en-US" dirty="0" smtClean="0"/>
              <a:t>Review the 4 critical times for referral for Diabetes Self Management and Support</a:t>
            </a:r>
          </a:p>
          <a:p>
            <a:endParaRPr lang="en-US" dirty="0" smtClean="0"/>
          </a:p>
          <a:p>
            <a:r>
              <a:rPr lang="en-US" dirty="0" smtClean="0"/>
              <a:t>State how DSMES aligns with the standards of medical care of type 2 DM </a:t>
            </a:r>
          </a:p>
          <a:p>
            <a:endParaRPr lang="en-US" dirty="0" smtClean="0"/>
          </a:p>
          <a:p>
            <a:r>
              <a:rPr lang="en-US" dirty="0" smtClean="0"/>
              <a:t>Explain </a:t>
            </a:r>
            <a:r>
              <a:rPr lang="en-US" dirty="0"/>
              <a:t>how to file an appeal </a:t>
            </a:r>
            <a:r>
              <a:rPr lang="en-US" dirty="0" smtClean="0"/>
              <a:t>for a </a:t>
            </a:r>
            <a:r>
              <a:rPr lang="en-US" dirty="0"/>
              <a:t>claim denied by Medicare and what is important to include</a:t>
            </a:r>
            <a:r>
              <a:rPr lang="en-US" dirty="0" smtClean="0"/>
              <a:t>.</a:t>
            </a:r>
          </a:p>
          <a:p>
            <a:endParaRPr lang="en-US" dirty="0"/>
          </a:p>
          <a:p>
            <a:r>
              <a:rPr lang="en-US" dirty="0" smtClean="0"/>
              <a:t>Discuss </a:t>
            </a:r>
            <a:r>
              <a:rPr lang="en-US" dirty="0"/>
              <a:t>how Medicare policy challenges work and what was tried for CGM coverage</a:t>
            </a:r>
            <a:r>
              <a:rPr lang="en-US" dirty="0" smtClean="0"/>
              <a:t>.</a:t>
            </a:r>
          </a:p>
          <a:p>
            <a:endParaRPr lang="en-US" dirty="0"/>
          </a:p>
          <a:p>
            <a:r>
              <a:rPr lang="en-US" dirty="0" smtClean="0"/>
              <a:t>Describe </a:t>
            </a:r>
            <a:r>
              <a:rPr lang="en-US" dirty="0"/>
              <a:t>the influence of district court decisions on Medicare coverage.</a:t>
            </a:r>
          </a:p>
          <a:p>
            <a:endParaRPr lang="en-US" dirty="0"/>
          </a:p>
        </p:txBody>
      </p:sp>
    </p:spTree>
    <p:extLst>
      <p:ext uri="{BB962C8B-B14F-4D97-AF65-F5344CB8AC3E}">
        <p14:creationId xmlns:p14="http://schemas.microsoft.com/office/powerpoint/2010/main" val="185079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Coverage Policies</a:t>
            </a:r>
            <a:endParaRPr lang="en-US" dirty="0"/>
          </a:p>
        </p:txBody>
      </p:sp>
      <p:sp>
        <p:nvSpPr>
          <p:cNvPr id="3" name="Content Placeholder 2"/>
          <p:cNvSpPr>
            <a:spLocks noGrp="1"/>
          </p:cNvSpPr>
          <p:nvPr>
            <p:ph idx="1"/>
          </p:nvPr>
        </p:nvSpPr>
        <p:spPr/>
        <p:txBody>
          <a:bodyPr>
            <a:normAutofit lnSpcReduction="10000"/>
          </a:bodyPr>
          <a:lstStyle/>
          <a:p>
            <a:r>
              <a:rPr lang="en-US" dirty="0" smtClean="0"/>
              <a:t>Peer-reviewed literature</a:t>
            </a:r>
          </a:p>
          <a:p>
            <a:endParaRPr lang="en-US" dirty="0" smtClean="0"/>
          </a:p>
          <a:p>
            <a:r>
              <a:rPr lang="en-US" dirty="0" smtClean="0"/>
              <a:t>Consensus of experts</a:t>
            </a:r>
          </a:p>
          <a:p>
            <a:endParaRPr lang="en-US" dirty="0" smtClean="0"/>
          </a:p>
          <a:p>
            <a:r>
              <a:rPr lang="en-US" dirty="0" smtClean="0"/>
              <a:t>Adoption by the relevant medical community</a:t>
            </a:r>
            <a:endParaRPr lang="en-US" dirty="0"/>
          </a:p>
        </p:txBody>
      </p:sp>
    </p:spTree>
    <p:extLst>
      <p:ext uri="{BB962C8B-B14F-4D97-AF65-F5344CB8AC3E}">
        <p14:creationId xmlns:p14="http://schemas.microsoft.com/office/powerpoint/2010/main" val="237906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Policy Challenge	</a:t>
            </a:r>
            <a:endParaRPr lang="en-US" dirty="0"/>
          </a:p>
        </p:txBody>
      </p:sp>
      <p:sp>
        <p:nvSpPr>
          <p:cNvPr id="3" name="Content Placeholder 2"/>
          <p:cNvSpPr>
            <a:spLocks noGrp="1"/>
          </p:cNvSpPr>
          <p:nvPr>
            <p:ph idx="1"/>
          </p:nvPr>
        </p:nvSpPr>
        <p:spPr/>
        <p:txBody>
          <a:bodyPr>
            <a:normAutofit lnSpcReduction="10000"/>
          </a:bodyPr>
          <a:lstStyle/>
          <a:p>
            <a:r>
              <a:rPr lang="en-US" dirty="0" smtClean="0"/>
              <a:t>Only a Medicare beneficiary can file</a:t>
            </a:r>
          </a:p>
          <a:p>
            <a:r>
              <a:rPr lang="en-US" dirty="0" smtClean="0"/>
              <a:t>Need a letter from clinician</a:t>
            </a:r>
          </a:p>
          <a:p>
            <a:r>
              <a:rPr lang="en-US" dirty="0" smtClean="0"/>
              <a:t>Discovery and Delivery</a:t>
            </a:r>
          </a:p>
          <a:p>
            <a:r>
              <a:rPr lang="en-US" dirty="0" smtClean="0"/>
              <a:t>Judge  - invalid under the reasonableness standard</a:t>
            </a:r>
          </a:p>
          <a:p>
            <a:r>
              <a:rPr lang="en-US" dirty="0" smtClean="0"/>
              <a:t>Council’s technical objection</a:t>
            </a:r>
            <a:endParaRPr lang="en-US" dirty="0"/>
          </a:p>
        </p:txBody>
      </p:sp>
    </p:spTree>
    <p:extLst>
      <p:ext uri="{BB962C8B-B14F-4D97-AF65-F5344CB8AC3E}">
        <p14:creationId xmlns:p14="http://schemas.microsoft.com/office/powerpoint/2010/main" val="231593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Court Cases	</a:t>
            </a:r>
            <a:endParaRPr lang="en-US" dirty="0"/>
          </a:p>
        </p:txBody>
      </p:sp>
      <p:sp>
        <p:nvSpPr>
          <p:cNvPr id="3" name="Content Placeholder 2"/>
          <p:cNvSpPr>
            <a:spLocks noGrp="1"/>
          </p:cNvSpPr>
          <p:nvPr>
            <p:ph idx="1"/>
          </p:nvPr>
        </p:nvSpPr>
        <p:spPr/>
        <p:txBody>
          <a:bodyPr/>
          <a:lstStyle/>
          <a:p>
            <a:r>
              <a:rPr lang="en-US" dirty="0" smtClean="0"/>
              <a:t>Wisconsin x 2 - Whitcomb</a:t>
            </a:r>
          </a:p>
          <a:p>
            <a:pPr marL="457200" lvl="1" indent="0">
              <a:buNone/>
            </a:pPr>
            <a:endParaRPr lang="en-US" dirty="0" smtClean="0"/>
          </a:p>
          <a:p>
            <a:r>
              <a:rPr lang="en-US" dirty="0" smtClean="0"/>
              <a:t>Massachusetts x 2 – Lewis, </a:t>
            </a:r>
            <a:r>
              <a:rPr lang="en-US" dirty="0" err="1" smtClean="0"/>
              <a:t>Finigan</a:t>
            </a:r>
            <a:endParaRPr lang="en-US" dirty="0" smtClean="0"/>
          </a:p>
          <a:p>
            <a:endParaRPr lang="en-US" dirty="0" smtClean="0"/>
          </a:p>
          <a:p>
            <a:r>
              <a:rPr lang="en-US" dirty="0" smtClean="0"/>
              <a:t>Vermont - Bloom</a:t>
            </a:r>
          </a:p>
          <a:p>
            <a:endParaRPr lang="en-US" dirty="0" smtClean="0"/>
          </a:p>
          <a:p>
            <a:endParaRPr lang="en-US" dirty="0"/>
          </a:p>
        </p:txBody>
      </p:sp>
    </p:spTree>
    <p:extLst>
      <p:ext uri="{BB962C8B-B14F-4D97-AF65-F5344CB8AC3E}">
        <p14:creationId xmlns:p14="http://schemas.microsoft.com/office/powerpoint/2010/main" val="208999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Medicare beneficiary most powerful advocate</a:t>
            </a:r>
          </a:p>
          <a:p>
            <a:r>
              <a:rPr lang="en-US" dirty="0" smtClean="0"/>
              <a:t>Medical directors noted the decisions</a:t>
            </a:r>
          </a:p>
          <a:p>
            <a:r>
              <a:rPr lang="en-US" dirty="0" smtClean="0"/>
              <a:t>Help each other leverage wins</a:t>
            </a:r>
          </a:p>
          <a:p>
            <a:r>
              <a:rPr lang="en-US" dirty="0" smtClean="0"/>
              <a:t>Society statements</a:t>
            </a:r>
          </a:p>
          <a:p>
            <a:r>
              <a:rPr lang="en-US" dirty="0" smtClean="0"/>
              <a:t>Medicare Ombudsman</a:t>
            </a:r>
          </a:p>
          <a:p>
            <a:r>
              <a:rPr lang="en-US" dirty="0" smtClean="0"/>
              <a:t>The Courts can be helpful but it requires endurance</a:t>
            </a:r>
            <a:endParaRPr lang="en-US" dirty="0"/>
          </a:p>
        </p:txBody>
      </p:sp>
    </p:spTree>
    <p:extLst>
      <p:ext uri="{BB962C8B-B14F-4D97-AF65-F5344CB8AC3E}">
        <p14:creationId xmlns:p14="http://schemas.microsoft.com/office/powerpoint/2010/main" val="372617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4101" name="Text Placeholder 7"/>
          <p:cNvSpPr txBox="1">
            <a:spLocks/>
          </p:cNvSpPr>
          <p:nvPr/>
        </p:nvSpPr>
        <p:spPr bwMode="auto">
          <a:xfrm>
            <a:off x="3470380" y="832958"/>
            <a:ext cx="5355567" cy="2970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endParaRPr lang="en-US" sz="3500" b="1" dirty="0" smtClean="0">
              <a:solidFill>
                <a:srgbClr val="0076C0"/>
              </a:solidFill>
              <a:latin typeface="Arial"/>
              <a:cs typeface="Arial"/>
            </a:endParaRPr>
          </a:p>
          <a:p>
            <a:pPr marL="0" indent="0" eaLnBrk="1" hangingPunct="1">
              <a:lnSpc>
                <a:spcPts val="3300"/>
              </a:lnSpc>
              <a:buFont typeface="Arial" charset="0"/>
              <a:buNone/>
            </a:pPr>
            <a:r>
              <a:rPr lang="en-US" sz="3500" b="1" dirty="0" smtClean="0">
                <a:solidFill>
                  <a:srgbClr val="0076C0"/>
                </a:solidFill>
                <a:latin typeface="Arial"/>
                <a:cs typeface="Arial"/>
              </a:rPr>
              <a:t>Leslie E Kolb</a:t>
            </a:r>
          </a:p>
          <a:p>
            <a:pPr marL="0" indent="0" eaLnBrk="1" hangingPunct="1">
              <a:lnSpc>
                <a:spcPts val="3300"/>
              </a:lnSpc>
              <a:buFont typeface="Arial" charset="0"/>
              <a:buNone/>
            </a:pPr>
            <a:r>
              <a:rPr lang="en-US" sz="2000" dirty="0" smtClean="0">
                <a:latin typeface="Arial"/>
                <a:cs typeface="Arial"/>
              </a:rPr>
              <a:t>RN, BSN, MBA</a:t>
            </a:r>
          </a:p>
          <a:p>
            <a:pPr marL="0" indent="0" eaLnBrk="1" hangingPunct="1">
              <a:lnSpc>
                <a:spcPts val="2400"/>
              </a:lnSpc>
              <a:spcBef>
                <a:spcPts val="10"/>
              </a:spcBef>
              <a:buFont typeface="Arial" charset="0"/>
              <a:buNone/>
            </a:pPr>
            <a:r>
              <a:rPr lang="en-US" sz="2000" dirty="0" smtClean="0">
                <a:latin typeface="Arial"/>
                <a:cs typeface="Arial"/>
              </a:rPr>
              <a:t>Chief Science and Practice Officer </a:t>
            </a:r>
            <a:endParaRPr lang="en-US" sz="2000" dirty="0">
              <a:latin typeface="Arial"/>
              <a:cs typeface="Arial"/>
            </a:endParaRPr>
          </a:p>
          <a:p>
            <a:pPr eaLnBrk="1" hangingPunct="1">
              <a:lnSpc>
                <a:spcPts val="2400"/>
              </a:lnSpc>
              <a:spcBef>
                <a:spcPts val="10"/>
              </a:spcBef>
              <a:buFont typeface="Arial" charset="0"/>
              <a:buNone/>
            </a:pPr>
            <a:endParaRPr lang="en-US" sz="2000" dirty="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American Association of Diabetes Educators</a:t>
            </a:r>
          </a:p>
          <a:p>
            <a:pPr marL="0" indent="0" eaLnBrk="1" hangingPunct="1">
              <a:lnSpc>
                <a:spcPts val="2400"/>
              </a:lnSpc>
              <a:spcBef>
                <a:spcPts val="10"/>
              </a:spcBef>
              <a:buFont typeface="Arial" charset="0"/>
              <a:buNone/>
            </a:pPr>
            <a:r>
              <a:rPr lang="en-US" sz="2000" dirty="0" smtClean="0">
                <a:latin typeface="Arial"/>
                <a:cs typeface="Arial"/>
              </a:rPr>
              <a:t>Chicago, Il  </a:t>
            </a:r>
          </a:p>
          <a:p>
            <a:pPr eaLnBrk="1" hangingPunct="1">
              <a:buFont typeface="Arial" charset="0"/>
              <a:buNone/>
            </a:pPr>
            <a:endParaRPr lang="en-US" sz="1800" dirty="0">
              <a:solidFill>
                <a:srgbClr val="000000"/>
              </a:solidFill>
              <a:latin typeface="Futura Std Book" charset="0"/>
            </a:endParaRPr>
          </a:p>
        </p:txBody>
      </p:sp>
      <p:pic>
        <p:nvPicPr>
          <p:cNvPr id="4099" name="Picture Placeholder 8" descr="headshot.jpg"/>
          <p:cNvPicPr>
            <a:picLocks noChangeAspect="1"/>
          </p:cNvPicPr>
          <p:nvPr/>
        </p:nvPicPr>
        <p:blipFill>
          <a:blip r:embed="rId4">
            <a:extLst>
              <a:ext uri="{28A0092B-C50C-407E-A947-70E740481C1C}">
                <a14:useLocalDpi xmlns:a14="http://schemas.microsoft.com/office/drawing/2010/main" val="0"/>
              </a:ext>
            </a:extLst>
          </a:blip>
          <a:srcRect l="11333" t="10097" r="14223" b="5759"/>
          <a:stretch>
            <a:fillRect/>
          </a:stretch>
        </p:blipFill>
        <p:spPr bwMode="auto">
          <a:xfrm>
            <a:off x="765625" y="831032"/>
            <a:ext cx="2293938" cy="250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49225">
                <a:solidFill>
                  <a:srgbClr val="000000"/>
                </a:solidFill>
                <a:round/>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127" y="832957"/>
            <a:ext cx="2488200" cy="2592729"/>
          </a:xfrm>
          <a:prstGeom prst="rect">
            <a:avLst/>
          </a:prstGeom>
        </p:spPr>
      </p:pic>
    </p:spTree>
    <p:extLst>
      <p:ext uri="{BB962C8B-B14F-4D97-AF65-F5344CB8AC3E}">
        <p14:creationId xmlns:p14="http://schemas.microsoft.com/office/powerpoint/2010/main" val="2746156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smtClean="0">
                <a:solidFill>
                  <a:srgbClr val="0076C0"/>
                </a:solidFill>
                <a:latin typeface="Arial"/>
                <a:ea typeface="ヒラギノ角ゴ Pro W3" charset="0"/>
                <a:cs typeface="Arial"/>
              </a:rPr>
              <a:t>Disclosure to Participants</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372870"/>
            <a:ext cx="8229600" cy="3108025"/>
          </a:xfrm>
        </p:spPr>
        <p:txBody>
          <a:bodyPr>
            <a:normAutofit/>
          </a:bodyPr>
          <a:lstStyle/>
          <a:p>
            <a:pPr lvl="0"/>
            <a:r>
              <a:rPr lang="en-US" sz="1600" dirty="0">
                <a:solidFill>
                  <a:prstClr val="black"/>
                </a:solidFill>
                <a:latin typeface="Arial" charset="0"/>
                <a:ea typeface="ヒラギノ角ゴ Pro W3" charset="0"/>
                <a:cs typeface="ヒラギノ角ゴ Pro W3" charset="0"/>
              </a:rPr>
              <a:t>Notice of Requirements For Successful Completion</a:t>
            </a:r>
          </a:p>
          <a:p>
            <a:pPr lvl="1"/>
            <a:r>
              <a:rPr lang="en-US" sz="1400" dirty="0">
                <a:solidFill>
                  <a:prstClr val="black"/>
                </a:solidFill>
                <a:latin typeface="Arial" charset="0"/>
                <a:ea typeface="ヒラギノ角ゴ Pro W3" charset="0"/>
              </a:rPr>
              <a:t>Please refer to learning goals and objectives</a:t>
            </a:r>
          </a:p>
          <a:p>
            <a:pPr lvl="1"/>
            <a:r>
              <a:rPr lang="en-US" sz="1400" dirty="0">
                <a:solidFill>
                  <a:prstClr val="black"/>
                </a:solidFill>
                <a:latin typeface="Arial" charset="0"/>
                <a:ea typeface="ヒラギノ角ゴ Pro W3" charset="0"/>
              </a:rPr>
              <a:t>Learners must attend the full activity and complete the evaluation in order to claim continuing education credit/hours</a:t>
            </a:r>
          </a:p>
          <a:p>
            <a:pPr lvl="0">
              <a:spcBef>
                <a:spcPts val="600"/>
              </a:spcBef>
            </a:pPr>
            <a:r>
              <a:rPr lang="en-US" sz="1600" dirty="0">
                <a:solidFill>
                  <a:prstClr val="black"/>
                </a:solidFill>
                <a:latin typeface="Arial" charset="0"/>
                <a:ea typeface="ヒラギノ角ゴ Pro W3" charset="0"/>
                <a:cs typeface="ヒラギノ角ゴ Pro W3" charset="0"/>
              </a:rPr>
              <a:t>Conflict of Interest (COI) and Financial Relationship Disclosures:</a:t>
            </a:r>
          </a:p>
          <a:p>
            <a:pPr lvl="1"/>
            <a:r>
              <a:rPr lang="en-US" sz="1200" dirty="0">
                <a:solidFill>
                  <a:prstClr val="black"/>
                </a:solidFill>
                <a:latin typeface="Arial" charset="0"/>
                <a:ea typeface="ヒラギノ角ゴ Pro W3" charset="0"/>
              </a:rPr>
              <a:t>Presenter: </a:t>
            </a:r>
            <a:r>
              <a:rPr lang="en-US" sz="1200" dirty="0" smtClean="0">
                <a:solidFill>
                  <a:prstClr val="black"/>
                </a:solidFill>
                <a:latin typeface="Arial" charset="0"/>
                <a:ea typeface="ヒラギノ角ゴ Pro W3" charset="0"/>
              </a:rPr>
              <a:t>Leslie E. Kolb RN, BSN, MBA– </a:t>
            </a:r>
            <a:r>
              <a:rPr lang="en-US" sz="1200" dirty="0">
                <a:solidFill>
                  <a:prstClr val="black"/>
                </a:solidFill>
                <a:latin typeface="Arial" charset="0"/>
                <a:ea typeface="ヒラギノ角ゴ Pro W3" charset="0"/>
              </a:rPr>
              <a:t>No COI/Financial Relationship to disclose </a:t>
            </a:r>
          </a:p>
          <a:p>
            <a:pPr lvl="0">
              <a:spcBef>
                <a:spcPts val="600"/>
              </a:spcBef>
            </a:pPr>
            <a:r>
              <a:rPr lang="en-US" sz="1600" dirty="0">
                <a:solidFill>
                  <a:prstClr val="black"/>
                </a:solidFill>
                <a:latin typeface="Arial" charset="0"/>
                <a:ea typeface="ヒラギノ角ゴ Pro W3" charset="0"/>
                <a:cs typeface="ヒラギノ角ゴ Pro W3" charset="0"/>
              </a:rPr>
              <a:t>Non-Endorsement of Products:</a:t>
            </a:r>
          </a:p>
          <a:p>
            <a:pPr lvl="1"/>
            <a:r>
              <a:rPr lang="en-US" sz="1200" dirty="0">
                <a:solidFill>
                  <a:prstClr val="black"/>
                </a:solidFill>
                <a:latin typeface="Arial" charset="0"/>
                <a:ea typeface="ヒラギノ角ゴ Pro W3" charset="0"/>
              </a:rPr>
              <a:t>Accredited status does not imply endorsement by AADE, ANCC, ACPE or CDR of any commercial products displayed in conjunction with this educational activity</a:t>
            </a:r>
          </a:p>
          <a:p>
            <a:pPr lvl="0">
              <a:spcBef>
                <a:spcPts val="600"/>
              </a:spcBef>
            </a:pPr>
            <a:r>
              <a:rPr lang="en-US" sz="1600" dirty="0">
                <a:solidFill>
                  <a:prstClr val="black"/>
                </a:solidFill>
                <a:latin typeface="Arial" charset="0"/>
                <a:ea typeface="ヒラギノ角ゴ Pro W3" charset="0"/>
                <a:cs typeface="ヒラギノ角ゴ Pro W3" charset="0"/>
              </a:rPr>
              <a:t>Off-Label Use:</a:t>
            </a:r>
          </a:p>
          <a:p>
            <a:pPr lvl="1"/>
            <a:r>
              <a:rPr lang="en-US" sz="1200" dirty="0">
                <a:solidFill>
                  <a:prstClr val="black"/>
                </a:solidFill>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1977199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at AADE</a:t>
            </a:r>
            <a:endParaRPr lang="en-US" dirty="0"/>
          </a:p>
        </p:txBody>
      </p:sp>
      <p:sp>
        <p:nvSpPr>
          <p:cNvPr id="3" name="Content Placeholder 2"/>
          <p:cNvSpPr>
            <a:spLocks noGrp="1"/>
          </p:cNvSpPr>
          <p:nvPr>
            <p:ph idx="1"/>
          </p:nvPr>
        </p:nvSpPr>
        <p:spPr/>
        <p:txBody>
          <a:bodyPr/>
          <a:lstStyle/>
          <a:p>
            <a:r>
              <a:rPr lang="en-US" dirty="0" smtClean="0"/>
              <a:t>Advisory Committee</a:t>
            </a:r>
          </a:p>
          <a:p>
            <a:endParaRPr lang="en-US" dirty="0"/>
          </a:p>
          <a:p>
            <a:r>
              <a:rPr lang="en-US" dirty="0" smtClean="0"/>
              <a:t>Diabetes </a:t>
            </a:r>
            <a:r>
              <a:rPr lang="en-US" dirty="0"/>
              <a:t>Advocacy Alliance</a:t>
            </a:r>
          </a:p>
          <a:p>
            <a:endParaRPr lang="en-US" dirty="0" smtClean="0"/>
          </a:p>
          <a:p>
            <a:r>
              <a:rPr lang="en-US" dirty="0" smtClean="0"/>
              <a:t>Science and Practice Connection</a:t>
            </a:r>
            <a:endParaRPr lang="en-US" dirty="0"/>
          </a:p>
        </p:txBody>
      </p:sp>
    </p:spTree>
    <p:extLst>
      <p:ext uri="{BB962C8B-B14F-4D97-AF65-F5344CB8AC3E}">
        <p14:creationId xmlns:p14="http://schemas.microsoft.com/office/powerpoint/2010/main" val="106013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Committee - Purpose</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smtClean="0"/>
              <a:t>To </a:t>
            </a:r>
            <a:r>
              <a:rPr lang="en-US" dirty="0"/>
              <a:t>ensure the advocacy functions of the organization meet the highest standards and serve both the members needs and the AADE mission. The committee is tasked with ensuring that the advocacy initiatives of AADE align with the mission and policies and advance the profession and quality of patient care</a:t>
            </a:r>
          </a:p>
        </p:txBody>
      </p:sp>
    </p:spTree>
    <p:extLst>
      <p:ext uri="{BB962C8B-B14F-4D97-AF65-F5344CB8AC3E}">
        <p14:creationId xmlns:p14="http://schemas.microsoft.com/office/powerpoint/2010/main" val="421951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Committee - Members</a:t>
            </a:r>
            <a:endParaRPr lang="en-US" dirty="0"/>
          </a:p>
        </p:txBody>
      </p:sp>
      <p:sp>
        <p:nvSpPr>
          <p:cNvPr id="3" name="Content Placeholder 2"/>
          <p:cNvSpPr>
            <a:spLocks noGrp="1"/>
          </p:cNvSpPr>
          <p:nvPr>
            <p:ph sz="half" idx="1"/>
          </p:nvPr>
        </p:nvSpPr>
        <p:spPr>
          <a:xfrm>
            <a:off x="457200" y="1670764"/>
            <a:ext cx="4038600" cy="2550297"/>
          </a:xfrm>
        </p:spPr>
        <p:txBody>
          <a:bodyPr>
            <a:normAutofit fontScale="85000" lnSpcReduction="20000"/>
          </a:bodyPr>
          <a:lstStyle/>
          <a:p>
            <a:r>
              <a:rPr lang="en-US" dirty="0" smtClean="0"/>
              <a:t>Kathy Gold (Chair)</a:t>
            </a:r>
          </a:p>
          <a:p>
            <a:r>
              <a:rPr lang="en-US" dirty="0"/>
              <a:t>Lisa </a:t>
            </a:r>
            <a:r>
              <a:rPr lang="en-US" dirty="0" smtClean="0"/>
              <a:t>Laird </a:t>
            </a:r>
          </a:p>
          <a:p>
            <a:r>
              <a:rPr lang="en-US" dirty="0" smtClean="0"/>
              <a:t>Garth Reynolds</a:t>
            </a:r>
          </a:p>
          <a:p>
            <a:r>
              <a:rPr lang="en-US" dirty="0" smtClean="0"/>
              <a:t>Bridget Jennings</a:t>
            </a:r>
          </a:p>
          <a:p>
            <a:r>
              <a:rPr lang="en-US" dirty="0" smtClean="0"/>
              <a:t>Manny Hernandez</a:t>
            </a:r>
          </a:p>
          <a:p>
            <a:r>
              <a:rPr lang="en-US" dirty="0" smtClean="0"/>
              <a:t>Ann Constance</a:t>
            </a:r>
          </a:p>
          <a:p>
            <a:endParaRPr lang="en-US" dirty="0"/>
          </a:p>
          <a:p>
            <a:endParaRPr lang="en-US" dirty="0" smtClean="0"/>
          </a:p>
          <a:p>
            <a:endParaRPr lang="en-US" dirty="0"/>
          </a:p>
        </p:txBody>
      </p:sp>
      <p:sp>
        <p:nvSpPr>
          <p:cNvPr id="4" name="Content Placeholder 3"/>
          <p:cNvSpPr>
            <a:spLocks noGrp="1"/>
          </p:cNvSpPr>
          <p:nvPr>
            <p:ph sz="half" idx="2"/>
          </p:nvPr>
        </p:nvSpPr>
        <p:spPr>
          <a:xfrm>
            <a:off x="4572000" y="1670763"/>
            <a:ext cx="4038600" cy="2550297"/>
          </a:xfrm>
        </p:spPr>
        <p:txBody>
          <a:bodyPr>
            <a:normAutofit fontScale="85000" lnSpcReduction="20000"/>
          </a:bodyPr>
          <a:lstStyle/>
          <a:p>
            <a:r>
              <a:rPr lang="en-US" dirty="0"/>
              <a:t>Suzanne </a:t>
            </a:r>
            <a:r>
              <a:rPr lang="en-US" dirty="0" err="1"/>
              <a:t>Lohnes</a:t>
            </a:r>
            <a:endParaRPr lang="en-US" dirty="0"/>
          </a:p>
          <a:p>
            <a:r>
              <a:rPr lang="en-US" dirty="0" err="1"/>
              <a:t>Rosane</a:t>
            </a:r>
            <a:r>
              <a:rPr lang="en-US" dirty="0"/>
              <a:t> </a:t>
            </a:r>
            <a:r>
              <a:rPr lang="en-US" dirty="0" err="1"/>
              <a:t>Ainscough</a:t>
            </a:r>
            <a:endParaRPr lang="en-US" dirty="0"/>
          </a:p>
          <a:p>
            <a:r>
              <a:rPr lang="en-US" dirty="0"/>
              <a:t>Lisa </a:t>
            </a:r>
            <a:r>
              <a:rPr lang="en-US" dirty="0" err="1"/>
              <a:t>Ranes</a:t>
            </a:r>
            <a:r>
              <a:rPr lang="en-US" dirty="0"/>
              <a:t> </a:t>
            </a:r>
          </a:p>
          <a:p>
            <a:r>
              <a:rPr lang="en-US" dirty="0"/>
              <a:t>Teresa Martin</a:t>
            </a:r>
          </a:p>
          <a:p>
            <a:r>
              <a:rPr lang="en-US" dirty="0"/>
              <a:t>Courtney </a:t>
            </a:r>
            <a:r>
              <a:rPr lang="en-US" dirty="0" smtClean="0"/>
              <a:t>Slater</a:t>
            </a:r>
          </a:p>
          <a:p>
            <a:r>
              <a:rPr lang="en-US" dirty="0" smtClean="0"/>
              <a:t>Kate Thomas (Director of Advocacy) </a:t>
            </a:r>
            <a:endParaRPr lang="en-US" dirty="0"/>
          </a:p>
          <a:p>
            <a:endParaRPr lang="en-US" dirty="0"/>
          </a:p>
        </p:txBody>
      </p:sp>
      <p:pic>
        <p:nvPicPr>
          <p:cNvPr id="5" name="Picture 4" descr="Progressive Charlestown: &lt;strong&gt;Thank&lt;/strong&gt; &lt;strong&gt;you&lt;/strong&gt;, Progressi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226" y="3783496"/>
            <a:ext cx="1961321" cy="1244110"/>
          </a:xfrm>
          <a:prstGeom prst="rect">
            <a:avLst/>
          </a:prstGeom>
        </p:spPr>
      </p:pic>
    </p:spTree>
    <p:extLst>
      <p:ext uri="{BB962C8B-B14F-4D97-AF65-F5344CB8AC3E}">
        <p14:creationId xmlns:p14="http://schemas.microsoft.com/office/powerpoint/2010/main" val="345966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Advocacy Alliance™ (DAA)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Coalition of 24 members - formed in 2010</a:t>
            </a:r>
          </a:p>
          <a:p>
            <a:endParaRPr lang="en-US" dirty="0" smtClean="0"/>
          </a:p>
          <a:p>
            <a:r>
              <a:rPr lang="en-US" dirty="0" smtClean="0"/>
              <a:t>Together we work to inform and educate legislators and other policy makers about: </a:t>
            </a:r>
          </a:p>
          <a:p>
            <a:pPr lvl="1"/>
            <a:r>
              <a:rPr lang="en-US" dirty="0" smtClean="0"/>
              <a:t>The </a:t>
            </a:r>
            <a:r>
              <a:rPr lang="en-US" dirty="0"/>
              <a:t>enormous challenges that diabetes and prediabetes pose to US health and prosperity.</a:t>
            </a:r>
          </a:p>
          <a:p>
            <a:pPr lvl="1"/>
            <a:r>
              <a:rPr lang="en-US" dirty="0" smtClean="0"/>
              <a:t>How </a:t>
            </a:r>
            <a:r>
              <a:rPr lang="en-US" dirty="0"/>
              <a:t>legislation and public policy can help change the course of significant growth in the population of people with type 2 diabetes and complications associated with the disease expected in the coming decades.</a:t>
            </a:r>
          </a:p>
          <a:p>
            <a:endParaRPr lang="en-US" dirty="0"/>
          </a:p>
        </p:txBody>
      </p:sp>
    </p:spTree>
    <p:extLst>
      <p:ext uri="{BB962C8B-B14F-4D97-AF65-F5344CB8AC3E}">
        <p14:creationId xmlns:p14="http://schemas.microsoft.com/office/powerpoint/2010/main" val="73433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4101" name="Text Placeholder 7"/>
          <p:cNvSpPr txBox="1">
            <a:spLocks/>
          </p:cNvSpPr>
          <p:nvPr/>
        </p:nvSpPr>
        <p:spPr bwMode="auto">
          <a:xfrm>
            <a:off x="3417084" y="832957"/>
            <a:ext cx="4724400" cy="2593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dirty="0" smtClean="0">
                <a:solidFill>
                  <a:srgbClr val="0076C0"/>
                </a:solidFill>
                <a:latin typeface="Arial"/>
                <a:cs typeface="Arial"/>
              </a:rPr>
              <a:t>Joan Bardsley </a:t>
            </a:r>
          </a:p>
          <a:p>
            <a:pPr marL="0" indent="0" eaLnBrk="1" hangingPunct="1">
              <a:lnSpc>
                <a:spcPts val="2400"/>
              </a:lnSpc>
              <a:spcBef>
                <a:spcPts val="10"/>
              </a:spcBef>
              <a:buFont typeface="Arial" charset="0"/>
              <a:buNone/>
            </a:pPr>
            <a:r>
              <a:rPr lang="en-US" sz="2000" dirty="0" smtClean="0">
                <a:latin typeface="Arial"/>
                <a:cs typeface="Arial"/>
              </a:rPr>
              <a:t>MBA, RN, CDE, FAADE</a:t>
            </a:r>
          </a:p>
          <a:p>
            <a:pPr marL="0" indent="0" eaLnBrk="1" hangingPunct="1">
              <a:lnSpc>
                <a:spcPts val="2400"/>
              </a:lnSpc>
              <a:spcBef>
                <a:spcPts val="10"/>
              </a:spcBef>
              <a:buFont typeface="Arial" charset="0"/>
              <a:buNone/>
            </a:pPr>
            <a:r>
              <a:rPr lang="en-US" sz="2000" dirty="0" smtClean="0">
                <a:latin typeface="Arial"/>
                <a:cs typeface="Arial"/>
              </a:rPr>
              <a:t>Past President AADE 2014</a:t>
            </a:r>
          </a:p>
          <a:p>
            <a:pPr marL="0" indent="0" eaLnBrk="1" hangingPunct="1">
              <a:lnSpc>
                <a:spcPts val="2400"/>
              </a:lnSpc>
              <a:spcBef>
                <a:spcPts val="10"/>
              </a:spcBef>
              <a:buFont typeface="Arial" charset="0"/>
              <a:buNone/>
            </a:pPr>
            <a:r>
              <a:rPr lang="en-US" sz="2000" dirty="0" smtClean="0">
                <a:latin typeface="Arial"/>
                <a:cs typeface="Arial"/>
              </a:rPr>
              <a:t>Chair NCBDE 2018</a:t>
            </a:r>
            <a:endParaRPr lang="en-US" sz="2000" dirty="0">
              <a:latin typeface="Arial"/>
              <a:cs typeface="Arial"/>
            </a:endParaRPr>
          </a:p>
          <a:p>
            <a:pPr eaLnBrk="1" hangingPunct="1">
              <a:lnSpc>
                <a:spcPts val="2400"/>
              </a:lnSpc>
              <a:spcBef>
                <a:spcPts val="10"/>
              </a:spcBef>
              <a:buFont typeface="Arial" charset="0"/>
              <a:buNone/>
            </a:pPr>
            <a:endParaRPr lang="en-US" sz="2000" dirty="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AVP MedStar Health Research Institute</a:t>
            </a:r>
          </a:p>
          <a:p>
            <a:pPr marL="0" indent="0" eaLnBrk="1" hangingPunct="1">
              <a:lnSpc>
                <a:spcPts val="2400"/>
              </a:lnSpc>
              <a:spcBef>
                <a:spcPts val="10"/>
              </a:spcBef>
              <a:buFont typeface="Arial" charset="0"/>
              <a:buNone/>
            </a:pPr>
            <a:r>
              <a:rPr lang="en-US" sz="2000" dirty="0" smtClean="0">
                <a:latin typeface="Arial"/>
                <a:cs typeface="Arial"/>
              </a:rPr>
              <a:t>AVP MedStar Corporate Nursing</a:t>
            </a:r>
            <a:endParaRPr lang="en-US" sz="2000" dirty="0">
              <a:latin typeface="Arial"/>
              <a:cs typeface="Arial"/>
            </a:endParaRPr>
          </a:p>
          <a:p>
            <a:pPr marL="0" indent="0" eaLnBrk="1" hangingPunct="1">
              <a:lnSpc>
                <a:spcPts val="2400"/>
              </a:lnSpc>
              <a:spcBef>
                <a:spcPts val="10"/>
              </a:spcBef>
              <a:buFont typeface="Arial" charset="0"/>
              <a:buNone/>
            </a:pPr>
            <a:r>
              <a:rPr lang="en-US" sz="2000" dirty="0" smtClean="0">
                <a:latin typeface="Arial"/>
                <a:cs typeface="Arial"/>
              </a:rPr>
              <a:t>Hyattsville, MD</a:t>
            </a:r>
          </a:p>
          <a:p>
            <a:pPr eaLnBrk="1" hangingPunct="1">
              <a:buFont typeface="Arial" charset="0"/>
              <a:buNone/>
            </a:pPr>
            <a:endParaRPr lang="en-US" sz="1800" dirty="0">
              <a:solidFill>
                <a:srgbClr val="000000"/>
              </a:solidFill>
              <a:latin typeface="Futura Std Book" charset="0"/>
            </a:endParaRPr>
          </a:p>
        </p:txBody>
      </p:sp>
      <p:pic>
        <p:nvPicPr>
          <p:cNvPr id="4099" name="Picture Placeholder 8" descr="headshot.jpg"/>
          <p:cNvPicPr>
            <a:picLocks noChangeAspect="1"/>
          </p:cNvPicPr>
          <p:nvPr/>
        </p:nvPicPr>
        <p:blipFill>
          <a:blip r:embed="rId4">
            <a:extLst>
              <a:ext uri="{28A0092B-C50C-407E-A947-70E740481C1C}">
                <a14:useLocalDpi xmlns:a14="http://schemas.microsoft.com/office/drawing/2010/main" val="0"/>
              </a:ext>
            </a:extLst>
          </a:blip>
          <a:srcRect l="11333" t="10097" r="14223" b="5759"/>
          <a:stretch>
            <a:fillRect/>
          </a:stretch>
        </p:blipFill>
        <p:spPr bwMode="auto">
          <a:xfrm>
            <a:off x="765625" y="831032"/>
            <a:ext cx="2293938" cy="250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49225">
                <a:solidFill>
                  <a:srgbClr val="000000"/>
                </a:solidFill>
                <a:round/>
                <a:headEnd/>
                <a:tailEnd/>
              </a14:hiddenLine>
            </a:ext>
          </a:extLst>
        </p:spPr>
      </p:pic>
      <p:pic>
        <p:nvPicPr>
          <p:cNvPr id="2050" name="Picture 2" descr="I:\pictures\CROPPED-Joan_Bardsley.jpg"/>
          <p:cNvPicPr>
            <a:picLocks noChangeAspect="1" noChangeArrowheads="1"/>
          </p:cNvPicPr>
          <p:nvPr/>
        </p:nvPicPr>
        <p:blipFill>
          <a:blip r:embed="rId5"/>
          <a:srcRect/>
          <a:stretch>
            <a:fillRect/>
          </a:stretch>
        </p:blipFill>
        <p:spPr bwMode="auto">
          <a:xfrm>
            <a:off x="765625" y="832957"/>
            <a:ext cx="2293937" cy="2593199"/>
          </a:xfrm>
          <a:prstGeom prst="rect">
            <a:avLst/>
          </a:prstGeom>
          <a:noFill/>
        </p:spPr>
      </p:pic>
    </p:spTree>
    <p:extLst>
      <p:ext uri="{BB962C8B-B14F-4D97-AF65-F5344CB8AC3E}">
        <p14:creationId xmlns:p14="http://schemas.microsoft.com/office/powerpoint/2010/main" val="3523503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diabetesadvocacyalliance.org/pdf/DAA_Priorities_2018.pdf - Internet Explorer"/>
          <p:cNvPicPr>
            <a:picLocks noChangeAspect="1"/>
          </p:cNvPicPr>
          <p:nvPr/>
        </p:nvPicPr>
        <p:blipFill rotWithShape="1">
          <a:blip r:embed="rId3">
            <a:extLst>
              <a:ext uri="{28A0092B-C50C-407E-A947-70E740481C1C}">
                <a14:useLocalDpi xmlns:a14="http://schemas.microsoft.com/office/drawing/2010/main" val="0"/>
              </a:ext>
            </a:extLst>
          </a:blip>
          <a:srcRect l="21884" t="15660" r="22392" b="5692"/>
          <a:stretch/>
        </p:blipFill>
        <p:spPr>
          <a:xfrm>
            <a:off x="112643" y="0"/>
            <a:ext cx="6523987" cy="5022367"/>
          </a:xfrm>
          <a:prstGeom prst="rect">
            <a:avLst/>
          </a:prstGeom>
        </p:spPr>
      </p:pic>
      <p:sp>
        <p:nvSpPr>
          <p:cNvPr id="5" name="TextBox 4"/>
          <p:cNvSpPr txBox="1"/>
          <p:nvPr/>
        </p:nvSpPr>
        <p:spPr>
          <a:xfrm>
            <a:off x="1795670" y="4899256"/>
            <a:ext cx="3306417" cy="246221"/>
          </a:xfrm>
          <a:prstGeom prst="rect">
            <a:avLst/>
          </a:prstGeom>
          <a:noFill/>
        </p:spPr>
        <p:txBody>
          <a:bodyPr wrap="square" rtlCol="0">
            <a:spAutoFit/>
          </a:bodyPr>
          <a:lstStyle/>
          <a:p>
            <a:r>
              <a:rPr lang="en-US" sz="1000" dirty="0">
                <a:hlinkClick r:id="rId4"/>
              </a:rPr>
              <a:t>https://</a:t>
            </a:r>
            <a:r>
              <a:rPr lang="en-US" sz="1000" dirty="0" smtClean="0">
                <a:hlinkClick r:id="rId4"/>
              </a:rPr>
              <a:t>www.diabetesadvocacyalliance.org/index.html</a:t>
            </a:r>
            <a:r>
              <a:rPr lang="en-US" sz="1000" dirty="0" smtClean="0"/>
              <a:t> </a:t>
            </a:r>
            <a:endParaRPr lang="en-US" sz="1000" dirty="0"/>
          </a:p>
        </p:txBody>
      </p:sp>
    </p:spTree>
    <p:extLst>
      <p:ext uri="{BB962C8B-B14F-4D97-AF65-F5344CB8AC3E}">
        <p14:creationId xmlns:p14="http://schemas.microsoft.com/office/powerpoint/2010/main" val="35005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DAA Regulatory Position Statement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Diabetes Self-management Training (DSMT): Reducing Barriers and improving Utilization </a:t>
            </a:r>
          </a:p>
          <a:p>
            <a:endParaRPr lang="en-US" dirty="0" smtClean="0"/>
          </a:p>
          <a:p>
            <a:r>
              <a:rPr lang="en-US" dirty="0" smtClean="0"/>
              <a:t>Policy Recommendations:</a:t>
            </a:r>
          </a:p>
          <a:p>
            <a:pPr lvl="1"/>
            <a:r>
              <a:rPr lang="en-US" dirty="0" smtClean="0"/>
              <a:t>Extend the initial 10 hours of DSMT covered by Medicare beyond the first year</a:t>
            </a:r>
          </a:p>
          <a:p>
            <a:pPr lvl="1"/>
            <a:r>
              <a:rPr lang="en-US" dirty="0" smtClean="0"/>
              <a:t>MNT and DSMT on the same day</a:t>
            </a:r>
          </a:p>
          <a:p>
            <a:pPr lvl="1"/>
            <a:r>
              <a:rPr lang="en-US" dirty="0" smtClean="0"/>
              <a:t>Remove Cost-sharing</a:t>
            </a:r>
          </a:p>
          <a:p>
            <a:pPr lvl="1"/>
            <a:r>
              <a:rPr lang="en-US" dirty="0" smtClean="0"/>
              <a:t>Broaden referral Providers</a:t>
            </a:r>
          </a:p>
          <a:p>
            <a:pPr lvl="1"/>
            <a:r>
              <a:rPr lang="en-US" dirty="0" smtClean="0"/>
              <a:t>Clarify HOPD – Community based locations</a:t>
            </a:r>
          </a:p>
          <a:p>
            <a:pPr lvl="1"/>
            <a:endParaRPr lang="en-US" dirty="0"/>
          </a:p>
        </p:txBody>
      </p:sp>
    </p:spTree>
    <p:extLst>
      <p:ext uri="{BB962C8B-B14F-4D97-AF65-F5344CB8AC3E}">
        <p14:creationId xmlns:p14="http://schemas.microsoft.com/office/powerpoint/2010/main" val="2769047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H.R.5768 – Expanding Access to DSMT Act of 2018 </a:t>
            </a:r>
            <a:endParaRPr lang="en-US" sz="3200" dirty="0"/>
          </a:p>
        </p:txBody>
      </p:sp>
      <p:pic>
        <p:nvPicPr>
          <p:cNvPr id="4" name="Picture 3" descr="H.R.5768 - 115th Congress (2017-2018): Expanding Access to DSMT Act of 2018 | Congress.gov | Li - Internet Explorer"/>
          <p:cNvPicPr>
            <a:picLocks noChangeAspect="1"/>
          </p:cNvPicPr>
          <p:nvPr/>
        </p:nvPicPr>
        <p:blipFill rotWithShape="1">
          <a:blip r:embed="rId2">
            <a:extLst>
              <a:ext uri="{28A0092B-C50C-407E-A947-70E740481C1C}">
                <a14:useLocalDpi xmlns:a14="http://schemas.microsoft.com/office/drawing/2010/main" val="0"/>
              </a:ext>
            </a:extLst>
          </a:blip>
          <a:srcRect l="19637" t="13402" r="19783" b="28543"/>
          <a:stretch/>
        </p:blipFill>
        <p:spPr>
          <a:xfrm>
            <a:off x="821635" y="1298711"/>
            <a:ext cx="7626626" cy="3766707"/>
          </a:xfrm>
          <a:prstGeom prst="rect">
            <a:avLst/>
          </a:prstGeom>
        </p:spPr>
      </p:pic>
    </p:spTree>
    <p:extLst>
      <p:ext uri="{BB962C8B-B14F-4D97-AF65-F5344CB8AC3E}">
        <p14:creationId xmlns:p14="http://schemas.microsoft.com/office/powerpoint/2010/main" val="40912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Practice</a:t>
            </a:r>
            <a:endParaRPr lang="en-US" dirty="0"/>
          </a:p>
        </p:txBody>
      </p:sp>
      <p:sp>
        <p:nvSpPr>
          <p:cNvPr id="3" name="Content Placeholder 2"/>
          <p:cNvSpPr>
            <a:spLocks noGrp="1"/>
          </p:cNvSpPr>
          <p:nvPr>
            <p:ph idx="1"/>
          </p:nvPr>
        </p:nvSpPr>
        <p:spPr/>
        <p:txBody>
          <a:bodyPr/>
          <a:lstStyle/>
          <a:p>
            <a:r>
              <a:rPr lang="en-US" dirty="0" smtClean="0"/>
              <a:t>National Accrediting Organization (NAO)</a:t>
            </a:r>
          </a:p>
          <a:p>
            <a:r>
              <a:rPr lang="en-US" dirty="0" smtClean="0"/>
              <a:t>Diabetes Education Accreditation Program (DEAP)</a:t>
            </a:r>
          </a:p>
          <a:p>
            <a:r>
              <a:rPr lang="en-US" dirty="0" smtClean="0"/>
              <a:t>Reimbursement !!!</a:t>
            </a:r>
            <a:endParaRPr lang="en-US" dirty="0"/>
          </a:p>
        </p:txBody>
      </p:sp>
      <p:pic>
        <p:nvPicPr>
          <p:cNvPr id="4" name="Picture 3" descr="CONFUSING &lt;strong&gt;CONFUSION&lt;/strong&gt;! | Sir Padampat Singhania University'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098" y="2987849"/>
            <a:ext cx="1403009" cy="1564274"/>
          </a:xfrm>
          <a:prstGeom prst="rect">
            <a:avLst/>
          </a:prstGeom>
        </p:spPr>
      </p:pic>
    </p:spTree>
    <p:extLst>
      <p:ext uri="{BB962C8B-B14F-4D97-AF65-F5344CB8AC3E}">
        <p14:creationId xmlns:p14="http://schemas.microsoft.com/office/powerpoint/2010/main" val="4125366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RN cannot provide DSMT</a:t>
            </a:r>
          </a:p>
          <a:p>
            <a:r>
              <a:rPr lang="en-US" dirty="0" smtClean="0"/>
              <a:t>Initial and follow up Individual visit needs medical necessity documentation </a:t>
            </a:r>
          </a:p>
          <a:p>
            <a:r>
              <a:rPr lang="en-US" dirty="0" smtClean="0"/>
              <a:t>RD cannot bill for DSMT service if a RN instructs</a:t>
            </a:r>
          </a:p>
          <a:p>
            <a:r>
              <a:rPr lang="en-US" dirty="0" smtClean="0"/>
              <a:t>DSMT requires a multi-disciplinary team </a:t>
            </a:r>
          </a:p>
          <a:p>
            <a:r>
              <a:rPr lang="en-US" dirty="0" smtClean="0"/>
              <a:t>Pharmacy's cannot bill for DSMT service</a:t>
            </a:r>
            <a:endParaRPr lang="en-US" dirty="0"/>
          </a:p>
        </p:txBody>
      </p:sp>
    </p:spTree>
    <p:extLst>
      <p:ext uri="{BB962C8B-B14F-4D97-AF65-F5344CB8AC3E}">
        <p14:creationId xmlns:p14="http://schemas.microsoft.com/office/powerpoint/2010/main" val="1699067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Advocating by Collaborating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G-Codes went through an RVS Update Committee (RUC) in 2017</a:t>
            </a:r>
          </a:p>
          <a:p>
            <a:endParaRPr lang="en-US" dirty="0" smtClean="0"/>
          </a:p>
          <a:p>
            <a:r>
              <a:rPr lang="en-US" dirty="0" smtClean="0"/>
              <a:t>RUC – multispecialty committee describes resources required to provide physician services which CMS considers in developing Relative Value Units (RVUs)</a:t>
            </a:r>
          </a:p>
          <a:p>
            <a:endParaRPr lang="en-US" dirty="0" smtClean="0"/>
          </a:p>
          <a:p>
            <a:r>
              <a:rPr lang="en-US" dirty="0" smtClean="0"/>
              <a:t>CMS makes final recommendations</a:t>
            </a:r>
            <a:endParaRPr lang="en-US" dirty="0"/>
          </a:p>
        </p:txBody>
      </p:sp>
    </p:spTree>
    <p:extLst>
      <p:ext uri="{BB962C8B-B14F-4D97-AF65-F5344CB8AC3E}">
        <p14:creationId xmlns:p14="http://schemas.microsoft.com/office/powerpoint/2010/main" val="1617512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2019-Physician Fee Schedule</a:t>
            </a:r>
            <a:endParaRPr lang="en-US" dirty="0"/>
          </a:p>
        </p:txBody>
      </p:sp>
      <p:sp>
        <p:nvSpPr>
          <p:cNvPr id="3" name="Content Placeholder 2"/>
          <p:cNvSpPr>
            <a:spLocks noGrp="1"/>
          </p:cNvSpPr>
          <p:nvPr>
            <p:ph idx="1"/>
          </p:nvPr>
        </p:nvSpPr>
        <p:spPr/>
        <p:txBody>
          <a:bodyPr/>
          <a:lstStyle/>
          <a:p>
            <a:endParaRPr lang="en-US" dirty="0" smtClean="0"/>
          </a:p>
          <a:p>
            <a:r>
              <a:rPr lang="en-US" dirty="0" smtClean="0"/>
              <a:t>G0108 – $57.31 (increase from $54.19)</a:t>
            </a:r>
          </a:p>
          <a:p>
            <a:r>
              <a:rPr lang="en-US" dirty="0" smtClean="0"/>
              <a:t>G0109 - $15.86 (increased from $14.71)</a:t>
            </a:r>
            <a:endParaRPr lang="en-US" dirty="0"/>
          </a:p>
        </p:txBody>
      </p:sp>
    </p:spTree>
    <p:extLst>
      <p:ext uri="{BB962C8B-B14F-4D97-AF65-F5344CB8AC3E}">
        <p14:creationId xmlns:p14="http://schemas.microsoft.com/office/powerpoint/2010/main" val="2252237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Much </a:t>
            </a:r>
            <a:r>
              <a:rPr lang="en-US" dirty="0" smtClean="0"/>
              <a:t>More…</a:t>
            </a:r>
            <a:endParaRPr lang="en-US" dirty="0"/>
          </a:p>
        </p:txBody>
      </p:sp>
      <p:sp>
        <p:nvSpPr>
          <p:cNvPr id="3" name="Content Placeholder 2"/>
          <p:cNvSpPr>
            <a:spLocks noGrp="1"/>
          </p:cNvSpPr>
          <p:nvPr>
            <p:ph idx="1"/>
          </p:nvPr>
        </p:nvSpPr>
        <p:spPr/>
        <p:txBody>
          <a:bodyPr>
            <a:normAutofit/>
          </a:bodyPr>
          <a:lstStyle/>
          <a:p>
            <a:r>
              <a:rPr lang="en-US" dirty="0" smtClean="0"/>
              <a:t>Public Policy Forum</a:t>
            </a:r>
          </a:p>
          <a:p>
            <a:r>
              <a:rPr lang="en-US" dirty="0" smtClean="0"/>
              <a:t>Diabetes Action Plan</a:t>
            </a:r>
          </a:p>
          <a:p>
            <a:pPr lvl="1"/>
            <a:r>
              <a:rPr lang="en-US" dirty="0" smtClean="0"/>
              <a:t>Indiana</a:t>
            </a:r>
          </a:p>
          <a:p>
            <a:r>
              <a:rPr lang="en-US" dirty="0" smtClean="0"/>
              <a:t>Competitive Bidding</a:t>
            </a:r>
          </a:p>
          <a:p>
            <a:pPr lvl="1"/>
            <a:r>
              <a:rPr lang="en-US" dirty="0" smtClean="0"/>
              <a:t>Secret Shopper </a:t>
            </a:r>
          </a:p>
          <a:p>
            <a:endParaRPr lang="en-US" dirty="0" smtClean="0"/>
          </a:p>
          <a:p>
            <a:pPr marL="0" indent="0">
              <a:buNone/>
            </a:pPr>
            <a:endParaRPr lang="en-US" sz="1500" dirty="0" smtClean="0">
              <a:hlinkClick r:id="rId3"/>
            </a:endParaRPr>
          </a:p>
          <a:p>
            <a:pPr marL="0" indent="0">
              <a:buNone/>
            </a:pPr>
            <a:endParaRPr lang="en-US" sz="1500" dirty="0">
              <a:hlinkClick r:id="rId3"/>
            </a:endParaRPr>
          </a:p>
          <a:p>
            <a:pPr marL="0" indent="0">
              <a:buNone/>
            </a:pPr>
            <a:endParaRPr lang="en-US" sz="1500" dirty="0" smtClean="0">
              <a:hlinkClick r:id="rId3"/>
            </a:endParaRPr>
          </a:p>
        </p:txBody>
      </p:sp>
      <p:sp>
        <p:nvSpPr>
          <p:cNvPr id="4" name="Rectangle 3"/>
          <p:cNvSpPr/>
          <p:nvPr/>
        </p:nvSpPr>
        <p:spPr>
          <a:xfrm>
            <a:off x="1482389" y="4750872"/>
            <a:ext cx="4442498" cy="369332"/>
          </a:xfrm>
          <a:prstGeom prst="rect">
            <a:avLst/>
          </a:prstGeom>
        </p:spPr>
        <p:txBody>
          <a:bodyPr wrap="none">
            <a:spAutoFit/>
          </a:bodyPr>
          <a:lstStyle/>
          <a:p>
            <a:r>
              <a:rPr lang="en-US" dirty="0">
                <a:hlinkClick r:id="rId3"/>
              </a:rPr>
              <a:t>https://www.diabeteseducator.org/advocacy</a:t>
            </a:r>
            <a:r>
              <a:rPr lang="en-US" dirty="0"/>
              <a:t> </a:t>
            </a:r>
          </a:p>
        </p:txBody>
      </p:sp>
      <p:pic>
        <p:nvPicPr>
          <p:cNvPr id="5" name="Picture 4" descr="Advocacy - Internet Explorer"/>
          <p:cNvPicPr>
            <a:picLocks noChangeAspect="1"/>
          </p:cNvPicPr>
          <p:nvPr/>
        </p:nvPicPr>
        <p:blipFill rotWithShape="1">
          <a:blip r:embed="rId4">
            <a:extLst>
              <a:ext uri="{28A0092B-C50C-407E-A947-70E740481C1C}">
                <a14:useLocalDpi xmlns:a14="http://schemas.microsoft.com/office/drawing/2010/main" val="0"/>
              </a:ext>
            </a:extLst>
          </a:blip>
          <a:srcRect l="19058" t="23365" r="19348" b="3833"/>
          <a:stretch/>
        </p:blipFill>
        <p:spPr>
          <a:xfrm>
            <a:off x="4730032" y="728870"/>
            <a:ext cx="3751357" cy="3677478"/>
          </a:xfrm>
          <a:prstGeom prst="rect">
            <a:avLst/>
          </a:prstGeom>
        </p:spPr>
      </p:pic>
    </p:spTree>
    <p:extLst>
      <p:ext uri="{BB962C8B-B14F-4D97-AF65-F5344CB8AC3E}">
        <p14:creationId xmlns:p14="http://schemas.microsoft.com/office/powerpoint/2010/main" val="1523226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World of Mommie O': May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8" y="506792"/>
            <a:ext cx="3334975" cy="2534582"/>
          </a:xfrm>
          <a:prstGeom prst="rect">
            <a:avLst/>
          </a:prstGeom>
        </p:spPr>
      </p:pic>
      <p:pic>
        <p:nvPicPr>
          <p:cNvPr id="5" name="Picture 4" descr="Clipart - &lt;strong&gt;Q &amp; A&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487" y="2539925"/>
            <a:ext cx="3650974" cy="1477123"/>
          </a:xfrm>
          <a:prstGeom prst="rect">
            <a:avLst/>
          </a:prstGeom>
        </p:spPr>
      </p:pic>
    </p:spTree>
    <p:extLst>
      <p:ext uri="{BB962C8B-B14F-4D97-AF65-F5344CB8AC3E}">
        <p14:creationId xmlns:p14="http://schemas.microsoft.com/office/powerpoint/2010/main" val="10314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515414"/>
            <a:ext cx="8229600" cy="858044"/>
          </a:xfrm>
        </p:spPr>
        <p:txBody>
          <a:bodyPr>
            <a:normAutofit/>
          </a:bodyPr>
          <a:lstStyle/>
          <a:p>
            <a:pPr algn="l" eaLnBrk="1" hangingPunct="1"/>
            <a:r>
              <a:rPr lang="en-US" sz="3600" b="1" dirty="0" smtClean="0">
                <a:solidFill>
                  <a:srgbClr val="0076C0"/>
                </a:solidFill>
                <a:latin typeface="Arial"/>
                <a:ea typeface="ヒラギノ角ゴ Pro W3" charset="0"/>
                <a:cs typeface="Arial"/>
              </a:rPr>
              <a:t>Disclosure to Participants</a:t>
            </a:r>
            <a:endParaRPr lang="en-US" sz="3600" b="1" dirty="0">
              <a:solidFill>
                <a:srgbClr val="0076C0"/>
              </a:solidFill>
              <a:latin typeface="Arial"/>
              <a:ea typeface="ヒラギノ角ゴ Pro W3" charset="0"/>
              <a:cs typeface="Arial"/>
            </a:endParaRPr>
          </a:p>
        </p:txBody>
      </p:sp>
      <p:sp>
        <p:nvSpPr>
          <p:cNvPr id="6147" name="Content Placeholder 4"/>
          <p:cNvSpPr>
            <a:spLocks noGrp="1"/>
          </p:cNvSpPr>
          <p:nvPr>
            <p:ph idx="1"/>
          </p:nvPr>
        </p:nvSpPr>
        <p:spPr>
          <a:xfrm>
            <a:off x="457200" y="1372870"/>
            <a:ext cx="8229600" cy="3108025"/>
          </a:xfrm>
        </p:spPr>
        <p:txBody>
          <a:bodyPr>
            <a:normAutofit/>
          </a:bodyPr>
          <a:lstStyle/>
          <a:p>
            <a:pPr lvl="0"/>
            <a:r>
              <a:rPr lang="en-US" sz="1600" dirty="0">
                <a:solidFill>
                  <a:prstClr val="black"/>
                </a:solidFill>
                <a:latin typeface="Arial" charset="0"/>
                <a:ea typeface="ヒラギノ角ゴ Pro W3" charset="0"/>
                <a:cs typeface="ヒラギノ角ゴ Pro W3" charset="0"/>
              </a:rPr>
              <a:t>Notice of Requirements For Successful Completion</a:t>
            </a:r>
          </a:p>
          <a:p>
            <a:pPr lvl="1"/>
            <a:r>
              <a:rPr lang="en-US" sz="1400" dirty="0">
                <a:solidFill>
                  <a:prstClr val="black"/>
                </a:solidFill>
                <a:latin typeface="Arial" charset="0"/>
                <a:ea typeface="ヒラギノ角ゴ Pro W3" charset="0"/>
              </a:rPr>
              <a:t>Please refer to learning goals and objectives</a:t>
            </a:r>
          </a:p>
          <a:p>
            <a:pPr lvl="1"/>
            <a:r>
              <a:rPr lang="en-US" sz="1400" dirty="0">
                <a:solidFill>
                  <a:prstClr val="black"/>
                </a:solidFill>
                <a:latin typeface="Arial" charset="0"/>
                <a:ea typeface="ヒラギノ角ゴ Pro W3" charset="0"/>
              </a:rPr>
              <a:t>Learners must attend the full activity and complete the evaluation in order to claim continuing education credit/hours</a:t>
            </a:r>
          </a:p>
          <a:p>
            <a:pPr lvl="0">
              <a:spcBef>
                <a:spcPts val="600"/>
              </a:spcBef>
            </a:pPr>
            <a:r>
              <a:rPr lang="en-US" sz="1600" dirty="0">
                <a:solidFill>
                  <a:prstClr val="black"/>
                </a:solidFill>
                <a:latin typeface="Arial" charset="0"/>
                <a:ea typeface="ヒラギノ角ゴ Pro W3" charset="0"/>
                <a:cs typeface="ヒラギノ角ゴ Pro W3" charset="0"/>
              </a:rPr>
              <a:t>Conflict of Interest (COI) and Financial Relationship Disclosures:</a:t>
            </a:r>
          </a:p>
          <a:p>
            <a:pPr lvl="1"/>
            <a:r>
              <a:rPr lang="en-US" sz="1200" dirty="0" smtClean="0">
                <a:solidFill>
                  <a:prstClr val="black"/>
                </a:solidFill>
                <a:latin typeface="Arial" charset="0"/>
                <a:ea typeface="ヒラギノ角ゴ Pro W3" charset="0"/>
              </a:rPr>
              <a:t>Presenter: Joan </a:t>
            </a:r>
            <a:r>
              <a:rPr lang="en-US" sz="1200" dirty="0" err="1" smtClean="0">
                <a:solidFill>
                  <a:prstClr val="black"/>
                </a:solidFill>
                <a:latin typeface="Arial" charset="0"/>
                <a:ea typeface="ヒラギノ角ゴ Pro W3" charset="0"/>
              </a:rPr>
              <a:t>Bardsley</a:t>
            </a:r>
            <a:r>
              <a:rPr lang="en-US" sz="1200" dirty="0" smtClean="0">
                <a:solidFill>
                  <a:prstClr val="black"/>
                </a:solidFill>
                <a:latin typeface="Arial" charset="0"/>
                <a:ea typeface="ヒラギノ角ゴ Pro W3" charset="0"/>
              </a:rPr>
              <a:t> MBA, RN, CDE, FAADE– </a:t>
            </a:r>
            <a:r>
              <a:rPr lang="en-US" sz="1200" dirty="0">
                <a:solidFill>
                  <a:prstClr val="black"/>
                </a:solidFill>
                <a:latin typeface="Arial" charset="0"/>
                <a:ea typeface="ヒラギノ角ゴ Pro W3" charset="0"/>
              </a:rPr>
              <a:t>No COI/Financial Relationship to disclose </a:t>
            </a:r>
          </a:p>
          <a:p>
            <a:pPr lvl="0">
              <a:spcBef>
                <a:spcPts val="600"/>
              </a:spcBef>
            </a:pPr>
            <a:r>
              <a:rPr lang="en-US" sz="1600" dirty="0">
                <a:solidFill>
                  <a:prstClr val="black"/>
                </a:solidFill>
                <a:latin typeface="Arial" charset="0"/>
                <a:ea typeface="ヒラギノ角ゴ Pro W3" charset="0"/>
                <a:cs typeface="ヒラギノ角ゴ Pro W3" charset="0"/>
              </a:rPr>
              <a:t>Non-Endorsement of Products:</a:t>
            </a:r>
          </a:p>
          <a:p>
            <a:pPr lvl="1"/>
            <a:r>
              <a:rPr lang="en-US" sz="1200" dirty="0">
                <a:solidFill>
                  <a:prstClr val="black"/>
                </a:solidFill>
                <a:latin typeface="Arial" charset="0"/>
                <a:ea typeface="ヒラギノ角ゴ Pro W3" charset="0"/>
              </a:rPr>
              <a:t>Accredited status does not imply endorsement by AADE, ANCC, ACPE or CDR of any commercial products displayed in conjunction with this educational activity</a:t>
            </a:r>
          </a:p>
          <a:p>
            <a:pPr lvl="0">
              <a:spcBef>
                <a:spcPts val="600"/>
              </a:spcBef>
            </a:pPr>
            <a:r>
              <a:rPr lang="en-US" sz="1600" dirty="0">
                <a:solidFill>
                  <a:prstClr val="black"/>
                </a:solidFill>
                <a:latin typeface="Arial" charset="0"/>
                <a:ea typeface="ヒラギノ角ゴ Pro W3" charset="0"/>
                <a:cs typeface="ヒラギノ角ゴ Pro W3" charset="0"/>
              </a:rPr>
              <a:t>Off-Label Use:</a:t>
            </a:r>
          </a:p>
          <a:p>
            <a:pPr lvl="1"/>
            <a:r>
              <a:rPr lang="en-US" sz="1200" dirty="0">
                <a:solidFill>
                  <a:prstClr val="black"/>
                </a:solidFill>
                <a:latin typeface="Arial" charset="0"/>
                <a:ea typeface="ヒラギノ角ゴ Pro W3" charset="0"/>
              </a:rPr>
              <a:t>Participants will be notified by speakers to any product used for a purpose other than for which it was approved by the Food and Drug Administration.</a:t>
            </a:r>
          </a:p>
        </p:txBody>
      </p:sp>
    </p:spTree>
    <p:extLst>
      <p:ext uri="{BB962C8B-B14F-4D97-AF65-F5344CB8AC3E}">
        <p14:creationId xmlns:p14="http://schemas.microsoft.com/office/powerpoint/2010/main" val="1344258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48" y="1647258"/>
            <a:ext cx="1402101" cy="1853747"/>
          </a:xfrm>
          <a:prstGeom prst="rect">
            <a:avLst/>
          </a:prstGeom>
          <a:ln w="28575">
            <a:solidFill>
              <a:schemeClr val="accent4">
                <a:lumMod val="75000"/>
              </a:schemeClr>
            </a:solidFill>
          </a:ln>
        </p:spPr>
      </p:pic>
      <p:sp>
        <p:nvSpPr>
          <p:cNvPr id="6" name="Title 5"/>
          <p:cNvSpPr>
            <a:spLocks noGrp="1"/>
          </p:cNvSpPr>
          <p:nvPr>
            <p:ph type="title"/>
          </p:nvPr>
        </p:nvSpPr>
        <p:spPr>
          <a:xfrm>
            <a:off x="947177" y="111745"/>
            <a:ext cx="7210227" cy="1124615"/>
          </a:xfrm>
        </p:spPr>
        <p:txBody>
          <a:bodyPr>
            <a:noAutofit/>
          </a:bodyPr>
          <a:lstStyle/>
          <a:p>
            <a:pPr algn="ctr"/>
            <a:r>
              <a:rPr lang="en-US" sz="2800" dirty="0">
                <a:latin typeface="+mn-lt"/>
              </a:rPr>
              <a:t>Diabetes Self-Management </a:t>
            </a:r>
            <a:r>
              <a:rPr lang="en-US" sz="2800" dirty="0" smtClean="0">
                <a:latin typeface="+mn-lt"/>
              </a:rPr>
              <a:t>Education (DSME): </a:t>
            </a:r>
            <a:br>
              <a:rPr lang="en-US" sz="2800" dirty="0" smtClean="0">
                <a:latin typeface="+mn-lt"/>
              </a:rPr>
            </a:br>
            <a:r>
              <a:rPr lang="en-US" sz="2800" dirty="0" smtClean="0">
                <a:latin typeface="+mn-lt"/>
              </a:rPr>
              <a:t>Component of Standard Diabetes Care</a:t>
            </a:r>
            <a:endParaRPr lang="en-US" sz="2800" dirty="0">
              <a:latin typeface="+mn-lt"/>
            </a:endParaRPr>
          </a:p>
        </p:txBody>
      </p:sp>
      <p:sp>
        <p:nvSpPr>
          <p:cNvPr id="16" name="Text Placeholder 2"/>
          <p:cNvSpPr txBox="1">
            <a:spLocks/>
          </p:cNvSpPr>
          <p:nvPr/>
        </p:nvSpPr>
        <p:spPr bwMode="auto">
          <a:xfrm>
            <a:off x="190857" y="4624975"/>
            <a:ext cx="7366005" cy="4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87" tIns="19294" rIns="38587" bIns="19294"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ADA. </a:t>
            </a:r>
            <a:r>
              <a:rPr lang="en-US" sz="9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Standards of Medical Care. </a:t>
            </a:r>
            <a:r>
              <a:rPr lang="en-US" sz="9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Diabetes </a:t>
            </a:r>
            <a:r>
              <a:rPr lang="en-US" sz="9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Care </a:t>
            </a:r>
            <a:r>
              <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(2017)</a:t>
            </a:r>
          </a:p>
          <a:p>
            <a:pPr marL="0" indent="0">
              <a:buNone/>
            </a:pPr>
            <a:r>
              <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Powers et al. </a:t>
            </a:r>
            <a:r>
              <a:rPr lang="en-US" sz="9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Joint Position Statement on DSME. </a:t>
            </a:r>
            <a:r>
              <a:rPr lang="en-US" sz="9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Diabetes </a:t>
            </a:r>
            <a:r>
              <a:rPr lang="en-US" sz="9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Care, </a:t>
            </a:r>
            <a:r>
              <a:rPr lang="en-US" sz="9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Diabetes Educator , Journal of the Academy of Nutrition and Dietetics  </a:t>
            </a:r>
            <a:r>
              <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(2015)</a:t>
            </a:r>
          </a:p>
        </p:txBody>
      </p:sp>
      <p:sp>
        <p:nvSpPr>
          <p:cNvPr id="20" name="Content Placeholder 2"/>
          <p:cNvSpPr txBox="1">
            <a:spLocks/>
          </p:cNvSpPr>
          <p:nvPr/>
        </p:nvSpPr>
        <p:spPr>
          <a:xfrm>
            <a:off x="2221462" y="2066779"/>
            <a:ext cx="6057687" cy="863888"/>
          </a:xfrm>
          <a:prstGeom prst="rect">
            <a:avLst/>
          </a:prstGeom>
          <a:solidFill>
            <a:schemeClr val="bg1">
              <a:lumMod val="95000"/>
            </a:schemeClr>
          </a:solidFill>
        </p:spPr>
        <p:txBody>
          <a:bodyPr vert="horz" lIns="68598" tIns="34299" rIns="68598" bIns="3429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
              </a:spcBef>
              <a:spcAft>
                <a:spcPts val="900"/>
              </a:spcAft>
              <a:buNone/>
            </a:pPr>
            <a:r>
              <a:rPr lang="en-US" altLang="en-US" sz="1800" b="1" i="1" dirty="0" smtClean="0">
                <a:solidFill>
                  <a:schemeClr val="bg1">
                    <a:lumMod val="50000"/>
                  </a:schemeClr>
                </a:solidFill>
              </a:rPr>
              <a:t>“… </a:t>
            </a:r>
            <a:r>
              <a:rPr lang="en-US" altLang="en-US" sz="1800" b="1" i="1" dirty="0" smtClean="0">
                <a:solidFill>
                  <a:schemeClr val="tx1">
                    <a:lumMod val="65000"/>
                    <a:lumOff val="35000"/>
                  </a:schemeClr>
                </a:solidFill>
              </a:rPr>
              <a:t>Ongoing patient self-management education and support are critical to preventing acute complications and reducing the risk of long-term complications …” </a:t>
            </a:r>
          </a:p>
        </p:txBody>
      </p:sp>
    </p:spTree>
    <p:extLst>
      <p:ext uri="{BB962C8B-B14F-4D97-AF65-F5344CB8AC3E}">
        <p14:creationId xmlns:p14="http://schemas.microsoft.com/office/powerpoint/2010/main" val="158824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70000" lnSpcReduction="20000"/>
          </a:bodyPr>
          <a:lstStyle/>
          <a:p>
            <a:r>
              <a:rPr lang="en-US" b="1" dirty="0"/>
              <a:t>Diabetes Self-management Education (DSMES) </a:t>
            </a:r>
            <a:r>
              <a:rPr lang="en-US" dirty="0"/>
              <a:t>Ongoing process to facilitate the knowledge, skills, and ability necessary for diabetes self-care as well as activities that assist a person in implementing and sustaining the behaviors needed to manage their condition on an ongoing </a:t>
            </a:r>
            <a:r>
              <a:rPr lang="en-US" dirty="0" smtClean="0"/>
              <a:t>basis</a:t>
            </a:r>
          </a:p>
          <a:p>
            <a:endParaRPr lang="en-US" dirty="0"/>
          </a:p>
          <a:p>
            <a:r>
              <a:rPr lang="en-US" b="1" dirty="0"/>
              <a:t>Medical Nutrition Therapy (MNT) </a:t>
            </a:r>
            <a:r>
              <a:rPr lang="en-US" dirty="0"/>
              <a:t>Application of nutrition care process; includes individualized nutrition assessment, nutrition diagnosis, intervention and monitoring and evaluation; if not included in DSME program, refer to registered dietitian</a:t>
            </a:r>
          </a:p>
          <a:p>
            <a:endParaRPr lang="en-US" dirty="0"/>
          </a:p>
        </p:txBody>
      </p:sp>
      <p:sp>
        <p:nvSpPr>
          <p:cNvPr id="4" name="Rectangle 3"/>
          <p:cNvSpPr/>
          <p:nvPr/>
        </p:nvSpPr>
        <p:spPr>
          <a:xfrm>
            <a:off x="669234" y="4625219"/>
            <a:ext cx="7056783" cy="507831"/>
          </a:xfrm>
          <a:prstGeom prst="rect">
            <a:avLst/>
          </a:prstGeom>
        </p:spPr>
        <p:txBody>
          <a:bodyPr wrap="square">
            <a:spAutoFit/>
          </a:bodyPr>
          <a:lstStyle/>
          <a:p>
            <a:r>
              <a:rPr lang="en-US" sz="900" dirty="0"/>
              <a:t>Beck J, Greenwood DA, Blanton L, et al. 2017. National standards for diabetes self-management education and support, Diabetes Educ. </a:t>
            </a:r>
            <a:r>
              <a:rPr lang="en-US" sz="900" dirty="0" smtClean="0"/>
              <a:t>2017</a:t>
            </a:r>
          </a:p>
          <a:p>
            <a:r>
              <a:rPr lang="en-US" sz="900" dirty="0"/>
              <a:t>Powers MA et al. DSME/S Position Statement. </a:t>
            </a:r>
            <a:r>
              <a:rPr lang="en-US" sz="900" dirty="0" smtClean="0"/>
              <a:t>Diabetes </a:t>
            </a:r>
            <a:r>
              <a:rPr lang="en-US" sz="900" dirty="0"/>
              <a:t>Care, The Diabetes Educator, Journal of the Academy of Nutrition and Dietetics (2015)</a:t>
            </a:r>
          </a:p>
          <a:p>
            <a:endParaRPr lang="en-US" sz="900" dirty="0"/>
          </a:p>
        </p:txBody>
      </p:sp>
    </p:spTree>
    <p:extLst>
      <p:ext uri="{BB962C8B-B14F-4D97-AF65-F5344CB8AC3E}">
        <p14:creationId xmlns:p14="http://schemas.microsoft.com/office/powerpoint/2010/main" val="82052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bwMode="auto">
          <a:xfrm>
            <a:off x="1193453" y="4807032"/>
            <a:ext cx="5989926" cy="2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315" tIns="31658" rIns="63315" bIns="31658">
            <a:spAutoFit/>
          </a:bodyPr>
          <a:lstStyle>
            <a:defPPr>
              <a:defRPr lang="en-US"/>
            </a:defPPr>
            <a:lvl1pPr eaLnBrk="0" hangingPunct="0">
              <a:defRPr sz="1200">
                <a:solidFill>
                  <a:prstClr val="white"/>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defRPr>
                <a:latin typeface="Arial" panose="020B0604020202020204" pitchFamily="34" charset="0"/>
                <a:ea typeface="ＭＳ Ｐゴシック" panose="020B0600070205080204" pitchFamily="34" charset="-128"/>
              </a:defRPr>
            </a:lvl2pPr>
            <a:lvl3pPr marL="1143000" indent="-228600" eaLnBrk="0" hangingPunct="0">
              <a:defRPr>
                <a:latin typeface="Arial" panose="020B0604020202020204" pitchFamily="34" charset="0"/>
                <a:ea typeface="ＭＳ Ｐゴシック" panose="020B0600070205080204" pitchFamily="34" charset="-128"/>
              </a:defRPr>
            </a:lvl3pPr>
            <a:lvl4pPr marL="1600200" indent="-228600" eaLnBrk="0" hangingPunct="0">
              <a:defRPr>
                <a:latin typeface="Arial" panose="020B0604020202020204" pitchFamily="34" charset="0"/>
                <a:ea typeface="ＭＳ Ｐゴシック" panose="020B0600070205080204" pitchFamily="34" charset="-128"/>
              </a:defRPr>
            </a:lvl4pPr>
            <a:lvl5pPr marL="2057400" indent="-228600" eaLnBrk="0" hangingPunct="0">
              <a:defRPr>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9pPr>
          </a:lstStyle>
          <a:p>
            <a:r>
              <a:rPr lang="en-US" dirty="0"/>
              <a:t>ADA Standards of Medical Care. Diabetes Care 2016;39(Supp1):</a:t>
            </a:r>
            <a:r>
              <a:rPr lang="en-US" dirty="0" smtClean="0"/>
              <a:t>52-59</a:t>
            </a:r>
            <a:endParaRPr lang="en-US" dirty="0"/>
          </a:p>
        </p:txBody>
      </p:sp>
      <p:sp>
        <p:nvSpPr>
          <p:cNvPr id="12" name="Title 5"/>
          <p:cNvSpPr>
            <a:spLocks noGrp="1"/>
          </p:cNvSpPr>
          <p:nvPr>
            <p:ph type="title"/>
          </p:nvPr>
        </p:nvSpPr>
        <p:spPr>
          <a:xfrm>
            <a:off x="947177" y="111745"/>
            <a:ext cx="7210227" cy="1124615"/>
          </a:xfrm>
        </p:spPr>
        <p:txBody>
          <a:bodyPr>
            <a:noAutofit/>
          </a:bodyPr>
          <a:lstStyle/>
          <a:p>
            <a:pPr algn="ctr"/>
            <a:r>
              <a:rPr lang="en-US" sz="2700" dirty="0">
                <a:latin typeface="+mn-lt"/>
              </a:rPr>
              <a:t>Diabetes Self-Management </a:t>
            </a:r>
            <a:r>
              <a:rPr lang="en-US" sz="2700" dirty="0" smtClean="0">
                <a:latin typeface="+mn-lt"/>
              </a:rPr>
              <a:t>Education: </a:t>
            </a:r>
            <a:br>
              <a:rPr lang="en-US" sz="2700" dirty="0" smtClean="0">
                <a:latin typeface="+mn-lt"/>
              </a:rPr>
            </a:br>
            <a:r>
              <a:rPr lang="en-US" sz="2700" dirty="0" smtClean="0">
                <a:latin typeface="+mn-lt"/>
              </a:rPr>
              <a:t>Component of Standard Diabetes Care</a:t>
            </a:r>
            <a:endParaRPr lang="en-US" sz="1800" dirty="0">
              <a:latin typeface="+mn-lt"/>
            </a:endParaRPr>
          </a:p>
        </p:txBody>
      </p:sp>
      <p:pic>
        <p:nvPicPr>
          <p:cNvPr id="1026" name="Picture 2"/>
          <p:cNvPicPr>
            <a:picLocks noChangeAspect="1" noChangeArrowheads="1"/>
          </p:cNvPicPr>
          <p:nvPr/>
        </p:nvPicPr>
        <p:blipFill>
          <a:blip r:embed="rId3"/>
          <a:srcRect/>
          <a:stretch>
            <a:fillRect/>
          </a:stretch>
        </p:blipFill>
        <p:spPr bwMode="auto">
          <a:xfrm>
            <a:off x="844334" y="268650"/>
            <a:ext cx="8015648" cy="4879613"/>
          </a:xfrm>
          <a:prstGeom prst="rect">
            <a:avLst/>
          </a:prstGeom>
          <a:noFill/>
          <a:ln w="9525">
            <a:noFill/>
            <a:miter lim="800000"/>
            <a:headEnd/>
            <a:tailEnd/>
          </a:ln>
        </p:spPr>
      </p:pic>
      <p:sp>
        <p:nvSpPr>
          <p:cNvPr id="8" name="Left Arrow 7"/>
          <p:cNvSpPr/>
          <p:nvPr/>
        </p:nvSpPr>
        <p:spPr>
          <a:xfrm>
            <a:off x="8276104" y="930314"/>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8310598" y="1851665"/>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8310598" y="3015332"/>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635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1"/>
            <a:ext cx="8229600" cy="632460"/>
          </a:xfrm>
        </p:spPr>
        <p:txBody>
          <a:bodyPr/>
          <a:lstStyle/>
          <a:p>
            <a:pPr algn="ctr"/>
            <a:r>
              <a:rPr lang="en-US" altLang="en-US" sz="2800" dirty="0">
                <a:latin typeface="+mn-lt"/>
              </a:rPr>
              <a:t>If DSME was a pill, would you prescribe it</a:t>
            </a:r>
            <a:r>
              <a:rPr lang="en-US" altLang="en-US" sz="2800" dirty="0" smtClean="0">
                <a:latin typeface="+mn-lt"/>
              </a:rPr>
              <a:t>?</a:t>
            </a:r>
            <a:endParaRPr lang="en-US" sz="2800" dirty="0">
              <a:latin typeface="+mn-lt"/>
            </a:endParaRPr>
          </a:p>
        </p:txBody>
      </p:sp>
      <p:pic>
        <p:nvPicPr>
          <p:cNvPr id="5" name="Picture 4"/>
          <p:cNvPicPr>
            <a:picLocks noChangeAspect="1"/>
          </p:cNvPicPr>
          <p:nvPr/>
        </p:nvPicPr>
        <p:blipFill>
          <a:blip r:embed="rId3" cstate="print"/>
          <a:stretch>
            <a:fillRect/>
          </a:stretch>
        </p:blipFill>
        <p:spPr>
          <a:xfrm>
            <a:off x="1138001" y="1285927"/>
            <a:ext cx="7050880" cy="3192780"/>
          </a:xfrm>
          <a:prstGeom prst="rect">
            <a:avLst/>
          </a:prstGeom>
        </p:spPr>
      </p:pic>
    </p:spTree>
    <p:extLst>
      <p:ext uri="{BB962C8B-B14F-4D97-AF65-F5344CB8AC3E}">
        <p14:creationId xmlns:p14="http://schemas.microsoft.com/office/powerpoint/2010/main" val="2317243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1143000" y="4799926"/>
            <a:ext cx="6858000" cy="207767"/>
          </a:xfrm>
          <a:prstGeom prst="rect">
            <a:avLst/>
          </a:prstGeom>
          <a:noFill/>
          <a:extLst/>
        </p:spPr>
        <p:txBody>
          <a:bodyPr wrap="square" lIns="68598" tIns="34299" rIns="68598" bIns="34299" rtlCol="0">
            <a:spAutoFit/>
          </a:bodyPr>
          <a:lstStyle>
            <a:defPPr>
              <a:defRPr lang="en-US"/>
            </a:defPPr>
            <a:lvl1pPr>
              <a:defRPr sz="1600">
                <a:solidFill>
                  <a:schemeClr val="accent2">
                    <a:lumMod val="60000"/>
                    <a:lumOff val="40000"/>
                  </a:schemeClr>
                </a:solidFill>
                <a:latin typeface="Arial" panose="020B0604020202020204" pitchFamily="34" charset="0"/>
                <a:cs typeface="Arial" panose="020B0604020202020204" pitchFamily="34" charset="0"/>
              </a:defRPr>
            </a:lvl1pPr>
          </a:lstStyle>
          <a:p>
            <a:r>
              <a:rPr lang="en-US" sz="900" b="1" dirty="0">
                <a:solidFill>
                  <a:schemeClr val="tx1">
                    <a:lumMod val="65000"/>
                    <a:lumOff val="35000"/>
                  </a:schemeClr>
                </a:solidFill>
              </a:rPr>
              <a:t>(1) </a:t>
            </a:r>
            <a:r>
              <a:rPr lang="en-US" sz="900" dirty="0">
                <a:solidFill>
                  <a:schemeClr val="tx1">
                    <a:lumMod val="65000"/>
                    <a:lumOff val="35000"/>
                  </a:schemeClr>
                </a:solidFill>
              </a:rPr>
              <a:t>Strawbridge. Health Edu </a:t>
            </a:r>
            <a:r>
              <a:rPr lang="en-US" sz="900" dirty="0" err="1">
                <a:solidFill>
                  <a:schemeClr val="tx1">
                    <a:lumMod val="65000"/>
                    <a:lumOff val="35000"/>
                  </a:schemeClr>
                </a:solidFill>
              </a:rPr>
              <a:t>Behav</a:t>
            </a:r>
            <a:r>
              <a:rPr lang="en-US" sz="900" dirty="0">
                <a:solidFill>
                  <a:schemeClr val="tx1">
                    <a:lumMod val="65000"/>
                    <a:lumOff val="35000"/>
                  </a:schemeClr>
                </a:solidFill>
              </a:rPr>
              <a:t>. (2015) </a:t>
            </a:r>
            <a:r>
              <a:rPr lang="en-US" sz="900" b="1" dirty="0">
                <a:solidFill>
                  <a:schemeClr val="tx1">
                    <a:lumMod val="65000"/>
                    <a:lumOff val="35000"/>
                  </a:schemeClr>
                </a:solidFill>
              </a:rPr>
              <a:t> (2) </a:t>
            </a:r>
            <a:r>
              <a:rPr lang="en-US" sz="900" dirty="0">
                <a:solidFill>
                  <a:schemeClr val="tx1">
                    <a:lumMod val="65000"/>
                    <a:lumOff val="35000"/>
                  </a:schemeClr>
                </a:solidFill>
              </a:rPr>
              <a:t>Li. MMWR </a:t>
            </a:r>
            <a:r>
              <a:rPr lang="en-US" sz="900" dirty="0" err="1">
                <a:solidFill>
                  <a:schemeClr val="tx1">
                    <a:lumMod val="65000"/>
                    <a:lumOff val="35000"/>
                  </a:schemeClr>
                </a:solidFill>
              </a:rPr>
              <a:t>Morb</a:t>
            </a:r>
            <a:r>
              <a:rPr lang="en-US" sz="900" dirty="0">
                <a:solidFill>
                  <a:schemeClr val="tx1">
                    <a:lumMod val="65000"/>
                    <a:lumOff val="35000"/>
                  </a:schemeClr>
                </a:solidFill>
              </a:rPr>
              <a:t> Mortal </a:t>
            </a:r>
            <a:r>
              <a:rPr lang="en-US" sz="900" dirty="0" err="1">
                <a:solidFill>
                  <a:schemeClr val="tx1">
                    <a:lumMod val="65000"/>
                    <a:lumOff val="35000"/>
                  </a:schemeClr>
                </a:solidFill>
              </a:rPr>
              <a:t>Wkly</a:t>
            </a:r>
            <a:r>
              <a:rPr lang="en-US" sz="900" dirty="0">
                <a:solidFill>
                  <a:schemeClr val="tx1">
                    <a:lumMod val="65000"/>
                    <a:lumOff val="35000"/>
                  </a:schemeClr>
                </a:solidFill>
              </a:rPr>
              <a:t> Rep. (2014</a:t>
            </a:r>
            <a:r>
              <a:rPr lang="en-US" sz="900" dirty="0" smtClean="0">
                <a:solidFill>
                  <a:prstClr val="white"/>
                </a:solidFill>
              </a:rPr>
              <a:t>))</a:t>
            </a:r>
            <a:endParaRPr lang="en-US" sz="900" dirty="0">
              <a:solidFill>
                <a:prstClr val="white"/>
              </a:solidFill>
            </a:endParaRPr>
          </a:p>
        </p:txBody>
      </p:sp>
      <p:sp>
        <p:nvSpPr>
          <p:cNvPr id="8" name="Rectangle 6"/>
          <p:cNvSpPr>
            <a:spLocks noGrp="1" noChangeArrowheads="1"/>
          </p:cNvSpPr>
          <p:nvPr>
            <p:ph type="title"/>
          </p:nvPr>
        </p:nvSpPr>
        <p:spPr>
          <a:xfrm>
            <a:off x="1396603" y="419000"/>
            <a:ext cx="6350794" cy="448405"/>
          </a:xfrm>
        </p:spPr>
        <p:txBody>
          <a:bodyPr vert="horz" lIns="68598" tIns="34299" rIns="68598" bIns="34299" rtlCol="0" anchor="t">
            <a:noAutofit/>
          </a:bodyPr>
          <a:lstStyle/>
          <a:p>
            <a:pPr algn="ctr"/>
            <a:r>
              <a:rPr lang="en-US" altLang="en-US" sz="2800" b="1" dirty="0" smtClean="0">
                <a:solidFill>
                  <a:srgbClr val="0076C0"/>
                </a:solidFill>
                <a:latin typeface="+mn-lt"/>
              </a:rPr>
              <a:t>Sorry State of DSMES</a:t>
            </a:r>
          </a:p>
        </p:txBody>
      </p:sp>
      <p:sp>
        <p:nvSpPr>
          <p:cNvPr id="9" name="TextBox 8"/>
          <p:cNvSpPr txBox="1"/>
          <p:nvPr/>
        </p:nvSpPr>
        <p:spPr>
          <a:xfrm>
            <a:off x="2614193" y="3382394"/>
            <a:ext cx="951434" cy="486917"/>
          </a:xfrm>
          <a:prstGeom prst="ellipse">
            <a:avLst/>
          </a:prstGeom>
          <a:noFill/>
          <a:ln w="57150">
            <a:solidFill>
              <a:schemeClr val="accent2"/>
            </a:solidFill>
          </a:ln>
          <a:effectLst>
            <a:outerShdw blurRad="50800" dist="38100" dir="2700000" algn="tl" rotWithShape="0">
              <a:prstClr val="black">
                <a:alpha val="40000"/>
              </a:prstClr>
            </a:outerShdw>
          </a:effectLst>
        </p:spPr>
        <p:txBody>
          <a:bodyPr wrap="square" lIns="68598" tIns="34299" rIns="68598" bIns="34299" rtlCol="0" anchor="ctr">
            <a:spAutoFit/>
          </a:bodyPr>
          <a:lstStyle/>
          <a:p>
            <a:pPr algn="ctr"/>
            <a:r>
              <a:rPr lang="en-US" b="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sp>
        <p:nvSpPr>
          <p:cNvPr id="12" name="TextBox 11"/>
          <p:cNvSpPr txBox="1"/>
          <p:nvPr/>
        </p:nvSpPr>
        <p:spPr>
          <a:xfrm>
            <a:off x="4019362" y="3241579"/>
            <a:ext cx="1105275" cy="486917"/>
          </a:xfrm>
          <a:prstGeom prst="ellipse">
            <a:avLst/>
          </a:prstGeom>
          <a:noFill/>
          <a:ln w="57150">
            <a:solidFill>
              <a:schemeClr val="accent2"/>
            </a:solidFill>
          </a:ln>
          <a:effectLst>
            <a:outerShdw blurRad="50800" dist="38100" dir="2700000" algn="tl" rotWithShape="0">
              <a:prstClr val="black">
                <a:alpha val="40000"/>
              </a:prstClr>
            </a:outerShdw>
          </a:effectLst>
        </p:spPr>
        <p:txBody>
          <a:bodyPr wrap="square" lIns="68598" tIns="34299" rIns="68598" bIns="34299" rtlCol="0" anchor="ctr">
            <a:spAutoFit/>
          </a:bodyPr>
          <a:lstStyle/>
          <a:p>
            <a:pPr algn="ctr"/>
            <a:r>
              <a:rPr lang="en-US" b="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6.8%</a:t>
            </a:r>
          </a:p>
        </p:txBody>
      </p:sp>
      <p:sp>
        <p:nvSpPr>
          <p:cNvPr id="13" name="TextBox 12"/>
          <p:cNvSpPr txBox="1"/>
          <p:nvPr/>
        </p:nvSpPr>
        <p:spPr>
          <a:xfrm>
            <a:off x="5696262" y="1125304"/>
            <a:ext cx="3087489" cy="900265"/>
          </a:xfrm>
          <a:prstGeom prst="rect">
            <a:avLst/>
          </a:prstGeom>
          <a:noFill/>
        </p:spPr>
        <p:txBody>
          <a:bodyPr wrap="square" lIns="68598" tIns="34299" rIns="68598" bIns="34299" rtlCol="0">
            <a:spAutoFit/>
          </a:bodyPr>
          <a:lstStyle/>
          <a:p>
            <a:pPr algn="ctr">
              <a:spcBef>
                <a:spcPts val="675"/>
              </a:spcBef>
            </a:pPr>
            <a:r>
              <a:rPr lang="en-US" dirty="0" smtClean="0">
                <a:solidFill>
                  <a:schemeClr val="tx1">
                    <a:lumMod val="65000"/>
                    <a:lumOff val="35000"/>
                  </a:schemeClr>
                </a:solidFill>
                <a:cs typeface="Arial" panose="020B0604020202020204" pitchFamily="34" charset="0"/>
              </a:rPr>
              <a:t>1. 5</a:t>
            </a:r>
            <a:r>
              <a:rPr lang="en-US" dirty="0">
                <a:solidFill>
                  <a:schemeClr val="tx1">
                    <a:lumMod val="65000"/>
                    <a:lumOff val="35000"/>
                  </a:schemeClr>
                </a:solidFill>
                <a:cs typeface="Arial" panose="020B0604020202020204" pitchFamily="34" charset="0"/>
              </a:rPr>
              <a:t>% Of </a:t>
            </a:r>
            <a:r>
              <a:rPr lang="en-US" dirty="0" smtClean="0">
                <a:solidFill>
                  <a:schemeClr val="tx1">
                    <a:lumMod val="65000"/>
                    <a:lumOff val="35000"/>
                  </a:schemeClr>
                </a:solidFill>
                <a:cs typeface="Arial" panose="020B0604020202020204" pitchFamily="34" charset="0"/>
              </a:rPr>
              <a:t>Medicare </a:t>
            </a:r>
            <a:r>
              <a:rPr lang="en-US" dirty="0">
                <a:solidFill>
                  <a:schemeClr val="tx1">
                    <a:lumMod val="65000"/>
                    <a:lumOff val="35000"/>
                  </a:schemeClr>
                </a:solidFill>
                <a:cs typeface="Arial" panose="020B0604020202020204" pitchFamily="34" charset="0"/>
              </a:rPr>
              <a:t>beneficiaries with newly diagnosed diabetes used DSMT benefit</a:t>
            </a:r>
            <a:r>
              <a:rPr lang="en-US" baseline="30000" dirty="0">
                <a:solidFill>
                  <a:schemeClr val="tx1">
                    <a:lumMod val="65000"/>
                    <a:lumOff val="35000"/>
                  </a:schemeClr>
                </a:solidFill>
                <a:cs typeface="Arial" panose="020B0604020202020204" pitchFamily="34" charset="0"/>
              </a:rPr>
              <a:t>1</a:t>
            </a:r>
            <a:endParaRPr lang="en-US" dirty="0">
              <a:solidFill>
                <a:schemeClr val="tx1">
                  <a:lumMod val="65000"/>
                  <a:lumOff val="35000"/>
                </a:schemeClr>
              </a:solidFill>
              <a:cs typeface="Arial" panose="020B0604020202020204" pitchFamily="34" charset="0"/>
            </a:endParaRPr>
          </a:p>
        </p:txBody>
      </p:sp>
      <p:sp>
        <p:nvSpPr>
          <p:cNvPr id="14" name="TextBox 13"/>
          <p:cNvSpPr txBox="1"/>
          <p:nvPr/>
        </p:nvSpPr>
        <p:spPr>
          <a:xfrm>
            <a:off x="5696262" y="2030776"/>
            <a:ext cx="3119716" cy="1454262"/>
          </a:xfrm>
          <a:prstGeom prst="rect">
            <a:avLst/>
          </a:prstGeom>
          <a:noFill/>
        </p:spPr>
        <p:txBody>
          <a:bodyPr wrap="square" lIns="68598" tIns="34299" rIns="68598" bIns="34299" rtlCol="0">
            <a:spAutoFit/>
          </a:bodyPr>
          <a:lstStyle/>
          <a:p>
            <a:pPr algn="ctr"/>
            <a:r>
              <a:rPr lang="en-US" dirty="0" smtClean="0">
                <a:solidFill>
                  <a:schemeClr val="tx1">
                    <a:lumMod val="65000"/>
                    <a:lumOff val="35000"/>
                  </a:schemeClr>
                </a:solidFill>
                <a:cs typeface="Arial" panose="020B0604020202020204" pitchFamily="34" charset="0"/>
              </a:rPr>
              <a:t>2. 6.8% Of </a:t>
            </a:r>
            <a:r>
              <a:rPr lang="en-US" dirty="0">
                <a:solidFill>
                  <a:schemeClr val="tx1">
                    <a:lumMod val="65000"/>
                    <a:lumOff val="35000"/>
                  </a:schemeClr>
                </a:solidFill>
                <a:cs typeface="Arial" panose="020B0604020202020204" pitchFamily="34" charset="0"/>
              </a:rPr>
              <a:t>individuals with newly diagnosed T2D with private health insurance received DSME/S within 12 months of </a:t>
            </a:r>
            <a:r>
              <a:rPr lang="en-US" dirty="0" smtClean="0">
                <a:solidFill>
                  <a:schemeClr val="tx1">
                    <a:lumMod val="65000"/>
                    <a:lumOff val="35000"/>
                  </a:schemeClr>
                </a:solidFill>
                <a:cs typeface="Arial" panose="020B0604020202020204" pitchFamily="34" charset="0"/>
              </a:rPr>
              <a:t>diagnosis</a:t>
            </a:r>
            <a:r>
              <a:rPr lang="en-US" baseline="30000" dirty="0" smtClean="0">
                <a:solidFill>
                  <a:schemeClr val="tx1">
                    <a:lumMod val="65000"/>
                    <a:lumOff val="35000"/>
                  </a:schemeClr>
                </a:solidFill>
                <a:cs typeface="Arial" panose="020B0604020202020204" pitchFamily="34" charset="0"/>
              </a:rPr>
              <a:t>2</a:t>
            </a:r>
            <a:endParaRPr lang="en-US" dirty="0">
              <a:solidFill>
                <a:schemeClr val="tx1">
                  <a:lumMod val="65000"/>
                  <a:lumOff val="35000"/>
                </a:schemeClr>
              </a:solidFill>
              <a:cs typeface="Arial" panose="020B0604020202020204" pitchFamily="34" charset="0"/>
            </a:endParaRPr>
          </a:p>
        </p:txBody>
      </p:sp>
      <p:sp>
        <p:nvSpPr>
          <p:cNvPr id="4" name="Rectangle 3"/>
          <p:cNvSpPr/>
          <p:nvPr/>
        </p:nvSpPr>
        <p:spPr>
          <a:xfrm>
            <a:off x="2856347" y="4258491"/>
            <a:ext cx="445958" cy="355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rtlCol="0" anchor="ctr"/>
          <a:lstStyle/>
          <a:p>
            <a:pPr algn="ctr"/>
            <a:endParaRPr lang="en-US"/>
          </a:p>
        </p:txBody>
      </p:sp>
      <p:sp>
        <p:nvSpPr>
          <p:cNvPr id="11" name="Rectangle 10"/>
          <p:cNvSpPr/>
          <p:nvPr/>
        </p:nvSpPr>
        <p:spPr>
          <a:xfrm>
            <a:off x="4441947" y="4167023"/>
            <a:ext cx="445958" cy="493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rtlCol="0" anchor="ctr"/>
          <a:lstStyle/>
          <a:p>
            <a:pPr algn="ctr"/>
            <a:endParaRPr lang="en-US"/>
          </a:p>
        </p:txBody>
      </p:sp>
      <p:cxnSp>
        <p:nvCxnSpPr>
          <p:cNvPr id="7" name="Straight Connector 6"/>
          <p:cNvCxnSpPr/>
          <p:nvPr/>
        </p:nvCxnSpPr>
        <p:spPr>
          <a:xfrm flipH="1" flipV="1">
            <a:off x="2248525" y="1070904"/>
            <a:ext cx="11242" cy="358938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Placeholder 2"/>
          <p:cNvSpPr txBox="1">
            <a:spLocks/>
          </p:cNvSpPr>
          <p:nvPr/>
        </p:nvSpPr>
        <p:spPr bwMode="auto">
          <a:xfrm>
            <a:off x="406609" y="4006235"/>
            <a:ext cx="1533225"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49" tIns="25724" rIns="51449" bIns="25724" numCol="1" anchor="t" anchorCtr="0" compatLnSpc="1">
            <a:prstTxWarp prst="textNoShape">
              <a:avLst/>
            </a:prstTxWarp>
          </a:bodyPr>
          <a:lstStyle>
            <a:defPPr>
              <a:defRPr lang="en-US"/>
            </a:defPPr>
            <a:lvl1pPr indent="0" defTabSz="457200" fontAlgn="base">
              <a:spcBef>
                <a:spcPct val="20000"/>
              </a:spcBef>
              <a:spcAft>
                <a:spcPct val="0"/>
              </a:spcAft>
              <a:buFont typeface="Arial" panose="020B0604020202020204" pitchFamily="34" charset="0"/>
              <a:buNone/>
              <a:defRPr sz="1100">
                <a:ea typeface="MS PGothic" pitchFamily="34" charset="-128"/>
                <a:cs typeface="ＭＳ Ｐゴシック" charset="0"/>
              </a:defRPr>
            </a:lvl1pPr>
            <a:lvl2pPr marL="742950" indent="-285750" defTabSz="457200" fontAlgn="base">
              <a:spcBef>
                <a:spcPct val="20000"/>
              </a:spcBef>
              <a:spcAft>
                <a:spcPct val="0"/>
              </a:spcAft>
              <a:buFont typeface="Arial" panose="020B0604020202020204" pitchFamily="34" charset="0"/>
              <a:buChar char="–"/>
              <a:defRPr sz="2800">
                <a:ea typeface="MS PGothic" pitchFamily="34" charset="-128"/>
              </a:defRPr>
            </a:lvl2pPr>
            <a:lvl3pPr marL="1143000" indent="-228600" defTabSz="457200" fontAlgn="base">
              <a:spcBef>
                <a:spcPct val="20000"/>
              </a:spcBef>
              <a:spcAft>
                <a:spcPct val="0"/>
              </a:spcAft>
              <a:buFont typeface="Arial" panose="020B0604020202020204" pitchFamily="34" charset="0"/>
              <a:buChar char="•"/>
              <a:defRPr sz="2400">
                <a:ea typeface="MS PGothic" pitchFamily="34" charset="-128"/>
              </a:defRPr>
            </a:lvl3pPr>
            <a:lvl4pPr marL="1600200" indent="-228600" defTabSz="457200" fontAlgn="base">
              <a:spcBef>
                <a:spcPct val="20000"/>
              </a:spcBef>
              <a:spcAft>
                <a:spcPct val="0"/>
              </a:spcAft>
              <a:buFont typeface="Arial" panose="020B0604020202020204" pitchFamily="34" charset="0"/>
              <a:buChar char="–"/>
              <a:defRPr sz="2000">
                <a:ea typeface="MS PGothic" pitchFamily="34" charset="-128"/>
              </a:defRPr>
            </a:lvl4pPr>
            <a:lvl5pPr marL="2057400" indent="-228600" defTabSz="457200" fontAlgn="base">
              <a:spcBef>
                <a:spcPct val="20000"/>
              </a:spcBef>
              <a:spcAft>
                <a:spcPct val="0"/>
              </a:spcAft>
              <a:buFont typeface="Arial" panose="020B0604020202020204" pitchFamily="34" charset="0"/>
              <a:buChar char="»"/>
              <a:defRPr sz="2000">
                <a:ea typeface="MS PGothic" pitchFamily="34"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endPar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Arrow Connector 17"/>
          <p:cNvCxnSpPr/>
          <p:nvPr/>
        </p:nvCxnSpPr>
        <p:spPr>
          <a:xfrm>
            <a:off x="2259767" y="4660289"/>
            <a:ext cx="37034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259767" y="1070904"/>
            <a:ext cx="0" cy="3589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97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431</TotalTime>
  <Words>3532</Words>
  <Application>Microsoft Office PowerPoint</Application>
  <PresentationFormat>Custom</PresentationFormat>
  <Paragraphs>410</Paragraphs>
  <Slides>38</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ＭＳ Ｐゴシック</vt:lpstr>
      <vt:lpstr>Arial</vt:lpstr>
      <vt:lpstr>Calibri</vt:lpstr>
      <vt:lpstr>Futura Book</vt:lpstr>
      <vt:lpstr>Futura Std Book</vt:lpstr>
      <vt:lpstr>Verdana</vt:lpstr>
      <vt:lpstr>ヒラギノ角ゴ Pro W3</vt:lpstr>
      <vt:lpstr>Office Theme</vt:lpstr>
      <vt:lpstr>Custom Design</vt:lpstr>
      <vt:lpstr>PowerPoint Presentation</vt:lpstr>
      <vt:lpstr>Learning Objectives</vt:lpstr>
      <vt:lpstr>PowerPoint Presentation</vt:lpstr>
      <vt:lpstr>Disclosure to Participants</vt:lpstr>
      <vt:lpstr>Diabetes Self-Management Education (DSME):  Component of Standard Diabetes Care</vt:lpstr>
      <vt:lpstr>Definitions</vt:lpstr>
      <vt:lpstr>Diabetes Self-Management Education:  Component of Standard Diabetes Care</vt:lpstr>
      <vt:lpstr>If DSME was a pill, would you prescribe it?</vt:lpstr>
      <vt:lpstr>Sorry State of DSMES</vt:lpstr>
      <vt:lpstr>Diabetes Self-Management Education Algorithm of Care and Action Steps</vt:lpstr>
      <vt:lpstr>PowerPoint Presentation</vt:lpstr>
      <vt:lpstr>Evidence for Greatest Impact of DSME</vt:lpstr>
      <vt:lpstr>Summary</vt:lpstr>
      <vt:lpstr>But ………</vt:lpstr>
      <vt:lpstr>PowerPoint Presentation</vt:lpstr>
      <vt:lpstr>Disclosure to Participants</vt:lpstr>
      <vt:lpstr>Medicare Beneficiary Advocacy</vt:lpstr>
      <vt:lpstr>Medicare Administrative Appeals</vt:lpstr>
      <vt:lpstr>Administrative Appeals and CGM</vt:lpstr>
      <vt:lpstr>Medicare Coverage Policies</vt:lpstr>
      <vt:lpstr>Medicare Policy Challenge </vt:lpstr>
      <vt:lpstr>District Court Cases </vt:lpstr>
      <vt:lpstr>Lessons Learned </vt:lpstr>
      <vt:lpstr>PowerPoint Presentation</vt:lpstr>
      <vt:lpstr>Disclosure to Participants</vt:lpstr>
      <vt:lpstr>Advocacy at AADE</vt:lpstr>
      <vt:lpstr>Advocacy Committee - Purpose</vt:lpstr>
      <vt:lpstr>Advocacy Committee - Members</vt:lpstr>
      <vt:lpstr>Diabetes Advocacy Alliance™ (DAA)</vt:lpstr>
      <vt:lpstr>PowerPoint Presentation</vt:lpstr>
      <vt:lpstr>DAA Regulatory Position Statement</vt:lpstr>
      <vt:lpstr>H.R.5768 – Expanding Access to DSMT Act of 2018 </vt:lpstr>
      <vt:lpstr>Science and Practice</vt:lpstr>
      <vt:lpstr>Common Mistakes </vt:lpstr>
      <vt:lpstr>Advocating by Collaborating</vt:lpstr>
      <vt:lpstr>2019-Physician Fee Schedule</vt:lpstr>
      <vt:lpstr>So Much More…</vt:lpstr>
      <vt:lpstr>PowerPoint Presentation</vt:lpstr>
    </vt:vector>
  </TitlesOfParts>
  <Company>eyespy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Tokarz</dc:creator>
  <cp:lastModifiedBy>Windows User</cp:lastModifiedBy>
  <cp:revision>49</cp:revision>
  <dcterms:created xsi:type="dcterms:W3CDTF">2016-11-28T23:17:59Z</dcterms:created>
  <dcterms:modified xsi:type="dcterms:W3CDTF">2018-08-19T14:30:13Z</dcterms:modified>
</cp:coreProperties>
</file>