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96"/>
  </p:notesMasterIdLst>
  <p:sldIdLst>
    <p:sldId id="256" r:id="rId3"/>
    <p:sldId id="1578" r:id="rId4"/>
    <p:sldId id="1579" r:id="rId5"/>
    <p:sldId id="704" r:id="rId6"/>
    <p:sldId id="1580" r:id="rId7"/>
    <p:sldId id="1524" r:id="rId8"/>
    <p:sldId id="1407" r:id="rId9"/>
    <p:sldId id="643" r:id="rId10"/>
    <p:sldId id="571" r:id="rId11"/>
    <p:sldId id="1507" r:id="rId12"/>
    <p:sldId id="1510" r:id="rId13"/>
    <p:sldId id="1508" r:id="rId14"/>
    <p:sldId id="1509" r:id="rId15"/>
    <p:sldId id="1517" r:id="rId16"/>
    <p:sldId id="271" r:id="rId17"/>
    <p:sldId id="272" r:id="rId18"/>
    <p:sldId id="269" r:id="rId19"/>
    <p:sldId id="273" r:id="rId20"/>
    <p:sldId id="274" r:id="rId21"/>
    <p:sldId id="1525" r:id="rId22"/>
    <p:sldId id="1550" r:id="rId23"/>
    <p:sldId id="1551" r:id="rId24"/>
    <p:sldId id="1584" r:id="rId25"/>
    <p:sldId id="1585" r:id="rId26"/>
    <p:sldId id="1526" r:id="rId27"/>
    <p:sldId id="1568" r:id="rId28"/>
    <p:sldId id="1569" r:id="rId29"/>
    <p:sldId id="1570" r:id="rId30"/>
    <p:sldId id="1529" r:id="rId31"/>
    <p:sldId id="1571" r:id="rId32"/>
    <p:sldId id="1573" r:id="rId33"/>
    <p:sldId id="1572" r:id="rId34"/>
    <p:sldId id="1532" r:id="rId35"/>
    <p:sldId id="1536" r:id="rId36"/>
    <p:sldId id="1553" r:id="rId37"/>
    <p:sldId id="1554" r:id="rId38"/>
    <p:sldId id="1555" r:id="rId39"/>
    <p:sldId id="1556" r:id="rId40"/>
    <p:sldId id="1557" r:id="rId41"/>
    <p:sldId id="1558" r:id="rId42"/>
    <p:sldId id="1559" r:id="rId43"/>
    <p:sldId id="1537" r:id="rId44"/>
    <p:sldId id="1538" r:id="rId45"/>
    <p:sldId id="1539" r:id="rId46"/>
    <p:sldId id="1541" r:id="rId47"/>
    <p:sldId id="1540" r:id="rId48"/>
    <p:sldId id="1542" r:id="rId49"/>
    <p:sldId id="1543" r:id="rId50"/>
    <p:sldId id="1544" r:id="rId51"/>
    <p:sldId id="1545" r:id="rId52"/>
    <p:sldId id="1546" r:id="rId53"/>
    <p:sldId id="1547" r:id="rId54"/>
    <p:sldId id="1548" r:id="rId55"/>
    <p:sldId id="1549" r:id="rId56"/>
    <p:sldId id="1560" r:id="rId57"/>
    <p:sldId id="1561" r:id="rId58"/>
    <p:sldId id="1562" r:id="rId59"/>
    <p:sldId id="1563" r:id="rId60"/>
    <p:sldId id="1564" r:id="rId61"/>
    <p:sldId id="1565" r:id="rId62"/>
    <p:sldId id="1566" r:id="rId63"/>
    <p:sldId id="1511" r:id="rId64"/>
    <p:sldId id="1519" r:id="rId65"/>
    <p:sldId id="1575" r:id="rId66"/>
    <p:sldId id="1521" r:id="rId67"/>
    <p:sldId id="1520" r:id="rId68"/>
    <p:sldId id="1522" r:id="rId69"/>
    <p:sldId id="1523" r:id="rId70"/>
    <p:sldId id="776" r:id="rId71"/>
    <p:sldId id="777" r:id="rId72"/>
    <p:sldId id="778" r:id="rId73"/>
    <p:sldId id="779" r:id="rId74"/>
    <p:sldId id="780" r:id="rId75"/>
    <p:sldId id="781" r:id="rId76"/>
    <p:sldId id="1512" r:id="rId77"/>
    <p:sldId id="782" r:id="rId78"/>
    <p:sldId id="783" r:id="rId79"/>
    <p:sldId id="784" r:id="rId80"/>
    <p:sldId id="785" r:id="rId81"/>
    <p:sldId id="1513" r:id="rId82"/>
    <p:sldId id="786" r:id="rId83"/>
    <p:sldId id="1514" r:id="rId84"/>
    <p:sldId id="1515" r:id="rId85"/>
    <p:sldId id="787" r:id="rId86"/>
    <p:sldId id="788" r:id="rId87"/>
    <p:sldId id="789" r:id="rId88"/>
    <p:sldId id="791" r:id="rId89"/>
    <p:sldId id="1533" r:id="rId90"/>
    <p:sldId id="1535" r:id="rId91"/>
    <p:sldId id="1552" r:id="rId92"/>
    <p:sldId id="1506" r:id="rId93"/>
    <p:sldId id="1586" r:id="rId94"/>
    <p:sldId id="1577" r:id="rId95"/>
  </p:sldIdLst>
  <p:sldSz cx="9144000" cy="514826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A93F"/>
    <a:srgbClr val="E5722A"/>
    <a:srgbClr val="ED1470"/>
    <a:srgbClr val="CCD825"/>
    <a:srgbClr val="0076C0"/>
    <a:srgbClr val="005799"/>
    <a:srgbClr val="005798"/>
    <a:srgbClr val="233C7F"/>
    <a:srgbClr val="223570"/>
    <a:srgbClr val="182A6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20" autoAdjust="0"/>
    <p:restoredTop sz="94607" autoAdjust="0"/>
  </p:normalViewPr>
  <p:slideViewPr>
    <p:cSldViewPr snapToGrid="0" snapToObjects="1">
      <p:cViewPr varScale="1">
        <p:scale>
          <a:sx n="131" d="100"/>
          <a:sy n="131" d="100"/>
        </p:scale>
        <p:origin x="1236" y="120"/>
      </p:cViewPr>
      <p:guideLst>
        <p:guide orient="horz" pos="1622"/>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434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a:t>≥ 27 BMI</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Cinnamon</c:v>
                </c:pt>
              </c:strCache>
            </c:strRef>
          </c:tx>
          <c:spPr>
            <a:solidFill>
              <a:schemeClr val="accent1"/>
            </a:solidFill>
            <a:ln>
              <a:noFill/>
            </a:ln>
            <a:effectLst/>
          </c:spPr>
          <c:invertIfNegative val="0"/>
          <c:cat>
            <c:strRef>
              <c:f>Sheet1!$A$2</c:f>
              <c:strCache>
                <c:ptCount val="1"/>
                <c:pt idx="0">
                  <c:v>Insulin (mLU/L)</c:v>
                </c:pt>
              </c:strCache>
            </c:strRef>
          </c:cat>
          <c:val>
            <c:numRef>
              <c:f>Sheet1!$B$2</c:f>
              <c:numCache>
                <c:formatCode>General</c:formatCode>
                <c:ptCount val="1"/>
                <c:pt idx="0">
                  <c:v>-2.38</c:v>
                </c:pt>
              </c:numCache>
            </c:numRef>
          </c:val>
          <c:extLst>
            <c:ext xmlns:c16="http://schemas.microsoft.com/office/drawing/2014/chart" uri="{C3380CC4-5D6E-409C-BE32-E72D297353CC}">
              <c16:uniqueId val="{00000000-745F-42CF-8EE3-280263BAB559}"/>
            </c:ext>
          </c:extLst>
        </c:ser>
        <c:ser>
          <c:idx val="1"/>
          <c:order val="1"/>
          <c:tx>
            <c:strRef>
              <c:f>Sheet1!$C$1</c:f>
              <c:strCache>
                <c:ptCount val="1"/>
                <c:pt idx="0">
                  <c:v>Placebo</c:v>
                </c:pt>
              </c:strCache>
            </c:strRef>
          </c:tx>
          <c:spPr>
            <a:solidFill>
              <a:schemeClr val="accent2"/>
            </a:solidFill>
            <a:ln>
              <a:noFill/>
            </a:ln>
            <a:effectLst/>
          </c:spPr>
          <c:invertIfNegative val="0"/>
          <c:cat>
            <c:strRef>
              <c:f>Sheet1!$A$2</c:f>
              <c:strCache>
                <c:ptCount val="1"/>
                <c:pt idx="0">
                  <c:v>Insulin (mLU/L)</c:v>
                </c:pt>
              </c:strCache>
            </c:strRef>
          </c:cat>
          <c:val>
            <c:numRef>
              <c:f>Sheet1!$C$2</c:f>
              <c:numCache>
                <c:formatCode>General</c:formatCode>
                <c:ptCount val="1"/>
                <c:pt idx="0">
                  <c:v>3.0000000000000001E-3</c:v>
                </c:pt>
              </c:numCache>
            </c:numRef>
          </c:val>
          <c:extLst>
            <c:ext xmlns:c16="http://schemas.microsoft.com/office/drawing/2014/chart" uri="{C3380CC4-5D6E-409C-BE32-E72D297353CC}">
              <c16:uniqueId val="{00000003-745F-42CF-8EE3-280263BAB559}"/>
            </c:ext>
          </c:extLst>
        </c:ser>
        <c:dLbls>
          <c:showLegendKey val="0"/>
          <c:showVal val="0"/>
          <c:showCatName val="0"/>
          <c:showSerName val="0"/>
          <c:showPercent val="0"/>
          <c:showBubbleSize val="0"/>
        </c:dLbls>
        <c:gapWidth val="150"/>
        <c:axId val="491845952"/>
        <c:axId val="349803440"/>
      </c:barChart>
      <c:catAx>
        <c:axId val="491845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349803440"/>
        <c:crosses val="autoZero"/>
        <c:auto val="1"/>
        <c:lblAlgn val="ctr"/>
        <c:lblOffset val="100"/>
        <c:noMultiLvlLbl val="0"/>
      </c:catAx>
      <c:valAx>
        <c:axId val="3498034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4918459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5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a:t>&lt; 27 BMI</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Cinnamon</c:v>
                </c:pt>
              </c:strCache>
            </c:strRef>
          </c:tx>
          <c:spPr>
            <a:solidFill>
              <a:schemeClr val="accent1"/>
            </a:solidFill>
            <a:ln>
              <a:noFill/>
            </a:ln>
            <a:effectLst/>
          </c:spPr>
          <c:invertIfNegative val="0"/>
          <c:cat>
            <c:strRef>
              <c:f>Sheet1!$A$2</c:f>
              <c:strCache>
                <c:ptCount val="1"/>
                <c:pt idx="0">
                  <c:v>Insulin (mLU/L)</c:v>
                </c:pt>
              </c:strCache>
            </c:strRef>
          </c:cat>
          <c:val>
            <c:numRef>
              <c:f>Sheet1!$B$2</c:f>
              <c:numCache>
                <c:formatCode>General</c:formatCode>
                <c:ptCount val="1"/>
                <c:pt idx="0">
                  <c:v>-2.38</c:v>
                </c:pt>
              </c:numCache>
            </c:numRef>
          </c:val>
          <c:extLst>
            <c:ext xmlns:c16="http://schemas.microsoft.com/office/drawing/2014/chart" uri="{C3380CC4-5D6E-409C-BE32-E72D297353CC}">
              <c16:uniqueId val="{00000000-C7B4-4F12-BE32-208E332B95BE}"/>
            </c:ext>
          </c:extLst>
        </c:ser>
        <c:ser>
          <c:idx val="1"/>
          <c:order val="1"/>
          <c:tx>
            <c:strRef>
              <c:f>Sheet1!$C$1</c:f>
              <c:strCache>
                <c:ptCount val="1"/>
                <c:pt idx="0">
                  <c:v>Placebo</c:v>
                </c:pt>
              </c:strCache>
            </c:strRef>
          </c:tx>
          <c:spPr>
            <a:solidFill>
              <a:schemeClr val="accent2"/>
            </a:solidFill>
            <a:ln>
              <a:noFill/>
            </a:ln>
            <a:effectLst/>
          </c:spPr>
          <c:invertIfNegative val="0"/>
          <c:cat>
            <c:strRef>
              <c:f>Sheet1!$A$2</c:f>
              <c:strCache>
                <c:ptCount val="1"/>
                <c:pt idx="0">
                  <c:v>Insulin (mLU/L)</c:v>
                </c:pt>
              </c:strCache>
            </c:strRef>
          </c:cat>
          <c:val>
            <c:numRef>
              <c:f>Sheet1!$C$2</c:f>
              <c:numCache>
                <c:formatCode>General</c:formatCode>
                <c:ptCount val="1"/>
                <c:pt idx="0">
                  <c:v>3.0000000000000001E-3</c:v>
                </c:pt>
              </c:numCache>
            </c:numRef>
          </c:val>
          <c:extLst>
            <c:ext xmlns:c16="http://schemas.microsoft.com/office/drawing/2014/chart" uri="{C3380CC4-5D6E-409C-BE32-E72D297353CC}">
              <c16:uniqueId val="{00000001-C7B4-4F12-BE32-208E332B95BE}"/>
            </c:ext>
          </c:extLst>
        </c:ser>
        <c:dLbls>
          <c:showLegendKey val="0"/>
          <c:showVal val="0"/>
          <c:showCatName val="0"/>
          <c:showSerName val="0"/>
          <c:showPercent val="0"/>
          <c:showBubbleSize val="0"/>
        </c:dLbls>
        <c:gapWidth val="150"/>
        <c:axId val="491845952"/>
        <c:axId val="349803440"/>
      </c:barChart>
      <c:catAx>
        <c:axId val="491845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349803440"/>
        <c:crosses val="autoZero"/>
        <c:auto val="1"/>
        <c:lblAlgn val="ctr"/>
        <c:lblOffset val="100"/>
        <c:noMultiLvlLbl val="0"/>
      </c:catAx>
      <c:valAx>
        <c:axId val="3498034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4918459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5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FBG (mmol/L)</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Metformin </c:v>
                </c:pt>
              </c:strCache>
            </c:strRef>
          </c:tx>
          <c:spPr>
            <a:ln w="28575" cap="rnd">
              <a:solidFill>
                <a:schemeClr val="accent1"/>
              </a:solidFill>
              <a:round/>
            </a:ln>
            <a:effectLst/>
          </c:spPr>
          <c:marker>
            <c:symbol val="none"/>
          </c:marker>
          <c:cat>
            <c:strRef>
              <c:f>Sheet1!$A$2:$A$3</c:f>
              <c:strCache>
                <c:ptCount val="2"/>
                <c:pt idx="0">
                  <c:v>Baseline </c:v>
                </c:pt>
                <c:pt idx="1">
                  <c:v>End Point </c:v>
                </c:pt>
              </c:strCache>
            </c:strRef>
          </c:cat>
          <c:val>
            <c:numRef>
              <c:f>Sheet1!$B$2:$B$3</c:f>
              <c:numCache>
                <c:formatCode>General</c:formatCode>
                <c:ptCount val="2"/>
                <c:pt idx="0">
                  <c:v>9.9600000000000009</c:v>
                </c:pt>
                <c:pt idx="1">
                  <c:v>7.16</c:v>
                </c:pt>
              </c:numCache>
            </c:numRef>
          </c:val>
          <c:smooth val="0"/>
          <c:extLst>
            <c:ext xmlns:c16="http://schemas.microsoft.com/office/drawing/2014/chart" uri="{C3380CC4-5D6E-409C-BE32-E72D297353CC}">
              <c16:uniqueId val="{00000000-4140-4180-B223-9A07A094BA7A}"/>
            </c:ext>
          </c:extLst>
        </c:ser>
        <c:ser>
          <c:idx val="1"/>
          <c:order val="1"/>
          <c:tx>
            <c:strRef>
              <c:f>Sheet1!$C$1</c:f>
              <c:strCache>
                <c:ptCount val="1"/>
                <c:pt idx="0">
                  <c:v>Berberine </c:v>
                </c:pt>
              </c:strCache>
            </c:strRef>
          </c:tx>
          <c:spPr>
            <a:ln w="28575" cap="rnd">
              <a:solidFill>
                <a:schemeClr val="accent2"/>
              </a:solidFill>
              <a:round/>
            </a:ln>
            <a:effectLst/>
          </c:spPr>
          <c:marker>
            <c:symbol val="none"/>
          </c:marker>
          <c:cat>
            <c:strRef>
              <c:f>Sheet1!$A$2:$A$3</c:f>
              <c:strCache>
                <c:ptCount val="2"/>
                <c:pt idx="0">
                  <c:v>Baseline </c:v>
                </c:pt>
                <c:pt idx="1">
                  <c:v>End Point </c:v>
                </c:pt>
              </c:strCache>
            </c:strRef>
          </c:cat>
          <c:val>
            <c:numRef>
              <c:f>Sheet1!$C$2:$C$3</c:f>
              <c:numCache>
                <c:formatCode>General</c:formatCode>
                <c:ptCount val="2"/>
                <c:pt idx="0">
                  <c:v>10.63</c:v>
                </c:pt>
                <c:pt idx="1">
                  <c:v>6.85</c:v>
                </c:pt>
              </c:numCache>
            </c:numRef>
          </c:val>
          <c:smooth val="0"/>
          <c:extLst>
            <c:ext xmlns:c16="http://schemas.microsoft.com/office/drawing/2014/chart" uri="{C3380CC4-5D6E-409C-BE32-E72D297353CC}">
              <c16:uniqueId val="{00000001-4140-4180-B223-9A07A094BA7A}"/>
            </c:ext>
          </c:extLst>
        </c:ser>
        <c:dLbls>
          <c:showLegendKey val="0"/>
          <c:showVal val="0"/>
          <c:showCatName val="0"/>
          <c:showSerName val="0"/>
          <c:showPercent val="0"/>
          <c:showBubbleSize val="0"/>
        </c:dLbls>
        <c:smooth val="0"/>
        <c:axId val="478385103"/>
        <c:axId val="412806383"/>
      </c:lineChart>
      <c:catAx>
        <c:axId val="4783851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12806383"/>
        <c:crosses val="autoZero"/>
        <c:auto val="1"/>
        <c:lblAlgn val="ctr"/>
        <c:lblOffset val="100"/>
        <c:noMultiLvlLbl val="0"/>
      </c:catAx>
      <c:valAx>
        <c:axId val="41280638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83851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HbA1c (%)</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Metformin </c:v>
                </c:pt>
              </c:strCache>
            </c:strRef>
          </c:tx>
          <c:spPr>
            <a:ln w="28575" cap="rnd">
              <a:solidFill>
                <a:schemeClr val="accent1"/>
              </a:solidFill>
              <a:round/>
            </a:ln>
            <a:effectLst/>
          </c:spPr>
          <c:marker>
            <c:symbol val="none"/>
          </c:marker>
          <c:cat>
            <c:strRef>
              <c:f>Sheet1!$A$2:$A$4</c:f>
              <c:strCache>
                <c:ptCount val="2"/>
                <c:pt idx="0">
                  <c:v>Baseline </c:v>
                </c:pt>
                <c:pt idx="1">
                  <c:v>End Point </c:v>
                </c:pt>
              </c:strCache>
            </c:strRef>
          </c:cat>
          <c:val>
            <c:numRef>
              <c:f>Sheet1!$B$2:$B$4</c:f>
              <c:numCache>
                <c:formatCode>General</c:formatCode>
                <c:ptCount val="3"/>
                <c:pt idx="0">
                  <c:v>9.15</c:v>
                </c:pt>
                <c:pt idx="1">
                  <c:v>7.72</c:v>
                </c:pt>
              </c:numCache>
            </c:numRef>
          </c:val>
          <c:smooth val="0"/>
          <c:extLst>
            <c:ext xmlns:c16="http://schemas.microsoft.com/office/drawing/2014/chart" uri="{C3380CC4-5D6E-409C-BE32-E72D297353CC}">
              <c16:uniqueId val="{00000000-C0C7-44F2-9E39-9B34CCB229D1}"/>
            </c:ext>
          </c:extLst>
        </c:ser>
        <c:ser>
          <c:idx val="1"/>
          <c:order val="1"/>
          <c:tx>
            <c:strRef>
              <c:f>Sheet1!$C$1</c:f>
              <c:strCache>
                <c:ptCount val="1"/>
                <c:pt idx="0">
                  <c:v>Berberine </c:v>
                </c:pt>
              </c:strCache>
            </c:strRef>
          </c:tx>
          <c:spPr>
            <a:ln w="28575" cap="rnd">
              <a:solidFill>
                <a:schemeClr val="accent2"/>
              </a:solidFill>
              <a:round/>
            </a:ln>
            <a:effectLst/>
          </c:spPr>
          <c:marker>
            <c:symbol val="none"/>
          </c:marker>
          <c:cat>
            <c:strRef>
              <c:f>Sheet1!$A$2:$A$4</c:f>
              <c:strCache>
                <c:ptCount val="2"/>
                <c:pt idx="0">
                  <c:v>Baseline </c:v>
                </c:pt>
                <c:pt idx="1">
                  <c:v>End Point </c:v>
                </c:pt>
              </c:strCache>
            </c:strRef>
          </c:cat>
          <c:val>
            <c:numRef>
              <c:f>Sheet1!$C$2:$C$4</c:f>
              <c:numCache>
                <c:formatCode>General</c:formatCode>
                <c:ptCount val="3"/>
                <c:pt idx="0">
                  <c:v>9.4700000000000006</c:v>
                </c:pt>
                <c:pt idx="1">
                  <c:v>7.48</c:v>
                </c:pt>
              </c:numCache>
            </c:numRef>
          </c:val>
          <c:smooth val="0"/>
          <c:extLst>
            <c:ext xmlns:c16="http://schemas.microsoft.com/office/drawing/2014/chart" uri="{C3380CC4-5D6E-409C-BE32-E72D297353CC}">
              <c16:uniqueId val="{00000001-C0C7-44F2-9E39-9B34CCB229D1}"/>
            </c:ext>
          </c:extLst>
        </c:ser>
        <c:dLbls>
          <c:showLegendKey val="0"/>
          <c:showVal val="0"/>
          <c:showCatName val="0"/>
          <c:showSerName val="0"/>
          <c:showPercent val="0"/>
          <c:showBubbleSize val="0"/>
        </c:dLbls>
        <c:smooth val="0"/>
        <c:axId val="478385103"/>
        <c:axId val="412806383"/>
      </c:lineChart>
      <c:catAx>
        <c:axId val="4783851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12806383"/>
        <c:crosses val="autoZero"/>
        <c:auto val="1"/>
        <c:lblAlgn val="ctr"/>
        <c:lblOffset val="100"/>
        <c:noMultiLvlLbl val="0"/>
      </c:catAx>
      <c:valAx>
        <c:axId val="41280638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83851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PBG (mmol/L)</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Metformin </c:v>
                </c:pt>
              </c:strCache>
            </c:strRef>
          </c:tx>
          <c:spPr>
            <a:ln w="28575" cap="rnd">
              <a:solidFill>
                <a:schemeClr val="accent1"/>
              </a:solidFill>
              <a:round/>
            </a:ln>
            <a:effectLst/>
          </c:spPr>
          <c:marker>
            <c:symbol val="none"/>
          </c:marker>
          <c:cat>
            <c:strRef>
              <c:f>Sheet1!$A$2:$A$3</c:f>
              <c:strCache>
                <c:ptCount val="2"/>
                <c:pt idx="0">
                  <c:v>Baseline </c:v>
                </c:pt>
                <c:pt idx="1">
                  <c:v>End Point </c:v>
                </c:pt>
              </c:strCache>
            </c:strRef>
          </c:cat>
          <c:val>
            <c:numRef>
              <c:f>Sheet1!$B$2:$B$3</c:f>
              <c:numCache>
                <c:formatCode>General</c:formatCode>
                <c:ptCount val="2"/>
                <c:pt idx="0">
                  <c:v>20.53</c:v>
                </c:pt>
                <c:pt idx="1">
                  <c:v>12.86</c:v>
                </c:pt>
              </c:numCache>
            </c:numRef>
          </c:val>
          <c:smooth val="0"/>
          <c:extLst>
            <c:ext xmlns:c16="http://schemas.microsoft.com/office/drawing/2014/chart" uri="{C3380CC4-5D6E-409C-BE32-E72D297353CC}">
              <c16:uniqueId val="{00000000-8224-47D1-A362-4310F2950174}"/>
            </c:ext>
          </c:extLst>
        </c:ser>
        <c:ser>
          <c:idx val="1"/>
          <c:order val="1"/>
          <c:tx>
            <c:strRef>
              <c:f>Sheet1!$C$1</c:f>
              <c:strCache>
                <c:ptCount val="1"/>
                <c:pt idx="0">
                  <c:v>Berberine </c:v>
                </c:pt>
              </c:strCache>
            </c:strRef>
          </c:tx>
          <c:spPr>
            <a:ln w="28575" cap="rnd">
              <a:solidFill>
                <a:schemeClr val="accent2"/>
              </a:solidFill>
              <a:round/>
            </a:ln>
            <a:effectLst/>
          </c:spPr>
          <c:marker>
            <c:symbol val="none"/>
          </c:marker>
          <c:cat>
            <c:strRef>
              <c:f>Sheet1!$A$2:$A$3</c:f>
              <c:strCache>
                <c:ptCount val="2"/>
                <c:pt idx="0">
                  <c:v>Baseline </c:v>
                </c:pt>
                <c:pt idx="1">
                  <c:v>End Point </c:v>
                </c:pt>
              </c:strCache>
            </c:strRef>
          </c:cat>
          <c:val>
            <c:numRef>
              <c:f>Sheet1!$C$2:$C$3</c:f>
              <c:numCache>
                <c:formatCode>General</c:formatCode>
                <c:ptCount val="2"/>
                <c:pt idx="0">
                  <c:v>19.829999999999998</c:v>
                </c:pt>
                <c:pt idx="1">
                  <c:v>11.05</c:v>
                </c:pt>
              </c:numCache>
            </c:numRef>
          </c:val>
          <c:smooth val="0"/>
          <c:extLst>
            <c:ext xmlns:c16="http://schemas.microsoft.com/office/drawing/2014/chart" uri="{C3380CC4-5D6E-409C-BE32-E72D297353CC}">
              <c16:uniqueId val="{00000001-8224-47D1-A362-4310F2950174}"/>
            </c:ext>
          </c:extLst>
        </c:ser>
        <c:dLbls>
          <c:showLegendKey val="0"/>
          <c:showVal val="0"/>
          <c:showCatName val="0"/>
          <c:showSerName val="0"/>
          <c:showPercent val="0"/>
          <c:showBubbleSize val="0"/>
        </c:dLbls>
        <c:smooth val="0"/>
        <c:axId val="478385103"/>
        <c:axId val="412806383"/>
      </c:lineChart>
      <c:catAx>
        <c:axId val="4783851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12806383"/>
        <c:crosses val="autoZero"/>
        <c:auto val="1"/>
        <c:lblAlgn val="ctr"/>
        <c:lblOffset val="100"/>
        <c:noMultiLvlLbl val="0"/>
      </c:catAx>
      <c:valAx>
        <c:axId val="41280638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83851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Polyherbal Formulation Mean Change</c:v>
                </c:pt>
              </c:strCache>
            </c:strRef>
          </c:tx>
          <c:spPr>
            <a:solidFill>
              <a:schemeClr val="accent1"/>
            </a:solidFill>
            <a:ln>
              <a:noFill/>
            </a:ln>
            <a:effectLst/>
          </c:spPr>
          <c:invertIfNegative val="0"/>
          <c:cat>
            <c:strRef>
              <c:f>Sheet1!$A$2:$A$9</c:f>
              <c:strCache>
                <c:ptCount val="8"/>
                <c:pt idx="0">
                  <c:v>Fasting Blood Glucose (mean change)</c:v>
                </c:pt>
                <c:pt idx="1">
                  <c:v>PP Blood Glucose</c:v>
                </c:pt>
                <c:pt idx="2">
                  <c:v>HbA1 (%)</c:v>
                </c:pt>
                <c:pt idx="3">
                  <c:v>Total Cholesterol</c:v>
                </c:pt>
                <c:pt idx="4">
                  <c:v>Triglycerides </c:v>
                </c:pt>
                <c:pt idx="5">
                  <c:v>LDL </c:v>
                </c:pt>
                <c:pt idx="6">
                  <c:v>HDL </c:v>
                </c:pt>
                <c:pt idx="7">
                  <c:v>VLDL </c:v>
                </c:pt>
              </c:strCache>
            </c:strRef>
          </c:cat>
          <c:val>
            <c:numRef>
              <c:f>Sheet1!$B$2:$B$9</c:f>
              <c:numCache>
                <c:formatCode>General</c:formatCode>
                <c:ptCount val="8"/>
                <c:pt idx="0">
                  <c:v>41.2</c:v>
                </c:pt>
                <c:pt idx="1">
                  <c:v>60.91</c:v>
                </c:pt>
                <c:pt idx="2">
                  <c:v>1.31</c:v>
                </c:pt>
                <c:pt idx="3">
                  <c:v>61.3</c:v>
                </c:pt>
                <c:pt idx="4">
                  <c:v>76.39</c:v>
                </c:pt>
                <c:pt idx="5">
                  <c:v>-13.03</c:v>
                </c:pt>
                <c:pt idx="6">
                  <c:v>3.1</c:v>
                </c:pt>
                <c:pt idx="7">
                  <c:v>2.63</c:v>
                </c:pt>
              </c:numCache>
            </c:numRef>
          </c:val>
          <c:extLst>
            <c:ext xmlns:c16="http://schemas.microsoft.com/office/drawing/2014/chart" uri="{C3380CC4-5D6E-409C-BE32-E72D297353CC}">
              <c16:uniqueId val="{00000000-67DC-4ABC-8CA0-9EC73D679F70}"/>
            </c:ext>
          </c:extLst>
        </c:ser>
        <c:ser>
          <c:idx val="1"/>
          <c:order val="1"/>
          <c:tx>
            <c:strRef>
              <c:f>Sheet1!$C$1</c:f>
              <c:strCache>
                <c:ptCount val="1"/>
                <c:pt idx="0">
                  <c:v>Metformin Mean Change</c:v>
                </c:pt>
              </c:strCache>
            </c:strRef>
          </c:tx>
          <c:spPr>
            <a:solidFill>
              <a:schemeClr val="accent2"/>
            </a:solidFill>
            <a:ln>
              <a:noFill/>
            </a:ln>
            <a:effectLst/>
          </c:spPr>
          <c:invertIfNegative val="0"/>
          <c:cat>
            <c:strRef>
              <c:f>Sheet1!$A$2:$A$9</c:f>
              <c:strCache>
                <c:ptCount val="8"/>
                <c:pt idx="0">
                  <c:v>Fasting Blood Glucose (mean change)</c:v>
                </c:pt>
                <c:pt idx="1">
                  <c:v>PP Blood Glucose</c:v>
                </c:pt>
                <c:pt idx="2">
                  <c:v>HbA1 (%)</c:v>
                </c:pt>
                <c:pt idx="3">
                  <c:v>Total Cholesterol</c:v>
                </c:pt>
                <c:pt idx="4">
                  <c:v>Triglycerides </c:v>
                </c:pt>
                <c:pt idx="5">
                  <c:v>LDL </c:v>
                </c:pt>
                <c:pt idx="6">
                  <c:v>HDL </c:v>
                </c:pt>
                <c:pt idx="7">
                  <c:v>VLDL </c:v>
                </c:pt>
              </c:strCache>
            </c:strRef>
          </c:cat>
          <c:val>
            <c:numRef>
              <c:f>Sheet1!$C$2:$C$9</c:f>
              <c:numCache>
                <c:formatCode>General</c:formatCode>
                <c:ptCount val="8"/>
                <c:pt idx="0">
                  <c:v>52</c:v>
                </c:pt>
                <c:pt idx="1">
                  <c:v>61.27</c:v>
                </c:pt>
                <c:pt idx="2">
                  <c:v>1.3</c:v>
                </c:pt>
                <c:pt idx="3">
                  <c:v>41.12</c:v>
                </c:pt>
                <c:pt idx="4">
                  <c:v>95.94</c:v>
                </c:pt>
                <c:pt idx="5">
                  <c:v>33.9</c:v>
                </c:pt>
                <c:pt idx="6">
                  <c:v>-0.78</c:v>
                </c:pt>
                <c:pt idx="7">
                  <c:v>7.98</c:v>
                </c:pt>
              </c:numCache>
            </c:numRef>
          </c:val>
          <c:extLst>
            <c:ext xmlns:c16="http://schemas.microsoft.com/office/drawing/2014/chart" uri="{C3380CC4-5D6E-409C-BE32-E72D297353CC}">
              <c16:uniqueId val="{00000003-67DC-4ABC-8CA0-9EC73D679F70}"/>
            </c:ext>
          </c:extLst>
        </c:ser>
        <c:dLbls>
          <c:showLegendKey val="0"/>
          <c:showVal val="0"/>
          <c:showCatName val="0"/>
          <c:showSerName val="0"/>
          <c:showPercent val="0"/>
          <c:showBubbleSize val="0"/>
        </c:dLbls>
        <c:gapWidth val="219"/>
        <c:overlap val="-27"/>
        <c:axId val="1921105968"/>
        <c:axId val="435839744"/>
      </c:barChart>
      <c:catAx>
        <c:axId val="1921105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35839744"/>
        <c:crosses val="autoZero"/>
        <c:auto val="1"/>
        <c:lblAlgn val="ctr"/>
        <c:lblOffset val="100"/>
        <c:noMultiLvlLbl val="0"/>
      </c:catAx>
      <c:valAx>
        <c:axId val="4358397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211059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B88BC0-F0B6-CA46-A1C7-A9E8961E98EE}" type="datetimeFigureOut">
              <a:rPr lang="en-US" smtClean="0"/>
              <a:t>7/24/2019</a:t>
            </a:fld>
            <a:endParaRPr lang="en-US"/>
          </a:p>
        </p:txBody>
      </p:sp>
      <p:sp>
        <p:nvSpPr>
          <p:cNvPr id="4" name="Slide Image Placeholder 3"/>
          <p:cNvSpPr>
            <a:spLocks noGrp="1" noRot="1" noChangeAspect="1"/>
          </p:cNvSpPr>
          <p:nvPr>
            <p:ph type="sldImg" idx="2"/>
          </p:nvPr>
        </p:nvSpPr>
        <p:spPr>
          <a:xfrm>
            <a:off x="384175" y="685800"/>
            <a:ext cx="60896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CE050F-AB49-6145-B5BA-6FE297C46310}" type="slidenum">
              <a:rPr lang="en-US" smtClean="0"/>
              <a:t>‹#›</a:t>
            </a:fld>
            <a:endParaRPr lang="en-US"/>
          </a:p>
        </p:txBody>
      </p:sp>
    </p:spTree>
    <p:extLst>
      <p:ext uri="{BB962C8B-B14F-4D97-AF65-F5344CB8AC3E}">
        <p14:creationId xmlns:p14="http://schemas.microsoft.com/office/powerpoint/2010/main" val="357264219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care.diabetesjournals.org/content/36/11/3821"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CE050F-AB49-6145-B5BA-6FE297C46310}" type="slidenum">
              <a:rPr lang="en-US" smtClean="0"/>
              <a:t>1</a:t>
            </a:fld>
            <a:endParaRPr lang="en-US"/>
          </a:p>
        </p:txBody>
      </p:sp>
    </p:spTree>
    <p:extLst>
      <p:ext uri="{BB962C8B-B14F-4D97-AF65-F5344CB8AC3E}">
        <p14:creationId xmlns:p14="http://schemas.microsoft.com/office/powerpoint/2010/main" val="823190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CE050F-AB49-6145-B5BA-6FE297C46310}" type="slidenum">
              <a:rPr lang="en-US" smtClean="0"/>
              <a:t>3</a:t>
            </a:fld>
            <a:endParaRPr lang="en-US"/>
          </a:p>
        </p:txBody>
      </p:sp>
    </p:spTree>
    <p:extLst>
      <p:ext uri="{BB962C8B-B14F-4D97-AF65-F5344CB8AC3E}">
        <p14:creationId xmlns:p14="http://schemas.microsoft.com/office/powerpoint/2010/main" val="1710568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http://care.diabetesjournals.org/content/36/11/3821</a:t>
            </a:r>
            <a:endParaRPr lang="en-US" dirty="0"/>
          </a:p>
        </p:txBody>
      </p:sp>
      <p:sp>
        <p:nvSpPr>
          <p:cNvPr id="4" name="Slide Number Placeholder 3"/>
          <p:cNvSpPr>
            <a:spLocks noGrp="1"/>
          </p:cNvSpPr>
          <p:nvPr>
            <p:ph type="sldNum" sz="quarter" idx="10"/>
          </p:nvPr>
        </p:nvSpPr>
        <p:spPr/>
        <p:txBody>
          <a:bodyPr/>
          <a:lstStyle/>
          <a:p>
            <a:fld id="{3A5530C8-E91F-482B-AF0E-A886A371BBDB}" type="slidenum">
              <a:rPr lang="en-US" smtClean="0"/>
              <a:pPr/>
              <a:t>7</a:t>
            </a:fld>
            <a:endParaRPr lang="en-US"/>
          </a:p>
        </p:txBody>
      </p:sp>
    </p:spTree>
    <p:extLst>
      <p:ext uri="{BB962C8B-B14F-4D97-AF65-F5344CB8AC3E}">
        <p14:creationId xmlns:p14="http://schemas.microsoft.com/office/powerpoint/2010/main" val="2021534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Times New Roman" charset="0"/>
                <a:ea typeface="ＭＳ Ｐゴシック" charset="-128"/>
              </a:defRPr>
            </a:lvl1pPr>
            <a:lvl2pPr marL="37931725" indent="-37474525">
              <a:defRPr sz="1600">
                <a:solidFill>
                  <a:schemeClr val="tx1"/>
                </a:solidFill>
                <a:latin typeface="Times New Roman" charset="0"/>
                <a:ea typeface="ＭＳ Ｐゴシック" charset="-128"/>
              </a:defRPr>
            </a:lvl2pPr>
            <a:lvl3pPr>
              <a:defRPr sz="1600">
                <a:solidFill>
                  <a:schemeClr val="tx1"/>
                </a:solidFill>
                <a:latin typeface="Times New Roman" charset="0"/>
                <a:ea typeface="ＭＳ Ｐゴシック" charset="-128"/>
              </a:defRPr>
            </a:lvl3pPr>
            <a:lvl4pPr>
              <a:defRPr sz="1600">
                <a:solidFill>
                  <a:schemeClr val="tx1"/>
                </a:solidFill>
                <a:latin typeface="Times New Roman" charset="0"/>
                <a:ea typeface="ＭＳ Ｐゴシック" charset="-128"/>
              </a:defRPr>
            </a:lvl4pPr>
            <a:lvl5pPr>
              <a:defRPr sz="1600">
                <a:solidFill>
                  <a:schemeClr val="tx1"/>
                </a:solidFill>
                <a:latin typeface="Times New Roman" charset="0"/>
                <a:ea typeface="ＭＳ Ｐゴシック" charset="-128"/>
              </a:defRPr>
            </a:lvl5pPr>
            <a:lvl6pPr marL="457200" eaLnBrk="0" fontAlgn="base" hangingPunct="0">
              <a:spcBef>
                <a:spcPct val="0"/>
              </a:spcBef>
              <a:spcAft>
                <a:spcPct val="0"/>
              </a:spcAft>
              <a:defRPr sz="1600">
                <a:solidFill>
                  <a:schemeClr val="tx1"/>
                </a:solidFill>
                <a:latin typeface="Times New Roman" charset="0"/>
                <a:ea typeface="ＭＳ Ｐゴシック" charset="-128"/>
              </a:defRPr>
            </a:lvl6pPr>
            <a:lvl7pPr marL="914400" eaLnBrk="0" fontAlgn="base" hangingPunct="0">
              <a:spcBef>
                <a:spcPct val="0"/>
              </a:spcBef>
              <a:spcAft>
                <a:spcPct val="0"/>
              </a:spcAft>
              <a:defRPr sz="1600">
                <a:solidFill>
                  <a:schemeClr val="tx1"/>
                </a:solidFill>
                <a:latin typeface="Times New Roman" charset="0"/>
                <a:ea typeface="ＭＳ Ｐゴシック" charset="-128"/>
              </a:defRPr>
            </a:lvl7pPr>
            <a:lvl8pPr marL="1371600" eaLnBrk="0" fontAlgn="base" hangingPunct="0">
              <a:spcBef>
                <a:spcPct val="0"/>
              </a:spcBef>
              <a:spcAft>
                <a:spcPct val="0"/>
              </a:spcAft>
              <a:defRPr sz="1600">
                <a:solidFill>
                  <a:schemeClr val="tx1"/>
                </a:solidFill>
                <a:latin typeface="Times New Roman" charset="0"/>
                <a:ea typeface="ＭＳ Ｐゴシック" charset="-128"/>
              </a:defRPr>
            </a:lvl8pPr>
            <a:lvl9pPr marL="1828800" eaLnBrk="0" fontAlgn="base" hangingPunct="0">
              <a:spcBef>
                <a:spcPct val="0"/>
              </a:spcBef>
              <a:spcAft>
                <a:spcPct val="0"/>
              </a:spcAft>
              <a:defRPr sz="1600">
                <a:solidFill>
                  <a:schemeClr val="tx1"/>
                </a:solidFill>
                <a:latin typeface="Times New Roman" charset="0"/>
                <a:ea typeface="ＭＳ Ｐゴシック" charset="-128"/>
              </a:defRPr>
            </a:lvl9pPr>
          </a:lstStyle>
          <a:p>
            <a:fld id="{452A0BA5-BF9A-46C8-B6CC-D4C09B2F5F6F}" type="slidenum">
              <a:rPr lang="en-US" altLang="en-US" sz="1200"/>
              <a:pPr/>
              <a:t>8</a:t>
            </a:fld>
            <a:endParaRPr lang="en-US" altLang="en-US" sz="1200"/>
          </a:p>
        </p:txBody>
      </p:sp>
    </p:spTree>
    <p:extLst>
      <p:ext uri="{BB962C8B-B14F-4D97-AF65-F5344CB8AC3E}">
        <p14:creationId xmlns:p14="http://schemas.microsoft.com/office/powerpoint/2010/main" val="896531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4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Times New Roman" charset="0"/>
                <a:ea typeface="ＭＳ Ｐゴシック" charset="-128"/>
              </a:defRPr>
            </a:lvl1pPr>
            <a:lvl2pPr marL="37931725" indent="-37474525">
              <a:defRPr sz="1600">
                <a:solidFill>
                  <a:schemeClr val="tx1"/>
                </a:solidFill>
                <a:latin typeface="Times New Roman" charset="0"/>
                <a:ea typeface="ＭＳ Ｐゴシック" charset="-128"/>
              </a:defRPr>
            </a:lvl2pPr>
            <a:lvl3pPr>
              <a:defRPr sz="1600">
                <a:solidFill>
                  <a:schemeClr val="tx1"/>
                </a:solidFill>
                <a:latin typeface="Times New Roman" charset="0"/>
                <a:ea typeface="ＭＳ Ｐゴシック" charset="-128"/>
              </a:defRPr>
            </a:lvl3pPr>
            <a:lvl4pPr>
              <a:defRPr sz="1600">
                <a:solidFill>
                  <a:schemeClr val="tx1"/>
                </a:solidFill>
                <a:latin typeface="Times New Roman" charset="0"/>
                <a:ea typeface="ＭＳ Ｐゴシック" charset="-128"/>
              </a:defRPr>
            </a:lvl4pPr>
            <a:lvl5pPr>
              <a:defRPr sz="1600">
                <a:solidFill>
                  <a:schemeClr val="tx1"/>
                </a:solidFill>
                <a:latin typeface="Times New Roman" charset="0"/>
                <a:ea typeface="ＭＳ Ｐゴシック" charset="-128"/>
              </a:defRPr>
            </a:lvl5pPr>
            <a:lvl6pPr marL="457200" eaLnBrk="0" fontAlgn="base" hangingPunct="0">
              <a:spcBef>
                <a:spcPct val="0"/>
              </a:spcBef>
              <a:spcAft>
                <a:spcPct val="0"/>
              </a:spcAft>
              <a:defRPr sz="1600">
                <a:solidFill>
                  <a:schemeClr val="tx1"/>
                </a:solidFill>
                <a:latin typeface="Times New Roman" charset="0"/>
                <a:ea typeface="ＭＳ Ｐゴシック" charset="-128"/>
              </a:defRPr>
            </a:lvl6pPr>
            <a:lvl7pPr marL="914400" eaLnBrk="0" fontAlgn="base" hangingPunct="0">
              <a:spcBef>
                <a:spcPct val="0"/>
              </a:spcBef>
              <a:spcAft>
                <a:spcPct val="0"/>
              </a:spcAft>
              <a:defRPr sz="1600">
                <a:solidFill>
                  <a:schemeClr val="tx1"/>
                </a:solidFill>
                <a:latin typeface="Times New Roman" charset="0"/>
                <a:ea typeface="ＭＳ Ｐゴシック" charset="-128"/>
              </a:defRPr>
            </a:lvl7pPr>
            <a:lvl8pPr marL="1371600" eaLnBrk="0" fontAlgn="base" hangingPunct="0">
              <a:spcBef>
                <a:spcPct val="0"/>
              </a:spcBef>
              <a:spcAft>
                <a:spcPct val="0"/>
              </a:spcAft>
              <a:defRPr sz="1600">
                <a:solidFill>
                  <a:schemeClr val="tx1"/>
                </a:solidFill>
                <a:latin typeface="Times New Roman" charset="0"/>
                <a:ea typeface="ＭＳ Ｐゴシック" charset="-128"/>
              </a:defRPr>
            </a:lvl8pPr>
            <a:lvl9pPr marL="1828800" eaLnBrk="0" fontAlgn="base" hangingPunct="0">
              <a:spcBef>
                <a:spcPct val="0"/>
              </a:spcBef>
              <a:spcAft>
                <a:spcPct val="0"/>
              </a:spcAft>
              <a:defRPr sz="1600">
                <a:solidFill>
                  <a:schemeClr val="tx1"/>
                </a:solidFill>
                <a:latin typeface="Times New Roman" charset="0"/>
                <a:ea typeface="ＭＳ Ｐゴシック" charset="-128"/>
              </a:defRPr>
            </a:lvl9pPr>
          </a:lstStyle>
          <a:p>
            <a:fld id="{5D73FC7E-6075-46D7-836D-C883F5EEB67F}" type="slidenum">
              <a:rPr lang="en-US" altLang="en-US" sz="1200"/>
              <a:pPr/>
              <a:t>9</a:t>
            </a:fld>
            <a:endParaRPr lang="en-US" altLang="en-US" sz="1200"/>
          </a:p>
        </p:txBody>
      </p:sp>
    </p:spTree>
    <p:extLst>
      <p:ext uri="{BB962C8B-B14F-4D97-AF65-F5344CB8AC3E}">
        <p14:creationId xmlns:p14="http://schemas.microsoft.com/office/powerpoint/2010/main" val="3599748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Forest plot depicting the meta-analyses results of randomized controlled trials evaluating </a:t>
            </a:r>
          </a:p>
          <a:p>
            <a:r>
              <a:rPr lang="en-US" dirty="0"/>
              <a:t>cinnamon on serum levels of fasting blood glucose. </a:t>
            </a:r>
          </a:p>
          <a:p>
            <a:r>
              <a:rPr lang="en-US" dirty="0"/>
              <a:t>CONCLUSIONS The consumption of cinnamon is associated with a statistically significant decrease in levels of fasting plasma glucose, total cholesterol, LDL-C,  and triglyceride levels, and an increase in HDL-C levels; however, no significant effect on hemoglobin A1c was found. The high degree of heterogeneity may limit  the ability to apply these results to patient care, because the preferred dose and duration of therapy are unclear.</a:t>
            </a:r>
          </a:p>
          <a:p>
            <a:endParaRPr lang="en-US" dirty="0"/>
          </a:p>
        </p:txBody>
      </p:sp>
      <p:sp>
        <p:nvSpPr>
          <p:cNvPr id="4" name="Slide Number Placeholder 3"/>
          <p:cNvSpPr>
            <a:spLocks noGrp="1"/>
          </p:cNvSpPr>
          <p:nvPr>
            <p:ph type="sldNum" sz="quarter" idx="10"/>
          </p:nvPr>
        </p:nvSpPr>
        <p:spPr/>
        <p:txBody>
          <a:bodyPr/>
          <a:lstStyle/>
          <a:p>
            <a:fld id="{28633874-9CD9-4488-8500-5C50B3DFFE8E}" type="slidenum">
              <a:rPr lang="en-US" altLang="en-US" smtClean="0"/>
              <a:pPr/>
              <a:t>42</a:t>
            </a:fld>
            <a:endParaRPr lang="en-US" altLang="en-US"/>
          </a:p>
        </p:txBody>
      </p:sp>
    </p:spTree>
    <p:extLst>
      <p:ext uri="{BB962C8B-B14F-4D97-AF65-F5344CB8AC3E}">
        <p14:creationId xmlns:p14="http://schemas.microsoft.com/office/powerpoint/2010/main" val="498029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err="1">
                <a:solidFill>
                  <a:schemeClr val="tx1"/>
                </a:solidFill>
                <a:latin typeface="+mn-lt"/>
                <a:ea typeface="+mn-ea"/>
                <a:cs typeface="+mn-cs"/>
              </a:rPr>
              <a:t>glibenclamide</a:t>
            </a:r>
            <a:endParaRPr lang="en-US" dirty="0"/>
          </a:p>
        </p:txBody>
      </p:sp>
      <p:sp>
        <p:nvSpPr>
          <p:cNvPr id="4" name="Slide Number Placeholder 3"/>
          <p:cNvSpPr>
            <a:spLocks noGrp="1"/>
          </p:cNvSpPr>
          <p:nvPr>
            <p:ph type="sldNum" sz="quarter" idx="5"/>
          </p:nvPr>
        </p:nvSpPr>
        <p:spPr/>
        <p:txBody>
          <a:bodyPr/>
          <a:lstStyle/>
          <a:p>
            <a:fld id="{72D9924C-5BBB-42C0-9142-48463F4C7A4D}" type="slidenum">
              <a:rPr lang="en-US" smtClean="0"/>
              <a:pPr/>
              <a:t>52</a:t>
            </a:fld>
            <a:endParaRPr lang="en-US"/>
          </a:p>
        </p:txBody>
      </p:sp>
    </p:spTree>
    <p:extLst>
      <p:ext uri="{BB962C8B-B14F-4D97-AF65-F5344CB8AC3E}">
        <p14:creationId xmlns:p14="http://schemas.microsoft.com/office/powerpoint/2010/main" val="120412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1B29B91-276D-4CB4-A3BC-1D55B9613D99}"/>
              </a:ext>
            </a:extLst>
          </p:cNvPr>
          <p:cNvSpPr>
            <a:spLocks noGrp="1" noChangeArrowheads="1"/>
          </p:cNvSpPr>
          <p:nvPr>
            <p:ph type="sldNum"/>
          </p:nvPr>
        </p:nvSpPr>
        <p:spPr>
          <a:ln/>
        </p:spPr>
        <p:txBody>
          <a:bodyPr/>
          <a:lstStyle/>
          <a:p>
            <a:fld id="{6C76E672-AE29-4142-8F20-592C8324850B}" type="slidenum">
              <a:rPr lang="en-US" altLang="en-US"/>
              <a:pPr/>
              <a:t>64</a:t>
            </a:fld>
            <a:endParaRPr lang="en-US" altLang="en-US"/>
          </a:p>
        </p:txBody>
      </p:sp>
      <p:sp>
        <p:nvSpPr>
          <p:cNvPr id="4097" name="Rectangle 1">
            <a:extLst>
              <a:ext uri="{FF2B5EF4-FFF2-40B4-BE49-F238E27FC236}">
                <a16:creationId xmlns:a16="http://schemas.microsoft.com/office/drawing/2014/main" id="{80064BFC-67EC-41A5-8472-2A3081A6B2F6}"/>
              </a:ext>
            </a:extLst>
          </p:cNvPr>
          <p:cNvSpPr txBox="1">
            <a:spLocks noGrp="1" noRot="1" noChangeAspect="1" noChangeArrowheads="1"/>
          </p:cNvSpPr>
          <p:nvPr>
            <p:ph type="sldImg"/>
          </p:nvPr>
        </p:nvSpPr>
        <p:spPr bwMode="auto">
          <a:xfrm>
            <a:off x="1587500" y="1006475"/>
            <a:ext cx="4595813" cy="34480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Text Box 2">
            <a:extLst>
              <a:ext uri="{FF2B5EF4-FFF2-40B4-BE49-F238E27FC236}">
                <a16:creationId xmlns:a16="http://schemas.microsoft.com/office/drawing/2014/main" id="{555FCDE9-E47E-4E6B-8BC6-29DB819920DB}"/>
              </a:ext>
            </a:extLst>
          </p:cNvPr>
          <p:cNvSpPr txBox="1">
            <a:spLocks noGrp="1" noChangeArrowheads="1"/>
          </p:cNvSpPr>
          <p:nvPr>
            <p:ph type="body" idx="1"/>
          </p:nvPr>
        </p:nvSpPr>
        <p:spPr bwMode="auto">
          <a:xfrm>
            <a:off x="1185863" y="4787900"/>
            <a:ext cx="5407025" cy="53832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7640" rIns="0" bIns="0"/>
          <a:lstStyle/>
          <a:p>
            <a:pPr marL="215900" indent="-214313" eaLnBrk="1">
              <a:lnSpc>
                <a:spcPct val="93000"/>
              </a:lnSpc>
              <a:spcBef>
                <a:spcPct val="0"/>
              </a:spcBef>
              <a:tabLst>
                <a:tab pos="723900" algn="l"/>
                <a:tab pos="1447800" algn="l"/>
                <a:tab pos="2171700" algn="l"/>
                <a:tab pos="2895600" algn="l"/>
                <a:tab pos="3619500" algn="l"/>
                <a:tab pos="4343400" algn="l"/>
                <a:tab pos="5067300" algn="l"/>
              </a:tabLst>
            </a:pPr>
            <a:r>
              <a:rPr lang="en-US" altLang="en-US" sz="2000">
                <a:latin typeface="Arial" panose="020B0604020202020204" pitchFamily="34" charset="0"/>
                <a:cs typeface="Baekmuk Gulim" charset="0"/>
              </a:rPr>
              <a:t>Plot showing leave‐one‐out sensitivity analysis [Colour figure can be viewed at wileyonlinelibrary.com]</a:t>
            </a:r>
          </a:p>
          <a:p>
            <a:pPr marL="215900" indent="-214313" eaLnBrk="1">
              <a:lnSpc>
                <a:spcPct val="93000"/>
              </a:lnSpc>
              <a:spcBef>
                <a:spcPct val="0"/>
              </a:spcBef>
              <a:tabLst>
                <a:tab pos="723900" algn="l"/>
                <a:tab pos="1447800" algn="l"/>
                <a:tab pos="2171700" algn="l"/>
                <a:tab pos="2895600" algn="l"/>
                <a:tab pos="3619500" algn="l"/>
                <a:tab pos="4343400" algn="l"/>
                <a:tab pos="5067300" algn="l"/>
              </a:tabLst>
            </a:pPr>
            <a:r>
              <a:rPr lang="en-US" altLang="en-US" sz="2000">
                <a:latin typeface="Arial" panose="020B0604020202020204" pitchFamily="34" charset="0"/>
                <a:cs typeface="Baekmuk Gulim" charset="0"/>
              </a:rPr>
              <a:t>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PERMISSIONS' LINK ACCOMPANYING THIS ARTICLE. WILEY OR AUTHOR OWNED IMAGES MAY BE USED FOR NON-COMMERCIAL PURPOSES, SUBJECT TO PROPER CITATION OF THE ARTICLE, AUTHOR, AND PUBLISHER. </a:t>
            </a:r>
          </a:p>
        </p:txBody>
      </p:sp>
    </p:spTree>
    <p:extLst>
      <p:ext uri="{BB962C8B-B14F-4D97-AF65-F5344CB8AC3E}">
        <p14:creationId xmlns:p14="http://schemas.microsoft.com/office/powerpoint/2010/main" val="845626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1B29B91-276D-4CB4-A3BC-1D55B9613D99}"/>
              </a:ext>
            </a:extLst>
          </p:cNvPr>
          <p:cNvSpPr>
            <a:spLocks noGrp="1" noChangeArrowheads="1"/>
          </p:cNvSpPr>
          <p:nvPr>
            <p:ph type="sldNum"/>
          </p:nvPr>
        </p:nvSpPr>
        <p:spPr>
          <a:ln/>
        </p:spPr>
        <p:txBody>
          <a:bodyPr/>
          <a:lstStyle/>
          <a:p>
            <a:fld id="{6C76E672-AE29-4142-8F20-592C8324850B}" type="slidenum">
              <a:rPr lang="en-US" altLang="en-US"/>
              <a:pPr/>
              <a:t>65</a:t>
            </a:fld>
            <a:endParaRPr lang="en-US" altLang="en-US"/>
          </a:p>
        </p:txBody>
      </p:sp>
      <p:sp>
        <p:nvSpPr>
          <p:cNvPr id="4097" name="Rectangle 1">
            <a:extLst>
              <a:ext uri="{FF2B5EF4-FFF2-40B4-BE49-F238E27FC236}">
                <a16:creationId xmlns:a16="http://schemas.microsoft.com/office/drawing/2014/main" id="{80064BFC-67EC-41A5-8472-2A3081A6B2F6}"/>
              </a:ext>
            </a:extLst>
          </p:cNvPr>
          <p:cNvSpPr txBox="1">
            <a:spLocks noGrp="1" noRot="1" noChangeAspect="1" noChangeArrowheads="1"/>
          </p:cNvSpPr>
          <p:nvPr>
            <p:ph type="sldImg"/>
          </p:nvPr>
        </p:nvSpPr>
        <p:spPr bwMode="auto">
          <a:xfrm>
            <a:off x="1587500" y="1006475"/>
            <a:ext cx="4595813" cy="34480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Text Box 2">
            <a:extLst>
              <a:ext uri="{FF2B5EF4-FFF2-40B4-BE49-F238E27FC236}">
                <a16:creationId xmlns:a16="http://schemas.microsoft.com/office/drawing/2014/main" id="{555FCDE9-E47E-4E6B-8BC6-29DB819920DB}"/>
              </a:ext>
            </a:extLst>
          </p:cNvPr>
          <p:cNvSpPr txBox="1">
            <a:spLocks noGrp="1" noChangeArrowheads="1"/>
          </p:cNvSpPr>
          <p:nvPr>
            <p:ph type="body" idx="1"/>
          </p:nvPr>
        </p:nvSpPr>
        <p:spPr bwMode="auto">
          <a:xfrm>
            <a:off x="1185863" y="4787900"/>
            <a:ext cx="5407025" cy="53832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7640" rIns="0" bIns="0"/>
          <a:lstStyle/>
          <a:p>
            <a:pPr marL="215900" indent="-214313" eaLnBrk="1">
              <a:lnSpc>
                <a:spcPct val="93000"/>
              </a:lnSpc>
              <a:spcBef>
                <a:spcPct val="0"/>
              </a:spcBef>
              <a:tabLst>
                <a:tab pos="723900" algn="l"/>
                <a:tab pos="1447800" algn="l"/>
                <a:tab pos="2171700" algn="l"/>
                <a:tab pos="2895600" algn="l"/>
                <a:tab pos="3619500" algn="l"/>
                <a:tab pos="4343400" algn="l"/>
                <a:tab pos="5067300" algn="l"/>
              </a:tabLst>
            </a:pPr>
            <a:r>
              <a:rPr lang="en-US" altLang="en-US" sz="2000">
                <a:latin typeface="Arial" panose="020B0604020202020204" pitchFamily="34" charset="0"/>
                <a:cs typeface="Baekmuk Gulim" charset="0"/>
              </a:rPr>
              <a:t>Plot showing leave‐one‐out sensitivity analysis [Colour figure can be viewed at wileyonlinelibrary.com]</a:t>
            </a:r>
          </a:p>
          <a:p>
            <a:pPr marL="215900" indent="-214313" eaLnBrk="1">
              <a:lnSpc>
                <a:spcPct val="93000"/>
              </a:lnSpc>
              <a:spcBef>
                <a:spcPct val="0"/>
              </a:spcBef>
              <a:tabLst>
                <a:tab pos="723900" algn="l"/>
                <a:tab pos="1447800" algn="l"/>
                <a:tab pos="2171700" algn="l"/>
                <a:tab pos="2895600" algn="l"/>
                <a:tab pos="3619500" algn="l"/>
                <a:tab pos="4343400" algn="l"/>
                <a:tab pos="5067300" algn="l"/>
              </a:tabLst>
            </a:pPr>
            <a:r>
              <a:rPr lang="en-US" altLang="en-US" sz="2000">
                <a:latin typeface="Arial" panose="020B0604020202020204" pitchFamily="34" charset="0"/>
                <a:cs typeface="Baekmuk Gulim" charset="0"/>
              </a:rPr>
              <a:t>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PERMISSIONS' LINK ACCOMPANYING THIS ARTICLE. WILEY OR AUTHOR OWNED IMAGES MAY BE USED FOR NON-COMMERCIAL PURPOSES, SUBJECT TO PROPER CITATION OF THE ARTICLE, AUTHOR, AND PUBLISHER. </a:t>
            </a:r>
          </a:p>
        </p:txBody>
      </p:sp>
    </p:spTree>
    <p:extLst>
      <p:ext uri="{BB962C8B-B14F-4D97-AF65-F5344CB8AC3E}">
        <p14:creationId xmlns:p14="http://schemas.microsoft.com/office/powerpoint/2010/main" val="2535352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9299"/>
            <a:ext cx="7772400" cy="1103540"/>
          </a:xfrm>
        </p:spPr>
        <p:txBody>
          <a:bodyPr/>
          <a:lstStyle/>
          <a:p>
            <a:r>
              <a:rPr lang="en-US"/>
              <a:t>Click to edit Master title style</a:t>
            </a:r>
          </a:p>
        </p:txBody>
      </p:sp>
      <p:sp>
        <p:nvSpPr>
          <p:cNvPr id="3" name="Subtitle 2"/>
          <p:cNvSpPr>
            <a:spLocks noGrp="1"/>
          </p:cNvSpPr>
          <p:nvPr>
            <p:ph type="subTitle" idx="1"/>
          </p:nvPr>
        </p:nvSpPr>
        <p:spPr>
          <a:xfrm>
            <a:off x="1371600" y="2917349"/>
            <a:ext cx="6400800" cy="1315667"/>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20A659-11B8-8E41-9AC8-9727A97C0372}" type="datetimeFigureOut">
              <a:rPr lang="en-US" smtClean="0"/>
              <a:t>7/24/2019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6E7D4-4D97-9940-B173-4C0F5037F33F}" type="slidenum">
              <a:rPr lang="en-US" smtClean="0"/>
              <a:t>‹#›</a:t>
            </a:fld>
            <a:endParaRPr lang="en-US"/>
          </a:p>
        </p:txBody>
      </p:sp>
    </p:spTree>
    <p:extLst>
      <p:ext uri="{BB962C8B-B14F-4D97-AF65-F5344CB8AC3E}">
        <p14:creationId xmlns:p14="http://schemas.microsoft.com/office/powerpoint/2010/main" val="2224234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20A659-11B8-8E41-9AC8-9727A97C0372}" type="datetimeFigureOut">
              <a:rPr lang="en-US" smtClean="0"/>
              <a:t>7/24/2019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6E7D4-4D97-9940-B173-4C0F5037F33F}" type="slidenum">
              <a:rPr lang="en-US" smtClean="0"/>
              <a:t>‹#›</a:t>
            </a:fld>
            <a:endParaRPr lang="en-US"/>
          </a:p>
        </p:txBody>
      </p:sp>
    </p:spTree>
    <p:extLst>
      <p:ext uri="{BB962C8B-B14F-4D97-AF65-F5344CB8AC3E}">
        <p14:creationId xmlns:p14="http://schemas.microsoft.com/office/powerpoint/2010/main" val="4035799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925"/>
            <a:ext cx="2057400" cy="329751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925"/>
            <a:ext cx="6019800" cy="329751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20A659-11B8-8E41-9AC8-9727A97C0372}" type="datetimeFigureOut">
              <a:rPr lang="en-US" smtClean="0"/>
              <a:t>7/24/2019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6E7D4-4D97-9940-B173-4C0F5037F33F}" type="slidenum">
              <a:rPr lang="en-US" smtClean="0"/>
              <a:t>‹#›</a:t>
            </a:fld>
            <a:endParaRPr lang="en-US"/>
          </a:p>
        </p:txBody>
      </p:sp>
    </p:spTree>
    <p:extLst>
      <p:ext uri="{BB962C8B-B14F-4D97-AF65-F5344CB8AC3E}">
        <p14:creationId xmlns:p14="http://schemas.microsoft.com/office/powerpoint/2010/main" val="3056056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FBD97-8690-4B82-905D-220B3269CFB6}"/>
              </a:ext>
            </a:extLst>
          </p:cNvPr>
          <p:cNvSpPr>
            <a:spLocks noGrp="1"/>
          </p:cNvSpPr>
          <p:nvPr>
            <p:ph type="title"/>
          </p:nvPr>
        </p:nvSpPr>
        <p:spPr>
          <a:xfrm>
            <a:off x="628650" y="274098"/>
            <a:ext cx="7886700" cy="99509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9518696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4900"/>
          </a:xfrm>
        </p:spPr>
        <p:txBody>
          <a:bodyPr/>
          <a:lstStyle/>
          <a:p>
            <a:r>
              <a:rPr lang="en-US"/>
              <a:t>Click to edit Master title style</a:t>
            </a:r>
          </a:p>
        </p:txBody>
      </p:sp>
      <p:sp>
        <p:nvSpPr>
          <p:cNvPr id="3" name="Subtitle 2"/>
          <p:cNvSpPr>
            <a:spLocks noGrp="1"/>
          </p:cNvSpPr>
          <p:nvPr>
            <p:ph type="subTitle" idx="1"/>
          </p:nvPr>
        </p:nvSpPr>
        <p:spPr>
          <a:xfrm>
            <a:off x="1371600" y="2917825"/>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A5E1425-AB73-1E47-B4AA-E0CA51D26D98}" type="datetimeFigureOut">
              <a:rPr lang="en-US" smtClean="0"/>
              <a:t>7/24/2019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7209D5-9207-4E41-8902-F4F7BFE4C065}" type="slidenum">
              <a:rPr lang="en-US" smtClean="0"/>
              <a:t>‹#›</a:t>
            </a:fld>
            <a:endParaRPr lang="en-US"/>
          </a:p>
        </p:txBody>
      </p:sp>
    </p:spTree>
    <p:extLst>
      <p:ext uri="{BB962C8B-B14F-4D97-AF65-F5344CB8AC3E}">
        <p14:creationId xmlns:p14="http://schemas.microsoft.com/office/powerpoint/2010/main" val="18648713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5E1425-AB73-1E47-B4AA-E0CA51D26D98}" type="datetimeFigureOut">
              <a:rPr lang="en-US" smtClean="0"/>
              <a:t>7/24/2019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7209D5-9207-4E41-8902-F4F7BFE4C065}" type="slidenum">
              <a:rPr lang="en-US" smtClean="0"/>
              <a:t>‹#›</a:t>
            </a:fld>
            <a:endParaRPr lang="en-US"/>
          </a:p>
        </p:txBody>
      </p:sp>
    </p:spTree>
    <p:extLst>
      <p:ext uri="{BB962C8B-B14F-4D97-AF65-F5344CB8AC3E}">
        <p14:creationId xmlns:p14="http://schemas.microsoft.com/office/powerpoint/2010/main" val="3414217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8350"/>
            <a:ext cx="7772400" cy="10223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2813"/>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5E1425-AB73-1E47-B4AA-E0CA51D26D98}" type="datetimeFigureOut">
              <a:rPr lang="en-US" smtClean="0"/>
              <a:t>7/24/2019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7209D5-9207-4E41-8902-F4F7BFE4C065}" type="slidenum">
              <a:rPr lang="en-US" smtClean="0"/>
              <a:t>‹#›</a:t>
            </a:fld>
            <a:endParaRPr lang="en-US"/>
          </a:p>
        </p:txBody>
      </p:sp>
    </p:spTree>
    <p:extLst>
      <p:ext uri="{BB962C8B-B14F-4D97-AF65-F5344CB8AC3E}">
        <p14:creationId xmlns:p14="http://schemas.microsoft.com/office/powerpoint/2010/main" val="9026250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1738"/>
            <a:ext cx="4038600" cy="3397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1738"/>
            <a:ext cx="4038600" cy="3397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5E1425-AB73-1E47-B4AA-E0CA51D26D98}" type="datetimeFigureOut">
              <a:rPr lang="en-US" smtClean="0"/>
              <a:t>7/24/2019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7209D5-9207-4E41-8902-F4F7BFE4C065}" type="slidenum">
              <a:rPr lang="en-US" smtClean="0"/>
              <a:t>‹#›</a:t>
            </a:fld>
            <a:endParaRPr lang="en-US"/>
          </a:p>
        </p:txBody>
      </p:sp>
    </p:spTree>
    <p:extLst>
      <p:ext uri="{BB962C8B-B14F-4D97-AF65-F5344CB8AC3E}">
        <p14:creationId xmlns:p14="http://schemas.microsoft.com/office/powerpoint/2010/main" val="30977515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2525"/>
            <a:ext cx="4040188" cy="4794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0"/>
            <a:ext cx="4040188" cy="29670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152525"/>
            <a:ext cx="4041775" cy="4794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31950"/>
            <a:ext cx="4041775" cy="29670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5E1425-AB73-1E47-B4AA-E0CA51D26D98}" type="datetimeFigureOut">
              <a:rPr lang="en-US" smtClean="0"/>
              <a:t>7/24/2019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7209D5-9207-4E41-8902-F4F7BFE4C065}" type="slidenum">
              <a:rPr lang="en-US" smtClean="0"/>
              <a:t>‹#›</a:t>
            </a:fld>
            <a:endParaRPr lang="en-US"/>
          </a:p>
        </p:txBody>
      </p:sp>
    </p:spTree>
    <p:extLst>
      <p:ext uri="{BB962C8B-B14F-4D97-AF65-F5344CB8AC3E}">
        <p14:creationId xmlns:p14="http://schemas.microsoft.com/office/powerpoint/2010/main" val="11490703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5E1425-AB73-1E47-B4AA-E0CA51D26D98}" type="datetimeFigureOut">
              <a:rPr lang="en-US" smtClean="0"/>
              <a:t>7/24/2019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7209D5-9207-4E41-8902-F4F7BFE4C065}" type="slidenum">
              <a:rPr lang="en-US" smtClean="0"/>
              <a:t>‹#›</a:t>
            </a:fld>
            <a:endParaRPr lang="en-US"/>
          </a:p>
        </p:txBody>
      </p:sp>
    </p:spTree>
    <p:extLst>
      <p:ext uri="{BB962C8B-B14F-4D97-AF65-F5344CB8AC3E}">
        <p14:creationId xmlns:p14="http://schemas.microsoft.com/office/powerpoint/2010/main" val="27280284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5E1425-AB73-1E47-B4AA-E0CA51D26D98}" type="datetimeFigureOut">
              <a:rPr lang="en-US" smtClean="0"/>
              <a:t>7/24/2019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7209D5-9207-4E41-8902-F4F7BFE4C065}" type="slidenum">
              <a:rPr lang="en-US" smtClean="0"/>
              <a:t>‹#›</a:t>
            </a:fld>
            <a:endParaRPr lang="en-US"/>
          </a:p>
        </p:txBody>
      </p:sp>
    </p:spTree>
    <p:extLst>
      <p:ext uri="{BB962C8B-B14F-4D97-AF65-F5344CB8AC3E}">
        <p14:creationId xmlns:p14="http://schemas.microsoft.com/office/powerpoint/2010/main" val="3053225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20A659-11B8-8E41-9AC8-9727A97C0372}" type="datetimeFigureOut">
              <a:rPr lang="en-US" smtClean="0"/>
              <a:t>7/24/2019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6E7D4-4D97-9940-B173-4C0F5037F33F}" type="slidenum">
              <a:rPr lang="en-US" smtClean="0"/>
              <a:t>‹#›</a:t>
            </a:fld>
            <a:endParaRPr lang="en-US"/>
          </a:p>
        </p:txBody>
      </p:sp>
    </p:spTree>
    <p:extLst>
      <p:ext uri="{BB962C8B-B14F-4D97-AF65-F5344CB8AC3E}">
        <p14:creationId xmlns:p14="http://schemas.microsoft.com/office/powerpoint/2010/main" val="4436997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31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942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7913"/>
            <a:ext cx="3008313" cy="3521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5E1425-AB73-1E47-B4AA-E0CA51D26D98}" type="datetimeFigureOut">
              <a:rPr lang="en-US" smtClean="0"/>
              <a:t>7/24/2019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7209D5-9207-4E41-8902-F4F7BFE4C065}" type="slidenum">
              <a:rPr lang="en-US" smtClean="0"/>
              <a:t>‹#›</a:t>
            </a:fld>
            <a:endParaRPr lang="en-US"/>
          </a:p>
        </p:txBody>
      </p:sp>
    </p:spTree>
    <p:extLst>
      <p:ext uri="{BB962C8B-B14F-4D97-AF65-F5344CB8AC3E}">
        <p14:creationId xmlns:p14="http://schemas.microsoft.com/office/powerpoint/2010/main" val="7564602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625"/>
            <a:ext cx="5486400" cy="425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92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9075"/>
            <a:ext cx="5486400" cy="6048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5E1425-AB73-1E47-B4AA-E0CA51D26D98}" type="datetimeFigureOut">
              <a:rPr lang="en-US" smtClean="0"/>
              <a:t>7/24/2019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7209D5-9207-4E41-8902-F4F7BFE4C065}" type="slidenum">
              <a:rPr lang="en-US" smtClean="0"/>
              <a:t>‹#›</a:t>
            </a:fld>
            <a:endParaRPr lang="en-US"/>
          </a:p>
        </p:txBody>
      </p:sp>
    </p:spTree>
    <p:extLst>
      <p:ext uri="{BB962C8B-B14F-4D97-AF65-F5344CB8AC3E}">
        <p14:creationId xmlns:p14="http://schemas.microsoft.com/office/powerpoint/2010/main" val="20254734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5E1425-AB73-1E47-B4AA-E0CA51D26D98}" type="datetimeFigureOut">
              <a:rPr lang="en-US" smtClean="0"/>
              <a:t>7/24/2019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7209D5-9207-4E41-8902-F4F7BFE4C065}" type="slidenum">
              <a:rPr lang="en-US" smtClean="0"/>
              <a:t>‹#›</a:t>
            </a:fld>
            <a:endParaRPr lang="en-US"/>
          </a:p>
        </p:txBody>
      </p:sp>
    </p:spTree>
    <p:extLst>
      <p:ext uri="{BB962C8B-B14F-4D97-AF65-F5344CB8AC3E}">
        <p14:creationId xmlns:p14="http://schemas.microsoft.com/office/powerpoint/2010/main" val="7799523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926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5"/>
            <a:ext cx="6019800" cy="43926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5E1425-AB73-1E47-B4AA-E0CA51D26D98}" type="datetimeFigureOut">
              <a:rPr lang="en-US" smtClean="0"/>
              <a:t>7/24/2019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7209D5-9207-4E41-8902-F4F7BFE4C065}" type="slidenum">
              <a:rPr lang="en-US" smtClean="0"/>
              <a:t>‹#›</a:t>
            </a:fld>
            <a:endParaRPr lang="en-US"/>
          </a:p>
        </p:txBody>
      </p:sp>
    </p:spTree>
    <p:extLst>
      <p:ext uri="{BB962C8B-B14F-4D97-AF65-F5344CB8AC3E}">
        <p14:creationId xmlns:p14="http://schemas.microsoft.com/office/powerpoint/2010/main" val="711366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8236"/>
            <a:ext cx="7772400" cy="1022502"/>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2054"/>
            <a:ext cx="7772400" cy="1126182"/>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20A659-11B8-8E41-9AC8-9727A97C0372}" type="datetimeFigureOut">
              <a:rPr lang="en-US" smtClean="0"/>
              <a:t>7/24/2019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6E7D4-4D97-9940-B173-4C0F5037F33F}" type="slidenum">
              <a:rPr lang="en-US" smtClean="0"/>
              <a:t>‹#›</a:t>
            </a:fld>
            <a:endParaRPr lang="en-US"/>
          </a:p>
        </p:txBody>
      </p:sp>
    </p:spTree>
    <p:extLst>
      <p:ext uri="{BB962C8B-B14F-4D97-AF65-F5344CB8AC3E}">
        <p14:creationId xmlns:p14="http://schemas.microsoft.com/office/powerpoint/2010/main" val="1115694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2138"/>
            <a:ext cx="4038600" cy="255029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2138"/>
            <a:ext cx="4038600" cy="255029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20A659-11B8-8E41-9AC8-9727A97C0372}" type="datetimeFigureOut">
              <a:rPr lang="en-US" smtClean="0"/>
              <a:t>7/24/2019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C6E7D4-4D97-9940-B173-4C0F5037F33F}" type="slidenum">
              <a:rPr lang="en-US" smtClean="0"/>
              <a:t>‹#›</a:t>
            </a:fld>
            <a:endParaRPr lang="en-US"/>
          </a:p>
        </p:txBody>
      </p:sp>
    </p:spTree>
    <p:extLst>
      <p:ext uri="{BB962C8B-B14F-4D97-AF65-F5344CB8AC3E}">
        <p14:creationId xmlns:p14="http://schemas.microsoft.com/office/powerpoint/2010/main" val="3099115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6169"/>
            <a:ext cx="8229600" cy="858044"/>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2401"/>
            <a:ext cx="4040188" cy="48026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2667"/>
            <a:ext cx="4040188" cy="296621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2401"/>
            <a:ext cx="4041775" cy="48026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2667"/>
            <a:ext cx="4041775" cy="296621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20A659-11B8-8E41-9AC8-9727A97C0372}" type="datetimeFigureOut">
              <a:rPr lang="en-US" smtClean="0"/>
              <a:t>7/24/2019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C6E7D4-4D97-9940-B173-4C0F5037F33F}" type="slidenum">
              <a:rPr lang="en-US" smtClean="0"/>
              <a:t>‹#›</a:t>
            </a:fld>
            <a:endParaRPr lang="en-US"/>
          </a:p>
        </p:txBody>
      </p:sp>
    </p:spTree>
    <p:extLst>
      <p:ext uri="{BB962C8B-B14F-4D97-AF65-F5344CB8AC3E}">
        <p14:creationId xmlns:p14="http://schemas.microsoft.com/office/powerpoint/2010/main" val="3464440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20A659-11B8-8E41-9AC8-9727A97C0372}" type="datetimeFigureOut">
              <a:rPr lang="en-US" smtClean="0"/>
              <a:t>7/24/2019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C6E7D4-4D97-9940-B173-4C0F5037F33F}" type="slidenum">
              <a:rPr lang="en-US" smtClean="0"/>
              <a:t>‹#›</a:t>
            </a:fld>
            <a:endParaRPr lang="en-US"/>
          </a:p>
        </p:txBody>
      </p:sp>
    </p:spTree>
    <p:extLst>
      <p:ext uri="{BB962C8B-B14F-4D97-AF65-F5344CB8AC3E}">
        <p14:creationId xmlns:p14="http://schemas.microsoft.com/office/powerpoint/2010/main" val="2026663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20A659-11B8-8E41-9AC8-9727A97C0372}" type="datetimeFigureOut">
              <a:rPr lang="en-US" smtClean="0"/>
              <a:t>7/24/2019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C6E7D4-4D97-9940-B173-4C0F5037F33F}" type="slidenum">
              <a:rPr lang="en-US" smtClean="0"/>
              <a:t>‹#›</a:t>
            </a:fld>
            <a:endParaRPr lang="en-US"/>
          </a:p>
        </p:txBody>
      </p:sp>
    </p:spTree>
    <p:extLst>
      <p:ext uri="{BB962C8B-B14F-4D97-AF65-F5344CB8AC3E}">
        <p14:creationId xmlns:p14="http://schemas.microsoft.com/office/powerpoint/2010/main" val="748814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977"/>
            <a:ext cx="3008313" cy="87234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977"/>
            <a:ext cx="5111750" cy="43939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7322"/>
            <a:ext cx="3008313" cy="352155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20A659-11B8-8E41-9AC8-9727A97C0372}" type="datetimeFigureOut">
              <a:rPr lang="en-US" smtClean="0"/>
              <a:t>7/24/2019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C6E7D4-4D97-9940-B173-4C0F5037F33F}" type="slidenum">
              <a:rPr lang="en-US" smtClean="0"/>
              <a:t>‹#›</a:t>
            </a:fld>
            <a:endParaRPr lang="en-US"/>
          </a:p>
        </p:txBody>
      </p:sp>
    </p:spTree>
    <p:extLst>
      <p:ext uri="{BB962C8B-B14F-4D97-AF65-F5344CB8AC3E}">
        <p14:creationId xmlns:p14="http://schemas.microsoft.com/office/powerpoint/2010/main" val="2493826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9231"/>
            <a:ext cx="5486400" cy="60420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20A659-11B8-8E41-9AC8-9727A97C0372}" type="datetimeFigureOut">
              <a:rPr lang="en-US" smtClean="0"/>
              <a:t>7/24/2019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C6E7D4-4D97-9940-B173-4C0F5037F33F}" type="slidenum">
              <a:rPr lang="en-US" smtClean="0"/>
              <a:t>‹#›</a:t>
            </a:fld>
            <a:endParaRPr lang="en-US"/>
          </a:p>
        </p:txBody>
      </p:sp>
    </p:spTree>
    <p:extLst>
      <p:ext uri="{BB962C8B-B14F-4D97-AF65-F5344CB8AC3E}">
        <p14:creationId xmlns:p14="http://schemas.microsoft.com/office/powerpoint/2010/main" val="1177877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260FE70-86CC-7D44-847B-F4A2F0E624B1}"/>
              </a:ext>
            </a:extLst>
          </p:cNvPr>
          <p:cNvPicPr>
            <a:picLocks noChangeAspect="1"/>
          </p:cNvPicPr>
          <p:nvPr userDrawn="1"/>
        </p:nvPicPr>
        <p:blipFill>
          <a:blip r:embed="rId14"/>
          <a:stretch>
            <a:fillRect/>
          </a:stretch>
        </p:blipFill>
        <p:spPr>
          <a:xfrm>
            <a:off x="7593496" y="4669666"/>
            <a:ext cx="1215224" cy="239060"/>
          </a:xfrm>
          <a:prstGeom prst="rect">
            <a:avLst/>
          </a:prstGeom>
        </p:spPr>
      </p:pic>
      <p:sp>
        <p:nvSpPr>
          <p:cNvPr id="2" name="Title Placeholder 1"/>
          <p:cNvSpPr>
            <a:spLocks noGrp="1"/>
          </p:cNvSpPr>
          <p:nvPr>
            <p:ph type="title"/>
          </p:nvPr>
        </p:nvSpPr>
        <p:spPr>
          <a:xfrm>
            <a:off x="457200" y="579083"/>
            <a:ext cx="8229600" cy="485129"/>
          </a:xfrm>
          <a:prstGeom prst="rect">
            <a:avLst/>
          </a:prstGeom>
        </p:spPr>
        <p:txBody>
          <a:bodyPr vert="horz" lIns="91440" tIns="45720" rIns="91440" bIns="45720" rtlCol="0" anchor="ctr">
            <a:noAutofit/>
          </a:bodyPr>
          <a:lstStyle/>
          <a:p>
            <a:r>
              <a:rPr lang="en-US" dirty="0"/>
              <a:t>Headline Here</a:t>
            </a:r>
          </a:p>
        </p:txBody>
      </p:sp>
      <p:sp>
        <p:nvSpPr>
          <p:cNvPr id="3" name="Text Placeholder 2"/>
          <p:cNvSpPr>
            <a:spLocks noGrp="1"/>
          </p:cNvSpPr>
          <p:nvPr>
            <p:ph type="body" idx="1"/>
          </p:nvPr>
        </p:nvSpPr>
        <p:spPr>
          <a:xfrm>
            <a:off x="457200" y="1310558"/>
            <a:ext cx="8229600" cy="3288319"/>
          </a:xfrm>
          <a:prstGeom prst="rect">
            <a:avLst/>
          </a:prstGeom>
        </p:spPr>
        <p:txBody>
          <a:bodyPr vert="horz" lIns="91440" tIns="45720" rIns="91440" bIns="45720" rtlCol="0">
            <a:normAutofit/>
          </a:bodyPr>
          <a:lstStyle/>
          <a:p>
            <a:pPr lvl="0"/>
            <a:endParaRPr lang="en-US" dirty="0"/>
          </a:p>
        </p:txBody>
      </p:sp>
      <p:sp>
        <p:nvSpPr>
          <p:cNvPr id="4" name="Date Placeholder 3"/>
          <p:cNvSpPr>
            <a:spLocks noGrp="1"/>
          </p:cNvSpPr>
          <p:nvPr>
            <p:ph type="dt" sz="half" idx="2"/>
          </p:nvPr>
        </p:nvSpPr>
        <p:spPr>
          <a:xfrm>
            <a:off x="457200" y="4771678"/>
            <a:ext cx="2133600" cy="274097"/>
          </a:xfrm>
          <a:prstGeom prst="rect">
            <a:avLst/>
          </a:prstGeom>
        </p:spPr>
        <p:txBody>
          <a:bodyPr vert="horz" lIns="91440" tIns="45720" rIns="91440" bIns="45720" rtlCol="0" anchor="ctr"/>
          <a:lstStyle>
            <a:lvl1pPr algn="l">
              <a:defRPr sz="1200">
                <a:solidFill>
                  <a:schemeClr val="tx1">
                    <a:tint val="75000"/>
                  </a:schemeClr>
                </a:solidFill>
              </a:defRPr>
            </a:lvl1pPr>
          </a:lstStyle>
          <a:p>
            <a:fld id="{FE20A659-11B8-8E41-9AC8-9727A97C0372}" type="datetimeFigureOut">
              <a:rPr lang="en-US" smtClean="0"/>
              <a:t>7/24/2019</a:t>
            </a:fld>
            <a:endParaRPr lang="en-US"/>
          </a:p>
        </p:txBody>
      </p:sp>
      <p:sp>
        <p:nvSpPr>
          <p:cNvPr id="5" name="Footer Placeholder 4"/>
          <p:cNvSpPr>
            <a:spLocks noGrp="1"/>
          </p:cNvSpPr>
          <p:nvPr>
            <p:ph type="ftr" sz="quarter" idx="3"/>
          </p:nvPr>
        </p:nvSpPr>
        <p:spPr>
          <a:xfrm>
            <a:off x="3124200" y="4771678"/>
            <a:ext cx="2895600" cy="27409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71678"/>
            <a:ext cx="2133600" cy="274097"/>
          </a:xfrm>
          <a:prstGeom prst="rect">
            <a:avLst/>
          </a:prstGeom>
        </p:spPr>
        <p:txBody>
          <a:bodyPr vert="horz" lIns="91440" tIns="45720" rIns="91440" bIns="45720" rtlCol="0" anchor="ctr"/>
          <a:lstStyle>
            <a:lvl1pPr algn="r">
              <a:defRPr sz="1200">
                <a:solidFill>
                  <a:schemeClr val="tx1">
                    <a:tint val="75000"/>
                  </a:schemeClr>
                </a:solidFill>
              </a:defRPr>
            </a:lvl1pPr>
          </a:lstStyle>
          <a:p>
            <a:fld id="{74C6E7D4-4D97-9940-B173-4C0F5037F33F}" type="slidenum">
              <a:rPr lang="en-US" smtClean="0"/>
              <a:t>‹#›</a:t>
            </a:fld>
            <a:endParaRPr lang="en-US"/>
          </a:p>
        </p:txBody>
      </p:sp>
    </p:spTree>
    <p:extLst>
      <p:ext uri="{BB962C8B-B14F-4D97-AF65-F5344CB8AC3E}">
        <p14:creationId xmlns:p14="http://schemas.microsoft.com/office/powerpoint/2010/main" val="16194367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xStyles>
    <p:titleStyle>
      <a:lvl1pPr algn="l" defTabSz="457200" rtl="0" eaLnBrk="1" latinLnBrk="0" hangingPunct="1">
        <a:spcBef>
          <a:spcPct val="0"/>
        </a:spcBef>
        <a:buNone/>
        <a:defRPr sz="3500" b="1" i="0" kern="1200" baseline="0">
          <a:solidFill>
            <a:srgbClr val="E5722A"/>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100" kern="1200">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1738"/>
            <a:ext cx="8229600" cy="33972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72025"/>
            <a:ext cx="2133600" cy="273050"/>
          </a:xfrm>
          <a:prstGeom prst="rect">
            <a:avLst/>
          </a:prstGeom>
        </p:spPr>
        <p:txBody>
          <a:bodyPr vert="horz" lIns="91440" tIns="45720" rIns="91440" bIns="45720" rtlCol="0" anchor="ctr"/>
          <a:lstStyle>
            <a:lvl1pPr algn="l">
              <a:defRPr sz="1200">
                <a:solidFill>
                  <a:schemeClr val="tx1">
                    <a:tint val="75000"/>
                  </a:schemeClr>
                </a:solidFill>
              </a:defRPr>
            </a:lvl1pPr>
          </a:lstStyle>
          <a:p>
            <a:fld id="{FA5E1425-AB73-1E47-B4AA-E0CA51D26D98}" type="datetimeFigureOut">
              <a:rPr lang="en-US" smtClean="0"/>
              <a:t>7/24/2019</a:t>
            </a:fld>
            <a:endParaRPr lang="en-US"/>
          </a:p>
        </p:txBody>
      </p:sp>
      <p:sp>
        <p:nvSpPr>
          <p:cNvPr id="5" name="Footer Placeholder 4"/>
          <p:cNvSpPr>
            <a:spLocks noGrp="1"/>
          </p:cNvSpPr>
          <p:nvPr>
            <p:ph type="ftr" sz="quarter" idx="3"/>
          </p:nvPr>
        </p:nvSpPr>
        <p:spPr>
          <a:xfrm>
            <a:off x="3124200" y="4772025"/>
            <a:ext cx="2895600" cy="2730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72025"/>
            <a:ext cx="2133600" cy="273050"/>
          </a:xfrm>
          <a:prstGeom prst="rect">
            <a:avLst/>
          </a:prstGeom>
        </p:spPr>
        <p:txBody>
          <a:bodyPr vert="horz" lIns="91440" tIns="45720" rIns="91440" bIns="45720" rtlCol="0" anchor="ctr"/>
          <a:lstStyle>
            <a:lvl1pPr algn="r">
              <a:defRPr sz="1200">
                <a:solidFill>
                  <a:schemeClr val="tx1">
                    <a:tint val="75000"/>
                  </a:schemeClr>
                </a:solidFill>
              </a:defRPr>
            </a:lvl1pPr>
          </a:lstStyle>
          <a:p>
            <a:fld id="{D27209D5-9207-4E41-8902-F4F7BFE4C065}" type="slidenum">
              <a:rPr lang="en-US" smtClean="0"/>
              <a:t>‹#›</a:t>
            </a:fld>
            <a:endParaRPr lang="en-US"/>
          </a:p>
        </p:txBody>
      </p:sp>
    </p:spTree>
    <p:extLst>
      <p:ext uri="{BB962C8B-B14F-4D97-AF65-F5344CB8AC3E}">
        <p14:creationId xmlns:p14="http://schemas.microsoft.com/office/powerpoint/2010/main" val="35543166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care.diabetesjournals.org/content/42/Supplement_1/S46#ref-35" TargetMode="External"/><Relationship Id="rId7" Type="http://schemas.openxmlformats.org/officeDocument/2006/relationships/hyperlink" Target="http://care.diabetesjournals.org/content/42/Supplement_1/S46#ref-126"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care.diabetesjournals.org/content/42/Supplement_1/S46#ref-125" TargetMode="External"/><Relationship Id="rId5" Type="http://schemas.openxmlformats.org/officeDocument/2006/relationships/hyperlink" Target="http://care.diabetesjournals.org/content/42/Supplement_1/S46#ref-124" TargetMode="External"/><Relationship Id="rId10" Type="http://schemas.openxmlformats.org/officeDocument/2006/relationships/hyperlink" Target="http://care.diabetesjournals.org/content/36/11/3821#ref-198" TargetMode="External"/><Relationship Id="rId4" Type="http://schemas.openxmlformats.org/officeDocument/2006/relationships/hyperlink" Target="http://care.diabetesjournals.org/content/42/Supplement_1/S46#ref-123" TargetMode="External"/><Relationship Id="rId9" Type="http://schemas.openxmlformats.org/officeDocument/2006/relationships/image" Target="../media/image9.png"/></Relationships>
</file>

<file path=ppt/slides/_rels/slide7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file://localhost/http/::pixel.quantserve.com:pixel:p-effpS-Q1jvPb2.gif"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chart" Target="../charts/chart5.xml"/><Relationship Id="rId4" Type="http://schemas.openxmlformats.org/officeDocument/2006/relationships/chart" Target="../charts/char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chart" Target="../charts/chart6.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91.xml.rels><?xml version="1.0" encoding="UTF-8" standalone="yes"?>
<Relationships xmlns="http://schemas.openxmlformats.org/package/2006/relationships"><Relationship Id="rId3" Type="http://schemas.openxmlformats.org/officeDocument/2006/relationships/hyperlink" Target="http://www.naturalstandard.com/" TargetMode="External"/><Relationship Id="rId2" Type="http://schemas.openxmlformats.org/officeDocument/2006/relationships/hyperlink" Target="http://www.naturaldatabase.com/" TargetMode="External"/><Relationship Id="rId1" Type="http://schemas.openxmlformats.org/officeDocument/2006/relationships/slideLayout" Target="../slideLayouts/slideLayout2.xml"/><Relationship Id="rId4" Type="http://schemas.openxmlformats.org/officeDocument/2006/relationships/hyperlink" Target="http://ntp.niehs.nih.gov/"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93.xml.rels><?xml version="1.0" encoding="UTF-8" standalone="yes"?>
<Relationships xmlns="http://schemas.openxmlformats.org/package/2006/relationships"><Relationship Id="rId2" Type="http://schemas.openxmlformats.org/officeDocument/2006/relationships/hyperlink" Target="mailto:jimpainterphd@gmail.com" TargetMode="Externa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D5023A3-F6C9-1F47-8A8B-479FD9BCCF73}"/>
              </a:ext>
            </a:extLst>
          </p:cNvPr>
          <p:cNvPicPr>
            <a:picLocks noChangeAspect="1"/>
          </p:cNvPicPr>
          <p:nvPr/>
        </p:nvPicPr>
        <p:blipFill>
          <a:blip r:embed="rId3"/>
          <a:stretch>
            <a:fillRect/>
          </a:stretch>
        </p:blipFill>
        <p:spPr>
          <a:xfrm>
            <a:off x="0" y="2381"/>
            <a:ext cx="9144000" cy="5143500"/>
          </a:xfrm>
          <a:prstGeom prst="rect">
            <a:avLst/>
          </a:prstGeom>
        </p:spPr>
      </p:pic>
      <p:pic>
        <p:nvPicPr>
          <p:cNvPr id="7" name="Picture 6">
            <a:extLst>
              <a:ext uri="{FF2B5EF4-FFF2-40B4-BE49-F238E27FC236}">
                <a16:creationId xmlns:a16="http://schemas.microsoft.com/office/drawing/2014/main" id="{048060C4-92BD-5741-B6D1-228586A9E6A1}"/>
              </a:ext>
            </a:extLst>
          </p:cNvPr>
          <p:cNvPicPr>
            <a:picLocks noChangeAspect="1"/>
          </p:cNvPicPr>
          <p:nvPr/>
        </p:nvPicPr>
        <p:blipFill>
          <a:blip r:embed="rId4"/>
          <a:stretch>
            <a:fillRect/>
          </a:stretch>
        </p:blipFill>
        <p:spPr>
          <a:xfrm>
            <a:off x="6556248" y="474739"/>
            <a:ext cx="1901952" cy="409389"/>
          </a:xfrm>
          <a:prstGeom prst="rect">
            <a:avLst/>
          </a:prstGeom>
        </p:spPr>
      </p:pic>
    </p:spTree>
    <p:extLst>
      <p:ext uri="{BB962C8B-B14F-4D97-AF65-F5344CB8AC3E}">
        <p14:creationId xmlns:p14="http://schemas.microsoft.com/office/powerpoint/2010/main" val="39429221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5AEBE-8930-4AC3-8BC9-97EA3C0A5802}"/>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625A17C5-2B30-4D42-9102-518B9873399D}"/>
              </a:ext>
            </a:extLst>
          </p:cNvPr>
          <p:cNvPicPr>
            <a:picLocks noChangeAspect="1"/>
          </p:cNvPicPr>
          <p:nvPr/>
        </p:nvPicPr>
        <p:blipFill>
          <a:blip r:embed="rId2"/>
          <a:stretch>
            <a:fillRect/>
          </a:stretch>
        </p:blipFill>
        <p:spPr>
          <a:xfrm>
            <a:off x="1139825" y="1296584"/>
            <a:ext cx="6864350" cy="2555095"/>
          </a:xfrm>
          <a:prstGeom prst="rect">
            <a:avLst/>
          </a:prstGeom>
        </p:spPr>
      </p:pic>
    </p:spTree>
    <p:extLst>
      <p:ext uri="{BB962C8B-B14F-4D97-AF65-F5344CB8AC3E}">
        <p14:creationId xmlns:p14="http://schemas.microsoft.com/office/powerpoint/2010/main" val="2564987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8FB06-49BC-4C50-84FD-27C0A84EE299}"/>
              </a:ext>
            </a:extLst>
          </p:cNvPr>
          <p:cNvSpPr>
            <a:spLocks noGrp="1"/>
          </p:cNvSpPr>
          <p:nvPr>
            <p:ph type="title"/>
          </p:nvPr>
        </p:nvSpPr>
        <p:spPr/>
        <p:txBody>
          <a:bodyPr/>
          <a:lstStyle/>
          <a:p>
            <a:r>
              <a:rPr lang="en-US" dirty="0"/>
              <a:t>Consensus Recommendations</a:t>
            </a:r>
          </a:p>
        </p:txBody>
      </p:sp>
      <p:sp>
        <p:nvSpPr>
          <p:cNvPr id="3" name="Content Placeholder 2">
            <a:extLst>
              <a:ext uri="{FF2B5EF4-FFF2-40B4-BE49-F238E27FC236}">
                <a16:creationId xmlns:a16="http://schemas.microsoft.com/office/drawing/2014/main" id="{CAFF9E84-4BA1-4EB6-8A4F-8BF65F718314}"/>
              </a:ext>
            </a:extLst>
          </p:cNvPr>
          <p:cNvSpPr>
            <a:spLocks noGrp="1"/>
          </p:cNvSpPr>
          <p:nvPr>
            <p:ph idx="1"/>
          </p:nvPr>
        </p:nvSpPr>
        <p:spPr/>
        <p:txBody>
          <a:bodyPr/>
          <a:lstStyle/>
          <a:p>
            <a:pPr marL="0" indent="0">
              <a:buNone/>
            </a:pPr>
            <a:r>
              <a:rPr lang="en-US" dirty="0"/>
              <a:t>“The routine use of chromium or vitamin D micronutrient supplements or any herbal supplements, including cinnamon, curcumin, or </a:t>
            </a:r>
            <a:r>
              <a:rPr lang="nn-NO" dirty="0"/>
              <a:t>aloe vera, for improving glycemia </a:t>
            </a:r>
            <a:r>
              <a:rPr lang="en-US" dirty="0"/>
              <a:t>in people with diabetes is not supported by evidence and is therefore not recommended.” </a:t>
            </a:r>
          </a:p>
        </p:txBody>
      </p:sp>
    </p:spTree>
    <p:extLst>
      <p:ext uri="{BB962C8B-B14F-4D97-AF65-F5344CB8AC3E}">
        <p14:creationId xmlns:p14="http://schemas.microsoft.com/office/powerpoint/2010/main" val="3318549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463BA-B53E-4956-8ACF-4EE03720AC70}"/>
              </a:ext>
            </a:extLst>
          </p:cNvPr>
          <p:cNvSpPr>
            <a:spLocks noGrp="1"/>
          </p:cNvSpPr>
          <p:nvPr>
            <p:ph type="title"/>
          </p:nvPr>
        </p:nvSpPr>
        <p:spPr>
          <a:xfrm>
            <a:off x="1254231" y="457623"/>
            <a:ext cx="6578335" cy="858044"/>
          </a:xfrm>
        </p:spPr>
        <p:txBody>
          <a:bodyPr/>
          <a:lstStyle/>
          <a:p>
            <a:r>
              <a:rPr lang="en-US" sz="2703" dirty="0"/>
              <a:t>What is the role of herbal supplementation in the management of diabetes?</a:t>
            </a:r>
          </a:p>
        </p:txBody>
      </p:sp>
      <p:sp>
        <p:nvSpPr>
          <p:cNvPr id="3" name="Content Placeholder 2">
            <a:extLst>
              <a:ext uri="{FF2B5EF4-FFF2-40B4-BE49-F238E27FC236}">
                <a16:creationId xmlns:a16="http://schemas.microsoft.com/office/drawing/2014/main" id="{1A9AD226-150E-4B63-8EF3-C574BC27EC8B}"/>
              </a:ext>
            </a:extLst>
          </p:cNvPr>
          <p:cNvSpPr>
            <a:spLocks noGrp="1"/>
          </p:cNvSpPr>
          <p:nvPr>
            <p:ph idx="1"/>
          </p:nvPr>
        </p:nvSpPr>
        <p:spPr/>
        <p:txBody>
          <a:bodyPr>
            <a:normAutofit fontScale="92500"/>
          </a:bodyPr>
          <a:lstStyle/>
          <a:p>
            <a:pPr marL="0" indent="0">
              <a:buNone/>
            </a:pPr>
            <a:r>
              <a:rPr lang="en-US" dirty="0"/>
              <a:t>“It is important to consider that nutritional supplements and herbal products are not standardized or regulated (255,256).</a:t>
            </a:r>
          </a:p>
          <a:p>
            <a:pPr marL="0" indent="0">
              <a:buNone/>
            </a:pPr>
            <a:r>
              <a:rPr lang="en-US" dirty="0"/>
              <a:t>Health care providers should ask about the use of supplements and herbal products…., To date, there is limited evidence supporting the addition of herbal supplements to manage glycemia….” </a:t>
            </a:r>
          </a:p>
        </p:txBody>
      </p:sp>
      <p:pic>
        <p:nvPicPr>
          <p:cNvPr id="4" name="Picture 3">
            <a:extLst>
              <a:ext uri="{FF2B5EF4-FFF2-40B4-BE49-F238E27FC236}">
                <a16:creationId xmlns:a16="http://schemas.microsoft.com/office/drawing/2014/main" id="{47732D81-79B1-475C-875B-52579D71FD09}"/>
              </a:ext>
            </a:extLst>
          </p:cNvPr>
          <p:cNvPicPr>
            <a:picLocks noChangeAspect="1"/>
          </p:cNvPicPr>
          <p:nvPr/>
        </p:nvPicPr>
        <p:blipFill rotWithShape="1">
          <a:blip r:embed="rId2"/>
          <a:srcRect t="5905"/>
          <a:stretch/>
        </p:blipFill>
        <p:spPr>
          <a:xfrm>
            <a:off x="2055072" y="2230913"/>
            <a:ext cx="4704940" cy="1708937"/>
          </a:xfrm>
          <a:prstGeom prst="rect">
            <a:avLst/>
          </a:prstGeom>
        </p:spPr>
      </p:pic>
    </p:spTree>
    <p:extLst>
      <p:ext uri="{BB962C8B-B14F-4D97-AF65-F5344CB8AC3E}">
        <p14:creationId xmlns:p14="http://schemas.microsoft.com/office/powerpoint/2010/main" val="42382154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A73B63-9B9C-4C7E-8BF5-7837DCC1D6C8}"/>
              </a:ext>
            </a:extLst>
          </p:cNvPr>
          <p:cNvPicPr>
            <a:picLocks noChangeAspect="1"/>
          </p:cNvPicPr>
          <p:nvPr/>
        </p:nvPicPr>
        <p:blipFill>
          <a:blip r:embed="rId2"/>
          <a:stretch>
            <a:fillRect/>
          </a:stretch>
        </p:blipFill>
        <p:spPr>
          <a:xfrm>
            <a:off x="1139825" y="171609"/>
            <a:ext cx="6864350" cy="2686050"/>
          </a:xfrm>
          <a:prstGeom prst="rect">
            <a:avLst/>
          </a:prstGeom>
        </p:spPr>
      </p:pic>
      <p:sp>
        <p:nvSpPr>
          <p:cNvPr id="3" name="Rectangle 2">
            <a:extLst>
              <a:ext uri="{FF2B5EF4-FFF2-40B4-BE49-F238E27FC236}">
                <a16:creationId xmlns:a16="http://schemas.microsoft.com/office/drawing/2014/main" id="{68537314-8E73-4EE9-91C1-98D78E5CC256}"/>
              </a:ext>
            </a:extLst>
          </p:cNvPr>
          <p:cNvSpPr/>
          <p:nvPr/>
        </p:nvSpPr>
        <p:spPr>
          <a:xfrm>
            <a:off x="1483042" y="2988539"/>
            <a:ext cx="6235118" cy="2586862"/>
          </a:xfrm>
          <a:prstGeom prst="rect">
            <a:avLst/>
          </a:prstGeom>
        </p:spPr>
        <p:txBody>
          <a:bodyPr wrap="square">
            <a:spAutoFit/>
          </a:bodyPr>
          <a:lstStyle/>
          <a:p>
            <a:r>
              <a:rPr lang="en-US" sz="1351" dirty="0">
                <a:latin typeface="Calibri" panose="020F0502020204030204" pitchFamily="34" charset="0"/>
                <a:cs typeface="Calibri" panose="020F0502020204030204" pitchFamily="34" charset="0"/>
              </a:rPr>
              <a:t>“Some natural health products have shown a lowering of A1C by ≥0.5% in trials lasting at least 3 months in adults with type 2 diabetes, but most are single, small trials that require further large-scale evaluations before they can be recommended for widespread use in diabetes. </a:t>
            </a:r>
          </a:p>
          <a:p>
            <a:r>
              <a:rPr lang="en-US" sz="1351" dirty="0">
                <a:latin typeface="Calibri" panose="020F0502020204030204" pitchFamily="34" charset="0"/>
                <a:cs typeface="Calibri" panose="020F0502020204030204" pitchFamily="34" charset="0"/>
              </a:rPr>
              <a:t>A few more commonly used natural health products for diabetes have been studied in larger randomized controlled trials and/or meta-analyses refuting the popular belief of benefit of these compounds.</a:t>
            </a:r>
          </a:p>
          <a:p>
            <a:r>
              <a:rPr lang="en-US" sz="1351" dirty="0">
                <a:latin typeface="Calibri" panose="020F0502020204030204" pitchFamily="34" charset="0"/>
                <a:cs typeface="Calibri" panose="020F0502020204030204" pitchFamily="34" charset="0"/>
              </a:rPr>
              <a:t>Health-care providers should always ask about the use of complementary and alternative medicine as some may result in unexpected side effects and/or interactions with traditional pharmacotherapies.</a:t>
            </a:r>
          </a:p>
          <a:p>
            <a:r>
              <a:rPr lang="en-US" sz="1351" dirty="0">
                <a:latin typeface="Calibri" panose="020F0502020204030204" pitchFamily="34" charset="0"/>
                <a:cs typeface="Calibri" panose="020F0502020204030204" pitchFamily="34" charset="0"/>
              </a:rPr>
              <a:t>Although some of these therapies may have the potential to be effective, they have not been sufficiently studied and others can be ineffective or even harmful”</a:t>
            </a:r>
          </a:p>
        </p:txBody>
      </p:sp>
    </p:spTree>
    <p:extLst>
      <p:ext uri="{BB962C8B-B14F-4D97-AF65-F5344CB8AC3E}">
        <p14:creationId xmlns:p14="http://schemas.microsoft.com/office/powerpoint/2010/main" val="24767337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2F69C-BDAD-4622-B535-135ED71AEA0E}"/>
              </a:ext>
            </a:extLst>
          </p:cNvPr>
          <p:cNvSpPr>
            <a:spLocks noGrp="1"/>
          </p:cNvSpPr>
          <p:nvPr>
            <p:ph type="title"/>
          </p:nvPr>
        </p:nvSpPr>
        <p:spPr>
          <a:xfrm>
            <a:off x="89012" y="287691"/>
            <a:ext cx="8982159" cy="858044"/>
          </a:xfrm>
        </p:spPr>
        <p:txBody>
          <a:bodyPr>
            <a:normAutofit fontScale="90000"/>
          </a:bodyPr>
          <a:lstStyle/>
          <a:p>
            <a:r>
              <a:rPr lang="en-US" sz="2252" dirty="0"/>
              <a:t>“In adults with T2DM, the following NHP have been shown to lower A1C by at least 0.5% in randomized controlled trials lasting at least 3 months:”</a:t>
            </a:r>
            <a:br>
              <a:rPr lang="en-US" sz="2252" dirty="0"/>
            </a:br>
            <a:endParaRPr lang="en-US" sz="2252" dirty="0"/>
          </a:p>
        </p:txBody>
      </p:sp>
      <p:sp>
        <p:nvSpPr>
          <p:cNvPr id="3" name="Content Placeholder 2">
            <a:extLst>
              <a:ext uri="{FF2B5EF4-FFF2-40B4-BE49-F238E27FC236}">
                <a16:creationId xmlns:a16="http://schemas.microsoft.com/office/drawing/2014/main" id="{E7463A2B-9C00-4AC0-8F46-F785FBF534EA}"/>
              </a:ext>
            </a:extLst>
          </p:cNvPr>
          <p:cNvSpPr>
            <a:spLocks noGrp="1"/>
          </p:cNvSpPr>
          <p:nvPr>
            <p:ph sz="half" idx="1"/>
          </p:nvPr>
        </p:nvSpPr>
        <p:spPr>
          <a:xfrm>
            <a:off x="457200" y="1209634"/>
            <a:ext cx="4038600" cy="2550297"/>
          </a:xfrm>
        </p:spPr>
        <p:txBody>
          <a:bodyPr>
            <a:noAutofit/>
          </a:bodyPr>
          <a:lstStyle/>
          <a:p>
            <a:pPr>
              <a:spcBef>
                <a:spcPts val="450"/>
              </a:spcBef>
            </a:pPr>
            <a:r>
              <a:rPr lang="en-US" sz="950" dirty="0"/>
              <a:t>Ayurveda polyherbal formulation </a:t>
            </a:r>
          </a:p>
          <a:p>
            <a:pPr>
              <a:spcBef>
                <a:spcPts val="450"/>
              </a:spcBef>
            </a:pPr>
            <a:r>
              <a:rPr lang="en-US" sz="950" i="1" dirty="0"/>
              <a:t>Citrullus </a:t>
            </a:r>
            <a:r>
              <a:rPr lang="en-US" sz="950" i="1" dirty="0" err="1"/>
              <a:t>colocynthis</a:t>
            </a:r>
            <a:r>
              <a:rPr lang="en-US" sz="950" i="1" dirty="0"/>
              <a:t> </a:t>
            </a:r>
          </a:p>
          <a:p>
            <a:pPr>
              <a:spcBef>
                <a:spcPts val="450"/>
              </a:spcBef>
            </a:pPr>
            <a:r>
              <a:rPr lang="en-US" sz="950" i="1" dirty="0" err="1"/>
              <a:t>Coccinia</a:t>
            </a:r>
            <a:r>
              <a:rPr lang="en-US" sz="950" i="1" dirty="0"/>
              <a:t> </a:t>
            </a:r>
            <a:r>
              <a:rPr lang="en-US" sz="950" i="1" dirty="0" err="1"/>
              <a:t>cordifolia</a:t>
            </a:r>
            <a:r>
              <a:rPr lang="en-US" sz="950" i="1" dirty="0"/>
              <a:t> </a:t>
            </a:r>
          </a:p>
          <a:p>
            <a:pPr>
              <a:spcBef>
                <a:spcPts val="450"/>
              </a:spcBef>
            </a:pPr>
            <a:r>
              <a:rPr lang="en-US" sz="950" dirty="0" err="1"/>
              <a:t>Eicosapentaenoic</a:t>
            </a:r>
            <a:r>
              <a:rPr lang="en-US" sz="950" dirty="0"/>
              <a:t> acid </a:t>
            </a:r>
          </a:p>
          <a:p>
            <a:pPr>
              <a:spcBef>
                <a:spcPts val="450"/>
              </a:spcBef>
            </a:pPr>
            <a:r>
              <a:rPr lang="en-US" sz="950" i="1" dirty="0"/>
              <a:t>Ganoderma lucidum </a:t>
            </a:r>
            <a:endParaRPr lang="en-US" sz="950" dirty="0"/>
          </a:p>
          <a:p>
            <a:pPr>
              <a:spcBef>
                <a:spcPts val="450"/>
              </a:spcBef>
            </a:pPr>
            <a:r>
              <a:rPr lang="en-US" sz="950" dirty="0"/>
              <a:t>Ginger (</a:t>
            </a:r>
            <a:r>
              <a:rPr lang="en-US" sz="950" i="1" dirty="0" err="1"/>
              <a:t>Zingiber</a:t>
            </a:r>
            <a:r>
              <a:rPr lang="en-US" sz="950" i="1" dirty="0"/>
              <a:t> </a:t>
            </a:r>
            <a:r>
              <a:rPr lang="en-US" sz="950" i="1" dirty="0" err="1"/>
              <a:t>officinale</a:t>
            </a:r>
            <a:r>
              <a:rPr lang="en-US" sz="950" dirty="0"/>
              <a:t>)</a:t>
            </a:r>
          </a:p>
          <a:p>
            <a:pPr>
              <a:spcBef>
                <a:spcPts val="450"/>
              </a:spcBef>
            </a:pPr>
            <a:r>
              <a:rPr lang="en-US" sz="950" i="1" dirty="0" err="1"/>
              <a:t>Gynostemma</a:t>
            </a:r>
            <a:r>
              <a:rPr lang="en-US" sz="950" i="1" dirty="0"/>
              <a:t> </a:t>
            </a:r>
            <a:r>
              <a:rPr lang="en-US" sz="950" i="1" dirty="0" err="1"/>
              <a:t>pentaphyllum</a:t>
            </a:r>
            <a:r>
              <a:rPr lang="en-US" sz="950" i="1" dirty="0"/>
              <a:t> </a:t>
            </a:r>
            <a:endParaRPr lang="en-US" sz="950" dirty="0"/>
          </a:p>
          <a:p>
            <a:pPr>
              <a:spcBef>
                <a:spcPts val="450"/>
              </a:spcBef>
            </a:pPr>
            <a:r>
              <a:rPr lang="en-US" sz="950" i="1" dirty="0" err="1"/>
              <a:t>Hintonia</a:t>
            </a:r>
            <a:r>
              <a:rPr lang="en-US" sz="950" i="1" dirty="0"/>
              <a:t> </a:t>
            </a:r>
            <a:r>
              <a:rPr lang="en-US" sz="950" i="1" dirty="0" err="1"/>
              <a:t>latiflora</a:t>
            </a:r>
            <a:r>
              <a:rPr lang="en-US" sz="950" i="1" dirty="0"/>
              <a:t> </a:t>
            </a:r>
            <a:endParaRPr lang="en-US" sz="950" dirty="0"/>
          </a:p>
          <a:p>
            <a:pPr>
              <a:spcBef>
                <a:spcPts val="450"/>
              </a:spcBef>
            </a:pPr>
            <a:r>
              <a:rPr lang="en-US" sz="950" dirty="0"/>
              <a:t>Lichen genus </a:t>
            </a:r>
            <a:r>
              <a:rPr lang="en-US" sz="950" i="1" dirty="0" err="1"/>
              <a:t>Cladonia</a:t>
            </a:r>
            <a:r>
              <a:rPr lang="en-US" sz="950" i="1" dirty="0"/>
              <a:t> </a:t>
            </a:r>
            <a:r>
              <a:rPr lang="en-US" sz="950" dirty="0"/>
              <a:t>BAFS “</a:t>
            </a:r>
            <a:r>
              <a:rPr lang="en-US" sz="950" dirty="0" err="1"/>
              <a:t>Yagel</a:t>
            </a:r>
            <a:r>
              <a:rPr lang="en-US" sz="950" dirty="0"/>
              <a:t>-Detox” </a:t>
            </a:r>
          </a:p>
          <a:p>
            <a:pPr>
              <a:spcBef>
                <a:spcPts val="450"/>
              </a:spcBef>
            </a:pPr>
            <a:r>
              <a:rPr lang="en-US" sz="950" dirty="0"/>
              <a:t>Marine collagen peptides </a:t>
            </a:r>
          </a:p>
          <a:p>
            <a:pPr>
              <a:spcBef>
                <a:spcPts val="450"/>
              </a:spcBef>
            </a:pPr>
            <a:r>
              <a:rPr lang="en-US" sz="950" dirty="0"/>
              <a:t>Nettle (</a:t>
            </a:r>
            <a:r>
              <a:rPr lang="en-US" sz="950" i="1" dirty="0" err="1"/>
              <a:t>Urtica</a:t>
            </a:r>
            <a:r>
              <a:rPr lang="en-US" sz="950" i="1" dirty="0"/>
              <a:t> </a:t>
            </a:r>
            <a:r>
              <a:rPr lang="en-US" sz="950" i="1" dirty="0" err="1"/>
              <a:t>dioica</a:t>
            </a:r>
            <a:r>
              <a:rPr lang="en-US" sz="950" dirty="0"/>
              <a:t>) </a:t>
            </a:r>
          </a:p>
          <a:p>
            <a:pPr>
              <a:spcBef>
                <a:spcPts val="450"/>
              </a:spcBef>
            </a:pPr>
            <a:r>
              <a:rPr lang="en-US" sz="950" dirty="0"/>
              <a:t>Oral aloe </a:t>
            </a:r>
            <a:r>
              <a:rPr lang="en-US" sz="950" dirty="0" err="1"/>
              <a:t>vera</a:t>
            </a:r>
            <a:r>
              <a:rPr lang="en-US" sz="950" dirty="0"/>
              <a:t> </a:t>
            </a:r>
          </a:p>
          <a:p>
            <a:pPr>
              <a:spcBef>
                <a:spcPts val="450"/>
              </a:spcBef>
            </a:pPr>
            <a:r>
              <a:rPr lang="en-US" sz="950" i="1" dirty="0"/>
              <a:t>Pterocarpus marsupium </a:t>
            </a:r>
            <a:r>
              <a:rPr lang="en-US" sz="950" dirty="0"/>
              <a:t>(</a:t>
            </a:r>
            <a:r>
              <a:rPr lang="en-US" sz="950" dirty="0" err="1"/>
              <a:t>vijayasar</a:t>
            </a:r>
            <a:r>
              <a:rPr lang="en-US" sz="950" dirty="0"/>
              <a:t>) </a:t>
            </a:r>
          </a:p>
          <a:p>
            <a:pPr>
              <a:spcBef>
                <a:spcPts val="450"/>
              </a:spcBef>
            </a:pPr>
            <a:r>
              <a:rPr lang="en-US" sz="950" i="1" dirty="0"/>
              <a:t>Salacia reticulata </a:t>
            </a:r>
            <a:endParaRPr lang="en-US" sz="950" dirty="0"/>
          </a:p>
        </p:txBody>
      </p:sp>
      <p:sp>
        <p:nvSpPr>
          <p:cNvPr id="4" name="Content Placeholder 3">
            <a:extLst>
              <a:ext uri="{FF2B5EF4-FFF2-40B4-BE49-F238E27FC236}">
                <a16:creationId xmlns:a16="http://schemas.microsoft.com/office/drawing/2014/main" id="{92AE1DAA-E791-4DA8-BB99-158F38C109F5}"/>
              </a:ext>
            </a:extLst>
          </p:cNvPr>
          <p:cNvSpPr>
            <a:spLocks noGrp="1"/>
          </p:cNvSpPr>
          <p:nvPr>
            <p:ph sz="half" idx="2"/>
          </p:nvPr>
        </p:nvSpPr>
        <p:spPr>
          <a:xfrm>
            <a:off x="4648200" y="1209634"/>
            <a:ext cx="4038600" cy="2550297"/>
          </a:xfrm>
        </p:spPr>
        <p:txBody>
          <a:bodyPr>
            <a:noAutofit/>
          </a:bodyPr>
          <a:lstStyle/>
          <a:p>
            <a:pPr>
              <a:spcBef>
                <a:spcPts val="450"/>
              </a:spcBef>
            </a:pPr>
            <a:r>
              <a:rPr lang="en-US" sz="950" i="1" dirty="0" err="1"/>
              <a:t>Scoparia</a:t>
            </a:r>
            <a:r>
              <a:rPr lang="en-US" sz="950" i="1" dirty="0"/>
              <a:t> </a:t>
            </a:r>
            <a:r>
              <a:rPr lang="en-US" sz="950" i="1" dirty="0" err="1"/>
              <a:t>dulcis</a:t>
            </a:r>
            <a:r>
              <a:rPr lang="en-US" sz="950" i="1" dirty="0"/>
              <a:t> </a:t>
            </a:r>
            <a:r>
              <a:rPr lang="en-US" sz="950" dirty="0"/>
              <a:t>porridge </a:t>
            </a:r>
          </a:p>
          <a:p>
            <a:pPr>
              <a:spcBef>
                <a:spcPts val="450"/>
              </a:spcBef>
            </a:pPr>
            <a:r>
              <a:rPr lang="en-US" sz="950" dirty="0"/>
              <a:t>Silymarin </a:t>
            </a:r>
          </a:p>
          <a:p>
            <a:pPr>
              <a:spcBef>
                <a:spcPts val="450"/>
              </a:spcBef>
            </a:pPr>
            <a:r>
              <a:rPr lang="en-US" sz="950" dirty="0"/>
              <a:t>Soybean-derived pinitol extract </a:t>
            </a:r>
          </a:p>
          <a:p>
            <a:pPr>
              <a:spcBef>
                <a:spcPts val="450"/>
              </a:spcBef>
            </a:pPr>
            <a:r>
              <a:rPr lang="en-US" sz="950" dirty="0" err="1"/>
              <a:t>Touchi</a:t>
            </a:r>
            <a:r>
              <a:rPr lang="en-US" sz="950" dirty="0"/>
              <a:t> soybean extract </a:t>
            </a:r>
          </a:p>
          <a:p>
            <a:pPr>
              <a:spcBef>
                <a:spcPts val="450"/>
              </a:spcBef>
            </a:pPr>
            <a:r>
              <a:rPr lang="en-US" sz="950" dirty="0"/>
              <a:t>Berberine </a:t>
            </a:r>
          </a:p>
          <a:p>
            <a:pPr>
              <a:spcBef>
                <a:spcPts val="450"/>
              </a:spcBef>
            </a:pPr>
            <a:r>
              <a:rPr lang="en-US" sz="950" dirty="0"/>
              <a:t>Fructus </a:t>
            </a:r>
            <a:r>
              <a:rPr lang="en-US" sz="950" dirty="0" err="1"/>
              <a:t>Mume</a:t>
            </a:r>
            <a:r>
              <a:rPr lang="en-US" sz="950" dirty="0"/>
              <a:t> </a:t>
            </a:r>
          </a:p>
          <a:p>
            <a:pPr>
              <a:spcBef>
                <a:spcPts val="450"/>
              </a:spcBef>
            </a:pPr>
            <a:r>
              <a:rPr lang="en-US" sz="950" dirty="0" err="1"/>
              <a:t>Gegen</a:t>
            </a:r>
            <a:r>
              <a:rPr lang="en-US" sz="950" dirty="0"/>
              <a:t> </a:t>
            </a:r>
            <a:r>
              <a:rPr lang="en-US" sz="950" dirty="0" err="1"/>
              <a:t>Qinlian</a:t>
            </a:r>
            <a:r>
              <a:rPr lang="en-US" sz="950" dirty="0"/>
              <a:t> Decoction (GQD) </a:t>
            </a:r>
          </a:p>
          <a:p>
            <a:pPr>
              <a:spcBef>
                <a:spcPts val="450"/>
              </a:spcBef>
            </a:pPr>
            <a:r>
              <a:rPr lang="en-US" sz="950" dirty="0" err="1"/>
              <a:t>Jianyutangkang</a:t>
            </a:r>
            <a:r>
              <a:rPr lang="en-US" sz="950" dirty="0"/>
              <a:t> (JYTK) with metformin </a:t>
            </a:r>
          </a:p>
          <a:p>
            <a:pPr>
              <a:spcBef>
                <a:spcPts val="450"/>
              </a:spcBef>
            </a:pPr>
            <a:r>
              <a:rPr lang="en-US" sz="950" dirty="0" err="1"/>
              <a:t>Jinlida</a:t>
            </a:r>
            <a:r>
              <a:rPr lang="en-US" sz="950" dirty="0"/>
              <a:t> with metformin </a:t>
            </a:r>
          </a:p>
          <a:p>
            <a:pPr>
              <a:spcBef>
                <a:spcPts val="450"/>
              </a:spcBef>
            </a:pPr>
            <a:r>
              <a:rPr lang="en-US" sz="950" dirty="0" err="1"/>
              <a:t>Sancaijiangtang</a:t>
            </a:r>
            <a:r>
              <a:rPr lang="en-US" sz="950" dirty="0"/>
              <a:t> </a:t>
            </a:r>
          </a:p>
          <a:p>
            <a:pPr>
              <a:spcBef>
                <a:spcPts val="450"/>
              </a:spcBef>
            </a:pPr>
            <a:r>
              <a:rPr lang="en-US" sz="950" dirty="0"/>
              <a:t>Shen-Qi-Formula (SQF) with insulin </a:t>
            </a:r>
          </a:p>
          <a:p>
            <a:pPr>
              <a:spcBef>
                <a:spcPts val="450"/>
              </a:spcBef>
            </a:pPr>
            <a:r>
              <a:rPr lang="en-US" sz="950" dirty="0"/>
              <a:t>Tang-Min-Ling-Wan (TM81) </a:t>
            </a:r>
          </a:p>
          <a:p>
            <a:pPr>
              <a:spcBef>
                <a:spcPts val="450"/>
              </a:spcBef>
            </a:pPr>
            <a:r>
              <a:rPr lang="en-US" sz="950" dirty="0" err="1"/>
              <a:t>Xiaoke</a:t>
            </a:r>
            <a:r>
              <a:rPr lang="en-US" sz="950" dirty="0"/>
              <a:t> (contains glyburide) </a:t>
            </a:r>
          </a:p>
          <a:p>
            <a:pPr>
              <a:spcBef>
                <a:spcPts val="450"/>
              </a:spcBef>
            </a:pPr>
            <a:r>
              <a:rPr lang="en-US" sz="950" dirty="0" err="1"/>
              <a:t>Zishentongluo</a:t>
            </a:r>
            <a:r>
              <a:rPr lang="en-US" sz="950" dirty="0"/>
              <a:t> (ZSTL) </a:t>
            </a:r>
          </a:p>
          <a:p>
            <a:pPr>
              <a:spcBef>
                <a:spcPts val="450"/>
              </a:spcBef>
            </a:pPr>
            <a:r>
              <a:rPr lang="en-US" sz="950" i="1" dirty="0" err="1"/>
              <a:t>Trigonella</a:t>
            </a:r>
            <a:r>
              <a:rPr lang="en-US" sz="950" i="1" dirty="0"/>
              <a:t> </a:t>
            </a:r>
            <a:r>
              <a:rPr lang="en-US" sz="950" i="1" dirty="0" err="1"/>
              <a:t>foenum</a:t>
            </a:r>
            <a:r>
              <a:rPr lang="en-US" sz="950" i="1" dirty="0"/>
              <a:t>-graecum </a:t>
            </a:r>
            <a:r>
              <a:rPr lang="en-US" sz="950" dirty="0"/>
              <a:t>(fenugreek) </a:t>
            </a:r>
          </a:p>
          <a:p>
            <a:pPr>
              <a:spcBef>
                <a:spcPts val="450"/>
              </a:spcBef>
            </a:pPr>
            <a:endParaRPr lang="en-US" sz="950" dirty="0"/>
          </a:p>
        </p:txBody>
      </p:sp>
      <p:sp>
        <p:nvSpPr>
          <p:cNvPr id="5" name="Rectangle 4">
            <a:extLst>
              <a:ext uri="{FF2B5EF4-FFF2-40B4-BE49-F238E27FC236}">
                <a16:creationId xmlns:a16="http://schemas.microsoft.com/office/drawing/2014/main" id="{473513A1-81A8-4385-925F-46EDC34A3575}"/>
              </a:ext>
            </a:extLst>
          </p:cNvPr>
          <p:cNvSpPr/>
          <p:nvPr/>
        </p:nvSpPr>
        <p:spPr>
          <a:xfrm>
            <a:off x="275129" y="4526779"/>
            <a:ext cx="7380108" cy="508088"/>
          </a:xfrm>
          <a:prstGeom prst="rect">
            <a:avLst/>
          </a:prstGeom>
        </p:spPr>
        <p:txBody>
          <a:bodyPr wrap="square">
            <a:spAutoFit/>
          </a:bodyPr>
          <a:lstStyle/>
          <a:p>
            <a:r>
              <a:rPr lang="en-US" sz="1351" dirty="0"/>
              <a:t>“These products are promising and merit consideration and further research, but, as they are mostly single, small trials or meta-analyses of such, it is premature to recommend their widespread use.”</a:t>
            </a:r>
          </a:p>
        </p:txBody>
      </p:sp>
    </p:spTree>
    <p:extLst>
      <p:ext uri="{BB962C8B-B14F-4D97-AF65-F5344CB8AC3E}">
        <p14:creationId xmlns:p14="http://schemas.microsoft.com/office/powerpoint/2010/main" val="2357140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D5E5A9-AE56-4CFE-8358-C69AF12A6463}"/>
              </a:ext>
            </a:extLst>
          </p:cNvPr>
          <p:cNvSpPr>
            <a:spLocks noGrp="1"/>
          </p:cNvSpPr>
          <p:nvPr>
            <p:ph idx="1"/>
          </p:nvPr>
        </p:nvSpPr>
        <p:spPr>
          <a:xfrm>
            <a:off x="5716058" y="3633577"/>
            <a:ext cx="1430073" cy="485033"/>
          </a:xfrm>
        </p:spPr>
        <p:txBody>
          <a:bodyPr>
            <a:normAutofit fontScale="92500" lnSpcReduction="20000"/>
          </a:bodyPr>
          <a:lstStyle/>
          <a:p>
            <a:pPr marL="82229" indent="0">
              <a:buNone/>
            </a:pPr>
            <a:r>
              <a:rPr lang="en-US" dirty="0"/>
              <a:t>2018 </a:t>
            </a:r>
          </a:p>
        </p:txBody>
      </p:sp>
      <p:pic>
        <p:nvPicPr>
          <p:cNvPr id="4" name="Picture 3">
            <a:extLst>
              <a:ext uri="{FF2B5EF4-FFF2-40B4-BE49-F238E27FC236}">
                <a16:creationId xmlns:a16="http://schemas.microsoft.com/office/drawing/2014/main" id="{0EB6FCDF-841C-4689-B0FA-7C708DE36965}"/>
              </a:ext>
            </a:extLst>
          </p:cNvPr>
          <p:cNvPicPr>
            <a:picLocks noChangeAspect="1"/>
          </p:cNvPicPr>
          <p:nvPr/>
        </p:nvPicPr>
        <p:blipFill>
          <a:blip r:embed="rId2"/>
          <a:stretch>
            <a:fillRect/>
          </a:stretch>
        </p:blipFill>
        <p:spPr>
          <a:xfrm>
            <a:off x="1139825" y="1789482"/>
            <a:ext cx="6864350" cy="1569299"/>
          </a:xfrm>
          <a:prstGeom prst="rect">
            <a:avLst/>
          </a:prstGeom>
        </p:spPr>
      </p:pic>
    </p:spTree>
    <p:extLst>
      <p:ext uri="{BB962C8B-B14F-4D97-AF65-F5344CB8AC3E}">
        <p14:creationId xmlns:p14="http://schemas.microsoft.com/office/powerpoint/2010/main" val="2281835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2D8C6F-389F-44B0-BF93-EC2E71E091F2}"/>
              </a:ext>
            </a:extLst>
          </p:cNvPr>
          <p:cNvPicPr>
            <a:picLocks noChangeAspect="1"/>
          </p:cNvPicPr>
          <p:nvPr/>
        </p:nvPicPr>
        <p:blipFill>
          <a:blip r:embed="rId2"/>
          <a:stretch>
            <a:fillRect/>
          </a:stretch>
        </p:blipFill>
        <p:spPr>
          <a:xfrm>
            <a:off x="2071562" y="37403"/>
            <a:ext cx="4502542" cy="5110859"/>
          </a:xfrm>
          <a:prstGeom prst="rect">
            <a:avLst/>
          </a:prstGeom>
        </p:spPr>
      </p:pic>
    </p:spTree>
    <p:extLst>
      <p:ext uri="{BB962C8B-B14F-4D97-AF65-F5344CB8AC3E}">
        <p14:creationId xmlns:p14="http://schemas.microsoft.com/office/powerpoint/2010/main" val="9170750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509315-7D2B-461D-8AE4-0107FB6EDB76}"/>
              </a:ext>
            </a:extLst>
          </p:cNvPr>
          <p:cNvPicPr>
            <a:picLocks noChangeAspect="1"/>
          </p:cNvPicPr>
          <p:nvPr/>
        </p:nvPicPr>
        <p:blipFill rotWithShape="1">
          <a:blip r:embed="rId2"/>
          <a:srcRect r="15000"/>
          <a:stretch/>
        </p:blipFill>
        <p:spPr>
          <a:xfrm>
            <a:off x="1711854" y="964957"/>
            <a:ext cx="5834698" cy="3218349"/>
          </a:xfrm>
          <a:prstGeom prst="rect">
            <a:avLst/>
          </a:prstGeom>
        </p:spPr>
      </p:pic>
    </p:spTree>
    <p:extLst>
      <p:ext uri="{BB962C8B-B14F-4D97-AF65-F5344CB8AC3E}">
        <p14:creationId xmlns:p14="http://schemas.microsoft.com/office/powerpoint/2010/main" val="6712997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C07286-5715-498A-9B60-5EED2D8A5EC3}"/>
              </a:ext>
            </a:extLst>
          </p:cNvPr>
          <p:cNvPicPr>
            <a:picLocks noChangeAspect="1"/>
          </p:cNvPicPr>
          <p:nvPr/>
        </p:nvPicPr>
        <p:blipFill>
          <a:blip r:embed="rId2"/>
          <a:stretch>
            <a:fillRect/>
          </a:stretch>
        </p:blipFill>
        <p:spPr>
          <a:xfrm>
            <a:off x="216242" y="825389"/>
            <a:ext cx="8653777" cy="2898198"/>
          </a:xfrm>
          <a:prstGeom prst="rect">
            <a:avLst/>
          </a:prstGeom>
        </p:spPr>
      </p:pic>
    </p:spTree>
    <p:extLst>
      <p:ext uri="{BB962C8B-B14F-4D97-AF65-F5344CB8AC3E}">
        <p14:creationId xmlns:p14="http://schemas.microsoft.com/office/powerpoint/2010/main" val="37667502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80EA5C-8705-49EC-80FC-768E8757075E}"/>
              </a:ext>
            </a:extLst>
          </p:cNvPr>
          <p:cNvPicPr>
            <a:picLocks noChangeAspect="1"/>
          </p:cNvPicPr>
          <p:nvPr/>
        </p:nvPicPr>
        <p:blipFill>
          <a:blip r:embed="rId2"/>
          <a:stretch>
            <a:fillRect/>
          </a:stretch>
        </p:blipFill>
        <p:spPr>
          <a:xfrm>
            <a:off x="95953" y="205094"/>
            <a:ext cx="6864350" cy="1849300"/>
          </a:xfrm>
          <a:prstGeom prst="rect">
            <a:avLst/>
          </a:prstGeom>
        </p:spPr>
      </p:pic>
      <p:pic>
        <p:nvPicPr>
          <p:cNvPr id="3" name="Picture 2">
            <a:extLst>
              <a:ext uri="{FF2B5EF4-FFF2-40B4-BE49-F238E27FC236}">
                <a16:creationId xmlns:a16="http://schemas.microsoft.com/office/drawing/2014/main" id="{389C70FC-EC63-403B-9F35-F26F29D5B6D3}"/>
              </a:ext>
            </a:extLst>
          </p:cNvPr>
          <p:cNvPicPr>
            <a:picLocks noChangeAspect="1"/>
          </p:cNvPicPr>
          <p:nvPr/>
        </p:nvPicPr>
        <p:blipFill>
          <a:blip r:embed="rId3"/>
          <a:stretch>
            <a:fillRect/>
          </a:stretch>
        </p:blipFill>
        <p:spPr>
          <a:xfrm>
            <a:off x="2398289" y="1720292"/>
            <a:ext cx="4175813" cy="3427970"/>
          </a:xfrm>
          <a:prstGeom prst="rect">
            <a:avLst/>
          </a:prstGeom>
        </p:spPr>
      </p:pic>
    </p:spTree>
    <p:extLst>
      <p:ext uri="{BB962C8B-B14F-4D97-AF65-F5344CB8AC3E}">
        <p14:creationId xmlns:p14="http://schemas.microsoft.com/office/powerpoint/2010/main" val="3148467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2E0A4-3BB1-493D-B600-12CDEBDD9222}"/>
              </a:ext>
            </a:extLst>
          </p:cNvPr>
          <p:cNvSpPr>
            <a:spLocks noGrp="1"/>
          </p:cNvSpPr>
          <p:nvPr>
            <p:ph type="ctrTitle"/>
          </p:nvPr>
        </p:nvSpPr>
        <p:spPr/>
        <p:txBody>
          <a:bodyPr/>
          <a:lstStyle/>
          <a:p>
            <a:pPr algn="ctr"/>
            <a:r>
              <a:rPr lang="en-US" dirty="0"/>
              <a:t>Supplements and Micronutrients for Diabetes Care: Which Work and Why?</a:t>
            </a:r>
          </a:p>
        </p:txBody>
      </p:sp>
      <p:sp>
        <p:nvSpPr>
          <p:cNvPr id="3" name="Subtitle 2">
            <a:extLst>
              <a:ext uri="{FF2B5EF4-FFF2-40B4-BE49-F238E27FC236}">
                <a16:creationId xmlns:a16="http://schemas.microsoft.com/office/drawing/2014/main" id="{6842E773-82B3-4BB3-8475-66D5B518B396}"/>
              </a:ext>
            </a:extLst>
          </p:cNvPr>
          <p:cNvSpPr>
            <a:spLocks noGrp="1"/>
          </p:cNvSpPr>
          <p:nvPr>
            <p:ph type="subTitle" idx="1"/>
          </p:nvPr>
        </p:nvSpPr>
        <p:spPr/>
        <p:txBody>
          <a:bodyPr/>
          <a:lstStyle/>
          <a:p>
            <a:r>
              <a:rPr lang="en-US" dirty="0"/>
              <a:t>Jim Painter, PhD, RDN </a:t>
            </a:r>
          </a:p>
        </p:txBody>
      </p:sp>
    </p:spTree>
    <p:extLst>
      <p:ext uri="{BB962C8B-B14F-4D97-AF65-F5344CB8AC3E}">
        <p14:creationId xmlns:p14="http://schemas.microsoft.com/office/powerpoint/2010/main" val="1122552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075C6-9D8F-456F-ABB9-65B9C42DDE5A}"/>
              </a:ext>
            </a:extLst>
          </p:cNvPr>
          <p:cNvSpPr>
            <a:spLocks noGrp="1"/>
          </p:cNvSpPr>
          <p:nvPr>
            <p:ph type="title"/>
          </p:nvPr>
        </p:nvSpPr>
        <p:spPr/>
        <p:txBody>
          <a:bodyPr/>
          <a:lstStyle/>
          <a:p>
            <a:r>
              <a:rPr lang="en-US" dirty="0"/>
              <a:t>Ginseng </a:t>
            </a:r>
          </a:p>
        </p:txBody>
      </p:sp>
      <p:sp>
        <p:nvSpPr>
          <p:cNvPr id="3" name="Text Placeholder 2">
            <a:extLst>
              <a:ext uri="{FF2B5EF4-FFF2-40B4-BE49-F238E27FC236}">
                <a16:creationId xmlns:a16="http://schemas.microsoft.com/office/drawing/2014/main" id="{6857CF27-667A-4364-AA4C-FA0FEE2AFE1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6955947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54651" y="343217"/>
            <a:ext cx="5834698" cy="858044"/>
          </a:xfrm>
        </p:spPr>
        <p:txBody>
          <a:bodyPr/>
          <a:lstStyle/>
          <a:p>
            <a:r>
              <a:rPr lang="en-US" sz="3603" dirty="0"/>
              <a:t>Ginseng </a:t>
            </a:r>
          </a:p>
        </p:txBody>
      </p:sp>
      <p:sp>
        <p:nvSpPr>
          <p:cNvPr id="5" name="Content Placeholder 4"/>
          <p:cNvSpPr>
            <a:spLocks noGrp="1"/>
          </p:cNvSpPr>
          <p:nvPr>
            <p:ph idx="1"/>
          </p:nvPr>
        </p:nvSpPr>
        <p:spPr>
          <a:xfrm>
            <a:off x="1654650" y="1258464"/>
            <a:ext cx="6688237" cy="3317769"/>
          </a:xfrm>
        </p:spPr>
        <p:txBody>
          <a:bodyPr>
            <a:normAutofit lnSpcReduction="10000"/>
          </a:bodyPr>
          <a:lstStyle/>
          <a:p>
            <a:r>
              <a:rPr lang="en-US" altLang="en-US" sz="2102" dirty="0"/>
              <a:t>Mayo Clinic: Set up grading system based on level of scientific evidence</a:t>
            </a:r>
          </a:p>
          <a:p>
            <a:pPr>
              <a:lnSpc>
                <a:spcPct val="80000"/>
              </a:lnSpc>
            </a:pPr>
            <a:r>
              <a:rPr lang="en-US" altLang="en-US" sz="2102" dirty="0"/>
              <a:t>Key to Grades</a:t>
            </a:r>
          </a:p>
          <a:p>
            <a:pPr lvl="1">
              <a:lnSpc>
                <a:spcPct val="80000"/>
              </a:lnSpc>
            </a:pPr>
            <a:r>
              <a:rPr lang="en-US" altLang="en-US" b="1" dirty="0"/>
              <a:t>A</a:t>
            </a:r>
            <a:r>
              <a:rPr lang="en-US" altLang="en-US" dirty="0"/>
              <a:t> –Strong scientific evidence for use</a:t>
            </a:r>
          </a:p>
          <a:p>
            <a:pPr lvl="1">
              <a:lnSpc>
                <a:spcPct val="80000"/>
              </a:lnSpc>
            </a:pPr>
            <a:r>
              <a:rPr lang="en-US" altLang="en-US" b="1" dirty="0"/>
              <a:t>B</a:t>
            </a:r>
            <a:r>
              <a:rPr lang="en-US" altLang="en-US" dirty="0"/>
              <a:t> –Good scientific evidence for use</a:t>
            </a:r>
          </a:p>
          <a:p>
            <a:pPr lvl="1">
              <a:lnSpc>
                <a:spcPct val="80000"/>
              </a:lnSpc>
            </a:pPr>
            <a:r>
              <a:rPr lang="en-US" altLang="en-US" b="1" dirty="0"/>
              <a:t>C</a:t>
            </a:r>
            <a:r>
              <a:rPr lang="en-US" altLang="en-US" dirty="0"/>
              <a:t> –Unclear scientific evidence for use</a:t>
            </a:r>
          </a:p>
          <a:p>
            <a:pPr lvl="1">
              <a:lnSpc>
                <a:spcPct val="80000"/>
              </a:lnSpc>
            </a:pPr>
            <a:r>
              <a:rPr lang="en-US" altLang="en-US" b="1" dirty="0"/>
              <a:t>D</a:t>
            </a:r>
            <a:r>
              <a:rPr lang="en-US" altLang="en-US" dirty="0"/>
              <a:t> –Fair scientific evidence for use</a:t>
            </a:r>
          </a:p>
          <a:p>
            <a:pPr lvl="1">
              <a:lnSpc>
                <a:spcPct val="80000"/>
              </a:lnSpc>
            </a:pPr>
            <a:r>
              <a:rPr lang="en-US" altLang="en-US" b="1" dirty="0"/>
              <a:t>F</a:t>
            </a:r>
            <a:r>
              <a:rPr lang="en-US" altLang="en-US" dirty="0"/>
              <a:t> Strong scientific evidence against this use</a:t>
            </a:r>
          </a:p>
          <a:p>
            <a:pPr>
              <a:lnSpc>
                <a:spcPct val="80000"/>
              </a:lnSpc>
            </a:pPr>
            <a:endParaRPr lang="en-US" altLang="en-US" sz="2102" dirty="0"/>
          </a:p>
          <a:p>
            <a:endParaRPr lang="en-US" sz="2102" dirty="0"/>
          </a:p>
        </p:txBody>
      </p:sp>
    </p:spTree>
    <p:extLst>
      <p:ext uri="{BB962C8B-B14F-4D97-AF65-F5344CB8AC3E}">
        <p14:creationId xmlns:p14="http://schemas.microsoft.com/office/powerpoint/2010/main" val="35421629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4651" y="171608"/>
            <a:ext cx="5834698" cy="858044"/>
          </a:xfrm>
        </p:spPr>
        <p:txBody>
          <a:bodyPr/>
          <a:lstStyle/>
          <a:p>
            <a:r>
              <a:rPr lang="en-US" dirty="0"/>
              <a:t>Ginseng Claims Grades </a:t>
            </a:r>
          </a:p>
        </p:txBody>
      </p:sp>
      <p:graphicFrame>
        <p:nvGraphicFramePr>
          <p:cNvPr id="3" name="Table 2"/>
          <p:cNvGraphicFramePr>
            <a:graphicFrameLocks noGrp="1"/>
          </p:cNvGraphicFramePr>
          <p:nvPr/>
        </p:nvGraphicFramePr>
        <p:xfrm>
          <a:off x="1425840" y="972450"/>
          <a:ext cx="6292320" cy="3708392"/>
        </p:xfrm>
        <a:graphic>
          <a:graphicData uri="http://schemas.openxmlformats.org/drawingml/2006/table">
            <a:tbl>
              <a:tblPr firstRow="1" bandRow="1">
                <a:tableStyleId>{5C22544A-7EE6-4342-B048-85BDC9FD1C3A}</a:tableStyleId>
              </a:tblPr>
              <a:tblGrid>
                <a:gridCol w="1773290">
                  <a:extLst>
                    <a:ext uri="{9D8B030D-6E8A-4147-A177-3AD203B41FA5}">
                      <a16:colId xmlns:a16="http://schemas.microsoft.com/office/drawing/2014/main" val="20000"/>
                    </a:ext>
                  </a:extLst>
                </a:gridCol>
                <a:gridCol w="686435">
                  <a:extLst>
                    <a:ext uri="{9D8B030D-6E8A-4147-A177-3AD203B41FA5}">
                      <a16:colId xmlns:a16="http://schemas.microsoft.com/office/drawing/2014/main" val="20001"/>
                    </a:ext>
                  </a:extLst>
                </a:gridCol>
                <a:gridCol w="3832595">
                  <a:extLst>
                    <a:ext uri="{9D8B030D-6E8A-4147-A177-3AD203B41FA5}">
                      <a16:colId xmlns:a16="http://schemas.microsoft.com/office/drawing/2014/main" val="20002"/>
                    </a:ext>
                  </a:extLst>
                </a:gridCol>
              </a:tblGrid>
              <a:tr h="274574">
                <a:tc>
                  <a:txBody>
                    <a:bodyPr/>
                    <a:lstStyle/>
                    <a:p>
                      <a:r>
                        <a:rPr lang="en-US" sz="1400" dirty="0">
                          <a:solidFill>
                            <a:schemeClr val="tx1"/>
                          </a:solidFill>
                        </a:rPr>
                        <a:t>Health Claim</a:t>
                      </a:r>
                    </a:p>
                  </a:txBody>
                  <a:tcPr marL="68644" marR="68644" marT="34322" marB="34322">
                    <a:noFill/>
                  </a:tcPr>
                </a:tc>
                <a:tc>
                  <a:txBody>
                    <a:bodyPr/>
                    <a:lstStyle/>
                    <a:p>
                      <a:r>
                        <a:rPr lang="en-US" sz="1400" b="1" dirty="0">
                          <a:solidFill>
                            <a:schemeClr val="tx1"/>
                          </a:solidFill>
                        </a:rPr>
                        <a:t>Grade </a:t>
                      </a:r>
                    </a:p>
                  </a:txBody>
                  <a:tcPr marL="68644" marR="68644" marT="34322" marB="34322">
                    <a:noFill/>
                  </a:tcPr>
                </a:tc>
                <a:tc>
                  <a:txBody>
                    <a:bodyPr/>
                    <a:lstStyle/>
                    <a:p>
                      <a:r>
                        <a:rPr lang="en-US" sz="1400" b="1" dirty="0">
                          <a:solidFill>
                            <a:schemeClr val="tx1"/>
                          </a:solidFill>
                        </a:rPr>
                        <a:t>Basis</a:t>
                      </a:r>
                    </a:p>
                  </a:txBody>
                  <a:tcPr marL="68644" marR="68644" marT="34322" marB="34322">
                    <a:noFill/>
                  </a:tcPr>
                </a:tc>
                <a:extLst>
                  <a:ext uri="{0D108BD9-81ED-4DB2-BD59-A6C34878D82A}">
                    <a16:rowId xmlns:a16="http://schemas.microsoft.com/office/drawing/2014/main" val="10000"/>
                  </a:ext>
                </a:extLst>
              </a:tr>
              <a:tr h="480505">
                <a:tc>
                  <a:txBody>
                    <a:bodyPr/>
                    <a:lstStyle/>
                    <a:p>
                      <a:r>
                        <a:rPr lang="en-US" sz="1400" dirty="0"/>
                        <a:t>Mental Performance</a:t>
                      </a:r>
                    </a:p>
                  </a:txBody>
                  <a:tcPr marL="68644" marR="68644" marT="34322" marB="34322">
                    <a:noFill/>
                  </a:tcPr>
                </a:tc>
                <a:tc>
                  <a:txBody>
                    <a:bodyPr/>
                    <a:lstStyle/>
                    <a:p>
                      <a:r>
                        <a:rPr lang="en-US" sz="1400" dirty="0"/>
                        <a:t>B</a:t>
                      </a:r>
                    </a:p>
                  </a:txBody>
                  <a:tcPr marL="68644" marR="68644" marT="34322" marB="34322">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en-US" sz="1400" b="0" dirty="0"/>
                        <a:t>Several studies show modest improvement in thinking and learning w/ doses of 200-400mg</a:t>
                      </a:r>
                      <a:r>
                        <a:rPr lang="en-US" altLang="en-US" sz="1400" b="0" baseline="0" dirty="0"/>
                        <a:t> </a:t>
                      </a:r>
                      <a:endParaRPr lang="en-US" altLang="en-US" sz="1400" b="0" dirty="0"/>
                    </a:p>
                  </a:txBody>
                  <a:tcPr marL="68644" marR="68644" marT="34322" marB="34322">
                    <a:noFill/>
                  </a:tcPr>
                </a:tc>
                <a:extLst>
                  <a:ext uri="{0D108BD9-81ED-4DB2-BD59-A6C34878D82A}">
                    <a16:rowId xmlns:a16="http://schemas.microsoft.com/office/drawing/2014/main" val="10001"/>
                  </a:ext>
                </a:extLst>
              </a:tr>
              <a:tr h="480505">
                <a:tc>
                  <a:txBody>
                    <a:bodyPr/>
                    <a:lstStyle/>
                    <a:p>
                      <a:r>
                        <a:rPr lang="en-US" sz="1400" dirty="0"/>
                        <a:t>Type 2 Diabetes </a:t>
                      </a:r>
                    </a:p>
                  </a:txBody>
                  <a:tcPr marL="68644" marR="68644" marT="34322" marB="34322">
                    <a:noFill/>
                  </a:tcPr>
                </a:tc>
                <a:tc>
                  <a:txBody>
                    <a:bodyPr/>
                    <a:lstStyle/>
                    <a:p>
                      <a:r>
                        <a:rPr lang="en-US" sz="1400" dirty="0"/>
                        <a:t>B</a:t>
                      </a:r>
                    </a:p>
                  </a:txBody>
                  <a:tcPr marL="68644" marR="68644" marT="34322" marB="34322">
                    <a:noFill/>
                  </a:tcPr>
                </a:tc>
                <a:tc>
                  <a:txBody>
                    <a:bodyPr/>
                    <a:lstStyle/>
                    <a:p>
                      <a:r>
                        <a:rPr lang="en-US" altLang="en-US" sz="1400" b="0" dirty="0"/>
                        <a:t>May lower </a:t>
                      </a:r>
                      <a:r>
                        <a:rPr lang="en-US" altLang="en-US" sz="1400" b="0" dirty="0" err="1"/>
                        <a:t>bg</a:t>
                      </a:r>
                      <a:r>
                        <a:rPr lang="en-US" altLang="en-US" sz="1400" b="0" dirty="0"/>
                        <a:t> levels in fasting and postprandial states. </a:t>
                      </a:r>
                      <a:endParaRPr lang="en-US" sz="1400" b="0" dirty="0"/>
                    </a:p>
                  </a:txBody>
                  <a:tcPr marL="68644" marR="68644" marT="34322" marB="34322">
                    <a:noFill/>
                  </a:tcPr>
                </a:tc>
                <a:extLst>
                  <a:ext uri="{0D108BD9-81ED-4DB2-BD59-A6C34878D82A}">
                    <a16:rowId xmlns:a16="http://schemas.microsoft.com/office/drawing/2014/main" val="10002"/>
                  </a:ext>
                </a:extLst>
              </a:tr>
              <a:tr h="686435">
                <a:tc>
                  <a:txBody>
                    <a:bodyPr/>
                    <a:lstStyle/>
                    <a:p>
                      <a:r>
                        <a:rPr lang="en-US" sz="1400" dirty="0"/>
                        <a:t>Cancer prevention</a:t>
                      </a:r>
                    </a:p>
                  </a:txBody>
                  <a:tcPr marL="68644" marR="68644" marT="34322" marB="34322">
                    <a:noFill/>
                  </a:tcPr>
                </a:tc>
                <a:tc>
                  <a:txBody>
                    <a:bodyPr/>
                    <a:lstStyle/>
                    <a:p>
                      <a:r>
                        <a:rPr lang="en-US" sz="1400" dirty="0"/>
                        <a:t>C</a:t>
                      </a:r>
                    </a:p>
                  </a:txBody>
                  <a:tcPr marL="68644" marR="68644" marT="34322" marB="34322">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en-US" sz="1400" dirty="0"/>
                        <a:t>Small # of studies oral ginseng intakes may &lt;risk of various cancers, mostly preliminary studies, all done by same research group</a:t>
                      </a:r>
                    </a:p>
                  </a:txBody>
                  <a:tcPr marL="68644" marR="68644" marT="34322" marB="34322">
                    <a:noFill/>
                  </a:tcPr>
                </a:tc>
                <a:extLst>
                  <a:ext uri="{0D108BD9-81ED-4DB2-BD59-A6C34878D82A}">
                    <a16:rowId xmlns:a16="http://schemas.microsoft.com/office/drawing/2014/main" val="10003"/>
                  </a:ext>
                </a:extLst>
              </a:tr>
              <a:tr h="362001">
                <a:tc>
                  <a:txBody>
                    <a:bodyPr/>
                    <a:lstStyle/>
                    <a:p>
                      <a:r>
                        <a:rPr lang="en-US" sz="1400" dirty="0"/>
                        <a:t>Exercise</a:t>
                      </a:r>
                      <a:r>
                        <a:rPr lang="en-US" sz="1400" baseline="0" dirty="0"/>
                        <a:t> performance </a:t>
                      </a:r>
                      <a:endParaRPr lang="en-US" sz="1400" dirty="0"/>
                    </a:p>
                  </a:txBody>
                  <a:tcPr marL="68644" marR="68644" marT="34322" marB="34322">
                    <a:noFill/>
                  </a:tcPr>
                </a:tc>
                <a:tc>
                  <a:txBody>
                    <a:bodyPr/>
                    <a:lstStyle/>
                    <a:p>
                      <a:r>
                        <a:rPr lang="en-US" sz="1400" dirty="0"/>
                        <a:t>C</a:t>
                      </a:r>
                    </a:p>
                  </a:txBody>
                  <a:tcPr marL="68644" marR="68644" marT="34322" marB="34322">
                    <a:noFill/>
                  </a:tcPr>
                </a:tc>
                <a:tc>
                  <a:txBody>
                    <a:bodyPr/>
                    <a:lstStyle/>
                    <a:p>
                      <a:pPr>
                        <a:buFontTx/>
                        <a:buNone/>
                      </a:pPr>
                      <a:r>
                        <a:rPr lang="en-US" altLang="en-US" sz="1400" dirty="0"/>
                        <a:t>mixed results in published studies</a:t>
                      </a:r>
                    </a:p>
                  </a:txBody>
                  <a:tcPr marL="68644" marR="68644" marT="34322" marB="34322">
                    <a:noFill/>
                  </a:tcPr>
                </a:tc>
                <a:extLst>
                  <a:ext uri="{0D108BD9-81ED-4DB2-BD59-A6C34878D82A}">
                    <a16:rowId xmlns:a16="http://schemas.microsoft.com/office/drawing/2014/main" val="10004"/>
                  </a:ext>
                </a:extLst>
              </a:tr>
              <a:tr h="690533">
                <a:tc>
                  <a:txBody>
                    <a:bodyPr/>
                    <a:lstStyle/>
                    <a:p>
                      <a:r>
                        <a:rPr lang="en-US" sz="1400" dirty="0"/>
                        <a:t>Fatigue</a:t>
                      </a:r>
                    </a:p>
                  </a:txBody>
                  <a:tcPr marL="68644" marR="68644" marT="34322" marB="34322">
                    <a:noFill/>
                  </a:tcPr>
                </a:tc>
                <a:tc>
                  <a:txBody>
                    <a:bodyPr/>
                    <a:lstStyle/>
                    <a:p>
                      <a:r>
                        <a:rPr lang="en-US" sz="1400" dirty="0"/>
                        <a:t>C </a:t>
                      </a:r>
                    </a:p>
                  </a:txBody>
                  <a:tcPr marL="68644" marR="68644" marT="34322" marB="34322">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en-US" sz="1400" dirty="0"/>
                        <a:t>Preliminary results show improvement in </a:t>
                      </a:r>
                      <a:r>
                        <a:rPr lang="en-US" altLang="en-US" sz="1400" dirty="0" err="1"/>
                        <a:t>pts</a:t>
                      </a:r>
                      <a:r>
                        <a:rPr lang="en-US" altLang="en-US" sz="1400" dirty="0"/>
                        <a:t> with fatigue of various causes, future research for </a:t>
                      </a:r>
                      <a:r>
                        <a:rPr lang="en-US" altLang="en-US" sz="1400" dirty="0" err="1"/>
                        <a:t>pts</a:t>
                      </a:r>
                      <a:r>
                        <a:rPr lang="en-US" altLang="en-US" sz="1400" dirty="0"/>
                        <a:t> with moderate fatigue may be of value</a:t>
                      </a:r>
                    </a:p>
                  </a:txBody>
                  <a:tcPr marL="68644" marR="68644" marT="34322" marB="34322">
                    <a:noFill/>
                  </a:tcPr>
                </a:tc>
                <a:extLst>
                  <a:ext uri="{0D108BD9-81ED-4DB2-BD59-A6C34878D82A}">
                    <a16:rowId xmlns:a16="http://schemas.microsoft.com/office/drawing/2014/main" val="10005"/>
                  </a:ext>
                </a:extLst>
              </a:tr>
              <a:tr h="656211">
                <a:tc>
                  <a:txBody>
                    <a:bodyPr/>
                    <a:lstStyle/>
                    <a:p>
                      <a:r>
                        <a:rPr lang="en-US" sz="1400" dirty="0"/>
                        <a:t>Immune</a:t>
                      </a:r>
                      <a:r>
                        <a:rPr lang="en-US" sz="1400" baseline="0" dirty="0"/>
                        <a:t> system enhancement </a:t>
                      </a:r>
                      <a:endParaRPr lang="en-US" sz="1400" dirty="0"/>
                    </a:p>
                  </a:txBody>
                  <a:tcPr marL="68644" marR="68644" marT="34322" marB="34322">
                    <a:noFill/>
                  </a:tcPr>
                </a:tc>
                <a:tc>
                  <a:txBody>
                    <a:bodyPr/>
                    <a:lstStyle/>
                    <a:p>
                      <a:r>
                        <a:rPr lang="en-US" sz="1400" dirty="0"/>
                        <a:t>C </a:t>
                      </a:r>
                    </a:p>
                  </a:txBody>
                  <a:tcPr marL="68644" marR="68644" marT="34322" marB="34322">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en-US" sz="1400" dirty="0"/>
                        <a:t>Small # of studies show stimulation of immune cells, all research done by same lead author,</a:t>
                      </a:r>
                      <a:endParaRPr lang="en-US" sz="1400" dirty="0"/>
                    </a:p>
                  </a:txBody>
                  <a:tcPr marL="68644" marR="68644" marT="34322" marB="34322">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5392826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88AEC7-567F-4003-829E-67C4B0E57EEF}"/>
              </a:ext>
            </a:extLst>
          </p:cNvPr>
          <p:cNvPicPr>
            <a:picLocks noChangeAspect="1"/>
          </p:cNvPicPr>
          <p:nvPr/>
        </p:nvPicPr>
        <p:blipFill>
          <a:blip r:embed="rId2"/>
          <a:stretch>
            <a:fillRect/>
          </a:stretch>
        </p:blipFill>
        <p:spPr>
          <a:xfrm>
            <a:off x="181154" y="94223"/>
            <a:ext cx="5270740" cy="1933344"/>
          </a:xfrm>
          <a:prstGeom prst="rect">
            <a:avLst/>
          </a:prstGeom>
        </p:spPr>
      </p:pic>
      <p:sp>
        <p:nvSpPr>
          <p:cNvPr id="3" name="Rectangle 2">
            <a:extLst>
              <a:ext uri="{FF2B5EF4-FFF2-40B4-BE49-F238E27FC236}">
                <a16:creationId xmlns:a16="http://schemas.microsoft.com/office/drawing/2014/main" id="{9621AC86-BF17-426D-860C-D5821D9EA8EC}"/>
              </a:ext>
            </a:extLst>
          </p:cNvPr>
          <p:cNvSpPr/>
          <p:nvPr/>
        </p:nvSpPr>
        <p:spPr>
          <a:xfrm>
            <a:off x="483079" y="2034728"/>
            <a:ext cx="8333117" cy="2554545"/>
          </a:xfrm>
          <a:prstGeom prst="rect">
            <a:avLst/>
          </a:prstGeom>
        </p:spPr>
        <p:txBody>
          <a:bodyPr wrap="square">
            <a:spAutoFit/>
          </a:bodyPr>
          <a:lstStyle/>
          <a:p>
            <a:r>
              <a:rPr lang="en-US" sz="2000" dirty="0">
                <a:latin typeface="AdvOTb92eb7df.I"/>
              </a:rPr>
              <a:t>“Results: </a:t>
            </a:r>
            <a:r>
              <a:rPr lang="en-US" sz="2000" dirty="0">
                <a:latin typeface="AdvOT863180fb"/>
              </a:rPr>
              <a:t> 64 individuals with well-controlled essential hypertension and type 2 diabetes </a:t>
            </a:r>
          </a:p>
          <a:p>
            <a:r>
              <a:rPr lang="en-US" sz="2000" dirty="0">
                <a:latin typeface="AdvOT863180fb"/>
              </a:rPr>
              <a:t>Compared to placebo, 3 g of American ginseng (AG) signi</a:t>
            </a:r>
            <a:r>
              <a:rPr lang="en-US" sz="2000" dirty="0">
                <a:latin typeface="AdvOT863180fb+fb"/>
              </a:rPr>
              <a:t>fi</a:t>
            </a:r>
            <a:r>
              <a:rPr lang="en-US" sz="2000" dirty="0">
                <a:latin typeface="AdvOT863180fb"/>
              </a:rPr>
              <a:t>cantly lowered radial augmentation index by 5.3% (</a:t>
            </a:r>
            <a:r>
              <a:rPr lang="en-US" sz="2000" dirty="0">
                <a:latin typeface="AdvOTb92eb7df.I"/>
              </a:rPr>
              <a:t>P</a:t>
            </a:r>
            <a:r>
              <a:rPr lang="en-US" sz="2000" dirty="0">
                <a:latin typeface="AdvMacMthSyN"/>
              </a:rPr>
              <a:t>¼</a:t>
            </a:r>
            <a:r>
              <a:rPr lang="en-US" sz="2000" dirty="0">
                <a:latin typeface="AdvOT863180fb"/>
              </a:rPr>
              <a:t>0.041) and systolic BP by 11.7% (</a:t>
            </a:r>
            <a:r>
              <a:rPr lang="en-US" sz="2000" dirty="0">
                <a:latin typeface="AdvOTb92eb7df.I"/>
              </a:rPr>
              <a:t>P</a:t>
            </a:r>
            <a:r>
              <a:rPr lang="en-US" sz="2000" dirty="0">
                <a:latin typeface="AdvEls-ent4"/>
              </a:rPr>
              <a:t>o</a:t>
            </a:r>
            <a:r>
              <a:rPr lang="en-US" sz="2000" dirty="0">
                <a:latin typeface="AdvOT863180fb"/>
              </a:rPr>
              <a:t>0.001) at 12 weeks. </a:t>
            </a:r>
          </a:p>
          <a:p>
            <a:r>
              <a:rPr lang="en-US" sz="2000" dirty="0">
                <a:latin typeface="AdvOTb92eb7df.I"/>
              </a:rPr>
              <a:t>Conclusions: </a:t>
            </a:r>
            <a:r>
              <a:rPr lang="en-US" sz="2000" dirty="0">
                <a:latin typeface="AdvOT863180fb"/>
              </a:rPr>
              <a:t>Addition of AG extract to conventional therapy in diabetes with concomitant hypertension improved arterial stiffness and attenuated systolic BP…”</a:t>
            </a:r>
            <a:endParaRPr lang="en-US" sz="2000" dirty="0"/>
          </a:p>
        </p:txBody>
      </p:sp>
    </p:spTree>
    <p:extLst>
      <p:ext uri="{BB962C8B-B14F-4D97-AF65-F5344CB8AC3E}">
        <p14:creationId xmlns:p14="http://schemas.microsoft.com/office/powerpoint/2010/main" val="31105677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77E945-CC92-40E8-BF32-3B8206D48CF3}"/>
              </a:ext>
            </a:extLst>
          </p:cNvPr>
          <p:cNvPicPr>
            <a:picLocks noChangeAspect="1"/>
          </p:cNvPicPr>
          <p:nvPr/>
        </p:nvPicPr>
        <p:blipFill rotWithShape="1">
          <a:blip r:embed="rId2"/>
          <a:srcRect b="6353"/>
          <a:stretch/>
        </p:blipFill>
        <p:spPr>
          <a:xfrm>
            <a:off x="288759" y="311394"/>
            <a:ext cx="4283242" cy="1508717"/>
          </a:xfrm>
          <a:prstGeom prst="rect">
            <a:avLst/>
          </a:prstGeom>
        </p:spPr>
      </p:pic>
      <p:sp>
        <p:nvSpPr>
          <p:cNvPr id="3" name="Rectangle 2">
            <a:extLst>
              <a:ext uri="{FF2B5EF4-FFF2-40B4-BE49-F238E27FC236}">
                <a16:creationId xmlns:a16="http://schemas.microsoft.com/office/drawing/2014/main" id="{40871C13-D6A7-432A-9C75-857D7D3CDF85}"/>
              </a:ext>
            </a:extLst>
          </p:cNvPr>
          <p:cNvSpPr/>
          <p:nvPr/>
        </p:nvSpPr>
        <p:spPr>
          <a:xfrm>
            <a:off x="4920915" y="346868"/>
            <a:ext cx="3994484" cy="1477328"/>
          </a:xfrm>
          <a:prstGeom prst="rect">
            <a:avLst/>
          </a:prstGeom>
        </p:spPr>
        <p:txBody>
          <a:bodyPr wrap="square">
            <a:spAutoFit/>
          </a:bodyPr>
          <a:lstStyle/>
          <a:p>
            <a:r>
              <a:rPr lang="en-US" dirty="0">
                <a:latin typeface="AdvPADBA"/>
              </a:rPr>
              <a:t>“Ginseng supplementation improved fasting glucose, postprandial insulin, and HOMA-IR levels, though no difference in postprandial glucose or fasting insulin was observed among the groups.”</a:t>
            </a:r>
            <a:endParaRPr lang="en-US" dirty="0"/>
          </a:p>
        </p:txBody>
      </p:sp>
      <p:sp>
        <p:nvSpPr>
          <p:cNvPr id="4" name="TextBox 3">
            <a:extLst>
              <a:ext uri="{FF2B5EF4-FFF2-40B4-BE49-F238E27FC236}">
                <a16:creationId xmlns:a16="http://schemas.microsoft.com/office/drawing/2014/main" id="{B75026A5-6D04-438D-ACA5-7F6444D4EFF5}"/>
              </a:ext>
            </a:extLst>
          </p:cNvPr>
          <p:cNvSpPr txBox="1"/>
          <p:nvPr/>
        </p:nvSpPr>
        <p:spPr>
          <a:xfrm>
            <a:off x="3814011" y="1170023"/>
            <a:ext cx="878305" cy="369332"/>
          </a:xfrm>
          <a:prstGeom prst="rect">
            <a:avLst/>
          </a:prstGeom>
          <a:noFill/>
        </p:spPr>
        <p:txBody>
          <a:bodyPr wrap="square" rtlCol="0">
            <a:spAutoFit/>
          </a:bodyPr>
          <a:lstStyle/>
          <a:p>
            <a:r>
              <a:rPr lang="en-US" dirty="0"/>
              <a:t>2015</a:t>
            </a:r>
          </a:p>
        </p:txBody>
      </p:sp>
      <p:pic>
        <p:nvPicPr>
          <p:cNvPr id="5" name="Picture 4">
            <a:extLst>
              <a:ext uri="{FF2B5EF4-FFF2-40B4-BE49-F238E27FC236}">
                <a16:creationId xmlns:a16="http://schemas.microsoft.com/office/drawing/2014/main" id="{C9F62B4E-613B-4104-92EC-22111053EAA2}"/>
              </a:ext>
            </a:extLst>
          </p:cNvPr>
          <p:cNvPicPr>
            <a:picLocks noChangeAspect="1"/>
          </p:cNvPicPr>
          <p:nvPr/>
        </p:nvPicPr>
        <p:blipFill>
          <a:blip r:embed="rId3"/>
          <a:stretch>
            <a:fillRect/>
          </a:stretch>
        </p:blipFill>
        <p:spPr>
          <a:xfrm>
            <a:off x="854244" y="2031231"/>
            <a:ext cx="7435514" cy="2962849"/>
          </a:xfrm>
          <a:prstGeom prst="rect">
            <a:avLst/>
          </a:prstGeom>
        </p:spPr>
      </p:pic>
    </p:spTree>
    <p:extLst>
      <p:ext uri="{BB962C8B-B14F-4D97-AF65-F5344CB8AC3E}">
        <p14:creationId xmlns:p14="http://schemas.microsoft.com/office/powerpoint/2010/main" val="8245744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81266-B179-4811-84F1-2D5EB09D18D7}"/>
              </a:ext>
            </a:extLst>
          </p:cNvPr>
          <p:cNvSpPr>
            <a:spLocks noGrp="1"/>
          </p:cNvSpPr>
          <p:nvPr>
            <p:ph type="title"/>
          </p:nvPr>
        </p:nvSpPr>
        <p:spPr/>
        <p:txBody>
          <a:bodyPr/>
          <a:lstStyle/>
          <a:p>
            <a:r>
              <a:rPr lang="en-US" dirty="0"/>
              <a:t>Curcumin</a:t>
            </a:r>
          </a:p>
        </p:txBody>
      </p:sp>
      <p:sp>
        <p:nvSpPr>
          <p:cNvPr id="3" name="Text Placeholder 2">
            <a:extLst>
              <a:ext uri="{FF2B5EF4-FFF2-40B4-BE49-F238E27FC236}">
                <a16:creationId xmlns:a16="http://schemas.microsoft.com/office/drawing/2014/main" id="{3C2243CD-9604-47EA-AFD3-879161B788E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8419375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882009-6362-4272-93BB-8D9BA4CD2137}"/>
              </a:ext>
            </a:extLst>
          </p:cNvPr>
          <p:cNvPicPr>
            <a:picLocks noChangeAspect="1"/>
          </p:cNvPicPr>
          <p:nvPr/>
        </p:nvPicPr>
        <p:blipFill>
          <a:blip r:embed="rId2"/>
          <a:stretch>
            <a:fillRect/>
          </a:stretch>
        </p:blipFill>
        <p:spPr>
          <a:xfrm>
            <a:off x="1139825" y="916003"/>
            <a:ext cx="6864350" cy="3316257"/>
          </a:xfrm>
          <a:prstGeom prst="rect">
            <a:avLst/>
          </a:prstGeom>
        </p:spPr>
      </p:pic>
    </p:spTree>
    <p:extLst>
      <p:ext uri="{BB962C8B-B14F-4D97-AF65-F5344CB8AC3E}">
        <p14:creationId xmlns:p14="http://schemas.microsoft.com/office/powerpoint/2010/main" val="21531271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8EE8CD-AAAB-4A1F-BC62-F52D9CBE721F}"/>
              </a:ext>
            </a:extLst>
          </p:cNvPr>
          <p:cNvPicPr>
            <a:picLocks noChangeAspect="1"/>
          </p:cNvPicPr>
          <p:nvPr/>
        </p:nvPicPr>
        <p:blipFill rotWithShape="1">
          <a:blip r:embed="rId2"/>
          <a:srcRect t="88889"/>
          <a:stretch/>
        </p:blipFill>
        <p:spPr>
          <a:xfrm>
            <a:off x="1115310" y="3203363"/>
            <a:ext cx="6921553" cy="651284"/>
          </a:xfrm>
          <a:prstGeom prst="rect">
            <a:avLst/>
          </a:prstGeom>
        </p:spPr>
      </p:pic>
      <p:pic>
        <p:nvPicPr>
          <p:cNvPr id="4" name="Picture 3">
            <a:extLst>
              <a:ext uri="{FF2B5EF4-FFF2-40B4-BE49-F238E27FC236}">
                <a16:creationId xmlns:a16="http://schemas.microsoft.com/office/drawing/2014/main" id="{43F7361A-12DF-4390-90FC-9941EC1C5834}"/>
              </a:ext>
            </a:extLst>
          </p:cNvPr>
          <p:cNvPicPr>
            <a:picLocks noChangeAspect="1"/>
          </p:cNvPicPr>
          <p:nvPr/>
        </p:nvPicPr>
        <p:blipFill rotWithShape="1">
          <a:blip r:embed="rId3"/>
          <a:srcRect b="58382"/>
          <a:stretch/>
        </p:blipFill>
        <p:spPr>
          <a:xfrm>
            <a:off x="1139825" y="1864026"/>
            <a:ext cx="6864350" cy="1420210"/>
          </a:xfrm>
          <a:prstGeom prst="rect">
            <a:avLst/>
          </a:prstGeom>
        </p:spPr>
      </p:pic>
      <p:pic>
        <p:nvPicPr>
          <p:cNvPr id="5" name="Picture 4">
            <a:extLst>
              <a:ext uri="{FF2B5EF4-FFF2-40B4-BE49-F238E27FC236}">
                <a16:creationId xmlns:a16="http://schemas.microsoft.com/office/drawing/2014/main" id="{7EB5E0B8-1CFC-4F4C-9A7A-34B028092F31}"/>
              </a:ext>
            </a:extLst>
          </p:cNvPr>
          <p:cNvPicPr>
            <a:picLocks noChangeAspect="1"/>
          </p:cNvPicPr>
          <p:nvPr/>
        </p:nvPicPr>
        <p:blipFill rotWithShape="1">
          <a:blip r:embed="rId2"/>
          <a:srcRect b="93333"/>
          <a:stretch/>
        </p:blipFill>
        <p:spPr>
          <a:xfrm>
            <a:off x="1311434" y="1487276"/>
            <a:ext cx="6673217" cy="376750"/>
          </a:xfrm>
          <a:prstGeom prst="rect">
            <a:avLst/>
          </a:prstGeom>
        </p:spPr>
      </p:pic>
    </p:spTree>
    <p:extLst>
      <p:ext uri="{BB962C8B-B14F-4D97-AF65-F5344CB8AC3E}">
        <p14:creationId xmlns:p14="http://schemas.microsoft.com/office/powerpoint/2010/main" val="12471422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959A70-6540-4745-AB04-D92CA00C4CB3}"/>
              </a:ext>
            </a:extLst>
          </p:cNvPr>
          <p:cNvPicPr>
            <a:picLocks noChangeAspect="1"/>
          </p:cNvPicPr>
          <p:nvPr/>
        </p:nvPicPr>
        <p:blipFill rotWithShape="1">
          <a:blip r:embed="rId2"/>
          <a:srcRect t="38266"/>
          <a:stretch/>
        </p:blipFill>
        <p:spPr>
          <a:xfrm>
            <a:off x="1149773" y="1439935"/>
            <a:ext cx="6864350" cy="2106645"/>
          </a:xfrm>
          <a:prstGeom prst="rect">
            <a:avLst/>
          </a:prstGeom>
        </p:spPr>
      </p:pic>
      <p:pic>
        <p:nvPicPr>
          <p:cNvPr id="4" name="Picture 3">
            <a:extLst>
              <a:ext uri="{FF2B5EF4-FFF2-40B4-BE49-F238E27FC236}">
                <a16:creationId xmlns:a16="http://schemas.microsoft.com/office/drawing/2014/main" id="{FB9BD194-24BF-4E61-B296-3655A1501695}"/>
              </a:ext>
            </a:extLst>
          </p:cNvPr>
          <p:cNvPicPr>
            <a:picLocks noChangeAspect="1"/>
          </p:cNvPicPr>
          <p:nvPr/>
        </p:nvPicPr>
        <p:blipFill rotWithShape="1">
          <a:blip r:embed="rId3"/>
          <a:srcRect b="93333"/>
          <a:stretch/>
        </p:blipFill>
        <p:spPr>
          <a:xfrm>
            <a:off x="1082623" y="1096718"/>
            <a:ext cx="7092476" cy="400420"/>
          </a:xfrm>
          <a:prstGeom prst="rect">
            <a:avLst/>
          </a:prstGeom>
        </p:spPr>
      </p:pic>
    </p:spTree>
    <p:extLst>
      <p:ext uri="{BB962C8B-B14F-4D97-AF65-F5344CB8AC3E}">
        <p14:creationId xmlns:p14="http://schemas.microsoft.com/office/powerpoint/2010/main" val="4226609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AB593-2A4D-4482-99FD-50F43F887CA5}"/>
              </a:ext>
            </a:extLst>
          </p:cNvPr>
          <p:cNvSpPr>
            <a:spLocks noGrp="1"/>
          </p:cNvSpPr>
          <p:nvPr>
            <p:ph type="title"/>
          </p:nvPr>
        </p:nvSpPr>
        <p:spPr/>
        <p:txBody>
          <a:bodyPr>
            <a:normAutofit fontScale="90000"/>
          </a:bodyPr>
          <a:lstStyle/>
          <a:p>
            <a:br>
              <a:rPr lang="en-US" dirty="0"/>
            </a:br>
            <a:r>
              <a:rPr lang="en-US" dirty="0"/>
              <a:t>Ginger </a:t>
            </a:r>
          </a:p>
        </p:txBody>
      </p:sp>
      <p:sp>
        <p:nvSpPr>
          <p:cNvPr id="3" name="Text Placeholder 2">
            <a:extLst>
              <a:ext uri="{FF2B5EF4-FFF2-40B4-BE49-F238E27FC236}">
                <a16:creationId xmlns:a16="http://schemas.microsoft.com/office/drawing/2014/main" id="{F6DEE56F-0EA6-4752-874D-6AAD59C395F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71070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Text Placeholder 7"/>
          <p:cNvSpPr txBox="1">
            <a:spLocks/>
          </p:cNvSpPr>
          <p:nvPr/>
        </p:nvSpPr>
        <p:spPr bwMode="auto">
          <a:xfrm>
            <a:off x="3417084" y="832957"/>
            <a:ext cx="4724400" cy="25931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bIns="0"/>
          <a:lstStyle>
            <a:lvl1pPr marL="342900" indent="-342900">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defRPr>
            </a:lvl2pPr>
            <a:lvl3pPr marL="1143000" indent="-228600">
              <a:defRPr sz="2400">
                <a:solidFill>
                  <a:schemeClr val="tx1"/>
                </a:solidFill>
                <a:latin typeface="Arial" charset="0"/>
                <a:ea typeface="ヒラギノ角ゴ Pro W3" charset="0"/>
              </a:defRPr>
            </a:lvl3pPr>
            <a:lvl4pPr marL="1600200" indent="-228600">
              <a:defRPr sz="2400">
                <a:solidFill>
                  <a:schemeClr val="tx1"/>
                </a:solidFill>
                <a:latin typeface="Arial" charset="0"/>
                <a:ea typeface="ヒラギノ角ゴ Pro W3" charset="0"/>
              </a:defRPr>
            </a:lvl4pPr>
            <a:lvl5pPr marL="2057400" indent="-22860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marL="0" indent="0" eaLnBrk="1" hangingPunct="1">
              <a:lnSpc>
                <a:spcPts val="3300"/>
              </a:lnSpc>
              <a:buFont typeface="Arial" charset="0"/>
              <a:buNone/>
            </a:pPr>
            <a:r>
              <a:rPr lang="en-US" sz="3500" b="1" dirty="0">
                <a:solidFill>
                  <a:srgbClr val="E5722A"/>
                </a:solidFill>
                <a:latin typeface="Arial"/>
                <a:cs typeface="Arial"/>
              </a:rPr>
              <a:t>Jim Painter</a:t>
            </a:r>
          </a:p>
          <a:p>
            <a:pPr marL="0" indent="0" eaLnBrk="1" hangingPunct="1">
              <a:lnSpc>
                <a:spcPts val="2400"/>
              </a:lnSpc>
              <a:spcBef>
                <a:spcPts val="10"/>
              </a:spcBef>
              <a:buFont typeface="Arial" charset="0"/>
              <a:buNone/>
            </a:pPr>
            <a:r>
              <a:rPr lang="en-US" sz="2000" dirty="0">
                <a:latin typeface="Arial"/>
                <a:cs typeface="Arial"/>
              </a:rPr>
              <a:t>PhD, RDN</a:t>
            </a:r>
          </a:p>
          <a:p>
            <a:pPr marL="0" indent="0" eaLnBrk="1" hangingPunct="1">
              <a:lnSpc>
                <a:spcPts val="2400"/>
              </a:lnSpc>
              <a:spcBef>
                <a:spcPts val="10"/>
              </a:spcBef>
              <a:buFont typeface="Arial" charset="0"/>
              <a:buNone/>
            </a:pPr>
            <a:r>
              <a:rPr lang="en-US" sz="2000" dirty="0">
                <a:latin typeface="Arial"/>
                <a:cs typeface="Arial"/>
              </a:rPr>
              <a:t>Emeritus Professor </a:t>
            </a:r>
          </a:p>
          <a:p>
            <a:pPr eaLnBrk="1" hangingPunct="1">
              <a:lnSpc>
                <a:spcPts val="2400"/>
              </a:lnSpc>
              <a:spcBef>
                <a:spcPts val="10"/>
              </a:spcBef>
              <a:buFont typeface="Arial" charset="0"/>
              <a:buNone/>
            </a:pPr>
            <a:endParaRPr lang="en-US" sz="2000" dirty="0">
              <a:latin typeface="Arial"/>
              <a:cs typeface="Arial"/>
            </a:endParaRPr>
          </a:p>
          <a:p>
            <a:pPr marL="0" indent="0" eaLnBrk="1" hangingPunct="1">
              <a:lnSpc>
                <a:spcPts val="2400"/>
              </a:lnSpc>
              <a:spcBef>
                <a:spcPts val="10"/>
              </a:spcBef>
              <a:buFont typeface="Arial" charset="0"/>
              <a:buNone/>
            </a:pPr>
            <a:r>
              <a:rPr lang="en-US" sz="2000" dirty="0">
                <a:latin typeface="Arial"/>
                <a:cs typeface="Arial"/>
              </a:rPr>
              <a:t>Eastern Illinois University </a:t>
            </a:r>
          </a:p>
          <a:p>
            <a:pPr marL="0" indent="0" eaLnBrk="1" hangingPunct="1">
              <a:lnSpc>
                <a:spcPts val="2400"/>
              </a:lnSpc>
              <a:spcBef>
                <a:spcPts val="10"/>
              </a:spcBef>
              <a:buFont typeface="Arial" charset="0"/>
              <a:buNone/>
            </a:pPr>
            <a:r>
              <a:rPr lang="en-US" sz="2000" dirty="0">
                <a:latin typeface="Arial"/>
                <a:cs typeface="Arial"/>
              </a:rPr>
              <a:t>Charleston, IL </a:t>
            </a:r>
          </a:p>
          <a:p>
            <a:pPr eaLnBrk="1" hangingPunct="1">
              <a:buFont typeface="Arial" charset="0"/>
              <a:buNone/>
            </a:pPr>
            <a:endParaRPr lang="en-US" sz="1800" dirty="0">
              <a:solidFill>
                <a:srgbClr val="000000"/>
              </a:solidFill>
              <a:latin typeface="Futura Std Book" charset="0"/>
            </a:endParaRPr>
          </a:p>
        </p:txBody>
      </p:sp>
      <p:pic>
        <p:nvPicPr>
          <p:cNvPr id="4" name="Picture Placeholder 2">
            <a:extLst>
              <a:ext uri="{FF2B5EF4-FFF2-40B4-BE49-F238E27FC236}">
                <a16:creationId xmlns:a16="http://schemas.microsoft.com/office/drawing/2014/main" id="{8B6F66B2-A6C1-4287-AC98-02966EF9BCD0}"/>
              </a:ext>
            </a:extLst>
          </p:cNvPr>
          <p:cNvPicPr>
            <a:picLocks noChangeAspect="1"/>
          </p:cNvPicPr>
          <p:nvPr/>
        </p:nvPicPr>
        <p:blipFill rotWithShape="1">
          <a:blip r:embed="rId3"/>
          <a:srcRect l="9516" t="11435" r="9723" b="11435"/>
          <a:stretch/>
        </p:blipFill>
        <p:spPr>
          <a:xfrm>
            <a:off x="396240" y="625184"/>
            <a:ext cx="2716044" cy="2524660"/>
          </a:xfrm>
          <a:prstGeom prst="rect">
            <a:avLst/>
          </a:prstGeom>
        </p:spPr>
      </p:pic>
    </p:spTree>
    <p:extLst>
      <p:ext uri="{BB962C8B-B14F-4D97-AF65-F5344CB8AC3E}">
        <p14:creationId xmlns:p14="http://schemas.microsoft.com/office/powerpoint/2010/main" val="5081425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5A2EF4-9D68-4AE8-BAC7-43F0DE67B250}"/>
              </a:ext>
            </a:extLst>
          </p:cNvPr>
          <p:cNvPicPr>
            <a:picLocks noChangeAspect="1"/>
          </p:cNvPicPr>
          <p:nvPr/>
        </p:nvPicPr>
        <p:blipFill>
          <a:blip r:embed="rId2"/>
          <a:stretch>
            <a:fillRect/>
          </a:stretch>
        </p:blipFill>
        <p:spPr>
          <a:xfrm>
            <a:off x="1139825" y="899978"/>
            <a:ext cx="6864350" cy="3348306"/>
          </a:xfrm>
          <a:prstGeom prst="rect">
            <a:avLst/>
          </a:prstGeom>
          <a:solidFill>
            <a:srgbClr val="FFFFFF">
              <a:shade val="85000"/>
            </a:srgbClr>
          </a:solidFill>
          <a:ln w="88900" cap="sq">
            <a:solidFill>
              <a:schemeClr val="bg1">
                <a:lumMod val="8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1EEE073C-37D7-40B4-9621-FDB8A2B30BAD}"/>
              </a:ext>
            </a:extLst>
          </p:cNvPr>
          <p:cNvSpPr txBox="1"/>
          <p:nvPr/>
        </p:nvSpPr>
        <p:spPr>
          <a:xfrm>
            <a:off x="6230885" y="3489378"/>
            <a:ext cx="800841" cy="300210"/>
          </a:xfrm>
          <a:prstGeom prst="rect">
            <a:avLst/>
          </a:prstGeom>
          <a:noFill/>
        </p:spPr>
        <p:txBody>
          <a:bodyPr wrap="square" rtlCol="0">
            <a:spAutoFit/>
          </a:bodyPr>
          <a:lstStyle/>
          <a:p>
            <a:r>
              <a:rPr lang="en-US" sz="1351" dirty="0"/>
              <a:t>2018</a:t>
            </a:r>
          </a:p>
        </p:txBody>
      </p:sp>
    </p:spTree>
    <p:extLst>
      <p:ext uri="{BB962C8B-B14F-4D97-AF65-F5344CB8AC3E}">
        <p14:creationId xmlns:p14="http://schemas.microsoft.com/office/powerpoint/2010/main" val="26343400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DD5F8A-B8B6-4BB4-9049-7A287B7E2BBF}"/>
              </a:ext>
            </a:extLst>
          </p:cNvPr>
          <p:cNvPicPr>
            <a:picLocks noChangeAspect="1"/>
          </p:cNvPicPr>
          <p:nvPr/>
        </p:nvPicPr>
        <p:blipFill>
          <a:blip r:embed="rId2"/>
          <a:stretch>
            <a:fillRect/>
          </a:stretch>
        </p:blipFill>
        <p:spPr>
          <a:xfrm>
            <a:off x="208704" y="946769"/>
            <a:ext cx="8783091" cy="2671184"/>
          </a:xfrm>
          <a:prstGeom prst="rect">
            <a:avLst/>
          </a:prstGeom>
        </p:spPr>
      </p:pic>
    </p:spTree>
    <p:extLst>
      <p:ext uri="{BB962C8B-B14F-4D97-AF65-F5344CB8AC3E}">
        <p14:creationId xmlns:p14="http://schemas.microsoft.com/office/powerpoint/2010/main" val="42104360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E633E-3E04-4E65-87CD-22D55916B8E6}"/>
              </a:ext>
            </a:extLst>
          </p:cNvPr>
          <p:cNvPicPr>
            <a:picLocks noChangeAspect="1"/>
          </p:cNvPicPr>
          <p:nvPr/>
        </p:nvPicPr>
        <p:blipFill>
          <a:blip r:embed="rId2"/>
          <a:stretch>
            <a:fillRect/>
          </a:stretch>
        </p:blipFill>
        <p:spPr>
          <a:xfrm>
            <a:off x="1139825" y="1422317"/>
            <a:ext cx="6864350" cy="2303629"/>
          </a:xfrm>
          <a:prstGeom prst="rect">
            <a:avLst/>
          </a:prstGeom>
        </p:spPr>
      </p:pic>
      <p:pic>
        <p:nvPicPr>
          <p:cNvPr id="3" name="Picture 2">
            <a:extLst>
              <a:ext uri="{FF2B5EF4-FFF2-40B4-BE49-F238E27FC236}">
                <a16:creationId xmlns:a16="http://schemas.microsoft.com/office/drawing/2014/main" id="{5494A108-DB0E-484A-9979-DCA09A77BAA5}"/>
              </a:ext>
            </a:extLst>
          </p:cNvPr>
          <p:cNvPicPr>
            <a:picLocks noChangeAspect="1"/>
          </p:cNvPicPr>
          <p:nvPr/>
        </p:nvPicPr>
        <p:blipFill>
          <a:blip r:embed="rId3"/>
          <a:stretch>
            <a:fillRect/>
          </a:stretch>
        </p:blipFill>
        <p:spPr>
          <a:xfrm>
            <a:off x="308321" y="956981"/>
            <a:ext cx="8592918" cy="2692645"/>
          </a:xfrm>
          <a:prstGeom prst="rect">
            <a:avLst/>
          </a:prstGeom>
        </p:spPr>
      </p:pic>
    </p:spTree>
    <p:extLst>
      <p:ext uri="{BB962C8B-B14F-4D97-AF65-F5344CB8AC3E}">
        <p14:creationId xmlns:p14="http://schemas.microsoft.com/office/powerpoint/2010/main" val="32194279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FE315-1BAF-4B6E-9E9E-EDA3AD9990C8}"/>
              </a:ext>
            </a:extLst>
          </p:cNvPr>
          <p:cNvSpPr>
            <a:spLocks noGrp="1"/>
          </p:cNvSpPr>
          <p:nvPr>
            <p:ph type="title"/>
          </p:nvPr>
        </p:nvSpPr>
        <p:spPr/>
        <p:txBody>
          <a:bodyPr>
            <a:normAutofit fontScale="90000"/>
          </a:bodyPr>
          <a:lstStyle/>
          <a:p>
            <a:br>
              <a:rPr lang="en-US" dirty="0"/>
            </a:br>
            <a:r>
              <a:rPr lang="en-US" dirty="0"/>
              <a:t>Cinnamon</a:t>
            </a:r>
          </a:p>
        </p:txBody>
      </p:sp>
      <p:sp>
        <p:nvSpPr>
          <p:cNvPr id="3" name="Text Placeholder 2">
            <a:extLst>
              <a:ext uri="{FF2B5EF4-FFF2-40B4-BE49-F238E27FC236}">
                <a16:creationId xmlns:a16="http://schemas.microsoft.com/office/drawing/2014/main" id="{CACF0185-3D3E-4325-9362-2FEEA36CB2D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851380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654651" y="457623"/>
            <a:ext cx="5834698" cy="858044"/>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r>
              <a:rPr lang="en-US" altLang="en-US" sz="3303" kern="0"/>
              <a:t>Cinnamon – </a:t>
            </a:r>
            <a:r>
              <a:rPr lang="en-US" altLang="en-US" sz="2102" kern="0"/>
              <a:t>True Ceylon Cinnamon</a:t>
            </a:r>
            <a:endParaRPr lang="en-US" altLang="en-US" sz="2102" kern="0" dirty="0"/>
          </a:p>
        </p:txBody>
      </p:sp>
      <p:sp>
        <p:nvSpPr>
          <p:cNvPr id="3" name="Rectangle 3"/>
          <p:cNvSpPr txBox="1">
            <a:spLocks noChangeArrowheads="1"/>
          </p:cNvSpPr>
          <p:nvPr/>
        </p:nvSpPr>
        <p:spPr>
          <a:xfrm>
            <a:off x="1654651" y="1487275"/>
            <a:ext cx="5834698" cy="3088958"/>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a:lstStyle>
          <a:p>
            <a:r>
              <a:rPr lang="en-US" altLang="en-US" sz="2402" kern="0" dirty="0"/>
              <a:t>Arthritis – Reduces uric acid production</a:t>
            </a:r>
          </a:p>
          <a:p>
            <a:r>
              <a:rPr lang="en-US" altLang="en-US" sz="2402" kern="0" dirty="0"/>
              <a:t>Heart Health – reduce lipids/platelet adhesion</a:t>
            </a:r>
          </a:p>
          <a:p>
            <a:r>
              <a:rPr lang="en-US" altLang="en-US" sz="2402" kern="0" dirty="0"/>
              <a:t>Type 2 Diabetes – lower blood glucose</a:t>
            </a:r>
          </a:p>
          <a:p>
            <a:r>
              <a:rPr lang="en-US" altLang="en-US" sz="2402" kern="0" dirty="0"/>
              <a:t>Blood Pressure – Reduced blood pressure</a:t>
            </a:r>
          </a:p>
        </p:txBody>
      </p:sp>
    </p:spTree>
    <p:extLst>
      <p:ext uri="{BB962C8B-B14F-4D97-AF65-F5344CB8AC3E}">
        <p14:creationId xmlns:p14="http://schemas.microsoft.com/office/powerpoint/2010/main" val="22068569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D67A3E-15D0-4959-A939-16B0EAC1761C}"/>
              </a:ext>
            </a:extLst>
          </p:cNvPr>
          <p:cNvPicPr>
            <a:picLocks noChangeAspect="1"/>
          </p:cNvPicPr>
          <p:nvPr/>
        </p:nvPicPr>
        <p:blipFill>
          <a:blip r:embed="rId2"/>
          <a:stretch>
            <a:fillRect/>
          </a:stretch>
        </p:blipFill>
        <p:spPr>
          <a:xfrm>
            <a:off x="416223" y="938676"/>
            <a:ext cx="8307002" cy="2786915"/>
          </a:xfrm>
          <a:prstGeom prst="rect">
            <a:avLst/>
          </a:prstGeom>
          <a:solidFill>
            <a:srgbClr val="FFFFFF">
              <a:shade val="85000"/>
            </a:srgbClr>
          </a:solidFill>
          <a:ln w="88900" cap="sq">
            <a:solidFill>
              <a:schemeClr val="bg1">
                <a:lumMod val="8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454343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CBE8E0-19D1-4D11-8E2B-E606D0F7585E}"/>
              </a:ext>
            </a:extLst>
          </p:cNvPr>
          <p:cNvPicPr>
            <a:picLocks noChangeAspect="1"/>
          </p:cNvPicPr>
          <p:nvPr/>
        </p:nvPicPr>
        <p:blipFill>
          <a:blip r:embed="rId2"/>
          <a:stretch>
            <a:fillRect/>
          </a:stretch>
        </p:blipFill>
        <p:spPr>
          <a:xfrm>
            <a:off x="1139825" y="543001"/>
            <a:ext cx="6864350" cy="4062261"/>
          </a:xfrm>
          <a:prstGeom prst="rect">
            <a:avLst/>
          </a:prstGeom>
        </p:spPr>
      </p:pic>
    </p:spTree>
    <p:extLst>
      <p:ext uri="{BB962C8B-B14F-4D97-AF65-F5344CB8AC3E}">
        <p14:creationId xmlns:p14="http://schemas.microsoft.com/office/powerpoint/2010/main" val="5835956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95E167-3B10-4455-80D0-174A5CB737BB}"/>
              </a:ext>
            </a:extLst>
          </p:cNvPr>
          <p:cNvPicPr>
            <a:picLocks noChangeAspect="1"/>
          </p:cNvPicPr>
          <p:nvPr/>
        </p:nvPicPr>
        <p:blipFill>
          <a:blip r:embed="rId2"/>
          <a:stretch>
            <a:fillRect/>
          </a:stretch>
        </p:blipFill>
        <p:spPr>
          <a:xfrm>
            <a:off x="1139825" y="1203331"/>
            <a:ext cx="6864350" cy="2741601"/>
          </a:xfrm>
          <a:prstGeom prst="rect">
            <a:avLst/>
          </a:prstGeom>
          <a:solidFill>
            <a:srgbClr val="FFFFFF">
              <a:shade val="85000"/>
            </a:srgbClr>
          </a:solidFill>
          <a:ln w="88900" cap="sq">
            <a:solidFill>
              <a:schemeClr val="bg1">
                <a:lumMod val="8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758182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C285D0-C692-40A4-8857-1B9C241C7F66}"/>
              </a:ext>
            </a:extLst>
          </p:cNvPr>
          <p:cNvPicPr>
            <a:picLocks noChangeAspect="1"/>
          </p:cNvPicPr>
          <p:nvPr/>
        </p:nvPicPr>
        <p:blipFill>
          <a:blip r:embed="rId2"/>
          <a:stretch>
            <a:fillRect/>
          </a:stretch>
        </p:blipFill>
        <p:spPr>
          <a:xfrm>
            <a:off x="1139825" y="850012"/>
            <a:ext cx="6864350" cy="3448238"/>
          </a:xfrm>
          <a:prstGeom prst="rect">
            <a:avLst/>
          </a:prstGeom>
        </p:spPr>
      </p:pic>
    </p:spTree>
    <p:extLst>
      <p:ext uri="{BB962C8B-B14F-4D97-AF65-F5344CB8AC3E}">
        <p14:creationId xmlns:p14="http://schemas.microsoft.com/office/powerpoint/2010/main" val="12027990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9C4057-ED8C-4F69-BBDF-EAE10021F80F}"/>
              </a:ext>
            </a:extLst>
          </p:cNvPr>
          <p:cNvPicPr>
            <a:picLocks noChangeAspect="1"/>
          </p:cNvPicPr>
          <p:nvPr/>
        </p:nvPicPr>
        <p:blipFill rotWithShape="1">
          <a:blip r:embed="rId2"/>
          <a:srcRect b="3781"/>
          <a:stretch/>
        </p:blipFill>
        <p:spPr>
          <a:xfrm>
            <a:off x="1139825" y="1336474"/>
            <a:ext cx="6864350" cy="2381715"/>
          </a:xfrm>
          <a:prstGeom prst="rect">
            <a:avLst/>
          </a:prstGeom>
        </p:spPr>
      </p:pic>
    </p:spTree>
    <p:extLst>
      <p:ext uri="{BB962C8B-B14F-4D97-AF65-F5344CB8AC3E}">
        <p14:creationId xmlns:p14="http://schemas.microsoft.com/office/powerpoint/2010/main" val="8000917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C63E2-BAB4-4378-9BC7-D4742A169683}"/>
              </a:ext>
            </a:extLst>
          </p:cNvPr>
          <p:cNvSpPr>
            <a:spLocks noGrp="1"/>
          </p:cNvSpPr>
          <p:nvPr>
            <p:ph type="title"/>
          </p:nvPr>
        </p:nvSpPr>
        <p:spPr/>
        <p:txBody>
          <a:bodyPr/>
          <a:lstStyle/>
          <a:p>
            <a:r>
              <a:rPr lang="en-US" dirty="0"/>
              <a:t>Disclosure to Participants </a:t>
            </a:r>
          </a:p>
        </p:txBody>
      </p:sp>
      <p:sp>
        <p:nvSpPr>
          <p:cNvPr id="3" name="Content Placeholder 2">
            <a:extLst>
              <a:ext uri="{FF2B5EF4-FFF2-40B4-BE49-F238E27FC236}">
                <a16:creationId xmlns:a16="http://schemas.microsoft.com/office/drawing/2014/main" id="{FA5FB7CD-F1D7-4C8A-B087-9795AA57FFA8}"/>
              </a:ext>
            </a:extLst>
          </p:cNvPr>
          <p:cNvSpPr>
            <a:spLocks noGrp="1"/>
          </p:cNvSpPr>
          <p:nvPr>
            <p:ph idx="1"/>
          </p:nvPr>
        </p:nvSpPr>
        <p:spPr/>
        <p:txBody>
          <a:bodyPr/>
          <a:lstStyle/>
          <a:p>
            <a:pPr marL="0" indent="0">
              <a:spcBef>
                <a:spcPts val="224"/>
              </a:spcBef>
              <a:spcAft>
                <a:spcPts val="224"/>
              </a:spcAft>
              <a:buNone/>
            </a:pPr>
            <a:r>
              <a:rPr lang="en-US" sz="1089" b="1" dirty="0">
                <a:latin typeface="Arial Narrow"/>
                <a:cs typeface="Arial Narrow"/>
              </a:rPr>
              <a:t>Board Member/Advisory Panel/Consultant </a:t>
            </a:r>
          </a:p>
          <a:p>
            <a:pPr marL="0" indent="0">
              <a:spcBef>
                <a:spcPts val="224"/>
              </a:spcBef>
              <a:spcAft>
                <a:spcPts val="224"/>
              </a:spcAft>
              <a:buNone/>
            </a:pPr>
            <a:r>
              <a:rPr lang="en-US" sz="1089" b="1" dirty="0">
                <a:latin typeface="Arial Narrow"/>
                <a:cs typeface="Arial Narrow"/>
              </a:rPr>
              <a:t>      Present</a:t>
            </a:r>
          </a:p>
          <a:p>
            <a:pPr lvl="1">
              <a:spcBef>
                <a:spcPts val="224"/>
              </a:spcBef>
              <a:spcAft>
                <a:spcPts val="224"/>
              </a:spcAft>
            </a:pPr>
            <a:r>
              <a:rPr lang="en-US" sz="1126" dirty="0">
                <a:latin typeface="Arial Narrow"/>
                <a:cs typeface="Arial Narrow"/>
              </a:rPr>
              <a:t>University of Texas, Sun-Maid Raisins, National Dairy Council, United Sorghum Checkoff Board, </a:t>
            </a:r>
            <a:r>
              <a:rPr lang="en-US" sz="1126" dirty="0" err="1">
                <a:latin typeface="Arial Narrow"/>
                <a:cs typeface="Arial Narrow"/>
              </a:rPr>
              <a:t>Sugarwise</a:t>
            </a:r>
            <a:r>
              <a:rPr lang="en-US" sz="1089" dirty="0">
                <a:latin typeface="Arial Narrow"/>
                <a:cs typeface="Arial Narrow"/>
              </a:rPr>
              <a:t>. </a:t>
            </a:r>
          </a:p>
          <a:p>
            <a:pPr>
              <a:spcBef>
                <a:spcPts val="224"/>
              </a:spcBef>
              <a:spcAft>
                <a:spcPts val="224"/>
              </a:spcAft>
            </a:pPr>
            <a:r>
              <a:rPr lang="en-US" sz="1089" b="1" dirty="0">
                <a:latin typeface="Arial Narrow"/>
                <a:cs typeface="Arial Narrow"/>
              </a:rPr>
              <a:t>Past</a:t>
            </a:r>
            <a:r>
              <a:rPr lang="en-US" sz="1089" dirty="0">
                <a:latin typeface="Arial Narrow"/>
                <a:cs typeface="Arial Narrow"/>
              </a:rPr>
              <a:t> </a:t>
            </a:r>
          </a:p>
          <a:p>
            <a:pPr lvl="1">
              <a:spcBef>
                <a:spcPts val="224"/>
              </a:spcBef>
              <a:spcAft>
                <a:spcPts val="224"/>
              </a:spcAft>
            </a:pPr>
            <a:r>
              <a:rPr lang="en-US" sz="1126" dirty="0">
                <a:latin typeface="Arial Narrow"/>
                <a:cs typeface="Arial Narrow"/>
              </a:rPr>
              <a:t>American Heart Association healthier diet business committee. Eastern Illinois University, University of Illinois –Champaign, American Heart Association Eat Well Task Force, California Raisin Marketing Board, Wonderful Pistachios, White Wave Foods, Davidson’s Safest Choice Eggs, Chic-fil-A, Tree Top Apples, Bush’s Beans,</a:t>
            </a:r>
          </a:p>
          <a:p>
            <a:pPr>
              <a:spcBef>
                <a:spcPts val="224"/>
              </a:spcBef>
              <a:spcAft>
                <a:spcPts val="224"/>
              </a:spcAft>
            </a:pPr>
            <a:r>
              <a:rPr lang="en-US" sz="1089" b="1" dirty="0">
                <a:latin typeface="Arial Narrow"/>
                <a:cs typeface="Arial Narrow"/>
              </a:rPr>
              <a:t>Honoraria</a:t>
            </a:r>
            <a:r>
              <a:rPr lang="en-US" sz="1089" dirty="0">
                <a:latin typeface="Arial Narrow"/>
                <a:cs typeface="Arial Narrow"/>
              </a:rPr>
              <a:t> </a:t>
            </a:r>
          </a:p>
          <a:p>
            <a:pPr lvl="1">
              <a:spcBef>
                <a:spcPts val="224"/>
              </a:spcBef>
              <a:spcAft>
                <a:spcPts val="224"/>
              </a:spcAft>
            </a:pPr>
            <a:r>
              <a:rPr lang="en-US" sz="1126" dirty="0">
                <a:latin typeface="Arial Narrow"/>
                <a:cs typeface="Arial Narrow"/>
              </a:rPr>
              <a:t>Honorarium underwritten by Today’s Dietitian, Atkins Nutritionals Inc. </a:t>
            </a:r>
          </a:p>
          <a:p>
            <a:pPr lvl="1">
              <a:spcBef>
                <a:spcPts val="224"/>
              </a:spcBef>
              <a:spcAft>
                <a:spcPts val="224"/>
              </a:spcAft>
            </a:pPr>
            <a:r>
              <a:rPr lang="en-US" sz="1126" dirty="0">
                <a:latin typeface="Arial Narrow"/>
                <a:cs typeface="Arial Narrow"/>
              </a:rPr>
              <a:t>Dietitians of Canada, Exxon Mobil, Frito Lay, Midwest Dairy Council, Pennsylvania Nutrition Network, California Raisin Marketing Board, Alaska Tanker Company, Dairy Max, Texas AND, California AND, Florida AND, MINK, NY AND, South Carolina AND, Iowa AND, Nebraska AND, Manitoba Dairy Farmers, Dairy Farmers of Canada, Davidsons Safest Choice Eggs, National Dairy Council, New Products Conference, the Flavor Experience, BNP Media, and Cooper Vision. </a:t>
            </a:r>
          </a:p>
        </p:txBody>
      </p:sp>
    </p:spTree>
    <p:extLst>
      <p:ext uri="{BB962C8B-B14F-4D97-AF65-F5344CB8AC3E}">
        <p14:creationId xmlns:p14="http://schemas.microsoft.com/office/powerpoint/2010/main" val="39055795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4C80E0-C45F-4707-B033-D564BA41BCFA}"/>
              </a:ext>
            </a:extLst>
          </p:cNvPr>
          <p:cNvPicPr>
            <a:picLocks noChangeAspect="1"/>
          </p:cNvPicPr>
          <p:nvPr/>
        </p:nvPicPr>
        <p:blipFill>
          <a:blip r:embed="rId2"/>
          <a:stretch>
            <a:fillRect/>
          </a:stretch>
        </p:blipFill>
        <p:spPr>
          <a:xfrm>
            <a:off x="1139825" y="1226264"/>
            <a:ext cx="6864350" cy="2695735"/>
          </a:xfrm>
          <a:prstGeom prst="rect">
            <a:avLst/>
          </a:prstGeom>
        </p:spPr>
      </p:pic>
    </p:spTree>
    <p:extLst>
      <p:ext uri="{BB962C8B-B14F-4D97-AF65-F5344CB8AC3E}">
        <p14:creationId xmlns:p14="http://schemas.microsoft.com/office/powerpoint/2010/main" val="22297872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C6D8F4E4-ECC4-49F3-B021-6CF507C21763}"/>
              </a:ext>
            </a:extLst>
          </p:cNvPr>
          <p:cNvGraphicFramePr>
            <a:graphicFrameLocks noGrp="1"/>
          </p:cNvGraphicFramePr>
          <p:nvPr>
            <p:ph idx="4294967295"/>
          </p:nvPr>
        </p:nvGraphicFramePr>
        <p:xfrm>
          <a:off x="1425841" y="331180"/>
          <a:ext cx="3660986" cy="242540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ontent Placeholder 5">
            <a:extLst>
              <a:ext uri="{FF2B5EF4-FFF2-40B4-BE49-F238E27FC236}">
                <a16:creationId xmlns:a16="http://schemas.microsoft.com/office/drawing/2014/main" id="{62FFA652-5402-4665-AB70-2CBA1A021A43}"/>
              </a:ext>
            </a:extLst>
          </p:cNvPr>
          <p:cNvGraphicFramePr>
            <a:graphicFrameLocks/>
          </p:cNvGraphicFramePr>
          <p:nvPr/>
        </p:nvGraphicFramePr>
        <p:xfrm>
          <a:off x="4171579" y="2391678"/>
          <a:ext cx="3805901" cy="242540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516922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3043" y="457623"/>
            <a:ext cx="6177915" cy="858044"/>
          </a:xfrm>
        </p:spPr>
        <p:txBody>
          <a:bodyPr/>
          <a:lstStyle/>
          <a:p>
            <a:r>
              <a:rPr lang="en-US" dirty="0"/>
              <a:t>Meta-analysis: Cinnamon &amp; A1C</a:t>
            </a:r>
          </a:p>
        </p:txBody>
      </p:sp>
      <p:sp>
        <p:nvSpPr>
          <p:cNvPr id="5" name="TextBox 4"/>
          <p:cNvSpPr txBox="1"/>
          <p:nvPr/>
        </p:nvSpPr>
        <p:spPr>
          <a:xfrm>
            <a:off x="1311434" y="4773071"/>
            <a:ext cx="6578335" cy="323422"/>
          </a:xfrm>
          <a:prstGeom prst="rect">
            <a:avLst/>
          </a:prstGeom>
          <a:noFill/>
        </p:spPr>
        <p:txBody>
          <a:bodyPr wrap="square" rtlCol="0">
            <a:spAutoFit/>
          </a:bodyPr>
          <a:lstStyle/>
          <a:p>
            <a:r>
              <a:rPr lang="en-US" sz="751" dirty="0"/>
              <a:t>Allen, R. W., Schwartzman, E., Baker, W. L., Coleman, C. I., &amp; </a:t>
            </a:r>
            <a:r>
              <a:rPr lang="en-US" sz="751" dirty="0" err="1"/>
              <a:t>Phung</a:t>
            </a:r>
            <a:r>
              <a:rPr lang="en-US" sz="751" dirty="0"/>
              <a:t>, O. J. (2013). Cinnamon Use in Type 2 Diabetes: An Updated Systematic Review and Meta-Analysis. </a:t>
            </a:r>
            <a:r>
              <a:rPr lang="en-US" sz="751" i="1" dirty="0"/>
              <a:t>Annals Of Family Medicine</a:t>
            </a:r>
            <a:r>
              <a:rPr lang="en-US" sz="751" dirty="0"/>
              <a:t>, </a:t>
            </a:r>
            <a:r>
              <a:rPr lang="en-US" sz="751" i="1" dirty="0"/>
              <a:t>11</a:t>
            </a:r>
            <a:r>
              <a:rPr lang="en-US" sz="751" dirty="0"/>
              <a:t>(5), 452-459. doi:10.1370/afm.1517</a:t>
            </a:r>
          </a:p>
        </p:txBody>
      </p:sp>
      <p:pic>
        <p:nvPicPr>
          <p:cNvPr id="7" name="Picture 6"/>
          <p:cNvPicPr>
            <a:picLocks noChangeAspect="1"/>
          </p:cNvPicPr>
          <p:nvPr/>
        </p:nvPicPr>
        <p:blipFill>
          <a:blip r:embed="rId3"/>
          <a:stretch>
            <a:fillRect/>
          </a:stretch>
        </p:blipFill>
        <p:spPr>
          <a:xfrm>
            <a:off x="1740455" y="1329676"/>
            <a:ext cx="5720292" cy="3085709"/>
          </a:xfrm>
          <a:prstGeom prst="rect">
            <a:avLst/>
          </a:prstGeom>
        </p:spPr>
      </p:pic>
    </p:spTree>
    <p:extLst>
      <p:ext uri="{BB962C8B-B14F-4D97-AF65-F5344CB8AC3E}">
        <p14:creationId xmlns:p14="http://schemas.microsoft.com/office/powerpoint/2010/main" val="10637584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5E06FC-E422-4E5A-B18F-97904C239294}"/>
              </a:ext>
            </a:extLst>
          </p:cNvPr>
          <p:cNvPicPr>
            <a:picLocks noChangeAspect="1"/>
          </p:cNvPicPr>
          <p:nvPr/>
        </p:nvPicPr>
        <p:blipFill>
          <a:blip r:embed="rId2"/>
          <a:stretch>
            <a:fillRect/>
          </a:stretch>
        </p:blipFill>
        <p:spPr>
          <a:xfrm>
            <a:off x="670489" y="542166"/>
            <a:ext cx="7874522" cy="2840660"/>
          </a:xfrm>
          <a:prstGeom prst="rect">
            <a:avLst/>
          </a:prstGeom>
          <a:solidFill>
            <a:srgbClr val="FFFFFF">
              <a:shade val="85000"/>
            </a:srgbClr>
          </a:solidFill>
          <a:ln w="88900" cap="sq">
            <a:solidFill>
              <a:schemeClr val="bg1">
                <a:lumMod val="8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4EEE2344-E8E2-4C50-A79D-40304DB4BCAC}"/>
              </a:ext>
            </a:extLst>
          </p:cNvPr>
          <p:cNvSpPr txBox="1"/>
          <p:nvPr/>
        </p:nvSpPr>
        <p:spPr>
          <a:xfrm>
            <a:off x="7271978" y="2160111"/>
            <a:ext cx="732197" cy="230961"/>
          </a:xfrm>
          <a:prstGeom prst="rect">
            <a:avLst/>
          </a:prstGeom>
          <a:noFill/>
        </p:spPr>
        <p:txBody>
          <a:bodyPr wrap="square" rtlCol="0">
            <a:spAutoFit/>
          </a:bodyPr>
          <a:lstStyle/>
          <a:p>
            <a:r>
              <a:rPr lang="en-US" sz="901" dirty="0"/>
              <a:t>2007 </a:t>
            </a:r>
          </a:p>
        </p:txBody>
      </p:sp>
      <p:sp>
        <p:nvSpPr>
          <p:cNvPr id="4" name="Rectangle 3">
            <a:extLst>
              <a:ext uri="{FF2B5EF4-FFF2-40B4-BE49-F238E27FC236}">
                <a16:creationId xmlns:a16="http://schemas.microsoft.com/office/drawing/2014/main" id="{4F089FA0-7917-4838-998C-6BBC392FE2DF}"/>
              </a:ext>
            </a:extLst>
          </p:cNvPr>
          <p:cNvSpPr/>
          <p:nvPr/>
        </p:nvSpPr>
        <p:spPr>
          <a:xfrm>
            <a:off x="1894904" y="3434468"/>
            <a:ext cx="5165423" cy="1062342"/>
          </a:xfrm>
          <a:prstGeom prst="rect">
            <a:avLst/>
          </a:prstGeom>
        </p:spPr>
        <p:txBody>
          <a:bodyPr wrap="square">
            <a:spAutoFit/>
          </a:bodyPr>
          <a:lstStyle/>
          <a:p>
            <a:r>
              <a:rPr lang="en-US" sz="1576" dirty="0">
                <a:latin typeface="Berkeley-Book"/>
              </a:rPr>
              <a:t>“This is the first U.S. study to evaluate the effects of cinnamon on blood glucose … with type 2 diabetes. </a:t>
            </a:r>
          </a:p>
          <a:p>
            <a:r>
              <a:rPr lang="en-US" sz="1576" dirty="0">
                <a:latin typeface="Berkeley-Book"/>
              </a:rPr>
              <a:t>We found that cinnamon taken at a dose of 1 g daily for 3 months produced no significant change in fasting glucose.”</a:t>
            </a:r>
            <a:endParaRPr lang="en-US" sz="1576" dirty="0"/>
          </a:p>
        </p:txBody>
      </p:sp>
    </p:spTree>
    <p:extLst>
      <p:ext uri="{BB962C8B-B14F-4D97-AF65-F5344CB8AC3E}">
        <p14:creationId xmlns:p14="http://schemas.microsoft.com/office/powerpoint/2010/main" val="16633825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25F7EF-25BE-437B-BF7C-5D866707890E}"/>
              </a:ext>
            </a:extLst>
          </p:cNvPr>
          <p:cNvPicPr>
            <a:picLocks noChangeAspect="1"/>
          </p:cNvPicPr>
          <p:nvPr/>
        </p:nvPicPr>
        <p:blipFill>
          <a:blip r:embed="rId2"/>
          <a:stretch>
            <a:fillRect/>
          </a:stretch>
        </p:blipFill>
        <p:spPr>
          <a:xfrm>
            <a:off x="1080212" y="248566"/>
            <a:ext cx="6687761" cy="4651130"/>
          </a:xfrm>
          <a:prstGeom prst="rect">
            <a:avLst/>
          </a:prstGeom>
        </p:spPr>
      </p:pic>
      <p:sp>
        <p:nvSpPr>
          <p:cNvPr id="3" name="TextBox 2">
            <a:extLst>
              <a:ext uri="{FF2B5EF4-FFF2-40B4-BE49-F238E27FC236}">
                <a16:creationId xmlns:a16="http://schemas.microsoft.com/office/drawing/2014/main" id="{59B6336E-72AB-4DA1-A4D3-C0E5E5BD0E8E}"/>
              </a:ext>
            </a:extLst>
          </p:cNvPr>
          <p:cNvSpPr txBox="1"/>
          <p:nvPr/>
        </p:nvSpPr>
        <p:spPr>
          <a:xfrm>
            <a:off x="5730359" y="1766141"/>
            <a:ext cx="800841" cy="404278"/>
          </a:xfrm>
          <a:prstGeom prst="rect">
            <a:avLst/>
          </a:prstGeom>
          <a:noFill/>
        </p:spPr>
        <p:txBody>
          <a:bodyPr wrap="square" rtlCol="0">
            <a:spAutoFit/>
          </a:bodyPr>
          <a:lstStyle/>
          <a:p>
            <a:r>
              <a:rPr lang="en-US" sz="2027" dirty="0"/>
              <a:t>2013</a:t>
            </a:r>
          </a:p>
        </p:txBody>
      </p:sp>
    </p:spTree>
    <p:extLst>
      <p:ext uri="{BB962C8B-B14F-4D97-AF65-F5344CB8AC3E}">
        <p14:creationId xmlns:p14="http://schemas.microsoft.com/office/powerpoint/2010/main" val="31884083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FA2ADC-4684-4BD5-8573-440912B2C8F8}"/>
              </a:ext>
            </a:extLst>
          </p:cNvPr>
          <p:cNvPicPr>
            <a:picLocks noChangeAspect="1"/>
          </p:cNvPicPr>
          <p:nvPr/>
        </p:nvPicPr>
        <p:blipFill>
          <a:blip r:embed="rId2"/>
          <a:stretch>
            <a:fillRect/>
          </a:stretch>
        </p:blipFill>
        <p:spPr>
          <a:xfrm>
            <a:off x="1314115" y="1214669"/>
            <a:ext cx="6515770" cy="2718926"/>
          </a:xfrm>
          <a:prstGeom prst="rect">
            <a:avLst/>
          </a:prstGeom>
        </p:spPr>
      </p:pic>
    </p:spTree>
    <p:extLst>
      <p:ext uri="{BB962C8B-B14F-4D97-AF65-F5344CB8AC3E}">
        <p14:creationId xmlns:p14="http://schemas.microsoft.com/office/powerpoint/2010/main" val="32918315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9FA802-C6FB-41E7-A4D4-FFD9154E1113}"/>
              </a:ext>
            </a:extLst>
          </p:cNvPr>
          <p:cNvPicPr>
            <a:picLocks noChangeAspect="1"/>
          </p:cNvPicPr>
          <p:nvPr/>
        </p:nvPicPr>
        <p:blipFill>
          <a:blip r:embed="rId2"/>
          <a:stretch>
            <a:fillRect/>
          </a:stretch>
        </p:blipFill>
        <p:spPr>
          <a:xfrm>
            <a:off x="1303390" y="1107413"/>
            <a:ext cx="6537221" cy="2933437"/>
          </a:xfrm>
          <a:prstGeom prst="rect">
            <a:avLst/>
          </a:prstGeom>
        </p:spPr>
      </p:pic>
    </p:spTree>
    <p:extLst>
      <p:ext uri="{BB962C8B-B14F-4D97-AF65-F5344CB8AC3E}">
        <p14:creationId xmlns:p14="http://schemas.microsoft.com/office/powerpoint/2010/main" val="13820155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1ED37B-B511-4928-9DD4-8ECBC401E88B}"/>
              </a:ext>
            </a:extLst>
          </p:cNvPr>
          <p:cNvPicPr>
            <a:picLocks noChangeAspect="1"/>
          </p:cNvPicPr>
          <p:nvPr/>
        </p:nvPicPr>
        <p:blipFill>
          <a:blip r:embed="rId2"/>
          <a:stretch>
            <a:fillRect/>
          </a:stretch>
        </p:blipFill>
        <p:spPr>
          <a:xfrm>
            <a:off x="1287301" y="1026971"/>
            <a:ext cx="6569398" cy="3094320"/>
          </a:xfrm>
          <a:prstGeom prst="rect">
            <a:avLst/>
          </a:prstGeom>
        </p:spPr>
      </p:pic>
    </p:spTree>
    <p:extLst>
      <p:ext uri="{BB962C8B-B14F-4D97-AF65-F5344CB8AC3E}">
        <p14:creationId xmlns:p14="http://schemas.microsoft.com/office/powerpoint/2010/main" val="40785216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632617-428B-436C-B7CF-2EDC8CB16752}"/>
              </a:ext>
            </a:extLst>
          </p:cNvPr>
          <p:cNvPicPr>
            <a:picLocks noChangeAspect="1"/>
          </p:cNvPicPr>
          <p:nvPr/>
        </p:nvPicPr>
        <p:blipFill>
          <a:blip r:embed="rId2"/>
          <a:stretch>
            <a:fillRect/>
          </a:stretch>
        </p:blipFill>
        <p:spPr>
          <a:xfrm>
            <a:off x="1276576" y="1059148"/>
            <a:ext cx="6590849" cy="3029967"/>
          </a:xfrm>
          <a:prstGeom prst="rect">
            <a:avLst/>
          </a:prstGeom>
        </p:spPr>
      </p:pic>
    </p:spTree>
    <p:extLst>
      <p:ext uri="{BB962C8B-B14F-4D97-AF65-F5344CB8AC3E}">
        <p14:creationId xmlns:p14="http://schemas.microsoft.com/office/powerpoint/2010/main" val="8904414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40D62B-4FC0-4217-BEA9-202B9768CDFA}"/>
              </a:ext>
            </a:extLst>
          </p:cNvPr>
          <p:cNvPicPr>
            <a:picLocks noChangeAspect="1"/>
          </p:cNvPicPr>
          <p:nvPr/>
        </p:nvPicPr>
        <p:blipFill>
          <a:blip r:embed="rId2"/>
          <a:stretch>
            <a:fillRect/>
          </a:stretch>
        </p:blipFill>
        <p:spPr>
          <a:xfrm>
            <a:off x="1273895" y="1155678"/>
            <a:ext cx="6596212" cy="2836907"/>
          </a:xfrm>
          <a:prstGeom prst="rect">
            <a:avLst/>
          </a:prstGeom>
        </p:spPr>
      </p:pic>
    </p:spTree>
    <p:extLst>
      <p:ext uri="{BB962C8B-B14F-4D97-AF65-F5344CB8AC3E}">
        <p14:creationId xmlns:p14="http://schemas.microsoft.com/office/powerpoint/2010/main" val="1490450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949468-975D-4DD7-8552-31959D06636A}"/>
              </a:ext>
            </a:extLst>
          </p:cNvPr>
          <p:cNvSpPr>
            <a:spLocks noGrp="1"/>
          </p:cNvSpPr>
          <p:nvPr>
            <p:ph type="title"/>
          </p:nvPr>
        </p:nvSpPr>
        <p:spPr>
          <a:xfrm>
            <a:off x="457199" y="127678"/>
            <a:ext cx="3846936" cy="778346"/>
          </a:xfrm>
        </p:spPr>
        <p:txBody>
          <a:bodyPr/>
          <a:lstStyle/>
          <a:p>
            <a:r>
              <a:rPr lang="en-US" dirty="0"/>
              <a:t>Speaker Credentials</a:t>
            </a:r>
          </a:p>
        </p:txBody>
      </p:sp>
      <p:pic>
        <p:nvPicPr>
          <p:cNvPr id="5" name="Picture 4" descr="College ID-2.jpg"/>
          <p:cNvPicPr>
            <a:picLocks noChangeAspect="1"/>
          </p:cNvPicPr>
          <p:nvPr/>
        </p:nvPicPr>
        <p:blipFill>
          <a:blip r:embed="rId2" cstate="print"/>
          <a:stretch>
            <a:fillRect/>
          </a:stretch>
        </p:blipFill>
        <p:spPr>
          <a:xfrm>
            <a:off x="1143547" y="1871739"/>
            <a:ext cx="3047468" cy="1963052"/>
          </a:xfrm>
          <a:prstGeom prst="rect">
            <a:avLst/>
          </a:prstGeom>
          <a:ln w="88900" cap="sq" cmpd="thickThin">
            <a:solidFill>
              <a:srgbClr val="000000"/>
            </a:solidFill>
            <a:prstDash val="solid"/>
            <a:miter lim="800000"/>
          </a:ln>
          <a:effectLst>
            <a:innerShdw blurRad="76200">
              <a:srgbClr val="000000"/>
            </a:innerShdw>
          </a:effectLst>
        </p:spPr>
      </p:pic>
      <p:sp>
        <p:nvSpPr>
          <p:cNvPr id="3" name="AutoShape 2" descr="Displaying IMG_0237.JPG"/>
          <p:cNvSpPr>
            <a:spLocks noChangeAspect="1" noChangeArrowheads="1"/>
          </p:cNvSpPr>
          <p:nvPr/>
        </p:nvSpPr>
        <p:spPr bwMode="auto">
          <a:xfrm>
            <a:off x="1230511" y="564059"/>
            <a:ext cx="171450" cy="1714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bodyPr>
          <a:lstStyle/>
          <a:p>
            <a:endParaRPr lang="en-US" sz="1350"/>
          </a:p>
        </p:txBody>
      </p:sp>
      <p:pic>
        <p:nvPicPr>
          <p:cNvPr id="1028" name="Picture 4" descr="C:\Users\jim\Downloads\IMG_02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1186" y="2381"/>
            <a:ext cx="3478372" cy="515579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6238" y="2381"/>
            <a:ext cx="4140371"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681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A1830D-4C6C-4B1C-83BF-DCF194FC777E}"/>
              </a:ext>
            </a:extLst>
          </p:cNvPr>
          <p:cNvPicPr>
            <a:picLocks noChangeAspect="1"/>
          </p:cNvPicPr>
          <p:nvPr/>
        </p:nvPicPr>
        <p:blipFill>
          <a:blip r:embed="rId2"/>
          <a:stretch>
            <a:fillRect/>
          </a:stretch>
        </p:blipFill>
        <p:spPr>
          <a:xfrm>
            <a:off x="1257807" y="1018927"/>
            <a:ext cx="6628388" cy="3110409"/>
          </a:xfrm>
          <a:prstGeom prst="rect">
            <a:avLst/>
          </a:prstGeom>
        </p:spPr>
      </p:pic>
    </p:spTree>
    <p:extLst>
      <p:ext uri="{BB962C8B-B14F-4D97-AF65-F5344CB8AC3E}">
        <p14:creationId xmlns:p14="http://schemas.microsoft.com/office/powerpoint/2010/main" val="29190311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A57621-C5A6-456F-8C2B-5A318F17D081}"/>
              </a:ext>
            </a:extLst>
          </p:cNvPr>
          <p:cNvPicPr>
            <a:picLocks noChangeAspect="1"/>
          </p:cNvPicPr>
          <p:nvPr/>
        </p:nvPicPr>
        <p:blipFill rotWithShape="1">
          <a:blip r:embed="rId2"/>
          <a:srcRect b="31727"/>
          <a:stretch/>
        </p:blipFill>
        <p:spPr>
          <a:xfrm>
            <a:off x="1146690" y="413278"/>
            <a:ext cx="6850619" cy="3325242"/>
          </a:xfrm>
          <a:prstGeom prst="rect">
            <a:avLst/>
          </a:prstGeom>
          <a:solidFill>
            <a:srgbClr val="FFFFFF">
              <a:shade val="85000"/>
            </a:srgbClr>
          </a:solidFill>
          <a:ln w="88900" cap="sq">
            <a:solidFill>
              <a:schemeClr val="bg1">
                <a:lumMod val="8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319187ED-F1DC-4FC6-8F5D-052CAA1970E2}"/>
              </a:ext>
            </a:extLst>
          </p:cNvPr>
          <p:cNvSpPr txBox="1"/>
          <p:nvPr/>
        </p:nvSpPr>
        <p:spPr>
          <a:xfrm>
            <a:off x="6500314" y="2936598"/>
            <a:ext cx="1154751" cy="404278"/>
          </a:xfrm>
          <a:prstGeom prst="rect">
            <a:avLst/>
          </a:prstGeom>
          <a:noFill/>
        </p:spPr>
        <p:txBody>
          <a:bodyPr wrap="square" rtlCol="0">
            <a:spAutoFit/>
          </a:bodyPr>
          <a:lstStyle/>
          <a:p>
            <a:r>
              <a:rPr lang="en-US" sz="2027" dirty="0"/>
              <a:t>2014</a:t>
            </a:r>
          </a:p>
        </p:txBody>
      </p:sp>
    </p:spTree>
    <p:extLst>
      <p:ext uri="{BB962C8B-B14F-4D97-AF65-F5344CB8AC3E}">
        <p14:creationId xmlns:p14="http://schemas.microsoft.com/office/powerpoint/2010/main" val="241171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C1F67D-FA6F-4242-8CB1-6D3206E4BE07}"/>
              </a:ext>
            </a:extLst>
          </p:cNvPr>
          <p:cNvPicPr>
            <a:picLocks noChangeAspect="1"/>
          </p:cNvPicPr>
          <p:nvPr/>
        </p:nvPicPr>
        <p:blipFill>
          <a:blip r:embed="rId3"/>
          <a:stretch>
            <a:fillRect/>
          </a:stretch>
        </p:blipFill>
        <p:spPr>
          <a:xfrm>
            <a:off x="1192193" y="643534"/>
            <a:ext cx="5828093" cy="3329096"/>
          </a:xfrm>
          <a:prstGeom prst="rect">
            <a:avLst/>
          </a:prstGeom>
        </p:spPr>
      </p:pic>
      <p:sp>
        <p:nvSpPr>
          <p:cNvPr id="3" name="Rectangle 2">
            <a:extLst>
              <a:ext uri="{FF2B5EF4-FFF2-40B4-BE49-F238E27FC236}">
                <a16:creationId xmlns:a16="http://schemas.microsoft.com/office/drawing/2014/main" id="{72B94BD3-3C0F-4BC2-8889-DA948B763864}"/>
              </a:ext>
            </a:extLst>
          </p:cNvPr>
          <p:cNvSpPr/>
          <p:nvPr/>
        </p:nvSpPr>
        <p:spPr>
          <a:xfrm>
            <a:off x="1139825" y="4164250"/>
            <a:ext cx="6864350" cy="369588"/>
          </a:xfrm>
          <a:prstGeom prst="rect">
            <a:avLst/>
          </a:prstGeom>
        </p:spPr>
        <p:txBody>
          <a:bodyPr wrap="square">
            <a:spAutoFit/>
          </a:bodyPr>
          <a:lstStyle/>
          <a:p>
            <a:r>
              <a:rPr lang="en-US" sz="901" dirty="0">
                <a:latin typeface="Caecilia-Heavy"/>
              </a:rPr>
              <a:t> FBG and PPG levels of diabetic rats after 30 days of cinnamon polyphenol extract administration. Values are expressed as the mean </a:t>
            </a:r>
            <a:r>
              <a:rPr lang="en-US" sz="901" dirty="0">
                <a:latin typeface="BSSymbol-Bold"/>
              </a:rPr>
              <a:t>± </a:t>
            </a:r>
            <a:r>
              <a:rPr lang="en-US" sz="901" dirty="0">
                <a:latin typeface="Caecilia-Heavy"/>
              </a:rPr>
              <a:t>SD, n </a:t>
            </a:r>
            <a:r>
              <a:rPr lang="en-US" sz="901" dirty="0">
                <a:latin typeface="BSSymbol-Bold"/>
              </a:rPr>
              <a:t>= </a:t>
            </a:r>
            <a:r>
              <a:rPr lang="en-US" sz="901" dirty="0">
                <a:latin typeface="Caecilia-Heavy"/>
              </a:rPr>
              <a:t>6 in each group; where </a:t>
            </a:r>
            <a:r>
              <a:rPr lang="en-US" sz="901" i="1" dirty="0">
                <a:latin typeface="Caecilia-HeavyItalic"/>
              </a:rPr>
              <a:t>P </a:t>
            </a:r>
            <a:r>
              <a:rPr lang="en-US" sz="901" dirty="0">
                <a:latin typeface="BSSymbol-Bold"/>
              </a:rPr>
              <a:t>&lt; </a:t>
            </a:r>
            <a:r>
              <a:rPr lang="en-US" sz="901" dirty="0">
                <a:latin typeface="Caecilia-Heavy"/>
              </a:rPr>
              <a:t>0.05 significantly different from *normal group; #diabetic control and $standard extract group. </a:t>
            </a:r>
            <a:endParaRPr lang="en-US" sz="901" dirty="0"/>
          </a:p>
        </p:txBody>
      </p:sp>
      <p:sp>
        <p:nvSpPr>
          <p:cNvPr id="4" name="TextBox 3">
            <a:extLst>
              <a:ext uri="{FF2B5EF4-FFF2-40B4-BE49-F238E27FC236}">
                <a16:creationId xmlns:a16="http://schemas.microsoft.com/office/drawing/2014/main" id="{D1D516AD-4379-435A-B138-15EA9BB4E0D1}"/>
              </a:ext>
            </a:extLst>
          </p:cNvPr>
          <p:cNvSpPr txBox="1"/>
          <p:nvPr/>
        </p:nvSpPr>
        <p:spPr>
          <a:xfrm>
            <a:off x="6960222" y="3839633"/>
            <a:ext cx="991586" cy="369588"/>
          </a:xfrm>
          <a:prstGeom prst="rect">
            <a:avLst/>
          </a:prstGeom>
          <a:noFill/>
        </p:spPr>
        <p:txBody>
          <a:bodyPr wrap="square" rtlCol="0">
            <a:spAutoFit/>
          </a:bodyPr>
          <a:lstStyle/>
          <a:p>
            <a:r>
              <a:rPr lang="en-US" sz="901" dirty="0" err="1"/>
              <a:t>glibenclamide</a:t>
            </a:r>
            <a:endParaRPr lang="en-US" sz="901" dirty="0"/>
          </a:p>
          <a:p>
            <a:endParaRPr lang="en-US" sz="901" dirty="0"/>
          </a:p>
        </p:txBody>
      </p:sp>
    </p:spTree>
    <p:extLst>
      <p:ext uri="{BB962C8B-B14F-4D97-AF65-F5344CB8AC3E}">
        <p14:creationId xmlns:p14="http://schemas.microsoft.com/office/powerpoint/2010/main" val="22238883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EDFD1CD-A066-46B6-96A3-B9F93230EA30}"/>
              </a:ext>
            </a:extLst>
          </p:cNvPr>
          <p:cNvSpPr/>
          <p:nvPr/>
        </p:nvSpPr>
        <p:spPr>
          <a:xfrm>
            <a:off x="1471602" y="3780990"/>
            <a:ext cx="6423888" cy="646844"/>
          </a:xfrm>
          <a:prstGeom prst="rect">
            <a:avLst/>
          </a:prstGeom>
        </p:spPr>
        <p:txBody>
          <a:bodyPr wrap="square">
            <a:spAutoFit/>
          </a:bodyPr>
          <a:lstStyle/>
          <a:p>
            <a:r>
              <a:rPr lang="en-US" sz="901" dirty="0">
                <a:latin typeface="Caecilia-Heavy"/>
              </a:rPr>
              <a:t>The relative blood sugar lowering efficacy of de-</a:t>
            </a:r>
            <a:r>
              <a:rPr lang="en-US" sz="901" dirty="0" err="1">
                <a:latin typeface="Caecilia-Heavy"/>
              </a:rPr>
              <a:t>coumarinated</a:t>
            </a:r>
            <a:r>
              <a:rPr lang="en-US" sz="901" dirty="0">
                <a:latin typeface="Caecilia-Heavy"/>
              </a:rPr>
              <a:t> polyphenol-rich extracts (procynCi-45 and procynCi-70) after 30 days of oral supplementation; which is depicted with respect to standard cinnamon extract containing 17.4% polyphenol as ‘blood sugar lowering index’ of the various extracts. Values are expressed as the mean </a:t>
            </a:r>
            <a:r>
              <a:rPr lang="en-US" sz="901" dirty="0">
                <a:latin typeface="BSSymbol-Bold"/>
              </a:rPr>
              <a:t>± </a:t>
            </a:r>
            <a:r>
              <a:rPr lang="en-US" sz="901" dirty="0">
                <a:latin typeface="Caecilia-Heavy"/>
              </a:rPr>
              <a:t>SD, n </a:t>
            </a:r>
            <a:r>
              <a:rPr lang="en-US" sz="901" dirty="0">
                <a:latin typeface="BSSymbol-Bold"/>
              </a:rPr>
              <a:t>= </a:t>
            </a:r>
            <a:r>
              <a:rPr lang="en-US" sz="901" dirty="0">
                <a:latin typeface="Caecilia-Heavy"/>
              </a:rPr>
              <a:t>6 in each group; where </a:t>
            </a:r>
            <a:r>
              <a:rPr lang="en-US" sz="901" i="1" dirty="0">
                <a:latin typeface="Caecilia-HeavyItalic"/>
              </a:rPr>
              <a:t>P </a:t>
            </a:r>
            <a:r>
              <a:rPr lang="en-US" sz="901" dirty="0">
                <a:latin typeface="BSSymbol-Bold"/>
              </a:rPr>
              <a:t>&lt; </a:t>
            </a:r>
            <a:r>
              <a:rPr lang="en-US" sz="901" dirty="0">
                <a:latin typeface="Caecilia-Heavy"/>
              </a:rPr>
              <a:t>0.05 significantly different from *normal group, </a:t>
            </a:r>
            <a:r>
              <a:rPr lang="en-US" sz="450" dirty="0">
                <a:latin typeface="Caecilia-Heavy"/>
              </a:rPr>
              <a:t>#</a:t>
            </a:r>
            <a:r>
              <a:rPr lang="en-US" sz="901" dirty="0">
                <a:latin typeface="Caecilia-Heavy"/>
              </a:rPr>
              <a:t>diabetic control and </a:t>
            </a:r>
            <a:r>
              <a:rPr lang="en-US" sz="450" dirty="0">
                <a:latin typeface="Caecilia-Heavy"/>
              </a:rPr>
              <a:t>$</a:t>
            </a:r>
            <a:r>
              <a:rPr lang="en-US" sz="901" dirty="0">
                <a:latin typeface="Caecilia-Heavy"/>
              </a:rPr>
              <a:t>standard extract group.</a:t>
            </a:r>
            <a:endParaRPr lang="en-US" sz="901" dirty="0"/>
          </a:p>
        </p:txBody>
      </p:sp>
      <p:pic>
        <p:nvPicPr>
          <p:cNvPr id="4" name="Picture 3">
            <a:extLst>
              <a:ext uri="{FF2B5EF4-FFF2-40B4-BE49-F238E27FC236}">
                <a16:creationId xmlns:a16="http://schemas.microsoft.com/office/drawing/2014/main" id="{3C89D1AD-2241-4AB1-BC39-2876A00D4D8C}"/>
              </a:ext>
            </a:extLst>
          </p:cNvPr>
          <p:cNvPicPr>
            <a:picLocks noChangeAspect="1"/>
          </p:cNvPicPr>
          <p:nvPr/>
        </p:nvPicPr>
        <p:blipFill>
          <a:blip r:embed="rId2"/>
          <a:stretch>
            <a:fillRect/>
          </a:stretch>
        </p:blipFill>
        <p:spPr>
          <a:xfrm>
            <a:off x="2607617" y="763736"/>
            <a:ext cx="3928768" cy="3017255"/>
          </a:xfrm>
          <a:prstGeom prst="rect">
            <a:avLst/>
          </a:prstGeom>
        </p:spPr>
      </p:pic>
    </p:spTree>
    <p:extLst>
      <p:ext uri="{BB962C8B-B14F-4D97-AF65-F5344CB8AC3E}">
        <p14:creationId xmlns:p14="http://schemas.microsoft.com/office/powerpoint/2010/main" val="1923903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AECD9B-5267-46D5-984D-5EC25D19D0C9}"/>
              </a:ext>
            </a:extLst>
          </p:cNvPr>
          <p:cNvPicPr>
            <a:picLocks noChangeAspect="1"/>
          </p:cNvPicPr>
          <p:nvPr/>
        </p:nvPicPr>
        <p:blipFill>
          <a:blip r:embed="rId2"/>
          <a:stretch>
            <a:fillRect/>
          </a:stretch>
        </p:blipFill>
        <p:spPr>
          <a:xfrm>
            <a:off x="2479106" y="643533"/>
            <a:ext cx="4185789" cy="3861197"/>
          </a:xfrm>
          <a:prstGeom prst="rect">
            <a:avLst/>
          </a:prstGeom>
        </p:spPr>
      </p:pic>
    </p:spTree>
    <p:extLst>
      <p:ext uri="{BB962C8B-B14F-4D97-AF65-F5344CB8AC3E}">
        <p14:creationId xmlns:p14="http://schemas.microsoft.com/office/powerpoint/2010/main" val="16396898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8479C4-5A87-4DE0-95AB-9F3F79F1488D}"/>
              </a:ext>
            </a:extLst>
          </p:cNvPr>
          <p:cNvPicPr>
            <a:picLocks noChangeAspect="1"/>
          </p:cNvPicPr>
          <p:nvPr/>
        </p:nvPicPr>
        <p:blipFill>
          <a:blip r:embed="rId2"/>
          <a:stretch>
            <a:fillRect/>
          </a:stretch>
        </p:blipFill>
        <p:spPr>
          <a:xfrm>
            <a:off x="1139825" y="1168658"/>
            <a:ext cx="6864350" cy="2810947"/>
          </a:xfrm>
          <a:prstGeom prst="rect">
            <a:avLst/>
          </a:prstGeom>
          <a:solidFill>
            <a:srgbClr val="FFFFFF">
              <a:shade val="85000"/>
            </a:srgbClr>
          </a:solidFill>
          <a:ln w="88900" cap="sq">
            <a:solidFill>
              <a:schemeClr val="bg1">
                <a:lumMod val="8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670839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E8D7D3-C761-4876-AA03-FDB05AEB4171}"/>
              </a:ext>
            </a:extLst>
          </p:cNvPr>
          <p:cNvPicPr>
            <a:picLocks noChangeAspect="1"/>
          </p:cNvPicPr>
          <p:nvPr/>
        </p:nvPicPr>
        <p:blipFill>
          <a:blip r:embed="rId2"/>
          <a:stretch>
            <a:fillRect/>
          </a:stretch>
        </p:blipFill>
        <p:spPr>
          <a:xfrm>
            <a:off x="1139825" y="178519"/>
            <a:ext cx="6864350" cy="4791224"/>
          </a:xfrm>
          <a:prstGeom prst="rect">
            <a:avLst/>
          </a:prstGeom>
        </p:spPr>
      </p:pic>
    </p:spTree>
    <p:extLst>
      <p:ext uri="{BB962C8B-B14F-4D97-AF65-F5344CB8AC3E}">
        <p14:creationId xmlns:p14="http://schemas.microsoft.com/office/powerpoint/2010/main" val="31649568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423B7E-2F5E-4CEE-890B-09DE31631555}"/>
              </a:ext>
            </a:extLst>
          </p:cNvPr>
          <p:cNvPicPr>
            <a:picLocks noChangeAspect="1"/>
          </p:cNvPicPr>
          <p:nvPr/>
        </p:nvPicPr>
        <p:blipFill>
          <a:blip r:embed="rId2"/>
          <a:stretch>
            <a:fillRect/>
          </a:stretch>
        </p:blipFill>
        <p:spPr>
          <a:xfrm>
            <a:off x="1139825" y="127730"/>
            <a:ext cx="6864350" cy="4892803"/>
          </a:xfrm>
          <a:prstGeom prst="rect">
            <a:avLst/>
          </a:prstGeom>
        </p:spPr>
      </p:pic>
    </p:spTree>
    <p:extLst>
      <p:ext uri="{BB962C8B-B14F-4D97-AF65-F5344CB8AC3E}">
        <p14:creationId xmlns:p14="http://schemas.microsoft.com/office/powerpoint/2010/main" val="18178135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00978F-A660-481F-BC98-E72D9BCD55CD}"/>
              </a:ext>
            </a:extLst>
          </p:cNvPr>
          <p:cNvPicPr>
            <a:picLocks noChangeAspect="1"/>
          </p:cNvPicPr>
          <p:nvPr/>
        </p:nvPicPr>
        <p:blipFill>
          <a:blip r:embed="rId2"/>
          <a:stretch>
            <a:fillRect/>
          </a:stretch>
        </p:blipFill>
        <p:spPr>
          <a:xfrm>
            <a:off x="296644" y="1270451"/>
            <a:ext cx="8631654" cy="2662278"/>
          </a:xfrm>
          <a:prstGeom prst="rect">
            <a:avLst/>
          </a:prstGeom>
          <a:solidFill>
            <a:srgbClr val="FFFFFF">
              <a:shade val="85000"/>
            </a:srgbClr>
          </a:solidFill>
          <a:ln w="88900" cap="sq">
            <a:solidFill>
              <a:schemeClr val="bg1">
                <a:lumMod val="8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503314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B273FF-7070-4F67-84DE-29995754899F}"/>
              </a:ext>
            </a:extLst>
          </p:cNvPr>
          <p:cNvPicPr>
            <a:picLocks noChangeAspect="1"/>
          </p:cNvPicPr>
          <p:nvPr/>
        </p:nvPicPr>
        <p:blipFill>
          <a:blip r:embed="rId2"/>
          <a:stretch>
            <a:fillRect/>
          </a:stretch>
        </p:blipFill>
        <p:spPr>
          <a:xfrm>
            <a:off x="1139825" y="146207"/>
            <a:ext cx="6864350" cy="4855848"/>
          </a:xfrm>
          <a:prstGeom prst="rect">
            <a:avLst/>
          </a:prstGeom>
        </p:spPr>
      </p:pic>
    </p:spTree>
    <p:extLst>
      <p:ext uri="{BB962C8B-B14F-4D97-AF65-F5344CB8AC3E}">
        <p14:creationId xmlns:p14="http://schemas.microsoft.com/office/powerpoint/2010/main" val="1176179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1EE52-EF73-49BF-9C04-891CDD60A6DB}"/>
              </a:ext>
            </a:extLst>
          </p:cNvPr>
          <p:cNvSpPr>
            <a:spLocks noGrp="1"/>
          </p:cNvSpPr>
          <p:nvPr>
            <p:ph type="title"/>
          </p:nvPr>
        </p:nvSpPr>
        <p:spPr/>
        <p:txBody>
          <a:bodyPr/>
          <a:lstStyle/>
          <a:p>
            <a:r>
              <a:rPr lang="en-US" dirty="0"/>
              <a:t>Outline </a:t>
            </a:r>
          </a:p>
        </p:txBody>
      </p:sp>
      <p:sp>
        <p:nvSpPr>
          <p:cNvPr id="3" name="Content Placeholder 2">
            <a:extLst>
              <a:ext uri="{FF2B5EF4-FFF2-40B4-BE49-F238E27FC236}">
                <a16:creationId xmlns:a16="http://schemas.microsoft.com/office/drawing/2014/main" id="{AA3498FD-B029-4089-A4DC-4F173917642D}"/>
              </a:ext>
            </a:extLst>
          </p:cNvPr>
          <p:cNvSpPr>
            <a:spLocks noGrp="1"/>
          </p:cNvSpPr>
          <p:nvPr>
            <p:ph idx="1"/>
          </p:nvPr>
        </p:nvSpPr>
        <p:spPr/>
        <p:txBody>
          <a:bodyPr>
            <a:normAutofit fontScale="92500" lnSpcReduction="20000"/>
          </a:bodyPr>
          <a:lstStyle/>
          <a:p>
            <a:pPr>
              <a:buFont typeface="Arial" panose="020B0604020202020204" pitchFamily="34" charset="0"/>
              <a:buChar char="•"/>
            </a:pPr>
            <a:r>
              <a:rPr lang="en-US" dirty="0"/>
              <a:t>Introduction</a:t>
            </a:r>
          </a:p>
          <a:p>
            <a:pPr>
              <a:buFont typeface="Arial" panose="020B0604020202020204" pitchFamily="34" charset="0"/>
              <a:buChar char="•"/>
            </a:pPr>
            <a:r>
              <a:rPr lang="en-US" dirty="0"/>
              <a:t>Ginseng </a:t>
            </a:r>
          </a:p>
          <a:p>
            <a:pPr>
              <a:buFont typeface="Arial" panose="020B0604020202020204" pitchFamily="34" charset="0"/>
              <a:buChar char="•"/>
            </a:pPr>
            <a:r>
              <a:rPr lang="en-US" dirty="0"/>
              <a:t>Curcumin</a:t>
            </a:r>
          </a:p>
          <a:p>
            <a:pPr>
              <a:buFont typeface="Arial" panose="020B0604020202020204" pitchFamily="34" charset="0"/>
              <a:buChar char="•"/>
            </a:pPr>
            <a:r>
              <a:rPr lang="en-US" dirty="0"/>
              <a:t>Ginger </a:t>
            </a:r>
          </a:p>
          <a:p>
            <a:pPr>
              <a:buFont typeface="Arial" panose="020B0604020202020204" pitchFamily="34" charset="0"/>
              <a:buChar char="•"/>
            </a:pPr>
            <a:r>
              <a:rPr lang="en-US" dirty="0"/>
              <a:t>Cinnamon</a:t>
            </a:r>
          </a:p>
          <a:p>
            <a:pPr>
              <a:buFont typeface="Arial" panose="020B0604020202020204" pitchFamily="34" charset="0"/>
              <a:buChar char="•"/>
            </a:pPr>
            <a:r>
              <a:rPr lang="en-US" dirty="0"/>
              <a:t>Berberine</a:t>
            </a:r>
          </a:p>
          <a:p>
            <a:pPr>
              <a:buFont typeface="Arial" panose="020B0604020202020204" pitchFamily="34" charset="0"/>
              <a:buChar char="•"/>
            </a:pPr>
            <a:r>
              <a:rPr lang="en-US" dirty="0"/>
              <a:t>Ayurvedic formulations</a:t>
            </a:r>
          </a:p>
          <a:p>
            <a:pPr>
              <a:buFont typeface="Arial" panose="020B0604020202020204" pitchFamily="34" charset="0"/>
              <a:buChar char="•"/>
            </a:pPr>
            <a:endParaRPr lang="en-US" dirty="0"/>
          </a:p>
        </p:txBody>
      </p:sp>
    </p:spTree>
    <p:extLst>
      <p:ext uri="{BB962C8B-B14F-4D97-AF65-F5344CB8AC3E}">
        <p14:creationId xmlns:p14="http://schemas.microsoft.com/office/powerpoint/2010/main" val="21935415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797739-6D8F-4D2F-8AC0-4586F1754179}"/>
              </a:ext>
            </a:extLst>
          </p:cNvPr>
          <p:cNvPicPr>
            <a:picLocks noChangeAspect="1"/>
          </p:cNvPicPr>
          <p:nvPr/>
        </p:nvPicPr>
        <p:blipFill>
          <a:blip r:embed="rId2"/>
          <a:stretch>
            <a:fillRect/>
          </a:stretch>
        </p:blipFill>
        <p:spPr>
          <a:xfrm>
            <a:off x="487660" y="428103"/>
            <a:ext cx="8154633" cy="3636879"/>
          </a:xfrm>
          <a:prstGeom prst="rect">
            <a:avLst/>
          </a:prstGeom>
          <a:solidFill>
            <a:srgbClr val="FFFFFF">
              <a:shade val="85000"/>
            </a:srgbClr>
          </a:solidFill>
          <a:ln w="88900" cap="sq">
            <a:solidFill>
              <a:schemeClr val="bg1">
                <a:lumMod val="8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382625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86720D-926C-405C-8347-63C2B99623AB}"/>
              </a:ext>
            </a:extLst>
          </p:cNvPr>
          <p:cNvPicPr>
            <a:picLocks noChangeAspect="1"/>
          </p:cNvPicPr>
          <p:nvPr/>
        </p:nvPicPr>
        <p:blipFill>
          <a:blip r:embed="rId2"/>
          <a:stretch>
            <a:fillRect/>
          </a:stretch>
        </p:blipFill>
        <p:spPr>
          <a:xfrm>
            <a:off x="356867" y="412226"/>
            <a:ext cx="8592924" cy="3851673"/>
          </a:xfrm>
          <a:prstGeom prst="rect">
            <a:avLst/>
          </a:prstGeom>
        </p:spPr>
      </p:pic>
    </p:spTree>
    <p:extLst>
      <p:ext uri="{BB962C8B-B14F-4D97-AF65-F5344CB8AC3E}">
        <p14:creationId xmlns:p14="http://schemas.microsoft.com/office/powerpoint/2010/main" val="25997232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4E596-742B-4EFD-AE5E-10C6AE6A3D96}"/>
              </a:ext>
            </a:extLst>
          </p:cNvPr>
          <p:cNvSpPr>
            <a:spLocks noGrp="1"/>
          </p:cNvSpPr>
          <p:nvPr>
            <p:ph type="title"/>
          </p:nvPr>
        </p:nvSpPr>
        <p:spPr/>
        <p:txBody>
          <a:bodyPr/>
          <a:lstStyle/>
          <a:p>
            <a:r>
              <a:rPr lang="en-US" dirty="0"/>
              <a:t>Berberine</a:t>
            </a:r>
          </a:p>
        </p:txBody>
      </p:sp>
      <p:sp>
        <p:nvSpPr>
          <p:cNvPr id="4" name="Text Placeholder 3">
            <a:extLst>
              <a:ext uri="{FF2B5EF4-FFF2-40B4-BE49-F238E27FC236}">
                <a16:creationId xmlns:a16="http://schemas.microsoft.com/office/drawing/2014/main" id="{8DA64E2B-FBFE-4143-AF22-0BEC5EA10D5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7771540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49113F-EEED-4FD9-AF65-7302F62CBFCC}"/>
              </a:ext>
            </a:extLst>
          </p:cNvPr>
          <p:cNvPicPr>
            <a:picLocks noChangeAspect="1"/>
          </p:cNvPicPr>
          <p:nvPr/>
        </p:nvPicPr>
        <p:blipFill>
          <a:blip r:embed="rId2"/>
          <a:stretch>
            <a:fillRect/>
          </a:stretch>
        </p:blipFill>
        <p:spPr>
          <a:xfrm>
            <a:off x="299490" y="1060056"/>
            <a:ext cx="8471641" cy="3002145"/>
          </a:xfrm>
          <a:prstGeom prst="rect">
            <a:avLst/>
          </a:prstGeom>
          <a:solidFill>
            <a:srgbClr val="FFFFFF">
              <a:shade val="85000"/>
            </a:srgbClr>
          </a:solidFill>
          <a:ln w="88900" cap="sq">
            <a:solidFill>
              <a:schemeClr val="bg1">
                <a:lumMod val="8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729253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2">
            <a:extLst>
              <a:ext uri="{FF2B5EF4-FFF2-40B4-BE49-F238E27FC236}">
                <a16:creationId xmlns:a16="http://schemas.microsoft.com/office/drawing/2014/main" id="{5B096E63-9811-4ECA-B1C4-4DC1C8F69B76}"/>
              </a:ext>
            </a:extLst>
          </p:cNvPr>
          <p:cNvSpPr>
            <a:spLocks noChangeAspect="1" noChangeArrowheads="1"/>
          </p:cNvSpPr>
          <p:nvPr/>
        </p:nvSpPr>
        <p:spPr bwMode="auto">
          <a:xfrm>
            <a:off x="4837756" y="114406"/>
            <a:ext cx="2755274" cy="26694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351"/>
          </a:p>
        </p:txBody>
      </p:sp>
      <p:pic>
        <p:nvPicPr>
          <p:cNvPr id="5122" name="Picture 2" descr="image">
            <a:extLst>
              <a:ext uri="{FF2B5EF4-FFF2-40B4-BE49-F238E27FC236}">
                <a16:creationId xmlns:a16="http://schemas.microsoft.com/office/drawing/2014/main" id="{E6E1B72D-90DF-4AB6-8B79-6B5621576C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7778"/>
          <a:stretch/>
        </p:blipFill>
        <p:spPr bwMode="auto">
          <a:xfrm>
            <a:off x="2206124" y="0"/>
            <a:ext cx="4731753" cy="4910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3641234"/>
      </p:ext>
    </p:extLst>
  </p:cSld>
  <p:clrMapOvr>
    <a:masterClrMapping/>
  </p:clrMapOvr>
  <p:transition>
    <p:wipe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2">
            <a:extLst>
              <a:ext uri="{FF2B5EF4-FFF2-40B4-BE49-F238E27FC236}">
                <a16:creationId xmlns:a16="http://schemas.microsoft.com/office/drawing/2014/main" id="{5B096E63-9811-4ECA-B1C4-4DC1C8F69B76}"/>
              </a:ext>
            </a:extLst>
          </p:cNvPr>
          <p:cNvSpPr>
            <a:spLocks noChangeAspect="1" noChangeArrowheads="1"/>
          </p:cNvSpPr>
          <p:nvPr/>
        </p:nvSpPr>
        <p:spPr bwMode="auto">
          <a:xfrm>
            <a:off x="4837756" y="114406"/>
            <a:ext cx="2755274" cy="26694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351"/>
          </a:p>
        </p:txBody>
      </p:sp>
      <p:sp>
        <p:nvSpPr>
          <p:cNvPr id="3075" name="Text Box 3">
            <a:extLst>
              <a:ext uri="{FF2B5EF4-FFF2-40B4-BE49-F238E27FC236}">
                <a16:creationId xmlns:a16="http://schemas.microsoft.com/office/drawing/2014/main" id="{797F2BE8-0E78-446A-8F59-1A158A49C2E6}"/>
              </a:ext>
            </a:extLst>
          </p:cNvPr>
          <p:cNvSpPr txBox="1">
            <a:spLocks noChangeArrowheads="1"/>
          </p:cNvSpPr>
          <p:nvPr/>
        </p:nvSpPr>
        <p:spPr bwMode="auto">
          <a:xfrm>
            <a:off x="1410348" y="4459444"/>
            <a:ext cx="6486572" cy="1596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63" tIns="33781" rIns="67563" bIns="33781"/>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9pPr>
          </a:lstStyle>
          <a:p>
            <a:r>
              <a:rPr lang="en-US" altLang="en-US" sz="601" b="1">
                <a:solidFill>
                  <a:srgbClr val="0054A6"/>
                </a:solidFill>
              </a:rPr>
              <a:t>Phytotherapy Research, Volume: 33, Issue: 4, Pages: 862-870, First published: 10 January 2019, DOI: (10.1002/ptr.6282) </a:t>
            </a:r>
          </a:p>
        </p:txBody>
      </p:sp>
      <p:pic>
        <p:nvPicPr>
          <p:cNvPr id="2" name="Picture 2" descr="image">
            <a:extLst>
              <a:ext uri="{FF2B5EF4-FFF2-40B4-BE49-F238E27FC236}">
                <a16:creationId xmlns:a16="http://schemas.microsoft.com/office/drawing/2014/main" id="{2DB45DDB-8360-4FD3-9436-F5B7D9FCC9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2222"/>
          <a:stretch/>
        </p:blipFill>
        <p:spPr bwMode="auto">
          <a:xfrm>
            <a:off x="1482062" y="858044"/>
            <a:ext cx="6082366" cy="3832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9054823"/>
      </p:ext>
    </p:extLst>
  </p:cSld>
  <p:clrMapOvr>
    <a:masterClrMapping/>
  </p:clrMapOvr>
  <p:transition>
    <p:wipe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8AF41D-18F0-4E3B-B271-77CEC4855E88}"/>
              </a:ext>
            </a:extLst>
          </p:cNvPr>
          <p:cNvPicPr>
            <a:picLocks noChangeAspect="1"/>
          </p:cNvPicPr>
          <p:nvPr/>
        </p:nvPicPr>
        <p:blipFill>
          <a:blip r:embed="rId2"/>
          <a:stretch>
            <a:fillRect/>
          </a:stretch>
        </p:blipFill>
        <p:spPr>
          <a:xfrm>
            <a:off x="433572" y="882032"/>
            <a:ext cx="8351796" cy="3414839"/>
          </a:xfrm>
          <a:prstGeom prst="rect">
            <a:avLst/>
          </a:prstGeom>
          <a:solidFill>
            <a:srgbClr val="FFFFFF">
              <a:shade val="85000"/>
            </a:srgbClr>
          </a:solidFill>
          <a:ln w="88900" cap="sq">
            <a:solidFill>
              <a:schemeClr val="bg1">
                <a:lumMod val="8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639583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BDFE25-868B-48E3-B0B6-1869FD503AB7}"/>
              </a:ext>
            </a:extLst>
          </p:cNvPr>
          <p:cNvPicPr>
            <a:picLocks noChangeAspect="1"/>
          </p:cNvPicPr>
          <p:nvPr/>
        </p:nvPicPr>
        <p:blipFill>
          <a:blip r:embed="rId2"/>
          <a:stretch>
            <a:fillRect/>
          </a:stretch>
        </p:blipFill>
        <p:spPr>
          <a:xfrm>
            <a:off x="1272630" y="-1"/>
            <a:ext cx="6598740" cy="5148263"/>
          </a:xfrm>
          <a:prstGeom prst="rect">
            <a:avLst/>
          </a:prstGeom>
        </p:spPr>
      </p:pic>
    </p:spTree>
    <p:extLst>
      <p:ext uri="{BB962C8B-B14F-4D97-AF65-F5344CB8AC3E}">
        <p14:creationId xmlns:p14="http://schemas.microsoft.com/office/powerpoint/2010/main" val="14745363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E77D18-1FB2-48AD-9BAC-7684355F77E8}"/>
              </a:ext>
            </a:extLst>
          </p:cNvPr>
          <p:cNvPicPr>
            <a:picLocks noChangeAspect="1"/>
          </p:cNvPicPr>
          <p:nvPr/>
        </p:nvPicPr>
        <p:blipFill>
          <a:blip r:embed="rId2"/>
          <a:stretch>
            <a:fillRect/>
          </a:stretch>
        </p:blipFill>
        <p:spPr>
          <a:xfrm>
            <a:off x="1139825" y="143621"/>
            <a:ext cx="6864350" cy="4861021"/>
          </a:xfrm>
          <a:prstGeom prst="rect">
            <a:avLst/>
          </a:prstGeom>
        </p:spPr>
      </p:pic>
    </p:spTree>
    <p:extLst>
      <p:ext uri="{BB962C8B-B14F-4D97-AF65-F5344CB8AC3E}">
        <p14:creationId xmlns:p14="http://schemas.microsoft.com/office/powerpoint/2010/main" val="39219960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D13485-E18E-43ED-8952-62BFBA46F53B}"/>
              </a:ext>
            </a:extLst>
          </p:cNvPr>
          <p:cNvPicPr>
            <a:picLocks noChangeAspect="1"/>
          </p:cNvPicPr>
          <p:nvPr/>
        </p:nvPicPr>
        <p:blipFill>
          <a:blip r:embed="rId2"/>
          <a:stretch>
            <a:fillRect/>
          </a:stretch>
        </p:blipFill>
        <p:spPr>
          <a:xfrm>
            <a:off x="521065" y="655456"/>
            <a:ext cx="8081135" cy="3827532"/>
          </a:xfrm>
          <a:prstGeom prst="rect">
            <a:avLst/>
          </a:prstGeom>
          <a:solidFill>
            <a:srgbClr val="FFFFFF">
              <a:shade val="85000"/>
            </a:srgbClr>
          </a:solidFill>
          <a:ln w="88900" cap="sq">
            <a:solidFill>
              <a:schemeClr val="bg1">
                <a:lumMod val="8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FAC30C07-74EE-4E7A-B61A-5E2FCCF20261}"/>
              </a:ext>
            </a:extLst>
          </p:cNvPr>
          <p:cNvSpPr txBox="1"/>
          <p:nvPr/>
        </p:nvSpPr>
        <p:spPr>
          <a:xfrm>
            <a:off x="5853345" y="1827634"/>
            <a:ext cx="697876" cy="230961"/>
          </a:xfrm>
          <a:prstGeom prst="rect">
            <a:avLst/>
          </a:prstGeom>
          <a:noFill/>
        </p:spPr>
        <p:txBody>
          <a:bodyPr wrap="square" rtlCol="0">
            <a:spAutoFit/>
          </a:bodyPr>
          <a:lstStyle/>
          <a:p>
            <a:r>
              <a:rPr lang="en-US" sz="901" dirty="0">
                <a:latin typeface="Times New Roman" panose="02020603050405020304" pitchFamily="18" charset="0"/>
                <a:cs typeface="Times New Roman" panose="02020603050405020304" pitchFamily="18" charset="0"/>
              </a:rPr>
              <a:t>2012 </a:t>
            </a:r>
          </a:p>
        </p:txBody>
      </p:sp>
    </p:spTree>
    <p:extLst>
      <p:ext uri="{BB962C8B-B14F-4D97-AF65-F5344CB8AC3E}">
        <p14:creationId xmlns:p14="http://schemas.microsoft.com/office/powerpoint/2010/main" val="6022799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14685" y="1894947"/>
            <a:ext cx="8770289" cy="1548467"/>
          </a:xfrm>
          <a:prstGeom prst="rect">
            <a:avLst/>
          </a:prstGeom>
        </p:spPr>
        <p:txBody>
          <a:bodyPr>
            <a:noAutofit/>
          </a:bodyPr>
          <a:lstStyle/>
          <a:p>
            <a:pPr marL="0" indent="0" algn="ctr">
              <a:spcBef>
                <a:spcPts val="0"/>
              </a:spcBef>
              <a:spcAft>
                <a:spcPts val="450"/>
              </a:spcAft>
              <a:buNone/>
            </a:pPr>
            <a:r>
              <a:rPr lang="en-US" sz="1600" dirty="0"/>
              <a:t>“There continues to be no clear evidence of benefit from herbal or </a:t>
            </a:r>
            <a:r>
              <a:rPr lang="en-US" sz="1600" dirty="0" err="1"/>
              <a:t>nonherbal</a:t>
            </a:r>
            <a:r>
              <a:rPr lang="en-US" sz="1600" dirty="0"/>
              <a:t> (i.e., vitamin or mineral) supplementation for people with diabetes without underlying deficiencies (</a:t>
            </a:r>
            <a:r>
              <a:rPr lang="en-US" sz="1600" b="1" dirty="0">
                <a:hlinkClick r:id="rId3"/>
              </a:rPr>
              <a:t>35</a:t>
            </a:r>
            <a:r>
              <a:rPr lang="en-US" sz="1600" dirty="0"/>
              <a:t>). Metformin is associated with vitamin B12 deficiency, with a recent report from the Diabetes Prevention Program Outcomes Study (DPPOS) suggesting that periodic testing of vitamin B12 levels should be considered in patients taking metformin, particularly in those with anemia or peripheral neuropathy (</a:t>
            </a:r>
            <a:r>
              <a:rPr lang="en-US" sz="1600" b="1" dirty="0">
                <a:hlinkClick r:id="rId4"/>
              </a:rPr>
              <a:t>123</a:t>
            </a:r>
            <a:r>
              <a:rPr lang="en-US" sz="1600" dirty="0"/>
              <a:t>). Routine supplementation with antioxidants, such as vitamins E and C and carotene, is not advised due to lack of evidence of efficacy and concern related to long-term safety. In addition, there is insufficient evidence to support the routine use of herbals and micronutrients, such as cinnamon (</a:t>
            </a:r>
            <a:r>
              <a:rPr lang="en-US" sz="1600" b="1" dirty="0">
                <a:hlinkClick r:id="rId5"/>
              </a:rPr>
              <a:t>124</a:t>
            </a:r>
            <a:r>
              <a:rPr lang="en-US" sz="1600" dirty="0"/>
              <a:t>), curcumin, vitamin D (</a:t>
            </a:r>
            <a:r>
              <a:rPr lang="en-US" sz="1600" b="1" dirty="0">
                <a:hlinkClick r:id="rId6"/>
              </a:rPr>
              <a:t>125</a:t>
            </a:r>
            <a:r>
              <a:rPr lang="en-US" sz="1600" dirty="0"/>
              <a:t>), or chromium, to improve glycemia in people with diabetes (</a:t>
            </a:r>
            <a:r>
              <a:rPr lang="en-US" sz="1600" b="1" dirty="0">
                <a:hlinkClick r:id="rId3"/>
              </a:rPr>
              <a:t>35</a:t>
            </a:r>
            <a:r>
              <a:rPr lang="en-US" sz="1600" dirty="0"/>
              <a:t>,</a:t>
            </a:r>
            <a:r>
              <a:rPr lang="en-US" sz="1600" b="1" dirty="0">
                <a:hlinkClick r:id="rId7"/>
              </a:rPr>
              <a:t>126</a:t>
            </a:r>
            <a:r>
              <a:rPr lang="en-US" sz="1600" dirty="0"/>
              <a:t>). However, for special populations, including pregnant or lactating women, older adults, vegetarians, and people following very low-calorie or low-carbohydrate diets, a multivitamin may be necessary.</a:t>
            </a:r>
            <a:endParaRPr lang="en-US" sz="1600" dirty="0">
              <a:solidFill>
                <a:srgbClr val="000000"/>
              </a:solidFill>
              <a:latin typeface="Calibri" panose="020F0502020204030204" pitchFamily="34" charset="0"/>
              <a:cs typeface="Arial Narrow"/>
            </a:endParaRPr>
          </a:p>
        </p:txBody>
      </p:sp>
      <p:pic>
        <p:nvPicPr>
          <p:cNvPr id="6" name="Picture 5">
            <a:extLst>
              <a:ext uri="{FF2B5EF4-FFF2-40B4-BE49-F238E27FC236}">
                <a16:creationId xmlns:a16="http://schemas.microsoft.com/office/drawing/2014/main" id="{71A92A34-8F56-4A19-8F92-85919393B3E2}"/>
              </a:ext>
            </a:extLst>
          </p:cNvPr>
          <p:cNvPicPr>
            <a:picLocks noChangeAspect="1"/>
          </p:cNvPicPr>
          <p:nvPr/>
        </p:nvPicPr>
        <p:blipFill>
          <a:blip r:embed="rId8"/>
          <a:stretch>
            <a:fillRect/>
          </a:stretch>
        </p:blipFill>
        <p:spPr>
          <a:xfrm>
            <a:off x="0" y="0"/>
            <a:ext cx="3792772" cy="1866782"/>
          </a:xfrm>
          <a:prstGeom prst="rect">
            <a:avLst/>
          </a:prstGeom>
        </p:spPr>
      </p:pic>
      <p:pic>
        <p:nvPicPr>
          <p:cNvPr id="4" name="Picture 3">
            <a:extLst>
              <a:ext uri="{FF2B5EF4-FFF2-40B4-BE49-F238E27FC236}">
                <a16:creationId xmlns:a16="http://schemas.microsoft.com/office/drawing/2014/main" id="{180040C1-40F5-4642-9713-6D9CCABFC249}"/>
              </a:ext>
            </a:extLst>
          </p:cNvPr>
          <p:cNvPicPr>
            <a:picLocks noChangeAspect="1"/>
          </p:cNvPicPr>
          <p:nvPr/>
        </p:nvPicPr>
        <p:blipFill>
          <a:blip r:embed="rId9"/>
          <a:stretch>
            <a:fillRect/>
          </a:stretch>
        </p:blipFill>
        <p:spPr>
          <a:xfrm>
            <a:off x="3396768" y="345431"/>
            <a:ext cx="8975552" cy="804925"/>
          </a:xfrm>
          <a:prstGeom prst="rect">
            <a:avLst/>
          </a:prstGeom>
        </p:spPr>
      </p:pic>
      <p:sp>
        <p:nvSpPr>
          <p:cNvPr id="2" name="Rectangle 1">
            <a:extLst>
              <a:ext uri="{FF2B5EF4-FFF2-40B4-BE49-F238E27FC236}">
                <a16:creationId xmlns:a16="http://schemas.microsoft.com/office/drawing/2014/main" id="{82F35F69-3691-4C2F-A386-05F6FDD6D636}"/>
              </a:ext>
            </a:extLst>
          </p:cNvPr>
          <p:cNvSpPr/>
          <p:nvPr/>
        </p:nvSpPr>
        <p:spPr>
          <a:xfrm>
            <a:off x="9049110" y="2576797"/>
            <a:ext cx="4572000" cy="1477328"/>
          </a:xfrm>
          <a:prstGeom prst="rect">
            <a:avLst/>
          </a:prstGeom>
        </p:spPr>
        <p:txBody>
          <a:bodyPr>
            <a:spAutoFit/>
          </a:bodyPr>
          <a:lstStyle/>
          <a:p>
            <a:r>
              <a:rPr lang="en-US" dirty="0">
                <a:solidFill>
                  <a:srgbClr val="000000"/>
                </a:solidFill>
                <a:latin typeface="Open Sans"/>
              </a:rPr>
              <a:t>For select groups of individuals such as the elderly, pregnant or lactating women, vegetarians, and those on calorie-restricted diets, a multivitamin supplement may be necessary (</a:t>
            </a:r>
            <a:r>
              <a:rPr lang="en-US" b="1" dirty="0">
                <a:solidFill>
                  <a:srgbClr val="296C96"/>
                </a:solidFill>
                <a:latin typeface="Open Sans"/>
                <a:hlinkClick r:id="rId10"/>
              </a:rPr>
              <a:t>196</a:t>
            </a:r>
            <a:r>
              <a:rPr lang="en-US" dirty="0">
                <a:solidFill>
                  <a:srgbClr val="000000"/>
                </a:solidFill>
                <a:latin typeface="Open Sans"/>
              </a:rPr>
              <a:t>).</a:t>
            </a:r>
            <a:endParaRPr lang="en-US" dirty="0"/>
          </a:p>
        </p:txBody>
      </p:sp>
    </p:spTree>
    <p:extLst>
      <p:ext uri="{BB962C8B-B14F-4D97-AF65-F5344CB8AC3E}">
        <p14:creationId xmlns:p14="http://schemas.microsoft.com/office/powerpoint/2010/main" val="454670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CAC447-4B94-4043-AB18-6AC992440890}"/>
              </a:ext>
            </a:extLst>
          </p:cNvPr>
          <p:cNvPicPr>
            <a:picLocks noChangeAspect="1"/>
          </p:cNvPicPr>
          <p:nvPr/>
        </p:nvPicPr>
        <p:blipFill>
          <a:blip r:embed="rId2"/>
          <a:stretch>
            <a:fillRect/>
          </a:stretch>
        </p:blipFill>
        <p:spPr>
          <a:xfrm>
            <a:off x="744467" y="1862557"/>
            <a:ext cx="7745757" cy="2490817"/>
          </a:xfrm>
          <a:prstGeom prst="rect">
            <a:avLst/>
          </a:prstGeom>
        </p:spPr>
      </p:pic>
      <p:sp>
        <p:nvSpPr>
          <p:cNvPr id="4" name="Title 3">
            <a:extLst>
              <a:ext uri="{FF2B5EF4-FFF2-40B4-BE49-F238E27FC236}">
                <a16:creationId xmlns:a16="http://schemas.microsoft.com/office/drawing/2014/main" id="{A2362EBB-E13B-4D01-BC9B-7610A29FC0B5}"/>
              </a:ext>
            </a:extLst>
          </p:cNvPr>
          <p:cNvSpPr>
            <a:spLocks noGrp="1"/>
          </p:cNvSpPr>
          <p:nvPr>
            <p:ph type="title"/>
          </p:nvPr>
        </p:nvSpPr>
        <p:spPr>
          <a:xfrm>
            <a:off x="457200" y="579083"/>
            <a:ext cx="8229600" cy="861299"/>
          </a:xfrm>
        </p:spPr>
        <p:txBody>
          <a:bodyPr/>
          <a:lstStyle/>
          <a:p>
            <a:pPr algn="ctr"/>
            <a:r>
              <a:rPr lang="en-US" sz="3000" dirty="0"/>
              <a:t>Berberine with lifestyle modification versus lifestyle modification alone or plus placebo</a:t>
            </a:r>
          </a:p>
        </p:txBody>
      </p:sp>
    </p:spTree>
    <p:extLst>
      <p:ext uri="{BB962C8B-B14F-4D97-AF65-F5344CB8AC3E}">
        <p14:creationId xmlns:p14="http://schemas.microsoft.com/office/powerpoint/2010/main" val="18285146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3C6F42-9175-4146-AD4C-325EA0832B4F}"/>
              </a:ext>
            </a:extLst>
          </p:cNvPr>
          <p:cNvPicPr>
            <a:picLocks noChangeAspect="1"/>
          </p:cNvPicPr>
          <p:nvPr/>
        </p:nvPicPr>
        <p:blipFill rotWithShape="1">
          <a:blip r:embed="rId2"/>
          <a:srcRect t="1646" b="48716"/>
          <a:stretch/>
        </p:blipFill>
        <p:spPr>
          <a:xfrm>
            <a:off x="167240" y="1942089"/>
            <a:ext cx="8782349" cy="2451886"/>
          </a:xfrm>
          <a:prstGeom prst="rect">
            <a:avLst/>
          </a:prstGeom>
        </p:spPr>
      </p:pic>
      <p:sp>
        <p:nvSpPr>
          <p:cNvPr id="3" name="Title 4">
            <a:extLst>
              <a:ext uri="{FF2B5EF4-FFF2-40B4-BE49-F238E27FC236}">
                <a16:creationId xmlns:a16="http://schemas.microsoft.com/office/drawing/2014/main" id="{9EF9E5A5-9E85-4243-9BA1-0051BBEE5531}"/>
              </a:ext>
            </a:extLst>
          </p:cNvPr>
          <p:cNvSpPr txBox="1">
            <a:spLocks/>
          </p:cNvSpPr>
          <p:nvPr/>
        </p:nvSpPr>
        <p:spPr>
          <a:xfrm>
            <a:off x="1611749" y="849106"/>
            <a:ext cx="5920502" cy="74631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477" dirty="0"/>
          </a:p>
        </p:txBody>
      </p:sp>
      <p:sp>
        <p:nvSpPr>
          <p:cNvPr id="4" name="Title 3">
            <a:extLst>
              <a:ext uri="{FF2B5EF4-FFF2-40B4-BE49-F238E27FC236}">
                <a16:creationId xmlns:a16="http://schemas.microsoft.com/office/drawing/2014/main" id="{07C38FB2-59F8-4DA7-BEA5-4985797DF323}"/>
              </a:ext>
            </a:extLst>
          </p:cNvPr>
          <p:cNvSpPr>
            <a:spLocks noGrp="1"/>
          </p:cNvSpPr>
          <p:nvPr>
            <p:ph type="title"/>
          </p:nvPr>
        </p:nvSpPr>
        <p:spPr/>
        <p:txBody>
          <a:bodyPr/>
          <a:lstStyle/>
          <a:p>
            <a:pPr algn="ctr"/>
            <a:r>
              <a:rPr lang="en-US" sz="3000" dirty="0"/>
              <a:t>Berberine with lifestyle modification versus lifestyle modification alone or plus placebo</a:t>
            </a:r>
          </a:p>
        </p:txBody>
      </p:sp>
    </p:spTree>
    <p:extLst>
      <p:ext uri="{BB962C8B-B14F-4D97-AF65-F5344CB8AC3E}">
        <p14:creationId xmlns:p14="http://schemas.microsoft.com/office/powerpoint/2010/main" val="27851579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1336D8-5956-40A9-9C2E-4033BB53EADB}"/>
              </a:ext>
            </a:extLst>
          </p:cNvPr>
          <p:cNvPicPr>
            <a:picLocks noChangeAspect="1"/>
          </p:cNvPicPr>
          <p:nvPr/>
        </p:nvPicPr>
        <p:blipFill rotWithShape="1">
          <a:blip r:embed="rId2"/>
          <a:srcRect t="50000"/>
          <a:stretch/>
        </p:blipFill>
        <p:spPr>
          <a:xfrm>
            <a:off x="440046" y="1650775"/>
            <a:ext cx="8246754" cy="2319194"/>
          </a:xfrm>
          <a:prstGeom prst="rect">
            <a:avLst/>
          </a:prstGeom>
        </p:spPr>
      </p:pic>
      <p:sp>
        <p:nvSpPr>
          <p:cNvPr id="3" name="Title 2">
            <a:extLst>
              <a:ext uri="{FF2B5EF4-FFF2-40B4-BE49-F238E27FC236}">
                <a16:creationId xmlns:a16="http://schemas.microsoft.com/office/drawing/2014/main" id="{9F39A88F-DCCE-44F4-9598-E7DE7792D7EF}"/>
              </a:ext>
            </a:extLst>
          </p:cNvPr>
          <p:cNvSpPr>
            <a:spLocks noGrp="1"/>
          </p:cNvSpPr>
          <p:nvPr>
            <p:ph type="title"/>
          </p:nvPr>
        </p:nvSpPr>
        <p:spPr/>
        <p:txBody>
          <a:bodyPr/>
          <a:lstStyle/>
          <a:p>
            <a:pPr algn="ctr"/>
            <a:r>
              <a:rPr lang="en-US" sz="3000" dirty="0"/>
              <a:t>Berberine with Lifestyle Modification Versus Lifestyle Modification Alone or Plus Placebo</a:t>
            </a:r>
          </a:p>
        </p:txBody>
      </p:sp>
    </p:spTree>
    <p:extLst>
      <p:ext uri="{BB962C8B-B14F-4D97-AF65-F5344CB8AC3E}">
        <p14:creationId xmlns:p14="http://schemas.microsoft.com/office/powerpoint/2010/main" val="20571528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4796BB-84CF-41F2-8CC3-A278896327BD}"/>
              </a:ext>
            </a:extLst>
          </p:cNvPr>
          <p:cNvPicPr>
            <a:picLocks noChangeAspect="1"/>
          </p:cNvPicPr>
          <p:nvPr/>
        </p:nvPicPr>
        <p:blipFill>
          <a:blip r:embed="rId2"/>
          <a:stretch>
            <a:fillRect/>
          </a:stretch>
        </p:blipFill>
        <p:spPr>
          <a:xfrm>
            <a:off x="294435" y="1456566"/>
            <a:ext cx="8566835" cy="2217218"/>
          </a:xfrm>
          <a:prstGeom prst="rect">
            <a:avLst/>
          </a:prstGeom>
        </p:spPr>
      </p:pic>
      <p:sp>
        <p:nvSpPr>
          <p:cNvPr id="3" name="Title 2">
            <a:extLst>
              <a:ext uri="{FF2B5EF4-FFF2-40B4-BE49-F238E27FC236}">
                <a16:creationId xmlns:a16="http://schemas.microsoft.com/office/drawing/2014/main" id="{226B6669-9F35-4497-ABE9-0295C4957985}"/>
              </a:ext>
            </a:extLst>
          </p:cNvPr>
          <p:cNvSpPr>
            <a:spLocks noGrp="1"/>
          </p:cNvSpPr>
          <p:nvPr>
            <p:ph type="title"/>
          </p:nvPr>
        </p:nvSpPr>
        <p:spPr/>
        <p:txBody>
          <a:bodyPr>
            <a:noAutofit/>
          </a:bodyPr>
          <a:lstStyle/>
          <a:p>
            <a:r>
              <a:rPr lang="en-US" sz="3000" dirty="0"/>
              <a:t>Berberine with Lifestyle Modification Versus Lifestyle Modification Alone or Plus Placebo</a:t>
            </a:r>
          </a:p>
        </p:txBody>
      </p:sp>
    </p:spTree>
    <p:extLst>
      <p:ext uri="{BB962C8B-B14F-4D97-AF65-F5344CB8AC3E}">
        <p14:creationId xmlns:p14="http://schemas.microsoft.com/office/powerpoint/2010/main" val="14207375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75BD8B-75AA-460A-9BC4-282732C9636F}"/>
              </a:ext>
            </a:extLst>
          </p:cNvPr>
          <p:cNvPicPr>
            <a:picLocks noChangeAspect="1"/>
          </p:cNvPicPr>
          <p:nvPr/>
        </p:nvPicPr>
        <p:blipFill rotWithShape="1">
          <a:blip r:embed="rId2"/>
          <a:srcRect t="2880"/>
          <a:stretch/>
        </p:blipFill>
        <p:spPr>
          <a:xfrm>
            <a:off x="1172002" y="1464804"/>
            <a:ext cx="6799997" cy="2286456"/>
          </a:xfrm>
          <a:prstGeom prst="rect">
            <a:avLst/>
          </a:prstGeom>
        </p:spPr>
      </p:pic>
      <p:sp>
        <p:nvSpPr>
          <p:cNvPr id="3" name="Title 2">
            <a:extLst>
              <a:ext uri="{FF2B5EF4-FFF2-40B4-BE49-F238E27FC236}">
                <a16:creationId xmlns:a16="http://schemas.microsoft.com/office/drawing/2014/main" id="{16470D01-0EBC-4910-B9E6-909221E7404C}"/>
              </a:ext>
            </a:extLst>
          </p:cNvPr>
          <p:cNvSpPr txBox="1">
            <a:spLocks/>
          </p:cNvSpPr>
          <p:nvPr/>
        </p:nvSpPr>
        <p:spPr>
          <a:xfrm>
            <a:off x="1611749" y="849106"/>
            <a:ext cx="5920502" cy="74631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477" dirty="0"/>
          </a:p>
        </p:txBody>
      </p:sp>
      <p:sp>
        <p:nvSpPr>
          <p:cNvPr id="4" name="Title 3">
            <a:extLst>
              <a:ext uri="{FF2B5EF4-FFF2-40B4-BE49-F238E27FC236}">
                <a16:creationId xmlns:a16="http://schemas.microsoft.com/office/drawing/2014/main" id="{825471B2-7986-4C3E-8A29-1DE06E2C65EE}"/>
              </a:ext>
            </a:extLst>
          </p:cNvPr>
          <p:cNvSpPr>
            <a:spLocks noGrp="1"/>
          </p:cNvSpPr>
          <p:nvPr>
            <p:ph type="title"/>
          </p:nvPr>
        </p:nvSpPr>
        <p:spPr/>
        <p:txBody>
          <a:bodyPr/>
          <a:lstStyle/>
          <a:p>
            <a:r>
              <a:rPr lang="en-US" sz="3600" dirty="0"/>
              <a:t>Berberine vs. Oral Hypoglycemics </a:t>
            </a:r>
            <a:endParaRPr lang="en-US" dirty="0"/>
          </a:p>
        </p:txBody>
      </p:sp>
    </p:spTree>
    <p:extLst>
      <p:ext uri="{BB962C8B-B14F-4D97-AF65-F5344CB8AC3E}">
        <p14:creationId xmlns:p14="http://schemas.microsoft.com/office/powerpoint/2010/main" val="11921799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F26E04-E3B0-47EA-96AE-8C794EE7DB0E}"/>
              </a:ext>
            </a:extLst>
          </p:cNvPr>
          <p:cNvPicPr>
            <a:picLocks noChangeAspect="1"/>
          </p:cNvPicPr>
          <p:nvPr/>
        </p:nvPicPr>
        <p:blipFill>
          <a:blip r:embed="rId2"/>
          <a:stretch>
            <a:fillRect/>
          </a:stretch>
        </p:blipFill>
        <p:spPr>
          <a:xfrm>
            <a:off x="1147870" y="1490852"/>
            <a:ext cx="6848262" cy="2166560"/>
          </a:xfrm>
          <a:prstGeom prst="rect">
            <a:avLst/>
          </a:prstGeom>
        </p:spPr>
      </p:pic>
      <p:sp>
        <p:nvSpPr>
          <p:cNvPr id="3" name="Title 2">
            <a:extLst>
              <a:ext uri="{FF2B5EF4-FFF2-40B4-BE49-F238E27FC236}">
                <a16:creationId xmlns:a16="http://schemas.microsoft.com/office/drawing/2014/main" id="{5C0993D7-0B50-4963-8278-8DAF2A74C21A}"/>
              </a:ext>
            </a:extLst>
          </p:cNvPr>
          <p:cNvSpPr txBox="1">
            <a:spLocks/>
          </p:cNvSpPr>
          <p:nvPr/>
        </p:nvSpPr>
        <p:spPr>
          <a:xfrm>
            <a:off x="1611749" y="849106"/>
            <a:ext cx="5920502" cy="74631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477" dirty="0"/>
          </a:p>
        </p:txBody>
      </p:sp>
      <p:sp>
        <p:nvSpPr>
          <p:cNvPr id="4" name="Title 3">
            <a:extLst>
              <a:ext uri="{FF2B5EF4-FFF2-40B4-BE49-F238E27FC236}">
                <a16:creationId xmlns:a16="http://schemas.microsoft.com/office/drawing/2014/main" id="{96F1A922-ABA3-4D2E-AFAE-12D8A553900A}"/>
              </a:ext>
            </a:extLst>
          </p:cNvPr>
          <p:cNvSpPr>
            <a:spLocks noGrp="1"/>
          </p:cNvSpPr>
          <p:nvPr>
            <p:ph type="title"/>
          </p:nvPr>
        </p:nvSpPr>
        <p:spPr/>
        <p:txBody>
          <a:bodyPr/>
          <a:lstStyle/>
          <a:p>
            <a:r>
              <a:rPr lang="en-US" sz="3600" dirty="0"/>
              <a:t>Berberine vs. Oral Hypoglycemics </a:t>
            </a:r>
            <a:endParaRPr lang="en-US" dirty="0"/>
          </a:p>
        </p:txBody>
      </p:sp>
    </p:spTree>
    <p:extLst>
      <p:ext uri="{BB962C8B-B14F-4D97-AF65-F5344CB8AC3E}">
        <p14:creationId xmlns:p14="http://schemas.microsoft.com/office/powerpoint/2010/main" val="353462363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81D62B-B86A-43E2-AF65-656A02078ADD}"/>
              </a:ext>
            </a:extLst>
          </p:cNvPr>
          <p:cNvPicPr>
            <a:picLocks noChangeAspect="1"/>
          </p:cNvPicPr>
          <p:nvPr/>
        </p:nvPicPr>
        <p:blipFill>
          <a:blip r:embed="rId2"/>
          <a:stretch>
            <a:fillRect/>
          </a:stretch>
        </p:blipFill>
        <p:spPr>
          <a:xfrm>
            <a:off x="1196135" y="1624920"/>
            <a:ext cx="6751732" cy="1898422"/>
          </a:xfrm>
          <a:prstGeom prst="rect">
            <a:avLst/>
          </a:prstGeom>
        </p:spPr>
      </p:pic>
      <p:sp>
        <p:nvSpPr>
          <p:cNvPr id="3" name="Title 2">
            <a:extLst>
              <a:ext uri="{FF2B5EF4-FFF2-40B4-BE49-F238E27FC236}">
                <a16:creationId xmlns:a16="http://schemas.microsoft.com/office/drawing/2014/main" id="{A9A96475-DC6C-4185-A41B-152B332FF915}"/>
              </a:ext>
            </a:extLst>
          </p:cNvPr>
          <p:cNvSpPr txBox="1">
            <a:spLocks/>
          </p:cNvSpPr>
          <p:nvPr/>
        </p:nvSpPr>
        <p:spPr>
          <a:xfrm>
            <a:off x="1611749" y="1023523"/>
            <a:ext cx="5920502" cy="57190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477" dirty="0"/>
          </a:p>
        </p:txBody>
      </p:sp>
      <p:sp>
        <p:nvSpPr>
          <p:cNvPr id="4" name="Title 3">
            <a:extLst>
              <a:ext uri="{FF2B5EF4-FFF2-40B4-BE49-F238E27FC236}">
                <a16:creationId xmlns:a16="http://schemas.microsoft.com/office/drawing/2014/main" id="{EE432E78-ED79-452F-AC48-4CDB8F9A4132}"/>
              </a:ext>
            </a:extLst>
          </p:cNvPr>
          <p:cNvSpPr>
            <a:spLocks noGrp="1"/>
          </p:cNvSpPr>
          <p:nvPr>
            <p:ph type="title"/>
          </p:nvPr>
        </p:nvSpPr>
        <p:spPr/>
        <p:txBody>
          <a:bodyPr/>
          <a:lstStyle/>
          <a:p>
            <a:r>
              <a:rPr lang="en-US" sz="3600" dirty="0"/>
              <a:t>Berberine vs. Oral Hypoglycemics </a:t>
            </a:r>
            <a:endParaRPr lang="en-US" dirty="0"/>
          </a:p>
        </p:txBody>
      </p:sp>
    </p:spTree>
    <p:extLst>
      <p:ext uri="{BB962C8B-B14F-4D97-AF65-F5344CB8AC3E}">
        <p14:creationId xmlns:p14="http://schemas.microsoft.com/office/powerpoint/2010/main" val="21869896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6907E2-79DF-414F-8190-2DBD7CAF883A}"/>
              </a:ext>
            </a:extLst>
          </p:cNvPr>
          <p:cNvPicPr>
            <a:picLocks noChangeAspect="1"/>
          </p:cNvPicPr>
          <p:nvPr/>
        </p:nvPicPr>
        <p:blipFill>
          <a:blip r:embed="rId2"/>
          <a:stretch>
            <a:fillRect/>
          </a:stretch>
        </p:blipFill>
        <p:spPr>
          <a:xfrm>
            <a:off x="1225630" y="1614195"/>
            <a:ext cx="6692741" cy="1919873"/>
          </a:xfrm>
          <a:prstGeom prst="rect">
            <a:avLst/>
          </a:prstGeom>
        </p:spPr>
      </p:pic>
      <p:sp>
        <p:nvSpPr>
          <p:cNvPr id="3" name="Title 2">
            <a:extLst>
              <a:ext uri="{FF2B5EF4-FFF2-40B4-BE49-F238E27FC236}">
                <a16:creationId xmlns:a16="http://schemas.microsoft.com/office/drawing/2014/main" id="{F474D757-98F2-4B98-914F-EB83FBC15DFD}"/>
              </a:ext>
            </a:extLst>
          </p:cNvPr>
          <p:cNvSpPr>
            <a:spLocks noGrp="1"/>
          </p:cNvSpPr>
          <p:nvPr>
            <p:ph type="title"/>
          </p:nvPr>
        </p:nvSpPr>
        <p:spPr/>
        <p:txBody>
          <a:bodyPr/>
          <a:lstStyle/>
          <a:p>
            <a:pPr algn="ctr"/>
            <a:r>
              <a:rPr lang="en-US" dirty="0"/>
              <a:t>Berberine vs. Oral Hypoglycemics </a:t>
            </a:r>
          </a:p>
        </p:txBody>
      </p:sp>
    </p:spTree>
    <p:extLst>
      <p:ext uri="{BB962C8B-B14F-4D97-AF65-F5344CB8AC3E}">
        <p14:creationId xmlns:p14="http://schemas.microsoft.com/office/powerpoint/2010/main" val="26205351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6A4031-C63E-47A3-82AD-46BB5B1BBE5C}"/>
              </a:ext>
            </a:extLst>
          </p:cNvPr>
          <p:cNvPicPr>
            <a:picLocks noChangeAspect="1"/>
          </p:cNvPicPr>
          <p:nvPr/>
        </p:nvPicPr>
        <p:blipFill>
          <a:blip r:embed="rId2"/>
          <a:stretch>
            <a:fillRect/>
          </a:stretch>
        </p:blipFill>
        <p:spPr>
          <a:xfrm>
            <a:off x="1139825" y="1747624"/>
            <a:ext cx="6864350" cy="2216872"/>
          </a:xfrm>
          <a:prstGeom prst="rect">
            <a:avLst/>
          </a:prstGeom>
        </p:spPr>
      </p:pic>
      <p:sp>
        <p:nvSpPr>
          <p:cNvPr id="3" name="Title 2">
            <a:extLst>
              <a:ext uri="{FF2B5EF4-FFF2-40B4-BE49-F238E27FC236}">
                <a16:creationId xmlns:a16="http://schemas.microsoft.com/office/drawing/2014/main" id="{89E15C54-520A-42D8-A14D-0E6DA7EDCD5D}"/>
              </a:ext>
            </a:extLst>
          </p:cNvPr>
          <p:cNvSpPr txBox="1">
            <a:spLocks/>
          </p:cNvSpPr>
          <p:nvPr/>
        </p:nvSpPr>
        <p:spPr>
          <a:xfrm>
            <a:off x="1611749" y="849106"/>
            <a:ext cx="5920502" cy="74631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477" dirty="0"/>
          </a:p>
        </p:txBody>
      </p:sp>
      <p:sp>
        <p:nvSpPr>
          <p:cNvPr id="4" name="Title 3">
            <a:extLst>
              <a:ext uri="{FF2B5EF4-FFF2-40B4-BE49-F238E27FC236}">
                <a16:creationId xmlns:a16="http://schemas.microsoft.com/office/drawing/2014/main" id="{61A13FD6-A813-42AD-A3A7-9CD13F2B92D7}"/>
              </a:ext>
            </a:extLst>
          </p:cNvPr>
          <p:cNvSpPr>
            <a:spLocks noGrp="1"/>
          </p:cNvSpPr>
          <p:nvPr>
            <p:ph type="title"/>
          </p:nvPr>
        </p:nvSpPr>
        <p:spPr>
          <a:xfrm>
            <a:off x="424831" y="579083"/>
            <a:ext cx="8379303" cy="485129"/>
          </a:xfrm>
        </p:spPr>
        <p:txBody>
          <a:bodyPr/>
          <a:lstStyle/>
          <a:p>
            <a:r>
              <a:rPr lang="en-US" sz="3000" dirty="0"/>
              <a:t>Berberine Combined with Oral Hypoglycemics vs. the Same Hypoglycemics</a:t>
            </a:r>
          </a:p>
        </p:txBody>
      </p:sp>
    </p:spTree>
    <p:extLst>
      <p:ext uri="{BB962C8B-B14F-4D97-AF65-F5344CB8AC3E}">
        <p14:creationId xmlns:p14="http://schemas.microsoft.com/office/powerpoint/2010/main" val="31823990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C3D49C-03EC-4618-B8FF-2E92610EABD8}"/>
              </a:ext>
            </a:extLst>
          </p:cNvPr>
          <p:cNvPicPr>
            <a:picLocks noChangeAspect="1"/>
          </p:cNvPicPr>
          <p:nvPr/>
        </p:nvPicPr>
        <p:blipFill>
          <a:blip r:embed="rId2"/>
          <a:stretch>
            <a:fillRect/>
          </a:stretch>
        </p:blipFill>
        <p:spPr>
          <a:xfrm>
            <a:off x="1139825" y="1742383"/>
            <a:ext cx="6864350" cy="2055744"/>
          </a:xfrm>
          <a:prstGeom prst="rect">
            <a:avLst/>
          </a:prstGeom>
        </p:spPr>
      </p:pic>
      <p:sp>
        <p:nvSpPr>
          <p:cNvPr id="3" name="Title 2">
            <a:extLst>
              <a:ext uri="{FF2B5EF4-FFF2-40B4-BE49-F238E27FC236}">
                <a16:creationId xmlns:a16="http://schemas.microsoft.com/office/drawing/2014/main" id="{44A3A896-CA63-4D2F-B588-20C8094FD240}"/>
              </a:ext>
            </a:extLst>
          </p:cNvPr>
          <p:cNvSpPr>
            <a:spLocks noGrp="1"/>
          </p:cNvSpPr>
          <p:nvPr>
            <p:ph type="title"/>
          </p:nvPr>
        </p:nvSpPr>
        <p:spPr>
          <a:xfrm>
            <a:off x="424831" y="579083"/>
            <a:ext cx="8484499" cy="485129"/>
          </a:xfrm>
        </p:spPr>
        <p:txBody>
          <a:bodyPr>
            <a:noAutofit/>
          </a:bodyPr>
          <a:lstStyle/>
          <a:p>
            <a:pPr algn="ctr"/>
            <a:r>
              <a:rPr lang="en-US" sz="3000" dirty="0"/>
              <a:t>Berberine Combined with Oral Hypoglycemics vs. the Same Hypoglycemics</a:t>
            </a:r>
          </a:p>
        </p:txBody>
      </p:sp>
    </p:spTree>
    <p:extLst>
      <p:ext uri="{BB962C8B-B14F-4D97-AF65-F5344CB8AC3E}">
        <p14:creationId xmlns:p14="http://schemas.microsoft.com/office/powerpoint/2010/main" val="29541040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2"/>
          <p:cNvSpPr>
            <a:spLocks noChangeArrowheads="1"/>
          </p:cNvSpPr>
          <p:nvPr/>
        </p:nvSpPr>
        <p:spPr bwMode="auto">
          <a:xfrm>
            <a:off x="2169478" y="4290251"/>
            <a:ext cx="5262668" cy="623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1600">
                <a:solidFill>
                  <a:schemeClr val="tx1"/>
                </a:solidFill>
                <a:latin typeface="Times New Roman" charset="0"/>
                <a:ea typeface="ＭＳ Ｐゴシック" charset="-128"/>
              </a:defRPr>
            </a:lvl1pPr>
            <a:lvl2pPr marL="37931725" indent="-37474525">
              <a:defRPr sz="1600">
                <a:solidFill>
                  <a:schemeClr val="tx1"/>
                </a:solidFill>
                <a:latin typeface="Times New Roman" charset="0"/>
                <a:ea typeface="ＭＳ Ｐゴシック" charset="-128"/>
              </a:defRPr>
            </a:lvl2pPr>
            <a:lvl3pPr>
              <a:defRPr sz="1600">
                <a:solidFill>
                  <a:schemeClr val="tx1"/>
                </a:solidFill>
                <a:latin typeface="Times New Roman" charset="0"/>
                <a:ea typeface="ＭＳ Ｐゴシック" charset="-128"/>
              </a:defRPr>
            </a:lvl3pPr>
            <a:lvl4pPr>
              <a:defRPr sz="1600">
                <a:solidFill>
                  <a:schemeClr val="tx1"/>
                </a:solidFill>
                <a:latin typeface="Times New Roman" charset="0"/>
                <a:ea typeface="ＭＳ Ｐゴシック" charset="-128"/>
              </a:defRPr>
            </a:lvl4pPr>
            <a:lvl5pPr>
              <a:defRPr sz="1600">
                <a:solidFill>
                  <a:schemeClr val="tx1"/>
                </a:solidFill>
                <a:latin typeface="Times New Roman" charset="0"/>
                <a:ea typeface="ＭＳ Ｐゴシック" charset="-128"/>
              </a:defRPr>
            </a:lvl5pPr>
            <a:lvl6pPr marL="457200" eaLnBrk="0" fontAlgn="base" hangingPunct="0">
              <a:spcBef>
                <a:spcPct val="0"/>
              </a:spcBef>
              <a:spcAft>
                <a:spcPct val="0"/>
              </a:spcAft>
              <a:defRPr sz="1600">
                <a:solidFill>
                  <a:schemeClr val="tx1"/>
                </a:solidFill>
                <a:latin typeface="Times New Roman" charset="0"/>
                <a:ea typeface="ＭＳ Ｐゴシック" charset="-128"/>
              </a:defRPr>
            </a:lvl6pPr>
            <a:lvl7pPr marL="914400" eaLnBrk="0" fontAlgn="base" hangingPunct="0">
              <a:spcBef>
                <a:spcPct val="0"/>
              </a:spcBef>
              <a:spcAft>
                <a:spcPct val="0"/>
              </a:spcAft>
              <a:defRPr sz="1600">
                <a:solidFill>
                  <a:schemeClr val="tx1"/>
                </a:solidFill>
                <a:latin typeface="Times New Roman" charset="0"/>
                <a:ea typeface="ＭＳ Ｐゴシック" charset="-128"/>
              </a:defRPr>
            </a:lvl7pPr>
            <a:lvl8pPr marL="1371600" eaLnBrk="0" fontAlgn="base" hangingPunct="0">
              <a:spcBef>
                <a:spcPct val="0"/>
              </a:spcBef>
              <a:spcAft>
                <a:spcPct val="0"/>
              </a:spcAft>
              <a:defRPr sz="1600">
                <a:solidFill>
                  <a:schemeClr val="tx1"/>
                </a:solidFill>
                <a:latin typeface="Times New Roman" charset="0"/>
                <a:ea typeface="ＭＳ Ｐゴシック" charset="-128"/>
              </a:defRPr>
            </a:lvl8pPr>
            <a:lvl9pPr marL="1828800" eaLnBrk="0" fontAlgn="base" hangingPunct="0">
              <a:spcBef>
                <a:spcPct val="0"/>
              </a:spcBef>
              <a:spcAft>
                <a:spcPct val="0"/>
              </a:spcAft>
              <a:defRPr sz="1600">
                <a:solidFill>
                  <a:schemeClr val="tx1"/>
                </a:solidFill>
                <a:latin typeface="Times New Roman" charset="0"/>
                <a:ea typeface="ＭＳ Ｐゴシック" charset="-128"/>
              </a:defRPr>
            </a:lvl9pPr>
          </a:lstStyle>
          <a:p>
            <a:endParaRPr lang="en-US" altLang="en-US" sz="901" b="1" dirty="0">
              <a:latin typeface="Arial Unicode MS" charset="0"/>
            </a:endParaRPr>
          </a:p>
          <a:p>
            <a:endParaRPr lang="en-US" altLang="en-US" sz="901" b="1" dirty="0">
              <a:latin typeface="Arial Unicode MS" charset="0"/>
            </a:endParaRPr>
          </a:p>
          <a:p>
            <a:endParaRPr lang="en-US" altLang="en-US" sz="901" dirty="0">
              <a:latin typeface="Arial Unicode MS" charset="0"/>
            </a:endParaRPr>
          </a:p>
          <a:p>
            <a:pPr algn="ctr"/>
            <a:r>
              <a:rPr lang="en-US" altLang="en-US" sz="751" dirty="0">
                <a:latin typeface="Arial Unicode MS" charset="0"/>
              </a:rPr>
              <a:t>Lindstrom, A, et al.(2013).Herbal Supplement Sales increase 5.5% in 2012. </a:t>
            </a:r>
          </a:p>
        </p:txBody>
      </p:sp>
      <p:pic>
        <p:nvPicPr>
          <p:cNvPr id="21507" name="Picture 39" descr="Quantcast"/>
          <p:cNvPicPr>
            <a:picLocks noChangeAspect="1" noChangeArrowheads="1"/>
          </p:cNvPicPr>
          <p:nvPr/>
        </p:nvPicPr>
        <p:blipFill>
          <a:blip r:link="rId3">
            <a:extLst>
              <a:ext uri="{28A0092B-C50C-407E-A947-70E740481C1C}">
                <a14:useLocalDpi xmlns:a14="http://schemas.microsoft.com/office/drawing/2010/main" val="0"/>
              </a:ext>
            </a:extLst>
          </a:blip>
          <a:srcRect/>
          <a:stretch>
            <a:fillRect/>
          </a:stretch>
        </p:blipFill>
        <p:spPr bwMode="auto">
          <a:xfrm>
            <a:off x="1241123" y="35306117"/>
            <a:ext cx="7150" cy="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 Box 40"/>
          <p:cNvSpPr txBox="1">
            <a:spLocks noChangeArrowheads="1"/>
          </p:cNvSpPr>
          <p:nvPr/>
        </p:nvSpPr>
        <p:spPr bwMode="auto">
          <a:xfrm>
            <a:off x="1139825" y="357518"/>
            <a:ext cx="6864351" cy="600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Times New Roman" charset="0"/>
                <a:ea typeface="ＭＳ Ｐゴシック" charset="-128"/>
              </a:defRPr>
            </a:lvl1pPr>
            <a:lvl2pPr marL="37931725" indent="-37474525">
              <a:defRPr sz="1600">
                <a:solidFill>
                  <a:schemeClr val="tx1"/>
                </a:solidFill>
                <a:latin typeface="Times New Roman" charset="0"/>
                <a:ea typeface="ＭＳ Ｐゴシック" charset="-128"/>
              </a:defRPr>
            </a:lvl2pPr>
            <a:lvl3pPr>
              <a:defRPr sz="1600">
                <a:solidFill>
                  <a:schemeClr val="tx1"/>
                </a:solidFill>
                <a:latin typeface="Times New Roman" charset="0"/>
                <a:ea typeface="ＭＳ Ｐゴシック" charset="-128"/>
              </a:defRPr>
            </a:lvl3pPr>
            <a:lvl4pPr>
              <a:defRPr sz="1600">
                <a:solidFill>
                  <a:schemeClr val="tx1"/>
                </a:solidFill>
                <a:latin typeface="Times New Roman" charset="0"/>
                <a:ea typeface="ＭＳ Ｐゴシック" charset="-128"/>
              </a:defRPr>
            </a:lvl4pPr>
            <a:lvl5pPr>
              <a:defRPr sz="1600">
                <a:solidFill>
                  <a:schemeClr val="tx1"/>
                </a:solidFill>
                <a:latin typeface="Times New Roman" charset="0"/>
                <a:ea typeface="ＭＳ Ｐゴシック" charset="-128"/>
              </a:defRPr>
            </a:lvl5pPr>
            <a:lvl6pPr marL="457200" eaLnBrk="0" fontAlgn="base" hangingPunct="0">
              <a:spcBef>
                <a:spcPct val="0"/>
              </a:spcBef>
              <a:spcAft>
                <a:spcPct val="0"/>
              </a:spcAft>
              <a:defRPr sz="1600">
                <a:solidFill>
                  <a:schemeClr val="tx1"/>
                </a:solidFill>
                <a:latin typeface="Times New Roman" charset="0"/>
                <a:ea typeface="ＭＳ Ｐゴシック" charset="-128"/>
              </a:defRPr>
            </a:lvl6pPr>
            <a:lvl7pPr marL="914400" eaLnBrk="0" fontAlgn="base" hangingPunct="0">
              <a:spcBef>
                <a:spcPct val="0"/>
              </a:spcBef>
              <a:spcAft>
                <a:spcPct val="0"/>
              </a:spcAft>
              <a:defRPr sz="1600">
                <a:solidFill>
                  <a:schemeClr val="tx1"/>
                </a:solidFill>
                <a:latin typeface="Times New Roman" charset="0"/>
                <a:ea typeface="ＭＳ Ｐゴシック" charset="-128"/>
              </a:defRPr>
            </a:lvl7pPr>
            <a:lvl8pPr marL="1371600" eaLnBrk="0" fontAlgn="base" hangingPunct="0">
              <a:spcBef>
                <a:spcPct val="0"/>
              </a:spcBef>
              <a:spcAft>
                <a:spcPct val="0"/>
              </a:spcAft>
              <a:defRPr sz="1600">
                <a:solidFill>
                  <a:schemeClr val="tx1"/>
                </a:solidFill>
                <a:latin typeface="Times New Roman" charset="0"/>
                <a:ea typeface="ＭＳ Ｐゴシック" charset="-128"/>
              </a:defRPr>
            </a:lvl8pPr>
            <a:lvl9pPr marL="1828800" eaLnBrk="0" fontAlgn="base" hangingPunct="0">
              <a:spcBef>
                <a:spcPct val="0"/>
              </a:spcBef>
              <a:spcAft>
                <a:spcPct val="0"/>
              </a:spcAft>
              <a:defRPr sz="1600">
                <a:solidFill>
                  <a:schemeClr val="tx1"/>
                </a:solidFill>
                <a:latin typeface="Times New Roman" charset="0"/>
                <a:ea typeface="ＭＳ Ｐゴシック" charset="-128"/>
              </a:defRPr>
            </a:lvl9pPr>
          </a:lstStyle>
          <a:p>
            <a:r>
              <a:rPr lang="en-US" altLang="en-US" sz="3303" dirty="0">
                <a:latin typeface="+mj-lt"/>
              </a:rPr>
              <a:t>Top 10 Herbal Supplements By Sales</a:t>
            </a:r>
          </a:p>
        </p:txBody>
      </p:sp>
      <p:graphicFrame>
        <p:nvGraphicFramePr>
          <p:cNvPr id="3" name="Table 2"/>
          <p:cNvGraphicFramePr>
            <a:graphicFrameLocks noGrp="1"/>
          </p:cNvGraphicFramePr>
          <p:nvPr/>
        </p:nvGraphicFramePr>
        <p:xfrm>
          <a:off x="2627101" y="1227952"/>
          <a:ext cx="4004205" cy="3374184"/>
        </p:xfrm>
        <a:graphic>
          <a:graphicData uri="http://schemas.openxmlformats.org/drawingml/2006/table">
            <a:tbl>
              <a:tblPr firstRow="1" bandRow="1">
                <a:tableStyleId>{5C22544A-7EE6-4342-B048-85BDC9FD1C3A}</a:tableStyleId>
              </a:tblPr>
              <a:tblGrid>
                <a:gridCol w="462024">
                  <a:extLst>
                    <a:ext uri="{9D8B030D-6E8A-4147-A177-3AD203B41FA5}">
                      <a16:colId xmlns:a16="http://schemas.microsoft.com/office/drawing/2014/main" val="20000"/>
                    </a:ext>
                  </a:extLst>
                </a:gridCol>
                <a:gridCol w="1488743">
                  <a:extLst>
                    <a:ext uri="{9D8B030D-6E8A-4147-A177-3AD203B41FA5}">
                      <a16:colId xmlns:a16="http://schemas.microsoft.com/office/drawing/2014/main" val="20001"/>
                    </a:ext>
                  </a:extLst>
                </a:gridCol>
                <a:gridCol w="2053438">
                  <a:extLst>
                    <a:ext uri="{9D8B030D-6E8A-4147-A177-3AD203B41FA5}">
                      <a16:colId xmlns:a16="http://schemas.microsoft.com/office/drawing/2014/main" val="20002"/>
                    </a:ext>
                  </a:extLst>
                </a:gridCol>
              </a:tblGrid>
              <a:tr h="306744">
                <a:tc>
                  <a:txBody>
                    <a:bodyPr/>
                    <a:lstStyle/>
                    <a:p>
                      <a:endParaRPr lang="en-US" sz="1400" dirty="0"/>
                    </a:p>
                  </a:txBody>
                  <a:tcPr marL="68644" marR="68644" marT="34322" marB="34322">
                    <a:noFill/>
                  </a:tcPr>
                </a:tc>
                <a:tc>
                  <a:txBody>
                    <a:bodyPr/>
                    <a:lstStyle/>
                    <a:p>
                      <a:r>
                        <a:rPr lang="en-US" sz="1400" dirty="0">
                          <a:solidFill>
                            <a:schemeClr val="tx1"/>
                          </a:solidFill>
                        </a:rPr>
                        <a:t>Supplement</a:t>
                      </a:r>
                    </a:p>
                  </a:txBody>
                  <a:tcPr marL="68644" marR="68644" marT="34322" marB="34322">
                    <a:noFill/>
                  </a:tcPr>
                </a:tc>
                <a:tc>
                  <a:txBody>
                    <a:bodyPr/>
                    <a:lstStyle/>
                    <a:p>
                      <a:r>
                        <a:rPr lang="en-US" sz="1400" dirty="0">
                          <a:solidFill>
                            <a:schemeClr val="tx1"/>
                          </a:solidFill>
                        </a:rPr>
                        <a:t>Sales </a:t>
                      </a:r>
                    </a:p>
                  </a:txBody>
                  <a:tcPr marL="68644" marR="68644" marT="34322" marB="34322">
                    <a:noFill/>
                  </a:tcPr>
                </a:tc>
                <a:extLst>
                  <a:ext uri="{0D108BD9-81ED-4DB2-BD59-A6C34878D82A}">
                    <a16:rowId xmlns:a16="http://schemas.microsoft.com/office/drawing/2014/main" val="10000"/>
                  </a:ext>
                </a:extLst>
              </a:tr>
              <a:tr h="306744">
                <a:tc>
                  <a:txBody>
                    <a:bodyPr/>
                    <a:lstStyle/>
                    <a:p>
                      <a:r>
                        <a:rPr lang="en-US" sz="1400" dirty="0"/>
                        <a:t>1</a:t>
                      </a:r>
                    </a:p>
                  </a:txBody>
                  <a:tcPr marL="68644" marR="68644" marT="34322" marB="34322">
                    <a:noFill/>
                  </a:tcPr>
                </a:tc>
                <a:tc>
                  <a:txBody>
                    <a:bodyPr/>
                    <a:lstStyle/>
                    <a:p>
                      <a:r>
                        <a:rPr lang="en-US" sz="1400" dirty="0"/>
                        <a:t>Cranberry </a:t>
                      </a:r>
                    </a:p>
                  </a:txBody>
                  <a:tcPr marL="68644" marR="68644" marT="34322" marB="34322">
                    <a:noFill/>
                  </a:tcPr>
                </a:tc>
                <a:tc>
                  <a:txBody>
                    <a:bodyPr/>
                    <a:lstStyle/>
                    <a:p>
                      <a:r>
                        <a:rPr lang="en-US" altLang="en-US" sz="1400" dirty="0">
                          <a:latin typeface="Arial Unicode MS" charset="0"/>
                        </a:rPr>
                        <a:t>$65,000,000</a:t>
                      </a:r>
                      <a:endParaRPr lang="en-US" sz="1400" dirty="0"/>
                    </a:p>
                  </a:txBody>
                  <a:tcPr marL="68644" marR="68644" marT="34322" marB="34322">
                    <a:noFill/>
                  </a:tcPr>
                </a:tc>
                <a:extLst>
                  <a:ext uri="{0D108BD9-81ED-4DB2-BD59-A6C34878D82A}">
                    <a16:rowId xmlns:a16="http://schemas.microsoft.com/office/drawing/2014/main" val="10001"/>
                  </a:ext>
                </a:extLst>
              </a:tr>
              <a:tr h="306744">
                <a:tc>
                  <a:txBody>
                    <a:bodyPr/>
                    <a:lstStyle/>
                    <a:p>
                      <a:r>
                        <a:rPr lang="en-US" sz="1400" dirty="0"/>
                        <a:t>2</a:t>
                      </a:r>
                    </a:p>
                  </a:txBody>
                  <a:tcPr marL="68644" marR="68644" marT="34322" marB="34322">
                    <a:noFill/>
                  </a:tcPr>
                </a:tc>
                <a:tc>
                  <a:txBody>
                    <a:bodyPr/>
                    <a:lstStyle/>
                    <a:p>
                      <a:r>
                        <a:rPr lang="en-US" sz="1400" dirty="0"/>
                        <a:t>Garlic </a:t>
                      </a:r>
                    </a:p>
                  </a:txBody>
                  <a:tcPr marL="68644" marR="68644" marT="34322" marB="34322">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en-US" sz="1400" dirty="0">
                          <a:latin typeface="Arial Unicode MS" charset="0"/>
                        </a:rPr>
                        <a:t>$35,000,000</a:t>
                      </a:r>
                    </a:p>
                  </a:txBody>
                  <a:tcPr marL="68644" marR="68644" marT="34322" marB="34322">
                    <a:noFill/>
                  </a:tcPr>
                </a:tc>
                <a:extLst>
                  <a:ext uri="{0D108BD9-81ED-4DB2-BD59-A6C34878D82A}">
                    <a16:rowId xmlns:a16="http://schemas.microsoft.com/office/drawing/2014/main" val="10002"/>
                  </a:ext>
                </a:extLst>
              </a:tr>
              <a:tr h="306744">
                <a:tc>
                  <a:txBody>
                    <a:bodyPr/>
                    <a:lstStyle/>
                    <a:p>
                      <a:r>
                        <a:rPr lang="en-US" sz="1400" dirty="0"/>
                        <a:t>3</a:t>
                      </a:r>
                    </a:p>
                  </a:txBody>
                  <a:tcPr marL="68644" marR="68644" marT="34322" marB="34322">
                    <a:noFill/>
                  </a:tcPr>
                </a:tc>
                <a:tc>
                  <a:txBody>
                    <a:bodyPr/>
                    <a:lstStyle/>
                    <a:p>
                      <a:r>
                        <a:rPr lang="en-US" sz="1400" dirty="0"/>
                        <a:t>Saw palmetto</a:t>
                      </a:r>
                    </a:p>
                  </a:txBody>
                  <a:tcPr marL="68644" marR="68644" marT="34322" marB="34322">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en-US" sz="1400" dirty="0">
                          <a:latin typeface="Arial Unicode MS" charset="0"/>
                        </a:rPr>
                        <a:t>$32,000,000</a:t>
                      </a:r>
                    </a:p>
                  </a:txBody>
                  <a:tcPr marL="68644" marR="68644" marT="34322" marB="34322">
                    <a:noFill/>
                  </a:tcPr>
                </a:tc>
                <a:extLst>
                  <a:ext uri="{0D108BD9-81ED-4DB2-BD59-A6C34878D82A}">
                    <a16:rowId xmlns:a16="http://schemas.microsoft.com/office/drawing/2014/main" val="10003"/>
                  </a:ext>
                </a:extLst>
              </a:tr>
              <a:tr h="306744">
                <a:tc>
                  <a:txBody>
                    <a:bodyPr/>
                    <a:lstStyle/>
                    <a:p>
                      <a:r>
                        <a:rPr lang="en-US" sz="1400" dirty="0"/>
                        <a:t>4</a:t>
                      </a:r>
                    </a:p>
                  </a:txBody>
                  <a:tcPr marL="68644" marR="68644" marT="34322" marB="34322">
                    <a:noFill/>
                  </a:tcPr>
                </a:tc>
                <a:tc>
                  <a:txBody>
                    <a:bodyPr/>
                    <a:lstStyle/>
                    <a:p>
                      <a:r>
                        <a:rPr lang="en-US" sz="1400" i="0" dirty="0"/>
                        <a:t>Soy</a:t>
                      </a:r>
                    </a:p>
                  </a:txBody>
                  <a:tcPr marL="68644" marR="68644" marT="34322" marB="34322">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en-US" sz="1400" i="0" dirty="0">
                          <a:latin typeface="Arial Unicode MS" charset="0"/>
                        </a:rPr>
                        <a:t>$28,000,000</a:t>
                      </a:r>
                    </a:p>
                  </a:txBody>
                  <a:tcPr marL="68644" marR="68644" marT="34322" marB="34322">
                    <a:noFill/>
                  </a:tcPr>
                </a:tc>
                <a:extLst>
                  <a:ext uri="{0D108BD9-81ED-4DB2-BD59-A6C34878D82A}">
                    <a16:rowId xmlns:a16="http://schemas.microsoft.com/office/drawing/2014/main" val="10004"/>
                  </a:ext>
                </a:extLst>
              </a:tr>
              <a:tr h="306744">
                <a:tc>
                  <a:txBody>
                    <a:bodyPr/>
                    <a:lstStyle/>
                    <a:p>
                      <a:r>
                        <a:rPr lang="en-US" sz="1400" dirty="0"/>
                        <a:t>5</a:t>
                      </a:r>
                    </a:p>
                  </a:txBody>
                  <a:tcPr marL="68644" marR="68644" marT="34322" marB="34322">
                    <a:noFill/>
                  </a:tcPr>
                </a:tc>
                <a:tc>
                  <a:txBody>
                    <a:bodyPr/>
                    <a:lstStyle/>
                    <a:p>
                      <a:r>
                        <a:rPr lang="en-US" sz="1400" i="0" dirty="0"/>
                        <a:t>Ginkgo</a:t>
                      </a:r>
                    </a:p>
                  </a:txBody>
                  <a:tcPr marL="68644" marR="68644" marT="34322" marB="34322">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en-US" sz="1400" i="0" dirty="0">
                          <a:latin typeface="Arial Unicode MS" charset="0"/>
                        </a:rPr>
                        <a:t>$26,000,000</a:t>
                      </a:r>
                    </a:p>
                  </a:txBody>
                  <a:tcPr marL="68644" marR="68644" marT="34322" marB="34322">
                    <a:noFill/>
                  </a:tcPr>
                </a:tc>
                <a:extLst>
                  <a:ext uri="{0D108BD9-81ED-4DB2-BD59-A6C34878D82A}">
                    <a16:rowId xmlns:a16="http://schemas.microsoft.com/office/drawing/2014/main" val="10005"/>
                  </a:ext>
                </a:extLst>
              </a:tr>
              <a:tr h="306744">
                <a:tc>
                  <a:txBody>
                    <a:bodyPr/>
                    <a:lstStyle/>
                    <a:p>
                      <a:r>
                        <a:rPr lang="en-US" sz="1400" dirty="0"/>
                        <a:t>6</a:t>
                      </a:r>
                    </a:p>
                  </a:txBody>
                  <a:tcPr marL="68644" marR="68644" marT="34322" marB="34322">
                    <a:noFill/>
                  </a:tcPr>
                </a:tc>
                <a:tc>
                  <a:txBody>
                    <a:bodyPr/>
                    <a:lstStyle/>
                    <a:p>
                      <a:r>
                        <a:rPr lang="en-US" sz="1400" i="0" dirty="0"/>
                        <a:t>Milk thistle</a:t>
                      </a:r>
                    </a:p>
                  </a:txBody>
                  <a:tcPr marL="68644" marR="68644" marT="34322" marB="34322">
                    <a:noFill/>
                  </a:tcPr>
                </a:tc>
                <a:tc>
                  <a:txBody>
                    <a:bodyPr/>
                    <a:lstStyle/>
                    <a:p>
                      <a:r>
                        <a:rPr lang="en-US" altLang="en-US" sz="1400" i="0" dirty="0">
                          <a:latin typeface="Arial Unicode MS" charset="0"/>
                        </a:rPr>
                        <a:t>$21,000,000</a:t>
                      </a:r>
                      <a:endParaRPr lang="en-US" sz="1400" i="0" dirty="0"/>
                    </a:p>
                  </a:txBody>
                  <a:tcPr marL="68644" marR="68644" marT="34322" marB="34322">
                    <a:noFill/>
                  </a:tcPr>
                </a:tc>
                <a:extLst>
                  <a:ext uri="{0D108BD9-81ED-4DB2-BD59-A6C34878D82A}">
                    <a16:rowId xmlns:a16="http://schemas.microsoft.com/office/drawing/2014/main" val="10006"/>
                  </a:ext>
                </a:extLst>
              </a:tr>
              <a:tr h="306744">
                <a:tc>
                  <a:txBody>
                    <a:bodyPr/>
                    <a:lstStyle/>
                    <a:p>
                      <a:r>
                        <a:rPr lang="en-US" sz="1400" dirty="0"/>
                        <a:t>7</a:t>
                      </a:r>
                    </a:p>
                  </a:txBody>
                  <a:tcPr marL="68644" marR="68644" marT="34322" marB="34322">
                    <a:noFill/>
                  </a:tcPr>
                </a:tc>
                <a:tc>
                  <a:txBody>
                    <a:bodyPr/>
                    <a:lstStyle/>
                    <a:p>
                      <a:r>
                        <a:rPr lang="en-US" sz="1400" i="0" dirty="0"/>
                        <a:t>Black Cohosh</a:t>
                      </a:r>
                    </a:p>
                  </a:txBody>
                  <a:tcPr marL="68644" marR="68644" marT="34322" marB="34322">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en-US" sz="1400" i="0" dirty="0">
                          <a:latin typeface="Arial Unicode MS" charset="0"/>
                        </a:rPr>
                        <a:t>$17,000,000 </a:t>
                      </a:r>
                    </a:p>
                  </a:txBody>
                  <a:tcPr marL="68644" marR="68644" marT="34322" marB="34322">
                    <a:noFill/>
                  </a:tcPr>
                </a:tc>
                <a:extLst>
                  <a:ext uri="{0D108BD9-81ED-4DB2-BD59-A6C34878D82A}">
                    <a16:rowId xmlns:a16="http://schemas.microsoft.com/office/drawing/2014/main" val="10007"/>
                  </a:ext>
                </a:extLst>
              </a:tr>
              <a:tr h="306744">
                <a:tc>
                  <a:txBody>
                    <a:bodyPr/>
                    <a:lstStyle/>
                    <a:p>
                      <a:r>
                        <a:rPr lang="en-US" sz="1400" dirty="0"/>
                        <a:t>8</a:t>
                      </a:r>
                    </a:p>
                  </a:txBody>
                  <a:tcPr marL="68644" marR="68644" marT="34322" marB="34322">
                    <a:noFill/>
                  </a:tcPr>
                </a:tc>
                <a:tc>
                  <a:txBody>
                    <a:bodyPr/>
                    <a:lstStyle/>
                    <a:p>
                      <a:r>
                        <a:rPr lang="en-US" sz="1400" i="0" dirty="0"/>
                        <a:t>Echinacea </a:t>
                      </a:r>
                    </a:p>
                  </a:txBody>
                  <a:tcPr marL="68644" marR="68644" marT="34322" marB="34322">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en-US" sz="1400" i="0" dirty="0">
                          <a:latin typeface="Arial Unicode MS" charset="0"/>
                        </a:rPr>
                        <a:t>$16,000,000</a:t>
                      </a:r>
                    </a:p>
                  </a:txBody>
                  <a:tcPr marL="68644" marR="68644" marT="34322" marB="34322">
                    <a:noFill/>
                  </a:tcPr>
                </a:tc>
                <a:extLst>
                  <a:ext uri="{0D108BD9-81ED-4DB2-BD59-A6C34878D82A}">
                    <a16:rowId xmlns:a16="http://schemas.microsoft.com/office/drawing/2014/main" val="10008"/>
                  </a:ext>
                </a:extLst>
              </a:tr>
              <a:tr h="306744">
                <a:tc>
                  <a:txBody>
                    <a:bodyPr/>
                    <a:lstStyle/>
                    <a:p>
                      <a:r>
                        <a:rPr lang="en-US" sz="1400" dirty="0"/>
                        <a:t>9</a:t>
                      </a:r>
                    </a:p>
                  </a:txBody>
                  <a:tcPr marL="68644" marR="68644" marT="34322" marB="34322">
                    <a:noFill/>
                  </a:tcPr>
                </a:tc>
                <a:tc>
                  <a:txBody>
                    <a:bodyPr/>
                    <a:lstStyle/>
                    <a:p>
                      <a:r>
                        <a:rPr lang="en-US" sz="1400" i="0" dirty="0"/>
                        <a:t>St. John’s </a:t>
                      </a:r>
                      <a:r>
                        <a:rPr lang="en-US" sz="1400" i="0" dirty="0" err="1"/>
                        <a:t>Wort</a:t>
                      </a:r>
                      <a:endParaRPr lang="en-US" sz="1400" i="0" dirty="0"/>
                    </a:p>
                  </a:txBody>
                  <a:tcPr marL="68644" marR="68644" marT="34322" marB="34322">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en-US" sz="1400" i="0" dirty="0">
                          <a:latin typeface="Arial Unicode MS" charset="0"/>
                        </a:rPr>
                        <a:t>$12,000,000</a:t>
                      </a:r>
                    </a:p>
                  </a:txBody>
                  <a:tcPr marL="68644" marR="68644" marT="34322" marB="34322">
                    <a:noFill/>
                  </a:tcPr>
                </a:tc>
                <a:extLst>
                  <a:ext uri="{0D108BD9-81ED-4DB2-BD59-A6C34878D82A}">
                    <a16:rowId xmlns:a16="http://schemas.microsoft.com/office/drawing/2014/main" val="10009"/>
                  </a:ext>
                </a:extLst>
              </a:tr>
              <a:tr h="306744">
                <a:tc>
                  <a:txBody>
                    <a:bodyPr/>
                    <a:lstStyle/>
                    <a:p>
                      <a:r>
                        <a:rPr lang="en-US" sz="1400" dirty="0"/>
                        <a:t>10</a:t>
                      </a:r>
                    </a:p>
                  </a:txBody>
                  <a:tcPr marL="68644" marR="68644" marT="34322" marB="34322">
                    <a:noFill/>
                  </a:tcPr>
                </a:tc>
                <a:tc>
                  <a:txBody>
                    <a:bodyPr/>
                    <a:lstStyle/>
                    <a:p>
                      <a:r>
                        <a:rPr lang="en-US" sz="1400" i="0" dirty="0"/>
                        <a:t>Ginseng</a:t>
                      </a:r>
                    </a:p>
                  </a:txBody>
                  <a:tcPr marL="68644" marR="68644" marT="34322" marB="34322">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en-US" sz="1400" i="0" dirty="0">
                          <a:latin typeface="Arial Unicode MS" charset="0"/>
                        </a:rPr>
                        <a:t>$11,000,000</a:t>
                      </a:r>
                    </a:p>
                  </a:txBody>
                  <a:tcPr marL="68644" marR="68644" marT="34322" marB="34322">
                    <a:no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1310273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B35EAA-9EFB-40A4-9016-CD158408F300}"/>
              </a:ext>
            </a:extLst>
          </p:cNvPr>
          <p:cNvPicPr>
            <a:picLocks noChangeAspect="1"/>
          </p:cNvPicPr>
          <p:nvPr/>
        </p:nvPicPr>
        <p:blipFill>
          <a:blip r:embed="rId2"/>
          <a:stretch>
            <a:fillRect/>
          </a:stretch>
        </p:blipFill>
        <p:spPr>
          <a:xfrm>
            <a:off x="1139825" y="1334971"/>
            <a:ext cx="6864350" cy="2478320"/>
          </a:xfrm>
          <a:prstGeom prst="rect">
            <a:avLst/>
          </a:prstGeom>
          <a:solidFill>
            <a:srgbClr val="FFFFFF">
              <a:shade val="85000"/>
            </a:srgbClr>
          </a:solidFill>
          <a:ln w="88900" cap="sq">
            <a:solidFill>
              <a:schemeClr val="bg1">
                <a:lumMod val="8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32668545-5E3D-40AE-AC57-70574A056B1E}"/>
              </a:ext>
            </a:extLst>
          </p:cNvPr>
          <p:cNvSpPr txBox="1"/>
          <p:nvPr/>
        </p:nvSpPr>
        <p:spPr>
          <a:xfrm>
            <a:off x="5698897" y="4012786"/>
            <a:ext cx="600631" cy="230961"/>
          </a:xfrm>
          <a:prstGeom prst="rect">
            <a:avLst/>
          </a:prstGeom>
          <a:noFill/>
        </p:spPr>
        <p:txBody>
          <a:bodyPr wrap="square" rtlCol="0">
            <a:spAutoFit/>
          </a:bodyPr>
          <a:lstStyle/>
          <a:p>
            <a:r>
              <a:rPr lang="en-US" sz="901" dirty="0"/>
              <a:t>2013</a:t>
            </a:r>
          </a:p>
        </p:txBody>
      </p:sp>
    </p:spTree>
    <p:extLst>
      <p:ext uri="{BB962C8B-B14F-4D97-AF65-F5344CB8AC3E}">
        <p14:creationId xmlns:p14="http://schemas.microsoft.com/office/powerpoint/2010/main" val="187857762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5E7EDB-8E2A-45FE-BD70-5CA2418D1E5D}"/>
              </a:ext>
            </a:extLst>
          </p:cNvPr>
          <p:cNvPicPr>
            <a:picLocks noChangeAspect="1"/>
          </p:cNvPicPr>
          <p:nvPr/>
        </p:nvPicPr>
        <p:blipFill>
          <a:blip r:embed="rId2"/>
          <a:stretch>
            <a:fillRect/>
          </a:stretch>
        </p:blipFill>
        <p:spPr>
          <a:xfrm>
            <a:off x="1139825" y="1311749"/>
            <a:ext cx="6864350" cy="2524765"/>
          </a:xfrm>
          <a:prstGeom prst="rect">
            <a:avLst/>
          </a:prstGeom>
        </p:spPr>
      </p:pic>
    </p:spTree>
    <p:extLst>
      <p:ext uri="{BB962C8B-B14F-4D97-AF65-F5344CB8AC3E}">
        <p14:creationId xmlns:p14="http://schemas.microsoft.com/office/powerpoint/2010/main" val="208452117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7DB66-D9B0-4D02-8013-3B4EBAB5EB4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AB503C8A-36BC-45D7-B566-26396D1644AC}"/>
              </a:ext>
            </a:extLst>
          </p:cNvPr>
          <p:cNvPicPr>
            <a:picLocks noChangeAspect="1"/>
          </p:cNvPicPr>
          <p:nvPr/>
        </p:nvPicPr>
        <p:blipFill>
          <a:blip r:embed="rId2"/>
          <a:stretch>
            <a:fillRect/>
          </a:stretch>
        </p:blipFill>
        <p:spPr>
          <a:xfrm>
            <a:off x="1139825" y="1167893"/>
            <a:ext cx="6864350" cy="2812477"/>
          </a:xfrm>
          <a:prstGeom prst="rect">
            <a:avLst/>
          </a:prstGeom>
        </p:spPr>
      </p:pic>
    </p:spTree>
    <p:extLst>
      <p:ext uri="{BB962C8B-B14F-4D97-AF65-F5344CB8AC3E}">
        <p14:creationId xmlns:p14="http://schemas.microsoft.com/office/powerpoint/2010/main" val="39286828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1EB6C-BB39-4C75-AACA-B252B0804DAF}"/>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A71A2491-6BB2-4BB2-B7BD-C3134774E590}"/>
              </a:ext>
            </a:extLst>
          </p:cNvPr>
          <p:cNvPicPr>
            <a:picLocks noChangeAspect="1"/>
          </p:cNvPicPr>
          <p:nvPr/>
        </p:nvPicPr>
        <p:blipFill>
          <a:blip r:embed="rId2"/>
          <a:stretch>
            <a:fillRect/>
          </a:stretch>
        </p:blipFill>
        <p:spPr>
          <a:xfrm>
            <a:off x="1139825" y="1298917"/>
            <a:ext cx="6864350" cy="2550429"/>
          </a:xfrm>
          <a:prstGeom prst="rect">
            <a:avLst/>
          </a:prstGeom>
        </p:spPr>
      </p:pic>
    </p:spTree>
    <p:extLst>
      <p:ext uri="{BB962C8B-B14F-4D97-AF65-F5344CB8AC3E}">
        <p14:creationId xmlns:p14="http://schemas.microsoft.com/office/powerpoint/2010/main" val="320489559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7908712-FAC7-4B25-BD94-DF516DAB62A5}"/>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9833638-4EDF-4035-B8A9-D091B21CB3DC}"/>
              </a:ext>
            </a:extLst>
          </p:cNvPr>
          <p:cNvPicPr>
            <a:picLocks noChangeAspect="1"/>
          </p:cNvPicPr>
          <p:nvPr/>
        </p:nvPicPr>
        <p:blipFill>
          <a:blip r:embed="rId2"/>
          <a:stretch>
            <a:fillRect/>
          </a:stretch>
        </p:blipFill>
        <p:spPr>
          <a:xfrm>
            <a:off x="1139825" y="1276689"/>
            <a:ext cx="6864350" cy="2594886"/>
          </a:xfrm>
          <a:prstGeom prst="rect">
            <a:avLst/>
          </a:prstGeom>
        </p:spPr>
      </p:pic>
    </p:spTree>
    <p:extLst>
      <p:ext uri="{BB962C8B-B14F-4D97-AF65-F5344CB8AC3E}">
        <p14:creationId xmlns:p14="http://schemas.microsoft.com/office/powerpoint/2010/main" val="22470607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E0EE7F-6290-4060-B907-B844C695EFA9}"/>
              </a:ext>
            </a:extLst>
          </p:cNvPr>
          <p:cNvPicPr>
            <a:picLocks noChangeAspect="1"/>
          </p:cNvPicPr>
          <p:nvPr/>
        </p:nvPicPr>
        <p:blipFill>
          <a:blip r:embed="rId2"/>
          <a:stretch>
            <a:fillRect/>
          </a:stretch>
        </p:blipFill>
        <p:spPr>
          <a:xfrm>
            <a:off x="1139825" y="1231336"/>
            <a:ext cx="6864350" cy="2685591"/>
          </a:xfrm>
          <a:prstGeom prst="rect">
            <a:avLst/>
          </a:prstGeom>
          <a:solidFill>
            <a:srgbClr val="FFFFFF">
              <a:shade val="85000"/>
            </a:srgbClr>
          </a:solidFill>
          <a:ln w="88900" cap="sq">
            <a:solidFill>
              <a:schemeClr val="bg1">
                <a:lumMod val="8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021812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3A7724-A140-4BDD-B774-51BB0A0086D2}"/>
              </a:ext>
            </a:extLst>
          </p:cNvPr>
          <p:cNvPicPr>
            <a:picLocks noChangeAspect="1"/>
          </p:cNvPicPr>
          <p:nvPr/>
        </p:nvPicPr>
        <p:blipFill rotWithShape="1">
          <a:blip r:embed="rId2"/>
          <a:srcRect t="28938" b="42051"/>
          <a:stretch/>
        </p:blipFill>
        <p:spPr>
          <a:xfrm>
            <a:off x="4802918" y="301051"/>
            <a:ext cx="4450620" cy="1974783"/>
          </a:xfrm>
          <a:prstGeom prst="rect">
            <a:avLst/>
          </a:prstGeom>
        </p:spPr>
      </p:pic>
      <p:pic>
        <p:nvPicPr>
          <p:cNvPr id="3" name="Picture 2">
            <a:extLst>
              <a:ext uri="{FF2B5EF4-FFF2-40B4-BE49-F238E27FC236}">
                <a16:creationId xmlns:a16="http://schemas.microsoft.com/office/drawing/2014/main" id="{F5280C79-7D92-44AB-A4F0-6569E08C1892}"/>
              </a:ext>
            </a:extLst>
          </p:cNvPr>
          <p:cNvPicPr>
            <a:picLocks noChangeAspect="1"/>
          </p:cNvPicPr>
          <p:nvPr/>
        </p:nvPicPr>
        <p:blipFill rotWithShape="1">
          <a:blip r:embed="rId2"/>
          <a:srcRect b="70865"/>
          <a:stretch/>
        </p:blipFill>
        <p:spPr>
          <a:xfrm>
            <a:off x="-338814" y="86738"/>
            <a:ext cx="4796176" cy="2137168"/>
          </a:xfrm>
          <a:prstGeom prst="rect">
            <a:avLst/>
          </a:prstGeom>
        </p:spPr>
      </p:pic>
      <p:pic>
        <p:nvPicPr>
          <p:cNvPr id="4" name="Picture 3">
            <a:extLst>
              <a:ext uri="{FF2B5EF4-FFF2-40B4-BE49-F238E27FC236}">
                <a16:creationId xmlns:a16="http://schemas.microsoft.com/office/drawing/2014/main" id="{446449AF-7C5C-4502-BEF9-4B79C9B570C4}"/>
              </a:ext>
            </a:extLst>
          </p:cNvPr>
          <p:cNvPicPr>
            <a:picLocks noChangeAspect="1"/>
          </p:cNvPicPr>
          <p:nvPr/>
        </p:nvPicPr>
        <p:blipFill rotWithShape="1">
          <a:blip r:embed="rId2"/>
          <a:srcRect t="57375"/>
          <a:stretch/>
        </p:blipFill>
        <p:spPr>
          <a:xfrm>
            <a:off x="2232052" y="2246842"/>
            <a:ext cx="4450620" cy="2901421"/>
          </a:xfrm>
          <a:prstGeom prst="rect">
            <a:avLst/>
          </a:prstGeom>
        </p:spPr>
      </p:pic>
    </p:spTree>
    <p:extLst>
      <p:ext uri="{BB962C8B-B14F-4D97-AF65-F5344CB8AC3E}">
        <p14:creationId xmlns:p14="http://schemas.microsoft.com/office/powerpoint/2010/main" val="23910444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197C98-3333-49FC-833F-6FBDFD1418D0}"/>
              </a:ext>
            </a:extLst>
          </p:cNvPr>
          <p:cNvPicPr>
            <a:picLocks noChangeAspect="1"/>
          </p:cNvPicPr>
          <p:nvPr/>
        </p:nvPicPr>
        <p:blipFill>
          <a:blip r:embed="rId2"/>
          <a:stretch>
            <a:fillRect/>
          </a:stretch>
        </p:blipFill>
        <p:spPr>
          <a:xfrm>
            <a:off x="1156168" y="5227720"/>
            <a:ext cx="6864350" cy="2731364"/>
          </a:xfrm>
          <a:prstGeom prst="rect">
            <a:avLst/>
          </a:prstGeom>
        </p:spPr>
      </p:pic>
      <p:sp>
        <p:nvSpPr>
          <p:cNvPr id="3" name="Title 2">
            <a:extLst>
              <a:ext uri="{FF2B5EF4-FFF2-40B4-BE49-F238E27FC236}">
                <a16:creationId xmlns:a16="http://schemas.microsoft.com/office/drawing/2014/main" id="{0D2393B9-303D-41A3-B7FC-719631F3AD27}"/>
              </a:ext>
            </a:extLst>
          </p:cNvPr>
          <p:cNvSpPr>
            <a:spLocks noGrp="1"/>
          </p:cNvSpPr>
          <p:nvPr>
            <p:ph type="title"/>
          </p:nvPr>
        </p:nvSpPr>
        <p:spPr>
          <a:xfrm>
            <a:off x="457200" y="343532"/>
            <a:ext cx="8229600" cy="485129"/>
          </a:xfrm>
        </p:spPr>
        <p:txBody>
          <a:bodyPr>
            <a:normAutofit fontScale="90000"/>
          </a:bodyPr>
          <a:lstStyle/>
          <a:p>
            <a:pPr algn="ctr"/>
            <a:r>
              <a:rPr lang="en-US" dirty="0"/>
              <a:t>Mono-therapeutic Effects Of Metformin and Berberine </a:t>
            </a:r>
          </a:p>
        </p:txBody>
      </p:sp>
      <p:graphicFrame>
        <p:nvGraphicFramePr>
          <p:cNvPr id="7" name="Content Placeholder 6">
            <a:extLst>
              <a:ext uri="{FF2B5EF4-FFF2-40B4-BE49-F238E27FC236}">
                <a16:creationId xmlns:a16="http://schemas.microsoft.com/office/drawing/2014/main" id="{8EC74BF8-5F68-4D95-A9A1-28D3F2F96068}"/>
              </a:ext>
            </a:extLst>
          </p:cNvPr>
          <p:cNvGraphicFramePr>
            <a:graphicFrameLocks noGrp="1"/>
          </p:cNvGraphicFramePr>
          <p:nvPr>
            <p:ph idx="1"/>
            <p:extLst>
              <p:ext uri="{D42A27DB-BD31-4B8C-83A1-F6EECF244321}">
                <p14:modId xmlns:p14="http://schemas.microsoft.com/office/powerpoint/2010/main" val="3060400494"/>
              </p:ext>
            </p:extLst>
          </p:nvPr>
        </p:nvGraphicFramePr>
        <p:xfrm>
          <a:off x="5825995" y="828660"/>
          <a:ext cx="3123796" cy="235327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ontent Placeholder 6">
            <a:extLst>
              <a:ext uri="{FF2B5EF4-FFF2-40B4-BE49-F238E27FC236}">
                <a16:creationId xmlns:a16="http://schemas.microsoft.com/office/drawing/2014/main" id="{769312E7-C55F-4B44-BDA0-9381B1C5AE9C}"/>
              </a:ext>
            </a:extLst>
          </p:cNvPr>
          <p:cNvGraphicFramePr>
            <a:graphicFrameLocks/>
          </p:cNvGraphicFramePr>
          <p:nvPr>
            <p:extLst>
              <p:ext uri="{D42A27DB-BD31-4B8C-83A1-F6EECF244321}">
                <p14:modId xmlns:p14="http://schemas.microsoft.com/office/powerpoint/2010/main" val="1756675580"/>
              </p:ext>
            </p:extLst>
          </p:nvPr>
        </p:nvGraphicFramePr>
        <p:xfrm>
          <a:off x="312425" y="775098"/>
          <a:ext cx="2786825" cy="235327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ontent Placeholder 6">
            <a:extLst>
              <a:ext uri="{FF2B5EF4-FFF2-40B4-BE49-F238E27FC236}">
                <a16:creationId xmlns:a16="http://schemas.microsoft.com/office/drawing/2014/main" id="{0BE84DFF-1DF9-4DC5-9631-B328F369EEEA}"/>
              </a:ext>
            </a:extLst>
          </p:cNvPr>
          <p:cNvGraphicFramePr>
            <a:graphicFrameLocks/>
          </p:cNvGraphicFramePr>
          <p:nvPr>
            <p:extLst>
              <p:ext uri="{D42A27DB-BD31-4B8C-83A1-F6EECF244321}">
                <p14:modId xmlns:p14="http://schemas.microsoft.com/office/powerpoint/2010/main" val="73720522"/>
              </p:ext>
            </p:extLst>
          </p:nvPr>
        </p:nvGraphicFramePr>
        <p:xfrm>
          <a:off x="3018330" y="2574131"/>
          <a:ext cx="3228722" cy="239438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9853683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90BFE-3898-4E10-8BA2-0791A9389090}"/>
              </a:ext>
            </a:extLst>
          </p:cNvPr>
          <p:cNvSpPr>
            <a:spLocks noGrp="1"/>
          </p:cNvSpPr>
          <p:nvPr>
            <p:ph type="title"/>
          </p:nvPr>
        </p:nvSpPr>
        <p:spPr/>
        <p:txBody>
          <a:bodyPr/>
          <a:lstStyle/>
          <a:p>
            <a:pPr algn="ctr"/>
            <a:r>
              <a:rPr lang="en-US" dirty="0"/>
              <a:t>Ayurvedic Formulation</a:t>
            </a:r>
          </a:p>
        </p:txBody>
      </p:sp>
      <p:sp>
        <p:nvSpPr>
          <p:cNvPr id="3" name="Text Placeholder 2">
            <a:extLst>
              <a:ext uri="{FF2B5EF4-FFF2-40B4-BE49-F238E27FC236}">
                <a16:creationId xmlns:a16="http://schemas.microsoft.com/office/drawing/2014/main" id="{903BDA3F-6B68-47FF-9BAD-8909256CA0D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32386148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3A840E1-286C-4EDB-B30F-DE91CE15DDFB}"/>
              </a:ext>
            </a:extLst>
          </p:cNvPr>
          <p:cNvSpPr txBox="1"/>
          <p:nvPr/>
        </p:nvSpPr>
        <p:spPr>
          <a:xfrm>
            <a:off x="1425840" y="4233016"/>
            <a:ext cx="5548683" cy="300210"/>
          </a:xfrm>
          <a:prstGeom prst="rect">
            <a:avLst/>
          </a:prstGeom>
          <a:noFill/>
        </p:spPr>
        <p:txBody>
          <a:bodyPr wrap="square" rtlCol="0">
            <a:spAutoFit/>
          </a:bodyPr>
          <a:lstStyle/>
          <a:p>
            <a:r>
              <a:rPr lang="en-US" sz="1351" dirty="0"/>
              <a:t>Contains: Gallic Acid, berberine, quercetin</a:t>
            </a:r>
          </a:p>
        </p:txBody>
      </p:sp>
      <p:pic>
        <p:nvPicPr>
          <p:cNvPr id="4" name="Picture 3">
            <a:extLst>
              <a:ext uri="{FF2B5EF4-FFF2-40B4-BE49-F238E27FC236}">
                <a16:creationId xmlns:a16="http://schemas.microsoft.com/office/drawing/2014/main" id="{3B576EBF-85FA-40EA-ADC9-8A94AF54FE6F}"/>
              </a:ext>
            </a:extLst>
          </p:cNvPr>
          <p:cNvPicPr>
            <a:picLocks noChangeAspect="1"/>
          </p:cNvPicPr>
          <p:nvPr/>
        </p:nvPicPr>
        <p:blipFill>
          <a:blip r:embed="rId2"/>
          <a:stretch>
            <a:fillRect/>
          </a:stretch>
        </p:blipFill>
        <p:spPr>
          <a:xfrm>
            <a:off x="1399145" y="743637"/>
            <a:ext cx="6406727" cy="3262517"/>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0357660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noFill/>
        </p:spPr>
        <p:txBody>
          <a:bodyPr/>
          <a:lstStyle/>
          <a:p>
            <a:r>
              <a:rPr lang="en-US" altLang="en-US" sz="3603" dirty="0"/>
              <a:t>Basic Four Food Groups</a:t>
            </a:r>
          </a:p>
        </p:txBody>
      </p:sp>
      <p:sp>
        <p:nvSpPr>
          <p:cNvPr id="23555" name="Line 3"/>
          <p:cNvSpPr>
            <a:spLocks noChangeShapeType="1"/>
          </p:cNvSpPr>
          <p:nvPr/>
        </p:nvSpPr>
        <p:spPr bwMode="auto">
          <a:xfrm flipH="1">
            <a:off x="4514797" y="1258464"/>
            <a:ext cx="0" cy="3889798"/>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sz="1351"/>
          </a:p>
        </p:txBody>
      </p:sp>
      <p:sp>
        <p:nvSpPr>
          <p:cNvPr id="23556" name="Line 4"/>
          <p:cNvSpPr>
            <a:spLocks noChangeShapeType="1"/>
          </p:cNvSpPr>
          <p:nvPr/>
        </p:nvSpPr>
        <p:spPr bwMode="auto">
          <a:xfrm>
            <a:off x="1311434" y="2974551"/>
            <a:ext cx="6349524" cy="0"/>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sz="1351"/>
          </a:p>
        </p:txBody>
      </p:sp>
      <p:sp>
        <p:nvSpPr>
          <p:cNvPr id="615429" name="Text Box 5"/>
          <p:cNvSpPr txBox="1">
            <a:spLocks noChangeArrowheads="1"/>
          </p:cNvSpPr>
          <p:nvPr/>
        </p:nvSpPr>
        <p:spPr bwMode="auto">
          <a:xfrm>
            <a:off x="1883463" y="1544479"/>
            <a:ext cx="2459725" cy="1201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1600">
                <a:solidFill>
                  <a:schemeClr val="tx1"/>
                </a:solidFill>
                <a:latin typeface="Times New Roman" charset="0"/>
                <a:ea typeface="ＭＳ Ｐゴシック" charset="-128"/>
              </a:defRPr>
            </a:lvl1pPr>
            <a:lvl2pPr marL="37931725" indent="-37474525">
              <a:defRPr sz="1600">
                <a:solidFill>
                  <a:schemeClr val="tx1"/>
                </a:solidFill>
                <a:latin typeface="Times New Roman" charset="0"/>
                <a:ea typeface="ＭＳ Ｐゴシック" charset="-128"/>
              </a:defRPr>
            </a:lvl2pPr>
            <a:lvl3pPr>
              <a:defRPr sz="1600">
                <a:solidFill>
                  <a:schemeClr val="tx1"/>
                </a:solidFill>
                <a:latin typeface="Times New Roman" charset="0"/>
                <a:ea typeface="ＭＳ Ｐゴシック" charset="-128"/>
              </a:defRPr>
            </a:lvl3pPr>
            <a:lvl4pPr>
              <a:defRPr sz="1600">
                <a:solidFill>
                  <a:schemeClr val="tx1"/>
                </a:solidFill>
                <a:latin typeface="Times New Roman" charset="0"/>
                <a:ea typeface="ＭＳ Ｐゴシック" charset="-128"/>
              </a:defRPr>
            </a:lvl4pPr>
            <a:lvl5pPr>
              <a:defRPr sz="1600">
                <a:solidFill>
                  <a:schemeClr val="tx1"/>
                </a:solidFill>
                <a:latin typeface="Times New Roman" charset="0"/>
                <a:ea typeface="ＭＳ Ｐゴシック" charset="-128"/>
              </a:defRPr>
            </a:lvl5pPr>
            <a:lvl6pPr marL="457200" eaLnBrk="0" fontAlgn="base" hangingPunct="0">
              <a:spcBef>
                <a:spcPct val="0"/>
              </a:spcBef>
              <a:spcAft>
                <a:spcPct val="0"/>
              </a:spcAft>
              <a:defRPr sz="1600">
                <a:solidFill>
                  <a:schemeClr val="tx1"/>
                </a:solidFill>
                <a:latin typeface="Times New Roman" charset="0"/>
                <a:ea typeface="ＭＳ Ｐゴシック" charset="-128"/>
              </a:defRPr>
            </a:lvl6pPr>
            <a:lvl7pPr marL="914400" eaLnBrk="0" fontAlgn="base" hangingPunct="0">
              <a:spcBef>
                <a:spcPct val="0"/>
              </a:spcBef>
              <a:spcAft>
                <a:spcPct val="0"/>
              </a:spcAft>
              <a:defRPr sz="1600">
                <a:solidFill>
                  <a:schemeClr val="tx1"/>
                </a:solidFill>
                <a:latin typeface="Times New Roman" charset="0"/>
                <a:ea typeface="ＭＳ Ｐゴシック" charset="-128"/>
              </a:defRPr>
            </a:lvl7pPr>
            <a:lvl8pPr marL="1371600" eaLnBrk="0" fontAlgn="base" hangingPunct="0">
              <a:spcBef>
                <a:spcPct val="0"/>
              </a:spcBef>
              <a:spcAft>
                <a:spcPct val="0"/>
              </a:spcAft>
              <a:defRPr sz="1600">
                <a:solidFill>
                  <a:schemeClr val="tx1"/>
                </a:solidFill>
                <a:latin typeface="Times New Roman" charset="0"/>
                <a:ea typeface="ＭＳ Ｐゴシック" charset="-128"/>
              </a:defRPr>
            </a:lvl8pPr>
            <a:lvl9pPr marL="1828800" eaLnBrk="0" fontAlgn="base" hangingPunct="0">
              <a:spcBef>
                <a:spcPct val="0"/>
              </a:spcBef>
              <a:spcAft>
                <a:spcPct val="0"/>
              </a:spcAft>
              <a:defRPr sz="1600">
                <a:solidFill>
                  <a:schemeClr val="tx1"/>
                </a:solidFill>
                <a:latin typeface="Times New Roman" charset="0"/>
                <a:ea typeface="ＭＳ Ｐゴシック" charset="-128"/>
              </a:defRPr>
            </a:lvl9pPr>
          </a:lstStyle>
          <a:p>
            <a:pPr>
              <a:spcBef>
                <a:spcPct val="50000"/>
              </a:spcBef>
            </a:pPr>
            <a:r>
              <a:rPr lang="en-US" altLang="en-US" sz="2402">
                <a:solidFill>
                  <a:schemeClr val="tx2"/>
                </a:solidFill>
                <a:latin typeface="Arial" charset="0"/>
              </a:rPr>
              <a:t>Everything that is bad for you tastes good</a:t>
            </a:r>
          </a:p>
        </p:txBody>
      </p:sp>
      <p:sp>
        <p:nvSpPr>
          <p:cNvPr id="615430" name="Text Box 6"/>
          <p:cNvSpPr txBox="1">
            <a:spLocks noChangeArrowheads="1"/>
          </p:cNvSpPr>
          <p:nvPr/>
        </p:nvSpPr>
        <p:spPr bwMode="auto">
          <a:xfrm>
            <a:off x="4915218" y="1487276"/>
            <a:ext cx="2631334" cy="1201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1600">
                <a:solidFill>
                  <a:schemeClr val="tx1"/>
                </a:solidFill>
                <a:latin typeface="Times New Roman" charset="0"/>
                <a:ea typeface="ＭＳ Ｐゴシック" charset="-128"/>
              </a:defRPr>
            </a:lvl1pPr>
            <a:lvl2pPr marL="37931725" indent="-37474525">
              <a:defRPr sz="1600">
                <a:solidFill>
                  <a:schemeClr val="tx1"/>
                </a:solidFill>
                <a:latin typeface="Times New Roman" charset="0"/>
                <a:ea typeface="ＭＳ Ｐゴシック" charset="-128"/>
              </a:defRPr>
            </a:lvl2pPr>
            <a:lvl3pPr>
              <a:defRPr sz="1600">
                <a:solidFill>
                  <a:schemeClr val="tx1"/>
                </a:solidFill>
                <a:latin typeface="Times New Roman" charset="0"/>
                <a:ea typeface="ＭＳ Ｐゴシック" charset="-128"/>
              </a:defRPr>
            </a:lvl3pPr>
            <a:lvl4pPr>
              <a:defRPr sz="1600">
                <a:solidFill>
                  <a:schemeClr val="tx1"/>
                </a:solidFill>
                <a:latin typeface="Times New Roman" charset="0"/>
                <a:ea typeface="ＭＳ Ｐゴシック" charset="-128"/>
              </a:defRPr>
            </a:lvl4pPr>
            <a:lvl5pPr>
              <a:defRPr sz="1600">
                <a:solidFill>
                  <a:schemeClr val="tx1"/>
                </a:solidFill>
                <a:latin typeface="Times New Roman" charset="0"/>
                <a:ea typeface="ＭＳ Ｐゴシック" charset="-128"/>
              </a:defRPr>
            </a:lvl5pPr>
            <a:lvl6pPr marL="457200" eaLnBrk="0" fontAlgn="base" hangingPunct="0">
              <a:spcBef>
                <a:spcPct val="0"/>
              </a:spcBef>
              <a:spcAft>
                <a:spcPct val="0"/>
              </a:spcAft>
              <a:defRPr sz="1600">
                <a:solidFill>
                  <a:schemeClr val="tx1"/>
                </a:solidFill>
                <a:latin typeface="Times New Roman" charset="0"/>
                <a:ea typeface="ＭＳ Ｐゴシック" charset="-128"/>
              </a:defRPr>
            </a:lvl6pPr>
            <a:lvl7pPr marL="914400" eaLnBrk="0" fontAlgn="base" hangingPunct="0">
              <a:spcBef>
                <a:spcPct val="0"/>
              </a:spcBef>
              <a:spcAft>
                <a:spcPct val="0"/>
              </a:spcAft>
              <a:defRPr sz="1600">
                <a:solidFill>
                  <a:schemeClr val="tx1"/>
                </a:solidFill>
                <a:latin typeface="Times New Roman" charset="0"/>
                <a:ea typeface="ＭＳ Ｐゴシック" charset="-128"/>
              </a:defRPr>
            </a:lvl7pPr>
            <a:lvl8pPr marL="1371600" eaLnBrk="0" fontAlgn="base" hangingPunct="0">
              <a:spcBef>
                <a:spcPct val="0"/>
              </a:spcBef>
              <a:spcAft>
                <a:spcPct val="0"/>
              </a:spcAft>
              <a:defRPr sz="1600">
                <a:solidFill>
                  <a:schemeClr val="tx1"/>
                </a:solidFill>
                <a:latin typeface="Times New Roman" charset="0"/>
                <a:ea typeface="ＭＳ Ｐゴシック" charset="-128"/>
              </a:defRPr>
            </a:lvl8pPr>
            <a:lvl9pPr marL="1828800" eaLnBrk="0" fontAlgn="base" hangingPunct="0">
              <a:spcBef>
                <a:spcPct val="0"/>
              </a:spcBef>
              <a:spcAft>
                <a:spcPct val="0"/>
              </a:spcAft>
              <a:defRPr sz="1600">
                <a:solidFill>
                  <a:schemeClr val="tx1"/>
                </a:solidFill>
                <a:latin typeface="Times New Roman" charset="0"/>
                <a:ea typeface="ＭＳ Ｐゴシック" charset="-128"/>
              </a:defRPr>
            </a:lvl9pPr>
          </a:lstStyle>
          <a:p>
            <a:pPr>
              <a:spcBef>
                <a:spcPct val="50000"/>
              </a:spcBef>
            </a:pPr>
            <a:r>
              <a:rPr lang="en-US" altLang="en-US" sz="2402">
                <a:solidFill>
                  <a:schemeClr val="tx2"/>
                </a:solidFill>
                <a:latin typeface="Arial" charset="0"/>
              </a:rPr>
              <a:t>Everything that is good for you tastes bad</a:t>
            </a:r>
          </a:p>
        </p:txBody>
      </p:sp>
      <p:sp>
        <p:nvSpPr>
          <p:cNvPr id="615431" name="Text Box 7"/>
          <p:cNvSpPr txBox="1">
            <a:spLocks noChangeArrowheads="1"/>
          </p:cNvSpPr>
          <p:nvPr/>
        </p:nvSpPr>
        <p:spPr bwMode="auto">
          <a:xfrm>
            <a:off x="1826260" y="3432175"/>
            <a:ext cx="2002102" cy="1201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1600">
                <a:solidFill>
                  <a:schemeClr val="tx1"/>
                </a:solidFill>
                <a:latin typeface="Times New Roman" charset="0"/>
                <a:ea typeface="ＭＳ Ｐゴシック" charset="-128"/>
              </a:defRPr>
            </a:lvl1pPr>
            <a:lvl2pPr marL="37931725" indent="-37474525">
              <a:defRPr sz="1600">
                <a:solidFill>
                  <a:schemeClr val="tx1"/>
                </a:solidFill>
                <a:latin typeface="Times New Roman" charset="0"/>
                <a:ea typeface="ＭＳ Ｐゴシック" charset="-128"/>
              </a:defRPr>
            </a:lvl2pPr>
            <a:lvl3pPr>
              <a:defRPr sz="1600">
                <a:solidFill>
                  <a:schemeClr val="tx1"/>
                </a:solidFill>
                <a:latin typeface="Times New Roman" charset="0"/>
                <a:ea typeface="ＭＳ Ｐゴシック" charset="-128"/>
              </a:defRPr>
            </a:lvl3pPr>
            <a:lvl4pPr>
              <a:defRPr sz="1600">
                <a:solidFill>
                  <a:schemeClr val="tx1"/>
                </a:solidFill>
                <a:latin typeface="Times New Roman" charset="0"/>
                <a:ea typeface="ＭＳ Ｐゴシック" charset="-128"/>
              </a:defRPr>
            </a:lvl4pPr>
            <a:lvl5pPr>
              <a:defRPr sz="1600">
                <a:solidFill>
                  <a:schemeClr val="tx1"/>
                </a:solidFill>
                <a:latin typeface="Times New Roman" charset="0"/>
                <a:ea typeface="ＭＳ Ｐゴシック" charset="-128"/>
              </a:defRPr>
            </a:lvl5pPr>
            <a:lvl6pPr marL="457200" eaLnBrk="0" fontAlgn="base" hangingPunct="0">
              <a:spcBef>
                <a:spcPct val="0"/>
              </a:spcBef>
              <a:spcAft>
                <a:spcPct val="0"/>
              </a:spcAft>
              <a:defRPr sz="1600">
                <a:solidFill>
                  <a:schemeClr val="tx1"/>
                </a:solidFill>
                <a:latin typeface="Times New Roman" charset="0"/>
                <a:ea typeface="ＭＳ Ｐゴシック" charset="-128"/>
              </a:defRPr>
            </a:lvl6pPr>
            <a:lvl7pPr marL="914400" eaLnBrk="0" fontAlgn="base" hangingPunct="0">
              <a:spcBef>
                <a:spcPct val="0"/>
              </a:spcBef>
              <a:spcAft>
                <a:spcPct val="0"/>
              </a:spcAft>
              <a:defRPr sz="1600">
                <a:solidFill>
                  <a:schemeClr val="tx1"/>
                </a:solidFill>
                <a:latin typeface="Times New Roman" charset="0"/>
                <a:ea typeface="ＭＳ Ｐゴシック" charset="-128"/>
              </a:defRPr>
            </a:lvl7pPr>
            <a:lvl8pPr marL="1371600" eaLnBrk="0" fontAlgn="base" hangingPunct="0">
              <a:spcBef>
                <a:spcPct val="0"/>
              </a:spcBef>
              <a:spcAft>
                <a:spcPct val="0"/>
              </a:spcAft>
              <a:defRPr sz="1600">
                <a:solidFill>
                  <a:schemeClr val="tx1"/>
                </a:solidFill>
                <a:latin typeface="Times New Roman" charset="0"/>
                <a:ea typeface="ＭＳ Ｐゴシック" charset="-128"/>
              </a:defRPr>
            </a:lvl8pPr>
            <a:lvl9pPr marL="1828800" eaLnBrk="0" fontAlgn="base" hangingPunct="0">
              <a:spcBef>
                <a:spcPct val="0"/>
              </a:spcBef>
              <a:spcAft>
                <a:spcPct val="0"/>
              </a:spcAft>
              <a:defRPr sz="1600">
                <a:solidFill>
                  <a:schemeClr val="tx1"/>
                </a:solidFill>
                <a:latin typeface="Times New Roman" charset="0"/>
                <a:ea typeface="ＭＳ Ｐゴシック" charset="-128"/>
              </a:defRPr>
            </a:lvl9pPr>
          </a:lstStyle>
          <a:p>
            <a:pPr>
              <a:spcBef>
                <a:spcPct val="50000"/>
              </a:spcBef>
            </a:pPr>
            <a:r>
              <a:rPr lang="en-US" altLang="en-US" sz="2402">
                <a:solidFill>
                  <a:schemeClr val="tx2"/>
                </a:solidFill>
                <a:latin typeface="Arial" charset="0"/>
              </a:rPr>
              <a:t>Was good for you but not any more</a:t>
            </a:r>
          </a:p>
        </p:txBody>
      </p:sp>
      <p:sp>
        <p:nvSpPr>
          <p:cNvPr id="615432" name="Text Box 8"/>
          <p:cNvSpPr txBox="1">
            <a:spLocks noChangeArrowheads="1"/>
          </p:cNvSpPr>
          <p:nvPr/>
        </p:nvSpPr>
        <p:spPr bwMode="auto">
          <a:xfrm>
            <a:off x="5258435" y="3489378"/>
            <a:ext cx="1716088" cy="1201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1600">
                <a:solidFill>
                  <a:schemeClr val="tx1"/>
                </a:solidFill>
                <a:latin typeface="Times New Roman" charset="0"/>
                <a:ea typeface="ＭＳ Ｐゴシック" charset="-128"/>
              </a:defRPr>
            </a:lvl1pPr>
            <a:lvl2pPr marL="37931725" indent="-37474525">
              <a:defRPr sz="1600">
                <a:solidFill>
                  <a:schemeClr val="tx1"/>
                </a:solidFill>
                <a:latin typeface="Times New Roman" charset="0"/>
                <a:ea typeface="ＭＳ Ｐゴシック" charset="-128"/>
              </a:defRPr>
            </a:lvl2pPr>
            <a:lvl3pPr>
              <a:defRPr sz="1600">
                <a:solidFill>
                  <a:schemeClr val="tx1"/>
                </a:solidFill>
                <a:latin typeface="Times New Roman" charset="0"/>
                <a:ea typeface="ＭＳ Ｐゴシック" charset="-128"/>
              </a:defRPr>
            </a:lvl3pPr>
            <a:lvl4pPr>
              <a:defRPr sz="1600">
                <a:solidFill>
                  <a:schemeClr val="tx1"/>
                </a:solidFill>
                <a:latin typeface="Times New Roman" charset="0"/>
                <a:ea typeface="ＭＳ Ｐゴシック" charset="-128"/>
              </a:defRPr>
            </a:lvl4pPr>
            <a:lvl5pPr>
              <a:defRPr sz="1600">
                <a:solidFill>
                  <a:schemeClr val="tx1"/>
                </a:solidFill>
                <a:latin typeface="Times New Roman" charset="0"/>
                <a:ea typeface="ＭＳ Ｐゴシック" charset="-128"/>
              </a:defRPr>
            </a:lvl5pPr>
            <a:lvl6pPr marL="457200" eaLnBrk="0" fontAlgn="base" hangingPunct="0">
              <a:spcBef>
                <a:spcPct val="0"/>
              </a:spcBef>
              <a:spcAft>
                <a:spcPct val="0"/>
              </a:spcAft>
              <a:defRPr sz="1600">
                <a:solidFill>
                  <a:schemeClr val="tx1"/>
                </a:solidFill>
                <a:latin typeface="Times New Roman" charset="0"/>
                <a:ea typeface="ＭＳ Ｐゴシック" charset="-128"/>
              </a:defRPr>
            </a:lvl6pPr>
            <a:lvl7pPr marL="914400" eaLnBrk="0" fontAlgn="base" hangingPunct="0">
              <a:spcBef>
                <a:spcPct val="0"/>
              </a:spcBef>
              <a:spcAft>
                <a:spcPct val="0"/>
              </a:spcAft>
              <a:defRPr sz="1600">
                <a:solidFill>
                  <a:schemeClr val="tx1"/>
                </a:solidFill>
                <a:latin typeface="Times New Roman" charset="0"/>
                <a:ea typeface="ＭＳ Ｐゴシック" charset="-128"/>
              </a:defRPr>
            </a:lvl7pPr>
            <a:lvl8pPr marL="1371600" eaLnBrk="0" fontAlgn="base" hangingPunct="0">
              <a:spcBef>
                <a:spcPct val="0"/>
              </a:spcBef>
              <a:spcAft>
                <a:spcPct val="0"/>
              </a:spcAft>
              <a:defRPr sz="1600">
                <a:solidFill>
                  <a:schemeClr val="tx1"/>
                </a:solidFill>
                <a:latin typeface="Times New Roman" charset="0"/>
                <a:ea typeface="ＭＳ Ｐゴシック" charset="-128"/>
              </a:defRPr>
            </a:lvl8pPr>
            <a:lvl9pPr marL="1828800" eaLnBrk="0" fontAlgn="base" hangingPunct="0">
              <a:spcBef>
                <a:spcPct val="0"/>
              </a:spcBef>
              <a:spcAft>
                <a:spcPct val="0"/>
              </a:spcAft>
              <a:defRPr sz="1600">
                <a:solidFill>
                  <a:schemeClr val="tx1"/>
                </a:solidFill>
                <a:latin typeface="Times New Roman" charset="0"/>
                <a:ea typeface="ＭＳ Ｐゴシック" charset="-128"/>
              </a:defRPr>
            </a:lvl9pPr>
          </a:lstStyle>
          <a:p>
            <a:pPr>
              <a:spcBef>
                <a:spcPct val="50000"/>
              </a:spcBef>
            </a:pPr>
            <a:r>
              <a:rPr lang="en-US" altLang="en-US" sz="2402">
                <a:solidFill>
                  <a:schemeClr val="tx2"/>
                </a:solidFill>
                <a:latin typeface="Arial" charset="0"/>
              </a:rPr>
              <a:t>If you eat that it you will kill you</a:t>
            </a:r>
          </a:p>
        </p:txBody>
      </p:sp>
    </p:spTree>
    <p:extLst>
      <p:ext uri="{BB962C8B-B14F-4D97-AF65-F5344CB8AC3E}">
        <p14:creationId xmlns:p14="http://schemas.microsoft.com/office/powerpoint/2010/main" val="19968515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1542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1543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1543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154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29" grpId="0" autoUpdateAnimBg="0"/>
      <p:bldP spid="615430" grpId="0" autoUpdateAnimBg="0"/>
      <p:bldP spid="615431" grpId="0" autoUpdateAnimBg="0"/>
      <p:bldP spid="615432" grpId="0"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BB4A8-490C-45DB-8719-C88B4B404827}"/>
              </a:ext>
            </a:extLst>
          </p:cNvPr>
          <p:cNvSpPr>
            <a:spLocks noGrp="1"/>
          </p:cNvSpPr>
          <p:nvPr>
            <p:ph type="title"/>
          </p:nvPr>
        </p:nvSpPr>
        <p:spPr/>
        <p:txBody>
          <a:bodyPr>
            <a:noAutofit/>
          </a:bodyPr>
          <a:lstStyle/>
          <a:p>
            <a:pPr algn="ctr"/>
            <a:r>
              <a:rPr lang="en-US" sz="2703" dirty="0"/>
              <a:t>Efficacy of Polyherbal Formulation in Comparison to Metformin after a 6 Month Study</a:t>
            </a:r>
          </a:p>
        </p:txBody>
      </p:sp>
      <p:graphicFrame>
        <p:nvGraphicFramePr>
          <p:cNvPr id="6" name="Content Placeholder 5">
            <a:extLst>
              <a:ext uri="{FF2B5EF4-FFF2-40B4-BE49-F238E27FC236}">
                <a16:creationId xmlns:a16="http://schemas.microsoft.com/office/drawing/2014/main" id="{A9DBF247-94A7-4C75-8070-69FA8044CCB2}"/>
              </a:ext>
            </a:extLst>
          </p:cNvPr>
          <p:cNvGraphicFramePr>
            <a:graphicFrameLocks noGrp="1"/>
          </p:cNvGraphicFramePr>
          <p:nvPr>
            <p:ph idx="1"/>
            <p:extLst>
              <p:ext uri="{D42A27DB-BD31-4B8C-83A1-F6EECF244321}">
                <p14:modId xmlns:p14="http://schemas.microsoft.com/office/powerpoint/2010/main" val="1535654249"/>
              </p:ext>
            </p:extLst>
          </p:nvPr>
        </p:nvGraphicFramePr>
        <p:xfrm>
          <a:off x="1159934" y="1385979"/>
          <a:ext cx="6790266" cy="3558553"/>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6">
            <a:extLst>
              <a:ext uri="{FF2B5EF4-FFF2-40B4-BE49-F238E27FC236}">
                <a16:creationId xmlns:a16="http://schemas.microsoft.com/office/drawing/2014/main" id="{8BBD791A-DB29-41C7-A6E7-812654B285DA}"/>
              </a:ext>
            </a:extLst>
          </p:cNvPr>
          <p:cNvPicPr>
            <a:picLocks noChangeAspect="1"/>
          </p:cNvPicPr>
          <p:nvPr/>
        </p:nvPicPr>
        <p:blipFill>
          <a:blip r:embed="rId3"/>
          <a:stretch>
            <a:fillRect/>
          </a:stretch>
        </p:blipFill>
        <p:spPr>
          <a:xfrm>
            <a:off x="9258406" y="2288117"/>
            <a:ext cx="6864350" cy="1696854"/>
          </a:xfrm>
          <a:prstGeom prst="rect">
            <a:avLst/>
          </a:prstGeom>
        </p:spPr>
      </p:pic>
      <p:pic>
        <p:nvPicPr>
          <p:cNvPr id="8" name="Picture 7">
            <a:extLst>
              <a:ext uri="{FF2B5EF4-FFF2-40B4-BE49-F238E27FC236}">
                <a16:creationId xmlns:a16="http://schemas.microsoft.com/office/drawing/2014/main" id="{106F3983-B90E-46E7-B54A-909FEC7C84A7}"/>
              </a:ext>
            </a:extLst>
          </p:cNvPr>
          <p:cNvPicPr>
            <a:picLocks noChangeAspect="1"/>
          </p:cNvPicPr>
          <p:nvPr/>
        </p:nvPicPr>
        <p:blipFill>
          <a:blip r:embed="rId4"/>
          <a:stretch>
            <a:fillRect/>
          </a:stretch>
        </p:blipFill>
        <p:spPr>
          <a:xfrm>
            <a:off x="9201203" y="206084"/>
            <a:ext cx="6864350" cy="2079243"/>
          </a:xfrm>
          <a:prstGeom prst="rect">
            <a:avLst/>
          </a:prstGeom>
        </p:spPr>
      </p:pic>
    </p:spTree>
    <p:extLst>
      <p:ext uri="{BB962C8B-B14F-4D97-AF65-F5344CB8AC3E}">
        <p14:creationId xmlns:p14="http://schemas.microsoft.com/office/powerpoint/2010/main" val="356672134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References</a:t>
            </a:r>
          </a:p>
        </p:txBody>
      </p:sp>
      <p:sp>
        <p:nvSpPr>
          <p:cNvPr id="3" name="Content Placeholder 2"/>
          <p:cNvSpPr>
            <a:spLocks noGrp="1"/>
          </p:cNvSpPr>
          <p:nvPr>
            <p:ph idx="1"/>
          </p:nvPr>
        </p:nvSpPr>
        <p:spPr/>
        <p:txBody>
          <a:bodyPr/>
          <a:lstStyle/>
          <a:p>
            <a:r>
              <a:rPr lang="en-US" dirty="0"/>
              <a:t>Natural Medicines Comprehensive Database: </a:t>
            </a:r>
            <a:r>
              <a:rPr lang="en-US" dirty="0">
                <a:hlinkClick r:id="rId2"/>
              </a:rPr>
              <a:t>www.naturaldatabase.com</a:t>
            </a:r>
            <a:endParaRPr lang="en-US" dirty="0"/>
          </a:p>
          <a:p>
            <a:r>
              <a:rPr lang="en-US" dirty="0"/>
              <a:t>Natural Standard Database: </a:t>
            </a:r>
            <a:r>
              <a:rPr lang="en-US" dirty="0">
                <a:hlinkClick r:id="rId3"/>
              </a:rPr>
              <a:t>www.naturalstandard.com</a:t>
            </a:r>
            <a:endParaRPr lang="en-US" dirty="0"/>
          </a:p>
          <a:p>
            <a:r>
              <a:rPr lang="en-US" dirty="0"/>
              <a:t>National Toxicology Program: </a:t>
            </a:r>
            <a:r>
              <a:rPr lang="en-US" dirty="0">
                <a:hlinkClick r:id="rId4"/>
              </a:rPr>
              <a:t>http://ntp.niehs.nih.gov/</a:t>
            </a:r>
            <a:endParaRPr lang="en-US" dirty="0"/>
          </a:p>
          <a:p>
            <a:endParaRPr lang="en-US" dirty="0"/>
          </a:p>
        </p:txBody>
      </p:sp>
    </p:spTree>
    <p:extLst>
      <p:ext uri="{BB962C8B-B14F-4D97-AF65-F5344CB8AC3E}">
        <p14:creationId xmlns:p14="http://schemas.microsoft.com/office/powerpoint/2010/main" val="174841446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1" y="530447"/>
            <a:ext cx="4193891" cy="857250"/>
          </a:xfrm>
        </p:spPr>
        <p:txBody>
          <a:bodyPr>
            <a:normAutofit/>
          </a:bodyPr>
          <a:lstStyle/>
          <a:p>
            <a:pPr algn="ctr"/>
            <a:r>
              <a:rPr lang="en-US" dirty="0">
                <a:solidFill>
                  <a:srgbClr val="203864"/>
                </a:solidFill>
              </a:rPr>
              <a:t>Thank You!</a:t>
            </a:r>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282361" y="1460103"/>
            <a:ext cx="1486002" cy="1452275"/>
          </a:xfrm>
          <a:prstGeom prst="ellipse">
            <a:avLst/>
          </a:prstGeom>
          <a:noFill/>
          <a:ln w="571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CLAUDIA_2 (1).JPG"/>
          <p:cNvPicPr>
            <a:picLocks noChangeAspect="1"/>
          </p:cNvPicPr>
          <p:nvPr/>
        </p:nvPicPr>
        <p:blipFill rotWithShape="1">
          <a:blip r:embed="rId3" cstate="print"/>
          <a:srcRect b="22572"/>
          <a:stretch/>
        </p:blipFill>
        <p:spPr>
          <a:xfrm>
            <a:off x="3301666" y="1435256"/>
            <a:ext cx="1486002" cy="1471730"/>
          </a:xfrm>
          <a:prstGeom prst="ellipse">
            <a:avLst/>
          </a:prstGeom>
          <a:ln w="57150">
            <a:noFill/>
          </a:ln>
        </p:spPr>
      </p:pic>
      <p:pic>
        <p:nvPicPr>
          <p:cNvPr id="4"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2758"/>
          <a:stretch/>
        </p:blipFill>
        <p:spPr bwMode="auto">
          <a:xfrm>
            <a:off x="5382057" y="1435256"/>
            <a:ext cx="1549204" cy="1484009"/>
          </a:xfrm>
          <a:prstGeom prst="ellipse">
            <a:avLst/>
          </a:prstGeom>
          <a:noFill/>
          <a:ln w="571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6116"/>
          <a:stretch/>
        </p:blipFill>
        <p:spPr bwMode="auto">
          <a:xfrm>
            <a:off x="2228851" y="2995491"/>
            <a:ext cx="1549204" cy="1556714"/>
          </a:xfrm>
          <a:prstGeom prst="ellipse">
            <a:avLst/>
          </a:prstGeom>
          <a:noFill/>
          <a:ln w="571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04013" y="2970642"/>
            <a:ext cx="1549204" cy="1579173"/>
          </a:xfrm>
          <a:prstGeom prst="ellipse">
            <a:avLst/>
          </a:prstGeom>
          <a:noFill/>
          <a:ln w="571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00B16DA8-1C10-4841-B431-CF1FB06F63F7}"/>
              </a:ext>
            </a:extLst>
          </p:cNvPr>
          <p:cNvPicPr>
            <a:picLocks noChangeAspect="1"/>
          </p:cNvPicPr>
          <p:nvPr/>
        </p:nvPicPr>
        <p:blipFill>
          <a:blip r:embed="rId7"/>
          <a:stretch>
            <a:fillRect/>
          </a:stretch>
        </p:blipFill>
        <p:spPr>
          <a:xfrm>
            <a:off x="6286500" y="2995489"/>
            <a:ext cx="1611579" cy="1617527"/>
          </a:xfrm>
          <a:prstGeom prst="ellipse">
            <a:avLst/>
          </a:prstGeom>
        </p:spPr>
      </p:pic>
    </p:spTree>
    <p:extLst>
      <p:ext uri="{BB962C8B-B14F-4D97-AF65-F5344CB8AC3E}">
        <p14:creationId xmlns:p14="http://schemas.microsoft.com/office/powerpoint/2010/main" val="78100367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8D2B5-F39B-424F-886B-2E5299F30CD4}"/>
              </a:ext>
            </a:extLst>
          </p:cNvPr>
          <p:cNvSpPr>
            <a:spLocks noGrp="1"/>
          </p:cNvSpPr>
          <p:nvPr>
            <p:ph type="title"/>
          </p:nvPr>
        </p:nvSpPr>
        <p:spPr>
          <a:xfrm>
            <a:off x="722313" y="2139836"/>
            <a:ext cx="7772400" cy="1022502"/>
          </a:xfrm>
        </p:spPr>
        <p:txBody>
          <a:bodyPr/>
          <a:lstStyle/>
          <a:p>
            <a:pPr algn="ctr"/>
            <a:r>
              <a:rPr lang="en-US" dirty="0"/>
              <a:t>Questions? </a:t>
            </a:r>
            <a:br>
              <a:rPr lang="en-US" dirty="0"/>
            </a:br>
            <a:r>
              <a:rPr lang="en-US" dirty="0"/>
              <a:t>Thank you! </a:t>
            </a:r>
          </a:p>
        </p:txBody>
      </p:sp>
      <p:sp>
        <p:nvSpPr>
          <p:cNvPr id="6" name="Text Placeholder 5">
            <a:extLst>
              <a:ext uri="{FF2B5EF4-FFF2-40B4-BE49-F238E27FC236}">
                <a16:creationId xmlns:a16="http://schemas.microsoft.com/office/drawing/2014/main" id="{6BE989EF-4591-4065-8D2E-1864715C3E2D}"/>
              </a:ext>
            </a:extLst>
          </p:cNvPr>
          <p:cNvSpPr>
            <a:spLocks noGrp="1"/>
          </p:cNvSpPr>
          <p:nvPr>
            <p:ph type="body" idx="1"/>
          </p:nvPr>
        </p:nvSpPr>
        <p:spPr>
          <a:xfrm>
            <a:off x="722313" y="3458990"/>
            <a:ext cx="7772400" cy="1126182"/>
          </a:xfrm>
        </p:spPr>
        <p:txBody>
          <a:bodyPr/>
          <a:lstStyle/>
          <a:p>
            <a:pPr algn="ctr"/>
            <a:r>
              <a:rPr lang="en-US" dirty="0">
                <a:hlinkClick r:id="rId2"/>
              </a:rPr>
              <a:t>jimpainterphd@gmail.com</a:t>
            </a:r>
            <a:r>
              <a:rPr lang="en-US" dirty="0"/>
              <a:t> </a:t>
            </a:r>
          </a:p>
          <a:p>
            <a:pPr algn="ctr"/>
            <a:r>
              <a:rPr lang="en-US" dirty="0"/>
              <a:t>@</a:t>
            </a:r>
            <a:r>
              <a:rPr lang="en-US" dirty="0" err="1"/>
              <a:t>DrJimPainter</a:t>
            </a:r>
            <a:endParaRPr lang="en-US" dirty="0"/>
          </a:p>
        </p:txBody>
      </p:sp>
    </p:spTree>
    <p:extLst>
      <p:ext uri="{BB962C8B-B14F-4D97-AF65-F5344CB8AC3E}">
        <p14:creationId xmlns:p14="http://schemas.microsoft.com/office/powerpoint/2010/main" val="41159163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327</TotalTime>
  <Words>2058</Words>
  <Application>Microsoft Office PowerPoint</Application>
  <PresentationFormat>Custom</PresentationFormat>
  <Paragraphs>215</Paragraphs>
  <Slides>93</Slides>
  <Notes>9</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93</vt:i4>
      </vt:variant>
    </vt:vector>
  </HeadingPairs>
  <TitlesOfParts>
    <vt:vector size="112" baseType="lpstr">
      <vt:lpstr>Arial Unicode MS</vt:lpstr>
      <vt:lpstr>AdvEls-ent4</vt:lpstr>
      <vt:lpstr>AdvMacMthSyN</vt:lpstr>
      <vt:lpstr>AdvOT863180fb</vt:lpstr>
      <vt:lpstr>AdvOT863180fb+fb</vt:lpstr>
      <vt:lpstr>AdvOTb92eb7df.I</vt:lpstr>
      <vt:lpstr>AdvPADBA</vt:lpstr>
      <vt:lpstr>Arial</vt:lpstr>
      <vt:lpstr>Arial Narrow</vt:lpstr>
      <vt:lpstr>Berkeley-Book</vt:lpstr>
      <vt:lpstr>BSSymbol-Bold</vt:lpstr>
      <vt:lpstr>Caecilia-Heavy</vt:lpstr>
      <vt:lpstr>Caecilia-HeavyItalic</vt:lpstr>
      <vt:lpstr>Calibri</vt:lpstr>
      <vt:lpstr>Futura Std Book</vt:lpstr>
      <vt:lpstr>Open Sans</vt:lpstr>
      <vt:lpstr>Times New Roman</vt:lpstr>
      <vt:lpstr>Office Theme</vt:lpstr>
      <vt:lpstr>Custom Design</vt:lpstr>
      <vt:lpstr>PowerPoint Presentation</vt:lpstr>
      <vt:lpstr>Supplements and Micronutrients for Diabetes Care: Which Work and Why?</vt:lpstr>
      <vt:lpstr>PowerPoint Presentation</vt:lpstr>
      <vt:lpstr>Disclosure to Participants </vt:lpstr>
      <vt:lpstr>Speaker Credentials</vt:lpstr>
      <vt:lpstr>Outline </vt:lpstr>
      <vt:lpstr>PowerPoint Presentation</vt:lpstr>
      <vt:lpstr>PowerPoint Presentation</vt:lpstr>
      <vt:lpstr>Basic Four Food Groups</vt:lpstr>
      <vt:lpstr>PowerPoint Presentation</vt:lpstr>
      <vt:lpstr>Consensus Recommendations</vt:lpstr>
      <vt:lpstr>What is the role of herbal supplementation in the management of diabetes?</vt:lpstr>
      <vt:lpstr>PowerPoint Presentation</vt:lpstr>
      <vt:lpstr>“In adults with T2DM, the following NHP have been shown to lower A1C by at least 0.5% in randomized controlled trials lasting at least 3 months:” </vt:lpstr>
      <vt:lpstr>PowerPoint Presentation</vt:lpstr>
      <vt:lpstr>PowerPoint Presentation</vt:lpstr>
      <vt:lpstr>PowerPoint Presentation</vt:lpstr>
      <vt:lpstr>PowerPoint Presentation</vt:lpstr>
      <vt:lpstr>PowerPoint Presentation</vt:lpstr>
      <vt:lpstr>Ginseng </vt:lpstr>
      <vt:lpstr>Ginseng </vt:lpstr>
      <vt:lpstr>Ginseng Claims Grades </vt:lpstr>
      <vt:lpstr>PowerPoint Presentation</vt:lpstr>
      <vt:lpstr>PowerPoint Presentation</vt:lpstr>
      <vt:lpstr>Curcumin</vt:lpstr>
      <vt:lpstr>PowerPoint Presentation</vt:lpstr>
      <vt:lpstr>PowerPoint Presentation</vt:lpstr>
      <vt:lpstr>PowerPoint Presentation</vt:lpstr>
      <vt:lpstr> Ginger </vt:lpstr>
      <vt:lpstr>PowerPoint Presentation</vt:lpstr>
      <vt:lpstr>PowerPoint Presentation</vt:lpstr>
      <vt:lpstr>PowerPoint Presentation</vt:lpstr>
      <vt:lpstr> Cinnamon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Meta-analysis: Cinnamon &amp; A1C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Berberine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Berberine with lifestyle modification versus lifestyle modification alone or plus placebo</vt:lpstr>
      <vt:lpstr>Berberine with lifestyle modification versus lifestyle modification alone or plus placebo</vt:lpstr>
      <vt:lpstr>Berberine with Lifestyle Modification Versus Lifestyle Modification Alone or Plus Placebo</vt:lpstr>
      <vt:lpstr>Berberine with Lifestyle Modification Versus Lifestyle Modification Alone or Plus Placebo</vt:lpstr>
      <vt:lpstr>Berberine vs. Oral Hypoglycemics </vt:lpstr>
      <vt:lpstr>Berberine vs. Oral Hypoglycemics </vt:lpstr>
      <vt:lpstr>Berberine vs. Oral Hypoglycemics </vt:lpstr>
      <vt:lpstr>Berberine vs. Oral Hypoglycemics </vt:lpstr>
      <vt:lpstr>Berberine Combined with Oral Hypoglycemics vs. the Same Hypoglycemics</vt:lpstr>
      <vt:lpstr>Berberine Combined with Oral Hypoglycemics vs. the Same Hypoglycemics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Mono-therapeutic Effects Of Metformin and Berberine </vt:lpstr>
      <vt:lpstr>Ayurvedic Formulation</vt:lpstr>
      <vt:lpstr>PowerPoint Presentation</vt:lpstr>
      <vt:lpstr>Efficacy of Polyherbal Formulation in Comparison to Metformin after a 6 Month Study</vt:lpstr>
      <vt:lpstr>Additional References</vt:lpstr>
      <vt:lpstr>Thank You!</vt:lpstr>
      <vt:lpstr>Questions?  Thank you! </vt:lpstr>
    </vt:vector>
  </TitlesOfParts>
  <Company>eyespy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Jackie Tokarz</dc:creator>
  <cp:lastModifiedBy>Mary Minogue</cp:lastModifiedBy>
  <cp:revision>34</cp:revision>
  <dcterms:created xsi:type="dcterms:W3CDTF">2016-11-28T23:17:59Z</dcterms:created>
  <dcterms:modified xsi:type="dcterms:W3CDTF">2019-07-24T21:42:33Z</dcterms:modified>
</cp:coreProperties>
</file>