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9"/>
  </p:notesMasterIdLst>
  <p:sldIdLst>
    <p:sldId id="256" r:id="rId3"/>
    <p:sldId id="262" r:id="rId4"/>
    <p:sldId id="261" r:id="rId5"/>
    <p:sldId id="259" r:id="rId6"/>
    <p:sldId id="270" r:id="rId7"/>
    <p:sldId id="272" r:id="rId8"/>
    <p:sldId id="266" r:id="rId9"/>
    <p:sldId id="293" r:id="rId10"/>
    <p:sldId id="291" r:id="rId11"/>
    <p:sldId id="292" r:id="rId12"/>
    <p:sldId id="268" r:id="rId13"/>
    <p:sldId id="269" r:id="rId14"/>
    <p:sldId id="271" r:id="rId15"/>
    <p:sldId id="278" r:id="rId16"/>
    <p:sldId id="306" r:id="rId17"/>
    <p:sldId id="294" r:id="rId18"/>
    <p:sldId id="295" r:id="rId19"/>
    <p:sldId id="296" r:id="rId20"/>
    <p:sldId id="297" r:id="rId21"/>
    <p:sldId id="298" r:id="rId22"/>
    <p:sldId id="279" r:id="rId23"/>
    <p:sldId id="299" r:id="rId24"/>
    <p:sldId id="300" r:id="rId25"/>
    <p:sldId id="301" r:id="rId26"/>
    <p:sldId id="275" r:id="rId27"/>
    <p:sldId id="302" r:id="rId28"/>
    <p:sldId id="303" r:id="rId29"/>
    <p:sldId id="304" r:id="rId30"/>
    <p:sldId id="305" r:id="rId31"/>
    <p:sldId id="273" r:id="rId32"/>
    <p:sldId id="274" r:id="rId33"/>
    <p:sldId id="264" r:id="rId34"/>
    <p:sldId id="265" r:id="rId35"/>
    <p:sldId id="276" r:id="rId36"/>
    <p:sldId id="277" r:id="rId37"/>
    <p:sldId id="280" r:id="rId38"/>
    <p:sldId id="281" r:id="rId39"/>
    <p:sldId id="282" r:id="rId40"/>
    <p:sldId id="283" r:id="rId41"/>
    <p:sldId id="284" r:id="rId42"/>
    <p:sldId id="285" r:id="rId43"/>
    <p:sldId id="286" r:id="rId44"/>
    <p:sldId id="287" r:id="rId45"/>
    <p:sldId id="288" r:id="rId46"/>
    <p:sldId id="289" r:id="rId47"/>
    <p:sldId id="290" r:id="rId48"/>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722A"/>
    <a:srgbClr val="F1A93F"/>
    <a:srgbClr val="ED1470"/>
    <a:srgbClr val="CCD825"/>
    <a:srgbClr val="0076C0"/>
    <a:srgbClr val="005799"/>
    <a:srgbClr val="005798"/>
    <a:srgbClr val="233C7F"/>
    <a:srgbClr val="223570"/>
    <a:srgbClr val="182A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20" autoAdjust="0"/>
    <p:restoredTop sz="75000" autoAdjust="0"/>
  </p:normalViewPr>
  <p:slideViewPr>
    <p:cSldViewPr snapToGrid="0" snapToObjects="1">
      <p:cViewPr varScale="1">
        <p:scale>
          <a:sx n="108" d="100"/>
          <a:sy n="108" d="100"/>
        </p:scale>
        <p:origin x="1896" y="96"/>
      </p:cViewPr>
      <p:guideLst>
        <p:guide orient="horz" pos="1622"/>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ata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39.png"/><Relationship Id="rId6" Type="http://schemas.openxmlformats.org/officeDocument/2006/relationships/image" Target="../media/image32.svg"/><Relationship Id="rId11" Type="http://schemas.openxmlformats.org/officeDocument/2006/relationships/image" Target="../media/image44.png"/><Relationship Id="rId5" Type="http://schemas.openxmlformats.org/officeDocument/2006/relationships/image" Target="../media/image4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4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4.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2E8A37-6BDF-4ED4-8ED7-CE70F7DCF30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5D25518-A38F-43EB-B716-595F881F3C32}">
      <dgm:prSet/>
      <dgm:spPr/>
      <dgm:t>
        <a:bodyPr/>
        <a:lstStyle/>
        <a:p>
          <a:r>
            <a:rPr lang="en-US" b="1"/>
            <a:t>Mobilization</a:t>
          </a:r>
          <a:endParaRPr lang="en-US"/>
        </a:p>
      </dgm:t>
    </dgm:pt>
    <dgm:pt modelId="{868BBBC4-AFE0-4C32-B3DF-AA91C335A55D}" type="parTrans" cxnId="{71D5A856-796D-431A-B4D5-F9260BCDBB4C}">
      <dgm:prSet/>
      <dgm:spPr/>
      <dgm:t>
        <a:bodyPr/>
        <a:lstStyle/>
        <a:p>
          <a:endParaRPr lang="en-US"/>
        </a:p>
      </dgm:t>
    </dgm:pt>
    <dgm:pt modelId="{23D50082-54E4-4651-B0F4-1AC384454C11}" type="sibTrans" cxnId="{71D5A856-796D-431A-B4D5-F9260BCDBB4C}">
      <dgm:prSet/>
      <dgm:spPr/>
      <dgm:t>
        <a:bodyPr/>
        <a:lstStyle/>
        <a:p>
          <a:endParaRPr lang="en-US"/>
        </a:p>
      </dgm:t>
    </dgm:pt>
    <dgm:pt modelId="{EB50A1C5-C122-48F2-BCC9-74EFA3EC4B00}">
      <dgm:prSet/>
      <dgm:spPr/>
      <dgm:t>
        <a:bodyPr/>
        <a:lstStyle/>
        <a:p>
          <a:r>
            <a:rPr lang="en-US" b="1"/>
            <a:t>Capacity Building</a:t>
          </a:r>
          <a:endParaRPr lang="en-US"/>
        </a:p>
      </dgm:t>
    </dgm:pt>
    <dgm:pt modelId="{3EF73A42-0265-4767-9529-1B4E065445F1}" type="parTrans" cxnId="{7E9EE2A3-31BA-41A2-8E17-A027598DD495}">
      <dgm:prSet/>
      <dgm:spPr/>
      <dgm:t>
        <a:bodyPr/>
        <a:lstStyle/>
        <a:p>
          <a:endParaRPr lang="en-US"/>
        </a:p>
      </dgm:t>
    </dgm:pt>
    <dgm:pt modelId="{26969788-A38D-4715-833B-42B604D3BBB9}" type="sibTrans" cxnId="{7E9EE2A3-31BA-41A2-8E17-A027598DD495}">
      <dgm:prSet/>
      <dgm:spPr/>
      <dgm:t>
        <a:bodyPr/>
        <a:lstStyle/>
        <a:p>
          <a:endParaRPr lang="en-US"/>
        </a:p>
      </dgm:t>
    </dgm:pt>
    <dgm:pt modelId="{859EE302-11BB-4B29-9D39-AD43CE740A9E}">
      <dgm:prSet/>
      <dgm:spPr/>
      <dgm:t>
        <a:bodyPr/>
        <a:lstStyle/>
        <a:p>
          <a:r>
            <a:rPr lang="en-US" b="1"/>
            <a:t>Training </a:t>
          </a:r>
          <a:endParaRPr lang="en-US"/>
        </a:p>
      </dgm:t>
    </dgm:pt>
    <dgm:pt modelId="{DC4F885F-A9B0-4DA5-849A-7FF16EA87F1A}" type="parTrans" cxnId="{1571788E-7BC5-4EF8-A9A9-C1CCE4A96827}">
      <dgm:prSet/>
      <dgm:spPr/>
      <dgm:t>
        <a:bodyPr/>
        <a:lstStyle/>
        <a:p>
          <a:endParaRPr lang="en-US"/>
        </a:p>
      </dgm:t>
    </dgm:pt>
    <dgm:pt modelId="{7F113A63-1F80-4058-98DE-1C29BE03ECCA}" type="sibTrans" cxnId="{1571788E-7BC5-4EF8-A9A9-C1CCE4A96827}">
      <dgm:prSet/>
      <dgm:spPr/>
      <dgm:t>
        <a:bodyPr/>
        <a:lstStyle/>
        <a:p>
          <a:endParaRPr lang="en-US"/>
        </a:p>
      </dgm:t>
    </dgm:pt>
    <dgm:pt modelId="{FCE7A8B6-BA8E-4E8A-B72A-E3118E289BDD}">
      <dgm:prSet/>
      <dgm:spPr/>
      <dgm:t>
        <a:bodyPr/>
        <a:lstStyle/>
        <a:p>
          <a:r>
            <a:rPr lang="en-US" b="1" dirty="0"/>
            <a:t>Resource Development</a:t>
          </a:r>
          <a:endParaRPr lang="en-US" dirty="0"/>
        </a:p>
      </dgm:t>
    </dgm:pt>
    <dgm:pt modelId="{E8C5D0E3-F75F-47EC-BE2E-63380253FB82}" type="parTrans" cxnId="{18C1B36A-82A9-4098-83E4-AD390D150B4A}">
      <dgm:prSet/>
      <dgm:spPr/>
      <dgm:t>
        <a:bodyPr/>
        <a:lstStyle/>
        <a:p>
          <a:endParaRPr lang="en-US"/>
        </a:p>
      </dgm:t>
    </dgm:pt>
    <dgm:pt modelId="{B99C280C-0900-4EAF-96DD-63769D9D1A2A}" type="sibTrans" cxnId="{18C1B36A-82A9-4098-83E4-AD390D150B4A}">
      <dgm:prSet/>
      <dgm:spPr/>
      <dgm:t>
        <a:bodyPr/>
        <a:lstStyle/>
        <a:p>
          <a:endParaRPr lang="en-US"/>
        </a:p>
      </dgm:t>
    </dgm:pt>
    <dgm:pt modelId="{F41ED8E6-9474-407F-A44B-4851C88F213D}">
      <dgm:prSet/>
      <dgm:spPr/>
      <dgm:t>
        <a:bodyPr/>
        <a:lstStyle/>
        <a:p>
          <a:r>
            <a:rPr lang="en-US" b="1"/>
            <a:t>Advocacy</a:t>
          </a:r>
          <a:endParaRPr lang="en-US"/>
        </a:p>
      </dgm:t>
    </dgm:pt>
    <dgm:pt modelId="{EDFF1F61-048E-4D9E-80A2-F37EC06126E8}" type="parTrans" cxnId="{C023F62D-B61E-4D87-99B1-130890CE50C6}">
      <dgm:prSet/>
      <dgm:spPr/>
      <dgm:t>
        <a:bodyPr/>
        <a:lstStyle/>
        <a:p>
          <a:endParaRPr lang="en-US"/>
        </a:p>
      </dgm:t>
    </dgm:pt>
    <dgm:pt modelId="{F7C5CEFD-8FBD-4EA2-8BED-B93089882DC9}" type="sibTrans" cxnId="{C023F62D-B61E-4D87-99B1-130890CE50C6}">
      <dgm:prSet/>
      <dgm:spPr/>
      <dgm:t>
        <a:bodyPr/>
        <a:lstStyle/>
        <a:p>
          <a:endParaRPr lang="en-US"/>
        </a:p>
      </dgm:t>
    </dgm:pt>
    <dgm:pt modelId="{2D7E8DE1-B73B-4696-9B53-0140E7A3CCFF}">
      <dgm:prSet/>
      <dgm:spPr/>
      <dgm:t>
        <a:bodyPr/>
        <a:lstStyle/>
        <a:p>
          <a:r>
            <a:rPr lang="en-US" b="1"/>
            <a:t>Evaluation</a:t>
          </a:r>
          <a:endParaRPr lang="en-US"/>
        </a:p>
      </dgm:t>
    </dgm:pt>
    <dgm:pt modelId="{8A5047AD-9063-4A0C-AFEE-3F10F5E85272}" type="parTrans" cxnId="{F8D68C85-3A69-406E-997B-20C99692A448}">
      <dgm:prSet/>
      <dgm:spPr/>
      <dgm:t>
        <a:bodyPr/>
        <a:lstStyle/>
        <a:p>
          <a:endParaRPr lang="en-US"/>
        </a:p>
      </dgm:t>
    </dgm:pt>
    <dgm:pt modelId="{4DC3E3C4-DE26-414C-A0FD-877608F57A60}" type="sibTrans" cxnId="{F8D68C85-3A69-406E-997B-20C99692A448}">
      <dgm:prSet/>
      <dgm:spPr/>
      <dgm:t>
        <a:bodyPr/>
        <a:lstStyle/>
        <a:p>
          <a:endParaRPr lang="en-US"/>
        </a:p>
      </dgm:t>
    </dgm:pt>
    <dgm:pt modelId="{56ABB365-B18F-44CB-9482-C4FE5BEBD3BB}" type="pres">
      <dgm:prSet presAssocID="{692E8A37-6BDF-4ED4-8ED7-CE70F7DCF301}" presName="linear" presStyleCnt="0">
        <dgm:presLayoutVars>
          <dgm:animLvl val="lvl"/>
          <dgm:resizeHandles val="exact"/>
        </dgm:presLayoutVars>
      </dgm:prSet>
      <dgm:spPr/>
    </dgm:pt>
    <dgm:pt modelId="{4BEF092A-1B32-4408-A58B-DF5348CCDFE4}" type="pres">
      <dgm:prSet presAssocID="{15D25518-A38F-43EB-B716-595F881F3C32}" presName="parentText" presStyleLbl="node1" presStyleIdx="0" presStyleCnt="6">
        <dgm:presLayoutVars>
          <dgm:chMax val="0"/>
          <dgm:bulletEnabled val="1"/>
        </dgm:presLayoutVars>
      </dgm:prSet>
      <dgm:spPr/>
    </dgm:pt>
    <dgm:pt modelId="{CFD650C0-0DEA-4FF0-B203-58EFEDD82367}" type="pres">
      <dgm:prSet presAssocID="{23D50082-54E4-4651-B0F4-1AC384454C11}" presName="spacer" presStyleCnt="0"/>
      <dgm:spPr/>
    </dgm:pt>
    <dgm:pt modelId="{29EFAE84-5C6C-4C41-BF57-15597C0E42B8}" type="pres">
      <dgm:prSet presAssocID="{EB50A1C5-C122-48F2-BCC9-74EFA3EC4B00}" presName="parentText" presStyleLbl="node1" presStyleIdx="1" presStyleCnt="6">
        <dgm:presLayoutVars>
          <dgm:chMax val="0"/>
          <dgm:bulletEnabled val="1"/>
        </dgm:presLayoutVars>
      </dgm:prSet>
      <dgm:spPr/>
    </dgm:pt>
    <dgm:pt modelId="{7C5F50CC-DFA1-41E6-94AB-0890FC697ED3}" type="pres">
      <dgm:prSet presAssocID="{26969788-A38D-4715-833B-42B604D3BBB9}" presName="spacer" presStyleCnt="0"/>
      <dgm:spPr/>
    </dgm:pt>
    <dgm:pt modelId="{9437F37E-A27A-4D62-9184-CF95A3E8132D}" type="pres">
      <dgm:prSet presAssocID="{859EE302-11BB-4B29-9D39-AD43CE740A9E}" presName="parentText" presStyleLbl="node1" presStyleIdx="2" presStyleCnt="6">
        <dgm:presLayoutVars>
          <dgm:chMax val="0"/>
          <dgm:bulletEnabled val="1"/>
        </dgm:presLayoutVars>
      </dgm:prSet>
      <dgm:spPr/>
    </dgm:pt>
    <dgm:pt modelId="{EFBEC942-4300-44AF-9F09-DEED26A5AF75}" type="pres">
      <dgm:prSet presAssocID="{7F113A63-1F80-4058-98DE-1C29BE03ECCA}" presName="spacer" presStyleCnt="0"/>
      <dgm:spPr/>
    </dgm:pt>
    <dgm:pt modelId="{C91C0B83-3F62-4177-9FCD-0587B3E24993}" type="pres">
      <dgm:prSet presAssocID="{FCE7A8B6-BA8E-4E8A-B72A-E3118E289BDD}" presName="parentText" presStyleLbl="node1" presStyleIdx="3" presStyleCnt="6">
        <dgm:presLayoutVars>
          <dgm:chMax val="0"/>
          <dgm:bulletEnabled val="1"/>
        </dgm:presLayoutVars>
      </dgm:prSet>
      <dgm:spPr/>
    </dgm:pt>
    <dgm:pt modelId="{571ABE60-5328-4E61-B946-CC3F3F8DAC39}" type="pres">
      <dgm:prSet presAssocID="{B99C280C-0900-4EAF-96DD-63769D9D1A2A}" presName="spacer" presStyleCnt="0"/>
      <dgm:spPr/>
    </dgm:pt>
    <dgm:pt modelId="{EADA2F7D-68D1-4003-A43D-2148C8096A85}" type="pres">
      <dgm:prSet presAssocID="{F41ED8E6-9474-407F-A44B-4851C88F213D}" presName="parentText" presStyleLbl="node1" presStyleIdx="4" presStyleCnt="6">
        <dgm:presLayoutVars>
          <dgm:chMax val="0"/>
          <dgm:bulletEnabled val="1"/>
        </dgm:presLayoutVars>
      </dgm:prSet>
      <dgm:spPr/>
    </dgm:pt>
    <dgm:pt modelId="{C88C546B-6AD2-4020-BE06-897A60CEBF76}" type="pres">
      <dgm:prSet presAssocID="{F7C5CEFD-8FBD-4EA2-8BED-B93089882DC9}" presName="spacer" presStyleCnt="0"/>
      <dgm:spPr/>
    </dgm:pt>
    <dgm:pt modelId="{A6FB2B04-EC95-4BA9-A838-F3EEEF6DB84E}" type="pres">
      <dgm:prSet presAssocID="{2D7E8DE1-B73B-4696-9B53-0140E7A3CCFF}" presName="parentText" presStyleLbl="node1" presStyleIdx="5" presStyleCnt="6">
        <dgm:presLayoutVars>
          <dgm:chMax val="0"/>
          <dgm:bulletEnabled val="1"/>
        </dgm:presLayoutVars>
      </dgm:prSet>
      <dgm:spPr/>
    </dgm:pt>
  </dgm:ptLst>
  <dgm:cxnLst>
    <dgm:cxn modelId="{C023F62D-B61E-4D87-99B1-130890CE50C6}" srcId="{692E8A37-6BDF-4ED4-8ED7-CE70F7DCF301}" destId="{F41ED8E6-9474-407F-A44B-4851C88F213D}" srcOrd="4" destOrd="0" parTransId="{EDFF1F61-048E-4D9E-80A2-F37EC06126E8}" sibTransId="{F7C5CEFD-8FBD-4EA2-8BED-B93089882DC9}"/>
    <dgm:cxn modelId="{C9AE243B-BC6B-4ABF-AB21-71E0219D6988}" type="presOf" srcId="{2D7E8DE1-B73B-4696-9B53-0140E7A3CCFF}" destId="{A6FB2B04-EC95-4BA9-A838-F3EEEF6DB84E}" srcOrd="0" destOrd="0" presId="urn:microsoft.com/office/officeart/2005/8/layout/vList2"/>
    <dgm:cxn modelId="{EBA13E47-3C79-4D60-9414-F89F1DB3A313}" type="presOf" srcId="{EB50A1C5-C122-48F2-BCC9-74EFA3EC4B00}" destId="{29EFAE84-5C6C-4C41-BF57-15597C0E42B8}" srcOrd="0" destOrd="0" presId="urn:microsoft.com/office/officeart/2005/8/layout/vList2"/>
    <dgm:cxn modelId="{18C1B36A-82A9-4098-83E4-AD390D150B4A}" srcId="{692E8A37-6BDF-4ED4-8ED7-CE70F7DCF301}" destId="{FCE7A8B6-BA8E-4E8A-B72A-E3118E289BDD}" srcOrd="3" destOrd="0" parTransId="{E8C5D0E3-F75F-47EC-BE2E-63380253FB82}" sibTransId="{B99C280C-0900-4EAF-96DD-63769D9D1A2A}"/>
    <dgm:cxn modelId="{6C139854-4079-471A-B153-6726E9E697F9}" type="presOf" srcId="{F41ED8E6-9474-407F-A44B-4851C88F213D}" destId="{EADA2F7D-68D1-4003-A43D-2148C8096A85}" srcOrd="0" destOrd="0" presId="urn:microsoft.com/office/officeart/2005/8/layout/vList2"/>
    <dgm:cxn modelId="{71D5A856-796D-431A-B4D5-F9260BCDBB4C}" srcId="{692E8A37-6BDF-4ED4-8ED7-CE70F7DCF301}" destId="{15D25518-A38F-43EB-B716-595F881F3C32}" srcOrd="0" destOrd="0" parTransId="{868BBBC4-AFE0-4C32-B3DF-AA91C335A55D}" sibTransId="{23D50082-54E4-4651-B0F4-1AC384454C11}"/>
    <dgm:cxn modelId="{F8D68C85-3A69-406E-997B-20C99692A448}" srcId="{692E8A37-6BDF-4ED4-8ED7-CE70F7DCF301}" destId="{2D7E8DE1-B73B-4696-9B53-0140E7A3CCFF}" srcOrd="5" destOrd="0" parTransId="{8A5047AD-9063-4A0C-AFEE-3F10F5E85272}" sibTransId="{4DC3E3C4-DE26-414C-A0FD-877608F57A60}"/>
    <dgm:cxn modelId="{1571788E-7BC5-4EF8-A9A9-C1CCE4A96827}" srcId="{692E8A37-6BDF-4ED4-8ED7-CE70F7DCF301}" destId="{859EE302-11BB-4B29-9D39-AD43CE740A9E}" srcOrd="2" destOrd="0" parTransId="{DC4F885F-A9B0-4DA5-849A-7FF16EA87F1A}" sibTransId="{7F113A63-1F80-4058-98DE-1C29BE03ECCA}"/>
    <dgm:cxn modelId="{7E9EE2A3-31BA-41A2-8E17-A027598DD495}" srcId="{692E8A37-6BDF-4ED4-8ED7-CE70F7DCF301}" destId="{EB50A1C5-C122-48F2-BCC9-74EFA3EC4B00}" srcOrd="1" destOrd="0" parTransId="{3EF73A42-0265-4767-9529-1B4E065445F1}" sibTransId="{26969788-A38D-4715-833B-42B604D3BBB9}"/>
    <dgm:cxn modelId="{72BF4AAE-D8E8-4165-A654-BD240C5D49DB}" type="presOf" srcId="{FCE7A8B6-BA8E-4E8A-B72A-E3118E289BDD}" destId="{C91C0B83-3F62-4177-9FCD-0587B3E24993}" srcOrd="0" destOrd="0" presId="urn:microsoft.com/office/officeart/2005/8/layout/vList2"/>
    <dgm:cxn modelId="{850527D2-AF15-408C-92ED-31900FFCFF1A}" type="presOf" srcId="{859EE302-11BB-4B29-9D39-AD43CE740A9E}" destId="{9437F37E-A27A-4D62-9184-CF95A3E8132D}" srcOrd="0" destOrd="0" presId="urn:microsoft.com/office/officeart/2005/8/layout/vList2"/>
    <dgm:cxn modelId="{FF2AA7DB-CB76-457A-8363-99F310C8FE96}" type="presOf" srcId="{692E8A37-6BDF-4ED4-8ED7-CE70F7DCF301}" destId="{56ABB365-B18F-44CB-9482-C4FE5BEBD3BB}" srcOrd="0" destOrd="0" presId="urn:microsoft.com/office/officeart/2005/8/layout/vList2"/>
    <dgm:cxn modelId="{8C8D24ED-E643-4E03-98F3-690B9DE40FD3}" type="presOf" srcId="{15D25518-A38F-43EB-B716-595F881F3C32}" destId="{4BEF092A-1B32-4408-A58B-DF5348CCDFE4}" srcOrd="0" destOrd="0" presId="urn:microsoft.com/office/officeart/2005/8/layout/vList2"/>
    <dgm:cxn modelId="{F66CF938-34A2-4063-9A77-EE41334D86A9}" type="presParOf" srcId="{56ABB365-B18F-44CB-9482-C4FE5BEBD3BB}" destId="{4BEF092A-1B32-4408-A58B-DF5348CCDFE4}" srcOrd="0" destOrd="0" presId="urn:microsoft.com/office/officeart/2005/8/layout/vList2"/>
    <dgm:cxn modelId="{119B6F8F-C3DC-4C71-9900-E6A234C8F0DB}" type="presParOf" srcId="{56ABB365-B18F-44CB-9482-C4FE5BEBD3BB}" destId="{CFD650C0-0DEA-4FF0-B203-58EFEDD82367}" srcOrd="1" destOrd="0" presId="urn:microsoft.com/office/officeart/2005/8/layout/vList2"/>
    <dgm:cxn modelId="{CF5B965C-2885-4C44-A964-8CE7D30F8AE6}" type="presParOf" srcId="{56ABB365-B18F-44CB-9482-C4FE5BEBD3BB}" destId="{29EFAE84-5C6C-4C41-BF57-15597C0E42B8}" srcOrd="2" destOrd="0" presId="urn:microsoft.com/office/officeart/2005/8/layout/vList2"/>
    <dgm:cxn modelId="{2CF36EEB-A198-45E7-8652-884323D3BFD1}" type="presParOf" srcId="{56ABB365-B18F-44CB-9482-C4FE5BEBD3BB}" destId="{7C5F50CC-DFA1-41E6-94AB-0890FC697ED3}" srcOrd="3" destOrd="0" presId="urn:microsoft.com/office/officeart/2005/8/layout/vList2"/>
    <dgm:cxn modelId="{82293A94-2645-4767-AD56-7DF8DA16B903}" type="presParOf" srcId="{56ABB365-B18F-44CB-9482-C4FE5BEBD3BB}" destId="{9437F37E-A27A-4D62-9184-CF95A3E8132D}" srcOrd="4" destOrd="0" presId="urn:microsoft.com/office/officeart/2005/8/layout/vList2"/>
    <dgm:cxn modelId="{F0503010-3AFA-4B89-B161-E73355061D07}" type="presParOf" srcId="{56ABB365-B18F-44CB-9482-C4FE5BEBD3BB}" destId="{EFBEC942-4300-44AF-9F09-DEED26A5AF75}" srcOrd="5" destOrd="0" presId="urn:microsoft.com/office/officeart/2005/8/layout/vList2"/>
    <dgm:cxn modelId="{A44801E7-DCBB-4BA6-857E-2C5BEDEE62C2}" type="presParOf" srcId="{56ABB365-B18F-44CB-9482-C4FE5BEBD3BB}" destId="{C91C0B83-3F62-4177-9FCD-0587B3E24993}" srcOrd="6" destOrd="0" presId="urn:microsoft.com/office/officeart/2005/8/layout/vList2"/>
    <dgm:cxn modelId="{3C4B7E3D-098A-46D6-98A5-6326C94629E4}" type="presParOf" srcId="{56ABB365-B18F-44CB-9482-C4FE5BEBD3BB}" destId="{571ABE60-5328-4E61-B946-CC3F3F8DAC39}" srcOrd="7" destOrd="0" presId="urn:microsoft.com/office/officeart/2005/8/layout/vList2"/>
    <dgm:cxn modelId="{F748A052-F6C5-4B9B-A8DF-BBCE7D2B3083}" type="presParOf" srcId="{56ABB365-B18F-44CB-9482-C4FE5BEBD3BB}" destId="{EADA2F7D-68D1-4003-A43D-2148C8096A85}" srcOrd="8" destOrd="0" presId="urn:microsoft.com/office/officeart/2005/8/layout/vList2"/>
    <dgm:cxn modelId="{121B74E6-3B88-4B21-AB6F-61E915E7F268}" type="presParOf" srcId="{56ABB365-B18F-44CB-9482-C4FE5BEBD3BB}" destId="{C88C546B-6AD2-4020-BE06-897A60CEBF76}" srcOrd="9" destOrd="0" presId="urn:microsoft.com/office/officeart/2005/8/layout/vList2"/>
    <dgm:cxn modelId="{A2D52FBE-57BF-42AE-AE42-87A3CCFA7E82}" type="presParOf" srcId="{56ABB365-B18F-44CB-9482-C4FE5BEBD3BB}" destId="{A6FB2B04-EC95-4BA9-A838-F3EEEF6DB84E}"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B25B0F-562D-462A-B7C2-5A8EFF92694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AB08B6A-60F7-4EEA-A9CD-B9EA468C80B0}">
      <dgm:prSet custT="1"/>
      <dgm:spPr/>
      <dgm:t>
        <a:bodyPr/>
        <a:lstStyle/>
        <a:p>
          <a:r>
            <a:rPr lang="en-US" sz="1200"/>
            <a:t>Comprehensive and holistic integration of cultural competency practices and policies</a:t>
          </a:r>
          <a:br>
            <a:rPr lang="en-US" sz="1200"/>
          </a:br>
          <a:endParaRPr lang="en-US" sz="1200"/>
        </a:p>
      </dgm:t>
    </dgm:pt>
    <dgm:pt modelId="{95926E57-5D15-4F88-B365-630D34A3749E}" type="parTrans" cxnId="{50D263B0-4173-47A8-8DF8-2AEACE5E0404}">
      <dgm:prSet/>
      <dgm:spPr/>
      <dgm:t>
        <a:bodyPr/>
        <a:lstStyle/>
        <a:p>
          <a:endParaRPr lang="en-US" sz="1600"/>
        </a:p>
      </dgm:t>
    </dgm:pt>
    <dgm:pt modelId="{7BF146EE-4FB2-4405-B17E-ED6A806D80BB}" type="sibTrans" cxnId="{50D263B0-4173-47A8-8DF8-2AEACE5E0404}">
      <dgm:prSet/>
      <dgm:spPr/>
      <dgm:t>
        <a:bodyPr/>
        <a:lstStyle/>
        <a:p>
          <a:endParaRPr lang="en-US" sz="1600"/>
        </a:p>
      </dgm:t>
    </dgm:pt>
    <dgm:pt modelId="{0F5F78FD-FC8E-4C49-B05D-C3D9E9F58388}">
      <dgm:prSet custT="1"/>
      <dgm:spPr/>
      <dgm:t>
        <a:bodyPr/>
        <a:lstStyle/>
        <a:p>
          <a:r>
            <a:rPr lang="en-US" sz="1200"/>
            <a:t>Cultural competency is an on-going process</a:t>
          </a:r>
        </a:p>
      </dgm:t>
    </dgm:pt>
    <dgm:pt modelId="{620010D5-FA17-4B48-AE9D-4BC31C1A059C}" type="parTrans" cxnId="{E1379C94-49B4-4237-8DC8-D381CCF9E436}">
      <dgm:prSet/>
      <dgm:spPr/>
      <dgm:t>
        <a:bodyPr/>
        <a:lstStyle/>
        <a:p>
          <a:endParaRPr lang="en-US" sz="1600"/>
        </a:p>
      </dgm:t>
    </dgm:pt>
    <dgm:pt modelId="{B5180DB9-659C-4B91-9A0C-3D6EFA590874}" type="sibTrans" cxnId="{E1379C94-49B4-4237-8DC8-D381CCF9E436}">
      <dgm:prSet/>
      <dgm:spPr/>
      <dgm:t>
        <a:bodyPr/>
        <a:lstStyle/>
        <a:p>
          <a:endParaRPr lang="en-US" sz="1600"/>
        </a:p>
      </dgm:t>
    </dgm:pt>
    <dgm:pt modelId="{0C255B6B-6680-4A38-B5DF-A4C8416F6373}">
      <dgm:prSet custT="1"/>
      <dgm:spPr/>
      <dgm:t>
        <a:bodyPr/>
        <a:lstStyle/>
        <a:p>
          <a:r>
            <a:rPr lang="en-US" sz="1200"/>
            <a:t>Using community-participatory based approach in healthcare planning and delivery</a:t>
          </a:r>
          <a:br>
            <a:rPr lang="en-US" sz="1200"/>
          </a:br>
          <a:endParaRPr lang="en-US" sz="1200"/>
        </a:p>
      </dgm:t>
    </dgm:pt>
    <dgm:pt modelId="{F59DA39F-2025-446B-B3F1-C92A25952B5C}" type="parTrans" cxnId="{E1AF26AF-1C62-48C6-B5EE-EFFCDCE99517}">
      <dgm:prSet/>
      <dgm:spPr/>
      <dgm:t>
        <a:bodyPr/>
        <a:lstStyle/>
        <a:p>
          <a:endParaRPr lang="en-US" sz="1600"/>
        </a:p>
      </dgm:t>
    </dgm:pt>
    <dgm:pt modelId="{101A8305-C023-4E14-8C05-3C08BB0237C7}" type="sibTrans" cxnId="{E1AF26AF-1C62-48C6-B5EE-EFFCDCE99517}">
      <dgm:prSet/>
      <dgm:spPr/>
      <dgm:t>
        <a:bodyPr/>
        <a:lstStyle/>
        <a:p>
          <a:endParaRPr lang="en-US" sz="1600"/>
        </a:p>
      </dgm:t>
    </dgm:pt>
    <dgm:pt modelId="{4993242C-4B10-4A8B-8934-8B7602A496F9}">
      <dgm:prSet custT="1"/>
      <dgm:spPr/>
      <dgm:t>
        <a:bodyPr/>
        <a:lstStyle/>
        <a:p>
          <a:r>
            <a:rPr lang="en-US" sz="1200" dirty="0"/>
            <a:t>Utilizing Community Healthcare Worker Model – this includes training and usage of faith-based healthcare coordinator and health ministry workers</a:t>
          </a:r>
          <a:br>
            <a:rPr lang="en-US" sz="1200" dirty="0"/>
          </a:br>
          <a:endParaRPr lang="en-US" sz="1200" dirty="0"/>
        </a:p>
      </dgm:t>
    </dgm:pt>
    <dgm:pt modelId="{E6DFC436-DA97-4D63-BB49-AECB1D8BE80C}" type="parTrans" cxnId="{94B74802-B5F9-4523-9CD1-C23F8910DDC6}">
      <dgm:prSet/>
      <dgm:spPr/>
      <dgm:t>
        <a:bodyPr/>
        <a:lstStyle/>
        <a:p>
          <a:endParaRPr lang="en-US" sz="1600"/>
        </a:p>
      </dgm:t>
    </dgm:pt>
    <dgm:pt modelId="{DDCC9DBD-BFE9-4824-965F-21C5B5C60A79}" type="sibTrans" cxnId="{94B74802-B5F9-4523-9CD1-C23F8910DDC6}">
      <dgm:prSet/>
      <dgm:spPr/>
      <dgm:t>
        <a:bodyPr/>
        <a:lstStyle/>
        <a:p>
          <a:endParaRPr lang="en-US" sz="1600"/>
        </a:p>
      </dgm:t>
    </dgm:pt>
    <dgm:pt modelId="{45AB5B2B-CB56-4CC2-AB41-C567A12353A2}">
      <dgm:prSet custT="1"/>
      <dgm:spPr/>
      <dgm:t>
        <a:bodyPr/>
        <a:lstStyle/>
        <a:p>
          <a:r>
            <a:rPr lang="en-US" sz="1200" dirty="0"/>
            <a:t>Expand access to healthcare services and resources through partnerships with faith and community-based partners to increase health promotion and utilization</a:t>
          </a:r>
          <a:br>
            <a:rPr lang="en-US" sz="1200" dirty="0"/>
          </a:br>
          <a:endParaRPr lang="en-US" sz="1200" dirty="0"/>
        </a:p>
      </dgm:t>
    </dgm:pt>
    <dgm:pt modelId="{897F9972-D3C9-4984-8B2C-229B5E44A10F}" type="parTrans" cxnId="{955D129E-21DA-4558-ADC7-F171D9F4CA21}">
      <dgm:prSet/>
      <dgm:spPr/>
      <dgm:t>
        <a:bodyPr/>
        <a:lstStyle/>
        <a:p>
          <a:endParaRPr lang="en-US" sz="1600"/>
        </a:p>
      </dgm:t>
    </dgm:pt>
    <dgm:pt modelId="{1CF304DF-D720-45BA-98FE-35875C199DDC}" type="sibTrans" cxnId="{955D129E-21DA-4558-ADC7-F171D9F4CA21}">
      <dgm:prSet/>
      <dgm:spPr/>
      <dgm:t>
        <a:bodyPr/>
        <a:lstStyle/>
        <a:p>
          <a:endParaRPr lang="en-US" sz="1600"/>
        </a:p>
      </dgm:t>
    </dgm:pt>
    <dgm:pt modelId="{3EDD56A2-40F3-4863-9CD4-B733902A1063}">
      <dgm:prSet custT="1"/>
      <dgm:spPr/>
      <dgm:t>
        <a:bodyPr/>
        <a:lstStyle/>
        <a:p>
          <a:r>
            <a:rPr lang="en-US" sz="1200"/>
            <a:t>Intentional and meaningful diversity and inclusion of healthcare staff</a:t>
          </a:r>
        </a:p>
      </dgm:t>
    </dgm:pt>
    <dgm:pt modelId="{03CCF81B-4CAB-49C5-8717-FE39425BDC84}" type="parTrans" cxnId="{C7AF476A-8FF8-4E95-9CDC-3F458F45F78B}">
      <dgm:prSet/>
      <dgm:spPr/>
      <dgm:t>
        <a:bodyPr/>
        <a:lstStyle/>
        <a:p>
          <a:endParaRPr lang="en-US" sz="1600"/>
        </a:p>
      </dgm:t>
    </dgm:pt>
    <dgm:pt modelId="{9F8B9F84-DFD4-41B5-9ACA-8C6D352F4D4C}" type="sibTrans" cxnId="{C7AF476A-8FF8-4E95-9CDC-3F458F45F78B}">
      <dgm:prSet/>
      <dgm:spPr/>
      <dgm:t>
        <a:bodyPr/>
        <a:lstStyle/>
        <a:p>
          <a:endParaRPr lang="en-US" sz="1600"/>
        </a:p>
      </dgm:t>
    </dgm:pt>
    <dgm:pt modelId="{58350225-E929-441C-95B8-8DD5C9AEE31D}" type="pres">
      <dgm:prSet presAssocID="{A2B25B0F-562D-462A-B7C2-5A8EFF926941}" presName="root" presStyleCnt="0">
        <dgm:presLayoutVars>
          <dgm:dir/>
          <dgm:resizeHandles val="exact"/>
        </dgm:presLayoutVars>
      </dgm:prSet>
      <dgm:spPr/>
    </dgm:pt>
    <dgm:pt modelId="{A6E00DA2-695C-4710-B4BB-4D0ED965BD64}" type="pres">
      <dgm:prSet presAssocID="{9AB08B6A-60F7-4EEA-A9CD-B9EA468C80B0}" presName="compNode" presStyleCnt="0"/>
      <dgm:spPr/>
    </dgm:pt>
    <dgm:pt modelId="{1A3F65EB-B32A-4216-8E11-224CF72A86F8}" type="pres">
      <dgm:prSet presAssocID="{9AB08B6A-60F7-4EEA-A9CD-B9EA468C80B0}" presName="bgRect" presStyleLbl="bgShp" presStyleIdx="0" presStyleCnt="6"/>
      <dgm:spPr/>
    </dgm:pt>
    <dgm:pt modelId="{8106693B-D51D-495A-AC0A-498A5B490AE4}" type="pres">
      <dgm:prSet presAssocID="{9AB08B6A-60F7-4EEA-A9CD-B9EA468C80B0}" presName="iconRect" presStyleLbl="node1" presStyleIdx="0" presStyleCnt="6"/>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115EDED8-216D-4EFD-B2DA-D269A155E81B}" type="pres">
      <dgm:prSet presAssocID="{9AB08B6A-60F7-4EEA-A9CD-B9EA468C80B0}" presName="spaceRect" presStyleCnt="0"/>
      <dgm:spPr/>
    </dgm:pt>
    <dgm:pt modelId="{52D53FEF-50FF-463F-B523-07628B6BD8EF}" type="pres">
      <dgm:prSet presAssocID="{9AB08B6A-60F7-4EEA-A9CD-B9EA468C80B0}" presName="parTx" presStyleLbl="revTx" presStyleIdx="0" presStyleCnt="6">
        <dgm:presLayoutVars>
          <dgm:chMax val="0"/>
          <dgm:chPref val="0"/>
        </dgm:presLayoutVars>
      </dgm:prSet>
      <dgm:spPr/>
    </dgm:pt>
    <dgm:pt modelId="{84A83448-6A45-4E77-AA19-E000A8D26505}" type="pres">
      <dgm:prSet presAssocID="{7BF146EE-4FB2-4405-B17E-ED6A806D80BB}" presName="sibTrans" presStyleCnt="0"/>
      <dgm:spPr/>
    </dgm:pt>
    <dgm:pt modelId="{9014ACDA-6027-454D-8A4E-B3F24B0EF390}" type="pres">
      <dgm:prSet presAssocID="{0F5F78FD-FC8E-4C49-B05D-C3D9E9F58388}" presName="compNode" presStyleCnt="0"/>
      <dgm:spPr/>
    </dgm:pt>
    <dgm:pt modelId="{25476988-1434-433E-8044-3DE35F0E5272}" type="pres">
      <dgm:prSet presAssocID="{0F5F78FD-FC8E-4C49-B05D-C3D9E9F58388}" presName="bgRect" presStyleLbl="bgShp" presStyleIdx="1" presStyleCnt="6"/>
      <dgm:spPr/>
    </dgm:pt>
    <dgm:pt modelId="{9283AD68-E159-4B30-824C-B71F03120663}" type="pres">
      <dgm:prSet presAssocID="{0F5F78FD-FC8E-4C49-B05D-C3D9E9F58388}" presName="iconRect" presStyleLbl="node1" presStyleIdx="1" presStyleCnt="6"/>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3A753500-219B-45C8-BB3C-3092C9547294}" type="pres">
      <dgm:prSet presAssocID="{0F5F78FD-FC8E-4C49-B05D-C3D9E9F58388}" presName="spaceRect" presStyleCnt="0"/>
      <dgm:spPr/>
    </dgm:pt>
    <dgm:pt modelId="{BEEC23C2-689E-4AE1-9918-207F6B31C0AE}" type="pres">
      <dgm:prSet presAssocID="{0F5F78FD-FC8E-4C49-B05D-C3D9E9F58388}" presName="parTx" presStyleLbl="revTx" presStyleIdx="1" presStyleCnt="6">
        <dgm:presLayoutVars>
          <dgm:chMax val="0"/>
          <dgm:chPref val="0"/>
        </dgm:presLayoutVars>
      </dgm:prSet>
      <dgm:spPr/>
    </dgm:pt>
    <dgm:pt modelId="{C9CE104F-DC87-4916-A5EE-83BA4AE32711}" type="pres">
      <dgm:prSet presAssocID="{B5180DB9-659C-4B91-9A0C-3D6EFA590874}" presName="sibTrans" presStyleCnt="0"/>
      <dgm:spPr/>
    </dgm:pt>
    <dgm:pt modelId="{02936E79-DA79-4DDB-9F5E-E40E4D26B927}" type="pres">
      <dgm:prSet presAssocID="{0C255B6B-6680-4A38-B5DF-A4C8416F6373}" presName="compNode" presStyleCnt="0"/>
      <dgm:spPr/>
    </dgm:pt>
    <dgm:pt modelId="{0A7D190F-FFCC-4B80-BBB6-33E81168FF71}" type="pres">
      <dgm:prSet presAssocID="{0C255B6B-6680-4A38-B5DF-A4C8416F6373}" presName="bgRect" presStyleLbl="bgShp" presStyleIdx="2" presStyleCnt="6"/>
      <dgm:spPr/>
    </dgm:pt>
    <dgm:pt modelId="{69F44566-4C80-4B79-919D-11EF26424935}" type="pres">
      <dgm:prSet presAssocID="{0C255B6B-6680-4A38-B5DF-A4C8416F6373}" presName="iconRect" presStyleLbl="node1" presStyleIdx="2" presStyleCnt="6"/>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490FAE09-DA6E-4EB7-A62C-723C9E237954}" type="pres">
      <dgm:prSet presAssocID="{0C255B6B-6680-4A38-B5DF-A4C8416F6373}" presName="spaceRect" presStyleCnt="0"/>
      <dgm:spPr/>
    </dgm:pt>
    <dgm:pt modelId="{90812B44-AFAC-4A27-B75A-E9F35FD69974}" type="pres">
      <dgm:prSet presAssocID="{0C255B6B-6680-4A38-B5DF-A4C8416F6373}" presName="parTx" presStyleLbl="revTx" presStyleIdx="2" presStyleCnt="6">
        <dgm:presLayoutVars>
          <dgm:chMax val="0"/>
          <dgm:chPref val="0"/>
        </dgm:presLayoutVars>
      </dgm:prSet>
      <dgm:spPr/>
    </dgm:pt>
    <dgm:pt modelId="{C2734179-2494-4E95-9F6D-7FE5F8E0FEC0}" type="pres">
      <dgm:prSet presAssocID="{101A8305-C023-4E14-8C05-3C08BB0237C7}" presName="sibTrans" presStyleCnt="0"/>
      <dgm:spPr/>
    </dgm:pt>
    <dgm:pt modelId="{F54E9C96-654A-4CA2-8085-1ADD8871CA37}" type="pres">
      <dgm:prSet presAssocID="{4993242C-4B10-4A8B-8934-8B7602A496F9}" presName="compNode" presStyleCnt="0"/>
      <dgm:spPr/>
    </dgm:pt>
    <dgm:pt modelId="{84B6CC77-8710-4C98-821B-4933A92221D1}" type="pres">
      <dgm:prSet presAssocID="{4993242C-4B10-4A8B-8934-8B7602A496F9}" presName="bgRect" presStyleLbl="bgShp" presStyleIdx="3" presStyleCnt="6"/>
      <dgm:spPr/>
    </dgm:pt>
    <dgm:pt modelId="{5844F278-C128-460F-BB2E-C5881CF92FF8}" type="pres">
      <dgm:prSet presAssocID="{4993242C-4B10-4A8B-8934-8B7602A496F9}" presName="iconRect" presStyleLbl="node1" presStyleIdx="3" presStyleCnt="6"/>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al"/>
        </a:ext>
      </dgm:extLst>
    </dgm:pt>
    <dgm:pt modelId="{F63B0734-B22B-405B-AC80-56278E831D0B}" type="pres">
      <dgm:prSet presAssocID="{4993242C-4B10-4A8B-8934-8B7602A496F9}" presName="spaceRect" presStyleCnt="0"/>
      <dgm:spPr/>
    </dgm:pt>
    <dgm:pt modelId="{7FBB7CBD-2D16-4D36-AE07-6A9FA2EB2DA4}" type="pres">
      <dgm:prSet presAssocID="{4993242C-4B10-4A8B-8934-8B7602A496F9}" presName="parTx" presStyleLbl="revTx" presStyleIdx="3" presStyleCnt="6">
        <dgm:presLayoutVars>
          <dgm:chMax val="0"/>
          <dgm:chPref val="0"/>
        </dgm:presLayoutVars>
      </dgm:prSet>
      <dgm:spPr/>
    </dgm:pt>
    <dgm:pt modelId="{BC6CE274-DDC8-4CD4-9C73-B3B5FF7D9F8C}" type="pres">
      <dgm:prSet presAssocID="{DDCC9DBD-BFE9-4824-965F-21C5B5C60A79}" presName="sibTrans" presStyleCnt="0"/>
      <dgm:spPr/>
    </dgm:pt>
    <dgm:pt modelId="{710262F2-EA4F-453A-9775-7725F6C9B416}" type="pres">
      <dgm:prSet presAssocID="{45AB5B2B-CB56-4CC2-AB41-C567A12353A2}" presName="compNode" presStyleCnt="0"/>
      <dgm:spPr/>
    </dgm:pt>
    <dgm:pt modelId="{A22CB804-59C4-4734-AD29-43A99175847C}" type="pres">
      <dgm:prSet presAssocID="{45AB5B2B-CB56-4CC2-AB41-C567A12353A2}" presName="bgRect" presStyleLbl="bgShp" presStyleIdx="4" presStyleCnt="6"/>
      <dgm:spPr/>
    </dgm:pt>
    <dgm:pt modelId="{A1F96F54-191A-4984-AAF4-BED1698E7399}" type="pres">
      <dgm:prSet presAssocID="{45AB5B2B-CB56-4CC2-AB41-C567A12353A2}" presName="iconRect" presStyleLbl="node1" presStyleIdx="4" presStyleCnt="6"/>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5262935C-F15F-42C0-B8CD-1E8423030862}" type="pres">
      <dgm:prSet presAssocID="{45AB5B2B-CB56-4CC2-AB41-C567A12353A2}" presName="spaceRect" presStyleCnt="0"/>
      <dgm:spPr/>
    </dgm:pt>
    <dgm:pt modelId="{9005ED89-69F9-474E-A4B4-0A81A97F8D63}" type="pres">
      <dgm:prSet presAssocID="{45AB5B2B-CB56-4CC2-AB41-C567A12353A2}" presName="parTx" presStyleLbl="revTx" presStyleIdx="4" presStyleCnt="6">
        <dgm:presLayoutVars>
          <dgm:chMax val="0"/>
          <dgm:chPref val="0"/>
        </dgm:presLayoutVars>
      </dgm:prSet>
      <dgm:spPr/>
    </dgm:pt>
    <dgm:pt modelId="{7F0D6069-6B80-4881-BE98-DEC634C53E64}" type="pres">
      <dgm:prSet presAssocID="{1CF304DF-D720-45BA-98FE-35875C199DDC}" presName="sibTrans" presStyleCnt="0"/>
      <dgm:spPr/>
    </dgm:pt>
    <dgm:pt modelId="{1471CA2B-F64F-4B52-A042-E3F996EDCD4C}" type="pres">
      <dgm:prSet presAssocID="{3EDD56A2-40F3-4863-9CD4-B733902A1063}" presName="compNode" presStyleCnt="0"/>
      <dgm:spPr/>
    </dgm:pt>
    <dgm:pt modelId="{4F3C02DB-2EF1-44DE-BFB8-9696E2967454}" type="pres">
      <dgm:prSet presAssocID="{3EDD56A2-40F3-4863-9CD4-B733902A1063}" presName="bgRect" presStyleLbl="bgShp" presStyleIdx="5" presStyleCnt="6"/>
      <dgm:spPr/>
    </dgm:pt>
    <dgm:pt modelId="{592B9D09-4750-4DA8-AC3B-92B2EEB6E07C}" type="pres">
      <dgm:prSet presAssocID="{3EDD56A2-40F3-4863-9CD4-B733902A1063}" presName="iconRect" presStyleLbl="node1" presStyleIdx="5" presStyleCnt="6"/>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roup"/>
        </a:ext>
      </dgm:extLst>
    </dgm:pt>
    <dgm:pt modelId="{2EBE8AF7-30D6-49A0-8046-547BA73F7384}" type="pres">
      <dgm:prSet presAssocID="{3EDD56A2-40F3-4863-9CD4-B733902A1063}" presName="spaceRect" presStyleCnt="0"/>
      <dgm:spPr/>
    </dgm:pt>
    <dgm:pt modelId="{0408DAA7-CC8C-4CB4-8874-8E437EFDD718}" type="pres">
      <dgm:prSet presAssocID="{3EDD56A2-40F3-4863-9CD4-B733902A1063}" presName="parTx" presStyleLbl="revTx" presStyleIdx="5" presStyleCnt="6">
        <dgm:presLayoutVars>
          <dgm:chMax val="0"/>
          <dgm:chPref val="0"/>
        </dgm:presLayoutVars>
      </dgm:prSet>
      <dgm:spPr/>
    </dgm:pt>
  </dgm:ptLst>
  <dgm:cxnLst>
    <dgm:cxn modelId="{94B74802-B5F9-4523-9CD1-C23F8910DDC6}" srcId="{A2B25B0F-562D-462A-B7C2-5A8EFF926941}" destId="{4993242C-4B10-4A8B-8934-8B7602A496F9}" srcOrd="3" destOrd="0" parTransId="{E6DFC436-DA97-4D63-BB49-AECB1D8BE80C}" sibTransId="{DDCC9DBD-BFE9-4824-965F-21C5B5C60A79}"/>
    <dgm:cxn modelId="{028D7A17-D4BE-4CB9-9583-A38C75A68E58}" type="presOf" srcId="{4993242C-4B10-4A8B-8934-8B7602A496F9}" destId="{7FBB7CBD-2D16-4D36-AE07-6A9FA2EB2DA4}" srcOrd="0" destOrd="0" presId="urn:microsoft.com/office/officeart/2018/2/layout/IconVerticalSolidList"/>
    <dgm:cxn modelId="{93F0AA20-AF7D-45CC-980B-2FE628B536CA}" type="presOf" srcId="{45AB5B2B-CB56-4CC2-AB41-C567A12353A2}" destId="{9005ED89-69F9-474E-A4B4-0A81A97F8D63}" srcOrd="0" destOrd="0" presId="urn:microsoft.com/office/officeart/2018/2/layout/IconVerticalSolidList"/>
    <dgm:cxn modelId="{E9663067-5BE3-4012-9AC3-A655B085E796}" type="presOf" srcId="{9AB08B6A-60F7-4EEA-A9CD-B9EA468C80B0}" destId="{52D53FEF-50FF-463F-B523-07628B6BD8EF}" srcOrd="0" destOrd="0" presId="urn:microsoft.com/office/officeart/2018/2/layout/IconVerticalSolidList"/>
    <dgm:cxn modelId="{C7AF476A-8FF8-4E95-9CDC-3F458F45F78B}" srcId="{A2B25B0F-562D-462A-B7C2-5A8EFF926941}" destId="{3EDD56A2-40F3-4863-9CD4-B733902A1063}" srcOrd="5" destOrd="0" parTransId="{03CCF81B-4CAB-49C5-8717-FE39425BDC84}" sibTransId="{9F8B9F84-DFD4-41B5-9ACA-8C6D352F4D4C}"/>
    <dgm:cxn modelId="{257F8086-1345-47FE-AF8A-E16253D155FB}" type="presOf" srcId="{3EDD56A2-40F3-4863-9CD4-B733902A1063}" destId="{0408DAA7-CC8C-4CB4-8874-8E437EFDD718}" srcOrd="0" destOrd="0" presId="urn:microsoft.com/office/officeart/2018/2/layout/IconVerticalSolidList"/>
    <dgm:cxn modelId="{E1379C94-49B4-4237-8DC8-D381CCF9E436}" srcId="{A2B25B0F-562D-462A-B7C2-5A8EFF926941}" destId="{0F5F78FD-FC8E-4C49-B05D-C3D9E9F58388}" srcOrd="1" destOrd="0" parTransId="{620010D5-FA17-4B48-AE9D-4BC31C1A059C}" sibTransId="{B5180DB9-659C-4B91-9A0C-3D6EFA590874}"/>
    <dgm:cxn modelId="{78C3EE96-7429-4439-95FC-CF5AF5BE10F3}" type="presOf" srcId="{0F5F78FD-FC8E-4C49-B05D-C3D9E9F58388}" destId="{BEEC23C2-689E-4AE1-9918-207F6B31C0AE}" srcOrd="0" destOrd="0" presId="urn:microsoft.com/office/officeart/2018/2/layout/IconVerticalSolidList"/>
    <dgm:cxn modelId="{955D129E-21DA-4558-ADC7-F171D9F4CA21}" srcId="{A2B25B0F-562D-462A-B7C2-5A8EFF926941}" destId="{45AB5B2B-CB56-4CC2-AB41-C567A12353A2}" srcOrd="4" destOrd="0" parTransId="{897F9972-D3C9-4984-8B2C-229B5E44A10F}" sibTransId="{1CF304DF-D720-45BA-98FE-35875C199DDC}"/>
    <dgm:cxn modelId="{E1AF26AF-1C62-48C6-B5EE-EFFCDCE99517}" srcId="{A2B25B0F-562D-462A-B7C2-5A8EFF926941}" destId="{0C255B6B-6680-4A38-B5DF-A4C8416F6373}" srcOrd="2" destOrd="0" parTransId="{F59DA39F-2025-446B-B3F1-C92A25952B5C}" sibTransId="{101A8305-C023-4E14-8C05-3C08BB0237C7}"/>
    <dgm:cxn modelId="{50D263B0-4173-47A8-8DF8-2AEACE5E0404}" srcId="{A2B25B0F-562D-462A-B7C2-5A8EFF926941}" destId="{9AB08B6A-60F7-4EEA-A9CD-B9EA468C80B0}" srcOrd="0" destOrd="0" parTransId="{95926E57-5D15-4F88-B365-630D34A3749E}" sibTransId="{7BF146EE-4FB2-4405-B17E-ED6A806D80BB}"/>
    <dgm:cxn modelId="{83870EE4-0491-4D0E-880A-03F69CC25907}" type="presOf" srcId="{A2B25B0F-562D-462A-B7C2-5A8EFF926941}" destId="{58350225-E929-441C-95B8-8DD5C9AEE31D}" srcOrd="0" destOrd="0" presId="urn:microsoft.com/office/officeart/2018/2/layout/IconVerticalSolidList"/>
    <dgm:cxn modelId="{CD960BEA-C1B9-4379-BD07-2FD349FEF8B9}" type="presOf" srcId="{0C255B6B-6680-4A38-B5DF-A4C8416F6373}" destId="{90812B44-AFAC-4A27-B75A-E9F35FD69974}" srcOrd="0" destOrd="0" presId="urn:microsoft.com/office/officeart/2018/2/layout/IconVerticalSolidList"/>
    <dgm:cxn modelId="{3F7ECA34-D7FB-4DD2-9126-70F4754AE97C}" type="presParOf" srcId="{58350225-E929-441C-95B8-8DD5C9AEE31D}" destId="{A6E00DA2-695C-4710-B4BB-4D0ED965BD64}" srcOrd="0" destOrd="0" presId="urn:microsoft.com/office/officeart/2018/2/layout/IconVerticalSolidList"/>
    <dgm:cxn modelId="{94E10DDF-3B08-4AF1-9E58-3ACDF50A10FF}" type="presParOf" srcId="{A6E00DA2-695C-4710-B4BB-4D0ED965BD64}" destId="{1A3F65EB-B32A-4216-8E11-224CF72A86F8}" srcOrd="0" destOrd="0" presId="urn:microsoft.com/office/officeart/2018/2/layout/IconVerticalSolidList"/>
    <dgm:cxn modelId="{8DFDA353-A7EE-420C-B193-82EA81CBD3F9}" type="presParOf" srcId="{A6E00DA2-695C-4710-B4BB-4D0ED965BD64}" destId="{8106693B-D51D-495A-AC0A-498A5B490AE4}" srcOrd="1" destOrd="0" presId="urn:microsoft.com/office/officeart/2018/2/layout/IconVerticalSolidList"/>
    <dgm:cxn modelId="{21012AA1-D2AD-4902-854A-3ABA4EA6E2BD}" type="presParOf" srcId="{A6E00DA2-695C-4710-B4BB-4D0ED965BD64}" destId="{115EDED8-216D-4EFD-B2DA-D269A155E81B}" srcOrd="2" destOrd="0" presId="urn:microsoft.com/office/officeart/2018/2/layout/IconVerticalSolidList"/>
    <dgm:cxn modelId="{BFE8876B-D2AB-40C8-B749-C2EC5DEE060D}" type="presParOf" srcId="{A6E00DA2-695C-4710-B4BB-4D0ED965BD64}" destId="{52D53FEF-50FF-463F-B523-07628B6BD8EF}" srcOrd="3" destOrd="0" presId="urn:microsoft.com/office/officeart/2018/2/layout/IconVerticalSolidList"/>
    <dgm:cxn modelId="{4E4D31EF-7C45-44E4-A6B0-EAD11A48CEEA}" type="presParOf" srcId="{58350225-E929-441C-95B8-8DD5C9AEE31D}" destId="{84A83448-6A45-4E77-AA19-E000A8D26505}" srcOrd="1" destOrd="0" presId="urn:microsoft.com/office/officeart/2018/2/layout/IconVerticalSolidList"/>
    <dgm:cxn modelId="{59D5F536-B1A3-4C45-AF80-55FEE70DB566}" type="presParOf" srcId="{58350225-E929-441C-95B8-8DD5C9AEE31D}" destId="{9014ACDA-6027-454D-8A4E-B3F24B0EF390}" srcOrd="2" destOrd="0" presId="urn:microsoft.com/office/officeart/2018/2/layout/IconVerticalSolidList"/>
    <dgm:cxn modelId="{79E76045-ABF6-4278-BC6B-3E6E6D8973E0}" type="presParOf" srcId="{9014ACDA-6027-454D-8A4E-B3F24B0EF390}" destId="{25476988-1434-433E-8044-3DE35F0E5272}" srcOrd="0" destOrd="0" presId="urn:microsoft.com/office/officeart/2018/2/layout/IconVerticalSolidList"/>
    <dgm:cxn modelId="{F9D8960F-58AE-4F21-B49A-9C5DC11C50F0}" type="presParOf" srcId="{9014ACDA-6027-454D-8A4E-B3F24B0EF390}" destId="{9283AD68-E159-4B30-824C-B71F03120663}" srcOrd="1" destOrd="0" presId="urn:microsoft.com/office/officeart/2018/2/layout/IconVerticalSolidList"/>
    <dgm:cxn modelId="{D55D0ECC-69FD-4764-9FB2-8C7EC956A734}" type="presParOf" srcId="{9014ACDA-6027-454D-8A4E-B3F24B0EF390}" destId="{3A753500-219B-45C8-BB3C-3092C9547294}" srcOrd="2" destOrd="0" presId="urn:microsoft.com/office/officeart/2018/2/layout/IconVerticalSolidList"/>
    <dgm:cxn modelId="{19BFC68B-FE05-4DEC-AFB1-426D85DCB5F7}" type="presParOf" srcId="{9014ACDA-6027-454D-8A4E-B3F24B0EF390}" destId="{BEEC23C2-689E-4AE1-9918-207F6B31C0AE}" srcOrd="3" destOrd="0" presId="urn:microsoft.com/office/officeart/2018/2/layout/IconVerticalSolidList"/>
    <dgm:cxn modelId="{5FE2DA4E-449B-4A7E-9247-20D70EB015E5}" type="presParOf" srcId="{58350225-E929-441C-95B8-8DD5C9AEE31D}" destId="{C9CE104F-DC87-4916-A5EE-83BA4AE32711}" srcOrd="3" destOrd="0" presId="urn:microsoft.com/office/officeart/2018/2/layout/IconVerticalSolidList"/>
    <dgm:cxn modelId="{2C1170DD-1A60-4132-A39C-206B08923758}" type="presParOf" srcId="{58350225-E929-441C-95B8-8DD5C9AEE31D}" destId="{02936E79-DA79-4DDB-9F5E-E40E4D26B927}" srcOrd="4" destOrd="0" presId="urn:microsoft.com/office/officeart/2018/2/layout/IconVerticalSolidList"/>
    <dgm:cxn modelId="{36B7FB44-A0E1-4AB1-B8B4-194A561DC6E8}" type="presParOf" srcId="{02936E79-DA79-4DDB-9F5E-E40E4D26B927}" destId="{0A7D190F-FFCC-4B80-BBB6-33E81168FF71}" srcOrd="0" destOrd="0" presId="urn:microsoft.com/office/officeart/2018/2/layout/IconVerticalSolidList"/>
    <dgm:cxn modelId="{6C7CEC87-2437-4B6F-98D5-813652465DA4}" type="presParOf" srcId="{02936E79-DA79-4DDB-9F5E-E40E4D26B927}" destId="{69F44566-4C80-4B79-919D-11EF26424935}" srcOrd="1" destOrd="0" presId="urn:microsoft.com/office/officeart/2018/2/layout/IconVerticalSolidList"/>
    <dgm:cxn modelId="{6170CF09-6166-425E-9C9B-034E9FAC4DDC}" type="presParOf" srcId="{02936E79-DA79-4DDB-9F5E-E40E4D26B927}" destId="{490FAE09-DA6E-4EB7-A62C-723C9E237954}" srcOrd="2" destOrd="0" presId="urn:microsoft.com/office/officeart/2018/2/layout/IconVerticalSolidList"/>
    <dgm:cxn modelId="{13A2D04F-4497-4058-856D-1B87BBA560EC}" type="presParOf" srcId="{02936E79-DA79-4DDB-9F5E-E40E4D26B927}" destId="{90812B44-AFAC-4A27-B75A-E9F35FD69974}" srcOrd="3" destOrd="0" presId="urn:microsoft.com/office/officeart/2018/2/layout/IconVerticalSolidList"/>
    <dgm:cxn modelId="{F8582F30-570B-416D-9FF8-CC5926B2E237}" type="presParOf" srcId="{58350225-E929-441C-95B8-8DD5C9AEE31D}" destId="{C2734179-2494-4E95-9F6D-7FE5F8E0FEC0}" srcOrd="5" destOrd="0" presId="urn:microsoft.com/office/officeart/2018/2/layout/IconVerticalSolidList"/>
    <dgm:cxn modelId="{F5C98DE2-CBC0-49A1-BDD4-96199D070873}" type="presParOf" srcId="{58350225-E929-441C-95B8-8DD5C9AEE31D}" destId="{F54E9C96-654A-4CA2-8085-1ADD8871CA37}" srcOrd="6" destOrd="0" presId="urn:microsoft.com/office/officeart/2018/2/layout/IconVerticalSolidList"/>
    <dgm:cxn modelId="{683AD798-9F94-4DFC-B6A6-AB7F31D90FE3}" type="presParOf" srcId="{F54E9C96-654A-4CA2-8085-1ADD8871CA37}" destId="{84B6CC77-8710-4C98-821B-4933A92221D1}" srcOrd="0" destOrd="0" presId="urn:microsoft.com/office/officeart/2018/2/layout/IconVerticalSolidList"/>
    <dgm:cxn modelId="{28744660-72B7-48E2-A903-6DC7D417A6BC}" type="presParOf" srcId="{F54E9C96-654A-4CA2-8085-1ADD8871CA37}" destId="{5844F278-C128-460F-BB2E-C5881CF92FF8}" srcOrd="1" destOrd="0" presId="urn:microsoft.com/office/officeart/2018/2/layout/IconVerticalSolidList"/>
    <dgm:cxn modelId="{0C92109C-CBC8-4B33-A0FD-01C2A0BE202E}" type="presParOf" srcId="{F54E9C96-654A-4CA2-8085-1ADD8871CA37}" destId="{F63B0734-B22B-405B-AC80-56278E831D0B}" srcOrd="2" destOrd="0" presId="urn:microsoft.com/office/officeart/2018/2/layout/IconVerticalSolidList"/>
    <dgm:cxn modelId="{0B34A111-3B76-4C0D-A8EB-8C6C044054AF}" type="presParOf" srcId="{F54E9C96-654A-4CA2-8085-1ADD8871CA37}" destId="{7FBB7CBD-2D16-4D36-AE07-6A9FA2EB2DA4}" srcOrd="3" destOrd="0" presId="urn:microsoft.com/office/officeart/2018/2/layout/IconVerticalSolidList"/>
    <dgm:cxn modelId="{06A458C3-3C5C-45D1-905C-42A31AC413B7}" type="presParOf" srcId="{58350225-E929-441C-95B8-8DD5C9AEE31D}" destId="{BC6CE274-DDC8-4CD4-9C73-B3B5FF7D9F8C}" srcOrd="7" destOrd="0" presId="urn:microsoft.com/office/officeart/2018/2/layout/IconVerticalSolidList"/>
    <dgm:cxn modelId="{05B4F3A5-044E-4CD0-AF50-44473C4DADE0}" type="presParOf" srcId="{58350225-E929-441C-95B8-8DD5C9AEE31D}" destId="{710262F2-EA4F-453A-9775-7725F6C9B416}" srcOrd="8" destOrd="0" presId="urn:microsoft.com/office/officeart/2018/2/layout/IconVerticalSolidList"/>
    <dgm:cxn modelId="{29A5DF29-DE78-4F63-828E-8D1304423576}" type="presParOf" srcId="{710262F2-EA4F-453A-9775-7725F6C9B416}" destId="{A22CB804-59C4-4734-AD29-43A99175847C}" srcOrd="0" destOrd="0" presId="urn:microsoft.com/office/officeart/2018/2/layout/IconVerticalSolidList"/>
    <dgm:cxn modelId="{3A971FD9-C405-466D-91FC-00D91198E07D}" type="presParOf" srcId="{710262F2-EA4F-453A-9775-7725F6C9B416}" destId="{A1F96F54-191A-4984-AAF4-BED1698E7399}" srcOrd="1" destOrd="0" presId="urn:microsoft.com/office/officeart/2018/2/layout/IconVerticalSolidList"/>
    <dgm:cxn modelId="{D12F69A5-998D-4C00-B233-DC1A73B5D52F}" type="presParOf" srcId="{710262F2-EA4F-453A-9775-7725F6C9B416}" destId="{5262935C-F15F-42C0-B8CD-1E8423030862}" srcOrd="2" destOrd="0" presId="urn:microsoft.com/office/officeart/2018/2/layout/IconVerticalSolidList"/>
    <dgm:cxn modelId="{73262EF1-3D96-4684-B061-9C33BCF6283A}" type="presParOf" srcId="{710262F2-EA4F-453A-9775-7725F6C9B416}" destId="{9005ED89-69F9-474E-A4B4-0A81A97F8D63}" srcOrd="3" destOrd="0" presId="urn:microsoft.com/office/officeart/2018/2/layout/IconVerticalSolidList"/>
    <dgm:cxn modelId="{FA55D4EA-82B2-48BA-B15D-1959954B3327}" type="presParOf" srcId="{58350225-E929-441C-95B8-8DD5C9AEE31D}" destId="{7F0D6069-6B80-4881-BE98-DEC634C53E64}" srcOrd="9" destOrd="0" presId="urn:microsoft.com/office/officeart/2018/2/layout/IconVerticalSolidList"/>
    <dgm:cxn modelId="{34FDB794-869B-4FE2-993E-71EF427BB03C}" type="presParOf" srcId="{58350225-E929-441C-95B8-8DD5C9AEE31D}" destId="{1471CA2B-F64F-4B52-A042-E3F996EDCD4C}" srcOrd="10" destOrd="0" presId="urn:microsoft.com/office/officeart/2018/2/layout/IconVerticalSolidList"/>
    <dgm:cxn modelId="{8AAAE1D2-4838-4DC8-8692-FC189A71C416}" type="presParOf" srcId="{1471CA2B-F64F-4B52-A042-E3F996EDCD4C}" destId="{4F3C02DB-2EF1-44DE-BFB8-9696E2967454}" srcOrd="0" destOrd="0" presId="urn:microsoft.com/office/officeart/2018/2/layout/IconVerticalSolidList"/>
    <dgm:cxn modelId="{346F85B3-EB9B-4500-B45D-40E29AD921C7}" type="presParOf" srcId="{1471CA2B-F64F-4B52-A042-E3F996EDCD4C}" destId="{592B9D09-4750-4DA8-AC3B-92B2EEB6E07C}" srcOrd="1" destOrd="0" presId="urn:microsoft.com/office/officeart/2018/2/layout/IconVerticalSolidList"/>
    <dgm:cxn modelId="{ADD3B8D9-F19D-40E9-A016-283294F7262D}" type="presParOf" srcId="{1471CA2B-F64F-4B52-A042-E3F996EDCD4C}" destId="{2EBE8AF7-30D6-49A0-8046-547BA73F7384}" srcOrd="2" destOrd="0" presId="urn:microsoft.com/office/officeart/2018/2/layout/IconVerticalSolidList"/>
    <dgm:cxn modelId="{496398F5-5B62-4D50-BC66-A93AAD3B290A}" type="presParOf" srcId="{1471CA2B-F64F-4B52-A042-E3F996EDCD4C}" destId="{0408DAA7-CC8C-4CB4-8874-8E437EFDD71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9DECD8-2CFF-4345-A078-0576663481EB}" type="doc">
      <dgm:prSet loTypeId="urn:microsoft.com/office/officeart/2018/2/layout/IconVerticalSolidList" loCatId="icon" qsTypeId="urn:microsoft.com/office/officeart/2005/8/quickstyle/simple4" qsCatId="simple" csTypeId="urn:microsoft.com/office/officeart/2018/5/colors/Iconchunking_neutralicontext_colorful5" csCatId="colorful" phldr="1"/>
      <dgm:spPr/>
      <dgm:t>
        <a:bodyPr/>
        <a:lstStyle/>
        <a:p>
          <a:endParaRPr lang="en-US"/>
        </a:p>
      </dgm:t>
    </dgm:pt>
    <dgm:pt modelId="{B89FAE6A-1929-496A-9BC5-AEB7B6B264C4}">
      <dgm:prSet/>
      <dgm:spPr/>
      <dgm:t>
        <a:bodyPr/>
        <a:lstStyle/>
        <a:p>
          <a:pPr>
            <a:lnSpc>
              <a:spcPct val="100000"/>
            </a:lnSpc>
          </a:pPr>
          <a:r>
            <a:rPr lang="en-US" dirty="0"/>
            <a:t>Five (5) SDFI Organizations (by state) each with faith-based affiliate program sites (by county)</a:t>
          </a:r>
        </a:p>
      </dgm:t>
    </dgm:pt>
    <dgm:pt modelId="{E1DDB201-BD64-4FFA-BE05-BCFCF4D98F9E}" type="parTrans" cxnId="{79503E65-E75E-46AA-8A8B-EF057BCDE80B}">
      <dgm:prSet/>
      <dgm:spPr/>
      <dgm:t>
        <a:bodyPr/>
        <a:lstStyle/>
        <a:p>
          <a:endParaRPr lang="en-US"/>
        </a:p>
      </dgm:t>
    </dgm:pt>
    <dgm:pt modelId="{7DABE0C7-886C-452B-8AA0-B6A79CAEFDFA}" type="sibTrans" cxnId="{79503E65-E75E-46AA-8A8B-EF057BCDE80B}">
      <dgm:prSet/>
      <dgm:spPr/>
      <dgm:t>
        <a:bodyPr/>
        <a:lstStyle/>
        <a:p>
          <a:endParaRPr lang="en-US"/>
        </a:p>
      </dgm:t>
    </dgm:pt>
    <dgm:pt modelId="{E2793991-F808-4820-9B1B-AA975740B2B3}">
      <dgm:prSet/>
      <dgm:spPr/>
      <dgm:t>
        <a:bodyPr/>
        <a:lstStyle/>
        <a:p>
          <a:pPr>
            <a:lnSpc>
              <a:spcPct val="100000"/>
            </a:lnSpc>
          </a:pPr>
          <a:r>
            <a:rPr lang="en-US" dirty="0">
              <a:solidFill>
                <a:schemeClr val="bg1"/>
              </a:solidFill>
            </a:rPr>
            <a:t>FBO-DPP sites launched in 30 counties across 5 states (AL, GA, NC, SC, VA)</a:t>
          </a:r>
          <a:endParaRPr lang="en-US" dirty="0"/>
        </a:p>
      </dgm:t>
    </dgm:pt>
    <dgm:pt modelId="{ED32A63D-2CFE-41FE-B93E-B24D55203C8C}" type="parTrans" cxnId="{DE816C23-E3E2-4C82-A25E-1995094D803F}">
      <dgm:prSet/>
      <dgm:spPr/>
      <dgm:t>
        <a:bodyPr/>
        <a:lstStyle/>
        <a:p>
          <a:endParaRPr lang="en-US"/>
        </a:p>
      </dgm:t>
    </dgm:pt>
    <dgm:pt modelId="{4392ADB0-6EC5-4EBC-B890-34BCB4E9B549}" type="sibTrans" cxnId="{DE816C23-E3E2-4C82-A25E-1995094D803F}">
      <dgm:prSet/>
      <dgm:spPr/>
      <dgm:t>
        <a:bodyPr/>
        <a:lstStyle/>
        <a:p>
          <a:endParaRPr lang="en-US"/>
        </a:p>
      </dgm:t>
    </dgm:pt>
    <dgm:pt modelId="{22206025-078A-4E46-8799-FECDB0A09E9C}">
      <dgm:prSet/>
      <dgm:spPr/>
      <dgm:t>
        <a:bodyPr/>
        <a:lstStyle/>
        <a:p>
          <a:pPr>
            <a:lnSpc>
              <a:spcPct val="100000"/>
            </a:lnSpc>
          </a:pPr>
          <a:r>
            <a:rPr lang="en-US" dirty="0">
              <a:solidFill>
                <a:schemeClr val="bg1"/>
              </a:solidFill>
            </a:rPr>
            <a:t>Target priority populations are </a:t>
          </a:r>
          <a:r>
            <a:rPr lang="en-US" b="1" dirty="0">
              <a:solidFill>
                <a:schemeClr val="bg1"/>
              </a:solidFill>
            </a:rPr>
            <a:t>African Americans</a:t>
          </a:r>
          <a:r>
            <a:rPr lang="en-US" dirty="0">
              <a:solidFill>
                <a:schemeClr val="bg1"/>
              </a:solidFill>
            </a:rPr>
            <a:t> and underserved communities</a:t>
          </a:r>
          <a:endParaRPr lang="en-US" dirty="0"/>
        </a:p>
      </dgm:t>
    </dgm:pt>
    <dgm:pt modelId="{F157C9B1-E8BF-4455-936D-5B37ACECFFE1}" type="parTrans" cxnId="{7A4B580A-21BE-430C-8D1D-548CD69F97C1}">
      <dgm:prSet/>
      <dgm:spPr/>
      <dgm:t>
        <a:bodyPr/>
        <a:lstStyle/>
        <a:p>
          <a:endParaRPr lang="en-US"/>
        </a:p>
      </dgm:t>
    </dgm:pt>
    <dgm:pt modelId="{7C276573-E5FC-41BC-BDD3-C8057E0501DB}" type="sibTrans" cxnId="{7A4B580A-21BE-430C-8D1D-548CD69F97C1}">
      <dgm:prSet/>
      <dgm:spPr/>
      <dgm:t>
        <a:bodyPr/>
        <a:lstStyle/>
        <a:p>
          <a:endParaRPr lang="en-US"/>
        </a:p>
      </dgm:t>
    </dgm:pt>
    <dgm:pt modelId="{D9832525-FC0F-4F09-8C86-D9E5881C93F2}" type="pres">
      <dgm:prSet presAssocID="{A89DECD8-2CFF-4345-A078-0576663481EB}" presName="root" presStyleCnt="0">
        <dgm:presLayoutVars>
          <dgm:dir/>
          <dgm:resizeHandles val="exact"/>
        </dgm:presLayoutVars>
      </dgm:prSet>
      <dgm:spPr/>
    </dgm:pt>
    <dgm:pt modelId="{A22543C9-EDD5-45F2-99A5-0E7420179F4C}" type="pres">
      <dgm:prSet presAssocID="{B89FAE6A-1929-496A-9BC5-AEB7B6B264C4}" presName="compNode" presStyleCnt="0"/>
      <dgm:spPr/>
    </dgm:pt>
    <dgm:pt modelId="{C84B2EB6-085D-45CC-9C38-EDF0B6344465}" type="pres">
      <dgm:prSet presAssocID="{B89FAE6A-1929-496A-9BC5-AEB7B6B264C4}" presName="bgRect" presStyleLbl="bgShp" presStyleIdx="0" presStyleCnt="3"/>
      <dgm:spPr>
        <a:solidFill>
          <a:schemeClr val="accent5"/>
        </a:solidFill>
      </dgm:spPr>
    </dgm:pt>
    <dgm:pt modelId="{FB689A79-86A4-47F2-B063-A995B7459E8B}" type="pres">
      <dgm:prSet presAssocID="{B89FAE6A-1929-496A-9BC5-AEB7B6B264C4}"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D53A4C35-9484-47AA-90F1-00F341C932D1}" type="pres">
      <dgm:prSet presAssocID="{B89FAE6A-1929-496A-9BC5-AEB7B6B264C4}" presName="spaceRect" presStyleCnt="0"/>
      <dgm:spPr/>
    </dgm:pt>
    <dgm:pt modelId="{B1B9B1AB-35FC-4F8A-B961-12C397B188FA}" type="pres">
      <dgm:prSet presAssocID="{B89FAE6A-1929-496A-9BC5-AEB7B6B264C4}" presName="parTx" presStyleLbl="revTx" presStyleIdx="0" presStyleCnt="3">
        <dgm:presLayoutVars>
          <dgm:chMax val="0"/>
          <dgm:chPref val="0"/>
        </dgm:presLayoutVars>
      </dgm:prSet>
      <dgm:spPr/>
    </dgm:pt>
    <dgm:pt modelId="{CCCDE456-7E45-4061-9866-6E713E4DA92B}" type="pres">
      <dgm:prSet presAssocID="{7DABE0C7-886C-452B-8AA0-B6A79CAEFDFA}" presName="sibTrans" presStyleCnt="0"/>
      <dgm:spPr/>
    </dgm:pt>
    <dgm:pt modelId="{0888861A-38F8-44C3-987C-BBFCB6AD9752}" type="pres">
      <dgm:prSet presAssocID="{E2793991-F808-4820-9B1B-AA975740B2B3}" presName="compNode" presStyleCnt="0"/>
      <dgm:spPr/>
    </dgm:pt>
    <dgm:pt modelId="{EE8F2690-01DB-4984-8358-FE9ADD74E64F}" type="pres">
      <dgm:prSet presAssocID="{E2793991-F808-4820-9B1B-AA975740B2B3}" presName="bgRect" presStyleLbl="bgShp" presStyleIdx="1" presStyleCnt="3"/>
      <dgm:spPr>
        <a:solidFill>
          <a:schemeClr val="accent1">
            <a:lumMod val="50000"/>
          </a:schemeClr>
        </a:solidFill>
      </dgm:spPr>
    </dgm:pt>
    <dgm:pt modelId="{54A10BF4-8F52-4B39-8328-78776F3169EA}" type="pres">
      <dgm:prSet presAssocID="{E2793991-F808-4820-9B1B-AA975740B2B3}"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2EE2C14F-7DA1-4861-9F20-5CB5395AEC7B}" type="pres">
      <dgm:prSet presAssocID="{E2793991-F808-4820-9B1B-AA975740B2B3}" presName="spaceRect" presStyleCnt="0"/>
      <dgm:spPr/>
    </dgm:pt>
    <dgm:pt modelId="{9BF9FF7C-247E-47D3-BBAD-6BEF54233CFB}" type="pres">
      <dgm:prSet presAssocID="{E2793991-F808-4820-9B1B-AA975740B2B3}" presName="parTx" presStyleLbl="revTx" presStyleIdx="1" presStyleCnt="3">
        <dgm:presLayoutVars>
          <dgm:chMax val="0"/>
          <dgm:chPref val="0"/>
        </dgm:presLayoutVars>
      </dgm:prSet>
      <dgm:spPr/>
    </dgm:pt>
    <dgm:pt modelId="{357FDB74-2584-4D4C-8336-B9602354A483}" type="pres">
      <dgm:prSet presAssocID="{4392ADB0-6EC5-4EBC-B890-34BCB4E9B549}" presName="sibTrans" presStyleCnt="0"/>
      <dgm:spPr/>
    </dgm:pt>
    <dgm:pt modelId="{1FC7566D-E9A8-424A-874A-AD205B1E8265}" type="pres">
      <dgm:prSet presAssocID="{22206025-078A-4E46-8799-FECDB0A09E9C}" presName="compNode" presStyleCnt="0"/>
      <dgm:spPr/>
    </dgm:pt>
    <dgm:pt modelId="{D4C1085B-1D0D-4D70-B667-11C9F208A315}" type="pres">
      <dgm:prSet presAssocID="{22206025-078A-4E46-8799-FECDB0A09E9C}" presName="bgRect" presStyleLbl="bgShp" presStyleIdx="2" presStyleCnt="3"/>
      <dgm:spPr>
        <a:solidFill>
          <a:schemeClr val="accent5">
            <a:lumMod val="50000"/>
          </a:schemeClr>
        </a:solidFill>
      </dgm:spPr>
    </dgm:pt>
    <dgm:pt modelId="{4EB9152D-7407-4374-BDB3-DF43A7BA2035}" type="pres">
      <dgm:prSet presAssocID="{22206025-078A-4E46-8799-FECDB0A09E9C}"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ildren"/>
        </a:ext>
      </dgm:extLst>
    </dgm:pt>
    <dgm:pt modelId="{E40A2145-EE5B-4EAF-823B-97DEC01624E0}" type="pres">
      <dgm:prSet presAssocID="{22206025-078A-4E46-8799-FECDB0A09E9C}" presName="spaceRect" presStyleCnt="0"/>
      <dgm:spPr/>
    </dgm:pt>
    <dgm:pt modelId="{23E0EF13-F3A5-4660-8579-B736942C7F75}" type="pres">
      <dgm:prSet presAssocID="{22206025-078A-4E46-8799-FECDB0A09E9C}" presName="parTx" presStyleLbl="revTx" presStyleIdx="2" presStyleCnt="3">
        <dgm:presLayoutVars>
          <dgm:chMax val="0"/>
          <dgm:chPref val="0"/>
        </dgm:presLayoutVars>
      </dgm:prSet>
      <dgm:spPr/>
    </dgm:pt>
  </dgm:ptLst>
  <dgm:cxnLst>
    <dgm:cxn modelId="{7A4B580A-21BE-430C-8D1D-548CD69F97C1}" srcId="{A89DECD8-2CFF-4345-A078-0576663481EB}" destId="{22206025-078A-4E46-8799-FECDB0A09E9C}" srcOrd="2" destOrd="0" parTransId="{F157C9B1-E8BF-4455-936D-5B37ACECFFE1}" sibTransId="{7C276573-E5FC-41BC-BDD3-C8057E0501DB}"/>
    <dgm:cxn modelId="{BC93FC20-646E-49D9-A11B-612FB34690F7}" type="presOf" srcId="{22206025-078A-4E46-8799-FECDB0A09E9C}" destId="{23E0EF13-F3A5-4660-8579-B736942C7F75}" srcOrd="0" destOrd="0" presId="urn:microsoft.com/office/officeart/2018/2/layout/IconVerticalSolidList"/>
    <dgm:cxn modelId="{DE816C23-E3E2-4C82-A25E-1995094D803F}" srcId="{A89DECD8-2CFF-4345-A078-0576663481EB}" destId="{E2793991-F808-4820-9B1B-AA975740B2B3}" srcOrd="1" destOrd="0" parTransId="{ED32A63D-2CFE-41FE-B93E-B24D55203C8C}" sibTransId="{4392ADB0-6EC5-4EBC-B890-34BCB4E9B549}"/>
    <dgm:cxn modelId="{79503E65-E75E-46AA-8A8B-EF057BCDE80B}" srcId="{A89DECD8-2CFF-4345-A078-0576663481EB}" destId="{B89FAE6A-1929-496A-9BC5-AEB7B6B264C4}" srcOrd="0" destOrd="0" parTransId="{E1DDB201-BD64-4FFA-BE05-BCFCF4D98F9E}" sibTransId="{7DABE0C7-886C-452B-8AA0-B6A79CAEFDFA}"/>
    <dgm:cxn modelId="{F0203349-64BC-48A8-8CC4-E15B7DDFD8F5}" type="presOf" srcId="{A89DECD8-2CFF-4345-A078-0576663481EB}" destId="{D9832525-FC0F-4F09-8C86-D9E5881C93F2}" srcOrd="0" destOrd="0" presId="urn:microsoft.com/office/officeart/2018/2/layout/IconVerticalSolidList"/>
    <dgm:cxn modelId="{187B994F-FC3F-4E31-9BF8-A75311CA011B}" type="presOf" srcId="{E2793991-F808-4820-9B1B-AA975740B2B3}" destId="{9BF9FF7C-247E-47D3-BBAD-6BEF54233CFB}" srcOrd="0" destOrd="0" presId="urn:microsoft.com/office/officeart/2018/2/layout/IconVerticalSolidList"/>
    <dgm:cxn modelId="{B50FDABD-EB6E-42B0-994D-54C58130CB73}" type="presOf" srcId="{B89FAE6A-1929-496A-9BC5-AEB7B6B264C4}" destId="{B1B9B1AB-35FC-4F8A-B961-12C397B188FA}" srcOrd="0" destOrd="0" presId="urn:microsoft.com/office/officeart/2018/2/layout/IconVerticalSolidList"/>
    <dgm:cxn modelId="{F962E103-C97D-43E6-A281-CDA7BBA80F58}" type="presParOf" srcId="{D9832525-FC0F-4F09-8C86-D9E5881C93F2}" destId="{A22543C9-EDD5-45F2-99A5-0E7420179F4C}" srcOrd="0" destOrd="0" presId="urn:microsoft.com/office/officeart/2018/2/layout/IconVerticalSolidList"/>
    <dgm:cxn modelId="{03C82C33-4A70-429F-A698-F926F161FEBF}" type="presParOf" srcId="{A22543C9-EDD5-45F2-99A5-0E7420179F4C}" destId="{C84B2EB6-085D-45CC-9C38-EDF0B6344465}" srcOrd="0" destOrd="0" presId="urn:microsoft.com/office/officeart/2018/2/layout/IconVerticalSolidList"/>
    <dgm:cxn modelId="{5C88DFC1-F8E5-4BA6-9EAB-217A98B19739}" type="presParOf" srcId="{A22543C9-EDD5-45F2-99A5-0E7420179F4C}" destId="{FB689A79-86A4-47F2-B063-A995B7459E8B}" srcOrd="1" destOrd="0" presId="urn:microsoft.com/office/officeart/2018/2/layout/IconVerticalSolidList"/>
    <dgm:cxn modelId="{185B2C6F-FCCF-49A1-85A4-D98B1D952827}" type="presParOf" srcId="{A22543C9-EDD5-45F2-99A5-0E7420179F4C}" destId="{D53A4C35-9484-47AA-90F1-00F341C932D1}" srcOrd="2" destOrd="0" presId="urn:microsoft.com/office/officeart/2018/2/layout/IconVerticalSolidList"/>
    <dgm:cxn modelId="{D5F6B432-A266-4FDD-B3E7-45F3C8C1E0CF}" type="presParOf" srcId="{A22543C9-EDD5-45F2-99A5-0E7420179F4C}" destId="{B1B9B1AB-35FC-4F8A-B961-12C397B188FA}" srcOrd="3" destOrd="0" presId="urn:microsoft.com/office/officeart/2018/2/layout/IconVerticalSolidList"/>
    <dgm:cxn modelId="{DE4ECAE5-1038-4CB2-B4AE-4E4D3F61E52E}" type="presParOf" srcId="{D9832525-FC0F-4F09-8C86-D9E5881C93F2}" destId="{CCCDE456-7E45-4061-9866-6E713E4DA92B}" srcOrd="1" destOrd="0" presId="urn:microsoft.com/office/officeart/2018/2/layout/IconVerticalSolidList"/>
    <dgm:cxn modelId="{CAF33453-0D94-4698-AEC5-2FF3BF95BAB9}" type="presParOf" srcId="{D9832525-FC0F-4F09-8C86-D9E5881C93F2}" destId="{0888861A-38F8-44C3-987C-BBFCB6AD9752}" srcOrd="2" destOrd="0" presId="urn:microsoft.com/office/officeart/2018/2/layout/IconVerticalSolidList"/>
    <dgm:cxn modelId="{CFD9D16F-A70B-4622-98C5-143F412D07FB}" type="presParOf" srcId="{0888861A-38F8-44C3-987C-BBFCB6AD9752}" destId="{EE8F2690-01DB-4984-8358-FE9ADD74E64F}" srcOrd="0" destOrd="0" presId="urn:microsoft.com/office/officeart/2018/2/layout/IconVerticalSolidList"/>
    <dgm:cxn modelId="{139B9ED8-92C5-463E-8FC7-B2EAD5470434}" type="presParOf" srcId="{0888861A-38F8-44C3-987C-BBFCB6AD9752}" destId="{54A10BF4-8F52-4B39-8328-78776F3169EA}" srcOrd="1" destOrd="0" presId="urn:microsoft.com/office/officeart/2018/2/layout/IconVerticalSolidList"/>
    <dgm:cxn modelId="{2F7C33BC-7EEC-4F38-96B6-4ED6462BAAA9}" type="presParOf" srcId="{0888861A-38F8-44C3-987C-BBFCB6AD9752}" destId="{2EE2C14F-7DA1-4861-9F20-5CB5395AEC7B}" srcOrd="2" destOrd="0" presId="urn:microsoft.com/office/officeart/2018/2/layout/IconVerticalSolidList"/>
    <dgm:cxn modelId="{B20ADF66-6ADE-422A-93AB-78D7773FF751}" type="presParOf" srcId="{0888861A-38F8-44C3-987C-BBFCB6AD9752}" destId="{9BF9FF7C-247E-47D3-BBAD-6BEF54233CFB}" srcOrd="3" destOrd="0" presId="urn:microsoft.com/office/officeart/2018/2/layout/IconVerticalSolidList"/>
    <dgm:cxn modelId="{D7B0E365-F1C5-4C40-8022-3E106D0D1419}" type="presParOf" srcId="{D9832525-FC0F-4F09-8C86-D9E5881C93F2}" destId="{357FDB74-2584-4D4C-8336-B9602354A483}" srcOrd="3" destOrd="0" presId="urn:microsoft.com/office/officeart/2018/2/layout/IconVerticalSolidList"/>
    <dgm:cxn modelId="{5DBD8F23-2D8C-41FE-ABF1-26F6EF633A4D}" type="presParOf" srcId="{D9832525-FC0F-4F09-8C86-D9E5881C93F2}" destId="{1FC7566D-E9A8-424A-874A-AD205B1E8265}" srcOrd="4" destOrd="0" presId="urn:microsoft.com/office/officeart/2018/2/layout/IconVerticalSolidList"/>
    <dgm:cxn modelId="{48FF85C0-8985-4300-B1C4-489A193308D3}" type="presParOf" srcId="{1FC7566D-E9A8-424A-874A-AD205B1E8265}" destId="{D4C1085B-1D0D-4D70-B667-11C9F208A315}" srcOrd="0" destOrd="0" presId="urn:microsoft.com/office/officeart/2018/2/layout/IconVerticalSolidList"/>
    <dgm:cxn modelId="{5DC4106C-FB95-478A-8E92-2B5469CDEB39}" type="presParOf" srcId="{1FC7566D-E9A8-424A-874A-AD205B1E8265}" destId="{4EB9152D-7407-4374-BDB3-DF43A7BA2035}" srcOrd="1" destOrd="0" presId="urn:microsoft.com/office/officeart/2018/2/layout/IconVerticalSolidList"/>
    <dgm:cxn modelId="{0E0F317A-3CEE-4760-8046-73BB02370809}" type="presParOf" srcId="{1FC7566D-E9A8-424A-874A-AD205B1E8265}" destId="{E40A2145-EE5B-4EAF-823B-97DEC01624E0}" srcOrd="2" destOrd="0" presId="urn:microsoft.com/office/officeart/2018/2/layout/IconVerticalSolidList"/>
    <dgm:cxn modelId="{B59C77B9-41B4-432D-9776-C8191152C322}" type="presParOf" srcId="{1FC7566D-E9A8-424A-874A-AD205B1E8265}" destId="{23E0EF13-F3A5-4660-8579-B736942C7F7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6CE542-956A-4ACA-9174-CA527CF30CD4}" type="doc">
      <dgm:prSet loTypeId="urn:microsoft.com/office/officeart/2005/8/layout/cycle7" loCatId="cycle" qsTypeId="urn:microsoft.com/office/officeart/2005/8/quickstyle/simple1" qsCatId="simple" csTypeId="urn:microsoft.com/office/officeart/2005/8/colors/colorful4" csCatId="colorful" phldr="1"/>
      <dgm:spPr/>
      <dgm:t>
        <a:bodyPr/>
        <a:lstStyle/>
        <a:p>
          <a:endParaRPr lang="en-US"/>
        </a:p>
      </dgm:t>
    </dgm:pt>
    <dgm:pt modelId="{42860215-7AB0-4001-87F7-5A7F26434BFD}">
      <dgm:prSet phldrT="[Text]"/>
      <dgm:spPr/>
      <dgm:t>
        <a:bodyPr/>
        <a:lstStyle/>
        <a:p>
          <a:r>
            <a:rPr lang="en-US" dirty="0">
              <a:cs typeface="Calibri"/>
            </a:rPr>
            <a:t>Faith &amp; Community Leaders</a:t>
          </a:r>
        </a:p>
      </dgm:t>
    </dgm:pt>
    <dgm:pt modelId="{0C453DF0-701A-422A-A835-0B60BE3E6F18}" type="parTrans" cxnId="{727D571B-E60C-4FF9-916F-4A136DBF665E}">
      <dgm:prSet/>
      <dgm:spPr/>
      <dgm:t>
        <a:bodyPr/>
        <a:lstStyle/>
        <a:p>
          <a:endParaRPr lang="en-US"/>
        </a:p>
      </dgm:t>
    </dgm:pt>
    <dgm:pt modelId="{698E834A-727A-4D38-8CF5-BBEF5E5A5A7F}" type="sibTrans" cxnId="{727D571B-E60C-4FF9-916F-4A136DBF665E}">
      <dgm:prSet/>
      <dgm:spPr/>
      <dgm:t>
        <a:bodyPr/>
        <a:lstStyle/>
        <a:p>
          <a:endParaRPr lang="en-US"/>
        </a:p>
      </dgm:t>
    </dgm:pt>
    <dgm:pt modelId="{A8B0B304-56F7-4715-8AC2-947D45FD94E0}">
      <dgm:prSet phldrT="[Text]"/>
      <dgm:spPr/>
      <dgm:t>
        <a:bodyPr/>
        <a:lstStyle/>
        <a:p>
          <a:r>
            <a:rPr lang="en-US" dirty="0">
              <a:cs typeface="Calibri"/>
            </a:rPr>
            <a:t>National &amp; Public Health Partners</a:t>
          </a:r>
        </a:p>
      </dgm:t>
    </dgm:pt>
    <dgm:pt modelId="{A9C9A112-5AFB-4BEE-9D28-911EFB8FC828}" type="parTrans" cxnId="{E23FB4EC-E499-4999-B54F-B020FC4EE1AC}">
      <dgm:prSet/>
      <dgm:spPr/>
      <dgm:t>
        <a:bodyPr/>
        <a:lstStyle/>
        <a:p>
          <a:endParaRPr lang="en-US"/>
        </a:p>
      </dgm:t>
    </dgm:pt>
    <dgm:pt modelId="{89C13899-F2BD-4304-A9A7-68781C5CD558}" type="sibTrans" cxnId="{E23FB4EC-E499-4999-B54F-B020FC4EE1AC}">
      <dgm:prSet/>
      <dgm:spPr/>
      <dgm:t>
        <a:bodyPr/>
        <a:lstStyle/>
        <a:p>
          <a:endParaRPr lang="en-US"/>
        </a:p>
      </dgm:t>
    </dgm:pt>
    <dgm:pt modelId="{C8FE054C-D692-43BF-89B9-FAA31D0E1BDC}">
      <dgm:prSet phldrT="[Text]"/>
      <dgm:spPr/>
      <dgm:t>
        <a:bodyPr/>
        <a:lstStyle/>
        <a:p>
          <a:r>
            <a:rPr lang="en-US" dirty="0">
              <a:cs typeface="Calibri"/>
            </a:rPr>
            <a:t>Healthcare Professionals &amp;Organizations</a:t>
          </a:r>
        </a:p>
      </dgm:t>
    </dgm:pt>
    <dgm:pt modelId="{84ED706F-2A1B-45A1-96EE-000AE0689B20}" type="parTrans" cxnId="{25208473-A51A-44FF-B678-3A1C9E3577B5}">
      <dgm:prSet/>
      <dgm:spPr/>
      <dgm:t>
        <a:bodyPr/>
        <a:lstStyle/>
        <a:p>
          <a:endParaRPr lang="en-US"/>
        </a:p>
      </dgm:t>
    </dgm:pt>
    <dgm:pt modelId="{80EFCF92-A003-4EE1-A427-0DD3159FCE3F}" type="sibTrans" cxnId="{25208473-A51A-44FF-B678-3A1C9E3577B5}">
      <dgm:prSet/>
      <dgm:spPr/>
      <dgm:t>
        <a:bodyPr/>
        <a:lstStyle/>
        <a:p>
          <a:endParaRPr lang="en-US"/>
        </a:p>
      </dgm:t>
    </dgm:pt>
    <dgm:pt modelId="{5336328E-5D85-45B8-8A43-AA9B580015A0}" type="pres">
      <dgm:prSet presAssocID="{606CE542-956A-4ACA-9174-CA527CF30CD4}" presName="Name0" presStyleCnt="0">
        <dgm:presLayoutVars>
          <dgm:dir/>
          <dgm:resizeHandles val="exact"/>
        </dgm:presLayoutVars>
      </dgm:prSet>
      <dgm:spPr/>
    </dgm:pt>
    <dgm:pt modelId="{C2BC7C30-7B47-4C1F-9E8E-E477C2BC782A}" type="pres">
      <dgm:prSet presAssocID="{42860215-7AB0-4001-87F7-5A7F26434BFD}" presName="node" presStyleLbl="node1" presStyleIdx="0" presStyleCnt="3">
        <dgm:presLayoutVars>
          <dgm:bulletEnabled val="1"/>
        </dgm:presLayoutVars>
      </dgm:prSet>
      <dgm:spPr/>
    </dgm:pt>
    <dgm:pt modelId="{892B8CF7-74EF-4A96-988E-90E825E63713}" type="pres">
      <dgm:prSet presAssocID="{698E834A-727A-4D38-8CF5-BBEF5E5A5A7F}" presName="sibTrans" presStyleLbl="sibTrans2D1" presStyleIdx="0" presStyleCnt="3" custLinFactNeighborX="17765" custLinFactNeighborY="-42087"/>
      <dgm:spPr/>
    </dgm:pt>
    <dgm:pt modelId="{392D87B3-8615-46C8-A1B6-5913F62142CC}" type="pres">
      <dgm:prSet presAssocID="{698E834A-727A-4D38-8CF5-BBEF5E5A5A7F}" presName="connectorText" presStyleLbl="sibTrans2D1" presStyleIdx="0" presStyleCnt="3"/>
      <dgm:spPr/>
    </dgm:pt>
    <dgm:pt modelId="{BCBC167C-907D-469A-A576-61745B8A7EE2}" type="pres">
      <dgm:prSet presAssocID="{A8B0B304-56F7-4715-8AC2-947D45FD94E0}" presName="node" presStyleLbl="node1" presStyleIdx="1" presStyleCnt="3">
        <dgm:presLayoutVars>
          <dgm:bulletEnabled val="1"/>
        </dgm:presLayoutVars>
      </dgm:prSet>
      <dgm:spPr/>
    </dgm:pt>
    <dgm:pt modelId="{A2EA77B7-28B2-4B5E-8FBB-FDC7053B8478}" type="pres">
      <dgm:prSet presAssocID="{89C13899-F2BD-4304-A9A7-68781C5CD558}" presName="sibTrans" presStyleLbl="sibTrans2D1" presStyleIdx="1" presStyleCnt="3"/>
      <dgm:spPr/>
    </dgm:pt>
    <dgm:pt modelId="{98AA7D90-5FBA-452F-B055-5C2EE8AAFB7E}" type="pres">
      <dgm:prSet presAssocID="{89C13899-F2BD-4304-A9A7-68781C5CD558}" presName="connectorText" presStyleLbl="sibTrans2D1" presStyleIdx="1" presStyleCnt="3"/>
      <dgm:spPr/>
    </dgm:pt>
    <dgm:pt modelId="{7AC59759-7500-4E6A-88E3-3AC042F5ED11}" type="pres">
      <dgm:prSet presAssocID="{C8FE054C-D692-43BF-89B9-FAA31D0E1BDC}" presName="node" presStyleLbl="node1" presStyleIdx="2" presStyleCnt="3">
        <dgm:presLayoutVars>
          <dgm:bulletEnabled val="1"/>
        </dgm:presLayoutVars>
      </dgm:prSet>
      <dgm:spPr/>
    </dgm:pt>
    <dgm:pt modelId="{9B1552D3-D820-4AF0-AFF7-DF8FB7498B97}" type="pres">
      <dgm:prSet presAssocID="{80EFCF92-A003-4EE1-A427-0DD3159FCE3F}" presName="sibTrans" presStyleLbl="sibTrans2D1" presStyleIdx="2" presStyleCnt="3" custLinFactNeighborX="-34146" custLinFactNeighborY="-33509"/>
      <dgm:spPr/>
    </dgm:pt>
    <dgm:pt modelId="{FA75240E-9D30-482D-B184-3B45A602D53D}" type="pres">
      <dgm:prSet presAssocID="{80EFCF92-A003-4EE1-A427-0DD3159FCE3F}" presName="connectorText" presStyleLbl="sibTrans2D1" presStyleIdx="2" presStyleCnt="3"/>
      <dgm:spPr/>
    </dgm:pt>
  </dgm:ptLst>
  <dgm:cxnLst>
    <dgm:cxn modelId="{727D571B-E60C-4FF9-916F-4A136DBF665E}" srcId="{606CE542-956A-4ACA-9174-CA527CF30CD4}" destId="{42860215-7AB0-4001-87F7-5A7F26434BFD}" srcOrd="0" destOrd="0" parTransId="{0C453DF0-701A-422A-A835-0B60BE3E6F18}" sibTransId="{698E834A-727A-4D38-8CF5-BBEF5E5A5A7F}"/>
    <dgm:cxn modelId="{BB936F2C-286C-4979-AA67-6E6706BD190B}" type="presOf" srcId="{A8B0B304-56F7-4715-8AC2-947D45FD94E0}" destId="{BCBC167C-907D-469A-A576-61745B8A7EE2}" srcOrd="0" destOrd="0" presId="urn:microsoft.com/office/officeart/2005/8/layout/cycle7"/>
    <dgm:cxn modelId="{C5B4B034-06B4-41A6-BA60-2CC1013EAD43}" type="presOf" srcId="{698E834A-727A-4D38-8CF5-BBEF5E5A5A7F}" destId="{392D87B3-8615-46C8-A1B6-5913F62142CC}" srcOrd="1" destOrd="0" presId="urn:microsoft.com/office/officeart/2005/8/layout/cycle7"/>
    <dgm:cxn modelId="{A3705F38-F797-4668-8594-A4F80068D7B5}" type="presOf" srcId="{80EFCF92-A003-4EE1-A427-0DD3159FCE3F}" destId="{FA75240E-9D30-482D-B184-3B45A602D53D}" srcOrd="1" destOrd="0" presId="urn:microsoft.com/office/officeart/2005/8/layout/cycle7"/>
    <dgm:cxn modelId="{8C723C4F-F33C-4D09-8E07-34E6559E1964}" type="presOf" srcId="{606CE542-956A-4ACA-9174-CA527CF30CD4}" destId="{5336328E-5D85-45B8-8A43-AA9B580015A0}" srcOrd="0" destOrd="0" presId="urn:microsoft.com/office/officeart/2005/8/layout/cycle7"/>
    <dgm:cxn modelId="{25208473-A51A-44FF-B678-3A1C9E3577B5}" srcId="{606CE542-956A-4ACA-9174-CA527CF30CD4}" destId="{C8FE054C-D692-43BF-89B9-FAA31D0E1BDC}" srcOrd="2" destOrd="0" parTransId="{84ED706F-2A1B-45A1-96EE-000AE0689B20}" sibTransId="{80EFCF92-A003-4EE1-A427-0DD3159FCE3F}"/>
    <dgm:cxn modelId="{40FBFD8D-C7A5-4633-8351-3958A2D04509}" type="presOf" srcId="{89C13899-F2BD-4304-A9A7-68781C5CD558}" destId="{98AA7D90-5FBA-452F-B055-5C2EE8AAFB7E}" srcOrd="1" destOrd="0" presId="urn:microsoft.com/office/officeart/2005/8/layout/cycle7"/>
    <dgm:cxn modelId="{D6E3FFCF-F6EC-4A1E-B7C7-F788E7CB7583}" type="presOf" srcId="{80EFCF92-A003-4EE1-A427-0DD3159FCE3F}" destId="{9B1552D3-D820-4AF0-AFF7-DF8FB7498B97}" srcOrd="0" destOrd="0" presId="urn:microsoft.com/office/officeart/2005/8/layout/cycle7"/>
    <dgm:cxn modelId="{4D3D74D5-BD50-4598-B17F-F10DD06C003A}" type="presOf" srcId="{C8FE054C-D692-43BF-89B9-FAA31D0E1BDC}" destId="{7AC59759-7500-4E6A-88E3-3AC042F5ED11}" srcOrd="0" destOrd="0" presId="urn:microsoft.com/office/officeart/2005/8/layout/cycle7"/>
    <dgm:cxn modelId="{6D2451D7-E464-415D-AA92-C78D53F320CB}" type="presOf" srcId="{89C13899-F2BD-4304-A9A7-68781C5CD558}" destId="{A2EA77B7-28B2-4B5E-8FBB-FDC7053B8478}" srcOrd="0" destOrd="0" presId="urn:microsoft.com/office/officeart/2005/8/layout/cycle7"/>
    <dgm:cxn modelId="{E23FB4EC-E499-4999-B54F-B020FC4EE1AC}" srcId="{606CE542-956A-4ACA-9174-CA527CF30CD4}" destId="{A8B0B304-56F7-4715-8AC2-947D45FD94E0}" srcOrd="1" destOrd="0" parTransId="{A9C9A112-5AFB-4BEE-9D28-911EFB8FC828}" sibTransId="{89C13899-F2BD-4304-A9A7-68781C5CD558}"/>
    <dgm:cxn modelId="{BB9832F2-605F-4CC2-9107-D2BD4B8060F2}" type="presOf" srcId="{698E834A-727A-4D38-8CF5-BBEF5E5A5A7F}" destId="{892B8CF7-74EF-4A96-988E-90E825E63713}" srcOrd="0" destOrd="0" presId="urn:microsoft.com/office/officeart/2005/8/layout/cycle7"/>
    <dgm:cxn modelId="{A3A64DF3-44CC-4020-841C-C73C366B11B0}" type="presOf" srcId="{42860215-7AB0-4001-87F7-5A7F26434BFD}" destId="{C2BC7C30-7B47-4C1F-9E8E-E477C2BC782A}" srcOrd="0" destOrd="0" presId="urn:microsoft.com/office/officeart/2005/8/layout/cycle7"/>
    <dgm:cxn modelId="{0A56786E-37DB-48D6-9B60-4E55D0403506}" type="presParOf" srcId="{5336328E-5D85-45B8-8A43-AA9B580015A0}" destId="{C2BC7C30-7B47-4C1F-9E8E-E477C2BC782A}" srcOrd="0" destOrd="0" presId="urn:microsoft.com/office/officeart/2005/8/layout/cycle7"/>
    <dgm:cxn modelId="{6E4CAFAE-495F-46F7-9CA4-9B20A2FF0C29}" type="presParOf" srcId="{5336328E-5D85-45B8-8A43-AA9B580015A0}" destId="{892B8CF7-74EF-4A96-988E-90E825E63713}" srcOrd="1" destOrd="0" presId="urn:microsoft.com/office/officeart/2005/8/layout/cycle7"/>
    <dgm:cxn modelId="{E8EDB331-6342-4459-8719-D8DCE5441F29}" type="presParOf" srcId="{892B8CF7-74EF-4A96-988E-90E825E63713}" destId="{392D87B3-8615-46C8-A1B6-5913F62142CC}" srcOrd="0" destOrd="0" presId="urn:microsoft.com/office/officeart/2005/8/layout/cycle7"/>
    <dgm:cxn modelId="{CBFBD363-3A8D-45A4-AD98-007F4FF403CB}" type="presParOf" srcId="{5336328E-5D85-45B8-8A43-AA9B580015A0}" destId="{BCBC167C-907D-469A-A576-61745B8A7EE2}" srcOrd="2" destOrd="0" presId="urn:microsoft.com/office/officeart/2005/8/layout/cycle7"/>
    <dgm:cxn modelId="{A5DA8A46-3683-4448-A9D9-5594BFD16DF5}" type="presParOf" srcId="{5336328E-5D85-45B8-8A43-AA9B580015A0}" destId="{A2EA77B7-28B2-4B5E-8FBB-FDC7053B8478}" srcOrd="3" destOrd="0" presId="urn:microsoft.com/office/officeart/2005/8/layout/cycle7"/>
    <dgm:cxn modelId="{83486DC2-F1D5-4734-965D-EC45F337E43A}" type="presParOf" srcId="{A2EA77B7-28B2-4B5E-8FBB-FDC7053B8478}" destId="{98AA7D90-5FBA-452F-B055-5C2EE8AAFB7E}" srcOrd="0" destOrd="0" presId="urn:microsoft.com/office/officeart/2005/8/layout/cycle7"/>
    <dgm:cxn modelId="{3D38F84F-BDA1-47AB-8818-51F074516800}" type="presParOf" srcId="{5336328E-5D85-45B8-8A43-AA9B580015A0}" destId="{7AC59759-7500-4E6A-88E3-3AC042F5ED11}" srcOrd="4" destOrd="0" presId="urn:microsoft.com/office/officeart/2005/8/layout/cycle7"/>
    <dgm:cxn modelId="{A353E13E-81BD-4DDC-AF83-B0ACDAC50FB7}" type="presParOf" srcId="{5336328E-5D85-45B8-8A43-AA9B580015A0}" destId="{9B1552D3-D820-4AF0-AFF7-DF8FB7498B97}" srcOrd="5" destOrd="0" presId="urn:microsoft.com/office/officeart/2005/8/layout/cycle7"/>
    <dgm:cxn modelId="{84143C10-BB9D-4A76-9A79-6A94FC29B93A}" type="presParOf" srcId="{9B1552D3-D820-4AF0-AFF7-DF8FB7498B97}" destId="{FA75240E-9D30-482D-B184-3B45A602D53D}"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F092A-1B32-4408-A58B-DF5348CCDFE4}">
      <dsp:nvSpPr>
        <dsp:cNvPr id="0" name=""/>
        <dsp:cNvSpPr/>
      </dsp:nvSpPr>
      <dsp:spPr>
        <a:xfrm>
          <a:off x="0" y="69850"/>
          <a:ext cx="4885203" cy="64759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Mobilization</a:t>
          </a:r>
          <a:endParaRPr lang="en-US" sz="2700" kern="1200"/>
        </a:p>
      </dsp:txBody>
      <dsp:txXfrm>
        <a:off x="31613" y="101463"/>
        <a:ext cx="4821977" cy="584369"/>
      </dsp:txXfrm>
    </dsp:sp>
    <dsp:sp modelId="{29EFAE84-5C6C-4C41-BF57-15597C0E42B8}">
      <dsp:nvSpPr>
        <dsp:cNvPr id="0" name=""/>
        <dsp:cNvSpPr/>
      </dsp:nvSpPr>
      <dsp:spPr>
        <a:xfrm>
          <a:off x="0" y="795205"/>
          <a:ext cx="4885203" cy="647595"/>
        </a:xfrm>
        <a:prstGeom prst="roundRect">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Capacity Building</a:t>
          </a:r>
          <a:endParaRPr lang="en-US" sz="2700" kern="1200"/>
        </a:p>
      </dsp:txBody>
      <dsp:txXfrm>
        <a:off x="31613" y="826818"/>
        <a:ext cx="4821977" cy="584369"/>
      </dsp:txXfrm>
    </dsp:sp>
    <dsp:sp modelId="{9437F37E-A27A-4D62-9184-CF95A3E8132D}">
      <dsp:nvSpPr>
        <dsp:cNvPr id="0" name=""/>
        <dsp:cNvSpPr/>
      </dsp:nvSpPr>
      <dsp:spPr>
        <a:xfrm>
          <a:off x="0" y="1520560"/>
          <a:ext cx="4885203" cy="647595"/>
        </a:xfrm>
        <a:prstGeom prst="roundRect">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Training </a:t>
          </a:r>
          <a:endParaRPr lang="en-US" sz="2700" kern="1200"/>
        </a:p>
      </dsp:txBody>
      <dsp:txXfrm>
        <a:off x="31613" y="1552173"/>
        <a:ext cx="4821977" cy="584369"/>
      </dsp:txXfrm>
    </dsp:sp>
    <dsp:sp modelId="{C91C0B83-3F62-4177-9FCD-0587B3E24993}">
      <dsp:nvSpPr>
        <dsp:cNvPr id="0" name=""/>
        <dsp:cNvSpPr/>
      </dsp:nvSpPr>
      <dsp:spPr>
        <a:xfrm>
          <a:off x="0" y="2245915"/>
          <a:ext cx="4885203" cy="647595"/>
        </a:xfrm>
        <a:prstGeom prst="roundRect">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Resource Development</a:t>
          </a:r>
          <a:endParaRPr lang="en-US" sz="2700" kern="1200" dirty="0"/>
        </a:p>
      </dsp:txBody>
      <dsp:txXfrm>
        <a:off x="31613" y="2277528"/>
        <a:ext cx="4821977" cy="584369"/>
      </dsp:txXfrm>
    </dsp:sp>
    <dsp:sp modelId="{EADA2F7D-68D1-4003-A43D-2148C8096A85}">
      <dsp:nvSpPr>
        <dsp:cNvPr id="0" name=""/>
        <dsp:cNvSpPr/>
      </dsp:nvSpPr>
      <dsp:spPr>
        <a:xfrm>
          <a:off x="0" y="2971270"/>
          <a:ext cx="4885203" cy="647595"/>
        </a:xfrm>
        <a:prstGeom prst="roundRect">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Advocacy</a:t>
          </a:r>
          <a:endParaRPr lang="en-US" sz="2700" kern="1200"/>
        </a:p>
      </dsp:txBody>
      <dsp:txXfrm>
        <a:off x="31613" y="3002883"/>
        <a:ext cx="4821977" cy="584369"/>
      </dsp:txXfrm>
    </dsp:sp>
    <dsp:sp modelId="{A6FB2B04-EC95-4BA9-A838-F3EEEF6DB84E}">
      <dsp:nvSpPr>
        <dsp:cNvPr id="0" name=""/>
        <dsp:cNvSpPr/>
      </dsp:nvSpPr>
      <dsp:spPr>
        <a:xfrm>
          <a:off x="0" y="3696625"/>
          <a:ext cx="4885203" cy="647595"/>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Evaluation</a:t>
          </a:r>
          <a:endParaRPr lang="en-US" sz="2700" kern="1200"/>
        </a:p>
      </dsp:txBody>
      <dsp:txXfrm>
        <a:off x="31613" y="3728238"/>
        <a:ext cx="4821977" cy="584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F65EB-B32A-4216-8E11-224CF72A86F8}">
      <dsp:nvSpPr>
        <dsp:cNvPr id="0" name=""/>
        <dsp:cNvSpPr/>
      </dsp:nvSpPr>
      <dsp:spPr>
        <a:xfrm>
          <a:off x="0" y="3581"/>
          <a:ext cx="5499652" cy="57209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06693B-D51D-495A-AC0A-498A5B490AE4}">
      <dsp:nvSpPr>
        <dsp:cNvPr id="0" name=""/>
        <dsp:cNvSpPr/>
      </dsp:nvSpPr>
      <dsp:spPr>
        <a:xfrm>
          <a:off x="173058" y="132302"/>
          <a:ext cx="314958" cy="314651"/>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D53FEF-50FF-463F-B523-07628B6BD8EF}">
      <dsp:nvSpPr>
        <dsp:cNvPr id="0" name=""/>
        <dsp:cNvSpPr/>
      </dsp:nvSpPr>
      <dsp:spPr>
        <a:xfrm>
          <a:off x="661075" y="3581"/>
          <a:ext cx="4818553" cy="607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31" tIns="64331" rIns="64331" bIns="64331" numCol="1" spcCol="1270" anchor="ctr" anchorCtr="0">
          <a:noAutofit/>
        </a:bodyPr>
        <a:lstStyle/>
        <a:p>
          <a:pPr marL="0" lvl="0" indent="0" algn="l" defTabSz="533400">
            <a:lnSpc>
              <a:spcPct val="90000"/>
            </a:lnSpc>
            <a:spcBef>
              <a:spcPct val="0"/>
            </a:spcBef>
            <a:spcAft>
              <a:spcPct val="35000"/>
            </a:spcAft>
            <a:buNone/>
          </a:pPr>
          <a:r>
            <a:rPr lang="en-US" sz="1200" kern="1200"/>
            <a:t>Comprehensive and holistic integration of cultural competency practices and policies</a:t>
          </a:r>
          <a:br>
            <a:rPr lang="en-US" sz="1200" kern="1200"/>
          </a:br>
          <a:endParaRPr lang="en-US" sz="1200" kern="1200"/>
        </a:p>
      </dsp:txBody>
      <dsp:txXfrm>
        <a:off x="661075" y="3581"/>
        <a:ext cx="4818553" cy="607849"/>
      </dsp:txXfrm>
    </dsp:sp>
    <dsp:sp modelId="{25476988-1434-433E-8044-3DE35F0E5272}">
      <dsp:nvSpPr>
        <dsp:cNvPr id="0" name=""/>
        <dsp:cNvSpPr/>
      </dsp:nvSpPr>
      <dsp:spPr>
        <a:xfrm>
          <a:off x="0" y="763393"/>
          <a:ext cx="5499652" cy="57209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83AD68-E159-4B30-824C-B71F03120663}">
      <dsp:nvSpPr>
        <dsp:cNvPr id="0" name=""/>
        <dsp:cNvSpPr/>
      </dsp:nvSpPr>
      <dsp:spPr>
        <a:xfrm>
          <a:off x="173058" y="892114"/>
          <a:ext cx="314958" cy="314651"/>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EC23C2-689E-4AE1-9918-207F6B31C0AE}">
      <dsp:nvSpPr>
        <dsp:cNvPr id="0" name=""/>
        <dsp:cNvSpPr/>
      </dsp:nvSpPr>
      <dsp:spPr>
        <a:xfrm>
          <a:off x="661075" y="763393"/>
          <a:ext cx="4818553" cy="607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31" tIns="64331" rIns="64331" bIns="64331" numCol="1" spcCol="1270" anchor="ctr" anchorCtr="0">
          <a:noAutofit/>
        </a:bodyPr>
        <a:lstStyle/>
        <a:p>
          <a:pPr marL="0" lvl="0" indent="0" algn="l" defTabSz="533400">
            <a:lnSpc>
              <a:spcPct val="90000"/>
            </a:lnSpc>
            <a:spcBef>
              <a:spcPct val="0"/>
            </a:spcBef>
            <a:spcAft>
              <a:spcPct val="35000"/>
            </a:spcAft>
            <a:buNone/>
          </a:pPr>
          <a:r>
            <a:rPr lang="en-US" sz="1200" kern="1200"/>
            <a:t>Cultural competency is an on-going process</a:t>
          </a:r>
        </a:p>
      </dsp:txBody>
      <dsp:txXfrm>
        <a:off x="661075" y="763393"/>
        <a:ext cx="4818553" cy="607849"/>
      </dsp:txXfrm>
    </dsp:sp>
    <dsp:sp modelId="{0A7D190F-FFCC-4B80-BBB6-33E81168FF71}">
      <dsp:nvSpPr>
        <dsp:cNvPr id="0" name=""/>
        <dsp:cNvSpPr/>
      </dsp:nvSpPr>
      <dsp:spPr>
        <a:xfrm>
          <a:off x="0" y="1523204"/>
          <a:ext cx="5499652" cy="57209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F44566-4C80-4B79-919D-11EF26424935}">
      <dsp:nvSpPr>
        <dsp:cNvPr id="0" name=""/>
        <dsp:cNvSpPr/>
      </dsp:nvSpPr>
      <dsp:spPr>
        <a:xfrm>
          <a:off x="173058" y="1651925"/>
          <a:ext cx="314958" cy="314651"/>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812B44-AFAC-4A27-B75A-E9F35FD69974}">
      <dsp:nvSpPr>
        <dsp:cNvPr id="0" name=""/>
        <dsp:cNvSpPr/>
      </dsp:nvSpPr>
      <dsp:spPr>
        <a:xfrm>
          <a:off x="661075" y="1523204"/>
          <a:ext cx="4818553" cy="607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31" tIns="64331" rIns="64331" bIns="64331" numCol="1" spcCol="1270" anchor="ctr" anchorCtr="0">
          <a:noAutofit/>
        </a:bodyPr>
        <a:lstStyle/>
        <a:p>
          <a:pPr marL="0" lvl="0" indent="0" algn="l" defTabSz="533400">
            <a:lnSpc>
              <a:spcPct val="90000"/>
            </a:lnSpc>
            <a:spcBef>
              <a:spcPct val="0"/>
            </a:spcBef>
            <a:spcAft>
              <a:spcPct val="35000"/>
            </a:spcAft>
            <a:buNone/>
          </a:pPr>
          <a:r>
            <a:rPr lang="en-US" sz="1200" kern="1200"/>
            <a:t>Using community-participatory based approach in healthcare planning and delivery</a:t>
          </a:r>
          <a:br>
            <a:rPr lang="en-US" sz="1200" kern="1200"/>
          </a:br>
          <a:endParaRPr lang="en-US" sz="1200" kern="1200"/>
        </a:p>
      </dsp:txBody>
      <dsp:txXfrm>
        <a:off x="661075" y="1523204"/>
        <a:ext cx="4818553" cy="607849"/>
      </dsp:txXfrm>
    </dsp:sp>
    <dsp:sp modelId="{84B6CC77-8710-4C98-821B-4933A92221D1}">
      <dsp:nvSpPr>
        <dsp:cNvPr id="0" name=""/>
        <dsp:cNvSpPr/>
      </dsp:nvSpPr>
      <dsp:spPr>
        <a:xfrm>
          <a:off x="0" y="2283016"/>
          <a:ext cx="5499652" cy="57209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44F278-C128-460F-BB2E-C5881CF92FF8}">
      <dsp:nvSpPr>
        <dsp:cNvPr id="0" name=""/>
        <dsp:cNvSpPr/>
      </dsp:nvSpPr>
      <dsp:spPr>
        <a:xfrm>
          <a:off x="173058" y="2411737"/>
          <a:ext cx="314958" cy="314651"/>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BB7CBD-2D16-4D36-AE07-6A9FA2EB2DA4}">
      <dsp:nvSpPr>
        <dsp:cNvPr id="0" name=""/>
        <dsp:cNvSpPr/>
      </dsp:nvSpPr>
      <dsp:spPr>
        <a:xfrm>
          <a:off x="661075" y="2283016"/>
          <a:ext cx="4818553" cy="607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31" tIns="64331" rIns="64331" bIns="64331" numCol="1" spcCol="1270" anchor="ctr" anchorCtr="0">
          <a:noAutofit/>
        </a:bodyPr>
        <a:lstStyle/>
        <a:p>
          <a:pPr marL="0" lvl="0" indent="0" algn="l" defTabSz="533400">
            <a:lnSpc>
              <a:spcPct val="90000"/>
            </a:lnSpc>
            <a:spcBef>
              <a:spcPct val="0"/>
            </a:spcBef>
            <a:spcAft>
              <a:spcPct val="35000"/>
            </a:spcAft>
            <a:buNone/>
          </a:pPr>
          <a:r>
            <a:rPr lang="en-US" sz="1200" kern="1200" dirty="0"/>
            <a:t>Utilizing Community Healthcare Worker Model – this includes training and usage of faith-based healthcare coordinator and health ministry workers</a:t>
          </a:r>
          <a:br>
            <a:rPr lang="en-US" sz="1200" kern="1200" dirty="0"/>
          </a:br>
          <a:endParaRPr lang="en-US" sz="1200" kern="1200" dirty="0"/>
        </a:p>
      </dsp:txBody>
      <dsp:txXfrm>
        <a:off x="661075" y="2283016"/>
        <a:ext cx="4818553" cy="607849"/>
      </dsp:txXfrm>
    </dsp:sp>
    <dsp:sp modelId="{A22CB804-59C4-4734-AD29-43A99175847C}">
      <dsp:nvSpPr>
        <dsp:cNvPr id="0" name=""/>
        <dsp:cNvSpPr/>
      </dsp:nvSpPr>
      <dsp:spPr>
        <a:xfrm>
          <a:off x="0" y="3042827"/>
          <a:ext cx="5499652" cy="572093"/>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F96F54-191A-4984-AAF4-BED1698E7399}">
      <dsp:nvSpPr>
        <dsp:cNvPr id="0" name=""/>
        <dsp:cNvSpPr/>
      </dsp:nvSpPr>
      <dsp:spPr>
        <a:xfrm>
          <a:off x="173058" y="3171548"/>
          <a:ext cx="314958" cy="314651"/>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05ED89-69F9-474E-A4B4-0A81A97F8D63}">
      <dsp:nvSpPr>
        <dsp:cNvPr id="0" name=""/>
        <dsp:cNvSpPr/>
      </dsp:nvSpPr>
      <dsp:spPr>
        <a:xfrm>
          <a:off x="661075" y="3042827"/>
          <a:ext cx="4818553" cy="607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31" tIns="64331" rIns="64331" bIns="64331" numCol="1" spcCol="1270" anchor="ctr" anchorCtr="0">
          <a:noAutofit/>
        </a:bodyPr>
        <a:lstStyle/>
        <a:p>
          <a:pPr marL="0" lvl="0" indent="0" algn="l" defTabSz="533400">
            <a:lnSpc>
              <a:spcPct val="90000"/>
            </a:lnSpc>
            <a:spcBef>
              <a:spcPct val="0"/>
            </a:spcBef>
            <a:spcAft>
              <a:spcPct val="35000"/>
            </a:spcAft>
            <a:buNone/>
          </a:pPr>
          <a:r>
            <a:rPr lang="en-US" sz="1200" kern="1200" dirty="0"/>
            <a:t>Expand access to healthcare services and resources through partnerships with faith and community-based partners to increase health promotion and utilization</a:t>
          </a:r>
          <a:br>
            <a:rPr lang="en-US" sz="1200" kern="1200" dirty="0"/>
          </a:br>
          <a:endParaRPr lang="en-US" sz="1200" kern="1200" dirty="0"/>
        </a:p>
      </dsp:txBody>
      <dsp:txXfrm>
        <a:off x="661075" y="3042827"/>
        <a:ext cx="4818553" cy="607849"/>
      </dsp:txXfrm>
    </dsp:sp>
    <dsp:sp modelId="{4F3C02DB-2EF1-44DE-BFB8-9696E2967454}">
      <dsp:nvSpPr>
        <dsp:cNvPr id="0" name=""/>
        <dsp:cNvSpPr/>
      </dsp:nvSpPr>
      <dsp:spPr>
        <a:xfrm>
          <a:off x="0" y="3802639"/>
          <a:ext cx="5499652" cy="57209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2B9D09-4750-4DA8-AC3B-92B2EEB6E07C}">
      <dsp:nvSpPr>
        <dsp:cNvPr id="0" name=""/>
        <dsp:cNvSpPr/>
      </dsp:nvSpPr>
      <dsp:spPr>
        <a:xfrm>
          <a:off x="173058" y="3931360"/>
          <a:ext cx="314958" cy="314651"/>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08DAA7-CC8C-4CB4-8874-8E437EFDD718}">
      <dsp:nvSpPr>
        <dsp:cNvPr id="0" name=""/>
        <dsp:cNvSpPr/>
      </dsp:nvSpPr>
      <dsp:spPr>
        <a:xfrm>
          <a:off x="661075" y="3802639"/>
          <a:ext cx="4818553" cy="607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31" tIns="64331" rIns="64331" bIns="64331" numCol="1" spcCol="1270" anchor="ctr" anchorCtr="0">
          <a:noAutofit/>
        </a:bodyPr>
        <a:lstStyle/>
        <a:p>
          <a:pPr marL="0" lvl="0" indent="0" algn="l" defTabSz="533400">
            <a:lnSpc>
              <a:spcPct val="90000"/>
            </a:lnSpc>
            <a:spcBef>
              <a:spcPct val="0"/>
            </a:spcBef>
            <a:spcAft>
              <a:spcPct val="35000"/>
            </a:spcAft>
            <a:buNone/>
          </a:pPr>
          <a:r>
            <a:rPr lang="en-US" sz="1200" kern="1200"/>
            <a:t>Intentional and meaningful diversity and inclusion of healthcare staff</a:t>
          </a:r>
        </a:p>
      </dsp:txBody>
      <dsp:txXfrm>
        <a:off x="661075" y="3802639"/>
        <a:ext cx="4818553" cy="6078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B2EB6-085D-45CC-9C38-EDF0B6344465}">
      <dsp:nvSpPr>
        <dsp:cNvPr id="0" name=""/>
        <dsp:cNvSpPr/>
      </dsp:nvSpPr>
      <dsp:spPr>
        <a:xfrm>
          <a:off x="0" y="465"/>
          <a:ext cx="5796200" cy="1089874"/>
        </a:xfrm>
        <a:prstGeom prst="roundRect">
          <a:avLst>
            <a:gd name="adj" fmla="val 10000"/>
          </a:avLst>
        </a:prstGeom>
        <a:solidFill>
          <a:schemeClr val="accent5"/>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B689A79-86A4-47F2-B063-A995B7459E8B}">
      <dsp:nvSpPr>
        <dsp:cNvPr id="0" name=""/>
        <dsp:cNvSpPr/>
      </dsp:nvSpPr>
      <dsp:spPr>
        <a:xfrm>
          <a:off x="329687" y="245687"/>
          <a:ext cx="599431" cy="59943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1B9B1AB-35FC-4F8A-B961-12C397B188FA}">
      <dsp:nvSpPr>
        <dsp:cNvPr id="0" name=""/>
        <dsp:cNvSpPr/>
      </dsp:nvSpPr>
      <dsp:spPr>
        <a:xfrm>
          <a:off x="1258805" y="465"/>
          <a:ext cx="4537394" cy="1089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345" tIns="115345" rIns="115345" bIns="115345" numCol="1" spcCol="1270" anchor="ctr" anchorCtr="0">
          <a:noAutofit/>
        </a:bodyPr>
        <a:lstStyle/>
        <a:p>
          <a:pPr marL="0" lvl="0" indent="0" algn="l" defTabSz="800100">
            <a:lnSpc>
              <a:spcPct val="100000"/>
            </a:lnSpc>
            <a:spcBef>
              <a:spcPct val="0"/>
            </a:spcBef>
            <a:spcAft>
              <a:spcPct val="35000"/>
            </a:spcAft>
            <a:buNone/>
          </a:pPr>
          <a:r>
            <a:rPr lang="en-US" sz="1800" kern="1200" dirty="0"/>
            <a:t>Five (5) SDFI Organizations (by state) each with faith-based affiliate program sites (by county)</a:t>
          </a:r>
        </a:p>
      </dsp:txBody>
      <dsp:txXfrm>
        <a:off x="1258805" y="465"/>
        <a:ext cx="4537394" cy="1089874"/>
      </dsp:txXfrm>
    </dsp:sp>
    <dsp:sp modelId="{EE8F2690-01DB-4984-8358-FE9ADD74E64F}">
      <dsp:nvSpPr>
        <dsp:cNvPr id="0" name=""/>
        <dsp:cNvSpPr/>
      </dsp:nvSpPr>
      <dsp:spPr>
        <a:xfrm>
          <a:off x="0" y="1362809"/>
          <a:ext cx="5796200" cy="1089874"/>
        </a:xfrm>
        <a:prstGeom prst="roundRect">
          <a:avLst>
            <a:gd name="adj" fmla="val 10000"/>
          </a:avLst>
        </a:prstGeom>
        <a:solidFill>
          <a:schemeClr val="accent1">
            <a:lumMod val="5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4A10BF4-8F52-4B39-8328-78776F3169EA}">
      <dsp:nvSpPr>
        <dsp:cNvPr id="0" name=""/>
        <dsp:cNvSpPr/>
      </dsp:nvSpPr>
      <dsp:spPr>
        <a:xfrm>
          <a:off x="329687" y="1608030"/>
          <a:ext cx="599431" cy="59943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F9FF7C-247E-47D3-BBAD-6BEF54233CFB}">
      <dsp:nvSpPr>
        <dsp:cNvPr id="0" name=""/>
        <dsp:cNvSpPr/>
      </dsp:nvSpPr>
      <dsp:spPr>
        <a:xfrm>
          <a:off x="1258805" y="1362809"/>
          <a:ext cx="4537394" cy="1089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345" tIns="115345" rIns="115345" bIns="115345"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bg1"/>
              </a:solidFill>
            </a:rPr>
            <a:t>FBO-DPP sites launched in 30 counties across 5 states (AL, GA, NC, SC, VA)</a:t>
          </a:r>
          <a:endParaRPr lang="en-US" sz="1800" kern="1200" dirty="0"/>
        </a:p>
      </dsp:txBody>
      <dsp:txXfrm>
        <a:off x="1258805" y="1362809"/>
        <a:ext cx="4537394" cy="1089874"/>
      </dsp:txXfrm>
    </dsp:sp>
    <dsp:sp modelId="{D4C1085B-1D0D-4D70-B667-11C9F208A315}">
      <dsp:nvSpPr>
        <dsp:cNvPr id="0" name=""/>
        <dsp:cNvSpPr/>
      </dsp:nvSpPr>
      <dsp:spPr>
        <a:xfrm>
          <a:off x="0" y="2725152"/>
          <a:ext cx="5796200" cy="1089874"/>
        </a:xfrm>
        <a:prstGeom prst="roundRect">
          <a:avLst>
            <a:gd name="adj" fmla="val 10000"/>
          </a:avLst>
        </a:prstGeom>
        <a:solidFill>
          <a:schemeClr val="accent5">
            <a:lumMod val="5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EB9152D-7407-4374-BDB3-DF43A7BA2035}">
      <dsp:nvSpPr>
        <dsp:cNvPr id="0" name=""/>
        <dsp:cNvSpPr/>
      </dsp:nvSpPr>
      <dsp:spPr>
        <a:xfrm>
          <a:off x="329687" y="2970374"/>
          <a:ext cx="599431" cy="59943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3E0EF13-F3A5-4660-8579-B736942C7F75}">
      <dsp:nvSpPr>
        <dsp:cNvPr id="0" name=""/>
        <dsp:cNvSpPr/>
      </dsp:nvSpPr>
      <dsp:spPr>
        <a:xfrm>
          <a:off x="1258805" y="2725152"/>
          <a:ext cx="4537394" cy="1089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345" tIns="115345" rIns="115345" bIns="115345"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bg1"/>
              </a:solidFill>
            </a:rPr>
            <a:t>Target priority populations are </a:t>
          </a:r>
          <a:r>
            <a:rPr lang="en-US" sz="1800" b="1" kern="1200" dirty="0">
              <a:solidFill>
                <a:schemeClr val="bg1"/>
              </a:solidFill>
            </a:rPr>
            <a:t>African Americans</a:t>
          </a:r>
          <a:r>
            <a:rPr lang="en-US" sz="1800" kern="1200" dirty="0">
              <a:solidFill>
                <a:schemeClr val="bg1"/>
              </a:solidFill>
            </a:rPr>
            <a:t> and underserved communities</a:t>
          </a:r>
          <a:endParaRPr lang="en-US" sz="1800" kern="1200" dirty="0"/>
        </a:p>
      </dsp:txBody>
      <dsp:txXfrm>
        <a:off x="1258805" y="2725152"/>
        <a:ext cx="4537394" cy="10898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C7C30-7B47-4C1F-9E8E-E477C2BC782A}">
      <dsp:nvSpPr>
        <dsp:cNvPr id="0" name=""/>
        <dsp:cNvSpPr/>
      </dsp:nvSpPr>
      <dsp:spPr>
        <a:xfrm>
          <a:off x="1359805" y="410276"/>
          <a:ext cx="1645406" cy="82270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cs typeface="Calibri"/>
            </a:rPr>
            <a:t>Faith &amp; Community Leaders</a:t>
          </a:r>
        </a:p>
      </dsp:txBody>
      <dsp:txXfrm>
        <a:off x="1383901" y="434372"/>
        <a:ext cx="1597214" cy="774511"/>
      </dsp:txXfrm>
    </dsp:sp>
    <dsp:sp modelId="{892B8CF7-74EF-4A96-988E-90E825E63713}">
      <dsp:nvSpPr>
        <dsp:cNvPr id="0" name=""/>
        <dsp:cNvSpPr/>
      </dsp:nvSpPr>
      <dsp:spPr>
        <a:xfrm rot="3600000">
          <a:off x="2585410" y="1733250"/>
          <a:ext cx="857806" cy="287946"/>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671794" y="1790839"/>
        <a:ext cx="685038" cy="172768"/>
      </dsp:txXfrm>
    </dsp:sp>
    <dsp:sp modelId="{BCBC167C-907D-469A-A576-61745B8A7EE2}">
      <dsp:nvSpPr>
        <dsp:cNvPr id="0" name=""/>
        <dsp:cNvSpPr/>
      </dsp:nvSpPr>
      <dsp:spPr>
        <a:xfrm>
          <a:off x="2718637" y="2763843"/>
          <a:ext cx="1645406" cy="822703"/>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cs typeface="Calibri"/>
            </a:rPr>
            <a:t>National &amp; Public Health Partners</a:t>
          </a:r>
        </a:p>
      </dsp:txBody>
      <dsp:txXfrm>
        <a:off x="2742733" y="2787939"/>
        <a:ext cx="1597214" cy="774511"/>
      </dsp:txXfrm>
    </dsp:sp>
    <dsp:sp modelId="{A2EA77B7-28B2-4B5E-8FBB-FDC7053B8478}">
      <dsp:nvSpPr>
        <dsp:cNvPr id="0" name=""/>
        <dsp:cNvSpPr/>
      </dsp:nvSpPr>
      <dsp:spPr>
        <a:xfrm rot="10800000">
          <a:off x="1753605" y="3031222"/>
          <a:ext cx="857806" cy="287946"/>
        </a:xfrm>
        <a:prstGeom prst="leftRightArrow">
          <a:avLst>
            <a:gd name="adj1" fmla="val 60000"/>
            <a:gd name="adj2" fmla="val 50000"/>
          </a:avLst>
        </a:prstGeom>
        <a:solidFill>
          <a:schemeClr val="accent4">
            <a:hueOff val="-2232385"/>
            <a:satOff val="13449"/>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1839989" y="3088811"/>
        <a:ext cx="685038" cy="172768"/>
      </dsp:txXfrm>
    </dsp:sp>
    <dsp:sp modelId="{7AC59759-7500-4E6A-88E3-3AC042F5ED11}">
      <dsp:nvSpPr>
        <dsp:cNvPr id="0" name=""/>
        <dsp:cNvSpPr/>
      </dsp:nvSpPr>
      <dsp:spPr>
        <a:xfrm>
          <a:off x="972" y="2763843"/>
          <a:ext cx="1645406" cy="822703"/>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cs typeface="Calibri"/>
            </a:rPr>
            <a:t>Healthcare Professionals &amp;Organizations</a:t>
          </a:r>
        </a:p>
      </dsp:txBody>
      <dsp:txXfrm>
        <a:off x="25068" y="2787939"/>
        <a:ext cx="1597214" cy="774511"/>
      </dsp:txXfrm>
    </dsp:sp>
    <dsp:sp modelId="{9B1552D3-D820-4AF0-AFF7-DF8FB7498B97}">
      <dsp:nvSpPr>
        <dsp:cNvPr id="0" name=""/>
        <dsp:cNvSpPr/>
      </dsp:nvSpPr>
      <dsp:spPr>
        <a:xfrm rot="18000000">
          <a:off x="781282" y="1757951"/>
          <a:ext cx="857806" cy="287946"/>
        </a:xfrm>
        <a:prstGeom prst="leftRigh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67666" y="1815540"/>
        <a:ext cx="685038" cy="17276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B88BC0-F0B6-CA46-A1C7-A9E8961E98EE}" type="datetimeFigureOut">
              <a:rPr lang="en-US" smtClean="0"/>
              <a:t>7/24/2019</a:t>
            </a:fld>
            <a:endParaRPr lang="en-US"/>
          </a:p>
        </p:txBody>
      </p:sp>
      <p:sp>
        <p:nvSpPr>
          <p:cNvPr id="4" name="Slide Image Placeholder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CE050F-AB49-6145-B5BA-6FE297C46310}" type="slidenum">
              <a:rPr lang="en-US" smtClean="0"/>
              <a:t>‹#›</a:t>
            </a:fld>
            <a:endParaRPr lang="en-US"/>
          </a:p>
        </p:txBody>
      </p:sp>
    </p:spTree>
    <p:extLst>
      <p:ext uri="{BB962C8B-B14F-4D97-AF65-F5344CB8AC3E}">
        <p14:creationId xmlns:p14="http://schemas.microsoft.com/office/powerpoint/2010/main" val="35726421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oi-org.ezproxy.liberty.edu/10.1177/1524839914543012"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drgreghall.com/2018/02/08/diet-differences-african-americans/" TargetMode="External"/><Relationship Id="rId4" Type="http://schemas.openxmlformats.org/officeDocument/2006/relationships/hyperlink" Target="https://oldwayspt.org/traditional-diets/african-heritage-die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1</a:t>
            </a:fld>
            <a:endParaRPr lang="en-US"/>
          </a:p>
        </p:txBody>
      </p:sp>
    </p:spTree>
    <p:extLst>
      <p:ext uri="{BB962C8B-B14F-4D97-AF65-F5344CB8AC3E}">
        <p14:creationId xmlns:p14="http://schemas.microsoft.com/office/powerpoint/2010/main" val="823190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1705 grant- strong push to reach priority populations</a:t>
            </a:r>
          </a:p>
        </p:txBody>
      </p:sp>
      <p:sp>
        <p:nvSpPr>
          <p:cNvPr id="4" name="Slide Number Placeholder 3"/>
          <p:cNvSpPr>
            <a:spLocks noGrp="1"/>
          </p:cNvSpPr>
          <p:nvPr>
            <p:ph type="sldNum" sz="quarter" idx="5"/>
          </p:nvPr>
        </p:nvSpPr>
        <p:spPr/>
        <p:txBody>
          <a:bodyPr/>
          <a:lstStyle/>
          <a:p>
            <a:fld id="{C1CE050F-AB49-6145-B5BA-6FE297C46310}" type="slidenum">
              <a:rPr lang="en-US" smtClean="0"/>
              <a:t>11</a:t>
            </a:fld>
            <a:endParaRPr lang="en-US"/>
          </a:p>
        </p:txBody>
      </p:sp>
    </p:spTree>
    <p:extLst>
      <p:ext uri="{BB962C8B-B14F-4D97-AF65-F5344CB8AC3E}">
        <p14:creationId xmlns:p14="http://schemas.microsoft.com/office/powerpoint/2010/main" val="532705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Key components of the program include:</a:t>
            </a:r>
            <a:endParaRPr lang="en-US" sz="1200" b="0" i="0" u="none" strike="noStrike" kern="1200" dirty="0">
              <a:solidFill>
                <a:schemeClr val="tx1"/>
              </a:solidFill>
              <a:effectLst/>
              <a:latin typeface="+mn-lt"/>
              <a:ea typeface="+mn-ea"/>
              <a:cs typeface="+mn-cs"/>
            </a:endParaRPr>
          </a:p>
          <a:p>
            <a:r>
              <a:rPr lang="en-US" sz="1200" b="0" i="1" u="none" strike="noStrike" kern="1200" dirty="0">
                <a:solidFill>
                  <a:schemeClr val="tx1"/>
                </a:solidFill>
                <a:effectLst/>
                <a:latin typeface="+mn-lt"/>
                <a:ea typeface="+mn-ea"/>
                <a:cs typeface="+mn-cs"/>
              </a:rPr>
              <a:t>CDC-approved curriculum </a:t>
            </a:r>
            <a:r>
              <a:rPr lang="en-US" sz="1200" b="0" i="0" u="none" strike="noStrike" kern="1200" dirty="0">
                <a:solidFill>
                  <a:schemeClr val="tx1"/>
                </a:solidFill>
                <a:effectLst/>
                <a:latin typeface="+mn-lt"/>
                <a:ea typeface="+mn-ea"/>
                <a:cs typeface="+mn-cs"/>
              </a:rPr>
              <a:t>with lessons, handouts, and other resources to help you make healthy changes.</a:t>
            </a:r>
          </a:p>
          <a:p>
            <a:r>
              <a:rPr lang="en-US" sz="1200" b="0" i="1" u="none" strike="noStrike" kern="1200" dirty="0">
                <a:solidFill>
                  <a:schemeClr val="tx1"/>
                </a:solidFill>
                <a:effectLst/>
                <a:latin typeface="+mn-lt"/>
                <a:ea typeface="+mn-ea"/>
                <a:cs typeface="+mn-cs"/>
              </a:rPr>
              <a:t>A lifestyle coach, specially trained to lead the program</a:t>
            </a:r>
            <a:r>
              <a:rPr lang="en-US" sz="1200" b="0" i="0" u="none" strike="noStrike" kern="1200" dirty="0">
                <a:solidFill>
                  <a:schemeClr val="tx1"/>
                </a:solidFill>
                <a:effectLst/>
                <a:latin typeface="+mn-lt"/>
                <a:ea typeface="+mn-ea"/>
                <a:cs typeface="+mn-cs"/>
              </a:rPr>
              <a:t>, to help you learn new skills, encourage you to set and meet goals, and keep you motivated. The coach will also facilitate discussions and help make the program fun and engaging.</a:t>
            </a:r>
          </a:p>
          <a:p>
            <a:r>
              <a:rPr lang="en-US" sz="1200" b="0" i="1" u="none" strike="noStrike" kern="1200" dirty="0">
                <a:solidFill>
                  <a:schemeClr val="tx1"/>
                </a:solidFill>
                <a:effectLst/>
                <a:latin typeface="+mn-lt"/>
                <a:ea typeface="+mn-ea"/>
                <a:cs typeface="+mn-cs"/>
              </a:rPr>
              <a:t>A support group of people with similar goals and challenges.</a:t>
            </a:r>
            <a:r>
              <a:rPr lang="en-US" sz="1200" b="0" i="0" u="none" strike="noStrike" kern="1200" dirty="0">
                <a:solidFill>
                  <a:schemeClr val="tx1"/>
                </a:solidFill>
                <a:effectLst/>
                <a:latin typeface="+mn-lt"/>
                <a:ea typeface="+mn-ea"/>
                <a:cs typeface="+mn-cs"/>
              </a:rPr>
              <a:t> Together, you can share ideas, celebrate successes, and work to overcome obstacles. In some programs, the participants stay in touch with each other during the week. It may be easier to make changes when you’re working as a group than doing it on</a:t>
            </a:r>
          </a:p>
          <a:p>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12</a:t>
            </a:fld>
            <a:endParaRPr lang="en-US"/>
          </a:p>
        </p:txBody>
      </p:sp>
    </p:spTree>
    <p:extLst>
      <p:ext uri="{BB962C8B-B14F-4D97-AF65-F5344CB8AC3E}">
        <p14:creationId xmlns:p14="http://schemas.microsoft.com/office/powerpoint/2010/main" val="1806876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real-world translational research must be driven by a multifactorial approach that combines biological, cultural, social, and psychological influences.</a:t>
            </a:r>
          </a:p>
          <a:p>
            <a:endParaRPr lang="en-US" dirty="0"/>
          </a:p>
          <a:p>
            <a:r>
              <a:rPr lang="en-US" dirty="0"/>
              <a:t>In order to successfully engage your target audience, you must have a clear understanding of their culture, beliefs and barriers to health.</a:t>
            </a:r>
          </a:p>
          <a:p>
            <a:endParaRPr lang="en-US" dirty="0"/>
          </a:p>
          <a:p>
            <a:r>
              <a:rPr lang="en-US" dirty="0"/>
              <a:t>Proven strategies: including faith based outreach, focus on women's (family health gatekeepers), tailoring healthy behavior to population, leveraging community and family, marketing.</a:t>
            </a:r>
          </a:p>
          <a:p>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13</a:t>
            </a:fld>
            <a:endParaRPr lang="en-US"/>
          </a:p>
        </p:txBody>
      </p:sp>
    </p:spTree>
    <p:extLst>
      <p:ext uri="{BB962C8B-B14F-4D97-AF65-F5344CB8AC3E}">
        <p14:creationId xmlns:p14="http://schemas.microsoft.com/office/powerpoint/2010/main" val="3056462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14</a:t>
            </a:fld>
            <a:endParaRPr lang="en-US"/>
          </a:p>
        </p:txBody>
      </p:sp>
    </p:spTree>
    <p:extLst>
      <p:ext uri="{BB962C8B-B14F-4D97-AF65-F5344CB8AC3E}">
        <p14:creationId xmlns:p14="http://schemas.microsoft.com/office/powerpoint/2010/main" val="3640816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C229F2A0-E345-4C88-B53B-099A4D8BB1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BF793094-E525-426B-AD1B-02B1EDFAC8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4" name="Header Placeholder 3">
            <a:extLst>
              <a:ext uri="{FF2B5EF4-FFF2-40B4-BE49-F238E27FC236}">
                <a16:creationId xmlns:a16="http://schemas.microsoft.com/office/drawing/2014/main" id="{A224B1DA-BC08-491B-8C09-AEE7CD0B8481}"/>
              </a:ext>
            </a:extLst>
          </p:cNvPr>
          <p:cNvSpPr>
            <a:spLocks noGrp="1"/>
          </p:cNvSpPr>
          <p:nvPr>
            <p:ph type="hdr" sz="quarter"/>
          </p:nvPr>
        </p:nvSpPr>
        <p:spPr/>
        <p:txBody>
          <a:bodyPr/>
          <a:lstStyle/>
          <a:p>
            <a:pPr>
              <a:defRPr/>
            </a:pPr>
            <a:endParaRPr lang="en-US"/>
          </a:p>
        </p:txBody>
      </p:sp>
      <p:sp>
        <p:nvSpPr>
          <p:cNvPr id="25605" name="Date Placeholder 4">
            <a:extLst>
              <a:ext uri="{FF2B5EF4-FFF2-40B4-BE49-F238E27FC236}">
                <a16:creationId xmlns:a16="http://schemas.microsoft.com/office/drawing/2014/main" id="{05014E52-A970-416C-BCE8-B281A2DCEAB5}"/>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 name="Footer Placeholder 5">
            <a:extLst>
              <a:ext uri="{FF2B5EF4-FFF2-40B4-BE49-F238E27FC236}">
                <a16:creationId xmlns:a16="http://schemas.microsoft.com/office/drawing/2014/main" id="{C2772277-148D-49CC-A4F2-9E12D515EC1F}"/>
              </a:ext>
            </a:extLst>
          </p:cNvPr>
          <p:cNvSpPr>
            <a:spLocks noGrp="1"/>
          </p:cNvSpPr>
          <p:nvPr>
            <p:ph type="ftr" sz="quarter" idx="4"/>
          </p:nvPr>
        </p:nvSpPr>
        <p:spPr/>
        <p:txBody>
          <a:bodyPr/>
          <a:lstStyle/>
          <a:p>
            <a:pPr>
              <a:defRPr/>
            </a:pPr>
            <a:endParaRPr lang="en-US"/>
          </a:p>
        </p:txBody>
      </p:sp>
      <p:sp>
        <p:nvSpPr>
          <p:cNvPr id="25607" name="Slide Number Placeholder 6">
            <a:extLst>
              <a:ext uri="{FF2B5EF4-FFF2-40B4-BE49-F238E27FC236}">
                <a16:creationId xmlns:a16="http://schemas.microsoft.com/office/drawing/2014/main" id="{BFE62693-1F9A-42CC-841F-475EE306AC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59B0672-29D3-414C-8641-A2E2F9831695}" type="slidenum">
              <a:rPr lang="en-US" altLang="en-US" smtClean="0"/>
              <a:pPr/>
              <a:t>15</a:t>
            </a:fld>
            <a:endParaRPr lang="en-US" altLang="en-US"/>
          </a:p>
        </p:txBody>
      </p:sp>
    </p:spTree>
    <p:extLst>
      <p:ext uri="{BB962C8B-B14F-4D97-AF65-F5344CB8AC3E}">
        <p14:creationId xmlns:p14="http://schemas.microsoft.com/office/powerpoint/2010/main" val="1234636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7D37D41-07AC-4418-BCBF-F2DCD2AA212C}"/>
              </a:ext>
            </a:extLst>
          </p:cNvPr>
          <p:cNvSpPr>
            <a:spLocks noGrp="1" noRot="1" noChangeAspect="1" noTextEdit="1"/>
          </p:cNvSpPr>
          <p:nvPr>
            <p:ph type="sldImg"/>
          </p:nvPr>
        </p:nvSpPr>
        <p:spPr>
          <a:xfrm>
            <a:off x="401638" y="706438"/>
            <a:ext cx="6283325" cy="3536950"/>
          </a:xfrm>
          <a:ln/>
        </p:spPr>
      </p:sp>
      <p:sp>
        <p:nvSpPr>
          <p:cNvPr id="32771" name="Notes Placeholder 2">
            <a:extLst>
              <a:ext uri="{FF2B5EF4-FFF2-40B4-BE49-F238E27FC236}">
                <a16:creationId xmlns:a16="http://schemas.microsoft.com/office/drawing/2014/main" id="{B04A211E-74D0-4236-957F-18D4E4DDDE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2772" name="Slide Number Placeholder 3">
            <a:extLst>
              <a:ext uri="{FF2B5EF4-FFF2-40B4-BE49-F238E27FC236}">
                <a16:creationId xmlns:a16="http://schemas.microsoft.com/office/drawing/2014/main" id="{3DACB880-624D-4FF0-9EA9-5A709628EC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chemeClr val="tx1"/>
                </a:solidFill>
                <a:latin typeface="Arial" panose="020B0604020202020204" pitchFamily="34" charset="0"/>
              </a:defRPr>
            </a:lvl1pPr>
            <a:lvl2pPr marL="742950" indent="-285750" defTabSz="933450">
              <a:defRPr sz="1200">
                <a:solidFill>
                  <a:schemeClr val="tx1"/>
                </a:solidFill>
                <a:latin typeface="Arial" panose="020B0604020202020204" pitchFamily="34" charset="0"/>
              </a:defRPr>
            </a:lvl2pPr>
            <a:lvl3pPr marL="1143000" indent="-228600" defTabSz="933450">
              <a:defRPr sz="1200">
                <a:solidFill>
                  <a:schemeClr val="tx1"/>
                </a:solidFill>
                <a:latin typeface="Arial" panose="020B0604020202020204" pitchFamily="34" charset="0"/>
              </a:defRPr>
            </a:lvl3pPr>
            <a:lvl4pPr marL="1600200" indent="-228600" defTabSz="933450">
              <a:defRPr sz="1200">
                <a:solidFill>
                  <a:schemeClr val="tx1"/>
                </a:solidFill>
                <a:latin typeface="Arial" panose="020B0604020202020204" pitchFamily="34" charset="0"/>
              </a:defRPr>
            </a:lvl4pPr>
            <a:lvl5pPr marL="2057400" indent="-228600" defTabSz="933450">
              <a:defRPr sz="1200">
                <a:solidFill>
                  <a:schemeClr val="tx1"/>
                </a:solidFill>
                <a:latin typeface="Arial" panose="020B0604020202020204" pitchFamily="34" charset="0"/>
              </a:defRPr>
            </a:lvl5pPr>
            <a:lvl6pPr marL="2514600" indent="-228600" defTabSz="933450"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0"/>
              </a:spcBef>
              <a:spcAft>
                <a:spcPct val="0"/>
              </a:spcAft>
              <a:defRPr sz="1200">
                <a:solidFill>
                  <a:schemeClr val="tx1"/>
                </a:solidFill>
                <a:latin typeface="Arial" panose="020B0604020202020204" pitchFamily="34" charset="0"/>
              </a:defRPr>
            </a:lvl9pPr>
          </a:lstStyle>
          <a:p>
            <a:fld id="{C1803C70-8B62-4820-916C-35A93E7C577D}" type="slidenum">
              <a:rPr lang="en-US" altLang="en-US">
                <a:latin typeface="Times New Roman" panose="02020603050405020304" pitchFamily="18" charset="0"/>
              </a:rPr>
              <a:pPr/>
              <a:t>16</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212396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ZA" smtClean="0"/>
              <a:t>17</a:t>
            </a:fld>
            <a:endParaRPr lang="en-ZA" dirty="0"/>
          </a:p>
        </p:txBody>
      </p:sp>
    </p:spTree>
    <p:extLst>
      <p:ext uri="{BB962C8B-B14F-4D97-AF65-F5344CB8AC3E}">
        <p14:creationId xmlns:p14="http://schemas.microsoft.com/office/powerpoint/2010/main" val="1304333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83DEFA95-A3A3-489A-A57B-787A2CD731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8576A8D8-39ED-4F5D-B3A1-E71EBC86BB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4" name="Header Placeholder 3">
            <a:extLst>
              <a:ext uri="{FF2B5EF4-FFF2-40B4-BE49-F238E27FC236}">
                <a16:creationId xmlns:a16="http://schemas.microsoft.com/office/drawing/2014/main" id="{CA62D0BD-C452-461E-BEF3-74D7B4C1469D}"/>
              </a:ext>
            </a:extLst>
          </p:cNvPr>
          <p:cNvSpPr>
            <a:spLocks noGrp="1"/>
          </p:cNvSpPr>
          <p:nvPr>
            <p:ph type="hdr" sz="quarter"/>
          </p:nvPr>
        </p:nvSpPr>
        <p:spPr/>
        <p:txBody>
          <a:bodyPr/>
          <a:lstStyle/>
          <a:p>
            <a:pPr>
              <a:defRPr/>
            </a:pPr>
            <a:r>
              <a:rPr lang="en-US"/>
              <a:t>Brain Health Matters Webinar Series:  Faith Competency 101 for Healthcare Professionals</a:t>
            </a:r>
          </a:p>
        </p:txBody>
      </p:sp>
      <p:sp>
        <p:nvSpPr>
          <p:cNvPr id="6" name="Footer Placeholder 5">
            <a:extLst>
              <a:ext uri="{FF2B5EF4-FFF2-40B4-BE49-F238E27FC236}">
                <a16:creationId xmlns:a16="http://schemas.microsoft.com/office/drawing/2014/main" id="{748BE276-6E9A-471E-972E-37ADFDAB5CB7}"/>
              </a:ext>
            </a:extLst>
          </p:cNvPr>
          <p:cNvSpPr>
            <a:spLocks noGrp="1"/>
          </p:cNvSpPr>
          <p:nvPr>
            <p:ph type="ftr" sz="quarter" idx="4"/>
          </p:nvPr>
        </p:nvSpPr>
        <p:spPr/>
        <p:txBody>
          <a:bodyPr/>
          <a:lstStyle/>
          <a:p>
            <a:pPr>
              <a:defRPr/>
            </a:pPr>
            <a:r>
              <a:rPr lang="en-US"/>
              <a:t>Memory Sunday, an initiative of The National Brain Health Center for African Americans</a:t>
            </a:r>
          </a:p>
        </p:txBody>
      </p:sp>
    </p:spTree>
    <p:extLst>
      <p:ext uri="{BB962C8B-B14F-4D97-AF65-F5344CB8AC3E}">
        <p14:creationId xmlns:p14="http://schemas.microsoft.com/office/powerpoint/2010/main" val="1132640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9F2925-24BC-461A-9E5A-5A61D13F745D}" type="slidenum">
              <a:rPr lang="en-US" smtClean="0"/>
              <a:t>25</a:t>
            </a:fld>
            <a:endParaRPr lang="en-US" dirty="0"/>
          </a:p>
        </p:txBody>
      </p:sp>
    </p:spTree>
    <p:extLst>
      <p:ext uri="{BB962C8B-B14F-4D97-AF65-F5344CB8AC3E}">
        <p14:creationId xmlns:p14="http://schemas.microsoft.com/office/powerpoint/2010/main" val="1188488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80B3C8-483A-4F16-A716-A3B9207E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440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2</a:t>
            </a:fld>
            <a:endParaRPr lang="en-US"/>
          </a:p>
        </p:txBody>
      </p:sp>
    </p:spTree>
    <p:extLst>
      <p:ext uri="{BB962C8B-B14F-4D97-AF65-F5344CB8AC3E}">
        <p14:creationId xmlns:p14="http://schemas.microsoft.com/office/powerpoint/2010/main" val="1710568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80B3C8-483A-4F16-A716-A3B9207E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12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4DDA341C-1071-4FEA-8092-0457F840C8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E817F31E-CBF2-4517-AA44-E624892E62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cs typeface="Arial"/>
            </a:endParaRPr>
          </a:p>
        </p:txBody>
      </p:sp>
      <p:sp>
        <p:nvSpPr>
          <p:cNvPr id="24580" name="Slide Number Placeholder 4">
            <a:extLst>
              <a:ext uri="{FF2B5EF4-FFF2-40B4-BE49-F238E27FC236}">
                <a16:creationId xmlns:a16="http://schemas.microsoft.com/office/drawing/2014/main" id="{5F33E7E4-5435-4DEC-900E-AFBCB67250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8238113" indent="-37777738">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2493963" indent="-2079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51163" indent="-2079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08363" indent="-2079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65563" indent="-2079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DB8A605-1476-4757-B430-B8ED04C78DE0}" type="slidenum">
              <a:rPr lang="en-US" altLang="en-US" smtClean="0"/>
              <a:pPr/>
              <a:t>28</a:t>
            </a:fld>
            <a:endParaRPr lang="en-US" altLang="en-US"/>
          </a:p>
        </p:txBody>
      </p:sp>
      <p:sp>
        <p:nvSpPr>
          <p:cNvPr id="24581" name="Date Placeholder 1">
            <a:extLst>
              <a:ext uri="{FF2B5EF4-FFF2-40B4-BE49-F238E27FC236}">
                <a16:creationId xmlns:a16="http://schemas.microsoft.com/office/drawing/2014/main" id="{D926306F-715B-4EBA-AA2A-8B673D8DF047}"/>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 name="Footer Placeholder 4">
            <a:extLst>
              <a:ext uri="{FF2B5EF4-FFF2-40B4-BE49-F238E27FC236}">
                <a16:creationId xmlns:a16="http://schemas.microsoft.com/office/drawing/2014/main" id="{BBCCF3B7-1CAD-4037-97A7-851CB1E9310F}"/>
              </a:ext>
            </a:extLst>
          </p:cNvPr>
          <p:cNvSpPr>
            <a:spLocks noGrp="1"/>
          </p:cNvSpPr>
          <p:nvPr>
            <p:ph type="ftr" sz="quarter" idx="4"/>
          </p:nvPr>
        </p:nvSpPr>
        <p:spPr/>
        <p:txBody>
          <a:bodyPr/>
          <a:lstStyle/>
          <a:p>
            <a:pPr>
              <a:defRPr/>
            </a:pPr>
            <a:endParaRPr lang="en-US"/>
          </a:p>
        </p:txBody>
      </p:sp>
      <p:sp>
        <p:nvSpPr>
          <p:cNvPr id="6" name="Header Placeholder 5">
            <a:extLst>
              <a:ext uri="{FF2B5EF4-FFF2-40B4-BE49-F238E27FC236}">
                <a16:creationId xmlns:a16="http://schemas.microsoft.com/office/drawing/2014/main" id="{6F049EB9-FB62-4688-94F1-EE37F56E4262}"/>
              </a:ext>
            </a:extLst>
          </p:cNvPr>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val="3468953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D6B21582-F6EA-438B-86B2-61069C52A0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B4413AF0-3EBC-432E-98AE-85B5E02739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25604" name="Header Placeholder 3">
            <a:extLst>
              <a:ext uri="{FF2B5EF4-FFF2-40B4-BE49-F238E27FC236}">
                <a16:creationId xmlns:a16="http://schemas.microsoft.com/office/drawing/2014/main" id="{8A081979-664C-4B8B-B9E5-9BDF760A3542}"/>
              </a:ext>
            </a:extLst>
          </p:cNvPr>
          <p:cNvSpPr>
            <a:spLocks noGrp="1"/>
          </p:cNvSpPr>
          <p:nvPr>
            <p:ph type="hdr" sz="quarter"/>
          </p:nvPr>
        </p:nvSpPr>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defRPr/>
            </a:pPr>
            <a:r>
              <a:rPr lang="en-US" altLang="en-US">
                <a:latin typeface="Times New Roman" panose="02020603050405020304" pitchFamily="18" charset="0"/>
              </a:rPr>
              <a:t>Brain Health Matters Webinar Series:  What is Memory Sunday?</a:t>
            </a:r>
          </a:p>
        </p:txBody>
      </p:sp>
      <p:sp>
        <p:nvSpPr>
          <p:cNvPr id="25605" name="Footer Placeholder 5">
            <a:extLst>
              <a:ext uri="{FF2B5EF4-FFF2-40B4-BE49-F238E27FC236}">
                <a16:creationId xmlns:a16="http://schemas.microsoft.com/office/drawing/2014/main" id="{0560809F-6897-415B-BBD6-959BB8AE32FF}"/>
              </a:ext>
            </a:extLst>
          </p:cNvPr>
          <p:cNvSpPr>
            <a:spLocks noGrp="1"/>
          </p:cNvSpPr>
          <p:nvPr>
            <p:ph type="ftr" sz="quarter" idx="4"/>
          </p:nvPr>
        </p:nvSpPr>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defRPr/>
            </a:pPr>
            <a:r>
              <a:rPr lang="en-US" altLang="en-US">
                <a:latin typeface="Times New Roman" panose="02020603050405020304" pitchFamily="18" charset="0"/>
              </a:rPr>
              <a:t>Memory Sunday, an initiative of The National Brain Health Center for African Americans</a:t>
            </a:r>
          </a:p>
        </p:txBody>
      </p:sp>
    </p:spTree>
    <p:extLst>
      <p:ext uri="{BB962C8B-B14F-4D97-AF65-F5344CB8AC3E}">
        <p14:creationId xmlns:p14="http://schemas.microsoft.com/office/powerpoint/2010/main" val="1894476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30</a:t>
            </a:fld>
            <a:endParaRPr lang="en-US"/>
          </a:p>
        </p:txBody>
      </p:sp>
    </p:spTree>
    <p:extLst>
      <p:ext uri="{BB962C8B-B14F-4D97-AF65-F5344CB8AC3E}">
        <p14:creationId xmlns:p14="http://schemas.microsoft.com/office/powerpoint/2010/main" val="1710568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36</a:t>
            </a:fld>
            <a:endParaRPr lang="en-US"/>
          </a:p>
        </p:txBody>
      </p:sp>
    </p:spTree>
    <p:extLst>
      <p:ext uri="{BB962C8B-B14F-4D97-AF65-F5344CB8AC3E}">
        <p14:creationId xmlns:p14="http://schemas.microsoft.com/office/powerpoint/2010/main" val="1710568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Use culturally-relevant (and appropriate) learning materials/curriculums for marketing and when delivering curriculum</a:t>
            </a:r>
          </a:p>
          <a:p>
            <a:pPr lvl="1"/>
            <a:r>
              <a:rPr lang="en-US" sz="1200" kern="1200" dirty="0">
                <a:solidFill>
                  <a:schemeClr val="tx1"/>
                </a:solidFill>
                <a:effectLst/>
                <a:latin typeface="+mn-lt"/>
                <a:ea typeface="+mn-ea"/>
                <a:cs typeface="+mn-cs"/>
              </a:rPr>
              <a:t>Diabetes is often perceived based on their feelings and personal experiences and filled gaps in knowledge about diet and nutrition with “self-proven” methods.  Most AA’s obtain knowledge “through the grapevine” or via hearsay from fellow church members, family, friends, and neighbors so do not discredit the information they have received, instead use the opportunity to do “myths vs truths” or “facts vs fiction” learning activity.</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Individual behavior is determined to a large extent by the social environment of the community norms and values.  Understanding this can help instructors tailor messages and encourage social connections appropriately.</a:t>
            </a:r>
          </a:p>
          <a:p>
            <a:pPr lvl="1"/>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37</a:t>
            </a:fld>
            <a:endParaRPr lang="en-US"/>
          </a:p>
        </p:txBody>
      </p:sp>
    </p:spTree>
    <p:extLst>
      <p:ext uri="{BB962C8B-B14F-4D97-AF65-F5344CB8AC3E}">
        <p14:creationId xmlns:p14="http://schemas.microsoft.com/office/powerpoint/2010/main" val="3229795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Use of Faith-based and religious organizations</a:t>
            </a:r>
          </a:p>
          <a:p>
            <a:pPr lvl="2"/>
            <a:r>
              <a:rPr lang="en-US" sz="1200" kern="1200" dirty="0">
                <a:solidFill>
                  <a:schemeClr val="tx1"/>
                </a:solidFill>
                <a:effectLst/>
                <a:latin typeface="+mn-lt"/>
                <a:ea typeface="+mn-ea"/>
                <a:cs typeface="+mn-cs"/>
              </a:rPr>
              <a:t>The Black church plays a significant role in the lives of African Americans, and its influence on individuals’ beliefs and daily activities continues to the current day.  Due to long-standing mistrust of health care providers, AA’s can be difficult to engage in health education programs and clinical trials.  As a trusted entity within the African American community, churches are uniquely positioned to facilitate the participation of this hard-to-reach population. People are more likely to establish a relationship with and accept care from a provider who has been endorsed by members of the church.  </a:t>
            </a:r>
          </a:p>
          <a:p>
            <a:pPr lvl="2"/>
            <a:r>
              <a:rPr lang="en-US" sz="1200" kern="1200" dirty="0">
                <a:solidFill>
                  <a:schemeClr val="tx1"/>
                </a:solidFill>
                <a:effectLst/>
                <a:latin typeface="+mn-lt"/>
                <a:ea typeface="+mn-ea"/>
                <a:cs typeface="+mn-cs"/>
              </a:rPr>
              <a:t>It may be more difficult to host a 12-month DPP program at the local church (discuss reasons why here), developing relationships with FBO in the local community can serve as a great way to market and refer members into the DPP program. </a:t>
            </a:r>
          </a:p>
          <a:p>
            <a:pPr lvl="1"/>
            <a:r>
              <a:rPr lang="en-US" sz="1200" kern="1200" dirty="0">
                <a:solidFill>
                  <a:schemeClr val="tx1"/>
                </a:solidFill>
                <a:effectLst/>
                <a:latin typeface="+mn-lt"/>
                <a:ea typeface="+mn-ea"/>
                <a:cs typeface="+mn-cs"/>
              </a:rPr>
              <a:t>Use CHW’s in DPP </a:t>
            </a:r>
          </a:p>
          <a:p>
            <a:pPr lvl="2"/>
            <a:r>
              <a:rPr lang="en-US" sz="1200" kern="1200" dirty="0">
                <a:solidFill>
                  <a:schemeClr val="tx1"/>
                </a:solidFill>
                <a:effectLst/>
                <a:latin typeface="+mn-lt"/>
                <a:ea typeface="+mn-ea"/>
                <a:cs typeface="+mn-cs"/>
              </a:rPr>
              <a:t>Using a relatable instructor who can relate to the African American experience</a:t>
            </a:r>
          </a:p>
          <a:p>
            <a:pPr lvl="2"/>
            <a:r>
              <a:rPr lang="en-US" sz="1200" kern="1200" dirty="0">
                <a:solidFill>
                  <a:schemeClr val="tx1"/>
                </a:solidFill>
                <a:effectLst/>
                <a:latin typeface="+mn-lt"/>
                <a:ea typeface="+mn-ea"/>
                <a:cs typeface="+mn-cs"/>
              </a:rPr>
              <a:t>CHW to serve as advocate and mediator between program and other community organizations</a:t>
            </a:r>
          </a:p>
          <a:p>
            <a:pPr lvl="1"/>
            <a:r>
              <a:rPr lang="en-US" sz="1200" kern="1200" dirty="0">
                <a:solidFill>
                  <a:schemeClr val="tx1"/>
                </a:solidFill>
                <a:effectLst/>
                <a:latin typeface="+mn-lt"/>
                <a:ea typeface="+mn-ea"/>
                <a:cs typeface="+mn-cs"/>
              </a:rPr>
              <a:t>Involve community-based groups in marketing and recruiting efforts</a:t>
            </a:r>
          </a:p>
          <a:p>
            <a:pPr lvl="2"/>
            <a:r>
              <a:rPr lang="en-US" sz="1200" kern="1200" dirty="0">
                <a:solidFill>
                  <a:schemeClr val="tx1"/>
                </a:solidFill>
                <a:effectLst/>
                <a:latin typeface="+mn-lt"/>
                <a:ea typeface="+mn-ea"/>
                <a:cs typeface="+mn-cs"/>
              </a:rPr>
              <a:t>Involve community-based groups (outside of the local churches) to aide in marketing and recruiting efforts).  Self-management of diabetes occurs outside the primary care office and organizations that are frequented by community members should be partnered with to not only increase visibility but the trust of the community.  </a:t>
            </a:r>
          </a:p>
          <a:p>
            <a:r>
              <a:rPr lang="en-US" sz="1200" kern="1200" dirty="0">
                <a:solidFill>
                  <a:schemeClr val="tx1"/>
                </a:solidFill>
                <a:effectLst/>
                <a:latin typeface="+mn-lt"/>
                <a:ea typeface="+mn-ea"/>
                <a:cs typeface="+mn-cs"/>
              </a:rPr>
              <a:t>“Employing public health approaches to increase community participation and involvement is central to improving population health in the United States” (Jack, 2010, p 192).</a:t>
            </a:r>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38</a:t>
            </a:fld>
            <a:endParaRPr lang="en-US"/>
          </a:p>
        </p:txBody>
      </p:sp>
    </p:spTree>
    <p:extLst>
      <p:ext uri="{BB962C8B-B14F-4D97-AF65-F5344CB8AC3E}">
        <p14:creationId xmlns:p14="http://schemas.microsoft.com/office/powerpoint/2010/main" val="3249669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Speed friending (very similar to speed dating) is a great way to begin a new cohort of DPP participants. It allows participants the opportunity to meet and learn about everyone in the class.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Accountability partners is another great way to build trust and rapport among the participants of the DPP.  By the 3</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1200" dirty="0">
                <a:effectLst/>
                <a:latin typeface="Calibri" panose="020F0502020204030204" pitchFamily="34" charset="0"/>
                <a:ea typeface="Calibri" panose="020F0502020204030204" pitchFamily="34" charset="0"/>
                <a:cs typeface="Times New Roman" panose="02020603050405020304" pitchFamily="18" charset="0"/>
              </a:rPr>
              <a:t> or 4</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200" dirty="0">
                <a:effectLst/>
                <a:latin typeface="Calibri" panose="020F0502020204030204" pitchFamily="34" charset="0"/>
                <a:ea typeface="Calibri" panose="020F0502020204030204" pitchFamily="34" charset="0"/>
                <a:cs typeface="Times New Roman" panose="02020603050405020304" pitchFamily="18" charset="0"/>
              </a:rPr>
              <a:t> class, have participants pick someone as their accountability partner that checks in with them during the week when class is not meeting. </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Physical and nutrition components of the program foster a sense of community. </a:t>
            </a:r>
          </a:p>
          <a:p>
            <a:pPr marL="742950" marR="0" lvl="1" indent="-2857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Individual behavior is determined to a large extent by the social environment of the community norms and values.  Understanding this can help instructors tailor messages and encourage social connections appropriately.</a:t>
            </a:r>
          </a:p>
          <a:p>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39</a:t>
            </a:fld>
            <a:endParaRPr lang="en-US"/>
          </a:p>
        </p:txBody>
      </p:sp>
    </p:spTree>
    <p:extLst>
      <p:ext uri="{BB962C8B-B14F-4D97-AF65-F5344CB8AC3E}">
        <p14:creationId xmlns:p14="http://schemas.microsoft.com/office/powerpoint/2010/main" val="896194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Food availability, storage, financial independence, health literacy, and a sense of history and heritage all contribute to the ever-changing components of the widening African American diet. Audiences’ geographic region of origin within the United States or other areas of the world (e.g., African, South American, or European countries, Caribbean, etc.) and cross-cultural integration introduce a number of nuances that need to be considered when tailoring curriculum to target populations.  </a:t>
            </a:r>
          </a:p>
          <a:p>
            <a:pPr lvl="1"/>
            <a:r>
              <a:rPr lang="en-US" sz="1200" kern="1200" dirty="0">
                <a:solidFill>
                  <a:schemeClr val="tx1"/>
                </a:solidFill>
                <a:effectLst/>
                <a:latin typeface="+mn-lt"/>
                <a:ea typeface="+mn-ea"/>
                <a:cs typeface="+mn-cs"/>
              </a:rPr>
              <a:t>Discuss how DAWN implemented The African Taste of Heritage Cooking class to it’s DPP program participants and how it was received. </a:t>
            </a:r>
          </a:p>
          <a:p>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40</a:t>
            </a:fld>
            <a:endParaRPr lang="en-US"/>
          </a:p>
        </p:txBody>
      </p:sp>
    </p:spTree>
    <p:extLst>
      <p:ext uri="{BB962C8B-B14F-4D97-AF65-F5344CB8AC3E}">
        <p14:creationId xmlns:p14="http://schemas.microsoft.com/office/powerpoint/2010/main" val="1520625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example, AA women may not exercise for fear of their hairstyle getting ruined from sweat. Identifying physical activity barriers specific to African–American women and then addressing them can help them change the behavior</a:t>
            </a:r>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41</a:t>
            </a:fld>
            <a:endParaRPr lang="en-US"/>
          </a:p>
        </p:txBody>
      </p:sp>
    </p:spTree>
    <p:extLst>
      <p:ext uri="{BB962C8B-B14F-4D97-AF65-F5344CB8AC3E}">
        <p14:creationId xmlns:p14="http://schemas.microsoft.com/office/powerpoint/2010/main" val="2581575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Recognize that under-enrollment for priority populations in prevention programs could exacerbate health disparities</a:t>
            </a:r>
          </a:p>
          <a:p>
            <a:pPr marL="171450" indent="-171450">
              <a:buFont typeface="Arial" panose="020B0604020202020204" pitchFamily="34" charset="0"/>
              <a:buChar char="•"/>
            </a:pPr>
            <a:r>
              <a:rPr lang="en-US" dirty="0"/>
              <a:t>Identify ways to address the infrastructure gaps and increase DPP providers to prevent health disparities</a:t>
            </a:r>
          </a:p>
          <a:p>
            <a:pPr marL="171450" indent="-171450">
              <a:buFont typeface="Arial" panose="020B0604020202020204" pitchFamily="34" charset="0"/>
              <a:buChar char="•"/>
            </a:pPr>
            <a:r>
              <a:rPr lang="en-US" dirty="0"/>
              <a:t>Recognize how to deliver DPP that is adapted to the unique needs of African Americans</a:t>
            </a:r>
          </a:p>
          <a:p>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4</a:t>
            </a:fld>
            <a:endParaRPr lang="en-US"/>
          </a:p>
        </p:txBody>
      </p:sp>
    </p:spTree>
    <p:extLst>
      <p:ext uri="{BB962C8B-B14F-4D97-AF65-F5344CB8AC3E}">
        <p14:creationId xmlns:p14="http://schemas.microsoft.com/office/powerpoint/2010/main" val="1118185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Providers should understand that an individual’s diabetes knowledge is derived from lived experiences as opposed to biomedically derived knowledge</a:t>
            </a:r>
          </a:p>
          <a:p>
            <a:pPr lvl="1"/>
            <a:r>
              <a:rPr lang="en-US" sz="1200" kern="1200" dirty="0">
                <a:solidFill>
                  <a:schemeClr val="tx1"/>
                </a:solidFill>
                <a:effectLst/>
                <a:latin typeface="+mn-lt"/>
                <a:ea typeface="+mn-ea"/>
                <a:cs typeface="+mn-cs"/>
              </a:rPr>
              <a:t>Informal knowledge is not always congruent with biomedical knowledge. Sometimes informal knowledge includes folk remedies that have served African American individuals well over generations; however, sometimes informal knowledge leads to unsafe self-directed modifications in treatments. A clinician’s role is to reconcile formal and informal knowledge in ways that are respectful of personal experience yet consistent with safe practices.  Reconciling this knowledge is a thin line to walk, but if knowledge about living with the disease is principally learned outside the biomedical arena, then learning how to integrate the two is essential.  (Again, “myth vs truths” or “facts vs fiction” learning activity could be helpful here. </a:t>
            </a:r>
          </a:p>
          <a:p>
            <a:pPr lvl="1"/>
            <a:r>
              <a:rPr lang="en-US" sz="1200" kern="1200" dirty="0">
                <a:solidFill>
                  <a:schemeClr val="tx1"/>
                </a:solidFill>
                <a:effectLst/>
                <a:latin typeface="+mn-lt"/>
                <a:ea typeface="+mn-ea"/>
                <a:cs typeface="+mn-cs"/>
              </a:rPr>
              <a:t>Practitioners should be mindful that in some instances the health-seeking and appointment keeping behaviors of some AA’s may be different than other ethnicities (for a variety of reasons) so it may be important to keep these individuals engaged in-between visits in more non-traditional ways (texting, telemedicine, phone calls, etc.).</a:t>
            </a:r>
          </a:p>
          <a:p>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42</a:t>
            </a:fld>
            <a:endParaRPr lang="en-US"/>
          </a:p>
        </p:txBody>
      </p:sp>
    </p:spTree>
    <p:extLst>
      <p:ext uri="{BB962C8B-B14F-4D97-AF65-F5344CB8AC3E}">
        <p14:creationId xmlns:p14="http://schemas.microsoft.com/office/powerpoint/2010/main" val="2990438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Holt, J., Johnson, T., </a:t>
            </a:r>
            <a:r>
              <a:rPr lang="en-US" sz="1200" kern="1200" dirty="0" err="1">
                <a:solidFill>
                  <a:schemeClr val="tx1"/>
                </a:solidFill>
                <a:effectLst/>
                <a:latin typeface="+mn-lt"/>
                <a:ea typeface="+mn-ea"/>
                <a:cs typeface="+mn-cs"/>
              </a:rPr>
              <a:t>Zabler</a:t>
            </a:r>
            <a:r>
              <a:rPr lang="en-US" sz="1200" kern="1200" dirty="0">
                <a:solidFill>
                  <a:schemeClr val="tx1"/>
                </a:solidFill>
                <a:effectLst/>
                <a:latin typeface="+mn-lt"/>
                <a:ea typeface="+mn-ea"/>
                <a:cs typeface="+mn-cs"/>
              </a:rPr>
              <a:t>, B. (2018). Engaging African American Women in Community-Based Health Promotion Programs: Key Informant Recommendations, </a:t>
            </a:r>
            <a:r>
              <a:rPr lang="en-US" sz="1200" i="1" kern="1200" dirty="0">
                <a:solidFill>
                  <a:schemeClr val="tx1"/>
                </a:solidFill>
                <a:effectLst/>
                <a:latin typeface="+mn-lt"/>
                <a:ea typeface="+mn-ea"/>
                <a:cs typeface="+mn-cs"/>
              </a:rPr>
              <a:t>Journal of Community Health Nursing</a:t>
            </a:r>
            <a:r>
              <a:rPr lang="en-US" sz="1200" kern="1200" dirty="0">
                <a:solidFill>
                  <a:schemeClr val="tx1"/>
                </a:solidFill>
                <a:effectLst/>
                <a:latin typeface="+mn-lt"/>
                <a:ea typeface="+mn-ea"/>
                <a:cs typeface="+mn-cs"/>
              </a:rPr>
              <a:t>, 35:3, 137-147, DOI: 10.1080/07370016.2018.1475800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Jack, L. (2010). </a:t>
            </a:r>
            <a:r>
              <a:rPr lang="en-US" sz="1200" i="1" kern="1200" dirty="0">
                <a:solidFill>
                  <a:schemeClr val="tx1"/>
                </a:solidFill>
                <a:effectLst/>
                <a:latin typeface="+mn-lt"/>
                <a:ea typeface="+mn-ea"/>
                <a:cs typeface="+mn-cs"/>
              </a:rPr>
              <a:t>Diabetes in Black America: Public Health and Clinical Solutions to a National Crisis</a:t>
            </a:r>
            <a:r>
              <a:rPr lang="en-US" sz="1200" kern="1200" dirty="0">
                <a:solidFill>
                  <a:schemeClr val="tx1"/>
                </a:solidFill>
                <a:effectLst/>
                <a:latin typeface="+mn-lt"/>
                <a:ea typeface="+mn-ea"/>
                <a:cs typeface="+mn-cs"/>
              </a:rPr>
              <a:t>. Hilton Publishing Company. Roscoe, IL.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Johnson, P., </a:t>
            </a:r>
            <a:r>
              <a:rPr lang="en-US" sz="1200" kern="1200" dirty="0" err="1">
                <a:solidFill>
                  <a:schemeClr val="tx1"/>
                </a:solidFill>
                <a:effectLst/>
                <a:latin typeface="+mn-lt"/>
                <a:ea typeface="+mn-ea"/>
                <a:cs typeface="+mn-cs"/>
              </a:rPr>
              <a:t>Thorman-Hartig</a:t>
            </a:r>
            <a:r>
              <a:rPr lang="en-US" sz="1200" kern="1200" dirty="0">
                <a:solidFill>
                  <a:schemeClr val="tx1"/>
                </a:solidFill>
                <a:effectLst/>
                <a:latin typeface="+mn-lt"/>
                <a:ea typeface="+mn-ea"/>
                <a:cs typeface="+mn-cs"/>
              </a:rPr>
              <a:t>, M., Frazier, R., Clayton, M., Oliver, G., Nelson, B. W., &amp; Williams-Cleaves, B. J. (2014). Engaging Faith-Based Resources to Initiate and Support Diabetes Self-Management Among African Americans: A Collaboration of Informal and Formal Systems of Care. </a:t>
            </a:r>
            <a:r>
              <a:rPr lang="en-US" sz="1200" i="1" kern="1200" dirty="0">
                <a:solidFill>
                  <a:schemeClr val="tx1"/>
                </a:solidFill>
                <a:effectLst/>
                <a:latin typeface="+mn-lt"/>
                <a:ea typeface="+mn-ea"/>
                <a:cs typeface="+mn-cs"/>
              </a:rPr>
              <a:t>Health Promotion Practice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15</a:t>
            </a:r>
            <a:r>
              <a:rPr lang="en-US" sz="1200" kern="1200" dirty="0">
                <a:solidFill>
                  <a:schemeClr val="tx1"/>
                </a:solidFill>
                <a:effectLst/>
                <a:latin typeface="+mn-lt"/>
                <a:ea typeface="+mn-ea"/>
                <a:cs typeface="+mn-cs"/>
              </a:rPr>
              <a:t>(2_suppl), 71S-82S. https://doi.org/</a:t>
            </a:r>
            <a:r>
              <a:rPr lang="en-US" sz="1200" u="sng" kern="1200" dirty="0">
                <a:solidFill>
                  <a:schemeClr val="tx1"/>
                </a:solidFill>
                <a:effectLst/>
                <a:latin typeface="+mn-lt"/>
                <a:ea typeface="+mn-ea"/>
                <a:cs typeface="+mn-cs"/>
                <a:hlinkClick r:id="rId3"/>
              </a:rPr>
              <a:t>10.1177/1524839914543012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Kia, S. J., Cadogan, M., </a:t>
            </a:r>
            <a:r>
              <a:rPr lang="en-US" sz="1200" kern="1200" dirty="0" err="1">
                <a:solidFill>
                  <a:schemeClr val="tx1"/>
                </a:solidFill>
                <a:effectLst/>
                <a:latin typeface="+mn-lt"/>
                <a:ea typeface="+mn-ea"/>
                <a:cs typeface="+mn-cs"/>
              </a:rPr>
              <a:t>Heilemann</a:t>
            </a:r>
            <a:r>
              <a:rPr lang="en-US" sz="1200" kern="1200" dirty="0">
                <a:solidFill>
                  <a:schemeClr val="tx1"/>
                </a:solidFill>
                <a:effectLst/>
                <a:latin typeface="+mn-lt"/>
                <a:ea typeface="+mn-ea"/>
                <a:cs typeface="+mn-cs"/>
              </a:rPr>
              <a:t>, M. V., &amp; Phillips, L. R. (2019). Assessing informal and formal diabetes knowledge in African American older adults with uncontrolled diabetes.</a:t>
            </a:r>
            <a:r>
              <a:rPr lang="en-US" sz="1200" i="1" kern="1200" dirty="0">
                <a:solidFill>
                  <a:schemeClr val="tx1"/>
                </a:solidFill>
                <a:effectLst/>
                <a:latin typeface="+mn-lt"/>
                <a:ea typeface="+mn-ea"/>
                <a:cs typeface="+mn-cs"/>
              </a:rPr>
              <a:t> Journal of Gerontological Nursing, 45</a:t>
            </a:r>
            <a:r>
              <a:rPr lang="en-US" sz="1200" kern="1200" dirty="0">
                <a:solidFill>
                  <a:schemeClr val="tx1"/>
                </a:solidFill>
                <a:effectLst/>
                <a:latin typeface="+mn-lt"/>
                <a:ea typeface="+mn-ea"/>
                <a:cs typeface="+mn-cs"/>
              </a:rPr>
              <a:t>(2), 35-41. </a:t>
            </a:r>
            <a:r>
              <a:rPr lang="en-US" sz="1200" kern="1200" dirty="0" err="1">
                <a:solidFill>
                  <a:schemeClr val="tx1"/>
                </a:solidFill>
                <a:effectLst/>
                <a:latin typeface="+mn-lt"/>
                <a:ea typeface="+mn-ea"/>
                <a:cs typeface="+mn-cs"/>
              </a:rPr>
              <a:t>doi:http</a:t>
            </a:r>
            <a:r>
              <a:rPr lang="en-US" sz="1200" kern="1200" dirty="0">
                <a:solidFill>
                  <a:schemeClr val="tx1"/>
                </a:solidFill>
                <a:effectLst/>
                <a:latin typeface="+mn-lt"/>
                <a:ea typeface="+mn-ea"/>
                <a:cs typeface="+mn-cs"/>
              </a:rPr>
              <a:t>://dx.doi.org.ezproxy.liberty.edu/10.3928/00989134-20190111-06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Lutes, L. D., Cummings, D. M., Littlewood, K., </a:t>
            </a:r>
            <a:r>
              <a:rPr lang="en-US" sz="1200" kern="1200" dirty="0" err="1">
                <a:solidFill>
                  <a:schemeClr val="tx1"/>
                </a:solidFill>
                <a:effectLst/>
                <a:latin typeface="+mn-lt"/>
                <a:ea typeface="+mn-ea"/>
                <a:cs typeface="+mn-cs"/>
              </a:rPr>
              <a:t>Dinatale</a:t>
            </a:r>
            <a:r>
              <a:rPr lang="en-US" sz="1200" kern="1200" dirty="0">
                <a:solidFill>
                  <a:schemeClr val="tx1"/>
                </a:solidFill>
                <a:effectLst/>
                <a:latin typeface="+mn-lt"/>
                <a:ea typeface="+mn-ea"/>
                <a:cs typeface="+mn-cs"/>
              </a:rPr>
              <a:t>, E., &amp; </a:t>
            </a:r>
            <a:r>
              <a:rPr lang="en-US" sz="1200" kern="1200" dirty="0" err="1">
                <a:solidFill>
                  <a:schemeClr val="tx1"/>
                </a:solidFill>
                <a:effectLst/>
                <a:latin typeface="+mn-lt"/>
                <a:ea typeface="+mn-ea"/>
                <a:cs typeface="+mn-cs"/>
              </a:rPr>
              <a:t>Hambidge</a:t>
            </a:r>
            <a:r>
              <a:rPr lang="en-US" sz="1200" kern="1200" dirty="0">
                <a:solidFill>
                  <a:schemeClr val="tx1"/>
                </a:solidFill>
                <a:effectLst/>
                <a:latin typeface="+mn-lt"/>
                <a:ea typeface="+mn-ea"/>
                <a:cs typeface="+mn-cs"/>
              </a:rPr>
              <a:t>, B. (2017). A community health Worker–Delivered intervention in </a:t>
            </a:r>
            <a:r>
              <a:rPr lang="en-US" sz="1200" kern="1200" dirty="0" err="1">
                <a:solidFill>
                  <a:schemeClr val="tx1"/>
                </a:solidFill>
                <a:effectLst/>
                <a:latin typeface="+mn-lt"/>
                <a:ea typeface="+mn-ea"/>
                <a:cs typeface="+mn-cs"/>
              </a:rPr>
              <a:t>african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american</a:t>
            </a:r>
            <a:r>
              <a:rPr lang="en-US" sz="1200" kern="1200" dirty="0">
                <a:solidFill>
                  <a:schemeClr val="tx1"/>
                </a:solidFill>
                <a:effectLst/>
                <a:latin typeface="+mn-lt"/>
                <a:ea typeface="+mn-ea"/>
                <a:cs typeface="+mn-cs"/>
              </a:rPr>
              <a:t> women with type 2 diabetes: A 12-month randomized trial.</a:t>
            </a:r>
            <a:r>
              <a:rPr lang="en-US" sz="1200" i="1" kern="1200" dirty="0">
                <a:solidFill>
                  <a:schemeClr val="tx1"/>
                </a:solidFill>
                <a:effectLst/>
                <a:latin typeface="+mn-lt"/>
                <a:ea typeface="+mn-ea"/>
                <a:cs typeface="+mn-cs"/>
              </a:rPr>
              <a:t> Obesity, 25</a:t>
            </a:r>
            <a:r>
              <a:rPr lang="en-US" sz="1200" kern="1200" dirty="0">
                <a:solidFill>
                  <a:schemeClr val="tx1"/>
                </a:solidFill>
                <a:effectLst/>
                <a:latin typeface="+mn-lt"/>
                <a:ea typeface="+mn-ea"/>
                <a:cs typeface="+mn-cs"/>
              </a:rPr>
              <a:t>(8), 1329-1335. </a:t>
            </a:r>
            <a:r>
              <a:rPr lang="en-US" sz="1200" kern="1200" dirty="0" err="1">
                <a:solidFill>
                  <a:schemeClr val="tx1"/>
                </a:solidFill>
                <a:effectLst/>
                <a:latin typeface="+mn-lt"/>
                <a:ea typeface="+mn-ea"/>
                <a:cs typeface="+mn-cs"/>
              </a:rPr>
              <a:t>doi:http</a:t>
            </a:r>
            <a:r>
              <a:rPr lang="en-US" sz="1200" kern="1200" dirty="0">
                <a:solidFill>
                  <a:schemeClr val="tx1"/>
                </a:solidFill>
                <a:effectLst/>
                <a:latin typeface="+mn-lt"/>
                <a:ea typeface="+mn-ea"/>
                <a:cs typeface="+mn-cs"/>
              </a:rPr>
              <a:t>://dx.doi.org.ezproxy.liberty.edu/10.1002/oby.21883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Parker, M. M., </a:t>
            </a:r>
            <a:r>
              <a:rPr lang="en-US" sz="1200" kern="1200" dirty="0" err="1">
                <a:solidFill>
                  <a:schemeClr val="tx1"/>
                </a:solidFill>
                <a:effectLst/>
                <a:latin typeface="+mn-lt"/>
                <a:ea typeface="+mn-ea"/>
                <a:cs typeface="+mn-cs"/>
              </a:rPr>
              <a:t>Moffet</a:t>
            </a:r>
            <a:r>
              <a:rPr lang="en-US" sz="1200" kern="1200" dirty="0">
                <a:solidFill>
                  <a:schemeClr val="tx1"/>
                </a:solidFill>
                <a:effectLst/>
                <a:latin typeface="+mn-lt"/>
                <a:ea typeface="+mn-ea"/>
                <a:cs typeface="+mn-cs"/>
              </a:rPr>
              <a:t>, H. H., Schillinger, D., Adler, N., Fernandez, A., </a:t>
            </a:r>
            <a:r>
              <a:rPr lang="en-US" sz="1200" kern="1200" dirty="0" err="1">
                <a:solidFill>
                  <a:schemeClr val="tx1"/>
                </a:solidFill>
                <a:effectLst/>
                <a:latin typeface="+mn-lt"/>
                <a:ea typeface="+mn-ea"/>
                <a:cs typeface="+mn-cs"/>
              </a:rPr>
              <a:t>Ciechanowski</a:t>
            </a:r>
            <a:r>
              <a:rPr lang="en-US" sz="1200" kern="1200" dirty="0">
                <a:solidFill>
                  <a:schemeClr val="tx1"/>
                </a:solidFill>
                <a:effectLst/>
                <a:latin typeface="+mn-lt"/>
                <a:ea typeface="+mn-ea"/>
                <a:cs typeface="+mn-cs"/>
              </a:rPr>
              <a:t>, P., &amp; Karter, A. J. (2012, April). Ethnic differences in appointment-keeping and implications for the patient-centered medical home--findings from the diabetes study of Northern California (DISTANCE). </a:t>
            </a:r>
            <a:r>
              <a:rPr lang="en-US" sz="1200" i="1" kern="1200" dirty="0">
                <a:solidFill>
                  <a:schemeClr val="tx1"/>
                </a:solidFill>
                <a:effectLst/>
                <a:latin typeface="+mn-lt"/>
                <a:ea typeface="+mn-ea"/>
                <a:cs typeface="+mn-cs"/>
              </a:rPr>
              <a:t>Health Services Research</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47</a:t>
            </a:r>
            <a:r>
              <a:rPr lang="en-US" sz="1200" kern="1200" dirty="0">
                <a:solidFill>
                  <a:schemeClr val="tx1"/>
                </a:solidFill>
                <a:effectLst/>
                <a:latin typeface="+mn-lt"/>
                <a:ea typeface="+mn-ea"/>
                <a:cs typeface="+mn-cs"/>
              </a:rPr>
              <a:t>(2), 572+. Retrieved from http://link.galegroup.com.ezproxy.liberty.edu/apps/doc/A284552044/HRCA?u=vic_liberty&amp;sid=HRCA&amp;xid=961058c0</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Pekmezi</a:t>
            </a:r>
            <a:r>
              <a:rPr lang="en-US" sz="1200" kern="1200" dirty="0">
                <a:solidFill>
                  <a:schemeClr val="tx1"/>
                </a:solidFill>
                <a:effectLst/>
                <a:latin typeface="+mn-lt"/>
                <a:ea typeface="+mn-ea"/>
                <a:cs typeface="+mn-cs"/>
              </a:rPr>
              <a:t>, D., Marcus, B., </a:t>
            </a:r>
            <a:r>
              <a:rPr lang="en-US" sz="1200" kern="1200" dirty="0" err="1">
                <a:solidFill>
                  <a:schemeClr val="tx1"/>
                </a:solidFill>
                <a:effectLst/>
                <a:latin typeface="+mn-lt"/>
                <a:ea typeface="+mn-ea"/>
                <a:cs typeface="+mn-cs"/>
              </a:rPr>
              <a:t>Meneses</a:t>
            </a:r>
            <a:r>
              <a:rPr lang="en-US" sz="1200" kern="1200" dirty="0">
                <a:solidFill>
                  <a:schemeClr val="tx1"/>
                </a:solidFill>
                <a:effectLst/>
                <a:latin typeface="+mn-lt"/>
                <a:ea typeface="+mn-ea"/>
                <a:cs typeface="+mn-cs"/>
              </a:rPr>
              <a:t>, K., Baskin, M. L., </a:t>
            </a:r>
            <a:r>
              <a:rPr lang="en-US" sz="1200" kern="1200" dirty="0" err="1">
                <a:solidFill>
                  <a:schemeClr val="tx1"/>
                </a:solidFill>
                <a:effectLst/>
                <a:latin typeface="+mn-lt"/>
                <a:ea typeface="+mn-ea"/>
                <a:cs typeface="+mn-cs"/>
              </a:rPr>
              <a:t>Ard</a:t>
            </a:r>
            <a:r>
              <a:rPr lang="en-US" sz="1200" kern="1200" dirty="0">
                <a:solidFill>
                  <a:schemeClr val="tx1"/>
                </a:solidFill>
                <a:effectLst/>
                <a:latin typeface="+mn-lt"/>
                <a:ea typeface="+mn-ea"/>
                <a:cs typeface="+mn-cs"/>
              </a:rPr>
              <a:t>, J. D., Martin, M. Y., . . . Demark-</a:t>
            </a:r>
            <a:r>
              <a:rPr lang="en-US" sz="1200" kern="1200" dirty="0" err="1">
                <a:solidFill>
                  <a:schemeClr val="tx1"/>
                </a:solidFill>
                <a:effectLst/>
                <a:latin typeface="+mn-lt"/>
                <a:ea typeface="+mn-ea"/>
                <a:cs typeface="+mn-cs"/>
              </a:rPr>
              <a:t>Wahnefried</a:t>
            </a:r>
            <a:r>
              <a:rPr lang="en-US" sz="1200" kern="1200" dirty="0">
                <a:solidFill>
                  <a:schemeClr val="tx1"/>
                </a:solidFill>
                <a:effectLst/>
                <a:latin typeface="+mn-lt"/>
                <a:ea typeface="+mn-ea"/>
                <a:cs typeface="+mn-cs"/>
              </a:rPr>
              <a:t>, W. (2013). Developing an intervention to address physical activity barriers for </a:t>
            </a:r>
            <a:r>
              <a:rPr lang="en-US" sz="1200" kern="1200" dirty="0" err="1">
                <a:solidFill>
                  <a:schemeClr val="tx1"/>
                </a:solidFill>
                <a:effectLst/>
                <a:latin typeface="+mn-lt"/>
                <a:ea typeface="+mn-ea"/>
                <a:cs typeface="+mn-cs"/>
              </a:rPr>
              <a:t>african-american</a:t>
            </a:r>
            <a:r>
              <a:rPr lang="en-US" sz="1200" kern="1200" dirty="0">
                <a:solidFill>
                  <a:schemeClr val="tx1"/>
                </a:solidFill>
                <a:effectLst/>
                <a:latin typeface="+mn-lt"/>
                <a:ea typeface="+mn-ea"/>
                <a:cs typeface="+mn-cs"/>
              </a:rPr>
              <a:t> women in the deep south (USA).</a:t>
            </a:r>
            <a:r>
              <a:rPr lang="en-US" sz="1200" i="1" kern="1200" dirty="0">
                <a:solidFill>
                  <a:schemeClr val="tx1"/>
                </a:solidFill>
                <a:effectLst/>
                <a:latin typeface="+mn-lt"/>
                <a:ea typeface="+mn-ea"/>
                <a:cs typeface="+mn-cs"/>
              </a:rPr>
              <a:t> Women's Health, 9</a:t>
            </a:r>
            <a:r>
              <a:rPr lang="en-US" sz="1200" kern="1200" dirty="0">
                <a:solidFill>
                  <a:schemeClr val="tx1"/>
                </a:solidFill>
                <a:effectLst/>
                <a:latin typeface="+mn-lt"/>
                <a:ea typeface="+mn-ea"/>
                <a:cs typeface="+mn-cs"/>
              </a:rPr>
              <a:t>(3), 301-12.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http://dx.doi.org.ezproxy.liberty.edu/10.2217/whe.13.20</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4"/>
              </a:rPr>
              <a:t>https://oldwayspt.org/traditional-diets/african-heritage-diet</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5"/>
              </a:rPr>
              <a:t>http://drgreghall.com/2018/02/08/diet-differences-african-americans/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46</a:t>
            </a:fld>
            <a:endParaRPr lang="en-US"/>
          </a:p>
        </p:txBody>
      </p:sp>
    </p:spTree>
    <p:extLst>
      <p:ext uri="{BB962C8B-B14F-4D97-AF65-F5344CB8AC3E}">
        <p14:creationId xmlns:p14="http://schemas.microsoft.com/office/powerpoint/2010/main" val="3708849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African Americans are the second largest minority population, Some of the fastest growing segments of our population are, in fact, from communities of color. It is very clear that the demographics of this country are changing rapidly.</a:t>
            </a:r>
          </a:p>
          <a:p>
            <a:endParaRPr lang="en-US" dirty="0"/>
          </a:p>
          <a:p>
            <a:r>
              <a:rPr lang="en-US" dirty="0"/>
              <a:t>The population incorporates cultural influence from Africa, the Caribbean, Latin America, Europe and North America.</a:t>
            </a:r>
          </a:p>
          <a:p>
            <a:endParaRPr lang="en-US" dirty="0"/>
          </a:p>
          <a:p>
            <a:r>
              <a:rPr lang="en-US" dirty="0"/>
              <a:t>Over time, the audience has created a unique culture that is ever-evolving, and both forward-thinking and reflective.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5</a:t>
            </a:fld>
            <a:endParaRPr lang="en-US"/>
          </a:p>
        </p:txBody>
      </p:sp>
    </p:spTree>
    <p:extLst>
      <p:ext uri="{BB962C8B-B14F-4D97-AF65-F5344CB8AC3E}">
        <p14:creationId xmlns:p14="http://schemas.microsoft.com/office/powerpoint/2010/main" val="1865781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NIDDK. National Diabetes Statistics fact sheet. HHS. NIH. 2005.</a:t>
            </a:r>
          </a:p>
          <a:p>
            <a:endParaRPr lang="en-US" dirty="0"/>
          </a:p>
          <a:p>
            <a:r>
              <a:rPr lang="en-US" sz="1200" b="0" i="0" u="none" strike="noStrike" kern="1200" dirty="0">
                <a:solidFill>
                  <a:schemeClr val="tx1"/>
                </a:solidFill>
                <a:effectLst/>
                <a:latin typeface="+mn-lt"/>
                <a:ea typeface="+mn-ea"/>
                <a:cs typeface="+mn-cs"/>
              </a:rPr>
              <a:t>For African Americans this is a major problem because a fairly high percentages of African Americans have diabetes and they are about twice as likely to develop diabetes as are non-Hispanic whites. </a:t>
            </a:r>
          </a:p>
          <a:p>
            <a:endParaRPr lang="en-US" sz="1200" b="0" i="0" u="none" strike="noStrike" kern="1200" dirty="0">
              <a:solidFill>
                <a:schemeClr val="tx1"/>
              </a:solidFill>
              <a:effectLst/>
              <a:latin typeface="+mn-lt"/>
              <a:ea typeface="+mn-ea"/>
              <a:cs typeface="+mn-cs"/>
            </a:endParaRPr>
          </a:p>
          <a:p>
            <a:r>
              <a:rPr lang="en-US" dirty="0"/>
              <a:t>In addition to shorter life span, African Americans with diabetes suffer from many preventable complications such as amputations, end-stage renal disease, blindness, hospitalizations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6</a:t>
            </a:fld>
            <a:endParaRPr lang="en-US"/>
          </a:p>
        </p:txBody>
      </p:sp>
    </p:spTree>
    <p:extLst>
      <p:ext uri="{BB962C8B-B14F-4D97-AF65-F5344CB8AC3E}">
        <p14:creationId xmlns:p14="http://schemas.microsoft.com/office/powerpoint/2010/main" val="4094225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Having prediabetes means your blood glucose (sugar) levels are higher than normal—but not high enough to be diagnosed as diabetes. Prediabetes can lead to heart disease, stroke, and type 2 diabetes, the most common form of diabetes. Prediabetes can often be reversed.</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African Americans</a:t>
            </a:r>
            <a:r>
              <a:rPr lang="en-US" sz="1200" b="0" i="0" u="none" strike="noStrike" kern="1200" dirty="0">
                <a:solidFill>
                  <a:schemeClr val="tx1"/>
                </a:solidFill>
                <a:effectLst/>
                <a:latin typeface="+mn-lt"/>
                <a:ea typeface="+mn-ea"/>
                <a:cs typeface="+mn-cs"/>
              </a:rPr>
              <a:t> and other priority populations are at </a:t>
            </a:r>
            <a:r>
              <a:rPr lang="en-US" sz="1200" b="1" i="0" u="none" strike="noStrike" kern="1200" dirty="0">
                <a:solidFill>
                  <a:schemeClr val="tx1"/>
                </a:solidFill>
                <a:effectLst/>
                <a:latin typeface="+mn-lt"/>
                <a:ea typeface="+mn-ea"/>
                <a:cs typeface="+mn-cs"/>
              </a:rPr>
              <a:t>particularly high risk for type 2 diabetes</a:t>
            </a:r>
          </a:p>
          <a:p>
            <a:endParaRPr lang="en-US" sz="1200" b="1" i="0" u="none" strike="noStrike" kern="1200" dirty="0">
              <a:solidFill>
                <a:schemeClr val="tx1"/>
              </a:solidFill>
              <a:effectLst/>
              <a:latin typeface="+mn-lt"/>
              <a:ea typeface="+mn-ea"/>
              <a:cs typeface="+mn-cs"/>
            </a:endParaRPr>
          </a:p>
          <a:p>
            <a:endParaRPr lang="en-US" sz="1200" b="1" i="0" u="none" strike="noStrike" kern="1200" dirty="0">
              <a:solidFill>
                <a:schemeClr val="tx1"/>
              </a:solidFill>
              <a:effectLst/>
              <a:latin typeface="+mn-lt"/>
              <a:ea typeface="+mn-ea"/>
              <a:cs typeface="+mn-cs"/>
            </a:endParaRPr>
          </a:p>
          <a:p>
            <a:pPr marL="0" indent="0">
              <a:buNone/>
            </a:pPr>
            <a:r>
              <a:rPr lang="en-US" sz="1200" b="1" dirty="0"/>
              <a:t>You may be at higher risk than others for prediabetes, if you are:</a:t>
            </a:r>
          </a:p>
          <a:p>
            <a:pPr marL="0" indent="0">
              <a:buNone/>
            </a:pPr>
            <a:endParaRPr lang="en-US" sz="1200" dirty="0"/>
          </a:p>
          <a:p>
            <a:r>
              <a:rPr lang="en-US" sz="1200" dirty="0"/>
              <a:t>Overweight.</a:t>
            </a:r>
          </a:p>
          <a:p>
            <a:r>
              <a:rPr lang="en-US" sz="1200" dirty="0"/>
              <a:t>45 years of age or older.</a:t>
            </a:r>
          </a:p>
          <a:p>
            <a:r>
              <a:rPr lang="en-US" sz="1200" dirty="0"/>
              <a:t>Have a parent or sibling has type 2 diabetes.</a:t>
            </a:r>
          </a:p>
          <a:p>
            <a:r>
              <a:rPr lang="en-US" sz="1200" dirty="0"/>
              <a:t>Are physically active fewer than 3 times per week.</a:t>
            </a:r>
          </a:p>
          <a:p>
            <a:r>
              <a:rPr lang="en-US" sz="1200" dirty="0"/>
              <a:t>Ever gave birth to a baby that weighed more than 9 pounds.</a:t>
            </a:r>
          </a:p>
          <a:p>
            <a:r>
              <a:rPr lang="en-US" sz="1200" dirty="0"/>
              <a:t>Ever had diabetes while pregnant (gestational diabetes).</a:t>
            </a:r>
            <a:endParaRPr lang="en-US" sz="1200" b="1" i="0" u="none" strike="noStrike" kern="1200" dirty="0">
              <a:solidFill>
                <a:schemeClr val="tx1"/>
              </a:solidFill>
              <a:effectLst/>
              <a:latin typeface="+mn-lt"/>
              <a:ea typeface="+mn-ea"/>
              <a:cs typeface="+mn-cs"/>
            </a:endParaRPr>
          </a:p>
          <a:p>
            <a:endParaRPr lang="en-US" sz="1200" b="1"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Diabetes places a heavy burden on the lives of many African Americans, and preventing its onset represents a critically important public health challenge.</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7</a:t>
            </a:fld>
            <a:endParaRPr lang="en-US"/>
          </a:p>
        </p:txBody>
      </p:sp>
    </p:spTree>
    <p:extLst>
      <p:ext uri="{BB962C8B-B14F-4D97-AF65-F5344CB8AC3E}">
        <p14:creationId xmlns:p14="http://schemas.microsoft.com/office/powerpoint/2010/main" val="1866998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general, baseline A1C levels tended to run higher in the communities of color compared with the white population. This tells us that there are forces at work that are driving poorer outcomes in these communities, which are then adversely affected by higher prevalence rates of diabetes. </a:t>
            </a:r>
          </a:p>
          <a:p>
            <a:endParaRPr lang="en-US" sz="1200" b="0" i="0" u="none" strike="noStrike" kern="1200" dirty="0">
              <a:solidFill>
                <a:schemeClr val="tx1"/>
              </a:solidFill>
              <a:effectLst/>
              <a:latin typeface="+mn-lt"/>
              <a:ea typeface="+mn-ea"/>
              <a:cs typeface="+mn-cs"/>
            </a:endParaRPr>
          </a:p>
          <a:p>
            <a:r>
              <a:rPr lang="en-US" dirty="0"/>
              <a:t>A1C levels are higher among U.S. racial and ethnic minority groups with IGT after adjustment for factors likely to affect glycemia. Among patients with IGT, A1C maynotbevalidforassessingandcomparingglycemiccontrolacrossracialandethnicgroupsor as an indicator of health care disparities.</a:t>
            </a:r>
          </a:p>
          <a:p>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8</a:t>
            </a:fld>
            <a:endParaRPr lang="en-US"/>
          </a:p>
        </p:txBody>
      </p:sp>
    </p:spTree>
    <p:extLst>
      <p:ext uri="{BB962C8B-B14F-4D97-AF65-F5344CB8AC3E}">
        <p14:creationId xmlns:p14="http://schemas.microsoft.com/office/powerpoint/2010/main" val="2175443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DPP Research Study (1996-1999) with more than 3000 participants</a:t>
            </a:r>
          </a:p>
          <a:p>
            <a:r>
              <a:rPr lang="en-US" sz="1200" b="0" i="0" u="none" strike="noStrike" kern="1200" dirty="0">
                <a:solidFill>
                  <a:schemeClr val="tx1"/>
                </a:solidFill>
                <a:effectLst/>
                <a:latin typeface="+mn-lt"/>
                <a:ea typeface="+mn-ea"/>
                <a:cs typeface="+mn-cs"/>
              </a:rPr>
              <a:t>45% were from priority populations* with an increased risk of developing Type 2 diabetes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Results from the study showed that this structured lifestyle change program had the largest impact!, participants achieved weight loss of 5 to 7 percent of their body weight and reduced the risk of developing type 2 diabetes by 58 percent. The medication group was also successful but only saw 31% reduction. Thus, Metformin was only about half as effective as making lifestyle changes.</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The other interesting findings was that the outcomes were the same across all ethnic groups, socioeconomic statuses, men and women. However, for those 60+ it reduced there risk by 71%.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US" dirty="0"/>
              <a:t>The Diabetes Prevention Program (DPP) was a major multicenter clinical research study that tried to find out whether losing some weight through improving diet and increasing physical activity, or taking the diabetes drug metformin, could prevent or delay type 2 diabetes in study participants.</a:t>
            </a:r>
          </a:p>
          <a:p>
            <a:r>
              <a:rPr lang="en-US" dirty="0"/>
              <a:t>After approximately 3 years of the DPP trial, the researchers found that the Lifestyle Intervention group sharply reduced their chances of developing diabetes.  Overall, the Lifestyle group reduced their risk by 58% compared to the placebo group.</a:t>
            </a:r>
          </a:p>
          <a:p>
            <a:endParaRPr lang="en-US" dirty="0"/>
          </a:p>
          <a:p>
            <a:r>
              <a:rPr lang="en-US" b="1" dirty="0"/>
              <a:t>This finding held true for all participants, regardless of gender, age, race, or socioeconomic status.</a:t>
            </a:r>
          </a:p>
          <a:p>
            <a:endParaRPr lang="en-US" dirty="0"/>
          </a:p>
          <a:p>
            <a:r>
              <a:rPr lang="en-US" dirty="0"/>
              <a:t>For participants age 60 and older, the findings were even more dramatic – they reduced their risk by 71%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9</a:t>
            </a:fld>
            <a:endParaRPr lang="en-US"/>
          </a:p>
        </p:txBody>
      </p:sp>
    </p:spTree>
    <p:extLst>
      <p:ext uri="{BB962C8B-B14F-4D97-AF65-F5344CB8AC3E}">
        <p14:creationId xmlns:p14="http://schemas.microsoft.com/office/powerpoint/2010/main" val="2467975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10</a:t>
            </a:fld>
            <a:endParaRPr lang="en-US"/>
          </a:p>
        </p:txBody>
      </p:sp>
    </p:spTree>
    <p:extLst>
      <p:ext uri="{BB962C8B-B14F-4D97-AF65-F5344CB8AC3E}">
        <p14:creationId xmlns:p14="http://schemas.microsoft.com/office/powerpoint/2010/main" val="2228820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299"/>
            <a:ext cx="7772400" cy="1103540"/>
          </a:xfrm>
        </p:spPr>
        <p:txBody>
          <a:bodyPr/>
          <a:lstStyle/>
          <a:p>
            <a:r>
              <a:rPr lang="en-US"/>
              <a:t>Click to edit Master title style</a:t>
            </a:r>
          </a:p>
        </p:txBody>
      </p:sp>
      <p:sp>
        <p:nvSpPr>
          <p:cNvPr id="3" name="Subtitle 2"/>
          <p:cNvSpPr>
            <a:spLocks noGrp="1"/>
          </p:cNvSpPr>
          <p:nvPr>
            <p:ph type="subTitle" idx="1"/>
          </p:nvPr>
        </p:nvSpPr>
        <p:spPr>
          <a:xfrm>
            <a:off x="1371600" y="2917349"/>
            <a:ext cx="6400800" cy="131566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20A659-11B8-8E41-9AC8-9727A97C0372}"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2224234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20A659-11B8-8E41-9AC8-9727A97C0372}"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4035799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925"/>
            <a:ext cx="2057400" cy="32975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925"/>
            <a:ext cx="6019800" cy="32975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20A659-11B8-8E41-9AC8-9727A97C0372}"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305605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4900"/>
          </a:xfrm>
        </p:spPr>
        <p:txBody>
          <a:bodyPr/>
          <a:lstStyle/>
          <a:p>
            <a:r>
              <a:rPr lang="en-US"/>
              <a:t>Click to edit Master title style</a:t>
            </a:r>
          </a:p>
        </p:txBody>
      </p:sp>
      <p:sp>
        <p:nvSpPr>
          <p:cNvPr id="3" name="Subtitle 2"/>
          <p:cNvSpPr>
            <a:spLocks noGrp="1"/>
          </p:cNvSpPr>
          <p:nvPr>
            <p:ph type="subTitle" idx="1"/>
          </p:nvPr>
        </p:nvSpPr>
        <p:spPr>
          <a:xfrm>
            <a:off x="1371600" y="2917825"/>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5E1425-AB73-1E47-B4AA-E0CA51D26D98}"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1864871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E1425-AB73-1E47-B4AA-E0CA51D26D98}"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41421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350"/>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2813"/>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5E1425-AB73-1E47-B4AA-E0CA51D26D98}"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902625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1738"/>
            <a:ext cx="4038600" cy="3397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1738"/>
            <a:ext cx="4038600" cy="3397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5E1425-AB73-1E47-B4AA-E0CA51D26D98}"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097751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525"/>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2525"/>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5E1425-AB73-1E47-B4AA-E0CA51D26D98}" type="datetimeFigureOut">
              <a:rPr lang="en-US" smtClean="0"/>
              <a:t>7/24/2019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1149070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5E1425-AB73-1E47-B4AA-E0CA51D26D98}" type="datetimeFigureOut">
              <a:rPr lang="en-US" smtClean="0"/>
              <a:t>7/24/2019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2728028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E1425-AB73-1E47-B4AA-E0CA51D26D98}" type="datetimeFigureOut">
              <a:rPr lang="en-US" smtClean="0"/>
              <a:t>7/24/2019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053225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31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94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7913"/>
            <a:ext cx="3008313" cy="3521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5E1425-AB73-1E47-B4AA-E0CA51D26D98}"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756460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20A659-11B8-8E41-9AC8-9727A97C0372}"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443699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625"/>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9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075"/>
            <a:ext cx="5486400" cy="604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5E1425-AB73-1E47-B4AA-E0CA51D26D98}"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2025473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E1425-AB73-1E47-B4AA-E0CA51D26D98}"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779952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926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92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E1425-AB73-1E47-B4AA-E0CA51D26D98}"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71136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6"/>
            <a:ext cx="7772400" cy="102250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20A659-11B8-8E41-9AC8-9727A97C0372}"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111569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20A659-11B8-8E41-9AC8-9727A97C0372}"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3099115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401"/>
            <a:ext cx="4040188"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2401"/>
            <a:ext cx="4041775"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20A659-11B8-8E41-9AC8-9727A97C0372}" type="datetimeFigureOut">
              <a:rPr lang="en-US" smtClean="0"/>
              <a:t>7/24/2019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346444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20A659-11B8-8E41-9AC8-9727A97C0372}" type="datetimeFigureOut">
              <a:rPr lang="en-US" smtClean="0"/>
              <a:t>7/24/2019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202666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0A659-11B8-8E41-9AC8-9727A97C0372}" type="datetimeFigureOut">
              <a:rPr lang="en-US" smtClean="0"/>
              <a:t>7/24/2019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74881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977"/>
            <a:ext cx="3008313" cy="87234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977"/>
            <a:ext cx="5111750" cy="4393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7322"/>
            <a:ext cx="3008313" cy="35215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20A659-11B8-8E41-9AC8-9727A97C0372}"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249382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20A659-11B8-8E41-9AC8-9727A97C0372}"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117787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60FE70-86CC-7D44-847B-F4A2F0E624B1}"/>
              </a:ext>
            </a:extLst>
          </p:cNvPr>
          <p:cNvPicPr>
            <a:picLocks noChangeAspect="1"/>
          </p:cNvPicPr>
          <p:nvPr userDrawn="1"/>
        </p:nvPicPr>
        <p:blipFill>
          <a:blip r:embed="rId13"/>
          <a:stretch>
            <a:fillRect/>
          </a:stretch>
        </p:blipFill>
        <p:spPr>
          <a:xfrm>
            <a:off x="7593496" y="4669666"/>
            <a:ext cx="1215224" cy="239060"/>
          </a:xfrm>
          <a:prstGeom prst="rect">
            <a:avLst/>
          </a:prstGeom>
        </p:spPr>
      </p:pic>
      <p:sp>
        <p:nvSpPr>
          <p:cNvPr id="2" name="Title Placeholder 1"/>
          <p:cNvSpPr>
            <a:spLocks noGrp="1"/>
          </p:cNvSpPr>
          <p:nvPr>
            <p:ph type="title"/>
          </p:nvPr>
        </p:nvSpPr>
        <p:spPr>
          <a:xfrm>
            <a:off x="457200" y="579083"/>
            <a:ext cx="8229600" cy="485129"/>
          </a:xfrm>
          <a:prstGeom prst="rect">
            <a:avLst/>
          </a:prstGeom>
        </p:spPr>
        <p:txBody>
          <a:bodyPr vert="horz" lIns="91440" tIns="45720" rIns="91440" bIns="45720" rtlCol="0" anchor="ctr">
            <a:noAutofit/>
          </a:bodyPr>
          <a:lstStyle/>
          <a:p>
            <a:r>
              <a:rPr lang="en-US" dirty="0"/>
              <a:t>Headline Here</a:t>
            </a:r>
          </a:p>
        </p:txBody>
      </p:sp>
      <p:sp>
        <p:nvSpPr>
          <p:cNvPr id="3" name="Text Placeholder 2"/>
          <p:cNvSpPr>
            <a:spLocks noGrp="1"/>
          </p:cNvSpPr>
          <p:nvPr>
            <p:ph type="body" idx="1"/>
          </p:nvPr>
        </p:nvSpPr>
        <p:spPr>
          <a:xfrm>
            <a:off x="457200" y="1310558"/>
            <a:ext cx="8229600" cy="3288319"/>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57200" y="4771678"/>
            <a:ext cx="2133600" cy="274097"/>
          </a:xfrm>
          <a:prstGeom prst="rect">
            <a:avLst/>
          </a:prstGeom>
        </p:spPr>
        <p:txBody>
          <a:bodyPr vert="horz" lIns="91440" tIns="45720" rIns="91440" bIns="45720" rtlCol="0" anchor="ctr"/>
          <a:lstStyle>
            <a:lvl1pPr algn="l">
              <a:defRPr sz="1200">
                <a:solidFill>
                  <a:schemeClr val="tx1">
                    <a:tint val="75000"/>
                  </a:schemeClr>
                </a:solidFill>
              </a:defRPr>
            </a:lvl1pPr>
          </a:lstStyle>
          <a:p>
            <a:fld id="{FE20A659-11B8-8E41-9AC8-9727A97C0372}" type="datetimeFigureOut">
              <a:rPr lang="en-US" smtClean="0"/>
              <a:t>7/24/2019</a:t>
            </a:fld>
            <a:endParaRPr lang="en-US"/>
          </a:p>
        </p:txBody>
      </p:sp>
      <p:sp>
        <p:nvSpPr>
          <p:cNvPr id="5" name="Footer Placeholder 4"/>
          <p:cNvSpPr>
            <a:spLocks noGrp="1"/>
          </p:cNvSpPr>
          <p:nvPr>
            <p:ph type="ftr" sz="quarter" idx="3"/>
          </p:nvPr>
        </p:nvSpPr>
        <p:spPr>
          <a:xfrm>
            <a:off x="3124200" y="4771678"/>
            <a:ext cx="2895600" cy="27409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71678"/>
            <a:ext cx="2133600" cy="274097"/>
          </a:xfrm>
          <a:prstGeom prst="rect">
            <a:avLst/>
          </a:prstGeom>
        </p:spPr>
        <p:txBody>
          <a:bodyPr vert="horz" lIns="91440" tIns="45720" rIns="91440" bIns="45720" rtlCol="0" anchor="ctr"/>
          <a:lstStyle>
            <a:lvl1pPr algn="r">
              <a:defRPr sz="1200">
                <a:solidFill>
                  <a:schemeClr val="tx1">
                    <a:tint val="75000"/>
                  </a:schemeClr>
                </a:solidFill>
              </a:defRPr>
            </a:lvl1pPr>
          </a:lstStyle>
          <a:p>
            <a:fld id="{74C6E7D4-4D97-9940-B173-4C0F5037F33F}" type="slidenum">
              <a:rPr lang="en-US" smtClean="0"/>
              <a:t>‹#›</a:t>
            </a:fld>
            <a:endParaRPr lang="en-US"/>
          </a:p>
        </p:txBody>
      </p:sp>
    </p:spTree>
    <p:extLst>
      <p:ext uri="{BB962C8B-B14F-4D97-AF65-F5344CB8AC3E}">
        <p14:creationId xmlns:p14="http://schemas.microsoft.com/office/powerpoint/2010/main" val="1619436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500" b="1" i="0" kern="1200" baseline="0">
          <a:solidFill>
            <a:srgbClr val="E5722A"/>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1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1738"/>
            <a:ext cx="8229600" cy="3397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72025"/>
            <a:ext cx="21336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FA5E1425-AB73-1E47-B4AA-E0CA51D26D98}" type="datetimeFigureOut">
              <a:rPr lang="en-US" smtClean="0"/>
              <a:t>7/24/2019</a:t>
            </a:fld>
            <a:endParaRPr lang="en-US"/>
          </a:p>
        </p:txBody>
      </p:sp>
      <p:sp>
        <p:nvSpPr>
          <p:cNvPr id="5" name="Footer Placeholder 4"/>
          <p:cNvSpPr>
            <a:spLocks noGrp="1"/>
          </p:cNvSpPr>
          <p:nvPr>
            <p:ph type="ftr" sz="quarter" idx="3"/>
          </p:nvPr>
        </p:nvSpPr>
        <p:spPr>
          <a:xfrm>
            <a:off x="3124200" y="4772025"/>
            <a:ext cx="28956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72025"/>
            <a:ext cx="21336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D27209D5-9207-4E41-8902-F4F7BFE4C065}" type="slidenum">
              <a:rPr lang="en-US" smtClean="0"/>
              <a:t>‹#›</a:t>
            </a:fld>
            <a:endParaRPr lang="en-US"/>
          </a:p>
        </p:txBody>
      </p:sp>
    </p:spTree>
    <p:extLst>
      <p:ext uri="{BB962C8B-B14F-4D97-AF65-F5344CB8AC3E}">
        <p14:creationId xmlns:p14="http://schemas.microsoft.com/office/powerpoint/2010/main" val="3554316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hyperlink" Target="https://youtu.be/q8SzbAGBG8E" TargetMode="External"/><Relationship Id="rId7"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conta.cc/2Fx4HKv" TargetMode="External"/><Relationship Id="rId5" Type="http://schemas.openxmlformats.org/officeDocument/2006/relationships/hyperlink" Target="https://www.facebook.com/sdfisc/" TargetMode="External"/><Relationship Id="rId4" Type="http://schemas.openxmlformats.org/officeDocument/2006/relationships/hyperlink" Target="https://conta.cc/2Hmj4ST" TargetMode="External"/><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60.tiff"/><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mailto:aford@bwhi.or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2.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5023A3-F6C9-1F47-8A8B-479FD9BCCF73}"/>
              </a:ext>
            </a:extLst>
          </p:cNvPr>
          <p:cNvPicPr>
            <a:picLocks noChangeAspect="1"/>
          </p:cNvPicPr>
          <p:nvPr/>
        </p:nvPicPr>
        <p:blipFill>
          <a:blip r:embed="rId3"/>
          <a:stretch>
            <a:fillRect/>
          </a:stretch>
        </p:blipFill>
        <p:spPr>
          <a:xfrm>
            <a:off x="0" y="2381"/>
            <a:ext cx="9144000" cy="5143500"/>
          </a:xfrm>
          <a:prstGeom prst="rect">
            <a:avLst/>
          </a:prstGeom>
        </p:spPr>
      </p:pic>
      <p:pic>
        <p:nvPicPr>
          <p:cNvPr id="7" name="Picture 6">
            <a:extLst>
              <a:ext uri="{FF2B5EF4-FFF2-40B4-BE49-F238E27FC236}">
                <a16:creationId xmlns:a16="http://schemas.microsoft.com/office/drawing/2014/main" id="{048060C4-92BD-5741-B6D1-228586A9E6A1}"/>
              </a:ext>
            </a:extLst>
          </p:cNvPr>
          <p:cNvPicPr>
            <a:picLocks noChangeAspect="1"/>
          </p:cNvPicPr>
          <p:nvPr/>
        </p:nvPicPr>
        <p:blipFill>
          <a:blip r:embed="rId4"/>
          <a:stretch>
            <a:fillRect/>
          </a:stretch>
        </p:blipFill>
        <p:spPr>
          <a:xfrm>
            <a:off x="6556248" y="474739"/>
            <a:ext cx="1901952" cy="409389"/>
          </a:xfrm>
          <a:prstGeom prst="rect">
            <a:avLst/>
          </a:prstGeom>
        </p:spPr>
      </p:pic>
    </p:spTree>
    <p:extLst>
      <p:ext uri="{BB962C8B-B14F-4D97-AF65-F5344CB8AC3E}">
        <p14:creationId xmlns:p14="http://schemas.microsoft.com/office/powerpoint/2010/main" val="3942922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19D28C-70CA-4703-A688-CDB93EDCBF16}"/>
              </a:ext>
            </a:extLst>
          </p:cNvPr>
          <p:cNvPicPr>
            <a:picLocks noChangeAspect="1"/>
          </p:cNvPicPr>
          <p:nvPr/>
        </p:nvPicPr>
        <p:blipFill rotWithShape="1">
          <a:blip r:embed="rId3"/>
          <a:srcRect r="7198" b="1"/>
          <a:stretch/>
        </p:blipFill>
        <p:spPr>
          <a:xfrm>
            <a:off x="20" y="10"/>
            <a:ext cx="9143979" cy="4530461"/>
          </a:xfrm>
          <a:prstGeom prst="rect">
            <a:avLst/>
          </a:prstGeom>
        </p:spPr>
      </p:pic>
      <p:sp>
        <p:nvSpPr>
          <p:cNvPr id="1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749324"/>
            <a:ext cx="4512879" cy="4398938"/>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467F8EC6-F5EB-40C0-A20A-9C7271BF0117}"/>
              </a:ext>
            </a:extLst>
          </p:cNvPr>
          <p:cNvSpPr>
            <a:spLocks noGrp="1"/>
          </p:cNvSpPr>
          <p:nvPr>
            <p:ph type="title"/>
          </p:nvPr>
        </p:nvSpPr>
        <p:spPr>
          <a:xfrm>
            <a:off x="532086" y="1436791"/>
            <a:ext cx="3153102" cy="1007998"/>
          </a:xfrm>
        </p:spPr>
        <p:txBody>
          <a:bodyPr vert="horz" lIns="91440" tIns="45720" rIns="91440" bIns="45720" rtlCol="0" anchor="ctr">
            <a:normAutofit/>
          </a:bodyPr>
          <a:lstStyle/>
          <a:p>
            <a:pPr algn="ctr" defTabSz="914400">
              <a:lnSpc>
                <a:spcPct val="90000"/>
              </a:lnSpc>
            </a:pPr>
            <a:r>
              <a:rPr lang="en-US" sz="2100">
                <a:solidFill>
                  <a:schemeClr val="tx1"/>
                </a:solidFill>
                <a:latin typeface="+mj-lt"/>
              </a:rPr>
              <a:t>How do we reduce racial and ethnic health inequalities?</a:t>
            </a:r>
          </a:p>
        </p:txBody>
      </p:sp>
      <p:cxnSp>
        <p:nvCxnSpPr>
          <p:cNvPr id="19" name="Straight Connector 1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2505171"/>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C975FC2-C019-4CF1-A42C-D8F427695A88}"/>
              </a:ext>
            </a:extLst>
          </p:cNvPr>
          <p:cNvSpPr txBox="1"/>
          <p:nvPr/>
        </p:nvSpPr>
        <p:spPr>
          <a:xfrm>
            <a:off x="534056" y="2210754"/>
            <a:ext cx="3444765" cy="1966698"/>
          </a:xfrm>
          <a:prstGeom prst="rect">
            <a:avLst/>
          </a:prstGeom>
        </p:spPr>
        <p:txBody>
          <a:bodyPr vert="horz" lIns="91440" tIns="45720" rIns="91440" bIns="45720" rtlCol="0" anchor="ctr">
            <a:normAutofit/>
          </a:bodyPr>
          <a:lstStyle/>
          <a:p>
            <a:pPr defTabSz="914400">
              <a:lnSpc>
                <a:spcPct val="90000"/>
              </a:lnSpc>
              <a:spcAft>
                <a:spcPts val="600"/>
              </a:spcAft>
            </a:pPr>
            <a:r>
              <a:rPr lang="en-US" sz="1400" dirty="0"/>
              <a:t>We must work together to improve our health care to make high-quality, comprehensive, affordable, and accessible programs to everyone.</a:t>
            </a:r>
          </a:p>
        </p:txBody>
      </p:sp>
    </p:spTree>
    <p:extLst>
      <p:ext uri="{BB962C8B-B14F-4D97-AF65-F5344CB8AC3E}">
        <p14:creationId xmlns:p14="http://schemas.microsoft.com/office/powerpoint/2010/main" val="967329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5E716-6092-44DB-ADD4-19A549A694B7}"/>
              </a:ext>
            </a:extLst>
          </p:cNvPr>
          <p:cNvSpPr>
            <a:spLocks noGrp="1"/>
          </p:cNvSpPr>
          <p:nvPr>
            <p:ph type="title"/>
          </p:nvPr>
        </p:nvSpPr>
        <p:spPr>
          <a:xfrm>
            <a:off x="457200" y="419101"/>
            <a:ext cx="8686800" cy="645112"/>
          </a:xfrm>
        </p:spPr>
        <p:txBody>
          <a:bodyPr/>
          <a:lstStyle/>
          <a:p>
            <a:r>
              <a:rPr lang="en-US" dirty="0"/>
              <a:t>National Diabetes Prevention Program</a:t>
            </a:r>
          </a:p>
        </p:txBody>
      </p:sp>
      <p:pic>
        <p:nvPicPr>
          <p:cNvPr id="4" name="Content Placeholder 3">
            <a:extLst>
              <a:ext uri="{FF2B5EF4-FFF2-40B4-BE49-F238E27FC236}">
                <a16:creationId xmlns:a16="http://schemas.microsoft.com/office/drawing/2014/main" id="{CAF1BFE2-1816-40D4-905E-9AE6540CA9F0}"/>
              </a:ext>
            </a:extLst>
          </p:cNvPr>
          <p:cNvPicPr>
            <a:picLocks noGrp="1" noChangeAspect="1"/>
          </p:cNvPicPr>
          <p:nvPr>
            <p:ph idx="1"/>
          </p:nvPr>
        </p:nvPicPr>
        <p:blipFill>
          <a:blip r:embed="rId3"/>
          <a:stretch>
            <a:fillRect/>
          </a:stretch>
        </p:blipFill>
        <p:spPr>
          <a:xfrm>
            <a:off x="380143" y="2124758"/>
            <a:ext cx="4883319" cy="2438611"/>
          </a:xfrm>
          <a:prstGeom prst="rect">
            <a:avLst/>
          </a:prstGeom>
        </p:spPr>
      </p:pic>
      <p:sp>
        <p:nvSpPr>
          <p:cNvPr id="5" name="Content Placeholder 2">
            <a:extLst>
              <a:ext uri="{FF2B5EF4-FFF2-40B4-BE49-F238E27FC236}">
                <a16:creationId xmlns:a16="http://schemas.microsoft.com/office/drawing/2014/main" id="{AA7541D1-1042-4861-97E0-687876231DF1}"/>
              </a:ext>
            </a:extLst>
          </p:cNvPr>
          <p:cNvSpPr txBox="1">
            <a:spLocks/>
          </p:cNvSpPr>
          <p:nvPr/>
        </p:nvSpPr>
        <p:spPr>
          <a:xfrm>
            <a:off x="457200" y="1302774"/>
            <a:ext cx="8013844" cy="645112"/>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1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t>National Diabetes Prevention program – or National DPP – is a partnership of public and private organizations working to prevent or delay type 2 diabetes.</a:t>
            </a:r>
          </a:p>
        </p:txBody>
      </p:sp>
      <p:sp>
        <p:nvSpPr>
          <p:cNvPr id="3" name="Rectangle 2">
            <a:extLst>
              <a:ext uri="{FF2B5EF4-FFF2-40B4-BE49-F238E27FC236}">
                <a16:creationId xmlns:a16="http://schemas.microsoft.com/office/drawing/2014/main" id="{8E666A02-5C4B-4646-ABFD-B01180DFF188}"/>
              </a:ext>
            </a:extLst>
          </p:cNvPr>
          <p:cNvSpPr/>
          <p:nvPr/>
        </p:nvSpPr>
        <p:spPr>
          <a:xfrm>
            <a:off x="5435029" y="2360941"/>
            <a:ext cx="3503488" cy="1938992"/>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DP17-1705 Cooperative Agreement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Priority populations have been under-enrolling relative to their disease burden and risk factors.</a:t>
            </a:r>
          </a:p>
          <a:p>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Expand National DPP infrastructure to close the enrollment gap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Achieve 5-7% weight loss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Reduce their risk for developing type 2 diabetes.</a:t>
            </a:r>
          </a:p>
        </p:txBody>
      </p:sp>
    </p:spTree>
    <p:extLst>
      <p:ext uri="{BB962C8B-B14F-4D97-AF65-F5344CB8AC3E}">
        <p14:creationId xmlns:p14="http://schemas.microsoft.com/office/powerpoint/2010/main" val="4199190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BDCC-1040-4B62-A1D5-72B38BEB6A26}"/>
              </a:ext>
            </a:extLst>
          </p:cNvPr>
          <p:cNvSpPr>
            <a:spLocks noGrp="1"/>
          </p:cNvSpPr>
          <p:nvPr>
            <p:ph type="title"/>
          </p:nvPr>
        </p:nvSpPr>
        <p:spPr/>
        <p:txBody>
          <a:bodyPr/>
          <a:lstStyle/>
          <a:p>
            <a:r>
              <a:rPr lang="en-US" sz="3200" dirty="0"/>
              <a:t>Overview of the National DPP – lifestyle change program</a:t>
            </a:r>
          </a:p>
        </p:txBody>
      </p:sp>
      <p:sp>
        <p:nvSpPr>
          <p:cNvPr id="3" name="TextBox 2">
            <a:extLst>
              <a:ext uri="{FF2B5EF4-FFF2-40B4-BE49-F238E27FC236}">
                <a16:creationId xmlns:a16="http://schemas.microsoft.com/office/drawing/2014/main" id="{DA162689-302A-4413-BFE3-476B9076C5F8}"/>
              </a:ext>
            </a:extLst>
          </p:cNvPr>
          <p:cNvSpPr txBox="1"/>
          <p:nvPr/>
        </p:nvSpPr>
        <p:spPr>
          <a:xfrm>
            <a:off x="432786" y="1465202"/>
            <a:ext cx="8109751" cy="646331"/>
          </a:xfrm>
          <a:prstGeom prst="rect">
            <a:avLst/>
          </a:prstGeom>
          <a:noFill/>
        </p:spPr>
        <p:txBody>
          <a:bodyPr wrap="square" rtlCol="0">
            <a:spAutoFit/>
          </a:bodyPr>
          <a:lstStyle/>
          <a:p>
            <a:r>
              <a:rPr lang="en-US" b="1" dirty="0"/>
              <a:t>PROGRAM GOAL: </a:t>
            </a:r>
            <a:r>
              <a:rPr lang="en-US" dirty="0"/>
              <a:t>Help participants make lasting behavior changes such as eating healthier, increasing physical activity, and improving problem-solving skills</a:t>
            </a:r>
          </a:p>
        </p:txBody>
      </p:sp>
      <p:sp>
        <p:nvSpPr>
          <p:cNvPr id="4" name="Rectangle 3">
            <a:extLst>
              <a:ext uri="{FF2B5EF4-FFF2-40B4-BE49-F238E27FC236}">
                <a16:creationId xmlns:a16="http://schemas.microsoft.com/office/drawing/2014/main" id="{97854007-B97B-479B-96E5-7D64507D83E9}"/>
              </a:ext>
            </a:extLst>
          </p:cNvPr>
          <p:cNvSpPr/>
          <p:nvPr/>
        </p:nvSpPr>
        <p:spPr>
          <a:xfrm>
            <a:off x="457200" y="2190344"/>
            <a:ext cx="8052046" cy="1692771"/>
          </a:xfrm>
          <a:prstGeom prst="rect">
            <a:avLst/>
          </a:prstGeom>
        </p:spPr>
        <p:txBody>
          <a:bodyPr wrap="square">
            <a:spAutoFit/>
          </a:bodyPr>
          <a:lstStyle/>
          <a:p>
            <a:pPr>
              <a:buClr>
                <a:schemeClr val="bg1"/>
              </a:buClr>
            </a:pPr>
            <a:r>
              <a:rPr lang="en-US" sz="1600" dirty="0"/>
              <a:t>Year-long group based program: </a:t>
            </a:r>
          </a:p>
          <a:p>
            <a:pPr marL="891540" lvl="1" indent="-342900">
              <a:buClr>
                <a:schemeClr val="bg1"/>
              </a:buClr>
              <a:buFont typeface="Courier New" panose="02070309020205020404" pitchFamily="49" charset="0"/>
              <a:buChar char="o"/>
            </a:pPr>
            <a:r>
              <a:rPr lang="en-US" sz="1600" b="1" dirty="0"/>
              <a:t>Phase 1- Months 1-6</a:t>
            </a:r>
            <a:r>
              <a:rPr lang="en-US" sz="1600" dirty="0"/>
              <a:t>: 16 sessions, usually held weekly to bi-weekly (over 26 weeks)</a:t>
            </a:r>
          </a:p>
          <a:p>
            <a:pPr marL="891540" lvl="1" indent="-342900">
              <a:buClr>
                <a:schemeClr val="bg1"/>
              </a:buClr>
              <a:buFont typeface="Courier New" panose="02070309020205020404" pitchFamily="49" charset="0"/>
              <a:buChar char="o"/>
            </a:pPr>
            <a:endParaRPr lang="en-US" sz="1600" b="1" dirty="0"/>
          </a:p>
          <a:p>
            <a:pPr marL="891540" lvl="1" indent="-342900">
              <a:buClr>
                <a:schemeClr val="bg1"/>
              </a:buClr>
              <a:buFont typeface="Courier New" panose="02070309020205020404" pitchFamily="49" charset="0"/>
              <a:buChar char="o"/>
            </a:pPr>
            <a:r>
              <a:rPr lang="en-US" sz="1600" b="1" dirty="0"/>
              <a:t>Phase 2- Months 7-12</a:t>
            </a:r>
            <a:r>
              <a:rPr lang="en-US" sz="1600" dirty="0"/>
              <a:t>: monthly sessions over 6-8 months (minimum 6- at least 1 session per month )</a:t>
            </a:r>
            <a:r>
              <a:rPr lang="en-US" sz="1600" dirty="0">
                <a:solidFill>
                  <a:schemeClr val="bg1"/>
                </a:solidFill>
              </a:rPr>
              <a:t>Both </a:t>
            </a:r>
            <a:r>
              <a:rPr lang="en-US" dirty="0">
                <a:solidFill>
                  <a:schemeClr val="bg1"/>
                </a:solidFill>
              </a:rPr>
              <a:t>phase 1 and phase 2 are required for recognition and program success</a:t>
            </a:r>
          </a:p>
        </p:txBody>
      </p:sp>
      <p:pic>
        <p:nvPicPr>
          <p:cNvPr id="5" name="Content Placeholder 3">
            <a:extLst>
              <a:ext uri="{FF2B5EF4-FFF2-40B4-BE49-F238E27FC236}">
                <a16:creationId xmlns:a16="http://schemas.microsoft.com/office/drawing/2014/main" id="{A1073CDF-476E-4A7D-8A07-156784DDF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05" y="3493723"/>
            <a:ext cx="8552989" cy="1075457"/>
          </a:xfrm>
          <a:prstGeom prst="rect">
            <a:avLst/>
          </a:prstGeom>
        </p:spPr>
      </p:pic>
    </p:spTree>
    <p:extLst>
      <p:ext uri="{BB962C8B-B14F-4D97-AF65-F5344CB8AC3E}">
        <p14:creationId xmlns:p14="http://schemas.microsoft.com/office/powerpoint/2010/main" val="3838212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87A5C-90DD-4F4D-9EF4-0A90A2DD47A9}"/>
              </a:ext>
            </a:extLst>
          </p:cNvPr>
          <p:cNvSpPr>
            <a:spLocks noGrp="1"/>
          </p:cNvSpPr>
          <p:nvPr>
            <p:ph type="title"/>
          </p:nvPr>
        </p:nvSpPr>
        <p:spPr>
          <a:xfrm>
            <a:off x="491490" y="274097"/>
            <a:ext cx="3840085" cy="1270771"/>
          </a:xfrm>
        </p:spPr>
        <p:txBody>
          <a:bodyPr>
            <a:normAutofit/>
          </a:bodyPr>
          <a:lstStyle/>
          <a:p>
            <a:pPr>
              <a:lnSpc>
                <a:spcPct val="90000"/>
              </a:lnSpc>
            </a:pPr>
            <a:r>
              <a:rPr lang="en-US" sz="2700"/>
              <a:t>Understanding African American Audiences</a:t>
            </a:r>
          </a:p>
        </p:txBody>
      </p:sp>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1738968"/>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8" name="Content Placeholder 4">
            <a:extLst>
              <a:ext uri="{FF2B5EF4-FFF2-40B4-BE49-F238E27FC236}">
                <a16:creationId xmlns:a16="http://schemas.microsoft.com/office/drawing/2014/main" id="{228E712F-A2ED-4E60-9575-05F879CA526A}"/>
              </a:ext>
            </a:extLst>
          </p:cNvPr>
          <p:cNvPicPr>
            <a:picLocks noChangeAspect="1"/>
          </p:cNvPicPr>
          <p:nvPr/>
        </p:nvPicPr>
        <p:blipFill rotWithShape="1">
          <a:blip r:embed="rId3"/>
          <a:srcRect l="397" r="7636" b="3"/>
          <a:stretch/>
        </p:blipFill>
        <p:spPr>
          <a:xfrm>
            <a:off x="4409136" y="10"/>
            <a:ext cx="4734863" cy="514825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Content Placeholder 6">
            <a:extLst>
              <a:ext uri="{FF2B5EF4-FFF2-40B4-BE49-F238E27FC236}">
                <a16:creationId xmlns:a16="http://schemas.microsoft.com/office/drawing/2014/main" id="{52427DBC-668B-4552-88E2-98A96A2B2D62}"/>
              </a:ext>
            </a:extLst>
          </p:cNvPr>
          <p:cNvSpPr>
            <a:spLocks noGrp="1"/>
          </p:cNvSpPr>
          <p:nvPr>
            <p:ph idx="1"/>
          </p:nvPr>
        </p:nvSpPr>
        <p:spPr>
          <a:xfrm>
            <a:off x="586195" y="1954842"/>
            <a:ext cx="3822941" cy="2548894"/>
          </a:xfrm>
        </p:spPr>
        <p:txBody>
          <a:bodyPr>
            <a:normAutofit fontScale="62500" lnSpcReduction="20000"/>
          </a:bodyPr>
          <a:lstStyle/>
          <a:p>
            <a:r>
              <a:rPr lang="en-US" dirty="0"/>
              <a:t>Characterizes and Cultural Understanding</a:t>
            </a:r>
          </a:p>
          <a:p>
            <a:r>
              <a:rPr lang="en-US" dirty="0"/>
              <a:t>Education and Health Literacy</a:t>
            </a:r>
          </a:p>
          <a:p>
            <a:r>
              <a:rPr lang="en-US" dirty="0"/>
              <a:t>Health Behaviors</a:t>
            </a:r>
          </a:p>
          <a:p>
            <a:r>
              <a:rPr lang="en-US" dirty="0"/>
              <a:t>Trusted Sources and Influencers</a:t>
            </a:r>
          </a:p>
          <a:p>
            <a:r>
              <a:rPr lang="en-US" dirty="0"/>
              <a:t>Media Habits</a:t>
            </a:r>
          </a:p>
          <a:p>
            <a:r>
              <a:rPr lang="en-US" dirty="0"/>
              <a:t>Considerations for Messaging</a:t>
            </a:r>
          </a:p>
          <a:p>
            <a:r>
              <a:rPr lang="en-US" b="1" dirty="0"/>
              <a:t>Proven Strategies</a:t>
            </a:r>
          </a:p>
          <a:p>
            <a:endParaRPr lang="en-US" dirty="0"/>
          </a:p>
        </p:txBody>
      </p:sp>
    </p:spTree>
    <p:extLst>
      <p:ext uri="{BB962C8B-B14F-4D97-AF65-F5344CB8AC3E}">
        <p14:creationId xmlns:p14="http://schemas.microsoft.com/office/powerpoint/2010/main" val="1765303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8263"/>
          </a:xfrm>
          <a:prstGeom prst="rect">
            <a:avLst/>
          </a:prstGeom>
          <a:solidFill>
            <a:srgbClr val="F1A9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91BCBDE-AE83-4B4F-AAAD-6F3E68A45FC1}"/>
              </a:ext>
            </a:extLst>
          </p:cNvPr>
          <p:cNvPicPr>
            <a:picLocks noChangeAspect="1"/>
          </p:cNvPicPr>
          <p:nvPr/>
        </p:nvPicPr>
        <p:blipFill>
          <a:blip r:embed="rId3"/>
          <a:stretch>
            <a:fillRect/>
          </a:stretch>
        </p:blipFill>
        <p:spPr>
          <a:xfrm>
            <a:off x="7618614" y="4657313"/>
            <a:ext cx="1162050" cy="228600"/>
          </a:xfrm>
          <a:prstGeom prst="rect">
            <a:avLst/>
          </a:prstGeom>
        </p:spPr>
      </p:pic>
      <p:sp>
        <p:nvSpPr>
          <p:cNvPr id="4101" name="Text Placeholder 7"/>
          <p:cNvSpPr txBox="1">
            <a:spLocks/>
          </p:cNvSpPr>
          <p:nvPr/>
        </p:nvSpPr>
        <p:spPr bwMode="auto">
          <a:xfrm>
            <a:off x="3363686" y="832957"/>
            <a:ext cx="4777798" cy="2593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bIns="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indent="0" eaLnBrk="1" hangingPunct="1">
              <a:lnSpc>
                <a:spcPts val="3300"/>
              </a:lnSpc>
              <a:buFont typeface="Arial" charset="0"/>
              <a:buNone/>
            </a:pPr>
            <a:r>
              <a:rPr lang="en-US" sz="3500" b="1" dirty="0">
                <a:solidFill>
                  <a:schemeClr val="bg1"/>
                </a:solidFill>
                <a:latin typeface="Arial"/>
                <a:cs typeface="Arial"/>
              </a:rPr>
              <a:t>Pamela Price</a:t>
            </a:r>
          </a:p>
          <a:p>
            <a:pPr marL="0" indent="0" eaLnBrk="1" hangingPunct="1">
              <a:lnSpc>
                <a:spcPts val="2400"/>
              </a:lnSpc>
              <a:spcBef>
                <a:spcPts val="10"/>
              </a:spcBef>
              <a:buFont typeface="Arial" charset="0"/>
              <a:buNone/>
            </a:pPr>
            <a:r>
              <a:rPr lang="en-US" sz="2000" dirty="0">
                <a:latin typeface="Arial"/>
                <a:cs typeface="Arial"/>
              </a:rPr>
              <a:t>RN, BS</a:t>
            </a:r>
          </a:p>
          <a:p>
            <a:pPr marL="0" indent="0">
              <a:lnSpc>
                <a:spcPts val="2400"/>
              </a:lnSpc>
              <a:spcBef>
                <a:spcPts val="10"/>
              </a:spcBef>
            </a:pPr>
            <a:r>
              <a:rPr lang="en-US" sz="2000" dirty="0">
                <a:latin typeface="Arial"/>
                <a:cs typeface="Arial"/>
              </a:rPr>
              <a:t>Best practices for working with faith-based partners and creating culturally relevant educational materials</a:t>
            </a:r>
          </a:p>
          <a:p>
            <a:pPr eaLnBrk="1" hangingPunct="1">
              <a:lnSpc>
                <a:spcPts val="2400"/>
              </a:lnSpc>
              <a:spcBef>
                <a:spcPts val="10"/>
              </a:spcBef>
              <a:buFont typeface="Arial" charset="0"/>
              <a:buNone/>
            </a:pPr>
            <a:endParaRPr lang="en-US" sz="2000" dirty="0">
              <a:latin typeface="Arial"/>
              <a:cs typeface="Arial"/>
            </a:endParaRPr>
          </a:p>
          <a:p>
            <a:pPr eaLnBrk="1" hangingPunct="1">
              <a:lnSpc>
                <a:spcPts val="2400"/>
              </a:lnSpc>
              <a:spcBef>
                <a:spcPts val="10"/>
              </a:spcBef>
              <a:buFont typeface="Arial" charset="0"/>
              <a:buNone/>
            </a:pPr>
            <a:endParaRPr lang="en-US" sz="2000" dirty="0">
              <a:latin typeface="Arial"/>
              <a:cs typeface="Arial"/>
            </a:endParaRPr>
          </a:p>
          <a:p>
            <a:pPr>
              <a:lnSpc>
                <a:spcPts val="2400"/>
              </a:lnSpc>
              <a:spcBef>
                <a:spcPts val="10"/>
              </a:spcBef>
            </a:pPr>
            <a:r>
              <a:rPr lang="en-US" sz="2000" dirty="0">
                <a:latin typeface="Arial"/>
                <a:cs typeface="Arial"/>
              </a:rPr>
              <a:t>Public Health Deputy Director</a:t>
            </a:r>
          </a:p>
          <a:p>
            <a:pPr>
              <a:lnSpc>
                <a:spcPts val="2400"/>
              </a:lnSpc>
              <a:spcBef>
                <a:spcPts val="10"/>
              </a:spcBef>
            </a:pPr>
            <a:r>
              <a:rPr lang="en-US" sz="2000" dirty="0">
                <a:latin typeface="Arial"/>
                <a:cs typeface="Arial"/>
              </a:rPr>
              <a:t>The Balm in Gilead, Inc</a:t>
            </a:r>
          </a:p>
          <a:p>
            <a:pPr>
              <a:lnSpc>
                <a:spcPts val="2400"/>
              </a:lnSpc>
              <a:spcBef>
                <a:spcPts val="10"/>
              </a:spcBef>
            </a:pPr>
            <a:r>
              <a:rPr lang="en-US" sz="2000" dirty="0">
                <a:latin typeface="Arial"/>
                <a:cs typeface="Arial"/>
              </a:rPr>
              <a:t>Richmond, VA </a:t>
            </a:r>
          </a:p>
          <a:p>
            <a:pPr eaLnBrk="1" hangingPunct="1">
              <a:buFont typeface="Arial" charset="0"/>
              <a:buNone/>
            </a:pPr>
            <a:endParaRPr lang="en-US" sz="1800" dirty="0">
              <a:solidFill>
                <a:srgbClr val="000000"/>
              </a:solidFill>
              <a:latin typeface="Futura Std Book" charset="0"/>
            </a:endParaRPr>
          </a:p>
        </p:txBody>
      </p:sp>
      <p:pic>
        <p:nvPicPr>
          <p:cNvPr id="6" name="Picture 5">
            <a:extLst>
              <a:ext uri="{FF2B5EF4-FFF2-40B4-BE49-F238E27FC236}">
                <a16:creationId xmlns:a16="http://schemas.microsoft.com/office/drawing/2014/main" id="{BDA4C4A9-2041-4AAA-97CB-05523EA08441}"/>
              </a:ext>
            </a:extLst>
          </p:cNvPr>
          <p:cNvPicPr>
            <a:picLocks noChangeAspect="1"/>
          </p:cNvPicPr>
          <p:nvPr/>
        </p:nvPicPr>
        <p:blipFill rotWithShape="1">
          <a:blip r:embed="rId4"/>
          <a:srcRect l="3938" r="44216"/>
          <a:stretch/>
        </p:blipFill>
        <p:spPr>
          <a:xfrm>
            <a:off x="281645" y="832957"/>
            <a:ext cx="2895025" cy="2785539"/>
          </a:xfrm>
          <a:prstGeom prst="rect">
            <a:avLst/>
          </a:prstGeom>
        </p:spPr>
      </p:pic>
    </p:spTree>
    <p:extLst>
      <p:ext uri="{BB962C8B-B14F-4D97-AF65-F5344CB8AC3E}">
        <p14:creationId xmlns:p14="http://schemas.microsoft.com/office/powerpoint/2010/main" val="1427816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C2BE2-091F-4E38-A9FE-F6D4F03E16D9}"/>
              </a:ext>
            </a:extLst>
          </p:cNvPr>
          <p:cNvSpPr>
            <a:spLocks noGrp="1"/>
          </p:cNvSpPr>
          <p:nvPr>
            <p:ph type="title"/>
          </p:nvPr>
        </p:nvSpPr>
        <p:spPr>
          <a:xfrm>
            <a:off x="1492657" y="210041"/>
            <a:ext cx="4083409" cy="609454"/>
          </a:xfrm>
        </p:spPr>
        <p:txBody>
          <a:bodyPr vert="horz" lIns="68580" tIns="34290" rIns="68580" bIns="34290" rtlCol="0" anchor="ctr">
            <a:normAutofit/>
          </a:bodyPr>
          <a:lstStyle/>
          <a:p>
            <a:pPr algn="ctr">
              <a:defRPr/>
            </a:pPr>
            <a:r>
              <a:rPr lang="en-US" sz="3300" dirty="0">
                <a:solidFill>
                  <a:schemeClr val="tx1"/>
                </a:solidFill>
              </a:rPr>
              <a:t>History &amp; Mission</a:t>
            </a:r>
          </a:p>
        </p:txBody>
      </p:sp>
      <p:pic>
        <p:nvPicPr>
          <p:cNvPr id="4" name="Picture 3"/>
          <p:cNvPicPr>
            <a:picLocks noChangeAspect="1"/>
          </p:cNvPicPr>
          <p:nvPr/>
        </p:nvPicPr>
        <p:blipFill rotWithShape="1">
          <a:blip r:embed="rId3"/>
          <a:srcRect l="330" r="-2" b="-2"/>
          <a:stretch/>
        </p:blipFill>
        <p:spPr>
          <a:xfrm>
            <a:off x="393192" y="1255481"/>
            <a:ext cx="5293730" cy="3080544"/>
          </a:xfrm>
          <a:prstGeom prst="rect">
            <a:avLst/>
          </a:prstGeom>
        </p:spPr>
      </p:pic>
      <p:sp>
        <p:nvSpPr>
          <p:cNvPr id="3" name="Content Placeholder 2">
            <a:extLst>
              <a:ext uri="{FF2B5EF4-FFF2-40B4-BE49-F238E27FC236}">
                <a16:creationId xmlns:a16="http://schemas.microsoft.com/office/drawing/2014/main" id="{05841771-8652-4303-97ED-FEF69BFBA31A}"/>
              </a:ext>
            </a:extLst>
          </p:cNvPr>
          <p:cNvSpPr>
            <a:spLocks noGrp="1"/>
          </p:cNvSpPr>
          <p:nvPr>
            <p:ph idx="1"/>
          </p:nvPr>
        </p:nvSpPr>
        <p:spPr>
          <a:xfrm>
            <a:off x="5738191" y="510209"/>
            <a:ext cx="3074505" cy="3819738"/>
          </a:xfrm>
        </p:spPr>
        <p:style>
          <a:lnRef idx="1">
            <a:schemeClr val="accent4"/>
          </a:lnRef>
          <a:fillRef idx="3">
            <a:schemeClr val="accent4"/>
          </a:fillRef>
          <a:effectRef idx="2">
            <a:schemeClr val="accent4"/>
          </a:effectRef>
          <a:fontRef idx="minor">
            <a:schemeClr val="lt1"/>
          </a:fontRef>
        </p:style>
        <p:txBody>
          <a:bodyPr vert="horz" lIns="68580" tIns="34290" rIns="68580" bIns="34290" rtlCol="0" anchor="ctr">
            <a:normAutofit/>
          </a:bodyPr>
          <a:lstStyle/>
          <a:p>
            <a:pPr marL="0" indent="0" algn="ctr">
              <a:buNone/>
            </a:pPr>
            <a:r>
              <a:rPr lang="en-US" altLang="en-US" sz="1500" i="1" dirty="0">
                <a:solidFill>
                  <a:schemeClr val="tx1"/>
                </a:solidFill>
              </a:rPr>
              <a:t>Celebrating 30 years of service, the mission of The Balm In Gilead is to prevent diseases and to improve the health status of people of the African Diaspora by providing support to faith and other institutions in areas of program design, implementation and evaluation which strengthens their capacity to deliver programs and services that contribute to the elimination of health disparities</a:t>
            </a:r>
          </a:p>
          <a:p>
            <a:pPr marL="0" indent="-171450" algn="ctr"/>
            <a:endParaRPr lang="en-US" sz="1500" i="1" dirty="0">
              <a:solidFill>
                <a:srgbClr val="FFFFFF"/>
              </a:solidFill>
            </a:endParaRPr>
          </a:p>
        </p:txBody>
      </p:sp>
      <p:pic>
        <p:nvPicPr>
          <p:cNvPr id="5" name="Picture 4">
            <a:extLst>
              <a:ext uri="{FF2B5EF4-FFF2-40B4-BE49-F238E27FC236}">
                <a16:creationId xmlns:a16="http://schemas.microsoft.com/office/drawing/2014/main" id="{04A1F307-F22E-4B4D-AE28-17B8B07681D3}"/>
              </a:ext>
            </a:extLst>
          </p:cNvPr>
          <p:cNvPicPr>
            <a:picLocks noChangeAspect="1"/>
          </p:cNvPicPr>
          <p:nvPr/>
        </p:nvPicPr>
        <p:blipFill>
          <a:blip r:embed="rId4"/>
          <a:stretch>
            <a:fillRect/>
          </a:stretch>
        </p:blipFill>
        <p:spPr>
          <a:xfrm>
            <a:off x="393192" y="174787"/>
            <a:ext cx="937341" cy="644708"/>
          </a:xfrm>
          <a:prstGeom prst="rect">
            <a:avLst/>
          </a:prstGeom>
        </p:spPr>
      </p:pic>
    </p:spTree>
    <p:extLst>
      <p:ext uri="{BB962C8B-B14F-4D97-AF65-F5344CB8AC3E}">
        <p14:creationId xmlns:p14="http://schemas.microsoft.com/office/powerpoint/2010/main" val="3392621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a:extLst>
              <a:ext uri="{FF2B5EF4-FFF2-40B4-BE49-F238E27FC236}">
                <a16:creationId xmlns:a16="http://schemas.microsoft.com/office/drawing/2014/main" id="{67DC455C-0240-4C45-85C8-10408D103FD5}"/>
              </a:ext>
            </a:extLst>
          </p:cNvPr>
          <p:cNvSpPr>
            <a:spLocks noGrp="1" noChangeArrowheads="1"/>
          </p:cNvSpPr>
          <p:nvPr>
            <p:ph type="title"/>
          </p:nvPr>
        </p:nvSpPr>
        <p:spPr>
          <a:xfrm>
            <a:off x="400376" y="1581948"/>
            <a:ext cx="2562119" cy="1961322"/>
          </a:xfrm>
        </p:spPr>
        <p:txBody>
          <a:bodyPr vert="horz" lIns="68580" tIns="34290" rIns="68580" bIns="34290" rtlCol="0" anchor="ctr">
            <a:normAutofit/>
          </a:bodyPr>
          <a:lstStyle/>
          <a:p>
            <a:r>
              <a:rPr lang="en-US" altLang="en-US" sz="2325" dirty="0">
                <a:solidFill>
                  <a:schemeClr val="tx1"/>
                </a:solidFill>
              </a:rPr>
              <a:t>The Balm In Gilead</a:t>
            </a:r>
            <a:br>
              <a:rPr lang="en-US" altLang="en-US" sz="2325" dirty="0">
                <a:solidFill>
                  <a:schemeClr val="tx1"/>
                </a:solidFill>
              </a:rPr>
            </a:br>
            <a:r>
              <a:rPr lang="en-US" altLang="en-US" sz="2325" i="1" dirty="0">
                <a:solidFill>
                  <a:schemeClr val="tx1"/>
                </a:solidFill>
              </a:rPr>
              <a:t>Strategic Areas of Program Implementation</a:t>
            </a:r>
          </a:p>
        </p:txBody>
      </p:sp>
      <p:graphicFrame>
        <p:nvGraphicFramePr>
          <p:cNvPr id="31753" name="Rectangle 3">
            <a:extLst>
              <a:ext uri="{FF2B5EF4-FFF2-40B4-BE49-F238E27FC236}">
                <a16:creationId xmlns:a16="http://schemas.microsoft.com/office/drawing/2014/main" id="{AFE8263B-3538-406F-B2BD-6818CE9BCC21}"/>
              </a:ext>
            </a:extLst>
          </p:cNvPr>
          <p:cNvGraphicFramePr/>
          <p:nvPr/>
        </p:nvGraphicFramePr>
        <p:xfrm>
          <a:off x="3816212" y="189922"/>
          <a:ext cx="4885203" cy="4414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FD16BEFC-0E09-4BFF-B674-8454141D09B6}"/>
              </a:ext>
            </a:extLst>
          </p:cNvPr>
          <p:cNvPicPr>
            <a:picLocks noChangeAspect="1"/>
          </p:cNvPicPr>
          <p:nvPr/>
        </p:nvPicPr>
        <p:blipFill>
          <a:blip r:embed="rId8"/>
          <a:stretch>
            <a:fillRect/>
          </a:stretch>
        </p:blipFill>
        <p:spPr>
          <a:xfrm>
            <a:off x="400376" y="355574"/>
            <a:ext cx="937341" cy="644708"/>
          </a:xfrm>
          <a:prstGeom prst="rect">
            <a:avLst/>
          </a:prstGeom>
        </p:spPr>
      </p:pic>
    </p:spTree>
    <p:extLst>
      <p:ext uri="{BB962C8B-B14F-4D97-AF65-F5344CB8AC3E}">
        <p14:creationId xmlns:p14="http://schemas.microsoft.com/office/powerpoint/2010/main" val="17401807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D31021-24BF-405A-BD38-C8B6C4E2E090}"/>
              </a:ext>
            </a:extLst>
          </p:cNvPr>
          <p:cNvSpPr>
            <a:spLocks noGrp="1"/>
          </p:cNvSpPr>
          <p:nvPr>
            <p:ph type="title"/>
          </p:nvPr>
        </p:nvSpPr>
        <p:spPr>
          <a:xfrm>
            <a:off x="287532" y="3093609"/>
            <a:ext cx="3747247" cy="1318592"/>
          </a:xfrm>
        </p:spPr>
        <p:style>
          <a:lnRef idx="3">
            <a:schemeClr val="lt1"/>
          </a:lnRef>
          <a:fillRef idx="1">
            <a:schemeClr val="accent4"/>
          </a:fillRef>
          <a:effectRef idx="1">
            <a:schemeClr val="accent4"/>
          </a:effectRef>
          <a:fontRef idx="minor">
            <a:schemeClr val="lt1"/>
          </a:fontRef>
        </p:style>
        <p:txBody>
          <a:bodyPr vert="horz" lIns="68580" tIns="34290" rIns="68580" bIns="34290" rtlCol="0" anchor="b">
            <a:normAutofit/>
          </a:bodyPr>
          <a:lstStyle/>
          <a:p>
            <a:pPr algn="ctr"/>
            <a:r>
              <a:rPr lang="en-US" sz="3825" i="1" dirty="0">
                <a:solidFill>
                  <a:schemeClr val="tx1"/>
                </a:solidFill>
                <a:effectLst>
                  <a:outerShdw blurRad="38100" dist="38100" dir="2700000" algn="tl">
                    <a:srgbClr val="000000">
                      <a:alpha val="43137"/>
                    </a:srgbClr>
                  </a:outerShdw>
                </a:effectLst>
                <a:latin typeface="+mj-lt"/>
              </a:rPr>
              <a:t>Why Do We Do This work?</a:t>
            </a:r>
          </a:p>
        </p:txBody>
      </p:sp>
      <p:pic>
        <p:nvPicPr>
          <p:cNvPr id="13" name="Picture 12" descr="A close up of a sign&#10;&#10;Description automatically generated">
            <a:extLst>
              <a:ext uri="{FF2B5EF4-FFF2-40B4-BE49-F238E27FC236}">
                <a16:creationId xmlns:a16="http://schemas.microsoft.com/office/drawing/2014/main" id="{8458128C-2BBD-4AB3-8D3B-844A78C05FC5}"/>
              </a:ext>
            </a:extLst>
          </p:cNvPr>
          <p:cNvPicPr>
            <a:picLocks noChangeAspect="1"/>
          </p:cNvPicPr>
          <p:nvPr/>
        </p:nvPicPr>
        <p:blipFill rotWithShape="1">
          <a:blip r:embed="rId3">
            <a:extLst>
              <a:ext uri="{28A0092B-C50C-407E-A947-70E740481C1C}">
                <a14:useLocalDpi xmlns:a14="http://schemas.microsoft.com/office/drawing/2010/main" val="0"/>
              </a:ext>
            </a:extLst>
          </a:blip>
          <a:srcRect t="8702"/>
          <a:stretch/>
        </p:blipFill>
        <p:spPr>
          <a:xfrm>
            <a:off x="1058102" y="651740"/>
            <a:ext cx="4359139" cy="2129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Placeholder 10" descr="A close up of a piece of paper&#10;&#10;Description automatically generated">
            <a:extLst>
              <a:ext uri="{FF2B5EF4-FFF2-40B4-BE49-F238E27FC236}">
                <a16:creationId xmlns:a16="http://schemas.microsoft.com/office/drawing/2014/main" id="{841FE2F5-12A4-4AE0-8570-824065B96546}"/>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3594" r="2681" b="2"/>
          <a:stretch/>
        </p:blipFill>
        <p:spPr>
          <a:xfrm>
            <a:off x="5250470" y="892256"/>
            <a:ext cx="3751061" cy="36325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6A26E441-912E-4C7E-86E2-2F4E5B96C086}"/>
              </a:ext>
            </a:extLst>
          </p:cNvPr>
          <p:cNvPicPr>
            <a:picLocks noChangeAspect="1"/>
          </p:cNvPicPr>
          <p:nvPr/>
        </p:nvPicPr>
        <p:blipFill>
          <a:blip r:embed="rId5"/>
          <a:stretch>
            <a:fillRect/>
          </a:stretch>
        </p:blipFill>
        <p:spPr>
          <a:xfrm>
            <a:off x="120761" y="173370"/>
            <a:ext cx="937341" cy="644708"/>
          </a:xfrm>
          <a:prstGeom prst="rect">
            <a:avLst/>
          </a:prstGeom>
        </p:spPr>
      </p:pic>
    </p:spTree>
    <p:extLst>
      <p:ext uri="{BB962C8B-B14F-4D97-AF65-F5344CB8AC3E}">
        <p14:creationId xmlns:p14="http://schemas.microsoft.com/office/powerpoint/2010/main" val="1569371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444F5987-5A2D-444B-BC23-676CC1CB192D}"/>
              </a:ext>
            </a:extLst>
          </p:cNvPr>
          <p:cNvSpPr>
            <a:spLocks noGrp="1"/>
          </p:cNvSpPr>
          <p:nvPr>
            <p:ph type="title"/>
          </p:nvPr>
        </p:nvSpPr>
        <p:spPr>
          <a:xfrm>
            <a:off x="172858" y="1458436"/>
            <a:ext cx="1975982" cy="1703578"/>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a:r>
              <a:rPr lang="en-US" altLang="en-US" sz="1950" dirty="0">
                <a:solidFill>
                  <a:srgbClr val="FFFFFF"/>
                </a:solidFill>
                <a:latin typeface="+mj-lt"/>
              </a:rPr>
              <a:t>Barriers, Barriers, Barriers</a:t>
            </a:r>
          </a:p>
        </p:txBody>
      </p:sp>
      <p:pic>
        <p:nvPicPr>
          <p:cNvPr id="103427" name="Content Placeholder 1">
            <a:extLst>
              <a:ext uri="{FF2B5EF4-FFF2-40B4-BE49-F238E27FC236}">
                <a16:creationId xmlns:a16="http://schemas.microsoft.com/office/drawing/2014/main" id="{4006CF61-BF42-4805-85D7-A37AF7A6BEE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320269" y="342424"/>
            <a:ext cx="6463686" cy="3935602"/>
          </a:xfrm>
          <a:prstGeom prst="rect">
            <a:avLst/>
          </a:prstGeom>
          <a:noFill/>
        </p:spPr>
      </p:pic>
      <p:pic>
        <p:nvPicPr>
          <p:cNvPr id="2" name="Picture 1">
            <a:extLst>
              <a:ext uri="{FF2B5EF4-FFF2-40B4-BE49-F238E27FC236}">
                <a16:creationId xmlns:a16="http://schemas.microsoft.com/office/drawing/2014/main" id="{02DC4625-C099-4F63-969E-D050AF2818DD}"/>
              </a:ext>
            </a:extLst>
          </p:cNvPr>
          <p:cNvPicPr>
            <a:picLocks noChangeAspect="1"/>
          </p:cNvPicPr>
          <p:nvPr/>
        </p:nvPicPr>
        <p:blipFill>
          <a:blip r:embed="rId4"/>
          <a:stretch>
            <a:fillRect/>
          </a:stretch>
        </p:blipFill>
        <p:spPr>
          <a:xfrm>
            <a:off x="292128" y="4278026"/>
            <a:ext cx="937341" cy="644708"/>
          </a:xfrm>
          <a:prstGeom prst="rect">
            <a:avLst/>
          </a:prstGeom>
        </p:spPr>
      </p:pic>
    </p:spTree>
    <p:extLst>
      <p:ext uri="{BB962C8B-B14F-4D97-AF65-F5344CB8AC3E}">
        <p14:creationId xmlns:p14="http://schemas.microsoft.com/office/powerpoint/2010/main" val="15667744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AADFBF03-2166-4C9D-BD18-B573A1CBA4B7}"/>
              </a:ext>
            </a:extLst>
          </p:cNvPr>
          <p:cNvSpPr>
            <a:spLocks noGrp="1"/>
          </p:cNvSpPr>
          <p:nvPr>
            <p:ph type="title"/>
          </p:nvPr>
        </p:nvSpPr>
        <p:spPr>
          <a:xfrm>
            <a:off x="628650" y="276225"/>
            <a:ext cx="7886700" cy="994172"/>
          </a:xfrm>
        </p:spPr>
        <p:txBody>
          <a:bodyPr vert="horz" lIns="68580" tIns="34290" rIns="68580" bIns="34290" rtlCol="0" anchor="ctr">
            <a:normAutofit/>
          </a:bodyPr>
          <a:lstStyle/>
          <a:p>
            <a:r>
              <a:rPr lang="en-US" altLang="en-US" sz="3300"/>
              <a:t>African Americans, Faith, &amp; Health</a:t>
            </a:r>
          </a:p>
        </p:txBody>
      </p:sp>
      <p:sp>
        <p:nvSpPr>
          <p:cNvPr id="4" name="Content Placeholder 3">
            <a:extLst>
              <a:ext uri="{FF2B5EF4-FFF2-40B4-BE49-F238E27FC236}">
                <a16:creationId xmlns:a16="http://schemas.microsoft.com/office/drawing/2014/main" id="{072B402F-0E8D-4046-897A-4794E8D6BCDC}"/>
              </a:ext>
            </a:extLst>
          </p:cNvPr>
          <p:cNvSpPr>
            <a:spLocks noGrp="1"/>
          </p:cNvSpPr>
          <p:nvPr>
            <p:ph sz="half" idx="1"/>
          </p:nvPr>
        </p:nvSpPr>
        <p:spPr>
          <a:xfrm>
            <a:off x="331430" y="1556594"/>
            <a:ext cx="3761613" cy="2543174"/>
          </a:xfrm>
        </p:spPr>
        <p:txBody>
          <a:bodyPr vert="horz" lIns="68580" tIns="34290" rIns="68580" bIns="34290" rtlCol="0">
            <a:normAutofit fontScale="92500"/>
          </a:bodyPr>
          <a:lstStyle/>
          <a:p>
            <a:pPr marL="28575" indent="0" algn="ctr">
              <a:lnSpc>
                <a:spcPct val="200000"/>
              </a:lnSpc>
              <a:buNone/>
              <a:defRPr/>
            </a:pPr>
            <a:r>
              <a:rPr lang="en-US" sz="1500" i="1" dirty="0"/>
              <a:t>There is a profound relationship between faith and health, particularly in the African-American population. Studies have found that African-Americans are one of the most “religious” racial and ethnic groups in the US. </a:t>
            </a:r>
          </a:p>
          <a:p>
            <a:pPr marL="28575" indent="0" algn="ctr">
              <a:lnSpc>
                <a:spcPct val="200000"/>
              </a:lnSpc>
              <a:buNone/>
              <a:defRPr/>
            </a:pPr>
            <a:endParaRPr lang="en-US" sz="1500" i="1" dirty="0"/>
          </a:p>
        </p:txBody>
      </p:sp>
      <p:pic>
        <p:nvPicPr>
          <p:cNvPr id="2" name="Picture 1">
            <a:extLst>
              <a:ext uri="{FF2B5EF4-FFF2-40B4-BE49-F238E27FC236}">
                <a16:creationId xmlns:a16="http://schemas.microsoft.com/office/drawing/2014/main" id="{817FB511-B722-40CA-B0C9-2282E2EE8EC8}"/>
              </a:ext>
            </a:extLst>
          </p:cNvPr>
          <p:cNvPicPr>
            <a:picLocks noChangeAspect="1"/>
          </p:cNvPicPr>
          <p:nvPr/>
        </p:nvPicPr>
        <p:blipFill rotWithShape="1">
          <a:blip r:embed="rId2">
            <a:extLst>
              <a:ext uri="{28A0092B-C50C-407E-A947-70E740481C1C}">
                <a14:useLocalDpi xmlns:a14="http://schemas.microsoft.com/office/drawing/2010/main" val="0"/>
              </a:ext>
            </a:extLst>
          </a:blip>
          <a:srcRect l="29642" r="2668" b="1"/>
          <a:stretch/>
        </p:blipFill>
        <p:spPr>
          <a:xfrm>
            <a:off x="4957851" y="1317115"/>
            <a:ext cx="3557499" cy="2995634"/>
          </a:xfrm>
          <a:prstGeom prst="rect">
            <a:avLst/>
          </a:prstGeom>
        </p:spPr>
      </p:pic>
      <p:pic>
        <p:nvPicPr>
          <p:cNvPr id="3" name="Picture 2">
            <a:extLst>
              <a:ext uri="{FF2B5EF4-FFF2-40B4-BE49-F238E27FC236}">
                <a16:creationId xmlns:a16="http://schemas.microsoft.com/office/drawing/2014/main" id="{61EF7832-9B40-4263-9212-666305E26A2A}"/>
              </a:ext>
            </a:extLst>
          </p:cNvPr>
          <p:cNvPicPr>
            <a:picLocks noChangeAspect="1"/>
          </p:cNvPicPr>
          <p:nvPr/>
        </p:nvPicPr>
        <p:blipFill>
          <a:blip r:embed="rId3"/>
          <a:stretch>
            <a:fillRect/>
          </a:stretch>
        </p:blipFill>
        <p:spPr>
          <a:xfrm>
            <a:off x="331430" y="4312749"/>
            <a:ext cx="937341" cy="644708"/>
          </a:xfrm>
          <a:prstGeom prst="rect">
            <a:avLst/>
          </a:prstGeom>
        </p:spPr>
      </p:pic>
    </p:spTree>
    <p:extLst>
      <p:ext uri="{BB962C8B-B14F-4D97-AF65-F5344CB8AC3E}">
        <p14:creationId xmlns:p14="http://schemas.microsoft.com/office/powerpoint/2010/main" val="21602651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5148263"/>
          </a:xfrm>
          <a:prstGeom prst="rect">
            <a:avLst/>
          </a:prstGeom>
          <a:solidFill>
            <a:srgbClr val="F1A9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91BCBDE-AE83-4B4F-AAAD-6F3E68A45FC1}"/>
              </a:ext>
            </a:extLst>
          </p:cNvPr>
          <p:cNvPicPr>
            <a:picLocks noChangeAspect="1"/>
          </p:cNvPicPr>
          <p:nvPr/>
        </p:nvPicPr>
        <p:blipFill>
          <a:blip r:embed="rId3"/>
          <a:stretch>
            <a:fillRect/>
          </a:stretch>
        </p:blipFill>
        <p:spPr>
          <a:xfrm>
            <a:off x="7618614" y="4657313"/>
            <a:ext cx="1162050" cy="228600"/>
          </a:xfrm>
          <a:prstGeom prst="rect">
            <a:avLst/>
          </a:prstGeom>
        </p:spPr>
      </p:pic>
      <p:sp>
        <p:nvSpPr>
          <p:cNvPr id="4101" name="Text Placeholder 7"/>
          <p:cNvSpPr txBox="1">
            <a:spLocks/>
          </p:cNvSpPr>
          <p:nvPr/>
        </p:nvSpPr>
        <p:spPr bwMode="auto">
          <a:xfrm>
            <a:off x="3417084" y="832957"/>
            <a:ext cx="4724400" cy="2593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bIns="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indent="0" eaLnBrk="1" hangingPunct="1">
              <a:lnSpc>
                <a:spcPts val="3300"/>
              </a:lnSpc>
              <a:buFont typeface="Arial" charset="0"/>
              <a:buNone/>
            </a:pPr>
            <a:r>
              <a:rPr lang="en-US" sz="3500" b="1" dirty="0">
                <a:solidFill>
                  <a:schemeClr val="bg1"/>
                </a:solidFill>
                <a:latin typeface="Arial"/>
                <a:cs typeface="Arial"/>
              </a:rPr>
              <a:t>Natalie Blum</a:t>
            </a:r>
          </a:p>
          <a:p>
            <a:pPr marL="0" indent="0" eaLnBrk="1" hangingPunct="1">
              <a:lnSpc>
                <a:spcPts val="2400"/>
              </a:lnSpc>
              <a:spcBef>
                <a:spcPts val="10"/>
              </a:spcBef>
              <a:buFont typeface="Arial" charset="0"/>
              <a:buNone/>
            </a:pPr>
            <a:r>
              <a:rPr lang="en-US" sz="2000" dirty="0">
                <a:latin typeface="Arial"/>
                <a:cs typeface="Arial"/>
              </a:rPr>
              <a:t>MPH</a:t>
            </a:r>
          </a:p>
          <a:p>
            <a:pPr marL="0" indent="0">
              <a:lnSpc>
                <a:spcPts val="2400"/>
              </a:lnSpc>
              <a:spcBef>
                <a:spcPts val="10"/>
              </a:spcBef>
            </a:pPr>
            <a:r>
              <a:rPr lang="en-US" sz="2000" dirty="0">
                <a:latin typeface="Arial"/>
                <a:cs typeface="Arial"/>
              </a:rPr>
              <a:t>The National DPP working toward equal access for all populations at high risk for type 2 diabetes </a:t>
            </a:r>
          </a:p>
          <a:p>
            <a:pPr eaLnBrk="1" hangingPunct="1">
              <a:lnSpc>
                <a:spcPts val="2400"/>
              </a:lnSpc>
              <a:spcBef>
                <a:spcPts val="10"/>
              </a:spcBef>
              <a:buFont typeface="Arial" charset="0"/>
              <a:buNone/>
            </a:pPr>
            <a:endParaRPr lang="en-US" sz="2000" dirty="0">
              <a:latin typeface="Arial"/>
              <a:cs typeface="Arial"/>
            </a:endParaRPr>
          </a:p>
          <a:p>
            <a:pPr eaLnBrk="1" hangingPunct="1">
              <a:lnSpc>
                <a:spcPts val="2400"/>
              </a:lnSpc>
              <a:spcBef>
                <a:spcPts val="10"/>
              </a:spcBef>
              <a:buFont typeface="Arial" charset="0"/>
              <a:buNone/>
            </a:pPr>
            <a:endParaRPr lang="en-US" sz="2000" dirty="0">
              <a:latin typeface="Arial"/>
              <a:cs typeface="Arial"/>
            </a:endParaRPr>
          </a:p>
          <a:p>
            <a:pPr marL="0" indent="0" eaLnBrk="1" hangingPunct="1">
              <a:lnSpc>
                <a:spcPts val="2400"/>
              </a:lnSpc>
              <a:spcBef>
                <a:spcPts val="10"/>
              </a:spcBef>
              <a:buFont typeface="Arial" charset="0"/>
              <a:buNone/>
            </a:pPr>
            <a:r>
              <a:rPr lang="en-US" sz="2000" dirty="0">
                <a:latin typeface="Arial"/>
                <a:cs typeface="Arial"/>
              </a:rPr>
              <a:t>Manager of Prevention</a:t>
            </a:r>
          </a:p>
          <a:p>
            <a:pPr marL="0" indent="0" eaLnBrk="1" hangingPunct="1">
              <a:lnSpc>
                <a:spcPts val="2400"/>
              </a:lnSpc>
              <a:spcBef>
                <a:spcPts val="10"/>
              </a:spcBef>
              <a:buFont typeface="Arial" charset="0"/>
              <a:buNone/>
            </a:pPr>
            <a:r>
              <a:rPr lang="en-US" sz="2000" dirty="0">
                <a:latin typeface="Arial"/>
                <a:cs typeface="Arial"/>
              </a:rPr>
              <a:t>AADE </a:t>
            </a:r>
          </a:p>
          <a:p>
            <a:pPr marL="0" indent="0" eaLnBrk="1" hangingPunct="1">
              <a:lnSpc>
                <a:spcPts val="2400"/>
              </a:lnSpc>
              <a:spcBef>
                <a:spcPts val="10"/>
              </a:spcBef>
              <a:buFont typeface="Arial" charset="0"/>
              <a:buNone/>
            </a:pPr>
            <a:r>
              <a:rPr lang="en-US" sz="2000" dirty="0">
                <a:latin typeface="Arial"/>
                <a:cs typeface="Arial"/>
              </a:rPr>
              <a:t>Chicago, IL</a:t>
            </a:r>
          </a:p>
          <a:p>
            <a:pPr eaLnBrk="1" hangingPunct="1">
              <a:buFont typeface="Arial" charset="0"/>
              <a:buNone/>
            </a:pPr>
            <a:endParaRPr lang="en-US" sz="1800" dirty="0">
              <a:solidFill>
                <a:srgbClr val="000000"/>
              </a:solidFill>
              <a:latin typeface="Futura Std Book" charset="0"/>
            </a:endParaRPr>
          </a:p>
        </p:txBody>
      </p:sp>
      <p:pic>
        <p:nvPicPr>
          <p:cNvPr id="4099" name="Picture Placeholder 8" descr="headshot.jpg"/>
          <p:cNvPicPr>
            <a:picLocks noChangeAspect="1"/>
          </p:cNvPicPr>
          <p:nvPr/>
        </p:nvPicPr>
        <p:blipFill>
          <a:blip r:embed="rId4">
            <a:extLst>
              <a:ext uri="{28A0092B-C50C-407E-A947-70E740481C1C}">
                <a14:useLocalDpi xmlns:a14="http://schemas.microsoft.com/office/drawing/2010/main" val="0"/>
              </a:ext>
            </a:extLst>
          </a:blip>
          <a:srcRect l="11333" t="10097" r="14223" b="5759"/>
          <a:stretch>
            <a:fillRect/>
          </a:stretch>
        </p:blipFill>
        <p:spPr bwMode="auto">
          <a:xfrm>
            <a:off x="765625" y="831032"/>
            <a:ext cx="2293938" cy="2505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49225">
                <a:solidFill>
                  <a:srgbClr val="000000"/>
                </a:solidFill>
                <a:round/>
                <a:headEnd/>
                <a:tailEnd/>
              </a14:hiddenLine>
            </a:ext>
          </a:extLst>
        </p:spPr>
      </p:pic>
      <p:pic>
        <p:nvPicPr>
          <p:cNvPr id="6" name="Picture 5">
            <a:extLst>
              <a:ext uri="{FF2B5EF4-FFF2-40B4-BE49-F238E27FC236}">
                <a16:creationId xmlns:a16="http://schemas.microsoft.com/office/drawing/2014/main" id="{380761A9-C2C9-42E4-98EA-F51C0C4692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714" y="820802"/>
            <a:ext cx="2728211" cy="2949224"/>
          </a:xfrm>
          <a:prstGeom prst="rect">
            <a:avLst/>
          </a:prstGeom>
        </p:spPr>
      </p:pic>
    </p:spTree>
    <p:extLst>
      <p:ext uri="{BB962C8B-B14F-4D97-AF65-F5344CB8AC3E}">
        <p14:creationId xmlns:p14="http://schemas.microsoft.com/office/powerpoint/2010/main" val="3523503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itle 1">
            <a:extLst>
              <a:ext uri="{FF2B5EF4-FFF2-40B4-BE49-F238E27FC236}">
                <a16:creationId xmlns:a16="http://schemas.microsoft.com/office/drawing/2014/main" id="{4190EC4D-79CF-4F9B-88A7-998D4DFE8D27}"/>
              </a:ext>
            </a:extLst>
          </p:cNvPr>
          <p:cNvSpPr>
            <a:spLocks noGrp="1"/>
          </p:cNvSpPr>
          <p:nvPr>
            <p:ph type="title"/>
          </p:nvPr>
        </p:nvSpPr>
        <p:spPr>
          <a:xfrm>
            <a:off x="403363" y="427116"/>
            <a:ext cx="3103374" cy="3697685"/>
          </a:xfrm>
        </p:spPr>
        <p:style>
          <a:lnRef idx="2">
            <a:schemeClr val="accent4">
              <a:shade val="50000"/>
            </a:schemeClr>
          </a:lnRef>
          <a:fillRef idx="1">
            <a:schemeClr val="accent4"/>
          </a:fillRef>
          <a:effectRef idx="0">
            <a:schemeClr val="accent4"/>
          </a:effectRef>
          <a:fontRef idx="minor">
            <a:schemeClr val="lt1"/>
          </a:fontRef>
        </p:style>
        <p:txBody>
          <a:bodyPr vert="horz" lIns="68580" tIns="34290" rIns="68580" bIns="34290" rtlCol="0" anchor="ctr">
            <a:normAutofit/>
          </a:bodyPr>
          <a:lstStyle/>
          <a:p>
            <a:r>
              <a:rPr lang="en-US" altLang="en-US" sz="4000" b="0" dirty="0">
                <a:ln w="0"/>
                <a:solidFill>
                  <a:schemeClr val="tx1"/>
                </a:solidFill>
                <a:effectLst>
                  <a:outerShdw blurRad="50800" dist="38100" dir="13500000" algn="br" rotWithShape="0">
                    <a:prstClr val="black">
                      <a:alpha val="40000"/>
                    </a:prstClr>
                  </a:outerShdw>
                </a:effectLst>
                <a:latin typeface="+mj-lt"/>
              </a:rPr>
              <a:t>African Americans, Faith &amp; Health</a:t>
            </a:r>
          </a:p>
        </p:txBody>
      </p:sp>
      <p:sp>
        <p:nvSpPr>
          <p:cNvPr id="111618" name="Content Placeholder 3">
            <a:extLst>
              <a:ext uri="{FF2B5EF4-FFF2-40B4-BE49-F238E27FC236}">
                <a16:creationId xmlns:a16="http://schemas.microsoft.com/office/drawing/2014/main" id="{3D92B186-259F-4246-B5ED-7E3CD3BA45CF}"/>
              </a:ext>
            </a:extLst>
          </p:cNvPr>
          <p:cNvSpPr>
            <a:spLocks noGrp="1"/>
          </p:cNvSpPr>
          <p:nvPr>
            <p:ph sz="half" idx="1"/>
          </p:nvPr>
        </p:nvSpPr>
        <p:spPr>
          <a:xfrm>
            <a:off x="3877798" y="694578"/>
            <a:ext cx="4783327" cy="3697685"/>
          </a:xfrm>
        </p:spPr>
        <p:txBody>
          <a:bodyPr vert="horz" lIns="68580" tIns="34290" rIns="68580" bIns="34290" rtlCol="0" anchor="ctr">
            <a:normAutofit lnSpcReduction="10000"/>
          </a:bodyPr>
          <a:lstStyle/>
          <a:p>
            <a:pPr marL="0" indent="-171450">
              <a:spcBef>
                <a:spcPct val="0"/>
              </a:spcBef>
            </a:pPr>
            <a:r>
              <a:rPr lang="en-US" altLang="en-US" sz="1800" b="1" dirty="0"/>
              <a:t>African Americans and Religion</a:t>
            </a:r>
            <a:br>
              <a:rPr lang="en-US" altLang="en-US" sz="1800" b="1" dirty="0"/>
            </a:br>
            <a:endParaRPr lang="en-US" altLang="en-US" sz="1800" b="1" dirty="0"/>
          </a:p>
          <a:p>
            <a:pPr lvl="1" indent="-171450">
              <a:spcBef>
                <a:spcPct val="0"/>
              </a:spcBef>
            </a:pPr>
            <a:r>
              <a:rPr lang="en-US" altLang="en-US" sz="1800" dirty="0"/>
              <a:t>75% say religion is very important in their lives, compared to 56% among the general US population.</a:t>
            </a:r>
            <a:br>
              <a:rPr lang="en-US" altLang="en-US" sz="1800" dirty="0"/>
            </a:br>
            <a:r>
              <a:rPr lang="en-US" altLang="en-US" sz="1800" dirty="0"/>
              <a:t> </a:t>
            </a:r>
          </a:p>
          <a:p>
            <a:pPr lvl="1" indent="-171450">
              <a:spcBef>
                <a:spcPct val="0"/>
              </a:spcBef>
              <a:spcAft>
                <a:spcPts val="579"/>
              </a:spcAft>
            </a:pPr>
            <a:r>
              <a:rPr lang="en-US" altLang="en-US" sz="1800" dirty="0"/>
              <a:t>More than half of African-Americans (53%) report attending religious services at least once a week, compared to 39% of the general population</a:t>
            </a:r>
            <a:br>
              <a:rPr lang="en-US" altLang="en-US" sz="1800" dirty="0"/>
            </a:br>
            <a:endParaRPr lang="en-US" altLang="en-US" sz="1800" dirty="0"/>
          </a:p>
          <a:p>
            <a:pPr lvl="1" indent="-171450">
              <a:spcBef>
                <a:spcPct val="0"/>
              </a:spcBef>
              <a:spcAft>
                <a:spcPts val="579"/>
              </a:spcAft>
            </a:pPr>
            <a:r>
              <a:rPr lang="en-US" altLang="en-US" sz="1800" dirty="0"/>
              <a:t>More than three quarters (76%) say they pray on at least a daily basis, compared to 58% of the general population</a:t>
            </a:r>
          </a:p>
          <a:p>
            <a:pPr marL="0" indent="-171450"/>
            <a:endParaRPr lang="en-US" altLang="en-US" sz="1800" dirty="0"/>
          </a:p>
        </p:txBody>
      </p:sp>
      <p:pic>
        <p:nvPicPr>
          <p:cNvPr id="2" name="Picture 1">
            <a:extLst>
              <a:ext uri="{FF2B5EF4-FFF2-40B4-BE49-F238E27FC236}">
                <a16:creationId xmlns:a16="http://schemas.microsoft.com/office/drawing/2014/main" id="{444A5229-0630-40E8-805A-4517717457C7}"/>
              </a:ext>
            </a:extLst>
          </p:cNvPr>
          <p:cNvPicPr>
            <a:picLocks noChangeAspect="1"/>
          </p:cNvPicPr>
          <p:nvPr/>
        </p:nvPicPr>
        <p:blipFill>
          <a:blip r:embed="rId2"/>
          <a:stretch>
            <a:fillRect/>
          </a:stretch>
        </p:blipFill>
        <p:spPr>
          <a:xfrm>
            <a:off x="206338" y="4312749"/>
            <a:ext cx="937341" cy="644708"/>
          </a:xfrm>
          <a:prstGeom prst="rect">
            <a:avLst/>
          </a:prstGeom>
        </p:spPr>
      </p:pic>
    </p:spTree>
    <p:extLst>
      <p:ext uri="{BB962C8B-B14F-4D97-AF65-F5344CB8AC3E}">
        <p14:creationId xmlns:p14="http://schemas.microsoft.com/office/powerpoint/2010/main" val="22842373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8F1BFDFA-9F6E-4CEF-BBC2-7F3F0829E301}"/>
              </a:ext>
            </a:extLst>
          </p:cNvPr>
          <p:cNvSpPr>
            <a:spLocks noGrp="1"/>
          </p:cNvSpPr>
          <p:nvPr>
            <p:ph type="title"/>
          </p:nvPr>
        </p:nvSpPr>
        <p:spPr>
          <a:xfrm>
            <a:off x="394555" y="430696"/>
            <a:ext cx="8354891" cy="645737"/>
          </a:xfrm>
        </p:spPr>
        <p:style>
          <a:lnRef idx="1">
            <a:schemeClr val="accent6"/>
          </a:lnRef>
          <a:fillRef idx="3">
            <a:schemeClr val="accent6"/>
          </a:fillRef>
          <a:effectRef idx="2">
            <a:schemeClr val="accent6"/>
          </a:effectRef>
          <a:fontRef idx="minor">
            <a:schemeClr val="lt1"/>
          </a:fontRef>
        </p:style>
        <p:txBody>
          <a:bodyPr vert="horz" lIns="68580" tIns="34290" rIns="68580" bIns="34290" rtlCol="0" anchor="b">
            <a:normAutofit/>
          </a:bodyPr>
          <a:lstStyle/>
          <a:p>
            <a:pPr algn="ctr"/>
            <a:r>
              <a:rPr lang="en-US" altLang="en-US" sz="2800" dirty="0">
                <a:solidFill>
                  <a:schemeClr val="tx1"/>
                </a:solidFill>
                <a:effectLst>
                  <a:outerShdw blurRad="50800" dist="38100" dir="13500000" algn="br" rotWithShape="0">
                    <a:prstClr val="black">
                      <a:alpha val="40000"/>
                    </a:prstClr>
                  </a:outerShdw>
                </a:effectLst>
                <a:latin typeface="+mj-lt"/>
              </a:rPr>
              <a:t>Cultural Competency = Cultural Respect</a:t>
            </a:r>
          </a:p>
        </p:txBody>
      </p:sp>
      <p:pic>
        <p:nvPicPr>
          <p:cNvPr id="107523" name="Picture 4" descr="&lt;strong&gt;Culture&lt;/strong&gt; | Gingerbread Castle Digital Library">
            <a:extLst>
              <a:ext uri="{FF2B5EF4-FFF2-40B4-BE49-F238E27FC236}">
                <a16:creationId xmlns:a16="http://schemas.microsoft.com/office/drawing/2014/main" id="{28AA9677-46A2-4FE8-8AF7-AD9CBD4B6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92414" y="1222207"/>
            <a:ext cx="6932318" cy="29982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3611CE4-BA51-4027-BCA7-532179357D91}"/>
              </a:ext>
            </a:extLst>
          </p:cNvPr>
          <p:cNvPicPr>
            <a:picLocks noChangeAspect="1"/>
          </p:cNvPicPr>
          <p:nvPr/>
        </p:nvPicPr>
        <p:blipFill>
          <a:blip r:embed="rId3"/>
          <a:stretch>
            <a:fillRect/>
          </a:stretch>
        </p:blipFill>
        <p:spPr>
          <a:xfrm>
            <a:off x="298394" y="4311504"/>
            <a:ext cx="937341" cy="644708"/>
          </a:xfrm>
          <a:prstGeom prst="rect">
            <a:avLst/>
          </a:prstGeom>
        </p:spPr>
      </p:pic>
    </p:spTree>
    <p:extLst>
      <p:ext uri="{BB962C8B-B14F-4D97-AF65-F5344CB8AC3E}">
        <p14:creationId xmlns:p14="http://schemas.microsoft.com/office/powerpoint/2010/main" val="3863375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C65000E8-1C41-480A-ABE6-35B3C2734140}"/>
              </a:ext>
            </a:extLst>
          </p:cNvPr>
          <p:cNvSpPr>
            <a:spLocks noGrp="1"/>
          </p:cNvSpPr>
          <p:nvPr>
            <p:ph type="title"/>
          </p:nvPr>
        </p:nvSpPr>
        <p:spPr>
          <a:xfrm>
            <a:off x="409989" y="274716"/>
            <a:ext cx="2876550" cy="3697685"/>
          </a:xfrm>
        </p:spPr>
        <p:style>
          <a:lnRef idx="0">
            <a:schemeClr val="accent4"/>
          </a:lnRef>
          <a:fillRef idx="3">
            <a:schemeClr val="accent4"/>
          </a:fillRef>
          <a:effectRef idx="3">
            <a:schemeClr val="accent4"/>
          </a:effectRef>
          <a:fontRef idx="minor">
            <a:schemeClr val="lt1"/>
          </a:fontRef>
        </p:style>
        <p:txBody>
          <a:bodyPr vert="horz" lIns="68580" tIns="34290" rIns="68580" bIns="34290" rtlCol="0" anchor="ctr">
            <a:normAutofit fontScale="90000"/>
          </a:bodyPr>
          <a:lstStyle/>
          <a:p>
            <a:r>
              <a:rPr lang="en-US" altLang="en-US" sz="3600" b="0" dirty="0">
                <a:ln w="0"/>
                <a:solidFill>
                  <a:schemeClr val="tx1"/>
                </a:solidFill>
                <a:effectLst>
                  <a:outerShdw blurRad="50800" dist="38100" dir="13500000" algn="br" rotWithShape="0">
                    <a:prstClr val="black">
                      <a:alpha val="40000"/>
                    </a:prstClr>
                  </a:outerShdw>
                </a:effectLst>
                <a:latin typeface="+mj-lt"/>
              </a:rPr>
              <a:t>Why is Cultural Competency Important in Addressing Health Disparities</a:t>
            </a:r>
          </a:p>
        </p:txBody>
      </p:sp>
      <p:sp>
        <p:nvSpPr>
          <p:cNvPr id="108547" name="Content Placeholder 2">
            <a:extLst>
              <a:ext uri="{FF2B5EF4-FFF2-40B4-BE49-F238E27FC236}">
                <a16:creationId xmlns:a16="http://schemas.microsoft.com/office/drawing/2014/main" id="{0F75248F-A8FF-44FF-9B7E-A2AF2BC465EB}"/>
              </a:ext>
            </a:extLst>
          </p:cNvPr>
          <p:cNvSpPr>
            <a:spLocks noGrp="1"/>
          </p:cNvSpPr>
          <p:nvPr>
            <p:ph idx="1"/>
          </p:nvPr>
        </p:nvSpPr>
        <p:spPr>
          <a:xfrm>
            <a:off x="3732024" y="725289"/>
            <a:ext cx="4783327" cy="3697685"/>
          </a:xfrm>
        </p:spPr>
        <p:txBody>
          <a:bodyPr vert="horz" lIns="68580" tIns="34290" rIns="68580" bIns="34290" rtlCol="0" anchor="ctr">
            <a:normAutofit lnSpcReduction="10000"/>
          </a:bodyPr>
          <a:lstStyle/>
          <a:p>
            <a:pPr indent="-171450"/>
            <a:r>
              <a:rPr lang="en-US" altLang="en-US" sz="1650"/>
              <a:t>Cultural competence is defined as the ability of providers and organizations to effectively deliver health care services that meet the social, cultural, and linguistic needs of patients</a:t>
            </a:r>
            <a:br>
              <a:rPr lang="en-US" altLang="en-US" sz="1650"/>
            </a:br>
            <a:endParaRPr lang="en-US" altLang="en-US" sz="1650"/>
          </a:p>
          <a:p>
            <a:pPr indent="-171450"/>
            <a:r>
              <a:rPr lang="en-US" altLang="en-US" sz="1650"/>
              <a:t>Necessary to improve health outcomes and overall quality of care</a:t>
            </a:r>
          </a:p>
          <a:p>
            <a:pPr indent="-171450"/>
            <a:endParaRPr lang="en-US" altLang="en-US" sz="1650"/>
          </a:p>
          <a:p>
            <a:pPr indent="-171450"/>
            <a:r>
              <a:rPr lang="en-US" altLang="en-US" sz="1650"/>
              <a:t>Helps to reduce racial and ethnic health disparities</a:t>
            </a:r>
            <a:br>
              <a:rPr lang="en-US" altLang="en-US" sz="1650"/>
            </a:br>
            <a:endParaRPr lang="en-US" altLang="en-US" sz="1650"/>
          </a:p>
          <a:p>
            <a:pPr indent="-171450"/>
            <a:r>
              <a:rPr lang="en-US" altLang="en-US" sz="1650"/>
              <a:t>Certain aspects of culture has direct relationship to health behaviors thus impacts health statuses and risk factors associated with several chronic health conditions</a:t>
            </a:r>
          </a:p>
        </p:txBody>
      </p:sp>
      <p:pic>
        <p:nvPicPr>
          <p:cNvPr id="6" name="Picture 5">
            <a:extLst>
              <a:ext uri="{FF2B5EF4-FFF2-40B4-BE49-F238E27FC236}">
                <a16:creationId xmlns:a16="http://schemas.microsoft.com/office/drawing/2014/main" id="{F3611CE4-BA51-4027-BCA7-532179357D91}"/>
              </a:ext>
            </a:extLst>
          </p:cNvPr>
          <p:cNvPicPr>
            <a:picLocks noChangeAspect="1"/>
          </p:cNvPicPr>
          <p:nvPr/>
        </p:nvPicPr>
        <p:blipFill>
          <a:blip r:embed="rId2"/>
          <a:stretch>
            <a:fillRect/>
          </a:stretch>
        </p:blipFill>
        <p:spPr>
          <a:xfrm>
            <a:off x="298394" y="4311504"/>
            <a:ext cx="937341" cy="644708"/>
          </a:xfrm>
          <a:prstGeom prst="rect">
            <a:avLst/>
          </a:prstGeom>
        </p:spPr>
      </p:pic>
    </p:spTree>
    <p:extLst>
      <p:ext uri="{BB962C8B-B14F-4D97-AF65-F5344CB8AC3E}">
        <p14:creationId xmlns:p14="http://schemas.microsoft.com/office/powerpoint/2010/main" val="3926038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362E33B6-6F69-499B-BFD5-859BBD616F98}"/>
              </a:ext>
            </a:extLst>
          </p:cNvPr>
          <p:cNvSpPr>
            <a:spLocks noGrp="1"/>
          </p:cNvSpPr>
          <p:nvPr>
            <p:ph type="title"/>
          </p:nvPr>
        </p:nvSpPr>
        <p:spPr>
          <a:xfrm>
            <a:off x="415359" y="361584"/>
            <a:ext cx="2562119" cy="3596556"/>
          </a:xfrm>
        </p:spPr>
        <p:style>
          <a:lnRef idx="1">
            <a:schemeClr val="accent4"/>
          </a:lnRef>
          <a:fillRef idx="3">
            <a:schemeClr val="accent4"/>
          </a:fillRef>
          <a:effectRef idx="2">
            <a:schemeClr val="accent4"/>
          </a:effectRef>
          <a:fontRef idx="minor">
            <a:schemeClr val="lt1"/>
          </a:fontRef>
        </p:style>
        <p:txBody>
          <a:bodyPr vert="horz" lIns="68580" tIns="34290" rIns="68580" bIns="34290" rtlCol="0" anchor="ctr">
            <a:normAutofit/>
          </a:bodyPr>
          <a:lstStyle/>
          <a:p>
            <a:r>
              <a:rPr lang="en-US" altLang="en-US" sz="3600" b="0" dirty="0">
                <a:ln w="0"/>
                <a:solidFill>
                  <a:schemeClr val="tx1"/>
                </a:solidFill>
                <a:effectLst>
                  <a:outerShdw blurRad="50800" dist="38100" dir="13500000" algn="br" rotWithShape="0">
                    <a:prstClr val="black">
                      <a:alpha val="40000"/>
                    </a:prstClr>
                  </a:outerShdw>
                </a:effectLst>
              </a:rPr>
              <a:t>Approaches to Culturally Appropriate Care</a:t>
            </a:r>
          </a:p>
        </p:txBody>
      </p:sp>
      <p:graphicFrame>
        <p:nvGraphicFramePr>
          <p:cNvPr id="113669" name="Content Placeholder 3">
            <a:extLst>
              <a:ext uri="{FF2B5EF4-FFF2-40B4-BE49-F238E27FC236}">
                <a16:creationId xmlns:a16="http://schemas.microsoft.com/office/drawing/2014/main" id="{8F74E732-BF97-45EC-9D26-577EE470798E}"/>
              </a:ext>
            </a:extLst>
          </p:cNvPr>
          <p:cNvGraphicFramePr>
            <a:graphicFrameLocks noGrp="1"/>
          </p:cNvGraphicFramePr>
          <p:nvPr>
            <p:ph sz="half" idx="1"/>
          </p:nvPr>
        </p:nvGraphicFramePr>
        <p:xfrm>
          <a:off x="3412435" y="295940"/>
          <a:ext cx="5499652"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F3611CE4-BA51-4027-BCA7-532179357D91}"/>
              </a:ext>
            </a:extLst>
          </p:cNvPr>
          <p:cNvPicPr>
            <a:picLocks noChangeAspect="1"/>
          </p:cNvPicPr>
          <p:nvPr/>
        </p:nvPicPr>
        <p:blipFill>
          <a:blip r:embed="rId7"/>
          <a:stretch>
            <a:fillRect/>
          </a:stretch>
        </p:blipFill>
        <p:spPr>
          <a:xfrm>
            <a:off x="298394" y="4311504"/>
            <a:ext cx="937341" cy="644708"/>
          </a:xfrm>
          <a:prstGeom prst="rect">
            <a:avLst/>
          </a:prstGeom>
        </p:spPr>
      </p:pic>
    </p:spTree>
    <p:extLst>
      <p:ext uri="{BB962C8B-B14F-4D97-AF65-F5344CB8AC3E}">
        <p14:creationId xmlns:p14="http://schemas.microsoft.com/office/powerpoint/2010/main" val="1202493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87CD-48E3-49DE-BEE6-5068E55B3FFF}"/>
              </a:ext>
            </a:extLst>
          </p:cNvPr>
          <p:cNvSpPr>
            <a:spLocks noGrp="1"/>
          </p:cNvSpPr>
          <p:nvPr>
            <p:ph type="title"/>
          </p:nvPr>
        </p:nvSpPr>
        <p:spPr>
          <a:xfrm>
            <a:off x="522633" y="156955"/>
            <a:ext cx="7886700" cy="994172"/>
          </a:xfrm>
        </p:spPr>
        <p:txBody>
          <a:bodyPr vert="horz" lIns="68580" tIns="34290" rIns="68580" bIns="34290" rtlCol="0" anchor="ctr">
            <a:normAutofit fontScale="90000"/>
          </a:bodyPr>
          <a:lstStyle/>
          <a:p>
            <a:r>
              <a:rPr lang="en-US" sz="3300" dirty="0"/>
              <a:t>Benefits of Faith and Community-based Partnerships</a:t>
            </a:r>
          </a:p>
        </p:txBody>
      </p:sp>
      <p:pic>
        <p:nvPicPr>
          <p:cNvPr id="7" name="Picture 6" descr="A picture containing transport&#10;&#10;Description automatically generated">
            <a:extLst>
              <a:ext uri="{FF2B5EF4-FFF2-40B4-BE49-F238E27FC236}">
                <a16:creationId xmlns:a16="http://schemas.microsoft.com/office/drawing/2014/main" id="{34F072A4-ECF2-4B9A-A2C1-FC622FA26AB2}"/>
              </a:ext>
            </a:extLst>
          </p:cNvPr>
          <p:cNvPicPr>
            <a:picLocks noChangeAspect="1"/>
          </p:cNvPicPr>
          <p:nvPr/>
        </p:nvPicPr>
        <p:blipFill rotWithShape="1">
          <a:blip r:embed="rId2">
            <a:extLst>
              <a:ext uri="{28A0092B-C50C-407E-A947-70E740481C1C}">
                <a14:useLocalDpi xmlns:a14="http://schemas.microsoft.com/office/drawing/2010/main" val="0"/>
              </a:ext>
            </a:extLst>
          </a:blip>
          <a:srcRect l="5087" r="12657" b="-1"/>
          <a:stretch/>
        </p:blipFill>
        <p:spPr>
          <a:xfrm>
            <a:off x="767064" y="1371600"/>
            <a:ext cx="3805553" cy="32045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ontent Placeholder 3">
            <a:extLst>
              <a:ext uri="{FF2B5EF4-FFF2-40B4-BE49-F238E27FC236}">
                <a16:creationId xmlns:a16="http://schemas.microsoft.com/office/drawing/2014/main" id="{29B546B8-5598-4762-AE03-8A93BDC9BCAF}"/>
              </a:ext>
            </a:extLst>
          </p:cNvPr>
          <p:cNvSpPr>
            <a:spLocks noGrp="1"/>
          </p:cNvSpPr>
          <p:nvPr>
            <p:ph idx="1"/>
          </p:nvPr>
        </p:nvSpPr>
        <p:spPr>
          <a:xfrm>
            <a:off x="4906137" y="1335954"/>
            <a:ext cx="3952941" cy="3263504"/>
          </a:xfrm>
        </p:spPr>
        <p:txBody>
          <a:bodyPr vert="horz" lIns="68580" tIns="34290" rIns="68580" bIns="34290" rtlCol="0">
            <a:normAutofit/>
          </a:bodyPr>
          <a:lstStyle/>
          <a:p>
            <a:pPr indent="-171450"/>
            <a:r>
              <a:rPr lang="en-US" sz="1800" dirty="0"/>
              <a:t>Helps to address cultural barriers to engaging with at risk and/or underserved communities</a:t>
            </a:r>
          </a:p>
          <a:p>
            <a:pPr indent="-171450"/>
            <a:r>
              <a:rPr lang="en-US" sz="1800" dirty="0"/>
              <a:t>Faith and community leaders serve as “gatekeepers” </a:t>
            </a:r>
          </a:p>
          <a:p>
            <a:pPr indent="-171450"/>
            <a:r>
              <a:rPr lang="en-US" sz="1800" dirty="0"/>
              <a:t>Facilitates establishment of trust and relationship with marginalized communities</a:t>
            </a:r>
          </a:p>
          <a:p>
            <a:pPr indent="-171450"/>
            <a:r>
              <a:rPr lang="en-US" sz="1800" dirty="0"/>
              <a:t>Tangible, community impact</a:t>
            </a:r>
          </a:p>
        </p:txBody>
      </p:sp>
      <p:pic>
        <p:nvPicPr>
          <p:cNvPr id="5" name="Picture 4">
            <a:extLst>
              <a:ext uri="{FF2B5EF4-FFF2-40B4-BE49-F238E27FC236}">
                <a16:creationId xmlns:a16="http://schemas.microsoft.com/office/drawing/2014/main" id="{F3611CE4-BA51-4027-BCA7-532179357D91}"/>
              </a:ext>
            </a:extLst>
          </p:cNvPr>
          <p:cNvPicPr>
            <a:picLocks noChangeAspect="1"/>
          </p:cNvPicPr>
          <p:nvPr/>
        </p:nvPicPr>
        <p:blipFill>
          <a:blip r:embed="rId3"/>
          <a:stretch>
            <a:fillRect/>
          </a:stretch>
        </p:blipFill>
        <p:spPr>
          <a:xfrm>
            <a:off x="298394" y="4311504"/>
            <a:ext cx="937341" cy="644708"/>
          </a:xfrm>
          <a:prstGeom prst="rect">
            <a:avLst/>
          </a:prstGeom>
        </p:spPr>
      </p:pic>
    </p:spTree>
    <p:extLst>
      <p:ext uri="{BB962C8B-B14F-4D97-AF65-F5344CB8AC3E}">
        <p14:creationId xmlns:p14="http://schemas.microsoft.com/office/powerpoint/2010/main" val="16569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918" y="476847"/>
            <a:ext cx="3308154" cy="4200524"/>
          </a:xfrm>
        </p:spPr>
        <p:style>
          <a:lnRef idx="1">
            <a:schemeClr val="accent4"/>
          </a:lnRef>
          <a:fillRef idx="2">
            <a:schemeClr val="accent4"/>
          </a:fillRef>
          <a:effectRef idx="1">
            <a:schemeClr val="accent4"/>
          </a:effectRef>
          <a:fontRef idx="minor">
            <a:schemeClr val="dk1"/>
          </a:fontRef>
        </p:style>
        <p:txBody>
          <a:bodyPr vert="horz" lIns="68580" tIns="34290" rIns="68580" bIns="34290" rtlCol="0" anchor="ctr">
            <a:normAutofit/>
          </a:bodyPr>
          <a:lstStyle/>
          <a:p>
            <a:pPr algn="ctr"/>
            <a:r>
              <a:rPr lang="en-US" sz="1500" b="0" dirty="0">
                <a:ln w="3175" cmpd="sng">
                  <a:noFill/>
                </a:ln>
                <a:solidFill>
                  <a:schemeClr val="tx1"/>
                </a:solidFill>
                <a:latin typeface="+mj-lt"/>
              </a:rPr>
              <a:t>The </a:t>
            </a:r>
            <a:r>
              <a:rPr lang="en-US" sz="1500" dirty="0">
                <a:ln w="3175" cmpd="sng">
                  <a:noFill/>
                </a:ln>
                <a:solidFill>
                  <a:schemeClr val="tx1"/>
                </a:solidFill>
                <a:latin typeface="+mj-lt"/>
              </a:rPr>
              <a:t>SDFI</a:t>
            </a:r>
            <a:r>
              <a:rPr lang="en-US" sz="1500" b="0" dirty="0">
                <a:ln w="3175" cmpd="sng">
                  <a:noFill/>
                </a:ln>
                <a:solidFill>
                  <a:schemeClr val="tx1"/>
                </a:solidFill>
                <a:latin typeface="+mj-lt"/>
              </a:rPr>
              <a:t> is a national program of The Balm In Gilead.     It is a 5-state faith-based project designed to expand access and utilization of the CDC’s PREVENT T2 program</a:t>
            </a:r>
            <a:br>
              <a:rPr lang="en-US" sz="1500" b="0" dirty="0">
                <a:solidFill>
                  <a:schemeClr val="tx1"/>
                </a:solidFill>
                <a:latin typeface="+mj-lt"/>
              </a:rPr>
            </a:br>
            <a:br>
              <a:rPr lang="en-US" sz="1500" b="0" dirty="0">
                <a:solidFill>
                  <a:schemeClr val="tx1"/>
                </a:solidFill>
                <a:latin typeface="+mj-lt"/>
              </a:rPr>
            </a:br>
            <a:r>
              <a:rPr lang="en-US" sz="1500" b="0" dirty="0">
                <a:solidFill>
                  <a:schemeClr val="tx1"/>
                </a:solidFill>
                <a:latin typeface="+mj-lt"/>
              </a:rPr>
              <a:t> </a:t>
            </a:r>
            <a:r>
              <a:rPr lang="en-US" sz="1500" b="0" dirty="0">
                <a:ln w="3175" cmpd="sng">
                  <a:noFill/>
                </a:ln>
                <a:solidFill>
                  <a:schemeClr val="tx1"/>
                </a:solidFill>
                <a:latin typeface="+mj-lt"/>
              </a:rPr>
              <a:t>In partnership with, </a:t>
            </a:r>
            <a:r>
              <a:rPr lang="en-US" sz="1500" b="0" i="1" dirty="0">
                <a:ln w="3175" cmpd="sng">
                  <a:noFill/>
                </a:ln>
                <a:solidFill>
                  <a:schemeClr val="tx1"/>
                </a:solidFill>
                <a:latin typeface="+mj-lt"/>
              </a:rPr>
              <a:t>local faith partners, healthcare providers, universities, and other key stakeholders</a:t>
            </a:r>
            <a:r>
              <a:rPr lang="en-US" sz="1500" b="0" dirty="0">
                <a:ln w="3175" cmpd="sng">
                  <a:noFill/>
                </a:ln>
                <a:solidFill>
                  <a:schemeClr val="tx1"/>
                </a:solidFill>
                <a:latin typeface="+mj-lt"/>
              </a:rPr>
              <a:t>, the SDFI supports and encourage communities and individuals to live healthier in mind, body and spirit.</a:t>
            </a:r>
            <a:endParaRPr lang="en-US" sz="1500" b="0" dirty="0">
              <a:solidFill>
                <a:schemeClr val="tx1"/>
              </a:solidFill>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767" y="783076"/>
            <a:ext cx="4915159" cy="3588065"/>
          </a:xfrm>
          <a:prstGeom prst="rect">
            <a:avLst/>
          </a:prstGeom>
        </p:spPr>
      </p:pic>
    </p:spTree>
    <p:extLst>
      <p:ext uri="{BB962C8B-B14F-4D97-AF65-F5344CB8AC3E}">
        <p14:creationId xmlns:p14="http://schemas.microsoft.com/office/powerpoint/2010/main" val="34364358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5">
            <a:extLst>
              <a:ext uri="{FF2B5EF4-FFF2-40B4-BE49-F238E27FC236}">
                <a16:creationId xmlns:a16="http://schemas.microsoft.com/office/drawing/2014/main" id="{F291B519-8B44-4CFC-B31C-7E3F3F947FD5}"/>
              </a:ext>
            </a:extLst>
          </p:cNvPr>
          <p:cNvGraphicFramePr>
            <a:graphicFrameLocks noGrp="1"/>
          </p:cNvGraphicFramePr>
          <p:nvPr>
            <p:ph idx="1"/>
          </p:nvPr>
        </p:nvGraphicFramePr>
        <p:xfrm>
          <a:off x="2847281" y="704080"/>
          <a:ext cx="5796200" cy="3815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5F094E73-5423-452E-9E70-FE48DC1A82F2}"/>
              </a:ext>
            </a:extLst>
          </p:cNvPr>
          <p:cNvPicPr>
            <a:picLocks noChangeAspect="1"/>
          </p:cNvPicPr>
          <p:nvPr/>
        </p:nvPicPr>
        <p:blipFill>
          <a:blip r:embed="rId8"/>
          <a:stretch>
            <a:fillRect/>
          </a:stretch>
        </p:blipFill>
        <p:spPr>
          <a:xfrm>
            <a:off x="365019" y="1941443"/>
            <a:ext cx="2199179" cy="1605240"/>
          </a:xfrm>
          <a:prstGeom prst="rect">
            <a:avLst/>
          </a:prstGeom>
        </p:spPr>
      </p:pic>
      <p:sp>
        <p:nvSpPr>
          <p:cNvPr id="4" name="Title 1">
            <a:extLst>
              <a:ext uri="{FF2B5EF4-FFF2-40B4-BE49-F238E27FC236}">
                <a16:creationId xmlns:a16="http://schemas.microsoft.com/office/drawing/2014/main" id="{31A2881A-4C92-4BF7-A66D-ECA148FB740A}"/>
              </a:ext>
            </a:extLst>
          </p:cNvPr>
          <p:cNvSpPr>
            <a:spLocks noGrp="1"/>
          </p:cNvSpPr>
          <p:nvPr>
            <p:ph type="title"/>
          </p:nvPr>
        </p:nvSpPr>
        <p:spPr>
          <a:xfrm>
            <a:off x="1963876" y="175134"/>
            <a:ext cx="4993515" cy="351935"/>
          </a:xfrm>
        </p:spPr>
        <p:txBody>
          <a:bodyPr/>
          <a:lstStyle/>
          <a:p>
            <a:r>
              <a:rPr lang="en-US" altLang="en-US" sz="2383" dirty="0">
                <a:solidFill>
                  <a:schemeClr val="accent4">
                    <a:lumMod val="75000"/>
                  </a:schemeClr>
                </a:solidFill>
                <a:latin typeface="Times New Roman" panose="02020603050405020304" pitchFamily="18" charset="0"/>
                <a:cs typeface="Times New Roman" panose="02020603050405020304" pitchFamily="18" charset="0"/>
              </a:rPr>
              <a:t>Southeast Diabetes Faith Initiative</a:t>
            </a:r>
            <a:endParaRPr lang="en-US" sz="2383" dirty="0">
              <a:solidFill>
                <a:schemeClr val="accent4">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3665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312960-6BA7-46C6-B7D4-6650EAFCF5CB}"/>
              </a:ext>
            </a:extLst>
          </p:cNvPr>
          <p:cNvSpPr>
            <a:spLocks noGrp="1"/>
          </p:cNvSpPr>
          <p:nvPr>
            <p:ph type="title"/>
          </p:nvPr>
        </p:nvSpPr>
        <p:spPr>
          <a:xfrm>
            <a:off x="1298713" y="171189"/>
            <a:ext cx="7407550" cy="760350"/>
          </a:xfrm>
        </p:spPr>
        <p:txBody>
          <a:bodyPr>
            <a:normAutofit fontScale="90000"/>
          </a:bodyPr>
          <a:lstStyle/>
          <a:p>
            <a:pPr algn="r"/>
            <a:r>
              <a:rPr lang="en-US" dirty="0"/>
              <a:t>Developing Marketing Assets &amp; Materials</a:t>
            </a:r>
          </a:p>
        </p:txBody>
      </p:sp>
      <p:sp>
        <p:nvSpPr>
          <p:cNvPr id="4" name="Content Placeholder 3">
            <a:extLst>
              <a:ext uri="{FF2B5EF4-FFF2-40B4-BE49-F238E27FC236}">
                <a16:creationId xmlns:a16="http://schemas.microsoft.com/office/drawing/2014/main" id="{279C0A5F-A39D-4AD3-A8D7-E785B28939F1}"/>
              </a:ext>
            </a:extLst>
          </p:cNvPr>
          <p:cNvSpPr>
            <a:spLocks noGrp="1"/>
          </p:cNvSpPr>
          <p:nvPr>
            <p:ph idx="1"/>
          </p:nvPr>
        </p:nvSpPr>
        <p:spPr>
          <a:xfrm>
            <a:off x="172278" y="1024286"/>
            <a:ext cx="3028122" cy="3660357"/>
          </a:xfrm>
        </p:spPr>
        <p:txBody>
          <a:bodyPr>
            <a:noAutofit/>
          </a:bodyPr>
          <a:lstStyle/>
          <a:p>
            <a:pPr marL="229076" indent="-229076">
              <a:lnSpc>
                <a:spcPct val="90000"/>
              </a:lnSpc>
            </a:pPr>
            <a:r>
              <a:rPr lang="en-US" sz="1200" b="1" dirty="0">
                <a:latin typeface="Calibri"/>
              </a:rPr>
              <a:t>Branded SDFI Brochures, Referral forms, Informational One pagers, Provider Packets</a:t>
            </a:r>
            <a:r>
              <a:rPr lang="en-US" sz="1200" dirty="0">
                <a:latin typeface="Calibri"/>
              </a:rPr>
              <a:t> </a:t>
            </a:r>
            <a:endParaRPr lang="en-US" sz="1200" dirty="0">
              <a:latin typeface="Calibri" panose="020F0502020204030204" pitchFamily="34" charset="0"/>
              <a:cs typeface="Calibri" panose="020F0502020204030204" pitchFamily="34" charset="0"/>
            </a:endParaRPr>
          </a:p>
          <a:p>
            <a:pPr marL="229076" indent="-229076">
              <a:lnSpc>
                <a:spcPct val="90000"/>
              </a:lnSpc>
            </a:pPr>
            <a:endParaRPr lang="en-US" sz="1200" b="1" dirty="0">
              <a:latin typeface="Calibri"/>
            </a:endParaRPr>
          </a:p>
          <a:p>
            <a:pPr marL="229076" indent="-229076">
              <a:lnSpc>
                <a:spcPct val="90000"/>
              </a:lnSpc>
            </a:pPr>
            <a:r>
              <a:rPr lang="en-US" sz="1200" b="1" dirty="0">
                <a:latin typeface="Calibri"/>
              </a:rPr>
              <a:t>Local radio buys on FM/AM stations (PSAs, Interviews with local pastors/key influencers)</a:t>
            </a:r>
            <a:endParaRPr lang="en-US" sz="1200" b="1" dirty="0">
              <a:ea typeface="+mn-lt"/>
              <a:cs typeface="+mn-lt"/>
            </a:endParaRPr>
          </a:p>
          <a:p>
            <a:pPr marL="472440" lvl="1" indent="-229076">
              <a:lnSpc>
                <a:spcPct val="90000"/>
              </a:lnSpc>
              <a:buFont typeface="Wingdings"/>
              <a:buChar char="ü"/>
            </a:pPr>
            <a:r>
              <a:rPr lang="en-US" sz="1200" i="1" dirty="0">
                <a:latin typeface="Calibri"/>
                <a:hlinkClick r:id="rId3"/>
              </a:rPr>
              <a:t>https://youtu.be/q8SzbAGBG8E</a:t>
            </a:r>
            <a:r>
              <a:rPr lang="en-US" sz="1200" i="1" dirty="0">
                <a:latin typeface="Calibri"/>
              </a:rPr>
              <a:t>  </a:t>
            </a:r>
          </a:p>
          <a:p>
            <a:pPr marL="229076" indent="-229076">
              <a:lnSpc>
                <a:spcPct val="90000"/>
              </a:lnSpc>
            </a:pPr>
            <a:endParaRPr lang="en-US" sz="1200" b="1" dirty="0">
              <a:latin typeface="Calibri"/>
            </a:endParaRPr>
          </a:p>
          <a:p>
            <a:pPr marL="229076" indent="-229076">
              <a:lnSpc>
                <a:spcPct val="90000"/>
              </a:lnSpc>
            </a:pPr>
            <a:r>
              <a:rPr lang="en-US" sz="1200" b="1" dirty="0" err="1">
                <a:latin typeface="Calibri"/>
              </a:rPr>
              <a:t>Lifecoach</a:t>
            </a:r>
            <a:r>
              <a:rPr lang="en-US" sz="1200" b="1" dirty="0">
                <a:latin typeface="Calibri"/>
              </a:rPr>
              <a:t>/pastor newsletter</a:t>
            </a:r>
            <a:endParaRPr lang="en-US" sz="1200" dirty="0"/>
          </a:p>
          <a:p>
            <a:pPr marL="472440" lvl="1" indent="-229076">
              <a:lnSpc>
                <a:spcPct val="90000"/>
              </a:lnSpc>
              <a:buFont typeface="Wingdings"/>
              <a:buChar char="ü"/>
            </a:pPr>
            <a:r>
              <a:rPr lang="en-US" sz="1200" i="1" dirty="0">
                <a:latin typeface="Calibri"/>
                <a:hlinkClick r:id="rId4"/>
              </a:rPr>
              <a:t>https://conta.cc/2Hmj4ST</a:t>
            </a:r>
            <a:endParaRPr lang="en-US" sz="1200" i="1" dirty="0">
              <a:latin typeface="Calibri"/>
            </a:endParaRPr>
          </a:p>
          <a:p>
            <a:pPr marL="0" indent="0">
              <a:lnSpc>
                <a:spcPct val="90000"/>
              </a:lnSpc>
              <a:buNone/>
            </a:pPr>
            <a:endParaRPr lang="en-US" sz="1200" dirty="0">
              <a:latin typeface="Calibri" panose="020F0502020204030204" pitchFamily="34" charset="0"/>
              <a:cs typeface="Calibri" panose="020F0502020204030204" pitchFamily="34" charset="0"/>
            </a:endParaRPr>
          </a:p>
          <a:p>
            <a:pPr marL="229076" indent="-229076">
              <a:lnSpc>
                <a:spcPct val="90000"/>
              </a:lnSpc>
            </a:pPr>
            <a:r>
              <a:rPr lang="en-US" sz="1200" b="1" dirty="0">
                <a:latin typeface="Calibri"/>
              </a:rPr>
              <a:t>Social media (Groups for our affiliate sites/states) - Geo-targeted Ads &amp; Boosted Posts</a:t>
            </a:r>
          </a:p>
          <a:p>
            <a:pPr marL="472440" lvl="1" indent="-229076">
              <a:lnSpc>
                <a:spcPct val="90000"/>
              </a:lnSpc>
              <a:buFont typeface="Wingdings"/>
              <a:buChar char="ü"/>
            </a:pPr>
            <a:r>
              <a:rPr lang="en-US" sz="1200" i="1" dirty="0">
                <a:latin typeface="Calibri"/>
                <a:hlinkClick r:id="rId5"/>
              </a:rPr>
              <a:t>https://www.facebook.com/sdfisc/</a:t>
            </a:r>
            <a:endParaRPr lang="en-US" sz="1200" i="1" dirty="0">
              <a:latin typeface="Calibri"/>
            </a:endParaRPr>
          </a:p>
          <a:p>
            <a:pPr marL="0" indent="0">
              <a:lnSpc>
                <a:spcPct val="90000"/>
              </a:lnSpc>
              <a:buNone/>
            </a:pPr>
            <a:endParaRPr lang="en-US" sz="1200" dirty="0">
              <a:latin typeface="Calibri" panose="020F0502020204030204" pitchFamily="34" charset="0"/>
              <a:cs typeface="Calibri" panose="020F0502020204030204" pitchFamily="34" charset="0"/>
            </a:endParaRPr>
          </a:p>
          <a:p>
            <a:pPr marL="229076" indent="-229076">
              <a:lnSpc>
                <a:spcPct val="90000"/>
              </a:lnSpc>
            </a:pPr>
            <a:r>
              <a:rPr lang="en-US" sz="1200" b="1" dirty="0">
                <a:latin typeface="Calibri"/>
              </a:rPr>
              <a:t>Feature in our monthly newsletter</a:t>
            </a:r>
          </a:p>
          <a:p>
            <a:pPr marL="472440" lvl="1" indent="-229076">
              <a:lnSpc>
                <a:spcPct val="90000"/>
              </a:lnSpc>
              <a:buFont typeface="Wingdings"/>
              <a:buChar char="ü"/>
            </a:pPr>
            <a:r>
              <a:rPr lang="en-US" sz="1200" i="1" dirty="0">
                <a:latin typeface="Calibri"/>
                <a:hlinkClick r:id="rId6"/>
              </a:rPr>
              <a:t>https://conta.cc/2Fx4HKv</a:t>
            </a:r>
            <a:endParaRPr lang="en-US" sz="1200" i="1" dirty="0">
              <a:latin typeface="Calibri"/>
            </a:endParaRPr>
          </a:p>
        </p:txBody>
      </p:sp>
      <p:pic>
        <p:nvPicPr>
          <p:cNvPr id="5" name="Picture 5" descr="A screenshot of a cell phone&#10;&#10;Description generated with very high confidence">
            <a:extLst>
              <a:ext uri="{FF2B5EF4-FFF2-40B4-BE49-F238E27FC236}">
                <a16:creationId xmlns:a16="http://schemas.microsoft.com/office/drawing/2014/main" id="{A4C0D422-CD89-4731-838D-D63C62E2152C}"/>
              </a:ext>
            </a:extLst>
          </p:cNvPr>
          <p:cNvPicPr>
            <a:picLocks noChangeAspect="1"/>
          </p:cNvPicPr>
          <p:nvPr/>
        </p:nvPicPr>
        <p:blipFill rotWithShape="1">
          <a:blip r:embed="rId7"/>
          <a:srcRect t="25903" b="14832"/>
          <a:stretch/>
        </p:blipFill>
        <p:spPr>
          <a:xfrm>
            <a:off x="3276098" y="1084363"/>
            <a:ext cx="2774951" cy="3373454"/>
          </a:xfrm>
          <a:prstGeom prst="rect">
            <a:avLst/>
          </a:prstGeom>
        </p:spPr>
      </p:pic>
      <p:pic>
        <p:nvPicPr>
          <p:cNvPr id="7" name="Picture 7" descr="A screenshot of a cell phone&#10;&#10;Description generated with very high confidence">
            <a:extLst>
              <a:ext uri="{FF2B5EF4-FFF2-40B4-BE49-F238E27FC236}">
                <a16:creationId xmlns:a16="http://schemas.microsoft.com/office/drawing/2014/main" id="{FF715B0A-D7C3-4D50-93CA-AD888DE92666}"/>
              </a:ext>
            </a:extLst>
          </p:cNvPr>
          <p:cNvPicPr>
            <a:picLocks noChangeAspect="1"/>
          </p:cNvPicPr>
          <p:nvPr/>
        </p:nvPicPr>
        <p:blipFill rotWithShape="1">
          <a:blip r:embed="rId8"/>
          <a:srcRect t="7731" b="33005"/>
          <a:stretch/>
        </p:blipFill>
        <p:spPr>
          <a:xfrm>
            <a:off x="6192532" y="1024286"/>
            <a:ext cx="2774951" cy="3373454"/>
          </a:xfrm>
          <a:prstGeom prst="rect">
            <a:avLst/>
          </a:prstGeom>
        </p:spPr>
      </p:pic>
      <p:pic>
        <p:nvPicPr>
          <p:cNvPr id="6" name="Picture 5">
            <a:extLst>
              <a:ext uri="{FF2B5EF4-FFF2-40B4-BE49-F238E27FC236}">
                <a16:creationId xmlns:a16="http://schemas.microsoft.com/office/drawing/2014/main" id="{F3611CE4-BA51-4027-BCA7-532179357D91}"/>
              </a:ext>
            </a:extLst>
          </p:cNvPr>
          <p:cNvPicPr>
            <a:picLocks noChangeAspect="1"/>
          </p:cNvPicPr>
          <p:nvPr/>
        </p:nvPicPr>
        <p:blipFill>
          <a:blip r:embed="rId9"/>
          <a:stretch>
            <a:fillRect/>
          </a:stretch>
        </p:blipFill>
        <p:spPr>
          <a:xfrm>
            <a:off x="245386" y="171189"/>
            <a:ext cx="937341" cy="644708"/>
          </a:xfrm>
          <a:prstGeom prst="rect">
            <a:avLst/>
          </a:prstGeom>
        </p:spPr>
      </p:pic>
    </p:spTree>
    <p:extLst>
      <p:ext uri="{BB962C8B-B14F-4D97-AF65-F5344CB8AC3E}">
        <p14:creationId xmlns:p14="http://schemas.microsoft.com/office/powerpoint/2010/main" val="4130150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a:extLst>
              <a:ext uri="{FF2B5EF4-FFF2-40B4-BE49-F238E27FC236}">
                <a16:creationId xmlns:a16="http://schemas.microsoft.com/office/drawing/2014/main" id="{F1EAEDB3-5951-42B6-B474-FA844366E01F}"/>
              </a:ext>
            </a:extLst>
          </p:cNvPr>
          <p:cNvSpPr txBox="1">
            <a:spLocks noChangeArrowheads="1"/>
          </p:cNvSpPr>
          <p:nvPr/>
        </p:nvSpPr>
        <p:spPr bwMode="auto">
          <a:xfrm>
            <a:off x="1355211" y="551820"/>
            <a:ext cx="6152030" cy="8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422" tIns="33711" rIns="67422" bIns="33711"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2493963" indent="-2079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51163" indent="-2079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08363" indent="-2079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65563" indent="-2079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383" b="1">
              <a:solidFill>
                <a:srgbClr val="471C78"/>
              </a:solidFill>
              <a:latin typeface="Times New Roman" panose="02020603050405020304" pitchFamily="18" charset="0"/>
              <a:cs typeface="Times New Roman" panose="02020603050405020304" pitchFamily="18" charset="0"/>
            </a:endParaRPr>
          </a:p>
          <a:p>
            <a:endParaRPr lang="en-US" altLang="en-US" sz="1786">
              <a:solidFill>
                <a:srgbClr val="000000"/>
              </a:solidFill>
              <a:latin typeface="Arial"/>
              <a:cs typeface="Arial"/>
            </a:endParaRPr>
          </a:p>
          <a:p>
            <a:endParaRPr lang="en-US" altLang="en-US" sz="993">
              <a:solidFill>
                <a:srgbClr val="000000"/>
              </a:solidFill>
              <a:latin typeface="Arial"/>
              <a:cs typeface="Arial"/>
            </a:endParaRPr>
          </a:p>
        </p:txBody>
      </p:sp>
      <p:sp>
        <p:nvSpPr>
          <p:cNvPr id="23555" name="Title 1">
            <a:extLst>
              <a:ext uri="{FF2B5EF4-FFF2-40B4-BE49-F238E27FC236}">
                <a16:creationId xmlns:a16="http://schemas.microsoft.com/office/drawing/2014/main" id="{31A2881A-4C92-4BF7-A66D-ECA148FB740A}"/>
              </a:ext>
            </a:extLst>
          </p:cNvPr>
          <p:cNvSpPr>
            <a:spLocks noGrp="1"/>
          </p:cNvSpPr>
          <p:nvPr>
            <p:ph type="title"/>
          </p:nvPr>
        </p:nvSpPr>
        <p:spPr>
          <a:xfrm>
            <a:off x="2643844" y="352850"/>
            <a:ext cx="3856313" cy="351935"/>
          </a:xfrm>
        </p:spPr>
        <p:txBody>
          <a:bodyPr/>
          <a:lstStyle/>
          <a:p>
            <a:pPr algn="ctr"/>
            <a:r>
              <a:rPr lang="en-US" altLang="en-US" sz="2383" dirty="0">
                <a:solidFill>
                  <a:schemeClr val="accent4">
                    <a:lumMod val="75000"/>
                  </a:schemeClr>
                </a:solidFill>
                <a:latin typeface="Times New Roman" panose="02020603050405020304" pitchFamily="18" charset="0"/>
                <a:cs typeface="Times New Roman" panose="02020603050405020304" pitchFamily="18" charset="0"/>
              </a:rPr>
              <a:t>Keys to Success</a:t>
            </a:r>
            <a:endParaRPr lang="en-US" dirty="0">
              <a:solidFill>
                <a:schemeClr val="accent4">
                  <a:lumMod val="75000"/>
                </a:schemeClr>
              </a:solidFill>
            </a:endParaRPr>
          </a:p>
        </p:txBody>
      </p:sp>
      <p:sp>
        <p:nvSpPr>
          <p:cNvPr id="8" name="Content Placeholder 2">
            <a:extLst>
              <a:ext uri="{FF2B5EF4-FFF2-40B4-BE49-F238E27FC236}">
                <a16:creationId xmlns:a16="http://schemas.microsoft.com/office/drawing/2014/main" id="{ECD846D8-EBC8-42E3-9E2B-D3DFFB58A354}"/>
              </a:ext>
            </a:extLst>
          </p:cNvPr>
          <p:cNvSpPr>
            <a:spLocks noGrp="1"/>
          </p:cNvSpPr>
          <p:nvPr/>
        </p:nvSpPr>
        <p:spPr bwMode="auto">
          <a:xfrm>
            <a:off x="5537575" y="909466"/>
            <a:ext cx="3387764" cy="3395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422" tIns="33711" rIns="67422" bIns="33711" numCol="1" anchor="t" anchorCtr="0" compatLnSpc="1">
            <a:prstTxWarp prst="textNoShape">
              <a:avLst/>
            </a:prstTxWarp>
          </a:bodyPr>
          <a:lstStyle>
            <a:lvl1pPr marL="381000" indent="-381000" algn="l" rtl="0" eaLnBrk="0" fontAlgn="base" hangingPunct="0">
              <a:spcBef>
                <a:spcPct val="20000"/>
              </a:spcBef>
              <a:spcAft>
                <a:spcPts val="1200"/>
              </a:spcAft>
              <a:buFont typeface="Arial" panose="020B0604020202020204" pitchFamily="34" charset="0"/>
              <a:buChar char="•"/>
              <a:defRPr sz="3200" kern="1200">
                <a:solidFill>
                  <a:schemeClr val="tx1"/>
                </a:solidFill>
                <a:latin typeface="Arial"/>
                <a:ea typeface="ＭＳ Ｐゴシック" panose="020B0600070205080204" pitchFamily="34" charset="-128"/>
                <a:cs typeface="Arial"/>
              </a:defRPr>
            </a:lvl1pPr>
            <a:lvl2pPr marL="827088" indent="-31750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panose="020B0600070205080204" pitchFamily="34" charset="-128"/>
                <a:cs typeface="Arial"/>
              </a:defRPr>
            </a:lvl2pPr>
            <a:lvl3pPr marL="1273175" indent="-2540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panose="020B0600070205080204" pitchFamily="34" charset="-128"/>
                <a:cs typeface="Arial"/>
              </a:defRPr>
            </a:lvl3pPr>
            <a:lvl4pPr marL="1782763" indent="-254000" algn="l" rtl="0" eaLnBrk="0" fontAlgn="base" hangingPunct="0">
              <a:spcBef>
                <a:spcPct val="20000"/>
              </a:spcBef>
              <a:spcAft>
                <a:spcPct val="0"/>
              </a:spcAft>
              <a:buFont typeface="Arial" panose="020B0604020202020204" pitchFamily="34" charset="0"/>
              <a:buChar char="–"/>
              <a:defRPr kern="1200">
                <a:solidFill>
                  <a:schemeClr val="tx1"/>
                </a:solidFill>
                <a:latin typeface="Arial"/>
                <a:ea typeface="ＭＳ Ｐゴシック" panose="020B0600070205080204" pitchFamily="34" charset="-128"/>
                <a:cs typeface="Arial"/>
              </a:defRPr>
            </a:lvl4pPr>
            <a:lvl5pPr marL="2292350" indent="-254000" algn="l" rtl="0" eaLnBrk="0" fontAlgn="base" hangingPunct="0">
              <a:spcBef>
                <a:spcPct val="20000"/>
              </a:spcBef>
              <a:spcAft>
                <a:spcPct val="0"/>
              </a:spcAft>
              <a:buFont typeface="Arial" panose="020B0604020202020204" pitchFamily="34" charset="0"/>
              <a:buChar char="»"/>
              <a:defRPr kern="1200">
                <a:solidFill>
                  <a:schemeClr val="tx1"/>
                </a:solidFill>
                <a:latin typeface="Arial"/>
                <a:ea typeface="ＭＳ Ｐゴシック" panose="020B0600070205080204" pitchFamily="34" charset="-128"/>
                <a:cs typeface="Arial"/>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189110" indent="-189110">
              <a:lnSpc>
                <a:spcPct val="150000"/>
              </a:lnSpc>
              <a:spcBef>
                <a:spcPts val="14"/>
              </a:spcBef>
              <a:buFont typeface="Wingdings" panose="020B0604020202020204" pitchFamily="34" charset="0"/>
              <a:buChar char="ü"/>
            </a:pPr>
            <a:r>
              <a:rPr lang="en-US" sz="1456" dirty="0"/>
              <a:t>Strong partnerships and relationships</a:t>
            </a:r>
          </a:p>
          <a:p>
            <a:pPr marL="189110" indent="-189110">
              <a:lnSpc>
                <a:spcPct val="150000"/>
              </a:lnSpc>
              <a:spcBef>
                <a:spcPts val="14"/>
              </a:spcBef>
              <a:buFont typeface="Wingdings" panose="020B0604020202020204" pitchFamily="34" charset="0"/>
              <a:buChar char="ü"/>
            </a:pPr>
            <a:r>
              <a:rPr lang="en-US" sz="1456" dirty="0"/>
              <a:t>Consistent communication and engagement with key influencers within faith community</a:t>
            </a:r>
          </a:p>
          <a:p>
            <a:pPr marL="189110" indent="-189110">
              <a:lnSpc>
                <a:spcPct val="150000"/>
              </a:lnSpc>
              <a:spcBef>
                <a:spcPts val="14"/>
              </a:spcBef>
              <a:buFont typeface="Wingdings" panose="020B0604020202020204" pitchFamily="34" charset="0"/>
              <a:buChar char="ü"/>
            </a:pPr>
            <a:r>
              <a:rPr lang="en-US" sz="1456" dirty="0"/>
              <a:t>Grassroots, faith-based mobilization approach</a:t>
            </a:r>
          </a:p>
          <a:p>
            <a:pPr marL="189110" indent="-189110">
              <a:lnSpc>
                <a:spcPct val="150000"/>
              </a:lnSpc>
              <a:spcBef>
                <a:spcPts val="14"/>
              </a:spcBef>
              <a:buFont typeface="Wingdings" panose="020B0604020202020204" pitchFamily="34" charset="0"/>
              <a:buChar char="ü"/>
            </a:pPr>
            <a:r>
              <a:rPr lang="en-US" sz="1456" dirty="0"/>
              <a:t>Culturally tailored messaging with faith as central component</a:t>
            </a:r>
          </a:p>
          <a:p>
            <a:pPr marL="0" indent="0">
              <a:lnSpc>
                <a:spcPct val="150000"/>
              </a:lnSpc>
              <a:buNone/>
            </a:pPr>
            <a:endParaRPr lang="en-US" sz="1456" dirty="0"/>
          </a:p>
        </p:txBody>
      </p:sp>
      <p:graphicFrame>
        <p:nvGraphicFramePr>
          <p:cNvPr id="2" name="Diagram 2">
            <a:extLst>
              <a:ext uri="{FF2B5EF4-FFF2-40B4-BE49-F238E27FC236}">
                <a16:creationId xmlns:a16="http://schemas.microsoft.com/office/drawing/2014/main" id="{EDF912DF-2211-4475-B655-5406E37787E8}"/>
              </a:ext>
            </a:extLst>
          </p:cNvPr>
          <p:cNvGraphicFramePr/>
          <p:nvPr/>
        </p:nvGraphicFramePr>
        <p:xfrm>
          <a:off x="537211" y="630272"/>
          <a:ext cx="4365017" cy="3996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881" name="TextBox 23880">
            <a:extLst>
              <a:ext uri="{FF2B5EF4-FFF2-40B4-BE49-F238E27FC236}">
                <a16:creationId xmlns:a16="http://schemas.microsoft.com/office/drawing/2014/main" id="{EA72856E-129E-46F5-88AA-EB34AEF02C17}"/>
              </a:ext>
            </a:extLst>
          </p:cNvPr>
          <p:cNvSpPr txBox="1"/>
          <p:nvPr/>
        </p:nvSpPr>
        <p:spPr>
          <a:xfrm>
            <a:off x="305721" y="2328555"/>
            <a:ext cx="904648" cy="203578"/>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0512" tIns="30256" rIns="60512" bIns="30256" numCol="1" spcCol="0" rtlCol="0" fromWordArt="0" anchor="t" anchorCtr="0" forceAA="0" compatLnSpc="1">
            <a:prstTxWarp prst="textNoShape">
              <a:avLst/>
            </a:prstTxWarp>
            <a:spAutoFit/>
          </a:bodyPr>
          <a:lstStyle/>
          <a:p>
            <a:pPr algn="ctr"/>
            <a:r>
              <a:rPr lang="en-US" sz="926" b="1" dirty="0"/>
              <a:t>Mobilization</a:t>
            </a:r>
            <a:endParaRPr lang="en-US" sz="926" b="1" dirty="0">
              <a:cs typeface="Calibri"/>
            </a:endParaRPr>
          </a:p>
        </p:txBody>
      </p:sp>
      <p:sp>
        <p:nvSpPr>
          <p:cNvPr id="23910" name="TextBox 23909">
            <a:extLst>
              <a:ext uri="{FF2B5EF4-FFF2-40B4-BE49-F238E27FC236}">
                <a16:creationId xmlns:a16="http://schemas.microsoft.com/office/drawing/2014/main" id="{277BDB4D-B1A6-455B-845E-C7AE1B5B0660}"/>
              </a:ext>
            </a:extLst>
          </p:cNvPr>
          <p:cNvSpPr txBox="1"/>
          <p:nvPr/>
        </p:nvSpPr>
        <p:spPr>
          <a:xfrm>
            <a:off x="3955219" y="2282503"/>
            <a:ext cx="1045326" cy="346053"/>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0512" tIns="30256" rIns="60512" bIns="30256" numCol="1" spcCol="0" rtlCol="0" fromWordArt="0" anchor="t" anchorCtr="0" forceAA="0" compatLnSpc="1">
            <a:prstTxWarp prst="textNoShape">
              <a:avLst/>
            </a:prstTxWarp>
            <a:spAutoFit/>
          </a:bodyPr>
          <a:lstStyle/>
          <a:p>
            <a:pPr algn="ctr"/>
            <a:r>
              <a:rPr lang="en-US" sz="926" b="1" dirty="0"/>
              <a:t>Communication</a:t>
            </a:r>
            <a:r>
              <a:rPr lang="en-US" sz="926" b="1" dirty="0">
                <a:cs typeface="Arial"/>
              </a:rPr>
              <a:t> &amp; Engagement</a:t>
            </a:r>
            <a:endParaRPr lang="en-US" sz="926" b="1" dirty="0">
              <a:cs typeface="Calibri"/>
            </a:endParaRPr>
          </a:p>
        </p:txBody>
      </p:sp>
      <p:sp>
        <p:nvSpPr>
          <p:cNvPr id="23918" name="TextBox 23917">
            <a:extLst>
              <a:ext uri="{FF2B5EF4-FFF2-40B4-BE49-F238E27FC236}">
                <a16:creationId xmlns:a16="http://schemas.microsoft.com/office/drawing/2014/main" id="{F718E00B-6740-494E-86E2-15EBF824EA1D}"/>
              </a:ext>
            </a:extLst>
          </p:cNvPr>
          <p:cNvSpPr txBox="1"/>
          <p:nvPr/>
        </p:nvSpPr>
        <p:spPr>
          <a:xfrm>
            <a:off x="1736167" y="3084192"/>
            <a:ext cx="1815353" cy="203578"/>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0512" tIns="30256" rIns="60512" bIns="30256" numCol="1" spcCol="0" rtlCol="0" fromWordArt="0" anchor="t" anchorCtr="0" forceAA="0" compatLnSpc="1">
            <a:prstTxWarp prst="textNoShape">
              <a:avLst/>
            </a:prstTxWarp>
            <a:spAutoFit/>
          </a:bodyPr>
          <a:lstStyle/>
          <a:p>
            <a:pPr algn="ctr"/>
            <a:r>
              <a:rPr lang="en-US" sz="926" b="1" dirty="0"/>
              <a:t>Resources</a:t>
            </a:r>
            <a:r>
              <a:rPr lang="en-US" sz="926" b="1" dirty="0">
                <a:cs typeface="Arial"/>
              </a:rPr>
              <a:t> &amp; Tools</a:t>
            </a:r>
            <a:endParaRPr lang="en-US" sz="1191" b="1"/>
          </a:p>
        </p:txBody>
      </p:sp>
      <p:pic>
        <p:nvPicPr>
          <p:cNvPr id="3" name="Picture 2"/>
          <p:cNvPicPr>
            <a:picLocks noChangeAspect="1"/>
          </p:cNvPicPr>
          <p:nvPr/>
        </p:nvPicPr>
        <p:blipFill>
          <a:blip r:embed="rId8"/>
          <a:stretch>
            <a:fillRect/>
          </a:stretch>
        </p:blipFill>
        <p:spPr>
          <a:xfrm>
            <a:off x="173564" y="142937"/>
            <a:ext cx="937341" cy="644708"/>
          </a:xfrm>
          <a:prstGeom prst="rect">
            <a:avLst/>
          </a:prstGeom>
        </p:spPr>
      </p:pic>
    </p:spTree>
    <p:extLst>
      <p:ext uri="{BB962C8B-B14F-4D97-AF65-F5344CB8AC3E}">
        <p14:creationId xmlns:p14="http://schemas.microsoft.com/office/powerpoint/2010/main" val="40655275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D12799FF-F9AF-4B9A-BCE3-60343BDD49F4}"/>
              </a:ext>
            </a:extLst>
          </p:cNvPr>
          <p:cNvSpPr>
            <a:spLocks noGrp="1"/>
          </p:cNvSpPr>
          <p:nvPr>
            <p:ph type="title"/>
          </p:nvPr>
        </p:nvSpPr>
        <p:spPr>
          <a:xfrm>
            <a:off x="645712" y="3310952"/>
            <a:ext cx="5558011" cy="1303020"/>
          </a:xfr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lIns="68580" tIns="34290" rIns="68580" bIns="34290" rtlCol="0" anchor="ctr">
            <a:normAutofit/>
          </a:bodyPr>
          <a:lstStyle/>
          <a:p>
            <a:pPr algn="ctr"/>
            <a:r>
              <a:rPr lang="en-US" altLang="en-US" sz="3600" i="1" dirty="0">
                <a:solidFill>
                  <a:srgbClr val="FFC000"/>
                </a:solidFill>
                <a:effectLst>
                  <a:outerShdw blurRad="50800" dist="38100" dir="13500000" algn="br" rotWithShape="0">
                    <a:prstClr val="black">
                      <a:alpha val="40000"/>
                    </a:prstClr>
                  </a:outerShdw>
                </a:effectLst>
                <a:latin typeface="+mn-lt"/>
              </a:rPr>
              <a:t>There </a:t>
            </a:r>
            <a:r>
              <a:rPr lang="en-US" altLang="en-US" sz="3600" i="1" u="sng" dirty="0">
                <a:solidFill>
                  <a:srgbClr val="FFC000"/>
                </a:solidFill>
                <a:effectLst>
                  <a:outerShdw blurRad="50800" dist="38100" dir="13500000" algn="br" rotWithShape="0">
                    <a:prstClr val="black">
                      <a:alpha val="40000"/>
                    </a:prstClr>
                  </a:outerShdw>
                </a:effectLst>
                <a:latin typeface="+mn-lt"/>
              </a:rPr>
              <a:t>is</a:t>
            </a:r>
            <a:r>
              <a:rPr lang="en-US" altLang="en-US" sz="3600" i="1" dirty="0">
                <a:solidFill>
                  <a:srgbClr val="FFC000"/>
                </a:solidFill>
                <a:effectLst>
                  <a:outerShdw blurRad="50800" dist="38100" dir="13500000" algn="br" rotWithShape="0">
                    <a:prstClr val="black">
                      <a:alpha val="40000"/>
                    </a:prstClr>
                  </a:outerShdw>
                </a:effectLst>
                <a:latin typeface="+mn-lt"/>
              </a:rPr>
              <a:t> a Balm In Gilead!</a:t>
            </a:r>
          </a:p>
        </p:txBody>
      </p:sp>
      <p:sp>
        <p:nvSpPr>
          <p:cNvPr id="2" name="Content Placeholder 1">
            <a:extLst>
              <a:ext uri="{FF2B5EF4-FFF2-40B4-BE49-F238E27FC236}">
                <a16:creationId xmlns:a16="http://schemas.microsoft.com/office/drawing/2014/main" id="{CFB172F8-9B27-4A53-9C6F-93D4CE4779AA}"/>
              </a:ext>
            </a:extLst>
          </p:cNvPr>
          <p:cNvSpPr>
            <a:spLocks noGrp="1"/>
          </p:cNvSpPr>
          <p:nvPr>
            <p:ph idx="1"/>
          </p:nvPr>
        </p:nvSpPr>
        <p:spPr>
          <a:xfrm>
            <a:off x="811607" y="485862"/>
            <a:ext cx="4792028" cy="2597963"/>
          </a:xfrm>
        </p:spPr>
        <p:txBody>
          <a:bodyPr vert="horz" lIns="68580" tIns="34290" rIns="68580" bIns="34290" rtlCol="0" anchor="ctr">
            <a:normAutofit/>
          </a:bodyPr>
          <a:lstStyle/>
          <a:p>
            <a:pPr marL="0" indent="0" algn="ctr">
              <a:buNone/>
            </a:pPr>
            <a:r>
              <a:rPr lang="en-US" sz="3600" b="1" dirty="0"/>
              <a:t>Questions &amp; Comments</a:t>
            </a:r>
          </a:p>
          <a:p>
            <a:pPr marL="0" indent="0" algn="ctr">
              <a:buNone/>
            </a:pPr>
            <a:endParaRPr lang="en-US" sz="3600" b="1" dirty="0"/>
          </a:p>
          <a:p>
            <a:pPr marL="0" indent="0" algn="ctr">
              <a:buNone/>
            </a:pPr>
            <a:r>
              <a:rPr lang="en-US" sz="3600" b="1" dirty="0"/>
              <a:t>Thank You!</a:t>
            </a:r>
            <a:endParaRPr lang="en-US" sz="3600" dirty="0"/>
          </a:p>
        </p:txBody>
      </p:sp>
      <p:pic>
        <p:nvPicPr>
          <p:cNvPr id="3" name="Picture 2"/>
          <p:cNvPicPr>
            <a:picLocks noChangeAspect="1"/>
          </p:cNvPicPr>
          <p:nvPr/>
        </p:nvPicPr>
        <p:blipFill>
          <a:blip r:embed="rId3"/>
          <a:stretch>
            <a:fillRect/>
          </a:stretch>
        </p:blipFill>
        <p:spPr>
          <a:xfrm>
            <a:off x="6549673" y="429880"/>
            <a:ext cx="2162653" cy="1487484"/>
          </a:xfrm>
          <a:prstGeom prst="rect">
            <a:avLst/>
          </a:prstGeom>
        </p:spPr>
      </p:pic>
    </p:spTree>
    <p:extLst>
      <p:ext uri="{BB962C8B-B14F-4D97-AF65-F5344CB8AC3E}">
        <p14:creationId xmlns:p14="http://schemas.microsoft.com/office/powerpoint/2010/main" val="224285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57200" y="515414"/>
            <a:ext cx="8229600" cy="858044"/>
          </a:xfrm>
        </p:spPr>
        <p:txBody>
          <a:bodyPr>
            <a:normAutofit/>
          </a:bodyPr>
          <a:lstStyle/>
          <a:p>
            <a:pPr algn="l" eaLnBrk="1" hangingPunct="1"/>
            <a:r>
              <a:rPr lang="en-US" sz="3600" b="1" dirty="0">
                <a:solidFill>
                  <a:srgbClr val="E5722A"/>
                </a:solidFill>
                <a:latin typeface="Arial"/>
                <a:ea typeface="ヒラギノ角ゴ Pro W3" charset="0"/>
                <a:cs typeface="Arial"/>
              </a:rPr>
              <a:t>Disclosure to Participants</a:t>
            </a:r>
          </a:p>
        </p:txBody>
      </p:sp>
      <p:sp>
        <p:nvSpPr>
          <p:cNvPr id="6147" name="Content Placeholder 4"/>
          <p:cNvSpPr>
            <a:spLocks noGrp="1"/>
          </p:cNvSpPr>
          <p:nvPr>
            <p:ph idx="1"/>
          </p:nvPr>
        </p:nvSpPr>
        <p:spPr>
          <a:xfrm>
            <a:off x="457200" y="1372870"/>
            <a:ext cx="8229600" cy="3108025"/>
          </a:xfrm>
        </p:spPr>
        <p:txBody>
          <a:bodyPr>
            <a:normAutofit fontScale="92500" lnSpcReduction="20000"/>
          </a:bodyPr>
          <a:lstStyle/>
          <a:p>
            <a:r>
              <a:rPr lang="en-US" sz="1600" dirty="0">
                <a:latin typeface="Arial" charset="0"/>
                <a:ea typeface="ヒラギノ角ゴ Pro W3" charset="0"/>
                <a:cs typeface="ヒラギノ角ゴ Pro W3" charset="0"/>
              </a:rPr>
              <a:t>Notice of Requirements For Successful Completion</a:t>
            </a:r>
          </a:p>
          <a:p>
            <a:pPr lvl="1"/>
            <a:r>
              <a:rPr lang="en-US" sz="1400" dirty="0">
                <a:latin typeface="Arial" charset="0"/>
                <a:ea typeface="ヒラギノ角ゴ Pro W3" charset="0"/>
              </a:rPr>
              <a:t>Please refer to learning goals and objectives</a:t>
            </a:r>
          </a:p>
          <a:p>
            <a:pPr lvl="1"/>
            <a:r>
              <a:rPr lang="en-US" sz="1400" dirty="0">
                <a:latin typeface="Arial" charset="0"/>
                <a:ea typeface="ヒラギノ角ゴ Pro W3" charset="0"/>
              </a:rPr>
              <a:t>Learners must attend the full activity and complete the evaluation in order to claim continuing education credit/hours</a:t>
            </a:r>
          </a:p>
          <a:p>
            <a:pPr>
              <a:spcBef>
                <a:spcPts val="600"/>
              </a:spcBef>
            </a:pPr>
            <a:r>
              <a:rPr lang="en-US" sz="1600" dirty="0">
                <a:latin typeface="Arial" charset="0"/>
                <a:ea typeface="ヒラギノ角ゴ Pro W3" charset="0"/>
                <a:cs typeface="ヒラギノ角ゴ Pro W3" charset="0"/>
              </a:rPr>
              <a:t>Conflict of Interest (COI) and Financial Relationship Disclosures:</a:t>
            </a:r>
          </a:p>
          <a:p>
            <a:pPr lvl="1"/>
            <a:r>
              <a:rPr lang="en-US" sz="1200" dirty="0">
                <a:latin typeface="Arial" charset="0"/>
                <a:ea typeface="ヒラギノ角ゴ Pro W3" charset="0"/>
              </a:rPr>
              <a:t>Presenter: Natalie Blum, MPH- No COI/Financial Relationship to disclose </a:t>
            </a:r>
          </a:p>
          <a:p>
            <a:pPr lvl="1"/>
            <a:r>
              <a:rPr lang="en-US" sz="1200" dirty="0">
                <a:latin typeface="Arial" charset="0"/>
                <a:ea typeface="ヒラギノ角ゴ Pro W3" charset="0"/>
              </a:rPr>
              <a:t>Presenter: Pamela Price, BS- No COI/Financial Relationship to disclose </a:t>
            </a:r>
          </a:p>
          <a:p>
            <a:pPr lvl="1"/>
            <a:r>
              <a:rPr lang="en-US" sz="1200" dirty="0">
                <a:latin typeface="Arial" charset="0"/>
                <a:ea typeface="ヒラギノ角ゴ Pro W3" charset="0"/>
              </a:rPr>
              <a:t>Presenter: Angela F. Ford, </a:t>
            </a:r>
            <a:r>
              <a:rPr lang="it-IT" sz="1200" dirty="0">
                <a:latin typeface="Arial" charset="0"/>
                <a:ea typeface="ヒラギノ角ゴ Pro W3" charset="0"/>
              </a:rPr>
              <a:t>PhD, MSW, Certificate in Gerontology</a:t>
            </a:r>
            <a:r>
              <a:rPr lang="en-US" sz="1200" dirty="0">
                <a:latin typeface="Arial" charset="0"/>
                <a:ea typeface="ヒラギノ角ゴ Pro W3" charset="0"/>
              </a:rPr>
              <a:t>– No COI/Financial Relationship to disclose </a:t>
            </a:r>
          </a:p>
          <a:p>
            <a:pPr lvl="1"/>
            <a:r>
              <a:rPr lang="en-US" sz="1200" dirty="0">
                <a:latin typeface="Arial" charset="0"/>
                <a:ea typeface="ヒラギノ角ゴ Pro W3" charset="0"/>
              </a:rPr>
              <a:t>Presenter: LaQuisha Umemba, MPH, BSN, RN, CDE - No COI/Financial Relationship to disclose </a:t>
            </a:r>
          </a:p>
          <a:p>
            <a:pPr lvl="1"/>
            <a:endParaRPr lang="en-US" sz="1200" dirty="0">
              <a:latin typeface="Arial" charset="0"/>
              <a:ea typeface="ヒラギノ角ゴ Pro W3" charset="0"/>
            </a:endParaRPr>
          </a:p>
          <a:p>
            <a:pPr>
              <a:spcBef>
                <a:spcPts val="600"/>
              </a:spcBef>
            </a:pPr>
            <a:r>
              <a:rPr lang="en-US" sz="1600" dirty="0">
                <a:latin typeface="Arial" charset="0"/>
                <a:ea typeface="ヒラギノ角ゴ Pro W3" charset="0"/>
                <a:cs typeface="ヒラギノ角ゴ Pro W3" charset="0"/>
              </a:rPr>
              <a:t>Non-Endorsement of Products:</a:t>
            </a:r>
          </a:p>
          <a:p>
            <a:pPr lvl="1"/>
            <a:r>
              <a:rPr lang="en-US" sz="1200" dirty="0">
                <a:latin typeface="Arial" charset="0"/>
                <a:ea typeface="ヒラギノ角ゴ Pro W3" charset="0"/>
              </a:rPr>
              <a:t>Accredited status does not imply endorsement by AADE, ANCC, ACPE or CDR of any commercial products displayed in conjunction with this educational activity</a:t>
            </a:r>
          </a:p>
          <a:p>
            <a:pPr>
              <a:spcBef>
                <a:spcPts val="600"/>
              </a:spcBef>
            </a:pPr>
            <a:r>
              <a:rPr lang="en-US" sz="1600" dirty="0">
                <a:latin typeface="Arial" charset="0"/>
                <a:ea typeface="ヒラギノ角ゴ Pro W3" charset="0"/>
                <a:cs typeface="ヒラギノ角ゴ Pro W3" charset="0"/>
              </a:rPr>
              <a:t>Off-Label Use:</a:t>
            </a:r>
          </a:p>
          <a:p>
            <a:pPr lvl="1"/>
            <a:r>
              <a:rPr lang="en-US" sz="1200" dirty="0">
                <a:latin typeface="Arial" charset="0"/>
                <a:ea typeface="ヒラギノ角ゴ Pro W3" charset="0"/>
              </a:rPr>
              <a:t>Participants will be notified by speakers to any product used for a purpose other than for which it was approved by the Food and Drug Administration.</a:t>
            </a:r>
          </a:p>
        </p:txBody>
      </p:sp>
    </p:spTree>
    <p:extLst>
      <p:ext uri="{BB962C8B-B14F-4D97-AF65-F5344CB8AC3E}">
        <p14:creationId xmlns:p14="http://schemas.microsoft.com/office/powerpoint/2010/main" val="4059588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8263"/>
          </a:xfrm>
          <a:prstGeom prst="rect">
            <a:avLst/>
          </a:prstGeom>
          <a:solidFill>
            <a:srgbClr val="F1A9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91BCBDE-AE83-4B4F-AAAD-6F3E68A45FC1}"/>
              </a:ext>
            </a:extLst>
          </p:cNvPr>
          <p:cNvPicPr>
            <a:picLocks noChangeAspect="1"/>
          </p:cNvPicPr>
          <p:nvPr/>
        </p:nvPicPr>
        <p:blipFill>
          <a:blip r:embed="rId3"/>
          <a:stretch>
            <a:fillRect/>
          </a:stretch>
        </p:blipFill>
        <p:spPr>
          <a:xfrm>
            <a:off x="7618614" y="4657313"/>
            <a:ext cx="1162050" cy="228600"/>
          </a:xfrm>
          <a:prstGeom prst="rect">
            <a:avLst/>
          </a:prstGeom>
        </p:spPr>
      </p:pic>
      <p:sp>
        <p:nvSpPr>
          <p:cNvPr id="4101" name="Text Placeholder 7"/>
          <p:cNvSpPr txBox="1">
            <a:spLocks/>
          </p:cNvSpPr>
          <p:nvPr/>
        </p:nvSpPr>
        <p:spPr bwMode="auto">
          <a:xfrm>
            <a:off x="3417084" y="832957"/>
            <a:ext cx="4724400" cy="2593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bIns="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indent="0" eaLnBrk="1" hangingPunct="1">
              <a:lnSpc>
                <a:spcPts val="3300"/>
              </a:lnSpc>
              <a:buFont typeface="Arial" charset="0"/>
              <a:buNone/>
            </a:pPr>
            <a:r>
              <a:rPr lang="en-US" sz="3500" b="1" dirty="0">
                <a:solidFill>
                  <a:schemeClr val="bg1"/>
                </a:solidFill>
                <a:latin typeface="Arial"/>
                <a:cs typeface="Arial"/>
              </a:rPr>
              <a:t>Angela F. Ford</a:t>
            </a:r>
          </a:p>
          <a:p>
            <a:pPr marL="0" indent="0" eaLnBrk="1" hangingPunct="1">
              <a:lnSpc>
                <a:spcPts val="2400"/>
              </a:lnSpc>
              <a:spcBef>
                <a:spcPts val="10"/>
              </a:spcBef>
              <a:buFont typeface="Arial" charset="0"/>
              <a:buNone/>
            </a:pPr>
            <a:r>
              <a:rPr lang="en-US" sz="2000" dirty="0">
                <a:latin typeface="Arial"/>
                <a:cs typeface="Arial"/>
              </a:rPr>
              <a:t>PhD, MSW</a:t>
            </a:r>
          </a:p>
          <a:p>
            <a:pPr marL="0" indent="0" eaLnBrk="1" hangingPunct="1">
              <a:lnSpc>
                <a:spcPts val="2400"/>
              </a:lnSpc>
              <a:spcBef>
                <a:spcPts val="10"/>
              </a:spcBef>
              <a:buFont typeface="Arial" charset="0"/>
              <a:buNone/>
            </a:pPr>
            <a:r>
              <a:rPr lang="en-US" sz="2000" dirty="0">
                <a:latin typeface="Arial"/>
                <a:cs typeface="Arial"/>
              </a:rPr>
              <a:t>Health Disparities &amp; Women of Color:</a:t>
            </a:r>
          </a:p>
          <a:p>
            <a:pPr marL="0" indent="0" eaLnBrk="1" hangingPunct="1">
              <a:lnSpc>
                <a:spcPts val="2400"/>
              </a:lnSpc>
              <a:spcBef>
                <a:spcPts val="10"/>
              </a:spcBef>
              <a:buFont typeface="Arial" charset="0"/>
              <a:buNone/>
            </a:pPr>
            <a:r>
              <a:rPr lang="en-US" sz="2000" dirty="0">
                <a:latin typeface="Arial"/>
                <a:cs typeface="Arial"/>
              </a:rPr>
              <a:t>Lessons Learned</a:t>
            </a:r>
          </a:p>
          <a:p>
            <a:pPr eaLnBrk="1" hangingPunct="1">
              <a:lnSpc>
                <a:spcPts val="2400"/>
              </a:lnSpc>
              <a:spcBef>
                <a:spcPts val="10"/>
              </a:spcBef>
              <a:buFont typeface="Arial" charset="0"/>
              <a:buNone/>
            </a:pPr>
            <a:endParaRPr lang="en-US" sz="2000" dirty="0">
              <a:latin typeface="Arial"/>
              <a:cs typeface="Arial"/>
            </a:endParaRPr>
          </a:p>
          <a:p>
            <a:pPr marL="0" indent="0" eaLnBrk="1" hangingPunct="1">
              <a:lnSpc>
                <a:spcPts val="2400"/>
              </a:lnSpc>
              <a:spcBef>
                <a:spcPts val="10"/>
              </a:spcBef>
              <a:buFont typeface="Arial" charset="0"/>
              <a:buNone/>
            </a:pPr>
            <a:r>
              <a:rPr lang="en-US" sz="2000" dirty="0">
                <a:latin typeface="Arial"/>
                <a:cs typeface="Arial"/>
              </a:rPr>
              <a:t>Chief Program Officer</a:t>
            </a:r>
          </a:p>
          <a:p>
            <a:pPr marL="0" indent="0" eaLnBrk="1" hangingPunct="1">
              <a:lnSpc>
                <a:spcPts val="2400"/>
              </a:lnSpc>
              <a:spcBef>
                <a:spcPts val="10"/>
              </a:spcBef>
              <a:buFont typeface="Arial" charset="0"/>
              <a:buNone/>
            </a:pPr>
            <a:r>
              <a:rPr lang="en-US" sz="2000" dirty="0">
                <a:latin typeface="Arial"/>
                <a:cs typeface="Arial"/>
              </a:rPr>
              <a:t>Black Women’s Health Imperative</a:t>
            </a:r>
          </a:p>
          <a:p>
            <a:pPr marL="0" indent="0" eaLnBrk="1" hangingPunct="1">
              <a:lnSpc>
                <a:spcPts val="2400"/>
              </a:lnSpc>
              <a:spcBef>
                <a:spcPts val="10"/>
              </a:spcBef>
              <a:buFont typeface="Arial" charset="0"/>
              <a:buNone/>
            </a:pPr>
            <a:r>
              <a:rPr lang="en-US" sz="2000" dirty="0">
                <a:latin typeface="Arial"/>
                <a:cs typeface="Arial"/>
              </a:rPr>
              <a:t>Washington, DC</a:t>
            </a:r>
          </a:p>
          <a:p>
            <a:pPr eaLnBrk="1" hangingPunct="1">
              <a:buFont typeface="Arial" charset="0"/>
              <a:buNone/>
            </a:pPr>
            <a:endParaRPr lang="en-US" sz="1800" dirty="0">
              <a:solidFill>
                <a:srgbClr val="000000"/>
              </a:solidFill>
              <a:latin typeface="Futura Std Book" charset="0"/>
            </a:endParaRPr>
          </a:p>
        </p:txBody>
      </p:sp>
      <p:pic>
        <p:nvPicPr>
          <p:cNvPr id="4099" name="Picture Placeholder 8" descr="headshot.jpg"/>
          <p:cNvPicPr>
            <a:picLocks noChangeAspect="1"/>
          </p:cNvPicPr>
          <p:nvPr/>
        </p:nvPicPr>
        <p:blipFill>
          <a:blip r:embed="rId4">
            <a:extLst>
              <a:ext uri="{28A0092B-C50C-407E-A947-70E740481C1C}">
                <a14:useLocalDpi xmlns:a14="http://schemas.microsoft.com/office/drawing/2010/main" val="0"/>
              </a:ext>
            </a:extLst>
          </a:blip>
          <a:srcRect l="11333" t="10097" r="14223" b="5759"/>
          <a:stretch>
            <a:fillRect/>
          </a:stretch>
        </p:blipFill>
        <p:spPr bwMode="auto">
          <a:xfrm>
            <a:off x="765625" y="831032"/>
            <a:ext cx="2293938" cy="2505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49225">
                <a:solidFill>
                  <a:srgbClr val="000000"/>
                </a:solidFill>
                <a:round/>
                <a:headEnd/>
                <a:tailEnd/>
              </a14:hiddenLine>
            </a:ext>
          </a:extLst>
        </p:spPr>
      </p:pic>
      <p:pic>
        <p:nvPicPr>
          <p:cNvPr id="2" name="Picture 1">
            <a:extLst>
              <a:ext uri="{FF2B5EF4-FFF2-40B4-BE49-F238E27FC236}">
                <a16:creationId xmlns:a16="http://schemas.microsoft.com/office/drawing/2014/main" id="{9F4CF174-769E-2F43-ABA6-C23627B8B6E4}"/>
              </a:ext>
            </a:extLst>
          </p:cNvPr>
          <p:cNvPicPr>
            <a:picLocks noChangeAspect="1"/>
          </p:cNvPicPr>
          <p:nvPr/>
        </p:nvPicPr>
        <p:blipFill>
          <a:blip r:embed="rId5"/>
          <a:stretch>
            <a:fillRect/>
          </a:stretch>
        </p:blipFill>
        <p:spPr>
          <a:xfrm>
            <a:off x="765623" y="830130"/>
            <a:ext cx="2293939" cy="2505806"/>
          </a:xfrm>
          <a:prstGeom prst="rect">
            <a:avLst/>
          </a:prstGeom>
        </p:spPr>
      </p:pic>
    </p:spTree>
    <p:extLst>
      <p:ext uri="{BB962C8B-B14F-4D97-AF65-F5344CB8AC3E}">
        <p14:creationId xmlns:p14="http://schemas.microsoft.com/office/powerpoint/2010/main" val="2810631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57200" y="515414"/>
            <a:ext cx="8229600" cy="858044"/>
          </a:xfrm>
        </p:spPr>
        <p:txBody>
          <a:bodyPr>
            <a:normAutofit/>
          </a:bodyPr>
          <a:lstStyle/>
          <a:p>
            <a:pPr algn="l" eaLnBrk="1" hangingPunct="1"/>
            <a:r>
              <a:rPr lang="en-US" sz="3600" b="1" dirty="0">
                <a:solidFill>
                  <a:srgbClr val="E5722A"/>
                </a:solidFill>
                <a:latin typeface="Arial"/>
                <a:ea typeface="ヒラギノ角ゴ Pro W3" charset="0"/>
                <a:cs typeface="Arial"/>
              </a:rPr>
              <a:t>BWHI</a:t>
            </a:r>
          </a:p>
        </p:txBody>
      </p:sp>
      <p:sp>
        <p:nvSpPr>
          <p:cNvPr id="6147" name="Content Placeholder 4"/>
          <p:cNvSpPr>
            <a:spLocks noGrp="1"/>
          </p:cNvSpPr>
          <p:nvPr>
            <p:ph idx="1"/>
          </p:nvPr>
        </p:nvSpPr>
        <p:spPr>
          <a:xfrm>
            <a:off x="457200" y="1372870"/>
            <a:ext cx="8229600" cy="3108025"/>
          </a:xfrm>
        </p:spPr>
        <p:txBody>
          <a:bodyPr>
            <a:normAutofit fontScale="70000" lnSpcReduction="20000"/>
          </a:bodyPr>
          <a:lstStyle/>
          <a:p>
            <a:pPr>
              <a:buFont typeface="Arial" panose="020B0604020202020204" pitchFamily="34" charset="0"/>
              <a:buChar char="•"/>
            </a:pPr>
            <a:r>
              <a:rPr lang="en-US" sz="3200" dirty="0">
                <a:latin typeface="Calibri" panose="020F0502020204030204" pitchFamily="34" charset="0"/>
                <a:cs typeface="Calibri" panose="020F0502020204030204" pitchFamily="34" charset="0"/>
              </a:rPr>
              <a:t>Founded as the </a:t>
            </a:r>
            <a:r>
              <a:rPr lang="en-US" sz="3200" i="1" dirty="0">
                <a:latin typeface="Calibri" panose="020F0502020204030204" pitchFamily="34" charset="0"/>
                <a:cs typeface="Calibri" panose="020F0502020204030204" pitchFamily="34" charset="0"/>
              </a:rPr>
              <a:t>National Black Women’s Health Project </a:t>
            </a:r>
            <a:r>
              <a:rPr lang="en-US" sz="3200" dirty="0">
                <a:latin typeface="Calibri" panose="020F0502020204030204" pitchFamily="34" charset="0"/>
                <a:cs typeface="Calibri" panose="020F0502020204030204" pitchFamily="34" charset="0"/>
              </a:rPr>
              <a:t>in 1983.</a:t>
            </a:r>
          </a:p>
          <a:p>
            <a:endParaRPr lang="en-US" sz="32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3200" dirty="0">
                <a:latin typeface="Calibri" panose="020F0502020204030204" pitchFamily="34" charset="0"/>
                <a:cs typeface="Calibri" panose="020F0502020204030204" pitchFamily="34" charset="0"/>
              </a:rPr>
              <a:t>Dedicated to improving the health and wellness of our nation’s 21 million Black women and girls – physically, emotionally and financially.</a:t>
            </a:r>
          </a:p>
          <a:p>
            <a:pPr>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3200" dirty="0">
                <a:latin typeface="Calibri" panose="020F0502020204030204" pitchFamily="34" charset="0"/>
                <a:cs typeface="Calibri" panose="020F0502020204030204" pitchFamily="34" charset="0"/>
              </a:rPr>
              <a:t>Top 3 Priorities: Maternal health, chronic disease prevention, reproductive and sexual health.</a:t>
            </a:r>
          </a:p>
        </p:txBody>
      </p:sp>
    </p:spTree>
    <p:extLst>
      <p:ext uri="{BB962C8B-B14F-4D97-AF65-F5344CB8AC3E}">
        <p14:creationId xmlns:p14="http://schemas.microsoft.com/office/powerpoint/2010/main" val="756736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57200" y="515414"/>
            <a:ext cx="8229600" cy="858044"/>
          </a:xfrm>
        </p:spPr>
        <p:txBody>
          <a:bodyPr>
            <a:normAutofit/>
          </a:bodyPr>
          <a:lstStyle/>
          <a:p>
            <a:pPr algn="l" eaLnBrk="1" hangingPunct="1"/>
            <a:r>
              <a:rPr lang="en-US" sz="3600" b="1" dirty="0">
                <a:solidFill>
                  <a:srgbClr val="E5722A"/>
                </a:solidFill>
                <a:latin typeface="Arial"/>
                <a:ea typeface="ヒラギノ角ゴ Pro W3" charset="0"/>
                <a:cs typeface="Arial"/>
              </a:rPr>
              <a:t>BWHI</a:t>
            </a:r>
          </a:p>
        </p:txBody>
      </p:sp>
      <p:sp>
        <p:nvSpPr>
          <p:cNvPr id="6147" name="Content Placeholder 4"/>
          <p:cNvSpPr>
            <a:spLocks noGrp="1"/>
          </p:cNvSpPr>
          <p:nvPr>
            <p:ph idx="1"/>
          </p:nvPr>
        </p:nvSpPr>
        <p:spPr>
          <a:xfrm>
            <a:off x="457200" y="1372870"/>
            <a:ext cx="8229600" cy="3108025"/>
          </a:xfrm>
        </p:spPr>
        <p:txBody>
          <a:bodyPr>
            <a:normAutofit fontScale="62500" lnSpcReduction="20000"/>
          </a:bodyPr>
          <a:lstStyle/>
          <a:p>
            <a:pPr>
              <a:buFont typeface="Arial" panose="020B0604020202020204" pitchFamily="34" charset="0"/>
              <a:buChar char="•"/>
            </a:pPr>
            <a:r>
              <a:rPr lang="en-US" sz="3200" dirty="0">
                <a:latin typeface="Calibri" panose="020F0502020204030204" pitchFamily="34" charset="0"/>
                <a:cs typeface="Calibri" panose="020F0502020204030204" pitchFamily="34" charset="0"/>
              </a:rPr>
              <a:t>Launched the National Diabetes Prevention Program in 2012. Funded again in 2017.</a:t>
            </a:r>
          </a:p>
          <a:p>
            <a:pPr>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3200" dirty="0">
                <a:latin typeface="Calibri" panose="020F0502020204030204" pitchFamily="34" charset="0"/>
                <a:cs typeface="Calibri" panose="020F0502020204030204" pitchFamily="34" charset="0"/>
              </a:rPr>
              <a:t>BWHI lifestyle change program branded as </a:t>
            </a:r>
            <a:r>
              <a:rPr lang="en-US" sz="3200" i="1" dirty="0">
                <a:latin typeface="Calibri" panose="020F0502020204030204" pitchFamily="34" charset="0"/>
                <a:cs typeface="Calibri" panose="020F0502020204030204" pitchFamily="34" charset="0"/>
              </a:rPr>
              <a:t>Change Your Lifestyle. Change Your Life. </a:t>
            </a:r>
            <a:r>
              <a:rPr lang="en-US" sz="3200" dirty="0">
                <a:latin typeface="Calibri" panose="020F0502020204030204" pitchFamily="34" charset="0"/>
                <a:cs typeface="Calibri" panose="020F0502020204030204" pitchFamily="34" charset="0"/>
              </a:rPr>
              <a:t>(CYL</a:t>
            </a:r>
            <a:r>
              <a:rPr lang="en-US" sz="3200" baseline="30000" dirty="0">
                <a:latin typeface="Calibri" panose="020F0502020204030204" pitchFamily="34" charset="0"/>
                <a:cs typeface="Calibri" panose="020F0502020204030204" pitchFamily="34" charset="0"/>
              </a:rPr>
              <a:t>2</a:t>
            </a:r>
            <a:r>
              <a:rPr lang="en-US" sz="3200" dirty="0">
                <a:latin typeface="Calibri" panose="020F0502020204030204" pitchFamily="34" charset="0"/>
                <a:cs typeface="Calibri" panose="020F0502020204030204" pitchFamily="34" charset="0"/>
              </a:rPr>
              <a:t>).</a:t>
            </a:r>
          </a:p>
          <a:p>
            <a:endParaRPr lang="en-US" sz="32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3200" dirty="0">
                <a:latin typeface="Calibri" panose="020F0502020204030204" pitchFamily="34" charset="0"/>
                <a:cs typeface="Calibri" panose="020F0502020204030204" pitchFamily="34" charset="0"/>
              </a:rPr>
              <a:t>12 Master Trainers (male and female), including 2 who deliver the program and train coaches in Spanish. </a:t>
            </a:r>
          </a:p>
          <a:p>
            <a:endParaRPr lang="en-US" sz="32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3200" dirty="0">
                <a:latin typeface="Calibri" panose="020F0502020204030204" pitchFamily="34" charset="0"/>
                <a:cs typeface="Calibri" panose="020F0502020204030204" pitchFamily="34" charset="0"/>
              </a:rPr>
              <a:t>Priority populations:  Black women and Latinas</a:t>
            </a:r>
          </a:p>
          <a:p>
            <a:pPr>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7600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57200" y="515414"/>
            <a:ext cx="8229600" cy="858044"/>
          </a:xfrm>
        </p:spPr>
        <p:txBody>
          <a:bodyPr>
            <a:normAutofit fontScale="90000"/>
          </a:bodyPr>
          <a:lstStyle/>
          <a:p>
            <a:pPr algn="ctr"/>
            <a:r>
              <a:rPr lang="en-US" sz="3600" dirty="0">
                <a:solidFill>
                  <a:srgbClr val="002060"/>
                </a:solidFill>
              </a:rPr>
              <a:t>BWHI PROVIDER NETWORK:  EDGE</a:t>
            </a:r>
            <a:br>
              <a:rPr lang="en-US" sz="3600" dirty="0">
                <a:solidFill>
                  <a:srgbClr val="002060"/>
                </a:solidFill>
              </a:rPr>
            </a:br>
            <a:r>
              <a:rPr lang="en-US" sz="3600" i="1" dirty="0">
                <a:solidFill>
                  <a:srgbClr val="002060"/>
                </a:solidFill>
              </a:rPr>
              <a:t>E</a:t>
            </a:r>
            <a:r>
              <a:rPr lang="en-US" sz="3600" dirty="0">
                <a:solidFill>
                  <a:srgbClr val="002060"/>
                </a:solidFill>
              </a:rPr>
              <a:t>ducate, </a:t>
            </a:r>
            <a:r>
              <a:rPr lang="en-US" sz="3600" i="1" dirty="0">
                <a:solidFill>
                  <a:srgbClr val="002060"/>
                </a:solidFill>
              </a:rPr>
              <a:t>D</a:t>
            </a:r>
            <a:r>
              <a:rPr lang="en-US" sz="3600" dirty="0">
                <a:solidFill>
                  <a:srgbClr val="002060"/>
                </a:solidFill>
              </a:rPr>
              <a:t>emonstrate, </a:t>
            </a:r>
            <a:r>
              <a:rPr lang="en-US" sz="3600" i="1" dirty="0">
                <a:solidFill>
                  <a:srgbClr val="002060"/>
                </a:solidFill>
              </a:rPr>
              <a:t>G</a:t>
            </a:r>
            <a:r>
              <a:rPr lang="en-US" sz="3600" dirty="0">
                <a:solidFill>
                  <a:srgbClr val="002060"/>
                </a:solidFill>
              </a:rPr>
              <a:t>uide, </a:t>
            </a:r>
            <a:r>
              <a:rPr lang="en-US" sz="3600" i="1" dirty="0">
                <a:solidFill>
                  <a:srgbClr val="002060"/>
                </a:solidFill>
              </a:rPr>
              <a:t>E</a:t>
            </a:r>
            <a:r>
              <a:rPr lang="en-US" sz="3600" dirty="0">
                <a:solidFill>
                  <a:srgbClr val="002060"/>
                </a:solidFill>
              </a:rPr>
              <a:t>mpower</a:t>
            </a:r>
            <a:endParaRPr lang="en-US" sz="3600" b="1" dirty="0">
              <a:solidFill>
                <a:srgbClr val="E5722A"/>
              </a:solidFill>
              <a:latin typeface="Arial"/>
              <a:ea typeface="ヒラギノ角ゴ Pro W3" charset="0"/>
              <a:cs typeface="Arial"/>
            </a:endParaRPr>
          </a:p>
        </p:txBody>
      </p:sp>
      <p:pic>
        <p:nvPicPr>
          <p:cNvPr id="4" name="Content Placeholder 6">
            <a:extLst>
              <a:ext uri="{FF2B5EF4-FFF2-40B4-BE49-F238E27FC236}">
                <a16:creationId xmlns:a16="http://schemas.microsoft.com/office/drawing/2014/main" id="{6D537D3D-3A96-0A4B-A69D-F038BC3DE345}"/>
              </a:ext>
            </a:extLst>
          </p:cNvPr>
          <p:cNvPicPr>
            <a:picLocks noGrp="1" noChangeAspect="1"/>
          </p:cNvPicPr>
          <p:nvPr>
            <p:ph idx="1"/>
          </p:nvPr>
        </p:nvPicPr>
        <p:blipFill>
          <a:blip r:embed="rId2"/>
          <a:stretch>
            <a:fillRect/>
          </a:stretch>
        </p:blipFill>
        <p:spPr>
          <a:xfrm>
            <a:off x="1209572" y="1373188"/>
            <a:ext cx="6724855" cy="3108325"/>
          </a:xfrm>
          <a:prstGeom prst="rect">
            <a:avLst/>
          </a:prstGeom>
        </p:spPr>
      </p:pic>
    </p:spTree>
    <p:extLst>
      <p:ext uri="{BB962C8B-B14F-4D97-AF65-F5344CB8AC3E}">
        <p14:creationId xmlns:p14="http://schemas.microsoft.com/office/powerpoint/2010/main" val="137318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57200" y="515414"/>
            <a:ext cx="8229600" cy="858044"/>
          </a:xfrm>
        </p:spPr>
        <p:txBody>
          <a:bodyPr>
            <a:normAutofit/>
          </a:bodyPr>
          <a:lstStyle/>
          <a:p>
            <a:pPr algn="l" eaLnBrk="1" hangingPunct="1"/>
            <a:r>
              <a:rPr lang="en-US" sz="3600" b="1" dirty="0">
                <a:solidFill>
                  <a:srgbClr val="E5722A"/>
                </a:solidFill>
                <a:latin typeface="Arial"/>
                <a:ea typeface="ヒラギノ角ゴ Pro W3" charset="0"/>
                <a:cs typeface="Arial"/>
              </a:rPr>
              <a:t>Lessons Learned</a:t>
            </a:r>
          </a:p>
        </p:txBody>
      </p:sp>
      <p:sp>
        <p:nvSpPr>
          <p:cNvPr id="6147" name="Content Placeholder 4"/>
          <p:cNvSpPr>
            <a:spLocks noGrp="1"/>
          </p:cNvSpPr>
          <p:nvPr>
            <p:ph idx="1"/>
          </p:nvPr>
        </p:nvSpPr>
        <p:spPr>
          <a:xfrm>
            <a:off x="457200" y="1372870"/>
            <a:ext cx="8229600" cy="3108025"/>
          </a:xfrm>
        </p:spPr>
        <p:txBody>
          <a:bodyPr>
            <a:normAutofit fontScale="70000" lnSpcReduction="20000"/>
          </a:bodyPr>
          <a:lstStyle/>
          <a:p>
            <a:pPr>
              <a:buFont typeface="Arial" panose="020B0604020202020204" pitchFamily="34" charset="0"/>
              <a:buChar char="•"/>
            </a:pPr>
            <a:r>
              <a:rPr lang="en-US" sz="3200" dirty="0">
                <a:latin typeface="Calibri" panose="020F0502020204030204" pitchFamily="34" charset="0"/>
                <a:cs typeface="Calibri" panose="020F0502020204030204" pitchFamily="34" charset="0"/>
              </a:rPr>
              <a:t>Focus on health equity.</a:t>
            </a:r>
          </a:p>
          <a:p>
            <a:pPr>
              <a:buFont typeface="Arial" panose="020B0604020202020204" pitchFamily="34" charset="0"/>
              <a:buChar char="•"/>
            </a:pPr>
            <a:r>
              <a:rPr lang="en-US" sz="3200" dirty="0">
                <a:latin typeface="Calibri" panose="020F0502020204030204" pitchFamily="34" charset="0"/>
                <a:cs typeface="Calibri" panose="020F0502020204030204" pitchFamily="34" charset="0"/>
              </a:rPr>
              <a:t>Stress is a major issue  - Emotional wellness</a:t>
            </a:r>
          </a:p>
          <a:p>
            <a:pPr>
              <a:buFont typeface="Arial" panose="020B0604020202020204" pitchFamily="34" charset="0"/>
              <a:buChar char="•"/>
            </a:pPr>
            <a:r>
              <a:rPr lang="en-US" sz="3200" dirty="0">
                <a:latin typeface="Calibri" panose="020F0502020204030204" pitchFamily="34" charset="0"/>
                <a:cs typeface="Calibri" panose="020F0502020204030204" pitchFamily="34" charset="0"/>
              </a:rPr>
              <a:t>Not about the disparity – About what leads to the disparity.</a:t>
            </a:r>
          </a:p>
          <a:p>
            <a:pPr>
              <a:buFont typeface="Arial" panose="020B0604020202020204" pitchFamily="34" charset="0"/>
              <a:buChar char="•"/>
            </a:pPr>
            <a:r>
              <a:rPr lang="en-US" sz="3200" dirty="0">
                <a:latin typeface="Calibri" panose="020F0502020204030204" pitchFamily="34" charset="0"/>
                <a:cs typeface="Calibri" panose="020F0502020204030204" pitchFamily="34" charset="0"/>
              </a:rPr>
              <a:t>Language (words) is very important.</a:t>
            </a:r>
          </a:p>
          <a:p>
            <a:pPr>
              <a:buFont typeface="Arial" panose="020B0604020202020204" pitchFamily="34" charset="0"/>
              <a:buChar char="•"/>
            </a:pPr>
            <a:r>
              <a:rPr lang="en-US" sz="3200" dirty="0">
                <a:latin typeface="Calibri" panose="020F0502020204030204" pitchFamily="34" charset="0"/>
                <a:cs typeface="Calibri" panose="020F0502020204030204" pitchFamily="34" charset="0"/>
              </a:rPr>
              <a:t>Include in research/clinical trials.</a:t>
            </a:r>
          </a:p>
          <a:p>
            <a:pPr>
              <a:buFont typeface="Arial" panose="020B0604020202020204" pitchFamily="34" charset="0"/>
              <a:buChar char="•"/>
            </a:pPr>
            <a:r>
              <a:rPr lang="en-US" sz="3200" dirty="0">
                <a:latin typeface="Calibri" panose="020F0502020204030204" pitchFamily="34" charset="0"/>
                <a:cs typeface="Calibri" panose="020F0502020204030204" pitchFamily="34" charset="0"/>
              </a:rPr>
              <a:t>Must see themselves in the message.</a:t>
            </a:r>
          </a:p>
          <a:p>
            <a:pPr>
              <a:buFont typeface="Arial" panose="020B0604020202020204" pitchFamily="34" charset="0"/>
              <a:buChar char="•"/>
            </a:pPr>
            <a:r>
              <a:rPr lang="en-US" sz="3200" dirty="0">
                <a:latin typeface="Calibri" panose="020F0502020204030204" pitchFamily="34" charset="0"/>
                <a:cs typeface="Calibri" panose="020F0502020204030204" pitchFamily="34" charset="0"/>
              </a:rPr>
              <a:t>Empower women to recognize and address implicit bias.</a:t>
            </a:r>
          </a:p>
          <a:p>
            <a:pPr>
              <a:buFont typeface="Arial" panose="020B0604020202020204" pitchFamily="34" charset="0"/>
              <a:buChar char="•"/>
            </a:pPr>
            <a:r>
              <a:rPr lang="en-US" sz="3200" dirty="0">
                <a:latin typeface="Calibri" panose="020F0502020204030204" pitchFamily="34" charset="0"/>
                <a:cs typeface="Calibri" panose="020F0502020204030204" pitchFamily="34" charset="0"/>
              </a:rPr>
              <a:t>Lifestyle change must be addressed in the context of their lived experience, using a holistic and cultural lens.</a:t>
            </a:r>
          </a:p>
          <a:p>
            <a:pPr>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2487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57200" y="515414"/>
            <a:ext cx="8229600" cy="858044"/>
          </a:xfrm>
        </p:spPr>
        <p:txBody>
          <a:bodyPr>
            <a:normAutofit/>
          </a:bodyPr>
          <a:lstStyle/>
          <a:p>
            <a:pPr algn="l" eaLnBrk="1" hangingPunct="1"/>
            <a:r>
              <a:rPr lang="en-US" sz="3600" b="1" dirty="0">
                <a:solidFill>
                  <a:srgbClr val="E5722A"/>
                </a:solidFill>
                <a:latin typeface="Arial"/>
                <a:ea typeface="ヒラギノ角ゴ Pro W3" charset="0"/>
                <a:cs typeface="Arial"/>
              </a:rPr>
              <a:t>Thank You!</a:t>
            </a:r>
          </a:p>
        </p:txBody>
      </p:sp>
      <p:sp>
        <p:nvSpPr>
          <p:cNvPr id="6147" name="Content Placeholder 4"/>
          <p:cNvSpPr>
            <a:spLocks noGrp="1"/>
          </p:cNvSpPr>
          <p:nvPr>
            <p:ph idx="1"/>
          </p:nvPr>
        </p:nvSpPr>
        <p:spPr>
          <a:xfrm>
            <a:off x="457200" y="1372870"/>
            <a:ext cx="8229600" cy="3108025"/>
          </a:xfrm>
        </p:spPr>
        <p:txBody>
          <a:bodyPr>
            <a:normAutofit/>
          </a:bodyPr>
          <a:lstStyle/>
          <a:p>
            <a:pPr marL="0" indent="0" algn="ctr">
              <a:lnSpc>
                <a:spcPct val="90000"/>
              </a:lnSpc>
              <a:spcAft>
                <a:spcPts val="600"/>
              </a:spcAft>
              <a:buNone/>
            </a:pPr>
            <a:r>
              <a:rPr lang="en-US" sz="3200" b="1" dirty="0"/>
              <a:t>For more information:</a:t>
            </a:r>
          </a:p>
          <a:p>
            <a:pPr marL="0" indent="0" algn="ctr">
              <a:lnSpc>
                <a:spcPct val="90000"/>
              </a:lnSpc>
              <a:spcAft>
                <a:spcPts val="600"/>
              </a:spcAft>
              <a:buNone/>
            </a:pPr>
            <a:r>
              <a:rPr lang="en-US" sz="3200" dirty="0"/>
              <a:t>Angela F. Ford, PhD, MSW</a:t>
            </a:r>
          </a:p>
          <a:p>
            <a:pPr marL="0" indent="0" algn="ctr">
              <a:lnSpc>
                <a:spcPct val="90000"/>
              </a:lnSpc>
              <a:spcAft>
                <a:spcPts val="600"/>
              </a:spcAft>
              <a:buNone/>
            </a:pPr>
            <a:r>
              <a:rPr lang="en-US" sz="3200" dirty="0"/>
              <a:t>Chief Program Officer</a:t>
            </a:r>
          </a:p>
          <a:p>
            <a:pPr algn="ctr">
              <a:lnSpc>
                <a:spcPct val="90000"/>
              </a:lnSpc>
              <a:spcAft>
                <a:spcPts val="600"/>
              </a:spcAft>
            </a:pPr>
            <a:r>
              <a:rPr lang="en-US" sz="3200" dirty="0">
                <a:solidFill>
                  <a:srgbClr val="FFFFFF"/>
                </a:solidFill>
                <a:hlinkClick r:id="rId2"/>
              </a:rPr>
              <a:t>aford@bwhi.org</a:t>
            </a:r>
            <a:endParaRPr lang="en-US" sz="3200" dirty="0"/>
          </a:p>
          <a:p>
            <a:pPr marL="0" indent="0" algn="ctr">
              <a:lnSpc>
                <a:spcPct val="90000"/>
              </a:lnSpc>
              <a:spcAft>
                <a:spcPts val="600"/>
              </a:spcAft>
              <a:buNone/>
            </a:pPr>
            <a:r>
              <a:rPr lang="en-US" sz="3200" dirty="0"/>
              <a:t>202.787.5923</a:t>
            </a:r>
          </a:p>
          <a:p>
            <a:pPr>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5897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8263"/>
          </a:xfrm>
          <a:prstGeom prst="rect">
            <a:avLst/>
          </a:prstGeom>
          <a:solidFill>
            <a:srgbClr val="F1A9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91BCBDE-AE83-4B4F-AAAD-6F3E68A45FC1}"/>
              </a:ext>
            </a:extLst>
          </p:cNvPr>
          <p:cNvPicPr>
            <a:picLocks noChangeAspect="1"/>
          </p:cNvPicPr>
          <p:nvPr/>
        </p:nvPicPr>
        <p:blipFill>
          <a:blip r:embed="rId3"/>
          <a:stretch>
            <a:fillRect/>
          </a:stretch>
        </p:blipFill>
        <p:spPr>
          <a:xfrm>
            <a:off x="7618614" y="4657313"/>
            <a:ext cx="1162050" cy="228600"/>
          </a:xfrm>
          <a:prstGeom prst="rect">
            <a:avLst/>
          </a:prstGeom>
        </p:spPr>
      </p:pic>
      <p:sp>
        <p:nvSpPr>
          <p:cNvPr id="4101" name="Text Placeholder 7"/>
          <p:cNvSpPr txBox="1">
            <a:spLocks/>
          </p:cNvSpPr>
          <p:nvPr/>
        </p:nvSpPr>
        <p:spPr bwMode="auto">
          <a:xfrm>
            <a:off x="3417084" y="832957"/>
            <a:ext cx="4724400" cy="2593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bIns="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indent="0">
              <a:lnSpc>
                <a:spcPts val="3300"/>
              </a:lnSpc>
            </a:pPr>
            <a:r>
              <a:rPr lang="en-US" sz="3200" b="1" dirty="0">
                <a:latin typeface="Arial"/>
                <a:cs typeface="Arial"/>
              </a:rPr>
              <a:t>Quisha Umemba</a:t>
            </a:r>
          </a:p>
          <a:p>
            <a:pPr marL="0" indent="0">
              <a:lnSpc>
                <a:spcPts val="2400"/>
              </a:lnSpc>
              <a:spcBef>
                <a:spcPts val="10"/>
              </a:spcBef>
            </a:pPr>
            <a:r>
              <a:rPr lang="en-US" sz="1800" dirty="0">
                <a:latin typeface="Arial"/>
                <a:cs typeface="Arial"/>
              </a:rPr>
              <a:t>MPH, BSN, RN, CDE</a:t>
            </a:r>
          </a:p>
          <a:p>
            <a:pPr marL="0" indent="0">
              <a:lnSpc>
                <a:spcPts val="2400"/>
              </a:lnSpc>
              <a:spcBef>
                <a:spcPts val="10"/>
              </a:spcBef>
            </a:pPr>
            <a:r>
              <a:rPr lang="en-US" sz="1800" dirty="0">
                <a:latin typeface="Arial"/>
                <a:cs typeface="Arial"/>
              </a:rPr>
              <a:t>Engaging and providing quality DPP programming tailored to African American populations</a:t>
            </a:r>
          </a:p>
          <a:p>
            <a:pPr marL="0" indent="0">
              <a:lnSpc>
                <a:spcPts val="2400"/>
              </a:lnSpc>
              <a:spcBef>
                <a:spcPts val="10"/>
              </a:spcBef>
            </a:pPr>
            <a:endParaRPr lang="en-US" sz="1800" dirty="0">
              <a:latin typeface="Arial"/>
              <a:cs typeface="Arial"/>
            </a:endParaRPr>
          </a:p>
          <a:p>
            <a:pPr>
              <a:lnSpc>
                <a:spcPts val="2400"/>
              </a:lnSpc>
              <a:spcBef>
                <a:spcPts val="10"/>
              </a:spcBef>
            </a:pPr>
            <a:endParaRPr lang="en-US" sz="1800" dirty="0">
              <a:latin typeface="Arial"/>
              <a:cs typeface="Arial"/>
            </a:endParaRPr>
          </a:p>
          <a:p>
            <a:pPr marL="0" indent="0">
              <a:lnSpc>
                <a:spcPts val="2400"/>
              </a:lnSpc>
              <a:spcBef>
                <a:spcPts val="10"/>
              </a:spcBef>
            </a:pPr>
            <a:r>
              <a:rPr lang="en-US" sz="1800" b="1" dirty="0">
                <a:latin typeface="Arial"/>
                <a:cs typeface="Arial"/>
              </a:rPr>
              <a:t>Diabetes Nurse Consultant</a:t>
            </a:r>
          </a:p>
          <a:p>
            <a:pPr marL="0" indent="0">
              <a:lnSpc>
                <a:spcPts val="2400"/>
              </a:lnSpc>
              <a:spcBef>
                <a:spcPts val="10"/>
              </a:spcBef>
            </a:pPr>
            <a:r>
              <a:rPr lang="en-US" sz="1800" dirty="0">
                <a:latin typeface="Arial"/>
                <a:cs typeface="Arial"/>
              </a:rPr>
              <a:t>Texas Department of State Health Services</a:t>
            </a:r>
          </a:p>
          <a:p>
            <a:pPr marL="0" indent="0">
              <a:lnSpc>
                <a:spcPts val="2400"/>
              </a:lnSpc>
              <a:spcBef>
                <a:spcPts val="10"/>
              </a:spcBef>
            </a:pPr>
            <a:r>
              <a:rPr lang="en-US" sz="1800" dirty="0">
                <a:latin typeface="Arial"/>
                <a:cs typeface="Arial"/>
              </a:rPr>
              <a:t>Diabetes Prevention and Control Program</a:t>
            </a:r>
          </a:p>
          <a:p>
            <a:pPr marL="0" indent="0">
              <a:lnSpc>
                <a:spcPts val="2400"/>
              </a:lnSpc>
              <a:spcBef>
                <a:spcPts val="10"/>
              </a:spcBef>
            </a:pPr>
            <a:r>
              <a:rPr lang="en-US" sz="1800" dirty="0">
                <a:latin typeface="Arial"/>
                <a:cs typeface="Arial"/>
              </a:rPr>
              <a:t>Austin, Texas</a:t>
            </a:r>
          </a:p>
          <a:p>
            <a:pPr eaLnBrk="1" hangingPunct="1">
              <a:buFont typeface="Arial" charset="0"/>
              <a:buNone/>
            </a:pPr>
            <a:endParaRPr lang="en-US" sz="1800" dirty="0">
              <a:solidFill>
                <a:srgbClr val="000000"/>
              </a:solidFill>
              <a:latin typeface="Futura Std Book" charset="0"/>
            </a:endParaRPr>
          </a:p>
        </p:txBody>
      </p:sp>
      <p:pic>
        <p:nvPicPr>
          <p:cNvPr id="6" name="Picture 5">
            <a:extLst>
              <a:ext uri="{FF2B5EF4-FFF2-40B4-BE49-F238E27FC236}">
                <a16:creationId xmlns:a16="http://schemas.microsoft.com/office/drawing/2014/main" id="{F85EA1E7-ED45-4795-8AE1-2873995015D8}"/>
              </a:ext>
            </a:extLst>
          </p:cNvPr>
          <p:cNvPicPr>
            <a:picLocks noChangeAspect="1"/>
          </p:cNvPicPr>
          <p:nvPr/>
        </p:nvPicPr>
        <p:blipFill>
          <a:blip r:embed="rId4"/>
          <a:stretch>
            <a:fillRect/>
          </a:stretch>
        </p:blipFill>
        <p:spPr>
          <a:xfrm>
            <a:off x="693440" y="832957"/>
            <a:ext cx="2476946" cy="1821231"/>
          </a:xfrm>
          <a:prstGeom prst="rect">
            <a:avLst/>
          </a:prstGeom>
        </p:spPr>
      </p:pic>
    </p:spTree>
    <p:extLst>
      <p:ext uri="{BB962C8B-B14F-4D97-AF65-F5344CB8AC3E}">
        <p14:creationId xmlns:p14="http://schemas.microsoft.com/office/powerpoint/2010/main" val="1703578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57200" y="515414"/>
            <a:ext cx="8229600" cy="858044"/>
          </a:xfrm>
        </p:spPr>
        <p:txBody>
          <a:bodyPr>
            <a:normAutofit/>
          </a:bodyPr>
          <a:lstStyle/>
          <a:p>
            <a:pPr algn="l" eaLnBrk="1" hangingPunct="1"/>
            <a:r>
              <a:rPr lang="en-US" b="1" dirty="0">
                <a:solidFill>
                  <a:srgbClr val="E5722A"/>
                </a:solidFill>
                <a:latin typeface="Arial"/>
                <a:ea typeface="ヒラギノ角ゴ Pro W3" charset="0"/>
                <a:cs typeface="Arial"/>
              </a:rPr>
              <a:t>Cultural and Social Considerations</a:t>
            </a:r>
          </a:p>
        </p:txBody>
      </p:sp>
      <p:sp>
        <p:nvSpPr>
          <p:cNvPr id="6147" name="Content Placeholder 4"/>
          <p:cNvSpPr>
            <a:spLocks noGrp="1"/>
          </p:cNvSpPr>
          <p:nvPr>
            <p:ph idx="1"/>
          </p:nvPr>
        </p:nvSpPr>
        <p:spPr>
          <a:xfrm>
            <a:off x="457200" y="1372870"/>
            <a:ext cx="8229600" cy="3108025"/>
          </a:xfrm>
        </p:spPr>
        <p:txBody>
          <a:bodyPr/>
          <a:lstStyle/>
          <a:p>
            <a:pPr lvl="0"/>
            <a:r>
              <a:rPr lang="en-US" sz="3200" dirty="0"/>
              <a:t>Use culturally-relevant (and appropriate) learning materials/curriculums </a:t>
            </a:r>
          </a:p>
          <a:p>
            <a:pPr lvl="0"/>
            <a:r>
              <a:rPr lang="en-US" dirty="0"/>
              <a:t>Understand that social norms can help tailor messages and curriculum appropriately</a:t>
            </a:r>
          </a:p>
        </p:txBody>
      </p:sp>
    </p:spTree>
    <p:extLst>
      <p:ext uri="{BB962C8B-B14F-4D97-AF65-F5344CB8AC3E}">
        <p14:creationId xmlns:p14="http://schemas.microsoft.com/office/powerpoint/2010/main" val="3287945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0A841-9689-4082-8E4F-6FF4FBCACA40}"/>
              </a:ext>
            </a:extLst>
          </p:cNvPr>
          <p:cNvSpPr>
            <a:spLocks noGrp="1"/>
          </p:cNvSpPr>
          <p:nvPr>
            <p:ph type="title"/>
          </p:nvPr>
        </p:nvSpPr>
        <p:spPr/>
        <p:txBody>
          <a:bodyPr/>
          <a:lstStyle/>
          <a:p>
            <a:r>
              <a:rPr lang="en-US" dirty="0"/>
              <a:t>Building Trust and Rapport</a:t>
            </a:r>
          </a:p>
        </p:txBody>
      </p:sp>
      <p:sp>
        <p:nvSpPr>
          <p:cNvPr id="3" name="Content Placeholder 2">
            <a:extLst>
              <a:ext uri="{FF2B5EF4-FFF2-40B4-BE49-F238E27FC236}">
                <a16:creationId xmlns:a16="http://schemas.microsoft.com/office/drawing/2014/main" id="{72ED3A61-3772-4D3F-AC2B-32AFFED5288E}"/>
              </a:ext>
            </a:extLst>
          </p:cNvPr>
          <p:cNvSpPr>
            <a:spLocks noGrp="1"/>
          </p:cNvSpPr>
          <p:nvPr>
            <p:ph idx="1"/>
          </p:nvPr>
        </p:nvSpPr>
        <p:spPr/>
        <p:txBody>
          <a:bodyPr/>
          <a:lstStyle/>
          <a:p>
            <a:r>
              <a:rPr lang="en-US" sz="3200" dirty="0"/>
              <a:t>Through Faith-based and religious organizations</a:t>
            </a:r>
          </a:p>
          <a:p>
            <a:r>
              <a:rPr lang="en-US" sz="3200" dirty="0"/>
              <a:t>Through Community Health Workers</a:t>
            </a:r>
          </a:p>
          <a:p>
            <a:r>
              <a:rPr lang="en-US" sz="3200" dirty="0"/>
              <a:t>Community-based groups</a:t>
            </a:r>
          </a:p>
          <a:p>
            <a:endParaRPr lang="en-US" sz="3200" dirty="0"/>
          </a:p>
          <a:p>
            <a:endParaRPr lang="en-US" dirty="0"/>
          </a:p>
        </p:txBody>
      </p:sp>
    </p:spTree>
    <p:extLst>
      <p:ext uri="{BB962C8B-B14F-4D97-AF65-F5344CB8AC3E}">
        <p14:creationId xmlns:p14="http://schemas.microsoft.com/office/powerpoint/2010/main" val="3576415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F9731-9B92-48FA-8910-908494919FAF}"/>
              </a:ext>
            </a:extLst>
          </p:cNvPr>
          <p:cNvSpPr>
            <a:spLocks noGrp="1"/>
          </p:cNvSpPr>
          <p:nvPr>
            <p:ph type="title"/>
          </p:nvPr>
        </p:nvSpPr>
        <p:spPr/>
        <p:txBody>
          <a:bodyPr/>
          <a:lstStyle/>
          <a:p>
            <a:r>
              <a:rPr lang="en-US" dirty="0"/>
              <a:t>Encourage social connections</a:t>
            </a:r>
          </a:p>
        </p:txBody>
      </p:sp>
      <p:sp>
        <p:nvSpPr>
          <p:cNvPr id="3" name="Content Placeholder 2">
            <a:extLst>
              <a:ext uri="{FF2B5EF4-FFF2-40B4-BE49-F238E27FC236}">
                <a16:creationId xmlns:a16="http://schemas.microsoft.com/office/drawing/2014/main" id="{BDC6E82E-1748-4BBA-B7D9-C84FD5FCEE9A}"/>
              </a:ext>
            </a:extLst>
          </p:cNvPr>
          <p:cNvSpPr>
            <a:spLocks noGrp="1"/>
          </p:cNvSpPr>
          <p:nvPr>
            <p:ph idx="1"/>
          </p:nvPr>
        </p:nvSpPr>
        <p:spPr/>
        <p:txBody>
          <a:bodyPr/>
          <a:lstStyle/>
          <a:p>
            <a:r>
              <a:rPr lang="en-US" dirty="0"/>
              <a:t>Speed friending</a:t>
            </a:r>
          </a:p>
          <a:p>
            <a:r>
              <a:rPr lang="en-US" dirty="0"/>
              <a:t>Accountability Partners</a:t>
            </a:r>
          </a:p>
          <a:p>
            <a:r>
              <a:rPr lang="en-US" dirty="0"/>
              <a:t>Group based nutrition and fitness sessions</a:t>
            </a:r>
          </a:p>
          <a:p>
            <a:endParaRPr lang="en-US" dirty="0"/>
          </a:p>
        </p:txBody>
      </p:sp>
    </p:spTree>
    <p:extLst>
      <p:ext uri="{BB962C8B-B14F-4D97-AF65-F5344CB8AC3E}">
        <p14:creationId xmlns:p14="http://schemas.microsoft.com/office/powerpoint/2010/main" val="3662538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57200" y="515414"/>
            <a:ext cx="8229600" cy="858044"/>
          </a:xfrm>
        </p:spPr>
        <p:txBody>
          <a:bodyPr>
            <a:normAutofit fontScale="90000"/>
          </a:bodyPr>
          <a:lstStyle/>
          <a:p>
            <a:r>
              <a:rPr lang="en-US" dirty="0"/>
              <a:t>Health Equity Among African Americans in Diabetes Prevention</a:t>
            </a:r>
            <a:endParaRPr lang="en-US" sz="3600" b="1" dirty="0">
              <a:solidFill>
                <a:srgbClr val="E5722A"/>
              </a:solidFill>
              <a:latin typeface="Arial"/>
              <a:ea typeface="ヒラギノ角ゴ Pro W3" charset="0"/>
              <a:cs typeface="Arial"/>
            </a:endParaRPr>
          </a:p>
        </p:txBody>
      </p:sp>
      <p:sp>
        <p:nvSpPr>
          <p:cNvPr id="6147" name="Content Placeholder 4"/>
          <p:cNvSpPr>
            <a:spLocks noGrp="1"/>
          </p:cNvSpPr>
          <p:nvPr>
            <p:ph idx="1"/>
          </p:nvPr>
        </p:nvSpPr>
        <p:spPr>
          <a:xfrm>
            <a:off x="457200" y="1586103"/>
            <a:ext cx="8229600" cy="2883460"/>
          </a:xfrm>
        </p:spPr>
        <p:txBody>
          <a:bodyPr>
            <a:normAutofit fontScale="47500" lnSpcReduction="20000"/>
          </a:bodyPr>
          <a:lstStyle/>
          <a:p>
            <a:pPr marL="0" indent="0">
              <a:buNone/>
            </a:pPr>
            <a:endParaRPr lang="en-US" dirty="0"/>
          </a:p>
          <a:p>
            <a:pPr marL="0" lvl="0" indent="0">
              <a:buNone/>
            </a:pPr>
            <a:endParaRPr lang="en-US" dirty="0"/>
          </a:p>
          <a:p>
            <a:pPr lvl="0"/>
            <a:r>
              <a:rPr lang="en-US" dirty="0"/>
              <a:t>The National DPP working toward equal access to the lifestyle change program for all populations at high risk for type 2 diabetes </a:t>
            </a:r>
          </a:p>
          <a:p>
            <a:pPr marL="0" lvl="0" indent="0">
              <a:buNone/>
            </a:pPr>
            <a:r>
              <a:rPr lang="en-US" dirty="0"/>
              <a:t> </a:t>
            </a:r>
          </a:p>
          <a:p>
            <a:pPr lvl="0"/>
            <a:r>
              <a:rPr lang="en-US" dirty="0"/>
              <a:t>Review best practices for working with faith-based partners and creating culturally relevant educational materials </a:t>
            </a:r>
          </a:p>
          <a:p>
            <a:pPr marL="0" lvl="0" indent="0">
              <a:buNone/>
            </a:pPr>
            <a:endParaRPr lang="en-US" dirty="0"/>
          </a:p>
          <a:p>
            <a:pPr lvl="0"/>
            <a:r>
              <a:rPr lang="en-US" dirty="0"/>
              <a:t>Discuss lessons learned on addressing the growing health disparities for women of color</a:t>
            </a:r>
          </a:p>
          <a:p>
            <a:pPr marL="0" lvl="0" indent="0">
              <a:buNone/>
            </a:pPr>
            <a:endParaRPr lang="en-US" dirty="0"/>
          </a:p>
          <a:p>
            <a:pPr lvl="0"/>
            <a:r>
              <a:rPr lang="en-US" dirty="0"/>
              <a:t>Describe experience engaging and providing quality DPP programming tailored to African American populations </a:t>
            </a:r>
          </a:p>
          <a:p>
            <a:pPr eaLnBrk="1" hangingPunct="1"/>
            <a:endParaRPr lang="en-US" sz="2700" dirty="0">
              <a:solidFill>
                <a:srgbClr val="000000"/>
              </a:solidFill>
              <a:latin typeface="Arial" charset="0"/>
              <a:ea typeface="ヒラギノ角ゴ Pro W3" charset="0"/>
            </a:endParaRPr>
          </a:p>
        </p:txBody>
      </p:sp>
    </p:spTree>
    <p:extLst>
      <p:ext uri="{BB962C8B-B14F-4D97-AF65-F5344CB8AC3E}">
        <p14:creationId xmlns:p14="http://schemas.microsoft.com/office/powerpoint/2010/main" val="926240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67894-0640-4DD6-A84D-E3AC2C448056}"/>
              </a:ext>
            </a:extLst>
          </p:cNvPr>
          <p:cNvSpPr>
            <a:spLocks noGrp="1"/>
          </p:cNvSpPr>
          <p:nvPr>
            <p:ph type="title"/>
          </p:nvPr>
        </p:nvSpPr>
        <p:spPr/>
        <p:txBody>
          <a:bodyPr/>
          <a:lstStyle/>
          <a:p>
            <a:r>
              <a:rPr lang="en-US" dirty="0"/>
              <a:t>One Size Does Not Fit All!</a:t>
            </a:r>
          </a:p>
        </p:txBody>
      </p:sp>
      <p:sp>
        <p:nvSpPr>
          <p:cNvPr id="3" name="Content Placeholder 2">
            <a:extLst>
              <a:ext uri="{FF2B5EF4-FFF2-40B4-BE49-F238E27FC236}">
                <a16:creationId xmlns:a16="http://schemas.microsoft.com/office/drawing/2014/main" id="{9E62BA2F-3D14-4172-AC70-D9755A3ACC05}"/>
              </a:ext>
            </a:extLst>
          </p:cNvPr>
          <p:cNvSpPr>
            <a:spLocks noGrp="1"/>
          </p:cNvSpPr>
          <p:nvPr>
            <p:ph idx="1"/>
          </p:nvPr>
        </p:nvSpPr>
        <p:spPr/>
        <p:txBody>
          <a:bodyPr>
            <a:normAutofit lnSpcReduction="10000"/>
          </a:bodyPr>
          <a:lstStyle/>
          <a:p>
            <a:r>
              <a:rPr lang="en-US" dirty="0"/>
              <a:t>AA’s do NOT all eat the same.</a:t>
            </a:r>
          </a:p>
          <a:p>
            <a:r>
              <a:rPr lang="en-US" dirty="0"/>
              <a:t>Diet is most often influenced by culture, heritage, geographical area, food availability, storage, finances, health literacy, etc. </a:t>
            </a:r>
          </a:p>
          <a:p>
            <a:r>
              <a:rPr lang="en-US" dirty="0">
                <a:highlight>
                  <a:srgbClr val="FFFF00"/>
                </a:highlight>
              </a:rPr>
              <a:t>Discuss the African diaspora and traditional foods associated with each major group.</a:t>
            </a:r>
          </a:p>
        </p:txBody>
      </p:sp>
    </p:spTree>
    <p:extLst>
      <p:ext uri="{BB962C8B-B14F-4D97-AF65-F5344CB8AC3E}">
        <p14:creationId xmlns:p14="http://schemas.microsoft.com/office/powerpoint/2010/main" val="1593040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C0CC-3B50-4058-96E1-DCD7DB4A1BCF}"/>
              </a:ext>
            </a:extLst>
          </p:cNvPr>
          <p:cNvSpPr>
            <a:spLocks noGrp="1"/>
          </p:cNvSpPr>
          <p:nvPr>
            <p:ph type="title"/>
          </p:nvPr>
        </p:nvSpPr>
        <p:spPr>
          <a:xfrm>
            <a:off x="354330" y="427673"/>
            <a:ext cx="8229600" cy="485129"/>
          </a:xfrm>
        </p:spPr>
        <p:txBody>
          <a:bodyPr/>
          <a:lstStyle/>
          <a:p>
            <a:r>
              <a:rPr lang="en-US" dirty="0"/>
              <a:t>Identify barriers specific to AA’s</a:t>
            </a:r>
          </a:p>
        </p:txBody>
      </p:sp>
      <p:sp>
        <p:nvSpPr>
          <p:cNvPr id="3" name="Content Placeholder 2">
            <a:extLst>
              <a:ext uri="{FF2B5EF4-FFF2-40B4-BE49-F238E27FC236}">
                <a16:creationId xmlns:a16="http://schemas.microsoft.com/office/drawing/2014/main" id="{B2B3BE62-1E62-4910-8215-49E0D782F683}"/>
              </a:ext>
            </a:extLst>
          </p:cNvPr>
          <p:cNvSpPr>
            <a:spLocks noGrp="1"/>
          </p:cNvSpPr>
          <p:nvPr>
            <p:ph idx="1"/>
          </p:nvPr>
        </p:nvSpPr>
        <p:spPr>
          <a:xfrm>
            <a:off x="457200" y="1440180"/>
            <a:ext cx="8401050" cy="3509010"/>
          </a:xfrm>
        </p:spPr>
        <p:txBody>
          <a:bodyPr>
            <a:normAutofit/>
          </a:bodyPr>
          <a:lstStyle/>
          <a:p>
            <a:r>
              <a:rPr lang="en-US" dirty="0"/>
              <a:t>I’m NOT sweating my hair out!</a:t>
            </a:r>
          </a:p>
        </p:txBody>
      </p:sp>
      <p:pic>
        <p:nvPicPr>
          <p:cNvPr id="1026" name="Picture 2" descr="Image result for natural hair bad hair day">
            <a:extLst>
              <a:ext uri="{FF2B5EF4-FFF2-40B4-BE49-F238E27FC236}">
                <a16:creationId xmlns:a16="http://schemas.microsoft.com/office/drawing/2014/main" id="{03963F72-B629-421B-9C2D-A9CE36B72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4328" y="2288612"/>
            <a:ext cx="2106794" cy="214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889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39942-30DB-48CB-94C3-D01F8A44D495}"/>
              </a:ext>
            </a:extLst>
          </p:cNvPr>
          <p:cNvSpPr>
            <a:spLocks noGrp="1"/>
          </p:cNvSpPr>
          <p:nvPr>
            <p:ph type="title"/>
          </p:nvPr>
        </p:nvSpPr>
        <p:spPr/>
        <p:txBody>
          <a:bodyPr/>
          <a:lstStyle/>
          <a:p>
            <a:r>
              <a:rPr lang="en-US" dirty="0"/>
              <a:t>Capitalize on missed opportunities</a:t>
            </a:r>
          </a:p>
        </p:txBody>
      </p:sp>
      <p:sp>
        <p:nvSpPr>
          <p:cNvPr id="3" name="Content Placeholder 2">
            <a:extLst>
              <a:ext uri="{FF2B5EF4-FFF2-40B4-BE49-F238E27FC236}">
                <a16:creationId xmlns:a16="http://schemas.microsoft.com/office/drawing/2014/main" id="{B351F3CF-0EAB-42DF-8A25-E8B3BD210AFB}"/>
              </a:ext>
            </a:extLst>
          </p:cNvPr>
          <p:cNvSpPr>
            <a:spLocks noGrp="1"/>
          </p:cNvSpPr>
          <p:nvPr>
            <p:ph idx="1"/>
          </p:nvPr>
        </p:nvSpPr>
        <p:spPr/>
        <p:txBody>
          <a:bodyPr>
            <a:normAutofit fontScale="92500" lnSpcReduction="20000"/>
          </a:bodyPr>
          <a:lstStyle/>
          <a:p>
            <a:r>
              <a:rPr lang="en-US" dirty="0"/>
              <a:t>Engage African American adults with diabetes beyond the biomedical approach.</a:t>
            </a:r>
          </a:p>
          <a:p>
            <a:pPr lvl="1"/>
            <a:r>
              <a:rPr lang="en-US" dirty="0"/>
              <a:t>Consider the psychosocial experiences of the persons with diabetes.</a:t>
            </a:r>
          </a:p>
          <a:p>
            <a:r>
              <a:rPr lang="en-US" dirty="0"/>
              <a:t>For PWD’s that have difficulty keeping appointments, engage them in-between visits in more non-traditional ways (texting, telemedicine, phone calls, etc.).</a:t>
            </a:r>
          </a:p>
          <a:p>
            <a:endParaRPr lang="en-US" dirty="0"/>
          </a:p>
        </p:txBody>
      </p:sp>
    </p:spTree>
    <p:extLst>
      <p:ext uri="{BB962C8B-B14F-4D97-AF65-F5344CB8AC3E}">
        <p14:creationId xmlns:p14="http://schemas.microsoft.com/office/powerpoint/2010/main" val="3386329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060A-1478-4437-BE2F-6FD0E7DBCBDF}"/>
              </a:ext>
            </a:extLst>
          </p:cNvPr>
          <p:cNvSpPr>
            <a:spLocks noGrp="1"/>
          </p:cNvSpPr>
          <p:nvPr>
            <p:ph type="title"/>
          </p:nvPr>
        </p:nvSpPr>
        <p:spPr/>
        <p:txBody>
          <a:bodyPr/>
          <a:lstStyle/>
          <a:p>
            <a:r>
              <a:rPr lang="en-US" dirty="0"/>
              <a:t>Recommendations</a:t>
            </a:r>
          </a:p>
        </p:txBody>
      </p:sp>
      <p:sp>
        <p:nvSpPr>
          <p:cNvPr id="3" name="Content Placeholder 2">
            <a:extLst>
              <a:ext uri="{FF2B5EF4-FFF2-40B4-BE49-F238E27FC236}">
                <a16:creationId xmlns:a16="http://schemas.microsoft.com/office/drawing/2014/main" id="{D1D92981-D36C-4DA4-827F-9737376850F6}"/>
              </a:ext>
            </a:extLst>
          </p:cNvPr>
          <p:cNvSpPr>
            <a:spLocks noGrp="1"/>
          </p:cNvSpPr>
          <p:nvPr>
            <p:ph idx="1"/>
          </p:nvPr>
        </p:nvSpPr>
        <p:spPr/>
        <p:txBody>
          <a:bodyPr>
            <a:normAutofit fontScale="85000" lnSpcReduction="20000"/>
          </a:bodyPr>
          <a:lstStyle/>
          <a:p>
            <a:pPr lvl="0"/>
            <a:r>
              <a:rPr lang="en-US" dirty="0"/>
              <a:t>Engage African American PWD’s beyond the biomedical approach. Consider the psychosocial experiences of the persons with diabetes.</a:t>
            </a:r>
          </a:p>
          <a:p>
            <a:pPr lvl="0"/>
            <a:r>
              <a:rPr lang="en-US" dirty="0"/>
              <a:t>Use AA CHW’s that can identify with and relate to the African American experience to build trust and rapport</a:t>
            </a:r>
          </a:p>
          <a:p>
            <a:pPr lvl="0"/>
            <a:r>
              <a:rPr lang="en-US" dirty="0"/>
              <a:t>Mobilize community-based partners to enhance the delivery of collaborative approaches that provide resources for diabetes care.</a:t>
            </a:r>
          </a:p>
          <a:p>
            <a:endParaRPr lang="en-US" dirty="0"/>
          </a:p>
        </p:txBody>
      </p:sp>
    </p:spTree>
    <p:extLst>
      <p:ext uri="{BB962C8B-B14F-4D97-AF65-F5344CB8AC3E}">
        <p14:creationId xmlns:p14="http://schemas.microsoft.com/office/powerpoint/2010/main" val="1412277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060A-1478-4437-BE2F-6FD0E7DBCBDF}"/>
              </a:ext>
            </a:extLst>
          </p:cNvPr>
          <p:cNvSpPr>
            <a:spLocks noGrp="1"/>
          </p:cNvSpPr>
          <p:nvPr>
            <p:ph type="title"/>
          </p:nvPr>
        </p:nvSpPr>
        <p:spPr/>
        <p:txBody>
          <a:bodyPr/>
          <a:lstStyle/>
          <a:p>
            <a:r>
              <a:rPr lang="en-US" dirty="0"/>
              <a:t>Recommendations</a:t>
            </a:r>
            <a:r>
              <a:rPr lang="en-US" sz="2000" dirty="0"/>
              <a:t>…continued</a:t>
            </a:r>
            <a:endParaRPr lang="en-US" dirty="0"/>
          </a:p>
        </p:txBody>
      </p:sp>
      <p:sp>
        <p:nvSpPr>
          <p:cNvPr id="3" name="Content Placeholder 2">
            <a:extLst>
              <a:ext uri="{FF2B5EF4-FFF2-40B4-BE49-F238E27FC236}">
                <a16:creationId xmlns:a16="http://schemas.microsoft.com/office/drawing/2014/main" id="{D1D92981-D36C-4DA4-827F-9737376850F6}"/>
              </a:ext>
            </a:extLst>
          </p:cNvPr>
          <p:cNvSpPr>
            <a:spLocks noGrp="1"/>
          </p:cNvSpPr>
          <p:nvPr>
            <p:ph idx="1"/>
          </p:nvPr>
        </p:nvSpPr>
        <p:spPr/>
        <p:txBody>
          <a:bodyPr>
            <a:normAutofit fontScale="92500" lnSpcReduction="10000"/>
          </a:bodyPr>
          <a:lstStyle/>
          <a:p>
            <a:pPr lvl="0"/>
            <a:r>
              <a:rPr lang="en-US" dirty="0"/>
              <a:t>Identify and develop formal partnerships between AA churches and local providers/ health care system.</a:t>
            </a:r>
          </a:p>
          <a:p>
            <a:pPr lvl="0"/>
            <a:r>
              <a:rPr lang="en-US" dirty="0"/>
              <a:t>Engage AA’s in-between visits, especially if they are prone to missing appointments.</a:t>
            </a:r>
          </a:p>
          <a:p>
            <a:pPr lvl="0"/>
            <a:r>
              <a:rPr lang="en-US" dirty="0"/>
              <a:t>Address barriers to physical activity and assist with modifying and tailoring interventions.</a:t>
            </a:r>
          </a:p>
          <a:p>
            <a:pPr lvl="0"/>
            <a:endParaRPr lang="en-US" dirty="0"/>
          </a:p>
          <a:p>
            <a:endParaRPr lang="en-US" dirty="0"/>
          </a:p>
        </p:txBody>
      </p:sp>
    </p:spTree>
    <p:extLst>
      <p:ext uri="{BB962C8B-B14F-4D97-AF65-F5344CB8AC3E}">
        <p14:creationId xmlns:p14="http://schemas.microsoft.com/office/powerpoint/2010/main" val="3772431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060A-1478-4437-BE2F-6FD0E7DBCBDF}"/>
              </a:ext>
            </a:extLst>
          </p:cNvPr>
          <p:cNvSpPr>
            <a:spLocks noGrp="1"/>
          </p:cNvSpPr>
          <p:nvPr>
            <p:ph type="title"/>
          </p:nvPr>
        </p:nvSpPr>
        <p:spPr>
          <a:xfrm>
            <a:off x="320040" y="620956"/>
            <a:ext cx="8229600" cy="485129"/>
          </a:xfrm>
        </p:spPr>
        <p:txBody>
          <a:bodyPr/>
          <a:lstStyle/>
          <a:p>
            <a:r>
              <a:rPr lang="en-US" dirty="0"/>
              <a:t>Recommendations</a:t>
            </a:r>
            <a:r>
              <a:rPr lang="en-US" sz="2000" dirty="0"/>
              <a:t>…continued</a:t>
            </a:r>
            <a:endParaRPr lang="en-US" dirty="0"/>
          </a:p>
        </p:txBody>
      </p:sp>
      <p:sp>
        <p:nvSpPr>
          <p:cNvPr id="3" name="Content Placeholder 2">
            <a:extLst>
              <a:ext uri="{FF2B5EF4-FFF2-40B4-BE49-F238E27FC236}">
                <a16:creationId xmlns:a16="http://schemas.microsoft.com/office/drawing/2014/main" id="{D1D92981-D36C-4DA4-827F-9737376850F6}"/>
              </a:ext>
            </a:extLst>
          </p:cNvPr>
          <p:cNvSpPr>
            <a:spLocks noGrp="1"/>
          </p:cNvSpPr>
          <p:nvPr>
            <p:ph idx="1"/>
          </p:nvPr>
        </p:nvSpPr>
        <p:spPr/>
        <p:txBody>
          <a:bodyPr>
            <a:normAutofit/>
          </a:bodyPr>
          <a:lstStyle/>
          <a:p>
            <a:pPr lvl="0"/>
            <a:r>
              <a:rPr lang="en-US" dirty="0"/>
              <a:t>Encourage social connections among participants as social norms and customs have a big impact on self-management</a:t>
            </a:r>
          </a:p>
          <a:p>
            <a:pPr lvl="0"/>
            <a:r>
              <a:rPr lang="en-US" dirty="0"/>
              <a:t>Tailor nutrition education appropriately remembering not all AA diets are the same.</a:t>
            </a:r>
          </a:p>
          <a:p>
            <a:pPr marL="0" indent="0">
              <a:buNone/>
            </a:pPr>
            <a:endParaRPr lang="en-US" dirty="0"/>
          </a:p>
        </p:txBody>
      </p:sp>
    </p:spTree>
    <p:extLst>
      <p:ext uri="{BB962C8B-B14F-4D97-AF65-F5344CB8AC3E}">
        <p14:creationId xmlns:p14="http://schemas.microsoft.com/office/powerpoint/2010/main" val="400525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DFFB7-D01A-42A1-BB82-21197152A3D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F17BF28-EEAA-4CCE-A170-D85154F3FBB0}"/>
              </a:ext>
            </a:extLst>
          </p:cNvPr>
          <p:cNvSpPr>
            <a:spLocks noGrp="1"/>
          </p:cNvSpPr>
          <p:nvPr>
            <p:ph idx="1"/>
          </p:nvPr>
        </p:nvSpPr>
        <p:spPr/>
        <p:txBody>
          <a:bodyPr/>
          <a:lstStyle/>
          <a:p>
            <a:r>
              <a:rPr lang="en-US" dirty="0"/>
              <a:t>See speaker notes section</a:t>
            </a:r>
          </a:p>
        </p:txBody>
      </p:sp>
    </p:spTree>
    <p:extLst>
      <p:ext uri="{BB962C8B-B14F-4D97-AF65-F5344CB8AC3E}">
        <p14:creationId xmlns:p14="http://schemas.microsoft.com/office/powerpoint/2010/main" val="2418669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person&#10;&#10;Description automatically generated">
            <a:extLst>
              <a:ext uri="{FF2B5EF4-FFF2-40B4-BE49-F238E27FC236}">
                <a16:creationId xmlns:a16="http://schemas.microsoft.com/office/drawing/2014/main" id="{BAD9CB1B-92E7-430C-9B18-F242C62AABAA}"/>
              </a:ext>
            </a:extLst>
          </p:cNvPr>
          <p:cNvPicPr>
            <a:picLocks noChangeAspect="1"/>
          </p:cNvPicPr>
          <p:nvPr/>
        </p:nvPicPr>
        <p:blipFill rotWithShape="1">
          <a:blip r:embed="rId3"/>
          <a:srcRect t="7130" b="34568"/>
          <a:stretch/>
        </p:blipFill>
        <p:spPr>
          <a:xfrm>
            <a:off x="20" y="10"/>
            <a:ext cx="9143980" cy="2785526"/>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5CBBCDC-B99F-48E6-ABF8-7878A1ABC006}"/>
              </a:ext>
            </a:extLst>
          </p:cNvPr>
          <p:cNvSpPr>
            <a:spLocks noGrp="1"/>
          </p:cNvSpPr>
          <p:nvPr>
            <p:ph idx="1"/>
          </p:nvPr>
        </p:nvSpPr>
        <p:spPr>
          <a:xfrm>
            <a:off x="914643" y="2785536"/>
            <a:ext cx="8109613" cy="1841219"/>
          </a:xfrm>
        </p:spPr>
        <p:txBody>
          <a:bodyPr anchor="ctr">
            <a:normAutofit fontScale="92500"/>
          </a:bodyPr>
          <a:lstStyle/>
          <a:p>
            <a:pPr marL="0" indent="0">
              <a:buNone/>
            </a:pPr>
            <a:r>
              <a:rPr lang="en-US" sz="2000" b="1" dirty="0">
                <a:latin typeface="Arial" panose="020B0604020202020204" pitchFamily="34" charset="0"/>
                <a:cs typeface="Arial" panose="020B0604020202020204" pitchFamily="34" charset="0"/>
              </a:rPr>
              <a:t>40.7 Million people in the United States identify as African American</a:t>
            </a:r>
          </a:p>
          <a:p>
            <a:pPr lvl="1">
              <a:buFont typeface="Courier New" panose="02070309020205020404" pitchFamily="49" charset="0"/>
              <a:buChar char="o"/>
            </a:pPr>
            <a:r>
              <a:rPr lang="en-US" sz="2000" dirty="0">
                <a:latin typeface="Arial" panose="020B0604020202020204" pitchFamily="34" charset="0"/>
                <a:cs typeface="Arial" panose="020B0604020202020204" pitchFamily="34" charset="0"/>
              </a:rPr>
              <a:t>12.7% of nation’s total population</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African American audiences represent a blend of cultures and traditions that reflect their diversity, rich history and ongoing ethnic adaptations</a:t>
            </a:r>
          </a:p>
        </p:txBody>
      </p:sp>
    </p:spTree>
    <p:extLst>
      <p:ext uri="{BB962C8B-B14F-4D97-AF65-F5344CB8AC3E}">
        <p14:creationId xmlns:p14="http://schemas.microsoft.com/office/powerpoint/2010/main" val="1798663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DCD8-D826-44EA-A1E3-73E2611ADABA}"/>
              </a:ext>
            </a:extLst>
          </p:cNvPr>
          <p:cNvSpPr>
            <a:spLocks noGrp="1"/>
          </p:cNvSpPr>
          <p:nvPr>
            <p:ph type="title"/>
          </p:nvPr>
        </p:nvSpPr>
        <p:spPr>
          <a:xfrm>
            <a:off x="239486" y="582045"/>
            <a:ext cx="8904513" cy="634568"/>
          </a:xfrm>
        </p:spPr>
        <p:txBody>
          <a:bodyPr/>
          <a:lstStyle/>
          <a:p>
            <a:r>
              <a:rPr lang="en-US" sz="3200" dirty="0">
                <a:latin typeface="Arial" panose="020B0604020202020204" pitchFamily="34" charset="0"/>
                <a:cs typeface="Arial" panose="020B0604020202020204" pitchFamily="34" charset="0"/>
              </a:rPr>
              <a:t>Diabetes Epidemic in African American Communities</a:t>
            </a:r>
            <a:endParaRPr lang="en-US" sz="3200" dirty="0"/>
          </a:p>
        </p:txBody>
      </p:sp>
      <p:sp>
        <p:nvSpPr>
          <p:cNvPr id="3" name="Content Placeholder 2">
            <a:extLst>
              <a:ext uri="{FF2B5EF4-FFF2-40B4-BE49-F238E27FC236}">
                <a16:creationId xmlns:a16="http://schemas.microsoft.com/office/drawing/2014/main" id="{FBDC290C-2A4A-4010-9543-9E8621F7EAF9}"/>
              </a:ext>
            </a:extLst>
          </p:cNvPr>
          <p:cNvSpPr>
            <a:spLocks noGrp="1"/>
          </p:cNvSpPr>
          <p:nvPr>
            <p:ph idx="1"/>
          </p:nvPr>
        </p:nvSpPr>
        <p:spPr>
          <a:xfrm>
            <a:off x="419100" y="1593586"/>
            <a:ext cx="8305800" cy="3288319"/>
          </a:xfrm>
        </p:spPr>
        <p:txBody>
          <a:bodyPr>
            <a:normAutofit lnSpcReduction="10000"/>
          </a:bodyPr>
          <a:lstStyle/>
          <a:p>
            <a:r>
              <a:rPr lang="en-US" sz="2600" dirty="0">
                <a:latin typeface="Arial" panose="020B0604020202020204" pitchFamily="34" charset="0"/>
                <a:cs typeface="Arial" panose="020B0604020202020204" pitchFamily="34" charset="0"/>
              </a:rPr>
              <a:t>More than 2.8 million African Americans have diabetes</a:t>
            </a:r>
          </a:p>
          <a:p>
            <a:pPr lvl="1">
              <a:buFont typeface="Courier New" panose="02070309020205020404" pitchFamily="49" charset="0"/>
              <a:buChar char="o"/>
            </a:pPr>
            <a:r>
              <a:rPr lang="en-US" sz="2300" dirty="0">
                <a:latin typeface="Arial" panose="020B0604020202020204" pitchFamily="34" charset="0"/>
                <a:cs typeface="Arial" panose="020B0604020202020204" pitchFamily="34" charset="0"/>
              </a:rPr>
              <a:t>12.7% percent of African Americans 18 or older have diabetes</a:t>
            </a:r>
          </a:p>
          <a:p>
            <a:pPr lvl="1">
              <a:buFont typeface="Courier New" panose="02070309020205020404" pitchFamily="49" charset="0"/>
              <a:buChar char="o"/>
            </a:pPr>
            <a:r>
              <a:rPr lang="en-US" sz="2300" dirty="0">
                <a:latin typeface="Arial" panose="020B0604020202020204" pitchFamily="34" charset="0"/>
                <a:cs typeface="Arial" panose="020B0604020202020204" pitchFamily="34" charset="0"/>
              </a:rPr>
              <a:t>1.8 times as likely to have diabetes as non-Hispanic whites</a:t>
            </a:r>
          </a:p>
          <a:p>
            <a:r>
              <a:rPr lang="en-US" sz="2600" dirty="0">
                <a:latin typeface="Arial" panose="020B0604020202020204" pitchFamily="34" charset="0"/>
                <a:cs typeface="Arial" panose="020B0604020202020204" pitchFamily="34" charset="0"/>
              </a:rPr>
              <a:t>African Americans are more likely to have complications from type 2 diabetes </a:t>
            </a:r>
          </a:p>
          <a:p>
            <a:endParaRPr lang="en-US" dirty="0"/>
          </a:p>
        </p:txBody>
      </p:sp>
    </p:spTree>
    <p:extLst>
      <p:ext uri="{BB962C8B-B14F-4D97-AF65-F5344CB8AC3E}">
        <p14:creationId xmlns:p14="http://schemas.microsoft.com/office/powerpoint/2010/main" val="3377357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BADEF-0A1E-47B1-A908-0EF55E216BB2}"/>
              </a:ext>
            </a:extLst>
          </p:cNvPr>
          <p:cNvSpPr>
            <a:spLocks noGrp="1"/>
          </p:cNvSpPr>
          <p:nvPr>
            <p:ph type="title"/>
          </p:nvPr>
        </p:nvSpPr>
        <p:spPr>
          <a:xfrm>
            <a:off x="5020633" y="263618"/>
            <a:ext cx="3875483" cy="1461057"/>
          </a:xfrm>
        </p:spPr>
        <p:txBody>
          <a:bodyPr anchor="b">
            <a:normAutofit/>
          </a:bodyPr>
          <a:lstStyle/>
          <a:p>
            <a:r>
              <a:rPr lang="en-US" sz="2700" dirty="0"/>
              <a:t>Who is at Risk for Prediabetes and Type 2 Diabetes?</a:t>
            </a:r>
          </a:p>
        </p:txBody>
      </p:sp>
      <p:sp>
        <p:nvSpPr>
          <p:cNvPr id="3" name="Content Placeholder 2">
            <a:extLst>
              <a:ext uri="{FF2B5EF4-FFF2-40B4-BE49-F238E27FC236}">
                <a16:creationId xmlns:a16="http://schemas.microsoft.com/office/drawing/2014/main" id="{5F285A61-C217-4F22-8C16-966B0FF3DF4F}"/>
              </a:ext>
            </a:extLst>
          </p:cNvPr>
          <p:cNvSpPr>
            <a:spLocks noGrp="1"/>
          </p:cNvSpPr>
          <p:nvPr>
            <p:ph idx="1"/>
          </p:nvPr>
        </p:nvSpPr>
        <p:spPr>
          <a:xfrm>
            <a:off x="5020633" y="1861699"/>
            <a:ext cx="3875483" cy="2695687"/>
          </a:xfrm>
        </p:spPr>
        <p:txBody>
          <a:bodyPr>
            <a:normAutofit fontScale="92500" lnSpcReduction="10000"/>
          </a:bodyPr>
          <a:lstStyle/>
          <a:p>
            <a:pPr lvl="0"/>
            <a:r>
              <a:rPr lang="en-US" sz="1800" dirty="0">
                <a:latin typeface="Arial" panose="020B0604020202020204" pitchFamily="34" charset="0"/>
                <a:cs typeface="Arial" panose="020B0604020202020204" pitchFamily="34" charset="0"/>
              </a:rPr>
              <a:t>An estimated 84.1 million U.S. adults have prediabetes</a:t>
            </a:r>
          </a:p>
          <a:p>
            <a:pPr marL="457200" lvl="1" indent="0">
              <a:buNone/>
            </a:pP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36% of African Americans have prediabetes</a:t>
            </a:r>
          </a:p>
          <a:p>
            <a:pPr lvl="1">
              <a:buFont typeface="Courier New" panose="02070309020205020404" pitchFamily="49" charset="0"/>
              <a:buChar char="o"/>
            </a:pPr>
            <a:r>
              <a:rPr lang="en-US" sz="1800" dirty="0">
                <a:latin typeface="Arial" panose="020B0604020202020204" pitchFamily="34" charset="0"/>
                <a:cs typeface="Arial" panose="020B0604020202020204" pitchFamily="34" charset="0"/>
              </a:rPr>
              <a:t>Of those, only 10.5% are aware that they have the disease</a:t>
            </a:r>
          </a:p>
          <a:p>
            <a:pPr marL="457200" lvl="1" indent="0">
              <a:buNone/>
            </a:pPr>
            <a:endParaRPr lang="en-US" sz="1400" dirty="0"/>
          </a:p>
          <a:p>
            <a:pPr marL="0" indent="0">
              <a:buNone/>
            </a:pPr>
            <a:r>
              <a:rPr lang="en-US" sz="1400" dirty="0"/>
              <a:t>	</a:t>
            </a:r>
          </a:p>
        </p:txBody>
      </p:sp>
      <p:pic>
        <p:nvPicPr>
          <p:cNvPr id="5" name="Picture 4" descr="A screenshot of a cell phone&#10;&#10;Description automatically generated">
            <a:extLst>
              <a:ext uri="{FF2B5EF4-FFF2-40B4-BE49-F238E27FC236}">
                <a16:creationId xmlns:a16="http://schemas.microsoft.com/office/drawing/2014/main" id="{0AE14C44-BFB2-4D3D-9B8B-0C90EA91270E}"/>
              </a:ext>
            </a:extLst>
          </p:cNvPr>
          <p:cNvPicPr>
            <a:picLocks noChangeAspect="1"/>
          </p:cNvPicPr>
          <p:nvPr/>
        </p:nvPicPr>
        <p:blipFill>
          <a:blip r:embed="rId3"/>
          <a:stretch>
            <a:fillRect/>
          </a:stretch>
        </p:blipFill>
        <p:spPr>
          <a:xfrm>
            <a:off x="247884" y="355008"/>
            <a:ext cx="4535871" cy="4438245"/>
          </a:xfrm>
          <a:prstGeom prst="rect">
            <a:avLst/>
          </a:prstGeom>
        </p:spPr>
      </p:pic>
    </p:spTree>
    <p:extLst>
      <p:ext uri="{BB962C8B-B14F-4D97-AF65-F5344CB8AC3E}">
        <p14:creationId xmlns:p14="http://schemas.microsoft.com/office/powerpoint/2010/main" val="946308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F25400D-10EB-4AD0-83BF-ED9ECD69A90F}"/>
              </a:ext>
            </a:extLst>
          </p:cNvPr>
          <p:cNvPicPr>
            <a:picLocks noChangeAspect="1"/>
          </p:cNvPicPr>
          <p:nvPr/>
        </p:nvPicPr>
        <p:blipFill>
          <a:blip r:embed="rId3"/>
          <a:stretch>
            <a:fillRect/>
          </a:stretch>
        </p:blipFill>
        <p:spPr>
          <a:xfrm>
            <a:off x="256367" y="1244537"/>
            <a:ext cx="8672362" cy="2659187"/>
          </a:xfrm>
          <a:prstGeom prst="rect">
            <a:avLst/>
          </a:prstGeom>
        </p:spPr>
      </p:pic>
    </p:spTree>
    <p:extLst>
      <p:ext uri="{BB962C8B-B14F-4D97-AF65-F5344CB8AC3E}">
        <p14:creationId xmlns:p14="http://schemas.microsoft.com/office/powerpoint/2010/main" val="3855941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F4FC02-6FCA-4DEF-8F3B-CBB32EBFF855}"/>
              </a:ext>
            </a:extLst>
          </p:cNvPr>
          <p:cNvPicPr>
            <a:picLocks noChangeAspect="1"/>
          </p:cNvPicPr>
          <p:nvPr/>
        </p:nvPicPr>
        <p:blipFill>
          <a:blip r:embed="rId3"/>
          <a:stretch>
            <a:fillRect/>
          </a:stretch>
        </p:blipFill>
        <p:spPr>
          <a:xfrm>
            <a:off x="443119" y="1175302"/>
            <a:ext cx="5154068" cy="874174"/>
          </a:xfrm>
          <a:prstGeom prst="rect">
            <a:avLst/>
          </a:prstGeom>
        </p:spPr>
      </p:pic>
      <p:sp>
        <p:nvSpPr>
          <p:cNvPr id="2" name="Title 1">
            <a:extLst>
              <a:ext uri="{FF2B5EF4-FFF2-40B4-BE49-F238E27FC236}">
                <a16:creationId xmlns:a16="http://schemas.microsoft.com/office/drawing/2014/main" id="{94C49A99-6A15-4C5C-AE85-66CB02F5FCE0}"/>
              </a:ext>
            </a:extLst>
          </p:cNvPr>
          <p:cNvSpPr>
            <a:spLocks noGrp="1"/>
          </p:cNvSpPr>
          <p:nvPr>
            <p:ph type="title"/>
          </p:nvPr>
        </p:nvSpPr>
        <p:spPr/>
        <p:txBody>
          <a:bodyPr/>
          <a:lstStyle/>
          <a:p>
            <a:r>
              <a:rPr lang="en-US" dirty="0"/>
              <a:t>Diabetes Prevention Program</a:t>
            </a:r>
          </a:p>
        </p:txBody>
      </p:sp>
      <p:pic>
        <p:nvPicPr>
          <p:cNvPr id="11" name="Picture 10">
            <a:extLst>
              <a:ext uri="{FF2B5EF4-FFF2-40B4-BE49-F238E27FC236}">
                <a16:creationId xmlns:a16="http://schemas.microsoft.com/office/drawing/2014/main" id="{50E29F87-A164-4553-B75B-EBCA1294647D}"/>
              </a:ext>
            </a:extLst>
          </p:cNvPr>
          <p:cNvPicPr>
            <a:picLocks noChangeAspect="1"/>
          </p:cNvPicPr>
          <p:nvPr/>
        </p:nvPicPr>
        <p:blipFill>
          <a:blip r:embed="rId4"/>
          <a:stretch>
            <a:fillRect/>
          </a:stretch>
        </p:blipFill>
        <p:spPr>
          <a:xfrm>
            <a:off x="658042" y="1970325"/>
            <a:ext cx="2078916" cy="2085013"/>
          </a:xfrm>
          <a:prstGeom prst="rect">
            <a:avLst/>
          </a:prstGeom>
        </p:spPr>
      </p:pic>
      <p:grpSp>
        <p:nvGrpSpPr>
          <p:cNvPr id="12" name="Group 11">
            <a:extLst>
              <a:ext uri="{FF2B5EF4-FFF2-40B4-BE49-F238E27FC236}">
                <a16:creationId xmlns:a16="http://schemas.microsoft.com/office/drawing/2014/main" id="{0D4BEBC5-6A8F-406D-A9C8-2E98148A47C4}"/>
              </a:ext>
            </a:extLst>
          </p:cNvPr>
          <p:cNvGrpSpPr/>
          <p:nvPr/>
        </p:nvGrpSpPr>
        <p:grpSpPr>
          <a:xfrm>
            <a:off x="3532542" y="2215260"/>
            <a:ext cx="2078916" cy="1707810"/>
            <a:chOff x="6077778" y="2476500"/>
            <a:chExt cx="2655405" cy="2083904"/>
          </a:xfrm>
        </p:grpSpPr>
        <p:pic>
          <p:nvPicPr>
            <p:cNvPr id="13" name="Picture 12">
              <a:extLst>
                <a:ext uri="{FF2B5EF4-FFF2-40B4-BE49-F238E27FC236}">
                  <a16:creationId xmlns:a16="http://schemas.microsoft.com/office/drawing/2014/main" id="{433DB157-F951-4032-A08A-0028ADCE86E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999814" y="2827035"/>
              <a:ext cx="1733369" cy="1733369"/>
            </a:xfrm>
            <a:prstGeom prst="rect">
              <a:avLst/>
            </a:prstGeom>
          </p:spPr>
        </p:pic>
        <p:pic>
          <p:nvPicPr>
            <p:cNvPr id="14" name="Picture 13">
              <a:extLst>
                <a:ext uri="{FF2B5EF4-FFF2-40B4-BE49-F238E27FC236}">
                  <a16:creationId xmlns:a16="http://schemas.microsoft.com/office/drawing/2014/main" id="{8CE6C5C0-1AC7-47AC-8679-BA2955A921F7}"/>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077778" y="2476500"/>
              <a:ext cx="1752600" cy="1752600"/>
            </a:xfrm>
            <a:prstGeom prst="rect">
              <a:avLst/>
            </a:prstGeom>
          </p:spPr>
        </p:pic>
      </p:grpSp>
      <p:pic>
        <p:nvPicPr>
          <p:cNvPr id="18" name="Picture 17">
            <a:extLst>
              <a:ext uri="{FF2B5EF4-FFF2-40B4-BE49-F238E27FC236}">
                <a16:creationId xmlns:a16="http://schemas.microsoft.com/office/drawing/2014/main" id="{90D5328C-ADBE-44DA-8F8C-32F0F5112E9C}"/>
              </a:ext>
            </a:extLst>
          </p:cNvPr>
          <p:cNvPicPr>
            <a:picLocks noChangeAspect="1"/>
          </p:cNvPicPr>
          <p:nvPr/>
        </p:nvPicPr>
        <p:blipFill>
          <a:blip r:embed="rId7"/>
          <a:stretch>
            <a:fillRect/>
          </a:stretch>
        </p:blipFill>
        <p:spPr>
          <a:xfrm>
            <a:off x="6289721" y="1778173"/>
            <a:ext cx="2085013" cy="2085013"/>
          </a:xfrm>
          <a:prstGeom prst="rect">
            <a:avLst/>
          </a:prstGeom>
        </p:spPr>
      </p:pic>
      <p:sp>
        <p:nvSpPr>
          <p:cNvPr id="19" name="TextBox 18">
            <a:extLst>
              <a:ext uri="{FF2B5EF4-FFF2-40B4-BE49-F238E27FC236}">
                <a16:creationId xmlns:a16="http://schemas.microsoft.com/office/drawing/2014/main" id="{26F8B222-672C-49FE-BF71-6EBCFEBDFD72}"/>
              </a:ext>
            </a:extLst>
          </p:cNvPr>
          <p:cNvSpPr txBox="1"/>
          <p:nvPr/>
        </p:nvSpPr>
        <p:spPr>
          <a:xfrm>
            <a:off x="658042" y="4106158"/>
            <a:ext cx="2444022" cy="1046440"/>
          </a:xfrm>
          <a:prstGeom prst="rect">
            <a:avLst/>
          </a:prstGeom>
          <a:noFill/>
        </p:spPr>
        <p:txBody>
          <a:bodyPr wrap="square" rtlCol="0">
            <a:spAutoFit/>
          </a:bodyPr>
          <a:lstStyle/>
          <a:p>
            <a:pPr defTabSz="914400">
              <a:defRPr/>
            </a:pPr>
            <a:r>
              <a:rPr lang="en-US" dirty="0">
                <a:solidFill>
                  <a:srgbClr val="000000"/>
                </a:solidFill>
                <a:cs typeface="Calibri" panose="020F0502020204030204" pitchFamily="34" charset="0"/>
              </a:rPr>
              <a:t>Placebo with brief lifestyle counseling</a:t>
            </a:r>
          </a:p>
          <a:p>
            <a:pPr defTabSz="914400">
              <a:defRPr/>
            </a:pPr>
            <a:endParaRPr lang="en-US" sz="2600" dirty="0">
              <a:solidFill>
                <a:srgbClr val="000000"/>
              </a:solidFill>
              <a:latin typeface="Verdana"/>
            </a:endParaRPr>
          </a:p>
        </p:txBody>
      </p:sp>
      <p:sp>
        <p:nvSpPr>
          <p:cNvPr id="20" name="TextBox 19">
            <a:extLst>
              <a:ext uri="{FF2B5EF4-FFF2-40B4-BE49-F238E27FC236}">
                <a16:creationId xmlns:a16="http://schemas.microsoft.com/office/drawing/2014/main" id="{9F1DA347-241D-4AC2-BD8E-1BCC4532AF7D}"/>
              </a:ext>
            </a:extLst>
          </p:cNvPr>
          <p:cNvSpPr txBox="1"/>
          <p:nvPr/>
        </p:nvSpPr>
        <p:spPr>
          <a:xfrm>
            <a:off x="3260492" y="4055338"/>
            <a:ext cx="3029229" cy="646331"/>
          </a:xfrm>
          <a:prstGeom prst="rect">
            <a:avLst/>
          </a:prstGeom>
          <a:noFill/>
        </p:spPr>
        <p:txBody>
          <a:bodyPr wrap="square" rtlCol="0">
            <a:spAutoFit/>
          </a:bodyPr>
          <a:lstStyle/>
          <a:p>
            <a:pPr defTabSz="914400">
              <a:defRPr/>
            </a:pPr>
            <a:r>
              <a:rPr lang="en-US" dirty="0">
                <a:solidFill>
                  <a:srgbClr val="000000"/>
                </a:solidFill>
                <a:cs typeface="Calibri" panose="020F0502020204030204" pitchFamily="34" charset="0"/>
              </a:rPr>
              <a:t>Intensive one-on-one lifestyle modification program</a:t>
            </a:r>
          </a:p>
        </p:txBody>
      </p:sp>
      <p:sp>
        <p:nvSpPr>
          <p:cNvPr id="21" name="TextBox 20">
            <a:extLst>
              <a:ext uri="{FF2B5EF4-FFF2-40B4-BE49-F238E27FC236}">
                <a16:creationId xmlns:a16="http://schemas.microsoft.com/office/drawing/2014/main" id="{35814E48-C24A-48C8-BE3F-1926A9EBEC9F}"/>
              </a:ext>
            </a:extLst>
          </p:cNvPr>
          <p:cNvSpPr txBox="1"/>
          <p:nvPr/>
        </p:nvSpPr>
        <p:spPr>
          <a:xfrm>
            <a:off x="6448149" y="3944375"/>
            <a:ext cx="2369654"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Medication (metformin 850 mg/twice daily)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377668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TotalTime>
  <Words>3602</Words>
  <Application>Microsoft Office PowerPoint</Application>
  <PresentationFormat>Custom</PresentationFormat>
  <Paragraphs>368</Paragraphs>
  <Slides>46</Slides>
  <Notes>31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46</vt:i4>
      </vt:variant>
    </vt:vector>
  </HeadingPairs>
  <TitlesOfParts>
    <vt:vector size="55" baseType="lpstr">
      <vt:lpstr>Arial</vt:lpstr>
      <vt:lpstr>Calibri</vt:lpstr>
      <vt:lpstr>Courier New</vt:lpstr>
      <vt:lpstr>Futura Std Book</vt:lpstr>
      <vt:lpstr>Times New Roman</vt:lpstr>
      <vt:lpstr>Verdana</vt:lpstr>
      <vt:lpstr>Wingdings</vt:lpstr>
      <vt:lpstr>Office Theme</vt:lpstr>
      <vt:lpstr>Custom Design</vt:lpstr>
      <vt:lpstr>PowerPoint Presentation</vt:lpstr>
      <vt:lpstr>PowerPoint Presentation</vt:lpstr>
      <vt:lpstr>Disclosure to Participants</vt:lpstr>
      <vt:lpstr>Health Equity Among African Americans in Diabetes Prevention</vt:lpstr>
      <vt:lpstr>PowerPoint Presentation</vt:lpstr>
      <vt:lpstr>Diabetes Epidemic in African American Communities</vt:lpstr>
      <vt:lpstr>Who is at Risk for Prediabetes and Type 2 Diabetes?</vt:lpstr>
      <vt:lpstr>PowerPoint Presentation</vt:lpstr>
      <vt:lpstr>Diabetes Prevention Program</vt:lpstr>
      <vt:lpstr>How do we reduce racial and ethnic health inequalities?</vt:lpstr>
      <vt:lpstr>National Diabetes Prevention Program</vt:lpstr>
      <vt:lpstr>Overview of the National DPP – lifestyle change program</vt:lpstr>
      <vt:lpstr>Understanding African American Audiences</vt:lpstr>
      <vt:lpstr>PowerPoint Presentation</vt:lpstr>
      <vt:lpstr>History &amp; Mission</vt:lpstr>
      <vt:lpstr>The Balm In Gilead Strategic Areas of Program Implementation</vt:lpstr>
      <vt:lpstr>Why Do We Do This work?</vt:lpstr>
      <vt:lpstr>Barriers, Barriers, Barriers</vt:lpstr>
      <vt:lpstr>African Americans, Faith, &amp; Health</vt:lpstr>
      <vt:lpstr>African Americans, Faith &amp; Health</vt:lpstr>
      <vt:lpstr>Cultural Competency = Cultural Respect</vt:lpstr>
      <vt:lpstr>Why is Cultural Competency Important in Addressing Health Disparities</vt:lpstr>
      <vt:lpstr>Approaches to Culturally Appropriate Care</vt:lpstr>
      <vt:lpstr>Benefits of Faith and Community-based Partnerships</vt:lpstr>
      <vt:lpstr>The SDFI is a national program of The Balm In Gilead.     It is a 5-state faith-based project designed to expand access and utilization of the CDC’s PREVENT T2 program   In partnership with, local faith partners, healthcare providers, universities, and other key stakeholders, the SDFI supports and encourage communities and individuals to live healthier in mind, body and spirit.</vt:lpstr>
      <vt:lpstr>Southeast Diabetes Faith Initiative</vt:lpstr>
      <vt:lpstr>Developing Marketing Assets &amp; Materials</vt:lpstr>
      <vt:lpstr>Keys to Success</vt:lpstr>
      <vt:lpstr>There is a Balm In Gilead!</vt:lpstr>
      <vt:lpstr>PowerPoint Presentation</vt:lpstr>
      <vt:lpstr>BWHI</vt:lpstr>
      <vt:lpstr>BWHI</vt:lpstr>
      <vt:lpstr>BWHI PROVIDER NETWORK:  EDGE Educate, Demonstrate, Guide, Empower</vt:lpstr>
      <vt:lpstr>Lessons Learned</vt:lpstr>
      <vt:lpstr>Thank You!</vt:lpstr>
      <vt:lpstr>PowerPoint Presentation</vt:lpstr>
      <vt:lpstr>Cultural and Social Considerations</vt:lpstr>
      <vt:lpstr>Building Trust and Rapport</vt:lpstr>
      <vt:lpstr>Encourage social connections</vt:lpstr>
      <vt:lpstr>One Size Does Not Fit All!</vt:lpstr>
      <vt:lpstr>Identify barriers specific to AA’s</vt:lpstr>
      <vt:lpstr>Capitalize on missed opportunities</vt:lpstr>
      <vt:lpstr>Recommendations</vt:lpstr>
      <vt:lpstr>Recommendations…continued</vt:lpstr>
      <vt:lpstr>Recommendations…continued</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Blum</dc:creator>
  <cp:lastModifiedBy>Mary Minogue</cp:lastModifiedBy>
  <cp:revision>4</cp:revision>
  <dcterms:created xsi:type="dcterms:W3CDTF">2019-06-03T22:12:46Z</dcterms:created>
  <dcterms:modified xsi:type="dcterms:W3CDTF">2019-07-24T21:27:15Z</dcterms:modified>
</cp:coreProperties>
</file>