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2"/>
  </p:notesMasterIdLst>
  <p:sldIdLst>
    <p:sldId id="256" r:id="rId3"/>
    <p:sldId id="264" r:id="rId4"/>
    <p:sldId id="289" r:id="rId5"/>
    <p:sldId id="288" r:id="rId6"/>
    <p:sldId id="287" r:id="rId7"/>
    <p:sldId id="262" r:id="rId8"/>
    <p:sldId id="261" r:id="rId9"/>
    <p:sldId id="266" r:id="rId10"/>
    <p:sldId id="267" r:id="rId11"/>
    <p:sldId id="363" r:id="rId12"/>
    <p:sldId id="269" r:id="rId13"/>
    <p:sldId id="270" r:id="rId14"/>
    <p:sldId id="453" r:id="rId15"/>
    <p:sldId id="272" r:id="rId16"/>
    <p:sldId id="273" r:id="rId17"/>
    <p:sldId id="274" r:id="rId18"/>
    <p:sldId id="275" r:id="rId19"/>
    <p:sldId id="276" r:id="rId20"/>
    <p:sldId id="290" r:id="rId21"/>
    <p:sldId id="278" r:id="rId22"/>
    <p:sldId id="279" r:id="rId23"/>
    <p:sldId id="291" r:id="rId24"/>
    <p:sldId id="281" r:id="rId25"/>
    <p:sldId id="292" r:id="rId26"/>
    <p:sldId id="283" r:id="rId27"/>
    <p:sldId id="284" r:id="rId28"/>
    <p:sldId id="285" r:id="rId29"/>
    <p:sldId id="293" r:id="rId30"/>
    <p:sldId id="286" r:id="rId31"/>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99"/>
    <a:srgbClr val="005798"/>
    <a:srgbClr val="0076C0"/>
    <a:srgbClr val="ED1470"/>
    <a:srgbClr val="CCD825"/>
    <a:srgbClr val="233C7F"/>
    <a:srgbClr val="223570"/>
    <a:srgbClr val="182A6A"/>
    <a:srgbClr val="233C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8" autoAdjust="0"/>
    <p:restoredTop sz="65780" autoAdjust="0"/>
  </p:normalViewPr>
  <p:slideViewPr>
    <p:cSldViewPr snapToGrid="0" snapToObjects="1">
      <p:cViewPr varScale="1">
        <p:scale>
          <a:sx n="76" d="100"/>
          <a:sy n="76" d="100"/>
        </p:scale>
        <p:origin x="1642" y="43"/>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A0ECC-A44B-4580-9432-48C0E68ACB68}"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789C9981-7576-4B4F-9F30-81C7EE639283}">
      <dgm:prSet phldrT="[Text]" custT="1"/>
      <dgm:spPr>
        <a:solidFill>
          <a:schemeClr val="bg2">
            <a:lumMod val="90000"/>
          </a:schemeClr>
        </a:solidFill>
      </dgm:spPr>
      <dgm:t>
        <a:bodyPr/>
        <a:lstStyle/>
        <a:p>
          <a:r>
            <a:rPr lang="en-US" sz="1400" b="1" dirty="0">
              <a:solidFill>
                <a:schemeClr val="tx1"/>
              </a:solidFill>
            </a:rPr>
            <a:t>400+ CCD stakeholders</a:t>
          </a:r>
        </a:p>
        <a:p>
          <a:endParaRPr lang="en-US" sz="1400" dirty="0"/>
        </a:p>
      </dgm:t>
    </dgm:pt>
    <dgm:pt modelId="{977797D7-ACE4-4EC2-B642-0C7382CEF82D}" type="parTrans" cxnId="{1DC2F6AC-11C6-40A0-A1B2-2C8B4E368D7C}">
      <dgm:prSet/>
      <dgm:spPr/>
      <dgm:t>
        <a:bodyPr/>
        <a:lstStyle/>
        <a:p>
          <a:endParaRPr lang="en-US"/>
        </a:p>
      </dgm:t>
    </dgm:pt>
    <dgm:pt modelId="{949DC349-5AF4-4E6A-B3F8-090A17A9CBF2}" type="sibTrans" cxnId="{1DC2F6AC-11C6-40A0-A1B2-2C8B4E368D7C}">
      <dgm:prSet/>
      <dgm:spPr/>
      <dgm:t>
        <a:bodyPr/>
        <a:lstStyle/>
        <a:p>
          <a:endParaRPr lang="en-US"/>
        </a:p>
      </dgm:t>
    </dgm:pt>
    <dgm:pt modelId="{CA4E363A-7F8B-4EE2-8442-9BEC65C3EB2E}">
      <dgm:prSet phldrT="[Text]" custT="1"/>
      <dgm:spPr>
        <a:solidFill>
          <a:srgbClr val="C0B3E3"/>
        </a:solidFill>
      </dgm:spPr>
      <dgm:t>
        <a:bodyPr/>
        <a:lstStyle/>
        <a:p>
          <a:r>
            <a:rPr lang="en-US" sz="1400" b="1" dirty="0">
              <a:solidFill>
                <a:schemeClr val="tx1"/>
              </a:solidFill>
            </a:rPr>
            <a:t>100+ Action work group participants</a:t>
          </a:r>
        </a:p>
        <a:p>
          <a:endParaRPr lang="en-US" sz="1400" dirty="0"/>
        </a:p>
      </dgm:t>
    </dgm:pt>
    <dgm:pt modelId="{66E7E8C8-3CC3-4C82-92F2-00D99D67320F}" type="parTrans" cxnId="{78C62B22-704F-46E3-B10A-BBE4C78791C3}">
      <dgm:prSet/>
      <dgm:spPr/>
      <dgm:t>
        <a:bodyPr/>
        <a:lstStyle/>
        <a:p>
          <a:endParaRPr lang="en-US"/>
        </a:p>
      </dgm:t>
    </dgm:pt>
    <dgm:pt modelId="{5CD01DF3-8875-45D6-86EB-6773E110B9A5}" type="sibTrans" cxnId="{78C62B22-704F-46E3-B10A-BBE4C78791C3}">
      <dgm:prSet/>
      <dgm:spPr/>
      <dgm:t>
        <a:bodyPr/>
        <a:lstStyle/>
        <a:p>
          <a:endParaRPr lang="en-US"/>
        </a:p>
      </dgm:t>
    </dgm:pt>
    <dgm:pt modelId="{B7B8E1DB-DDC8-44AC-86AF-D67FEBD095EF}">
      <dgm:prSet phldrT="[Text]" custT="1"/>
      <dgm:spPr>
        <a:solidFill>
          <a:schemeClr val="accent2">
            <a:lumMod val="40000"/>
            <a:lumOff val="60000"/>
          </a:schemeClr>
        </a:solidFill>
      </dgm:spPr>
      <dgm:t>
        <a:bodyPr/>
        <a:lstStyle/>
        <a:p>
          <a:r>
            <a:rPr lang="en-US" sz="1400" b="1" dirty="0">
              <a:solidFill>
                <a:schemeClr val="tx1"/>
              </a:solidFill>
            </a:rPr>
            <a:t>20 Key Stakeholder Organizations</a:t>
          </a:r>
        </a:p>
        <a:p>
          <a:endParaRPr lang="en-US" sz="1400" dirty="0"/>
        </a:p>
      </dgm:t>
    </dgm:pt>
    <dgm:pt modelId="{3085E64C-7B0D-46C1-A254-2A31BB5CA0B5}" type="parTrans" cxnId="{A6C3E6B0-BBE7-4C43-B0F1-1ED3BB253858}">
      <dgm:prSet/>
      <dgm:spPr/>
      <dgm:t>
        <a:bodyPr/>
        <a:lstStyle/>
        <a:p>
          <a:endParaRPr lang="en-US"/>
        </a:p>
      </dgm:t>
    </dgm:pt>
    <dgm:pt modelId="{3BE76AAF-058B-46AE-A61D-243DBD004399}" type="sibTrans" cxnId="{A6C3E6B0-BBE7-4C43-B0F1-1ED3BB253858}">
      <dgm:prSet/>
      <dgm:spPr/>
      <dgm:t>
        <a:bodyPr/>
        <a:lstStyle/>
        <a:p>
          <a:endParaRPr lang="en-US"/>
        </a:p>
      </dgm:t>
    </dgm:pt>
    <dgm:pt modelId="{2A32F2B6-6CFD-43DC-B5C1-DFC0A10030CA}">
      <dgm:prSet phldrT="[Text]" custT="1"/>
      <dgm:spPr>
        <a:solidFill>
          <a:schemeClr val="accent6">
            <a:lumMod val="40000"/>
            <a:lumOff val="60000"/>
          </a:schemeClr>
        </a:solidFill>
      </dgm:spPr>
      <dgm:t>
        <a:bodyPr/>
        <a:lstStyle/>
        <a:p>
          <a:r>
            <a:rPr lang="en-US" sz="1400" b="1" dirty="0">
              <a:solidFill>
                <a:schemeClr val="tx1"/>
              </a:solidFill>
            </a:rPr>
            <a:t>12 Core Team Members</a:t>
          </a:r>
        </a:p>
      </dgm:t>
    </dgm:pt>
    <dgm:pt modelId="{DF7EBF5A-A14B-40A0-A140-23A158FAC22F}" type="parTrans" cxnId="{D61D13E2-978C-4EDA-90D8-5FA89E56B25D}">
      <dgm:prSet/>
      <dgm:spPr/>
      <dgm:t>
        <a:bodyPr/>
        <a:lstStyle/>
        <a:p>
          <a:endParaRPr lang="en-US"/>
        </a:p>
      </dgm:t>
    </dgm:pt>
    <dgm:pt modelId="{81E99371-47C5-4A1E-8438-1A5688F52C2B}" type="sibTrans" cxnId="{D61D13E2-978C-4EDA-90D8-5FA89E56B25D}">
      <dgm:prSet/>
      <dgm:spPr/>
      <dgm:t>
        <a:bodyPr/>
        <a:lstStyle/>
        <a:p>
          <a:endParaRPr lang="en-US"/>
        </a:p>
      </dgm:t>
    </dgm:pt>
    <dgm:pt modelId="{70BC83C7-255E-4643-9A38-CF043863A1A5}">
      <dgm:prSet phldrT="[Text]" custT="1"/>
      <dgm:spPr>
        <a:solidFill>
          <a:schemeClr val="accent1">
            <a:lumMod val="60000"/>
            <a:lumOff val="40000"/>
          </a:schemeClr>
        </a:solidFill>
      </dgm:spPr>
      <dgm:t>
        <a:bodyPr/>
        <a:lstStyle/>
        <a:p>
          <a:r>
            <a:rPr lang="en-US" sz="1400" b="1" dirty="0">
              <a:solidFill>
                <a:schemeClr val="tx1"/>
              </a:solidFill>
            </a:rPr>
            <a:t>Anchor</a:t>
          </a:r>
        </a:p>
        <a:p>
          <a:r>
            <a:rPr lang="en-US" sz="1400" b="1" dirty="0">
              <a:solidFill>
                <a:schemeClr val="tx1"/>
              </a:solidFill>
            </a:rPr>
            <a:t>Houston Health Department</a:t>
          </a:r>
        </a:p>
      </dgm:t>
    </dgm:pt>
    <dgm:pt modelId="{C9CB9AD2-9F37-4F68-9855-4AEE19471C78}" type="parTrans" cxnId="{E0049308-D4C9-4F65-99A7-53FFF1023864}">
      <dgm:prSet/>
      <dgm:spPr/>
      <dgm:t>
        <a:bodyPr/>
        <a:lstStyle/>
        <a:p>
          <a:endParaRPr lang="en-US"/>
        </a:p>
      </dgm:t>
    </dgm:pt>
    <dgm:pt modelId="{9F07A65C-6F2A-4DBC-8FC2-9B2905CE5422}" type="sibTrans" cxnId="{E0049308-D4C9-4F65-99A7-53FFF1023864}">
      <dgm:prSet/>
      <dgm:spPr/>
      <dgm:t>
        <a:bodyPr/>
        <a:lstStyle/>
        <a:p>
          <a:endParaRPr lang="en-US"/>
        </a:p>
      </dgm:t>
    </dgm:pt>
    <dgm:pt modelId="{3A401253-9804-4314-B8FE-DA384EC20619}" type="pres">
      <dgm:prSet presAssocID="{695A0ECC-A44B-4580-9432-48C0E68ACB68}" presName="Name0" presStyleCnt="0">
        <dgm:presLayoutVars>
          <dgm:chMax val="7"/>
          <dgm:resizeHandles val="exact"/>
        </dgm:presLayoutVars>
      </dgm:prSet>
      <dgm:spPr/>
      <dgm:t>
        <a:bodyPr/>
        <a:lstStyle/>
        <a:p>
          <a:endParaRPr lang="en-US"/>
        </a:p>
      </dgm:t>
    </dgm:pt>
    <dgm:pt modelId="{5138F09C-3151-4F6B-9BDE-419E072EBE87}" type="pres">
      <dgm:prSet presAssocID="{695A0ECC-A44B-4580-9432-48C0E68ACB68}" presName="comp1" presStyleCnt="0"/>
      <dgm:spPr/>
    </dgm:pt>
    <dgm:pt modelId="{CFB5F00B-DC62-4F6E-B09E-ACADF10F0E50}" type="pres">
      <dgm:prSet presAssocID="{695A0ECC-A44B-4580-9432-48C0E68ACB68}" presName="circle1" presStyleLbl="node1" presStyleIdx="0" presStyleCnt="5" custLinFactNeighborX="4884"/>
      <dgm:spPr/>
      <dgm:t>
        <a:bodyPr/>
        <a:lstStyle/>
        <a:p>
          <a:endParaRPr lang="en-US"/>
        </a:p>
      </dgm:t>
    </dgm:pt>
    <dgm:pt modelId="{3E6DE363-E0B2-4BDD-9C67-C2AF35162A7D}" type="pres">
      <dgm:prSet presAssocID="{695A0ECC-A44B-4580-9432-48C0E68ACB68}" presName="c1text" presStyleLbl="node1" presStyleIdx="0" presStyleCnt="5">
        <dgm:presLayoutVars>
          <dgm:bulletEnabled val="1"/>
        </dgm:presLayoutVars>
      </dgm:prSet>
      <dgm:spPr/>
      <dgm:t>
        <a:bodyPr/>
        <a:lstStyle/>
        <a:p>
          <a:endParaRPr lang="en-US"/>
        </a:p>
      </dgm:t>
    </dgm:pt>
    <dgm:pt modelId="{076A4296-D551-41E2-92C7-28C3AF66DC86}" type="pres">
      <dgm:prSet presAssocID="{695A0ECC-A44B-4580-9432-48C0E68ACB68}" presName="comp2" presStyleCnt="0"/>
      <dgm:spPr/>
    </dgm:pt>
    <dgm:pt modelId="{5D561BD3-886A-4CBF-94DA-43AF227645DE}" type="pres">
      <dgm:prSet presAssocID="{695A0ECC-A44B-4580-9432-48C0E68ACB68}" presName="circle2" presStyleLbl="node1" presStyleIdx="1" presStyleCnt="5" custLinFactNeighborX="5736"/>
      <dgm:spPr/>
      <dgm:t>
        <a:bodyPr/>
        <a:lstStyle/>
        <a:p>
          <a:endParaRPr lang="en-US"/>
        </a:p>
      </dgm:t>
    </dgm:pt>
    <dgm:pt modelId="{9D6224D4-7144-4195-8406-7CC0F79BD8D4}" type="pres">
      <dgm:prSet presAssocID="{695A0ECC-A44B-4580-9432-48C0E68ACB68}" presName="c2text" presStyleLbl="node1" presStyleIdx="1" presStyleCnt="5">
        <dgm:presLayoutVars>
          <dgm:bulletEnabled val="1"/>
        </dgm:presLayoutVars>
      </dgm:prSet>
      <dgm:spPr/>
      <dgm:t>
        <a:bodyPr/>
        <a:lstStyle/>
        <a:p>
          <a:endParaRPr lang="en-US"/>
        </a:p>
      </dgm:t>
    </dgm:pt>
    <dgm:pt modelId="{0572CC1C-9499-4D7A-8836-C37F7F611C92}" type="pres">
      <dgm:prSet presAssocID="{695A0ECC-A44B-4580-9432-48C0E68ACB68}" presName="comp3" presStyleCnt="0"/>
      <dgm:spPr/>
    </dgm:pt>
    <dgm:pt modelId="{B3F35D93-029F-41C9-8089-6509846588EE}" type="pres">
      <dgm:prSet presAssocID="{695A0ECC-A44B-4580-9432-48C0E68ACB68}" presName="circle3" presStyleLbl="node1" presStyleIdx="2" presStyleCnt="5" custLinFactNeighborX="6972"/>
      <dgm:spPr/>
      <dgm:t>
        <a:bodyPr/>
        <a:lstStyle/>
        <a:p>
          <a:endParaRPr lang="en-US"/>
        </a:p>
      </dgm:t>
    </dgm:pt>
    <dgm:pt modelId="{5258BDC0-4C32-4C51-A31D-2C8C4321B48A}" type="pres">
      <dgm:prSet presAssocID="{695A0ECC-A44B-4580-9432-48C0E68ACB68}" presName="c3text" presStyleLbl="node1" presStyleIdx="2" presStyleCnt="5">
        <dgm:presLayoutVars>
          <dgm:bulletEnabled val="1"/>
        </dgm:presLayoutVars>
      </dgm:prSet>
      <dgm:spPr/>
      <dgm:t>
        <a:bodyPr/>
        <a:lstStyle/>
        <a:p>
          <a:endParaRPr lang="en-US"/>
        </a:p>
      </dgm:t>
    </dgm:pt>
    <dgm:pt modelId="{68E28730-4DAD-4506-9B10-DC22E469D296}" type="pres">
      <dgm:prSet presAssocID="{695A0ECC-A44B-4580-9432-48C0E68ACB68}" presName="comp4" presStyleCnt="0"/>
      <dgm:spPr/>
    </dgm:pt>
    <dgm:pt modelId="{035BF667-7636-4019-907E-42DFBF3FC70B}" type="pres">
      <dgm:prSet presAssocID="{695A0ECC-A44B-4580-9432-48C0E68ACB68}" presName="circle4" presStyleLbl="node1" presStyleIdx="3" presStyleCnt="5" custLinFactNeighborX="8868"/>
      <dgm:spPr/>
      <dgm:t>
        <a:bodyPr/>
        <a:lstStyle/>
        <a:p>
          <a:endParaRPr lang="en-US"/>
        </a:p>
      </dgm:t>
    </dgm:pt>
    <dgm:pt modelId="{1EA243B4-3D9F-4A90-B5FB-FF7DF7430342}" type="pres">
      <dgm:prSet presAssocID="{695A0ECC-A44B-4580-9432-48C0E68ACB68}" presName="c4text" presStyleLbl="node1" presStyleIdx="3" presStyleCnt="5">
        <dgm:presLayoutVars>
          <dgm:bulletEnabled val="1"/>
        </dgm:presLayoutVars>
      </dgm:prSet>
      <dgm:spPr/>
      <dgm:t>
        <a:bodyPr/>
        <a:lstStyle/>
        <a:p>
          <a:endParaRPr lang="en-US"/>
        </a:p>
      </dgm:t>
    </dgm:pt>
    <dgm:pt modelId="{82736A6D-B04D-44B1-A023-A72CF7940465}" type="pres">
      <dgm:prSet presAssocID="{695A0ECC-A44B-4580-9432-48C0E68ACB68}" presName="comp5" presStyleCnt="0"/>
      <dgm:spPr/>
    </dgm:pt>
    <dgm:pt modelId="{2FCDFBC3-AEAC-4E3D-938A-38EE6F9BA0DA}" type="pres">
      <dgm:prSet presAssocID="{695A0ECC-A44B-4580-9432-48C0E68ACB68}" presName="circle5" presStyleLbl="node1" presStyleIdx="4" presStyleCnt="5" custLinFactNeighborX="12204"/>
      <dgm:spPr/>
      <dgm:t>
        <a:bodyPr/>
        <a:lstStyle/>
        <a:p>
          <a:endParaRPr lang="en-US"/>
        </a:p>
      </dgm:t>
    </dgm:pt>
    <dgm:pt modelId="{4259C18F-CBD9-4C9B-A887-CA7E63F17900}" type="pres">
      <dgm:prSet presAssocID="{695A0ECC-A44B-4580-9432-48C0E68ACB68}" presName="c5text" presStyleLbl="node1" presStyleIdx="4" presStyleCnt="5">
        <dgm:presLayoutVars>
          <dgm:bulletEnabled val="1"/>
        </dgm:presLayoutVars>
      </dgm:prSet>
      <dgm:spPr/>
      <dgm:t>
        <a:bodyPr/>
        <a:lstStyle/>
        <a:p>
          <a:endParaRPr lang="en-US"/>
        </a:p>
      </dgm:t>
    </dgm:pt>
  </dgm:ptLst>
  <dgm:cxnLst>
    <dgm:cxn modelId="{A6C3E6B0-BBE7-4C43-B0F1-1ED3BB253858}" srcId="{695A0ECC-A44B-4580-9432-48C0E68ACB68}" destId="{B7B8E1DB-DDC8-44AC-86AF-D67FEBD095EF}" srcOrd="2" destOrd="0" parTransId="{3085E64C-7B0D-46C1-A254-2A31BB5CA0B5}" sibTransId="{3BE76AAF-058B-46AE-A61D-243DBD004399}"/>
    <dgm:cxn modelId="{1DC2F6AC-11C6-40A0-A1B2-2C8B4E368D7C}" srcId="{695A0ECC-A44B-4580-9432-48C0E68ACB68}" destId="{789C9981-7576-4B4F-9F30-81C7EE639283}" srcOrd="0" destOrd="0" parTransId="{977797D7-ACE4-4EC2-B642-0C7382CEF82D}" sibTransId="{949DC349-5AF4-4E6A-B3F8-090A17A9CBF2}"/>
    <dgm:cxn modelId="{F6318197-37A2-48CA-875B-23CEDA76C2F0}" type="presOf" srcId="{789C9981-7576-4B4F-9F30-81C7EE639283}" destId="{CFB5F00B-DC62-4F6E-B09E-ACADF10F0E50}" srcOrd="0" destOrd="0" presId="urn:microsoft.com/office/officeart/2005/8/layout/venn2"/>
    <dgm:cxn modelId="{611C8F30-3611-4060-BC92-1A0B727F740C}" type="presOf" srcId="{70BC83C7-255E-4643-9A38-CF043863A1A5}" destId="{4259C18F-CBD9-4C9B-A887-CA7E63F17900}" srcOrd="1" destOrd="0" presId="urn:microsoft.com/office/officeart/2005/8/layout/venn2"/>
    <dgm:cxn modelId="{E0049308-D4C9-4F65-99A7-53FFF1023864}" srcId="{695A0ECC-A44B-4580-9432-48C0E68ACB68}" destId="{70BC83C7-255E-4643-9A38-CF043863A1A5}" srcOrd="4" destOrd="0" parTransId="{C9CB9AD2-9F37-4F68-9855-4AEE19471C78}" sibTransId="{9F07A65C-6F2A-4DBC-8FC2-9B2905CE5422}"/>
    <dgm:cxn modelId="{216CC3E1-3F72-4659-B666-1C252CE010E0}" type="presOf" srcId="{789C9981-7576-4B4F-9F30-81C7EE639283}" destId="{3E6DE363-E0B2-4BDD-9C67-C2AF35162A7D}" srcOrd="1" destOrd="0" presId="urn:microsoft.com/office/officeart/2005/8/layout/venn2"/>
    <dgm:cxn modelId="{7087411C-F2D0-4991-9143-FDACDEF4714A}" type="presOf" srcId="{2A32F2B6-6CFD-43DC-B5C1-DFC0A10030CA}" destId="{1EA243B4-3D9F-4A90-B5FB-FF7DF7430342}" srcOrd="1" destOrd="0" presId="urn:microsoft.com/office/officeart/2005/8/layout/venn2"/>
    <dgm:cxn modelId="{859BB025-3BEF-4867-B0B3-978AADDB3B73}" type="presOf" srcId="{2A32F2B6-6CFD-43DC-B5C1-DFC0A10030CA}" destId="{035BF667-7636-4019-907E-42DFBF3FC70B}" srcOrd="0" destOrd="0" presId="urn:microsoft.com/office/officeart/2005/8/layout/venn2"/>
    <dgm:cxn modelId="{78C62B22-704F-46E3-B10A-BBE4C78791C3}" srcId="{695A0ECC-A44B-4580-9432-48C0E68ACB68}" destId="{CA4E363A-7F8B-4EE2-8442-9BEC65C3EB2E}" srcOrd="1" destOrd="0" parTransId="{66E7E8C8-3CC3-4C82-92F2-00D99D67320F}" sibTransId="{5CD01DF3-8875-45D6-86EB-6773E110B9A5}"/>
    <dgm:cxn modelId="{4F83A0A1-B50C-410B-824D-C8DB19EAAE57}" type="presOf" srcId="{CA4E363A-7F8B-4EE2-8442-9BEC65C3EB2E}" destId="{9D6224D4-7144-4195-8406-7CC0F79BD8D4}" srcOrd="1" destOrd="0" presId="urn:microsoft.com/office/officeart/2005/8/layout/venn2"/>
    <dgm:cxn modelId="{4CBCB512-4558-4EF7-911C-28D71442AEB0}" type="presOf" srcId="{695A0ECC-A44B-4580-9432-48C0E68ACB68}" destId="{3A401253-9804-4314-B8FE-DA384EC20619}" srcOrd="0" destOrd="0" presId="urn:microsoft.com/office/officeart/2005/8/layout/venn2"/>
    <dgm:cxn modelId="{F4C3AC36-D3F9-4DD4-B7FF-A74E6D2FB09F}" type="presOf" srcId="{CA4E363A-7F8B-4EE2-8442-9BEC65C3EB2E}" destId="{5D561BD3-886A-4CBF-94DA-43AF227645DE}" srcOrd="0" destOrd="0" presId="urn:microsoft.com/office/officeart/2005/8/layout/venn2"/>
    <dgm:cxn modelId="{21F84443-1A7A-4FB7-B9AB-03D608E31CC6}" type="presOf" srcId="{B7B8E1DB-DDC8-44AC-86AF-D67FEBD095EF}" destId="{5258BDC0-4C32-4C51-A31D-2C8C4321B48A}" srcOrd="1" destOrd="0" presId="urn:microsoft.com/office/officeart/2005/8/layout/venn2"/>
    <dgm:cxn modelId="{D61D13E2-978C-4EDA-90D8-5FA89E56B25D}" srcId="{695A0ECC-A44B-4580-9432-48C0E68ACB68}" destId="{2A32F2B6-6CFD-43DC-B5C1-DFC0A10030CA}" srcOrd="3" destOrd="0" parTransId="{DF7EBF5A-A14B-40A0-A140-23A158FAC22F}" sibTransId="{81E99371-47C5-4A1E-8438-1A5688F52C2B}"/>
    <dgm:cxn modelId="{72AFE6F2-5D75-47C7-BAF6-ED66D60EBF89}" type="presOf" srcId="{B7B8E1DB-DDC8-44AC-86AF-D67FEBD095EF}" destId="{B3F35D93-029F-41C9-8089-6509846588EE}" srcOrd="0" destOrd="0" presId="urn:microsoft.com/office/officeart/2005/8/layout/venn2"/>
    <dgm:cxn modelId="{12F96184-E96D-4264-B53D-F751A26A2DC1}" type="presOf" srcId="{70BC83C7-255E-4643-9A38-CF043863A1A5}" destId="{2FCDFBC3-AEAC-4E3D-938A-38EE6F9BA0DA}" srcOrd="0" destOrd="0" presId="urn:microsoft.com/office/officeart/2005/8/layout/venn2"/>
    <dgm:cxn modelId="{3A52E9A4-E928-43DD-8489-F6069A234BAB}" type="presParOf" srcId="{3A401253-9804-4314-B8FE-DA384EC20619}" destId="{5138F09C-3151-4F6B-9BDE-419E072EBE87}" srcOrd="0" destOrd="0" presId="urn:microsoft.com/office/officeart/2005/8/layout/venn2"/>
    <dgm:cxn modelId="{A3E40F2B-E9CA-4A45-9F9E-874BED2272A8}" type="presParOf" srcId="{5138F09C-3151-4F6B-9BDE-419E072EBE87}" destId="{CFB5F00B-DC62-4F6E-B09E-ACADF10F0E50}" srcOrd="0" destOrd="0" presId="urn:microsoft.com/office/officeart/2005/8/layout/venn2"/>
    <dgm:cxn modelId="{3829F943-3788-4891-BEA9-56703BF12E66}" type="presParOf" srcId="{5138F09C-3151-4F6B-9BDE-419E072EBE87}" destId="{3E6DE363-E0B2-4BDD-9C67-C2AF35162A7D}" srcOrd="1" destOrd="0" presId="urn:microsoft.com/office/officeart/2005/8/layout/venn2"/>
    <dgm:cxn modelId="{DBBA23B1-EA5C-4AD9-ABB9-0F77FCE69344}" type="presParOf" srcId="{3A401253-9804-4314-B8FE-DA384EC20619}" destId="{076A4296-D551-41E2-92C7-28C3AF66DC86}" srcOrd="1" destOrd="0" presId="urn:microsoft.com/office/officeart/2005/8/layout/venn2"/>
    <dgm:cxn modelId="{01AFCAF6-E237-4700-9CD0-39955BCD6BF4}" type="presParOf" srcId="{076A4296-D551-41E2-92C7-28C3AF66DC86}" destId="{5D561BD3-886A-4CBF-94DA-43AF227645DE}" srcOrd="0" destOrd="0" presId="urn:microsoft.com/office/officeart/2005/8/layout/venn2"/>
    <dgm:cxn modelId="{5A1D8476-2602-4C32-A728-26E186FACB17}" type="presParOf" srcId="{076A4296-D551-41E2-92C7-28C3AF66DC86}" destId="{9D6224D4-7144-4195-8406-7CC0F79BD8D4}" srcOrd="1" destOrd="0" presId="urn:microsoft.com/office/officeart/2005/8/layout/venn2"/>
    <dgm:cxn modelId="{88FD9609-56D3-4A3A-A50B-E757C5702AE2}" type="presParOf" srcId="{3A401253-9804-4314-B8FE-DA384EC20619}" destId="{0572CC1C-9499-4D7A-8836-C37F7F611C92}" srcOrd="2" destOrd="0" presId="urn:microsoft.com/office/officeart/2005/8/layout/venn2"/>
    <dgm:cxn modelId="{5FE95DEA-DEAF-47E7-BCC3-B51BAD085207}" type="presParOf" srcId="{0572CC1C-9499-4D7A-8836-C37F7F611C92}" destId="{B3F35D93-029F-41C9-8089-6509846588EE}" srcOrd="0" destOrd="0" presId="urn:microsoft.com/office/officeart/2005/8/layout/venn2"/>
    <dgm:cxn modelId="{B6386876-B291-4C2D-999D-BCA9DA14F3B6}" type="presParOf" srcId="{0572CC1C-9499-4D7A-8836-C37F7F611C92}" destId="{5258BDC0-4C32-4C51-A31D-2C8C4321B48A}" srcOrd="1" destOrd="0" presId="urn:microsoft.com/office/officeart/2005/8/layout/venn2"/>
    <dgm:cxn modelId="{404A58B6-CFF5-4A1B-AEE9-C5E585DEFBBC}" type="presParOf" srcId="{3A401253-9804-4314-B8FE-DA384EC20619}" destId="{68E28730-4DAD-4506-9B10-DC22E469D296}" srcOrd="3" destOrd="0" presId="urn:microsoft.com/office/officeart/2005/8/layout/venn2"/>
    <dgm:cxn modelId="{219DB675-4F03-437C-AC5B-E9005E534930}" type="presParOf" srcId="{68E28730-4DAD-4506-9B10-DC22E469D296}" destId="{035BF667-7636-4019-907E-42DFBF3FC70B}" srcOrd="0" destOrd="0" presId="urn:microsoft.com/office/officeart/2005/8/layout/venn2"/>
    <dgm:cxn modelId="{91DD36B3-0443-4C79-8973-A19977818F4E}" type="presParOf" srcId="{68E28730-4DAD-4506-9B10-DC22E469D296}" destId="{1EA243B4-3D9F-4A90-B5FB-FF7DF7430342}" srcOrd="1" destOrd="0" presId="urn:microsoft.com/office/officeart/2005/8/layout/venn2"/>
    <dgm:cxn modelId="{988044E3-0315-4C90-AA15-38EC868FA0FA}" type="presParOf" srcId="{3A401253-9804-4314-B8FE-DA384EC20619}" destId="{82736A6D-B04D-44B1-A023-A72CF7940465}" srcOrd="4" destOrd="0" presId="urn:microsoft.com/office/officeart/2005/8/layout/venn2"/>
    <dgm:cxn modelId="{BA60C5BE-228E-425E-A7CB-0AA5984EE382}" type="presParOf" srcId="{82736A6D-B04D-44B1-A023-A72CF7940465}" destId="{2FCDFBC3-AEAC-4E3D-938A-38EE6F9BA0DA}" srcOrd="0" destOrd="0" presId="urn:microsoft.com/office/officeart/2005/8/layout/venn2"/>
    <dgm:cxn modelId="{E730340D-CB38-483C-86A2-75DD6FB28AA0}" type="presParOf" srcId="{82736A6D-B04D-44B1-A023-A72CF7940465}" destId="{4259C18F-CBD9-4C9B-A887-CA7E63F17900}"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6C9133-7A52-4F26-823A-15345AF5781C}" type="doc">
      <dgm:prSet loTypeId="urn:microsoft.com/office/officeart/2005/8/layout/hList6" loCatId="list" qsTypeId="urn:microsoft.com/office/officeart/2005/8/quickstyle/simple1" qsCatId="simple" csTypeId="urn:microsoft.com/office/officeart/2005/8/colors/accent4_2" csCatId="accent4" phldr="1"/>
      <dgm:spPr/>
      <dgm:t>
        <a:bodyPr/>
        <a:lstStyle/>
        <a:p>
          <a:endParaRPr lang="en-US"/>
        </a:p>
      </dgm:t>
    </dgm:pt>
    <dgm:pt modelId="{76CDF656-F4DB-4FFF-BC04-B824A0FACC1F}">
      <dgm:prSet phldrT="[Text]" custT="1"/>
      <dgm:spPr>
        <a:solidFill>
          <a:schemeClr val="accent4">
            <a:lumMod val="20000"/>
            <a:lumOff val="80000"/>
          </a:schemeClr>
        </a:solidFill>
      </dgm:spPr>
      <dgm:t>
        <a:bodyPr/>
        <a:lstStyle/>
        <a:p>
          <a:r>
            <a:rPr lang="en-US" sz="1600" b="1" dirty="0">
              <a:solidFill>
                <a:schemeClr val="accent4">
                  <a:lumMod val="10000"/>
                </a:schemeClr>
              </a:solidFill>
            </a:rPr>
            <a:t>Employers</a:t>
          </a:r>
        </a:p>
      </dgm:t>
    </dgm:pt>
    <dgm:pt modelId="{5AEB1858-2A43-46A6-8A93-4647E0520F1B}" type="parTrans" cxnId="{98B0B71C-C000-4997-9042-EFDF0A548D9D}">
      <dgm:prSet/>
      <dgm:spPr/>
      <dgm:t>
        <a:bodyPr/>
        <a:lstStyle/>
        <a:p>
          <a:endParaRPr lang="en-US">
            <a:solidFill>
              <a:schemeClr val="tx1"/>
            </a:solidFill>
          </a:endParaRPr>
        </a:p>
      </dgm:t>
    </dgm:pt>
    <dgm:pt modelId="{555BF2F7-D72D-4CD7-BA3E-02C0092715FF}" type="sibTrans" cxnId="{98B0B71C-C000-4997-9042-EFDF0A548D9D}">
      <dgm:prSet/>
      <dgm:spPr/>
      <dgm:t>
        <a:bodyPr/>
        <a:lstStyle/>
        <a:p>
          <a:endParaRPr lang="en-US">
            <a:solidFill>
              <a:schemeClr val="tx1"/>
            </a:solidFill>
          </a:endParaRPr>
        </a:p>
      </dgm:t>
    </dgm:pt>
    <dgm:pt modelId="{3BC7001C-BB4A-41A7-A926-002942A40C9E}">
      <dgm:prSet phldrT="[Text]" custT="1"/>
      <dgm:spPr>
        <a:solidFill>
          <a:schemeClr val="bg2"/>
        </a:solidFill>
      </dgm:spPr>
      <dgm:t>
        <a:bodyPr/>
        <a:lstStyle/>
        <a:p>
          <a:r>
            <a:rPr lang="en-US" sz="1600" b="1" dirty="0">
              <a:solidFill>
                <a:schemeClr val="accent4">
                  <a:lumMod val="10000"/>
                </a:schemeClr>
              </a:solidFill>
            </a:rPr>
            <a:t>Medical and Public Health</a:t>
          </a:r>
        </a:p>
      </dgm:t>
    </dgm:pt>
    <dgm:pt modelId="{198F4368-60BE-4CBA-A946-BFA7770E357B}" type="parTrans" cxnId="{3279609D-2DF4-4554-89D8-04CAE2350537}">
      <dgm:prSet/>
      <dgm:spPr/>
      <dgm:t>
        <a:bodyPr/>
        <a:lstStyle/>
        <a:p>
          <a:endParaRPr lang="en-US">
            <a:solidFill>
              <a:schemeClr val="tx1"/>
            </a:solidFill>
          </a:endParaRPr>
        </a:p>
      </dgm:t>
    </dgm:pt>
    <dgm:pt modelId="{2518CA59-2114-4D6E-86AF-11413D00A5CF}" type="sibTrans" cxnId="{3279609D-2DF4-4554-89D8-04CAE2350537}">
      <dgm:prSet/>
      <dgm:spPr/>
      <dgm:t>
        <a:bodyPr/>
        <a:lstStyle/>
        <a:p>
          <a:endParaRPr lang="en-US">
            <a:solidFill>
              <a:schemeClr val="tx1"/>
            </a:solidFill>
          </a:endParaRPr>
        </a:p>
      </dgm:t>
    </dgm:pt>
    <dgm:pt modelId="{C7314BCE-0F62-4E8D-B727-F95EF68CE12D}">
      <dgm:prSet phldrT="[Text]" custT="1"/>
      <dgm:spPr>
        <a:solidFill>
          <a:schemeClr val="bg2"/>
        </a:solidFill>
      </dgm:spPr>
      <dgm:t>
        <a:bodyPr/>
        <a:lstStyle/>
        <a:p>
          <a:r>
            <a:rPr lang="en-US" sz="1000" dirty="0">
              <a:solidFill>
                <a:schemeClr val="accent4">
                  <a:lumMod val="10000"/>
                </a:schemeClr>
              </a:solidFill>
            </a:rPr>
            <a:t>Central Care FQHC</a:t>
          </a:r>
        </a:p>
      </dgm:t>
    </dgm:pt>
    <dgm:pt modelId="{8044F539-8129-40A9-8374-DD57BF32018E}" type="parTrans" cxnId="{36236CF5-5624-40FE-8117-2C9F14B4AEAE}">
      <dgm:prSet/>
      <dgm:spPr/>
      <dgm:t>
        <a:bodyPr/>
        <a:lstStyle/>
        <a:p>
          <a:endParaRPr lang="en-US">
            <a:solidFill>
              <a:schemeClr val="tx1"/>
            </a:solidFill>
          </a:endParaRPr>
        </a:p>
      </dgm:t>
    </dgm:pt>
    <dgm:pt modelId="{45EAF625-80BD-49C7-B001-A48B6AAFCDF2}" type="sibTrans" cxnId="{36236CF5-5624-40FE-8117-2C9F14B4AEAE}">
      <dgm:prSet/>
      <dgm:spPr/>
      <dgm:t>
        <a:bodyPr/>
        <a:lstStyle/>
        <a:p>
          <a:endParaRPr lang="en-US">
            <a:solidFill>
              <a:schemeClr val="tx1"/>
            </a:solidFill>
          </a:endParaRPr>
        </a:p>
      </dgm:t>
    </dgm:pt>
    <dgm:pt modelId="{C5ABD346-251E-4110-8947-8CAA8E882775}">
      <dgm:prSet phldrT="[Text]" custT="1"/>
      <dgm:spPr>
        <a:solidFill>
          <a:schemeClr val="bg2"/>
        </a:solidFill>
      </dgm:spPr>
      <dgm:t>
        <a:bodyPr/>
        <a:lstStyle/>
        <a:p>
          <a:r>
            <a:rPr lang="en-US" sz="1600" b="1" dirty="0">
              <a:solidFill>
                <a:schemeClr val="accent4">
                  <a:lumMod val="10000"/>
                </a:schemeClr>
              </a:solidFill>
            </a:rPr>
            <a:t>Nonprofits</a:t>
          </a:r>
        </a:p>
      </dgm:t>
    </dgm:pt>
    <dgm:pt modelId="{6BE96257-3E03-4C68-B18C-2356F800B4E4}" type="parTrans" cxnId="{C976FCA4-71DC-4D90-8BFF-04EB791B3286}">
      <dgm:prSet/>
      <dgm:spPr/>
      <dgm:t>
        <a:bodyPr/>
        <a:lstStyle/>
        <a:p>
          <a:endParaRPr lang="en-US">
            <a:solidFill>
              <a:schemeClr val="tx1"/>
            </a:solidFill>
          </a:endParaRPr>
        </a:p>
      </dgm:t>
    </dgm:pt>
    <dgm:pt modelId="{E3D4BF65-23EB-4831-8939-EBFA9D836A3F}" type="sibTrans" cxnId="{C976FCA4-71DC-4D90-8BFF-04EB791B3286}">
      <dgm:prSet/>
      <dgm:spPr/>
      <dgm:t>
        <a:bodyPr/>
        <a:lstStyle/>
        <a:p>
          <a:endParaRPr lang="en-US">
            <a:solidFill>
              <a:schemeClr val="tx1"/>
            </a:solidFill>
          </a:endParaRPr>
        </a:p>
      </dgm:t>
    </dgm:pt>
    <dgm:pt modelId="{5B9F19E5-4B94-4168-9DF8-171B9A7460DB}">
      <dgm:prSet phldrT="[Text]" custT="1"/>
      <dgm:spPr>
        <a:solidFill>
          <a:schemeClr val="accent4">
            <a:lumMod val="20000"/>
            <a:lumOff val="80000"/>
          </a:schemeClr>
        </a:solidFill>
      </dgm:spPr>
      <dgm:t>
        <a:bodyPr/>
        <a:lstStyle/>
        <a:p>
          <a:pPr marL="0" lvl="0" defTabSz="533400">
            <a:lnSpc>
              <a:spcPct val="90000"/>
            </a:lnSpc>
            <a:spcBef>
              <a:spcPct val="0"/>
            </a:spcBef>
            <a:spcAft>
              <a:spcPct val="35000"/>
            </a:spcAft>
            <a:buNone/>
          </a:pPr>
          <a:r>
            <a:rPr lang="en-US" sz="1600" b="1" dirty="0">
              <a:solidFill>
                <a:schemeClr val="accent4">
                  <a:lumMod val="10000"/>
                </a:schemeClr>
              </a:solidFill>
            </a:rPr>
            <a:t>Faith-Based</a:t>
          </a:r>
        </a:p>
      </dgm:t>
    </dgm:pt>
    <dgm:pt modelId="{7AA0F940-C973-4D5C-BDB1-FE378393A8A3}" type="parTrans" cxnId="{1FED4D09-3CAA-4A42-85F0-4BB7D0A88AF5}">
      <dgm:prSet/>
      <dgm:spPr/>
      <dgm:t>
        <a:bodyPr/>
        <a:lstStyle/>
        <a:p>
          <a:endParaRPr lang="en-US">
            <a:solidFill>
              <a:schemeClr val="tx1"/>
            </a:solidFill>
          </a:endParaRPr>
        </a:p>
      </dgm:t>
    </dgm:pt>
    <dgm:pt modelId="{97033BA4-7F7E-4D24-A60D-B11A9CC930B1}" type="sibTrans" cxnId="{1FED4D09-3CAA-4A42-85F0-4BB7D0A88AF5}">
      <dgm:prSet/>
      <dgm:spPr/>
      <dgm:t>
        <a:bodyPr/>
        <a:lstStyle/>
        <a:p>
          <a:endParaRPr lang="en-US">
            <a:solidFill>
              <a:schemeClr val="tx1"/>
            </a:solidFill>
          </a:endParaRPr>
        </a:p>
      </dgm:t>
    </dgm:pt>
    <dgm:pt modelId="{750E8802-74CB-4B13-BF85-0CCDA9786A11}">
      <dgm:prSet custT="1"/>
      <dgm:spPr>
        <a:solidFill>
          <a:schemeClr val="accent4">
            <a:lumMod val="20000"/>
            <a:lumOff val="80000"/>
          </a:schemeClr>
        </a:solidFill>
      </dgm:spPr>
      <dgm:t>
        <a:bodyPr/>
        <a:lstStyle/>
        <a:p>
          <a:endParaRPr lang="en-US" sz="1050" dirty="0">
            <a:solidFill>
              <a:schemeClr val="accent4">
                <a:lumMod val="10000"/>
              </a:schemeClr>
            </a:solidFill>
          </a:endParaRPr>
        </a:p>
      </dgm:t>
    </dgm:pt>
    <dgm:pt modelId="{EDCE20C0-39D4-4D14-96E3-2D10475FDB7C}" type="parTrans" cxnId="{09798507-FB43-4874-B1F0-FCFA886940DD}">
      <dgm:prSet/>
      <dgm:spPr/>
      <dgm:t>
        <a:bodyPr/>
        <a:lstStyle/>
        <a:p>
          <a:endParaRPr lang="en-US">
            <a:solidFill>
              <a:schemeClr val="tx1"/>
            </a:solidFill>
          </a:endParaRPr>
        </a:p>
      </dgm:t>
    </dgm:pt>
    <dgm:pt modelId="{28865AF3-7426-46BD-A760-F6ED3241D3F2}" type="sibTrans" cxnId="{09798507-FB43-4874-B1F0-FCFA886940DD}">
      <dgm:prSet/>
      <dgm:spPr/>
      <dgm:t>
        <a:bodyPr/>
        <a:lstStyle/>
        <a:p>
          <a:endParaRPr lang="en-US">
            <a:solidFill>
              <a:schemeClr val="tx1"/>
            </a:solidFill>
          </a:endParaRPr>
        </a:p>
      </dgm:t>
    </dgm:pt>
    <dgm:pt modelId="{B6A08CD0-014B-4C29-8F51-800D117790BC}">
      <dgm:prSet custT="1"/>
      <dgm:spPr>
        <a:solidFill>
          <a:schemeClr val="bg2"/>
        </a:solidFill>
      </dgm:spPr>
      <dgm:t>
        <a:bodyPr/>
        <a:lstStyle/>
        <a:p>
          <a:r>
            <a:rPr lang="en-US" sz="1000" dirty="0">
              <a:solidFill>
                <a:schemeClr val="accent4">
                  <a:lumMod val="10000"/>
                </a:schemeClr>
              </a:solidFill>
            </a:rPr>
            <a:t>CHI St. Luke’s</a:t>
          </a:r>
        </a:p>
      </dgm:t>
    </dgm:pt>
    <dgm:pt modelId="{F390D26E-4468-490E-AB73-754E5BA69FB7}" type="parTrans" cxnId="{8D23DE1B-46B7-4883-8C81-8F1D3C58945E}">
      <dgm:prSet/>
      <dgm:spPr/>
      <dgm:t>
        <a:bodyPr/>
        <a:lstStyle/>
        <a:p>
          <a:endParaRPr lang="en-US">
            <a:solidFill>
              <a:schemeClr val="tx1"/>
            </a:solidFill>
          </a:endParaRPr>
        </a:p>
      </dgm:t>
    </dgm:pt>
    <dgm:pt modelId="{60539A51-F686-4C08-A571-6BFAA1A76071}" type="sibTrans" cxnId="{8D23DE1B-46B7-4883-8C81-8F1D3C58945E}">
      <dgm:prSet/>
      <dgm:spPr/>
      <dgm:t>
        <a:bodyPr/>
        <a:lstStyle/>
        <a:p>
          <a:endParaRPr lang="en-US">
            <a:solidFill>
              <a:schemeClr val="tx1"/>
            </a:solidFill>
          </a:endParaRPr>
        </a:p>
      </dgm:t>
    </dgm:pt>
    <dgm:pt modelId="{ADDE4193-62E5-4C77-9117-80C8CD4D1B33}">
      <dgm:prSet custT="1"/>
      <dgm:spPr>
        <a:solidFill>
          <a:schemeClr val="bg2"/>
        </a:solidFill>
      </dgm:spPr>
      <dgm:t>
        <a:bodyPr/>
        <a:lstStyle/>
        <a:p>
          <a:r>
            <a:rPr lang="en-US" sz="1000" dirty="0">
              <a:solidFill>
                <a:schemeClr val="accent4">
                  <a:lumMod val="10000"/>
                </a:schemeClr>
              </a:solidFill>
            </a:rPr>
            <a:t>El Centro de </a:t>
          </a:r>
          <a:r>
            <a:rPr lang="en-US" sz="1000" dirty="0" err="1">
              <a:solidFill>
                <a:schemeClr val="accent4">
                  <a:lumMod val="10000"/>
                </a:schemeClr>
              </a:solidFill>
            </a:rPr>
            <a:t>Corazón</a:t>
          </a:r>
          <a:endParaRPr lang="en-US" sz="1000" dirty="0">
            <a:solidFill>
              <a:schemeClr val="accent4">
                <a:lumMod val="10000"/>
              </a:schemeClr>
            </a:solidFill>
          </a:endParaRPr>
        </a:p>
      </dgm:t>
    </dgm:pt>
    <dgm:pt modelId="{352D1766-489B-479B-8B3D-1EAC6182707A}" type="parTrans" cxnId="{C0E7E5DE-D1E2-4A5C-8D8E-E2361DC6A846}">
      <dgm:prSet/>
      <dgm:spPr/>
      <dgm:t>
        <a:bodyPr/>
        <a:lstStyle/>
        <a:p>
          <a:endParaRPr lang="en-US">
            <a:solidFill>
              <a:schemeClr val="tx1"/>
            </a:solidFill>
          </a:endParaRPr>
        </a:p>
      </dgm:t>
    </dgm:pt>
    <dgm:pt modelId="{65197ACB-2B7D-450D-A6B4-618B0F7605E0}" type="sibTrans" cxnId="{C0E7E5DE-D1E2-4A5C-8D8E-E2361DC6A846}">
      <dgm:prSet/>
      <dgm:spPr/>
      <dgm:t>
        <a:bodyPr/>
        <a:lstStyle/>
        <a:p>
          <a:endParaRPr lang="en-US">
            <a:solidFill>
              <a:schemeClr val="tx1"/>
            </a:solidFill>
          </a:endParaRPr>
        </a:p>
      </dgm:t>
    </dgm:pt>
    <dgm:pt modelId="{9C1B2249-C70C-4DE7-84C9-0E0F1586234A}">
      <dgm:prSet custT="1"/>
      <dgm:spPr>
        <a:solidFill>
          <a:schemeClr val="bg2"/>
        </a:solidFill>
      </dgm:spPr>
      <dgm:t>
        <a:bodyPr/>
        <a:lstStyle/>
        <a:p>
          <a:r>
            <a:rPr lang="en-US" sz="1000">
              <a:solidFill>
                <a:schemeClr val="accent4">
                  <a:lumMod val="10000"/>
                </a:schemeClr>
              </a:solidFill>
            </a:rPr>
            <a:t>Harris Health</a:t>
          </a:r>
          <a:endParaRPr lang="en-US" sz="1000" dirty="0">
            <a:solidFill>
              <a:schemeClr val="accent4">
                <a:lumMod val="10000"/>
              </a:schemeClr>
            </a:solidFill>
          </a:endParaRPr>
        </a:p>
      </dgm:t>
    </dgm:pt>
    <dgm:pt modelId="{F1899AB3-8A41-443C-8929-331914B4BADF}" type="parTrans" cxnId="{AC870608-72B4-4078-84A6-0C2102F41D99}">
      <dgm:prSet/>
      <dgm:spPr/>
      <dgm:t>
        <a:bodyPr/>
        <a:lstStyle/>
        <a:p>
          <a:endParaRPr lang="en-US">
            <a:solidFill>
              <a:schemeClr val="tx1"/>
            </a:solidFill>
          </a:endParaRPr>
        </a:p>
      </dgm:t>
    </dgm:pt>
    <dgm:pt modelId="{9E011463-29B6-4882-A136-DD48239D285B}" type="sibTrans" cxnId="{AC870608-72B4-4078-84A6-0C2102F41D99}">
      <dgm:prSet/>
      <dgm:spPr/>
      <dgm:t>
        <a:bodyPr/>
        <a:lstStyle/>
        <a:p>
          <a:endParaRPr lang="en-US">
            <a:solidFill>
              <a:schemeClr val="tx1"/>
            </a:solidFill>
          </a:endParaRPr>
        </a:p>
      </dgm:t>
    </dgm:pt>
    <dgm:pt modelId="{9D19A32B-B7F1-40D3-9201-6F0E12FFA634}">
      <dgm:prSet custT="1"/>
      <dgm:spPr>
        <a:solidFill>
          <a:schemeClr val="bg2"/>
        </a:solidFill>
      </dgm:spPr>
      <dgm:t>
        <a:bodyPr/>
        <a:lstStyle/>
        <a:p>
          <a:r>
            <a:rPr lang="en-US" sz="1000" dirty="0">
              <a:solidFill>
                <a:schemeClr val="accent4">
                  <a:lumMod val="10000"/>
                </a:schemeClr>
              </a:solidFill>
            </a:rPr>
            <a:t>HOPE Clinic FQHC</a:t>
          </a:r>
        </a:p>
      </dgm:t>
    </dgm:pt>
    <dgm:pt modelId="{65228746-9C33-4DC5-86B2-B4D0DF5FD8F4}" type="parTrans" cxnId="{CA81DA26-A280-4F21-8694-829C9D2F92C3}">
      <dgm:prSet/>
      <dgm:spPr/>
      <dgm:t>
        <a:bodyPr/>
        <a:lstStyle/>
        <a:p>
          <a:endParaRPr lang="en-US">
            <a:solidFill>
              <a:schemeClr val="tx1"/>
            </a:solidFill>
          </a:endParaRPr>
        </a:p>
      </dgm:t>
    </dgm:pt>
    <dgm:pt modelId="{E7899A72-04E1-4D6A-9E64-555B8A05A8CC}" type="sibTrans" cxnId="{CA81DA26-A280-4F21-8694-829C9D2F92C3}">
      <dgm:prSet/>
      <dgm:spPr/>
      <dgm:t>
        <a:bodyPr/>
        <a:lstStyle/>
        <a:p>
          <a:endParaRPr lang="en-US">
            <a:solidFill>
              <a:schemeClr val="tx1"/>
            </a:solidFill>
          </a:endParaRPr>
        </a:p>
      </dgm:t>
    </dgm:pt>
    <dgm:pt modelId="{F22CE1BD-E8FD-4775-AD23-86E0D9039412}">
      <dgm:prSet custT="1"/>
      <dgm:spPr>
        <a:solidFill>
          <a:schemeClr val="bg2"/>
        </a:solidFill>
      </dgm:spPr>
      <dgm:t>
        <a:bodyPr/>
        <a:lstStyle/>
        <a:p>
          <a:r>
            <a:rPr lang="en-US" sz="1000">
              <a:solidFill>
                <a:schemeClr val="accent4">
                  <a:lumMod val="10000"/>
                </a:schemeClr>
              </a:solidFill>
            </a:rPr>
            <a:t>Houston Methodist</a:t>
          </a:r>
          <a:endParaRPr lang="en-US" sz="1000" dirty="0">
            <a:solidFill>
              <a:schemeClr val="accent4">
                <a:lumMod val="10000"/>
              </a:schemeClr>
            </a:solidFill>
          </a:endParaRPr>
        </a:p>
      </dgm:t>
    </dgm:pt>
    <dgm:pt modelId="{74D2725B-8EB0-4BB1-ACCE-F0CF05F8AE2B}" type="parTrans" cxnId="{F82FFBDA-3AC5-4891-B291-F1854270AC73}">
      <dgm:prSet/>
      <dgm:spPr/>
      <dgm:t>
        <a:bodyPr/>
        <a:lstStyle/>
        <a:p>
          <a:endParaRPr lang="en-US">
            <a:solidFill>
              <a:schemeClr val="tx1"/>
            </a:solidFill>
          </a:endParaRPr>
        </a:p>
      </dgm:t>
    </dgm:pt>
    <dgm:pt modelId="{6BB94810-D706-4081-99E7-CE848888F545}" type="sibTrans" cxnId="{F82FFBDA-3AC5-4891-B291-F1854270AC73}">
      <dgm:prSet/>
      <dgm:spPr/>
      <dgm:t>
        <a:bodyPr/>
        <a:lstStyle/>
        <a:p>
          <a:endParaRPr lang="en-US">
            <a:solidFill>
              <a:schemeClr val="tx1"/>
            </a:solidFill>
          </a:endParaRPr>
        </a:p>
      </dgm:t>
    </dgm:pt>
    <dgm:pt modelId="{503591F5-6E88-4961-B050-3780AD503E84}">
      <dgm:prSet custT="1"/>
      <dgm:spPr>
        <a:solidFill>
          <a:schemeClr val="bg2"/>
        </a:solidFill>
      </dgm:spPr>
      <dgm:t>
        <a:bodyPr/>
        <a:lstStyle/>
        <a:p>
          <a:r>
            <a:rPr lang="en-US" sz="1000">
              <a:solidFill>
                <a:schemeClr val="accent4">
                  <a:lumMod val="10000"/>
                </a:schemeClr>
              </a:solidFill>
            </a:rPr>
            <a:t>Kelsey-Seybold</a:t>
          </a:r>
          <a:endParaRPr lang="en-US" sz="1000" dirty="0">
            <a:solidFill>
              <a:schemeClr val="accent4">
                <a:lumMod val="10000"/>
              </a:schemeClr>
            </a:solidFill>
          </a:endParaRPr>
        </a:p>
      </dgm:t>
    </dgm:pt>
    <dgm:pt modelId="{608C488F-AF77-4743-AE67-E4D5F2DA8A8C}" type="parTrans" cxnId="{068A3AC8-829D-4130-9A84-AD8C4FDD50B9}">
      <dgm:prSet/>
      <dgm:spPr/>
      <dgm:t>
        <a:bodyPr/>
        <a:lstStyle/>
        <a:p>
          <a:endParaRPr lang="en-US">
            <a:solidFill>
              <a:schemeClr val="tx1"/>
            </a:solidFill>
          </a:endParaRPr>
        </a:p>
      </dgm:t>
    </dgm:pt>
    <dgm:pt modelId="{7E03ED0E-98B9-4B03-A2BE-D2E759311F37}" type="sibTrans" cxnId="{068A3AC8-829D-4130-9A84-AD8C4FDD50B9}">
      <dgm:prSet/>
      <dgm:spPr/>
      <dgm:t>
        <a:bodyPr/>
        <a:lstStyle/>
        <a:p>
          <a:endParaRPr lang="en-US">
            <a:solidFill>
              <a:schemeClr val="tx1"/>
            </a:solidFill>
          </a:endParaRPr>
        </a:p>
      </dgm:t>
    </dgm:pt>
    <dgm:pt modelId="{912D2008-D93F-42E7-A682-8C792B1CDC67}">
      <dgm:prSet custT="1"/>
      <dgm:spPr>
        <a:solidFill>
          <a:schemeClr val="bg2"/>
        </a:solidFill>
      </dgm:spPr>
      <dgm:t>
        <a:bodyPr/>
        <a:lstStyle/>
        <a:p>
          <a:r>
            <a:rPr lang="en-US" sz="1000">
              <a:solidFill>
                <a:schemeClr val="accent4">
                  <a:lumMod val="10000"/>
                </a:schemeClr>
              </a:solidFill>
            </a:rPr>
            <a:t>Legacy FQHC</a:t>
          </a:r>
          <a:endParaRPr lang="en-US" sz="1000" dirty="0">
            <a:solidFill>
              <a:schemeClr val="accent4">
                <a:lumMod val="10000"/>
              </a:schemeClr>
            </a:solidFill>
          </a:endParaRPr>
        </a:p>
      </dgm:t>
    </dgm:pt>
    <dgm:pt modelId="{13B56A00-D96B-4880-AFF3-4E01A290B200}" type="parTrans" cxnId="{67A6ED02-9565-471F-B750-B149CDB8DF17}">
      <dgm:prSet/>
      <dgm:spPr/>
      <dgm:t>
        <a:bodyPr/>
        <a:lstStyle/>
        <a:p>
          <a:endParaRPr lang="en-US">
            <a:solidFill>
              <a:schemeClr val="tx1"/>
            </a:solidFill>
          </a:endParaRPr>
        </a:p>
      </dgm:t>
    </dgm:pt>
    <dgm:pt modelId="{92663AC1-4535-4394-8845-FB5684101113}" type="sibTrans" cxnId="{67A6ED02-9565-471F-B750-B149CDB8DF17}">
      <dgm:prSet/>
      <dgm:spPr/>
      <dgm:t>
        <a:bodyPr/>
        <a:lstStyle/>
        <a:p>
          <a:endParaRPr lang="en-US">
            <a:solidFill>
              <a:schemeClr val="tx1"/>
            </a:solidFill>
          </a:endParaRPr>
        </a:p>
      </dgm:t>
    </dgm:pt>
    <dgm:pt modelId="{30EE050B-FC70-4949-B780-287E48BDB1B2}">
      <dgm:prSet custT="1"/>
      <dgm:spPr>
        <a:solidFill>
          <a:schemeClr val="bg2"/>
        </a:solidFill>
      </dgm:spPr>
      <dgm:t>
        <a:bodyPr/>
        <a:lstStyle/>
        <a:p>
          <a:r>
            <a:rPr lang="en-US" sz="1000" dirty="0">
              <a:solidFill>
                <a:schemeClr val="accent4">
                  <a:lumMod val="10000"/>
                </a:schemeClr>
              </a:solidFill>
            </a:rPr>
            <a:t>Memorial Hermann</a:t>
          </a:r>
        </a:p>
      </dgm:t>
    </dgm:pt>
    <dgm:pt modelId="{DF866C20-6A22-43D8-B454-CC8E8163BF8F}" type="parTrans" cxnId="{5032129F-5BE8-419C-80A6-34310742958B}">
      <dgm:prSet/>
      <dgm:spPr/>
      <dgm:t>
        <a:bodyPr/>
        <a:lstStyle/>
        <a:p>
          <a:endParaRPr lang="en-US">
            <a:solidFill>
              <a:schemeClr val="tx1"/>
            </a:solidFill>
          </a:endParaRPr>
        </a:p>
      </dgm:t>
    </dgm:pt>
    <dgm:pt modelId="{96F4EFBB-5FC2-4009-B21A-46454A8A0D9A}" type="sibTrans" cxnId="{5032129F-5BE8-419C-80A6-34310742958B}">
      <dgm:prSet/>
      <dgm:spPr/>
      <dgm:t>
        <a:bodyPr/>
        <a:lstStyle/>
        <a:p>
          <a:endParaRPr lang="en-US">
            <a:solidFill>
              <a:schemeClr val="tx1"/>
            </a:solidFill>
          </a:endParaRPr>
        </a:p>
      </dgm:t>
    </dgm:pt>
    <dgm:pt modelId="{5FF44074-FE25-4F04-A386-EEE34CDBB0EA}">
      <dgm:prSet custT="1"/>
      <dgm:spPr>
        <a:solidFill>
          <a:schemeClr val="bg2"/>
        </a:solidFill>
      </dgm:spPr>
      <dgm:t>
        <a:bodyPr/>
        <a:lstStyle/>
        <a:p>
          <a:r>
            <a:rPr lang="en-US" sz="1000">
              <a:solidFill>
                <a:schemeClr val="accent4">
                  <a:lumMod val="10000"/>
                </a:schemeClr>
              </a:solidFill>
            </a:rPr>
            <a:t>Texas Childrens Hospital</a:t>
          </a:r>
          <a:endParaRPr lang="en-US" sz="1000" dirty="0">
            <a:solidFill>
              <a:schemeClr val="accent4">
                <a:lumMod val="10000"/>
              </a:schemeClr>
            </a:solidFill>
          </a:endParaRPr>
        </a:p>
      </dgm:t>
    </dgm:pt>
    <dgm:pt modelId="{1E2A3DF5-4564-40E3-A472-1AD8B7279C5C}" type="parTrans" cxnId="{C7D586FF-46F9-4541-9417-E7496EB6B952}">
      <dgm:prSet/>
      <dgm:spPr/>
      <dgm:t>
        <a:bodyPr/>
        <a:lstStyle/>
        <a:p>
          <a:endParaRPr lang="en-US">
            <a:solidFill>
              <a:schemeClr val="tx1"/>
            </a:solidFill>
          </a:endParaRPr>
        </a:p>
      </dgm:t>
    </dgm:pt>
    <dgm:pt modelId="{F96264EE-027B-4BF9-B97F-AC11142EB91D}" type="sibTrans" cxnId="{C7D586FF-46F9-4541-9417-E7496EB6B952}">
      <dgm:prSet/>
      <dgm:spPr/>
      <dgm:t>
        <a:bodyPr/>
        <a:lstStyle/>
        <a:p>
          <a:endParaRPr lang="en-US">
            <a:solidFill>
              <a:schemeClr val="tx1"/>
            </a:solidFill>
          </a:endParaRPr>
        </a:p>
      </dgm:t>
    </dgm:pt>
    <dgm:pt modelId="{AE584823-833B-42F2-B9E3-903C6C47DA50}">
      <dgm:prSet custT="1"/>
      <dgm:spPr>
        <a:solidFill>
          <a:schemeClr val="bg2"/>
        </a:solidFill>
      </dgm:spPr>
      <dgm:t>
        <a:bodyPr/>
        <a:lstStyle/>
        <a:p>
          <a:r>
            <a:rPr lang="en-US" sz="1000" dirty="0">
              <a:solidFill>
                <a:schemeClr val="accent4">
                  <a:lumMod val="10000"/>
                </a:schemeClr>
              </a:solidFill>
            </a:rPr>
            <a:t>Children at Risk</a:t>
          </a:r>
        </a:p>
      </dgm:t>
    </dgm:pt>
    <dgm:pt modelId="{C30CC37E-AC33-443A-8EF9-9FA7E1DF7487}" type="parTrans" cxnId="{52B9CB92-2509-48B9-8964-A729DB3B9D5C}">
      <dgm:prSet/>
      <dgm:spPr/>
      <dgm:t>
        <a:bodyPr/>
        <a:lstStyle/>
        <a:p>
          <a:endParaRPr lang="en-US">
            <a:solidFill>
              <a:schemeClr val="tx1"/>
            </a:solidFill>
          </a:endParaRPr>
        </a:p>
      </dgm:t>
    </dgm:pt>
    <dgm:pt modelId="{EA5BAE73-F694-4E4A-BCF1-091987020765}" type="sibTrans" cxnId="{52B9CB92-2509-48B9-8964-A729DB3B9D5C}">
      <dgm:prSet/>
      <dgm:spPr/>
      <dgm:t>
        <a:bodyPr/>
        <a:lstStyle/>
        <a:p>
          <a:endParaRPr lang="en-US">
            <a:solidFill>
              <a:schemeClr val="tx1"/>
            </a:solidFill>
          </a:endParaRPr>
        </a:p>
      </dgm:t>
    </dgm:pt>
    <dgm:pt modelId="{6ED6FA89-A590-42F2-B6B7-2671C50949DC}">
      <dgm:prSet custT="1"/>
      <dgm:spPr>
        <a:solidFill>
          <a:schemeClr val="bg2"/>
        </a:solidFill>
      </dgm:spPr>
      <dgm:t>
        <a:bodyPr/>
        <a:lstStyle/>
        <a:p>
          <a:r>
            <a:rPr lang="es-ES" sz="1000">
              <a:solidFill>
                <a:schemeClr val="accent4">
                  <a:lumMod val="10000"/>
                </a:schemeClr>
              </a:solidFill>
            </a:rPr>
            <a:t>Día de la Mujer Latina</a:t>
          </a:r>
          <a:endParaRPr lang="en-US" sz="1000" dirty="0">
            <a:solidFill>
              <a:schemeClr val="accent4">
                <a:lumMod val="10000"/>
              </a:schemeClr>
            </a:solidFill>
          </a:endParaRPr>
        </a:p>
      </dgm:t>
    </dgm:pt>
    <dgm:pt modelId="{D45E8125-D55C-4343-B3A3-72930BF6A615}" type="parTrans" cxnId="{89E7A008-A27C-4905-8C4A-DFF20D2620DD}">
      <dgm:prSet/>
      <dgm:spPr/>
      <dgm:t>
        <a:bodyPr/>
        <a:lstStyle/>
        <a:p>
          <a:endParaRPr lang="en-US">
            <a:solidFill>
              <a:schemeClr val="tx1"/>
            </a:solidFill>
          </a:endParaRPr>
        </a:p>
      </dgm:t>
    </dgm:pt>
    <dgm:pt modelId="{F1F9533C-3559-4E27-9F56-422BC407945C}" type="sibTrans" cxnId="{89E7A008-A27C-4905-8C4A-DFF20D2620DD}">
      <dgm:prSet/>
      <dgm:spPr/>
      <dgm:t>
        <a:bodyPr/>
        <a:lstStyle/>
        <a:p>
          <a:endParaRPr lang="en-US">
            <a:solidFill>
              <a:schemeClr val="tx1"/>
            </a:solidFill>
          </a:endParaRPr>
        </a:p>
      </dgm:t>
    </dgm:pt>
    <dgm:pt modelId="{FE857007-AFED-47E6-AA33-E37ADFF16466}">
      <dgm:prSet custT="1"/>
      <dgm:spPr>
        <a:solidFill>
          <a:schemeClr val="bg2"/>
        </a:solidFill>
      </dgm:spPr>
      <dgm:t>
        <a:bodyPr/>
        <a:lstStyle/>
        <a:p>
          <a:r>
            <a:rPr lang="en-US" sz="1000">
              <a:solidFill>
                <a:schemeClr val="accent4">
                  <a:lumMod val="10000"/>
                </a:schemeClr>
              </a:solidFill>
            </a:rPr>
            <a:t>Gateway to Care</a:t>
          </a:r>
          <a:endParaRPr lang="en-US" sz="1000" dirty="0">
            <a:solidFill>
              <a:schemeClr val="accent4">
                <a:lumMod val="10000"/>
              </a:schemeClr>
            </a:solidFill>
          </a:endParaRPr>
        </a:p>
      </dgm:t>
    </dgm:pt>
    <dgm:pt modelId="{0CC8F183-5EDD-4191-9990-CDE00FE1B414}" type="parTrans" cxnId="{528D741E-70F7-4EA4-9524-B9517B1425A0}">
      <dgm:prSet/>
      <dgm:spPr/>
      <dgm:t>
        <a:bodyPr/>
        <a:lstStyle/>
        <a:p>
          <a:endParaRPr lang="en-US">
            <a:solidFill>
              <a:schemeClr val="tx1"/>
            </a:solidFill>
          </a:endParaRPr>
        </a:p>
      </dgm:t>
    </dgm:pt>
    <dgm:pt modelId="{6E1309CA-C6CC-4C20-867E-B91407F1B9D9}" type="sibTrans" cxnId="{528D741E-70F7-4EA4-9524-B9517B1425A0}">
      <dgm:prSet/>
      <dgm:spPr/>
      <dgm:t>
        <a:bodyPr/>
        <a:lstStyle/>
        <a:p>
          <a:endParaRPr lang="en-US">
            <a:solidFill>
              <a:schemeClr val="tx1"/>
            </a:solidFill>
          </a:endParaRPr>
        </a:p>
      </dgm:t>
    </dgm:pt>
    <dgm:pt modelId="{898B6311-FCFB-43B6-8B41-544C81137E44}">
      <dgm:prSet custT="1"/>
      <dgm:spPr>
        <a:solidFill>
          <a:schemeClr val="bg2"/>
        </a:solidFill>
      </dgm:spPr>
      <dgm:t>
        <a:bodyPr/>
        <a:lstStyle/>
        <a:p>
          <a:r>
            <a:rPr lang="en-US" sz="1000">
              <a:solidFill>
                <a:schemeClr val="accent4">
                  <a:lumMod val="10000"/>
                </a:schemeClr>
              </a:solidFill>
            </a:rPr>
            <a:t>Houston Food Bank</a:t>
          </a:r>
          <a:endParaRPr lang="en-US" sz="1000" dirty="0">
            <a:solidFill>
              <a:schemeClr val="accent4">
                <a:lumMod val="10000"/>
              </a:schemeClr>
            </a:solidFill>
          </a:endParaRPr>
        </a:p>
      </dgm:t>
    </dgm:pt>
    <dgm:pt modelId="{0CC17CF7-EF52-4BA1-BCAF-8B9579BB7E21}" type="parTrans" cxnId="{CE51D67A-2B1A-427A-8C1C-75C1605DF345}">
      <dgm:prSet/>
      <dgm:spPr/>
      <dgm:t>
        <a:bodyPr/>
        <a:lstStyle/>
        <a:p>
          <a:endParaRPr lang="en-US">
            <a:solidFill>
              <a:schemeClr val="tx1"/>
            </a:solidFill>
          </a:endParaRPr>
        </a:p>
      </dgm:t>
    </dgm:pt>
    <dgm:pt modelId="{F6DBA90B-0575-4C96-8682-6B35950C2C90}" type="sibTrans" cxnId="{CE51D67A-2B1A-427A-8C1C-75C1605DF345}">
      <dgm:prSet/>
      <dgm:spPr/>
      <dgm:t>
        <a:bodyPr/>
        <a:lstStyle/>
        <a:p>
          <a:endParaRPr lang="en-US">
            <a:solidFill>
              <a:schemeClr val="tx1"/>
            </a:solidFill>
          </a:endParaRPr>
        </a:p>
      </dgm:t>
    </dgm:pt>
    <dgm:pt modelId="{17B05020-EABE-49C6-A5CA-A22561DE4C1C}">
      <dgm:prSet custT="1"/>
      <dgm:spPr>
        <a:solidFill>
          <a:schemeClr val="bg2"/>
        </a:solidFill>
      </dgm:spPr>
      <dgm:t>
        <a:bodyPr/>
        <a:lstStyle/>
        <a:p>
          <a:r>
            <a:rPr lang="en-US" sz="1000" dirty="0">
              <a:solidFill>
                <a:schemeClr val="accent4">
                  <a:lumMod val="10000"/>
                </a:schemeClr>
              </a:solidFill>
            </a:rPr>
            <a:t>Houston League of Business &amp; Professional Women</a:t>
          </a:r>
        </a:p>
      </dgm:t>
    </dgm:pt>
    <dgm:pt modelId="{2E73A69C-D1CD-4A8D-8484-880F1BFCDFEC}" type="parTrans" cxnId="{E4DA9951-B376-47DF-8455-637CB51F0B94}">
      <dgm:prSet/>
      <dgm:spPr/>
      <dgm:t>
        <a:bodyPr/>
        <a:lstStyle/>
        <a:p>
          <a:endParaRPr lang="en-US">
            <a:solidFill>
              <a:schemeClr val="tx1"/>
            </a:solidFill>
          </a:endParaRPr>
        </a:p>
      </dgm:t>
    </dgm:pt>
    <dgm:pt modelId="{75A5AB1A-3701-4C8E-A798-971BF10A1595}" type="sibTrans" cxnId="{E4DA9951-B376-47DF-8455-637CB51F0B94}">
      <dgm:prSet/>
      <dgm:spPr/>
      <dgm:t>
        <a:bodyPr/>
        <a:lstStyle/>
        <a:p>
          <a:endParaRPr lang="en-US">
            <a:solidFill>
              <a:schemeClr val="tx1"/>
            </a:solidFill>
          </a:endParaRPr>
        </a:p>
      </dgm:t>
    </dgm:pt>
    <dgm:pt modelId="{AD5944D3-C6A5-4937-AB03-825CC00FD8B1}">
      <dgm:prSet custT="1"/>
      <dgm:spPr>
        <a:solidFill>
          <a:schemeClr val="bg2"/>
        </a:solidFill>
      </dgm:spPr>
      <dgm:t>
        <a:bodyPr/>
        <a:lstStyle/>
        <a:p>
          <a:r>
            <a:rPr lang="en-US" sz="1000">
              <a:solidFill>
                <a:schemeClr val="accent4">
                  <a:lumMod val="10000"/>
                </a:schemeClr>
              </a:solidFill>
            </a:rPr>
            <a:t>Mental Health America</a:t>
          </a:r>
          <a:endParaRPr lang="en-US" sz="1000" dirty="0">
            <a:solidFill>
              <a:schemeClr val="accent4">
                <a:lumMod val="10000"/>
              </a:schemeClr>
            </a:solidFill>
          </a:endParaRPr>
        </a:p>
      </dgm:t>
    </dgm:pt>
    <dgm:pt modelId="{C5408CE4-E5E7-4689-9029-11D3746A86EF}" type="parTrans" cxnId="{4CC3DEF1-E7BF-4BC1-B215-0A2C8DB4B45A}">
      <dgm:prSet/>
      <dgm:spPr/>
      <dgm:t>
        <a:bodyPr/>
        <a:lstStyle/>
        <a:p>
          <a:endParaRPr lang="en-US">
            <a:solidFill>
              <a:schemeClr val="tx1"/>
            </a:solidFill>
          </a:endParaRPr>
        </a:p>
      </dgm:t>
    </dgm:pt>
    <dgm:pt modelId="{DCC7932A-4EAB-4021-B65D-802230B85149}" type="sibTrans" cxnId="{4CC3DEF1-E7BF-4BC1-B215-0A2C8DB4B45A}">
      <dgm:prSet/>
      <dgm:spPr/>
      <dgm:t>
        <a:bodyPr/>
        <a:lstStyle/>
        <a:p>
          <a:endParaRPr lang="en-US">
            <a:solidFill>
              <a:schemeClr val="tx1"/>
            </a:solidFill>
          </a:endParaRPr>
        </a:p>
      </dgm:t>
    </dgm:pt>
    <dgm:pt modelId="{3F649CF6-EA44-45F5-A1E1-9D5BEB156B29}">
      <dgm:prSet custT="1"/>
      <dgm:spPr>
        <a:solidFill>
          <a:schemeClr val="bg2"/>
        </a:solidFill>
      </dgm:spPr>
      <dgm:t>
        <a:bodyPr/>
        <a:lstStyle/>
        <a:p>
          <a:r>
            <a:rPr lang="en-US" sz="1000" dirty="0">
              <a:solidFill>
                <a:schemeClr val="accent4">
                  <a:lumMod val="10000"/>
                </a:schemeClr>
              </a:solidFill>
            </a:rPr>
            <a:t>United Way</a:t>
          </a:r>
        </a:p>
      </dgm:t>
    </dgm:pt>
    <dgm:pt modelId="{50A14493-5AB6-464A-A7D4-2378B12F7995}" type="parTrans" cxnId="{2705596D-112B-4D60-A72C-ACA73D7992B4}">
      <dgm:prSet/>
      <dgm:spPr/>
      <dgm:t>
        <a:bodyPr/>
        <a:lstStyle/>
        <a:p>
          <a:endParaRPr lang="en-US">
            <a:solidFill>
              <a:schemeClr val="tx1"/>
            </a:solidFill>
          </a:endParaRPr>
        </a:p>
      </dgm:t>
    </dgm:pt>
    <dgm:pt modelId="{E7C8D778-72F3-4782-88E5-17EF3A285982}" type="sibTrans" cxnId="{2705596D-112B-4D60-A72C-ACA73D7992B4}">
      <dgm:prSet/>
      <dgm:spPr/>
      <dgm:t>
        <a:bodyPr/>
        <a:lstStyle/>
        <a:p>
          <a:endParaRPr lang="en-US">
            <a:solidFill>
              <a:schemeClr val="tx1"/>
            </a:solidFill>
          </a:endParaRPr>
        </a:p>
      </dgm:t>
    </dgm:pt>
    <dgm:pt modelId="{F506308F-EE3B-4E04-A04D-F4479771CC12}">
      <dgm:prSet custT="1"/>
      <dgm:spPr>
        <a:solidFill>
          <a:schemeClr val="bg2"/>
        </a:solidFill>
      </dgm:spPr>
      <dgm:t>
        <a:bodyPr/>
        <a:lstStyle/>
        <a:p>
          <a:r>
            <a:rPr lang="en-US" sz="1000">
              <a:solidFill>
                <a:schemeClr val="accent4">
                  <a:lumMod val="10000"/>
                </a:schemeClr>
              </a:solidFill>
            </a:rPr>
            <a:t>Urban Harvest</a:t>
          </a:r>
          <a:endParaRPr lang="en-US" sz="1000" dirty="0">
            <a:solidFill>
              <a:schemeClr val="accent4">
                <a:lumMod val="10000"/>
              </a:schemeClr>
            </a:solidFill>
          </a:endParaRPr>
        </a:p>
      </dgm:t>
    </dgm:pt>
    <dgm:pt modelId="{32A7D746-F216-4C04-A633-135E8E3ABA90}" type="parTrans" cxnId="{F6BDF9C3-52FA-4526-885E-46E5171A3722}">
      <dgm:prSet/>
      <dgm:spPr/>
      <dgm:t>
        <a:bodyPr/>
        <a:lstStyle/>
        <a:p>
          <a:endParaRPr lang="en-US">
            <a:solidFill>
              <a:schemeClr val="tx1"/>
            </a:solidFill>
          </a:endParaRPr>
        </a:p>
      </dgm:t>
    </dgm:pt>
    <dgm:pt modelId="{41F80D58-9607-49DC-8E68-A1E10CD0917A}" type="sibTrans" cxnId="{F6BDF9C3-52FA-4526-885E-46E5171A3722}">
      <dgm:prSet/>
      <dgm:spPr/>
      <dgm:t>
        <a:bodyPr/>
        <a:lstStyle/>
        <a:p>
          <a:endParaRPr lang="en-US">
            <a:solidFill>
              <a:schemeClr val="tx1"/>
            </a:solidFill>
          </a:endParaRPr>
        </a:p>
      </dgm:t>
    </dgm:pt>
    <dgm:pt modelId="{D29B8629-E9FE-4262-8764-D01ADB2CBEE2}">
      <dgm:prSet custT="1"/>
      <dgm:spPr>
        <a:solidFill>
          <a:schemeClr val="bg2"/>
        </a:solidFill>
      </dgm:spPr>
      <dgm:t>
        <a:bodyPr/>
        <a:lstStyle/>
        <a:p>
          <a:r>
            <a:rPr lang="en-US" sz="1000">
              <a:solidFill>
                <a:schemeClr val="accent4">
                  <a:lumMod val="10000"/>
                </a:schemeClr>
              </a:solidFill>
            </a:rPr>
            <a:t>YMCA</a:t>
          </a:r>
          <a:endParaRPr lang="en-US" sz="1000" dirty="0">
            <a:solidFill>
              <a:schemeClr val="accent4">
                <a:lumMod val="10000"/>
              </a:schemeClr>
            </a:solidFill>
          </a:endParaRPr>
        </a:p>
      </dgm:t>
    </dgm:pt>
    <dgm:pt modelId="{7D1F1D4A-28ED-4C0B-9B36-29990E814EB9}" type="parTrans" cxnId="{3F68C297-9BE2-4DB0-9DB5-94390F441ED2}">
      <dgm:prSet/>
      <dgm:spPr/>
      <dgm:t>
        <a:bodyPr/>
        <a:lstStyle/>
        <a:p>
          <a:endParaRPr lang="en-US">
            <a:solidFill>
              <a:schemeClr val="tx1"/>
            </a:solidFill>
          </a:endParaRPr>
        </a:p>
      </dgm:t>
    </dgm:pt>
    <dgm:pt modelId="{A9AD77B4-8508-4260-AB07-D8E2F25AE09D}" type="sibTrans" cxnId="{3F68C297-9BE2-4DB0-9DB5-94390F441ED2}">
      <dgm:prSet/>
      <dgm:spPr/>
      <dgm:t>
        <a:bodyPr/>
        <a:lstStyle/>
        <a:p>
          <a:endParaRPr lang="en-US">
            <a:solidFill>
              <a:schemeClr val="tx1"/>
            </a:solidFill>
          </a:endParaRPr>
        </a:p>
      </dgm:t>
    </dgm:pt>
    <dgm:pt modelId="{48FDA51C-8032-49E3-AE02-9987C91C0B15}">
      <dgm:prSet custT="1"/>
      <dgm:spPr>
        <a:solidFill>
          <a:schemeClr val="bg2"/>
        </a:solidFill>
      </dgm:spPr>
      <dgm:t>
        <a:bodyPr/>
        <a:lstStyle/>
        <a:p>
          <a:r>
            <a:rPr lang="en-US" sz="1000">
              <a:solidFill>
                <a:schemeClr val="accent4">
                  <a:lumMod val="10000"/>
                </a:schemeClr>
              </a:solidFill>
            </a:rPr>
            <a:t>Houston and Harris County public      health                  depts</a:t>
          </a:r>
          <a:endParaRPr lang="en-US" sz="1000" dirty="0">
            <a:solidFill>
              <a:schemeClr val="accent4">
                <a:lumMod val="10000"/>
              </a:schemeClr>
            </a:solidFill>
          </a:endParaRPr>
        </a:p>
      </dgm:t>
    </dgm:pt>
    <dgm:pt modelId="{8288618A-0644-4DA2-A4A2-FA7C52D3D2F0}" type="parTrans" cxnId="{9EE858CE-09D1-4916-A789-D8E4CBBB9827}">
      <dgm:prSet/>
      <dgm:spPr/>
      <dgm:t>
        <a:bodyPr/>
        <a:lstStyle/>
        <a:p>
          <a:endParaRPr lang="en-US">
            <a:solidFill>
              <a:schemeClr val="tx1"/>
            </a:solidFill>
          </a:endParaRPr>
        </a:p>
      </dgm:t>
    </dgm:pt>
    <dgm:pt modelId="{AE7F09BA-6D32-4DFA-8788-4DACB1710278}" type="sibTrans" cxnId="{9EE858CE-09D1-4916-A789-D8E4CBBB9827}">
      <dgm:prSet/>
      <dgm:spPr/>
      <dgm:t>
        <a:bodyPr/>
        <a:lstStyle/>
        <a:p>
          <a:endParaRPr lang="en-US">
            <a:solidFill>
              <a:schemeClr val="tx1"/>
            </a:solidFill>
          </a:endParaRPr>
        </a:p>
      </dgm:t>
    </dgm:pt>
    <dgm:pt modelId="{CCD59A36-078F-4A98-9C05-2A77673D5A40}">
      <dgm:prSet custT="1"/>
      <dgm:spPr>
        <a:solidFill>
          <a:schemeClr val="bg2"/>
        </a:solidFill>
      </dgm:spPr>
      <dgm:t>
        <a:bodyPr/>
        <a:lstStyle/>
        <a:p>
          <a:r>
            <a:rPr lang="en-US" sz="1000">
              <a:solidFill>
                <a:schemeClr val="accent4">
                  <a:lumMod val="10000"/>
                </a:schemeClr>
              </a:solidFill>
            </a:rPr>
            <a:t>Northwest Alliance Ministries</a:t>
          </a:r>
          <a:endParaRPr lang="en-US" sz="1000" dirty="0">
            <a:solidFill>
              <a:schemeClr val="accent4">
                <a:lumMod val="10000"/>
              </a:schemeClr>
            </a:solidFill>
          </a:endParaRPr>
        </a:p>
      </dgm:t>
    </dgm:pt>
    <dgm:pt modelId="{78432E10-C3F3-453E-A14C-1B72440B1DA7}" type="parTrans" cxnId="{35F705DA-C62C-4E3E-BDC1-B26F1E878641}">
      <dgm:prSet/>
      <dgm:spPr/>
      <dgm:t>
        <a:bodyPr/>
        <a:lstStyle/>
        <a:p>
          <a:endParaRPr lang="en-US">
            <a:solidFill>
              <a:schemeClr val="tx1"/>
            </a:solidFill>
          </a:endParaRPr>
        </a:p>
      </dgm:t>
    </dgm:pt>
    <dgm:pt modelId="{949B60CA-CB38-4B2B-8030-D706828028FF}" type="sibTrans" cxnId="{35F705DA-C62C-4E3E-BDC1-B26F1E878641}">
      <dgm:prSet/>
      <dgm:spPr/>
      <dgm:t>
        <a:bodyPr/>
        <a:lstStyle/>
        <a:p>
          <a:endParaRPr lang="en-US">
            <a:solidFill>
              <a:schemeClr val="tx1"/>
            </a:solidFill>
          </a:endParaRPr>
        </a:p>
      </dgm:t>
    </dgm:pt>
    <dgm:pt modelId="{A73C4D80-C8C8-4DFF-AB22-52F3F7BBE2C2}">
      <dgm:prSet phldrT="[Text]" custT="1"/>
      <dgm:spPr>
        <a:solidFill>
          <a:schemeClr val="bg2"/>
        </a:solidFill>
      </dgm:spPr>
      <dgm:t>
        <a:bodyPr/>
        <a:lstStyle/>
        <a:p>
          <a:r>
            <a:rPr lang="en-US" sz="1000" dirty="0">
              <a:solidFill>
                <a:schemeClr val="accent4">
                  <a:lumMod val="10000"/>
                </a:schemeClr>
              </a:solidFill>
            </a:rPr>
            <a:t>American Diabetes Association</a:t>
          </a:r>
        </a:p>
      </dgm:t>
    </dgm:pt>
    <dgm:pt modelId="{651A99E6-75BF-49B9-91C4-DFC7125B4F20}" type="parTrans" cxnId="{37F30D69-1225-4ABE-97D6-5BC708316F0B}">
      <dgm:prSet/>
      <dgm:spPr/>
      <dgm:t>
        <a:bodyPr/>
        <a:lstStyle/>
        <a:p>
          <a:endParaRPr lang="en-US">
            <a:solidFill>
              <a:schemeClr val="tx1"/>
            </a:solidFill>
          </a:endParaRPr>
        </a:p>
      </dgm:t>
    </dgm:pt>
    <dgm:pt modelId="{13A787D8-DDCC-4D4D-90FF-FFC343FF2A9F}" type="sibTrans" cxnId="{37F30D69-1225-4ABE-97D6-5BC708316F0B}">
      <dgm:prSet/>
      <dgm:spPr/>
      <dgm:t>
        <a:bodyPr/>
        <a:lstStyle/>
        <a:p>
          <a:endParaRPr lang="en-US">
            <a:solidFill>
              <a:schemeClr val="tx1"/>
            </a:solidFill>
          </a:endParaRPr>
        </a:p>
      </dgm:t>
    </dgm:pt>
    <dgm:pt modelId="{4641DE56-97A9-4E5F-A0EF-4BE2BB17AD5E}">
      <dgm:prSet custT="1"/>
      <dgm:spPr>
        <a:solidFill>
          <a:schemeClr val="bg2"/>
        </a:solidFill>
      </dgm:spPr>
      <dgm:t>
        <a:bodyPr/>
        <a:lstStyle/>
        <a:p>
          <a:r>
            <a:rPr lang="en-US" sz="1000" dirty="0">
              <a:solidFill>
                <a:schemeClr val="accent4">
                  <a:lumMod val="10000"/>
                </a:schemeClr>
              </a:solidFill>
            </a:rPr>
            <a:t>UT Medical Branch</a:t>
          </a:r>
        </a:p>
      </dgm:t>
    </dgm:pt>
    <dgm:pt modelId="{F8FAB38E-8A99-4071-AE72-DB09764AB7D5}" type="parTrans" cxnId="{E5C9061E-6C69-4A14-BBDA-E0F1CF62B5F3}">
      <dgm:prSet/>
      <dgm:spPr/>
      <dgm:t>
        <a:bodyPr/>
        <a:lstStyle/>
        <a:p>
          <a:endParaRPr lang="en-US">
            <a:solidFill>
              <a:schemeClr val="tx1"/>
            </a:solidFill>
          </a:endParaRPr>
        </a:p>
      </dgm:t>
    </dgm:pt>
    <dgm:pt modelId="{1A6B323B-D3B9-46B0-BD61-F7C3938F061D}" type="sibTrans" cxnId="{E5C9061E-6C69-4A14-BBDA-E0F1CF62B5F3}">
      <dgm:prSet/>
      <dgm:spPr/>
      <dgm:t>
        <a:bodyPr/>
        <a:lstStyle/>
        <a:p>
          <a:endParaRPr lang="en-US">
            <a:solidFill>
              <a:schemeClr val="tx1"/>
            </a:solidFill>
          </a:endParaRPr>
        </a:p>
      </dgm:t>
    </dgm:pt>
    <dgm:pt modelId="{89DDEA1F-7BE9-47EB-8193-BC7BD788995B}">
      <dgm:prSet phldrT="[Text]" custT="1"/>
      <dgm:spPr>
        <a:solidFill>
          <a:schemeClr val="accent4">
            <a:lumMod val="20000"/>
            <a:lumOff val="80000"/>
          </a:schemeClr>
        </a:solidFill>
      </dgm:spPr>
      <dgm:t>
        <a:bodyPr/>
        <a:lstStyle/>
        <a:p>
          <a:r>
            <a:rPr lang="en-US" sz="1600" b="1" dirty="0">
              <a:solidFill>
                <a:schemeClr val="accent4">
                  <a:lumMod val="10000"/>
                </a:schemeClr>
              </a:solidFill>
            </a:rPr>
            <a:t>Insurance</a:t>
          </a:r>
          <a:endParaRPr lang="en-US" sz="1600" dirty="0">
            <a:solidFill>
              <a:schemeClr val="accent4">
                <a:lumMod val="10000"/>
              </a:schemeClr>
            </a:solidFill>
          </a:endParaRPr>
        </a:p>
      </dgm:t>
    </dgm:pt>
    <dgm:pt modelId="{AA2EBDB0-437E-4BE8-9509-6408E4E80592}" type="parTrans" cxnId="{2C850664-5EFF-493F-9E73-8910B2F9A059}">
      <dgm:prSet/>
      <dgm:spPr/>
      <dgm:t>
        <a:bodyPr/>
        <a:lstStyle/>
        <a:p>
          <a:endParaRPr lang="en-US">
            <a:solidFill>
              <a:schemeClr val="tx1"/>
            </a:solidFill>
          </a:endParaRPr>
        </a:p>
      </dgm:t>
    </dgm:pt>
    <dgm:pt modelId="{0624CB35-8578-4094-8C29-275419F6848C}" type="sibTrans" cxnId="{2C850664-5EFF-493F-9E73-8910B2F9A059}">
      <dgm:prSet/>
      <dgm:spPr/>
      <dgm:t>
        <a:bodyPr/>
        <a:lstStyle/>
        <a:p>
          <a:endParaRPr lang="en-US">
            <a:solidFill>
              <a:schemeClr val="tx1"/>
            </a:solidFill>
          </a:endParaRPr>
        </a:p>
      </dgm:t>
    </dgm:pt>
    <dgm:pt modelId="{290981B1-9C75-4D38-9E03-215B041A4FA4}">
      <dgm:prSet phldrT="[Text]" custT="1"/>
      <dgm:spPr>
        <a:solidFill>
          <a:schemeClr val="accent4">
            <a:lumMod val="20000"/>
            <a:lumOff val="80000"/>
          </a:schemeClr>
        </a:solidFill>
      </dgm:spPr>
      <dgm:t>
        <a:bodyPr/>
        <a:lstStyle/>
        <a:p>
          <a:r>
            <a:rPr lang="en-US" sz="1050" dirty="0">
              <a:solidFill>
                <a:schemeClr val="accent4">
                  <a:lumMod val="10000"/>
                </a:schemeClr>
              </a:solidFill>
            </a:rPr>
            <a:t>Blue Cross Blue Shield</a:t>
          </a:r>
        </a:p>
      </dgm:t>
    </dgm:pt>
    <dgm:pt modelId="{A5BD4BC9-0D26-40AA-86AB-00AD8FF5E071}" type="parTrans" cxnId="{4A390599-A15D-488D-A801-CCB266D50104}">
      <dgm:prSet/>
      <dgm:spPr/>
      <dgm:t>
        <a:bodyPr/>
        <a:lstStyle/>
        <a:p>
          <a:endParaRPr lang="en-US">
            <a:solidFill>
              <a:schemeClr val="tx1"/>
            </a:solidFill>
          </a:endParaRPr>
        </a:p>
      </dgm:t>
    </dgm:pt>
    <dgm:pt modelId="{5543AE95-0931-4A62-9FCB-829C07A35FAB}" type="sibTrans" cxnId="{4A390599-A15D-488D-A801-CCB266D50104}">
      <dgm:prSet/>
      <dgm:spPr/>
      <dgm:t>
        <a:bodyPr/>
        <a:lstStyle/>
        <a:p>
          <a:endParaRPr lang="en-US">
            <a:solidFill>
              <a:schemeClr val="tx1"/>
            </a:solidFill>
          </a:endParaRPr>
        </a:p>
      </dgm:t>
    </dgm:pt>
    <dgm:pt modelId="{7A51872F-4107-41FA-85F8-058EC1CFE6CE}">
      <dgm:prSet phldrT="[Text]" custT="1"/>
      <dgm:spPr>
        <a:solidFill>
          <a:schemeClr val="accent4">
            <a:lumMod val="20000"/>
            <a:lumOff val="80000"/>
          </a:schemeClr>
        </a:solidFill>
      </dgm:spPr>
      <dgm:t>
        <a:bodyPr/>
        <a:lstStyle/>
        <a:p>
          <a:r>
            <a:rPr lang="en-US" sz="1050">
              <a:solidFill>
                <a:schemeClr val="accent4">
                  <a:lumMod val="10000"/>
                </a:schemeClr>
              </a:solidFill>
            </a:rPr>
            <a:t>UnitedHealthcare</a:t>
          </a:r>
          <a:endParaRPr lang="en-US" sz="1050" dirty="0">
            <a:solidFill>
              <a:schemeClr val="accent4">
                <a:lumMod val="10000"/>
              </a:schemeClr>
            </a:solidFill>
          </a:endParaRPr>
        </a:p>
      </dgm:t>
    </dgm:pt>
    <dgm:pt modelId="{7D28A1ED-0931-4B2F-9014-2C37454022AF}" type="parTrans" cxnId="{749857DB-8265-46A2-8FF4-36B763ED19A4}">
      <dgm:prSet/>
      <dgm:spPr/>
      <dgm:t>
        <a:bodyPr/>
        <a:lstStyle/>
        <a:p>
          <a:endParaRPr lang="en-US">
            <a:solidFill>
              <a:schemeClr val="tx1"/>
            </a:solidFill>
          </a:endParaRPr>
        </a:p>
      </dgm:t>
    </dgm:pt>
    <dgm:pt modelId="{77D0B70D-BFC0-44A5-A43A-E35E27BBC77E}" type="sibTrans" cxnId="{749857DB-8265-46A2-8FF4-36B763ED19A4}">
      <dgm:prSet/>
      <dgm:spPr/>
      <dgm:t>
        <a:bodyPr/>
        <a:lstStyle/>
        <a:p>
          <a:endParaRPr lang="en-US">
            <a:solidFill>
              <a:schemeClr val="tx1"/>
            </a:solidFill>
          </a:endParaRPr>
        </a:p>
      </dgm:t>
    </dgm:pt>
    <dgm:pt modelId="{FC1BEE25-97D9-4B6B-A0A4-B81369FA48AA}">
      <dgm:prSet phldrT="[Text]" custT="1"/>
      <dgm:spPr>
        <a:solidFill>
          <a:schemeClr val="accent4">
            <a:lumMod val="20000"/>
            <a:lumOff val="80000"/>
          </a:schemeClr>
        </a:solidFill>
      </dgm:spPr>
      <dgm:t>
        <a:bodyPr/>
        <a:lstStyle/>
        <a:p>
          <a:r>
            <a:rPr lang="en-US" sz="1050">
              <a:solidFill>
                <a:schemeClr val="accent4">
                  <a:lumMod val="10000"/>
                </a:schemeClr>
              </a:solidFill>
            </a:rPr>
            <a:t>Cigna</a:t>
          </a:r>
          <a:endParaRPr lang="en-US" sz="1050" dirty="0">
            <a:solidFill>
              <a:schemeClr val="accent4">
                <a:lumMod val="10000"/>
              </a:schemeClr>
            </a:solidFill>
          </a:endParaRPr>
        </a:p>
      </dgm:t>
    </dgm:pt>
    <dgm:pt modelId="{D15F4D13-4728-4CBA-928A-18DD6EC638D0}" type="parTrans" cxnId="{433120DD-6B21-4A64-BFC5-6461EBFD4FE8}">
      <dgm:prSet/>
      <dgm:spPr/>
      <dgm:t>
        <a:bodyPr/>
        <a:lstStyle/>
        <a:p>
          <a:endParaRPr lang="en-US">
            <a:solidFill>
              <a:schemeClr val="tx1"/>
            </a:solidFill>
          </a:endParaRPr>
        </a:p>
      </dgm:t>
    </dgm:pt>
    <dgm:pt modelId="{02E9A036-EFD2-46D0-A4FA-0D1FA7BE7CF3}" type="sibTrans" cxnId="{433120DD-6B21-4A64-BFC5-6461EBFD4FE8}">
      <dgm:prSet/>
      <dgm:spPr/>
      <dgm:t>
        <a:bodyPr/>
        <a:lstStyle/>
        <a:p>
          <a:endParaRPr lang="en-US">
            <a:solidFill>
              <a:schemeClr val="tx1"/>
            </a:solidFill>
          </a:endParaRPr>
        </a:p>
      </dgm:t>
    </dgm:pt>
    <dgm:pt modelId="{999C6892-B2F5-4082-98F9-21A8D836060D}">
      <dgm:prSet phldrT="[Text]" custT="1"/>
      <dgm:spPr>
        <a:solidFill>
          <a:schemeClr val="accent4">
            <a:lumMod val="20000"/>
            <a:lumOff val="80000"/>
          </a:schemeClr>
        </a:solidFill>
      </dgm:spPr>
      <dgm:t>
        <a:bodyPr/>
        <a:lstStyle/>
        <a:p>
          <a:r>
            <a:rPr lang="en-US" sz="1050">
              <a:solidFill>
                <a:schemeClr val="accent4">
                  <a:lumMod val="10000"/>
                </a:schemeClr>
              </a:solidFill>
            </a:rPr>
            <a:t>Community Health Choice</a:t>
          </a:r>
          <a:endParaRPr lang="en-US" sz="1050" dirty="0">
            <a:solidFill>
              <a:schemeClr val="accent4">
                <a:lumMod val="10000"/>
              </a:schemeClr>
            </a:solidFill>
          </a:endParaRPr>
        </a:p>
      </dgm:t>
    </dgm:pt>
    <dgm:pt modelId="{90B0CE1B-11F9-40CE-97CA-1E09C0412F96}" type="parTrans" cxnId="{E4733290-B2CC-46D9-8864-524061D9FA98}">
      <dgm:prSet/>
      <dgm:spPr/>
      <dgm:t>
        <a:bodyPr/>
        <a:lstStyle/>
        <a:p>
          <a:endParaRPr lang="en-US">
            <a:solidFill>
              <a:schemeClr val="tx1"/>
            </a:solidFill>
          </a:endParaRPr>
        </a:p>
      </dgm:t>
    </dgm:pt>
    <dgm:pt modelId="{C9734F7D-EEF8-46EC-A608-1A943E611AE7}" type="sibTrans" cxnId="{E4733290-B2CC-46D9-8864-524061D9FA98}">
      <dgm:prSet/>
      <dgm:spPr/>
      <dgm:t>
        <a:bodyPr/>
        <a:lstStyle/>
        <a:p>
          <a:endParaRPr lang="en-US">
            <a:solidFill>
              <a:schemeClr val="tx1"/>
            </a:solidFill>
          </a:endParaRPr>
        </a:p>
      </dgm:t>
    </dgm:pt>
    <dgm:pt modelId="{E5F8ABD9-E54E-4991-A61E-4AAA40939AD4}">
      <dgm:prSet phldrT="[Text]" custT="1"/>
      <dgm:spPr>
        <a:solidFill>
          <a:schemeClr val="accent4">
            <a:lumMod val="20000"/>
            <a:lumOff val="80000"/>
          </a:schemeClr>
        </a:solidFill>
      </dgm:spPr>
      <dgm:t>
        <a:bodyPr/>
        <a:lstStyle/>
        <a:p>
          <a:r>
            <a:rPr lang="en-US" sz="1050">
              <a:solidFill>
                <a:schemeClr val="accent4">
                  <a:lumMod val="10000"/>
                </a:schemeClr>
              </a:solidFill>
            </a:rPr>
            <a:t>Humana</a:t>
          </a:r>
          <a:endParaRPr lang="en-US" sz="1050" dirty="0">
            <a:solidFill>
              <a:schemeClr val="accent4">
                <a:lumMod val="10000"/>
              </a:schemeClr>
            </a:solidFill>
          </a:endParaRPr>
        </a:p>
      </dgm:t>
    </dgm:pt>
    <dgm:pt modelId="{686B72A8-867E-4F02-B0DD-20355D2EC336}" type="parTrans" cxnId="{26D5393B-37C7-45FE-A136-D5CA2CA65DC4}">
      <dgm:prSet/>
      <dgm:spPr/>
      <dgm:t>
        <a:bodyPr/>
        <a:lstStyle/>
        <a:p>
          <a:endParaRPr lang="en-US">
            <a:solidFill>
              <a:schemeClr val="tx1"/>
            </a:solidFill>
          </a:endParaRPr>
        </a:p>
      </dgm:t>
    </dgm:pt>
    <dgm:pt modelId="{7A9137F4-7B46-4F6F-B90F-B085C9482ED6}" type="sibTrans" cxnId="{26D5393B-37C7-45FE-A136-D5CA2CA65DC4}">
      <dgm:prSet/>
      <dgm:spPr/>
      <dgm:t>
        <a:bodyPr/>
        <a:lstStyle/>
        <a:p>
          <a:endParaRPr lang="en-US">
            <a:solidFill>
              <a:schemeClr val="tx1"/>
            </a:solidFill>
          </a:endParaRPr>
        </a:p>
      </dgm:t>
    </dgm:pt>
    <dgm:pt modelId="{E286C3F9-4210-445A-B3C1-34327BEF9FBD}">
      <dgm:prSet custT="1"/>
      <dgm:spPr>
        <a:solidFill>
          <a:schemeClr val="bg2"/>
        </a:solidFill>
      </dgm:spPr>
      <dgm:t>
        <a:bodyPr/>
        <a:lstStyle/>
        <a:p>
          <a:r>
            <a:rPr lang="en-US" sz="1000">
              <a:solidFill>
                <a:schemeClr val="accent4">
                  <a:lumMod val="10000"/>
                </a:schemeClr>
              </a:solidFill>
            </a:rPr>
            <a:t>UT Health</a:t>
          </a:r>
          <a:endParaRPr lang="en-US" sz="1000" dirty="0">
            <a:solidFill>
              <a:schemeClr val="accent4">
                <a:lumMod val="10000"/>
              </a:schemeClr>
            </a:solidFill>
          </a:endParaRPr>
        </a:p>
      </dgm:t>
    </dgm:pt>
    <dgm:pt modelId="{05AC10B1-B9C6-4EB0-89A0-8DD076197603}" type="parTrans" cxnId="{17ED3041-F380-43EB-8C70-4708091AC233}">
      <dgm:prSet/>
      <dgm:spPr/>
      <dgm:t>
        <a:bodyPr/>
        <a:lstStyle/>
        <a:p>
          <a:endParaRPr lang="en-US">
            <a:solidFill>
              <a:schemeClr val="tx1"/>
            </a:solidFill>
          </a:endParaRPr>
        </a:p>
      </dgm:t>
    </dgm:pt>
    <dgm:pt modelId="{7E060E3D-DACE-4DAA-98C2-A76CB458FE32}" type="sibTrans" cxnId="{17ED3041-F380-43EB-8C70-4708091AC233}">
      <dgm:prSet/>
      <dgm:spPr/>
      <dgm:t>
        <a:bodyPr/>
        <a:lstStyle/>
        <a:p>
          <a:endParaRPr lang="en-US">
            <a:solidFill>
              <a:schemeClr val="tx1"/>
            </a:solidFill>
          </a:endParaRPr>
        </a:p>
      </dgm:t>
    </dgm:pt>
    <dgm:pt modelId="{6F3107AB-057E-4D44-9BDD-CC9F1D177829}">
      <dgm:prSet phldrT="[Text]" custT="1"/>
      <dgm:spPr>
        <a:solidFill>
          <a:schemeClr val="accent4">
            <a:lumMod val="20000"/>
            <a:lumOff val="80000"/>
          </a:schemeClr>
        </a:solidFill>
      </dgm:spPr>
      <dgm:t>
        <a:bodyPr/>
        <a:lstStyle/>
        <a:p>
          <a:r>
            <a:rPr lang="en-US" sz="1050" dirty="0">
              <a:solidFill>
                <a:schemeClr val="accent4">
                  <a:lumMod val="10000"/>
                </a:schemeClr>
              </a:solidFill>
            </a:rPr>
            <a:t>BP</a:t>
          </a:r>
        </a:p>
      </dgm:t>
    </dgm:pt>
    <dgm:pt modelId="{1E8AB38F-5EC9-41B3-836C-0AEBB39B0367}" type="parTrans" cxnId="{8615EAB2-CE7D-4F0D-B5E6-A96A6F764BF7}">
      <dgm:prSet/>
      <dgm:spPr/>
      <dgm:t>
        <a:bodyPr/>
        <a:lstStyle/>
        <a:p>
          <a:endParaRPr lang="en-US">
            <a:solidFill>
              <a:schemeClr val="tx1"/>
            </a:solidFill>
          </a:endParaRPr>
        </a:p>
      </dgm:t>
    </dgm:pt>
    <dgm:pt modelId="{407D8D15-08F0-4B3C-AF20-970CAEBE073D}" type="sibTrans" cxnId="{8615EAB2-CE7D-4F0D-B5E6-A96A6F764BF7}">
      <dgm:prSet/>
      <dgm:spPr/>
      <dgm:t>
        <a:bodyPr/>
        <a:lstStyle/>
        <a:p>
          <a:endParaRPr lang="en-US">
            <a:solidFill>
              <a:schemeClr val="tx1"/>
            </a:solidFill>
          </a:endParaRPr>
        </a:p>
      </dgm:t>
    </dgm:pt>
    <dgm:pt modelId="{EA5DEC11-B63B-44AC-8650-3634E7CC4451}">
      <dgm:prSet phldrT="[Text]" custT="1"/>
      <dgm:spPr>
        <a:solidFill>
          <a:schemeClr val="bg2"/>
        </a:solidFill>
      </dgm:spPr>
      <dgm:t>
        <a:bodyPr/>
        <a:lstStyle/>
        <a:p>
          <a:r>
            <a:rPr lang="en-US" sz="1000">
              <a:solidFill>
                <a:schemeClr val="accent4">
                  <a:lumMod val="10000"/>
                </a:schemeClr>
              </a:solidFill>
            </a:rPr>
            <a:t>American Heart Association</a:t>
          </a:r>
          <a:endParaRPr lang="en-US" sz="1000" dirty="0">
            <a:solidFill>
              <a:schemeClr val="accent4">
                <a:lumMod val="10000"/>
              </a:schemeClr>
            </a:solidFill>
          </a:endParaRPr>
        </a:p>
      </dgm:t>
    </dgm:pt>
    <dgm:pt modelId="{D601DFB8-0164-46BA-80BB-5251CEC84FFE}" type="parTrans" cxnId="{3962996F-CE30-48A4-BF5A-D866FF3987AD}">
      <dgm:prSet/>
      <dgm:spPr/>
      <dgm:t>
        <a:bodyPr/>
        <a:lstStyle/>
        <a:p>
          <a:endParaRPr lang="en-US">
            <a:solidFill>
              <a:schemeClr val="tx1"/>
            </a:solidFill>
          </a:endParaRPr>
        </a:p>
      </dgm:t>
    </dgm:pt>
    <dgm:pt modelId="{4A96E45F-B3ED-4854-9F34-114B4E77264D}" type="sibTrans" cxnId="{3962996F-CE30-48A4-BF5A-D866FF3987AD}">
      <dgm:prSet/>
      <dgm:spPr/>
      <dgm:t>
        <a:bodyPr/>
        <a:lstStyle/>
        <a:p>
          <a:endParaRPr lang="en-US">
            <a:solidFill>
              <a:schemeClr val="tx1"/>
            </a:solidFill>
          </a:endParaRPr>
        </a:p>
      </dgm:t>
    </dgm:pt>
    <dgm:pt modelId="{60FDD1CC-25BB-4CA5-8060-172B187DFF2A}">
      <dgm:prSet custT="1"/>
      <dgm:spPr>
        <a:solidFill>
          <a:schemeClr val="accent4">
            <a:lumMod val="20000"/>
            <a:lumOff val="80000"/>
          </a:schemeClr>
        </a:solidFill>
      </dgm:spPr>
      <dgm:t>
        <a:bodyPr/>
        <a:lstStyle/>
        <a:p>
          <a:pPr marL="57150" lvl="1" indent="0" defTabSz="444500">
            <a:lnSpc>
              <a:spcPct val="90000"/>
            </a:lnSpc>
            <a:spcBef>
              <a:spcPct val="0"/>
            </a:spcBef>
            <a:spcAft>
              <a:spcPct val="15000"/>
            </a:spcAft>
          </a:pPr>
          <a:r>
            <a:rPr lang="en-US" sz="1000" dirty="0">
              <a:solidFill>
                <a:schemeClr val="accent4">
                  <a:lumMod val="10000"/>
                </a:schemeClr>
              </a:solidFill>
            </a:rPr>
            <a:t>Brown Chapel AME</a:t>
          </a:r>
        </a:p>
      </dgm:t>
    </dgm:pt>
    <dgm:pt modelId="{AB018459-E64C-4AF4-9E09-1CA2F132BC1F}" type="parTrans" cxnId="{2BE5061C-DE9A-4A2B-A43F-1EBE6EB90F6E}">
      <dgm:prSet/>
      <dgm:spPr/>
      <dgm:t>
        <a:bodyPr/>
        <a:lstStyle/>
        <a:p>
          <a:endParaRPr lang="en-US">
            <a:solidFill>
              <a:schemeClr val="tx1"/>
            </a:solidFill>
          </a:endParaRPr>
        </a:p>
      </dgm:t>
    </dgm:pt>
    <dgm:pt modelId="{E321667A-C142-4D66-9C19-2F7E7228BCAE}" type="sibTrans" cxnId="{2BE5061C-DE9A-4A2B-A43F-1EBE6EB90F6E}">
      <dgm:prSet/>
      <dgm:spPr/>
      <dgm:t>
        <a:bodyPr/>
        <a:lstStyle/>
        <a:p>
          <a:endParaRPr lang="en-US">
            <a:solidFill>
              <a:schemeClr val="tx1"/>
            </a:solidFill>
          </a:endParaRPr>
        </a:p>
      </dgm:t>
    </dgm:pt>
    <dgm:pt modelId="{68C88E53-27B7-4698-9436-E64865101EC2}">
      <dgm:prSet custT="1"/>
      <dgm:spPr>
        <a:solidFill>
          <a:schemeClr val="accent4">
            <a:lumMod val="20000"/>
            <a:lumOff val="80000"/>
          </a:schemeClr>
        </a:solidFill>
      </dgm:spPr>
      <dgm:t>
        <a:bodyPr/>
        <a:lstStyle/>
        <a:p>
          <a:pPr marL="57150" lvl="1" indent="0" defTabSz="444500">
            <a:lnSpc>
              <a:spcPct val="90000"/>
            </a:lnSpc>
            <a:spcBef>
              <a:spcPct val="0"/>
            </a:spcBef>
            <a:spcAft>
              <a:spcPct val="15000"/>
            </a:spcAft>
          </a:pPr>
          <a:r>
            <a:rPr lang="en-US" sz="1000">
              <a:solidFill>
                <a:schemeClr val="accent4">
                  <a:lumMod val="10000"/>
                </a:schemeClr>
              </a:solidFill>
            </a:rPr>
            <a:t>Covenant Glen UMC</a:t>
          </a:r>
          <a:endParaRPr lang="en-US" sz="1000" dirty="0">
            <a:solidFill>
              <a:schemeClr val="accent4">
                <a:lumMod val="10000"/>
              </a:schemeClr>
            </a:solidFill>
          </a:endParaRPr>
        </a:p>
      </dgm:t>
    </dgm:pt>
    <dgm:pt modelId="{91B7A267-6ECE-4A72-A378-88BEFA37328B}" type="parTrans" cxnId="{F79C2DC6-C68D-47F5-96EB-A89170D9F7A1}">
      <dgm:prSet/>
      <dgm:spPr/>
      <dgm:t>
        <a:bodyPr/>
        <a:lstStyle/>
        <a:p>
          <a:endParaRPr lang="en-US">
            <a:solidFill>
              <a:schemeClr val="tx1"/>
            </a:solidFill>
          </a:endParaRPr>
        </a:p>
      </dgm:t>
    </dgm:pt>
    <dgm:pt modelId="{4527B54D-E6AE-4F42-9460-1EC85A3FBBE0}" type="sibTrans" cxnId="{F79C2DC6-C68D-47F5-96EB-A89170D9F7A1}">
      <dgm:prSet/>
      <dgm:spPr/>
      <dgm:t>
        <a:bodyPr/>
        <a:lstStyle/>
        <a:p>
          <a:endParaRPr lang="en-US">
            <a:solidFill>
              <a:schemeClr val="tx1"/>
            </a:solidFill>
          </a:endParaRPr>
        </a:p>
      </dgm:t>
    </dgm:pt>
    <dgm:pt modelId="{1D412F5C-CE0E-40F3-9838-998BD08187CC}">
      <dgm:prSet custT="1"/>
      <dgm:spPr>
        <a:solidFill>
          <a:schemeClr val="accent4">
            <a:lumMod val="20000"/>
            <a:lumOff val="80000"/>
          </a:schemeClr>
        </a:solidFill>
      </dgm:spPr>
      <dgm:t>
        <a:bodyPr/>
        <a:lstStyle/>
        <a:p>
          <a:pPr marL="57150" lvl="1" indent="0" defTabSz="444500">
            <a:lnSpc>
              <a:spcPct val="90000"/>
            </a:lnSpc>
            <a:spcBef>
              <a:spcPct val="0"/>
            </a:spcBef>
            <a:spcAft>
              <a:spcPct val="15000"/>
            </a:spcAft>
          </a:pPr>
          <a:r>
            <a:rPr lang="en-US" sz="1000">
              <a:solidFill>
                <a:schemeClr val="accent4">
                  <a:lumMod val="10000"/>
                </a:schemeClr>
              </a:solidFill>
            </a:rPr>
            <a:t>The Fountain of Praise</a:t>
          </a:r>
          <a:endParaRPr lang="en-US" sz="1000" dirty="0">
            <a:solidFill>
              <a:schemeClr val="accent4">
                <a:lumMod val="10000"/>
              </a:schemeClr>
            </a:solidFill>
          </a:endParaRPr>
        </a:p>
      </dgm:t>
    </dgm:pt>
    <dgm:pt modelId="{9D98B798-43F2-44DB-9F33-AF29E031869B}" type="parTrans" cxnId="{DA068DC8-7EB2-454F-9246-78A8EB9A1252}">
      <dgm:prSet/>
      <dgm:spPr/>
      <dgm:t>
        <a:bodyPr/>
        <a:lstStyle/>
        <a:p>
          <a:endParaRPr lang="en-US">
            <a:solidFill>
              <a:schemeClr val="tx1"/>
            </a:solidFill>
          </a:endParaRPr>
        </a:p>
      </dgm:t>
    </dgm:pt>
    <dgm:pt modelId="{9ABBB51C-8ADF-4646-9253-BBC4147EC333}" type="sibTrans" cxnId="{DA068DC8-7EB2-454F-9246-78A8EB9A1252}">
      <dgm:prSet/>
      <dgm:spPr/>
      <dgm:t>
        <a:bodyPr/>
        <a:lstStyle/>
        <a:p>
          <a:endParaRPr lang="en-US">
            <a:solidFill>
              <a:schemeClr val="tx1"/>
            </a:solidFill>
          </a:endParaRPr>
        </a:p>
      </dgm:t>
    </dgm:pt>
    <dgm:pt modelId="{FB79EEEB-F076-437F-BC6C-CE2B28A21425}">
      <dgm:prSet custT="1"/>
      <dgm:spPr>
        <a:solidFill>
          <a:schemeClr val="accent4">
            <a:lumMod val="20000"/>
            <a:lumOff val="80000"/>
          </a:schemeClr>
        </a:solidFill>
      </dgm:spPr>
      <dgm:t>
        <a:bodyPr/>
        <a:lstStyle/>
        <a:p>
          <a:pPr marL="57150" lvl="1" indent="0" defTabSz="444500">
            <a:lnSpc>
              <a:spcPct val="90000"/>
            </a:lnSpc>
            <a:spcBef>
              <a:spcPct val="0"/>
            </a:spcBef>
            <a:spcAft>
              <a:spcPct val="15000"/>
            </a:spcAft>
          </a:pPr>
          <a:r>
            <a:rPr lang="en-US" sz="1000">
              <a:solidFill>
                <a:schemeClr val="accent4">
                  <a:lumMod val="10000"/>
                </a:schemeClr>
              </a:solidFill>
            </a:rPr>
            <a:t>Holy Trinity Missionary Baptist Church</a:t>
          </a:r>
          <a:endParaRPr lang="en-US" sz="1000" dirty="0">
            <a:solidFill>
              <a:schemeClr val="accent4">
                <a:lumMod val="10000"/>
              </a:schemeClr>
            </a:solidFill>
          </a:endParaRPr>
        </a:p>
      </dgm:t>
    </dgm:pt>
    <dgm:pt modelId="{D4A44287-29FC-44C0-BA81-81D06DC53E1A}" type="parTrans" cxnId="{C73C1B06-AFA6-4D00-9F4D-249F1ACF40F2}">
      <dgm:prSet/>
      <dgm:spPr/>
      <dgm:t>
        <a:bodyPr/>
        <a:lstStyle/>
        <a:p>
          <a:endParaRPr lang="en-US">
            <a:solidFill>
              <a:schemeClr val="tx1"/>
            </a:solidFill>
          </a:endParaRPr>
        </a:p>
      </dgm:t>
    </dgm:pt>
    <dgm:pt modelId="{4EFA0373-0020-4974-8CBE-EFB0E58D32A6}" type="sibTrans" cxnId="{C73C1B06-AFA6-4D00-9F4D-249F1ACF40F2}">
      <dgm:prSet/>
      <dgm:spPr/>
      <dgm:t>
        <a:bodyPr/>
        <a:lstStyle/>
        <a:p>
          <a:endParaRPr lang="en-US">
            <a:solidFill>
              <a:schemeClr val="tx1"/>
            </a:solidFill>
          </a:endParaRPr>
        </a:p>
      </dgm:t>
    </dgm:pt>
    <dgm:pt modelId="{81C7A575-DFC8-4DFB-A19B-D2037B492CF2}">
      <dgm:prSet custT="1"/>
      <dgm:spPr>
        <a:solidFill>
          <a:schemeClr val="accent4">
            <a:lumMod val="20000"/>
            <a:lumOff val="80000"/>
          </a:schemeClr>
        </a:solidFill>
      </dgm:spPr>
      <dgm:t>
        <a:bodyPr/>
        <a:lstStyle/>
        <a:p>
          <a:pPr marL="57150" lvl="1" indent="0" defTabSz="444500">
            <a:lnSpc>
              <a:spcPct val="90000"/>
            </a:lnSpc>
            <a:spcBef>
              <a:spcPct val="0"/>
            </a:spcBef>
            <a:spcAft>
              <a:spcPct val="15000"/>
            </a:spcAft>
          </a:pPr>
          <a:r>
            <a:rPr lang="en-US" sz="1000" dirty="0">
              <a:solidFill>
                <a:schemeClr val="accent4">
                  <a:lumMod val="10000"/>
                </a:schemeClr>
              </a:solidFill>
            </a:rPr>
            <a:t>Islamic Society of Greater Houston</a:t>
          </a:r>
        </a:p>
      </dgm:t>
    </dgm:pt>
    <dgm:pt modelId="{C980FCCE-9DBB-4144-94ED-CFFF00E89BC5}" type="parTrans" cxnId="{1D90A44C-9A24-498F-BB2C-F98D6A51877D}">
      <dgm:prSet/>
      <dgm:spPr/>
      <dgm:t>
        <a:bodyPr/>
        <a:lstStyle/>
        <a:p>
          <a:endParaRPr lang="en-US">
            <a:solidFill>
              <a:schemeClr val="tx1"/>
            </a:solidFill>
          </a:endParaRPr>
        </a:p>
      </dgm:t>
    </dgm:pt>
    <dgm:pt modelId="{9D17AE11-A185-4EFF-96B5-77F7E4A688EC}" type="sibTrans" cxnId="{1D90A44C-9A24-498F-BB2C-F98D6A51877D}">
      <dgm:prSet/>
      <dgm:spPr/>
      <dgm:t>
        <a:bodyPr/>
        <a:lstStyle/>
        <a:p>
          <a:endParaRPr lang="en-US">
            <a:solidFill>
              <a:schemeClr val="tx1"/>
            </a:solidFill>
          </a:endParaRPr>
        </a:p>
      </dgm:t>
    </dgm:pt>
    <dgm:pt modelId="{1893F0DF-E704-4EA6-BE4D-7FFB88BD5869}">
      <dgm:prSet custT="1"/>
      <dgm:spPr>
        <a:solidFill>
          <a:schemeClr val="accent4">
            <a:lumMod val="20000"/>
            <a:lumOff val="80000"/>
          </a:schemeClr>
        </a:solidFill>
      </dgm:spPr>
      <dgm:t>
        <a:bodyPr/>
        <a:lstStyle/>
        <a:p>
          <a:pPr marL="57150" lvl="1" indent="0" defTabSz="444500">
            <a:lnSpc>
              <a:spcPct val="90000"/>
            </a:lnSpc>
            <a:spcBef>
              <a:spcPct val="0"/>
            </a:spcBef>
            <a:spcAft>
              <a:spcPct val="15000"/>
            </a:spcAft>
          </a:pPr>
          <a:r>
            <a:rPr lang="en-US" sz="1000">
              <a:solidFill>
                <a:schemeClr val="accent4">
                  <a:lumMod val="10000"/>
                </a:schemeClr>
              </a:solidFill>
            </a:rPr>
            <a:t>Pentecostal Missionary Baptist Church</a:t>
          </a:r>
          <a:endParaRPr lang="en-US" sz="1000" dirty="0">
            <a:solidFill>
              <a:schemeClr val="accent4">
                <a:lumMod val="10000"/>
              </a:schemeClr>
            </a:solidFill>
          </a:endParaRPr>
        </a:p>
      </dgm:t>
    </dgm:pt>
    <dgm:pt modelId="{6122EFED-5F98-4647-B5B8-38BE477DEAC7}" type="parTrans" cxnId="{133B1A1E-1C99-463E-8DC5-D0A59CD2AE0C}">
      <dgm:prSet/>
      <dgm:spPr/>
      <dgm:t>
        <a:bodyPr/>
        <a:lstStyle/>
        <a:p>
          <a:endParaRPr lang="en-US">
            <a:solidFill>
              <a:schemeClr val="tx1"/>
            </a:solidFill>
          </a:endParaRPr>
        </a:p>
      </dgm:t>
    </dgm:pt>
    <dgm:pt modelId="{DAEEE8CC-A360-43FD-AB6A-9462AD27F330}" type="sibTrans" cxnId="{133B1A1E-1C99-463E-8DC5-D0A59CD2AE0C}">
      <dgm:prSet/>
      <dgm:spPr/>
      <dgm:t>
        <a:bodyPr/>
        <a:lstStyle/>
        <a:p>
          <a:endParaRPr lang="en-US">
            <a:solidFill>
              <a:schemeClr val="tx1"/>
            </a:solidFill>
          </a:endParaRPr>
        </a:p>
      </dgm:t>
    </dgm:pt>
    <dgm:pt modelId="{3ACD84D5-B6D0-47B4-94B5-0556874C18FC}">
      <dgm:prSet custT="1"/>
      <dgm:spPr>
        <a:solidFill>
          <a:schemeClr val="accent4">
            <a:lumMod val="20000"/>
            <a:lumOff val="80000"/>
          </a:schemeClr>
        </a:solidFill>
      </dgm:spPr>
      <dgm:t>
        <a:bodyPr/>
        <a:lstStyle/>
        <a:p>
          <a:pPr marL="57150" lvl="1" indent="0" defTabSz="444500">
            <a:lnSpc>
              <a:spcPct val="90000"/>
            </a:lnSpc>
            <a:spcBef>
              <a:spcPct val="0"/>
            </a:spcBef>
            <a:spcAft>
              <a:spcPct val="15000"/>
            </a:spcAft>
          </a:pPr>
          <a:r>
            <a:rPr lang="en-US" sz="1000" dirty="0">
              <a:solidFill>
                <a:schemeClr val="accent4">
                  <a:lumMod val="10000"/>
                </a:schemeClr>
              </a:solidFill>
            </a:rPr>
            <a:t>River Pointe Church</a:t>
          </a:r>
        </a:p>
      </dgm:t>
    </dgm:pt>
    <dgm:pt modelId="{34B62D4C-0C10-4011-96E8-EF7D62459E49}" type="parTrans" cxnId="{1305E93F-8D32-4314-8C83-098EDA02F93E}">
      <dgm:prSet/>
      <dgm:spPr/>
      <dgm:t>
        <a:bodyPr/>
        <a:lstStyle/>
        <a:p>
          <a:endParaRPr lang="en-US">
            <a:solidFill>
              <a:schemeClr val="tx1"/>
            </a:solidFill>
          </a:endParaRPr>
        </a:p>
      </dgm:t>
    </dgm:pt>
    <dgm:pt modelId="{17913F69-FEB9-4CAB-AF4D-EB388368AB5E}" type="sibTrans" cxnId="{1305E93F-8D32-4314-8C83-098EDA02F93E}">
      <dgm:prSet/>
      <dgm:spPr/>
      <dgm:t>
        <a:bodyPr/>
        <a:lstStyle/>
        <a:p>
          <a:endParaRPr lang="en-US">
            <a:solidFill>
              <a:schemeClr val="tx1"/>
            </a:solidFill>
          </a:endParaRPr>
        </a:p>
      </dgm:t>
    </dgm:pt>
    <dgm:pt modelId="{0A5623C3-12FA-480A-BEA9-F6195E577F46}">
      <dgm:prSet custT="1"/>
      <dgm:spPr>
        <a:solidFill>
          <a:schemeClr val="accent4">
            <a:lumMod val="20000"/>
            <a:lumOff val="80000"/>
          </a:schemeClr>
        </a:solidFill>
      </dgm:spPr>
      <dgm:t>
        <a:bodyPr/>
        <a:lstStyle/>
        <a:p>
          <a:pPr marL="57150" lvl="1" indent="0" defTabSz="444500">
            <a:lnSpc>
              <a:spcPct val="90000"/>
            </a:lnSpc>
            <a:spcBef>
              <a:spcPct val="0"/>
            </a:spcBef>
            <a:spcAft>
              <a:spcPct val="15000"/>
            </a:spcAft>
          </a:pPr>
          <a:r>
            <a:rPr lang="en-US" sz="1000">
              <a:solidFill>
                <a:schemeClr val="accent4">
                  <a:lumMod val="10000"/>
                </a:schemeClr>
              </a:solidFill>
            </a:rPr>
            <a:t>SEWA International</a:t>
          </a:r>
          <a:endParaRPr lang="en-US" sz="1000" dirty="0">
            <a:solidFill>
              <a:schemeClr val="accent4">
                <a:lumMod val="10000"/>
              </a:schemeClr>
            </a:solidFill>
          </a:endParaRPr>
        </a:p>
      </dgm:t>
    </dgm:pt>
    <dgm:pt modelId="{53EC113C-12EA-425B-BA45-F9EA38C9C0E7}" type="parTrans" cxnId="{3F3F9724-5EB3-4C3B-B0D7-7C950C5ABFDC}">
      <dgm:prSet/>
      <dgm:spPr/>
      <dgm:t>
        <a:bodyPr/>
        <a:lstStyle/>
        <a:p>
          <a:endParaRPr lang="en-US">
            <a:solidFill>
              <a:schemeClr val="tx1"/>
            </a:solidFill>
          </a:endParaRPr>
        </a:p>
      </dgm:t>
    </dgm:pt>
    <dgm:pt modelId="{09894B36-E02F-4840-AD62-0CDB50325723}" type="sibTrans" cxnId="{3F3F9724-5EB3-4C3B-B0D7-7C950C5ABFDC}">
      <dgm:prSet/>
      <dgm:spPr/>
      <dgm:t>
        <a:bodyPr/>
        <a:lstStyle/>
        <a:p>
          <a:endParaRPr lang="en-US">
            <a:solidFill>
              <a:schemeClr val="tx1"/>
            </a:solidFill>
          </a:endParaRPr>
        </a:p>
      </dgm:t>
    </dgm:pt>
    <dgm:pt modelId="{BCC3B2D2-5D34-47ED-89B0-67FADA4AFB93}">
      <dgm:prSet custT="1"/>
      <dgm:spPr>
        <a:solidFill>
          <a:schemeClr val="accent4">
            <a:lumMod val="20000"/>
            <a:lumOff val="80000"/>
          </a:schemeClr>
        </a:solidFill>
      </dgm:spPr>
      <dgm:t>
        <a:bodyPr/>
        <a:lstStyle/>
        <a:p>
          <a:pPr marL="57150" lvl="1" indent="0" defTabSz="444500">
            <a:lnSpc>
              <a:spcPct val="90000"/>
            </a:lnSpc>
            <a:spcBef>
              <a:spcPct val="0"/>
            </a:spcBef>
            <a:spcAft>
              <a:spcPct val="15000"/>
            </a:spcAft>
          </a:pPr>
          <a:r>
            <a:rPr lang="en-US" sz="1000">
              <a:solidFill>
                <a:schemeClr val="accent4">
                  <a:lumMod val="10000"/>
                </a:schemeClr>
              </a:solidFill>
            </a:rPr>
            <a:t>Taiba USA</a:t>
          </a:r>
          <a:endParaRPr lang="en-US" sz="1000" dirty="0">
            <a:solidFill>
              <a:schemeClr val="accent4">
                <a:lumMod val="10000"/>
              </a:schemeClr>
            </a:solidFill>
          </a:endParaRPr>
        </a:p>
      </dgm:t>
    </dgm:pt>
    <dgm:pt modelId="{831F9A6E-46C1-4118-BA1C-0C56C9DF42B4}" type="parTrans" cxnId="{708182ED-5CFD-41D8-AB38-38E6A9F5B93C}">
      <dgm:prSet/>
      <dgm:spPr/>
      <dgm:t>
        <a:bodyPr/>
        <a:lstStyle/>
        <a:p>
          <a:endParaRPr lang="en-US">
            <a:solidFill>
              <a:schemeClr val="tx1"/>
            </a:solidFill>
          </a:endParaRPr>
        </a:p>
      </dgm:t>
    </dgm:pt>
    <dgm:pt modelId="{77E8E420-E48C-4B0B-A1B9-02201D8A0855}" type="sibTrans" cxnId="{708182ED-5CFD-41D8-AB38-38E6A9F5B93C}">
      <dgm:prSet/>
      <dgm:spPr/>
      <dgm:t>
        <a:bodyPr/>
        <a:lstStyle/>
        <a:p>
          <a:endParaRPr lang="en-US">
            <a:solidFill>
              <a:schemeClr val="tx1"/>
            </a:solidFill>
          </a:endParaRPr>
        </a:p>
      </dgm:t>
    </dgm:pt>
    <dgm:pt modelId="{0993748C-0FBE-4C07-825F-58DBA47A8E66}">
      <dgm:prSet custT="1"/>
      <dgm:spPr>
        <a:solidFill>
          <a:schemeClr val="accent4">
            <a:lumMod val="20000"/>
            <a:lumOff val="80000"/>
          </a:schemeClr>
        </a:solidFill>
      </dgm:spPr>
      <dgm:t>
        <a:bodyPr/>
        <a:lstStyle/>
        <a:p>
          <a:pPr marL="57150" lvl="1" indent="0" defTabSz="444500">
            <a:lnSpc>
              <a:spcPct val="90000"/>
            </a:lnSpc>
            <a:spcBef>
              <a:spcPct val="0"/>
            </a:spcBef>
            <a:spcAft>
              <a:spcPct val="15000"/>
            </a:spcAft>
          </a:pPr>
          <a:r>
            <a:rPr lang="en-US" sz="1000" dirty="0">
              <a:solidFill>
                <a:schemeClr val="accent4">
                  <a:lumMod val="10000"/>
                </a:schemeClr>
              </a:solidFill>
            </a:rPr>
            <a:t>The Texas Annual Conference of the   United           Methodist          Church</a:t>
          </a:r>
        </a:p>
      </dgm:t>
    </dgm:pt>
    <dgm:pt modelId="{DA155B30-228D-4552-BA7E-123D5874AE52}" type="parTrans" cxnId="{83C6AEA1-E9EA-4B5D-AA43-338538693236}">
      <dgm:prSet/>
      <dgm:spPr/>
      <dgm:t>
        <a:bodyPr/>
        <a:lstStyle/>
        <a:p>
          <a:endParaRPr lang="en-US">
            <a:solidFill>
              <a:schemeClr val="tx1"/>
            </a:solidFill>
          </a:endParaRPr>
        </a:p>
      </dgm:t>
    </dgm:pt>
    <dgm:pt modelId="{524FD3E8-FADC-4B52-89D9-B13FBFC0782C}" type="sibTrans" cxnId="{83C6AEA1-E9EA-4B5D-AA43-338538693236}">
      <dgm:prSet/>
      <dgm:spPr/>
      <dgm:t>
        <a:bodyPr/>
        <a:lstStyle/>
        <a:p>
          <a:endParaRPr lang="en-US">
            <a:solidFill>
              <a:schemeClr val="tx1"/>
            </a:solidFill>
          </a:endParaRPr>
        </a:p>
      </dgm:t>
    </dgm:pt>
    <dgm:pt modelId="{C299A1AB-6711-4C18-9A20-FF2179192012}">
      <dgm:prSet custT="1"/>
      <dgm:spPr>
        <a:solidFill>
          <a:schemeClr val="accent4">
            <a:lumMod val="20000"/>
            <a:lumOff val="80000"/>
          </a:schemeClr>
        </a:solidFill>
      </dgm:spPr>
      <dgm:t>
        <a:bodyPr/>
        <a:lstStyle/>
        <a:p>
          <a:r>
            <a:rPr lang="en-US" sz="1050" dirty="0">
              <a:solidFill>
                <a:schemeClr val="accent4">
                  <a:lumMod val="10000"/>
                </a:schemeClr>
              </a:solidFill>
            </a:rPr>
            <a:t>Chevron</a:t>
          </a:r>
        </a:p>
      </dgm:t>
    </dgm:pt>
    <dgm:pt modelId="{A9DC63CD-5D95-4E0B-9AF1-0453BE8252A5}" type="parTrans" cxnId="{C52E33FB-6A31-4538-96CF-702F7A5B5960}">
      <dgm:prSet/>
      <dgm:spPr/>
      <dgm:t>
        <a:bodyPr/>
        <a:lstStyle/>
        <a:p>
          <a:endParaRPr lang="en-US">
            <a:solidFill>
              <a:schemeClr val="tx1"/>
            </a:solidFill>
          </a:endParaRPr>
        </a:p>
      </dgm:t>
    </dgm:pt>
    <dgm:pt modelId="{F58AF0D2-A9AB-46BD-A447-233A7806F0FB}" type="sibTrans" cxnId="{C52E33FB-6A31-4538-96CF-702F7A5B5960}">
      <dgm:prSet/>
      <dgm:spPr/>
      <dgm:t>
        <a:bodyPr/>
        <a:lstStyle/>
        <a:p>
          <a:endParaRPr lang="en-US">
            <a:solidFill>
              <a:schemeClr val="tx1"/>
            </a:solidFill>
          </a:endParaRPr>
        </a:p>
      </dgm:t>
    </dgm:pt>
    <dgm:pt modelId="{C46880AB-8D70-44F9-9328-5D8B2B915591}">
      <dgm:prSet custT="1"/>
      <dgm:spPr>
        <a:solidFill>
          <a:schemeClr val="accent4">
            <a:lumMod val="20000"/>
            <a:lumOff val="80000"/>
          </a:schemeClr>
        </a:solidFill>
      </dgm:spPr>
      <dgm:t>
        <a:bodyPr/>
        <a:lstStyle/>
        <a:p>
          <a:r>
            <a:rPr lang="en-US" sz="1050">
              <a:solidFill>
                <a:schemeClr val="accent4">
                  <a:lumMod val="10000"/>
                </a:schemeClr>
              </a:solidFill>
            </a:rPr>
            <a:t>Dow Chemical</a:t>
          </a:r>
          <a:endParaRPr lang="en-US" sz="1050" dirty="0">
            <a:solidFill>
              <a:schemeClr val="accent4">
                <a:lumMod val="10000"/>
              </a:schemeClr>
            </a:solidFill>
          </a:endParaRPr>
        </a:p>
      </dgm:t>
    </dgm:pt>
    <dgm:pt modelId="{F8FB73AC-E95D-485D-AAF9-8C6F36634167}" type="parTrans" cxnId="{141842DF-4480-4F08-9A01-F114E8BED2B5}">
      <dgm:prSet/>
      <dgm:spPr/>
      <dgm:t>
        <a:bodyPr/>
        <a:lstStyle/>
        <a:p>
          <a:endParaRPr lang="en-US">
            <a:solidFill>
              <a:schemeClr val="tx1"/>
            </a:solidFill>
          </a:endParaRPr>
        </a:p>
      </dgm:t>
    </dgm:pt>
    <dgm:pt modelId="{CC02BCC3-76EB-442A-9DB1-32D8F53DCF12}" type="sibTrans" cxnId="{141842DF-4480-4F08-9A01-F114E8BED2B5}">
      <dgm:prSet/>
      <dgm:spPr/>
      <dgm:t>
        <a:bodyPr/>
        <a:lstStyle/>
        <a:p>
          <a:endParaRPr lang="en-US">
            <a:solidFill>
              <a:schemeClr val="tx1"/>
            </a:solidFill>
          </a:endParaRPr>
        </a:p>
      </dgm:t>
    </dgm:pt>
    <dgm:pt modelId="{8F22AD1B-134E-4CD4-A8F2-2BA00B1F3BFB}">
      <dgm:prSet custT="1"/>
      <dgm:spPr>
        <a:solidFill>
          <a:schemeClr val="accent4">
            <a:lumMod val="20000"/>
            <a:lumOff val="80000"/>
          </a:schemeClr>
        </a:solidFill>
      </dgm:spPr>
      <dgm:t>
        <a:bodyPr/>
        <a:lstStyle/>
        <a:p>
          <a:r>
            <a:rPr lang="en-US" sz="1050" dirty="0" err="1">
              <a:solidFill>
                <a:schemeClr val="accent4">
                  <a:lumMod val="10000"/>
                </a:schemeClr>
              </a:solidFill>
            </a:rPr>
            <a:t>Friedken</a:t>
          </a:r>
          <a:r>
            <a:rPr lang="en-US" sz="1050" dirty="0">
              <a:solidFill>
                <a:schemeClr val="accent4">
                  <a:lumMod val="10000"/>
                </a:schemeClr>
              </a:solidFill>
            </a:rPr>
            <a:t> Group</a:t>
          </a:r>
        </a:p>
      </dgm:t>
    </dgm:pt>
    <dgm:pt modelId="{C8E44291-4D41-49B0-A85B-FF266E237149}" type="parTrans" cxnId="{FEAE9F49-478D-49CB-BCDB-BD6E0D54C5CF}">
      <dgm:prSet/>
      <dgm:spPr/>
      <dgm:t>
        <a:bodyPr/>
        <a:lstStyle/>
        <a:p>
          <a:endParaRPr lang="en-US">
            <a:solidFill>
              <a:schemeClr val="tx1"/>
            </a:solidFill>
          </a:endParaRPr>
        </a:p>
      </dgm:t>
    </dgm:pt>
    <dgm:pt modelId="{1225397D-A724-411E-B571-1445C90963F7}" type="sibTrans" cxnId="{FEAE9F49-478D-49CB-BCDB-BD6E0D54C5CF}">
      <dgm:prSet/>
      <dgm:spPr/>
      <dgm:t>
        <a:bodyPr/>
        <a:lstStyle/>
        <a:p>
          <a:endParaRPr lang="en-US">
            <a:solidFill>
              <a:schemeClr val="tx1"/>
            </a:solidFill>
          </a:endParaRPr>
        </a:p>
      </dgm:t>
    </dgm:pt>
    <dgm:pt modelId="{02B44070-8CA3-4C11-821A-A4BBECFD8C46}">
      <dgm:prSet custT="1"/>
      <dgm:spPr>
        <a:solidFill>
          <a:schemeClr val="accent4">
            <a:lumMod val="20000"/>
            <a:lumOff val="80000"/>
          </a:schemeClr>
        </a:solidFill>
      </dgm:spPr>
      <dgm:t>
        <a:bodyPr/>
        <a:lstStyle/>
        <a:p>
          <a:r>
            <a:rPr lang="en-US" sz="1050" dirty="0">
              <a:solidFill>
                <a:schemeClr val="accent4">
                  <a:lumMod val="10000"/>
                </a:schemeClr>
              </a:solidFill>
            </a:rPr>
            <a:t>Harris County</a:t>
          </a:r>
        </a:p>
      </dgm:t>
    </dgm:pt>
    <dgm:pt modelId="{A1C1ACCE-141C-44AC-BEF7-69AC42CC44FB}" type="parTrans" cxnId="{560BEA23-E85E-48DF-A7EA-3F643BA77ADF}">
      <dgm:prSet/>
      <dgm:spPr/>
      <dgm:t>
        <a:bodyPr/>
        <a:lstStyle/>
        <a:p>
          <a:endParaRPr lang="en-US">
            <a:solidFill>
              <a:schemeClr val="tx1"/>
            </a:solidFill>
          </a:endParaRPr>
        </a:p>
      </dgm:t>
    </dgm:pt>
    <dgm:pt modelId="{8DEE27A2-34E8-44E2-A375-EEF27907B4E8}" type="sibTrans" cxnId="{560BEA23-E85E-48DF-A7EA-3F643BA77ADF}">
      <dgm:prSet/>
      <dgm:spPr/>
      <dgm:t>
        <a:bodyPr/>
        <a:lstStyle/>
        <a:p>
          <a:endParaRPr lang="en-US">
            <a:solidFill>
              <a:schemeClr val="tx1"/>
            </a:solidFill>
          </a:endParaRPr>
        </a:p>
      </dgm:t>
    </dgm:pt>
    <dgm:pt modelId="{671D92BE-DDC2-4F09-8EB1-F41291951F8A}">
      <dgm:prSet custT="1"/>
      <dgm:spPr>
        <a:solidFill>
          <a:schemeClr val="accent4">
            <a:lumMod val="20000"/>
            <a:lumOff val="80000"/>
          </a:schemeClr>
        </a:solidFill>
      </dgm:spPr>
      <dgm:t>
        <a:bodyPr/>
        <a:lstStyle/>
        <a:p>
          <a:r>
            <a:rPr lang="en-US" sz="1050">
              <a:solidFill>
                <a:schemeClr val="accent4">
                  <a:lumMod val="10000"/>
                </a:schemeClr>
              </a:solidFill>
            </a:rPr>
            <a:t>Harris Health</a:t>
          </a:r>
          <a:endParaRPr lang="en-US" sz="1050" dirty="0">
            <a:solidFill>
              <a:schemeClr val="accent4">
                <a:lumMod val="10000"/>
              </a:schemeClr>
            </a:solidFill>
          </a:endParaRPr>
        </a:p>
      </dgm:t>
    </dgm:pt>
    <dgm:pt modelId="{96663CD5-8DFC-4C91-ADF3-94DDFBE45BF7}" type="parTrans" cxnId="{DD4D49AA-0496-4E69-A9E1-CFECA8B58AC1}">
      <dgm:prSet/>
      <dgm:spPr/>
      <dgm:t>
        <a:bodyPr/>
        <a:lstStyle/>
        <a:p>
          <a:endParaRPr lang="en-US">
            <a:solidFill>
              <a:schemeClr val="tx1"/>
            </a:solidFill>
          </a:endParaRPr>
        </a:p>
      </dgm:t>
    </dgm:pt>
    <dgm:pt modelId="{5663A17C-C181-4B3C-8522-34E89C79682F}" type="sibTrans" cxnId="{DD4D49AA-0496-4E69-A9E1-CFECA8B58AC1}">
      <dgm:prSet/>
      <dgm:spPr/>
      <dgm:t>
        <a:bodyPr/>
        <a:lstStyle/>
        <a:p>
          <a:endParaRPr lang="en-US">
            <a:solidFill>
              <a:schemeClr val="tx1"/>
            </a:solidFill>
          </a:endParaRPr>
        </a:p>
      </dgm:t>
    </dgm:pt>
    <dgm:pt modelId="{5DB8295F-E8A4-4B0F-9669-0CFB2A86A995}">
      <dgm:prSet custT="1"/>
      <dgm:spPr>
        <a:solidFill>
          <a:schemeClr val="accent4">
            <a:lumMod val="20000"/>
            <a:lumOff val="80000"/>
          </a:schemeClr>
        </a:solidFill>
      </dgm:spPr>
      <dgm:t>
        <a:bodyPr/>
        <a:lstStyle/>
        <a:p>
          <a:r>
            <a:rPr lang="en-US" sz="1050" dirty="0">
              <a:solidFill>
                <a:schemeClr val="accent4">
                  <a:lumMod val="10000"/>
                </a:schemeClr>
              </a:solidFill>
            </a:rPr>
            <a:t>KBR</a:t>
          </a:r>
        </a:p>
      </dgm:t>
    </dgm:pt>
    <dgm:pt modelId="{7225216D-2074-4524-81E4-A6939322540B}" type="parTrans" cxnId="{9118FF9F-372E-4F2A-8BF5-295F6931E248}">
      <dgm:prSet/>
      <dgm:spPr/>
      <dgm:t>
        <a:bodyPr/>
        <a:lstStyle/>
        <a:p>
          <a:endParaRPr lang="en-US">
            <a:solidFill>
              <a:schemeClr val="tx1"/>
            </a:solidFill>
          </a:endParaRPr>
        </a:p>
      </dgm:t>
    </dgm:pt>
    <dgm:pt modelId="{7B5F2EB3-DCD2-40BC-84A4-2A00F69B8461}" type="sibTrans" cxnId="{9118FF9F-372E-4F2A-8BF5-295F6931E248}">
      <dgm:prSet/>
      <dgm:spPr/>
      <dgm:t>
        <a:bodyPr/>
        <a:lstStyle/>
        <a:p>
          <a:endParaRPr lang="en-US">
            <a:solidFill>
              <a:schemeClr val="tx1"/>
            </a:solidFill>
          </a:endParaRPr>
        </a:p>
      </dgm:t>
    </dgm:pt>
    <dgm:pt modelId="{8EBF5E39-67FC-4045-BE9C-37ADA620946E}">
      <dgm:prSet custT="1"/>
      <dgm:spPr>
        <a:solidFill>
          <a:schemeClr val="accent4">
            <a:lumMod val="20000"/>
            <a:lumOff val="80000"/>
          </a:schemeClr>
        </a:solidFill>
      </dgm:spPr>
      <dgm:t>
        <a:bodyPr/>
        <a:lstStyle/>
        <a:p>
          <a:r>
            <a:rPr lang="en-US" sz="1050" dirty="0">
              <a:solidFill>
                <a:schemeClr val="accent4">
                  <a:lumMod val="10000"/>
                </a:schemeClr>
              </a:solidFill>
            </a:rPr>
            <a:t>LyondellBasell</a:t>
          </a:r>
        </a:p>
      </dgm:t>
    </dgm:pt>
    <dgm:pt modelId="{884BBD39-F36C-4594-A3FD-53BE16243833}" type="parTrans" cxnId="{96BAB237-F4A5-4BAC-8D84-A4A2DD337350}">
      <dgm:prSet/>
      <dgm:spPr/>
      <dgm:t>
        <a:bodyPr/>
        <a:lstStyle/>
        <a:p>
          <a:endParaRPr lang="en-US">
            <a:solidFill>
              <a:schemeClr val="tx1"/>
            </a:solidFill>
          </a:endParaRPr>
        </a:p>
      </dgm:t>
    </dgm:pt>
    <dgm:pt modelId="{B8F06A20-4BD1-4AF0-B0DA-9E6DF05883A0}" type="sibTrans" cxnId="{96BAB237-F4A5-4BAC-8D84-A4A2DD337350}">
      <dgm:prSet/>
      <dgm:spPr/>
      <dgm:t>
        <a:bodyPr/>
        <a:lstStyle/>
        <a:p>
          <a:endParaRPr lang="en-US">
            <a:solidFill>
              <a:schemeClr val="tx1"/>
            </a:solidFill>
          </a:endParaRPr>
        </a:p>
      </dgm:t>
    </dgm:pt>
    <dgm:pt modelId="{AC47D82E-284D-43DB-940D-C880D7DF42B9}">
      <dgm:prSet custT="1"/>
      <dgm:spPr>
        <a:solidFill>
          <a:schemeClr val="accent4">
            <a:lumMod val="20000"/>
            <a:lumOff val="80000"/>
          </a:schemeClr>
        </a:solidFill>
      </dgm:spPr>
      <dgm:t>
        <a:bodyPr/>
        <a:lstStyle/>
        <a:p>
          <a:r>
            <a:rPr lang="en-US" sz="1050">
              <a:solidFill>
                <a:schemeClr val="accent4">
                  <a:lumMod val="10000"/>
                </a:schemeClr>
              </a:solidFill>
            </a:rPr>
            <a:t>METRO </a:t>
          </a:r>
          <a:endParaRPr lang="en-US" sz="1050" dirty="0">
            <a:solidFill>
              <a:schemeClr val="accent4">
                <a:lumMod val="10000"/>
              </a:schemeClr>
            </a:solidFill>
          </a:endParaRPr>
        </a:p>
      </dgm:t>
    </dgm:pt>
    <dgm:pt modelId="{1892F691-B9C3-4C91-87EE-6D51A0F2AE5E}" type="parTrans" cxnId="{3366C261-08C2-445A-A37D-CA0D7001B8ED}">
      <dgm:prSet/>
      <dgm:spPr/>
      <dgm:t>
        <a:bodyPr/>
        <a:lstStyle/>
        <a:p>
          <a:endParaRPr lang="en-US">
            <a:solidFill>
              <a:schemeClr val="tx1"/>
            </a:solidFill>
          </a:endParaRPr>
        </a:p>
      </dgm:t>
    </dgm:pt>
    <dgm:pt modelId="{C9C6B5F9-4E2C-448B-99A3-8AC7AAF6582C}" type="sibTrans" cxnId="{3366C261-08C2-445A-A37D-CA0D7001B8ED}">
      <dgm:prSet/>
      <dgm:spPr/>
      <dgm:t>
        <a:bodyPr/>
        <a:lstStyle/>
        <a:p>
          <a:endParaRPr lang="en-US">
            <a:solidFill>
              <a:schemeClr val="tx1"/>
            </a:solidFill>
          </a:endParaRPr>
        </a:p>
      </dgm:t>
    </dgm:pt>
    <dgm:pt modelId="{8724FA2A-583E-4C81-B551-E1F251A2F94A}">
      <dgm:prSet custT="1"/>
      <dgm:spPr>
        <a:solidFill>
          <a:schemeClr val="accent4">
            <a:lumMod val="20000"/>
            <a:lumOff val="80000"/>
          </a:schemeClr>
        </a:solidFill>
      </dgm:spPr>
      <dgm:t>
        <a:bodyPr/>
        <a:lstStyle/>
        <a:p>
          <a:r>
            <a:rPr lang="en-US" sz="1050" dirty="0">
              <a:solidFill>
                <a:schemeClr val="accent4">
                  <a:lumMod val="10000"/>
                </a:schemeClr>
              </a:solidFill>
            </a:rPr>
            <a:t>Nobel Energy</a:t>
          </a:r>
        </a:p>
      </dgm:t>
    </dgm:pt>
    <dgm:pt modelId="{629EE45E-7E30-4E0C-8A0F-C8B496C87BAF}" type="parTrans" cxnId="{903335A7-CCD4-4255-BF0B-56EAB4FA8A2C}">
      <dgm:prSet/>
      <dgm:spPr/>
      <dgm:t>
        <a:bodyPr/>
        <a:lstStyle/>
        <a:p>
          <a:endParaRPr lang="en-US">
            <a:solidFill>
              <a:schemeClr val="tx1"/>
            </a:solidFill>
          </a:endParaRPr>
        </a:p>
      </dgm:t>
    </dgm:pt>
    <dgm:pt modelId="{EF21CF75-D5A1-43AD-8FA8-F37962B9C3F7}" type="sibTrans" cxnId="{903335A7-CCD4-4255-BF0B-56EAB4FA8A2C}">
      <dgm:prSet/>
      <dgm:spPr/>
      <dgm:t>
        <a:bodyPr/>
        <a:lstStyle/>
        <a:p>
          <a:endParaRPr lang="en-US">
            <a:solidFill>
              <a:schemeClr val="tx1"/>
            </a:solidFill>
          </a:endParaRPr>
        </a:p>
      </dgm:t>
    </dgm:pt>
    <dgm:pt modelId="{E11D9EE2-87BB-46C1-A20F-4D95E3F76343}">
      <dgm:prSet custT="1"/>
      <dgm:spPr>
        <a:solidFill>
          <a:schemeClr val="accent4">
            <a:lumMod val="20000"/>
            <a:lumOff val="80000"/>
          </a:schemeClr>
        </a:solidFill>
      </dgm:spPr>
      <dgm:t>
        <a:bodyPr/>
        <a:lstStyle/>
        <a:p>
          <a:r>
            <a:rPr lang="en-US" sz="1050" dirty="0">
              <a:solidFill>
                <a:schemeClr val="accent4">
                  <a:lumMod val="10000"/>
                </a:schemeClr>
              </a:solidFill>
            </a:rPr>
            <a:t>Rice University</a:t>
          </a:r>
        </a:p>
      </dgm:t>
    </dgm:pt>
    <dgm:pt modelId="{481450B9-3409-4E1D-9B16-3AF23B85830E}" type="parTrans" cxnId="{AE9F4CFC-0B2E-4986-B48E-5DD3B9C3C448}">
      <dgm:prSet/>
      <dgm:spPr/>
      <dgm:t>
        <a:bodyPr/>
        <a:lstStyle/>
        <a:p>
          <a:endParaRPr lang="en-US">
            <a:solidFill>
              <a:schemeClr val="tx1"/>
            </a:solidFill>
          </a:endParaRPr>
        </a:p>
      </dgm:t>
    </dgm:pt>
    <dgm:pt modelId="{E63D47B0-2327-42E6-A7CC-C2B4E4CF9C10}" type="sibTrans" cxnId="{AE9F4CFC-0B2E-4986-B48E-5DD3B9C3C448}">
      <dgm:prSet/>
      <dgm:spPr/>
      <dgm:t>
        <a:bodyPr/>
        <a:lstStyle/>
        <a:p>
          <a:endParaRPr lang="en-US">
            <a:solidFill>
              <a:schemeClr val="tx1"/>
            </a:solidFill>
          </a:endParaRPr>
        </a:p>
      </dgm:t>
    </dgm:pt>
    <dgm:pt modelId="{4DB54336-7AA2-4760-A555-734D5DD66729}">
      <dgm:prSet custT="1"/>
      <dgm:spPr>
        <a:solidFill>
          <a:schemeClr val="accent4">
            <a:lumMod val="20000"/>
            <a:lumOff val="80000"/>
          </a:schemeClr>
        </a:solidFill>
      </dgm:spPr>
      <dgm:t>
        <a:bodyPr/>
        <a:lstStyle/>
        <a:p>
          <a:endParaRPr lang="en-US" sz="1050" dirty="0">
            <a:solidFill>
              <a:schemeClr val="accent4">
                <a:lumMod val="10000"/>
              </a:schemeClr>
            </a:solidFill>
          </a:endParaRPr>
        </a:p>
      </dgm:t>
    </dgm:pt>
    <dgm:pt modelId="{493D9F40-17A7-46F4-932F-069CC61ABBD5}" type="parTrans" cxnId="{328F6310-2678-4260-938A-D88FA7C1A3A5}">
      <dgm:prSet/>
      <dgm:spPr/>
      <dgm:t>
        <a:bodyPr/>
        <a:lstStyle/>
        <a:p>
          <a:endParaRPr lang="en-US">
            <a:solidFill>
              <a:schemeClr val="tx1"/>
            </a:solidFill>
          </a:endParaRPr>
        </a:p>
      </dgm:t>
    </dgm:pt>
    <dgm:pt modelId="{E4B819AC-8859-46A0-9DEB-EBF0DCFA45D0}" type="sibTrans" cxnId="{328F6310-2678-4260-938A-D88FA7C1A3A5}">
      <dgm:prSet/>
      <dgm:spPr/>
      <dgm:t>
        <a:bodyPr/>
        <a:lstStyle/>
        <a:p>
          <a:endParaRPr lang="en-US">
            <a:solidFill>
              <a:schemeClr val="tx1"/>
            </a:solidFill>
          </a:endParaRPr>
        </a:p>
      </dgm:t>
    </dgm:pt>
    <dgm:pt modelId="{8800C836-5D88-4A1F-B08D-DA65121186B1}">
      <dgm:prSet custT="1"/>
      <dgm:spPr>
        <a:solidFill>
          <a:schemeClr val="accent4">
            <a:lumMod val="20000"/>
            <a:lumOff val="80000"/>
          </a:schemeClr>
        </a:solidFill>
      </dgm:spPr>
      <dgm:t>
        <a:bodyPr/>
        <a:lstStyle/>
        <a:p>
          <a:r>
            <a:rPr lang="en-US" sz="1050" dirty="0">
              <a:solidFill>
                <a:schemeClr val="accent4">
                  <a:lumMod val="10000"/>
                </a:schemeClr>
              </a:solidFill>
            </a:rPr>
            <a:t>City of Houston</a:t>
          </a:r>
        </a:p>
      </dgm:t>
    </dgm:pt>
    <dgm:pt modelId="{32C9631E-C2FB-4FD2-B5F1-13A49F9F18CD}" type="parTrans" cxnId="{B47D3A63-DD46-4121-B4A4-9E6A6AA0A0F3}">
      <dgm:prSet/>
      <dgm:spPr/>
      <dgm:t>
        <a:bodyPr/>
        <a:lstStyle/>
        <a:p>
          <a:endParaRPr lang="en-US">
            <a:solidFill>
              <a:schemeClr val="tx1"/>
            </a:solidFill>
          </a:endParaRPr>
        </a:p>
      </dgm:t>
    </dgm:pt>
    <dgm:pt modelId="{0EE76638-776A-401C-9A5C-B0DF1492603E}" type="sibTrans" cxnId="{B47D3A63-DD46-4121-B4A4-9E6A6AA0A0F3}">
      <dgm:prSet/>
      <dgm:spPr/>
      <dgm:t>
        <a:bodyPr/>
        <a:lstStyle/>
        <a:p>
          <a:endParaRPr lang="en-US">
            <a:solidFill>
              <a:schemeClr val="tx1"/>
            </a:solidFill>
          </a:endParaRPr>
        </a:p>
      </dgm:t>
    </dgm:pt>
    <dgm:pt modelId="{13EA5C32-7753-445E-B44B-EFE75931C214}">
      <dgm:prSet custT="1"/>
      <dgm:spPr>
        <a:solidFill>
          <a:schemeClr val="accent4">
            <a:lumMod val="20000"/>
            <a:lumOff val="80000"/>
          </a:schemeClr>
        </a:solidFill>
      </dgm:spPr>
      <dgm:t>
        <a:bodyPr/>
        <a:lstStyle/>
        <a:p>
          <a:r>
            <a:rPr lang="en-US" sz="1050" dirty="0">
              <a:solidFill>
                <a:schemeClr val="accent4">
                  <a:lumMod val="10000"/>
                </a:schemeClr>
              </a:solidFill>
            </a:rPr>
            <a:t>Greater Houston Partnership</a:t>
          </a:r>
        </a:p>
      </dgm:t>
    </dgm:pt>
    <dgm:pt modelId="{99CC1410-F7CF-4ADB-B0F8-9D767B841543}" type="parTrans" cxnId="{36ED06E2-B72F-4E7E-8209-E723AD16DE7D}">
      <dgm:prSet/>
      <dgm:spPr/>
      <dgm:t>
        <a:bodyPr/>
        <a:lstStyle/>
        <a:p>
          <a:endParaRPr lang="en-US">
            <a:solidFill>
              <a:schemeClr val="tx1"/>
            </a:solidFill>
          </a:endParaRPr>
        </a:p>
      </dgm:t>
    </dgm:pt>
    <dgm:pt modelId="{544E8C3C-0289-4DB1-AD1C-DDECA24A7160}" type="sibTrans" cxnId="{36ED06E2-B72F-4E7E-8209-E723AD16DE7D}">
      <dgm:prSet/>
      <dgm:spPr/>
      <dgm:t>
        <a:bodyPr/>
        <a:lstStyle/>
        <a:p>
          <a:endParaRPr lang="en-US">
            <a:solidFill>
              <a:schemeClr val="tx1"/>
            </a:solidFill>
          </a:endParaRPr>
        </a:p>
      </dgm:t>
    </dgm:pt>
    <dgm:pt modelId="{E3D0E698-1B74-409E-AE00-2205EA50B0C4}" type="pres">
      <dgm:prSet presAssocID="{7D6C9133-7A52-4F26-823A-15345AF5781C}" presName="Name0" presStyleCnt="0">
        <dgm:presLayoutVars>
          <dgm:dir/>
          <dgm:resizeHandles val="exact"/>
        </dgm:presLayoutVars>
      </dgm:prSet>
      <dgm:spPr/>
      <dgm:t>
        <a:bodyPr/>
        <a:lstStyle/>
        <a:p>
          <a:endParaRPr lang="en-US"/>
        </a:p>
      </dgm:t>
    </dgm:pt>
    <dgm:pt modelId="{B9A5F784-B584-40BB-B4BE-FBFC4FB06A11}" type="pres">
      <dgm:prSet presAssocID="{76CDF656-F4DB-4FFF-BC04-B824A0FACC1F}" presName="node" presStyleLbl="node1" presStyleIdx="0" presStyleCnt="5" custLinFactX="-42785" custLinFactNeighborX="-100000" custLinFactNeighborY="-3866">
        <dgm:presLayoutVars>
          <dgm:bulletEnabled val="1"/>
        </dgm:presLayoutVars>
      </dgm:prSet>
      <dgm:spPr/>
      <dgm:t>
        <a:bodyPr/>
        <a:lstStyle/>
        <a:p>
          <a:endParaRPr lang="en-US"/>
        </a:p>
      </dgm:t>
    </dgm:pt>
    <dgm:pt modelId="{1CAED687-ACE2-479E-9890-1A9E8D90EFA5}" type="pres">
      <dgm:prSet presAssocID="{555BF2F7-D72D-4CD7-BA3E-02C0092715FF}" presName="sibTrans" presStyleCnt="0"/>
      <dgm:spPr/>
    </dgm:pt>
    <dgm:pt modelId="{9599C962-CA84-4E5E-A6AB-D69899241BDC}" type="pres">
      <dgm:prSet presAssocID="{3BC7001C-BB4A-41A7-A926-002942A40C9E}" presName="node" presStyleLbl="node1" presStyleIdx="1" presStyleCnt="5">
        <dgm:presLayoutVars>
          <dgm:bulletEnabled val="1"/>
        </dgm:presLayoutVars>
      </dgm:prSet>
      <dgm:spPr/>
      <dgm:t>
        <a:bodyPr/>
        <a:lstStyle/>
        <a:p>
          <a:endParaRPr lang="en-US"/>
        </a:p>
      </dgm:t>
    </dgm:pt>
    <dgm:pt modelId="{D925B298-605F-407D-AB83-A999E4EEE6F7}" type="pres">
      <dgm:prSet presAssocID="{2518CA59-2114-4D6E-86AF-11413D00A5CF}" presName="sibTrans" presStyleCnt="0"/>
      <dgm:spPr/>
    </dgm:pt>
    <dgm:pt modelId="{C5410119-2167-4B79-A2E1-B11F34F53222}" type="pres">
      <dgm:prSet presAssocID="{89DDEA1F-7BE9-47EB-8193-BC7BD788995B}" presName="node" presStyleLbl="node1" presStyleIdx="2" presStyleCnt="5">
        <dgm:presLayoutVars>
          <dgm:bulletEnabled val="1"/>
        </dgm:presLayoutVars>
      </dgm:prSet>
      <dgm:spPr/>
      <dgm:t>
        <a:bodyPr/>
        <a:lstStyle/>
        <a:p>
          <a:endParaRPr lang="en-US"/>
        </a:p>
      </dgm:t>
    </dgm:pt>
    <dgm:pt modelId="{9500B3C3-F20F-4C54-B277-019CED9DCB3F}" type="pres">
      <dgm:prSet presAssocID="{0624CB35-8578-4094-8C29-275419F6848C}" presName="sibTrans" presStyleCnt="0"/>
      <dgm:spPr/>
    </dgm:pt>
    <dgm:pt modelId="{1D810E55-1BAA-4A75-AB3D-4C0732B31139}" type="pres">
      <dgm:prSet presAssocID="{C5ABD346-251E-4110-8947-8CAA8E882775}" presName="node" presStyleLbl="node1" presStyleIdx="3" presStyleCnt="5">
        <dgm:presLayoutVars>
          <dgm:bulletEnabled val="1"/>
        </dgm:presLayoutVars>
      </dgm:prSet>
      <dgm:spPr/>
      <dgm:t>
        <a:bodyPr/>
        <a:lstStyle/>
        <a:p>
          <a:endParaRPr lang="en-US"/>
        </a:p>
      </dgm:t>
    </dgm:pt>
    <dgm:pt modelId="{DD85E7A6-6E73-4BB3-A47B-03A57BCED4BD}" type="pres">
      <dgm:prSet presAssocID="{E3D4BF65-23EB-4831-8939-EBFA9D836A3F}" presName="sibTrans" presStyleCnt="0"/>
      <dgm:spPr/>
    </dgm:pt>
    <dgm:pt modelId="{C263DADB-E7FF-4062-A0CC-1A08E7462848}" type="pres">
      <dgm:prSet presAssocID="{5B9F19E5-4B94-4168-9DF8-171B9A7460DB}" presName="node" presStyleLbl="node1" presStyleIdx="4" presStyleCnt="5">
        <dgm:presLayoutVars>
          <dgm:bulletEnabled val="1"/>
        </dgm:presLayoutVars>
      </dgm:prSet>
      <dgm:spPr/>
      <dgm:t>
        <a:bodyPr/>
        <a:lstStyle/>
        <a:p>
          <a:endParaRPr lang="en-US"/>
        </a:p>
      </dgm:t>
    </dgm:pt>
  </dgm:ptLst>
  <dgm:cxnLst>
    <dgm:cxn modelId="{03B71DBF-8C2D-469E-9071-6A516246A5FB}" type="presOf" srcId="{1893F0DF-E704-4EA6-BE4D-7FFB88BD5869}" destId="{C263DADB-E7FF-4062-A0CC-1A08E7462848}" srcOrd="0" destOrd="6" presId="urn:microsoft.com/office/officeart/2005/8/layout/hList6"/>
    <dgm:cxn modelId="{DE73DED5-EB34-4753-B048-B7E0C63EBC4C}" type="presOf" srcId="{60FDD1CC-25BB-4CA5-8060-172B187DFF2A}" destId="{C263DADB-E7FF-4062-A0CC-1A08E7462848}" srcOrd="0" destOrd="1" presId="urn:microsoft.com/office/officeart/2005/8/layout/hList6"/>
    <dgm:cxn modelId="{9FC44407-FCAE-4B24-ABBC-0F62972CB461}" type="presOf" srcId="{7A51872F-4107-41FA-85F8-058EC1CFE6CE}" destId="{C5410119-2167-4B79-A2E1-B11F34F53222}" srcOrd="0" destOrd="2" presId="urn:microsoft.com/office/officeart/2005/8/layout/hList6"/>
    <dgm:cxn modelId="{F6BDF9C3-52FA-4526-885E-46E5171A3722}" srcId="{C5ABD346-251E-4110-8947-8CAA8E882775}" destId="{F506308F-EE3B-4E04-A04D-F4479771CC12}" srcOrd="10" destOrd="0" parTransId="{32A7D746-F216-4C04-A633-135E8E3ABA90}" sibTransId="{41F80D58-9607-49DC-8E68-A1E10CD0917A}"/>
    <dgm:cxn modelId="{3D5C5D35-DB30-48C5-A581-F54BD0316A54}" type="presOf" srcId="{02B44070-8CA3-4C11-821A-A4BBECFD8C46}" destId="{B9A5F784-B584-40BB-B4BE-FBFC4FB06A11}" srcOrd="0" destOrd="7" presId="urn:microsoft.com/office/officeart/2005/8/layout/hList6"/>
    <dgm:cxn modelId="{BAA632DA-CEAF-42E8-B82B-9CD39F1489F3}" type="presOf" srcId="{C7314BCE-0F62-4E8D-B727-F95EF68CE12D}" destId="{9599C962-CA84-4E5E-A6AB-D69899241BDC}" srcOrd="0" destOrd="1" presId="urn:microsoft.com/office/officeart/2005/8/layout/hList6"/>
    <dgm:cxn modelId="{E297CA32-8961-41D3-AC12-8074F771215E}" type="presOf" srcId="{E11D9EE2-87BB-46C1-A20F-4D95E3F76343}" destId="{B9A5F784-B584-40BB-B4BE-FBFC4FB06A11}" srcOrd="0" destOrd="13" presId="urn:microsoft.com/office/officeart/2005/8/layout/hList6"/>
    <dgm:cxn modelId="{8D23DE1B-46B7-4883-8C81-8F1D3C58945E}" srcId="{3BC7001C-BB4A-41A7-A926-002942A40C9E}" destId="{B6A08CD0-014B-4C29-8F51-800D117790BC}" srcOrd="1" destOrd="0" parTransId="{F390D26E-4468-490E-AB73-754E5BA69FB7}" sibTransId="{60539A51-F686-4C08-A571-6BFAA1A76071}"/>
    <dgm:cxn modelId="{000BDD2B-D907-4409-8020-0581AB268195}" type="presOf" srcId="{5FF44074-FE25-4F04-A386-EEE34CDBB0EA}" destId="{9599C962-CA84-4E5E-A6AB-D69899241BDC}" srcOrd="0" destOrd="10" presId="urn:microsoft.com/office/officeart/2005/8/layout/hList6"/>
    <dgm:cxn modelId="{99F10858-286A-4790-AB22-E0928CCFB87E}" type="presOf" srcId="{C5ABD346-251E-4110-8947-8CAA8E882775}" destId="{1D810E55-1BAA-4A75-AB3D-4C0732B31139}" srcOrd="0" destOrd="0" presId="urn:microsoft.com/office/officeart/2005/8/layout/hList6"/>
    <dgm:cxn modelId="{BB754AA1-C229-478D-BDEF-F3A370665EB6}" type="presOf" srcId="{F506308F-EE3B-4E04-A04D-F4479771CC12}" destId="{1D810E55-1BAA-4A75-AB3D-4C0732B31139}" srcOrd="0" destOrd="11" presId="urn:microsoft.com/office/officeart/2005/8/layout/hList6"/>
    <dgm:cxn modelId="{98B0B71C-C000-4997-9042-EFDF0A548D9D}" srcId="{7D6C9133-7A52-4F26-823A-15345AF5781C}" destId="{76CDF656-F4DB-4FFF-BC04-B824A0FACC1F}" srcOrd="0" destOrd="0" parTransId="{5AEB1858-2A43-46A6-8A93-4647E0520F1B}" sibTransId="{555BF2F7-D72D-4CD7-BA3E-02C0092715FF}"/>
    <dgm:cxn modelId="{4A390599-A15D-488D-A801-CCB266D50104}" srcId="{89DDEA1F-7BE9-47EB-8193-BC7BD788995B}" destId="{290981B1-9C75-4D38-9E03-215B041A4FA4}" srcOrd="0" destOrd="0" parTransId="{A5BD4BC9-0D26-40AA-86AB-00AD8FF5E071}" sibTransId="{5543AE95-0931-4A62-9FCB-829C07A35FAB}"/>
    <dgm:cxn modelId="{97B75C73-0631-41C4-A6BB-18B65C7D0CDB}" type="presOf" srcId="{9C1B2249-C70C-4DE7-84C9-0E0F1586234A}" destId="{9599C962-CA84-4E5E-A6AB-D69899241BDC}" srcOrd="0" destOrd="4" presId="urn:microsoft.com/office/officeart/2005/8/layout/hList6"/>
    <dgm:cxn modelId="{CE51D67A-2B1A-427A-8C1C-75C1605DF345}" srcId="{C5ABD346-251E-4110-8947-8CAA8E882775}" destId="{898B6311-FCFB-43B6-8B41-544C81137E44}" srcOrd="5" destOrd="0" parTransId="{0CC17CF7-EF52-4BA1-BCAF-8B9579BB7E21}" sibTransId="{F6DBA90B-0575-4C96-8682-6B35950C2C90}"/>
    <dgm:cxn modelId="{F79C2DC6-C68D-47F5-96EB-A89170D9F7A1}" srcId="{5B9F19E5-4B94-4168-9DF8-171B9A7460DB}" destId="{68C88E53-27B7-4698-9436-E64865101EC2}" srcOrd="1" destOrd="0" parTransId="{91B7A267-6ECE-4A72-A378-88BEFA37328B}" sibTransId="{4527B54D-E6AE-4F42-9460-1EC85A3FBBE0}"/>
    <dgm:cxn modelId="{2BE5061C-DE9A-4A2B-A43F-1EBE6EB90F6E}" srcId="{5B9F19E5-4B94-4168-9DF8-171B9A7460DB}" destId="{60FDD1CC-25BB-4CA5-8060-172B187DFF2A}" srcOrd="0" destOrd="0" parTransId="{AB018459-E64C-4AF4-9E09-1CA2F132BC1F}" sibTransId="{E321667A-C142-4D66-9C19-2F7E7228BCAE}"/>
    <dgm:cxn modelId="{F6FE262D-2517-4A47-BC85-C3E772A30F7B}" type="presOf" srcId="{C299A1AB-6711-4C18-9A20-FF2179192012}" destId="{B9A5F784-B584-40BB-B4BE-FBFC4FB06A11}" srcOrd="0" destOrd="2" presId="urn:microsoft.com/office/officeart/2005/8/layout/hList6"/>
    <dgm:cxn modelId="{96BAB237-F4A5-4BAC-8D84-A4A2DD337350}" srcId="{76CDF656-F4DB-4FFF-BC04-B824A0FACC1F}" destId="{8EBF5E39-67FC-4045-BE9C-37ADA620946E}" srcOrd="9" destOrd="0" parTransId="{884BBD39-F36C-4594-A3FD-53BE16243833}" sibTransId="{B8F06A20-4BD1-4AF0-B0DA-9E6DF05883A0}"/>
    <dgm:cxn modelId="{97F7E85E-7BE7-489A-A61B-1FE18B26CC26}" type="presOf" srcId="{68C88E53-27B7-4698-9436-E64865101EC2}" destId="{C263DADB-E7FF-4062-A0CC-1A08E7462848}" srcOrd="0" destOrd="2" presId="urn:microsoft.com/office/officeart/2005/8/layout/hList6"/>
    <dgm:cxn modelId="{AC870608-72B4-4078-84A6-0C2102F41D99}" srcId="{3BC7001C-BB4A-41A7-A926-002942A40C9E}" destId="{9C1B2249-C70C-4DE7-84C9-0E0F1586234A}" srcOrd="3" destOrd="0" parTransId="{F1899AB3-8A41-443C-8929-331914B4BADF}" sibTransId="{9E011463-29B6-4882-A136-DD48239D285B}"/>
    <dgm:cxn modelId="{792EC5CE-68A2-49EF-8F0A-92AA2A145649}" type="presOf" srcId="{CCD59A36-078F-4A98-9C05-2A77673D5A40}" destId="{1D810E55-1BAA-4A75-AB3D-4C0732B31139}" srcOrd="0" destOrd="9" presId="urn:microsoft.com/office/officeart/2005/8/layout/hList6"/>
    <dgm:cxn modelId="{3D8D299C-172A-4F19-905B-63CE39EBB506}" type="presOf" srcId="{1D412F5C-CE0E-40F3-9838-998BD08187CC}" destId="{C263DADB-E7FF-4062-A0CC-1A08E7462848}" srcOrd="0" destOrd="3" presId="urn:microsoft.com/office/officeart/2005/8/layout/hList6"/>
    <dgm:cxn modelId="{4CC3DEF1-E7BF-4BC1-B215-0A2C8DB4B45A}" srcId="{C5ABD346-251E-4110-8947-8CAA8E882775}" destId="{AD5944D3-C6A5-4937-AB03-825CC00FD8B1}" srcOrd="7" destOrd="0" parTransId="{C5408CE4-E5E7-4689-9029-11D3746A86EF}" sibTransId="{DCC7932A-4EAB-4021-B65D-802230B85149}"/>
    <dgm:cxn modelId="{67A6ED02-9565-471F-B750-B149CDB8DF17}" srcId="{3BC7001C-BB4A-41A7-A926-002942A40C9E}" destId="{912D2008-D93F-42E7-A682-8C792B1CDC67}" srcOrd="7" destOrd="0" parTransId="{13B56A00-D96B-4880-AFF3-4E01A290B200}" sibTransId="{92663AC1-4535-4394-8845-FB5684101113}"/>
    <dgm:cxn modelId="{DD4D49AA-0496-4E69-A9E1-CFECA8B58AC1}" srcId="{76CDF656-F4DB-4FFF-BC04-B824A0FACC1F}" destId="{671D92BE-DDC2-4F09-8EB1-F41291951F8A}" srcOrd="7" destOrd="0" parTransId="{96663CD5-8DFC-4C91-ADF3-94DDFBE45BF7}" sibTransId="{5663A17C-C181-4B3C-8522-34E89C79682F}"/>
    <dgm:cxn modelId="{749857DB-8265-46A2-8FF4-36B763ED19A4}" srcId="{89DDEA1F-7BE9-47EB-8193-BC7BD788995B}" destId="{7A51872F-4107-41FA-85F8-058EC1CFE6CE}" srcOrd="1" destOrd="0" parTransId="{7D28A1ED-0931-4B2F-9014-2C37454022AF}" sibTransId="{77D0B70D-BFC0-44A5-A43A-E35E27BBC77E}"/>
    <dgm:cxn modelId="{36236CF5-5624-40FE-8117-2C9F14B4AEAE}" srcId="{3BC7001C-BB4A-41A7-A926-002942A40C9E}" destId="{C7314BCE-0F62-4E8D-B727-F95EF68CE12D}" srcOrd="0" destOrd="0" parTransId="{8044F539-8129-40A9-8374-DD57BF32018E}" sibTransId="{45EAF625-80BD-49C7-B001-A48B6AAFCDF2}"/>
    <dgm:cxn modelId="{30C012E0-3E81-485D-B2D4-D952F656FF17}" type="presOf" srcId="{6ED6FA89-A590-42F2-B6B7-2671C50949DC}" destId="{1D810E55-1BAA-4A75-AB3D-4C0732B31139}" srcOrd="0" destOrd="4" presId="urn:microsoft.com/office/officeart/2005/8/layout/hList6"/>
    <dgm:cxn modelId="{9E9829A1-C02D-470E-A9B3-69B7F9192F78}" type="presOf" srcId="{750E8802-74CB-4B13-BF85-0CCDA9786A11}" destId="{B9A5F784-B584-40BB-B4BE-FBFC4FB06A11}" srcOrd="0" destOrd="15" presId="urn:microsoft.com/office/officeart/2005/8/layout/hList6"/>
    <dgm:cxn modelId="{EE35B995-125C-4018-9AA3-96049D71A051}" type="presOf" srcId="{FB79EEEB-F076-437F-BC6C-CE2B28A21425}" destId="{C263DADB-E7FF-4062-A0CC-1A08E7462848}" srcOrd="0" destOrd="4" presId="urn:microsoft.com/office/officeart/2005/8/layout/hList6"/>
    <dgm:cxn modelId="{8E40C9BA-DD31-4172-B52B-13B346BDB6AA}" type="presOf" srcId="{13EA5C32-7753-445E-B44B-EFE75931C214}" destId="{B9A5F784-B584-40BB-B4BE-FBFC4FB06A11}" srcOrd="0" destOrd="6" presId="urn:microsoft.com/office/officeart/2005/8/layout/hList6"/>
    <dgm:cxn modelId="{E4733290-B2CC-46D9-8864-524061D9FA98}" srcId="{89DDEA1F-7BE9-47EB-8193-BC7BD788995B}" destId="{999C6892-B2F5-4082-98F9-21A8D836060D}" srcOrd="3" destOrd="0" parTransId="{90B0CE1B-11F9-40CE-97CA-1E09C0412F96}" sibTransId="{C9734F7D-EEF8-46EC-A608-1A943E611AE7}"/>
    <dgm:cxn modelId="{C6F336B5-164D-4906-84D7-9AE0C1D2B446}" type="presOf" srcId="{5B9F19E5-4B94-4168-9DF8-171B9A7460DB}" destId="{C263DADB-E7FF-4062-A0CC-1A08E7462848}" srcOrd="0" destOrd="0" presId="urn:microsoft.com/office/officeart/2005/8/layout/hList6"/>
    <dgm:cxn modelId="{27419ED0-E4AB-43B0-9DA6-7B93AC960A1E}" type="presOf" srcId="{8EBF5E39-67FC-4045-BE9C-37ADA620946E}" destId="{B9A5F784-B584-40BB-B4BE-FBFC4FB06A11}" srcOrd="0" destOrd="10" presId="urn:microsoft.com/office/officeart/2005/8/layout/hList6"/>
    <dgm:cxn modelId="{7A0A092B-3124-428F-9142-72B1A48502B6}" type="presOf" srcId="{0A5623C3-12FA-480A-BEA9-F6195E577F46}" destId="{C263DADB-E7FF-4062-A0CC-1A08E7462848}" srcOrd="0" destOrd="8" presId="urn:microsoft.com/office/officeart/2005/8/layout/hList6"/>
    <dgm:cxn modelId="{9118FF9F-372E-4F2A-8BF5-295F6931E248}" srcId="{76CDF656-F4DB-4FFF-BC04-B824A0FACC1F}" destId="{5DB8295F-E8A4-4B0F-9669-0CFB2A86A995}" srcOrd="8" destOrd="0" parTransId="{7225216D-2074-4524-81E4-A6939322540B}" sibTransId="{7B5F2EB3-DCD2-40BC-84A4-2A00F69B8461}"/>
    <dgm:cxn modelId="{A2EB2100-E210-44B7-B03F-1129FA85E62E}" type="presOf" srcId="{8800C836-5D88-4A1F-B08D-DA65121186B1}" destId="{B9A5F784-B584-40BB-B4BE-FBFC4FB06A11}" srcOrd="0" destOrd="3" presId="urn:microsoft.com/office/officeart/2005/8/layout/hList6"/>
    <dgm:cxn modelId="{9EE858CE-09D1-4916-A789-D8E4CBBB9827}" srcId="{3BC7001C-BB4A-41A7-A926-002942A40C9E}" destId="{48FDA51C-8032-49E3-AE02-9987C91C0B15}" srcOrd="12" destOrd="0" parTransId="{8288618A-0644-4DA2-A4A2-FA7C52D3D2F0}" sibTransId="{AE7F09BA-6D32-4DFA-8788-4DACB1710278}"/>
    <dgm:cxn modelId="{707EB5A2-6482-44D4-9A10-4CCFA836464A}" type="presOf" srcId="{E5F8ABD9-E54E-4991-A61E-4AAA40939AD4}" destId="{C5410119-2167-4B79-A2E1-B11F34F53222}" srcOrd="0" destOrd="5" presId="urn:microsoft.com/office/officeart/2005/8/layout/hList6"/>
    <dgm:cxn modelId="{C73C1B06-AFA6-4D00-9F4D-249F1ACF40F2}" srcId="{5B9F19E5-4B94-4168-9DF8-171B9A7460DB}" destId="{FB79EEEB-F076-437F-BC6C-CE2B28A21425}" srcOrd="3" destOrd="0" parTransId="{D4A44287-29FC-44C0-BA81-81D06DC53E1A}" sibTransId="{4EFA0373-0020-4974-8CBE-EFB0E58D32A6}"/>
    <dgm:cxn modelId="{D24379C2-E2FF-48C3-AA9A-15DDB285F6E7}" type="presOf" srcId="{48FDA51C-8032-49E3-AE02-9987C91C0B15}" destId="{9599C962-CA84-4E5E-A6AB-D69899241BDC}" srcOrd="0" destOrd="13" presId="urn:microsoft.com/office/officeart/2005/8/layout/hList6"/>
    <dgm:cxn modelId="{328F6310-2678-4260-938A-D88FA7C1A3A5}" srcId="{76CDF656-F4DB-4FFF-BC04-B824A0FACC1F}" destId="{4DB54336-7AA2-4760-A555-734D5DD66729}" srcOrd="13" destOrd="0" parTransId="{493D9F40-17A7-46F4-932F-069CC61ABBD5}" sibTransId="{E4B819AC-8859-46A0-9DEB-EBF0DCFA45D0}"/>
    <dgm:cxn modelId="{C969FB8A-5B79-45CA-B072-881A37ADA09C}" type="presOf" srcId="{6F3107AB-057E-4D44-9BDD-CC9F1D177829}" destId="{B9A5F784-B584-40BB-B4BE-FBFC4FB06A11}" srcOrd="0" destOrd="1" presId="urn:microsoft.com/office/officeart/2005/8/layout/hList6"/>
    <dgm:cxn modelId="{7A47F410-5B4F-47F6-8E80-4F792557F879}" type="presOf" srcId="{9D19A32B-B7F1-40D3-9201-6F0E12FFA634}" destId="{9599C962-CA84-4E5E-A6AB-D69899241BDC}" srcOrd="0" destOrd="5" presId="urn:microsoft.com/office/officeart/2005/8/layout/hList6"/>
    <dgm:cxn modelId="{20C89723-E932-44A2-A464-67E45841A692}" type="presOf" srcId="{671D92BE-DDC2-4F09-8EB1-F41291951F8A}" destId="{B9A5F784-B584-40BB-B4BE-FBFC4FB06A11}" srcOrd="0" destOrd="8" presId="urn:microsoft.com/office/officeart/2005/8/layout/hList6"/>
    <dgm:cxn modelId="{9D458AB0-AC97-4CA4-AA47-F1385F53C1AC}" type="presOf" srcId="{D29B8629-E9FE-4262-8764-D01ADB2CBEE2}" destId="{1D810E55-1BAA-4A75-AB3D-4C0732B31139}" srcOrd="0" destOrd="12" presId="urn:microsoft.com/office/officeart/2005/8/layout/hList6"/>
    <dgm:cxn modelId="{DCC0B7F6-A089-455D-A9D7-2DB37242AF3E}" type="presOf" srcId="{3ACD84D5-B6D0-47B4-94B5-0556874C18FC}" destId="{C263DADB-E7FF-4062-A0CC-1A08E7462848}" srcOrd="0" destOrd="7" presId="urn:microsoft.com/office/officeart/2005/8/layout/hList6"/>
    <dgm:cxn modelId="{C976FCA4-71DC-4D90-8BFF-04EB791B3286}" srcId="{7D6C9133-7A52-4F26-823A-15345AF5781C}" destId="{C5ABD346-251E-4110-8947-8CAA8E882775}" srcOrd="3" destOrd="0" parTransId="{6BE96257-3E03-4C68-B18C-2356F800B4E4}" sibTransId="{E3D4BF65-23EB-4831-8939-EBFA9D836A3F}"/>
    <dgm:cxn modelId="{708182ED-5CFD-41D8-AB38-38E6A9F5B93C}" srcId="{5B9F19E5-4B94-4168-9DF8-171B9A7460DB}" destId="{BCC3B2D2-5D34-47ED-89B0-67FADA4AFB93}" srcOrd="8" destOrd="0" parTransId="{831F9A6E-46C1-4118-BA1C-0C56C9DF42B4}" sibTransId="{77E8E420-E48C-4B0B-A1B9-02201D8A0855}"/>
    <dgm:cxn modelId="{C7D586FF-46F9-4541-9417-E7496EB6B952}" srcId="{3BC7001C-BB4A-41A7-A926-002942A40C9E}" destId="{5FF44074-FE25-4F04-A386-EEE34CDBB0EA}" srcOrd="9" destOrd="0" parTransId="{1E2A3DF5-4564-40E3-A472-1AD8B7279C5C}" sibTransId="{F96264EE-027B-4BF9-B97F-AC11142EB91D}"/>
    <dgm:cxn modelId="{37F30D69-1225-4ABE-97D6-5BC708316F0B}" srcId="{C5ABD346-251E-4110-8947-8CAA8E882775}" destId="{A73C4D80-C8C8-4DFF-AB22-52F3F7BBE2C2}" srcOrd="0" destOrd="0" parTransId="{651A99E6-75BF-49B9-91C4-DFC7125B4F20}" sibTransId="{13A787D8-DDCC-4D4D-90FF-FFC343FF2A9F}"/>
    <dgm:cxn modelId="{D82E52D6-8F68-4DCE-B915-08E53C9112D7}" type="presOf" srcId="{89DDEA1F-7BE9-47EB-8193-BC7BD788995B}" destId="{C5410119-2167-4B79-A2E1-B11F34F53222}" srcOrd="0" destOrd="0" presId="urn:microsoft.com/office/officeart/2005/8/layout/hList6"/>
    <dgm:cxn modelId="{E5169474-A337-42D1-848D-74A3DFC57DD0}" type="presOf" srcId="{3F649CF6-EA44-45F5-A1E1-9D5BEB156B29}" destId="{1D810E55-1BAA-4A75-AB3D-4C0732B31139}" srcOrd="0" destOrd="10" presId="urn:microsoft.com/office/officeart/2005/8/layout/hList6"/>
    <dgm:cxn modelId="{980C8E18-99C3-4C0E-BBA6-7FB899118688}" type="presOf" srcId="{F22CE1BD-E8FD-4775-AD23-86E0D9039412}" destId="{9599C962-CA84-4E5E-A6AB-D69899241BDC}" srcOrd="0" destOrd="6" presId="urn:microsoft.com/office/officeart/2005/8/layout/hList6"/>
    <dgm:cxn modelId="{7DF237B0-BE56-4EAA-8566-82D4748C98C0}" type="presOf" srcId="{30EE050B-FC70-4949-B780-287E48BDB1B2}" destId="{9599C962-CA84-4E5E-A6AB-D69899241BDC}" srcOrd="0" destOrd="9" presId="urn:microsoft.com/office/officeart/2005/8/layout/hList6"/>
    <dgm:cxn modelId="{62188665-BE3D-482F-9A3D-514B09F10CEC}" type="presOf" srcId="{898B6311-FCFB-43B6-8B41-544C81137E44}" destId="{1D810E55-1BAA-4A75-AB3D-4C0732B31139}" srcOrd="0" destOrd="6" presId="urn:microsoft.com/office/officeart/2005/8/layout/hList6"/>
    <dgm:cxn modelId="{CA81DA26-A280-4F21-8694-829C9D2F92C3}" srcId="{3BC7001C-BB4A-41A7-A926-002942A40C9E}" destId="{9D19A32B-B7F1-40D3-9201-6F0E12FFA634}" srcOrd="4" destOrd="0" parTransId="{65228746-9C33-4DC5-86B2-B4D0DF5FD8F4}" sibTransId="{E7899A72-04E1-4D6A-9E64-555B8A05A8CC}"/>
    <dgm:cxn modelId="{6559EFF8-AEED-4AAC-881F-155E039F1A3E}" type="presOf" srcId="{7D6C9133-7A52-4F26-823A-15345AF5781C}" destId="{E3D0E698-1B74-409E-AE00-2205EA50B0C4}" srcOrd="0" destOrd="0" presId="urn:microsoft.com/office/officeart/2005/8/layout/hList6"/>
    <dgm:cxn modelId="{133B1A1E-1C99-463E-8DC5-D0A59CD2AE0C}" srcId="{5B9F19E5-4B94-4168-9DF8-171B9A7460DB}" destId="{1893F0DF-E704-4EA6-BE4D-7FFB88BD5869}" srcOrd="5" destOrd="0" parTransId="{6122EFED-5F98-4647-B5B8-38BE477DEAC7}" sibTransId="{DAEEE8CC-A360-43FD-AB6A-9462AD27F330}"/>
    <dgm:cxn modelId="{5032129F-5BE8-419C-80A6-34310742958B}" srcId="{3BC7001C-BB4A-41A7-A926-002942A40C9E}" destId="{30EE050B-FC70-4949-B780-287E48BDB1B2}" srcOrd="8" destOrd="0" parTransId="{DF866C20-6A22-43D8-B454-CC8E8163BF8F}" sibTransId="{96F4EFBB-5FC2-4009-B21A-46454A8A0D9A}"/>
    <dgm:cxn modelId="{FA45B506-A6ED-470D-B58A-E8A7371F3A32}" type="presOf" srcId="{EA5DEC11-B63B-44AC-8650-3634E7CC4451}" destId="{1D810E55-1BAA-4A75-AB3D-4C0732B31139}" srcOrd="0" destOrd="2" presId="urn:microsoft.com/office/officeart/2005/8/layout/hList6"/>
    <dgm:cxn modelId="{820706DA-795F-4D9F-82B6-82816914C640}" type="presOf" srcId="{3BC7001C-BB4A-41A7-A926-002942A40C9E}" destId="{9599C962-CA84-4E5E-A6AB-D69899241BDC}" srcOrd="0" destOrd="0" presId="urn:microsoft.com/office/officeart/2005/8/layout/hList6"/>
    <dgm:cxn modelId="{141842DF-4480-4F08-9A01-F114E8BED2B5}" srcId="{76CDF656-F4DB-4FFF-BC04-B824A0FACC1F}" destId="{C46880AB-8D70-44F9-9328-5D8B2B915591}" srcOrd="3" destOrd="0" parTransId="{F8FB73AC-E95D-485D-AAF9-8C6F36634167}" sibTransId="{CC02BCC3-76EB-442A-9DB1-32D8F53DCF12}"/>
    <dgm:cxn modelId="{F82FFBDA-3AC5-4891-B291-F1854270AC73}" srcId="{3BC7001C-BB4A-41A7-A926-002942A40C9E}" destId="{F22CE1BD-E8FD-4775-AD23-86E0D9039412}" srcOrd="5" destOrd="0" parTransId="{74D2725B-8EB0-4BB1-ACCE-F0CF05F8AE2B}" sibTransId="{6BB94810-D706-4081-99E7-CE848888F545}"/>
    <dgm:cxn modelId="{E5C9061E-6C69-4A14-BBDA-E0F1CF62B5F3}" srcId="{3BC7001C-BB4A-41A7-A926-002942A40C9E}" destId="{4641DE56-97A9-4E5F-A0EF-4BE2BB17AD5E}" srcOrd="11" destOrd="0" parTransId="{F8FAB38E-8A99-4071-AE72-DB09764AB7D5}" sibTransId="{1A6B323B-D3B9-46B0-BD61-F7C3938F061D}"/>
    <dgm:cxn modelId="{8615EAB2-CE7D-4F0D-B5E6-A96A6F764BF7}" srcId="{76CDF656-F4DB-4FFF-BC04-B824A0FACC1F}" destId="{6F3107AB-057E-4D44-9BDD-CC9F1D177829}" srcOrd="0" destOrd="0" parTransId="{1E8AB38F-5EC9-41B3-836C-0AEBB39B0367}" sibTransId="{407D8D15-08F0-4B3C-AF20-970CAEBE073D}"/>
    <dgm:cxn modelId="{5E4A977E-C70D-485C-A4E2-8F848F6D9E18}" type="presOf" srcId="{B6A08CD0-014B-4C29-8F51-800D117790BC}" destId="{9599C962-CA84-4E5E-A6AB-D69899241BDC}" srcOrd="0" destOrd="2" presId="urn:microsoft.com/office/officeart/2005/8/layout/hList6"/>
    <dgm:cxn modelId="{433120DD-6B21-4A64-BFC5-6461EBFD4FE8}" srcId="{89DDEA1F-7BE9-47EB-8193-BC7BD788995B}" destId="{FC1BEE25-97D9-4B6B-A0A4-B81369FA48AA}" srcOrd="2" destOrd="0" parTransId="{D15F4D13-4728-4CBA-928A-18DD6EC638D0}" sibTransId="{02E9A036-EFD2-46D0-A4FA-0D1FA7BE7CF3}"/>
    <dgm:cxn modelId="{43E09907-15BC-4846-AFB2-98E789AD38C3}" type="presOf" srcId="{ADDE4193-62E5-4C77-9117-80C8CD4D1B33}" destId="{9599C962-CA84-4E5E-A6AB-D69899241BDC}" srcOrd="0" destOrd="3" presId="urn:microsoft.com/office/officeart/2005/8/layout/hList6"/>
    <dgm:cxn modelId="{FEAE9F49-478D-49CB-BCDB-BD6E0D54C5CF}" srcId="{76CDF656-F4DB-4FFF-BC04-B824A0FACC1F}" destId="{8F22AD1B-134E-4CD4-A8F2-2BA00B1F3BFB}" srcOrd="4" destOrd="0" parTransId="{C8E44291-4D41-49B0-A85B-FF266E237149}" sibTransId="{1225397D-A724-411E-B571-1445C90963F7}"/>
    <dgm:cxn modelId="{FB0CAAAE-B710-493F-BBCB-FED0F074B77F}" type="presOf" srcId="{4641DE56-97A9-4E5F-A0EF-4BE2BB17AD5E}" destId="{9599C962-CA84-4E5E-A6AB-D69899241BDC}" srcOrd="0" destOrd="12" presId="urn:microsoft.com/office/officeart/2005/8/layout/hList6"/>
    <dgm:cxn modelId="{1C58DE13-55A5-43C3-93A4-4521E7847A3C}" type="presOf" srcId="{503591F5-6E88-4961-B050-3780AD503E84}" destId="{9599C962-CA84-4E5E-A6AB-D69899241BDC}" srcOrd="0" destOrd="7" presId="urn:microsoft.com/office/officeart/2005/8/layout/hList6"/>
    <dgm:cxn modelId="{AE9F4CFC-0B2E-4986-B48E-5DD3B9C3C448}" srcId="{76CDF656-F4DB-4FFF-BC04-B824A0FACC1F}" destId="{E11D9EE2-87BB-46C1-A20F-4D95E3F76343}" srcOrd="12" destOrd="0" parTransId="{481450B9-3409-4E1D-9B16-3AF23B85830E}" sibTransId="{E63D47B0-2327-42E6-A7CC-C2B4E4CF9C10}"/>
    <dgm:cxn modelId="{52B9CB92-2509-48B9-8964-A729DB3B9D5C}" srcId="{C5ABD346-251E-4110-8947-8CAA8E882775}" destId="{AE584823-833B-42F2-B9E3-903C6C47DA50}" srcOrd="2" destOrd="0" parTransId="{C30CC37E-AC33-443A-8EF9-9FA7E1DF7487}" sibTransId="{EA5BAE73-F694-4E4A-BCF1-091987020765}"/>
    <dgm:cxn modelId="{2A849C95-5E07-4212-9982-510E97B33805}" type="presOf" srcId="{A73C4D80-C8C8-4DFF-AB22-52F3F7BBE2C2}" destId="{1D810E55-1BAA-4A75-AB3D-4C0732B31139}" srcOrd="0" destOrd="1" presId="urn:microsoft.com/office/officeart/2005/8/layout/hList6"/>
    <dgm:cxn modelId="{DA068DC8-7EB2-454F-9246-78A8EB9A1252}" srcId="{5B9F19E5-4B94-4168-9DF8-171B9A7460DB}" destId="{1D412F5C-CE0E-40F3-9838-998BD08187CC}" srcOrd="2" destOrd="0" parTransId="{9D98B798-43F2-44DB-9F33-AF29E031869B}" sibTransId="{9ABBB51C-8ADF-4646-9253-BBC4147EC333}"/>
    <dgm:cxn modelId="{41454956-EC78-45C3-B573-2B66110CF2B8}" type="presOf" srcId="{AC47D82E-284D-43DB-940D-C880D7DF42B9}" destId="{B9A5F784-B584-40BB-B4BE-FBFC4FB06A11}" srcOrd="0" destOrd="11" presId="urn:microsoft.com/office/officeart/2005/8/layout/hList6"/>
    <dgm:cxn modelId="{09798507-FB43-4874-B1F0-FCFA886940DD}" srcId="{76CDF656-F4DB-4FFF-BC04-B824A0FACC1F}" destId="{750E8802-74CB-4B13-BF85-0CCDA9786A11}" srcOrd="14" destOrd="0" parTransId="{EDCE20C0-39D4-4D14-96E3-2D10475FDB7C}" sibTransId="{28865AF3-7426-46BD-A760-F6ED3241D3F2}"/>
    <dgm:cxn modelId="{3F3F9724-5EB3-4C3B-B0D7-7C950C5ABFDC}" srcId="{5B9F19E5-4B94-4168-9DF8-171B9A7460DB}" destId="{0A5623C3-12FA-480A-BEA9-F6195E577F46}" srcOrd="7" destOrd="0" parTransId="{53EC113C-12EA-425B-BA45-F9EA38C9C0E7}" sibTransId="{09894B36-E02F-4840-AD62-0CDB50325723}"/>
    <dgm:cxn modelId="{91DA17AE-AE41-444F-8C95-D4BB2F0F5726}" type="presOf" srcId="{8F22AD1B-134E-4CD4-A8F2-2BA00B1F3BFB}" destId="{B9A5F784-B584-40BB-B4BE-FBFC4FB06A11}" srcOrd="0" destOrd="5" presId="urn:microsoft.com/office/officeart/2005/8/layout/hList6"/>
    <dgm:cxn modelId="{D989A114-A7D6-4EB5-B70E-6A326A6C69F9}" type="presOf" srcId="{AE584823-833B-42F2-B9E3-903C6C47DA50}" destId="{1D810E55-1BAA-4A75-AB3D-4C0732B31139}" srcOrd="0" destOrd="3" presId="urn:microsoft.com/office/officeart/2005/8/layout/hList6"/>
    <dgm:cxn modelId="{26D5393B-37C7-45FE-A136-D5CA2CA65DC4}" srcId="{89DDEA1F-7BE9-47EB-8193-BC7BD788995B}" destId="{E5F8ABD9-E54E-4991-A61E-4AAA40939AD4}" srcOrd="4" destOrd="0" parTransId="{686B72A8-867E-4F02-B0DD-20355D2EC336}" sibTransId="{7A9137F4-7B46-4F6F-B90F-B085C9482ED6}"/>
    <dgm:cxn modelId="{560BEA23-E85E-48DF-A7EA-3F643BA77ADF}" srcId="{76CDF656-F4DB-4FFF-BC04-B824A0FACC1F}" destId="{02B44070-8CA3-4C11-821A-A4BBECFD8C46}" srcOrd="6" destOrd="0" parTransId="{A1C1ACCE-141C-44AC-BEF7-69AC42CC44FB}" sibTransId="{8DEE27A2-34E8-44E2-A375-EEF27907B4E8}"/>
    <dgm:cxn modelId="{3962996F-CE30-48A4-BF5A-D866FF3987AD}" srcId="{C5ABD346-251E-4110-8947-8CAA8E882775}" destId="{EA5DEC11-B63B-44AC-8650-3634E7CC4451}" srcOrd="1" destOrd="0" parTransId="{D601DFB8-0164-46BA-80BB-5251CEC84FFE}" sibTransId="{4A96E45F-B3ED-4854-9F34-114B4E77264D}"/>
    <dgm:cxn modelId="{C52E33FB-6A31-4538-96CF-702F7A5B5960}" srcId="{76CDF656-F4DB-4FFF-BC04-B824A0FACC1F}" destId="{C299A1AB-6711-4C18-9A20-FF2179192012}" srcOrd="1" destOrd="0" parTransId="{A9DC63CD-5D95-4E0B-9AF1-0453BE8252A5}" sibTransId="{F58AF0D2-A9AB-46BD-A447-233A7806F0FB}"/>
    <dgm:cxn modelId="{08D1642B-BEFB-4B40-A54E-EE0B59CED7FA}" type="presOf" srcId="{290981B1-9C75-4D38-9E03-215B041A4FA4}" destId="{C5410119-2167-4B79-A2E1-B11F34F53222}" srcOrd="0" destOrd="1" presId="urn:microsoft.com/office/officeart/2005/8/layout/hList6"/>
    <dgm:cxn modelId="{563306C0-B43E-45D5-B500-F18DC75A06DF}" type="presOf" srcId="{FE857007-AFED-47E6-AA33-E37ADFF16466}" destId="{1D810E55-1BAA-4A75-AB3D-4C0732B31139}" srcOrd="0" destOrd="5" presId="urn:microsoft.com/office/officeart/2005/8/layout/hList6"/>
    <dgm:cxn modelId="{283C551E-52C7-461F-B96F-030337006503}" type="presOf" srcId="{5DB8295F-E8A4-4B0F-9669-0CFB2A86A995}" destId="{B9A5F784-B584-40BB-B4BE-FBFC4FB06A11}" srcOrd="0" destOrd="9" presId="urn:microsoft.com/office/officeart/2005/8/layout/hList6"/>
    <dgm:cxn modelId="{1BEB33F4-3A4E-46DB-9876-A205521ACD00}" type="presOf" srcId="{AD5944D3-C6A5-4937-AB03-825CC00FD8B1}" destId="{1D810E55-1BAA-4A75-AB3D-4C0732B31139}" srcOrd="0" destOrd="8" presId="urn:microsoft.com/office/officeart/2005/8/layout/hList6"/>
    <dgm:cxn modelId="{58052B3C-C68D-4B8E-A167-7CCDBAAFC7F4}" type="presOf" srcId="{999C6892-B2F5-4082-98F9-21A8D836060D}" destId="{C5410119-2167-4B79-A2E1-B11F34F53222}" srcOrd="0" destOrd="4" presId="urn:microsoft.com/office/officeart/2005/8/layout/hList6"/>
    <dgm:cxn modelId="{528D741E-70F7-4EA4-9524-B9517B1425A0}" srcId="{C5ABD346-251E-4110-8947-8CAA8E882775}" destId="{FE857007-AFED-47E6-AA33-E37ADFF16466}" srcOrd="4" destOrd="0" parTransId="{0CC8F183-5EDD-4191-9990-CDE00FE1B414}" sibTransId="{6E1309CA-C6CC-4C20-867E-B91407F1B9D9}"/>
    <dgm:cxn modelId="{577B5E76-6CCD-4EC2-978A-917C989B3B40}" type="presOf" srcId="{8724FA2A-583E-4C81-B551-E1F251A2F94A}" destId="{B9A5F784-B584-40BB-B4BE-FBFC4FB06A11}" srcOrd="0" destOrd="12" presId="urn:microsoft.com/office/officeart/2005/8/layout/hList6"/>
    <dgm:cxn modelId="{3BD2FE31-1643-4F38-9C2F-A863AE079261}" type="presOf" srcId="{E286C3F9-4210-445A-B3C1-34327BEF9FBD}" destId="{9599C962-CA84-4E5E-A6AB-D69899241BDC}" srcOrd="0" destOrd="11" presId="urn:microsoft.com/office/officeart/2005/8/layout/hList6"/>
    <dgm:cxn modelId="{1D90A44C-9A24-498F-BB2C-F98D6A51877D}" srcId="{5B9F19E5-4B94-4168-9DF8-171B9A7460DB}" destId="{81C7A575-DFC8-4DFB-A19B-D2037B492CF2}" srcOrd="4" destOrd="0" parTransId="{C980FCCE-9DBB-4144-94ED-CFFF00E89BC5}" sibTransId="{9D17AE11-A185-4EFF-96B5-77F7E4A688EC}"/>
    <dgm:cxn modelId="{2C850664-5EFF-493F-9E73-8910B2F9A059}" srcId="{7D6C9133-7A52-4F26-823A-15345AF5781C}" destId="{89DDEA1F-7BE9-47EB-8193-BC7BD788995B}" srcOrd="2" destOrd="0" parTransId="{AA2EBDB0-437E-4BE8-9509-6408E4E80592}" sibTransId="{0624CB35-8578-4094-8C29-275419F6848C}"/>
    <dgm:cxn modelId="{C0E7E5DE-D1E2-4A5C-8D8E-E2361DC6A846}" srcId="{3BC7001C-BB4A-41A7-A926-002942A40C9E}" destId="{ADDE4193-62E5-4C77-9117-80C8CD4D1B33}" srcOrd="2" destOrd="0" parTransId="{352D1766-489B-479B-8B3D-1EAC6182707A}" sibTransId="{65197ACB-2B7D-450D-A6B4-618B0F7605E0}"/>
    <dgm:cxn modelId="{3366C261-08C2-445A-A37D-CA0D7001B8ED}" srcId="{76CDF656-F4DB-4FFF-BC04-B824A0FACC1F}" destId="{AC47D82E-284D-43DB-940D-C880D7DF42B9}" srcOrd="10" destOrd="0" parTransId="{1892F691-B9C3-4C91-87EE-6D51A0F2AE5E}" sibTransId="{C9C6B5F9-4E2C-448B-99A3-8AC7AAF6582C}"/>
    <dgm:cxn modelId="{068A3AC8-829D-4130-9A84-AD8C4FDD50B9}" srcId="{3BC7001C-BB4A-41A7-A926-002942A40C9E}" destId="{503591F5-6E88-4961-B050-3780AD503E84}" srcOrd="6" destOrd="0" parTransId="{608C488F-AF77-4743-AE67-E4D5F2DA8A8C}" sibTransId="{7E03ED0E-98B9-4B03-A2BE-D2E759311F37}"/>
    <dgm:cxn modelId="{1FED4D09-3CAA-4A42-85F0-4BB7D0A88AF5}" srcId="{7D6C9133-7A52-4F26-823A-15345AF5781C}" destId="{5B9F19E5-4B94-4168-9DF8-171B9A7460DB}" srcOrd="4" destOrd="0" parTransId="{7AA0F940-C973-4D5C-BDB1-FE378393A8A3}" sibTransId="{97033BA4-7F7E-4D24-A60D-B11A9CC930B1}"/>
    <dgm:cxn modelId="{83C6AEA1-E9EA-4B5D-AA43-338538693236}" srcId="{5B9F19E5-4B94-4168-9DF8-171B9A7460DB}" destId="{0993748C-0FBE-4C07-825F-58DBA47A8E66}" srcOrd="9" destOrd="0" parTransId="{DA155B30-228D-4552-BA7E-123D5874AE52}" sibTransId="{524FD3E8-FADC-4B52-89D9-B13FBFC0782C}"/>
    <dgm:cxn modelId="{3CEA4C49-B2FC-43E8-B895-09C66DEE77D7}" type="presOf" srcId="{81C7A575-DFC8-4DFB-A19B-D2037B492CF2}" destId="{C263DADB-E7FF-4062-A0CC-1A08E7462848}" srcOrd="0" destOrd="5" presId="urn:microsoft.com/office/officeart/2005/8/layout/hList6"/>
    <dgm:cxn modelId="{0B031918-56F6-4F4D-AC9E-4ED688D35C36}" type="presOf" srcId="{17B05020-EABE-49C6-A5CA-A22561DE4C1C}" destId="{1D810E55-1BAA-4A75-AB3D-4C0732B31139}" srcOrd="0" destOrd="7" presId="urn:microsoft.com/office/officeart/2005/8/layout/hList6"/>
    <dgm:cxn modelId="{3F68C297-9BE2-4DB0-9DB5-94390F441ED2}" srcId="{C5ABD346-251E-4110-8947-8CAA8E882775}" destId="{D29B8629-E9FE-4262-8764-D01ADB2CBEE2}" srcOrd="11" destOrd="0" parTransId="{7D1F1D4A-28ED-4C0B-9B36-29990E814EB9}" sibTransId="{A9AD77B4-8508-4260-AB07-D8E2F25AE09D}"/>
    <dgm:cxn modelId="{DE37201A-0850-4CB5-9510-A2D658292963}" type="presOf" srcId="{912D2008-D93F-42E7-A682-8C792B1CDC67}" destId="{9599C962-CA84-4E5E-A6AB-D69899241BDC}" srcOrd="0" destOrd="8" presId="urn:microsoft.com/office/officeart/2005/8/layout/hList6"/>
    <dgm:cxn modelId="{903335A7-CCD4-4255-BF0B-56EAB4FA8A2C}" srcId="{76CDF656-F4DB-4FFF-BC04-B824A0FACC1F}" destId="{8724FA2A-583E-4C81-B551-E1F251A2F94A}" srcOrd="11" destOrd="0" parTransId="{629EE45E-7E30-4E0C-8A0F-C8B496C87BAF}" sibTransId="{EF21CF75-D5A1-43AD-8FA8-F37962B9C3F7}"/>
    <dgm:cxn modelId="{35F705DA-C62C-4E3E-BDC1-B26F1E878641}" srcId="{C5ABD346-251E-4110-8947-8CAA8E882775}" destId="{CCD59A36-078F-4A98-9C05-2A77673D5A40}" srcOrd="8" destOrd="0" parTransId="{78432E10-C3F3-453E-A14C-1B72440B1DA7}" sibTransId="{949B60CA-CB38-4B2B-8030-D706828028FF}"/>
    <dgm:cxn modelId="{170C4E4E-C25A-4D85-9FB6-012046EAF7F7}" type="presOf" srcId="{76CDF656-F4DB-4FFF-BC04-B824A0FACC1F}" destId="{B9A5F784-B584-40BB-B4BE-FBFC4FB06A11}" srcOrd="0" destOrd="0" presId="urn:microsoft.com/office/officeart/2005/8/layout/hList6"/>
    <dgm:cxn modelId="{E4DA9951-B376-47DF-8455-637CB51F0B94}" srcId="{C5ABD346-251E-4110-8947-8CAA8E882775}" destId="{17B05020-EABE-49C6-A5CA-A22561DE4C1C}" srcOrd="6" destOrd="0" parTransId="{2E73A69C-D1CD-4A8D-8484-880F1BFCDFEC}" sibTransId="{75A5AB1A-3701-4C8E-A798-971BF10A1595}"/>
    <dgm:cxn modelId="{89E7A008-A27C-4905-8C4A-DFF20D2620DD}" srcId="{C5ABD346-251E-4110-8947-8CAA8E882775}" destId="{6ED6FA89-A590-42F2-B6B7-2671C50949DC}" srcOrd="3" destOrd="0" parTransId="{D45E8125-D55C-4343-B3A3-72930BF6A615}" sibTransId="{F1F9533C-3559-4E27-9F56-422BC407945C}"/>
    <dgm:cxn modelId="{36ED06E2-B72F-4E7E-8209-E723AD16DE7D}" srcId="{76CDF656-F4DB-4FFF-BC04-B824A0FACC1F}" destId="{13EA5C32-7753-445E-B44B-EFE75931C214}" srcOrd="5" destOrd="0" parTransId="{99CC1410-F7CF-4ADB-B0F8-9D767B841543}" sibTransId="{544E8C3C-0289-4DB1-AD1C-DDECA24A7160}"/>
    <dgm:cxn modelId="{2705596D-112B-4D60-A72C-ACA73D7992B4}" srcId="{C5ABD346-251E-4110-8947-8CAA8E882775}" destId="{3F649CF6-EA44-45F5-A1E1-9D5BEB156B29}" srcOrd="9" destOrd="0" parTransId="{50A14493-5AB6-464A-A7D4-2378B12F7995}" sibTransId="{E7C8D778-72F3-4782-88E5-17EF3A285982}"/>
    <dgm:cxn modelId="{1305E93F-8D32-4314-8C83-098EDA02F93E}" srcId="{5B9F19E5-4B94-4168-9DF8-171B9A7460DB}" destId="{3ACD84D5-B6D0-47B4-94B5-0556874C18FC}" srcOrd="6" destOrd="0" parTransId="{34B62D4C-0C10-4011-96E8-EF7D62459E49}" sibTransId="{17913F69-FEB9-4CAB-AF4D-EB388368AB5E}"/>
    <dgm:cxn modelId="{2DD50C1B-3E26-40A8-9416-21E4DA5AA267}" type="presOf" srcId="{FC1BEE25-97D9-4B6B-A0A4-B81369FA48AA}" destId="{C5410119-2167-4B79-A2E1-B11F34F53222}" srcOrd="0" destOrd="3" presId="urn:microsoft.com/office/officeart/2005/8/layout/hList6"/>
    <dgm:cxn modelId="{17ED3041-F380-43EB-8C70-4708091AC233}" srcId="{3BC7001C-BB4A-41A7-A926-002942A40C9E}" destId="{E286C3F9-4210-445A-B3C1-34327BEF9FBD}" srcOrd="10" destOrd="0" parTransId="{05AC10B1-B9C6-4EB0-89A0-8DD076197603}" sibTransId="{7E060E3D-DACE-4DAA-98C2-A76CB458FE32}"/>
    <dgm:cxn modelId="{3279609D-2DF4-4554-89D8-04CAE2350537}" srcId="{7D6C9133-7A52-4F26-823A-15345AF5781C}" destId="{3BC7001C-BB4A-41A7-A926-002942A40C9E}" srcOrd="1" destOrd="0" parTransId="{198F4368-60BE-4CBA-A946-BFA7770E357B}" sibTransId="{2518CA59-2114-4D6E-86AF-11413D00A5CF}"/>
    <dgm:cxn modelId="{7D6CE088-11CF-46E5-A3A1-69A6C2C39169}" type="presOf" srcId="{0993748C-0FBE-4C07-825F-58DBA47A8E66}" destId="{C263DADB-E7FF-4062-A0CC-1A08E7462848}" srcOrd="0" destOrd="10" presId="urn:microsoft.com/office/officeart/2005/8/layout/hList6"/>
    <dgm:cxn modelId="{6E3A42C7-9277-429E-B0CA-94B8DA96D93D}" type="presOf" srcId="{4DB54336-7AA2-4760-A555-734D5DD66729}" destId="{B9A5F784-B584-40BB-B4BE-FBFC4FB06A11}" srcOrd="0" destOrd="14" presId="urn:microsoft.com/office/officeart/2005/8/layout/hList6"/>
    <dgm:cxn modelId="{04ED5518-DEAE-4B6B-98B8-9144DBE601D0}" type="presOf" srcId="{BCC3B2D2-5D34-47ED-89B0-67FADA4AFB93}" destId="{C263DADB-E7FF-4062-A0CC-1A08E7462848}" srcOrd="0" destOrd="9" presId="urn:microsoft.com/office/officeart/2005/8/layout/hList6"/>
    <dgm:cxn modelId="{B47D3A63-DD46-4121-B4A4-9E6A6AA0A0F3}" srcId="{76CDF656-F4DB-4FFF-BC04-B824A0FACC1F}" destId="{8800C836-5D88-4A1F-B08D-DA65121186B1}" srcOrd="2" destOrd="0" parTransId="{32C9631E-C2FB-4FD2-B5F1-13A49F9F18CD}" sibTransId="{0EE76638-776A-401C-9A5C-B0DF1492603E}"/>
    <dgm:cxn modelId="{2129C977-595D-42AC-9E49-235DD0EFF81C}" type="presOf" srcId="{C46880AB-8D70-44F9-9328-5D8B2B915591}" destId="{B9A5F784-B584-40BB-B4BE-FBFC4FB06A11}" srcOrd="0" destOrd="4" presId="urn:microsoft.com/office/officeart/2005/8/layout/hList6"/>
    <dgm:cxn modelId="{2290449E-CFBC-4EF5-9556-260D3A04684E}" type="presParOf" srcId="{E3D0E698-1B74-409E-AE00-2205EA50B0C4}" destId="{B9A5F784-B584-40BB-B4BE-FBFC4FB06A11}" srcOrd="0" destOrd="0" presId="urn:microsoft.com/office/officeart/2005/8/layout/hList6"/>
    <dgm:cxn modelId="{BC56D584-95CE-4768-BAC9-4359AD4B4E13}" type="presParOf" srcId="{E3D0E698-1B74-409E-AE00-2205EA50B0C4}" destId="{1CAED687-ACE2-479E-9890-1A9E8D90EFA5}" srcOrd="1" destOrd="0" presId="urn:microsoft.com/office/officeart/2005/8/layout/hList6"/>
    <dgm:cxn modelId="{9CB3832A-5621-4778-B380-94C4DC8A287D}" type="presParOf" srcId="{E3D0E698-1B74-409E-AE00-2205EA50B0C4}" destId="{9599C962-CA84-4E5E-A6AB-D69899241BDC}" srcOrd="2" destOrd="0" presId="urn:microsoft.com/office/officeart/2005/8/layout/hList6"/>
    <dgm:cxn modelId="{2AEFBC21-6D06-4FDF-933A-DF0CAEE188EF}" type="presParOf" srcId="{E3D0E698-1B74-409E-AE00-2205EA50B0C4}" destId="{D925B298-605F-407D-AB83-A999E4EEE6F7}" srcOrd="3" destOrd="0" presId="urn:microsoft.com/office/officeart/2005/8/layout/hList6"/>
    <dgm:cxn modelId="{9CC1BF93-0EF9-4D0F-BC56-AD39F948BB90}" type="presParOf" srcId="{E3D0E698-1B74-409E-AE00-2205EA50B0C4}" destId="{C5410119-2167-4B79-A2E1-B11F34F53222}" srcOrd="4" destOrd="0" presId="urn:microsoft.com/office/officeart/2005/8/layout/hList6"/>
    <dgm:cxn modelId="{3324BFF7-B0D9-4385-9074-7C7E3774E885}" type="presParOf" srcId="{E3D0E698-1B74-409E-AE00-2205EA50B0C4}" destId="{9500B3C3-F20F-4C54-B277-019CED9DCB3F}" srcOrd="5" destOrd="0" presId="urn:microsoft.com/office/officeart/2005/8/layout/hList6"/>
    <dgm:cxn modelId="{7660565A-1683-40BF-8306-B80EBD366237}" type="presParOf" srcId="{E3D0E698-1B74-409E-AE00-2205EA50B0C4}" destId="{1D810E55-1BAA-4A75-AB3D-4C0732B31139}" srcOrd="6" destOrd="0" presId="urn:microsoft.com/office/officeart/2005/8/layout/hList6"/>
    <dgm:cxn modelId="{E442429A-1802-4A52-A9C9-84A400E7C8E4}" type="presParOf" srcId="{E3D0E698-1B74-409E-AE00-2205EA50B0C4}" destId="{DD85E7A6-6E73-4BB3-A47B-03A57BCED4BD}" srcOrd="7" destOrd="0" presId="urn:microsoft.com/office/officeart/2005/8/layout/hList6"/>
    <dgm:cxn modelId="{E150DB1D-FBFA-4B72-B188-3F1F7B4D5B78}" type="presParOf" srcId="{E3D0E698-1B74-409E-AE00-2205EA50B0C4}" destId="{C263DADB-E7FF-4062-A0CC-1A08E7462848}" srcOrd="8" destOrd="0" presId="urn:microsoft.com/office/officeart/2005/8/layout/hList6"/>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51D5EF-AFBB-4C4C-807F-6BDFE6E6325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26E3AE4-D68F-4E5C-8A34-4431CF8865F8}">
      <dgm:prSet phldrT="[Text]" custT="1"/>
      <dgm:spPr>
        <a:solidFill>
          <a:schemeClr val="tx2">
            <a:lumMod val="20000"/>
            <a:lumOff val="80000"/>
          </a:schemeClr>
        </a:solidFill>
      </dgm:spPr>
      <dgm:t>
        <a:bodyPr/>
        <a:lstStyle/>
        <a:p>
          <a:r>
            <a:rPr lang="en-US" sz="1600" dirty="0">
              <a:solidFill>
                <a:schemeClr val="tx1"/>
              </a:solidFill>
            </a:rPr>
            <a:t>Houston Diabetes Resource Center</a:t>
          </a:r>
        </a:p>
      </dgm:t>
    </dgm:pt>
    <dgm:pt modelId="{F5FF5A65-758E-44F0-A217-B6E09000A37A}" type="parTrans" cxnId="{A972451D-B8EA-47F1-8B37-F367BFAA86D5}">
      <dgm:prSet/>
      <dgm:spPr/>
      <dgm:t>
        <a:bodyPr/>
        <a:lstStyle/>
        <a:p>
          <a:endParaRPr lang="en-US"/>
        </a:p>
      </dgm:t>
    </dgm:pt>
    <dgm:pt modelId="{4E17A7F5-2BF2-4CA0-8F53-3DB30B9C8530}" type="sibTrans" cxnId="{A972451D-B8EA-47F1-8B37-F367BFAA86D5}">
      <dgm:prSet/>
      <dgm:spPr/>
      <dgm:t>
        <a:bodyPr/>
        <a:lstStyle/>
        <a:p>
          <a:endParaRPr lang="en-US"/>
        </a:p>
      </dgm:t>
    </dgm:pt>
    <dgm:pt modelId="{349C770D-958A-4147-A17A-80DD651212CC}">
      <dgm:prSet phldrT="[Text]" custT="1"/>
      <dgm:spPr>
        <a:solidFill>
          <a:schemeClr val="accent1">
            <a:lumMod val="20000"/>
            <a:lumOff val="80000"/>
          </a:schemeClr>
        </a:solidFill>
      </dgm:spPr>
      <dgm:t>
        <a:bodyPr/>
        <a:lstStyle/>
        <a:p>
          <a:r>
            <a:rPr lang="en-US" sz="1600" dirty="0">
              <a:solidFill>
                <a:schemeClr val="tx1"/>
              </a:solidFill>
            </a:rPr>
            <a:t>Faith &amp; Diabetes</a:t>
          </a:r>
        </a:p>
      </dgm:t>
    </dgm:pt>
    <dgm:pt modelId="{A29BD93D-1505-4BF5-B53D-BCE37A24ABCE}" type="parTrans" cxnId="{5E43B0A8-4E39-4465-B633-58D5D410BA78}">
      <dgm:prSet/>
      <dgm:spPr/>
      <dgm:t>
        <a:bodyPr/>
        <a:lstStyle/>
        <a:p>
          <a:endParaRPr lang="en-US"/>
        </a:p>
      </dgm:t>
    </dgm:pt>
    <dgm:pt modelId="{CF5EEEE2-9346-4820-9B98-FDD2B7872B63}" type="sibTrans" cxnId="{5E43B0A8-4E39-4465-B633-58D5D410BA78}">
      <dgm:prSet/>
      <dgm:spPr/>
      <dgm:t>
        <a:bodyPr/>
        <a:lstStyle/>
        <a:p>
          <a:endParaRPr lang="en-US"/>
        </a:p>
      </dgm:t>
    </dgm:pt>
    <dgm:pt modelId="{E2A39928-4FC0-4D6C-B99E-A493E5D04B32}">
      <dgm:prSet phldrT="[Text]" custT="1"/>
      <dgm:spPr>
        <a:solidFill>
          <a:schemeClr val="accent6">
            <a:lumMod val="40000"/>
            <a:lumOff val="60000"/>
          </a:schemeClr>
        </a:solidFill>
      </dgm:spPr>
      <dgm:t>
        <a:bodyPr/>
        <a:lstStyle/>
        <a:p>
          <a:r>
            <a:rPr lang="en-US" sz="1600" dirty="0">
              <a:solidFill>
                <a:schemeClr val="tx1"/>
              </a:solidFill>
            </a:rPr>
            <a:t>Disaster Prepared-ness</a:t>
          </a:r>
        </a:p>
      </dgm:t>
    </dgm:pt>
    <dgm:pt modelId="{2F2DF3FC-84B1-4F97-9513-EA41C2A89541}" type="parTrans" cxnId="{2F3FEB13-8277-430E-945F-EB4E48D16B4F}">
      <dgm:prSet/>
      <dgm:spPr/>
      <dgm:t>
        <a:bodyPr/>
        <a:lstStyle/>
        <a:p>
          <a:endParaRPr lang="en-US"/>
        </a:p>
      </dgm:t>
    </dgm:pt>
    <dgm:pt modelId="{DAC5B344-70F2-40F4-8D86-AF6891A05B9D}" type="sibTrans" cxnId="{2F3FEB13-8277-430E-945F-EB4E48D16B4F}">
      <dgm:prSet/>
      <dgm:spPr/>
      <dgm:t>
        <a:bodyPr/>
        <a:lstStyle/>
        <a:p>
          <a:endParaRPr lang="en-US"/>
        </a:p>
      </dgm:t>
    </dgm:pt>
    <dgm:pt modelId="{A3C60853-4BD0-49B9-BFB3-B09ED8A39E9E}">
      <dgm:prSet phldrT="[Text]" custT="1"/>
      <dgm:spPr>
        <a:solidFill>
          <a:schemeClr val="accent2">
            <a:lumMod val="40000"/>
            <a:lumOff val="60000"/>
          </a:schemeClr>
        </a:solidFill>
      </dgm:spPr>
      <dgm:t>
        <a:bodyPr/>
        <a:lstStyle/>
        <a:p>
          <a:r>
            <a:rPr lang="en-US" sz="1600" dirty="0">
              <a:solidFill>
                <a:schemeClr val="tx1"/>
              </a:solidFill>
            </a:rPr>
            <a:t>Employer Worksite Wellness</a:t>
          </a:r>
        </a:p>
        <a:p>
          <a:r>
            <a:rPr lang="en-US" sz="1600" dirty="0">
              <a:solidFill>
                <a:schemeClr val="tx1"/>
              </a:solidFill>
            </a:rPr>
            <a:t>(DPP)</a:t>
          </a:r>
        </a:p>
      </dgm:t>
    </dgm:pt>
    <dgm:pt modelId="{48DD09B5-920C-42D7-AA02-ACB6F69215B1}" type="parTrans" cxnId="{B558FB56-19EB-41F6-8BFE-F7E4BCC3C363}">
      <dgm:prSet/>
      <dgm:spPr/>
      <dgm:t>
        <a:bodyPr/>
        <a:lstStyle/>
        <a:p>
          <a:endParaRPr lang="en-US"/>
        </a:p>
      </dgm:t>
    </dgm:pt>
    <dgm:pt modelId="{572D9C34-DB04-4B5A-9556-C60C86EFD2CE}" type="sibTrans" cxnId="{B558FB56-19EB-41F6-8BFE-F7E4BCC3C363}">
      <dgm:prSet/>
      <dgm:spPr/>
      <dgm:t>
        <a:bodyPr/>
        <a:lstStyle/>
        <a:p>
          <a:endParaRPr lang="en-US"/>
        </a:p>
      </dgm:t>
    </dgm:pt>
    <dgm:pt modelId="{12841804-0F56-4B11-80D9-80DA6E41FB8C}">
      <dgm:prSet phldrT="[Text]" custT="1"/>
      <dgm:spPr>
        <a:solidFill>
          <a:srgbClr val="C0B3E3"/>
        </a:solidFill>
      </dgm:spPr>
      <dgm:t>
        <a:bodyPr/>
        <a:lstStyle/>
        <a:p>
          <a:r>
            <a:rPr lang="en-US" sz="1600" dirty="0">
              <a:solidFill>
                <a:schemeClr val="tx1"/>
              </a:solidFill>
            </a:rPr>
            <a:t>Peer Support</a:t>
          </a:r>
        </a:p>
      </dgm:t>
    </dgm:pt>
    <dgm:pt modelId="{FB5D2B5D-86CB-4D11-9D00-7FE758D76EAF}" type="parTrans" cxnId="{072E3563-3420-40DE-8034-A2E8DD0F1E7A}">
      <dgm:prSet/>
      <dgm:spPr/>
      <dgm:t>
        <a:bodyPr/>
        <a:lstStyle/>
        <a:p>
          <a:endParaRPr lang="en-US"/>
        </a:p>
      </dgm:t>
    </dgm:pt>
    <dgm:pt modelId="{AB9F983D-8D03-4B0B-9CFD-E98626B31144}" type="sibTrans" cxnId="{072E3563-3420-40DE-8034-A2E8DD0F1E7A}">
      <dgm:prSet/>
      <dgm:spPr/>
      <dgm:t>
        <a:bodyPr/>
        <a:lstStyle/>
        <a:p>
          <a:endParaRPr lang="en-US"/>
        </a:p>
      </dgm:t>
    </dgm:pt>
    <dgm:pt modelId="{28BAB0CE-57B7-4B78-87DF-B623A307BFAF}" type="pres">
      <dgm:prSet presAssocID="{0D51D5EF-AFBB-4C4C-807F-6BDFE6E63251}" presName="Name0" presStyleCnt="0">
        <dgm:presLayoutVars>
          <dgm:chMax val="1"/>
          <dgm:dir/>
          <dgm:animLvl val="ctr"/>
          <dgm:resizeHandles val="exact"/>
        </dgm:presLayoutVars>
      </dgm:prSet>
      <dgm:spPr/>
      <dgm:t>
        <a:bodyPr/>
        <a:lstStyle/>
        <a:p>
          <a:endParaRPr lang="en-US"/>
        </a:p>
      </dgm:t>
    </dgm:pt>
    <dgm:pt modelId="{2F719975-1117-4AE8-8E4C-E58E4901EF53}" type="pres">
      <dgm:prSet presAssocID="{226E3AE4-D68F-4E5C-8A34-4431CF8865F8}" presName="centerShape" presStyleLbl="node0" presStyleIdx="0" presStyleCnt="1"/>
      <dgm:spPr/>
      <dgm:t>
        <a:bodyPr/>
        <a:lstStyle/>
        <a:p>
          <a:endParaRPr lang="en-US"/>
        </a:p>
      </dgm:t>
    </dgm:pt>
    <dgm:pt modelId="{909D1CC3-C3BC-4FC3-94CD-AC9D0D5F5F3A}" type="pres">
      <dgm:prSet presAssocID="{349C770D-958A-4147-A17A-80DD651212CC}" presName="node" presStyleLbl="node1" presStyleIdx="0" presStyleCnt="4">
        <dgm:presLayoutVars>
          <dgm:bulletEnabled val="1"/>
        </dgm:presLayoutVars>
      </dgm:prSet>
      <dgm:spPr/>
      <dgm:t>
        <a:bodyPr/>
        <a:lstStyle/>
        <a:p>
          <a:endParaRPr lang="en-US"/>
        </a:p>
      </dgm:t>
    </dgm:pt>
    <dgm:pt modelId="{F85E20D8-3035-4D82-8694-565D37FB3D6F}" type="pres">
      <dgm:prSet presAssocID="{349C770D-958A-4147-A17A-80DD651212CC}" presName="dummy" presStyleCnt="0"/>
      <dgm:spPr/>
    </dgm:pt>
    <dgm:pt modelId="{6201C68E-DBBF-497D-BADB-A29F712E7EB5}" type="pres">
      <dgm:prSet presAssocID="{CF5EEEE2-9346-4820-9B98-FDD2B7872B63}" presName="sibTrans" presStyleLbl="sibTrans2D1" presStyleIdx="0" presStyleCnt="4"/>
      <dgm:spPr/>
      <dgm:t>
        <a:bodyPr/>
        <a:lstStyle/>
        <a:p>
          <a:endParaRPr lang="en-US"/>
        </a:p>
      </dgm:t>
    </dgm:pt>
    <dgm:pt modelId="{C23807E1-4B87-46E9-AF32-97E2C659E17C}" type="pres">
      <dgm:prSet presAssocID="{E2A39928-4FC0-4D6C-B99E-A493E5D04B32}" presName="node" presStyleLbl="node1" presStyleIdx="1" presStyleCnt="4">
        <dgm:presLayoutVars>
          <dgm:bulletEnabled val="1"/>
        </dgm:presLayoutVars>
      </dgm:prSet>
      <dgm:spPr/>
      <dgm:t>
        <a:bodyPr/>
        <a:lstStyle/>
        <a:p>
          <a:endParaRPr lang="en-US"/>
        </a:p>
      </dgm:t>
    </dgm:pt>
    <dgm:pt modelId="{A65F5EB0-B981-4064-B952-E668B3D7179E}" type="pres">
      <dgm:prSet presAssocID="{E2A39928-4FC0-4D6C-B99E-A493E5D04B32}" presName="dummy" presStyleCnt="0"/>
      <dgm:spPr/>
    </dgm:pt>
    <dgm:pt modelId="{E9E933E0-574D-4C64-B0E9-249F8EE5C2C3}" type="pres">
      <dgm:prSet presAssocID="{DAC5B344-70F2-40F4-8D86-AF6891A05B9D}" presName="sibTrans" presStyleLbl="sibTrans2D1" presStyleIdx="1" presStyleCnt="4"/>
      <dgm:spPr/>
      <dgm:t>
        <a:bodyPr/>
        <a:lstStyle/>
        <a:p>
          <a:endParaRPr lang="en-US"/>
        </a:p>
      </dgm:t>
    </dgm:pt>
    <dgm:pt modelId="{B6E5C2AA-B0B8-4CE5-820F-17F8F4FCF5A7}" type="pres">
      <dgm:prSet presAssocID="{A3C60853-4BD0-49B9-BFB3-B09ED8A39E9E}" presName="node" presStyleLbl="node1" presStyleIdx="2" presStyleCnt="4">
        <dgm:presLayoutVars>
          <dgm:bulletEnabled val="1"/>
        </dgm:presLayoutVars>
      </dgm:prSet>
      <dgm:spPr/>
      <dgm:t>
        <a:bodyPr/>
        <a:lstStyle/>
        <a:p>
          <a:endParaRPr lang="en-US"/>
        </a:p>
      </dgm:t>
    </dgm:pt>
    <dgm:pt modelId="{84A75DDE-4152-4463-9E92-BD6846D3197D}" type="pres">
      <dgm:prSet presAssocID="{A3C60853-4BD0-49B9-BFB3-B09ED8A39E9E}" presName="dummy" presStyleCnt="0"/>
      <dgm:spPr/>
    </dgm:pt>
    <dgm:pt modelId="{ED6BACA1-3F9F-4648-A913-CD95FDC7E2FF}" type="pres">
      <dgm:prSet presAssocID="{572D9C34-DB04-4B5A-9556-C60C86EFD2CE}" presName="sibTrans" presStyleLbl="sibTrans2D1" presStyleIdx="2" presStyleCnt="4"/>
      <dgm:spPr/>
      <dgm:t>
        <a:bodyPr/>
        <a:lstStyle/>
        <a:p>
          <a:endParaRPr lang="en-US"/>
        </a:p>
      </dgm:t>
    </dgm:pt>
    <dgm:pt modelId="{FFFBEE26-EE70-47F0-BA29-CE347D637B91}" type="pres">
      <dgm:prSet presAssocID="{12841804-0F56-4B11-80D9-80DA6E41FB8C}" presName="node" presStyleLbl="node1" presStyleIdx="3" presStyleCnt="4">
        <dgm:presLayoutVars>
          <dgm:bulletEnabled val="1"/>
        </dgm:presLayoutVars>
      </dgm:prSet>
      <dgm:spPr/>
      <dgm:t>
        <a:bodyPr/>
        <a:lstStyle/>
        <a:p>
          <a:endParaRPr lang="en-US"/>
        </a:p>
      </dgm:t>
    </dgm:pt>
    <dgm:pt modelId="{F820F777-BE92-4FEC-91AD-8CB99C04C9FD}" type="pres">
      <dgm:prSet presAssocID="{12841804-0F56-4B11-80D9-80DA6E41FB8C}" presName="dummy" presStyleCnt="0"/>
      <dgm:spPr/>
    </dgm:pt>
    <dgm:pt modelId="{59F289AC-5345-4968-A7FF-DBCEEE5A8715}" type="pres">
      <dgm:prSet presAssocID="{AB9F983D-8D03-4B0B-9CFD-E98626B31144}" presName="sibTrans" presStyleLbl="sibTrans2D1" presStyleIdx="3" presStyleCnt="4"/>
      <dgm:spPr/>
      <dgm:t>
        <a:bodyPr/>
        <a:lstStyle/>
        <a:p>
          <a:endParaRPr lang="en-US"/>
        </a:p>
      </dgm:t>
    </dgm:pt>
  </dgm:ptLst>
  <dgm:cxnLst>
    <dgm:cxn modelId="{BA65BA7D-29EC-49E6-909C-D32A36326B07}" type="presOf" srcId="{E2A39928-4FC0-4D6C-B99E-A493E5D04B32}" destId="{C23807E1-4B87-46E9-AF32-97E2C659E17C}" srcOrd="0" destOrd="0" presId="urn:microsoft.com/office/officeart/2005/8/layout/radial6"/>
    <dgm:cxn modelId="{9AD2B013-2602-40CE-B50C-3B765C484D76}" type="presOf" srcId="{AB9F983D-8D03-4B0B-9CFD-E98626B31144}" destId="{59F289AC-5345-4968-A7FF-DBCEEE5A8715}" srcOrd="0" destOrd="0" presId="urn:microsoft.com/office/officeart/2005/8/layout/radial6"/>
    <dgm:cxn modelId="{7BA45F61-4518-40B9-9ACB-E64C9F73F38E}" type="presOf" srcId="{DAC5B344-70F2-40F4-8D86-AF6891A05B9D}" destId="{E9E933E0-574D-4C64-B0E9-249F8EE5C2C3}" srcOrd="0" destOrd="0" presId="urn:microsoft.com/office/officeart/2005/8/layout/radial6"/>
    <dgm:cxn modelId="{3B0688D6-1D18-468A-A540-1DD6353199CC}" type="presOf" srcId="{CF5EEEE2-9346-4820-9B98-FDD2B7872B63}" destId="{6201C68E-DBBF-497D-BADB-A29F712E7EB5}" srcOrd="0" destOrd="0" presId="urn:microsoft.com/office/officeart/2005/8/layout/radial6"/>
    <dgm:cxn modelId="{4048FB06-2A4A-4159-9CC9-5A8C9D5AFE43}" type="presOf" srcId="{12841804-0F56-4B11-80D9-80DA6E41FB8C}" destId="{FFFBEE26-EE70-47F0-BA29-CE347D637B91}" srcOrd="0" destOrd="0" presId="urn:microsoft.com/office/officeart/2005/8/layout/radial6"/>
    <dgm:cxn modelId="{B91CF66D-B2D4-451B-AB20-62A07185A111}" type="presOf" srcId="{349C770D-958A-4147-A17A-80DD651212CC}" destId="{909D1CC3-C3BC-4FC3-94CD-AC9D0D5F5F3A}" srcOrd="0" destOrd="0" presId="urn:microsoft.com/office/officeart/2005/8/layout/radial6"/>
    <dgm:cxn modelId="{5E43B0A8-4E39-4465-B633-58D5D410BA78}" srcId="{226E3AE4-D68F-4E5C-8A34-4431CF8865F8}" destId="{349C770D-958A-4147-A17A-80DD651212CC}" srcOrd="0" destOrd="0" parTransId="{A29BD93D-1505-4BF5-B53D-BCE37A24ABCE}" sibTransId="{CF5EEEE2-9346-4820-9B98-FDD2B7872B63}"/>
    <dgm:cxn modelId="{D45657B1-F2FE-4EEB-A6E5-D18F7FD02F41}" type="presOf" srcId="{A3C60853-4BD0-49B9-BFB3-B09ED8A39E9E}" destId="{B6E5C2AA-B0B8-4CE5-820F-17F8F4FCF5A7}" srcOrd="0" destOrd="0" presId="urn:microsoft.com/office/officeart/2005/8/layout/radial6"/>
    <dgm:cxn modelId="{A972451D-B8EA-47F1-8B37-F367BFAA86D5}" srcId="{0D51D5EF-AFBB-4C4C-807F-6BDFE6E63251}" destId="{226E3AE4-D68F-4E5C-8A34-4431CF8865F8}" srcOrd="0" destOrd="0" parTransId="{F5FF5A65-758E-44F0-A217-B6E09000A37A}" sibTransId="{4E17A7F5-2BF2-4CA0-8F53-3DB30B9C8530}"/>
    <dgm:cxn modelId="{2F3FEB13-8277-430E-945F-EB4E48D16B4F}" srcId="{226E3AE4-D68F-4E5C-8A34-4431CF8865F8}" destId="{E2A39928-4FC0-4D6C-B99E-A493E5D04B32}" srcOrd="1" destOrd="0" parTransId="{2F2DF3FC-84B1-4F97-9513-EA41C2A89541}" sibTransId="{DAC5B344-70F2-40F4-8D86-AF6891A05B9D}"/>
    <dgm:cxn modelId="{EF820409-43A5-4002-BFB3-7190307D15D8}" type="presOf" srcId="{226E3AE4-D68F-4E5C-8A34-4431CF8865F8}" destId="{2F719975-1117-4AE8-8E4C-E58E4901EF53}" srcOrd="0" destOrd="0" presId="urn:microsoft.com/office/officeart/2005/8/layout/radial6"/>
    <dgm:cxn modelId="{072E3563-3420-40DE-8034-A2E8DD0F1E7A}" srcId="{226E3AE4-D68F-4E5C-8A34-4431CF8865F8}" destId="{12841804-0F56-4B11-80D9-80DA6E41FB8C}" srcOrd="3" destOrd="0" parTransId="{FB5D2B5D-86CB-4D11-9D00-7FE758D76EAF}" sibTransId="{AB9F983D-8D03-4B0B-9CFD-E98626B31144}"/>
    <dgm:cxn modelId="{B558FB56-19EB-41F6-8BFE-F7E4BCC3C363}" srcId="{226E3AE4-D68F-4E5C-8A34-4431CF8865F8}" destId="{A3C60853-4BD0-49B9-BFB3-B09ED8A39E9E}" srcOrd="2" destOrd="0" parTransId="{48DD09B5-920C-42D7-AA02-ACB6F69215B1}" sibTransId="{572D9C34-DB04-4B5A-9556-C60C86EFD2CE}"/>
    <dgm:cxn modelId="{734F4181-4383-4F41-B423-3107C86D0422}" type="presOf" srcId="{0D51D5EF-AFBB-4C4C-807F-6BDFE6E63251}" destId="{28BAB0CE-57B7-4B78-87DF-B623A307BFAF}" srcOrd="0" destOrd="0" presId="urn:microsoft.com/office/officeart/2005/8/layout/radial6"/>
    <dgm:cxn modelId="{7D3B30D5-ACF0-445D-A72C-A894AE6FA809}" type="presOf" srcId="{572D9C34-DB04-4B5A-9556-C60C86EFD2CE}" destId="{ED6BACA1-3F9F-4648-A913-CD95FDC7E2FF}" srcOrd="0" destOrd="0" presId="urn:microsoft.com/office/officeart/2005/8/layout/radial6"/>
    <dgm:cxn modelId="{B7462DAA-645C-4BA2-B10B-6ADA2C2C5B0A}" type="presParOf" srcId="{28BAB0CE-57B7-4B78-87DF-B623A307BFAF}" destId="{2F719975-1117-4AE8-8E4C-E58E4901EF53}" srcOrd="0" destOrd="0" presId="urn:microsoft.com/office/officeart/2005/8/layout/radial6"/>
    <dgm:cxn modelId="{B20A3DB7-8A25-4641-87EC-E7C48BEF5478}" type="presParOf" srcId="{28BAB0CE-57B7-4B78-87DF-B623A307BFAF}" destId="{909D1CC3-C3BC-4FC3-94CD-AC9D0D5F5F3A}" srcOrd="1" destOrd="0" presId="urn:microsoft.com/office/officeart/2005/8/layout/radial6"/>
    <dgm:cxn modelId="{30B95321-95AB-42DA-8ED5-E6FA9D8814BD}" type="presParOf" srcId="{28BAB0CE-57B7-4B78-87DF-B623A307BFAF}" destId="{F85E20D8-3035-4D82-8694-565D37FB3D6F}" srcOrd="2" destOrd="0" presId="urn:microsoft.com/office/officeart/2005/8/layout/radial6"/>
    <dgm:cxn modelId="{2553496C-B295-4D9B-92E3-E99F6370F7CE}" type="presParOf" srcId="{28BAB0CE-57B7-4B78-87DF-B623A307BFAF}" destId="{6201C68E-DBBF-497D-BADB-A29F712E7EB5}" srcOrd="3" destOrd="0" presId="urn:microsoft.com/office/officeart/2005/8/layout/radial6"/>
    <dgm:cxn modelId="{C98481AE-9750-4D6D-B4A8-F9224F2DB42B}" type="presParOf" srcId="{28BAB0CE-57B7-4B78-87DF-B623A307BFAF}" destId="{C23807E1-4B87-46E9-AF32-97E2C659E17C}" srcOrd="4" destOrd="0" presId="urn:microsoft.com/office/officeart/2005/8/layout/radial6"/>
    <dgm:cxn modelId="{061A7398-30C8-4906-8CF1-952AB1DA58CF}" type="presParOf" srcId="{28BAB0CE-57B7-4B78-87DF-B623A307BFAF}" destId="{A65F5EB0-B981-4064-B952-E668B3D7179E}" srcOrd="5" destOrd="0" presId="urn:microsoft.com/office/officeart/2005/8/layout/radial6"/>
    <dgm:cxn modelId="{775FF56D-9467-466B-A1C9-5B90C51F0076}" type="presParOf" srcId="{28BAB0CE-57B7-4B78-87DF-B623A307BFAF}" destId="{E9E933E0-574D-4C64-B0E9-249F8EE5C2C3}" srcOrd="6" destOrd="0" presId="urn:microsoft.com/office/officeart/2005/8/layout/radial6"/>
    <dgm:cxn modelId="{853CDBC9-DAD3-48ED-9063-02EA5D3B1788}" type="presParOf" srcId="{28BAB0CE-57B7-4B78-87DF-B623A307BFAF}" destId="{B6E5C2AA-B0B8-4CE5-820F-17F8F4FCF5A7}" srcOrd="7" destOrd="0" presId="urn:microsoft.com/office/officeart/2005/8/layout/radial6"/>
    <dgm:cxn modelId="{03C26E0B-DEB2-4B0A-9C88-A6375BF20E23}" type="presParOf" srcId="{28BAB0CE-57B7-4B78-87DF-B623A307BFAF}" destId="{84A75DDE-4152-4463-9E92-BD6846D3197D}" srcOrd="8" destOrd="0" presId="urn:microsoft.com/office/officeart/2005/8/layout/radial6"/>
    <dgm:cxn modelId="{7DB32970-A8CB-49EE-B2C0-3CBF414656FE}" type="presParOf" srcId="{28BAB0CE-57B7-4B78-87DF-B623A307BFAF}" destId="{ED6BACA1-3F9F-4648-A913-CD95FDC7E2FF}" srcOrd="9" destOrd="0" presId="urn:microsoft.com/office/officeart/2005/8/layout/radial6"/>
    <dgm:cxn modelId="{242BB93C-0E77-4EB4-8F34-326B88C58531}" type="presParOf" srcId="{28BAB0CE-57B7-4B78-87DF-B623A307BFAF}" destId="{FFFBEE26-EE70-47F0-BA29-CE347D637B91}" srcOrd="10" destOrd="0" presId="urn:microsoft.com/office/officeart/2005/8/layout/radial6"/>
    <dgm:cxn modelId="{3F6F1420-8188-480B-AA67-455659442C6D}" type="presParOf" srcId="{28BAB0CE-57B7-4B78-87DF-B623A307BFAF}" destId="{F820F777-BE92-4FEC-91AD-8CB99C04C9FD}" srcOrd="11" destOrd="0" presId="urn:microsoft.com/office/officeart/2005/8/layout/radial6"/>
    <dgm:cxn modelId="{ED0CF027-315B-4EFF-BAB9-C19C42D07AAC}" type="presParOf" srcId="{28BAB0CE-57B7-4B78-87DF-B623A307BFAF}" destId="{59F289AC-5345-4968-A7FF-DBCEEE5A8715}"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31B373-C4CB-4477-8C31-CDF44539B15A}"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DDF91A8B-6F92-4C5D-8488-20FFF0F4B199}">
      <dgm:prSet phldrT="[Text]" custT="1"/>
      <dgm:spPr>
        <a:solidFill>
          <a:schemeClr val="accent1">
            <a:lumMod val="40000"/>
            <a:lumOff val="60000"/>
          </a:schemeClr>
        </a:solidFill>
      </dgm:spPr>
      <dgm:t>
        <a:bodyPr/>
        <a:lstStyle/>
        <a:p>
          <a:r>
            <a:rPr lang="en-US" sz="2000" b="1" dirty="0">
              <a:solidFill>
                <a:schemeClr val="tx1"/>
              </a:solidFill>
            </a:rPr>
            <a:t>Held October 2016 Faith &amp; Diabetes Summit</a:t>
          </a:r>
        </a:p>
      </dgm:t>
    </dgm:pt>
    <dgm:pt modelId="{D082A63E-7F3D-425A-807D-5CF79BF64AF4}" type="parTrans" cxnId="{90BFBA3B-4291-40D8-819D-DDFE5683AB19}">
      <dgm:prSet/>
      <dgm:spPr/>
      <dgm:t>
        <a:bodyPr/>
        <a:lstStyle/>
        <a:p>
          <a:endParaRPr lang="en-US"/>
        </a:p>
      </dgm:t>
    </dgm:pt>
    <dgm:pt modelId="{A69C1925-9D34-4E06-8053-DD7362F6FE84}" type="sibTrans" cxnId="{90BFBA3B-4291-40D8-819D-DDFE5683AB19}">
      <dgm:prSet/>
      <dgm:spPr/>
      <dgm:t>
        <a:bodyPr/>
        <a:lstStyle/>
        <a:p>
          <a:endParaRPr lang="en-US"/>
        </a:p>
      </dgm:t>
    </dgm:pt>
    <dgm:pt modelId="{7625458A-7D51-440D-B2A5-66C54FC5AC3C}">
      <dgm:prSet custT="1"/>
      <dgm:spPr>
        <a:solidFill>
          <a:schemeClr val="accent1">
            <a:lumMod val="40000"/>
            <a:lumOff val="60000"/>
          </a:schemeClr>
        </a:solidFill>
      </dgm:spPr>
      <dgm:t>
        <a:bodyPr/>
        <a:lstStyle/>
        <a:p>
          <a:r>
            <a:rPr lang="en-US" sz="2000" b="1" dirty="0">
              <a:solidFill>
                <a:schemeClr val="tx1"/>
              </a:solidFill>
            </a:rPr>
            <a:t>Selected Evidence-Based on-the-shelf DSMES Program</a:t>
          </a:r>
        </a:p>
      </dgm:t>
    </dgm:pt>
    <dgm:pt modelId="{4301DE0F-1AD1-4B6C-980A-E31B338C612E}" type="parTrans" cxnId="{C194C560-79AE-4CE9-AFDB-513E89FA3502}">
      <dgm:prSet/>
      <dgm:spPr/>
      <dgm:t>
        <a:bodyPr/>
        <a:lstStyle/>
        <a:p>
          <a:endParaRPr lang="en-US"/>
        </a:p>
      </dgm:t>
    </dgm:pt>
    <dgm:pt modelId="{C4E0E1AA-2605-4FCB-AA3B-8204BF93448D}" type="sibTrans" cxnId="{C194C560-79AE-4CE9-AFDB-513E89FA3502}">
      <dgm:prSet/>
      <dgm:spPr/>
      <dgm:t>
        <a:bodyPr/>
        <a:lstStyle/>
        <a:p>
          <a:endParaRPr lang="en-US"/>
        </a:p>
      </dgm:t>
    </dgm:pt>
    <dgm:pt modelId="{33E0BF8E-7400-48ED-AC63-D397D4F410E8}">
      <dgm:prSet custT="1"/>
      <dgm:spPr>
        <a:solidFill>
          <a:schemeClr val="accent1">
            <a:lumMod val="40000"/>
            <a:lumOff val="60000"/>
          </a:schemeClr>
        </a:solidFill>
      </dgm:spPr>
      <dgm:t>
        <a:bodyPr/>
        <a:lstStyle/>
        <a:p>
          <a:r>
            <a:rPr lang="en-US" sz="2000" b="1" dirty="0">
              <a:solidFill>
                <a:schemeClr val="tx1"/>
              </a:solidFill>
            </a:rPr>
            <a:t>Created “Religious Studies” Curriculum</a:t>
          </a:r>
        </a:p>
      </dgm:t>
    </dgm:pt>
    <dgm:pt modelId="{FDAB6C44-7777-4F0E-89F9-313CC4B054D0}" type="parTrans" cxnId="{D2D5A183-86EE-4692-9D6E-226B768231F2}">
      <dgm:prSet/>
      <dgm:spPr/>
      <dgm:t>
        <a:bodyPr/>
        <a:lstStyle/>
        <a:p>
          <a:endParaRPr lang="en-US"/>
        </a:p>
      </dgm:t>
    </dgm:pt>
    <dgm:pt modelId="{9F457F41-F598-485D-9831-CC22A3E6E8D5}" type="sibTrans" cxnId="{D2D5A183-86EE-4692-9D6E-226B768231F2}">
      <dgm:prSet/>
      <dgm:spPr/>
      <dgm:t>
        <a:bodyPr/>
        <a:lstStyle/>
        <a:p>
          <a:endParaRPr lang="en-US"/>
        </a:p>
      </dgm:t>
    </dgm:pt>
    <dgm:pt modelId="{1CDA418A-CE8A-4CED-BADF-605496D638A1}">
      <dgm:prSet custT="1"/>
      <dgm:spPr/>
      <dgm:t>
        <a:bodyPr/>
        <a:lstStyle/>
        <a:p>
          <a:r>
            <a:rPr lang="en-US" sz="1400" dirty="0"/>
            <a:t>Training on how faith and health align.</a:t>
          </a:r>
        </a:p>
        <a:p>
          <a:r>
            <a:rPr lang="en-US" sz="1400" dirty="0"/>
            <a:t>The “sameness” between the diversities of faith.</a:t>
          </a:r>
        </a:p>
        <a:p>
          <a:r>
            <a:rPr lang="en-US" sz="1400" dirty="0"/>
            <a:t>Bringing prevention to their  surrounding communities</a:t>
          </a:r>
        </a:p>
      </dgm:t>
    </dgm:pt>
    <dgm:pt modelId="{80276B62-920A-4A30-9EA0-D3EFC982EE1A}" type="parTrans" cxnId="{712370E0-8ED6-45E5-8A22-2D638732515B}">
      <dgm:prSet/>
      <dgm:spPr/>
      <dgm:t>
        <a:bodyPr/>
        <a:lstStyle/>
        <a:p>
          <a:endParaRPr lang="en-US"/>
        </a:p>
      </dgm:t>
    </dgm:pt>
    <dgm:pt modelId="{A31D4ED6-3DF3-47CF-8FA4-E3E80096759E}" type="sibTrans" cxnId="{712370E0-8ED6-45E5-8A22-2D638732515B}">
      <dgm:prSet/>
      <dgm:spPr/>
      <dgm:t>
        <a:bodyPr/>
        <a:lstStyle/>
        <a:p>
          <a:endParaRPr lang="en-US"/>
        </a:p>
      </dgm:t>
    </dgm:pt>
    <dgm:pt modelId="{EF90A249-7EE1-4229-980F-070010948517}">
      <dgm:prSet phldrT="[Text]" custT="1"/>
      <dgm:spPr/>
      <dgm:t>
        <a:bodyPr/>
        <a:lstStyle/>
        <a:p>
          <a:r>
            <a:rPr lang="en-US" sz="1600" b="1" dirty="0"/>
            <a:t>Learning: </a:t>
          </a:r>
          <a:r>
            <a:rPr lang="en-US" sz="1400" dirty="0"/>
            <a:t>health ministries were not ready to support diabetes services.</a:t>
          </a:r>
        </a:p>
        <a:p>
          <a:r>
            <a:rPr lang="en-US" sz="1400" b="1" dirty="0"/>
            <a:t>Action</a:t>
          </a:r>
          <a:r>
            <a:rPr lang="en-US" sz="1400" dirty="0"/>
            <a:t>: Action Work Group identified components for a training program</a:t>
          </a:r>
        </a:p>
      </dgm:t>
    </dgm:pt>
    <dgm:pt modelId="{203DF51B-547C-4818-8404-86AA206AE9C6}" type="parTrans" cxnId="{D8E837D5-94D5-4B0F-A4F8-3A9438AF25C5}">
      <dgm:prSet/>
      <dgm:spPr/>
      <dgm:t>
        <a:bodyPr/>
        <a:lstStyle/>
        <a:p>
          <a:endParaRPr lang="en-US"/>
        </a:p>
      </dgm:t>
    </dgm:pt>
    <dgm:pt modelId="{44DA3A71-DF42-4C7B-B954-8BB0E8A2ED39}" type="sibTrans" cxnId="{D8E837D5-94D5-4B0F-A4F8-3A9438AF25C5}">
      <dgm:prSet/>
      <dgm:spPr/>
      <dgm:t>
        <a:bodyPr/>
        <a:lstStyle/>
        <a:p>
          <a:endParaRPr lang="en-US"/>
        </a:p>
      </dgm:t>
    </dgm:pt>
    <dgm:pt modelId="{152CDFEA-172C-4E20-A04E-5DBF97433B66}">
      <dgm:prSet custT="1"/>
      <dgm:spPr/>
      <dgm:t>
        <a:bodyPr/>
        <a:lstStyle/>
        <a:p>
          <a:r>
            <a:rPr lang="en-US" sz="1400" b="0" dirty="0"/>
            <a:t>Community-based and culturally sensitive approach using participatory adult learning principals</a:t>
          </a:r>
        </a:p>
      </dgm:t>
    </dgm:pt>
    <dgm:pt modelId="{7E4D6AD3-BBDD-4EBD-889B-28DFF49EA9F8}" type="parTrans" cxnId="{D86A5219-63D4-4037-BDCA-A3552342CC86}">
      <dgm:prSet/>
      <dgm:spPr/>
      <dgm:t>
        <a:bodyPr/>
        <a:lstStyle/>
        <a:p>
          <a:endParaRPr lang="en-US"/>
        </a:p>
      </dgm:t>
    </dgm:pt>
    <dgm:pt modelId="{881C728D-6910-4B35-8965-291DB8165B35}" type="sibTrans" cxnId="{D86A5219-63D4-4037-BDCA-A3552342CC86}">
      <dgm:prSet/>
      <dgm:spPr/>
      <dgm:t>
        <a:bodyPr/>
        <a:lstStyle/>
        <a:p>
          <a:endParaRPr lang="en-US"/>
        </a:p>
      </dgm:t>
    </dgm:pt>
    <dgm:pt modelId="{F290F191-54EE-4096-BF89-15D9C29E9517}">
      <dgm:prSet custT="1"/>
      <dgm:spPr>
        <a:solidFill>
          <a:schemeClr val="accent1">
            <a:lumMod val="40000"/>
            <a:lumOff val="60000"/>
          </a:schemeClr>
        </a:solidFill>
      </dgm:spPr>
      <dgm:t>
        <a:bodyPr/>
        <a:lstStyle/>
        <a:p>
          <a:r>
            <a:rPr lang="en-US" sz="2000" b="1" dirty="0">
              <a:solidFill>
                <a:schemeClr val="tx1"/>
              </a:solidFill>
            </a:rPr>
            <a:t>Added Prevention Module</a:t>
          </a:r>
        </a:p>
      </dgm:t>
    </dgm:pt>
    <dgm:pt modelId="{37A40570-E49B-4F5D-A0A6-508D83B3D52D}" type="parTrans" cxnId="{BEC45D5A-35DF-4511-8E19-465737776EA4}">
      <dgm:prSet/>
      <dgm:spPr/>
      <dgm:t>
        <a:bodyPr/>
        <a:lstStyle/>
        <a:p>
          <a:endParaRPr lang="en-US"/>
        </a:p>
      </dgm:t>
    </dgm:pt>
    <dgm:pt modelId="{C5A754C7-CB16-4EA5-BD89-2F072526E6E6}" type="sibTrans" cxnId="{BEC45D5A-35DF-4511-8E19-465737776EA4}">
      <dgm:prSet/>
      <dgm:spPr/>
      <dgm:t>
        <a:bodyPr/>
        <a:lstStyle/>
        <a:p>
          <a:endParaRPr lang="en-US"/>
        </a:p>
      </dgm:t>
    </dgm:pt>
    <dgm:pt modelId="{8014610B-A851-4022-B120-9B6BE28250FF}">
      <dgm:prSet custT="1"/>
      <dgm:spPr/>
      <dgm:t>
        <a:bodyPr/>
        <a:lstStyle/>
        <a:p>
          <a:r>
            <a:rPr lang="en-US" sz="1400" b="1" dirty="0"/>
            <a:t> City of Houston and Harris County Public Health</a:t>
          </a:r>
        </a:p>
      </dgm:t>
    </dgm:pt>
    <dgm:pt modelId="{D19D8DC4-3FA3-46E5-ADB6-77232165FCF6}" type="parTrans" cxnId="{7A073201-74EF-4E15-AB96-5BC45902B731}">
      <dgm:prSet/>
      <dgm:spPr/>
      <dgm:t>
        <a:bodyPr/>
        <a:lstStyle/>
        <a:p>
          <a:endParaRPr lang="en-US"/>
        </a:p>
      </dgm:t>
    </dgm:pt>
    <dgm:pt modelId="{7C1DF2A1-456B-45C0-B95C-B407CABEB2A6}" type="sibTrans" cxnId="{7A073201-74EF-4E15-AB96-5BC45902B731}">
      <dgm:prSet/>
      <dgm:spPr/>
      <dgm:t>
        <a:bodyPr/>
        <a:lstStyle/>
        <a:p>
          <a:endParaRPr lang="en-US"/>
        </a:p>
      </dgm:t>
    </dgm:pt>
    <dgm:pt modelId="{21C447F6-E6E5-4664-9A83-112D5D366B42}">
      <dgm:prSet custT="1"/>
      <dgm:spPr/>
      <dgm:t>
        <a:bodyPr/>
        <a:lstStyle/>
        <a:p>
          <a:r>
            <a:rPr lang="en-US" sz="1400" b="1" dirty="0"/>
            <a:t>Institute for Spirituality and Health</a:t>
          </a:r>
        </a:p>
      </dgm:t>
    </dgm:pt>
    <dgm:pt modelId="{FDD18FE0-41FA-4516-938F-E6A1D1170E6E}" type="parTrans" cxnId="{1A86BFE3-8757-48D4-9AF9-539BE9AAF3C3}">
      <dgm:prSet/>
      <dgm:spPr/>
      <dgm:t>
        <a:bodyPr/>
        <a:lstStyle/>
        <a:p>
          <a:endParaRPr lang="en-US"/>
        </a:p>
      </dgm:t>
    </dgm:pt>
    <dgm:pt modelId="{E77998EB-1FC3-41CA-B501-3D8DE5B55191}" type="sibTrans" cxnId="{1A86BFE3-8757-48D4-9AF9-539BE9AAF3C3}">
      <dgm:prSet/>
      <dgm:spPr/>
      <dgm:t>
        <a:bodyPr/>
        <a:lstStyle/>
        <a:p>
          <a:endParaRPr lang="en-US"/>
        </a:p>
      </dgm:t>
    </dgm:pt>
    <dgm:pt modelId="{A92525EE-83A0-48E9-A056-BA0D7443CC69}">
      <dgm:prSet custT="1"/>
      <dgm:spPr/>
      <dgm:t>
        <a:bodyPr/>
        <a:lstStyle/>
        <a:p>
          <a:r>
            <a:rPr lang="en-US" sz="1400" dirty="0"/>
            <a:t>10 evidence-based nutrition and physical activity interventions </a:t>
          </a:r>
        </a:p>
      </dgm:t>
    </dgm:pt>
    <dgm:pt modelId="{ABD313DC-144A-4163-81BD-CE41CAE70212}" type="parTrans" cxnId="{C7E51626-F337-4FA1-964F-C8C973976C04}">
      <dgm:prSet/>
      <dgm:spPr/>
      <dgm:t>
        <a:bodyPr/>
        <a:lstStyle/>
        <a:p>
          <a:endParaRPr lang="en-US"/>
        </a:p>
      </dgm:t>
    </dgm:pt>
    <dgm:pt modelId="{87F1753F-38AB-4AA4-A28B-ED17583155E5}" type="sibTrans" cxnId="{C7E51626-F337-4FA1-964F-C8C973976C04}">
      <dgm:prSet/>
      <dgm:spPr/>
      <dgm:t>
        <a:bodyPr/>
        <a:lstStyle/>
        <a:p>
          <a:endParaRPr lang="en-US"/>
        </a:p>
      </dgm:t>
    </dgm:pt>
    <dgm:pt modelId="{A3A8C2DC-64D3-4426-97BD-59F75245D85B}">
      <dgm:prSet custT="1"/>
      <dgm:spPr/>
      <dgm:t>
        <a:bodyPr/>
        <a:lstStyle/>
        <a:p>
          <a:r>
            <a:rPr lang="en-US" sz="1400" dirty="0"/>
            <a:t>How-to handbook with examples from houses of faith and local resources</a:t>
          </a:r>
        </a:p>
      </dgm:t>
    </dgm:pt>
    <dgm:pt modelId="{8CF90247-E4B7-4822-943F-93BD8CC3C6C5}" type="parTrans" cxnId="{341CD843-A54A-4EFB-BF45-FD9378584E50}">
      <dgm:prSet/>
      <dgm:spPr/>
      <dgm:t>
        <a:bodyPr/>
        <a:lstStyle/>
        <a:p>
          <a:endParaRPr lang="en-US"/>
        </a:p>
      </dgm:t>
    </dgm:pt>
    <dgm:pt modelId="{FA35B339-3A2C-48D9-A87B-F3F2686A0357}" type="sibTrans" cxnId="{341CD843-A54A-4EFB-BF45-FD9378584E50}">
      <dgm:prSet/>
      <dgm:spPr/>
      <dgm:t>
        <a:bodyPr/>
        <a:lstStyle/>
        <a:p>
          <a:endParaRPr lang="en-US"/>
        </a:p>
      </dgm:t>
    </dgm:pt>
    <dgm:pt modelId="{6D3F3A22-95CC-4675-AE9E-F5F369CA594E}">
      <dgm:prSet custT="1"/>
      <dgm:spPr/>
      <dgm:t>
        <a:bodyPr/>
        <a:lstStyle/>
        <a:p>
          <a:r>
            <a:rPr lang="en-US" sz="1600" b="1" dirty="0"/>
            <a:t>Gateway DM and CVD</a:t>
          </a:r>
        </a:p>
      </dgm:t>
    </dgm:pt>
    <dgm:pt modelId="{6105D175-F50F-4F33-B5BD-834C11DB33CF}" type="parTrans" cxnId="{E922B6AD-BC28-4DC4-B931-E1EC3FB7F8BD}">
      <dgm:prSet/>
      <dgm:spPr/>
      <dgm:t>
        <a:bodyPr/>
        <a:lstStyle/>
        <a:p>
          <a:endParaRPr lang="en-US"/>
        </a:p>
      </dgm:t>
    </dgm:pt>
    <dgm:pt modelId="{A26CEC50-9921-4BD4-800A-0100DCA2CBAF}" type="sibTrans" cxnId="{E922B6AD-BC28-4DC4-B931-E1EC3FB7F8BD}">
      <dgm:prSet/>
      <dgm:spPr/>
      <dgm:t>
        <a:bodyPr/>
        <a:lstStyle/>
        <a:p>
          <a:endParaRPr lang="en-US"/>
        </a:p>
      </dgm:t>
    </dgm:pt>
    <dgm:pt modelId="{7726D301-2F67-44EA-B1AB-B9AD4713A23E}">
      <dgm:prSet custT="1"/>
      <dgm:spPr>
        <a:solidFill>
          <a:schemeClr val="accent1">
            <a:lumMod val="40000"/>
            <a:lumOff val="60000"/>
          </a:schemeClr>
        </a:solidFill>
      </dgm:spPr>
      <dgm:t>
        <a:bodyPr/>
        <a:lstStyle/>
        <a:p>
          <a:r>
            <a:rPr lang="en-US" sz="2000" b="1" dirty="0">
              <a:solidFill>
                <a:schemeClr val="tx1"/>
              </a:solidFill>
            </a:rPr>
            <a:t>Created Collab. Evaluation</a:t>
          </a:r>
        </a:p>
      </dgm:t>
    </dgm:pt>
    <dgm:pt modelId="{EEB74759-783B-4967-9151-137393786E27}" type="parTrans" cxnId="{C7B409C3-3EEF-48D0-9843-D84DB6A18455}">
      <dgm:prSet/>
      <dgm:spPr/>
      <dgm:t>
        <a:bodyPr/>
        <a:lstStyle/>
        <a:p>
          <a:endParaRPr lang="en-US"/>
        </a:p>
      </dgm:t>
    </dgm:pt>
    <dgm:pt modelId="{E5E5724D-4593-4D62-B090-EC2213FD03DA}" type="sibTrans" cxnId="{C7B409C3-3EEF-48D0-9843-D84DB6A18455}">
      <dgm:prSet/>
      <dgm:spPr/>
      <dgm:t>
        <a:bodyPr/>
        <a:lstStyle/>
        <a:p>
          <a:endParaRPr lang="en-US"/>
        </a:p>
      </dgm:t>
    </dgm:pt>
    <dgm:pt modelId="{62375CD0-3829-4221-9DC0-C2C94B2A1F70}">
      <dgm:prSet custT="1"/>
      <dgm:spPr/>
      <dgm:t>
        <a:bodyPr/>
        <a:lstStyle/>
        <a:p>
          <a:r>
            <a:rPr lang="en-US" sz="1400" b="1" dirty="0"/>
            <a:t>Healthy Cities Research Hub </a:t>
          </a:r>
          <a:r>
            <a:rPr lang="en-US" sz="1400" dirty="0"/>
            <a:t>at </a:t>
          </a:r>
          <a:r>
            <a:rPr lang="en-US" sz="1400" dirty="0" err="1"/>
            <a:t>UTHealth</a:t>
          </a:r>
          <a:r>
            <a:rPr lang="en-US" sz="1400" dirty="0"/>
            <a:t>- School of Public Health</a:t>
          </a:r>
        </a:p>
        <a:p>
          <a:endParaRPr lang="en-US" sz="1200" dirty="0">
            <a:solidFill>
              <a:schemeClr val="accent4">
                <a:lumMod val="10000"/>
              </a:schemeClr>
            </a:solidFill>
          </a:endParaRPr>
        </a:p>
      </dgm:t>
    </dgm:pt>
    <dgm:pt modelId="{C0DD492B-682D-4F56-89A0-3565A84CADE7}" type="parTrans" cxnId="{68DDBAC9-29C9-412B-B359-1502FD9AF73D}">
      <dgm:prSet/>
      <dgm:spPr/>
      <dgm:t>
        <a:bodyPr/>
        <a:lstStyle/>
        <a:p>
          <a:endParaRPr lang="en-US"/>
        </a:p>
      </dgm:t>
    </dgm:pt>
    <dgm:pt modelId="{A26AAD42-BF5E-4AAF-82AA-BEF725A85200}" type="sibTrans" cxnId="{68DDBAC9-29C9-412B-B359-1502FD9AF73D}">
      <dgm:prSet/>
      <dgm:spPr/>
      <dgm:t>
        <a:bodyPr/>
        <a:lstStyle/>
        <a:p>
          <a:endParaRPr lang="en-US"/>
        </a:p>
      </dgm:t>
    </dgm:pt>
    <dgm:pt modelId="{E2267E0B-2EC7-4D6E-AD2C-85D8BE9E7431}">
      <dgm:prSet custT="1"/>
      <dgm:spPr/>
      <dgm:t>
        <a:bodyPr/>
        <a:lstStyle/>
        <a:p>
          <a:endParaRPr lang="en-US" sz="1200" b="0" dirty="0"/>
        </a:p>
      </dgm:t>
    </dgm:pt>
    <dgm:pt modelId="{B800DE38-1219-44B0-810E-7F21117252EA}" type="parTrans" cxnId="{1854E443-C53B-47C8-AA6F-F5E36194D2A8}">
      <dgm:prSet/>
      <dgm:spPr/>
      <dgm:t>
        <a:bodyPr/>
        <a:lstStyle/>
        <a:p>
          <a:endParaRPr lang="en-US"/>
        </a:p>
      </dgm:t>
    </dgm:pt>
    <dgm:pt modelId="{5D0EDD2B-2528-43DF-A206-4F0B74F58704}" type="sibTrans" cxnId="{1854E443-C53B-47C8-AA6F-F5E36194D2A8}">
      <dgm:prSet/>
      <dgm:spPr/>
      <dgm:t>
        <a:bodyPr/>
        <a:lstStyle/>
        <a:p>
          <a:endParaRPr lang="en-US"/>
        </a:p>
      </dgm:t>
    </dgm:pt>
    <dgm:pt modelId="{0877EB4B-A662-42F3-8B08-71282B287135}">
      <dgm:prSet custT="1"/>
      <dgm:spPr/>
      <dgm:t>
        <a:bodyPr/>
        <a:lstStyle/>
        <a:p>
          <a:r>
            <a:rPr lang="en-US" sz="1400" b="0" dirty="0"/>
            <a:t>Train the trainer Model- education</a:t>
          </a:r>
        </a:p>
      </dgm:t>
    </dgm:pt>
    <dgm:pt modelId="{26B9D7D0-9E58-46E5-818E-9CC742D9E8D5}" type="parTrans" cxnId="{7E1655E4-C8CF-4C0B-9115-A7195DD69AE9}">
      <dgm:prSet/>
      <dgm:spPr/>
      <dgm:t>
        <a:bodyPr/>
        <a:lstStyle/>
        <a:p>
          <a:endParaRPr lang="en-US"/>
        </a:p>
      </dgm:t>
    </dgm:pt>
    <dgm:pt modelId="{FCA1E70D-0F54-4683-BE22-DE15836522AC}" type="sibTrans" cxnId="{7E1655E4-C8CF-4C0B-9115-A7195DD69AE9}">
      <dgm:prSet/>
      <dgm:spPr/>
      <dgm:t>
        <a:bodyPr/>
        <a:lstStyle/>
        <a:p>
          <a:endParaRPr lang="en-US"/>
        </a:p>
      </dgm:t>
    </dgm:pt>
    <dgm:pt modelId="{591172EE-9DDF-4874-A813-89D2E789B2A9}">
      <dgm:prSet custT="1"/>
      <dgm:spPr/>
      <dgm:t>
        <a:bodyPr/>
        <a:lstStyle/>
        <a:p>
          <a:endParaRPr lang="en-US" sz="1200" dirty="0">
            <a:solidFill>
              <a:schemeClr val="accent4">
                <a:lumMod val="10000"/>
              </a:schemeClr>
            </a:solidFill>
          </a:endParaRPr>
        </a:p>
      </dgm:t>
    </dgm:pt>
    <dgm:pt modelId="{26FD3259-C576-4FA6-A3B5-024D6E934ACB}" type="parTrans" cxnId="{FBC5950B-06F5-4B90-BC60-146A73BA1946}">
      <dgm:prSet/>
      <dgm:spPr/>
      <dgm:t>
        <a:bodyPr/>
        <a:lstStyle/>
        <a:p>
          <a:endParaRPr lang="en-US"/>
        </a:p>
      </dgm:t>
    </dgm:pt>
    <dgm:pt modelId="{4233AB6B-C8A2-4F27-93B1-0A70F200526A}" type="sibTrans" cxnId="{FBC5950B-06F5-4B90-BC60-146A73BA1946}">
      <dgm:prSet/>
      <dgm:spPr/>
      <dgm:t>
        <a:bodyPr/>
        <a:lstStyle/>
        <a:p>
          <a:endParaRPr lang="en-US"/>
        </a:p>
      </dgm:t>
    </dgm:pt>
    <dgm:pt modelId="{2AF30551-76D0-4CDC-A934-651C35D85DDA}">
      <dgm:prSet custT="1"/>
      <dgm:spPr/>
      <dgm:t>
        <a:bodyPr/>
        <a:lstStyle/>
        <a:p>
          <a:endParaRPr lang="en-US" sz="1200" dirty="0">
            <a:solidFill>
              <a:schemeClr val="accent4">
                <a:lumMod val="10000"/>
              </a:schemeClr>
            </a:solidFill>
          </a:endParaRPr>
        </a:p>
      </dgm:t>
    </dgm:pt>
    <dgm:pt modelId="{217C9F0C-61A5-4241-B8DA-9E1EB69163A0}" type="parTrans" cxnId="{509224CB-B6EE-4E9C-AD4C-ECCB1466F5A8}">
      <dgm:prSet/>
      <dgm:spPr/>
      <dgm:t>
        <a:bodyPr/>
        <a:lstStyle/>
        <a:p>
          <a:endParaRPr lang="en-US"/>
        </a:p>
      </dgm:t>
    </dgm:pt>
    <dgm:pt modelId="{C37F1FE8-4B8B-4944-9954-4C11C06D2076}" type="sibTrans" cxnId="{509224CB-B6EE-4E9C-AD4C-ECCB1466F5A8}">
      <dgm:prSet/>
      <dgm:spPr/>
      <dgm:t>
        <a:bodyPr/>
        <a:lstStyle/>
        <a:p>
          <a:endParaRPr lang="en-US"/>
        </a:p>
      </dgm:t>
    </dgm:pt>
    <dgm:pt modelId="{3B333AC7-13F6-4DC5-BC77-004584AC8C79}">
      <dgm:prSet custT="1"/>
      <dgm:spPr/>
      <dgm:t>
        <a:bodyPr/>
        <a:lstStyle/>
        <a:p>
          <a:endParaRPr lang="en-US" sz="1200" dirty="0">
            <a:solidFill>
              <a:schemeClr val="accent4">
                <a:lumMod val="10000"/>
              </a:schemeClr>
            </a:solidFill>
          </a:endParaRPr>
        </a:p>
      </dgm:t>
    </dgm:pt>
    <dgm:pt modelId="{075A6033-6871-4061-AA96-53CEE9E47808}" type="parTrans" cxnId="{7533FE93-669D-4F7F-96F3-38AE653B2BC9}">
      <dgm:prSet/>
      <dgm:spPr/>
      <dgm:t>
        <a:bodyPr/>
        <a:lstStyle/>
        <a:p>
          <a:endParaRPr lang="en-US"/>
        </a:p>
      </dgm:t>
    </dgm:pt>
    <dgm:pt modelId="{776FD3B1-3B3E-4DD9-BEDD-3143644CF945}" type="sibTrans" cxnId="{7533FE93-669D-4F7F-96F3-38AE653B2BC9}">
      <dgm:prSet/>
      <dgm:spPr/>
      <dgm:t>
        <a:bodyPr/>
        <a:lstStyle/>
        <a:p>
          <a:endParaRPr lang="en-US"/>
        </a:p>
      </dgm:t>
    </dgm:pt>
    <dgm:pt modelId="{D90E5BE8-1E1C-4BA8-9392-50E0E1D7C502}">
      <dgm:prSet custT="1"/>
      <dgm:spPr/>
      <dgm:t>
        <a:bodyPr/>
        <a:lstStyle/>
        <a:p>
          <a:r>
            <a:rPr lang="en-US" sz="1200" dirty="0">
              <a:solidFill>
                <a:schemeClr val="accent4">
                  <a:lumMod val="10000"/>
                </a:schemeClr>
              </a:solidFill>
              <a:latin typeface="Arial" panose="020B0604020202020204" pitchFamily="34" charset="0"/>
              <a:cs typeface="Arial" panose="020B0604020202020204" pitchFamily="34" charset="0"/>
            </a:rPr>
            <a:t>°</a:t>
          </a:r>
          <a:endParaRPr lang="en-US" sz="1200" dirty="0">
            <a:solidFill>
              <a:schemeClr val="accent4">
                <a:lumMod val="10000"/>
              </a:schemeClr>
            </a:solidFill>
          </a:endParaRPr>
        </a:p>
      </dgm:t>
    </dgm:pt>
    <dgm:pt modelId="{CB978E23-D1DB-47AF-BAF4-BDB2B9A777F5}" type="parTrans" cxnId="{142EB193-A25D-438C-AFCE-A4C2AA7AD08E}">
      <dgm:prSet/>
      <dgm:spPr/>
      <dgm:t>
        <a:bodyPr/>
        <a:lstStyle/>
        <a:p>
          <a:endParaRPr lang="en-US"/>
        </a:p>
      </dgm:t>
    </dgm:pt>
    <dgm:pt modelId="{5BC79521-857A-4828-9556-D35A0DB02736}" type="sibTrans" cxnId="{142EB193-A25D-438C-AFCE-A4C2AA7AD08E}">
      <dgm:prSet/>
      <dgm:spPr/>
      <dgm:t>
        <a:bodyPr/>
        <a:lstStyle/>
        <a:p>
          <a:endParaRPr lang="en-US"/>
        </a:p>
      </dgm:t>
    </dgm:pt>
    <dgm:pt modelId="{7C62A402-952B-47FC-9EC2-D6CB8913E6D9}">
      <dgm:prSet phldrT="[Text]" custT="1"/>
      <dgm:spPr/>
      <dgm:t>
        <a:bodyPr/>
        <a:lstStyle/>
        <a:p>
          <a:endParaRPr lang="en-US" sz="1400" dirty="0"/>
        </a:p>
      </dgm:t>
    </dgm:pt>
    <dgm:pt modelId="{A43D319B-67D9-4D26-AE3B-72F24D9F0728}" type="parTrans" cxnId="{3069B0BD-55B0-48EE-BD4B-AE87F302697A}">
      <dgm:prSet/>
      <dgm:spPr/>
      <dgm:t>
        <a:bodyPr/>
        <a:lstStyle/>
        <a:p>
          <a:endParaRPr lang="en-US"/>
        </a:p>
      </dgm:t>
    </dgm:pt>
    <dgm:pt modelId="{B2674C2C-44DB-45A3-A1EA-C5B272C40572}" type="sibTrans" cxnId="{3069B0BD-55B0-48EE-BD4B-AE87F302697A}">
      <dgm:prSet/>
      <dgm:spPr/>
      <dgm:t>
        <a:bodyPr/>
        <a:lstStyle/>
        <a:p>
          <a:endParaRPr lang="en-US"/>
        </a:p>
      </dgm:t>
    </dgm:pt>
    <dgm:pt modelId="{5CB1EF87-7C84-4539-82CE-B23E28A7FFDA}" type="pres">
      <dgm:prSet presAssocID="{2631B373-C4CB-4477-8C31-CDF44539B15A}" presName="Name0" presStyleCnt="0">
        <dgm:presLayoutVars>
          <dgm:chMax val="5"/>
          <dgm:chPref val="5"/>
          <dgm:dir/>
          <dgm:animLvl val="lvl"/>
        </dgm:presLayoutVars>
      </dgm:prSet>
      <dgm:spPr/>
      <dgm:t>
        <a:bodyPr/>
        <a:lstStyle/>
        <a:p>
          <a:endParaRPr lang="en-US"/>
        </a:p>
      </dgm:t>
    </dgm:pt>
    <dgm:pt modelId="{41B7E9E7-B216-409B-81E5-C5D3B122EDB0}" type="pres">
      <dgm:prSet presAssocID="{DDF91A8B-6F92-4C5D-8488-20FFF0F4B199}" presName="parentText1" presStyleLbl="node1" presStyleIdx="0" presStyleCnt="5" custLinFactNeighborX="70">
        <dgm:presLayoutVars>
          <dgm:chMax/>
          <dgm:chPref val="3"/>
          <dgm:bulletEnabled val="1"/>
        </dgm:presLayoutVars>
      </dgm:prSet>
      <dgm:spPr/>
      <dgm:t>
        <a:bodyPr/>
        <a:lstStyle/>
        <a:p>
          <a:endParaRPr lang="en-US"/>
        </a:p>
      </dgm:t>
    </dgm:pt>
    <dgm:pt modelId="{6D0E77E5-DADB-4A6A-9419-E6CCD01A4175}" type="pres">
      <dgm:prSet presAssocID="{DDF91A8B-6F92-4C5D-8488-20FFF0F4B199}" presName="childText1" presStyleLbl="solidAlignAcc1" presStyleIdx="0" presStyleCnt="5" custScaleY="105198">
        <dgm:presLayoutVars>
          <dgm:chMax val="0"/>
          <dgm:chPref val="0"/>
          <dgm:bulletEnabled val="1"/>
        </dgm:presLayoutVars>
      </dgm:prSet>
      <dgm:spPr/>
      <dgm:t>
        <a:bodyPr/>
        <a:lstStyle/>
        <a:p>
          <a:endParaRPr lang="en-US"/>
        </a:p>
      </dgm:t>
    </dgm:pt>
    <dgm:pt modelId="{807C6C14-E0AC-4ECC-BA76-AB47C4218C60}" type="pres">
      <dgm:prSet presAssocID="{7625458A-7D51-440D-B2A5-66C54FC5AC3C}" presName="parentText2" presStyleLbl="node1" presStyleIdx="1" presStyleCnt="5">
        <dgm:presLayoutVars>
          <dgm:chMax/>
          <dgm:chPref val="3"/>
          <dgm:bulletEnabled val="1"/>
        </dgm:presLayoutVars>
      </dgm:prSet>
      <dgm:spPr/>
      <dgm:t>
        <a:bodyPr/>
        <a:lstStyle/>
        <a:p>
          <a:endParaRPr lang="en-US"/>
        </a:p>
      </dgm:t>
    </dgm:pt>
    <dgm:pt modelId="{0E16F348-4D6B-47E2-AC52-5F6E60DED860}" type="pres">
      <dgm:prSet presAssocID="{7625458A-7D51-440D-B2A5-66C54FC5AC3C}" presName="childText2" presStyleLbl="solidAlignAcc1" presStyleIdx="1" presStyleCnt="5">
        <dgm:presLayoutVars>
          <dgm:chMax val="0"/>
          <dgm:chPref val="0"/>
          <dgm:bulletEnabled val="1"/>
        </dgm:presLayoutVars>
      </dgm:prSet>
      <dgm:spPr/>
      <dgm:t>
        <a:bodyPr/>
        <a:lstStyle/>
        <a:p>
          <a:endParaRPr lang="en-US"/>
        </a:p>
      </dgm:t>
    </dgm:pt>
    <dgm:pt modelId="{DAE9C5C4-1753-4A6B-BC93-469F209A50C7}" type="pres">
      <dgm:prSet presAssocID="{33E0BF8E-7400-48ED-AC63-D397D4F410E8}" presName="parentText3" presStyleLbl="node1" presStyleIdx="2" presStyleCnt="5">
        <dgm:presLayoutVars>
          <dgm:chMax/>
          <dgm:chPref val="3"/>
          <dgm:bulletEnabled val="1"/>
        </dgm:presLayoutVars>
      </dgm:prSet>
      <dgm:spPr/>
      <dgm:t>
        <a:bodyPr/>
        <a:lstStyle/>
        <a:p>
          <a:endParaRPr lang="en-US"/>
        </a:p>
      </dgm:t>
    </dgm:pt>
    <dgm:pt modelId="{BC422BB2-40CB-49FF-A17F-31828837B665}" type="pres">
      <dgm:prSet presAssocID="{33E0BF8E-7400-48ED-AC63-D397D4F410E8}" presName="childText3" presStyleLbl="solidAlignAcc1" presStyleIdx="2" presStyleCnt="5" custScaleY="107525">
        <dgm:presLayoutVars>
          <dgm:chMax val="0"/>
          <dgm:chPref val="0"/>
          <dgm:bulletEnabled val="1"/>
        </dgm:presLayoutVars>
      </dgm:prSet>
      <dgm:spPr/>
      <dgm:t>
        <a:bodyPr/>
        <a:lstStyle/>
        <a:p>
          <a:endParaRPr lang="en-US"/>
        </a:p>
      </dgm:t>
    </dgm:pt>
    <dgm:pt modelId="{EB8F25B5-4939-42D4-B54F-005BE5C3611E}" type="pres">
      <dgm:prSet presAssocID="{F290F191-54EE-4096-BF89-15D9C29E9517}" presName="parentText4" presStyleLbl="node1" presStyleIdx="3" presStyleCnt="5">
        <dgm:presLayoutVars>
          <dgm:chMax/>
          <dgm:chPref val="3"/>
          <dgm:bulletEnabled val="1"/>
        </dgm:presLayoutVars>
      </dgm:prSet>
      <dgm:spPr/>
      <dgm:t>
        <a:bodyPr/>
        <a:lstStyle/>
        <a:p>
          <a:endParaRPr lang="en-US"/>
        </a:p>
      </dgm:t>
    </dgm:pt>
    <dgm:pt modelId="{AB82B6FE-4029-4A95-8850-86F387C6D0C6}" type="pres">
      <dgm:prSet presAssocID="{F290F191-54EE-4096-BF89-15D9C29E9517}" presName="childText4" presStyleLbl="solidAlignAcc1" presStyleIdx="3" presStyleCnt="5">
        <dgm:presLayoutVars>
          <dgm:chMax val="0"/>
          <dgm:chPref val="0"/>
          <dgm:bulletEnabled val="1"/>
        </dgm:presLayoutVars>
      </dgm:prSet>
      <dgm:spPr/>
      <dgm:t>
        <a:bodyPr/>
        <a:lstStyle/>
        <a:p>
          <a:endParaRPr lang="en-US"/>
        </a:p>
      </dgm:t>
    </dgm:pt>
    <dgm:pt modelId="{2B6267C6-9708-40A1-BDD3-A45297FE9F10}" type="pres">
      <dgm:prSet presAssocID="{7726D301-2F67-44EA-B1AB-B9AD4713A23E}" presName="parentText5" presStyleLbl="node1" presStyleIdx="4" presStyleCnt="5">
        <dgm:presLayoutVars>
          <dgm:chMax/>
          <dgm:chPref val="3"/>
          <dgm:bulletEnabled val="1"/>
        </dgm:presLayoutVars>
      </dgm:prSet>
      <dgm:spPr/>
      <dgm:t>
        <a:bodyPr/>
        <a:lstStyle/>
        <a:p>
          <a:endParaRPr lang="en-US"/>
        </a:p>
      </dgm:t>
    </dgm:pt>
    <dgm:pt modelId="{DEEC8AE5-7078-4675-8F7D-15193C493B3C}" type="pres">
      <dgm:prSet presAssocID="{7726D301-2F67-44EA-B1AB-B9AD4713A23E}" presName="childText5" presStyleLbl="solidAlignAcc1" presStyleIdx="4" presStyleCnt="5" custScaleX="102306" custScaleY="84565" custLinFactNeighborX="1750" custLinFactNeighborY="-7780">
        <dgm:presLayoutVars>
          <dgm:chMax val="0"/>
          <dgm:chPref val="0"/>
          <dgm:bulletEnabled val="1"/>
        </dgm:presLayoutVars>
      </dgm:prSet>
      <dgm:spPr/>
      <dgm:t>
        <a:bodyPr/>
        <a:lstStyle/>
        <a:p>
          <a:endParaRPr lang="en-US"/>
        </a:p>
      </dgm:t>
    </dgm:pt>
  </dgm:ptLst>
  <dgm:cxnLst>
    <dgm:cxn modelId="{3069B0BD-55B0-48EE-BD4B-AE87F302697A}" srcId="{DDF91A8B-6F92-4C5D-8488-20FFF0F4B199}" destId="{7C62A402-952B-47FC-9EC2-D6CB8913E6D9}" srcOrd="1" destOrd="0" parTransId="{A43D319B-67D9-4D26-AE3B-72F24D9F0728}" sibTransId="{B2674C2C-44DB-45A3-A1EA-C5B272C40572}"/>
    <dgm:cxn modelId="{E922B6AD-BC28-4DC4-B931-E1EC3FB7F8BD}" srcId="{7625458A-7D51-440D-B2A5-66C54FC5AC3C}" destId="{6D3F3A22-95CC-4675-AE9E-F5F369CA594E}" srcOrd="0" destOrd="0" parTransId="{6105D175-F50F-4F33-B5BD-834C11DB33CF}" sibTransId="{A26CEC50-9921-4BD4-800A-0100DCA2CBAF}"/>
    <dgm:cxn modelId="{E39FCF99-E9AC-41D9-BFD7-B926A0735438}" type="presOf" srcId="{2631B373-C4CB-4477-8C31-CDF44539B15A}" destId="{5CB1EF87-7C84-4539-82CE-B23E28A7FFDA}" srcOrd="0" destOrd="0" presId="urn:microsoft.com/office/officeart/2009/3/layout/IncreasingArrowsProcess"/>
    <dgm:cxn modelId="{66BB739D-6A94-44BD-9ACF-4F3D2EB3EFD9}" type="presOf" srcId="{2AF30551-76D0-4CDC-A934-651C35D85DDA}" destId="{DEEC8AE5-7078-4675-8F7D-15193C493B3C}" srcOrd="0" destOrd="2" presId="urn:microsoft.com/office/officeart/2009/3/layout/IncreasingArrowsProcess"/>
    <dgm:cxn modelId="{142EB193-A25D-438C-AFCE-A4C2AA7AD08E}" srcId="{7726D301-2F67-44EA-B1AB-B9AD4713A23E}" destId="{D90E5BE8-1E1C-4BA8-9392-50E0E1D7C502}" srcOrd="4" destOrd="0" parTransId="{CB978E23-D1DB-47AF-BAF4-BDB2B9A777F5}" sibTransId="{5BC79521-857A-4828-9556-D35A0DB02736}"/>
    <dgm:cxn modelId="{185A53A7-5912-4648-AF48-46ACABBF8780}" type="presOf" srcId="{7625458A-7D51-440D-B2A5-66C54FC5AC3C}" destId="{807C6C14-E0AC-4ECC-BA76-AB47C4218C60}" srcOrd="0" destOrd="0" presId="urn:microsoft.com/office/officeart/2009/3/layout/IncreasingArrowsProcess"/>
    <dgm:cxn modelId="{B68746CF-446A-4A99-B0C5-C6002A1D425A}" type="presOf" srcId="{33E0BF8E-7400-48ED-AC63-D397D4F410E8}" destId="{DAE9C5C4-1753-4A6B-BC93-469F209A50C7}" srcOrd="0" destOrd="0" presId="urn:microsoft.com/office/officeart/2009/3/layout/IncreasingArrowsProcess"/>
    <dgm:cxn modelId="{D86A5219-63D4-4037-BDCA-A3552342CC86}" srcId="{6D3F3A22-95CC-4675-AE9E-F5F369CA594E}" destId="{152CDFEA-172C-4E20-A04E-5DBF97433B66}" srcOrd="1" destOrd="0" parTransId="{7E4D6AD3-BBDD-4EBD-889B-28DFF49EA9F8}" sibTransId="{881C728D-6910-4B35-8965-291DB8165B35}"/>
    <dgm:cxn modelId="{509224CB-B6EE-4E9C-AD4C-ECCB1466F5A8}" srcId="{7726D301-2F67-44EA-B1AB-B9AD4713A23E}" destId="{2AF30551-76D0-4CDC-A934-651C35D85DDA}" srcOrd="2" destOrd="0" parTransId="{217C9F0C-61A5-4241-B8DA-9E1EB69163A0}" sibTransId="{C37F1FE8-4B8B-4944-9954-4C11C06D2076}"/>
    <dgm:cxn modelId="{7533FE93-669D-4F7F-96F3-38AE653B2BC9}" srcId="{7726D301-2F67-44EA-B1AB-B9AD4713A23E}" destId="{3B333AC7-13F6-4DC5-BC77-004584AC8C79}" srcOrd="3" destOrd="0" parTransId="{075A6033-6871-4061-AA96-53CEE9E47808}" sibTransId="{776FD3B1-3B3E-4DD9-BEDD-3143644CF945}"/>
    <dgm:cxn modelId="{1854E443-C53B-47C8-AA6F-F5E36194D2A8}" srcId="{6D3F3A22-95CC-4675-AE9E-F5F369CA594E}" destId="{E2267E0B-2EC7-4D6E-AD2C-85D8BE9E7431}" srcOrd="2" destOrd="0" parTransId="{B800DE38-1219-44B0-810E-7F21117252EA}" sibTransId="{5D0EDD2B-2528-43DF-A206-4F0B74F58704}"/>
    <dgm:cxn modelId="{6602320F-8082-446A-B07F-288DD04E19FB}" type="presOf" srcId="{0877EB4B-A662-42F3-8B08-71282B287135}" destId="{0E16F348-4D6B-47E2-AC52-5F6E60DED860}" srcOrd="0" destOrd="1" presId="urn:microsoft.com/office/officeart/2009/3/layout/IncreasingArrowsProcess"/>
    <dgm:cxn modelId="{03298BF0-06DE-4291-9F37-D32F01885719}" type="presOf" srcId="{3B333AC7-13F6-4DC5-BC77-004584AC8C79}" destId="{DEEC8AE5-7078-4675-8F7D-15193C493B3C}" srcOrd="0" destOrd="3" presId="urn:microsoft.com/office/officeart/2009/3/layout/IncreasingArrowsProcess"/>
    <dgm:cxn modelId="{5BA54FC3-791B-4E04-B819-1319D0F23FC3}" type="presOf" srcId="{591172EE-9DDF-4874-A813-89D2E789B2A9}" destId="{DEEC8AE5-7078-4675-8F7D-15193C493B3C}" srcOrd="0" destOrd="1" presId="urn:microsoft.com/office/officeart/2009/3/layout/IncreasingArrowsProcess"/>
    <dgm:cxn modelId="{781A0A71-3D1E-49B4-85EE-58DA29F96C12}" type="presOf" srcId="{F290F191-54EE-4096-BF89-15D9C29E9517}" destId="{EB8F25B5-4939-42D4-B54F-005BE5C3611E}" srcOrd="0" destOrd="0" presId="urn:microsoft.com/office/officeart/2009/3/layout/IncreasingArrowsProcess"/>
    <dgm:cxn modelId="{3951802C-C44C-4332-B134-280F1A1B8428}" type="presOf" srcId="{A92525EE-83A0-48E9-A056-BA0D7443CC69}" destId="{AB82B6FE-4029-4A95-8850-86F387C6D0C6}" srcOrd="0" destOrd="1" presId="urn:microsoft.com/office/officeart/2009/3/layout/IncreasingArrowsProcess"/>
    <dgm:cxn modelId="{7A073201-74EF-4E15-AB96-5BC45902B731}" srcId="{F290F191-54EE-4096-BF89-15D9C29E9517}" destId="{8014610B-A851-4022-B120-9B6BE28250FF}" srcOrd="0" destOrd="0" parTransId="{D19D8DC4-3FA3-46E5-ADB6-77232165FCF6}" sibTransId="{7C1DF2A1-456B-45C0-B95C-B407CABEB2A6}"/>
    <dgm:cxn modelId="{4B6CE1A5-D42E-4A81-98BA-B58485E989A5}" type="presOf" srcId="{8014610B-A851-4022-B120-9B6BE28250FF}" destId="{AB82B6FE-4029-4A95-8850-86F387C6D0C6}" srcOrd="0" destOrd="0" presId="urn:microsoft.com/office/officeart/2009/3/layout/IncreasingArrowsProcess"/>
    <dgm:cxn modelId="{4F41B2CE-891A-49F2-85F1-E2ACCE6E416B}" type="presOf" srcId="{7C62A402-952B-47FC-9EC2-D6CB8913E6D9}" destId="{6D0E77E5-DADB-4A6A-9419-E6CCD01A4175}" srcOrd="0" destOrd="1" presId="urn:microsoft.com/office/officeart/2009/3/layout/IncreasingArrowsProcess"/>
    <dgm:cxn modelId="{BEC45D5A-35DF-4511-8E19-465737776EA4}" srcId="{2631B373-C4CB-4477-8C31-CDF44539B15A}" destId="{F290F191-54EE-4096-BF89-15D9C29E9517}" srcOrd="3" destOrd="0" parTransId="{37A40570-E49B-4F5D-A0A6-508D83B3D52D}" sibTransId="{C5A754C7-CB16-4EA5-BD89-2F072526E6E6}"/>
    <dgm:cxn modelId="{D2D5A183-86EE-4692-9D6E-226B768231F2}" srcId="{2631B373-C4CB-4477-8C31-CDF44539B15A}" destId="{33E0BF8E-7400-48ED-AC63-D397D4F410E8}" srcOrd="2" destOrd="0" parTransId="{FDAB6C44-7777-4F0E-89F9-313CC4B054D0}" sibTransId="{9F457F41-F598-485D-9831-CC22A3E6E8D5}"/>
    <dgm:cxn modelId="{82D48CF5-1FF9-40AF-B791-78FE44930F54}" type="presOf" srcId="{21C447F6-E6E5-4664-9A83-112D5D366B42}" destId="{BC422BB2-40CB-49FF-A17F-31828837B665}" srcOrd="0" destOrd="0" presId="urn:microsoft.com/office/officeart/2009/3/layout/IncreasingArrowsProcess"/>
    <dgm:cxn modelId="{1A86BFE3-8757-48D4-9AF9-539BE9AAF3C3}" srcId="{33E0BF8E-7400-48ED-AC63-D397D4F410E8}" destId="{21C447F6-E6E5-4664-9A83-112D5D366B42}" srcOrd="0" destOrd="0" parTransId="{FDD18FE0-41FA-4516-938F-E6A1D1170E6E}" sibTransId="{E77998EB-1FC3-41CA-B501-3D8DE5B55191}"/>
    <dgm:cxn modelId="{7E1655E4-C8CF-4C0B-9115-A7195DD69AE9}" srcId="{6D3F3A22-95CC-4675-AE9E-F5F369CA594E}" destId="{0877EB4B-A662-42F3-8B08-71282B287135}" srcOrd="0" destOrd="0" parTransId="{26B9D7D0-9E58-46E5-818E-9CC742D9E8D5}" sibTransId="{FCA1E70D-0F54-4683-BE22-DE15836522AC}"/>
    <dgm:cxn modelId="{341CD843-A54A-4EFB-BF45-FD9378584E50}" srcId="{F290F191-54EE-4096-BF89-15D9C29E9517}" destId="{A3A8C2DC-64D3-4426-97BD-59F75245D85B}" srcOrd="2" destOrd="0" parTransId="{8CF90247-E4B7-4822-943F-93BD8CC3C6C5}" sibTransId="{FA35B339-3A2C-48D9-A87B-F3F2686A0357}"/>
    <dgm:cxn modelId="{D3F93EAD-A6DA-4080-8372-0A4EF4E17086}" type="presOf" srcId="{7726D301-2F67-44EA-B1AB-B9AD4713A23E}" destId="{2B6267C6-9708-40A1-BDD3-A45297FE9F10}" srcOrd="0" destOrd="0" presId="urn:microsoft.com/office/officeart/2009/3/layout/IncreasingArrowsProcess"/>
    <dgm:cxn modelId="{4E09F87E-E23F-41AB-8526-F39D094CC967}" type="presOf" srcId="{E2267E0B-2EC7-4D6E-AD2C-85D8BE9E7431}" destId="{0E16F348-4D6B-47E2-AC52-5F6E60DED860}" srcOrd="0" destOrd="3" presId="urn:microsoft.com/office/officeart/2009/3/layout/IncreasingArrowsProcess"/>
    <dgm:cxn modelId="{5A70236D-B0AB-4947-9399-AA6E4DF6F69C}" type="presOf" srcId="{A3A8C2DC-64D3-4426-97BD-59F75245D85B}" destId="{AB82B6FE-4029-4A95-8850-86F387C6D0C6}" srcOrd="0" destOrd="2" presId="urn:microsoft.com/office/officeart/2009/3/layout/IncreasingArrowsProcess"/>
    <dgm:cxn modelId="{712370E0-8ED6-45E5-8A22-2D638732515B}" srcId="{33E0BF8E-7400-48ED-AC63-D397D4F410E8}" destId="{1CDA418A-CE8A-4CED-BADF-605496D638A1}" srcOrd="1" destOrd="0" parTransId="{80276B62-920A-4A30-9EA0-D3EFC982EE1A}" sibTransId="{A31D4ED6-3DF3-47CF-8FA4-E3E80096759E}"/>
    <dgm:cxn modelId="{C939066E-F613-45BD-B9F8-3DB82A7FC90A}" type="presOf" srcId="{62375CD0-3829-4221-9DC0-C2C94B2A1F70}" destId="{DEEC8AE5-7078-4675-8F7D-15193C493B3C}" srcOrd="0" destOrd="0" presId="urn:microsoft.com/office/officeart/2009/3/layout/IncreasingArrowsProcess"/>
    <dgm:cxn modelId="{C194C560-79AE-4CE9-AFDB-513E89FA3502}" srcId="{2631B373-C4CB-4477-8C31-CDF44539B15A}" destId="{7625458A-7D51-440D-B2A5-66C54FC5AC3C}" srcOrd="1" destOrd="0" parTransId="{4301DE0F-1AD1-4B6C-980A-E31B338C612E}" sibTransId="{C4E0E1AA-2605-4FCB-AA3B-8204BF93448D}"/>
    <dgm:cxn modelId="{FBC5950B-06F5-4B90-BC60-146A73BA1946}" srcId="{7726D301-2F67-44EA-B1AB-B9AD4713A23E}" destId="{591172EE-9DDF-4874-A813-89D2E789B2A9}" srcOrd="1" destOrd="0" parTransId="{26FD3259-C576-4FA6-A3B5-024D6E934ACB}" sibTransId="{4233AB6B-C8A2-4F27-93B1-0A70F200526A}"/>
    <dgm:cxn modelId="{68DDBAC9-29C9-412B-B359-1502FD9AF73D}" srcId="{7726D301-2F67-44EA-B1AB-B9AD4713A23E}" destId="{62375CD0-3829-4221-9DC0-C2C94B2A1F70}" srcOrd="0" destOrd="0" parTransId="{C0DD492B-682D-4F56-89A0-3565A84CADE7}" sibTransId="{A26AAD42-BF5E-4AAF-82AA-BEF725A85200}"/>
    <dgm:cxn modelId="{3919463E-1583-4AB5-BE95-611CE03D27B4}" type="presOf" srcId="{6D3F3A22-95CC-4675-AE9E-F5F369CA594E}" destId="{0E16F348-4D6B-47E2-AC52-5F6E60DED860}" srcOrd="0" destOrd="0" presId="urn:microsoft.com/office/officeart/2009/3/layout/IncreasingArrowsProcess"/>
    <dgm:cxn modelId="{90BFBA3B-4291-40D8-819D-DDFE5683AB19}" srcId="{2631B373-C4CB-4477-8C31-CDF44539B15A}" destId="{DDF91A8B-6F92-4C5D-8488-20FFF0F4B199}" srcOrd="0" destOrd="0" parTransId="{D082A63E-7F3D-425A-807D-5CF79BF64AF4}" sibTransId="{A69C1925-9D34-4E06-8053-DD7362F6FE84}"/>
    <dgm:cxn modelId="{5B92262F-2595-48C6-9281-7C216D544319}" type="presOf" srcId="{D90E5BE8-1E1C-4BA8-9392-50E0E1D7C502}" destId="{DEEC8AE5-7078-4675-8F7D-15193C493B3C}" srcOrd="0" destOrd="4" presId="urn:microsoft.com/office/officeart/2009/3/layout/IncreasingArrowsProcess"/>
    <dgm:cxn modelId="{7E0A3F65-5E7A-4155-BA21-D85B1AA5C395}" type="presOf" srcId="{EF90A249-7EE1-4229-980F-070010948517}" destId="{6D0E77E5-DADB-4A6A-9419-E6CCD01A4175}" srcOrd="0" destOrd="0" presId="urn:microsoft.com/office/officeart/2009/3/layout/IncreasingArrowsProcess"/>
    <dgm:cxn modelId="{D8E837D5-94D5-4B0F-A4F8-3A9438AF25C5}" srcId="{DDF91A8B-6F92-4C5D-8488-20FFF0F4B199}" destId="{EF90A249-7EE1-4229-980F-070010948517}" srcOrd="0" destOrd="0" parTransId="{203DF51B-547C-4818-8404-86AA206AE9C6}" sibTransId="{44DA3A71-DF42-4C7B-B954-8BB0E8A2ED39}"/>
    <dgm:cxn modelId="{FA81971F-0809-4021-8BD1-6303A164983D}" type="presOf" srcId="{1CDA418A-CE8A-4CED-BADF-605496D638A1}" destId="{BC422BB2-40CB-49FF-A17F-31828837B665}" srcOrd="0" destOrd="1" presId="urn:microsoft.com/office/officeart/2009/3/layout/IncreasingArrowsProcess"/>
    <dgm:cxn modelId="{8AA8D60E-F9AA-4ABE-A3A9-03CFE285D46F}" type="presOf" srcId="{152CDFEA-172C-4E20-A04E-5DBF97433B66}" destId="{0E16F348-4D6B-47E2-AC52-5F6E60DED860}" srcOrd="0" destOrd="2" presId="urn:microsoft.com/office/officeart/2009/3/layout/IncreasingArrowsProcess"/>
    <dgm:cxn modelId="{C7B409C3-3EEF-48D0-9843-D84DB6A18455}" srcId="{2631B373-C4CB-4477-8C31-CDF44539B15A}" destId="{7726D301-2F67-44EA-B1AB-B9AD4713A23E}" srcOrd="4" destOrd="0" parTransId="{EEB74759-783B-4967-9151-137393786E27}" sibTransId="{E5E5724D-4593-4D62-B090-EC2213FD03DA}"/>
    <dgm:cxn modelId="{C7E51626-F337-4FA1-964F-C8C973976C04}" srcId="{F290F191-54EE-4096-BF89-15D9C29E9517}" destId="{A92525EE-83A0-48E9-A056-BA0D7443CC69}" srcOrd="1" destOrd="0" parTransId="{ABD313DC-144A-4163-81BD-CE41CAE70212}" sibTransId="{87F1753F-38AB-4AA4-A28B-ED17583155E5}"/>
    <dgm:cxn modelId="{C07A8B54-245A-415E-A87C-6F448D3AC135}" type="presOf" srcId="{DDF91A8B-6F92-4C5D-8488-20FFF0F4B199}" destId="{41B7E9E7-B216-409B-81E5-C5D3B122EDB0}" srcOrd="0" destOrd="0" presId="urn:microsoft.com/office/officeart/2009/3/layout/IncreasingArrowsProcess"/>
    <dgm:cxn modelId="{7711385B-3023-4252-B996-2219067D216C}" type="presParOf" srcId="{5CB1EF87-7C84-4539-82CE-B23E28A7FFDA}" destId="{41B7E9E7-B216-409B-81E5-C5D3B122EDB0}" srcOrd="0" destOrd="0" presId="urn:microsoft.com/office/officeart/2009/3/layout/IncreasingArrowsProcess"/>
    <dgm:cxn modelId="{B42FEC1C-E2D7-4B9D-AB07-000A049849D5}" type="presParOf" srcId="{5CB1EF87-7C84-4539-82CE-B23E28A7FFDA}" destId="{6D0E77E5-DADB-4A6A-9419-E6CCD01A4175}" srcOrd="1" destOrd="0" presId="urn:microsoft.com/office/officeart/2009/3/layout/IncreasingArrowsProcess"/>
    <dgm:cxn modelId="{DE708D03-DD5D-49E1-B991-E0E2A4C708CF}" type="presParOf" srcId="{5CB1EF87-7C84-4539-82CE-B23E28A7FFDA}" destId="{807C6C14-E0AC-4ECC-BA76-AB47C4218C60}" srcOrd="2" destOrd="0" presId="urn:microsoft.com/office/officeart/2009/3/layout/IncreasingArrowsProcess"/>
    <dgm:cxn modelId="{36D8699C-F959-479D-AB1B-23A440437F17}" type="presParOf" srcId="{5CB1EF87-7C84-4539-82CE-B23E28A7FFDA}" destId="{0E16F348-4D6B-47E2-AC52-5F6E60DED860}" srcOrd="3" destOrd="0" presId="urn:microsoft.com/office/officeart/2009/3/layout/IncreasingArrowsProcess"/>
    <dgm:cxn modelId="{949A70A9-9E82-4116-A767-59BFFA743306}" type="presParOf" srcId="{5CB1EF87-7C84-4539-82CE-B23E28A7FFDA}" destId="{DAE9C5C4-1753-4A6B-BC93-469F209A50C7}" srcOrd="4" destOrd="0" presId="urn:microsoft.com/office/officeart/2009/3/layout/IncreasingArrowsProcess"/>
    <dgm:cxn modelId="{C9805391-E323-410F-8F9C-BE745DA12AAF}" type="presParOf" srcId="{5CB1EF87-7C84-4539-82CE-B23E28A7FFDA}" destId="{BC422BB2-40CB-49FF-A17F-31828837B665}" srcOrd="5" destOrd="0" presId="urn:microsoft.com/office/officeart/2009/3/layout/IncreasingArrowsProcess"/>
    <dgm:cxn modelId="{FEB97C2A-08D4-448F-B533-35EDB5F3B49E}" type="presParOf" srcId="{5CB1EF87-7C84-4539-82CE-B23E28A7FFDA}" destId="{EB8F25B5-4939-42D4-B54F-005BE5C3611E}" srcOrd="6" destOrd="0" presId="urn:microsoft.com/office/officeart/2009/3/layout/IncreasingArrowsProcess"/>
    <dgm:cxn modelId="{02C10C72-DA59-4645-A3F8-40671B03A991}" type="presParOf" srcId="{5CB1EF87-7C84-4539-82CE-B23E28A7FFDA}" destId="{AB82B6FE-4029-4A95-8850-86F387C6D0C6}" srcOrd="7" destOrd="0" presId="urn:microsoft.com/office/officeart/2009/3/layout/IncreasingArrowsProcess"/>
    <dgm:cxn modelId="{A58EE1C7-8712-4806-8686-88F7F7121FE4}" type="presParOf" srcId="{5CB1EF87-7C84-4539-82CE-B23E28A7FFDA}" destId="{2B6267C6-9708-40A1-BDD3-A45297FE9F10}" srcOrd="8" destOrd="0" presId="urn:microsoft.com/office/officeart/2009/3/layout/IncreasingArrowsProcess"/>
    <dgm:cxn modelId="{094118B9-A9D6-43FF-829F-AC279AECD1A0}" type="presParOf" srcId="{5CB1EF87-7C84-4539-82CE-B23E28A7FFDA}" destId="{DEEC8AE5-7078-4675-8F7D-15193C493B3C}" srcOrd="9"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5F00B-DC62-4F6E-B09E-ACADF10F0E50}">
      <dsp:nvSpPr>
        <dsp:cNvPr id="0" name=""/>
        <dsp:cNvSpPr/>
      </dsp:nvSpPr>
      <dsp:spPr>
        <a:xfrm>
          <a:off x="815193" y="0"/>
          <a:ext cx="4381595" cy="4381595"/>
        </a:xfrm>
        <a:prstGeom prst="ellipse">
          <a:avLst/>
        </a:prstGeom>
        <a:solidFill>
          <a:schemeClr val="bg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400+ CCD stakeholders</a:t>
          </a:r>
        </a:p>
        <a:p>
          <a:pPr lvl="0" algn="ctr" defTabSz="622300">
            <a:lnSpc>
              <a:spcPct val="90000"/>
            </a:lnSpc>
            <a:spcBef>
              <a:spcPct val="0"/>
            </a:spcBef>
            <a:spcAft>
              <a:spcPct val="35000"/>
            </a:spcAft>
          </a:pPr>
          <a:endParaRPr lang="en-US" sz="1400" kern="1200" dirty="0"/>
        </a:p>
      </dsp:txBody>
      <dsp:txXfrm>
        <a:off x="2184442" y="219079"/>
        <a:ext cx="1643098" cy="438159"/>
      </dsp:txXfrm>
    </dsp:sp>
    <dsp:sp modelId="{5D561BD3-886A-4CBF-94DA-43AF227645DE}">
      <dsp:nvSpPr>
        <dsp:cNvPr id="0" name=""/>
        <dsp:cNvSpPr/>
      </dsp:nvSpPr>
      <dsp:spPr>
        <a:xfrm>
          <a:off x="1143445" y="657239"/>
          <a:ext cx="3724355" cy="3724355"/>
        </a:xfrm>
        <a:prstGeom prst="ellipse">
          <a:avLst/>
        </a:prstGeom>
        <a:solidFill>
          <a:srgbClr val="C0B3E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100+ Action work group participants</a:t>
          </a:r>
        </a:p>
        <a:p>
          <a:pPr lvl="0" algn="ctr" defTabSz="622300">
            <a:lnSpc>
              <a:spcPct val="90000"/>
            </a:lnSpc>
            <a:spcBef>
              <a:spcPct val="0"/>
            </a:spcBef>
            <a:spcAft>
              <a:spcPct val="35000"/>
            </a:spcAft>
          </a:pPr>
          <a:endParaRPr lang="en-US" sz="1400" kern="1200" dirty="0"/>
        </a:p>
      </dsp:txBody>
      <dsp:txXfrm>
        <a:off x="2202558" y="871389"/>
        <a:ext cx="1606128" cy="428300"/>
      </dsp:txXfrm>
    </dsp:sp>
    <dsp:sp modelId="{B3F35D93-029F-41C9-8089-6509846588EE}">
      <dsp:nvSpPr>
        <dsp:cNvPr id="0" name=""/>
        <dsp:cNvSpPr/>
      </dsp:nvSpPr>
      <dsp:spPr>
        <a:xfrm>
          <a:off x="1472275" y="1314478"/>
          <a:ext cx="3067116" cy="3067116"/>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20 Key Stakeholder Organizations</a:t>
          </a:r>
        </a:p>
        <a:p>
          <a:pPr lvl="0" algn="ctr" defTabSz="622300">
            <a:lnSpc>
              <a:spcPct val="90000"/>
            </a:lnSpc>
            <a:spcBef>
              <a:spcPct val="0"/>
            </a:spcBef>
            <a:spcAft>
              <a:spcPct val="35000"/>
            </a:spcAft>
          </a:pPr>
          <a:endParaRPr lang="en-US" sz="1400" kern="1200" dirty="0"/>
        </a:p>
      </dsp:txBody>
      <dsp:txXfrm>
        <a:off x="2212216" y="1526109"/>
        <a:ext cx="1587232" cy="423262"/>
      </dsp:txXfrm>
    </dsp:sp>
    <dsp:sp modelId="{035BF667-7636-4019-907E-42DFBF3FC70B}">
      <dsp:nvSpPr>
        <dsp:cNvPr id="0" name=""/>
        <dsp:cNvSpPr/>
      </dsp:nvSpPr>
      <dsp:spPr>
        <a:xfrm>
          <a:off x="1800763" y="1971717"/>
          <a:ext cx="2409877" cy="2409877"/>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12 Core Team Members</a:t>
          </a:r>
        </a:p>
      </dsp:txBody>
      <dsp:txXfrm>
        <a:off x="2355035" y="2188606"/>
        <a:ext cx="1301333" cy="433777"/>
      </dsp:txXfrm>
    </dsp:sp>
    <dsp:sp modelId="{2FCDFBC3-AEAC-4E3D-938A-38EE6F9BA0DA}">
      <dsp:nvSpPr>
        <dsp:cNvPr id="0" name=""/>
        <dsp:cNvSpPr/>
      </dsp:nvSpPr>
      <dsp:spPr>
        <a:xfrm>
          <a:off x="2129566" y="2628957"/>
          <a:ext cx="1752638" cy="1752638"/>
        </a:xfrm>
        <a:prstGeom prst="ellipse">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Anchor</a:t>
          </a:r>
        </a:p>
        <a:p>
          <a:pPr lvl="0" algn="ctr" defTabSz="622300">
            <a:lnSpc>
              <a:spcPct val="90000"/>
            </a:lnSpc>
            <a:spcBef>
              <a:spcPct val="0"/>
            </a:spcBef>
            <a:spcAft>
              <a:spcPct val="35000"/>
            </a:spcAft>
          </a:pPr>
          <a:r>
            <a:rPr lang="en-US" sz="1400" b="1" kern="1200" dirty="0">
              <a:solidFill>
                <a:schemeClr val="tx1"/>
              </a:solidFill>
            </a:rPr>
            <a:t>Houston Health Department</a:t>
          </a:r>
        </a:p>
      </dsp:txBody>
      <dsp:txXfrm>
        <a:off x="2386234" y="3067116"/>
        <a:ext cx="1239302" cy="876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F784-B584-40BB-B4BE-FBFC4FB06A11}">
      <dsp:nvSpPr>
        <dsp:cNvPr id="0" name=""/>
        <dsp:cNvSpPr/>
      </dsp:nvSpPr>
      <dsp:spPr>
        <a:xfrm rot="16200000">
          <a:off x="-1186775" y="1186775"/>
          <a:ext cx="4078975" cy="1705423"/>
        </a:xfrm>
        <a:prstGeom prst="flowChartManualOperation">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n-US" sz="1600" b="1" kern="1200" dirty="0">
              <a:solidFill>
                <a:schemeClr val="accent4">
                  <a:lumMod val="10000"/>
                </a:schemeClr>
              </a:solidFill>
            </a:rPr>
            <a:t>Employers</a:t>
          </a:r>
        </a:p>
        <a:p>
          <a:pPr marL="57150" lvl="1" indent="-57150" algn="l" defTabSz="466725">
            <a:lnSpc>
              <a:spcPct val="90000"/>
            </a:lnSpc>
            <a:spcBef>
              <a:spcPct val="0"/>
            </a:spcBef>
            <a:spcAft>
              <a:spcPct val="15000"/>
            </a:spcAft>
            <a:buChar char="••"/>
          </a:pPr>
          <a:r>
            <a:rPr lang="en-US" sz="1050" kern="1200" dirty="0">
              <a:solidFill>
                <a:schemeClr val="accent4">
                  <a:lumMod val="10000"/>
                </a:schemeClr>
              </a:solidFill>
            </a:rPr>
            <a:t>BP</a:t>
          </a:r>
        </a:p>
        <a:p>
          <a:pPr marL="57150" lvl="1" indent="-57150" algn="l" defTabSz="466725">
            <a:lnSpc>
              <a:spcPct val="90000"/>
            </a:lnSpc>
            <a:spcBef>
              <a:spcPct val="0"/>
            </a:spcBef>
            <a:spcAft>
              <a:spcPct val="15000"/>
            </a:spcAft>
            <a:buChar char="••"/>
          </a:pPr>
          <a:r>
            <a:rPr lang="en-US" sz="1050" kern="1200" dirty="0">
              <a:solidFill>
                <a:schemeClr val="accent4">
                  <a:lumMod val="10000"/>
                </a:schemeClr>
              </a:solidFill>
            </a:rPr>
            <a:t>Chevron</a:t>
          </a:r>
        </a:p>
        <a:p>
          <a:pPr marL="57150" lvl="1" indent="-57150" algn="l" defTabSz="466725">
            <a:lnSpc>
              <a:spcPct val="90000"/>
            </a:lnSpc>
            <a:spcBef>
              <a:spcPct val="0"/>
            </a:spcBef>
            <a:spcAft>
              <a:spcPct val="15000"/>
            </a:spcAft>
            <a:buChar char="••"/>
          </a:pPr>
          <a:r>
            <a:rPr lang="en-US" sz="1050" kern="1200" dirty="0">
              <a:solidFill>
                <a:schemeClr val="accent4">
                  <a:lumMod val="10000"/>
                </a:schemeClr>
              </a:solidFill>
            </a:rPr>
            <a:t>City of Houston</a:t>
          </a:r>
        </a:p>
        <a:p>
          <a:pPr marL="57150" lvl="1" indent="-57150" algn="l" defTabSz="466725">
            <a:lnSpc>
              <a:spcPct val="90000"/>
            </a:lnSpc>
            <a:spcBef>
              <a:spcPct val="0"/>
            </a:spcBef>
            <a:spcAft>
              <a:spcPct val="15000"/>
            </a:spcAft>
            <a:buChar char="••"/>
          </a:pPr>
          <a:r>
            <a:rPr lang="en-US" sz="1050" kern="1200">
              <a:solidFill>
                <a:schemeClr val="accent4">
                  <a:lumMod val="10000"/>
                </a:schemeClr>
              </a:solidFill>
            </a:rPr>
            <a:t>Dow Chemical</a:t>
          </a:r>
          <a:endParaRPr lang="en-US" sz="1050" kern="1200" dirty="0">
            <a:solidFill>
              <a:schemeClr val="accent4">
                <a:lumMod val="10000"/>
              </a:schemeClr>
            </a:solidFill>
          </a:endParaRPr>
        </a:p>
        <a:p>
          <a:pPr marL="57150" lvl="1" indent="-57150" algn="l" defTabSz="466725">
            <a:lnSpc>
              <a:spcPct val="90000"/>
            </a:lnSpc>
            <a:spcBef>
              <a:spcPct val="0"/>
            </a:spcBef>
            <a:spcAft>
              <a:spcPct val="15000"/>
            </a:spcAft>
            <a:buChar char="••"/>
          </a:pPr>
          <a:r>
            <a:rPr lang="en-US" sz="1050" kern="1200" dirty="0" err="1">
              <a:solidFill>
                <a:schemeClr val="accent4">
                  <a:lumMod val="10000"/>
                </a:schemeClr>
              </a:solidFill>
            </a:rPr>
            <a:t>Friedken</a:t>
          </a:r>
          <a:r>
            <a:rPr lang="en-US" sz="1050" kern="1200" dirty="0">
              <a:solidFill>
                <a:schemeClr val="accent4">
                  <a:lumMod val="10000"/>
                </a:schemeClr>
              </a:solidFill>
            </a:rPr>
            <a:t> Group</a:t>
          </a:r>
        </a:p>
        <a:p>
          <a:pPr marL="57150" lvl="1" indent="-57150" algn="l" defTabSz="466725">
            <a:lnSpc>
              <a:spcPct val="90000"/>
            </a:lnSpc>
            <a:spcBef>
              <a:spcPct val="0"/>
            </a:spcBef>
            <a:spcAft>
              <a:spcPct val="15000"/>
            </a:spcAft>
            <a:buChar char="••"/>
          </a:pPr>
          <a:r>
            <a:rPr lang="en-US" sz="1050" kern="1200" dirty="0">
              <a:solidFill>
                <a:schemeClr val="accent4">
                  <a:lumMod val="10000"/>
                </a:schemeClr>
              </a:solidFill>
            </a:rPr>
            <a:t>Greater Houston Partnership</a:t>
          </a:r>
        </a:p>
        <a:p>
          <a:pPr marL="57150" lvl="1" indent="-57150" algn="l" defTabSz="466725">
            <a:lnSpc>
              <a:spcPct val="90000"/>
            </a:lnSpc>
            <a:spcBef>
              <a:spcPct val="0"/>
            </a:spcBef>
            <a:spcAft>
              <a:spcPct val="15000"/>
            </a:spcAft>
            <a:buChar char="••"/>
          </a:pPr>
          <a:r>
            <a:rPr lang="en-US" sz="1050" kern="1200" dirty="0">
              <a:solidFill>
                <a:schemeClr val="accent4">
                  <a:lumMod val="10000"/>
                </a:schemeClr>
              </a:solidFill>
            </a:rPr>
            <a:t>Harris County</a:t>
          </a:r>
        </a:p>
        <a:p>
          <a:pPr marL="57150" lvl="1" indent="-57150" algn="l" defTabSz="466725">
            <a:lnSpc>
              <a:spcPct val="90000"/>
            </a:lnSpc>
            <a:spcBef>
              <a:spcPct val="0"/>
            </a:spcBef>
            <a:spcAft>
              <a:spcPct val="15000"/>
            </a:spcAft>
            <a:buChar char="••"/>
          </a:pPr>
          <a:r>
            <a:rPr lang="en-US" sz="1050" kern="1200">
              <a:solidFill>
                <a:schemeClr val="accent4">
                  <a:lumMod val="10000"/>
                </a:schemeClr>
              </a:solidFill>
            </a:rPr>
            <a:t>Harris Health</a:t>
          </a:r>
          <a:endParaRPr lang="en-US" sz="1050" kern="1200" dirty="0">
            <a:solidFill>
              <a:schemeClr val="accent4">
                <a:lumMod val="10000"/>
              </a:schemeClr>
            </a:solidFill>
          </a:endParaRPr>
        </a:p>
        <a:p>
          <a:pPr marL="57150" lvl="1" indent="-57150" algn="l" defTabSz="466725">
            <a:lnSpc>
              <a:spcPct val="90000"/>
            </a:lnSpc>
            <a:spcBef>
              <a:spcPct val="0"/>
            </a:spcBef>
            <a:spcAft>
              <a:spcPct val="15000"/>
            </a:spcAft>
            <a:buChar char="••"/>
          </a:pPr>
          <a:r>
            <a:rPr lang="en-US" sz="1050" kern="1200" dirty="0">
              <a:solidFill>
                <a:schemeClr val="accent4">
                  <a:lumMod val="10000"/>
                </a:schemeClr>
              </a:solidFill>
            </a:rPr>
            <a:t>KBR</a:t>
          </a:r>
        </a:p>
        <a:p>
          <a:pPr marL="57150" lvl="1" indent="-57150" algn="l" defTabSz="466725">
            <a:lnSpc>
              <a:spcPct val="90000"/>
            </a:lnSpc>
            <a:spcBef>
              <a:spcPct val="0"/>
            </a:spcBef>
            <a:spcAft>
              <a:spcPct val="15000"/>
            </a:spcAft>
            <a:buChar char="••"/>
          </a:pPr>
          <a:r>
            <a:rPr lang="en-US" sz="1050" kern="1200" dirty="0">
              <a:solidFill>
                <a:schemeClr val="accent4">
                  <a:lumMod val="10000"/>
                </a:schemeClr>
              </a:solidFill>
            </a:rPr>
            <a:t>LyondellBasell</a:t>
          </a:r>
        </a:p>
        <a:p>
          <a:pPr marL="57150" lvl="1" indent="-57150" algn="l" defTabSz="466725">
            <a:lnSpc>
              <a:spcPct val="90000"/>
            </a:lnSpc>
            <a:spcBef>
              <a:spcPct val="0"/>
            </a:spcBef>
            <a:spcAft>
              <a:spcPct val="15000"/>
            </a:spcAft>
            <a:buChar char="••"/>
          </a:pPr>
          <a:r>
            <a:rPr lang="en-US" sz="1050" kern="1200">
              <a:solidFill>
                <a:schemeClr val="accent4">
                  <a:lumMod val="10000"/>
                </a:schemeClr>
              </a:solidFill>
            </a:rPr>
            <a:t>METRO </a:t>
          </a:r>
          <a:endParaRPr lang="en-US" sz="1050" kern="1200" dirty="0">
            <a:solidFill>
              <a:schemeClr val="accent4">
                <a:lumMod val="10000"/>
              </a:schemeClr>
            </a:solidFill>
          </a:endParaRPr>
        </a:p>
        <a:p>
          <a:pPr marL="57150" lvl="1" indent="-57150" algn="l" defTabSz="466725">
            <a:lnSpc>
              <a:spcPct val="90000"/>
            </a:lnSpc>
            <a:spcBef>
              <a:spcPct val="0"/>
            </a:spcBef>
            <a:spcAft>
              <a:spcPct val="15000"/>
            </a:spcAft>
            <a:buChar char="••"/>
          </a:pPr>
          <a:r>
            <a:rPr lang="en-US" sz="1050" kern="1200" dirty="0">
              <a:solidFill>
                <a:schemeClr val="accent4">
                  <a:lumMod val="10000"/>
                </a:schemeClr>
              </a:solidFill>
            </a:rPr>
            <a:t>Nobel Energy</a:t>
          </a:r>
        </a:p>
        <a:p>
          <a:pPr marL="57150" lvl="1" indent="-57150" algn="l" defTabSz="466725">
            <a:lnSpc>
              <a:spcPct val="90000"/>
            </a:lnSpc>
            <a:spcBef>
              <a:spcPct val="0"/>
            </a:spcBef>
            <a:spcAft>
              <a:spcPct val="15000"/>
            </a:spcAft>
            <a:buChar char="••"/>
          </a:pPr>
          <a:r>
            <a:rPr lang="en-US" sz="1050" kern="1200" dirty="0">
              <a:solidFill>
                <a:schemeClr val="accent4">
                  <a:lumMod val="10000"/>
                </a:schemeClr>
              </a:solidFill>
            </a:rPr>
            <a:t>Rice University</a:t>
          </a:r>
        </a:p>
        <a:p>
          <a:pPr marL="57150" lvl="1" indent="-57150" algn="l" defTabSz="466725">
            <a:lnSpc>
              <a:spcPct val="90000"/>
            </a:lnSpc>
            <a:spcBef>
              <a:spcPct val="0"/>
            </a:spcBef>
            <a:spcAft>
              <a:spcPct val="15000"/>
            </a:spcAft>
            <a:buChar char="••"/>
          </a:pPr>
          <a:endParaRPr lang="en-US" sz="1050" kern="1200" dirty="0">
            <a:solidFill>
              <a:schemeClr val="accent4">
                <a:lumMod val="10000"/>
              </a:schemeClr>
            </a:solidFill>
          </a:endParaRPr>
        </a:p>
        <a:p>
          <a:pPr marL="57150" lvl="1" indent="-57150" algn="l" defTabSz="466725">
            <a:lnSpc>
              <a:spcPct val="90000"/>
            </a:lnSpc>
            <a:spcBef>
              <a:spcPct val="0"/>
            </a:spcBef>
            <a:spcAft>
              <a:spcPct val="15000"/>
            </a:spcAft>
            <a:buChar char="••"/>
          </a:pPr>
          <a:endParaRPr lang="en-US" sz="1050" kern="1200" dirty="0">
            <a:solidFill>
              <a:schemeClr val="accent4">
                <a:lumMod val="10000"/>
              </a:schemeClr>
            </a:solidFill>
          </a:endParaRPr>
        </a:p>
      </dsp:txBody>
      <dsp:txXfrm rot="5400000">
        <a:off x="1" y="815794"/>
        <a:ext cx="1705423" cy="2447385"/>
      </dsp:txXfrm>
    </dsp:sp>
    <dsp:sp modelId="{9599C962-CA84-4E5E-A6AB-D69899241BDC}">
      <dsp:nvSpPr>
        <dsp:cNvPr id="0" name=""/>
        <dsp:cNvSpPr/>
      </dsp:nvSpPr>
      <dsp:spPr>
        <a:xfrm rot="16200000">
          <a:off x="651414" y="1186775"/>
          <a:ext cx="4078975" cy="1705423"/>
        </a:xfrm>
        <a:prstGeom prst="flowChartManualOperation">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n-US" sz="1600" b="1" kern="1200" dirty="0">
              <a:solidFill>
                <a:schemeClr val="accent4">
                  <a:lumMod val="10000"/>
                </a:schemeClr>
              </a:solidFill>
            </a:rPr>
            <a:t>Medical and Public Health</a:t>
          </a:r>
        </a:p>
        <a:p>
          <a:pPr marL="57150" lvl="1" indent="-57150" algn="l" defTabSz="444500">
            <a:lnSpc>
              <a:spcPct val="90000"/>
            </a:lnSpc>
            <a:spcBef>
              <a:spcPct val="0"/>
            </a:spcBef>
            <a:spcAft>
              <a:spcPct val="15000"/>
            </a:spcAft>
            <a:buChar char="••"/>
          </a:pPr>
          <a:r>
            <a:rPr lang="en-US" sz="1000" kern="1200" dirty="0">
              <a:solidFill>
                <a:schemeClr val="accent4">
                  <a:lumMod val="10000"/>
                </a:schemeClr>
              </a:solidFill>
            </a:rPr>
            <a:t>Central Care FQHC</a:t>
          </a:r>
        </a:p>
        <a:p>
          <a:pPr marL="57150" lvl="1" indent="-57150" algn="l" defTabSz="444500">
            <a:lnSpc>
              <a:spcPct val="90000"/>
            </a:lnSpc>
            <a:spcBef>
              <a:spcPct val="0"/>
            </a:spcBef>
            <a:spcAft>
              <a:spcPct val="15000"/>
            </a:spcAft>
            <a:buChar char="••"/>
          </a:pPr>
          <a:r>
            <a:rPr lang="en-US" sz="1000" kern="1200" dirty="0">
              <a:solidFill>
                <a:schemeClr val="accent4">
                  <a:lumMod val="10000"/>
                </a:schemeClr>
              </a:solidFill>
            </a:rPr>
            <a:t>CHI St. Luke’s</a:t>
          </a:r>
        </a:p>
        <a:p>
          <a:pPr marL="57150" lvl="1" indent="-57150" algn="l" defTabSz="444500">
            <a:lnSpc>
              <a:spcPct val="90000"/>
            </a:lnSpc>
            <a:spcBef>
              <a:spcPct val="0"/>
            </a:spcBef>
            <a:spcAft>
              <a:spcPct val="15000"/>
            </a:spcAft>
            <a:buChar char="••"/>
          </a:pPr>
          <a:r>
            <a:rPr lang="en-US" sz="1000" kern="1200" dirty="0">
              <a:solidFill>
                <a:schemeClr val="accent4">
                  <a:lumMod val="10000"/>
                </a:schemeClr>
              </a:solidFill>
            </a:rPr>
            <a:t>El Centro de </a:t>
          </a:r>
          <a:r>
            <a:rPr lang="en-US" sz="1000" kern="1200" dirty="0" err="1">
              <a:solidFill>
                <a:schemeClr val="accent4">
                  <a:lumMod val="10000"/>
                </a:schemeClr>
              </a:solidFill>
            </a:rPr>
            <a:t>Corazón</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Harris Health</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dirty="0">
              <a:solidFill>
                <a:schemeClr val="accent4">
                  <a:lumMod val="10000"/>
                </a:schemeClr>
              </a:solidFill>
            </a:rPr>
            <a:t>HOPE Clinic FQHC</a:t>
          </a: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Houston Methodist</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Kelsey-Seybold</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Legacy FQHC</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dirty="0">
              <a:solidFill>
                <a:schemeClr val="accent4">
                  <a:lumMod val="10000"/>
                </a:schemeClr>
              </a:solidFill>
            </a:rPr>
            <a:t>Memorial Hermann</a:t>
          </a: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Texas Childrens Hospital</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UT Health</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dirty="0">
              <a:solidFill>
                <a:schemeClr val="accent4">
                  <a:lumMod val="10000"/>
                </a:schemeClr>
              </a:solidFill>
            </a:rPr>
            <a:t>UT Medical Branch</a:t>
          </a: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Houston and Harris County public      health                  depts</a:t>
          </a:r>
          <a:endParaRPr lang="en-US" sz="1000" kern="1200" dirty="0">
            <a:solidFill>
              <a:schemeClr val="accent4">
                <a:lumMod val="10000"/>
              </a:schemeClr>
            </a:solidFill>
          </a:endParaRPr>
        </a:p>
      </dsp:txBody>
      <dsp:txXfrm rot="5400000">
        <a:off x="1838190" y="815794"/>
        <a:ext cx="1705423" cy="2447385"/>
      </dsp:txXfrm>
    </dsp:sp>
    <dsp:sp modelId="{C5410119-2167-4B79-A2E1-B11F34F53222}">
      <dsp:nvSpPr>
        <dsp:cNvPr id="0" name=""/>
        <dsp:cNvSpPr/>
      </dsp:nvSpPr>
      <dsp:spPr>
        <a:xfrm rot="16200000">
          <a:off x="2484745" y="1186775"/>
          <a:ext cx="4078975" cy="1705423"/>
        </a:xfrm>
        <a:prstGeom prst="flowChartManualOperation">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n-US" sz="1600" b="1" kern="1200" dirty="0">
              <a:solidFill>
                <a:schemeClr val="accent4">
                  <a:lumMod val="10000"/>
                </a:schemeClr>
              </a:solidFill>
            </a:rPr>
            <a:t>Insurance</a:t>
          </a:r>
          <a:endParaRPr lang="en-US" sz="1600" kern="1200" dirty="0">
            <a:solidFill>
              <a:schemeClr val="accent4">
                <a:lumMod val="10000"/>
              </a:schemeClr>
            </a:solidFill>
          </a:endParaRPr>
        </a:p>
        <a:p>
          <a:pPr marL="57150" lvl="1" indent="-57150" algn="l" defTabSz="466725">
            <a:lnSpc>
              <a:spcPct val="90000"/>
            </a:lnSpc>
            <a:spcBef>
              <a:spcPct val="0"/>
            </a:spcBef>
            <a:spcAft>
              <a:spcPct val="15000"/>
            </a:spcAft>
            <a:buChar char="••"/>
          </a:pPr>
          <a:r>
            <a:rPr lang="en-US" sz="1050" kern="1200" dirty="0">
              <a:solidFill>
                <a:schemeClr val="accent4">
                  <a:lumMod val="10000"/>
                </a:schemeClr>
              </a:solidFill>
            </a:rPr>
            <a:t>Blue Cross Blue Shield</a:t>
          </a:r>
        </a:p>
        <a:p>
          <a:pPr marL="57150" lvl="1" indent="-57150" algn="l" defTabSz="466725">
            <a:lnSpc>
              <a:spcPct val="90000"/>
            </a:lnSpc>
            <a:spcBef>
              <a:spcPct val="0"/>
            </a:spcBef>
            <a:spcAft>
              <a:spcPct val="15000"/>
            </a:spcAft>
            <a:buChar char="••"/>
          </a:pPr>
          <a:r>
            <a:rPr lang="en-US" sz="1050" kern="1200">
              <a:solidFill>
                <a:schemeClr val="accent4">
                  <a:lumMod val="10000"/>
                </a:schemeClr>
              </a:solidFill>
            </a:rPr>
            <a:t>UnitedHealthcare</a:t>
          </a:r>
          <a:endParaRPr lang="en-US" sz="1050" kern="1200" dirty="0">
            <a:solidFill>
              <a:schemeClr val="accent4">
                <a:lumMod val="10000"/>
              </a:schemeClr>
            </a:solidFill>
          </a:endParaRPr>
        </a:p>
        <a:p>
          <a:pPr marL="57150" lvl="1" indent="-57150" algn="l" defTabSz="466725">
            <a:lnSpc>
              <a:spcPct val="90000"/>
            </a:lnSpc>
            <a:spcBef>
              <a:spcPct val="0"/>
            </a:spcBef>
            <a:spcAft>
              <a:spcPct val="15000"/>
            </a:spcAft>
            <a:buChar char="••"/>
          </a:pPr>
          <a:r>
            <a:rPr lang="en-US" sz="1050" kern="1200">
              <a:solidFill>
                <a:schemeClr val="accent4">
                  <a:lumMod val="10000"/>
                </a:schemeClr>
              </a:solidFill>
            </a:rPr>
            <a:t>Cigna</a:t>
          </a:r>
          <a:endParaRPr lang="en-US" sz="1050" kern="1200" dirty="0">
            <a:solidFill>
              <a:schemeClr val="accent4">
                <a:lumMod val="10000"/>
              </a:schemeClr>
            </a:solidFill>
          </a:endParaRPr>
        </a:p>
        <a:p>
          <a:pPr marL="57150" lvl="1" indent="-57150" algn="l" defTabSz="466725">
            <a:lnSpc>
              <a:spcPct val="90000"/>
            </a:lnSpc>
            <a:spcBef>
              <a:spcPct val="0"/>
            </a:spcBef>
            <a:spcAft>
              <a:spcPct val="15000"/>
            </a:spcAft>
            <a:buChar char="••"/>
          </a:pPr>
          <a:r>
            <a:rPr lang="en-US" sz="1050" kern="1200">
              <a:solidFill>
                <a:schemeClr val="accent4">
                  <a:lumMod val="10000"/>
                </a:schemeClr>
              </a:solidFill>
            </a:rPr>
            <a:t>Community Health Choice</a:t>
          </a:r>
          <a:endParaRPr lang="en-US" sz="1050" kern="1200" dirty="0">
            <a:solidFill>
              <a:schemeClr val="accent4">
                <a:lumMod val="10000"/>
              </a:schemeClr>
            </a:solidFill>
          </a:endParaRPr>
        </a:p>
        <a:p>
          <a:pPr marL="57150" lvl="1" indent="-57150" algn="l" defTabSz="466725">
            <a:lnSpc>
              <a:spcPct val="90000"/>
            </a:lnSpc>
            <a:spcBef>
              <a:spcPct val="0"/>
            </a:spcBef>
            <a:spcAft>
              <a:spcPct val="15000"/>
            </a:spcAft>
            <a:buChar char="••"/>
          </a:pPr>
          <a:r>
            <a:rPr lang="en-US" sz="1050" kern="1200">
              <a:solidFill>
                <a:schemeClr val="accent4">
                  <a:lumMod val="10000"/>
                </a:schemeClr>
              </a:solidFill>
            </a:rPr>
            <a:t>Humana</a:t>
          </a:r>
          <a:endParaRPr lang="en-US" sz="1050" kern="1200" dirty="0">
            <a:solidFill>
              <a:schemeClr val="accent4">
                <a:lumMod val="10000"/>
              </a:schemeClr>
            </a:solidFill>
          </a:endParaRPr>
        </a:p>
      </dsp:txBody>
      <dsp:txXfrm rot="5400000">
        <a:off x="3671521" y="815794"/>
        <a:ext cx="1705423" cy="2447385"/>
      </dsp:txXfrm>
    </dsp:sp>
    <dsp:sp modelId="{1D810E55-1BAA-4A75-AB3D-4C0732B31139}">
      <dsp:nvSpPr>
        <dsp:cNvPr id="0" name=""/>
        <dsp:cNvSpPr/>
      </dsp:nvSpPr>
      <dsp:spPr>
        <a:xfrm rot="16200000">
          <a:off x="4318076" y="1186775"/>
          <a:ext cx="4078975" cy="1705423"/>
        </a:xfrm>
        <a:prstGeom prst="flowChartManualOperation">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n-US" sz="1600" b="1" kern="1200" dirty="0">
              <a:solidFill>
                <a:schemeClr val="accent4">
                  <a:lumMod val="10000"/>
                </a:schemeClr>
              </a:solidFill>
            </a:rPr>
            <a:t>Nonprofits</a:t>
          </a:r>
        </a:p>
        <a:p>
          <a:pPr marL="57150" lvl="1" indent="-57150" algn="l" defTabSz="444500">
            <a:lnSpc>
              <a:spcPct val="90000"/>
            </a:lnSpc>
            <a:spcBef>
              <a:spcPct val="0"/>
            </a:spcBef>
            <a:spcAft>
              <a:spcPct val="15000"/>
            </a:spcAft>
            <a:buChar char="••"/>
          </a:pPr>
          <a:r>
            <a:rPr lang="en-US" sz="1000" kern="1200" dirty="0">
              <a:solidFill>
                <a:schemeClr val="accent4">
                  <a:lumMod val="10000"/>
                </a:schemeClr>
              </a:solidFill>
            </a:rPr>
            <a:t>American Diabetes Association</a:t>
          </a: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American Heart Association</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dirty="0">
              <a:solidFill>
                <a:schemeClr val="accent4">
                  <a:lumMod val="10000"/>
                </a:schemeClr>
              </a:solidFill>
            </a:rPr>
            <a:t>Children at Risk</a:t>
          </a:r>
        </a:p>
        <a:p>
          <a:pPr marL="57150" lvl="1" indent="-57150" algn="l" defTabSz="444500">
            <a:lnSpc>
              <a:spcPct val="90000"/>
            </a:lnSpc>
            <a:spcBef>
              <a:spcPct val="0"/>
            </a:spcBef>
            <a:spcAft>
              <a:spcPct val="15000"/>
            </a:spcAft>
            <a:buChar char="••"/>
          </a:pPr>
          <a:r>
            <a:rPr lang="es-ES" sz="1000" kern="1200">
              <a:solidFill>
                <a:schemeClr val="accent4">
                  <a:lumMod val="10000"/>
                </a:schemeClr>
              </a:solidFill>
            </a:rPr>
            <a:t>Día de la Mujer Latina</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Gateway to Care</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Houston Food Bank</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dirty="0">
              <a:solidFill>
                <a:schemeClr val="accent4">
                  <a:lumMod val="10000"/>
                </a:schemeClr>
              </a:solidFill>
            </a:rPr>
            <a:t>Houston League of Business &amp; Professional Women</a:t>
          </a: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Mental Health America</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Northwest Alliance Ministries</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dirty="0">
              <a:solidFill>
                <a:schemeClr val="accent4">
                  <a:lumMod val="10000"/>
                </a:schemeClr>
              </a:solidFill>
            </a:rPr>
            <a:t>United Way</a:t>
          </a: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Urban Harvest</a:t>
          </a:r>
          <a:endParaRPr lang="en-US" sz="1000" kern="1200" dirty="0">
            <a:solidFill>
              <a:schemeClr val="accent4">
                <a:lumMod val="10000"/>
              </a:schemeClr>
            </a:solidFill>
          </a:endParaRPr>
        </a:p>
        <a:p>
          <a:pPr marL="57150" lvl="1" indent="-57150" algn="l" defTabSz="444500">
            <a:lnSpc>
              <a:spcPct val="90000"/>
            </a:lnSpc>
            <a:spcBef>
              <a:spcPct val="0"/>
            </a:spcBef>
            <a:spcAft>
              <a:spcPct val="15000"/>
            </a:spcAft>
            <a:buChar char="••"/>
          </a:pPr>
          <a:r>
            <a:rPr lang="en-US" sz="1000" kern="1200">
              <a:solidFill>
                <a:schemeClr val="accent4">
                  <a:lumMod val="10000"/>
                </a:schemeClr>
              </a:solidFill>
            </a:rPr>
            <a:t>YMCA</a:t>
          </a:r>
          <a:endParaRPr lang="en-US" sz="1000" kern="1200" dirty="0">
            <a:solidFill>
              <a:schemeClr val="accent4">
                <a:lumMod val="10000"/>
              </a:schemeClr>
            </a:solidFill>
          </a:endParaRPr>
        </a:p>
      </dsp:txBody>
      <dsp:txXfrm rot="5400000">
        <a:off x="5504852" y="815794"/>
        <a:ext cx="1705423" cy="2447385"/>
      </dsp:txXfrm>
    </dsp:sp>
    <dsp:sp modelId="{C263DADB-E7FF-4062-A0CC-1A08E7462848}">
      <dsp:nvSpPr>
        <dsp:cNvPr id="0" name=""/>
        <dsp:cNvSpPr/>
      </dsp:nvSpPr>
      <dsp:spPr>
        <a:xfrm rot="16200000">
          <a:off x="6151406" y="1186775"/>
          <a:ext cx="4078975" cy="1705423"/>
        </a:xfrm>
        <a:prstGeom prst="flowChartManualOperation">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algn="l" defTabSz="533400">
            <a:lnSpc>
              <a:spcPct val="90000"/>
            </a:lnSpc>
            <a:spcBef>
              <a:spcPct val="0"/>
            </a:spcBef>
            <a:spcAft>
              <a:spcPct val="35000"/>
            </a:spcAft>
            <a:buNone/>
          </a:pPr>
          <a:r>
            <a:rPr lang="en-US" sz="1600" b="1" kern="1200" dirty="0">
              <a:solidFill>
                <a:schemeClr val="accent4">
                  <a:lumMod val="10000"/>
                </a:schemeClr>
              </a:solidFill>
            </a:rPr>
            <a:t>Faith-Based</a:t>
          </a:r>
        </a:p>
        <a:p>
          <a:pPr marL="57150" lvl="1" indent="0" algn="l" defTabSz="444500">
            <a:lnSpc>
              <a:spcPct val="90000"/>
            </a:lnSpc>
            <a:spcBef>
              <a:spcPct val="0"/>
            </a:spcBef>
            <a:spcAft>
              <a:spcPct val="15000"/>
            </a:spcAft>
            <a:buChar char="••"/>
          </a:pPr>
          <a:r>
            <a:rPr lang="en-US" sz="1000" kern="1200" dirty="0">
              <a:solidFill>
                <a:schemeClr val="accent4">
                  <a:lumMod val="10000"/>
                </a:schemeClr>
              </a:solidFill>
            </a:rPr>
            <a:t>Brown Chapel AME</a:t>
          </a:r>
        </a:p>
        <a:p>
          <a:pPr marL="57150" lvl="1" indent="0" algn="l" defTabSz="444500">
            <a:lnSpc>
              <a:spcPct val="90000"/>
            </a:lnSpc>
            <a:spcBef>
              <a:spcPct val="0"/>
            </a:spcBef>
            <a:spcAft>
              <a:spcPct val="15000"/>
            </a:spcAft>
            <a:buChar char="••"/>
          </a:pPr>
          <a:r>
            <a:rPr lang="en-US" sz="1000" kern="1200">
              <a:solidFill>
                <a:schemeClr val="accent4">
                  <a:lumMod val="10000"/>
                </a:schemeClr>
              </a:solidFill>
            </a:rPr>
            <a:t>Covenant Glen UMC</a:t>
          </a:r>
          <a:endParaRPr lang="en-US" sz="1000" kern="1200" dirty="0">
            <a:solidFill>
              <a:schemeClr val="accent4">
                <a:lumMod val="10000"/>
              </a:schemeClr>
            </a:solidFill>
          </a:endParaRPr>
        </a:p>
        <a:p>
          <a:pPr marL="57150" lvl="1" indent="0" algn="l" defTabSz="444500">
            <a:lnSpc>
              <a:spcPct val="90000"/>
            </a:lnSpc>
            <a:spcBef>
              <a:spcPct val="0"/>
            </a:spcBef>
            <a:spcAft>
              <a:spcPct val="15000"/>
            </a:spcAft>
            <a:buChar char="••"/>
          </a:pPr>
          <a:r>
            <a:rPr lang="en-US" sz="1000" kern="1200">
              <a:solidFill>
                <a:schemeClr val="accent4">
                  <a:lumMod val="10000"/>
                </a:schemeClr>
              </a:solidFill>
            </a:rPr>
            <a:t>The Fountain of Praise</a:t>
          </a:r>
          <a:endParaRPr lang="en-US" sz="1000" kern="1200" dirty="0">
            <a:solidFill>
              <a:schemeClr val="accent4">
                <a:lumMod val="10000"/>
              </a:schemeClr>
            </a:solidFill>
          </a:endParaRPr>
        </a:p>
        <a:p>
          <a:pPr marL="57150" lvl="1" indent="0" algn="l" defTabSz="444500">
            <a:lnSpc>
              <a:spcPct val="90000"/>
            </a:lnSpc>
            <a:spcBef>
              <a:spcPct val="0"/>
            </a:spcBef>
            <a:spcAft>
              <a:spcPct val="15000"/>
            </a:spcAft>
            <a:buChar char="••"/>
          </a:pPr>
          <a:r>
            <a:rPr lang="en-US" sz="1000" kern="1200">
              <a:solidFill>
                <a:schemeClr val="accent4">
                  <a:lumMod val="10000"/>
                </a:schemeClr>
              </a:solidFill>
            </a:rPr>
            <a:t>Holy Trinity Missionary Baptist Church</a:t>
          </a:r>
          <a:endParaRPr lang="en-US" sz="1000" kern="1200" dirty="0">
            <a:solidFill>
              <a:schemeClr val="accent4">
                <a:lumMod val="10000"/>
              </a:schemeClr>
            </a:solidFill>
          </a:endParaRPr>
        </a:p>
        <a:p>
          <a:pPr marL="57150" lvl="1" indent="0" algn="l" defTabSz="444500">
            <a:lnSpc>
              <a:spcPct val="90000"/>
            </a:lnSpc>
            <a:spcBef>
              <a:spcPct val="0"/>
            </a:spcBef>
            <a:spcAft>
              <a:spcPct val="15000"/>
            </a:spcAft>
            <a:buChar char="••"/>
          </a:pPr>
          <a:r>
            <a:rPr lang="en-US" sz="1000" kern="1200" dirty="0">
              <a:solidFill>
                <a:schemeClr val="accent4">
                  <a:lumMod val="10000"/>
                </a:schemeClr>
              </a:solidFill>
            </a:rPr>
            <a:t>Islamic Society of Greater Houston</a:t>
          </a:r>
        </a:p>
        <a:p>
          <a:pPr marL="57150" lvl="1" indent="0" algn="l" defTabSz="444500">
            <a:lnSpc>
              <a:spcPct val="90000"/>
            </a:lnSpc>
            <a:spcBef>
              <a:spcPct val="0"/>
            </a:spcBef>
            <a:spcAft>
              <a:spcPct val="15000"/>
            </a:spcAft>
            <a:buChar char="••"/>
          </a:pPr>
          <a:r>
            <a:rPr lang="en-US" sz="1000" kern="1200">
              <a:solidFill>
                <a:schemeClr val="accent4">
                  <a:lumMod val="10000"/>
                </a:schemeClr>
              </a:solidFill>
            </a:rPr>
            <a:t>Pentecostal Missionary Baptist Church</a:t>
          </a:r>
          <a:endParaRPr lang="en-US" sz="1000" kern="1200" dirty="0">
            <a:solidFill>
              <a:schemeClr val="accent4">
                <a:lumMod val="10000"/>
              </a:schemeClr>
            </a:solidFill>
          </a:endParaRPr>
        </a:p>
        <a:p>
          <a:pPr marL="57150" lvl="1" indent="0" algn="l" defTabSz="444500">
            <a:lnSpc>
              <a:spcPct val="90000"/>
            </a:lnSpc>
            <a:spcBef>
              <a:spcPct val="0"/>
            </a:spcBef>
            <a:spcAft>
              <a:spcPct val="15000"/>
            </a:spcAft>
            <a:buChar char="••"/>
          </a:pPr>
          <a:r>
            <a:rPr lang="en-US" sz="1000" kern="1200" dirty="0">
              <a:solidFill>
                <a:schemeClr val="accent4">
                  <a:lumMod val="10000"/>
                </a:schemeClr>
              </a:solidFill>
            </a:rPr>
            <a:t>River Pointe Church</a:t>
          </a:r>
        </a:p>
        <a:p>
          <a:pPr marL="57150" lvl="1" indent="0" algn="l" defTabSz="444500">
            <a:lnSpc>
              <a:spcPct val="90000"/>
            </a:lnSpc>
            <a:spcBef>
              <a:spcPct val="0"/>
            </a:spcBef>
            <a:spcAft>
              <a:spcPct val="15000"/>
            </a:spcAft>
            <a:buChar char="••"/>
          </a:pPr>
          <a:r>
            <a:rPr lang="en-US" sz="1000" kern="1200">
              <a:solidFill>
                <a:schemeClr val="accent4">
                  <a:lumMod val="10000"/>
                </a:schemeClr>
              </a:solidFill>
            </a:rPr>
            <a:t>SEWA International</a:t>
          </a:r>
          <a:endParaRPr lang="en-US" sz="1000" kern="1200" dirty="0">
            <a:solidFill>
              <a:schemeClr val="accent4">
                <a:lumMod val="10000"/>
              </a:schemeClr>
            </a:solidFill>
          </a:endParaRPr>
        </a:p>
        <a:p>
          <a:pPr marL="57150" lvl="1" indent="0" algn="l" defTabSz="444500">
            <a:lnSpc>
              <a:spcPct val="90000"/>
            </a:lnSpc>
            <a:spcBef>
              <a:spcPct val="0"/>
            </a:spcBef>
            <a:spcAft>
              <a:spcPct val="15000"/>
            </a:spcAft>
            <a:buChar char="••"/>
          </a:pPr>
          <a:r>
            <a:rPr lang="en-US" sz="1000" kern="1200">
              <a:solidFill>
                <a:schemeClr val="accent4">
                  <a:lumMod val="10000"/>
                </a:schemeClr>
              </a:solidFill>
            </a:rPr>
            <a:t>Taiba USA</a:t>
          </a:r>
          <a:endParaRPr lang="en-US" sz="1000" kern="1200" dirty="0">
            <a:solidFill>
              <a:schemeClr val="accent4">
                <a:lumMod val="10000"/>
              </a:schemeClr>
            </a:solidFill>
          </a:endParaRPr>
        </a:p>
        <a:p>
          <a:pPr marL="57150" lvl="1" indent="0" algn="l" defTabSz="444500">
            <a:lnSpc>
              <a:spcPct val="90000"/>
            </a:lnSpc>
            <a:spcBef>
              <a:spcPct val="0"/>
            </a:spcBef>
            <a:spcAft>
              <a:spcPct val="15000"/>
            </a:spcAft>
            <a:buChar char="••"/>
          </a:pPr>
          <a:r>
            <a:rPr lang="en-US" sz="1000" kern="1200" dirty="0">
              <a:solidFill>
                <a:schemeClr val="accent4">
                  <a:lumMod val="10000"/>
                </a:schemeClr>
              </a:solidFill>
            </a:rPr>
            <a:t>The Texas Annual Conference of the   United           Methodist          Church</a:t>
          </a:r>
        </a:p>
      </dsp:txBody>
      <dsp:txXfrm rot="5400000">
        <a:off x="7338182" y="815794"/>
        <a:ext cx="1705423" cy="2447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289AC-5345-4968-A7FF-DBCEEE5A8715}">
      <dsp:nvSpPr>
        <dsp:cNvPr id="0" name=""/>
        <dsp:cNvSpPr/>
      </dsp:nvSpPr>
      <dsp:spPr>
        <a:xfrm>
          <a:off x="1717519" y="593568"/>
          <a:ext cx="3956361" cy="3956361"/>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6BACA1-3F9F-4648-A913-CD95FDC7E2FF}">
      <dsp:nvSpPr>
        <dsp:cNvPr id="0" name=""/>
        <dsp:cNvSpPr/>
      </dsp:nvSpPr>
      <dsp:spPr>
        <a:xfrm>
          <a:off x="1717519" y="593568"/>
          <a:ext cx="3956361" cy="3956361"/>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E933E0-574D-4C64-B0E9-249F8EE5C2C3}">
      <dsp:nvSpPr>
        <dsp:cNvPr id="0" name=""/>
        <dsp:cNvSpPr/>
      </dsp:nvSpPr>
      <dsp:spPr>
        <a:xfrm>
          <a:off x="1717519" y="593568"/>
          <a:ext cx="3956361" cy="3956361"/>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01C68E-DBBF-497D-BADB-A29F712E7EB5}">
      <dsp:nvSpPr>
        <dsp:cNvPr id="0" name=""/>
        <dsp:cNvSpPr/>
      </dsp:nvSpPr>
      <dsp:spPr>
        <a:xfrm>
          <a:off x="1717519" y="593568"/>
          <a:ext cx="3956361" cy="3956361"/>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719975-1117-4AE8-8E4C-E58E4901EF53}">
      <dsp:nvSpPr>
        <dsp:cNvPr id="0" name=""/>
        <dsp:cNvSpPr/>
      </dsp:nvSpPr>
      <dsp:spPr>
        <a:xfrm>
          <a:off x="2784406" y="1660456"/>
          <a:ext cx="1822586" cy="1822586"/>
        </a:xfrm>
        <a:prstGeom prst="ellipse">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Houston Diabetes Resource Center</a:t>
          </a:r>
        </a:p>
      </dsp:txBody>
      <dsp:txXfrm>
        <a:off x="3051318" y="1927368"/>
        <a:ext cx="1288762" cy="1288762"/>
      </dsp:txXfrm>
    </dsp:sp>
    <dsp:sp modelId="{909D1CC3-C3BC-4FC3-94CD-AC9D0D5F5F3A}">
      <dsp:nvSpPr>
        <dsp:cNvPr id="0" name=""/>
        <dsp:cNvSpPr/>
      </dsp:nvSpPr>
      <dsp:spPr>
        <a:xfrm>
          <a:off x="3057794" y="1592"/>
          <a:ext cx="1275810" cy="1275810"/>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Faith &amp; Diabetes</a:t>
          </a:r>
        </a:p>
      </dsp:txBody>
      <dsp:txXfrm>
        <a:off x="3244632" y="188430"/>
        <a:ext cx="902134" cy="902134"/>
      </dsp:txXfrm>
    </dsp:sp>
    <dsp:sp modelId="{C23807E1-4B87-46E9-AF32-97E2C659E17C}">
      <dsp:nvSpPr>
        <dsp:cNvPr id="0" name=""/>
        <dsp:cNvSpPr/>
      </dsp:nvSpPr>
      <dsp:spPr>
        <a:xfrm>
          <a:off x="4990046" y="1933844"/>
          <a:ext cx="1275810" cy="1275810"/>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Disaster Prepared-ness</a:t>
          </a:r>
        </a:p>
      </dsp:txBody>
      <dsp:txXfrm>
        <a:off x="5176884" y="2120682"/>
        <a:ext cx="902134" cy="902134"/>
      </dsp:txXfrm>
    </dsp:sp>
    <dsp:sp modelId="{B6E5C2AA-B0B8-4CE5-820F-17F8F4FCF5A7}">
      <dsp:nvSpPr>
        <dsp:cNvPr id="0" name=""/>
        <dsp:cNvSpPr/>
      </dsp:nvSpPr>
      <dsp:spPr>
        <a:xfrm>
          <a:off x="3057794" y="3866095"/>
          <a:ext cx="1275810" cy="1275810"/>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Employer Worksite Wellness</a:t>
          </a:r>
        </a:p>
        <a:p>
          <a:pPr lvl="0" algn="ctr" defTabSz="711200">
            <a:lnSpc>
              <a:spcPct val="90000"/>
            </a:lnSpc>
            <a:spcBef>
              <a:spcPct val="0"/>
            </a:spcBef>
            <a:spcAft>
              <a:spcPct val="35000"/>
            </a:spcAft>
          </a:pPr>
          <a:r>
            <a:rPr lang="en-US" sz="1600" kern="1200" dirty="0">
              <a:solidFill>
                <a:schemeClr val="tx1"/>
              </a:solidFill>
            </a:rPr>
            <a:t>(DPP)</a:t>
          </a:r>
        </a:p>
      </dsp:txBody>
      <dsp:txXfrm>
        <a:off x="3244632" y="4052933"/>
        <a:ext cx="902134" cy="902134"/>
      </dsp:txXfrm>
    </dsp:sp>
    <dsp:sp modelId="{FFFBEE26-EE70-47F0-BA29-CE347D637B91}">
      <dsp:nvSpPr>
        <dsp:cNvPr id="0" name=""/>
        <dsp:cNvSpPr/>
      </dsp:nvSpPr>
      <dsp:spPr>
        <a:xfrm>
          <a:off x="1125543" y="1933844"/>
          <a:ext cx="1275810" cy="1275810"/>
        </a:xfrm>
        <a:prstGeom prst="ellipse">
          <a:avLst/>
        </a:prstGeom>
        <a:solidFill>
          <a:srgbClr val="C0B3E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Peer Support</a:t>
          </a:r>
        </a:p>
      </dsp:txBody>
      <dsp:txXfrm>
        <a:off x="1312381" y="2120682"/>
        <a:ext cx="902134" cy="9021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7E9E7-B216-409B-81E5-C5D3B122EDB0}">
      <dsp:nvSpPr>
        <dsp:cNvPr id="0" name=""/>
        <dsp:cNvSpPr/>
      </dsp:nvSpPr>
      <dsp:spPr>
        <a:xfrm>
          <a:off x="103237" y="299927"/>
          <a:ext cx="8823754" cy="1283221"/>
        </a:xfrm>
        <a:prstGeom prst="rightArrow">
          <a:avLst>
            <a:gd name="adj1" fmla="val 50000"/>
            <a:gd name="adj2" fmla="val 5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03711" numCol="1" spcCol="1270" anchor="ctr" anchorCtr="0">
          <a:noAutofit/>
        </a:bodyPr>
        <a:lstStyle/>
        <a:p>
          <a:pPr lvl="0" algn="l" defTabSz="889000">
            <a:lnSpc>
              <a:spcPct val="90000"/>
            </a:lnSpc>
            <a:spcBef>
              <a:spcPct val="0"/>
            </a:spcBef>
            <a:spcAft>
              <a:spcPct val="35000"/>
            </a:spcAft>
          </a:pPr>
          <a:r>
            <a:rPr lang="en-US" sz="2000" b="1" kern="1200" dirty="0">
              <a:solidFill>
                <a:schemeClr val="tx1"/>
              </a:solidFill>
            </a:rPr>
            <a:t>Held October 2016 Faith &amp; Diabetes Summit</a:t>
          </a:r>
        </a:p>
      </dsp:txBody>
      <dsp:txXfrm>
        <a:off x="103237" y="620732"/>
        <a:ext cx="8502949" cy="641611"/>
      </dsp:txXfrm>
    </dsp:sp>
    <dsp:sp modelId="{6D0E77E5-DADB-4A6A-9419-E6CCD01A4175}">
      <dsp:nvSpPr>
        <dsp:cNvPr id="0" name=""/>
        <dsp:cNvSpPr/>
      </dsp:nvSpPr>
      <dsp:spPr>
        <a:xfrm>
          <a:off x="97061" y="1226582"/>
          <a:ext cx="1630806" cy="247867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a:t>Learning: </a:t>
          </a:r>
          <a:r>
            <a:rPr lang="en-US" sz="1400" kern="1200" dirty="0"/>
            <a:t>health ministries were not ready to support diabetes services.</a:t>
          </a:r>
        </a:p>
        <a:p>
          <a:pPr lvl="0" algn="l" defTabSz="711200">
            <a:lnSpc>
              <a:spcPct val="90000"/>
            </a:lnSpc>
            <a:spcBef>
              <a:spcPct val="0"/>
            </a:spcBef>
            <a:spcAft>
              <a:spcPct val="35000"/>
            </a:spcAft>
          </a:pPr>
          <a:r>
            <a:rPr lang="en-US" sz="1400" b="1" kern="1200" dirty="0"/>
            <a:t>Action</a:t>
          </a:r>
          <a:r>
            <a:rPr lang="en-US" sz="1400" kern="1200" dirty="0"/>
            <a:t>: Action Work Group identified components for a training program</a:t>
          </a:r>
        </a:p>
        <a:p>
          <a:pPr lvl="0" algn="l" defTabSz="622300">
            <a:lnSpc>
              <a:spcPct val="90000"/>
            </a:lnSpc>
            <a:spcBef>
              <a:spcPct val="0"/>
            </a:spcBef>
            <a:spcAft>
              <a:spcPct val="35000"/>
            </a:spcAft>
          </a:pPr>
          <a:endParaRPr lang="en-US" sz="1400" kern="1200" dirty="0"/>
        </a:p>
      </dsp:txBody>
      <dsp:txXfrm>
        <a:off x="97061" y="1226582"/>
        <a:ext cx="1630806" cy="2478675"/>
      </dsp:txXfrm>
    </dsp:sp>
    <dsp:sp modelId="{807C6C14-E0AC-4ECC-BA76-AB47C4218C60}">
      <dsp:nvSpPr>
        <dsp:cNvPr id="0" name=""/>
        <dsp:cNvSpPr/>
      </dsp:nvSpPr>
      <dsp:spPr>
        <a:xfrm>
          <a:off x="1727691" y="727833"/>
          <a:ext cx="7193124" cy="1283221"/>
        </a:xfrm>
        <a:prstGeom prst="rightArrow">
          <a:avLst>
            <a:gd name="adj1" fmla="val 50000"/>
            <a:gd name="adj2" fmla="val 5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03711" numCol="1" spcCol="1270" anchor="ctr" anchorCtr="0">
          <a:noAutofit/>
        </a:bodyPr>
        <a:lstStyle/>
        <a:p>
          <a:pPr lvl="0" algn="l" defTabSz="889000">
            <a:lnSpc>
              <a:spcPct val="90000"/>
            </a:lnSpc>
            <a:spcBef>
              <a:spcPct val="0"/>
            </a:spcBef>
            <a:spcAft>
              <a:spcPct val="35000"/>
            </a:spcAft>
          </a:pPr>
          <a:r>
            <a:rPr lang="en-US" sz="2000" b="1" kern="1200" dirty="0">
              <a:solidFill>
                <a:schemeClr val="tx1"/>
              </a:solidFill>
            </a:rPr>
            <a:t>Selected Evidence-Based on-the-shelf DSMES Program</a:t>
          </a:r>
        </a:p>
      </dsp:txBody>
      <dsp:txXfrm>
        <a:off x="1727691" y="1048638"/>
        <a:ext cx="6872319" cy="641611"/>
      </dsp:txXfrm>
    </dsp:sp>
    <dsp:sp modelId="{0E16F348-4D6B-47E2-AC52-5F6E60DED860}">
      <dsp:nvSpPr>
        <dsp:cNvPr id="0" name=""/>
        <dsp:cNvSpPr/>
      </dsp:nvSpPr>
      <dsp:spPr>
        <a:xfrm>
          <a:off x="1727691" y="1715725"/>
          <a:ext cx="1630806" cy="235620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a:t>Gateway DM and CVD</a:t>
          </a:r>
        </a:p>
        <a:p>
          <a:pPr marL="114300" lvl="1" indent="-114300" algn="l" defTabSz="622300">
            <a:lnSpc>
              <a:spcPct val="90000"/>
            </a:lnSpc>
            <a:spcBef>
              <a:spcPct val="0"/>
            </a:spcBef>
            <a:spcAft>
              <a:spcPct val="15000"/>
            </a:spcAft>
            <a:buChar char="••"/>
          </a:pPr>
          <a:r>
            <a:rPr lang="en-US" sz="1400" b="0" kern="1200" dirty="0"/>
            <a:t>Train the trainer Model- education</a:t>
          </a:r>
        </a:p>
        <a:p>
          <a:pPr marL="114300" lvl="1" indent="-114300" algn="l" defTabSz="622300">
            <a:lnSpc>
              <a:spcPct val="90000"/>
            </a:lnSpc>
            <a:spcBef>
              <a:spcPct val="0"/>
            </a:spcBef>
            <a:spcAft>
              <a:spcPct val="15000"/>
            </a:spcAft>
            <a:buChar char="••"/>
          </a:pPr>
          <a:r>
            <a:rPr lang="en-US" sz="1400" b="0" kern="1200" dirty="0"/>
            <a:t>Community-based and culturally sensitive approach using participatory adult learning principals</a:t>
          </a:r>
        </a:p>
        <a:p>
          <a:pPr marL="114300" lvl="1" indent="-114300" algn="l" defTabSz="533400">
            <a:lnSpc>
              <a:spcPct val="90000"/>
            </a:lnSpc>
            <a:spcBef>
              <a:spcPct val="0"/>
            </a:spcBef>
            <a:spcAft>
              <a:spcPct val="15000"/>
            </a:spcAft>
            <a:buChar char="••"/>
          </a:pPr>
          <a:endParaRPr lang="en-US" sz="1200" b="0" kern="1200" dirty="0"/>
        </a:p>
      </dsp:txBody>
      <dsp:txXfrm>
        <a:off x="1727691" y="1715725"/>
        <a:ext cx="1630806" cy="2356200"/>
      </dsp:txXfrm>
    </dsp:sp>
    <dsp:sp modelId="{DAE9C5C4-1753-4A6B-BC93-469F209A50C7}">
      <dsp:nvSpPr>
        <dsp:cNvPr id="0" name=""/>
        <dsp:cNvSpPr/>
      </dsp:nvSpPr>
      <dsp:spPr>
        <a:xfrm>
          <a:off x="3358320" y="1155738"/>
          <a:ext cx="5562494" cy="1283221"/>
        </a:xfrm>
        <a:prstGeom prst="rightArrow">
          <a:avLst>
            <a:gd name="adj1" fmla="val 50000"/>
            <a:gd name="adj2" fmla="val 5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03711" numCol="1" spcCol="1270" anchor="ctr" anchorCtr="0">
          <a:noAutofit/>
        </a:bodyPr>
        <a:lstStyle/>
        <a:p>
          <a:pPr lvl="0" algn="l" defTabSz="889000">
            <a:lnSpc>
              <a:spcPct val="90000"/>
            </a:lnSpc>
            <a:spcBef>
              <a:spcPct val="0"/>
            </a:spcBef>
            <a:spcAft>
              <a:spcPct val="35000"/>
            </a:spcAft>
          </a:pPr>
          <a:r>
            <a:rPr lang="en-US" sz="2000" b="1" kern="1200" dirty="0">
              <a:solidFill>
                <a:schemeClr val="tx1"/>
              </a:solidFill>
            </a:rPr>
            <a:t>Created “Religious Studies” Curriculum</a:t>
          </a:r>
        </a:p>
      </dsp:txBody>
      <dsp:txXfrm>
        <a:off x="3358320" y="1476543"/>
        <a:ext cx="5241689" cy="641611"/>
      </dsp:txXfrm>
    </dsp:sp>
    <dsp:sp modelId="{BC422BB2-40CB-49FF-A17F-31828837B665}">
      <dsp:nvSpPr>
        <dsp:cNvPr id="0" name=""/>
        <dsp:cNvSpPr/>
      </dsp:nvSpPr>
      <dsp:spPr>
        <a:xfrm>
          <a:off x="3358320" y="2054978"/>
          <a:ext cx="1630806" cy="253350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a:t>Institute for Spirituality and Health</a:t>
          </a:r>
        </a:p>
        <a:p>
          <a:pPr lvl="0" algn="l" defTabSz="622300">
            <a:lnSpc>
              <a:spcPct val="90000"/>
            </a:lnSpc>
            <a:spcBef>
              <a:spcPct val="0"/>
            </a:spcBef>
            <a:spcAft>
              <a:spcPct val="35000"/>
            </a:spcAft>
          </a:pPr>
          <a:r>
            <a:rPr lang="en-US" sz="1400" kern="1200" dirty="0"/>
            <a:t>Training on how faith and health align.</a:t>
          </a:r>
        </a:p>
        <a:p>
          <a:pPr lvl="0" algn="l" defTabSz="622300">
            <a:lnSpc>
              <a:spcPct val="90000"/>
            </a:lnSpc>
            <a:spcBef>
              <a:spcPct val="0"/>
            </a:spcBef>
            <a:spcAft>
              <a:spcPct val="35000"/>
            </a:spcAft>
          </a:pPr>
          <a:r>
            <a:rPr lang="en-US" sz="1400" kern="1200" dirty="0"/>
            <a:t>The “sameness” between the diversities of faith.</a:t>
          </a:r>
        </a:p>
        <a:p>
          <a:pPr lvl="0" algn="l" defTabSz="622300">
            <a:lnSpc>
              <a:spcPct val="90000"/>
            </a:lnSpc>
            <a:spcBef>
              <a:spcPct val="0"/>
            </a:spcBef>
            <a:spcAft>
              <a:spcPct val="35000"/>
            </a:spcAft>
          </a:pPr>
          <a:r>
            <a:rPr lang="en-US" sz="1400" kern="1200" dirty="0"/>
            <a:t>Bringing prevention to their  surrounding communities</a:t>
          </a:r>
        </a:p>
      </dsp:txBody>
      <dsp:txXfrm>
        <a:off x="3358320" y="2054978"/>
        <a:ext cx="1630806" cy="2533504"/>
      </dsp:txXfrm>
    </dsp:sp>
    <dsp:sp modelId="{EB8F25B5-4939-42D4-B54F-005BE5C3611E}">
      <dsp:nvSpPr>
        <dsp:cNvPr id="0" name=""/>
        <dsp:cNvSpPr/>
      </dsp:nvSpPr>
      <dsp:spPr>
        <a:xfrm>
          <a:off x="4989833" y="1583643"/>
          <a:ext cx="3930982" cy="1283221"/>
        </a:xfrm>
        <a:prstGeom prst="rightArrow">
          <a:avLst>
            <a:gd name="adj1" fmla="val 50000"/>
            <a:gd name="adj2" fmla="val 5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03711" numCol="1" spcCol="1270" anchor="ctr" anchorCtr="0">
          <a:noAutofit/>
        </a:bodyPr>
        <a:lstStyle/>
        <a:p>
          <a:pPr lvl="0" algn="l" defTabSz="889000">
            <a:lnSpc>
              <a:spcPct val="90000"/>
            </a:lnSpc>
            <a:spcBef>
              <a:spcPct val="0"/>
            </a:spcBef>
            <a:spcAft>
              <a:spcPct val="35000"/>
            </a:spcAft>
          </a:pPr>
          <a:r>
            <a:rPr lang="en-US" sz="2000" b="1" kern="1200" dirty="0">
              <a:solidFill>
                <a:schemeClr val="tx1"/>
              </a:solidFill>
            </a:rPr>
            <a:t>Added Prevention Module</a:t>
          </a:r>
        </a:p>
      </dsp:txBody>
      <dsp:txXfrm>
        <a:off x="4989833" y="1904448"/>
        <a:ext cx="3610177" cy="641611"/>
      </dsp:txXfrm>
    </dsp:sp>
    <dsp:sp modelId="{AB82B6FE-4029-4A95-8850-86F387C6D0C6}">
      <dsp:nvSpPr>
        <dsp:cNvPr id="0" name=""/>
        <dsp:cNvSpPr/>
      </dsp:nvSpPr>
      <dsp:spPr>
        <a:xfrm>
          <a:off x="4989833" y="2571536"/>
          <a:ext cx="1630806" cy="235620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a:t> City of Houston and Harris County Public Health</a:t>
          </a:r>
        </a:p>
        <a:p>
          <a:pPr lvl="0" algn="l" defTabSz="622300">
            <a:lnSpc>
              <a:spcPct val="90000"/>
            </a:lnSpc>
            <a:spcBef>
              <a:spcPct val="0"/>
            </a:spcBef>
            <a:spcAft>
              <a:spcPct val="35000"/>
            </a:spcAft>
          </a:pPr>
          <a:r>
            <a:rPr lang="en-US" sz="1400" kern="1200" dirty="0"/>
            <a:t>10 evidence-based nutrition and physical activity interventions </a:t>
          </a:r>
        </a:p>
        <a:p>
          <a:pPr lvl="0" algn="l" defTabSz="622300">
            <a:lnSpc>
              <a:spcPct val="90000"/>
            </a:lnSpc>
            <a:spcBef>
              <a:spcPct val="0"/>
            </a:spcBef>
            <a:spcAft>
              <a:spcPct val="35000"/>
            </a:spcAft>
          </a:pPr>
          <a:r>
            <a:rPr lang="en-US" sz="1400" kern="1200" dirty="0"/>
            <a:t>How-to handbook with examples from houses of faith and local resources</a:t>
          </a:r>
        </a:p>
      </dsp:txBody>
      <dsp:txXfrm>
        <a:off x="4989833" y="2571536"/>
        <a:ext cx="1630806" cy="2356200"/>
      </dsp:txXfrm>
    </dsp:sp>
    <dsp:sp modelId="{2B6267C6-9708-40A1-BDD3-A45297FE9F10}">
      <dsp:nvSpPr>
        <dsp:cNvPr id="0" name=""/>
        <dsp:cNvSpPr/>
      </dsp:nvSpPr>
      <dsp:spPr>
        <a:xfrm>
          <a:off x="6620462" y="2011549"/>
          <a:ext cx="2300352" cy="1283221"/>
        </a:xfrm>
        <a:prstGeom prst="rightArrow">
          <a:avLst>
            <a:gd name="adj1" fmla="val 50000"/>
            <a:gd name="adj2" fmla="val 5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03711" numCol="1" spcCol="1270" anchor="ctr" anchorCtr="0">
          <a:noAutofit/>
        </a:bodyPr>
        <a:lstStyle/>
        <a:p>
          <a:pPr lvl="0" algn="l" defTabSz="889000">
            <a:lnSpc>
              <a:spcPct val="90000"/>
            </a:lnSpc>
            <a:spcBef>
              <a:spcPct val="0"/>
            </a:spcBef>
            <a:spcAft>
              <a:spcPct val="35000"/>
            </a:spcAft>
          </a:pPr>
          <a:r>
            <a:rPr lang="en-US" sz="2000" b="1" kern="1200" dirty="0">
              <a:solidFill>
                <a:schemeClr val="tx1"/>
              </a:solidFill>
            </a:rPr>
            <a:t>Created Collab. Evaluation</a:t>
          </a:r>
        </a:p>
      </dsp:txBody>
      <dsp:txXfrm>
        <a:off x="6620462" y="2332354"/>
        <a:ext cx="1979547" cy="641611"/>
      </dsp:txXfrm>
    </dsp:sp>
    <dsp:sp modelId="{DEEC8AE5-7078-4675-8F7D-15193C493B3C}">
      <dsp:nvSpPr>
        <dsp:cNvPr id="0" name=""/>
        <dsp:cNvSpPr/>
      </dsp:nvSpPr>
      <dsp:spPr>
        <a:xfrm>
          <a:off x="6630198" y="2997969"/>
          <a:ext cx="1668412" cy="199252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a:t>Healthy Cities Research Hub </a:t>
          </a:r>
          <a:r>
            <a:rPr lang="en-US" sz="1400" kern="1200" dirty="0"/>
            <a:t>at </a:t>
          </a:r>
          <a:r>
            <a:rPr lang="en-US" sz="1400" kern="1200" dirty="0" err="1"/>
            <a:t>UTHealth</a:t>
          </a:r>
          <a:r>
            <a:rPr lang="en-US" sz="1400" kern="1200" dirty="0"/>
            <a:t>- School of Public Health</a:t>
          </a:r>
        </a:p>
        <a:p>
          <a:pPr lvl="0" algn="l" defTabSz="622300">
            <a:lnSpc>
              <a:spcPct val="90000"/>
            </a:lnSpc>
            <a:spcBef>
              <a:spcPct val="0"/>
            </a:spcBef>
            <a:spcAft>
              <a:spcPct val="35000"/>
            </a:spcAft>
          </a:pPr>
          <a:endParaRPr lang="en-US" sz="1200" kern="1200" dirty="0">
            <a:solidFill>
              <a:schemeClr val="accent4">
                <a:lumMod val="10000"/>
              </a:schemeClr>
            </a:solidFill>
          </a:endParaRPr>
        </a:p>
        <a:p>
          <a:pPr lvl="0" algn="l" defTabSz="533400">
            <a:lnSpc>
              <a:spcPct val="90000"/>
            </a:lnSpc>
            <a:spcBef>
              <a:spcPct val="0"/>
            </a:spcBef>
            <a:spcAft>
              <a:spcPct val="35000"/>
            </a:spcAft>
          </a:pPr>
          <a:endParaRPr lang="en-US" sz="1200" kern="1200" dirty="0">
            <a:solidFill>
              <a:schemeClr val="accent4">
                <a:lumMod val="10000"/>
              </a:schemeClr>
            </a:solidFill>
          </a:endParaRPr>
        </a:p>
        <a:p>
          <a:pPr lvl="0" algn="l" defTabSz="533400">
            <a:lnSpc>
              <a:spcPct val="90000"/>
            </a:lnSpc>
            <a:spcBef>
              <a:spcPct val="0"/>
            </a:spcBef>
            <a:spcAft>
              <a:spcPct val="35000"/>
            </a:spcAft>
          </a:pPr>
          <a:endParaRPr lang="en-US" sz="1200" kern="1200" dirty="0">
            <a:solidFill>
              <a:schemeClr val="accent4">
                <a:lumMod val="10000"/>
              </a:schemeClr>
            </a:solidFill>
          </a:endParaRPr>
        </a:p>
        <a:p>
          <a:pPr lvl="0" algn="l" defTabSz="533400">
            <a:lnSpc>
              <a:spcPct val="90000"/>
            </a:lnSpc>
            <a:spcBef>
              <a:spcPct val="0"/>
            </a:spcBef>
            <a:spcAft>
              <a:spcPct val="35000"/>
            </a:spcAft>
          </a:pPr>
          <a:endParaRPr lang="en-US" sz="1200" kern="1200" dirty="0">
            <a:solidFill>
              <a:schemeClr val="accent4">
                <a:lumMod val="10000"/>
              </a:schemeClr>
            </a:solidFill>
          </a:endParaRPr>
        </a:p>
        <a:p>
          <a:pPr lvl="0" algn="l" defTabSz="533400">
            <a:lnSpc>
              <a:spcPct val="90000"/>
            </a:lnSpc>
            <a:spcBef>
              <a:spcPct val="0"/>
            </a:spcBef>
            <a:spcAft>
              <a:spcPct val="35000"/>
            </a:spcAft>
          </a:pPr>
          <a:r>
            <a:rPr lang="en-US" sz="1200" kern="1200" dirty="0">
              <a:solidFill>
                <a:schemeClr val="accent4">
                  <a:lumMod val="10000"/>
                </a:schemeClr>
              </a:solidFill>
              <a:latin typeface="Arial" panose="020B0604020202020204" pitchFamily="34" charset="0"/>
              <a:cs typeface="Arial" panose="020B0604020202020204" pitchFamily="34" charset="0"/>
            </a:rPr>
            <a:t>°</a:t>
          </a:r>
          <a:endParaRPr lang="en-US" sz="1200" kern="1200" dirty="0">
            <a:solidFill>
              <a:schemeClr val="accent4">
                <a:lumMod val="10000"/>
              </a:schemeClr>
            </a:solidFill>
          </a:endParaRPr>
        </a:p>
      </dsp:txBody>
      <dsp:txXfrm>
        <a:off x="6630198" y="2997969"/>
        <a:ext cx="1668412" cy="199252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B88BC0-F0B6-CA46-A1C7-A9E8961E98EE}" type="datetimeFigureOut">
              <a:rPr lang="en-US" smtClean="0"/>
              <a:t>8/18/2018</a:t>
            </a:fld>
            <a:endParaRPr lang="en-US"/>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CE050F-AB49-6145-B5BA-6FE297C46310}" type="slidenum">
              <a:rPr lang="en-US" smtClean="0"/>
              <a:t>‹#›</a:t>
            </a:fld>
            <a:endParaRPr lang="en-US"/>
          </a:p>
        </p:txBody>
      </p:sp>
    </p:spTree>
    <p:extLst>
      <p:ext uri="{BB962C8B-B14F-4D97-AF65-F5344CB8AC3E}">
        <p14:creationId xmlns:p14="http://schemas.microsoft.com/office/powerpoint/2010/main" val="35726421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2</a:t>
            </a:fld>
            <a:endParaRPr lang="en-GB"/>
          </a:p>
        </p:txBody>
      </p:sp>
    </p:spTree>
    <p:extLst>
      <p:ext uri="{BB962C8B-B14F-4D97-AF65-F5344CB8AC3E}">
        <p14:creationId xmlns:p14="http://schemas.microsoft.com/office/powerpoint/2010/main" val="1567520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12</a:t>
            </a:fld>
            <a:endParaRPr lang="en-US"/>
          </a:p>
        </p:txBody>
      </p:sp>
    </p:spTree>
    <p:extLst>
      <p:ext uri="{BB962C8B-B14F-4D97-AF65-F5344CB8AC3E}">
        <p14:creationId xmlns:p14="http://schemas.microsoft.com/office/powerpoint/2010/main" val="4148135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9579">
              <a:defRPr/>
            </a:pPr>
            <a:fld id="{576E89B1-B476-4C59-A1AE-E6F2A1941AB8}" type="slidenum">
              <a:rPr lang="en-US">
                <a:solidFill>
                  <a:srgbClr val="001965"/>
                </a:solidFill>
                <a:latin typeface="Verdana"/>
              </a:rPr>
              <a:pPr defTabSz="929579">
                <a:defRPr/>
              </a:pPr>
              <a:t>13</a:t>
            </a:fld>
            <a:endParaRPr lang="en-US" dirty="0">
              <a:solidFill>
                <a:srgbClr val="001965"/>
              </a:solidFill>
              <a:latin typeface="Verdana"/>
            </a:endParaRPr>
          </a:p>
        </p:txBody>
      </p:sp>
    </p:spTree>
    <p:extLst>
      <p:ext uri="{BB962C8B-B14F-4D97-AF65-F5344CB8AC3E}">
        <p14:creationId xmlns:p14="http://schemas.microsoft.com/office/powerpoint/2010/main" val="1527676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Anchored at Houston Health Department, the initiative is led by 12 organizations on the Core Team. In addition, about 20 individual organizations are kept close.  There are five Action Work Groups who translated the research themes into interventions, developed the interventions including implementation, funding and other resources.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5163FF-11CE-4A39-A495-FC0E960A21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56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pPr>
              <a:defRPr/>
            </a:pPr>
            <a:fld id="{435163FF-11CE-4A39-A495-FC0E960A21B5}" type="slidenum">
              <a:rPr lang="en-GB" smtClean="0"/>
              <a:pPr>
                <a:defRPr/>
              </a:pPr>
              <a:t>15</a:t>
            </a:fld>
            <a:endParaRPr lang="en-GB" dirty="0"/>
          </a:p>
        </p:txBody>
      </p:sp>
    </p:spTree>
    <p:extLst>
      <p:ext uri="{BB962C8B-B14F-4D97-AF65-F5344CB8AC3E}">
        <p14:creationId xmlns:p14="http://schemas.microsoft.com/office/powerpoint/2010/main" val="387505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16</a:t>
            </a:fld>
            <a:endParaRPr lang="en-GB"/>
          </a:p>
        </p:txBody>
      </p:sp>
    </p:spTree>
    <p:extLst>
      <p:ext uri="{BB962C8B-B14F-4D97-AF65-F5344CB8AC3E}">
        <p14:creationId xmlns:p14="http://schemas.microsoft.com/office/powerpoint/2010/main" val="1934942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were</a:t>
            </a:r>
            <a:r>
              <a:rPr lang="en-US" baseline="0" dirty="0"/>
              <a:t> driven by community stakeholders – not something HHD or Novo pushed.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303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HDRC is a one-stop-shop website that connects patients, providers and employers with educational resources, programs in the community, and navigation services</a:t>
            </a:r>
          </a:p>
          <a:p>
            <a:pPr marL="171450" indent="-171450">
              <a:buFont typeface="Arial" panose="020B0604020202020204" pitchFamily="34" charset="0"/>
              <a:buChar char="•"/>
            </a:pPr>
            <a:r>
              <a:rPr lang="en-US" dirty="0"/>
              <a:t>With seed funding from Novo Nordisk, Gateway to Care, a nonprofit 501c3 organizations, convened stakeholders to get their input on the development:  healthcare, public health, employers and insurance</a:t>
            </a:r>
          </a:p>
          <a:p>
            <a:r>
              <a:rPr lang="en-US" dirty="0"/>
              <a:t> </a:t>
            </a:r>
          </a:p>
        </p:txBody>
      </p:sp>
      <p:sp>
        <p:nvSpPr>
          <p:cNvPr id="4" name="Slide Number Placeholder 3"/>
          <p:cNvSpPr>
            <a:spLocks noGrp="1"/>
          </p:cNvSpPr>
          <p:nvPr>
            <p:ph type="sldNum" sz="quarter" idx="10"/>
          </p:nvPr>
        </p:nvSpPr>
        <p:spPr/>
        <p:txBody>
          <a:bodyPr/>
          <a:lstStyle/>
          <a:p>
            <a:fld id="{BE539345-3DE2-43CC-92E3-341C71D1179D}" type="slidenum">
              <a:rPr lang="en-US" smtClean="0"/>
              <a:t>18</a:t>
            </a:fld>
            <a:endParaRPr lang="en-US"/>
          </a:p>
        </p:txBody>
      </p:sp>
    </p:spTree>
    <p:extLst>
      <p:ext uri="{BB962C8B-B14F-4D97-AF65-F5344CB8AC3E}">
        <p14:creationId xmlns:p14="http://schemas.microsoft.com/office/powerpoint/2010/main" val="91790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984421" cy="3992336"/>
          </a:xfrm>
        </p:spPr>
        <p:txBody>
          <a:bodyPr/>
          <a:lstStyle/>
          <a:p>
            <a:pPr marL="171450" indent="-171450">
              <a:buFont typeface="Arial" panose="020B0604020202020204" pitchFamily="34" charset="0"/>
              <a:buChar char="•"/>
            </a:pPr>
            <a:r>
              <a:rPr lang="en-US" dirty="0"/>
              <a:t>The site was inspired by Kentucky Diabetes Network, which serves an important information hub for anything diabetes in the American state Kentucky</a:t>
            </a:r>
          </a:p>
          <a:p>
            <a:pPr marL="171450" indent="-171450">
              <a:buFont typeface="Arial" panose="020B0604020202020204" pitchFamily="34" charset="0"/>
              <a:buChar char="•"/>
            </a:pPr>
            <a:r>
              <a:rPr lang="en-US" dirty="0"/>
              <a:t>If the good people of Kentucky could do this, Houston could develop it own site</a:t>
            </a:r>
          </a:p>
          <a:p>
            <a:pPr marL="171450" indent="-171450">
              <a:buFont typeface="Arial" panose="020B0604020202020204" pitchFamily="34" charset="0"/>
              <a:buChar char="•"/>
            </a:pPr>
            <a:r>
              <a:rPr lang="en-US" dirty="0"/>
              <a:t>But we added important features inspired by the Vulnerability Research;</a:t>
            </a:r>
          </a:p>
          <a:p>
            <a:pPr marL="171450" indent="-171450">
              <a:buFont typeface="Arial" panose="020B0604020202020204" pitchFamily="34" charset="0"/>
              <a:buChar char="•"/>
            </a:pPr>
            <a:r>
              <a:rPr lang="en-US" dirty="0"/>
              <a:t>It told us that people regardless of insurance status and background are vulnerable to developing diabetes and have a very hard time navigating an increasingly fragmented healthcare system</a:t>
            </a:r>
          </a:p>
          <a:p>
            <a:pPr marL="171450" indent="-171450">
              <a:buFont typeface="Arial" panose="020B0604020202020204" pitchFamily="34" charset="0"/>
              <a:buChar char="•"/>
            </a:pPr>
            <a:r>
              <a:rPr lang="en-US" dirty="0"/>
              <a:t>This is why Gateway to Care was selected, it’s an organization that trains and employs State of Texas certified Community Health Workers</a:t>
            </a:r>
          </a:p>
          <a:p>
            <a:pPr marL="171450" indent="-171450">
              <a:buFont typeface="Arial" panose="020B0604020202020204" pitchFamily="34" charset="0"/>
              <a:buChar char="•"/>
            </a:pPr>
            <a:r>
              <a:rPr lang="en-US" dirty="0"/>
              <a:t>For HDRC, the Gateway to Care Community Health Workers received AADE Paraprofessional Training to better help with patient navigation and referral to community resources specific to diabetes</a:t>
            </a:r>
          </a:p>
          <a:p>
            <a:pPr marL="171450" indent="-171450">
              <a:buFont typeface="Arial" panose="020B0604020202020204" pitchFamily="34" charset="0"/>
              <a:buChar char="•"/>
            </a:pPr>
            <a:r>
              <a:rPr lang="en-US" dirty="0"/>
              <a:t>After much hard work, the site launched last week.</a:t>
            </a:r>
          </a:p>
          <a:p>
            <a:endParaRPr lang="en-US" dirty="0"/>
          </a:p>
        </p:txBody>
      </p:sp>
      <p:sp>
        <p:nvSpPr>
          <p:cNvPr id="4" name="Slide Number Placeholder 3"/>
          <p:cNvSpPr>
            <a:spLocks noGrp="1"/>
          </p:cNvSpPr>
          <p:nvPr>
            <p:ph type="sldNum" sz="quarter" idx="10"/>
          </p:nvPr>
        </p:nvSpPr>
        <p:spPr/>
        <p:txBody>
          <a:bodyPr/>
          <a:lstStyle/>
          <a:p>
            <a:fld id="{BE539345-3DE2-43CC-92E3-341C71D1179D}" type="slidenum">
              <a:rPr lang="en-US" smtClean="0"/>
              <a:t>19</a:t>
            </a:fld>
            <a:endParaRPr lang="en-US"/>
          </a:p>
        </p:txBody>
      </p:sp>
    </p:spTree>
    <p:extLst>
      <p:ext uri="{BB962C8B-B14F-4D97-AF65-F5344CB8AC3E}">
        <p14:creationId xmlns:p14="http://schemas.microsoft.com/office/powerpoint/2010/main" val="2563395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Biko’s</a:t>
            </a:r>
            <a:r>
              <a:rPr lang="en-US" dirty="0"/>
              <a:t> example of “being with my people”.</a:t>
            </a:r>
          </a:p>
          <a:p>
            <a:endParaRPr lang="en-US" dirty="0"/>
          </a:p>
          <a:p>
            <a:r>
              <a:rPr lang="en-US" dirty="0"/>
              <a:t>Isolated, skeptical,</a:t>
            </a:r>
            <a:r>
              <a:rPr lang="en-US" baseline="0" dirty="0"/>
              <a:t> time poor – all solved within communities of faith.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D2053-671C-40E4-9342-7042B2BE26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6504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077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a:t>
            </a:fld>
            <a:endParaRPr lang="en-US"/>
          </a:p>
        </p:txBody>
      </p:sp>
    </p:spTree>
    <p:extLst>
      <p:ext uri="{BB962C8B-B14F-4D97-AF65-F5344CB8AC3E}">
        <p14:creationId xmlns:p14="http://schemas.microsoft.com/office/powerpoint/2010/main" val="2491234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DD2053-671C-40E4-9342-7042B2BE2636}" type="slidenum">
              <a:rPr lang="en-US" smtClean="0"/>
              <a:t>24</a:t>
            </a:fld>
            <a:endParaRPr lang="en-US"/>
          </a:p>
        </p:txBody>
      </p:sp>
    </p:spTree>
    <p:extLst>
      <p:ext uri="{BB962C8B-B14F-4D97-AF65-F5344CB8AC3E}">
        <p14:creationId xmlns:p14="http://schemas.microsoft.com/office/powerpoint/2010/main" val="1733633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DD2053-671C-40E4-9342-7042B2BE2636}" type="slidenum">
              <a:rPr lang="en-US" smtClean="0"/>
              <a:t>25</a:t>
            </a:fld>
            <a:endParaRPr lang="en-US"/>
          </a:p>
        </p:txBody>
      </p:sp>
    </p:spTree>
    <p:extLst>
      <p:ext uri="{BB962C8B-B14F-4D97-AF65-F5344CB8AC3E}">
        <p14:creationId xmlns:p14="http://schemas.microsoft.com/office/powerpoint/2010/main" val="923456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Robert Wood Johnson Foundation recently awarded a 3-year $2.4 million grant to </a:t>
            </a:r>
            <a:r>
              <a:rPr lang="en-US" altLang="en-US" dirty="0" err="1"/>
              <a:t>UTHealth</a:t>
            </a:r>
            <a:r>
              <a:rPr lang="en-US" altLang="en-US" dirty="0"/>
              <a:t> to support collaboration, evaluation, and sharing best practices from Cities Changing Diabetes.</a:t>
            </a:r>
          </a:p>
          <a:p>
            <a:endParaRPr lang="en-US" altLang="en-US" dirty="0"/>
          </a:p>
          <a:p>
            <a:r>
              <a:rPr lang="en-US" altLang="en-US" dirty="0"/>
              <a:t>The grant will create the Healthy Cities Research Hub, a virtual hub that will focus on the social and environmental conditions that impact health in urban settings throughout North America. </a:t>
            </a:r>
          </a:p>
          <a:p>
            <a:endParaRPr lang="en-US" altLang="en-US" dirty="0"/>
          </a:p>
          <a:p>
            <a:r>
              <a:rPr lang="en-US" altLang="en-US" dirty="0"/>
              <a:t>The Hub will be anchored in Houston; Cities Changing Diabetes Houston Academic Lead Dr. Stephen Linder is principle investigator.</a:t>
            </a:r>
          </a:p>
          <a:p>
            <a:endParaRPr lang="en-US" altLang="en-US" dirty="0"/>
          </a:p>
          <a:p>
            <a:r>
              <a:rPr lang="en-US" altLang="en-US" dirty="0"/>
              <a:t>Research efforts will span three Cities Changing Diabetes cities – Houston, Mexico City and Vancouver.</a:t>
            </a:r>
          </a:p>
          <a:p>
            <a:endParaRPr lang="en-US" altLang="en-US" dirty="0"/>
          </a:p>
          <a:p>
            <a:r>
              <a:rPr lang="en-US" altLang="en-US" dirty="0"/>
              <a:t>Lessons learned will be shared with other cities that want to tackle urban diabetes and other health issues.</a:t>
            </a:r>
          </a:p>
          <a:p>
            <a:pPr eaLnBrk="1" hangingPunct="1">
              <a:spcBef>
                <a:spcPct val="0"/>
              </a:spcBef>
            </a:pPr>
            <a:endParaRPr lang="en-GB" altLang="en-US" dirty="0">
              <a:ea typeface="ＭＳ Ｐゴシック" pitchFamily="4" charset="-128"/>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Verdana" pitchFamily="4" charset="0"/>
                <a:ea typeface="ＭＳ Ｐゴシック" pitchFamily="4" charset="-128"/>
              </a:defRPr>
            </a:lvl1pPr>
            <a:lvl2pPr marL="38561392" indent="-38096602" eaLnBrk="0" hangingPunct="0">
              <a:spcBef>
                <a:spcPct val="30000"/>
              </a:spcBef>
              <a:defRPr sz="1200">
                <a:solidFill>
                  <a:schemeClr val="tx1"/>
                </a:solidFill>
                <a:latin typeface="Verdana" pitchFamily="4" charset="0"/>
                <a:ea typeface="ＭＳ Ｐゴシック" pitchFamily="4" charset="-128"/>
              </a:defRPr>
            </a:lvl2pPr>
            <a:lvl3pPr marL="1161974" indent="-232395" eaLnBrk="0" hangingPunct="0">
              <a:spcBef>
                <a:spcPct val="30000"/>
              </a:spcBef>
              <a:defRPr sz="1200">
                <a:solidFill>
                  <a:schemeClr val="tx1"/>
                </a:solidFill>
                <a:latin typeface="Verdana" pitchFamily="4" charset="0"/>
                <a:ea typeface="ＭＳ Ｐゴシック" pitchFamily="4" charset="-128"/>
              </a:defRPr>
            </a:lvl3pPr>
            <a:lvl4pPr marL="1626763" indent="-232395" eaLnBrk="0" hangingPunct="0">
              <a:spcBef>
                <a:spcPct val="30000"/>
              </a:spcBef>
              <a:defRPr sz="1200">
                <a:solidFill>
                  <a:schemeClr val="tx1"/>
                </a:solidFill>
                <a:latin typeface="Verdana" pitchFamily="4" charset="0"/>
                <a:ea typeface="ＭＳ Ｐゴシック" pitchFamily="4" charset="-128"/>
              </a:defRPr>
            </a:lvl4pPr>
            <a:lvl5pPr marL="2091553" indent="-232395" eaLnBrk="0" hangingPunct="0">
              <a:spcBef>
                <a:spcPct val="30000"/>
              </a:spcBef>
              <a:defRPr sz="1200">
                <a:solidFill>
                  <a:schemeClr val="tx1"/>
                </a:solidFill>
                <a:latin typeface="Verdana" pitchFamily="4" charset="0"/>
                <a:ea typeface="ＭＳ Ｐゴシック" pitchFamily="4" charset="-128"/>
              </a:defRPr>
            </a:lvl5pPr>
            <a:lvl6pPr marL="2556342" indent="-232395" eaLnBrk="0" fontAlgn="base" hangingPunct="0">
              <a:spcBef>
                <a:spcPct val="30000"/>
              </a:spcBef>
              <a:spcAft>
                <a:spcPct val="0"/>
              </a:spcAft>
              <a:defRPr sz="1200">
                <a:solidFill>
                  <a:schemeClr val="tx1"/>
                </a:solidFill>
                <a:latin typeface="Verdana" pitchFamily="4" charset="0"/>
                <a:ea typeface="ＭＳ Ｐゴシック" pitchFamily="4" charset="-128"/>
              </a:defRPr>
            </a:lvl6pPr>
            <a:lvl7pPr marL="3021132" indent="-232395" eaLnBrk="0" fontAlgn="base" hangingPunct="0">
              <a:spcBef>
                <a:spcPct val="30000"/>
              </a:spcBef>
              <a:spcAft>
                <a:spcPct val="0"/>
              </a:spcAft>
              <a:defRPr sz="1200">
                <a:solidFill>
                  <a:schemeClr val="tx1"/>
                </a:solidFill>
                <a:latin typeface="Verdana" pitchFamily="4" charset="0"/>
                <a:ea typeface="ＭＳ Ｐゴシック" pitchFamily="4" charset="-128"/>
              </a:defRPr>
            </a:lvl7pPr>
            <a:lvl8pPr marL="3485921" indent="-232395" eaLnBrk="0" fontAlgn="base" hangingPunct="0">
              <a:spcBef>
                <a:spcPct val="30000"/>
              </a:spcBef>
              <a:spcAft>
                <a:spcPct val="0"/>
              </a:spcAft>
              <a:defRPr sz="1200">
                <a:solidFill>
                  <a:schemeClr val="tx1"/>
                </a:solidFill>
                <a:latin typeface="Verdana" pitchFamily="4" charset="0"/>
                <a:ea typeface="ＭＳ Ｐゴシック" pitchFamily="4" charset="-128"/>
              </a:defRPr>
            </a:lvl8pPr>
            <a:lvl9pPr marL="3950711" indent="-232395" eaLnBrk="0" fontAlgn="base" hangingPunct="0">
              <a:spcBef>
                <a:spcPct val="30000"/>
              </a:spcBef>
              <a:spcAft>
                <a:spcPct val="0"/>
              </a:spcAft>
              <a:defRPr sz="1200">
                <a:solidFill>
                  <a:schemeClr val="tx1"/>
                </a:solidFill>
                <a:latin typeface="Verdana" pitchFamily="4" charset="0"/>
                <a:ea typeface="ＭＳ Ｐゴシック" pitchFamily="4" charset="-128"/>
              </a:defRPr>
            </a:lvl9pPr>
          </a:lstStyle>
          <a:p>
            <a:pPr eaLnBrk="1" hangingPunct="1">
              <a:spcBef>
                <a:spcPct val="0"/>
              </a:spcBef>
            </a:pPr>
            <a:fld id="{DA9D7688-570C-4CF4-90AA-C7340D93D240}" type="slidenum">
              <a:rPr lang="en-GB" altLang="en-US" sz="900"/>
              <a:pPr eaLnBrk="1" hangingPunct="1">
                <a:spcBef>
                  <a:spcPct val="0"/>
                </a:spcBef>
              </a:pPr>
              <a:t>26</a:t>
            </a:fld>
            <a:endParaRPr lang="en-GB" altLang="en-US" sz="900"/>
          </a:p>
        </p:txBody>
      </p:sp>
    </p:spTree>
    <p:extLst>
      <p:ext uri="{BB962C8B-B14F-4D97-AF65-F5344CB8AC3E}">
        <p14:creationId xmlns:p14="http://schemas.microsoft.com/office/powerpoint/2010/main" val="2716393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28</a:t>
            </a:fld>
            <a:endParaRPr lang="en-US"/>
          </a:p>
        </p:txBody>
      </p:sp>
    </p:spTree>
    <p:extLst>
      <p:ext uri="{BB962C8B-B14F-4D97-AF65-F5344CB8AC3E}">
        <p14:creationId xmlns:p14="http://schemas.microsoft.com/office/powerpoint/2010/main" val="1400194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a:t>
            </a:fld>
            <a:endParaRPr lang="en-US"/>
          </a:p>
        </p:txBody>
      </p:sp>
    </p:spTree>
    <p:extLst>
      <p:ext uri="{BB962C8B-B14F-4D97-AF65-F5344CB8AC3E}">
        <p14:creationId xmlns:p14="http://schemas.microsoft.com/office/powerpoint/2010/main" val="534952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5</a:t>
            </a:fld>
            <a:endParaRPr lang="en-US"/>
          </a:p>
        </p:txBody>
      </p:sp>
    </p:spTree>
    <p:extLst>
      <p:ext uri="{BB962C8B-B14F-4D97-AF65-F5344CB8AC3E}">
        <p14:creationId xmlns:p14="http://schemas.microsoft.com/office/powerpoint/2010/main" val="221198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6</a:t>
            </a:fld>
            <a:endParaRPr lang="en-US"/>
          </a:p>
        </p:txBody>
      </p:sp>
    </p:spTree>
    <p:extLst>
      <p:ext uri="{BB962C8B-B14F-4D97-AF65-F5344CB8AC3E}">
        <p14:creationId xmlns:p14="http://schemas.microsoft.com/office/powerpoint/2010/main" val="1710568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6E89B1-B476-4C59-A1AE-E6F2A1941AB8}" type="slidenum">
              <a:rPr lang="en-GB" smtClean="0"/>
              <a:pPr/>
              <a:t>8</a:t>
            </a:fld>
            <a:endParaRPr lang="en-GB"/>
          </a:p>
        </p:txBody>
      </p:sp>
    </p:spTree>
    <p:extLst>
      <p:ext uri="{BB962C8B-B14F-4D97-AF65-F5344CB8AC3E}">
        <p14:creationId xmlns:p14="http://schemas.microsoft.com/office/powerpoint/2010/main" val="57258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9</a:t>
            </a:fld>
            <a:endParaRPr lang="en-GB"/>
          </a:p>
        </p:txBody>
      </p:sp>
    </p:spTree>
    <p:extLst>
      <p:ext uri="{BB962C8B-B14F-4D97-AF65-F5344CB8AC3E}">
        <p14:creationId xmlns:p14="http://schemas.microsoft.com/office/powerpoint/2010/main" val="217466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6E89B1-B476-4C59-A1AE-E6F2A1941AB8}" type="slidenum">
              <a:rPr lang="en-GB" smtClean="0">
                <a:solidFill>
                  <a:prstClr val="black"/>
                </a:solidFill>
                <a:latin typeface="Calibri"/>
              </a:rPr>
              <a:pPr/>
              <a:t>10</a:t>
            </a:fld>
            <a:endParaRPr lang="en-GB" dirty="0">
              <a:solidFill>
                <a:prstClr val="black"/>
              </a:solidFill>
              <a:latin typeface="Calibri"/>
            </a:endParaRPr>
          </a:p>
        </p:txBody>
      </p:sp>
    </p:spTree>
    <p:extLst>
      <p:ext uri="{BB962C8B-B14F-4D97-AF65-F5344CB8AC3E}">
        <p14:creationId xmlns:p14="http://schemas.microsoft.com/office/powerpoint/2010/main" val="2985715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a:t>Setting a bo</a:t>
            </a:r>
            <a:r>
              <a:rPr lang="en-GB" dirty="0"/>
              <a:t>ld goal</a:t>
            </a:r>
            <a:endParaRPr lang="en-GB" sz="1800" dirty="0"/>
          </a:p>
          <a:p>
            <a:r>
              <a:rPr lang="en-US" dirty="0"/>
              <a:t>We</a:t>
            </a:r>
            <a:r>
              <a:rPr lang="en-GB" dirty="0"/>
              <a:t> have worked with a set of global experts within the diabetes and obesity field to identify and verify a reasonable prevalence target for diabetes in 2045 </a:t>
            </a:r>
            <a:endParaRPr lang="en-GB" sz="1800" dirty="0"/>
          </a:p>
          <a:p>
            <a:endParaRPr lang="en-GB" sz="1800" dirty="0"/>
          </a:p>
          <a:p>
            <a:r>
              <a:rPr lang="en-US" dirty="0"/>
              <a:t>Today, we are </a:t>
            </a:r>
            <a:r>
              <a:rPr lang="en-US" b="1" dirty="0"/>
              <a:t>setting before you </a:t>
            </a:r>
            <a:r>
              <a:rPr lang="en-US" dirty="0"/>
              <a:t>a bold goal that no more than 1 in 10 adults globally has diabetes in 2045.  </a:t>
            </a:r>
            <a:r>
              <a:rPr lang="en-US" b="1" dirty="0"/>
              <a:t>This goal may not seem bold at first glance, but let us explore what it means and what it takes to achieve it.</a:t>
            </a:r>
            <a:endParaRPr lang="en-GB" sz="1800" dirty="0"/>
          </a:p>
          <a:p>
            <a:endParaRPr lang="en-GB" sz="1800" dirty="0"/>
          </a:p>
          <a:p>
            <a:r>
              <a:rPr lang="en-US" dirty="0"/>
              <a:t>With this goal, it is our hope that we can keep the prevalence of diabetes at a level that is more sustainable for our societies – and where we can start to look to reducing the prevalence over time. </a:t>
            </a:r>
            <a:endParaRPr lang="en-GB" sz="1800" dirty="0"/>
          </a:p>
          <a:p>
            <a:endParaRPr lang="en-GB" sz="1800" dirty="0"/>
          </a:p>
          <a:p>
            <a:r>
              <a:rPr lang="en-US" dirty="0"/>
              <a:t>The target is important, but the actions we take to get there are even more important!</a:t>
            </a:r>
            <a:endParaRPr lang="en-GB" sz="1800" dirty="0"/>
          </a:p>
          <a:p>
            <a:endParaRPr lang="en-GB" dirty="0"/>
          </a:p>
        </p:txBody>
      </p:sp>
      <p:sp>
        <p:nvSpPr>
          <p:cNvPr id="4" name="Pladsholder til slidenummer 3"/>
          <p:cNvSpPr>
            <a:spLocks noGrp="1"/>
          </p:cNvSpPr>
          <p:nvPr>
            <p:ph type="sldNum" sz="quarter" idx="10"/>
          </p:nvPr>
        </p:nvSpPr>
        <p:spPr/>
        <p:txBody>
          <a:bodyPr/>
          <a:lstStyle/>
          <a:p>
            <a:fld id="{576E89B1-B476-4C59-A1AE-E6F2A1941AB8}" type="slidenum">
              <a:rPr lang="en-GB" smtClean="0">
                <a:solidFill>
                  <a:prstClr val="black"/>
                </a:solidFill>
                <a:latin typeface="Calibri"/>
              </a:rPr>
              <a:pPr/>
              <a:t>11</a:t>
            </a:fld>
            <a:endParaRPr lang="en-GB">
              <a:solidFill>
                <a:prstClr val="black"/>
              </a:solidFill>
              <a:latin typeface="Calibri"/>
            </a:endParaRPr>
          </a:p>
        </p:txBody>
      </p:sp>
    </p:spTree>
    <p:extLst>
      <p:ext uri="{BB962C8B-B14F-4D97-AF65-F5344CB8AC3E}">
        <p14:creationId xmlns:p14="http://schemas.microsoft.com/office/powerpoint/2010/main" val="1577300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872F71-A398-441D-B5CB-180BF59DE735}" type="datetime1">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2242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868E67-3695-4399-99D7-EEB3B0F565AE}" type="datetime1">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403579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FCF40B-708E-472B-9B4F-549E3F095CBD}" type="datetime1">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05605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rmal">
    <p:bg>
      <p:bgPr>
        <a:solidFill>
          <a:schemeClr val="bg1"/>
        </a:solid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316800" y="1313439"/>
            <a:ext cx="8510400" cy="2958526"/>
          </a:xfrm>
        </p:spPr>
        <p:txBody>
          <a:bodyPr vert="horz" lIns="0" tIns="0" rIns="216000" bIns="0" rtlCol="0">
            <a:normAutofit/>
          </a:bodyPr>
          <a:lstStyle>
            <a:lvl1pPr>
              <a:defRPr lang="en-US" noProof="0" dirty="0"/>
            </a:lvl1pPr>
            <a:lvl2pPr>
              <a:defRPr lang="en-US" noProof="0" dirty="0"/>
            </a:lvl2pPr>
            <a:lvl3pPr>
              <a:defRPr lang="en-US" noProof="0" dirty="0"/>
            </a:lvl3pPr>
            <a:lvl4pPr>
              <a:defRPr lang="en-US" noProof="0" dirty="0"/>
            </a:lvl4pPr>
            <a:lvl5pPr>
              <a:defRPr lang="en-GB" noProof="0" dirty="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1" name="Title 1"/>
          <p:cNvSpPr>
            <a:spLocks noGrp="1"/>
          </p:cNvSpPr>
          <p:nvPr>
            <p:ph type="title"/>
          </p:nvPr>
        </p:nvSpPr>
        <p:spPr>
          <a:xfrm>
            <a:off x="316800" y="515898"/>
            <a:ext cx="8510400" cy="391774"/>
          </a:xfrm>
        </p:spPr>
        <p:txBody>
          <a:bodyPr anchor="ctr" anchorCtr="0"/>
          <a:lstStyle>
            <a:lvl1pPr>
              <a:defRPr sz="2400"/>
            </a:lvl1pPr>
          </a:lstStyle>
          <a:p>
            <a:r>
              <a:rPr lang="en-US" noProof="0"/>
              <a:t>Click to edit Master title style</a:t>
            </a:r>
            <a:endParaRPr lang="en-GB" noProof="0" dirty="0"/>
          </a:p>
        </p:txBody>
      </p:sp>
      <p:sp>
        <p:nvSpPr>
          <p:cNvPr id="7" name="Rectangle 5"/>
          <p:cNvSpPr>
            <a:spLocks noGrp="1" noChangeArrowheads="1"/>
          </p:cNvSpPr>
          <p:nvPr>
            <p:ph type="ftr" sz="quarter" idx="3"/>
          </p:nvPr>
        </p:nvSpPr>
        <p:spPr bwMode="auto">
          <a:xfrm>
            <a:off x="4172957" y="104003"/>
            <a:ext cx="2900363"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tx2"/>
                </a:solidFill>
              </a:defRPr>
            </a:lvl1pPr>
          </a:lstStyle>
          <a:p>
            <a:pPr>
              <a:defRPr/>
            </a:pPr>
            <a:endParaRPr lang="en-GB" dirty="0"/>
          </a:p>
        </p:txBody>
      </p:sp>
      <p:sp>
        <p:nvSpPr>
          <p:cNvPr id="8" name="Rectangle 81"/>
          <p:cNvSpPr>
            <a:spLocks noGrp="1" noChangeArrowheads="1"/>
          </p:cNvSpPr>
          <p:nvPr>
            <p:ph type="dt" sz="half" idx="2"/>
          </p:nvPr>
        </p:nvSpPr>
        <p:spPr bwMode="auto">
          <a:xfrm>
            <a:off x="7187153" y="104003"/>
            <a:ext cx="120173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tx2"/>
                </a:solidFill>
              </a:defRPr>
            </a:lvl1pPr>
          </a:lstStyle>
          <a:p>
            <a:pPr>
              <a:defRPr/>
            </a:pPr>
            <a:fld id="{09E17A92-96D4-44A4-B171-4F96A5AA4C3C}" type="datetime1">
              <a:rPr lang="en-US" smtClean="0"/>
              <a:t>8/18/2018</a:t>
            </a:fld>
            <a:endParaRPr lang="en-GB" dirty="0"/>
          </a:p>
        </p:txBody>
      </p:sp>
      <p:sp>
        <p:nvSpPr>
          <p:cNvPr id="9" name="Slide Number Placeholder 23"/>
          <p:cNvSpPr>
            <a:spLocks noGrp="1" noChangeArrowheads="1"/>
          </p:cNvSpPr>
          <p:nvPr>
            <p:ph type="sldNum" sz="quarter" idx="4"/>
          </p:nvPr>
        </p:nvSpPr>
        <p:spPr bwMode="auto">
          <a:xfrm>
            <a:off x="8514822" y="105147"/>
            <a:ext cx="31237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888" eaLnBrk="1" hangingPunct="1">
              <a:defRPr sz="600" b="0" smtClean="0">
                <a:solidFill>
                  <a:schemeClr val="tx2"/>
                </a:solidFill>
              </a:defRPr>
            </a:lvl1p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2781355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Image background square">
    <p:spTree>
      <p:nvGrpSpPr>
        <p:cNvPr id="1" name=""/>
        <p:cNvGrpSpPr/>
        <p:nvPr/>
      </p:nvGrpSpPr>
      <p:grpSpPr>
        <a:xfrm>
          <a:off x="0" y="0"/>
          <a:ext cx="0" cy="0"/>
          <a:chOff x="0" y="0"/>
          <a:chExt cx="0" cy="0"/>
        </a:xfrm>
      </p:grpSpPr>
      <p:sp>
        <p:nvSpPr>
          <p:cNvPr id="9" name="Picture Placeholder 8"/>
          <p:cNvSpPr>
            <a:spLocks noGrp="1" noSelect="1" noRot="1" noMove="1" noResize="1" noEditPoints="1" noAdjustHandles="1" noChangeArrowheads="1" noChangeShapeType="1" noTextEdit="1"/>
          </p:cNvSpPr>
          <p:nvPr>
            <p:ph type="pic" sz="quarter" idx="14"/>
            <p:custDataLst>
              <p:tags r:id="rId1"/>
            </p:custDataLst>
          </p:nvPr>
        </p:nvSpPr>
        <p:spPr>
          <a:xfrm>
            <a:off x="0" y="0"/>
            <a:ext cx="9144000" cy="5148263"/>
          </a:xfrm>
          <a:solidFill>
            <a:schemeClr val="accent6"/>
          </a:solidFill>
        </p:spPr>
        <p:txBody>
          <a:bodyPr rIns="0" anchor="ctr" anchorCtr="0"/>
          <a:lstStyle>
            <a:lvl1pPr marL="0" indent="0" algn="ctr">
              <a:buNone/>
              <a:defRPr sz="700" baseline="0">
                <a:solidFill>
                  <a:schemeClr val="bg1"/>
                </a:solidFill>
              </a:defRPr>
            </a:lvl1pPr>
          </a:lstStyle>
          <a:p>
            <a:r>
              <a:rPr lang="da-DK" noProof="0"/>
              <a:t>Klik på ikonet for at tilføje et billede</a:t>
            </a:r>
            <a:endParaRPr lang="en-GB" noProof="0" dirty="0"/>
          </a:p>
        </p:txBody>
      </p:sp>
      <p:sp>
        <p:nvSpPr>
          <p:cNvPr id="11" name="Rectangle 5"/>
          <p:cNvSpPr>
            <a:spLocks noGrp="1" noSelect="1" noRot="1" noMove="1" noResize="1" noEditPoints="1" noAdjustHandles="1" noChangeArrowheads="1" noChangeShapeType="1" noTextEdit="1"/>
          </p:cNvSpPr>
          <p:nvPr>
            <p:ph type="ftr" sz="quarter" idx="3"/>
            <p:custDataLst>
              <p:tags r:id="rId2"/>
            </p:custDataLst>
          </p:nvPr>
        </p:nvSpPr>
        <p:spPr bwMode="auto">
          <a:xfrm>
            <a:off x="4172957" y="104003"/>
            <a:ext cx="2900363"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bg1"/>
                </a:solidFill>
              </a:defRPr>
            </a:lvl1pPr>
          </a:lstStyle>
          <a:p>
            <a:pPr>
              <a:defRPr/>
            </a:pPr>
            <a:endParaRPr lang="en-GB" dirty="0">
              <a:solidFill>
                <a:srgbClr val="FFFFFF"/>
              </a:solidFill>
            </a:endParaRPr>
          </a:p>
        </p:txBody>
      </p:sp>
      <p:sp>
        <p:nvSpPr>
          <p:cNvPr id="12" name="Rectangle 81"/>
          <p:cNvSpPr>
            <a:spLocks noGrp="1" noSelect="1" noRot="1" noMove="1" noResize="1" noEditPoints="1" noAdjustHandles="1" noChangeArrowheads="1" noChangeShapeType="1" noTextEdit="1"/>
          </p:cNvSpPr>
          <p:nvPr>
            <p:ph type="dt" sz="half" idx="2"/>
            <p:custDataLst>
              <p:tags r:id="rId3"/>
            </p:custDataLst>
          </p:nvPr>
        </p:nvSpPr>
        <p:spPr bwMode="auto">
          <a:xfrm>
            <a:off x="7187153" y="104003"/>
            <a:ext cx="120173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bg1"/>
                </a:solidFill>
              </a:defRPr>
            </a:lvl1pPr>
          </a:lstStyle>
          <a:p>
            <a:pPr>
              <a:defRPr/>
            </a:pPr>
            <a:fld id="{05A22D09-F1C7-45CC-9F79-12CC6466917C}" type="datetime1">
              <a:rPr lang="en-US" smtClean="0">
                <a:solidFill>
                  <a:srgbClr val="FFFFFF"/>
                </a:solidFill>
              </a:rPr>
              <a:t>8/18/2018</a:t>
            </a:fld>
            <a:endParaRPr lang="en-GB" dirty="0">
              <a:solidFill>
                <a:srgbClr val="FFFFFF"/>
              </a:solidFill>
            </a:endParaRPr>
          </a:p>
        </p:txBody>
      </p:sp>
      <p:sp>
        <p:nvSpPr>
          <p:cNvPr id="14" name="Slide Number Placeholder 23"/>
          <p:cNvSpPr>
            <a:spLocks noGrp="1" noSelect="1" noRot="1" noMove="1" noResize="1" noEditPoints="1" noAdjustHandles="1" noChangeArrowheads="1" noChangeShapeType="1" noTextEdit="1"/>
          </p:cNvSpPr>
          <p:nvPr>
            <p:ph type="sldNum" sz="quarter" idx="4"/>
            <p:custDataLst>
              <p:tags r:id="rId4"/>
            </p:custDataLst>
          </p:nvPr>
        </p:nvSpPr>
        <p:spPr bwMode="auto">
          <a:xfrm>
            <a:off x="8514822" y="105147"/>
            <a:ext cx="31237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888" eaLnBrk="1" hangingPunct="1">
              <a:defRPr sz="600" b="0" smtClean="0">
                <a:solidFill>
                  <a:schemeClr val="bg1"/>
                </a:solidFill>
              </a:defRPr>
            </a:lvl1pPr>
          </a:lstStyle>
          <a:p>
            <a:pPr>
              <a:defRPr/>
            </a:pPr>
            <a:fld id="{4B01E8EF-57E8-4F85-90EB-163CEE512F88}"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434148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Normal with no 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316800" y="1313439"/>
            <a:ext cx="8510400" cy="2958526"/>
          </a:xfrm>
        </p:spPr>
        <p:txBody>
          <a:bodyPr vert="horz" lIns="0" tIns="0" rIns="216000" bIns="0" rtlCol="0">
            <a:normAutofit/>
          </a:bodyPr>
          <a:lstStyle>
            <a:lvl1pPr>
              <a:defRPr lang="en-US" noProof="0" dirty="0"/>
            </a:lvl1pPr>
            <a:lvl2pPr>
              <a:defRPr lang="en-US" noProof="0" dirty="0"/>
            </a:lvl2pPr>
            <a:lvl3pPr>
              <a:defRPr lang="en-US" noProof="0" dirty="0"/>
            </a:lvl3pPr>
            <a:lvl4pPr>
              <a:defRPr lang="en-US" noProof="0" dirty="0"/>
            </a:lvl4pPr>
            <a:lvl5pPr>
              <a:defRPr lang="en-GB" noProof="0" dirty="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1" name="Title 1"/>
          <p:cNvSpPr>
            <a:spLocks noGrp="1"/>
          </p:cNvSpPr>
          <p:nvPr>
            <p:ph type="title"/>
          </p:nvPr>
        </p:nvSpPr>
        <p:spPr>
          <a:xfrm>
            <a:off x="316800" y="515899"/>
            <a:ext cx="8510400" cy="391774"/>
          </a:xfrm>
        </p:spPr>
        <p:txBody>
          <a:bodyPr anchor="ctr" anchorCtr="0"/>
          <a:lstStyle>
            <a:lvl1pPr>
              <a:defRPr sz="2400"/>
            </a:lvl1pPr>
          </a:lstStyle>
          <a:p>
            <a:r>
              <a:rPr lang="en-US" noProof="0"/>
              <a:t>Click to edit Master title style</a:t>
            </a:r>
            <a:endParaRPr lang="en-GB" noProof="0" dirty="0"/>
          </a:p>
        </p:txBody>
      </p:sp>
      <p:sp>
        <p:nvSpPr>
          <p:cNvPr id="7" name="Rectangle 5"/>
          <p:cNvSpPr>
            <a:spLocks noGrp="1" noChangeArrowheads="1"/>
          </p:cNvSpPr>
          <p:nvPr>
            <p:ph type="ftr" sz="quarter" idx="3"/>
          </p:nvPr>
        </p:nvSpPr>
        <p:spPr bwMode="auto">
          <a:xfrm>
            <a:off x="4172957" y="104004"/>
            <a:ext cx="2900363"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tx2"/>
                </a:solidFill>
              </a:defRPr>
            </a:lvl1pPr>
          </a:lstStyle>
          <a:p>
            <a:pPr>
              <a:defRPr/>
            </a:pPr>
            <a:endParaRPr lang="en-GB" dirty="0">
              <a:solidFill>
                <a:srgbClr val="000000"/>
              </a:solidFill>
            </a:endParaRPr>
          </a:p>
        </p:txBody>
      </p:sp>
      <p:sp>
        <p:nvSpPr>
          <p:cNvPr id="8" name="Rectangle 81"/>
          <p:cNvSpPr>
            <a:spLocks noGrp="1" noChangeArrowheads="1"/>
          </p:cNvSpPr>
          <p:nvPr>
            <p:ph type="dt" sz="half" idx="2"/>
          </p:nvPr>
        </p:nvSpPr>
        <p:spPr bwMode="auto">
          <a:xfrm>
            <a:off x="7187153" y="104004"/>
            <a:ext cx="120173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tx2"/>
                </a:solidFill>
              </a:defRPr>
            </a:lvl1pPr>
          </a:lstStyle>
          <a:p>
            <a:pPr>
              <a:defRPr/>
            </a:pPr>
            <a:fld id="{9A2EC990-FCE5-4BBA-BC17-CCBFF6704EDC}" type="datetime1">
              <a:rPr lang="en-US" smtClean="0">
                <a:solidFill>
                  <a:srgbClr val="000000"/>
                </a:solidFill>
              </a:rPr>
              <a:t>8/18/2018</a:t>
            </a:fld>
            <a:endParaRPr lang="en-GB" dirty="0">
              <a:solidFill>
                <a:srgbClr val="000000"/>
              </a:solidFill>
            </a:endParaRPr>
          </a:p>
        </p:txBody>
      </p:sp>
      <p:sp>
        <p:nvSpPr>
          <p:cNvPr id="9" name="Slide Number Placeholder 23"/>
          <p:cNvSpPr>
            <a:spLocks noGrp="1" noChangeArrowheads="1"/>
          </p:cNvSpPr>
          <p:nvPr>
            <p:ph type="sldNum" sz="quarter" idx="4"/>
          </p:nvPr>
        </p:nvSpPr>
        <p:spPr bwMode="auto">
          <a:xfrm>
            <a:off x="8514822" y="105148"/>
            <a:ext cx="31237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888" eaLnBrk="1" hangingPunct="1">
              <a:defRPr sz="600" b="0" smtClean="0">
                <a:solidFill>
                  <a:schemeClr val="tx2"/>
                </a:solidFill>
              </a:defRPr>
            </a:lvl1pPr>
          </a:lstStyle>
          <a:p>
            <a:pPr>
              <a:defRPr/>
            </a:pPr>
            <a:fld id="{4B01E8EF-57E8-4F85-90EB-163CEE512F8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465144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placeholders">
    <p:spTree>
      <p:nvGrpSpPr>
        <p:cNvPr id="1" name=""/>
        <p:cNvGrpSpPr/>
        <p:nvPr/>
      </p:nvGrpSpPr>
      <p:grpSpPr>
        <a:xfrm>
          <a:off x="0" y="0"/>
          <a:ext cx="0" cy="0"/>
          <a:chOff x="0" y="0"/>
          <a:chExt cx="0" cy="0"/>
        </a:xfrm>
      </p:grpSpPr>
      <p:sp>
        <p:nvSpPr>
          <p:cNvPr id="18" name="Title 1"/>
          <p:cNvSpPr>
            <a:spLocks noGrp="1"/>
          </p:cNvSpPr>
          <p:nvPr>
            <p:ph type="title"/>
          </p:nvPr>
        </p:nvSpPr>
        <p:spPr>
          <a:xfrm>
            <a:off x="316800" y="515898"/>
            <a:ext cx="8510400" cy="391774"/>
          </a:xfrm>
        </p:spPr>
        <p:txBody>
          <a:bodyPr anchor="ctr" anchorCtr="0"/>
          <a:lstStyle>
            <a:lvl1pPr>
              <a:defRPr sz="2400"/>
            </a:lvl1pPr>
          </a:lstStyle>
          <a:p>
            <a:r>
              <a:rPr lang="en-US" noProof="0"/>
              <a:t>Click to edit Master title style</a:t>
            </a:r>
            <a:endParaRPr lang="en-GB" noProof="0" dirty="0"/>
          </a:p>
        </p:txBody>
      </p:sp>
      <p:sp>
        <p:nvSpPr>
          <p:cNvPr id="36" name="Content Placeholder 2"/>
          <p:cNvSpPr>
            <a:spLocks noGrp="1"/>
          </p:cNvSpPr>
          <p:nvPr>
            <p:ph idx="1"/>
          </p:nvPr>
        </p:nvSpPr>
        <p:spPr>
          <a:xfrm>
            <a:off x="316801" y="1313439"/>
            <a:ext cx="4096800" cy="2958526"/>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7" name="Content Placeholder 2"/>
          <p:cNvSpPr>
            <a:spLocks noGrp="1"/>
          </p:cNvSpPr>
          <p:nvPr>
            <p:ph idx="10"/>
          </p:nvPr>
        </p:nvSpPr>
        <p:spPr>
          <a:xfrm>
            <a:off x="4730400" y="1313438"/>
            <a:ext cx="4096800" cy="2958337"/>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Rectangle 5"/>
          <p:cNvSpPr>
            <a:spLocks noGrp="1" noChangeArrowheads="1"/>
          </p:cNvSpPr>
          <p:nvPr>
            <p:ph type="ftr" sz="quarter" idx="3"/>
          </p:nvPr>
        </p:nvSpPr>
        <p:spPr bwMode="auto">
          <a:xfrm>
            <a:off x="4172957" y="104003"/>
            <a:ext cx="2900363"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accent3"/>
                </a:solidFill>
              </a:defRPr>
            </a:lvl1pPr>
          </a:lstStyle>
          <a:p>
            <a:pPr>
              <a:defRPr/>
            </a:pPr>
            <a:endParaRPr lang="en-GB" dirty="0">
              <a:solidFill>
                <a:srgbClr val="82786F"/>
              </a:solidFill>
            </a:endParaRPr>
          </a:p>
        </p:txBody>
      </p:sp>
      <p:sp>
        <p:nvSpPr>
          <p:cNvPr id="11" name="Rectangle 81"/>
          <p:cNvSpPr>
            <a:spLocks noGrp="1" noChangeArrowheads="1"/>
          </p:cNvSpPr>
          <p:nvPr>
            <p:ph type="dt" sz="half" idx="2"/>
          </p:nvPr>
        </p:nvSpPr>
        <p:spPr bwMode="auto">
          <a:xfrm>
            <a:off x="7187153" y="104003"/>
            <a:ext cx="120173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accent3"/>
                </a:solidFill>
              </a:defRPr>
            </a:lvl1pPr>
          </a:lstStyle>
          <a:p>
            <a:pPr>
              <a:defRPr/>
            </a:pPr>
            <a:fld id="{081B249C-DAE4-400F-A3C2-15211DBB88FA}" type="datetime1">
              <a:rPr lang="en-US" smtClean="0">
                <a:solidFill>
                  <a:srgbClr val="82786F"/>
                </a:solidFill>
              </a:rPr>
              <a:t>8/18/2018</a:t>
            </a:fld>
            <a:endParaRPr lang="en-GB" dirty="0">
              <a:solidFill>
                <a:srgbClr val="82786F"/>
              </a:solidFill>
            </a:endParaRPr>
          </a:p>
        </p:txBody>
      </p:sp>
      <p:sp>
        <p:nvSpPr>
          <p:cNvPr id="13" name="Slide Number Placeholder 23"/>
          <p:cNvSpPr>
            <a:spLocks noGrp="1" noChangeArrowheads="1"/>
          </p:cNvSpPr>
          <p:nvPr>
            <p:ph type="sldNum" sz="quarter" idx="4"/>
          </p:nvPr>
        </p:nvSpPr>
        <p:spPr bwMode="auto">
          <a:xfrm>
            <a:off x="8514822" y="105147"/>
            <a:ext cx="31237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888" eaLnBrk="1" hangingPunct="1">
              <a:defRPr sz="600" b="0" smtClean="0">
                <a:solidFill>
                  <a:schemeClr val="accent3"/>
                </a:solidFill>
              </a:defRPr>
            </a:lvl1pPr>
          </a:lstStyle>
          <a:p>
            <a:pPr>
              <a:defRPr/>
            </a:pPr>
            <a:fld id="{4B01E8EF-57E8-4F85-90EB-163CEE512F88}" type="slidenum">
              <a:rPr lang="en-GB">
                <a:solidFill>
                  <a:srgbClr val="82786F"/>
                </a:solidFill>
              </a:rPr>
              <a:pPr>
                <a:defRPr/>
              </a:pPr>
              <a:t>‹#›</a:t>
            </a:fld>
            <a:endParaRPr lang="en-GB" dirty="0">
              <a:solidFill>
                <a:srgbClr val="82786F"/>
              </a:solidFill>
            </a:endParaRPr>
          </a:p>
        </p:txBody>
      </p:sp>
    </p:spTree>
    <p:extLst>
      <p:ext uri="{BB962C8B-B14F-4D97-AF65-F5344CB8AC3E}">
        <p14:creationId xmlns:p14="http://schemas.microsoft.com/office/powerpoint/2010/main" val="981376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top square">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2651385"/>
          </a:xfrm>
          <a:solidFill>
            <a:schemeClr val="accent6"/>
          </a:solidFill>
        </p:spPr>
        <p:txBody>
          <a:bodyPr rIns="0" anchor="ctr" anchorCtr="0"/>
          <a:lstStyle>
            <a:lvl1pPr marL="0" indent="0" algn="ctr">
              <a:buNone/>
              <a:defRPr sz="700" baseline="0">
                <a:solidFill>
                  <a:schemeClr val="bg1"/>
                </a:solidFill>
              </a:defRPr>
            </a:lvl1pPr>
          </a:lstStyle>
          <a:p>
            <a:r>
              <a:rPr lang="en-US" noProof="0"/>
              <a:t>Click icon to add picture</a:t>
            </a:r>
            <a:endParaRPr lang="en-GB" noProof="0" dirty="0"/>
          </a:p>
        </p:txBody>
      </p:sp>
      <p:sp>
        <p:nvSpPr>
          <p:cNvPr id="18" name="Content Placeholder 2"/>
          <p:cNvSpPr>
            <a:spLocks noGrp="1"/>
          </p:cNvSpPr>
          <p:nvPr>
            <p:ph idx="25"/>
          </p:nvPr>
        </p:nvSpPr>
        <p:spPr>
          <a:xfrm>
            <a:off x="316800" y="2876140"/>
            <a:ext cx="8510400" cy="13981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Rectangle 5"/>
          <p:cNvSpPr>
            <a:spLocks noGrp="1" noChangeArrowheads="1"/>
          </p:cNvSpPr>
          <p:nvPr>
            <p:ph type="ftr" sz="quarter" idx="3"/>
          </p:nvPr>
        </p:nvSpPr>
        <p:spPr bwMode="auto">
          <a:xfrm>
            <a:off x="4172957" y="104003"/>
            <a:ext cx="2900363"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bg1"/>
                </a:solidFill>
              </a:defRPr>
            </a:lvl1pPr>
          </a:lstStyle>
          <a:p>
            <a:pPr>
              <a:defRPr/>
            </a:pPr>
            <a:endParaRPr lang="en-GB" dirty="0">
              <a:solidFill>
                <a:srgbClr val="FFFFFF"/>
              </a:solidFill>
            </a:endParaRPr>
          </a:p>
        </p:txBody>
      </p:sp>
      <p:sp>
        <p:nvSpPr>
          <p:cNvPr id="14" name="Rectangle 81"/>
          <p:cNvSpPr>
            <a:spLocks noGrp="1" noChangeArrowheads="1"/>
          </p:cNvSpPr>
          <p:nvPr>
            <p:ph type="dt" sz="half" idx="2"/>
          </p:nvPr>
        </p:nvSpPr>
        <p:spPr bwMode="auto">
          <a:xfrm>
            <a:off x="7187153" y="104003"/>
            <a:ext cx="120173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bg1"/>
                </a:solidFill>
              </a:defRPr>
            </a:lvl1pPr>
          </a:lstStyle>
          <a:p>
            <a:pPr>
              <a:defRPr/>
            </a:pPr>
            <a:fld id="{F033FA65-1FF8-495A-9937-159E175BFC1D}" type="datetime1">
              <a:rPr lang="en-US" smtClean="0">
                <a:solidFill>
                  <a:srgbClr val="FFFFFF"/>
                </a:solidFill>
              </a:rPr>
              <a:t>8/18/2018</a:t>
            </a:fld>
            <a:endParaRPr lang="en-GB" dirty="0">
              <a:solidFill>
                <a:srgbClr val="FFFFFF"/>
              </a:solidFill>
            </a:endParaRPr>
          </a:p>
        </p:txBody>
      </p:sp>
      <p:sp>
        <p:nvSpPr>
          <p:cNvPr id="15" name="Slide Number Placeholder 23"/>
          <p:cNvSpPr>
            <a:spLocks noGrp="1" noChangeArrowheads="1"/>
          </p:cNvSpPr>
          <p:nvPr>
            <p:ph type="sldNum" sz="quarter" idx="4"/>
          </p:nvPr>
        </p:nvSpPr>
        <p:spPr bwMode="auto">
          <a:xfrm>
            <a:off x="8514822" y="105147"/>
            <a:ext cx="31237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888" eaLnBrk="1" hangingPunct="1">
              <a:defRPr sz="600" b="0" smtClean="0">
                <a:solidFill>
                  <a:schemeClr val="bg1"/>
                </a:solidFill>
              </a:defRPr>
            </a:lvl1pPr>
          </a:lstStyle>
          <a:p>
            <a:pPr>
              <a:defRPr/>
            </a:pPr>
            <a:fld id="{4B01E8EF-57E8-4F85-90EB-163CEE512F88}"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1337438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8" name="Rectangle 3"/>
          <p:cNvSpPr>
            <a:spLocks noGrp="1" noChangeArrowheads="1"/>
          </p:cNvSpPr>
          <p:nvPr>
            <p:ph type="subTitle" idx="14" hasCustomPrompt="1"/>
          </p:nvPr>
        </p:nvSpPr>
        <p:spPr>
          <a:xfrm>
            <a:off x="316800" y="907672"/>
            <a:ext cx="8510400" cy="199911"/>
          </a:xfrm>
          <a:extLst>
            <a:ext uri="{909E8E84-426E-40DD-AFC4-6F175D3DCCD1}">
              <a14:hiddenFill xmlns:a14="http://schemas.microsoft.com/office/drawing/2010/main">
                <a:solidFill>
                  <a:schemeClr val="accent1"/>
                </a:solidFill>
              </a14:hiddenFill>
            </a:ext>
          </a:extLst>
        </p:spPr>
        <p:txBody>
          <a:bodyPr wrap="none" lIns="18000" anchor="ctr" anchorCtr="0"/>
          <a:lstStyle>
            <a:lvl1pPr marL="0" indent="0" algn="l">
              <a:buFontTx/>
              <a:buNone/>
              <a:defRPr sz="1100" baseline="0">
                <a:solidFill>
                  <a:schemeClr val="accent1"/>
                </a:solidFill>
              </a:defRPr>
            </a:lvl1pPr>
          </a:lstStyle>
          <a:p>
            <a:pPr lvl="0"/>
            <a:r>
              <a:rPr lang="en-GB" noProof="0" dirty="0"/>
              <a:t>Insert subtitle</a:t>
            </a:r>
          </a:p>
        </p:txBody>
      </p:sp>
      <p:sp>
        <p:nvSpPr>
          <p:cNvPr id="13" name="Title 1"/>
          <p:cNvSpPr>
            <a:spLocks noGrp="1"/>
          </p:cNvSpPr>
          <p:nvPr>
            <p:ph type="title"/>
          </p:nvPr>
        </p:nvSpPr>
        <p:spPr>
          <a:xfrm>
            <a:off x="316800" y="515898"/>
            <a:ext cx="8510400" cy="391774"/>
          </a:xfrm>
        </p:spPr>
        <p:txBody>
          <a:bodyPr anchor="ctr" anchorCtr="0"/>
          <a:lstStyle>
            <a:lvl1pPr>
              <a:defRPr sz="2400"/>
            </a:lvl1pPr>
          </a:lstStyle>
          <a:p>
            <a:r>
              <a:rPr lang="en-US" noProof="0"/>
              <a:t>Click to edit Master title style</a:t>
            </a:r>
            <a:endParaRPr lang="en-GB" noProof="0" dirty="0"/>
          </a:p>
        </p:txBody>
      </p:sp>
      <p:sp>
        <p:nvSpPr>
          <p:cNvPr id="9" name="Content Placeholder 2"/>
          <p:cNvSpPr>
            <a:spLocks noGrp="1"/>
          </p:cNvSpPr>
          <p:nvPr>
            <p:ph idx="1"/>
          </p:nvPr>
        </p:nvSpPr>
        <p:spPr>
          <a:xfrm>
            <a:off x="316800" y="1313439"/>
            <a:ext cx="8510400" cy="2958526"/>
          </a:xfrm>
        </p:spPr>
        <p:txBody>
          <a:bodyPr vert="horz" lIns="0" tIns="0" rIns="216000" bIns="0" rtlCol="0">
            <a:normAutofit/>
          </a:bodyPr>
          <a:lstStyle>
            <a:lvl1pPr>
              <a:defRPr lang="en-US" noProof="0"/>
            </a:lvl1pPr>
            <a:lvl2pPr>
              <a:defRPr lang="en-US" noProof="0"/>
            </a:lvl2pPr>
            <a:lvl3pPr>
              <a:defRPr lang="en-US" noProof="0"/>
            </a:lvl3pPr>
            <a:lvl4pPr>
              <a:defRPr lang="en-US" noProof="0"/>
            </a:lvl4pPr>
            <a:lvl5pPr>
              <a:defRPr lang="en-GB"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Rectangle 5"/>
          <p:cNvSpPr>
            <a:spLocks noGrp="1" noChangeArrowheads="1"/>
          </p:cNvSpPr>
          <p:nvPr>
            <p:ph type="ftr" sz="quarter" idx="3"/>
          </p:nvPr>
        </p:nvSpPr>
        <p:spPr bwMode="auto">
          <a:xfrm>
            <a:off x="4172957" y="104003"/>
            <a:ext cx="2900363"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tx2"/>
                </a:solidFill>
              </a:defRPr>
            </a:lvl1pPr>
          </a:lstStyle>
          <a:p>
            <a:pPr>
              <a:defRPr/>
            </a:pPr>
            <a:r>
              <a:rPr lang="en-GB">
                <a:solidFill>
                  <a:srgbClr val="000000"/>
                </a:solidFill>
              </a:rPr>
              <a:t>Presentation title</a:t>
            </a:r>
            <a:endParaRPr lang="en-GB" dirty="0">
              <a:solidFill>
                <a:srgbClr val="000000"/>
              </a:solidFill>
            </a:endParaRPr>
          </a:p>
        </p:txBody>
      </p:sp>
      <p:sp>
        <p:nvSpPr>
          <p:cNvPr id="15" name="Rectangle 81"/>
          <p:cNvSpPr>
            <a:spLocks noGrp="1" noChangeArrowheads="1"/>
          </p:cNvSpPr>
          <p:nvPr>
            <p:ph type="dt" sz="half" idx="2"/>
          </p:nvPr>
        </p:nvSpPr>
        <p:spPr bwMode="auto">
          <a:xfrm>
            <a:off x="7187153" y="104003"/>
            <a:ext cx="120173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tx2"/>
                </a:solidFill>
              </a:defRPr>
            </a:lvl1pPr>
          </a:lstStyle>
          <a:p>
            <a:pPr>
              <a:defRPr/>
            </a:pPr>
            <a:r>
              <a:rPr lang="da-DK">
                <a:solidFill>
                  <a:srgbClr val="000000"/>
                </a:solidFill>
              </a:rPr>
              <a:t>Date</a:t>
            </a:r>
            <a:endParaRPr lang="en-GB" dirty="0">
              <a:solidFill>
                <a:srgbClr val="000000"/>
              </a:solidFill>
            </a:endParaRPr>
          </a:p>
        </p:txBody>
      </p:sp>
      <p:sp>
        <p:nvSpPr>
          <p:cNvPr id="16" name="Slide Number Placeholder 23"/>
          <p:cNvSpPr>
            <a:spLocks noGrp="1" noChangeArrowheads="1"/>
          </p:cNvSpPr>
          <p:nvPr>
            <p:ph type="sldNum" sz="quarter" idx="4"/>
          </p:nvPr>
        </p:nvSpPr>
        <p:spPr bwMode="auto">
          <a:xfrm>
            <a:off x="8514822" y="105147"/>
            <a:ext cx="312378" cy="10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888" eaLnBrk="1" hangingPunct="1">
              <a:defRPr sz="600" b="0" smtClean="0">
                <a:solidFill>
                  <a:schemeClr val="tx2"/>
                </a:solidFill>
              </a:defRPr>
            </a:lvl1pPr>
          </a:lstStyle>
          <a:p>
            <a:pPr>
              <a:defRPr/>
            </a:pPr>
            <a:fld id="{4B01E8EF-57E8-4F85-90EB-163CEE512F8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542356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p:spPr>
        <p:txBody>
          <a:bodyPr/>
          <a:lstStyle/>
          <a:p>
            <a:r>
              <a:rPr lang="en-US"/>
              <a:t>Click to edit Master title style</a:t>
            </a:r>
          </a:p>
        </p:txBody>
      </p:sp>
      <p:sp>
        <p:nvSpPr>
          <p:cNvPr id="3" name="Subtitle 2"/>
          <p:cNvSpPr>
            <a:spLocks noGrp="1"/>
          </p:cNvSpPr>
          <p:nvPr>
            <p:ph type="subTitle" idx="1"/>
          </p:nvPr>
        </p:nvSpPr>
        <p:spPr>
          <a:xfrm>
            <a:off x="1371600" y="2917825"/>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8FD7F6-0A0A-479D-B68E-660293CD07A1}" type="datetime1">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864871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4E1E6F-A995-4AA2-9293-116B5D812BC0}" type="datetime1">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41421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5FB4A-0E92-4DA4-991E-4C9D5F95776F}" type="datetime1">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443699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813"/>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71143D-FDEC-4BD3-AA75-D32830C35FBD}" type="datetime1">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902625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DFB47C-A83A-41E5-9A47-7EF0D6446C22}" type="datetime1">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09775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525"/>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2525"/>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D797AD-9584-44D0-A910-DF83A2986EBC}" type="datetime1">
              <a:rPr lang="en-US" smtClean="0"/>
              <a:t>8/18/2018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149070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BACA01-507D-45F9-BACF-6707ADA48CDC}" type="datetime1">
              <a:rPr lang="en-US" smtClean="0"/>
              <a:t>8/18/2018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728028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95861C-3235-4A4D-A769-9C577775FD7E}" type="datetime1">
              <a:rPr lang="en-US" smtClean="0"/>
              <a:t>8/18/2018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053225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31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94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7913"/>
            <a:ext cx="3008313" cy="3521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9C5FC1-A6EF-4EFC-848D-7BE27EE88A46}" type="datetime1">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56460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5"/>
            <a:ext cx="5486400" cy="604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929053-4D92-4443-9DD9-5014D16BB272}" type="datetime1">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025473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D8F0C-8C32-49CD-879E-E9EBD6DD99EE}" type="datetime1">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79952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92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92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7800A1-239A-4275-9D3B-88AF29640BC8}" type="datetime1">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1136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EF560B-F414-4E4E-BD69-8DB9C91EDC5F}" type="datetime1">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111569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AD3DD4-BF38-4898-B70F-A2F123FD142B}" type="datetime1">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09911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FA190D-05DB-4B4C-ADC6-7F82AC7B9FF6}" type="datetime1">
              <a:rPr lang="en-US" smtClean="0"/>
              <a:t>8/18/2018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46444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4EA2EF-E310-4CF2-A2DB-AC737A40ADAD}" type="datetime1">
              <a:rPr lang="en-US" smtClean="0"/>
              <a:t>8/18/2018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02666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91DF2-3499-445D-B9E2-74B07238E46E}" type="datetime1">
              <a:rPr lang="en-US" smtClean="0"/>
              <a:t>8/18/2018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74881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E029BD-A3E6-410D-9AF9-99EAD5C763E3}" type="datetime1">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49382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F1E1C0-649A-4CBC-9A82-D05EDE7C62CC}" type="datetime1">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11778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79083"/>
            <a:ext cx="8229600" cy="485129"/>
          </a:xfrm>
          <a:prstGeom prst="rect">
            <a:avLst/>
          </a:prstGeom>
        </p:spPr>
        <p:txBody>
          <a:bodyPr vert="horz" lIns="91440" tIns="45720" rIns="91440" bIns="45720" rtlCol="0" anchor="ctr">
            <a:noAutofit/>
          </a:bodyPr>
          <a:lstStyle/>
          <a:p>
            <a:r>
              <a:rPr lang="en-US" dirty="0"/>
              <a:t>Headline Here</a:t>
            </a:r>
          </a:p>
        </p:txBody>
      </p:sp>
      <p:sp>
        <p:nvSpPr>
          <p:cNvPr id="3" name="Text Placeholder 2"/>
          <p:cNvSpPr>
            <a:spLocks noGrp="1"/>
          </p:cNvSpPr>
          <p:nvPr>
            <p:ph type="body" idx="1"/>
          </p:nvPr>
        </p:nvSpPr>
        <p:spPr>
          <a:xfrm>
            <a:off x="457200" y="1310558"/>
            <a:ext cx="8229600" cy="3288319"/>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5BF4FC1A-389C-48EC-9611-969C8760C019}" type="datetime1">
              <a:rPr lang="en-US" smtClean="0"/>
              <a:t>8/18/2018</a:t>
            </a:fld>
            <a:endParaRPr lang="en-US"/>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74C6E7D4-4D97-9940-B173-4C0F5037F33F}" type="slidenum">
              <a:rPr lang="en-US" smtClean="0"/>
              <a:t>‹#›</a:t>
            </a:fld>
            <a:endParaRPr lang="en-US"/>
          </a:p>
        </p:txBody>
      </p:sp>
      <p:pic>
        <p:nvPicPr>
          <p:cNvPr id="8" name="Picture 7"/>
          <p:cNvPicPr>
            <a:picLocks noChangeAspect="1"/>
          </p:cNvPicPr>
          <p:nvPr userDrawn="1"/>
        </p:nvPicPr>
        <p:blipFill>
          <a:blip r:embed="rId19"/>
          <a:stretch>
            <a:fillRect/>
          </a:stretch>
        </p:blipFill>
        <p:spPr>
          <a:xfrm>
            <a:off x="7604760" y="4629355"/>
            <a:ext cx="1203960" cy="293402"/>
          </a:xfrm>
          <a:prstGeom prst="rect">
            <a:avLst/>
          </a:prstGeom>
        </p:spPr>
      </p:pic>
    </p:spTree>
    <p:extLst>
      <p:ext uri="{BB962C8B-B14F-4D97-AF65-F5344CB8AC3E}">
        <p14:creationId xmlns:p14="http://schemas.microsoft.com/office/powerpoint/2010/main" val="161943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sz="3500" b="1" i="0" kern="1200" baseline="0">
          <a:solidFill>
            <a:srgbClr val="0076C0"/>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1738"/>
            <a:ext cx="8229600" cy="339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72025"/>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3FAB7928-62F4-430F-9770-A972E246AC18}" type="datetime1">
              <a:rPr lang="en-US" smtClean="0"/>
              <a:t>8/18/2018</a:t>
            </a:fld>
            <a:endParaRPr lang="en-US"/>
          </a:p>
        </p:txBody>
      </p:sp>
      <p:sp>
        <p:nvSpPr>
          <p:cNvPr id="5" name="Footer Placeholder 4"/>
          <p:cNvSpPr>
            <a:spLocks noGrp="1"/>
          </p:cNvSpPr>
          <p:nvPr>
            <p:ph type="ftr" sz="quarter" idx="3"/>
          </p:nvPr>
        </p:nvSpPr>
        <p:spPr>
          <a:xfrm>
            <a:off x="3124200" y="4772025"/>
            <a:ext cx="28956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2025"/>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D27209D5-9207-4E41-8902-F4F7BFE4C065}" type="slidenum">
              <a:rPr lang="en-US" smtClean="0"/>
              <a:t>‹#›</a:t>
            </a:fld>
            <a:endParaRPr lang="en-US"/>
          </a:p>
        </p:txBody>
      </p:sp>
    </p:spTree>
    <p:extLst>
      <p:ext uri="{BB962C8B-B14F-4D97-AF65-F5344CB8AC3E}">
        <p14:creationId xmlns:p14="http://schemas.microsoft.com/office/powerpoint/2010/main" val="3554316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2.jpeg"/><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Faith.foreman@houstontx.gov" TargetMode="External"/><Relationship Id="rId2" Type="http://schemas.openxmlformats.org/officeDocument/2006/relationships/hyperlink" Target="mailto:KGIL@novonordisk.com" TargetMode="External"/><Relationship Id="rId1" Type="http://schemas.openxmlformats.org/officeDocument/2006/relationships/slideLayout" Target="../slideLayouts/slideLayout12.xml"/><Relationship Id="rId5" Type="http://schemas.openxmlformats.org/officeDocument/2006/relationships/hyperlink" Target="mailto:Joycelyn.a.Cornthwaite@UTH.tmc.edu" TargetMode="External"/><Relationship Id="rId4" Type="http://schemas.openxmlformats.org/officeDocument/2006/relationships/hyperlink" Target="mailto:rdis.reed@tmf.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ADE18_coverp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 y="-10159"/>
            <a:ext cx="9200160" cy="5175090"/>
          </a:xfrm>
          <a:prstGeom prst="rect">
            <a:avLst/>
          </a:prstGeom>
        </p:spPr>
      </p:pic>
      <p:pic>
        <p:nvPicPr>
          <p:cNvPr id="6" name="Picture 5"/>
          <p:cNvPicPr>
            <a:picLocks noChangeAspect="1"/>
          </p:cNvPicPr>
          <p:nvPr/>
        </p:nvPicPr>
        <p:blipFill>
          <a:blip r:embed="rId3"/>
          <a:stretch>
            <a:fillRect/>
          </a:stretch>
        </p:blipFill>
        <p:spPr>
          <a:xfrm>
            <a:off x="111760" y="167767"/>
            <a:ext cx="2832100" cy="609600"/>
          </a:xfrm>
          <a:prstGeom prst="rect">
            <a:avLst/>
          </a:prstGeom>
        </p:spPr>
      </p:pic>
      <p:sp>
        <p:nvSpPr>
          <p:cNvPr id="3" name="Slide Number Placeholder 2"/>
          <p:cNvSpPr>
            <a:spLocks noGrp="1"/>
          </p:cNvSpPr>
          <p:nvPr>
            <p:ph type="sldNum" sz="quarter" idx="12"/>
          </p:nvPr>
        </p:nvSpPr>
        <p:spPr/>
        <p:txBody>
          <a:bodyPr/>
          <a:lstStyle/>
          <a:p>
            <a:fld id="{74C6E7D4-4D97-9940-B173-4C0F5037F33F}" type="slidenum">
              <a:rPr lang="en-US" smtClean="0"/>
              <a:t>1</a:t>
            </a:fld>
            <a:endParaRPr lang="en-US"/>
          </a:p>
        </p:txBody>
      </p:sp>
    </p:spTree>
    <p:extLst>
      <p:ext uri="{BB962C8B-B14F-4D97-AF65-F5344CB8AC3E}">
        <p14:creationId xmlns:p14="http://schemas.microsoft.com/office/powerpoint/2010/main" val="3942922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4B01E8EF-57E8-4F85-90EB-163CEE512F88}" type="slidenum">
              <a:rPr lang="en-GB">
                <a:solidFill>
                  <a:srgbClr val="82786F"/>
                </a:solidFill>
              </a:rPr>
              <a:pPr>
                <a:defRPr/>
              </a:pPr>
              <a:t>10</a:t>
            </a:fld>
            <a:endParaRPr lang="en-GB" dirty="0">
              <a:solidFill>
                <a:srgbClr val="82786F"/>
              </a:solidFill>
            </a:endParaRPr>
          </a:p>
        </p:txBody>
      </p:sp>
      <p:sp>
        <p:nvSpPr>
          <p:cNvPr id="488" name="Title 1"/>
          <p:cNvSpPr txBox="1">
            <a:spLocks/>
          </p:cNvSpPr>
          <p:nvPr/>
        </p:nvSpPr>
        <p:spPr bwMode="gray">
          <a:xfrm>
            <a:off x="316800" y="357615"/>
            <a:ext cx="8510400" cy="369332"/>
          </a:xfrm>
          <a:prstGeom prst="rect">
            <a:avLst/>
          </a:prstGeom>
        </p:spPr>
        <p:txBody>
          <a:bodyPr vert="horz" lIns="0" tIns="0" rIns="0" bIns="0" rtlCol="0" anchor="ctr" anchorCtr="0">
            <a:spAutoFit/>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a:defRPr/>
            </a:pPr>
            <a:r>
              <a:rPr lang="en-GB" sz="2398" dirty="0">
                <a:solidFill>
                  <a:srgbClr val="007C92"/>
                </a:solidFill>
              </a:rPr>
              <a:t>The First 16 Cities to Change Urban Diabetes</a:t>
            </a:r>
            <a:endParaRPr lang="en-GB" sz="1399" dirty="0">
              <a:solidFill>
                <a:srgbClr val="007C92"/>
              </a:solidFill>
            </a:endParaRPr>
          </a:p>
        </p:txBody>
      </p:sp>
      <p:sp>
        <p:nvSpPr>
          <p:cNvPr id="277" name="Freeform 11"/>
          <p:cNvSpPr>
            <a:spLocks noEditPoints="1"/>
          </p:cNvSpPr>
          <p:nvPr/>
        </p:nvSpPr>
        <p:spPr bwMode="auto">
          <a:xfrm>
            <a:off x="2533047" y="4094399"/>
            <a:ext cx="328798" cy="828523"/>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rgbClr val="E64A0E"/>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kern="0" dirty="0">
              <a:solidFill>
                <a:srgbClr val="E64A0E"/>
              </a:solidFill>
            </a:endParaRPr>
          </a:p>
        </p:txBody>
      </p:sp>
      <p:sp>
        <p:nvSpPr>
          <p:cNvPr id="304" name="Freeform 38"/>
          <p:cNvSpPr>
            <a:spLocks noEditPoints="1"/>
          </p:cNvSpPr>
          <p:nvPr/>
        </p:nvSpPr>
        <p:spPr bwMode="auto">
          <a:xfrm>
            <a:off x="2488897" y="3988115"/>
            <a:ext cx="283486" cy="943262"/>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30" name="Freeform 64"/>
          <p:cNvSpPr>
            <a:spLocks/>
          </p:cNvSpPr>
          <p:nvPr/>
        </p:nvSpPr>
        <p:spPr bwMode="auto">
          <a:xfrm>
            <a:off x="2849064" y="4822679"/>
            <a:ext cx="61577" cy="28986"/>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530" name="TextBox 529"/>
          <p:cNvSpPr txBox="1"/>
          <p:nvPr/>
        </p:nvSpPr>
        <p:spPr>
          <a:xfrm>
            <a:off x="4316449" y="4427017"/>
            <a:ext cx="1101414" cy="200055"/>
          </a:xfrm>
          <a:prstGeom prst="rect">
            <a:avLst/>
          </a:prstGeom>
          <a:noFill/>
        </p:spPr>
        <p:txBody>
          <a:bodyPr wrap="square" rtlCol="0">
            <a:spAutoFit/>
          </a:bodyPr>
          <a:lstStyle/>
          <a:p>
            <a:pPr algn="r"/>
            <a:r>
              <a:rPr lang="en-GB" sz="700" b="1" dirty="0">
                <a:solidFill>
                  <a:srgbClr val="007C92"/>
                </a:solidFill>
              </a:rPr>
              <a:t>JOHANNESBURG</a:t>
            </a:r>
          </a:p>
        </p:txBody>
      </p:sp>
      <p:grpSp>
        <p:nvGrpSpPr>
          <p:cNvPr id="4" name="Group 3"/>
          <p:cNvGrpSpPr/>
          <p:nvPr/>
        </p:nvGrpSpPr>
        <p:grpSpPr>
          <a:xfrm>
            <a:off x="448461" y="898017"/>
            <a:ext cx="8149275" cy="3899768"/>
            <a:chOff x="448460" y="1133523"/>
            <a:chExt cx="8149275" cy="3899768"/>
          </a:xfrm>
        </p:grpSpPr>
        <p:cxnSp>
          <p:nvCxnSpPr>
            <p:cNvPr id="531" name="Straight Connector 530"/>
            <p:cNvCxnSpPr/>
            <p:nvPr/>
          </p:nvCxnSpPr>
          <p:spPr bwMode="gray">
            <a:xfrm flipH="1" flipV="1">
              <a:off x="2712129" y="4537323"/>
              <a:ext cx="13656" cy="468000"/>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flipH="1">
              <a:off x="1332019" y="5003441"/>
              <a:ext cx="1393766" cy="0"/>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sp>
          <p:nvSpPr>
            <p:cNvPr id="533" name="TextBox 532"/>
            <p:cNvSpPr txBox="1"/>
            <p:nvPr/>
          </p:nvSpPr>
          <p:spPr>
            <a:xfrm>
              <a:off x="1248054" y="4833236"/>
              <a:ext cx="1051866" cy="200055"/>
            </a:xfrm>
            <a:prstGeom prst="rect">
              <a:avLst/>
            </a:prstGeom>
            <a:noFill/>
          </p:spPr>
          <p:txBody>
            <a:bodyPr wrap="square" rtlCol="0">
              <a:spAutoFit/>
            </a:bodyPr>
            <a:lstStyle>
              <a:defPPr>
                <a:defRPr lang="en-US"/>
              </a:defPPr>
              <a:lvl1pPr>
                <a:defRPr sz="700" b="1">
                  <a:solidFill>
                    <a:srgbClr val="007C92"/>
                  </a:solidFill>
                </a:defRPr>
              </a:lvl1pPr>
            </a:lstStyle>
            <a:p>
              <a:r>
                <a:rPr lang="en-GB" dirty="0"/>
                <a:t>BUENOS AIRES</a:t>
              </a:r>
            </a:p>
          </p:txBody>
        </p:sp>
        <p:grpSp>
          <p:nvGrpSpPr>
            <p:cNvPr id="2" name="Group 1"/>
            <p:cNvGrpSpPr/>
            <p:nvPr/>
          </p:nvGrpSpPr>
          <p:grpSpPr>
            <a:xfrm>
              <a:off x="448460" y="1133523"/>
              <a:ext cx="8149275" cy="3578076"/>
              <a:chOff x="448460" y="1133523"/>
              <a:chExt cx="8149275" cy="3578076"/>
            </a:xfrm>
          </p:grpSpPr>
          <p:sp>
            <p:nvSpPr>
              <p:cNvPr id="272" name="Freeform 6"/>
              <p:cNvSpPr>
                <a:spLocks/>
              </p:cNvSpPr>
              <p:nvPr/>
            </p:nvSpPr>
            <p:spPr bwMode="auto">
              <a:xfrm>
                <a:off x="5192468" y="2579901"/>
                <a:ext cx="274191" cy="228267"/>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73" name="Freeform 7"/>
              <p:cNvSpPr>
                <a:spLocks/>
              </p:cNvSpPr>
              <p:nvPr/>
            </p:nvSpPr>
            <p:spPr bwMode="auto">
              <a:xfrm>
                <a:off x="4215372" y="3691041"/>
                <a:ext cx="264897" cy="303148"/>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74" name="Freeform 8"/>
              <p:cNvSpPr>
                <a:spLocks/>
              </p:cNvSpPr>
              <p:nvPr/>
            </p:nvSpPr>
            <p:spPr bwMode="auto">
              <a:xfrm>
                <a:off x="4223505" y="3656017"/>
                <a:ext cx="23236" cy="33818"/>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75" name="Freeform 9"/>
              <p:cNvSpPr>
                <a:spLocks/>
              </p:cNvSpPr>
              <p:nvPr/>
            </p:nvSpPr>
            <p:spPr bwMode="auto">
              <a:xfrm>
                <a:off x="4345496" y="2474825"/>
                <a:ext cx="36018" cy="76089"/>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76" name="Freeform 10"/>
              <p:cNvSpPr>
                <a:spLocks/>
              </p:cNvSpPr>
              <p:nvPr/>
            </p:nvSpPr>
            <p:spPr bwMode="auto">
              <a:xfrm>
                <a:off x="5041431" y="2890294"/>
                <a:ext cx="98756" cy="89375"/>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78" name="Freeform 12"/>
              <p:cNvSpPr>
                <a:spLocks/>
              </p:cNvSpPr>
              <p:nvPr/>
            </p:nvSpPr>
            <p:spPr bwMode="auto">
              <a:xfrm>
                <a:off x="4821846" y="2511058"/>
                <a:ext cx="67386" cy="61596"/>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79" name="Freeform 13"/>
              <p:cNvSpPr>
                <a:spLocks noEditPoints="1"/>
              </p:cNvSpPr>
              <p:nvPr/>
            </p:nvSpPr>
            <p:spPr bwMode="auto">
              <a:xfrm>
                <a:off x="6289233" y="3811816"/>
                <a:ext cx="849296" cy="824901"/>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80" name="Freeform 14"/>
              <p:cNvSpPr>
                <a:spLocks/>
              </p:cNvSpPr>
              <p:nvPr/>
            </p:nvSpPr>
            <p:spPr bwMode="auto">
              <a:xfrm>
                <a:off x="4149148" y="2317816"/>
                <a:ext cx="139419" cy="65219"/>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81" name="Freeform 15"/>
              <p:cNvSpPr>
                <a:spLocks/>
              </p:cNvSpPr>
              <p:nvPr/>
            </p:nvSpPr>
            <p:spPr bwMode="auto">
              <a:xfrm>
                <a:off x="4852053" y="2548499"/>
                <a:ext cx="30207" cy="24155"/>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82" name="Freeform 16"/>
              <p:cNvSpPr>
                <a:spLocks/>
              </p:cNvSpPr>
              <p:nvPr/>
            </p:nvSpPr>
            <p:spPr bwMode="auto">
              <a:xfrm>
                <a:off x="4848568" y="2495358"/>
                <a:ext cx="110374" cy="89375"/>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83" name="Freeform 17"/>
              <p:cNvSpPr>
                <a:spLocks/>
              </p:cNvSpPr>
              <p:nvPr/>
            </p:nvSpPr>
            <p:spPr bwMode="auto">
              <a:xfrm>
                <a:off x="4589481" y="3602875"/>
                <a:ext cx="36018" cy="54349"/>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84" name="Freeform 18"/>
              <p:cNvSpPr>
                <a:spLocks/>
              </p:cNvSpPr>
              <p:nvPr/>
            </p:nvSpPr>
            <p:spPr bwMode="auto">
              <a:xfrm>
                <a:off x="4015538" y="2258636"/>
                <a:ext cx="67386" cy="48311"/>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85" name="Freeform 19"/>
              <p:cNvSpPr>
                <a:spLocks/>
              </p:cNvSpPr>
              <p:nvPr/>
            </p:nvSpPr>
            <p:spPr bwMode="auto">
              <a:xfrm>
                <a:off x="3985330" y="3236923"/>
                <a:ext cx="65063" cy="153386"/>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86" name="Freeform 20"/>
              <p:cNvSpPr>
                <a:spLocks/>
              </p:cNvSpPr>
              <p:nvPr/>
            </p:nvSpPr>
            <p:spPr bwMode="auto">
              <a:xfrm>
                <a:off x="3852882" y="3164456"/>
                <a:ext cx="162656" cy="138893"/>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87" name="Freeform 21"/>
              <p:cNvSpPr>
                <a:spLocks/>
              </p:cNvSpPr>
              <p:nvPr/>
            </p:nvSpPr>
            <p:spPr bwMode="auto">
              <a:xfrm>
                <a:off x="5795457" y="2880633"/>
                <a:ext cx="112698" cy="144932"/>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88" name="Freeform 22"/>
              <p:cNvSpPr>
                <a:spLocks/>
              </p:cNvSpPr>
              <p:nvPr/>
            </p:nvSpPr>
            <p:spPr bwMode="auto">
              <a:xfrm>
                <a:off x="4401264" y="2436177"/>
                <a:ext cx="118506" cy="74882"/>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89" name="Freeform 23"/>
              <p:cNvSpPr>
                <a:spLocks/>
              </p:cNvSpPr>
              <p:nvPr/>
            </p:nvSpPr>
            <p:spPr bwMode="auto">
              <a:xfrm>
                <a:off x="2341344" y="2912034"/>
                <a:ext cx="17428" cy="37441"/>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90" name="Freeform 24"/>
              <p:cNvSpPr>
                <a:spLocks/>
              </p:cNvSpPr>
              <p:nvPr/>
            </p:nvSpPr>
            <p:spPr bwMode="auto">
              <a:xfrm>
                <a:off x="2337859" y="2869763"/>
                <a:ext cx="24399" cy="12078"/>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91" name="Freeform 25"/>
              <p:cNvSpPr>
                <a:spLocks/>
              </p:cNvSpPr>
              <p:nvPr/>
            </p:nvSpPr>
            <p:spPr bwMode="auto">
              <a:xfrm>
                <a:off x="2363420" y="2866140"/>
                <a:ext cx="15105" cy="28986"/>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92" name="Freeform 26"/>
              <p:cNvSpPr>
                <a:spLocks/>
              </p:cNvSpPr>
              <p:nvPr/>
            </p:nvSpPr>
            <p:spPr bwMode="auto">
              <a:xfrm>
                <a:off x="4271140" y="2412021"/>
                <a:ext cx="75519" cy="64011"/>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93" name="Freeform 27"/>
              <p:cNvSpPr>
                <a:spLocks/>
              </p:cNvSpPr>
              <p:nvPr/>
            </p:nvSpPr>
            <p:spPr bwMode="auto">
              <a:xfrm>
                <a:off x="4391970" y="2146314"/>
                <a:ext cx="169627" cy="115944"/>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94" name="Freeform 28"/>
              <p:cNvSpPr>
                <a:spLocks/>
              </p:cNvSpPr>
              <p:nvPr/>
            </p:nvSpPr>
            <p:spPr bwMode="auto">
              <a:xfrm>
                <a:off x="2085743" y="3079913"/>
                <a:ext cx="30207" cy="65219"/>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95" name="Freeform 29"/>
              <p:cNvSpPr>
                <a:spLocks/>
              </p:cNvSpPr>
              <p:nvPr/>
            </p:nvSpPr>
            <p:spPr bwMode="auto">
              <a:xfrm>
                <a:off x="2492382" y="3788869"/>
                <a:ext cx="267220" cy="329719"/>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96" name="Freeform 30"/>
              <p:cNvSpPr>
                <a:spLocks/>
              </p:cNvSpPr>
              <p:nvPr/>
            </p:nvSpPr>
            <p:spPr bwMode="auto">
              <a:xfrm>
                <a:off x="2393627" y="3412049"/>
                <a:ext cx="836516" cy="979494"/>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97" name="Freeform 31"/>
              <p:cNvSpPr>
                <a:spLocks/>
              </p:cNvSpPr>
              <p:nvPr/>
            </p:nvSpPr>
            <p:spPr bwMode="auto">
              <a:xfrm>
                <a:off x="6405416" y="3407217"/>
                <a:ext cx="25560" cy="36232"/>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98" name="Freeform 32"/>
              <p:cNvSpPr>
                <a:spLocks/>
              </p:cNvSpPr>
              <p:nvPr/>
            </p:nvSpPr>
            <p:spPr bwMode="auto">
              <a:xfrm>
                <a:off x="5801266" y="2834738"/>
                <a:ext cx="68548" cy="38648"/>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299" name="Freeform 33"/>
              <p:cNvSpPr>
                <a:spLocks/>
              </p:cNvSpPr>
              <p:nvPr/>
            </p:nvSpPr>
            <p:spPr bwMode="auto">
              <a:xfrm>
                <a:off x="4382676" y="3986942"/>
                <a:ext cx="200997" cy="230683"/>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00" name="Freeform 34"/>
              <p:cNvSpPr>
                <a:spLocks/>
              </p:cNvSpPr>
              <p:nvPr/>
            </p:nvSpPr>
            <p:spPr bwMode="auto">
              <a:xfrm>
                <a:off x="4278111" y="3264701"/>
                <a:ext cx="275353" cy="222229"/>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01" name="Freeform 35"/>
              <p:cNvSpPr>
                <a:spLocks/>
              </p:cNvSpPr>
              <p:nvPr/>
            </p:nvSpPr>
            <p:spPr bwMode="auto">
              <a:xfrm>
                <a:off x="2749146" y="2367334"/>
                <a:ext cx="42989" cy="26571"/>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02" name="Freeform 36"/>
              <p:cNvSpPr>
                <a:spLocks noEditPoints="1"/>
              </p:cNvSpPr>
              <p:nvPr/>
            </p:nvSpPr>
            <p:spPr bwMode="auto">
              <a:xfrm>
                <a:off x="1562920" y="1595575"/>
                <a:ext cx="1616102" cy="904614"/>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solidFill>
                <a:srgbClr val="E64A0E"/>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03" name="Freeform 37"/>
              <p:cNvSpPr>
                <a:spLocks/>
              </p:cNvSpPr>
              <p:nvPr/>
            </p:nvSpPr>
            <p:spPr bwMode="auto">
              <a:xfrm>
                <a:off x="4084085" y="2348011"/>
                <a:ext cx="82491" cy="50726"/>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05" name="Freeform 39"/>
              <p:cNvSpPr>
                <a:spLocks/>
              </p:cNvSpPr>
              <p:nvPr/>
            </p:nvSpPr>
            <p:spPr bwMode="auto">
              <a:xfrm>
                <a:off x="6250894" y="3040056"/>
                <a:ext cx="47635" cy="47103"/>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06" name="Freeform 40"/>
              <p:cNvSpPr>
                <a:spLocks/>
              </p:cNvSpPr>
              <p:nvPr/>
            </p:nvSpPr>
            <p:spPr bwMode="auto">
              <a:xfrm>
                <a:off x="5422510" y="2211533"/>
                <a:ext cx="1093280" cy="823693"/>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solidFill>
                <a:srgbClr val="E64A0E"/>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07" name="Freeform 41"/>
              <p:cNvSpPr>
                <a:spLocks/>
              </p:cNvSpPr>
              <p:nvPr/>
            </p:nvSpPr>
            <p:spPr bwMode="auto">
              <a:xfrm>
                <a:off x="3786657" y="3280402"/>
                <a:ext cx="127801" cy="154594"/>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08" name="Freeform 42"/>
              <p:cNvSpPr>
                <a:spLocks/>
              </p:cNvSpPr>
              <p:nvPr/>
            </p:nvSpPr>
            <p:spPr bwMode="auto">
              <a:xfrm>
                <a:off x="4150309" y="3221221"/>
                <a:ext cx="161495" cy="278993"/>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09" name="Freeform 43"/>
              <p:cNvSpPr>
                <a:spLocks/>
              </p:cNvSpPr>
              <p:nvPr/>
            </p:nvSpPr>
            <p:spPr bwMode="auto">
              <a:xfrm>
                <a:off x="4229314" y="3412048"/>
                <a:ext cx="405478" cy="464988"/>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10" name="Freeform 44"/>
              <p:cNvSpPr>
                <a:spLocks/>
              </p:cNvSpPr>
              <p:nvPr/>
            </p:nvSpPr>
            <p:spPr bwMode="auto">
              <a:xfrm>
                <a:off x="4206078" y="3450696"/>
                <a:ext cx="156847" cy="219813"/>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11" name="Freeform 45"/>
              <p:cNvSpPr>
                <a:spLocks/>
              </p:cNvSpPr>
              <p:nvPr/>
            </p:nvSpPr>
            <p:spPr bwMode="auto">
              <a:xfrm>
                <a:off x="2283253" y="3232091"/>
                <a:ext cx="259088" cy="420301"/>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12" name="Freeform 46"/>
              <p:cNvSpPr>
                <a:spLocks/>
              </p:cNvSpPr>
              <p:nvPr/>
            </p:nvSpPr>
            <p:spPr bwMode="auto">
              <a:xfrm>
                <a:off x="2143834" y="3262286"/>
                <a:ext cx="69709" cy="76089"/>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13" name="Freeform 47"/>
              <p:cNvSpPr>
                <a:spLocks/>
              </p:cNvSpPr>
              <p:nvPr/>
            </p:nvSpPr>
            <p:spPr bwMode="auto">
              <a:xfrm>
                <a:off x="2193793" y="2962760"/>
                <a:ext cx="220746" cy="83336"/>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14" name="Freeform 48"/>
              <p:cNvSpPr>
                <a:spLocks/>
              </p:cNvSpPr>
              <p:nvPr/>
            </p:nvSpPr>
            <p:spPr bwMode="auto">
              <a:xfrm>
                <a:off x="4626658" y="2649951"/>
                <a:ext cx="36018" cy="16908"/>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15" name="Freeform 49"/>
              <p:cNvSpPr>
                <a:spLocks/>
              </p:cNvSpPr>
              <p:nvPr/>
            </p:nvSpPr>
            <p:spPr bwMode="auto">
              <a:xfrm>
                <a:off x="4617365" y="2662028"/>
                <a:ext cx="36018" cy="14493"/>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16" name="Freeform 50"/>
              <p:cNvSpPr>
                <a:spLocks/>
              </p:cNvSpPr>
              <p:nvPr/>
            </p:nvSpPr>
            <p:spPr bwMode="auto">
              <a:xfrm>
                <a:off x="4195621" y="2267090"/>
                <a:ext cx="124316" cy="62804"/>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17" name="Freeform 51"/>
              <p:cNvSpPr>
                <a:spLocks/>
              </p:cNvSpPr>
              <p:nvPr/>
            </p:nvSpPr>
            <p:spPr bwMode="auto">
              <a:xfrm>
                <a:off x="4079438" y="2174093"/>
                <a:ext cx="166142" cy="187203"/>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18" name="Freeform 52"/>
              <p:cNvSpPr>
                <a:spLocks/>
              </p:cNvSpPr>
              <p:nvPr/>
            </p:nvSpPr>
            <p:spPr bwMode="auto">
              <a:xfrm>
                <a:off x="4853214" y="3226052"/>
                <a:ext cx="34855" cy="43479"/>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19" name="Freeform 53"/>
              <p:cNvSpPr>
                <a:spLocks/>
              </p:cNvSpPr>
              <p:nvPr/>
            </p:nvSpPr>
            <p:spPr bwMode="auto">
              <a:xfrm>
                <a:off x="4163090" y="2147522"/>
                <a:ext cx="31370" cy="31401"/>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solidFill>
                <a:srgbClr val="E64A0E"/>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20" name="Freeform 54"/>
              <p:cNvSpPr>
                <a:spLocks/>
              </p:cNvSpPr>
              <p:nvPr/>
            </p:nvSpPr>
            <p:spPr bwMode="auto">
              <a:xfrm>
                <a:off x="4111969" y="2108874"/>
                <a:ext cx="49960" cy="68842"/>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solidFill>
                <a:srgbClr val="E64A0E"/>
              </a:solidFill>
              <a:ln w="6350" cap="flat" cmpd="sng">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21" name="Freeform 55"/>
              <p:cNvSpPr>
                <a:spLocks/>
              </p:cNvSpPr>
              <p:nvPr/>
            </p:nvSpPr>
            <p:spPr bwMode="auto">
              <a:xfrm>
                <a:off x="2456366" y="3044888"/>
                <a:ext cx="76680" cy="57972"/>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22" name="Freeform 56"/>
              <p:cNvSpPr>
                <a:spLocks/>
              </p:cNvSpPr>
              <p:nvPr/>
            </p:nvSpPr>
            <p:spPr bwMode="auto">
              <a:xfrm>
                <a:off x="3790143" y="2613718"/>
                <a:ext cx="428714" cy="452911"/>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23" name="Freeform 57"/>
              <p:cNvSpPr>
                <a:spLocks/>
              </p:cNvSpPr>
              <p:nvPr/>
            </p:nvSpPr>
            <p:spPr bwMode="auto">
              <a:xfrm>
                <a:off x="2241428" y="3509876"/>
                <a:ext cx="121992" cy="158217"/>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24" name="Freeform 58"/>
              <p:cNvSpPr>
                <a:spLocks/>
              </p:cNvSpPr>
              <p:nvPr/>
            </p:nvSpPr>
            <p:spPr bwMode="auto">
              <a:xfrm>
                <a:off x="4474459" y="2751403"/>
                <a:ext cx="264897" cy="240344"/>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25" name="Freeform 59"/>
              <p:cNvSpPr>
                <a:spLocks/>
              </p:cNvSpPr>
              <p:nvPr/>
            </p:nvSpPr>
            <p:spPr bwMode="auto">
              <a:xfrm>
                <a:off x="4737032" y="3093198"/>
                <a:ext cx="145229" cy="138893"/>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26" name="Freeform 60"/>
              <p:cNvSpPr>
                <a:spLocks/>
              </p:cNvSpPr>
              <p:nvPr/>
            </p:nvSpPr>
            <p:spPr bwMode="auto">
              <a:xfrm>
                <a:off x="3787820" y="2448254"/>
                <a:ext cx="240499" cy="194450"/>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kern="0" dirty="0">
                  <a:solidFill>
                    <a:srgbClr val="E64A0E"/>
                  </a:solidFill>
                </a:endParaRPr>
              </a:p>
            </p:txBody>
          </p:sp>
          <p:sp>
            <p:nvSpPr>
              <p:cNvPr id="327" name="Freeform 61"/>
              <p:cNvSpPr>
                <a:spLocks/>
              </p:cNvSpPr>
              <p:nvPr/>
            </p:nvSpPr>
            <p:spPr bwMode="auto">
              <a:xfrm>
                <a:off x="4371057" y="2064186"/>
                <a:ext cx="82491" cy="50726"/>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28" name="Freeform 62"/>
              <p:cNvSpPr>
                <a:spLocks/>
              </p:cNvSpPr>
              <p:nvPr/>
            </p:nvSpPr>
            <p:spPr bwMode="auto">
              <a:xfrm>
                <a:off x="4670808" y="3169287"/>
                <a:ext cx="316017" cy="288655"/>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29" name="Freeform 63"/>
              <p:cNvSpPr>
                <a:spLocks/>
              </p:cNvSpPr>
              <p:nvPr/>
            </p:nvSpPr>
            <p:spPr bwMode="auto">
              <a:xfrm>
                <a:off x="4288567" y="1831088"/>
                <a:ext cx="204482" cy="228267"/>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31" name="Freeform 65"/>
              <p:cNvSpPr>
                <a:spLocks/>
              </p:cNvSpPr>
              <p:nvPr/>
            </p:nvSpPr>
            <p:spPr bwMode="auto">
              <a:xfrm>
                <a:off x="2806075" y="3399970"/>
                <a:ext cx="61577" cy="92999"/>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32" name="Freeform 66"/>
              <p:cNvSpPr>
                <a:spLocks/>
              </p:cNvSpPr>
              <p:nvPr/>
            </p:nvSpPr>
            <p:spPr bwMode="auto">
              <a:xfrm>
                <a:off x="4135206" y="2467578"/>
                <a:ext cx="19751" cy="39857"/>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33" name="Freeform 67"/>
              <p:cNvSpPr>
                <a:spLocks/>
              </p:cNvSpPr>
              <p:nvPr/>
            </p:nvSpPr>
            <p:spPr bwMode="auto">
              <a:xfrm>
                <a:off x="3883089" y="2267090"/>
                <a:ext cx="237013" cy="216190"/>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34" name="Freeform 68"/>
              <p:cNvSpPr>
                <a:spLocks/>
              </p:cNvSpPr>
              <p:nvPr/>
            </p:nvSpPr>
            <p:spPr bwMode="auto">
              <a:xfrm>
                <a:off x="4157280" y="3485721"/>
                <a:ext cx="119669" cy="158217"/>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35" name="Freeform 69"/>
              <p:cNvSpPr>
                <a:spLocks/>
              </p:cNvSpPr>
              <p:nvPr/>
            </p:nvSpPr>
            <p:spPr bwMode="auto">
              <a:xfrm>
                <a:off x="3833130" y="2169262"/>
                <a:ext cx="34855" cy="31401"/>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36" name="Freeform 70"/>
              <p:cNvSpPr>
                <a:spLocks/>
              </p:cNvSpPr>
              <p:nvPr/>
            </p:nvSpPr>
            <p:spPr bwMode="auto">
              <a:xfrm>
                <a:off x="3861014" y="2088342"/>
                <a:ext cx="139419" cy="207734"/>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rgbClr val="E64A0E"/>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37" name="Freeform 71"/>
              <p:cNvSpPr>
                <a:spLocks/>
              </p:cNvSpPr>
              <p:nvPr/>
            </p:nvSpPr>
            <p:spPr bwMode="auto">
              <a:xfrm>
                <a:off x="4741679" y="2453085"/>
                <a:ext cx="139419" cy="62804"/>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38" name="Freeform 72"/>
              <p:cNvSpPr>
                <a:spLocks/>
              </p:cNvSpPr>
              <p:nvPr/>
            </p:nvSpPr>
            <p:spPr bwMode="auto">
              <a:xfrm>
                <a:off x="3900516" y="3265909"/>
                <a:ext cx="91785" cy="159425"/>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39" name="Freeform 73"/>
              <p:cNvSpPr>
                <a:spLocks/>
              </p:cNvSpPr>
              <p:nvPr/>
            </p:nvSpPr>
            <p:spPr bwMode="auto">
              <a:xfrm>
                <a:off x="3648401" y="3228468"/>
                <a:ext cx="154524" cy="132854"/>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40" name="Freeform 74"/>
              <p:cNvSpPr>
                <a:spLocks/>
              </p:cNvSpPr>
              <p:nvPr/>
            </p:nvSpPr>
            <p:spPr bwMode="auto">
              <a:xfrm>
                <a:off x="3612383" y="3195859"/>
                <a:ext cx="63901" cy="19324"/>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41" name="Freeform 75"/>
              <p:cNvSpPr>
                <a:spLocks/>
              </p:cNvSpPr>
              <p:nvPr/>
            </p:nvSpPr>
            <p:spPr bwMode="auto">
              <a:xfrm>
                <a:off x="3615869" y="3227260"/>
                <a:ext cx="62738" cy="39857"/>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42" name="Freeform 76"/>
              <p:cNvSpPr>
                <a:spLocks/>
              </p:cNvSpPr>
              <p:nvPr/>
            </p:nvSpPr>
            <p:spPr bwMode="auto">
              <a:xfrm>
                <a:off x="4167737" y="3486930"/>
                <a:ext cx="42989" cy="31401"/>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43" name="Freeform 77"/>
              <p:cNvSpPr>
                <a:spLocks/>
              </p:cNvSpPr>
              <p:nvPr/>
            </p:nvSpPr>
            <p:spPr bwMode="auto">
              <a:xfrm>
                <a:off x="4441928" y="2648743"/>
                <a:ext cx="55768" cy="19324"/>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44" name="Freeform 78"/>
              <p:cNvSpPr>
                <a:spLocks/>
              </p:cNvSpPr>
              <p:nvPr/>
            </p:nvSpPr>
            <p:spPr bwMode="auto">
              <a:xfrm>
                <a:off x="4366409" y="2496564"/>
                <a:ext cx="121992" cy="134061"/>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45" name="Freeform 79"/>
              <p:cNvSpPr>
                <a:spLocks/>
              </p:cNvSpPr>
              <p:nvPr/>
            </p:nvSpPr>
            <p:spPr bwMode="auto">
              <a:xfrm>
                <a:off x="2965246" y="1590744"/>
                <a:ext cx="844648" cy="463781"/>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46" name="Freeform 80"/>
              <p:cNvSpPr>
                <a:spLocks/>
              </p:cNvSpPr>
              <p:nvPr/>
            </p:nvSpPr>
            <p:spPr bwMode="auto">
              <a:xfrm>
                <a:off x="2018357" y="3096823"/>
                <a:ext cx="87137" cy="102660"/>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47" name="Freeform 81"/>
              <p:cNvSpPr>
                <a:spLocks/>
              </p:cNvSpPr>
              <p:nvPr/>
            </p:nvSpPr>
            <p:spPr bwMode="auto">
              <a:xfrm>
                <a:off x="2660848" y="3334751"/>
                <a:ext cx="102240" cy="177542"/>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48" name="Freeform 82"/>
              <p:cNvSpPr>
                <a:spLocks/>
              </p:cNvSpPr>
              <p:nvPr/>
            </p:nvSpPr>
            <p:spPr bwMode="auto">
              <a:xfrm>
                <a:off x="2078772" y="3142717"/>
                <a:ext cx="132448" cy="76089"/>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49" name="Freeform 83"/>
              <p:cNvSpPr>
                <a:spLocks/>
              </p:cNvSpPr>
              <p:nvPr/>
            </p:nvSpPr>
            <p:spPr bwMode="auto">
              <a:xfrm>
                <a:off x="4230476" y="2380619"/>
                <a:ext cx="109211" cy="99036"/>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50" name="Freeform 84"/>
              <p:cNvSpPr>
                <a:spLocks/>
              </p:cNvSpPr>
              <p:nvPr/>
            </p:nvSpPr>
            <p:spPr bwMode="auto">
              <a:xfrm>
                <a:off x="2402922" y="3044888"/>
                <a:ext cx="62738" cy="47103"/>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51" name="Freeform 85"/>
              <p:cNvSpPr>
                <a:spLocks/>
              </p:cNvSpPr>
              <p:nvPr/>
            </p:nvSpPr>
            <p:spPr bwMode="auto">
              <a:xfrm>
                <a:off x="4275787" y="2328686"/>
                <a:ext cx="120830" cy="70050"/>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52" name="Freeform 86"/>
              <p:cNvSpPr>
                <a:spLocks noEditPoints="1"/>
              </p:cNvSpPr>
              <p:nvPr/>
            </p:nvSpPr>
            <p:spPr bwMode="auto">
              <a:xfrm>
                <a:off x="6001100" y="3407217"/>
                <a:ext cx="977097" cy="397354"/>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kern="0" dirty="0">
                  <a:solidFill>
                    <a:srgbClr val="E64A0E"/>
                  </a:solidFill>
                </a:endParaRPr>
              </a:p>
            </p:txBody>
          </p:sp>
          <p:sp>
            <p:nvSpPr>
              <p:cNvPr id="353" name="Freeform 87"/>
              <p:cNvSpPr>
                <a:spLocks/>
              </p:cNvSpPr>
              <p:nvPr/>
            </p:nvSpPr>
            <p:spPr bwMode="auto">
              <a:xfrm>
                <a:off x="5388817" y="2653574"/>
                <a:ext cx="585561" cy="690840"/>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54" name="Freeform 88"/>
              <p:cNvSpPr>
                <a:spLocks/>
              </p:cNvSpPr>
              <p:nvPr/>
            </p:nvSpPr>
            <p:spPr bwMode="auto">
              <a:xfrm>
                <a:off x="3786657" y="2170469"/>
                <a:ext cx="73195" cy="83336"/>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55" name="Freeform 89"/>
              <p:cNvSpPr>
                <a:spLocks/>
              </p:cNvSpPr>
              <p:nvPr/>
            </p:nvSpPr>
            <p:spPr bwMode="auto">
              <a:xfrm>
                <a:off x="4839273" y="2548499"/>
                <a:ext cx="438009" cy="365952"/>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kern="0" dirty="0">
                  <a:solidFill>
                    <a:srgbClr val="E64A0E"/>
                  </a:solidFill>
                </a:endParaRPr>
              </a:p>
            </p:txBody>
          </p:sp>
          <p:sp>
            <p:nvSpPr>
              <p:cNvPr id="356" name="Freeform 90"/>
              <p:cNvSpPr>
                <a:spLocks/>
              </p:cNvSpPr>
              <p:nvPr/>
            </p:nvSpPr>
            <p:spPr bwMode="auto">
              <a:xfrm>
                <a:off x="4754460" y="2606471"/>
                <a:ext cx="209129" cy="207734"/>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57" name="Freeform 91"/>
              <p:cNvSpPr>
                <a:spLocks/>
              </p:cNvSpPr>
              <p:nvPr/>
            </p:nvSpPr>
            <p:spPr bwMode="auto">
              <a:xfrm>
                <a:off x="3577528" y="1908385"/>
                <a:ext cx="171950" cy="67635"/>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58" name="Freeform 92"/>
              <p:cNvSpPr>
                <a:spLocks/>
              </p:cNvSpPr>
              <p:nvPr/>
            </p:nvSpPr>
            <p:spPr bwMode="auto">
              <a:xfrm>
                <a:off x="4667323" y="2709131"/>
                <a:ext cx="27884" cy="95413"/>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59" name="Freeform 93"/>
              <p:cNvSpPr>
                <a:spLocks/>
              </p:cNvSpPr>
              <p:nvPr/>
            </p:nvSpPr>
            <p:spPr bwMode="auto">
              <a:xfrm>
                <a:off x="4216534" y="2585939"/>
                <a:ext cx="60415" cy="39857"/>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60" name="Freeform 94"/>
              <p:cNvSpPr>
                <a:spLocks/>
              </p:cNvSpPr>
              <p:nvPr/>
            </p:nvSpPr>
            <p:spPr bwMode="auto">
              <a:xfrm>
                <a:off x="4129397" y="2511057"/>
                <a:ext cx="32531" cy="57972"/>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61" name="Freeform 95"/>
              <p:cNvSpPr>
                <a:spLocks/>
              </p:cNvSpPr>
              <p:nvPr/>
            </p:nvSpPr>
            <p:spPr bwMode="auto">
              <a:xfrm>
                <a:off x="4099189" y="2366127"/>
                <a:ext cx="233528" cy="227059"/>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rgbClr val="E64A0E"/>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62" name="Freeform 96"/>
              <p:cNvSpPr>
                <a:spLocks/>
              </p:cNvSpPr>
              <p:nvPr/>
            </p:nvSpPr>
            <p:spPr bwMode="auto">
              <a:xfrm>
                <a:off x="2321594" y="3079913"/>
                <a:ext cx="44149" cy="20532"/>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63" name="Freeform 97"/>
              <p:cNvSpPr>
                <a:spLocks/>
              </p:cNvSpPr>
              <p:nvPr/>
            </p:nvSpPr>
            <p:spPr bwMode="auto">
              <a:xfrm>
                <a:off x="4684750" y="2706715"/>
                <a:ext cx="81328" cy="105076"/>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64" name="Freeform 98"/>
              <p:cNvSpPr>
                <a:spLocks/>
              </p:cNvSpPr>
              <p:nvPr/>
            </p:nvSpPr>
            <p:spPr bwMode="auto">
              <a:xfrm>
                <a:off x="6645914" y="2682560"/>
                <a:ext cx="44149" cy="41064"/>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solidFill>
                <a:schemeClr val="accent6"/>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65" name="Freeform 99"/>
              <p:cNvSpPr>
                <a:spLocks/>
              </p:cNvSpPr>
              <p:nvPr/>
            </p:nvSpPr>
            <p:spPr bwMode="auto">
              <a:xfrm>
                <a:off x="6587822" y="2507435"/>
                <a:ext cx="202158" cy="258461"/>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solidFill>
                <a:srgbClr val="E64A0E"/>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FFFFFF">
                      <a:lumMod val="65000"/>
                    </a:srgbClr>
                  </a:solidFill>
                </a:endParaRPr>
              </a:p>
            </p:txBody>
          </p:sp>
          <p:sp>
            <p:nvSpPr>
              <p:cNvPr id="366" name="Freeform 100"/>
              <p:cNvSpPr>
                <a:spLocks/>
              </p:cNvSpPr>
              <p:nvPr/>
            </p:nvSpPr>
            <p:spPr bwMode="auto">
              <a:xfrm>
                <a:off x="6679608" y="2403568"/>
                <a:ext cx="104564" cy="99036"/>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solidFill>
                <a:schemeClr val="accent6"/>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67" name="Freeform 101"/>
              <p:cNvSpPr>
                <a:spLocks/>
              </p:cNvSpPr>
              <p:nvPr/>
            </p:nvSpPr>
            <p:spPr bwMode="auto">
              <a:xfrm>
                <a:off x="4840435" y="2164431"/>
                <a:ext cx="757511" cy="361121"/>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68" name="Freeform 102"/>
              <p:cNvSpPr>
                <a:spLocks/>
              </p:cNvSpPr>
              <p:nvPr/>
            </p:nvSpPr>
            <p:spPr bwMode="auto">
              <a:xfrm>
                <a:off x="4692883" y="3406009"/>
                <a:ext cx="169627" cy="256045"/>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69" name="Freeform 103"/>
              <p:cNvSpPr>
                <a:spLocks/>
              </p:cNvSpPr>
              <p:nvPr/>
            </p:nvSpPr>
            <p:spPr bwMode="auto">
              <a:xfrm>
                <a:off x="5336534" y="2460331"/>
                <a:ext cx="192863" cy="99036"/>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70" name="Freeform 104"/>
              <p:cNvSpPr>
                <a:spLocks/>
              </p:cNvSpPr>
              <p:nvPr/>
            </p:nvSpPr>
            <p:spPr bwMode="auto">
              <a:xfrm>
                <a:off x="6137034" y="3178950"/>
                <a:ext cx="112698" cy="102660"/>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71" name="Freeform 105"/>
              <p:cNvSpPr>
                <a:spLocks/>
              </p:cNvSpPr>
              <p:nvPr/>
            </p:nvSpPr>
            <p:spPr bwMode="auto">
              <a:xfrm>
                <a:off x="6476287" y="2576277"/>
                <a:ext cx="89462" cy="105076"/>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kern="0" dirty="0">
                  <a:solidFill>
                    <a:srgbClr val="E64A0E"/>
                  </a:solidFill>
                </a:endParaRPr>
              </a:p>
            </p:txBody>
          </p:sp>
          <p:sp>
            <p:nvSpPr>
              <p:cNvPr id="372" name="Freeform 106"/>
              <p:cNvSpPr>
                <a:spLocks/>
              </p:cNvSpPr>
              <p:nvPr/>
            </p:nvSpPr>
            <p:spPr bwMode="auto">
              <a:xfrm>
                <a:off x="4359438" y="2460331"/>
                <a:ext cx="32531" cy="35025"/>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73" name="Freeform 107"/>
              <p:cNvSpPr>
                <a:spLocks/>
              </p:cNvSpPr>
              <p:nvPr/>
            </p:nvSpPr>
            <p:spPr bwMode="auto">
              <a:xfrm>
                <a:off x="4925248" y="2790051"/>
                <a:ext cx="39502" cy="38648"/>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rgbClr val="82786F"/>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74" name="Freeform 108"/>
              <p:cNvSpPr>
                <a:spLocks/>
              </p:cNvSpPr>
              <p:nvPr/>
            </p:nvSpPr>
            <p:spPr bwMode="auto">
              <a:xfrm>
                <a:off x="6067325" y="2980877"/>
                <a:ext cx="175436" cy="214981"/>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75" name="Freeform 109"/>
              <p:cNvSpPr>
                <a:spLocks/>
              </p:cNvSpPr>
              <p:nvPr/>
            </p:nvSpPr>
            <p:spPr bwMode="auto">
              <a:xfrm>
                <a:off x="4680103" y="2675314"/>
                <a:ext cx="27884" cy="38648"/>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76" name="Freeform 110"/>
              <p:cNvSpPr>
                <a:spLocks/>
              </p:cNvSpPr>
              <p:nvPr/>
            </p:nvSpPr>
            <p:spPr bwMode="auto">
              <a:xfrm>
                <a:off x="3726243" y="3329920"/>
                <a:ext cx="82491" cy="105076"/>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77" name="Freeform 111"/>
              <p:cNvSpPr>
                <a:spLocks/>
              </p:cNvSpPr>
              <p:nvPr/>
            </p:nvSpPr>
            <p:spPr bwMode="auto">
              <a:xfrm>
                <a:off x="4161928" y="2712754"/>
                <a:ext cx="332283" cy="340588"/>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78" name="Freeform 112"/>
              <p:cNvSpPr>
                <a:spLocks/>
              </p:cNvSpPr>
              <p:nvPr/>
            </p:nvSpPr>
            <p:spPr bwMode="auto">
              <a:xfrm>
                <a:off x="5666494" y="3297310"/>
                <a:ext cx="45311" cy="96621"/>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79" name="Freeform 113"/>
              <p:cNvSpPr>
                <a:spLocks/>
              </p:cNvSpPr>
              <p:nvPr/>
            </p:nvSpPr>
            <p:spPr bwMode="auto">
              <a:xfrm>
                <a:off x="4522094" y="4263519"/>
                <a:ext cx="48797" cy="49518"/>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80" name="Freeform 114"/>
              <p:cNvSpPr>
                <a:spLocks/>
              </p:cNvSpPr>
              <p:nvPr/>
            </p:nvSpPr>
            <p:spPr bwMode="auto">
              <a:xfrm>
                <a:off x="4342011" y="2141482"/>
                <a:ext cx="102240" cy="57972"/>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81" name="Freeform 115"/>
              <p:cNvSpPr>
                <a:spLocks/>
              </p:cNvSpPr>
              <p:nvPr/>
            </p:nvSpPr>
            <p:spPr bwMode="auto">
              <a:xfrm>
                <a:off x="4074790" y="2291245"/>
                <a:ext cx="10457" cy="16908"/>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82" name="Freeform 116"/>
              <p:cNvSpPr>
                <a:spLocks/>
              </p:cNvSpPr>
              <p:nvPr/>
            </p:nvSpPr>
            <p:spPr bwMode="auto">
              <a:xfrm>
                <a:off x="4340849" y="2102835"/>
                <a:ext cx="126640" cy="56765"/>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83" name="Freeform 117"/>
              <p:cNvSpPr>
                <a:spLocks/>
              </p:cNvSpPr>
              <p:nvPr/>
            </p:nvSpPr>
            <p:spPr bwMode="auto">
              <a:xfrm>
                <a:off x="3613546" y="2647535"/>
                <a:ext cx="333444" cy="358705"/>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84" name="Freeform 118"/>
              <p:cNvSpPr>
                <a:spLocks/>
              </p:cNvSpPr>
              <p:nvPr/>
            </p:nvSpPr>
            <p:spPr bwMode="auto">
              <a:xfrm>
                <a:off x="4469812" y="2332309"/>
                <a:ext cx="69709" cy="73674"/>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85" name="Freeform 119"/>
              <p:cNvSpPr>
                <a:spLocks/>
              </p:cNvSpPr>
              <p:nvPr/>
            </p:nvSpPr>
            <p:spPr bwMode="auto">
              <a:xfrm>
                <a:off x="4872967" y="3846843"/>
                <a:ext cx="163817" cy="339381"/>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86" name="Freeform 120"/>
              <p:cNvSpPr>
                <a:spLocks/>
              </p:cNvSpPr>
              <p:nvPr/>
            </p:nvSpPr>
            <p:spPr bwMode="auto">
              <a:xfrm>
                <a:off x="1593127" y="2723624"/>
                <a:ext cx="560000" cy="455327"/>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rgbClr val="E64A0E"/>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87" name="Freeform 121"/>
              <p:cNvSpPr>
                <a:spLocks/>
              </p:cNvSpPr>
              <p:nvPr/>
            </p:nvSpPr>
            <p:spPr bwMode="auto">
              <a:xfrm>
                <a:off x="4368733" y="2484488"/>
                <a:ext cx="48797" cy="36232"/>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88" name="Freeform 122"/>
              <p:cNvSpPr>
                <a:spLocks/>
              </p:cNvSpPr>
              <p:nvPr/>
            </p:nvSpPr>
            <p:spPr bwMode="auto">
              <a:xfrm>
                <a:off x="3712301" y="2918074"/>
                <a:ext cx="347386" cy="373198"/>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89" name="Freeform 123"/>
              <p:cNvSpPr>
                <a:spLocks/>
              </p:cNvSpPr>
              <p:nvPr/>
            </p:nvSpPr>
            <p:spPr bwMode="auto">
              <a:xfrm>
                <a:off x="5900021" y="2833531"/>
                <a:ext cx="185892" cy="461364"/>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90" name="Freeform 124"/>
              <p:cNvSpPr>
                <a:spLocks/>
              </p:cNvSpPr>
              <p:nvPr/>
            </p:nvSpPr>
            <p:spPr bwMode="auto">
              <a:xfrm>
                <a:off x="4328069" y="2454294"/>
                <a:ext cx="36018" cy="41064"/>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91" name="Freeform 125"/>
              <p:cNvSpPr>
                <a:spLocks/>
              </p:cNvSpPr>
              <p:nvPr/>
            </p:nvSpPr>
            <p:spPr bwMode="auto">
              <a:xfrm>
                <a:off x="5604918" y="2245351"/>
                <a:ext cx="633196" cy="257254"/>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92" name="Freeform 126"/>
              <p:cNvSpPr>
                <a:spLocks/>
              </p:cNvSpPr>
              <p:nvPr/>
            </p:nvSpPr>
            <p:spPr bwMode="auto">
              <a:xfrm>
                <a:off x="4608070" y="3803362"/>
                <a:ext cx="224233" cy="411847"/>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93" name="Freeform 127"/>
              <p:cNvSpPr>
                <a:spLocks/>
              </p:cNvSpPr>
              <p:nvPr/>
            </p:nvSpPr>
            <p:spPr bwMode="auto">
              <a:xfrm>
                <a:off x="3612383" y="2856477"/>
                <a:ext cx="254440" cy="321265"/>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94" name="Freeform 128"/>
              <p:cNvSpPr>
                <a:spLocks/>
              </p:cNvSpPr>
              <p:nvPr/>
            </p:nvSpPr>
            <p:spPr bwMode="auto">
              <a:xfrm>
                <a:off x="4661513" y="3775584"/>
                <a:ext cx="62738" cy="189619"/>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95" name="Freeform 129"/>
              <p:cNvSpPr>
                <a:spLocks noEditPoints="1"/>
              </p:cNvSpPr>
              <p:nvPr/>
            </p:nvSpPr>
            <p:spPr bwMode="auto">
              <a:xfrm>
                <a:off x="6102180" y="3370984"/>
                <a:ext cx="407801" cy="153386"/>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96" name="Freeform 130"/>
              <p:cNvSpPr>
                <a:spLocks/>
              </p:cNvSpPr>
              <p:nvPr/>
            </p:nvSpPr>
            <p:spPr bwMode="auto">
              <a:xfrm>
                <a:off x="4216534" y="3968826"/>
                <a:ext cx="281162" cy="304356"/>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97" name="Freeform 131"/>
              <p:cNvSpPr>
                <a:spLocks/>
              </p:cNvSpPr>
              <p:nvPr/>
            </p:nvSpPr>
            <p:spPr bwMode="auto">
              <a:xfrm>
                <a:off x="7409235" y="4048538"/>
                <a:ext cx="49960" cy="57972"/>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98" name="Freeform 132"/>
              <p:cNvSpPr>
                <a:spLocks/>
              </p:cNvSpPr>
              <p:nvPr/>
            </p:nvSpPr>
            <p:spPr bwMode="auto">
              <a:xfrm>
                <a:off x="3976036" y="2955513"/>
                <a:ext cx="326474" cy="295902"/>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399" name="Freeform 133"/>
              <p:cNvSpPr>
                <a:spLocks/>
              </p:cNvSpPr>
              <p:nvPr/>
            </p:nvSpPr>
            <p:spPr bwMode="auto">
              <a:xfrm>
                <a:off x="4027156" y="3195859"/>
                <a:ext cx="250955" cy="241552"/>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00" name="Freeform 134"/>
              <p:cNvSpPr>
                <a:spLocks/>
              </p:cNvSpPr>
              <p:nvPr/>
            </p:nvSpPr>
            <p:spPr bwMode="auto">
              <a:xfrm>
                <a:off x="2111302" y="3166872"/>
                <a:ext cx="99918" cy="108698"/>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01" name="Freeform 135"/>
              <p:cNvSpPr>
                <a:spLocks/>
              </p:cNvSpPr>
              <p:nvPr/>
            </p:nvSpPr>
            <p:spPr bwMode="auto">
              <a:xfrm>
                <a:off x="4030640" y="2210326"/>
                <a:ext cx="67386" cy="65219"/>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kern="0" dirty="0">
                  <a:solidFill>
                    <a:srgbClr val="E64A0E"/>
                  </a:solidFill>
                </a:endParaRPr>
              </a:p>
            </p:txBody>
          </p:sp>
          <p:sp>
            <p:nvSpPr>
              <p:cNvPr id="402" name="Freeform 136"/>
              <p:cNvSpPr>
                <a:spLocks/>
              </p:cNvSpPr>
              <p:nvPr/>
            </p:nvSpPr>
            <p:spPr bwMode="auto">
              <a:xfrm>
                <a:off x="4052716" y="1809348"/>
                <a:ext cx="395021" cy="291071"/>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03" name="Freeform 137"/>
              <p:cNvSpPr>
                <a:spLocks/>
              </p:cNvSpPr>
              <p:nvPr/>
            </p:nvSpPr>
            <p:spPr bwMode="auto">
              <a:xfrm>
                <a:off x="4253712" y="1671664"/>
                <a:ext cx="55768" cy="18117"/>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04" name="Freeform 138"/>
              <p:cNvSpPr>
                <a:spLocks/>
              </p:cNvSpPr>
              <p:nvPr/>
            </p:nvSpPr>
            <p:spPr bwMode="auto">
              <a:xfrm>
                <a:off x="4109645" y="1645093"/>
                <a:ext cx="151037" cy="56765"/>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05" name="Freeform 139"/>
              <p:cNvSpPr>
                <a:spLocks/>
              </p:cNvSpPr>
              <p:nvPr/>
            </p:nvSpPr>
            <p:spPr bwMode="auto">
              <a:xfrm>
                <a:off x="4199107" y="1635432"/>
                <a:ext cx="134772" cy="20532"/>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06" name="Freeform 140"/>
              <p:cNvSpPr>
                <a:spLocks/>
              </p:cNvSpPr>
              <p:nvPr/>
            </p:nvSpPr>
            <p:spPr bwMode="auto">
              <a:xfrm>
                <a:off x="5614211" y="2781597"/>
                <a:ext cx="176598" cy="100245"/>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07" name="Freeform 141"/>
              <p:cNvSpPr>
                <a:spLocks noEditPoints="1"/>
              </p:cNvSpPr>
              <p:nvPr/>
            </p:nvSpPr>
            <p:spPr bwMode="auto">
              <a:xfrm>
                <a:off x="7138529" y="4408451"/>
                <a:ext cx="378756" cy="303148"/>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08" name="Freeform 142"/>
              <p:cNvSpPr>
                <a:spLocks/>
              </p:cNvSpPr>
              <p:nvPr/>
            </p:nvSpPr>
            <p:spPr bwMode="auto">
              <a:xfrm>
                <a:off x="5062343" y="2919281"/>
                <a:ext cx="155685" cy="207734"/>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09" name="Freeform 143"/>
              <p:cNvSpPr>
                <a:spLocks/>
              </p:cNvSpPr>
              <p:nvPr/>
            </p:nvSpPr>
            <p:spPr bwMode="auto">
              <a:xfrm>
                <a:off x="5215706" y="2613717"/>
                <a:ext cx="314856" cy="335758"/>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10" name="Freeform 144"/>
              <p:cNvSpPr>
                <a:spLocks/>
              </p:cNvSpPr>
              <p:nvPr/>
            </p:nvSpPr>
            <p:spPr bwMode="auto">
              <a:xfrm>
                <a:off x="2203087" y="3303350"/>
                <a:ext cx="121992" cy="59181"/>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11" name="Freeform 145"/>
              <p:cNvSpPr>
                <a:spLocks/>
              </p:cNvSpPr>
              <p:nvPr/>
            </p:nvSpPr>
            <p:spPr bwMode="auto">
              <a:xfrm>
                <a:off x="2233295" y="3546110"/>
                <a:ext cx="281162" cy="458949"/>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12" name="Freeform 146"/>
              <p:cNvSpPr>
                <a:spLocks noEditPoints="1"/>
              </p:cNvSpPr>
              <p:nvPr/>
            </p:nvSpPr>
            <p:spPr bwMode="auto">
              <a:xfrm>
                <a:off x="6463508" y="3079913"/>
                <a:ext cx="200997" cy="323680"/>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13" name="Freeform 147"/>
              <p:cNvSpPr>
                <a:spLocks/>
              </p:cNvSpPr>
              <p:nvPr/>
            </p:nvSpPr>
            <p:spPr bwMode="auto">
              <a:xfrm>
                <a:off x="7264007" y="3670509"/>
                <a:ext cx="30207" cy="47103"/>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14" name="Freeform 148"/>
              <p:cNvSpPr>
                <a:spLocks/>
              </p:cNvSpPr>
              <p:nvPr/>
            </p:nvSpPr>
            <p:spPr bwMode="auto">
              <a:xfrm>
                <a:off x="7131558" y="3648770"/>
                <a:ext cx="87137" cy="54349"/>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15" name="Freeform 149"/>
              <p:cNvSpPr>
                <a:spLocks/>
              </p:cNvSpPr>
              <p:nvPr/>
            </p:nvSpPr>
            <p:spPr bwMode="auto">
              <a:xfrm>
                <a:off x="6970064" y="3608912"/>
                <a:ext cx="204482" cy="202904"/>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16" name="Freeform 150"/>
              <p:cNvSpPr>
                <a:spLocks/>
              </p:cNvSpPr>
              <p:nvPr/>
            </p:nvSpPr>
            <p:spPr bwMode="auto">
              <a:xfrm>
                <a:off x="7185002" y="3606497"/>
                <a:ext cx="51121" cy="56765"/>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17" name="Freeform 151"/>
              <p:cNvSpPr>
                <a:spLocks/>
              </p:cNvSpPr>
              <p:nvPr/>
            </p:nvSpPr>
            <p:spPr bwMode="auto">
              <a:xfrm>
                <a:off x="4224666" y="2177716"/>
                <a:ext cx="188216" cy="141308"/>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18" name="Freeform 152"/>
              <p:cNvSpPr>
                <a:spLocks/>
              </p:cNvSpPr>
              <p:nvPr/>
            </p:nvSpPr>
            <p:spPr bwMode="auto">
              <a:xfrm>
                <a:off x="2555121" y="3079913"/>
                <a:ext cx="34855" cy="13286"/>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19" name="Freeform 153"/>
              <p:cNvSpPr>
                <a:spLocks/>
              </p:cNvSpPr>
              <p:nvPr/>
            </p:nvSpPr>
            <p:spPr bwMode="auto">
              <a:xfrm>
                <a:off x="6413549" y="2467578"/>
                <a:ext cx="98756" cy="132854"/>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20" name="Freeform 154"/>
              <p:cNvSpPr>
                <a:spLocks/>
              </p:cNvSpPr>
              <p:nvPr/>
            </p:nvSpPr>
            <p:spPr bwMode="auto">
              <a:xfrm>
                <a:off x="3780849" y="2484488"/>
                <a:ext cx="63901" cy="136478"/>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21" name="Freeform 155"/>
              <p:cNvSpPr>
                <a:spLocks/>
              </p:cNvSpPr>
              <p:nvPr/>
            </p:nvSpPr>
            <p:spPr bwMode="auto">
              <a:xfrm>
                <a:off x="2660848" y="4029213"/>
                <a:ext cx="181245" cy="206527"/>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22" name="Freeform 156"/>
              <p:cNvSpPr>
                <a:spLocks/>
              </p:cNvSpPr>
              <p:nvPr/>
            </p:nvSpPr>
            <p:spPr bwMode="auto">
              <a:xfrm>
                <a:off x="4680103" y="2728455"/>
                <a:ext cx="12780" cy="28986"/>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23" name="Freeform 157"/>
              <p:cNvSpPr>
                <a:spLocks/>
              </p:cNvSpPr>
              <p:nvPr/>
            </p:nvSpPr>
            <p:spPr bwMode="auto">
              <a:xfrm>
                <a:off x="5020518" y="2889087"/>
                <a:ext cx="19751" cy="38648"/>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24" name="Freeform 158"/>
              <p:cNvSpPr>
                <a:spLocks/>
              </p:cNvSpPr>
              <p:nvPr/>
            </p:nvSpPr>
            <p:spPr bwMode="auto">
              <a:xfrm>
                <a:off x="4353630" y="2338348"/>
                <a:ext cx="183569" cy="112322"/>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25" name="Freeform 159"/>
              <p:cNvSpPr>
                <a:spLocks/>
              </p:cNvSpPr>
              <p:nvPr/>
            </p:nvSpPr>
            <p:spPr bwMode="auto">
              <a:xfrm>
                <a:off x="6525084" y="2188586"/>
                <a:ext cx="174274" cy="205319"/>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26" name="Freeform 160"/>
              <p:cNvSpPr>
                <a:spLocks/>
              </p:cNvSpPr>
              <p:nvPr/>
            </p:nvSpPr>
            <p:spPr bwMode="auto">
              <a:xfrm>
                <a:off x="4322261" y="2169262"/>
                <a:ext cx="55768" cy="20532"/>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27" name="Freeform 161"/>
              <p:cNvSpPr>
                <a:spLocks/>
              </p:cNvSpPr>
              <p:nvPr/>
            </p:nvSpPr>
            <p:spPr bwMode="auto">
              <a:xfrm>
                <a:off x="6017365" y="1756207"/>
                <a:ext cx="59253" cy="13286"/>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28" name="Freeform 162"/>
              <p:cNvSpPr>
                <a:spLocks/>
              </p:cNvSpPr>
              <p:nvPr/>
            </p:nvSpPr>
            <p:spPr bwMode="auto">
              <a:xfrm>
                <a:off x="6049897" y="1724805"/>
                <a:ext cx="74357" cy="15701"/>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29" name="Freeform 163"/>
              <p:cNvSpPr>
                <a:spLocks/>
              </p:cNvSpPr>
              <p:nvPr/>
            </p:nvSpPr>
            <p:spPr bwMode="auto">
              <a:xfrm>
                <a:off x="5911640" y="1712728"/>
                <a:ext cx="128963" cy="28986"/>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30" name="Freeform 164"/>
              <p:cNvSpPr>
                <a:spLocks/>
              </p:cNvSpPr>
              <p:nvPr/>
            </p:nvSpPr>
            <p:spPr bwMode="auto">
              <a:xfrm>
                <a:off x="4737032" y="1698235"/>
                <a:ext cx="196349" cy="121984"/>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31" name="Freeform 165"/>
              <p:cNvSpPr>
                <a:spLocks/>
              </p:cNvSpPr>
              <p:nvPr/>
            </p:nvSpPr>
            <p:spPr bwMode="auto">
              <a:xfrm>
                <a:off x="5331888" y="1655963"/>
                <a:ext cx="72034" cy="25364"/>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32" name="Freeform 166"/>
              <p:cNvSpPr>
                <a:spLocks/>
              </p:cNvSpPr>
              <p:nvPr/>
            </p:nvSpPr>
            <p:spPr bwMode="auto">
              <a:xfrm>
                <a:off x="4560434" y="1630600"/>
                <a:ext cx="87137" cy="14493"/>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33" name="Freeform 167"/>
              <p:cNvSpPr>
                <a:spLocks/>
              </p:cNvSpPr>
              <p:nvPr/>
            </p:nvSpPr>
            <p:spPr bwMode="auto">
              <a:xfrm>
                <a:off x="5176203" y="1625769"/>
                <a:ext cx="145229" cy="41064"/>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34" name="Freeform 168"/>
              <p:cNvSpPr>
                <a:spLocks/>
              </p:cNvSpPr>
              <p:nvPr/>
            </p:nvSpPr>
            <p:spPr bwMode="auto">
              <a:xfrm>
                <a:off x="4589481" y="3572679"/>
                <a:ext cx="38341" cy="44688"/>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35" name="Freeform 169"/>
              <p:cNvSpPr>
                <a:spLocks/>
              </p:cNvSpPr>
              <p:nvPr/>
            </p:nvSpPr>
            <p:spPr bwMode="auto">
              <a:xfrm>
                <a:off x="3612383" y="2850439"/>
                <a:ext cx="178921" cy="166671"/>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36" name="Freeform 170"/>
              <p:cNvSpPr>
                <a:spLocks/>
              </p:cNvSpPr>
              <p:nvPr/>
            </p:nvSpPr>
            <p:spPr bwMode="auto">
              <a:xfrm>
                <a:off x="4682427" y="2738117"/>
                <a:ext cx="449627" cy="396145"/>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37" name="Freeform 171"/>
              <p:cNvSpPr>
                <a:spLocks/>
              </p:cNvSpPr>
              <p:nvPr/>
            </p:nvSpPr>
            <p:spPr bwMode="auto">
              <a:xfrm>
                <a:off x="4434957" y="2991747"/>
                <a:ext cx="342740" cy="335758"/>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38" name="Freeform 172"/>
              <p:cNvSpPr>
                <a:spLocks/>
              </p:cNvSpPr>
              <p:nvPr/>
            </p:nvSpPr>
            <p:spPr bwMode="auto">
              <a:xfrm>
                <a:off x="4477946" y="3236922"/>
                <a:ext cx="243984" cy="219813"/>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39" name="Freeform 173"/>
              <p:cNvSpPr>
                <a:spLocks/>
              </p:cNvSpPr>
              <p:nvPr/>
            </p:nvSpPr>
            <p:spPr bwMode="auto">
              <a:xfrm>
                <a:off x="3596118" y="3128223"/>
                <a:ext cx="130124" cy="106283"/>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40" name="Freeform 174"/>
              <p:cNvSpPr>
                <a:spLocks/>
              </p:cNvSpPr>
              <p:nvPr/>
            </p:nvSpPr>
            <p:spPr bwMode="auto">
              <a:xfrm>
                <a:off x="7397616" y="3800947"/>
                <a:ext cx="20913" cy="14493"/>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41" name="Freeform 175"/>
              <p:cNvSpPr>
                <a:spLocks/>
              </p:cNvSpPr>
              <p:nvPr/>
            </p:nvSpPr>
            <p:spPr bwMode="auto">
              <a:xfrm>
                <a:off x="7363924" y="3776792"/>
                <a:ext cx="25560" cy="15701"/>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42" name="Freeform 176"/>
              <p:cNvSpPr>
                <a:spLocks/>
              </p:cNvSpPr>
              <p:nvPr/>
            </p:nvSpPr>
            <p:spPr bwMode="auto">
              <a:xfrm>
                <a:off x="7387161" y="3752637"/>
                <a:ext cx="19751" cy="37441"/>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43" name="Freeform 177"/>
              <p:cNvSpPr>
                <a:spLocks/>
              </p:cNvSpPr>
              <p:nvPr/>
            </p:nvSpPr>
            <p:spPr bwMode="auto">
              <a:xfrm>
                <a:off x="7339525" y="3728481"/>
                <a:ext cx="33693" cy="30195"/>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44" name="Freeform 178"/>
              <p:cNvSpPr>
                <a:spLocks/>
              </p:cNvSpPr>
              <p:nvPr/>
            </p:nvSpPr>
            <p:spPr bwMode="auto">
              <a:xfrm>
                <a:off x="7303509" y="3709157"/>
                <a:ext cx="20913" cy="20532"/>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45" name="Freeform 179"/>
              <p:cNvSpPr>
                <a:spLocks/>
              </p:cNvSpPr>
              <p:nvPr/>
            </p:nvSpPr>
            <p:spPr bwMode="auto">
              <a:xfrm>
                <a:off x="3687902" y="3292480"/>
                <a:ext cx="63901" cy="82128"/>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46" name="Freeform 180"/>
              <p:cNvSpPr>
                <a:spLocks/>
              </p:cNvSpPr>
              <p:nvPr/>
            </p:nvSpPr>
            <p:spPr bwMode="auto">
              <a:xfrm>
                <a:off x="2061345" y="3182573"/>
                <a:ext cx="51121" cy="31401"/>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47" name="Freeform 181"/>
              <p:cNvSpPr>
                <a:spLocks/>
              </p:cNvSpPr>
              <p:nvPr/>
            </p:nvSpPr>
            <p:spPr bwMode="auto">
              <a:xfrm>
                <a:off x="4874127" y="3256246"/>
                <a:ext cx="135934" cy="86959"/>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48" name="Freeform 182"/>
              <p:cNvSpPr>
                <a:spLocks/>
              </p:cNvSpPr>
              <p:nvPr/>
            </p:nvSpPr>
            <p:spPr bwMode="auto">
              <a:xfrm>
                <a:off x="4843921" y="3242961"/>
                <a:ext cx="210291" cy="343004"/>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49" name="Freeform 183"/>
              <p:cNvSpPr>
                <a:spLocks/>
              </p:cNvSpPr>
              <p:nvPr/>
            </p:nvSpPr>
            <p:spPr bwMode="auto">
              <a:xfrm>
                <a:off x="4328069" y="2389074"/>
                <a:ext cx="85976" cy="96621"/>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50" name="Freeform 184"/>
              <p:cNvSpPr>
                <a:spLocks/>
              </p:cNvSpPr>
              <p:nvPr/>
            </p:nvSpPr>
            <p:spPr bwMode="auto">
              <a:xfrm>
                <a:off x="2731719" y="3392724"/>
                <a:ext cx="87137" cy="106283"/>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51" name="Freeform 185"/>
              <p:cNvSpPr>
                <a:spLocks/>
              </p:cNvSpPr>
              <p:nvPr/>
            </p:nvSpPr>
            <p:spPr bwMode="auto">
              <a:xfrm>
                <a:off x="4286243" y="2305738"/>
                <a:ext cx="104564" cy="43479"/>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52" name="Freeform 186"/>
              <p:cNvSpPr>
                <a:spLocks/>
              </p:cNvSpPr>
              <p:nvPr/>
            </p:nvSpPr>
            <p:spPr bwMode="auto">
              <a:xfrm>
                <a:off x="4230476" y="2372165"/>
                <a:ext cx="53444" cy="35025"/>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53" name="Freeform 187"/>
              <p:cNvSpPr>
                <a:spLocks/>
              </p:cNvSpPr>
              <p:nvPr/>
            </p:nvSpPr>
            <p:spPr bwMode="auto">
              <a:xfrm>
                <a:off x="4159605" y="1852828"/>
                <a:ext cx="192863" cy="312810"/>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54" name="Freeform 188"/>
              <p:cNvSpPr>
                <a:spLocks/>
              </p:cNvSpPr>
              <p:nvPr/>
            </p:nvSpPr>
            <p:spPr bwMode="auto">
              <a:xfrm>
                <a:off x="4603423" y="4187431"/>
                <a:ext cx="27884" cy="41064"/>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55" name="Freeform 189"/>
              <p:cNvSpPr>
                <a:spLocks/>
              </p:cNvSpPr>
              <p:nvPr/>
            </p:nvSpPr>
            <p:spPr bwMode="auto">
              <a:xfrm>
                <a:off x="4689398" y="2611302"/>
                <a:ext cx="123153" cy="121984"/>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56" name="Freeform 190"/>
              <p:cNvSpPr>
                <a:spLocks/>
              </p:cNvSpPr>
              <p:nvPr/>
            </p:nvSpPr>
            <p:spPr bwMode="auto">
              <a:xfrm>
                <a:off x="4256036" y="2956721"/>
                <a:ext cx="218424" cy="400977"/>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57" name="Freeform 191"/>
              <p:cNvSpPr>
                <a:spLocks/>
              </p:cNvSpPr>
              <p:nvPr/>
            </p:nvSpPr>
            <p:spPr bwMode="auto">
              <a:xfrm>
                <a:off x="3967902" y="3267116"/>
                <a:ext cx="40664" cy="128023"/>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58" name="Freeform 192"/>
              <p:cNvSpPr>
                <a:spLocks/>
              </p:cNvSpPr>
              <p:nvPr/>
            </p:nvSpPr>
            <p:spPr bwMode="auto">
              <a:xfrm>
                <a:off x="6017365" y="3031603"/>
                <a:ext cx="184731" cy="369574"/>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59" name="Freeform 193"/>
              <p:cNvSpPr>
                <a:spLocks/>
              </p:cNvSpPr>
              <p:nvPr/>
            </p:nvSpPr>
            <p:spPr bwMode="auto">
              <a:xfrm>
                <a:off x="5301680" y="2517097"/>
                <a:ext cx="160332" cy="106283"/>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60" name="Freeform 194"/>
              <p:cNvSpPr>
                <a:spLocks/>
              </p:cNvSpPr>
              <p:nvPr/>
            </p:nvSpPr>
            <p:spPr bwMode="auto">
              <a:xfrm>
                <a:off x="4992634" y="2473618"/>
                <a:ext cx="300914" cy="185995"/>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61" name="Freeform 195"/>
              <p:cNvSpPr>
                <a:spLocks/>
              </p:cNvSpPr>
              <p:nvPr/>
            </p:nvSpPr>
            <p:spPr bwMode="auto">
              <a:xfrm>
                <a:off x="6628487" y="3751428"/>
                <a:ext cx="51121" cy="27778"/>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62" name="Freeform 196"/>
              <p:cNvSpPr>
                <a:spLocks/>
              </p:cNvSpPr>
              <p:nvPr/>
            </p:nvSpPr>
            <p:spPr bwMode="auto">
              <a:xfrm>
                <a:off x="2652714" y="3270740"/>
                <a:ext cx="23236" cy="22948"/>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63" name="Freeform 197"/>
              <p:cNvSpPr>
                <a:spLocks/>
              </p:cNvSpPr>
              <p:nvPr/>
            </p:nvSpPr>
            <p:spPr bwMode="auto">
              <a:xfrm>
                <a:off x="4121264" y="2607679"/>
                <a:ext cx="81328" cy="176333"/>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64" name="Freeform 198"/>
              <p:cNvSpPr>
                <a:spLocks/>
              </p:cNvSpPr>
              <p:nvPr/>
            </p:nvSpPr>
            <p:spPr bwMode="auto">
              <a:xfrm>
                <a:off x="4484917" y="2490526"/>
                <a:ext cx="376432" cy="155801"/>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65" name="Freeform 199"/>
              <p:cNvSpPr>
                <a:spLocks/>
              </p:cNvSpPr>
              <p:nvPr/>
            </p:nvSpPr>
            <p:spPr bwMode="auto">
              <a:xfrm>
                <a:off x="4477946" y="2488110"/>
                <a:ext cx="58092" cy="49518"/>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66" name="Freeform 200"/>
              <p:cNvSpPr>
                <a:spLocks/>
              </p:cNvSpPr>
              <p:nvPr/>
            </p:nvSpPr>
            <p:spPr bwMode="auto">
              <a:xfrm>
                <a:off x="6470479" y="2909619"/>
                <a:ext cx="29047" cy="83336"/>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67" name="Freeform 201"/>
              <p:cNvSpPr>
                <a:spLocks/>
              </p:cNvSpPr>
              <p:nvPr/>
            </p:nvSpPr>
            <p:spPr bwMode="auto">
              <a:xfrm>
                <a:off x="4595289" y="3567849"/>
                <a:ext cx="231204" cy="270538"/>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68" name="Freeform 202"/>
              <p:cNvSpPr>
                <a:spLocks/>
              </p:cNvSpPr>
              <p:nvPr/>
            </p:nvSpPr>
            <p:spPr bwMode="auto">
              <a:xfrm>
                <a:off x="4601099" y="3437411"/>
                <a:ext cx="116182" cy="142515"/>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69" name="Freeform 203"/>
              <p:cNvSpPr>
                <a:spLocks/>
              </p:cNvSpPr>
              <p:nvPr/>
            </p:nvSpPr>
            <p:spPr bwMode="auto">
              <a:xfrm>
                <a:off x="4383836" y="2238104"/>
                <a:ext cx="334606" cy="195657"/>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70" name="Freeform 204"/>
              <p:cNvSpPr>
                <a:spLocks/>
              </p:cNvSpPr>
              <p:nvPr/>
            </p:nvSpPr>
            <p:spPr bwMode="auto">
              <a:xfrm>
                <a:off x="2787486" y="4299751"/>
                <a:ext cx="104564" cy="120776"/>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71" name="Freeform 205"/>
              <p:cNvSpPr>
                <a:spLocks/>
              </p:cNvSpPr>
              <p:nvPr/>
            </p:nvSpPr>
            <p:spPr bwMode="auto">
              <a:xfrm>
                <a:off x="1256198" y="2102835"/>
                <a:ext cx="55768" cy="30195"/>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72" name="Freeform 471"/>
              <p:cNvSpPr>
                <a:spLocks/>
              </p:cNvSpPr>
              <p:nvPr/>
            </p:nvSpPr>
            <p:spPr bwMode="auto">
              <a:xfrm>
                <a:off x="1114454" y="2047277"/>
                <a:ext cx="32531" cy="14493"/>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73" name="Freeform 472"/>
              <p:cNvSpPr>
                <a:spLocks/>
              </p:cNvSpPr>
              <p:nvPr/>
            </p:nvSpPr>
            <p:spPr bwMode="auto">
              <a:xfrm>
                <a:off x="1134206" y="1968773"/>
                <a:ext cx="47635" cy="18117"/>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74" name="Freeform 473"/>
              <p:cNvSpPr>
                <a:spLocks/>
              </p:cNvSpPr>
              <p:nvPr/>
            </p:nvSpPr>
            <p:spPr bwMode="auto">
              <a:xfrm>
                <a:off x="1012214" y="1805725"/>
                <a:ext cx="792366" cy="382861"/>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75" name="Freeform 474"/>
              <p:cNvSpPr>
                <a:spLocks/>
              </p:cNvSpPr>
              <p:nvPr/>
            </p:nvSpPr>
            <p:spPr bwMode="auto">
              <a:xfrm>
                <a:off x="1524581" y="2309361"/>
                <a:ext cx="1162989" cy="605088"/>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solidFill>
                <a:srgbClr val="E64A0E"/>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76" name="Freeform 475"/>
              <p:cNvSpPr>
                <a:spLocks/>
              </p:cNvSpPr>
              <p:nvPr/>
            </p:nvSpPr>
            <p:spPr bwMode="auto">
              <a:xfrm>
                <a:off x="5040269" y="2403567"/>
                <a:ext cx="360167" cy="208943"/>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77" name="Freeform 476"/>
              <p:cNvSpPr>
                <a:spLocks/>
              </p:cNvSpPr>
              <p:nvPr/>
            </p:nvSpPr>
            <p:spPr bwMode="auto">
              <a:xfrm>
                <a:off x="2409893" y="3239338"/>
                <a:ext cx="288133" cy="286240"/>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78" name="Freeform 477"/>
              <p:cNvSpPr>
                <a:spLocks/>
              </p:cNvSpPr>
              <p:nvPr/>
            </p:nvSpPr>
            <p:spPr bwMode="auto">
              <a:xfrm>
                <a:off x="6102180" y="2957929"/>
                <a:ext cx="184731" cy="370783"/>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79" name="Freeform 478"/>
              <p:cNvSpPr>
                <a:spLocks/>
              </p:cNvSpPr>
              <p:nvPr/>
            </p:nvSpPr>
            <p:spPr bwMode="auto">
              <a:xfrm>
                <a:off x="7498696" y="3943463"/>
                <a:ext cx="11618" cy="16908"/>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80" name="Freeform 479"/>
              <p:cNvSpPr>
                <a:spLocks/>
              </p:cNvSpPr>
              <p:nvPr/>
            </p:nvSpPr>
            <p:spPr bwMode="auto">
              <a:xfrm>
                <a:off x="7490563" y="3910853"/>
                <a:ext cx="11618" cy="27778"/>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81" name="Freeform 480"/>
              <p:cNvSpPr>
                <a:spLocks/>
              </p:cNvSpPr>
              <p:nvPr/>
            </p:nvSpPr>
            <p:spPr bwMode="auto">
              <a:xfrm>
                <a:off x="4869481" y="3067836"/>
                <a:ext cx="219586" cy="160632"/>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82" name="Freeform 481"/>
              <p:cNvSpPr>
                <a:spLocks/>
              </p:cNvSpPr>
              <p:nvPr/>
            </p:nvSpPr>
            <p:spPr bwMode="auto">
              <a:xfrm>
                <a:off x="4304833" y="4098056"/>
                <a:ext cx="342740" cy="318849"/>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rgbClr val="E64A0E"/>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83" name="Freeform 482"/>
              <p:cNvSpPr>
                <a:spLocks/>
              </p:cNvSpPr>
              <p:nvPr/>
            </p:nvSpPr>
            <p:spPr bwMode="auto">
              <a:xfrm>
                <a:off x="4522094" y="4263518"/>
                <a:ext cx="48797" cy="4951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84" name="Freeform 483"/>
              <p:cNvSpPr>
                <a:spLocks/>
              </p:cNvSpPr>
              <p:nvPr/>
            </p:nvSpPr>
            <p:spPr bwMode="auto">
              <a:xfrm>
                <a:off x="4431472" y="3751428"/>
                <a:ext cx="249793" cy="243968"/>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85" name="Freeform 484"/>
              <p:cNvSpPr>
                <a:spLocks/>
              </p:cNvSpPr>
              <p:nvPr/>
            </p:nvSpPr>
            <p:spPr bwMode="auto">
              <a:xfrm>
                <a:off x="4501182" y="3933801"/>
                <a:ext cx="161495" cy="169086"/>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86" name="Freeform 485"/>
              <p:cNvSpPr>
                <a:spLocks/>
              </p:cNvSpPr>
              <p:nvPr/>
            </p:nvSpPr>
            <p:spPr bwMode="auto">
              <a:xfrm>
                <a:off x="4411722" y="1684949"/>
                <a:ext cx="2550211" cy="828523"/>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sp>
            <p:nvSpPr>
              <p:cNvPr id="487" name="Freeform 486"/>
              <p:cNvSpPr>
                <a:spLocks/>
              </p:cNvSpPr>
              <p:nvPr/>
            </p:nvSpPr>
            <p:spPr bwMode="auto">
              <a:xfrm>
                <a:off x="4522084" y="4263546"/>
                <a:ext cx="48797" cy="4951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AEA79F">
                  <a:lumMod val="60000"/>
                  <a:lumOff val="40000"/>
                </a:srgbClr>
              </a:solidFill>
              <a:ln w="6350" cap="flat" cmpd="sng">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GB" kern="0" dirty="0">
                  <a:solidFill>
                    <a:srgbClr val="E64A0E"/>
                  </a:solidFill>
                </a:endParaRPr>
              </a:p>
            </p:txBody>
          </p:sp>
          <p:cxnSp>
            <p:nvCxnSpPr>
              <p:cNvPr id="675" name="Straight Connector 101"/>
              <p:cNvCxnSpPr/>
              <p:nvPr/>
            </p:nvCxnSpPr>
            <p:spPr bwMode="gray">
              <a:xfrm rot="16200000" flipH="1">
                <a:off x="1266902" y="1852247"/>
                <a:ext cx="852600" cy="2"/>
              </a:xfrm>
              <a:prstGeom prst="bentConnector3">
                <a:avLst>
                  <a:gd name="adj1" fmla="val 50000"/>
                </a:avLst>
              </a:prstGeom>
              <a:noFill/>
              <a:ln w="9525" cap="flat" cmpd="sng" algn="ctr">
                <a:solidFill>
                  <a:srgbClr val="007C92"/>
                </a:solidFill>
                <a:prstDash val="solid"/>
                <a:tailEnd type="oval"/>
              </a:ln>
              <a:effectLst/>
            </p:spPr>
          </p:cxnSp>
          <p:cxnSp>
            <p:nvCxnSpPr>
              <p:cNvPr id="5" name="Straight Connector 4"/>
              <p:cNvCxnSpPr/>
              <p:nvPr/>
            </p:nvCxnSpPr>
            <p:spPr>
              <a:xfrm flipH="1">
                <a:off x="540124" y="1425947"/>
                <a:ext cx="1158427" cy="0"/>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48460" y="1420534"/>
                <a:ext cx="890565" cy="200055"/>
              </a:xfrm>
              <a:prstGeom prst="rect">
                <a:avLst/>
              </a:prstGeom>
              <a:noFill/>
            </p:spPr>
            <p:txBody>
              <a:bodyPr wrap="square" rtlCol="0">
                <a:spAutoFit/>
              </a:bodyPr>
              <a:lstStyle/>
              <a:p>
                <a:r>
                  <a:rPr lang="en-GB" sz="700" b="1" dirty="0">
                    <a:solidFill>
                      <a:srgbClr val="007C92"/>
                    </a:solidFill>
                  </a:rPr>
                  <a:t>VANCOUVER</a:t>
                </a:r>
              </a:p>
            </p:txBody>
          </p:sp>
          <p:cxnSp>
            <p:nvCxnSpPr>
              <p:cNvPr id="496" name="Straight Connector 101"/>
              <p:cNvCxnSpPr/>
              <p:nvPr/>
            </p:nvCxnSpPr>
            <p:spPr bwMode="gray">
              <a:xfrm rot="16200000" flipH="1">
                <a:off x="3845882" y="1785954"/>
                <a:ext cx="734909" cy="4070"/>
              </a:xfrm>
              <a:prstGeom prst="bentConnector3">
                <a:avLst>
                  <a:gd name="adj1" fmla="val 101067"/>
                </a:avLst>
              </a:prstGeom>
              <a:noFill/>
              <a:ln w="9525" cap="flat" cmpd="sng" algn="ctr">
                <a:solidFill>
                  <a:srgbClr val="007C92"/>
                </a:solidFill>
                <a:prstDash val="solid"/>
                <a:tailEnd type="oval"/>
              </a:ln>
              <a:effectLst/>
            </p:spPr>
          </p:cxnSp>
          <p:cxnSp>
            <p:nvCxnSpPr>
              <p:cNvPr id="503" name="Straight Connector 101"/>
              <p:cNvCxnSpPr/>
              <p:nvPr/>
            </p:nvCxnSpPr>
            <p:spPr bwMode="gray">
              <a:xfrm>
                <a:off x="6289233" y="2059355"/>
                <a:ext cx="0" cy="471883"/>
              </a:xfrm>
              <a:prstGeom prst="straightConnector1">
                <a:avLst/>
              </a:prstGeom>
              <a:noFill/>
              <a:ln w="9525" cap="flat" cmpd="sng" algn="ctr">
                <a:solidFill>
                  <a:srgbClr val="007C92"/>
                </a:solidFill>
                <a:prstDash val="solid"/>
                <a:tailEnd type="oval"/>
              </a:ln>
              <a:effectLst/>
            </p:spPr>
          </p:cxnSp>
          <p:cxnSp>
            <p:nvCxnSpPr>
              <p:cNvPr id="504" name="Straight Connector 503"/>
              <p:cNvCxnSpPr/>
              <p:nvPr/>
            </p:nvCxnSpPr>
            <p:spPr>
              <a:xfrm>
                <a:off x="6289233" y="2054525"/>
                <a:ext cx="2221958" cy="0"/>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sp>
            <p:nvSpPr>
              <p:cNvPr id="1036" name="Rectangle 1035"/>
              <p:cNvSpPr/>
              <p:nvPr/>
            </p:nvSpPr>
            <p:spPr>
              <a:xfrm>
                <a:off x="3864424" y="1145140"/>
                <a:ext cx="342740" cy="35663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603" name="TextBox 602"/>
              <p:cNvSpPr txBox="1"/>
              <p:nvPr/>
            </p:nvSpPr>
            <p:spPr>
              <a:xfrm>
                <a:off x="7693426" y="1870445"/>
                <a:ext cx="890565" cy="200055"/>
              </a:xfrm>
              <a:prstGeom prst="rect">
                <a:avLst/>
              </a:prstGeom>
              <a:noFill/>
            </p:spPr>
            <p:txBody>
              <a:bodyPr wrap="square" rtlCol="0">
                <a:spAutoFit/>
              </a:bodyPr>
              <a:lstStyle/>
              <a:p>
                <a:pPr algn="r"/>
                <a:r>
                  <a:rPr lang="en-GB" sz="700" b="1" dirty="0">
                    <a:solidFill>
                      <a:srgbClr val="007C92"/>
                    </a:solidFill>
                  </a:rPr>
                  <a:t>TIANJIN</a:t>
                </a:r>
              </a:p>
            </p:txBody>
          </p:sp>
          <p:sp>
            <p:nvSpPr>
              <p:cNvPr id="604" name="TextBox 603"/>
              <p:cNvSpPr txBox="1"/>
              <p:nvPr/>
            </p:nvSpPr>
            <p:spPr>
              <a:xfrm>
                <a:off x="7695859" y="2558061"/>
                <a:ext cx="890565" cy="200055"/>
              </a:xfrm>
              <a:prstGeom prst="rect">
                <a:avLst/>
              </a:prstGeom>
              <a:noFill/>
            </p:spPr>
            <p:txBody>
              <a:bodyPr wrap="square" rtlCol="0">
                <a:spAutoFit/>
              </a:bodyPr>
              <a:lstStyle/>
              <a:p>
                <a:pPr algn="r"/>
                <a:r>
                  <a:rPr lang="en-GB" sz="700" b="1" dirty="0">
                    <a:solidFill>
                      <a:srgbClr val="007C92"/>
                    </a:solidFill>
                  </a:rPr>
                  <a:t>SHANGHAI</a:t>
                </a:r>
              </a:p>
            </p:txBody>
          </p:sp>
          <p:sp>
            <p:nvSpPr>
              <p:cNvPr id="1037" name="Rectangle 1036"/>
              <p:cNvSpPr/>
              <p:nvPr/>
            </p:nvSpPr>
            <p:spPr>
              <a:xfrm>
                <a:off x="7506753" y="4050824"/>
                <a:ext cx="141737" cy="17995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495" name="TextBox 494"/>
              <p:cNvSpPr txBox="1"/>
              <p:nvPr/>
            </p:nvSpPr>
            <p:spPr>
              <a:xfrm>
                <a:off x="7693426" y="3345620"/>
                <a:ext cx="890565" cy="200055"/>
              </a:xfrm>
              <a:prstGeom prst="rect">
                <a:avLst/>
              </a:prstGeom>
              <a:noFill/>
            </p:spPr>
            <p:txBody>
              <a:bodyPr wrap="square" rtlCol="0">
                <a:spAutoFit/>
              </a:bodyPr>
              <a:lstStyle/>
              <a:p>
                <a:pPr algn="r"/>
                <a:r>
                  <a:rPr lang="en-GB" sz="700" b="1" dirty="0">
                    <a:solidFill>
                      <a:srgbClr val="007C92"/>
                    </a:solidFill>
                  </a:rPr>
                  <a:t>XIAMEN</a:t>
                </a:r>
              </a:p>
            </p:txBody>
          </p:sp>
          <p:cxnSp>
            <p:nvCxnSpPr>
              <p:cNvPr id="502" name="Straight Connector 501"/>
              <p:cNvCxnSpPr/>
              <p:nvPr/>
            </p:nvCxnSpPr>
            <p:spPr>
              <a:xfrm>
                <a:off x="6406773" y="3338375"/>
                <a:ext cx="2076319" cy="0"/>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cxnSp>
            <p:nvCxnSpPr>
              <p:cNvPr id="497" name="Straight Connector 101"/>
              <p:cNvCxnSpPr/>
              <p:nvPr/>
            </p:nvCxnSpPr>
            <p:spPr bwMode="gray">
              <a:xfrm>
                <a:off x="6250894" y="1756207"/>
                <a:ext cx="0" cy="758897"/>
              </a:xfrm>
              <a:prstGeom prst="straightConnector1">
                <a:avLst/>
              </a:prstGeom>
              <a:noFill/>
              <a:ln w="9525" cap="flat" cmpd="sng" algn="ctr">
                <a:solidFill>
                  <a:srgbClr val="007C92"/>
                </a:solidFill>
                <a:prstDash val="solid"/>
                <a:tailEnd type="oval"/>
              </a:ln>
              <a:effectLst/>
            </p:spPr>
          </p:cxnSp>
          <p:cxnSp>
            <p:nvCxnSpPr>
              <p:cNvPr id="505" name="Straight Connector 504"/>
              <p:cNvCxnSpPr/>
              <p:nvPr/>
            </p:nvCxnSpPr>
            <p:spPr>
              <a:xfrm>
                <a:off x="6249732" y="1762294"/>
                <a:ext cx="2233360" cy="1"/>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sp>
            <p:nvSpPr>
              <p:cNvPr id="507" name="TextBox 506"/>
              <p:cNvSpPr txBox="1"/>
              <p:nvPr/>
            </p:nvSpPr>
            <p:spPr>
              <a:xfrm>
                <a:off x="7648490" y="1559172"/>
                <a:ext cx="890565" cy="200055"/>
              </a:xfrm>
              <a:prstGeom prst="rect">
                <a:avLst/>
              </a:prstGeom>
              <a:noFill/>
            </p:spPr>
            <p:txBody>
              <a:bodyPr wrap="square" rtlCol="0">
                <a:spAutoFit/>
              </a:bodyPr>
              <a:lstStyle/>
              <a:p>
                <a:pPr algn="r"/>
                <a:r>
                  <a:rPr lang="en-GB" sz="700" b="1" dirty="0">
                    <a:solidFill>
                      <a:srgbClr val="007C92"/>
                    </a:solidFill>
                  </a:rPr>
                  <a:t>BEIJING</a:t>
                </a:r>
              </a:p>
            </p:txBody>
          </p:sp>
          <p:cxnSp>
            <p:nvCxnSpPr>
              <p:cNvPr id="508" name="Straight Connector 101"/>
              <p:cNvCxnSpPr/>
              <p:nvPr/>
            </p:nvCxnSpPr>
            <p:spPr bwMode="gray">
              <a:xfrm flipV="1">
                <a:off x="6411941" y="2927737"/>
                <a:ext cx="4970" cy="418240"/>
              </a:xfrm>
              <a:prstGeom prst="straightConnector1">
                <a:avLst/>
              </a:prstGeom>
              <a:noFill/>
              <a:ln w="9525" cap="flat" cmpd="sng" algn="ctr">
                <a:solidFill>
                  <a:srgbClr val="007C92"/>
                </a:solidFill>
                <a:prstDash val="solid"/>
                <a:tailEnd type="oval"/>
              </a:ln>
              <a:effectLst/>
            </p:spPr>
          </p:cxnSp>
          <p:cxnSp>
            <p:nvCxnSpPr>
              <p:cNvPr id="509" name="Straight Connector 508"/>
              <p:cNvCxnSpPr/>
              <p:nvPr/>
            </p:nvCxnSpPr>
            <p:spPr>
              <a:xfrm>
                <a:off x="6414426" y="3155814"/>
                <a:ext cx="2085901" cy="533"/>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cxnSp>
            <p:nvCxnSpPr>
              <p:cNvPr id="511" name="Straight Connector 101"/>
              <p:cNvCxnSpPr/>
              <p:nvPr/>
            </p:nvCxnSpPr>
            <p:spPr bwMode="gray">
              <a:xfrm>
                <a:off x="6426787" y="2572823"/>
                <a:ext cx="0" cy="186105"/>
              </a:xfrm>
              <a:prstGeom prst="straightConnector1">
                <a:avLst/>
              </a:prstGeom>
              <a:noFill/>
              <a:ln w="9525" cap="flat" cmpd="sng" algn="ctr">
                <a:solidFill>
                  <a:srgbClr val="007C92"/>
                </a:solidFill>
                <a:prstDash val="solid"/>
                <a:tailEnd type="oval"/>
              </a:ln>
              <a:effectLst/>
            </p:spPr>
          </p:cxnSp>
          <p:cxnSp>
            <p:nvCxnSpPr>
              <p:cNvPr id="513" name="Straight Connector 512"/>
              <p:cNvCxnSpPr/>
              <p:nvPr/>
            </p:nvCxnSpPr>
            <p:spPr>
              <a:xfrm>
                <a:off x="6423866" y="2567020"/>
                <a:ext cx="2076094" cy="5634"/>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cxnSp>
            <p:nvCxnSpPr>
              <p:cNvPr id="514" name="Straight Connector 101"/>
              <p:cNvCxnSpPr/>
              <p:nvPr/>
            </p:nvCxnSpPr>
            <p:spPr bwMode="gray">
              <a:xfrm rot="5400000">
                <a:off x="3508459" y="1771528"/>
                <a:ext cx="876483" cy="584"/>
              </a:xfrm>
              <a:prstGeom prst="bentConnector3">
                <a:avLst>
                  <a:gd name="adj1" fmla="val 50000"/>
                </a:avLst>
              </a:prstGeom>
              <a:noFill/>
              <a:ln w="9525" cap="flat" cmpd="sng" algn="ctr">
                <a:solidFill>
                  <a:srgbClr val="007C92"/>
                </a:solidFill>
                <a:prstDash val="solid"/>
                <a:tailEnd type="oval"/>
              </a:ln>
              <a:effectLst/>
            </p:spPr>
          </p:cxnSp>
          <p:sp>
            <p:nvSpPr>
              <p:cNvPr id="517" name="Rectangle 516"/>
              <p:cNvSpPr/>
              <p:nvPr/>
            </p:nvSpPr>
            <p:spPr>
              <a:xfrm>
                <a:off x="3509481" y="1133523"/>
                <a:ext cx="562975" cy="200055"/>
              </a:xfrm>
              <a:prstGeom prst="rect">
                <a:avLst/>
              </a:prstGeom>
            </p:spPr>
            <p:txBody>
              <a:bodyPr wrap="none">
                <a:spAutoFit/>
              </a:bodyPr>
              <a:lstStyle/>
              <a:p>
                <a:r>
                  <a:rPr lang="en-GB" altLang="ja-JP" sz="700" b="1" dirty="0">
                    <a:solidFill>
                      <a:srgbClr val="007C92"/>
                    </a:solidFill>
                  </a:rPr>
                  <a:t>LEICESTER</a:t>
                </a:r>
                <a:endParaRPr lang="en-GB" sz="700" b="1" dirty="0">
                  <a:solidFill>
                    <a:srgbClr val="007C92"/>
                  </a:solidFill>
                </a:endParaRPr>
              </a:p>
            </p:txBody>
          </p:sp>
          <p:sp>
            <p:nvSpPr>
              <p:cNvPr id="518" name="TextBox 517"/>
              <p:cNvSpPr txBox="1"/>
              <p:nvPr/>
            </p:nvSpPr>
            <p:spPr>
              <a:xfrm>
                <a:off x="7707170" y="2963579"/>
                <a:ext cx="890565" cy="200055"/>
              </a:xfrm>
              <a:prstGeom prst="rect">
                <a:avLst/>
              </a:prstGeom>
              <a:noFill/>
            </p:spPr>
            <p:txBody>
              <a:bodyPr wrap="square" rtlCol="0">
                <a:spAutoFit/>
              </a:bodyPr>
              <a:lstStyle/>
              <a:p>
                <a:pPr algn="r"/>
                <a:r>
                  <a:rPr lang="en-GB" sz="700" b="1" dirty="0">
                    <a:solidFill>
                      <a:srgbClr val="007C92"/>
                    </a:solidFill>
                  </a:rPr>
                  <a:t>HANGZHOU</a:t>
                </a:r>
              </a:p>
            </p:txBody>
          </p:sp>
          <p:cxnSp>
            <p:nvCxnSpPr>
              <p:cNvPr id="498" name="Straight Connector 497"/>
              <p:cNvCxnSpPr/>
              <p:nvPr/>
            </p:nvCxnSpPr>
            <p:spPr bwMode="gray">
              <a:xfrm>
                <a:off x="1230994" y="2761509"/>
                <a:ext cx="906829" cy="0"/>
              </a:xfrm>
              <a:prstGeom prst="line">
                <a:avLst/>
              </a:prstGeom>
              <a:noFill/>
              <a:ln w="9525" cap="flat" cmpd="sng" algn="ctr">
                <a:solidFill>
                  <a:srgbClr val="007C92"/>
                </a:solidFill>
                <a:prstDash val="solid"/>
                <a:tailEnd type="oval"/>
              </a:ln>
              <a:effectLst/>
            </p:spPr>
          </p:cxnSp>
          <p:cxnSp>
            <p:nvCxnSpPr>
              <p:cNvPr id="521" name="Straight Connector 520"/>
              <p:cNvCxnSpPr/>
              <p:nvPr/>
            </p:nvCxnSpPr>
            <p:spPr>
              <a:xfrm flipH="1">
                <a:off x="534111" y="3709157"/>
                <a:ext cx="1393766" cy="0"/>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p:nvPr/>
            </p:nvCxnSpPr>
            <p:spPr bwMode="gray">
              <a:xfrm flipV="1">
                <a:off x="1927460" y="3106785"/>
                <a:ext cx="0" cy="602372"/>
              </a:xfrm>
              <a:prstGeom prst="line">
                <a:avLst/>
              </a:prstGeom>
              <a:noFill/>
              <a:ln w="9525" cap="flat" cmpd="sng" algn="ctr">
                <a:solidFill>
                  <a:srgbClr val="007C92"/>
                </a:solidFill>
                <a:prstDash val="solid"/>
                <a:tailEnd type="oval"/>
              </a:ln>
              <a:effectLst/>
            </p:spPr>
          </p:cxnSp>
          <p:sp>
            <p:nvSpPr>
              <p:cNvPr id="523" name="TextBox 522"/>
              <p:cNvSpPr txBox="1"/>
              <p:nvPr/>
            </p:nvSpPr>
            <p:spPr>
              <a:xfrm>
                <a:off x="577080" y="2660932"/>
                <a:ext cx="890565" cy="200055"/>
              </a:xfrm>
              <a:prstGeom prst="rect">
                <a:avLst/>
              </a:prstGeom>
              <a:noFill/>
            </p:spPr>
            <p:txBody>
              <a:bodyPr wrap="square" rtlCol="0">
                <a:spAutoFit/>
              </a:bodyPr>
              <a:lstStyle/>
              <a:p>
                <a:r>
                  <a:rPr lang="en-GB" sz="700" b="1" dirty="0">
                    <a:solidFill>
                      <a:srgbClr val="007C92"/>
                    </a:solidFill>
                  </a:rPr>
                  <a:t>HOUSTON</a:t>
                </a:r>
              </a:p>
            </p:txBody>
          </p:sp>
          <p:sp>
            <p:nvSpPr>
              <p:cNvPr id="524" name="TextBox 523"/>
              <p:cNvSpPr txBox="1"/>
              <p:nvPr/>
            </p:nvSpPr>
            <p:spPr>
              <a:xfrm>
                <a:off x="448460" y="3507769"/>
                <a:ext cx="890565" cy="200055"/>
              </a:xfrm>
              <a:prstGeom prst="rect">
                <a:avLst/>
              </a:prstGeom>
              <a:noFill/>
            </p:spPr>
            <p:txBody>
              <a:bodyPr wrap="square" rtlCol="0">
                <a:spAutoFit/>
              </a:bodyPr>
              <a:lstStyle/>
              <a:p>
                <a:r>
                  <a:rPr lang="en-GB" sz="700" b="1" dirty="0">
                    <a:solidFill>
                      <a:srgbClr val="007C92"/>
                    </a:solidFill>
                  </a:rPr>
                  <a:t>MEXICO CITY</a:t>
                </a:r>
              </a:p>
            </p:txBody>
          </p:sp>
          <p:cxnSp>
            <p:nvCxnSpPr>
              <p:cNvPr id="525" name="Straight Connector 524"/>
              <p:cNvCxnSpPr/>
              <p:nvPr/>
            </p:nvCxnSpPr>
            <p:spPr bwMode="gray">
              <a:xfrm flipV="1">
                <a:off x="4573873" y="4235742"/>
                <a:ext cx="0" cy="463258"/>
              </a:xfrm>
              <a:prstGeom prst="line">
                <a:avLst/>
              </a:prstGeom>
              <a:noFill/>
              <a:ln w="9525" cap="flat" cmpd="sng" algn="ctr">
                <a:solidFill>
                  <a:srgbClr val="007C92"/>
                </a:solidFill>
                <a:prstDash val="solid"/>
                <a:tailEnd type="oval"/>
              </a:ln>
              <a:effectLst/>
            </p:spPr>
          </p:cxnSp>
          <p:sp>
            <p:nvSpPr>
              <p:cNvPr id="499" name="TextBox 498"/>
              <p:cNvSpPr txBox="1"/>
              <p:nvPr/>
            </p:nvSpPr>
            <p:spPr>
              <a:xfrm>
                <a:off x="4054079" y="1242739"/>
                <a:ext cx="890565" cy="200055"/>
              </a:xfrm>
              <a:prstGeom prst="rect">
                <a:avLst/>
              </a:prstGeom>
              <a:noFill/>
            </p:spPr>
            <p:txBody>
              <a:bodyPr wrap="square" rtlCol="0">
                <a:spAutoFit/>
              </a:bodyPr>
              <a:lstStyle/>
              <a:p>
                <a:r>
                  <a:rPr lang="en-GB" sz="700" b="1" dirty="0">
                    <a:solidFill>
                      <a:srgbClr val="007C92"/>
                    </a:solidFill>
                  </a:rPr>
                  <a:t>COPENHAGEN</a:t>
                </a:r>
              </a:p>
            </p:txBody>
          </p:sp>
          <p:cxnSp>
            <p:nvCxnSpPr>
              <p:cNvPr id="491" name="Straight Connector 490"/>
              <p:cNvCxnSpPr/>
              <p:nvPr/>
            </p:nvCxnSpPr>
            <p:spPr bwMode="gray">
              <a:xfrm flipV="1">
                <a:off x="2100846" y="3019726"/>
                <a:ext cx="0" cy="940645"/>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flipH="1">
                <a:off x="707080" y="3953728"/>
                <a:ext cx="1393766" cy="0"/>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sp>
            <p:nvSpPr>
              <p:cNvPr id="500" name="TextBox 499"/>
              <p:cNvSpPr txBox="1"/>
              <p:nvPr/>
            </p:nvSpPr>
            <p:spPr>
              <a:xfrm>
                <a:off x="623115" y="3766589"/>
                <a:ext cx="890565" cy="200055"/>
              </a:xfrm>
              <a:prstGeom prst="rect">
                <a:avLst/>
              </a:prstGeom>
              <a:noFill/>
            </p:spPr>
            <p:txBody>
              <a:bodyPr wrap="square" rtlCol="0">
                <a:spAutoFit/>
              </a:bodyPr>
              <a:lstStyle/>
              <a:p>
                <a:r>
                  <a:rPr lang="en-GB" sz="700" b="1" dirty="0">
                    <a:solidFill>
                      <a:srgbClr val="007C92"/>
                    </a:solidFill>
                  </a:rPr>
                  <a:t>MÉRIDA</a:t>
                </a:r>
              </a:p>
            </p:txBody>
          </p:sp>
          <p:cxnSp>
            <p:nvCxnSpPr>
              <p:cNvPr id="539" name="Straight Connector 538"/>
              <p:cNvCxnSpPr/>
              <p:nvPr/>
            </p:nvCxnSpPr>
            <p:spPr bwMode="gray">
              <a:xfrm flipH="1" flipV="1">
                <a:off x="4688910" y="2739011"/>
                <a:ext cx="13656" cy="468000"/>
              </a:xfrm>
              <a:prstGeom prst="line">
                <a:avLst/>
              </a:prstGeom>
              <a:ln>
                <a:solidFill>
                  <a:srgbClr val="007C92"/>
                </a:solidFill>
                <a:tailEnd type="oval"/>
              </a:ln>
            </p:spPr>
            <p:style>
              <a:lnRef idx="1">
                <a:schemeClr val="dk1"/>
              </a:lnRef>
              <a:fillRef idx="0">
                <a:schemeClr val="dk1"/>
              </a:fillRef>
              <a:effectRef idx="0">
                <a:schemeClr val="dk1"/>
              </a:effectRef>
              <a:fontRef idx="minor">
                <a:schemeClr val="tx1"/>
              </a:fontRef>
            </p:style>
          </p:cxnSp>
          <p:sp>
            <p:nvSpPr>
              <p:cNvPr id="540" name="TextBox 539"/>
              <p:cNvSpPr txBox="1"/>
              <p:nvPr/>
            </p:nvSpPr>
            <p:spPr>
              <a:xfrm>
                <a:off x="4189231" y="3118778"/>
                <a:ext cx="890565" cy="200055"/>
              </a:xfrm>
              <a:prstGeom prst="rect">
                <a:avLst/>
              </a:prstGeom>
              <a:noFill/>
            </p:spPr>
            <p:txBody>
              <a:bodyPr wrap="square" rtlCol="0">
                <a:spAutoFit/>
              </a:bodyPr>
              <a:lstStyle/>
              <a:p>
                <a:r>
                  <a:rPr lang="en-GB" sz="700" b="1" dirty="0">
                    <a:solidFill>
                      <a:srgbClr val="007C92"/>
                    </a:solidFill>
                  </a:rPr>
                  <a:t>BEIRUT</a:t>
                </a:r>
              </a:p>
            </p:txBody>
          </p:sp>
          <p:cxnSp>
            <p:nvCxnSpPr>
              <p:cNvPr id="549" name="Straight Connector 548"/>
              <p:cNvCxnSpPr/>
              <p:nvPr/>
            </p:nvCxnSpPr>
            <p:spPr bwMode="gray">
              <a:xfrm flipH="1" flipV="1">
                <a:off x="4221467" y="2505011"/>
                <a:ext cx="13656" cy="468000"/>
              </a:xfrm>
              <a:prstGeom prst="line">
                <a:avLst/>
              </a:prstGeom>
              <a:ln>
                <a:solidFill>
                  <a:srgbClr val="007C92"/>
                </a:solidFill>
                <a:tailEnd type="oval"/>
              </a:ln>
            </p:spPr>
            <p:style>
              <a:lnRef idx="1">
                <a:schemeClr val="dk1"/>
              </a:lnRef>
              <a:fillRef idx="0">
                <a:schemeClr val="dk1"/>
              </a:fillRef>
              <a:effectRef idx="0">
                <a:schemeClr val="dk1"/>
              </a:effectRef>
              <a:fontRef idx="minor">
                <a:schemeClr val="tx1"/>
              </a:fontRef>
            </p:style>
          </p:cxnSp>
          <p:sp>
            <p:nvSpPr>
              <p:cNvPr id="494" name="TextBox 493"/>
              <p:cNvSpPr txBox="1"/>
              <p:nvPr/>
            </p:nvSpPr>
            <p:spPr>
              <a:xfrm>
                <a:off x="3827526" y="2838398"/>
                <a:ext cx="890565" cy="200055"/>
              </a:xfrm>
              <a:prstGeom prst="rect">
                <a:avLst/>
              </a:prstGeom>
              <a:noFill/>
            </p:spPr>
            <p:txBody>
              <a:bodyPr wrap="square" rtlCol="0">
                <a:spAutoFit/>
              </a:bodyPr>
              <a:lstStyle/>
              <a:p>
                <a:r>
                  <a:rPr lang="en-GB" sz="700" b="1" dirty="0">
                    <a:solidFill>
                      <a:srgbClr val="007C92"/>
                    </a:solidFill>
                  </a:rPr>
                  <a:t>ROME</a:t>
                </a:r>
              </a:p>
            </p:txBody>
          </p:sp>
          <p:cxnSp>
            <p:nvCxnSpPr>
              <p:cNvPr id="489" name="Straight Connector 101"/>
              <p:cNvCxnSpPr/>
              <p:nvPr/>
            </p:nvCxnSpPr>
            <p:spPr bwMode="gray">
              <a:xfrm>
                <a:off x="6764134" y="2401723"/>
                <a:ext cx="0" cy="186105"/>
              </a:xfrm>
              <a:prstGeom prst="straightConnector1">
                <a:avLst/>
              </a:prstGeom>
              <a:noFill/>
              <a:ln w="9525" cap="flat" cmpd="sng" algn="ctr">
                <a:solidFill>
                  <a:srgbClr val="007C92"/>
                </a:solidFill>
                <a:prstDash val="solid"/>
                <a:tailEnd type="oval"/>
              </a:ln>
              <a:effectLst/>
            </p:spPr>
          </p:cxnSp>
          <p:cxnSp>
            <p:nvCxnSpPr>
              <p:cNvPr id="490" name="Straight Connector 489"/>
              <p:cNvCxnSpPr/>
              <p:nvPr/>
            </p:nvCxnSpPr>
            <p:spPr>
              <a:xfrm>
                <a:off x="6761213" y="2399319"/>
                <a:ext cx="1739114" cy="0"/>
              </a:xfrm>
              <a:prstGeom prst="line">
                <a:avLst/>
              </a:prstGeom>
              <a:ln>
                <a:solidFill>
                  <a:srgbClr val="007C92"/>
                </a:solidFill>
              </a:ln>
            </p:spPr>
            <p:style>
              <a:lnRef idx="1">
                <a:schemeClr val="accent1"/>
              </a:lnRef>
              <a:fillRef idx="0">
                <a:schemeClr val="accent1"/>
              </a:fillRef>
              <a:effectRef idx="0">
                <a:schemeClr val="accent1"/>
              </a:effectRef>
              <a:fontRef idx="minor">
                <a:schemeClr val="tx1"/>
              </a:fontRef>
            </p:style>
          </p:cxnSp>
          <p:sp>
            <p:nvSpPr>
              <p:cNvPr id="493" name="TextBox 492"/>
              <p:cNvSpPr txBox="1"/>
              <p:nvPr/>
            </p:nvSpPr>
            <p:spPr>
              <a:xfrm>
                <a:off x="7702874" y="2204700"/>
                <a:ext cx="890565" cy="200055"/>
              </a:xfrm>
              <a:prstGeom prst="rect">
                <a:avLst/>
              </a:prstGeom>
              <a:noFill/>
            </p:spPr>
            <p:txBody>
              <a:bodyPr wrap="square" rtlCol="0">
                <a:spAutoFit/>
              </a:bodyPr>
              <a:lstStyle/>
              <a:p>
                <a:pPr algn="r"/>
                <a:r>
                  <a:rPr lang="en-GB" sz="700" b="1" dirty="0">
                    <a:solidFill>
                      <a:srgbClr val="007C92"/>
                    </a:solidFill>
                  </a:rPr>
                  <a:t>KORIYAMA</a:t>
                </a:r>
              </a:p>
            </p:txBody>
          </p:sp>
        </p:grpSp>
      </p:grpSp>
      <p:sp>
        <p:nvSpPr>
          <p:cNvPr id="265" name="TextBox 264">
            <a:extLst>
              <a:ext uri="{FF2B5EF4-FFF2-40B4-BE49-F238E27FC236}">
                <a16:creationId xmlns:a16="http://schemas.microsoft.com/office/drawing/2014/main" id="{2A632CA8-4395-4568-8844-5B6171DA26C2}"/>
              </a:ext>
            </a:extLst>
          </p:cNvPr>
          <p:cNvSpPr txBox="1"/>
          <p:nvPr/>
        </p:nvSpPr>
        <p:spPr>
          <a:xfrm>
            <a:off x="285569" y="676748"/>
            <a:ext cx="5941892" cy="368990"/>
          </a:xfrm>
          <a:prstGeom prst="rect">
            <a:avLst/>
          </a:prstGeom>
          <a:noFill/>
        </p:spPr>
        <p:txBody>
          <a:bodyPr wrap="square" rtlCol="0">
            <a:spAutoFit/>
          </a:bodyPr>
          <a:lstStyle/>
          <a:p>
            <a:r>
              <a:rPr lang="en-GB" sz="1798" dirty="0"/>
              <a:t>Representing more than 120 million people</a:t>
            </a:r>
          </a:p>
        </p:txBody>
      </p:sp>
      <p:sp>
        <p:nvSpPr>
          <p:cNvPr id="3" name="TextBox 2">
            <a:extLst>
              <a:ext uri="{FF2B5EF4-FFF2-40B4-BE49-F238E27FC236}">
                <a16:creationId xmlns:a16="http://schemas.microsoft.com/office/drawing/2014/main" id="{D280BAC8-9121-4283-8D10-8440DB6E584B}"/>
              </a:ext>
            </a:extLst>
          </p:cNvPr>
          <p:cNvSpPr txBox="1"/>
          <p:nvPr/>
        </p:nvSpPr>
        <p:spPr>
          <a:xfrm>
            <a:off x="2919690" y="4541871"/>
            <a:ext cx="5453945" cy="507831"/>
          </a:xfrm>
          <a:prstGeom prst="rect">
            <a:avLst/>
          </a:prstGeom>
          <a:noFill/>
        </p:spPr>
        <p:txBody>
          <a:bodyPr wrap="square" rtlCol="0">
            <a:spAutoFit/>
          </a:bodyPr>
          <a:lstStyle/>
          <a:p>
            <a:r>
              <a:rPr lang="en-US" sz="900" dirty="0"/>
              <a:t>Cities Changing Diabetes is a global program sponsored by Novo Nordisk in partnership with University College London and Steno Diabetes Center, in which 16 cities around the world are learning how to improve diabetes prevention, detection and care in their communities.</a:t>
            </a:r>
          </a:p>
        </p:txBody>
      </p:sp>
    </p:spTree>
    <p:extLst>
      <p:ext uri="{BB962C8B-B14F-4D97-AF65-F5344CB8AC3E}">
        <p14:creationId xmlns:p14="http://schemas.microsoft.com/office/powerpoint/2010/main" val="2937923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1">
            <a:extLst>
              <a:ext uri="{FF2B5EF4-FFF2-40B4-BE49-F238E27FC236}">
                <a16:creationId xmlns:a16="http://schemas.microsoft.com/office/drawing/2014/main" id="{4A922189-8815-447A-94C3-4D615C29594B}"/>
              </a:ext>
            </a:extLst>
          </p:cNvPr>
          <p:cNvPicPr>
            <a:picLocks noGrp="1" noChangeAspect="1"/>
          </p:cNvPicPr>
          <p:nvPr>
            <p:ph type="pic" sz="quarter" idx="14"/>
            <p:custDataLst>
              <p:tags r:id="rId1"/>
            </p:custDataLst>
          </p:nvPr>
        </p:nvPicPr>
        <p:blipFill rotWithShape="1">
          <a:blip r:embed="rId4" cstate="print">
            <a:extLst>
              <a:ext uri="{28A0092B-C50C-407E-A947-70E740481C1C}">
                <a14:useLocalDpi xmlns:a14="http://schemas.microsoft.com/office/drawing/2010/main" val="0"/>
              </a:ext>
            </a:extLst>
          </a:blip>
          <a:srcRect l="8631" r="8169"/>
          <a:stretch/>
        </p:blipFill>
        <p:spPr>
          <a:xfrm>
            <a:off x="0" y="2381"/>
            <a:ext cx="9144000" cy="5143500"/>
          </a:xfrm>
        </p:spPr>
      </p:pic>
      <p:sp>
        <p:nvSpPr>
          <p:cNvPr id="5" name="Pladsholder til slidenummer 4">
            <a:extLst>
              <a:ext uri="{FF2B5EF4-FFF2-40B4-BE49-F238E27FC236}">
                <a16:creationId xmlns:a16="http://schemas.microsoft.com/office/drawing/2014/main" id="{BD846A32-63B5-44D5-97E6-1771BEBE9666}"/>
              </a:ext>
            </a:extLst>
          </p:cNvPr>
          <p:cNvSpPr>
            <a:spLocks noGrp="1"/>
          </p:cNvSpPr>
          <p:nvPr>
            <p:ph type="sldNum" sz="quarter" idx="4"/>
          </p:nvPr>
        </p:nvSpPr>
        <p:spPr/>
        <p:txBody>
          <a:bodyPr/>
          <a:lstStyle/>
          <a:p>
            <a:pPr>
              <a:defRPr/>
            </a:pPr>
            <a:fld id="{4B01E8EF-57E8-4F85-90EB-163CEE512F88}" type="slidenum">
              <a:rPr lang="en-GB">
                <a:solidFill>
                  <a:srgbClr val="FFFFFF"/>
                </a:solidFill>
              </a:rPr>
              <a:pPr>
                <a:defRPr/>
              </a:pPr>
              <a:t>11</a:t>
            </a:fld>
            <a:endParaRPr lang="en-GB" dirty="0">
              <a:solidFill>
                <a:srgbClr val="FFFFFF"/>
              </a:solidFill>
            </a:endParaRPr>
          </a:p>
        </p:txBody>
      </p:sp>
      <p:sp>
        <p:nvSpPr>
          <p:cNvPr id="10" name="Tekstfelt 9">
            <a:extLst>
              <a:ext uri="{FF2B5EF4-FFF2-40B4-BE49-F238E27FC236}">
                <a16:creationId xmlns:a16="http://schemas.microsoft.com/office/drawing/2014/main" id="{7913189D-5DD6-489E-B097-61EB9ACA45F5}"/>
              </a:ext>
            </a:extLst>
          </p:cNvPr>
          <p:cNvSpPr txBox="1"/>
          <p:nvPr/>
        </p:nvSpPr>
        <p:spPr>
          <a:xfrm>
            <a:off x="282141" y="1408090"/>
            <a:ext cx="7851750" cy="775597"/>
          </a:xfrm>
          <a:prstGeom prst="rect">
            <a:avLst/>
          </a:prstGeom>
          <a:noFill/>
        </p:spPr>
        <p:txBody>
          <a:bodyPr wrap="square" lIns="0" tIns="0" rIns="0" bIns="0" rtlCol="0">
            <a:spAutoFit/>
          </a:bodyPr>
          <a:lstStyle/>
          <a:p>
            <a:pPr>
              <a:lnSpc>
                <a:spcPct val="70000"/>
              </a:lnSpc>
            </a:pPr>
            <a:endParaRPr lang="en-GB" sz="7200" spc="-300" dirty="0">
              <a:ln w="76200">
                <a:noFill/>
              </a:ln>
              <a:solidFill>
                <a:srgbClr val="FFFFFF"/>
              </a:solidFill>
            </a:endParaRPr>
          </a:p>
        </p:txBody>
      </p:sp>
      <p:sp>
        <p:nvSpPr>
          <p:cNvPr id="31" name="Tekstfelt 30">
            <a:extLst>
              <a:ext uri="{FF2B5EF4-FFF2-40B4-BE49-F238E27FC236}">
                <a16:creationId xmlns:a16="http://schemas.microsoft.com/office/drawing/2014/main" id="{D1B381D0-8E0B-421A-9E1B-0CBE16D18D8D}"/>
              </a:ext>
            </a:extLst>
          </p:cNvPr>
          <p:cNvSpPr txBox="1"/>
          <p:nvPr/>
        </p:nvSpPr>
        <p:spPr>
          <a:xfrm>
            <a:off x="282140" y="1362188"/>
            <a:ext cx="6703276" cy="2751522"/>
          </a:xfrm>
          <a:prstGeom prst="rect">
            <a:avLst/>
          </a:prstGeom>
          <a:noFill/>
        </p:spPr>
        <p:txBody>
          <a:bodyPr wrap="square" rtlCol="0">
            <a:spAutoFit/>
          </a:bodyPr>
          <a:lstStyle/>
          <a:p>
            <a:pPr>
              <a:lnSpc>
                <a:spcPct val="80000"/>
              </a:lnSpc>
            </a:pPr>
            <a:r>
              <a:rPr lang="en-GB" sz="5400" spc="-200" dirty="0">
                <a:solidFill>
                  <a:srgbClr val="FFFFFF"/>
                </a:solidFill>
              </a:rPr>
              <a:t>A Bold Goal for Diabetes:</a:t>
            </a:r>
          </a:p>
          <a:p>
            <a:pPr>
              <a:lnSpc>
                <a:spcPct val="80000"/>
              </a:lnSpc>
            </a:pPr>
            <a:r>
              <a:rPr lang="en-GB" sz="5400" spc="-200" dirty="0">
                <a:solidFill>
                  <a:srgbClr val="FFFFFF"/>
                </a:solidFill>
              </a:rPr>
              <a:t>No more than </a:t>
            </a:r>
            <a:r>
              <a:rPr lang="en-GB" sz="5400" b="1" spc="-200" dirty="0">
                <a:solidFill>
                  <a:srgbClr val="E64A0E"/>
                </a:solidFill>
              </a:rPr>
              <a:t>1 in 10 adults</a:t>
            </a:r>
            <a:r>
              <a:rPr lang="en-GB" sz="5400" b="1" spc="-200" dirty="0">
                <a:solidFill>
                  <a:srgbClr val="82786F"/>
                </a:solidFill>
              </a:rPr>
              <a:t> </a:t>
            </a:r>
            <a:r>
              <a:rPr lang="en-GB" sz="5400" spc="-200" dirty="0">
                <a:solidFill>
                  <a:srgbClr val="FFFFFF"/>
                </a:solidFill>
              </a:rPr>
              <a:t>globally has diabetes </a:t>
            </a:r>
          </a:p>
        </p:txBody>
      </p:sp>
    </p:spTree>
    <p:extLst>
      <p:ext uri="{BB962C8B-B14F-4D97-AF65-F5344CB8AC3E}">
        <p14:creationId xmlns:p14="http://schemas.microsoft.com/office/powerpoint/2010/main" val="116005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Houston Cities Changing Diabetes</a:t>
            </a:r>
          </a:p>
        </p:txBody>
      </p:sp>
      <p:sp>
        <p:nvSpPr>
          <p:cNvPr id="6" name="Slide Number Placeholder 5"/>
          <p:cNvSpPr>
            <a:spLocks noGrp="1"/>
          </p:cNvSpPr>
          <p:nvPr>
            <p:ph type="sldNum" sz="quarter" idx="4"/>
          </p:nvPr>
        </p:nvSpPr>
        <p:spPr>
          <a:xfrm>
            <a:off x="8676409" y="4925291"/>
            <a:ext cx="342899" cy="124690"/>
          </a:xfrm>
        </p:spPr>
        <p:txBody>
          <a:bodyPr/>
          <a:lstStyle/>
          <a:p>
            <a:pPr>
              <a:defRPr/>
            </a:pPr>
            <a:fld id="{4B01E8EF-57E8-4F85-90EB-163CEE512F88}" type="slidenum">
              <a:rPr lang="en-GB" sz="1100" smtClean="0">
                <a:solidFill>
                  <a:srgbClr val="82786F"/>
                </a:solidFill>
              </a:rPr>
              <a:pPr>
                <a:defRPr/>
              </a:pPr>
              <a:t>12</a:t>
            </a:fld>
            <a:endParaRPr lang="en-GB" sz="1100" dirty="0">
              <a:solidFill>
                <a:srgbClr val="82786F"/>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7571" y="1083396"/>
            <a:ext cx="6502818" cy="3651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8907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icture 17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81"/>
            <a:ext cx="9144000" cy="5143500"/>
          </a:xfrm>
          <a:prstGeom prst="rect">
            <a:avLst/>
          </a:prstGeom>
        </p:spPr>
      </p:pic>
      <p:sp>
        <p:nvSpPr>
          <p:cNvPr id="296" name="Freeform 295"/>
          <p:cNvSpPr>
            <a:spLocks/>
          </p:cNvSpPr>
          <p:nvPr/>
        </p:nvSpPr>
        <p:spPr bwMode="auto">
          <a:xfrm>
            <a:off x="1285126" y="454769"/>
            <a:ext cx="6639263" cy="4587283"/>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5" name="Freeform 9"/>
          <p:cNvSpPr>
            <a:spLocks/>
          </p:cNvSpPr>
          <p:nvPr/>
        </p:nvSpPr>
        <p:spPr bwMode="auto">
          <a:xfrm>
            <a:off x="1445010" y="3346264"/>
            <a:ext cx="6374373" cy="1538781"/>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rgbClr val="FFFFFF">
              <a:alpha val="80000"/>
            </a:srgbClr>
          </a:solidFill>
          <a:ln>
            <a:solidFill>
              <a:schemeClr val="tx1"/>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p:txBody>
      </p:sp>
      <p:sp>
        <p:nvSpPr>
          <p:cNvPr id="289" name="Freeform 288"/>
          <p:cNvSpPr>
            <a:spLocks/>
          </p:cNvSpPr>
          <p:nvPr/>
        </p:nvSpPr>
        <p:spPr bwMode="auto">
          <a:xfrm>
            <a:off x="6952206" y="3982720"/>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286" name="Freeform 285"/>
          <p:cNvSpPr>
            <a:spLocks/>
          </p:cNvSpPr>
          <p:nvPr/>
        </p:nvSpPr>
        <p:spPr bwMode="auto">
          <a:xfrm>
            <a:off x="6156813" y="3990278"/>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212" name="Freeform 211"/>
          <p:cNvSpPr>
            <a:spLocks/>
          </p:cNvSpPr>
          <p:nvPr/>
        </p:nvSpPr>
        <p:spPr bwMode="auto">
          <a:xfrm>
            <a:off x="5295426" y="4000153"/>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12" name="Freeform 9"/>
          <p:cNvSpPr>
            <a:spLocks/>
          </p:cNvSpPr>
          <p:nvPr/>
        </p:nvSpPr>
        <p:spPr bwMode="auto">
          <a:xfrm>
            <a:off x="4682455" y="842967"/>
            <a:ext cx="3102197" cy="2119896"/>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rgbClr val="FFFFFF">
              <a:alpha val="80000"/>
            </a:srgbClr>
          </a:solidFill>
          <a:ln>
            <a:solidFill>
              <a:schemeClr val="tx1"/>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p:txBody>
      </p:sp>
      <p:sp>
        <p:nvSpPr>
          <p:cNvPr id="210" name="Freeform 209"/>
          <p:cNvSpPr>
            <a:spLocks/>
          </p:cNvSpPr>
          <p:nvPr/>
        </p:nvSpPr>
        <p:spPr bwMode="auto">
          <a:xfrm>
            <a:off x="5135507" y="2202703"/>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209" name="Freeform 208"/>
          <p:cNvSpPr>
            <a:spLocks/>
          </p:cNvSpPr>
          <p:nvPr/>
        </p:nvSpPr>
        <p:spPr bwMode="auto">
          <a:xfrm>
            <a:off x="6589431" y="2216071"/>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178" name="Freeform 177"/>
          <p:cNvSpPr>
            <a:spLocks/>
          </p:cNvSpPr>
          <p:nvPr/>
        </p:nvSpPr>
        <p:spPr bwMode="auto">
          <a:xfrm>
            <a:off x="2078610" y="2210429"/>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177" name="Freeform 176"/>
          <p:cNvSpPr>
            <a:spLocks/>
          </p:cNvSpPr>
          <p:nvPr/>
        </p:nvSpPr>
        <p:spPr bwMode="auto">
          <a:xfrm>
            <a:off x="3628914" y="2241920"/>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10" name="Freeform 9"/>
          <p:cNvSpPr>
            <a:spLocks/>
          </p:cNvSpPr>
          <p:nvPr/>
        </p:nvSpPr>
        <p:spPr bwMode="auto">
          <a:xfrm>
            <a:off x="1443504" y="854268"/>
            <a:ext cx="3130324" cy="2119896"/>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noFill/>
          <a:ln>
            <a:solidFill>
              <a:schemeClr val="tx1"/>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13" name="Tekstboks 9"/>
          <p:cNvSpPr txBox="1"/>
          <p:nvPr/>
        </p:nvSpPr>
        <p:spPr>
          <a:xfrm>
            <a:off x="1750824" y="1027807"/>
            <a:ext cx="2463748" cy="430887"/>
          </a:xfrm>
          <a:prstGeom prst="rect">
            <a:avLst/>
          </a:prstGeom>
          <a:noFill/>
        </p:spPr>
        <p:txBody>
          <a:bodyPr wrap="square" rtlCol="0">
            <a:spAutoFit/>
          </a:bodyPr>
          <a:lstStyle/>
          <a:p>
            <a:pPr algn="ctr" defTabSz="914378"/>
            <a:r>
              <a:rPr lang="en-US" sz="1100" dirty="0">
                <a:solidFill>
                  <a:srgbClr val="001423"/>
                </a:solidFill>
                <a:latin typeface="Verdana"/>
              </a:rPr>
              <a:t>Map the problem in cities across the world. </a:t>
            </a:r>
          </a:p>
        </p:txBody>
      </p:sp>
      <p:sp>
        <p:nvSpPr>
          <p:cNvPr id="14" name="Tekstboks 80"/>
          <p:cNvSpPr txBox="1"/>
          <p:nvPr/>
        </p:nvSpPr>
        <p:spPr>
          <a:xfrm>
            <a:off x="2340811" y="3430525"/>
            <a:ext cx="4620012" cy="261610"/>
          </a:xfrm>
          <a:prstGeom prst="rect">
            <a:avLst/>
          </a:prstGeom>
          <a:noFill/>
        </p:spPr>
        <p:txBody>
          <a:bodyPr wrap="square" rtlCol="0">
            <a:spAutoFit/>
          </a:bodyPr>
          <a:lstStyle/>
          <a:p>
            <a:pPr algn="ctr" defTabSz="914378"/>
            <a:r>
              <a:rPr lang="en-US" sz="1100" dirty="0">
                <a:solidFill>
                  <a:srgbClr val="001423"/>
                </a:solidFill>
                <a:latin typeface="Verdana"/>
              </a:rPr>
              <a:t>Advocate and share solutions in order to fight urban diabetes</a:t>
            </a:r>
          </a:p>
        </p:txBody>
      </p:sp>
      <p:sp>
        <p:nvSpPr>
          <p:cNvPr id="15" name="Tekstboks 81"/>
          <p:cNvSpPr txBox="1"/>
          <p:nvPr/>
        </p:nvSpPr>
        <p:spPr>
          <a:xfrm>
            <a:off x="4746525" y="967399"/>
            <a:ext cx="2883175" cy="430887"/>
          </a:xfrm>
          <a:prstGeom prst="rect">
            <a:avLst/>
          </a:prstGeom>
          <a:noFill/>
        </p:spPr>
        <p:txBody>
          <a:bodyPr wrap="square" rtlCol="0">
            <a:spAutoFit/>
          </a:bodyPr>
          <a:lstStyle/>
          <a:p>
            <a:pPr algn="ctr" defTabSz="914378"/>
            <a:r>
              <a:rPr lang="en-US" sz="1100" dirty="0">
                <a:solidFill>
                  <a:srgbClr val="001423"/>
                </a:solidFill>
                <a:latin typeface="Verdana"/>
              </a:rPr>
              <a:t>Initiate solutions to tackle diabetes in cities. </a:t>
            </a:r>
          </a:p>
        </p:txBody>
      </p:sp>
      <p:sp>
        <p:nvSpPr>
          <p:cNvPr id="44" name="TextBox 43"/>
          <p:cNvSpPr txBox="1"/>
          <p:nvPr/>
        </p:nvSpPr>
        <p:spPr>
          <a:xfrm>
            <a:off x="5097543" y="4480741"/>
            <a:ext cx="832303" cy="190821"/>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Publications</a:t>
            </a:r>
          </a:p>
        </p:txBody>
      </p:sp>
      <p:sp>
        <p:nvSpPr>
          <p:cNvPr id="45" name="TextBox 44"/>
          <p:cNvSpPr txBox="1"/>
          <p:nvPr/>
        </p:nvSpPr>
        <p:spPr>
          <a:xfrm>
            <a:off x="4142736" y="4431495"/>
            <a:ext cx="1016164" cy="289310"/>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City stakeholder</a:t>
            </a:r>
          </a:p>
          <a:p>
            <a:pPr algn="ctr" defTabSz="914378">
              <a:lnSpc>
                <a:spcPct val="80000"/>
              </a:lnSpc>
            </a:pPr>
            <a:r>
              <a:rPr lang="en-US" sz="800" dirty="0">
                <a:solidFill>
                  <a:srgbClr val="001423"/>
                </a:solidFill>
                <a:latin typeface="Verdana"/>
              </a:rPr>
              <a:t>Meetings</a:t>
            </a:r>
          </a:p>
        </p:txBody>
      </p:sp>
      <p:sp>
        <p:nvSpPr>
          <p:cNvPr id="48" name="TextBox 47"/>
          <p:cNvSpPr txBox="1"/>
          <p:nvPr/>
        </p:nvSpPr>
        <p:spPr>
          <a:xfrm>
            <a:off x="3182781" y="2022954"/>
            <a:ext cx="1216123" cy="190821"/>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Rule of Halves</a:t>
            </a:r>
          </a:p>
        </p:txBody>
      </p:sp>
      <p:sp>
        <p:nvSpPr>
          <p:cNvPr id="49" name="TextBox 48"/>
          <p:cNvSpPr txBox="1"/>
          <p:nvPr/>
        </p:nvSpPr>
        <p:spPr>
          <a:xfrm>
            <a:off x="3229411" y="2684854"/>
            <a:ext cx="1216123" cy="289310"/>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Vulnerability assessment</a:t>
            </a:r>
          </a:p>
        </p:txBody>
      </p:sp>
      <p:cxnSp>
        <p:nvCxnSpPr>
          <p:cNvPr id="53" name="Straight Connector 52"/>
          <p:cNvCxnSpPr/>
          <p:nvPr/>
        </p:nvCxnSpPr>
        <p:spPr>
          <a:xfrm>
            <a:off x="1782745" y="1466130"/>
            <a:ext cx="2451842" cy="0"/>
          </a:xfrm>
          <a:prstGeom prst="line">
            <a:avLst/>
          </a:prstGeom>
          <a:ln>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65678" y="3861412"/>
            <a:ext cx="4003262" cy="0"/>
          </a:xfrm>
          <a:prstGeom prst="line">
            <a:avLst/>
          </a:prstGeom>
          <a:ln>
            <a:solidFill>
              <a:srgbClr val="001423"/>
            </a:solidFill>
          </a:ln>
        </p:spPr>
        <p:style>
          <a:lnRef idx="1">
            <a:schemeClr val="accent1"/>
          </a:lnRef>
          <a:fillRef idx="0">
            <a:schemeClr val="accent1"/>
          </a:fillRef>
          <a:effectRef idx="0">
            <a:schemeClr val="accent1"/>
          </a:effectRef>
          <a:fontRef idx="minor">
            <a:schemeClr val="tx1"/>
          </a:fontRef>
        </p:style>
      </p:cxnSp>
      <p:sp>
        <p:nvSpPr>
          <p:cNvPr id="82" name="Freeform 81"/>
          <p:cNvSpPr>
            <a:spLocks/>
          </p:cNvSpPr>
          <p:nvPr/>
        </p:nvSpPr>
        <p:spPr bwMode="auto">
          <a:xfrm>
            <a:off x="3585909" y="1554128"/>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grpSp>
        <p:nvGrpSpPr>
          <p:cNvPr id="89" name="Group 88"/>
          <p:cNvGrpSpPr/>
          <p:nvPr/>
        </p:nvGrpSpPr>
        <p:grpSpPr>
          <a:xfrm>
            <a:off x="3610542" y="1679621"/>
            <a:ext cx="345759" cy="265626"/>
            <a:chOff x="2787091" y="4411066"/>
            <a:chExt cx="527111" cy="360000"/>
          </a:xfrm>
          <a:solidFill>
            <a:srgbClr val="007C92"/>
          </a:solidFill>
        </p:grpSpPr>
        <p:sp>
          <p:nvSpPr>
            <p:cNvPr id="84" name="Rounded Rectangle 83"/>
            <p:cNvSpPr/>
            <p:nvPr/>
          </p:nvSpPr>
          <p:spPr>
            <a:xfrm>
              <a:off x="2787091" y="4411066"/>
              <a:ext cx="65837" cy="360000"/>
            </a:xfrm>
            <a:prstGeom prst="roundRect">
              <a:avLst/>
            </a:prstGeom>
            <a:grpFill/>
            <a:ln w="9525">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Verdana"/>
              </a:endParaRPr>
            </a:p>
          </p:txBody>
        </p:sp>
        <p:sp>
          <p:nvSpPr>
            <p:cNvPr id="85" name="Rounded Rectangle 84"/>
            <p:cNvSpPr/>
            <p:nvPr/>
          </p:nvSpPr>
          <p:spPr>
            <a:xfrm>
              <a:off x="2902410" y="4586692"/>
              <a:ext cx="65837" cy="180000"/>
            </a:xfrm>
            <a:prstGeom prst="roundRect">
              <a:avLst/>
            </a:prstGeom>
            <a:grpFill/>
            <a:ln w="9525">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Verdana"/>
              </a:endParaRPr>
            </a:p>
          </p:txBody>
        </p:sp>
        <p:sp>
          <p:nvSpPr>
            <p:cNvPr id="86" name="Rounded Rectangle 85"/>
            <p:cNvSpPr/>
            <p:nvPr/>
          </p:nvSpPr>
          <p:spPr>
            <a:xfrm>
              <a:off x="3017729" y="4681066"/>
              <a:ext cx="65837" cy="90000"/>
            </a:xfrm>
            <a:prstGeom prst="roundRect">
              <a:avLst/>
            </a:prstGeom>
            <a:grpFill/>
            <a:ln w="9525">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Verdana"/>
              </a:endParaRPr>
            </a:p>
          </p:txBody>
        </p:sp>
        <p:sp>
          <p:nvSpPr>
            <p:cNvPr id="87" name="Rounded Rectangle 86"/>
            <p:cNvSpPr/>
            <p:nvPr/>
          </p:nvSpPr>
          <p:spPr>
            <a:xfrm>
              <a:off x="3133048" y="4726066"/>
              <a:ext cx="65837" cy="43200"/>
            </a:xfrm>
            <a:prstGeom prst="roundRect">
              <a:avLst/>
            </a:prstGeom>
            <a:grpFill/>
            <a:ln w="9525">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Verdana"/>
              </a:endParaRPr>
            </a:p>
          </p:txBody>
        </p:sp>
        <p:sp>
          <p:nvSpPr>
            <p:cNvPr id="88" name="Rounded Rectangle 87"/>
            <p:cNvSpPr/>
            <p:nvPr/>
          </p:nvSpPr>
          <p:spPr>
            <a:xfrm>
              <a:off x="3248365" y="4747131"/>
              <a:ext cx="65837" cy="21600"/>
            </a:xfrm>
            <a:prstGeom prst="roundRect">
              <a:avLst/>
            </a:prstGeom>
            <a:grpFill/>
            <a:ln w="9525">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Verdana"/>
              </a:endParaRPr>
            </a:p>
          </p:txBody>
        </p:sp>
      </p:grpSp>
      <p:sp>
        <p:nvSpPr>
          <p:cNvPr id="90" name="Freeform 89"/>
          <p:cNvSpPr>
            <a:spLocks/>
          </p:cNvSpPr>
          <p:nvPr/>
        </p:nvSpPr>
        <p:spPr bwMode="auto">
          <a:xfrm>
            <a:off x="5135507" y="1560692"/>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91" name="Freeform 90"/>
          <p:cNvSpPr>
            <a:spLocks/>
          </p:cNvSpPr>
          <p:nvPr/>
        </p:nvSpPr>
        <p:spPr bwMode="auto">
          <a:xfrm>
            <a:off x="3495978" y="3992605"/>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92" name="Freeform 91"/>
          <p:cNvSpPr>
            <a:spLocks/>
          </p:cNvSpPr>
          <p:nvPr/>
        </p:nvSpPr>
        <p:spPr bwMode="auto">
          <a:xfrm>
            <a:off x="2689622" y="4002011"/>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sp>
        <p:nvSpPr>
          <p:cNvPr id="11" name="TextBox 45"/>
          <p:cNvSpPr txBox="1"/>
          <p:nvPr/>
        </p:nvSpPr>
        <p:spPr>
          <a:xfrm>
            <a:off x="1421760" y="546647"/>
            <a:ext cx="3152068" cy="394335"/>
          </a:xfrm>
          <a:prstGeom prst="round2SameRect">
            <a:avLst>
              <a:gd name="adj1" fmla="val 22191"/>
              <a:gd name="adj2" fmla="val 0"/>
            </a:avLst>
          </a:prstGeom>
          <a:solidFill>
            <a:srgbClr val="AEA79F"/>
          </a:solidFill>
        </p:spPr>
        <p:txBody>
          <a:bodyPr wrap="square" rtlCol="0">
            <a:spAutoFit/>
          </a:bodyPr>
          <a:lstStyle/>
          <a:p>
            <a:pPr algn="ctr" defTabSz="914378"/>
            <a:r>
              <a:rPr lang="en-US" b="1" cap="all" dirty="0">
                <a:solidFill>
                  <a:srgbClr val="FFFFFF"/>
                </a:solidFill>
                <a:latin typeface="Verdana"/>
              </a:rPr>
              <a:t>MAP </a:t>
            </a:r>
          </a:p>
        </p:txBody>
      </p:sp>
      <p:sp>
        <p:nvSpPr>
          <p:cNvPr id="102" name="TextBox 45"/>
          <p:cNvSpPr txBox="1"/>
          <p:nvPr/>
        </p:nvSpPr>
        <p:spPr>
          <a:xfrm>
            <a:off x="1445010" y="3062086"/>
            <a:ext cx="6358037" cy="394335"/>
          </a:xfrm>
          <a:prstGeom prst="round2SameRect">
            <a:avLst>
              <a:gd name="adj1" fmla="val 22191"/>
              <a:gd name="adj2" fmla="val 0"/>
            </a:avLst>
          </a:prstGeom>
          <a:solidFill>
            <a:srgbClr val="007C92"/>
          </a:solidFill>
        </p:spPr>
        <p:txBody>
          <a:bodyPr wrap="square" rtlCol="0">
            <a:spAutoFit/>
          </a:bodyPr>
          <a:lstStyle/>
          <a:p>
            <a:pPr algn="ctr" defTabSz="914378"/>
            <a:r>
              <a:rPr lang="en-US" b="1" cap="all" dirty="0">
                <a:solidFill>
                  <a:srgbClr val="FFFFFF"/>
                </a:solidFill>
                <a:latin typeface="Verdana"/>
              </a:rPr>
              <a:t>SHARE</a:t>
            </a:r>
          </a:p>
        </p:txBody>
      </p:sp>
      <p:sp>
        <p:nvSpPr>
          <p:cNvPr id="103" name="TextBox 45"/>
          <p:cNvSpPr txBox="1"/>
          <p:nvPr/>
        </p:nvSpPr>
        <p:spPr>
          <a:xfrm>
            <a:off x="4681329" y="546647"/>
            <a:ext cx="3121716" cy="394335"/>
          </a:xfrm>
          <a:prstGeom prst="round2SameRect">
            <a:avLst>
              <a:gd name="adj1" fmla="val 22191"/>
              <a:gd name="adj2" fmla="val 0"/>
            </a:avLst>
          </a:prstGeom>
          <a:solidFill>
            <a:srgbClr val="E64A0E"/>
          </a:solidFill>
        </p:spPr>
        <p:txBody>
          <a:bodyPr wrap="square" rtlCol="0">
            <a:spAutoFit/>
          </a:bodyPr>
          <a:lstStyle/>
          <a:p>
            <a:pPr algn="ctr" defTabSz="914378"/>
            <a:r>
              <a:rPr lang="en-US" b="1" cap="all" dirty="0">
                <a:solidFill>
                  <a:srgbClr val="FFFFFF"/>
                </a:solidFill>
                <a:latin typeface="Verdana"/>
              </a:rPr>
              <a:t>ACT</a:t>
            </a:r>
          </a:p>
        </p:txBody>
      </p:sp>
      <p:grpSp>
        <p:nvGrpSpPr>
          <p:cNvPr id="4" name="Group 3"/>
          <p:cNvGrpSpPr/>
          <p:nvPr/>
        </p:nvGrpSpPr>
        <p:grpSpPr>
          <a:xfrm>
            <a:off x="5339667" y="4087972"/>
            <a:ext cx="348057" cy="294532"/>
            <a:chOff x="878400" y="1196280"/>
            <a:chExt cx="1708920" cy="1446119"/>
          </a:xfrm>
          <a:solidFill>
            <a:srgbClr val="007C92"/>
          </a:solidFill>
        </p:grpSpPr>
        <p:sp>
          <p:nvSpPr>
            <p:cNvPr id="108" name="Freeform: Shape 1"/>
            <p:cNvSpPr/>
            <p:nvPr/>
          </p:nvSpPr>
          <p:spPr>
            <a:xfrm>
              <a:off x="878400" y="1196280"/>
              <a:ext cx="1642680" cy="917640"/>
            </a:xfrm>
            <a:custGeom>
              <a:avLst/>
              <a:gdLst/>
              <a:ahLst/>
              <a:cxnLst>
                <a:cxn ang="3cd4">
                  <a:pos x="hc" y="t"/>
                </a:cxn>
                <a:cxn ang="cd2">
                  <a:pos x="l" y="vc"/>
                </a:cxn>
                <a:cxn ang="cd4">
                  <a:pos x="hc" y="b"/>
                </a:cxn>
                <a:cxn ang="0">
                  <a:pos x="r" y="vc"/>
                </a:cxn>
              </a:cxnLst>
              <a:rect l="l" t="t" r="r" b="b"/>
              <a:pathLst>
                <a:path w="4564" h="2550">
                  <a:moveTo>
                    <a:pt x="0" y="1620"/>
                  </a:moveTo>
                  <a:cubicBezTo>
                    <a:pt x="20" y="1539"/>
                    <a:pt x="82" y="1477"/>
                    <a:pt x="163" y="1457"/>
                  </a:cubicBezTo>
                  <a:cubicBezTo>
                    <a:pt x="591" y="1273"/>
                    <a:pt x="1039" y="1090"/>
                    <a:pt x="1467" y="907"/>
                  </a:cubicBezTo>
                  <a:cubicBezTo>
                    <a:pt x="1691" y="805"/>
                    <a:pt x="1793" y="642"/>
                    <a:pt x="1813" y="419"/>
                  </a:cubicBezTo>
                  <a:cubicBezTo>
                    <a:pt x="1813" y="337"/>
                    <a:pt x="1834" y="276"/>
                    <a:pt x="1834" y="194"/>
                  </a:cubicBezTo>
                  <a:cubicBezTo>
                    <a:pt x="1834" y="52"/>
                    <a:pt x="1936" y="-30"/>
                    <a:pt x="2099" y="11"/>
                  </a:cubicBezTo>
                  <a:cubicBezTo>
                    <a:pt x="2323" y="73"/>
                    <a:pt x="2547" y="133"/>
                    <a:pt x="2791" y="174"/>
                  </a:cubicBezTo>
                  <a:cubicBezTo>
                    <a:pt x="3322" y="317"/>
                    <a:pt x="3851" y="439"/>
                    <a:pt x="4401" y="581"/>
                  </a:cubicBezTo>
                  <a:cubicBezTo>
                    <a:pt x="4503" y="601"/>
                    <a:pt x="4564" y="662"/>
                    <a:pt x="4564" y="764"/>
                  </a:cubicBezTo>
                  <a:cubicBezTo>
                    <a:pt x="4564" y="947"/>
                    <a:pt x="4564" y="1151"/>
                    <a:pt x="4524" y="1334"/>
                  </a:cubicBezTo>
                  <a:cubicBezTo>
                    <a:pt x="4463" y="1599"/>
                    <a:pt x="4300" y="1762"/>
                    <a:pt x="4075" y="1885"/>
                  </a:cubicBezTo>
                  <a:cubicBezTo>
                    <a:pt x="3872" y="1966"/>
                    <a:pt x="3668" y="2068"/>
                    <a:pt x="3464" y="2150"/>
                  </a:cubicBezTo>
                  <a:cubicBezTo>
                    <a:pt x="3199" y="2272"/>
                    <a:pt x="2934" y="2394"/>
                    <a:pt x="2670" y="2517"/>
                  </a:cubicBezTo>
                  <a:cubicBezTo>
                    <a:pt x="2608" y="2557"/>
                    <a:pt x="2527" y="2557"/>
                    <a:pt x="2465" y="2537"/>
                  </a:cubicBezTo>
                  <a:cubicBezTo>
                    <a:pt x="1691" y="2292"/>
                    <a:pt x="938" y="2068"/>
                    <a:pt x="163" y="1824"/>
                  </a:cubicBezTo>
                  <a:cubicBezTo>
                    <a:pt x="61" y="1803"/>
                    <a:pt x="20" y="1742"/>
                    <a:pt x="0" y="1661"/>
                  </a:cubicBezTo>
                  <a:cubicBezTo>
                    <a:pt x="0" y="1640"/>
                    <a:pt x="0" y="1640"/>
                    <a:pt x="0" y="1620"/>
                  </a:cubicBezTo>
                  <a:close/>
                  <a:moveTo>
                    <a:pt x="713" y="1620"/>
                  </a:moveTo>
                  <a:cubicBezTo>
                    <a:pt x="734" y="1620"/>
                    <a:pt x="754" y="1620"/>
                    <a:pt x="754" y="1640"/>
                  </a:cubicBezTo>
                  <a:cubicBezTo>
                    <a:pt x="1345" y="1803"/>
                    <a:pt x="1916" y="1987"/>
                    <a:pt x="2506" y="2170"/>
                  </a:cubicBezTo>
                  <a:cubicBezTo>
                    <a:pt x="2527" y="2170"/>
                    <a:pt x="2568" y="2170"/>
                    <a:pt x="2588" y="2170"/>
                  </a:cubicBezTo>
                  <a:cubicBezTo>
                    <a:pt x="2914" y="2007"/>
                    <a:pt x="3240" y="1865"/>
                    <a:pt x="3566" y="1722"/>
                  </a:cubicBezTo>
                  <a:cubicBezTo>
                    <a:pt x="3668" y="1661"/>
                    <a:pt x="3790" y="1620"/>
                    <a:pt x="3912" y="1559"/>
                  </a:cubicBezTo>
                  <a:cubicBezTo>
                    <a:pt x="4055" y="1477"/>
                    <a:pt x="4157" y="1376"/>
                    <a:pt x="4177" y="1192"/>
                  </a:cubicBezTo>
                  <a:cubicBezTo>
                    <a:pt x="4198" y="1110"/>
                    <a:pt x="4198" y="1029"/>
                    <a:pt x="4198" y="968"/>
                  </a:cubicBezTo>
                  <a:cubicBezTo>
                    <a:pt x="4198" y="907"/>
                    <a:pt x="4177" y="907"/>
                    <a:pt x="4137" y="887"/>
                  </a:cubicBezTo>
                  <a:cubicBezTo>
                    <a:pt x="3505" y="724"/>
                    <a:pt x="2873" y="581"/>
                    <a:pt x="2221" y="419"/>
                  </a:cubicBezTo>
                  <a:cubicBezTo>
                    <a:pt x="2221" y="419"/>
                    <a:pt x="2201" y="419"/>
                    <a:pt x="2180" y="419"/>
                  </a:cubicBezTo>
                  <a:cubicBezTo>
                    <a:pt x="2180" y="439"/>
                    <a:pt x="2180" y="439"/>
                    <a:pt x="2180" y="459"/>
                  </a:cubicBezTo>
                  <a:cubicBezTo>
                    <a:pt x="2139" y="825"/>
                    <a:pt x="1956" y="1070"/>
                    <a:pt x="1630" y="1233"/>
                  </a:cubicBezTo>
                  <a:cubicBezTo>
                    <a:pt x="1508" y="1273"/>
                    <a:pt x="1386" y="1334"/>
                    <a:pt x="1284" y="1376"/>
                  </a:cubicBezTo>
                  <a:cubicBezTo>
                    <a:pt x="1101" y="1457"/>
                    <a:pt x="897" y="1539"/>
                    <a:pt x="713" y="162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34" name="Freeform: Shape 2"/>
            <p:cNvSpPr/>
            <p:nvPr/>
          </p:nvSpPr>
          <p:spPr>
            <a:xfrm>
              <a:off x="878400" y="2184840"/>
              <a:ext cx="1708920" cy="457559"/>
            </a:xfrm>
            <a:custGeom>
              <a:avLst/>
              <a:gdLst/>
              <a:ahLst/>
              <a:cxnLst>
                <a:cxn ang="3cd4">
                  <a:pos x="hc" y="t"/>
                </a:cxn>
                <a:cxn ang="cd2">
                  <a:pos x="l" y="vc"/>
                </a:cxn>
                <a:cxn ang="cd4">
                  <a:pos x="hc" y="b"/>
                </a:cxn>
                <a:cxn ang="0">
                  <a:pos x="r" y="vc"/>
                </a:cxn>
              </a:cxnLst>
              <a:rect l="l" t="t" r="r" b="b"/>
              <a:pathLst>
                <a:path w="4748" h="1272">
                  <a:moveTo>
                    <a:pt x="4748" y="199"/>
                  </a:moveTo>
                  <a:cubicBezTo>
                    <a:pt x="4727" y="301"/>
                    <a:pt x="4666" y="342"/>
                    <a:pt x="4585" y="383"/>
                  </a:cubicBezTo>
                  <a:cubicBezTo>
                    <a:pt x="3933" y="668"/>
                    <a:pt x="3301" y="953"/>
                    <a:pt x="2670" y="1239"/>
                  </a:cubicBezTo>
                  <a:cubicBezTo>
                    <a:pt x="2588" y="1279"/>
                    <a:pt x="2527" y="1279"/>
                    <a:pt x="2465" y="1259"/>
                  </a:cubicBezTo>
                  <a:cubicBezTo>
                    <a:pt x="1712" y="1014"/>
                    <a:pt x="938" y="790"/>
                    <a:pt x="183" y="546"/>
                  </a:cubicBezTo>
                  <a:cubicBezTo>
                    <a:pt x="82" y="525"/>
                    <a:pt x="20" y="484"/>
                    <a:pt x="0" y="383"/>
                  </a:cubicBezTo>
                  <a:cubicBezTo>
                    <a:pt x="0" y="362"/>
                    <a:pt x="0" y="342"/>
                    <a:pt x="0" y="342"/>
                  </a:cubicBezTo>
                  <a:cubicBezTo>
                    <a:pt x="0" y="321"/>
                    <a:pt x="20" y="301"/>
                    <a:pt x="20" y="281"/>
                  </a:cubicBezTo>
                  <a:cubicBezTo>
                    <a:pt x="82" y="179"/>
                    <a:pt x="143" y="158"/>
                    <a:pt x="265" y="199"/>
                  </a:cubicBezTo>
                  <a:cubicBezTo>
                    <a:pt x="998" y="424"/>
                    <a:pt x="1753" y="668"/>
                    <a:pt x="2506" y="892"/>
                  </a:cubicBezTo>
                  <a:cubicBezTo>
                    <a:pt x="2527" y="892"/>
                    <a:pt x="2568" y="892"/>
                    <a:pt x="2588" y="872"/>
                  </a:cubicBezTo>
                  <a:cubicBezTo>
                    <a:pt x="2873" y="750"/>
                    <a:pt x="3159" y="627"/>
                    <a:pt x="3443" y="484"/>
                  </a:cubicBezTo>
                  <a:cubicBezTo>
                    <a:pt x="3790" y="342"/>
                    <a:pt x="4137" y="179"/>
                    <a:pt x="4463" y="16"/>
                  </a:cubicBezTo>
                  <a:cubicBezTo>
                    <a:pt x="4524" y="-5"/>
                    <a:pt x="4585" y="-5"/>
                    <a:pt x="4646" y="16"/>
                  </a:cubicBezTo>
                  <a:cubicBezTo>
                    <a:pt x="4707" y="57"/>
                    <a:pt x="4727" y="98"/>
                    <a:pt x="4748" y="158"/>
                  </a:cubicBezTo>
                  <a:cubicBezTo>
                    <a:pt x="4748" y="179"/>
                    <a:pt x="4748" y="199"/>
                    <a:pt x="4748" y="199"/>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35" name="Freeform: Shape 3"/>
            <p:cNvSpPr/>
            <p:nvPr/>
          </p:nvSpPr>
          <p:spPr>
            <a:xfrm>
              <a:off x="878400" y="1920600"/>
              <a:ext cx="1708920" cy="457920"/>
            </a:xfrm>
            <a:custGeom>
              <a:avLst/>
              <a:gdLst/>
              <a:ahLst/>
              <a:cxnLst>
                <a:cxn ang="3cd4">
                  <a:pos x="hc" y="t"/>
                </a:cxn>
                <a:cxn ang="cd2">
                  <a:pos x="l" y="vc"/>
                </a:cxn>
                <a:cxn ang="cd4">
                  <a:pos x="hc" y="b"/>
                </a:cxn>
                <a:cxn ang="0">
                  <a:pos x="r" y="vc"/>
                </a:cxn>
              </a:cxnLst>
              <a:rect l="l" t="t" r="r" b="b"/>
              <a:pathLst>
                <a:path w="4748" h="1273">
                  <a:moveTo>
                    <a:pt x="0" y="343"/>
                  </a:moveTo>
                  <a:cubicBezTo>
                    <a:pt x="20" y="302"/>
                    <a:pt x="41" y="261"/>
                    <a:pt x="61" y="220"/>
                  </a:cubicBezTo>
                  <a:cubicBezTo>
                    <a:pt x="123" y="180"/>
                    <a:pt x="183" y="180"/>
                    <a:pt x="265" y="200"/>
                  </a:cubicBezTo>
                  <a:cubicBezTo>
                    <a:pt x="408" y="240"/>
                    <a:pt x="571" y="302"/>
                    <a:pt x="734" y="343"/>
                  </a:cubicBezTo>
                  <a:cubicBezTo>
                    <a:pt x="1324" y="526"/>
                    <a:pt x="1916" y="709"/>
                    <a:pt x="2506" y="892"/>
                  </a:cubicBezTo>
                  <a:cubicBezTo>
                    <a:pt x="2527" y="892"/>
                    <a:pt x="2547" y="892"/>
                    <a:pt x="2588" y="892"/>
                  </a:cubicBezTo>
                  <a:cubicBezTo>
                    <a:pt x="3220" y="607"/>
                    <a:pt x="3831" y="322"/>
                    <a:pt x="4463" y="37"/>
                  </a:cubicBezTo>
                  <a:cubicBezTo>
                    <a:pt x="4564" y="-24"/>
                    <a:pt x="4646" y="-4"/>
                    <a:pt x="4707" y="57"/>
                  </a:cubicBezTo>
                  <a:cubicBezTo>
                    <a:pt x="4727" y="98"/>
                    <a:pt x="4727" y="139"/>
                    <a:pt x="4748" y="159"/>
                  </a:cubicBezTo>
                  <a:cubicBezTo>
                    <a:pt x="4748" y="180"/>
                    <a:pt x="4748" y="200"/>
                    <a:pt x="4748" y="200"/>
                  </a:cubicBezTo>
                  <a:cubicBezTo>
                    <a:pt x="4727" y="281"/>
                    <a:pt x="4666" y="343"/>
                    <a:pt x="4605" y="363"/>
                  </a:cubicBezTo>
                  <a:cubicBezTo>
                    <a:pt x="3953" y="669"/>
                    <a:pt x="3301" y="954"/>
                    <a:pt x="2670" y="1239"/>
                  </a:cubicBezTo>
                  <a:cubicBezTo>
                    <a:pt x="2608" y="1280"/>
                    <a:pt x="2527" y="1280"/>
                    <a:pt x="2465" y="1259"/>
                  </a:cubicBezTo>
                  <a:cubicBezTo>
                    <a:pt x="1691" y="1015"/>
                    <a:pt x="938" y="791"/>
                    <a:pt x="183" y="546"/>
                  </a:cubicBezTo>
                  <a:cubicBezTo>
                    <a:pt x="82" y="526"/>
                    <a:pt x="20" y="485"/>
                    <a:pt x="0" y="383"/>
                  </a:cubicBezTo>
                  <a:cubicBezTo>
                    <a:pt x="0" y="363"/>
                    <a:pt x="0" y="363"/>
                    <a:pt x="0" y="34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grpSp>
      <p:sp>
        <p:nvSpPr>
          <p:cNvPr id="137" name="Freeform 136"/>
          <p:cNvSpPr>
            <a:spLocks/>
          </p:cNvSpPr>
          <p:nvPr/>
        </p:nvSpPr>
        <p:spPr bwMode="auto">
          <a:xfrm>
            <a:off x="6598536" y="1545722"/>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grpSp>
        <p:nvGrpSpPr>
          <p:cNvPr id="6" name="Group 5"/>
          <p:cNvGrpSpPr/>
          <p:nvPr/>
        </p:nvGrpSpPr>
        <p:grpSpPr>
          <a:xfrm>
            <a:off x="6623639" y="1570014"/>
            <a:ext cx="398497" cy="359868"/>
            <a:chOff x="2250360" y="2857680"/>
            <a:chExt cx="1715760" cy="1549440"/>
          </a:xfrm>
          <a:solidFill>
            <a:srgbClr val="007C92"/>
          </a:solidFill>
        </p:grpSpPr>
        <p:sp>
          <p:nvSpPr>
            <p:cNvPr id="138" name="Freeform: Shape 4"/>
            <p:cNvSpPr/>
            <p:nvPr/>
          </p:nvSpPr>
          <p:spPr>
            <a:xfrm>
              <a:off x="2800440" y="3979440"/>
              <a:ext cx="429120" cy="424080"/>
            </a:xfrm>
            <a:custGeom>
              <a:avLst/>
              <a:gdLst/>
              <a:ahLst/>
              <a:cxnLst>
                <a:cxn ang="3cd4">
                  <a:pos x="hc" y="t"/>
                </a:cxn>
                <a:cxn ang="cd2">
                  <a:pos x="l" y="vc"/>
                </a:cxn>
                <a:cxn ang="cd4">
                  <a:pos x="hc" y="b"/>
                </a:cxn>
                <a:cxn ang="0">
                  <a:pos x="r" y="vc"/>
                </a:cxn>
              </a:cxnLst>
              <a:rect l="l" t="t" r="r" b="b"/>
              <a:pathLst>
                <a:path w="1193" h="1179">
                  <a:moveTo>
                    <a:pt x="0" y="531"/>
                  </a:moveTo>
                  <a:cubicBezTo>
                    <a:pt x="20" y="491"/>
                    <a:pt x="20" y="450"/>
                    <a:pt x="40" y="409"/>
                  </a:cubicBezTo>
                  <a:cubicBezTo>
                    <a:pt x="122" y="144"/>
                    <a:pt x="366" y="-19"/>
                    <a:pt x="631" y="2"/>
                  </a:cubicBezTo>
                  <a:cubicBezTo>
                    <a:pt x="897" y="22"/>
                    <a:pt x="1120" y="205"/>
                    <a:pt x="1182" y="470"/>
                  </a:cubicBezTo>
                  <a:cubicBezTo>
                    <a:pt x="1243" y="796"/>
                    <a:pt x="1039" y="1102"/>
                    <a:pt x="713" y="1163"/>
                  </a:cubicBezTo>
                  <a:cubicBezTo>
                    <a:pt x="366" y="1245"/>
                    <a:pt x="40" y="1000"/>
                    <a:pt x="0" y="654"/>
                  </a:cubicBezTo>
                  <a:lnTo>
                    <a:pt x="0" y="633"/>
                  </a:lnTo>
                  <a:cubicBezTo>
                    <a:pt x="0" y="613"/>
                    <a:pt x="0" y="572"/>
                    <a:pt x="0" y="531"/>
                  </a:cubicBezTo>
                  <a:close/>
                  <a:moveTo>
                    <a:pt x="591" y="124"/>
                  </a:moveTo>
                  <a:cubicBezTo>
                    <a:pt x="326" y="124"/>
                    <a:pt x="122" y="328"/>
                    <a:pt x="122" y="593"/>
                  </a:cubicBezTo>
                  <a:cubicBezTo>
                    <a:pt x="122" y="857"/>
                    <a:pt x="326" y="1061"/>
                    <a:pt x="591" y="1061"/>
                  </a:cubicBezTo>
                  <a:cubicBezTo>
                    <a:pt x="856" y="1061"/>
                    <a:pt x="1080" y="857"/>
                    <a:pt x="1080" y="593"/>
                  </a:cubicBezTo>
                  <a:cubicBezTo>
                    <a:pt x="1080" y="328"/>
                    <a:pt x="856" y="124"/>
                    <a:pt x="591" y="124"/>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39" name="Freeform: Shape 5"/>
            <p:cNvSpPr/>
            <p:nvPr/>
          </p:nvSpPr>
          <p:spPr>
            <a:xfrm>
              <a:off x="3356280" y="3979800"/>
              <a:ext cx="426600" cy="427320"/>
            </a:xfrm>
            <a:custGeom>
              <a:avLst/>
              <a:gdLst/>
              <a:ahLst/>
              <a:cxnLst>
                <a:cxn ang="3cd4">
                  <a:pos x="hc" y="t"/>
                </a:cxn>
                <a:cxn ang="cd2">
                  <a:pos x="l" y="vc"/>
                </a:cxn>
                <a:cxn ang="cd4">
                  <a:pos x="hc" y="b"/>
                </a:cxn>
                <a:cxn ang="0">
                  <a:pos x="r" y="vc"/>
                </a:cxn>
              </a:cxnLst>
              <a:rect l="l" t="t" r="r" b="b"/>
              <a:pathLst>
                <a:path w="1186" h="1188">
                  <a:moveTo>
                    <a:pt x="1186" y="632"/>
                  </a:moveTo>
                  <a:cubicBezTo>
                    <a:pt x="1166" y="673"/>
                    <a:pt x="1166" y="714"/>
                    <a:pt x="1166" y="734"/>
                  </a:cubicBezTo>
                  <a:cubicBezTo>
                    <a:pt x="1084" y="1040"/>
                    <a:pt x="799" y="1223"/>
                    <a:pt x="514" y="1182"/>
                  </a:cubicBezTo>
                  <a:cubicBezTo>
                    <a:pt x="188" y="1142"/>
                    <a:pt x="-36" y="856"/>
                    <a:pt x="5" y="530"/>
                  </a:cubicBezTo>
                  <a:cubicBezTo>
                    <a:pt x="25" y="245"/>
                    <a:pt x="269" y="21"/>
                    <a:pt x="554" y="1"/>
                  </a:cubicBezTo>
                  <a:cubicBezTo>
                    <a:pt x="860" y="-20"/>
                    <a:pt x="1125" y="184"/>
                    <a:pt x="1166" y="490"/>
                  </a:cubicBezTo>
                  <a:cubicBezTo>
                    <a:pt x="1166" y="510"/>
                    <a:pt x="1186" y="510"/>
                    <a:pt x="1186" y="530"/>
                  </a:cubicBezTo>
                  <a:cubicBezTo>
                    <a:pt x="1186" y="571"/>
                    <a:pt x="1186" y="612"/>
                    <a:pt x="1186" y="632"/>
                  </a:cubicBezTo>
                  <a:close/>
                  <a:moveTo>
                    <a:pt x="595" y="1060"/>
                  </a:moveTo>
                  <a:cubicBezTo>
                    <a:pt x="840" y="1060"/>
                    <a:pt x="1064" y="856"/>
                    <a:pt x="1064" y="592"/>
                  </a:cubicBezTo>
                  <a:cubicBezTo>
                    <a:pt x="1064" y="327"/>
                    <a:pt x="840" y="123"/>
                    <a:pt x="595" y="123"/>
                  </a:cubicBezTo>
                  <a:cubicBezTo>
                    <a:pt x="331" y="123"/>
                    <a:pt x="106" y="327"/>
                    <a:pt x="106" y="592"/>
                  </a:cubicBezTo>
                  <a:cubicBezTo>
                    <a:pt x="106" y="856"/>
                    <a:pt x="331" y="1060"/>
                    <a:pt x="595" y="106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40" name="Freeform: Shape 6"/>
            <p:cNvSpPr/>
            <p:nvPr/>
          </p:nvSpPr>
          <p:spPr>
            <a:xfrm>
              <a:off x="3063240" y="3653639"/>
              <a:ext cx="440999" cy="597600"/>
            </a:xfrm>
            <a:custGeom>
              <a:avLst/>
              <a:gdLst/>
              <a:ahLst/>
              <a:cxnLst>
                <a:cxn ang="3cd4">
                  <a:pos x="hc" y="t"/>
                </a:cxn>
                <a:cxn ang="cd2">
                  <a:pos x="l" y="vc"/>
                </a:cxn>
                <a:cxn ang="cd4">
                  <a:pos x="hc" y="b"/>
                </a:cxn>
                <a:cxn ang="0">
                  <a:pos x="r" y="vc"/>
                </a:cxn>
              </a:cxnLst>
              <a:rect l="l" t="t" r="r" b="b"/>
              <a:pathLst>
                <a:path w="1226" h="1661">
                  <a:moveTo>
                    <a:pt x="635" y="377"/>
                  </a:moveTo>
                  <a:cubicBezTo>
                    <a:pt x="553" y="458"/>
                    <a:pt x="472" y="560"/>
                    <a:pt x="390" y="641"/>
                  </a:cubicBezTo>
                  <a:cubicBezTo>
                    <a:pt x="411" y="641"/>
                    <a:pt x="411" y="662"/>
                    <a:pt x="431" y="662"/>
                  </a:cubicBezTo>
                  <a:cubicBezTo>
                    <a:pt x="533" y="723"/>
                    <a:pt x="635" y="784"/>
                    <a:pt x="716" y="846"/>
                  </a:cubicBezTo>
                  <a:cubicBezTo>
                    <a:pt x="737" y="846"/>
                    <a:pt x="737" y="866"/>
                    <a:pt x="737" y="886"/>
                  </a:cubicBezTo>
                  <a:cubicBezTo>
                    <a:pt x="737" y="1070"/>
                    <a:pt x="757" y="1273"/>
                    <a:pt x="757" y="1457"/>
                  </a:cubicBezTo>
                  <a:cubicBezTo>
                    <a:pt x="757" y="1498"/>
                    <a:pt x="757" y="1518"/>
                    <a:pt x="737" y="1559"/>
                  </a:cubicBezTo>
                  <a:cubicBezTo>
                    <a:pt x="737" y="1640"/>
                    <a:pt x="696" y="1661"/>
                    <a:pt x="615" y="1661"/>
                  </a:cubicBezTo>
                  <a:cubicBezTo>
                    <a:pt x="553" y="1640"/>
                    <a:pt x="513" y="1599"/>
                    <a:pt x="513" y="1518"/>
                  </a:cubicBezTo>
                  <a:cubicBezTo>
                    <a:pt x="513" y="1396"/>
                    <a:pt x="513" y="1273"/>
                    <a:pt x="513" y="1172"/>
                  </a:cubicBezTo>
                  <a:cubicBezTo>
                    <a:pt x="513" y="1131"/>
                    <a:pt x="513" y="1090"/>
                    <a:pt x="513" y="1070"/>
                  </a:cubicBezTo>
                  <a:cubicBezTo>
                    <a:pt x="513" y="1049"/>
                    <a:pt x="513" y="1029"/>
                    <a:pt x="493" y="1029"/>
                  </a:cubicBezTo>
                  <a:cubicBezTo>
                    <a:pt x="370" y="947"/>
                    <a:pt x="248" y="886"/>
                    <a:pt x="126" y="804"/>
                  </a:cubicBezTo>
                  <a:cubicBezTo>
                    <a:pt x="44" y="764"/>
                    <a:pt x="-17" y="683"/>
                    <a:pt x="4" y="581"/>
                  </a:cubicBezTo>
                  <a:cubicBezTo>
                    <a:pt x="4" y="560"/>
                    <a:pt x="24" y="520"/>
                    <a:pt x="44" y="499"/>
                  </a:cubicBezTo>
                  <a:cubicBezTo>
                    <a:pt x="64" y="438"/>
                    <a:pt x="105" y="397"/>
                    <a:pt x="146" y="357"/>
                  </a:cubicBezTo>
                  <a:cubicBezTo>
                    <a:pt x="227" y="255"/>
                    <a:pt x="330" y="173"/>
                    <a:pt x="411" y="71"/>
                  </a:cubicBezTo>
                  <a:cubicBezTo>
                    <a:pt x="431" y="51"/>
                    <a:pt x="452" y="31"/>
                    <a:pt x="493" y="31"/>
                  </a:cubicBezTo>
                  <a:cubicBezTo>
                    <a:pt x="533" y="-10"/>
                    <a:pt x="594" y="-10"/>
                    <a:pt x="635" y="31"/>
                  </a:cubicBezTo>
                  <a:cubicBezTo>
                    <a:pt x="676" y="51"/>
                    <a:pt x="716" y="92"/>
                    <a:pt x="737" y="132"/>
                  </a:cubicBezTo>
                  <a:cubicBezTo>
                    <a:pt x="778" y="214"/>
                    <a:pt x="839" y="315"/>
                    <a:pt x="879" y="397"/>
                  </a:cubicBezTo>
                  <a:cubicBezTo>
                    <a:pt x="900" y="418"/>
                    <a:pt x="900" y="438"/>
                    <a:pt x="941" y="418"/>
                  </a:cubicBezTo>
                  <a:cubicBezTo>
                    <a:pt x="1002" y="418"/>
                    <a:pt x="1083" y="418"/>
                    <a:pt x="1145" y="438"/>
                  </a:cubicBezTo>
                  <a:cubicBezTo>
                    <a:pt x="1205" y="438"/>
                    <a:pt x="1226" y="458"/>
                    <a:pt x="1226" y="520"/>
                  </a:cubicBezTo>
                  <a:cubicBezTo>
                    <a:pt x="1226" y="581"/>
                    <a:pt x="1185" y="601"/>
                    <a:pt x="1145" y="621"/>
                  </a:cubicBezTo>
                  <a:cubicBezTo>
                    <a:pt x="1104" y="621"/>
                    <a:pt x="1063" y="621"/>
                    <a:pt x="1042" y="621"/>
                  </a:cubicBezTo>
                  <a:cubicBezTo>
                    <a:pt x="961" y="621"/>
                    <a:pt x="900" y="621"/>
                    <a:pt x="839" y="621"/>
                  </a:cubicBezTo>
                  <a:cubicBezTo>
                    <a:pt x="798" y="621"/>
                    <a:pt x="757" y="601"/>
                    <a:pt x="757" y="560"/>
                  </a:cubicBezTo>
                  <a:cubicBezTo>
                    <a:pt x="716" y="499"/>
                    <a:pt x="676" y="438"/>
                    <a:pt x="635" y="377"/>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41" name="Freeform: Shape 7"/>
            <p:cNvSpPr/>
            <p:nvPr/>
          </p:nvSpPr>
          <p:spPr>
            <a:xfrm>
              <a:off x="3306600" y="3532320"/>
              <a:ext cx="153720" cy="154080"/>
            </a:xfrm>
            <a:custGeom>
              <a:avLst/>
              <a:gdLst/>
              <a:ahLst/>
              <a:cxnLst>
                <a:cxn ang="3cd4">
                  <a:pos x="hc" y="t"/>
                </a:cxn>
                <a:cxn ang="cd2">
                  <a:pos x="l" y="vc"/>
                </a:cxn>
                <a:cxn ang="cd4">
                  <a:pos x="hc" y="b"/>
                </a:cxn>
                <a:cxn ang="0">
                  <a:pos x="r" y="vc"/>
                </a:cxn>
              </a:cxnLst>
              <a:rect l="l" t="t" r="r" b="b"/>
              <a:pathLst>
                <a:path w="428" h="429">
                  <a:moveTo>
                    <a:pt x="224" y="0"/>
                  </a:moveTo>
                  <a:cubicBezTo>
                    <a:pt x="326" y="0"/>
                    <a:pt x="428" y="103"/>
                    <a:pt x="428" y="225"/>
                  </a:cubicBezTo>
                  <a:cubicBezTo>
                    <a:pt x="428" y="326"/>
                    <a:pt x="326" y="429"/>
                    <a:pt x="224" y="429"/>
                  </a:cubicBezTo>
                  <a:cubicBezTo>
                    <a:pt x="102" y="429"/>
                    <a:pt x="0" y="326"/>
                    <a:pt x="0" y="225"/>
                  </a:cubicBezTo>
                  <a:cubicBezTo>
                    <a:pt x="0" y="103"/>
                    <a:pt x="102" y="0"/>
                    <a:pt x="224"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42" name="Freeform: Shape 12"/>
            <p:cNvSpPr/>
            <p:nvPr/>
          </p:nvSpPr>
          <p:spPr>
            <a:xfrm>
              <a:off x="2250360" y="2857680"/>
              <a:ext cx="1715760" cy="1107359"/>
            </a:xfrm>
            <a:custGeom>
              <a:avLst/>
              <a:gdLst/>
              <a:ahLst/>
              <a:cxnLst>
                <a:cxn ang="3cd4">
                  <a:pos x="hc" y="t"/>
                </a:cxn>
                <a:cxn ang="cd2">
                  <a:pos x="l" y="vc"/>
                </a:cxn>
                <a:cxn ang="cd4">
                  <a:pos x="hc" y="b"/>
                </a:cxn>
                <a:cxn ang="0">
                  <a:pos x="r" y="vc"/>
                </a:cxn>
              </a:cxnLst>
              <a:rect l="l" t="t" r="r" b="b"/>
              <a:pathLst>
                <a:path w="4767" h="3077">
                  <a:moveTo>
                    <a:pt x="4767" y="3077"/>
                  </a:moveTo>
                  <a:cubicBezTo>
                    <a:pt x="4564" y="3077"/>
                    <a:pt x="4381" y="3077"/>
                    <a:pt x="4177" y="3077"/>
                  </a:cubicBezTo>
                  <a:cubicBezTo>
                    <a:pt x="4136" y="3077"/>
                    <a:pt x="4095" y="3077"/>
                    <a:pt x="4055" y="3077"/>
                  </a:cubicBezTo>
                  <a:cubicBezTo>
                    <a:pt x="4055" y="3057"/>
                    <a:pt x="4055" y="3036"/>
                    <a:pt x="4055" y="3015"/>
                  </a:cubicBezTo>
                  <a:cubicBezTo>
                    <a:pt x="4055" y="2588"/>
                    <a:pt x="4055" y="2180"/>
                    <a:pt x="4055" y="1753"/>
                  </a:cubicBezTo>
                  <a:cubicBezTo>
                    <a:pt x="4055" y="1732"/>
                    <a:pt x="4055" y="1711"/>
                    <a:pt x="4034" y="1691"/>
                  </a:cubicBezTo>
                  <a:cubicBezTo>
                    <a:pt x="3952" y="1610"/>
                    <a:pt x="3871" y="1508"/>
                    <a:pt x="3769" y="1426"/>
                  </a:cubicBezTo>
                  <a:cubicBezTo>
                    <a:pt x="3749" y="1406"/>
                    <a:pt x="3749" y="1406"/>
                    <a:pt x="3729" y="1426"/>
                  </a:cubicBezTo>
                  <a:cubicBezTo>
                    <a:pt x="3647" y="1508"/>
                    <a:pt x="3566" y="1590"/>
                    <a:pt x="3463" y="1671"/>
                  </a:cubicBezTo>
                  <a:cubicBezTo>
                    <a:pt x="3443" y="1711"/>
                    <a:pt x="3443" y="1732"/>
                    <a:pt x="3443" y="1753"/>
                  </a:cubicBezTo>
                  <a:cubicBezTo>
                    <a:pt x="3443" y="2180"/>
                    <a:pt x="3443" y="2608"/>
                    <a:pt x="3443" y="3015"/>
                  </a:cubicBezTo>
                  <a:cubicBezTo>
                    <a:pt x="3443" y="3036"/>
                    <a:pt x="3443" y="3057"/>
                    <a:pt x="3443" y="3077"/>
                  </a:cubicBezTo>
                  <a:cubicBezTo>
                    <a:pt x="3423" y="3077"/>
                    <a:pt x="3403" y="3077"/>
                    <a:pt x="3403" y="3077"/>
                  </a:cubicBezTo>
                  <a:cubicBezTo>
                    <a:pt x="3199" y="3077"/>
                    <a:pt x="2995" y="3077"/>
                    <a:pt x="2791" y="3077"/>
                  </a:cubicBezTo>
                  <a:cubicBezTo>
                    <a:pt x="2751" y="3077"/>
                    <a:pt x="2730" y="3057"/>
                    <a:pt x="2730" y="3015"/>
                  </a:cubicBezTo>
                  <a:cubicBezTo>
                    <a:pt x="2730" y="2099"/>
                    <a:pt x="2730" y="1162"/>
                    <a:pt x="2730" y="224"/>
                  </a:cubicBezTo>
                  <a:cubicBezTo>
                    <a:pt x="2730" y="204"/>
                    <a:pt x="2730" y="184"/>
                    <a:pt x="2730" y="184"/>
                  </a:cubicBezTo>
                  <a:cubicBezTo>
                    <a:pt x="2730" y="143"/>
                    <a:pt x="2730" y="143"/>
                    <a:pt x="2710" y="143"/>
                  </a:cubicBezTo>
                  <a:cubicBezTo>
                    <a:pt x="2608" y="143"/>
                    <a:pt x="2506" y="143"/>
                    <a:pt x="2404" y="143"/>
                  </a:cubicBezTo>
                  <a:cubicBezTo>
                    <a:pt x="2384" y="143"/>
                    <a:pt x="2363" y="163"/>
                    <a:pt x="2343" y="163"/>
                  </a:cubicBezTo>
                  <a:cubicBezTo>
                    <a:pt x="2241" y="306"/>
                    <a:pt x="2139" y="428"/>
                    <a:pt x="2037" y="550"/>
                  </a:cubicBezTo>
                  <a:cubicBezTo>
                    <a:pt x="2037" y="570"/>
                    <a:pt x="2017" y="591"/>
                    <a:pt x="2017" y="611"/>
                  </a:cubicBezTo>
                  <a:cubicBezTo>
                    <a:pt x="2017" y="1406"/>
                    <a:pt x="2017" y="2221"/>
                    <a:pt x="2017" y="3015"/>
                  </a:cubicBezTo>
                  <a:cubicBezTo>
                    <a:pt x="2017" y="3036"/>
                    <a:pt x="2017" y="3057"/>
                    <a:pt x="2017" y="3077"/>
                  </a:cubicBezTo>
                  <a:cubicBezTo>
                    <a:pt x="1793" y="3077"/>
                    <a:pt x="1548" y="3077"/>
                    <a:pt x="1324" y="3077"/>
                  </a:cubicBezTo>
                  <a:cubicBezTo>
                    <a:pt x="1324" y="2445"/>
                    <a:pt x="1324" y="1814"/>
                    <a:pt x="1324" y="1182"/>
                  </a:cubicBezTo>
                  <a:cubicBezTo>
                    <a:pt x="1304" y="1182"/>
                    <a:pt x="1304" y="1182"/>
                    <a:pt x="1283" y="1182"/>
                  </a:cubicBezTo>
                  <a:cubicBezTo>
                    <a:pt x="1039" y="1182"/>
                    <a:pt x="794" y="1182"/>
                    <a:pt x="550" y="1182"/>
                  </a:cubicBezTo>
                  <a:cubicBezTo>
                    <a:pt x="529" y="1182"/>
                    <a:pt x="509" y="1202"/>
                    <a:pt x="509" y="1222"/>
                  </a:cubicBezTo>
                  <a:cubicBezTo>
                    <a:pt x="509" y="1834"/>
                    <a:pt x="509" y="2425"/>
                    <a:pt x="509" y="3015"/>
                  </a:cubicBezTo>
                  <a:cubicBezTo>
                    <a:pt x="509" y="3077"/>
                    <a:pt x="509" y="3077"/>
                    <a:pt x="468" y="3077"/>
                  </a:cubicBezTo>
                  <a:cubicBezTo>
                    <a:pt x="305" y="3077"/>
                    <a:pt x="142" y="3077"/>
                    <a:pt x="0" y="3077"/>
                  </a:cubicBezTo>
                  <a:cubicBezTo>
                    <a:pt x="0" y="3015"/>
                    <a:pt x="0" y="2975"/>
                    <a:pt x="0" y="2934"/>
                  </a:cubicBezTo>
                  <a:cubicBezTo>
                    <a:pt x="101" y="2934"/>
                    <a:pt x="224" y="2934"/>
                    <a:pt x="326" y="2934"/>
                  </a:cubicBezTo>
                  <a:cubicBezTo>
                    <a:pt x="366" y="2934"/>
                    <a:pt x="366" y="2914"/>
                    <a:pt x="366" y="2894"/>
                  </a:cubicBezTo>
                  <a:cubicBezTo>
                    <a:pt x="366" y="2282"/>
                    <a:pt x="366" y="1691"/>
                    <a:pt x="366" y="1100"/>
                  </a:cubicBezTo>
                  <a:cubicBezTo>
                    <a:pt x="366" y="1039"/>
                    <a:pt x="366" y="1039"/>
                    <a:pt x="427" y="1039"/>
                  </a:cubicBezTo>
                  <a:cubicBezTo>
                    <a:pt x="753" y="1039"/>
                    <a:pt x="1079" y="1039"/>
                    <a:pt x="1405" y="1039"/>
                  </a:cubicBezTo>
                  <a:cubicBezTo>
                    <a:pt x="1426" y="1039"/>
                    <a:pt x="1447" y="1039"/>
                    <a:pt x="1467" y="1039"/>
                  </a:cubicBezTo>
                  <a:cubicBezTo>
                    <a:pt x="1467" y="1671"/>
                    <a:pt x="1467" y="2303"/>
                    <a:pt x="1467" y="2934"/>
                  </a:cubicBezTo>
                  <a:cubicBezTo>
                    <a:pt x="1610" y="2934"/>
                    <a:pt x="1752" y="2934"/>
                    <a:pt x="1894" y="2934"/>
                  </a:cubicBezTo>
                  <a:cubicBezTo>
                    <a:pt x="1894" y="2914"/>
                    <a:pt x="1894" y="2894"/>
                    <a:pt x="1894" y="2873"/>
                  </a:cubicBezTo>
                  <a:cubicBezTo>
                    <a:pt x="1894" y="2119"/>
                    <a:pt x="1894" y="1345"/>
                    <a:pt x="1894" y="570"/>
                  </a:cubicBezTo>
                  <a:cubicBezTo>
                    <a:pt x="1894" y="530"/>
                    <a:pt x="1894" y="510"/>
                    <a:pt x="1915" y="489"/>
                  </a:cubicBezTo>
                  <a:cubicBezTo>
                    <a:pt x="2037" y="326"/>
                    <a:pt x="2159" y="184"/>
                    <a:pt x="2282" y="21"/>
                  </a:cubicBezTo>
                  <a:cubicBezTo>
                    <a:pt x="2302" y="21"/>
                    <a:pt x="2302" y="0"/>
                    <a:pt x="2322" y="0"/>
                  </a:cubicBezTo>
                  <a:cubicBezTo>
                    <a:pt x="2506" y="0"/>
                    <a:pt x="2689" y="0"/>
                    <a:pt x="2873" y="0"/>
                  </a:cubicBezTo>
                  <a:cubicBezTo>
                    <a:pt x="2873" y="978"/>
                    <a:pt x="2873" y="1956"/>
                    <a:pt x="2873" y="2934"/>
                  </a:cubicBezTo>
                  <a:cubicBezTo>
                    <a:pt x="3015" y="2934"/>
                    <a:pt x="3158" y="2934"/>
                    <a:pt x="3300" y="2934"/>
                  </a:cubicBezTo>
                  <a:cubicBezTo>
                    <a:pt x="3300" y="2914"/>
                    <a:pt x="3300" y="2894"/>
                    <a:pt x="3300" y="2894"/>
                  </a:cubicBezTo>
                  <a:cubicBezTo>
                    <a:pt x="3300" y="2486"/>
                    <a:pt x="3300" y="2099"/>
                    <a:pt x="3300" y="1691"/>
                  </a:cubicBezTo>
                  <a:cubicBezTo>
                    <a:pt x="3300" y="1671"/>
                    <a:pt x="3321" y="1630"/>
                    <a:pt x="3341" y="1610"/>
                  </a:cubicBezTo>
                  <a:cubicBezTo>
                    <a:pt x="3463" y="1488"/>
                    <a:pt x="3606" y="1345"/>
                    <a:pt x="3729" y="1222"/>
                  </a:cubicBezTo>
                  <a:lnTo>
                    <a:pt x="3749" y="1202"/>
                  </a:lnTo>
                  <a:cubicBezTo>
                    <a:pt x="3851" y="1284"/>
                    <a:pt x="3932" y="1385"/>
                    <a:pt x="4014" y="1467"/>
                  </a:cubicBezTo>
                  <a:cubicBezTo>
                    <a:pt x="4075" y="1528"/>
                    <a:pt x="4115" y="1569"/>
                    <a:pt x="4177" y="1610"/>
                  </a:cubicBezTo>
                  <a:cubicBezTo>
                    <a:pt x="4197" y="1630"/>
                    <a:pt x="4197" y="1671"/>
                    <a:pt x="4197" y="1691"/>
                  </a:cubicBezTo>
                  <a:cubicBezTo>
                    <a:pt x="4197" y="2099"/>
                    <a:pt x="4197" y="2486"/>
                    <a:pt x="4197" y="2894"/>
                  </a:cubicBezTo>
                  <a:cubicBezTo>
                    <a:pt x="4197" y="2934"/>
                    <a:pt x="4218" y="2934"/>
                    <a:pt x="4238" y="2934"/>
                  </a:cubicBezTo>
                  <a:cubicBezTo>
                    <a:pt x="4421" y="2934"/>
                    <a:pt x="4584" y="2934"/>
                    <a:pt x="4767" y="2934"/>
                  </a:cubicBezTo>
                  <a:cubicBezTo>
                    <a:pt x="4767" y="2975"/>
                    <a:pt x="4767" y="3015"/>
                    <a:pt x="4767" y="3077"/>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43" name="Freeform: Shape 13"/>
            <p:cNvSpPr/>
            <p:nvPr/>
          </p:nvSpPr>
          <p:spPr>
            <a:xfrm>
              <a:off x="3130560" y="3261240"/>
              <a:ext cx="58320" cy="87480"/>
            </a:xfrm>
            <a:custGeom>
              <a:avLst/>
              <a:gdLst/>
              <a:ahLst/>
              <a:cxnLst>
                <a:cxn ang="3cd4">
                  <a:pos x="hc" y="t"/>
                </a:cxn>
                <a:cxn ang="cd2">
                  <a:pos x="l" y="vc"/>
                </a:cxn>
                <a:cxn ang="cd4">
                  <a:pos x="hc" y="b"/>
                </a:cxn>
                <a:cxn ang="0">
                  <a:pos x="r" y="vc"/>
                </a:cxn>
              </a:cxnLst>
              <a:rect l="l" t="t" r="r" b="b"/>
              <a:pathLst>
                <a:path w="163" h="244">
                  <a:moveTo>
                    <a:pt x="0" y="244"/>
                  </a:moveTo>
                  <a:cubicBezTo>
                    <a:pt x="0" y="163"/>
                    <a:pt x="0" y="81"/>
                    <a:pt x="0" y="0"/>
                  </a:cubicBezTo>
                  <a:cubicBezTo>
                    <a:pt x="61" y="0"/>
                    <a:pt x="102" y="0"/>
                    <a:pt x="163" y="0"/>
                  </a:cubicBezTo>
                  <a:cubicBezTo>
                    <a:pt x="163" y="81"/>
                    <a:pt x="163" y="163"/>
                    <a:pt x="163" y="244"/>
                  </a:cubicBezTo>
                  <a:cubicBezTo>
                    <a:pt x="102" y="244"/>
                    <a:pt x="61" y="244"/>
                    <a:pt x="0" y="244"/>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44" name="Freeform: Shape 14"/>
            <p:cNvSpPr/>
            <p:nvPr/>
          </p:nvSpPr>
          <p:spPr>
            <a:xfrm>
              <a:off x="3130560" y="3114360"/>
              <a:ext cx="58320" cy="87840"/>
            </a:xfrm>
            <a:custGeom>
              <a:avLst/>
              <a:gdLst/>
              <a:ahLst/>
              <a:cxnLst>
                <a:cxn ang="3cd4">
                  <a:pos x="hc" y="t"/>
                </a:cxn>
                <a:cxn ang="cd2">
                  <a:pos x="l" y="vc"/>
                </a:cxn>
                <a:cxn ang="cd4">
                  <a:pos x="hc" y="b"/>
                </a:cxn>
                <a:cxn ang="0">
                  <a:pos x="r" y="vc"/>
                </a:cxn>
              </a:cxnLst>
              <a:rect l="l" t="t" r="r" b="b"/>
              <a:pathLst>
                <a:path w="163" h="245">
                  <a:moveTo>
                    <a:pt x="163" y="245"/>
                  </a:moveTo>
                  <a:cubicBezTo>
                    <a:pt x="102" y="245"/>
                    <a:pt x="61" y="245"/>
                    <a:pt x="0" y="245"/>
                  </a:cubicBezTo>
                  <a:cubicBezTo>
                    <a:pt x="0" y="224"/>
                    <a:pt x="0" y="204"/>
                    <a:pt x="0" y="163"/>
                  </a:cubicBezTo>
                  <a:cubicBezTo>
                    <a:pt x="0" y="123"/>
                    <a:pt x="0" y="82"/>
                    <a:pt x="0" y="41"/>
                  </a:cubicBezTo>
                  <a:cubicBezTo>
                    <a:pt x="0" y="0"/>
                    <a:pt x="0" y="0"/>
                    <a:pt x="20" y="0"/>
                  </a:cubicBezTo>
                  <a:cubicBezTo>
                    <a:pt x="81" y="0"/>
                    <a:pt x="122" y="0"/>
                    <a:pt x="163" y="0"/>
                  </a:cubicBezTo>
                  <a:cubicBezTo>
                    <a:pt x="163" y="41"/>
                    <a:pt x="163" y="82"/>
                    <a:pt x="163" y="123"/>
                  </a:cubicBezTo>
                  <a:cubicBezTo>
                    <a:pt x="163" y="163"/>
                    <a:pt x="163" y="204"/>
                    <a:pt x="163" y="245"/>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45" name="Freeform: Shape 15"/>
            <p:cNvSpPr/>
            <p:nvPr/>
          </p:nvSpPr>
          <p:spPr>
            <a:xfrm>
              <a:off x="3130560" y="3561840"/>
              <a:ext cx="58320" cy="87480"/>
            </a:xfrm>
            <a:custGeom>
              <a:avLst/>
              <a:gdLst/>
              <a:ahLst/>
              <a:cxnLst>
                <a:cxn ang="3cd4">
                  <a:pos x="hc" y="t"/>
                </a:cxn>
                <a:cxn ang="cd2">
                  <a:pos x="l" y="vc"/>
                </a:cxn>
                <a:cxn ang="cd4">
                  <a:pos x="hc" y="b"/>
                </a:cxn>
                <a:cxn ang="0">
                  <a:pos x="r" y="vc"/>
                </a:cxn>
              </a:cxnLst>
              <a:rect l="l" t="t" r="r" b="b"/>
              <a:pathLst>
                <a:path w="163" h="244">
                  <a:moveTo>
                    <a:pt x="163" y="0"/>
                  </a:moveTo>
                  <a:cubicBezTo>
                    <a:pt x="163" y="81"/>
                    <a:pt x="163" y="163"/>
                    <a:pt x="163" y="244"/>
                  </a:cubicBezTo>
                  <a:cubicBezTo>
                    <a:pt x="102" y="244"/>
                    <a:pt x="61" y="244"/>
                    <a:pt x="20" y="244"/>
                  </a:cubicBezTo>
                  <a:cubicBezTo>
                    <a:pt x="0" y="244"/>
                    <a:pt x="0" y="224"/>
                    <a:pt x="0" y="224"/>
                  </a:cubicBezTo>
                  <a:cubicBezTo>
                    <a:pt x="0" y="143"/>
                    <a:pt x="0" y="81"/>
                    <a:pt x="0" y="21"/>
                  </a:cubicBezTo>
                  <a:lnTo>
                    <a:pt x="20" y="0"/>
                  </a:lnTo>
                  <a:cubicBezTo>
                    <a:pt x="61" y="0"/>
                    <a:pt x="102" y="0"/>
                    <a:pt x="163"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46" name="Freeform: Shape 16"/>
            <p:cNvSpPr/>
            <p:nvPr/>
          </p:nvSpPr>
          <p:spPr>
            <a:xfrm>
              <a:off x="3130560" y="3414960"/>
              <a:ext cx="58320" cy="87840"/>
            </a:xfrm>
            <a:custGeom>
              <a:avLst/>
              <a:gdLst/>
              <a:ahLst/>
              <a:cxnLst>
                <a:cxn ang="3cd4">
                  <a:pos x="hc" y="t"/>
                </a:cxn>
                <a:cxn ang="cd2">
                  <a:pos x="l" y="vc"/>
                </a:cxn>
                <a:cxn ang="cd4">
                  <a:pos x="hc" y="b"/>
                </a:cxn>
                <a:cxn ang="0">
                  <a:pos x="r" y="vc"/>
                </a:cxn>
              </a:cxnLst>
              <a:rect l="l" t="t" r="r" b="b"/>
              <a:pathLst>
                <a:path w="163" h="245">
                  <a:moveTo>
                    <a:pt x="0" y="0"/>
                  </a:moveTo>
                  <a:cubicBezTo>
                    <a:pt x="61" y="0"/>
                    <a:pt x="102" y="0"/>
                    <a:pt x="163" y="0"/>
                  </a:cubicBezTo>
                  <a:cubicBezTo>
                    <a:pt x="163" y="82"/>
                    <a:pt x="163" y="143"/>
                    <a:pt x="163" y="245"/>
                  </a:cubicBezTo>
                  <a:cubicBezTo>
                    <a:pt x="102" y="245"/>
                    <a:pt x="61" y="245"/>
                    <a:pt x="20" y="245"/>
                  </a:cubicBezTo>
                  <a:cubicBezTo>
                    <a:pt x="0" y="245"/>
                    <a:pt x="0" y="225"/>
                    <a:pt x="0" y="225"/>
                  </a:cubicBezTo>
                  <a:cubicBezTo>
                    <a:pt x="0" y="143"/>
                    <a:pt x="0" y="62"/>
                    <a:pt x="0"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47" name="Freeform: Shape 17"/>
            <p:cNvSpPr/>
            <p:nvPr/>
          </p:nvSpPr>
          <p:spPr>
            <a:xfrm>
              <a:off x="3130560" y="2967839"/>
              <a:ext cx="58320" cy="87480"/>
            </a:xfrm>
            <a:custGeom>
              <a:avLst/>
              <a:gdLst/>
              <a:ahLst/>
              <a:cxnLst>
                <a:cxn ang="3cd4">
                  <a:pos x="hc" y="t"/>
                </a:cxn>
                <a:cxn ang="cd2">
                  <a:pos x="l" y="vc"/>
                </a:cxn>
                <a:cxn ang="cd4">
                  <a:pos x="hc" y="b"/>
                </a:cxn>
                <a:cxn ang="0">
                  <a:pos x="r" y="vc"/>
                </a:cxn>
              </a:cxnLst>
              <a:rect l="l" t="t" r="r" b="b"/>
              <a:pathLst>
                <a:path w="163" h="244">
                  <a:moveTo>
                    <a:pt x="0" y="244"/>
                  </a:moveTo>
                  <a:cubicBezTo>
                    <a:pt x="0" y="163"/>
                    <a:pt x="0" y="81"/>
                    <a:pt x="0" y="20"/>
                  </a:cubicBezTo>
                  <a:cubicBezTo>
                    <a:pt x="0" y="20"/>
                    <a:pt x="0" y="0"/>
                    <a:pt x="20" y="0"/>
                  </a:cubicBezTo>
                  <a:cubicBezTo>
                    <a:pt x="61" y="0"/>
                    <a:pt x="102" y="0"/>
                    <a:pt x="163" y="0"/>
                  </a:cubicBezTo>
                  <a:cubicBezTo>
                    <a:pt x="163" y="81"/>
                    <a:pt x="163" y="163"/>
                    <a:pt x="163" y="244"/>
                  </a:cubicBezTo>
                  <a:cubicBezTo>
                    <a:pt x="102" y="244"/>
                    <a:pt x="61" y="244"/>
                    <a:pt x="0" y="244"/>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48" name="Freeform: Shape 18"/>
            <p:cNvSpPr/>
            <p:nvPr/>
          </p:nvSpPr>
          <p:spPr>
            <a:xfrm>
              <a:off x="3027600" y="3414960"/>
              <a:ext cx="58320" cy="87840"/>
            </a:xfrm>
            <a:custGeom>
              <a:avLst/>
              <a:gdLst/>
              <a:ahLst/>
              <a:cxnLst>
                <a:cxn ang="3cd4">
                  <a:pos x="hc" y="t"/>
                </a:cxn>
                <a:cxn ang="cd2">
                  <a:pos x="l" y="vc"/>
                </a:cxn>
                <a:cxn ang="cd4">
                  <a:pos x="hc" y="b"/>
                </a:cxn>
                <a:cxn ang="0">
                  <a:pos x="r" y="vc"/>
                </a:cxn>
              </a:cxnLst>
              <a:rect l="l" t="t" r="r" b="b"/>
              <a:pathLst>
                <a:path w="163" h="245">
                  <a:moveTo>
                    <a:pt x="0" y="245"/>
                  </a:moveTo>
                  <a:cubicBezTo>
                    <a:pt x="0" y="143"/>
                    <a:pt x="0" y="82"/>
                    <a:pt x="0" y="0"/>
                  </a:cubicBezTo>
                  <a:cubicBezTo>
                    <a:pt x="62" y="0"/>
                    <a:pt x="103" y="0"/>
                    <a:pt x="163" y="0"/>
                  </a:cubicBezTo>
                  <a:cubicBezTo>
                    <a:pt x="163" y="62"/>
                    <a:pt x="163" y="143"/>
                    <a:pt x="163" y="225"/>
                  </a:cubicBezTo>
                  <a:lnTo>
                    <a:pt x="143" y="245"/>
                  </a:lnTo>
                  <a:cubicBezTo>
                    <a:pt x="103" y="245"/>
                    <a:pt x="41" y="245"/>
                    <a:pt x="0" y="245"/>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49" name="Freeform: Shape 19"/>
            <p:cNvSpPr/>
            <p:nvPr/>
          </p:nvSpPr>
          <p:spPr>
            <a:xfrm>
              <a:off x="3027600" y="3561840"/>
              <a:ext cx="58320" cy="87480"/>
            </a:xfrm>
            <a:custGeom>
              <a:avLst/>
              <a:gdLst/>
              <a:ahLst/>
              <a:cxnLst>
                <a:cxn ang="3cd4">
                  <a:pos x="hc" y="t"/>
                </a:cxn>
                <a:cxn ang="cd2">
                  <a:pos x="l" y="vc"/>
                </a:cxn>
                <a:cxn ang="cd4">
                  <a:pos x="hc" y="b"/>
                </a:cxn>
                <a:cxn ang="0">
                  <a:pos x="r" y="vc"/>
                </a:cxn>
              </a:cxnLst>
              <a:rect l="l" t="t" r="r" b="b"/>
              <a:pathLst>
                <a:path w="163" h="244">
                  <a:moveTo>
                    <a:pt x="163" y="0"/>
                  </a:moveTo>
                  <a:cubicBezTo>
                    <a:pt x="163" y="81"/>
                    <a:pt x="163" y="143"/>
                    <a:pt x="163" y="224"/>
                  </a:cubicBezTo>
                  <a:lnTo>
                    <a:pt x="143" y="244"/>
                  </a:lnTo>
                  <a:cubicBezTo>
                    <a:pt x="103" y="244"/>
                    <a:pt x="62" y="244"/>
                    <a:pt x="21" y="244"/>
                  </a:cubicBezTo>
                  <a:lnTo>
                    <a:pt x="0" y="224"/>
                  </a:lnTo>
                  <a:cubicBezTo>
                    <a:pt x="0" y="143"/>
                    <a:pt x="0" y="81"/>
                    <a:pt x="0" y="21"/>
                  </a:cubicBezTo>
                  <a:lnTo>
                    <a:pt x="21" y="0"/>
                  </a:lnTo>
                  <a:cubicBezTo>
                    <a:pt x="62" y="0"/>
                    <a:pt x="103" y="0"/>
                    <a:pt x="163"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50" name="Freeform: Shape 20"/>
            <p:cNvSpPr/>
            <p:nvPr/>
          </p:nvSpPr>
          <p:spPr>
            <a:xfrm>
              <a:off x="3027600" y="3261240"/>
              <a:ext cx="58320" cy="87480"/>
            </a:xfrm>
            <a:custGeom>
              <a:avLst/>
              <a:gdLst/>
              <a:ahLst/>
              <a:cxnLst>
                <a:cxn ang="3cd4">
                  <a:pos x="hc" y="t"/>
                </a:cxn>
                <a:cxn ang="cd2">
                  <a:pos x="l" y="vc"/>
                </a:cxn>
                <a:cxn ang="cd4">
                  <a:pos x="hc" y="b"/>
                </a:cxn>
                <a:cxn ang="0">
                  <a:pos x="r" y="vc"/>
                </a:cxn>
              </a:cxnLst>
              <a:rect l="l" t="t" r="r" b="b"/>
              <a:pathLst>
                <a:path w="163" h="244">
                  <a:moveTo>
                    <a:pt x="163" y="244"/>
                  </a:moveTo>
                  <a:cubicBezTo>
                    <a:pt x="103" y="244"/>
                    <a:pt x="62" y="244"/>
                    <a:pt x="0" y="244"/>
                  </a:cubicBezTo>
                  <a:cubicBezTo>
                    <a:pt x="0" y="163"/>
                    <a:pt x="0" y="81"/>
                    <a:pt x="0" y="0"/>
                  </a:cubicBezTo>
                  <a:cubicBezTo>
                    <a:pt x="41" y="0"/>
                    <a:pt x="103" y="0"/>
                    <a:pt x="143" y="0"/>
                  </a:cubicBezTo>
                  <a:lnTo>
                    <a:pt x="163" y="20"/>
                  </a:lnTo>
                  <a:cubicBezTo>
                    <a:pt x="163" y="101"/>
                    <a:pt x="163" y="183"/>
                    <a:pt x="163" y="244"/>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51" name="Freeform: Shape 21"/>
            <p:cNvSpPr/>
            <p:nvPr/>
          </p:nvSpPr>
          <p:spPr>
            <a:xfrm>
              <a:off x="3130560" y="3708360"/>
              <a:ext cx="58320" cy="87840"/>
            </a:xfrm>
            <a:custGeom>
              <a:avLst/>
              <a:gdLst/>
              <a:ahLst/>
              <a:cxnLst>
                <a:cxn ang="3cd4">
                  <a:pos x="hc" y="t"/>
                </a:cxn>
                <a:cxn ang="cd2">
                  <a:pos x="l" y="vc"/>
                </a:cxn>
                <a:cxn ang="cd4">
                  <a:pos x="hc" y="b"/>
                </a:cxn>
                <a:cxn ang="0">
                  <a:pos x="r" y="vc"/>
                </a:cxn>
              </a:cxnLst>
              <a:rect l="l" t="t" r="r" b="b"/>
              <a:pathLst>
                <a:path w="163" h="245">
                  <a:moveTo>
                    <a:pt x="0" y="0"/>
                  </a:moveTo>
                  <a:cubicBezTo>
                    <a:pt x="61" y="0"/>
                    <a:pt x="102" y="0"/>
                    <a:pt x="163" y="0"/>
                  </a:cubicBezTo>
                  <a:cubicBezTo>
                    <a:pt x="163" y="82"/>
                    <a:pt x="163" y="163"/>
                    <a:pt x="163" y="245"/>
                  </a:cubicBezTo>
                  <a:cubicBezTo>
                    <a:pt x="102" y="245"/>
                    <a:pt x="61" y="245"/>
                    <a:pt x="0" y="245"/>
                  </a:cubicBezTo>
                  <a:cubicBezTo>
                    <a:pt x="0" y="163"/>
                    <a:pt x="0" y="82"/>
                    <a:pt x="0"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52" name="Freeform: Shape 22"/>
            <p:cNvSpPr/>
            <p:nvPr/>
          </p:nvSpPr>
          <p:spPr>
            <a:xfrm>
              <a:off x="3027600" y="3708360"/>
              <a:ext cx="58320" cy="87840"/>
            </a:xfrm>
            <a:custGeom>
              <a:avLst/>
              <a:gdLst/>
              <a:ahLst/>
              <a:cxnLst>
                <a:cxn ang="3cd4">
                  <a:pos x="hc" y="t"/>
                </a:cxn>
                <a:cxn ang="cd2">
                  <a:pos x="l" y="vc"/>
                </a:cxn>
                <a:cxn ang="cd4">
                  <a:pos x="hc" y="b"/>
                </a:cxn>
                <a:cxn ang="0">
                  <a:pos x="r" y="vc"/>
                </a:cxn>
              </a:cxnLst>
              <a:rect l="l" t="t" r="r" b="b"/>
              <a:pathLst>
                <a:path w="163" h="245">
                  <a:moveTo>
                    <a:pt x="0" y="245"/>
                  </a:moveTo>
                  <a:cubicBezTo>
                    <a:pt x="0" y="163"/>
                    <a:pt x="0" y="82"/>
                    <a:pt x="0" y="0"/>
                  </a:cubicBezTo>
                  <a:cubicBezTo>
                    <a:pt x="62" y="0"/>
                    <a:pt x="103" y="0"/>
                    <a:pt x="163" y="0"/>
                  </a:cubicBezTo>
                  <a:cubicBezTo>
                    <a:pt x="163" y="82"/>
                    <a:pt x="163" y="163"/>
                    <a:pt x="163" y="245"/>
                  </a:cubicBezTo>
                  <a:cubicBezTo>
                    <a:pt x="103" y="245"/>
                    <a:pt x="62" y="245"/>
                    <a:pt x="0" y="245"/>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53" name="Freeform: Shape 23"/>
            <p:cNvSpPr/>
            <p:nvPr/>
          </p:nvSpPr>
          <p:spPr>
            <a:xfrm>
              <a:off x="2477520" y="3745440"/>
              <a:ext cx="73080" cy="58320"/>
            </a:xfrm>
            <a:custGeom>
              <a:avLst/>
              <a:gdLst/>
              <a:ahLst/>
              <a:cxnLst>
                <a:cxn ang="3cd4">
                  <a:pos x="hc" y="t"/>
                </a:cxn>
                <a:cxn ang="cd2">
                  <a:pos x="l" y="vc"/>
                </a:cxn>
                <a:cxn ang="cd4">
                  <a:pos x="hc" y="b"/>
                </a:cxn>
                <a:cxn ang="0">
                  <a:pos x="r" y="vc"/>
                </a:cxn>
              </a:cxnLst>
              <a:rect l="l" t="t" r="r" b="b"/>
              <a:pathLst>
                <a:path w="204" h="163">
                  <a:moveTo>
                    <a:pt x="204" y="163"/>
                  </a:moveTo>
                  <a:cubicBezTo>
                    <a:pt x="143" y="163"/>
                    <a:pt x="82" y="163"/>
                    <a:pt x="0" y="163"/>
                  </a:cubicBezTo>
                  <a:cubicBezTo>
                    <a:pt x="0" y="102"/>
                    <a:pt x="0" y="40"/>
                    <a:pt x="0" y="0"/>
                  </a:cubicBezTo>
                  <a:cubicBezTo>
                    <a:pt x="82" y="0"/>
                    <a:pt x="143" y="0"/>
                    <a:pt x="204" y="0"/>
                  </a:cubicBezTo>
                  <a:cubicBezTo>
                    <a:pt x="204" y="40"/>
                    <a:pt x="204" y="102"/>
                    <a:pt x="204" y="16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54" name="Freeform: Shape 24"/>
            <p:cNvSpPr/>
            <p:nvPr/>
          </p:nvSpPr>
          <p:spPr>
            <a:xfrm>
              <a:off x="2477520" y="3437279"/>
              <a:ext cx="73080" cy="58320"/>
            </a:xfrm>
            <a:custGeom>
              <a:avLst/>
              <a:gdLst/>
              <a:ahLst/>
              <a:cxnLst>
                <a:cxn ang="3cd4">
                  <a:pos x="hc" y="t"/>
                </a:cxn>
                <a:cxn ang="cd2">
                  <a:pos x="l" y="vc"/>
                </a:cxn>
                <a:cxn ang="cd4">
                  <a:pos x="hc" y="b"/>
                </a:cxn>
                <a:cxn ang="0">
                  <a:pos x="r" y="vc"/>
                </a:cxn>
              </a:cxnLst>
              <a:rect l="l" t="t" r="r" b="b"/>
              <a:pathLst>
                <a:path w="204" h="163">
                  <a:moveTo>
                    <a:pt x="204" y="0"/>
                  </a:moveTo>
                  <a:cubicBezTo>
                    <a:pt x="204" y="41"/>
                    <a:pt x="204" y="101"/>
                    <a:pt x="204" y="163"/>
                  </a:cubicBezTo>
                  <a:cubicBezTo>
                    <a:pt x="143" y="163"/>
                    <a:pt x="82" y="163"/>
                    <a:pt x="0" y="163"/>
                  </a:cubicBezTo>
                  <a:cubicBezTo>
                    <a:pt x="0" y="101"/>
                    <a:pt x="0" y="61"/>
                    <a:pt x="0" y="0"/>
                  </a:cubicBezTo>
                  <a:cubicBezTo>
                    <a:pt x="82" y="0"/>
                    <a:pt x="143" y="0"/>
                    <a:pt x="204"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55" name="Freeform: Shape 25"/>
            <p:cNvSpPr/>
            <p:nvPr/>
          </p:nvSpPr>
          <p:spPr>
            <a:xfrm>
              <a:off x="2477520" y="3642479"/>
              <a:ext cx="73080" cy="58320"/>
            </a:xfrm>
            <a:custGeom>
              <a:avLst/>
              <a:gdLst/>
              <a:ahLst/>
              <a:cxnLst>
                <a:cxn ang="3cd4">
                  <a:pos x="hc" y="t"/>
                </a:cxn>
                <a:cxn ang="cd2">
                  <a:pos x="l" y="vc"/>
                </a:cxn>
                <a:cxn ang="cd4">
                  <a:pos x="hc" y="b"/>
                </a:cxn>
                <a:cxn ang="0">
                  <a:pos x="r" y="vc"/>
                </a:cxn>
              </a:cxnLst>
              <a:rect l="l" t="t" r="r" b="b"/>
              <a:pathLst>
                <a:path w="204" h="163">
                  <a:moveTo>
                    <a:pt x="0" y="0"/>
                  </a:moveTo>
                  <a:cubicBezTo>
                    <a:pt x="82" y="0"/>
                    <a:pt x="143" y="0"/>
                    <a:pt x="204" y="0"/>
                  </a:cubicBezTo>
                  <a:cubicBezTo>
                    <a:pt x="204" y="41"/>
                    <a:pt x="204" y="102"/>
                    <a:pt x="204" y="163"/>
                  </a:cubicBezTo>
                  <a:cubicBezTo>
                    <a:pt x="143" y="163"/>
                    <a:pt x="82" y="163"/>
                    <a:pt x="21" y="163"/>
                  </a:cubicBezTo>
                  <a:lnTo>
                    <a:pt x="0" y="143"/>
                  </a:lnTo>
                  <a:cubicBezTo>
                    <a:pt x="0" y="82"/>
                    <a:pt x="0" y="41"/>
                    <a:pt x="0"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56" name="Freeform: Shape 26"/>
            <p:cNvSpPr/>
            <p:nvPr/>
          </p:nvSpPr>
          <p:spPr>
            <a:xfrm>
              <a:off x="2477520" y="3334680"/>
              <a:ext cx="80280" cy="58320"/>
            </a:xfrm>
            <a:custGeom>
              <a:avLst/>
              <a:gdLst/>
              <a:ahLst/>
              <a:cxnLst>
                <a:cxn ang="3cd4">
                  <a:pos x="hc" y="t"/>
                </a:cxn>
                <a:cxn ang="cd2">
                  <a:pos x="l" y="vc"/>
                </a:cxn>
                <a:cxn ang="cd4">
                  <a:pos x="hc" y="b"/>
                </a:cxn>
                <a:cxn ang="0">
                  <a:pos x="r" y="vc"/>
                </a:cxn>
              </a:cxnLst>
              <a:rect l="l" t="t" r="r" b="b"/>
              <a:pathLst>
                <a:path w="224" h="163">
                  <a:moveTo>
                    <a:pt x="224" y="163"/>
                  </a:moveTo>
                  <a:cubicBezTo>
                    <a:pt x="143" y="163"/>
                    <a:pt x="82" y="163"/>
                    <a:pt x="21" y="163"/>
                  </a:cubicBezTo>
                  <a:lnTo>
                    <a:pt x="0" y="142"/>
                  </a:lnTo>
                  <a:cubicBezTo>
                    <a:pt x="0" y="101"/>
                    <a:pt x="0" y="60"/>
                    <a:pt x="0" y="20"/>
                  </a:cubicBezTo>
                  <a:cubicBezTo>
                    <a:pt x="0" y="20"/>
                    <a:pt x="21" y="0"/>
                    <a:pt x="41" y="0"/>
                  </a:cubicBezTo>
                  <a:cubicBezTo>
                    <a:pt x="82" y="0"/>
                    <a:pt x="143" y="0"/>
                    <a:pt x="184" y="0"/>
                  </a:cubicBezTo>
                  <a:cubicBezTo>
                    <a:pt x="204" y="0"/>
                    <a:pt x="224" y="0"/>
                    <a:pt x="224" y="20"/>
                  </a:cubicBezTo>
                  <a:cubicBezTo>
                    <a:pt x="224" y="60"/>
                    <a:pt x="224" y="101"/>
                    <a:pt x="224" y="16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57" name="Freeform: Shape 27"/>
            <p:cNvSpPr/>
            <p:nvPr/>
          </p:nvSpPr>
          <p:spPr>
            <a:xfrm>
              <a:off x="2477520" y="3840840"/>
              <a:ext cx="80280" cy="65520"/>
            </a:xfrm>
            <a:custGeom>
              <a:avLst/>
              <a:gdLst/>
              <a:ahLst/>
              <a:cxnLst>
                <a:cxn ang="3cd4">
                  <a:pos x="hc" y="t"/>
                </a:cxn>
                <a:cxn ang="cd2">
                  <a:pos x="l" y="vc"/>
                </a:cxn>
                <a:cxn ang="cd4">
                  <a:pos x="hc" y="b"/>
                </a:cxn>
                <a:cxn ang="0">
                  <a:pos x="r" y="vc"/>
                </a:cxn>
              </a:cxnLst>
              <a:rect l="l" t="t" r="r" b="b"/>
              <a:pathLst>
                <a:path w="224" h="183">
                  <a:moveTo>
                    <a:pt x="102" y="0"/>
                  </a:moveTo>
                  <a:cubicBezTo>
                    <a:pt x="143" y="0"/>
                    <a:pt x="184" y="0"/>
                    <a:pt x="204" y="20"/>
                  </a:cubicBezTo>
                  <a:cubicBezTo>
                    <a:pt x="224" y="40"/>
                    <a:pt x="224" y="81"/>
                    <a:pt x="224" y="121"/>
                  </a:cubicBezTo>
                  <a:cubicBezTo>
                    <a:pt x="224" y="183"/>
                    <a:pt x="224" y="163"/>
                    <a:pt x="163" y="163"/>
                  </a:cubicBezTo>
                  <a:cubicBezTo>
                    <a:pt x="122" y="183"/>
                    <a:pt x="82" y="163"/>
                    <a:pt x="41" y="183"/>
                  </a:cubicBezTo>
                  <a:cubicBezTo>
                    <a:pt x="21" y="183"/>
                    <a:pt x="0" y="163"/>
                    <a:pt x="0" y="142"/>
                  </a:cubicBezTo>
                  <a:cubicBezTo>
                    <a:pt x="0" y="101"/>
                    <a:pt x="0" y="61"/>
                    <a:pt x="0" y="40"/>
                  </a:cubicBezTo>
                  <a:cubicBezTo>
                    <a:pt x="0" y="20"/>
                    <a:pt x="21" y="0"/>
                    <a:pt x="41" y="0"/>
                  </a:cubicBezTo>
                  <a:cubicBezTo>
                    <a:pt x="61" y="0"/>
                    <a:pt x="82" y="0"/>
                    <a:pt x="102"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58" name="Freeform: Shape 28"/>
            <p:cNvSpPr/>
            <p:nvPr/>
          </p:nvSpPr>
          <p:spPr>
            <a:xfrm>
              <a:off x="2609640" y="3840840"/>
              <a:ext cx="73080" cy="61560"/>
            </a:xfrm>
            <a:custGeom>
              <a:avLst/>
              <a:gdLst/>
              <a:ahLst/>
              <a:cxnLst>
                <a:cxn ang="3cd4">
                  <a:pos x="hc" y="t"/>
                </a:cxn>
                <a:cxn ang="cd2">
                  <a:pos x="l" y="vc"/>
                </a:cxn>
                <a:cxn ang="cd4">
                  <a:pos x="hc" y="b"/>
                </a:cxn>
                <a:cxn ang="0">
                  <a:pos x="r" y="vc"/>
                </a:cxn>
              </a:cxnLst>
              <a:rect l="l" t="t" r="r" b="b"/>
              <a:pathLst>
                <a:path w="204" h="172">
                  <a:moveTo>
                    <a:pt x="0" y="163"/>
                  </a:moveTo>
                  <a:cubicBezTo>
                    <a:pt x="0" y="121"/>
                    <a:pt x="0" y="61"/>
                    <a:pt x="0" y="0"/>
                  </a:cubicBezTo>
                  <a:cubicBezTo>
                    <a:pt x="61" y="0"/>
                    <a:pt x="122" y="0"/>
                    <a:pt x="183" y="0"/>
                  </a:cubicBezTo>
                  <a:cubicBezTo>
                    <a:pt x="204" y="0"/>
                    <a:pt x="204" y="20"/>
                    <a:pt x="204" y="40"/>
                  </a:cubicBezTo>
                  <a:cubicBezTo>
                    <a:pt x="204" y="61"/>
                    <a:pt x="204" y="101"/>
                    <a:pt x="204" y="142"/>
                  </a:cubicBezTo>
                  <a:cubicBezTo>
                    <a:pt x="204" y="163"/>
                    <a:pt x="183" y="163"/>
                    <a:pt x="183" y="163"/>
                  </a:cubicBezTo>
                  <a:cubicBezTo>
                    <a:pt x="122" y="183"/>
                    <a:pt x="61" y="163"/>
                    <a:pt x="0" y="16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59" name="Freeform: Shape 29"/>
            <p:cNvSpPr/>
            <p:nvPr/>
          </p:nvSpPr>
          <p:spPr>
            <a:xfrm>
              <a:off x="2609640" y="3745440"/>
              <a:ext cx="73080" cy="50760"/>
            </a:xfrm>
            <a:custGeom>
              <a:avLst/>
              <a:gdLst/>
              <a:ahLst/>
              <a:cxnLst>
                <a:cxn ang="3cd4">
                  <a:pos x="hc" y="t"/>
                </a:cxn>
                <a:cxn ang="cd2">
                  <a:pos x="l" y="vc"/>
                </a:cxn>
                <a:cxn ang="cd4">
                  <a:pos x="hc" y="b"/>
                </a:cxn>
                <a:cxn ang="0">
                  <a:pos x="r" y="vc"/>
                </a:cxn>
              </a:cxnLst>
              <a:rect l="l" t="t" r="r" b="b"/>
              <a:pathLst>
                <a:path w="204" h="142">
                  <a:moveTo>
                    <a:pt x="204" y="0"/>
                  </a:moveTo>
                  <a:cubicBezTo>
                    <a:pt x="204" y="40"/>
                    <a:pt x="204" y="102"/>
                    <a:pt x="204" y="142"/>
                  </a:cubicBezTo>
                  <a:cubicBezTo>
                    <a:pt x="143" y="142"/>
                    <a:pt x="61" y="142"/>
                    <a:pt x="0" y="142"/>
                  </a:cubicBezTo>
                  <a:cubicBezTo>
                    <a:pt x="0" y="102"/>
                    <a:pt x="0" y="40"/>
                    <a:pt x="0" y="0"/>
                  </a:cubicBezTo>
                  <a:cubicBezTo>
                    <a:pt x="61" y="0"/>
                    <a:pt x="122" y="0"/>
                    <a:pt x="204"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60" name="Freeform: Shape 30"/>
            <p:cNvSpPr/>
            <p:nvPr/>
          </p:nvSpPr>
          <p:spPr>
            <a:xfrm>
              <a:off x="2609640" y="3635279"/>
              <a:ext cx="73080" cy="65520"/>
            </a:xfrm>
            <a:custGeom>
              <a:avLst/>
              <a:gdLst/>
              <a:ahLst/>
              <a:cxnLst>
                <a:cxn ang="3cd4">
                  <a:pos x="hc" y="t"/>
                </a:cxn>
                <a:cxn ang="cd2">
                  <a:pos x="l" y="vc"/>
                </a:cxn>
                <a:cxn ang="cd4">
                  <a:pos x="hc" y="b"/>
                </a:cxn>
                <a:cxn ang="0">
                  <a:pos x="r" y="vc"/>
                </a:cxn>
              </a:cxnLst>
              <a:rect l="l" t="t" r="r" b="b"/>
              <a:pathLst>
                <a:path w="204" h="183">
                  <a:moveTo>
                    <a:pt x="0" y="183"/>
                  </a:moveTo>
                  <a:cubicBezTo>
                    <a:pt x="0" y="122"/>
                    <a:pt x="0" y="61"/>
                    <a:pt x="0" y="0"/>
                  </a:cubicBezTo>
                  <a:cubicBezTo>
                    <a:pt x="61" y="0"/>
                    <a:pt x="122" y="0"/>
                    <a:pt x="183" y="20"/>
                  </a:cubicBezTo>
                  <a:cubicBezTo>
                    <a:pt x="183" y="20"/>
                    <a:pt x="204" y="20"/>
                    <a:pt x="204" y="40"/>
                  </a:cubicBezTo>
                  <a:cubicBezTo>
                    <a:pt x="204" y="82"/>
                    <a:pt x="204" y="122"/>
                    <a:pt x="204" y="183"/>
                  </a:cubicBezTo>
                  <a:cubicBezTo>
                    <a:pt x="143" y="183"/>
                    <a:pt x="61" y="183"/>
                    <a:pt x="0" y="18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61" name="Freeform: Shape 31"/>
            <p:cNvSpPr/>
            <p:nvPr/>
          </p:nvSpPr>
          <p:spPr>
            <a:xfrm>
              <a:off x="2609640" y="3334680"/>
              <a:ext cx="73080" cy="58320"/>
            </a:xfrm>
            <a:custGeom>
              <a:avLst/>
              <a:gdLst/>
              <a:ahLst/>
              <a:cxnLst>
                <a:cxn ang="3cd4">
                  <a:pos x="hc" y="t"/>
                </a:cxn>
                <a:cxn ang="cd2">
                  <a:pos x="l" y="vc"/>
                </a:cxn>
                <a:cxn ang="cd4">
                  <a:pos x="hc" y="b"/>
                </a:cxn>
                <a:cxn ang="0">
                  <a:pos x="r" y="vc"/>
                </a:cxn>
              </a:cxnLst>
              <a:rect l="l" t="t" r="r" b="b"/>
              <a:pathLst>
                <a:path w="204" h="163">
                  <a:moveTo>
                    <a:pt x="0" y="0"/>
                  </a:moveTo>
                  <a:cubicBezTo>
                    <a:pt x="61" y="0"/>
                    <a:pt x="122" y="0"/>
                    <a:pt x="204" y="0"/>
                  </a:cubicBezTo>
                  <a:cubicBezTo>
                    <a:pt x="204" y="40"/>
                    <a:pt x="204" y="101"/>
                    <a:pt x="204" y="142"/>
                  </a:cubicBezTo>
                  <a:lnTo>
                    <a:pt x="183" y="163"/>
                  </a:lnTo>
                  <a:cubicBezTo>
                    <a:pt x="122" y="163"/>
                    <a:pt x="61" y="163"/>
                    <a:pt x="20" y="163"/>
                  </a:cubicBezTo>
                  <a:cubicBezTo>
                    <a:pt x="0" y="163"/>
                    <a:pt x="0" y="142"/>
                    <a:pt x="0" y="142"/>
                  </a:cubicBezTo>
                  <a:cubicBezTo>
                    <a:pt x="0" y="101"/>
                    <a:pt x="0" y="40"/>
                    <a:pt x="0"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62" name="Freeform: Shape 32"/>
            <p:cNvSpPr/>
            <p:nvPr/>
          </p:nvSpPr>
          <p:spPr>
            <a:xfrm>
              <a:off x="2609640" y="3437279"/>
              <a:ext cx="73080" cy="58320"/>
            </a:xfrm>
            <a:custGeom>
              <a:avLst/>
              <a:gdLst/>
              <a:ahLst/>
              <a:cxnLst>
                <a:cxn ang="3cd4">
                  <a:pos x="hc" y="t"/>
                </a:cxn>
                <a:cxn ang="cd2">
                  <a:pos x="l" y="vc"/>
                </a:cxn>
                <a:cxn ang="cd4">
                  <a:pos x="hc" y="b"/>
                </a:cxn>
                <a:cxn ang="0">
                  <a:pos x="r" y="vc"/>
                </a:cxn>
              </a:cxnLst>
              <a:rect l="l" t="t" r="r" b="b"/>
              <a:pathLst>
                <a:path w="204" h="163">
                  <a:moveTo>
                    <a:pt x="0" y="0"/>
                  </a:moveTo>
                  <a:cubicBezTo>
                    <a:pt x="61" y="0"/>
                    <a:pt x="122" y="0"/>
                    <a:pt x="183" y="0"/>
                  </a:cubicBezTo>
                  <a:cubicBezTo>
                    <a:pt x="183" y="0"/>
                    <a:pt x="204" y="0"/>
                    <a:pt x="204" y="20"/>
                  </a:cubicBezTo>
                  <a:cubicBezTo>
                    <a:pt x="204" y="61"/>
                    <a:pt x="204" y="101"/>
                    <a:pt x="204" y="163"/>
                  </a:cubicBezTo>
                  <a:cubicBezTo>
                    <a:pt x="143" y="163"/>
                    <a:pt x="61" y="163"/>
                    <a:pt x="0" y="163"/>
                  </a:cubicBezTo>
                  <a:cubicBezTo>
                    <a:pt x="0" y="101"/>
                    <a:pt x="0" y="61"/>
                    <a:pt x="0"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63" name="Freeform: Shape 33"/>
            <p:cNvSpPr/>
            <p:nvPr/>
          </p:nvSpPr>
          <p:spPr>
            <a:xfrm>
              <a:off x="2477520" y="3539880"/>
              <a:ext cx="80280" cy="58320"/>
            </a:xfrm>
            <a:custGeom>
              <a:avLst/>
              <a:gdLst/>
              <a:ahLst/>
              <a:cxnLst>
                <a:cxn ang="3cd4">
                  <a:pos x="hc" y="t"/>
                </a:cxn>
                <a:cxn ang="cd2">
                  <a:pos x="l" y="vc"/>
                </a:cxn>
                <a:cxn ang="cd4">
                  <a:pos x="hc" y="b"/>
                </a:cxn>
                <a:cxn ang="0">
                  <a:pos x="r" y="vc"/>
                </a:cxn>
              </a:cxnLst>
              <a:rect l="l" t="t" r="r" b="b"/>
              <a:pathLst>
                <a:path w="224" h="163">
                  <a:moveTo>
                    <a:pt x="0" y="163"/>
                  </a:moveTo>
                  <a:cubicBezTo>
                    <a:pt x="0" y="102"/>
                    <a:pt x="0" y="61"/>
                    <a:pt x="0" y="21"/>
                  </a:cubicBezTo>
                  <a:cubicBezTo>
                    <a:pt x="0" y="0"/>
                    <a:pt x="21" y="0"/>
                    <a:pt x="41" y="0"/>
                  </a:cubicBezTo>
                  <a:cubicBezTo>
                    <a:pt x="82" y="0"/>
                    <a:pt x="143" y="0"/>
                    <a:pt x="184" y="0"/>
                  </a:cubicBezTo>
                  <a:cubicBezTo>
                    <a:pt x="204" y="0"/>
                    <a:pt x="224" y="0"/>
                    <a:pt x="224" y="21"/>
                  </a:cubicBezTo>
                  <a:cubicBezTo>
                    <a:pt x="224" y="61"/>
                    <a:pt x="224" y="102"/>
                    <a:pt x="224" y="142"/>
                  </a:cubicBezTo>
                  <a:lnTo>
                    <a:pt x="204" y="163"/>
                  </a:lnTo>
                  <a:cubicBezTo>
                    <a:pt x="143" y="163"/>
                    <a:pt x="82" y="163"/>
                    <a:pt x="0" y="16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64" name="Freeform: Shape 34"/>
            <p:cNvSpPr/>
            <p:nvPr/>
          </p:nvSpPr>
          <p:spPr>
            <a:xfrm>
              <a:off x="2609640" y="3539880"/>
              <a:ext cx="73080" cy="58320"/>
            </a:xfrm>
            <a:custGeom>
              <a:avLst/>
              <a:gdLst/>
              <a:ahLst/>
              <a:cxnLst>
                <a:cxn ang="3cd4">
                  <a:pos x="hc" y="t"/>
                </a:cxn>
                <a:cxn ang="cd2">
                  <a:pos x="l" y="vc"/>
                </a:cxn>
                <a:cxn ang="cd4">
                  <a:pos x="hc" y="b"/>
                </a:cxn>
                <a:cxn ang="0">
                  <a:pos x="r" y="vc"/>
                </a:cxn>
              </a:cxnLst>
              <a:rect l="l" t="t" r="r" b="b"/>
              <a:pathLst>
                <a:path w="204" h="163">
                  <a:moveTo>
                    <a:pt x="0" y="163"/>
                  </a:moveTo>
                  <a:cubicBezTo>
                    <a:pt x="0" y="102"/>
                    <a:pt x="0" y="41"/>
                    <a:pt x="0" y="0"/>
                  </a:cubicBezTo>
                  <a:cubicBezTo>
                    <a:pt x="61" y="0"/>
                    <a:pt x="122" y="0"/>
                    <a:pt x="183" y="0"/>
                  </a:cubicBezTo>
                  <a:cubicBezTo>
                    <a:pt x="183" y="0"/>
                    <a:pt x="204" y="0"/>
                    <a:pt x="204" y="21"/>
                  </a:cubicBezTo>
                  <a:cubicBezTo>
                    <a:pt x="204" y="61"/>
                    <a:pt x="204" y="102"/>
                    <a:pt x="204" y="142"/>
                  </a:cubicBezTo>
                  <a:lnTo>
                    <a:pt x="183" y="163"/>
                  </a:lnTo>
                  <a:cubicBezTo>
                    <a:pt x="122" y="163"/>
                    <a:pt x="61" y="163"/>
                    <a:pt x="0" y="16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65" name="Freeform: Shape 35"/>
            <p:cNvSpPr/>
            <p:nvPr/>
          </p:nvSpPr>
          <p:spPr>
            <a:xfrm>
              <a:off x="3621960" y="3620520"/>
              <a:ext cx="58320" cy="58320"/>
            </a:xfrm>
            <a:custGeom>
              <a:avLst/>
              <a:gdLst/>
              <a:ahLst/>
              <a:cxnLst>
                <a:cxn ang="3cd4">
                  <a:pos x="hc" y="t"/>
                </a:cxn>
                <a:cxn ang="cd2">
                  <a:pos x="l" y="vc"/>
                </a:cxn>
                <a:cxn ang="cd4">
                  <a:pos x="hc" y="b"/>
                </a:cxn>
                <a:cxn ang="0">
                  <a:pos x="r" y="vc"/>
                </a:cxn>
              </a:cxnLst>
              <a:rect l="l" t="t" r="r" b="b"/>
              <a:pathLst>
                <a:path w="163" h="163">
                  <a:moveTo>
                    <a:pt x="163" y="163"/>
                  </a:moveTo>
                  <a:cubicBezTo>
                    <a:pt x="102" y="163"/>
                    <a:pt x="61" y="163"/>
                    <a:pt x="0" y="163"/>
                  </a:cubicBezTo>
                  <a:cubicBezTo>
                    <a:pt x="0" y="102"/>
                    <a:pt x="0" y="41"/>
                    <a:pt x="0" y="0"/>
                  </a:cubicBezTo>
                  <a:cubicBezTo>
                    <a:pt x="61" y="0"/>
                    <a:pt x="102" y="0"/>
                    <a:pt x="163" y="0"/>
                  </a:cubicBezTo>
                  <a:cubicBezTo>
                    <a:pt x="163" y="41"/>
                    <a:pt x="163" y="102"/>
                    <a:pt x="163" y="16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66" name="Freeform: Shape 36"/>
            <p:cNvSpPr/>
            <p:nvPr/>
          </p:nvSpPr>
          <p:spPr>
            <a:xfrm>
              <a:off x="3621960" y="3517920"/>
              <a:ext cx="58320" cy="58320"/>
            </a:xfrm>
            <a:custGeom>
              <a:avLst/>
              <a:gdLst/>
              <a:ahLst/>
              <a:cxnLst>
                <a:cxn ang="3cd4">
                  <a:pos x="hc" y="t"/>
                </a:cxn>
                <a:cxn ang="cd2">
                  <a:pos x="l" y="vc"/>
                </a:cxn>
                <a:cxn ang="cd4">
                  <a:pos x="hc" y="b"/>
                </a:cxn>
                <a:cxn ang="0">
                  <a:pos x="r" y="vc"/>
                </a:cxn>
              </a:cxnLst>
              <a:rect l="l" t="t" r="r" b="b"/>
              <a:pathLst>
                <a:path w="163" h="163">
                  <a:moveTo>
                    <a:pt x="0" y="0"/>
                  </a:moveTo>
                  <a:cubicBezTo>
                    <a:pt x="61" y="0"/>
                    <a:pt x="102" y="0"/>
                    <a:pt x="163" y="0"/>
                  </a:cubicBezTo>
                  <a:cubicBezTo>
                    <a:pt x="163" y="40"/>
                    <a:pt x="163" y="102"/>
                    <a:pt x="163" y="163"/>
                  </a:cubicBezTo>
                  <a:cubicBezTo>
                    <a:pt x="102" y="163"/>
                    <a:pt x="61" y="163"/>
                    <a:pt x="0" y="163"/>
                  </a:cubicBezTo>
                  <a:cubicBezTo>
                    <a:pt x="0" y="102"/>
                    <a:pt x="0" y="61"/>
                    <a:pt x="0"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67" name="Freeform: Shape 37"/>
            <p:cNvSpPr/>
            <p:nvPr/>
          </p:nvSpPr>
          <p:spPr>
            <a:xfrm>
              <a:off x="3519360" y="3517920"/>
              <a:ext cx="58320" cy="58320"/>
            </a:xfrm>
            <a:custGeom>
              <a:avLst/>
              <a:gdLst/>
              <a:ahLst/>
              <a:cxnLst>
                <a:cxn ang="3cd4">
                  <a:pos x="hc" y="t"/>
                </a:cxn>
                <a:cxn ang="cd2">
                  <a:pos x="l" y="vc"/>
                </a:cxn>
                <a:cxn ang="cd4">
                  <a:pos x="hc" y="b"/>
                </a:cxn>
                <a:cxn ang="0">
                  <a:pos x="r" y="vc"/>
                </a:cxn>
              </a:cxnLst>
              <a:rect l="l" t="t" r="r" b="b"/>
              <a:pathLst>
                <a:path w="163" h="163">
                  <a:moveTo>
                    <a:pt x="0" y="163"/>
                  </a:moveTo>
                  <a:cubicBezTo>
                    <a:pt x="0" y="102"/>
                    <a:pt x="0" y="61"/>
                    <a:pt x="0" y="0"/>
                  </a:cubicBezTo>
                  <a:cubicBezTo>
                    <a:pt x="61" y="0"/>
                    <a:pt x="101" y="0"/>
                    <a:pt x="163" y="0"/>
                  </a:cubicBezTo>
                  <a:cubicBezTo>
                    <a:pt x="163" y="61"/>
                    <a:pt x="163" y="102"/>
                    <a:pt x="163" y="163"/>
                  </a:cubicBezTo>
                  <a:cubicBezTo>
                    <a:pt x="101" y="163"/>
                    <a:pt x="61" y="163"/>
                    <a:pt x="0" y="16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68" name="Freeform: Shape 38"/>
            <p:cNvSpPr/>
            <p:nvPr/>
          </p:nvSpPr>
          <p:spPr>
            <a:xfrm>
              <a:off x="3519360" y="3620520"/>
              <a:ext cx="58320" cy="58320"/>
            </a:xfrm>
            <a:custGeom>
              <a:avLst/>
              <a:gdLst/>
              <a:ahLst/>
              <a:cxnLst>
                <a:cxn ang="3cd4">
                  <a:pos x="hc" y="t"/>
                </a:cxn>
                <a:cxn ang="cd2">
                  <a:pos x="l" y="vc"/>
                </a:cxn>
                <a:cxn ang="cd4">
                  <a:pos x="hc" y="b"/>
                </a:cxn>
                <a:cxn ang="0">
                  <a:pos x="r" y="vc"/>
                </a:cxn>
              </a:cxnLst>
              <a:rect l="l" t="t" r="r" b="b"/>
              <a:pathLst>
                <a:path w="163" h="163">
                  <a:moveTo>
                    <a:pt x="0" y="81"/>
                  </a:moveTo>
                  <a:cubicBezTo>
                    <a:pt x="0" y="0"/>
                    <a:pt x="0" y="0"/>
                    <a:pt x="81" y="0"/>
                  </a:cubicBezTo>
                  <a:cubicBezTo>
                    <a:pt x="163" y="0"/>
                    <a:pt x="163" y="0"/>
                    <a:pt x="163" y="81"/>
                  </a:cubicBezTo>
                  <a:cubicBezTo>
                    <a:pt x="163" y="163"/>
                    <a:pt x="163" y="163"/>
                    <a:pt x="81" y="163"/>
                  </a:cubicBezTo>
                  <a:cubicBezTo>
                    <a:pt x="0" y="163"/>
                    <a:pt x="0" y="163"/>
                    <a:pt x="0" y="81"/>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sp>
          <p:nvSpPr>
            <p:cNvPr id="169" name="Freeform: Shape 39"/>
            <p:cNvSpPr/>
            <p:nvPr/>
          </p:nvSpPr>
          <p:spPr>
            <a:xfrm>
              <a:off x="3519360" y="3723480"/>
              <a:ext cx="58320" cy="58320"/>
            </a:xfrm>
            <a:custGeom>
              <a:avLst/>
              <a:gdLst/>
              <a:ahLst/>
              <a:cxnLst>
                <a:cxn ang="3cd4">
                  <a:pos x="hc" y="t"/>
                </a:cxn>
                <a:cxn ang="cd2">
                  <a:pos x="l" y="vc"/>
                </a:cxn>
                <a:cxn ang="cd4">
                  <a:pos x="hc" y="b"/>
                </a:cxn>
                <a:cxn ang="0">
                  <a:pos x="r" y="vc"/>
                </a:cxn>
              </a:cxnLst>
              <a:rect l="l" t="t" r="r" b="b"/>
              <a:pathLst>
                <a:path w="163" h="163">
                  <a:moveTo>
                    <a:pt x="163" y="0"/>
                  </a:moveTo>
                  <a:cubicBezTo>
                    <a:pt x="163" y="40"/>
                    <a:pt x="163" y="101"/>
                    <a:pt x="163" y="163"/>
                  </a:cubicBezTo>
                  <a:cubicBezTo>
                    <a:pt x="122" y="163"/>
                    <a:pt x="61" y="163"/>
                    <a:pt x="20" y="163"/>
                  </a:cubicBezTo>
                  <a:lnTo>
                    <a:pt x="0" y="142"/>
                  </a:lnTo>
                  <a:cubicBezTo>
                    <a:pt x="0" y="81"/>
                    <a:pt x="0" y="40"/>
                    <a:pt x="0" y="0"/>
                  </a:cubicBezTo>
                  <a:cubicBezTo>
                    <a:pt x="61" y="0"/>
                    <a:pt x="101" y="0"/>
                    <a:pt x="163"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SimSun" pitchFamily="2"/>
                <a:cs typeface="Lucida Sans" pitchFamily="2"/>
              </a:endParaRPr>
            </a:p>
          </p:txBody>
        </p:sp>
      </p:grpSp>
      <p:cxnSp>
        <p:nvCxnSpPr>
          <p:cNvPr id="174" name="Straight Connector 173"/>
          <p:cNvCxnSpPr/>
          <p:nvPr/>
        </p:nvCxnSpPr>
        <p:spPr>
          <a:xfrm>
            <a:off x="4894555" y="1398284"/>
            <a:ext cx="2451842" cy="0"/>
          </a:xfrm>
          <a:prstGeom prst="line">
            <a:avLst/>
          </a:prstGeom>
          <a:ln>
            <a:solidFill>
              <a:srgbClr val="001423"/>
            </a:solidFill>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3670032" y="2261177"/>
            <a:ext cx="352425" cy="365125"/>
            <a:chOff x="7223125" y="2133601"/>
            <a:chExt cx="352425" cy="365125"/>
          </a:xfrm>
          <a:solidFill>
            <a:srgbClr val="007C92"/>
          </a:solidFill>
        </p:grpSpPr>
        <p:sp>
          <p:nvSpPr>
            <p:cNvPr id="114" name="Oval 513"/>
            <p:cNvSpPr>
              <a:spLocks noChangeArrowheads="1"/>
            </p:cNvSpPr>
            <p:nvPr/>
          </p:nvSpPr>
          <p:spPr bwMode="auto">
            <a:xfrm>
              <a:off x="7269163" y="2312988"/>
              <a:ext cx="69850"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15" name="Freeform 514"/>
            <p:cNvSpPr>
              <a:spLocks/>
            </p:cNvSpPr>
            <p:nvPr/>
          </p:nvSpPr>
          <p:spPr bwMode="auto">
            <a:xfrm>
              <a:off x="7223125" y="2393951"/>
              <a:ext cx="158750" cy="104775"/>
            </a:xfrm>
            <a:custGeom>
              <a:avLst/>
              <a:gdLst>
                <a:gd name="T0" fmla="*/ 69 w 102"/>
                <a:gd name="T1" fmla="*/ 0 h 67"/>
                <a:gd name="T2" fmla="*/ 34 w 102"/>
                <a:gd name="T3" fmla="*/ 0 h 67"/>
                <a:gd name="T4" fmla="*/ 0 w 102"/>
                <a:gd name="T5" fmla="*/ 29 h 67"/>
                <a:gd name="T6" fmla="*/ 0 w 102"/>
                <a:gd name="T7" fmla="*/ 66 h 67"/>
                <a:gd name="T8" fmla="*/ 6 w 102"/>
                <a:gd name="T9" fmla="*/ 67 h 67"/>
                <a:gd name="T10" fmla="*/ 15 w 102"/>
                <a:gd name="T11" fmla="*/ 67 h 67"/>
                <a:gd name="T12" fmla="*/ 15 w 102"/>
                <a:gd name="T13" fmla="*/ 35 h 67"/>
                <a:gd name="T14" fmla="*/ 24 w 102"/>
                <a:gd name="T15" fmla="*/ 35 h 67"/>
                <a:gd name="T16" fmla="*/ 24 w 102"/>
                <a:gd name="T17" fmla="*/ 67 h 67"/>
                <a:gd name="T18" fmla="*/ 79 w 102"/>
                <a:gd name="T19" fmla="*/ 67 h 67"/>
                <a:gd name="T20" fmla="*/ 79 w 102"/>
                <a:gd name="T21" fmla="*/ 35 h 67"/>
                <a:gd name="T22" fmla="*/ 88 w 102"/>
                <a:gd name="T23" fmla="*/ 35 h 67"/>
                <a:gd name="T24" fmla="*/ 88 w 102"/>
                <a:gd name="T25" fmla="*/ 67 h 67"/>
                <a:gd name="T26" fmla="*/ 102 w 102"/>
                <a:gd name="T27" fmla="*/ 67 h 67"/>
                <a:gd name="T28" fmla="*/ 102 w 102"/>
                <a:gd name="T29" fmla="*/ 29 h 67"/>
                <a:gd name="T30" fmla="*/ 69 w 102"/>
                <a:gd name="T3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67">
                  <a:moveTo>
                    <a:pt x="69" y="0"/>
                  </a:moveTo>
                  <a:cubicBezTo>
                    <a:pt x="34" y="0"/>
                    <a:pt x="34" y="0"/>
                    <a:pt x="34" y="0"/>
                  </a:cubicBezTo>
                  <a:cubicBezTo>
                    <a:pt x="18" y="0"/>
                    <a:pt x="0" y="13"/>
                    <a:pt x="0" y="29"/>
                  </a:cubicBezTo>
                  <a:cubicBezTo>
                    <a:pt x="0" y="66"/>
                    <a:pt x="0" y="66"/>
                    <a:pt x="0" y="66"/>
                  </a:cubicBezTo>
                  <a:cubicBezTo>
                    <a:pt x="2" y="67"/>
                    <a:pt x="4" y="67"/>
                    <a:pt x="6" y="67"/>
                  </a:cubicBezTo>
                  <a:cubicBezTo>
                    <a:pt x="15" y="67"/>
                    <a:pt x="15" y="67"/>
                    <a:pt x="15" y="67"/>
                  </a:cubicBezTo>
                  <a:cubicBezTo>
                    <a:pt x="15" y="35"/>
                    <a:pt x="15" y="35"/>
                    <a:pt x="15" y="35"/>
                  </a:cubicBezTo>
                  <a:cubicBezTo>
                    <a:pt x="24" y="35"/>
                    <a:pt x="24" y="35"/>
                    <a:pt x="24" y="35"/>
                  </a:cubicBezTo>
                  <a:cubicBezTo>
                    <a:pt x="24" y="67"/>
                    <a:pt x="24" y="67"/>
                    <a:pt x="24" y="67"/>
                  </a:cubicBezTo>
                  <a:cubicBezTo>
                    <a:pt x="79" y="67"/>
                    <a:pt x="79" y="67"/>
                    <a:pt x="79" y="67"/>
                  </a:cubicBezTo>
                  <a:cubicBezTo>
                    <a:pt x="79" y="35"/>
                    <a:pt x="79" y="35"/>
                    <a:pt x="79" y="35"/>
                  </a:cubicBezTo>
                  <a:cubicBezTo>
                    <a:pt x="88" y="35"/>
                    <a:pt x="88" y="35"/>
                    <a:pt x="88" y="35"/>
                  </a:cubicBezTo>
                  <a:cubicBezTo>
                    <a:pt x="88" y="67"/>
                    <a:pt x="88" y="67"/>
                    <a:pt x="88" y="67"/>
                  </a:cubicBezTo>
                  <a:cubicBezTo>
                    <a:pt x="102" y="67"/>
                    <a:pt x="102" y="67"/>
                    <a:pt x="102" y="67"/>
                  </a:cubicBezTo>
                  <a:cubicBezTo>
                    <a:pt x="102" y="29"/>
                    <a:pt x="102" y="29"/>
                    <a:pt x="102" y="29"/>
                  </a:cubicBezTo>
                  <a:cubicBezTo>
                    <a:pt x="102" y="13"/>
                    <a:pt x="85"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16" name="Oval 515"/>
            <p:cNvSpPr>
              <a:spLocks noChangeArrowheads="1"/>
            </p:cNvSpPr>
            <p:nvPr/>
          </p:nvSpPr>
          <p:spPr bwMode="auto">
            <a:xfrm>
              <a:off x="7461250" y="2317751"/>
              <a:ext cx="69850"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17" name="Freeform 516"/>
            <p:cNvSpPr>
              <a:spLocks/>
            </p:cNvSpPr>
            <p:nvPr/>
          </p:nvSpPr>
          <p:spPr bwMode="auto">
            <a:xfrm>
              <a:off x="7416800" y="2398713"/>
              <a:ext cx="158750" cy="100013"/>
            </a:xfrm>
            <a:custGeom>
              <a:avLst/>
              <a:gdLst>
                <a:gd name="T0" fmla="*/ 69 w 102"/>
                <a:gd name="T1" fmla="*/ 0 h 64"/>
                <a:gd name="T2" fmla="*/ 34 w 102"/>
                <a:gd name="T3" fmla="*/ 0 h 64"/>
                <a:gd name="T4" fmla="*/ 0 w 102"/>
                <a:gd name="T5" fmla="*/ 29 h 64"/>
                <a:gd name="T6" fmla="*/ 0 w 102"/>
                <a:gd name="T7" fmla="*/ 64 h 64"/>
                <a:gd name="T8" fmla="*/ 14 w 102"/>
                <a:gd name="T9" fmla="*/ 64 h 64"/>
                <a:gd name="T10" fmla="*/ 14 w 102"/>
                <a:gd name="T11" fmla="*/ 36 h 64"/>
                <a:gd name="T12" fmla="*/ 24 w 102"/>
                <a:gd name="T13" fmla="*/ 36 h 64"/>
                <a:gd name="T14" fmla="*/ 24 w 102"/>
                <a:gd name="T15" fmla="*/ 64 h 64"/>
                <a:gd name="T16" fmla="*/ 79 w 102"/>
                <a:gd name="T17" fmla="*/ 64 h 64"/>
                <a:gd name="T18" fmla="*/ 79 w 102"/>
                <a:gd name="T19" fmla="*/ 36 h 64"/>
                <a:gd name="T20" fmla="*/ 88 w 102"/>
                <a:gd name="T21" fmla="*/ 36 h 64"/>
                <a:gd name="T22" fmla="*/ 88 w 102"/>
                <a:gd name="T23" fmla="*/ 64 h 64"/>
                <a:gd name="T24" fmla="*/ 96 w 102"/>
                <a:gd name="T25" fmla="*/ 64 h 64"/>
                <a:gd name="T26" fmla="*/ 102 w 102"/>
                <a:gd name="T27" fmla="*/ 63 h 64"/>
                <a:gd name="T28" fmla="*/ 102 w 102"/>
                <a:gd name="T29" fmla="*/ 29 h 64"/>
                <a:gd name="T30" fmla="*/ 69 w 102"/>
                <a:gd name="T3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64">
                  <a:moveTo>
                    <a:pt x="69" y="0"/>
                  </a:moveTo>
                  <a:cubicBezTo>
                    <a:pt x="34" y="0"/>
                    <a:pt x="34" y="0"/>
                    <a:pt x="34" y="0"/>
                  </a:cubicBezTo>
                  <a:cubicBezTo>
                    <a:pt x="18" y="0"/>
                    <a:pt x="0" y="13"/>
                    <a:pt x="0" y="29"/>
                  </a:cubicBezTo>
                  <a:cubicBezTo>
                    <a:pt x="0" y="64"/>
                    <a:pt x="0" y="64"/>
                    <a:pt x="0" y="64"/>
                  </a:cubicBezTo>
                  <a:cubicBezTo>
                    <a:pt x="14" y="64"/>
                    <a:pt x="14" y="64"/>
                    <a:pt x="14" y="64"/>
                  </a:cubicBezTo>
                  <a:cubicBezTo>
                    <a:pt x="14" y="36"/>
                    <a:pt x="14" y="36"/>
                    <a:pt x="14" y="36"/>
                  </a:cubicBezTo>
                  <a:cubicBezTo>
                    <a:pt x="24" y="36"/>
                    <a:pt x="24" y="36"/>
                    <a:pt x="24" y="36"/>
                  </a:cubicBezTo>
                  <a:cubicBezTo>
                    <a:pt x="24" y="64"/>
                    <a:pt x="24" y="64"/>
                    <a:pt x="24" y="64"/>
                  </a:cubicBezTo>
                  <a:cubicBezTo>
                    <a:pt x="79" y="64"/>
                    <a:pt x="79" y="64"/>
                    <a:pt x="79" y="64"/>
                  </a:cubicBezTo>
                  <a:cubicBezTo>
                    <a:pt x="79" y="36"/>
                    <a:pt x="79" y="36"/>
                    <a:pt x="79" y="36"/>
                  </a:cubicBezTo>
                  <a:cubicBezTo>
                    <a:pt x="88" y="36"/>
                    <a:pt x="88" y="36"/>
                    <a:pt x="88" y="36"/>
                  </a:cubicBezTo>
                  <a:cubicBezTo>
                    <a:pt x="88" y="64"/>
                    <a:pt x="88" y="64"/>
                    <a:pt x="88" y="64"/>
                  </a:cubicBezTo>
                  <a:cubicBezTo>
                    <a:pt x="96" y="64"/>
                    <a:pt x="96" y="64"/>
                    <a:pt x="96" y="64"/>
                  </a:cubicBezTo>
                  <a:cubicBezTo>
                    <a:pt x="98" y="64"/>
                    <a:pt x="100" y="64"/>
                    <a:pt x="102" y="63"/>
                  </a:cubicBezTo>
                  <a:cubicBezTo>
                    <a:pt x="102" y="29"/>
                    <a:pt x="102" y="29"/>
                    <a:pt x="102" y="29"/>
                  </a:cubicBezTo>
                  <a:cubicBezTo>
                    <a:pt x="102" y="13"/>
                    <a:pt x="85"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18" name="Freeform 517"/>
            <p:cNvSpPr>
              <a:spLocks/>
            </p:cNvSpPr>
            <p:nvPr/>
          </p:nvSpPr>
          <p:spPr bwMode="auto">
            <a:xfrm>
              <a:off x="7270750" y="2133601"/>
              <a:ext cx="187325" cy="185738"/>
            </a:xfrm>
            <a:custGeom>
              <a:avLst/>
              <a:gdLst>
                <a:gd name="T0" fmla="*/ 114 w 121"/>
                <a:gd name="T1" fmla="*/ 0 h 119"/>
                <a:gd name="T2" fmla="*/ 8 w 121"/>
                <a:gd name="T3" fmla="*/ 0 h 119"/>
                <a:gd name="T4" fmla="*/ 0 w 121"/>
                <a:gd name="T5" fmla="*/ 7 h 119"/>
                <a:gd name="T6" fmla="*/ 0 w 121"/>
                <a:gd name="T7" fmla="*/ 82 h 119"/>
                <a:gd name="T8" fmla="*/ 8 w 121"/>
                <a:gd name="T9" fmla="*/ 90 h 119"/>
                <a:gd name="T10" fmla="*/ 54 w 121"/>
                <a:gd name="T11" fmla="*/ 90 h 119"/>
                <a:gd name="T12" fmla="*/ 54 w 121"/>
                <a:gd name="T13" fmla="*/ 119 h 119"/>
                <a:gd name="T14" fmla="*/ 81 w 121"/>
                <a:gd name="T15" fmla="*/ 90 h 119"/>
                <a:gd name="T16" fmla="*/ 114 w 121"/>
                <a:gd name="T17" fmla="*/ 90 h 119"/>
                <a:gd name="T18" fmla="*/ 121 w 121"/>
                <a:gd name="T19" fmla="*/ 82 h 119"/>
                <a:gd name="T20" fmla="*/ 121 w 121"/>
                <a:gd name="T21" fmla="*/ 7 h 119"/>
                <a:gd name="T22" fmla="*/ 114 w 12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119">
                  <a:moveTo>
                    <a:pt x="114" y="0"/>
                  </a:moveTo>
                  <a:cubicBezTo>
                    <a:pt x="8" y="0"/>
                    <a:pt x="8" y="0"/>
                    <a:pt x="8" y="0"/>
                  </a:cubicBezTo>
                  <a:cubicBezTo>
                    <a:pt x="4" y="0"/>
                    <a:pt x="0" y="3"/>
                    <a:pt x="0" y="7"/>
                  </a:cubicBezTo>
                  <a:cubicBezTo>
                    <a:pt x="0" y="82"/>
                    <a:pt x="0" y="82"/>
                    <a:pt x="0" y="82"/>
                  </a:cubicBezTo>
                  <a:cubicBezTo>
                    <a:pt x="0" y="87"/>
                    <a:pt x="4" y="90"/>
                    <a:pt x="8" y="90"/>
                  </a:cubicBezTo>
                  <a:cubicBezTo>
                    <a:pt x="54" y="90"/>
                    <a:pt x="54" y="90"/>
                    <a:pt x="54" y="90"/>
                  </a:cubicBezTo>
                  <a:cubicBezTo>
                    <a:pt x="54" y="119"/>
                    <a:pt x="54" y="119"/>
                    <a:pt x="54" y="119"/>
                  </a:cubicBezTo>
                  <a:cubicBezTo>
                    <a:pt x="81" y="90"/>
                    <a:pt x="81" y="90"/>
                    <a:pt x="81" y="90"/>
                  </a:cubicBezTo>
                  <a:cubicBezTo>
                    <a:pt x="114" y="90"/>
                    <a:pt x="114" y="90"/>
                    <a:pt x="114" y="90"/>
                  </a:cubicBezTo>
                  <a:cubicBezTo>
                    <a:pt x="118" y="90"/>
                    <a:pt x="121" y="87"/>
                    <a:pt x="121" y="82"/>
                  </a:cubicBezTo>
                  <a:cubicBezTo>
                    <a:pt x="121" y="7"/>
                    <a:pt x="121" y="7"/>
                    <a:pt x="121" y="7"/>
                  </a:cubicBezTo>
                  <a:cubicBezTo>
                    <a:pt x="121" y="3"/>
                    <a:pt x="118" y="0"/>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19" name="Rectangle 518"/>
            <p:cNvSpPr>
              <a:spLocks noChangeArrowheads="1"/>
            </p:cNvSpPr>
            <p:nvPr/>
          </p:nvSpPr>
          <p:spPr bwMode="auto">
            <a:xfrm>
              <a:off x="7356475" y="2230438"/>
              <a:ext cx="23813" cy="2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20" name="Freeform 519"/>
            <p:cNvSpPr>
              <a:spLocks/>
            </p:cNvSpPr>
            <p:nvPr/>
          </p:nvSpPr>
          <p:spPr bwMode="auto">
            <a:xfrm>
              <a:off x="7335838" y="2149476"/>
              <a:ext cx="66675" cy="69850"/>
            </a:xfrm>
            <a:custGeom>
              <a:avLst/>
              <a:gdLst>
                <a:gd name="T0" fmla="*/ 20 w 43"/>
                <a:gd name="T1" fmla="*/ 0 h 45"/>
                <a:gd name="T2" fmla="*/ 0 w 43"/>
                <a:gd name="T3" fmla="*/ 3 h 45"/>
                <a:gd name="T4" fmla="*/ 1 w 43"/>
                <a:gd name="T5" fmla="*/ 16 h 45"/>
                <a:gd name="T6" fmla="*/ 15 w 43"/>
                <a:gd name="T7" fmla="*/ 13 h 45"/>
                <a:gd name="T8" fmla="*/ 26 w 43"/>
                <a:gd name="T9" fmla="*/ 19 h 45"/>
                <a:gd name="T10" fmla="*/ 14 w 43"/>
                <a:gd name="T11" fmla="*/ 45 h 45"/>
                <a:gd name="T12" fmla="*/ 28 w 43"/>
                <a:gd name="T13" fmla="*/ 45 h 45"/>
                <a:gd name="T14" fmla="*/ 43 w 43"/>
                <a:gd name="T15" fmla="*/ 16 h 45"/>
                <a:gd name="T16" fmla="*/ 20 w 43"/>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5">
                  <a:moveTo>
                    <a:pt x="20" y="0"/>
                  </a:moveTo>
                  <a:cubicBezTo>
                    <a:pt x="13" y="0"/>
                    <a:pt x="7" y="1"/>
                    <a:pt x="0" y="3"/>
                  </a:cubicBezTo>
                  <a:cubicBezTo>
                    <a:pt x="1" y="16"/>
                    <a:pt x="1" y="16"/>
                    <a:pt x="1" y="16"/>
                  </a:cubicBezTo>
                  <a:cubicBezTo>
                    <a:pt x="5" y="14"/>
                    <a:pt x="10" y="13"/>
                    <a:pt x="15" y="13"/>
                  </a:cubicBezTo>
                  <a:cubicBezTo>
                    <a:pt x="20" y="13"/>
                    <a:pt x="26" y="15"/>
                    <a:pt x="26" y="19"/>
                  </a:cubicBezTo>
                  <a:cubicBezTo>
                    <a:pt x="26" y="28"/>
                    <a:pt x="14" y="33"/>
                    <a:pt x="14" y="45"/>
                  </a:cubicBezTo>
                  <a:cubicBezTo>
                    <a:pt x="28" y="45"/>
                    <a:pt x="28" y="45"/>
                    <a:pt x="28" y="45"/>
                  </a:cubicBezTo>
                  <a:cubicBezTo>
                    <a:pt x="29" y="32"/>
                    <a:pt x="43" y="29"/>
                    <a:pt x="43" y="16"/>
                  </a:cubicBezTo>
                  <a:cubicBezTo>
                    <a:pt x="43" y="4"/>
                    <a:pt x="31" y="0"/>
                    <a:pt x="20"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grpSp>
      <p:grpSp>
        <p:nvGrpSpPr>
          <p:cNvPr id="121" name="Group 120"/>
          <p:cNvGrpSpPr/>
          <p:nvPr/>
        </p:nvGrpSpPr>
        <p:grpSpPr>
          <a:xfrm>
            <a:off x="2118858" y="2221469"/>
            <a:ext cx="337085" cy="359511"/>
            <a:chOff x="3024188" y="2124076"/>
            <a:chExt cx="355600" cy="371475"/>
          </a:xfrm>
          <a:solidFill>
            <a:srgbClr val="007C92"/>
          </a:solidFill>
        </p:grpSpPr>
        <p:sp>
          <p:nvSpPr>
            <p:cNvPr id="122" name="Freeform 440"/>
            <p:cNvSpPr>
              <a:spLocks noEditPoints="1"/>
            </p:cNvSpPr>
            <p:nvPr/>
          </p:nvSpPr>
          <p:spPr bwMode="auto">
            <a:xfrm>
              <a:off x="3024188" y="2124076"/>
              <a:ext cx="355600" cy="371475"/>
            </a:xfrm>
            <a:custGeom>
              <a:avLst/>
              <a:gdLst>
                <a:gd name="T0" fmla="*/ 29 w 229"/>
                <a:gd name="T1" fmla="*/ 39 h 238"/>
                <a:gd name="T2" fmla="*/ 0 w 229"/>
                <a:gd name="T3" fmla="*/ 109 h 238"/>
                <a:gd name="T4" fmla="*/ 29 w 229"/>
                <a:gd name="T5" fmla="*/ 179 h 238"/>
                <a:gd name="T6" fmla="*/ 156 w 229"/>
                <a:gd name="T7" fmla="*/ 190 h 238"/>
                <a:gd name="T8" fmla="*/ 158 w 229"/>
                <a:gd name="T9" fmla="*/ 189 h 238"/>
                <a:gd name="T10" fmla="*/ 169 w 229"/>
                <a:gd name="T11" fmla="*/ 200 h 238"/>
                <a:gd name="T12" fmla="*/ 164 w 229"/>
                <a:gd name="T13" fmla="*/ 205 h 238"/>
                <a:gd name="T14" fmla="*/ 164 w 229"/>
                <a:gd name="T15" fmla="*/ 216 h 238"/>
                <a:gd name="T16" fmla="*/ 186 w 229"/>
                <a:gd name="T17" fmla="*/ 238 h 238"/>
                <a:gd name="T18" fmla="*/ 229 w 229"/>
                <a:gd name="T19" fmla="*/ 238 h 238"/>
                <a:gd name="T20" fmla="*/ 229 w 229"/>
                <a:gd name="T21" fmla="*/ 196 h 238"/>
                <a:gd name="T22" fmla="*/ 207 w 229"/>
                <a:gd name="T23" fmla="*/ 174 h 238"/>
                <a:gd name="T24" fmla="*/ 195 w 229"/>
                <a:gd name="T25" fmla="*/ 174 h 238"/>
                <a:gd name="T26" fmla="*/ 190 w 229"/>
                <a:gd name="T27" fmla="*/ 178 h 238"/>
                <a:gd name="T28" fmla="*/ 179 w 229"/>
                <a:gd name="T29" fmla="*/ 168 h 238"/>
                <a:gd name="T30" fmla="*/ 180 w 229"/>
                <a:gd name="T31" fmla="*/ 166 h 238"/>
                <a:gd name="T32" fmla="*/ 198 w 229"/>
                <a:gd name="T33" fmla="*/ 109 h 238"/>
                <a:gd name="T34" fmla="*/ 198 w 229"/>
                <a:gd name="T35" fmla="*/ 109 h 238"/>
                <a:gd name="T36" fmla="*/ 169 w 229"/>
                <a:gd name="T37" fmla="*/ 39 h 238"/>
                <a:gd name="T38" fmla="*/ 29 w 229"/>
                <a:gd name="T39" fmla="*/ 39 h 238"/>
                <a:gd name="T40" fmla="*/ 173 w 229"/>
                <a:gd name="T41" fmla="*/ 109 h 238"/>
                <a:gd name="T42" fmla="*/ 151 w 229"/>
                <a:gd name="T43" fmla="*/ 161 h 238"/>
                <a:gd name="T44" fmla="*/ 99 w 229"/>
                <a:gd name="T45" fmla="*/ 182 h 238"/>
                <a:gd name="T46" fmla="*/ 47 w 229"/>
                <a:gd name="T47" fmla="*/ 161 h 238"/>
                <a:gd name="T48" fmla="*/ 26 w 229"/>
                <a:gd name="T49" fmla="*/ 109 h 238"/>
                <a:gd name="T50" fmla="*/ 47 w 229"/>
                <a:gd name="T51" fmla="*/ 57 h 238"/>
                <a:gd name="T52" fmla="*/ 151 w 229"/>
                <a:gd name="T53" fmla="*/ 57 h 238"/>
                <a:gd name="T54" fmla="*/ 173 w 229"/>
                <a:gd name="T55" fmla="*/ 10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238">
                  <a:moveTo>
                    <a:pt x="29" y="39"/>
                  </a:moveTo>
                  <a:cubicBezTo>
                    <a:pt x="10" y="57"/>
                    <a:pt x="0" y="82"/>
                    <a:pt x="0" y="109"/>
                  </a:cubicBezTo>
                  <a:cubicBezTo>
                    <a:pt x="0" y="135"/>
                    <a:pt x="10" y="160"/>
                    <a:pt x="29" y="179"/>
                  </a:cubicBezTo>
                  <a:cubicBezTo>
                    <a:pt x="63" y="213"/>
                    <a:pt x="117" y="218"/>
                    <a:pt x="156" y="190"/>
                  </a:cubicBezTo>
                  <a:cubicBezTo>
                    <a:pt x="158" y="189"/>
                    <a:pt x="158" y="189"/>
                    <a:pt x="158" y="189"/>
                  </a:cubicBezTo>
                  <a:cubicBezTo>
                    <a:pt x="169" y="200"/>
                    <a:pt x="169" y="200"/>
                    <a:pt x="169" y="200"/>
                  </a:cubicBezTo>
                  <a:cubicBezTo>
                    <a:pt x="164" y="205"/>
                    <a:pt x="164" y="205"/>
                    <a:pt x="164" y="205"/>
                  </a:cubicBezTo>
                  <a:cubicBezTo>
                    <a:pt x="161" y="208"/>
                    <a:pt x="161" y="213"/>
                    <a:pt x="164" y="216"/>
                  </a:cubicBezTo>
                  <a:cubicBezTo>
                    <a:pt x="186" y="238"/>
                    <a:pt x="186" y="238"/>
                    <a:pt x="186" y="238"/>
                  </a:cubicBezTo>
                  <a:cubicBezTo>
                    <a:pt x="229" y="238"/>
                    <a:pt x="229" y="238"/>
                    <a:pt x="229" y="238"/>
                  </a:cubicBezTo>
                  <a:cubicBezTo>
                    <a:pt x="229" y="196"/>
                    <a:pt x="229" y="196"/>
                    <a:pt x="229" y="196"/>
                  </a:cubicBezTo>
                  <a:cubicBezTo>
                    <a:pt x="207" y="174"/>
                    <a:pt x="207" y="174"/>
                    <a:pt x="207" y="174"/>
                  </a:cubicBezTo>
                  <a:cubicBezTo>
                    <a:pt x="203" y="170"/>
                    <a:pt x="198" y="170"/>
                    <a:pt x="195" y="174"/>
                  </a:cubicBezTo>
                  <a:cubicBezTo>
                    <a:pt x="190" y="178"/>
                    <a:pt x="190" y="178"/>
                    <a:pt x="190" y="178"/>
                  </a:cubicBezTo>
                  <a:cubicBezTo>
                    <a:pt x="179" y="168"/>
                    <a:pt x="179" y="168"/>
                    <a:pt x="179" y="168"/>
                  </a:cubicBezTo>
                  <a:cubicBezTo>
                    <a:pt x="180" y="166"/>
                    <a:pt x="180" y="166"/>
                    <a:pt x="180" y="166"/>
                  </a:cubicBezTo>
                  <a:cubicBezTo>
                    <a:pt x="192" y="149"/>
                    <a:pt x="198" y="129"/>
                    <a:pt x="198" y="109"/>
                  </a:cubicBezTo>
                  <a:cubicBezTo>
                    <a:pt x="198" y="109"/>
                    <a:pt x="198" y="109"/>
                    <a:pt x="198" y="109"/>
                  </a:cubicBezTo>
                  <a:cubicBezTo>
                    <a:pt x="198" y="82"/>
                    <a:pt x="188" y="57"/>
                    <a:pt x="169" y="39"/>
                  </a:cubicBezTo>
                  <a:cubicBezTo>
                    <a:pt x="131" y="0"/>
                    <a:pt x="68" y="0"/>
                    <a:pt x="29" y="39"/>
                  </a:cubicBezTo>
                  <a:moveTo>
                    <a:pt x="173" y="109"/>
                  </a:moveTo>
                  <a:cubicBezTo>
                    <a:pt x="173" y="128"/>
                    <a:pt x="165" y="147"/>
                    <a:pt x="151" y="161"/>
                  </a:cubicBezTo>
                  <a:cubicBezTo>
                    <a:pt x="137" y="175"/>
                    <a:pt x="119" y="182"/>
                    <a:pt x="99" y="182"/>
                  </a:cubicBezTo>
                  <a:cubicBezTo>
                    <a:pt x="80" y="182"/>
                    <a:pt x="61" y="175"/>
                    <a:pt x="47" y="161"/>
                  </a:cubicBezTo>
                  <a:cubicBezTo>
                    <a:pt x="33" y="147"/>
                    <a:pt x="26" y="128"/>
                    <a:pt x="26" y="109"/>
                  </a:cubicBezTo>
                  <a:cubicBezTo>
                    <a:pt x="26" y="89"/>
                    <a:pt x="33" y="71"/>
                    <a:pt x="47" y="57"/>
                  </a:cubicBezTo>
                  <a:cubicBezTo>
                    <a:pt x="76" y="28"/>
                    <a:pt x="122" y="28"/>
                    <a:pt x="151" y="57"/>
                  </a:cubicBezTo>
                  <a:cubicBezTo>
                    <a:pt x="165" y="71"/>
                    <a:pt x="173" y="89"/>
                    <a:pt x="173" y="1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23" name="Oval 441"/>
            <p:cNvSpPr>
              <a:spLocks noChangeArrowheads="1"/>
            </p:cNvSpPr>
            <p:nvPr/>
          </p:nvSpPr>
          <p:spPr bwMode="auto">
            <a:xfrm>
              <a:off x="3149600" y="2222501"/>
              <a:ext cx="55563" cy="555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75" name="Freeform 442"/>
            <p:cNvSpPr>
              <a:spLocks/>
            </p:cNvSpPr>
            <p:nvPr/>
          </p:nvSpPr>
          <p:spPr bwMode="auto">
            <a:xfrm>
              <a:off x="3113088" y="2286001"/>
              <a:ext cx="128588" cy="79375"/>
            </a:xfrm>
            <a:custGeom>
              <a:avLst/>
              <a:gdLst>
                <a:gd name="T0" fmla="*/ 55 w 82"/>
                <a:gd name="T1" fmla="*/ 0 h 51"/>
                <a:gd name="T2" fmla="*/ 82 w 82"/>
                <a:gd name="T3" fmla="*/ 23 h 51"/>
                <a:gd name="T4" fmla="*/ 82 w 82"/>
                <a:gd name="T5" fmla="*/ 51 h 51"/>
                <a:gd name="T6" fmla="*/ 70 w 82"/>
                <a:gd name="T7" fmla="*/ 51 h 51"/>
                <a:gd name="T8" fmla="*/ 70 w 82"/>
                <a:gd name="T9" fmla="*/ 29 h 51"/>
                <a:gd name="T10" fmla="*/ 63 w 82"/>
                <a:gd name="T11" fmla="*/ 29 h 51"/>
                <a:gd name="T12" fmla="*/ 63 w 82"/>
                <a:gd name="T13" fmla="*/ 51 h 51"/>
                <a:gd name="T14" fmla="*/ 19 w 82"/>
                <a:gd name="T15" fmla="*/ 51 h 51"/>
                <a:gd name="T16" fmla="*/ 19 w 82"/>
                <a:gd name="T17" fmla="*/ 29 h 51"/>
                <a:gd name="T18" fmla="*/ 12 w 82"/>
                <a:gd name="T19" fmla="*/ 29 h 51"/>
                <a:gd name="T20" fmla="*/ 12 w 82"/>
                <a:gd name="T21" fmla="*/ 51 h 51"/>
                <a:gd name="T22" fmla="*/ 0 w 82"/>
                <a:gd name="T23" fmla="*/ 51 h 51"/>
                <a:gd name="T24" fmla="*/ 0 w 82"/>
                <a:gd name="T25" fmla="*/ 23 h 51"/>
                <a:gd name="T26" fmla="*/ 27 w 82"/>
                <a:gd name="T27" fmla="*/ 0 h 51"/>
                <a:gd name="T28" fmla="*/ 55 w 82"/>
                <a:gd name="T2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51">
                  <a:moveTo>
                    <a:pt x="55" y="0"/>
                  </a:moveTo>
                  <a:cubicBezTo>
                    <a:pt x="68" y="0"/>
                    <a:pt x="82" y="10"/>
                    <a:pt x="82" y="23"/>
                  </a:cubicBezTo>
                  <a:cubicBezTo>
                    <a:pt x="82" y="51"/>
                    <a:pt x="82" y="51"/>
                    <a:pt x="82" y="51"/>
                  </a:cubicBezTo>
                  <a:cubicBezTo>
                    <a:pt x="70" y="51"/>
                    <a:pt x="70" y="51"/>
                    <a:pt x="70" y="51"/>
                  </a:cubicBezTo>
                  <a:cubicBezTo>
                    <a:pt x="70" y="29"/>
                    <a:pt x="70" y="29"/>
                    <a:pt x="70" y="29"/>
                  </a:cubicBezTo>
                  <a:cubicBezTo>
                    <a:pt x="63" y="29"/>
                    <a:pt x="63" y="29"/>
                    <a:pt x="63" y="29"/>
                  </a:cubicBezTo>
                  <a:cubicBezTo>
                    <a:pt x="63" y="51"/>
                    <a:pt x="63" y="51"/>
                    <a:pt x="63" y="51"/>
                  </a:cubicBezTo>
                  <a:cubicBezTo>
                    <a:pt x="19" y="51"/>
                    <a:pt x="19" y="51"/>
                    <a:pt x="19" y="51"/>
                  </a:cubicBezTo>
                  <a:cubicBezTo>
                    <a:pt x="19" y="29"/>
                    <a:pt x="19" y="29"/>
                    <a:pt x="19" y="29"/>
                  </a:cubicBezTo>
                  <a:cubicBezTo>
                    <a:pt x="12" y="29"/>
                    <a:pt x="12" y="29"/>
                    <a:pt x="12" y="29"/>
                  </a:cubicBezTo>
                  <a:cubicBezTo>
                    <a:pt x="12" y="51"/>
                    <a:pt x="12" y="51"/>
                    <a:pt x="12" y="51"/>
                  </a:cubicBezTo>
                  <a:cubicBezTo>
                    <a:pt x="0" y="51"/>
                    <a:pt x="0" y="51"/>
                    <a:pt x="0" y="51"/>
                  </a:cubicBezTo>
                  <a:cubicBezTo>
                    <a:pt x="0" y="23"/>
                    <a:pt x="0" y="23"/>
                    <a:pt x="0" y="23"/>
                  </a:cubicBezTo>
                  <a:cubicBezTo>
                    <a:pt x="0" y="10"/>
                    <a:pt x="14" y="0"/>
                    <a:pt x="27" y="0"/>
                  </a:cubicBezTo>
                  <a:lnTo>
                    <a:pt x="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grpSp>
      <p:sp>
        <p:nvSpPr>
          <p:cNvPr id="179" name="Freeform 178"/>
          <p:cNvSpPr>
            <a:spLocks/>
          </p:cNvSpPr>
          <p:nvPr/>
        </p:nvSpPr>
        <p:spPr bwMode="auto">
          <a:xfrm>
            <a:off x="2083496" y="1555051"/>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grpSp>
        <p:nvGrpSpPr>
          <p:cNvPr id="182" name="Group 181"/>
          <p:cNvGrpSpPr/>
          <p:nvPr/>
        </p:nvGrpSpPr>
        <p:grpSpPr>
          <a:xfrm>
            <a:off x="2179285" y="1608894"/>
            <a:ext cx="214313" cy="315913"/>
            <a:chOff x="6759575" y="1962150"/>
            <a:chExt cx="214313" cy="315913"/>
          </a:xfrm>
          <a:solidFill>
            <a:srgbClr val="007C92"/>
          </a:solidFill>
        </p:grpSpPr>
        <p:sp>
          <p:nvSpPr>
            <p:cNvPr id="184" name="Freeform 522"/>
            <p:cNvSpPr>
              <a:spLocks noEditPoints="1"/>
            </p:cNvSpPr>
            <p:nvPr/>
          </p:nvSpPr>
          <p:spPr bwMode="auto">
            <a:xfrm>
              <a:off x="6759575" y="1962150"/>
              <a:ext cx="214313" cy="315913"/>
            </a:xfrm>
            <a:custGeom>
              <a:avLst/>
              <a:gdLst>
                <a:gd name="T0" fmla="*/ 135 w 135"/>
                <a:gd name="T1" fmla="*/ 0 h 199"/>
                <a:gd name="T2" fmla="*/ 0 w 135"/>
                <a:gd name="T3" fmla="*/ 0 h 199"/>
                <a:gd name="T4" fmla="*/ 0 w 135"/>
                <a:gd name="T5" fmla="*/ 199 h 199"/>
                <a:gd name="T6" fmla="*/ 135 w 135"/>
                <a:gd name="T7" fmla="*/ 199 h 199"/>
                <a:gd name="T8" fmla="*/ 135 w 135"/>
                <a:gd name="T9" fmla="*/ 0 h 199"/>
                <a:gd name="T10" fmla="*/ 121 w 135"/>
                <a:gd name="T11" fmla="*/ 187 h 199"/>
                <a:gd name="T12" fmla="*/ 13 w 135"/>
                <a:gd name="T13" fmla="*/ 187 h 199"/>
                <a:gd name="T14" fmla="*/ 13 w 135"/>
                <a:gd name="T15" fmla="*/ 13 h 199"/>
                <a:gd name="T16" fmla="*/ 121 w 135"/>
                <a:gd name="T17" fmla="*/ 13 h 199"/>
                <a:gd name="T18" fmla="*/ 121 w 135"/>
                <a:gd name="T19"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99">
                  <a:moveTo>
                    <a:pt x="135" y="0"/>
                  </a:moveTo>
                  <a:lnTo>
                    <a:pt x="0" y="0"/>
                  </a:lnTo>
                  <a:lnTo>
                    <a:pt x="0" y="199"/>
                  </a:lnTo>
                  <a:lnTo>
                    <a:pt x="135" y="199"/>
                  </a:lnTo>
                  <a:lnTo>
                    <a:pt x="135" y="0"/>
                  </a:lnTo>
                  <a:close/>
                  <a:moveTo>
                    <a:pt x="121" y="187"/>
                  </a:moveTo>
                  <a:lnTo>
                    <a:pt x="13" y="187"/>
                  </a:lnTo>
                  <a:lnTo>
                    <a:pt x="13" y="13"/>
                  </a:lnTo>
                  <a:lnTo>
                    <a:pt x="121" y="13"/>
                  </a:lnTo>
                  <a:lnTo>
                    <a:pt x="121"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85" name="Freeform 523"/>
            <p:cNvSpPr>
              <a:spLocks/>
            </p:cNvSpPr>
            <p:nvPr/>
          </p:nvSpPr>
          <p:spPr bwMode="auto">
            <a:xfrm>
              <a:off x="6804025" y="2093913"/>
              <a:ext cx="25400" cy="38100"/>
            </a:xfrm>
            <a:custGeom>
              <a:avLst/>
              <a:gdLst>
                <a:gd name="T0" fmla="*/ 0 w 16"/>
                <a:gd name="T1" fmla="*/ 25 h 25"/>
                <a:gd name="T2" fmla="*/ 0 w 16"/>
                <a:gd name="T3" fmla="*/ 21 h 25"/>
                <a:gd name="T4" fmla="*/ 11 w 16"/>
                <a:gd name="T5" fmla="*/ 8 h 25"/>
                <a:gd name="T6" fmla="*/ 7 w 16"/>
                <a:gd name="T7" fmla="*/ 4 h 25"/>
                <a:gd name="T8" fmla="*/ 1 w 16"/>
                <a:gd name="T9" fmla="*/ 6 h 25"/>
                <a:gd name="T10" fmla="*/ 1 w 16"/>
                <a:gd name="T11" fmla="*/ 2 h 25"/>
                <a:gd name="T12" fmla="*/ 8 w 16"/>
                <a:gd name="T13" fmla="*/ 0 h 25"/>
                <a:gd name="T14" fmla="*/ 16 w 16"/>
                <a:gd name="T15" fmla="*/ 8 h 25"/>
                <a:gd name="T16" fmla="*/ 7 w 16"/>
                <a:gd name="T17" fmla="*/ 21 h 25"/>
                <a:gd name="T18" fmla="*/ 16 w 16"/>
                <a:gd name="T19" fmla="*/ 21 h 25"/>
                <a:gd name="T20" fmla="*/ 16 w 16"/>
                <a:gd name="T21" fmla="*/ 25 h 25"/>
                <a:gd name="T22" fmla="*/ 0 w 16"/>
                <a:gd name="T2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5">
                  <a:moveTo>
                    <a:pt x="0" y="25"/>
                  </a:moveTo>
                  <a:cubicBezTo>
                    <a:pt x="0" y="21"/>
                    <a:pt x="0" y="21"/>
                    <a:pt x="0" y="21"/>
                  </a:cubicBezTo>
                  <a:cubicBezTo>
                    <a:pt x="3" y="19"/>
                    <a:pt x="11" y="12"/>
                    <a:pt x="11" y="8"/>
                  </a:cubicBezTo>
                  <a:cubicBezTo>
                    <a:pt x="11" y="5"/>
                    <a:pt x="9" y="4"/>
                    <a:pt x="7" y="4"/>
                  </a:cubicBezTo>
                  <a:cubicBezTo>
                    <a:pt x="5" y="4"/>
                    <a:pt x="3" y="5"/>
                    <a:pt x="1" y="6"/>
                  </a:cubicBezTo>
                  <a:cubicBezTo>
                    <a:pt x="1" y="2"/>
                    <a:pt x="1" y="2"/>
                    <a:pt x="1" y="2"/>
                  </a:cubicBezTo>
                  <a:cubicBezTo>
                    <a:pt x="3" y="1"/>
                    <a:pt x="6" y="0"/>
                    <a:pt x="8" y="0"/>
                  </a:cubicBezTo>
                  <a:cubicBezTo>
                    <a:pt x="13" y="0"/>
                    <a:pt x="16" y="3"/>
                    <a:pt x="16" y="8"/>
                  </a:cubicBezTo>
                  <a:cubicBezTo>
                    <a:pt x="16" y="13"/>
                    <a:pt x="10" y="18"/>
                    <a:pt x="7" y="21"/>
                  </a:cubicBezTo>
                  <a:cubicBezTo>
                    <a:pt x="16" y="21"/>
                    <a:pt x="16" y="21"/>
                    <a:pt x="16" y="21"/>
                  </a:cubicBezTo>
                  <a:cubicBezTo>
                    <a:pt x="16" y="25"/>
                    <a:pt x="16" y="25"/>
                    <a:pt x="16" y="25"/>
                  </a:cubicBez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86" name="Rectangle 524"/>
            <p:cNvSpPr>
              <a:spLocks noChangeArrowheads="1"/>
            </p:cNvSpPr>
            <p:nvPr/>
          </p:nvSpPr>
          <p:spPr bwMode="auto">
            <a:xfrm>
              <a:off x="6853238" y="2109788"/>
              <a:ext cx="74613"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87" name="Rectangle 525"/>
            <p:cNvSpPr>
              <a:spLocks noChangeArrowheads="1"/>
            </p:cNvSpPr>
            <p:nvPr/>
          </p:nvSpPr>
          <p:spPr bwMode="auto">
            <a:xfrm>
              <a:off x="6853238" y="2124075"/>
              <a:ext cx="34925"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88" name="Freeform 526"/>
            <p:cNvSpPr>
              <a:spLocks/>
            </p:cNvSpPr>
            <p:nvPr/>
          </p:nvSpPr>
          <p:spPr bwMode="auto">
            <a:xfrm>
              <a:off x="6802438" y="2012950"/>
              <a:ext cx="19050" cy="38100"/>
            </a:xfrm>
            <a:custGeom>
              <a:avLst/>
              <a:gdLst>
                <a:gd name="T0" fmla="*/ 8 w 12"/>
                <a:gd name="T1" fmla="*/ 0 h 24"/>
                <a:gd name="T2" fmla="*/ 12 w 12"/>
                <a:gd name="T3" fmla="*/ 0 h 24"/>
                <a:gd name="T4" fmla="*/ 12 w 12"/>
                <a:gd name="T5" fmla="*/ 24 h 24"/>
                <a:gd name="T6" fmla="*/ 7 w 12"/>
                <a:gd name="T7" fmla="*/ 24 h 24"/>
                <a:gd name="T8" fmla="*/ 7 w 12"/>
                <a:gd name="T9" fmla="*/ 6 h 24"/>
                <a:gd name="T10" fmla="*/ 3 w 12"/>
                <a:gd name="T11" fmla="*/ 9 h 24"/>
                <a:gd name="T12" fmla="*/ 0 w 12"/>
                <a:gd name="T13" fmla="*/ 6 h 24"/>
                <a:gd name="T14" fmla="*/ 8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8" y="0"/>
                  </a:moveTo>
                  <a:lnTo>
                    <a:pt x="12" y="0"/>
                  </a:lnTo>
                  <a:lnTo>
                    <a:pt x="12" y="24"/>
                  </a:lnTo>
                  <a:lnTo>
                    <a:pt x="7" y="24"/>
                  </a:lnTo>
                  <a:lnTo>
                    <a:pt x="7" y="6"/>
                  </a:lnTo>
                  <a:lnTo>
                    <a:pt x="3" y="9"/>
                  </a:lnTo>
                  <a:lnTo>
                    <a:pt x="0" y="6"/>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89" name="Rectangle 527"/>
            <p:cNvSpPr>
              <a:spLocks noChangeArrowheads="1"/>
            </p:cNvSpPr>
            <p:nvPr/>
          </p:nvSpPr>
          <p:spPr bwMode="auto">
            <a:xfrm>
              <a:off x="6853238" y="2043113"/>
              <a:ext cx="47625"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90" name="Rectangle 528"/>
            <p:cNvSpPr>
              <a:spLocks noChangeArrowheads="1"/>
            </p:cNvSpPr>
            <p:nvPr/>
          </p:nvSpPr>
          <p:spPr bwMode="auto">
            <a:xfrm>
              <a:off x="6853238" y="2027238"/>
              <a:ext cx="74613"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91" name="Freeform 529"/>
            <p:cNvSpPr>
              <a:spLocks/>
            </p:cNvSpPr>
            <p:nvPr/>
          </p:nvSpPr>
          <p:spPr bwMode="auto">
            <a:xfrm>
              <a:off x="6804025" y="2176463"/>
              <a:ext cx="25400" cy="38100"/>
            </a:xfrm>
            <a:custGeom>
              <a:avLst/>
              <a:gdLst>
                <a:gd name="T0" fmla="*/ 1 w 16"/>
                <a:gd name="T1" fmla="*/ 20 h 25"/>
                <a:gd name="T2" fmla="*/ 6 w 16"/>
                <a:gd name="T3" fmla="*/ 22 h 25"/>
                <a:gd name="T4" fmla="*/ 11 w 16"/>
                <a:gd name="T5" fmla="*/ 18 h 25"/>
                <a:gd name="T6" fmla="*/ 6 w 16"/>
                <a:gd name="T7" fmla="*/ 14 h 25"/>
                <a:gd name="T8" fmla="*/ 4 w 16"/>
                <a:gd name="T9" fmla="*/ 14 h 25"/>
                <a:gd name="T10" fmla="*/ 4 w 16"/>
                <a:gd name="T11" fmla="*/ 10 h 25"/>
                <a:gd name="T12" fmla="*/ 6 w 16"/>
                <a:gd name="T13" fmla="*/ 10 h 25"/>
                <a:gd name="T14" fmla="*/ 11 w 16"/>
                <a:gd name="T15" fmla="*/ 7 h 25"/>
                <a:gd name="T16" fmla="*/ 7 w 16"/>
                <a:gd name="T17" fmla="*/ 4 h 25"/>
                <a:gd name="T18" fmla="*/ 2 w 16"/>
                <a:gd name="T19" fmla="*/ 5 h 25"/>
                <a:gd name="T20" fmla="*/ 1 w 16"/>
                <a:gd name="T21" fmla="*/ 1 h 25"/>
                <a:gd name="T22" fmla="*/ 8 w 16"/>
                <a:gd name="T23" fmla="*/ 0 h 25"/>
                <a:gd name="T24" fmla="*/ 16 w 16"/>
                <a:gd name="T25" fmla="*/ 6 h 25"/>
                <a:gd name="T26" fmla="*/ 12 w 16"/>
                <a:gd name="T27" fmla="*/ 12 h 25"/>
                <a:gd name="T28" fmla="*/ 12 w 16"/>
                <a:gd name="T29" fmla="*/ 12 h 25"/>
                <a:gd name="T30" fmla="*/ 16 w 16"/>
                <a:gd name="T31" fmla="*/ 18 h 25"/>
                <a:gd name="T32" fmla="*/ 7 w 16"/>
                <a:gd name="T33" fmla="*/ 25 h 25"/>
                <a:gd name="T34" fmla="*/ 0 w 16"/>
                <a:gd name="T35" fmla="*/ 25 h 25"/>
                <a:gd name="T36" fmla="*/ 1 w 16"/>
                <a:gd name="T37"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5">
                  <a:moveTo>
                    <a:pt x="1" y="20"/>
                  </a:moveTo>
                  <a:cubicBezTo>
                    <a:pt x="2" y="21"/>
                    <a:pt x="4" y="22"/>
                    <a:pt x="6" y="22"/>
                  </a:cubicBezTo>
                  <a:cubicBezTo>
                    <a:pt x="8" y="22"/>
                    <a:pt x="11" y="21"/>
                    <a:pt x="11" y="18"/>
                  </a:cubicBezTo>
                  <a:cubicBezTo>
                    <a:pt x="11" y="15"/>
                    <a:pt x="9" y="14"/>
                    <a:pt x="6" y="14"/>
                  </a:cubicBezTo>
                  <a:cubicBezTo>
                    <a:pt x="4" y="14"/>
                    <a:pt x="4" y="14"/>
                    <a:pt x="4" y="14"/>
                  </a:cubicBezTo>
                  <a:cubicBezTo>
                    <a:pt x="4" y="10"/>
                    <a:pt x="4" y="10"/>
                    <a:pt x="4" y="10"/>
                  </a:cubicBezTo>
                  <a:cubicBezTo>
                    <a:pt x="6" y="10"/>
                    <a:pt x="6" y="10"/>
                    <a:pt x="6" y="10"/>
                  </a:cubicBezTo>
                  <a:cubicBezTo>
                    <a:pt x="9" y="10"/>
                    <a:pt x="11" y="9"/>
                    <a:pt x="11" y="7"/>
                  </a:cubicBezTo>
                  <a:cubicBezTo>
                    <a:pt x="11" y="5"/>
                    <a:pt x="9" y="4"/>
                    <a:pt x="7" y="4"/>
                  </a:cubicBezTo>
                  <a:cubicBezTo>
                    <a:pt x="5" y="4"/>
                    <a:pt x="3" y="4"/>
                    <a:pt x="2" y="5"/>
                  </a:cubicBezTo>
                  <a:cubicBezTo>
                    <a:pt x="1" y="1"/>
                    <a:pt x="1" y="1"/>
                    <a:pt x="1" y="1"/>
                  </a:cubicBezTo>
                  <a:cubicBezTo>
                    <a:pt x="3" y="1"/>
                    <a:pt x="6" y="0"/>
                    <a:pt x="8" y="0"/>
                  </a:cubicBezTo>
                  <a:cubicBezTo>
                    <a:pt x="11" y="0"/>
                    <a:pt x="16" y="1"/>
                    <a:pt x="16" y="6"/>
                  </a:cubicBezTo>
                  <a:cubicBezTo>
                    <a:pt x="16" y="10"/>
                    <a:pt x="14" y="11"/>
                    <a:pt x="12" y="12"/>
                  </a:cubicBezTo>
                  <a:cubicBezTo>
                    <a:pt x="12" y="12"/>
                    <a:pt x="12" y="12"/>
                    <a:pt x="12" y="12"/>
                  </a:cubicBezTo>
                  <a:cubicBezTo>
                    <a:pt x="15" y="13"/>
                    <a:pt x="16" y="15"/>
                    <a:pt x="16" y="18"/>
                  </a:cubicBezTo>
                  <a:cubicBezTo>
                    <a:pt x="16" y="24"/>
                    <a:pt x="11" y="25"/>
                    <a:pt x="7" y="25"/>
                  </a:cubicBezTo>
                  <a:cubicBezTo>
                    <a:pt x="5" y="25"/>
                    <a:pt x="2" y="25"/>
                    <a:pt x="0" y="25"/>
                  </a:cubicBezTo>
                  <a:lnTo>
                    <a:pt x="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92" name="Rectangle 530"/>
            <p:cNvSpPr>
              <a:spLocks noChangeArrowheads="1"/>
            </p:cNvSpPr>
            <p:nvPr/>
          </p:nvSpPr>
          <p:spPr bwMode="auto">
            <a:xfrm>
              <a:off x="6853238" y="2190750"/>
              <a:ext cx="74613"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193" name="Rectangle 531"/>
            <p:cNvSpPr>
              <a:spLocks noChangeArrowheads="1"/>
            </p:cNvSpPr>
            <p:nvPr/>
          </p:nvSpPr>
          <p:spPr bwMode="auto">
            <a:xfrm>
              <a:off x="6853238" y="2205038"/>
              <a:ext cx="61913"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grpSp>
      <p:sp>
        <p:nvSpPr>
          <p:cNvPr id="194" name="TextBox 193"/>
          <p:cNvSpPr txBox="1"/>
          <p:nvPr/>
        </p:nvSpPr>
        <p:spPr>
          <a:xfrm>
            <a:off x="1856786" y="1991567"/>
            <a:ext cx="955743" cy="190821"/>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Local factsheet</a:t>
            </a:r>
          </a:p>
        </p:txBody>
      </p:sp>
      <p:sp>
        <p:nvSpPr>
          <p:cNvPr id="195" name="TextBox 194"/>
          <p:cNvSpPr txBox="1"/>
          <p:nvPr/>
        </p:nvSpPr>
        <p:spPr>
          <a:xfrm>
            <a:off x="1782746" y="2661965"/>
            <a:ext cx="1099809" cy="289310"/>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Diabetes Q-Assessment</a:t>
            </a:r>
          </a:p>
        </p:txBody>
      </p:sp>
      <p:sp>
        <p:nvSpPr>
          <p:cNvPr id="196" name="TextBox 195"/>
          <p:cNvSpPr txBox="1"/>
          <p:nvPr/>
        </p:nvSpPr>
        <p:spPr>
          <a:xfrm>
            <a:off x="6233554" y="1991567"/>
            <a:ext cx="1216123" cy="190821"/>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Urban planning</a:t>
            </a:r>
          </a:p>
        </p:txBody>
      </p:sp>
      <p:sp>
        <p:nvSpPr>
          <p:cNvPr id="198" name="TextBox 197"/>
          <p:cNvSpPr txBox="1"/>
          <p:nvPr/>
        </p:nvSpPr>
        <p:spPr>
          <a:xfrm>
            <a:off x="4683690" y="2642969"/>
            <a:ext cx="1325974" cy="289310"/>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Community involvement in health</a:t>
            </a:r>
          </a:p>
        </p:txBody>
      </p:sp>
      <p:sp>
        <p:nvSpPr>
          <p:cNvPr id="199" name="TextBox 198"/>
          <p:cNvSpPr txBox="1"/>
          <p:nvPr/>
        </p:nvSpPr>
        <p:spPr>
          <a:xfrm>
            <a:off x="4681351" y="1983372"/>
            <a:ext cx="1445336" cy="190821"/>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Health promoting policy</a:t>
            </a:r>
          </a:p>
        </p:txBody>
      </p:sp>
      <p:sp>
        <p:nvSpPr>
          <p:cNvPr id="200" name="TextBox 199"/>
          <p:cNvSpPr txBox="1"/>
          <p:nvPr/>
        </p:nvSpPr>
        <p:spPr>
          <a:xfrm>
            <a:off x="6214825" y="2661964"/>
            <a:ext cx="1216123" cy="289310"/>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Health system strengthening </a:t>
            </a:r>
          </a:p>
        </p:txBody>
      </p:sp>
      <p:grpSp>
        <p:nvGrpSpPr>
          <p:cNvPr id="201" name="Group 200"/>
          <p:cNvGrpSpPr/>
          <p:nvPr/>
        </p:nvGrpSpPr>
        <p:grpSpPr>
          <a:xfrm>
            <a:off x="5242273" y="1568679"/>
            <a:ext cx="230941" cy="399761"/>
            <a:chOff x="4498100" y="756877"/>
            <a:chExt cx="270044" cy="436723"/>
          </a:xfrm>
          <a:solidFill>
            <a:srgbClr val="007C92"/>
          </a:solidFill>
        </p:grpSpPr>
        <p:sp>
          <p:nvSpPr>
            <p:cNvPr id="202" name="Freeform 55"/>
            <p:cNvSpPr>
              <a:spLocks noEditPoints="1"/>
            </p:cNvSpPr>
            <p:nvPr/>
          </p:nvSpPr>
          <p:spPr bwMode="auto">
            <a:xfrm rot="536487">
              <a:off x="4606330" y="756877"/>
              <a:ext cx="161814" cy="142565"/>
            </a:xfrm>
            <a:custGeom>
              <a:avLst/>
              <a:gdLst>
                <a:gd name="T0" fmla="*/ 159 w 160"/>
                <a:gd name="T1" fmla="*/ 123 h 141"/>
                <a:gd name="T2" fmla="*/ 115 w 160"/>
                <a:gd name="T3" fmla="*/ 3 h 141"/>
                <a:gd name="T4" fmla="*/ 111 w 160"/>
                <a:gd name="T5" fmla="*/ 2 h 141"/>
                <a:gd name="T6" fmla="*/ 100 w 160"/>
                <a:gd name="T7" fmla="*/ 12 h 141"/>
                <a:gd name="T8" fmla="*/ 99 w 160"/>
                <a:gd name="T9" fmla="*/ 18 h 141"/>
                <a:gd name="T10" fmla="*/ 99 w 160"/>
                <a:gd name="T11" fmla="*/ 19 h 141"/>
                <a:gd name="T12" fmla="*/ 98 w 160"/>
                <a:gd name="T13" fmla="*/ 19 h 141"/>
                <a:gd name="T14" fmla="*/ 21 w 160"/>
                <a:gd name="T15" fmla="*/ 87 h 141"/>
                <a:gd name="T16" fmla="*/ 15 w 160"/>
                <a:gd name="T17" fmla="*/ 89 h 141"/>
                <a:gd name="T18" fmla="*/ 3 w 160"/>
                <a:gd name="T19" fmla="*/ 87 h 141"/>
                <a:gd name="T20" fmla="*/ 1 w 160"/>
                <a:gd name="T21" fmla="*/ 90 h 141"/>
                <a:gd name="T22" fmla="*/ 15 w 160"/>
                <a:gd name="T23" fmla="*/ 130 h 141"/>
                <a:gd name="T24" fmla="*/ 19 w 160"/>
                <a:gd name="T25" fmla="*/ 131 h 141"/>
                <a:gd name="T26" fmla="*/ 27 w 160"/>
                <a:gd name="T27" fmla="*/ 122 h 141"/>
                <a:gd name="T28" fmla="*/ 33 w 160"/>
                <a:gd name="T29" fmla="*/ 120 h 141"/>
                <a:gd name="T30" fmla="*/ 38 w 160"/>
                <a:gd name="T31" fmla="*/ 120 h 141"/>
                <a:gd name="T32" fmla="*/ 38 w 160"/>
                <a:gd name="T33" fmla="*/ 127 h 141"/>
                <a:gd name="T34" fmla="*/ 42 w 160"/>
                <a:gd name="T35" fmla="*/ 137 h 141"/>
                <a:gd name="T36" fmla="*/ 51 w 160"/>
                <a:gd name="T37" fmla="*/ 141 h 141"/>
                <a:gd name="T38" fmla="*/ 78 w 160"/>
                <a:gd name="T39" fmla="*/ 141 h 141"/>
                <a:gd name="T40" fmla="*/ 83 w 160"/>
                <a:gd name="T41" fmla="*/ 140 h 141"/>
                <a:gd name="T42" fmla="*/ 92 w 160"/>
                <a:gd name="T43" fmla="*/ 128 h 141"/>
                <a:gd name="T44" fmla="*/ 92 w 160"/>
                <a:gd name="T45" fmla="*/ 121 h 141"/>
                <a:gd name="T46" fmla="*/ 136 w 160"/>
                <a:gd name="T47" fmla="*/ 122 h 141"/>
                <a:gd name="T48" fmla="*/ 137 w 160"/>
                <a:gd name="T49" fmla="*/ 122 h 141"/>
                <a:gd name="T50" fmla="*/ 137 w 160"/>
                <a:gd name="T51" fmla="*/ 122 h 141"/>
                <a:gd name="T52" fmla="*/ 142 w 160"/>
                <a:gd name="T53" fmla="*/ 126 h 141"/>
                <a:gd name="T54" fmla="*/ 157 w 160"/>
                <a:gd name="T55" fmla="*/ 127 h 141"/>
                <a:gd name="T56" fmla="*/ 159 w 160"/>
                <a:gd name="T57" fmla="*/ 123 h 141"/>
                <a:gd name="T58" fmla="*/ 81 w 160"/>
                <a:gd name="T59" fmla="*/ 128 h 141"/>
                <a:gd name="T60" fmla="*/ 78 w 160"/>
                <a:gd name="T61" fmla="*/ 130 h 141"/>
                <a:gd name="T62" fmla="*/ 51 w 160"/>
                <a:gd name="T63" fmla="*/ 130 h 141"/>
                <a:gd name="T64" fmla="*/ 50 w 160"/>
                <a:gd name="T65" fmla="*/ 129 h 141"/>
                <a:gd name="T66" fmla="*/ 49 w 160"/>
                <a:gd name="T67" fmla="*/ 127 h 141"/>
                <a:gd name="T68" fmla="*/ 49 w 160"/>
                <a:gd name="T69" fmla="*/ 120 h 141"/>
                <a:gd name="T70" fmla="*/ 81 w 160"/>
                <a:gd name="T71" fmla="*/ 121 h 141"/>
                <a:gd name="T72" fmla="*/ 81 w 160"/>
                <a:gd name="T73" fmla="*/ 128 h 141"/>
                <a:gd name="T74" fmla="*/ 33 w 160"/>
                <a:gd name="T75" fmla="*/ 96 h 141"/>
                <a:gd name="T76" fmla="*/ 32 w 160"/>
                <a:gd name="T77" fmla="*/ 93 h 141"/>
                <a:gd name="T78" fmla="*/ 103 w 160"/>
                <a:gd name="T79" fmla="*/ 30 h 141"/>
                <a:gd name="T80" fmla="*/ 113 w 160"/>
                <a:gd name="T81" fmla="*/ 57 h 141"/>
                <a:gd name="T82" fmla="*/ 33 w 160"/>
                <a:gd name="T83" fmla="*/ 9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41">
                  <a:moveTo>
                    <a:pt x="159" y="123"/>
                  </a:moveTo>
                  <a:cubicBezTo>
                    <a:pt x="115" y="3"/>
                    <a:pt x="115" y="3"/>
                    <a:pt x="115" y="3"/>
                  </a:cubicBezTo>
                  <a:cubicBezTo>
                    <a:pt x="115" y="1"/>
                    <a:pt x="113" y="0"/>
                    <a:pt x="111" y="2"/>
                  </a:cubicBezTo>
                  <a:cubicBezTo>
                    <a:pt x="100" y="12"/>
                    <a:pt x="100" y="12"/>
                    <a:pt x="100" y="12"/>
                  </a:cubicBezTo>
                  <a:cubicBezTo>
                    <a:pt x="99" y="13"/>
                    <a:pt x="98" y="16"/>
                    <a:pt x="99" y="18"/>
                  </a:cubicBezTo>
                  <a:cubicBezTo>
                    <a:pt x="99" y="19"/>
                    <a:pt x="99" y="19"/>
                    <a:pt x="99" y="19"/>
                  </a:cubicBezTo>
                  <a:cubicBezTo>
                    <a:pt x="99" y="19"/>
                    <a:pt x="98" y="19"/>
                    <a:pt x="98" y="19"/>
                  </a:cubicBezTo>
                  <a:cubicBezTo>
                    <a:pt x="21" y="87"/>
                    <a:pt x="21" y="87"/>
                    <a:pt x="21" y="87"/>
                  </a:cubicBezTo>
                  <a:cubicBezTo>
                    <a:pt x="20" y="88"/>
                    <a:pt x="16" y="89"/>
                    <a:pt x="15" y="89"/>
                  </a:cubicBezTo>
                  <a:cubicBezTo>
                    <a:pt x="3" y="87"/>
                    <a:pt x="3" y="87"/>
                    <a:pt x="3" y="87"/>
                  </a:cubicBezTo>
                  <a:cubicBezTo>
                    <a:pt x="1" y="87"/>
                    <a:pt x="0" y="88"/>
                    <a:pt x="1" y="90"/>
                  </a:cubicBezTo>
                  <a:cubicBezTo>
                    <a:pt x="15" y="130"/>
                    <a:pt x="15" y="130"/>
                    <a:pt x="15" y="130"/>
                  </a:cubicBezTo>
                  <a:cubicBezTo>
                    <a:pt x="16" y="132"/>
                    <a:pt x="18" y="132"/>
                    <a:pt x="19" y="131"/>
                  </a:cubicBezTo>
                  <a:cubicBezTo>
                    <a:pt x="27" y="122"/>
                    <a:pt x="27" y="122"/>
                    <a:pt x="27" y="122"/>
                  </a:cubicBezTo>
                  <a:cubicBezTo>
                    <a:pt x="28" y="121"/>
                    <a:pt x="31" y="120"/>
                    <a:pt x="33" y="120"/>
                  </a:cubicBezTo>
                  <a:cubicBezTo>
                    <a:pt x="38" y="120"/>
                    <a:pt x="38" y="120"/>
                    <a:pt x="38" y="120"/>
                  </a:cubicBezTo>
                  <a:cubicBezTo>
                    <a:pt x="38" y="127"/>
                    <a:pt x="38" y="127"/>
                    <a:pt x="38" y="127"/>
                  </a:cubicBezTo>
                  <a:cubicBezTo>
                    <a:pt x="38" y="131"/>
                    <a:pt x="39" y="134"/>
                    <a:pt x="42" y="137"/>
                  </a:cubicBezTo>
                  <a:cubicBezTo>
                    <a:pt x="44" y="140"/>
                    <a:pt x="48" y="141"/>
                    <a:pt x="51" y="141"/>
                  </a:cubicBezTo>
                  <a:cubicBezTo>
                    <a:pt x="78" y="141"/>
                    <a:pt x="78" y="141"/>
                    <a:pt x="78" y="141"/>
                  </a:cubicBezTo>
                  <a:cubicBezTo>
                    <a:pt x="80" y="141"/>
                    <a:pt x="81" y="141"/>
                    <a:pt x="83" y="140"/>
                  </a:cubicBezTo>
                  <a:cubicBezTo>
                    <a:pt x="88" y="138"/>
                    <a:pt x="92" y="133"/>
                    <a:pt x="92" y="128"/>
                  </a:cubicBezTo>
                  <a:cubicBezTo>
                    <a:pt x="92" y="121"/>
                    <a:pt x="92" y="121"/>
                    <a:pt x="92" y="121"/>
                  </a:cubicBezTo>
                  <a:cubicBezTo>
                    <a:pt x="136" y="122"/>
                    <a:pt x="136" y="122"/>
                    <a:pt x="136" y="122"/>
                  </a:cubicBezTo>
                  <a:cubicBezTo>
                    <a:pt x="136" y="122"/>
                    <a:pt x="136" y="122"/>
                    <a:pt x="137" y="122"/>
                  </a:cubicBezTo>
                  <a:cubicBezTo>
                    <a:pt x="137" y="122"/>
                    <a:pt x="137" y="122"/>
                    <a:pt x="137" y="122"/>
                  </a:cubicBezTo>
                  <a:cubicBezTo>
                    <a:pt x="137" y="124"/>
                    <a:pt x="140" y="126"/>
                    <a:pt x="142" y="126"/>
                  </a:cubicBezTo>
                  <a:cubicBezTo>
                    <a:pt x="157" y="127"/>
                    <a:pt x="157" y="127"/>
                    <a:pt x="157" y="127"/>
                  </a:cubicBezTo>
                  <a:cubicBezTo>
                    <a:pt x="159" y="127"/>
                    <a:pt x="160" y="125"/>
                    <a:pt x="159" y="123"/>
                  </a:cubicBezTo>
                  <a:close/>
                  <a:moveTo>
                    <a:pt x="81" y="128"/>
                  </a:moveTo>
                  <a:cubicBezTo>
                    <a:pt x="81" y="129"/>
                    <a:pt x="79" y="130"/>
                    <a:pt x="78" y="130"/>
                  </a:cubicBezTo>
                  <a:cubicBezTo>
                    <a:pt x="51" y="130"/>
                    <a:pt x="51" y="130"/>
                    <a:pt x="51" y="130"/>
                  </a:cubicBezTo>
                  <a:cubicBezTo>
                    <a:pt x="51" y="130"/>
                    <a:pt x="50" y="129"/>
                    <a:pt x="50" y="129"/>
                  </a:cubicBezTo>
                  <a:cubicBezTo>
                    <a:pt x="49" y="129"/>
                    <a:pt x="49" y="128"/>
                    <a:pt x="49" y="127"/>
                  </a:cubicBezTo>
                  <a:cubicBezTo>
                    <a:pt x="49" y="120"/>
                    <a:pt x="49" y="120"/>
                    <a:pt x="49" y="120"/>
                  </a:cubicBezTo>
                  <a:cubicBezTo>
                    <a:pt x="81" y="121"/>
                    <a:pt x="81" y="121"/>
                    <a:pt x="81" y="121"/>
                  </a:cubicBezTo>
                  <a:lnTo>
                    <a:pt x="81" y="128"/>
                  </a:lnTo>
                  <a:close/>
                  <a:moveTo>
                    <a:pt x="33" y="96"/>
                  </a:moveTo>
                  <a:cubicBezTo>
                    <a:pt x="30" y="96"/>
                    <a:pt x="29" y="95"/>
                    <a:pt x="32" y="93"/>
                  </a:cubicBezTo>
                  <a:cubicBezTo>
                    <a:pt x="103" y="30"/>
                    <a:pt x="103" y="30"/>
                    <a:pt x="103" y="30"/>
                  </a:cubicBezTo>
                  <a:cubicBezTo>
                    <a:pt x="113" y="57"/>
                    <a:pt x="113" y="57"/>
                    <a:pt x="113" y="57"/>
                  </a:cubicBezTo>
                  <a:cubicBezTo>
                    <a:pt x="93" y="67"/>
                    <a:pt x="33" y="96"/>
                    <a:pt x="33" y="96"/>
                  </a:cubicBezTo>
                  <a:close/>
                </a:path>
              </a:pathLst>
            </a:custGeom>
            <a:grpFill/>
            <a:ln>
              <a:noFill/>
            </a:ln>
            <a:extLst/>
          </p:spPr>
          <p:txBody>
            <a:bodyPr vert="horz" wrap="square" lIns="69973" tIns="34986" rIns="69973" bIns="34986" numCol="1" anchor="t" anchorCtr="0" compatLnSpc="1">
              <a:prstTxWarp prst="textNoShape">
                <a:avLst/>
              </a:prstTxWarp>
              <a:noAutofit/>
            </a:bodyPr>
            <a:lstStyle/>
            <a:p>
              <a:pPr defTabSz="914378" fontAlgn="base">
                <a:spcBef>
                  <a:spcPct val="0"/>
                </a:spcBef>
                <a:spcAft>
                  <a:spcPct val="0"/>
                </a:spcAft>
              </a:pPr>
              <a:endParaRPr lang="en-US" sz="1200">
                <a:solidFill>
                  <a:srgbClr val="009FDA"/>
                </a:solidFill>
                <a:latin typeface="Verdana"/>
              </a:endParaRPr>
            </a:p>
          </p:txBody>
        </p:sp>
        <p:sp>
          <p:nvSpPr>
            <p:cNvPr id="203" name="Freeform 93"/>
            <p:cNvSpPr>
              <a:spLocks/>
            </p:cNvSpPr>
            <p:nvPr/>
          </p:nvSpPr>
          <p:spPr bwMode="auto">
            <a:xfrm>
              <a:off x="4498100" y="768386"/>
              <a:ext cx="70869" cy="80056"/>
            </a:xfrm>
            <a:custGeom>
              <a:avLst/>
              <a:gdLst>
                <a:gd name="T0" fmla="*/ 54 w 108"/>
                <a:gd name="T1" fmla="*/ 0 h 122"/>
                <a:gd name="T2" fmla="*/ 54 w 108"/>
                <a:gd name="T3" fmla="*/ 0 h 122"/>
                <a:gd name="T4" fmla="*/ 66 w 108"/>
                <a:gd name="T5" fmla="*/ 2 h 122"/>
                <a:gd name="T6" fmla="*/ 76 w 108"/>
                <a:gd name="T7" fmla="*/ 4 h 122"/>
                <a:gd name="T8" fmla="*/ 84 w 108"/>
                <a:gd name="T9" fmla="*/ 10 h 122"/>
                <a:gd name="T10" fmla="*/ 92 w 108"/>
                <a:gd name="T11" fmla="*/ 18 h 122"/>
                <a:gd name="T12" fmla="*/ 100 w 108"/>
                <a:gd name="T13" fmla="*/ 26 h 122"/>
                <a:gd name="T14" fmla="*/ 104 w 108"/>
                <a:gd name="T15" fmla="*/ 38 h 122"/>
                <a:gd name="T16" fmla="*/ 108 w 108"/>
                <a:gd name="T17" fmla="*/ 48 h 122"/>
                <a:gd name="T18" fmla="*/ 108 w 108"/>
                <a:gd name="T19" fmla="*/ 62 h 122"/>
                <a:gd name="T20" fmla="*/ 108 w 108"/>
                <a:gd name="T21" fmla="*/ 62 h 122"/>
                <a:gd name="T22" fmla="*/ 108 w 108"/>
                <a:gd name="T23" fmla="*/ 74 h 122"/>
                <a:gd name="T24" fmla="*/ 104 w 108"/>
                <a:gd name="T25" fmla="*/ 84 h 122"/>
                <a:gd name="T26" fmla="*/ 100 w 108"/>
                <a:gd name="T27" fmla="*/ 96 h 122"/>
                <a:gd name="T28" fmla="*/ 92 w 108"/>
                <a:gd name="T29" fmla="*/ 104 h 122"/>
                <a:gd name="T30" fmla="*/ 84 w 108"/>
                <a:gd name="T31" fmla="*/ 112 h 122"/>
                <a:gd name="T32" fmla="*/ 76 w 108"/>
                <a:gd name="T33" fmla="*/ 118 h 122"/>
                <a:gd name="T34" fmla="*/ 66 w 108"/>
                <a:gd name="T35" fmla="*/ 122 h 122"/>
                <a:gd name="T36" fmla="*/ 54 w 108"/>
                <a:gd name="T37" fmla="*/ 122 h 122"/>
                <a:gd name="T38" fmla="*/ 54 w 108"/>
                <a:gd name="T39" fmla="*/ 122 h 122"/>
                <a:gd name="T40" fmla="*/ 44 w 108"/>
                <a:gd name="T41" fmla="*/ 122 h 122"/>
                <a:gd name="T42" fmla="*/ 34 w 108"/>
                <a:gd name="T43" fmla="*/ 118 h 122"/>
                <a:gd name="T44" fmla="*/ 24 w 108"/>
                <a:gd name="T45" fmla="*/ 112 h 122"/>
                <a:gd name="T46" fmla="*/ 16 w 108"/>
                <a:gd name="T47" fmla="*/ 104 h 122"/>
                <a:gd name="T48" fmla="*/ 10 w 108"/>
                <a:gd name="T49" fmla="*/ 96 h 122"/>
                <a:gd name="T50" fmla="*/ 4 w 108"/>
                <a:gd name="T51" fmla="*/ 86 h 122"/>
                <a:gd name="T52" fmla="*/ 2 w 108"/>
                <a:gd name="T53" fmla="*/ 74 h 122"/>
                <a:gd name="T54" fmla="*/ 0 w 108"/>
                <a:gd name="T55" fmla="*/ 62 h 122"/>
                <a:gd name="T56" fmla="*/ 0 w 108"/>
                <a:gd name="T57" fmla="*/ 62 h 122"/>
                <a:gd name="T58" fmla="*/ 2 w 108"/>
                <a:gd name="T59" fmla="*/ 48 h 122"/>
                <a:gd name="T60" fmla="*/ 4 w 108"/>
                <a:gd name="T61" fmla="*/ 38 h 122"/>
                <a:gd name="T62" fmla="*/ 10 w 108"/>
                <a:gd name="T63" fmla="*/ 28 h 122"/>
                <a:gd name="T64" fmla="*/ 16 w 108"/>
                <a:gd name="T65" fmla="*/ 18 h 122"/>
                <a:gd name="T66" fmla="*/ 24 w 108"/>
                <a:gd name="T67" fmla="*/ 10 h 122"/>
                <a:gd name="T68" fmla="*/ 34 w 108"/>
                <a:gd name="T69" fmla="*/ 4 h 122"/>
                <a:gd name="T70" fmla="*/ 44 w 108"/>
                <a:gd name="T71" fmla="*/ 2 h 122"/>
                <a:gd name="T72" fmla="*/ 54 w 108"/>
                <a:gd name="T73" fmla="*/ 0 h 122"/>
                <a:gd name="T74" fmla="*/ 54 w 108"/>
                <a:gd name="T7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22">
                  <a:moveTo>
                    <a:pt x="54" y="0"/>
                  </a:moveTo>
                  <a:lnTo>
                    <a:pt x="54" y="0"/>
                  </a:lnTo>
                  <a:lnTo>
                    <a:pt x="66" y="2"/>
                  </a:lnTo>
                  <a:lnTo>
                    <a:pt x="76" y="4"/>
                  </a:lnTo>
                  <a:lnTo>
                    <a:pt x="84" y="10"/>
                  </a:lnTo>
                  <a:lnTo>
                    <a:pt x="92" y="18"/>
                  </a:lnTo>
                  <a:lnTo>
                    <a:pt x="100" y="26"/>
                  </a:lnTo>
                  <a:lnTo>
                    <a:pt x="104" y="38"/>
                  </a:lnTo>
                  <a:lnTo>
                    <a:pt x="108" y="48"/>
                  </a:lnTo>
                  <a:lnTo>
                    <a:pt x="108" y="62"/>
                  </a:lnTo>
                  <a:lnTo>
                    <a:pt x="108" y="62"/>
                  </a:lnTo>
                  <a:lnTo>
                    <a:pt x="108" y="74"/>
                  </a:lnTo>
                  <a:lnTo>
                    <a:pt x="104" y="84"/>
                  </a:lnTo>
                  <a:lnTo>
                    <a:pt x="100" y="96"/>
                  </a:lnTo>
                  <a:lnTo>
                    <a:pt x="92" y="104"/>
                  </a:lnTo>
                  <a:lnTo>
                    <a:pt x="84" y="112"/>
                  </a:lnTo>
                  <a:lnTo>
                    <a:pt x="76" y="118"/>
                  </a:lnTo>
                  <a:lnTo>
                    <a:pt x="66" y="122"/>
                  </a:lnTo>
                  <a:lnTo>
                    <a:pt x="54" y="122"/>
                  </a:lnTo>
                  <a:lnTo>
                    <a:pt x="54" y="122"/>
                  </a:lnTo>
                  <a:lnTo>
                    <a:pt x="44" y="122"/>
                  </a:lnTo>
                  <a:lnTo>
                    <a:pt x="34" y="118"/>
                  </a:lnTo>
                  <a:lnTo>
                    <a:pt x="24" y="112"/>
                  </a:lnTo>
                  <a:lnTo>
                    <a:pt x="16" y="104"/>
                  </a:lnTo>
                  <a:lnTo>
                    <a:pt x="10" y="96"/>
                  </a:lnTo>
                  <a:lnTo>
                    <a:pt x="4" y="86"/>
                  </a:lnTo>
                  <a:lnTo>
                    <a:pt x="2" y="74"/>
                  </a:lnTo>
                  <a:lnTo>
                    <a:pt x="0" y="62"/>
                  </a:lnTo>
                  <a:lnTo>
                    <a:pt x="0" y="62"/>
                  </a:lnTo>
                  <a:lnTo>
                    <a:pt x="2" y="48"/>
                  </a:lnTo>
                  <a:lnTo>
                    <a:pt x="4" y="38"/>
                  </a:lnTo>
                  <a:lnTo>
                    <a:pt x="10" y="28"/>
                  </a:lnTo>
                  <a:lnTo>
                    <a:pt x="16" y="18"/>
                  </a:lnTo>
                  <a:lnTo>
                    <a:pt x="24" y="10"/>
                  </a:lnTo>
                  <a:lnTo>
                    <a:pt x="34" y="4"/>
                  </a:lnTo>
                  <a:lnTo>
                    <a:pt x="44" y="2"/>
                  </a:lnTo>
                  <a:lnTo>
                    <a:pt x="54" y="0"/>
                  </a:lnTo>
                  <a:lnTo>
                    <a:pt x="54" y="0"/>
                  </a:lnTo>
                  <a:close/>
                </a:path>
              </a:pathLst>
            </a:custGeom>
            <a:grpFill/>
            <a:ln>
              <a:noFill/>
            </a:ln>
          </p:spPr>
          <p:txBody>
            <a:bodyPr vert="horz" wrap="square" lIns="69973" tIns="34986" rIns="69973" bIns="34986" numCol="1" anchor="t" anchorCtr="0" compatLnSpc="1">
              <a:prstTxWarp prst="textNoShape">
                <a:avLst/>
              </a:prstTxWarp>
              <a:noAutofit/>
            </a:bodyPr>
            <a:lstStyle/>
            <a:p>
              <a:pPr defTabSz="914378" fontAlgn="base">
                <a:spcBef>
                  <a:spcPct val="0"/>
                </a:spcBef>
                <a:spcAft>
                  <a:spcPct val="0"/>
                </a:spcAft>
              </a:pPr>
              <a:endParaRPr lang="en-US" sz="1200">
                <a:solidFill>
                  <a:srgbClr val="009FDA"/>
                </a:solidFill>
                <a:latin typeface="Verdana"/>
              </a:endParaRPr>
            </a:p>
          </p:txBody>
        </p:sp>
        <p:sp>
          <p:nvSpPr>
            <p:cNvPr id="204" name="Freeform 94"/>
            <p:cNvSpPr>
              <a:spLocks/>
            </p:cNvSpPr>
            <p:nvPr/>
          </p:nvSpPr>
          <p:spPr bwMode="auto">
            <a:xfrm>
              <a:off x="4498100" y="855003"/>
              <a:ext cx="185049" cy="338597"/>
            </a:xfrm>
            <a:custGeom>
              <a:avLst/>
              <a:gdLst>
                <a:gd name="T0" fmla="*/ 20 w 282"/>
                <a:gd name="T1" fmla="*/ 298 h 516"/>
                <a:gd name="T2" fmla="*/ 20 w 282"/>
                <a:gd name="T3" fmla="*/ 488 h 516"/>
                <a:gd name="T4" fmla="*/ 20 w 282"/>
                <a:gd name="T5" fmla="*/ 488 h 516"/>
                <a:gd name="T6" fmla="*/ 22 w 282"/>
                <a:gd name="T7" fmla="*/ 500 h 516"/>
                <a:gd name="T8" fmla="*/ 28 w 282"/>
                <a:gd name="T9" fmla="*/ 508 h 516"/>
                <a:gd name="T10" fmla="*/ 36 w 282"/>
                <a:gd name="T11" fmla="*/ 514 h 516"/>
                <a:gd name="T12" fmla="*/ 46 w 282"/>
                <a:gd name="T13" fmla="*/ 516 h 516"/>
                <a:gd name="T14" fmla="*/ 62 w 282"/>
                <a:gd name="T15" fmla="*/ 516 h 516"/>
                <a:gd name="T16" fmla="*/ 62 w 282"/>
                <a:gd name="T17" fmla="*/ 516 h 516"/>
                <a:gd name="T18" fmla="*/ 74 w 282"/>
                <a:gd name="T19" fmla="*/ 514 h 516"/>
                <a:gd name="T20" fmla="*/ 82 w 282"/>
                <a:gd name="T21" fmla="*/ 508 h 516"/>
                <a:gd name="T22" fmla="*/ 88 w 282"/>
                <a:gd name="T23" fmla="*/ 500 h 516"/>
                <a:gd name="T24" fmla="*/ 90 w 282"/>
                <a:gd name="T25" fmla="*/ 488 h 516"/>
                <a:gd name="T26" fmla="*/ 90 w 282"/>
                <a:gd name="T27" fmla="*/ 298 h 516"/>
                <a:gd name="T28" fmla="*/ 108 w 282"/>
                <a:gd name="T29" fmla="*/ 298 h 516"/>
                <a:gd name="T30" fmla="*/ 108 w 282"/>
                <a:gd name="T31" fmla="*/ 108 h 516"/>
                <a:gd name="T32" fmla="*/ 142 w 282"/>
                <a:gd name="T33" fmla="*/ 142 h 516"/>
                <a:gd name="T34" fmla="*/ 142 w 282"/>
                <a:gd name="T35" fmla="*/ 142 h 516"/>
                <a:gd name="T36" fmla="*/ 148 w 282"/>
                <a:gd name="T37" fmla="*/ 146 h 516"/>
                <a:gd name="T38" fmla="*/ 154 w 282"/>
                <a:gd name="T39" fmla="*/ 148 h 516"/>
                <a:gd name="T40" fmla="*/ 160 w 282"/>
                <a:gd name="T41" fmla="*/ 150 h 516"/>
                <a:gd name="T42" fmla="*/ 166 w 282"/>
                <a:gd name="T43" fmla="*/ 150 h 516"/>
                <a:gd name="T44" fmla="*/ 166 w 282"/>
                <a:gd name="T45" fmla="*/ 150 h 516"/>
                <a:gd name="T46" fmla="*/ 166 w 282"/>
                <a:gd name="T47" fmla="*/ 150 h 516"/>
                <a:gd name="T48" fmla="*/ 168 w 282"/>
                <a:gd name="T49" fmla="*/ 150 h 516"/>
                <a:gd name="T50" fmla="*/ 168 w 282"/>
                <a:gd name="T51" fmla="*/ 150 h 516"/>
                <a:gd name="T52" fmla="*/ 168 w 282"/>
                <a:gd name="T53" fmla="*/ 150 h 516"/>
                <a:gd name="T54" fmla="*/ 168 w 282"/>
                <a:gd name="T55" fmla="*/ 150 h 516"/>
                <a:gd name="T56" fmla="*/ 168 w 282"/>
                <a:gd name="T57" fmla="*/ 150 h 516"/>
                <a:gd name="T58" fmla="*/ 176 w 282"/>
                <a:gd name="T59" fmla="*/ 146 h 516"/>
                <a:gd name="T60" fmla="*/ 270 w 282"/>
                <a:gd name="T61" fmla="*/ 92 h 516"/>
                <a:gd name="T62" fmla="*/ 270 w 282"/>
                <a:gd name="T63" fmla="*/ 92 h 516"/>
                <a:gd name="T64" fmla="*/ 278 w 282"/>
                <a:gd name="T65" fmla="*/ 86 h 516"/>
                <a:gd name="T66" fmla="*/ 282 w 282"/>
                <a:gd name="T67" fmla="*/ 76 h 516"/>
                <a:gd name="T68" fmla="*/ 282 w 282"/>
                <a:gd name="T69" fmla="*/ 66 h 516"/>
                <a:gd name="T70" fmla="*/ 280 w 282"/>
                <a:gd name="T71" fmla="*/ 56 h 516"/>
                <a:gd name="T72" fmla="*/ 280 w 282"/>
                <a:gd name="T73" fmla="*/ 56 h 516"/>
                <a:gd name="T74" fmla="*/ 280 w 282"/>
                <a:gd name="T75" fmla="*/ 56 h 516"/>
                <a:gd name="T76" fmla="*/ 272 w 282"/>
                <a:gd name="T77" fmla="*/ 48 h 516"/>
                <a:gd name="T78" fmla="*/ 262 w 282"/>
                <a:gd name="T79" fmla="*/ 42 h 516"/>
                <a:gd name="T80" fmla="*/ 252 w 282"/>
                <a:gd name="T81" fmla="*/ 42 h 516"/>
                <a:gd name="T82" fmla="*/ 242 w 282"/>
                <a:gd name="T83" fmla="*/ 46 h 516"/>
                <a:gd name="T84" fmla="*/ 166 w 282"/>
                <a:gd name="T85" fmla="*/ 90 h 516"/>
                <a:gd name="T86" fmla="*/ 98 w 282"/>
                <a:gd name="T87" fmla="*/ 22 h 516"/>
                <a:gd name="T88" fmla="*/ 98 w 282"/>
                <a:gd name="T89" fmla="*/ 22 h 516"/>
                <a:gd name="T90" fmla="*/ 90 w 282"/>
                <a:gd name="T91" fmla="*/ 14 h 516"/>
                <a:gd name="T92" fmla="*/ 80 w 282"/>
                <a:gd name="T93" fmla="*/ 8 h 516"/>
                <a:gd name="T94" fmla="*/ 68 w 282"/>
                <a:gd name="T95" fmla="*/ 2 h 516"/>
                <a:gd name="T96" fmla="*/ 54 w 282"/>
                <a:gd name="T97" fmla="*/ 0 h 516"/>
                <a:gd name="T98" fmla="*/ 54 w 282"/>
                <a:gd name="T99" fmla="*/ 0 h 516"/>
                <a:gd name="T100" fmla="*/ 44 w 282"/>
                <a:gd name="T101" fmla="*/ 2 h 516"/>
                <a:gd name="T102" fmla="*/ 34 w 282"/>
                <a:gd name="T103" fmla="*/ 4 h 516"/>
                <a:gd name="T104" fmla="*/ 24 w 282"/>
                <a:gd name="T105" fmla="*/ 10 h 516"/>
                <a:gd name="T106" fmla="*/ 16 w 282"/>
                <a:gd name="T107" fmla="*/ 16 h 516"/>
                <a:gd name="T108" fmla="*/ 10 w 282"/>
                <a:gd name="T109" fmla="*/ 24 h 516"/>
                <a:gd name="T110" fmla="*/ 4 w 282"/>
                <a:gd name="T111" fmla="*/ 34 h 516"/>
                <a:gd name="T112" fmla="*/ 2 w 282"/>
                <a:gd name="T113" fmla="*/ 44 h 516"/>
                <a:gd name="T114" fmla="*/ 0 w 282"/>
                <a:gd name="T115" fmla="*/ 54 h 516"/>
                <a:gd name="T116" fmla="*/ 0 w 282"/>
                <a:gd name="T117" fmla="*/ 300 h 516"/>
                <a:gd name="T118" fmla="*/ 20 w 282"/>
                <a:gd name="T119" fmla="*/ 300 h 516"/>
                <a:gd name="T120" fmla="*/ 20 w 282"/>
                <a:gd name="T121" fmla="*/ 298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516">
                  <a:moveTo>
                    <a:pt x="20" y="298"/>
                  </a:moveTo>
                  <a:lnTo>
                    <a:pt x="20" y="488"/>
                  </a:lnTo>
                  <a:lnTo>
                    <a:pt x="20" y="488"/>
                  </a:lnTo>
                  <a:lnTo>
                    <a:pt x="22" y="500"/>
                  </a:lnTo>
                  <a:lnTo>
                    <a:pt x="28" y="508"/>
                  </a:lnTo>
                  <a:lnTo>
                    <a:pt x="36" y="514"/>
                  </a:lnTo>
                  <a:lnTo>
                    <a:pt x="46" y="516"/>
                  </a:lnTo>
                  <a:lnTo>
                    <a:pt x="62" y="516"/>
                  </a:lnTo>
                  <a:lnTo>
                    <a:pt x="62" y="516"/>
                  </a:lnTo>
                  <a:lnTo>
                    <a:pt x="74" y="514"/>
                  </a:lnTo>
                  <a:lnTo>
                    <a:pt x="82" y="508"/>
                  </a:lnTo>
                  <a:lnTo>
                    <a:pt x="88" y="500"/>
                  </a:lnTo>
                  <a:lnTo>
                    <a:pt x="90" y="488"/>
                  </a:lnTo>
                  <a:lnTo>
                    <a:pt x="90" y="298"/>
                  </a:lnTo>
                  <a:lnTo>
                    <a:pt x="108" y="298"/>
                  </a:lnTo>
                  <a:lnTo>
                    <a:pt x="108" y="108"/>
                  </a:lnTo>
                  <a:lnTo>
                    <a:pt x="142" y="142"/>
                  </a:lnTo>
                  <a:lnTo>
                    <a:pt x="142" y="142"/>
                  </a:lnTo>
                  <a:lnTo>
                    <a:pt x="148" y="146"/>
                  </a:lnTo>
                  <a:lnTo>
                    <a:pt x="154" y="148"/>
                  </a:lnTo>
                  <a:lnTo>
                    <a:pt x="160" y="150"/>
                  </a:lnTo>
                  <a:lnTo>
                    <a:pt x="166" y="150"/>
                  </a:lnTo>
                  <a:lnTo>
                    <a:pt x="166" y="150"/>
                  </a:lnTo>
                  <a:lnTo>
                    <a:pt x="166" y="150"/>
                  </a:lnTo>
                  <a:lnTo>
                    <a:pt x="168" y="150"/>
                  </a:lnTo>
                  <a:lnTo>
                    <a:pt x="168" y="150"/>
                  </a:lnTo>
                  <a:lnTo>
                    <a:pt x="168" y="150"/>
                  </a:lnTo>
                  <a:lnTo>
                    <a:pt x="168" y="150"/>
                  </a:lnTo>
                  <a:lnTo>
                    <a:pt x="168" y="150"/>
                  </a:lnTo>
                  <a:lnTo>
                    <a:pt x="176" y="146"/>
                  </a:lnTo>
                  <a:lnTo>
                    <a:pt x="270" y="92"/>
                  </a:lnTo>
                  <a:lnTo>
                    <a:pt x="270" y="92"/>
                  </a:lnTo>
                  <a:lnTo>
                    <a:pt x="278" y="86"/>
                  </a:lnTo>
                  <a:lnTo>
                    <a:pt x="282" y="76"/>
                  </a:lnTo>
                  <a:lnTo>
                    <a:pt x="282" y="66"/>
                  </a:lnTo>
                  <a:lnTo>
                    <a:pt x="280" y="56"/>
                  </a:lnTo>
                  <a:lnTo>
                    <a:pt x="280" y="56"/>
                  </a:lnTo>
                  <a:lnTo>
                    <a:pt x="280" y="56"/>
                  </a:lnTo>
                  <a:lnTo>
                    <a:pt x="272" y="48"/>
                  </a:lnTo>
                  <a:lnTo>
                    <a:pt x="262" y="42"/>
                  </a:lnTo>
                  <a:lnTo>
                    <a:pt x="252" y="42"/>
                  </a:lnTo>
                  <a:lnTo>
                    <a:pt x="242" y="46"/>
                  </a:lnTo>
                  <a:lnTo>
                    <a:pt x="166" y="90"/>
                  </a:lnTo>
                  <a:lnTo>
                    <a:pt x="98" y="22"/>
                  </a:lnTo>
                  <a:lnTo>
                    <a:pt x="98" y="22"/>
                  </a:lnTo>
                  <a:lnTo>
                    <a:pt x="90" y="14"/>
                  </a:lnTo>
                  <a:lnTo>
                    <a:pt x="80" y="8"/>
                  </a:lnTo>
                  <a:lnTo>
                    <a:pt x="68" y="2"/>
                  </a:lnTo>
                  <a:lnTo>
                    <a:pt x="54" y="0"/>
                  </a:lnTo>
                  <a:lnTo>
                    <a:pt x="54" y="0"/>
                  </a:lnTo>
                  <a:lnTo>
                    <a:pt x="44" y="2"/>
                  </a:lnTo>
                  <a:lnTo>
                    <a:pt x="34" y="4"/>
                  </a:lnTo>
                  <a:lnTo>
                    <a:pt x="24" y="10"/>
                  </a:lnTo>
                  <a:lnTo>
                    <a:pt x="16" y="16"/>
                  </a:lnTo>
                  <a:lnTo>
                    <a:pt x="10" y="24"/>
                  </a:lnTo>
                  <a:lnTo>
                    <a:pt x="4" y="34"/>
                  </a:lnTo>
                  <a:lnTo>
                    <a:pt x="2" y="44"/>
                  </a:lnTo>
                  <a:lnTo>
                    <a:pt x="0" y="54"/>
                  </a:lnTo>
                  <a:lnTo>
                    <a:pt x="0" y="300"/>
                  </a:lnTo>
                  <a:lnTo>
                    <a:pt x="20" y="300"/>
                  </a:lnTo>
                  <a:lnTo>
                    <a:pt x="20" y="298"/>
                  </a:lnTo>
                  <a:close/>
                </a:path>
              </a:pathLst>
            </a:custGeom>
            <a:grpFill/>
            <a:ln>
              <a:noFill/>
            </a:ln>
          </p:spPr>
          <p:txBody>
            <a:bodyPr vert="horz" wrap="square" lIns="69973" tIns="34986" rIns="69973" bIns="34986" numCol="1" anchor="t" anchorCtr="0" compatLnSpc="1">
              <a:prstTxWarp prst="textNoShape">
                <a:avLst/>
              </a:prstTxWarp>
              <a:noAutofit/>
            </a:bodyPr>
            <a:lstStyle/>
            <a:p>
              <a:pPr defTabSz="914378" fontAlgn="base">
                <a:spcBef>
                  <a:spcPct val="0"/>
                </a:spcBef>
                <a:spcAft>
                  <a:spcPct val="0"/>
                </a:spcAft>
              </a:pPr>
              <a:endParaRPr lang="en-US" sz="1200">
                <a:solidFill>
                  <a:srgbClr val="009FDA"/>
                </a:solidFill>
                <a:latin typeface="Verdana"/>
              </a:endParaRPr>
            </a:p>
          </p:txBody>
        </p:sp>
      </p:grpSp>
      <p:grpSp>
        <p:nvGrpSpPr>
          <p:cNvPr id="205" name="Group 204"/>
          <p:cNvGrpSpPr/>
          <p:nvPr/>
        </p:nvGrpSpPr>
        <p:grpSpPr>
          <a:xfrm>
            <a:off x="6658448" y="2268290"/>
            <a:ext cx="307975" cy="303213"/>
            <a:chOff x="3559176" y="3922713"/>
            <a:chExt cx="307975" cy="303213"/>
          </a:xfrm>
          <a:solidFill>
            <a:srgbClr val="007C92"/>
          </a:solidFill>
        </p:grpSpPr>
        <p:sp>
          <p:nvSpPr>
            <p:cNvPr id="207" name="Oval 1129"/>
            <p:cNvSpPr>
              <a:spLocks noChangeArrowheads="1"/>
            </p:cNvSpPr>
            <p:nvPr/>
          </p:nvSpPr>
          <p:spPr bwMode="auto">
            <a:xfrm>
              <a:off x="3698876" y="3971926"/>
              <a:ext cx="28575"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08" name="Freeform 1130"/>
            <p:cNvSpPr>
              <a:spLocks noEditPoints="1"/>
            </p:cNvSpPr>
            <p:nvPr/>
          </p:nvSpPr>
          <p:spPr bwMode="auto">
            <a:xfrm>
              <a:off x="3559176" y="3922713"/>
              <a:ext cx="307975" cy="303213"/>
            </a:xfrm>
            <a:custGeom>
              <a:avLst/>
              <a:gdLst>
                <a:gd name="T0" fmla="*/ 183 w 198"/>
                <a:gd name="T1" fmla="*/ 85 h 195"/>
                <a:gd name="T2" fmla="*/ 171 w 198"/>
                <a:gd name="T3" fmla="*/ 54 h 195"/>
                <a:gd name="T4" fmla="*/ 169 w 198"/>
                <a:gd name="T5" fmla="*/ 50 h 195"/>
                <a:gd name="T6" fmla="*/ 141 w 198"/>
                <a:gd name="T7" fmla="*/ 50 h 195"/>
                <a:gd name="T8" fmla="*/ 142 w 198"/>
                <a:gd name="T9" fmla="*/ 40 h 195"/>
                <a:gd name="T10" fmla="*/ 141 w 198"/>
                <a:gd name="T11" fmla="*/ 31 h 195"/>
                <a:gd name="T12" fmla="*/ 156 w 198"/>
                <a:gd name="T13" fmla="*/ 31 h 195"/>
                <a:gd name="T14" fmla="*/ 99 w 198"/>
                <a:gd name="T15" fmla="*/ 0 h 195"/>
                <a:gd name="T16" fmla="*/ 41 w 198"/>
                <a:gd name="T17" fmla="*/ 31 h 195"/>
                <a:gd name="T18" fmla="*/ 57 w 198"/>
                <a:gd name="T19" fmla="*/ 31 h 195"/>
                <a:gd name="T20" fmla="*/ 55 w 198"/>
                <a:gd name="T21" fmla="*/ 40 h 195"/>
                <a:gd name="T22" fmla="*/ 57 w 198"/>
                <a:gd name="T23" fmla="*/ 50 h 195"/>
                <a:gd name="T24" fmla="*/ 28 w 198"/>
                <a:gd name="T25" fmla="*/ 50 h 195"/>
                <a:gd name="T26" fmla="*/ 27 w 198"/>
                <a:gd name="T27" fmla="*/ 52 h 195"/>
                <a:gd name="T28" fmla="*/ 14 w 198"/>
                <a:gd name="T29" fmla="*/ 83 h 195"/>
                <a:gd name="T30" fmla="*/ 0 w 198"/>
                <a:gd name="T31" fmla="*/ 142 h 195"/>
                <a:gd name="T32" fmla="*/ 11 w 198"/>
                <a:gd name="T33" fmla="*/ 170 h 195"/>
                <a:gd name="T34" fmla="*/ 40 w 198"/>
                <a:gd name="T35" fmla="*/ 180 h 195"/>
                <a:gd name="T36" fmla="*/ 50 w 198"/>
                <a:gd name="T37" fmla="*/ 180 h 195"/>
                <a:gd name="T38" fmla="*/ 99 w 198"/>
                <a:gd name="T39" fmla="*/ 195 h 195"/>
                <a:gd name="T40" fmla="*/ 147 w 198"/>
                <a:gd name="T41" fmla="*/ 180 h 195"/>
                <a:gd name="T42" fmla="*/ 158 w 198"/>
                <a:gd name="T43" fmla="*/ 180 h 195"/>
                <a:gd name="T44" fmla="*/ 187 w 198"/>
                <a:gd name="T45" fmla="*/ 170 h 195"/>
                <a:gd name="T46" fmla="*/ 198 w 198"/>
                <a:gd name="T47" fmla="*/ 143 h 195"/>
                <a:gd name="T48" fmla="*/ 183 w 198"/>
                <a:gd name="T49" fmla="*/ 85 h 195"/>
                <a:gd name="T50" fmla="*/ 99 w 198"/>
                <a:gd name="T51" fmla="*/ 9 h 195"/>
                <a:gd name="T52" fmla="*/ 130 w 198"/>
                <a:gd name="T53" fmla="*/ 40 h 195"/>
                <a:gd name="T54" fmla="*/ 99 w 198"/>
                <a:gd name="T55" fmla="*/ 72 h 195"/>
                <a:gd name="T56" fmla="*/ 67 w 198"/>
                <a:gd name="T57" fmla="*/ 40 h 195"/>
                <a:gd name="T58" fmla="*/ 99 w 198"/>
                <a:gd name="T59" fmla="*/ 9 h 195"/>
                <a:gd name="T60" fmla="*/ 99 w 198"/>
                <a:gd name="T61" fmla="*/ 181 h 195"/>
                <a:gd name="T62" fmla="*/ 26 w 198"/>
                <a:gd name="T63" fmla="*/ 113 h 195"/>
                <a:gd name="T64" fmla="*/ 58 w 198"/>
                <a:gd name="T65" fmla="*/ 55 h 195"/>
                <a:gd name="T66" fmla="*/ 143 w 198"/>
                <a:gd name="T67" fmla="*/ 92 h 195"/>
                <a:gd name="T68" fmla="*/ 170 w 198"/>
                <a:gd name="T69" fmla="*/ 86 h 195"/>
                <a:gd name="T70" fmla="*/ 172 w 198"/>
                <a:gd name="T71" fmla="*/ 108 h 195"/>
                <a:gd name="T72" fmla="*/ 99 w 198"/>
                <a:gd name="T73" fmla="*/ 18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95">
                  <a:moveTo>
                    <a:pt x="183" y="85"/>
                  </a:moveTo>
                  <a:cubicBezTo>
                    <a:pt x="179" y="74"/>
                    <a:pt x="176" y="63"/>
                    <a:pt x="171" y="54"/>
                  </a:cubicBezTo>
                  <a:cubicBezTo>
                    <a:pt x="170" y="52"/>
                    <a:pt x="169" y="51"/>
                    <a:pt x="169" y="50"/>
                  </a:cubicBezTo>
                  <a:cubicBezTo>
                    <a:pt x="165" y="50"/>
                    <a:pt x="141" y="50"/>
                    <a:pt x="141" y="50"/>
                  </a:cubicBezTo>
                  <a:cubicBezTo>
                    <a:pt x="141" y="50"/>
                    <a:pt x="142" y="48"/>
                    <a:pt x="142" y="40"/>
                  </a:cubicBezTo>
                  <a:cubicBezTo>
                    <a:pt x="142" y="33"/>
                    <a:pt x="141" y="31"/>
                    <a:pt x="141" y="31"/>
                  </a:cubicBezTo>
                  <a:cubicBezTo>
                    <a:pt x="141" y="31"/>
                    <a:pt x="153" y="31"/>
                    <a:pt x="156" y="31"/>
                  </a:cubicBezTo>
                  <a:cubicBezTo>
                    <a:pt x="142" y="12"/>
                    <a:pt x="123" y="0"/>
                    <a:pt x="99" y="0"/>
                  </a:cubicBezTo>
                  <a:cubicBezTo>
                    <a:pt x="74" y="0"/>
                    <a:pt x="55" y="13"/>
                    <a:pt x="41" y="31"/>
                  </a:cubicBezTo>
                  <a:cubicBezTo>
                    <a:pt x="42" y="31"/>
                    <a:pt x="57" y="31"/>
                    <a:pt x="57" y="31"/>
                  </a:cubicBezTo>
                  <a:cubicBezTo>
                    <a:pt x="57" y="31"/>
                    <a:pt x="55" y="33"/>
                    <a:pt x="55" y="40"/>
                  </a:cubicBezTo>
                  <a:cubicBezTo>
                    <a:pt x="55" y="48"/>
                    <a:pt x="57" y="50"/>
                    <a:pt x="57" y="50"/>
                  </a:cubicBezTo>
                  <a:cubicBezTo>
                    <a:pt x="57" y="50"/>
                    <a:pt x="30" y="50"/>
                    <a:pt x="28" y="50"/>
                  </a:cubicBezTo>
                  <a:cubicBezTo>
                    <a:pt x="28" y="51"/>
                    <a:pt x="27" y="51"/>
                    <a:pt x="27" y="52"/>
                  </a:cubicBezTo>
                  <a:cubicBezTo>
                    <a:pt x="21" y="64"/>
                    <a:pt x="17" y="73"/>
                    <a:pt x="14" y="83"/>
                  </a:cubicBezTo>
                  <a:cubicBezTo>
                    <a:pt x="11" y="93"/>
                    <a:pt x="0" y="131"/>
                    <a:pt x="0" y="142"/>
                  </a:cubicBezTo>
                  <a:cubicBezTo>
                    <a:pt x="0" y="153"/>
                    <a:pt x="4" y="163"/>
                    <a:pt x="11" y="170"/>
                  </a:cubicBezTo>
                  <a:cubicBezTo>
                    <a:pt x="18" y="177"/>
                    <a:pt x="28" y="180"/>
                    <a:pt x="40" y="180"/>
                  </a:cubicBezTo>
                  <a:cubicBezTo>
                    <a:pt x="50" y="180"/>
                    <a:pt x="50" y="180"/>
                    <a:pt x="50" y="180"/>
                  </a:cubicBezTo>
                  <a:cubicBezTo>
                    <a:pt x="64" y="190"/>
                    <a:pt x="81" y="195"/>
                    <a:pt x="99" y="195"/>
                  </a:cubicBezTo>
                  <a:cubicBezTo>
                    <a:pt x="117" y="195"/>
                    <a:pt x="133" y="190"/>
                    <a:pt x="147" y="180"/>
                  </a:cubicBezTo>
                  <a:cubicBezTo>
                    <a:pt x="158" y="180"/>
                    <a:pt x="158" y="180"/>
                    <a:pt x="158" y="180"/>
                  </a:cubicBezTo>
                  <a:cubicBezTo>
                    <a:pt x="169" y="180"/>
                    <a:pt x="180" y="177"/>
                    <a:pt x="187" y="170"/>
                  </a:cubicBezTo>
                  <a:cubicBezTo>
                    <a:pt x="194" y="163"/>
                    <a:pt x="198" y="153"/>
                    <a:pt x="198" y="143"/>
                  </a:cubicBezTo>
                  <a:cubicBezTo>
                    <a:pt x="198" y="131"/>
                    <a:pt x="187" y="95"/>
                    <a:pt x="183" y="85"/>
                  </a:cubicBezTo>
                  <a:moveTo>
                    <a:pt x="99" y="9"/>
                  </a:moveTo>
                  <a:cubicBezTo>
                    <a:pt x="116" y="9"/>
                    <a:pt x="130" y="23"/>
                    <a:pt x="130" y="40"/>
                  </a:cubicBezTo>
                  <a:cubicBezTo>
                    <a:pt x="130" y="58"/>
                    <a:pt x="116" y="72"/>
                    <a:pt x="99" y="72"/>
                  </a:cubicBezTo>
                  <a:cubicBezTo>
                    <a:pt x="81" y="72"/>
                    <a:pt x="67" y="58"/>
                    <a:pt x="67" y="40"/>
                  </a:cubicBezTo>
                  <a:cubicBezTo>
                    <a:pt x="67" y="23"/>
                    <a:pt x="81" y="9"/>
                    <a:pt x="99" y="9"/>
                  </a:cubicBezTo>
                  <a:moveTo>
                    <a:pt x="99" y="181"/>
                  </a:moveTo>
                  <a:cubicBezTo>
                    <a:pt x="60" y="181"/>
                    <a:pt x="29" y="151"/>
                    <a:pt x="26" y="113"/>
                  </a:cubicBezTo>
                  <a:cubicBezTo>
                    <a:pt x="43" y="97"/>
                    <a:pt x="54" y="78"/>
                    <a:pt x="58" y="55"/>
                  </a:cubicBezTo>
                  <a:cubicBezTo>
                    <a:pt x="64" y="83"/>
                    <a:pt x="109" y="92"/>
                    <a:pt x="143" y="92"/>
                  </a:cubicBezTo>
                  <a:cubicBezTo>
                    <a:pt x="155" y="92"/>
                    <a:pt x="163" y="89"/>
                    <a:pt x="170" y="86"/>
                  </a:cubicBezTo>
                  <a:cubicBezTo>
                    <a:pt x="171" y="92"/>
                    <a:pt x="172" y="102"/>
                    <a:pt x="172" y="108"/>
                  </a:cubicBezTo>
                  <a:cubicBezTo>
                    <a:pt x="172" y="148"/>
                    <a:pt x="139" y="181"/>
                    <a:pt x="99" y="18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grpSp>
      <p:sp>
        <p:nvSpPr>
          <p:cNvPr id="211" name="Freeform 210"/>
          <p:cNvSpPr>
            <a:spLocks/>
          </p:cNvSpPr>
          <p:nvPr/>
        </p:nvSpPr>
        <p:spPr bwMode="auto">
          <a:xfrm>
            <a:off x="4455510" y="3972389"/>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grpSp>
        <p:nvGrpSpPr>
          <p:cNvPr id="213" name="Group 212"/>
          <p:cNvGrpSpPr/>
          <p:nvPr/>
        </p:nvGrpSpPr>
        <p:grpSpPr>
          <a:xfrm>
            <a:off x="3555344" y="4054282"/>
            <a:ext cx="298109" cy="302309"/>
            <a:chOff x="1987551" y="1157288"/>
            <a:chExt cx="287338" cy="285750"/>
          </a:xfrm>
          <a:solidFill>
            <a:srgbClr val="007C92"/>
          </a:solidFill>
        </p:grpSpPr>
        <p:sp>
          <p:nvSpPr>
            <p:cNvPr id="214" name="Freeform 899"/>
            <p:cNvSpPr>
              <a:spLocks/>
            </p:cNvSpPr>
            <p:nvPr/>
          </p:nvSpPr>
          <p:spPr bwMode="auto">
            <a:xfrm>
              <a:off x="1987551" y="1306513"/>
              <a:ext cx="26988" cy="71438"/>
            </a:xfrm>
            <a:custGeom>
              <a:avLst/>
              <a:gdLst>
                <a:gd name="T0" fmla="*/ 0 w 18"/>
                <a:gd name="T1" fmla="*/ 0 h 46"/>
                <a:gd name="T2" fmla="*/ 15 w 18"/>
                <a:gd name="T3" fmla="*/ 46 h 46"/>
                <a:gd name="T4" fmla="*/ 18 w 18"/>
                <a:gd name="T5" fmla="*/ 19 h 46"/>
                <a:gd name="T6" fmla="*/ 12 w 18"/>
                <a:gd name="T7" fmla="*/ 8 h 46"/>
                <a:gd name="T8" fmla="*/ 13 w 18"/>
                <a:gd name="T9" fmla="*/ 6 h 46"/>
                <a:gd name="T10" fmla="*/ 0 w 18"/>
                <a:gd name="T11" fmla="*/ 0 h 46"/>
              </a:gdLst>
              <a:ahLst/>
              <a:cxnLst>
                <a:cxn ang="0">
                  <a:pos x="T0" y="T1"/>
                </a:cxn>
                <a:cxn ang="0">
                  <a:pos x="T2" y="T3"/>
                </a:cxn>
                <a:cxn ang="0">
                  <a:pos x="T4" y="T5"/>
                </a:cxn>
                <a:cxn ang="0">
                  <a:pos x="T6" y="T7"/>
                </a:cxn>
                <a:cxn ang="0">
                  <a:pos x="T8" y="T9"/>
                </a:cxn>
                <a:cxn ang="0">
                  <a:pos x="T10" y="T11"/>
                </a:cxn>
              </a:cxnLst>
              <a:rect l="0" t="0" r="r" b="b"/>
              <a:pathLst>
                <a:path w="18" h="46">
                  <a:moveTo>
                    <a:pt x="0" y="0"/>
                  </a:moveTo>
                  <a:cubicBezTo>
                    <a:pt x="1" y="17"/>
                    <a:pt x="7" y="33"/>
                    <a:pt x="15" y="46"/>
                  </a:cubicBezTo>
                  <a:cubicBezTo>
                    <a:pt x="16" y="37"/>
                    <a:pt x="16" y="28"/>
                    <a:pt x="18" y="19"/>
                  </a:cubicBezTo>
                  <a:cubicBezTo>
                    <a:pt x="15" y="16"/>
                    <a:pt x="12" y="12"/>
                    <a:pt x="12" y="8"/>
                  </a:cubicBezTo>
                  <a:cubicBezTo>
                    <a:pt x="12" y="7"/>
                    <a:pt x="13" y="7"/>
                    <a:pt x="13" y="6"/>
                  </a:cubicBezTo>
                  <a:cubicBezTo>
                    <a:pt x="8" y="4"/>
                    <a:pt x="4" y="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15" name="Freeform 900"/>
            <p:cNvSpPr>
              <a:spLocks/>
            </p:cNvSpPr>
            <p:nvPr/>
          </p:nvSpPr>
          <p:spPr bwMode="auto">
            <a:xfrm>
              <a:off x="2071688" y="1192213"/>
              <a:ext cx="47625" cy="61913"/>
            </a:xfrm>
            <a:custGeom>
              <a:avLst/>
              <a:gdLst>
                <a:gd name="T0" fmla="*/ 4 w 31"/>
                <a:gd name="T1" fmla="*/ 31 h 39"/>
                <a:gd name="T2" fmla="*/ 4 w 31"/>
                <a:gd name="T3" fmla="*/ 31 h 39"/>
                <a:gd name="T4" fmla="*/ 6 w 31"/>
                <a:gd name="T5" fmla="*/ 31 h 39"/>
                <a:gd name="T6" fmla="*/ 25 w 31"/>
                <a:gd name="T7" fmla="*/ 39 h 39"/>
                <a:gd name="T8" fmla="*/ 31 w 31"/>
                <a:gd name="T9" fmla="*/ 34 h 39"/>
                <a:gd name="T10" fmla="*/ 15 w 31"/>
                <a:gd name="T11" fmla="*/ 0 h 39"/>
                <a:gd name="T12" fmla="*/ 0 w 31"/>
                <a:gd name="T13" fmla="*/ 21 h 39"/>
                <a:gd name="T14" fmla="*/ 4 w 31"/>
                <a:gd name="T15" fmla="*/ 3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9">
                  <a:moveTo>
                    <a:pt x="4" y="31"/>
                  </a:moveTo>
                  <a:cubicBezTo>
                    <a:pt x="4" y="31"/>
                    <a:pt x="4" y="31"/>
                    <a:pt x="4" y="31"/>
                  </a:cubicBezTo>
                  <a:cubicBezTo>
                    <a:pt x="5" y="31"/>
                    <a:pt x="5" y="31"/>
                    <a:pt x="6" y="31"/>
                  </a:cubicBezTo>
                  <a:cubicBezTo>
                    <a:pt x="12" y="34"/>
                    <a:pt x="19" y="37"/>
                    <a:pt x="25" y="39"/>
                  </a:cubicBezTo>
                  <a:cubicBezTo>
                    <a:pt x="27" y="37"/>
                    <a:pt x="29" y="36"/>
                    <a:pt x="31" y="34"/>
                  </a:cubicBezTo>
                  <a:cubicBezTo>
                    <a:pt x="27" y="22"/>
                    <a:pt x="21" y="11"/>
                    <a:pt x="15" y="0"/>
                  </a:cubicBezTo>
                  <a:cubicBezTo>
                    <a:pt x="10" y="7"/>
                    <a:pt x="5" y="14"/>
                    <a:pt x="0" y="21"/>
                  </a:cubicBezTo>
                  <a:cubicBezTo>
                    <a:pt x="3" y="23"/>
                    <a:pt x="4" y="27"/>
                    <a:pt x="4"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16" name="Freeform 901"/>
            <p:cNvSpPr>
              <a:spLocks/>
            </p:cNvSpPr>
            <p:nvPr/>
          </p:nvSpPr>
          <p:spPr bwMode="auto">
            <a:xfrm>
              <a:off x="1989138" y="1233488"/>
              <a:ext cx="50800" cy="69850"/>
            </a:xfrm>
            <a:custGeom>
              <a:avLst/>
              <a:gdLst>
                <a:gd name="T0" fmla="*/ 31 w 33"/>
                <a:gd name="T1" fmla="*/ 5 h 45"/>
                <a:gd name="T2" fmla="*/ 31 w 33"/>
                <a:gd name="T3" fmla="*/ 4 h 45"/>
                <a:gd name="T4" fmla="*/ 10 w 33"/>
                <a:gd name="T5" fmla="*/ 0 h 45"/>
                <a:gd name="T6" fmla="*/ 0 w 33"/>
                <a:gd name="T7" fmla="*/ 37 h 45"/>
                <a:gd name="T8" fmla="*/ 15 w 33"/>
                <a:gd name="T9" fmla="*/ 45 h 45"/>
                <a:gd name="T10" fmla="*/ 22 w 33"/>
                <a:gd name="T11" fmla="*/ 41 h 45"/>
                <a:gd name="T12" fmla="*/ 33 w 33"/>
                <a:gd name="T13" fmla="*/ 12 h 45"/>
                <a:gd name="T14" fmla="*/ 31 w 33"/>
                <a:gd name="T15" fmla="*/ 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5">
                  <a:moveTo>
                    <a:pt x="31" y="5"/>
                  </a:moveTo>
                  <a:cubicBezTo>
                    <a:pt x="31" y="4"/>
                    <a:pt x="31" y="4"/>
                    <a:pt x="31" y="4"/>
                  </a:cubicBezTo>
                  <a:cubicBezTo>
                    <a:pt x="24" y="2"/>
                    <a:pt x="17" y="1"/>
                    <a:pt x="10" y="0"/>
                  </a:cubicBezTo>
                  <a:cubicBezTo>
                    <a:pt x="4" y="11"/>
                    <a:pt x="1" y="24"/>
                    <a:pt x="0" y="37"/>
                  </a:cubicBezTo>
                  <a:cubicBezTo>
                    <a:pt x="5" y="40"/>
                    <a:pt x="10" y="43"/>
                    <a:pt x="15" y="45"/>
                  </a:cubicBezTo>
                  <a:cubicBezTo>
                    <a:pt x="17" y="43"/>
                    <a:pt x="19" y="42"/>
                    <a:pt x="22" y="41"/>
                  </a:cubicBezTo>
                  <a:cubicBezTo>
                    <a:pt x="25" y="31"/>
                    <a:pt x="29" y="21"/>
                    <a:pt x="33" y="12"/>
                  </a:cubicBezTo>
                  <a:cubicBezTo>
                    <a:pt x="31" y="10"/>
                    <a:pt x="31" y="7"/>
                    <a:pt x="31"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17" name="Freeform 902"/>
            <p:cNvSpPr>
              <a:spLocks/>
            </p:cNvSpPr>
            <p:nvPr/>
          </p:nvSpPr>
          <p:spPr bwMode="auto">
            <a:xfrm>
              <a:off x="2092326" y="1160463"/>
              <a:ext cx="12700" cy="7938"/>
            </a:xfrm>
            <a:custGeom>
              <a:avLst/>
              <a:gdLst>
                <a:gd name="T0" fmla="*/ 0 w 8"/>
                <a:gd name="T1" fmla="*/ 1 h 5"/>
                <a:gd name="T2" fmla="*/ 2 w 8"/>
                <a:gd name="T3" fmla="*/ 5 h 5"/>
                <a:gd name="T4" fmla="*/ 8 w 8"/>
                <a:gd name="T5" fmla="*/ 0 h 5"/>
                <a:gd name="T6" fmla="*/ 0 w 8"/>
                <a:gd name="T7" fmla="*/ 1 h 5"/>
              </a:gdLst>
              <a:ahLst/>
              <a:cxnLst>
                <a:cxn ang="0">
                  <a:pos x="T0" y="T1"/>
                </a:cxn>
                <a:cxn ang="0">
                  <a:pos x="T2" y="T3"/>
                </a:cxn>
                <a:cxn ang="0">
                  <a:pos x="T4" y="T5"/>
                </a:cxn>
                <a:cxn ang="0">
                  <a:pos x="T6" y="T7"/>
                </a:cxn>
              </a:cxnLst>
              <a:rect l="0" t="0" r="r" b="b"/>
              <a:pathLst>
                <a:path w="8" h="5">
                  <a:moveTo>
                    <a:pt x="0" y="1"/>
                  </a:moveTo>
                  <a:cubicBezTo>
                    <a:pt x="1" y="3"/>
                    <a:pt x="1" y="4"/>
                    <a:pt x="2" y="5"/>
                  </a:cubicBezTo>
                  <a:cubicBezTo>
                    <a:pt x="4" y="3"/>
                    <a:pt x="6" y="1"/>
                    <a:pt x="8" y="0"/>
                  </a:cubicBezTo>
                  <a:cubicBezTo>
                    <a:pt x="5" y="0"/>
                    <a:pt x="2" y="1"/>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18" name="Freeform 903"/>
            <p:cNvSpPr>
              <a:spLocks/>
            </p:cNvSpPr>
            <p:nvPr/>
          </p:nvSpPr>
          <p:spPr bwMode="auto">
            <a:xfrm>
              <a:off x="2233613" y="1328738"/>
              <a:ext cx="38100" cy="49213"/>
            </a:xfrm>
            <a:custGeom>
              <a:avLst/>
              <a:gdLst>
                <a:gd name="T0" fmla="*/ 11 w 24"/>
                <a:gd name="T1" fmla="*/ 32 h 32"/>
                <a:gd name="T2" fmla="*/ 24 w 24"/>
                <a:gd name="T3" fmla="*/ 0 h 32"/>
                <a:gd name="T4" fmla="*/ 3 w 24"/>
                <a:gd name="T5" fmla="*/ 7 h 32"/>
                <a:gd name="T6" fmla="*/ 0 w 24"/>
                <a:gd name="T7" fmla="*/ 16 h 32"/>
                <a:gd name="T8" fmla="*/ 11 w 24"/>
                <a:gd name="T9" fmla="*/ 32 h 32"/>
              </a:gdLst>
              <a:ahLst/>
              <a:cxnLst>
                <a:cxn ang="0">
                  <a:pos x="T0" y="T1"/>
                </a:cxn>
                <a:cxn ang="0">
                  <a:pos x="T2" y="T3"/>
                </a:cxn>
                <a:cxn ang="0">
                  <a:pos x="T4" y="T5"/>
                </a:cxn>
                <a:cxn ang="0">
                  <a:pos x="T6" y="T7"/>
                </a:cxn>
                <a:cxn ang="0">
                  <a:pos x="T8" y="T9"/>
                </a:cxn>
              </a:cxnLst>
              <a:rect l="0" t="0" r="r" b="b"/>
              <a:pathLst>
                <a:path w="24" h="32">
                  <a:moveTo>
                    <a:pt x="11" y="32"/>
                  </a:moveTo>
                  <a:cubicBezTo>
                    <a:pt x="17" y="23"/>
                    <a:pt x="21" y="12"/>
                    <a:pt x="24" y="0"/>
                  </a:cubicBezTo>
                  <a:cubicBezTo>
                    <a:pt x="17" y="3"/>
                    <a:pt x="10" y="5"/>
                    <a:pt x="3" y="7"/>
                  </a:cubicBezTo>
                  <a:cubicBezTo>
                    <a:pt x="3" y="10"/>
                    <a:pt x="2" y="14"/>
                    <a:pt x="0" y="16"/>
                  </a:cubicBezTo>
                  <a:cubicBezTo>
                    <a:pt x="4" y="22"/>
                    <a:pt x="7" y="27"/>
                    <a:pt x="11"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19" name="Freeform 904"/>
            <p:cNvSpPr>
              <a:spLocks/>
            </p:cNvSpPr>
            <p:nvPr/>
          </p:nvSpPr>
          <p:spPr bwMode="auto">
            <a:xfrm>
              <a:off x="2209801" y="1196976"/>
              <a:ext cx="65088" cy="131763"/>
            </a:xfrm>
            <a:custGeom>
              <a:avLst/>
              <a:gdLst>
                <a:gd name="T0" fmla="*/ 5 w 42"/>
                <a:gd name="T1" fmla="*/ 6 h 84"/>
                <a:gd name="T2" fmla="*/ 6 w 42"/>
                <a:gd name="T3" fmla="*/ 11 h 84"/>
                <a:gd name="T4" fmla="*/ 0 w 42"/>
                <a:gd name="T5" fmla="*/ 25 h 84"/>
                <a:gd name="T6" fmla="*/ 7 w 42"/>
                <a:gd name="T7" fmla="*/ 74 h 84"/>
                <a:gd name="T8" fmla="*/ 18 w 42"/>
                <a:gd name="T9" fmla="*/ 84 h 84"/>
                <a:gd name="T10" fmla="*/ 41 w 42"/>
                <a:gd name="T11" fmla="*/ 77 h 84"/>
                <a:gd name="T12" fmla="*/ 42 w 42"/>
                <a:gd name="T13" fmla="*/ 66 h 84"/>
                <a:gd name="T14" fmla="*/ 14 w 42"/>
                <a:gd name="T15" fmla="*/ 0 h 84"/>
                <a:gd name="T16" fmla="*/ 5 w 42"/>
                <a:gd name="T17"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84">
                  <a:moveTo>
                    <a:pt x="5" y="6"/>
                  </a:moveTo>
                  <a:cubicBezTo>
                    <a:pt x="6" y="7"/>
                    <a:pt x="6" y="9"/>
                    <a:pt x="6" y="11"/>
                  </a:cubicBezTo>
                  <a:cubicBezTo>
                    <a:pt x="6" y="17"/>
                    <a:pt x="4" y="22"/>
                    <a:pt x="0" y="25"/>
                  </a:cubicBezTo>
                  <a:cubicBezTo>
                    <a:pt x="4" y="41"/>
                    <a:pt x="6" y="57"/>
                    <a:pt x="7" y="74"/>
                  </a:cubicBezTo>
                  <a:cubicBezTo>
                    <a:pt x="12" y="75"/>
                    <a:pt x="16" y="79"/>
                    <a:pt x="18" y="84"/>
                  </a:cubicBezTo>
                  <a:cubicBezTo>
                    <a:pt x="26" y="82"/>
                    <a:pt x="34" y="80"/>
                    <a:pt x="41" y="77"/>
                  </a:cubicBezTo>
                  <a:cubicBezTo>
                    <a:pt x="41" y="73"/>
                    <a:pt x="42" y="70"/>
                    <a:pt x="42" y="66"/>
                  </a:cubicBezTo>
                  <a:cubicBezTo>
                    <a:pt x="42" y="40"/>
                    <a:pt x="31" y="17"/>
                    <a:pt x="14" y="0"/>
                  </a:cubicBezTo>
                  <a:cubicBezTo>
                    <a:pt x="11" y="2"/>
                    <a:pt x="8" y="4"/>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20" name="Freeform 905"/>
            <p:cNvSpPr>
              <a:spLocks/>
            </p:cNvSpPr>
            <p:nvPr/>
          </p:nvSpPr>
          <p:spPr bwMode="auto">
            <a:xfrm>
              <a:off x="2108201" y="1296988"/>
              <a:ext cx="26988" cy="41275"/>
            </a:xfrm>
            <a:custGeom>
              <a:avLst/>
              <a:gdLst>
                <a:gd name="T0" fmla="*/ 17 w 17"/>
                <a:gd name="T1" fmla="*/ 27 h 27"/>
                <a:gd name="T2" fmla="*/ 15 w 17"/>
                <a:gd name="T3" fmla="*/ 1 h 27"/>
                <a:gd name="T4" fmla="*/ 9 w 17"/>
                <a:gd name="T5" fmla="*/ 0 h 27"/>
                <a:gd name="T6" fmla="*/ 0 w 17"/>
                <a:gd name="T7" fmla="*/ 15 h 27"/>
                <a:gd name="T8" fmla="*/ 3 w 17"/>
                <a:gd name="T9" fmla="*/ 25 h 27"/>
                <a:gd name="T10" fmla="*/ 3 w 17"/>
                <a:gd name="T11" fmla="*/ 25 h 27"/>
                <a:gd name="T12" fmla="*/ 17 w 17"/>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17" h="27">
                  <a:moveTo>
                    <a:pt x="17" y="27"/>
                  </a:moveTo>
                  <a:cubicBezTo>
                    <a:pt x="17" y="18"/>
                    <a:pt x="16" y="10"/>
                    <a:pt x="15" y="1"/>
                  </a:cubicBezTo>
                  <a:cubicBezTo>
                    <a:pt x="13" y="1"/>
                    <a:pt x="11" y="1"/>
                    <a:pt x="9" y="0"/>
                  </a:cubicBezTo>
                  <a:cubicBezTo>
                    <a:pt x="6" y="5"/>
                    <a:pt x="3" y="10"/>
                    <a:pt x="0" y="15"/>
                  </a:cubicBezTo>
                  <a:cubicBezTo>
                    <a:pt x="2" y="18"/>
                    <a:pt x="3" y="21"/>
                    <a:pt x="3" y="25"/>
                  </a:cubicBezTo>
                  <a:cubicBezTo>
                    <a:pt x="3" y="25"/>
                    <a:pt x="3" y="25"/>
                    <a:pt x="3" y="25"/>
                  </a:cubicBezTo>
                  <a:cubicBezTo>
                    <a:pt x="8" y="26"/>
                    <a:pt x="13" y="26"/>
                    <a:pt x="17"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21" name="Freeform 906"/>
            <p:cNvSpPr>
              <a:spLocks/>
            </p:cNvSpPr>
            <p:nvPr/>
          </p:nvSpPr>
          <p:spPr bwMode="auto">
            <a:xfrm>
              <a:off x="2038351" y="1252538"/>
              <a:ext cx="73025" cy="74613"/>
            </a:xfrm>
            <a:custGeom>
              <a:avLst/>
              <a:gdLst>
                <a:gd name="T0" fmla="*/ 19 w 47"/>
                <a:gd name="T1" fmla="*/ 48 h 48"/>
                <a:gd name="T2" fmla="*/ 33 w 47"/>
                <a:gd name="T3" fmla="*/ 38 h 48"/>
                <a:gd name="T4" fmla="*/ 38 w 47"/>
                <a:gd name="T5" fmla="*/ 39 h 48"/>
                <a:gd name="T6" fmla="*/ 47 w 47"/>
                <a:gd name="T7" fmla="*/ 24 h 48"/>
                <a:gd name="T8" fmla="*/ 43 w 47"/>
                <a:gd name="T9" fmla="*/ 12 h 48"/>
                <a:gd name="T10" fmla="*/ 43 w 47"/>
                <a:gd name="T11" fmla="*/ 9 h 48"/>
                <a:gd name="T12" fmla="*/ 23 w 47"/>
                <a:gd name="T13" fmla="*/ 0 h 48"/>
                <a:gd name="T14" fmla="*/ 12 w 47"/>
                <a:gd name="T15" fmla="*/ 6 h 48"/>
                <a:gd name="T16" fmla="*/ 9 w 47"/>
                <a:gd name="T17" fmla="*/ 6 h 48"/>
                <a:gd name="T18" fmla="*/ 0 w 47"/>
                <a:gd name="T19" fmla="*/ 30 h 48"/>
                <a:gd name="T20" fmla="*/ 8 w 47"/>
                <a:gd name="T21" fmla="*/ 43 h 48"/>
                <a:gd name="T22" fmla="*/ 8 w 47"/>
                <a:gd name="T23" fmla="*/ 44 h 48"/>
                <a:gd name="T24" fmla="*/ 19 w 47"/>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48">
                  <a:moveTo>
                    <a:pt x="19" y="48"/>
                  </a:moveTo>
                  <a:cubicBezTo>
                    <a:pt x="21" y="42"/>
                    <a:pt x="27" y="38"/>
                    <a:pt x="33" y="38"/>
                  </a:cubicBezTo>
                  <a:cubicBezTo>
                    <a:pt x="35" y="38"/>
                    <a:pt x="36" y="39"/>
                    <a:pt x="38" y="39"/>
                  </a:cubicBezTo>
                  <a:cubicBezTo>
                    <a:pt x="41" y="34"/>
                    <a:pt x="44" y="29"/>
                    <a:pt x="47" y="24"/>
                  </a:cubicBezTo>
                  <a:cubicBezTo>
                    <a:pt x="45" y="21"/>
                    <a:pt x="43" y="17"/>
                    <a:pt x="43" y="12"/>
                  </a:cubicBezTo>
                  <a:cubicBezTo>
                    <a:pt x="43" y="11"/>
                    <a:pt x="43" y="10"/>
                    <a:pt x="43" y="9"/>
                  </a:cubicBezTo>
                  <a:cubicBezTo>
                    <a:pt x="37" y="5"/>
                    <a:pt x="30" y="2"/>
                    <a:pt x="23" y="0"/>
                  </a:cubicBezTo>
                  <a:cubicBezTo>
                    <a:pt x="21" y="4"/>
                    <a:pt x="17" y="6"/>
                    <a:pt x="12" y="6"/>
                  </a:cubicBezTo>
                  <a:cubicBezTo>
                    <a:pt x="11" y="6"/>
                    <a:pt x="10" y="6"/>
                    <a:pt x="9" y="6"/>
                  </a:cubicBezTo>
                  <a:cubicBezTo>
                    <a:pt x="6" y="13"/>
                    <a:pt x="2" y="22"/>
                    <a:pt x="0" y="30"/>
                  </a:cubicBezTo>
                  <a:cubicBezTo>
                    <a:pt x="5" y="32"/>
                    <a:pt x="8" y="37"/>
                    <a:pt x="8" y="43"/>
                  </a:cubicBezTo>
                  <a:cubicBezTo>
                    <a:pt x="8" y="43"/>
                    <a:pt x="8" y="44"/>
                    <a:pt x="8" y="44"/>
                  </a:cubicBezTo>
                  <a:cubicBezTo>
                    <a:pt x="12" y="46"/>
                    <a:pt x="15" y="47"/>
                    <a:pt x="19"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22" name="Freeform 907"/>
            <p:cNvSpPr>
              <a:spLocks/>
            </p:cNvSpPr>
            <p:nvPr/>
          </p:nvSpPr>
          <p:spPr bwMode="auto">
            <a:xfrm>
              <a:off x="2179638" y="1166813"/>
              <a:ext cx="46038" cy="33338"/>
            </a:xfrm>
            <a:custGeom>
              <a:avLst/>
              <a:gdLst>
                <a:gd name="T0" fmla="*/ 22 w 30"/>
                <a:gd name="T1" fmla="*/ 22 h 22"/>
                <a:gd name="T2" fmla="*/ 30 w 30"/>
                <a:gd name="T3" fmla="*/ 17 h 22"/>
                <a:gd name="T4" fmla="*/ 0 w 30"/>
                <a:gd name="T5" fmla="*/ 0 h 22"/>
                <a:gd name="T6" fmla="*/ 7 w 30"/>
                <a:gd name="T7" fmla="*/ 15 h 22"/>
                <a:gd name="T8" fmla="*/ 8 w 30"/>
                <a:gd name="T9" fmla="*/ 15 h 22"/>
                <a:gd name="T10" fmla="*/ 22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22" y="22"/>
                  </a:moveTo>
                  <a:cubicBezTo>
                    <a:pt x="25" y="20"/>
                    <a:pt x="27" y="19"/>
                    <a:pt x="30" y="17"/>
                  </a:cubicBezTo>
                  <a:cubicBezTo>
                    <a:pt x="21" y="10"/>
                    <a:pt x="11" y="4"/>
                    <a:pt x="0" y="0"/>
                  </a:cubicBezTo>
                  <a:cubicBezTo>
                    <a:pt x="2" y="4"/>
                    <a:pt x="5" y="9"/>
                    <a:pt x="7" y="15"/>
                  </a:cubicBezTo>
                  <a:cubicBezTo>
                    <a:pt x="8" y="15"/>
                    <a:pt x="8" y="15"/>
                    <a:pt x="8" y="15"/>
                  </a:cubicBezTo>
                  <a:cubicBezTo>
                    <a:pt x="14" y="15"/>
                    <a:pt x="19" y="17"/>
                    <a:pt x="22"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23" name="Freeform 908"/>
            <p:cNvSpPr>
              <a:spLocks/>
            </p:cNvSpPr>
            <p:nvPr/>
          </p:nvSpPr>
          <p:spPr bwMode="auto">
            <a:xfrm>
              <a:off x="2200276" y="1362076"/>
              <a:ext cx="41275" cy="63500"/>
            </a:xfrm>
            <a:custGeom>
              <a:avLst/>
              <a:gdLst>
                <a:gd name="T0" fmla="*/ 26 w 27"/>
                <a:gd name="T1" fmla="*/ 16 h 41"/>
                <a:gd name="T2" fmla="*/ 15 w 27"/>
                <a:gd name="T3" fmla="*/ 0 h 41"/>
                <a:gd name="T4" fmla="*/ 10 w 27"/>
                <a:gd name="T5" fmla="*/ 1 h 41"/>
                <a:gd name="T6" fmla="*/ 0 w 27"/>
                <a:gd name="T7" fmla="*/ 41 h 41"/>
                <a:gd name="T8" fmla="*/ 27 w 27"/>
                <a:gd name="T9" fmla="*/ 18 h 41"/>
                <a:gd name="T10" fmla="*/ 26 w 27"/>
                <a:gd name="T11" fmla="*/ 16 h 41"/>
              </a:gdLst>
              <a:ahLst/>
              <a:cxnLst>
                <a:cxn ang="0">
                  <a:pos x="T0" y="T1"/>
                </a:cxn>
                <a:cxn ang="0">
                  <a:pos x="T2" y="T3"/>
                </a:cxn>
                <a:cxn ang="0">
                  <a:pos x="T4" y="T5"/>
                </a:cxn>
                <a:cxn ang="0">
                  <a:pos x="T6" y="T7"/>
                </a:cxn>
                <a:cxn ang="0">
                  <a:pos x="T8" y="T9"/>
                </a:cxn>
                <a:cxn ang="0">
                  <a:pos x="T10" y="T11"/>
                </a:cxn>
              </a:cxnLst>
              <a:rect l="0" t="0" r="r" b="b"/>
              <a:pathLst>
                <a:path w="27" h="41">
                  <a:moveTo>
                    <a:pt x="26" y="16"/>
                  </a:moveTo>
                  <a:cubicBezTo>
                    <a:pt x="22" y="11"/>
                    <a:pt x="19" y="5"/>
                    <a:pt x="15" y="0"/>
                  </a:cubicBezTo>
                  <a:cubicBezTo>
                    <a:pt x="13" y="1"/>
                    <a:pt x="12" y="1"/>
                    <a:pt x="10" y="1"/>
                  </a:cubicBezTo>
                  <a:cubicBezTo>
                    <a:pt x="8" y="15"/>
                    <a:pt x="5" y="28"/>
                    <a:pt x="0" y="41"/>
                  </a:cubicBezTo>
                  <a:cubicBezTo>
                    <a:pt x="10" y="35"/>
                    <a:pt x="19" y="27"/>
                    <a:pt x="27" y="18"/>
                  </a:cubicBezTo>
                  <a:cubicBezTo>
                    <a:pt x="26" y="18"/>
                    <a:pt x="26" y="17"/>
                    <a:pt x="26"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24" name="Freeform 909"/>
            <p:cNvSpPr>
              <a:spLocks/>
            </p:cNvSpPr>
            <p:nvPr/>
          </p:nvSpPr>
          <p:spPr bwMode="auto">
            <a:xfrm>
              <a:off x="2008188" y="1168401"/>
              <a:ext cx="77788" cy="61913"/>
            </a:xfrm>
            <a:custGeom>
              <a:avLst/>
              <a:gdLst>
                <a:gd name="T0" fmla="*/ 19 w 50"/>
                <a:gd name="T1" fmla="*/ 40 h 40"/>
                <a:gd name="T2" fmla="*/ 31 w 50"/>
                <a:gd name="T3" fmla="*/ 33 h 40"/>
                <a:gd name="T4" fmla="*/ 31 w 50"/>
                <a:gd name="T5" fmla="*/ 33 h 40"/>
                <a:gd name="T6" fmla="*/ 50 w 50"/>
                <a:gd name="T7" fmla="*/ 7 h 40"/>
                <a:gd name="T8" fmla="*/ 48 w 50"/>
                <a:gd name="T9" fmla="*/ 6 h 40"/>
                <a:gd name="T10" fmla="*/ 44 w 50"/>
                <a:gd name="T11" fmla="*/ 0 h 40"/>
                <a:gd name="T12" fmla="*/ 0 w 50"/>
                <a:gd name="T13" fmla="*/ 37 h 40"/>
                <a:gd name="T14" fmla="*/ 19 w 50"/>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0">
                  <a:moveTo>
                    <a:pt x="19" y="40"/>
                  </a:moveTo>
                  <a:cubicBezTo>
                    <a:pt x="22" y="36"/>
                    <a:pt x="26" y="33"/>
                    <a:pt x="31" y="33"/>
                  </a:cubicBezTo>
                  <a:cubicBezTo>
                    <a:pt x="31" y="33"/>
                    <a:pt x="31" y="33"/>
                    <a:pt x="31" y="33"/>
                  </a:cubicBezTo>
                  <a:cubicBezTo>
                    <a:pt x="37" y="24"/>
                    <a:pt x="43" y="15"/>
                    <a:pt x="50" y="7"/>
                  </a:cubicBezTo>
                  <a:cubicBezTo>
                    <a:pt x="49" y="7"/>
                    <a:pt x="49" y="6"/>
                    <a:pt x="48" y="6"/>
                  </a:cubicBezTo>
                  <a:cubicBezTo>
                    <a:pt x="47" y="4"/>
                    <a:pt x="46" y="2"/>
                    <a:pt x="44" y="0"/>
                  </a:cubicBezTo>
                  <a:cubicBezTo>
                    <a:pt x="26" y="7"/>
                    <a:pt x="10" y="20"/>
                    <a:pt x="0" y="37"/>
                  </a:cubicBezTo>
                  <a:cubicBezTo>
                    <a:pt x="7" y="38"/>
                    <a:pt x="13" y="39"/>
                    <a:pt x="19"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25" name="Freeform 910"/>
            <p:cNvSpPr>
              <a:spLocks/>
            </p:cNvSpPr>
            <p:nvPr/>
          </p:nvSpPr>
          <p:spPr bwMode="auto">
            <a:xfrm>
              <a:off x="2103438" y="1157288"/>
              <a:ext cx="73025" cy="90488"/>
            </a:xfrm>
            <a:custGeom>
              <a:avLst/>
              <a:gdLst>
                <a:gd name="T0" fmla="*/ 0 w 47"/>
                <a:gd name="T1" fmla="*/ 15 h 58"/>
                <a:gd name="T2" fmla="*/ 19 w 47"/>
                <a:gd name="T3" fmla="*/ 55 h 58"/>
                <a:gd name="T4" fmla="*/ 19 w 47"/>
                <a:gd name="T5" fmla="*/ 55 h 58"/>
                <a:gd name="T6" fmla="*/ 30 w 47"/>
                <a:gd name="T7" fmla="*/ 58 h 58"/>
                <a:gd name="T8" fmla="*/ 34 w 47"/>
                <a:gd name="T9" fmla="*/ 54 h 58"/>
                <a:gd name="T10" fmla="*/ 43 w 47"/>
                <a:gd name="T11" fmla="*/ 46 h 58"/>
                <a:gd name="T12" fmla="*/ 40 w 47"/>
                <a:gd name="T13" fmla="*/ 37 h 58"/>
                <a:gd name="T14" fmla="*/ 47 w 47"/>
                <a:gd name="T15" fmla="*/ 24 h 58"/>
                <a:gd name="T16" fmla="*/ 36 w 47"/>
                <a:gd name="T17" fmla="*/ 2 h 58"/>
                <a:gd name="T18" fmla="*/ 17 w 47"/>
                <a:gd name="T19" fmla="*/ 0 h 58"/>
                <a:gd name="T20" fmla="*/ 16 w 47"/>
                <a:gd name="T21" fmla="*/ 0 h 58"/>
                <a:gd name="T22" fmla="*/ 0 w 47"/>
                <a:gd name="T23"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58">
                  <a:moveTo>
                    <a:pt x="0" y="15"/>
                  </a:moveTo>
                  <a:cubicBezTo>
                    <a:pt x="8" y="28"/>
                    <a:pt x="14" y="41"/>
                    <a:pt x="19" y="55"/>
                  </a:cubicBezTo>
                  <a:cubicBezTo>
                    <a:pt x="19" y="55"/>
                    <a:pt x="19" y="55"/>
                    <a:pt x="19" y="55"/>
                  </a:cubicBezTo>
                  <a:cubicBezTo>
                    <a:pt x="23" y="55"/>
                    <a:pt x="27" y="56"/>
                    <a:pt x="30" y="58"/>
                  </a:cubicBezTo>
                  <a:cubicBezTo>
                    <a:pt x="31" y="56"/>
                    <a:pt x="33" y="55"/>
                    <a:pt x="34" y="54"/>
                  </a:cubicBezTo>
                  <a:cubicBezTo>
                    <a:pt x="37" y="51"/>
                    <a:pt x="40" y="49"/>
                    <a:pt x="43" y="46"/>
                  </a:cubicBezTo>
                  <a:cubicBezTo>
                    <a:pt x="41" y="44"/>
                    <a:pt x="40" y="41"/>
                    <a:pt x="40" y="37"/>
                  </a:cubicBezTo>
                  <a:cubicBezTo>
                    <a:pt x="40" y="32"/>
                    <a:pt x="43" y="27"/>
                    <a:pt x="47" y="24"/>
                  </a:cubicBezTo>
                  <a:cubicBezTo>
                    <a:pt x="44" y="16"/>
                    <a:pt x="40" y="9"/>
                    <a:pt x="36" y="2"/>
                  </a:cubicBezTo>
                  <a:cubicBezTo>
                    <a:pt x="30" y="1"/>
                    <a:pt x="24" y="0"/>
                    <a:pt x="17" y="0"/>
                  </a:cubicBezTo>
                  <a:cubicBezTo>
                    <a:pt x="17" y="0"/>
                    <a:pt x="16" y="0"/>
                    <a:pt x="16" y="0"/>
                  </a:cubicBezTo>
                  <a:cubicBezTo>
                    <a:pt x="10" y="5"/>
                    <a:pt x="5" y="10"/>
                    <a:pt x="0"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26" name="Freeform 911"/>
            <p:cNvSpPr>
              <a:spLocks/>
            </p:cNvSpPr>
            <p:nvPr/>
          </p:nvSpPr>
          <p:spPr bwMode="auto">
            <a:xfrm>
              <a:off x="2070101" y="1344613"/>
              <a:ext cx="65088" cy="98425"/>
            </a:xfrm>
            <a:custGeom>
              <a:avLst/>
              <a:gdLst>
                <a:gd name="T0" fmla="*/ 31 w 42"/>
                <a:gd name="T1" fmla="*/ 63 h 63"/>
                <a:gd name="T2" fmla="*/ 35 w 42"/>
                <a:gd name="T3" fmla="*/ 49 h 63"/>
                <a:gd name="T4" fmla="*/ 28 w 42"/>
                <a:gd name="T5" fmla="*/ 37 h 63"/>
                <a:gd name="T6" fmla="*/ 41 w 42"/>
                <a:gd name="T7" fmla="*/ 22 h 63"/>
                <a:gd name="T8" fmla="*/ 42 w 42"/>
                <a:gd name="T9" fmla="*/ 2 h 63"/>
                <a:gd name="T10" fmla="*/ 27 w 42"/>
                <a:gd name="T11" fmla="*/ 0 h 63"/>
                <a:gd name="T12" fmla="*/ 13 w 42"/>
                <a:gd name="T13" fmla="*/ 9 h 63"/>
                <a:gd name="T14" fmla="*/ 13 w 42"/>
                <a:gd name="T15" fmla="*/ 9 h 63"/>
                <a:gd name="T16" fmla="*/ 0 w 42"/>
                <a:gd name="T17" fmla="*/ 55 h 63"/>
                <a:gd name="T18" fmla="*/ 31 w 42"/>
                <a:gd name="T1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3">
                  <a:moveTo>
                    <a:pt x="31" y="63"/>
                  </a:moveTo>
                  <a:cubicBezTo>
                    <a:pt x="33" y="58"/>
                    <a:pt x="34" y="54"/>
                    <a:pt x="35" y="49"/>
                  </a:cubicBezTo>
                  <a:cubicBezTo>
                    <a:pt x="31" y="47"/>
                    <a:pt x="28" y="42"/>
                    <a:pt x="28" y="37"/>
                  </a:cubicBezTo>
                  <a:cubicBezTo>
                    <a:pt x="28" y="29"/>
                    <a:pt x="34" y="23"/>
                    <a:pt x="41" y="22"/>
                  </a:cubicBezTo>
                  <a:cubicBezTo>
                    <a:pt x="42" y="15"/>
                    <a:pt x="42" y="9"/>
                    <a:pt x="42" y="2"/>
                  </a:cubicBezTo>
                  <a:cubicBezTo>
                    <a:pt x="37" y="2"/>
                    <a:pt x="32" y="1"/>
                    <a:pt x="27" y="0"/>
                  </a:cubicBezTo>
                  <a:cubicBezTo>
                    <a:pt x="24" y="5"/>
                    <a:pt x="19" y="9"/>
                    <a:pt x="13" y="9"/>
                  </a:cubicBezTo>
                  <a:cubicBezTo>
                    <a:pt x="13" y="9"/>
                    <a:pt x="13" y="9"/>
                    <a:pt x="13" y="9"/>
                  </a:cubicBezTo>
                  <a:cubicBezTo>
                    <a:pt x="7" y="24"/>
                    <a:pt x="3" y="39"/>
                    <a:pt x="0" y="55"/>
                  </a:cubicBezTo>
                  <a:cubicBezTo>
                    <a:pt x="10" y="59"/>
                    <a:pt x="20" y="62"/>
                    <a:pt x="31"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27" name="Freeform 912"/>
            <p:cNvSpPr>
              <a:spLocks/>
            </p:cNvSpPr>
            <p:nvPr/>
          </p:nvSpPr>
          <p:spPr bwMode="auto">
            <a:xfrm>
              <a:off x="2024063" y="1330326"/>
              <a:ext cx="50800" cy="92075"/>
            </a:xfrm>
            <a:custGeom>
              <a:avLst/>
              <a:gdLst>
                <a:gd name="T0" fmla="*/ 33 w 33"/>
                <a:gd name="T1" fmla="*/ 15 h 59"/>
                <a:gd name="T2" fmla="*/ 27 w 33"/>
                <a:gd name="T3" fmla="*/ 4 h 59"/>
                <a:gd name="T4" fmla="*/ 15 w 33"/>
                <a:gd name="T5" fmla="*/ 0 h 59"/>
                <a:gd name="T6" fmla="*/ 3 w 33"/>
                <a:gd name="T7" fmla="*/ 6 h 59"/>
                <a:gd name="T8" fmla="*/ 3 w 33"/>
                <a:gd name="T9" fmla="*/ 6 h 59"/>
                <a:gd name="T10" fmla="*/ 1 w 33"/>
                <a:gd name="T11" fmla="*/ 43 h 59"/>
                <a:gd name="T12" fmla="*/ 21 w 33"/>
                <a:gd name="T13" fmla="*/ 59 h 59"/>
                <a:gd name="T14" fmla="*/ 33 w 33"/>
                <a:gd name="T15" fmla="*/ 15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9">
                  <a:moveTo>
                    <a:pt x="33" y="15"/>
                  </a:moveTo>
                  <a:cubicBezTo>
                    <a:pt x="30" y="13"/>
                    <a:pt x="27" y="8"/>
                    <a:pt x="27" y="4"/>
                  </a:cubicBezTo>
                  <a:cubicBezTo>
                    <a:pt x="23" y="3"/>
                    <a:pt x="19" y="2"/>
                    <a:pt x="15" y="0"/>
                  </a:cubicBezTo>
                  <a:cubicBezTo>
                    <a:pt x="12" y="4"/>
                    <a:pt x="8" y="6"/>
                    <a:pt x="3" y="6"/>
                  </a:cubicBezTo>
                  <a:cubicBezTo>
                    <a:pt x="3" y="6"/>
                    <a:pt x="3" y="6"/>
                    <a:pt x="3" y="6"/>
                  </a:cubicBezTo>
                  <a:cubicBezTo>
                    <a:pt x="1" y="18"/>
                    <a:pt x="0" y="31"/>
                    <a:pt x="1" y="43"/>
                  </a:cubicBezTo>
                  <a:cubicBezTo>
                    <a:pt x="7" y="49"/>
                    <a:pt x="14" y="55"/>
                    <a:pt x="21" y="59"/>
                  </a:cubicBezTo>
                  <a:cubicBezTo>
                    <a:pt x="23" y="44"/>
                    <a:pt x="27" y="29"/>
                    <a:pt x="33"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28" name="Freeform 913"/>
            <p:cNvSpPr>
              <a:spLocks/>
            </p:cNvSpPr>
            <p:nvPr/>
          </p:nvSpPr>
          <p:spPr bwMode="auto">
            <a:xfrm>
              <a:off x="2133601" y="1347788"/>
              <a:ext cx="68263" cy="95250"/>
            </a:xfrm>
            <a:custGeom>
              <a:avLst/>
              <a:gdLst>
                <a:gd name="T0" fmla="*/ 44 w 44"/>
                <a:gd name="T1" fmla="*/ 9 h 61"/>
                <a:gd name="T2" fmla="*/ 35 w 44"/>
                <a:gd name="T3" fmla="*/ 0 h 61"/>
                <a:gd name="T4" fmla="*/ 13 w 44"/>
                <a:gd name="T5" fmla="*/ 0 h 61"/>
                <a:gd name="T6" fmla="*/ 11 w 44"/>
                <a:gd name="T7" fmla="*/ 0 h 61"/>
                <a:gd name="T8" fmla="*/ 10 w 44"/>
                <a:gd name="T9" fmla="*/ 21 h 61"/>
                <a:gd name="T10" fmla="*/ 18 w 44"/>
                <a:gd name="T11" fmla="*/ 35 h 61"/>
                <a:gd name="T12" fmla="*/ 4 w 44"/>
                <a:gd name="T13" fmla="*/ 50 h 61"/>
                <a:gd name="T14" fmla="*/ 0 w 44"/>
                <a:gd name="T15" fmla="*/ 61 h 61"/>
                <a:gd name="T16" fmla="*/ 30 w 44"/>
                <a:gd name="T17" fmla="*/ 56 h 61"/>
                <a:gd name="T18" fmla="*/ 44 w 44"/>
                <a:gd name="T19" fmla="*/ 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1">
                  <a:moveTo>
                    <a:pt x="44" y="9"/>
                  </a:moveTo>
                  <a:cubicBezTo>
                    <a:pt x="40" y="7"/>
                    <a:pt x="37" y="4"/>
                    <a:pt x="35" y="0"/>
                  </a:cubicBezTo>
                  <a:cubicBezTo>
                    <a:pt x="28" y="0"/>
                    <a:pt x="20" y="1"/>
                    <a:pt x="13" y="0"/>
                  </a:cubicBezTo>
                  <a:cubicBezTo>
                    <a:pt x="12" y="0"/>
                    <a:pt x="12" y="0"/>
                    <a:pt x="11" y="0"/>
                  </a:cubicBezTo>
                  <a:cubicBezTo>
                    <a:pt x="11" y="7"/>
                    <a:pt x="11" y="14"/>
                    <a:pt x="10" y="21"/>
                  </a:cubicBezTo>
                  <a:cubicBezTo>
                    <a:pt x="14" y="24"/>
                    <a:pt x="18" y="29"/>
                    <a:pt x="18" y="35"/>
                  </a:cubicBezTo>
                  <a:cubicBezTo>
                    <a:pt x="18" y="43"/>
                    <a:pt x="11" y="49"/>
                    <a:pt x="4" y="50"/>
                  </a:cubicBezTo>
                  <a:cubicBezTo>
                    <a:pt x="2" y="54"/>
                    <a:pt x="1" y="57"/>
                    <a:pt x="0" y="61"/>
                  </a:cubicBezTo>
                  <a:cubicBezTo>
                    <a:pt x="11" y="61"/>
                    <a:pt x="21" y="59"/>
                    <a:pt x="30" y="56"/>
                  </a:cubicBezTo>
                  <a:cubicBezTo>
                    <a:pt x="37" y="41"/>
                    <a:pt x="41" y="25"/>
                    <a:pt x="44"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29" name="Freeform 914"/>
            <p:cNvSpPr>
              <a:spLocks/>
            </p:cNvSpPr>
            <p:nvPr/>
          </p:nvSpPr>
          <p:spPr bwMode="auto">
            <a:xfrm>
              <a:off x="2146301" y="1292226"/>
              <a:ext cx="42863" cy="46038"/>
            </a:xfrm>
            <a:custGeom>
              <a:avLst/>
              <a:gdLst>
                <a:gd name="T0" fmla="*/ 3 w 27"/>
                <a:gd name="T1" fmla="*/ 0 h 30"/>
                <a:gd name="T2" fmla="*/ 0 w 27"/>
                <a:gd name="T3" fmla="*/ 2 h 30"/>
                <a:gd name="T4" fmla="*/ 2 w 27"/>
                <a:gd name="T5" fmla="*/ 30 h 30"/>
                <a:gd name="T6" fmla="*/ 25 w 27"/>
                <a:gd name="T7" fmla="*/ 29 h 30"/>
                <a:gd name="T8" fmla="*/ 25 w 27"/>
                <a:gd name="T9" fmla="*/ 29 h 30"/>
                <a:gd name="T10" fmla="*/ 27 w 27"/>
                <a:gd name="T11" fmla="*/ 21 h 30"/>
                <a:gd name="T12" fmla="*/ 3 w 2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7" h="30">
                  <a:moveTo>
                    <a:pt x="3" y="0"/>
                  </a:moveTo>
                  <a:cubicBezTo>
                    <a:pt x="2" y="1"/>
                    <a:pt x="1" y="2"/>
                    <a:pt x="0" y="2"/>
                  </a:cubicBezTo>
                  <a:cubicBezTo>
                    <a:pt x="1" y="11"/>
                    <a:pt x="2" y="21"/>
                    <a:pt x="2" y="30"/>
                  </a:cubicBezTo>
                  <a:cubicBezTo>
                    <a:pt x="10" y="30"/>
                    <a:pt x="17" y="30"/>
                    <a:pt x="25" y="29"/>
                  </a:cubicBezTo>
                  <a:cubicBezTo>
                    <a:pt x="25" y="29"/>
                    <a:pt x="25" y="29"/>
                    <a:pt x="25" y="29"/>
                  </a:cubicBezTo>
                  <a:cubicBezTo>
                    <a:pt x="25" y="26"/>
                    <a:pt x="26" y="23"/>
                    <a:pt x="27" y="21"/>
                  </a:cubicBezTo>
                  <a:cubicBezTo>
                    <a:pt x="19" y="13"/>
                    <a:pt x="11" y="7"/>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30" name="Freeform 915"/>
            <p:cNvSpPr>
              <a:spLocks/>
            </p:cNvSpPr>
            <p:nvPr/>
          </p:nvSpPr>
          <p:spPr bwMode="auto">
            <a:xfrm>
              <a:off x="2157413" y="1236663"/>
              <a:ext cx="47625" cy="77788"/>
            </a:xfrm>
            <a:custGeom>
              <a:avLst/>
              <a:gdLst>
                <a:gd name="T0" fmla="*/ 23 w 30"/>
                <a:gd name="T1" fmla="*/ 3 h 50"/>
                <a:gd name="T2" fmla="*/ 22 w 30"/>
                <a:gd name="T3" fmla="*/ 3 h 50"/>
                <a:gd name="T4" fmla="*/ 12 w 30"/>
                <a:gd name="T5" fmla="*/ 0 h 50"/>
                <a:gd name="T6" fmla="*/ 0 w 30"/>
                <a:gd name="T7" fmla="*/ 12 h 50"/>
                <a:gd name="T8" fmla="*/ 3 w 30"/>
                <a:gd name="T9" fmla="*/ 22 h 50"/>
                <a:gd name="T10" fmla="*/ 1 w 30"/>
                <a:gd name="T11" fmla="*/ 30 h 50"/>
                <a:gd name="T12" fmla="*/ 26 w 30"/>
                <a:gd name="T13" fmla="*/ 50 h 50"/>
                <a:gd name="T14" fmla="*/ 30 w 30"/>
                <a:gd name="T15" fmla="*/ 49 h 50"/>
                <a:gd name="T16" fmla="*/ 23 w 30"/>
                <a:gd name="T17"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0">
                  <a:moveTo>
                    <a:pt x="23" y="3"/>
                  </a:moveTo>
                  <a:cubicBezTo>
                    <a:pt x="23" y="3"/>
                    <a:pt x="23" y="3"/>
                    <a:pt x="22" y="3"/>
                  </a:cubicBezTo>
                  <a:cubicBezTo>
                    <a:pt x="19" y="3"/>
                    <a:pt x="15" y="2"/>
                    <a:pt x="12" y="0"/>
                  </a:cubicBezTo>
                  <a:cubicBezTo>
                    <a:pt x="8" y="4"/>
                    <a:pt x="4" y="8"/>
                    <a:pt x="0" y="12"/>
                  </a:cubicBezTo>
                  <a:cubicBezTo>
                    <a:pt x="2" y="15"/>
                    <a:pt x="3" y="18"/>
                    <a:pt x="3" y="22"/>
                  </a:cubicBezTo>
                  <a:cubicBezTo>
                    <a:pt x="3" y="25"/>
                    <a:pt x="2" y="27"/>
                    <a:pt x="1" y="30"/>
                  </a:cubicBezTo>
                  <a:cubicBezTo>
                    <a:pt x="10" y="36"/>
                    <a:pt x="18" y="43"/>
                    <a:pt x="26" y="50"/>
                  </a:cubicBezTo>
                  <a:cubicBezTo>
                    <a:pt x="27" y="50"/>
                    <a:pt x="29" y="49"/>
                    <a:pt x="30" y="49"/>
                  </a:cubicBezTo>
                  <a:cubicBezTo>
                    <a:pt x="29" y="33"/>
                    <a:pt x="27" y="18"/>
                    <a:pt x="2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grpSp>
      <p:sp>
        <p:nvSpPr>
          <p:cNvPr id="231" name="TextBox 230"/>
          <p:cNvSpPr txBox="1"/>
          <p:nvPr/>
        </p:nvSpPr>
        <p:spPr>
          <a:xfrm>
            <a:off x="3309981" y="4431495"/>
            <a:ext cx="889299" cy="387798"/>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Global knowledge networks</a:t>
            </a:r>
          </a:p>
        </p:txBody>
      </p:sp>
      <p:sp>
        <p:nvSpPr>
          <p:cNvPr id="238" name="TextBox 237"/>
          <p:cNvSpPr txBox="1"/>
          <p:nvPr/>
        </p:nvSpPr>
        <p:spPr>
          <a:xfrm>
            <a:off x="2463390" y="4431496"/>
            <a:ext cx="889299" cy="289310"/>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Exchange visits</a:t>
            </a:r>
          </a:p>
        </p:txBody>
      </p:sp>
      <p:grpSp>
        <p:nvGrpSpPr>
          <p:cNvPr id="239" name="Group 238"/>
          <p:cNvGrpSpPr/>
          <p:nvPr/>
        </p:nvGrpSpPr>
        <p:grpSpPr>
          <a:xfrm>
            <a:off x="4495621" y="4037643"/>
            <a:ext cx="311444" cy="283520"/>
            <a:chOff x="5475600" y="259920"/>
            <a:chExt cx="3798360" cy="3457799"/>
          </a:xfrm>
          <a:solidFill>
            <a:srgbClr val="007C92"/>
          </a:solidFill>
        </p:grpSpPr>
        <p:sp>
          <p:nvSpPr>
            <p:cNvPr id="240" name="Freeform: Shape 79"/>
            <p:cNvSpPr/>
            <p:nvPr/>
          </p:nvSpPr>
          <p:spPr>
            <a:xfrm>
              <a:off x="5475600" y="829080"/>
              <a:ext cx="3798360" cy="2888639"/>
            </a:xfrm>
            <a:custGeom>
              <a:avLst/>
              <a:gdLst/>
              <a:ahLst/>
              <a:cxnLst>
                <a:cxn ang="3cd4">
                  <a:pos x="hc" y="t"/>
                </a:cxn>
                <a:cxn ang="cd2">
                  <a:pos x="l" y="vc"/>
                </a:cxn>
                <a:cxn ang="cd4">
                  <a:pos x="hc" y="b"/>
                </a:cxn>
                <a:cxn ang="0">
                  <a:pos x="r" y="vc"/>
                </a:cxn>
              </a:cxnLst>
              <a:rect l="l" t="t" r="r" b="b"/>
              <a:pathLst>
                <a:path w="10552" h="8025">
                  <a:moveTo>
                    <a:pt x="10450" y="5350"/>
                  </a:moveTo>
                  <a:cubicBezTo>
                    <a:pt x="10423" y="5308"/>
                    <a:pt x="10409" y="5253"/>
                    <a:pt x="10409" y="5198"/>
                  </a:cubicBezTo>
                  <a:cubicBezTo>
                    <a:pt x="10409" y="4532"/>
                    <a:pt x="10409" y="3867"/>
                    <a:pt x="10409" y="3201"/>
                  </a:cubicBezTo>
                  <a:cubicBezTo>
                    <a:pt x="10409" y="2869"/>
                    <a:pt x="10159" y="2592"/>
                    <a:pt x="9841" y="2550"/>
                  </a:cubicBezTo>
                  <a:cubicBezTo>
                    <a:pt x="9494" y="2522"/>
                    <a:pt x="9203" y="2730"/>
                    <a:pt x="9120" y="3077"/>
                  </a:cubicBezTo>
                  <a:cubicBezTo>
                    <a:pt x="9106" y="3146"/>
                    <a:pt x="9120" y="3215"/>
                    <a:pt x="9120" y="3298"/>
                  </a:cubicBezTo>
                  <a:cubicBezTo>
                    <a:pt x="9120" y="3506"/>
                    <a:pt x="9120" y="3728"/>
                    <a:pt x="9120" y="3950"/>
                  </a:cubicBezTo>
                  <a:cubicBezTo>
                    <a:pt x="8981" y="3825"/>
                    <a:pt x="8870" y="3714"/>
                    <a:pt x="8745" y="3590"/>
                  </a:cubicBezTo>
                  <a:cubicBezTo>
                    <a:pt x="8732" y="3576"/>
                    <a:pt x="8732" y="3534"/>
                    <a:pt x="8732" y="3506"/>
                  </a:cubicBezTo>
                  <a:cubicBezTo>
                    <a:pt x="8732" y="2896"/>
                    <a:pt x="8732" y="2287"/>
                    <a:pt x="8732" y="1677"/>
                  </a:cubicBezTo>
                  <a:cubicBezTo>
                    <a:pt x="8745" y="1399"/>
                    <a:pt x="8649" y="1191"/>
                    <a:pt x="8399" y="1053"/>
                  </a:cubicBezTo>
                  <a:cubicBezTo>
                    <a:pt x="7969" y="818"/>
                    <a:pt x="7443" y="1122"/>
                    <a:pt x="7443" y="1635"/>
                  </a:cubicBezTo>
                  <a:cubicBezTo>
                    <a:pt x="7443" y="1857"/>
                    <a:pt x="7443" y="2065"/>
                    <a:pt x="7443" y="2287"/>
                  </a:cubicBezTo>
                  <a:cubicBezTo>
                    <a:pt x="7276" y="2217"/>
                    <a:pt x="7110" y="2134"/>
                    <a:pt x="6944" y="2065"/>
                  </a:cubicBezTo>
                  <a:cubicBezTo>
                    <a:pt x="6944" y="1843"/>
                    <a:pt x="6944" y="1607"/>
                    <a:pt x="6944" y="1372"/>
                  </a:cubicBezTo>
                  <a:cubicBezTo>
                    <a:pt x="6930" y="1136"/>
                    <a:pt x="6944" y="900"/>
                    <a:pt x="6916" y="679"/>
                  </a:cubicBezTo>
                  <a:cubicBezTo>
                    <a:pt x="6860" y="291"/>
                    <a:pt x="6487" y="0"/>
                    <a:pt x="6098" y="0"/>
                  </a:cubicBezTo>
                  <a:cubicBezTo>
                    <a:pt x="5558" y="0"/>
                    <a:pt x="5003" y="0"/>
                    <a:pt x="4449" y="0"/>
                  </a:cubicBezTo>
                  <a:cubicBezTo>
                    <a:pt x="3992" y="0"/>
                    <a:pt x="3617" y="388"/>
                    <a:pt x="3617" y="845"/>
                  </a:cubicBezTo>
                  <a:cubicBezTo>
                    <a:pt x="3604" y="1233"/>
                    <a:pt x="3604" y="1607"/>
                    <a:pt x="3604" y="1982"/>
                  </a:cubicBezTo>
                  <a:cubicBezTo>
                    <a:pt x="3617" y="2065"/>
                    <a:pt x="3589" y="2079"/>
                    <a:pt x="3520" y="2106"/>
                  </a:cubicBezTo>
                  <a:cubicBezTo>
                    <a:pt x="3382" y="2162"/>
                    <a:pt x="3243" y="2217"/>
                    <a:pt x="3090" y="2287"/>
                  </a:cubicBezTo>
                  <a:cubicBezTo>
                    <a:pt x="3090" y="2065"/>
                    <a:pt x="3090" y="1857"/>
                    <a:pt x="3090" y="1635"/>
                  </a:cubicBezTo>
                  <a:cubicBezTo>
                    <a:pt x="3090" y="1358"/>
                    <a:pt x="2966" y="1150"/>
                    <a:pt x="2716" y="1039"/>
                  </a:cubicBezTo>
                  <a:cubicBezTo>
                    <a:pt x="2467" y="928"/>
                    <a:pt x="2231" y="956"/>
                    <a:pt x="2023" y="1136"/>
                  </a:cubicBezTo>
                  <a:cubicBezTo>
                    <a:pt x="1871" y="1261"/>
                    <a:pt x="1801" y="1427"/>
                    <a:pt x="1801" y="1635"/>
                  </a:cubicBezTo>
                  <a:cubicBezTo>
                    <a:pt x="1801" y="2245"/>
                    <a:pt x="1801" y="2869"/>
                    <a:pt x="1801" y="3493"/>
                  </a:cubicBezTo>
                  <a:cubicBezTo>
                    <a:pt x="1801" y="3562"/>
                    <a:pt x="1788" y="3603"/>
                    <a:pt x="1732" y="3645"/>
                  </a:cubicBezTo>
                  <a:cubicBezTo>
                    <a:pt x="1635" y="3742"/>
                    <a:pt x="1524" y="3839"/>
                    <a:pt x="1413" y="3950"/>
                  </a:cubicBezTo>
                  <a:cubicBezTo>
                    <a:pt x="1413" y="3908"/>
                    <a:pt x="1413" y="3881"/>
                    <a:pt x="1413" y="3839"/>
                  </a:cubicBezTo>
                  <a:cubicBezTo>
                    <a:pt x="1413" y="3603"/>
                    <a:pt x="1427" y="3368"/>
                    <a:pt x="1413" y="3132"/>
                  </a:cubicBezTo>
                  <a:cubicBezTo>
                    <a:pt x="1400" y="2827"/>
                    <a:pt x="1122" y="2564"/>
                    <a:pt x="817" y="2550"/>
                  </a:cubicBezTo>
                  <a:cubicBezTo>
                    <a:pt x="471" y="2536"/>
                    <a:pt x="180" y="2758"/>
                    <a:pt x="138" y="3091"/>
                  </a:cubicBezTo>
                  <a:cubicBezTo>
                    <a:pt x="124" y="3146"/>
                    <a:pt x="124" y="3215"/>
                    <a:pt x="124" y="3271"/>
                  </a:cubicBezTo>
                  <a:cubicBezTo>
                    <a:pt x="124" y="3922"/>
                    <a:pt x="124" y="4574"/>
                    <a:pt x="124" y="5225"/>
                  </a:cubicBezTo>
                  <a:cubicBezTo>
                    <a:pt x="124" y="5267"/>
                    <a:pt x="111" y="5308"/>
                    <a:pt x="96" y="5350"/>
                  </a:cubicBezTo>
                  <a:cubicBezTo>
                    <a:pt x="-195" y="5960"/>
                    <a:pt x="207" y="6583"/>
                    <a:pt x="873" y="6583"/>
                  </a:cubicBezTo>
                  <a:cubicBezTo>
                    <a:pt x="1704" y="6597"/>
                    <a:pt x="2522" y="6583"/>
                    <a:pt x="3340" y="6583"/>
                  </a:cubicBezTo>
                  <a:cubicBezTo>
                    <a:pt x="3465" y="6583"/>
                    <a:pt x="3465" y="6583"/>
                    <a:pt x="3465" y="6583"/>
                  </a:cubicBezTo>
                  <a:cubicBezTo>
                    <a:pt x="3465" y="6791"/>
                    <a:pt x="3465" y="6986"/>
                    <a:pt x="3465" y="7179"/>
                  </a:cubicBezTo>
                  <a:cubicBezTo>
                    <a:pt x="3465" y="7263"/>
                    <a:pt x="3451" y="7346"/>
                    <a:pt x="3478" y="7429"/>
                  </a:cubicBezTo>
                  <a:cubicBezTo>
                    <a:pt x="3506" y="7595"/>
                    <a:pt x="3659" y="7720"/>
                    <a:pt x="3797" y="7706"/>
                  </a:cubicBezTo>
                  <a:cubicBezTo>
                    <a:pt x="3977" y="7693"/>
                    <a:pt x="4102" y="7554"/>
                    <a:pt x="4116" y="7374"/>
                  </a:cubicBezTo>
                  <a:cubicBezTo>
                    <a:pt x="4116" y="7110"/>
                    <a:pt x="4116" y="6861"/>
                    <a:pt x="4116" y="6597"/>
                  </a:cubicBezTo>
                  <a:cubicBezTo>
                    <a:pt x="4310" y="6597"/>
                    <a:pt x="4310" y="6597"/>
                    <a:pt x="4310" y="6597"/>
                  </a:cubicBezTo>
                  <a:cubicBezTo>
                    <a:pt x="4310" y="7900"/>
                    <a:pt x="4310" y="7900"/>
                    <a:pt x="4310" y="7900"/>
                  </a:cubicBezTo>
                  <a:cubicBezTo>
                    <a:pt x="4310" y="7942"/>
                    <a:pt x="4310" y="7984"/>
                    <a:pt x="4310" y="8025"/>
                  </a:cubicBezTo>
                  <a:cubicBezTo>
                    <a:pt x="6209" y="8025"/>
                    <a:pt x="6209" y="8025"/>
                    <a:pt x="6209" y="8025"/>
                  </a:cubicBezTo>
                  <a:lnTo>
                    <a:pt x="6209" y="8011"/>
                  </a:lnTo>
                  <a:cubicBezTo>
                    <a:pt x="6223" y="7956"/>
                    <a:pt x="6223" y="7900"/>
                    <a:pt x="6223" y="7845"/>
                  </a:cubicBezTo>
                  <a:cubicBezTo>
                    <a:pt x="6223" y="7831"/>
                    <a:pt x="6223" y="7817"/>
                    <a:pt x="6237" y="7803"/>
                  </a:cubicBezTo>
                  <a:cubicBezTo>
                    <a:pt x="6237" y="6597"/>
                    <a:pt x="6237" y="6597"/>
                    <a:pt x="6237" y="6597"/>
                  </a:cubicBezTo>
                  <a:cubicBezTo>
                    <a:pt x="6431" y="6597"/>
                    <a:pt x="6431" y="6597"/>
                    <a:pt x="6431" y="6597"/>
                  </a:cubicBezTo>
                  <a:cubicBezTo>
                    <a:pt x="6431" y="6764"/>
                    <a:pt x="6417" y="6930"/>
                    <a:pt x="6431" y="7110"/>
                  </a:cubicBezTo>
                  <a:cubicBezTo>
                    <a:pt x="6431" y="7194"/>
                    <a:pt x="6431" y="7290"/>
                    <a:pt x="6431" y="7387"/>
                  </a:cubicBezTo>
                  <a:cubicBezTo>
                    <a:pt x="6459" y="7582"/>
                    <a:pt x="6597" y="7706"/>
                    <a:pt x="6764" y="7706"/>
                  </a:cubicBezTo>
                  <a:cubicBezTo>
                    <a:pt x="6944" y="7693"/>
                    <a:pt x="7082" y="7554"/>
                    <a:pt x="7082" y="7360"/>
                  </a:cubicBezTo>
                  <a:cubicBezTo>
                    <a:pt x="7082" y="7124"/>
                    <a:pt x="7082" y="6888"/>
                    <a:pt x="7082" y="6653"/>
                  </a:cubicBezTo>
                  <a:cubicBezTo>
                    <a:pt x="7082" y="6639"/>
                    <a:pt x="7082" y="6625"/>
                    <a:pt x="7082" y="6583"/>
                  </a:cubicBezTo>
                  <a:cubicBezTo>
                    <a:pt x="7193" y="6583"/>
                    <a:pt x="7193" y="6583"/>
                    <a:pt x="7193" y="6583"/>
                  </a:cubicBezTo>
                  <a:cubicBezTo>
                    <a:pt x="8011" y="6583"/>
                    <a:pt x="8843" y="6583"/>
                    <a:pt x="9660" y="6597"/>
                  </a:cubicBezTo>
                  <a:cubicBezTo>
                    <a:pt x="9993" y="6597"/>
                    <a:pt x="10270" y="6459"/>
                    <a:pt x="10437" y="6168"/>
                  </a:cubicBezTo>
                  <a:cubicBezTo>
                    <a:pt x="10589" y="5904"/>
                    <a:pt x="10589" y="5627"/>
                    <a:pt x="10450" y="5350"/>
                  </a:cubicBezTo>
                  <a:close/>
                  <a:moveTo>
                    <a:pt x="6154" y="1095"/>
                  </a:moveTo>
                  <a:cubicBezTo>
                    <a:pt x="6181" y="1067"/>
                    <a:pt x="6209" y="1025"/>
                    <a:pt x="6237" y="1025"/>
                  </a:cubicBezTo>
                  <a:cubicBezTo>
                    <a:pt x="6265" y="1025"/>
                    <a:pt x="6306" y="1067"/>
                    <a:pt x="6306" y="1095"/>
                  </a:cubicBezTo>
                  <a:cubicBezTo>
                    <a:pt x="6306" y="1413"/>
                    <a:pt x="6306" y="1732"/>
                    <a:pt x="6306" y="2051"/>
                  </a:cubicBezTo>
                  <a:cubicBezTo>
                    <a:pt x="6154" y="2051"/>
                    <a:pt x="6154" y="2051"/>
                    <a:pt x="6154" y="2051"/>
                  </a:cubicBezTo>
                  <a:cubicBezTo>
                    <a:pt x="6154" y="2023"/>
                    <a:pt x="6154" y="1982"/>
                    <a:pt x="6154" y="1954"/>
                  </a:cubicBezTo>
                  <a:cubicBezTo>
                    <a:pt x="6154" y="1705"/>
                    <a:pt x="6154" y="1441"/>
                    <a:pt x="6154" y="1191"/>
                  </a:cubicBezTo>
                  <a:cubicBezTo>
                    <a:pt x="6154" y="1150"/>
                    <a:pt x="6140" y="1122"/>
                    <a:pt x="6154" y="1095"/>
                  </a:cubicBezTo>
                  <a:close/>
                  <a:moveTo>
                    <a:pt x="4296" y="1025"/>
                  </a:moveTo>
                  <a:cubicBezTo>
                    <a:pt x="4352" y="1025"/>
                    <a:pt x="4380" y="1067"/>
                    <a:pt x="4380" y="1122"/>
                  </a:cubicBezTo>
                  <a:cubicBezTo>
                    <a:pt x="4380" y="1427"/>
                    <a:pt x="4380" y="1732"/>
                    <a:pt x="4380" y="2051"/>
                  </a:cubicBezTo>
                  <a:cubicBezTo>
                    <a:pt x="4213" y="2051"/>
                    <a:pt x="4213" y="2051"/>
                    <a:pt x="4213" y="2051"/>
                  </a:cubicBezTo>
                  <a:cubicBezTo>
                    <a:pt x="4213" y="2009"/>
                    <a:pt x="4213" y="1968"/>
                    <a:pt x="4213" y="1926"/>
                  </a:cubicBezTo>
                  <a:cubicBezTo>
                    <a:pt x="4213" y="1663"/>
                    <a:pt x="4213" y="1399"/>
                    <a:pt x="4213" y="1136"/>
                  </a:cubicBezTo>
                  <a:cubicBezTo>
                    <a:pt x="4213" y="1081"/>
                    <a:pt x="4227" y="1025"/>
                    <a:pt x="4296" y="1025"/>
                  </a:cubicBezTo>
                  <a:close/>
                  <a:moveTo>
                    <a:pt x="4296" y="6403"/>
                  </a:moveTo>
                  <a:cubicBezTo>
                    <a:pt x="4102" y="6403"/>
                    <a:pt x="4102" y="6403"/>
                    <a:pt x="4102" y="6403"/>
                  </a:cubicBezTo>
                  <a:cubicBezTo>
                    <a:pt x="4102" y="6223"/>
                    <a:pt x="4102" y="6043"/>
                    <a:pt x="4102" y="5863"/>
                  </a:cubicBezTo>
                  <a:cubicBezTo>
                    <a:pt x="4102" y="5710"/>
                    <a:pt x="4102" y="5544"/>
                    <a:pt x="4102" y="5391"/>
                  </a:cubicBezTo>
                  <a:cubicBezTo>
                    <a:pt x="4102" y="5322"/>
                    <a:pt x="4130" y="5281"/>
                    <a:pt x="4199" y="5281"/>
                  </a:cubicBezTo>
                  <a:cubicBezTo>
                    <a:pt x="4269" y="5281"/>
                    <a:pt x="4296" y="5322"/>
                    <a:pt x="4296" y="5378"/>
                  </a:cubicBezTo>
                  <a:cubicBezTo>
                    <a:pt x="4296" y="5710"/>
                    <a:pt x="4310" y="6043"/>
                    <a:pt x="4310" y="6362"/>
                  </a:cubicBezTo>
                  <a:cubicBezTo>
                    <a:pt x="4310" y="6376"/>
                    <a:pt x="4310" y="6389"/>
                    <a:pt x="4296" y="6403"/>
                  </a:cubicBezTo>
                  <a:close/>
                  <a:moveTo>
                    <a:pt x="6417" y="6403"/>
                  </a:moveTo>
                  <a:cubicBezTo>
                    <a:pt x="6237" y="6403"/>
                    <a:pt x="6237" y="6403"/>
                    <a:pt x="6237" y="6403"/>
                  </a:cubicBezTo>
                  <a:cubicBezTo>
                    <a:pt x="6237" y="6389"/>
                    <a:pt x="6237" y="6376"/>
                    <a:pt x="6237" y="6376"/>
                  </a:cubicBezTo>
                  <a:cubicBezTo>
                    <a:pt x="6223" y="6043"/>
                    <a:pt x="6223" y="5710"/>
                    <a:pt x="6223" y="5391"/>
                  </a:cubicBezTo>
                  <a:cubicBezTo>
                    <a:pt x="6223" y="5336"/>
                    <a:pt x="6251" y="5281"/>
                    <a:pt x="6320" y="5281"/>
                  </a:cubicBezTo>
                  <a:cubicBezTo>
                    <a:pt x="6389" y="5281"/>
                    <a:pt x="6417" y="5322"/>
                    <a:pt x="6417" y="5391"/>
                  </a:cubicBezTo>
                  <a:cubicBezTo>
                    <a:pt x="6417" y="5405"/>
                    <a:pt x="6417" y="5419"/>
                    <a:pt x="6417" y="5447"/>
                  </a:cubicBezTo>
                  <a:cubicBezTo>
                    <a:pt x="6417" y="5724"/>
                    <a:pt x="6417" y="6015"/>
                    <a:pt x="6417" y="6292"/>
                  </a:cubicBezTo>
                  <a:cubicBezTo>
                    <a:pt x="6417" y="6320"/>
                    <a:pt x="6417" y="6362"/>
                    <a:pt x="6417" y="6403"/>
                  </a:cubicBezTo>
                  <a:close/>
                  <a:moveTo>
                    <a:pt x="9841" y="6389"/>
                  </a:moveTo>
                  <a:cubicBezTo>
                    <a:pt x="9799" y="6403"/>
                    <a:pt x="9743" y="6403"/>
                    <a:pt x="9702" y="6403"/>
                  </a:cubicBezTo>
                  <a:cubicBezTo>
                    <a:pt x="8843" y="6403"/>
                    <a:pt x="7997" y="6403"/>
                    <a:pt x="7152" y="6403"/>
                  </a:cubicBezTo>
                  <a:cubicBezTo>
                    <a:pt x="7124" y="6403"/>
                    <a:pt x="7110" y="6403"/>
                    <a:pt x="7082" y="6403"/>
                  </a:cubicBezTo>
                  <a:cubicBezTo>
                    <a:pt x="7082" y="6043"/>
                    <a:pt x="7082" y="5682"/>
                    <a:pt x="7082" y="5336"/>
                  </a:cubicBezTo>
                  <a:cubicBezTo>
                    <a:pt x="7082" y="5114"/>
                    <a:pt x="7096" y="4892"/>
                    <a:pt x="6971" y="4684"/>
                  </a:cubicBezTo>
                  <a:cubicBezTo>
                    <a:pt x="6805" y="4366"/>
                    <a:pt x="6542" y="4185"/>
                    <a:pt x="6195" y="4185"/>
                  </a:cubicBezTo>
                  <a:cubicBezTo>
                    <a:pt x="5585" y="4172"/>
                    <a:pt x="4975" y="4172"/>
                    <a:pt x="4366" y="4185"/>
                  </a:cubicBezTo>
                  <a:cubicBezTo>
                    <a:pt x="3881" y="4185"/>
                    <a:pt x="3465" y="4615"/>
                    <a:pt x="3465" y="5100"/>
                  </a:cubicBezTo>
                  <a:cubicBezTo>
                    <a:pt x="3465" y="5489"/>
                    <a:pt x="3465" y="5890"/>
                    <a:pt x="3465" y="6292"/>
                  </a:cubicBezTo>
                  <a:cubicBezTo>
                    <a:pt x="3465" y="6403"/>
                    <a:pt x="3465" y="6403"/>
                    <a:pt x="3465" y="6403"/>
                  </a:cubicBezTo>
                  <a:cubicBezTo>
                    <a:pt x="3423" y="6403"/>
                    <a:pt x="3395" y="6403"/>
                    <a:pt x="3368" y="6403"/>
                  </a:cubicBezTo>
                  <a:cubicBezTo>
                    <a:pt x="2536" y="6403"/>
                    <a:pt x="1704" y="6403"/>
                    <a:pt x="887" y="6403"/>
                  </a:cubicBezTo>
                  <a:cubicBezTo>
                    <a:pt x="582" y="6403"/>
                    <a:pt x="360" y="6279"/>
                    <a:pt x="235" y="6001"/>
                  </a:cubicBezTo>
                  <a:cubicBezTo>
                    <a:pt x="124" y="5738"/>
                    <a:pt x="194" y="5475"/>
                    <a:pt x="402" y="5253"/>
                  </a:cubicBezTo>
                  <a:cubicBezTo>
                    <a:pt x="1178" y="4476"/>
                    <a:pt x="1940" y="3714"/>
                    <a:pt x="2716" y="2938"/>
                  </a:cubicBezTo>
                  <a:cubicBezTo>
                    <a:pt x="2841" y="2814"/>
                    <a:pt x="2966" y="2675"/>
                    <a:pt x="3105" y="2550"/>
                  </a:cubicBezTo>
                  <a:cubicBezTo>
                    <a:pt x="3312" y="2342"/>
                    <a:pt x="3576" y="2245"/>
                    <a:pt x="3881" y="2245"/>
                  </a:cubicBezTo>
                  <a:cubicBezTo>
                    <a:pt x="4809" y="2245"/>
                    <a:pt x="5724" y="2245"/>
                    <a:pt x="6653" y="2245"/>
                  </a:cubicBezTo>
                  <a:cubicBezTo>
                    <a:pt x="6971" y="2245"/>
                    <a:pt x="7249" y="2356"/>
                    <a:pt x="7470" y="2592"/>
                  </a:cubicBezTo>
                  <a:cubicBezTo>
                    <a:pt x="8246" y="3354"/>
                    <a:pt x="9009" y="4130"/>
                    <a:pt x="9785" y="4892"/>
                  </a:cubicBezTo>
                  <a:cubicBezTo>
                    <a:pt x="9910" y="5031"/>
                    <a:pt x="10049" y="5156"/>
                    <a:pt x="10173" y="5281"/>
                  </a:cubicBezTo>
                  <a:cubicBezTo>
                    <a:pt x="10533" y="5669"/>
                    <a:pt x="10353" y="6251"/>
                    <a:pt x="9841" y="6389"/>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Arial Unicode MS" pitchFamily="2"/>
                <a:cs typeface="Arial Unicode MS" pitchFamily="2"/>
              </a:endParaRPr>
            </a:p>
          </p:txBody>
        </p:sp>
        <p:sp>
          <p:nvSpPr>
            <p:cNvPr id="241" name="Freeform: Shape 80"/>
            <p:cNvSpPr/>
            <p:nvPr/>
          </p:nvSpPr>
          <p:spPr>
            <a:xfrm>
              <a:off x="7126920" y="259920"/>
              <a:ext cx="493920" cy="488880"/>
            </a:xfrm>
            <a:custGeom>
              <a:avLst/>
              <a:gdLst/>
              <a:ahLst/>
              <a:cxnLst>
                <a:cxn ang="3cd4">
                  <a:pos x="hc" y="t"/>
                </a:cxn>
                <a:cxn ang="cd2">
                  <a:pos x="l" y="vc"/>
                </a:cxn>
                <a:cxn ang="cd4">
                  <a:pos x="hc" y="b"/>
                </a:cxn>
                <a:cxn ang="0">
                  <a:pos x="r" y="vc"/>
                </a:cxn>
              </a:cxnLst>
              <a:rect l="l" t="t" r="r" b="b"/>
              <a:pathLst>
                <a:path w="1373" h="1359">
                  <a:moveTo>
                    <a:pt x="680" y="1359"/>
                  </a:moveTo>
                  <a:cubicBezTo>
                    <a:pt x="319" y="1359"/>
                    <a:pt x="0" y="1054"/>
                    <a:pt x="0" y="680"/>
                  </a:cubicBezTo>
                  <a:cubicBezTo>
                    <a:pt x="0" y="305"/>
                    <a:pt x="319" y="0"/>
                    <a:pt x="680" y="0"/>
                  </a:cubicBezTo>
                  <a:cubicBezTo>
                    <a:pt x="1054" y="0"/>
                    <a:pt x="1373" y="305"/>
                    <a:pt x="1373" y="680"/>
                  </a:cubicBezTo>
                  <a:cubicBezTo>
                    <a:pt x="1373" y="1054"/>
                    <a:pt x="1054" y="1359"/>
                    <a:pt x="680" y="1359"/>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Arial Unicode MS" pitchFamily="2"/>
                <a:cs typeface="Arial Unicode MS" pitchFamily="2"/>
              </a:endParaRPr>
            </a:p>
          </p:txBody>
        </p:sp>
        <p:sp>
          <p:nvSpPr>
            <p:cNvPr id="242" name="Freeform: Shape 81"/>
            <p:cNvSpPr/>
            <p:nvPr/>
          </p:nvSpPr>
          <p:spPr>
            <a:xfrm>
              <a:off x="6123960" y="639360"/>
              <a:ext cx="469080" cy="468720"/>
            </a:xfrm>
            <a:custGeom>
              <a:avLst/>
              <a:gdLst/>
              <a:ahLst/>
              <a:cxnLst>
                <a:cxn ang="3cd4">
                  <a:pos x="hc" y="t"/>
                </a:cxn>
                <a:cxn ang="cd2">
                  <a:pos x="l" y="vc"/>
                </a:cxn>
                <a:cxn ang="cd4">
                  <a:pos x="hc" y="b"/>
                </a:cxn>
                <a:cxn ang="0">
                  <a:pos x="r" y="vc"/>
                </a:cxn>
              </a:cxnLst>
              <a:rect l="l" t="t" r="r" b="b"/>
              <a:pathLst>
                <a:path w="1304" h="1303">
                  <a:moveTo>
                    <a:pt x="652" y="1303"/>
                  </a:moveTo>
                  <a:cubicBezTo>
                    <a:pt x="278" y="1303"/>
                    <a:pt x="0" y="1026"/>
                    <a:pt x="0" y="651"/>
                  </a:cubicBezTo>
                  <a:cubicBezTo>
                    <a:pt x="0" y="291"/>
                    <a:pt x="278" y="0"/>
                    <a:pt x="652" y="0"/>
                  </a:cubicBezTo>
                  <a:cubicBezTo>
                    <a:pt x="1012" y="0"/>
                    <a:pt x="1304" y="291"/>
                    <a:pt x="1304" y="651"/>
                  </a:cubicBezTo>
                  <a:cubicBezTo>
                    <a:pt x="1317" y="1012"/>
                    <a:pt x="1012" y="1303"/>
                    <a:pt x="652" y="130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Arial Unicode MS" pitchFamily="2"/>
                <a:cs typeface="Arial Unicode MS" pitchFamily="2"/>
              </a:endParaRPr>
            </a:p>
          </p:txBody>
        </p:sp>
        <p:sp>
          <p:nvSpPr>
            <p:cNvPr id="243" name="Freeform: Shape 82"/>
            <p:cNvSpPr/>
            <p:nvPr/>
          </p:nvSpPr>
          <p:spPr>
            <a:xfrm>
              <a:off x="8155080" y="639360"/>
              <a:ext cx="468360" cy="468720"/>
            </a:xfrm>
            <a:custGeom>
              <a:avLst/>
              <a:gdLst/>
              <a:ahLst/>
              <a:cxnLst>
                <a:cxn ang="3cd4">
                  <a:pos x="hc" y="t"/>
                </a:cxn>
                <a:cxn ang="cd2">
                  <a:pos x="l" y="vc"/>
                </a:cxn>
                <a:cxn ang="cd4">
                  <a:pos x="hc" y="b"/>
                </a:cxn>
                <a:cxn ang="0">
                  <a:pos x="r" y="vc"/>
                </a:cxn>
              </a:cxnLst>
              <a:rect l="l" t="t" r="r" b="b"/>
              <a:pathLst>
                <a:path w="1302" h="1303">
                  <a:moveTo>
                    <a:pt x="651" y="1303"/>
                  </a:moveTo>
                  <a:cubicBezTo>
                    <a:pt x="291" y="1303"/>
                    <a:pt x="0" y="1026"/>
                    <a:pt x="0" y="665"/>
                  </a:cubicBezTo>
                  <a:cubicBezTo>
                    <a:pt x="-14" y="305"/>
                    <a:pt x="291" y="0"/>
                    <a:pt x="651" y="0"/>
                  </a:cubicBezTo>
                  <a:cubicBezTo>
                    <a:pt x="1025" y="0"/>
                    <a:pt x="1302" y="291"/>
                    <a:pt x="1302" y="651"/>
                  </a:cubicBezTo>
                  <a:cubicBezTo>
                    <a:pt x="1302" y="1026"/>
                    <a:pt x="1025" y="1303"/>
                    <a:pt x="651" y="1303"/>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Arial Unicode MS" pitchFamily="2"/>
                <a:cs typeface="Arial Unicode MS" pitchFamily="2"/>
              </a:endParaRPr>
            </a:p>
          </p:txBody>
        </p:sp>
        <p:sp>
          <p:nvSpPr>
            <p:cNvPr id="244" name="Freeform: Shape 83"/>
            <p:cNvSpPr/>
            <p:nvPr/>
          </p:nvSpPr>
          <p:spPr>
            <a:xfrm>
              <a:off x="5520240" y="1208159"/>
              <a:ext cx="468720" cy="468720"/>
            </a:xfrm>
            <a:custGeom>
              <a:avLst/>
              <a:gdLst/>
              <a:ahLst/>
              <a:cxnLst>
                <a:cxn ang="3cd4">
                  <a:pos x="hc" y="t"/>
                </a:cxn>
                <a:cxn ang="cd2">
                  <a:pos x="l" y="vc"/>
                </a:cxn>
                <a:cxn ang="cd4">
                  <a:pos x="hc" y="b"/>
                </a:cxn>
                <a:cxn ang="0">
                  <a:pos x="r" y="vc"/>
                </a:cxn>
              </a:cxnLst>
              <a:rect l="l" t="t" r="r" b="b"/>
              <a:pathLst>
                <a:path w="1303" h="1303">
                  <a:moveTo>
                    <a:pt x="652" y="0"/>
                  </a:moveTo>
                  <a:cubicBezTo>
                    <a:pt x="1026" y="0"/>
                    <a:pt x="1303" y="291"/>
                    <a:pt x="1303" y="652"/>
                  </a:cubicBezTo>
                  <a:cubicBezTo>
                    <a:pt x="1303" y="1026"/>
                    <a:pt x="1026" y="1303"/>
                    <a:pt x="652" y="1303"/>
                  </a:cubicBezTo>
                  <a:cubicBezTo>
                    <a:pt x="291" y="1303"/>
                    <a:pt x="0" y="1012"/>
                    <a:pt x="0" y="652"/>
                  </a:cubicBezTo>
                  <a:cubicBezTo>
                    <a:pt x="-13" y="291"/>
                    <a:pt x="291" y="0"/>
                    <a:pt x="652"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Arial Unicode MS" pitchFamily="2"/>
                <a:cs typeface="Arial Unicode MS" pitchFamily="2"/>
              </a:endParaRPr>
            </a:p>
          </p:txBody>
        </p:sp>
        <p:sp>
          <p:nvSpPr>
            <p:cNvPr id="245" name="Freeform: Shape 84"/>
            <p:cNvSpPr/>
            <p:nvPr/>
          </p:nvSpPr>
          <p:spPr>
            <a:xfrm>
              <a:off x="8758800" y="1208159"/>
              <a:ext cx="468720" cy="468720"/>
            </a:xfrm>
            <a:custGeom>
              <a:avLst/>
              <a:gdLst/>
              <a:ahLst/>
              <a:cxnLst>
                <a:cxn ang="3cd4">
                  <a:pos x="hc" y="t"/>
                </a:cxn>
                <a:cxn ang="cd2">
                  <a:pos x="l" y="vc"/>
                </a:cxn>
                <a:cxn ang="cd4">
                  <a:pos x="hc" y="b"/>
                </a:cxn>
                <a:cxn ang="0">
                  <a:pos x="r" y="vc"/>
                </a:cxn>
              </a:cxnLst>
              <a:rect l="l" t="t" r="r" b="b"/>
              <a:pathLst>
                <a:path w="1303" h="1303">
                  <a:moveTo>
                    <a:pt x="651" y="0"/>
                  </a:moveTo>
                  <a:cubicBezTo>
                    <a:pt x="1012" y="0"/>
                    <a:pt x="1303" y="291"/>
                    <a:pt x="1303" y="652"/>
                  </a:cubicBezTo>
                  <a:cubicBezTo>
                    <a:pt x="1303" y="1012"/>
                    <a:pt x="1012" y="1303"/>
                    <a:pt x="651" y="1303"/>
                  </a:cubicBezTo>
                  <a:cubicBezTo>
                    <a:pt x="277" y="1303"/>
                    <a:pt x="0" y="1026"/>
                    <a:pt x="0" y="652"/>
                  </a:cubicBezTo>
                  <a:cubicBezTo>
                    <a:pt x="0" y="291"/>
                    <a:pt x="277" y="0"/>
                    <a:pt x="651" y="0"/>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Arial Unicode MS" pitchFamily="2"/>
                <a:cs typeface="Arial Unicode MS" pitchFamily="2"/>
              </a:endParaRPr>
            </a:p>
          </p:txBody>
        </p:sp>
        <p:sp>
          <p:nvSpPr>
            <p:cNvPr id="246" name="Freeform: Shape 85"/>
            <p:cNvSpPr/>
            <p:nvPr/>
          </p:nvSpPr>
          <p:spPr>
            <a:xfrm>
              <a:off x="7112160" y="1712160"/>
              <a:ext cx="523799" cy="528480"/>
            </a:xfrm>
            <a:custGeom>
              <a:avLst/>
              <a:gdLst/>
              <a:ahLst/>
              <a:cxnLst>
                <a:cxn ang="3cd4">
                  <a:pos x="hc" y="t"/>
                </a:cxn>
                <a:cxn ang="cd2">
                  <a:pos x="l" y="vc"/>
                </a:cxn>
                <a:cxn ang="cd4">
                  <a:pos x="hc" y="b"/>
                </a:cxn>
                <a:cxn ang="0">
                  <a:pos x="r" y="vc"/>
                </a:cxn>
              </a:cxnLst>
              <a:rect l="l" t="t" r="r" b="b"/>
              <a:pathLst>
                <a:path w="1456" h="1469">
                  <a:moveTo>
                    <a:pt x="735" y="1469"/>
                  </a:moveTo>
                  <a:cubicBezTo>
                    <a:pt x="318" y="1469"/>
                    <a:pt x="0" y="1137"/>
                    <a:pt x="0" y="734"/>
                  </a:cubicBezTo>
                  <a:cubicBezTo>
                    <a:pt x="-14" y="333"/>
                    <a:pt x="318" y="0"/>
                    <a:pt x="735" y="0"/>
                  </a:cubicBezTo>
                  <a:cubicBezTo>
                    <a:pt x="1136" y="0"/>
                    <a:pt x="1469" y="333"/>
                    <a:pt x="1455" y="734"/>
                  </a:cubicBezTo>
                  <a:cubicBezTo>
                    <a:pt x="1455" y="1137"/>
                    <a:pt x="1123" y="1469"/>
                    <a:pt x="735" y="1469"/>
                  </a:cubicBezTo>
                  <a:close/>
                </a:path>
              </a:pathLst>
            </a:custGeom>
            <a:grpFill/>
            <a:ln cap="flat">
              <a:noFill/>
              <a:prstDash val="solid"/>
            </a:ln>
          </p:spPr>
          <p:txBody>
            <a:bodyPr vert="horz" wrap="none" lIns="90000" tIns="45000" rIns="90000" bIns="45000" anchor="ctr" anchorCtr="1" compatLnSpc="0"/>
            <a:lstStyle/>
            <a:p>
              <a:pPr defTabSz="914378" hangingPunct="0"/>
              <a:endParaRPr lang="x-none">
                <a:solidFill>
                  <a:srgbClr val="000000"/>
                </a:solidFill>
                <a:latin typeface="Arial" pitchFamily="18"/>
                <a:ea typeface="Arial Unicode MS" pitchFamily="2"/>
                <a:cs typeface="Arial Unicode MS" pitchFamily="2"/>
              </a:endParaRPr>
            </a:p>
          </p:txBody>
        </p:sp>
      </p:grpSp>
      <p:sp>
        <p:nvSpPr>
          <p:cNvPr id="255" name="Freeform 254"/>
          <p:cNvSpPr>
            <a:spLocks/>
          </p:cNvSpPr>
          <p:nvPr/>
        </p:nvSpPr>
        <p:spPr bwMode="auto">
          <a:xfrm>
            <a:off x="1793238" y="3992605"/>
            <a:ext cx="423598" cy="423598"/>
          </a:xfrm>
          <a:custGeom>
            <a:avLst/>
            <a:gdLst>
              <a:gd name="T0" fmla="*/ 22 w 681"/>
              <a:gd name="T1" fmla="*/ 0 h 437"/>
              <a:gd name="T2" fmla="*/ 0 w 681"/>
              <a:gd name="T3" fmla="*/ 23 h 437"/>
              <a:gd name="T4" fmla="*/ 0 w 681"/>
              <a:gd name="T5" fmla="*/ 415 h 437"/>
              <a:gd name="T6" fmla="*/ 22 w 681"/>
              <a:gd name="T7" fmla="*/ 437 h 437"/>
              <a:gd name="T8" fmla="*/ 658 w 681"/>
              <a:gd name="T9" fmla="*/ 437 h 437"/>
              <a:gd name="T10" fmla="*/ 681 w 681"/>
              <a:gd name="T11" fmla="*/ 415 h 437"/>
              <a:gd name="T12" fmla="*/ 681 w 681"/>
              <a:gd name="T13" fmla="*/ 23 h 437"/>
              <a:gd name="T14" fmla="*/ 658 w 681"/>
              <a:gd name="T15" fmla="*/ 0 h 437"/>
              <a:gd name="T16" fmla="*/ 22 w 681"/>
              <a:gd name="T1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437">
                <a:moveTo>
                  <a:pt x="22" y="0"/>
                </a:moveTo>
                <a:cubicBezTo>
                  <a:pt x="22" y="0"/>
                  <a:pt x="0" y="0"/>
                  <a:pt x="0" y="23"/>
                </a:cubicBezTo>
                <a:cubicBezTo>
                  <a:pt x="0" y="415"/>
                  <a:pt x="0" y="415"/>
                  <a:pt x="0" y="415"/>
                </a:cubicBezTo>
                <a:cubicBezTo>
                  <a:pt x="0" y="415"/>
                  <a:pt x="0" y="437"/>
                  <a:pt x="22" y="437"/>
                </a:cubicBezTo>
                <a:cubicBezTo>
                  <a:pt x="658" y="437"/>
                  <a:pt x="658" y="437"/>
                  <a:pt x="658" y="437"/>
                </a:cubicBezTo>
                <a:cubicBezTo>
                  <a:pt x="658" y="437"/>
                  <a:pt x="681" y="437"/>
                  <a:pt x="681" y="415"/>
                </a:cubicBezTo>
                <a:cubicBezTo>
                  <a:pt x="681" y="23"/>
                  <a:pt x="681" y="23"/>
                  <a:pt x="681" y="23"/>
                </a:cubicBezTo>
                <a:cubicBezTo>
                  <a:pt x="681" y="23"/>
                  <a:pt x="681" y="0"/>
                  <a:pt x="658" y="0"/>
                </a:cubicBezTo>
                <a:lnTo>
                  <a:pt x="22" y="0"/>
                </a:lnTo>
                <a:close/>
              </a:path>
            </a:pathLst>
          </a:custGeom>
          <a:solidFill>
            <a:schemeClr val="bg1">
              <a:alpha val="80000"/>
            </a:schemeClr>
          </a:solidFill>
          <a:ln>
            <a:solidFill>
              <a:srgbClr val="007C92"/>
            </a:solidFill>
          </a:ln>
        </p:spPr>
        <p:txBody>
          <a:bodyPr vert="horz" wrap="square" lIns="91440" tIns="45720" rIns="91440" bIns="45720" numCol="1" anchor="t" anchorCtr="0" compatLnSpc="1">
            <a:prstTxWarp prst="textNoShape">
              <a:avLst/>
            </a:prstTxWarp>
          </a:bodyPr>
          <a:lstStyle/>
          <a:p>
            <a:pPr defTabSz="914378"/>
            <a:endParaRPr lang="en-US" dirty="0">
              <a:solidFill>
                <a:srgbClr val="000000"/>
              </a:solidFill>
              <a:latin typeface="Verdana"/>
            </a:endParaRPr>
          </a:p>
          <a:p>
            <a:pPr defTabSz="914378"/>
            <a:endParaRPr lang="en-US" dirty="0">
              <a:solidFill>
                <a:srgbClr val="000000"/>
              </a:solidFill>
              <a:latin typeface="Verdana"/>
            </a:endParaRPr>
          </a:p>
          <a:p>
            <a:pPr defTabSz="914378"/>
            <a:endParaRPr lang="en-US" dirty="0">
              <a:solidFill>
                <a:srgbClr val="000000"/>
              </a:solidFill>
              <a:latin typeface="Verdana"/>
            </a:endParaRPr>
          </a:p>
        </p:txBody>
      </p:sp>
      <p:grpSp>
        <p:nvGrpSpPr>
          <p:cNvPr id="256" name="Group 255"/>
          <p:cNvGrpSpPr/>
          <p:nvPr/>
        </p:nvGrpSpPr>
        <p:grpSpPr>
          <a:xfrm>
            <a:off x="5170464" y="2255209"/>
            <a:ext cx="336760" cy="312924"/>
            <a:chOff x="6708775" y="2151063"/>
            <a:chExt cx="325438" cy="296863"/>
          </a:xfrm>
        </p:grpSpPr>
        <p:sp>
          <p:nvSpPr>
            <p:cNvPr id="257" name="Oval 506"/>
            <p:cNvSpPr>
              <a:spLocks noChangeArrowheads="1"/>
            </p:cNvSpPr>
            <p:nvPr/>
          </p:nvSpPr>
          <p:spPr bwMode="auto">
            <a:xfrm>
              <a:off x="6848475" y="2151063"/>
              <a:ext cx="47625" cy="49213"/>
            </a:xfrm>
            <a:prstGeom prst="ellipse">
              <a:avLst/>
            </a:prstGeom>
            <a:solidFill>
              <a:srgbClr val="007C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58" name="Freeform 507"/>
            <p:cNvSpPr>
              <a:spLocks/>
            </p:cNvSpPr>
            <p:nvPr/>
          </p:nvSpPr>
          <p:spPr bwMode="auto">
            <a:xfrm>
              <a:off x="6800850" y="2206626"/>
              <a:ext cx="141288" cy="241300"/>
            </a:xfrm>
            <a:custGeom>
              <a:avLst/>
              <a:gdLst>
                <a:gd name="T0" fmla="*/ 53 w 91"/>
                <a:gd name="T1" fmla="*/ 0 h 155"/>
                <a:gd name="T2" fmla="*/ 77 w 91"/>
                <a:gd name="T3" fmla="*/ 19 h 155"/>
                <a:gd name="T4" fmla="*/ 90 w 91"/>
                <a:gd name="T5" fmla="*/ 67 h 155"/>
                <a:gd name="T6" fmla="*/ 87 w 91"/>
                <a:gd name="T7" fmla="*/ 76 h 155"/>
                <a:gd name="T8" fmla="*/ 82 w 91"/>
                <a:gd name="T9" fmla="*/ 77 h 155"/>
                <a:gd name="T10" fmla="*/ 68 w 91"/>
                <a:gd name="T11" fmla="*/ 24 h 155"/>
                <a:gd name="T12" fmla="*/ 61 w 91"/>
                <a:gd name="T13" fmla="*/ 24 h 155"/>
                <a:gd name="T14" fmla="*/ 79 w 91"/>
                <a:gd name="T15" fmla="*/ 92 h 155"/>
                <a:gd name="T16" fmla="*/ 64 w 91"/>
                <a:gd name="T17" fmla="*/ 92 h 155"/>
                <a:gd name="T18" fmla="*/ 64 w 91"/>
                <a:gd name="T19" fmla="*/ 145 h 155"/>
                <a:gd name="T20" fmla="*/ 57 w 91"/>
                <a:gd name="T21" fmla="*/ 155 h 155"/>
                <a:gd name="T22" fmla="*/ 49 w 91"/>
                <a:gd name="T23" fmla="*/ 145 h 155"/>
                <a:gd name="T24" fmla="*/ 49 w 91"/>
                <a:gd name="T25" fmla="*/ 92 h 155"/>
                <a:gd name="T26" fmla="*/ 42 w 91"/>
                <a:gd name="T27" fmla="*/ 92 h 155"/>
                <a:gd name="T28" fmla="*/ 42 w 91"/>
                <a:gd name="T29" fmla="*/ 145 h 155"/>
                <a:gd name="T30" fmla="*/ 34 w 91"/>
                <a:gd name="T31" fmla="*/ 155 h 155"/>
                <a:gd name="T32" fmla="*/ 27 w 91"/>
                <a:gd name="T33" fmla="*/ 145 h 155"/>
                <a:gd name="T34" fmla="*/ 27 w 91"/>
                <a:gd name="T35" fmla="*/ 92 h 155"/>
                <a:gd name="T36" fmla="*/ 12 w 91"/>
                <a:gd name="T37" fmla="*/ 92 h 155"/>
                <a:gd name="T38" fmla="*/ 30 w 91"/>
                <a:gd name="T39" fmla="*/ 24 h 155"/>
                <a:gd name="T40" fmla="*/ 23 w 91"/>
                <a:gd name="T41" fmla="*/ 24 h 155"/>
                <a:gd name="T42" fmla="*/ 9 w 91"/>
                <a:gd name="T43" fmla="*/ 77 h 155"/>
                <a:gd name="T44" fmla="*/ 4 w 91"/>
                <a:gd name="T45" fmla="*/ 76 h 155"/>
                <a:gd name="T46" fmla="*/ 1 w 91"/>
                <a:gd name="T47" fmla="*/ 67 h 155"/>
                <a:gd name="T48" fmla="*/ 14 w 91"/>
                <a:gd name="T49" fmla="*/ 19 h 155"/>
                <a:gd name="T50" fmla="*/ 38 w 91"/>
                <a:gd name="T51" fmla="*/ 0 h 155"/>
                <a:gd name="T52" fmla="*/ 53 w 91"/>
                <a:gd name="T5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 h="155">
                  <a:moveTo>
                    <a:pt x="53" y="0"/>
                  </a:moveTo>
                  <a:cubicBezTo>
                    <a:pt x="64" y="0"/>
                    <a:pt x="75" y="8"/>
                    <a:pt x="77" y="19"/>
                  </a:cubicBezTo>
                  <a:cubicBezTo>
                    <a:pt x="78" y="24"/>
                    <a:pt x="88" y="60"/>
                    <a:pt x="90" y="67"/>
                  </a:cubicBezTo>
                  <a:cubicBezTo>
                    <a:pt x="91" y="70"/>
                    <a:pt x="90" y="75"/>
                    <a:pt x="87" y="76"/>
                  </a:cubicBezTo>
                  <a:cubicBezTo>
                    <a:pt x="85" y="76"/>
                    <a:pt x="84" y="76"/>
                    <a:pt x="82" y="77"/>
                  </a:cubicBezTo>
                  <a:cubicBezTo>
                    <a:pt x="81" y="72"/>
                    <a:pt x="68" y="24"/>
                    <a:pt x="68" y="24"/>
                  </a:cubicBezTo>
                  <a:cubicBezTo>
                    <a:pt x="61" y="24"/>
                    <a:pt x="61" y="24"/>
                    <a:pt x="61" y="24"/>
                  </a:cubicBezTo>
                  <a:cubicBezTo>
                    <a:pt x="79" y="92"/>
                    <a:pt x="79" y="92"/>
                    <a:pt x="79" y="92"/>
                  </a:cubicBezTo>
                  <a:cubicBezTo>
                    <a:pt x="64" y="92"/>
                    <a:pt x="64" y="92"/>
                    <a:pt x="64" y="92"/>
                  </a:cubicBezTo>
                  <a:cubicBezTo>
                    <a:pt x="64" y="145"/>
                    <a:pt x="64" y="145"/>
                    <a:pt x="64" y="145"/>
                  </a:cubicBezTo>
                  <a:cubicBezTo>
                    <a:pt x="64" y="150"/>
                    <a:pt x="62" y="155"/>
                    <a:pt x="57" y="155"/>
                  </a:cubicBezTo>
                  <a:cubicBezTo>
                    <a:pt x="52" y="155"/>
                    <a:pt x="49" y="150"/>
                    <a:pt x="49" y="145"/>
                  </a:cubicBezTo>
                  <a:cubicBezTo>
                    <a:pt x="49" y="92"/>
                    <a:pt x="49" y="92"/>
                    <a:pt x="49" y="92"/>
                  </a:cubicBezTo>
                  <a:cubicBezTo>
                    <a:pt x="42" y="92"/>
                    <a:pt x="42" y="92"/>
                    <a:pt x="42" y="92"/>
                  </a:cubicBezTo>
                  <a:cubicBezTo>
                    <a:pt x="42" y="145"/>
                    <a:pt x="42" y="145"/>
                    <a:pt x="42" y="145"/>
                  </a:cubicBezTo>
                  <a:cubicBezTo>
                    <a:pt x="42" y="150"/>
                    <a:pt x="39" y="155"/>
                    <a:pt x="34" y="155"/>
                  </a:cubicBezTo>
                  <a:cubicBezTo>
                    <a:pt x="29" y="155"/>
                    <a:pt x="27" y="150"/>
                    <a:pt x="27" y="145"/>
                  </a:cubicBezTo>
                  <a:cubicBezTo>
                    <a:pt x="27" y="92"/>
                    <a:pt x="27" y="92"/>
                    <a:pt x="27" y="92"/>
                  </a:cubicBezTo>
                  <a:cubicBezTo>
                    <a:pt x="12" y="92"/>
                    <a:pt x="12" y="92"/>
                    <a:pt x="12" y="92"/>
                  </a:cubicBezTo>
                  <a:cubicBezTo>
                    <a:pt x="30" y="24"/>
                    <a:pt x="30" y="24"/>
                    <a:pt x="30" y="24"/>
                  </a:cubicBezTo>
                  <a:cubicBezTo>
                    <a:pt x="23" y="24"/>
                    <a:pt x="23" y="24"/>
                    <a:pt x="23" y="24"/>
                  </a:cubicBezTo>
                  <a:cubicBezTo>
                    <a:pt x="23" y="24"/>
                    <a:pt x="10" y="72"/>
                    <a:pt x="9" y="77"/>
                  </a:cubicBezTo>
                  <a:cubicBezTo>
                    <a:pt x="7" y="76"/>
                    <a:pt x="6" y="76"/>
                    <a:pt x="4" y="76"/>
                  </a:cubicBezTo>
                  <a:cubicBezTo>
                    <a:pt x="1" y="75"/>
                    <a:pt x="0" y="70"/>
                    <a:pt x="1" y="67"/>
                  </a:cubicBezTo>
                  <a:cubicBezTo>
                    <a:pt x="3" y="60"/>
                    <a:pt x="13" y="24"/>
                    <a:pt x="14" y="19"/>
                  </a:cubicBezTo>
                  <a:cubicBezTo>
                    <a:pt x="16" y="8"/>
                    <a:pt x="27" y="0"/>
                    <a:pt x="38" y="0"/>
                  </a:cubicBezTo>
                  <a:lnTo>
                    <a:pt x="53" y="0"/>
                  </a:lnTo>
                  <a:close/>
                </a:path>
              </a:pathLst>
            </a:custGeom>
            <a:solidFill>
              <a:srgbClr val="007C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59" name="Oval 508"/>
            <p:cNvSpPr>
              <a:spLocks noChangeArrowheads="1"/>
            </p:cNvSpPr>
            <p:nvPr/>
          </p:nvSpPr>
          <p:spPr bwMode="auto">
            <a:xfrm>
              <a:off x="6737350" y="2151063"/>
              <a:ext cx="47625" cy="49213"/>
            </a:xfrm>
            <a:prstGeom prst="ellipse">
              <a:avLst/>
            </a:prstGeom>
            <a:solidFill>
              <a:srgbClr val="007C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60" name="Freeform 509"/>
            <p:cNvSpPr>
              <a:spLocks/>
            </p:cNvSpPr>
            <p:nvPr/>
          </p:nvSpPr>
          <p:spPr bwMode="auto">
            <a:xfrm>
              <a:off x="6708775" y="2206626"/>
              <a:ext cx="106363" cy="241300"/>
            </a:xfrm>
            <a:custGeom>
              <a:avLst/>
              <a:gdLst>
                <a:gd name="T0" fmla="*/ 53 w 68"/>
                <a:gd name="T1" fmla="*/ 24 h 155"/>
                <a:gd name="T2" fmla="*/ 60 w 68"/>
                <a:gd name="T3" fmla="*/ 24 h 155"/>
                <a:gd name="T4" fmla="*/ 60 w 68"/>
                <a:gd name="T5" fmla="*/ 43 h 155"/>
                <a:gd name="T6" fmla="*/ 68 w 68"/>
                <a:gd name="T7" fmla="*/ 13 h 155"/>
                <a:gd name="T8" fmla="*/ 47 w 68"/>
                <a:gd name="T9" fmla="*/ 0 h 155"/>
                <a:gd name="T10" fmla="*/ 23 w 68"/>
                <a:gd name="T11" fmla="*/ 0 h 155"/>
                <a:gd name="T12" fmla="*/ 0 w 68"/>
                <a:gd name="T13" fmla="*/ 19 h 155"/>
                <a:gd name="T14" fmla="*/ 0 w 68"/>
                <a:gd name="T15" fmla="*/ 70 h 155"/>
                <a:gd name="T16" fmla="*/ 6 w 68"/>
                <a:gd name="T17" fmla="*/ 77 h 155"/>
                <a:gd name="T18" fmla="*/ 9 w 68"/>
                <a:gd name="T19" fmla="*/ 77 h 155"/>
                <a:gd name="T20" fmla="*/ 9 w 68"/>
                <a:gd name="T21" fmla="*/ 24 h 155"/>
                <a:gd name="T22" fmla="*/ 16 w 68"/>
                <a:gd name="T23" fmla="*/ 24 h 155"/>
                <a:gd name="T24" fmla="*/ 16 w 68"/>
                <a:gd name="T25" fmla="*/ 145 h 155"/>
                <a:gd name="T26" fmla="*/ 23 w 68"/>
                <a:gd name="T27" fmla="*/ 155 h 155"/>
                <a:gd name="T28" fmla="*/ 31 w 68"/>
                <a:gd name="T29" fmla="*/ 145 h 155"/>
                <a:gd name="T30" fmla="*/ 31 w 68"/>
                <a:gd name="T31" fmla="*/ 75 h 155"/>
                <a:gd name="T32" fmla="*/ 38 w 68"/>
                <a:gd name="T33" fmla="*/ 75 h 155"/>
                <a:gd name="T34" fmla="*/ 38 w 68"/>
                <a:gd name="T35" fmla="*/ 145 h 155"/>
                <a:gd name="T36" fmla="*/ 46 w 68"/>
                <a:gd name="T37" fmla="*/ 155 h 155"/>
                <a:gd name="T38" fmla="*/ 53 w 68"/>
                <a:gd name="T39" fmla="*/ 145 h 155"/>
                <a:gd name="T40" fmla="*/ 53 w 68"/>
                <a:gd name="T41" fmla="*/ 2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155">
                  <a:moveTo>
                    <a:pt x="53" y="24"/>
                  </a:moveTo>
                  <a:cubicBezTo>
                    <a:pt x="60" y="24"/>
                    <a:pt x="60" y="24"/>
                    <a:pt x="60" y="24"/>
                  </a:cubicBezTo>
                  <a:cubicBezTo>
                    <a:pt x="60" y="43"/>
                    <a:pt x="60" y="43"/>
                    <a:pt x="60" y="43"/>
                  </a:cubicBezTo>
                  <a:cubicBezTo>
                    <a:pt x="68" y="13"/>
                    <a:pt x="68" y="13"/>
                    <a:pt x="68" y="13"/>
                  </a:cubicBezTo>
                  <a:cubicBezTo>
                    <a:pt x="64" y="5"/>
                    <a:pt x="55" y="0"/>
                    <a:pt x="47" y="0"/>
                  </a:cubicBezTo>
                  <a:cubicBezTo>
                    <a:pt x="23" y="0"/>
                    <a:pt x="23" y="0"/>
                    <a:pt x="23" y="0"/>
                  </a:cubicBezTo>
                  <a:cubicBezTo>
                    <a:pt x="12" y="0"/>
                    <a:pt x="0" y="8"/>
                    <a:pt x="0" y="19"/>
                  </a:cubicBezTo>
                  <a:cubicBezTo>
                    <a:pt x="0" y="70"/>
                    <a:pt x="0" y="70"/>
                    <a:pt x="0" y="70"/>
                  </a:cubicBezTo>
                  <a:cubicBezTo>
                    <a:pt x="0" y="74"/>
                    <a:pt x="3" y="77"/>
                    <a:pt x="6" y="77"/>
                  </a:cubicBezTo>
                  <a:cubicBezTo>
                    <a:pt x="9" y="77"/>
                    <a:pt x="9" y="77"/>
                    <a:pt x="9" y="77"/>
                  </a:cubicBezTo>
                  <a:cubicBezTo>
                    <a:pt x="9" y="24"/>
                    <a:pt x="9" y="24"/>
                    <a:pt x="9" y="24"/>
                  </a:cubicBezTo>
                  <a:cubicBezTo>
                    <a:pt x="16" y="24"/>
                    <a:pt x="16" y="24"/>
                    <a:pt x="16" y="24"/>
                  </a:cubicBezTo>
                  <a:cubicBezTo>
                    <a:pt x="16" y="145"/>
                    <a:pt x="16" y="145"/>
                    <a:pt x="16" y="145"/>
                  </a:cubicBezTo>
                  <a:cubicBezTo>
                    <a:pt x="16" y="150"/>
                    <a:pt x="18" y="155"/>
                    <a:pt x="23" y="155"/>
                  </a:cubicBezTo>
                  <a:cubicBezTo>
                    <a:pt x="29" y="155"/>
                    <a:pt x="31" y="150"/>
                    <a:pt x="31" y="145"/>
                  </a:cubicBezTo>
                  <a:cubicBezTo>
                    <a:pt x="31" y="75"/>
                    <a:pt x="31" y="75"/>
                    <a:pt x="31" y="75"/>
                  </a:cubicBezTo>
                  <a:cubicBezTo>
                    <a:pt x="38" y="75"/>
                    <a:pt x="38" y="75"/>
                    <a:pt x="38" y="75"/>
                  </a:cubicBezTo>
                  <a:cubicBezTo>
                    <a:pt x="38" y="145"/>
                    <a:pt x="38" y="145"/>
                    <a:pt x="38" y="145"/>
                  </a:cubicBezTo>
                  <a:cubicBezTo>
                    <a:pt x="38" y="150"/>
                    <a:pt x="41" y="155"/>
                    <a:pt x="46" y="155"/>
                  </a:cubicBezTo>
                  <a:cubicBezTo>
                    <a:pt x="51" y="155"/>
                    <a:pt x="53" y="150"/>
                    <a:pt x="53" y="145"/>
                  </a:cubicBezTo>
                  <a:lnTo>
                    <a:pt x="53" y="24"/>
                  </a:lnTo>
                  <a:close/>
                </a:path>
              </a:pathLst>
            </a:custGeom>
            <a:solidFill>
              <a:srgbClr val="007C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61" name="Oval 510"/>
            <p:cNvSpPr>
              <a:spLocks noChangeArrowheads="1"/>
            </p:cNvSpPr>
            <p:nvPr/>
          </p:nvSpPr>
          <p:spPr bwMode="auto">
            <a:xfrm>
              <a:off x="6956425" y="2151063"/>
              <a:ext cx="49213" cy="49213"/>
            </a:xfrm>
            <a:prstGeom prst="ellipse">
              <a:avLst/>
            </a:prstGeom>
            <a:solidFill>
              <a:srgbClr val="007C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62" name="Freeform 511"/>
            <p:cNvSpPr>
              <a:spLocks/>
            </p:cNvSpPr>
            <p:nvPr/>
          </p:nvSpPr>
          <p:spPr bwMode="auto">
            <a:xfrm>
              <a:off x="6927850" y="2206626"/>
              <a:ext cx="106363" cy="241300"/>
            </a:xfrm>
            <a:custGeom>
              <a:avLst/>
              <a:gdLst>
                <a:gd name="T0" fmla="*/ 14 w 68"/>
                <a:gd name="T1" fmla="*/ 24 h 155"/>
                <a:gd name="T2" fmla="*/ 8 w 68"/>
                <a:gd name="T3" fmla="*/ 24 h 155"/>
                <a:gd name="T4" fmla="*/ 8 w 68"/>
                <a:gd name="T5" fmla="*/ 43 h 155"/>
                <a:gd name="T6" fmla="*/ 0 w 68"/>
                <a:gd name="T7" fmla="*/ 13 h 155"/>
                <a:gd name="T8" fmla="*/ 21 w 68"/>
                <a:gd name="T9" fmla="*/ 0 h 155"/>
                <a:gd name="T10" fmla="*/ 45 w 68"/>
                <a:gd name="T11" fmla="*/ 0 h 155"/>
                <a:gd name="T12" fmla="*/ 68 w 68"/>
                <a:gd name="T13" fmla="*/ 19 h 155"/>
                <a:gd name="T14" fmla="*/ 68 w 68"/>
                <a:gd name="T15" fmla="*/ 70 h 155"/>
                <a:gd name="T16" fmla="*/ 62 w 68"/>
                <a:gd name="T17" fmla="*/ 77 h 155"/>
                <a:gd name="T18" fmla="*/ 59 w 68"/>
                <a:gd name="T19" fmla="*/ 77 h 155"/>
                <a:gd name="T20" fmla="*/ 59 w 68"/>
                <a:gd name="T21" fmla="*/ 24 h 155"/>
                <a:gd name="T22" fmla="*/ 52 w 68"/>
                <a:gd name="T23" fmla="*/ 24 h 155"/>
                <a:gd name="T24" fmla="*/ 52 w 68"/>
                <a:gd name="T25" fmla="*/ 145 h 155"/>
                <a:gd name="T26" fmla="*/ 44 w 68"/>
                <a:gd name="T27" fmla="*/ 155 h 155"/>
                <a:gd name="T28" fmla="*/ 37 w 68"/>
                <a:gd name="T29" fmla="*/ 145 h 155"/>
                <a:gd name="T30" fmla="*/ 37 w 68"/>
                <a:gd name="T31" fmla="*/ 75 h 155"/>
                <a:gd name="T32" fmla="*/ 30 w 68"/>
                <a:gd name="T33" fmla="*/ 75 h 155"/>
                <a:gd name="T34" fmla="*/ 30 w 68"/>
                <a:gd name="T35" fmla="*/ 145 h 155"/>
                <a:gd name="T36" fmla="*/ 22 w 68"/>
                <a:gd name="T37" fmla="*/ 155 h 155"/>
                <a:gd name="T38" fmla="*/ 14 w 68"/>
                <a:gd name="T39" fmla="*/ 145 h 155"/>
                <a:gd name="T40" fmla="*/ 14 w 68"/>
                <a:gd name="T41" fmla="*/ 2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155">
                  <a:moveTo>
                    <a:pt x="14" y="24"/>
                  </a:moveTo>
                  <a:cubicBezTo>
                    <a:pt x="8" y="24"/>
                    <a:pt x="8" y="24"/>
                    <a:pt x="8" y="24"/>
                  </a:cubicBezTo>
                  <a:cubicBezTo>
                    <a:pt x="8" y="43"/>
                    <a:pt x="8" y="43"/>
                    <a:pt x="8" y="43"/>
                  </a:cubicBezTo>
                  <a:cubicBezTo>
                    <a:pt x="0" y="13"/>
                    <a:pt x="0" y="13"/>
                    <a:pt x="0" y="13"/>
                  </a:cubicBezTo>
                  <a:cubicBezTo>
                    <a:pt x="4" y="5"/>
                    <a:pt x="13" y="0"/>
                    <a:pt x="21" y="0"/>
                  </a:cubicBezTo>
                  <a:cubicBezTo>
                    <a:pt x="45" y="0"/>
                    <a:pt x="45" y="0"/>
                    <a:pt x="45" y="0"/>
                  </a:cubicBezTo>
                  <a:cubicBezTo>
                    <a:pt x="56" y="0"/>
                    <a:pt x="68" y="8"/>
                    <a:pt x="68" y="19"/>
                  </a:cubicBezTo>
                  <a:cubicBezTo>
                    <a:pt x="68" y="70"/>
                    <a:pt x="68" y="70"/>
                    <a:pt x="68" y="70"/>
                  </a:cubicBezTo>
                  <a:cubicBezTo>
                    <a:pt x="68" y="74"/>
                    <a:pt x="65" y="77"/>
                    <a:pt x="62" y="77"/>
                  </a:cubicBezTo>
                  <a:cubicBezTo>
                    <a:pt x="59" y="77"/>
                    <a:pt x="59" y="77"/>
                    <a:pt x="59" y="77"/>
                  </a:cubicBezTo>
                  <a:cubicBezTo>
                    <a:pt x="59" y="24"/>
                    <a:pt x="59" y="24"/>
                    <a:pt x="59" y="24"/>
                  </a:cubicBezTo>
                  <a:cubicBezTo>
                    <a:pt x="52" y="24"/>
                    <a:pt x="52" y="24"/>
                    <a:pt x="52" y="24"/>
                  </a:cubicBezTo>
                  <a:cubicBezTo>
                    <a:pt x="52" y="145"/>
                    <a:pt x="52" y="145"/>
                    <a:pt x="52" y="145"/>
                  </a:cubicBezTo>
                  <a:cubicBezTo>
                    <a:pt x="52" y="150"/>
                    <a:pt x="49" y="155"/>
                    <a:pt x="44" y="155"/>
                  </a:cubicBezTo>
                  <a:cubicBezTo>
                    <a:pt x="39" y="155"/>
                    <a:pt x="37" y="150"/>
                    <a:pt x="37" y="145"/>
                  </a:cubicBezTo>
                  <a:cubicBezTo>
                    <a:pt x="37" y="75"/>
                    <a:pt x="37" y="75"/>
                    <a:pt x="37" y="75"/>
                  </a:cubicBezTo>
                  <a:cubicBezTo>
                    <a:pt x="30" y="75"/>
                    <a:pt x="30" y="75"/>
                    <a:pt x="30" y="75"/>
                  </a:cubicBezTo>
                  <a:cubicBezTo>
                    <a:pt x="30" y="145"/>
                    <a:pt x="30" y="145"/>
                    <a:pt x="30" y="145"/>
                  </a:cubicBezTo>
                  <a:cubicBezTo>
                    <a:pt x="30" y="150"/>
                    <a:pt x="27" y="155"/>
                    <a:pt x="22" y="155"/>
                  </a:cubicBezTo>
                  <a:cubicBezTo>
                    <a:pt x="17" y="155"/>
                    <a:pt x="14" y="150"/>
                    <a:pt x="14" y="145"/>
                  </a:cubicBezTo>
                  <a:lnTo>
                    <a:pt x="14" y="24"/>
                  </a:lnTo>
                  <a:close/>
                </a:path>
              </a:pathLst>
            </a:custGeom>
            <a:solidFill>
              <a:srgbClr val="007C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grpSp>
      <p:grpSp>
        <p:nvGrpSpPr>
          <p:cNvPr id="263" name="Group 262"/>
          <p:cNvGrpSpPr/>
          <p:nvPr/>
        </p:nvGrpSpPr>
        <p:grpSpPr>
          <a:xfrm>
            <a:off x="1874056" y="4050839"/>
            <a:ext cx="288925" cy="315913"/>
            <a:chOff x="1458913" y="2532063"/>
            <a:chExt cx="288925" cy="315913"/>
          </a:xfrm>
          <a:solidFill>
            <a:srgbClr val="007C92"/>
          </a:solidFill>
        </p:grpSpPr>
        <p:sp>
          <p:nvSpPr>
            <p:cNvPr id="265" name="Freeform 1047"/>
            <p:cNvSpPr>
              <a:spLocks/>
            </p:cNvSpPr>
            <p:nvPr/>
          </p:nvSpPr>
          <p:spPr bwMode="auto">
            <a:xfrm>
              <a:off x="1576388" y="2628901"/>
              <a:ext cx="73025" cy="73025"/>
            </a:xfrm>
            <a:custGeom>
              <a:avLst/>
              <a:gdLst>
                <a:gd name="T0" fmla="*/ 32 w 47"/>
                <a:gd name="T1" fmla="*/ 47 h 47"/>
                <a:gd name="T2" fmla="*/ 47 w 47"/>
                <a:gd name="T3" fmla="*/ 47 h 47"/>
                <a:gd name="T4" fmla="*/ 0 w 47"/>
                <a:gd name="T5" fmla="*/ 0 h 47"/>
                <a:gd name="T6" fmla="*/ 0 w 47"/>
                <a:gd name="T7" fmla="*/ 15 h 47"/>
                <a:gd name="T8" fmla="*/ 32 w 47"/>
                <a:gd name="T9" fmla="*/ 47 h 47"/>
              </a:gdLst>
              <a:ahLst/>
              <a:cxnLst>
                <a:cxn ang="0">
                  <a:pos x="T0" y="T1"/>
                </a:cxn>
                <a:cxn ang="0">
                  <a:pos x="T2" y="T3"/>
                </a:cxn>
                <a:cxn ang="0">
                  <a:pos x="T4" y="T5"/>
                </a:cxn>
                <a:cxn ang="0">
                  <a:pos x="T6" y="T7"/>
                </a:cxn>
                <a:cxn ang="0">
                  <a:pos x="T8" y="T9"/>
                </a:cxn>
              </a:cxnLst>
              <a:rect l="0" t="0" r="r" b="b"/>
              <a:pathLst>
                <a:path w="47" h="47">
                  <a:moveTo>
                    <a:pt x="32" y="47"/>
                  </a:moveTo>
                  <a:cubicBezTo>
                    <a:pt x="47" y="47"/>
                    <a:pt x="47" y="47"/>
                    <a:pt x="47" y="47"/>
                  </a:cubicBezTo>
                  <a:cubicBezTo>
                    <a:pt x="47" y="21"/>
                    <a:pt x="26" y="0"/>
                    <a:pt x="0" y="0"/>
                  </a:cubicBezTo>
                  <a:cubicBezTo>
                    <a:pt x="0" y="15"/>
                    <a:pt x="0" y="15"/>
                    <a:pt x="0" y="15"/>
                  </a:cubicBezTo>
                  <a:cubicBezTo>
                    <a:pt x="17" y="15"/>
                    <a:pt x="32" y="30"/>
                    <a:pt x="32" y="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66" name="Freeform 1048"/>
            <p:cNvSpPr>
              <a:spLocks/>
            </p:cNvSpPr>
            <p:nvPr/>
          </p:nvSpPr>
          <p:spPr bwMode="auto">
            <a:xfrm>
              <a:off x="1576388" y="2581276"/>
              <a:ext cx="122238" cy="120650"/>
            </a:xfrm>
            <a:custGeom>
              <a:avLst/>
              <a:gdLst>
                <a:gd name="T0" fmla="*/ 63 w 78"/>
                <a:gd name="T1" fmla="*/ 78 h 78"/>
                <a:gd name="T2" fmla="*/ 78 w 78"/>
                <a:gd name="T3" fmla="*/ 78 h 78"/>
                <a:gd name="T4" fmla="*/ 0 w 78"/>
                <a:gd name="T5" fmla="*/ 0 h 78"/>
                <a:gd name="T6" fmla="*/ 0 w 78"/>
                <a:gd name="T7" fmla="*/ 15 h 78"/>
                <a:gd name="T8" fmla="*/ 63 w 78"/>
                <a:gd name="T9" fmla="*/ 78 h 78"/>
              </a:gdLst>
              <a:ahLst/>
              <a:cxnLst>
                <a:cxn ang="0">
                  <a:pos x="T0" y="T1"/>
                </a:cxn>
                <a:cxn ang="0">
                  <a:pos x="T2" y="T3"/>
                </a:cxn>
                <a:cxn ang="0">
                  <a:pos x="T4" y="T5"/>
                </a:cxn>
                <a:cxn ang="0">
                  <a:pos x="T6" y="T7"/>
                </a:cxn>
                <a:cxn ang="0">
                  <a:pos x="T8" y="T9"/>
                </a:cxn>
              </a:cxnLst>
              <a:rect l="0" t="0" r="r" b="b"/>
              <a:pathLst>
                <a:path w="78" h="78">
                  <a:moveTo>
                    <a:pt x="63" y="78"/>
                  </a:moveTo>
                  <a:cubicBezTo>
                    <a:pt x="78" y="78"/>
                    <a:pt x="78" y="78"/>
                    <a:pt x="78" y="78"/>
                  </a:cubicBezTo>
                  <a:cubicBezTo>
                    <a:pt x="78" y="35"/>
                    <a:pt x="43" y="0"/>
                    <a:pt x="0" y="0"/>
                  </a:cubicBezTo>
                  <a:cubicBezTo>
                    <a:pt x="0" y="15"/>
                    <a:pt x="0" y="15"/>
                    <a:pt x="0" y="15"/>
                  </a:cubicBezTo>
                  <a:cubicBezTo>
                    <a:pt x="35" y="15"/>
                    <a:pt x="63" y="43"/>
                    <a:pt x="63" y="7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67" name="Freeform 1049"/>
            <p:cNvSpPr>
              <a:spLocks/>
            </p:cNvSpPr>
            <p:nvPr/>
          </p:nvSpPr>
          <p:spPr bwMode="auto">
            <a:xfrm>
              <a:off x="1576388" y="2532063"/>
              <a:ext cx="171450" cy="169863"/>
            </a:xfrm>
            <a:custGeom>
              <a:avLst/>
              <a:gdLst>
                <a:gd name="T0" fmla="*/ 95 w 110"/>
                <a:gd name="T1" fmla="*/ 110 h 110"/>
                <a:gd name="T2" fmla="*/ 110 w 110"/>
                <a:gd name="T3" fmla="*/ 110 h 110"/>
                <a:gd name="T4" fmla="*/ 0 w 110"/>
                <a:gd name="T5" fmla="*/ 0 h 110"/>
                <a:gd name="T6" fmla="*/ 0 w 110"/>
                <a:gd name="T7" fmla="*/ 15 h 110"/>
                <a:gd name="T8" fmla="*/ 95 w 110"/>
                <a:gd name="T9" fmla="*/ 110 h 110"/>
              </a:gdLst>
              <a:ahLst/>
              <a:cxnLst>
                <a:cxn ang="0">
                  <a:pos x="T0" y="T1"/>
                </a:cxn>
                <a:cxn ang="0">
                  <a:pos x="T2" y="T3"/>
                </a:cxn>
                <a:cxn ang="0">
                  <a:pos x="T4" y="T5"/>
                </a:cxn>
                <a:cxn ang="0">
                  <a:pos x="T6" y="T7"/>
                </a:cxn>
                <a:cxn ang="0">
                  <a:pos x="T8" y="T9"/>
                </a:cxn>
              </a:cxnLst>
              <a:rect l="0" t="0" r="r" b="b"/>
              <a:pathLst>
                <a:path w="110" h="110">
                  <a:moveTo>
                    <a:pt x="95" y="110"/>
                  </a:moveTo>
                  <a:cubicBezTo>
                    <a:pt x="110" y="110"/>
                    <a:pt x="110" y="110"/>
                    <a:pt x="110" y="110"/>
                  </a:cubicBezTo>
                  <a:cubicBezTo>
                    <a:pt x="110" y="49"/>
                    <a:pt x="61" y="0"/>
                    <a:pt x="0" y="0"/>
                  </a:cubicBezTo>
                  <a:cubicBezTo>
                    <a:pt x="0" y="15"/>
                    <a:pt x="0" y="15"/>
                    <a:pt x="0" y="15"/>
                  </a:cubicBezTo>
                  <a:cubicBezTo>
                    <a:pt x="52" y="15"/>
                    <a:pt x="95" y="58"/>
                    <a:pt x="95"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68" name="Freeform 1050"/>
            <p:cNvSpPr>
              <a:spLocks/>
            </p:cNvSpPr>
            <p:nvPr/>
          </p:nvSpPr>
          <p:spPr bwMode="auto">
            <a:xfrm>
              <a:off x="1458913" y="2627313"/>
              <a:ext cx="195263" cy="220663"/>
            </a:xfrm>
            <a:custGeom>
              <a:avLst/>
              <a:gdLst>
                <a:gd name="T0" fmla="*/ 126 w 126"/>
                <a:gd name="T1" fmla="*/ 121 h 142"/>
                <a:gd name="T2" fmla="*/ 70 w 126"/>
                <a:gd name="T3" fmla="*/ 65 h 142"/>
                <a:gd name="T4" fmla="*/ 79 w 126"/>
                <a:gd name="T5" fmla="*/ 53 h 142"/>
                <a:gd name="T6" fmla="*/ 85 w 126"/>
                <a:gd name="T7" fmla="*/ 51 h 142"/>
                <a:gd name="T8" fmla="*/ 85 w 126"/>
                <a:gd name="T9" fmla="*/ 39 h 142"/>
                <a:gd name="T10" fmla="*/ 73 w 126"/>
                <a:gd name="T11" fmla="*/ 39 h 142"/>
                <a:gd name="T12" fmla="*/ 71 w 126"/>
                <a:gd name="T13" fmla="*/ 46 h 142"/>
                <a:gd name="T14" fmla="*/ 59 w 126"/>
                <a:gd name="T15" fmla="*/ 54 h 142"/>
                <a:gd name="T16" fmla="*/ 5 w 126"/>
                <a:gd name="T17" fmla="*/ 0 h 142"/>
                <a:gd name="T18" fmla="*/ 0 w 126"/>
                <a:gd name="T19" fmla="*/ 31 h 142"/>
                <a:gd name="T20" fmla="*/ 26 w 126"/>
                <a:gd name="T21" fmla="*/ 96 h 142"/>
                <a:gd name="T22" fmla="*/ 13 w 126"/>
                <a:gd name="T23" fmla="*/ 136 h 142"/>
                <a:gd name="T24" fmla="*/ 13 w 126"/>
                <a:gd name="T25" fmla="*/ 140 h 142"/>
                <a:gd name="T26" fmla="*/ 17 w 126"/>
                <a:gd name="T27" fmla="*/ 142 h 142"/>
                <a:gd name="T28" fmla="*/ 55 w 126"/>
                <a:gd name="T29" fmla="*/ 142 h 142"/>
                <a:gd name="T30" fmla="*/ 58 w 126"/>
                <a:gd name="T31" fmla="*/ 140 h 142"/>
                <a:gd name="T32" fmla="*/ 59 w 126"/>
                <a:gd name="T33" fmla="*/ 136 h 142"/>
                <a:gd name="T34" fmla="*/ 51 w 126"/>
                <a:gd name="T35" fmla="*/ 115 h 142"/>
                <a:gd name="T36" fmla="*/ 95 w 126"/>
                <a:gd name="T37" fmla="*/ 126 h 142"/>
                <a:gd name="T38" fmla="*/ 126 w 126"/>
                <a:gd name="T39" fmla="*/ 12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42">
                  <a:moveTo>
                    <a:pt x="126" y="121"/>
                  </a:moveTo>
                  <a:cubicBezTo>
                    <a:pt x="70" y="65"/>
                    <a:pt x="70" y="65"/>
                    <a:pt x="70" y="65"/>
                  </a:cubicBezTo>
                  <a:cubicBezTo>
                    <a:pt x="79" y="53"/>
                    <a:pt x="79" y="53"/>
                    <a:pt x="79" y="53"/>
                  </a:cubicBezTo>
                  <a:cubicBezTo>
                    <a:pt x="81" y="54"/>
                    <a:pt x="84" y="53"/>
                    <a:pt x="85" y="51"/>
                  </a:cubicBezTo>
                  <a:cubicBezTo>
                    <a:pt x="89" y="48"/>
                    <a:pt x="89" y="42"/>
                    <a:pt x="85" y="39"/>
                  </a:cubicBezTo>
                  <a:cubicBezTo>
                    <a:pt x="82" y="36"/>
                    <a:pt x="77" y="36"/>
                    <a:pt x="73" y="39"/>
                  </a:cubicBezTo>
                  <a:cubicBezTo>
                    <a:pt x="72" y="41"/>
                    <a:pt x="71" y="43"/>
                    <a:pt x="71" y="46"/>
                  </a:cubicBezTo>
                  <a:cubicBezTo>
                    <a:pt x="59" y="54"/>
                    <a:pt x="59" y="54"/>
                    <a:pt x="59" y="54"/>
                  </a:cubicBezTo>
                  <a:cubicBezTo>
                    <a:pt x="5" y="0"/>
                    <a:pt x="5" y="0"/>
                    <a:pt x="5" y="0"/>
                  </a:cubicBezTo>
                  <a:cubicBezTo>
                    <a:pt x="2" y="9"/>
                    <a:pt x="0" y="20"/>
                    <a:pt x="0" y="31"/>
                  </a:cubicBezTo>
                  <a:cubicBezTo>
                    <a:pt x="0" y="56"/>
                    <a:pt x="10" y="79"/>
                    <a:pt x="26" y="96"/>
                  </a:cubicBezTo>
                  <a:cubicBezTo>
                    <a:pt x="13" y="136"/>
                    <a:pt x="13" y="136"/>
                    <a:pt x="13" y="136"/>
                  </a:cubicBezTo>
                  <a:cubicBezTo>
                    <a:pt x="12" y="138"/>
                    <a:pt x="12" y="139"/>
                    <a:pt x="13" y="140"/>
                  </a:cubicBezTo>
                  <a:cubicBezTo>
                    <a:pt x="14" y="141"/>
                    <a:pt x="16" y="142"/>
                    <a:pt x="17" y="142"/>
                  </a:cubicBezTo>
                  <a:cubicBezTo>
                    <a:pt x="55" y="142"/>
                    <a:pt x="55" y="142"/>
                    <a:pt x="55" y="142"/>
                  </a:cubicBezTo>
                  <a:cubicBezTo>
                    <a:pt x="56" y="142"/>
                    <a:pt x="57" y="141"/>
                    <a:pt x="58" y="140"/>
                  </a:cubicBezTo>
                  <a:cubicBezTo>
                    <a:pt x="59" y="139"/>
                    <a:pt x="59" y="138"/>
                    <a:pt x="59" y="136"/>
                  </a:cubicBezTo>
                  <a:cubicBezTo>
                    <a:pt x="51" y="115"/>
                    <a:pt x="51" y="115"/>
                    <a:pt x="51" y="115"/>
                  </a:cubicBezTo>
                  <a:cubicBezTo>
                    <a:pt x="64" y="122"/>
                    <a:pt x="79" y="126"/>
                    <a:pt x="95" y="126"/>
                  </a:cubicBezTo>
                  <a:cubicBezTo>
                    <a:pt x="106" y="126"/>
                    <a:pt x="117" y="124"/>
                    <a:pt x="126" y="1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grpSp>
      <p:sp>
        <p:nvSpPr>
          <p:cNvPr id="269" name="TextBox 268"/>
          <p:cNvSpPr txBox="1"/>
          <p:nvPr/>
        </p:nvSpPr>
        <p:spPr>
          <a:xfrm>
            <a:off x="1583651" y="4431496"/>
            <a:ext cx="889299" cy="289310"/>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Media outreach</a:t>
            </a:r>
          </a:p>
        </p:txBody>
      </p:sp>
      <p:grpSp>
        <p:nvGrpSpPr>
          <p:cNvPr id="270" name="Group 269"/>
          <p:cNvGrpSpPr/>
          <p:nvPr/>
        </p:nvGrpSpPr>
        <p:grpSpPr>
          <a:xfrm>
            <a:off x="2767277" y="4038565"/>
            <a:ext cx="268288" cy="328613"/>
            <a:chOff x="1462088" y="2130426"/>
            <a:chExt cx="268288" cy="328613"/>
          </a:xfrm>
          <a:solidFill>
            <a:srgbClr val="007C92"/>
          </a:solidFill>
        </p:grpSpPr>
        <p:sp>
          <p:nvSpPr>
            <p:cNvPr id="272" name="Oval 425"/>
            <p:cNvSpPr>
              <a:spLocks noChangeArrowheads="1"/>
            </p:cNvSpPr>
            <p:nvPr/>
          </p:nvSpPr>
          <p:spPr bwMode="auto">
            <a:xfrm>
              <a:off x="1476375" y="2130426"/>
              <a:ext cx="52388"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73" name="Freeform 426"/>
            <p:cNvSpPr>
              <a:spLocks/>
            </p:cNvSpPr>
            <p:nvPr/>
          </p:nvSpPr>
          <p:spPr bwMode="auto">
            <a:xfrm>
              <a:off x="1462088" y="2189164"/>
              <a:ext cx="119063" cy="269875"/>
            </a:xfrm>
            <a:custGeom>
              <a:avLst/>
              <a:gdLst>
                <a:gd name="T0" fmla="*/ 74 w 77"/>
                <a:gd name="T1" fmla="*/ 54 h 174"/>
                <a:gd name="T2" fmla="*/ 50 w 77"/>
                <a:gd name="T3" fmla="*/ 39 h 174"/>
                <a:gd name="T4" fmla="*/ 40 w 77"/>
                <a:gd name="T5" fmla="*/ 10 h 174"/>
                <a:gd name="T6" fmla="*/ 30 w 77"/>
                <a:gd name="T7" fmla="*/ 0 h 174"/>
                <a:gd name="T8" fmla="*/ 29 w 77"/>
                <a:gd name="T9" fmla="*/ 0 h 174"/>
                <a:gd name="T10" fmla="*/ 23 w 77"/>
                <a:gd name="T11" fmla="*/ 0 h 174"/>
                <a:gd name="T12" fmla="*/ 23 w 77"/>
                <a:gd name="T13" fmla="*/ 0 h 174"/>
                <a:gd name="T14" fmla="*/ 12 w 77"/>
                <a:gd name="T15" fmla="*/ 16 h 174"/>
                <a:gd name="T16" fmla="*/ 12 w 77"/>
                <a:gd name="T17" fmla="*/ 78 h 174"/>
                <a:gd name="T18" fmla="*/ 8 w 77"/>
                <a:gd name="T19" fmla="*/ 104 h 174"/>
                <a:gd name="T20" fmla="*/ 1 w 77"/>
                <a:gd name="T21" fmla="*/ 163 h 174"/>
                <a:gd name="T22" fmla="*/ 8 w 77"/>
                <a:gd name="T23" fmla="*/ 172 h 174"/>
                <a:gd name="T24" fmla="*/ 18 w 77"/>
                <a:gd name="T25" fmla="*/ 165 h 174"/>
                <a:gd name="T26" fmla="*/ 25 w 77"/>
                <a:gd name="T27" fmla="*/ 106 h 174"/>
                <a:gd name="T28" fmla="*/ 27 w 77"/>
                <a:gd name="T29" fmla="*/ 95 h 174"/>
                <a:gd name="T30" fmla="*/ 29 w 77"/>
                <a:gd name="T31" fmla="*/ 108 h 174"/>
                <a:gd name="T32" fmla="*/ 42 w 77"/>
                <a:gd name="T33" fmla="*/ 166 h 174"/>
                <a:gd name="T34" fmla="*/ 53 w 77"/>
                <a:gd name="T35" fmla="*/ 172 h 174"/>
                <a:gd name="T36" fmla="*/ 59 w 77"/>
                <a:gd name="T37" fmla="*/ 162 h 174"/>
                <a:gd name="T38" fmla="*/ 46 w 77"/>
                <a:gd name="T39" fmla="*/ 104 h 174"/>
                <a:gd name="T40" fmla="*/ 41 w 77"/>
                <a:gd name="T41" fmla="*/ 80 h 174"/>
                <a:gd name="T42" fmla="*/ 41 w 77"/>
                <a:gd name="T43" fmla="*/ 48 h 174"/>
                <a:gd name="T44" fmla="*/ 42 w 77"/>
                <a:gd name="T45" fmla="*/ 49 h 174"/>
                <a:gd name="T46" fmla="*/ 65 w 77"/>
                <a:gd name="T47" fmla="*/ 64 h 174"/>
                <a:gd name="T48" fmla="*/ 75 w 77"/>
                <a:gd name="T49" fmla="*/ 64 h 174"/>
                <a:gd name="T50" fmla="*/ 74 w 77"/>
                <a:gd name="T51" fmla="*/ 5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174">
                  <a:moveTo>
                    <a:pt x="74" y="54"/>
                  </a:moveTo>
                  <a:cubicBezTo>
                    <a:pt x="71" y="52"/>
                    <a:pt x="58" y="44"/>
                    <a:pt x="50" y="39"/>
                  </a:cubicBezTo>
                  <a:cubicBezTo>
                    <a:pt x="45" y="26"/>
                    <a:pt x="42" y="18"/>
                    <a:pt x="40" y="10"/>
                  </a:cubicBezTo>
                  <a:cubicBezTo>
                    <a:pt x="38" y="3"/>
                    <a:pt x="33" y="0"/>
                    <a:pt x="30" y="0"/>
                  </a:cubicBezTo>
                  <a:cubicBezTo>
                    <a:pt x="29" y="0"/>
                    <a:pt x="29" y="0"/>
                    <a:pt x="29" y="0"/>
                  </a:cubicBezTo>
                  <a:cubicBezTo>
                    <a:pt x="23" y="0"/>
                    <a:pt x="23" y="0"/>
                    <a:pt x="23" y="0"/>
                  </a:cubicBezTo>
                  <a:cubicBezTo>
                    <a:pt x="23" y="0"/>
                    <a:pt x="23" y="0"/>
                    <a:pt x="23" y="0"/>
                  </a:cubicBezTo>
                  <a:cubicBezTo>
                    <a:pt x="18" y="0"/>
                    <a:pt x="12" y="5"/>
                    <a:pt x="12" y="16"/>
                  </a:cubicBezTo>
                  <a:cubicBezTo>
                    <a:pt x="12" y="20"/>
                    <a:pt x="12" y="78"/>
                    <a:pt x="12" y="78"/>
                  </a:cubicBezTo>
                  <a:cubicBezTo>
                    <a:pt x="8" y="104"/>
                    <a:pt x="8" y="104"/>
                    <a:pt x="8" y="104"/>
                  </a:cubicBezTo>
                  <a:cubicBezTo>
                    <a:pt x="6" y="119"/>
                    <a:pt x="1" y="159"/>
                    <a:pt x="1" y="163"/>
                  </a:cubicBezTo>
                  <a:cubicBezTo>
                    <a:pt x="0" y="167"/>
                    <a:pt x="3" y="172"/>
                    <a:pt x="8" y="172"/>
                  </a:cubicBezTo>
                  <a:cubicBezTo>
                    <a:pt x="13" y="173"/>
                    <a:pt x="17" y="170"/>
                    <a:pt x="18" y="165"/>
                  </a:cubicBezTo>
                  <a:cubicBezTo>
                    <a:pt x="18" y="160"/>
                    <a:pt x="24" y="119"/>
                    <a:pt x="25" y="106"/>
                  </a:cubicBezTo>
                  <a:cubicBezTo>
                    <a:pt x="27" y="95"/>
                    <a:pt x="27" y="95"/>
                    <a:pt x="27" y="95"/>
                  </a:cubicBezTo>
                  <a:cubicBezTo>
                    <a:pt x="29" y="108"/>
                    <a:pt x="29" y="108"/>
                    <a:pt x="29" y="108"/>
                  </a:cubicBezTo>
                  <a:cubicBezTo>
                    <a:pt x="33" y="123"/>
                    <a:pt x="41" y="162"/>
                    <a:pt x="42" y="166"/>
                  </a:cubicBezTo>
                  <a:cubicBezTo>
                    <a:pt x="43" y="171"/>
                    <a:pt x="48" y="174"/>
                    <a:pt x="53" y="172"/>
                  </a:cubicBezTo>
                  <a:cubicBezTo>
                    <a:pt x="57" y="171"/>
                    <a:pt x="60" y="167"/>
                    <a:pt x="59" y="162"/>
                  </a:cubicBezTo>
                  <a:cubicBezTo>
                    <a:pt x="58" y="158"/>
                    <a:pt x="49" y="117"/>
                    <a:pt x="46" y="104"/>
                  </a:cubicBezTo>
                  <a:cubicBezTo>
                    <a:pt x="41" y="80"/>
                    <a:pt x="41" y="80"/>
                    <a:pt x="41" y="80"/>
                  </a:cubicBezTo>
                  <a:cubicBezTo>
                    <a:pt x="41" y="80"/>
                    <a:pt x="41" y="50"/>
                    <a:pt x="41" y="48"/>
                  </a:cubicBezTo>
                  <a:cubicBezTo>
                    <a:pt x="41" y="48"/>
                    <a:pt x="42" y="49"/>
                    <a:pt x="42" y="49"/>
                  </a:cubicBezTo>
                  <a:cubicBezTo>
                    <a:pt x="46" y="52"/>
                    <a:pt x="60" y="61"/>
                    <a:pt x="65" y="64"/>
                  </a:cubicBezTo>
                  <a:cubicBezTo>
                    <a:pt x="69" y="66"/>
                    <a:pt x="73" y="67"/>
                    <a:pt x="75" y="64"/>
                  </a:cubicBezTo>
                  <a:cubicBezTo>
                    <a:pt x="77" y="61"/>
                    <a:pt x="77" y="56"/>
                    <a:pt x="74"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74" name="Oval 427"/>
            <p:cNvSpPr>
              <a:spLocks noChangeArrowheads="1"/>
            </p:cNvSpPr>
            <p:nvPr/>
          </p:nvSpPr>
          <p:spPr bwMode="auto">
            <a:xfrm>
              <a:off x="1663700" y="2130426"/>
              <a:ext cx="52388"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75" name="Freeform 428"/>
            <p:cNvSpPr>
              <a:spLocks/>
            </p:cNvSpPr>
            <p:nvPr/>
          </p:nvSpPr>
          <p:spPr bwMode="auto">
            <a:xfrm>
              <a:off x="1611313" y="2189164"/>
              <a:ext cx="119063" cy="269875"/>
            </a:xfrm>
            <a:custGeom>
              <a:avLst/>
              <a:gdLst>
                <a:gd name="T0" fmla="*/ 3 w 77"/>
                <a:gd name="T1" fmla="*/ 54 h 174"/>
                <a:gd name="T2" fmla="*/ 27 w 77"/>
                <a:gd name="T3" fmla="*/ 39 h 174"/>
                <a:gd name="T4" fmla="*/ 37 w 77"/>
                <a:gd name="T5" fmla="*/ 10 h 174"/>
                <a:gd name="T6" fmla="*/ 48 w 77"/>
                <a:gd name="T7" fmla="*/ 0 h 174"/>
                <a:gd name="T8" fmla="*/ 49 w 77"/>
                <a:gd name="T9" fmla="*/ 0 h 174"/>
                <a:gd name="T10" fmla="*/ 54 w 77"/>
                <a:gd name="T11" fmla="*/ 0 h 174"/>
                <a:gd name="T12" fmla="*/ 55 w 77"/>
                <a:gd name="T13" fmla="*/ 0 h 174"/>
                <a:gd name="T14" fmla="*/ 66 w 77"/>
                <a:gd name="T15" fmla="*/ 16 h 174"/>
                <a:gd name="T16" fmla="*/ 66 w 77"/>
                <a:gd name="T17" fmla="*/ 78 h 174"/>
                <a:gd name="T18" fmla="*/ 69 w 77"/>
                <a:gd name="T19" fmla="*/ 104 h 174"/>
                <a:gd name="T20" fmla="*/ 76 w 77"/>
                <a:gd name="T21" fmla="*/ 163 h 174"/>
                <a:gd name="T22" fmla="*/ 69 w 77"/>
                <a:gd name="T23" fmla="*/ 172 h 174"/>
                <a:gd name="T24" fmla="*/ 59 w 77"/>
                <a:gd name="T25" fmla="*/ 165 h 174"/>
                <a:gd name="T26" fmla="*/ 52 w 77"/>
                <a:gd name="T27" fmla="*/ 106 h 174"/>
                <a:gd name="T28" fmla="*/ 51 w 77"/>
                <a:gd name="T29" fmla="*/ 95 h 174"/>
                <a:gd name="T30" fmla="*/ 48 w 77"/>
                <a:gd name="T31" fmla="*/ 108 h 174"/>
                <a:gd name="T32" fmla="*/ 35 w 77"/>
                <a:gd name="T33" fmla="*/ 166 h 174"/>
                <a:gd name="T34" fmla="*/ 25 w 77"/>
                <a:gd name="T35" fmla="*/ 172 h 174"/>
                <a:gd name="T36" fmla="*/ 18 w 77"/>
                <a:gd name="T37" fmla="*/ 162 h 174"/>
                <a:gd name="T38" fmla="*/ 31 w 77"/>
                <a:gd name="T39" fmla="*/ 104 h 174"/>
                <a:gd name="T40" fmla="*/ 36 w 77"/>
                <a:gd name="T41" fmla="*/ 80 h 174"/>
                <a:gd name="T42" fmla="*/ 37 w 77"/>
                <a:gd name="T43" fmla="*/ 48 h 174"/>
                <a:gd name="T44" fmla="*/ 35 w 77"/>
                <a:gd name="T45" fmla="*/ 49 h 174"/>
                <a:gd name="T46" fmla="*/ 12 w 77"/>
                <a:gd name="T47" fmla="*/ 64 h 174"/>
                <a:gd name="T48" fmla="*/ 2 w 77"/>
                <a:gd name="T49" fmla="*/ 64 h 174"/>
                <a:gd name="T50" fmla="*/ 3 w 77"/>
                <a:gd name="T51" fmla="*/ 5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174">
                  <a:moveTo>
                    <a:pt x="3" y="54"/>
                  </a:moveTo>
                  <a:cubicBezTo>
                    <a:pt x="6" y="52"/>
                    <a:pt x="19" y="44"/>
                    <a:pt x="27" y="39"/>
                  </a:cubicBezTo>
                  <a:cubicBezTo>
                    <a:pt x="32" y="26"/>
                    <a:pt x="35" y="18"/>
                    <a:pt x="37" y="10"/>
                  </a:cubicBezTo>
                  <a:cubicBezTo>
                    <a:pt x="39" y="3"/>
                    <a:pt x="44" y="0"/>
                    <a:pt x="48" y="0"/>
                  </a:cubicBezTo>
                  <a:cubicBezTo>
                    <a:pt x="49" y="0"/>
                    <a:pt x="49" y="0"/>
                    <a:pt x="49" y="0"/>
                  </a:cubicBezTo>
                  <a:cubicBezTo>
                    <a:pt x="54" y="0"/>
                    <a:pt x="54" y="0"/>
                    <a:pt x="54" y="0"/>
                  </a:cubicBezTo>
                  <a:cubicBezTo>
                    <a:pt x="55" y="0"/>
                    <a:pt x="55" y="0"/>
                    <a:pt x="55" y="0"/>
                  </a:cubicBezTo>
                  <a:cubicBezTo>
                    <a:pt x="59" y="0"/>
                    <a:pt x="66" y="5"/>
                    <a:pt x="66" y="16"/>
                  </a:cubicBezTo>
                  <a:cubicBezTo>
                    <a:pt x="66" y="20"/>
                    <a:pt x="66" y="78"/>
                    <a:pt x="66" y="78"/>
                  </a:cubicBezTo>
                  <a:cubicBezTo>
                    <a:pt x="69" y="104"/>
                    <a:pt x="69" y="104"/>
                    <a:pt x="69" y="104"/>
                  </a:cubicBezTo>
                  <a:cubicBezTo>
                    <a:pt x="71" y="119"/>
                    <a:pt x="76" y="159"/>
                    <a:pt x="76" y="163"/>
                  </a:cubicBezTo>
                  <a:cubicBezTo>
                    <a:pt x="77" y="167"/>
                    <a:pt x="74" y="172"/>
                    <a:pt x="69" y="172"/>
                  </a:cubicBezTo>
                  <a:cubicBezTo>
                    <a:pt x="64" y="173"/>
                    <a:pt x="60" y="170"/>
                    <a:pt x="59" y="165"/>
                  </a:cubicBezTo>
                  <a:cubicBezTo>
                    <a:pt x="59" y="160"/>
                    <a:pt x="54" y="119"/>
                    <a:pt x="52" y="106"/>
                  </a:cubicBezTo>
                  <a:cubicBezTo>
                    <a:pt x="51" y="95"/>
                    <a:pt x="51" y="95"/>
                    <a:pt x="51" y="95"/>
                  </a:cubicBezTo>
                  <a:cubicBezTo>
                    <a:pt x="48" y="108"/>
                    <a:pt x="48" y="108"/>
                    <a:pt x="48" y="108"/>
                  </a:cubicBezTo>
                  <a:cubicBezTo>
                    <a:pt x="45" y="123"/>
                    <a:pt x="36" y="162"/>
                    <a:pt x="35" y="166"/>
                  </a:cubicBezTo>
                  <a:cubicBezTo>
                    <a:pt x="34" y="171"/>
                    <a:pt x="29" y="174"/>
                    <a:pt x="25" y="172"/>
                  </a:cubicBezTo>
                  <a:cubicBezTo>
                    <a:pt x="20" y="171"/>
                    <a:pt x="17" y="167"/>
                    <a:pt x="18" y="162"/>
                  </a:cubicBezTo>
                  <a:cubicBezTo>
                    <a:pt x="19" y="158"/>
                    <a:pt x="28" y="117"/>
                    <a:pt x="31" y="104"/>
                  </a:cubicBezTo>
                  <a:cubicBezTo>
                    <a:pt x="36" y="80"/>
                    <a:pt x="36" y="80"/>
                    <a:pt x="36" y="80"/>
                  </a:cubicBezTo>
                  <a:cubicBezTo>
                    <a:pt x="36" y="80"/>
                    <a:pt x="37" y="50"/>
                    <a:pt x="37" y="48"/>
                  </a:cubicBezTo>
                  <a:cubicBezTo>
                    <a:pt x="36" y="48"/>
                    <a:pt x="36" y="49"/>
                    <a:pt x="35" y="49"/>
                  </a:cubicBezTo>
                  <a:cubicBezTo>
                    <a:pt x="32" y="52"/>
                    <a:pt x="18" y="61"/>
                    <a:pt x="12" y="64"/>
                  </a:cubicBezTo>
                  <a:cubicBezTo>
                    <a:pt x="9" y="66"/>
                    <a:pt x="5" y="67"/>
                    <a:pt x="2" y="64"/>
                  </a:cubicBezTo>
                  <a:cubicBezTo>
                    <a:pt x="0" y="61"/>
                    <a:pt x="0" y="56"/>
                    <a:pt x="3"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grpSp>
      <p:grpSp>
        <p:nvGrpSpPr>
          <p:cNvPr id="276" name="Group 275"/>
          <p:cNvGrpSpPr/>
          <p:nvPr/>
        </p:nvGrpSpPr>
        <p:grpSpPr>
          <a:xfrm>
            <a:off x="6272054" y="4050390"/>
            <a:ext cx="270123" cy="321500"/>
            <a:chOff x="366713" y="2727326"/>
            <a:chExt cx="350838" cy="360362"/>
          </a:xfrm>
          <a:solidFill>
            <a:srgbClr val="007C92"/>
          </a:solidFill>
        </p:grpSpPr>
        <p:sp>
          <p:nvSpPr>
            <p:cNvPr id="277" name="Oval 644"/>
            <p:cNvSpPr>
              <a:spLocks noChangeArrowheads="1"/>
            </p:cNvSpPr>
            <p:nvPr/>
          </p:nvSpPr>
          <p:spPr bwMode="auto">
            <a:xfrm>
              <a:off x="604838" y="2727326"/>
              <a:ext cx="41275"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78" name="Freeform 645"/>
            <p:cNvSpPr>
              <a:spLocks/>
            </p:cNvSpPr>
            <p:nvPr/>
          </p:nvSpPr>
          <p:spPr bwMode="auto">
            <a:xfrm>
              <a:off x="581025" y="2770188"/>
              <a:ext cx="88900" cy="198438"/>
            </a:xfrm>
            <a:custGeom>
              <a:avLst/>
              <a:gdLst>
                <a:gd name="T0" fmla="*/ 26 w 58"/>
                <a:gd name="T1" fmla="*/ 63 h 128"/>
                <a:gd name="T2" fmla="*/ 31 w 58"/>
                <a:gd name="T3" fmla="*/ 63 h 128"/>
                <a:gd name="T4" fmla="*/ 31 w 58"/>
                <a:gd name="T5" fmla="*/ 120 h 128"/>
                <a:gd name="T6" fmla="*/ 38 w 58"/>
                <a:gd name="T7" fmla="*/ 128 h 128"/>
                <a:gd name="T8" fmla="*/ 44 w 58"/>
                <a:gd name="T9" fmla="*/ 120 h 128"/>
                <a:gd name="T10" fmla="*/ 44 w 58"/>
                <a:gd name="T11" fmla="*/ 21 h 128"/>
                <a:gd name="T12" fmla="*/ 50 w 58"/>
                <a:gd name="T13" fmla="*/ 21 h 128"/>
                <a:gd name="T14" fmla="*/ 50 w 58"/>
                <a:gd name="T15" fmla="*/ 64 h 128"/>
                <a:gd name="T16" fmla="*/ 52 w 58"/>
                <a:gd name="T17" fmla="*/ 64 h 128"/>
                <a:gd name="T18" fmla="*/ 58 w 58"/>
                <a:gd name="T19" fmla="*/ 58 h 128"/>
                <a:gd name="T20" fmla="*/ 58 w 58"/>
                <a:gd name="T21" fmla="*/ 17 h 128"/>
                <a:gd name="T22" fmla="*/ 39 w 58"/>
                <a:gd name="T23" fmla="*/ 0 h 128"/>
                <a:gd name="T24" fmla="*/ 19 w 58"/>
                <a:gd name="T25" fmla="*/ 0 h 128"/>
                <a:gd name="T26" fmla="*/ 0 w 58"/>
                <a:gd name="T27" fmla="*/ 17 h 128"/>
                <a:gd name="T28" fmla="*/ 0 w 58"/>
                <a:gd name="T29" fmla="*/ 58 h 128"/>
                <a:gd name="T30" fmla="*/ 6 w 58"/>
                <a:gd name="T31" fmla="*/ 64 h 128"/>
                <a:gd name="T32" fmla="*/ 8 w 58"/>
                <a:gd name="T33" fmla="*/ 64 h 128"/>
                <a:gd name="T34" fmla="*/ 8 w 58"/>
                <a:gd name="T35" fmla="*/ 21 h 128"/>
                <a:gd name="T36" fmla="*/ 13 w 58"/>
                <a:gd name="T37" fmla="*/ 21 h 128"/>
                <a:gd name="T38" fmla="*/ 13 w 58"/>
                <a:gd name="T39" fmla="*/ 120 h 128"/>
                <a:gd name="T40" fmla="*/ 20 w 58"/>
                <a:gd name="T41" fmla="*/ 128 h 128"/>
                <a:gd name="T42" fmla="*/ 26 w 58"/>
                <a:gd name="T43" fmla="*/ 120 h 128"/>
                <a:gd name="T44" fmla="*/ 26 w 58"/>
                <a:gd name="T45"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128">
                  <a:moveTo>
                    <a:pt x="26" y="63"/>
                  </a:moveTo>
                  <a:cubicBezTo>
                    <a:pt x="31" y="63"/>
                    <a:pt x="31" y="63"/>
                    <a:pt x="31" y="63"/>
                  </a:cubicBezTo>
                  <a:cubicBezTo>
                    <a:pt x="31" y="120"/>
                    <a:pt x="31" y="120"/>
                    <a:pt x="31" y="120"/>
                  </a:cubicBezTo>
                  <a:cubicBezTo>
                    <a:pt x="31" y="124"/>
                    <a:pt x="34" y="128"/>
                    <a:pt x="38" y="128"/>
                  </a:cubicBezTo>
                  <a:cubicBezTo>
                    <a:pt x="42" y="128"/>
                    <a:pt x="44" y="124"/>
                    <a:pt x="44" y="120"/>
                  </a:cubicBezTo>
                  <a:cubicBezTo>
                    <a:pt x="44" y="21"/>
                    <a:pt x="44" y="21"/>
                    <a:pt x="44" y="21"/>
                  </a:cubicBezTo>
                  <a:cubicBezTo>
                    <a:pt x="50" y="21"/>
                    <a:pt x="50" y="21"/>
                    <a:pt x="50" y="21"/>
                  </a:cubicBezTo>
                  <a:cubicBezTo>
                    <a:pt x="50" y="64"/>
                    <a:pt x="50" y="64"/>
                    <a:pt x="50" y="64"/>
                  </a:cubicBezTo>
                  <a:cubicBezTo>
                    <a:pt x="52" y="64"/>
                    <a:pt x="51" y="64"/>
                    <a:pt x="52" y="64"/>
                  </a:cubicBezTo>
                  <a:cubicBezTo>
                    <a:pt x="55" y="64"/>
                    <a:pt x="58" y="61"/>
                    <a:pt x="58" y="58"/>
                  </a:cubicBezTo>
                  <a:cubicBezTo>
                    <a:pt x="58" y="17"/>
                    <a:pt x="58" y="17"/>
                    <a:pt x="58" y="17"/>
                  </a:cubicBezTo>
                  <a:cubicBezTo>
                    <a:pt x="58" y="8"/>
                    <a:pt x="48" y="0"/>
                    <a:pt x="39" y="0"/>
                  </a:cubicBezTo>
                  <a:cubicBezTo>
                    <a:pt x="19" y="0"/>
                    <a:pt x="19" y="0"/>
                    <a:pt x="19" y="0"/>
                  </a:cubicBezTo>
                  <a:cubicBezTo>
                    <a:pt x="10" y="0"/>
                    <a:pt x="0" y="8"/>
                    <a:pt x="0" y="17"/>
                  </a:cubicBezTo>
                  <a:cubicBezTo>
                    <a:pt x="0" y="58"/>
                    <a:pt x="0" y="58"/>
                    <a:pt x="0" y="58"/>
                  </a:cubicBezTo>
                  <a:cubicBezTo>
                    <a:pt x="0" y="61"/>
                    <a:pt x="2" y="64"/>
                    <a:pt x="6" y="64"/>
                  </a:cubicBezTo>
                  <a:cubicBezTo>
                    <a:pt x="7" y="64"/>
                    <a:pt x="6" y="64"/>
                    <a:pt x="8" y="64"/>
                  </a:cubicBezTo>
                  <a:cubicBezTo>
                    <a:pt x="8" y="21"/>
                    <a:pt x="8" y="21"/>
                    <a:pt x="8" y="21"/>
                  </a:cubicBezTo>
                  <a:cubicBezTo>
                    <a:pt x="13" y="21"/>
                    <a:pt x="13" y="21"/>
                    <a:pt x="13" y="21"/>
                  </a:cubicBezTo>
                  <a:cubicBezTo>
                    <a:pt x="13" y="120"/>
                    <a:pt x="13" y="120"/>
                    <a:pt x="13" y="120"/>
                  </a:cubicBezTo>
                  <a:cubicBezTo>
                    <a:pt x="13" y="124"/>
                    <a:pt x="16" y="128"/>
                    <a:pt x="20" y="128"/>
                  </a:cubicBezTo>
                  <a:cubicBezTo>
                    <a:pt x="24" y="128"/>
                    <a:pt x="26" y="124"/>
                    <a:pt x="26" y="120"/>
                  </a:cubicBezTo>
                  <a:lnTo>
                    <a:pt x="26"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79" name="Oval 646"/>
            <p:cNvSpPr>
              <a:spLocks noChangeArrowheads="1"/>
            </p:cNvSpPr>
            <p:nvPr/>
          </p:nvSpPr>
          <p:spPr bwMode="auto">
            <a:xfrm>
              <a:off x="393700" y="2995613"/>
              <a:ext cx="44450" cy="444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80" name="Freeform 647"/>
            <p:cNvSpPr>
              <a:spLocks/>
            </p:cNvSpPr>
            <p:nvPr/>
          </p:nvSpPr>
          <p:spPr bwMode="auto">
            <a:xfrm>
              <a:off x="366713" y="3043238"/>
              <a:ext cx="96838" cy="44450"/>
            </a:xfrm>
            <a:custGeom>
              <a:avLst/>
              <a:gdLst>
                <a:gd name="T0" fmla="*/ 42 w 63"/>
                <a:gd name="T1" fmla="*/ 0 h 28"/>
                <a:gd name="T2" fmla="*/ 21 w 63"/>
                <a:gd name="T3" fmla="*/ 0 h 28"/>
                <a:gd name="T4" fmla="*/ 0 w 63"/>
                <a:gd name="T5" fmla="*/ 18 h 28"/>
                <a:gd name="T6" fmla="*/ 0 w 63"/>
                <a:gd name="T7" fmla="*/ 27 h 28"/>
                <a:gd name="T8" fmla="*/ 6 w 63"/>
                <a:gd name="T9" fmla="*/ 28 h 28"/>
                <a:gd name="T10" fmla="*/ 63 w 63"/>
                <a:gd name="T11" fmla="*/ 28 h 28"/>
                <a:gd name="T12" fmla="*/ 63 w 63"/>
                <a:gd name="T13" fmla="*/ 18 h 28"/>
                <a:gd name="T14" fmla="*/ 42 w 63"/>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28">
                  <a:moveTo>
                    <a:pt x="42" y="0"/>
                  </a:moveTo>
                  <a:cubicBezTo>
                    <a:pt x="21" y="0"/>
                    <a:pt x="21" y="0"/>
                    <a:pt x="21" y="0"/>
                  </a:cubicBezTo>
                  <a:cubicBezTo>
                    <a:pt x="11" y="0"/>
                    <a:pt x="0" y="8"/>
                    <a:pt x="0" y="18"/>
                  </a:cubicBezTo>
                  <a:cubicBezTo>
                    <a:pt x="0" y="27"/>
                    <a:pt x="0" y="27"/>
                    <a:pt x="0" y="27"/>
                  </a:cubicBezTo>
                  <a:cubicBezTo>
                    <a:pt x="2" y="28"/>
                    <a:pt x="4" y="28"/>
                    <a:pt x="6" y="28"/>
                  </a:cubicBezTo>
                  <a:cubicBezTo>
                    <a:pt x="63" y="28"/>
                    <a:pt x="63" y="28"/>
                    <a:pt x="63" y="28"/>
                  </a:cubicBezTo>
                  <a:cubicBezTo>
                    <a:pt x="63" y="18"/>
                    <a:pt x="63" y="18"/>
                    <a:pt x="63" y="18"/>
                  </a:cubicBezTo>
                  <a:cubicBezTo>
                    <a:pt x="63" y="8"/>
                    <a:pt x="52" y="0"/>
                    <a:pt x="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81" name="Oval 648"/>
            <p:cNvSpPr>
              <a:spLocks noChangeArrowheads="1"/>
            </p:cNvSpPr>
            <p:nvPr/>
          </p:nvSpPr>
          <p:spPr bwMode="auto">
            <a:xfrm>
              <a:off x="520700" y="2995613"/>
              <a:ext cx="42863" cy="444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82" name="Freeform 649"/>
            <p:cNvSpPr>
              <a:spLocks/>
            </p:cNvSpPr>
            <p:nvPr/>
          </p:nvSpPr>
          <p:spPr bwMode="auto">
            <a:xfrm>
              <a:off x="493713" y="3043238"/>
              <a:ext cx="98425" cy="44450"/>
            </a:xfrm>
            <a:custGeom>
              <a:avLst/>
              <a:gdLst>
                <a:gd name="T0" fmla="*/ 42 w 63"/>
                <a:gd name="T1" fmla="*/ 0 h 28"/>
                <a:gd name="T2" fmla="*/ 21 w 63"/>
                <a:gd name="T3" fmla="*/ 0 h 28"/>
                <a:gd name="T4" fmla="*/ 0 w 63"/>
                <a:gd name="T5" fmla="*/ 18 h 28"/>
                <a:gd name="T6" fmla="*/ 0 w 63"/>
                <a:gd name="T7" fmla="*/ 28 h 28"/>
                <a:gd name="T8" fmla="*/ 63 w 63"/>
                <a:gd name="T9" fmla="*/ 28 h 28"/>
                <a:gd name="T10" fmla="*/ 63 w 63"/>
                <a:gd name="T11" fmla="*/ 18 h 28"/>
                <a:gd name="T12" fmla="*/ 42 w 63"/>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63" h="28">
                  <a:moveTo>
                    <a:pt x="42" y="0"/>
                  </a:moveTo>
                  <a:cubicBezTo>
                    <a:pt x="21" y="0"/>
                    <a:pt x="21" y="0"/>
                    <a:pt x="21" y="0"/>
                  </a:cubicBezTo>
                  <a:cubicBezTo>
                    <a:pt x="11" y="0"/>
                    <a:pt x="0" y="8"/>
                    <a:pt x="0" y="18"/>
                  </a:cubicBezTo>
                  <a:cubicBezTo>
                    <a:pt x="0" y="28"/>
                    <a:pt x="0" y="28"/>
                    <a:pt x="0" y="28"/>
                  </a:cubicBezTo>
                  <a:cubicBezTo>
                    <a:pt x="63" y="28"/>
                    <a:pt x="63" y="28"/>
                    <a:pt x="63" y="28"/>
                  </a:cubicBezTo>
                  <a:cubicBezTo>
                    <a:pt x="63" y="18"/>
                    <a:pt x="63" y="18"/>
                    <a:pt x="63" y="18"/>
                  </a:cubicBezTo>
                  <a:cubicBezTo>
                    <a:pt x="63" y="8"/>
                    <a:pt x="52" y="0"/>
                    <a:pt x="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83" name="Oval 650"/>
            <p:cNvSpPr>
              <a:spLocks noChangeArrowheads="1"/>
            </p:cNvSpPr>
            <p:nvPr/>
          </p:nvSpPr>
          <p:spPr bwMode="auto">
            <a:xfrm>
              <a:off x="647700" y="2995613"/>
              <a:ext cx="42863" cy="444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84" name="Freeform 651"/>
            <p:cNvSpPr>
              <a:spLocks/>
            </p:cNvSpPr>
            <p:nvPr/>
          </p:nvSpPr>
          <p:spPr bwMode="auto">
            <a:xfrm>
              <a:off x="620713" y="3043238"/>
              <a:ext cx="96838" cy="44450"/>
            </a:xfrm>
            <a:custGeom>
              <a:avLst/>
              <a:gdLst>
                <a:gd name="T0" fmla="*/ 42 w 62"/>
                <a:gd name="T1" fmla="*/ 0 h 28"/>
                <a:gd name="T2" fmla="*/ 20 w 62"/>
                <a:gd name="T3" fmla="*/ 0 h 28"/>
                <a:gd name="T4" fmla="*/ 0 w 62"/>
                <a:gd name="T5" fmla="*/ 18 h 28"/>
                <a:gd name="T6" fmla="*/ 0 w 62"/>
                <a:gd name="T7" fmla="*/ 28 h 28"/>
                <a:gd name="T8" fmla="*/ 56 w 62"/>
                <a:gd name="T9" fmla="*/ 28 h 28"/>
                <a:gd name="T10" fmla="*/ 62 w 62"/>
                <a:gd name="T11" fmla="*/ 27 h 28"/>
                <a:gd name="T12" fmla="*/ 62 w 62"/>
                <a:gd name="T13" fmla="*/ 18 h 28"/>
                <a:gd name="T14" fmla="*/ 42 w 62"/>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28">
                  <a:moveTo>
                    <a:pt x="42" y="0"/>
                  </a:moveTo>
                  <a:cubicBezTo>
                    <a:pt x="20" y="0"/>
                    <a:pt x="20" y="0"/>
                    <a:pt x="20" y="0"/>
                  </a:cubicBezTo>
                  <a:cubicBezTo>
                    <a:pt x="10" y="0"/>
                    <a:pt x="0" y="8"/>
                    <a:pt x="0" y="18"/>
                  </a:cubicBezTo>
                  <a:cubicBezTo>
                    <a:pt x="0" y="28"/>
                    <a:pt x="0" y="28"/>
                    <a:pt x="0" y="28"/>
                  </a:cubicBezTo>
                  <a:cubicBezTo>
                    <a:pt x="56" y="28"/>
                    <a:pt x="56" y="28"/>
                    <a:pt x="56" y="28"/>
                  </a:cubicBezTo>
                  <a:cubicBezTo>
                    <a:pt x="58" y="28"/>
                    <a:pt x="60" y="28"/>
                    <a:pt x="62" y="27"/>
                  </a:cubicBezTo>
                  <a:cubicBezTo>
                    <a:pt x="62" y="18"/>
                    <a:pt x="62" y="18"/>
                    <a:pt x="62" y="18"/>
                  </a:cubicBezTo>
                  <a:cubicBezTo>
                    <a:pt x="62" y="8"/>
                    <a:pt x="51" y="0"/>
                    <a:pt x="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85" name="Freeform 652"/>
            <p:cNvSpPr>
              <a:spLocks/>
            </p:cNvSpPr>
            <p:nvPr/>
          </p:nvSpPr>
          <p:spPr bwMode="auto">
            <a:xfrm>
              <a:off x="366713" y="2727326"/>
              <a:ext cx="185738" cy="233363"/>
            </a:xfrm>
            <a:custGeom>
              <a:avLst/>
              <a:gdLst>
                <a:gd name="T0" fmla="*/ 86 w 120"/>
                <a:gd name="T1" fmla="*/ 148 h 150"/>
                <a:gd name="T2" fmla="*/ 67 w 120"/>
                <a:gd name="T3" fmla="*/ 128 h 150"/>
                <a:gd name="T4" fmla="*/ 67 w 120"/>
                <a:gd name="T5" fmla="*/ 126 h 150"/>
                <a:gd name="T6" fmla="*/ 63 w 120"/>
                <a:gd name="T7" fmla="*/ 119 h 150"/>
                <a:gd name="T8" fmla="*/ 63 w 120"/>
                <a:gd name="T9" fmla="*/ 77 h 150"/>
                <a:gd name="T10" fmla="*/ 116 w 120"/>
                <a:gd name="T11" fmla="*/ 77 h 150"/>
                <a:gd name="T12" fmla="*/ 120 w 120"/>
                <a:gd name="T13" fmla="*/ 73 h 150"/>
                <a:gd name="T14" fmla="*/ 120 w 120"/>
                <a:gd name="T15" fmla="*/ 4 h 150"/>
                <a:gd name="T16" fmla="*/ 116 w 120"/>
                <a:gd name="T17" fmla="*/ 0 h 150"/>
                <a:gd name="T18" fmla="*/ 4 w 120"/>
                <a:gd name="T19" fmla="*/ 0 h 150"/>
                <a:gd name="T20" fmla="*/ 0 w 120"/>
                <a:gd name="T21" fmla="*/ 4 h 150"/>
                <a:gd name="T22" fmla="*/ 0 w 120"/>
                <a:gd name="T23" fmla="*/ 73 h 150"/>
                <a:gd name="T24" fmla="*/ 4 w 120"/>
                <a:gd name="T25" fmla="*/ 77 h 150"/>
                <a:gd name="T26" fmla="*/ 58 w 120"/>
                <a:gd name="T27" fmla="*/ 77 h 150"/>
                <a:gd name="T28" fmla="*/ 58 w 120"/>
                <a:gd name="T29" fmla="*/ 119 h 150"/>
                <a:gd name="T30" fmla="*/ 53 w 120"/>
                <a:gd name="T31" fmla="*/ 126 h 150"/>
                <a:gd name="T32" fmla="*/ 54 w 120"/>
                <a:gd name="T33" fmla="*/ 129 h 150"/>
                <a:gd name="T34" fmla="*/ 36 w 120"/>
                <a:gd name="T35" fmla="*/ 148 h 150"/>
                <a:gd name="T36" fmla="*/ 38 w 120"/>
                <a:gd name="T37" fmla="*/ 150 h 150"/>
                <a:gd name="T38" fmla="*/ 57 w 120"/>
                <a:gd name="T39" fmla="*/ 132 h 150"/>
                <a:gd name="T40" fmla="*/ 60 w 120"/>
                <a:gd name="T41" fmla="*/ 133 h 150"/>
                <a:gd name="T42" fmla="*/ 64 w 120"/>
                <a:gd name="T43" fmla="*/ 132 h 150"/>
                <a:gd name="T44" fmla="*/ 84 w 120"/>
                <a:gd name="T45" fmla="*/ 150 h 150"/>
                <a:gd name="T46" fmla="*/ 86 w 120"/>
                <a:gd name="T47" fmla="*/ 14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50">
                  <a:moveTo>
                    <a:pt x="86" y="148"/>
                  </a:moveTo>
                  <a:cubicBezTo>
                    <a:pt x="67" y="128"/>
                    <a:pt x="67" y="128"/>
                    <a:pt x="67" y="128"/>
                  </a:cubicBezTo>
                  <a:cubicBezTo>
                    <a:pt x="67" y="127"/>
                    <a:pt x="67" y="127"/>
                    <a:pt x="67" y="126"/>
                  </a:cubicBezTo>
                  <a:cubicBezTo>
                    <a:pt x="67" y="123"/>
                    <a:pt x="66" y="120"/>
                    <a:pt x="63" y="119"/>
                  </a:cubicBezTo>
                  <a:cubicBezTo>
                    <a:pt x="63" y="77"/>
                    <a:pt x="63" y="77"/>
                    <a:pt x="63" y="77"/>
                  </a:cubicBezTo>
                  <a:cubicBezTo>
                    <a:pt x="116" y="77"/>
                    <a:pt x="116" y="77"/>
                    <a:pt x="116" y="77"/>
                  </a:cubicBezTo>
                  <a:cubicBezTo>
                    <a:pt x="118" y="77"/>
                    <a:pt x="120" y="76"/>
                    <a:pt x="120" y="73"/>
                  </a:cubicBezTo>
                  <a:cubicBezTo>
                    <a:pt x="120" y="4"/>
                    <a:pt x="120" y="4"/>
                    <a:pt x="120" y="4"/>
                  </a:cubicBezTo>
                  <a:cubicBezTo>
                    <a:pt x="120" y="1"/>
                    <a:pt x="118" y="0"/>
                    <a:pt x="116" y="0"/>
                  </a:cubicBezTo>
                  <a:cubicBezTo>
                    <a:pt x="4" y="0"/>
                    <a:pt x="4" y="0"/>
                    <a:pt x="4" y="0"/>
                  </a:cubicBezTo>
                  <a:cubicBezTo>
                    <a:pt x="2" y="0"/>
                    <a:pt x="0" y="1"/>
                    <a:pt x="0" y="4"/>
                  </a:cubicBezTo>
                  <a:cubicBezTo>
                    <a:pt x="0" y="73"/>
                    <a:pt x="0" y="73"/>
                    <a:pt x="0" y="73"/>
                  </a:cubicBezTo>
                  <a:cubicBezTo>
                    <a:pt x="0" y="76"/>
                    <a:pt x="2" y="77"/>
                    <a:pt x="4" y="77"/>
                  </a:cubicBezTo>
                  <a:cubicBezTo>
                    <a:pt x="58" y="77"/>
                    <a:pt x="58" y="77"/>
                    <a:pt x="58" y="77"/>
                  </a:cubicBezTo>
                  <a:cubicBezTo>
                    <a:pt x="58" y="119"/>
                    <a:pt x="58" y="119"/>
                    <a:pt x="58" y="119"/>
                  </a:cubicBezTo>
                  <a:cubicBezTo>
                    <a:pt x="55" y="120"/>
                    <a:pt x="53" y="123"/>
                    <a:pt x="53" y="126"/>
                  </a:cubicBezTo>
                  <a:cubicBezTo>
                    <a:pt x="53" y="127"/>
                    <a:pt x="53" y="128"/>
                    <a:pt x="54" y="129"/>
                  </a:cubicBezTo>
                  <a:cubicBezTo>
                    <a:pt x="36" y="148"/>
                    <a:pt x="36" y="148"/>
                    <a:pt x="36" y="148"/>
                  </a:cubicBezTo>
                  <a:cubicBezTo>
                    <a:pt x="38" y="150"/>
                    <a:pt x="38" y="150"/>
                    <a:pt x="38" y="150"/>
                  </a:cubicBezTo>
                  <a:cubicBezTo>
                    <a:pt x="57" y="132"/>
                    <a:pt x="57" y="132"/>
                    <a:pt x="57" y="132"/>
                  </a:cubicBezTo>
                  <a:cubicBezTo>
                    <a:pt x="58" y="133"/>
                    <a:pt x="59" y="133"/>
                    <a:pt x="60" y="133"/>
                  </a:cubicBezTo>
                  <a:cubicBezTo>
                    <a:pt x="62" y="133"/>
                    <a:pt x="63" y="133"/>
                    <a:pt x="64" y="132"/>
                  </a:cubicBezTo>
                  <a:cubicBezTo>
                    <a:pt x="84" y="150"/>
                    <a:pt x="84" y="150"/>
                    <a:pt x="84" y="150"/>
                  </a:cubicBezTo>
                  <a:lnTo>
                    <a:pt x="86"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grpSp>
      <p:sp>
        <p:nvSpPr>
          <p:cNvPr id="287" name="TextBox 286"/>
          <p:cNvSpPr txBox="1"/>
          <p:nvPr/>
        </p:nvSpPr>
        <p:spPr>
          <a:xfrm>
            <a:off x="5964790" y="4480740"/>
            <a:ext cx="832303" cy="190821"/>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Summit </a:t>
            </a:r>
          </a:p>
        </p:txBody>
      </p:sp>
      <p:grpSp>
        <p:nvGrpSpPr>
          <p:cNvPr id="290" name="Group 289"/>
          <p:cNvGrpSpPr/>
          <p:nvPr/>
        </p:nvGrpSpPr>
        <p:grpSpPr>
          <a:xfrm>
            <a:off x="7013031" y="4038139"/>
            <a:ext cx="309563" cy="328613"/>
            <a:chOff x="8301038" y="2168526"/>
            <a:chExt cx="309563" cy="328613"/>
          </a:xfrm>
          <a:solidFill>
            <a:srgbClr val="007C92"/>
          </a:solidFill>
        </p:grpSpPr>
        <p:sp>
          <p:nvSpPr>
            <p:cNvPr id="292" name="Freeform 524"/>
            <p:cNvSpPr>
              <a:spLocks/>
            </p:cNvSpPr>
            <p:nvPr/>
          </p:nvSpPr>
          <p:spPr bwMode="auto">
            <a:xfrm>
              <a:off x="8428038" y="2255838"/>
              <a:ext cx="182563" cy="241300"/>
            </a:xfrm>
            <a:custGeom>
              <a:avLst/>
              <a:gdLst>
                <a:gd name="T0" fmla="*/ 116 w 117"/>
                <a:gd name="T1" fmla="*/ 61 h 155"/>
                <a:gd name="T2" fmla="*/ 108 w 117"/>
                <a:gd name="T3" fmla="*/ 57 h 155"/>
                <a:gd name="T4" fmla="*/ 92 w 117"/>
                <a:gd name="T5" fmla="*/ 62 h 155"/>
                <a:gd name="T6" fmla="*/ 78 w 117"/>
                <a:gd name="T7" fmla="*/ 44 h 155"/>
                <a:gd name="T8" fmla="*/ 43 w 117"/>
                <a:gd name="T9" fmla="*/ 17 h 155"/>
                <a:gd name="T10" fmla="*/ 33 w 117"/>
                <a:gd name="T11" fmla="*/ 4 h 155"/>
                <a:gd name="T12" fmla="*/ 14 w 117"/>
                <a:gd name="T13" fmla="*/ 5 h 155"/>
                <a:gd name="T14" fmla="*/ 24 w 117"/>
                <a:gd name="T15" fmla="*/ 20 h 155"/>
                <a:gd name="T16" fmla="*/ 40 w 117"/>
                <a:gd name="T17" fmla="*/ 22 h 155"/>
                <a:gd name="T18" fmla="*/ 73 w 117"/>
                <a:gd name="T19" fmla="*/ 48 h 155"/>
                <a:gd name="T20" fmla="*/ 85 w 117"/>
                <a:gd name="T21" fmla="*/ 64 h 155"/>
                <a:gd name="T22" fmla="*/ 5 w 117"/>
                <a:gd name="T23" fmla="*/ 89 h 155"/>
                <a:gd name="T24" fmla="*/ 1 w 117"/>
                <a:gd name="T25" fmla="*/ 97 h 155"/>
                <a:gd name="T26" fmla="*/ 7 w 117"/>
                <a:gd name="T27" fmla="*/ 101 h 155"/>
                <a:gd name="T28" fmla="*/ 9 w 117"/>
                <a:gd name="T29" fmla="*/ 101 h 155"/>
                <a:gd name="T30" fmla="*/ 25 w 117"/>
                <a:gd name="T31" fmla="*/ 96 h 155"/>
                <a:gd name="T32" fmla="*/ 25 w 117"/>
                <a:gd name="T33" fmla="*/ 155 h 155"/>
                <a:gd name="T34" fmla="*/ 104 w 117"/>
                <a:gd name="T35" fmla="*/ 155 h 155"/>
                <a:gd name="T36" fmla="*/ 104 w 117"/>
                <a:gd name="T37" fmla="*/ 71 h 155"/>
                <a:gd name="T38" fmla="*/ 112 w 117"/>
                <a:gd name="T39" fmla="*/ 69 h 155"/>
                <a:gd name="T40" fmla="*/ 116 w 117"/>
                <a:gd name="T41" fmla="*/ 6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 h="155">
                  <a:moveTo>
                    <a:pt x="116" y="61"/>
                  </a:moveTo>
                  <a:cubicBezTo>
                    <a:pt x="115" y="58"/>
                    <a:pt x="112" y="56"/>
                    <a:pt x="108" y="57"/>
                  </a:cubicBezTo>
                  <a:cubicBezTo>
                    <a:pt x="92" y="62"/>
                    <a:pt x="92" y="62"/>
                    <a:pt x="92" y="62"/>
                  </a:cubicBezTo>
                  <a:cubicBezTo>
                    <a:pt x="88" y="56"/>
                    <a:pt x="83" y="50"/>
                    <a:pt x="78" y="44"/>
                  </a:cubicBezTo>
                  <a:cubicBezTo>
                    <a:pt x="66" y="32"/>
                    <a:pt x="51" y="22"/>
                    <a:pt x="43" y="17"/>
                  </a:cubicBezTo>
                  <a:cubicBezTo>
                    <a:pt x="44" y="13"/>
                    <a:pt x="40" y="7"/>
                    <a:pt x="33" y="4"/>
                  </a:cubicBezTo>
                  <a:cubicBezTo>
                    <a:pt x="25" y="0"/>
                    <a:pt x="16" y="0"/>
                    <a:pt x="14" y="5"/>
                  </a:cubicBezTo>
                  <a:cubicBezTo>
                    <a:pt x="12" y="9"/>
                    <a:pt x="16" y="16"/>
                    <a:pt x="24" y="20"/>
                  </a:cubicBezTo>
                  <a:cubicBezTo>
                    <a:pt x="30" y="23"/>
                    <a:pt x="36" y="24"/>
                    <a:pt x="40" y="22"/>
                  </a:cubicBezTo>
                  <a:cubicBezTo>
                    <a:pt x="47" y="27"/>
                    <a:pt x="62" y="37"/>
                    <a:pt x="73" y="48"/>
                  </a:cubicBezTo>
                  <a:cubicBezTo>
                    <a:pt x="78" y="53"/>
                    <a:pt x="82" y="59"/>
                    <a:pt x="85" y="64"/>
                  </a:cubicBezTo>
                  <a:cubicBezTo>
                    <a:pt x="5" y="89"/>
                    <a:pt x="5" y="89"/>
                    <a:pt x="5" y="89"/>
                  </a:cubicBezTo>
                  <a:cubicBezTo>
                    <a:pt x="2" y="90"/>
                    <a:pt x="0" y="94"/>
                    <a:pt x="1" y="97"/>
                  </a:cubicBezTo>
                  <a:cubicBezTo>
                    <a:pt x="2" y="100"/>
                    <a:pt x="5" y="101"/>
                    <a:pt x="7" y="101"/>
                  </a:cubicBezTo>
                  <a:cubicBezTo>
                    <a:pt x="8" y="101"/>
                    <a:pt x="8" y="101"/>
                    <a:pt x="9" y="101"/>
                  </a:cubicBezTo>
                  <a:cubicBezTo>
                    <a:pt x="25" y="96"/>
                    <a:pt x="25" y="96"/>
                    <a:pt x="25" y="96"/>
                  </a:cubicBezTo>
                  <a:cubicBezTo>
                    <a:pt x="25" y="155"/>
                    <a:pt x="25" y="155"/>
                    <a:pt x="25" y="155"/>
                  </a:cubicBezTo>
                  <a:cubicBezTo>
                    <a:pt x="104" y="155"/>
                    <a:pt x="104" y="155"/>
                    <a:pt x="104" y="155"/>
                  </a:cubicBezTo>
                  <a:cubicBezTo>
                    <a:pt x="104" y="71"/>
                    <a:pt x="104" y="71"/>
                    <a:pt x="104" y="71"/>
                  </a:cubicBezTo>
                  <a:cubicBezTo>
                    <a:pt x="112" y="69"/>
                    <a:pt x="112" y="69"/>
                    <a:pt x="112" y="69"/>
                  </a:cubicBezTo>
                  <a:cubicBezTo>
                    <a:pt x="115" y="68"/>
                    <a:pt x="117" y="64"/>
                    <a:pt x="116" y="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93" name="Oval 525"/>
            <p:cNvSpPr>
              <a:spLocks noChangeArrowheads="1"/>
            </p:cNvSpPr>
            <p:nvPr/>
          </p:nvSpPr>
          <p:spPr bwMode="auto">
            <a:xfrm>
              <a:off x="8304213" y="2168526"/>
              <a:ext cx="82550" cy="82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sp>
          <p:nvSpPr>
            <p:cNvPr id="294" name="Freeform 526"/>
            <p:cNvSpPr>
              <a:spLocks/>
            </p:cNvSpPr>
            <p:nvPr/>
          </p:nvSpPr>
          <p:spPr bwMode="auto">
            <a:xfrm>
              <a:off x="8301038" y="2260601"/>
              <a:ext cx="209550" cy="236538"/>
            </a:xfrm>
            <a:custGeom>
              <a:avLst/>
              <a:gdLst>
                <a:gd name="T0" fmla="*/ 133 w 135"/>
                <a:gd name="T1" fmla="*/ 55 h 152"/>
                <a:gd name="T2" fmla="*/ 115 w 135"/>
                <a:gd name="T3" fmla="*/ 49 h 152"/>
                <a:gd name="T4" fmla="*/ 88 w 135"/>
                <a:gd name="T5" fmla="*/ 57 h 152"/>
                <a:gd name="T6" fmla="*/ 52 w 135"/>
                <a:gd name="T7" fmla="*/ 7 h 152"/>
                <a:gd name="T8" fmla="*/ 35 w 135"/>
                <a:gd name="T9" fmla="*/ 0 h 152"/>
                <a:gd name="T10" fmla="*/ 21 w 135"/>
                <a:gd name="T11" fmla="*/ 0 h 152"/>
                <a:gd name="T12" fmla="*/ 0 w 135"/>
                <a:gd name="T13" fmla="*/ 30 h 152"/>
                <a:gd name="T14" fmla="*/ 0 w 135"/>
                <a:gd name="T15" fmla="*/ 152 h 152"/>
                <a:gd name="T16" fmla="*/ 55 w 135"/>
                <a:gd name="T17" fmla="*/ 152 h 152"/>
                <a:gd name="T18" fmla="*/ 55 w 135"/>
                <a:gd name="T19" fmla="*/ 42 h 152"/>
                <a:gd name="T20" fmla="*/ 73 w 135"/>
                <a:gd name="T21" fmla="*/ 68 h 152"/>
                <a:gd name="T22" fmla="*/ 89 w 135"/>
                <a:gd name="T23" fmla="*/ 75 h 152"/>
                <a:gd name="T24" fmla="*/ 135 w 135"/>
                <a:gd name="T25" fmla="*/ 61 h 152"/>
                <a:gd name="T26" fmla="*/ 133 w 135"/>
                <a:gd name="T27" fmla="*/ 5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152">
                  <a:moveTo>
                    <a:pt x="133" y="55"/>
                  </a:moveTo>
                  <a:cubicBezTo>
                    <a:pt x="132" y="52"/>
                    <a:pt x="128" y="44"/>
                    <a:pt x="115" y="49"/>
                  </a:cubicBezTo>
                  <a:cubicBezTo>
                    <a:pt x="105" y="52"/>
                    <a:pt x="88" y="57"/>
                    <a:pt x="88" y="57"/>
                  </a:cubicBezTo>
                  <a:cubicBezTo>
                    <a:pt x="88" y="57"/>
                    <a:pt x="59" y="17"/>
                    <a:pt x="52" y="7"/>
                  </a:cubicBezTo>
                  <a:cubicBezTo>
                    <a:pt x="48" y="2"/>
                    <a:pt x="40" y="0"/>
                    <a:pt x="35" y="0"/>
                  </a:cubicBezTo>
                  <a:cubicBezTo>
                    <a:pt x="21" y="0"/>
                    <a:pt x="21" y="0"/>
                    <a:pt x="21" y="0"/>
                  </a:cubicBezTo>
                  <a:cubicBezTo>
                    <a:pt x="11" y="0"/>
                    <a:pt x="0" y="6"/>
                    <a:pt x="0" y="30"/>
                  </a:cubicBezTo>
                  <a:cubicBezTo>
                    <a:pt x="0" y="152"/>
                    <a:pt x="0" y="152"/>
                    <a:pt x="0" y="152"/>
                  </a:cubicBezTo>
                  <a:cubicBezTo>
                    <a:pt x="55" y="152"/>
                    <a:pt x="55" y="152"/>
                    <a:pt x="55" y="152"/>
                  </a:cubicBezTo>
                  <a:cubicBezTo>
                    <a:pt x="55" y="42"/>
                    <a:pt x="55" y="42"/>
                    <a:pt x="55" y="42"/>
                  </a:cubicBezTo>
                  <a:cubicBezTo>
                    <a:pt x="73" y="68"/>
                    <a:pt x="73" y="68"/>
                    <a:pt x="73" y="68"/>
                  </a:cubicBezTo>
                  <a:cubicBezTo>
                    <a:pt x="78" y="75"/>
                    <a:pt x="82" y="77"/>
                    <a:pt x="89" y="75"/>
                  </a:cubicBezTo>
                  <a:cubicBezTo>
                    <a:pt x="97" y="73"/>
                    <a:pt x="135" y="61"/>
                    <a:pt x="135" y="61"/>
                  </a:cubicBezTo>
                  <a:cubicBezTo>
                    <a:pt x="135" y="61"/>
                    <a:pt x="134" y="60"/>
                    <a:pt x="133"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GB">
                <a:solidFill>
                  <a:srgbClr val="000000"/>
                </a:solidFill>
                <a:latin typeface="Verdana"/>
              </a:endParaRPr>
            </a:p>
          </p:txBody>
        </p:sp>
      </p:grpSp>
      <p:sp>
        <p:nvSpPr>
          <p:cNvPr id="295" name="TextBox 294"/>
          <p:cNvSpPr txBox="1"/>
          <p:nvPr/>
        </p:nvSpPr>
        <p:spPr>
          <a:xfrm>
            <a:off x="6814287" y="4480738"/>
            <a:ext cx="970364" cy="289310"/>
          </a:xfrm>
          <a:prstGeom prst="rect">
            <a:avLst/>
          </a:prstGeom>
          <a:noFill/>
        </p:spPr>
        <p:txBody>
          <a:bodyPr wrap="square" rtlCol="0">
            <a:spAutoFit/>
          </a:bodyPr>
          <a:lstStyle/>
          <a:p>
            <a:pPr algn="ctr" defTabSz="914378">
              <a:lnSpc>
                <a:spcPct val="80000"/>
              </a:lnSpc>
            </a:pPr>
            <a:r>
              <a:rPr lang="en-US" sz="800" dirty="0">
                <a:solidFill>
                  <a:srgbClr val="001423"/>
                </a:solidFill>
                <a:latin typeface="Verdana"/>
              </a:rPr>
              <a:t>Speaker opportunities </a:t>
            </a:r>
          </a:p>
        </p:txBody>
      </p:sp>
      <p:sp>
        <p:nvSpPr>
          <p:cNvPr id="21" name="TextBox 20"/>
          <p:cNvSpPr txBox="1"/>
          <p:nvPr/>
        </p:nvSpPr>
        <p:spPr>
          <a:xfrm>
            <a:off x="231013" y="71892"/>
            <a:ext cx="8720480" cy="400110"/>
          </a:xfrm>
          <a:prstGeom prst="rect">
            <a:avLst/>
          </a:prstGeom>
          <a:noFill/>
        </p:spPr>
        <p:txBody>
          <a:bodyPr wrap="square" rtlCol="0">
            <a:spAutoFit/>
          </a:bodyPr>
          <a:lstStyle/>
          <a:p>
            <a:pPr algn="ctr" defTabSz="914378"/>
            <a:r>
              <a:rPr lang="en-US" sz="2000" b="1" dirty="0">
                <a:solidFill>
                  <a:srgbClr val="000000"/>
                </a:solidFill>
                <a:latin typeface="Verdana"/>
              </a:rPr>
              <a:t>The Change Model for Cities Changing Diabetes</a:t>
            </a:r>
          </a:p>
        </p:txBody>
      </p:sp>
    </p:spTree>
    <p:extLst>
      <p:ext uri="{BB962C8B-B14F-4D97-AF65-F5344CB8AC3E}">
        <p14:creationId xmlns:p14="http://schemas.microsoft.com/office/powerpoint/2010/main" val="2110524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50" y="1010013"/>
            <a:ext cx="4693076" cy="26052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30546" y="502872"/>
            <a:ext cx="8949047" cy="230814"/>
          </a:xfrm>
        </p:spPr>
        <p:txBody>
          <a:bodyPr>
            <a:noAutofit/>
          </a:bodyPr>
          <a:lstStyle/>
          <a:p>
            <a:r>
              <a:rPr lang="en-US" dirty="0">
                <a:latin typeface="Arial" panose="020B0604020202020204" pitchFamily="34" charset="0"/>
                <a:ea typeface="Verdana" panose="020B0604030504040204" pitchFamily="34" charset="0"/>
                <a:cs typeface="Arial" panose="020B0604020202020204" pitchFamily="34" charset="0"/>
              </a:rPr>
              <a:t>Stakeholder Engagement</a:t>
            </a:r>
            <a:endParaRPr lang="en-US" dirty="0">
              <a:solidFill>
                <a:srgbClr val="00B0F0"/>
              </a:solidFill>
              <a:latin typeface="Arial" panose="020B0604020202020204" pitchFamily="34" charset="0"/>
              <a:ea typeface="Verdana" panose="020B0604030504040204" pitchFamily="34" charset="0"/>
              <a:cs typeface="Arial" panose="020B0604020202020204" pitchFamily="34" charset="0"/>
            </a:endParaRPr>
          </a:p>
        </p:txBody>
      </p:sp>
      <p:sp>
        <p:nvSpPr>
          <p:cNvPr id="4" name="Rectangle 3"/>
          <p:cNvSpPr/>
          <p:nvPr/>
        </p:nvSpPr>
        <p:spPr>
          <a:xfrm>
            <a:off x="2932773" y="4262149"/>
            <a:ext cx="3880625" cy="434897"/>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Calibri"/>
            </a:endParaRPr>
          </a:p>
        </p:txBody>
      </p:sp>
      <p:graphicFrame>
        <p:nvGraphicFramePr>
          <p:cNvPr id="8" name="Diagram 7"/>
          <p:cNvGraphicFramePr/>
          <p:nvPr>
            <p:extLst>
              <p:ext uri="{D42A27DB-BD31-4B8C-83A1-F6EECF244321}">
                <p14:modId xmlns:p14="http://schemas.microsoft.com/office/powerpoint/2010/main" val="2272166332"/>
              </p:ext>
            </p:extLst>
          </p:nvPr>
        </p:nvGraphicFramePr>
        <p:xfrm>
          <a:off x="3256317" y="442768"/>
          <a:ext cx="5583988" cy="43815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49371" y="3235205"/>
            <a:ext cx="1434346" cy="5631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a:xfrm>
            <a:off x="8684116" y="4931484"/>
            <a:ext cx="312378" cy="101694"/>
          </a:xfrm>
        </p:spPr>
        <p:txBody>
          <a:bodyPr/>
          <a:lstStyle/>
          <a:p>
            <a:pPr>
              <a:defRPr/>
            </a:pPr>
            <a:fld id="{4B01E8EF-57E8-4F85-90EB-163CEE512F88}" type="slidenum">
              <a:rPr lang="en-GB" sz="1100" smtClean="0"/>
              <a:pPr>
                <a:defRPr/>
              </a:pPr>
              <a:t>14</a:t>
            </a:fld>
            <a:endParaRPr lang="en-GB" sz="1100" dirty="0"/>
          </a:p>
        </p:txBody>
      </p:sp>
    </p:spTree>
    <p:extLst>
      <p:ext uri="{BB962C8B-B14F-4D97-AF65-F5344CB8AC3E}">
        <p14:creationId xmlns:p14="http://schemas.microsoft.com/office/powerpoint/2010/main" val="1223065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923505" y="4368319"/>
            <a:ext cx="3715555" cy="315532"/>
          </a:xfrm>
          <a:prstGeom prst="round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Multi Sector Participation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73235509"/>
              </p:ext>
            </p:extLst>
          </p:nvPr>
        </p:nvGraphicFramePr>
        <p:xfrm>
          <a:off x="0" y="1017518"/>
          <a:ext cx="9048466" cy="407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8582486" y="4874575"/>
            <a:ext cx="312378" cy="101694"/>
          </a:xfrm>
        </p:spPr>
        <p:txBody>
          <a:bodyPr/>
          <a:lstStyle/>
          <a:p>
            <a:pPr>
              <a:defRPr/>
            </a:pPr>
            <a:fld id="{4B01E8EF-57E8-4F85-90EB-163CEE512F88}" type="slidenum">
              <a:rPr lang="en-GB" smtClean="0"/>
              <a:pPr>
                <a:defRPr/>
              </a:pPr>
              <a:t>15</a:t>
            </a:fld>
            <a:endParaRPr lang="en-GB" dirty="0"/>
          </a:p>
        </p:txBody>
      </p:sp>
    </p:spTree>
    <p:extLst>
      <p:ext uri="{BB962C8B-B14F-4D97-AF65-F5344CB8AC3E}">
        <p14:creationId xmlns:p14="http://schemas.microsoft.com/office/powerpoint/2010/main" val="1232023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644" y="147152"/>
            <a:ext cx="8255178" cy="391412"/>
          </a:xfrm>
        </p:spPr>
        <p:txBody>
          <a:bodyPr/>
          <a:lstStyle/>
          <a:p>
            <a:r>
              <a:rPr lang="en-US" dirty="0"/>
              <a:t>CCD Research: Understanding Vulnerability</a:t>
            </a:r>
          </a:p>
        </p:txBody>
      </p:sp>
      <p:pic>
        <p:nvPicPr>
          <p:cNvPr id="7" name="Picture 6"/>
          <p:cNvPicPr>
            <a:picLocks noChangeAspect="1"/>
          </p:cNvPicPr>
          <p:nvPr/>
        </p:nvPicPr>
        <p:blipFill>
          <a:blip r:embed="rId3"/>
          <a:stretch>
            <a:fillRect/>
          </a:stretch>
        </p:blipFill>
        <p:spPr>
          <a:xfrm>
            <a:off x="104694" y="600443"/>
            <a:ext cx="8052906" cy="4160206"/>
          </a:xfrm>
          <a:prstGeom prst="rect">
            <a:avLst/>
          </a:prstGeom>
        </p:spPr>
      </p:pic>
      <p:sp>
        <p:nvSpPr>
          <p:cNvPr id="3" name="Slide Number Placeholder 2"/>
          <p:cNvSpPr>
            <a:spLocks noGrp="1"/>
          </p:cNvSpPr>
          <p:nvPr>
            <p:ph type="sldNum" sz="quarter" idx="4"/>
          </p:nvPr>
        </p:nvSpPr>
        <p:spPr>
          <a:xfrm>
            <a:off x="8671011" y="4895357"/>
            <a:ext cx="312378" cy="101694"/>
          </a:xfrm>
        </p:spPr>
        <p:txBody>
          <a:bodyPr/>
          <a:lstStyle/>
          <a:p>
            <a:pPr>
              <a:defRPr/>
            </a:pPr>
            <a:fld id="{4B01E8EF-57E8-4F85-90EB-163CEE512F88}" type="slidenum">
              <a:rPr lang="en-GB" sz="1100" smtClean="0">
                <a:solidFill>
                  <a:srgbClr val="000000"/>
                </a:solidFill>
              </a:rPr>
              <a:pPr>
                <a:defRPr/>
              </a:pPr>
              <a:t>16</a:t>
            </a:fld>
            <a:endParaRPr lang="en-GB" sz="1100" dirty="0">
              <a:solidFill>
                <a:srgbClr val="000000"/>
              </a:solidFill>
            </a:endParaRPr>
          </a:p>
        </p:txBody>
      </p:sp>
    </p:spTree>
    <p:extLst>
      <p:ext uri="{BB962C8B-B14F-4D97-AF65-F5344CB8AC3E}">
        <p14:creationId xmlns:p14="http://schemas.microsoft.com/office/powerpoint/2010/main" val="378925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6800" y="517803"/>
            <a:ext cx="3240788" cy="470417"/>
          </a:xfrm>
        </p:spPr>
        <p:txBody>
          <a:bodyPr>
            <a:noAutofit/>
          </a:bodyPr>
          <a:lstStyle/>
          <a:p>
            <a:r>
              <a:rPr lang="en-US" dirty="0">
                <a:latin typeface="Arial" panose="020B0604020202020204" pitchFamily="34" charset="0"/>
                <a:ea typeface="Verdana" panose="020B0604030504040204" pitchFamily="34" charset="0"/>
                <a:cs typeface="Arial" panose="020B0604020202020204" pitchFamily="34" charset="0"/>
              </a:rPr>
              <a:t>Current Initiatives in CCD Houston</a:t>
            </a:r>
          </a:p>
        </p:txBody>
      </p:sp>
      <p:sp>
        <p:nvSpPr>
          <p:cNvPr id="6" name="Slide Number Placeholder 5"/>
          <p:cNvSpPr>
            <a:spLocks noGrp="1"/>
          </p:cNvSpPr>
          <p:nvPr>
            <p:ph type="sldNum" sz="quarter" idx="4"/>
          </p:nvPr>
        </p:nvSpPr>
        <p:spPr/>
        <p:txBody>
          <a:bodyPr/>
          <a:lstStyle/>
          <a:p>
            <a:pPr>
              <a:defRPr/>
            </a:pPr>
            <a:fld id="{4B01E8EF-57E8-4F85-90EB-163CEE512F88}" type="slidenum">
              <a:rPr lang="en-GB">
                <a:solidFill>
                  <a:srgbClr val="A5A5A5"/>
                </a:solidFill>
                <a:latin typeface="Calibri"/>
              </a:rPr>
              <a:pPr>
                <a:defRPr/>
              </a:pPr>
              <a:t>17</a:t>
            </a:fld>
            <a:endParaRPr lang="en-GB" dirty="0">
              <a:solidFill>
                <a:srgbClr val="A5A5A5"/>
              </a:solidFill>
              <a:latin typeface="Calibri"/>
            </a:endParaRPr>
          </a:p>
        </p:txBody>
      </p:sp>
      <p:graphicFrame>
        <p:nvGraphicFramePr>
          <p:cNvPr id="2" name="Diagram 1">
            <a:extLst>
              <a:ext uri="{FF2B5EF4-FFF2-40B4-BE49-F238E27FC236}">
                <a16:creationId xmlns:a16="http://schemas.microsoft.com/office/drawing/2014/main" id="{865B836F-BD2E-45FD-AED5-81357ED8B3E6}"/>
              </a:ext>
            </a:extLst>
          </p:cNvPr>
          <p:cNvGraphicFramePr/>
          <p:nvPr>
            <p:extLst/>
          </p:nvPr>
        </p:nvGraphicFramePr>
        <p:xfrm>
          <a:off x="1752600" y="2383"/>
          <a:ext cx="7391400" cy="5143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186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550AD-66FE-4397-B57B-125CDF36403A}"/>
              </a:ext>
            </a:extLst>
          </p:cNvPr>
          <p:cNvSpPr>
            <a:spLocks noGrp="1"/>
          </p:cNvSpPr>
          <p:nvPr>
            <p:ph type="title"/>
          </p:nvPr>
        </p:nvSpPr>
        <p:spPr>
          <a:xfrm>
            <a:off x="309658" y="276225"/>
            <a:ext cx="8205692" cy="994172"/>
          </a:xfrm>
        </p:spPr>
        <p:txBody>
          <a:bodyPr/>
          <a:lstStyle/>
          <a:p>
            <a:pPr algn="ctr"/>
            <a:r>
              <a:rPr lang="en-US" sz="2400" b="1" dirty="0"/>
              <a:t>From Initial Idea to Reality </a:t>
            </a:r>
          </a:p>
        </p:txBody>
      </p:sp>
      <p:pic>
        <p:nvPicPr>
          <p:cNvPr id="7" name="Picture 6">
            <a:extLst>
              <a:ext uri="{FF2B5EF4-FFF2-40B4-BE49-F238E27FC236}">
                <a16:creationId xmlns:a16="http://schemas.microsoft.com/office/drawing/2014/main" id="{ACE11B07-DB2F-412D-AE72-8B65EFEEA81B}"/>
              </a:ext>
            </a:extLst>
          </p:cNvPr>
          <p:cNvPicPr>
            <a:picLocks noChangeAspect="1"/>
          </p:cNvPicPr>
          <p:nvPr/>
        </p:nvPicPr>
        <p:blipFill>
          <a:blip r:embed="rId3"/>
          <a:stretch>
            <a:fillRect/>
          </a:stretch>
        </p:blipFill>
        <p:spPr>
          <a:xfrm>
            <a:off x="309659" y="1344522"/>
            <a:ext cx="4537488" cy="3176858"/>
          </a:xfrm>
          <a:prstGeom prst="rect">
            <a:avLst/>
          </a:prstGeom>
        </p:spPr>
      </p:pic>
      <p:pic>
        <p:nvPicPr>
          <p:cNvPr id="8" name="Picture 7">
            <a:extLst>
              <a:ext uri="{FF2B5EF4-FFF2-40B4-BE49-F238E27FC236}">
                <a16:creationId xmlns:a16="http://schemas.microsoft.com/office/drawing/2014/main" id="{CEB8BD0A-0689-4A4F-BC85-F66E807D70E1}"/>
              </a:ext>
            </a:extLst>
          </p:cNvPr>
          <p:cNvPicPr>
            <a:picLocks noChangeAspect="1"/>
          </p:cNvPicPr>
          <p:nvPr/>
        </p:nvPicPr>
        <p:blipFill rotWithShape="1">
          <a:blip r:embed="rId4"/>
          <a:srcRect l="1480" b="7844"/>
          <a:stretch/>
        </p:blipFill>
        <p:spPr>
          <a:xfrm>
            <a:off x="5069265" y="1270397"/>
            <a:ext cx="3560386" cy="3176858"/>
          </a:xfrm>
          <a:prstGeom prst="rect">
            <a:avLst/>
          </a:prstGeom>
        </p:spPr>
      </p:pic>
      <p:sp>
        <p:nvSpPr>
          <p:cNvPr id="2" name="Slide Number Placeholder 1"/>
          <p:cNvSpPr>
            <a:spLocks noGrp="1"/>
          </p:cNvSpPr>
          <p:nvPr>
            <p:ph type="sldNum" sz="quarter" idx="12"/>
          </p:nvPr>
        </p:nvSpPr>
        <p:spPr>
          <a:xfrm>
            <a:off x="6849458" y="4874166"/>
            <a:ext cx="2133600" cy="274097"/>
          </a:xfrm>
        </p:spPr>
        <p:txBody>
          <a:bodyPr/>
          <a:lstStyle/>
          <a:p>
            <a:fld id="{74C6E7D4-4D97-9940-B173-4C0F5037F33F}" type="slidenum">
              <a:rPr lang="en-US" smtClean="0"/>
              <a:t>18</a:t>
            </a:fld>
            <a:endParaRPr lang="en-US"/>
          </a:p>
        </p:txBody>
      </p:sp>
    </p:spTree>
    <p:extLst>
      <p:ext uri="{BB962C8B-B14F-4D97-AF65-F5344CB8AC3E}">
        <p14:creationId xmlns:p14="http://schemas.microsoft.com/office/powerpoint/2010/main" val="2794667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3341" y="1022198"/>
            <a:ext cx="4153861" cy="4167825"/>
          </a:xfrm>
        </p:spPr>
        <p:txBody>
          <a:bodyPr>
            <a:normAutofit/>
          </a:bodyPr>
          <a:lstStyle/>
          <a:p>
            <a:r>
              <a:rPr lang="en-US" sz="2000" dirty="0">
                <a:solidFill>
                  <a:schemeClr val="tx1"/>
                </a:solidFill>
              </a:rPr>
              <a:t>One-stop-shop website </a:t>
            </a:r>
          </a:p>
          <a:p>
            <a:r>
              <a:rPr lang="en-US" sz="2000" dirty="0" smtClean="0"/>
              <a:t>Client </a:t>
            </a:r>
            <a:r>
              <a:rPr lang="en-US" sz="2000" dirty="0"/>
              <a:t>support in multiple languages</a:t>
            </a:r>
            <a:endParaRPr lang="en-US" sz="2000" dirty="0">
              <a:solidFill>
                <a:schemeClr val="tx1"/>
              </a:solidFill>
            </a:endParaRPr>
          </a:p>
          <a:p>
            <a:r>
              <a:rPr lang="en-US" sz="2000" dirty="0" smtClean="0">
                <a:solidFill>
                  <a:schemeClr val="tx1"/>
                </a:solidFill>
              </a:rPr>
              <a:t>Content </a:t>
            </a:r>
            <a:r>
              <a:rPr lang="en-US" sz="2000" dirty="0">
                <a:solidFill>
                  <a:schemeClr val="tx1"/>
                </a:solidFill>
              </a:rPr>
              <a:t>and Materials </a:t>
            </a:r>
            <a:endParaRPr lang="en-US" sz="2000" dirty="0" smtClean="0">
              <a:solidFill>
                <a:schemeClr val="tx1"/>
              </a:solidFill>
            </a:endParaRPr>
          </a:p>
          <a:p>
            <a:pPr lvl="1"/>
            <a:r>
              <a:rPr lang="en-US" sz="1700" dirty="0" smtClean="0">
                <a:solidFill>
                  <a:schemeClr val="tx1"/>
                </a:solidFill>
              </a:rPr>
              <a:t>Reviewed </a:t>
            </a:r>
            <a:r>
              <a:rPr lang="en-US" sz="1700" dirty="0">
                <a:solidFill>
                  <a:schemeClr val="tx1"/>
                </a:solidFill>
              </a:rPr>
              <a:t>and </a:t>
            </a:r>
            <a:r>
              <a:rPr lang="en-US" sz="1700" dirty="0" smtClean="0">
                <a:solidFill>
                  <a:schemeClr val="tx1"/>
                </a:solidFill>
              </a:rPr>
              <a:t>Approved </a:t>
            </a:r>
            <a:r>
              <a:rPr lang="en-US" sz="1700" dirty="0">
                <a:solidFill>
                  <a:schemeClr val="tx1"/>
                </a:solidFill>
              </a:rPr>
              <a:t>by Houston based Certified Diabetes </a:t>
            </a:r>
            <a:r>
              <a:rPr lang="en-US" sz="1700" dirty="0" smtClean="0">
                <a:solidFill>
                  <a:schemeClr val="tx1"/>
                </a:solidFill>
              </a:rPr>
              <a:t>Educators</a:t>
            </a:r>
            <a:endParaRPr lang="en-US" sz="1700" dirty="0"/>
          </a:p>
          <a:p>
            <a:pPr lvl="1"/>
            <a:r>
              <a:rPr lang="en-US" sz="1700" dirty="0" smtClean="0"/>
              <a:t>Southern Texas Association of Diabetes Educators (STADE) of AADE</a:t>
            </a:r>
          </a:p>
          <a:p>
            <a:pPr marL="0" indent="0">
              <a:buNone/>
            </a:pPr>
            <a:r>
              <a:rPr lang="en-US" sz="2000" dirty="0">
                <a:solidFill>
                  <a:srgbClr val="00B050"/>
                </a:solidFill>
              </a:rPr>
              <a:t>	</a:t>
            </a:r>
            <a:r>
              <a:rPr lang="en-US" sz="2000" dirty="0" smtClean="0">
                <a:solidFill>
                  <a:srgbClr val="00B050"/>
                </a:solidFill>
              </a:rPr>
              <a:t>Coming Soon!</a:t>
            </a:r>
          </a:p>
          <a:p>
            <a:pPr lvl="1"/>
            <a:r>
              <a:rPr lang="en-US" sz="1700" dirty="0" smtClean="0"/>
              <a:t>Call </a:t>
            </a:r>
            <a:r>
              <a:rPr lang="en-US" sz="1700" dirty="0"/>
              <a:t>center staffed </a:t>
            </a:r>
            <a:r>
              <a:rPr lang="en-US" sz="1700" dirty="0" smtClean="0"/>
              <a:t>by Community </a:t>
            </a:r>
            <a:r>
              <a:rPr lang="en-US" sz="1700" dirty="0"/>
              <a:t>Health </a:t>
            </a:r>
            <a:r>
              <a:rPr lang="en-US" sz="1700" dirty="0" smtClean="0"/>
              <a:t>Workers with AADE </a:t>
            </a:r>
            <a:r>
              <a:rPr lang="en-US" sz="1700" dirty="0"/>
              <a:t>paraprofessional </a:t>
            </a:r>
            <a:r>
              <a:rPr lang="en-US" sz="1700" dirty="0" smtClean="0"/>
              <a:t>training</a:t>
            </a:r>
            <a:endParaRPr lang="en-US" sz="1700" dirty="0"/>
          </a:p>
          <a:p>
            <a:endParaRPr lang="en-US" sz="2000" dirty="0">
              <a:solidFill>
                <a:schemeClr val="tx1"/>
              </a:solidFill>
            </a:endParaRPr>
          </a:p>
        </p:txBody>
      </p:sp>
      <p:sp>
        <p:nvSpPr>
          <p:cNvPr id="3" name="Title 2"/>
          <p:cNvSpPr>
            <a:spLocks noGrp="1"/>
          </p:cNvSpPr>
          <p:nvPr>
            <p:ph type="title"/>
          </p:nvPr>
        </p:nvSpPr>
        <p:spPr>
          <a:xfrm>
            <a:off x="304016" y="311796"/>
            <a:ext cx="8523185" cy="795660"/>
          </a:xfrm>
        </p:spPr>
        <p:txBody>
          <a:bodyPr>
            <a:normAutofit/>
          </a:bodyPr>
          <a:lstStyle/>
          <a:p>
            <a:pPr algn="ctr"/>
            <a:r>
              <a:rPr lang="en-US" sz="2800" dirty="0"/>
              <a:t>Houston Diabetes Resource Center</a:t>
            </a:r>
          </a:p>
        </p:txBody>
      </p:sp>
      <p:pic>
        <p:nvPicPr>
          <p:cNvPr id="7" name="Content Placeholder 13">
            <a:extLst>
              <a:ext uri="{FF2B5EF4-FFF2-40B4-BE49-F238E27FC236}">
                <a16:creationId xmlns:a16="http://schemas.microsoft.com/office/drawing/2014/main" id="{9125E516-FDAF-440E-92CC-F5F7E36B02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8969" r="34999"/>
          <a:stretch/>
        </p:blipFill>
        <p:spPr>
          <a:xfrm>
            <a:off x="128102" y="978057"/>
            <a:ext cx="4467465" cy="3157526"/>
          </a:xfrm>
          <a:prstGeom prst="rect">
            <a:avLst/>
          </a:prstGeom>
        </p:spPr>
      </p:pic>
      <p:sp>
        <p:nvSpPr>
          <p:cNvPr id="4" name="Slide Number Placeholder 3"/>
          <p:cNvSpPr>
            <a:spLocks noGrp="1"/>
          </p:cNvSpPr>
          <p:nvPr>
            <p:ph type="sldNum" sz="quarter" idx="4"/>
          </p:nvPr>
        </p:nvSpPr>
        <p:spPr>
          <a:xfrm>
            <a:off x="8700587" y="4895356"/>
            <a:ext cx="312378" cy="101694"/>
          </a:xfrm>
        </p:spPr>
        <p:txBody>
          <a:bodyPr/>
          <a:lstStyle/>
          <a:p>
            <a:pPr>
              <a:defRPr/>
            </a:pPr>
            <a:fld id="{4B01E8EF-57E8-4F85-90EB-163CEE512F88}" type="slidenum">
              <a:rPr lang="en-GB" sz="1100" smtClean="0"/>
              <a:pPr>
                <a:defRPr/>
              </a:pPr>
              <a:t>19</a:t>
            </a:fld>
            <a:endParaRPr lang="en-GB" sz="1100" dirty="0"/>
          </a:p>
        </p:txBody>
      </p:sp>
    </p:spTree>
    <p:extLst>
      <p:ext uri="{BB962C8B-B14F-4D97-AF65-F5344CB8AC3E}">
        <p14:creationId xmlns:p14="http://schemas.microsoft.com/office/powerpoint/2010/main" val="667492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83D0-EF08-49B5-9D50-4C4D07A5AC6D}"/>
              </a:ext>
            </a:extLst>
          </p:cNvPr>
          <p:cNvSpPr>
            <a:spLocks noGrp="1"/>
          </p:cNvSpPr>
          <p:nvPr>
            <p:ph type="ctrTitle"/>
          </p:nvPr>
        </p:nvSpPr>
        <p:spPr>
          <a:xfrm>
            <a:off x="5758249" y="920242"/>
            <a:ext cx="3150849" cy="1531543"/>
          </a:xfrm>
        </p:spPr>
        <p:txBody>
          <a:bodyPr/>
          <a:lstStyle/>
          <a:p>
            <a:r>
              <a:rPr lang="en-US" sz="1800" dirty="0"/>
              <a:t>Engaging stakeholders to Address Community-Level Diabetes Vulnerabilities through Population Health Interventions: </a:t>
            </a:r>
            <a:r>
              <a:rPr lang="en-US" sz="1800" i="1" dirty="0"/>
              <a:t>A Public-Private Partnership</a:t>
            </a:r>
            <a:endParaRPr lang="en-US" sz="2000" i="1" dirty="0"/>
          </a:p>
        </p:txBody>
      </p:sp>
      <p:sp>
        <p:nvSpPr>
          <p:cNvPr id="3" name="Subtitle 2">
            <a:extLst>
              <a:ext uri="{FF2B5EF4-FFF2-40B4-BE49-F238E27FC236}">
                <a16:creationId xmlns:a16="http://schemas.microsoft.com/office/drawing/2014/main" id="{98833075-2F88-4F4B-8781-56D73EDA4303}"/>
              </a:ext>
            </a:extLst>
          </p:cNvPr>
          <p:cNvSpPr>
            <a:spLocks noGrp="1"/>
          </p:cNvSpPr>
          <p:nvPr>
            <p:ph type="subTitle" idx="1"/>
          </p:nvPr>
        </p:nvSpPr>
        <p:spPr>
          <a:xfrm>
            <a:off x="5840147" y="3781988"/>
            <a:ext cx="3068951" cy="684586"/>
          </a:xfrm>
        </p:spPr>
        <p:txBody>
          <a:bodyPr>
            <a:normAutofit lnSpcReduction="10000"/>
          </a:bodyPr>
          <a:lstStyle/>
          <a:p>
            <a:r>
              <a:rPr lang="en-US" sz="1800" dirty="0">
                <a:solidFill>
                  <a:srgbClr val="ED1470"/>
                </a:solidFill>
              </a:rPr>
              <a:t>AADE 2018</a:t>
            </a:r>
          </a:p>
          <a:p>
            <a:r>
              <a:rPr lang="en-US" sz="1800" dirty="0">
                <a:solidFill>
                  <a:srgbClr val="ED1470"/>
                </a:solidFill>
              </a:rPr>
              <a:t>August  18, 2018</a:t>
            </a:r>
          </a:p>
          <a:p>
            <a:endParaRPr lang="en-US" sz="1200" dirty="0"/>
          </a:p>
        </p:txBody>
      </p:sp>
      <p:pic>
        <p:nvPicPr>
          <p:cNvPr id="5" name="Picture 4" descr="A group of people standing next to a window&#10;&#10;Description generated with very high confidence">
            <a:extLst>
              <a:ext uri="{FF2B5EF4-FFF2-40B4-BE49-F238E27FC236}">
                <a16:creationId xmlns:a16="http://schemas.microsoft.com/office/drawing/2014/main" id="{69F8F71E-CC37-4999-BDA7-784FADDF6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749" y="10263"/>
            <a:ext cx="6430296" cy="5143499"/>
          </a:xfrm>
          <a:prstGeom prst="rect">
            <a:avLst/>
          </a:prstGeom>
        </p:spPr>
      </p:pic>
      <p:sp>
        <p:nvSpPr>
          <p:cNvPr id="4" name="Slide Number Placeholder 3"/>
          <p:cNvSpPr>
            <a:spLocks noGrp="1"/>
          </p:cNvSpPr>
          <p:nvPr>
            <p:ph type="sldNum" sz="quarter" idx="12"/>
          </p:nvPr>
        </p:nvSpPr>
        <p:spPr>
          <a:xfrm>
            <a:off x="6896100" y="4773929"/>
            <a:ext cx="2133600" cy="274097"/>
          </a:xfrm>
        </p:spPr>
        <p:txBody>
          <a:bodyPr/>
          <a:lstStyle/>
          <a:p>
            <a:fld id="{74C6E7D4-4D97-9940-B173-4C0F5037F33F}" type="slidenum">
              <a:rPr lang="en-US" smtClean="0"/>
              <a:t>2</a:t>
            </a:fld>
            <a:endParaRPr lang="en-US" dirty="0"/>
          </a:p>
        </p:txBody>
      </p:sp>
    </p:spTree>
    <p:extLst>
      <p:ext uri="{BB962C8B-B14F-4D97-AF65-F5344CB8AC3E}">
        <p14:creationId xmlns:p14="http://schemas.microsoft.com/office/powerpoint/2010/main" val="3652520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6799" y="998962"/>
            <a:ext cx="5161508" cy="2955789"/>
          </a:xfrm>
        </p:spPr>
        <p:txBody>
          <a:bodyPr>
            <a:normAutofit fontScale="77500" lnSpcReduction="20000"/>
          </a:bodyPr>
          <a:lstStyle/>
          <a:p>
            <a:r>
              <a:rPr lang="en-US" dirty="0"/>
              <a:t>Diabetes and CVD curriculum culturally appropriate for houses of faith</a:t>
            </a:r>
          </a:p>
          <a:p>
            <a:r>
              <a:rPr lang="en-US" dirty="0"/>
              <a:t>Train-the-trainer approach</a:t>
            </a:r>
          </a:p>
          <a:p>
            <a:r>
              <a:rPr lang="en-US" dirty="0"/>
              <a:t>Training institute Q1 and Q3 2018 </a:t>
            </a:r>
          </a:p>
          <a:p>
            <a:r>
              <a:rPr lang="en-US" dirty="0"/>
              <a:t>Q1 Institute: Participants from 13 faith communities representing Muslim, Christian and Hindu </a:t>
            </a:r>
          </a:p>
        </p:txBody>
      </p:sp>
      <p:sp>
        <p:nvSpPr>
          <p:cNvPr id="3" name="Title 2"/>
          <p:cNvSpPr>
            <a:spLocks noGrp="1"/>
          </p:cNvSpPr>
          <p:nvPr>
            <p:ph type="title"/>
          </p:nvPr>
        </p:nvSpPr>
        <p:spPr>
          <a:xfrm>
            <a:off x="1" y="517801"/>
            <a:ext cx="5478307" cy="391412"/>
          </a:xfrm>
        </p:spPr>
        <p:txBody>
          <a:bodyPr/>
          <a:lstStyle/>
          <a:p>
            <a:pPr algn="ctr"/>
            <a:r>
              <a:rPr lang="en-US" sz="2800" dirty="0"/>
              <a:t>Faith and Diabetes</a:t>
            </a:r>
          </a:p>
        </p:txBody>
      </p:sp>
      <p:sp>
        <p:nvSpPr>
          <p:cNvPr id="6" name="Slide Number Placeholder 5"/>
          <p:cNvSpPr>
            <a:spLocks noGrp="1"/>
          </p:cNvSpPr>
          <p:nvPr>
            <p:ph type="sldNum" sz="quarter" idx="4"/>
          </p:nvPr>
        </p:nvSpPr>
        <p:spPr>
          <a:xfrm>
            <a:off x="8671011" y="4856352"/>
            <a:ext cx="312378" cy="101694"/>
          </a:xfrm>
        </p:spPr>
        <p:txBody>
          <a:bodyPr/>
          <a:lstStyle/>
          <a:p>
            <a:pPr>
              <a:defRPr/>
            </a:pPr>
            <a:fld id="{4B01E8EF-57E8-4F85-90EB-163CEE512F88}" type="slidenum">
              <a:rPr lang="en-GB" sz="1100" smtClean="0"/>
              <a:pPr>
                <a:defRPr/>
              </a:pPr>
              <a:t>20</a:t>
            </a:fld>
            <a:endParaRPr lang="en-GB" sz="1100" dirty="0"/>
          </a:p>
        </p:txBody>
      </p:sp>
      <p:pic>
        <p:nvPicPr>
          <p:cNvPr id="8" name="Picture 7">
            <a:extLst>
              <a:ext uri="{FF2B5EF4-FFF2-40B4-BE49-F238E27FC236}">
                <a16:creationId xmlns:a16="http://schemas.microsoft.com/office/drawing/2014/main" id="{D7A08561-650E-4DBD-B05C-113E0FA14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8307" y="155994"/>
            <a:ext cx="2925925" cy="4397152"/>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FA7F668C-DABB-49AD-8869-0D9AE4F56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986" y="3746148"/>
            <a:ext cx="3432334" cy="1202484"/>
          </a:xfrm>
          <a:prstGeom prst="rect">
            <a:avLst/>
          </a:prstGeom>
        </p:spPr>
      </p:pic>
    </p:spTree>
    <p:extLst>
      <p:ext uri="{BB962C8B-B14F-4D97-AF65-F5344CB8AC3E}">
        <p14:creationId xmlns:p14="http://schemas.microsoft.com/office/powerpoint/2010/main" val="1446768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8D2396-DC46-4997-895F-211A6115D478}"/>
              </a:ext>
            </a:extLst>
          </p:cNvPr>
          <p:cNvSpPr>
            <a:spLocks noGrp="1"/>
          </p:cNvSpPr>
          <p:nvPr>
            <p:ph type="title"/>
          </p:nvPr>
        </p:nvSpPr>
        <p:spPr/>
        <p:txBody>
          <a:bodyPr>
            <a:noAutofit/>
          </a:bodyPr>
          <a:lstStyle/>
          <a:p>
            <a:r>
              <a:rPr lang="en-US" sz="2800" dirty="0">
                <a:latin typeface="Arial" panose="020B0604020202020204" pitchFamily="34" charset="0"/>
                <a:ea typeface="Verdana" panose="020B0604030504040204" pitchFamily="34" charset="0"/>
                <a:cs typeface="Arial" panose="020B0604020202020204" pitchFamily="34" charset="0"/>
              </a:rPr>
              <a:t>Why Faith Communities?</a:t>
            </a: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A9699DB-CF7D-4684-A101-08EB43C375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882" y="907672"/>
            <a:ext cx="4954547" cy="3926595"/>
          </a:xfrm>
          <a:prstGeom prst="rect">
            <a:avLst/>
          </a:prstGeom>
        </p:spPr>
      </p:pic>
      <p:sp>
        <p:nvSpPr>
          <p:cNvPr id="5" name="TextBox 4">
            <a:extLst>
              <a:ext uri="{FF2B5EF4-FFF2-40B4-BE49-F238E27FC236}">
                <a16:creationId xmlns:a16="http://schemas.microsoft.com/office/drawing/2014/main" id="{3E7F080B-F354-4C60-9441-EF17E13B50CB}"/>
              </a:ext>
            </a:extLst>
          </p:cNvPr>
          <p:cNvSpPr txBox="1"/>
          <p:nvPr/>
        </p:nvSpPr>
        <p:spPr>
          <a:xfrm>
            <a:off x="5132429" y="1219286"/>
            <a:ext cx="3825835" cy="3621504"/>
          </a:xfrm>
          <a:prstGeom prst="rect">
            <a:avLst/>
          </a:prstGeom>
          <a:noFill/>
        </p:spPr>
        <p:txBody>
          <a:bodyPr wrap="square" rtlCol="0">
            <a:spAutoFit/>
          </a:bodyPr>
          <a:lstStyle/>
          <a:p>
            <a:pPr marL="285736" indent="-285736" defTabSz="685800">
              <a:spcBef>
                <a:spcPts val="360"/>
              </a:spcBef>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Supportive, cohesive, trusted</a:t>
            </a:r>
          </a:p>
          <a:p>
            <a:pPr marL="285736" indent="-285736" defTabSz="685800">
              <a:spcBef>
                <a:spcPts val="360"/>
              </a:spcBef>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Wide reach across regions and demographics</a:t>
            </a:r>
          </a:p>
          <a:p>
            <a:pPr marL="285736" indent="-285736" defTabSz="685800">
              <a:spcBef>
                <a:spcPts val="360"/>
              </a:spcBef>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Critical to fight social isolation</a:t>
            </a:r>
          </a:p>
          <a:p>
            <a:pPr marL="285736" indent="-285736" defTabSz="685800">
              <a:spcBef>
                <a:spcPts val="360"/>
              </a:spcBef>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Empowered to Use Existing Connections</a:t>
            </a:r>
          </a:p>
          <a:p>
            <a:pPr marL="285736" indent="-285736" defTabSz="685800">
              <a:spcBef>
                <a:spcPts val="360"/>
              </a:spcBef>
              <a:buFont typeface="Arial" panose="020B0604020202020204" pitchFamily="34" charset="0"/>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Prepared to interweave beliefs, practices and community life with health and wellness</a:t>
            </a:r>
          </a:p>
        </p:txBody>
      </p:sp>
      <p:sp>
        <p:nvSpPr>
          <p:cNvPr id="2" name="Slide Number Placeholder 1"/>
          <p:cNvSpPr>
            <a:spLocks noGrp="1"/>
          </p:cNvSpPr>
          <p:nvPr>
            <p:ph type="sldNum" sz="quarter" idx="4"/>
          </p:nvPr>
        </p:nvSpPr>
        <p:spPr>
          <a:xfrm>
            <a:off x="8802075" y="4947311"/>
            <a:ext cx="312378" cy="101694"/>
          </a:xfrm>
        </p:spPr>
        <p:txBody>
          <a:bodyPr/>
          <a:lstStyle/>
          <a:p>
            <a:pPr>
              <a:defRPr/>
            </a:pPr>
            <a:fld id="{4B01E8EF-57E8-4F85-90EB-163CEE512F88}" type="slidenum">
              <a:rPr lang="en-GB" sz="1100" smtClean="0"/>
              <a:pPr>
                <a:defRPr/>
              </a:pPr>
              <a:t>21</a:t>
            </a:fld>
            <a:endParaRPr lang="en-GB" sz="1100" dirty="0"/>
          </a:p>
        </p:txBody>
      </p:sp>
    </p:spTree>
    <p:extLst>
      <p:ext uri="{BB962C8B-B14F-4D97-AF65-F5344CB8AC3E}">
        <p14:creationId xmlns:p14="http://schemas.microsoft.com/office/powerpoint/2010/main" val="1642470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8DE97E-D3B6-4DC5-A101-2AEECB9E10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798" y="3462749"/>
            <a:ext cx="1625628" cy="1625628"/>
          </a:xfrm>
          <a:prstGeom prst="rect">
            <a:avLst/>
          </a:prstGeom>
        </p:spPr>
      </p:pic>
      <p:sp>
        <p:nvSpPr>
          <p:cNvPr id="4" name="TextBox 3">
            <a:extLst>
              <a:ext uri="{FF2B5EF4-FFF2-40B4-BE49-F238E27FC236}">
                <a16:creationId xmlns:a16="http://schemas.microsoft.com/office/drawing/2014/main" id="{F3E94509-E59F-48A3-B8E0-F3EB0A21B518}"/>
              </a:ext>
            </a:extLst>
          </p:cNvPr>
          <p:cNvSpPr txBox="1"/>
          <p:nvPr/>
        </p:nvSpPr>
        <p:spPr>
          <a:xfrm>
            <a:off x="6294595" y="3821025"/>
            <a:ext cx="2812774" cy="300082"/>
          </a:xfrm>
          <a:prstGeom prst="rect">
            <a:avLst/>
          </a:prstGeom>
          <a:solidFill>
            <a:schemeClr val="bg1"/>
          </a:solidFill>
        </p:spPr>
        <p:txBody>
          <a:bodyPr wrap="square" rtlCol="0">
            <a:spAutoFit/>
          </a:bodyPr>
          <a:lstStyle/>
          <a:p>
            <a:pPr defTabSz="685800"/>
            <a:endParaRPr lang="en-US" sz="1350" dirty="0">
              <a:solidFill>
                <a:prstClr val="black"/>
              </a:solidFill>
              <a:latin typeface="Calibri"/>
            </a:endParaRPr>
          </a:p>
        </p:txBody>
      </p:sp>
      <p:sp>
        <p:nvSpPr>
          <p:cNvPr id="3" name="Title 2">
            <a:extLst>
              <a:ext uri="{FF2B5EF4-FFF2-40B4-BE49-F238E27FC236}">
                <a16:creationId xmlns:a16="http://schemas.microsoft.com/office/drawing/2014/main" id="{E43675AB-3FCA-4646-A297-8B8A86D415B6}"/>
              </a:ext>
            </a:extLst>
          </p:cNvPr>
          <p:cNvSpPr>
            <a:spLocks noGrp="1"/>
          </p:cNvSpPr>
          <p:nvPr>
            <p:ph type="title"/>
          </p:nvPr>
        </p:nvSpPr>
        <p:spPr>
          <a:xfrm>
            <a:off x="0" y="2382"/>
            <a:ext cx="9144000" cy="391412"/>
          </a:xfrm>
        </p:spPr>
        <p:txBody>
          <a:bodyPr>
            <a:normAutofit fontScale="90000"/>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Strengthening Health Ministries</a:t>
            </a:r>
          </a:p>
        </p:txBody>
      </p:sp>
      <p:graphicFrame>
        <p:nvGraphicFramePr>
          <p:cNvPr id="7" name="Diagram 6">
            <a:extLst>
              <a:ext uri="{FF2B5EF4-FFF2-40B4-BE49-F238E27FC236}">
                <a16:creationId xmlns:a16="http://schemas.microsoft.com/office/drawing/2014/main" id="{793C71F2-54BA-4054-8D0D-7F58FFED3387}"/>
              </a:ext>
            </a:extLst>
          </p:cNvPr>
          <p:cNvGraphicFramePr/>
          <p:nvPr>
            <p:extLst>
              <p:ext uri="{D42A27DB-BD31-4B8C-83A1-F6EECF244321}">
                <p14:modId xmlns:p14="http://schemas.microsoft.com/office/powerpoint/2010/main" val="3674276199"/>
              </p:ext>
            </p:extLst>
          </p:nvPr>
        </p:nvGraphicFramePr>
        <p:xfrm>
          <a:off x="109895" y="-89220"/>
          <a:ext cx="9017877" cy="5473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4"/>
          </p:nvPr>
        </p:nvSpPr>
        <p:spPr/>
        <p:txBody>
          <a:bodyPr/>
          <a:lstStyle/>
          <a:p>
            <a:pPr>
              <a:defRPr/>
            </a:pPr>
            <a:fld id="{4B01E8EF-57E8-4F85-90EB-163CEE512F88}" type="slidenum">
              <a:rPr lang="en-GB" smtClean="0"/>
              <a:pPr>
                <a:defRPr/>
              </a:pPr>
              <a:t>22</a:t>
            </a:fld>
            <a:endParaRPr lang="en-GB" dirty="0"/>
          </a:p>
        </p:txBody>
      </p:sp>
      <p:sp>
        <p:nvSpPr>
          <p:cNvPr id="8" name="TextBox 7"/>
          <p:cNvSpPr txBox="1"/>
          <p:nvPr/>
        </p:nvSpPr>
        <p:spPr>
          <a:xfrm>
            <a:off x="8428383" y="4631635"/>
            <a:ext cx="502783" cy="52835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974321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82D8C-0927-45D7-842B-F04C9C4963F9}"/>
              </a:ext>
            </a:extLst>
          </p:cNvPr>
          <p:cNvSpPr>
            <a:spLocks noGrp="1"/>
          </p:cNvSpPr>
          <p:nvPr>
            <p:ph type="title"/>
          </p:nvPr>
        </p:nvSpPr>
        <p:spPr>
          <a:xfrm>
            <a:off x="316800" y="515898"/>
            <a:ext cx="8510400" cy="646980"/>
          </a:xfrm>
        </p:spPr>
        <p:txBody>
          <a:bodyPr/>
          <a:lstStyle/>
          <a:p>
            <a:r>
              <a:rPr lang="en-US" dirty="0"/>
              <a:t>Gateway Diabetes and CVD curriculum from Laredo, Texas-  Training by TMF Health Quality Institute </a:t>
            </a:r>
            <a:br>
              <a:rPr lang="en-US" dirty="0"/>
            </a:br>
            <a:endParaRPr lang="en-US" dirty="0"/>
          </a:p>
        </p:txBody>
      </p:sp>
      <p:sp>
        <p:nvSpPr>
          <p:cNvPr id="7" name="Content Placeholder 6">
            <a:extLst>
              <a:ext uri="{FF2B5EF4-FFF2-40B4-BE49-F238E27FC236}">
                <a16:creationId xmlns:a16="http://schemas.microsoft.com/office/drawing/2014/main" id="{F81F5A3C-720B-4BB1-A7CB-401B2B0FA4CA}"/>
              </a:ext>
            </a:extLst>
          </p:cNvPr>
          <p:cNvSpPr>
            <a:spLocks noGrp="1"/>
          </p:cNvSpPr>
          <p:nvPr>
            <p:ph idx="1"/>
          </p:nvPr>
        </p:nvSpPr>
        <p:spPr/>
        <p:txBody>
          <a:bodyPr>
            <a:normAutofit fontScale="25000" lnSpcReduction="20000"/>
          </a:bodyPr>
          <a:lstStyle/>
          <a:p>
            <a:pPr marL="0" indent="0">
              <a:buNone/>
            </a:pPr>
            <a:r>
              <a:rPr lang="en-US" sz="7200" dirty="0">
                <a:solidFill>
                  <a:schemeClr val="tx1"/>
                </a:solidFill>
              </a:rPr>
              <a:t>Builds on 8 Disease Management Principles:</a:t>
            </a:r>
          </a:p>
          <a:p>
            <a:pPr marL="885825" lvl="2" indent="-342900">
              <a:buFont typeface="+mj-lt"/>
              <a:buAutoNum type="arabicPeriod"/>
            </a:pPr>
            <a:r>
              <a:rPr lang="en-US" sz="7200" dirty="0">
                <a:solidFill>
                  <a:schemeClr val="tx1"/>
                </a:solidFill>
              </a:rPr>
              <a:t>Active Learning</a:t>
            </a:r>
          </a:p>
          <a:p>
            <a:pPr marL="885825" lvl="2" indent="-342900">
              <a:buFont typeface="+mj-lt"/>
              <a:buAutoNum type="arabicPeriod"/>
            </a:pPr>
            <a:r>
              <a:rPr lang="en-US" sz="7200" dirty="0">
                <a:solidFill>
                  <a:schemeClr val="tx1"/>
                </a:solidFill>
              </a:rPr>
              <a:t>Goal Setting</a:t>
            </a:r>
          </a:p>
          <a:p>
            <a:pPr marL="885825" lvl="2" indent="-342900">
              <a:buFont typeface="+mj-lt"/>
              <a:buAutoNum type="arabicPeriod"/>
            </a:pPr>
            <a:r>
              <a:rPr lang="en-US" sz="7200" dirty="0">
                <a:solidFill>
                  <a:schemeClr val="tx1"/>
                </a:solidFill>
              </a:rPr>
              <a:t>Problem Solving</a:t>
            </a:r>
          </a:p>
          <a:p>
            <a:pPr marL="885825" lvl="2" indent="-342900">
              <a:buFont typeface="+mj-lt"/>
              <a:buAutoNum type="arabicPeriod"/>
            </a:pPr>
            <a:r>
              <a:rPr lang="en-US" sz="7200" dirty="0">
                <a:solidFill>
                  <a:schemeClr val="tx1"/>
                </a:solidFill>
              </a:rPr>
              <a:t>Knowledge</a:t>
            </a:r>
          </a:p>
          <a:p>
            <a:pPr marL="885825" lvl="2" indent="-342900">
              <a:buFont typeface="+mj-lt"/>
              <a:buAutoNum type="arabicPeriod"/>
            </a:pPr>
            <a:r>
              <a:rPr lang="en-US" sz="7200" dirty="0">
                <a:solidFill>
                  <a:schemeClr val="tx1"/>
                </a:solidFill>
              </a:rPr>
              <a:t>Responsibility</a:t>
            </a:r>
          </a:p>
          <a:p>
            <a:pPr marL="885825" lvl="2" indent="-342900">
              <a:buFont typeface="+mj-lt"/>
              <a:buAutoNum type="arabicPeriod"/>
            </a:pPr>
            <a:r>
              <a:rPr lang="en-US" sz="7200" dirty="0">
                <a:solidFill>
                  <a:schemeClr val="tx1"/>
                </a:solidFill>
              </a:rPr>
              <a:t>Social Support  </a:t>
            </a:r>
          </a:p>
          <a:p>
            <a:pPr marL="885825" lvl="2" indent="-342900">
              <a:buFont typeface="+mj-lt"/>
              <a:buAutoNum type="arabicPeriod"/>
            </a:pPr>
            <a:r>
              <a:rPr lang="en-US" sz="7200" dirty="0">
                <a:solidFill>
                  <a:schemeClr val="tx1"/>
                </a:solidFill>
              </a:rPr>
              <a:t>Respect</a:t>
            </a:r>
          </a:p>
          <a:p>
            <a:pPr marL="885825" lvl="2" indent="-342900">
              <a:buFont typeface="+mj-lt"/>
              <a:buAutoNum type="arabicPeriod"/>
            </a:pPr>
            <a:r>
              <a:rPr lang="en-US" sz="7200" dirty="0">
                <a:solidFill>
                  <a:schemeClr val="tx1"/>
                </a:solidFill>
              </a:rPr>
              <a:t>Skills Building</a:t>
            </a:r>
          </a:p>
          <a:p>
            <a:pPr marL="0" indent="0">
              <a:buNone/>
            </a:pPr>
            <a:endParaRPr lang="en-US" dirty="0"/>
          </a:p>
        </p:txBody>
      </p:sp>
      <p:sp>
        <p:nvSpPr>
          <p:cNvPr id="6" name="Slide Number Placeholder 5">
            <a:extLst>
              <a:ext uri="{FF2B5EF4-FFF2-40B4-BE49-F238E27FC236}">
                <a16:creationId xmlns:a16="http://schemas.microsoft.com/office/drawing/2014/main" id="{E44B84D1-198B-42A6-A867-2257C62F8A73}"/>
              </a:ext>
            </a:extLst>
          </p:cNvPr>
          <p:cNvSpPr>
            <a:spLocks noGrp="1"/>
          </p:cNvSpPr>
          <p:nvPr>
            <p:ph type="sldNum" sz="quarter" idx="4"/>
          </p:nvPr>
        </p:nvSpPr>
        <p:spPr>
          <a:xfrm>
            <a:off x="8671011" y="4935565"/>
            <a:ext cx="312378" cy="101694"/>
          </a:xfrm>
        </p:spPr>
        <p:txBody>
          <a:bodyPr/>
          <a:lstStyle/>
          <a:p>
            <a:pPr>
              <a:defRPr/>
            </a:pPr>
            <a:fld id="{4B01E8EF-57E8-4F85-90EB-163CEE512F88}" type="slidenum">
              <a:rPr lang="en-GB" sz="1100" smtClean="0">
                <a:solidFill>
                  <a:srgbClr val="82786F"/>
                </a:solidFill>
              </a:rPr>
              <a:pPr>
                <a:defRPr/>
              </a:pPr>
              <a:t>23</a:t>
            </a:fld>
            <a:endParaRPr lang="en-GB" sz="1100" dirty="0">
              <a:solidFill>
                <a:srgbClr val="82786F"/>
              </a:solidFill>
            </a:endParaRPr>
          </a:p>
        </p:txBody>
      </p:sp>
      <p:pic>
        <p:nvPicPr>
          <p:cNvPr id="9" name="Picture 2">
            <a:extLst>
              <a:ext uri="{FF2B5EF4-FFF2-40B4-BE49-F238E27FC236}">
                <a16:creationId xmlns:a16="http://schemas.microsoft.com/office/drawing/2014/main" id="{92A4D898-FF9E-440C-9022-5D34BC289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91655">
            <a:off x="4785881" y="1212149"/>
            <a:ext cx="3072749" cy="361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18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77A8D7B-EFEE-4018-A540-C2F52DC4B0CA}"/>
              </a:ext>
            </a:extLst>
          </p:cNvPr>
          <p:cNvSpPr>
            <a:spLocks noGrp="1"/>
          </p:cNvSpPr>
          <p:nvPr>
            <p:ph type="sldNum" sz="quarter" idx="4"/>
          </p:nvPr>
        </p:nvSpPr>
        <p:spPr/>
        <p:txBody>
          <a:bodyPr/>
          <a:lstStyle/>
          <a:p>
            <a:pPr>
              <a:defRPr/>
            </a:pPr>
            <a:fld id="{4B01E8EF-57E8-4F85-90EB-163CEE512F88}" type="slidenum">
              <a:rPr lang="en-GB" smtClean="0">
                <a:solidFill>
                  <a:srgbClr val="82786F"/>
                </a:solidFill>
              </a:rPr>
              <a:pPr>
                <a:defRPr/>
              </a:pPr>
              <a:t>24</a:t>
            </a:fld>
            <a:endParaRPr lang="en-GB" dirty="0">
              <a:solidFill>
                <a:srgbClr val="82786F"/>
              </a:solidFill>
            </a:endParaRPr>
          </a:p>
        </p:txBody>
      </p:sp>
      <p:sp>
        <p:nvSpPr>
          <p:cNvPr id="8" name="TextBox 7"/>
          <p:cNvSpPr txBox="1"/>
          <p:nvPr/>
        </p:nvSpPr>
        <p:spPr>
          <a:xfrm>
            <a:off x="-677672" y="174426"/>
            <a:ext cx="10329927" cy="954107"/>
          </a:xfrm>
          <a:prstGeom prst="rect">
            <a:avLst/>
          </a:prstGeom>
          <a:solidFill>
            <a:schemeClr val="bg1">
              <a:alpha val="86000"/>
            </a:schemeClr>
          </a:solidFill>
        </p:spPr>
        <p:txBody>
          <a:bodyPr wrap="square" rtlCol="0">
            <a:spAutoFit/>
          </a:bodyPr>
          <a:lstStyle/>
          <a:p>
            <a:pPr algn="ctr"/>
            <a:r>
              <a:rPr lang="en-US" sz="2800" b="1" dirty="0">
                <a:solidFill>
                  <a:srgbClr val="005798"/>
                </a:solidFill>
                <a:latin typeface="Arial" panose="020B0604020202020204" pitchFamily="34" charset="0"/>
                <a:ea typeface="Verdana" panose="020B0604030504040204" pitchFamily="34" charset="0"/>
                <a:cs typeface="Arial" panose="020B0604020202020204" pitchFamily="34" charset="0"/>
              </a:rPr>
              <a:t>Result: The Congregational Health</a:t>
            </a:r>
          </a:p>
          <a:p>
            <a:pPr algn="ctr"/>
            <a:r>
              <a:rPr lang="en-US" sz="2800" b="1" dirty="0">
                <a:solidFill>
                  <a:srgbClr val="005798"/>
                </a:solidFill>
                <a:latin typeface="Arial" panose="020B0604020202020204" pitchFamily="34" charset="0"/>
                <a:ea typeface="Verdana" panose="020B0604030504040204" pitchFamily="34" charset="0"/>
                <a:cs typeface="Arial" panose="020B0604020202020204" pitchFamily="34" charset="0"/>
              </a:rPr>
              <a:t>Leadership Training Program</a:t>
            </a:r>
          </a:p>
        </p:txBody>
      </p:sp>
      <p:sp>
        <p:nvSpPr>
          <p:cNvPr id="4" name="Content Placeholder 3"/>
          <p:cNvSpPr>
            <a:spLocks noGrp="1"/>
          </p:cNvSpPr>
          <p:nvPr>
            <p:ph idx="1"/>
          </p:nvPr>
        </p:nvSpPr>
        <p:spPr>
          <a:xfrm>
            <a:off x="316800" y="1313438"/>
            <a:ext cx="8198021" cy="3099535"/>
          </a:xfrm>
        </p:spPr>
        <p:txBody>
          <a:bodyPr>
            <a:normAutofit lnSpcReduction="10000"/>
          </a:bodyPr>
          <a:lstStyle/>
          <a:p>
            <a:r>
              <a:rPr lang="en-US" sz="2400" dirty="0">
                <a:solidFill>
                  <a:schemeClr val="tx1"/>
                </a:solidFill>
                <a:latin typeface="+mn-lt"/>
              </a:rPr>
              <a:t>Curriculum</a:t>
            </a:r>
            <a:r>
              <a:rPr lang="en-US" sz="2400" dirty="0">
                <a:solidFill>
                  <a:schemeClr val="tx1"/>
                </a:solidFill>
              </a:rPr>
              <a:t> </a:t>
            </a:r>
            <a:r>
              <a:rPr lang="en-US" sz="2400" dirty="0">
                <a:solidFill>
                  <a:schemeClr val="tx1"/>
                </a:solidFill>
                <a:latin typeface="+mn-lt"/>
              </a:rPr>
              <a:t>developed aligning faith, diabetes self management, prevention and evaluation together to build strength to health ministry infrastructure processes.</a:t>
            </a:r>
          </a:p>
          <a:p>
            <a:r>
              <a:rPr lang="en-US" sz="2400" dirty="0">
                <a:solidFill>
                  <a:schemeClr val="tx1"/>
                </a:solidFill>
                <a:latin typeface="+mn-lt"/>
              </a:rPr>
              <a:t>Houses of Faith were asked to send at least 2 people to provide strength, flexibility and sustainability to their health ministry</a:t>
            </a:r>
          </a:p>
          <a:p>
            <a:r>
              <a:rPr lang="en-US" sz="2400" dirty="0">
                <a:solidFill>
                  <a:schemeClr val="tx1"/>
                </a:solidFill>
                <a:latin typeface="+mn-lt"/>
              </a:rPr>
              <a:t>Delivered as a 7 week workshop series in two cohorts</a:t>
            </a:r>
          </a:p>
          <a:p>
            <a:r>
              <a:rPr lang="en-US" sz="2400" dirty="0">
                <a:solidFill>
                  <a:schemeClr val="tx1"/>
                </a:solidFill>
                <a:latin typeface="+mn-lt"/>
              </a:rPr>
              <a:t>Trainees received 40 hours of training</a:t>
            </a:r>
          </a:p>
        </p:txBody>
      </p:sp>
    </p:spTree>
    <p:extLst>
      <p:ext uri="{BB962C8B-B14F-4D97-AF65-F5344CB8AC3E}">
        <p14:creationId xmlns:p14="http://schemas.microsoft.com/office/powerpoint/2010/main" val="1235528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9508"/>
            <a:ext cx="7886700" cy="994172"/>
          </a:xfrm>
        </p:spPr>
        <p:txBody>
          <a:bodyPr>
            <a:normAutofit/>
          </a:bodyPr>
          <a:lstStyle/>
          <a:p>
            <a:r>
              <a:rPr lang="en-US" sz="2475" dirty="0"/>
              <a:t>Track Record of DSMES Train-the-Trainer </a:t>
            </a:r>
            <a:r>
              <a:rPr lang="en-US" sz="2400" i="1" dirty="0"/>
              <a:t>Community Settings, NOT Houses of Faith</a:t>
            </a:r>
          </a:p>
        </p:txBody>
      </p:sp>
      <p:sp>
        <p:nvSpPr>
          <p:cNvPr id="3" name="Content Placeholder 2"/>
          <p:cNvSpPr>
            <a:spLocks noGrp="1"/>
          </p:cNvSpPr>
          <p:nvPr>
            <p:ph idx="1"/>
          </p:nvPr>
        </p:nvSpPr>
        <p:spPr>
          <a:xfrm>
            <a:off x="628650" y="1371601"/>
            <a:ext cx="7886700" cy="3608027"/>
          </a:xfrm>
        </p:spPr>
        <p:txBody>
          <a:bodyPr>
            <a:normAutofit fontScale="62500" lnSpcReduction="20000"/>
          </a:bodyPr>
          <a:lstStyle/>
          <a:p>
            <a:r>
              <a:rPr lang="en-US" sz="3200" dirty="0"/>
              <a:t>Funded by Centers for Medicare and Medicaid, “Everyone with Diabetes Counts” national initiative through TMF Health Quality Institute, Austin, Texas.</a:t>
            </a:r>
          </a:p>
          <a:p>
            <a:r>
              <a:rPr lang="en-US" sz="3200" dirty="0"/>
              <a:t>Provides evidence based DSMES curriculum in a 6 week format to allow people living with diabetes time to absorb the educational material and work on behavioral changes.</a:t>
            </a:r>
          </a:p>
          <a:p>
            <a:r>
              <a:rPr lang="en-US" sz="3200" dirty="0"/>
              <a:t>Since 2014, 225 people have become trainers and reached almost 19,000 people (80% retention in the six classes)</a:t>
            </a:r>
          </a:p>
          <a:p>
            <a:r>
              <a:rPr lang="en-US" sz="3200" dirty="0"/>
              <a:t>Relative Improvement of clinic metrics</a:t>
            </a:r>
          </a:p>
          <a:p>
            <a:pPr lvl="1"/>
            <a:r>
              <a:rPr lang="en-US" sz="3200" dirty="0"/>
              <a:t>A1C-63%</a:t>
            </a:r>
          </a:p>
          <a:p>
            <a:pPr lvl="1"/>
            <a:r>
              <a:rPr lang="en-US" sz="3200" dirty="0"/>
              <a:t>Lipids-135%</a:t>
            </a:r>
          </a:p>
          <a:p>
            <a:pPr lvl="1"/>
            <a:r>
              <a:rPr lang="en-US" sz="3200" dirty="0"/>
              <a:t>Eye Exams-200%</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a:xfrm>
            <a:off x="6801678" y="4870500"/>
            <a:ext cx="2133600" cy="274097"/>
          </a:xfrm>
        </p:spPr>
        <p:txBody>
          <a:bodyPr/>
          <a:lstStyle/>
          <a:p>
            <a:fld id="{74C6E7D4-4D97-9940-B173-4C0F5037F33F}" type="slidenum">
              <a:rPr lang="en-US" smtClean="0"/>
              <a:t>25</a:t>
            </a:fld>
            <a:endParaRPr lang="en-US" dirty="0"/>
          </a:p>
        </p:txBody>
      </p:sp>
    </p:spTree>
    <p:extLst>
      <p:ext uri="{BB962C8B-B14F-4D97-AF65-F5344CB8AC3E}">
        <p14:creationId xmlns:p14="http://schemas.microsoft.com/office/powerpoint/2010/main" val="4080504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t="25636" b="8740"/>
          <a:stretch>
            <a:fillRect/>
          </a:stretch>
        </p:blipFill>
        <p:spPr bwMode="auto">
          <a:xfrm>
            <a:off x="-9525" y="887848"/>
            <a:ext cx="9153525" cy="300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4B01E8EF-57E8-4F85-90EB-163CEE512F88}" type="slidenum">
              <a:rPr lang="en-GB" smtClean="0">
                <a:solidFill>
                  <a:srgbClr val="FFFFFF"/>
                </a:solidFill>
              </a:rPr>
              <a:pPr>
                <a:defRPr/>
              </a:pPr>
              <a:t>26</a:t>
            </a:fld>
            <a:endParaRPr lang="en-GB" dirty="0">
              <a:solidFill>
                <a:srgbClr val="FFFFFF"/>
              </a:solidFill>
            </a:endParaRPr>
          </a:p>
        </p:txBody>
      </p:sp>
    </p:spTree>
    <p:extLst>
      <p:ext uri="{BB962C8B-B14F-4D97-AF65-F5344CB8AC3E}">
        <p14:creationId xmlns:p14="http://schemas.microsoft.com/office/powerpoint/2010/main" val="2386703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19F1E9-7056-4EA2-8720-18C763BB61EC}"/>
              </a:ext>
            </a:extLst>
          </p:cNvPr>
          <p:cNvPicPr>
            <a:picLocks noChangeAspect="1"/>
          </p:cNvPicPr>
          <p:nvPr/>
        </p:nvPicPr>
        <p:blipFill>
          <a:blip r:embed="rId2"/>
          <a:stretch>
            <a:fillRect/>
          </a:stretch>
        </p:blipFill>
        <p:spPr>
          <a:xfrm>
            <a:off x="1" y="2381"/>
            <a:ext cx="3236263" cy="5143500"/>
          </a:xfrm>
          <a:prstGeom prst="rect">
            <a:avLst/>
          </a:prstGeom>
        </p:spPr>
      </p:pic>
      <p:sp>
        <p:nvSpPr>
          <p:cNvPr id="2" name="Content Placeholder 1">
            <a:extLst>
              <a:ext uri="{FF2B5EF4-FFF2-40B4-BE49-F238E27FC236}">
                <a16:creationId xmlns:a16="http://schemas.microsoft.com/office/drawing/2014/main" id="{DAA4D0EA-1326-4BA0-BAAB-0C5D4AD5F5CA}"/>
              </a:ext>
            </a:extLst>
          </p:cNvPr>
          <p:cNvSpPr>
            <a:spLocks noGrp="1"/>
          </p:cNvSpPr>
          <p:nvPr>
            <p:ph idx="1"/>
          </p:nvPr>
        </p:nvSpPr>
        <p:spPr>
          <a:xfrm>
            <a:off x="2621820" y="1174440"/>
            <a:ext cx="6084191" cy="3590190"/>
          </a:xfrm>
        </p:spPr>
        <p:txBody>
          <a:bodyPr>
            <a:normAutofit fontScale="62500" lnSpcReduction="20000"/>
          </a:bodyPr>
          <a:lstStyle/>
          <a:p>
            <a:r>
              <a:rPr lang="en-US" dirty="0"/>
              <a:t>Multi-sector coalition</a:t>
            </a:r>
          </a:p>
          <a:p>
            <a:r>
              <a:rPr lang="en-US" dirty="0"/>
              <a:t>Self-organizing Action Work Groups</a:t>
            </a:r>
          </a:p>
          <a:p>
            <a:r>
              <a:rPr lang="en-US" dirty="0"/>
              <a:t>Understanding and appreciating the Houston environment, including diversity</a:t>
            </a:r>
          </a:p>
          <a:p>
            <a:r>
              <a:rPr lang="en-US" dirty="0"/>
              <a:t>Getting competitors to collaborate on solutions</a:t>
            </a:r>
          </a:p>
          <a:p>
            <a:r>
              <a:rPr lang="en-US" dirty="0"/>
              <a:t>Open solution development process with strong involvement of patients since Day 1</a:t>
            </a:r>
          </a:p>
          <a:p>
            <a:r>
              <a:rPr lang="en-US" dirty="0"/>
              <a:t>Identification of national models that Houston could adapt and innovate further</a:t>
            </a:r>
          </a:p>
          <a:p>
            <a:r>
              <a:rPr lang="en-US" dirty="0"/>
              <a:t>Novo Nordisk allowed for local process to take off and didn’t steer stakeholders to solutions</a:t>
            </a:r>
          </a:p>
          <a:p>
            <a:pPr marL="0" indent="0">
              <a:buNone/>
            </a:pPr>
            <a:endParaRPr lang="en-US" dirty="0"/>
          </a:p>
          <a:p>
            <a:endParaRPr lang="en-US" dirty="0"/>
          </a:p>
        </p:txBody>
      </p:sp>
      <p:sp>
        <p:nvSpPr>
          <p:cNvPr id="3" name="Title 2">
            <a:extLst>
              <a:ext uri="{FF2B5EF4-FFF2-40B4-BE49-F238E27FC236}">
                <a16:creationId xmlns:a16="http://schemas.microsoft.com/office/drawing/2014/main" id="{A6E585A4-8D42-4C95-9193-774607998317}"/>
              </a:ext>
            </a:extLst>
          </p:cNvPr>
          <p:cNvSpPr>
            <a:spLocks noGrp="1"/>
          </p:cNvSpPr>
          <p:nvPr>
            <p:ph type="title"/>
          </p:nvPr>
        </p:nvSpPr>
        <p:spPr/>
        <p:txBody>
          <a:bodyPr/>
          <a:lstStyle/>
          <a:p>
            <a:pPr algn="r"/>
            <a:r>
              <a:rPr lang="en-US" sz="2800" dirty="0"/>
              <a:t>What’s the Secret Sauce?</a:t>
            </a:r>
          </a:p>
        </p:txBody>
      </p:sp>
      <p:sp>
        <p:nvSpPr>
          <p:cNvPr id="4" name="Slide Number Placeholder 3"/>
          <p:cNvSpPr>
            <a:spLocks noGrp="1"/>
          </p:cNvSpPr>
          <p:nvPr>
            <p:ph type="sldNum" sz="quarter" idx="4"/>
          </p:nvPr>
        </p:nvSpPr>
        <p:spPr>
          <a:xfrm>
            <a:off x="8735161" y="4915686"/>
            <a:ext cx="312378" cy="101694"/>
          </a:xfrm>
        </p:spPr>
        <p:txBody>
          <a:bodyPr/>
          <a:lstStyle/>
          <a:p>
            <a:pPr>
              <a:defRPr/>
            </a:pPr>
            <a:fld id="{4B01E8EF-57E8-4F85-90EB-163CEE512F88}" type="slidenum">
              <a:rPr lang="en-GB" sz="1100" smtClean="0"/>
              <a:pPr>
                <a:defRPr/>
              </a:pPr>
              <a:t>27</a:t>
            </a:fld>
            <a:endParaRPr lang="en-GB" sz="1100" dirty="0"/>
          </a:p>
        </p:txBody>
      </p:sp>
    </p:spTree>
    <p:extLst>
      <p:ext uri="{BB962C8B-B14F-4D97-AF65-F5344CB8AC3E}">
        <p14:creationId xmlns:p14="http://schemas.microsoft.com/office/powerpoint/2010/main" val="2789025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 Very Much</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800" dirty="0">
                <a:solidFill>
                  <a:srgbClr val="0076C0"/>
                </a:solidFill>
              </a:rPr>
              <a:t>Q &amp; A?</a:t>
            </a:r>
          </a:p>
        </p:txBody>
      </p:sp>
      <p:sp>
        <p:nvSpPr>
          <p:cNvPr id="4" name="Slide Number Placeholder 3"/>
          <p:cNvSpPr>
            <a:spLocks noGrp="1"/>
          </p:cNvSpPr>
          <p:nvPr>
            <p:ph type="sldNum" sz="quarter" idx="12"/>
          </p:nvPr>
        </p:nvSpPr>
        <p:spPr>
          <a:xfrm>
            <a:off x="6811618" y="4846118"/>
            <a:ext cx="2133600" cy="274097"/>
          </a:xfrm>
        </p:spPr>
        <p:txBody>
          <a:bodyPr/>
          <a:lstStyle/>
          <a:p>
            <a:fld id="{74C6E7D4-4D97-9940-B173-4C0F5037F33F}" type="slidenum">
              <a:rPr lang="en-US" smtClean="0"/>
              <a:t>28</a:t>
            </a:fld>
            <a:endParaRPr lang="en-US" dirty="0"/>
          </a:p>
        </p:txBody>
      </p:sp>
    </p:spTree>
    <p:extLst>
      <p:ext uri="{BB962C8B-B14F-4D97-AF65-F5344CB8AC3E}">
        <p14:creationId xmlns:p14="http://schemas.microsoft.com/office/powerpoint/2010/main" val="2820589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1B0007-C07D-466F-8AEB-3D057D4614EC}"/>
              </a:ext>
            </a:extLst>
          </p:cNvPr>
          <p:cNvSpPr>
            <a:spLocks noGrp="1"/>
          </p:cNvSpPr>
          <p:nvPr>
            <p:ph idx="1"/>
          </p:nvPr>
        </p:nvSpPr>
        <p:spPr/>
        <p:txBody>
          <a:bodyPr>
            <a:normAutofit/>
          </a:bodyPr>
          <a:lstStyle/>
          <a:p>
            <a:r>
              <a:rPr lang="en-US" sz="2000" dirty="0"/>
              <a:t>Karin Gillespie             </a:t>
            </a:r>
            <a:r>
              <a:rPr lang="en-US" sz="2000" dirty="0">
                <a:hlinkClick r:id="rId2"/>
              </a:rPr>
              <a:t>KGIL@novonordisk.com</a:t>
            </a:r>
            <a:endParaRPr lang="en-US" sz="2000" dirty="0"/>
          </a:p>
          <a:p>
            <a:r>
              <a:rPr lang="en-US" sz="2000" dirty="0"/>
              <a:t>Faith Foreman  </a:t>
            </a:r>
            <a:r>
              <a:rPr lang="en-US" sz="2000" dirty="0">
                <a:solidFill>
                  <a:srgbClr val="0076C0"/>
                </a:solidFill>
              </a:rPr>
              <a:t>           </a:t>
            </a:r>
            <a:r>
              <a:rPr lang="en-US" sz="2000" u="sng" dirty="0">
                <a:solidFill>
                  <a:srgbClr val="0076C0"/>
                </a:solidFill>
              </a:rPr>
              <a:t>f</a:t>
            </a:r>
            <a:r>
              <a:rPr lang="en-US" sz="2000" dirty="0">
                <a:hlinkClick r:id="rId3"/>
              </a:rPr>
              <a:t>aith.foreman@houstontx.gov</a:t>
            </a:r>
            <a:endParaRPr lang="en-US" sz="2000" dirty="0"/>
          </a:p>
          <a:p>
            <a:r>
              <a:rPr lang="en-US" sz="2000" dirty="0"/>
              <a:t>Ardis Reed  </a:t>
            </a:r>
            <a:r>
              <a:rPr lang="en-US" sz="2000" dirty="0">
                <a:solidFill>
                  <a:srgbClr val="005799"/>
                </a:solidFill>
              </a:rPr>
              <a:t>                 </a:t>
            </a:r>
            <a:r>
              <a:rPr lang="en-US" sz="2000" u="sng" dirty="0">
                <a:solidFill>
                  <a:srgbClr val="005799"/>
                </a:solidFill>
              </a:rPr>
              <a:t>a</a:t>
            </a:r>
            <a:r>
              <a:rPr lang="en-US" sz="2000" dirty="0">
                <a:solidFill>
                  <a:srgbClr val="005799"/>
                </a:solidFill>
                <a:hlinkClick r:id="rId4"/>
              </a:rPr>
              <a:t>rdis.reed@tmf.org</a:t>
            </a:r>
            <a:r>
              <a:rPr lang="en-US" sz="2000" dirty="0">
                <a:solidFill>
                  <a:srgbClr val="005799"/>
                </a:solidFill>
              </a:rPr>
              <a:t> </a:t>
            </a:r>
          </a:p>
          <a:p>
            <a:r>
              <a:rPr lang="en-US" sz="2000" dirty="0"/>
              <a:t>Joycelyn Cornthwaite  </a:t>
            </a:r>
            <a:r>
              <a:rPr lang="en-US" sz="2000" dirty="0">
                <a:hlinkClick r:id="rId5"/>
              </a:rPr>
              <a:t>Joycelyn.a.Cornthwaite@UTH.tmc.edu</a:t>
            </a:r>
            <a:endParaRPr lang="en-US" sz="2000" dirty="0"/>
          </a:p>
        </p:txBody>
      </p:sp>
      <p:sp>
        <p:nvSpPr>
          <p:cNvPr id="3" name="Title 2">
            <a:extLst>
              <a:ext uri="{FF2B5EF4-FFF2-40B4-BE49-F238E27FC236}">
                <a16:creationId xmlns:a16="http://schemas.microsoft.com/office/drawing/2014/main" id="{9C63B78A-89F5-422E-BB7F-1FC408365D06}"/>
              </a:ext>
            </a:extLst>
          </p:cNvPr>
          <p:cNvSpPr>
            <a:spLocks noGrp="1"/>
          </p:cNvSpPr>
          <p:nvPr>
            <p:ph type="title"/>
          </p:nvPr>
        </p:nvSpPr>
        <p:spPr/>
        <p:txBody>
          <a:bodyPr/>
          <a:lstStyle/>
          <a:p>
            <a:pPr algn="ctr"/>
            <a:r>
              <a:rPr lang="en-US" sz="2800" dirty="0"/>
              <a:t>For More Information</a:t>
            </a:r>
          </a:p>
        </p:txBody>
      </p:sp>
      <p:sp>
        <p:nvSpPr>
          <p:cNvPr id="6" name="Slide Number Placeholder 5">
            <a:extLst>
              <a:ext uri="{FF2B5EF4-FFF2-40B4-BE49-F238E27FC236}">
                <a16:creationId xmlns:a16="http://schemas.microsoft.com/office/drawing/2014/main" id="{8BDC36CC-71EA-4F71-AFF3-2D87FAFE8349}"/>
              </a:ext>
            </a:extLst>
          </p:cNvPr>
          <p:cNvSpPr>
            <a:spLocks noGrp="1"/>
          </p:cNvSpPr>
          <p:nvPr>
            <p:ph type="sldNum" sz="quarter" idx="4"/>
          </p:nvPr>
        </p:nvSpPr>
        <p:spPr>
          <a:xfrm>
            <a:off x="8671011" y="4915686"/>
            <a:ext cx="312378" cy="101694"/>
          </a:xfrm>
        </p:spPr>
        <p:txBody>
          <a:bodyPr/>
          <a:lstStyle/>
          <a:p>
            <a:pPr>
              <a:defRPr/>
            </a:pPr>
            <a:fld id="{4B01E8EF-57E8-4F85-90EB-163CEE512F88}" type="slidenum">
              <a:rPr lang="en-GB" sz="1100" smtClean="0">
                <a:solidFill>
                  <a:srgbClr val="82786F"/>
                </a:solidFill>
              </a:rPr>
              <a:pPr>
                <a:defRPr/>
              </a:pPr>
              <a:t>29</a:t>
            </a:fld>
            <a:endParaRPr lang="en-GB" sz="1100" dirty="0">
              <a:solidFill>
                <a:srgbClr val="82786F"/>
              </a:solidFill>
            </a:endParaRPr>
          </a:p>
        </p:txBody>
      </p:sp>
    </p:spTree>
    <p:extLst>
      <p:ext uri="{BB962C8B-B14F-4D97-AF65-F5344CB8AC3E}">
        <p14:creationId xmlns:p14="http://schemas.microsoft.com/office/powerpoint/2010/main" val="20530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8263"/>
          </a:xfrm>
          <a:prstGeom prst="rect">
            <a:avLst/>
          </a:prstGeom>
          <a:solidFill>
            <a:srgbClr val="CCD8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618614" y="4637341"/>
            <a:ext cx="1159328" cy="282525"/>
          </a:xfrm>
          <a:prstGeom prst="rect">
            <a:avLst/>
          </a:prstGeom>
        </p:spPr>
      </p:pic>
      <p:sp>
        <p:nvSpPr>
          <p:cNvPr id="4101" name="Text Placeholder 7"/>
          <p:cNvSpPr txBox="1">
            <a:spLocks/>
          </p:cNvSpPr>
          <p:nvPr/>
        </p:nvSpPr>
        <p:spPr bwMode="auto">
          <a:xfrm>
            <a:off x="3417084" y="832957"/>
            <a:ext cx="4724400" cy="317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a:solidFill>
                  <a:srgbClr val="0076C0"/>
                </a:solidFill>
                <a:latin typeface="Arial"/>
                <a:cs typeface="Arial"/>
              </a:rPr>
              <a:t>Faith Foreman</a:t>
            </a:r>
          </a:p>
          <a:p>
            <a:pPr marL="0" indent="0" eaLnBrk="1" hangingPunct="1">
              <a:lnSpc>
                <a:spcPts val="2400"/>
              </a:lnSpc>
              <a:spcBef>
                <a:spcPts val="10"/>
              </a:spcBef>
              <a:buFont typeface="Arial" charset="0"/>
              <a:buNone/>
            </a:pPr>
            <a:r>
              <a:rPr lang="en-US" sz="2000" dirty="0">
                <a:latin typeface="Arial"/>
                <a:cs typeface="Arial"/>
              </a:rPr>
              <a:t>Dr. PH, MPH, LVN</a:t>
            </a:r>
          </a:p>
          <a:p>
            <a:pPr marL="0" indent="0" eaLnBrk="1" hangingPunct="1">
              <a:lnSpc>
                <a:spcPts val="2400"/>
              </a:lnSpc>
              <a:spcBef>
                <a:spcPts val="10"/>
              </a:spcBef>
              <a:buFont typeface="Arial" charset="0"/>
              <a:buNone/>
            </a:pPr>
            <a:endParaRPr lang="en-US" sz="2000" dirty="0">
              <a:latin typeface="Arial"/>
              <a:cs typeface="Arial"/>
            </a:endParaRPr>
          </a:p>
          <a:p>
            <a:pPr eaLnBrk="1" hangingPunct="1">
              <a:lnSpc>
                <a:spcPts val="2400"/>
              </a:lnSpc>
              <a:spcBef>
                <a:spcPts val="10"/>
              </a:spcBef>
              <a:buFont typeface="Arial" charset="0"/>
              <a:buNone/>
            </a:pPr>
            <a:endParaRPr lang="en-US" sz="2000" dirty="0">
              <a:latin typeface="Arial"/>
              <a:cs typeface="Arial"/>
            </a:endParaRPr>
          </a:p>
          <a:p>
            <a:pPr marL="0" indent="0" eaLnBrk="1" hangingPunct="1">
              <a:lnSpc>
                <a:spcPts val="2400"/>
              </a:lnSpc>
              <a:spcBef>
                <a:spcPts val="10"/>
              </a:spcBef>
              <a:buFont typeface="Arial" charset="0"/>
              <a:buNone/>
            </a:pPr>
            <a:r>
              <a:rPr lang="en-US" sz="2000" dirty="0">
                <a:latin typeface="Arial"/>
                <a:cs typeface="Arial"/>
              </a:rPr>
              <a:t>Deputy Assistant Director</a:t>
            </a:r>
          </a:p>
          <a:p>
            <a:pPr marL="0" indent="0" eaLnBrk="1" hangingPunct="1">
              <a:lnSpc>
                <a:spcPts val="2400"/>
              </a:lnSpc>
              <a:spcBef>
                <a:spcPts val="10"/>
              </a:spcBef>
              <a:buFont typeface="Arial" charset="0"/>
              <a:buNone/>
            </a:pPr>
            <a:r>
              <a:rPr lang="en-US" sz="2000" dirty="0">
                <a:latin typeface="Arial"/>
                <a:cs typeface="Arial"/>
              </a:rPr>
              <a:t>Office of Chronic Disease, Health Education and Wellness</a:t>
            </a:r>
          </a:p>
          <a:p>
            <a:pPr marL="0" indent="0" eaLnBrk="1" hangingPunct="1">
              <a:lnSpc>
                <a:spcPts val="2400"/>
              </a:lnSpc>
              <a:spcBef>
                <a:spcPts val="10"/>
              </a:spcBef>
              <a:buFont typeface="Arial" charset="0"/>
              <a:buNone/>
            </a:pPr>
            <a:r>
              <a:rPr lang="en-US" sz="2000" dirty="0">
                <a:latin typeface="Arial"/>
                <a:cs typeface="Arial"/>
              </a:rPr>
              <a:t>Director’s Office</a:t>
            </a:r>
          </a:p>
          <a:p>
            <a:pPr marL="0" indent="0" eaLnBrk="1" hangingPunct="1">
              <a:lnSpc>
                <a:spcPts val="2400"/>
              </a:lnSpc>
              <a:spcBef>
                <a:spcPts val="10"/>
              </a:spcBef>
              <a:buFont typeface="Arial" charset="0"/>
              <a:buNone/>
            </a:pPr>
            <a:r>
              <a:rPr lang="en-US" sz="2000" dirty="0">
                <a:latin typeface="Arial"/>
                <a:cs typeface="Arial"/>
              </a:rPr>
              <a:t>Houston Health Department </a:t>
            </a:r>
          </a:p>
          <a:p>
            <a:pPr marL="0" indent="0" eaLnBrk="1" hangingPunct="1">
              <a:lnSpc>
                <a:spcPts val="2400"/>
              </a:lnSpc>
              <a:spcBef>
                <a:spcPts val="10"/>
              </a:spcBef>
              <a:buFont typeface="Arial" charset="0"/>
              <a:buNone/>
            </a:pPr>
            <a:r>
              <a:rPr lang="en-US" sz="2000" dirty="0">
                <a:latin typeface="Arial"/>
                <a:cs typeface="Arial"/>
              </a:rPr>
              <a:t>Houston, Texas</a:t>
            </a:r>
          </a:p>
          <a:p>
            <a:pPr eaLnBrk="1" hangingPunct="1">
              <a:buFont typeface="Arial" charset="0"/>
              <a:buNone/>
            </a:pPr>
            <a:endParaRPr lang="en-US" sz="1800" dirty="0">
              <a:solidFill>
                <a:srgbClr val="000000"/>
              </a:solidFill>
              <a:latin typeface="Futura Std Book"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42" y="832957"/>
            <a:ext cx="2318602" cy="3078643"/>
          </a:xfrm>
          <a:prstGeom prst="rect">
            <a:avLst/>
          </a:prstGeom>
        </p:spPr>
      </p:pic>
      <p:sp>
        <p:nvSpPr>
          <p:cNvPr id="5" name="Slide Number Placeholder 4"/>
          <p:cNvSpPr>
            <a:spLocks noGrp="1"/>
          </p:cNvSpPr>
          <p:nvPr>
            <p:ph type="sldNum" sz="quarter" idx="12"/>
          </p:nvPr>
        </p:nvSpPr>
        <p:spPr/>
        <p:txBody>
          <a:bodyPr/>
          <a:lstStyle/>
          <a:p>
            <a:fld id="{74C6E7D4-4D97-9940-B173-4C0F5037F33F}" type="slidenum">
              <a:rPr lang="en-US" smtClean="0"/>
              <a:t>3</a:t>
            </a:fld>
            <a:endParaRPr lang="en-US"/>
          </a:p>
        </p:txBody>
      </p:sp>
    </p:spTree>
    <p:extLst>
      <p:ext uri="{BB962C8B-B14F-4D97-AF65-F5344CB8AC3E}">
        <p14:creationId xmlns:p14="http://schemas.microsoft.com/office/powerpoint/2010/main" val="727036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8263"/>
          </a:xfrm>
          <a:prstGeom prst="rect">
            <a:avLst/>
          </a:prstGeom>
          <a:solidFill>
            <a:srgbClr val="CCD8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618614" y="4637341"/>
            <a:ext cx="1159328" cy="282525"/>
          </a:xfrm>
          <a:prstGeom prst="rect">
            <a:avLst/>
          </a:prstGeom>
        </p:spPr>
      </p:pic>
      <p:sp>
        <p:nvSpPr>
          <p:cNvPr id="4101" name="Text Placeholder 7"/>
          <p:cNvSpPr txBox="1">
            <a:spLocks/>
          </p:cNvSpPr>
          <p:nvPr/>
        </p:nvSpPr>
        <p:spPr bwMode="auto">
          <a:xfrm>
            <a:off x="3114460" y="832957"/>
            <a:ext cx="5663482" cy="3230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a:solidFill>
                  <a:srgbClr val="0076C0"/>
                </a:solidFill>
                <a:latin typeface="Arial"/>
                <a:cs typeface="Arial"/>
              </a:rPr>
              <a:t>Joycelyn Ashby Cornthwaite</a:t>
            </a:r>
          </a:p>
          <a:p>
            <a:pPr marL="0" indent="0" eaLnBrk="1" hangingPunct="1">
              <a:lnSpc>
                <a:spcPts val="2400"/>
              </a:lnSpc>
              <a:spcBef>
                <a:spcPts val="10"/>
              </a:spcBef>
              <a:buFont typeface="Arial" charset="0"/>
              <a:buNone/>
            </a:pPr>
            <a:r>
              <a:rPr lang="en-US" sz="2000" dirty="0">
                <a:latin typeface="Arial"/>
                <a:cs typeface="Arial"/>
              </a:rPr>
              <a:t> MS, RD, LD, CDE</a:t>
            </a:r>
          </a:p>
          <a:p>
            <a:pPr marL="0" indent="0" eaLnBrk="1" hangingPunct="1">
              <a:lnSpc>
                <a:spcPts val="2400"/>
              </a:lnSpc>
              <a:spcBef>
                <a:spcPts val="10"/>
              </a:spcBef>
              <a:buFont typeface="Arial" charset="0"/>
              <a:buNone/>
            </a:pPr>
            <a:endParaRPr lang="en-US" sz="2000" dirty="0">
              <a:latin typeface="Arial"/>
              <a:cs typeface="Arial"/>
            </a:endParaRPr>
          </a:p>
          <a:p>
            <a:pPr eaLnBrk="1" hangingPunct="1">
              <a:lnSpc>
                <a:spcPts val="2400"/>
              </a:lnSpc>
              <a:spcBef>
                <a:spcPts val="10"/>
              </a:spcBef>
              <a:buFont typeface="Arial" charset="0"/>
              <a:buNone/>
            </a:pPr>
            <a:r>
              <a:rPr lang="en-US" sz="2000" dirty="0">
                <a:latin typeface="Arial"/>
                <a:cs typeface="Arial"/>
              </a:rPr>
              <a:t> McGovern Medical School at </a:t>
            </a:r>
            <a:r>
              <a:rPr lang="en-US" sz="2000" dirty="0" err="1">
                <a:latin typeface="Arial"/>
                <a:cs typeface="Arial"/>
              </a:rPr>
              <a:t>UTHealth</a:t>
            </a:r>
            <a:endParaRPr lang="en-US" sz="2000" dirty="0">
              <a:latin typeface="Arial"/>
              <a:cs typeface="Arial"/>
            </a:endParaRPr>
          </a:p>
          <a:p>
            <a:r>
              <a:rPr lang="en-US" sz="2000" dirty="0"/>
              <a:t> Department of Obstetrics and Gynecology</a:t>
            </a:r>
          </a:p>
          <a:p>
            <a:r>
              <a:rPr lang="en-US" sz="2000" dirty="0"/>
              <a:t> University of Texas Physicians Women’s Clinic</a:t>
            </a:r>
          </a:p>
          <a:p>
            <a:endParaRPr lang="en-US" sz="2000" dirty="0"/>
          </a:p>
          <a:p>
            <a:r>
              <a:rPr lang="en-US" sz="2000" dirty="0"/>
              <a:t>Houston, Texas</a:t>
            </a:r>
          </a:p>
          <a:p>
            <a:endParaRPr lang="en-US" sz="2000" dirty="0"/>
          </a:p>
          <a:p>
            <a:r>
              <a:rPr lang="en-US" sz="2000" dirty="0"/>
              <a:t> </a:t>
            </a:r>
          </a:p>
          <a:p>
            <a:r>
              <a:rPr lang="en-US" sz="2000" dirty="0"/>
              <a:t> </a:t>
            </a:r>
          </a:p>
          <a:p>
            <a:pPr eaLnBrk="1" hangingPunct="1">
              <a:buFont typeface="Arial" charset="0"/>
              <a:buNone/>
            </a:pPr>
            <a:endParaRPr lang="en-US" sz="1800" dirty="0">
              <a:solidFill>
                <a:srgbClr val="000000"/>
              </a:solidFill>
              <a:latin typeface="Futura Std Book"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79" y="1176642"/>
            <a:ext cx="2466975" cy="2657475"/>
          </a:xfrm>
          <a:prstGeom prst="rect">
            <a:avLst/>
          </a:prstGeom>
        </p:spPr>
      </p:pic>
      <p:sp>
        <p:nvSpPr>
          <p:cNvPr id="6" name="Slide Number Placeholder 5"/>
          <p:cNvSpPr>
            <a:spLocks noGrp="1"/>
          </p:cNvSpPr>
          <p:nvPr>
            <p:ph type="sldNum" sz="quarter" idx="12"/>
          </p:nvPr>
        </p:nvSpPr>
        <p:spPr/>
        <p:txBody>
          <a:bodyPr/>
          <a:lstStyle/>
          <a:p>
            <a:fld id="{74C6E7D4-4D97-9940-B173-4C0F5037F33F}" type="slidenum">
              <a:rPr lang="en-US" smtClean="0"/>
              <a:t>4</a:t>
            </a:fld>
            <a:endParaRPr lang="en-US"/>
          </a:p>
        </p:txBody>
      </p:sp>
    </p:spTree>
    <p:extLst>
      <p:ext uri="{BB962C8B-B14F-4D97-AF65-F5344CB8AC3E}">
        <p14:creationId xmlns:p14="http://schemas.microsoft.com/office/powerpoint/2010/main" val="3029735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8263"/>
          </a:xfrm>
          <a:prstGeom prst="rect">
            <a:avLst/>
          </a:prstGeom>
          <a:solidFill>
            <a:srgbClr val="CCD8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7618614" y="4637341"/>
            <a:ext cx="1159328" cy="282525"/>
          </a:xfrm>
          <a:prstGeom prst="rect">
            <a:avLst/>
          </a:prstGeom>
        </p:spPr>
      </p:pic>
      <p:sp>
        <p:nvSpPr>
          <p:cNvPr id="4101" name="Text Placeholder 7"/>
          <p:cNvSpPr txBox="1">
            <a:spLocks/>
          </p:cNvSpPr>
          <p:nvPr/>
        </p:nvSpPr>
        <p:spPr bwMode="auto">
          <a:xfrm>
            <a:off x="3939598" y="832957"/>
            <a:ext cx="4724400" cy="3134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a:solidFill>
                  <a:srgbClr val="0076C0"/>
                </a:solidFill>
                <a:latin typeface="Arial"/>
                <a:cs typeface="Arial"/>
              </a:rPr>
              <a:t>Ardis A. Reed</a:t>
            </a:r>
          </a:p>
          <a:p>
            <a:pPr marL="0" indent="0">
              <a:lnSpc>
                <a:spcPts val="2400"/>
              </a:lnSpc>
              <a:spcBef>
                <a:spcPts val="10"/>
              </a:spcBef>
            </a:pPr>
            <a:r>
              <a:rPr lang="en-US" sz="2000" dirty="0">
                <a:latin typeface="Arial"/>
                <a:cs typeface="Arial"/>
              </a:rPr>
              <a:t>MPH, RD, LD, CDE, CCHWI</a:t>
            </a:r>
          </a:p>
          <a:p>
            <a:pPr marL="0" indent="0" eaLnBrk="1" hangingPunct="1">
              <a:lnSpc>
                <a:spcPts val="2400"/>
              </a:lnSpc>
              <a:spcBef>
                <a:spcPts val="10"/>
              </a:spcBef>
              <a:buFont typeface="Arial" charset="0"/>
              <a:buNone/>
            </a:pPr>
            <a:endParaRPr lang="en-US" sz="2000" dirty="0">
              <a:latin typeface="Arial"/>
              <a:cs typeface="Arial"/>
            </a:endParaRPr>
          </a:p>
          <a:p>
            <a:pPr marL="0" indent="0" eaLnBrk="1" hangingPunct="1">
              <a:lnSpc>
                <a:spcPts val="2400"/>
              </a:lnSpc>
              <a:spcBef>
                <a:spcPts val="10"/>
              </a:spcBef>
              <a:buFont typeface="Arial" charset="0"/>
              <a:buNone/>
            </a:pPr>
            <a:r>
              <a:rPr lang="en-US" sz="2000" dirty="0">
                <a:latin typeface="Arial"/>
                <a:cs typeface="Arial"/>
              </a:rPr>
              <a:t>Health Disparities Team </a:t>
            </a:r>
          </a:p>
          <a:p>
            <a:pPr marL="0" indent="0" eaLnBrk="1" hangingPunct="1">
              <a:lnSpc>
                <a:spcPts val="2400"/>
              </a:lnSpc>
              <a:spcBef>
                <a:spcPts val="10"/>
              </a:spcBef>
              <a:buFont typeface="Arial" charset="0"/>
              <a:buNone/>
            </a:pPr>
            <a:r>
              <a:rPr lang="en-US" sz="2000" dirty="0">
                <a:latin typeface="Arial"/>
                <a:cs typeface="Arial"/>
              </a:rPr>
              <a:t>Diabetes Content Expert</a:t>
            </a:r>
          </a:p>
          <a:p>
            <a:pPr eaLnBrk="1" hangingPunct="1">
              <a:lnSpc>
                <a:spcPts val="2400"/>
              </a:lnSpc>
              <a:spcBef>
                <a:spcPts val="10"/>
              </a:spcBef>
              <a:buFont typeface="Arial" charset="0"/>
              <a:buNone/>
            </a:pPr>
            <a:endParaRPr lang="en-US" sz="2000" dirty="0">
              <a:latin typeface="Arial"/>
              <a:cs typeface="Arial"/>
            </a:endParaRPr>
          </a:p>
          <a:p>
            <a:pPr marL="0" indent="0" eaLnBrk="1" hangingPunct="1">
              <a:lnSpc>
                <a:spcPts val="2400"/>
              </a:lnSpc>
              <a:spcBef>
                <a:spcPts val="10"/>
              </a:spcBef>
              <a:buFont typeface="Arial" charset="0"/>
              <a:buNone/>
            </a:pPr>
            <a:r>
              <a:rPr lang="en-US" sz="2000" dirty="0">
                <a:latin typeface="Arial"/>
                <a:cs typeface="Arial"/>
              </a:rPr>
              <a:t>TMF Health Quality Institute</a:t>
            </a:r>
          </a:p>
          <a:p>
            <a:pPr marL="0" indent="0" eaLnBrk="1" hangingPunct="1">
              <a:lnSpc>
                <a:spcPts val="2400"/>
              </a:lnSpc>
              <a:spcBef>
                <a:spcPts val="10"/>
              </a:spcBef>
              <a:buFont typeface="Arial" charset="0"/>
              <a:buNone/>
            </a:pPr>
            <a:r>
              <a:rPr lang="en-US" sz="2000" dirty="0">
                <a:latin typeface="Arial"/>
                <a:cs typeface="Arial"/>
              </a:rPr>
              <a:t>Austin, Texas</a:t>
            </a:r>
          </a:p>
          <a:p>
            <a:pPr eaLnBrk="1" hangingPunct="1">
              <a:buFont typeface="Arial" charset="0"/>
              <a:buNone/>
            </a:pPr>
            <a:endParaRPr lang="en-US" sz="1800" dirty="0">
              <a:solidFill>
                <a:srgbClr val="000000"/>
              </a:solidFill>
              <a:latin typeface="Futura Std Book" charset="0"/>
            </a:endParaRPr>
          </a:p>
        </p:txBody>
      </p:sp>
      <p:pic>
        <p:nvPicPr>
          <p:cNvPr id="4099" name="Picture Placeholder 8"/>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017663" y="831032"/>
            <a:ext cx="2322221" cy="3251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9225">
                <a:solidFill>
                  <a:srgbClr val="000000"/>
                </a:solidFill>
                <a:round/>
                <a:headEnd/>
                <a:tailEnd/>
              </a14:hiddenLine>
            </a:ext>
          </a:extLst>
        </p:spPr>
      </p:pic>
      <p:sp>
        <p:nvSpPr>
          <p:cNvPr id="2" name="Slide Number Placeholder 1"/>
          <p:cNvSpPr>
            <a:spLocks noGrp="1"/>
          </p:cNvSpPr>
          <p:nvPr>
            <p:ph type="sldNum" sz="quarter" idx="12"/>
          </p:nvPr>
        </p:nvSpPr>
        <p:spPr/>
        <p:txBody>
          <a:bodyPr/>
          <a:lstStyle/>
          <a:p>
            <a:fld id="{74C6E7D4-4D97-9940-B173-4C0F5037F33F}" type="slidenum">
              <a:rPr lang="en-US" smtClean="0"/>
              <a:t>5</a:t>
            </a:fld>
            <a:endParaRPr lang="en-US"/>
          </a:p>
        </p:txBody>
      </p:sp>
    </p:spTree>
    <p:extLst>
      <p:ext uri="{BB962C8B-B14F-4D97-AF65-F5344CB8AC3E}">
        <p14:creationId xmlns:p14="http://schemas.microsoft.com/office/powerpoint/2010/main" val="3232601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8263"/>
          </a:xfrm>
          <a:prstGeom prst="rect">
            <a:avLst/>
          </a:prstGeom>
          <a:solidFill>
            <a:srgbClr val="CCD82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618614" y="4637341"/>
            <a:ext cx="1159328" cy="282525"/>
          </a:xfrm>
          <a:prstGeom prst="rect">
            <a:avLst/>
          </a:prstGeom>
        </p:spPr>
      </p:pic>
      <p:sp>
        <p:nvSpPr>
          <p:cNvPr id="4101" name="Text Placeholder 7"/>
          <p:cNvSpPr txBox="1">
            <a:spLocks/>
          </p:cNvSpPr>
          <p:nvPr/>
        </p:nvSpPr>
        <p:spPr bwMode="auto">
          <a:xfrm>
            <a:off x="3417084" y="832957"/>
            <a:ext cx="4724400" cy="259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a:solidFill>
                  <a:srgbClr val="0076C0"/>
                </a:solidFill>
                <a:latin typeface="Arial"/>
                <a:cs typeface="Arial"/>
              </a:rPr>
              <a:t>Karin Gillespie</a:t>
            </a:r>
          </a:p>
          <a:p>
            <a:pPr marL="0" indent="0" eaLnBrk="1" hangingPunct="1">
              <a:lnSpc>
                <a:spcPts val="2400"/>
              </a:lnSpc>
              <a:spcBef>
                <a:spcPts val="10"/>
              </a:spcBef>
              <a:buFont typeface="Arial" charset="0"/>
              <a:buNone/>
            </a:pPr>
            <a:r>
              <a:rPr lang="en-US" sz="2000" dirty="0">
                <a:latin typeface="Arial"/>
                <a:cs typeface="Arial"/>
              </a:rPr>
              <a:t>MBA</a:t>
            </a:r>
          </a:p>
          <a:p>
            <a:pPr marL="0" indent="0" eaLnBrk="1" hangingPunct="1">
              <a:lnSpc>
                <a:spcPts val="2400"/>
              </a:lnSpc>
              <a:spcBef>
                <a:spcPts val="10"/>
              </a:spcBef>
              <a:buFont typeface="Arial" charset="0"/>
              <a:buNone/>
            </a:pPr>
            <a:endParaRPr lang="en-US" sz="2000" dirty="0">
              <a:latin typeface="Arial"/>
              <a:cs typeface="Arial"/>
            </a:endParaRPr>
          </a:p>
          <a:p>
            <a:pPr eaLnBrk="1" hangingPunct="1">
              <a:lnSpc>
                <a:spcPts val="2400"/>
              </a:lnSpc>
              <a:spcBef>
                <a:spcPts val="10"/>
              </a:spcBef>
              <a:buFont typeface="Arial" charset="0"/>
              <a:buNone/>
            </a:pPr>
            <a:endParaRPr lang="en-US" sz="2000" dirty="0">
              <a:latin typeface="Arial"/>
              <a:cs typeface="Arial"/>
            </a:endParaRPr>
          </a:p>
          <a:p>
            <a:r>
              <a:rPr lang="en-US" sz="1800" dirty="0"/>
              <a:t>Director, Changing Diabetes Policy</a:t>
            </a:r>
          </a:p>
          <a:p>
            <a:r>
              <a:rPr lang="en-US" sz="1800" dirty="0"/>
              <a:t>US- Project Lead, Cities Changing Diabetes</a:t>
            </a:r>
          </a:p>
          <a:p>
            <a:r>
              <a:rPr lang="en-US" sz="1800" dirty="0"/>
              <a:t>Novo Nordisk Inc.</a:t>
            </a:r>
          </a:p>
          <a:p>
            <a:pPr eaLnBrk="1" hangingPunct="1">
              <a:buFont typeface="Arial" charset="0"/>
              <a:buNone/>
            </a:pPr>
            <a:endParaRPr lang="en-US" sz="1800" dirty="0">
              <a:solidFill>
                <a:srgbClr val="000000"/>
              </a:solidFill>
              <a:latin typeface="Futura Std Book"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815" y="440013"/>
            <a:ext cx="2526453" cy="3540722"/>
          </a:xfrm>
          <a:prstGeom prst="rect">
            <a:avLst/>
          </a:prstGeom>
        </p:spPr>
      </p:pic>
      <p:sp>
        <p:nvSpPr>
          <p:cNvPr id="6" name="Slide Number Placeholder 5"/>
          <p:cNvSpPr>
            <a:spLocks noGrp="1"/>
          </p:cNvSpPr>
          <p:nvPr>
            <p:ph type="sldNum" sz="quarter" idx="12"/>
          </p:nvPr>
        </p:nvSpPr>
        <p:spPr/>
        <p:txBody>
          <a:bodyPr/>
          <a:lstStyle/>
          <a:p>
            <a:fld id="{74C6E7D4-4D97-9940-B173-4C0F5037F33F}" type="slidenum">
              <a:rPr lang="en-US" smtClean="0"/>
              <a:t>6</a:t>
            </a:fld>
            <a:endParaRPr lang="en-US"/>
          </a:p>
        </p:txBody>
      </p:sp>
    </p:spTree>
    <p:extLst>
      <p:ext uri="{BB962C8B-B14F-4D97-AF65-F5344CB8AC3E}">
        <p14:creationId xmlns:p14="http://schemas.microsoft.com/office/powerpoint/2010/main" val="3523503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a:bodyPr>
          <a:lstStyle/>
          <a:p>
            <a:pPr algn="l" eaLnBrk="1" hangingPunct="1"/>
            <a:r>
              <a:rPr lang="en-US" sz="3600" b="1" dirty="0">
                <a:solidFill>
                  <a:srgbClr val="0076C0"/>
                </a:solidFill>
                <a:latin typeface="Arial"/>
                <a:ea typeface="ヒラギノ角ゴ Pro W3" charset="0"/>
                <a:cs typeface="Arial"/>
              </a:rPr>
              <a:t>Disclosure to Participants</a:t>
            </a:r>
          </a:p>
        </p:txBody>
      </p:sp>
      <p:sp>
        <p:nvSpPr>
          <p:cNvPr id="6147" name="Content Placeholder 4"/>
          <p:cNvSpPr>
            <a:spLocks noGrp="1"/>
          </p:cNvSpPr>
          <p:nvPr>
            <p:ph idx="1"/>
          </p:nvPr>
        </p:nvSpPr>
        <p:spPr>
          <a:xfrm>
            <a:off x="457200" y="1372870"/>
            <a:ext cx="8229600" cy="3108025"/>
          </a:xfrm>
        </p:spPr>
        <p:txBody>
          <a:bodyPr>
            <a:normAutofit fontScale="92500" lnSpcReduction="20000"/>
          </a:bodyPr>
          <a:lstStyle/>
          <a:p>
            <a:r>
              <a:rPr lang="en-US" sz="1600" dirty="0">
                <a:latin typeface="Arial" charset="0"/>
                <a:ea typeface="ヒラギノ角ゴ Pro W3" charset="0"/>
                <a:cs typeface="ヒラギノ角ゴ Pro W3" charset="0"/>
              </a:rPr>
              <a:t>Notice of Requirements For Successful Completion</a:t>
            </a:r>
          </a:p>
          <a:p>
            <a:pPr lvl="1"/>
            <a:r>
              <a:rPr lang="en-US" sz="1400" dirty="0">
                <a:latin typeface="Arial" charset="0"/>
                <a:ea typeface="ヒラギノ角ゴ Pro W3" charset="0"/>
              </a:rPr>
              <a:t>Please refer to learning goals and objectives</a:t>
            </a:r>
          </a:p>
          <a:p>
            <a:pPr lvl="1"/>
            <a:r>
              <a:rPr lang="en-US" sz="1400" dirty="0">
                <a:latin typeface="Arial" charset="0"/>
                <a:ea typeface="ヒラギノ角ゴ Pro W3" charset="0"/>
              </a:rPr>
              <a:t>Learners must attend the full activity and complete the evaluation in order to claim continuing education credit/hours</a:t>
            </a:r>
          </a:p>
          <a:p>
            <a:pPr>
              <a:spcBef>
                <a:spcPts val="600"/>
              </a:spcBef>
            </a:pPr>
            <a:r>
              <a:rPr lang="en-US" sz="1600" dirty="0">
                <a:latin typeface="Arial" charset="0"/>
                <a:ea typeface="ヒラギノ角ゴ Pro W3" charset="0"/>
                <a:cs typeface="ヒラギノ角ゴ Pro W3" charset="0"/>
              </a:rPr>
              <a:t>Conflict of Interest (COI) and Financial Relationship Disclosures:</a:t>
            </a:r>
          </a:p>
          <a:p>
            <a:pPr lvl="1"/>
            <a:r>
              <a:rPr lang="en-US" sz="1200" dirty="0">
                <a:latin typeface="Arial" charset="0"/>
                <a:ea typeface="ヒラギノ角ゴ Pro W3" charset="0"/>
              </a:rPr>
              <a:t>Dr. Faith Foreman, Dr.PH, MPH -   No COI/Financial Relationship to disclose</a:t>
            </a:r>
          </a:p>
          <a:p>
            <a:pPr lvl="1"/>
            <a:r>
              <a:rPr lang="en-US" sz="1200" dirty="0">
                <a:latin typeface="Arial" charset="0"/>
                <a:ea typeface="ヒラギノ角ゴ Pro W3" charset="0"/>
              </a:rPr>
              <a:t>Karin Gillespie, MBA - Novo Nordisk employee          </a:t>
            </a:r>
          </a:p>
          <a:p>
            <a:pPr lvl="1"/>
            <a:r>
              <a:rPr lang="en-US" sz="1200" dirty="0">
                <a:latin typeface="Arial" charset="0"/>
                <a:ea typeface="ヒラギノ角ゴ Pro W3" charset="0"/>
              </a:rPr>
              <a:t>Ardis A. Reed MPH RD LD CDE :  – No COI/Financial Relationship to disclose</a:t>
            </a:r>
          </a:p>
          <a:p>
            <a:pPr lvl="1"/>
            <a:r>
              <a:rPr lang="en-US" sz="1200" dirty="0">
                <a:latin typeface="Arial" charset="0"/>
                <a:ea typeface="ヒラギノ角ゴ Pro W3" charset="0"/>
              </a:rPr>
              <a:t>Joycelyn Ashby Cornthwaite, RD LD CDE – Conference participation support provided by Novo Nordisk      </a:t>
            </a:r>
          </a:p>
          <a:p>
            <a:pPr lvl="1"/>
            <a:r>
              <a:rPr lang="en-US" sz="1200" dirty="0">
                <a:latin typeface="Arial" charset="0"/>
                <a:ea typeface="ヒラギノ角ゴ Pro W3" charset="0"/>
              </a:rPr>
              <a:t> </a:t>
            </a:r>
          </a:p>
          <a:p>
            <a:pPr>
              <a:spcBef>
                <a:spcPts val="600"/>
              </a:spcBef>
            </a:pPr>
            <a:r>
              <a:rPr lang="en-US" sz="1600" dirty="0">
                <a:latin typeface="Arial" charset="0"/>
                <a:ea typeface="ヒラギノ角ゴ Pro W3" charset="0"/>
                <a:cs typeface="ヒラギノ角ゴ Pro W3" charset="0"/>
              </a:rPr>
              <a:t>Non-Endorsement of Products:</a:t>
            </a:r>
          </a:p>
          <a:p>
            <a:pPr lvl="1"/>
            <a:r>
              <a:rPr lang="en-US" sz="1200" dirty="0">
                <a:latin typeface="Arial" charset="0"/>
                <a:ea typeface="ヒラギノ角ゴ Pro W3" charset="0"/>
              </a:rPr>
              <a:t>Accredited status does not imply endorsement by AADE, ANCC, ACPE or CDR of any commercial products displayed in conjunction with this educational activity</a:t>
            </a:r>
          </a:p>
          <a:p>
            <a:pPr>
              <a:spcBef>
                <a:spcPts val="600"/>
              </a:spcBef>
            </a:pPr>
            <a:r>
              <a:rPr lang="en-US" sz="1600" dirty="0">
                <a:latin typeface="Arial" charset="0"/>
                <a:ea typeface="ヒラギノ角ゴ Pro W3" charset="0"/>
                <a:cs typeface="ヒラギノ角ゴ Pro W3" charset="0"/>
              </a:rPr>
              <a:t>Off-Label Use:</a:t>
            </a:r>
          </a:p>
          <a:p>
            <a:pPr lvl="1"/>
            <a:r>
              <a:rPr lang="en-US" sz="1200" dirty="0">
                <a:latin typeface="Arial" charset="0"/>
                <a:ea typeface="ヒラギノ角ゴ Pro W3" charset="0"/>
              </a:rPr>
              <a:t>Participants will be notified by speakers to any product used for a purpose other than for which it was approved by the Food and Drug Administration.</a:t>
            </a:r>
          </a:p>
        </p:txBody>
      </p:sp>
      <p:sp>
        <p:nvSpPr>
          <p:cNvPr id="2" name="Slide Number Placeholder 1"/>
          <p:cNvSpPr>
            <a:spLocks noGrp="1"/>
          </p:cNvSpPr>
          <p:nvPr>
            <p:ph type="sldNum" sz="quarter" idx="12"/>
          </p:nvPr>
        </p:nvSpPr>
        <p:spPr/>
        <p:txBody>
          <a:bodyPr/>
          <a:lstStyle/>
          <a:p>
            <a:fld id="{74C6E7D4-4D97-9940-B173-4C0F5037F33F}" type="slidenum">
              <a:rPr lang="en-US" smtClean="0"/>
              <a:t>7</a:t>
            </a:fld>
            <a:endParaRPr lang="en-US"/>
          </a:p>
        </p:txBody>
      </p:sp>
    </p:spTree>
    <p:extLst>
      <p:ext uri="{BB962C8B-B14F-4D97-AF65-F5344CB8AC3E}">
        <p14:creationId xmlns:p14="http://schemas.microsoft.com/office/powerpoint/2010/main" val="4059588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hqprint">
            <a:alphaModFix amt="72000"/>
            <a:extLst>
              <a:ext uri="{BEBA8EAE-BF5A-486C-A8C5-ECC9F3942E4B}">
                <a14:imgProps xmlns:a14="http://schemas.microsoft.com/office/drawing/2010/main">
                  <a14:imgLayer r:embed="rId4">
                    <a14:imgEffect>
                      <a14:colorTemperature colorTemp="7344"/>
                    </a14:imgEffect>
                    <a14:imgEffect>
                      <a14:saturation sat="140000"/>
                    </a14:imgEffect>
                  </a14:imgLayer>
                </a14:imgProps>
              </a:ext>
              <a:ext uri="{28A0092B-C50C-407E-A947-70E740481C1C}">
                <a14:useLocalDpi xmlns:a14="http://schemas.microsoft.com/office/drawing/2010/main"/>
              </a:ext>
            </a:extLst>
          </a:blip>
          <a:srcRect l="17373" t="69703" b="18236"/>
          <a:stretch/>
        </p:blipFill>
        <p:spPr>
          <a:xfrm>
            <a:off x="0" y="1278731"/>
            <a:ext cx="9144000" cy="2879726"/>
          </a:xfrm>
          <a:prstGeom prst="rect">
            <a:avLst/>
          </a:prstGeom>
        </p:spPr>
      </p:pic>
      <p:sp>
        <p:nvSpPr>
          <p:cNvPr id="2" name="Content Placeholder 1"/>
          <p:cNvSpPr>
            <a:spLocks noGrp="1"/>
          </p:cNvSpPr>
          <p:nvPr>
            <p:ph idx="1"/>
          </p:nvPr>
        </p:nvSpPr>
        <p:spPr>
          <a:xfrm>
            <a:off x="1456350" y="1771651"/>
            <a:ext cx="2490659" cy="1026147"/>
          </a:xfrm>
        </p:spPr>
        <p:txBody>
          <a:bodyPr>
            <a:noAutofit/>
          </a:bodyPr>
          <a:lstStyle/>
          <a:p>
            <a:pPr marL="0" indent="0" algn="r">
              <a:buNone/>
            </a:pPr>
            <a:r>
              <a:rPr lang="en-US" sz="4800" b="1" dirty="0">
                <a:solidFill>
                  <a:srgbClr val="E64A0E"/>
                </a:solidFill>
              </a:rPr>
              <a:t>66%</a:t>
            </a:r>
            <a:endParaRPr lang="en-US" sz="6600" b="1" dirty="0">
              <a:solidFill>
                <a:srgbClr val="001423"/>
              </a:solidFill>
            </a:endParaRPr>
          </a:p>
          <a:p>
            <a:pPr marL="0" indent="0" algn="r">
              <a:buNone/>
            </a:pPr>
            <a:endParaRPr lang="en-US" dirty="0"/>
          </a:p>
        </p:txBody>
      </p:sp>
      <p:sp>
        <p:nvSpPr>
          <p:cNvPr id="3" name="Title 2"/>
          <p:cNvSpPr>
            <a:spLocks noGrp="1"/>
          </p:cNvSpPr>
          <p:nvPr>
            <p:ph type="title"/>
          </p:nvPr>
        </p:nvSpPr>
        <p:spPr>
          <a:xfrm>
            <a:off x="316800" y="431975"/>
            <a:ext cx="8510399" cy="639206"/>
          </a:xfrm>
        </p:spPr>
        <p:txBody>
          <a:bodyPr/>
          <a:lstStyle/>
          <a:p>
            <a:r>
              <a:rPr lang="en-GB" dirty="0">
                <a:solidFill>
                  <a:srgbClr val="001423"/>
                </a:solidFill>
              </a:rPr>
              <a:t>Today, </a:t>
            </a:r>
            <a:r>
              <a:rPr lang="en-GB" dirty="0">
                <a:solidFill>
                  <a:srgbClr val="007C92"/>
                </a:solidFill>
              </a:rPr>
              <a:t>two thirds </a:t>
            </a:r>
            <a:r>
              <a:rPr lang="en-GB" dirty="0">
                <a:solidFill>
                  <a:srgbClr val="001423"/>
                </a:solidFill>
              </a:rPr>
              <a:t>of people with diabetes</a:t>
            </a:r>
            <a:br>
              <a:rPr lang="en-GB" dirty="0">
                <a:solidFill>
                  <a:srgbClr val="001423"/>
                </a:solidFill>
              </a:rPr>
            </a:br>
            <a:r>
              <a:rPr lang="en-GB" dirty="0">
                <a:solidFill>
                  <a:srgbClr val="001423"/>
                </a:solidFill>
              </a:rPr>
              <a:t>live in cities</a:t>
            </a:r>
            <a:endParaRPr lang="en-US" baseline="30000" dirty="0">
              <a:solidFill>
                <a:srgbClr val="001423"/>
              </a:solidFill>
            </a:endParaRPr>
          </a:p>
        </p:txBody>
      </p:sp>
      <p:sp>
        <p:nvSpPr>
          <p:cNvPr id="14" name="TextBox 7"/>
          <p:cNvSpPr txBox="1"/>
          <p:nvPr/>
        </p:nvSpPr>
        <p:spPr>
          <a:xfrm>
            <a:off x="252001" y="4574382"/>
            <a:ext cx="4490269" cy="246221"/>
          </a:xfrm>
          <a:prstGeom prst="rect">
            <a:avLst/>
          </a:prstGeom>
          <a:noFill/>
        </p:spPr>
        <p:txBody>
          <a:bodyPr wrap="square" rtlCol="0">
            <a:spAutoFit/>
          </a:bodyPr>
          <a:lstStyle/>
          <a:p>
            <a:r>
              <a:rPr lang="en-US" sz="500" b="1" dirty="0">
                <a:solidFill>
                  <a:srgbClr val="000000"/>
                </a:solidFill>
              </a:rPr>
              <a:t>References</a:t>
            </a:r>
          </a:p>
          <a:p>
            <a:r>
              <a:rPr lang="en-GB" sz="500" dirty="0">
                <a:solidFill>
                  <a:srgbClr val="000000"/>
                </a:solidFill>
              </a:rPr>
              <a:t>1. International Diabetes Federation. </a:t>
            </a:r>
            <a:r>
              <a:rPr lang="en-GB" sz="500" i="1" dirty="0">
                <a:solidFill>
                  <a:srgbClr val="000000"/>
                </a:solidFill>
              </a:rPr>
              <a:t>IDF Diabetes Atlas</a:t>
            </a:r>
            <a:r>
              <a:rPr lang="en-GB" sz="500" dirty="0">
                <a:solidFill>
                  <a:srgbClr val="000000"/>
                </a:solidFill>
              </a:rPr>
              <a:t>. 8th </a:t>
            </a:r>
            <a:r>
              <a:rPr lang="en-GB" sz="500" dirty="0" err="1">
                <a:solidFill>
                  <a:srgbClr val="000000"/>
                </a:solidFill>
              </a:rPr>
              <a:t>edn</a:t>
            </a:r>
            <a:r>
              <a:rPr lang="en-GB" sz="500" dirty="0">
                <a:solidFill>
                  <a:srgbClr val="000000"/>
                </a:solidFill>
              </a:rPr>
              <a:t>. Brussels, Belgium: International Diabetes Federation. 2017.</a:t>
            </a:r>
            <a:endParaRPr lang="en-US" sz="500" dirty="0">
              <a:solidFill>
                <a:schemeClr val="accent4">
                  <a:lumMod val="10000"/>
                </a:schemeClr>
              </a:solidFill>
            </a:endParaRPr>
          </a:p>
        </p:txBody>
      </p:sp>
      <p:sp>
        <p:nvSpPr>
          <p:cNvPr id="9" name="Rectangle 8"/>
          <p:cNvSpPr/>
          <p:nvPr/>
        </p:nvSpPr>
        <p:spPr>
          <a:xfrm>
            <a:off x="3182953" y="1470156"/>
            <a:ext cx="721672" cy="461665"/>
          </a:xfrm>
          <a:prstGeom prst="rect">
            <a:avLst/>
          </a:prstGeom>
        </p:spPr>
        <p:txBody>
          <a:bodyPr wrap="none">
            <a:spAutoFit/>
          </a:bodyPr>
          <a:lstStyle/>
          <a:p>
            <a:pPr algn="r"/>
            <a:r>
              <a:rPr lang="en-US" dirty="0">
                <a:solidFill>
                  <a:schemeClr val="bg1"/>
                </a:solidFill>
              </a:rPr>
              <a:t>2017</a:t>
            </a:r>
            <a:r>
              <a:rPr lang="en-US" sz="2400" b="1" dirty="0">
                <a:solidFill>
                  <a:schemeClr val="bg1"/>
                </a:solidFill>
              </a:rPr>
              <a:t> </a:t>
            </a:r>
          </a:p>
        </p:txBody>
      </p:sp>
      <p:sp>
        <p:nvSpPr>
          <p:cNvPr id="10" name="Rectangle 9"/>
          <p:cNvSpPr/>
          <p:nvPr/>
        </p:nvSpPr>
        <p:spPr>
          <a:xfrm>
            <a:off x="316800" y="2453300"/>
            <a:ext cx="3432084" cy="609398"/>
          </a:xfrm>
          <a:prstGeom prst="rect">
            <a:avLst/>
          </a:prstGeom>
        </p:spPr>
        <p:txBody>
          <a:bodyPr wrap="square">
            <a:spAutoFit/>
          </a:bodyPr>
          <a:lstStyle/>
          <a:p>
            <a:pPr algn="r">
              <a:lnSpc>
                <a:spcPct val="120000"/>
              </a:lnSpc>
            </a:pPr>
            <a:r>
              <a:rPr lang="en-US" sz="1400" dirty="0">
                <a:solidFill>
                  <a:schemeClr val="bg1"/>
                </a:solidFill>
              </a:rPr>
              <a:t>OF PEOPLE WITH DIABETES LIVE IN URBAN AREAS</a:t>
            </a:r>
            <a:r>
              <a:rPr lang="en-US" sz="1400" baseline="30000" dirty="0">
                <a:solidFill>
                  <a:schemeClr val="bg1"/>
                </a:solidFill>
              </a:rPr>
              <a:t>1</a:t>
            </a:r>
          </a:p>
        </p:txBody>
      </p:sp>
      <p:sp>
        <p:nvSpPr>
          <p:cNvPr id="11" name="Rectangle 10"/>
          <p:cNvSpPr/>
          <p:nvPr/>
        </p:nvSpPr>
        <p:spPr>
          <a:xfrm>
            <a:off x="5447177" y="2434921"/>
            <a:ext cx="3067644" cy="523220"/>
          </a:xfrm>
          <a:prstGeom prst="rect">
            <a:avLst/>
          </a:prstGeom>
        </p:spPr>
        <p:txBody>
          <a:bodyPr wrap="square">
            <a:spAutoFit/>
          </a:bodyPr>
          <a:lstStyle/>
          <a:p>
            <a:r>
              <a:rPr lang="en-US" sz="1400" dirty="0">
                <a:solidFill>
                  <a:schemeClr val="bg1"/>
                </a:solidFill>
              </a:rPr>
              <a:t>OF PEOPLE WITH DIABETES WILL LIVE IN URBAN AREAS</a:t>
            </a:r>
            <a:r>
              <a:rPr lang="en-US" sz="1400" baseline="30000" dirty="0">
                <a:solidFill>
                  <a:schemeClr val="bg1"/>
                </a:solidFill>
              </a:rPr>
              <a:t>1</a:t>
            </a:r>
          </a:p>
        </p:txBody>
      </p:sp>
      <p:sp>
        <p:nvSpPr>
          <p:cNvPr id="51" name="Rectangle 50"/>
          <p:cNvSpPr/>
          <p:nvPr/>
        </p:nvSpPr>
        <p:spPr>
          <a:xfrm>
            <a:off x="5447177" y="1470156"/>
            <a:ext cx="721672" cy="461665"/>
          </a:xfrm>
          <a:prstGeom prst="rect">
            <a:avLst/>
          </a:prstGeom>
        </p:spPr>
        <p:txBody>
          <a:bodyPr wrap="none">
            <a:spAutoFit/>
          </a:bodyPr>
          <a:lstStyle/>
          <a:p>
            <a:r>
              <a:rPr lang="en-US" dirty="0">
                <a:solidFill>
                  <a:schemeClr val="bg1"/>
                </a:solidFill>
              </a:rPr>
              <a:t>2045</a:t>
            </a:r>
            <a:r>
              <a:rPr lang="en-US" sz="2400" b="1" dirty="0">
                <a:solidFill>
                  <a:schemeClr val="bg1"/>
                </a:solidFill>
              </a:rPr>
              <a:t> </a:t>
            </a:r>
          </a:p>
        </p:txBody>
      </p:sp>
      <p:sp>
        <p:nvSpPr>
          <p:cNvPr id="52" name="Content Placeholder 1"/>
          <p:cNvSpPr txBox="1">
            <a:spLocks/>
          </p:cNvSpPr>
          <p:nvPr/>
        </p:nvSpPr>
        <p:spPr>
          <a:xfrm>
            <a:off x="5500145" y="1765721"/>
            <a:ext cx="2490659" cy="1026147"/>
          </a:xfrm>
          <a:prstGeom prst="rect">
            <a:avLst/>
          </a:prstGeom>
        </p:spPr>
        <p:txBody>
          <a:bodyPr vert="horz" lIns="0" tIns="0" rIns="216000" bIns="0" rtlCol="0">
            <a:noAutofit/>
          </a:bodyPr>
          <a:lstStyle>
            <a:lvl1pPr marL="265113" indent="-265113" algn="l" defTabSz="914400" rtl="0" eaLnBrk="1" latinLnBrk="0" hangingPunct="1">
              <a:spcBef>
                <a:spcPct val="20000"/>
              </a:spcBef>
              <a:buClr>
                <a:schemeClr val="accent1"/>
              </a:buClr>
              <a:buFont typeface="Verdana" pitchFamily="34" charset="0"/>
              <a:buChar char="•"/>
              <a:defRPr sz="1800" kern="1200">
                <a:solidFill>
                  <a:schemeClr val="accent2"/>
                </a:solidFill>
                <a:latin typeface="+mn-lt"/>
                <a:ea typeface="+mn-ea"/>
                <a:cs typeface="+mn-cs"/>
              </a:defRPr>
            </a:lvl1pPr>
            <a:lvl2pPr marL="536575" indent="-271463" algn="l" defTabSz="914400" rtl="0" eaLnBrk="1" latinLnBrk="0" hangingPunct="1">
              <a:spcBef>
                <a:spcPct val="20000"/>
              </a:spcBef>
              <a:buClr>
                <a:schemeClr val="tx2"/>
              </a:buClr>
              <a:buFont typeface="Verdana" pitchFamily="34" charset="0"/>
              <a:buChar char="•"/>
              <a:defRPr sz="1600" kern="1200">
                <a:solidFill>
                  <a:schemeClr val="accent2"/>
                </a:solidFill>
                <a:latin typeface="+mn-lt"/>
                <a:ea typeface="+mn-ea"/>
                <a:cs typeface="+mn-cs"/>
              </a:defRPr>
            </a:lvl2pPr>
            <a:lvl3pPr marL="808038" indent="-271463" algn="l" defTabSz="914400" rtl="0" eaLnBrk="1" latinLnBrk="0" hangingPunct="1">
              <a:spcBef>
                <a:spcPct val="20000"/>
              </a:spcBef>
              <a:buClr>
                <a:schemeClr val="accent5"/>
              </a:buClr>
              <a:buFont typeface="Verdana" pitchFamily="34" charset="0"/>
              <a:buChar char="•"/>
              <a:defRPr sz="1400" kern="1200">
                <a:solidFill>
                  <a:schemeClr val="accent2"/>
                </a:solidFill>
                <a:latin typeface="+mn-lt"/>
                <a:ea typeface="+mn-ea"/>
                <a:cs typeface="+mn-cs"/>
              </a:defRPr>
            </a:lvl3pPr>
            <a:lvl4pPr marL="985838" indent="-177800" algn="l" defTabSz="914400" rtl="0" eaLnBrk="1" latinLnBrk="0" hangingPunct="1">
              <a:spcBef>
                <a:spcPct val="20000"/>
              </a:spcBef>
              <a:buClr>
                <a:schemeClr val="accent3"/>
              </a:buClr>
              <a:buFont typeface="Verdana" pitchFamily="34" charset="0"/>
              <a:buChar char="•"/>
              <a:defRPr sz="1200" kern="1200">
                <a:solidFill>
                  <a:schemeClr val="accent2"/>
                </a:solidFill>
                <a:latin typeface="+mn-lt"/>
                <a:ea typeface="+mn-ea"/>
                <a:cs typeface="+mn-cs"/>
              </a:defRPr>
            </a:lvl4pPr>
            <a:lvl5pPr marL="1257300" indent="-184150" algn="l" defTabSz="914400" rtl="0" eaLnBrk="1" latinLnBrk="0" hangingPunct="1">
              <a:spcBef>
                <a:spcPct val="20000"/>
              </a:spcBef>
              <a:buClr>
                <a:srgbClr val="001423"/>
              </a:buClr>
              <a:buFont typeface="Verdana" pitchFamily="34" charset="0"/>
              <a:buChar char="•"/>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0" b="1" dirty="0">
                <a:solidFill>
                  <a:srgbClr val="E64A0E"/>
                </a:solidFill>
              </a:rPr>
              <a:t>75%</a:t>
            </a:r>
            <a:endParaRPr lang="en-US" sz="6600" b="1" dirty="0">
              <a:solidFill>
                <a:srgbClr val="001423"/>
              </a:solidFill>
            </a:endParaRPr>
          </a:p>
          <a:p>
            <a:pPr marL="0" indent="0">
              <a:buNone/>
            </a:pPr>
            <a:endParaRPr lang="en-US" dirty="0"/>
          </a:p>
        </p:txBody>
      </p:sp>
      <p:sp>
        <p:nvSpPr>
          <p:cNvPr id="53" name="Rounded Rectangle 11"/>
          <p:cNvSpPr/>
          <p:nvPr/>
        </p:nvSpPr>
        <p:spPr>
          <a:xfrm rot="5400000">
            <a:off x="3854815" y="1618496"/>
            <a:ext cx="1313794" cy="1318758"/>
          </a:xfrm>
          <a:custGeom>
            <a:avLst/>
            <a:gdLst/>
            <a:ahLst/>
            <a:cxnLst/>
            <a:rect l="l" t="t" r="r" b="b"/>
            <a:pathLst>
              <a:path w="2321254" h="3842587">
                <a:moveTo>
                  <a:pt x="1160628" y="0"/>
                </a:moveTo>
                <a:lnTo>
                  <a:pt x="1174612" y="2824"/>
                </a:lnTo>
                <a:lnTo>
                  <a:pt x="1188595" y="5648"/>
                </a:lnTo>
                <a:lnTo>
                  <a:pt x="1202578" y="11296"/>
                </a:lnTo>
                <a:lnTo>
                  <a:pt x="1213066" y="19768"/>
                </a:lnTo>
                <a:lnTo>
                  <a:pt x="2272312" y="971441"/>
                </a:lnTo>
                <a:lnTo>
                  <a:pt x="2289791" y="994033"/>
                </a:lnTo>
                <a:lnTo>
                  <a:pt x="2307271" y="1025096"/>
                </a:lnTo>
                <a:lnTo>
                  <a:pt x="2317758" y="1056160"/>
                </a:lnTo>
                <a:lnTo>
                  <a:pt x="2321254" y="1084399"/>
                </a:lnTo>
                <a:lnTo>
                  <a:pt x="2321254" y="1085752"/>
                </a:lnTo>
                <a:lnTo>
                  <a:pt x="2321254" y="1743733"/>
                </a:lnTo>
                <a:lnTo>
                  <a:pt x="2321254" y="1757853"/>
                </a:lnTo>
                <a:lnTo>
                  <a:pt x="2317758" y="1766324"/>
                </a:lnTo>
                <a:lnTo>
                  <a:pt x="2314262" y="1771972"/>
                </a:lnTo>
                <a:lnTo>
                  <a:pt x="2307271" y="1774797"/>
                </a:lnTo>
                <a:lnTo>
                  <a:pt x="2300279" y="1777621"/>
                </a:lnTo>
                <a:lnTo>
                  <a:pt x="2289791" y="1774797"/>
                </a:lnTo>
                <a:lnTo>
                  <a:pt x="2282800" y="1769148"/>
                </a:lnTo>
                <a:lnTo>
                  <a:pt x="2272312" y="1760677"/>
                </a:lnTo>
                <a:lnTo>
                  <a:pt x="1581840" y="1144507"/>
                </a:lnTo>
                <a:lnTo>
                  <a:pt x="1581840" y="3736045"/>
                </a:lnTo>
                <a:cubicBezTo>
                  <a:pt x="1581840" y="3794887"/>
                  <a:pt x="1534140" y="3842587"/>
                  <a:pt x="1475298" y="3842587"/>
                </a:cubicBezTo>
                <a:lnTo>
                  <a:pt x="845956" y="3842587"/>
                </a:lnTo>
                <a:cubicBezTo>
                  <a:pt x="787114" y="3842587"/>
                  <a:pt x="739414" y="3794887"/>
                  <a:pt x="739414" y="3736045"/>
                </a:cubicBezTo>
                <a:lnTo>
                  <a:pt x="739414" y="1144508"/>
                </a:lnTo>
                <a:lnTo>
                  <a:pt x="48943" y="1760677"/>
                </a:lnTo>
                <a:lnTo>
                  <a:pt x="38456" y="1769148"/>
                </a:lnTo>
                <a:lnTo>
                  <a:pt x="31464" y="1774797"/>
                </a:lnTo>
                <a:lnTo>
                  <a:pt x="20976" y="1777621"/>
                </a:lnTo>
                <a:lnTo>
                  <a:pt x="13985" y="1774797"/>
                </a:lnTo>
                <a:lnTo>
                  <a:pt x="6993" y="1771972"/>
                </a:lnTo>
                <a:lnTo>
                  <a:pt x="3497" y="1766324"/>
                </a:lnTo>
                <a:lnTo>
                  <a:pt x="1" y="1757853"/>
                </a:lnTo>
                <a:lnTo>
                  <a:pt x="1" y="1743733"/>
                </a:lnTo>
                <a:lnTo>
                  <a:pt x="1" y="1090881"/>
                </a:lnTo>
                <a:lnTo>
                  <a:pt x="0" y="1090881"/>
                </a:lnTo>
                <a:lnTo>
                  <a:pt x="0" y="1084399"/>
                </a:lnTo>
                <a:lnTo>
                  <a:pt x="3497" y="1056160"/>
                </a:lnTo>
                <a:lnTo>
                  <a:pt x="13985" y="1025096"/>
                </a:lnTo>
                <a:lnTo>
                  <a:pt x="31464" y="994033"/>
                </a:lnTo>
                <a:lnTo>
                  <a:pt x="48943" y="971441"/>
                </a:lnTo>
                <a:lnTo>
                  <a:pt x="1108190" y="19768"/>
                </a:lnTo>
                <a:lnTo>
                  <a:pt x="1122174" y="11296"/>
                </a:lnTo>
                <a:lnTo>
                  <a:pt x="1132661" y="5648"/>
                </a:lnTo>
                <a:lnTo>
                  <a:pt x="1146645" y="2824"/>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p:cNvSpPr>
            <a:spLocks noGrp="1"/>
          </p:cNvSpPr>
          <p:nvPr>
            <p:ph type="sldNum" sz="quarter" idx="4"/>
          </p:nvPr>
        </p:nvSpPr>
        <p:spPr>
          <a:xfrm>
            <a:off x="8671011" y="4947311"/>
            <a:ext cx="312378" cy="101694"/>
          </a:xfrm>
        </p:spPr>
        <p:txBody>
          <a:bodyPr/>
          <a:lstStyle/>
          <a:p>
            <a:pPr>
              <a:defRPr/>
            </a:pPr>
            <a:fld id="{4B01E8EF-57E8-4F85-90EB-163CEE512F88}" type="slidenum">
              <a:rPr lang="en-GB" sz="1100" smtClean="0"/>
              <a:pPr>
                <a:defRPr/>
              </a:pPr>
              <a:t>8</a:t>
            </a:fld>
            <a:endParaRPr lang="en-GB" sz="1100" dirty="0"/>
          </a:p>
        </p:txBody>
      </p:sp>
    </p:spTree>
    <p:extLst>
      <p:ext uri="{BB962C8B-B14F-4D97-AF65-F5344CB8AC3E}">
        <p14:creationId xmlns:p14="http://schemas.microsoft.com/office/powerpoint/2010/main" val="2326945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54044" y="1278731"/>
            <a:ext cx="3089957" cy="2916237"/>
          </a:xfrm>
          <a:prstGeom prst="rect">
            <a:avLst/>
          </a:prstGeom>
        </p:spPr>
      </p:pic>
      <p:pic>
        <p:nvPicPr>
          <p:cNvPr id="15" name="Picture 14"/>
          <p:cNvPicPr>
            <a:picLocks noChangeAspect="1"/>
          </p:cNvPicPr>
          <p:nvPr/>
        </p:nvPicPr>
        <p:blipFill rotWithShape="1">
          <a:blip r:embed="rId4" cstate="hqprint">
            <a:extLst>
              <a:ext uri="{28A0092B-C50C-407E-A947-70E740481C1C}">
                <a14:useLocalDpi xmlns:a14="http://schemas.microsoft.com/office/drawing/2010/main"/>
              </a:ext>
            </a:extLst>
          </a:blip>
          <a:srcRect b="-2"/>
          <a:stretch/>
        </p:blipFill>
        <p:spPr>
          <a:xfrm>
            <a:off x="2810231" y="1278732"/>
            <a:ext cx="3243814" cy="2916237"/>
          </a:xfrm>
          <a:prstGeom prst="rect">
            <a:avLst/>
          </a:prstGeom>
        </p:spPr>
      </p:pic>
      <p:pic>
        <p:nvPicPr>
          <p:cNvPr id="17" name="Picture 16"/>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1278732"/>
            <a:ext cx="2810230" cy="2919225"/>
          </a:xfrm>
          <a:prstGeom prst="rect">
            <a:avLst/>
          </a:prstGeom>
        </p:spPr>
      </p:pic>
      <p:sp>
        <p:nvSpPr>
          <p:cNvPr id="3" name="Title 2"/>
          <p:cNvSpPr>
            <a:spLocks noGrp="1"/>
          </p:cNvSpPr>
          <p:nvPr>
            <p:ph type="title"/>
          </p:nvPr>
        </p:nvSpPr>
        <p:spPr>
          <a:xfrm>
            <a:off x="316800" y="517801"/>
            <a:ext cx="8361127" cy="391412"/>
          </a:xfrm>
        </p:spPr>
        <p:txBody>
          <a:bodyPr/>
          <a:lstStyle/>
          <a:p>
            <a:r>
              <a:rPr lang="en-US" dirty="0">
                <a:solidFill>
                  <a:srgbClr val="001423"/>
                </a:solidFill>
              </a:rPr>
              <a:t>Cities influence how people live, travel and</a:t>
            </a:r>
            <a:br>
              <a:rPr lang="en-US" dirty="0">
                <a:solidFill>
                  <a:srgbClr val="001423"/>
                </a:solidFill>
              </a:rPr>
            </a:br>
            <a:r>
              <a:rPr lang="en-US" dirty="0">
                <a:solidFill>
                  <a:srgbClr val="001423"/>
                </a:solidFill>
              </a:rPr>
              <a:t>eat, which all have an </a:t>
            </a:r>
            <a:r>
              <a:rPr lang="en-US" dirty="0">
                <a:solidFill>
                  <a:srgbClr val="007C92"/>
                </a:solidFill>
              </a:rPr>
              <a:t>impact on diabetes risk</a:t>
            </a:r>
            <a:r>
              <a:rPr lang="en-US" dirty="0">
                <a:solidFill>
                  <a:srgbClr val="001423"/>
                </a:solidFill>
              </a:rPr>
              <a:t> </a:t>
            </a:r>
          </a:p>
        </p:txBody>
      </p:sp>
      <p:sp>
        <p:nvSpPr>
          <p:cNvPr id="4" name="Slide Number Placeholder 3"/>
          <p:cNvSpPr>
            <a:spLocks noGrp="1"/>
          </p:cNvSpPr>
          <p:nvPr>
            <p:ph type="sldNum" sz="quarter" idx="4"/>
          </p:nvPr>
        </p:nvSpPr>
        <p:spPr>
          <a:xfrm>
            <a:off x="8671011" y="4931399"/>
            <a:ext cx="312378" cy="101600"/>
          </a:xfrm>
        </p:spPr>
        <p:txBody>
          <a:bodyPr/>
          <a:lstStyle/>
          <a:p>
            <a:pPr>
              <a:defRPr/>
            </a:pPr>
            <a:fld id="{4B01E8EF-57E8-4F85-90EB-163CEE512F88}" type="slidenum">
              <a:rPr lang="en-GB" sz="1100" noProof="0" smtClean="0"/>
              <a:pPr>
                <a:defRPr/>
              </a:pPr>
              <a:t>9</a:t>
            </a:fld>
            <a:endParaRPr lang="en-GB" sz="1100" noProof="0" dirty="0"/>
          </a:p>
        </p:txBody>
      </p:sp>
      <p:sp>
        <p:nvSpPr>
          <p:cNvPr id="16" name="TextBox 15"/>
          <p:cNvSpPr txBox="1"/>
          <p:nvPr/>
        </p:nvSpPr>
        <p:spPr>
          <a:xfrm>
            <a:off x="252001" y="4574382"/>
            <a:ext cx="7620611" cy="246221"/>
          </a:xfrm>
          <a:prstGeom prst="rect">
            <a:avLst/>
          </a:prstGeom>
          <a:noFill/>
        </p:spPr>
        <p:txBody>
          <a:bodyPr wrap="square" rtlCol="0">
            <a:spAutoFit/>
          </a:bodyPr>
          <a:lstStyle/>
          <a:p>
            <a:r>
              <a:rPr lang="en-US" sz="500" b="1" dirty="0">
                <a:solidFill>
                  <a:srgbClr val="001423"/>
                </a:solidFill>
              </a:rPr>
              <a:t>References </a:t>
            </a:r>
          </a:p>
          <a:p>
            <a:r>
              <a:rPr lang="en-US" sz="500" b="1" dirty="0">
                <a:solidFill>
                  <a:srgbClr val="001423"/>
                </a:solidFill>
              </a:rPr>
              <a:t>1. </a:t>
            </a:r>
            <a:r>
              <a:rPr lang="en-US" sz="500" dirty="0" err="1">
                <a:solidFill>
                  <a:srgbClr val="001423"/>
                </a:solidFill>
              </a:rPr>
              <a:t>Tellnes</a:t>
            </a:r>
            <a:r>
              <a:rPr lang="en-US" sz="500" dirty="0">
                <a:solidFill>
                  <a:srgbClr val="001423"/>
                </a:solidFill>
              </a:rPr>
              <a:t> G. </a:t>
            </a:r>
            <a:r>
              <a:rPr lang="en-US" sz="500" i="1" dirty="0" err="1">
                <a:solidFill>
                  <a:srgbClr val="001423"/>
                </a:solidFill>
              </a:rPr>
              <a:t>Urbanisation</a:t>
            </a:r>
            <a:r>
              <a:rPr lang="en-US" sz="500" i="1" dirty="0">
                <a:solidFill>
                  <a:srgbClr val="001423"/>
                </a:solidFill>
              </a:rPr>
              <a:t> and health: new challenges in health promotion and prevention.</a:t>
            </a:r>
            <a:r>
              <a:rPr lang="en-US" sz="500" dirty="0">
                <a:solidFill>
                  <a:srgbClr val="001423"/>
                </a:solidFill>
              </a:rPr>
              <a:t> </a:t>
            </a:r>
            <a:r>
              <a:rPr lang="en-US" sz="500" i="1" dirty="0">
                <a:solidFill>
                  <a:srgbClr val="001423"/>
                </a:solidFill>
              </a:rPr>
              <a:t>Oslo academic press</a:t>
            </a:r>
            <a:r>
              <a:rPr lang="en-US" sz="500" dirty="0">
                <a:solidFill>
                  <a:srgbClr val="001423"/>
                </a:solidFill>
              </a:rPr>
              <a:t>. 2005</a:t>
            </a:r>
          </a:p>
        </p:txBody>
      </p:sp>
      <p:sp>
        <p:nvSpPr>
          <p:cNvPr id="5" name="Rounded Rectangle 4"/>
          <p:cNvSpPr/>
          <p:nvPr/>
        </p:nvSpPr>
        <p:spPr>
          <a:xfrm>
            <a:off x="316800" y="2537321"/>
            <a:ext cx="1108779" cy="1088741"/>
          </a:xfrm>
          <a:prstGeom prst="roundRect">
            <a:avLst>
              <a:gd name="adj" fmla="val 8268"/>
            </a:avLst>
          </a:prstGeom>
          <a:solidFill>
            <a:schemeClr val="bg1">
              <a:alpha val="85000"/>
            </a:schemeClr>
          </a:solidFill>
          <a:ln w="15240">
            <a:solidFill>
              <a:srgbClr val="007C92">
                <a:alpha val="7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3441" y="2689017"/>
            <a:ext cx="695495" cy="754869"/>
          </a:xfrm>
          <a:prstGeom prst="rect">
            <a:avLst/>
          </a:prstGeom>
        </p:spPr>
      </p:pic>
      <p:sp>
        <p:nvSpPr>
          <p:cNvPr id="8" name="Rounded Rectangle 7"/>
          <p:cNvSpPr/>
          <p:nvPr/>
        </p:nvSpPr>
        <p:spPr>
          <a:xfrm>
            <a:off x="5881302" y="2547162"/>
            <a:ext cx="1108779" cy="1088741"/>
          </a:xfrm>
          <a:prstGeom prst="roundRect">
            <a:avLst>
              <a:gd name="adj" fmla="val 8268"/>
            </a:avLst>
          </a:prstGeom>
          <a:solidFill>
            <a:schemeClr val="bg1">
              <a:alpha val="85000"/>
            </a:schemeClr>
          </a:solidFill>
          <a:ln w="15240">
            <a:solidFill>
              <a:srgbClr val="007C9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54045" y="2734361"/>
            <a:ext cx="779205" cy="712240"/>
          </a:xfrm>
          <a:prstGeom prst="rect">
            <a:avLst/>
          </a:prstGeom>
        </p:spPr>
      </p:pic>
      <p:sp>
        <p:nvSpPr>
          <p:cNvPr id="7" name="Rounded Rectangle 6"/>
          <p:cNvSpPr/>
          <p:nvPr/>
        </p:nvSpPr>
        <p:spPr>
          <a:xfrm>
            <a:off x="4026468" y="2547162"/>
            <a:ext cx="1108779" cy="1088741"/>
          </a:xfrm>
          <a:prstGeom prst="roundRect">
            <a:avLst>
              <a:gd name="adj" fmla="val 8268"/>
            </a:avLst>
          </a:prstGeom>
          <a:solidFill>
            <a:schemeClr val="bg1">
              <a:alpha val="85000"/>
            </a:schemeClr>
          </a:solidFill>
          <a:ln w="15240">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70733" y="2725571"/>
            <a:ext cx="776540" cy="729820"/>
          </a:xfrm>
          <a:prstGeom prst="rect">
            <a:avLst/>
          </a:prstGeom>
        </p:spPr>
      </p:pic>
      <p:sp>
        <p:nvSpPr>
          <p:cNvPr id="9" name="Rounded Rectangle 8"/>
          <p:cNvSpPr/>
          <p:nvPr/>
        </p:nvSpPr>
        <p:spPr>
          <a:xfrm>
            <a:off x="7736135" y="2547162"/>
            <a:ext cx="1108779" cy="1088741"/>
          </a:xfrm>
          <a:prstGeom prst="roundRect">
            <a:avLst>
              <a:gd name="adj" fmla="val 7068"/>
            </a:avLst>
          </a:prstGeom>
          <a:solidFill>
            <a:schemeClr val="bg1">
              <a:alpha val="85000"/>
            </a:schemeClr>
          </a:solidFill>
          <a:ln w="15240">
            <a:solidFill>
              <a:srgbClr val="007C9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0916" y="2731183"/>
            <a:ext cx="854724" cy="715419"/>
          </a:xfrm>
          <a:prstGeom prst="rect">
            <a:avLst/>
          </a:prstGeom>
          <a:solidFill>
            <a:schemeClr val="bg1"/>
          </a:solidFill>
        </p:spPr>
      </p:pic>
      <p:sp>
        <p:nvSpPr>
          <p:cNvPr id="6" name="Rounded Rectangle 5"/>
          <p:cNvSpPr/>
          <p:nvPr/>
        </p:nvSpPr>
        <p:spPr>
          <a:xfrm>
            <a:off x="2171634" y="2537321"/>
            <a:ext cx="1108779" cy="1088741"/>
          </a:xfrm>
          <a:prstGeom prst="roundRect">
            <a:avLst>
              <a:gd name="adj" fmla="val 8268"/>
            </a:avLst>
          </a:prstGeom>
          <a:solidFill>
            <a:schemeClr val="bg1">
              <a:alpha val="80000"/>
            </a:schemeClr>
          </a:solidFill>
          <a:ln w="15240">
            <a:solidFill>
              <a:srgbClr val="007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08662" y="2698563"/>
            <a:ext cx="463413" cy="801158"/>
          </a:xfrm>
          <a:prstGeom prst="rect">
            <a:avLst/>
          </a:prstGeom>
        </p:spPr>
      </p:pic>
    </p:spTree>
    <p:extLst>
      <p:ext uri="{BB962C8B-B14F-4D97-AF65-F5344CB8AC3E}">
        <p14:creationId xmlns:p14="http://schemas.microsoft.com/office/powerpoint/2010/main" val="1935400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FRD\AppData\Local\Temp\Templafy\PowerPointVsto\Assets\068_CCD_Pictures PPT template_full page pictures12.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6330</TotalTime>
  <Words>1848</Words>
  <Application>Microsoft Office PowerPoint</Application>
  <PresentationFormat>Custom</PresentationFormat>
  <Paragraphs>368</Paragraphs>
  <Slides>29</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ＭＳ Ｐゴシック</vt:lpstr>
      <vt:lpstr>SimSun</vt:lpstr>
      <vt:lpstr>Arial</vt:lpstr>
      <vt:lpstr>Arial Unicode MS</vt:lpstr>
      <vt:lpstr>Calibri</vt:lpstr>
      <vt:lpstr>Futura Std Book</vt:lpstr>
      <vt:lpstr>Lucida Sans</vt:lpstr>
      <vt:lpstr>Verdana</vt:lpstr>
      <vt:lpstr>ヒラギノ角ゴ Pro W3</vt:lpstr>
      <vt:lpstr>Office Theme</vt:lpstr>
      <vt:lpstr>Custom Design</vt:lpstr>
      <vt:lpstr>PowerPoint Presentation</vt:lpstr>
      <vt:lpstr>Engaging stakeholders to Address Community-Level Diabetes Vulnerabilities through Population Health Interventions: A Public-Private Partnership</vt:lpstr>
      <vt:lpstr>PowerPoint Presentation</vt:lpstr>
      <vt:lpstr>PowerPoint Presentation</vt:lpstr>
      <vt:lpstr>PowerPoint Presentation</vt:lpstr>
      <vt:lpstr>PowerPoint Presentation</vt:lpstr>
      <vt:lpstr>Disclosure to Participants</vt:lpstr>
      <vt:lpstr>Today, two thirds of people with diabetes live in cities</vt:lpstr>
      <vt:lpstr>Cities influence how people live, travel and eat, which all have an impact on diabetes risk </vt:lpstr>
      <vt:lpstr>PowerPoint Presentation</vt:lpstr>
      <vt:lpstr>PowerPoint Presentation</vt:lpstr>
      <vt:lpstr>Houston Cities Changing Diabetes</vt:lpstr>
      <vt:lpstr>PowerPoint Presentation</vt:lpstr>
      <vt:lpstr>Stakeholder Engagement</vt:lpstr>
      <vt:lpstr>Multi Sector Participation</vt:lpstr>
      <vt:lpstr>CCD Research: Understanding Vulnerability</vt:lpstr>
      <vt:lpstr>Current Initiatives in CCD Houston</vt:lpstr>
      <vt:lpstr>From Initial Idea to Reality </vt:lpstr>
      <vt:lpstr>Houston Diabetes Resource Center</vt:lpstr>
      <vt:lpstr>Faith and Diabetes</vt:lpstr>
      <vt:lpstr>Why Faith Communities?</vt:lpstr>
      <vt:lpstr>Strengthening Health Ministries</vt:lpstr>
      <vt:lpstr>Gateway Diabetes and CVD curriculum from Laredo, Texas-  Training by TMF Health Quality Institute  </vt:lpstr>
      <vt:lpstr>PowerPoint Presentation</vt:lpstr>
      <vt:lpstr>Track Record of DSMES Train-the-Trainer Community Settings, NOT Houses of Faith</vt:lpstr>
      <vt:lpstr>PowerPoint Presentation</vt:lpstr>
      <vt:lpstr>What’s the Secret Sauce?</vt:lpstr>
      <vt:lpstr>Thank You Very Much</vt:lpstr>
      <vt:lpstr>For More Information</vt:lpstr>
    </vt:vector>
  </TitlesOfParts>
  <Company>eyespy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Tokarz</dc:creator>
  <cp:lastModifiedBy>Windows User</cp:lastModifiedBy>
  <cp:revision>49</cp:revision>
  <dcterms:created xsi:type="dcterms:W3CDTF">2016-11-28T23:17:59Z</dcterms:created>
  <dcterms:modified xsi:type="dcterms:W3CDTF">2018-08-18T19:34:40Z</dcterms:modified>
</cp:coreProperties>
</file>