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4"/>
  </p:notesMasterIdLst>
  <p:sldIdLst>
    <p:sldId id="256" r:id="rId3"/>
    <p:sldId id="257" r:id="rId4"/>
    <p:sldId id="261" r:id="rId5"/>
    <p:sldId id="259" r:id="rId6"/>
    <p:sldId id="334" r:id="rId7"/>
    <p:sldId id="290" r:id="rId8"/>
    <p:sldId id="281" r:id="rId9"/>
    <p:sldId id="282" r:id="rId10"/>
    <p:sldId id="283" r:id="rId11"/>
    <p:sldId id="284" r:id="rId12"/>
    <p:sldId id="270" r:id="rId13"/>
    <p:sldId id="276" r:id="rId14"/>
    <p:sldId id="285" r:id="rId15"/>
    <p:sldId id="304" r:id="rId16"/>
    <p:sldId id="286" r:id="rId17"/>
    <p:sldId id="291" r:id="rId18"/>
    <p:sldId id="311" r:id="rId19"/>
    <p:sldId id="305" r:id="rId20"/>
    <p:sldId id="328" r:id="rId21"/>
    <p:sldId id="320" r:id="rId22"/>
    <p:sldId id="325" r:id="rId23"/>
    <p:sldId id="318" r:id="rId24"/>
    <p:sldId id="280" r:id="rId25"/>
    <p:sldId id="332" r:id="rId26"/>
    <p:sldId id="302" r:id="rId27"/>
    <p:sldId id="287" r:id="rId28"/>
    <p:sldId id="262" r:id="rId29"/>
    <p:sldId id="263" r:id="rId30"/>
    <p:sldId id="264" r:id="rId31"/>
    <p:sldId id="288" r:id="rId32"/>
    <p:sldId id="300" r:id="rId33"/>
    <p:sldId id="265" r:id="rId34"/>
    <p:sldId id="297" r:id="rId35"/>
    <p:sldId id="298" r:id="rId36"/>
    <p:sldId id="329" r:id="rId37"/>
    <p:sldId id="330" r:id="rId38"/>
    <p:sldId id="333" r:id="rId39"/>
    <p:sldId id="322" r:id="rId40"/>
    <p:sldId id="299" r:id="rId41"/>
    <p:sldId id="294" r:id="rId42"/>
    <p:sldId id="274" r:id="rId43"/>
    <p:sldId id="275" r:id="rId44"/>
    <p:sldId id="279" r:id="rId45"/>
    <p:sldId id="268" r:id="rId46"/>
    <p:sldId id="295" r:id="rId47"/>
    <p:sldId id="324" r:id="rId48"/>
    <p:sldId id="319" r:id="rId49"/>
    <p:sldId id="327" r:id="rId50"/>
    <p:sldId id="326" r:id="rId51"/>
    <p:sldId id="278" r:id="rId52"/>
    <p:sldId id="303" r:id="rId53"/>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0"/>
    <a:srgbClr val="ED1470"/>
    <a:srgbClr val="CCD825"/>
    <a:srgbClr val="005799"/>
    <a:srgbClr val="005798"/>
    <a:srgbClr val="233C7F"/>
    <a:srgbClr val="223570"/>
    <a:srgbClr val="182A6A"/>
    <a:srgbClr val="233C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557" autoAdjust="0"/>
  </p:normalViewPr>
  <p:slideViewPr>
    <p:cSldViewPr snapToGrid="0" snapToObjects="1">
      <p:cViewPr varScale="1">
        <p:scale>
          <a:sx n="110" d="100"/>
          <a:sy n="110" d="100"/>
        </p:scale>
        <p:origin x="677" y="62"/>
      </p:cViewPr>
      <p:guideLst>
        <p:guide orient="horz" pos="1622"/>
        <p:guide pos="2880"/>
      </p:guideLst>
    </p:cSldViewPr>
  </p:slideViewPr>
  <p:outlineViewPr>
    <p:cViewPr>
      <p:scale>
        <a:sx n="33" d="100"/>
        <a:sy n="33" d="100"/>
      </p:scale>
      <p:origin x="0" y="-14448"/>
    </p:cViewPr>
  </p:outlineViewPr>
  <p:notesTextViewPr>
    <p:cViewPr>
      <p:scale>
        <a:sx n="100" d="100"/>
        <a:sy n="100" d="100"/>
      </p:scale>
      <p:origin x="0" y="0"/>
    </p:cViewPr>
  </p:notesTextViewPr>
  <p:sorterViewPr>
    <p:cViewPr>
      <p:scale>
        <a:sx n="100" d="100"/>
        <a:sy n="100" d="100"/>
      </p:scale>
      <p:origin x="0" y="-98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8/19/2018</a:t>
            </a:fld>
            <a:endParaRPr lang="en-US" dirty="0"/>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dirty="0"/>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history</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a:t>
            </a:fld>
            <a:endParaRPr lang="en-US" dirty="0"/>
          </a:p>
        </p:txBody>
      </p:sp>
    </p:spTree>
    <p:extLst>
      <p:ext uri="{BB962C8B-B14F-4D97-AF65-F5344CB8AC3E}">
        <p14:creationId xmlns:p14="http://schemas.microsoft.com/office/powerpoint/2010/main" val="171056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9</a:t>
            </a:fld>
            <a:endParaRPr lang="en-US" dirty="0"/>
          </a:p>
        </p:txBody>
      </p:sp>
    </p:spTree>
    <p:extLst>
      <p:ext uri="{BB962C8B-B14F-4D97-AF65-F5344CB8AC3E}">
        <p14:creationId xmlns:p14="http://schemas.microsoft.com/office/powerpoint/2010/main" val="228102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or lose in today’s dollars</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10</a:t>
            </a:fld>
            <a:endParaRPr lang="en-US" dirty="0"/>
          </a:p>
        </p:txBody>
      </p:sp>
    </p:spTree>
    <p:extLst>
      <p:ext uri="{BB962C8B-B14F-4D97-AF65-F5344CB8AC3E}">
        <p14:creationId xmlns:p14="http://schemas.microsoft.com/office/powerpoint/2010/main" val="15551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Mark’s comment regarding physician contracts</a:t>
            </a:r>
            <a:endParaRPr lang="en-US" dirty="0"/>
          </a:p>
        </p:txBody>
      </p:sp>
      <p:sp>
        <p:nvSpPr>
          <p:cNvPr id="4" name="Slide Number Placeholder 3"/>
          <p:cNvSpPr>
            <a:spLocks noGrp="1"/>
          </p:cNvSpPr>
          <p:nvPr>
            <p:ph type="sldNum" sz="quarter" idx="10"/>
          </p:nvPr>
        </p:nvSpPr>
        <p:spPr/>
        <p:txBody>
          <a:bodyPr/>
          <a:lstStyle/>
          <a:p>
            <a:fld id="{DE98ECD6-5AEE-4550-B2D4-DBAB8462692B}" type="slidenum">
              <a:rPr lang="en-US" smtClean="0"/>
              <a:pPr/>
              <a:t>14</a:t>
            </a:fld>
            <a:endParaRPr lang="en-US" dirty="0"/>
          </a:p>
        </p:txBody>
      </p:sp>
    </p:spTree>
    <p:extLst>
      <p:ext uri="{BB962C8B-B14F-4D97-AF65-F5344CB8AC3E}">
        <p14:creationId xmlns:p14="http://schemas.microsoft.com/office/powerpoint/2010/main" val="41967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 the health of defined populations, enhance patient care experience –</a:t>
            </a:r>
            <a:r>
              <a:rPr lang="en-US" baseline="0" dirty="0" smtClean="0"/>
              <a:t> including quality access and reliability and reduce or at least control per capita cost of care.</a:t>
            </a:r>
            <a:endParaRPr lang="en-US" dirty="0"/>
          </a:p>
        </p:txBody>
      </p:sp>
      <p:sp>
        <p:nvSpPr>
          <p:cNvPr id="4" name="Slide Number Placeholder 3"/>
          <p:cNvSpPr>
            <a:spLocks noGrp="1"/>
          </p:cNvSpPr>
          <p:nvPr>
            <p:ph type="sldNum" sz="quarter" idx="10"/>
          </p:nvPr>
        </p:nvSpPr>
        <p:spPr/>
        <p:txBody>
          <a:bodyPr/>
          <a:lstStyle/>
          <a:p>
            <a:fld id="{DE98ECD6-5AEE-4550-B2D4-DBAB8462692B}" type="slidenum">
              <a:rPr lang="en-US" smtClean="0"/>
              <a:pPr/>
              <a:t>18</a:t>
            </a:fld>
            <a:endParaRPr lang="en-US" dirty="0"/>
          </a:p>
        </p:txBody>
      </p:sp>
    </p:spTree>
    <p:extLst>
      <p:ext uri="{BB962C8B-B14F-4D97-AF65-F5344CB8AC3E}">
        <p14:creationId xmlns:p14="http://schemas.microsoft.com/office/powerpoint/2010/main" val="379110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58%</a:t>
            </a:r>
            <a:r>
              <a:rPr lang="en-US" baseline="0" dirty="0" smtClean="0"/>
              <a:t> risk reduction</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19</a:t>
            </a:fld>
            <a:endParaRPr lang="en-US" dirty="0"/>
          </a:p>
        </p:txBody>
      </p:sp>
    </p:spTree>
    <p:extLst>
      <p:ext uri="{BB962C8B-B14F-4D97-AF65-F5344CB8AC3E}">
        <p14:creationId xmlns:p14="http://schemas.microsoft.com/office/powerpoint/2010/main" val="356608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and 2015, 45 an older</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20</a:t>
            </a:fld>
            <a:endParaRPr lang="en-US" dirty="0"/>
          </a:p>
        </p:txBody>
      </p:sp>
    </p:spTree>
    <p:extLst>
      <p:ext uri="{BB962C8B-B14F-4D97-AF65-F5344CB8AC3E}">
        <p14:creationId xmlns:p14="http://schemas.microsoft.com/office/powerpoint/2010/main" val="90781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a:t>
            </a:r>
            <a:r>
              <a:rPr lang="en-US" baseline="0" dirty="0" smtClean="0"/>
              <a:t> scholarship</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37</a:t>
            </a:fld>
            <a:endParaRPr lang="en-US" dirty="0"/>
          </a:p>
        </p:txBody>
      </p:sp>
    </p:spTree>
    <p:extLst>
      <p:ext uri="{BB962C8B-B14F-4D97-AF65-F5344CB8AC3E}">
        <p14:creationId xmlns:p14="http://schemas.microsoft.com/office/powerpoint/2010/main" val="3645201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186487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4142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90262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09775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114907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272802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053225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564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202547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7995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smtClean="0"/>
              <a:t>Headline Here</a:t>
            </a:r>
            <a:endParaRPr lang="en-US" dirty="0"/>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8/19/2018</a:t>
            </a:fld>
            <a:endParaRPr lang="en-US" dirty="0"/>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dirty="0"/>
          </a:p>
        </p:txBody>
      </p:sp>
      <p:pic>
        <p:nvPicPr>
          <p:cNvPr id="8" name="Picture 7"/>
          <p:cNvPicPr>
            <a:picLocks noChangeAspect="1"/>
          </p:cNvPicPr>
          <p:nvPr userDrawn="1"/>
        </p:nvPicPr>
        <p:blipFill>
          <a:blip r:embed="rId13"/>
          <a:stretch>
            <a:fillRect/>
          </a:stretch>
        </p:blipFill>
        <p:spPr>
          <a:xfrm>
            <a:off x="7604760" y="4629355"/>
            <a:ext cx="1203960" cy="293402"/>
          </a:xfrm>
          <a:prstGeom prst="rect">
            <a:avLst/>
          </a:prstGeom>
        </p:spPr>
      </p:pic>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500" b="1" i="0" kern="1200" baseline="0">
          <a:solidFill>
            <a:srgbClr val="0076C0"/>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8/19/2018</a:t>
            </a:fld>
            <a:endParaRPr lang="en-US" dirty="0"/>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dirty="0"/>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E18_cover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10159"/>
            <a:ext cx="9200160" cy="5175090"/>
          </a:xfrm>
          <a:prstGeom prst="rect">
            <a:avLst/>
          </a:prstGeom>
        </p:spPr>
      </p:pic>
      <p:pic>
        <p:nvPicPr>
          <p:cNvPr id="6" name="Picture 5"/>
          <p:cNvPicPr>
            <a:picLocks noChangeAspect="1"/>
          </p:cNvPicPr>
          <p:nvPr/>
        </p:nvPicPr>
        <p:blipFill>
          <a:blip r:embed="rId3"/>
          <a:stretch>
            <a:fillRect/>
          </a:stretch>
        </p:blipFill>
        <p:spPr>
          <a:xfrm>
            <a:off x="111760" y="167767"/>
            <a:ext cx="2832100" cy="609600"/>
          </a:xfrm>
          <a:prstGeom prst="rect">
            <a:avLst/>
          </a:prstGeom>
        </p:spPr>
      </p:pic>
    </p:spTree>
    <p:extLst>
      <p:ext uri="{BB962C8B-B14F-4D97-AF65-F5344CB8AC3E}">
        <p14:creationId xmlns:p14="http://schemas.microsoft.com/office/powerpoint/2010/main" val="3942922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 – Net Operating Income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It </a:t>
            </a:r>
            <a:r>
              <a:rPr lang="en-US" dirty="0"/>
              <a:t>equals total operating revenue minus total operating expenses. Some income statements label it operating income or earnings before interest and taxes. Because net operating income excludes interest expenses, income tax expenses and other </a:t>
            </a:r>
            <a:r>
              <a:rPr lang="en-US" dirty="0" smtClean="0"/>
              <a:t>non operating </a:t>
            </a:r>
            <a:r>
              <a:rPr lang="en-US" dirty="0"/>
              <a:t>items, you can use it to gauge your </a:t>
            </a:r>
            <a:r>
              <a:rPr lang="en-US" dirty="0" smtClean="0"/>
              <a:t>business’s </a:t>
            </a:r>
            <a:r>
              <a:rPr lang="en-US" dirty="0"/>
              <a:t>core operating performance without the effects of these items</a:t>
            </a:r>
            <a:r>
              <a:rPr lang="en-US" dirty="0" smtClean="0"/>
              <a:t>.</a:t>
            </a:r>
          </a:p>
          <a:p>
            <a:r>
              <a:rPr lang="en-US" dirty="0" smtClean="0"/>
              <a:t>Budget</a:t>
            </a:r>
            <a:endParaRPr lang="en-US" dirty="0"/>
          </a:p>
        </p:txBody>
      </p:sp>
    </p:spTree>
    <p:extLst>
      <p:ext uri="{BB962C8B-B14F-4D97-AF65-F5344CB8AC3E}">
        <p14:creationId xmlns:p14="http://schemas.microsoft.com/office/powerpoint/2010/main" val="23246831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ROI – Return on Investment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Measures </a:t>
            </a:r>
            <a:r>
              <a:rPr lang="en-US" dirty="0"/>
              <a:t>how much money or profit is made on an investment as a percentage of the cost of the investment. ROI shows how effectively and efficiently investment dollars are being used to generate profits. Investors use ROI to determine how successful their investment is performing, but also in comparing their ROI with the performance of other investments.</a:t>
            </a:r>
          </a:p>
          <a:p>
            <a:endParaRPr lang="en-US" dirty="0"/>
          </a:p>
        </p:txBody>
      </p:sp>
    </p:spTree>
    <p:extLst>
      <p:ext uri="{BB962C8B-B14F-4D97-AF65-F5344CB8AC3E}">
        <p14:creationId xmlns:p14="http://schemas.microsoft.com/office/powerpoint/2010/main" val="2325418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tx2">
                    <a:lumMod val="60000"/>
                    <a:lumOff val="40000"/>
                  </a:schemeClr>
                </a:solidFill>
              </a:rPr>
              <a:t>NPV-Net Present Value</a:t>
            </a:r>
            <a:endParaRPr lang="en-US" b="1" dirty="0">
              <a:solidFill>
                <a:schemeClr val="tx2">
                  <a:lumMod val="60000"/>
                  <a:lumOff val="40000"/>
                </a:schemeClr>
              </a:solidFill>
            </a:endParaRPr>
          </a:p>
        </p:txBody>
      </p:sp>
      <p:sp>
        <p:nvSpPr>
          <p:cNvPr id="3" name="Content Placeholder 2"/>
          <p:cNvSpPr>
            <a:spLocks noGrp="1"/>
          </p:cNvSpPr>
          <p:nvPr>
            <p:ph idx="1"/>
          </p:nvPr>
        </p:nvSpPr>
        <p:spPr/>
        <p:txBody>
          <a:bodyPr>
            <a:normAutofit/>
          </a:bodyPr>
          <a:lstStyle/>
          <a:p>
            <a:r>
              <a:rPr lang="en-US" dirty="0" smtClean="0"/>
              <a:t>The </a:t>
            </a:r>
            <a:r>
              <a:rPr lang="en-US" dirty="0"/>
              <a:t>difference between the present value of cash inflows and the present value of cash outflows over a period of time. NPV is used in capital budgeting to analyze the profitability of a projected investment or project</a:t>
            </a:r>
            <a:r>
              <a:rPr lang="en-US" dirty="0" smtClean="0"/>
              <a:t>.</a:t>
            </a:r>
          </a:p>
          <a:p>
            <a:r>
              <a:rPr lang="en-US" dirty="0" smtClean="0"/>
              <a:t>Only invest in projects with a positive NPV</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896004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 for Service</a:t>
            </a:r>
            <a:endParaRPr lang="en-US" dirty="0"/>
          </a:p>
        </p:txBody>
      </p:sp>
      <p:sp>
        <p:nvSpPr>
          <p:cNvPr id="3" name="Content Placeholder 2"/>
          <p:cNvSpPr>
            <a:spLocks noGrp="1"/>
          </p:cNvSpPr>
          <p:nvPr>
            <p:ph idx="1"/>
          </p:nvPr>
        </p:nvSpPr>
        <p:spPr/>
        <p:txBody>
          <a:bodyPr/>
          <a:lstStyle/>
          <a:p>
            <a:r>
              <a:rPr lang="en-US" dirty="0" smtClean="0"/>
              <a:t>Payment </a:t>
            </a:r>
            <a:r>
              <a:rPr lang="en-US" dirty="0"/>
              <a:t>model where services are unbundled and paid for separately. In health care, it gives an incentive for physicians to provide more treatments because payment is dependent on the quantity of care, rather than quality of care. </a:t>
            </a:r>
          </a:p>
        </p:txBody>
      </p:sp>
    </p:spTree>
    <p:extLst>
      <p:ext uri="{BB962C8B-B14F-4D97-AF65-F5344CB8AC3E}">
        <p14:creationId xmlns:p14="http://schemas.microsoft.com/office/powerpoint/2010/main" val="1835072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Moving from Fee for Service to Pay for Performance</a:t>
            </a:r>
            <a:endParaRPr lang="en-US"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66505" y="1717799"/>
            <a:ext cx="2570045" cy="2116508"/>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85985" y="2173711"/>
            <a:ext cx="3374972" cy="2550851"/>
          </a:xfrm>
        </p:spPr>
      </p:pic>
    </p:spTree>
    <p:extLst>
      <p:ext uri="{BB962C8B-B14F-4D97-AF65-F5344CB8AC3E}">
        <p14:creationId xmlns:p14="http://schemas.microsoft.com/office/powerpoint/2010/main" val="15745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Based Care</a:t>
            </a:r>
            <a:endParaRPr lang="en-US" dirty="0"/>
          </a:p>
        </p:txBody>
      </p:sp>
      <p:sp>
        <p:nvSpPr>
          <p:cNvPr id="3" name="Content Placeholder 2"/>
          <p:cNvSpPr>
            <a:spLocks noGrp="1"/>
          </p:cNvSpPr>
          <p:nvPr>
            <p:ph idx="1"/>
          </p:nvPr>
        </p:nvSpPr>
        <p:spPr/>
        <p:txBody>
          <a:bodyPr>
            <a:normAutofit fontScale="92500" lnSpcReduction="20000"/>
          </a:bodyPr>
          <a:lstStyle/>
          <a:p>
            <a:r>
              <a:rPr lang="en-US" dirty="0"/>
              <a:t>Value-based healthcare is a healthcare delivery model in which providers, including hospitals and physicians, are paid based on patient health outcomes. Under value-based care agreements, providers are rewarded for helping patients improve their health, reduce the effects and incidence of chronic disease, and live healthier lives in an evidence-based way.</a:t>
            </a:r>
          </a:p>
        </p:txBody>
      </p:sp>
    </p:spTree>
    <p:extLst>
      <p:ext uri="{BB962C8B-B14F-4D97-AF65-F5344CB8AC3E}">
        <p14:creationId xmlns:p14="http://schemas.microsoft.com/office/powerpoint/2010/main" val="1242758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PCMH</a:t>
            </a:r>
            <a:endParaRPr lang="en-US" dirty="0"/>
          </a:p>
        </p:txBody>
      </p:sp>
      <p:sp>
        <p:nvSpPr>
          <p:cNvPr id="3" name="Content Placeholder 2"/>
          <p:cNvSpPr>
            <a:spLocks noGrp="1"/>
          </p:cNvSpPr>
          <p:nvPr>
            <p:ph idx="1"/>
          </p:nvPr>
        </p:nvSpPr>
        <p:spPr/>
        <p:txBody>
          <a:bodyPr>
            <a:normAutofit lnSpcReduction="10000"/>
          </a:bodyPr>
          <a:lstStyle/>
          <a:p>
            <a:r>
              <a:rPr lang="en-US" dirty="0"/>
              <a:t>The Patient-Centered Medical Home (PCMH) is a care delivery model whereby patient treatment is coordinated through their primary care physician to ensure they receive the necessary care when and where they need it, in a manner they can understand.</a:t>
            </a:r>
          </a:p>
        </p:txBody>
      </p:sp>
    </p:spTree>
    <p:extLst>
      <p:ext uri="{BB962C8B-B14F-4D97-AF65-F5344CB8AC3E}">
        <p14:creationId xmlns:p14="http://schemas.microsoft.com/office/powerpoint/2010/main" val="3434090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3463" y="858044"/>
            <a:ext cx="5504588" cy="3546580"/>
          </a:xfrm>
          <a:prstGeom prst="rect">
            <a:avLst/>
          </a:prstGeom>
        </p:spPr>
      </p:pic>
      <p:pic>
        <p:nvPicPr>
          <p:cNvPr id="2" name="Picture 1"/>
          <p:cNvPicPr>
            <a:picLocks noChangeAspect="1"/>
          </p:cNvPicPr>
          <p:nvPr/>
        </p:nvPicPr>
        <p:blipFill>
          <a:blip r:embed="rId3"/>
          <a:stretch>
            <a:fillRect/>
          </a:stretch>
        </p:blipFill>
        <p:spPr>
          <a:xfrm>
            <a:off x="2706462" y="1531624"/>
            <a:ext cx="3731075" cy="2085013"/>
          </a:xfrm>
          <a:prstGeom prst="rect">
            <a:avLst/>
          </a:prstGeom>
        </p:spPr>
      </p:pic>
    </p:spTree>
    <p:extLst>
      <p:ext uri="{BB962C8B-B14F-4D97-AF65-F5344CB8AC3E}">
        <p14:creationId xmlns:p14="http://schemas.microsoft.com/office/powerpoint/2010/main" val="176939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ACA</a:t>
            </a:r>
            <a:endParaRPr lang="en-US" dirty="0"/>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35541" y="1226056"/>
            <a:ext cx="4487331" cy="3391587"/>
          </a:xfrm>
        </p:spPr>
      </p:pic>
    </p:spTree>
    <p:extLst>
      <p:ext uri="{BB962C8B-B14F-4D97-AF65-F5344CB8AC3E}">
        <p14:creationId xmlns:p14="http://schemas.microsoft.com/office/powerpoint/2010/main" val="2940514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6769" t="13559" r="7687" b="16363"/>
          <a:stretch/>
        </p:blipFill>
        <p:spPr>
          <a:xfrm>
            <a:off x="478467" y="334534"/>
            <a:ext cx="5956051" cy="27431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rotWithShape="1">
          <a:blip r:embed="rId4"/>
          <a:srcRect l="6046" t="18279" r="29070" b="13827"/>
          <a:stretch/>
        </p:blipFill>
        <p:spPr>
          <a:xfrm>
            <a:off x="1137683" y="1020726"/>
            <a:ext cx="5932969" cy="34903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548571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smtClean="0">
                <a:solidFill>
                  <a:srgbClr val="0076C0"/>
                </a:solidFill>
                <a:latin typeface="Arial"/>
                <a:cs typeface="Arial"/>
              </a:rPr>
              <a:t>Jennifer Troupe</a:t>
            </a:r>
          </a:p>
          <a:p>
            <a:pPr marL="0" indent="0" eaLnBrk="1" hangingPunct="1">
              <a:lnSpc>
                <a:spcPts val="2400"/>
              </a:lnSpc>
              <a:spcBef>
                <a:spcPts val="10"/>
              </a:spcBef>
              <a:buFont typeface="Arial" charset="0"/>
              <a:buNone/>
            </a:pPr>
            <a:r>
              <a:rPr lang="en-US" sz="2000" dirty="0" smtClean="0">
                <a:latin typeface="Arial"/>
                <a:cs typeface="Arial"/>
              </a:rPr>
              <a:t>MS, RD, CDE, BC-ADM</a:t>
            </a:r>
          </a:p>
          <a:p>
            <a:pPr marL="0" indent="0" eaLnBrk="1" hangingPunct="1">
              <a:lnSpc>
                <a:spcPts val="2400"/>
              </a:lnSpc>
              <a:spcBef>
                <a:spcPts val="10"/>
              </a:spcBef>
              <a:buFont typeface="Arial" charset="0"/>
              <a:buNone/>
            </a:pPr>
            <a:r>
              <a:rPr lang="en-US" sz="2000" dirty="0" smtClean="0">
                <a:latin typeface="Arial"/>
                <a:cs typeface="Arial"/>
              </a:rPr>
              <a:t>Practice Manager</a:t>
            </a:r>
            <a:endParaRPr lang="en-US" sz="2000" dirty="0">
              <a:latin typeface="Arial"/>
              <a:cs typeface="Arial"/>
            </a:endParaRP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Providence St. Joseph Health</a:t>
            </a: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Endocrinology, Diabetes and Nutrition </a:t>
            </a: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Missoula, MT</a:t>
            </a:r>
          </a:p>
          <a:p>
            <a:pPr eaLnBrk="1" hangingPunct="1">
              <a:buFont typeface="Arial" charset="0"/>
              <a:buNone/>
            </a:pPr>
            <a:endParaRPr lang="en-US" sz="1800" dirty="0">
              <a:solidFill>
                <a:srgbClr val="000000"/>
              </a:solidFill>
              <a:latin typeface="Futura Std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16" y="911726"/>
            <a:ext cx="2499798" cy="3124748"/>
          </a:xfrm>
          <a:prstGeom prst="rect">
            <a:avLst/>
          </a:prstGeom>
        </p:spPr>
      </p:pic>
    </p:spTree>
    <p:extLst>
      <p:ext uri="{BB962C8B-B14F-4D97-AF65-F5344CB8AC3E}">
        <p14:creationId xmlns:p14="http://schemas.microsoft.com/office/powerpoint/2010/main" val="384097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162" t="11379" r="49080" b="5456"/>
          <a:stretch/>
        </p:blipFill>
        <p:spPr>
          <a:xfrm>
            <a:off x="401239" y="385482"/>
            <a:ext cx="3109123" cy="3109123"/>
          </a:xfrm>
          <a:prstGeom prst="rect">
            <a:avLst/>
          </a:prstGeom>
        </p:spPr>
      </p:pic>
      <p:pic>
        <p:nvPicPr>
          <p:cNvPr id="3" name="Picture 2"/>
          <p:cNvPicPr>
            <a:picLocks noChangeAspect="1"/>
          </p:cNvPicPr>
          <p:nvPr/>
        </p:nvPicPr>
        <p:blipFill rotWithShape="1">
          <a:blip r:embed="rId4"/>
          <a:srcRect l="13039" t="13007" r="15392" b="27530"/>
          <a:stretch/>
        </p:blipFill>
        <p:spPr>
          <a:xfrm>
            <a:off x="4139520" y="385482"/>
            <a:ext cx="3805925" cy="1777837"/>
          </a:xfrm>
          <a:prstGeom prst="rect">
            <a:avLst/>
          </a:prstGeom>
        </p:spPr>
      </p:pic>
      <p:pic>
        <p:nvPicPr>
          <p:cNvPr id="5" name="Picture 4"/>
          <p:cNvPicPr>
            <a:picLocks noChangeAspect="1"/>
          </p:cNvPicPr>
          <p:nvPr/>
        </p:nvPicPr>
        <p:blipFill rotWithShape="1">
          <a:blip r:embed="rId5"/>
          <a:srcRect l="11079" t="19421" r="46960" b="12631"/>
          <a:stretch/>
        </p:blipFill>
        <p:spPr>
          <a:xfrm>
            <a:off x="2343318" y="1988602"/>
            <a:ext cx="3308342" cy="3012005"/>
          </a:xfrm>
          <a:prstGeom prst="rect">
            <a:avLst/>
          </a:prstGeom>
        </p:spPr>
      </p:pic>
    </p:spTree>
    <p:extLst>
      <p:ext uri="{BB962C8B-B14F-4D97-AF65-F5344CB8AC3E}">
        <p14:creationId xmlns:p14="http://schemas.microsoft.com/office/powerpoint/2010/main" val="3827010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2370" t="46008" r="33136" b="5456"/>
          <a:stretch/>
        </p:blipFill>
        <p:spPr>
          <a:xfrm>
            <a:off x="1389529" y="205908"/>
            <a:ext cx="4948517" cy="3914827"/>
          </a:xfrm>
          <a:prstGeom prst="rect">
            <a:avLst/>
          </a:prstGeom>
        </p:spPr>
      </p:pic>
      <p:sp>
        <p:nvSpPr>
          <p:cNvPr id="5" name="TextBox 4"/>
          <p:cNvSpPr txBox="1"/>
          <p:nvPr/>
        </p:nvSpPr>
        <p:spPr>
          <a:xfrm>
            <a:off x="600634" y="4294657"/>
            <a:ext cx="7377953" cy="584775"/>
          </a:xfrm>
          <a:prstGeom prst="rect">
            <a:avLst/>
          </a:prstGeom>
          <a:noFill/>
        </p:spPr>
        <p:txBody>
          <a:bodyPr wrap="square" rtlCol="0">
            <a:spAutoFit/>
          </a:bodyPr>
          <a:lstStyle/>
          <a:p>
            <a:r>
              <a:rPr lang="en-US" sz="3200" dirty="0" smtClean="0">
                <a:solidFill>
                  <a:srgbClr val="0076C0"/>
                </a:solidFill>
              </a:rPr>
              <a:t>2017 CDC National Diabetes Fact Sheet</a:t>
            </a:r>
            <a:endParaRPr lang="en-US" sz="3200" dirty="0">
              <a:solidFill>
                <a:srgbClr val="0076C0"/>
              </a:solidFill>
            </a:endParaRPr>
          </a:p>
        </p:txBody>
      </p:sp>
      <p:sp>
        <p:nvSpPr>
          <p:cNvPr id="6" name="TextBox 5"/>
          <p:cNvSpPr txBox="1"/>
          <p:nvPr/>
        </p:nvSpPr>
        <p:spPr>
          <a:xfrm>
            <a:off x="2052916" y="803375"/>
            <a:ext cx="3621742" cy="584775"/>
          </a:xfrm>
          <a:prstGeom prst="rect">
            <a:avLst/>
          </a:prstGeom>
          <a:noFill/>
        </p:spPr>
        <p:txBody>
          <a:bodyPr wrap="square" rtlCol="0">
            <a:spAutoFit/>
          </a:bodyPr>
          <a:lstStyle/>
          <a:p>
            <a:r>
              <a:rPr lang="en-US" sz="3200" dirty="0" smtClean="0">
                <a:solidFill>
                  <a:srgbClr val="FF0000"/>
                </a:solidFill>
              </a:rPr>
              <a:t>33.9% and 48.3%</a:t>
            </a:r>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42495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Diabetes</a:t>
            </a:r>
            <a:endParaRPr lang="en-US" dirty="0"/>
          </a:p>
        </p:txBody>
      </p:sp>
      <p:sp>
        <p:nvSpPr>
          <p:cNvPr id="3" name="Content Placeholder 2"/>
          <p:cNvSpPr>
            <a:spLocks noGrp="1"/>
          </p:cNvSpPr>
          <p:nvPr>
            <p:ph idx="1"/>
          </p:nvPr>
        </p:nvSpPr>
        <p:spPr/>
        <p:txBody>
          <a:bodyPr>
            <a:noAutofit/>
          </a:bodyPr>
          <a:lstStyle/>
          <a:p>
            <a:r>
              <a:rPr lang="en-US" sz="2400" dirty="0"/>
              <a:t>A</a:t>
            </a:r>
            <a:r>
              <a:rPr lang="en-US" sz="2400" dirty="0" smtClean="0"/>
              <a:t>verage </a:t>
            </a:r>
            <a:r>
              <a:rPr lang="en-US" sz="2400" dirty="0"/>
              <a:t>medical expenditures of $16,752 per </a:t>
            </a:r>
            <a:r>
              <a:rPr lang="en-US" sz="2400" dirty="0" smtClean="0"/>
              <a:t>year</a:t>
            </a:r>
          </a:p>
          <a:p>
            <a:r>
              <a:rPr lang="en-US" sz="2400" dirty="0"/>
              <a:t>M</a:t>
            </a:r>
            <a:r>
              <a:rPr lang="en-US" sz="2400" dirty="0" smtClean="0"/>
              <a:t>edical </a:t>
            </a:r>
            <a:r>
              <a:rPr lang="en-US" sz="2400" dirty="0"/>
              <a:t>expenditures approximately 2.3 times </a:t>
            </a:r>
            <a:r>
              <a:rPr lang="en-US" sz="2400" dirty="0" smtClean="0"/>
              <a:t>higher</a:t>
            </a:r>
            <a:endParaRPr lang="en-US" sz="2400" dirty="0"/>
          </a:p>
          <a:p>
            <a:r>
              <a:rPr lang="en-US" sz="2400" dirty="0" smtClean="0"/>
              <a:t>1 </a:t>
            </a:r>
            <a:r>
              <a:rPr lang="en-US" sz="2400" dirty="0"/>
              <a:t>in 4 health care dollars in the </a:t>
            </a:r>
            <a:r>
              <a:rPr lang="en-US" sz="2400" dirty="0" smtClean="0"/>
              <a:t>U.S</a:t>
            </a:r>
            <a:endParaRPr lang="en-US" sz="2400" dirty="0"/>
          </a:p>
          <a:p>
            <a:r>
              <a:rPr lang="en-US" sz="2400" dirty="0"/>
              <a:t>Indirect </a:t>
            </a:r>
            <a:r>
              <a:rPr lang="en-US" sz="2400" dirty="0" smtClean="0"/>
              <a:t>costs</a:t>
            </a:r>
          </a:p>
        </p:txBody>
      </p:sp>
    </p:spTree>
    <p:extLst>
      <p:ext uri="{BB962C8B-B14F-4D97-AF65-F5344CB8AC3E}">
        <p14:creationId xmlns:p14="http://schemas.microsoft.com/office/powerpoint/2010/main" val="3778091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National Standards </a:t>
            </a:r>
            <a:endParaRPr lang="en-US" dirty="0"/>
          </a:p>
        </p:txBody>
      </p:sp>
      <p:pic>
        <p:nvPicPr>
          <p:cNvPr id="4" name="Content Placeholder 3"/>
          <p:cNvPicPr>
            <a:picLocks noGrp="1" noChangeAspect="1"/>
          </p:cNvPicPr>
          <p:nvPr>
            <p:ph idx="1"/>
          </p:nvPr>
        </p:nvPicPr>
        <p:blipFill rotWithShape="1">
          <a:blip r:embed="rId2"/>
          <a:srcRect l="7275" t="37409" r="8029" b="6433"/>
          <a:stretch/>
        </p:blipFill>
        <p:spPr>
          <a:xfrm>
            <a:off x="277905" y="1344203"/>
            <a:ext cx="8325967" cy="3103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77422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5010" y="1190847"/>
            <a:ext cx="8473980" cy="2883354"/>
          </a:xfrm>
          <a:prstGeom prst="rect">
            <a:avLst/>
          </a:prstGeom>
        </p:spPr>
      </p:pic>
    </p:spTree>
    <p:extLst>
      <p:ext uri="{BB962C8B-B14F-4D97-AF65-F5344CB8AC3E}">
        <p14:creationId xmlns:p14="http://schemas.microsoft.com/office/powerpoint/2010/main" val="4157622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 to 2009</a:t>
            </a:r>
            <a:endParaRPr lang="en-US" dirty="0"/>
          </a:p>
        </p:txBody>
      </p:sp>
      <p:pic>
        <p:nvPicPr>
          <p:cNvPr id="4" name="Content Placeholder 3"/>
          <p:cNvPicPr>
            <a:picLocks noGrp="1" noChangeAspect="1"/>
          </p:cNvPicPr>
          <p:nvPr>
            <p:ph idx="1"/>
          </p:nvPr>
        </p:nvPicPr>
        <p:blipFill>
          <a:blip r:embed="rId2"/>
          <a:stretch>
            <a:fillRect/>
          </a:stretch>
        </p:blipFill>
        <p:spPr>
          <a:xfrm>
            <a:off x="4194641" y="1064212"/>
            <a:ext cx="4632037" cy="1481785"/>
          </a:xfrm>
          <a:prstGeom prst="rect">
            <a:avLst/>
          </a:prstGeom>
        </p:spPr>
      </p:pic>
      <p:pic>
        <p:nvPicPr>
          <p:cNvPr id="5" name="Picture 4"/>
          <p:cNvPicPr>
            <a:picLocks noChangeAspect="1"/>
          </p:cNvPicPr>
          <p:nvPr/>
        </p:nvPicPr>
        <p:blipFill>
          <a:blip r:embed="rId3"/>
          <a:stretch>
            <a:fillRect/>
          </a:stretch>
        </p:blipFill>
        <p:spPr>
          <a:xfrm>
            <a:off x="184850" y="1465751"/>
            <a:ext cx="4009791" cy="1913944"/>
          </a:xfrm>
          <a:prstGeom prst="rect">
            <a:avLst/>
          </a:prstGeom>
        </p:spPr>
      </p:pic>
      <p:pic>
        <p:nvPicPr>
          <p:cNvPr id="3" name="Picture 2"/>
          <p:cNvPicPr>
            <a:picLocks noChangeAspect="1"/>
          </p:cNvPicPr>
          <p:nvPr/>
        </p:nvPicPr>
        <p:blipFill>
          <a:blip r:embed="rId4"/>
          <a:stretch>
            <a:fillRect/>
          </a:stretch>
        </p:blipFill>
        <p:spPr>
          <a:xfrm>
            <a:off x="4194641" y="2586309"/>
            <a:ext cx="3333211" cy="2389849"/>
          </a:xfrm>
          <a:prstGeom prst="rect">
            <a:avLst/>
          </a:prstGeom>
        </p:spPr>
      </p:pic>
    </p:spTree>
    <p:extLst>
      <p:ext uri="{BB962C8B-B14F-4D97-AF65-F5344CB8AC3E}">
        <p14:creationId xmlns:p14="http://schemas.microsoft.com/office/powerpoint/2010/main" val="530901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dirty="0" smtClean="0"/>
              <a:t>119,000 caregivers</a:t>
            </a:r>
          </a:p>
          <a:p>
            <a:r>
              <a:rPr lang="en-US" dirty="0" smtClean="0"/>
              <a:t>7 states</a:t>
            </a:r>
          </a:p>
          <a:p>
            <a:r>
              <a:rPr lang="en-US" dirty="0" smtClean="0"/>
              <a:t>3</a:t>
            </a:r>
            <a:r>
              <a:rPr lang="en-US" baseline="30000" dirty="0" smtClean="0"/>
              <a:t>rd</a:t>
            </a:r>
            <a:r>
              <a:rPr lang="en-US" dirty="0" smtClean="0"/>
              <a:t> largest non profit system in the US</a:t>
            </a:r>
          </a:p>
          <a:p>
            <a:r>
              <a:rPr lang="en-US" dirty="0" smtClean="0"/>
              <a:t>Mission – poor and vulnerable</a:t>
            </a:r>
            <a:endParaRPr lang="en-US" dirty="0"/>
          </a:p>
        </p:txBody>
      </p:sp>
      <p:pic>
        <p:nvPicPr>
          <p:cNvPr id="4" name="Picture 3"/>
          <p:cNvPicPr>
            <a:picLocks noChangeAspect="1"/>
          </p:cNvPicPr>
          <p:nvPr/>
        </p:nvPicPr>
        <p:blipFill>
          <a:blip r:embed="rId2"/>
          <a:stretch>
            <a:fillRect/>
          </a:stretch>
        </p:blipFill>
        <p:spPr>
          <a:xfrm>
            <a:off x="636894" y="1433868"/>
            <a:ext cx="3782705" cy="3165120"/>
          </a:xfrm>
          <a:prstGeom prst="rect">
            <a:avLst/>
          </a:prstGeom>
        </p:spPr>
      </p:pic>
      <p:pic>
        <p:nvPicPr>
          <p:cNvPr id="7" name="Picture 6"/>
          <p:cNvPicPr>
            <a:picLocks noChangeAspect="1"/>
          </p:cNvPicPr>
          <p:nvPr/>
        </p:nvPicPr>
        <p:blipFill>
          <a:blip r:embed="rId3"/>
          <a:stretch>
            <a:fillRect/>
          </a:stretch>
        </p:blipFill>
        <p:spPr>
          <a:xfrm>
            <a:off x="1933855" y="192088"/>
            <a:ext cx="4505325" cy="1009650"/>
          </a:xfrm>
          <a:prstGeom prst="rect">
            <a:avLst/>
          </a:prstGeom>
        </p:spPr>
      </p:pic>
    </p:spTree>
    <p:extLst>
      <p:ext uri="{BB962C8B-B14F-4D97-AF65-F5344CB8AC3E}">
        <p14:creationId xmlns:p14="http://schemas.microsoft.com/office/powerpoint/2010/main" val="38407124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4777" y="211530"/>
            <a:ext cx="8229600" cy="485129"/>
          </a:xfrm>
        </p:spPr>
        <p:txBody>
          <a:bodyPr/>
          <a:lstStyle/>
          <a:p>
            <a:pPr algn="ctr"/>
            <a:r>
              <a:rPr lang="en-US" dirty="0" smtClean="0"/>
              <a:t>Missoula, Montana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1542" y="902214"/>
            <a:ext cx="5316070" cy="3987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7439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52440"/>
            <a:ext cx="8229600" cy="485129"/>
          </a:xfrm>
        </p:spPr>
        <p:txBody>
          <a:bodyPr/>
          <a:lstStyle/>
          <a:p>
            <a:pPr algn="ctr"/>
            <a:r>
              <a:rPr lang="en-US" dirty="0" smtClean="0"/>
              <a:t>The Bitterroot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252" y="737569"/>
            <a:ext cx="5484723" cy="4113543"/>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H="1">
            <a:off x="3395607" y="2342277"/>
            <a:ext cx="585627" cy="29795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7563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491"/>
            <a:ext cx="8229600" cy="485129"/>
          </a:xfrm>
        </p:spPr>
        <p:txBody>
          <a:bodyPr/>
          <a:lstStyle/>
          <a:p>
            <a:pPr algn="ctr"/>
            <a:r>
              <a:rPr lang="en-US" dirty="0" smtClean="0"/>
              <a:t>Confederated Salish Kootenai Tribe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445" y="893852"/>
            <a:ext cx="5364226" cy="4023170"/>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H="1">
            <a:off x="4572000" y="2374166"/>
            <a:ext cx="339048" cy="43151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5347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smtClean="0">
                <a:solidFill>
                  <a:srgbClr val="0076C0"/>
                </a:solidFill>
                <a:latin typeface="Arial"/>
                <a:ea typeface="ヒラギノ角ゴ Pro W3" charset="0"/>
                <a:cs typeface="Arial"/>
              </a:rPr>
              <a:t>Disclosure to Participants</a:t>
            </a:r>
            <a:endParaRPr lang="en-US" sz="3600" b="1" dirty="0">
              <a:solidFill>
                <a:srgbClr val="0076C0"/>
              </a:solidFill>
              <a:latin typeface="Arial"/>
              <a:ea typeface="ヒラギノ角ゴ Pro W3" charset="0"/>
              <a:cs typeface="Arial"/>
            </a:endParaRPr>
          </a:p>
        </p:txBody>
      </p:sp>
      <p:sp>
        <p:nvSpPr>
          <p:cNvPr id="6147" name="Content Placeholder 4"/>
          <p:cNvSpPr>
            <a:spLocks noGrp="1"/>
          </p:cNvSpPr>
          <p:nvPr>
            <p:ph idx="1"/>
          </p:nvPr>
        </p:nvSpPr>
        <p:spPr>
          <a:xfrm>
            <a:off x="457200" y="1372870"/>
            <a:ext cx="8229600" cy="3108025"/>
          </a:xfrm>
        </p:spPr>
        <p:txBody>
          <a:bodyPr>
            <a:normAutofit/>
          </a:bodyPr>
          <a:lstStyle/>
          <a:p>
            <a:r>
              <a:rPr lang="en-US" sz="1600" dirty="0">
                <a:latin typeface="Arial" charset="0"/>
                <a:ea typeface="ヒラギノ角ゴ Pro W3" charset="0"/>
                <a:cs typeface="ヒラギノ角ゴ Pro W3" charset="0"/>
              </a:rPr>
              <a:t>Notice of Requirements For Successful Completion</a:t>
            </a:r>
          </a:p>
          <a:p>
            <a:pPr lvl="1"/>
            <a:r>
              <a:rPr lang="en-US" sz="1400" dirty="0">
                <a:latin typeface="Arial" charset="0"/>
                <a:ea typeface="ヒラギノ角ゴ Pro W3" charset="0"/>
              </a:rPr>
              <a:t>Please refer to learning goals and objectives</a:t>
            </a:r>
          </a:p>
          <a:p>
            <a:pPr lvl="1"/>
            <a:r>
              <a:rPr lang="en-US" sz="1400" dirty="0">
                <a:latin typeface="Arial" charset="0"/>
                <a:ea typeface="ヒラギノ角ゴ Pro W3" charset="0"/>
              </a:rPr>
              <a:t>Learners must attend the full activity and complete the evaluation in order to claim continuing education credit/hours</a:t>
            </a:r>
          </a:p>
          <a:p>
            <a:pPr>
              <a:spcBef>
                <a:spcPts val="600"/>
              </a:spcBef>
            </a:pPr>
            <a:r>
              <a:rPr lang="en-US" sz="1600" dirty="0">
                <a:latin typeface="Arial" charset="0"/>
                <a:ea typeface="ヒラギノ角ゴ Pro W3" charset="0"/>
                <a:cs typeface="ヒラギノ角ゴ Pro W3" charset="0"/>
              </a:rPr>
              <a:t>Conflict of Interest (COI) and Financial Relationship Disclosures:</a:t>
            </a:r>
          </a:p>
          <a:p>
            <a:pPr lvl="1"/>
            <a:r>
              <a:rPr lang="en-US" sz="1200" dirty="0" smtClean="0">
                <a:latin typeface="Arial" charset="0"/>
                <a:ea typeface="ヒラギノ角ゴ Pro W3" charset="0"/>
              </a:rPr>
              <a:t>Nothing to disclose</a:t>
            </a:r>
            <a:endParaRPr lang="en-US" sz="1200" dirty="0">
              <a:latin typeface="Arial" charset="0"/>
              <a:ea typeface="ヒラギノ角ゴ Pro W3" charset="0"/>
            </a:endParaRPr>
          </a:p>
          <a:p>
            <a:pPr>
              <a:spcBef>
                <a:spcPts val="600"/>
              </a:spcBef>
            </a:pPr>
            <a:r>
              <a:rPr lang="en-US" sz="1600" dirty="0">
                <a:latin typeface="Arial" charset="0"/>
                <a:ea typeface="ヒラギノ角ゴ Pro W3" charset="0"/>
                <a:cs typeface="ヒラギノ角ゴ Pro W3" charset="0"/>
              </a:rPr>
              <a:t>Non-Endorsement of Products:</a:t>
            </a:r>
          </a:p>
          <a:p>
            <a:pPr lvl="1"/>
            <a:r>
              <a:rPr lang="en-US" sz="1200" dirty="0">
                <a:latin typeface="Arial" charset="0"/>
                <a:ea typeface="ヒラギノ角ゴ Pro W3" charset="0"/>
              </a:rPr>
              <a:t>Accredited status does not imply endorsement by AADE, ANCC, ACPE or CDR of any commercial products displayed in conjunction with this educational activity</a:t>
            </a:r>
          </a:p>
          <a:p>
            <a:pPr>
              <a:spcBef>
                <a:spcPts val="600"/>
              </a:spcBef>
            </a:pPr>
            <a:r>
              <a:rPr lang="en-US" sz="1600" dirty="0">
                <a:latin typeface="Arial" charset="0"/>
                <a:ea typeface="ヒラギノ角ゴ Pro W3" charset="0"/>
                <a:cs typeface="ヒラギノ角ゴ Pro W3" charset="0"/>
              </a:rPr>
              <a:t>Off-Label Use:</a:t>
            </a:r>
          </a:p>
          <a:p>
            <a:pPr lvl="1"/>
            <a:r>
              <a:rPr lang="en-US" sz="1200" dirty="0">
                <a:latin typeface="Arial" charset="0"/>
                <a:ea typeface="ヒラギノ角ゴ Pro W3" charset="0"/>
              </a:rPr>
              <a:t>Participants will be notified by speakers to any product used for a purpose other than for which it was approved by the Food and Drug Administration.</a:t>
            </a:r>
          </a:p>
        </p:txBody>
      </p:sp>
    </p:spTree>
    <p:extLst>
      <p:ext uri="{BB962C8B-B14F-4D97-AF65-F5344CB8AC3E}">
        <p14:creationId xmlns:p14="http://schemas.microsoft.com/office/powerpoint/2010/main" val="4059588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Beginning-2011</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MTDPHHS - $25,000 Grant</a:t>
            </a:r>
          </a:p>
          <a:p>
            <a:r>
              <a:rPr lang="en-US" dirty="0" smtClean="0"/>
              <a:t>Two cohorts of 10-20 to 4 cohorts of 10-20</a:t>
            </a:r>
          </a:p>
          <a:p>
            <a:r>
              <a:rPr lang="en-US" dirty="0" smtClean="0"/>
              <a:t>RD led</a:t>
            </a:r>
          </a:p>
          <a:p>
            <a:r>
              <a:rPr lang="en-US" dirty="0" smtClean="0"/>
              <a:t>Fitness Center membership</a:t>
            </a:r>
          </a:p>
          <a:p>
            <a:r>
              <a:rPr lang="en-US" dirty="0" smtClean="0"/>
              <a:t>Class cost:  $100 - $50 back if complete the course</a:t>
            </a:r>
          </a:p>
          <a:p>
            <a:r>
              <a:rPr lang="en-US" dirty="0" smtClean="0"/>
              <a:t>Assessment of stages of </a:t>
            </a:r>
            <a:r>
              <a:rPr lang="en-US" dirty="0" smtClean="0"/>
              <a:t>change</a:t>
            </a:r>
          </a:p>
          <a:p>
            <a:r>
              <a:rPr lang="en-US" dirty="0" smtClean="0"/>
              <a:t>1 hour of exercise</a:t>
            </a:r>
            <a:endParaRPr lang="en-US" dirty="0"/>
          </a:p>
        </p:txBody>
      </p:sp>
    </p:spTree>
    <p:extLst>
      <p:ext uri="{BB962C8B-B14F-4D97-AF65-F5344CB8AC3E}">
        <p14:creationId xmlns:p14="http://schemas.microsoft.com/office/powerpoint/2010/main" val="3697934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01168" y="501488"/>
            <a:ext cx="5982338" cy="3998890"/>
          </a:xfrm>
          <a:prstGeom prst="rect">
            <a:avLst/>
          </a:prstGeom>
        </p:spPr>
      </p:pic>
    </p:spTree>
    <p:extLst>
      <p:ext uri="{BB962C8B-B14F-4D97-AF65-F5344CB8AC3E}">
        <p14:creationId xmlns:p14="http://schemas.microsoft.com/office/powerpoint/2010/main" val="13285400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953" y="550601"/>
            <a:ext cx="5083249" cy="43352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Picture 1"/>
          <p:cNvPicPr>
            <a:picLocks noChangeAspect="1"/>
          </p:cNvPicPr>
          <p:nvPr/>
        </p:nvPicPr>
        <p:blipFill>
          <a:blip r:embed="rId3"/>
          <a:stretch>
            <a:fillRect/>
          </a:stretch>
        </p:blipFill>
        <p:spPr>
          <a:xfrm>
            <a:off x="5518714" y="839971"/>
            <a:ext cx="2515113" cy="5148263"/>
          </a:xfrm>
          <a:prstGeom prst="rect">
            <a:avLst/>
          </a:prstGeom>
        </p:spPr>
      </p:pic>
    </p:spTree>
    <p:extLst>
      <p:ext uri="{BB962C8B-B14F-4D97-AF65-F5344CB8AC3E}">
        <p14:creationId xmlns:p14="http://schemas.microsoft.com/office/powerpoint/2010/main" val="4193723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AADE Grant - 2013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Added five sites</a:t>
            </a:r>
          </a:p>
          <a:p>
            <a:r>
              <a:rPr lang="en-US" dirty="0" smtClean="0"/>
              <a:t>CSKT – Polson, Arlee and St. Ignatius</a:t>
            </a:r>
          </a:p>
          <a:p>
            <a:r>
              <a:rPr lang="en-US" dirty="0" smtClean="0"/>
              <a:t>Boldt Diabetes Center – SW Washington, Olympia and Centralia</a:t>
            </a:r>
          </a:p>
          <a:p>
            <a:r>
              <a:rPr lang="en-US" dirty="0" smtClean="0"/>
              <a:t>Sent 3 RD’s, 1 Counselor, 2 RN’s, 1 </a:t>
            </a:r>
            <a:r>
              <a:rPr lang="en-US" dirty="0" smtClean="0"/>
              <a:t>LPN, 1 Health Coach to </a:t>
            </a:r>
            <a:r>
              <a:rPr lang="en-US" dirty="0" smtClean="0"/>
              <a:t>Lifestyle Coach training</a:t>
            </a:r>
          </a:p>
          <a:p>
            <a:r>
              <a:rPr lang="en-US" dirty="0" smtClean="0"/>
              <a:t>Mentorship –site visit, phone calls</a:t>
            </a:r>
          </a:p>
        </p:txBody>
      </p:sp>
    </p:spTree>
    <p:extLst>
      <p:ext uri="{BB962C8B-B14F-4D97-AF65-F5344CB8AC3E}">
        <p14:creationId xmlns:p14="http://schemas.microsoft.com/office/powerpoint/2010/main" val="3023783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Upstream Health -   2014</a:t>
            </a:r>
            <a:endParaRPr lang="en-US" dirty="0"/>
          </a:p>
        </p:txBody>
      </p:sp>
      <p:sp>
        <p:nvSpPr>
          <p:cNvPr id="3" name="Content Placeholder 2"/>
          <p:cNvSpPr>
            <a:spLocks noGrp="1"/>
          </p:cNvSpPr>
          <p:nvPr>
            <p:ph idx="1"/>
          </p:nvPr>
        </p:nvSpPr>
        <p:spPr/>
        <p:txBody>
          <a:bodyPr>
            <a:normAutofit/>
          </a:bodyPr>
          <a:lstStyle/>
          <a:p>
            <a:r>
              <a:rPr lang="en-US" dirty="0" smtClean="0"/>
              <a:t>Connection with statistician at the University of Montana </a:t>
            </a:r>
          </a:p>
          <a:p>
            <a:r>
              <a:rPr lang="en-US" dirty="0" smtClean="0"/>
              <a:t>Predictive analytics – ROI</a:t>
            </a:r>
          </a:p>
          <a:p>
            <a:r>
              <a:rPr lang="en-US" dirty="0" smtClean="0"/>
              <a:t>9 </a:t>
            </a:r>
            <a:r>
              <a:rPr lang="en-US" dirty="0" smtClean="0"/>
              <a:t>cohorts completed in Missoula</a:t>
            </a:r>
          </a:p>
          <a:p>
            <a:r>
              <a:rPr lang="en-US" dirty="0" smtClean="0"/>
              <a:t>5 cohorts completed at Boldt</a:t>
            </a:r>
            <a:endParaRPr lang="en-US" dirty="0"/>
          </a:p>
        </p:txBody>
      </p:sp>
    </p:spTree>
    <p:extLst>
      <p:ext uri="{BB962C8B-B14F-4D97-AF65-F5344CB8AC3E}">
        <p14:creationId xmlns:p14="http://schemas.microsoft.com/office/powerpoint/2010/main" val="1331471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Missoula data</a:t>
            </a:r>
            <a:endParaRPr lang="en-US" dirty="0"/>
          </a:p>
        </p:txBody>
      </p:sp>
      <p:sp>
        <p:nvSpPr>
          <p:cNvPr id="3" name="Content Placeholder 2"/>
          <p:cNvSpPr>
            <a:spLocks noGrp="1"/>
          </p:cNvSpPr>
          <p:nvPr>
            <p:ph idx="1"/>
          </p:nvPr>
        </p:nvSpPr>
        <p:spPr/>
        <p:txBody>
          <a:bodyPr/>
          <a:lstStyle/>
          <a:p>
            <a:r>
              <a:rPr lang="en-US" dirty="0" smtClean="0"/>
              <a:t>Age 25-85</a:t>
            </a:r>
          </a:p>
          <a:p>
            <a:r>
              <a:rPr lang="en-US" dirty="0" smtClean="0"/>
              <a:t>.137 lbs/day wt. loss</a:t>
            </a:r>
          </a:p>
          <a:p>
            <a:r>
              <a:rPr lang="en-US" dirty="0" smtClean="0"/>
              <a:t>End of weekly meetings = increase weight</a:t>
            </a:r>
          </a:p>
          <a:p>
            <a:r>
              <a:rPr lang="en-US" dirty="0" smtClean="0"/>
              <a:t>Reversion to normoglycemia = delay</a:t>
            </a:r>
          </a:p>
          <a:p>
            <a:r>
              <a:rPr lang="en-US" dirty="0" smtClean="0"/>
              <a:t>1 hour of exercise/class</a:t>
            </a:r>
          </a:p>
          <a:p>
            <a:endParaRPr lang="en-US" dirty="0"/>
          </a:p>
        </p:txBody>
      </p:sp>
    </p:spTree>
    <p:extLst>
      <p:ext uri="{BB962C8B-B14F-4D97-AF65-F5344CB8AC3E}">
        <p14:creationId xmlns:p14="http://schemas.microsoft.com/office/powerpoint/2010/main" val="2969379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results for both…</a:t>
            </a:r>
            <a:endParaRPr lang="en-US" dirty="0"/>
          </a:p>
        </p:txBody>
      </p:sp>
      <p:sp>
        <p:nvSpPr>
          <p:cNvPr id="3" name="Content Placeholder 2"/>
          <p:cNvSpPr>
            <a:spLocks noGrp="1"/>
          </p:cNvSpPr>
          <p:nvPr>
            <p:ph idx="1"/>
          </p:nvPr>
        </p:nvSpPr>
        <p:spPr/>
        <p:txBody>
          <a:bodyPr/>
          <a:lstStyle/>
          <a:p>
            <a:r>
              <a:rPr lang="en-US" dirty="0" smtClean="0"/>
              <a:t>Positive NPV, ROI and rate of return over 5 years</a:t>
            </a:r>
          </a:p>
          <a:p>
            <a:r>
              <a:rPr lang="en-US" dirty="0" smtClean="0"/>
              <a:t>Missoula:  NPV=$269, ROI=67.2%, Annualized 10.8%</a:t>
            </a:r>
          </a:p>
          <a:p>
            <a:r>
              <a:rPr lang="en-US" dirty="0" smtClean="0"/>
              <a:t>Combined:  NPV=$236, ROI=58.9%, Annualized 9.7%</a:t>
            </a:r>
            <a:endParaRPr lang="en-US" dirty="0"/>
          </a:p>
        </p:txBody>
      </p:sp>
    </p:spTree>
    <p:extLst>
      <p:ext uri="{BB962C8B-B14F-4D97-AF65-F5344CB8AC3E}">
        <p14:creationId xmlns:p14="http://schemas.microsoft.com/office/powerpoint/2010/main" val="2387540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Secured reimbursement!!!</a:t>
            </a:r>
            <a:endParaRPr lang="en-US" dirty="0"/>
          </a:p>
        </p:txBody>
      </p:sp>
      <p:pic>
        <p:nvPicPr>
          <p:cNvPr id="4" name="Content Placeholder 3"/>
          <p:cNvPicPr>
            <a:picLocks noGrp="1" noChangeAspect="1"/>
          </p:cNvPicPr>
          <p:nvPr>
            <p:ph idx="1"/>
          </p:nvPr>
        </p:nvPicPr>
        <p:blipFill>
          <a:blip r:embed="rId3"/>
          <a:stretch>
            <a:fillRect/>
          </a:stretch>
        </p:blipFill>
        <p:spPr>
          <a:xfrm>
            <a:off x="457200" y="1701209"/>
            <a:ext cx="7692113" cy="1778904"/>
          </a:xfrm>
          <a:prstGeom prst="rect">
            <a:avLst/>
          </a:prstGeom>
        </p:spPr>
      </p:pic>
    </p:spTree>
    <p:extLst>
      <p:ext uri="{BB962C8B-B14F-4D97-AF65-F5344CB8AC3E}">
        <p14:creationId xmlns:p14="http://schemas.microsoft.com/office/powerpoint/2010/main" val="2492759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1486" t="10929" r="32830" b="5466"/>
          <a:stretch/>
        </p:blipFill>
        <p:spPr>
          <a:xfrm>
            <a:off x="932329" y="434458"/>
            <a:ext cx="4329952" cy="4446193"/>
          </a:xfrm>
          <a:prstGeom prst="rect">
            <a:avLst/>
          </a:prstGeom>
        </p:spPr>
      </p:pic>
      <p:sp>
        <p:nvSpPr>
          <p:cNvPr id="3" name="TextBox 2"/>
          <p:cNvSpPr txBox="1"/>
          <p:nvPr/>
        </p:nvSpPr>
        <p:spPr>
          <a:xfrm>
            <a:off x="5262281" y="2072779"/>
            <a:ext cx="3639672" cy="1077218"/>
          </a:xfrm>
          <a:prstGeom prst="rect">
            <a:avLst/>
          </a:prstGeom>
          <a:noFill/>
        </p:spPr>
        <p:txBody>
          <a:bodyPr wrap="square" rtlCol="0">
            <a:spAutoFit/>
          </a:bodyPr>
          <a:lstStyle/>
          <a:p>
            <a:r>
              <a:rPr lang="en-US" sz="3200" b="1" dirty="0" smtClean="0">
                <a:solidFill>
                  <a:srgbClr val="0076C0"/>
                </a:solidFill>
              </a:rPr>
              <a:t>May, 2017</a:t>
            </a:r>
          </a:p>
          <a:p>
            <a:r>
              <a:rPr lang="en-US" sz="3200" b="1" dirty="0" smtClean="0">
                <a:solidFill>
                  <a:srgbClr val="0076C0"/>
                </a:solidFill>
              </a:rPr>
              <a:t>AADE in Practice</a:t>
            </a:r>
            <a:endParaRPr lang="en-US" sz="3200" b="1" dirty="0">
              <a:solidFill>
                <a:srgbClr val="0076C0"/>
              </a:solidFill>
            </a:endParaRPr>
          </a:p>
        </p:txBody>
      </p:sp>
    </p:spTree>
    <p:extLst>
      <p:ext uri="{BB962C8B-B14F-4D97-AF65-F5344CB8AC3E}">
        <p14:creationId xmlns:p14="http://schemas.microsoft.com/office/powerpoint/2010/main" val="1570586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Model</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Health Coach </a:t>
            </a:r>
            <a:r>
              <a:rPr lang="en-US" dirty="0" smtClean="0"/>
              <a:t>led</a:t>
            </a:r>
          </a:p>
          <a:p>
            <a:r>
              <a:rPr lang="en-US" dirty="0" smtClean="0"/>
              <a:t>Master Trainer</a:t>
            </a:r>
            <a:endParaRPr lang="en-US" dirty="0" smtClean="0"/>
          </a:p>
          <a:p>
            <a:r>
              <a:rPr lang="en-US" dirty="0" smtClean="0"/>
              <a:t>Expansion </a:t>
            </a:r>
            <a:r>
              <a:rPr lang="en-US" dirty="0" smtClean="0"/>
              <a:t>to Portland, Oregon</a:t>
            </a:r>
          </a:p>
          <a:p>
            <a:r>
              <a:rPr lang="en-US" dirty="0" smtClean="0"/>
              <a:t>Classes </a:t>
            </a:r>
            <a:r>
              <a:rPr lang="en-US" dirty="0" smtClean="0"/>
              <a:t>consist of 10-15</a:t>
            </a:r>
          </a:p>
          <a:p>
            <a:r>
              <a:rPr lang="en-US" dirty="0" smtClean="0"/>
              <a:t>Boldt and CSKT run their own programs</a:t>
            </a:r>
          </a:p>
          <a:p>
            <a:r>
              <a:rPr lang="en-US" dirty="0" smtClean="0"/>
              <a:t>Monthly calls</a:t>
            </a:r>
          </a:p>
          <a:p>
            <a:r>
              <a:rPr lang="en-US" dirty="0" smtClean="0"/>
              <a:t>YMCA, Florence and Missoula are sites</a:t>
            </a:r>
          </a:p>
          <a:p>
            <a:r>
              <a:rPr lang="en-US" dirty="0" smtClean="0"/>
              <a:t>Two exercise options</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1755190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fontScale="90000"/>
          </a:bodyPr>
          <a:lstStyle/>
          <a:p>
            <a:pPr algn="l" eaLnBrk="1" hangingPunct="1"/>
            <a:r>
              <a:rPr lang="en-US" sz="3600" b="1" dirty="0" smtClean="0">
                <a:solidFill>
                  <a:srgbClr val="0076C0"/>
                </a:solidFill>
                <a:latin typeface="Arial"/>
                <a:ea typeface="ヒラギノ角ゴ Pro W3" charset="0"/>
                <a:cs typeface="Arial"/>
              </a:rPr>
              <a:t>The Business of Diabetes Prevention</a:t>
            </a:r>
            <a:endParaRPr lang="en-US" sz="3600" b="1" dirty="0">
              <a:solidFill>
                <a:srgbClr val="0076C0"/>
              </a:solidFill>
              <a:latin typeface="Arial"/>
              <a:ea typeface="ヒラギノ角ゴ Pro W3" charset="0"/>
              <a:cs typeface="Arial"/>
            </a:endParaRPr>
          </a:p>
        </p:txBody>
      </p:sp>
      <p:sp>
        <p:nvSpPr>
          <p:cNvPr id="6147" name="Content Placeholder 4"/>
          <p:cNvSpPr>
            <a:spLocks noGrp="1"/>
          </p:cNvSpPr>
          <p:nvPr>
            <p:ph idx="1"/>
          </p:nvPr>
        </p:nvSpPr>
        <p:spPr>
          <a:xfrm>
            <a:off x="457200" y="1372870"/>
            <a:ext cx="8229600" cy="3108025"/>
          </a:xfrm>
        </p:spPr>
        <p:txBody>
          <a:bodyPr>
            <a:normAutofit fontScale="92500"/>
          </a:bodyPr>
          <a:lstStyle/>
          <a:p>
            <a:r>
              <a:rPr lang="en-US" sz="3200" dirty="0" smtClean="0">
                <a:solidFill>
                  <a:srgbClr val="000000"/>
                </a:solidFill>
                <a:latin typeface="Arial" charset="0"/>
                <a:ea typeface="ヒラギノ角ゴ Pro W3" charset="0"/>
                <a:cs typeface="ヒラギノ角ゴ Pro W3" charset="0"/>
              </a:rPr>
              <a:t>Understanding basic finance/business terms</a:t>
            </a:r>
          </a:p>
          <a:p>
            <a:r>
              <a:rPr lang="en-US" sz="3200" dirty="0" smtClean="0">
                <a:solidFill>
                  <a:srgbClr val="000000"/>
                </a:solidFill>
                <a:latin typeface="Arial" charset="0"/>
                <a:ea typeface="ヒラギノ角ゴ Pro W3" charset="0"/>
                <a:cs typeface="ヒラギノ角ゴ Pro W3" charset="0"/>
              </a:rPr>
              <a:t>Utilizing </a:t>
            </a:r>
            <a:r>
              <a:rPr lang="en-US" sz="3200" dirty="0">
                <a:solidFill>
                  <a:srgbClr val="000000"/>
                </a:solidFill>
                <a:latin typeface="Arial" charset="0"/>
                <a:ea typeface="ヒラギノ角ゴ Pro W3" charset="0"/>
                <a:cs typeface="ヒラギノ角ゴ Pro W3" charset="0"/>
              </a:rPr>
              <a:t>ROI to Increase Insurance </a:t>
            </a:r>
            <a:r>
              <a:rPr lang="en-US" sz="3200" dirty="0" smtClean="0">
                <a:solidFill>
                  <a:srgbClr val="000000"/>
                </a:solidFill>
                <a:latin typeface="Arial" charset="0"/>
                <a:ea typeface="ヒラギノ角ゴ Pro W3" charset="0"/>
                <a:cs typeface="ヒラギノ角ゴ Pro W3" charset="0"/>
              </a:rPr>
              <a:t>Coverage, Implement </a:t>
            </a:r>
            <a:r>
              <a:rPr lang="en-US" sz="3200" dirty="0">
                <a:solidFill>
                  <a:srgbClr val="000000"/>
                </a:solidFill>
                <a:latin typeface="Arial" charset="0"/>
                <a:ea typeface="ヒラギノ角ゴ Pro W3" charset="0"/>
                <a:cs typeface="ヒラギノ角ゴ Pro W3" charset="0"/>
              </a:rPr>
              <a:t>the </a:t>
            </a:r>
            <a:r>
              <a:rPr lang="en-US" sz="3200" dirty="0" smtClean="0">
                <a:solidFill>
                  <a:srgbClr val="000000"/>
                </a:solidFill>
                <a:latin typeface="Arial" charset="0"/>
                <a:ea typeface="ヒラギノ角ゴ Pro W3" charset="0"/>
                <a:cs typeface="ヒラギノ角ゴ Pro W3" charset="0"/>
              </a:rPr>
              <a:t>DPP and provide sustainability</a:t>
            </a:r>
          </a:p>
          <a:p>
            <a:r>
              <a:rPr lang="en-US" sz="3200" dirty="0" smtClean="0">
                <a:solidFill>
                  <a:srgbClr val="000000"/>
                </a:solidFill>
                <a:latin typeface="Arial" charset="0"/>
                <a:ea typeface="ヒラギノ角ゴ Pro W3" charset="0"/>
              </a:rPr>
              <a:t>The Providence Health System’s Story – St. Patrick Hospital, Missoula, MT</a:t>
            </a:r>
            <a:endParaRPr lang="en-US" sz="3200" dirty="0">
              <a:solidFill>
                <a:srgbClr val="000000"/>
              </a:solidFill>
              <a:latin typeface="Arial" charset="0"/>
              <a:ea typeface="ヒラギノ角ゴ Pro W3" charset="0"/>
            </a:endParaRPr>
          </a:p>
        </p:txBody>
      </p:sp>
    </p:spTree>
    <p:extLst>
      <p:ext uri="{BB962C8B-B14F-4D97-AF65-F5344CB8AC3E}">
        <p14:creationId xmlns:p14="http://schemas.microsoft.com/office/powerpoint/2010/main" val="926240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Model, cont.</a:t>
            </a:r>
            <a:endParaRPr lang="en-US" dirty="0"/>
          </a:p>
        </p:txBody>
      </p:sp>
      <p:sp>
        <p:nvSpPr>
          <p:cNvPr id="3" name="Content Placeholder 2"/>
          <p:cNvSpPr>
            <a:spLocks noGrp="1"/>
          </p:cNvSpPr>
          <p:nvPr>
            <p:ph idx="1"/>
          </p:nvPr>
        </p:nvSpPr>
        <p:spPr/>
        <p:txBody>
          <a:bodyPr>
            <a:normAutofit/>
          </a:bodyPr>
          <a:lstStyle/>
          <a:p>
            <a:r>
              <a:rPr lang="en-US" dirty="0" smtClean="0"/>
              <a:t>Bill </a:t>
            </a:r>
            <a:r>
              <a:rPr lang="en-US" dirty="0" smtClean="0"/>
              <a:t>all payers (Medicaid &amp; PHP)</a:t>
            </a:r>
            <a:endParaRPr lang="en-US" dirty="0" smtClean="0"/>
          </a:p>
          <a:p>
            <a:r>
              <a:rPr lang="en-US" dirty="0" smtClean="0"/>
              <a:t>Involvement of Primary Care Council</a:t>
            </a:r>
          </a:p>
          <a:p>
            <a:r>
              <a:rPr lang="en-US" dirty="0" smtClean="0"/>
              <a:t>Work with Nurse Case Manager to screen patients – CDC risk form</a:t>
            </a:r>
          </a:p>
          <a:p>
            <a:r>
              <a:rPr lang="en-US" dirty="0" smtClean="0"/>
              <a:t>Scholarships </a:t>
            </a:r>
            <a:r>
              <a:rPr lang="en-US" dirty="0" smtClean="0"/>
              <a:t>for those in need</a:t>
            </a:r>
          </a:p>
          <a:p>
            <a:endParaRPr lang="en-US" dirty="0"/>
          </a:p>
        </p:txBody>
      </p:sp>
    </p:spTree>
    <p:extLst>
      <p:ext uri="{BB962C8B-B14F-4D97-AF65-F5344CB8AC3E}">
        <p14:creationId xmlns:p14="http://schemas.microsoft.com/office/powerpoint/2010/main" val="3740587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133" t="10288" r="14322" b="22907"/>
          <a:stretch/>
        </p:blipFill>
        <p:spPr>
          <a:xfrm>
            <a:off x="690282" y="286871"/>
            <a:ext cx="5809131" cy="3137303"/>
          </a:xfrm>
          <a:prstGeom prst="rect">
            <a:avLst/>
          </a:prstGeom>
          <a:ln>
            <a:noFill/>
          </a:ln>
          <a:effectLst>
            <a:softEdge rad="112500"/>
          </a:effectLst>
        </p:spPr>
      </p:pic>
      <p:pic>
        <p:nvPicPr>
          <p:cNvPr id="5" name="Picture 4"/>
          <p:cNvPicPr>
            <a:picLocks noChangeAspect="1"/>
          </p:cNvPicPr>
          <p:nvPr/>
        </p:nvPicPr>
        <p:blipFill rotWithShape="1">
          <a:blip r:embed="rId3"/>
          <a:srcRect l="963" r="758"/>
          <a:stretch/>
        </p:blipFill>
        <p:spPr>
          <a:xfrm>
            <a:off x="690282" y="3523131"/>
            <a:ext cx="5809131" cy="1436600"/>
          </a:xfrm>
          <a:prstGeom prst="rect">
            <a:avLst/>
          </a:prstGeom>
          <a:ln>
            <a:noFill/>
          </a:ln>
          <a:effectLst>
            <a:softEdge rad="112500"/>
          </a:effectLst>
        </p:spPr>
      </p:pic>
    </p:spTree>
    <p:extLst>
      <p:ext uri="{BB962C8B-B14F-4D97-AF65-F5344CB8AC3E}">
        <p14:creationId xmlns:p14="http://schemas.microsoft.com/office/powerpoint/2010/main" val="38734428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506" t="37555" r="14128" b="11727"/>
          <a:stretch/>
        </p:blipFill>
        <p:spPr>
          <a:xfrm>
            <a:off x="443751" y="161364"/>
            <a:ext cx="5748618" cy="2329506"/>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86334" y="2538313"/>
            <a:ext cx="5706035" cy="2520304"/>
          </a:xfrm>
          <a:prstGeom prst="rect">
            <a:avLst/>
          </a:prstGeom>
          <a:ln>
            <a:noFill/>
          </a:ln>
          <a:effectLst>
            <a:softEdge rad="112500"/>
          </a:effectLst>
        </p:spPr>
      </p:pic>
    </p:spTree>
    <p:extLst>
      <p:ext uri="{BB962C8B-B14F-4D97-AF65-F5344CB8AC3E}">
        <p14:creationId xmlns:p14="http://schemas.microsoft.com/office/powerpoint/2010/main" val="3440633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Stories…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051" y="1159441"/>
            <a:ext cx="1882463" cy="342266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695" y="1159441"/>
            <a:ext cx="2566996" cy="3422661"/>
          </a:xfrm>
          <a:prstGeom prst="rect">
            <a:avLst/>
          </a:prstGeom>
        </p:spPr>
      </p:pic>
    </p:spTree>
    <p:extLst>
      <p:ext uri="{BB962C8B-B14F-4D97-AF65-F5344CB8AC3E}">
        <p14:creationId xmlns:p14="http://schemas.microsoft.com/office/powerpoint/2010/main" val="5328174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2706" y="236652"/>
            <a:ext cx="6441403" cy="46043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61084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Future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Screen for Type 2 Diabetes in all Primary Clinics anyone over 40 </a:t>
            </a:r>
          </a:p>
          <a:p>
            <a:r>
              <a:rPr lang="en-US" dirty="0" smtClean="0"/>
              <a:t>Utilize A1C for high risk patients (9 or greater on CDC test)</a:t>
            </a:r>
            <a:endParaRPr lang="en-US" dirty="0"/>
          </a:p>
          <a:p>
            <a:r>
              <a:rPr lang="en-US" dirty="0" smtClean="0"/>
              <a:t>Have a DPP in all Primary Care Clinics (Virtually or in person)</a:t>
            </a:r>
          </a:p>
          <a:p>
            <a:r>
              <a:rPr lang="en-US" dirty="0" smtClean="0"/>
              <a:t>Continue to utilize EMR to drive referrals and automate process</a:t>
            </a:r>
          </a:p>
          <a:p>
            <a:r>
              <a:rPr lang="en-US" dirty="0" smtClean="0"/>
              <a:t>Bill Medicare in September</a:t>
            </a:r>
          </a:p>
          <a:p>
            <a:r>
              <a:rPr lang="en-US" dirty="0" smtClean="0"/>
              <a:t>Ensure other insurance carriers provide coverage</a:t>
            </a:r>
            <a:endParaRPr lang="en-US" dirty="0"/>
          </a:p>
        </p:txBody>
      </p:sp>
    </p:spTree>
    <p:extLst>
      <p:ext uri="{BB962C8B-B14F-4D97-AF65-F5344CB8AC3E}">
        <p14:creationId xmlns:p14="http://schemas.microsoft.com/office/powerpoint/2010/main" val="14245815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130777"/>
            <a:ext cx="8229600" cy="485129"/>
          </a:xfrm>
        </p:spPr>
        <p:txBody>
          <a:bodyPr/>
          <a:lstStyle/>
          <a:p>
            <a:r>
              <a:rPr lang="en-US" dirty="0" smtClean="0"/>
              <a:t>Automate the process….</a:t>
            </a:r>
            <a:endParaRPr lang="en-US" dirty="0"/>
          </a:p>
        </p:txBody>
      </p:sp>
      <p:sp>
        <p:nvSpPr>
          <p:cNvPr id="3" name="Content Placeholder 2"/>
          <p:cNvSpPr>
            <a:spLocks noGrp="1"/>
          </p:cNvSpPr>
          <p:nvPr>
            <p:ph idx="1"/>
          </p:nvPr>
        </p:nvSpPr>
        <p:spPr>
          <a:xfrm>
            <a:off x="148856" y="632012"/>
            <a:ext cx="8229600" cy="3288319"/>
          </a:xfrm>
        </p:spPr>
        <p:txBody>
          <a:bodyPr/>
          <a:lstStyle/>
          <a:p>
            <a:r>
              <a:rPr lang="en-US" dirty="0" smtClean="0"/>
              <a:t>Screening 45 and older or 40 and older</a:t>
            </a:r>
          </a:p>
          <a:p>
            <a:endParaRPr lang="en-US" dirty="0"/>
          </a:p>
        </p:txBody>
      </p:sp>
      <p:pic>
        <p:nvPicPr>
          <p:cNvPr id="4" name="Picture 3"/>
          <p:cNvPicPr>
            <a:picLocks noChangeAspect="1"/>
          </p:cNvPicPr>
          <p:nvPr/>
        </p:nvPicPr>
        <p:blipFill rotWithShape="1">
          <a:blip r:embed="rId2"/>
          <a:srcRect t="45471" b="13810"/>
          <a:stretch/>
        </p:blipFill>
        <p:spPr>
          <a:xfrm>
            <a:off x="457406" y="1233586"/>
            <a:ext cx="6382871" cy="1461248"/>
          </a:xfrm>
          <a:prstGeom prst="rect">
            <a:avLst/>
          </a:prstGeom>
        </p:spPr>
      </p:pic>
      <p:pic>
        <p:nvPicPr>
          <p:cNvPr id="5" name="Picture 4"/>
          <p:cNvPicPr>
            <a:picLocks noChangeAspect="1"/>
          </p:cNvPicPr>
          <p:nvPr/>
        </p:nvPicPr>
        <p:blipFill>
          <a:blip r:embed="rId3"/>
          <a:stretch>
            <a:fillRect/>
          </a:stretch>
        </p:blipFill>
        <p:spPr>
          <a:xfrm>
            <a:off x="1951789" y="2276171"/>
            <a:ext cx="5657578" cy="2633700"/>
          </a:xfrm>
          <a:prstGeom prst="rect">
            <a:avLst/>
          </a:prstGeom>
        </p:spPr>
      </p:pic>
    </p:spTree>
    <p:extLst>
      <p:ext uri="{BB962C8B-B14F-4D97-AF65-F5344CB8AC3E}">
        <p14:creationId xmlns:p14="http://schemas.microsoft.com/office/powerpoint/2010/main" val="4031083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608" t="14822" r="10980" b="5662"/>
          <a:stretch/>
        </p:blipFill>
        <p:spPr>
          <a:xfrm>
            <a:off x="607714" y="313763"/>
            <a:ext cx="7388804" cy="4159623"/>
          </a:xfrm>
          <a:prstGeom prst="rect">
            <a:avLst/>
          </a:prstGeom>
        </p:spPr>
      </p:pic>
    </p:spTree>
    <p:extLst>
      <p:ext uri="{BB962C8B-B14F-4D97-AF65-F5344CB8AC3E}">
        <p14:creationId xmlns:p14="http://schemas.microsoft.com/office/powerpoint/2010/main" val="3927812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7701" y="130098"/>
            <a:ext cx="5961528" cy="4752351"/>
          </a:xfrm>
          <a:prstGeom prst="rect">
            <a:avLst/>
          </a:prstGeom>
        </p:spPr>
      </p:pic>
    </p:spTree>
    <p:extLst>
      <p:ext uri="{BB962C8B-B14F-4D97-AF65-F5344CB8AC3E}">
        <p14:creationId xmlns:p14="http://schemas.microsoft.com/office/powerpoint/2010/main" val="16738475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lstStyle/>
          <a:p>
            <a:r>
              <a:rPr lang="en-US" dirty="0" smtClean="0"/>
              <a:t>Know your Business</a:t>
            </a:r>
          </a:p>
          <a:p>
            <a:r>
              <a:rPr lang="en-US" dirty="0" smtClean="0"/>
              <a:t>Speak their language</a:t>
            </a:r>
          </a:p>
          <a:p>
            <a:r>
              <a:rPr lang="en-US" dirty="0" smtClean="0"/>
              <a:t>Demonstrate outcomes</a:t>
            </a:r>
          </a:p>
          <a:p>
            <a:r>
              <a:rPr lang="en-US" dirty="0" smtClean="0"/>
              <a:t>Don’t be afraid to go outside your box</a:t>
            </a:r>
            <a:endParaRPr lang="en-US" dirty="0"/>
          </a:p>
        </p:txBody>
      </p:sp>
    </p:spTree>
    <p:extLst>
      <p:ext uri="{BB962C8B-B14F-4D97-AF65-F5344CB8AC3E}">
        <p14:creationId xmlns:p14="http://schemas.microsoft.com/office/powerpoint/2010/main" val="1353334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00493" y="435657"/>
            <a:ext cx="4119283" cy="4290922"/>
          </a:xfrm>
          <a:prstGeom prst="rect">
            <a:avLst/>
          </a:prstGeom>
        </p:spPr>
      </p:pic>
    </p:spTree>
    <p:extLst>
      <p:ext uri="{BB962C8B-B14F-4D97-AF65-F5344CB8AC3E}">
        <p14:creationId xmlns:p14="http://schemas.microsoft.com/office/powerpoint/2010/main" val="2982227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Persistence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a:t>
            </a:r>
            <a:r>
              <a:rPr lang="en-US" i="1" dirty="0"/>
              <a:t>Nothing in this world can take the place of persistence. Talent will not; nothing is more common than unsuccessful people with talent. Genius will not; unrewarded genius is almost a proverb. Education will not; the world is full of educated failures. Persistence and determination alone are omnipotent.</a:t>
            </a:r>
            <a:r>
              <a:rPr lang="en-US" dirty="0"/>
              <a:t>”</a:t>
            </a:r>
          </a:p>
          <a:p>
            <a:pPr marL="0" indent="0">
              <a:buNone/>
            </a:pPr>
            <a:r>
              <a:rPr lang="en-US" dirty="0"/>
              <a:t> </a:t>
            </a:r>
            <a:r>
              <a:rPr lang="en-US" dirty="0" smtClean="0"/>
              <a:t>    ~Calvin </a:t>
            </a:r>
            <a:r>
              <a:rPr lang="en-US" dirty="0"/>
              <a:t>Coolidge</a:t>
            </a:r>
          </a:p>
        </p:txBody>
      </p:sp>
    </p:spTree>
    <p:extLst>
      <p:ext uri="{BB962C8B-B14F-4D97-AF65-F5344CB8AC3E}">
        <p14:creationId xmlns:p14="http://schemas.microsoft.com/office/powerpoint/2010/main" val="22884563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0072" y="1064212"/>
            <a:ext cx="5096374" cy="3822281"/>
          </a:xfrm>
        </p:spPr>
      </p:pic>
    </p:spTree>
    <p:extLst>
      <p:ext uri="{BB962C8B-B14F-4D97-AF65-F5344CB8AC3E}">
        <p14:creationId xmlns:p14="http://schemas.microsoft.com/office/powerpoint/2010/main" val="1176851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0076C0"/>
                </a:solidFill>
              </a:rPr>
              <a:t>2017 Professional Practice Survey - AADE</a:t>
            </a:r>
            <a:endParaRPr lang="en-US" b="1" dirty="0">
              <a:solidFill>
                <a:srgbClr val="0076C0"/>
              </a:solidFill>
            </a:endParaRPr>
          </a:p>
        </p:txBody>
      </p:sp>
      <p:sp>
        <p:nvSpPr>
          <p:cNvPr id="3" name="Content Placeholder 2"/>
          <p:cNvSpPr>
            <a:spLocks noGrp="1"/>
          </p:cNvSpPr>
          <p:nvPr>
            <p:ph sz="half" idx="1"/>
          </p:nvPr>
        </p:nvSpPr>
        <p:spPr/>
        <p:txBody>
          <a:bodyPr/>
          <a:lstStyle/>
          <a:p>
            <a:r>
              <a:rPr lang="en-US" dirty="0" smtClean="0"/>
              <a:t>75% provide direct patient care</a:t>
            </a:r>
          </a:p>
          <a:p>
            <a:r>
              <a:rPr lang="en-US" dirty="0" smtClean="0"/>
              <a:t>13% administrative role</a:t>
            </a:r>
            <a:endParaRPr lang="en-US" dirty="0"/>
          </a:p>
        </p:txBody>
      </p:sp>
      <p:pic>
        <p:nvPicPr>
          <p:cNvPr id="4" name="Picture 3"/>
          <p:cNvPicPr>
            <a:picLocks noChangeAspect="1"/>
          </p:cNvPicPr>
          <p:nvPr/>
        </p:nvPicPr>
        <p:blipFill>
          <a:blip r:embed="rId2"/>
          <a:stretch>
            <a:fillRect/>
          </a:stretch>
        </p:blipFill>
        <p:spPr>
          <a:xfrm>
            <a:off x="5271247" y="1537097"/>
            <a:ext cx="3223162" cy="3223162"/>
          </a:xfrm>
          <a:prstGeom prst="rect">
            <a:avLst/>
          </a:prstGeom>
        </p:spPr>
      </p:pic>
    </p:spTree>
    <p:extLst>
      <p:ext uri="{BB962C8B-B14F-4D97-AF65-F5344CB8AC3E}">
        <p14:creationId xmlns:p14="http://schemas.microsoft.com/office/powerpoint/2010/main" val="1949816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101</a:t>
            </a:r>
            <a:endParaRPr lang="en-US" dirty="0"/>
          </a:p>
        </p:txBody>
      </p:sp>
      <p:pic>
        <p:nvPicPr>
          <p:cNvPr id="4" name="Content Placeholder 3"/>
          <p:cNvPicPr>
            <a:picLocks noGrp="1" noChangeAspect="1"/>
          </p:cNvPicPr>
          <p:nvPr>
            <p:ph idx="1"/>
          </p:nvPr>
        </p:nvPicPr>
        <p:blipFill>
          <a:blip r:embed="rId2"/>
          <a:stretch>
            <a:fillRect/>
          </a:stretch>
        </p:blipFill>
        <p:spPr>
          <a:xfrm>
            <a:off x="2931459" y="3337337"/>
            <a:ext cx="3644625" cy="1518594"/>
          </a:xfrm>
          <a:prstGeom prst="rect">
            <a:avLst/>
          </a:prstGeom>
        </p:spPr>
      </p:pic>
      <p:pic>
        <p:nvPicPr>
          <p:cNvPr id="5" name="Picture 4"/>
          <p:cNvPicPr>
            <a:picLocks noChangeAspect="1"/>
          </p:cNvPicPr>
          <p:nvPr/>
        </p:nvPicPr>
        <p:blipFill>
          <a:blip r:embed="rId3"/>
          <a:stretch>
            <a:fillRect/>
          </a:stretch>
        </p:blipFill>
        <p:spPr>
          <a:xfrm>
            <a:off x="771805" y="1275305"/>
            <a:ext cx="3369889" cy="2355164"/>
          </a:xfrm>
          <a:prstGeom prst="rect">
            <a:avLst/>
          </a:prstGeom>
        </p:spPr>
      </p:pic>
      <p:pic>
        <p:nvPicPr>
          <p:cNvPr id="6" name="Picture 5"/>
          <p:cNvPicPr>
            <a:picLocks noChangeAspect="1"/>
          </p:cNvPicPr>
          <p:nvPr/>
        </p:nvPicPr>
        <p:blipFill>
          <a:blip r:embed="rId4"/>
          <a:stretch>
            <a:fillRect/>
          </a:stretch>
        </p:blipFill>
        <p:spPr>
          <a:xfrm>
            <a:off x="4303059" y="1434784"/>
            <a:ext cx="2619375" cy="1743075"/>
          </a:xfrm>
          <a:prstGeom prst="rect">
            <a:avLst/>
          </a:prstGeom>
        </p:spPr>
      </p:pic>
    </p:spTree>
    <p:extLst>
      <p:ext uri="{BB962C8B-B14F-4D97-AF65-F5344CB8AC3E}">
        <p14:creationId xmlns:p14="http://schemas.microsoft.com/office/powerpoint/2010/main" val="3606296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tx2">
                    <a:lumMod val="60000"/>
                    <a:lumOff val="40000"/>
                  </a:schemeClr>
                </a:solidFill>
              </a:rPr>
              <a:t>Proforma</a:t>
            </a:r>
            <a:endParaRPr lang="en-US" b="1" dirty="0">
              <a:solidFill>
                <a:schemeClr val="tx2">
                  <a:lumMod val="60000"/>
                  <a:lumOff val="40000"/>
                </a:schemeClr>
              </a:solidFill>
            </a:endParaRPr>
          </a:p>
        </p:txBody>
      </p:sp>
      <p:pic>
        <p:nvPicPr>
          <p:cNvPr id="5" name="Content Placeholder 4"/>
          <p:cNvPicPr>
            <a:picLocks noGrp="1" noChangeAspect="1"/>
          </p:cNvPicPr>
          <p:nvPr>
            <p:ph sz="half" idx="1"/>
          </p:nvPr>
        </p:nvPicPr>
        <p:blipFill>
          <a:blip r:embed="rId2"/>
          <a:stretch>
            <a:fillRect/>
          </a:stretch>
        </p:blipFill>
        <p:spPr>
          <a:xfrm>
            <a:off x="457200" y="1562707"/>
            <a:ext cx="4038600" cy="2675311"/>
          </a:xfrm>
          <a:prstGeom prst="rect">
            <a:avLst/>
          </a:prstGeom>
        </p:spPr>
      </p:pic>
      <p:sp>
        <p:nvSpPr>
          <p:cNvPr id="9" name="Content Placeholder 8"/>
          <p:cNvSpPr>
            <a:spLocks noGrp="1"/>
          </p:cNvSpPr>
          <p:nvPr>
            <p:ph sz="half" idx="2"/>
          </p:nvPr>
        </p:nvSpPr>
        <p:spPr/>
        <p:txBody>
          <a:bodyPr>
            <a:normAutofit fontScale="85000" lnSpcReduction="20000"/>
          </a:bodyPr>
          <a:lstStyle/>
          <a:p>
            <a:r>
              <a:rPr lang="en-US" dirty="0" smtClean="0"/>
              <a:t>Latin </a:t>
            </a:r>
            <a:r>
              <a:rPr lang="en-US" dirty="0"/>
              <a:t>term that describes a method of calculating and presenting financial results to emphasize either current or projected figures</a:t>
            </a:r>
            <a:r>
              <a:rPr lang="en-US" dirty="0" smtClean="0"/>
              <a:t>.</a:t>
            </a:r>
          </a:p>
          <a:p>
            <a:r>
              <a:rPr lang="en-US" dirty="0" smtClean="0"/>
              <a:t>In </a:t>
            </a:r>
            <a:r>
              <a:rPr lang="en-US" dirty="0"/>
              <a:t>the world of investing, </a:t>
            </a:r>
            <a:r>
              <a:rPr lang="en-US" dirty="0" err="1" smtClean="0"/>
              <a:t>proforma</a:t>
            </a:r>
            <a:r>
              <a:rPr lang="en-US" dirty="0" smtClean="0"/>
              <a:t> </a:t>
            </a:r>
            <a:r>
              <a:rPr lang="en-US" dirty="0"/>
              <a:t>refers to a method by which firms calculate financial results. </a:t>
            </a:r>
            <a:endParaRPr lang="en-US" dirty="0" smtClean="0"/>
          </a:p>
          <a:p>
            <a:r>
              <a:rPr lang="en-US" dirty="0" smtClean="0"/>
              <a:t>Assumptions</a:t>
            </a:r>
            <a:endParaRPr lang="en-US" dirty="0"/>
          </a:p>
        </p:txBody>
      </p:sp>
    </p:spTree>
    <p:extLst>
      <p:ext uri="{BB962C8B-B14F-4D97-AF65-F5344CB8AC3E}">
        <p14:creationId xmlns:p14="http://schemas.microsoft.com/office/powerpoint/2010/main" val="3607468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tx2">
                    <a:lumMod val="60000"/>
                    <a:lumOff val="40000"/>
                  </a:schemeClr>
                </a:solidFill>
              </a:rPr>
              <a:t>Deductions</a:t>
            </a:r>
            <a:endParaRPr lang="en-US" b="1" dirty="0">
              <a:solidFill>
                <a:schemeClr val="tx2">
                  <a:lumMod val="60000"/>
                  <a:lumOff val="40000"/>
                </a:schemeClr>
              </a:solidFill>
            </a:endParaRPr>
          </a:p>
        </p:txBody>
      </p:sp>
      <p:pic>
        <p:nvPicPr>
          <p:cNvPr id="4" name="Content Placeholder 3"/>
          <p:cNvPicPr>
            <a:picLocks noGrp="1" noChangeAspect="1"/>
          </p:cNvPicPr>
          <p:nvPr>
            <p:ph sz="half" idx="1"/>
          </p:nvPr>
        </p:nvPicPr>
        <p:blipFill rotWithShape="1">
          <a:blip r:embed="rId3"/>
          <a:srcRect t="24757" r="58200" b="6231"/>
          <a:stretch/>
        </p:blipFill>
        <p:spPr>
          <a:xfrm>
            <a:off x="322729" y="1063625"/>
            <a:ext cx="4046611" cy="3756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ontent Placeholder 4"/>
          <p:cNvSpPr>
            <a:spLocks noGrp="1"/>
          </p:cNvSpPr>
          <p:nvPr>
            <p:ph sz="half" idx="2"/>
          </p:nvPr>
        </p:nvSpPr>
        <p:spPr/>
        <p:txBody>
          <a:bodyPr/>
          <a:lstStyle/>
          <a:p>
            <a:r>
              <a:rPr lang="en-US" dirty="0" smtClean="0"/>
              <a:t>50% deductions for Medicare/Medicaid.</a:t>
            </a:r>
          </a:p>
          <a:p>
            <a:r>
              <a:rPr lang="en-US" dirty="0" smtClean="0"/>
              <a:t>Commercial typically more profitable.</a:t>
            </a:r>
            <a:endParaRPr lang="en-US" dirty="0"/>
          </a:p>
        </p:txBody>
      </p:sp>
      <p:sp>
        <p:nvSpPr>
          <p:cNvPr id="3" name="Oval 2"/>
          <p:cNvSpPr/>
          <p:nvPr/>
        </p:nvSpPr>
        <p:spPr>
          <a:xfrm>
            <a:off x="986118" y="2034988"/>
            <a:ext cx="3227294" cy="251907"/>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16433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1977</TotalTime>
  <Words>1133</Words>
  <Application>Microsoft Office PowerPoint</Application>
  <PresentationFormat>Custom</PresentationFormat>
  <Paragraphs>146</Paragraphs>
  <Slides>51</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Futura Std Book</vt:lpstr>
      <vt:lpstr>ヒラギノ角ゴ Pro W3</vt:lpstr>
      <vt:lpstr>Office Theme</vt:lpstr>
      <vt:lpstr>Custom Design</vt:lpstr>
      <vt:lpstr>PowerPoint Presentation</vt:lpstr>
      <vt:lpstr>PowerPoint Presentation</vt:lpstr>
      <vt:lpstr>Disclosure to Participants</vt:lpstr>
      <vt:lpstr>The Business of Diabetes Prevention</vt:lpstr>
      <vt:lpstr>PowerPoint Presentation</vt:lpstr>
      <vt:lpstr>2017 Professional Practice Survey - AADE</vt:lpstr>
      <vt:lpstr>Business 101</vt:lpstr>
      <vt:lpstr>Proforma</vt:lpstr>
      <vt:lpstr>Deductions</vt:lpstr>
      <vt:lpstr>NOI – Net Operating Income</vt:lpstr>
      <vt:lpstr>ROI – Return on Investment</vt:lpstr>
      <vt:lpstr>NPV-Net Present Value</vt:lpstr>
      <vt:lpstr>Fee for Service</vt:lpstr>
      <vt:lpstr>Moving from Fee for Service to Pay for Performance</vt:lpstr>
      <vt:lpstr>Value Based Care</vt:lpstr>
      <vt:lpstr>PCMH</vt:lpstr>
      <vt:lpstr>PowerPoint Presentation</vt:lpstr>
      <vt:lpstr>Goals of ACA</vt:lpstr>
      <vt:lpstr>PowerPoint Presentation</vt:lpstr>
      <vt:lpstr>PowerPoint Presentation</vt:lpstr>
      <vt:lpstr>PowerPoint Presentation</vt:lpstr>
      <vt:lpstr>Cost of Diabetes</vt:lpstr>
      <vt:lpstr>2017 National Standards </vt:lpstr>
      <vt:lpstr>PowerPoint Presentation</vt:lpstr>
      <vt:lpstr>2006 to 2009</vt:lpstr>
      <vt:lpstr>PowerPoint Presentation</vt:lpstr>
      <vt:lpstr>Missoula, Montana</vt:lpstr>
      <vt:lpstr>The Bitterroot</vt:lpstr>
      <vt:lpstr>Confederated Salish Kootenai Tribe</vt:lpstr>
      <vt:lpstr>The Beginning-2011</vt:lpstr>
      <vt:lpstr>PowerPoint Presentation</vt:lpstr>
      <vt:lpstr>PowerPoint Presentation</vt:lpstr>
      <vt:lpstr>AADE Grant - 2013</vt:lpstr>
      <vt:lpstr>Upstream Health -   2014</vt:lpstr>
      <vt:lpstr>Missoula data</vt:lpstr>
      <vt:lpstr>Financial results for both…</vt:lpstr>
      <vt:lpstr>Secured reimbursement!!!</vt:lpstr>
      <vt:lpstr>PowerPoint Presentation</vt:lpstr>
      <vt:lpstr>Current Model</vt:lpstr>
      <vt:lpstr>Current Model, cont.</vt:lpstr>
      <vt:lpstr>PowerPoint Presentation</vt:lpstr>
      <vt:lpstr>PowerPoint Presentation</vt:lpstr>
      <vt:lpstr>Patient Stories…</vt:lpstr>
      <vt:lpstr>PowerPoint Presentation</vt:lpstr>
      <vt:lpstr>The Future</vt:lpstr>
      <vt:lpstr>Automate the process….</vt:lpstr>
      <vt:lpstr>PowerPoint Presentation</vt:lpstr>
      <vt:lpstr>PowerPoint Presentation</vt:lpstr>
      <vt:lpstr>Recap</vt:lpstr>
      <vt:lpstr>Persistence</vt:lpstr>
      <vt:lpstr>Questions?</vt:lpstr>
    </vt:vector>
  </TitlesOfParts>
  <Company>eyespy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Windows User</cp:lastModifiedBy>
  <cp:revision>82</cp:revision>
  <dcterms:created xsi:type="dcterms:W3CDTF">2016-11-28T23:17:59Z</dcterms:created>
  <dcterms:modified xsi:type="dcterms:W3CDTF">2018-08-19T14:37:37Z</dcterms:modified>
</cp:coreProperties>
</file>