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256" r:id="rId3"/>
    <p:sldId id="262" r:id="rId4"/>
    <p:sldId id="261" r:id="rId5"/>
    <p:sldId id="259" r:id="rId6"/>
    <p:sldId id="263" r:id="rId7"/>
    <p:sldId id="324" r:id="rId8"/>
    <p:sldId id="268" r:id="rId9"/>
    <p:sldId id="284" r:id="rId10"/>
    <p:sldId id="289" r:id="rId11"/>
    <p:sldId id="291" r:id="rId12"/>
    <p:sldId id="302" r:id="rId13"/>
    <p:sldId id="290" r:id="rId14"/>
    <p:sldId id="292" r:id="rId15"/>
    <p:sldId id="293" r:id="rId16"/>
    <p:sldId id="294" r:id="rId17"/>
    <p:sldId id="295" r:id="rId18"/>
    <p:sldId id="296" r:id="rId19"/>
    <p:sldId id="297" r:id="rId20"/>
    <p:sldId id="298" r:id="rId21"/>
    <p:sldId id="299" r:id="rId22"/>
    <p:sldId id="300" r:id="rId23"/>
    <p:sldId id="301" r:id="rId24"/>
    <p:sldId id="303" r:id="rId25"/>
    <p:sldId id="304" r:id="rId26"/>
    <p:sldId id="281" r:id="rId27"/>
    <p:sldId id="280" r:id="rId28"/>
    <p:sldId id="273" r:id="rId29"/>
    <p:sldId id="305" r:id="rId30"/>
    <p:sldId id="270" r:id="rId31"/>
    <p:sldId id="321" r:id="rId32"/>
    <p:sldId id="322" r:id="rId33"/>
    <p:sldId id="257" r:id="rId34"/>
    <p:sldId id="306" r:id="rId35"/>
    <p:sldId id="307" r:id="rId36"/>
    <p:sldId id="308" r:id="rId37"/>
    <p:sldId id="264"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470"/>
    <a:srgbClr val="CCD825"/>
    <a:srgbClr val="0076C0"/>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01" autoAdjust="0"/>
  </p:normalViewPr>
  <p:slideViewPr>
    <p:cSldViewPr snapToGrid="0" snapToObjects="1">
      <p:cViewPr varScale="1">
        <p:scale>
          <a:sx n="110" d="100"/>
          <a:sy n="110" d="100"/>
        </p:scale>
        <p:origin x="658" y="6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Diabetes by El Rio Site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Sheet4!$K$5</c:f>
              <c:strCache>
                <c:ptCount val="1"/>
                <c:pt idx="0">
                  <c:v>Percent Diabetes 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Sheet4!$E$6:$E$18</c:f>
              <c:strCache>
                <c:ptCount val="13"/>
                <c:pt idx="0">
                  <c:v>Congress (n = 27,399)</c:v>
                </c:pt>
                <c:pt idx="1">
                  <c:v>El Pueblo (n = 18,115)</c:v>
                </c:pt>
                <c:pt idx="2">
                  <c:v>Northwest (n = 12,255)</c:v>
                </c:pt>
                <c:pt idx="3">
                  <c:v>Southwest (n = 11,677)</c:v>
                </c:pt>
                <c:pt idx="4">
                  <c:v>Southeast (n = 6,915)</c:v>
                </c:pt>
                <c:pt idx="5">
                  <c:v>OB GYN  (n = 3,757)</c:v>
                </c:pt>
                <c:pt idx="6">
                  <c:v>Pascua (n = 2,999)</c:v>
                </c:pt>
                <c:pt idx="7">
                  <c:v>Broadway (n = 2,958)</c:v>
                </c:pt>
                <c:pt idx="8">
                  <c:v>Birth Center  (n = 2,084)</c:v>
                </c:pt>
                <c:pt idx="9">
                  <c:v>SIA  (n = 1,422)</c:v>
                </c:pt>
                <c:pt idx="10">
                  <c:v>CBH East  (n = 990)</c:v>
                </c:pt>
                <c:pt idx="11">
                  <c:v>Homeless  (n = 757)</c:v>
                </c:pt>
                <c:pt idx="12">
                  <c:v>Overall (n = 91,328)</c:v>
                </c:pt>
              </c:strCache>
            </c:strRef>
          </c:cat>
          <c:val>
            <c:numRef>
              <c:f>Sheet4!$K$6:$K$18</c:f>
              <c:numCache>
                <c:formatCode>0%</c:formatCode>
                <c:ptCount val="13"/>
                <c:pt idx="0">
                  <c:v>0.16</c:v>
                </c:pt>
                <c:pt idx="1">
                  <c:v>0.2</c:v>
                </c:pt>
                <c:pt idx="2">
                  <c:v>0.17</c:v>
                </c:pt>
                <c:pt idx="3">
                  <c:v>0.13</c:v>
                </c:pt>
                <c:pt idx="4">
                  <c:v>0.18</c:v>
                </c:pt>
                <c:pt idx="5">
                  <c:v>0.08</c:v>
                </c:pt>
                <c:pt idx="6">
                  <c:v>0.32</c:v>
                </c:pt>
                <c:pt idx="7">
                  <c:v>0.24</c:v>
                </c:pt>
                <c:pt idx="8">
                  <c:v>0.04</c:v>
                </c:pt>
                <c:pt idx="9">
                  <c:v>0.17</c:v>
                </c:pt>
                <c:pt idx="10">
                  <c:v>0.24</c:v>
                </c:pt>
                <c:pt idx="11">
                  <c:v>0.06</c:v>
                </c:pt>
                <c:pt idx="12">
                  <c:v>0.16854633847231956</c:v>
                </c:pt>
              </c:numCache>
            </c:numRef>
          </c:val>
          <c:extLst>
            <c:ext xmlns:c16="http://schemas.microsoft.com/office/drawing/2014/chart" uri="{C3380CC4-5D6E-409C-BE32-E72D297353CC}">
              <c16:uniqueId val="{00000000-816D-4DAF-93F9-251448965900}"/>
            </c:ext>
          </c:extLst>
        </c:ser>
        <c:ser>
          <c:idx val="1"/>
          <c:order val="1"/>
          <c:tx>
            <c:strRef>
              <c:f>Sheet4!$L$5</c:f>
              <c:strCache>
                <c:ptCount val="1"/>
                <c:pt idx="0">
                  <c:v>Percent of Diabetic Patients with G0108 Visit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Sheet4!$E$6:$E$18</c:f>
              <c:strCache>
                <c:ptCount val="13"/>
                <c:pt idx="0">
                  <c:v>Congress (n = 27,399)</c:v>
                </c:pt>
                <c:pt idx="1">
                  <c:v>El Pueblo (n = 18,115)</c:v>
                </c:pt>
                <c:pt idx="2">
                  <c:v>Northwest (n = 12,255)</c:v>
                </c:pt>
                <c:pt idx="3">
                  <c:v>Southwest (n = 11,677)</c:v>
                </c:pt>
                <c:pt idx="4">
                  <c:v>Southeast (n = 6,915)</c:v>
                </c:pt>
                <c:pt idx="5">
                  <c:v>OB GYN  (n = 3,757)</c:v>
                </c:pt>
                <c:pt idx="6">
                  <c:v>Pascua (n = 2,999)</c:v>
                </c:pt>
                <c:pt idx="7">
                  <c:v>Broadway (n = 2,958)</c:v>
                </c:pt>
                <c:pt idx="8">
                  <c:v>Birth Center  (n = 2,084)</c:v>
                </c:pt>
                <c:pt idx="9">
                  <c:v>SIA  (n = 1,422)</c:v>
                </c:pt>
                <c:pt idx="10">
                  <c:v>CBH East  (n = 990)</c:v>
                </c:pt>
                <c:pt idx="11">
                  <c:v>Homeless  (n = 757)</c:v>
                </c:pt>
                <c:pt idx="12">
                  <c:v>Overall (n = 91,328)</c:v>
                </c:pt>
              </c:strCache>
            </c:strRef>
          </c:cat>
          <c:val>
            <c:numRef>
              <c:f>Sheet4!$L$6:$L$18</c:f>
              <c:numCache>
                <c:formatCode>0%</c:formatCode>
                <c:ptCount val="13"/>
                <c:pt idx="0">
                  <c:v>0.08</c:v>
                </c:pt>
                <c:pt idx="1">
                  <c:v>7.0000000000000007E-2</c:v>
                </c:pt>
                <c:pt idx="2">
                  <c:v>0.13</c:v>
                </c:pt>
                <c:pt idx="3">
                  <c:v>0.12</c:v>
                </c:pt>
                <c:pt idx="4">
                  <c:v>0.12</c:v>
                </c:pt>
                <c:pt idx="5">
                  <c:v>0</c:v>
                </c:pt>
                <c:pt idx="6">
                  <c:v>0.24</c:v>
                </c:pt>
                <c:pt idx="7">
                  <c:v>0.17</c:v>
                </c:pt>
                <c:pt idx="8">
                  <c:v>0</c:v>
                </c:pt>
                <c:pt idx="9">
                  <c:v>0.27</c:v>
                </c:pt>
                <c:pt idx="10">
                  <c:v>0.08</c:v>
                </c:pt>
                <c:pt idx="11">
                  <c:v>0.02</c:v>
                </c:pt>
                <c:pt idx="12">
                  <c:v>0.10647697005132203</c:v>
                </c:pt>
              </c:numCache>
            </c:numRef>
          </c:val>
          <c:extLst>
            <c:ext xmlns:c16="http://schemas.microsoft.com/office/drawing/2014/chart" uri="{C3380CC4-5D6E-409C-BE32-E72D297353CC}">
              <c16:uniqueId val="{00000001-816D-4DAF-93F9-251448965900}"/>
            </c:ext>
          </c:extLst>
        </c:ser>
        <c:dLbls>
          <c:dLblPos val="outEnd"/>
          <c:showLegendKey val="0"/>
          <c:showVal val="1"/>
          <c:showCatName val="0"/>
          <c:showSerName val="0"/>
          <c:showPercent val="0"/>
          <c:showBubbleSize val="0"/>
        </c:dLbls>
        <c:gapWidth val="219"/>
        <c:overlap val="-27"/>
        <c:axId val="298218720"/>
        <c:axId val="298219896"/>
      </c:barChart>
      <c:catAx>
        <c:axId val="2982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19896"/>
        <c:crosses val="autoZero"/>
        <c:auto val="1"/>
        <c:lblAlgn val="ctr"/>
        <c:lblOffset val="100"/>
        <c:noMultiLvlLbl val="0"/>
      </c:catAx>
      <c:valAx>
        <c:axId val="298219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Diabetic; Percent G0108</a:t>
                </a:r>
                <a:endParaRPr lang="en-US"/>
              </a:p>
            </c:rich>
          </c:tx>
          <c:layout>
            <c:manualLayout>
              <c:xMode val="edge"/>
              <c:yMode val="edge"/>
              <c:x val="1.6838882510524303E-2"/>
              <c:y val="8.283140283140284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18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DME Encounters</a:t>
            </a:r>
            <a:r>
              <a:rPr lang="en-US" baseline="0"/>
              <a:t> by Month</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Sheet1!$C$18</c:f>
              <c:strCache>
                <c:ptCount val="1"/>
                <c:pt idx="0">
                  <c:v>APP DME Encounters (n = 4,308)</c:v>
                </c:pt>
              </c:strCache>
            </c:strRef>
          </c:tx>
          <c:spPr>
            <a:ln w="28575" cap="rnd">
              <a:solidFill>
                <a:schemeClr val="accent1"/>
              </a:solidFill>
              <a:round/>
            </a:ln>
            <a:effectLst/>
          </c:spPr>
          <c:marker>
            <c:symbol val="none"/>
          </c:marker>
          <c:cat>
            <c:strRef>
              <c:f>Sheet1!$B$86:$B$97</c:f>
              <c:strCache>
                <c:ptCount val="12"/>
                <c:pt idx="0">
                  <c:v>May 2016</c:v>
                </c:pt>
                <c:pt idx="1">
                  <c:v>June 2016</c:v>
                </c:pt>
                <c:pt idx="2">
                  <c:v>July 2016</c:v>
                </c:pt>
                <c:pt idx="3">
                  <c:v>August 2016</c:v>
                </c:pt>
                <c:pt idx="4">
                  <c:v>September 2016</c:v>
                </c:pt>
                <c:pt idx="5">
                  <c:v>October 2016</c:v>
                </c:pt>
                <c:pt idx="6">
                  <c:v>November 2016</c:v>
                </c:pt>
                <c:pt idx="7">
                  <c:v>December 2016</c:v>
                </c:pt>
                <c:pt idx="8">
                  <c:v>January 2017</c:v>
                </c:pt>
                <c:pt idx="9">
                  <c:v>February 2017</c:v>
                </c:pt>
                <c:pt idx="10">
                  <c:v>March 2017</c:v>
                </c:pt>
                <c:pt idx="11">
                  <c:v>April 2017</c:v>
                </c:pt>
              </c:strCache>
            </c:strRef>
          </c:cat>
          <c:val>
            <c:numRef>
              <c:f>Sheet1!$C$86:$C$97</c:f>
              <c:numCache>
                <c:formatCode>General</c:formatCode>
                <c:ptCount val="12"/>
                <c:pt idx="0">
                  <c:v>371</c:v>
                </c:pt>
                <c:pt idx="1">
                  <c:v>394</c:v>
                </c:pt>
                <c:pt idx="2">
                  <c:v>280</c:v>
                </c:pt>
                <c:pt idx="3">
                  <c:v>403</c:v>
                </c:pt>
                <c:pt idx="4">
                  <c:v>395</c:v>
                </c:pt>
                <c:pt idx="5">
                  <c:v>426</c:v>
                </c:pt>
                <c:pt idx="6">
                  <c:v>345</c:v>
                </c:pt>
                <c:pt idx="7">
                  <c:v>337</c:v>
                </c:pt>
                <c:pt idx="8">
                  <c:v>369</c:v>
                </c:pt>
                <c:pt idx="9">
                  <c:v>307</c:v>
                </c:pt>
                <c:pt idx="10">
                  <c:v>356</c:v>
                </c:pt>
                <c:pt idx="11">
                  <c:v>325</c:v>
                </c:pt>
              </c:numCache>
            </c:numRef>
          </c:val>
          <c:smooth val="0"/>
          <c:extLst>
            <c:ext xmlns:c16="http://schemas.microsoft.com/office/drawing/2014/chart" uri="{C3380CC4-5D6E-409C-BE32-E72D297353CC}">
              <c16:uniqueId val="{00000000-D1F7-4DBB-BD8B-494D592C53C5}"/>
            </c:ext>
          </c:extLst>
        </c:ser>
        <c:ser>
          <c:idx val="1"/>
          <c:order val="1"/>
          <c:tx>
            <c:strRef>
              <c:f>Sheet1!$D$18</c:f>
              <c:strCache>
                <c:ptCount val="1"/>
                <c:pt idx="0">
                  <c:v>Leticia Martinez DME Encounters (n = 1,004)</c:v>
                </c:pt>
              </c:strCache>
            </c:strRef>
          </c:tx>
          <c:spPr>
            <a:ln w="28575" cap="rnd">
              <a:solidFill>
                <a:schemeClr val="accent2"/>
              </a:solidFill>
              <a:round/>
            </a:ln>
            <a:effectLst/>
          </c:spPr>
          <c:marker>
            <c:symbol val="none"/>
          </c:marker>
          <c:cat>
            <c:strRef>
              <c:f>Sheet1!$B$86:$B$97</c:f>
              <c:strCache>
                <c:ptCount val="12"/>
                <c:pt idx="0">
                  <c:v>May 2016</c:v>
                </c:pt>
                <c:pt idx="1">
                  <c:v>June 2016</c:v>
                </c:pt>
                <c:pt idx="2">
                  <c:v>July 2016</c:v>
                </c:pt>
                <c:pt idx="3">
                  <c:v>August 2016</c:v>
                </c:pt>
                <c:pt idx="4">
                  <c:v>September 2016</c:v>
                </c:pt>
                <c:pt idx="5">
                  <c:v>October 2016</c:v>
                </c:pt>
                <c:pt idx="6">
                  <c:v>November 2016</c:v>
                </c:pt>
                <c:pt idx="7">
                  <c:v>December 2016</c:v>
                </c:pt>
                <c:pt idx="8">
                  <c:v>January 2017</c:v>
                </c:pt>
                <c:pt idx="9">
                  <c:v>February 2017</c:v>
                </c:pt>
                <c:pt idx="10">
                  <c:v>March 2017</c:v>
                </c:pt>
                <c:pt idx="11">
                  <c:v>April 2017</c:v>
                </c:pt>
              </c:strCache>
            </c:strRef>
          </c:cat>
          <c:val>
            <c:numRef>
              <c:f>Sheet1!$D$86:$D$97</c:f>
              <c:numCache>
                <c:formatCode>General</c:formatCode>
                <c:ptCount val="12"/>
                <c:pt idx="0">
                  <c:v>102</c:v>
                </c:pt>
                <c:pt idx="1">
                  <c:v>64</c:v>
                </c:pt>
                <c:pt idx="2">
                  <c:v>51</c:v>
                </c:pt>
                <c:pt idx="3">
                  <c:v>108</c:v>
                </c:pt>
                <c:pt idx="4">
                  <c:v>81</c:v>
                </c:pt>
                <c:pt idx="5">
                  <c:v>90</c:v>
                </c:pt>
                <c:pt idx="6">
                  <c:v>92</c:v>
                </c:pt>
                <c:pt idx="7">
                  <c:v>89</c:v>
                </c:pt>
                <c:pt idx="8">
                  <c:v>71</c:v>
                </c:pt>
                <c:pt idx="9">
                  <c:v>75</c:v>
                </c:pt>
                <c:pt idx="10">
                  <c:v>102</c:v>
                </c:pt>
                <c:pt idx="11">
                  <c:v>79</c:v>
                </c:pt>
              </c:numCache>
            </c:numRef>
          </c:val>
          <c:smooth val="0"/>
          <c:extLst>
            <c:ext xmlns:c16="http://schemas.microsoft.com/office/drawing/2014/chart" uri="{C3380CC4-5D6E-409C-BE32-E72D297353CC}">
              <c16:uniqueId val="{00000001-D1F7-4DBB-BD8B-494D592C53C5}"/>
            </c:ext>
          </c:extLst>
        </c:ser>
        <c:dLbls>
          <c:showLegendKey val="0"/>
          <c:showVal val="0"/>
          <c:showCatName val="0"/>
          <c:showSerName val="0"/>
          <c:showPercent val="0"/>
          <c:showBubbleSize val="0"/>
        </c:dLbls>
        <c:smooth val="0"/>
        <c:axId val="298226560"/>
        <c:axId val="298225776"/>
      </c:lineChart>
      <c:catAx>
        <c:axId val="29822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25776"/>
        <c:crosses val="autoZero"/>
        <c:auto val="1"/>
        <c:lblAlgn val="ctr"/>
        <c:lblOffset val="100"/>
        <c:noMultiLvlLbl val="0"/>
      </c:catAx>
      <c:valAx>
        <c:axId val="29822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DME Encounters</a:t>
                </a:r>
              </a:p>
            </c:rich>
          </c:tx>
          <c:layout>
            <c:manualLayout>
              <c:xMode val="edge"/>
              <c:yMode val="edge"/>
              <c:x val="1.6955684007707129E-2"/>
              <c:y val="0.149755469755469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Encounters by Year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Sheet1!$C$61</c:f>
              <c:strCache>
                <c:ptCount val="1"/>
                <c:pt idx="0">
                  <c:v>DME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Sheet1!$B$62:$B$65</c:f>
              <c:numCache>
                <c:formatCode>General</c:formatCode>
                <c:ptCount val="4"/>
                <c:pt idx="0">
                  <c:v>2014</c:v>
                </c:pt>
                <c:pt idx="1">
                  <c:v>2015</c:v>
                </c:pt>
                <c:pt idx="2">
                  <c:v>2016</c:v>
                </c:pt>
                <c:pt idx="3">
                  <c:v>2017</c:v>
                </c:pt>
              </c:numCache>
            </c:numRef>
          </c:cat>
          <c:val>
            <c:numRef>
              <c:f>Sheet1!$C$62:$C$65</c:f>
              <c:numCache>
                <c:formatCode>_(* #,##0_);_(* \(#,##0\);_(* "-"??_);_(@_)</c:formatCode>
                <c:ptCount val="4"/>
                <c:pt idx="0">
                  <c:v>4162</c:v>
                </c:pt>
                <c:pt idx="1">
                  <c:v>4805</c:v>
                </c:pt>
                <c:pt idx="2">
                  <c:v>4740</c:v>
                </c:pt>
                <c:pt idx="3">
                  <c:v>1357</c:v>
                </c:pt>
              </c:numCache>
            </c:numRef>
          </c:val>
          <c:extLst>
            <c:ext xmlns:c16="http://schemas.microsoft.com/office/drawing/2014/chart" uri="{C3380CC4-5D6E-409C-BE32-E72D297353CC}">
              <c16:uniqueId val="{00000000-14BA-4324-8BD6-2373CFF5229D}"/>
            </c:ext>
          </c:extLst>
        </c:ser>
        <c:ser>
          <c:idx val="1"/>
          <c:order val="1"/>
          <c:tx>
            <c:strRef>
              <c:f>Sheet1!$D$61</c:f>
              <c:strCache>
                <c:ptCount val="1"/>
                <c:pt idx="0">
                  <c:v>AWV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Sheet1!$B$62:$B$65</c:f>
              <c:numCache>
                <c:formatCode>General</c:formatCode>
                <c:ptCount val="4"/>
                <c:pt idx="0">
                  <c:v>2014</c:v>
                </c:pt>
                <c:pt idx="1">
                  <c:v>2015</c:v>
                </c:pt>
                <c:pt idx="2">
                  <c:v>2016</c:v>
                </c:pt>
                <c:pt idx="3">
                  <c:v>2017</c:v>
                </c:pt>
              </c:numCache>
            </c:numRef>
          </c:cat>
          <c:val>
            <c:numRef>
              <c:f>Sheet1!$D$62:$D$65</c:f>
              <c:numCache>
                <c:formatCode>_(* #,##0_);_(* \(#,##0\);_(* "-"??_);_(@_)</c:formatCode>
                <c:ptCount val="4"/>
                <c:pt idx="0">
                  <c:v>665</c:v>
                </c:pt>
                <c:pt idx="1">
                  <c:v>923</c:v>
                </c:pt>
                <c:pt idx="2">
                  <c:v>1722</c:v>
                </c:pt>
                <c:pt idx="3">
                  <c:v>798</c:v>
                </c:pt>
              </c:numCache>
            </c:numRef>
          </c:val>
          <c:extLst>
            <c:ext xmlns:c16="http://schemas.microsoft.com/office/drawing/2014/chart" uri="{C3380CC4-5D6E-409C-BE32-E72D297353CC}">
              <c16:uniqueId val="{00000001-14BA-4324-8BD6-2373CFF5229D}"/>
            </c:ext>
          </c:extLst>
        </c:ser>
        <c:dLbls>
          <c:dLblPos val="outEnd"/>
          <c:showLegendKey val="0"/>
          <c:showVal val="1"/>
          <c:showCatName val="0"/>
          <c:showSerName val="0"/>
          <c:showPercent val="0"/>
          <c:showBubbleSize val="0"/>
        </c:dLbls>
        <c:gapWidth val="219"/>
        <c:overlap val="-27"/>
        <c:axId val="298221464"/>
        <c:axId val="298215976"/>
      </c:barChart>
      <c:catAx>
        <c:axId val="29822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15976"/>
        <c:crosses val="autoZero"/>
        <c:auto val="1"/>
        <c:lblAlgn val="ctr"/>
        <c:lblOffset val="100"/>
        <c:noMultiLvlLbl val="0"/>
      </c:catAx>
      <c:valAx>
        <c:axId val="298215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Encounters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22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88BC0-F0B6-CA46-A1C7-A9E8961E98EE}" type="datetimeFigureOut">
              <a:rPr lang="en-US" smtClean="0"/>
              <a:t>8/20/2018</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050F-AB49-6145-B5BA-6FE297C46310}" type="slidenum">
              <a:rPr lang="en-US" smtClean="0"/>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some of the enhancements provided each of the diabetes-educator investigators access to the healthcare navigators’ notes regarding the phone calls held with patients at the investigator’s site (DSMS recordkeeping).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BAA’s in place also allowed the </a:t>
            </a:r>
            <a:r>
              <a:rPr lang="en-US" sz="1200" kern="1200" dirty="0" err="1">
                <a:solidFill>
                  <a:schemeClr val="tx1"/>
                </a:solidFill>
                <a:effectLst/>
                <a:latin typeface="+mn-lt"/>
                <a:ea typeface="+mn-ea"/>
                <a:cs typeface="+mn-cs"/>
              </a:rPr>
              <a:t>APhA</a:t>
            </a:r>
            <a:r>
              <a:rPr lang="en-US" sz="1200" kern="1200" dirty="0">
                <a:solidFill>
                  <a:schemeClr val="tx1"/>
                </a:solidFill>
                <a:effectLst/>
                <a:latin typeface="+mn-lt"/>
                <a:ea typeface="+mn-ea"/>
                <a:cs typeface="+mn-cs"/>
              </a:rPr>
              <a:t> Foundation [but not AADE] to see patient data at the individual level.)</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11</a:t>
            </a:fld>
            <a:endParaRPr lang="en-US"/>
          </a:p>
        </p:txBody>
      </p:sp>
    </p:spTree>
    <p:extLst>
      <p:ext uri="{BB962C8B-B14F-4D97-AF65-F5344CB8AC3E}">
        <p14:creationId xmlns:p14="http://schemas.microsoft.com/office/powerpoint/2010/main" val="192702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CE050F-AB49-6145-B5BA-6FE297C463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56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a:t>Click to edit Master title style</a:t>
            </a:r>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0A659-11B8-8E41-9AC8-9727A97C0372}"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a:t>Click to edit Master title style</a:t>
            </a:r>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5E1425-AB73-1E47-B4AA-E0CA51D26D9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E1425-AB73-1E47-B4AA-E0CA51D26D98}"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E1425-AB73-1E47-B4AA-E0CA51D26D98}"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E1425-AB73-1E47-B4AA-E0CA51D26D98}"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0A659-11B8-8E41-9AC8-9727A97C0372}"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0A659-11B8-8E41-9AC8-9727A97C0372}"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20A659-11B8-8E41-9AC8-9727A97C0372}"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a:t>Headline Here</a:t>
            </a:r>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t>8/20/2018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3"/>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t>8/20/2018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hoenixajournal.wordpress.com/2012/02/23/thank-you/"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ommieonassis.blogspot.com/2012/05/teacher-appreciation-20-gift-idea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
        <p:nvSpPr>
          <p:cNvPr id="2" name="TextBox 1"/>
          <p:cNvSpPr txBox="1"/>
          <p:nvPr/>
        </p:nvSpPr>
        <p:spPr>
          <a:xfrm>
            <a:off x="225287" y="2968487"/>
            <a:ext cx="4671920" cy="1200329"/>
          </a:xfrm>
          <a:prstGeom prst="rect">
            <a:avLst/>
          </a:prstGeom>
          <a:noFill/>
        </p:spPr>
        <p:txBody>
          <a:bodyPr wrap="none" rtlCol="0">
            <a:spAutoFit/>
          </a:bodyPr>
          <a:lstStyle/>
          <a:p>
            <a:r>
              <a:rPr lang="en-US" dirty="0"/>
              <a:t>Evaluation the Impact of Year-Long</a:t>
            </a:r>
          </a:p>
          <a:p>
            <a:r>
              <a:rPr lang="en-US" dirty="0"/>
              <a:t>Augmented Diabetes Self-management Support</a:t>
            </a:r>
          </a:p>
          <a:p>
            <a:pPr algn="ctr"/>
            <a:r>
              <a:rPr lang="en-US" i="1" dirty="0"/>
              <a:t>“Together on Diabetes”</a:t>
            </a:r>
          </a:p>
          <a:p>
            <a:endParaRPr lang="en-US" dirty="0"/>
          </a:p>
        </p:txBody>
      </p:sp>
    </p:spTree>
    <p:extLst>
      <p:ext uri="{BB962C8B-B14F-4D97-AF65-F5344CB8AC3E}">
        <p14:creationId xmlns:p14="http://schemas.microsoft.com/office/powerpoint/2010/main" val="394292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8660-F3BB-431C-A359-8CC53967771A}"/>
              </a:ext>
            </a:extLst>
          </p:cNvPr>
          <p:cNvSpPr>
            <a:spLocks noGrp="1"/>
          </p:cNvSpPr>
          <p:nvPr>
            <p:ph type="title"/>
          </p:nvPr>
        </p:nvSpPr>
        <p:spPr/>
        <p:txBody>
          <a:bodyPr/>
          <a:lstStyle/>
          <a:p>
            <a:r>
              <a:rPr lang="en-US" dirty="0"/>
              <a:t>Project IMPACT Database Explorer</a:t>
            </a:r>
          </a:p>
        </p:txBody>
      </p:sp>
      <p:sp>
        <p:nvSpPr>
          <p:cNvPr id="3" name="Content Placeholder 2">
            <a:extLst>
              <a:ext uri="{FF2B5EF4-FFF2-40B4-BE49-F238E27FC236}">
                <a16:creationId xmlns:a16="http://schemas.microsoft.com/office/drawing/2014/main" id="{CB1125E1-F886-4EC6-BA87-B7A976BD4137}"/>
              </a:ext>
            </a:extLst>
          </p:cNvPr>
          <p:cNvSpPr>
            <a:spLocks noGrp="1"/>
          </p:cNvSpPr>
          <p:nvPr>
            <p:ph idx="1"/>
          </p:nvPr>
        </p:nvSpPr>
        <p:spPr/>
        <p:txBody>
          <a:bodyPr>
            <a:normAutofit lnSpcReduction="10000"/>
          </a:bodyPr>
          <a:lstStyle/>
          <a:p>
            <a:r>
              <a:rPr lang="en-US" dirty="0"/>
              <a:t>Microsoft Access ® database for Project IMPACT ™ </a:t>
            </a:r>
          </a:p>
          <a:p>
            <a:pPr lvl="1"/>
            <a:r>
              <a:rPr lang="en-US" dirty="0"/>
              <a:t>Diabetes data collection and reporting system. </a:t>
            </a:r>
          </a:p>
          <a:p>
            <a:pPr lvl="1"/>
            <a:r>
              <a:rPr lang="en-US" dirty="0"/>
              <a:t>Provides practitioners with patient level data to track individual progress</a:t>
            </a:r>
          </a:p>
          <a:p>
            <a:pPr lvl="1"/>
            <a:r>
              <a:rPr lang="en-US" dirty="0"/>
              <a:t>Produce aggregated, anonymous dataset outputs</a:t>
            </a:r>
          </a:p>
          <a:p>
            <a:pPr lvl="1"/>
            <a:r>
              <a:rPr lang="en-US" dirty="0"/>
              <a:t>Overall view of how the community is progressing</a:t>
            </a:r>
          </a:p>
        </p:txBody>
      </p:sp>
    </p:spTree>
    <p:extLst>
      <p:ext uri="{BB962C8B-B14F-4D97-AF65-F5344CB8AC3E}">
        <p14:creationId xmlns:p14="http://schemas.microsoft.com/office/powerpoint/2010/main" val="152204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6B6B-C620-48E7-AE31-C11355E2FF28}"/>
              </a:ext>
            </a:extLst>
          </p:cNvPr>
          <p:cNvSpPr>
            <a:spLocks noGrp="1"/>
          </p:cNvSpPr>
          <p:nvPr>
            <p:ph type="title"/>
          </p:nvPr>
        </p:nvSpPr>
        <p:spPr/>
        <p:txBody>
          <a:bodyPr/>
          <a:lstStyle/>
          <a:p>
            <a:r>
              <a:rPr lang="en-US" dirty="0"/>
              <a:t>Project IMPACT Database Explorer</a:t>
            </a:r>
          </a:p>
        </p:txBody>
      </p:sp>
      <p:sp>
        <p:nvSpPr>
          <p:cNvPr id="3" name="Content Placeholder 2">
            <a:extLst>
              <a:ext uri="{FF2B5EF4-FFF2-40B4-BE49-F238E27FC236}">
                <a16:creationId xmlns:a16="http://schemas.microsoft.com/office/drawing/2014/main" id="{A3AE11FA-ADAB-453D-B993-B167705079D8}"/>
              </a:ext>
            </a:extLst>
          </p:cNvPr>
          <p:cNvSpPr>
            <a:spLocks noGrp="1"/>
          </p:cNvSpPr>
          <p:nvPr>
            <p:ph idx="1"/>
          </p:nvPr>
        </p:nvSpPr>
        <p:spPr/>
        <p:txBody>
          <a:bodyPr>
            <a:normAutofit fontScale="92500"/>
          </a:bodyPr>
          <a:lstStyle/>
          <a:p>
            <a:r>
              <a:rPr lang="en-US" dirty="0"/>
              <a:t>Key to the development and implementation of this care coordination model for underserved persons with type 2 diabetes.</a:t>
            </a:r>
          </a:p>
          <a:p>
            <a:r>
              <a:rPr lang="en-US" dirty="0"/>
              <a:t>System was enhanced to ensure facilitation of communication and participant information sharing between the providers of DSME and the healthcare Navigators providing DSMS.</a:t>
            </a:r>
          </a:p>
        </p:txBody>
      </p:sp>
    </p:spTree>
    <p:extLst>
      <p:ext uri="{BB962C8B-B14F-4D97-AF65-F5344CB8AC3E}">
        <p14:creationId xmlns:p14="http://schemas.microsoft.com/office/powerpoint/2010/main" val="180676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Planning and Partnership Coordination</a:t>
            </a:r>
            <a:endParaRPr lang="en-US" dirty="0"/>
          </a:p>
        </p:txBody>
      </p:sp>
      <p:sp>
        <p:nvSpPr>
          <p:cNvPr id="3" name="Content Placeholder 2"/>
          <p:cNvSpPr>
            <a:spLocks noGrp="1"/>
          </p:cNvSpPr>
          <p:nvPr>
            <p:ph idx="1"/>
          </p:nvPr>
        </p:nvSpPr>
        <p:spPr/>
        <p:txBody>
          <a:bodyPr>
            <a:normAutofit/>
          </a:bodyPr>
          <a:lstStyle/>
          <a:p>
            <a:r>
              <a:rPr lang="en-US" dirty="0"/>
              <a:t>National Center for Farmworker Health (NCFH)</a:t>
            </a:r>
          </a:p>
          <a:p>
            <a:pPr lvl="1"/>
            <a:r>
              <a:rPr lang="en-US" dirty="0"/>
              <a:t>Health Navigator(HN) provided the telephonic diabetes self-management support (DSMS) </a:t>
            </a:r>
          </a:p>
          <a:p>
            <a:pPr lvl="1"/>
            <a:r>
              <a:rPr lang="en-US" dirty="0"/>
              <a:t>CHW training provided by Diabetes Educators prior to the start of the study</a:t>
            </a:r>
          </a:p>
          <a:p>
            <a:pPr lvl="1"/>
            <a:endParaRPr lang="en-US" dirty="0"/>
          </a:p>
        </p:txBody>
      </p:sp>
    </p:spTree>
    <p:extLst>
      <p:ext uri="{BB962C8B-B14F-4D97-AF65-F5344CB8AC3E}">
        <p14:creationId xmlns:p14="http://schemas.microsoft.com/office/powerpoint/2010/main" val="301976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4226-2960-4CC4-AD2B-F0BB8802977B}"/>
              </a:ext>
            </a:extLst>
          </p:cNvPr>
          <p:cNvSpPr>
            <a:spLocks noGrp="1"/>
          </p:cNvSpPr>
          <p:nvPr>
            <p:ph type="title"/>
          </p:nvPr>
        </p:nvSpPr>
        <p:spPr/>
        <p:txBody>
          <a:bodyPr/>
          <a:lstStyle/>
          <a:p>
            <a:r>
              <a:rPr lang="en-US" dirty="0"/>
              <a:t>Telephonic Support Goal</a:t>
            </a:r>
          </a:p>
        </p:txBody>
      </p:sp>
      <p:sp>
        <p:nvSpPr>
          <p:cNvPr id="3" name="Content Placeholder 2">
            <a:extLst>
              <a:ext uri="{FF2B5EF4-FFF2-40B4-BE49-F238E27FC236}">
                <a16:creationId xmlns:a16="http://schemas.microsoft.com/office/drawing/2014/main" id="{27B3A7EB-6A00-4174-A7CE-1ED7A2D4D99B}"/>
              </a:ext>
            </a:extLst>
          </p:cNvPr>
          <p:cNvSpPr>
            <a:spLocks noGrp="1"/>
          </p:cNvSpPr>
          <p:nvPr>
            <p:ph idx="1"/>
          </p:nvPr>
        </p:nvSpPr>
        <p:spPr/>
        <p:txBody>
          <a:bodyPr/>
          <a:lstStyle/>
          <a:p>
            <a:pPr marL="0" indent="0">
              <a:buNone/>
            </a:pPr>
            <a:endParaRPr lang="en-US" dirty="0"/>
          </a:p>
          <a:p>
            <a:pPr marL="0" indent="0" algn="ctr">
              <a:buNone/>
            </a:pPr>
            <a:r>
              <a:rPr lang="en-US" dirty="0"/>
              <a:t>Improve participants’ ability to self-manage their diabetes through additional enhanced support</a:t>
            </a:r>
          </a:p>
        </p:txBody>
      </p:sp>
    </p:spTree>
    <p:extLst>
      <p:ext uri="{BB962C8B-B14F-4D97-AF65-F5344CB8AC3E}">
        <p14:creationId xmlns:p14="http://schemas.microsoft.com/office/powerpoint/2010/main" val="38876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4226-2960-4CC4-AD2B-F0BB8802977B}"/>
              </a:ext>
            </a:extLst>
          </p:cNvPr>
          <p:cNvSpPr>
            <a:spLocks noGrp="1"/>
          </p:cNvSpPr>
          <p:nvPr>
            <p:ph type="title"/>
          </p:nvPr>
        </p:nvSpPr>
        <p:spPr/>
        <p:txBody>
          <a:bodyPr/>
          <a:lstStyle/>
          <a:p>
            <a:r>
              <a:rPr lang="en-US" dirty="0"/>
              <a:t>Telephonic Support Included</a:t>
            </a:r>
          </a:p>
        </p:txBody>
      </p:sp>
      <p:sp>
        <p:nvSpPr>
          <p:cNvPr id="3" name="Content Placeholder 2">
            <a:extLst>
              <a:ext uri="{FF2B5EF4-FFF2-40B4-BE49-F238E27FC236}">
                <a16:creationId xmlns:a16="http://schemas.microsoft.com/office/drawing/2014/main" id="{27B3A7EB-6A00-4174-A7CE-1ED7A2D4D99B}"/>
              </a:ext>
            </a:extLst>
          </p:cNvPr>
          <p:cNvSpPr>
            <a:spLocks noGrp="1"/>
          </p:cNvSpPr>
          <p:nvPr>
            <p:ph idx="1"/>
          </p:nvPr>
        </p:nvSpPr>
        <p:spPr/>
        <p:txBody>
          <a:bodyPr>
            <a:normAutofit fontScale="85000" lnSpcReduction="10000"/>
          </a:bodyPr>
          <a:lstStyle/>
          <a:p>
            <a:r>
              <a:rPr lang="en-US" dirty="0"/>
              <a:t>Reinforce goal setting</a:t>
            </a:r>
          </a:p>
          <a:p>
            <a:r>
              <a:rPr lang="en-US" dirty="0"/>
              <a:t>Work with participants to improve their skills at problem solving</a:t>
            </a:r>
          </a:p>
          <a:p>
            <a:r>
              <a:rPr lang="en-US" dirty="0"/>
              <a:t>Help identify community resources</a:t>
            </a:r>
          </a:p>
          <a:p>
            <a:r>
              <a:rPr lang="en-US" dirty="0"/>
              <a:t>Engage participants in motivational interviewing to elicit participants’ own insight about possible ways to address problems they are encountering</a:t>
            </a:r>
          </a:p>
          <a:p>
            <a:r>
              <a:rPr lang="en-US" dirty="0"/>
              <a:t>Provide positive reinforcement for goal attainment</a:t>
            </a:r>
          </a:p>
        </p:txBody>
      </p:sp>
    </p:spTree>
    <p:extLst>
      <p:ext uri="{BB962C8B-B14F-4D97-AF65-F5344CB8AC3E}">
        <p14:creationId xmlns:p14="http://schemas.microsoft.com/office/powerpoint/2010/main" val="340251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6BD6-7176-4DA8-A283-1F83BCAB8FA0}"/>
              </a:ext>
            </a:extLst>
          </p:cNvPr>
          <p:cNvSpPr>
            <a:spLocks noGrp="1"/>
          </p:cNvSpPr>
          <p:nvPr>
            <p:ph type="title"/>
          </p:nvPr>
        </p:nvSpPr>
        <p:spPr/>
        <p:txBody>
          <a:bodyPr/>
          <a:lstStyle/>
          <a:p>
            <a:r>
              <a:rPr lang="en-US" dirty="0"/>
              <a:t>Telephonic Support Highlights</a:t>
            </a:r>
          </a:p>
        </p:txBody>
      </p:sp>
      <p:sp>
        <p:nvSpPr>
          <p:cNvPr id="3" name="Content Placeholder 2">
            <a:extLst>
              <a:ext uri="{FF2B5EF4-FFF2-40B4-BE49-F238E27FC236}">
                <a16:creationId xmlns:a16="http://schemas.microsoft.com/office/drawing/2014/main" id="{088F9DA2-C18C-4282-B3E9-BEEFD312D21E}"/>
              </a:ext>
            </a:extLst>
          </p:cNvPr>
          <p:cNvSpPr>
            <a:spLocks noGrp="1"/>
          </p:cNvSpPr>
          <p:nvPr>
            <p:ph idx="1"/>
          </p:nvPr>
        </p:nvSpPr>
        <p:spPr/>
        <p:txBody>
          <a:bodyPr>
            <a:normAutofit fontScale="92500"/>
          </a:bodyPr>
          <a:lstStyle/>
          <a:p>
            <a:r>
              <a:rPr lang="en-US" dirty="0"/>
              <a:t>Support System</a:t>
            </a:r>
          </a:p>
          <a:p>
            <a:pPr marL="0" indent="0">
              <a:buNone/>
            </a:pPr>
            <a:endParaRPr lang="en-US" dirty="0"/>
          </a:p>
          <a:p>
            <a:pPr lvl="1"/>
            <a:r>
              <a:rPr lang="en-US" dirty="0"/>
              <a:t>Identifying family members,  friends and colleagues</a:t>
            </a:r>
          </a:p>
          <a:p>
            <a:pPr lvl="1"/>
            <a:r>
              <a:rPr lang="en-US" dirty="0"/>
              <a:t>Understanding family dynamics</a:t>
            </a:r>
          </a:p>
          <a:p>
            <a:pPr lvl="1"/>
            <a:r>
              <a:rPr lang="en-US" dirty="0"/>
              <a:t>Identifying specific support activities</a:t>
            </a:r>
          </a:p>
          <a:p>
            <a:pPr lvl="1"/>
            <a:r>
              <a:rPr lang="en-US" dirty="0"/>
              <a:t>Identifying external resources</a:t>
            </a:r>
          </a:p>
          <a:p>
            <a:pPr lvl="1"/>
            <a:endParaRPr lang="en-US" dirty="0"/>
          </a:p>
        </p:txBody>
      </p:sp>
    </p:spTree>
    <p:extLst>
      <p:ext uri="{BB962C8B-B14F-4D97-AF65-F5344CB8AC3E}">
        <p14:creationId xmlns:p14="http://schemas.microsoft.com/office/powerpoint/2010/main" val="93474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6BD6-7176-4DA8-A283-1F83BCAB8FA0}"/>
              </a:ext>
            </a:extLst>
          </p:cNvPr>
          <p:cNvSpPr>
            <a:spLocks noGrp="1"/>
          </p:cNvSpPr>
          <p:nvPr>
            <p:ph type="title"/>
          </p:nvPr>
        </p:nvSpPr>
        <p:spPr/>
        <p:txBody>
          <a:bodyPr/>
          <a:lstStyle/>
          <a:p>
            <a:r>
              <a:rPr lang="en-US" dirty="0"/>
              <a:t>Telephonic Support Highlights</a:t>
            </a:r>
          </a:p>
        </p:txBody>
      </p:sp>
      <p:sp>
        <p:nvSpPr>
          <p:cNvPr id="3" name="Content Placeholder 2">
            <a:extLst>
              <a:ext uri="{FF2B5EF4-FFF2-40B4-BE49-F238E27FC236}">
                <a16:creationId xmlns:a16="http://schemas.microsoft.com/office/drawing/2014/main" id="{088F9DA2-C18C-4282-B3E9-BEEFD312D21E}"/>
              </a:ext>
            </a:extLst>
          </p:cNvPr>
          <p:cNvSpPr>
            <a:spLocks noGrp="1"/>
          </p:cNvSpPr>
          <p:nvPr>
            <p:ph idx="1"/>
          </p:nvPr>
        </p:nvSpPr>
        <p:spPr/>
        <p:txBody>
          <a:bodyPr>
            <a:normAutofit fontScale="92500"/>
          </a:bodyPr>
          <a:lstStyle/>
          <a:p>
            <a:r>
              <a:rPr lang="en-US" dirty="0"/>
              <a:t>Problem Solving </a:t>
            </a:r>
          </a:p>
          <a:p>
            <a:pPr marL="0" indent="0">
              <a:buNone/>
            </a:pPr>
            <a:endParaRPr lang="en-US" dirty="0"/>
          </a:p>
          <a:p>
            <a:pPr lvl="1"/>
            <a:r>
              <a:rPr lang="en-US" dirty="0"/>
              <a:t>Dealing with feelings of stress, being overwhelmed</a:t>
            </a:r>
          </a:p>
          <a:p>
            <a:pPr lvl="1"/>
            <a:r>
              <a:rPr lang="en-US" dirty="0"/>
              <a:t>Identifying barriers to success</a:t>
            </a:r>
          </a:p>
          <a:p>
            <a:pPr lvl="1"/>
            <a:r>
              <a:rPr lang="en-US" dirty="0"/>
              <a:t>Identifying strategies to overcome challenges</a:t>
            </a:r>
          </a:p>
          <a:p>
            <a:pPr lvl="1"/>
            <a:r>
              <a:rPr lang="en-US" dirty="0"/>
              <a:t>Assisting in breaking tasks down </a:t>
            </a:r>
          </a:p>
          <a:p>
            <a:pPr lvl="1"/>
            <a:endParaRPr lang="en-US" dirty="0"/>
          </a:p>
        </p:txBody>
      </p:sp>
    </p:spTree>
    <p:extLst>
      <p:ext uri="{BB962C8B-B14F-4D97-AF65-F5344CB8AC3E}">
        <p14:creationId xmlns:p14="http://schemas.microsoft.com/office/powerpoint/2010/main" val="215194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6BD6-7176-4DA8-A283-1F83BCAB8FA0}"/>
              </a:ext>
            </a:extLst>
          </p:cNvPr>
          <p:cNvSpPr>
            <a:spLocks noGrp="1"/>
          </p:cNvSpPr>
          <p:nvPr>
            <p:ph type="title"/>
          </p:nvPr>
        </p:nvSpPr>
        <p:spPr/>
        <p:txBody>
          <a:bodyPr/>
          <a:lstStyle/>
          <a:p>
            <a:r>
              <a:rPr lang="en-US" dirty="0"/>
              <a:t>Telephonic Support Highlights</a:t>
            </a:r>
          </a:p>
        </p:txBody>
      </p:sp>
      <p:sp>
        <p:nvSpPr>
          <p:cNvPr id="3" name="Content Placeholder 2">
            <a:extLst>
              <a:ext uri="{FF2B5EF4-FFF2-40B4-BE49-F238E27FC236}">
                <a16:creationId xmlns:a16="http://schemas.microsoft.com/office/drawing/2014/main" id="{088F9DA2-C18C-4282-B3E9-BEEFD312D21E}"/>
              </a:ext>
            </a:extLst>
          </p:cNvPr>
          <p:cNvSpPr>
            <a:spLocks noGrp="1"/>
          </p:cNvSpPr>
          <p:nvPr>
            <p:ph idx="1"/>
          </p:nvPr>
        </p:nvSpPr>
        <p:spPr/>
        <p:txBody>
          <a:bodyPr/>
          <a:lstStyle/>
          <a:p>
            <a:r>
              <a:rPr lang="en-US" dirty="0"/>
              <a:t>Positive Reinforcement</a:t>
            </a:r>
          </a:p>
          <a:p>
            <a:pPr marL="0" indent="0">
              <a:buNone/>
            </a:pPr>
            <a:endParaRPr lang="en-US" dirty="0"/>
          </a:p>
          <a:p>
            <a:pPr lvl="1"/>
            <a:r>
              <a:rPr lang="en-US" dirty="0"/>
              <a:t>Identifying small gains</a:t>
            </a:r>
          </a:p>
          <a:p>
            <a:pPr lvl="1"/>
            <a:r>
              <a:rPr lang="en-US" dirty="0"/>
              <a:t>Reinforcement of positive behavior changes</a:t>
            </a:r>
          </a:p>
          <a:p>
            <a:pPr lvl="1"/>
            <a:r>
              <a:rPr lang="en-US" dirty="0"/>
              <a:t>Providing accountability </a:t>
            </a:r>
          </a:p>
          <a:p>
            <a:pPr lvl="1"/>
            <a:r>
              <a:rPr lang="en-US" dirty="0"/>
              <a:t>Continuity of communication</a:t>
            </a:r>
          </a:p>
          <a:p>
            <a:pPr lvl="1"/>
            <a:endParaRPr lang="en-US" dirty="0"/>
          </a:p>
        </p:txBody>
      </p:sp>
    </p:spTree>
    <p:extLst>
      <p:ext uri="{BB962C8B-B14F-4D97-AF65-F5344CB8AC3E}">
        <p14:creationId xmlns:p14="http://schemas.microsoft.com/office/powerpoint/2010/main" val="69027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6BD6-7176-4DA8-A283-1F83BCAB8FA0}"/>
              </a:ext>
            </a:extLst>
          </p:cNvPr>
          <p:cNvSpPr>
            <a:spLocks noGrp="1"/>
          </p:cNvSpPr>
          <p:nvPr>
            <p:ph type="title"/>
          </p:nvPr>
        </p:nvSpPr>
        <p:spPr/>
        <p:txBody>
          <a:bodyPr/>
          <a:lstStyle/>
          <a:p>
            <a:r>
              <a:rPr lang="en-US" dirty="0"/>
              <a:t>Telephonic Support Highlights</a:t>
            </a:r>
          </a:p>
        </p:txBody>
      </p:sp>
      <p:sp>
        <p:nvSpPr>
          <p:cNvPr id="3" name="Content Placeholder 2">
            <a:extLst>
              <a:ext uri="{FF2B5EF4-FFF2-40B4-BE49-F238E27FC236}">
                <a16:creationId xmlns:a16="http://schemas.microsoft.com/office/drawing/2014/main" id="{088F9DA2-C18C-4282-B3E9-BEEFD312D21E}"/>
              </a:ext>
            </a:extLst>
          </p:cNvPr>
          <p:cNvSpPr>
            <a:spLocks noGrp="1"/>
          </p:cNvSpPr>
          <p:nvPr>
            <p:ph idx="1"/>
          </p:nvPr>
        </p:nvSpPr>
        <p:spPr/>
        <p:txBody>
          <a:bodyPr/>
          <a:lstStyle/>
          <a:p>
            <a:r>
              <a:rPr lang="en-US" dirty="0"/>
              <a:t>Education</a:t>
            </a:r>
          </a:p>
          <a:p>
            <a:pPr marL="0" indent="0">
              <a:buNone/>
            </a:pPr>
            <a:endParaRPr lang="en-US" dirty="0"/>
          </a:p>
          <a:p>
            <a:pPr lvl="1"/>
            <a:r>
              <a:rPr lang="en-US" dirty="0"/>
              <a:t>“No symptoms, No worries”</a:t>
            </a:r>
          </a:p>
          <a:p>
            <a:pPr lvl="1"/>
            <a:r>
              <a:rPr lang="en-US" dirty="0"/>
              <a:t>Need for additional education</a:t>
            </a:r>
          </a:p>
          <a:p>
            <a:pPr lvl="1"/>
            <a:r>
              <a:rPr lang="en-US" dirty="0"/>
              <a:t>Meal planning especially challenging</a:t>
            </a:r>
          </a:p>
          <a:p>
            <a:pPr lvl="1"/>
            <a:endParaRPr lang="en-US" dirty="0"/>
          </a:p>
        </p:txBody>
      </p:sp>
    </p:spTree>
    <p:extLst>
      <p:ext uri="{BB962C8B-B14F-4D97-AF65-F5344CB8AC3E}">
        <p14:creationId xmlns:p14="http://schemas.microsoft.com/office/powerpoint/2010/main" val="65383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75E4-BED3-4082-9402-C5D2FB694823}"/>
              </a:ext>
            </a:extLst>
          </p:cNvPr>
          <p:cNvSpPr>
            <a:spLocks noGrp="1"/>
          </p:cNvSpPr>
          <p:nvPr>
            <p:ph type="title"/>
          </p:nvPr>
        </p:nvSpPr>
        <p:spPr/>
        <p:txBody>
          <a:bodyPr/>
          <a:lstStyle/>
          <a:p>
            <a:r>
              <a:rPr lang="en-US" dirty="0"/>
              <a:t>Observations from Health Navigators</a:t>
            </a:r>
          </a:p>
        </p:txBody>
      </p:sp>
      <p:sp>
        <p:nvSpPr>
          <p:cNvPr id="3" name="Content Placeholder 2">
            <a:extLst>
              <a:ext uri="{FF2B5EF4-FFF2-40B4-BE49-F238E27FC236}">
                <a16:creationId xmlns:a16="http://schemas.microsoft.com/office/drawing/2014/main" id="{C81EE0A0-1766-4C09-9195-CCDB11FEFD81}"/>
              </a:ext>
            </a:extLst>
          </p:cNvPr>
          <p:cNvSpPr>
            <a:spLocks noGrp="1"/>
          </p:cNvSpPr>
          <p:nvPr>
            <p:ph idx="1"/>
          </p:nvPr>
        </p:nvSpPr>
        <p:spPr/>
        <p:txBody>
          <a:bodyPr>
            <a:normAutofit lnSpcReduction="10000"/>
          </a:bodyPr>
          <a:lstStyle/>
          <a:p>
            <a:r>
              <a:rPr lang="en-US" dirty="0"/>
              <a:t>Participants </a:t>
            </a:r>
          </a:p>
          <a:p>
            <a:pPr lvl="1"/>
            <a:r>
              <a:rPr lang="en-US" dirty="0"/>
              <a:t>Became attached even after not opening up at the beginning</a:t>
            </a:r>
          </a:p>
          <a:p>
            <a:pPr lvl="1"/>
            <a:r>
              <a:rPr lang="en-US" dirty="0"/>
              <a:t>Look forward to calls</a:t>
            </a:r>
          </a:p>
          <a:p>
            <a:pPr lvl="1"/>
            <a:r>
              <a:rPr lang="en-US" dirty="0"/>
              <a:t>Feeling of someone caring</a:t>
            </a:r>
          </a:p>
          <a:p>
            <a:pPr lvl="1"/>
            <a:r>
              <a:rPr lang="en-US" dirty="0"/>
              <a:t>Sharing text messaging when feeling proud of themselves</a:t>
            </a:r>
          </a:p>
          <a:p>
            <a:endParaRPr lang="en-US" dirty="0"/>
          </a:p>
        </p:txBody>
      </p:sp>
    </p:spTree>
    <p:extLst>
      <p:ext uri="{BB962C8B-B14F-4D97-AF65-F5344CB8AC3E}">
        <p14:creationId xmlns:p14="http://schemas.microsoft.com/office/powerpoint/2010/main" val="51519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370989" y="1541948"/>
            <a:ext cx="5322437" cy="259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a:solidFill>
                  <a:srgbClr val="0076C0"/>
                </a:solidFill>
                <a:latin typeface="Arial"/>
                <a:cs typeface="Arial"/>
              </a:rPr>
              <a:t>Leslie E. Kolb</a:t>
            </a:r>
          </a:p>
          <a:p>
            <a:pPr marL="0" indent="0" eaLnBrk="1" hangingPunct="1">
              <a:lnSpc>
                <a:spcPts val="2400"/>
              </a:lnSpc>
              <a:spcBef>
                <a:spcPts val="10"/>
              </a:spcBef>
              <a:buFont typeface="Arial" charset="0"/>
              <a:buNone/>
            </a:pPr>
            <a:r>
              <a:rPr lang="en-US" sz="2000" dirty="0">
                <a:latin typeface="Arial"/>
                <a:cs typeface="Arial"/>
              </a:rPr>
              <a:t>RN, BSN, MBA</a:t>
            </a:r>
          </a:p>
          <a:p>
            <a:pPr marL="0" indent="0" eaLnBrk="1" hangingPunct="1">
              <a:lnSpc>
                <a:spcPts val="2400"/>
              </a:lnSpc>
              <a:spcBef>
                <a:spcPts val="10"/>
              </a:spcBef>
              <a:buFont typeface="Arial" charset="0"/>
              <a:buNone/>
            </a:pPr>
            <a:r>
              <a:rPr lang="en-US" sz="2000" dirty="0">
                <a:latin typeface="Arial"/>
                <a:cs typeface="Arial"/>
              </a:rPr>
              <a:t>Chief Science and Practice Officer</a:t>
            </a: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a:latin typeface="Arial"/>
                <a:cs typeface="Arial"/>
              </a:rPr>
              <a:t>American Association of Diabetes Educators</a:t>
            </a:r>
          </a:p>
          <a:p>
            <a:pPr marL="0" indent="0" eaLnBrk="1" hangingPunct="1">
              <a:lnSpc>
                <a:spcPts val="2400"/>
              </a:lnSpc>
              <a:spcBef>
                <a:spcPts val="10"/>
              </a:spcBef>
              <a:buFont typeface="Arial" charset="0"/>
              <a:buNone/>
            </a:pPr>
            <a:r>
              <a:rPr lang="en-US" sz="2000" dirty="0">
                <a:latin typeface="Arial"/>
                <a:cs typeface="Arial"/>
              </a:rPr>
              <a:t>Chicago, Il</a:t>
            </a:r>
          </a:p>
          <a:p>
            <a:pPr eaLnBrk="1" hangingPunct="1">
              <a:buFont typeface="Arial" charset="0"/>
              <a:buNone/>
            </a:pPr>
            <a:endParaRPr lang="en-US" sz="1800" dirty="0">
              <a:solidFill>
                <a:srgbClr val="000000"/>
              </a:solidFill>
              <a:latin typeface="Futura Std Book"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4" y="1178597"/>
            <a:ext cx="2593199" cy="2593199"/>
          </a:xfrm>
          <a:prstGeom prst="rect">
            <a:avLst/>
          </a:prstGeom>
        </p:spPr>
      </p:pic>
    </p:spTree>
    <p:extLst>
      <p:ext uri="{BB962C8B-B14F-4D97-AF65-F5344CB8AC3E}">
        <p14:creationId xmlns:p14="http://schemas.microsoft.com/office/powerpoint/2010/main" val="352350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84B4-FC28-4943-A04D-0386EB58EE70}"/>
              </a:ext>
            </a:extLst>
          </p:cNvPr>
          <p:cNvSpPr>
            <a:spLocks noGrp="1"/>
          </p:cNvSpPr>
          <p:nvPr>
            <p:ph type="title"/>
          </p:nvPr>
        </p:nvSpPr>
        <p:spPr/>
        <p:txBody>
          <a:bodyPr/>
          <a:lstStyle/>
          <a:p>
            <a:r>
              <a:rPr lang="en-US" sz="3300" dirty="0"/>
              <a:t>Challenges Participants Shared with Health Navigators</a:t>
            </a:r>
          </a:p>
        </p:txBody>
      </p:sp>
      <p:sp>
        <p:nvSpPr>
          <p:cNvPr id="3" name="Content Placeholder 2">
            <a:extLst>
              <a:ext uri="{FF2B5EF4-FFF2-40B4-BE49-F238E27FC236}">
                <a16:creationId xmlns:a16="http://schemas.microsoft.com/office/drawing/2014/main" id="{77026B9F-84F0-4F76-AF6E-72DD4BCE2AC1}"/>
              </a:ext>
            </a:extLst>
          </p:cNvPr>
          <p:cNvSpPr>
            <a:spLocks noGrp="1"/>
          </p:cNvSpPr>
          <p:nvPr>
            <p:ph idx="1"/>
          </p:nvPr>
        </p:nvSpPr>
        <p:spPr>
          <a:xfrm>
            <a:off x="457200" y="1617684"/>
            <a:ext cx="8229600" cy="3288319"/>
          </a:xfrm>
        </p:spPr>
        <p:txBody>
          <a:bodyPr>
            <a:normAutofit fontScale="70000" lnSpcReduction="20000"/>
          </a:bodyPr>
          <a:lstStyle/>
          <a:p>
            <a:r>
              <a:rPr lang="en-US" dirty="0"/>
              <a:t>Transportation</a:t>
            </a:r>
          </a:p>
          <a:p>
            <a:r>
              <a:rPr lang="en-US" dirty="0"/>
              <a:t>Long wait time (30minutes or more) to speak with the operator at the health center.</a:t>
            </a:r>
          </a:p>
          <a:p>
            <a:r>
              <a:rPr lang="en-US" dirty="0"/>
              <a:t>Patients cannot afford Rx or strips for glucometer</a:t>
            </a:r>
          </a:p>
          <a:p>
            <a:r>
              <a:rPr lang="en-US" dirty="0"/>
              <a:t>Lack of health coverage to do eye exams, feet exams, and other screenings to reduce risk</a:t>
            </a:r>
          </a:p>
          <a:p>
            <a:r>
              <a:rPr lang="en-US" dirty="0"/>
              <a:t>Stress (family, finances, and other health issues)</a:t>
            </a:r>
          </a:p>
          <a:p>
            <a:r>
              <a:rPr lang="en-US" dirty="0"/>
              <a:t>Bad weather limits patient to keep active (walking) – HNs talk about other physical activities they can do at home like chair exercise, stretching, dancing (if they are able).</a:t>
            </a:r>
          </a:p>
          <a:p>
            <a:endParaRPr lang="en-US" dirty="0"/>
          </a:p>
        </p:txBody>
      </p:sp>
    </p:spTree>
    <p:extLst>
      <p:ext uri="{BB962C8B-B14F-4D97-AF65-F5344CB8AC3E}">
        <p14:creationId xmlns:p14="http://schemas.microsoft.com/office/powerpoint/2010/main" val="379151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0B1F-7577-44CD-8F2C-7FED5400BAF2}"/>
              </a:ext>
            </a:extLst>
          </p:cNvPr>
          <p:cNvSpPr>
            <a:spLocks noGrp="1"/>
          </p:cNvSpPr>
          <p:nvPr>
            <p:ph type="title"/>
          </p:nvPr>
        </p:nvSpPr>
        <p:spPr/>
        <p:txBody>
          <a:bodyPr/>
          <a:lstStyle/>
          <a:p>
            <a:r>
              <a:rPr lang="en-US" dirty="0"/>
              <a:t>Success Stories – Shared with Health Navigators</a:t>
            </a:r>
          </a:p>
        </p:txBody>
      </p:sp>
      <p:sp>
        <p:nvSpPr>
          <p:cNvPr id="3" name="Content Placeholder 2">
            <a:extLst>
              <a:ext uri="{FF2B5EF4-FFF2-40B4-BE49-F238E27FC236}">
                <a16:creationId xmlns:a16="http://schemas.microsoft.com/office/drawing/2014/main" id="{F979D090-DB5F-4535-B3E4-51F18BA44102}"/>
              </a:ext>
            </a:extLst>
          </p:cNvPr>
          <p:cNvSpPr>
            <a:spLocks noGrp="1"/>
          </p:cNvSpPr>
          <p:nvPr>
            <p:ph idx="1"/>
          </p:nvPr>
        </p:nvSpPr>
        <p:spPr>
          <a:xfrm>
            <a:off x="506061" y="1701446"/>
            <a:ext cx="8229600" cy="3288319"/>
          </a:xfrm>
        </p:spPr>
        <p:txBody>
          <a:bodyPr>
            <a:normAutofit fontScale="85000" lnSpcReduction="20000"/>
          </a:bodyPr>
          <a:lstStyle/>
          <a:p>
            <a:r>
              <a:rPr lang="en-US" dirty="0"/>
              <a:t>Participant thanked Health Navigator for the support. He shared with her that just when he started not to care and not follow recommendations, he received an interactive call. The call helped him continue to try to manage his diabetes. </a:t>
            </a:r>
          </a:p>
          <a:p>
            <a:r>
              <a:rPr lang="en-US" dirty="0"/>
              <a:t>His wife also had diabetes; he shared with her the importance of having it under control. </a:t>
            </a:r>
          </a:p>
          <a:p>
            <a:r>
              <a:rPr lang="en-US" dirty="0"/>
              <a:t>Encouraged his wife to go out for walks at the park and information about eating fewer carbs. </a:t>
            </a:r>
          </a:p>
        </p:txBody>
      </p:sp>
    </p:spTree>
    <p:extLst>
      <p:ext uri="{BB962C8B-B14F-4D97-AF65-F5344CB8AC3E}">
        <p14:creationId xmlns:p14="http://schemas.microsoft.com/office/powerpoint/2010/main" val="53185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0B1F-7577-44CD-8F2C-7FED5400BAF2}"/>
              </a:ext>
            </a:extLst>
          </p:cNvPr>
          <p:cNvSpPr>
            <a:spLocks noGrp="1"/>
          </p:cNvSpPr>
          <p:nvPr>
            <p:ph type="title"/>
          </p:nvPr>
        </p:nvSpPr>
        <p:spPr/>
        <p:txBody>
          <a:bodyPr/>
          <a:lstStyle/>
          <a:p>
            <a:r>
              <a:rPr lang="en-US" dirty="0"/>
              <a:t>Success Stories – Shared with Health Navigators</a:t>
            </a:r>
          </a:p>
        </p:txBody>
      </p:sp>
      <p:sp>
        <p:nvSpPr>
          <p:cNvPr id="3" name="Content Placeholder 2">
            <a:extLst>
              <a:ext uri="{FF2B5EF4-FFF2-40B4-BE49-F238E27FC236}">
                <a16:creationId xmlns:a16="http://schemas.microsoft.com/office/drawing/2014/main" id="{F979D090-DB5F-4535-B3E4-51F18BA44102}"/>
              </a:ext>
            </a:extLst>
          </p:cNvPr>
          <p:cNvSpPr>
            <a:spLocks noGrp="1"/>
          </p:cNvSpPr>
          <p:nvPr>
            <p:ph idx="1"/>
          </p:nvPr>
        </p:nvSpPr>
        <p:spPr>
          <a:xfrm>
            <a:off x="457200" y="1547883"/>
            <a:ext cx="8229600" cy="3288319"/>
          </a:xfrm>
        </p:spPr>
        <p:txBody>
          <a:bodyPr>
            <a:normAutofit fontScale="62500" lnSpcReduction="20000"/>
          </a:bodyPr>
          <a:lstStyle/>
          <a:p>
            <a:r>
              <a:rPr lang="en-US" dirty="0"/>
              <a:t>Participant showed much appreciation for DSME and interactive calls since the beginning.  </a:t>
            </a:r>
          </a:p>
          <a:p>
            <a:r>
              <a:rPr lang="en-US" dirty="0"/>
              <a:t>A1C of 12.3 - August 2015 and by January 2016 his A1C was 6.2.  </a:t>
            </a:r>
          </a:p>
          <a:p>
            <a:r>
              <a:rPr lang="en-US" dirty="0"/>
              <a:t>He was extremely happy and acknowledged that participating in the DSME study helped him manage diabetes.  </a:t>
            </a:r>
          </a:p>
          <a:p>
            <a:r>
              <a:rPr lang="en-US" dirty="0"/>
              <a:t>Followed all the Diabetes Educator recommendations and it paid off. </a:t>
            </a:r>
          </a:p>
          <a:p>
            <a:r>
              <a:rPr lang="en-US" dirty="0"/>
              <a:t>He was very grateful for the interactive calls not only because he felt accountable but because he did not feel comfortable talking to anyone about his condition.  He did not want his relatives to know he had diabetes because he was afraid of how they would react.  </a:t>
            </a:r>
          </a:p>
          <a:p>
            <a:r>
              <a:rPr lang="en-US" dirty="0"/>
              <a:t>Talking to the Health Navigator made him feel confident that he could manage diabetes</a:t>
            </a:r>
          </a:p>
        </p:txBody>
      </p:sp>
    </p:spTree>
    <p:extLst>
      <p:ext uri="{BB962C8B-B14F-4D97-AF65-F5344CB8AC3E}">
        <p14:creationId xmlns:p14="http://schemas.microsoft.com/office/powerpoint/2010/main" val="148270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403-D7F4-40FB-8C03-360A31A226F2}"/>
              </a:ext>
            </a:extLst>
          </p:cNvPr>
          <p:cNvSpPr>
            <a:spLocks noGrp="1"/>
          </p:cNvSpPr>
          <p:nvPr>
            <p:ph type="title"/>
          </p:nvPr>
        </p:nvSpPr>
        <p:spPr/>
        <p:txBody>
          <a:bodyPr/>
          <a:lstStyle/>
          <a:p>
            <a:r>
              <a:rPr lang="en-US" dirty="0"/>
              <a:t>Participant Perspective</a:t>
            </a:r>
          </a:p>
        </p:txBody>
      </p:sp>
      <p:sp>
        <p:nvSpPr>
          <p:cNvPr id="3" name="Content Placeholder 2">
            <a:extLst>
              <a:ext uri="{FF2B5EF4-FFF2-40B4-BE49-F238E27FC236}">
                <a16:creationId xmlns:a16="http://schemas.microsoft.com/office/drawing/2014/main" id="{330D166D-BEE0-42FB-8168-ACC04918FCAA}"/>
              </a:ext>
            </a:extLst>
          </p:cNvPr>
          <p:cNvSpPr>
            <a:spLocks noGrp="1"/>
          </p:cNvSpPr>
          <p:nvPr>
            <p:ph idx="1"/>
          </p:nvPr>
        </p:nvSpPr>
        <p:spPr>
          <a:xfrm>
            <a:off x="457200" y="1310559"/>
            <a:ext cx="8229600" cy="3341534"/>
          </a:xfrm>
        </p:spPr>
        <p:txBody>
          <a:bodyPr>
            <a:normAutofit fontScale="55000" lnSpcReduction="20000"/>
          </a:bodyPr>
          <a:lstStyle/>
          <a:p>
            <a:r>
              <a:rPr lang="en-US" dirty="0"/>
              <a:t>Participant started the study with an A1c of 13.2% and ended the study with an A1c of 6.7%.  </a:t>
            </a:r>
          </a:p>
          <a:p>
            <a:endParaRPr lang="en-US" dirty="0"/>
          </a:p>
          <a:p>
            <a:r>
              <a:rPr lang="en-US" dirty="0"/>
              <a:t>Lost 42 pounds from one year ago.  </a:t>
            </a:r>
          </a:p>
          <a:p>
            <a:endParaRPr lang="en-US" dirty="0"/>
          </a:p>
          <a:p>
            <a:r>
              <a:rPr lang="en-US" dirty="0"/>
              <a:t>Met each self-management goal that was set collaboratively </a:t>
            </a:r>
          </a:p>
          <a:p>
            <a:endParaRPr lang="en-US" dirty="0"/>
          </a:p>
          <a:p>
            <a:r>
              <a:rPr lang="en-US" dirty="0"/>
              <a:t>Has a long term goal of swimming a total of 50 miles by the end of the year.  He was in the control group, but stated that the accountability of the visits were what helped him stay on track.  </a:t>
            </a:r>
          </a:p>
          <a:p>
            <a:endParaRPr lang="en-US" dirty="0"/>
          </a:p>
          <a:p>
            <a:r>
              <a:rPr lang="en-US" dirty="0"/>
              <a:t>When diabetes educator gave him his last $20 gift card today, he said, “I’m not using this for food.  I’m going to buy a pedometer!”.  </a:t>
            </a:r>
          </a:p>
          <a:p>
            <a:pPr marL="0" indent="0">
              <a:buNone/>
            </a:pPr>
            <a:endParaRPr lang="en-US" dirty="0"/>
          </a:p>
        </p:txBody>
      </p:sp>
    </p:spTree>
    <p:extLst>
      <p:ext uri="{BB962C8B-B14F-4D97-AF65-F5344CB8AC3E}">
        <p14:creationId xmlns:p14="http://schemas.microsoft.com/office/powerpoint/2010/main" val="268020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403-D7F4-40FB-8C03-360A31A226F2}"/>
              </a:ext>
            </a:extLst>
          </p:cNvPr>
          <p:cNvSpPr>
            <a:spLocks noGrp="1"/>
          </p:cNvSpPr>
          <p:nvPr>
            <p:ph type="title"/>
          </p:nvPr>
        </p:nvSpPr>
        <p:spPr/>
        <p:txBody>
          <a:bodyPr/>
          <a:lstStyle/>
          <a:p>
            <a:r>
              <a:rPr lang="en-US" dirty="0"/>
              <a:t>Participant Perspective</a:t>
            </a:r>
          </a:p>
        </p:txBody>
      </p:sp>
      <p:sp>
        <p:nvSpPr>
          <p:cNvPr id="3" name="Content Placeholder 2">
            <a:extLst>
              <a:ext uri="{FF2B5EF4-FFF2-40B4-BE49-F238E27FC236}">
                <a16:creationId xmlns:a16="http://schemas.microsoft.com/office/drawing/2014/main" id="{330D166D-BEE0-42FB-8168-ACC04918FCAA}"/>
              </a:ext>
            </a:extLst>
          </p:cNvPr>
          <p:cNvSpPr>
            <a:spLocks noGrp="1"/>
          </p:cNvSpPr>
          <p:nvPr>
            <p:ph idx="1"/>
          </p:nvPr>
        </p:nvSpPr>
        <p:spPr>
          <a:xfrm>
            <a:off x="457200" y="1310559"/>
            <a:ext cx="8229600" cy="3341534"/>
          </a:xfrm>
        </p:spPr>
        <p:txBody>
          <a:bodyPr>
            <a:normAutofit fontScale="77500" lnSpcReduction="20000"/>
          </a:bodyPr>
          <a:lstStyle/>
          <a:p>
            <a:r>
              <a:rPr lang="en-US" dirty="0"/>
              <a:t>Middle age female patient came for the 15 months office visit. She is on insulin twice a day, no oral medications </a:t>
            </a:r>
          </a:p>
          <a:p>
            <a:endParaRPr lang="en-US" dirty="0"/>
          </a:p>
          <a:p>
            <a:r>
              <a:rPr lang="en-US" dirty="0"/>
              <a:t>Told diabetes educator that the monthly phone calls help:</a:t>
            </a:r>
          </a:p>
          <a:p>
            <a:pPr lvl="1"/>
            <a:r>
              <a:rPr lang="en-US" dirty="0"/>
              <a:t>Cope with her stress, </a:t>
            </a:r>
          </a:p>
          <a:p>
            <a:pPr lvl="1"/>
            <a:r>
              <a:rPr lang="en-US" dirty="0"/>
              <a:t>Provided tips for her to reduce stress such as set alone time, walks, and talking with her friends</a:t>
            </a:r>
          </a:p>
          <a:p>
            <a:pPr lvl="1"/>
            <a:endParaRPr lang="en-US" dirty="0"/>
          </a:p>
          <a:p>
            <a:r>
              <a:rPr lang="en-US" dirty="0"/>
              <a:t>Her A1c was 11.9 at the beginning of the study and it was 6.2 at the end of the study.</a:t>
            </a:r>
          </a:p>
        </p:txBody>
      </p:sp>
    </p:spTree>
    <p:extLst>
      <p:ext uri="{BB962C8B-B14F-4D97-AF65-F5344CB8AC3E}">
        <p14:creationId xmlns:p14="http://schemas.microsoft.com/office/powerpoint/2010/main" val="363018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Unexpected News </a:t>
            </a:r>
          </a:p>
        </p:txBody>
      </p:sp>
      <p:sp>
        <p:nvSpPr>
          <p:cNvPr id="3" name="Content Placeholder 2"/>
          <p:cNvSpPr>
            <a:spLocks noGrp="1"/>
          </p:cNvSpPr>
          <p:nvPr>
            <p:ph idx="1"/>
          </p:nvPr>
        </p:nvSpPr>
        <p:spPr/>
        <p:txBody>
          <a:bodyPr>
            <a:normAutofit fontScale="77500" lnSpcReduction="20000"/>
          </a:bodyPr>
          <a:lstStyle/>
          <a:p>
            <a:r>
              <a:rPr lang="en-US" dirty="0"/>
              <a:t>Adding the telephonic intervention with call center support did not produce a statistically significant difference in clinical results between control and intervention groups.</a:t>
            </a:r>
          </a:p>
          <a:p>
            <a:endParaRPr lang="en-US" dirty="0"/>
          </a:p>
          <a:p>
            <a:r>
              <a:rPr lang="en-US" dirty="0"/>
              <a:t>The telephonic intervention with call center support did not produce a statistically significant difference in # of self-care goals set or achieved between control and intervention groups, except for Being Active achievement in the intervention group.</a:t>
            </a:r>
          </a:p>
        </p:txBody>
      </p:sp>
    </p:spTree>
    <p:extLst>
      <p:ext uri="{BB962C8B-B14F-4D97-AF65-F5344CB8AC3E}">
        <p14:creationId xmlns:p14="http://schemas.microsoft.com/office/powerpoint/2010/main" val="362499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News</a:t>
            </a:r>
          </a:p>
        </p:txBody>
      </p:sp>
      <p:sp>
        <p:nvSpPr>
          <p:cNvPr id="3" name="Content Placeholder 2"/>
          <p:cNvSpPr>
            <a:spLocks noGrp="1"/>
          </p:cNvSpPr>
          <p:nvPr>
            <p:ph idx="1"/>
          </p:nvPr>
        </p:nvSpPr>
        <p:spPr/>
        <p:txBody>
          <a:bodyPr>
            <a:normAutofit fontScale="85000" lnSpcReduction="10000"/>
          </a:bodyPr>
          <a:lstStyle/>
          <a:p>
            <a:r>
              <a:rPr lang="en-US" dirty="0"/>
              <a:t>Through this AADE initiative, a well-designed, randomized, controlled evaluation was implemented.</a:t>
            </a:r>
          </a:p>
          <a:p>
            <a:endParaRPr lang="en-US" dirty="0"/>
          </a:p>
          <a:p>
            <a:r>
              <a:rPr lang="en-US" dirty="0"/>
              <a:t>The comprehensive care in the FQHCs that was implemented for all patients, made consistent by our evaluation/documentation process, produced impressive clinical changes for all participants.</a:t>
            </a:r>
          </a:p>
        </p:txBody>
      </p:sp>
    </p:spTree>
    <p:extLst>
      <p:ext uri="{BB962C8B-B14F-4D97-AF65-F5344CB8AC3E}">
        <p14:creationId xmlns:p14="http://schemas.microsoft.com/office/powerpoint/2010/main" val="158905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 -  Important Factors</a:t>
            </a:r>
          </a:p>
        </p:txBody>
      </p:sp>
      <p:sp>
        <p:nvSpPr>
          <p:cNvPr id="3" name="Content Placeholder 2"/>
          <p:cNvSpPr>
            <a:spLocks noGrp="1"/>
          </p:cNvSpPr>
          <p:nvPr>
            <p:ph idx="1"/>
          </p:nvPr>
        </p:nvSpPr>
        <p:spPr/>
        <p:txBody>
          <a:bodyPr>
            <a:normAutofit fontScale="55000" lnSpcReduction="20000"/>
          </a:bodyPr>
          <a:lstStyle/>
          <a:p>
            <a:r>
              <a:rPr lang="en-US" dirty="0"/>
              <a:t>Using a single IRB for all organizations ensured any changes to the protocol did not need to be approved by multiple IRB partners which conceivably could require different things in terms of protocol modification and thus cause delays in protocol modification approval.</a:t>
            </a:r>
          </a:p>
          <a:p>
            <a:pPr marL="0" indent="0">
              <a:buNone/>
            </a:pPr>
            <a:r>
              <a:rPr lang="en-US" dirty="0"/>
              <a:t> </a:t>
            </a:r>
          </a:p>
          <a:p>
            <a:r>
              <a:rPr lang="en-US" dirty="0"/>
              <a:t>Using a single database helped avoid complications in data analysis that likely would have been created had each site been responsible for providing its own database. </a:t>
            </a:r>
          </a:p>
          <a:p>
            <a:endParaRPr lang="en-US" dirty="0"/>
          </a:p>
          <a:p>
            <a:r>
              <a:rPr lang="en-US" dirty="0"/>
              <a:t>Using a single call center for telephonic DSMS delivery, which not only made DSMS delivery equivalent across the four participating sites, but also avoided the potential for disruptions such as staff turnover that might have occurred if each site had been responsible for providing DSMS.</a:t>
            </a:r>
          </a:p>
          <a:p>
            <a:endParaRPr lang="en-US" dirty="0"/>
          </a:p>
        </p:txBody>
      </p:sp>
    </p:spTree>
    <p:extLst>
      <p:ext uri="{BB962C8B-B14F-4D97-AF65-F5344CB8AC3E}">
        <p14:creationId xmlns:p14="http://schemas.microsoft.com/office/powerpoint/2010/main" val="933237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09A0-C3BD-43C0-A203-2FA25C88083D}"/>
              </a:ext>
            </a:extLst>
          </p:cNvPr>
          <p:cNvSpPr>
            <a:spLocks noGrp="1"/>
          </p:cNvSpPr>
          <p:nvPr>
            <p:ph type="title"/>
          </p:nvPr>
        </p:nvSpPr>
        <p:spPr/>
        <p:txBody>
          <a:bodyPr/>
          <a:lstStyle/>
          <a:p>
            <a:r>
              <a:rPr lang="en-US" dirty="0"/>
              <a:t>Moving Forward - FQHCs</a:t>
            </a:r>
          </a:p>
        </p:txBody>
      </p:sp>
      <p:sp>
        <p:nvSpPr>
          <p:cNvPr id="3" name="Content Placeholder 2">
            <a:extLst>
              <a:ext uri="{FF2B5EF4-FFF2-40B4-BE49-F238E27FC236}">
                <a16:creationId xmlns:a16="http://schemas.microsoft.com/office/drawing/2014/main" id="{34F411A0-1646-49A2-A23E-F857B7B7B0F6}"/>
              </a:ext>
            </a:extLst>
          </p:cNvPr>
          <p:cNvSpPr>
            <a:spLocks noGrp="1"/>
          </p:cNvSpPr>
          <p:nvPr>
            <p:ph idx="1"/>
          </p:nvPr>
        </p:nvSpPr>
        <p:spPr>
          <a:xfrm>
            <a:off x="457200" y="1310558"/>
            <a:ext cx="8229600" cy="3575141"/>
          </a:xfrm>
        </p:spPr>
        <p:txBody>
          <a:bodyPr>
            <a:normAutofit fontScale="70000" lnSpcReduction="20000"/>
          </a:bodyPr>
          <a:lstStyle/>
          <a:p>
            <a:r>
              <a:rPr lang="en-US" dirty="0"/>
              <a:t>Incorporate more phone follow-ups with participants when appropriate.</a:t>
            </a:r>
          </a:p>
          <a:p>
            <a:endParaRPr lang="en-US" dirty="0"/>
          </a:p>
          <a:p>
            <a:r>
              <a:rPr lang="en-US" dirty="0"/>
              <a:t>Revising standard DSME practice by incorporating a more robust schedule of follow up phone calls by the diabetes educator.</a:t>
            </a:r>
          </a:p>
          <a:p>
            <a:endParaRPr lang="en-US" dirty="0"/>
          </a:p>
          <a:p>
            <a:r>
              <a:rPr lang="en-US" dirty="0"/>
              <a:t>BMSF-funded study contributed to decision to have a more robust schedule of health coaches’ DSMS support delivery and to make plans for implementation of diabetes patient support groups </a:t>
            </a:r>
          </a:p>
          <a:p>
            <a:endParaRPr lang="en-US" dirty="0"/>
          </a:p>
        </p:txBody>
      </p:sp>
    </p:spTree>
    <p:extLst>
      <p:ext uri="{BB962C8B-B14F-4D97-AF65-F5344CB8AC3E}">
        <p14:creationId xmlns:p14="http://schemas.microsoft.com/office/powerpoint/2010/main" val="305318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Observations</a:t>
            </a:r>
          </a:p>
        </p:txBody>
      </p:sp>
      <p:sp>
        <p:nvSpPr>
          <p:cNvPr id="3" name="Content Placeholder 2"/>
          <p:cNvSpPr>
            <a:spLocks noGrp="1"/>
          </p:cNvSpPr>
          <p:nvPr>
            <p:ph idx="1"/>
          </p:nvPr>
        </p:nvSpPr>
        <p:spPr/>
        <p:txBody>
          <a:bodyPr>
            <a:normAutofit fontScale="85000" lnSpcReduction="20000"/>
          </a:bodyPr>
          <a:lstStyle/>
          <a:p>
            <a:r>
              <a:rPr lang="en-US" dirty="0"/>
              <a:t>A number of patients were availing themselves of all of the phone calls but missing DSME office visits.</a:t>
            </a:r>
          </a:p>
          <a:p>
            <a:pPr lvl="1"/>
            <a:r>
              <a:rPr lang="en-US" dirty="0"/>
              <a:t>Reasons shared:</a:t>
            </a:r>
          </a:p>
          <a:p>
            <a:pPr lvl="2"/>
            <a:r>
              <a:rPr lang="en-US" dirty="0"/>
              <a:t>Difficulties such as work-related schedule conflicts</a:t>
            </a:r>
          </a:p>
          <a:p>
            <a:pPr lvl="2"/>
            <a:r>
              <a:rPr lang="en-US" dirty="0"/>
              <a:t>Transportation issues</a:t>
            </a:r>
          </a:p>
          <a:p>
            <a:pPr lvl="2"/>
            <a:r>
              <a:rPr lang="en-US" dirty="0"/>
              <a:t>Issues with social settings </a:t>
            </a:r>
          </a:p>
          <a:p>
            <a:r>
              <a:rPr lang="en-US" dirty="0"/>
              <a:t>Some of these patients seemed discouraged when the call schedule switched from every two weeks to every four weeks.</a:t>
            </a:r>
          </a:p>
        </p:txBody>
      </p:sp>
    </p:spTree>
    <p:extLst>
      <p:ext uri="{BB962C8B-B14F-4D97-AF65-F5344CB8AC3E}">
        <p14:creationId xmlns:p14="http://schemas.microsoft.com/office/powerpoint/2010/main" val="90243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Disclosure to Participants</a:t>
            </a:r>
          </a:p>
        </p:txBody>
      </p:sp>
      <p:sp>
        <p:nvSpPr>
          <p:cNvPr id="6147" name="Content Placeholder 4"/>
          <p:cNvSpPr>
            <a:spLocks noGrp="1"/>
          </p:cNvSpPr>
          <p:nvPr>
            <p:ph idx="1"/>
          </p:nvPr>
        </p:nvSpPr>
        <p:spPr>
          <a:xfrm>
            <a:off x="457200" y="1372870"/>
            <a:ext cx="8229600" cy="3108025"/>
          </a:xfrm>
        </p:spPr>
        <p:txBody>
          <a:bodyPr>
            <a:normAutofit/>
          </a:bodyPr>
          <a:lstStyle/>
          <a:p>
            <a:r>
              <a:rPr lang="en-US" sz="1600" dirty="0">
                <a:latin typeface="Arial" charset="0"/>
                <a:ea typeface="ヒラギノ角ゴ Pro W3" charset="0"/>
                <a:cs typeface="ヒラギノ角ゴ Pro W3" charset="0"/>
              </a:rPr>
              <a:t>Notice of Requirements For Successful Completion</a:t>
            </a:r>
          </a:p>
          <a:p>
            <a:pPr lvl="1"/>
            <a:r>
              <a:rPr lang="en-US" sz="1400" dirty="0">
                <a:latin typeface="Arial" charset="0"/>
                <a:ea typeface="ヒラギノ角ゴ Pro W3" charset="0"/>
              </a:rPr>
              <a:t>Please refer to learning goals and objectives</a:t>
            </a:r>
          </a:p>
          <a:p>
            <a:pPr lvl="1"/>
            <a:r>
              <a:rPr lang="en-US" sz="1400" dirty="0">
                <a:latin typeface="Arial" charset="0"/>
                <a:ea typeface="ヒラギノ角ゴ Pro W3" charset="0"/>
              </a:rPr>
              <a:t>Learners must attend the full activity and complete the evaluation in order to claim continuing education credit/hours</a:t>
            </a:r>
          </a:p>
          <a:p>
            <a:pPr>
              <a:spcBef>
                <a:spcPts val="600"/>
              </a:spcBef>
            </a:pPr>
            <a:r>
              <a:rPr lang="en-US" sz="1600" dirty="0">
                <a:latin typeface="Arial" charset="0"/>
                <a:ea typeface="ヒラギノ角ゴ Pro W3" charset="0"/>
                <a:cs typeface="ヒラギノ角ゴ Pro W3" charset="0"/>
              </a:rPr>
              <a:t>Conflict of Interest (COI) and Financial Relationship Disclosures:</a:t>
            </a:r>
          </a:p>
          <a:p>
            <a:pPr lvl="1"/>
            <a:r>
              <a:rPr lang="en-US" sz="1200" dirty="0">
                <a:latin typeface="Arial" charset="0"/>
                <a:ea typeface="ヒラギノ角ゴ Pro W3" charset="0"/>
              </a:rPr>
              <a:t>Presenter: Leslie E. Kolb RN, BSN, MBA – No COI/Financial Relationship to disclose </a:t>
            </a:r>
          </a:p>
          <a:p>
            <a:pPr>
              <a:spcBef>
                <a:spcPts val="600"/>
              </a:spcBef>
            </a:pPr>
            <a:r>
              <a:rPr lang="en-US" sz="1600" dirty="0">
                <a:latin typeface="Arial" charset="0"/>
                <a:ea typeface="ヒラギノ角ゴ Pro W3" charset="0"/>
                <a:cs typeface="ヒラギノ角ゴ Pro W3" charset="0"/>
              </a:rPr>
              <a:t>Non-Endorsement of Products:</a:t>
            </a:r>
          </a:p>
          <a:p>
            <a:pPr lvl="1"/>
            <a:r>
              <a:rPr lang="en-US" sz="1200" dirty="0">
                <a:latin typeface="Arial" charset="0"/>
                <a:ea typeface="ヒラギノ角ゴ Pro W3" charset="0"/>
              </a:rPr>
              <a:t>Accredited status does not imply endorsement by AADE, ANCC, ACPE or CDR of any commercial products displayed in conjunction with this educational activity</a:t>
            </a:r>
          </a:p>
          <a:p>
            <a:pPr>
              <a:spcBef>
                <a:spcPts val="600"/>
              </a:spcBef>
            </a:pPr>
            <a:r>
              <a:rPr lang="en-US" sz="1600" dirty="0">
                <a:latin typeface="Arial" charset="0"/>
                <a:ea typeface="ヒラギノ角ゴ Pro W3" charset="0"/>
                <a:cs typeface="ヒラギノ角ゴ Pro W3" charset="0"/>
              </a:rPr>
              <a:t>Off-Label Use:</a:t>
            </a:r>
          </a:p>
          <a:p>
            <a:pPr lvl="1"/>
            <a:r>
              <a:rPr lang="en-US" sz="1200" dirty="0">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405958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Observations</a:t>
            </a:r>
          </a:p>
        </p:txBody>
      </p:sp>
      <p:sp>
        <p:nvSpPr>
          <p:cNvPr id="3" name="Content Placeholder 2"/>
          <p:cNvSpPr>
            <a:spLocks noGrp="1"/>
          </p:cNvSpPr>
          <p:nvPr>
            <p:ph idx="1"/>
          </p:nvPr>
        </p:nvSpPr>
        <p:spPr/>
        <p:txBody>
          <a:bodyPr>
            <a:normAutofit fontScale="62500" lnSpcReduction="20000"/>
          </a:bodyPr>
          <a:lstStyle/>
          <a:p>
            <a:r>
              <a:rPr lang="en-US" dirty="0"/>
              <a:t>Resulted in sustainable, tangible strengthening of their DSME program. </a:t>
            </a:r>
          </a:p>
          <a:p>
            <a:endParaRPr lang="en-US" dirty="0"/>
          </a:p>
          <a:p>
            <a:r>
              <a:rPr lang="en-US" dirty="0"/>
              <a:t>One educators role in this study was a major contributing factor in her promotion from a part-time to a full-time appointment. </a:t>
            </a:r>
          </a:p>
          <a:p>
            <a:endParaRPr lang="en-US" dirty="0"/>
          </a:p>
          <a:p>
            <a:r>
              <a:rPr lang="en-US" dirty="0"/>
              <a:t>Contributed to ones program decision to have:</a:t>
            </a:r>
          </a:p>
          <a:p>
            <a:pPr lvl="1"/>
            <a:r>
              <a:rPr lang="en-US" dirty="0"/>
              <a:t>A more robust schedule of health coaches’ support delivery </a:t>
            </a:r>
          </a:p>
          <a:p>
            <a:pPr lvl="1"/>
            <a:r>
              <a:rPr lang="en-US" dirty="0"/>
              <a:t>Make plans for implementation of diabetes patient support groups (twice a year; includes an insulin pump group, a T1D support group, and a T2D support group.) </a:t>
            </a:r>
          </a:p>
        </p:txBody>
      </p:sp>
    </p:spTree>
    <p:extLst>
      <p:ext uri="{BB962C8B-B14F-4D97-AF65-F5344CB8AC3E}">
        <p14:creationId xmlns:p14="http://schemas.microsoft.com/office/powerpoint/2010/main" val="1406599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Observations</a:t>
            </a:r>
          </a:p>
        </p:txBody>
      </p:sp>
      <p:sp>
        <p:nvSpPr>
          <p:cNvPr id="3" name="Content Placeholder 2"/>
          <p:cNvSpPr>
            <a:spLocks noGrp="1"/>
          </p:cNvSpPr>
          <p:nvPr>
            <p:ph idx="1"/>
          </p:nvPr>
        </p:nvSpPr>
        <p:spPr/>
        <p:txBody>
          <a:bodyPr>
            <a:normAutofit fontScale="85000" lnSpcReduction="20000"/>
          </a:bodyPr>
          <a:lstStyle/>
          <a:p>
            <a:r>
              <a:rPr lang="en-US" dirty="0"/>
              <a:t>Insight from the project lead to making tangible, sustainable changes to its standard care </a:t>
            </a:r>
          </a:p>
          <a:p>
            <a:r>
              <a:rPr lang="en-US" dirty="0"/>
              <a:t>Telephonic support appeared to benefit the participants with regard to the clinical outcomes of BMI and A1C</a:t>
            </a:r>
          </a:p>
          <a:p>
            <a:r>
              <a:rPr lang="en-US" dirty="0"/>
              <a:t>Standard DSME is being strengthened by providing email support in addition to the monthly T2D participant support groups and follow up modes already in place.</a:t>
            </a:r>
          </a:p>
        </p:txBody>
      </p:sp>
    </p:spTree>
    <p:extLst>
      <p:ext uri="{BB962C8B-B14F-4D97-AF65-F5344CB8AC3E}">
        <p14:creationId xmlns:p14="http://schemas.microsoft.com/office/powerpoint/2010/main" val="328928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7"/>
          <p:cNvSpPr txBox="1">
            <a:spLocks/>
          </p:cNvSpPr>
          <p:nvPr/>
        </p:nvSpPr>
        <p:spPr bwMode="auto">
          <a:xfrm>
            <a:off x="2802835" y="832957"/>
            <a:ext cx="6152321" cy="259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ts val="3300"/>
              </a:lnSpc>
              <a:spcBef>
                <a:spcPts val="0"/>
              </a:spcBef>
              <a:spcAft>
                <a:spcPts val="0"/>
              </a:spcAft>
              <a:buClrTx/>
              <a:buSzTx/>
              <a:buFont typeface="Arial" charset="0"/>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Marisa Rowen</a:t>
            </a:r>
          </a:p>
          <a:p>
            <a:pPr marL="0" marR="0" lvl="0" indent="0" algn="l" defTabSz="457200" rtl="0" eaLnBrk="1" fontAlgn="auto" latinLnBrk="0" hangingPunct="1">
              <a:lnSpc>
                <a:spcPts val="2400"/>
              </a:lnSpc>
              <a:spcBef>
                <a:spcPts val="10"/>
              </a:spcBef>
              <a:spcAft>
                <a:spcPts val="0"/>
              </a:spcAft>
              <a:buClrTx/>
              <a:buSzTx/>
              <a:buFont typeface="Arial" charset="0"/>
              <a:buNone/>
              <a:tabLst/>
              <a:defRPr/>
            </a:pPr>
            <a:r>
              <a:rPr kumimoji="0" lang="en-US" sz="2000" b="0" i="0" u="none" strike="noStrike" kern="1200" cap="none" spc="0" normalizeH="0" baseline="0" noProof="0" dirty="0" err="1">
                <a:ln>
                  <a:noFill/>
                </a:ln>
                <a:solidFill>
                  <a:prstClr val="black"/>
                </a:solidFill>
                <a:effectLst/>
                <a:uLnTx/>
                <a:uFillTx/>
                <a:latin typeface="Arial"/>
                <a:cs typeface="Arial"/>
              </a:rPr>
              <a:t>PharmD</a:t>
            </a:r>
            <a:r>
              <a:rPr kumimoji="0" lang="en-US" sz="2000" b="0" i="0" u="none" strike="noStrike" kern="1200" cap="none" spc="0" normalizeH="0" baseline="0" noProof="0" dirty="0">
                <a:ln>
                  <a:noFill/>
                </a:ln>
                <a:solidFill>
                  <a:prstClr val="black"/>
                </a:solidFill>
                <a:effectLst/>
                <a:uLnTx/>
                <a:uFillTx/>
                <a:latin typeface="Arial"/>
                <a:cs typeface="Arial"/>
              </a:rPr>
              <a:t>, CDE</a:t>
            </a:r>
          </a:p>
          <a:p>
            <a:pPr marL="0" marR="0" lvl="0" indent="0" algn="l" defTabSz="457200" rtl="0" eaLnBrk="1" fontAlgn="auto" latinLnBrk="0" hangingPunct="1">
              <a:lnSpc>
                <a:spcPts val="2400"/>
              </a:lnSpc>
              <a:spcBef>
                <a:spcPts val="1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Associate Pharmacy Director- Advanced Practice Services</a:t>
            </a:r>
          </a:p>
          <a:p>
            <a:pPr marL="342900" marR="0" lvl="0" indent="-342900" algn="l" defTabSz="457200" rtl="0" eaLnBrk="1" fontAlgn="auto" latinLnBrk="0" hangingPunct="1">
              <a:lnSpc>
                <a:spcPts val="2400"/>
              </a:lnSpc>
              <a:spcBef>
                <a:spcPts val="10"/>
              </a:spcBef>
              <a:spcAft>
                <a:spcPts val="0"/>
              </a:spcAft>
              <a:buClrTx/>
              <a:buSzTx/>
              <a:buFont typeface="Arial" charset="0"/>
              <a:buNone/>
              <a:tabLst/>
              <a:defRPr/>
            </a:pPr>
            <a:endParaRPr kumimoji="0" lang="en-US" sz="20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ts val="2400"/>
              </a:lnSpc>
              <a:spcBef>
                <a:spcPts val="1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Clinical Pharmacist	</a:t>
            </a:r>
          </a:p>
          <a:p>
            <a:pPr marL="0" marR="0" lvl="0" indent="0" algn="l" defTabSz="457200" rtl="0" eaLnBrk="1" fontAlgn="auto" latinLnBrk="0" hangingPunct="1">
              <a:lnSpc>
                <a:spcPts val="2400"/>
              </a:lnSpc>
              <a:spcBef>
                <a:spcPts val="1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El Rio Health Center	 </a:t>
            </a:r>
          </a:p>
          <a:p>
            <a:pPr marL="0" marR="0" lvl="0" indent="0" algn="l" defTabSz="457200" rtl="0" eaLnBrk="1" fontAlgn="auto" latinLnBrk="0" hangingPunct="1">
              <a:lnSpc>
                <a:spcPts val="2400"/>
              </a:lnSpc>
              <a:spcBef>
                <a:spcPts val="1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Tucson, AZ</a:t>
            </a:r>
          </a:p>
          <a:p>
            <a:pPr marL="342900" marR="0" lvl="0" indent="-342900" algn="l" defTabSz="457200" rtl="0" eaLnBrk="1" fontAlgn="auto" latinLnBrk="0" hangingPunct="1">
              <a:lnSpc>
                <a:spcPct val="100000"/>
              </a:lnSpc>
              <a:spcBef>
                <a:spcPts val="0"/>
              </a:spcBef>
              <a:spcAft>
                <a:spcPts val="0"/>
              </a:spcAft>
              <a:buClrTx/>
              <a:buSzTx/>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Futura Std Book"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31" y="596106"/>
            <a:ext cx="2163970" cy="3245956"/>
          </a:xfrm>
          <a:prstGeom prst="rect">
            <a:avLst/>
          </a:prstGeom>
        </p:spPr>
      </p:pic>
    </p:spTree>
    <p:extLst>
      <p:ext uri="{BB962C8B-B14F-4D97-AF65-F5344CB8AC3E}">
        <p14:creationId xmlns:p14="http://schemas.microsoft.com/office/powerpoint/2010/main" val="38409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Disclosure to Participants</a:t>
            </a:r>
          </a:p>
        </p:txBody>
      </p:sp>
      <p:sp>
        <p:nvSpPr>
          <p:cNvPr id="6147" name="Content Placeholder 4"/>
          <p:cNvSpPr>
            <a:spLocks noGrp="1"/>
          </p:cNvSpPr>
          <p:nvPr>
            <p:ph idx="1"/>
          </p:nvPr>
        </p:nvSpPr>
        <p:spPr>
          <a:xfrm>
            <a:off x="457200" y="1372870"/>
            <a:ext cx="8229600" cy="3108025"/>
          </a:xfrm>
        </p:spPr>
        <p:txBody>
          <a:bodyPr>
            <a:normAutofit/>
          </a:bodyPr>
          <a:lstStyle/>
          <a:p>
            <a:r>
              <a:rPr lang="en-US" sz="1600" dirty="0">
                <a:latin typeface="Arial" charset="0"/>
                <a:ea typeface="ヒラギノ角ゴ Pro W3" charset="0"/>
                <a:cs typeface="ヒラギノ角ゴ Pro W3" charset="0"/>
              </a:rPr>
              <a:t>Notice of Requirements For Successful Completion</a:t>
            </a:r>
          </a:p>
          <a:p>
            <a:pPr lvl="1"/>
            <a:r>
              <a:rPr lang="en-US" sz="1400" dirty="0">
                <a:latin typeface="Arial" charset="0"/>
                <a:ea typeface="ヒラギノ角ゴ Pro W3" charset="0"/>
              </a:rPr>
              <a:t>Please refer to learning goals and objectives</a:t>
            </a:r>
          </a:p>
          <a:p>
            <a:pPr lvl="1"/>
            <a:r>
              <a:rPr lang="en-US" sz="1400" dirty="0">
                <a:latin typeface="Arial" charset="0"/>
                <a:ea typeface="ヒラギノ角ゴ Pro W3" charset="0"/>
              </a:rPr>
              <a:t>Learners must attend the full activity and complete the evaluation in order to claim continuing education credit/hours</a:t>
            </a:r>
          </a:p>
          <a:p>
            <a:pPr>
              <a:spcBef>
                <a:spcPts val="600"/>
              </a:spcBef>
            </a:pPr>
            <a:r>
              <a:rPr lang="en-US" sz="1600" dirty="0">
                <a:latin typeface="Arial" charset="0"/>
                <a:ea typeface="ヒラギノ角ゴ Pro W3" charset="0"/>
                <a:cs typeface="ヒラギノ角ゴ Pro W3" charset="0"/>
              </a:rPr>
              <a:t>Conflict of Interest (COI) and Financial Relationship Disclosures:</a:t>
            </a:r>
          </a:p>
          <a:p>
            <a:pPr lvl="1"/>
            <a:r>
              <a:rPr lang="en-US" sz="1200" dirty="0">
                <a:latin typeface="Arial" charset="0"/>
                <a:ea typeface="ヒラギノ角ゴ Pro W3" charset="0"/>
              </a:rPr>
              <a:t>Presenter: Marisa Rowen, </a:t>
            </a:r>
            <a:r>
              <a:rPr lang="en-US" sz="1200" dirty="0" err="1">
                <a:latin typeface="Arial" charset="0"/>
                <a:ea typeface="ヒラギノ角ゴ Pro W3" charset="0"/>
              </a:rPr>
              <a:t>PharmD</a:t>
            </a:r>
            <a:r>
              <a:rPr lang="en-US" sz="1200" dirty="0">
                <a:latin typeface="Arial" charset="0"/>
                <a:ea typeface="ヒラギノ角ゴ Pro W3" charset="0"/>
              </a:rPr>
              <a:t>, CDE – none</a:t>
            </a:r>
          </a:p>
          <a:p>
            <a:pPr>
              <a:spcBef>
                <a:spcPts val="600"/>
              </a:spcBef>
            </a:pPr>
            <a:r>
              <a:rPr lang="en-US" sz="1600" dirty="0">
                <a:latin typeface="Arial" charset="0"/>
                <a:ea typeface="ヒラギノ角ゴ Pro W3" charset="0"/>
                <a:cs typeface="ヒラギノ角ゴ Pro W3" charset="0"/>
              </a:rPr>
              <a:t>Non-Endorsement of Products:</a:t>
            </a:r>
          </a:p>
          <a:p>
            <a:pPr lvl="1"/>
            <a:r>
              <a:rPr lang="en-US" sz="1200" dirty="0">
                <a:latin typeface="Arial" charset="0"/>
                <a:ea typeface="ヒラギノ角ゴ Pro W3" charset="0"/>
              </a:rPr>
              <a:t>Accredited status does not imply endorsement by AADE, ANCC, ACPE or CDR of any commercial products displayed in conjunction with this educational activity</a:t>
            </a:r>
          </a:p>
          <a:p>
            <a:pPr>
              <a:spcBef>
                <a:spcPts val="600"/>
              </a:spcBef>
            </a:pPr>
            <a:r>
              <a:rPr lang="en-US" sz="1600" dirty="0">
                <a:latin typeface="Arial" charset="0"/>
                <a:ea typeface="ヒラギノ角ゴ Pro W3" charset="0"/>
                <a:cs typeface="ヒラギノ角ゴ Pro W3" charset="0"/>
              </a:rPr>
              <a:t>Off-Label Use:</a:t>
            </a:r>
          </a:p>
          <a:p>
            <a:pPr lvl="1"/>
            <a:r>
              <a:rPr lang="en-US" sz="1200" dirty="0">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372231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Rio Health Center</a:t>
            </a:r>
          </a:p>
        </p:txBody>
      </p:sp>
      <p:pic>
        <p:nvPicPr>
          <p:cNvPr id="3" name="Picture 2"/>
          <p:cNvPicPr>
            <a:picLocks noChangeAspect="1"/>
          </p:cNvPicPr>
          <p:nvPr/>
        </p:nvPicPr>
        <p:blipFill>
          <a:blip r:embed="rId2"/>
          <a:stretch>
            <a:fillRect/>
          </a:stretch>
        </p:blipFill>
        <p:spPr>
          <a:xfrm>
            <a:off x="901148" y="1372428"/>
            <a:ext cx="3571461" cy="3639582"/>
          </a:xfrm>
          <a:prstGeom prst="rect">
            <a:avLst/>
          </a:prstGeom>
        </p:spPr>
      </p:pic>
      <p:pic>
        <p:nvPicPr>
          <p:cNvPr id="4" name="Picture 3"/>
          <p:cNvPicPr>
            <a:picLocks noChangeAspect="1"/>
          </p:cNvPicPr>
          <p:nvPr/>
        </p:nvPicPr>
        <p:blipFill>
          <a:blip r:embed="rId3"/>
          <a:stretch>
            <a:fillRect/>
          </a:stretch>
        </p:blipFill>
        <p:spPr>
          <a:xfrm>
            <a:off x="4628322" y="1800954"/>
            <a:ext cx="3840272" cy="1391265"/>
          </a:xfrm>
          <a:prstGeom prst="rect">
            <a:avLst/>
          </a:prstGeom>
        </p:spPr>
      </p:pic>
      <p:pic>
        <p:nvPicPr>
          <p:cNvPr id="7" name="Picture 6"/>
          <p:cNvPicPr>
            <a:picLocks noChangeAspect="1"/>
          </p:cNvPicPr>
          <p:nvPr/>
        </p:nvPicPr>
        <p:blipFill>
          <a:blip r:embed="rId4"/>
          <a:stretch>
            <a:fillRect/>
          </a:stretch>
        </p:blipFill>
        <p:spPr>
          <a:xfrm>
            <a:off x="4628323" y="3185593"/>
            <a:ext cx="3840271" cy="722284"/>
          </a:xfrm>
          <a:prstGeom prst="rect">
            <a:avLst/>
          </a:prstGeom>
        </p:spPr>
      </p:pic>
    </p:spTree>
    <p:extLst>
      <p:ext uri="{BB962C8B-B14F-4D97-AF65-F5344CB8AC3E}">
        <p14:creationId xmlns:p14="http://schemas.microsoft.com/office/powerpoint/2010/main" val="323347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El Rio Health Center</a:t>
            </a:r>
          </a:p>
        </p:txBody>
      </p:sp>
      <p:sp>
        <p:nvSpPr>
          <p:cNvPr id="6147" name="Content Placeholder 4"/>
          <p:cNvSpPr>
            <a:spLocks noGrp="1"/>
          </p:cNvSpPr>
          <p:nvPr>
            <p:ph idx="1"/>
          </p:nvPr>
        </p:nvSpPr>
        <p:spPr>
          <a:xfrm>
            <a:off x="1003300" y="1373458"/>
            <a:ext cx="6692900" cy="3108025"/>
          </a:xfrm>
        </p:spPr>
        <p:txBody>
          <a:bodyPr>
            <a:normAutofit fontScale="85000" lnSpcReduction="20000"/>
          </a:bodyPr>
          <a:lstStyle/>
          <a:p>
            <a:pPr eaLnBrk="1" hangingPunct="1"/>
            <a:r>
              <a:rPr lang="en-US" sz="3100" dirty="0">
                <a:solidFill>
                  <a:srgbClr val="000000"/>
                </a:solidFill>
                <a:latin typeface="Arial" charset="0"/>
                <a:ea typeface="ヒラギノ角ゴ Pro W3" charset="0"/>
                <a:cs typeface="ヒラギノ角ゴ Pro W3" charset="0"/>
              </a:rPr>
              <a:t>Over 100,000 patients</a:t>
            </a:r>
          </a:p>
          <a:p>
            <a:pPr eaLnBrk="1" hangingPunct="1"/>
            <a:r>
              <a:rPr lang="en-US" sz="3100" dirty="0">
                <a:solidFill>
                  <a:srgbClr val="000000"/>
                </a:solidFill>
                <a:latin typeface="Arial" charset="0"/>
                <a:ea typeface="ヒラギノ角ゴ Pro W3" charset="0"/>
                <a:cs typeface="ヒラギノ角ゴ Pro W3" charset="0"/>
              </a:rPr>
              <a:t>14 Locations in Tucson</a:t>
            </a:r>
          </a:p>
          <a:p>
            <a:pPr eaLnBrk="1" hangingPunct="1"/>
            <a:r>
              <a:rPr lang="en-US" dirty="0">
                <a:solidFill>
                  <a:srgbClr val="000000"/>
                </a:solidFill>
                <a:latin typeface="Arial" charset="0"/>
                <a:ea typeface="ヒラギノ角ゴ Pro W3" charset="0"/>
                <a:cs typeface="ヒラギノ角ゴ Pro W3" charset="0"/>
              </a:rPr>
              <a:t>25 Partner Organizations</a:t>
            </a:r>
          </a:p>
          <a:p>
            <a:pPr eaLnBrk="1" hangingPunct="1"/>
            <a:r>
              <a:rPr lang="en-US" sz="3100" dirty="0">
                <a:solidFill>
                  <a:srgbClr val="000000"/>
                </a:solidFill>
                <a:latin typeface="Arial" charset="0"/>
                <a:ea typeface="ヒラギノ角ゴ Pro W3" charset="0"/>
                <a:cs typeface="ヒラギノ角ゴ Pro W3" charset="0"/>
              </a:rPr>
              <a:t>28 Educational Partnerships</a:t>
            </a:r>
            <a:endParaRPr lang="en-US" dirty="0">
              <a:solidFill>
                <a:srgbClr val="000000"/>
              </a:solidFill>
              <a:latin typeface="Arial" charset="0"/>
              <a:ea typeface="ヒラギノ角ゴ Pro W3" charset="0"/>
              <a:cs typeface="ヒラギノ角ゴ Pro W3" charset="0"/>
            </a:endParaRPr>
          </a:p>
          <a:p>
            <a:r>
              <a:rPr lang="en-US" dirty="0">
                <a:solidFill>
                  <a:srgbClr val="000000"/>
                </a:solidFill>
                <a:latin typeface="Arial" charset="0"/>
                <a:ea typeface="ヒラギノ角ゴ Pro W3" charset="0"/>
                <a:cs typeface="ヒラギノ角ゴ Pro W3" charset="0"/>
              </a:rPr>
              <a:t>Over 360,000 Annual Patient Visits</a:t>
            </a:r>
            <a:endParaRPr lang="en-US" sz="3100" dirty="0">
              <a:solidFill>
                <a:srgbClr val="000000"/>
              </a:solidFill>
              <a:latin typeface="Arial" charset="0"/>
              <a:ea typeface="ヒラギノ角ゴ Pro W3" charset="0"/>
              <a:cs typeface="ヒラギノ角ゴ Pro W3" charset="0"/>
            </a:endParaRPr>
          </a:p>
          <a:p>
            <a:pPr lvl="1" eaLnBrk="1" hangingPunct="1"/>
            <a:r>
              <a:rPr lang="en-US" sz="2700" dirty="0">
                <a:solidFill>
                  <a:srgbClr val="000000"/>
                </a:solidFill>
                <a:latin typeface="Arial" charset="0"/>
                <a:ea typeface="ヒラギノ角ゴ Pro W3" charset="0"/>
              </a:rPr>
              <a:t>37% children</a:t>
            </a:r>
          </a:p>
          <a:p>
            <a:pPr lvl="1" eaLnBrk="1" hangingPunct="1"/>
            <a:r>
              <a:rPr lang="en-US" sz="2700" dirty="0">
                <a:solidFill>
                  <a:srgbClr val="000000"/>
                </a:solidFill>
                <a:latin typeface="Arial" charset="0"/>
                <a:ea typeface="ヒラギノ角ゴ Pro W3" charset="0"/>
              </a:rPr>
              <a:t>53% adults</a:t>
            </a:r>
          </a:p>
          <a:p>
            <a:pPr lvl="1" eaLnBrk="1" hangingPunct="1"/>
            <a:r>
              <a:rPr lang="en-US" sz="2700" dirty="0">
                <a:solidFill>
                  <a:srgbClr val="000000"/>
                </a:solidFill>
                <a:latin typeface="Arial" charset="0"/>
                <a:ea typeface="ヒラギノ角ゴ Pro W3" charset="0"/>
              </a:rPr>
              <a:t>10% seniors</a:t>
            </a:r>
          </a:p>
        </p:txBody>
      </p:sp>
    </p:spTree>
    <p:extLst>
      <p:ext uri="{BB962C8B-B14F-4D97-AF65-F5344CB8AC3E}">
        <p14:creationId xmlns:p14="http://schemas.microsoft.com/office/powerpoint/2010/main" val="2312008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40" y="267657"/>
            <a:ext cx="8229600" cy="485129"/>
          </a:xfrm>
        </p:spPr>
        <p:txBody>
          <a:bodyPr/>
          <a:lstStyle/>
          <a:p>
            <a:r>
              <a:rPr lang="en-US" dirty="0"/>
              <a:t>Our Team</a:t>
            </a:r>
          </a:p>
        </p:txBody>
      </p:sp>
      <p:sp>
        <p:nvSpPr>
          <p:cNvPr id="3" name="Content Placeholder 3"/>
          <p:cNvSpPr txBox="1">
            <a:spLocks/>
          </p:cNvSpPr>
          <p:nvPr/>
        </p:nvSpPr>
        <p:spPr>
          <a:xfrm>
            <a:off x="5839518" y="1083303"/>
            <a:ext cx="3074504" cy="3846504"/>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Specialty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HIV/AIDS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Psych</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Homeless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OB/GYN and Midwifery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Teen School Based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Geriatrics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Hepatitis 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In Training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Outreach</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Communications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analysts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Foundation</a:t>
            </a:r>
          </a:p>
        </p:txBody>
      </p:sp>
      <p:sp>
        <p:nvSpPr>
          <p:cNvPr id="4" name="Content Placeholder 2"/>
          <p:cNvSpPr txBox="1">
            <a:spLocks/>
          </p:cNvSpPr>
          <p:nvPr/>
        </p:nvSpPr>
        <p:spPr>
          <a:xfrm>
            <a:off x="664544" y="1143001"/>
            <a:ext cx="2534478" cy="360127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Providers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 DO, PA, NP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Nursing</a:t>
            </a:r>
            <a:r>
              <a:rPr kumimoji="0" lang="en-US" sz="3200" b="0" i="0" u="none" strike="noStrike" kern="1200" cap="none" spc="0" normalizeH="0" baseline="0" noProof="0" dirty="0">
                <a:ln>
                  <a:noFill/>
                </a:ln>
                <a:solidFill>
                  <a:srgbClr val="8064A2">
                    <a:lumMod val="60000"/>
                    <a:lumOff val="40000"/>
                  </a:srgbClr>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 LPN, RN, RNCC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Pharmacy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Out-patient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Practice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Hybrid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Health Builders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Health Consultants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Exercise specialists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Dietician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Social</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Eligibility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Health Advisors</a:t>
            </a:r>
          </a:p>
        </p:txBody>
      </p:sp>
      <p:pic>
        <p:nvPicPr>
          <p:cNvPr id="5" name="Picture 4"/>
          <p:cNvPicPr>
            <a:picLocks noChangeAspect="1"/>
          </p:cNvPicPr>
          <p:nvPr/>
        </p:nvPicPr>
        <p:blipFill>
          <a:blip r:embed="rId2"/>
          <a:stretch>
            <a:fillRect/>
          </a:stretch>
        </p:blipFill>
        <p:spPr>
          <a:xfrm>
            <a:off x="3430536" y="897775"/>
            <a:ext cx="2130686" cy="3893665"/>
          </a:xfrm>
          <a:prstGeom prst="rect">
            <a:avLst/>
          </a:prstGeom>
        </p:spPr>
      </p:pic>
    </p:spTree>
    <p:extLst>
      <p:ext uri="{BB962C8B-B14F-4D97-AF65-F5344CB8AC3E}">
        <p14:creationId xmlns:p14="http://schemas.microsoft.com/office/powerpoint/2010/main" val="4122490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Rio DSME Team is Rx Driven</a:t>
            </a:r>
          </a:p>
        </p:txBody>
      </p:sp>
      <p:sp>
        <p:nvSpPr>
          <p:cNvPr id="3" name="Content Placeholder 2"/>
          <p:cNvSpPr>
            <a:spLocks noGrp="1"/>
          </p:cNvSpPr>
          <p:nvPr>
            <p:ph idx="1"/>
          </p:nvPr>
        </p:nvSpPr>
        <p:spPr>
          <a:xfrm>
            <a:off x="774700" y="1310558"/>
            <a:ext cx="8229600" cy="3288319"/>
          </a:xfrm>
        </p:spPr>
        <p:txBody>
          <a:bodyPr>
            <a:normAutofit fontScale="62500" lnSpcReduction="20000"/>
          </a:bodyPr>
          <a:lstStyle/>
          <a:p>
            <a:r>
              <a:rPr lang="en-US" dirty="0"/>
              <a:t>Started with a collaborative practice model in 2000</a:t>
            </a:r>
          </a:p>
          <a:p>
            <a:r>
              <a:rPr lang="en-US" dirty="0"/>
              <a:t>Includes prescriptive authority</a:t>
            </a:r>
          </a:p>
          <a:p>
            <a:r>
              <a:rPr lang="en-US" dirty="0"/>
              <a:t>Available at all primary care locations</a:t>
            </a:r>
          </a:p>
          <a:p>
            <a:r>
              <a:rPr lang="en-US" dirty="0"/>
              <a:t>Most number of bi-lingual CDE’s under one organization in Arizona </a:t>
            </a:r>
          </a:p>
          <a:p>
            <a:r>
              <a:rPr lang="en-US" dirty="0"/>
              <a:t>Organizational model of care focused on motivational engagement</a:t>
            </a:r>
          </a:p>
          <a:p>
            <a:r>
              <a:rPr lang="en-US" dirty="0"/>
              <a:t>Training site for new practitioners</a:t>
            </a:r>
          </a:p>
          <a:p>
            <a:pPr lvl="1"/>
            <a:r>
              <a:rPr lang="en-US" dirty="0"/>
              <a:t>Pharmacists</a:t>
            </a:r>
          </a:p>
          <a:p>
            <a:pPr lvl="1"/>
            <a:r>
              <a:rPr lang="en-US" dirty="0"/>
              <a:t>Physicians</a:t>
            </a:r>
          </a:p>
          <a:p>
            <a:pPr lvl="1"/>
            <a:r>
              <a:rPr lang="en-US" dirty="0"/>
              <a:t>Nurses</a:t>
            </a:r>
          </a:p>
        </p:txBody>
      </p:sp>
    </p:spTree>
    <p:extLst>
      <p:ext uri="{BB962C8B-B14F-4D97-AF65-F5344CB8AC3E}">
        <p14:creationId xmlns:p14="http://schemas.microsoft.com/office/powerpoint/2010/main" val="165455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Living With Diabetes by Site and Percent Seen for DSME</a:t>
            </a:r>
          </a:p>
        </p:txBody>
      </p:sp>
      <p:graphicFrame>
        <p:nvGraphicFramePr>
          <p:cNvPr id="4" name="Chart 3"/>
          <p:cNvGraphicFramePr/>
          <p:nvPr>
            <p:extLst/>
          </p:nvPr>
        </p:nvGraphicFramePr>
        <p:xfrm>
          <a:off x="203200" y="1600994"/>
          <a:ext cx="8839199" cy="2742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4922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DSME Encounters by Month</a:t>
            </a:r>
          </a:p>
        </p:txBody>
      </p:sp>
      <p:graphicFrame>
        <p:nvGraphicFramePr>
          <p:cNvPr id="4" name="Chart 3"/>
          <p:cNvGraphicFramePr/>
          <p:nvPr/>
        </p:nvGraphicFramePr>
        <p:xfrm>
          <a:off x="390525" y="1350169"/>
          <a:ext cx="8362950" cy="2447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26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Learning Objectives</a:t>
            </a:r>
          </a:p>
        </p:txBody>
      </p:sp>
      <p:sp>
        <p:nvSpPr>
          <p:cNvPr id="6147" name="Content Placeholder 4"/>
          <p:cNvSpPr>
            <a:spLocks noGrp="1"/>
          </p:cNvSpPr>
          <p:nvPr>
            <p:ph idx="1"/>
          </p:nvPr>
        </p:nvSpPr>
        <p:spPr>
          <a:xfrm>
            <a:off x="457200" y="1372870"/>
            <a:ext cx="8229600" cy="3108025"/>
          </a:xfrm>
        </p:spPr>
        <p:txBody>
          <a:bodyPr>
            <a:normAutofit fontScale="77500" lnSpcReduction="20000"/>
          </a:bodyPr>
          <a:lstStyle/>
          <a:p>
            <a:r>
              <a:rPr lang="en-US" dirty="0">
                <a:solidFill>
                  <a:srgbClr val="000000"/>
                </a:solidFill>
                <a:latin typeface="Arial" charset="0"/>
                <a:ea typeface="ヒラギノ角ゴ Pro W3" charset="0"/>
                <a:cs typeface="ヒラギノ角ゴ Pro W3" charset="0"/>
              </a:rPr>
              <a:t>Describe expanded support in a DSMES service to people with type 2 diabetes in underserved communities through delivery of telephonic support provided by CHWs.</a:t>
            </a:r>
          </a:p>
          <a:p>
            <a:endParaRPr lang="en-US" dirty="0">
              <a:solidFill>
                <a:srgbClr val="000000"/>
              </a:solidFill>
              <a:latin typeface="Arial" charset="0"/>
              <a:ea typeface="ヒラギノ角ゴ Pro W3" charset="0"/>
              <a:cs typeface="ヒラギノ角ゴ Pro W3" charset="0"/>
            </a:endParaRPr>
          </a:p>
          <a:p>
            <a:r>
              <a:rPr lang="en-US" dirty="0">
                <a:solidFill>
                  <a:srgbClr val="000000"/>
                </a:solidFill>
                <a:latin typeface="Arial" charset="0"/>
                <a:ea typeface="ヒラギノ角ゴ Pro W3" charset="0"/>
                <a:cs typeface="ヒラギノ角ゴ Pro W3" charset="0"/>
              </a:rPr>
              <a:t>Explain the roles that AADE, FQHCs, </a:t>
            </a:r>
            <a:r>
              <a:rPr lang="en-US" dirty="0" err="1">
                <a:solidFill>
                  <a:srgbClr val="000000"/>
                </a:solidFill>
                <a:latin typeface="Arial" charset="0"/>
                <a:ea typeface="ヒラギノ角ゴ Pro W3" charset="0"/>
                <a:cs typeface="ヒラギノ角ゴ Pro W3" charset="0"/>
              </a:rPr>
              <a:t>APhA</a:t>
            </a:r>
            <a:r>
              <a:rPr lang="en-US" dirty="0">
                <a:solidFill>
                  <a:srgbClr val="000000"/>
                </a:solidFill>
                <a:latin typeface="Arial" charset="0"/>
                <a:ea typeface="ヒラギノ角ゴ Pro W3" charset="0"/>
                <a:cs typeface="ヒラギノ角ゴ Pro W3" charset="0"/>
              </a:rPr>
              <a:t> Foundation and NCFH played in the study.</a:t>
            </a:r>
          </a:p>
          <a:p>
            <a:endParaRPr lang="en-US" dirty="0">
              <a:solidFill>
                <a:srgbClr val="000000"/>
              </a:solidFill>
              <a:latin typeface="Arial" charset="0"/>
              <a:ea typeface="ヒラギノ角ゴ Pro W3" charset="0"/>
              <a:cs typeface="ヒラギノ角ゴ Pro W3" charset="0"/>
            </a:endParaRPr>
          </a:p>
          <a:p>
            <a:r>
              <a:rPr lang="en-US" dirty="0">
                <a:solidFill>
                  <a:srgbClr val="000000"/>
                </a:solidFill>
                <a:latin typeface="Arial" charset="0"/>
                <a:ea typeface="ヒラギノ角ゴ Pro W3" charset="0"/>
                <a:cs typeface="ヒラギノ角ゴ Pro W3" charset="0"/>
              </a:rPr>
              <a:t>Discuss the positive and unexpected results.</a:t>
            </a:r>
          </a:p>
        </p:txBody>
      </p:sp>
    </p:spTree>
    <p:extLst>
      <p:ext uri="{BB962C8B-B14F-4D97-AF65-F5344CB8AC3E}">
        <p14:creationId xmlns:p14="http://schemas.microsoft.com/office/powerpoint/2010/main" val="926240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APP Encounters by Year </a:t>
            </a:r>
          </a:p>
        </p:txBody>
      </p:sp>
      <p:graphicFrame>
        <p:nvGraphicFramePr>
          <p:cNvPr id="3" name="Chart 2"/>
          <p:cNvGraphicFramePr/>
          <p:nvPr>
            <p:extLst/>
          </p:nvPr>
        </p:nvGraphicFramePr>
        <p:xfrm>
          <a:off x="605271" y="1682244"/>
          <a:ext cx="8210550" cy="247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805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Involvement</a:t>
            </a:r>
          </a:p>
        </p:txBody>
      </p:sp>
      <p:sp>
        <p:nvSpPr>
          <p:cNvPr id="3" name="Content Placeholder 2"/>
          <p:cNvSpPr>
            <a:spLocks noGrp="1"/>
          </p:cNvSpPr>
          <p:nvPr>
            <p:ph idx="1"/>
          </p:nvPr>
        </p:nvSpPr>
        <p:spPr/>
        <p:txBody>
          <a:bodyPr>
            <a:normAutofit/>
          </a:bodyPr>
          <a:lstStyle/>
          <a:p>
            <a:r>
              <a:rPr lang="en-US" dirty="0"/>
              <a:t>Able to recruit all patients</a:t>
            </a:r>
          </a:p>
          <a:p>
            <a:r>
              <a:rPr lang="en-US" dirty="0"/>
              <a:t>Incentive a big draw for the study</a:t>
            </a:r>
          </a:p>
          <a:p>
            <a:r>
              <a:rPr lang="en-US" dirty="0"/>
              <a:t>Familiarity with the research tool helped</a:t>
            </a:r>
          </a:p>
          <a:p>
            <a:r>
              <a:rPr lang="en-US" dirty="0"/>
              <a:t>Looked at this opportunity as a way to explore  expansion of services using telephone based care</a:t>
            </a:r>
          </a:p>
          <a:p>
            <a:pPr marL="0" indent="0">
              <a:buNone/>
            </a:pPr>
            <a:endParaRPr lang="en-US" dirty="0"/>
          </a:p>
        </p:txBody>
      </p:sp>
    </p:spTree>
    <p:extLst>
      <p:ext uri="{BB962C8B-B14F-4D97-AF65-F5344CB8AC3E}">
        <p14:creationId xmlns:p14="http://schemas.microsoft.com/office/powerpoint/2010/main" val="184844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Stories</a:t>
            </a:r>
          </a:p>
        </p:txBody>
      </p:sp>
      <p:sp>
        <p:nvSpPr>
          <p:cNvPr id="3" name="Content Placeholder 2"/>
          <p:cNvSpPr>
            <a:spLocks noGrp="1"/>
          </p:cNvSpPr>
          <p:nvPr>
            <p:ph idx="1"/>
          </p:nvPr>
        </p:nvSpPr>
        <p:spPr/>
        <p:txBody>
          <a:bodyPr>
            <a:normAutofit/>
          </a:bodyPr>
          <a:lstStyle/>
          <a:p>
            <a:r>
              <a:rPr lang="en-US" dirty="0"/>
              <a:t>Liked engaging in conversations generated by the patient knowledge tool</a:t>
            </a:r>
          </a:p>
          <a:p>
            <a:pPr lvl="1"/>
            <a:r>
              <a:rPr lang="en-US" dirty="0"/>
              <a:t>Ability to review topics never considered</a:t>
            </a:r>
          </a:p>
          <a:p>
            <a:pPr lvl="1"/>
            <a:r>
              <a:rPr lang="en-US" dirty="0"/>
              <a:t>Affirmation that “I know something”</a:t>
            </a:r>
          </a:p>
          <a:p>
            <a:pPr lvl="1"/>
            <a:r>
              <a:rPr lang="en-US" dirty="0"/>
              <a:t>Fun when you could say, “I think this isn’t right”</a:t>
            </a:r>
          </a:p>
        </p:txBody>
      </p:sp>
    </p:spTree>
    <p:extLst>
      <p:ext uri="{BB962C8B-B14F-4D97-AF65-F5344CB8AC3E}">
        <p14:creationId xmlns:p14="http://schemas.microsoft.com/office/powerpoint/2010/main" val="132866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Stories</a:t>
            </a:r>
          </a:p>
        </p:txBody>
      </p:sp>
      <p:sp>
        <p:nvSpPr>
          <p:cNvPr id="3" name="Content Placeholder 2"/>
          <p:cNvSpPr>
            <a:spLocks noGrp="1"/>
          </p:cNvSpPr>
          <p:nvPr>
            <p:ph idx="1"/>
          </p:nvPr>
        </p:nvSpPr>
        <p:spPr/>
        <p:txBody>
          <a:bodyPr>
            <a:normAutofit/>
          </a:bodyPr>
          <a:lstStyle/>
          <a:p>
            <a:r>
              <a:rPr lang="en-US" dirty="0"/>
              <a:t>Felt natural</a:t>
            </a:r>
          </a:p>
          <a:p>
            <a:r>
              <a:rPr lang="en-US" dirty="0"/>
              <a:t>Nice to have new options</a:t>
            </a:r>
          </a:p>
          <a:p>
            <a:r>
              <a:rPr lang="en-US" dirty="0"/>
              <a:t>At first incentive was the driver but transitioned to quality of care provided</a:t>
            </a:r>
          </a:p>
          <a:p>
            <a:r>
              <a:rPr lang="en-US" dirty="0"/>
              <a:t>New baby on the way!</a:t>
            </a:r>
          </a:p>
          <a:p>
            <a:pPr marL="0" indent="0">
              <a:buNone/>
            </a:pPr>
            <a:endParaRPr lang="en-US" dirty="0"/>
          </a:p>
          <a:p>
            <a:endParaRPr lang="en-US" dirty="0"/>
          </a:p>
        </p:txBody>
      </p:sp>
    </p:spTree>
    <p:extLst>
      <p:ext uri="{BB962C8B-B14F-4D97-AF65-F5344CB8AC3E}">
        <p14:creationId xmlns:p14="http://schemas.microsoft.com/office/powerpoint/2010/main" val="421479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Stories</a:t>
            </a:r>
          </a:p>
        </p:txBody>
      </p:sp>
      <p:sp>
        <p:nvSpPr>
          <p:cNvPr id="3" name="Content Placeholder 2"/>
          <p:cNvSpPr>
            <a:spLocks noGrp="1"/>
          </p:cNvSpPr>
          <p:nvPr>
            <p:ph idx="1"/>
          </p:nvPr>
        </p:nvSpPr>
        <p:spPr/>
        <p:txBody>
          <a:bodyPr>
            <a:normAutofit fontScale="92500" lnSpcReduction="10000"/>
          </a:bodyPr>
          <a:lstStyle/>
          <a:p>
            <a:r>
              <a:rPr lang="en-US" dirty="0"/>
              <a:t>Enjoyed the option of care at home for those in the intervention group</a:t>
            </a:r>
          </a:p>
          <a:p>
            <a:pPr lvl="1"/>
            <a:r>
              <a:rPr lang="en-US" dirty="0"/>
              <a:t>It is nice to have care where you are comfortable and when you want it</a:t>
            </a:r>
          </a:p>
          <a:p>
            <a:r>
              <a:rPr lang="en-US" dirty="0"/>
              <a:t>Felt researchers involved with the study really cared about their well-being (sincere)</a:t>
            </a:r>
          </a:p>
          <a:p>
            <a:r>
              <a:rPr lang="en-US" dirty="0"/>
              <a:t>Didn’t want the experience to end</a:t>
            </a:r>
          </a:p>
          <a:p>
            <a:pPr marL="0" indent="0">
              <a:buNone/>
            </a:pPr>
            <a:endParaRPr lang="en-US" dirty="0"/>
          </a:p>
        </p:txBody>
      </p:sp>
    </p:spTree>
    <p:extLst>
      <p:ext uri="{BB962C8B-B14F-4D97-AF65-F5344CB8AC3E}">
        <p14:creationId xmlns:p14="http://schemas.microsoft.com/office/powerpoint/2010/main" val="2268409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normAutofit fontScale="92500"/>
          </a:bodyPr>
          <a:lstStyle/>
          <a:p>
            <a:r>
              <a:rPr lang="en-US" dirty="0"/>
              <a:t>Utilized an established tool</a:t>
            </a:r>
          </a:p>
          <a:p>
            <a:r>
              <a:rPr lang="en-US" dirty="0"/>
              <a:t>Double documentation was something that needed to be overcome</a:t>
            </a:r>
          </a:p>
          <a:p>
            <a:r>
              <a:rPr lang="en-US" dirty="0"/>
              <a:t>Tracking of interventions made easy to review</a:t>
            </a:r>
          </a:p>
          <a:p>
            <a:r>
              <a:rPr lang="en-US" dirty="0"/>
              <a:t>Communication between various parts of the study brought together via the database</a:t>
            </a:r>
          </a:p>
        </p:txBody>
      </p:sp>
    </p:spTree>
    <p:extLst>
      <p:ext uri="{BB962C8B-B14F-4D97-AF65-F5344CB8AC3E}">
        <p14:creationId xmlns:p14="http://schemas.microsoft.com/office/powerpoint/2010/main" val="3574824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Center Impact</a:t>
            </a:r>
          </a:p>
        </p:txBody>
      </p:sp>
      <p:sp>
        <p:nvSpPr>
          <p:cNvPr id="3" name="Content Placeholder 2"/>
          <p:cNvSpPr>
            <a:spLocks noGrp="1"/>
          </p:cNvSpPr>
          <p:nvPr>
            <p:ph idx="1"/>
          </p:nvPr>
        </p:nvSpPr>
        <p:spPr/>
        <p:txBody>
          <a:bodyPr>
            <a:normAutofit fontScale="77500" lnSpcReduction="20000"/>
          </a:bodyPr>
          <a:lstStyle/>
          <a:p>
            <a:r>
              <a:rPr lang="en-US" dirty="0"/>
              <a:t>Staff were sincere, helpful and attentive</a:t>
            </a:r>
          </a:p>
          <a:p>
            <a:r>
              <a:rPr lang="en-US" dirty="0"/>
              <a:t>Patient’s enjoyed the interactions</a:t>
            </a:r>
          </a:p>
          <a:p>
            <a:r>
              <a:rPr lang="en-US" dirty="0"/>
              <a:t>Convenient for participants</a:t>
            </a:r>
          </a:p>
          <a:p>
            <a:r>
              <a:rPr lang="en-US" dirty="0"/>
              <a:t>Messaging from call center to medical home was timely and complete</a:t>
            </a:r>
          </a:p>
          <a:p>
            <a:r>
              <a:rPr lang="en-US" dirty="0"/>
              <a:t>Staff responsive to feedback</a:t>
            </a:r>
          </a:p>
          <a:p>
            <a:r>
              <a:rPr lang="en-US" dirty="0"/>
              <a:t>Experienced staff available for backup support</a:t>
            </a:r>
          </a:p>
          <a:p>
            <a:r>
              <a:rPr lang="en-US" dirty="0"/>
              <a:t>Were flexible with time zone and work schedules</a:t>
            </a:r>
          </a:p>
          <a:p>
            <a:r>
              <a:rPr lang="en-US" dirty="0"/>
              <a:t>Motivational engagement focus of communication</a:t>
            </a:r>
          </a:p>
        </p:txBody>
      </p:sp>
    </p:spTree>
    <p:extLst>
      <p:ext uri="{BB962C8B-B14F-4D97-AF65-F5344CB8AC3E}">
        <p14:creationId xmlns:p14="http://schemas.microsoft.com/office/powerpoint/2010/main" val="3933370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80D96-21C7-4240-B232-77BCC631FE6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141219" y="535018"/>
            <a:ext cx="4076555" cy="3762661"/>
          </a:xfrm>
          <a:prstGeom prst="rect">
            <a:avLst/>
          </a:prstGeom>
        </p:spPr>
      </p:pic>
    </p:spTree>
    <p:extLst>
      <p:ext uri="{BB962C8B-B14F-4D97-AF65-F5344CB8AC3E}">
        <p14:creationId xmlns:p14="http://schemas.microsoft.com/office/powerpoint/2010/main" val="254458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9D2D76-D4A2-484E-BA87-542AAF5A0FF7}"/>
              </a:ext>
            </a:extLst>
          </p:cNvPr>
          <p:cNvPicPr>
            <a:picLocks noChangeAspect="1"/>
          </p:cNvPicPr>
          <p:nvPr/>
        </p:nvPicPr>
        <p:blipFill>
          <a:blip r:embed="rId2"/>
          <a:stretch>
            <a:fillRect/>
          </a:stretch>
        </p:blipFill>
        <p:spPr>
          <a:xfrm>
            <a:off x="1705450" y="426720"/>
            <a:ext cx="4520089" cy="4511040"/>
          </a:xfrm>
          <a:prstGeom prst="rect">
            <a:avLst/>
          </a:prstGeom>
        </p:spPr>
      </p:pic>
    </p:spTree>
    <p:extLst>
      <p:ext uri="{BB962C8B-B14F-4D97-AF65-F5344CB8AC3E}">
        <p14:creationId xmlns:p14="http://schemas.microsoft.com/office/powerpoint/2010/main" val="108598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lstStyle/>
          <a:p>
            <a:pPr marL="0" indent="0" algn="ctr">
              <a:buNone/>
            </a:pPr>
            <a:endParaRPr lang="en-US" sz="4000" i="1" dirty="0"/>
          </a:p>
          <a:p>
            <a:pPr marL="0" indent="0" algn="ctr">
              <a:buNone/>
            </a:pPr>
            <a:r>
              <a:rPr lang="en-US" sz="4000" i="1" dirty="0"/>
              <a:t>Evaluating the impact of year long, augmented diabetes self-management support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416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Funded </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000" i="1" dirty="0"/>
              <a:t>Bristol Myer Squibb Foundation</a:t>
            </a:r>
          </a:p>
          <a:p>
            <a:pPr marL="0" indent="0">
              <a:buNone/>
            </a:pPr>
            <a:endParaRPr lang="en-US" dirty="0"/>
          </a:p>
        </p:txBody>
      </p:sp>
      <p:pic>
        <p:nvPicPr>
          <p:cNvPr id="5" name="Picture 4">
            <a:extLst>
              <a:ext uri="{FF2B5EF4-FFF2-40B4-BE49-F238E27FC236}">
                <a16:creationId xmlns:a16="http://schemas.microsoft.com/office/drawing/2014/main" id="{6E967B1A-41F5-45C0-A774-4D02F7778E6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381698" y="3090759"/>
            <a:ext cx="2229479" cy="1694405"/>
          </a:xfrm>
          <a:prstGeom prst="rect">
            <a:avLst/>
          </a:prstGeom>
        </p:spPr>
      </p:pic>
    </p:spTree>
    <p:extLst>
      <p:ext uri="{BB962C8B-B14F-4D97-AF65-F5344CB8AC3E}">
        <p14:creationId xmlns:p14="http://schemas.microsoft.com/office/powerpoint/2010/main" val="270478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Goals</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a:t>Improve patient self-management education</a:t>
            </a:r>
          </a:p>
          <a:p>
            <a:pPr marL="514350" indent="-514350">
              <a:buFont typeface="+mj-lt"/>
              <a:buAutoNum type="arabicPeriod"/>
            </a:pPr>
            <a:r>
              <a:rPr lang="en-US" dirty="0"/>
              <a:t>Improve access/linkage to care</a:t>
            </a:r>
          </a:p>
          <a:p>
            <a:pPr marL="514350" indent="-514350">
              <a:buFont typeface="+mj-lt"/>
              <a:buAutoNum type="arabicPeriod"/>
            </a:pPr>
            <a:r>
              <a:rPr lang="en-US" dirty="0"/>
              <a:t>Improve quality of care</a:t>
            </a:r>
          </a:p>
          <a:p>
            <a:pPr marL="514350" indent="-514350">
              <a:buFont typeface="+mj-lt"/>
              <a:buAutoNum type="arabicPeriod"/>
            </a:pPr>
            <a:r>
              <a:rPr lang="en-US" dirty="0"/>
              <a:t>Engage in community organizing and mobilization</a:t>
            </a:r>
          </a:p>
          <a:p>
            <a:pPr marL="514350" indent="-514350">
              <a:buFont typeface="+mj-lt"/>
              <a:buAutoNum type="arabicPeriod"/>
            </a:pPr>
            <a:r>
              <a:rPr lang="en-US" dirty="0"/>
              <a:t>Expand and enhance community resources for diabetes management</a:t>
            </a:r>
          </a:p>
          <a:p>
            <a:pPr marL="514350" indent="-514350">
              <a:buFont typeface="+mj-lt"/>
              <a:buAutoNum type="arabicPeriod"/>
            </a:pPr>
            <a:r>
              <a:rPr lang="en-US" dirty="0"/>
              <a:t>Improve self-management behavioral and clinical health outcomes</a:t>
            </a:r>
          </a:p>
          <a:p>
            <a:pPr marL="514350" indent="-514350">
              <a:buFont typeface="+mj-lt"/>
              <a:buAutoNum type="arabicPeriod"/>
            </a:pPr>
            <a:r>
              <a:rPr lang="en-US" dirty="0"/>
              <a:t>Improve health at the population level</a:t>
            </a:r>
          </a:p>
          <a:p>
            <a:pPr marL="514350" indent="-514350">
              <a:buFont typeface="+mj-lt"/>
              <a:buAutoNum type="arabicPeriod"/>
            </a:pPr>
            <a:r>
              <a:rPr lang="en-US" dirty="0"/>
              <a:t>Improve health equity</a:t>
            </a:r>
          </a:p>
          <a:p>
            <a:pPr marL="514350" indent="-514350">
              <a:buFont typeface="+mj-lt"/>
              <a:buAutoNum type="arabicPeriod"/>
            </a:pPr>
            <a:r>
              <a:rPr lang="en-US" dirty="0"/>
              <a:t>Engage in dissemination efforts</a:t>
            </a:r>
          </a:p>
          <a:p>
            <a:pPr marL="514350" indent="-514350">
              <a:buFont typeface="+mj-lt"/>
              <a:buAutoNum type="arabicPeriod"/>
            </a:pPr>
            <a:r>
              <a:rPr lang="en-US" dirty="0"/>
              <a:t>Sustaining interventions and resources</a:t>
            </a:r>
          </a:p>
          <a:p>
            <a:endParaRPr lang="en-US" dirty="0"/>
          </a:p>
        </p:txBody>
      </p:sp>
    </p:spTree>
    <p:extLst>
      <p:ext uri="{BB962C8B-B14F-4D97-AF65-F5344CB8AC3E}">
        <p14:creationId xmlns:p14="http://schemas.microsoft.com/office/powerpoint/2010/main" val="207832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Planning and Partnership Coordination</a:t>
            </a:r>
          </a:p>
        </p:txBody>
      </p:sp>
      <p:sp>
        <p:nvSpPr>
          <p:cNvPr id="3" name="Content Placeholder 2"/>
          <p:cNvSpPr>
            <a:spLocks noGrp="1"/>
          </p:cNvSpPr>
          <p:nvPr>
            <p:ph idx="1"/>
          </p:nvPr>
        </p:nvSpPr>
        <p:spPr/>
        <p:txBody>
          <a:bodyPr>
            <a:normAutofit/>
          </a:bodyPr>
          <a:lstStyle/>
          <a:p>
            <a:r>
              <a:rPr lang="en-US" dirty="0"/>
              <a:t>Federally Qualified Health Centers (FQHC)</a:t>
            </a:r>
          </a:p>
          <a:p>
            <a:pPr lvl="1"/>
            <a:r>
              <a:rPr lang="en-US" dirty="0"/>
              <a:t>El Rio Community Health Center</a:t>
            </a:r>
          </a:p>
          <a:p>
            <a:pPr lvl="1"/>
            <a:r>
              <a:rPr lang="en-US" dirty="0"/>
              <a:t>Triad Adult and Pediatric Medicine, Inc.</a:t>
            </a:r>
          </a:p>
          <a:p>
            <a:pPr lvl="1"/>
            <a:r>
              <a:rPr lang="en-US" dirty="0"/>
              <a:t>Cross Trails Medical Center</a:t>
            </a:r>
          </a:p>
          <a:p>
            <a:pPr lvl="1"/>
            <a:r>
              <a:rPr lang="en-US" dirty="0" err="1"/>
              <a:t>FamilyCare</a:t>
            </a:r>
            <a:r>
              <a:rPr lang="en-US" dirty="0"/>
              <a:t> </a:t>
            </a:r>
            <a:r>
              <a:rPr lang="en-US" dirty="0" err="1"/>
              <a:t>HealthCenter</a:t>
            </a:r>
            <a:endParaRPr lang="en-US" dirty="0"/>
          </a:p>
          <a:p>
            <a:pPr marL="0" indent="0">
              <a:buNone/>
            </a:pPr>
            <a:r>
              <a:rPr lang="en-US" dirty="0"/>
              <a:t>*</a:t>
            </a:r>
            <a:r>
              <a:rPr lang="en-US" sz="2200" dirty="0"/>
              <a:t>All sites needed AADE or ADA Medicare Certification</a:t>
            </a:r>
          </a:p>
          <a:p>
            <a:pPr lvl="1"/>
            <a:endParaRPr lang="en-US" dirty="0"/>
          </a:p>
          <a:p>
            <a:endParaRPr lang="en-US" dirty="0"/>
          </a:p>
        </p:txBody>
      </p:sp>
    </p:spTree>
    <p:extLst>
      <p:ext uri="{BB962C8B-B14F-4D97-AF65-F5344CB8AC3E}">
        <p14:creationId xmlns:p14="http://schemas.microsoft.com/office/powerpoint/2010/main" val="400550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Planning and Partnership Coordination</a:t>
            </a:r>
          </a:p>
        </p:txBody>
      </p:sp>
      <p:sp>
        <p:nvSpPr>
          <p:cNvPr id="3" name="Content Placeholder 2"/>
          <p:cNvSpPr>
            <a:spLocks noGrp="1"/>
          </p:cNvSpPr>
          <p:nvPr>
            <p:ph idx="1"/>
          </p:nvPr>
        </p:nvSpPr>
        <p:spPr/>
        <p:txBody>
          <a:bodyPr>
            <a:normAutofit/>
          </a:bodyPr>
          <a:lstStyle/>
          <a:p>
            <a:r>
              <a:rPr lang="en-US" dirty="0"/>
              <a:t>American Pharmacists Association Foundation (</a:t>
            </a:r>
            <a:r>
              <a:rPr lang="en-US" dirty="0" err="1"/>
              <a:t>APhAF</a:t>
            </a:r>
            <a:r>
              <a:rPr lang="en-US" dirty="0"/>
              <a:t>) </a:t>
            </a:r>
          </a:p>
          <a:p>
            <a:pPr lvl="1"/>
            <a:r>
              <a:rPr lang="en-US" dirty="0"/>
              <a:t>Project IMPACT and related technological innovations</a:t>
            </a:r>
          </a:p>
          <a:p>
            <a:pPr lvl="1"/>
            <a:r>
              <a:rPr lang="en-US" dirty="0"/>
              <a:t>Training on Project IMPACT Provided to Program Coordinators at each site.</a:t>
            </a:r>
          </a:p>
        </p:txBody>
      </p:sp>
    </p:spTree>
    <p:extLst>
      <p:ext uri="{BB962C8B-B14F-4D97-AF65-F5344CB8AC3E}">
        <p14:creationId xmlns:p14="http://schemas.microsoft.com/office/powerpoint/2010/main" val="4287992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TotalTime>
  <Words>2236</Words>
  <Application>Microsoft Office PowerPoint</Application>
  <PresentationFormat>Custom</PresentationFormat>
  <Paragraphs>301</Paragraphs>
  <Slides>48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Futura Std Book</vt:lpstr>
      <vt:lpstr>ヒラギノ角ゴ Pro W3</vt:lpstr>
      <vt:lpstr>Office Theme</vt:lpstr>
      <vt:lpstr>Custom Design</vt:lpstr>
      <vt:lpstr>PowerPoint Presentation</vt:lpstr>
      <vt:lpstr>PowerPoint Presentation</vt:lpstr>
      <vt:lpstr>Disclosure to Participants</vt:lpstr>
      <vt:lpstr>Learning Objectives</vt:lpstr>
      <vt:lpstr>Project</vt:lpstr>
      <vt:lpstr>Funded </vt:lpstr>
      <vt:lpstr>Project Goals</vt:lpstr>
      <vt:lpstr>Planning and Partnership Coordination</vt:lpstr>
      <vt:lpstr>Planning and Partnership Coordination</vt:lpstr>
      <vt:lpstr>Project IMPACT Database Explorer</vt:lpstr>
      <vt:lpstr>Project IMPACT Database Explorer</vt:lpstr>
      <vt:lpstr>Planning and Partnership Coordination</vt:lpstr>
      <vt:lpstr>Telephonic Support Goal</vt:lpstr>
      <vt:lpstr>Telephonic Support Included</vt:lpstr>
      <vt:lpstr>Telephonic Support Highlights</vt:lpstr>
      <vt:lpstr>Telephonic Support Highlights</vt:lpstr>
      <vt:lpstr>Telephonic Support Highlights</vt:lpstr>
      <vt:lpstr>Telephonic Support Highlights</vt:lpstr>
      <vt:lpstr>Observations from Health Navigators</vt:lpstr>
      <vt:lpstr>Challenges Participants Shared with Health Navigators</vt:lpstr>
      <vt:lpstr>Success Stories – Shared with Health Navigators</vt:lpstr>
      <vt:lpstr>Success Stories – Shared with Health Navigators</vt:lpstr>
      <vt:lpstr>Participant Perspective</vt:lpstr>
      <vt:lpstr>Participant Perspective</vt:lpstr>
      <vt:lpstr>Unexpected News </vt:lpstr>
      <vt:lpstr>Positive News</vt:lpstr>
      <vt:lpstr>Key Learnings -  Important Factors</vt:lpstr>
      <vt:lpstr>Moving Forward - FQHCs</vt:lpstr>
      <vt:lpstr>Program Observations</vt:lpstr>
      <vt:lpstr>Program Observations</vt:lpstr>
      <vt:lpstr>Program Observations</vt:lpstr>
      <vt:lpstr>PowerPoint Presentation</vt:lpstr>
      <vt:lpstr>Disclosure to Participants</vt:lpstr>
      <vt:lpstr>El Rio Health Center</vt:lpstr>
      <vt:lpstr>El Rio Health Center</vt:lpstr>
      <vt:lpstr>Our Team</vt:lpstr>
      <vt:lpstr>El Rio DSME Team is Rx Driven</vt:lpstr>
      <vt:lpstr>Patients Living With Diabetes by Site and Percent Seen for DSME</vt:lpstr>
      <vt:lpstr>Total DSME Encounters by Month</vt:lpstr>
      <vt:lpstr>Total APP Encounters by Year </vt:lpstr>
      <vt:lpstr>Study Involvement</vt:lpstr>
      <vt:lpstr>Participant Stories</vt:lpstr>
      <vt:lpstr>Participant Stories</vt:lpstr>
      <vt:lpstr>Participant Stories</vt:lpstr>
      <vt:lpstr>Data Collection</vt:lpstr>
      <vt:lpstr>Call Center Impact</vt:lpstr>
      <vt:lpstr>PowerPoint Presentation</vt:lpstr>
      <vt:lpstr>PowerPoint Presentation</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Windows User</cp:lastModifiedBy>
  <cp:revision>45</cp:revision>
  <dcterms:created xsi:type="dcterms:W3CDTF">2016-11-28T23:17:59Z</dcterms:created>
  <dcterms:modified xsi:type="dcterms:W3CDTF">2018-08-20T12:44:29Z</dcterms:modified>
</cp:coreProperties>
</file>