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sldIdLst>
    <p:sldId id="262" r:id="rId3"/>
    <p:sldId id="288" r:id="rId4"/>
    <p:sldId id="263" r:id="rId5"/>
    <p:sldId id="264" r:id="rId6"/>
    <p:sldId id="289" r:id="rId7"/>
    <p:sldId id="259" r:id="rId8"/>
    <p:sldId id="265" r:id="rId9"/>
    <p:sldId id="266" r:id="rId10"/>
    <p:sldId id="267" r:id="rId11"/>
    <p:sldId id="283" r:id="rId12"/>
    <p:sldId id="271" r:id="rId13"/>
    <p:sldId id="287" r:id="rId14"/>
    <p:sldId id="284" r:id="rId15"/>
    <p:sldId id="269" r:id="rId16"/>
    <p:sldId id="272" r:id="rId17"/>
    <p:sldId id="273" r:id="rId18"/>
    <p:sldId id="286" r:id="rId19"/>
    <p:sldId id="275" r:id="rId20"/>
    <p:sldId id="276" r:id="rId21"/>
    <p:sldId id="277" r:id="rId22"/>
    <p:sldId id="285" r:id="rId23"/>
    <p:sldId id="279" r:id="rId24"/>
    <p:sldId id="282" r:id="rId25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93F"/>
    <a:srgbClr val="E5722A"/>
    <a:srgbClr val="ED1470"/>
    <a:srgbClr val="CCD825"/>
    <a:srgbClr val="0076C0"/>
    <a:srgbClr val="005799"/>
    <a:srgbClr val="005798"/>
    <a:srgbClr val="233C7F"/>
    <a:srgbClr val="223570"/>
    <a:srgbClr val="182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4762" autoAdjust="0"/>
  </p:normalViewPr>
  <p:slideViewPr>
    <p:cSldViewPr snapToGrid="0" snapToObjects="1">
      <p:cViewPr varScale="1">
        <p:scale>
          <a:sx n="107" d="100"/>
          <a:sy n="107" d="100"/>
        </p:scale>
        <p:origin x="1716" y="90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88BC0-F0B6-CA46-A1C7-A9E8961E98EE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E050F-AB49-6145-B5BA-6FE297C46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4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68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talking through answers, reiterate that most are viable. Taking judgment away from eating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95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intel in this dialog. What strengths-based intel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6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Spin… Has solid grasp on healthy eating patterns, but does not mean additional support is not necessary.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Health care professionals should consider screening and refer to mental health professional and individualized nutrition therapy. Special attention must be given to prevent, diagnose, and treat disordered eating.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7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Intel in this dialog. What strengths-based intel do you hear?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She FEELS like she has no time to cook elaborate meals (and certainly no time for physical activity).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She wants to be healthy for her family, but the day to day stressors of trying to make ends meet take precedence over self-care.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61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An individualized plan, coupled with regular physical activity,  to promote weight loss. </a:t>
            </a:r>
          </a:p>
          <a:p>
            <a:pPr marL="0" indent="0">
              <a:buFontTx/>
              <a:buNone/>
            </a:pPr>
            <a:r>
              <a:rPr lang="en-US" i="1" dirty="0"/>
              <a:t>*MNT and DSMES should emphasize a targeted plan for weight management.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23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An individualized plan, coupled with regular physical activity, promote weight loss. The recommendation is 7-10% weight loss for preventing progression to type 2 diabetes (unless additional weight loss is desired for other reasons). </a:t>
            </a:r>
          </a:p>
          <a:p>
            <a:pPr marL="0" indent="0">
              <a:buFontTx/>
              <a:buNone/>
            </a:pPr>
            <a:r>
              <a:rPr lang="en-US" i="1" dirty="0"/>
              <a:t>*MNT and DSMES should emphasize a targeted plan for weight management.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83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3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Weight loss </a:t>
            </a:r>
            <a:r>
              <a:rPr lang="en-US" dirty="0"/>
              <a:t>benefits are not exclusive to prediabetes and type 2 diabetes. “Overweight and obesity are also increasingly prevalent in people with type 1 diabetes and present clinical challenges regarding diabetes treatment (worsen insulin resistance, glycemic variability) and CVD risk.”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5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26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intel in this dialog. What strengths-based intel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95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8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Experiment w/ cooking times to alter texture of veggies</a:t>
            </a:r>
            <a:endParaRPr lang="en-US" sz="88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3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As Earl helped us show, there’s lots of detail to hit when time is limited! Have to dig deep to set individual goals.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MNT also provides an added layer of accountability:</a:t>
            </a:r>
            <a:br>
              <a:rPr lang="en-US" dirty="0"/>
            </a:br>
            <a:r>
              <a:rPr lang="en-US" dirty="0"/>
              <a:t>-How would you like to keep track of the changes you make, the results? Periodic food journal, photos of meals, digital app, regular weigh-ins</a:t>
            </a:r>
            <a:br>
              <a:rPr lang="en-US" dirty="0"/>
            </a:br>
            <a:r>
              <a:rPr lang="en-US" dirty="0"/>
              <a:t>-Promise of a follow up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6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Depending on individual’s perception and/or reality of “Low carb” may = eat less bread or = 20g carb/day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E050F-AB49-6145-B5BA-6FE297C463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3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9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925"/>
            <a:ext cx="2057400" cy="32975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925"/>
            <a:ext cx="6019800" cy="32975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5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82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71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350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813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2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738"/>
            <a:ext cx="4038600" cy="3397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38600" cy="3397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525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2525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0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25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3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4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7913"/>
            <a:ext cx="3008313" cy="3521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6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99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625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9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075"/>
            <a:ext cx="5486400" cy="604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7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52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9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9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6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9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2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7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260FE70-86CC-7D44-847B-F4A2F0E624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593496" y="4669666"/>
            <a:ext cx="1215224" cy="2390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9083"/>
            <a:ext cx="8229600" cy="485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Headline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0558"/>
            <a:ext cx="8229600" cy="3288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A659-11B8-8E41-9AC8-9727A97C0372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E7D4-4D97-9940-B173-4C0F5037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3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E5722A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738"/>
            <a:ext cx="8229600" cy="339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1425-AB73-1E47-B4AA-E0CA51D26D9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09D5-9207-4E41-8902-F4F7BFE4C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solidFill>
            <a:srgbClr val="F1A9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BCBDE-AE83-4B4F-AAAD-6F3E68A45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614" y="4657313"/>
            <a:ext cx="1162050" cy="228600"/>
          </a:xfrm>
          <a:prstGeom prst="rect">
            <a:avLst/>
          </a:prstGeom>
        </p:spPr>
      </p:pic>
      <p:sp>
        <p:nvSpPr>
          <p:cNvPr id="4101" name="Text Placeholder 7"/>
          <p:cNvSpPr txBox="1">
            <a:spLocks/>
          </p:cNvSpPr>
          <p:nvPr/>
        </p:nvSpPr>
        <p:spPr bwMode="auto">
          <a:xfrm>
            <a:off x="749147" y="832957"/>
            <a:ext cx="7392337" cy="259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en-US" sz="3500" b="1" dirty="0">
                <a:solidFill>
                  <a:schemeClr val="bg1"/>
                </a:solidFill>
                <a:latin typeface="Arial"/>
                <a:cs typeface="Arial"/>
              </a:rPr>
              <a:t>ADA 2019 Nutrition Therapy Consensus Report</a:t>
            </a:r>
          </a:p>
          <a:p>
            <a:pPr marL="0" indent="0" eaLnBrk="1" hangingPunct="1">
              <a:lnSpc>
                <a:spcPts val="3300"/>
              </a:lnSpc>
              <a:spcBef>
                <a:spcPts val="1200"/>
              </a:spcBef>
              <a:buFont typeface="Arial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Application in the Real World Through Participatory Learning: Part 3</a:t>
            </a:r>
          </a:p>
          <a:p>
            <a:pPr eaLnBrk="1" hangingPunct="1"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Futura Std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0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40000" lnSpcReduction="20000"/>
          </a:bodyPr>
          <a:lstStyle/>
          <a:p>
            <a:pPr marL="0" indent="0" eaLnBrk="1" hangingPunct="1">
              <a:buNone/>
            </a:pPr>
            <a:r>
              <a:rPr lang="en-US" sz="7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Refer adults T1D and T2D to MNT at Dx and as needed throughout life span and during times of changing health status to achieve treatment goals</a:t>
            </a:r>
          </a:p>
          <a:p>
            <a:pPr marL="0" indent="0" eaLnBrk="1" hangingPunct="1">
              <a:spcBef>
                <a:spcPts val="1272"/>
              </a:spcBef>
              <a:buNone/>
            </a:pPr>
            <a:r>
              <a:rPr lang="en-US" sz="7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Refer adults w/ diabetes to DSMES, per national standards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 sz="6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MNT by RDN yields A1C absolute decrease up to 2% in T2D, up to 1.9% in T1D at 3–6 months  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2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300" dirty="0"/>
              <a:t>…there is not an ideal % of calories from carbohydrate, protein, and fat for all people with or at risk for diabetes; therefore, macronutrient distribution should be based on individualized assessment of current eating patterns, preferences, and metabolic goals.</a:t>
            </a:r>
          </a:p>
          <a:p>
            <a:endParaRPr lang="en-US" dirty="0"/>
          </a:p>
          <a:p>
            <a:pPr marL="0" indent="0" eaLnBrk="1" hangingPunct="1">
              <a:buNone/>
            </a:pPr>
            <a:endParaRPr lang="en-US" sz="2700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WWYD?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dirty="0"/>
              <a:t>Someone brings up wanting to follow a VLC diet, what would you do?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800" dirty="0"/>
              <a:t>Share all the risks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800" dirty="0"/>
              <a:t>Offer an alternative, such as diabetes plate method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800" dirty="0"/>
              <a:t>Assess intake, support by offering individualized goals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800" dirty="0"/>
              <a:t>Provide handouts/food lists for VLC diet</a:t>
            </a:r>
          </a:p>
          <a:p>
            <a:pPr marL="0" indent="0" eaLnBrk="1" hangingPunct="1">
              <a:buNone/>
            </a:pPr>
            <a:endParaRPr lang="en-US" sz="2700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2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variety of eating patterns (combinations of different foods or food groups) are acceptable for the management of diabetes.</a:t>
            </a:r>
          </a:p>
          <a:p>
            <a:pPr marL="0" indent="0" eaLnBrk="1" hangingPunct="1">
              <a:buNone/>
            </a:pPr>
            <a:endParaRPr lang="en-US" sz="2700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1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Empowered Eater No. 2: </a:t>
            </a:r>
            <a:r>
              <a:rPr lang="en-US" sz="3600" dirty="0">
                <a:ea typeface="ヒラギノ角ゴ Pro W3" charset="0"/>
                <a:cs typeface="Arial"/>
              </a:rPr>
              <a:t>Elaine</a:t>
            </a:r>
            <a:endParaRPr lang="en-US" sz="3600" b="1" dirty="0">
              <a:solidFill>
                <a:srgbClr val="E5722A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astroparesis was a shock. I worried about going blind, not my stomach. I’ve always been a healthy eater. I eat veggies. I carb count. I don’t let myself have sweets.”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51yro female, T1D Dx 1982, MDI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BMI 26, A1C 8, BP 117/74, Chol 160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Diabetes education decades ago</a:t>
            </a:r>
          </a:p>
        </p:txBody>
      </p:sp>
    </p:spTree>
    <p:extLst>
      <p:ext uri="{BB962C8B-B14F-4D97-AF65-F5344CB8AC3E}">
        <p14:creationId xmlns:p14="http://schemas.microsoft.com/office/powerpoint/2010/main" val="283658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>
                <a:ea typeface="ヒラギノ角ゴ Pro W3" charset="0"/>
                <a:cs typeface="Arial"/>
              </a:rPr>
              <a:t>Elaine: </a:t>
            </a:r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Strengths-Based </a:t>
            </a:r>
            <a:r>
              <a:rPr lang="en-US" sz="3600" dirty="0">
                <a:ea typeface="ヒラギノ角ゴ Pro W3" charset="0"/>
                <a:cs typeface="Arial"/>
              </a:rPr>
              <a:t>I</a:t>
            </a:r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ntel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Understands cause-effect of food and BGs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Skilled in planning, choosing what to eat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Years-long attention to self-management</a:t>
            </a:r>
          </a:p>
        </p:txBody>
      </p:sp>
    </p:spTree>
    <p:extLst>
      <p:ext uri="{BB962C8B-B14F-4D97-AF65-F5344CB8AC3E}">
        <p14:creationId xmlns:p14="http://schemas.microsoft.com/office/powerpoint/2010/main" val="740150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During MNT and DSMES, screen and evaluate for disordered eating; nutrition therapy should accommodate these disorders </a:t>
            </a:r>
          </a:p>
          <a:p>
            <a:pPr marL="457200" lvl="1" indent="0">
              <a:buNone/>
            </a:pPr>
            <a:r>
              <a:rPr lang="en-US" dirty="0"/>
              <a:t>Prevalence in diabetes varies, 18–40% 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sz="3600" dirty="0"/>
              <a:t>Selection of small-particle-size food may improve symptoms of diabetes-related gastroparesis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sz="3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Correcting hyperglycemia (slows gastric emptying)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sz="3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CGM/pump may aid dosing and timing of insulin</a:t>
            </a: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3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Elaine: Individualized Guidance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Assess for disordered eating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“I don’t let myself have sweets”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Small-particle-size foods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“Baby food!”</a:t>
            </a:r>
            <a:endParaRPr lang="en-US" i="1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acceptable? Cooking vegetables, smoothies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Address hyperglycemia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CGM/pump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“Shots don’t bother me.”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Explore interest in/access to pump/CGM</a:t>
            </a: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51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Empowered Eater No. 3: Euna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We have 4 beautiful babies—oldest is 17 youngest is 5 going on 50! I want my kids to eat healthy, do well in school. But I can’t make 6 dinners to keep everyone happy. </a:t>
            </a:r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37yro female, prediabetes Dx 2014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BMI 34, A1C 6.0, BP 150/94, Chol 200</a:t>
            </a:r>
          </a:p>
        </p:txBody>
      </p:sp>
    </p:spTree>
    <p:extLst>
      <p:ext uri="{BB962C8B-B14F-4D97-AF65-F5344CB8AC3E}">
        <p14:creationId xmlns:p14="http://schemas.microsoft.com/office/powerpoint/2010/main" val="2873003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Euna: Strengths-Based </a:t>
            </a:r>
            <a:r>
              <a:rPr lang="en-US" sz="3600" dirty="0">
                <a:ea typeface="ヒラギノ角ゴ Pro W3" charset="0"/>
                <a:cs typeface="Arial"/>
              </a:rPr>
              <a:t>I</a:t>
            </a:r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ntel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/>
          </a:bodyPr>
          <a:lstStyle/>
          <a:p>
            <a:r>
              <a:rPr lang="en-US" dirty="0"/>
              <a:t>Takes family caregiving roles very seriously</a:t>
            </a:r>
          </a:p>
          <a:p>
            <a:r>
              <a:rPr lang="en-US" dirty="0"/>
              <a:t>Understands value of modeling healthy eating, education</a:t>
            </a:r>
          </a:p>
          <a:p>
            <a:r>
              <a:rPr lang="en-US" dirty="0"/>
              <a:t>Has potential social support system via her family members</a:t>
            </a:r>
          </a:p>
          <a:p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8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solidFill>
            <a:srgbClr val="F1A9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BCBDE-AE83-4B4F-AAAD-6F3E68A45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614" y="4657313"/>
            <a:ext cx="1162050" cy="228600"/>
          </a:xfrm>
          <a:prstGeom prst="rect">
            <a:avLst/>
          </a:prstGeom>
        </p:spPr>
      </p:pic>
      <p:sp>
        <p:nvSpPr>
          <p:cNvPr id="4101" name="Text Placeholder 7"/>
          <p:cNvSpPr txBox="1">
            <a:spLocks/>
          </p:cNvSpPr>
          <p:nvPr/>
        </p:nvSpPr>
        <p:spPr bwMode="auto">
          <a:xfrm>
            <a:off x="3417084" y="832957"/>
            <a:ext cx="4724400" cy="259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en-US" sz="3500" b="1" dirty="0" err="1">
                <a:solidFill>
                  <a:schemeClr val="bg1"/>
                </a:solidFill>
                <a:latin typeface="Arial"/>
                <a:cs typeface="Arial"/>
              </a:rPr>
              <a:t>Shamera</a:t>
            </a:r>
            <a:r>
              <a:rPr lang="en-US" sz="3500" b="1" dirty="0">
                <a:solidFill>
                  <a:schemeClr val="bg1"/>
                </a:solidFill>
                <a:latin typeface="Arial"/>
                <a:cs typeface="Arial"/>
              </a:rPr>
              <a:t> Robinson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MPH, RDN</a:t>
            </a:r>
          </a:p>
          <a:p>
            <a:pPr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Associate Director, Nutrition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American Diabetes Association  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Arlington, VA</a:t>
            </a:r>
          </a:p>
          <a:p>
            <a:pPr eaLnBrk="1" hangingPunct="1"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Futura Std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70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To support weight loss and improve A1C, CVD risk factors, and quality of life in adults with overweight/ obesity and prediabetes or diabetes, MNT and DSMES services should include an </a:t>
            </a:r>
            <a:r>
              <a:rPr lang="en-US" sz="3800" b="1" dirty="0"/>
              <a:t>individualized eating plan</a:t>
            </a:r>
            <a:r>
              <a:rPr lang="en-US" sz="3800" dirty="0"/>
              <a:t> in a format that results in an </a:t>
            </a:r>
            <a:r>
              <a:rPr lang="en-US" sz="3800" b="1" dirty="0"/>
              <a:t>energy deficit in combination with enhanced physical activity.</a:t>
            </a:r>
          </a:p>
          <a:p>
            <a:pPr eaLnBrk="1" hangingPunct="1"/>
            <a:endParaRPr lang="en-US" sz="3100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37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7-10% weight loss </a:t>
            </a:r>
            <a:r>
              <a:rPr lang="en-US" sz="3700" dirty="0"/>
              <a:t>(unless additional weight loss is desired for other reasons). </a:t>
            </a:r>
            <a:endParaRPr lang="en-US" sz="3700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48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What’s an Individualized Plan?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/>
              <a:t>Individualized eating plans consider:</a:t>
            </a:r>
          </a:p>
          <a:p>
            <a:r>
              <a:rPr lang="en-US" sz="3200" dirty="0"/>
              <a:t>Energy deficit </a:t>
            </a:r>
          </a:p>
          <a:p>
            <a:r>
              <a:rPr lang="en-US" sz="3200" dirty="0"/>
              <a:t>Dietary preferences</a:t>
            </a:r>
          </a:p>
          <a:p>
            <a:r>
              <a:rPr lang="en-US" sz="3200" dirty="0"/>
              <a:t>Health literacy/numeracy</a:t>
            </a:r>
          </a:p>
          <a:p>
            <a:r>
              <a:rPr lang="en-US" sz="3200" dirty="0"/>
              <a:t>Resources</a:t>
            </a:r>
          </a:p>
          <a:p>
            <a:r>
              <a:rPr lang="en-US" sz="3200" dirty="0"/>
              <a:t>Food availability </a:t>
            </a:r>
          </a:p>
          <a:p>
            <a:r>
              <a:rPr lang="en-US" sz="3200" dirty="0"/>
              <a:t>Cooking skills</a:t>
            </a:r>
          </a:p>
          <a:p>
            <a:r>
              <a:rPr lang="en-US" sz="3200" dirty="0"/>
              <a:t>Disordered eating</a:t>
            </a:r>
          </a:p>
          <a:p>
            <a:r>
              <a:rPr lang="en-US" sz="3200" dirty="0"/>
              <a:t>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654808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>
                <a:ea typeface="ヒラギノ角ゴ Pro W3" charset="0"/>
                <a:cs typeface="Arial"/>
              </a:rPr>
              <a:t>Euna: </a:t>
            </a:r>
            <a:r>
              <a:rPr lang="en-US" sz="3600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Individualized Guidance</a:t>
            </a:r>
            <a:endParaRPr lang="en-US" sz="3600" b="1" dirty="0">
              <a:solidFill>
                <a:srgbClr val="E5722A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000" dirty="0"/>
              <a:t>Focus on 1–2 goals, created by Euna</a:t>
            </a:r>
          </a:p>
          <a:p>
            <a:pPr lvl="1"/>
            <a:r>
              <a:rPr lang="en-US" sz="3200" dirty="0"/>
              <a:t>Eat healthier? Explore quick, convenient options (frozen vegetables)</a:t>
            </a:r>
          </a:p>
          <a:p>
            <a:pPr lvl="1"/>
            <a:r>
              <a:rPr lang="en-US" sz="3200" dirty="0"/>
              <a:t>Weight loss? Reduce sat. fat in small ways (helps reduce CVD risk) </a:t>
            </a:r>
          </a:p>
          <a:p>
            <a:pPr lvl="1"/>
            <a:r>
              <a:rPr lang="en-US" sz="3200" dirty="0"/>
              <a:t>Move more? Strategies that use available opportunities (walk at work) or provide family time (active play w/ kids) </a:t>
            </a:r>
          </a:p>
          <a:p>
            <a:endParaRPr lang="en-US" dirty="0"/>
          </a:p>
          <a:p>
            <a:r>
              <a:rPr lang="en-US" sz="4500" dirty="0"/>
              <a:t>7-10% weight loss is goal, but health of the whole person must always come first 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32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WWYD?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400" b="1" dirty="0"/>
              <a:t>Ed, T1D, on-target A1C/BP/lipids, BMI 32</a:t>
            </a:r>
            <a:endParaRPr lang="en-US" sz="3400" dirty="0"/>
          </a:p>
          <a:p>
            <a:pPr marL="0" indent="0">
              <a:spcBef>
                <a:spcPts val="1296"/>
              </a:spcBef>
              <a:buNone/>
            </a:pPr>
            <a:r>
              <a:rPr lang="en-US" sz="3400" dirty="0"/>
              <a:t>What nutrition counseling may be warranted?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900" dirty="0"/>
              <a:t>Focus on medication management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900" dirty="0"/>
              <a:t>Explore weight management plan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900" dirty="0"/>
              <a:t>Encourage: “keep doing what you’re doing!”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900" dirty="0"/>
              <a:t>Provide handouts/food lists for low-carb diet</a:t>
            </a:r>
          </a:p>
          <a:p>
            <a:pPr marL="0" indent="0" eaLnBrk="1" hangingPunct="1">
              <a:buNone/>
            </a:pPr>
            <a:endParaRPr lang="en-US" sz="2700" dirty="0">
              <a:solidFill>
                <a:srgbClr val="000000"/>
              </a:solidFill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2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solidFill>
            <a:srgbClr val="F1A9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BCBDE-AE83-4B4F-AAAD-6F3E68A45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614" y="4657313"/>
            <a:ext cx="1162050" cy="228600"/>
          </a:xfrm>
          <a:prstGeom prst="rect">
            <a:avLst/>
          </a:prstGeom>
        </p:spPr>
      </p:pic>
      <p:sp>
        <p:nvSpPr>
          <p:cNvPr id="4101" name="Text Placeholder 7"/>
          <p:cNvSpPr txBox="1">
            <a:spLocks/>
          </p:cNvSpPr>
          <p:nvPr/>
        </p:nvSpPr>
        <p:spPr bwMode="auto">
          <a:xfrm>
            <a:off x="3417084" y="832957"/>
            <a:ext cx="4724400" cy="259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en-US" sz="3500" b="1" dirty="0">
                <a:solidFill>
                  <a:schemeClr val="bg1"/>
                </a:solidFill>
                <a:latin typeface="Arial"/>
                <a:cs typeface="Arial"/>
              </a:rPr>
              <a:t>Kelly Rawlings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MPH</a:t>
            </a:r>
          </a:p>
          <a:p>
            <a:pPr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Head of Content Development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Vida Health</a:t>
            </a:r>
          </a:p>
          <a:p>
            <a:pPr marL="0" indent="0" eaLnBrk="1" hangingPunct="1">
              <a:lnSpc>
                <a:spcPts val="2400"/>
              </a:lnSpc>
              <a:spcBef>
                <a:spcPts val="10"/>
              </a:spcBef>
              <a:buFont typeface="Arial" charset="0"/>
              <a:buNone/>
            </a:pPr>
            <a:r>
              <a:rPr lang="en-US" sz="2000" dirty="0">
                <a:latin typeface="Arial"/>
                <a:cs typeface="Arial"/>
              </a:rPr>
              <a:t>San Francisco, CA</a:t>
            </a:r>
          </a:p>
          <a:p>
            <a:pPr eaLnBrk="1" hangingPunct="1"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Futura Std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7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Disclosure to Participants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92500"/>
          </a:bodyPr>
          <a:lstStyle/>
          <a:p>
            <a:r>
              <a:rPr lang="en-US" sz="1600" dirty="0">
                <a:latin typeface="Arial" charset="0"/>
                <a:ea typeface="ヒラギノ角ゴ Pro W3" charset="0"/>
                <a:cs typeface="ヒラギノ角ゴ Pro W3" charset="0"/>
              </a:rPr>
              <a:t>Notice of Requirements For Successful Completion</a:t>
            </a:r>
          </a:p>
          <a:p>
            <a:pPr lvl="1"/>
            <a:r>
              <a:rPr lang="en-US" sz="1400" dirty="0">
                <a:latin typeface="Arial" charset="0"/>
                <a:ea typeface="ヒラギノ角ゴ Pro W3" charset="0"/>
              </a:rPr>
              <a:t>Please refer to learning goals and objectives</a:t>
            </a:r>
          </a:p>
          <a:p>
            <a:pPr lvl="1"/>
            <a:r>
              <a:rPr lang="en-US" sz="1400" dirty="0">
                <a:latin typeface="Arial" charset="0"/>
                <a:ea typeface="ヒラギノ角ゴ Pro W3" charset="0"/>
              </a:rPr>
              <a:t>Learners must attend the full activity and complete the evaluation in order to claim continuing education credit/hours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Arial" charset="0"/>
                <a:ea typeface="ヒラギノ角ゴ Pro W3" charset="0"/>
                <a:cs typeface="ヒラギノ角ゴ Pro W3" charset="0"/>
              </a:rPr>
              <a:t>Conflict of Interest (COI) and Financial Relationship Disclosures:</a:t>
            </a:r>
          </a:p>
          <a:p>
            <a:pPr lvl="1"/>
            <a:r>
              <a:rPr lang="en-US" sz="1200" dirty="0">
                <a:latin typeface="Arial" charset="0"/>
                <a:ea typeface="ヒラギノ角ゴ Pro W3" charset="0"/>
              </a:rPr>
              <a:t>Shamera Robinson: MPH, RDN – Employee of American Diabetes Association</a:t>
            </a:r>
          </a:p>
          <a:p>
            <a:pPr lvl="1"/>
            <a:r>
              <a:rPr lang="en-US" sz="1200" dirty="0">
                <a:latin typeface="Arial" charset="0"/>
                <a:ea typeface="ヒラギノ角ゴ Pro W3" charset="0"/>
              </a:rPr>
              <a:t>Kelly Rawlings: MPH – Employee of Vida Health, Tweet chat presenter on behalf of </a:t>
            </a:r>
            <a:r>
              <a:rPr lang="en-US" sz="1200" dirty="0" err="1">
                <a:latin typeface="Arial" charset="0"/>
                <a:ea typeface="ヒラギノ角ゴ Pro W3" charset="0"/>
              </a:rPr>
              <a:t>LifeScan</a:t>
            </a:r>
            <a:r>
              <a:rPr lang="en-US" sz="1200" dirty="0">
                <a:latin typeface="Arial" charset="0"/>
                <a:ea typeface="ヒラギノ角ゴ Pro W3" charset="0"/>
              </a:rPr>
              <a:t> Diabetes Institute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Arial" charset="0"/>
                <a:ea typeface="ヒラギノ角ゴ Pro W3" charset="0"/>
                <a:cs typeface="ヒラギノ角ゴ Pro W3" charset="0"/>
              </a:rPr>
              <a:t>Non-Endorsement of Products:</a:t>
            </a:r>
          </a:p>
          <a:p>
            <a:pPr lvl="1"/>
            <a:r>
              <a:rPr lang="en-US" sz="1200" dirty="0">
                <a:latin typeface="Arial" charset="0"/>
                <a:ea typeface="ヒラギノ角ゴ Pro W3" charset="0"/>
              </a:rPr>
              <a:t>Accredited status does not imply endorsement by AADE, ANCC, ACPE or CDR of any commercial products displayed in conjunction with this educational activity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Arial" charset="0"/>
                <a:ea typeface="ヒラギノ角ゴ Pro W3" charset="0"/>
                <a:cs typeface="ヒラギノ角ゴ Pro W3" charset="0"/>
              </a:rPr>
              <a:t>Off-Label Use:</a:t>
            </a:r>
          </a:p>
          <a:p>
            <a:pPr lvl="1"/>
            <a:r>
              <a:rPr lang="en-US" sz="1200" dirty="0">
                <a:latin typeface="Arial" charset="0"/>
                <a:ea typeface="ヒラギノ角ゴ Pro W3" charset="0"/>
              </a:rPr>
              <a:t>Participants will be notified by speakers to any product used for a purpose other than for which it was approved by the Food and Drug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87000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Objectives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Participants will be able to: </a:t>
            </a:r>
          </a:p>
          <a:p>
            <a:pPr lvl="0"/>
            <a:r>
              <a:rPr lang="en-US" dirty="0"/>
              <a:t>Discuss key concepts and new evidence from the ADA nutrition consensus statement.</a:t>
            </a:r>
          </a:p>
          <a:p>
            <a:r>
              <a:rPr lang="en-US"/>
              <a:t>Discuss practical ways to apply new evidence to their clinical practice.</a:t>
            </a:r>
            <a:endParaRPr lang="en-US" dirty="0"/>
          </a:p>
          <a:p>
            <a:pPr lvl="0"/>
            <a:r>
              <a:rPr lang="en-US" dirty="0"/>
              <a:t>Describe how to address changes to nutrition guidance and individualize guidance in real life settings.</a:t>
            </a:r>
          </a:p>
        </p:txBody>
      </p:sp>
    </p:spTree>
    <p:extLst>
      <p:ext uri="{BB962C8B-B14F-4D97-AF65-F5344CB8AC3E}">
        <p14:creationId xmlns:p14="http://schemas.microsoft.com/office/powerpoint/2010/main" val="190535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Empowered Eater No. 1: Earl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“My wife calls me the ’Q King. I’m known for my dry-rub ribs. So the caveman diet sounds good. No bread, potatoes, stuff that’s white.”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62yro male, T2D Dx 2017, metformin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BMI 31 (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↑1pt</a:t>
            </a: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), A1C 9.1, BP 145/90, Chol 204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  <a:ea typeface="ヒラギノ角ゴ Pro W3" charset="0"/>
              </a:rPr>
              <a:t>No previous MNT, 1-hr. DSMES experience</a:t>
            </a:r>
          </a:p>
        </p:txBody>
      </p:sp>
    </p:spTree>
    <p:extLst>
      <p:ext uri="{BB962C8B-B14F-4D97-AF65-F5344CB8AC3E}">
        <p14:creationId xmlns:p14="http://schemas.microsoft.com/office/powerpoint/2010/main" val="92624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Earl: Strengths-Based </a:t>
            </a:r>
            <a:r>
              <a:rPr lang="en-US" sz="3600" dirty="0">
                <a:ea typeface="ヒラギノ角ゴ Pro W3" charset="0"/>
                <a:cs typeface="Arial"/>
              </a:rPr>
              <a:t>I</a:t>
            </a:r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ntel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/>
          <a:lstStyle/>
          <a:p>
            <a:pPr eaLnBrk="1" hangingPunct="1"/>
            <a:r>
              <a:rPr lang="en-US" sz="31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Intereste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 in food, flavor, feeding others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Understands some foods ↑carb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“Change” talk: caveman diet</a:t>
            </a:r>
            <a:endParaRPr lang="en-US" sz="3100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3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Consensus Recommendation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Until evidence surrounding comparative benefits of different eating patterns in specific individuals strengthens, focus on the key factors that are common among the patterns:</a:t>
            </a:r>
          </a:p>
          <a:p>
            <a:r>
              <a:rPr lang="en-US" sz="2800" dirty="0"/>
              <a:t>Emphasize </a:t>
            </a:r>
            <a:r>
              <a:rPr lang="en-US" sz="2800" dirty="0" err="1"/>
              <a:t>nonstarchy</a:t>
            </a:r>
            <a:r>
              <a:rPr lang="en-US" sz="2800" dirty="0"/>
              <a:t> vegetables</a:t>
            </a:r>
          </a:p>
          <a:p>
            <a:r>
              <a:rPr lang="en-US" sz="2800" dirty="0"/>
              <a:t>Minimize added sugars and refined grains</a:t>
            </a:r>
          </a:p>
          <a:p>
            <a:r>
              <a:rPr lang="en-US" sz="2800" dirty="0"/>
              <a:t>Choose whole foods over highly processed foods to the extent possible</a:t>
            </a: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3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515414"/>
            <a:ext cx="8229600" cy="858044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>
                <a:solidFill>
                  <a:srgbClr val="E5722A"/>
                </a:solidFill>
                <a:latin typeface="Arial"/>
                <a:ea typeface="ヒラギノ角ゴ Pro W3" charset="0"/>
                <a:cs typeface="Arial"/>
              </a:rPr>
              <a:t>Earl: Individualized Guidance</a:t>
            </a:r>
            <a:endParaRPr lang="en-US" sz="3600" b="1" dirty="0">
              <a:solidFill>
                <a:srgbClr val="E5722A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2870"/>
            <a:ext cx="8229600" cy="3108025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Emphasize </a:t>
            </a:r>
            <a:r>
              <a:rPr lang="en-US" sz="11200" dirty="0" err="1"/>
              <a:t>nonstarchy</a:t>
            </a:r>
            <a:r>
              <a:rPr lang="en-US" sz="11200" dirty="0"/>
              <a:t> vegetables</a:t>
            </a:r>
          </a:p>
          <a:p>
            <a:pPr lvl="1">
              <a:spcBef>
                <a:spcPts val="0"/>
              </a:spcBef>
              <a:defRPr/>
            </a:pPr>
            <a:r>
              <a:rPr lang="en-US" sz="11200" dirty="0"/>
              <a:t>	</a:t>
            </a:r>
            <a:r>
              <a:rPr lang="en-US" sz="9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“Don’t like texture, taste”</a:t>
            </a:r>
          </a:p>
          <a:p>
            <a:pPr lvl="1">
              <a:spcBef>
                <a:spcPts val="0"/>
              </a:spcBef>
              <a:defRPr/>
            </a:pPr>
            <a:r>
              <a:rPr lang="en-US" sz="9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9600" i="1" dirty="0"/>
              <a:t>Veggies can be grilled, seasoned with rubs</a:t>
            </a:r>
            <a:endParaRPr lang="en-US" sz="9600" dirty="0"/>
          </a:p>
          <a:p>
            <a:r>
              <a:rPr lang="en-US" sz="11200" dirty="0"/>
              <a:t>Minimize added sugars and refined grains</a:t>
            </a:r>
          </a:p>
          <a:p>
            <a:pPr lvl="1">
              <a:spcBef>
                <a:spcPts val="0"/>
              </a:spcBef>
              <a:defRPr/>
            </a:pPr>
            <a:r>
              <a:rPr lang="en-US" sz="9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	“Buns, cornbread, and potato salad!” </a:t>
            </a:r>
          </a:p>
          <a:p>
            <a:pPr lvl="1">
              <a:spcBef>
                <a:spcPts val="0"/>
              </a:spcBef>
              <a:defRPr/>
            </a:pPr>
            <a:r>
              <a:rPr lang="en-US" sz="9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9600" i="1" dirty="0"/>
              <a:t>Consider choosing one favorite, less </a:t>
            </a:r>
            <a:r>
              <a:rPr lang="en-US" sz="9600" i="1" dirty="0" err="1"/>
              <a:t>carby</a:t>
            </a:r>
            <a:r>
              <a:rPr lang="en-US" sz="9600" i="1" dirty="0"/>
              <a:t> sides</a:t>
            </a:r>
            <a:endParaRPr lang="en-US" sz="9600" i="1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sz="11200" dirty="0"/>
              <a:t>Whole foods over highly processed foods</a:t>
            </a:r>
          </a:p>
          <a:p>
            <a:pPr lvl="1"/>
            <a:r>
              <a:rPr lang="en-US" sz="9600" i="1" dirty="0"/>
              <a:t>Interested in making own side dishes?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2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1440</Words>
  <Application>Microsoft Office PowerPoint</Application>
  <PresentationFormat>Custom</PresentationFormat>
  <Paragraphs>174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Futura Std Book</vt:lpstr>
      <vt:lpstr>Office Theme</vt:lpstr>
      <vt:lpstr>Custom Design</vt:lpstr>
      <vt:lpstr>PowerPoint Presentation</vt:lpstr>
      <vt:lpstr>PowerPoint Presentation</vt:lpstr>
      <vt:lpstr>PowerPoint Presentation</vt:lpstr>
      <vt:lpstr>Disclosure to Participants</vt:lpstr>
      <vt:lpstr>Objectives</vt:lpstr>
      <vt:lpstr>Empowered Eater No. 1: Earl</vt:lpstr>
      <vt:lpstr>Earl: Strengths-Based Intel</vt:lpstr>
      <vt:lpstr>Consensus Recommendation</vt:lpstr>
      <vt:lpstr>Earl: Individualized Guidance</vt:lpstr>
      <vt:lpstr>Consensus Recommendations</vt:lpstr>
      <vt:lpstr>Consensus Recommendation</vt:lpstr>
      <vt:lpstr>WWYD?</vt:lpstr>
      <vt:lpstr>Consensus Recommendation</vt:lpstr>
      <vt:lpstr>Empowered Eater No. 2: Elaine</vt:lpstr>
      <vt:lpstr>Elaine: Strengths-Based Intel</vt:lpstr>
      <vt:lpstr>Consensus Recommendations</vt:lpstr>
      <vt:lpstr>Elaine: Individualized Guidance</vt:lpstr>
      <vt:lpstr>Empowered Eater No. 3: Euna</vt:lpstr>
      <vt:lpstr>Euna: Strengths-Based Intel</vt:lpstr>
      <vt:lpstr>Consensus Recommendation</vt:lpstr>
      <vt:lpstr>What’s an Individualized Plan?</vt:lpstr>
      <vt:lpstr>Euna: Individualized Guidance</vt:lpstr>
      <vt:lpstr>WWYD?</vt:lpstr>
    </vt:vector>
  </TitlesOfParts>
  <Company>eyespy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Tokarz</dc:creator>
  <cp:lastModifiedBy>Mary Minogue</cp:lastModifiedBy>
  <cp:revision>89</cp:revision>
  <dcterms:created xsi:type="dcterms:W3CDTF">2016-11-28T23:17:59Z</dcterms:created>
  <dcterms:modified xsi:type="dcterms:W3CDTF">2019-07-24T20:53:27Z</dcterms:modified>
</cp:coreProperties>
</file>