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256" r:id="rId3"/>
    <p:sldId id="257" r:id="rId4"/>
    <p:sldId id="259" r:id="rId5"/>
    <p:sldId id="261" r:id="rId6"/>
    <p:sldId id="263" r:id="rId7"/>
    <p:sldId id="264" r:id="rId8"/>
    <p:sldId id="266" r:id="rId9"/>
    <p:sldId id="275" r:id="rId10"/>
    <p:sldId id="276" r:id="rId11"/>
    <p:sldId id="277" r:id="rId12"/>
    <p:sldId id="267" r:id="rId13"/>
    <p:sldId id="265" r:id="rId14"/>
    <p:sldId id="268" r:id="rId15"/>
    <p:sldId id="269" r:id="rId16"/>
    <p:sldId id="270" r:id="rId17"/>
    <p:sldId id="271" r:id="rId18"/>
    <p:sldId id="272" r:id="rId19"/>
    <p:sldId id="273" r:id="rId20"/>
    <p:sldId id="274" r:id="rId21"/>
    <p:sldId id="278" r:id="rId22"/>
    <p:sldId id="279" r:id="rId23"/>
    <p:sldId id="280" r:id="rId24"/>
    <p:sldId id="281"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 id="299" r:id="rId39"/>
    <p:sldId id="297" r:id="rId40"/>
    <p:sldId id="298" r:id="rId41"/>
    <p:sldId id="302" r:id="rId42"/>
    <p:sldId id="303" r:id="rId43"/>
    <p:sldId id="304" r:id="rId44"/>
    <p:sldId id="282" r:id="rId45"/>
    <p:sldId id="305" r:id="rId46"/>
    <p:sldId id="307" r:id="rId47"/>
    <p:sldId id="306" r:id="rId48"/>
    <p:sldId id="308" r:id="rId49"/>
    <p:sldId id="309" r:id="rId50"/>
    <p:sldId id="311" r:id="rId51"/>
    <p:sldId id="310" r:id="rId52"/>
    <p:sldId id="312" r:id="rId53"/>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0"/>
    <a:srgbClr val="009900"/>
    <a:srgbClr val="ED1470"/>
    <a:srgbClr val="CCD825"/>
    <a:srgbClr val="005799"/>
    <a:srgbClr val="005798"/>
    <a:srgbClr val="233C7F"/>
    <a:srgbClr val="223570"/>
    <a:srgbClr val="182A6A"/>
    <a:srgbClr val="233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01" autoAdjust="0"/>
  </p:normalViewPr>
  <p:slideViewPr>
    <p:cSldViewPr snapToGrid="0" snapToObjects="1">
      <p:cViewPr varScale="1">
        <p:scale>
          <a:sx n="96" d="100"/>
          <a:sy n="96" d="100"/>
        </p:scale>
        <p:origin x="816" y="84"/>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88BC0-F0B6-CA46-A1C7-A9E8961E98EE}" type="datetimeFigureOut">
              <a:rPr lang="en-US" smtClean="0"/>
              <a:t>7/26/2018</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E050F-AB49-6145-B5BA-6FE297C46310}" type="slidenum">
              <a:rPr lang="en-US" smtClean="0"/>
              <a:t>‹#›</a:t>
            </a:fld>
            <a:endParaRPr lang="en-US"/>
          </a:p>
        </p:txBody>
      </p:sp>
    </p:spTree>
    <p:extLst>
      <p:ext uri="{BB962C8B-B14F-4D97-AF65-F5344CB8AC3E}">
        <p14:creationId xmlns:p14="http://schemas.microsoft.com/office/powerpoint/2010/main" val="3572642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2</a:t>
            </a:fld>
            <a:endParaRPr lang="en-US"/>
          </a:p>
        </p:txBody>
      </p:sp>
    </p:spTree>
    <p:extLst>
      <p:ext uri="{BB962C8B-B14F-4D97-AF65-F5344CB8AC3E}">
        <p14:creationId xmlns:p14="http://schemas.microsoft.com/office/powerpoint/2010/main" val="171056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differ</a:t>
            </a:r>
            <a:r>
              <a:rPr lang="en-US" baseline="0" dirty="0" smtClean="0"/>
              <a:t> across cultures, socio-economic status, gender</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t>7</a:t>
            </a:fld>
            <a:endParaRPr lang="en-US"/>
          </a:p>
        </p:txBody>
      </p:sp>
    </p:spTree>
    <p:extLst>
      <p:ext uri="{BB962C8B-B14F-4D97-AF65-F5344CB8AC3E}">
        <p14:creationId xmlns:p14="http://schemas.microsoft.com/office/powerpoint/2010/main" val="6550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r>
              <a:rPr lang="en-US" smtClean="0"/>
              <a:t>(c) Jan Kavookjian, MBA, PhD Auburn University</a:t>
            </a:r>
            <a:endParaRPr lang="en-US"/>
          </a:p>
        </p:txBody>
      </p:sp>
      <p:sp>
        <p:nvSpPr>
          <p:cNvPr id="1003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825" indent="-292100">
              <a:spcBef>
                <a:spcPct val="30000"/>
              </a:spcBef>
              <a:defRPr sz="1200">
                <a:solidFill>
                  <a:schemeClr val="tx1"/>
                </a:solidFill>
                <a:latin typeface="Arial" panose="020B0604020202020204" pitchFamily="34" charset="0"/>
              </a:defRPr>
            </a:lvl2pPr>
            <a:lvl3pPr marL="1168400" indent="-233363">
              <a:spcBef>
                <a:spcPct val="30000"/>
              </a:spcBef>
              <a:defRPr sz="1200">
                <a:solidFill>
                  <a:schemeClr val="tx1"/>
                </a:solidFill>
                <a:latin typeface="Arial" panose="020B0604020202020204" pitchFamily="34" charset="0"/>
              </a:defRPr>
            </a:lvl3pPr>
            <a:lvl4pPr marL="1635125" indent="-233363">
              <a:spcBef>
                <a:spcPct val="30000"/>
              </a:spcBef>
              <a:defRPr sz="1200">
                <a:solidFill>
                  <a:schemeClr val="tx1"/>
                </a:solidFill>
                <a:latin typeface="Arial" panose="020B0604020202020204" pitchFamily="34" charset="0"/>
              </a:defRPr>
            </a:lvl4pPr>
            <a:lvl5pPr marL="2103438" indent="-233363">
              <a:spcBef>
                <a:spcPct val="30000"/>
              </a:spcBef>
              <a:defRPr sz="1200">
                <a:solidFill>
                  <a:schemeClr val="tx1"/>
                </a:solidFill>
                <a:latin typeface="Arial" panose="020B0604020202020204" pitchFamily="34" charset="0"/>
              </a:defRPr>
            </a:lvl5pPr>
            <a:lvl6pPr marL="2560638" indent="-233363" eaLnBrk="0" fontAlgn="base" hangingPunct="0">
              <a:spcBef>
                <a:spcPct val="30000"/>
              </a:spcBef>
              <a:spcAft>
                <a:spcPct val="0"/>
              </a:spcAft>
              <a:defRPr sz="1200">
                <a:solidFill>
                  <a:schemeClr val="tx1"/>
                </a:solidFill>
                <a:latin typeface="Arial" panose="020B0604020202020204" pitchFamily="34" charset="0"/>
              </a:defRPr>
            </a:lvl6pPr>
            <a:lvl7pPr marL="3017838" indent="-233363" eaLnBrk="0" fontAlgn="base" hangingPunct="0">
              <a:spcBef>
                <a:spcPct val="30000"/>
              </a:spcBef>
              <a:spcAft>
                <a:spcPct val="0"/>
              </a:spcAft>
              <a:defRPr sz="1200">
                <a:solidFill>
                  <a:schemeClr val="tx1"/>
                </a:solidFill>
                <a:latin typeface="Arial" panose="020B0604020202020204" pitchFamily="34" charset="0"/>
              </a:defRPr>
            </a:lvl7pPr>
            <a:lvl8pPr marL="3475038" indent="-233363" eaLnBrk="0" fontAlgn="base" hangingPunct="0">
              <a:spcBef>
                <a:spcPct val="30000"/>
              </a:spcBef>
              <a:spcAft>
                <a:spcPct val="0"/>
              </a:spcAft>
              <a:defRPr sz="1200">
                <a:solidFill>
                  <a:schemeClr val="tx1"/>
                </a:solidFill>
                <a:latin typeface="Arial" panose="020B0604020202020204" pitchFamily="34" charset="0"/>
              </a:defRPr>
            </a:lvl8pPr>
            <a:lvl9pPr marL="3932238"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CEBE80-530E-446D-9617-79BA5131C8CA}" type="slidenum">
              <a:rPr lang="en-US" altLang="en-US"/>
              <a:pPr>
                <a:spcBef>
                  <a:spcPct val="0"/>
                </a:spcBef>
              </a:pPr>
              <a:t>17</a:t>
            </a:fld>
            <a:endParaRPr lang="en-US" altLang="en-US"/>
          </a:p>
        </p:txBody>
      </p:sp>
    </p:spTree>
    <p:extLst>
      <p:ext uri="{BB962C8B-B14F-4D97-AF65-F5344CB8AC3E}">
        <p14:creationId xmlns:p14="http://schemas.microsoft.com/office/powerpoint/2010/main" val="161972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825" indent="-292100">
              <a:spcBef>
                <a:spcPct val="30000"/>
              </a:spcBef>
              <a:defRPr sz="1200">
                <a:solidFill>
                  <a:schemeClr val="tx1"/>
                </a:solidFill>
                <a:latin typeface="Arial" panose="020B0604020202020204" pitchFamily="34" charset="0"/>
              </a:defRPr>
            </a:lvl2pPr>
            <a:lvl3pPr marL="1168400" indent="-233363">
              <a:spcBef>
                <a:spcPct val="30000"/>
              </a:spcBef>
              <a:defRPr sz="1200">
                <a:solidFill>
                  <a:schemeClr val="tx1"/>
                </a:solidFill>
                <a:latin typeface="Arial" panose="020B0604020202020204" pitchFamily="34" charset="0"/>
              </a:defRPr>
            </a:lvl3pPr>
            <a:lvl4pPr marL="1635125" indent="-233363">
              <a:spcBef>
                <a:spcPct val="30000"/>
              </a:spcBef>
              <a:defRPr sz="1200">
                <a:solidFill>
                  <a:schemeClr val="tx1"/>
                </a:solidFill>
                <a:latin typeface="Arial" panose="020B0604020202020204" pitchFamily="34" charset="0"/>
              </a:defRPr>
            </a:lvl4pPr>
            <a:lvl5pPr marL="2103438" indent="-233363">
              <a:spcBef>
                <a:spcPct val="30000"/>
              </a:spcBef>
              <a:defRPr sz="1200">
                <a:solidFill>
                  <a:schemeClr val="tx1"/>
                </a:solidFill>
                <a:latin typeface="Arial" panose="020B0604020202020204" pitchFamily="34" charset="0"/>
              </a:defRPr>
            </a:lvl5pPr>
            <a:lvl6pPr marL="2560638" indent="-233363" eaLnBrk="0" fontAlgn="base" hangingPunct="0">
              <a:spcBef>
                <a:spcPct val="30000"/>
              </a:spcBef>
              <a:spcAft>
                <a:spcPct val="0"/>
              </a:spcAft>
              <a:defRPr sz="1200">
                <a:solidFill>
                  <a:schemeClr val="tx1"/>
                </a:solidFill>
                <a:latin typeface="Arial" panose="020B0604020202020204" pitchFamily="34" charset="0"/>
              </a:defRPr>
            </a:lvl6pPr>
            <a:lvl7pPr marL="3017838" indent="-233363" eaLnBrk="0" fontAlgn="base" hangingPunct="0">
              <a:spcBef>
                <a:spcPct val="30000"/>
              </a:spcBef>
              <a:spcAft>
                <a:spcPct val="0"/>
              </a:spcAft>
              <a:defRPr sz="1200">
                <a:solidFill>
                  <a:schemeClr val="tx1"/>
                </a:solidFill>
                <a:latin typeface="Arial" panose="020B0604020202020204" pitchFamily="34" charset="0"/>
              </a:defRPr>
            </a:lvl7pPr>
            <a:lvl8pPr marL="3475038" indent="-233363" eaLnBrk="0" fontAlgn="base" hangingPunct="0">
              <a:spcBef>
                <a:spcPct val="30000"/>
              </a:spcBef>
              <a:spcAft>
                <a:spcPct val="0"/>
              </a:spcAft>
              <a:defRPr sz="1200">
                <a:solidFill>
                  <a:schemeClr val="tx1"/>
                </a:solidFill>
                <a:latin typeface="Arial" panose="020B0604020202020204" pitchFamily="34" charset="0"/>
              </a:defRPr>
            </a:lvl8pPr>
            <a:lvl9pPr marL="3932238"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5B6A8-CC47-439F-A728-173C43BCEF98}" type="slidenum">
              <a:rPr lang="en-US" altLang="en-US"/>
              <a:pPr>
                <a:spcBef>
                  <a:spcPct val="0"/>
                </a:spcBef>
              </a:pPr>
              <a:t>26</a:t>
            </a:fld>
            <a:endParaRPr lang="en-US" altLang="en-US"/>
          </a:p>
        </p:txBody>
      </p:sp>
      <p:sp>
        <p:nvSpPr>
          <p:cNvPr id="102403" name="Rectangle 2"/>
          <p:cNvSpPr>
            <a:spLocks noChangeArrowheads="1"/>
          </p:cNvSpPr>
          <p:nvPr/>
        </p:nvSpPr>
        <p:spPr bwMode="auto">
          <a:xfrm>
            <a:off x="3990975" y="-7938"/>
            <a:ext cx="30686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497" tIns="46749" rIns="93497" bIns="46749"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02404" name="Rectangle 3"/>
          <p:cNvSpPr>
            <a:spLocks noChangeArrowheads="1"/>
          </p:cNvSpPr>
          <p:nvPr/>
        </p:nvSpPr>
        <p:spPr bwMode="auto">
          <a:xfrm>
            <a:off x="3990975" y="8850313"/>
            <a:ext cx="30686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4348" tIns="0" rIns="24348" bIns="0" anchor="b"/>
          <a:lstStyle>
            <a:lvl1pPr defTabSz="1335088">
              <a:spcBef>
                <a:spcPct val="30000"/>
              </a:spcBef>
              <a:defRPr sz="1200">
                <a:solidFill>
                  <a:schemeClr val="tx1"/>
                </a:solidFill>
                <a:latin typeface="Arial" panose="020B0604020202020204" pitchFamily="34" charset="0"/>
              </a:defRPr>
            </a:lvl1pPr>
            <a:lvl2pPr marL="742950" indent="-285750" defTabSz="1335088">
              <a:spcBef>
                <a:spcPct val="30000"/>
              </a:spcBef>
              <a:defRPr sz="1200">
                <a:solidFill>
                  <a:schemeClr val="tx1"/>
                </a:solidFill>
                <a:latin typeface="Arial" panose="020B0604020202020204" pitchFamily="34" charset="0"/>
              </a:defRPr>
            </a:lvl2pPr>
            <a:lvl3pPr marL="1143000" indent="-228600" defTabSz="1335088">
              <a:spcBef>
                <a:spcPct val="30000"/>
              </a:spcBef>
              <a:defRPr sz="1200">
                <a:solidFill>
                  <a:schemeClr val="tx1"/>
                </a:solidFill>
                <a:latin typeface="Arial" panose="020B0604020202020204" pitchFamily="34" charset="0"/>
              </a:defRPr>
            </a:lvl3pPr>
            <a:lvl4pPr marL="1600200" indent="-228600" defTabSz="1335088">
              <a:spcBef>
                <a:spcPct val="30000"/>
              </a:spcBef>
              <a:defRPr sz="1200">
                <a:solidFill>
                  <a:schemeClr val="tx1"/>
                </a:solidFill>
                <a:latin typeface="Arial" panose="020B0604020202020204" pitchFamily="34" charset="0"/>
              </a:defRPr>
            </a:lvl4pPr>
            <a:lvl5pPr marL="2057400" indent="-228600" defTabSz="1335088">
              <a:spcBef>
                <a:spcPct val="30000"/>
              </a:spcBef>
              <a:defRPr sz="1200">
                <a:solidFill>
                  <a:schemeClr val="tx1"/>
                </a:solidFill>
                <a:latin typeface="Arial" panose="020B0604020202020204" pitchFamily="34" charset="0"/>
              </a:defRPr>
            </a:lvl5pPr>
            <a:lvl6pPr marL="2514600" indent="-228600" defTabSz="1335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335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335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335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r>
              <a:rPr lang="en-US" altLang="en-US" i="1">
                <a:latin typeface="Times New Roman" panose="02020603050405020304" pitchFamily="18" charset="0"/>
              </a:rPr>
              <a:t>24</a:t>
            </a:r>
          </a:p>
        </p:txBody>
      </p:sp>
      <p:sp>
        <p:nvSpPr>
          <p:cNvPr id="102405" name="Rectangle 4"/>
          <p:cNvSpPr>
            <a:spLocks noChangeArrowheads="1"/>
          </p:cNvSpPr>
          <p:nvPr/>
        </p:nvSpPr>
        <p:spPr bwMode="auto">
          <a:xfrm>
            <a:off x="-6350" y="8850313"/>
            <a:ext cx="3067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497" tIns="46749" rIns="93497" bIns="46749"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02406" name="Rectangle 5"/>
          <p:cNvSpPr>
            <a:spLocks noChangeArrowheads="1"/>
          </p:cNvSpPr>
          <p:nvPr/>
        </p:nvSpPr>
        <p:spPr bwMode="auto">
          <a:xfrm>
            <a:off x="-6350" y="-7938"/>
            <a:ext cx="30670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497" tIns="46749" rIns="93497" bIns="46749"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02407" name="Rectangle 6"/>
          <p:cNvSpPr>
            <a:spLocks noGrp="1" noRot="1" noChangeAspect="1" noChangeArrowheads="1" noTextEdit="1"/>
          </p:cNvSpPr>
          <p:nvPr>
            <p:ph type="sldImg"/>
          </p:nvPr>
        </p:nvSpPr>
        <p:spPr>
          <a:xfrm>
            <a:off x="439738" y="704850"/>
            <a:ext cx="6175375" cy="3478213"/>
          </a:xfrm>
          <a:ln w="12700" cap="flat">
            <a:solidFill>
              <a:schemeClr val="tx1"/>
            </a:solidFill>
          </a:ln>
        </p:spPr>
      </p:sp>
      <p:sp>
        <p:nvSpPr>
          <p:cNvPr id="102408" name="Rectangle 7"/>
          <p:cNvSpPr>
            <a:spLocks noGrp="1" noChangeArrowheads="1"/>
          </p:cNvSpPr>
          <p:nvPr>
            <p:ph type="body" idx="1"/>
          </p:nvPr>
        </p:nvSpPr>
        <p:spPr>
          <a:xfrm>
            <a:off x="936625" y="4419600"/>
            <a:ext cx="5175250"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625" tIns="56812" rIns="113625" bIns="56812"/>
          <a:lstStyle/>
          <a:p>
            <a:pPr defTabSz="1363663"/>
            <a:endParaRPr lang="en-US" altLang="en-US" smtClean="0">
              <a:latin typeface="Arial" panose="020B0604020202020204" pitchFamily="34" charset="0"/>
            </a:endParaRPr>
          </a:p>
        </p:txBody>
      </p:sp>
      <p:sp>
        <p:nvSpPr>
          <p:cNvPr id="9" name="Footer Placeholder 8"/>
          <p:cNvSpPr>
            <a:spLocks noGrp="1"/>
          </p:cNvSpPr>
          <p:nvPr>
            <p:ph type="ftr" sz="quarter" idx="4"/>
          </p:nvPr>
        </p:nvSpPr>
        <p:spPr/>
        <p:txBody>
          <a:bodyPr/>
          <a:lstStyle/>
          <a:p>
            <a:pPr>
              <a:defRPr/>
            </a:pPr>
            <a:r>
              <a:rPr lang="en-US"/>
              <a:t>(c) Jan Kavookjian, MBA, PhD Auburn University</a:t>
            </a:r>
          </a:p>
        </p:txBody>
      </p:sp>
    </p:spTree>
    <p:extLst>
      <p:ext uri="{BB962C8B-B14F-4D97-AF65-F5344CB8AC3E}">
        <p14:creationId xmlns:p14="http://schemas.microsoft.com/office/powerpoint/2010/main" val="197416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2242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0357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5605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49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82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86487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4142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E1425-AB73-1E47-B4AA-E0CA51D26D98}"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90262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E1425-AB73-1E47-B4AA-E0CA51D26D98}"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9775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E1425-AB73-1E47-B4AA-E0CA51D26D98}"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14907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E1425-AB73-1E47-B4AA-E0CA51D26D98}"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728028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1425-AB73-1E47-B4AA-E0CA51D26D98}"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5322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5646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436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02547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7995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9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9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11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156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0A659-11B8-8E41-9AC8-9727A97C0372}"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991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0A659-11B8-8E41-9AC8-9727A97C0372}"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464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0A659-11B8-8E41-9AC8-9727A97C0372}"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0266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74881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49382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778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083"/>
            <a:ext cx="8229600" cy="485129"/>
          </a:xfrm>
          <a:prstGeom prst="rect">
            <a:avLst/>
          </a:prstGeom>
        </p:spPr>
        <p:txBody>
          <a:bodyPr vert="horz" lIns="91440" tIns="45720" rIns="91440" bIns="45720" rtlCol="0" anchor="ctr">
            <a:noAutofit/>
          </a:bodyPr>
          <a:lstStyle/>
          <a:p>
            <a:r>
              <a:rPr lang="en-US" dirty="0" smtClean="0"/>
              <a:t>Headline Here</a:t>
            </a:r>
            <a:endParaRPr lang="en-US" dirty="0"/>
          </a:p>
        </p:txBody>
      </p:sp>
      <p:sp>
        <p:nvSpPr>
          <p:cNvPr id="3" name="Text Placeholder 2"/>
          <p:cNvSpPr>
            <a:spLocks noGrp="1"/>
          </p:cNvSpPr>
          <p:nvPr>
            <p:ph type="body" idx="1"/>
          </p:nvPr>
        </p:nvSpPr>
        <p:spPr>
          <a:xfrm>
            <a:off x="457200" y="1310558"/>
            <a:ext cx="8229600" cy="328831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E20A659-11B8-8E41-9AC8-9727A97C0372}" type="datetimeFigureOut">
              <a:rPr lang="en-US" smtClean="0"/>
              <a:t>7/26/2018</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74C6E7D4-4D97-9940-B173-4C0F5037F33F}" type="slidenum">
              <a:rPr lang="en-US" smtClean="0"/>
              <a:t>‹#›</a:t>
            </a:fld>
            <a:endParaRPr lang="en-US"/>
          </a:p>
        </p:txBody>
      </p:sp>
      <p:pic>
        <p:nvPicPr>
          <p:cNvPr id="8" name="Picture 7"/>
          <p:cNvPicPr>
            <a:picLocks noChangeAspect="1"/>
          </p:cNvPicPr>
          <p:nvPr userDrawn="1"/>
        </p:nvPicPr>
        <p:blipFill>
          <a:blip r:embed="rId13"/>
          <a:stretch>
            <a:fillRect/>
          </a:stretch>
        </p:blipFill>
        <p:spPr>
          <a:xfrm>
            <a:off x="7604760" y="4629355"/>
            <a:ext cx="1203960" cy="293402"/>
          </a:xfrm>
          <a:prstGeom prst="rect">
            <a:avLst/>
          </a:prstGeom>
        </p:spPr>
      </p:pic>
    </p:spTree>
    <p:extLst>
      <p:ext uri="{BB962C8B-B14F-4D97-AF65-F5344CB8AC3E}">
        <p14:creationId xmlns:p14="http://schemas.microsoft.com/office/powerpoint/2010/main" val="161943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500" b="1" i="0" kern="1200" baseline="0">
          <a:solidFill>
            <a:srgbClr val="0076C0"/>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738"/>
            <a:ext cx="8229600" cy="33972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72025"/>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A5E1425-AB73-1E47-B4AA-E0CA51D26D98}" type="datetimeFigureOut">
              <a:rPr lang="en-US" smtClean="0"/>
              <a:t>7/26/2018</a:t>
            </a:fld>
            <a:endParaRPr lang="en-US"/>
          </a:p>
        </p:txBody>
      </p:sp>
      <p:sp>
        <p:nvSpPr>
          <p:cNvPr id="5" name="Footer Placeholder 4"/>
          <p:cNvSpPr>
            <a:spLocks noGrp="1"/>
          </p:cNvSpPr>
          <p:nvPr>
            <p:ph type="ftr" sz="quarter" idx="3"/>
          </p:nvPr>
        </p:nvSpPr>
        <p:spPr>
          <a:xfrm>
            <a:off x="3124200" y="4772025"/>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2025"/>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27209D5-9207-4E41-8902-F4F7BFE4C065}" type="slidenum">
              <a:rPr lang="en-US" smtClean="0"/>
              <a:t>‹#›</a:t>
            </a:fld>
            <a:endParaRPr lang="en-US"/>
          </a:p>
        </p:txBody>
      </p:sp>
    </p:spTree>
    <p:extLst>
      <p:ext uri="{BB962C8B-B14F-4D97-AF65-F5344CB8AC3E}">
        <p14:creationId xmlns:p14="http://schemas.microsoft.com/office/powerpoint/2010/main" val="355431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0159"/>
            <a:ext cx="9200160" cy="5175090"/>
          </a:xfrm>
          <a:prstGeom prst="rect">
            <a:avLst/>
          </a:prstGeom>
        </p:spPr>
      </p:pic>
      <p:pic>
        <p:nvPicPr>
          <p:cNvPr id="6" name="Picture 5"/>
          <p:cNvPicPr>
            <a:picLocks noChangeAspect="1"/>
          </p:cNvPicPr>
          <p:nvPr/>
        </p:nvPicPr>
        <p:blipFill>
          <a:blip r:embed="rId3"/>
          <a:stretch>
            <a:fillRect/>
          </a:stretch>
        </p:blipFill>
        <p:spPr>
          <a:xfrm>
            <a:off x="111760" y="167767"/>
            <a:ext cx="2832100" cy="609600"/>
          </a:xfrm>
          <a:prstGeom prst="rect">
            <a:avLst/>
          </a:prstGeom>
        </p:spPr>
      </p:pic>
      <p:sp>
        <p:nvSpPr>
          <p:cNvPr id="3" name="Rectangle 2"/>
          <p:cNvSpPr/>
          <p:nvPr/>
        </p:nvSpPr>
        <p:spPr>
          <a:xfrm>
            <a:off x="245659" y="983571"/>
            <a:ext cx="3725839" cy="4031873"/>
          </a:xfrm>
          <a:prstGeom prst="rect">
            <a:avLst/>
          </a:prstGeom>
        </p:spPr>
        <p:txBody>
          <a:bodyPr wrap="square">
            <a:spAutoFit/>
          </a:bodyPr>
          <a:lstStyle/>
          <a:p>
            <a:pPr>
              <a:spcAft>
                <a:spcPts val="600"/>
              </a:spcAft>
            </a:pPr>
            <a:r>
              <a:rPr lang="en-US" sz="3200" b="1" dirty="0">
                <a:latin typeface="Arial"/>
                <a:cs typeface="Arial"/>
              </a:rPr>
              <a:t>Motivational Interviewing: Facilitate Constructive Self-Management Conversations with Parents and Adolescents</a:t>
            </a:r>
          </a:p>
        </p:txBody>
      </p:sp>
    </p:spTree>
    <p:extLst>
      <p:ext uri="{BB962C8B-B14F-4D97-AF65-F5344CB8AC3E}">
        <p14:creationId xmlns:p14="http://schemas.microsoft.com/office/powerpoint/2010/main" val="394292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Tales</a:t>
            </a:r>
          </a:p>
        </p:txBody>
      </p:sp>
      <p:sp>
        <p:nvSpPr>
          <p:cNvPr id="3" name="Content Placeholder 2"/>
          <p:cNvSpPr>
            <a:spLocks noGrp="1"/>
          </p:cNvSpPr>
          <p:nvPr>
            <p:ph idx="1"/>
          </p:nvPr>
        </p:nvSpPr>
        <p:spPr>
          <a:xfrm>
            <a:off x="457200" y="1449706"/>
            <a:ext cx="8229600" cy="3288319"/>
          </a:xfrm>
        </p:spPr>
        <p:txBody>
          <a:bodyPr>
            <a:normAutofit fontScale="55000" lnSpcReduction="20000"/>
          </a:bodyPr>
          <a:lstStyle/>
          <a:p>
            <a:pPr marL="0" indent="0">
              <a:buNone/>
            </a:pPr>
            <a:r>
              <a:rPr lang="en-US" dirty="0" smtClean="0"/>
              <a:t>“Jamel” (12 </a:t>
            </a:r>
            <a:r>
              <a:rPr lang="en-US" dirty="0" err="1" smtClean="0"/>
              <a:t>yo</a:t>
            </a:r>
            <a:r>
              <a:rPr lang="en-US" dirty="0" smtClean="0"/>
              <a:t> African-American male) lives in public housing in a small town together with his mother (“Mae”), two siblings, aunt (“Anesha”), and one cousin; he is obese and was recently identified as having T2D during a screening at school and subsequent referral; there is history of T2D in extended family but not in those he lives with; Mae and Anesha take care of the three children together and both have a relaxed, lenient parenting style; the family culture includes sporadic high-fat meals and packaged snack cakes while watching TV, purchasing most of their food at the nearby convenience store; the household owns one vehicle that breaks down often, so getting to diabetes education and treatment is a challenge; Mae and Anesha both have low literacy and health literacy and are not overly alarmed about Jamel’s health since he is so young; they perceive he will overcome this on his own if he wants to when he grows up; they are not aware that he smokes cigarettes daily with his friends and experiments with alcohol on the week-ends.</a:t>
            </a:r>
            <a:endParaRPr lang="en-US" dirty="0"/>
          </a:p>
        </p:txBody>
      </p:sp>
    </p:spTree>
    <p:extLst>
      <p:ext uri="{BB962C8B-B14F-4D97-AF65-F5344CB8AC3E}">
        <p14:creationId xmlns:p14="http://schemas.microsoft.com/office/powerpoint/2010/main" val="30345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Adolescence and Complexities for Diabetes Management</a:t>
            </a:r>
          </a:p>
        </p:txBody>
      </p:sp>
      <p:sp>
        <p:nvSpPr>
          <p:cNvPr id="3" name="Content Placeholder 2"/>
          <p:cNvSpPr>
            <a:spLocks noGrp="1"/>
          </p:cNvSpPr>
          <p:nvPr>
            <p:ph idx="1"/>
          </p:nvPr>
        </p:nvSpPr>
        <p:spPr/>
        <p:txBody>
          <a:bodyPr>
            <a:normAutofit fontScale="85000" lnSpcReduction="20000"/>
          </a:bodyPr>
          <a:lstStyle/>
          <a:p>
            <a:r>
              <a:rPr lang="en-US" dirty="0" smtClean="0"/>
              <a:t>Self-management is complicated</a:t>
            </a:r>
          </a:p>
          <a:p>
            <a:pPr lvl="1"/>
            <a:r>
              <a:rPr lang="en-US" dirty="0" smtClean="0"/>
              <a:t> taking medications/using insulin, healthy eating, being active, monitoring, appointment keeping, transitioning to adult care, others</a:t>
            </a:r>
          </a:p>
          <a:p>
            <a:r>
              <a:rPr lang="en-US" dirty="0" smtClean="0"/>
              <a:t>Teens want to fit in and be accepted with peers</a:t>
            </a:r>
          </a:p>
          <a:p>
            <a:pPr lvl="1"/>
            <a:r>
              <a:rPr lang="en-US" dirty="0" smtClean="0"/>
              <a:t>challenges: experimenting with substances or alcohol, unhealthy eating, odd schedules, sports/activities, dating, driving, poorly developed coping strategies, others</a:t>
            </a:r>
          </a:p>
          <a:p>
            <a:r>
              <a:rPr lang="en-US" dirty="0" smtClean="0"/>
              <a:t>Bottom line: guidance/education/support is needed</a:t>
            </a:r>
            <a:endParaRPr lang="en-US" dirty="0"/>
          </a:p>
        </p:txBody>
      </p:sp>
    </p:spTree>
    <p:extLst>
      <p:ext uri="{BB962C8B-B14F-4D97-AF65-F5344CB8AC3E}">
        <p14:creationId xmlns:p14="http://schemas.microsoft.com/office/powerpoint/2010/main" val="87921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Parent/Guardian Perspectives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Parent roles and concerns</a:t>
            </a:r>
          </a:p>
          <a:p>
            <a:pPr lvl="1"/>
            <a:r>
              <a:rPr lang="en-US" dirty="0" smtClean="0"/>
              <a:t>Righting reflex</a:t>
            </a:r>
          </a:p>
          <a:p>
            <a:r>
              <a:rPr lang="en-US" dirty="0" smtClean="0"/>
              <a:t>Juggling balance between parent                         and caregiver roles</a:t>
            </a:r>
          </a:p>
          <a:p>
            <a:r>
              <a:rPr lang="en-US" dirty="0"/>
              <a:t>Juggling balance between shared roles, or </a:t>
            </a:r>
            <a:r>
              <a:rPr lang="en-US" dirty="0" smtClean="0"/>
              <a:t>not</a:t>
            </a:r>
          </a:p>
          <a:p>
            <a:r>
              <a:rPr lang="en-US" dirty="0" smtClean="0"/>
              <a:t>Juggling balance between child with diabetes and other children, family</a:t>
            </a:r>
          </a:p>
          <a:p>
            <a:r>
              <a:rPr lang="en-US" dirty="0" smtClean="0"/>
              <a:t>Potential detrimental impacts on work/employment</a:t>
            </a:r>
          </a:p>
        </p:txBody>
      </p:sp>
      <p:pic>
        <p:nvPicPr>
          <p:cNvPr id="4" name="Picture 3" descr="Image Gallery juggl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712" y="1967450"/>
            <a:ext cx="1700253" cy="916222"/>
          </a:xfrm>
          <a:prstGeom prst="rect">
            <a:avLst/>
          </a:prstGeom>
        </p:spPr>
      </p:pic>
    </p:spTree>
    <p:extLst>
      <p:ext uri="{BB962C8B-B14F-4D97-AF65-F5344CB8AC3E}">
        <p14:creationId xmlns:p14="http://schemas.microsoft.com/office/powerpoint/2010/main" val="372897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Dynamics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“Culture” within a family: scheduled or relaxed</a:t>
            </a:r>
          </a:p>
          <a:p>
            <a:r>
              <a:rPr lang="en-US" dirty="0" smtClean="0"/>
              <a:t>Helicopter parents (and the Righting Reflex)</a:t>
            </a:r>
          </a:p>
          <a:p>
            <a:r>
              <a:rPr lang="en-US" dirty="0" smtClean="0"/>
              <a:t>“Attention” the child/adolescent with diabetes receives</a:t>
            </a:r>
          </a:p>
          <a:p>
            <a:r>
              <a:rPr lang="en-US" dirty="0" smtClean="0"/>
              <a:t>Siblings’ feelings, acting out, even changing roles depending on birth order</a:t>
            </a:r>
          </a:p>
          <a:p>
            <a:r>
              <a:rPr lang="en-US" dirty="0" smtClean="0"/>
              <a:t>Bottom Line: family-wide stress, coping</a:t>
            </a:r>
            <a:endParaRPr lang="en-US" dirty="0"/>
          </a:p>
        </p:txBody>
      </p:sp>
    </p:spTree>
    <p:extLst>
      <p:ext uri="{BB962C8B-B14F-4D97-AF65-F5344CB8AC3E}">
        <p14:creationId xmlns:p14="http://schemas.microsoft.com/office/powerpoint/2010/main" val="61248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and Conflict Challenges</a:t>
            </a:r>
            <a:endParaRPr lang="en-US" dirty="0"/>
          </a:p>
        </p:txBody>
      </p:sp>
      <p:sp>
        <p:nvSpPr>
          <p:cNvPr id="3" name="Content Placeholder 2"/>
          <p:cNvSpPr>
            <a:spLocks noGrp="1"/>
          </p:cNvSpPr>
          <p:nvPr>
            <p:ph idx="1"/>
          </p:nvPr>
        </p:nvSpPr>
        <p:spPr>
          <a:xfrm>
            <a:off x="457200" y="1469584"/>
            <a:ext cx="8229600" cy="3288319"/>
          </a:xfrm>
        </p:spPr>
        <p:txBody>
          <a:bodyPr>
            <a:normAutofit lnSpcReduction="10000"/>
          </a:bodyPr>
          <a:lstStyle/>
          <a:p>
            <a:r>
              <a:rPr lang="en-US" dirty="0" smtClean="0"/>
              <a:t>Many adolescents are already resistant to parental advice-giving</a:t>
            </a:r>
          </a:p>
          <a:p>
            <a:r>
              <a:rPr lang="en-US" dirty="0" smtClean="0"/>
              <a:t>Righting reflex contradicts what adolescent needs for optimal development</a:t>
            </a:r>
          </a:p>
          <a:p>
            <a:r>
              <a:rPr lang="en-US" dirty="0" smtClean="0"/>
              <a:t>Hovering, advice-giving creates defensiveness – produces opposite of what we hope for</a:t>
            </a:r>
          </a:p>
        </p:txBody>
      </p:sp>
    </p:spTree>
    <p:extLst>
      <p:ext uri="{BB962C8B-B14F-4D97-AF65-F5344CB8AC3E}">
        <p14:creationId xmlns:p14="http://schemas.microsoft.com/office/powerpoint/2010/main" val="372353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Education Encounter Types</a:t>
            </a:r>
            <a:endParaRPr lang="en-US" dirty="0"/>
          </a:p>
        </p:txBody>
      </p:sp>
      <p:sp>
        <p:nvSpPr>
          <p:cNvPr id="3" name="Content Placeholder 2"/>
          <p:cNvSpPr>
            <a:spLocks noGrp="1"/>
          </p:cNvSpPr>
          <p:nvPr>
            <p:ph idx="1"/>
          </p:nvPr>
        </p:nvSpPr>
        <p:spPr/>
        <p:txBody>
          <a:bodyPr/>
          <a:lstStyle/>
          <a:p>
            <a:r>
              <a:rPr lang="en-US" dirty="0" smtClean="0"/>
              <a:t>Dyadic = diabetes educator + adolescent</a:t>
            </a:r>
          </a:p>
          <a:p>
            <a:r>
              <a:rPr lang="en-US" dirty="0" smtClean="0"/>
              <a:t>Triadic = diabetes educator + adolescent + one parent/guardian</a:t>
            </a:r>
          </a:p>
          <a:p>
            <a:r>
              <a:rPr lang="en-US" dirty="0" smtClean="0"/>
              <a:t>Tetradic = diabetes educator + adolescent + both (2) parents/guardians</a:t>
            </a:r>
            <a:endParaRPr lang="en-US" dirty="0"/>
          </a:p>
        </p:txBody>
      </p:sp>
      <p:pic>
        <p:nvPicPr>
          <p:cNvPr id="4" name="Picture 3" descr="Embriored: Desarrollo del Aparato reproductor masculino 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376" y="1212574"/>
            <a:ext cx="913423" cy="607426"/>
          </a:xfrm>
          <a:prstGeom prst="rect">
            <a:avLst/>
          </a:prstGeom>
        </p:spPr>
      </p:pic>
      <p:pic>
        <p:nvPicPr>
          <p:cNvPr id="5" name="Picture 4" descr="El Librero de Tetsu Hana: El Librero cambia de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587" y="2113721"/>
            <a:ext cx="576426" cy="542201"/>
          </a:xfrm>
          <a:prstGeom prst="rect">
            <a:avLst/>
          </a:prstGeom>
        </p:spPr>
      </p:pic>
      <p:pic>
        <p:nvPicPr>
          <p:cNvPr id="6" name="Picture 5" descr="8 مهارات Skills يحتاجها كل طالب لمواجهة تحديات المستقبل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286" y="3497747"/>
            <a:ext cx="781663" cy="663436"/>
          </a:xfrm>
          <a:prstGeom prst="rect">
            <a:avLst/>
          </a:prstGeom>
        </p:spPr>
      </p:pic>
    </p:spTree>
    <p:extLst>
      <p:ext uri="{BB962C8B-B14F-4D97-AF65-F5344CB8AC3E}">
        <p14:creationId xmlns:p14="http://schemas.microsoft.com/office/powerpoint/2010/main" val="206314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7113" y="1645089"/>
            <a:ext cx="7772400" cy="1022502"/>
          </a:xfrm>
        </p:spPr>
        <p:txBody>
          <a:bodyPr/>
          <a:lstStyle/>
          <a:p>
            <a:r>
              <a:rPr lang="en-US" dirty="0" smtClean="0"/>
              <a:t>Motivational interviewing with adolescents and their parents</a:t>
            </a:r>
            <a:endParaRPr lang="en-US" dirty="0"/>
          </a:p>
        </p:txBody>
      </p:sp>
      <p:sp>
        <p:nvSpPr>
          <p:cNvPr id="5" name="Text Placeholder 4"/>
          <p:cNvSpPr>
            <a:spLocks noGrp="1"/>
          </p:cNvSpPr>
          <p:nvPr>
            <p:ph type="body" idx="1"/>
          </p:nvPr>
        </p:nvSpPr>
        <p:spPr>
          <a:xfrm>
            <a:off x="669304" y="1174888"/>
            <a:ext cx="7772400" cy="1126182"/>
          </a:xfrm>
        </p:spPr>
        <p:txBody>
          <a:bodyPr/>
          <a:lstStyle/>
          <a:p>
            <a:endParaRPr lang="en-US" dirty="0"/>
          </a:p>
        </p:txBody>
      </p:sp>
    </p:spTree>
    <p:extLst>
      <p:ext uri="{BB962C8B-B14F-4D97-AF65-F5344CB8AC3E}">
        <p14:creationId xmlns:p14="http://schemas.microsoft.com/office/powerpoint/2010/main" val="304731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3463" y="2059305"/>
            <a:ext cx="5663089" cy="1074938"/>
          </a:xfrm>
        </p:spPr>
        <p:txBody>
          <a:bodyPr/>
          <a:lstStyle/>
          <a:p>
            <a:pPr>
              <a:defRPr/>
            </a:pPr>
            <a:r>
              <a:rPr lang="en-US" dirty="0" smtClean="0">
                <a:solidFill>
                  <a:schemeClr val="tx1"/>
                </a:solidFill>
              </a:rPr>
              <a:t>“We tend to believe what we hear ourselves say.”</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a:t>	</a:t>
            </a:r>
            <a:r>
              <a:rPr lang="en-US" dirty="0" smtClean="0"/>
              <a:t>		</a:t>
            </a:r>
            <a:r>
              <a:rPr lang="en-US" sz="1802" dirty="0"/>
              <a:t>---</a:t>
            </a:r>
            <a:r>
              <a:rPr lang="en-US" sz="1802" dirty="0" err="1"/>
              <a:t>Rollnick</a:t>
            </a:r>
            <a:r>
              <a:rPr lang="en-US" sz="1802" dirty="0"/>
              <a:t>, Miller &amp; Butler </a:t>
            </a:r>
            <a:r>
              <a:rPr lang="en-US" sz="2102" dirty="0"/>
              <a:t/>
            </a:r>
            <a:br>
              <a:rPr lang="en-US" sz="2102" dirty="0"/>
            </a:br>
            <a:r>
              <a:rPr lang="en-US" sz="2102" dirty="0"/>
              <a:t>			</a:t>
            </a:r>
            <a:r>
              <a:rPr lang="en-US" sz="1051" dirty="0"/>
              <a:t>(</a:t>
            </a:r>
            <a:r>
              <a:rPr lang="en-US" sz="901" u="sng" dirty="0"/>
              <a:t>Motivational Interviewing in Health Care</a:t>
            </a:r>
            <a:r>
              <a:rPr lang="en-US" sz="901" dirty="0"/>
              <a:t>, 2008, p. 8.)</a:t>
            </a:r>
            <a:endParaRPr lang="en-US" sz="3003" dirty="0"/>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2274" y="3546581"/>
            <a:ext cx="1172660" cy="78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382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68636" y="1315667"/>
            <a:ext cx="6521133" cy="239379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130000"/>
              </a:lnSpc>
              <a:spcBef>
                <a:spcPct val="50000"/>
              </a:spcBef>
              <a:defRPr/>
            </a:pPr>
            <a:r>
              <a:rPr lang="en-US" sz="3003" b="1" dirty="0" smtClean="0">
                <a:latin typeface="Tahoma" pitchFamily="34" charset="0"/>
              </a:rPr>
              <a:t>Individuals </a:t>
            </a:r>
            <a:r>
              <a:rPr lang="en-US" sz="3003" b="1" dirty="0">
                <a:latin typeface="Tahoma" pitchFamily="34" charset="0"/>
              </a:rPr>
              <a:t>must have their own internal motivation                     for change. </a:t>
            </a:r>
          </a:p>
          <a:p>
            <a:pPr>
              <a:lnSpc>
                <a:spcPct val="130000"/>
              </a:lnSpc>
              <a:spcBef>
                <a:spcPct val="50000"/>
              </a:spcBef>
              <a:defRPr/>
            </a:pPr>
            <a:endParaRPr lang="en-US" sz="1802" b="1" dirty="0">
              <a:latin typeface="Tahoma" pitchFamily="34" charset="0"/>
            </a:endParaRPr>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0535" y="3374972"/>
            <a:ext cx="1997335" cy="132639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54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055072" y="2116508"/>
            <a:ext cx="4919451" cy="3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351">
              <a:latin typeface="Garamond" panose="02020404030301010803" pitchFamily="18" charset="0"/>
            </a:endParaRPr>
          </a:p>
        </p:txBody>
      </p:sp>
      <p:sp>
        <p:nvSpPr>
          <p:cNvPr id="22531" name="Text Box 3"/>
          <p:cNvSpPr txBox="1">
            <a:spLocks noChangeArrowheads="1"/>
          </p:cNvSpPr>
          <p:nvPr/>
        </p:nvSpPr>
        <p:spPr bwMode="auto">
          <a:xfrm>
            <a:off x="1826260" y="1430073"/>
            <a:ext cx="6177915" cy="4158574"/>
          </a:xfrm>
          <a:prstGeom prst="rect">
            <a:avLst/>
          </a:prstGeom>
          <a:noFill/>
          <a:ln w="9525">
            <a:noFill/>
            <a:miter lim="800000"/>
            <a:headEnd/>
            <a:tailEnd/>
          </a:ln>
          <a:effectLst>
            <a:outerShdw dist="35921" dir="2700000" algn="ctr" rotWithShape="0">
              <a:schemeClr val="bg2"/>
            </a:outerShdw>
          </a:effectLst>
        </p:spPr>
        <p:txBody>
          <a:bodyPr>
            <a:spAutoFit/>
          </a:bodyPr>
          <a:lstStyle/>
          <a:p>
            <a:pPr>
              <a:lnSpc>
                <a:spcPct val="130000"/>
              </a:lnSpc>
              <a:spcBef>
                <a:spcPct val="50000"/>
              </a:spcBef>
              <a:defRPr/>
            </a:pPr>
            <a:r>
              <a:rPr lang="en-US" sz="3303" b="1" dirty="0">
                <a:latin typeface="Arial" charset="0"/>
              </a:rPr>
              <a:t>Most interventions try to push or pull </a:t>
            </a:r>
            <a:r>
              <a:rPr lang="en-US" sz="3303" b="1" dirty="0" smtClean="0">
                <a:latin typeface="Arial" charset="0"/>
              </a:rPr>
              <a:t>persons </a:t>
            </a:r>
            <a:r>
              <a:rPr lang="en-US" sz="3303" b="1" dirty="0">
                <a:latin typeface="Arial" charset="0"/>
              </a:rPr>
              <a:t>to temporary change when they are not ready (external motivation).</a:t>
            </a:r>
          </a:p>
          <a:p>
            <a:pPr>
              <a:spcBef>
                <a:spcPct val="50000"/>
              </a:spcBef>
              <a:defRPr/>
            </a:pPr>
            <a:endParaRPr lang="en-US" sz="3303" dirty="0">
              <a:latin typeface="Garamond" pitchFamily="18" charset="0"/>
            </a:endParaRPr>
          </a:p>
        </p:txBody>
      </p:sp>
      <p:pic>
        <p:nvPicPr>
          <p:cNvPr id="15364" name="Picture 4" descr="C:\Users\Jan\AppData\Local\Microsoft\Windows\Temporary Internet Files\Content.IE5\WULKKYC0\sE8l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701" y="171609"/>
            <a:ext cx="2450192" cy="114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446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Placeholder 7"/>
          <p:cNvSpPr txBox="1">
            <a:spLocks/>
          </p:cNvSpPr>
          <p:nvPr/>
        </p:nvSpPr>
        <p:spPr bwMode="auto">
          <a:xfrm>
            <a:off x="3417084" y="832957"/>
            <a:ext cx="4724400" cy="259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dirty="0" smtClean="0">
                <a:solidFill>
                  <a:srgbClr val="0076C0"/>
                </a:solidFill>
                <a:latin typeface="Arial"/>
                <a:cs typeface="Arial"/>
              </a:rPr>
              <a:t>Jan Kavookjian</a:t>
            </a:r>
          </a:p>
          <a:p>
            <a:pPr marL="0" indent="0" eaLnBrk="1" hangingPunct="1">
              <a:lnSpc>
                <a:spcPts val="2400"/>
              </a:lnSpc>
              <a:spcBef>
                <a:spcPts val="10"/>
              </a:spcBef>
              <a:buFont typeface="Arial" charset="0"/>
              <a:buNone/>
            </a:pPr>
            <a:r>
              <a:rPr lang="en-US" sz="1800" dirty="0" smtClean="0">
                <a:latin typeface="Arial"/>
                <a:cs typeface="Arial"/>
              </a:rPr>
              <a:t>MBA, PhD, FAPhA</a:t>
            </a:r>
          </a:p>
          <a:p>
            <a:pPr marL="0" indent="0" eaLnBrk="1" hangingPunct="1">
              <a:lnSpc>
                <a:spcPts val="2400"/>
              </a:lnSpc>
              <a:spcBef>
                <a:spcPts val="10"/>
              </a:spcBef>
              <a:buFont typeface="Arial" charset="0"/>
              <a:buNone/>
            </a:pPr>
            <a:endParaRPr lang="en-US" sz="1800" dirty="0" smtClean="0">
              <a:latin typeface="Arial"/>
              <a:cs typeface="Arial"/>
            </a:endParaRPr>
          </a:p>
          <a:p>
            <a:pPr eaLnBrk="1" hangingPunct="1">
              <a:lnSpc>
                <a:spcPts val="2400"/>
              </a:lnSpc>
              <a:spcBef>
                <a:spcPts val="10"/>
              </a:spcBef>
              <a:buFont typeface="Arial" charset="0"/>
              <a:buNone/>
            </a:pPr>
            <a:endParaRPr lang="en-US" sz="2000" b="1" dirty="0">
              <a:latin typeface="Arial"/>
              <a:cs typeface="Arial"/>
            </a:endParaRPr>
          </a:p>
          <a:p>
            <a:pPr marL="0" indent="0" eaLnBrk="1" hangingPunct="1">
              <a:lnSpc>
                <a:spcPts val="2400"/>
              </a:lnSpc>
              <a:spcBef>
                <a:spcPts val="10"/>
              </a:spcBef>
              <a:buFont typeface="Arial" charset="0"/>
              <a:buNone/>
            </a:pPr>
            <a:r>
              <a:rPr lang="en-US" sz="1800" b="1" dirty="0" smtClean="0">
                <a:latin typeface="Arial"/>
                <a:cs typeface="Arial"/>
              </a:rPr>
              <a:t>Associate Professor </a:t>
            </a:r>
            <a:endParaRPr lang="en-US" sz="1800" b="1" dirty="0">
              <a:latin typeface="Arial"/>
              <a:cs typeface="Arial"/>
            </a:endParaRPr>
          </a:p>
          <a:p>
            <a:pPr marL="0" indent="0" eaLnBrk="1" hangingPunct="1">
              <a:lnSpc>
                <a:spcPts val="2400"/>
              </a:lnSpc>
              <a:spcBef>
                <a:spcPts val="10"/>
              </a:spcBef>
              <a:buFont typeface="Arial" charset="0"/>
              <a:buNone/>
            </a:pPr>
            <a:r>
              <a:rPr lang="en-US" sz="1800" b="1" dirty="0" smtClean="0">
                <a:latin typeface="Arial"/>
                <a:cs typeface="Arial"/>
              </a:rPr>
              <a:t>Health Outcomes Research and Policy Auburn University </a:t>
            </a:r>
            <a:endParaRPr lang="en-US" sz="1800" b="1" dirty="0">
              <a:latin typeface="Arial"/>
              <a:cs typeface="Arial"/>
            </a:endParaRPr>
          </a:p>
          <a:p>
            <a:pPr marL="0" indent="0" eaLnBrk="1" hangingPunct="1">
              <a:lnSpc>
                <a:spcPts val="2400"/>
              </a:lnSpc>
              <a:spcBef>
                <a:spcPts val="10"/>
              </a:spcBef>
              <a:buFont typeface="Arial" charset="0"/>
              <a:buNone/>
            </a:pPr>
            <a:r>
              <a:rPr lang="en-US" sz="1800" b="1" dirty="0" smtClean="0">
                <a:latin typeface="Arial"/>
                <a:cs typeface="Arial"/>
              </a:rPr>
              <a:t>Auburn, AL</a:t>
            </a:r>
          </a:p>
          <a:p>
            <a:pPr eaLnBrk="1" hangingPunct="1">
              <a:buFont typeface="Arial" charset="0"/>
              <a:buNone/>
            </a:pPr>
            <a:endParaRPr lang="en-US" sz="1800" dirty="0">
              <a:solidFill>
                <a:srgbClr val="000000"/>
              </a:solidFill>
              <a:latin typeface="Futura Std Book"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64" y="744102"/>
            <a:ext cx="1791528" cy="2682054"/>
          </a:xfrm>
          <a:prstGeom prst="rect">
            <a:avLst/>
          </a:prstGeom>
        </p:spPr>
      </p:pic>
    </p:spTree>
    <p:extLst>
      <p:ext uri="{BB962C8B-B14F-4D97-AF65-F5344CB8AC3E}">
        <p14:creationId xmlns:p14="http://schemas.microsoft.com/office/powerpoint/2010/main" val="384097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KEY POINT:</a:t>
            </a:r>
            <a:endParaRPr lang="en-US" dirty="0"/>
          </a:p>
        </p:txBody>
      </p:sp>
      <p:sp>
        <p:nvSpPr>
          <p:cNvPr id="3" name="Content Placeholder 2"/>
          <p:cNvSpPr>
            <a:spLocks noGrp="1"/>
          </p:cNvSpPr>
          <p:nvPr>
            <p:ph idx="1"/>
          </p:nvPr>
        </p:nvSpPr>
        <p:spPr>
          <a:xfrm>
            <a:off x="2055072" y="1658884"/>
            <a:ext cx="5262668" cy="3088958"/>
          </a:xfrm>
        </p:spPr>
        <p:txBody>
          <a:bodyPr/>
          <a:lstStyle/>
          <a:p>
            <a:pPr marL="0" indent="0">
              <a:buNone/>
              <a:defRPr/>
            </a:pPr>
            <a:r>
              <a:rPr lang="en-US" altLang="en-US" sz="2703" b="1" u="sng" dirty="0">
                <a:latin typeface="Arial" pitchFamily="34" charset="0"/>
              </a:rPr>
              <a:t>Interview</a:t>
            </a:r>
            <a:r>
              <a:rPr lang="en-US" altLang="en-US" sz="2703" b="1" dirty="0">
                <a:latin typeface="Arial" pitchFamily="34" charset="0"/>
              </a:rPr>
              <a:t> patient to </a:t>
            </a:r>
            <a:r>
              <a:rPr lang="en-US" altLang="en-US" sz="2703" b="1" u="sng" dirty="0">
                <a:latin typeface="Arial" pitchFamily="34" charset="0"/>
              </a:rPr>
              <a:t>elicit</a:t>
            </a:r>
            <a:r>
              <a:rPr lang="en-US" altLang="en-US" sz="2703" b="1" dirty="0">
                <a:latin typeface="Arial" pitchFamily="34" charset="0"/>
              </a:rPr>
              <a:t> his/her </a:t>
            </a:r>
            <a:r>
              <a:rPr lang="en-US" altLang="en-US" sz="2703" b="1" u="sng" dirty="0">
                <a:latin typeface="Arial" pitchFamily="34" charset="0"/>
              </a:rPr>
              <a:t>own internal motivation</a:t>
            </a:r>
            <a:r>
              <a:rPr lang="en-US" altLang="en-US" sz="2703" b="1" dirty="0">
                <a:latin typeface="Arial" pitchFamily="34" charset="0"/>
              </a:rPr>
              <a:t> factors: helps facilitate his/her decision-making process.</a:t>
            </a:r>
          </a:p>
          <a:p>
            <a:pPr>
              <a:defRPr/>
            </a:pPr>
            <a:endParaRPr lang="en-US" dirty="0"/>
          </a:p>
        </p:txBody>
      </p:sp>
    </p:spTree>
    <p:extLst>
      <p:ext uri="{BB962C8B-B14F-4D97-AF65-F5344CB8AC3E}">
        <p14:creationId xmlns:p14="http://schemas.microsoft.com/office/powerpoint/2010/main" val="2065374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5070" y="228812"/>
            <a:ext cx="7482265" cy="1074938"/>
          </a:xfrm>
        </p:spPr>
        <p:txBody>
          <a:bodyPr/>
          <a:lstStyle/>
          <a:p>
            <a:pPr>
              <a:defRPr/>
            </a:pPr>
            <a:r>
              <a:rPr lang="en-US" sz="3200" dirty="0"/>
              <a:t>Motivational Interviewing (MI) is </a:t>
            </a:r>
            <a:r>
              <a:rPr lang="en-US" sz="3200" dirty="0" smtClean="0"/>
              <a:t>Evidence-Based</a:t>
            </a:r>
            <a:endParaRPr lang="en-US" sz="3200" dirty="0"/>
          </a:p>
        </p:txBody>
      </p:sp>
      <p:sp>
        <p:nvSpPr>
          <p:cNvPr id="4" name="Content Placeholder 3"/>
          <p:cNvSpPr>
            <a:spLocks noGrp="1"/>
          </p:cNvSpPr>
          <p:nvPr>
            <p:ph idx="1"/>
          </p:nvPr>
        </p:nvSpPr>
        <p:spPr>
          <a:xfrm>
            <a:off x="636104" y="1326393"/>
            <a:ext cx="7981122" cy="3088958"/>
          </a:xfrm>
        </p:spPr>
        <p:txBody>
          <a:bodyPr>
            <a:noAutofit/>
          </a:bodyPr>
          <a:lstStyle/>
          <a:p>
            <a:pPr>
              <a:spcAft>
                <a:spcPts val="450"/>
              </a:spcAft>
              <a:defRPr/>
            </a:pPr>
            <a:r>
              <a:rPr lang="en-US" sz="2800" dirty="0">
                <a:latin typeface="Arial" panose="020B0604020202020204" pitchFamily="34" charset="0"/>
                <a:cs typeface="Arial" panose="020B0604020202020204" pitchFamily="34" charset="0"/>
              </a:rPr>
              <a:t>A meta-analysis </a:t>
            </a:r>
            <a:r>
              <a:rPr lang="en-US" sz="2800" dirty="0" smtClean="0">
                <a:latin typeface="Arial" panose="020B0604020202020204" pitchFamily="34" charset="0"/>
                <a:cs typeface="Arial" panose="020B0604020202020204" pitchFamily="34" charset="0"/>
              </a:rPr>
              <a:t>reported </a:t>
            </a:r>
            <a:r>
              <a:rPr lang="en-US" sz="2800" dirty="0">
                <a:latin typeface="Arial" panose="020B0604020202020204" pitchFamily="34" charset="0"/>
                <a:cs typeface="Arial" panose="020B0604020202020204" pitchFamily="34" charset="0"/>
              </a:rPr>
              <a:t>that MI is more effective than traditional advice-giving</a:t>
            </a:r>
          </a:p>
          <a:p>
            <a:pPr lvl="1">
              <a:spcAft>
                <a:spcPts val="450"/>
              </a:spcAft>
              <a:defRPr/>
            </a:pPr>
            <a:r>
              <a:rPr lang="en-US" sz="2400" dirty="0">
                <a:latin typeface="Arial" panose="020B0604020202020204" pitchFamily="34" charset="0"/>
                <a:cs typeface="Arial" panose="020B0604020202020204" pitchFamily="34" charset="0"/>
              </a:rPr>
              <a:t>In 75% (35/47) of studies of psychiatric problems </a:t>
            </a:r>
            <a:r>
              <a:rPr lang="en-US" sz="2400" dirty="0" smtClean="0">
                <a:latin typeface="Arial" panose="020B0604020202020204" pitchFamily="34" charset="0"/>
                <a:cs typeface="Arial" panose="020B0604020202020204" pitchFamily="34" charset="0"/>
              </a:rPr>
              <a:t>(alcohol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substance abuse)</a:t>
            </a:r>
            <a:endParaRPr lang="en-US" sz="2400" dirty="0">
              <a:latin typeface="Arial" panose="020B0604020202020204" pitchFamily="34" charset="0"/>
              <a:cs typeface="Arial" panose="020B0604020202020204" pitchFamily="34" charset="0"/>
            </a:endParaRPr>
          </a:p>
          <a:p>
            <a:pPr lvl="1">
              <a:spcAft>
                <a:spcPts val="450"/>
              </a:spcAft>
              <a:defRPr/>
            </a:pPr>
            <a:r>
              <a:rPr lang="en-US" sz="2400" dirty="0">
                <a:latin typeface="Arial" panose="020B0604020202020204" pitchFamily="34" charset="0"/>
                <a:cs typeface="Arial" panose="020B0604020202020204" pitchFamily="34" charset="0"/>
              </a:rPr>
              <a:t>In 72% (18/25) of studies of physiologic problems </a:t>
            </a:r>
            <a:r>
              <a:rPr lang="en-US" sz="2400" dirty="0" smtClean="0">
                <a:latin typeface="Arial" panose="020B0604020202020204" pitchFamily="34" charset="0"/>
                <a:cs typeface="Arial" panose="020B0604020202020204" pitchFamily="34" charset="0"/>
              </a:rPr>
              <a:t>(BMI</a:t>
            </a:r>
            <a:r>
              <a:rPr lang="en-US" sz="2400" dirty="0">
                <a:latin typeface="Arial" panose="020B0604020202020204" pitchFamily="34" charset="0"/>
                <a:cs typeface="Arial" panose="020B0604020202020204" pitchFamily="34" charset="0"/>
              </a:rPr>
              <a:t>, diabetes, systolic blood pressure, </a:t>
            </a:r>
            <a:r>
              <a:rPr lang="en-US" sz="2400" dirty="0" smtClean="0">
                <a:latin typeface="Arial" panose="020B0604020202020204" pitchFamily="34" charset="0"/>
                <a:cs typeface="Arial" panose="020B0604020202020204" pitchFamily="34" charset="0"/>
              </a:rPr>
              <a:t>lipids)</a:t>
            </a:r>
            <a:endParaRPr lang="en-US" sz="2400" dirty="0">
              <a:latin typeface="Arial" panose="020B0604020202020204" pitchFamily="34" charset="0"/>
              <a:cs typeface="Arial" panose="020B0604020202020204" pitchFamily="34" charset="0"/>
            </a:endParaRPr>
          </a:p>
          <a:p>
            <a:pPr>
              <a:spcAft>
                <a:spcPts val="450"/>
              </a:spcAft>
              <a:defRPr/>
            </a:pPr>
            <a:r>
              <a:rPr lang="en-US" sz="2800" dirty="0" smtClean="0">
                <a:latin typeface="Arial" panose="020B0604020202020204" pitchFamily="34" charset="0"/>
                <a:cs typeface="Arial" panose="020B0604020202020204" pitchFamily="34" charset="0"/>
              </a:rPr>
              <a:t>An </a:t>
            </a:r>
            <a:r>
              <a:rPr lang="en-US" sz="2800" dirty="0">
                <a:latin typeface="Arial" panose="020B0604020202020204" pitchFamily="34" charset="0"/>
                <a:cs typeface="Arial" panose="020B0604020202020204" pitchFamily="34" charset="0"/>
              </a:rPr>
              <a:t>effect from MI </a:t>
            </a:r>
            <a:r>
              <a:rPr lang="en-US" sz="2800" dirty="0" smtClean="0">
                <a:latin typeface="Arial" panose="020B0604020202020204" pitchFamily="34" charset="0"/>
                <a:cs typeface="Arial" panose="020B0604020202020204" pitchFamily="34" charset="0"/>
              </a:rPr>
              <a:t>reported in </a:t>
            </a:r>
            <a:r>
              <a:rPr lang="en-US" sz="2800" dirty="0">
                <a:latin typeface="Arial" panose="020B0604020202020204" pitchFamily="34" charset="0"/>
                <a:cs typeface="Arial" panose="020B0604020202020204" pitchFamily="34" charset="0"/>
              </a:rPr>
              <a:t>~80% of studies</a:t>
            </a:r>
          </a:p>
        </p:txBody>
      </p:sp>
      <p:sp>
        <p:nvSpPr>
          <p:cNvPr id="2" name="Footer Placeholder 1"/>
          <p:cNvSpPr>
            <a:spLocks noGrp="1"/>
          </p:cNvSpPr>
          <p:nvPr>
            <p:ph type="ftr" sz="quarter" idx="11"/>
          </p:nvPr>
        </p:nvSpPr>
        <p:spPr>
          <a:xfrm>
            <a:off x="2798710" y="4633436"/>
            <a:ext cx="3832595" cy="343218"/>
          </a:xfrm>
        </p:spPr>
        <p:txBody>
          <a:bodyPr/>
          <a:lstStyle/>
          <a:p>
            <a:pPr>
              <a:defRPr/>
            </a:pPr>
            <a:r>
              <a:rPr lang="en-US" sz="901" b="1" dirty="0"/>
              <a:t>(</a:t>
            </a:r>
            <a:r>
              <a:rPr lang="en-US" sz="901" b="1" dirty="0" err="1"/>
              <a:t>Rubak</a:t>
            </a:r>
            <a:r>
              <a:rPr lang="en-US" sz="901" b="1" dirty="0"/>
              <a:t> S et al., </a:t>
            </a:r>
            <a:r>
              <a:rPr lang="en-US" sz="901" b="1" i="1" dirty="0"/>
              <a:t>Br J Gen </a:t>
            </a:r>
            <a:r>
              <a:rPr lang="en-US" sz="901" b="1" i="1" dirty="0" err="1"/>
              <a:t>Pract</a:t>
            </a:r>
            <a:r>
              <a:rPr lang="en-US" sz="901" b="1" dirty="0"/>
              <a:t>. 2005; 55(503): 305-312.)</a:t>
            </a:r>
          </a:p>
        </p:txBody>
      </p:sp>
    </p:spTree>
    <p:extLst>
      <p:ext uri="{BB962C8B-B14F-4D97-AF65-F5344CB8AC3E}">
        <p14:creationId xmlns:p14="http://schemas.microsoft.com/office/powerpoint/2010/main" val="2174602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516835" y="343217"/>
            <a:ext cx="7633252"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eaLnBrk="1" hangingPunct="1">
              <a:spcBef>
                <a:spcPct val="50000"/>
              </a:spcBef>
              <a:defRPr/>
            </a:pPr>
            <a:r>
              <a:rPr lang="en-US" sz="3600" b="1" dirty="0" smtClean="0">
                <a:solidFill>
                  <a:srgbClr val="0076C0"/>
                </a:solidFill>
                <a:latin typeface="Arial" panose="020B0604020202020204" pitchFamily="34" charset="0"/>
                <a:ea typeface="ＭＳ Ｐゴシック" pitchFamily="8" charset="-128"/>
                <a:cs typeface="Arial" panose="020B0604020202020204" pitchFamily="34" charset="0"/>
              </a:rPr>
              <a:t>MI Assumptions</a:t>
            </a:r>
            <a:endParaRPr lang="en-US" sz="3600" b="1" dirty="0">
              <a:solidFill>
                <a:srgbClr val="0076C0"/>
              </a:solidFill>
              <a:latin typeface="Arial" panose="020B0604020202020204" pitchFamily="34" charset="0"/>
              <a:ea typeface="ＭＳ Ｐゴシック" pitchFamily="8" charset="-128"/>
              <a:cs typeface="Arial" panose="020B0604020202020204" pitchFamily="34" charset="0"/>
            </a:endParaRPr>
          </a:p>
        </p:txBody>
      </p:sp>
      <p:sp>
        <p:nvSpPr>
          <p:cNvPr id="5123" name="TextBox 4"/>
          <p:cNvSpPr txBox="1">
            <a:spLocks noChangeArrowheads="1"/>
          </p:cNvSpPr>
          <p:nvPr/>
        </p:nvSpPr>
        <p:spPr bwMode="auto">
          <a:xfrm>
            <a:off x="516835" y="860340"/>
            <a:ext cx="7523922" cy="5645520"/>
          </a:xfrm>
          <a:prstGeom prst="rect">
            <a:avLst/>
          </a:prstGeom>
          <a:noFill/>
          <a:ln w="9525">
            <a:noFill/>
            <a:miter lim="800000"/>
            <a:headEnd/>
            <a:tailEnd/>
          </a:ln>
        </p:spPr>
        <p:txBody>
          <a:bodyPr wrap="square">
            <a:spAutoFit/>
          </a:bodyPr>
          <a:lstStyle/>
          <a:p>
            <a:pPr marL="457200" indent="-457200">
              <a:spcBef>
                <a:spcPts val="450"/>
              </a:spcBef>
              <a:spcAft>
                <a:spcPts val="901"/>
              </a:spcAft>
              <a:buFont typeface="Arial" panose="020B0604020202020204" pitchFamily="34" charset="0"/>
              <a:buChar char="•"/>
              <a:defRPr/>
            </a:pPr>
            <a:r>
              <a:rPr lang="en-US" sz="2800" dirty="0" smtClean="0">
                <a:latin typeface="Arial" panose="020B0604020202020204" pitchFamily="34" charset="0"/>
                <a:ea typeface="ＭＳ Ｐゴシック" pitchFamily="8" charset="-128"/>
                <a:cs typeface="Arial" panose="020B0604020202020204" pitchFamily="34" charset="0"/>
              </a:rPr>
              <a:t>Foundational: </a:t>
            </a:r>
            <a:r>
              <a:rPr lang="en-US" sz="2800" dirty="0">
                <a:latin typeface="Arial" panose="020B0604020202020204" pitchFamily="34" charset="0"/>
                <a:ea typeface="ＭＳ Ｐゴシック" pitchFamily="8" charset="-128"/>
                <a:cs typeface="Arial" panose="020B0604020202020204" pitchFamily="34" charset="0"/>
              </a:rPr>
              <a:t>Building ongoing relationship/ trust</a:t>
            </a:r>
          </a:p>
          <a:p>
            <a:pPr marL="457200" indent="-457200">
              <a:spcBef>
                <a:spcPts val="450"/>
              </a:spcBef>
              <a:spcAft>
                <a:spcPts val="901"/>
              </a:spcAft>
              <a:buFont typeface="Arial" panose="020B0604020202020204" pitchFamily="34" charset="0"/>
              <a:buChar char="•"/>
              <a:defRPr/>
            </a:pPr>
            <a:r>
              <a:rPr lang="en-US" sz="2800" u="sng" dirty="0" smtClean="0">
                <a:latin typeface="Arial" panose="020B0604020202020204" pitchFamily="34" charset="0"/>
                <a:ea typeface="ＭＳ Ｐゴシック" pitchFamily="8" charset="-128"/>
                <a:cs typeface="Arial" panose="020B0604020202020204" pitchFamily="34" charset="0"/>
              </a:rPr>
              <a:t>Not</a:t>
            </a:r>
            <a:r>
              <a:rPr lang="en-US" sz="2800" dirty="0" smtClean="0">
                <a:latin typeface="Arial" panose="020B0604020202020204" pitchFamily="34" charset="0"/>
                <a:ea typeface="ＭＳ Ｐゴシック" pitchFamily="8" charset="-128"/>
                <a:cs typeface="Arial" panose="020B0604020202020204" pitchFamily="34" charset="0"/>
              </a:rPr>
              <a:t> </a:t>
            </a:r>
            <a:r>
              <a:rPr lang="en-US" sz="2800" dirty="0">
                <a:latin typeface="Arial" panose="020B0604020202020204" pitchFamily="34" charset="0"/>
                <a:ea typeface="ＭＳ Ｐゴシック" pitchFamily="8" charset="-128"/>
                <a:cs typeface="Arial" panose="020B0604020202020204" pitchFamily="34" charset="0"/>
              </a:rPr>
              <a:t>motivating </a:t>
            </a:r>
            <a:r>
              <a:rPr lang="en-US" sz="2800" dirty="0" smtClean="0">
                <a:latin typeface="Arial" panose="020B0604020202020204" pitchFamily="34" charset="0"/>
                <a:ea typeface="ＭＳ Ｐゴシック" pitchFamily="8" charset="-128"/>
                <a:cs typeface="Arial" panose="020B0604020202020204" pitchFamily="34" charset="0"/>
              </a:rPr>
              <a:t>patient </a:t>
            </a:r>
            <a:r>
              <a:rPr lang="en-US" sz="2800" dirty="0">
                <a:latin typeface="Arial" panose="020B0604020202020204" pitchFamily="34" charset="0"/>
                <a:ea typeface="ＭＳ Ｐゴシック" pitchFamily="8" charset="-128"/>
                <a:cs typeface="Arial" panose="020B0604020202020204" pitchFamily="34" charset="0"/>
              </a:rPr>
              <a:t>but helping </a:t>
            </a:r>
            <a:r>
              <a:rPr lang="en-US" sz="2800" dirty="0" smtClean="0">
                <a:latin typeface="Arial" panose="020B0604020202020204" pitchFamily="34" charset="0"/>
                <a:ea typeface="ＭＳ Ｐゴシック" pitchFamily="8" charset="-128"/>
                <a:cs typeface="Arial" panose="020B0604020202020204" pitchFamily="34" charset="0"/>
              </a:rPr>
              <a:t>get </a:t>
            </a:r>
            <a:r>
              <a:rPr lang="en-US" sz="2800" dirty="0">
                <a:latin typeface="Arial" panose="020B0604020202020204" pitchFamily="34" charset="0"/>
                <a:ea typeface="ＭＳ Ｐゴシック" pitchFamily="8" charset="-128"/>
                <a:cs typeface="Arial" panose="020B0604020202020204" pitchFamily="34" charset="0"/>
              </a:rPr>
              <a:t>to his/her own existing internal motivation</a:t>
            </a:r>
          </a:p>
          <a:p>
            <a:pPr marL="457200" indent="-457200">
              <a:spcBef>
                <a:spcPts val="450"/>
              </a:spcBef>
              <a:spcAft>
                <a:spcPts val="901"/>
              </a:spcAft>
              <a:buFont typeface="Arial" panose="020B0604020202020204" pitchFamily="34" charset="0"/>
              <a:buChar char="•"/>
              <a:defRPr/>
            </a:pPr>
            <a:r>
              <a:rPr lang="en-US" sz="2800" dirty="0" smtClean="0">
                <a:latin typeface="Arial" panose="020B0604020202020204" pitchFamily="34" charset="0"/>
                <a:ea typeface="ＭＳ Ｐゴシック" pitchFamily="8" charset="-128"/>
                <a:cs typeface="Arial" panose="020B0604020202020204" pitchFamily="34" charset="0"/>
              </a:rPr>
              <a:t>Patient should do </a:t>
            </a:r>
            <a:r>
              <a:rPr lang="en-US" sz="2800" dirty="0">
                <a:latin typeface="Arial" panose="020B0604020202020204" pitchFamily="34" charset="0"/>
                <a:ea typeface="ＭＳ Ｐゴシック" pitchFamily="8" charset="-128"/>
                <a:cs typeface="Arial" panose="020B0604020202020204" pitchFamily="34" charset="0"/>
              </a:rPr>
              <a:t>most of talking</a:t>
            </a:r>
          </a:p>
          <a:p>
            <a:pPr marL="457200" indent="-457200">
              <a:spcBef>
                <a:spcPts val="450"/>
              </a:spcBef>
              <a:spcAft>
                <a:spcPts val="901"/>
              </a:spcAft>
              <a:buFont typeface="Arial" panose="020B0604020202020204" pitchFamily="34" charset="0"/>
              <a:buChar char="•"/>
              <a:defRPr/>
            </a:pPr>
            <a:r>
              <a:rPr lang="en-US" sz="2800" dirty="0" smtClean="0">
                <a:latin typeface="Arial" panose="020B0604020202020204" pitchFamily="34" charset="0"/>
                <a:ea typeface="ＭＳ Ｐゴシック" pitchFamily="8" charset="-128"/>
                <a:cs typeface="Arial" panose="020B0604020202020204" pitchFamily="34" charset="0"/>
              </a:rPr>
              <a:t>Tool </a:t>
            </a:r>
            <a:r>
              <a:rPr lang="en-US" sz="2800" dirty="0">
                <a:latin typeface="Arial" panose="020B0604020202020204" pitchFamily="34" charset="0"/>
                <a:ea typeface="ＭＳ Ｐゴシック" pitchFamily="8" charset="-128"/>
                <a:cs typeface="Arial" panose="020B0604020202020204" pitchFamily="34" charset="0"/>
              </a:rPr>
              <a:t>box with </a:t>
            </a:r>
            <a:r>
              <a:rPr lang="en-US" sz="2800" dirty="0" smtClean="0">
                <a:latin typeface="Arial" panose="020B0604020202020204" pitchFamily="34" charset="0"/>
                <a:ea typeface="ＭＳ Ｐゴシック" pitchFamily="8" charset="-128"/>
                <a:cs typeface="Arial" panose="020B0604020202020204" pitchFamily="34" charset="0"/>
              </a:rPr>
              <a:t>some choices</a:t>
            </a:r>
            <a:endParaRPr lang="en-US" sz="2800" dirty="0">
              <a:latin typeface="Arial" panose="020B0604020202020204" pitchFamily="34" charset="0"/>
              <a:ea typeface="ＭＳ Ｐゴシック" pitchFamily="8" charset="-128"/>
              <a:cs typeface="Arial" panose="020B0604020202020204" pitchFamily="34" charset="0"/>
            </a:endParaRPr>
          </a:p>
          <a:p>
            <a:pPr indent="-343220">
              <a:spcBef>
                <a:spcPts val="450"/>
              </a:spcBef>
              <a:spcAft>
                <a:spcPts val="901"/>
              </a:spcAft>
              <a:buFont typeface="Wingdings" pitchFamily="2" charset="2"/>
              <a:buChar char="q"/>
              <a:defRPr/>
            </a:pPr>
            <a:endParaRPr lang="en-US" sz="2800" dirty="0">
              <a:latin typeface="Arial" panose="020B0604020202020204" pitchFamily="34" charset="0"/>
              <a:ea typeface="ＭＳ Ｐゴシック" pitchFamily="8" charset="-128"/>
              <a:cs typeface="Arial" panose="020B0604020202020204" pitchFamily="34" charset="0"/>
            </a:endParaRPr>
          </a:p>
          <a:p>
            <a:pPr indent="-343220">
              <a:spcBef>
                <a:spcPts val="450"/>
              </a:spcBef>
              <a:spcAft>
                <a:spcPts val="901"/>
              </a:spcAft>
              <a:buFont typeface="Wingdings" pitchFamily="2" charset="2"/>
              <a:buChar char="q"/>
              <a:defRPr/>
            </a:pPr>
            <a:endParaRPr lang="en-US" sz="2800" dirty="0">
              <a:latin typeface="Arial" panose="020B0604020202020204" pitchFamily="34" charset="0"/>
              <a:ea typeface="ＭＳ Ｐゴシック" pitchFamily="8" charset="-128"/>
              <a:cs typeface="Arial" panose="020B0604020202020204" pitchFamily="34" charset="0"/>
            </a:endParaRPr>
          </a:p>
          <a:p>
            <a:pPr indent="-343220">
              <a:spcBef>
                <a:spcPts val="450"/>
              </a:spcBef>
              <a:spcAft>
                <a:spcPts val="901"/>
              </a:spcAft>
              <a:defRPr/>
            </a:pPr>
            <a:endParaRPr lang="en-US" sz="1501" b="1" dirty="0">
              <a:solidFill>
                <a:schemeClr val="tx2">
                  <a:lumMod val="75000"/>
                </a:schemeClr>
              </a:solidFill>
              <a:ea typeface="ＭＳ Ｐゴシック" pitchFamily="8" charset="-128"/>
            </a:endParaRPr>
          </a:p>
          <a:p>
            <a:pPr indent="-343220">
              <a:spcBef>
                <a:spcPts val="450"/>
              </a:spcBef>
              <a:spcAft>
                <a:spcPts val="901"/>
              </a:spcAft>
              <a:defRPr/>
            </a:pPr>
            <a:endParaRPr lang="en-US" sz="1501" b="1" dirty="0">
              <a:ea typeface="ＭＳ Ｐゴシック" pitchFamily="8" charset="-128"/>
            </a:endParaRPr>
          </a:p>
          <a:p>
            <a:pPr indent="-343220">
              <a:spcBef>
                <a:spcPts val="450"/>
              </a:spcBef>
              <a:spcAft>
                <a:spcPts val="901"/>
              </a:spcAft>
              <a:defRPr/>
            </a:pPr>
            <a:endParaRPr lang="en-US" sz="1351" b="1" dirty="0">
              <a:solidFill>
                <a:srgbClr val="002060"/>
              </a:solidFill>
              <a:ea typeface="ＭＳ Ｐゴシック" pitchFamily="8" charset="-128"/>
            </a:endParaRPr>
          </a:p>
        </p:txBody>
      </p:sp>
      <p:sp>
        <p:nvSpPr>
          <p:cNvPr id="32772" name="TextBox 4"/>
          <p:cNvSpPr txBox="1">
            <a:spLocks noChangeArrowheads="1"/>
          </p:cNvSpPr>
          <p:nvPr/>
        </p:nvSpPr>
        <p:spPr bwMode="auto">
          <a:xfrm>
            <a:off x="611465" y="4496815"/>
            <a:ext cx="67335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 typeface="Arial" panose="020B0604020202020204" pitchFamily="34" charset="0"/>
              <a:buChar char="•"/>
            </a:pPr>
            <a:r>
              <a:rPr lang="en-US" altLang="en-US" sz="800" dirty="0" err="1">
                <a:latin typeface="Arial" panose="020B0604020202020204" pitchFamily="34" charset="0"/>
                <a:cs typeface="Arial" panose="020B0604020202020204" pitchFamily="34" charset="0"/>
              </a:rPr>
              <a:t>Rollnick</a:t>
            </a:r>
            <a:r>
              <a:rPr lang="en-US" altLang="en-US" sz="800" dirty="0">
                <a:latin typeface="Arial" panose="020B0604020202020204" pitchFamily="34" charset="0"/>
                <a:cs typeface="Arial" panose="020B0604020202020204" pitchFamily="34" charset="0"/>
              </a:rPr>
              <a:t>, Miller &amp; Butler (2008). </a:t>
            </a:r>
            <a:r>
              <a:rPr lang="en-US" altLang="en-US" sz="800" u="sng" dirty="0">
                <a:latin typeface="Arial" panose="020B0604020202020204" pitchFamily="34" charset="0"/>
                <a:cs typeface="Arial" panose="020B0604020202020204" pitchFamily="34" charset="0"/>
              </a:rPr>
              <a:t>Motivational Interviewing in Health Care:  Helping Patients Change Behavior</a:t>
            </a:r>
            <a:r>
              <a:rPr lang="en-US" altLang="en-US" sz="800" dirty="0">
                <a:latin typeface="Arial" panose="020B0604020202020204" pitchFamily="34" charset="0"/>
                <a:cs typeface="Arial" panose="020B0604020202020204" pitchFamily="34" charset="0"/>
              </a:rPr>
              <a:t>, New York, NY: The Guilford </a:t>
            </a:r>
            <a:r>
              <a:rPr lang="en-US" altLang="en-US" sz="800" dirty="0" smtClean="0">
                <a:latin typeface="Arial" panose="020B0604020202020204" pitchFamily="34" charset="0"/>
                <a:cs typeface="Arial" panose="020B0604020202020204" pitchFamily="34" charset="0"/>
              </a:rPr>
              <a:t>Press</a:t>
            </a:r>
          </a:p>
          <a:p>
            <a:pPr>
              <a:spcBef>
                <a:spcPct val="0"/>
              </a:spcBef>
              <a:buClrTx/>
              <a:buSzTx/>
              <a:buFont typeface="Arial" panose="020B0604020202020204" pitchFamily="34" charset="0"/>
              <a:buChar char="•"/>
            </a:pPr>
            <a:r>
              <a:rPr lang="en-US" sz="800" dirty="0" smtClean="0">
                <a:latin typeface="Arial" panose="020B0604020202020204" pitchFamily="34" charset="0"/>
                <a:cs typeface="Arial" panose="020B0604020202020204" pitchFamily="34" charset="0"/>
              </a:rPr>
              <a:t>Kavookjian </a:t>
            </a:r>
            <a:r>
              <a:rPr lang="en-US" sz="800" dirty="0">
                <a:latin typeface="Arial" panose="020B0604020202020204" pitchFamily="34" charset="0"/>
                <a:cs typeface="Arial" panose="020B0604020202020204" pitchFamily="34" charset="0"/>
              </a:rPr>
              <a:t>J. Motivational Interviewing. </a:t>
            </a:r>
            <a:r>
              <a:rPr lang="en-US" sz="800" dirty="0" smtClean="0">
                <a:latin typeface="Arial" panose="020B0604020202020204" pitchFamily="34" charset="0"/>
                <a:cs typeface="Arial" panose="020B0604020202020204" pitchFamily="34" charset="0"/>
              </a:rPr>
              <a:t>(In </a:t>
            </a:r>
            <a:r>
              <a:rPr lang="en-US" sz="800" dirty="0">
                <a:latin typeface="Arial" panose="020B0604020202020204" pitchFamily="34" charset="0"/>
                <a:cs typeface="Arial" panose="020B0604020202020204" pitchFamily="34" charset="0"/>
              </a:rPr>
              <a:t>Richardson M, Chant C, Chessman KH</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et al, eds. </a:t>
            </a:r>
            <a:r>
              <a:rPr lang="en-US" sz="800" u="sng" dirty="0">
                <a:latin typeface="Arial" panose="020B0604020202020204" pitchFamily="34" charset="0"/>
                <a:cs typeface="Arial" panose="020B0604020202020204" pitchFamily="34" charset="0"/>
              </a:rPr>
              <a:t>Pharmacotherapy Self-Assessment Program, 7</a:t>
            </a:r>
            <a:r>
              <a:rPr lang="en-US" sz="800" u="sng" baseline="30000" dirty="0">
                <a:latin typeface="Arial" panose="020B0604020202020204" pitchFamily="34" charset="0"/>
                <a:cs typeface="Arial" panose="020B0604020202020204" pitchFamily="34" charset="0"/>
              </a:rPr>
              <a:t>th</a:t>
            </a:r>
            <a:r>
              <a:rPr lang="en-US" sz="800" u="sng" dirty="0">
                <a:latin typeface="Arial" panose="020B0604020202020204" pitchFamily="34" charset="0"/>
                <a:cs typeface="Arial" panose="020B0604020202020204" pitchFamily="34" charset="0"/>
              </a:rPr>
              <a:t> ed. Book 8: Science and Practice of Pharmacotherapy</a:t>
            </a:r>
            <a:r>
              <a:rPr lang="en-US" sz="800" dirty="0">
                <a:latin typeface="Arial" panose="020B0604020202020204" pitchFamily="34" charset="0"/>
                <a:cs typeface="Arial" panose="020B0604020202020204" pitchFamily="34" charset="0"/>
              </a:rPr>
              <a:t>. Lenexa, KS: American College of Clinical Pharmacy, 2011:1-18.</a:t>
            </a:r>
            <a:endParaRPr lang="en-US" altLang="en-US" sz="800" dirty="0">
              <a:latin typeface="Arial" panose="020B0604020202020204" pitchFamily="34" charset="0"/>
              <a:cs typeface="Arial" panose="020B0604020202020204" pitchFamily="34" charset="0"/>
            </a:endParaRPr>
          </a:p>
          <a:p>
            <a:pPr eaLnBrk="1" hangingPunct="1">
              <a:spcBef>
                <a:spcPct val="0"/>
              </a:spcBef>
              <a:buClrTx/>
              <a:buSzTx/>
              <a:buFont typeface="Arial" panose="020B0604020202020204" pitchFamily="34" charset="0"/>
              <a:buChar char="•"/>
            </a:pPr>
            <a:r>
              <a:rPr lang="en-US" altLang="en-US" sz="800" dirty="0" smtClean="0">
                <a:latin typeface="Arial" panose="020B0604020202020204" pitchFamily="34" charset="0"/>
                <a:cs typeface="Arial" panose="020B0604020202020204" pitchFamily="34" charset="0"/>
              </a:rPr>
              <a:t>Miller </a:t>
            </a:r>
            <a:r>
              <a:rPr lang="en-US" altLang="en-US" sz="800" dirty="0">
                <a:latin typeface="Arial" panose="020B0604020202020204" pitchFamily="34" charset="0"/>
                <a:cs typeface="Arial" panose="020B0604020202020204" pitchFamily="34" charset="0"/>
              </a:rPr>
              <a:t>WR, </a:t>
            </a:r>
            <a:r>
              <a:rPr lang="en-US" altLang="en-US" sz="800" dirty="0" err="1">
                <a:latin typeface="Arial" panose="020B0604020202020204" pitchFamily="34" charset="0"/>
                <a:cs typeface="Arial" panose="020B0604020202020204" pitchFamily="34" charset="0"/>
              </a:rPr>
              <a:t>Rollnick</a:t>
            </a:r>
            <a:r>
              <a:rPr lang="en-US" altLang="en-US" sz="800" dirty="0">
                <a:latin typeface="Arial" panose="020B0604020202020204" pitchFamily="34" charset="0"/>
                <a:cs typeface="Arial" panose="020B0604020202020204" pitchFamily="34" charset="0"/>
              </a:rPr>
              <a:t> S. (2013). </a:t>
            </a:r>
            <a:r>
              <a:rPr lang="en-US" altLang="en-US" sz="800" u="sng" dirty="0">
                <a:latin typeface="Arial" panose="020B0604020202020204" pitchFamily="34" charset="0"/>
                <a:cs typeface="Arial" panose="020B0604020202020204" pitchFamily="34" charset="0"/>
              </a:rPr>
              <a:t>Motivational Interviewing, 3</a:t>
            </a:r>
            <a:r>
              <a:rPr lang="en-US" altLang="en-US" sz="800" u="sng" baseline="30000" dirty="0">
                <a:latin typeface="Arial" panose="020B0604020202020204" pitchFamily="34" charset="0"/>
                <a:cs typeface="Arial" panose="020B0604020202020204" pitchFamily="34" charset="0"/>
              </a:rPr>
              <a:t>rd</a:t>
            </a:r>
            <a:r>
              <a:rPr lang="en-US" altLang="en-US" sz="800" u="sng" dirty="0">
                <a:latin typeface="Arial" panose="020B0604020202020204" pitchFamily="34" charset="0"/>
                <a:cs typeface="Arial" panose="020B0604020202020204" pitchFamily="34" charset="0"/>
              </a:rPr>
              <a:t> Edition: Preparing People for Change</a:t>
            </a:r>
            <a:r>
              <a:rPr lang="en-US" altLang="en-US" sz="800" dirty="0">
                <a:latin typeface="Arial" panose="020B0604020202020204" pitchFamily="34" charset="0"/>
                <a:cs typeface="Arial" panose="020B0604020202020204" pitchFamily="34" charset="0"/>
              </a:rPr>
              <a:t>, New York, NY: The Guilford Press.</a:t>
            </a:r>
          </a:p>
        </p:txBody>
      </p:sp>
      <p:pic>
        <p:nvPicPr>
          <p:cNvPr id="327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283" y="3503291"/>
            <a:ext cx="989134" cy="6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807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05069" y="432879"/>
            <a:ext cx="7036904" cy="743638"/>
          </a:xfrm>
        </p:spPr>
        <p:txBody>
          <a:bodyPr/>
          <a:lstStyle/>
          <a:p>
            <a:pPr>
              <a:defRPr/>
            </a:pPr>
            <a:r>
              <a:rPr lang="en-US" sz="3600" u="sng" dirty="0"/>
              <a:t>“Spirit of MI”</a:t>
            </a:r>
            <a:r>
              <a:rPr lang="en-US" sz="3600" dirty="0"/>
              <a:t> is </a:t>
            </a:r>
            <a:r>
              <a:rPr lang="en-US" sz="3600" dirty="0" smtClean="0"/>
              <a:t>Critical</a:t>
            </a:r>
            <a:r>
              <a:rPr lang="en-US" sz="3600" dirty="0"/>
              <a:t/>
            </a:r>
            <a:br>
              <a:rPr lang="en-US" sz="3600" dirty="0"/>
            </a:br>
            <a:endParaRPr lang="en-US" sz="36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387627" y="1155265"/>
            <a:ext cx="7643190" cy="2917349"/>
          </a:xfrm>
        </p:spPr>
        <p:txBody>
          <a:bodyPr>
            <a:noAutofit/>
          </a:bodyPr>
          <a:lstStyle/>
          <a:p>
            <a:pPr lvl="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Collaboration, caring, non-judgmental</a:t>
            </a:r>
          </a:p>
          <a:p>
            <a:pPr lvl="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Patient-centered</a:t>
            </a:r>
          </a:p>
          <a:p>
            <a:pPr lvl="1">
              <a:buFont typeface="Arial" panose="020B0604020202020204" pitchFamily="34" charset="0"/>
              <a:buChar char="•"/>
              <a:defRPr/>
            </a:pPr>
            <a:r>
              <a:rPr lang="en-US" dirty="0">
                <a:solidFill>
                  <a:srgbClr val="009900"/>
                </a:solidFill>
                <a:latin typeface="Arial" panose="020B0604020202020204" pitchFamily="34" charset="0"/>
                <a:cs typeface="Arial" panose="020B0604020202020204" pitchFamily="34" charset="0"/>
              </a:rPr>
              <a:t>Active listening and empathic </a:t>
            </a:r>
            <a:r>
              <a:rPr lang="en-US" dirty="0" smtClean="0">
                <a:solidFill>
                  <a:srgbClr val="009900"/>
                </a:solidFill>
                <a:latin typeface="Arial" panose="020B0604020202020204" pitchFamily="34" charset="0"/>
                <a:cs typeface="Arial" panose="020B0604020202020204" pitchFamily="34" charset="0"/>
              </a:rPr>
              <a:t>responding</a:t>
            </a:r>
            <a:endParaRPr lang="en-US" dirty="0">
              <a:solidFill>
                <a:srgbClr val="009900"/>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defRPr/>
            </a:pPr>
            <a:r>
              <a:rPr lang="en-US" dirty="0" smtClean="0">
                <a:solidFill>
                  <a:srgbClr val="009900"/>
                </a:solidFill>
                <a:latin typeface="Arial" panose="020B0604020202020204" pitchFamily="34" charset="0"/>
                <a:cs typeface="Arial" panose="020B0604020202020204" pitchFamily="34" charset="0"/>
              </a:rPr>
              <a:t>Evoking/eliciting</a:t>
            </a:r>
            <a:endParaRPr lang="en-US" dirty="0">
              <a:solidFill>
                <a:srgbClr val="009900"/>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defRPr/>
            </a:pPr>
            <a:r>
              <a:rPr lang="en-US" dirty="0" smtClean="0">
                <a:solidFill>
                  <a:srgbClr val="009900"/>
                </a:solidFill>
                <a:latin typeface="Arial" panose="020B0604020202020204" pitchFamily="34" charset="0"/>
                <a:cs typeface="Arial" panose="020B0604020202020204" pitchFamily="34" charset="0"/>
              </a:rPr>
              <a:t>Supporting patient </a:t>
            </a:r>
            <a:r>
              <a:rPr lang="en-US" dirty="0">
                <a:solidFill>
                  <a:srgbClr val="009900"/>
                </a:solidFill>
                <a:latin typeface="Arial" panose="020B0604020202020204" pitchFamily="34" charset="0"/>
                <a:cs typeface="Arial" panose="020B0604020202020204" pitchFamily="34" charset="0"/>
              </a:rPr>
              <a:t>autonomy</a:t>
            </a:r>
          </a:p>
          <a:p>
            <a:pPr lvl="1"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Requires </a:t>
            </a:r>
            <a:r>
              <a:rPr lang="en-US" dirty="0">
                <a:latin typeface="Arial" panose="020B0604020202020204" pitchFamily="34" charset="0"/>
                <a:cs typeface="Arial" panose="020B0604020202020204" pitchFamily="34" charset="0"/>
              </a:rPr>
              <a:t>an ‘act of will’ for most</a:t>
            </a:r>
          </a:p>
        </p:txBody>
      </p:sp>
    </p:spTree>
    <p:extLst>
      <p:ext uri="{BB962C8B-B14F-4D97-AF65-F5344CB8AC3E}">
        <p14:creationId xmlns:p14="http://schemas.microsoft.com/office/powerpoint/2010/main" val="2743122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844826" y="114406"/>
            <a:ext cx="6757738" cy="607781"/>
          </a:xfrm>
          <a:effectLst>
            <a:outerShdw dist="35921" dir="2700000" algn="ctr" rotWithShape="0">
              <a:schemeClr val="bg2"/>
            </a:outerShdw>
          </a:effectLst>
        </p:spPr>
        <p:txBody>
          <a:bodyPr/>
          <a:lstStyle/>
          <a:p>
            <a:pPr eaLnBrk="1" hangingPunct="1">
              <a:defRPr/>
            </a:pPr>
            <a:r>
              <a:rPr lang="en-US" dirty="0" smtClean="0"/>
              <a:t>MI Communication Skills</a:t>
            </a:r>
          </a:p>
        </p:txBody>
      </p:sp>
      <p:sp>
        <p:nvSpPr>
          <p:cNvPr id="122883" name="Rectangle 3"/>
          <p:cNvSpPr>
            <a:spLocks noGrp="1" noChangeArrowheads="1"/>
          </p:cNvSpPr>
          <p:nvPr>
            <p:ph type="body" idx="1"/>
          </p:nvPr>
        </p:nvSpPr>
        <p:spPr>
          <a:xfrm>
            <a:off x="665923" y="1151777"/>
            <a:ext cx="6676984" cy="3603784"/>
          </a:xfrm>
        </p:spPr>
        <p:txBody>
          <a:bodyPr>
            <a:normAutofit/>
          </a:bodyPr>
          <a:lstStyle/>
          <a:p>
            <a:pPr eaLnBrk="1" hangingPunct="1">
              <a:spcBef>
                <a:spcPct val="30000"/>
              </a:spcBef>
              <a:spcAft>
                <a:spcPct val="30000"/>
              </a:spcAft>
              <a:defRPr/>
            </a:pPr>
            <a:r>
              <a:rPr lang="en-US" sz="2800" dirty="0">
                <a:solidFill>
                  <a:srgbClr val="009900"/>
                </a:solidFill>
              </a:rPr>
              <a:t>Expressing early empathy</a:t>
            </a:r>
          </a:p>
          <a:p>
            <a:pPr eaLnBrk="1" hangingPunct="1">
              <a:spcBef>
                <a:spcPct val="30000"/>
              </a:spcBef>
              <a:spcAft>
                <a:spcPct val="30000"/>
              </a:spcAft>
              <a:defRPr/>
            </a:pPr>
            <a:r>
              <a:rPr lang="en-US" sz="2800" dirty="0"/>
              <a:t>Developing discrepancy</a:t>
            </a:r>
          </a:p>
          <a:p>
            <a:pPr eaLnBrk="1" hangingPunct="1">
              <a:spcBef>
                <a:spcPct val="30000"/>
              </a:spcBef>
              <a:spcAft>
                <a:spcPct val="30000"/>
              </a:spcAft>
              <a:defRPr/>
            </a:pPr>
            <a:r>
              <a:rPr lang="en-US" sz="2800" dirty="0">
                <a:solidFill>
                  <a:srgbClr val="009900"/>
                </a:solidFill>
              </a:rPr>
              <a:t>Rolling with resistance</a:t>
            </a:r>
          </a:p>
          <a:p>
            <a:pPr>
              <a:spcBef>
                <a:spcPct val="30000"/>
              </a:spcBef>
              <a:spcAft>
                <a:spcPct val="30000"/>
              </a:spcAft>
              <a:defRPr/>
            </a:pPr>
            <a:r>
              <a:rPr lang="en-US" sz="2800" dirty="0"/>
              <a:t>Avoiding argumentation</a:t>
            </a:r>
          </a:p>
          <a:p>
            <a:pPr eaLnBrk="1" hangingPunct="1">
              <a:spcBef>
                <a:spcPct val="30000"/>
              </a:spcBef>
              <a:spcAft>
                <a:spcPct val="30000"/>
              </a:spcAft>
              <a:defRPr/>
            </a:pPr>
            <a:r>
              <a:rPr lang="en-US" sz="2800" dirty="0">
                <a:solidFill>
                  <a:srgbClr val="009900"/>
                </a:solidFill>
              </a:rPr>
              <a:t>Supporting self-efficacy</a:t>
            </a:r>
          </a:p>
        </p:txBody>
      </p:sp>
    </p:spTree>
    <p:extLst>
      <p:ext uri="{BB962C8B-B14F-4D97-AF65-F5344CB8AC3E}">
        <p14:creationId xmlns:p14="http://schemas.microsoft.com/office/powerpoint/2010/main" val="65185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a:xfrm>
            <a:off x="1483043" y="206169"/>
            <a:ext cx="6006306" cy="858044"/>
          </a:xfrm>
          <a:effectLst>
            <a:outerShdw dist="35921" dir="2700000" algn="ctr" rotWithShape="0">
              <a:schemeClr val="bg2"/>
            </a:outerShdw>
          </a:effectLst>
        </p:spPr>
        <p:txBody>
          <a:bodyPr>
            <a:normAutofit fontScale="90000"/>
          </a:bodyPr>
          <a:lstStyle/>
          <a:p>
            <a:pPr>
              <a:defRPr/>
            </a:pPr>
            <a:r>
              <a:rPr lang="en-US" dirty="0" smtClean="0"/>
              <a:t>Expressing Empathy Example</a:t>
            </a:r>
            <a:endParaRPr lang="en-US" dirty="0"/>
          </a:p>
        </p:txBody>
      </p:sp>
      <p:sp>
        <p:nvSpPr>
          <p:cNvPr id="288771" name="Rectangle 3"/>
          <p:cNvSpPr>
            <a:spLocks noGrp="1" noChangeArrowheads="1"/>
          </p:cNvSpPr>
          <p:nvPr>
            <p:ph idx="1"/>
          </p:nvPr>
        </p:nvSpPr>
        <p:spPr>
          <a:xfrm>
            <a:off x="904461" y="1258464"/>
            <a:ext cx="6870903" cy="3660987"/>
          </a:xfrm>
        </p:spPr>
        <p:txBody>
          <a:bodyPr>
            <a:normAutofit/>
          </a:bodyPr>
          <a:lstStyle/>
          <a:p>
            <a:pPr>
              <a:lnSpc>
                <a:spcPct val="90000"/>
              </a:lnSpc>
              <a:defRPr/>
            </a:pPr>
            <a:r>
              <a:rPr lang="en-US" sz="2703" b="1" dirty="0" smtClean="0"/>
              <a:t>Jamel: </a:t>
            </a:r>
            <a:r>
              <a:rPr lang="en-US" sz="2703" b="1" dirty="0"/>
              <a:t>“I just don’t know if I </a:t>
            </a:r>
            <a:r>
              <a:rPr lang="en-US" sz="2703" b="1" dirty="0" smtClean="0"/>
              <a:t>can do all this.”</a:t>
            </a:r>
            <a:endParaRPr lang="en-US" sz="2703" b="1" dirty="0"/>
          </a:p>
          <a:p>
            <a:pPr>
              <a:lnSpc>
                <a:spcPct val="90000"/>
              </a:lnSpc>
              <a:buFont typeface="Wingdings" panose="05000000000000000000" pitchFamily="2" charset="2"/>
              <a:buNone/>
              <a:defRPr/>
            </a:pPr>
            <a:endParaRPr lang="en-US" sz="2703" b="1" dirty="0"/>
          </a:p>
          <a:p>
            <a:pPr>
              <a:lnSpc>
                <a:spcPct val="90000"/>
              </a:lnSpc>
              <a:defRPr/>
            </a:pPr>
            <a:r>
              <a:rPr lang="en-US" sz="2703" b="1" dirty="0" smtClean="0"/>
              <a:t>Diabetes Educator: “Jamel, </a:t>
            </a:r>
            <a:r>
              <a:rPr lang="en-US" sz="2703" b="1" dirty="0"/>
              <a:t>you sound worried </a:t>
            </a:r>
            <a:r>
              <a:rPr lang="en-US" sz="2703" b="1" dirty="0" smtClean="0"/>
              <a:t>about all that you’re being asked to do. </a:t>
            </a:r>
            <a:r>
              <a:rPr lang="en-US" sz="2703" b="1" dirty="0"/>
              <a:t>What concerns you most</a:t>
            </a:r>
            <a:r>
              <a:rPr lang="en-US" sz="2703" b="1" dirty="0" smtClean="0"/>
              <a:t>?”*</a:t>
            </a:r>
          </a:p>
          <a:p>
            <a:pPr>
              <a:lnSpc>
                <a:spcPct val="90000"/>
              </a:lnSpc>
              <a:defRPr/>
            </a:pPr>
            <a:endParaRPr lang="en-US" sz="2703" b="1" dirty="0"/>
          </a:p>
          <a:p>
            <a:pPr marL="0" indent="0">
              <a:lnSpc>
                <a:spcPct val="90000"/>
              </a:lnSpc>
              <a:buNone/>
              <a:defRPr/>
            </a:pPr>
            <a:r>
              <a:rPr lang="en-US" sz="2000" b="1" dirty="0" smtClean="0"/>
              <a:t>*Early empathy followed by open-ended exploration</a:t>
            </a:r>
            <a:endParaRPr lang="en-US" sz="2000" b="1" dirty="0"/>
          </a:p>
        </p:txBody>
      </p:sp>
      <p:cxnSp>
        <p:nvCxnSpPr>
          <p:cNvPr id="3" name="Straight Connector 2"/>
          <p:cNvCxnSpPr/>
          <p:nvPr/>
        </p:nvCxnSpPr>
        <p:spPr>
          <a:xfrm>
            <a:off x="3478696" y="3647660"/>
            <a:ext cx="308113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a:off x="1361661" y="4065104"/>
            <a:ext cx="785191" cy="1"/>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4339913" y="4829999"/>
            <a:ext cx="2925591"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7329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673719" y="4690639"/>
            <a:ext cx="1424115" cy="3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351">
              <a:latin typeface="Arial" panose="020B0604020202020204" pitchFamily="34" charset="0"/>
            </a:endParaRPr>
          </a:p>
        </p:txBody>
      </p:sp>
      <p:sp>
        <p:nvSpPr>
          <p:cNvPr id="38915" name="Rectangle 3"/>
          <p:cNvSpPr>
            <a:spLocks noChangeArrowheads="1"/>
          </p:cNvSpPr>
          <p:nvPr/>
        </p:nvSpPr>
        <p:spPr bwMode="auto">
          <a:xfrm>
            <a:off x="3504212" y="4690639"/>
            <a:ext cx="2135576" cy="3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351">
              <a:latin typeface="Arial" panose="020B0604020202020204" pitchFamily="34" charset="0"/>
            </a:endParaRPr>
          </a:p>
        </p:txBody>
      </p:sp>
      <p:sp>
        <p:nvSpPr>
          <p:cNvPr id="289796" name="Rectangle 4"/>
          <p:cNvSpPr>
            <a:spLocks noGrp="1" noRot="1" noChangeArrowheads="1"/>
          </p:cNvSpPr>
          <p:nvPr>
            <p:ph type="title"/>
          </p:nvPr>
        </p:nvSpPr>
        <p:spPr>
          <a:xfrm>
            <a:off x="1063487" y="114405"/>
            <a:ext cx="6025441" cy="1029653"/>
          </a:xfrm>
          <a:effectLst>
            <a:outerShdw dist="35921" dir="2700000" algn="ctr" rotWithShape="0">
              <a:schemeClr val="bg2"/>
            </a:outerShdw>
          </a:effectLst>
        </p:spPr>
        <p:txBody>
          <a:bodyPr vert="horz" lIns="67929" tIns="33368" rIns="67929" bIns="33368" rtlCol="0" anchor="ctr">
            <a:normAutofit fontScale="90000"/>
          </a:bodyPr>
          <a:lstStyle/>
          <a:p>
            <a:pPr>
              <a:defRPr/>
            </a:pPr>
            <a:r>
              <a:rPr lang="en-US" sz="3600" dirty="0" smtClean="0"/>
              <a:t>Expressing</a:t>
            </a:r>
            <a:r>
              <a:rPr lang="en-US" dirty="0" smtClean="0"/>
              <a:t> Empathy Example</a:t>
            </a:r>
            <a:endParaRPr lang="en-US" dirty="0"/>
          </a:p>
        </p:txBody>
      </p:sp>
      <p:sp>
        <p:nvSpPr>
          <p:cNvPr id="289797" name="Rectangle 5"/>
          <p:cNvSpPr>
            <a:spLocks noGrp="1" noChangeArrowheads="1"/>
          </p:cNvSpPr>
          <p:nvPr>
            <p:ph idx="1"/>
          </p:nvPr>
        </p:nvSpPr>
        <p:spPr>
          <a:xfrm>
            <a:off x="795130" y="1201261"/>
            <a:ext cx="7094639" cy="3489378"/>
          </a:xfrm>
        </p:spPr>
        <p:txBody>
          <a:bodyPr vert="horz" lIns="67929" tIns="33368" rIns="67929" bIns="33368" rtlCol="0">
            <a:noAutofit/>
          </a:bodyPr>
          <a:lstStyle/>
          <a:p>
            <a:pPr>
              <a:defRPr/>
            </a:pPr>
            <a:r>
              <a:rPr lang="en-US" sz="2400" b="1" dirty="0" smtClean="0"/>
              <a:t>Kate: </a:t>
            </a:r>
            <a:r>
              <a:rPr lang="en-US" sz="2400" b="1" dirty="0"/>
              <a:t>“I just cannot </a:t>
            </a:r>
            <a:r>
              <a:rPr lang="en-US" sz="2400" b="1" dirty="0" smtClean="0"/>
              <a:t>fit all these </a:t>
            </a:r>
            <a:r>
              <a:rPr lang="en-US" sz="2400" b="1" dirty="0"/>
              <a:t>diabetes </a:t>
            </a:r>
            <a:r>
              <a:rPr lang="en-US" sz="2400" b="1" dirty="0" smtClean="0"/>
              <a:t>tasks for Erin into the routine! I’ve got too much on my plate already and Jack won’t help!”</a:t>
            </a:r>
            <a:endParaRPr lang="en-US" sz="2400" b="1" dirty="0"/>
          </a:p>
          <a:p>
            <a:pPr>
              <a:defRPr/>
            </a:pPr>
            <a:endParaRPr lang="en-US" sz="2400" b="1" dirty="0"/>
          </a:p>
          <a:p>
            <a:pPr>
              <a:defRPr/>
            </a:pPr>
            <a:r>
              <a:rPr lang="en-US" sz="2400" b="1" dirty="0" smtClean="0"/>
              <a:t>Diabetes Educator: “Kate, </a:t>
            </a:r>
            <a:r>
              <a:rPr lang="en-US" sz="2400" b="1" dirty="0"/>
              <a:t>you sound </a:t>
            </a:r>
            <a:r>
              <a:rPr lang="en-US" sz="2400" b="1" dirty="0" smtClean="0"/>
              <a:t>frustrated. </a:t>
            </a:r>
            <a:r>
              <a:rPr lang="en-US" sz="2400" b="1" dirty="0"/>
              <a:t>The idea of having to </a:t>
            </a:r>
            <a:r>
              <a:rPr lang="en-US" sz="2400" b="1" dirty="0" smtClean="0"/>
              <a:t>put something else into your life that you </a:t>
            </a:r>
            <a:r>
              <a:rPr lang="en-US" sz="2400" b="1" dirty="0"/>
              <a:t>didn’t get to choose is </a:t>
            </a:r>
            <a:r>
              <a:rPr lang="en-US" sz="2400" b="1" dirty="0" smtClean="0"/>
              <a:t>overwhelming</a:t>
            </a:r>
            <a:r>
              <a:rPr lang="en-US" sz="2400" b="1" dirty="0"/>
              <a:t>.” </a:t>
            </a:r>
          </a:p>
        </p:txBody>
      </p:sp>
    </p:spTree>
    <p:extLst>
      <p:ext uri="{BB962C8B-B14F-4D97-AF65-F5344CB8AC3E}">
        <p14:creationId xmlns:p14="http://schemas.microsoft.com/office/powerpoint/2010/main" val="2160104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Rot="1" noChangeArrowheads="1"/>
          </p:cNvSpPr>
          <p:nvPr>
            <p:ph type="title"/>
          </p:nvPr>
        </p:nvSpPr>
        <p:spPr>
          <a:xfrm>
            <a:off x="765313" y="206169"/>
            <a:ext cx="6895644" cy="709077"/>
          </a:xfrm>
          <a:effectLst>
            <a:outerShdw dist="35921" dir="2700000" algn="ctr" rotWithShape="0">
              <a:schemeClr val="bg2"/>
            </a:outerShdw>
          </a:effectLst>
        </p:spPr>
        <p:txBody>
          <a:bodyPr>
            <a:normAutofit fontScale="90000"/>
          </a:bodyPr>
          <a:lstStyle/>
          <a:p>
            <a:pPr>
              <a:defRPr/>
            </a:pPr>
            <a:r>
              <a:rPr lang="en-US" b="0" dirty="0"/>
              <a:t/>
            </a:r>
            <a:br>
              <a:rPr lang="en-US" b="0" dirty="0"/>
            </a:br>
            <a:r>
              <a:rPr lang="en-US" sz="4054" dirty="0"/>
              <a:t>Empathic </a:t>
            </a:r>
            <a:r>
              <a:rPr lang="en-US" sz="4054" dirty="0" smtClean="0"/>
              <a:t>Response Starters</a:t>
            </a:r>
            <a:endParaRPr lang="en-US" sz="4054" dirty="0"/>
          </a:p>
        </p:txBody>
      </p:sp>
      <p:sp>
        <p:nvSpPr>
          <p:cNvPr id="229379" name="Rectangle 3"/>
          <p:cNvSpPr>
            <a:spLocks noGrp="1" noChangeArrowheads="1"/>
          </p:cNvSpPr>
          <p:nvPr>
            <p:ph idx="1"/>
          </p:nvPr>
        </p:nvSpPr>
        <p:spPr>
          <a:xfrm>
            <a:off x="457200" y="1310558"/>
            <a:ext cx="8229600" cy="3549677"/>
          </a:xfrm>
        </p:spPr>
        <p:txBody>
          <a:bodyPr>
            <a:normAutofit fontScale="55000" lnSpcReduction="20000"/>
          </a:bodyPr>
          <a:lstStyle/>
          <a:p>
            <a:pPr>
              <a:defRPr/>
            </a:pPr>
            <a:r>
              <a:rPr lang="en-US" sz="4400" b="1" dirty="0"/>
              <a:t>“You seem_____”</a:t>
            </a:r>
          </a:p>
          <a:p>
            <a:pPr>
              <a:defRPr/>
            </a:pPr>
            <a:r>
              <a:rPr lang="en-US" sz="4400" b="1" dirty="0"/>
              <a:t>“In other words…”</a:t>
            </a:r>
          </a:p>
          <a:p>
            <a:pPr>
              <a:defRPr/>
            </a:pPr>
            <a:r>
              <a:rPr lang="en-US" sz="4400" b="1" dirty="0"/>
              <a:t>“You feel ___ because ___”</a:t>
            </a:r>
          </a:p>
          <a:p>
            <a:pPr>
              <a:defRPr/>
            </a:pPr>
            <a:r>
              <a:rPr lang="en-US" sz="4400" b="1" dirty="0"/>
              <a:t>“It seems to you…”</a:t>
            </a:r>
          </a:p>
          <a:p>
            <a:pPr>
              <a:defRPr/>
            </a:pPr>
            <a:r>
              <a:rPr lang="en-US" sz="4400" b="1" dirty="0"/>
              <a:t>“As I understand it, you seem to be saying…”</a:t>
            </a:r>
          </a:p>
          <a:p>
            <a:pPr>
              <a:defRPr/>
            </a:pPr>
            <a:r>
              <a:rPr lang="en-US" sz="4400" b="1" dirty="0"/>
              <a:t>“I sense that…”</a:t>
            </a:r>
          </a:p>
          <a:p>
            <a:pPr>
              <a:defRPr/>
            </a:pPr>
            <a:r>
              <a:rPr lang="en-US" sz="4400" b="1" dirty="0"/>
              <a:t>“You sound</a:t>
            </a:r>
            <a:r>
              <a:rPr lang="en-US" sz="4400" b="1" dirty="0" smtClean="0"/>
              <a:t>…..”</a:t>
            </a:r>
          </a:p>
          <a:p>
            <a:pPr>
              <a:defRPr/>
            </a:pPr>
            <a:endParaRPr lang="en-US" sz="4400" b="1" dirty="0" smtClean="0"/>
          </a:p>
          <a:p>
            <a:pPr>
              <a:defRPr/>
            </a:pPr>
            <a:r>
              <a:rPr lang="en-US" sz="4400" b="1" dirty="0" smtClean="0"/>
              <a:t>AVOID: “I understand how you feel.”</a:t>
            </a:r>
            <a:endParaRPr lang="en-US" sz="4400" b="1" dirty="0"/>
          </a:p>
          <a:p>
            <a:pPr>
              <a:buFont typeface="Wingdings" panose="05000000000000000000" pitchFamily="2" charset="2"/>
              <a:buNone/>
              <a:defRPr/>
            </a:pPr>
            <a:endParaRPr lang="en-US" b="1" dirty="0"/>
          </a:p>
        </p:txBody>
      </p:sp>
    </p:spTree>
    <p:extLst>
      <p:ext uri="{BB962C8B-B14F-4D97-AF65-F5344CB8AC3E}">
        <p14:creationId xmlns:p14="http://schemas.microsoft.com/office/powerpoint/2010/main" val="680974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Empathy Activity</a:t>
            </a:r>
            <a:endParaRPr lang="en-US" dirty="0"/>
          </a:p>
        </p:txBody>
      </p:sp>
      <p:sp>
        <p:nvSpPr>
          <p:cNvPr id="3" name="Content Placeholder 2"/>
          <p:cNvSpPr>
            <a:spLocks noGrp="1"/>
          </p:cNvSpPr>
          <p:nvPr>
            <p:ph idx="1"/>
          </p:nvPr>
        </p:nvSpPr>
        <p:spPr>
          <a:xfrm>
            <a:off x="457199" y="1310558"/>
            <a:ext cx="8448261" cy="3288319"/>
          </a:xfrm>
        </p:spPr>
        <p:txBody>
          <a:bodyPr>
            <a:normAutofit fontScale="92500" lnSpcReduction="20000"/>
          </a:bodyPr>
          <a:lstStyle/>
          <a:p>
            <a:r>
              <a:rPr lang="en-US" dirty="0" smtClean="0"/>
              <a:t>Take role play turns being Educator and Erin</a:t>
            </a:r>
          </a:p>
          <a:p>
            <a:r>
              <a:rPr lang="en-US" dirty="0" smtClean="0"/>
              <a:t>Erin says: “I’m so tired of my parents fighting and telling me what to do and then interrogating me to check up on every little thing. It makes me not want to do any of this diabetes stuff.”</a:t>
            </a:r>
          </a:p>
          <a:p>
            <a:r>
              <a:rPr lang="en-US" dirty="0" smtClean="0"/>
              <a:t>You: Respond with empathy and open-ended exploration</a:t>
            </a:r>
          </a:p>
          <a:p>
            <a:r>
              <a:rPr lang="en-US" dirty="0" smtClean="0"/>
              <a:t>Switch turns</a:t>
            </a:r>
            <a:endParaRPr lang="en-US" dirty="0"/>
          </a:p>
        </p:txBody>
      </p:sp>
    </p:spTree>
    <p:extLst>
      <p:ext uri="{BB962C8B-B14F-4D97-AF65-F5344CB8AC3E}">
        <p14:creationId xmlns:p14="http://schemas.microsoft.com/office/powerpoint/2010/main" val="266056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a:xfrm>
            <a:off x="695739" y="462390"/>
            <a:ext cx="7692887" cy="206169"/>
          </a:xfrm>
          <a:effectLst>
            <a:outerShdw dist="35921" dir="2700000" algn="ctr" rotWithShape="0">
              <a:schemeClr val="bg2"/>
            </a:outerShdw>
          </a:effectLst>
        </p:spPr>
        <p:txBody>
          <a:bodyPr>
            <a:noAutofit/>
          </a:bodyPr>
          <a:lstStyle/>
          <a:p>
            <a:pPr eaLnBrk="1" hangingPunct="1">
              <a:defRPr/>
            </a:pPr>
            <a:r>
              <a:rPr lang="en-US" sz="3200" dirty="0"/>
              <a:t>Roll with Resistance/ Avoid Argumentation</a:t>
            </a:r>
          </a:p>
        </p:txBody>
      </p:sp>
      <p:sp>
        <p:nvSpPr>
          <p:cNvPr id="39939" name="Rectangle 3"/>
          <p:cNvSpPr>
            <a:spLocks noGrp="1" noChangeArrowheads="1"/>
          </p:cNvSpPr>
          <p:nvPr>
            <p:ph idx="1"/>
          </p:nvPr>
        </p:nvSpPr>
        <p:spPr>
          <a:xfrm>
            <a:off x="695739" y="1341885"/>
            <a:ext cx="6716148" cy="3432175"/>
          </a:xfrm>
        </p:spPr>
        <p:txBody>
          <a:bodyPr>
            <a:normAutofit fontScale="92500" lnSpcReduction="10000"/>
          </a:bodyPr>
          <a:lstStyle/>
          <a:p>
            <a:pPr eaLnBrk="1" hangingPunct="1">
              <a:lnSpc>
                <a:spcPct val="90000"/>
              </a:lnSpc>
              <a:spcBef>
                <a:spcPct val="30000"/>
              </a:spcBef>
              <a:spcAft>
                <a:spcPct val="30000"/>
              </a:spcAft>
              <a:defRPr/>
            </a:pPr>
            <a:r>
              <a:rPr lang="en-US" sz="2200" b="1" dirty="0"/>
              <a:t>Don’t add to patient’s resistance by forcing mutual </a:t>
            </a:r>
            <a:r>
              <a:rPr lang="en-US" sz="2200" b="1" u="sng" dirty="0"/>
              <a:t>defensiveness</a:t>
            </a:r>
          </a:p>
          <a:p>
            <a:pPr>
              <a:lnSpc>
                <a:spcPct val="90000"/>
              </a:lnSpc>
              <a:spcBef>
                <a:spcPct val="30000"/>
              </a:spcBef>
              <a:spcAft>
                <a:spcPct val="30000"/>
              </a:spcAft>
              <a:defRPr/>
            </a:pPr>
            <a:r>
              <a:rPr lang="en-US" sz="2200" b="1" dirty="0"/>
              <a:t>Don’t argue the patient’s </a:t>
            </a:r>
            <a:r>
              <a:rPr lang="en-US" sz="2200" b="1" dirty="0" smtClean="0"/>
              <a:t>barriers; </a:t>
            </a:r>
            <a:r>
              <a:rPr lang="en-US" sz="2200" b="1" dirty="0"/>
              <a:t>forces patient to defend the </a:t>
            </a:r>
            <a:r>
              <a:rPr lang="en-US" sz="2200" b="1" dirty="0" smtClean="0"/>
              <a:t>barriers, </a:t>
            </a:r>
            <a:r>
              <a:rPr lang="en-US" sz="2200" b="1" dirty="0"/>
              <a:t>reinforcing them for him/her</a:t>
            </a:r>
          </a:p>
          <a:p>
            <a:pPr>
              <a:lnSpc>
                <a:spcPct val="90000"/>
              </a:lnSpc>
              <a:spcBef>
                <a:spcPct val="30000"/>
              </a:spcBef>
              <a:spcAft>
                <a:spcPct val="30000"/>
              </a:spcAft>
              <a:defRPr/>
            </a:pPr>
            <a:r>
              <a:rPr lang="en-US" sz="2200" b="1" dirty="0"/>
              <a:t>Shift focus away from resistance; stay focused on the purpose and relevant issues</a:t>
            </a:r>
          </a:p>
          <a:p>
            <a:pPr eaLnBrk="1" hangingPunct="1">
              <a:lnSpc>
                <a:spcPct val="90000"/>
              </a:lnSpc>
              <a:spcBef>
                <a:spcPct val="30000"/>
              </a:spcBef>
              <a:spcAft>
                <a:spcPct val="30000"/>
              </a:spcAft>
              <a:defRPr/>
            </a:pPr>
            <a:r>
              <a:rPr lang="en-US" sz="2200" b="1" dirty="0"/>
              <a:t>1. Express empathy, explore</a:t>
            </a:r>
          </a:p>
          <a:p>
            <a:pPr eaLnBrk="1" hangingPunct="1">
              <a:lnSpc>
                <a:spcPct val="90000"/>
              </a:lnSpc>
              <a:spcBef>
                <a:spcPct val="30000"/>
              </a:spcBef>
              <a:spcAft>
                <a:spcPct val="30000"/>
              </a:spcAft>
              <a:defRPr/>
            </a:pPr>
            <a:r>
              <a:rPr lang="en-US" sz="2200" b="1" dirty="0"/>
              <a:t>2. Ask to share your concerns/worries</a:t>
            </a:r>
          </a:p>
          <a:p>
            <a:pPr>
              <a:lnSpc>
                <a:spcPct val="90000"/>
              </a:lnSpc>
              <a:spcBef>
                <a:spcPct val="30000"/>
              </a:spcBef>
              <a:spcAft>
                <a:spcPct val="30000"/>
              </a:spcAft>
              <a:defRPr/>
            </a:pPr>
            <a:r>
              <a:rPr lang="en-US" sz="2200" b="1" dirty="0"/>
              <a:t>3. Emphasize personal choice</a:t>
            </a:r>
          </a:p>
          <a:p>
            <a:pPr eaLnBrk="1" hangingPunct="1">
              <a:lnSpc>
                <a:spcPct val="90000"/>
              </a:lnSpc>
              <a:spcBef>
                <a:spcPct val="30000"/>
              </a:spcBef>
              <a:spcAft>
                <a:spcPct val="30000"/>
              </a:spcAft>
              <a:buFont typeface="Wingdings" panose="05000000000000000000" pitchFamily="2" charset="2"/>
              <a:buNone/>
              <a:defRPr/>
            </a:pPr>
            <a:endParaRPr lang="en-US" sz="2102" b="1" dirty="0">
              <a:solidFill>
                <a:srgbClr val="112D53"/>
              </a:solidFill>
            </a:endParaRPr>
          </a:p>
          <a:p>
            <a:pPr eaLnBrk="1" hangingPunct="1">
              <a:lnSpc>
                <a:spcPct val="90000"/>
              </a:lnSpc>
              <a:buFont typeface="Wingdings" panose="05000000000000000000" pitchFamily="2" charset="2"/>
              <a:buNone/>
              <a:defRPr/>
            </a:pPr>
            <a:endParaRPr lang="en-US" b="1" dirty="0" smtClean="0"/>
          </a:p>
          <a:p>
            <a:pPr eaLnBrk="1" hangingPunct="1">
              <a:lnSpc>
                <a:spcPct val="90000"/>
              </a:lnSpc>
              <a:defRPr/>
            </a:pPr>
            <a:endParaRPr lang="en-US" b="1" dirty="0" smtClean="0">
              <a:solidFill>
                <a:srgbClr val="002060"/>
              </a:solidFill>
            </a:endParaRPr>
          </a:p>
          <a:p>
            <a:pPr eaLnBrk="1" hangingPunct="1">
              <a:lnSpc>
                <a:spcPct val="90000"/>
              </a:lnSpc>
              <a:buFont typeface="Wingdings" panose="05000000000000000000" pitchFamily="2" charset="2"/>
              <a:buNone/>
              <a:defRPr/>
            </a:pPr>
            <a:endParaRPr lang="en-US" b="1" dirty="0" smtClean="0">
              <a:solidFill>
                <a:srgbClr val="002060"/>
              </a:solidFill>
            </a:endParaRPr>
          </a:p>
        </p:txBody>
      </p:sp>
    </p:spTree>
    <p:extLst>
      <p:ext uri="{BB962C8B-B14F-4D97-AF65-F5344CB8AC3E}">
        <p14:creationId xmlns:p14="http://schemas.microsoft.com/office/powerpoint/2010/main" val="28183661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695740" y="1847257"/>
            <a:ext cx="8229600" cy="858044"/>
          </a:xfrm>
        </p:spPr>
        <p:txBody>
          <a:bodyPr>
            <a:normAutofit fontScale="90000"/>
          </a:bodyPr>
          <a:lstStyle/>
          <a:p>
            <a:r>
              <a:rPr lang="en-US" sz="3600" dirty="0" smtClean="0">
                <a:cs typeface="Arial"/>
              </a:rPr>
              <a:t>Motivational </a:t>
            </a:r>
            <a:r>
              <a:rPr lang="en-US" sz="3600" dirty="0">
                <a:cs typeface="Arial"/>
              </a:rPr>
              <a:t>Interviewing: Facilitate Constructive Self-Management Conversations with Parents and </a:t>
            </a:r>
            <a:r>
              <a:rPr lang="en-US" sz="3600" dirty="0" smtClean="0">
                <a:cs typeface="Arial"/>
              </a:rPr>
              <a:t>Adolescents</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372870"/>
            <a:ext cx="8229600" cy="3108025"/>
          </a:xfrm>
        </p:spPr>
        <p:txBody>
          <a:bodyPr>
            <a:normAutofit/>
          </a:bodyPr>
          <a:lstStyle/>
          <a:p>
            <a:pPr eaLnBrk="1" hangingPunct="1"/>
            <a:endParaRPr lang="en-US" sz="3100" dirty="0" smtClean="0">
              <a:solidFill>
                <a:srgbClr val="000000"/>
              </a:solidFill>
              <a:latin typeface="Arial" charset="0"/>
              <a:ea typeface="ヒラギノ角ゴ Pro W3" charset="0"/>
              <a:cs typeface="ヒラギノ角ゴ Pro W3" charset="0"/>
            </a:endParaRPr>
          </a:p>
          <a:p>
            <a:pPr eaLnBrk="1" hangingPunct="1"/>
            <a:endParaRPr lang="en-US" dirty="0">
              <a:solidFill>
                <a:srgbClr val="000000"/>
              </a:solidFill>
              <a:latin typeface="Arial" charset="0"/>
              <a:ea typeface="ヒラギノ角ゴ Pro W3" charset="0"/>
              <a:cs typeface="ヒラギノ角ゴ Pro W3" charset="0"/>
            </a:endParaRPr>
          </a:p>
          <a:p>
            <a:pPr eaLnBrk="1" hangingPunct="1"/>
            <a:endParaRPr lang="en-US" sz="3100" dirty="0" smtClean="0">
              <a:solidFill>
                <a:srgbClr val="000000"/>
              </a:solidFill>
              <a:latin typeface="Arial" charset="0"/>
              <a:ea typeface="ヒラギノ角ゴ Pro W3" charset="0"/>
              <a:cs typeface="ヒラギノ角ゴ Pro W3" charset="0"/>
            </a:endParaRPr>
          </a:p>
          <a:p>
            <a:pPr marL="0" indent="0" eaLnBrk="1" hangingPunct="1">
              <a:buNone/>
            </a:pPr>
            <a:endParaRPr lang="en-US"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26240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1.</a:t>
            </a:r>
            <a:endParaRPr lang="en-US" dirty="0"/>
          </a:p>
        </p:txBody>
      </p:sp>
      <p:sp>
        <p:nvSpPr>
          <p:cNvPr id="3" name="Content Placeholder 2"/>
          <p:cNvSpPr>
            <a:spLocks noGrp="1"/>
          </p:cNvSpPr>
          <p:nvPr>
            <p:ph idx="1"/>
          </p:nvPr>
        </p:nvSpPr>
        <p:spPr>
          <a:xfrm>
            <a:off x="546652" y="1338189"/>
            <a:ext cx="7504044" cy="3260566"/>
          </a:xfrm>
        </p:spPr>
        <p:txBody>
          <a:bodyPr>
            <a:normAutofit fontScale="92500" lnSpcReduction="10000"/>
          </a:bodyPr>
          <a:lstStyle/>
          <a:p>
            <a:pPr>
              <a:spcAft>
                <a:spcPts val="901"/>
              </a:spcAft>
              <a:defRPr/>
            </a:pPr>
            <a:r>
              <a:rPr lang="en-US" b="1" dirty="0" smtClean="0"/>
              <a:t>Mae: </a:t>
            </a:r>
            <a:r>
              <a:rPr lang="en-US" b="1" dirty="0" smtClean="0"/>
              <a:t>“You people need to quit bugging </a:t>
            </a:r>
            <a:r>
              <a:rPr lang="en-US" b="1" dirty="0" smtClean="0"/>
              <a:t>me about Jamel’s diabetes –he’s only 12; there’s a lot of time for him to get rid of that baby fat and get over this.”</a:t>
            </a:r>
            <a:endParaRPr lang="en-US" b="1" dirty="0" smtClean="0"/>
          </a:p>
          <a:p>
            <a:pPr>
              <a:spcAft>
                <a:spcPts val="901"/>
              </a:spcAft>
              <a:defRPr/>
            </a:pPr>
            <a:r>
              <a:rPr lang="en-US" b="1" dirty="0" smtClean="0"/>
              <a:t>Diabetes Educator: </a:t>
            </a:r>
            <a:r>
              <a:rPr lang="en-US" b="1" dirty="0" smtClean="0"/>
              <a:t>“It sounds like </a:t>
            </a:r>
            <a:r>
              <a:rPr lang="en-US" b="1" dirty="0" smtClean="0"/>
              <a:t>you’re not wanting to talk about this now. </a:t>
            </a:r>
            <a:r>
              <a:rPr lang="en-US" b="1" dirty="0" smtClean="0"/>
              <a:t>Tell me more about that.”</a:t>
            </a:r>
            <a:endParaRPr lang="en-US" b="1" dirty="0"/>
          </a:p>
        </p:txBody>
      </p:sp>
    </p:spTree>
    <p:extLst>
      <p:ext uri="{BB962C8B-B14F-4D97-AF65-F5344CB8AC3E}">
        <p14:creationId xmlns:p14="http://schemas.microsoft.com/office/powerpoint/2010/main" val="1362888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2.</a:t>
            </a:r>
            <a:endParaRPr lang="en-US" dirty="0"/>
          </a:p>
        </p:txBody>
      </p:sp>
      <p:sp>
        <p:nvSpPr>
          <p:cNvPr id="3" name="Content Placeholder 2"/>
          <p:cNvSpPr>
            <a:spLocks noGrp="1"/>
          </p:cNvSpPr>
          <p:nvPr>
            <p:ph idx="1"/>
          </p:nvPr>
        </p:nvSpPr>
        <p:spPr/>
        <p:txBody>
          <a:bodyPr>
            <a:normAutofit fontScale="92500"/>
          </a:bodyPr>
          <a:lstStyle/>
          <a:p>
            <a:pPr>
              <a:defRPr/>
            </a:pPr>
            <a:r>
              <a:rPr lang="en-US" sz="2600" b="1" dirty="0" smtClean="0"/>
              <a:t>Mae</a:t>
            </a:r>
            <a:r>
              <a:rPr lang="en-US" sz="3000" b="1" dirty="0" smtClean="0"/>
              <a:t>:</a:t>
            </a:r>
            <a:r>
              <a:rPr lang="en-US" sz="2703" b="1" dirty="0" smtClean="0"/>
              <a:t> “I </a:t>
            </a:r>
            <a:r>
              <a:rPr lang="en-US" sz="2703" b="1" dirty="0"/>
              <a:t>just don’t think </a:t>
            </a:r>
            <a:r>
              <a:rPr lang="en-US" sz="2703" b="1" dirty="0" smtClean="0"/>
              <a:t>it’s that big of a deal. My uncles and aunts with diabetes are getting by, so I’m </a:t>
            </a:r>
            <a:r>
              <a:rPr lang="en-US" sz="2703" b="1" dirty="0"/>
              <a:t>not going </a:t>
            </a:r>
            <a:r>
              <a:rPr lang="en-US" sz="2703" b="1" dirty="0" smtClean="0"/>
              <a:t>to make all these changes for all my house because of this one thing with Jamel.”</a:t>
            </a:r>
            <a:endParaRPr lang="en-US" sz="2703" b="1" dirty="0"/>
          </a:p>
          <a:p>
            <a:pPr>
              <a:defRPr/>
            </a:pPr>
            <a:endParaRPr lang="en-US" b="1" dirty="0" smtClean="0"/>
          </a:p>
          <a:p>
            <a:pPr>
              <a:defRPr/>
            </a:pPr>
            <a:r>
              <a:rPr lang="en-US" sz="2600" b="1" dirty="0" smtClean="0"/>
              <a:t>Diabetes Educator</a:t>
            </a:r>
            <a:r>
              <a:rPr lang="en-US" b="1" dirty="0" smtClean="0"/>
              <a:t>: “</a:t>
            </a:r>
            <a:r>
              <a:rPr lang="en-US" sz="2703" b="1" dirty="0" smtClean="0"/>
              <a:t>May </a:t>
            </a:r>
            <a:r>
              <a:rPr lang="en-US" sz="2703" b="1" dirty="0"/>
              <a:t>I tell you what concerns me?” </a:t>
            </a:r>
          </a:p>
        </p:txBody>
      </p:sp>
    </p:spTree>
    <p:extLst>
      <p:ext uri="{BB962C8B-B14F-4D97-AF65-F5344CB8AC3E}">
        <p14:creationId xmlns:p14="http://schemas.microsoft.com/office/powerpoint/2010/main" val="356398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rrowheads="1"/>
          </p:cNvSpPr>
          <p:nvPr>
            <p:ph type="title"/>
          </p:nvPr>
        </p:nvSpPr>
        <p:spPr>
          <a:xfrm>
            <a:off x="785191" y="206169"/>
            <a:ext cx="6875767" cy="858044"/>
          </a:xfrm>
        </p:spPr>
        <p:txBody>
          <a:bodyPr>
            <a:normAutofit/>
          </a:bodyPr>
          <a:lstStyle/>
          <a:p>
            <a:pPr>
              <a:defRPr/>
            </a:pPr>
            <a:r>
              <a:rPr lang="en-US" dirty="0" smtClean="0"/>
              <a:t>Example 3.</a:t>
            </a:r>
            <a:endParaRPr lang="en-US" dirty="0"/>
          </a:p>
        </p:txBody>
      </p:sp>
      <p:sp>
        <p:nvSpPr>
          <p:cNvPr id="296963" name="Rectangle 3"/>
          <p:cNvSpPr>
            <a:spLocks noGrp="1" noChangeArrowheads="1"/>
          </p:cNvSpPr>
          <p:nvPr>
            <p:ph idx="1"/>
          </p:nvPr>
        </p:nvSpPr>
        <p:spPr>
          <a:xfrm>
            <a:off x="630396" y="1402898"/>
            <a:ext cx="7185356" cy="3546581"/>
          </a:xfrm>
        </p:spPr>
        <p:txBody>
          <a:bodyPr/>
          <a:lstStyle/>
          <a:p>
            <a:pPr>
              <a:buFont typeface="Wingdings" panose="05000000000000000000" pitchFamily="2" charset="2"/>
              <a:buNone/>
              <a:defRPr/>
            </a:pPr>
            <a:r>
              <a:rPr lang="en-US" sz="2102" b="1" dirty="0" smtClean="0"/>
              <a:t>Mae: </a:t>
            </a:r>
            <a:r>
              <a:rPr lang="en-US" sz="2102" b="1" dirty="0"/>
              <a:t>“I don’t like </a:t>
            </a:r>
            <a:r>
              <a:rPr lang="en-US" sz="2102" b="1" dirty="0" smtClean="0"/>
              <a:t>all that and </a:t>
            </a:r>
            <a:r>
              <a:rPr lang="en-US" sz="2102" b="1" dirty="0"/>
              <a:t>it’s such a </a:t>
            </a:r>
            <a:r>
              <a:rPr lang="en-US" sz="2102" b="1" dirty="0" smtClean="0"/>
              <a:t>hassle and nobody else is going to like that food; we’re not doing it.”</a:t>
            </a:r>
            <a:endParaRPr lang="en-US" sz="2102" b="1" dirty="0"/>
          </a:p>
          <a:p>
            <a:pPr>
              <a:buFont typeface="Wingdings" panose="05000000000000000000" pitchFamily="2" charset="2"/>
              <a:buNone/>
              <a:defRPr/>
            </a:pPr>
            <a:endParaRPr lang="en-US" sz="2102" b="1" dirty="0"/>
          </a:p>
          <a:p>
            <a:pPr>
              <a:buFont typeface="Wingdings" panose="05000000000000000000" pitchFamily="2" charset="2"/>
              <a:buNone/>
              <a:defRPr/>
            </a:pPr>
            <a:r>
              <a:rPr lang="en-US" sz="2102" b="1" dirty="0" smtClean="0"/>
              <a:t>Diabetes Educator: </a:t>
            </a:r>
            <a:r>
              <a:rPr lang="en-US" sz="2102" b="1" dirty="0"/>
              <a:t>“And it really is your decision.  All I can do is tell you the advantages and disadvantages </a:t>
            </a:r>
            <a:r>
              <a:rPr lang="en-US" sz="2102" b="1" dirty="0" smtClean="0"/>
              <a:t>of making small changes and </a:t>
            </a:r>
            <a:r>
              <a:rPr lang="en-US" sz="2102" b="1" dirty="0"/>
              <a:t>give you my opinion. </a:t>
            </a:r>
            <a:r>
              <a:rPr lang="en-US" sz="2102" b="1" dirty="0"/>
              <a:t>It really is up to you.”</a:t>
            </a:r>
          </a:p>
        </p:txBody>
      </p:sp>
    </p:spTree>
    <p:extLst>
      <p:ext uri="{BB962C8B-B14F-4D97-AF65-F5344CB8AC3E}">
        <p14:creationId xmlns:p14="http://schemas.microsoft.com/office/powerpoint/2010/main" val="2616441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rrowheads="1"/>
          </p:cNvSpPr>
          <p:nvPr>
            <p:ph type="title"/>
          </p:nvPr>
        </p:nvSpPr>
        <p:spPr>
          <a:effectLst>
            <a:outerShdw dist="35921" dir="2700000" algn="ctr" rotWithShape="0">
              <a:schemeClr val="bg2"/>
            </a:outerShdw>
          </a:effectLst>
        </p:spPr>
        <p:txBody>
          <a:bodyPr>
            <a:normAutofit fontScale="90000"/>
          </a:bodyPr>
          <a:lstStyle/>
          <a:p>
            <a:pPr>
              <a:defRPr/>
            </a:pPr>
            <a:r>
              <a:rPr lang="en-US" dirty="0"/>
              <a:t>Support Self-Efficacy</a:t>
            </a:r>
          </a:p>
        </p:txBody>
      </p:sp>
      <p:sp>
        <p:nvSpPr>
          <p:cNvPr id="297987" name="Rectangle 3"/>
          <p:cNvSpPr>
            <a:spLocks noGrp="1" noChangeArrowheads="1"/>
          </p:cNvSpPr>
          <p:nvPr>
            <p:ph idx="1"/>
          </p:nvPr>
        </p:nvSpPr>
        <p:spPr>
          <a:xfrm>
            <a:off x="457200" y="1372870"/>
            <a:ext cx="7318163" cy="3489378"/>
          </a:xfrm>
        </p:spPr>
        <p:txBody>
          <a:bodyPr>
            <a:normAutofit/>
          </a:bodyPr>
          <a:lstStyle/>
          <a:p>
            <a:pPr>
              <a:lnSpc>
                <a:spcPct val="90000"/>
              </a:lnSpc>
              <a:spcBef>
                <a:spcPct val="30000"/>
              </a:spcBef>
              <a:spcAft>
                <a:spcPct val="30000"/>
              </a:spcAft>
              <a:defRPr/>
            </a:pPr>
            <a:r>
              <a:rPr lang="en-US" dirty="0"/>
              <a:t>Notice, support, encourage patient attempts </a:t>
            </a:r>
            <a:r>
              <a:rPr lang="en-US" dirty="0" smtClean="0"/>
              <a:t>or </a:t>
            </a:r>
            <a:r>
              <a:rPr lang="en-US" dirty="0"/>
              <a:t>even thoughts about </a:t>
            </a:r>
            <a:r>
              <a:rPr lang="en-US" dirty="0" smtClean="0"/>
              <a:t>change</a:t>
            </a:r>
            <a:endParaRPr lang="en-US" dirty="0"/>
          </a:p>
          <a:p>
            <a:pPr>
              <a:lnSpc>
                <a:spcPct val="90000"/>
              </a:lnSpc>
              <a:spcBef>
                <a:spcPct val="30000"/>
              </a:spcBef>
              <a:spcAft>
                <a:spcPct val="30000"/>
              </a:spcAft>
              <a:defRPr/>
            </a:pPr>
            <a:r>
              <a:rPr lang="en-US" dirty="0" smtClean="0"/>
              <a:t> Praise </a:t>
            </a:r>
            <a:r>
              <a:rPr lang="en-US" dirty="0"/>
              <a:t>the behavior, not the </a:t>
            </a:r>
            <a:r>
              <a:rPr lang="en-US" dirty="0" smtClean="0"/>
              <a:t>person</a:t>
            </a:r>
            <a:endParaRPr lang="en-US" dirty="0"/>
          </a:p>
          <a:p>
            <a:pPr>
              <a:lnSpc>
                <a:spcPct val="90000"/>
              </a:lnSpc>
              <a:spcBef>
                <a:spcPct val="30000"/>
              </a:spcBef>
              <a:spcAft>
                <a:spcPct val="30000"/>
              </a:spcAft>
              <a:defRPr/>
            </a:pPr>
            <a:r>
              <a:rPr lang="en-US" u="sng" dirty="0" smtClean="0"/>
              <a:t>Caution</a:t>
            </a:r>
            <a:r>
              <a:rPr lang="en-US" u="sng" dirty="0"/>
              <a:t>: over-praising sounds </a:t>
            </a:r>
            <a:r>
              <a:rPr lang="en-US" u="sng" dirty="0" smtClean="0"/>
              <a:t>insincere</a:t>
            </a:r>
            <a:endParaRPr lang="en-US" dirty="0"/>
          </a:p>
        </p:txBody>
      </p:sp>
    </p:spTree>
    <p:extLst>
      <p:ext uri="{BB962C8B-B14F-4D97-AF65-F5344CB8AC3E}">
        <p14:creationId xmlns:p14="http://schemas.microsoft.com/office/powerpoint/2010/main" val="1592041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effectLst>
            <a:outerShdw dist="35921" dir="2700000" algn="ctr" rotWithShape="0">
              <a:schemeClr val="bg2"/>
            </a:outerShdw>
          </a:effectLst>
        </p:spPr>
        <p:txBody>
          <a:bodyPr>
            <a:normAutofit fontScale="90000"/>
          </a:bodyPr>
          <a:lstStyle/>
          <a:p>
            <a:pPr>
              <a:defRPr/>
            </a:pPr>
            <a:r>
              <a:rPr lang="en-US" sz="3603" dirty="0"/>
              <a:t>Support Self-Efficacy</a:t>
            </a:r>
          </a:p>
        </p:txBody>
      </p:sp>
      <p:sp>
        <p:nvSpPr>
          <p:cNvPr id="191491" name="Rectangle 3"/>
          <p:cNvSpPr>
            <a:spLocks noGrp="1" noChangeArrowheads="1"/>
          </p:cNvSpPr>
          <p:nvPr>
            <p:ph idx="1"/>
          </p:nvPr>
        </p:nvSpPr>
        <p:spPr>
          <a:xfrm>
            <a:off x="824949" y="1372870"/>
            <a:ext cx="7007618" cy="3432175"/>
          </a:xfrm>
        </p:spPr>
        <p:txBody>
          <a:bodyPr>
            <a:normAutofit lnSpcReduction="10000"/>
          </a:bodyPr>
          <a:lstStyle/>
          <a:p>
            <a:pPr>
              <a:buFont typeface="Wingdings" panose="05000000000000000000" pitchFamily="2" charset="2"/>
              <a:buNone/>
              <a:defRPr/>
            </a:pPr>
            <a:r>
              <a:rPr lang="en-US" sz="2703" b="1" dirty="0" smtClean="0"/>
              <a:t>“Mary</a:t>
            </a:r>
            <a:r>
              <a:rPr lang="en-US" sz="2102" b="1" dirty="0" smtClean="0"/>
              <a:t>, </a:t>
            </a:r>
            <a:r>
              <a:rPr lang="en-US" sz="2800" b="1" dirty="0"/>
              <a:t>it’s great that you </a:t>
            </a:r>
            <a:r>
              <a:rPr lang="en-US" sz="2800" b="1" dirty="0" smtClean="0"/>
              <a:t>manage your </a:t>
            </a:r>
            <a:r>
              <a:rPr lang="en-US" sz="2800" b="1" dirty="0"/>
              <a:t>diabetes </a:t>
            </a:r>
            <a:r>
              <a:rPr lang="en-US" sz="2800" b="1" dirty="0" smtClean="0"/>
              <a:t>every </a:t>
            </a:r>
            <a:r>
              <a:rPr lang="en-US" sz="2800" b="1" dirty="0"/>
              <a:t>day the way you planned.  </a:t>
            </a:r>
            <a:r>
              <a:rPr lang="en-US" sz="2800" b="1" dirty="0"/>
              <a:t>Keep it up!”</a:t>
            </a:r>
          </a:p>
          <a:p>
            <a:pPr>
              <a:buFont typeface="Wingdings" panose="05000000000000000000" pitchFamily="2" charset="2"/>
              <a:buNone/>
              <a:defRPr/>
            </a:pPr>
            <a:endParaRPr lang="en-US" sz="2800" b="1" dirty="0"/>
          </a:p>
          <a:p>
            <a:pPr>
              <a:buFont typeface="Wingdings" panose="05000000000000000000" pitchFamily="2" charset="2"/>
              <a:buNone/>
              <a:defRPr/>
            </a:pPr>
            <a:r>
              <a:rPr lang="en-US" sz="2800" b="1" dirty="0"/>
              <a:t>“You are well on your way to better health since you are even thinking about finding ways to get some activity into your </a:t>
            </a:r>
            <a:r>
              <a:rPr lang="en-US" sz="2800" b="1" dirty="0" smtClean="0"/>
              <a:t>routine, Jamel.”</a:t>
            </a:r>
            <a:endParaRPr lang="en-US" sz="2800" b="1" dirty="0"/>
          </a:p>
          <a:p>
            <a:pPr>
              <a:buFont typeface="Wingdings" panose="05000000000000000000" pitchFamily="2" charset="2"/>
              <a:buNone/>
              <a:defRPr/>
            </a:pPr>
            <a:endParaRPr lang="en-US" sz="2102" b="1" dirty="0"/>
          </a:p>
        </p:txBody>
      </p:sp>
    </p:spTree>
    <p:extLst>
      <p:ext uri="{BB962C8B-B14F-4D97-AF65-F5344CB8AC3E}">
        <p14:creationId xmlns:p14="http://schemas.microsoft.com/office/powerpoint/2010/main" val="1600782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effectLst>
            <a:outerShdw dist="35921" dir="2700000" algn="ctr" rotWithShape="0">
              <a:schemeClr val="bg2"/>
            </a:outerShdw>
          </a:effectLst>
        </p:spPr>
        <p:txBody>
          <a:bodyPr>
            <a:normAutofit fontScale="90000"/>
          </a:bodyPr>
          <a:lstStyle/>
          <a:p>
            <a:pPr>
              <a:defRPr/>
            </a:pPr>
            <a:r>
              <a:rPr lang="en-US" sz="3603" dirty="0"/>
              <a:t>Support Self-Efficacy</a:t>
            </a:r>
          </a:p>
        </p:txBody>
      </p:sp>
      <p:sp>
        <p:nvSpPr>
          <p:cNvPr id="191491" name="Rectangle 3"/>
          <p:cNvSpPr>
            <a:spLocks noGrp="1" noChangeArrowheads="1"/>
          </p:cNvSpPr>
          <p:nvPr>
            <p:ph idx="1"/>
          </p:nvPr>
        </p:nvSpPr>
        <p:spPr>
          <a:xfrm>
            <a:off x="864705" y="1222514"/>
            <a:ext cx="6967862" cy="3582532"/>
          </a:xfrm>
        </p:spPr>
        <p:txBody>
          <a:bodyPr>
            <a:normAutofit/>
          </a:bodyPr>
          <a:lstStyle/>
          <a:p>
            <a:pPr>
              <a:buFont typeface="Wingdings" panose="05000000000000000000" pitchFamily="2" charset="2"/>
              <a:buNone/>
              <a:defRPr/>
            </a:pPr>
            <a:r>
              <a:rPr lang="en-US" sz="2400" b="1" dirty="0" smtClean="0"/>
              <a:t>“Erin, that’s </a:t>
            </a:r>
            <a:r>
              <a:rPr lang="en-US" sz="2400" b="1" dirty="0"/>
              <a:t>great that your A1C has come down since last time! </a:t>
            </a:r>
            <a:r>
              <a:rPr lang="en-US" sz="2400" b="1" dirty="0"/>
              <a:t>Tell me about the things you’re doing that are helping you succeed.”</a:t>
            </a:r>
          </a:p>
          <a:p>
            <a:pPr>
              <a:buFont typeface="Wingdings" panose="05000000000000000000" pitchFamily="2" charset="2"/>
              <a:buNone/>
              <a:defRPr/>
            </a:pPr>
            <a:endParaRPr lang="en-US" sz="2400" b="1" dirty="0"/>
          </a:p>
          <a:p>
            <a:pPr>
              <a:buFont typeface="Wingdings" panose="05000000000000000000" pitchFamily="2" charset="2"/>
              <a:buNone/>
              <a:defRPr/>
            </a:pPr>
            <a:r>
              <a:rPr lang="en-US" sz="2400" b="1" dirty="0" smtClean="0"/>
              <a:t>“Jack, that’s </a:t>
            </a:r>
            <a:r>
              <a:rPr lang="en-US" sz="2400" b="1" dirty="0"/>
              <a:t>great that you are thinking </a:t>
            </a:r>
            <a:r>
              <a:rPr lang="en-US" sz="2400" b="1" dirty="0" smtClean="0"/>
              <a:t>about finding ways to support Erin’s own decision-making about how to fit checking her </a:t>
            </a:r>
            <a:r>
              <a:rPr lang="en-US" sz="2400" b="1" dirty="0"/>
              <a:t>blood </a:t>
            </a:r>
            <a:r>
              <a:rPr lang="en-US" sz="2400" b="1" dirty="0" smtClean="0"/>
              <a:t>sugar into her day!”</a:t>
            </a:r>
            <a:endParaRPr lang="en-US" sz="2400" b="1" dirty="0"/>
          </a:p>
        </p:txBody>
      </p:sp>
    </p:spTree>
    <p:extLst>
      <p:ext uri="{BB962C8B-B14F-4D97-AF65-F5344CB8AC3E}">
        <p14:creationId xmlns:p14="http://schemas.microsoft.com/office/powerpoint/2010/main" val="3842113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964097" y="400420"/>
            <a:ext cx="5724412" cy="743638"/>
          </a:xfrm>
        </p:spPr>
        <p:txBody>
          <a:bodyPr/>
          <a:lstStyle/>
          <a:p>
            <a:pPr eaLnBrk="1" hangingPunct="1">
              <a:defRPr/>
            </a:pPr>
            <a:r>
              <a:rPr lang="en-US" sz="3600" dirty="0">
                <a:effectLst>
                  <a:outerShdw blurRad="38100" dist="38100" dir="2700000" algn="tl">
                    <a:srgbClr val="000000">
                      <a:alpha val="43137"/>
                    </a:srgbClr>
                  </a:outerShdw>
                </a:effectLst>
              </a:rPr>
              <a:t>Incremental Goals</a:t>
            </a:r>
          </a:p>
        </p:txBody>
      </p:sp>
      <p:sp>
        <p:nvSpPr>
          <p:cNvPr id="57347" name="Content Placeholder 2"/>
          <p:cNvSpPr>
            <a:spLocks noGrp="1"/>
          </p:cNvSpPr>
          <p:nvPr>
            <p:ph idx="1"/>
          </p:nvPr>
        </p:nvSpPr>
        <p:spPr>
          <a:xfrm>
            <a:off x="586409" y="1273478"/>
            <a:ext cx="6798685" cy="3139496"/>
          </a:xfrm>
        </p:spPr>
        <p:txBody>
          <a:bodyPr>
            <a:normAutofit fontScale="85000" lnSpcReduction="20000"/>
          </a:bodyPr>
          <a:lstStyle/>
          <a:p>
            <a:pPr>
              <a:spcBef>
                <a:spcPts val="0"/>
              </a:spcBef>
              <a:defRPr/>
            </a:pPr>
            <a:r>
              <a:rPr lang="en-US" sz="2600" u="sng" dirty="0">
                <a:latin typeface="Arial" panose="020B0604020202020204" pitchFamily="34" charset="0"/>
                <a:cs typeface="Arial" panose="020B0604020202020204" pitchFamily="34" charset="0"/>
              </a:rPr>
              <a:t>Self-efficacy building via small successes</a:t>
            </a:r>
          </a:p>
          <a:p>
            <a:pPr lvl="1">
              <a:spcBef>
                <a:spcPts val="0"/>
              </a:spcBef>
              <a:defRPr/>
            </a:pPr>
            <a:r>
              <a:rPr lang="en-US" sz="1700" dirty="0">
                <a:latin typeface="Arial" panose="020B0604020202020204" pitchFamily="34" charset="0"/>
                <a:cs typeface="Arial" panose="020B0604020202020204" pitchFamily="34" charset="0"/>
              </a:rPr>
              <a:t>Success in small things can progressively build confidence towards bigger change</a:t>
            </a:r>
          </a:p>
          <a:p>
            <a:pPr>
              <a:spcBef>
                <a:spcPts val="0"/>
              </a:spcBef>
              <a:defRPr/>
            </a:pPr>
            <a:endParaRPr lang="en-US" sz="1900" dirty="0">
              <a:latin typeface="Arial" panose="020B0604020202020204" pitchFamily="34" charset="0"/>
              <a:cs typeface="Arial" panose="020B0604020202020204" pitchFamily="34" charset="0"/>
            </a:endParaRPr>
          </a:p>
          <a:p>
            <a:pPr>
              <a:spcBef>
                <a:spcPts val="0"/>
              </a:spcBef>
              <a:defRPr/>
            </a:pPr>
            <a:r>
              <a:rPr lang="en-US" sz="2600" dirty="0">
                <a:latin typeface="Arial" panose="020B0604020202020204" pitchFamily="34" charset="0"/>
                <a:cs typeface="Arial" panose="020B0604020202020204" pitchFamily="34" charset="0"/>
              </a:rPr>
              <a:t>Avoiding use of BIG words like ‘diet’ and ‘exercise’ and ‘quitting’ (smoking)</a:t>
            </a:r>
          </a:p>
          <a:p>
            <a:pPr>
              <a:spcBef>
                <a:spcPts val="0"/>
              </a:spcBef>
              <a:defRPr/>
            </a:pPr>
            <a:endParaRPr lang="en-US" sz="2600" dirty="0">
              <a:latin typeface="Arial" panose="020B0604020202020204" pitchFamily="34" charset="0"/>
              <a:cs typeface="Arial" panose="020B0604020202020204" pitchFamily="34" charset="0"/>
            </a:endParaRPr>
          </a:p>
          <a:p>
            <a:pPr>
              <a:spcBef>
                <a:spcPts val="0"/>
              </a:spcBef>
              <a:defRPr/>
            </a:pPr>
            <a:r>
              <a:rPr lang="en-US" sz="2600" dirty="0">
                <a:latin typeface="Arial" panose="020B0604020202020204" pitchFamily="34" charset="0"/>
                <a:cs typeface="Arial" panose="020B0604020202020204" pitchFamily="34" charset="0"/>
              </a:rPr>
              <a:t>Instead: ‘small changes in some of the foods you eat,’ ‘getting more activity into your routine,’’ cutting back on the number of cigarettes per day’, ‘cutting one soda out of your daily routine for the next week and see how that goes’</a:t>
            </a:r>
          </a:p>
          <a:p>
            <a:pPr eaLnBrk="1" hangingPunct="1">
              <a:defRPr/>
            </a:pPr>
            <a:endParaRPr lang="en-US" b="1" dirty="0" smtClean="0"/>
          </a:p>
        </p:txBody>
      </p:sp>
    </p:spTree>
    <p:extLst>
      <p:ext uri="{BB962C8B-B14F-4D97-AF65-F5344CB8AC3E}">
        <p14:creationId xmlns:p14="http://schemas.microsoft.com/office/powerpoint/2010/main" val="1175851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defRPr/>
            </a:pPr>
            <a:r>
              <a:rPr lang="en-US" sz="3200" dirty="0" smtClean="0">
                <a:effectLst>
                  <a:outerShdw blurRad="38100" dist="38100" dir="2700000" algn="tl">
                    <a:srgbClr val="000000">
                      <a:alpha val="43137"/>
                    </a:srgbClr>
                  </a:outerShdw>
                </a:effectLst>
              </a:rPr>
              <a:t>Autonomy Supporting Strategies</a:t>
            </a:r>
            <a:endParaRPr lang="en-US" sz="3200" dirty="0">
              <a:effectLst>
                <a:outerShdw blurRad="38100" dist="38100" dir="2700000" algn="tl">
                  <a:srgbClr val="000000">
                    <a:alpha val="43137"/>
                  </a:srgbClr>
                </a:outerShdw>
              </a:effectLst>
            </a:endParaRPr>
          </a:p>
        </p:txBody>
      </p:sp>
      <p:sp>
        <p:nvSpPr>
          <p:cNvPr id="51203" name="Content Placeholder 2"/>
          <p:cNvSpPr>
            <a:spLocks noGrp="1"/>
          </p:cNvSpPr>
          <p:nvPr>
            <p:ph idx="1"/>
          </p:nvPr>
        </p:nvSpPr>
        <p:spPr>
          <a:xfrm>
            <a:off x="178905" y="1328248"/>
            <a:ext cx="7305582" cy="3382899"/>
          </a:xfrm>
        </p:spPr>
        <p:txBody>
          <a:bodyPr>
            <a:normAutofit fontScale="77500" lnSpcReduction="20000"/>
          </a:bodyPr>
          <a:lstStyle/>
          <a:p>
            <a:pPr lvl="1">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Open-ended questions</a:t>
            </a:r>
          </a:p>
          <a:p>
            <a:pPr lvl="2">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Prevents </a:t>
            </a:r>
            <a:r>
              <a:rPr lang="en-US" sz="2200" dirty="0">
                <a:latin typeface="Arial" panose="020B0604020202020204" pitchFamily="34" charset="0"/>
                <a:cs typeface="Arial" panose="020B0604020202020204" pitchFamily="34" charset="0"/>
              </a:rPr>
              <a:t>patient feeling judged or  interrogated </a:t>
            </a:r>
            <a:r>
              <a:rPr lang="en-US" sz="2200" dirty="0" smtClean="0">
                <a:latin typeface="Arial" panose="020B0604020202020204" pitchFamily="34" charset="0"/>
                <a:cs typeface="Arial" panose="020B0604020202020204" pitchFamily="34" charset="0"/>
              </a:rPr>
              <a:t>(“What do you hope your future will be like in 10 years?” “What have you been told about how getting activity affects your diabetes?” vs</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“Did </a:t>
            </a:r>
            <a:r>
              <a:rPr lang="en-US" sz="2200" dirty="0">
                <a:latin typeface="Arial" panose="020B0604020202020204" pitchFamily="34" charset="0"/>
                <a:cs typeface="Arial" panose="020B0604020202020204" pitchFamily="34" charset="0"/>
              </a:rPr>
              <a:t>you try this</a:t>
            </a:r>
            <a:r>
              <a:rPr lang="en-US" sz="2200" dirty="0" smtClean="0">
                <a:latin typeface="Arial" panose="020B0604020202020204" pitchFamily="34" charset="0"/>
                <a:cs typeface="Arial" panose="020B0604020202020204" pitchFamily="34" charset="0"/>
              </a:rPr>
              <a:t>?” “Have </a:t>
            </a:r>
            <a:r>
              <a:rPr lang="en-US" sz="2200" dirty="0">
                <a:latin typeface="Arial" panose="020B0604020202020204" pitchFamily="34" charset="0"/>
                <a:cs typeface="Arial" panose="020B0604020202020204" pitchFamily="34" charset="0"/>
              </a:rPr>
              <a:t>you thought about trying walking</a:t>
            </a:r>
            <a:r>
              <a:rPr lang="en-US" sz="2200" dirty="0" smtClean="0">
                <a:latin typeface="Arial" panose="020B0604020202020204" pitchFamily="34" charset="0"/>
                <a:cs typeface="Arial" panose="020B0604020202020204" pitchFamily="34" charset="0"/>
              </a:rPr>
              <a:t>?” “Do </a:t>
            </a:r>
            <a:r>
              <a:rPr lang="en-US" sz="2200" dirty="0">
                <a:latin typeface="Arial" panose="020B0604020202020204" pitchFamily="34" charset="0"/>
                <a:cs typeface="Arial" panose="020B0604020202020204" pitchFamily="34" charset="0"/>
              </a:rPr>
              <a:t>you know</a:t>
            </a:r>
            <a:r>
              <a:rPr lang="en-US" sz="2200" dirty="0" smtClean="0">
                <a:latin typeface="Arial" panose="020B0604020202020204" pitchFamily="34" charset="0"/>
                <a:cs typeface="Arial" panose="020B0604020202020204" pitchFamily="34" charset="0"/>
              </a:rPr>
              <a:t>?”)</a:t>
            </a:r>
          </a:p>
          <a:p>
            <a:pPr lvl="1" eaLnBrk="1" hangingPunct="1">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Permission Asking before giving advice or information</a:t>
            </a:r>
          </a:p>
          <a:p>
            <a:pPr lvl="2">
              <a:buFont typeface="Arial" panose="020B0604020202020204" pitchFamily="34" charset="0"/>
              <a:buChar char="•"/>
              <a:defRPr/>
            </a:pPr>
            <a:r>
              <a:rPr lang="en-US" dirty="0" smtClean="0">
                <a:latin typeface="Arial" panose="020B0604020202020204" pitchFamily="34" charset="0"/>
                <a:cs typeface="Arial" panose="020B0604020202020204" pitchFamily="34" charset="0"/>
              </a:rPr>
              <a:t>“May I share some information with you about that?” OR “I’d like to tell you what other patients have said worked for them if that’s okay with you?” OR “Do you mind if I make a suggestion?”</a:t>
            </a:r>
          </a:p>
          <a:p>
            <a:pPr lvl="1">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Agenda-Setting</a:t>
            </a:r>
          </a:p>
          <a:p>
            <a:pPr lvl="2">
              <a:buFont typeface="Arial" panose="020B0604020202020204" pitchFamily="34" charset="0"/>
              <a:buChar char="•"/>
              <a:defRPr/>
            </a:pPr>
            <a:endParaRPr lang="en-US" sz="1402" dirty="0"/>
          </a:p>
          <a:p>
            <a:pPr eaLnBrk="1" hangingPunct="1">
              <a:defRPr/>
            </a:pPr>
            <a:endParaRPr lang="en-US" sz="2102" b="1" dirty="0">
              <a:solidFill>
                <a:schemeClr val="tx2"/>
              </a:solidFill>
            </a:endParaRPr>
          </a:p>
        </p:txBody>
      </p:sp>
    </p:spTree>
    <p:extLst>
      <p:ext uri="{BB962C8B-B14F-4D97-AF65-F5344CB8AC3E}">
        <p14:creationId xmlns:p14="http://schemas.microsoft.com/office/powerpoint/2010/main" val="2599911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defRPr/>
            </a:pPr>
            <a:r>
              <a:rPr lang="en-US" sz="3003" dirty="0">
                <a:effectLst>
                  <a:outerShdw blurRad="38100" dist="38100" dir="2700000" algn="tl">
                    <a:srgbClr val="000000">
                      <a:alpha val="43137"/>
                    </a:srgbClr>
                  </a:outerShdw>
                </a:effectLst>
              </a:rPr>
              <a:t>Patient Autonomy: Agenda-Setting</a:t>
            </a:r>
          </a:p>
        </p:txBody>
      </p:sp>
      <p:sp>
        <p:nvSpPr>
          <p:cNvPr id="50179" name="Content Placeholder 2"/>
          <p:cNvSpPr>
            <a:spLocks noGrp="1"/>
          </p:cNvSpPr>
          <p:nvPr>
            <p:ph idx="1"/>
          </p:nvPr>
        </p:nvSpPr>
        <p:spPr/>
        <p:txBody>
          <a:bodyPr>
            <a:normAutofit lnSpcReduction="10000"/>
          </a:bodyPr>
          <a:lstStyle/>
          <a:p>
            <a:pPr eaLnBrk="1" hangingPunct="1">
              <a:defRPr/>
            </a:pPr>
            <a:r>
              <a:rPr lang="en-US" sz="2800" dirty="0"/>
              <a:t>Maintains autonomy/choice</a:t>
            </a:r>
          </a:p>
          <a:p>
            <a:pPr eaLnBrk="1" hangingPunct="1">
              <a:defRPr/>
            </a:pPr>
            <a:r>
              <a:rPr lang="en-US" sz="2800" dirty="0"/>
              <a:t>Organizes the conversation </a:t>
            </a:r>
            <a:r>
              <a:rPr lang="en-US" sz="2800" dirty="0" smtClean="0"/>
              <a:t>structure, can help to gently introduce difficult topics in the ‘list’</a:t>
            </a:r>
            <a:endParaRPr lang="en-US" sz="2800" dirty="0"/>
          </a:p>
          <a:p>
            <a:pPr eaLnBrk="1" hangingPunct="1">
              <a:buFontTx/>
              <a:buNone/>
              <a:defRPr/>
            </a:pPr>
            <a:endParaRPr lang="en-US" sz="1802" b="1" dirty="0"/>
          </a:p>
          <a:p>
            <a:pPr eaLnBrk="1" hangingPunct="1">
              <a:buFontTx/>
              <a:buNone/>
              <a:defRPr/>
            </a:pPr>
            <a:r>
              <a:rPr lang="en-US" sz="1501" b="1" dirty="0" smtClean="0"/>
              <a:t>“To </a:t>
            </a:r>
            <a:r>
              <a:rPr lang="en-US" sz="1501" b="1" dirty="0"/>
              <a:t>help keep you from being readmitted to the hospital, </a:t>
            </a:r>
            <a:r>
              <a:rPr lang="en-US" sz="1501" b="1" dirty="0" smtClean="0"/>
              <a:t>Erin, we </a:t>
            </a:r>
            <a:r>
              <a:rPr lang="en-US" sz="1501" b="1" dirty="0"/>
              <a:t>can talk about small changes you can make in the foods you eat, getting more activity into your daily routine, </a:t>
            </a:r>
            <a:r>
              <a:rPr lang="en-US" sz="1501" b="1" dirty="0" smtClean="0"/>
              <a:t>and insulin use. </a:t>
            </a:r>
            <a:r>
              <a:rPr lang="en-US" sz="1501" b="1" dirty="0"/>
              <a:t>Which of these would you like to talk about first?’ </a:t>
            </a:r>
            <a:r>
              <a:rPr lang="en-US" sz="1501" b="1" dirty="0" smtClean="0"/>
              <a:t>[insulin]</a:t>
            </a:r>
            <a:endParaRPr lang="en-US" sz="1501" b="1" dirty="0"/>
          </a:p>
          <a:p>
            <a:pPr eaLnBrk="1" hangingPunct="1">
              <a:buFontTx/>
              <a:buNone/>
              <a:defRPr/>
            </a:pPr>
            <a:endParaRPr lang="en-US" sz="1501" b="1" dirty="0"/>
          </a:p>
          <a:p>
            <a:pPr eaLnBrk="1" hangingPunct="1">
              <a:buFontTx/>
              <a:buNone/>
              <a:defRPr/>
            </a:pPr>
            <a:r>
              <a:rPr lang="en-US" sz="1501" b="1" dirty="0"/>
              <a:t>‘ Now that we’ve talked about </a:t>
            </a:r>
            <a:r>
              <a:rPr lang="en-US" sz="1501" b="1" dirty="0" smtClean="0"/>
              <a:t>the insulin, </a:t>
            </a:r>
            <a:r>
              <a:rPr lang="en-US" sz="1501" b="1" dirty="0"/>
              <a:t>which of the other two topics would you like to talk about next?’</a:t>
            </a:r>
          </a:p>
          <a:p>
            <a:pPr eaLnBrk="1" hangingPunct="1">
              <a:buFontTx/>
              <a:buNone/>
              <a:defRPr/>
            </a:pPr>
            <a:endParaRPr lang="en-US" sz="1501" b="1" dirty="0">
              <a:solidFill>
                <a:schemeClr val="tx2"/>
              </a:solidFill>
            </a:endParaRPr>
          </a:p>
          <a:p>
            <a:pPr eaLnBrk="1" hangingPunct="1">
              <a:defRPr/>
            </a:pPr>
            <a:endParaRPr lang="en-US" sz="2102" dirty="0"/>
          </a:p>
        </p:txBody>
      </p:sp>
      <p:sp>
        <p:nvSpPr>
          <p:cNvPr id="50180" name="Slide Number Placeholder 3"/>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n"/>
              <a:defRPr sz="2402">
                <a:solidFill>
                  <a:schemeClr val="tx1"/>
                </a:solidFill>
                <a:latin typeface="Tahoma" panose="020B0604030504040204" pitchFamily="34" charset="0"/>
              </a:defRPr>
            </a:lvl1pPr>
            <a:lvl2pPr marL="557733" indent="-214513">
              <a:spcBef>
                <a:spcPct val="20000"/>
              </a:spcBef>
              <a:buClr>
                <a:schemeClr val="tx1"/>
              </a:buClr>
              <a:buChar char="–"/>
              <a:defRPr sz="2102">
                <a:solidFill>
                  <a:schemeClr val="tx1"/>
                </a:solidFill>
                <a:latin typeface="Tahoma" panose="020B0604030504040204" pitchFamily="34" charset="0"/>
              </a:defRPr>
            </a:lvl2pPr>
            <a:lvl3pPr marL="858050" indent="-171610">
              <a:spcBef>
                <a:spcPct val="20000"/>
              </a:spcBef>
              <a:buClr>
                <a:schemeClr val="hlink"/>
              </a:buClr>
              <a:buSzPct val="70000"/>
              <a:buFont typeface="Wingdings" panose="05000000000000000000" pitchFamily="2" charset="2"/>
              <a:buChar char="n"/>
              <a:defRPr sz="1802">
                <a:solidFill>
                  <a:schemeClr val="tx1"/>
                </a:solidFill>
                <a:latin typeface="Tahoma" panose="020B0604030504040204" pitchFamily="34" charset="0"/>
              </a:defRPr>
            </a:lvl3pPr>
            <a:lvl4pPr marL="1201270" indent="-171610">
              <a:spcBef>
                <a:spcPct val="20000"/>
              </a:spcBef>
              <a:buClr>
                <a:schemeClr val="tx1"/>
              </a:buClr>
              <a:buChar char="–"/>
              <a:defRPr sz="1501">
                <a:solidFill>
                  <a:schemeClr val="tx1"/>
                </a:solidFill>
                <a:latin typeface="Tahoma" panose="020B0604030504040204" pitchFamily="34" charset="0"/>
              </a:defRPr>
            </a:lvl4pPr>
            <a:lvl5pPr marL="1544490" indent="-171610">
              <a:spcBef>
                <a:spcPct val="20000"/>
              </a:spcBef>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5pPr>
            <a:lvl6pPr marL="188771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6pPr>
            <a:lvl7pPr marL="223093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7pPr>
            <a:lvl8pPr marL="257415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8pPr>
            <a:lvl9pPr marL="291737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9pPr>
          </a:lstStyle>
          <a:p>
            <a:pPr>
              <a:spcBef>
                <a:spcPct val="0"/>
              </a:spcBef>
              <a:buClrTx/>
              <a:buSzTx/>
              <a:buFontTx/>
              <a:buNone/>
            </a:pPr>
            <a:fld id="{197A7E35-4197-4228-9F69-2107034AC6F4}" type="slidenum">
              <a:rPr lang="en-US" altLang="en-US" sz="751"/>
              <a:pPr>
                <a:spcBef>
                  <a:spcPct val="0"/>
                </a:spcBef>
                <a:buClrTx/>
                <a:buSzTx/>
                <a:buFontTx/>
                <a:buNone/>
              </a:pPr>
              <a:t>38</a:t>
            </a:fld>
            <a:endParaRPr lang="en-US" altLang="en-US" sz="751"/>
          </a:p>
        </p:txBody>
      </p:sp>
    </p:spTree>
    <p:extLst>
      <p:ext uri="{BB962C8B-B14F-4D97-AF65-F5344CB8AC3E}">
        <p14:creationId xmlns:p14="http://schemas.microsoft.com/office/powerpoint/2010/main" val="759031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defRPr/>
            </a:pPr>
            <a:r>
              <a:rPr lang="en-US" sz="3200" dirty="0" smtClean="0">
                <a:effectLst>
                  <a:outerShdw blurRad="38100" dist="38100" dir="2700000" algn="tl">
                    <a:srgbClr val="000000">
                      <a:alpha val="43137"/>
                    </a:srgbClr>
                  </a:outerShdw>
                </a:effectLst>
              </a:rPr>
              <a:t>Agenda-Setting </a:t>
            </a:r>
            <a:r>
              <a:rPr lang="en-US" sz="3200" dirty="0">
                <a:effectLst>
                  <a:outerShdw blurRad="38100" dist="38100" dir="2700000" algn="tl">
                    <a:srgbClr val="000000">
                      <a:alpha val="43137"/>
                    </a:srgbClr>
                  </a:outerShdw>
                </a:effectLst>
              </a:rPr>
              <a:t>Examples</a:t>
            </a:r>
          </a:p>
        </p:txBody>
      </p:sp>
      <p:sp>
        <p:nvSpPr>
          <p:cNvPr id="50179" name="Content Placeholder 2"/>
          <p:cNvSpPr>
            <a:spLocks noGrp="1"/>
          </p:cNvSpPr>
          <p:nvPr>
            <p:ph idx="1"/>
          </p:nvPr>
        </p:nvSpPr>
        <p:spPr>
          <a:xfrm>
            <a:off x="457200" y="1310558"/>
            <a:ext cx="8229600" cy="3461120"/>
          </a:xfrm>
        </p:spPr>
        <p:txBody>
          <a:bodyPr>
            <a:normAutofit fontScale="92500" lnSpcReduction="10000"/>
          </a:bodyPr>
          <a:lstStyle/>
          <a:p>
            <a:pPr marL="0" indent="0" eaLnBrk="1" hangingPunct="1">
              <a:buNone/>
              <a:defRPr/>
            </a:pPr>
            <a:r>
              <a:rPr lang="en-US" sz="2000" b="1" dirty="0" smtClean="0"/>
              <a:t>“Since </a:t>
            </a:r>
            <a:r>
              <a:rPr lang="en-US" sz="2000" b="1" dirty="0"/>
              <a:t>we only have five minutes </a:t>
            </a:r>
            <a:r>
              <a:rPr lang="en-US" sz="2000" b="1" dirty="0" smtClean="0"/>
              <a:t>left, </a:t>
            </a:r>
            <a:r>
              <a:rPr lang="en-US" sz="2000" b="1" dirty="0"/>
              <a:t>we can probably cover one or two </a:t>
            </a:r>
            <a:r>
              <a:rPr lang="en-US" sz="2000" b="1" dirty="0" smtClean="0"/>
              <a:t>more </a:t>
            </a:r>
            <a:r>
              <a:rPr lang="en-US" sz="2000" b="1" dirty="0"/>
              <a:t>topics; which would you like to talk about </a:t>
            </a:r>
            <a:r>
              <a:rPr lang="en-US" sz="2000" b="1" dirty="0" smtClean="0"/>
              <a:t>next?”</a:t>
            </a:r>
            <a:endParaRPr lang="en-US" sz="2000" b="1" dirty="0"/>
          </a:p>
          <a:p>
            <a:pPr marL="0" indent="0">
              <a:buNone/>
              <a:defRPr/>
            </a:pPr>
            <a:endParaRPr lang="en-US" sz="2000" b="1" dirty="0"/>
          </a:p>
          <a:p>
            <a:pPr marL="0" indent="0" eaLnBrk="1" hangingPunct="1">
              <a:buNone/>
              <a:defRPr/>
            </a:pPr>
            <a:r>
              <a:rPr lang="en-US" sz="2000" b="1" dirty="0" smtClean="0"/>
              <a:t>“Mary, I </a:t>
            </a:r>
            <a:r>
              <a:rPr lang="en-US" sz="2000" b="1" dirty="0"/>
              <a:t>have been asked by your doctor to talk with you today </a:t>
            </a:r>
            <a:r>
              <a:rPr lang="en-US" sz="2000" b="1" dirty="0" smtClean="0"/>
              <a:t>about how things are going with your insulin, </a:t>
            </a:r>
            <a:r>
              <a:rPr lang="en-US" sz="2000" b="1" dirty="0"/>
              <a:t>but I want to be sure to address your concerns first. So, which topic would you like to talk about first</a:t>
            </a:r>
            <a:r>
              <a:rPr lang="en-US" sz="2000" b="1" dirty="0" smtClean="0"/>
              <a:t>?”</a:t>
            </a:r>
          </a:p>
          <a:p>
            <a:pPr marL="0" indent="0" eaLnBrk="1" hangingPunct="1">
              <a:buNone/>
              <a:defRPr/>
            </a:pPr>
            <a:endParaRPr lang="en-US" sz="2000" b="1" dirty="0" smtClean="0"/>
          </a:p>
          <a:p>
            <a:pPr marL="0" indent="0" eaLnBrk="1" hangingPunct="1">
              <a:buNone/>
              <a:defRPr/>
            </a:pPr>
            <a:r>
              <a:rPr lang="en-US" sz="2000" b="1" dirty="0" smtClean="0"/>
              <a:t>“Jamel, today we can talk about medication taking, getting activity into your routine, losing weight, smoking, alcohol use, healthy eating, or checking your blood sugar. Which would you like to talk about first?”</a:t>
            </a:r>
            <a:endParaRPr lang="en-US" sz="2000" b="1" dirty="0"/>
          </a:p>
          <a:p>
            <a:pPr marL="0" indent="0">
              <a:buNone/>
              <a:defRPr/>
            </a:pPr>
            <a:endParaRPr lang="en-US" sz="1501" b="1" dirty="0"/>
          </a:p>
          <a:p>
            <a:pPr eaLnBrk="1" hangingPunct="1">
              <a:defRPr/>
            </a:pPr>
            <a:endParaRPr lang="en-US" sz="2102" dirty="0"/>
          </a:p>
        </p:txBody>
      </p:sp>
      <p:sp>
        <p:nvSpPr>
          <p:cNvPr id="50180" name="Slide Number Placeholder 3"/>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n"/>
              <a:defRPr sz="2402">
                <a:solidFill>
                  <a:schemeClr val="tx1"/>
                </a:solidFill>
                <a:latin typeface="Tahoma" panose="020B0604030504040204" pitchFamily="34" charset="0"/>
              </a:defRPr>
            </a:lvl1pPr>
            <a:lvl2pPr marL="557733" indent="-214513">
              <a:spcBef>
                <a:spcPct val="20000"/>
              </a:spcBef>
              <a:buClr>
                <a:schemeClr val="tx1"/>
              </a:buClr>
              <a:buChar char="–"/>
              <a:defRPr sz="2102">
                <a:solidFill>
                  <a:schemeClr val="tx1"/>
                </a:solidFill>
                <a:latin typeface="Tahoma" panose="020B0604030504040204" pitchFamily="34" charset="0"/>
              </a:defRPr>
            </a:lvl2pPr>
            <a:lvl3pPr marL="858050" indent="-171610">
              <a:spcBef>
                <a:spcPct val="20000"/>
              </a:spcBef>
              <a:buClr>
                <a:schemeClr val="hlink"/>
              </a:buClr>
              <a:buSzPct val="70000"/>
              <a:buFont typeface="Wingdings" panose="05000000000000000000" pitchFamily="2" charset="2"/>
              <a:buChar char="n"/>
              <a:defRPr sz="1802">
                <a:solidFill>
                  <a:schemeClr val="tx1"/>
                </a:solidFill>
                <a:latin typeface="Tahoma" panose="020B0604030504040204" pitchFamily="34" charset="0"/>
              </a:defRPr>
            </a:lvl3pPr>
            <a:lvl4pPr marL="1201270" indent="-171610">
              <a:spcBef>
                <a:spcPct val="20000"/>
              </a:spcBef>
              <a:buClr>
                <a:schemeClr val="tx1"/>
              </a:buClr>
              <a:buChar char="–"/>
              <a:defRPr sz="1501">
                <a:solidFill>
                  <a:schemeClr val="tx1"/>
                </a:solidFill>
                <a:latin typeface="Tahoma" panose="020B0604030504040204" pitchFamily="34" charset="0"/>
              </a:defRPr>
            </a:lvl4pPr>
            <a:lvl5pPr marL="1544490" indent="-171610">
              <a:spcBef>
                <a:spcPct val="20000"/>
              </a:spcBef>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5pPr>
            <a:lvl6pPr marL="188771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6pPr>
            <a:lvl7pPr marL="223093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7pPr>
            <a:lvl8pPr marL="257415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8pPr>
            <a:lvl9pPr marL="291737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9pPr>
          </a:lstStyle>
          <a:p>
            <a:pPr>
              <a:spcBef>
                <a:spcPct val="0"/>
              </a:spcBef>
              <a:buClrTx/>
              <a:buSzTx/>
              <a:buFontTx/>
              <a:buNone/>
            </a:pPr>
            <a:fld id="{4AE6A72E-5BD2-4517-A8C7-4E0B4E16A974}" type="slidenum">
              <a:rPr lang="en-US" altLang="en-US" sz="751"/>
              <a:pPr>
                <a:spcBef>
                  <a:spcPct val="0"/>
                </a:spcBef>
                <a:buClrTx/>
                <a:buSzTx/>
                <a:buFontTx/>
                <a:buNone/>
              </a:pPr>
              <a:t>39</a:t>
            </a:fld>
            <a:endParaRPr lang="en-US" altLang="en-US" sz="751"/>
          </a:p>
        </p:txBody>
      </p:sp>
    </p:spTree>
    <p:extLst>
      <p:ext uri="{BB962C8B-B14F-4D97-AF65-F5344CB8AC3E}">
        <p14:creationId xmlns:p14="http://schemas.microsoft.com/office/powerpoint/2010/main" val="4044192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smtClean="0">
                <a:solidFill>
                  <a:srgbClr val="0076C0"/>
                </a:solidFill>
                <a:latin typeface="Arial"/>
                <a:ea typeface="ヒラギノ角ゴ Pro W3" charset="0"/>
                <a:cs typeface="Arial"/>
              </a:rPr>
              <a:t>Disclosure to Participants</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372870"/>
            <a:ext cx="8229600" cy="3108025"/>
          </a:xfrm>
        </p:spPr>
        <p:txBody>
          <a:bodyPr>
            <a:normAutofit lnSpcReduction="10000"/>
          </a:bodyPr>
          <a:lstStyle/>
          <a:p>
            <a:r>
              <a:rPr lang="en-US" sz="1600" dirty="0">
                <a:latin typeface="Arial" charset="0"/>
                <a:ea typeface="ヒラギノ角ゴ Pro W3" charset="0"/>
                <a:cs typeface="ヒラギノ角ゴ Pro W3" charset="0"/>
              </a:rPr>
              <a:t>Notice of Requirements For Successful Completion</a:t>
            </a:r>
          </a:p>
          <a:p>
            <a:pPr lvl="1"/>
            <a:r>
              <a:rPr lang="en-US" sz="1400" dirty="0">
                <a:latin typeface="Arial" charset="0"/>
                <a:ea typeface="ヒラギノ角ゴ Pro W3" charset="0"/>
              </a:rPr>
              <a:t>Please refer to learning goals and objectives</a:t>
            </a:r>
          </a:p>
          <a:p>
            <a:pPr lvl="1"/>
            <a:r>
              <a:rPr lang="en-US" sz="1400" dirty="0">
                <a:latin typeface="Arial" charset="0"/>
                <a:ea typeface="ヒラギノ角ゴ Pro W3" charset="0"/>
              </a:rPr>
              <a:t>Learners must attend the full activity and complete the evaluation in order to claim continuing education credit/hours</a:t>
            </a:r>
          </a:p>
          <a:p>
            <a:pPr>
              <a:spcBef>
                <a:spcPts val="600"/>
              </a:spcBef>
            </a:pPr>
            <a:r>
              <a:rPr lang="en-US" sz="1600" dirty="0">
                <a:latin typeface="Arial" charset="0"/>
                <a:ea typeface="ヒラギノ角ゴ Pro W3" charset="0"/>
                <a:cs typeface="ヒラギノ角ゴ Pro W3" charset="0"/>
              </a:rPr>
              <a:t>Conflict of Interest (COI) and Financial Relationship Disclosures:</a:t>
            </a:r>
          </a:p>
          <a:p>
            <a:pPr lvl="1"/>
            <a:r>
              <a:rPr lang="en-US" sz="1200" dirty="0" smtClean="0">
                <a:latin typeface="Arial" charset="0"/>
                <a:ea typeface="ヒラギノ角ゴ Pro W3" charset="0"/>
              </a:rPr>
              <a:t>Jan Kavookjian, MBA, PhD, FAPhA: Merck </a:t>
            </a:r>
            <a:r>
              <a:rPr lang="en-US" sz="1200" dirty="0">
                <a:latin typeface="Arial" charset="0"/>
                <a:ea typeface="ヒラギノ角ゴ Pro W3" charset="0"/>
              </a:rPr>
              <a:t>Speaker’s </a:t>
            </a:r>
            <a:r>
              <a:rPr lang="en-US" sz="1200" dirty="0" smtClean="0">
                <a:latin typeface="Arial" charset="0"/>
                <a:ea typeface="ヒラギノ角ゴ Pro W3" charset="0"/>
              </a:rPr>
              <a:t>Bureau for non-branded topics (Motivational Interviewing, Shared Decision-Making, Health Literacy </a:t>
            </a:r>
            <a:r>
              <a:rPr lang="en-US" sz="1200" dirty="0" smtClean="0">
                <a:latin typeface="Arial" charset="0"/>
                <a:ea typeface="ヒラギノ角ゴ Pro W3" charset="0"/>
              </a:rPr>
              <a:t>Communication, Cultural Competence)</a:t>
            </a:r>
            <a:endParaRPr lang="en-US" sz="1200" dirty="0">
              <a:latin typeface="Arial" charset="0"/>
              <a:ea typeface="ヒラギノ角ゴ Pro W3" charset="0"/>
            </a:endParaRPr>
          </a:p>
          <a:p>
            <a:pPr>
              <a:spcBef>
                <a:spcPts val="600"/>
              </a:spcBef>
            </a:pPr>
            <a:r>
              <a:rPr lang="en-US" sz="1600" dirty="0">
                <a:latin typeface="Arial" charset="0"/>
                <a:ea typeface="ヒラギノ角ゴ Pro W3" charset="0"/>
                <a:cs typeface="ヒラギノ角ゴ Pro W3" charset="0"/>
              </a:rPr>
              <a:t>Non-Endorsement of Products:</a:t>
            </a:r>
          </a:p>
          <a:p>
            <a:pPr lvl="1"/>
            <a:r>
              <a:rPr lang="en-US" sz="1200" dirty="0">
                <a:latin typeface="Arial" charset="0"/>
                <a:ea typeface="ヒラギノ角ゴ Pro W3" charset="0"/>
              </a:rPr>
              <a:t>Accredited status does not imply endorsement by AADE, ANCC, ACPE or CDR of any commercial products displayed in conjunction with this educational activity</a:t>
            </a:r>
          </a:p>
          <a:p>
            <a:pPr>
              <a:spcBef>
                <a:spcPts val="600"/>
              </a:spcBef>
            </a:pPr>
            <a:r>
              <a:rPr lang="en-US" sz="1600" dirty="0">
                <a:latin typeface="Arial" charset="0"/>
                <a:ea typeface="ヒラギノ角ゴ Pro W3" charset="0"/>
                <a:cs typeface="ヒラギノ角ゴ Pro W3" charset="0"/>
              </a:rPr>
              <a:t>Off-Label Use:</a:t>
            </a:r>
          </a:p>
          <a:p>
            <a:pPr lvl="1"/>
            <a:r>
              <a:rPr lang="en-US" sz="1200" dirty="0">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4059588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25557" y="286014"/>
            <a:ext cx="6706589" cy="788924"/>
          </a:xfrm>
          <a:effectLst>
            <a:outerShdw dist="35921" dir="2700000" algn="ctr" rotWithShape="0">
              <a:schemeClr val="bg2"/>
            </a:outerShdw>
          </a:effectLst>
        </p:spPr>
        <p:txBody>
          <a:bodyPr/>
          <a:lstStyle/>
          <a:p>
            <a:pPr eaLnBrk="1" hangingPunct="1">
              <a:defRPr/>
            </a:pPr>
            <a:r>
              <a:rPr lang="en-US" sz="3600" dirty="0"/>
              <a:t>Eliciting Change Talk </a:t>
            </a:r>
            <a:br>
              <a:rPr lang="en-US" sz="3600" dirty="0"/>
            </a:br>
            <a:r>
              <a:rPr lang="en-US" sz="1051" dirty="0">
                <a:solidFill>
                  <a:schemeClr val="tx1"/>
                </a:solidFill>
              </a:rPr>
              <a:t>(“We tend to believe what we hear ourselves say.”)</a:t>
            </a:r>
            <a:endParaRPr lang="en-US" sz="450" dirty="0">
              <a:solidFill>
                <a:schemeClr val="tx1"/>
              </a:solidFill>
            </a:endParaRPr>
          </a:p>
        </p:txBody>
      </p:sp>
      <p:sp>
        <p:nvSpPr>
          <p:cNvPr id="54275" name="Rectangle 3"/>
          <p:cNvSpPr>
            <a:spLocks noGrp="1" noChangeArrowheads="1"/>
          </p:cNvSpPr>
          <p:nvPr>
            <p:ph type="body" idx="1"/>
          </p:nvPr>
        </p:nvSpPr>
        <p:spPr>
          <a:xfrm>
            <a:off x="636104" y="1144058"/>
            <a:ext cx="7139259" cy="3603784"/>
          </a:xfrm>
        </p:spPr>
        <p:txBody>
          <a:bodyPr>
            <a:normAutofit/>
          </a:bodyPr>
          <a:lstStyle/>
          <a:p>
            <a:pPr eaLnBrk="1" hangingPunct="1">
              <a:spcAft>
                <a:spcPct val="40000"/>
              </a:spcAft>
              <a:defRPr/>
            </a:pPr>
            <a:r>
              <a:rPr lang="en-US" sz="1802" b="1" dirty="0"/>
              <a:t>IMPORTANT strategy: intention predicts action, is at the core of deciding to change</a:t>
            </a:r>
            <a:r>
              <a:rPr lang="en-US" sz="1351" b="1" dirty="0"/>
              <a:t> </a:t>
            </a:r>
            <a:r>
              <a:rPr lang="en-US" sz="901" b="1" dirty="0"/>
              <a:t>(Miller, 2013)</a:t>
            </a:r>
            <a:endParaRPr lang="en-US" sz="1802" b="1" dirty="0"/>
          </a:p>
          <a:p>
            <a:pPr lvl="1" eaLnBrk="1" hangingPunct="1">
              <a:spcAft>
                <a:spcPct val="40000"/>
              </a:spcAft>
              <a:defRPr/>
            </a:pPr>
            <a:r>
              <a:rPr lang="en-US" sz="1051" b="1" dirty="0"/>
              <a:t>“What do you see as the benefits (Pros) of changing?”</a:t>
            </a:r>
          </a:p>
          <a:p>
            <a:pPr lvl="1" eaLnBrk="1" hangingPunct="1">
              <a:spcAft>
                <a:spcPct val="40000"/>
              </a:spcAft>
              <a:defRPr/>
            </a:pPr>
            <a:r>
              <a:rPr lang="en-US" sz="1051" b="1" dirty="0"/>
              <a:t>“What would you </a:t>
            </a:r>
            <a:r>
              <a:rPr lang="en-US" sz="1051" b="1" i="1" dirty="0"/>
              <a:t>like</a:t>
            </a:r>
            <a:r>
              <a:rPr lang="en-US" sz="1051" b="1" dirty="0"/>
              <a:t> about your life if this changed?”</a:t>
            </a:r>
          </a:p>
          <a:p>
            <a:pPr lvl="1" eaLnBrk="1" hangingPunct="1">
              <a:spcAft>
                <a:spcPct val="40000"/>
              </a:spcAft>
              <a:defRPr/>
            </a:pPr>
            <a:r>
              <a:rPr lang="en-US" sz="1051" b="1" dirty="0"/>
              <a:t>“What would you like to change in order to reach your long-term vision for getting your diabetes under control?”</a:t>
            </a:r>
          </a:p>
          <a:p>
            <a:pPr lvl="1" eaLnBrk="1" hangingPunct="1">
              <a:spcAft>
                <a:spcPct val="40000"/>
              </a:spcAft>
              <a:defRPr/>
            </a:pPr>
            <a:r>
              <a:rPr lang="en-US" sz="1051" b="1" dirty="0"/>
              <a:t>“What will your life be like if your blood sugar doesn’t come down and you have to stay in the hospital again?”</a:t>
            </a:r>
          </a:p>
          <a:p>
            <a:pPr lvl="1" eaLnBrk="1" hangingPunct="1">
              <a:spcAft>
                <a:spcPct val="40000"/>
              </a:spcAft>
              <a:defRPr/>
            </a:pPr>
            <a:r>
              <a:rPr lang="en-US" sz="1051" b="1" dirty="0"/>
              <a:t>“How ready are you to change?”</a:t>
            </a:r>
          </a:p>
          <a:p>
            <a:pPr lvl="1" eaLnBrk="1" hangingPunct="1">
              <a:spcAft>
                <a:spcPct val="40000"/>
              </a:spcAft>
              <a:defRPr/>
            </a:pPr>
            <a:r>
              <a:rPr lang="en-US" sz="1051" b="1" dirty="0"/>
              <a:t>“How important is the change to you?”</a:t>
            </a:r>
          </a:p>
          <a:p>
            <a:pPr lvl="1" eaLnBrk="1" hangingPunct="1">
              <a:spcAft>
                <a:spcPct val="40000"/>
              </a:spcAft>
              <a:defRPr/>
            </a:pPr>
            <a:r>
              <a:rPr lang="en-US" sz="1051" b="1" dirty="0"/>
              <a:t>“How confident are you that you can change?”</a:t>
            </a:r>
          </a:p>
          <a:p>
            <a:pPr>
              <a:spcAft>
                <a:spcPct val="40000"/>
              </a:spcAft>
              <a:defRPr/>
            </a:pPr>
            <a:r>
              <a:rPr lang="en-US" sz="1600" b="1" dirty="0"/>
              <a:t>IMPORTANT: support self-efficacy of change talk when you hear it</a:t>
            </a:r>
          </a:p>
          <a:p>
            <a:pPr lvl="1">
              <a:spcAft>
                <a:spcPct val="40000"/>
              </a:spcAft>
              <a:defRPr/>
            </a:pPr>
            <a:r>
              <a:rPr lang="en-US" sz="1351" b="1" dirty="0"/>
              <a:t>“That’s great that you know you need to </a:t>
            </a:r>
            <a:r>
              <a:rPr lang="en-US" sz="1351" b="1" dirty="0" smtClean="0"/>
              <a:t>stop smoking, Jamel.”</a:t>
            </a:r>
            <a:endParaRPr lang="en-US" sz="1351" b="1" dirty="0"/>
          </a:p>
        </p:txBody>
      </p:sp>
      <p:pic>
        <p:nvPicPr>
          <p:cNvPr id="645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9696" y="114406"/>
            <a:ext cx="1172660" cy="78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854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Eliciting DARN Change Talk</a:t>
            </a:r>
            <a:endParaRPr lang="en-US" dirty="0"/>
          </a:p>
        </p:txBody>
      </p:sp>
      <p:sp>
        <p:nvSpPr>
          <p:cNvPr id="3" name="Content Placeholder 2"/>
          <p:cNvSpPr>
            <a:spLocks noGrp="1"/>
          </p:cNvSpPr>
          <p:nvPr>
            <p:ph idx="1"/>
          </p:nvPr>
        </p:nvSpPr>
        <p:spPr/>
        <p:txBody>
          <a:bodyPr>
            <a:noAutofit/>
          </a:bodyPr>
          <a:lstStyle/>
          <a:p>
            <a:pPr>
              <a:spcAft>
                <a:spcPts val="901"/>
              </a:spcAft>
              <a:defRPr/>
            </a:pPr>
            <a:r>
              <a:rPr lang="en-US" sz="2000" b="1" u="sng" dirty="0"/>
              <a:t>Desire</a:t>
            </a:r>
            <a:r>
              <a:rPr lang="en-US" sz="2000" b="1" dirty="0"/>
              <a:t>: “What do you wish to achieve by taking your medication as </a:t>
            </a:r>
            <a:r>
              <a:rPr lang="en-US" sz="2000" b="1" dirty="0" smtClean="0"/>
              <a:t>prescribed, Jamel?”</a:t>
            </a:r>
            <a:endParaRPr lang="en-US" sz="2000" b="1" dirty="0"/>
          </a:p>
          <a:p>
            <a:pPr>
              <a:spcAft>
                <a:spcPts val="901"/>
              </a:spcAft>
              <a:defRPr/>
            </a:pPr>
            <a:r>
              <a:rPr lang="en-US" sz="2000" b="1" u="sng" dirty="0"/>
              <a:t>Ability</a:t>
            </a:r>
            <a:r>
              <a:rPr lang="en-US" sz="2000" b="1" dirty="0"/>
              <a:t>: </a:t>
            </a:r>
            <a:r>
              <a:rPr lang="en-US" sz="2000" b="1" dirty="0" smtClean="0"/>
              <a:t>“Erin, what </a:t>
            </a:r>
            <a:r>
              <a:rPr lang="en-US" sz="2000" b="1" dirty="0"/>
              <a:t>is possible? </a:t>
            </a:r>
            <a:r>
              <a:rPr lang="en-US" sz="2000" b="1" dirty="0"/>
              <a:t>What can or could you do? What are you able to do?</a:t>
            </a:r>
          </a:p>
          <a:p>
            <a:pPr>
              <a:spcAft>
                <a:spcPts val="901"/>
              </a:spcAft>
              <a:defRPr/>
            </a:pPr>
            <a:r>
              <a:rPr lang="en-US" sz="2000" b="1" u="sng" dirty="0"/>
              <a:t>Reason</a:t>
            </a:r>
            <a:r>
              <a:rPr lang="en-US" sz="2000" b="1" dirty="0"/>
              <a:t>: </a:t>
            </a:r>
            <a:r>
              <a:rPr lang="en-US" sz="2000" b="1" dirty="0" smtClean="0"/>
              <a:t>“Jamel, what would be reasons you might make this change? </a:t>
            </a:r>
            <a:r>
              <a:rPr lang="en-US" sz="2000" b="1" dirty="0"/>
              <a:t>What could be some specific benefits? What risks would you like to decrease?”</a:t>
            </a:r>
          </a:p>
          <a:p>
            <a:pPr>
              <a:spcAft>
                <a:spcPts val="901"/>
              </a:spcAft>
              <a:defRPr/>
            </a:pPr>
            <a:r>
              <a:rPr lang="en-US" sz="2000" b="1" u="sng" dirty="0"/>
              <a:t>Need</a:t>
            </a:r>
            <a:r>
              <a:rPr lang="en-US" sz="2000" b="1" dirty="0"/>
              <a:t>: “How important is this </a:t>
            </a:r>
            <a:r>
              <a:rPr lang="en-US" sz="2000" b="1" dirty="0" smtClean="0"/>
              <a:t>change, Mary? </a:t>
            </a:r>
            <a:r>
              <a:rPr lang="en-US" sz="2000" b="1" dirty="0"/>
              <a:t>How much do you need to do it?”</a:t>
            </a:r>
          </a:p>
        </p:txBody>
      </p:sp>
      <p:sp>
        <p:nvSpPr>
          <p:cNvPr id="4" name="Slide Number Placeholder 3"/>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n"/>
              <a:defRPr sz="2402">
                <a:solidFill>
                  <a:schemeClr val="tx1"/>
                </a:solidFill>
                <a:latin typeface="Tahoma" panose="020B0604030504040204" pitchFamily="34" charset="0"/>
              </a:defRPr>
            </a:lvl1pPr>
            <a:lvl2pPr marL="557733" indent="-214513">
              <a:spcBef>
                <a:spcPct val="20000"/>
              </a:spcBef>
              <a:buClr>
                <a:schemeClr val="tx1"/>
              </a:buClr>
              <a:buChar char="–"/>
              <a:defRPr sz="2102">
                <a:solidFill>
                  <a:schemeClr val="tx1"/>
                </a:solidFill>
                <a:latin typeface="Tahoma" panose="020B0604030504040204" pitchFamily="34" charset="0"/>
              </a:defRPr>
            </a:lvl2pPr>
            <a:lvl3pPr marL="858050" indent="-171610">
              <a:spcBef>
                <a:spcPct val="20000"/>
              </a:spcBef>
              <a:buClr>
                <a:schemeClr val="hlink"/>
              </a:buClr>
              <a:buSzPct val="70000"/>
              <a:buFont typeface="Wingdings" panose="05000000000000000000" pitchFamily="2" charset="2"/>
              <a:buChar char="n"/>
              <a:defRPr sz="1802">
                <a:solidFill>
                  <a:schemeClr val="tx1"/>
                </a:solidFill>
                <a:latin typeface="Tahoma" panose="020B0604030504040204" pitchFamily="34" charset="0"/>
              </a:defRPr>
            </a:lvl3pPr>
            <a:lvl4pPr marL="1201270" indent="-171610">
              <a:spcBef>
                <a:spcPct val="20000"/>
              </a:spcBef>
              <a:buClr>
                <a:schemeClr val="tx1"/>
              </a:buClr>
              <a:buChar char="–"/>
              <a:defRPr sz="1501">
                <a:solidFill>
                  <a:schemeClr val="tx1"/>
                </a:solidFill>
                <a:latin typeface="Tahoma" panose="020B0604030504040204" pitchFamily="34" charset="0"/>
              </a:defRPr>
            </a:lvl4pPr>
            <a:lvl5pPr marL="1544490" indent="-171610">
              <a:spcBef>
                <a:spcPct val="20000"/>
              </a:spcBef>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5pPr>
            <a:lvl6pPr marL="188771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6pPr>
            <a:lvl7pPr marL="223093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7pPr>
            <a:lvl8pPr marL="257415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8pPr>
            <a:lvl9pPr marL="2917370" indent="-171610" eaLnBrk="0" fontAlgn="base" hangingPunct="0">
              <a:spcBef>
                <a:spcPct val="20000"/>
              </a:spcBef>
              <a:spcAft>
                <a:spcPct val="0"/>
              </a:spcAft>
              <a:buClr>
                <a:schemeClr val="hlink"/>
              </a:buClr>
              <a:buSzPct val="70000"/>
              <a:buFont typeface="Wingdings" panose="05000000000000000000" pitchFamily="2" charset="2"/>
              <a:buChar char="n"/>
              <a:defRPr sz="1501">
                <a:solidFill>
                  <a:schemeClr val="tx1"/>
                </a:solidFill>
                <a:latin typeface="Tahoma" panose="020B0604030504040204" pitchFamily="34" charset="0"/>
              </a:defRPr>
            </a:lvl9pPr>
          </a:lstStyle>
          <a:p>
            <a:pPr>
              <a:spcBef>
                <a:spcPct val="0"/>
              </a:spcBef>
              <a:buClrTx/>
              <a:buSzTx/>
              <a:buFontTx/>
              <a:buNone/>
            </a:pPr>
            <a:fld id="{0177DBD3-F1B7-4ADB-B0A3-7C8C20FB391C}" type="slidenum">
              <a:rPr lang="en-US" altLang="en-US" sz="751"/>
              <a:pPr>
                <a:spcBef>
                  <a:spcPct val="0"/>
                </a:spcBef>
                <a:buClrTx/>
                <a:buSzTx/>
                <a:buFontTx/>
                <a:buNone/>
              </a:pPr>
              <a:t>41</a:t>
            </a:fld>
            <a:endParaRPr lang="en-US" altLang="en-US" sz="751"/>
          </a:p>
        </p:txBody>
      </p:sp>
    </p:spTree>
    <p:extLst>
      <p:ext uri="{BB962C8B-B14F-4D97-AF65-F5344CB8AC3E}">
        <p14:creationId xmlns:p14="http://schemas.microsoft.com/office/powerpoint/2010/main" val="1238396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864703" y="514826"/>
            <a:ext cx="7404653" cy="617315"/>
          </a:xfrm>
          <a:effectLst>
            <a:outerShdw dist="35921" dir="2700000" algn="ctr" rotWithShape="0">
              <a:schemeClr val="bg2"/>
            </a:outerShdw>
          </a:effectLst>
        </p:spPr>
        <p:txBody>
          <a:bodyPr/>
          <a:lstStyle/>
          <a:p>
            <a:pPr eaLnBrk="1" hangingPunct="1">
              <a:defRPr/>
            </a:pPr>
            <a:r>
              <a:rPr lang="en-US" sz="3003" dirty="0"/>
              <a:t>Readiness Ruler </a:t>
            </a:r>
            <a:br>
              <a:rPr lang="en-US" sz="3003" dirty="0"/>
            </a:br>
            <a:r>
              <a:rPr lang="en-US" sz="2402" dirty="0"/>
              <a:t>(OR, Importance, Confidence)</a:t>
            </a:r>
          </a:p>
        </p:txBody>
      </p:sp>
      <p:sp>
        <p:nvSpPr>
          <p:cNvPr id="55299" name="Rectangle 3"/>
          <p:cNvSpPr>
            <a:spLocks noGrp="1" noChangeArrowheads="1"/>
          </p:cNvSpPr>
          <p:nvPr>
            <p:ph type="body" idx="1"/>
          </p:nvPr>
        </p:nvSpPr>
        <p:spPr>
          <a:xfrm>
            <a:off x="536713" y="1544478"/>
            <a:ext cx="7295853" cy="3603784"/>
          </a:xfrm>
        </p:spPr>
        <p:txBody>
          <a:bodyPr>
            <a:normAutofit/>
          </a:bodyPr>
          <a:lstStyle/>
          <a:p>
            <a:pPr eaLnBrk="1" hangingPunct="1">
              <a:lnSpc>
                <a:spcPct val="90000"/>
              </a:lnSpc>
              <a:defRPr/>
            </a:pPr>
            <a:r>
              <a:rPr lang="en-US" sz="1800" b="1" dirty="0" smtClean="0">
                <a:latin typeface="Arial" panose="020B0604020202020204" pitchFamily="34" charset="0"/>
                <a:cs typeface="Arial" panose="020B0604020202020204" pitchFamily="34" charset="0"/>
              </a:rPr>
              <a:t>“Jamel, on </a:t>
            </a:r>
            <a:r>
              <a:rPr lang="en-US" sz="1800" b="1" dirty="0">
                <a:latin typeface="Arial" panose="020B0604020202020204" pitchFamily="34" charset="0"/>
                <a:cs typeface="Arial" panose="020B0604020202020204" pitchFamily="34" charset="0"/>
              </a:rPr>
              <a:t>a scale </a:t>
            </a:r>
            <a:r>
              <a:rPr lang="en-US" sz="1800" b="1" dirty="0" smtClean="0">
                <a:latin typeface="Arial" panose="020B0604020202020204" pitchFamily="34" charset="0"/>
                <a:cs typeface="Arial" panose="020B0604020202020204" pitchFamily="34" charset="0"/>
              </a:rPr>
              <a:t>from </a:t>
            </a:r>
            <a:r>
              <a:rPr lang="en-US" sz="1800" b="1" dirty="0">
                <a:latin typeface="Arial" panose="020B0604020202020204" pitchFamily="34" charset="0"/>
                <a:cs typeface="Arial" panose="020B0604020202020204" pitchFamily="34" charset="0"/>
              </a:rPr>
              <a:t>1 to 10, with 1 being not at all and 10 being completely, how </a:t>
            </a:r>
            <a:r>
              <a:rPr lang="en-US" sz="1800" b="1" u="sng" dirty="0">
                <a:latin typeface="Arial" panose="020B0604020202020204" pitchFamily="34" charset="0"/>
                <a:cs typeface="Arial" panose="020B0604020202020204" pitchFamily="34" charset="0"/>
              </a:rPr>
              <a:t>ready</a:t>
            </a:r>
            <a:r>
              <a:rPr lang="en-US" sz="1800" b="1" dirty="0">
                <a:latin typeface="Arial" panose="020B0604020202020204" pitchFamily="34" charset="0"/>
                <a:cs typeface="Arial" panose="020B0604020202020204" pitchFamily="34" charset="0"/>
              </a:rPr>
              <a:t> are you to help your diabetes by cutting down on the number </a:t>
            </a:r>
            <a:r>
              <a:rPr lang="en-US" sz="1800" b="1" dirty="0" smtClean="0">
                <a:latin typeface="Arial" panose="020B0604020202020204" pitchFamily="34" charset="0"/>
                <a:cs typeface="Arial" panose="020B0604020202020204" pitchFamily="34" charset="0"/>
              </a:rPr>
              <a:t>of </a:t>
            </a:r>
            <a:r>
              <a:rPr lang="en-US" sz="1800" b="1" dirty="0">
                <a:latin typeface="Arial" panose="020B0604020202020204" pitchFamily="34" charset="0"/>
                <a:cs typeface="Arial" panose="020B0604020202020204" pitchFamily="34" charset="0"/>
              </a:rPr>
              <a:t>Dr. </a:t>
            </a:r>
            <a:r>
              <a:rPr lang="en-US" sz="1800" b="1" dirty="0">
                <a:latin typeface="Arial" panose="020B0604020202020204" pitchFamily="34" charset="0"/>
                <a:cs typeface="Arial" panose="020B0604020202020204" pitchFamily="34" charset="0"/>
              </a:rPr>
              <a:t>Sugar drinks you have each day?” [  7  ]</a:t>
            </a:r>
          </a:p>
          <a:p>
            <a:pPr eaLnBrk="1" hangingPunct="1">
              <a:lnSpc>
                <a:spcPct val="90000"/>
              </a:lnSpc>
              <a:buFont typeface="Wingdings" panose="05000000000000000000" pitchFamily="2" charset="2"/>
              <a:buNone/>
              <a:defRPr/>
            </a:pPr>
            <a:endParaRPr lang="en-US" sz="1600" b="1" dirty="0">
              <a:latin typeface="Arial" panose="020B0604020202020204" pitchFamily="34" charset="0"/>
              <a:cs typeface="Arial" panose="020B0604020202020204" pitchFamily="34" charset="0"/>
            </a:endParaRPr>
          </a:p>
          <a:p>
            <a:pPr eaLnBrk="1" hangingPunct="1">
              <a:lnSpc>
                <a:spcPct val="90000"/>
              </a:lnSpc>
              <a:defRPr/>
            </a:pPr>
            <a:r>
              <a:rPr lang="en-US" sz="1600" b="1" dirty="0">
                <a:latin typeface="Arial" panose="020B0604020202020204" pitchFamily="34" charset="0"/>
                <a:cs typeface="Arial" panose="020B0604020202020204" pitchFamily="34" charset="0"/>
              </a:rPr>
              <a:t>1. </a:t>
            </a:r>
            <a:r>
              <a:rPr lang="en-US" sz="2000" b="1" dirty="0">
                <a:latin typeface="Arial" panose="020B0604020202020204" pitchFamily="34" charset="0"/>
                <a:cs typeface="Arial" panose="020B0604020202020204" pitchFamily="34" charset="0"/>
              </a:rPr>
              <a:t>“Okay, a 7, that’s great! Why a 7 and not a 1?” </a:t>
            </a:r>
            <a:r>
              <a:rPr lang="en-US" sz="1400" b="1" dirty="0">
                <a:latin typeface="Arial" panose="020B0604020202020204" pitchFamily="34" charset="0"/>
                <a:cs typeface="Arial" panose="020B0604020202020204" pitchFamily="34" charset="0"/>
              </a:rPr>
              <a:t>(Identify motivators and support SE that it’s a 7 and not a 1)</a:t>
            </a:r>
          </a:p>
          <a:p>
            <a:pPr eaLnBrk="1" hangingPunct="1">
              <a:lnSpc>
                <a:spcPct val="90000"/>
              </a:lnSpc>
              <a:defRPr/>
            </a:pPr>
            <a:endParaRPr lang="en-US" sz="1600" b="1" dirty="0">
              <a:latin typeface="Arial" panose="020B0604020202020204" pitchFamily="34" charset="0"/>
              <a:cs typeface="Arial" panose="020B0604020202020204" pitchFamily="34" charset="0"/>
            </a:endParaRPr>
          </a:p>
          <a:p>
            <a:pPr eaLnBrk="1" hangingPunct="1">
              <a:lnSpc>
                <a:spcPct val="90000"/>
              </a:lnSpc>
              <a:defRPr/>
            </a:pPr>
            <a:r>
              <a:rPr lang="en-US" sz="1600" b="1"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“What would have to happen for it to be a 8 or 9?”</a:t>
            </a:r>
            <a:endParaRPr lang="en-US" sz="1600" b="1" dirty="0">
              <a:latin typeface="Arial" panose="020B0604020202020204" pitchFamily="34" charset="0"/>
              <a:cs typeface="Arial" panose="020B0604020202020204" pitchFamily="34" charset="0"/>
            </a:endParaRPr>
          </a:p>
          <a:p>
            <a:pPr lvl="1" eaLnBrk="1" hangingPunct="1">
              <a:lnSpc>
                <a:spcPct val="90000"/>
              </a:lnSpc>
              <a:defRPr/>
            </a:pPr>
            <a:r>
              <a:rPr lang="en-US" sz="1400" b="1" dirty="0">
                <a:latin typeface="Arial" panose="020B0604020202020204" pitchFamily="34" charset="0"/>
                <a:cs typeface="Arial" panose="020B0604020202020204" pitchFamily="34" charset="0"/>
              </a:rPr>
              <a:t>Change Talk, motivators, incremental expectations</a:t>
            </a:r>
          </a:p>
        </p:txBody>
      </p:sp>
      <p:pic>
        <p:nvPicPr>
          <p:cNvPr id="3" name="Picture 2" descr="mscurwikulum - Measurement Too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352" y="-29850"/>
            <a:ext cx="2252799" cy="1706666"/>
          </a:xfrm>
          <a:prstGeom prst="rect">
            <a:avLst/>
          </a:prstGeom>
        </p:spPr>
      </p:pic>
    </p:spTree>
    <p:extLst>
      <p:ext uri="{BB962C8B-B14F-4D97-AF65-F5344CB8AC3E}">
        <p14:creationId xmlns:p14="http://schemas.microsoft.com/office/powerpoint/2010/main" val="883905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45435" y="437322"/>
            <a:ext cx="6604977" cy="1074938"/>
          </a:xfrm>
        </p:spPr>
        <p:txBody>
          <a:bodyPr/>
          <a:lstStyle/>
          <a:p>
            <a:pPr>
              <a:defRPr/>
            </a:pPr>
            <a:r>
              <a:rPr lang="en-US" sz="3600" dirty="0"/>
              <a:t>Honesty &amp; </a:t>
            </a:r>
            <a:r>
              <a:rPr lang="en-US" sz="3600" dirty="0" smtClean="0"/>
              <a:t>Assertiveness </a:t>
            </a:r>
            <a:r>
              <a:rPr lang="en-US" sz="3600" dirty="0"/>
              <a:t>= </a:t>
            </a:r>
            <a:r>
              <a:rPr lang="en-US" sz="3600" dirty="0" smtClean="0"/>
              <a:t>Trustworthiness</a:t>
            </a:r>
            <a:r>
              <a:rPr lang="en-US" sz="3600" dirty="0"/>
              <a:t/>
            </a:r>
            <a:br>
              <a:rPr lang="en-US" sz="3600" dirty="0"/>
            </a:br>
            <a:endParaRPr lang="en-US" sz="3600" dirty="0">
              <a:solidFill>
                <a:schemeClr val="tx1"/>
              </a:solidFill>
              <a:effectLst>
                <a:outerShdw blurRad="38100" dist="38100" dir="2700000" algn="tl">
                  <a:srgbClr val="000000">
                    <a:alpha val="43137"/>
                  </a:srgbClr>
                </a:outerShdw>
              </a:effectLst>
            </a:endParaRPr>
          </a:p>
        </p:txBody>
      </p:sp>
      <p:sp>
        <p:nvSpPr>
          <p:cNvPr id="6147" name="Content Placeholder 2"/>
          <p:cNvSpPr>
            <a:spLocks noGrp="1"/>
          </p:cNvSpPr>
          <p:nvPr>
            <p:ph idx="1"/>
          </p:nvPr>
        </p:nvSpPr>
        <p:spPr>
          <a:xfrm>
            <a:off x="655983" y="1372870"/>
            <a:ext cx="7176583" cy="2917349"/>
          </a:xfrm>
        </p:spPr>
        <p:txBody>
          <a:bodyPr>
            <a:normAutofit fontScale="85000" lnSpcReduction="20000"/>
          </a:bodyPr>
          <a:lstStyle/>
          <a:p>
            <a:pPr lvl="1">
              <a:buFontTx/>
              <a:buNone/>
              <a:defRPr/>
            </a:pPr>
            <a:endParaRPr lang="en-US" sz="1802" b="1" dirty="0"/>
          </a:p>
          <a:p>
            <a:pPr marL="457200" lvl="1" indent="0">
              <a:buNone/>
              <a:defRPr/>
            </a:pPr>
            <a:r>
              <a:rPr lang="en-US" sz="3200" b="1" dirty="0" smtClean="0">
                <a:latin typeface="Arial" panose="020B0604020202020204" pitchFamily="34" charset="0"/>
                <a:cs typeface="Arial" panose="020B0604020202020204" pitchFamily="34" charset="0"/>
              </a:rPr>
              <a:t>“Jamel, your 9.0</a:t>
            </a:r>
            <a:r>
              <a:rPr lang="en-US" sz="3200" b="1" dirty="0">
                <a:latin typeface="Arial" panose="020B0604020202020204" pitchFamily="34" charset="0"/>
                <a:cs typeface="Arial" panose="020B0604020202020204" pitchFamily="34" charset="0"/>
              </a:rPr>
              <a:t>% A1C is a </a:t>
            </a:r>
            <a:r>
              <a:rPr lang="en-US" sz="3200" b="1" u="sng" dirty="0">
                <a:latin typeface="Arial" panose="020B0604020202020204" pitchFamily="34" charset="0"/>
                <a:cs typeface="Arial" panose="020B0604020202020204" pitchFamily="34" charset="0"/>
              </a:rPr>
              <a:t>little</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high”</a:t>
            </a:r>
            <a:endParaRPr lang="en-US" sz="3200" b="1" dirty="0">
              <a:latin typeface="Arial" panose="020B0604020202020204" pitchFamily="34" charset="0"/>
              <a:cs typeface="Arial" panose="020B0604020202020204" pitchFamily="34" charset="0"/>
            </a:endParaRPr>
          </a:p>
          <a:p>
            <a:pPr lvl="4">
              <a:buFontTx/>
              <a:buNone/>
              <a:defRPr/>
            </a:pPr>
            <a:r>
              <a:rPr lang="en-US" sz="3200" b="1" dirty="0">
                <a:latin typeface="Arial" panose="020B0604020202020204" pitchFamily="34" charset="0"/>
                <a:cs typeface="Arial" panose="020B0604020202020204" pitchFamily="34" charset="0"/>
              </a:rPr>
              <a:t>           Vs.</a:t>
            </a:r>
          </a:p>
          <a:p>
            <a:pPr marL="457200" lvl="1" indent="0">
              <a:buNone/>
              <a:defRPr/>
            </a:pPr>
            <a:r>
              <a:rPr lang="en-US" sz="3200" b="1" dirty="0" smtClean="0">
                <a:latin typeface="Arial" panose="020B0604020202020204" pitchFamily="34" charset="0"/>
                <a:cs typeface="Arial" panose="020B0604020202020204" pitchFamily="34" charset="0"/>
              </a:rPr>
              <a:t>“Jamel, your </a:t>
            </a:r>
            <a:r>
              <a:rPr lang="en-US" sz="3200" b="1" dirty="0">
                <a:latin typeface="Arial" panose="020B0604020202020204" pitchFamily="34" charset="0"/>
                <a:cs typeface="Arial" panose="020B0604020202020204" pitchFamily="34" charset="0"/>
              </a:rPr>
              <a:t>A1C is 9</a:t>
            </a:r>
            <a:r>
              <a:rPr lang="en-US" sz="3200" b="1" dirty="0" smtClean="0">
                <a:latin typeface="Arial" panose="020B0604020202020204" pitchFamily="34" charset="0"/>
                <a:cs typeface="Arial" panose="020B0604020202020204" pitchFamily="34" charset="0"/>
              </a:rPr>
              <a:t>.0</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and </a:t>
            </a:r>
            <a:r>
              <a:rPr lang="en-US" sz="3200" b="1" dirty="0">
                <a:latin typeface="Arial" panose="020B0604020202020204" pitchFamily="34" charset="0"/>
                <a:cs typeface="Arial" panose="020B0604020202020204" pitchFamily="34" charset="0"/>
              </a:rPr>
              <a:t>this is high. </a:t>
            </a:r>
            <a:r>
              <a:rPr lang="en-US" sz="3200" b="1" dirty="0">
                <a:latin typeface="Arial" panose="020B0604020202020204" pitchFamily="34" charset="0"/>
                <a:cs typeface="Arial" panose="020B0604020202020204" pitchFamily="34" charset="0"/>
              </a:rPr>
              <a:t>The guidelines say it should be below 7.0% to reduce risk of complications</a:t>
            </a: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What are your thoughts about that</a:t>
            </a:r>
            <a:r>
              <a:rPr lang="en-US" sz="3200" b="1" dirty="0" smtClean="0">
                <a:latin typeface="Arial" panose="020B0604020202020204" pitchFamily="34" charset="0"/>
                <a:cs typeface="Arial" panose="020B0604020202020204" pitchFamily="34" charset="0"/>
              </a:rPr>
              <a:t>?”</a:t>
            </a:r>
            <a:endParaRPr 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107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MI to Handle Triadic and Tetradic Encounters</a:t>
            </a:r>
            <a:endParaRPr lang="en-US" dirty="0"/>
          </a:p>
        </p:txBody>
      </p:sp>
      <p:sp>
        <p:nvSpPr>
          <p:cNvPr id="3" name="Content Placeholder 2"/>
          <p:cNvSpPr>
            <a:spLocks noGrp="1"/>
          </p:cNvSpPr>
          <p:nvPr>
            <p:ph idx="1"/>
          </p:nvPr>
        </p:nvSpPr>
        <p:spPr/>
        <p:txBody>
          <a:bodyPr>
            <a:normAutofit/>
          </a:bodyPr>
          <a:lstStyle/>
          <a:p>
            <a:r>
              <a:rPr lang="en-US" dirty="0" smtClean="0"/>
              <a:t>First set learning climate</a:t>
            </a:r>
          </a:p>
          <a:p>
            <a:pPr lvl="1"/>
            <a:r>
              <a:rPr lang="en-US" dirty="0" smtClean="0"/>
              <a:t>This sets expectations, no surprises</a:t>
            </a:r>
          </a:p>
          <a:p>
            <a:r>
              <a:rPr lang="en-US" dirty="0" smtClean="0"/>
              <a:t>Spirit of MI – listening, empathy, autonomy support, open-ended questions, rolling with resistance, praising what is going well</a:t>
            </a:r>
            <a:endParaRPr lang="en-US" dirty="0"/>
          </a:p>
          <a:p>
            <a:r>
              <a:rPr lang="en-US" dirty="0"/>
              <a:t>A</a:t>
            </a:r>
            <a:r>
              <a:rPr lang="en-US" dirty="0" smtClean="0"/>
              <a:t>ppropriate and tactful assertiveness</a:t>
            </a:r>
          </a:p>
        </p:txBody>
      </p:sp>
    </p:spTree>
    <p:extLst>
      <p:ext uri="{BB962C8B-B14F-4D97-AF65-F5344CB8AC3E}">
        <p14:creationId xmlns:p14="http://schemas.microsoft.com/office/powerpoint/2010/main" val="2129028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a:t>
            </a:r>
            <a:r>
              <a:rPr lang="en-US" dirty="0" smtClean="0"/>
              <a:t>, Express Your </a:t>
            </a:r>
            <a:r>
              <a:rPr lang="en-US" dirty="0" smtClean="0"/>
              <a:t>Hopes/Expectations</a:t>
            </a:r>
            <a:endParaRPr lang="en-US" dirty="0"/>
          </a:p>
        </p:txBody>
      </p:sp>
      <p:sp>
        <p:nvSpPr>
          <p:cNvPr id="3" name="Content Placeholder 2"/>
          <p:cNvSpPr>
            <a:spLocks noGrp="1"/>
          </p:cNvSpPr>
          <p:nvPr>
            <p:ph idx="1"/>
          </p:nvPr>
        </p:nvSpPr>
        <p:spPr>
          <a:xfrm>
            <a:off x="304800" y="1254850"/>
            <a:ext cx="8229600" cy="3394075"/>
          </a:xfrm>
        </p:spPr>
        <p:txBody>
          <a:bodyPr>
            <a:noAutofit/>
          </a:bodyPr>
          <a:lstStyle/>
          <a:p>
            <a:pPr marL="257175" indent="-257175">
              <a:spcAft>
                <a:spcPts val="9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Introduce yourself and tell </a:t>
            </a:r>
            <a:r>
              <a:rPr lang="en-US" sz="2000" dirty="0">
                <a:latin typeface="Arial" panose="020B0604020202020204" pitchFamily="34" charset="0"/>
                <a:cs typeface="Arial" panose="020B0604020202020204" pitchFamily="34" charset="0"/>
              </a:rPr>
              <a:t>why you </a:t>
            </a:r>
            <a:r>
              <a:rPr lang="en-US" sz="2000" dirty="0" smtClean="0">
                <a:latin typeface="Arial" panose="020B0604020202020204" pitchFamily="34" charset="0"/>
                <a:cs typeface="Arial" panose="020B0604020202020204" pitchFamily="34" charset="0"/>
              </a:rPr>
              <a:t>became </a:t>
            </a:r>
            <a:r>
              <a:rPr lang="en-US" sz="2000" dirty="0">
                <a:latin typeface="Arial" panose="020B0604020202020204" pitchFamily="34" charset="0"/>
                <a:cs typeface="Arial" panose="020B0604020202020204" pitchFamily="34" charset="0"/>
              </a:rPr>
              <a:t>a diabetes educator</a:t>
            </a:r>
          </a:p>
          <a:p>
            <a:pPr marL="257175" indent="-257175">
              <a:spcAft>
                <a:spcPts val="900"/>
              </a:spcAft>
              <a:buFont typeface="Arial" panose="020B0604020202020204" pitchFamily="34" charset="0"/>
              <a:buChar char="•"/>
            </a:pPr>
            <a:r>
              <a:rPr lang="en-US" sz="2000" dirty="0">
                <a:latin typeface="Arial" panose="020B0604020202020204" pitchFamily="34" charset="0"/>
                <a:cs typeface="Arial" panose="020B0604020202020204" pitchFamily="34" charset="0"/>
              </a:rPr>
              <a:t>Tell what your hope is for </a:t>
            </a:r>
            <a:r>
              <a:rPr lang="en-US" sz="2000" dirty="0" smtClean="0">
                <a:latin typeface="Arial" panose="020B0604020202020204" pitchFamily="34" charset="0"/>
                <a:cs typeface="Arial" panose="020B0604020202020204" pitchFamily="34" charset="0"/>
              </a:rPr>
              <a:t>outcomes for each (adolescent/parent)</a:t>
            </a:r>
            <a:endParaRPr lang="en-US" sz="2000" dirty="0">
              <a:latin typeface="Arial" panose="020B0604020202020204" pitchFamily="34" charset="0"/>
              <a:cs typeface="Arial" panose="020B0604020202020204" pitchFamily="34" charset="0"/>
            </a:endParaRPr>
          </a:p>
          <a:p>
            <a:pPr marL="257175" indent="-257175">
              <a:spcAft>
                <a:spcPts val="900"/>
              </a:spcAft>
              <a:buFont typeface="Arial" panose="020B0604020202020204" pitchFamily="34" charset="0"/>
              <a:buChar char="•"/>
            </a:pPr>
            <a:r>
              <a:rPr lang="en-US" sz="2000" dirty="0">
                <a:latin typeface="Arial" panose="020B0604020202020204" pitchFamily="34" charset="0"/>
                <a:cs typeface="Arial" panose="020B0604020202020204" pitchFamily="34" charset="0"/>
              </a:rPr>
              <a:t>Express your caring and concern for each </a:t>
            </a:r>
            <a:endParaRPr lang="en-US" sz="2000" dirty="0" smtClean="0">
              <a:latin typeface="Arial" panose="020B0604020202020204" pitchFamily="34" charset="0"/>
              <a:cs typeface="Arial" panose="020B0604020202020204" pitchFamily="34" charset="0"/>
            </a:endParaRPr>
          </a:p>
          <a:p>
            <a:pPr marL="257175" indent="-257175">
              <a:spcAft>
                <a:spcPts val="9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Give </a:t>
            </a:r>
            <a:r>
              <a:rPr lang="en-US" sz="2000" dirty="0">
                <a:latin typeface="Arial" panose="020B0604020202020204" pitchFamily="34" charset="0"/>
                <a:cs typeface="Arial" panose="020B0604020202020204" pitchFamily="34" charset="0"/>
              </a:rPr>
              <a:t>your overall philosophy for facilitating </a:t>
            </a:r>
          </a:p>
          <a:p>
            <a:pPr marL="400050" lvl="1" indent="0">
              <a:spcAft>
                <a:spcPts val="900"/>
              </a:spcAft>
              <a:buNone/>
            </a:pPr>
            <a:r>
              <a:rPr lang="en-US" sz="1200" dirty="0" smtClean="0">
                <a:latin typeface="Arial" panose="020B0604020202020204" pitchFamily="34" charset="0"/>
                <a:cs typeface="Arial" panose="020B0604020202020204" pitchFamily="34" charset="0"/>
              </a:rPr>
              <a:t>“It </a:t>
            </a:r>
            <a:r>
              <a:rPr lang="en-US" sz="1200" dirty="0">
                <a:latin typeface="Arial" panose="020B0604020202020204" pitchFamily="34" charset="0"/>
                <a:cs typeface="Arial" panose="020B0604020202020204" pitchFamily="34" charset="0"/>
              </a:rPr>
              <a:t>is my hope that you each will help me insure that each </a:t>
            </a:r>
            <a:r>
              <a:rPr lang="en-US" sz="1200" dirty="0" smtClean="0">
                <a:latin typeface="Arial" panose="020B0604020202020204" pitchFamily="34" charset="0"/>
                <a:cs typeface="Arial" panose="020B0604020202020204" pitchFamily="34" charset="0"/>
              </a:rPr>
              <a:t>of you </a:t>
            </a:r>
            <a:r>
              <a:rPr lang="en-US" sz="1200" dirty="0">
                <a:latin typeface="Arial" panose="020B0604020202020204" pitchFamily="34" charset="0"/>
                <a:cs typeface="Arial" panose="020B0604020202020204" pitchFamily="34" charset="0"/>
              </a:rPr>
              <a:t>comes away from this experience feeling </a:t>
            </a:r>
            <a:r>
              <a:rPr lang="en-US" sz="1200" i="1" dirty="0">
                <a:latin typeface="Arial" panose="020B0604020202020204" pitchFamily="34" charset="0"/>
                <a:cs typeface="Arial" panose="020B0604020202020204" pitchFamily="34" charset="0"/>
              </a:rPr>
              <a:t>encouraged</a:t>
            </a:r>
            <a:r>
              <a:rPr lang="en-US" sz="1200" dirty="0">
                <a:latin typeface="Arial" panose="020B0604020202020204" pitchFamily="34" charset="0"/>
                <a:cs typeface="Arial" panose="020B0604020202020204" pitchFamily="34" charset="0"/>
              </a:rPr>
              <a:t> instead of </a:t>
            </a:r>
            <a:r>
              <a:rPr lang="en-US" sz="1200" i="1" dirty="0">
                <a:latin typeface="Arial" panose="020B0604020202020204" pitchFamily="34" charset="0"/>
                <a:cs typeface="Arial" panose="020B0604020202020204" pitchFamily="34" charset="0"/>
              </a:rPr>
              <a:t>discouraged</a:t>
            </a:r>
            <a:r>
              <a:rPr lang="en-US" sz="1200" dirty="0" smtClean="0">
                <a:latin typeface="Arial" panose="020B0604020202020204" pitchFamily="34" charset="0"/>
                <a:cs typeface="Arial" panose="020B0604020202020204" pitchFamily="34" charset="0"/>
              </a:rPr>
              <a:t>.”</a:t>
            </a:r>
          </a:p>
          <a:p>
            <a:pPr marL="257175" indent="-257175">
              <a:spcAft>
                <a:spcPts val="9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Tell that your role is educator and facilitator and that sometimes you will have to bring the group back on track or make sure to include those not yet giving inputs or to take a break if needed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972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Setting Group Learning Climate</a:t>
            </a:r>
            <a:endParaRPr lang="en-US" dirty="0"/>
          </a:p>
        </p:txBody>
      </p:sp>
      <p:sp>
        <p:nvSpPr>
          <p:cNvPr id="3" name="Content Placeholder 2"/>
          <p:cNvSpPr>
            <a:spLocks noGrp="1"/>
          </p:cNvSpPr>
          <p:nvPr>
            <p:ph idx="1"/>
          </p:nvPr>
        </p:nvSpPr>
        <p:spPr>
          <a:xfrm>
            <a:off x="457199" y="1310558"/>
            <a:ext cx="8607287" cy="3509920"/>
          </a:xfrm>
        </p:spPr>
        <p:txBody>
          <a:bodyPr>
            <a:normAutofit fontScale="77500" lnSpcReduction="20000"/>
          </a:bodyPr>
          <a:lstStyle/>
          <a:p>
            <a:pPr>
              <a:spcAft>
                <a:spcPts val="600"/>
              </a:spcAft>
            </a:pPr>
            <a:r>
              <a:rPr lang="en-US" dirty="0" smtClean="0"/>
              <a:t>Take charge and create rapport before it creates itself by telling what to expect before you start</a:t>
            </a:r>
          </a:p>
          <a:p>
            <a:pPr>
              <a:spcAft>
                <a:spcPts val="600"/>
              </a:spcAft>
            </a:pPr>
            <a:r>
              <a:rPr lang="en-US" dirty="0" smtClean="0"/>
              <a:t>Setting ‘rules/goals’: </a:t>
            </a:r>
          </a:p>
          <a:p>
            <a:pPr lvl="1">
              <a:spcAft>
                <a:spcPts val="600"/>
              </a:spcAft>
            </a:pPr>
            <a:r>
              <a:rPr lang="en-US" dirty="0" smtClean="0"/>
              <a:t>you want the adolescent to learn how to become independent</a:t>
            </a:r>
          </a:p>
          <a:p>
            <a:pPr lvl="1">
              <a:spcAft>
                <a:spcPts val="600"/>
              </a:spcAft>
            </a:pPr>
            <a:r>
              <a:rPr lang="en-US" dirty="0"/>
              <a:t>you hope each will express without </a:t>
            </a:r>
            <a:r>
              <a:rPr lang="en-US" dirty="0" smtClean="0"/>
              <a:t>interruption or </a:t>
            </a:r>
            <a:r>
              <a:rPr lang="en-US" dirty="0"/>
              <a:t>judgment </a:t>
            </a:r>
          </a:p>
          <a:p>
            <a:pPr lvl="1">
              <a:spcAft>
                <a:spcPts val="600"/>
              </a:spcAft>
            </a:pPr>
            <a:r>
              <a:rPr lang="en-US" dirty="0" smtClean="0"/>
              <a:t>turn taking, time limits, no personal attacks, others</a:t>
            </a:r>
          </a:p>
          <a:p>
            <a:pPr>
              <a:spcAft>
                <a:spcPts val="600"/>
              </a:spcAft>
            </a:pPr>
            <a:r>
              <a:rPr lang="en-US" dirty="0" smtClean="0"/>
              <a:t>Praise what’s going well: “Joe and Sarah, it’s great that you’ve supported Mary in learning how to manage her diabetes on her own.”</a:t>
            </a:r>
            <a:endParaRPr lang="en-US" dirty="0"/>
          </a:p>
        </p:txBody>
      </p:sp>
    </p:spTree>
    <p:extLst>
      <p:ext uri="{BB962C8B-B14F-4D97-AF65-F5344CB8AC3E}">
        <p14:creationId xmlns:p14="http://schemas.microsoft.com/office/powerpoint/2010/main" val="177849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for Conflict and Conversation Flow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Early empathy and open-ended exploration</a:t>
            </a:r>
          </a:p>
          <a:p>
            <a:r>
              <a:rPr lang="en-US" dirty="0" smtClean="0"/>
              <a:t>Stay assertive and engage facilitator role:</a:t>
            </a:r>
          </a:p>
          <a:p>
            <a:pPr lvl="1"/>
            <a:r>
              <a:rPr lang="en-US" dirty="0" smtClean="0"/>
              <a:t>“Okay, Mae, my role as facilitator requires that I steer the conversation back around to what Jamel is willing to do to help his diabetes ….”</a:t>
            </a:r>
          </a:p>
          <a:p>
            <a:pPr lvl="1"/>
            <a:r>
              <a:rPr lang="en-US" dirty="0" smtClean="0"/>
              <a:t>“Kate, I’m going to engage my role as facilitator, and if you don’t mind, let’s get input from Erin.”</a:t>
            </a:r>
          </a:p>
          <a:p>
            <a:pPr lvl="1"/>
            <a:r>
              <a:rPr lang="en-US" dirty="0" smtClean="0"/>
              <a:t>Be honest and direct, maintain eye contact, use names</a:t>
            </a:r>
          </a:p>
          <a:p>
            <a:endParaRPr lang="en-US" dirty="0"/>
          </a:p>
        </p:txBody>
      </p:sp>
    </p:spTree>
    <p:extLst>
      <p:ext uri="{BB962C8B-B14F-4D97-AF65-F5344CB8AC3E}">
        <p14:creationId xmlns:p14="http://schemas.microsoft.com/office/powerpoint/2010/main" val="269202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 for Equality Logistics</a:t>
            </a:r>
            <a:endParaRPr lang="en-US" dirty="0"/>
          </a:p>
        </p:txBody>
      </p:sp>
      <p:sp>
        <p:nvSpPr>
          <p:cNvPr id="3" name="Content Placeholder 2"/>
          <p:cNvSpPr>
            <a:spLocks noGrp="1"/>
          </p:cNvSpPr>
          <p:nvPr>
            <p:ph idx="1"/>
          </p:nvPr>
        </p:nvSpPr>
        <p:spPr/>
        <p:txBody>
          <a:bodyPr/>
          <a:lstStyle/>
          <a:p>
            <a:r>
              <a:rPr lang="en-US" dirty="0" smtClean="0"/>
              <a:t>Set-up is optimal in a circle of chairs or chairs around a round or square table</a:t>
            </a:r>
          </a:p>
          <a:p>
            <a:r>
              <a:rPr lang="en-US" dirty="0" smtClean="0"/>
              <a:t>Never put the adolescent by him/herself across the table from parent(s) and educator</a:t>
            </a:r>
            <a:endParaRPr lang="en-US" dirty="0"/>
          </a:p>
        </p:txBody>
      </p:sp>
      <p:pic>
        <p:nvPicPr>
          <p:cNvPr id="6" name="Picture 5" descr="Interview And &lt;strong&gt;Interrogation&lt;/strong&gt; 2015-2016 -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948" y="3488530"/>
            <a:ext cx="1671364" cy="1358833"/>
          </a:xfrm>
          <a:prstGeom prst="rect">
            <a:avLst/>
          </a:prstGeom>
        </p:spPr>
      </p:pic>
    </p:spTree>
    <p:extLst>
      <p:ext uri="{BB962C8B-B14F-4D97-AF65-F5344CB8AC3E}">
        <p14:creationId xmlns:p14="http://schemas.microsoft.com/office/powerpoint/2010/main" val="2714131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Jan\AppData\Local\Microsoft\Windows\Temporary Internet Files\Content.IE5\LUY6GEVH\linear_perspecti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359" y="2351275"/>
            <a:ext cx="1633537" cy="24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t;strong&gt;Questions&lt;/strong&gt; and answers about Camago | Cama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19" y="374874"/>
            <a:ext cx="1333616" cy="1333616"/>
          </a:xfrm>
          <a:prstGeom prst="rect">
            <a:avLst/>
          </a:prstGeom>
        </p:spPr>
      </p:pic>
    </p:spTree>
    <p:extLst>
      <p:ext uri="{BB962C8B-B14F-4D97-AF65-F5344CB8AC3E}">
        <p14:creationId xmlns:p14="http://schemas.microsoft.com/office/powerpoint/2010/main" val="168617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Diabetes in children and adolescents</a:t>
            </a:r>
          </a:p>
          <a:p>
            <a:r>
              <a:rPr lang="en-US" dirty="0" smtClean="0"/>
              <a:t>Family dynamics</a:t>
            </a:r>
          </a:p>
          <a:p>
            <a:r>
              <a:rPr lang="en-US" dirty="0" smtClean="0"/>
              <a:t>Communicating in dyadic, triadic, tetradic encounters</a:t>
            </a:r>
          </a:p>
          <a:p>
            <a:r>
              <a:rPr lang="en-US" dirty="0" smtClean="0"/>
              <a:t>Communication and conflict challenges</a:t>
            </a:r>
          </a:p>
          <a:p>
            <a:r>
              <a:rPr lang="en-US" dirty="0" smtClean="0"/>
              <a:t>Motivational Interviewing: patient- or person-centered communication</a:t>
            </a:r>
            <a:endParaRPr lang="en-US" dirty="0"/>
          </a:p>
        </p:txBody>
      </p:sp>
    </p:spTree>
    <p:extLst>
      <p:ext uri="{BB962C8B-B14F-4D97-AF65-F5344CB8AC3E}">
        <p14:creationId xmlns:p14="http://schemas.microsoft.com/office/powerpoint/2010/main" val="1339545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78904" y="1142999"/>
            <a:ext cx="8507896" cy="4005263"/>
          </a:xfrm>
        </p:spPr>
        <p:txBody>
          <a:bodyPr>
            <a:normAutofit fontScale="25000" lnSpcReduction="20000"/>
          </a:bodyPr>
          <a:lstStyle/>
          <a:p>
            <a:r>
              <a:rPr lang="en-US" sz="4800" b="1" dirty="0" err="1" smtClean="0"/>
              <a:t>Naar</a:t>
            </a:r>
            <a:r>
              <a:rPr lang="en-US" sz="4800" b="1" dirty="0" smtClean="0"/>
              <a:t>-King, S, Suarez M. (2011). </a:t>
            </a:r>
            <a:r>
              <a:rPr lang="en-US" sz="4800" b="1" u="sng" dirty="0" smtClean="0"/>
              <a:t>Motivational Interviewing with Adolescents and Young Adults</a:t>
            </a:r>
            <a:r>
              <a:rPr lang="en-US" sz="4800" b="1" dirty="0" smtClean="0"/>
              <a:t>. New York: Guilford Press.</a:t>
            </a:r>
          </a:p>
          <a:p>
            <a:r>
              <a:rPr lang="en-US" sz="4800" b="1" dirty="0"/>
              <a:t>Wagner CC, Ingersoll KS. (2013). </a:t>
            </a:r>
            <a:r>
              <a:rPr lang="en-US" sz="4800" b="1" u="sng" dirty="0"/>
              <a:t>Motivational Interviewing in Groups</a:t>
            </a:r>
            <a:r>
              <a:rPr lang="en-US" sz="4800" b="1" dirty="0"/>
              <a:t>, New York: Guilford Press</a:t>
            </a:r>
            <a:r>
              <a:rPr lang="en-US" sz="4800" b="1" dirty="0" smtClean="0"/>
              <a:t>.</a:t>
            </a:r>
          </a:p>
          <a:p>
            <a:pPr>
              <a:defRPr/>
            </a:pPr>
            <a:r>
              <a:rPr lang="en-US" sz="4800" b="1" dirty="0"/>
              <a:t>Rollnick S, Miller W, Butler C. (2009). </a:t>
            </a:r>
            <a:r>
              <a:rPr lang="en-US" sz="4800" b="1" u="sng" dirty="0"/>
              <a:t>Motivational Interviewing in Health Care</a:t>
            </a:r>
            <a:r>
              <a:rPr lang="en-US" sz="4800" b="1" dirty="0"/>
              <a:t>, New York: Guilford Press.</a:t>
            </a:r>
          </a:p>
          <a:p>
            <a:pPr>
              <a:defRPr/>
            </a:pPr>
            <a:r>
              <a:rPr lang="en-US" sz="4800" b="1" dirty="0"/>
              <a:t> Miller WR, Rollnick S. (2013). </a:t>
            </a:r>
            <a:r>
              <a:rPr lang="en-US" sz="4800" b="1" u="sng" dirty="0"/>
              <a:t>Motivational Interviewing, 3</a:t>
            </a:r>
            <a:r>
              <a:rPr lang="en-US" sz="4800" b="1" u="sng" baseline="30000" dirty="0"/>
              <a:t>rd</a:t>
            </a:r>
            <a:r>
              <a:rPr lang="en-US" sz="4800" b="1" u="sng" dirty="0"/>
              <a:t> Edition: Preparing People for Change</a:t>
            </a:r>
            <a:r>
              <a:rPr lang="en-US" sz="4800" b="1" dirty="0"/>
              <a:t>, New York, NY: The Guilford Press.</a:t>
            </a:r>
          </a:p>
          <a:p>
            <a:pPr>
              <a:defRPr/>
            </a:pPr>
            <a:r>
              <a:rPr lang="en-US" sz="4800" b="1" dirty="0"/>
              <a:t>Kavookjian, J. Motivational Interviewing. </a:t>
            </a:r>
            <a:r>
              <a:rPr lang="en-US" sz="4800" b="1" dirty="0" smtClean="0"/>
              <a:t> </a:t>
            </a:r>
            <a:r>
              <a:rPr lang="en-US" sz="4800" b="1" dirty="0"/>
              <a:t>In Richardson M, Chant C, Chessman KH, Finks SW, </a:t>
            </a:r>
            <a:r>
              <a:rPr lang="en-US" sz="4800" b="1" dirty="0" err="1"/>
              <a:t>Hemstreet</a:t>
            </a:r>
            <a:r>
              <a:rPr lang="en-US" sz="4800" b="1" dirty="0"/>
              <a:t> BA, Hume AL, et al, eds. </a:t>
            </a:r>
            <a:r>
              <a:rPr lang="en-US" sz="4800" b="1" u="sng" dirty="0"/>
              <a:t>Pharmacotherapy Self-Assessment Program, 7</a:t>
            </a:r>
            <a:r>
              <a:rPr lang="en-US" sz="4800" b="1" u="sng" baseline="30000" dirty="0"/>
              <a:t>th</a:t>
            </a:r>
            <a:r>
              <a:rPr lang="en-US" sz="4800" b="1" u="sng" dirty="0"/>
              <a:t> ed. Book 8: Science and Practice of Pharmacotherapy</a:t>
            </a:r>
            <a:r>
              <a:rPr lang="en-US" sz="4800" b="1" dirty="0"/>
              <a:t>. Lenexa, KS: American College of Clinical Pharmacy, 2011:1-18. </a:t>
            </a:r>
            <a:endParaRPr lang="en-US" sz="4800" b="1" dirty="0" smtClean="0"/>
          </a:p>
          <a:p>
            <a:pPr>
              <a:defRPr/>
            </a:pPr>
            <a:r>
              <a:rPr lang="en-US" sz="4800" b="1" dirty="0"/>
              <a:t>Steinberg M. </a:t>
            </a:r>
            <a:r>
              <a:rPr lang="en-US" sz="4800" b="1" u="sng" dirty="0"/>
              <a:t>Motivational Interviewing in Diabetes Care</a:t>
            </a:r>
            <a:r>
              <a:rPr lang="en-US" sz="4800" b="1" dirty="0"/>
              <a:t>. New York, NY: Guilford Press</a:t>
            </a:r>
            <a:r>
              <a:rPr lang="en-US" sz="4800" b="1" dirty="0" smtClean="0"/>
              <a:t>.</a:t>
            </a:r>
          </a:p>
          <a:p>
            <a:pPr>
              <a:defRPr/>
            </a:pPr>
            <a:r>
              <a:rPr lang="en-US" sz="4800" b="1" dirty="0"/>
              <a:t>Schaefer MR, Kavookjian J. The impact of motivational interviewing on adherence and symptom severity in adolescents and young adults with chronic illness: A systematic review. </a:t>
            </a:r>
            <a:r>
              <a:rPr lang="en-US" sz="4800" b="1" i="1" dirty="0"/>
              <a:t>Patient Education and Counseling</a:t>
            </a:r>
            <a:r>
              <a:rPr lang="en-US" sz="4800" b="1" dirty="0"/>
              <a:t> 2017; 100(12): 2190-2199.</a:t>
            </a:r>
          </a:p>
          <a:p>
            <a:pPr>
              <a:lnSpc>
                <a:spcPct val="120000"/>
              </a:lnSpc>
              <a:spcBef>
                <a:spcPts val="0"/>
              </a:spcBef>
              <a:defRPr/>
            </a:pPr>
            <a:r>
              <a:rPr lang="en-US" sz="4800" b="1" dirty="0" smtClean="0">
                <a:cs typeface="Arial" charset="0"/>
              </a:rPr>
              <a:t>DeLillo </a:t>
            </a:r>
            <a:r>
              <a:rPr lang="en-US" sz="4800" b="1" dirty="0">
                <a:cs typeface="Arial" charset="0"/>
              </a:rPr>
              <a:t>V, West DS. Incorporating motivational interviewing into counseling for lifestyle change among overweight individuals with type 2 diabetes. </a:t>
            </a:r>
            <a:r>
              <a:rPr lang="en-US" sz="4800" b="1" i="1" dirty="0">
                <a:cs typeface="Arial" charset="0"/>
              </a:rPr>
              <a:t>Diabetes Spectrum</a:t>
            </a:r>
            <a:r>
              <a:rPr lang="en-US" sz="4800" b="1" dirty="0">
                <a:cs typeface="Arial" charset="0"/>
              </a:rPr>
              <a:t>, 2011; 24(2):80-84.</a:t>
            </a:r>
          </a:p>
          <a:p>
            <a:pPr>
              <a:lnSpc>
                <a:spcPct val="120000"/>
              </a:lnSpc>
              <a:spcBef>
                <a:spcPts val="0"/>
              </a:spcBef>
              <a:defRPr/>
            </a:pPr>
            <a:r>
              <a:rPr lang="en-US" sz="4800" b="1" dirty="0"/>
              <a:t>Teeter B, Kavookjian J. Telephone-based motivational interviewing for medication adherence: A systematic review. </a:t>
            </a:r>
            <a:r>
              <a:rPr lang="en-US" sz="4800" b="1" i="1" dirty="0"/>
              <a:t>Translational Behavioral Medicine </a:t>
            </a:r>
            <a:r>
              <a:rPr lang="en-US" sz="4800" b="1" dirty="0"/>
              <a:t>2014; 4(4): 372-381</a:t>
            </a:r>
            <a:r>
              <a:rPr lang="en-US" sz="4800" b="1" dirty="0" smtClean="0"/>
              <a:t>.</a:t>
            </a:r>
          </a:p>
          <a:p>
            <a:pPr>
              <a:lnSpc>
                <a:spcPct val="120000"/>
              </a:lnSpc>
              <a:spcBef>
                <a:spcPts val="0"/>
              </a:spcBef>
              <a:defRPr/>
            </a:pPr>
            <a:r>
              <a:rPr lang="en-US" sz="4800" b="1" dirty="0" smtClean="0">
                <a:cs typeface="Arial" charset="0"/>
              </a:rPr>
              <a:t>Rubak </a:t>
            </a:r>
            <a:r>
              <a:rPr lang="en-US" sz="4800" b="1" dirty="0">
                <a:cs typeface="Arial" charset="0"/>
              </a:rPr>
              <a:t>S, </a:t>
            </a:r>
            <a:r>
              <a:rPr lang="en-US" sz="4800" b="1" dirty="0" err="1">
                <a:cs typeface="Arial" charset="0"/>
              </a:rPr>
              <a:t>Sandboek</a:t>
            </a:r>
            <a:r>
              <a:rPr lang="en-US" sz="4800" b="1" dirty="0">
                <a:cs typeface="Arial" charset="0"/>
              </a:rPr>
              <a:t> A, </a:t>
            </a:r>
            <a:r>
              <a:rPr lang="en-US" sz="4800" b="1" dirty="0" err="1">
                <a:cs typeface="Arial" charset="0"/>
              </a:rPr>
              <a:t>Lauritzen</a:t>
            </a:r>
            <a:r>
              <a:rPr lang="en-US" sz="4800" b="1" dirty="0">
                <a:cs typeface="Arial" charset="0"/>
              </a:rPr>
              <a:t> T, Christensen B. Motivational interviewing: a systematic review and meta-analysis. </a:t>
            </a:r>
            <a:r>
              <a:rPr lang="en-US" sz="4800" b="1" i="1" dirty="0">
                <a:cs typeface="Arial" charset="0"/>
              </a:rPr>
              <a:t>B J Gen </a:t>
            </a:r>
            <a:r>
              <a:rPr lang="en-US" sz="4800" b="1" i="1" dirty="0" err="1">
                <a:cs typeface="Arial" charset="0"/>
              </a:rPr>
              <a:t>Prac</a:t>
            </a:r>
            <a:r>
              <a:rPr lang="en-US" sz="4800" b="1" i="1" dirty="0">
                <a:cs typeface="Arial" charset="0"/>
              </a:rPr>
              <a:t>, 2005; </a:t>
            </a:r>
            <a:r>
              <a:rPr lang="en-US" sz="4800" b="1" dirty="0">
                <a:cs typeface="Arial" charset="0"/>
              </a:rPr>
              <a:t>55: 305-312.</a:t>
            </a:r>
          </a:p>
          <a:p>
            <a:pPr>
              <a:lnSpc>
                <a:spcPct val="120000"/>
              </a:lnSpc>
              <a:spcBef>
                <a:spcPts val="0"/>
              </a:spcBef>
              <a:defRPr/>
            </a:pPr>
            <a:r>
              <a:rPr lang="en-US" sz="4800" b="1" dirty="0" err="1"/>
              <a:t>Ekong</a:t>
            </a:r>
            <a:r>
              <a:rPr lang="en-US" sz="4800" b="1" dirty="0"/>
              <a:t> G, Kavookjian J. Motivational Interviewing in adults with type 2 diabetes: A systematic review. </a:t>
            </a:r>
            <a:r>
              <a:rPr lang="en-US" sz="4800" b="1" i="1" dirty="0"/>
              <a:t>Patient Education and Counseling</a:t>
            </a:r>
            <a:r>
              <a:rPr lang="en-US" sz="4800" b="1" dirty="0"/>
              <a:t>  2016; 99(6):944-52.</a:t>
            </a:r>
          </a:p>
          <a:p>
            <a:pPr>
              <a:lnSpc>
                <a:spcPct val="120000"/>
              </a:lnSpc>
              <a:spcBef>
                <a:spcPts val="0"/>
              </a:spcBef>
              <a:defRPr/>
            </a:pPr>
            <a:r>
              <a:rPr lang="en-US" sz="4800" b="1" dirty="0" smtClean="0"/>
              <a:t>Kavookjian </a:t>
            </a:r>
            <a:r>
              <a:rPr lang="en-US" sz="4800" b="1" dirty="0"/>
              <a:t>J, </a:t>
            </a:r>
            <a:r>
              <a:rPr lang="en-US" sz="4800" b="1" dirty="0" err="1"/>
              <a:t>Elswick</a:t>
            </a:r>
            <a:r>
              <a:rPr lang="en-US" sz="4800" b="1" dirty="0"/>
              <a:t> B, </a:t>
            </a:r>
            <a:r>
              <a:rPr lang="en-US" sz="4800" b="1" dirty="0" err="1"/>
              <a:t>Whetsel</a:t>
            </a:r>
            <a:r>
              <a:rPr lang="en-US" sz="4800" b="1" dirty="0"/>
              <a:t> T. Interventions for  being active among individuals with diabetes. </a:t>
            </a:r>
            <a:r>
              <a:rPr lang="en-US" sz="4800" b="1" i="1" dirty="0"/>
              <a:t>Diabetes Educator 2007</a:t>
            </a:r>
            <a:r>
              <a:rPr lang="en-US" sz="4800" b="1" dirty="0"/>
              <a:t>; 33(6):962-988.</a:t>
            </a:r>
          </a:p>
          <a:p>
            <a:pPr>
              <a:defRPr/>
            </a:pPr>
            <a:endParaRPr lang="en-US" sz="2000" b="1" dirty="0"/>
          </a:p>
          <a:p>
            <a:endParaRPr lang="en-US" sz="1600" b="1" dirty="0"/>
          </a:p>
          <a:p>
            <a:endParaRPr lang="en-US" sz="1600" dirty="0"/>
          </a:p>
        </p:txBody>
      </p:sp>
    </p:spTree>
    <p:extLst>
      <p:ext uri="{BB962C8B-B14F-4D97-AF65-F5344CB8AC3E}">
        <p14:creationId xmlns:p14="http://schemas.microsoft.com/office/powerpoint/2010/main" val="1498452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79083"/>
            <a:ext cx="8229600" cy="4330847"/>
          </a:xfrm>
        </p:spPr>
        <p:txBody>
          <a:bodyPr/>
          <a:lstStyle/>
          <a:p>
            <a:pPr algn="ctr">
              <a:spcBef>
                <a:spcPct val="50000"/>
              </a:spcBef>
              <a:defRPr/>
            </a:pPr>
            <a:r>
              <a:rPr lang="en-US" sz="3200" dirty="0">
                <a:latin typeface="Verdana" pitchFamily="34" charset="0"/>
              </a:rPr>
              <a:t>Jan Kavookjian, MBA, </a:t>
            </a:r>
            <a:r>
              <a:rPr lang="en-US" sz="3200" dirty="0" smtClean="0">
                <a:latin typeface="Verdana" pitchFamily="34" charset="0"/>
              </a:rPr>
              <a:t>PhD, </a:t>
            </a:r>
            <a:r>
              <a:rPr lang="en-US" sz="3200" dirty="0" err="1" smtClean="0">
                <a:latin typeface="Verdana" pitchFamily="34" charset="0"/>
              </a:rPr>
              <a:t>FAPhA</a:t>
            </a:r>
            <a:r>
              <a:rPr lang="en-US" sz="3200" dirty="0">
                <a:latin typeface="Verdana" pitchFamily="34" charset="0"/>
              </a:rPr>
              <a:t/>
            </a:r>
            <a:br>
              <a:rPr lang="en-US" sz="3200" dirty="0">
                <a:latin typeface="Verdana" pitchFamily="34" charset="0"/>
              </a:rPr>
            </a:br>
            <a:r>
              <a:rPr lang="en-US" sz="2000" dirty="0">
                <a:latin typeface="Verdana" pitchFamily="34" charset="0"/>
              </a:rPr>
              <a:t>Associate Professor</a:t>
            </a:r>
            <a:br>
              <a:rPr lang="en-US" sz="2000" dirty="0">
                <a:latin typeface="Verdana" pitchFamily="34" charset="0"/>
              </a:rPr>
            </a:br>
            <a:r>
              <a:rPr lang="en-US" sz="2000" dirty="0">
                <a:latin typeface="Verdana" pitchFamily="34" charset="0"/>
              </a:rPr>
              <a:t>Department of Health Outcomes Research &amp; Policy</a:t>
            </a:r>
            <a:br>
              <a:rPr lang="en-US" sz="2000" dirty="0">
                <a:latin typeface="Verdana" pitchFamily="34" charset="0"/>
              </a:rPr>
            </a:br>
            <a:r>
              <a:rPr lang="en-US" sz="2000" dirty="0">
                <a:latin typeface="Verdana" pitchFamily="34" charset="0"/>
              </a:rPr>
              <a:t>Auburn University Harrison School of Pharmacy</a:t>
            </a:r>
            <a:br>
              <a:rPr lang="en-US" sz="2000" dirty="0">
                <a:latin typeface="Verdana" pitchFamily="34" charset="0"/>
              </a:rPr>
            </a:br>
            <a:r>
              <a:rPr lang="en-US" sz="2000" dirty="0">
                <a:latin typeface="Verdana" pitchFamily="34" charset="0"/>
              </a:rPr>
              <a:t>Auburn University, AL  36849-5506</a:t>
            </a:r>
            <a:br>
              <a:rPr lang="en-US" sz="2000" dirty="0">
                <a:latin typeface="Verdana" pitchFamily="34" charset="0"/>
              </a:rPr>
            </a:br>
            <a:r>
              <a:rPr lang="en-US" sz="2000" dirty="0">
                <a:latin typeface="Verdana" pitchFamily="34" charset="0"/>
              </a:rPr>
              <a:t>(334) 844-8301</a:t>
            </a:r>
            <a:br>
              <a:rPr lang="en-US" sz="2000" dirty="0">
                <a:latin typeface="Verdana" pitchFamily="34" charset="0"/>
              </a:rPr>
            </a:br>
            <a:r>
              <a:rPr lang="en-US" sz="1800" dirty="0">
                <a:latin typeface="Verdana" pitchFamily="34" charset="0"/>
              </a:rPr>
              <a:t>kavooja@auburn.edu</a:t>
            </a:r>
            <a:br>
              <a:rPr lang="en-US" sz="1800" dirty="0">
                <a:latin typeface="Verdana" pitchFamily="34" charset="0"/>
              </a:rPr>
            </a:br>
            <a:endParaRPr lang="en-US" sz="3200" dirty="0"/>
          </a:p>
        </p:txBody>
      </p:sp>
    </p:spTree>
    <p:extLst>
      <p:ext uri="{BB962C8B-B14F-4D97-AF65-F5344CB8AC3E}">
        <p14:creationId xmlns:p14="http://schemas.microsoft.com/office/powerpoint/2010/main" val="199830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in Children and Adolescents</a:t>
            </a:r>
            <a:endParaRPr lang="en-US" dirty="0"/>
          </a:p>
        </p:txBody>
      </p:sp>
      <p:sp>
        <p:nvSpPr>
          <p:cNvPr id="3" name="Content Placeholder 2"/>
          <p:cNvSpPr>
            <a:spLocks noGrp="1"/>
          </p:cNvSpPr>
          <p:nvPr>
            <p:ph idx="1"/>
          </p:nvPr>
        </p:nvSpPr>
        <p:spPr/>
        <p:txBody>
          <a:bodyPr>
            <a:normAutofit fontScale="92500"/>
          </a:bodyPr>
          <a:lstStyle/>
          <a:p>
            <a:r>
              <a:rPr lang="en-US" dirty="0" smtClean="0"/>
              <a:t>Type 1 (T1D), Type 2 (T2D), Pre-diabetes</a:t>
            </a:r>
          </a:p>
          <a:p>
            <a:r>
              <a:rPr lang="en-US" dirty="0" smtClean="0"/>
              <a:t>Considerations in early childhood</a:t>
            </a:r>
          </a:p>
          <a:p>
            <a:r>
              <a:rPr lang="en-US" dirty="0" smtClean="0"/>
              <a:t>Considerations in adolescence</a:t>
            </a:r>
          </a:p>
          <a:p>
            <a:r>
              <a:rPr lang="en-US" dirty="0" smtClean="0"/>
              <a:t>Self-management is more complicated</a:t>
            </a:r>
          </a:p>
          <a:p>
            <a:pPr lvl="1"/>
            <a:r>
              <a:rPr lang="en-US" dirty="0" smtClean="0"/>
              <a:t>Requires adult assistance with learning lifelong skills that are as important as reading, writing, and math</a:t>
            </a:r>
            <a:endParaRPr lang="en-US" dirty="0"/>
          </a:p>
        </p:txBody>
      </p:sp>
      <p:cxnSp>
        <p:nvCxnSpPr>
          <p:cNvPr id="5" name="Straight Connector 4"/>
          <p:cNvCxnSpPr/>
          <p:nvPr/>
        </p:nvCxnSpPr>
        <p:spPr>
          <a:xfrm>
            <a:off x="1258957" y="3849757"/>
            <a:ext cx="693088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1318591" y="4287079"/>
            <a:ext cx="681824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4547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Adolescence and Complexities for Diabetes Management</a:t>
            </a:r>
            <a:endParaRPr lang="en-US" dirty="0"/>
          </a:p>
        </p:txBody>
      </p:sp>
      <p:sp>
        <p:nvSpPr>
          <p:cNvPr id="3" name="Content Placeholder 2"/>
          <p:cNvSpPr>
            <a:spLocks noGrp="1"/>
          </p:cNvSpPr>
          <p:nvPr>
            <p:ph idx="1"/>
          </p:nvPr>
        </p:nvSpPr>
        <p:spPr>
          <a:xfrm>
            <a:off x="457200" y="1310558"/>
            <a:ext cx="8478078" cy="3288319"/>
          </a:xfrm>
        </p:spPr>
        <p:txBody>
          <a:bodyPr>
            <a:normAutofit fontScale="92500" lnSpcReduction="10000"/>
          </a:bodyPr>
          <a:lstStyle/>
          <a:p>
            <a:r>
              <a:rPr lang="en-US" dirty="0" smtClean="0"/>
              <a:t>Factor: time since diagnosis</a:t>
            </a:r>
          </a:p>
          <a:p>
            <a:pPr lvl="1"/>
            <a:r>
              <a:rPr lang="en-US" dirty="0" smtClean="0"/>
              <a:t>Early onset</a:t>
            </a:r>
          </a:p>
          <a:p>
            <a:pPr lvl="1"/>
            <a:r>
              <a:rPr lang="en-US" dirty="0" smtClean="0"/>
              <a:t>Recent onset</a:t>
            </a:r>
          </a:p>
          <a:p>
            <a:r>
              <a:rPr lang="en-US" dirty="0" smtClean="0"/>
              <a:t>Adolescent mindsets</a:t>
            </a:r>
          </a:p>
          <a:p>
            <a:pPr lvl="1"/>
            <a:r>
              <a:rPr lang="en-US" dirty="0" smtClean="0"/>
              <a:t>Emerging identity, need for independence, autonomy</a:t>
            </a:r>
          </a:p>
          <a:p>
            <a:pPr lvl="1"/>
            <a:r>
              <a:rPr lang="en-US" dirty="0" smtClean="0"/>
              <a:t>Needing to be accepted and fit in with peers</a:t>
            </a:r>
          </a:p>
          <a:p>
            <a:pPr lvl="1"/>
            <a:r>
              <a:rPr lang="en-US" dirty="0" smtClean="0"/>
              <a:t>Perception of invincibility, limited vision for the future </a:t>
            </a:r>
          </a:p>
          <a:p>
            <a:endParaRPr lang="en-US" dirty="0"/>
          </a:p>
        </p:txBody>
      </p:sp>
      <p:pic>
        <p:nvPicPr>
          <p:cNvPr id="4" name="Picture 3" descr="aldanity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121" y="1390071"/>
            <a:ext cx="1284467" cy="1084781"/>
          </a:xfrm>
          <a:prstGeom prst="rect">
            <a:avLst/>
          </a:prstGeom>
        </p:spPr>
      </p:pic>
    </p:spTree>
    <p:extLst>
      <p:ext uri="{BB962C8B-B14F-4D97-AF65-F5344CB8AC3E}">
        <p14:creationId xmlns:p14="http://schemas.microsoft.com/office/powerpoint/2010/main" val="207295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Tales</a:t>
            </a:r>
            <a:endParaRPr lang="en-US" dirty="0"/>
          </a:p>
        </p:txBody>
      </p:sp>
      <p:sp>
        <p:nvSpPr>
          <p:cNvPr id="3" name="Content Placeholder 2"/>
          <p:cNvSpPr>
            <a:spLocks noGrp="1"/>
          </p:cNvSpPr>
          <p:nvPr>
            <p:ph idx="1"/>
          </p:nvPr>
        </p:nvSpPr>
        <p:spPr>
          <a:xfrm>
            <a:off x="457200" y="1459645"/>
            <a:ext cx="8229600" cy="3288319"/>
          </a:xfrm>
        </p:spPr>
        <p:txBody>
          <a:bodyPr>
            <a:normAutofit fontScale="85000" lnSpcReduction="20000"/>
          </a:bodyPr>
          <a:lstStyle/>
          <a:p>
            <a:pPr marL="0" indent="0">
              <a:buNone/>
            </a:pPr>
            <a:r>
              <a:rPr lang="en-US" dirty="0" smtClean="0"/>
              <a:t>“Mary” (16 </a:t>
            </a:r>
            <a:r>
              <a:rPr lang="en-US" dirty="0" err="1" smtClean="0"/>
              <a:t>yo</a:t>
            </a:r>
            <a:r>
              <a:rPr lang="en-US" dirty="0" smtClean="0"/>
              <a:t> female) was diagnosed with T1D at 18months; no immediate family history; first-born child; her parents (“Joe” and “Sarah”) partnered in care through early childhood; the parenting style they developed by adolescence was to empower and make self-management a natural part of life; waited six years to have second child; family dynamics include approach coping modeled by parents and has been adopted by both children. </a:t>
            </a:r>
            <a:endParaRPr lang="en-US" dirty="0"/>
          </a:p>
        </p:txBody>
      </p:sp>
    </p:spTree>
    <p:extLst>
      <p:ext uri="{BB962C8B-B14F-4D97-AF65-F5344CB8AC3E}">
        <p14:creationId xmlns:p14="http://schemas.microsoft.com/office/powerpoint/2010/main" val="145960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Tales</a:t>
            </a:r>
            <a:endParaRPr lang="en-US" dirty="0"/>
          </a:p>
        </p:txBody>
      </p:sp>
      <p:sp>
        <p:nvSpPr>
          <p:cNvPr id="3" name="Content Placeholder 2"/>
          <p:cNvSpPr>
            <a:spLocks noGrp="1"/>
          </p:cNvSpPr>
          <p:nvPr>
            <p:ph idx="1"/>
          </p:nvPr>
        </p:nvSpPr>
        <p:spPr>
          <a:xfrm>
            <a:off x="457200" y="1310558"/>
            <a:ext cx="8229600" cy="3288319"/>
          </a:xfrm>
        </p:spPr>
        <p:txBody>
          <a:bodyPr>
            <a:noAutofit/>
          </a:bodyPr>
          <a:lstStyle/>
          <a:p>
            <a:pPr marL="0" indent="0">
              <a:buNone/>
            </a:pPr>
            <a:r>
              <a:rPr lang="en-US" sz="2000" dirty="0" smtClean="0"/>
              <a:t>“Erin” (13 </a:t>
            </a:r>
            <a:r>
              <a:rPr lang="en-US" sz="2000" dirty="0" err="1" smtClean="0"/>
              <a:t>yo</a:t>
            </a:r>
            <a:r>
              <a:rPr lang="en-US" sz="2000" dirty="0" smtClean="0"/>
              <a:t> female) diagnosed with T1D a month ago after not feeling well sporadically, culminating in hospitalization for several days; middle child of three; no immediate family history; about to start 8</a:t>
            </a:r>
            <a:r>
              <a:rPr lang="en-US" sz="2000" baseline="30000" dirty="0" smtClean="0"/>
              <a:t>th</a:t>
            </a:r>
            <a:r>
              <a:rPr lang="en-US" sz="2000" dirty="0" smtClean="0"/>
              <a:t> grade; parents (“Jack” and “Kate”) both work in high-stress jobs; they are terrified and overwhelmed, don’t know what to do, and are arguing about who is going to take off work to get Erin to diabetes education and treatment; Jack and Kate both have need for control and often hover over the details of their children’s lives, and often have different values/opinions about parenting.</a:t>
            </a:r>
            <a:endParaRPr lang="en-US" sz="2000" dirty="0"/>
          </a:p>
        </p:txBody>
      </p:sp>
    </p:spTree>
    <p:extLst>
      <p:ext uri="{BB962C8B-B14F-4D97-AF65-F5344CB8AC3E}">
        <p14:creationId xmlns:p14="http://schemas.microsoft.com/office/powerpoint/2010/main" val="381920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532</TotalTime>
  <Words>3163</Words>
  <Application>Microsoft Office PowerPoint</Application>
  <PresentationFormat>Custom</PresentationFormat>
  <Paragraphs>275</Paragraphs>
  <Slides>51</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ＭＳ Ｐゴシック</vt:lpstr>
      <vt:lpstr>Arial</vt:lpstr>
      <vt:lpstr>Calibri</vt:lpstr>
      <vt:lpstr>Futura Std Book</vt:lpstr>
      <vt:lpstr>Garamond</vt:lpstr>
      <vt:lpstr>Tahoma</vt:lpstr>
      <vt:lpstr>Times New Roman</vt:lpstr>
      <vt:lpstr>Verdana</vt:lpstr>
      <vt:lpstr>Wingdings</vt:lpstr>
      <vt:lpstr>ヒラギノ角ゴ Pro W3</vt:lpstr>
      <vt:lpstr>Office Theme</vt:lpstr>
      <vt:lpstr>Custom Design</vt:lpstr>
      <vt:lpstr>PowerPoint Presentation</vt:lpstr>
      <vt:lpstr>PowerPoint Presentation</vt:lpstr>
      <vt:lpstr>Motivational Interviewing: Facilitate Constructive Self-Management Conversations with Parents and Adolescents</vt:lpstr>
      <vt:lpstr>Disclosure to Participants</vt:lpstr>
      <vt:lpstr>Overview</vt:lpstr>
      <vt:lpstr>Diabetes in Children and Adolescents</vt:lpstr>
      <vt:lpstr>Adolescence and Complexities for Diabetes Management</vt:lpstr>
      <vt:lpstr>Three Tales</vt:lpstr>
      <vt:lpstr>Three Tales</vt:lpstr>
      <vt:lpstr>Three Tales</vt:lpstr>
      <vt:lpstr>Adolescence and Complexities for Diabetes Management</vt:lpstr>
      <vt:lpstr>Parent/Guardian Perspectives</vt:lpstr>
      <vt:lpstr>Family Dynamics</vt:lpstr>
      <vt:lpstr>Communication and Conflict Challenges</vt:lpstr>
      <vt:lpstr>Diabetes Education Encounter Types</vt:lpstr>
      <vt:lpstr>Motivational interviewing with adolescents and their parents</vt:lpstr>
      <vt:lpstr>“We tend to believe what we hear ourselves say.”     ---Rollnick, Miller &amp; Butler     (Motivational Interviewing in Health Care, 2008, p. 8.)</vt:lpstr>
      <vt:lpstr>PowerPoint Presentation</vt:lpstr>
      <vt:lpstr>PowerPoint Presentation</vt:lpstr>
      <vt:lpstr>KEY POINT:</vt:lpstr>
      <vt:lpstr>Motivational Interviewing (MI) is Evidence-Based</vt:lpstr>
      <vt:lpstr>PowerPoint Presentation</vt:lpstr>
      <vt:lpstr>“Spirit of MI” is Critical </vt:lpstr>
      <vt:lpstr>MI Communication Skills</vt:lpstr>
      <vt:lpstr>Expressing Empathy Example</vt:lpstr>
      <vt:lpstr>Expressing Empathy Example</vt:lpstr>
      <vt:lpstr> Empathic Response Starters</vt:lpstr>
      <vt:lpstr>Three-Minute Empathy Activity</vt:lpstr>
      <vt:lpstr>Roll with Resistance/ Avoid Argumentation</vt:lpstr>
      <vt:lpstr>Example 1.</vt:lpstr>
      <vt:lpstr>Example 2.</vt:lpstr>
      <vt:lpstr>Example 3.</vt:lpstr>
      <vt:lpstr>Support Self-Efficacy</vt:lpstr>
      <vt:lpstr>Support Self-Efficacy</vt:lpstr>
      <vt:lpstr>Support Self-Efficacy</vt:lpstr>
      <vt:lpstr>Incremental Goals</vt:lpstr>
      <vt:lpstr>Autonomy Supporting Strategies</vt:lpstr>
      <vt:lpstr>Patient Autonomy: Agenda-Setting</vt:lpstr>
      <vt:lpstr>Agenda-Setting Examples</vt:lpstr>
      <vt:lpstr>Eliciting Change Talk  (“We tend to believe what we hear ourselves say.”)</vt:lpstr>
      <vt:lpstr>Eliciting DARN Change Talk</vt:lpstr>
      <vt:lpstr>Readiness Ruler  (OR, Importance, Confidence)</vt:lpstr>
      <vt:lpstr>Honesty &amp; Assertiveness = Trustworthiness </vt:lpstr>
      <vt:lpstr>Using MI to Handle Triadic and Tetradic Encounters</vt:lpstr>
      <vt:lpstr>First, Express Your Hopes/Expectations</vt:lpstr>
      <vt:lpstr>Next, Setting Group Learning Climate</vt:lpstr>
      <vt:lpstr>MI for Conflict and Conversation Flow</vt:lpstr>
      <vt:lpstr>Plan Ahead for Equality Logistics</vt:lpstr>
      <vt:lpstr>PowerPoint Presentation</vt:lpstr>
      <vt:lpstr>References</vt:lpstr>
      <vt:lpstr>Jan Kavookjian, MBA, PhD, FAPhA Associate Professor Department of Health Outcomes Research &amp; Policy Auburn University Harrison School of Pharmacy Auburn University, AL  36849-5506 (334) 844-8301 kavooja@auburn.edu </vt:lpstr>
    </vt:vector>
  </TitlesOfParts>
  <Company>eyespy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Tokarz</dc:creator>
  <cp:lastModifiedBy>Jan Kavookjian</cp:lastModifiedBy>
  <cp:revision>54</cp:revision>
  <dcterms:created xsi:type="dcterms:W3CDTF">2016-11-28T23:17:59Z</dcterms:created>
  <dcterms:modified xsi:type="dcterms:W3CDTF">2018-07-26T23:26:58Z</dcterms:modified>
</cp:coreProperties>
</file>